
<file path=[Content_Types].xml><?xml version="1.0" encoding="utf-8"?>
<Types xmlns="http://schemas.openxmlformats.org/package/2006/content-types"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docProps/app.xml" ContentType="application/vnd.openxmlformats-officedocument.extended-properties+xml"/>
  <Override PartName="/docProps/core.xml" ContentType="application/vnd.openxmlformats-package.core-properties+xml"/>
  <Override PartName="/ppt/theme/theme1.xml" ContentType="application/vnd.openxmlformats-officedocument.them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s/slide1.xml" ContentType="application/vnd.openxmlformats-officedocument.presentationml.slide+xml"/>
  <Default Extension="png" ContentType="image/png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slides/slide156.xml" ContentType="application/vnd.openxmlformats-officedocument.presentationml.slide+xml"/>
  <Override PartName="/ppt/slides/slide157.xml" ContentType="application/vnd.openxmlformats-officedocument.presentationml.slide+xml"/>
  <Override PartName="/ppt/slides/slide158.xml" ContentType="application/vnd.openxmlformats-officedocument.presentationml.slide+xml"/>
  <Override PartName="/ppt/slides/slide159.xml" ContentType="application/vnd.openxmlformats-officedocument.presentationml.slide+xml"/>
  <Override PartName="/ppt/slides/slide160.xml" ContentType="application/vnd.openxmlformats-officedocument.presentationml.slide+xml"/>
  <Override PartName="/ppt/slides/slide161.xml" ContentType="application/vnd.openxmlformats-officedocument.presentationml.slide+xml"/>
  <Override PartName="/ppt/slides/slide162.xml" ContentType="application/vnd.openxmlformats-officedocument.presentationml.slide+xml"/>
  <Override PartName="/ppt/slides/slide163.xml" ContentType="application/vnd.openxmlformats-officedocument.presentationml.slide+xml"/>
  <Override PartName="/ppt/slides/slide164.xml" ContentType="application/vnd.openxmlformats-officedocument.presentationml.slide+xml"/>
  <Override PartName="/ppt/slides/slide165.xml" ContentType="application/vnd.openxmlformats-officedocument.presentationml.slide+xml"/>
  <Override PartName="/ppt/slides/slide166.xml" ContentType="application/vnd.openxmlformats-officedocument.presentationml.slide+xml"/>
  <Override PartName="/ppt/slides/slide167.xml" ContentType="application/vnd.openxmlformats-officedocument.presentationml.slide+xml"/>
  <Override PartName="/ppt/slides/slide168.xml" ContentType="application/vnd.openxmlformats-officedocument.presentationml.slide+xml"/>
  <Override PartName="/ppt/slides/slide169.xml" ContentType="application/vnd.openxmlformats-officedocument.presentationml.slide+xml"/>
  <Override PartName="/ppt/slides/slide170.xml" ContentType="application/vnd.openxmlformats-officedocument.presentationml.slide+xml"/>
  <Override PartName="/ppt/slides/slide171.xml" ContentType="application/vnd.openxmlformats-officedocument.presentationml.slide+xml"/>
  <Override PartName="/ppt/slides/slide172.xml" ContentType="application/vnd.openxmlformats-officedocument.presentationml.slide+xml"/>
  <Override PartName="/ppt/slides/slide173.xml" ContentType="application/vnd.openxmlformats-officedocument.presentationml.slide+xml"/>
  <Override PartName="/ppt/slides/slide174.xml" ContentType="application/vnd.openxmlformats-officedocument.presentationml.slide+xml"/>
  <Override PartName="/ppt/slides/slide175.xml" ContentType="application/vnd.openxmlformats-officedocument.presentationml.slide+xml"/>
  <Override PartName="/ppt/slides/slide176.xml" ContentType="application/vnd.openxmlformats-officedocument.presentationml.slide+xml"/>
  <Override PartName="/ppt/slides/slide177.xml" ContentType="application/vnd.openxmlformats-officedocument.presentationml.slide+xml"/>
  <Override PartName="/ppt/slides/slide178.xml" ContentType="application/vnd.openxmlformats-officedocument.presentationml.slide+xml"/>
  <Override PartName="/ppt/slides/slide179.xml" ContentType="application/vnd.openxmlformats-officedocument.presentationml.slide+xml"/>
  <Override PartName="/ppt/slides/slide180.xml" ContentType="application/vnd.openxmlformats-officedocument.presentationml.slide+xml"/>
  <Override PartName="/ppt/slides/slide181.xml" ContentType="application/vnd.openxmlformats-officedocument.presentationml.slide+xml"/>
  <Override PartName="/ppt/slides/slide182.xml" ContentType="application/vnd.openxmlformats-officedocument.presentationml.slide+xml"/>
  <Override PartName="/ppt/slides/slide183.xml" ContentType="application/vnd.openxmlformats-officedocument.presentationml.slide+xml"/>
  <Override PartName="/ppt/slides/slide184.xml" ContentType="application/vnd.openxmlformats-officedocument.presentationml.slide+xml"/>
  <Override PartName="/ppt/slides/slide185.xml" ContentType="application/vnd.openxmlformats-officedocument.presentationml.slide+xml"/>
  <Override PartName="/ppt/slides/slide186.xml" ContentType="application/vnd.openxmlformats-officedocument.presentationml.slide+xml"/>
  <Override PartName="/ppt/slides/slide187.xml" ContentType="application/vnd.openxmlformats-officedocument.presentationml.slide+xml"/>
  <Override PartName="/ppt/slides/slide188.xml" ContentType="application/vnd.openxmlformats-officedocument.presentationml.slide+xml"/>
  <Override PartName="/ppt/slides/slide189.xml" ContentType="application/vnd.openxmlformats-officedocument.presentationml.slide+xml"/>
  <Override PartName="/ppt/slides/slide190.xml" ContentType="application/vnd.openxmlformats-officedocument.presentationml.slide+xml"/>
  <Override PartName="/ppt/slides/slide191.xml" ContentType="application/vnd.openxmlformats-officedocument.presentationml.slide+xml"/>
  <Override PartName="/ppt/slides/slide192.xml" ContentType="application/vnd.openxmlformats-officedocument.presentationml.slide+xml"/>
  <Override PartName="/ppt/slides/slide193.xml" ContentType="application/vnd.openxmlformats-officedocument.presentationml.slide+xml"/>
  <Override PartName="/ppt/slides/slide194.xml" ContentType="application/vnd.openxmlformats-officedocument.presentationml.slide+xml"/>
  <Override PartName="/ppt/slides/slide195.xml" ContentType="application/vnd.openxmlformats-officedocument.presentationml.slide+xml"/>
  <Override PartName="/ppt/slides/slide196.xml" ContentType="application/vnd.openxmlformats-officedocument.presentationml.slide+xml"/>
  <Override PartName="/ppt/slides/slide197.xml" ContentType="application/vnd.openxmlformats-officedocument.presentationml.slide+xml"/>
  <Override PartName="/ppt/slides/slide198.xml" ContentType="application/vnd.openxmlformats-officedocument.presentationml.slide+xml"/>
  <Override PartName="/ppt/slides/slide199.xml" ContentType="application/vnd.openxmlformats-officedocument.presentationml.slide+xml"/>
  <Override PartName="/ppt/slides/slide200.xml" ContentType="application/vnd.openxmlformats-officedocument.presentationml.slide+xml"/>
  <Override PartName="/ppt/slides/slide201.xml" ContentType="application/vnd.openxmlformats-officedocument.presentationml.slide+xml"/>
  <Override PartName="/ppt/slides/slide202.xml" ContentType="application/vnd.openxmlformats-officedocument.presentationml.slide+xml"/>
  <Override PartName="/ppt/slides/slide203.xml" ContentType="application/vnd.openxmlformats-officedocument.presentationml.slide+xml"/>
  <Override PartName="/ppt/slides/slide204.xml" ContentType="application/vnd.openxmlformats-officedocument.presentationml.slide+xml"/>
  <Override PartName="/ppt/slides/slide205.xml" ContentType="application/vnd.openxmlformats-officedocument.presentationml.slide+xml"/>
  <Override PartName="/ppt/slides/slide206.xml" ContentType="application/vnd.openxmlformats-officedocument.presentationml.slide+xml"/>
  <Override PartName="/ppt/slides/slide207.xml" ContentType="application/vnd.openxmlformats-officedocument.presentationml.slide+xml"/>
  <Override PartName="/ppt/slides/slide208.xml" ContentType="application/vnd.openxmlformats-officedocument.presentationml.slide+xml"/>
  <Override PartName="/ppt/slides/slide209.xml" ContentType="application/vnd.openxmlformats-officedocument.presentationml.slide+xml"/>
  <Override PartName="/ppt/slides/slide210.xml" ContentType="application/vnd.openxmlformats-officedocument.presentationml.slide+xml"/>
  <Override PartName="/ppt/slides/slide211.xml" ContentType="application/vnd.openxmlformats-officedocument.presentationml.slide+xml"/>
  <Override PartName="/ppt/slides/slide212.xml" ContentType="application/vnd.openxmlformats-officedocument.presentationml.slide+xml"/>
  <Override PartName="/ppt/slides/slide213.xml" ContentType="application/vnd.openxmlformats-officedocument.presentationml.slide+xml"/>
  <Override PartName="/ppt/slides/slide214.xml" ContentType="application/vnd.openxmlformats-officedocument.presentationml.slide+xml"/>
  <Override PartName="/ppt/slides/slide215.xml" ContentType="application/vnd.openxmlformats-officedocument.presentationml.slide+xml"/>
  <Override PartName="/ppt/slides/slide216.xml" ContentType="application/vnd.openxmlformats-officedocument.presentationml.slide+xml"/>
  <Override PartName="/ppt/slides/slide217.xml" ContentType="application/vnd.openxmlformats-officedocument.presentationml.slide+xml"/>
  <Override PartName="/ppt/slides/slide218.xml" ContentType="application/vnd.openxmlformats-officedocument.presentationml.slide+xml"/>
  <Override PartName="/ppt/slides/slide219.xml" ContentType="application/vnd.openxmlformats-officedocument.presentationml.slide+xml"/>
  <Override PartName="/ppt/slides/slide220.xml" ContentType="application/vnd.openxmlformats-officedocument.presentationml.slide+xml"/>
  <Override PartName="/ppt/slides/slide221.xml" ContentType="application/vnd.openxmlformats-officedocument.presentationml.slide+xml"/>
  <Override PartName="/ppt/slides/slide222.xml" ContentType="application/vnd.openxmlformats-officedocument.presentationml.slide+xml"/>
  <Override PartName="/docProps/custom.xml" ContentType="application/vnd.openxmlformats-officedocument.custom-properties+xml"/>
</Types>
</file>

<file path=_rels/.rels><?xml version="1.0" encoding="UTF-8" standalone="yes"?>
<Relationships xmlns="http://schemas.openxmlformats.org/package/2006/relationships"><Relationship Id="rId1" Type="http://schemas.openxmlformats.org/officeDocument/2006/relationships/officeDocument" Target="ppt/presentation.xml"/><Relationship Id="rId2" Type="http://schemas.openxmlformats.org/officeDocument/2006/relationships/extended-properties" Target="docProps/app.xml"/><Relationship Id="rId3" Type="http://schemas.openxmlformats.org/package/2006/relationships/metadata/core-properties" Target="docProps/core.xml"/><Relationship Id="rId4" Type="http://schemas.openxmlformats.org/officeDocument/2006/relationships/custom-properties" Target="docProps/custom.xml"/></Relationships>
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>
  <p:sldMasterIdLst>
    <p:sldMasterId id="2147483648" r:id="rId1"/>
  </p:sldMasterIdLst>
  <p:sldIdLst>
    <p:sldId id="256" r:id="rId6"/>
    <p:sldId id="257" r:id="rId7"/>
    <p:sldId id="258" r:id="rId8"/>
    <p:sldId id="259" r:id="rId9"/>
    <p:sldId id="260" r:id="rId10"/>
    <p:sldId id="261" r:id="rId11"/>
    <p:sldId id="262" r:id="rId12"/>
    <p:sldId id="263" r:id="rId13"/>
    <p:sldId id="264" r:id="rId14"/>
    <p:sldId id="265" r:id="rId15"/>
    <p:sldId id="266" r:id="rId16"/>
    <p:sldId id="267" r:id="rId17"/>
    <p:sldId id="268" r:id="rId18"/>
    <p:sldId id="269" r:id="rId19"/>
    <p:sldId id="270" r:id="rId20"/>
    <p:sldId id="271" r:id="rId21"/>
    <p:sldId id="272" r:id="rId22"/>
    <p:sldId id="273" r:id="rId23"/>
    <p:sldId id="274" r:id="rId24"/>
    <p:sldId id="275" r:id="rId25"/>
    <p:sldId id="276" r:id="rId26"/>
    <p:sldId id="277" r:id="rId27"/>
    <p:sldId id="278" r:id="rId28"/>
    <p:sldId id="279" r:id="rId29"/>
    <p:sldId id="280" r:id="rId30"/>
    <p:sldId id="281" r:id="rId31"/>
    <p:sldId id="282" r:id="rId32"/>
    <p:sldId id="283" r:id="rId33"/>
    <p:sldId id="284" r:id="rId34"/>
    <p:sldId id="285" r:id="rId35"/>
    <p:sldId id="286" r:id="rId36"/>
    <p:sldId id="287" r:id="rId37"/>
    <p:sldId id="288" r:id="rId38"/>
    <p:sldId id="289" r:id="rId39"/>
    <p:sldId id="290" r:id="rId40"/>
    <p:sldId id="291" r:id="rId41"/>
    <p:sldId id="292" r:id="rId42"/>
    <p:sldId id="293" r:id="rId43"/>
    <p:sldId id="294" r:id="rId44"/>
    <p:sldId id="295" r:id="rId45"/>
    <p:sldId id="296" r:id="rId46"/>
    <p:sldId id="297" r:id="rId47"/>
    <p:sldId id="298" r:id="rId48"/>
    <p:sldId id="299" r:id="rId49"/>
    <p:sldId id="300" r:id="rId50"/>
    <p:sldId id="301" r:id="rId51"/>
    <p:sldId id="302" r:id="rId52"/>
    <p:sldId id="303" r:id="rId53"/>
    <p:sldId id="304" r:id="rId54"/>
    <p:sldId id="305" r:id="rId55"/>
    <p:sldId id="306" r:id="rId56"/>
    <p:sldId id="307" r:id="rId57"/>
    <p:sldId id="308" r:id="rId58"/>
    <p:sldId id="309" r:id="rId59"/>
    <p:sldId id="310" r:id="rId60"/>
    <p:sldId id="311" r:id="rId61"/>
    <p:sldId id="312" r:id="rId62"/>
    <p:sldId id="313" r:id="rId63"/>
    <p:sldId id="314" r:id="rId64"/>
    <p:sldId id="315" r:id="rId65"/>
    <p:sldId id="316" r:id="rId66"/>
    <p:sldId id="317" r:id="rId67"/>
    <p:sldId id="318" r:id="rId68"/>
    <p:sldId id="319" r:id="rId69"/>
    <p:sldId id="320" r:id="rId70"/>
    <p:sldId id="321" r:id="rId71"/>
    <p:sldId id="322" r:id="rId72"/>
    <p:sldId id="323" r:id="rId73"/>
    <p:sldId id="324" r:id="rId74"/>
    <p:sldId id="325" r:id="rId75"/>
    <p:sldId id="326" r:id="rId76"/>
    <p:sldId id="327" r:id="rId77"/>
    <p:sldId id="328" r:id="rId78"/>
    <p:sldId id="329" r:id="rId79"/>
    <p:sldId id="330" r:id="rId80"/>
    <p:sldId id="331" r:id="rId81"/>
    <p:sldId id="332" r:id="rId82"/>
    <p:sldId id="333" r:id="rId83"/>
    <p:sldId id="334" r:id="rId84"/>
    <p:sldId id="335" r:id="rId85"/>
    <p:sldId id="336" r:id="rId86"/>
    <p:sldId id="337" r:id="rId87"/>
    <p:sldId id="338" r:id="rId88"/>
    <p:sldId id="339" r:id="rId89"/>
    <p:sldId id="340" r:id="rId90"/>
    <p:sldId id="341" r:id="rId91"/>
    <p:sldId id="342" r:id="rId92"/>
    <p:sldId id="343" r:id="rId93"/>
    <p:sldId id="344" r:id="rId94"/>
    <p:sldId id="345" r:id="rId95"/>
    <p:sldId id="346" r:id="rId96"/>
    <p:sldId id="347" r:id="rId97"/>
    <p:sldId id="348" r:id="rId98"/>
    <p:sldId id="349" r:id="rId99"/>
    <p:sldId id="350" r:id="rId100"/>
    <p:sldId id="351" r:id="rId101"/>
    <p:sldId id="352" r:id="rId102"/>
    <p:sldId id="353" r:id="rId103"/>
    <p:sldId id="354" r:id="rId104"/>
    <p:sldId id="355" r:id="rId105"/>
    <p:sldId id="356" r:id="rId106"/>
    <p:sldId id="357" r:id="rId107"/>
    <p:sldId id="358" r:id="rId108"/>
    <p:sldId id="359" r:id="rId109"/>
    <p:sldId id="360" r:id="rId110"/>
    <p:sldId id="361" r:id="rId111"/>
    <p:sldId id="362" r:id="rId112"/>
    <p:sldId id="363" r:id="rId113"/>
    <p:sldId id="364" r:id="rId114"/>
    <p:sldId id="365" r:id="rId115"/>
    <p:sldId id="366" r:id="rId116"/>
    <p:sldId id="367" r:id="rId117"/>
    <p:sldId id="368" r:id="rId118"/>
    <p:sldId id="369" r:id="rId119"/>
    <p:sldId id="370" r:id="rId120"/>
    <p:sldId id="371" r:id="rId121"/>
    <p:sldId id="372" r:id="rId122"/>
    <p:sldId id="373" r:id="rId123"/>
    <p:sldId id="374" r:id="rId124"/>
    <p:sldId id="375" r:id="rId125"/>
    <p:sldId id="376" r:id="rId126"/>
    <p:sldId id="377" r:id="rId127"/>
    <p:sldId id="378" r:id="rId128"/>
    <p:sldId id="379" r:id="rId129"/>
    <p:sldId id="380" r:id="rId130"/>
    <p:sldId id="381" r:id="rId131"/>
    <p:sldId id="382" r:id="rId132"/>
    <p:sldId id="383" r:id="rId133"/>
    <p:sldId id="384" r:id="rId134"/>
    <p:sldId id="385" r:id="rId135"/>
    <p:sldId id="386" r:id="rId136"/>
    <p:sldId id="387" r:id="rId137"/>
    <p:sldId id="388" r:id="rId138"/>
    <p:sldId id="389" r:id="rId139"/>
    <p:sldId id="390" r:id="rId140"/>
    <p:sldId id="391" r:id="rId141"/>
    <p:sldId id="392" r:id="rId142"/>
    <p:sldId id="393" r:id="rId143"/>
    <p:sldId id="394" r:id="rId144"/>
    <p:sldId id="395" r:id="rId145"/>
    <p:sldId id="396" r:id="rId146"/>
    <p:sldId id="397" r:id="rId147"/>
    <p:sldId id="398" r:id="rId148"/>
    <p:sldId id="399" r:id="rId149"/>
    <p:sldId id="400" r:id="rId150"/>
    <p:sldId id="401" r:id="rId151"/>
    <p:sldId id="402" r:id="rId152"/>
    <p:sldId id="403" r:id="rId153"/>
    <p:sldId id="404" r:id="rId154"/>
    <p:sldId id="405" r:id="rId155"/>
    <p:sldId id="406" r:id="rId156"/>
    <p:sldId id="407" r:id="rId157"/>
    <p:sldId id="408" r:id="rId158"/>
    <p:sldId id="409" r:id="rId159"/>
    <p:sldId id="410" r:id="rId160"/>
    <p:sldId id="411" r:id="rId161"/>
    <p:sldId id="412" r:id="rId162"/>
    <p:sldId id="413" r:id="rId163"/>
    <p:sldId id="414" r:id="rId164"/>
    <p:sldId id="415" r:id="rId165"/>
    <p:sldId id="416" r:id="rId166"/>
    <p:sldId id="417" r:id="rId167"/>
    <p:sldId id="418" r:id="rId168"/>
    <p:sldId id="419" r:id="rId169"/>
    <p:sldId id="420" r:id="rId170"/>
    <p:sldId id="421" r:id="rId171"/>
    <p:sldId id="422" r:id="rId172"/>
    <p:sldId id="423" r:id="rId173"/>
    <p:sldId id="424" r:id="rId174"/>
    <p:sldId id="425" r:id="rId175"/>
    <p:sldId id="426" r:id="rId176"/>
    <p:sldId id="427" r:id="rId177"/>
    <p:sldId id="428" r:id="rId178"/>
    <p:sldId id="429" r:id="rId179"/>
    <p:sldId id="430" r:id="rId180"/>
    <p:sldId id="431" r:id="rId181"/>
    <p:sldId id="432" r:id="rId182"/>
    <p:sldId id="433" r:id="rId183"/>
    <p:sldId id="434" r:id="rId184"/>
    <p:sldId id="435" r:id="rId185"/>
    <p:sldId id="436" r:id="rId186"/>
    <p:sldId id="437" r:id="rId187"/>
    <p:sldId id="438" r:id="rId188"/>
    <p:sldId id="439" r:id="rId189"/>
    <p:sldId id="440" r:id="rId190"/>
    <p:sldId id="441" r:id="rId191"/>
    <p:sldId id="442" r:id="rId192"/>
    <p:sldId id="443" r:id="rId193"/>
    <p:sldId id="444" r:id="rId194"/>
    <p:sldId id="445" r:id="rId195"/>
    <p:sldId id="446" r:id="rId196"/>
    <p:sldId id="447" r:id="rId197"/>
    <p:sldId id="448" r:id="rId198"/>
    <p:sldId id="449" r:id="rId199"/>
    <p:sldId id="450" r:id="rId200"/>
    <p:sldId id="451" r:id="rId201"/>
    <p:sldId id="452" r:id="rId202"/>
    <p:sldId id="453" r:id="rId203"/>
    <p:sldId id="454" r:id="rId204"/>
    <p:sldId id="455" r:id="rId205"/>
    <p:sldId id="456" r:id="rId206"/>
    <p:sldId id="457" r:id="rId207"/>
    <p:sldId id="458" r:id="rId208"/>
    <p:sldId id="459" r:id="rId209"/>
    <p:sldId id="460" r:id="rId210"/>
    <p:sldId id="461" r:id="rId211"/>
    <p:sldId id="462" r:id="rId212"/>
    <p:sldId id="463" r:id="rId213"/>
    <p:sldId id="464" r:id="rId214"/>
    <p:sldId id="465" r:id="rId215"/>
    <p:sldId id="466" r:id="rId216"/>
    <p:sldId id="467" r:id="rId217"/>
    <p:sldId id="468" r:id="rId218"/>
    <p:sldId id="469" r:id="rId219"/>
    <p:sldId id="470" r:id="rId220"/>
    <p:sldId id="471" r:id="rId221"/>
    <p:sldId id="472" r:id="rId222"/>
    <p:sldId id="473" r:id="rId223"/>
    <p:sldId id="474" r:id="rId224"/>
    <p:sldId id="475" r:id="rId225"/>
    <p:sldId id="476" r:id="rId226"/>
    <p:sldId id="477" r:id="rId227"/>
  </p:sldIdLst>
  <p:sldSz cx="7556500" cy="10693400"/>
  <p:notesSz cx="7556500" cy="10693400"/>
  <p:defaultTextStyle>
    <a:defPPr>
      <a:defRPr kern="0"/>
    </a:def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/>
</file>

<file path=ppt/tableStyles.xml><?xml version="1.0" encoding="utf-8"?>
<a:tblStyleLst xmlns:a="http://schemas.openxmlformats.org/drawingml/2006/main" def="{5C22544A-7EE6-4342-B048-85BDC9FD1C3A}">
  <a:tblStyle styleId="{2D5ABB26-0587-4C30-8999-92F81FD0307C}" styleName="No Style, No Grid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4660"/>
  </p:normalViewPr>
  <p:slideViewPr>
    <p:cSldViewPr>
      <p:cViewPr varScale="1">
        <p:scale>
          <a:sx n="78" d="100"/>
          <a:sy n="78" d="100"/>
        </p:scale>
        <p:origin x="-1536" y="-84"/>
      </p:cViewPr>
      <p:guideLst>
        <p:guide orient="horz" pos="2880"/>
        <p:guide pos="2160"/>
      </p:guideLst>
    </p:cSldViewPr>
  </p:slideViewPr>
  <p:notesTextViewPr>
    <p:cViewPr>
      <p:scale>
        <a:sx n="100" d="100"/>
        <a:sy n="100" d="100"/>
      </p:scale>
      <p:origin x="0" y="0"/>
    </p:cViewPr>
  </p:notesTextViewPr>
  <p:gridSpacing cx="78028800" cy="78028800"/>
</p:viewPr>
</file>

<file path=ppt/_rels/presentation.xml.rels><?xml version="1.0" encoding="UTF-8" standalone="yes"?>
<Relationships xmlns="http://schemas.openxmlformats.org/package/2006/relationships"><Relationship Id="rId1" Type="http://schemas.openxmlformats.org/officeDocument/2006/relationships/slideMaster" Target="slideMasters/slideMaster1.xml"/><Relationship Id="rId2" Type="http://schemas.openxmlformats.org/officeDocument/2006/relationships/theme" Target="theme/theme1.xml"/><Relationship Id="rId3" Type="http://schemas.openxmlformats.org/officeDocument/2006/relationships/viewProps" Target="viewProps.xml"/><Relationship Id="rId4" Type="http://schemas.openxmlformats.org/officeDocument/2006/relationships/presProps" Target="presProps.xml"/><Relationship Id="rId5" Type="http://schemas.openxmlformats.org/officeDocument/2006/relationships/tableStyles" Target="tableStyles.xml"/><Relationship Id="rId6" Type="http://schemas.openxmlformats.org/officeDocument/2006/relationships/slide" Target="slides/slide1.xml"/><Relationship Id="rId7" Type="http://schemas.openxmlformats.org/officeDocument/2006/relationships/slide" Target="slides/slide2.xml"/><Relationship Id="rId8" Type="http://schemas.openxmlformats.org/officeDocument/2006/relationships/slide" Target="slides/slide3.xml"/><Relationship Id="rId9" Type="http://schemas.openxmlformats.org/officeDocument/2006/relationships/slide" Target="slides/slide4.xml"/><Relationship Id="rId10" Type="http://schemas.openxmlformats.org/officeDocument/2006/relationships/slide" Target="slides/slide5.xml"/><Relationship Id="rId11" Type="http://schemas.openxmlformats.org/officeDocument/2006/relationships/slide" Target="slides/slide6.xml"/><Relationship Id="rId12" Type="http://schemas.openxmlformats.org/officeDocument/2006/relationships/slide" Target="slides/slide7.xml"/><Relationship Id="rId13" Type="http://schemas.openxmlformats.org/officeDocument/2006/relationships/slide" Target="slides/slide8.xml"/><Relationship Id="rId14" Type="http://schemas.openxmlformats.org/officeDocument/2006/relationships/slide" Target="slides/slide9.xml"/><Relationship Id="rId15" Type="http://schemas.openxmlformats.org/officeDocument/2006/relationships/slide" Target="slides/slide10.xml"/><Relationship Id="rId16" Type="http://schemas.openxmlformats.org/officeDocument/2006/relationships/slide" Target="slides/slide11.xml"/><Relationship Id="rId17" Type="http://schemas.openxmlformats.org/officeDocument/2006/relationships/slide" Target="slides/slide12.xml"/><Relationship Id="rId18" Type="http://schemas.openxmlformats.org/officeDocument/2006/relationships/slide" Target="slides/slide13.xml"/><Relationship Id="rId19" Type="http://schemas.openxmlformats.org/officeDocument/2006/relationships/slide" Target="slides/slide14.xml"/><Relationship Id="rId20" Type="http://schemas.openxmlformats.org/officeDocument/2006/relationships/slide" Target="slides/slide15.xml"/><Relationship Id="rId21" Type="http://schemas.openxmlformats.org/officeDocument/2006/relationships/slide" Target="slides/slide16.xml"/><Relationship Id="rId22" Type="http://schemas.openxmlformats.org/officeDocument/2006/relationships/slide" Target="slides/slide17.xml"/><Relationship Id="rId23" Type="http://schemas.openxmlformats.org/officeDocument/2006/relationships/slide" Target="slides/slide18.xml"/><Relationship Id="rId24" Type="http://schemas.openxmlformats.org/officeDocument/2006/relationships/slide" Target="slides/slide19.xml"/><Relationship Id="rId25" Type="http://schemas.openxmlformats.org/officeDocument/2006/relationships/slide" Target="slides/slide20.xml"/><Relationship Id="rId26" Type="http://schemas.openxmlformats.org/officeDocument/2006/relationships/slide" Target="slides/slide21.xml"/><Relationship Id="rId27" Type="http://schemas.openxmlformats.org/officeDocument/2006/relationships/slide" Target="slides/slide22.xml"/><Relationship Id="rId28" Type="http://schemas.openxmlformats.org/officeDocument/2006/relationships/slide" Target="slides/slide23.xml"/><Relationship Id="rId29" Type="http://schemas.openxmlformats.org/officeDocument/2006/relationships/slide" Target="slides/slide24.xml"/><Relationship Id="rId30" Type="http://schemas.openxmlformats.org/officeDocument/2006/relationships/slide" Target="slides/slide25.xml"/><Relationship Id="rId31" Type="http://schemas.openxmlformats.org/officeDocument/2006/relationships/slide" Target="slides/slide26.xml"/><Relationship Id="rId32" Type="http://schemas.openxmlformats.org/officeDocument/2006/relationships/slide" Target="slides/slide27.xml"/><Relationship Id="rId33" Type="http://schemas.openxmlformats.org/officeDocument/2006/relationships/slide" Target="slides/slide28.xml"/><Relationship Id="rId34" Type="http://schemas.openxmlformats.org/officeDocument/2006/relationships/slide" Target="slides/slide29.xml"/><Relationship Id="rId35" Type="http://schemas.openxmlformats.org/officeDocument/2006/relationships/slide" Target="slides/slide30.xml"/><Relationship Id="rId36" Type="http://schemas.openxmlformats.org/officeDocument/2006/relationships/slide" Target="slides/slide31.xml"/><Relationship Id="rId37" Type="http://schemas.openxmlformats.org/officeDocument/2006/relationships/slide" Target="slides/slide32.xml"/><Relationship Id="rId38" Type="http://schemas.openxmlformats.org/officeDocument/2006/relationships/slide" Target="slides/slide33.xml"/><Relationship Id="rId39" Type="http://schemas.openxmlformats.org/officeDocument/2006/relationships/slide" Target="slides/slide34.xml"/><Relationship Id="rId40" Type="http://schemas.openxmlformats.org/officeDocument/2006/relationships/slide" Target="slides/slide35.xml"/><Relationship Id="rId41" Type="http://schemas.openxmlformats.org/officeDocument/2006/relationships/slide" Target="slides/slide36.xml"/><Relationship Id="rId42" Type="http://schemas.openxmlformats.org/officeDocument/2006/relationships/slide" Target="slides/slide37.xml"/><Relationship Id="rId43" Type="http://schemas.openxmlformats.org/officeDocument/2006/relationships/slide" Target="slides/slide38.xml"/><Relationship Id="rId44" Type="http://schemas.openxmlformats.org/officeDocument/2006/relationships/slide" Target="slides/slide39.xml"/><Relationship Id="rId45" Type="http://schemas.openxmlformats.org/officeDocument/2006/relationships/slide" Target="slides/slide40.xml"/><Relationship Id="rId46" Type="http://schemas.openxmlformats.org/officeDocument/2006/relationships/slide" Target="slides/slide41.xml"/><Relationship Id="rId47" Type="http://schemas.openxmlformats.org/officeDocument/2006/relationships/slide" Target="slides/slide42.xml"/><Relationship Id="rId48" Type="http://schemas.openxmlformats.org/officeDocument/2006/relationships/slide" Target="slides/slide43.xml"/><Relationship Id="rId49" Type="http://schemas.openxmlformats.org/officeDocument/2006/relationships/slide" Target="slides/slide44.xml"/><Relationship Id="rId50" Type="http://schemas.openxmlformats.org/officeDocument/2006/relationships/slide" Target="slides/slide45.xml"/><Relationship Id="rId51" Type="http://schemas.openxmlformats.org/officeDocument/2006/relationships/slide" Target="slides/slide46.xml"/><Relationship Id="rId52" Type="http://schemas.openxmlformats.org/officeDocument/2006/relationships/slide" Target="slides/slide47.xml"/><Relationship Id="rId53" Type="http://schemas.openxmlformats.org/officeDocument/2006/relationships/slide" Target="slides/slide48.xml"/><Relationship Id="rId54" Type="http://schemas.openxmlformats.org/officeDocument/2006/relationships/slide" Target="slides/slide49.xml"/><Relationship Id="rId55" Type="http://schemas.openxmlformats.org/officeDocument/2006/relationships/slide" Target="slides/slide50.xml"/><Relationship Id="rId56" Type="http://schemas.openxmlformats.org/officeDocument/2006/relationships/slide" Target="slides/slide51.xml"/><Relationship Id="rId57" Type="http://schemas.openxmlformats.org/officeDocument/2006/relationships/slide" Target="slides/slide52.xml"/><Relationship Id="rId58" Type="http://schemas.openxmlformats.org/officeDocument/2006/relationships/slide" Target="slides/slide53.xml"/><Relationship Id="rId59" Type="http://schemas.openxmlformats.org/officeDocument/2006/relationships/slide" Target="slides/slide54.xml"/><Relationship Id="rId60" Type="http://schemas.openxmlformats.org/officeDocument/2006/relationships/slide" Target="slides/slide55.xml"/><Relationship Id="rId61" Type="http://schemas.openxmlformats.org/officeDocument/2006/relationships/slide" Target="slides/slide56.xml"/><Relationship Id="rId62" Type="http://schemas.openxmlformats.org/officeDocument/2006/relationships/slide" Target="slides/slide57.xml"/><Relationship Id="rId63" Type="http://schemas.openxmlformats.org/officeDocument/2006/relationships/slide" Target="slides/slide58.xml"/><Relationship Id="rId64" Type="http://schemas.openxmlformats.org/officeDocument/2006/relationships/slide" Target="slides/slide59.xml"/><Relationship Id="rId65" Type="http://schemas.openxmlformats.org/officeDocument/2006/relationships/slide" Target="slides/slide60.xml"/><Relationship Id="rId66" Type="http://schemas.openxmlformats.org/officeDocument/2006/relationships/slide" Target="slides/slide61.xml"/><Relationship Id="rId67" Type="http://schemas.openxmlformats.org/officeDocument/2006/relationships/slide" Target="slides/slide62.xml"/><Relationship Id="rId68" Type="http://schemas.openxmlformats.org/officeDocument/2006/relationships/slide" Target="slides/slide63.xml"/><Relationship Id="rId69" Type="http://schemas.openxmlformats.org/officeDocument/2006/relationships/slide" Target="slides/slide64.xml"/><Relationship Id="rId70" Type="http://schemas.openxmlformats.org/officeDocument/2006/relationships/slide" Target="slides/slide65.xml"/><Relationship Id="rId71" Type="http://schemas.openxmlformats.org/officeDocument/2006/relationships/slide" Target="slides/slide66.xml"/><Relationship Id="rId72" Type="http://schemas.openxmlformats.org/officeDocument/2006/relationships/slide" Target="slides/slide67.xml"/><Relationship Id="rId73" Type="http://schemas.openxmlformats.org/officeDocument/2006/relationships/slide" Target="slides/slide68.xml"/><Relationship Id="rId74" Type="http://schemas.openxmlformats.org/officeDocument/2006/relationships/slide" Target="slides/slide69.xml"/><Relationship Id="rId75" Type="http://schemas.openxmlformats.org/officeDocument/2006/relationships/slide" Target="slides/slide70.xml"/><Relationship Id="rId76" Type="http://schemas.openxmlformats.org/officeDocument/2006/relationships/slide" Target="slides/slide71.xml"/><Relationship Id="rId77" Type="http://schemas.openxmlformats.org/officeDocument/2006/relationships/slide" Target="slides/slide72.xml"/><Relationship Id="rId78" Type="http://schemas.openxmlformats.org/officeDocument/2006/relationships/slide" Target="slides/slide73.xml"/><Relationship Id="rId79" Type="http://schemas.openxmlformats.org/officeDocument/2006/relationships/slide" Target="slides/slide74.xml"/><Relationship Id="rId80" Type="http://schemas.openxmlformats.org/officeDocument/2006/relationships/slide" Target="slides/slide75.xml"/><Relationship Id="rId81" Type="http://schemas.openxmlformats.org/officeDocument/2006/relationships/slide" Target="slides/slide76.xml"/><Relationship Id="rId82" Type="http://schemas.openxmlformats.org/officeDocument/2006/relationships/slide" Target="slides/slide77.xml"/><Relationship Id="rId83" Type="http://schemas.openxmlformats.org/officeDocument/2006/relationships/slide" Target="slides/slide78.xml"/><Relationship Id="rId84" Type="http://schemas.openxmlformats.org/officeDocument/2006/relationships/slide" Target="slides/slide79.xml"/><Relationship Id="rId85" Type="http://schemas.openxmlformats.org/officeDocument/2006/relationships/slide" Target="slides/slide80.xml"/><Relationship Id="rId86" Type="http://schemas.openxmlformats.org/officeDocument/2006/relationships/slide" Target="slides/slide81.xml"/><Relationship Id="rId87" Type="http://schemas.openxmlformats.org/officeDocument/2006/relationships/slide" Target="slides/slide82.xml"/><Relationship Id="rId88" Type="http://schemas.openxmlformats.org/officeDocument/2006/relationships/slide" Target="slides/slide83.xml"/><Relationship Id="rId89" Type="http://schemas.openxmlformats.org/officeDocument/2006/relationships/slide" Target="slides/slide84.xml"/><Relationship Id="rId90" Type="http://schemas.openxmlformats.org/officeDocument/2006/relationships/slide" Target="slides/slide85.xml"/><Relationship Id="rId91" Type="http://schemas.openxmlformats.org/officeDocument/2006/relationships/slide" Target="slides/slide86.xml"/><Relationship Id="rId92" Type="http://schemas.openxmlformats.org/officeDocument/2006/relationships/slide" Target="slides/slide87.xml"/><Relationship Id="rId93" Type="http://schemas.openxmlformats.org/officeDocument/2006/relationships/slide" Target="slides/slide88.xml"/><Relationship Id="rId94" Type="http://schemas.openxmlformats.org/officeDocument/2006/relationships/slide" Target="slides/slide89.xml"/><Relationship Id="rId95" Type="http://schemas.openxmlformats.org/officeDocument/2006/relationships/slide" Target="slides/slide90.xml"/><Relationship Id="rId96" Type="http://schemas.openxmlformats.org/officeDocument/2006/relationships/slide" Target="slides/slide91.xml"/><Relationship Id="rId97" Type="http://schemas.openxmlformats.org/officeDocument/2006/relationships/slide" Target="slides/slide92.xml"/><Relationship Id="rId98" Type="http://schemas.openxmlformats.org/officeDocument/2006/relationships/slide" Target="slides/slide93.xml"/><Relationship Id="rId99" Type="http://schemas.openxmlformats.org/officeDocument/2006/relationships/slide" Target="slides/slide94.xml"/><Relationship Id="rId100" Type="http://schemas.openxmlformats.org/officeDocument/2006/relationships/slide" Target="slides/slide95.xml"/><Relationship Id="rId101" Type="http://schemas.openxmlformats.org/officeDocument/2006/relationships/slide" Target="slides/slide96.xml"/><Relationship Id="rId102" Type="http://schemas.openxmlformats.org/officeDocument/2006/relationships/slide" Target="slides/slide97.xml"/><Relationship Id="rId103" Type="http://schemas.openxmlformats.org/officeDocument/2006/relationships/slide" Target="slides/slide98.xml"/><Relationship Id="rId104" Type="http://schemas.openxmlformats.org/officeDocument/2006/relationships/slide" Target="slides/slide99.xml"/><Relationship Id="rId105" Type="http://schemas.openxmlformats.org/officeDocument/2006/relationships/slide" Target="slides/slide100.xml"/><Relationship Id="rId106" Type="http://schemas.openxmlformats.org/officeDocument/2006/relationships/slide" Target="slides/slide101.xml"/><Relationship Id="rId107" Type="http://schemas.openxmlformats.org/officeDocument/2006/relationships/slide" Target="slides/slide102.xml"/><Relationship Id="rId108" Type="http://schemas.openxmlformats.org/officeDocument/2006/relationships/slide" Target="slides/slide103.xml"/><Relationship Id="rId109" Type="http://schemas.openxmlformats.org/officeDocument/2006/relationships/slide" Target="slides/slide104.xml"/><Relationship Id="rId110" Type="http://schemas.openxmlformats.org/officeDocument/2006/relationships/slide" Target="slides/slide105.xml"/><Relationship Id="rId111" Type="http://schemas.openxmlformats.org/officeDocument/2006/relationships/slide" Target="slides/slide106.xml"/><Relationship Id="rId112" Type="http://schemas.openxmlformats.org/officeDocument/2006/relationships/slide" Target="slides/slide107.xml"/><Relationship Id="rId113" Type="http://schemas.openxmlformats.org/officeDocument/2006/relationships/slide" Target="slides/slide108.xml"/><Relationship Id="rId114" Type="http://schemas.openxmlformats.org/officeDocument/2006/relationships/slide" Target="slides/slide109.xml"/><Relationship Id="rId115" Type="http://schemas.openxmlformats.org/officeDocument/2006/relationships/slide" Target="slides/slide110.xml"/><Relationship Id="rId116" Type="http://schemas.openxmlformats.org/officeDocument/2006/relationships/slide" Target="slides/slide111.xml"/><Relationship Id="rId117" Type="http://schemas.openxmlformats.org/officeDocument/2006/relationships/slide" Target="slides/slide112.xml"/><Relationship Id="rId118" Type="http://schemas.openxmlformats.org/officeDocument/2006/relationships/slide" Target="slides/slide113.xml"/><Relationship Id="rId119" Type="http://schemas.openxmlformats.org/officeDocument/2006/relationships/slide" Target="slides/slide114.xml"/><Relationship Id="rId120" Type="http://schemas.openxmlformats.org/officeDocument/2006/relationships/slide" Target="slides/slide115.xml"/><Relationship Id="rId121" Type="http://schemas.openxmlformats.org/officeDocument/2006/relationships/slide" Target="slides/slide116.xml"/><Relationship Id="rId122" Type="http://schemas.openxmlformats.org/officeDocument/2006/relationships/slide" Target="slides/slide117.xml"/><Relationship Id="rId123" Type="http://schemas.openxmlformats.org/officeDocument/2006/relationships/slide" Target="slides/slide118.xml"/><Relationship Id="rId124" Type="http://schemas.openxmlformats.org/officeDocument/2006/relationships/slide" Target="slides/slide119.xml"/><Relationship Id="rId125" Type="http://schemas.openxmlformats.org/officeDocument/2006/relationships/slide" Target="slides/slide120.xml"/><Relationship Id="rId126" Type="http://schemas.openxmlformats.org/officeDocument/2006/relationships/slide" Target="slides/slide121.xml"/><Relationship Id="rId127" Type="http://schemas.openxmlformats.org/officeDocument/2006/relationships/slide" Target="slides/slide122.xml"/><Relationship Id="rId128" Type="http://schemas.openxmlformats.org/officeDocument/2006/relationships/slide" Target="slides/slide123.xml"/><Relationship Id="rId129" Type="http://schemas.openxmlformats.org/officeDocument/2006/relationships/slide" Target="slides/slide124.xml"/><Relationship Id="rId130" Type="http://schemas.openxmlformats.org/officeDocument/2006/relationships/slide" Target="slides/slide125.xml"/><Relationship Id="rId131" Type="http://schemas.openxmlformats.org/officeDocument/2006/relationships/slide" Target="slides/slide126.xml"/><Relationship Id="rId132" Type="http://schemas.openxmlformats.org/officeDocument/2006/relationships/slide" Target="slides/slide127.xml"/><Relationship Id="rId133" Type="http://schemas.openxmlformats.org/officeDocument/2006/relationships/slide" Target="slides/slide128.xml"/><Relationship Id="rId134" Type="http://schemas.openxmlformats.org/officeDocument/2006/relationships/slide" Target="slides/slide129.xml"/><Relationship Id="rId135" Type="http://schemas.openxmlformats.org/officeDocument/2006/relationships/slide" Target="slides/slide130.xml"/><Relationship Id="rId136" Type="http://schemas.openxmlformats.org/officeDocument/2006/relationships/slide" Target="slides/slide131.xml"/><Relationship Id="rId137" Type="http://schemas.openxmlformats.org/officeDocument/2006/relationships/slide" Target="slides/slide132.xml"/><Relationship Id="rId138" Type="http://schemas.openxmlformats.org/officeDocument/2006/relationships/slide" Target="slides/slide133.xml"/><Relationship Id="rId139" Type="http://schemas.openxmlformats.org/officeDocument/2006/relationships/slide" Target="slides/slide134.xml"/><Relationship Id="rId140" Type="http://schemas.openxmlformats.org/officeDocument/2006/relationships/slide" Target="slides/slide135.xml"/><Relationship Id="rId141" Type="http://schemas.openxmlformats.org/officeDocument/2006/relationships/slide" Target="slides/slide136.xml"/><Relationship Id="rId142" Type="http://schemas.openxmlformats.org/officeDocument/2006/relationships/slide" Target="slides/slide137.xml"/><Relationship Id="rId143" Type="http://schemas.openxmlformats.org/officeDocument/2006/relationships/slide" Target="slides/slide138.xml"/><Relationship Id="rId144" Type="http://schemas.openxmlformats.org/officeDocument/2006/relationships/slide" Target="slides/slide139.xml"/><Relationship Id="rId145" Type="http://schemas.openxmlformats.org/officeDocument/2006/relationships/slide" Target="slides/slide140.xml"/><Relationship Id="rId146" Type="http://schemas.openxmlformats.org/officeDocument/2006/relationships/slide" Target="slides/slide141.xml"/><Relationship Id="rId147" Type="http://schemas.openxmlformats.org/officeDocument/2006/relationships/slide" Target="slides/slide142.xml"/><Relationship Id="rId148" Type="http://schemas.openxmlformats.org/officeDocument/2006/relationships/slide" Target="slides/slide143.xml"/><Relationship Id="rId149" Type="http://schemas.openxmlformats.org/officeDocument/2006/relationships/slide" Target="slides/slide144.xml"/><Relationship Id="rId150" Type="http://schemas.openxmlformats.org/officeDocument/2006/relationships/slide" Target="slides/slide145.xml"/><Relationship Id="rId151" Type="http://schemas.openxmlformats.org/officeDocument/2006/relationships/slide" Target="slides/slide146.xml"/><Relationship Id="rId152" Type="http://schemas.openxmlformats.org/officeDocument/2006/relationships/slide" Target="slides/slide147.xml"/><Relationship Id="rId153" Type="http://schemas.openxmlformats.org/officeDocument/2006/relationships/slide" Target="slides/slide148.xml"/><Relationship Id="rId154" Type="http://schemas.openxmlformats.org/officeDocument/2006/relationships/slide" Target="slides/slide149.xml"/><Relationship Id="rId155" Type="http://schemas.openxmlformats.org/officeDocument/2006/relationships/slide" Target="slides/slide150.xml"/><Relationship Id="rId156" Type="http://schemas.openxmlformats.org/officeDocument/2006/relationships/slide" Target="slides/slide151.xml"/><Relationship Id="rId157" Type="http://schemas.openxmlformats.org/officeDocument/2006/relationships/slide" Target="slides/slide152.xml"/><Relationship Id="rId158" Type="http://schemas.openxmlformats.org/officeDocument/2006/relationships/slide" Target="slides/slide153.xml"/><Relationship Id="rId159" Type="http://schemas.openxmlformats.org/officeDocument/2006/relationships/slide" Target="slides/slide154.xml"/><Relationship Id="rId160" Type="http://schemas.openxmlformats.org/officeDocument/2006/relationships/slide" Target="slides/slide155.xml"/><Relationship Id="rId161" Type="http://schemas.openxmlformats.org/officeDocument/2006/relationships/slide" Target="slides/slide156.xml"/><Relationship Id="rId162" Type="http://schemas.openxmlformats.org/officeDocument/2006/relationships/slide" Target="slides/slide157.xml"/><Relationship Id="rId163" Type="http://schemas.openxmlformats.org/officeDocument/2006/relationships/slide" Target="slides/slide158.xml"/><Relationship Id="rId164" Type="http://schemas.openxmlformats.org/officeDocument/2006/relationships/slide" Target="slides/slide159.xml"/><Relationship Id="rId165" Type="http://schemas.openxmlformats.org/officeDocument/2006/relationships/slide" Target="slides/slide160.xml"/><Relationship Id="rId166" Type="http://schemas.openxmlformats.org/officeDocument/2006/relationships/slide" Target="slides/slide161.xml"/><Relationship Id="rId167" Type="http://schemas.openxmlformats.org/officeDocument/2006/relationships/slide" Target="slides/slide162.xml"/><Relationship Id="rId168" Type="http://schemas.openxmlformats.org/officeDocument/2006/relationships/slide" Target="slides/slide163.xml"/><Relationship Id="rId169" Type="http://schemas.openxmlformats.org/officeDocument/2006/relationships/slide" Target="slides/slide164.xml"/><Relationship Id="rId170" Type="http://schemas.openxmlformats.org/officeDocument/2006/relationships/slide" Target="slides/slide165.xml"/><Relationship Id="rId171" Type="http://schemas.openxmlformats.org/officeDocument/2006/relationships/slide" Target="slides/slide166.xml"/><Relationship Id="rId172" Type="http://schemas.openxmlformats.org/officeDocument/2006/relationships/slide" Target="slides/slide167.xml"/><Relationship Id="rId173" Type="http://schemas.openxmlformats.org/officeDocument/2006/relationships/slide" Target="slides/slide168.xml"/><Relationship Id="rId174" Type="http://schemas.openxmlformats.org/officeDocument/2006/relationships/slide" Target="slides/slide169.xml"/><Relationship Id="rId175" Type="http://schemas.openxmlformats.org/officeDocument/2006/relationships/slide" Target="slides/slide170.xml"/><Relationship Id="rId176" Type="http://schemas.openxmlformats.org/officeDocument/2006/relationships/slide" Target="slides/slide171.xml"/><Relationship Id="rId177" Type="http://schemas.openxmlformats.org/officeDocument/2006/relationships/slide" Target="slides/slide172.xml"/><Relationship Id="rId178" Type="http://schemas.openxmlformats.org/officeDocument/2006/relationships/slide" Target="slides/slide173.xml"/><Relationship Id="rId179" Type="http://schemas.openxmlformats.org/officeDocument/2006/relationships/slide" Target="slides/slide174.xml"/><Relationship Id="rId180" Type="http://schemas.openxmlformats.org/officeDocument/2006/relationships/slide" Target="slides/slide175.xml"/><Relationship Id="rId181" Type="http://schemas.openxmlformats.org/officeDocument/2006/relationships/slide" Target="slides/slide176.xml"/><Relationship Id="rId182" Type="http://schemas.openxmlformats.org/officeDocument/2006/relationships/slide" Target="slides/slide177.xml"/><Relationship Id="rId183" Type="http://schemas.openxmlformats.org/officeDocument/2006/relationships/slide" Target="slides/slide178.xml"/><Relationship Id="rId184" Type="http://schemas.openxmlformats.org/officeDocument/2006/relationships/slide" Target="slides/slide179.xml"/><Relationship Id="rId185" Type="http://schemas.openxmlformats.org/officeDocument/2006/relationships/slide" Target="slides/slide180.xml"/><Relationship Id="rId186" Type="http://schemas.openxmlformats.org/officeDocument/2006/relationships/slide" Target="slides/slide181.xml"/><Relationship Id="rId187" Type="http://schemas.openxmlformats.org/officeDocument/2006/relationships/slide" Target="slides/slide182.xml"/><Relationship Id="rId188" Type="http://schemas.openxmlformats.org/officeDocument/2006/relationships/slide" Target="slides/slide183.xml"/><Relationship Id="rId189" Type="http://schemas.openxmlformats.org/officeDocument/2006/relationships/slide" Target="slides/slide184.xml"/><Relationship Id="rId190" Type="http://schemas.openxmlformats.org/officeDocument/2006/relationships/slide" Target="slides/slide185.xml"/><Relationship Id="rId191" Type="http://schemas.openxmlformats.org/officeDocument/2006/relationships/slide" Target="slides/slide186.xml"/><Relationship Id="rId192" Type="http://schemas.openxmlformats.org/officeDocument/2006/relationships/slide" Target="slides/slide187.xml"/><Relationship Id="rId193" Type="http://schemas.openxmlformats.org/officeDocument/2006/relationships/slide" Target="slides/slide188.xml"/><Relationship Id="rId194" Type="http://schemas.openxmlformats.org/officeDocument/2006/relationships/slide" Target="slides/slide189.xml"/><Relationship Id="rId195" Type="http://schemas.openxmlformats.org/officeDocument/2006/relationships/slide" Target="slides/slide190.xml"/><Relationship Id="rId196" Type="http://schemas.openxmlformats.org/officeDocument/2006/relationships/slide" Target="slides/slide191.xml"/><Relationship Id="rId197" Type="http://schemas.openxmlformats.org/officeDocument/2006/relationships/slide" Target="slides/slide192.xml"/><Relationship Id="rId198" Type="http://schemas.openxmlformats.org/officeDocument/2006/relationships/slide" Target="slides/slide193.xml"/><Relationship Id="rId199" Type="http://schemas.openxmlformats.org/officeDocument/2006/relationships/slide" Target="slides/slide194.xml"/><Relationship Id="rId200" Type="http://schemas.openxmlformats.org/officeDocument/2006/relationships/slide" Target="slides/slide195.xml"/><Relationship Id="rId201" Type="http://schemas.openxmlformats.org/officeDocument/2006/relationships/slide" Target="slides/slide196.xml"/><Relationship Id="rId202" Type="http://schemas.openxmlformats.org/officeDocument/2006/relationships/slide" Target="slides/slide197.xml"/><Relationship Id="rId203" Type="http://schemas.openxmlformats.org/officeDocument/2006/relationships/slide" Target="slides/slide198.xml"/><Relationship Id="rId204" Type="http://schemas.openxmlformats.org/officeDocument/2006/relationships/slide" Target="slides/slide199.xml"/><Relationship Id="rId205" Type="http://schemas.openxmlformats.org/officeDocument/2006/relationships/slide" Target="slides/slide200.xml"/><Relationship Id="rId206" Type="http://schemas.openxmlformats.org/officeDocument/2006/relationships/slide" Target="slides/slide201.xml"/><Relationship Id="rId207" Type="http://schemas.openxmlformats.org/officeDocument/2006/relationships/slide" Target="slides/slide202.xml"/><Relationship Id="rId208" Type="http://schemas.openxmlformats.org/officeDocument/2006/relationships/slide" Target="slides/slide203.xml"/><Relationship Id="rId209" Type="http://schemas.openxmlformats.org/officeDocument/2006/relationships/slide" Target="slides/slide204.xml"/><Relationship Id="rId210" Type="http://schemas.openxmlformats.org/officeDocument/2006/relationships/slide" Target="slides/slide205.xml"/><Relationship Id="rId211" Type="http://schemas.openxmlformats.org/officeDocument/2006/relationships/slide" Target="slides/slide206.xml"/><Relationship Id="rId212" Type="http://schemas.openxmlformats.org/officeDocument/2006/relationships/slide" Target="slides/slide207.xml"/><Relationship Id="rId213" Type="http://schemas.openxmlformats.org/officeDocument/2006/relationships/slide" Target="slides/slide208.xml"/><Relationship Id="rId214" Type="http://schemas.openxmlformats.org/officeDocument/2006/relationships/slide" Target="slides/slide209.xml"/><Relationship Id="rId215" Type="http://schemas.openxmlformats.org/officeDocument/2006/relationships/slide" Target="slides/slide210.xml"/><Relationship Id="rId216" Type="http://schemas.openxmlformats.org/officeDocument/2006/relationships/slide" Target="slides/slide211.xml"/><Relationship Id="rId217" Type="http://schemas.openxmlformats.org/officeDocument/2006/relationships/slide" Target="slides/slide212.xml"/><Relationship Id="rId218" Type="http://schemas.openxmlformats.org/officeDocument/2006/relationships/slide" Target="slides/slide213.xml"/><Relationship Id="rId219" Type="http://schemas.openxmlformats.org/officeDocument/2006/relationships/slide" Target="slides/slide214.xml"/><Relationship Id="rId220" Type="http://schemas.openxmlformats.org/officeDocument/2006/relationships/slide" Target="slides/slide215.xml"/><Relationship Id="rId221" Type="http://schemas.openxmlformats.org/officeDocument/2006/relationships/slide" Target="slides/slide216.xml"/><Relationship Id="rId222" Type="http://schemas.openxmlformats.org/officeDocument/2006/relationships/slide" Target="slides/slide217.xml"/><Relationship Id="rId223" Type="http://schemas.openxmlformats.org/officeDocument/2006/relationships/slide" Target="slides/slide218.xml"/><Relationship Id="rId224" Type="http://schemas.openxmlformats.org/officeDocument/2006/relationships/slide" Target="slides/slide219.xml"/><Relationship Id="rId225" Type="http://schemas.openxmlformats.org/officeDocument/2006/relationships/slide" Target="slides/slide220.xml"/><Relationship Id="rId226" Type="http://schemas.openxmlformats.org/officeDocument/2006/relationships/slide" Target="slides/slide221.xml"/><Relationship Id="rId227" Type="http://schemas.openxmlformats.org/officeDocument/2006/relationships/slide" Target="slides/slide222.xml"/></Relationships>

</file>

<file path=ppt/slideLayouts/_rels/slideLayout1.xml.rels><?xml version="1.0" encoding="UTF-8" standalone="yes"?>
<Relationships xmlns="http://schemas.openxmlformats.org/package/2006/relationships"><Relationship Id="rId1" Type="http://schemas.openxmlformats.org/officeDocument/2006/relationships/slideMaster" Target="../slideMasters/slideMaster1.xml"/></Relationships>

</file>

<file path=ppt/slideLayouts/_rels/slideLayout2.xml.rels><?xml version="1.0" encoding="UTF-8" standalone="yes"?>
<Relationships xmlns="http://schemas.openxmlformats.org/package/2006/relationships"><Relationship Id="rId1" Type="http://schemas.openxmlformats.org/officeDocument/2006/relationships/slideMaster" Target="../slideMasters/slideMaster1.xml"/></Relationships>

</file>

<file path=ppt/slideLayouts/_rels/slideLayout3.xml.rels><?xml version="1.0" encoding="UTF-8" standalone="yes"?>
<Relationships xmlns="http://schemas.openxmlformats.org/package/2006/relationships"><Relationship Id="rId1" Type="http://schemas.openxmlformats.org/officeDocument/2006/relationships/slideMaster" Target="../slideMasters/slideMaster1.xml"/></Relationships>

</file>

<file path=ppt/slideLayouts/_rels/slideLayout4.xml.rels><?xml version="1.0" encoding="UTF-8" standalone="yes"?>
<Relationships xmlns="http://schemas.openxmlformats.org/package/2006/relationships"><Relationship Id="rId1" Type="http://schemas.openxmlformats.org/officeDocument/2006/relationships/slideMaster" Target="../slideMasters/slideMaster1.xml"/></Relationships>

</file>

<file path=ppt/slideLayouts/_rels/slideLayout5.xml.rels><?xml version="1.0" encoding="UTF-8" standalone="yes"?>
<Relationships xmlns="http://schemas.openxmlformats.org/package/2006/relationships"><Relationship Id="rId1" Type="http://schemas.openxmlformats.org/officeDocument/2006/relationships/slideMaster" Target="../slideMasters/slideMaster1.xml"/></Relationships>
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type="obj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ctrTitle"/>
          </p:nvPr>
        </p:nvSpPr>
        <p:spPr>
          <a:xfrm>
            <a:off x="566737" y="3314954"/>
            <a:ext cx="6423025" cy="224561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/>
        </p:txBody>
      </p:sp>
      <p:sp>
        <p:nvSpPr>
          <p:cNvPr id="3" name="Holder 3"/>
          <p:cNvSpPr>
            <a:spLocks noGrp="1"/>
          </p:cNvSpPr>
          <p:nvPr>
            <p:ph type="subTitle" idx="4"/>
          </p:nvPr>
        </p:nvSpPr>
        <p:spPr>
          <a:xfrm>
            <a:off x="1133475" y="5988304"/>
            <a:ext cx="5289550" cy="267335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/>
        </p:txBody>
      </p:sp>
      <p:sp>
        <p:nvSpPr>
          <p:cNvPr id="4" name="Holder 4"/>
          <p:cNvSpPr>
            <a:spLocks noGrp="1"/>
          </p:cNvSpPr>
          <p:nvPr>
            <p:ph type="ftr" idx="5" sz="quarter"/>
          </p:nvPr>
        </p:nvSpPr>
        <p:spPr/>
        <p:txBody>
          <a:bodyPr lIns="0" tIns="0" rIns="0" bIns="0"/>
          <a:lstStyle>
            <a:lvl1pPr>
              <a:defRPr sz="800" b="0" i="0">
                <a:solidFill>
                  <a:schemeClr val="tx1"/>
                </a:solidFill>
                <a:latin typeface="Arial MT"/>
                <a:cs typeface="Arial MT"/>
              </a:defRPr>
            </a:lvl1pPr>
          </a:lstStyle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5" name="Holder 5"/>
          <p:cNvSpPr>
            <a:spLocks noGrp="1"/>
          </p:cNvSpPr>
          <p:nvPr>
            <p:ph type="dt" idx="6" sz="half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</a:fld>
          </a:p>
        </p:txBody>
      </p:sp>
      <p:sp>
        <p:nvSpPr>
          <p:cNvPr id="6" name="Holder 6"/>
          <p:cNvSpPr>
            <a:spLocks noGrp="1"/>
          </p:cNvSpPr>
          <p:nvPr>
            <p:ph type="sldNum" idx="7" sz="quarter"/>
          </p:nvPr>
        </p:nvSpPr>
        <p:spPr/>
        <p:txBody>
          <a:bodyPr lIns="0" tIns="0" rIns="0" bIns="0"/>
          <a:lstStyle>
            <a:lvl1pPr>
              <a:defRPr sz="800" b="0" i="0">
                <a:solidFill>
                  <a:schemeClr val="tx1"/>
                </a:solidFill>
                <a:latin typeface="Arial MT"/>
                <a:cs typeface="Arial MT"/>
              </a:defRPr>
            </a:lvl1pPr>
          </a:lstStyle>
          <a:p>
            <a:pPr marL="15113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#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type="obj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/>
            </a:lvl1pPr>
          </a:lstStyle>
          <a:p/>
        </p:txBody>
      </p:sp>
      <p:sp>
        <p:nvSpPr>
          <p:cNvPr id="3" name="Holder 3"/>
          <p:cNvSpPr>
            <a:spLocks noGrp="1"/>
          </p:cNvSpPr>
          <p:nvPr>
            <p:ph type="body" idx="1"/>
          </p:nvPr>
        </p:nvSpPr>
        <p:spPr/>
        <p:txBody>
          <a:bodyPr lIns="0" tIns="0" rIns="0" bIns="0"/>
          <a:lstStyle>
            <a:lvl1pPr>
              <a:defRPr/>
            </a:lvl1pPr>
          </a:lstStyle>
          <a:p/>
        </p:txBody>
      </p:sp>
      <p:sp>
        <p:nvSpPr>
          <p:cNvPr id="4" name="Holder 4"/>
          <p:cNvSpPr>
            <a:spLocks noGrp="1"/>
          </p:cNvSpPr>
          <p:nvPr>
            <p:ph type="ftr" idx="5" sz="quarter"/>
          </p:nvPr>
        </p:nvSpPr>
        <p:spPr/>
        <p:txBody>
          <a:bodyPr lIns="0" tIns="0" rIns="0" bIns="0"/>
          <a:lstStyle>
            <a:lvl1pPr>
              <a:defRPr sz="800" b="0" i="0">
                <a:solidFill>
                  <a:schemeClr val="tx1"/>
                </a:solidFill>
                <a:latin typeface="Arial MT"/>
                <a:cs typeface="Arial MT"/>
              </a:defRPr>
            </a:lvl1pPr>
          </a:lstStyle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5" name="Holder 5"/>
          <p:cNvSpPr>
            <a:spLocks noGrp="1"/>
          </p:cNvSpPr>
          <p:nvPr>
            <p:ph type="dt" idx="6" sz="half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</a:fld>
          </a:p>
        </p:txBody>
      </p:sp>
      <p:sp>
        <p:nvSpPr>
          <p:cNvPr id="6" name="Holder 6"/>
          <p:cNvSpPr>
            <a:spLocks noGrp="1"/>
          </p:cNvSpPr>
          <p:nvPr>
            <p:ph type="sldNum" idx="7" sz="quarter"/>
          </p:nvPr>
        </p:nvSpPr>
        <p:spPr/>
        <p:txBody>
          <a:bodyPr lIns="0" tIns="0" rIns="0" bIns="0"/>
          <a:lstStyle>
            <a:lvl1pPr>
              <a:defRPr sz="800" b="0" i="0">
                <a:solidFill>
                  <a:schemeClr val="tx1"/>
                </a:solidFill>
                <a:latin typeface="Arial MT"/>
                <a:cs typeface="Arial MT"/>
              </a:defRPr>
            </a:lvl1pPr>
          </a:lstStyle>
          <a:p>
            <a:pPr marL="15113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#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type="obj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/>
            </a:lvl1pPr>
          </a:lstStyle>
          <a:p/>
        </p:txBody>
      </p:sp>
      <p:sp>
        <p:nvSpPr>
          <p:cNvPr id="3" name="Holder 3"/>
          <p:cNvSpPr>
            <a:spLocks noGrp="1"/>
          </p:cNvSpPr>
          <p:nvPr>
            <p:ph idx="2" sz="half"/>
          </p:nvPr>
        </p:nvSpPr>
        <p:spPr>
          <a:xfrm>
            <a:off x="377825" y="2459482"/>
            <a:ext cx="3287077" cy="705764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/>
        </p:txBody>
      </p:sp>
      <p:sp>
        <p:nvSpPr>
          <p:cNvPr id="4" name="Holder 4"/>
          <p:cNvSpPr>
            <a:spLocks noGrp="1"/>
          </p:cNvSpPr>
          <p:nvPr>
            <p:ph idx="3" sz="half"/>
          </p:nvPr>
        </p:nvSpPr>
        <p:spPr>
          <a:xfrm>
            <a:off x="3891597" y="2459482"/>
            <a:ext cx="3287077" cy="705764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/>
        </p:txBody>
      </p:sp>
      <p:sp>
        <p:nvSpPr>
          <p:cNvPr id="5" name="Holder 5"/>
          <p:cNvSpPr>
            <a:spLocks noGrp="1"/>
          </p:cNvSpPr>
          <p:nvPr>
            <p:ph type="ftr" idx="5" sz="quarter"/>
          </p:nvPr>
        </p:nvSpPr>
        <p:spPr/>
        <p:txBody>
          <a:bodyPr lIns="0" tIns="0" rIns="0" bIns="0"/>
          <a:lstStyle>
            <a:lvl1pPr>
              <a:defRPr sz="800" b="0" i="0">
                <a:solidFill>
                  <a:schemeClr val="tx1"/>
                </a:solidFill>
                <a:latin typeface="Arial MT"/>
                <a:cs typeface="Arial MT"/>
              </a:defRPr>
            </a:lvl1pPr>
          </a:lstStyle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6" name="Holder 6"/>
          <p:cNvSpPr>
            <a:spLocks noGrp="1"/>
          </p:cNvSpPr>
          <p:nvPr>
            <p:ph type="dt" idx="6" sz="half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</a:fld>
          </a:p>
        </p:txBody>
      </p:sp>
      <p:sp>
        <p:nvSpPr>
          <p:cNvPr id="7" name="Holder 7"/>
          <p:cNvSpPr>
            <a:spLocks noGrp="1"/>
          </p:cNvSpPr>
          <p:nvPr>
            <p:ph type="sldNum" idx="7" sz="quarter"/>
          </p:nvPr>
        </p:nvSpPr>
        <p:spPr/>
        <p:txBody>
          <a:bodyPr lIns="0" tIns="0" rIns="0" bIns="0"/>
          <a:lstStyle>
            <a:lvl1pPr>
              <a:defRPr sz="800" b="0" i="0">
                <a:solidFill>
                  <a:schemeClr val="tx1"/>
                </a:solidFill>
                <a:latin typeface="Arial MT"/>
                <a:cs typeface="Arial MT"/>
              </a:defRPr>
            </a:lvl1pPr>
          </a:lstStyle>
          <a:p>
            <a:pPr marL="15113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#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type="obj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/>
            </a:lvl1pPr>
          </a:lstStyle>
          <a:p/>
        </p:txBody>
      </p:sp>
      <p:sp>
        <p:nvSpPr>
          <p:cNvPr id="3" name="Holder 3"/>
          <p:cNvSpPr>
            <a:spLocks noGrp="1"/>
          </p:cNvSpPr>
          <p:nvPr>
            <p:ph type="ftr" idx="5" sz="quarter"/>
          </p:nvPr>
        </p:nvSpPr>
        <p:spPr/>
        <p:txBody>
          <a:bodyPr lIns="0" tIns="0" rIns="0" bIns="0"/>
          <a:lstStyle>
            <a:lvl1pPr>
              <a:defRPr sz="800" b="0" i="0">
                <a:solidFill>
                  <a:schemeClr val="tx1"/>
                </a:solidFill>
                <a:latin typeface="Arial MT"/>
                <a:cs typeface="Arial MT"/>
              </a:defRPr>
            </a:lvl1pPr>
          </a:lstStyle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4" name="Holder 4"/>
          <p:cNvSpPr>
            <a:spLocks noGrp="1"/>
          </p:cNvSpPr>
          <p:nvPr>
            <p:ph type="dt" idx="6" sz="half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</a:fld>
          </a:p>
        </p:txBody>
      </p:sp>
      <p:sp>
        <p:nvSpPr>
          <p:cNvPr id="5" name="Holder 5"/>
          <p:cNvSpPr>
            <a:spLocks noGrp="1"/>
          </p:cNvSpPr>
          <p:nvPr>
            <p:ph type="sldNum" idx="7" sz="quarter"/>
          </p:nvPr>
        </p:nvSpPr>
        <p:spPr/>
        <p:txBody>
          <a:bodyPr lIns="0" tIns="0" rIns="0" bIns="0"/>
          <a:lstStyle>
            <a:lvl1pPr>
              <a:defRPr sz="800" b="0" i="0">
                <a:solidFill>
                  <a:schemeClr val="tx1"/>
                </a:solidFill>
                <a:latin typeface="Arial MT"/>
                <a:cs typeface="Arial MT"/>
              </a:defRPr>
            </a:lvl1pPr>
          </a:lstStyle>
          <a:p>
            <a:pPr marL="15113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#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type="obj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ftr" idx="5" sz="quarter"/>
          </p:nvPr>
        </p:nvSpPr>
        <p:spPr/>
        <p:txBody>
          <a:bodyPr lIns="0" tIns="0" rIns="0" bIns="0"/>
          <a:lstStyle>
            <a:lvl1pPr>
              <a:defRPr sz="800" b="0" i="0">
                <a:solidFill>
                  <a:schemeClr val="tx1"/>
                </a:solidFill>
                <a:latin typeface="Arial MT"/>
                <a:cs typeface="Arial MT"/>
              </a:defRPr>
            </a:lvl1pPr>
          </a:lstStyle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3" name="Holder 3"/>
          <p:cNvSpPr>
            <a:spLocks noGrp="1"/>
          </p:cNvSpPr>
          <p:nvPr>
            <p:ph type="dt" idx="6" sz="half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</a:fld>
          </a:p>
        </p:txBody>
      </p:sp>
      <p:sp>
        <p:nvSpPr>
          <p:cNvPr id="4" name="Holder 4"/>
          <p:cNvSpPr>
            <a:spLocks noGrp="1"/>
          </p:cNvSpPr>
          <p:nvPr>
            <p:ph type="sldNum" idx="7" sz="quarter"/>
          </p:nvPr>
        </p:nvSpPr>
        <p:spPr/>
        <p:txBody>
          <a:bodyPr lIns="0" tIns="0" rIns="0" bIns="0"/>
          <a:lstStyle>
            <a:lvl1pPr>
              <a:defRPr sz="800" b="0" i="0">
                <a:solidFill>
                  <a:schemeClr val="tx1"/>
                </a:solidFill>
                <a:latin typeface="Arial MT"/>
                <a:cs typeface="Arial MT"/>
              </a:defRPr>
            </a:lvl1pPr>
          </a:lstStyle>
          <a:p>
            <a:pPr marL="15113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#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</p:spTree>
  </p:cSld>
  <p:clrMapOvr>
    <a:masterClrMapping/>
  </p:clrMapOvr>
</p:sldLayout>
</file>

<file path=ppt/slideMasters/_rels/slideMaster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5" Type="http://schemas.openxmlformats.org/officeDocument/2006/relationships/slideLayout" Target="../slideLayouts/slideLayout5.xml"/><Relationship Id="rId6" Type="http://schemas.openxmlformats.org/officeDocument/2006/relationships/theme" Target="../theme/theme1.xml"/></Relationships>
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>
          <a:xfrm>
            <a:off x="377825" y="427736"/>
            <a:ext cx="6800850" cy="171094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/>
        </p:txBody>
      </p:sp>
      <p:sp>
        <p:nvSpPr>
          <p:cNvPr id="3" name="Holder 3"/>
          <p:cNvSpPr>
            <a:spLocks noGrp="1"/>
          </p:cNvSpPr>
          <p:nvPr>
            <p:ph type="body" idx="1"/>
          </p:nvPr>
        </p:nvSpPr>
        <p:spPr>
          <a:xfrm>
            <a:off x="377825" y="2459482"/>
            <a:ext cx="6800850" cy="705764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/>
        </p:txBody>
      </p:sp>
      <p:sp>
        <p:nvSpPr>
          <p:cNvPr id="4" name="Holder 4"/>
          <p:cNvSpPr>
            <a:spLocks noGrp="1"/>
          </p:cNvSpPr>
          <p:nvPr>
            <p:ph type="ftr" idx="5" sz="quarter"/>
          </p:nvPr>
        </p:nvSpPr>
        <p:spPr>
          <a:xfrm>
            <a:off x="323254" y="10372823"/>
            <a:ext cx="2307590" cy="139065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800" b="0" i="0">
                <a:solidFill>
                  <a:schemeClr val="tx1"/>
                </a:solidFill>
                <a:latin typeface="Arial MT"/>
                <a:cs typeface="Arial MT"/>
              </a:defRPr>
            </a:lvl1pPr>
          </a:lstStyle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5" name="Holder 5"/>
          <p:cNvSpPr>
            <a:spLocks noGrp="1"/>
          </p:cNvSpPr>
          <p:nvPr>
            <p:ph type="dt" idx="6" sz="half"/>
          </p:nvPr>
        </p:nvSpPr>
        <p:spPr>
          <a:xfrm>
            <a:off x="377825" y="9944862"/>
            <a:ext cx="1737995" cy="53467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</a:fld>
          </a:p>
        </p:txBody>
      </p:sp>
      <p:sp>
        <p:nvSpPr>
          <p:cNvPr id="6" name="Holder 6"/>
          <p:cNvSpPr>
            <a:spLocks noGrp="1"/>
          </p:cNvSpPr>
          <p:nvPr>
            <p:ph type="sldNum" idx="7" sz="quarter"/>
          </p:nvPr>
        </p:nvSpPr>
        <p:spPr>
          <a:xfrm>
            <a:off x="6814739" y="10372823"/>
            <a:ext cx="418544" cy="139065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800" b="0" i="0">
                <a:solidFill>
                  <a:schemeClr val="tx1"/>
                </a:solidFill>
                <a:latin typeface="Arial MT"/>
                <a:cs typeface="Arial MT"/>
              </a:defRPr>
            </a:lvl1pPr>
          </a:lstStyle>
          <a:p>
            <a:pPr marL="15113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#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</p:spTree>
  </p:cSld>
  <p:clrMap folHlink="folHlink" hlink="hlink" accent1="accent1" accent2="accent2" accent3="accent3" accent4="accent4" accent5="accent5" accent6="accent6" tx2="dk2" bg2="lt2" tx1="dk1" bg1="lt1"/>
  <p:sldLayoutIdLst>
    <p:sldLayoutId id="2147483661" r:id="rId1"/>
    <p:sldLayoutId id="2147483662" r:id="rId2"/>
    <p:sldLayoutId id="2147483663" r:id="rId3"/>
    <p:sldLayoutId id="2147483664" r:id="rId4"/>
    <p:sldLayoutId id="2147483665" r:id="rId5"/>
  </p:sldLayoutIdLst>
  <p:txStyles>
    <p:titleStyle>
      <a:lvl1pPr>
        <a:defRPr>
          <a:latin typeface="+mj-lt"/>
          <a:ea typeface="+mj-ea"/>
          <a:cs typeface="+mj-cs"/>
        </a:defRPr>
      </a:lvl1pPr>
    </p:titleStyle>
    <p:bodyStyle>
      <a:lvl1pPr marL="0">
        <a:defRPr>
          <a:latin typeface="+mn-lt"/>
          <a:ea typeface="+mn-ea"/>
          <a:cs typeface="+mn-cs"/>
        </a:defRPr>
      </a:lvl1pPr>
      <a:lvl2pPr marL="457200">
        <a:defRPr>
          <a:latin typeface="+mn-lt"/>
          <a:ea typeface="+mn-ea"/>
          <a:cs typeface="+mn-cs"/>
        </a:defRPr>
      </a:lvl2pPr>
      <a:lvl3pPr marL="914400">
        <a:defRPr>
          <a:latin typeface="+mn-lt"/>
          <a:ea typeface="+mn-ea"/>
          <a:cs typeface="+mn-cs"/>
        </a:defRPr>
      </a:lvl3pPr>
      <a:lvl4pPr marL="1371600">
        <a:defRPr>
          <a:latin typeface="+mn-lt"/>
          <a:ea typeface="+mn-ea"/>
          <a:cs typeface="+mn-cs"/>
        </a:defRPr>
      </a:lvl4pPr>
      <a:lvl5pPr marL="1828800">
        <a:defRPr>
          <a:latin typeface="+mn-lt"/>
          <a:ea typeface="+mn-ea"/>
          <a:cs typeface="+mn-cs"/>
        </a:defRPr>
      </a:lvl5pPr>
      <a:lvl6pPr marL="2286000">
        <a:defRPr>
          <a:latin typeface="+mn-lt"/>
          <a:ea typeface="+mn-ea"/>
          <a:cs typeface="+mn-cs"/>
        </a:defRPr>
      </a:lvl6pPr>
      <a:lvl7pPr marL="2743200">
        <a:defRPr>
          <a:latin typeface="+mn-lt"/>
          <a:ea typeface="+mn-ea"/>
          <a:cs typeface="+mn-cs"/>
        </a:defRPr>
      </a:lvl7pPr>
      <a:lvl8pPr marL="3200400">
        <a:defRPr>
          <a:latin typeface="+mn-lt"/>
          <a:ea typeface="+mn-ea"/>
          <a:cs typeface="+mn-cs"/>
        </a:defRPr>
      </a:lvl8pPr>
      <a:lvl9pPr marL="3657600">
        <a:defRPr>
          <a:latin typeface="+mn-lt"/>
          <a:ea typeface="+mn-ea"/>
          <a:cs typeface="+mn-cs"/>
        </a:defRPr>
      </a:lvl9pPr>
    </p:bodyStyle>
    <p:otherStyle>
      <a:lvl1pPr marL="0">
        <a:defRPr>
          <a:latin typeface="+mn-lt"/>
          <a:ea typeface="+mn-ea"/>
          <a:cs typeface="+mn-cs"/>
        </a:defRPr>
      </a:lvl1pPr>
      <a:lvl2pPr marL="457200">
        <a:defRPr>
          <a:latin typeface="+mn-lt"/>
          <a:ea typeface="+mn-ea"/>
          <a:cs typeface="+mn-cs"/>
        </a:defRPr>
      </a:lvl2pPr>
      <a:lvl3pPr marL="914400">
        <a:defRPr>
          <a:latin typeface="+mn-lt"/>
          <a:ea typeface="+mn-ea"/>
          <a:cs typeface="+mn-cs"/>
        </a:defRPr>
      </a:lvl3pPr>
      <a:lvl4pPr marL="1371600">
        <a:defRPr>
          <a:latin typeface="+mn-lt"/>
          <a:ea typeface="+mn-ea"/>
          <a:cs typeface="+mn-cs"/>
        </a:defRPr>
      </a:lvl4pPr>
      <a:lvl5pPr marL="1828800">
        <a:defRPr>
          <a:latin typeface="+mn-lt"/>
          <a:ea typeface="+mn-ea"/>
          <a:cs typeface="+mn-cs"/>
        </a:defRPr>
      </a:lvl5pPr>
      <a:lvl6pPr marL="2286000">
        <a:defRPr>
          <a:latin typeface="+mn-lt"/>
          <a:ea typeface="+mn-ea"/>
          <a:cs typeface="+mn-cs"/>
        </a:defRPr>
      </a:lvl6pPr>
      <a:lvl7pPr marL="2743200">
        <a:defRPr>
          <a:latin typeface="+mn-lt"/>
          <a:ea typeface="+mn-ea"/>
          <a:cs typeface="+mn-cs"/>
        </a:defRPr>
      </a:lvl7pPr>
      <a:lvl8pPr marL="3200400">
        <a:defRPr>
          <a:latin typeface="+mn-lt"/>
          <a:ea typeface="+mn-ea"/>
          <a:cs typeface="+mn-cs"/>
        </a:defRPr>
      </a:lvl8pPr>
      <a:lvl9pPr marL="3657600">
        <a:defRPr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Relationship Id="rId3" Type="http://schemas.openxmlformats.org/officeDocument/2006/relationships/hyperlink" Target="http://WWW.EMTP.ORG/" TargetMode="External"/></Relationships>

</file>

<file path=ppt/slides/_rels/slide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1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Relationship Id="rId3" Type="http://schemas.openxmlformats.org/officeDocument/2006/relationships/hyperlink" Target="http://www.emtp.org/" TargetMode="External"/></Relationships>

</file>

<file path=ppt/slides/_rels/slide1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Relationship Id="rId3" Type="http://schemas.openxmlformats.org/officeDocument/2006/relationships/hyperlink" Target="mailto:heviaop@ciudad.com.ar" TargetMode="External"/><Relationship Id="rId4" Type="http://schemas.openxmlformats.org/officeDocument/2006/relationships/hyperlink" Target="mailto:ceraolo@dsea.unipi.it" TargetMode="External"/><Relationship Id="rId5" Type="http://schemas.openxmlformats.org/officeDocument/2006/relationships/hyperlink" Target="mailto:(m.kizilcay@fh-osnabrueck.de" TargetMode="External"/><Relationship Id="rId6" Type="http://schemas.openxmlformats.org/officeDocument/2006/relationships/hyperlink" Target="mailto:m.kizilcay@fh-osnabrueck.de" TargetMode="External"/><Relationship Id="rId7" Type="http://schemas.openxmlformats.org/officeDocument/2006/relationships/hyperlink" Target="mailto:dcelikag@aol.com" TargetMode="External"/></Relationships>

</file>

<file path=ppt/slides/_rels/slide1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1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1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1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Relationship Id="rId3" Type="http://schemas.openxmlformats.org/officeDocument/2006/relationships/hyperlink" Target="http://www.emtp.org/" TargetMode="External"/></Relationships>

</file>

<file path=ppt/slides/_rels/slide1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Relationship Id="rId3" Type="http://schemas.openxmlformats.org/officeDocument/2006/relationships/hyperlink" Target="http://www.emtp.org/canamfl.html#ger" TargetMode="External"/><Relationship Id="rId4" Type="http://schemas.openxmlformats.org/officeDocument/2006/relationships/hyperlink" Target="http://www.eeug.org/" TargetMode="External"/><Relationship Id="rId5" Type="http://schemas.openxmlformats.org/officeDocument/2006/relationships/hyperlink" Target="http://www.eeug.org/files/secret" TargetMode="External"/><Relationship Id="rId6" Type="http://schemas.openxmlformats.org/officeDocument/2006/relationships/hyperlink" Target="http://alpha.kisarazu.ac.jp/~secure" TargetMode="External"/><Relationship Id="rId7" Type="http://schemas.openxmlformats.org/officeDocument/2006/relationships/hyperlink" Target="http://pels.pwr.eng.osaka-u.ac.jp/~atp/restricted" TargetMode="External"/><Relationship Id="rId8" Type="http://schemas.openxmlformats.org/officeDocument/2006/relationships/hyperlink" Target="http://www.ee.mtu.edu/atp/ftp.html" TargetMode="External"/></Relationships>

</file>

<file path=ppt/slides/_rels/slide1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1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1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2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2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Relationship Id="rId3" Type="http://schemas.openxmlformats.org/officeDocument/2006/relationships/hyperlink" Target="http://www.ntnu.no/" TargetMode="External"/><Relationship Id="rId4" Type="http://schemas.openxmlformats.org/officeDocument/2006/relationships/hyperlink" Target="mailto:Hans.Hoidalen@elkraft.ntnu.no" TargetMode="External"/><Relationship Id="rId5" Type="http://schemas.openxmlformats.org/officeDocument/2006/relationships/hyperlink" Target="http://www.elkraft.ntnu.no/atpdraw" TargetMode="External"/><Relationship Id="rId6" Type="http://schemas.openxmlformats.org/officeDocument/2006/relationships/hyperlink" Target="mailto:atp-emtp-l@listserv.dfn.de" TargetMode="External"/><Relationship Id="rId7" Type="http://schemas.openxmlformats.org/officeDocument/2006/relationships/hyperlink" Target="http://www.emtp.org/" TargetMode="External"/></Relationships>

</file>

<file path=ppt/slides/_rels/slide2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2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2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2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2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2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2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2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3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3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3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3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3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3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3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3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3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3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4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4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4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4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4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4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4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4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4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4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5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5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5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5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5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5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5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5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5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5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6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6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6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6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6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6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6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6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6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6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7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7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7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7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7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7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7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7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7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7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8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8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8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8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8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8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8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8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8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8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9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9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9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9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9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9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9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9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9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9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10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10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10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10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10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10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10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10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10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10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11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11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11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11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11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11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11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11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11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11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12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12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12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12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12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12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12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12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12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12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13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13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13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13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13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13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13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13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13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13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14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14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14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14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14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14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14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14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14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14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15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15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15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15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15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15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15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15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15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15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16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16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16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Relationship Id="rId3" Type="http://schemas.openxmlformats.org/officeDocument/2006/relationships/hyperlink" Target="http://www.RiverSoftAVG.com/" TargetMode="External"/></Relationships>

</file>

<file path=ppt/slides/_rels/slide16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16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16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16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16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16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16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17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17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17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17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17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17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17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17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17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17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18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18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18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18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18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18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18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18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18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18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19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19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19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19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19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19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19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19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19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19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20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20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20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20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20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20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20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20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20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20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21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21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21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21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21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21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21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21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21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21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22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Relationship Id="rId3" Type="http://schemas.openxmlformats.org/officeDocument/2006/relationships/hyperlink" Target="http://www.eeug.org.20/" TargetMode="External"/><Relationship Id="rId4" Type="http://schemas.openxmlformats.org/officeDocument/2006/relationships/hyperlink" Target="http://www.emtp.org/" TargetMode="External"/></Relationships>

</file>

<file path=ppt/slides/_rels/slide22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_rels/slide22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/Relationships>
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935015" y="165100"/>
            <a:ext cx="5226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6680730" y="415071"/>
            <a:ext cx="46037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Página</a:t>
            </a:r>
            <a:r>
              <a:rPr dirty="0" sz="800" spc="80" b="1">
                <a:latin typeface="Arial"/>
                <a:cs typeface="Arial"/>
              </a:rPr>
              <a:t> </a:t>
            </a:r>
            <a:r>
              <a:rPr dirty="0" sz="800" spc="-50" b="1">
                <a:latin typeface="Arial"/>
                <a:cs typeface="Arial"/>
              </a:rPr>
              <a:t>1</a:t>
            </a:r>
            <a:endParaRPr sz="800">
              <a:latin typeface="Arial"/>
              <a:cs typeface="Arial"/>
            </a:endParaRPr>
          </a:p>
        </p:txBody>
      </p:sp>
      <p:grpSp>
        <p:nvGrpSpPr>
          <p:cNvPr id="5" name="object 5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6" name="object 6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634"/>
                  </a:lnTo>
                  <a:lnTo>
                    <a:pt x="142755" y="98634"/>
                  </a:lnTo>
                  <a:lnTo>
                    <a:pt x="136180" y="99942"/>
                  </a:lnTo>
                  <a:lnTo>
                    <a:pt x="104587" y="124137"/>
                  </a:lnTo>
                  <a:lnTo>
                    <a:pt x="98048" y="143341"/>
                  </a:lnTo>
                  <a:lnTo>
                    <a:pt x="98048" y="569345"/>
                  </a:lnTo>
                  <a:lnTo>
                    <a:pt x="117977" y="603789"/>
                  </a:lnTo>
                  <a:lnTo>
                    <a:pt x="142755" y="614052"/>
                  </a:lnTo>
                  <a:lnTo>
                    <a:pt x="1886711" y="614052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4052"/>
                  </a:moveTo>
                  <a:lnTo>
                    <a:pt x="1744971" y="614052"/>
                  </a:lnTo>
                  <a:lnTo>
                    <a:pt x="1751545" y="612745"/>
                  </a:lnTo>
                  <a:lnTo>
                    <a:pt x="1764174" y="607513"/>
                  </a:lnTo>
                  <a:lnTo>
                    <a:pt x="1788370" y="575920"/>
                  </a:lnTo>
                  <a:lnTo>
                    <a:pt x="1789678" y="569345"/>
                  </a:lnTo>
                  <a:lnTo>
                    <a:pt x="1789678" y="143341"/>
                  </a:lnTo>
                  <a:lnTo>
                    <a:pt x="1769748" y="108897"/>
                  </a:lnTo>
                  <a:lnTo>
                    <a:pt x="1744971" y="98634"/>
                  </a:lnTo>
                  <a:lnTo>
                    <a:pt x="1886711" y="98634"/>
                  </a:lnTo>
                  <a:lnTo>
                    <a:pt x="1886711" y="614052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2932176" y="500458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5453" y="528634"/>
                  </a:moveTo>
                  <a:lnTo>
                    <a:pt x="49392" y="528634"/>
                  </a:lnTo>
                  <a:lnTo>
                    <a:pt x="45954" y="528295"/>
                  </a:lnTo>
                  <a:lnTo>
                    <a:pt x="10837" y="508026"/>
                  </a:lnTo>
                  <a:lnTo>
                    <a:pt x="0" y="479241"/>
                  </a:lnTo>
                  <a:lnTo>
                    <a:pt x="0" y="475770"/>
                  </a:lnTo>
                  <a:lnTo>
                    <a:pt x="0" y="49392"/>
                  </a:lnTo>
                  <a:lnTo>
                    <a:pt x="17937" y="13028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937"/>
                  </a:lnTo>
                  <a:lnTo>
                    <a:pt x="1704845" y="49392"/>
                  </a:lnTo>
                  <a:lnTo>
                    <a:pt x="1704845" y="479241"/>
                  </a:lnTo>
                  <a:lnTo>
                    <a:pt x="1686907" y="515605"/>
                  </a:lnTo>
                  <a:lnTo>
                    <a:pt x="1658890" y="528295"/>
                  </a:lnTo>
                  <a:lnTo>
                    <a:pt x="1655453" y="52863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8" name="object 8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185"/>
              <a:ext cx="145374" cy="145374"/>
            </a:xfrm>
            <a:prstGeom prst="rect">
              <a:avLst/>
            </a:prstGeom>
          </p:spPr>
        </p:pic>
      </p:grpSp>
      <p:sp>
        <p:nvSpPr>
          <p:cNvPr id="9" name="object 9" descr=""/>
          <p:cNvSpPr txBox="1"/>
          <p:nvPr/>
        </p:nvSpPr>
        <p:spPr>
          <a:xfrm>
            <a:off x="3519868" y="811547"/>
            <a:ext cx="52959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10">
                <a:latin typeface="Arial MT"/>
                <a:cs typeface="Arial MT"/>
              </a:rPr>
              <a:t>Traduciendo...</a:t>
            </a:r>
            <a:endParaRPr sz="600">
              <a:latin typeface="Arial MT"/>
              <a:cs typeface="Arial MT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1089080" y="9474542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5727846" y="9454719"/>
            <a:ext cx="7874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50" b="1">
                <a:latin typeface="Times New Roman"/>
                <a:cs typeface="Times New Roman"/>
              </a:rPr>
              <a:t>1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1089080" y="3111106"/>
            <a:ext cx="3797300" cy="141859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ts val="2390"/>
              </a:lnSpc>
              <a:spcBef>
                <a:spcPts val="130"/>
              </a:spcBef>
            </a:pPr>
            <a:r>
              <a:rPr dirty="0" sz="2000" spc="-10" b="1">
                <a:latin typeface="Times New Roman"/>
                <a:cs typeface="Times New Roman"/>
              </a:rPr>
              <a:t>ATPDRAW</a:t>
            </a:r>
            <a:endParaRPr sz="2000">
              <a:latin typeface="Times New Roman"/>
              <a:cs typeface="Times New Roman"/>
            </a:endParaRPr>
          </a:p>
          <a:p>
            <a:pPr marL="12700">
              <a:lnSpc>
                <a:spcPts val="2090"/>
              </a:lnSpc>
            </a:pPr>
            <a:r>
              <a:rPr dirty="0" sz="1750">
                <a:latin typeface="Times New Roman"/>
                <a:cs typeface="Times New Roman"/>
              </a:rPr>
              <a:t>versión</a:t>
            </a:r>
            <a:r>
              <a:rPr dirty="0" sz="1750" spc="50">
                <a:latin typeface="Times New Roman"/>
                <a:cs typeface="Times New Roman"/>
              </a:rPr>
              <a:t> </a:t>
            </a:r>
            <a:r>
              <a:rPr dirty="0" sz="1750" spc="-25">
                <a:latin typeface="Times New Roman"/>
                <a:cs typeface="Times New Roman"/>
              </a:rPr>
              <a:t>5.6</a:t>
            </a:r>
            <a:endParaRPr sz="17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30"/>
              </a:spcBef>
            </a:pPr>
            <a:r>
              <a:rPr dirty="0" sz="1750">
                <a:latin typeface="Times New Roman"/>
                <a:cs typeface="Times New Roman"/>
              </a:rPr>
              <a:t>para</a:t>
            </a:r>
            <a:r>
              <a:rPr dirty="0" sz="1750" spc="5">
                <a:latin typeface="Times New Roman"/>
                <a:cs typeface="Times New Roman"/>
              </a:rPr>
              <a:t> </a:t>
            </a:r>
            <a:r>
              <a:rPr dirty="0" sz="1750">
                <a:latin typeface="Times New Roman"/>
                <a:cs typeface="Times New Roman"/>
              </a:rPr>
              <a:t>Windows</a:t>
            </a:r>
            <a:r>
              <a:rPr dirty="0" sz="1750" spc="10">
                <a:latin typeface="Times New Roman"/>
                <a:cs typeface="Times New Roman"/>
              </a:rPr>
              <a:t> </a:t>
            </a:r>
            <a:r>
              <a:rPr dirty="0" sz="1750">
                <a:latin typeface="Times New Roman"/>
                <a:cs typeface="Times New Roman"/>
              </a:rPr>
              <a:t>9x</a:t>
            </a:r>
            <a:r>
              <a:rPr dirty="0" sz="1750" spc="10">
                <a:latin typeface="Times New Roman"/>
                <a:cs typeface="Times New Roman"/>
              </a:rPr>
              <a:t> </a:t>
            </a:r>
            <a:r>
              <a:rPr dirty="0" sz="1750">
                <a:latin typeface="Times New Roman"/>
                <a:cs typeface="Times New Roman"/>
              </a:rPr>
              <a:t>/</a:t>
            </a:r>
            <a:r>
              <a:rPr dirty="0" sz="1750" spc="10">
                <a:latin typeface="Times New Roman"/>
                <a:cs typeface="Times New Roman"/>
              </a:rPr>
              <a:t> </a:t>
            </a:r>
            <a:r>
              <a:rPr dirty="0" sz="1750">
                <a:latin typeface="Times New Roman"/>
                <a:cs typeface="Times New Roman"/>
              </a:rPr>
              <a:t>NT</a:t>
            </a:r>
            <a:r>
              <a:rPr dirty="0" sz="1750" spc="10">
                <a:latin typeface="Times New Roman"/>
                <a:cs typeface="Times New Roman"/>
              </a:rPr>
              <a:t> </a:t>
            </a:r>
            <a:r>
              <a:rPr dirty="0" sz="1750">
                <a:latin typeface="Times New Roman"/>
                <a:cs typeface="Times New Roman"/>
              </a:rPr>
              <a:t>/</a:t>
            </a:r>
            <a:r>
              <a:rPr dirty="0" sz="1750" spc="10">
                <a:latin typeface="Times New Roman"/>
                <a:cs typeface="Times New Roman"/>
              </a:rPr>
              <a:t> </a:t>
            </a:r>
            <a:r>
              <a:rPr dirty="0" sz="1750">
                <a:latin typeface="Times New Roman"/>
                <a:cs typeface="Times New Roman"/>
              </a:rPr>
              <a:t>2000</a:t>
            </a:r>
            <a:r>
              <a:rPr dirty="0" sz="1750" spc="10">
                <a:latin typeface="Times New Roman"/>
                <a:cs typeface="Times New Roman"/>
              </a:rPr>
              <a:t> </a:t>
            </a:r>
            <a:r>
              <a:rPr dirty="0" sz="1750">
                <a:latin typeface="Times New Roman"/>
                <a:cs typeface="Times New Roman"/>
              </a:rPr>
              <a:t>/</a:t>
            </a:r>
            <a:r>
              <a:rPr dirty="0" sz="1750" spc="10">
                <a:latin typeface="Times New Roman"/>
                <a:cs typeface="Times New Roman"/>
              </a:rPr>
              <a:t> </a:t>
            </a:r>
            <a:r>
              <a:rPr dirty="0" sz="1750">
                <a:latin typeface="Times New Roman"/>
                <a:cs typeface="Times New Roman"/>
              </a:rPr>
              <a:t>XP</a:t>
            </a:r>
            <a:r>
              <a:rPr dirty="0" sz="1750" spc="10">
                <a:latin typeface="Times New Roman"/>
                <a:cs typeface="Times New Roman"/>
              </a:rPr>
              <a:t> </a:t>
            </a:r>
            <a:r>
              <a:rPr dirty="0" sz="1750">
                <a:latin typeface="Times New Roman"/>
                <a:cs typeface="Times New Roman"/>
              </a:rPr>
              <a:t>/</a:t>
            </a:r>
            <a:r>
              <a:rPr dirty="0" sz="1750" spc="10">
                <a:latin typeface="Times New Roman"/>
                <a:cs typeface="Times New Roman"/>
              </a:rPr>
              <a:t> </a:t>
            </a:r>
            <a:r>
              <a:rPr dirty="0" sz="1750" spc="-10">
                <a:latin typeface="Times New Roman"/>
                <a:cs typeface="Times New Roman"/>
              </a:rPr>
              <a:t>Vista</a:t>
            </a:r>
            <a:endParaRPr sz="17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4"/>
              </a:spcBef>
            </a:pPr>
            <a:endParaRPr sz="17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750" b="1">
                <a:latin typeface="Times New Roman"/>
                <a:cs typeface="Times New Roman"/>
              </a:rPr>
              <a:t>Manual</a:t>
            </a:r>
            <a:r>
              <a:rPr dirty="0" sz="1750" spc="35" b="1">
                <a:latin typeface="Times New Roman"/>
                <a:cs typeface="Times New Roman"/>
              </a:rPr>
              <a:t> </a:t>
            </a:r>
            <a:r>
              <a:rPr dirty="0" sz="1750" b="1">
                <a:latin typeface="Times New Roman"/>
                <a:cs typeface="Times New Roman"/>
              </a:rPr>
              <a:t>de</a:t>
            </a:r>
            <a:r>
              <a:rPr dirty="0" sz="1750" spc="40" b="1">
                <a:latin typeface="Times New Roman"/>
                <a:cs typeface="Times New Roman"/>
              </a:rPr>
              <a:t> </a:t>
            </a:r>
            <a:r>
              <a:rPr dirty="0" sz="1750" spc="-10" b="1">
                <a:latin typeface="Times New Roman"/>
                <a:cs typeface="Times New Roman"/>
              </a:rPr>
              <a:t>usuario</a:t>
            </a:r>
            <a:endParaRPr sz="1750">
              <a:latin typeface="Times New Roman"/>
              <a:cs typeface="Times New Roman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1089080" y="6405820"/>
            <a:ext cx="1235075" cy="356235"/>
          </a:xfrm>
          <a:prstGeom prst="rect">
            <a:avLst/>
          </a:prstGeom>
        </p:spPr>
        <p:txBody>
          <a:bodyPr wrap="square" lIns="0" tIns="393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310"/>
              </a:spcBef>
            </a:pPr>
            <a:r>
              <a:rPr dirty="0" sz="900" b="1">
                <a:latin typeface="Times New Roman"/>
                <a:cs typeface="Times New Roman"/>
              </a:rPr>
              <a:t>László</a:t>
            </a:r>
            <a:r>
              <a:rPr dirty="0" sz="900" spc="105" b="1">
                <a:latin typeface="Times New Roman"/>
                <a:cs typeface="Times New Roman"/>
              </a:rPr>
              <a:t> </a:t>
            </a:r>
            <a:r>
              <a:rPr dirty="0" sz="900" spc="-10" b="1">
                <a:latin typeface="Times New Roman"/>
                <a:cs typeface="Times New Roman"/>
              </a:rPr>
              <a:t>Prikler,</a:t>
            </a:r>
            <a:endParaRPr sz="9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225"/>
              </a:spcBef>
            </a:pPr>
            <a:r>
              <a:rPr dirty="0" sz="900" b="1">
                <a:latin typeface="Times New Roman"/>
                <a:cs typeface="Times New Roman"/>
              </a:rPr>
              <a:t>Hans</a:t>
            </a:r>
            <a:r>
              <a:rPr dirty="0" sz="900" spc="105" b="1">
                <a:latin typeface="Times New Roman"/>
                <a:cs typeface="Times New Roman"/>
              </a:rPr>
              <a:t> </a:t>
            </a:r>
            <a:r>
              <a:rPr dirty="0" sz="900" b="1">
                <a:latin typeface="Times New Roman"/>
                <a:cs typeface="Times New Roman"/>
              </a:rPr>
              <a:t>Kristian</a:t>
            </a:r>
            <a:r>
              <a:rPr dirty="0" sz="900" spc="110" b="1">
                <a:latin typeface="Times New Roman"/>
                <a:cs typeface="Times New Roman"/>
              </a:rPr>
              <a:t> </a:t>
            </a:r>
            <a:r>
              <a:rPr dirty="0" sz="900" spc="-10" b="1">
                <a:latin typeface="Times New Roman"/>
                <a:cs typeface="Times New Roman"/>
              </a:rPr>
              <a:t>Høidalen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1089080" y="8374395"/>
            <a:ext cx="1221105" cy="330200"/>
          </a:xfrm>
          <a:prstGeom prst="rect">
            <a:avLst/>
          </a:prstGeom>
        </p:spPr>
        <p:txBody>
          <a:bodyPr wrap="square" lIns="0" tIns="3302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60"/>
              </a:spcBef>
            </a:pPr>
            <a:r>
              <a:rPr dirty="0" sz="800" b="1">
                <a:latin typeface="Times New Roman"/>
                <a:cs typeface="Times New Roman"/>
              </a:rPr>
              <a:t>Versión</a:t>
            </a:r>
            <a:r>
              <a:rPr dirty="0" sz="800" spc="7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preliminar</a:t>
            </a:r>
            <a:r>
              <a:rPr dirty="0" sz="800" spc="7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No.</a:t>
            </a:r>
            <a:r>
              <a:rPr dirty="0" sz="800" spc="75" b="1">
                <a:latin typeface="Times New Roman"/>
                <a:cs typeface="Times New Roman"/>
              </a:rPr>
              <a:t> </a:t>
            </a:r>
            <a:r>
              <a:rPr dirty="0" sz="800" spc="-25" b="1">
                <a:latin typeface="Times New Roman"/>
                <a:cs typeface="Times New Roman"/>
              </a:rPr>
              <a:t>1.0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90"/>
              </a:spcBef>
            </a:pPr>
            <a:r>
              <a:rPr dirty="0" sz="900" b="1">
                <a:latin typeface="Times New Roman"/>
                <a:cs typeface="Times New Roman"/>
              </a:rPr>
              <a:t>Noviembre</a:t>
            </a:r>
            <a:r>
              <a:rPr dirty="0" sz="900" spc="95" b="1">
                <a:latin typeface="Times New Roman"/>
                <a:cs typeface="Times New Roman"/>
              </a:rPr>
              <a:t> </a:t>
            </a:r>
            <a:r>
              <a:rPr dirty="0" sz="900" b="1">
                <a:latin typeface="Times New Roman"/>
                <a:cs typeface="Times New Roman"/>
              </a:rPr>
              <a:t>de</a:t>
            </a:r>
            <a:r>
              <a:rPr dirty="0" sz="900" spc="95" b="1">
                <a:latin typeface="Times New Roman"/>
                <a:cs typeface="Times New Roman"/>
              </a:rPr>
              <a:t> </a:t>
            </a:r>
            <a:r>
              <a:rPr dirty="0" sz="900" spc="-20" b="1">
                <a:latin typeface="Times New Roman"/>
                <a:cs typeface="Times New Roman"/>
              </a:rPr>
              <a:t>2009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4591282" y="7806826"/>
            <a:ext cx="941705" cy="419734"/>
          </a:xfrm>
          <a:prstGeom prst="rect">
            <a:avLst/>
          </a:prstGeom>
        </p:spPr>
        <p:txBody>
          <a:bodyPr wrap="square" lIns="0" tIns="285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25"/>
              </a:spcBef>
            </a:pPr>
            <a:r>
              <a:rPr dirty="0" sz="1300" spc="-10" b="1">
                <a:solidFill>
                  <a:srgbClr val="0000FF"/>
                </a:solidFill>
                <a:latin typeface="Times New Roman"/>
                <a:cs typeface="Times New Roman"/>
              </a:rPr>
              <a:t>ATPDraw</a:t>
            </a:r>
            <a:r>
              <a:rPr dirty="0" sz="1300" spc="-3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1300" spc="-50">
                <a:solidFill>
                  <a:srgbClr val="0000FF"/>
                </a:solidFill>
                <a:latin typeface="Times New Roman"/>
                <a:cs typeface="Times New Roman"/>
              </a:rPr>
              <a:t>™</a:t>
            </a:r>
            <a:endParaRPr sz="13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100" b="1">
                <a:solidFill>
                  <a:srgbClr val="0000FF"/>
                </a:solidFill>
                <a:latin typeface="Times New Roman"/>
                <a:cs typeface="Times New Roman"/>
              </a:rPr>
              <a:t>para</a:t>
            </a:r>
            <a:r>
              <a:rPr dirty="0" sz="1100" spc="-3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1100" spc="-10" b="1">
                <a:solidFill>
                  <a:srgbClr val="0000FF"/>
                </a:solidFill>
                <a:latin typeface="Times New Roman"/>
                <a:cs typeface="Times New Roman"/>
              </a:rPr>
              <a:t>ventanas</a:t>
            </a:r>
            <a:endParaRPr sz="1100">
              <a:latin typeface="Times New Roman"/>
              <a:cs typeface="Times New Roman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4591282" y="8285115"/>
            <a:ext cx="273685" cy="2635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550" spc="-25" b="1">
                <a:solidFill>
                  <a:srgbClr val="0000FF"/>
                </a:solidFill>
                <a:latin typeface="Times New Roman"/>
                <a:cs typeface="Times New Roman"/>
              </a:rPr>
              <a:t>5.6</a:t>
            </a:r>
            <a:endParaRPr sz="1550">
              <a:latin typeface="Times New Roman"/>
              <a:cs typeface="Times New Roman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1069256" y="6952956"/>
            <a:ext cx="2260600" cy="7061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22900"/>
              </a:lnSpc>
              <a:spcBef>
                <a:spcPts val="95"/>
              </a:spcBef>
            </a:pPr>
            <a:r>
              <a:rPr dirty="0" sz="600">
                <a:latin typeface="Times New Roman"/>
                <a:cs typeface="Times New Roman"/>
              </a:rPr>
              <a:t>El</a:t>
            </a:r>
            <a:r>
              <a:rPr dirty="0" sz="600" spc="5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manual</a:t>
            </a:r>
            <a:r>
              <a:rPr dirty="0" sz="600" spc="5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está</a:t>
            </a:r>
            <a:r>
              <a:rPr dirty="0" sz="600" spc="5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disponible</a:t>
            </a:r>
            <a:r>
              <a:rPr dirty="0" sz="600" spc="5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para</a:t>
            </a:r>
            <a:r>
              <a:rPr dirty="0" sz="600" spc="5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su</a:t>
            </a:r>
            <a:r>
              <a:rPr dirty="0" sz="600" spc="5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distribución</a:t>
            </a:r>
            <a:r>
              <a:rPr dirty="0" sz="600" spc="5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a</a:t>
            </a:r>
            <a:r>
              <a:rPr dirty="0" sz="600" spc="5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través</a:t>
            </a:r>
            <a:r>
              <a:rPr dirty="0" sz="600" spc="5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del</a:t>
            </a:r>
            <a:r>
              <a:rPr dirty="0" sz="600" spc="5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ATP</a:t>
            </a:r>
            <a:r>
              <a:rPr dirty="0" sz="600" spc="50">
                <a:latin typeface="Times New Roman"/>
                <a:cs typeface="Times New Roman"/>
              </a:rPr>
              <a:t> </a:t>
            </a:r>
            <a:r>
              <a:rPr dirty="0" sz="600" spc="-10">
                <a:latin typeface="Times New Roman"/>
                <a:cs typeface="Times New Roman"/>
              </a:rPr>
              <a:t>seguro</a:t>
            </a:r>
            <a:r>
              <a:rPr dirty="0" sz="600" spc="50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Servidores</a:t>
            </a:r>
            <a:r>
              <a:rPr dirty="0" sz="600" spc="4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FTP</a:t>
            </a:r>
            <a:r>
              <a:rPr dirty="0" sz="600" spc="5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y</a:t>
            </a:r>
            <a:r>
              <a:rPr dirty="0" sz="600" spc="5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sitios</a:t>
            </a:r>
            <a:r>
              <a:rPr dirty="0" sz="600" spc="5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web,</a:t>
            </a:r>
            <a:r>
              <a:rPr dirty="0" sz="600" spc="5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así</a:t>
            </a:r>
            <a:r>
              <a:rPr dirty="0" sz="600" spc="5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como</a:t>
            </a:r>
            <a:r>
              <a:rPr dirty="0" sz="600" spc="5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a</a:t>
            </a:r>
            <a:r>
              <a:rPr dirty="0" sz="600" spc="5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través</a:t>
            </a:r>
            <a:r>
              <a:rPr dirty="0" sz="600" spc="5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del</a:t>
            </a:r>
            <a:r>
              <a:rPr dirty="0" sz="600" spc="5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EMTP</a:t>
            </a:r>
            <a:r>
              <a:rPr dirty="0" sz="600" spc="50">
                <a:latin typeface="Times New Roman"/>
                <a:cs typeface="Times New Roman"/>
              </a:rPr>
              <a:t> </a:t>
            </a:r>
            <a:r>
              <a:rPr dirty="0" sz="600" spc="-10">
                <a:latin typeface="Times New Roman"/>
                <a:cs typeface="Times New Roman"/>
              </a:rPr>
              <a:t>regional</a:t>
            </a:r>
            <a:r>
              <a:rPr dirty="0" sz="600" spc="50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Grupos</a:t>
            </a:r>
            <a:r>
              <a:rPr dirty="0" sz="600" spc="4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de</a:t>
            </a:r>
            <a:r>
              <a:rPr dirty="0" sz="600" spc="4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usuarios</a:t>
            </a:r>
            <a:r>
              <a:rPr dirty="0" sz="600" spc="4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de</a:t>
            </a:r>
            <a:r>
              <a:rPr dirty="0" sz="600" spc="45">
                <a:latin typeface="Times New Roman"/>
                <a:cs typeface="Times New Roman"/>
              </a:rPr>
              <a:t> </a:t>
            </a:r>
            <a:r>
              <a:rPr dirty="0" sz="600" spc="-20">
                <a:latin typeface="Times New Roman"/>
                <a:cs typeface="Times New Roman"/>
              </a:rPr>
              <a:t>ATP.</a:t>
            </a:r>
            <a:r>
              <a:rPr dirty="0" sz="600" spc="4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Se</a:t>
            </a:r>
            <a:r>
              <a:rPr dirty="0" sz="600" spc="4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requiere</a:t>
            </a:r>
            <a:r>
              <a:rPr dirty="0" sz="600" spc="4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licencia</a:t>
            </a:r>
            <a:r>
              <a:rPr dirty="0" sz="600" spc="4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ATP</a:t>
            </a:r>
            <a:r>
              <a:rPr dirty="0" sz="600" spc="4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para</a:t>
            </a:r>
            <a:r>
              <a:rPr dirty="0" sz="600" spc="4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obtener</a:t>
            </a:r>
            <a:r>
              <a:rPr dirty="0" sz="600" spc="45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el</a:t>
            </a:r>
            <a:r>
              <a:rPr dirty="0" sz="600" spc="50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Programa</a:t>
            </a:r>
            <a:r>
              <a:rPr dirty="0" sz="600" spc="5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6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y</a:t>
            </a:r>
            <a:r>
              <a:rPr dirty="0" sz="600" spc="5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este</a:t>
            </a:r>
            <a:r>
              <a:rPr dirty="0" sz="600" spc="6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manual.</a:t>
            </a:r>
            <a:r>
              <a:rPr dirty="0" sz="600" spc="6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Conversión</a:t>
            </a:r>
            <a:r>
              <a:rPr dirty="0" sz="600" spc="5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de</a:t>
            </a:r>
            <a:r>
              <a:rPr dirty="0" sz="600" spc="6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este</a:t>
            </a:r>
            <a:r>
              <a:rPr dirty="0" sz="600" spc="6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manual</a:t>
            </a:r>
            <a:r>
              <a:rPr dirty="0" sz="600" spc="55">
                <a:latin typeface="Times New Roman"/>
                <a:cs typeface="Times New Roman"/>
              </a:rPr>
              <a:t> </a:t>
            </a:r>
            <a:r>
              <a:rPr dirty="0" sz="600" spc="-50">
                <a:latin typeface="Times New Roman"/>
                <a:cs typeface="Times New Roman"/>
              </a:rPr>
              <a:t>a</a:t>
            </a:r>
            <a:endParaRPr sz="600">
              <a:latin typeface="Times New Roman"/>
              <a:cs typeface="Times New Roman"/>
            </a:endParaRPr>
          </a:p>
          <a:p>
            <a:pPr marL="12700" marR="176530">
              <a:lnSpc>
                <a:spcPts val="940"/>
              </a:lnSpc>
              <a:spcBef>
                <a:spcPts val="10"/>
              </a:spcBef>
            </a:pPr>
            <a:r>
              <a:rPr dirty="0" sz="600">
                <a:latin typeface="Times New Roman"/>
                <a:cs typeface="Times New Roman"/>
              </a:rPr>
              <a:t>otros</a:t>
            </a:r>
            <a:r>
              <a:rPr dirty="0" sz="600" spc="6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formatos</a:t>
            </a:r>
            <a:r>
              <a:rPr dirty="0" sz="600" spc="6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y</a:t>
            </a:r>
            <a:r>
              <a:rPr dirty="0" sz="600" spc="6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distribución</a:t>
            </a:r>
            <a:r>
              <a:rPr dirty="0" sz="600" spc="6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en</a:t>
            </a:r>
            <a:r>
              <a:rPr dirty="0" sz="600" spc="6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cualquier</a:t>
            </a:r>
            <a:r>
              <a:rPr dirty="0" sz="600" spc="6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tipo</a:t>
            </a:r>
            <a:r>
              <a:rPr dirty="0" sz="600" spc="6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de</a:t>
            </a:r>
            <a:r>
              <a:rPr dirty="0" sz="600" spc="6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medio</a:t>
            </a:r>
            <a:r>
              <a:rPr dirty="0" sz="600" spc="60">
                <a:latin typeface="Times New Roman"/>
                <a:cs typeface="Times New Roman"/>
              </a:rPr>
              <a:t> </a:t>
            </a:r>
            <a:r>
              <a:rPr dirty="0" sz="600" spc="-10">
                <a:latin typeface="Times New Roman"/>
                <a:cs typeface="Times New Roman"/>
              </a:rPr>
              <a:t>requiere</a:t>
            </a:r>
            <a:r>
              <a:rPr dirty="0" sz="600" spc="50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permiso</a:t>
            </a:r>
            <a:r>
              <a:rPr dirty="0" sz="600" spc="6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explícito</a:t>
            </a:r>
            <a:r>
              <a:rPr dirty="0" sz="600" spc="6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de</a:t>
            </a:r>
            <a:r>
              <a:rPr dirty="0" sz="600" spc="6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los</a:t>
            </a:r>
            <a:r>
              <a:rPr dirty="0" sz="600" spc="65">
                <a:latin typeface="Times New Roman"/>
                <a:cs typeface="Times New Roman"/>
              </a:rPr>
              <a:t> </a:t>
            </a:r>
            <a:r>
              <a:rPr dirty="0" sz="600" spc="-10">
                <a:latin typeface="Times New Roman"/>
                <a:cs typeface="Times New Roman"/>
              </a:rPr>
              <a:t>autores.</a:t>
            </a:r>
            <a:endParaRPr sz="600">
              <a:latin typeface="Times New Roman"/>
              <a:cs typeface="Times New Roman"/>
            </a:endParaRPr>
          </a:p>
        </p:txBody>
      </p:sp>
      <p:grpSp>
        <p:nvGrpSpPr>
          <p:cNvPr id="18" name="object 18" descr=""/>
          <p:cNvGrpSpPr/>
          <p:nvPr/>
        </p:nvGrpSpPr>
        <p:grpSpPr>
          <a:xfrm>
            <a:off x="368299" y="9923365"/>
            <a:ext cx="476250" cy="13335"/>
            <a:chOff x="368299" y="9923365"/>
            <a:chExt cx="476250" cy="13335"/>
          </a:xfrm>
        </p:grpSpPr>
        <p:sp>
          <p:nvSpPr>
            <p:cNvPr id="19" name="object 19" descr=""/>
            <p:cNvSpPr/>
            <p:nvPr/>
          </p:nvSpPr>
          <p:spPr>
            <a:xfrm>
              <a:off x="368299" y="9923365"/>
              <a:ext cx="476250" cy="6985"/>
            </a:xfrm>
            <a:custGeom>
              <a:avLst/>
              <a:gdLst/>
              <a:ahLst/>
              <a:cxnLst/>
              <a:rect l="l" t="t" r="r" b="b"/>
              <a:pathLst>
                <a:path w="476250" h="6984">
                  <a:moveTo>
                    <a:pt x="475770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475770" y="0"/>
                  </a:lnTo>
                  <a:lnTo>
                    <a:pt x="475770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 descr=""/>
            <p:cNvSpPr/>
            <p:nvPr/>
          </p:nvSpPr>
          <p:spPr>
            <a:xfrm>
              <a:off x="368287" y="9923373"/>
              <a:ext cx="476250" cy="13335"/>
            </a:xfrm>
            <a:custGeom>
              <a:avLst/>
              <a:gdLst/>
              <a:ahLst/>
              <a:cxnLst/>
              <a:rect l="l" t="t" r="r" b="b"/>
              <a:pathLst>
                <a:path w="476250" h="13334">
                  <a:moveTo>
                    <a:pt x="475780" y="0"/>
                  </a:moveTo>
                  <a:lnTo>
                    <a:pt x="469163" y="6604"/>
                  </a:lnTo>
                  <a:lnTo>
                    <a:pt x="0" y="6604"/>
                  </a:lnTo>
                  <a:lnTo>
                    <a:pt x="0" y="13220"/>
                  </a:lnTo>
                  <a:lnTo>
                    <a:pt x="469163" y="13220"/>
                  </a:lnTo>
                  <a:lnTo>
                    <a:pt x="475780" y="13220"/>
                  </a:lnTo>
                  <a:lnTo>
                    <a:pt x="475780" y="6604"/>
                  </a:lnTo>
                  <a:lnTo>
                    <a:pt x="475780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 descr=""/>
            <p:cNvSpPr/>
            <p:nvPr/>
          </p:nvSpPr>
          <p:spPr>
            <a:xfrm>
              <a:off x="368299" y="9923365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4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2" name="object 22" descr=""/>
          <p:cNvSpPr txBox="1"/>
          <p:nvPr/>
        </p:nvSpPr>
        <p:spPr>
          <a:xfrm>
            <a:off x="376765" y="9983352"/>
            <a:ext cx="46037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Página</a:t>
            </a:r>
            <a:r>
              <a:rPr dirty="0" sz="800" spc="80" b="1">
                <a:latin typeface="Arial"/>
                <a:cs typeface="Arial"/>
              </a:rPr>
              <a:t> </a:t>
            </a:r>
            <a:r>
              <a:rPr dirty="0" sz="800" spc="-50" b="1">
                <a:latin typeface="Arial"/>
                <a:cs typeface="Arial"/>
              </a:rPr>
              <a:t>2</a:t>
            </a:r>
            <a:endParaRPr sz="800">
              <a:latin typeface="Arial"/>
              <a:cs typeface="Arial"/>
            </a:endParaRPr>
          </a:p>
        </p:txBody>
      </p:sp>
      <p:sp>
        <p:nvSpPr>
          <p:cNvPr id="23" name="object 23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24" name="object 24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5113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1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935015" y="165100"/>
            <a:ext cx="5226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5" name="object 5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634"/>
                  </a:lnTo>
                  <a:lnTo>
                    <a:pt x="142755" y="98634"/>
                  </a:lnTo>
                  <a:lnTo>
                    <a:pt x="136180" y="99942"/>
                  </a:lnTo>
                  <a:lnTo>
                    <a:pt x="104587" y="124137"/>
                  </a:lnTo>
                  <a:lnTo>
                    <a:pt x="98048" y="143341"/>
                  </a:lnTo>
                  <a:lnTo>
                    <a:pt x="98048" y="569345"/>
                  </a:lnTo>
                  <a:lnTo>
                    <a:pt x="117977" y="603789"/>
                  </a:lnTo>
                  <a:lnTo>
                    <a:pt x="142755" y="614052"/>
                  </a:lnTo>
                  <a:lnTo>
                    <a:pt x="1886711" y="614052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4052"/>
                  </a:moveTo>
                  <a:lnTo>
                    <a:pt x="1744971" y="614052"/>
                  </a:lnTo>
                  <a:lnTo>
                    <a:pt x="1751545" y="612745"/>
                  </a:lnTo>
                  <a:lnTo>
                    <a:pt x="1764174" y="607513"/>
                  </a:lnTo>
                  <a:lnTo>
                    <a:pt x="1788370" y="575920"/>
                  </a:lnTo>
                  <a:lnTo>
                    <a:pt x="1789678" y="569345"/>
                  </a:lnTo>
                  <a:lnTo>
                    <a:pt x="1789678" y="143341"/>
                  </a:lnTo>
                  <a:lnTo>
                    <a:pt x="1769748" y="108897"/>
                  </a:lnTo>
                  <a:lnTo>
                    <a:pt x="1744971" y="98634"/>
                  </a:lnTo>
                  <a:lnTo>
                    <a:pt x="1886711" y="98634"/>
                  </a:lnTo>
                  <a:lnTo>
                    <a:pt x="1886711" y="614052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932176" y="500459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5453" y="528632"/>
                  </a:moveTo>
                  <a:lnTo>
                    <a:pt x="49392" y="528632"/>
                  </a:lnTo>
                  <a:lnTo>
                    <a:pt x="45954" y="528293"/>
                  </a:lnTo>
                  <a:lnTo>
                    <a:pt x="10837" y="508025"/>
                  </a:lnTo>
                  <a:lnTo>
                    <a:pt x="0" y="479241"/>
                  </a:lnTo>
                  <a:lnTo>
                    <a:pt x="0" y="475770"/>
                  </a:lnTo>
                  <a:lnTo>
                    <a:pt x="0" y="49390"/>
                  </a:lnTo>
                  <a:lnTo>
                    <a:pt x="17937" y="13026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935"/>
                  </a:lnTo>
                  <a:lnTo>
                    <a:pt x="1704845" y="49390"/>
                  </a:lnTo>
                  <a:lnTo>
                    <a:pt x="1704845" y="479241"/>
                  </a:lnTo>
                  <a:lnTo>
                    <a:pt x="1686907" y="515604"/>
                  </a:lnTo>
                  <a:lnTo>
                    <a:pt x="1658890" y="528293"/>
                  </a:lnTo>
                  <a:lnTo>
                    <a:pt x="1655453" y="52863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185"/>
              <a:ext cx="145374" cy="145374"/>
            </a:xfrm>
            <a:prstGeom prst="rect">
              <a:avLst/>
            </a:prstGeom>
          </p:spPr>
        </p:pic>
      </p:grpSp>
      <p:sp>
        <p:nvSpPr>
          <p:cNvPr id="8" name="object 8" descr=""/>
          <p:cNvSpPr txBox="1"/>
          <p:nvPr/>
        </p:nvSpPr>
        <p:spPr>
          <a:xfrm>
            <a:off x="1077411" y="570688"/>
            <a:ext cx="5008880" cy="6948805"/>
          </a:xfrm>
          <a:prstGeom prst="rect">
            <a:avLst/>
          </a:prstGeom>
        </p:spPr>
        <p:txBody>
          <a:bodyPr wrap="square" lIns="0" tIns="79375" rIns="0" bIns="0" rtlCol="0" vert="horz">
            <a:spAutoFit/>
          </a:bodyPr>
          <a:lstStyle/>
          <a:p>
            <a:pPr marL="1781810">
              <a:lnSpc>
                <a:spcPct val="100000"/>
              </a:lnSpc>
              <a:spcBef>
                <a:spcPts val="625"/>
              </a:spcBef>
            </a:pPr>
            <a:r>
              <a:rPr dirty="0" sz="900" spc="-10" b="1">
                <a:latin typeface="Times New Roman"/>
                <a:cs typeface="Times New Roman"/>
              </a:rPr>
              <a:t>PREFACIO</a:t>
            </a:r>
            <a:endParaRPr sz="900">
              <a:latin typeface="Times New Roman"/>
              <a:cs typeface="Times New Roman"/>
            </a:endParaRPr>
          </a:p>
          <a:p>
            <a:pPr marL="50800" marR="135255">
              <a:lnSpc>
                <a:spcPct val="113799"/>
              </a:lnSpc>
              <a:spcBef>
                <a:spcPts val="345"/>
              </a:spcBef>
            </a:pP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manual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documenta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todas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90">
                <a:latin typeface="Times New Roman"/>
                <a:cs typeface="Times New Roman"/>
              </a:rPr>
              <a:t>característic</a:t>
            </a:r>
            <a:r>
              <a:rPr dirty="0" baseline="32407" sz="900" spc="-135">
                <a:latin typeface="Arial MT"/>
                <a:cs typeface="Arial MT"/>
              </a:rPr>
              <a:t>T</a:t>
            </a:r>
            <a:r>
              <a:rPr dirty="0" sz="800" spc="-90">
                <a:latin typeface="Times New Roman"/>
                <a:cs typeface="Times New Roman"/>
              </a:rPr>
              <a:t>a</a:t>
            </a:r>
            <a:r>
              <a:rPr dirty="0" baseline="32407" sz="900" spc="-135">
                <a:latin typeface="Arial MT"/>
                <a:cs typeface="Arial MT"/>
              </a:rPr>
              <a:t>ra</a:t>
            </a:r>
            <a:r>
              <a:rPr dirty="0" sz="800" spc="-90">
                <a:latin typeface="Times New Roman"/>
                <a:cs typeface="Times New Roman"/>
              </a:rPr>
              <a:t>s</a:t>
            </a:r>
            <a:r>
              <a:rPr dirty="0" baseline="32407" sz="900" spc="-135">
                <a:latin typeface="Arial MT"/>
                <a:cs typeface="Arial MT"/>
              </a:rPr>
              <a:t>d</a:t>
            </a:r>
            <a:r>
              <a:rPr dirty="0" sz="800" spc="-90">
                <a:latin typeface="Times New Roman"/>
                <a:cs typeface="Times New Roman"/>
              </a:rPr>
              <a:t>p</a:t>
            </a:r>
            <a:r>
              <a:rPr dirty="0" baseline="32407" sz="900" spc="-135">
                <a:latin typeface="Arial MT"/>
                <a:cs typeface="Arial MT"/>
              </a:rPr>
              <a:t>u</a:t>
            </a:r>
            <a:r>
              <a:rPr dirty="0" sz="800" spc="-90">
                <a:latin typeface="Times New Roman"/>
                <a:cs typeface="Times New Roman"/>
              </a:rPr>
              <a:t>r</a:t>
            </a:r>
            <a:r>
              <a:rPr dirty="0" baseline="32407" sz="900" spc="-135">
                <a:latin typeface="Arial MT"/>
                <a:cs typeface="Arial MT"/>
              </a:rPr>
              <a:t>c</a:t>
            </a:r>
            <a:r>
              <a:rPr dirty="0" sz="800" spc="-90">
                <a:latin typeface="Times New Roman"/>
                <a:cs typeface="Times New Roman"/>
              </a:rPr>
              <a:t>i</a:t>
            </a:r>
            <a:r>
              <a:rPr dirty="0" baseline="32407" sz="900" spc="-135">
                <a:latin typeface="Arial MT"/>
                <a:cs typeface="Arial MT"/>
              </a:rPr>
              <a:t>i</a:t>
            </a:r>
            <a:r>
              <a:rPr dirty="0" sz="800" spc="-90">
                <a:latin typeface="Times New Roman"/>
                <a:cs typeface="Times New Roman"/>
              </a:rPr>
              <a:t>n</a:t>
            </a:r>
            <a:r>
              <a:rPr dirty="0" baseline="32407" sz="900" spc="-135">
                <a:latin typeface="Arial MT"/>
                <a:cs typeface="Arial MT"/>
              </a:rPr>
              <a:t>en</a:t>
            </a:r>
            <a:r>
              <a:rPr dirty="0" sz="800" spc="-90">
                <a:latin typeface="Times New Roman"/>
                <a:cs typeface="Times New Roman"/>
              </a:rPr>
              <a:t>c</a:t>
            </a:r>
            <a:r>
              <a:rPr dirty="0" baseline="32407" sz="900" spc="-135">
                <a:latin typeface="Arial MT"/>
                <a:cs typeface="Arial MT"/>
              </a:rPr>
              <a:t>d</a:t>
            </a:r>
            <a:r>
              <a:rPr dirty="0" sz="800" spc="-90">
                <a:latin typeface="Times New Roman"/>
                <a:cs typeface="Times New Roman"/>
              </a:rPr>
              <a:t>ip</a:t>
            </a:r>
            <a:r>
              <a:rPr dirty="0" baseline="32407" sz="900" spc="-135">
                <a:latin typeface="Arial MT"/>
                <a:cs typeface="Arial MT"/>
              </a:rPr>
              <a:t>o.</a:t>
            </a:r>
            <a:r>
              <a:rPr dirty="0" sz="800" spc="-90">
                <a:latin typeface="Times New Roman"/>
                <a:cs typeface="Times New Roman"/>
              </a:rPr>
              <a:t>a</a:t>
            </a:r>
            <a:r>
              <a:rPr dirty="0" baseline="32407" sz="900" spc="-135">
                <a:latin typeface="Arial MT"/>
                <a:cs typeface="Arial MT"/>
              </a:rPr>
              <a:t>..</a:t>
            </a:r>
            <a:r>
              <a:rPr dirty="0" sz="800" spc="-90">
                <a:latin typeface="Times New Roman"/>
                <a:cs typeface="Times New Roman"/>
              </a:rPr>
              <a:t>les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versión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5.6.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manual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un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Amplia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actualización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Manual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anterior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preparado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László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Prikler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SYSTRAN</a:t>
            </a:r>
            <a:endParaRPr sz="800">
              <a:latin typeface="Times New Roman"/>
              <a:cs typeface="Times New Roman"/>
            </a:endParaRPr>
          </a:p>
          <a:p>
            <a:pPr marL="508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Engineering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Services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Ltd.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Budapest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versión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3.5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(SINTEF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F5680)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2002.</a:t>
            </a:r>
            <a:endParaRPr sz="800">
              <a:latin typeface="Times New Roman"/>
              <a:cs typeface="Times New Roman"/>
            </a:endParaRPr>
          </a:p>
          <a:p>
            <a:pPr marL="50800" marR="61658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versión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5.6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actualiza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sustancialmente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comparación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versión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3.5;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Nuevo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diseño,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nuevo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y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</a:t>
            </a:r>
            <a:r>
              <a:rPr dirty="0" sz="800" spc="1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extendidos,</a:t>
            </a:r>
            <a:r>
              <a:rPr dirty="0" sz="800" spc="1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nuevo</a:t>
            </a:r>
            <a:r>
              <a:rPr dirty="0" sz="800" spc="1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manejo</a:t>
            </a:r>
            <a:r>
              <a:rPr dirty="0" sz="800" spc="1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modelos,</a:t>
            </a:r>
            <a:r>
              <a:rPr dirty="0" sz="800" spc="1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transformador</a:t>
            </a:r>
            <a:r>
              <a:rPr dirty="0" sz="800" spc="1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híbrido,</a:t>
            </a:r>
            <a:r>
              <a:rPr dirty="0" sz="800" spc="1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nodos</a:t>
            </a:r>
            <a:r>
              <a:rPr dirty="0" sz="800" spc="11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multifase,</a:t>
            </a:r>
            <a:endParaRPr sz="800">
              <a:latin typeface="Times New Roman"/>
              <a:cs typeface="Times New Roman"/>
            </a:endParaRPr>
          </a:p>
          <a:p>
            <a:pPr marL="508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gráficos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vectoriales,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Administrador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salida,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Verificación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línea,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Textos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circuito,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Optimización,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etc.</a:t>
            </a:r>
            <a:endParaRPr sz="800">
              <a:latin typeface="Times New Roman"/>
              <a:cs typeface="Times New Roman"/>
            </a:endParaRPr>
          </a:p>
          <a:p>
            <a:pPr marL="50800" marR="36131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Manual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referencia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ofrece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resumen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elementos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opciones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avanzado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manual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cubre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características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Agrupación,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Modelos,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máquina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eléctrica,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cable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y</a:t>
            </a:r>
            <a:endParaRPr sz="800">
              <a:latin typeface="Times New Roman"/>
              <a:cs typeface="Times New Roman"/>
            </a:endParaRPr>
          </a:p>
          <a:p>
            <a:pPr marL="50800" marR="575310">
              <a:lnSpc>
                <a:spcPts val="1090"/>
              </a:lnSpc>
              <a:spcBef>
                <a:spcPts val="10"/>
              </a:spcBef>
            </a:pPr>
            <a:r>
              <a:rPr dirty="0" sz="800" spc="10">
                <a:latin typeface="Times New Roman"/>
                <a:cs typeface="Times New Roman"/>
              </a:rPr>
              <a:t>modelado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transformadores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y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optimización.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Finalmente,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el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Manual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aplicación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se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amplía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con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Varios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ejemplos.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recomienda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nuevos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comiencen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Instalación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y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Manuales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introducción.</a:t>
            </a:r>
            <a:endParaRPr sz="800">
              <a:latin typeface="Times New Roman"/>
              <a:cs typeface="Times New Roman"/>
            </a:endParaRPr>
          </a:p>
          <a:p>
            <a:pPr marL="50800">
              <a:lnSpc>
                <a:spcPct val="100000"/>
              </a:lnSpc>
              <a:spcBef>
                <a:spcPts val="550"/>
              </a:spcBef>
            </a:pP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desarrollado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NTNU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SINTEF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Energy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Research.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Programa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desarrollo</a:t>
            </a:r>
            <a:endParaRPr sz="800">
              <a:latin typeface="Times New Roman"/>
              <a:cs typeface="Times New Roman"/>
            </a:endParaRPr>
          </a:p>
          <a:p>
            <a:pPr marL="50800" marR="93345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han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sido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financiados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Bonneville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Power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Administration,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EE.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UU.,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versión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cooperación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EEUG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Schneider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Electric,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Francia.</a:t>
            </a:r>
            <a:endParaRPr sz="800">
              <a:latin typeface="Times New Roman"/>
              <a:cs typeface="Times New Roman"/>
            </a:endParaRPr>
          </a:p>
          <a:p>
            <a:pPr marL="50800" marR="1023619">
              <a:lnSpc>
                <a:spcPct val="162600"/>
              </a:lnSpc>
            </a:pP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Universidad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Tecnología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Noruega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Trondheim,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Noruega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26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noviembre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450">
                <a:latin typeface="Times New Roman"/>
                <a:cs typeface="Times New Roman"/>
              </a:rPr>
              <a:t>º</a:t>
            </a:r>
            <a:r>
              <a:rPr dirty="0" sz="450" spc="1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2009.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Hans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Kr.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Høidalen</a:t>
            </a:r>
            <a:endParaRPr sz="800">
              <a:latin typeface="Times New Roman"/>
              <a:cs typeface="Times New Roman"/>
            </a:endParaRPr>
          </a:p>
          <a:p>
            <a:pPr marL="508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Profesor</a:t>
            </a:r>
            <a:r>
              <a:rPr dirty="0" sz="800" spc="2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NTNU-</a:t>
            </a:r>
            <a:r>
              <a:rPr dirty="0" sz="800" spc="-10">
                <a:latin typeface="Times New Roman"/>
                <a:cs typeface="Times New Roman"/>
              </a:rPr>
              <a:t>Noruega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20"/>
              </a:spcBef>
            </a:pPr>
            <a:endParaRPr sz="800">
              <a:latin typeface="Times New Roman"/>
              <a:cs typeface="Times New Roman"/>
            </a:endParaRPr>
          </a:p>
          <a:p>
            <a:pPr marL="1755139">
              <a:lnSpc>
                <a:spcPct val="100000"/>
              </a:lnSpc>
            </a:pPr>
            <a:r>
              <a:rPr dirty="0" sz="900" spc="-10" b="1">
                <a:latin typeface="Times New Roman"/>
                <a:cs typeface="Times New Roman"/>
              </a:rPr>
              <a:t>RESUMEN</a:t>
            </a:r>
            <a:endParaRPr sz="900">
              <a:latin typeface="Times New Roman"/>
              <a:cs typeface="Times New Roman"/>
            </a:endParaRPr>
          </a:p>
          <a:p>
            <a:pPr marL="50800">
              <a:lnSpc>
                <a:spcPct val="100000"/>
              </a:lnSpc>
              <a:spcBef>
                <a:spcPts val="475"/>
              </a:spcBef>
            </a:pP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preprocesador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gráfico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controlado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mouse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versión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de</a:t>
            </a:r>
            <a:endParaRPr sz="800">
              <a:latin typeface="Times New Roman"/>
              <a:cs typeface="Times New Roman"/>
            </a:endParaRPr>
          </a:p>
          <a:p>
            <a:pPr marL="50800" marR="829310">
              <a:lnSpc>
                <a:spcPct val="113799"/>
              </a:lnSpc>
            </a:pPr>
            <a:r>
              <a:rPr dirty="0" sz="800" spc="10">
                <a:latin typeface="Times New Roman"/>
                <a:cs typeface="Times New Roman"/>
              </a:rPr>
              <a:t>Programa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transitorios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electromagnéticos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(EMTP)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en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la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plataforma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MS-Windows.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El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programa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escrito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CodeGear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Delphi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2007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ejecuta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Windows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9x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NT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2000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XP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Vista.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construir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eléctrico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usando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mouse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seleccionando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menús,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luego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genera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endParaRPr sz="800">
              <a:latin typeface="Times New Roman"/>
              <a:cs typeface="Times New Roman"/>
            </a:endParaRPr>
          </a:p>
          <a:p>
            <a:pPr marL="50800" marR="135890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formato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basado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"lo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obtienes".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programa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simulación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y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programas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trazado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integrarse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ATPDraw.</a:t>
            </a:r>
            <a:endParaRPr sz="800">
              <a:latin typeface="Times New Roman"/>
              <a:cs typeface="Times New Roman"/>
            </a:endParaRPr>
          </a:p>
          <a:p>
            <a:pPr marL="50800" marR="936625">
              <a:lnSpc>
                <a:spcPct val="113799"/>
              </a:lnSpc>
              <a:spcBef>
                <a:spcPts val="470"/>
              </a:spcBef>
            </a:pP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admite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modelado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múltiples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hace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posible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trabajar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circuitos</a:t>
            </a:r>
            <a:r>
              <a:rPr dirty="0" sz="800" spc="10">
                <a:latin typeface="Times New Roman"/>
                <a:cs typeface="Times New Roman"/>
              </a:rPr>
              <a:t> simultáneamente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y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copiar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información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entre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los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circuitos.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Todo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tipo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circuito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estándar.</a:t>
            </a:r>
            <a:endParaRPr sz="800">
              <a:latin typeface="Times New Roman"/>
              <a:cs typeface="Times New Roman"/>
            </a:endParaRPr>
          </a:p>
          <a:p>
            <a:pPr marL="50800" marR="177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funciones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edición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(copiar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pegar,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agrupar,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rotar,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exportar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importar,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deshacer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rehacer)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disponibles.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Además,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admite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portapapeles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Windows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exportación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metarchivos.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es</a:t>
            </a:r>
            <a:endParaRPr sz="800">
              <a:latin typeface="Times New Roman"/>
              <a:cs typeface="Times New Roman"/>
            </a:endParaRPr>
          </a:p>
          <a:p>
            <a:pPr marL="50800" marR="26098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almacenado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disco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proyecto,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incluye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todos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opciones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simulación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necesitaba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ejecutar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caso.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proyecto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formato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comprimido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zip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hace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archivo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compartir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otros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simple.</a:t>
            </a:r>
            <a:endParaRPr sz="800">
              <a:latin typeface="Times New Roman"/>
              <a:cs typeface="Times New Roman"/>
            </a:endParaRPr>
          </a:p>
          <a:p>
            <a:pPr marL="50800">
              <a:lnSpc>
                <a:spcPct val="100000"/>
              </a:lnSpc>
              <a:spcBef>
                <a:spcPts val="600"/>
              </a:spcBef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mayoría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estándar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TACS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compatibles,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además</a:t>
            </a:r>
            <a:endParaRPr sz="800">
              <a:latin typeface="Times New Roman"/>
              <a:cs typeface="Times New Roman"/>
            </a:endParaRPr>
          </a:p>
          <a:p>
            <a:pPr marL="50800" marR="660400">
              <a:lnSpc>
                <a:spcPts val="1090"/>
              </a:lnSpc>
              <a:spcBef>
                <a:spcPts val="10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crear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nuevos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basados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$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Include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(Módulo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base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datos).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También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incluye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modelado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cable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(KCLee,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equivalente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PI,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Semlyen,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JMarti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Noda)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donde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geometría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material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tiene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de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sección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transversal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gráficamente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verificar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dominio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frecuencia.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Especial</a:t>
            </a:r>
            <a:endParaRPr sz="800">
              <a:latin typeface="Times New Roman"/>
              <a:cs typeface="Times New Roman"/>
            </a:endParaRPr>
          </a:p>
          <a:p>
            <a:pPr marL="50800" marR="560705">
              <a:lnSpc>
                <a:spcPts val="1090"/>
              </a:lnSpc>
              <a:spcBef>
                <a:spcPts val="10"/>
              </a:spcBef>
            </a:pPr>
            <a:r>
              <a:rPr dirty="0" sz="800" spc="10">
                <a:latin typeface="Times New Roman"/>
                <a:cs typeface="Times New Roman"/>
              </a:rPr>
              <a:t>los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componentes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apoyan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al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usuario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en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el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modelado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máquinas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y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transformadores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basado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en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el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potente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Universal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Machine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BCTRAN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ATP-</a:t>
            </a:r>
            <a:r>
              <a:rPr dirty="0" sz="800">
                <a:latin typeface="Times New Roman"/>
                <a:cs typeface="Times New Roman"/>
              </a:rPr>
              <a:t>EMTP.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Además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avanzado</a:t>
            </a:r>
            <a:endParaRPr sz="800">
              <a:latin typeface="Times New Roman"/>
              <a:cs typeface="Times New Roman"/>
            </a:endParaRPr>
          </a:p>
          <a:p>
            <a:pPr marL="50800">
              <a:lnSpc>
                <a:spcPct val="100000"/>
              </a:lnSpc>
              <a:spcBef>
                <a:spcPts val="75"/>
              </a:spcBef>
            </a:pPr>
            <a:r>
              <a:rPr dirty="0" sz="800">
                <a:latin typeface="Times New Roman"/>
                <a:cs typeface="Times New Roman"/>
              </a:rPr>
              <a:t>Transformador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híbrido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XFMR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soporte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Windsyn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incluido.</a:t>
            </a:r>
            <a:endParaRPr sz="800">
              <a:latin typeface="Times New Roman"/>
              <a:cs typeface="Times New Roman"/>
            </a:endParaRPr>
          </a:p>
          <a:p>
            <a:pPr marL="50800" marR="895985">
              <a:lnSpc>
                <a:spcPct val="113799"/>
              </a:lnSpc>
              <a:spcBef>
                <a:spcPts val="470"/>
              </a:spcBef>
            </a:pP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admite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modelado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jerárquico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reemplazar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grupo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seleccionado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un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icono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único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número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casi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ilimitado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capas.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tienen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ícono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individual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mapa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bits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estilo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gráfico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vectorial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fondo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gráfico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opcional.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ATPDraw</a:t>
            </a:r>
            <a:endParaRPr sz="800">
              <a:latin typeface="Times New Roman"/>
              <a:cs typeface="Times New Roman"/>
            </a:endParaRPr>
          </a:p>
          <a:p>
            <a:pPr marL="508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admite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hasta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10.000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cada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máximo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64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32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nodos.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831370" y="7697010"/>
            <a:ext cx="7874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50" b="1">
                <a:latin typeface="Times New Roman"/>
                <a:cs typeface="Times New Roman"/>
              </a:rPr>
              <a:t>2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4611106" y="7716833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grpSp>
        <p:nvGrpSpPr>
          <p:cNvPr id="11" name="object 11" descr=""/>
          <p:cNvGrpSpPr/>
          <p:nvPr/>
        </p:nvGrpSpPr>
        <p:grpSpPr>
          <a:xfrm>
            <a:off x="368299" y="8304423"/>
            <a:ext cx="476250" cy="13335"/>
            <a:chOff x="368299" y="8304423"/>
            <a:chExt cx="476250" cy="13335"/>
          </a:xfrm>
        </p:grpSpPr>
        <p:sp>
          <p:nvSpPr>
            <p:cNvPr id="12" name="object 12" descr=""/>
            <p:cNvSpPr/>
            <p:nvPr/>
          </p:nvSpPr>
          <p:spPr>
            <a:xfrm>
              <a:off x="368299" y="8304423"/>
              <a:ext cx="476250" cy="6985"/>
            </a:xfrm>
            <a:custGeom>
              <a:avLst/>
              <a:gdLst/>
              <a:ahLst/>
              <a:cxnLst/>
              <a:rect l="l" t="t" r="r" b="b"/>
              <a:pathLst>
                <a:path w="476250" h="6984">
                  <a:moveTo>
                    <a:pt x="475770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475770" y="0"/>
                  </a:lnTo>
                  <a:lnTo>
                    <a:pt x="475770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368287" y="8304428"/>
              <a:ext cx="476250" cy="13335"/>
            </a:xfrm>
            <a:custGeom>
              <a:avLst/>
              <a:gdLst/>
              <a:ahLst/>
              <a:cxnLst/>
              <a:rect l="l" t="t" r="r" b="b"/>
              <a:pathLst>
                <a:path w="476250" h="13334">
                  <a:moveTo>
                    <a:pt x="475780" y="0"/>
                  </a:moveTo>
                  <a:lnTo>
                    <a:pt x="469163" y="6604"/>
                  </a:lnTo>
                  <a:lnTo>
                    <a:pt x="0" y="6604"/>
                  </a:lnTo>
                  <a:lnTo>
                    <a:pt x="0" y="13220"/>
                  </a:lnTo>
                  <a:lnTo>
                    <a:pt x="469163" y="13220"/>
                  </a:lnTo>
                  <a:lnTo>
                    <a:pt x="475780" y="13220"/>
                  </a:lnTo>
                  <a:lnTo>
                    <a:pt x="475780" y="6604"/>
                  </a:lnTo>
                  <a:lnTo>
                    <a:pt x="475780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368299" y="8304423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4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5" name="object 15" descr=""/>
          <p:cNvSpPr txBox="1"/>
          <p:nvPr/>
        </p:nvSpPr>
        <p:spPr>
          <a:xfrm>
            <a:off x="376765" y="8364410"/>
            <a:ext cx="46037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Página</a:t>
            </a:r>
            <a:r>
              <a:rPr dirty="0" sz="800" spc="80" b="1">
                <a:latin typeface="Arial"/>
                <a:cs typeface="Arial"/>
              </a:rPr>
              <a:t> </a:t>
            </a:r>
            <a:r>
              <a:rPr dirty="0" sz="800" spc="-50" b="1">
                <a:latin typeface="Arial"/>
                <a:cs typeface="Arial"/>
              </a:rPr>
              <a:t>3</a:t>
            </a:r>
            <a:endParaRPr sz="800">
              <a:latin typeface="Arial"/>
              <a:cs typeface="Arial"/>
            </a:endParaRPr>
          </a:p>
        </p:txBody>
      </p:sp>
      <p:sp>
        <p:nvSpPr>
          <p:cNvPr id="21" name="object 21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22" name="object 22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5113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1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16" name="object 16" descr=""/>
          <p:cNvSpPr txBox="1"/>
          <p:nvPr/>
        </p:nvSpPr>
        <p:spPr>
          <a:xfrm>
            <a:off x="1089080" y="8985556"/>
            <a:ext cx="1384935" cy="1682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900" b="1">
                <a:latin typeface="Times New Roman"/>
                <a:cs typeface="Times New Roman"/>
              </a:rPr>
              <a:t>TABLA</a:t>
            </a:r>
            <a:r>
              <a:rPr dirty="0" sz="900" spc="55" b="1">
                <a:latin typeface="Times New Roman"/>
                <a:cs typeface="Times New Roman"/>
              </a:rPr>
              <a:t> </a:t>
            </a:r>
            <a:r>
              <a:rPr dirty="0" sz="900" b="1">
                <a:latin typeface="Times New Roman"/>
                <a:cs typeface="Times New Roman"/>
              </a:rPr>
              <a:t>DE</a:t>
            </a:r>
            <a:r>
              <a:rPr dirty="0" sz="900" spc="55" b="1">
                <a:latin typeface="Times New Roman"/>
                <a:cs typeface="Times New Roman"/>
              </a:rPr>
              <a:t> </a:t>
            </a:r>
            <a:r>
              <a:rPr dirty="0" sz="900" spc="-10" b="1">
                <a:latin typeface="Times New Roman"/>
                <a:cs typeface="Times New Roman"/>
              </a:rPr>
              <a:t>CONTENIDO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5589079" y="9137538"/>
            <a:ext cx="33083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10" i="1">
                <a:latin typeface="Times New Roman"/>
                <a:cs typeface="Times New Roman"/>
              </a:rPr>
              <a:t>Página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1089080" y="9401855"/>
            <a:ext cx="113664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>
                <a:solidFill>
                  <a:srgbClr val="0000FF"/>
                </a:solidFill>
                <a:latin typeface="Times New Roman"/>
                <a:cs typeface="Times New Roman"/>
              </a:rPr>
              <a:t>1)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1412868" y="9401855"/>
            <a:ext cx="400177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solidFill>
                  <a:srgbClr val="0000FF"/>
                </a:solidFill>
                <a:latin typeface="Times New Roman"/>
                <a:cs typeface="Times New Roman"/>
              </a:rPr>
              <a:t>Introducción</a:t>
            </a:r>
            <a:r>
              <a:rPr dirty="0" sz="800" spc="165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>
                <a:solidFill>
                  <a:srgbClr val="0000FF"/>
                </a:solidFill>
                <a:latin typeface="Times New Roman"/>
                <a:cs typeface="Times New Roman"/>
              </a:rPr>
              <a:t>.</a:t>
            </a:r>
            <a:r>
              <a:rPr dirty="0" sz="800" spc="165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>
                <a:solidFill>
                  <a:srgbClr val="0000FF"/>
                </a:solidFill>
                <a:latin typeface="Times New Roman"/>
                <a:cs typeface="Times New Roman"/>
              </a:rPr>
              <a:t>.</a:t>
            </a:r>
            <a:r>
              <a:rPr dirty="0" sz="800" spc="165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>
                <a:solidFill>
                  <a:srgbClr val="0000FF"/>
                </a:solidFill>
                <a:latin typeface="Times New Roman"/>
                <a:cs typeface="Times New Roman"/>
              </a:rPr>
              <a:t>.</a:t>
            </a:r>
            <a:r>
              <a:rPr dirty="0" sz="800" spc="170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>
                <a:solidFill>
                  <a:srgbClr val="0000FF"/>
                </a:solidFill>
                <a:latin typeface="Times New Roman"/>
                <a:cs typeface="Times New Roman"/>
              </a:rPr>
              <a:t>..................................................</a:t>
            </a:r>
            <a:r>
              <a:rPr dirty="0" sz="800" spc="165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>
                <a:solidFill>
                  <a:srgbClr val="0000FF"/>
                </a:solidFill>
                <a:latin typeface="Times New Roman"/>
                <a:cs typeface="Times New Roman"/>
              </a:rPr>
              <a:t>..................................................</a:t>
            </a:r>
            <a:r>
              <a:rPr dirty="0" sz="800" spc="165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>
                <a:solidFill>
                  <a:srgbClr val="0000FF"/>
                </a:solidFill>
                <a:latin typeface="Times New Roman"/>
                <a:cs typeface="Times New Roman"/>
              </a:rPr>
              <a:t>..................</a:t>
            </a:r>
            <a:r>
              <a:rPr dirty="0" sz="800" spc="170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50">
                <a:solidFill>
                  <a:srgbClr val="0000FF"/>
                </a:solidFill>
                <a:latin typeface="Times New Roman"/>
                <a:cs typeface="Times New Roman"/>
              </a:rPr>
              <a:t>7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1188199" y="9588199"/>
            <a:ext cx="4421505" cy="719455"/>
          </a:xfrm>
          <a:prstGeom prst="rect">
            <a:avLst/>
          </a:prstGeom>
        </p:spPr>
        <p:txBody>
          <a:bodyPr wrap="square" lIns="0" tIns="28575" rIns="0" bIns="0" rtlCol="0" vert="horz">
            <a:spAutoFit/>
          </a:bodyPr>
          <a:lstStyle/>
          <a:p>
            <a:pPr lvl="1" marL="170815" indent="-158115">
              <a:lnSpc>
                <a:spcPct val="100000"/>
              </a:lnSpc>
              <a:spcBef>
                <a:spcPts val="225"/>
              </a:spcBef>
              <a:buAutoNum type="arabicPeriod"/>
              <a:tabLst>
                <a:tab pos="170815" algn="l"/>
              </a:tabLst>
            </a:pPr>
            <a:r>
              <a:rPr dirty="0" sz="800">
                <a:latin typeface="Times New Roman"/>
                <a:cs typeface="Times New Roman"/>
              </a:rPr>
              <a:t>¿Qué</a:t>
            </a:r>
            <a:r>
              <a:rPr dirty="0" sz="800" spc="1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1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ATPDraw?</a:t>
            </a:r>
            <a:r>
              <a:rPr dirty="0" sz="800" spc="1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..................................................</a:t>
            </a:r>
            <a:r>
              <a:rPr dirty="0" sz="800" spc="1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..................................................</a:t>
            </a:r>
            <a:r>
              <a:rPr dirty="0" sz="800" spc="1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</a:t>
            </a:r>
            <a:r>
              <a:rPr dirty="0" sz="800" spc="175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9</a:t>
            </a:r>
            <a:endParaRPr sz="800">
              <a:latin typeface="Times New Roman"/>
              <a:cs typeface="Times New Roman"/>
            </a:endParaRPr>
          </a:p>
          <a:p>
            <a:pPr lvl="1" marL="170815" indent="-158115">
              <a:lnSpc>
                <a:spcPct val="100000"/>
              </a:lnSpc>
              <a:spcBef>
                <a:spcPts val="130"/>
              </a:spcBef>
              <a:buAutoNum type="arabicPeriod"/>
              <a:tabLst>
                <a:tab pos="170815" algn="l"/>
              </a:tabLst>
            </a:pPr>
            <a:r>
              <a:rPr dirty="0" sz="800">
                <a:latin typeface="Times New Roman"/>
                <a:cs typeface="Times New Roman"/>
              </a:rPr>
              <a:t>¿Qué</a:t>
            </a:r>
            <a:r>
              <a:rPr dirty="0" sz="800" spc="1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1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1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ATP?</a:t>
            </a:r>
            <a:r>
              <a:rPr dirty="0" sz="800" spc="1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..................................................</a:t>
            </a:r>
            <a:r>
              <a:rPr dirty="0" sz="800" spc="1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..................................................</a:t>
            </a:r>
            <a:r>
              <a:rPr dirty="0" sz="800" spc="1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</a:t>
            </a:r>
            <a:r>
              <a:rPr dirty="0" sz="800" spc="15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10</a:t>
            </a:r>
            <a:endParaRPr sz="800">
              <a:latin typeface="Times New Roman"/>
              <a:cs typeface="Times New Roman"/>
            </a:endParaRPr>
          </a:p>
          <a:p>
            <a:pPr lvl="1" marL="170815" indent="-158115">
              <a:lnSpc>
                <a:spcPct val="100000"/>
              </a:lnSpc>
              <a:spcBef>
                <a:spcPts val="135"/>
              </a:spcBef>
              <a:buAutoNum type="arabicPeriod"/>
              <a:tabLst>
                <a:tab pos="170815" algn="l"/>
              </a:tabLst>
            </a:pPr>
            <a:r>
              <a:rPr dirty="0" sz="800">
                <a:latin typeface="Times New Roman"/>
                <a:cs typeface="Times New Roman"/>
              </a:rPr>
              <a:t>Principios</a:t>
            </a:r>
            <a:r>
              <a:rPr dirty="0" sz="800" spc="12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2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funcionamiento</a:t>
            </a:r>
            <a:r>
              <a:rPr dirty="0" sz="800" spc="12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12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capacidades</a:t>
            </a:r>
            <a:r>
              <a:rPr dirty="0" sz="800" spc="12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2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12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</a:t>
            </a:r>
            <a:r>
              <a:rPr dirty="0" sz="800" spc="12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</a:t>
            </a:r>
            <a:r>
              <a:rPr dirty="0" sz="800" spc="12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10</a:t>
            </a:r>
            <a:endParaRPr sz="800">
              <a:latin typeface="Times New Roman"/>
              <a:cs typeface="Times New Roman"/>
            </a:endParaRPr>
          </a:p>
          <a:p>
            <a:pPr lvl="2" marL="342265" indent="-237490">
              <a:lnSpc>
                <a:spcPct val="100000"/>
              </a:lnSpc>
              <a:spcBef>
                <a:spcPts val="135"/>
              </a:spcBef>
              <a:buAutoNum type="arabicPeriod"/>
              <a:tabLst>
                <a:tab pos="342265" algn="l"/>
              </a:tabLst>
            </a:pPr>
            <a:r>
              <a:rPr dirty="0" sz="800">
                <a:latin typeface="Times New Roman"/>
                <a:cs typeface="Times New Roman"/>
              </a:rPr>
              <a:t>Módulos</a:t>
            </a:r>
            <a:r>
              <a:rPr dirty="0" sz="800" spc="12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2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simulación</a:t>
            </a:r>
            <a:r>
              <a:rPr dirty="0" sz="800" spc="12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integrados</a:t>
            </a:r>
            <a:r>
              <a:rPr dirty="0" sz="800" spc="12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12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12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</a:t>
            </a:r>
            <a:r>
              <a:rPr dirty="0" sz="800" spc="12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</a:t>
            </a:r>
            <a:r>
              <a:rPr dirty="0" sz="800" spc="12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11</a:t>
            </a:r>
            <a:endParaRPr sz="800">
              <a:latin typeface="Times New Roman"/>
              <a:cs typeface="Times New Roman"/>
            </a:endParaRPr>
          </a:p>
          <a:p>
            <a:pPr lvl="2" marL="342265" indent="-237490">
              <a:lnSpc>
                <a:spcPct val="100000"/>
              </a:lnSpc>
              <a:spcBef>
                <a:spcPts val="130"/>
              </a:spcBef>
              <a:buAutoNum type="arabicPeriod"/>
              <a:tabLst>
                <a:tab pos="342265" algn="l"/>
              </a:tabLst>
            </a:pPr>
            <a:r>
              <a:rPr dirty="0" sz="800">
                <a:latin typeface="Times New Roman"/>
                <a:cs typeface="Times New Roman"/>
              </a:rPr>
              <a:t>Capacidades</a:t>
            </a:r>
            <a:r>
              <a:rPr dirty="0" sz="800" spc="1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1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programa</a:t>
            </a:r>
            <a:r>
              <a:rPr dirty="0" sz="800" spc="1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</a:t>
            </a:r>
            <a:r>
              <a:rPr dirty="0" sz="800" spc="1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..................................................</a:t>
            </a:r>
            <a:r>
              <a:rPr dirty="0" sz="800" spc="1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</a:t>
            </a:r>
            <a:r>
              <a:rPr dirty="0" sz="800" spc="19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12</a:t>
            </a:r>
            <a:endParaRPr sz="8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3" name="object 3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4" name="object 4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635"/>
                  </a:lnTo>
                  <a:lnTo>
                    <a:pt x="142755" y="98635"/>
                  </a:lnTo>
                  <a:lnTo>
                    <a:pt x="136180" y="99943"/>
                  </a:lnTo>
                  <a:lnTo>
                    <a:pt x="104587" y="124138"/>
                  </a:lnTo>
                  <a:lnTo>
                    <a:pt x="98048" y="143342"/>
                  </a:lnTo>
                  <a:lnTo>
                    <a:pt x="98048" y="569347"/>
                  </a:lnTo>
                  <a:lnTo>
                    <a:pt x="117977" y="603791"/>
                  </a:lnTo>
                  <a:lnTo>
                    <a:pt x="142755" y="614054"/>
                  </a:lnTo>
                  <a:lnTo>
                    <a:pt x="1886711" y="614054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4054"/>
                  </a:moveTo>
                  <a:lnTo>
                    <a:pt x="1744971" y="614054"/>
                  </a:lnTo>
                  <a:lnTo>
                    <a:pt x="1751545" y="612746"/>
                  </a:lnTo>
                  <a:lnTo>
                    <a:pt x="1764174" y="607515"/>
                  </a:lnTo>
                  <a:lnTo>
                    <a:pt x="1788370" y="575922"/>
                  </a:lnTo>
                  <a:lnTo>
                    <a:pt x="1789678" y="569347"/>
                  </a:lnTo>
                  <a:lnTo>
                    <a:pt x="1789678" y="143342"/>
                  </a:lnTo>
                  <a:lnTo>
                    <a:pt x="1769748" y="108899"/>
                  </a:lnTo>
                  <a:lnTo>
                    <a:pt x="1744971" y="98635"/>
                  </a:lnTo>
                  <a:lnTo>
                    <a:pt x="1886711" y="98635"/>
                  </a:lnTo>
                  <a:lnTo>
                    <a:pt x="1886711" y="614054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2932176" y="500459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5453" y="528634"/>
                  </a:moveTo>
                  <a:lnTo>
                    <a:pt x="49392" y="528634"/>
                  </a:lnTo>
                  <a:lnTo>
                    <a:pt x="45954" y="528295"/>
                  </a:lnTo>
                  <a:lnTo>
                    <a:pt x="10837" y="508024"/>
                  </a:lnTo>
                  <a:lnTo>
                    <a:pt x="0" y="479240"/>
                  </a:lnTo>
                  <a:lnTo>
                    <a:pt x="0" y="475770"/>
                  </a:lnTo>
                  <a:lnTo>
                    <a:pt x="0" y="49390"/>
                  </a:lnTo>
                  <a:lnTo>
                    <a:pt x="17937" y="13026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937"/>
                  </a:lnTo>
                  <a:lnTo>
                    <a:pt x="1704845" y="49390"/>
                  </a:lnTo>
                  <a:lnTo>
                    <a:pt x="1704845" y="479240"/>
                  </a:lnTo>
                  <a:lnTo>
                    <a:pt x="1686907" y="515604"/>
                  </a:lnTo>
                  <a:lnTo>
                    <a:pt x="1658890" y="528295"/>
                  </a:lnTo>
                  <a:lnTo>
                    <a:pt x="1655453" y="52863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" name="object 6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187"/>
              <a:ext cx="145374" cy="145374"/>
            </a:xfrm>
            <a:prstGeom prst="rect">
              <a:avLst/>
            </a:prstGeom>
          </p:spPr>
        </p:pic>
      </p:grpSp>
      <p:sp>
        <p:nvSpPr>
          <p:cNvPr id="7" name="object 7" descr=""/>
          <p:cNvSpPr txBox="1"/>
          <p:nvPr/>
        </p:nvSpPr>
        <p:spPr>
          <a:xfrm>
            <a:off x="1162799" y="111895"/>
            <a:ext cx="4714240" cy="925194"/>
          </a:xfrm>
          <a:prstGeom prst="rect">
            <a:avLst/>
          </a:prstGeom>
        </p:spPr>
        <p:txBody>
          <a:bodyPr wrap="square" lIns="0" tIns="65405" rIns="0" bIns="0" rtlCol="0" vert="horz">
            <a:spAutoFit/>
          </a:bodyPr>
          <a:lstStyle/>
          <a:p>
            <a:pPr marL="2784475">
              <a:lnSpc>
                <a:spcPct val="100000"/>
              </a:lnSpc>
              <a:spcBef>
                <a:spcPts val="515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  <a:p>
            <a:pPr lvl="2" marL="367665" indent="-237490">
              <a:lnSpc>
                <a:spcPct val="100000"/>
              </a:lnSpc>
              <a:spcBef>
                <a:spcPts val="470"/>
              </a:spcBef>
              <a:buAutoNum type="arabicPeriod" startAt="3"/>
              <a:tabLst>
                <a:tab pos="367665" algn="l"/>
              </a:tabLst>
            </a:pPr>
            <a:r>
              <a:rPr dirty="0" sz="800">
                <a:latin typeface="Times New Roman"/>
                <a:cs typeface="Times New Roman"/>
              </a:rPr>
              <a:t>Características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principales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programas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trazado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13</a:t>
            </a:r>
            <a:endParaRPr sz="800">
              <a:latin typeface="Times New Roman"/>
              <a:cs typeface="Times New Roman"/>
            </a:endParaRPr>
          </a:p>
          <a:p>
            <a:pPr lvl="2" marL="367665" indent="-237490">
              <a:lnSpc>
                <a:spcPct val="100000"/>
              </a:lnSpc>
              <a:spcBef>
                <a:spcPts val="30"/>
              </a:spcBef>
              <a:buAutoNum type="arabicPeriod" startAt="3"/>
              <a:tabLst>
                <a:tab pos="367665" algn="l"/>
              </a:tabLst>
            </a:pPr>
            <a:r>
              <a:rPr dirty="0" sz="800">
                <a:latin typeface="Times New Roman"/>
                <a:cs typeface="Times New Roman"/>
              </a:rPr>
              <a:t>Aplicaciones</a:t>
            </a:r>
            <a:r>
              <a:rPr dirty="0" sz="800" spc="1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EMTP</a:t>
            </a:r>
            <a:r>
              <a:rPr dirty="0" sz="800" spc="1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típicas</a:t>
            </a:r>
            <a:r>
              <a:rPr dirty="0" sz="800" spc="1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</a:t>
            </a:r>
            <a:r>
              <a:rPr dirty="0" sz="800" spc="1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.............................................15</a:t>
            </a:r>
            <a:endParaRPr sz="800">
              <a:latin typeface="Times New Roman"/>
              <a:cs typeface="Times New Roman"/>
            </a:endParaRPr>
          </a:p>
          <a:p>
            <a:pPr lvl="2" marL="367665" indent="-237490">
              <a:lnSpc>
                <a:spcPct val="100000"/>
              </a:lnSpc>
              <a:spcBef>
                <a:spcPts val="130"/>
              </a:spcBef>
              <a:buAutoNum type="arabicPeriod" startAt="3"/>
              <a:tabLst>
                <a:tab pos="367665" algn="l"/>
              </a:tabLst>
            </a:pPr>
            <a:r>
              <a:rPr dirty="0" sz="800">
                <a:latin typeface="Times New Roman"/>
                <a:cs typeface="Times New Roman"/>
              </a:rPr>
              <a:t>Requisitos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hardware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1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</a:t>
            </a:r>
            <a:r>
              <a:rPr dirty="0" sz="800" spc="11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......................................15</a:t>
            </a:r>
            <a:endParaRPr sz="800">
              <a:latin typeface="Times New Roman"/>
              <a:cs typeface="Times New Roman"/>
            </a:endParaRPr>
          </a:p>
          <a:p>
            <a:pPr lvl="1" marL="196215" indent="-158115">
              <a:lnSpc>
                <a:spcPct val="100000"/>
              </a:lnSpc>
              <a:spcBef>
                <a:spcPts val="135"/>
              </a:spcBef>
              <a:buAutoNum type="arabicPeriod" startAt="4"/>
              <a:tabLst>
                <a:tab pos="196215" algn="l"/>
              </a:tabLst>
            </a:pPr>
            <a:r>
              <a:rPr dirty="0" sz="800">
                <a:latin typeface="Times New Roman"/>
                <a:cs typeface="Times New Roman"/>
              </a:rPr>
              <a:t>Contenido</a:t>
            </a:r>
            <a:r>
              <a:rPr dirty="0" sz="800" spc="22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229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229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manual</a:t>
            </a:r>
            <a:r>
              <a:rPr dirty="0" sz="800" spc="225">
                <a:latin typeface="Times New Roman"/>
                <a:cs typeface="Times New Roman"/>
              </a:rPr>
              <a:t> </a:t>
            </a:r>
            <a:r>
              <a:rPr dirty="0" sz="800" spc="-35">
                <a:latin typeface="Times New Roman"/>
                <a:cs typeface="Times New Roman"/>
              </a:rPr>
              <a:t>........................................</a:t>
            </a:r>
            <a:r>
              <a:rPr dirty="0" baseline="-27777" sz="900" spc="-52">
                <a:latin typeface="Arial MT"/>
                <a:cs typeface="Arial MT"/>
              </a:rPr>
              <a:t>T</a:t>
            </a:r>
            <a:r>
              <a:rPr dirty="0" sz="800" spc="-35">
                <a:latin typeface="Times New Roman"/>
                <a:cs typeface="Times New Roman"/>
              </a:rPr>
              <a:t>..</a:t>
            </a:r>
            <a:r>
              <a:rPr dirty="0" baseline="-27777" sz="900" spc="-52">
                <a:latin typeface="Arial MT"/>
                <a:cs typeface="Arial MT"/>
              </a:rPr>
              <a:t>r</a:t>
            </a:r>
            <a:r>
              <a:rPr dirty="0" sz="800" spc="-35">
                <a:latin typeface="Times New Roman"/>
                <a:cs typeface="Times New Roman"/>
              </a:rPr>
              <a:t>.</a:t>
            </a:r>
            <a:r>
              <a:rPr dirty="0" baseline="-27777" sz="900" spc="-52">
                <a:latin typeface="Arial MT"/>
                <a:cs typeface="Arial MT"/>
              </a:rPr>
              <a:t>a</a:t>
            </a:r>
            <a:r>
              <a:rPr dirty="0" sz="800" spc="-35">
                <a:latin typeface="Times New Roman"/>
                <a:cs typeface="Times New Roman"/>
              </a:rPr>
              <a:t>..</a:t>
            </a:r>
            <a:r>
              <a:rPr dirty="0" baseline="-27777" sz="900" spc="-52">
                <a:latin typeface="Arial MT"/>
                <a:cs typeface="Arial MT"/>
              </a:rPr>
              <a:t>du</a:t>
            </a:r>
            <a:r>
              <a:rPr dirty="0" sz="800" spc="-35">
                <a:latin typeface="Times New Roman"/>
                <a:cs typeface="Times New Roman"/>
              </a:rPr>
              <a:t>..</a:t>
            </a:r>
            <a:r>
              <a:rPr dirty="0" baseline="-27777" sz="900" spc="-52">
                <a:latin typeface="Arial MT"/>
                <a:cs typeface="Arial MT"/>
              </a:rPr>
              <a:t>c</a:t>
            </a:r>
            <a:r>
              <a:rPr dirty="0" sz="800" spc="-35">
                <a:latin typeface="Times New Roman"/>
                <a:cs typeface="Times New Roman"/>
              </a:rPr>
              <a:t>..</a:t>
            </a:r>
            <a:r>
              <a:rPr dirty="0" baseline="-27777" sz="900" spc="-52">
                <a:latin typeface="Arial MT"/>
                <a:cs typeface="Arial MT"/>
              </a:rPr>
              <a:t>ie</a:t>
            </a:r>
            <a:r>
              <a:rPr dirty="0" sz="800" spc="-35">
                <a:latin typeface="Times New Roman"/>
                <a:cs typeface="Times New Roman"/>
              </a:rPr>
              <a:t>..</a:t>
            </a:r>
            <a:r>
              <a:rPr dirty="0" baseline="-27777" sz="900" spc="-52">
                <a:latin typeface="Arial MT"/>
                <a:cs typeface="Arial MT"/>
              </a:rPr>
              <a:t>n</a:t>
            </a:r>
            <a:r>
              <a:rPr dirty="0" sz="800" spc="-35">
                <a:latin typeface="Times New Roman"/>
                <a:cs typeface="Times New Roman"/>
              </a:rPr>
              <a:t>..</a:t>
            </a:r>
            <a:r>
              <a:rPr dirty="0" baseline="-27777" sz="900" spc="-52">
                <a:latin typeface="Arial MT"/>
                <a:cs typeface="Arial MT"/>
              </a:rPr>
              <a:t>d</a:t>
            </a:r>
            <a:r>
              <a:rPr dirty="0" sz="800" spc="-35">
                <a:latin typeface="Times New Roman"/>
                <a:cs typeface="Times New Roman"/>
              </a:rPr>
              <a:t>.</a:t>
            </a:r>
            <a:r>
              <a:rPr dirty="0" baseline="-27777" sz="900" spc="-52">
                <a:latin typeface="Arial MT"/>
                <a:cs typeface="Arial MT"/>
              </a:rPr>
              <a:t>o</a:t>
            </a:r>
            <a:r>
              <a:rPr dirty="0" sz="800" spc="-35">
                <a:latin typeface="Times New Roman"/>
                <a:cs typeface="Times New Roman"/>
              </a:rPr>
              <a:t>..</a:t>
            </a:r>
            <a:r>
              <a:rPr dirty="0" baseline="-27777" sz="900" spc="-52">
                <a:latin typeface="Arial MT"/>
                <a:cs typeface="Arial MT"/>
              </a:rPr>
              <a:t>.</a:t>
            </a:r>
            <a:r>
              <a:rPr dirty="0" sz="800" spc="-35">
                <a:latin typeface="Times New Roman"/>
                <a:cs typeface="Times New Roman"/>
              </a:rPr>
              <a:t>.</a:t>
            </a:r>
            <a:r>
              <a:rPr dirty="0" baseline="-27777" sz="900" spc="-52">
                <a:latin typeface="Arial MT"/>
                <a:cs typeface="Arial MT"/>
              </a:rPr>
              <a:t>.</a:t>
            </a:r>
            <a:r>
              <a:rPr dirty="0" sz="800" spc="-35">
                <a:latin typeface="Times New Roman"/>
                <a:cs typeface="Times New Roman"/>
              </a:rPr>
              <a:t>.</a:t>
            </a:r>
            <a:r>
              <a:rPr dirty="0" baseline="-27777" sz="900" spc="-52">
                <a:latin typeface="Arial MT"/>
                <a:cs typeface="Arial MT"/>
              </a:rPr>
              <a:t>.</a:t>
            </a:r>
            <a:r>
              <a:rPr dirty="0" sz="800" spc="-35">
                <a:latin typeface="Times New Roman"/>
                <a:cs typeface="Times New Roman"/>
              </a:rPr>
              <a:t>.....................................</a:t>
            </a:r>
            <a:r>
              <a:rPr dirty="0" sz="800" spc="229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......15</a:t>
            </a:r>
            <a:endParaRPr sz="800">
              <a:latin typeface="Times New Roman"/>
              <a:cs typeface="Times New Roman"/>
            </a:endParaRPr>
          </a:p>
          <a:p>
            <a:pPr lvl="1" marL="196215" indent="-158115">
              <a:lnSpc>
                <a:spcPct val="100000"/>
              </a:lnSpc>
              <a:spcBef>
                <a:spcPts val="130"/>
              </a:spcBef>
              <a:buAutoNum type="arabicPeriod" startAt="4"/>
              <a:tabLst>
                <a:tab pos="196215" algn="l"/>
              </a:tabLst>
            </a:pPr>
            <a:r>
              <a:rPr dirty="0" sz="800">
                <a:latin typeface="Times New Roman"/>
                <a:cs typeface="Times New Roman"/>
              </a:rPr>
              <a:t>Convenciones</a:t>
            </a:r>
            <a:r>
              <a:rPr dirty="0" sz="800" spc="2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manuales</a:t>
            </a:r>
            <a:r>
              <a:rPr dirty="0" sz="800" spc="2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...............................................</a:t>
            </a:r>
            <a:r>
              <a:rPr dirty="0" sz="800" spc="2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..................................................</a:t>
            </a:r>
            <a:r>
              <a:rPr dirty="0" sz="800" spc="2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</a:t>
            </a:r>
            <a:r>
              <a:rPr dirty="0" sz="800" spc="23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dieciséis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1089080" y="6236658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727846" y="6216834"/>
            <a:ext cx="7874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50" b="1">
                <a:latin typeface="Times New Roman"/>
                <a:cs typeface="Times New Roman"/>
              </a:rPr>
              <a:t>3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1089080" y="1108905"/>
            <a:ext cx="113664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>
                <a:solidFill>
                  <a:srgbClr val="0000FF"/>
                </a:solidFill>
                <a:latin typeface="Times New Roman"/>
                <a:cs typeface="Times New Roman"/>
              </a:rPr>
              <a:t>2)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412868" y="1108905"/>
            <a:ext cx="407797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135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>
                <a:solidFill>
                  <a:srgbClr val="0000FF"/>
                </a:solidFill>
                <a:latin typeface="Times New Roman"/>
                <a:cs typeface="Times New Roman"/>
              </a:rPr>
              <a:t>de</a:t>
            </a:r>
            <a:r>
              <a:rPr dirty="0" sz="800" spc="145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>
                <a:solidFill>
                  <a:srgbClr val="0000FF"/>
                </a:solidFill>
                <a:latin typeface="Times New Roman"/>
                <a:cs typeface="Times New Roman"/>
              </a:rPr>
              <a:t>instalación</a:t>
            </a:r>
            <a:r>
              <a:rPr dirty="0" sz="800" spc="145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>
                <a:solidFill>
                  <a:srgbClr val="0000FF"/>
                </a:solidFill>
                <a:latin typeface="Times New Roman"/>
                <a:cs typeface="Times New Roman"/>
              </a:rPr>
              <a:t>.</a:t>
            </a:r>
            <a:r>
              <a:rPr dirty="0" sz="800" spc="150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>
                <a:solidFill>
                  <a:srgbClr val="0000FF"/>
                </a:solidFill>
                <a:latin typeface="Times New Roman"/>
                <a:cs typeface="Times New Roman"/>
              </a:rPr>
              <a:t>.</a:t>
            </a:r>
            <a:r>
              <a:rPr dirty="0" sz="800" spc="145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>
                <a:solidFill>
                  <a:srgbClr val="0000FF"/>
                </a:solidFill>
                <a:latin typeface="Times New Roman"/>
                <a:cs typeface="Times New Roman"/>
              </a:rPr>
              <a:t>..................................................</a:t>
            </a:r>
            <a:r>
              <a:rPr dirty="0" sz="800" spc="145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>
                <a:solidFill>
                  <a:srgbClr val="0000FF"/>
                </a:solidFill>
                <a:latin typeface="Times New Roman"/>
                <a:cs typeface="Times New Roman"/>
              </a:rPr>
              <a:t>..................................................</a:t>
            </a:r>
            <a:r>
              <a:rPr dirty="0" sz="800" spc="145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>
                <a:solidFill>
                  <a:srgbClr val="0000FF"/>
                </a:solidFill>
                <a:latin typeface="Times New Roman"/>
                <a:cs typeface="Times New Roman"/>
              </a:rPr>
              <a:t>......</a:t>
            </a:r>
            <a:r>
              <a:rPr dirty="0" sz="800" spc="150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25">
                <a:solidFill>
                  <a:srgbClr val="0000FF"/>
                </a:solidFill>
                <a:latin typeface="Times New Roman"/>
                <a:cs typeface="Times New Roman"/>
              </a:rPr>
              <a:t>17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1089080" y="3752077"/>
            <a:ext cx="113664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>
                <a:solidFill>
                  <a:srgbClr val="0000FF"/>
                </a:solidFill>
                <a:latin typeface="Times New Roman"/>
                <a:cs typeface="Times New Roman"/>
              </a:rPr>
              <a:t>3)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1188199" y="1295249"/>
            <a:ext cx="4701540" cy="4056379"/>
          </a:xfrm>
          <a:prstGeom prst="rect">
            <a:avLst/>
          </a:prstGeom>
        </p:spPr>
        <p:txBody>
          <a:bodyPr wrap="square" lIns="0" tIns="28575" rIns="0" bIns="0" rtlCol="0" vert="horz">
            <a:spAutoFit/>
          </a:bodyPr>
          <a:lstStyle/>
          <a:p>
            <a:pPr lvl="1" marL="170815" indent="-158115">
              <a:lnSpc>
                <a:spcPct val="100000"/>
              </a:lnSpc>
              <a:spcBef>
                <a:spcPts val="225"/>
              </a:spcBef>
              <a:buAutoNum type="arabicPeriod"/>
              <a:tabLst>
                <a:tab pos="170815" algn="l"/>
              </a:tabLst>
            </a:pPr>
            <a:r>
              <a:rPr dirty="0" sz="800">
                <a:latin typeface="Times New Roman"/>
                <a:cs typeface="Times New Roman"/>
              </a:rPr>
              <a:t>Política</a:t>
            </a:r>
            <a:r>
              <a:rPr dirty="0" sz="800" spc="1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licencias</a:t>
            </a:r>
            <a:r>
              <a:rPr dirty="0" sz="800" spc="1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1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</a:t>
            </a:r>
            <a:r>
              <a:rPr dirty="0" sz="800" spc="1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..................................................</a:t>
            </a:r>
            <a:r>
              <a:rPr dirty="0" sz="800" spc="1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</a:t>
            </a:r>
            <a:r>
              <a:rPr dirty="0" sz="800" spc="15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19</a:t>
            </a:r>
            <a:endParaRPr sz="800">
              <a:latin typeface="Times New Roman"/>
              <a:cs typeface="Times New Roman"/>
            </a:endParaRPr>
          </a:p>
          <a:p>
            <a:pPr lvl="1" marL="170815" indent="-158115">
              <a:lnSpc>
                <a:spcPct val="100000"/>
              </a:lnSpc>
              <a:spcBef>
                <a:spcPts val="130"/>
              </a:spcBef>
              <a:buAutoNum type="arabicPeriod"/>
              <a:tabLst>
                <a:tab pos="170815" algn="l"/>
              </a:tabLst>
            </a:pPr>
            <a:r>
              <a:rPr dirty="0" sz="800">
                <a:latin typeface="Times New Roman"/>
                <a:cs typeface="Times New Roman"/>
              </a:rPr>
              <a:t>¿Cómo</a:t>
            </a:r>
            <a:r>
              <a:rPr dirty="0" sz="800" spc="1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descargar</a:t>
            </a:r>
            <a:r>
              <a:rPr dirty="0" sz="800" spc="1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ATPDraw?</a:t>
            </a:r>
            <a:r>
              <a:rPr dirty="0" sz="800" spc="2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</a:t>
            </a:r>
            <a:r>
              <a:rPr dirty="0" sz="800" spc="1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................................................</a:t>
            </a:r>
            <a:r>
              <a:rPr dirty="0" sz="800" spc="20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19</a:t>
            </a:r>
            <a:endParaRPr sz="800">
              <a:latin typeface="Times New Roman"/>
              <a:cs typeface="Times New Roman"/>
            </a:endParaRPr>
          </a:p>
          <a:p>
            <a:pPr lvl="1" marL="170815" indent="-158115">
              <a:lnSpc>
                <a:spcPct val="100000"/>
              </a:lnSpc>
              <a:spcBef>
                <a:spcPts val="135"/>
              </a:spcBef>
              <a:buAutoNum type="arabicPeriod"/>
              <a:tabLst>
                <a:tab pos="170815" algn="l"/>
              </a:tabLst>
            </a:pPr>
            <a:r>
              <a:rPr dirty="0" sz="800">
                <a:latin typeface="Times New Roman"/>
                <a:cs typeface="Times New Roman"/>
              </a:rPr>
              <a:t>Requisitos</a:t>
            </a:r>
            <a:r>
              <a:rPr dirty="0" sz="800" spc="1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hardware</a:t>
            </a:r>
            <a:r>
              <a:rPr dirty="0" sz="800" spc="1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1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1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</a:t>
            </a:r>
            <a:r>
              <a:rPr dirty="0" sz="800" spc="1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</a:t>
            </a:r>
            <a:r>
              <a:rPr dirty="0" sz="800" spc="15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20</a:t>
            </a:r>
            <a:endParaRPr sz="800">
              <a:latin typeface="Times New Roman"/>
              <a:cs typeface="Times New Roman"/>
            </a:endParaRPr>
          </a:p>
          <a:p>
            <a:pPr lvl="1" marL="170815" indent="-158115">
              <a:lnSpc>
                <a:spcPct val="100000"/>
              </a:lnSpc>
              <a:spcBef>
                <a:spcPts val="135"/>
              </a:spcBef>
              <a:buAutoNum type="arabicPeriod"/>
              <a:tabLst>
                <a:tab pos="170815" algn="l"/>
              </a:tabLst>
            </a:pPr>
            <a:r>
              <a:rPr dirty="0" sz="800">
                <a:latin typeface="Times New Roman"/>
                <a:cs typeface="Times New Roman"/>
              </a:rPr>
              <a:t>Instalación</a:t>
            </a:r>
            <a:r>
              <a:rPr dirty="0" sz="800" spc="1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2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programa</a:t>
            </a:r>
            <a:r>
              <a:rPr dirty="0" sz="800" spc="1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...............................................</a:t>
            </a:r>
            <a:r>
              <a:rPr dirty="0" sz="800" spc="2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..................................................</a:t>
            </a:r>
            <a:r>
              <a:rPr dirty="0" sz="800" spc="1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</a:t>
            </a:r>
            <a:r>
              <a:rPr dirty="0" sz="800" spc="20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20</a:t>
            </a:r>
            <a:endParaRPr sz="800">
              <a:latin typeface="Times New Roman"/>
              <a:cs typeface="Times New Roman"/>
            </a:endParaRPr>
          </a:p>
          <a:p>
            <a:pPr lvl="1" marL="170815" indent="-158115">
              <a:lnSpc>
                <a:spcPct val="100000"/>
              </a:lnSpc>
              <a:spcBef>
                <a:spcPts val="130"/>
              </a:spcBef>
              <a:buAutoNum type="arabicPeriod"/>
              <a:tabLst>
                <a:tab pos="170815" algn="l"/>
              </a:tabLst>
            </a:pPr>
            <a:r>
              <a:rPr dirty="0" sz="800">
                <a:latin typeface="Times New Roman"/>
                <a:cs typeface="Times New Roman"/>
              </a:rPr>
              <a:t>Archivos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subcarpetas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carpeta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sistema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21</a:t>
            </a:r>
            <a:endParaRPr sz="800">
              <a:latin typeface="Times New Roman"/>
              <a:cs typeface="Times New Roman"/>
            </a:endParaRPr>
          </a:p>
          <a:p>
            <a:pPr lvl="2" marL="342265" indent="-237490">
              <a:lnSpc>
                <a:spcPct val="100000"/>
              </a:lnSpc>
              <a:spcBef>
                <a:spcPts val="135"/>
              </a:spcBef>
              <a:buAutoNum type="arabicPeriod"/>
              <a:tabLst>
                <a:tab pos="342265" algn="l"/>
              </a:tabLst>
            </a:pPr>
            <a:r>
              <a:rPr dirty="0" sz="800">
                <a:latin typeface="Times New Roman"/>
                <a:cs typeface="Times New Roman"/>
              </a:rPr>
              <a:t>Organizar</a:t>
            </a:r>
            <a:r>
              <a:rPr dirty="0" sz="800" spc="1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1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archivos</a:t>
            </a:r>
            <a:r>
              <a:rPr dirty="0" sz="800" spc="1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</a:t>
            </a:r>
            <a:r>
              <a:rPr dirty="0" sz="800" spc="1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..................................................</a:t>
            </a:r>
            <a:r>
              <a:rPr dirty="0" sz="800" spc="1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</a:t>
            </a:r>
            <a:r>
              <a:rPr dirty="0" sz="800" spc="18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22</a:t>
            </a:r>
            <a:endParaRPr sz="800">
              <a:latin typeface="Times New Roman"/>
              <a:cs typeface="Times New Roman"/>
            </a:endParaRPr>
          </a:p>
          <a:p>
            <a:pPr lvl="2" marL="342265" indent="-237490">
              <a:lnSpc>
                <a:spcPct val="100000"/>
              </a:lnSpc>
              <a:spcBef>
                <a:spcPts val="130"/>
              </a:spcBef>
              <a:buAutoNum type="arabicPeriod"/>
              <a:tabLst>
                <a:tab pos="342265" algn="l"/>
              </a:tabLst>
            </a:pPr>
            <a:r>
              <a:rPr dirty="0" sz="800">
                <a:latin typeface="Times New Roman"/>
                <a:cs typeface="Times New Roman"/>
              </a:rPr>
              <a:t>Configuración</a:t>
            </a:r>
            <a:r>
              <a:rPr dirty="0" sz="800" spc="204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204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2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</a:t>
            </a:r>
            <a:r>
              <a:rPr dirty="0" sz="800" spc="204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..................................................</a:t>
            </a:r>
            <a:r>
              <a:rPr dirty="0" sz="800" spc="21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22</a:t>
            </a:r>
            <a:endParaRPr sz="800">
              <a:latin typeface="Times New Roman"/>
              <a:cs typeface="Times New Roman"/>
            </a:endParaRPr>
          </a:p>
          <a:p>
            <a:pPr lvl="1" marL="170815" indent="-158115">
              <a:lnSpc>
                <a:spcPct val="100000"/>
              </a:lnSpc>
              <a:spcBef>
                <a:spcPts val="135"/>
              </a:spcBef>
              <a:buAutoNum type="arabicPeriod"/>
              <a:tabLst>
                <a:tab pos="170815" algn="l"/>
              </a:tabLst>
            </a:pPr>
            <a:r>
              <a:rPr dirty="0" sz="800">
                <a:latin typeface="Times New Roman"/>
                <a:cs typeface="Times New Roman"/>
              </a:rPr>
              <a:t>Interfaz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otros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programas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paquete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ATP-</a:t>
            </a:r>
            <a:r>
              <a:rPr dirty="0" sz="800">
                <a:latin typeface="Times New Roman"/>
                <a:cs typeface="Times New Roman"/>
              </a:rPr>
              <a:t>EMTP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22</a:t>
            </a:r>
            <a:endParaRPr sz="800">
              <a:latin typeface="Times New Roman"/>
              <a:cs typeface="Times New Roman"/>
            </a:endParaRPr>
          </a:p>
          <a:p>
            <a:pPr lvl="2" marL="342265" indent="-237490">
              <a:lnSpc>
                <a:spcPct val="100000"/>
              </a:lnSpc>
              <a:spcBef>
                <a:spcPts val="130"/>
              </a:spcBef>
              <a:buAutoNum type="arabicPeriod"/>
              <a:tabLst>
                <a:tab pos="342265" algn="l"/>
              </a:tabLst>
            </a:pPr>
            <a:r>
              <a:rPr dirty="0" sz="800" spc="10">
                <a:latin typeface="Times New Roman"/>
                <a:cs typeface="Times New Roman"/>
              </a:rPr>
              <a:t>Llamar</a:t>
            </a:r>
            <a:r>
              <a:rPr dirty="0" sz="80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</a:t>
            </a:r>
            <a:r>
              <a:rPr dirty="0" sz="800">
                <a:latin typeface="Times New Roman"/>
                <a:cs typeface="Times New Roman"/>
              </a:rPr>
              <a:t> ATP</a:t>
            </a:r>
            <a:r>
              <a:rPr dirty="0" sz="800" spc="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Watcom</a:t>
            </a:r>
            <a:r>
              <a:rPr dirty="0" sz="80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y</a:t>
            </a:r>
            <a:r>
              <a:rPr dirty="0" sz="800" spc="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 </a:t>
            </a:r>
            <a:r>
              <a:rPr dirty="0" sz="800" spc="10">
                <a:latin typeface="Times New Roman"/>
                <a:cs typeface="Times New Roman"/>
              </a:rPr>
              <a:t>GNU</a:t>
            </a:r>
            <a:r>
              <a:rPr dirty="0" sz="800" spc="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MingW32</a:t>
            </a:r>
            <a:r>
              <a:rPr dirty="0" sz="80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desde</a:t>
            </a:r>
            <a:r>
              <a:rPr dirty="0" sz="800" spc="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ATPDraw</a:t>
            </a:r>
            <a:r>
              <a:rPr dirty="0" sz="80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...........................</a:t>
            </a:r>
            <a:r>
              <a:rPr dirty="0" sz="800" spc="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24</a:t>
            </a:r>
            <a:endParaRPr sz="800">
              <a:latin typeface="Times New Roman"/>
              <a:cs typeface="Times New Roman"/>
            </a:endParaRPr>
          </a:p>
          <a:p>
            <a:pPr lvl="2" marL="342265" indent="-237490">
              <a:lnSpc>
                <a:spcPct val="100000"/>
              </a:lnSpc>
              <a:spcBef>
                <a:spcPts val="135"/>
              </a:spcBef>
              <a:buAutoNum type="arabicPeriod"/>
              <a:tabLst>
                <a:tab pos="342265" algn="l"/>
              </a:tabLst>
            </a:pPr>
            <a:r>
              <a:rPr dirty="0" sz="800">
                <a:latin typeface="Times New Roman"/>
                <a:cs typeface="Times New Roman"/>
              </a:rPr>
              <a:t>Llamar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PlotXY,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PCPlot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ATP_Analyzer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25</a:t>
            </a:r>
            <a:endParaRPr sz="800">
              <a:latin typeface="Times New Roman"/>
              <a:cs typeface="Times New Roman"/>
            </a:endParaRPr>
          </a:p>
          <a:p>
            <a:pPr lvl="2" marL="342265" indent="-237490">
              <a:lnSpc>
                <a:spcPct val="100000"/>
              </a:lnSpc>
              <a:spcBef>
                <a:spcPts val="130"/>
              </a:spcBef>
              <a:buAutoNum type="arabicPeriod"/>
              <a:tabLst>
                <a:tab pos="342265" algn="l"/>
              </a:tabLst>
            </a:pPr>
            <a:r>
              <a:rPr dirty="0" sz="800">
                <a:latin typeface="Times New Roman"/>
                <a:cs typeface="Times New Roman"/>
              </a:rPr>
              <a:t>Opciones</a:t>
            </a:r>
            <a:r>
              <a:rPr dirty="0" sz="800" spc="13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1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comando</a:t>
            </a:r>
            <a:r>
              <a:rPr dirty="0" sz="800" spc="1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1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</a:t>
            </a:r>
            <a:r>
              <a:rPr dirty="0" sz="800" spc="1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</a:t>
            </a:r>
            <a:r>
              <a:rPr dirty="0" sz="800" spc="13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25</a:t>
            </a:r>
            <a:endParaRPr sz="800">
              <a:latin typeface="Times New Roman"/>
              <a:cs typeface="Times New Roman"/>
            </a:endParaRPr>
          </a:p>
          <a:p>
            <a:pPr lvl="2" marL="342265" indent="-237490">
              <a:lnSpc>
                <a:spcPct val="100000"/>
              </a:lnSpc>
              <a:spcBef>
                <a:spcPts val="135"/>
              </a:spcBef>
              <a:buAutoNum type="arabicPeriod"/>
              <a:tabLst>
                <a:tab pos="342265" algn="l"/>
              </a:tabLst>
            </a:pPr>
            <a:r>
              <a:rPr dirty="0" sz="800">
                <a:latin typeface="Times New Roman"/>
                <a:cs typeface="Times New Roman"/>
              </a:rPr>
              <a:t>Arrastrar</a:t>
            </a:r>
            <a:r>
              <a:rPr dirty="0" sz="800" spc="1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1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soltar</a:t>
            </a:r>
            <a:r>
              <a:rPr dirty="0" sz="800" spc="1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archivos</a:t>
            </a:r>
            <a:r>
              <a:rPr dirty="0" sz="800" spc="1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proyecto</a:t>
            </a:r>
            <a:r>
              <a:rPr dirty="0" sz="800" spc="1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</a:t>
            </a:r>
            <a:r>
              <a:rPr dirty="0" sz="800" spc="1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................................................</a:t>
            </a:r>
            <a:r>
              <a:rPr dirty="0" sz="800" spc="15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25</a:t>
            </a:r>
            <a:endParaRPr sz="800">
              <a:latin typeface="Times New Roman"/>
              <a:cs typeface="Times New Roman"/>
            </a:endParaRPr>
          </a:p>
          <a:p>
            <a:pPr lvl="1" marL="170815" indent="-158115">
              <a:lnSpc>
                <a:spcPct val="100000"/>
              </a:lnSpc>
              <a:spcBef>
                <a:spcPts val="130"/>
              </a:spcBef>
              <a:buAutoNum type="arabicPeriod"/>
              <a:tabLst>
                <a:tab pos="170815" algn="l"/>
              </a:tabLst>
            </a:pPr>
            <a:r>
              <a:rPr dirty="0" sz="800">
                <a:latin typeface="Times New Roman"/>
                <a:cs typeface="Times New Roman"/>
              </a:rPr>
              <a:t>¿Cómo</a:t>
            </a:r>
            <a:r>
              <a:rPr dirty="0" sz="800" spc="1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obtener</a:t>
            </a:r>
            <a:r>
              <a:rPr dirty="0" sz="800" spc="1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ayuda?</a:t>
            </a:r>
            <a:r>
              <a:rPr dirty="0" sz="800" spc="2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..................................................</a:t>
            </a:r>
            <a:r>
              <a:rPr dirty="0" sz="800" spc="1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..................................................</a:t>
            </a:r>
            <a:r>
              <a:rPr dirty="0" sz="800" spc="1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</a:t>
            </a:r>
            <a:r>
              <a:rPr dirty="0" sz="800" spc="20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25</a:t>
            </a:r>
            <a:endParaRPr sz="800">
              <a:latin typeface="Times New Roman"/>
              <a:cs typeface="Times New Roman"/>
            </a:endParaRPr>
          </a:p>
          <a:p>
            <a:pPr lvl="2" marL="342265" indent="-237490">
              <a:lnSpc>
                <a:spcPct val="100000"/>
              </a:lnSpc>
              <a:spcBef>
                <a:spcPts val="135"/>
              </a:spcBef>
              <a:buAutoNum type="arabicPeriod"/>
              <a:tabLst>
                <a:tab pos="342265" algn="l"/>
              </a:tabLst>
            </a:pPr>
            <a:r>
              <a:rPr dirty="0" sz="800">
                <a:latin typeface="Times New Roman"/>
                <a:cs typeface="Times New Roman"/>
              </a:rPr>
              <a:t>Ayuda</a:t>
            </a:r>
            <a:r>
              <a:rPr dirty="0" sz="800" spc="114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12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autor</a:t>
            </a:r>
            <a:r>
              <a:rPr dirty="0" sz="800" spc="12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2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12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</a:t>
            </a:r>
            <a:r>
              <a:rPr dirty="0" sz="800" spc="12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</a:t>
            </a:r>
            <a:r>
              <a:rPr dirty="0" sz="800" spc="114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26</a:t>
            </a:r>
            <a:endParaRPr sz="800">
              <a:latin typeface="Times New Roman"/>
              <a:cs typeface="Times New Roman"/>
            </a:endParaRPr>
          </a:p>
          <a:p>
            <a:pPr lvl="2" marL="342265" indent="-237490">
              <a:lnSpc>
                <a:spcPct val="100000"/>
              </a:lnSpc>
              <a:spcBef>
                <a:spcPts val="130"/>
              </a:spcBef>
              <a:buAutoNum type="arabicPeriod"/>
              <a:tabLst>
                <a:tab pos="342265" algn="l"/>
              </a:tabLst>
            </a:pPr>
            <a:r>
              <a:rPr dirty="0" sz="800">
                <a:latin typeface="Times New Roman"/>
                <a:cs typeface="Times New Roman"/>
              </a:rPr>
              <a:t>Ayuda</a:t>
            </a:r>
            <a:r>
              <a:rPr dirty="0" sz="800" spc="1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1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correo</a:t>
            </a:r>
            <a:r>
              <a:rPr dirty="0" sz="800" spc="1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electrónico</a:t>
            </a:r>
            <a:r>
              <a:rPr dirty="0" sz="800" spc="1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</a:t>
            </a:r>
            <a:r>
              <a:rPr dirty="0" sz="800" spc="1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..................................................</a:t>
            </a:r>
            <a:r>
              <a:rPr dirty="0" sz="800" spc="1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.26</a:t>
            </a:r>
            <a:endParaRPr sz="800">
              <a:latin typeface="Times New Roman"/>
              <a:cs typeface="Times New Roman"/>
            </a:endParaRPr>
          </a:p>
          <a:p>
            <a:pPr lvl="2" marL="342265" indent="-237490">
              <a:lnSpc>
                <a:spcPct val="100000"/>
              </a:lnSpc>
              <a:spcBef>
                <a:spcPts val="135"/>
              </a:spcBef>
              <a:buAutoNum type="arabicPeriod"/>
              <a:tabLst>
                <a:tab pos="342265" algn="l"/>
              </a:tabLst>
            </a:pPr>
            <a:r>
              <a:rPr dirty="0" sz="800">
                <a:latin typeface="Times New Roman"/>
                <a:cs typeface="Times New Roman"/>
              </a:rPr>
              <a:t>Ayuda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través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lista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correo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ATP-</a:t>
            </a:r>
            <a:r>
              <a:rPr dirty="0" sz="800">
                <a:latin typeface="Times New Roman"/>
                <a:cs typeface="Times New Roman"/>
              </a:rPr>
              <a:t>EMTP-L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26</a:t>
            </a:r>
            <a:endParaRPr sz="800">
              <a:latin typeface="Times New Roman"/>
              <a:cs typeface="Times New Roman"/>
            </a:endParaRPr>
          </a:p>
          <a:p>
            <a:pPr lvl="1" marL="170815" indent="-158115">
              <a:lnSpc>
                <a:spcPct val="100000"/>
              </a:lnSpc>
              <a:spcBef>
                <a:spcPts val="130"/>
              </a:spcBef>
              <a:buAutoNum type="arabicPeriod"/>
              <a:tabLst>
                <a:tab pos="170815" algn="l"/>
              </a:tabLst>
            </a:pPr>
            <a:r>
              <a:rPr dirty="0" sz="800">
                <a:latin typeface="Times New Roman"/>
                <a:cs typeface="Times New Roman"/>
              </a:rPr>
              <a:t>Objetos</a:t>
            </a:r>
            <a:r>
              <a:rPr dirty="0" sz="800" spc="13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1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disponibles</a:t>
            </a:r>
            <a:r>
              <a:rPr dirty="0" sz="800" spc="1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1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1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</a:t>
            </a:r>
            <a:r>
              <a:rPr dirty="0" sz="800" spc="1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</a:t>
            </a:r>
            <a:r>
              <a:rPr dirty="0" sz="800" spc="13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27</a:t>
            </a:r>
            <a:endParaRPr sz="800">
              <a:latin typeface="Times New Roman"/>
              <a:cs typeface="Times New Roman"/>
            </a:endParaRPr>
          </a:p>
          <a:p>
            <a:pPr marL="236854">
              <a:lnSpc>
                <a:spcPct val="100000"/>
              </a:lnSpc>
              <a:spcBef>
                <a:spcPts val="810"/>
              </a:spcBef>
            </a:pPr>
            <a:r>
              <a:rPr dirty="0" sz="800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190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>
                <a:solidFill>
                  <a:srgbClr val="0000FF"/>
                </a:solidFill>
                <a:latin typeface="Times New Roman"/>
                <a:cs typeface="Times New Roman"/>
              </a:rPr>
              <a:t>introductorio.</a:t>
            </a:r>
            <a:r>
              <a:rPr dirty="0" sz="800" spc="190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>
                <a:solidFill>
                  <a:srgbClr val="0000FF"/>
                </a:solidFill>
                <a:latin typeface="Times New Roman"/>
                <a:cs typeface="Times New Roman"/>
              </a:rPr>
              <a:t>.</a:t>
            </a:r>
            <a:r>
              <a:rPr dirty="0" sz="800" spc="190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>
                <a:solidFill>
                  <a:srgbClr val="0000FF"/>
                </a:solidFill>
                <a:latin typeface="Times New Roman"/>
                <a:cs typeface="Times New Roman"/>
              </a:rPr>
              <a:t>..................................................</a:t>
            </a:r>
            <a:r>
              <a:rPr dirty="0" sz="800" spc="190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>
                <a:solidFill>
                  <a:srgbClr val="0000FF"/>
                </a:solidFill>
                <a:latin typeface="Times New Roman"/>
                <a:cs typeface="Times New Roman"/>
              </a:rPr>
              <a:t>..................................................</a:t>
            </a:r>
            <a:r>
              <a:rPr dirty="0" sz="800" spc="190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>
                <a:solidFill>
                  <a:srgbClr val="0000FF"/>
                </a:solidFill>
                <a:latin typeface="Times New Roman"/>
                <a:cs typeface="Times New Roman"/>
              </a:rPr>
              <a:t>....</a:t>
            </a:r>
            <a:r>
              <a:rPr dirty="0" sz="800" spc="190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25">
                <a:solidFill>
                  <a:srgbClr val="0000FF"/>
                </a:solidFill>
                <a:latin typeface="Times New Roman"/>
                <a:cs typeface="Times New Roman"/>
              </a:rPr>
              <a:t>29</a:t>
            </a:r>
            <a:endParaRPr sz="800">
              <a:latin typeface="Times New Roman"/>
              <a:cs typeface="Times New Roman"/>
            </a:endParaRPr>
          </a:p>
          <a:p>
            <a:pPr lvl="1" marL="170815" indent="-158115">
              <a:lnSpc>
                <a:spcPct val="100000"/>
              </a:lnSpc>
              <a:spcBef>
                <a:spcPts val="600"/>
              </a:spcBef>
              <a:buAutoNum type="arabicPeriod"/>
              <a:tabLst>
                <a:tab pos="170815" algn="l"/>
              </a:tabLst>
            </a:pPr>
            <a:r>
              <a:rPr dirty="0" sz="800">
                <a:latin typeface="Times New Roman"/>
                <a:cs typeface="Times New Roman"/>
              </a:rPr>
              <a:t>Ventanas</a:t>
            </a:r>
            <a:r>
              <a:rPr dirty="0" sz="800" spc="204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operativas</a:t>
            </a:r>
            <a:r>
              <a:rPr dirty="0" sz="800" spc="2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...............................................</a:t>
            </a:r>
            <a:r>
              <a:rPr dirty="0" sz="800" spc="2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..................................................</a:t>
            </a:r>
            <a:r>
              <a:rPr dirty="0" sz="800" spc="204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</a:t>
            </a:r>
            <a:r>
              <a:rPr dirty="0" sz="800" spc="21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31</a:t>
            </a:r>
            <a:endParaRPr sz="800">
              <a:latin typeface="Times New Roman"/>
              <a:cs typeface="Times New Roman"/>
            </a:endParaRPr>
          </a:p>
          <a:p>
            <a:pPr lvl="1" marL="170815" indent="-158115">
              <a:lnSpc>
                <a:spcPct val="100000"/>
              </a:lnSpc>
              <a:spcBef>
                <a:spcPts val="135"/>
              </a:spcBef>
              <a:buAutoNum type="arabicPeriod"/>
              <a:tabLst>
                <a:tab pos="170815" algn="l"/>
              </a:tabLst>
            </a:pPr>
            <a:r>
              <a:rPr dirty="0" sz="800">
                <a:latin typeface="Times New Roman"/>
                <a:cs typeface="Times New Roman"/>
              </a:rPr>
              <a:t>Operación</a:t>
            </a:r>
            <a:r>
              <a:rPr dirty="0" sz="800" spc="1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1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mouse</a:t>
            </a:r>
            <a:r>
              <a:rPr dirty="0" sz="800" spc="1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</a:t>
            </a:r>
            <a:r>
              <a:rPr dirty="0" sz="800" spc="1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..................................................</a:t>
            </a:r>
            <a:r>
              <a:rPr dirty="0" sz="800" spc="1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</a:t>
            </a:r>
            <a:r>
              <a:rPr dirty="0" sz="800" spc="19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34</a:t>
            </a:r>
            <a:endParaRPr sz="800">
              <a:latin typeface="Times New Roman"/>
              <a:cs typeface="Times New Roman"/>
            </a:endParaRPr>
          </a:p>
          <a:p>
            <a:pPr lvl="1" marL="170815" indent="-158115">
              <a:lnSpc>
                <a:spcPct val="100000"/>
              </a:lnSpc>
              <a:spcBef>
                <a:spcPts val="130"/>
              </a:spcBef>
              <a:buAutoNum type="arabicPeriod"/>
              <a:tabLst>
                <a:tab pos="170815" algn="l"/>
              </a:tabLst>
            </a:pPr>
            <a:r>
              <a:rPr dirty="0" sz="800">
                <a:latin typeface="Times New Roman"/>
                <a:cs typeface="Times New Roman"/>
              </a:rPr>
              <a:t>Operaciones</a:t>
            </a:r>
            <a:r>
              <a:rPr dirty="0" sz="800" spc="204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204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edición</a:t>
            </a:r>
            <a:r>
              <a:rPr dirty="0" sz="800" spc="204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...............................................</a:t>
            </a:r>
            <a:r>
              <a:rPr dirty="0" sz="800" spc="204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..................................................</a:t>
            </a:r>
            <a:r>
              <a:rPr dirty="0" sz="800" spc="204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</a:t>
            </a:r>
            <a:r>
              <a:rPr dirty="0" sz="800" spc="204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35</a:t>
            </a:r>
            <a:endParaRPr sz="800">
              <a:latin typeface="Times New Roman"/>
              <a:cs typeface="Times New Roman"/>
            </a:endParaRPr>
          </a:p>
          <a:p>
            <a:pPr lvl="1" marL="170815" indent="-158115">
              <a:lnSpc>
                <a:spcPct val="100000"/>
              </a:lnSpc>
              <a:spcBef>
                <a:spcPts val="135"/>
              </a:spcBef>
              <a:buAutoNum type="arabicPeriod"/>
              <a:tabLst>
                <a:tab pos="170815" algn="l"/>
              </a:tabLst>
            </a:pPr>
            <a:r>
              <a:rPr dirty="0" sz="800">
                <a:latin typeface="Times New Roman"/>
                <a:cs typeface="Times New Roman"/>
              </a:rPr>
              <a:t>Descripción</a:t>
            </a:r>
            <a:r>
              <a:rPr dirty="0" sz="800" spc="1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general</a:t>
            </a:r>
            <a:r>
              <a:rPr dirty="0" sz="800" spc="1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1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trabajo</a:t>
            </a:r>
            <a:r>
              <a:rPr dirty="0" sz="800" spc="1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1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1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</a:t>
            </a:r>
            <a:r>
              <a:rPr dirty="0" sz="800" spc="1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</a:t>
            </a:r>
            <a:r>
              <a:rPr dirty="0" sz="800" spc="14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35</a:t>
            </a:r>
            <a:endParaRPr sz="800">
              <a:latin typeface="Times New Roman"/>
              <a:cs typeface="Times New Roman"/>
            </a:endParaRPr>
          </a:p>
          <a:p>
            <a:pPr lvl="1" marL="170815" indent="-158115">
              <a:lnSpc>
                <a:spcPct val="100000"/>
              </a:lnSpc>
              <a:spcBef>
                <a:spcPts val="135"/>
              </a:spcBef>
              <a:buAutoNum type="arabicPeriod"/>
              <a:tabLst>
                <a:tab pos="170815" algn="l"/>
              </a:tabLst>
            </a:pPr>
            <a:r>
              <a:rPr dirty="0" sz="800">
                <a:latin typeface="Times New Roman"/>
                <a:cs typeface="Times New Roman"/>
              </a:rPr>
              <a:t>Su</a:t>
            </a:r>
            <a:r>
              <a:rPr dirty="0" sz="800" spc="1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primer</a:t>
            </a:r>
            <a:r>
              <a:rPr dirty="0" sz="800" spc="1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19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(Exa_1.adp)</a:t>
            </a:r>
            <a:r>
              <a:rPr dirty="0" sz="800" spc="18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</a:t>
            </a:r>
            <a:r>
              <a:rPr dirty="0" sz="800" spc="1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..................................................</a:t>
            </a:r>
            <a:r>
              <a:rPr dirty="0" sz="800" spc="18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.37</a:t>
            </a:r>
            <a:endParaRPr sz="800">
              <a:latin typeface="Times New Roman"/>
              <a:cs typeface="Times New Roman"/>
            </a:endParaRPr>
          </a:p>
          <a:p>
            <a:pPr lvl="2" marL="342265" indent="-237490">
              <a:lnSpc>
                <a:spcPct val="100000"/>
              </a:lnSpc>
              <a:spcBef>
                <a:spcPts val="130"/>
              </a:spcBef>
              <a:buAutoNum type="arabicPeriod"/>
              <a:tabLst>
                <a:tab pos="342265" algn="l"/>
              </a:tabLst>
            </a:pPr>
            <a:r>
              <a:rPr dirty="0" sz="800">
                <a:latin typeface="Times New Roman"/>
                <a:cs typeface="Times New Roman"/>
              </a:rPr>
              <a:t>Construyendo</a:t>
            </a:r>
            <a:r>
              <a:rPr dirty="0" sz="800" spc="1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1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1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</a:t>
            </a:r>
            <a:r>
              <a:rPr dirty="0" sz="800" spc="1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..................................................</a:t>
            </a:r>
            <a:r>
              <a:rPr dirty="0" sz="800" spc="1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</a:t>
            </a:r>
            <a:r>
              <a:rPr dirty="0" sz="800" spc="19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38</a:t>
            </a:r>
            <a:endParaRPr sz="800">
              <a:latin typeface="Times New Roman"/>
              <a:cs typeface="Times New Roman"/>
            </a:endParaRPr>
          </a:p>
          <a:p>
            <a:pPr lvl="2" marL="342265" indent="-237490">
              <a:lnSpc>
                <a:spcPct val="100000"/>
              </a:lnSpc>
              <a:spcBef>
                <a:spcPts val="135"/>
              </a:spcBef>
              <a:buAutoNum type="arabicPeriod"/>
              <a:tabLst>
                <a:tab pos="342265" algn="l"/>
              </a:tabLst>
            </a:pPr>
            <a:r>
              <a:rPr dirty="0" sz="800">
                <a:latin typeface="Times New Roman"/>
                <a:cs typeface="Times New Roman"/>
              </a:rPr>
              <a:t>Almacenar</a:t>
            </a:r>
            <a:r>
              <a:rPr dirty="0" sz="800" spc="12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12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12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12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proyecto</a:t>
            </a:r>
            <a:r>
              <a:rPr dirty="0" sz="800" spc="12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12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12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disco</a:t>
            </a:r>
            <a:r>
              <a:rPr dirty="0" sz="800" spc="12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</a:t>
            </a:r>
            <a:r>
              <a:rPr dirty="0" sz="800" spc="12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</a:t>
            </a:r>
            <a:r>
              <a:rPr dirty="0" sz="800" spc="12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48</a:t>
            </a:r>
            <a:endParaRPr sz="800">
              <a:latin typeface="Times New Roman"/>
              <a:cs typeface="Times New Roman"/>
            </a:endParaRPr>
          </a:p>
          <a:p>
            <a:pPr lvl="2" marL="342265" indent="-237490">
              <a:lnSpc>
                <a:spcPct val="100000"/>
              </a:lnSpc>
              <a:spcBef>
                <a:spcPts val="130"/>
              </a:spcBef>
              <a:buAutoNum type="arabicPeriod"/>
              <a:tabLst>
                <a:tab pos="342265" algn="l"/>
              </a:tabLst>
            </a:pPr>
            <a:r>
              <a:rPr dirty="0" sz="800">
                <a:latin typeface="Times New Roman"/>
                <a:cs typeface="Times New Roman"/>
              </a:rPr>
              <a:t>Crear</a:t>
            </a:r>
            <a:r>
              <a:rPr dirty="0" sz="800" spc="12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13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12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3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</a:t>
            </a:r>
            <a:r>
              <a:rPr dirty="0" sz="800" spc="12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13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</a:t>
            </a:r>
            <a:r>
              <a:rPr dirty="0" sz="800" spc="12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...............................................</a:t>
            </a:r>
            <a:r>
              <a:rPr dirty="0" sz="800" spc="13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48</a:t>
            </a:r>
            <a:endParaRPr sz="800">
              <a:latin typeface="Times New Roman"/>
              <a:cs typeface="Times New Roman"/>
            </a:endParaRPr>
          </a:p>
          <a:p>
            <a:pPr lvl="2" marL="342265" indent="-237490">
              <a:lnSpc>
                <a:spcPct val="100000"/>
              </a:lnSpc>
              <a:spcBef>
                <a:spcPts val="135"/>
              </a:spcBef>
              <a:buAutoNum type="arabicPeriod"/>
              <a:tabLst>
                <a:tab pos="342265" algn="l"/>
              </a:tabLst>
            </a:pPr>
            <a:r>
              <a:rPr dirty="0" sz="800">
                <a:latin typeface="Times New Roman"/>
                <a:cs typeface="Times New Roman"/>
              </a:rPr>
              <a:t>Ejecutando</a:t>
            </a:r>
            <a:r>
              <a:rPr dirty="0" sz="800" spc="21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21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simulación</a:t>
            </a:r>
            <a:r>
              <a:rPr dirty="0" sz="800" spc="22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</a:t>
            </a:r>
            <a:r>
              <a:rPr dirty="0" sz="800" spc="21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..................................................</a:t>
            </a:r>
            <a:r>
              <a:rPr dirty="0" sz="800" spc="21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.50</a:t>
            </a:r>
            <a:endParaRPr sz="800">
              <a:latin typeface="Times New Roman"/>
              <a:cs typeface="Times New Roman"/>
            </a:endParaRPr>
          </a:p>
          <a:p>
            <a:pPr lvl="1" marL="170815" indent="-158115">
              <a:lnSpc>
                <a:spcPct val="100000"/>
              </a:lnSpc>
              <a:spcBef>
                <a:spcPts val="130"/>
              </a:spcBef>
              <a:buAutoNum type="arabicPeriod"/>
              <a:tabLst>
                <a:tab pos="170815" algn="l"/>
              </a:tabLst>
            </a:pPr>
            <a:r>
              <a:rPr dirty="0" sz="800">
                <a:latin typeface="Times New Roman"/>
                <a:cs typeface="Times New Roman"/>
              </a:rPr>
              <a:t>Circuitos</a:t>
            </a:r>
            <a:r>
              <a:rPr dirty="0" sz="800" spc="1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</a:t>
            </a:r>
            <a:r>
              <a:rPr dirty="0" sz="800" spc="1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multifásica</a:t>
            </a:r>
            <a:r>
              <a:rPr dirty="0" sz="800" spc="1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</a:t>
            </a:r>
            <a:r>
              <a:rPr dirty="0" sz="800" spc="1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..................................................</a:t>
            </a:r>
            <a:r>
              <a:rPr dirty="0" sz="800" spc="1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</a:t>
            </a:r>
            <a:r>
              <a:rPr dirty="0" sz="800" spc="16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50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1089080" y="5352517"/>
            <a:ext cx="4419600" cy="699770"/>
          </a:xfrm>
          <a:prstGeom prst="rect">
            <a:avLst/>
          </a:prstGeom>
        </p:spPr>
        <p:txBody>
          <a:bodyPr wrap="square" lIns="0" tIns="88265" rIns="0" bIns="0" rtlCol="0" vert="horz">
            <a:spAutoFit/>
          </a:bodyPr>
          <a:lstStyle/>
          <a:p>
            <a:pPr marL="309880" indent="-297180">
              <a:lnSpc>
                <a:spcPct val="100000"/>
              </a:lnSpc>
              <a:spcBef>
                <a:spcPts val="695"/>
              </a:spcBef>
              <a:buAutoNum type="arabicParenR" startAt="4"/>
              <a:tabLst>
                <a:tab pos="309880" algn="l"/>
              </a:tabLst>
            </a:pPr>
            <a:r>
              <a:rPr dirty="0" sz="800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130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>
                <a:solidFill>
                  <a:srgbClr val="0000FF"/>
                </a:solidFill>
                <a:latin typeface="Times New Roman"/>
                <a:cs typeface="Times New Roman"/>
              </a:rPr>
              <a:t>de</a:t>
            </a:r>
            <a:r>
              <a:rPr dirty="0" sz="800" spc="135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>
                <a:solidFill>
                  <a:srgbClr val="0000FF"/>
                </a:solidFill>
                <a:latin typeface="Times New Roman"/>
                <a:cs typeface="Times New Roman"/>
              </a:rPr>
              <a:t>referencia</a:t>
            </a:r>
            <a:r>
              <a:rPr dirty="0" sz="800" spc="135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>
                <a:solidFill>
                  <a:srgbClr val="0000FF"/>
                </a:solidFill>
                <a:latin typeface="Times New Roman"/>
                <a:cs typeface="Times New Roman"/>
              </a:rPr>
              <a:t>.</a:t>
            </a:r>
            <a:r>
              <a:rPr dirty="0" sz="800" spc="135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>
                <a:solidFill>
                  <a:srgbClr val="0000FF"/>
                </a:solidFill>
                <a:latin typeface="Times New Roman"/>
                <a:cs typeface="Times New Roman"/>
              </a:rPr>
              <a:t>.</a:t>
            </a:r>
            <a:r>
              <a:rPr dirty="0" sz="800" spc="135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>
                <a:solidFill>
                  <a:srgbClr val="0000FF"/>
                </a:solidFill>
                <a:latin typeface="Times New Roman"/>
                <a:cs typeface="Times New Roman"/>
              </a:rPr>
              <a:t>.</a:t>
            </a:r>
            <a:r>
              <a:rPr dirty="0" sz="800" spc="135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>
                <a:solidFill>
                  <a:srgbClr val="0000FF"/>
                </a:solidFill>
                <a:latin typeface="Times New Roman"/>
                <a:cs typeface="Times New Roman"/>
              </a:rPr>
              <a:t>..................................................</a:t>
            </a:r>
            <a:r>
              <a:rPr dirty="0" sz="800" spc="135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>
                <a:solidFill>
                  <a:srgbClr val="0000FF"/>
                </a:solidFill>
                <a:latin typeface="Times New Roman"/>
                <a:cs typeface="Times New Roman"/>
              </a:rPr>
              <a:t>..................................................</a:t>
            </a:r>
            <a:r>
              <a:rPr dirty="0" sz="800" spc="135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>
                <a:solidFill>
                  <a:srgbClr val="0000FF"/>
                </a:solidFill>
                <a:latin typeface="Times New Roman"/>
                <a:cs typeface="Times New Roman"/>
              </a:rPr>
              <a:t>.......</a:t>
            </a:r>
            <a:r>
              <a:rPr dirty="0" sz="800" spc="135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25">
                <a:solidFill>
                  <a:srgbClr val="0000FF"/>
                </a:solidFill>
                <a:latin typeface="Times New Roman"/>
                <a:cs typeface="Times New Roman"/>
              </a:rPr>
              <a:t>55</a:t>
            </a:r>
            <a:endParaRPr sz="800">
              <a:latin typeface="Times New Roman"/>
              <a:cs typeface="Times New Roman"/>
            </a:endParaRPr>
          </a:p>
          <a:p>
            <a:pPr algn="r" lvl="1" marL="158115" marR="93980" indent="-158115">
              <a:lnSpc>
                <a:spcPct val="100000"/>
              </a:lnSpc>
              <a:spcBef>
                <a:spcPts val="600"/>
              </a:spcBef>
              <a:buAutoNum type="arabicPeriod"/>
              <a:tabLst>
                <a:tab pos="158115" algn="l"/>
              </a:tabLst>
            </a:pPr>
            <a:r>
              <a:rPr dirty="0" sz="800">
                <a:latin typeface="Times New Roman"/>
                <a:cs typeface="Times New Roman"/>
              </a:rPr>
              <a:t>Ventana</a:t>
            </a:r>
            <a:r>
              <a:rPr dirty="0" sz="800" spc="21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principal</a:t>
            </a:r>
            <a:r>
              <a:rPr dirty="0" sz="800" spc="21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...............................................</a:t>
            </a:r>
            <a:r>
              <a:rPr dirty="0" sz="800" spc="22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..................................................</a:t>
            </a:r>
            <a:r>
              <a:rPr dirty="0" sz="800" spc="21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</a:t>
            </a:r>
            <a:r>
              <a:rPr dirty="0" sz="800" spc="22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57</a:t>
            </a:r>
            <a:endParaRPr sz="800">
              <a:latin typeface="Times New Roman"/>
              <a:cs typeface="Times New Roman"/>
            </a:endParaRPr>
          </a:p>
          <a:p>
            <a:pPr algn="r" lvl="1" marL="158115" marR="81915" indent="-158115">
              <a:lnSpc>
                <a:spcPct val="100000"/>
              </a:lnSpc>
              <a:spcBef>
                <a:spcPts val="130"/>
              </a:spcBef>
              <a:buAutoNum type="arabicPeriod"/>
              <a:tabLst>
                <a:tab pos="158115" algn="l"/>
              </a:tabLst>
            </a:pP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2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principal</a:t>
            </a:r>
            <a:r>
              <a:rPr dirty="0" sz="800" spc="2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...............................................</a:t>
            </a:r>
            <a:r>
              <a:rPr dirty="0" sz="800" spc="2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..................................................</a:t>
            </a:r>
            <a:r>
              <a:rPr dirty="0" sz="800" spc="2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</a:t>
            </a:r>
            <a:r>
              <a:rPr dirty="0" sz="800" spc="24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58</a:t>
            </a:r>
            <a:endParaRPr sz="800">
              <a:latin typeface="Times New Roman"/>
              <a:cs typeface="Times New Roman"/>
            </a:endParaRPr>
          </a:p>
          <a:p>
            <a:pPr algn="r" lvl="2" marL="237490" marR="53975" indent="-237490">
              <a:lnSpc>
                <a:spcPct val="100000"/>
              </a:lnSpc>
              <a:spcBef>
                <a:spcPts val="135"/>
              </a:spcBef>
              <a:buAutoNum type="arabicPeriod"/>
              <a:tabLst>
                <a:tab pos="237490" algn="l"/>
              </a:tabLst>
            </a:pP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2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</a:t>
            </a:r>
            <a:r>
              <a:rPr dirty="0" sz="800" spc="2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..................................................</a:t>
            </a:r>
            <a:r>
              <a:rPr dirty="0" sz="800" spc="2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</a:t>
            </a:r>
            <a:r>
              <a:rPr dirty="0" sz="800" spc="28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58</a:t>
            </a:r>
            <a:endParaRPr sz="800">
              <a:latin typeface="Times New Roman"/>
              <a:cs typeface="Times New Roman"/>
            </a:endParaRPr>
          </a:p>
        </p:txBody>
      </p:sp>
      <p:grpSp>
        <p:nvGrpSpPr>
          <p:cNvPr id="15" name="object 15" descr=""/>
          <p:cNvGrpSpPr/>
          <p:nvPr/>
        </p:nvGrpSpPr>
        <p:grpSpPr>
          <a:xfrm>
            <a:off x="368299" y="6685481"/>
            <a:ext cx="476250" cy="13335"/>
            <a:chOff x="368299" y="6685481"/>
            <a:chExt cx="476250" cy="13335"/>
          </a:xfrm>
        </p:grpSpPr>
        <p:sp>
          <p:nvSpPr>
            <p:cNvPr id="16" name="object 16" descr=""/>
            <p:cNvSpPr/>
            <p:nvPr/>
          </p:nvSpPr>
          <p:spPr>
            <a:xfrm>
              <a:off x="368299" y="6685481"/>
              <a:ext cx="476250" cy="6985"/>
            </a:xfrm>
            <a:custGeom>
              <a:avLst/>
              <a:gdLst/>
              <a:ahLst/>
              <a:cxnLst/>
              <a:rect l="l" t="t" r="r" b="b"/>
              <a:pathLst>
                <a:path w="476250" h="6984">
                  <a:moveTo>
                    <a:pt x="475770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475770" y="0"/>
                  </a:lnTo>
                  <a:lnTo>
                    <a:pt x="475770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 descr=""/>
            <p:cNvSpPr/>
            <p:nvPr/>
          </p:nvSpPr>
          <p:spPr>
            <a:xfrm>
              <a:off x="368287" y="6685483"/>
              <a:ext cx="476250" cy="13335"/>
            </a:xfrm>
            <a:custGeom>
              <a:avLst/>
              <a:gdLst/>
              <a:ahLst/>
              <a:cxnLst/>
              <a:rect l="l" t="t" r="r" b="b"/>
              <a:pathLst>
                <a:path w="476250" h="13334">
                  <a:moveTo>
                    <a:pt x="475780" y="0"/>
                  </a:moveTo>
                  <a:lnTo>
                    <a:pt x="469163" y="6616"/>
                  </a:lnTo>
                  <a:lnTo>
                    <a:pt x="0" y="6616"/>
                  </a:lnTo>
                  <a:lnTo>
                    <a:pt x="0" y="13220"/>
                  </a:lnTo>
                  <a:lnTo>
                    <a:pt x="469163" y="13220"/>
                  </a:lnTo>
                  <a:lnTo>
                    <a:pt x="475780" y="13220"/>
                  </a:lnTo>
                  <a:lnTo>
                    <a:pt x="475780" y="6616"/>
                  </a:lnTo>
                  <a:lnTo>
                    <a:pt x="475780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 descr=""/>
            <p:cNvSpPr/>
            <p:nvPr/>
          </p:nvSpPr>
          <p:spPr>
            <a:xfrm>
              <a:off x="368299" y="6685481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4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9" name="object 19" descr=""/>
          <p:cNvSpPr txBox="1"/>
          <p:nvPr/>
        </p:nvSpPr>
        <p:spPr>
          <a:xfrm>
            <a:off x="376765" y="6745468"/>
            <a:ext cx="46037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Página</a:t>
            </a:r>
            <a:r>
              <a:rPr dirty="0" sz="800" spc="80" b="1">
                <a:latin typeface="Arial"/>
                <a:cs typeface="Arial"/>
              </a:rPr>
              <a:t> </a:t>
            </a:r>
            <a:r>
              <a:rPr dirty="0" sz="800" spc="-50" b="1">
                <a:latin typeface="Arial"/>
                <a:cs typeface="Arial"/>
              </a:rPr>
              <a:t>4</a:t>
            </a:r>
            <a:endParaRPr sz="800">
              <a:latin typeface="Arial"/>
              <a:cs typeface="Arial"/>
            </a:endParaRPr>
          </a:p>
        </p:txBody>
      </p:sp>
      <p:sp>
        <p:nvSpPr>
          <p:cNvPr id="21" name="object 21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22" name="object 22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94615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10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20" name="object 20" descr=""/>
          <p:cNvSpPr txBox="1"/>
          <p:nvPr/>
        </p:nvSpPr>
        <p:spPr>
          <a:xfrm>
            <a:off x="930489" y="7321680"/>
            <a:ext cx="4583430" cy="2933065"/>
          </a:xfrm>
          <a:prstGeom prst="rect">
            <a:avLst/>
          </a:prstGeom>
        </p:spPr>
        <p:txBody>
          <a:bodyPr wrap="square" lIns="0" tIns="28575" rIns="0" bIns="0" rtlCol="0" vert="horz">
            <a:spAutoFit/>
          </a:bodyPr>
          <a:lstStyle/>
          <a:p>
            <a:pPr lvl="2" marL="349250" indent="-237490">
              <a:lnSpc>
                <a:spcPct val="100000"/>
              </a:lnSpc>
              <a:spcBef>
                <a:spcPts val="225"/>
              </a:spcBef>
              <a:buAutoNum type="arabicPeriod" startAt="2"/>
              <a:tabLst>
                <a:tab pos="349250" algn="l"/>
              </a:tabLst>
            </a:pPr>
            <a:r>
              <a:rPr dirty="0" sz="800">
                <a:latin typeface="Times New Roman"/>
                <a:cs typeface="Times New Roman"/>
              </a:rPr>
              <a:t>Editar</a:t>
            </a:r>
            <a:r>
              <a:rPr dirty="0" sz="800" spc="2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</a:t>
            </a:r>
            <a:r>
              <a:rPr dirty="0" sz="800" spc="2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..................................................</a:t>
            </a:r>
            <a:r>
              <a:rPr dirty="0" sz="800" spc="2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</a:t>
            </a:r>
            <a:r>
              <a:rPr dirty="0" sz="800" spc="28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60</a:t>
            </a:r>
            <a:endParaRPr sz="800">
              <a:latin typeface="Times New Roman"/>
              <a:cs typeface="Times New Roman"/>
            </a:endParaRPr>
          </a:p>
          <a:p>
            <a:pPr lvl="2" marL="349250" indent="-237490">
              <a:lnSpc>
                <a:spcPct val="100000"/>
              </a:lnSpc>
              <a:spcBef>
                <a:spcPts val="130"/>
              </a:spcBef>
              <a:buAutoNum type="arabicPeriod" startAt="2"/>
              <a:tabLst>
                <a:tab pos="349250" algn="l"/>
              </a:tabLst>
            </a:pPr>
            <a:r>
              <a:rPr dirty="0" sz="800">
                <a:latin typeface="Times New Roman"/>
                <a:cs typeface="Times New Roman"/>
              </a:rPr>
              <a:t>Ver</a:t>
            </a:r>
            <a:r>
              <a:rPr dirty="0" sz="800" spc="1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</a:t>
            </a:r>
            <a:r>
              <a:rPr dirty="0" sz="800" spc="1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..................................................</a:t>
            </a:r>
            <a:r>
              <a:rPr dirty="0" sz="800" spc="1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</a:t>
            </a:r>
            <a:r>
              <a:rPr dirty="0" sz="800" spc="1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sesenta</a:t>
            </a:r>
            <a:r>
              <a:rPr dirty="0" sz="800" spc="1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1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cinco</a:t>
            </a:r>
            <a:endParaRPr sz="800">
              <a:latin typeface="Times New Roman"/>
              <a:cs typeface="Times New Roman"/>
            </a:endParaRPr>
          </a:p>
          <a:p>
            <a:pPr lvl="2" marL="349250" indent="-237490">
              <a:lnSpc>
                <a:spcPct val="100000"/>
              </a:lnSpc>
              <a:spcBef>
                <a:spcPts val="135"/>
              </a:spcBef>
              <a:buAutoNum type="arabicPeriod" startAt="2"/>
              <a:tabLst>
                <a:tab pos="349250" algn="l"/>
              </a:tabLst>
            </a:pPr>
            <a:r>
              <a:rPr dirty="0" sz="800">
                <a:latin typeface="Times New Roman"/>
                <a:cs typeface="Times New Roman"/>
              </a:rPr>
              <a:t>Acercar</a:t>
            </a:r>
            <a:r>
              <a:rPr dirty="0" sz="800" spc="2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</a:t>
            </a:r>
            <a:r>
              <a:rPr dirty="0" sz="800" spc="2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..................................................</a:t>
            </a:r>
            <a:r>
              <a:rPr dirty="0" sz="800" spc="2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</a:t>
            </a:r>
            <a:r>
              <a:rPr dirty="0" sz="800" spc="2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67</a:t>
            </a:r>
            <a:endParaRPr sz="800">
              <a:latin typeface="Times New Roman"/>
              <a:cs typeface="Times New Roman"/>
            </a:endParaRPr>
          </a:p>
          <a:p>
            <a:pPr lvl="2" marL="349250" indent="-237490">
              <a:lnSpc>
                <a:spcPct val="100000"/>
              </a:lnSpc>
              <a:spcBef>
                <a:spcPts val="135"/>
              </a:spcBef>
              <a:buAutoNum type="arabicPeriod" startAt="2"/>
              <a:tabLst>
                <a:tab pos="349250" algn="l"/>
              </a:tabLst>
            </a:pP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2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</a:t>
            </a:r>
            <a:r>
              <a:rPr dirty="0" sz="800" spc="2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..................................................</a:t>
            </a:r>
            <a:r>
              <a:rPr dirty="0" sz="800" spc="2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</a:t>
            </a:r>
            <a:r>
              <a:rPr dirty="0" sz="800" spc="24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69</a:t>
            </a:r>
            <a:endParaRPr sz="800">
              <a:latin typeface="Times New Roman"/>
              <a:cs typeface="Times New Roman"/>
            </a:endParaRPr>
          </a:p>
          <a:p>
            <a:pPr lvl="2" marL="349250" indent="-237490">
              <a:lnSpc>
                <a:spcPct val="100000"/>
              </a:lnSpc>
              <a:spcBef>
                <a:spcPts val="130"/>
              </a:spcBef>
              <a:buAutoNum type="arabicPeriod" startAt="2"/>
              <a:tabLst>
                <a:tab pos="349250" algn="l"/>
              </a:tabLst>
            </a:pPr>
            <a:r>
              <a:rPr dirty="0" sz="800">
                <a:latin typeface="Times New Roman"/>
                <a:cs typeface="Times New Roman"/>
              </a:rPr>
              <a:t>Biblioteca</a:t>
            </a:r>
            <a:r>
              <a:rPr dirty="0" sz="800" spc="2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</a:t>
            </a:r>
            <a:r>
              <a:rPr dirty="0" sz="800" spc="2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..................................................</a:t>
            </a:r>
            <a:r>
              <a:rPr dirty="0" sz="800" spc="2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</a:t>
            </a:r>
            <a:r>
              <a:rPr dirty="0" sz="800" spc="28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82</a:t>
            </a:r>
            <a:endParaRPr sz="800">
              <a:latin typeface="Times New Roman"/>
              <a:cs typeface="Times New Roman"/>
            </a:endParaRPr>
          </a:p>
          <a:p>
            <a:pPr lvl="2" marL="349250" indent="-237490">
              <a:lnSpc>
                <a:spcPct val="100000"/>
              </a:lnSpc>
              <a:spcBef>
                <a:spcPts val="135"/>
              </a:spcBef>
              <a:buAutoNum type="arabicPeriod" startAt="2"/>
              <a:tabLst>
                <a:tab pos="349250" algn="l"/>
              </a:tabLst>
            </a:pPr>
            <a:r>
              <a:rPr dirty="0" sz="800">
                <a:latin typeface="Times New Roman"/>
                <a:cs typeface="Times New Roman"/>
              </a:rPr>
              <a:t>Herramientas</a:t>
            </a:r>
            <a:r>
              <a:rPr dirty="0" sz="800" spc="2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</a:t>
            </a:r>
            <a:r>
              <a:rPr dirty="0" sz="800" spc="2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..................................................</a:t>
            </a:r>
            <a:r>
              <a:rPr dirty="0" sz="800" spc="2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</a:t>
            </a:r>
            <a:r>
              <a:rPr dirty="0" sz="800" spc="29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88</a:t>
            </a:r>
            <a:endParaRPr sz="800">
              <a:latin typeface="Times New Roman"/>
              <a:cs typeface="Times New Roman"/>
            </a:endParaRPr>
          </a:p>
          <a:p>
            <a:pPr lvl="2" marL="349250" indent="-237490">
              <a:lnSpc>
                <a:spcPct val="100000"/>
              </a:lnSpc>
              <a:spcBef>
                <a:spcPts val="130"/>
              </a:spcBef>
              <a:buAutoNum type="arabicPeriod" startAt="2"/>
              <a:tabLst>
                <a:tab pos="349250" algn="l"/>
              </a:tabLst>
            </a:pPr>
            <a:r>
              <a:rPr dirty="0" sz="800">
                <a:latin typeface="Times New Roman"/>
                <a:cs typeface="Times New Roman"/>
              </a:rPr>
              <a:t>Ventana</a:t>
            </a:r>
            <a:r>
              <a:rPr dirty="0" sz="800" spc="2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</a:t>
            </a:r>
            <a:r>
              <a:rPr dirty="0" sz="800" spc="2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..................................................</a:t>
            </a:r>
            <a:r>
              <a:rPr dirty="0" sz="800" spc="2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</a:t>
            </a:r>
            <a:r>
              <a:rPr dirty="0" sz="800" spc="24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95</a:t>
            </a:r>
            <a:endParaRPr sz="800">
              <a:latin typeface="Times New Roman"/>
              <a:cs typeface="Times New Roman"/>
            </a:endParaRPr>
          </a:p>
          <a:p>
            <a:pPr lvl="2" marL="349250" indent="-237490">
              <a:lnSpc>
                <a:spcPct val="100000"/>
              </a:lnSpc>
              <a:spcBef>
                <a:spcPts val="135"/>
              </a:spcBef>
              <a:buAutoNum type="arabicPeriod" startAt="2"/>
              <a:tabLst>
                <a:tab pos="349250" algn="l"/>
              </a:tabLst>
            </a:pPr>
            <a:r>
              <a:rPr dirty="0" sz="800">
                <a:latin typeface="Times New Roman"/>
                <a:cs typeface="Times New Roman"/>
              </a:rPr>
              <a:t>Ayuda</a:t>
            </a:r>
            <a:r>
              <a:rPr dirty="0" sz="800" spc="2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</a:t>
            </a:r>
            <a:r>
              <a:rPr dirty="0" sz="800" spc="254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..................................................</a:t>
            </a:r>
            <a:r>
              <a:rPr dirty="0" sz="800" spc="254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</a:t>
            </a:r>
            <a:r>
              <a:rPr dirty="0" sz="800" spc="26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96</a:t>
            </a:r>
            <a:endParaRPr sz="800">
              <a:latin typeface="Times New Roman"/>
              <a:cs typeface="Times New Roman"/>
            </a:endParaRPr>
          </a:p>
          <a:p>
            <a:pPr lvl="1" marL="170815" indent="-158115">
              <a:lnSpc>
                <a:spcPct val="100000"/>
              </a:lnSpc>
              <a:spcBef>
                <a:spcPts val="130"/>
              </a:spcBef>
              <a:buAutoNum type="arabicPeriod" startAt="3"/>
              <a:tabLst>
                <a:tab pos="170815" algn="l"/>
              </a:tabLst>
            </a:pP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229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contextual</a:t>
            </a:r>
            <a:r>
              <a:rPr dirty="0" sz="800" spc="229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...............................................</a:t>
            </a:r>
            <a:r>
              <a:rPr dirty="0" sz="800" spc="2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..................................................</a:t>
            </a:r>
            <a:r>
              <a:rPr dirty="0" sz="800" spc="229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</a:t>
            </a:r>
            <a:r>
              <a:rPr dirty="0" sz="800" spc="23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97</a:t>
            </a:r>
            <a:endParaRPr sz="800">
              <a:latin typeface="Times New Roman"/>
              <a:cs typeface="Times New Roman"/>
            </a:endParaRPr>
          </a:p>
          <a:p>
            <a:pPr lvl="1" marL="170815" indent="-158115">
              <a:lnSpc>
                <a:spcPct val="100000"/>
              </a:lnSpc>
              <a:spcBef>
                <a:spcPts val="135"/>
              </a:spcBef>
              <a:buAutoNum type="arabicPeriod" startAt="3"/>
              <a:tabLst>
                <a:tab pos="170815" algn="l"/>
              </a:tabLst>
            </a:pP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1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selección</a:t>
            </a:r>
            <a:r>
              <a:rPr dirty="0" sz="800" spc="1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</a:t>
            </a:r>
            <a:r>
              <a:rPr dirty="0" sz="800" spc="1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</a:t>
            </a:r>
            <a:r>
              <a:rPr dirty="0" sz="800" spc="1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.................................................</a:t>
            </a:r>
            <a:r>
              <a:rPr dirty="0" sz="800" spc="1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98</a:t>
            </a:r>
            <a:endParaRPr sz="800">
              <a:latin typeface="Times New Roman"/>
              <a:cs typeface="Times New Roman"/>
            </a:endParaRPr>
          </a:p>
          <a:p>
            <a:pPr lvl="1" marL="170815" indent="-158115">
              <a:lnSpc>
                <a:spcPct val="100000"/>
              </a:lnSpc>
              <a:spcBef>
                <a:spcPts val="130"/>
              </a:spcBef>
              <a:buAutoNum type="arabicPeriod" startAt="3"/>
              <a:tabLst>
                <a:tab pos="170815" algn="l"/>
              </a:tabLst>
            </a:pP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1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1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</a:t>
            </a:r>
            <a:r>
              <a:rPr dirty="0" sz="800" spc="1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</a:t>
            </a:r>
            <a:r>
              <a:rPr dirty="0" sz="800" spc="1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..................................................</a:t>
            </a:r>
            <a:r>
              <a:rPr dirty="0" sz="800" spc="1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</a:t>
            </a:r>
            <a:r>
              <a:rPr dirty="0" sz="800" spc="15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99</a:t>
            </a:r>
            <a:endParaRPr sz="800">
              <a:latin typeface="Times New Roman"/>
              <a:cs typeface="Times New Roman"/>
            </a:endParaRPr>
          </a:p>
          <a:p>
            <a:pPr lvl="1" marL="170815" indent="-158115">
              <a:lnSpc>
                <a:spcPct val="100000"/>
              </a:lnSpc>
              <a:spcBef>
                <a:spcPts val="135"/>
              </a:spcBef>
              <a:buAutoNum type="arabicPeriod" startAt="3"/>
              <a:tabLst>
                <a:tab pos="170815" algn="l"/>
              </a:tabLst>
            </a:pP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1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1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conexión</a:t>
            </a:r>
            <a:r>
              <a:rPr dirty="0" sz="800" spc="1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</a:t>
            </a:r>
            <a:r>
              <a:rPr dirty="0" sz="800" spc="1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..................................................</a:t>
            </a:r>
            <a:r>
              <a:rPr dirty="0" sz="800" spc="1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</a:t>
            </a:r>
            <a:r>
              <a:rPr dirty="0" sz="800" spc="15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102</a:t>
            </a:r>
            <a:endParaRPr sz="800">
              <a:latin typeface="Times New Roman"/>
              <a:cs typeface="Times New Roman"/>
            </a:endParaRPr>
          </a:p>
          <a:p>
            <a:pPr lvl="1" marL="170815" indent="-158115">
              <a:lnSpc>
                <a:spcPct val="100000"/>
              </a:lnSpc>
              <a:spcBef>
                <a:spcPts val="130"/>
              </a:spcBef>
              <a:buAutoNum type="arabicPeriod" startAt="3"/>
              <a:tabLst>
                <a:tab pos="170815" algn="l"/>
              </a:tabLst>
            </a:pP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1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1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texto</a:t>
            </a:r>
            <a:r>
              <a:rPr dirty="0" sz="800" spc="1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</a:t>
            </a:r>
            <a:r>
              <a:rPr dirty="0" sz="800" spc="1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..................................................</a:t>
            </a:r>
            <a:r>
              <a:rPr dirty="0" sz="800" spc="1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</a:t>
            </a:r>
            <a:r>
              <a:rPr dirty="0" sz="800" spc="16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103</a:t>
            </a:r>
            <a:endParaRPr sz="800">
              <a:latin typeface="Times New Roman"/>
              <a:cs typeface="Times New Roman"/>
            </a:endParaRPr>
          </a:p>
          <a:p>
            <a:pPr lvl="1" marL="170815" indent="-158115">
              <a:lnSpc>
                <a:spcPct val="100000"/>
              </a:lnSpc>
              <a:spcBef>
                <a:spcPts val="135"/>
              </a:spcBef>
              <a:buAutoNum type="arabicPeriod" startAt="3"/>
              <a:tabLst>
                <a:tab pos="170815" algn="l"/>
              </a:tabLst>
            </a:pP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1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1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1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</a:t>
            </a:r>
            <a:r>
              <a:rPr dirty="0" sz="800" spc="1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..................................................</a:t>
            </a:r>
            <a:r>
              <a:rPr dirty="0" sz="800" spc="1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</a:t>
            </a:r>
            <a:r>
              <a:rPr dirty="0" sz="800" spc="1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103</a:t>
            </a:r>
            <a:endParaRPr sz="800">
              <a:latin typeface="Times New Roman"/>
              <a:cs typeface="Times New Roman"/>
            </a:endParaRPr>
          </a:p>
          <a:p>
            <a:pPr lvl="1" marL="170815" indent="-158115">
              <a:lnSpc>
                <a:spcPct val="100000"/>
              </a:lnSpc>
              <a:spcBef>
                <a:spcPts val="130"/>
              </a:spcBef>
              <a:buAutoNum type="arabicPeriod" startAt="3"/>
              <a:tabLst>
                <a:tab pos="170815" algn="l"/>
              </a:tabLst>
            </a:pP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1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1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Abrir</a:t>
            </a:r>
            <a:r>
              <a:rPr dirty="0" sz="800" spc="1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sonda</a:t>
            </a:r>
            <a:r>
              <a:rPr dirty="0" sz="800" spc="1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</a:t>
            </a:r>
            <a:r>
              <a:rPr dirty="0" sz="800" spc="1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..................................................</a:t>
            </a:r>
            <a:r>
              <a:rPr dirty="0" sz="800" spc="1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</a:t>
            </a:r>
            <a:r>
              <a:rPr dirty="0" sz="800" spc="15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105</a:t>
            </a:r>
            <a:endParaRPr sz="800">
              <a:latin typeface="Times New Roman"/>
              <a:cs typeface="Times New Roman"/>
            </a:endParaRPr>
          </a:p>
          <a:p>
            <a:pPr lvl="1" marL="223520" indent="-210820">
              <a:lnSpc>
                <a:spcPct val="100000"/>
              </a:lnSpc>
              <a:spcBef>
                <a:spcPts val="135"/>
              </a:spcBef>
              <a:buAutoNum type="arabicPeriod" startAt="3"/>
              <a:tabLst>
                <a:tab pos="223520" algn="l"/>
              </a:tabLst>
            </a:pP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1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1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Abrir</a:t>
            </a:r>
            <a:r>
              <a:rPr dirty="0" sz="800" spc="1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grupo</a:t>
            </a:r>
            <a:r>
              <a:rPr dirty="0" sz="800" spc="1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</a:t>
            </a:r>
            <a:r>
              <a:rPr dirty="0" sz="800" spc="1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..................................................</a:t>
            </a:r>
            <a:r>
              <a:rPr dirty="0" sz="800" spc="1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105</a:t>
            </a:r>
            <a:endParaRPr sz="800">
              <a:latin typeface="Times New Roman"/>
              <a:cs typeface="Times New Roman"/>
            </a:endParaRPr>
          </a:p>
          <a:p>
            <a:pPr lvl="1" marL="219075" indent="-206375">
              <a:lnSpc>
                <a:spcPct val="100000"/>
              </a:lnSpc>
              <a:spcBef>
                <a:spcPts val="130"/>
              </a:spcBef>
              <a:buAutoNum type="arabicPeriod" startAt="3"/>
              <a:tabLst>
                <a:tab pos="219075" algn="l"/>
              </a:tabLst>
            </a:pP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1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</a:t>
            </a:r>
            <a:r>
              <a:rPr dirty="0" sz="800" spc="1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1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1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</a:t>
            </a:r>
            <a:r>
              <a:rPr dirty="0" sz="800" spc="1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</a:t>
            </a:r>
            <a:r>
              <a:rPr dirty="0" sz="800" spc="14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106</a:t>
            </a:r>
            <a:endParaRPr sz="800">
              <a:latin typeface="Times New Roman"/>
              <a:cs typeface="Times New Roman"/>
            </a:endParaRPr>
          </a:p>
          <a:p>
            <a:pPr lvl="2" marL="397510" indent="-285750">
              <a:lnSpc>
                <a:spcPct val="100000"/>
              </a:lnSpc>
              <a:spcBef>
                <a:spcPts val="135"/>
              </a:spcBef>
              <a:buAutoNum type="arabicPeriod"/>
              <a:tabLst>
                <a:tab pos="397510" algn="l"/>
              </a:tabLst>
            </a:pPr>
            <a:r>
              <a:rPr dirty="0" sz="800">
                <a:latin typeface="Times New Roman"/>
                <a:cs typeface="Times New Roman"/>
              </a:rPr>
              <a:t>Sondas</a:t>
            </a:r>
            <a:r>
              <a:rPr dirty="0" sz="800" spc="1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1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trifásico</a:t>
            </a:r>
            <a:r>
              <a:rPr dirty="0" sz="800" spc="1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</a:t>
            </a:r>
            <a:r>
              <a:rPr dirty="0" sz="800" spc="1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..................................................</a:t>
            </a:r>
            <a:r>
              <a:rPr dirty="0" sz="800" spc="1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</a:t>
            </a:r>
            <a:r>
              <a:rPr dirty="0" sz="800" spc="1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108</a:t>
            </a:r>
            <a:endParaRPr sz="800">
              <a:latin typeface="Times New Roman"/>
              <a:cs typeface="Times New Roman"/>
            </a:endParaRPr>
          </a:p>
          <a:p>
            <a:pPr lvl="2" marL="397510" indent="-285750">
              <a:lnSpc>
                <a:spcPct val="100000"/>
              </a:lnSpc>
              <a:spcBef>
                <a:spcPts val="130"/>
              </a:spcBef>
              <a:buAutoNum type="arabicPeriod"/>
              <a:tabLst>
                <a:tab pos="397510" algn="l"/>
              </a:tabLst>
            </a:pPr>
            <a:r>
              <a:rPr dirty="0" sz="800">
                <a:latin typeface="Times New Roman"/>
                <a:cs typeface="Times New Roman"/>
              </a:rPr>
              <a:t>Rama</a:t>
            </a:r>
            <a:r>
              <a:rPr dirty="0" sz="800" spc="2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lineal</a:t>
            </a:r>
            <a:r>
              <a:rPr dirty="0" sz="800" spc="2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</a:t>
            </a:r>
            <a:r>
              <a:rPr dirty="0" sz="800" spc="2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..................................................</a:t>
            </a:r>
            <a:r>
              <a:rPr dirty="0" sz="800" spc="2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</a:t>
            </a:r>
            <a:r>
              <a:rPr dirty="0" sz="800" spc="20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110</a:t>
            </a:r>
            <a:endParaRPr sz="800">
              <a:latin typeface="Times New Roman"/>
              <a:cs typeface="Times New Roman"/>
            </a:endParaRPr>
          </a:p>
          <a:p>
            <a:pPr lvl="2" marL="397510" indent="-285750">
              <a:lnSpc>
                <a:spcPct val="100000"/>
              </a:lnSpc>
              <a:spcBef>
                <a:spcPts val="85"/>
              </a:spcBef>
              <a:buAutoNum type="arabicPeriod"/>
              <a:tabLst>
                <a:tab pos="397510" algn="l"/>
              </a:tabLst>
            </a:pPr>
            <a:r>
              <a:rPr dirty="0" sz="800">
                <a:latin typeface="Times New Roman"/>
                <a:cs typeface="Times New Roman"/>
              </a:rPr>
              <a:t>Rama</a:t>
            </a:r>
            <a:r>
              <a:rPr dirty="0" sz="800" spc="1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1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lineal</a:t>
            </a:r>
            <a:r>
              <a:rPr dirty="0" sz="800" spc="1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</a:t>
            </a:r>
            <a:r>
              <a:rPr dirty="0" sz="800" spc="1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..................................................</a:t>
            </a:r>
            <a:r>
              <a:rPr dirty="0" sz="800" spc="1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</a:t>
            </a:r>
            <a:r>
              <a:rPr dirty="0" sz="800" spc="1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111</a:t>
            </a:r>
            <a:endParaRPr sz="800">
              <a:latin typeface="Times New Roman"/>
              <a:cs typeface="Times New Roman"/>
            </a:endParaRPr>
          </a:p>
          <a:p>
            <a:pPr lvl="2" marL="397510" indent="-285750">
              <a:lnSpc>
                <a:spcPct val="100000"/>
              </a:lnSpc>
              <a:spcBef>
                <a:spcPts val="130"/>
              </a:spcBef>
              <a:buAutoNum type="arabicPeriod"/>
              <a:tabLst>
                <a:tab pos="397510" algn="l"/>
              </a:tabLst>
            </a:pPr>
            <a:r>
              <a:rPr dirty="0" sz="800">
                <a:latin typeface="Times New Roman"/>
                <a:cs typeface="Times New Roman"/>
              </a:rPr>
              <a:t>Líneas</a:t>
            </a:r>
            <a:r>
              <a:rPr dirty="0" sz="800" spc="1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1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cables</a:t>
            </a:r>
            <a:r>
              <a:rPr dirty="0" sz="800" spc="1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</a:t>
            </a:r>
            <a:r>
              <a:rPr dirty="0" sz="800" spc="1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..................................................</a:t>
            </a:r>
            <a:r>
              <a:rPr dirty="0" sz="800" spc="1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</a:t>
            </a:r>
            <a:r>
              <a:rPr dirty="0" sz="800" spc="1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112</a:t>
            </a:r>
            <a:endParaRPr sz="8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935015" y="165100"/>
            <a:ext cx="5226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5" name="object 5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634"/>
                  </a:lnTo>
                  <a:lnTo>
                    <a:pt x="142755" y="98634"/>
                  </a:lnTo>
                  <a:lnTo>
                    <a:pt x="136180" y="99942"/>
                  </a:lnTo>
                  <a:lnTo>
                    <a:pt x="104587" y="124137"/>
                  </a:lnTo>
                  <a:lnTo>
                    <a:pt x="98048" y="143341"/>
                  </a:lnTo>
                  <a:lnTo>
                    <a:pt x="98048" y="569345"/>
                  </a:lnTo>
                  <a:lnTo>
                    <a:pt x="117977" y="603789"/>
                  </a:lnTo>
                  <a:lnTo>
                    <a:pt x="142755" y="614052"/>
                  </a:lnTo>
                  <a:lnTo>
                    <a:pt x="1886711" y="614052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4052"/>
                  </a:moveTo>
                  <a:lnTo>
                    <a:pt x="1744971" y="614052"/>
                  </a:lnTo>
                  <a:lnTo>
                    <a:pt x="1751545" y="612745"/>
                  </a:lnTo>
                  <a:lnTo>
                    <a:pt x="1764174" y="607513"/>
                  </a:lnTo>
                  <a:lnTo>
                    <a:pt x="1788370" y="575920"/>
                  </a:lnTo>
                  <a:lnTo>
                    <a:pt x="1789678" y="569345"/>
                  </a:lnTo>
                  <a:lnTo>
                    <a:pt x="1789678" y="143341"/>
                  </a:lnTo>
                  <a:lnTo>
                    <a:pt x="1769748" y="108897"/>
                  </a:lnTo>
                  <a:lnTo>
                    <a:pt x="1744971" y="98634"/>
                  </a:lnTo>
                  <a:lnTo>
                    <a:pt x="1886711" y="98634"/>
                  </a:lnTo>
                  <a:lnTo>
                    <a:pt x="1886711" y="614052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932176" y="500458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5453" y="528631"/>
                  </a:moveTo>
                  <a:lnTo>
                    <a:pt x="49392" y="528631"/>
                  </a:lnTo>
                  <a:lnTo>
                    <a:pt x="45954" y="528292"/>
                  </a:lnTo>
                  <a:lnTo>
                    <a:pt x="10837" y="508023"/>
                  </a:lnTo>
                  <a:lnTo>
                    <a:pt x="0" y="479239"/>
                  </a:lnTo>
                  <a:lnTo>
                    <a:pt x="0" y="475770"/>
                  </a:lnTo>
                  <a:lnTo>
                    <a:pt x="0" y="49391"/>
                  </a:lnTo>
                  <a:lnTo>
                    <a:pt x="17937" y="13025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933"/>
                  </a:lnTo>
                  <a:lnTo>
                    <a:pt x="1704845" y="49391"/>
                  </a:lnTo>
                  <a:lnTo>
                    <a:pt x="1704845" y="479239"/>
                  </a:lnTo>
                  <a:lnTo>
                    <a:pt x="1686907" y="515605"/>
                  </a:lnTo>
                  <a:lnTo>
                    <a:pt x="1658890" y="528292"/>
                  </a:lnTo>
                  <a:lnTo>
                    <a:pt x="1655453" y="52863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185"/>
              <a:ext cx="145374" cy="145374"/>
            </a:xfrm>
            <a:prstGeom prst="rect">
              <a:avLst/>
            </a:prstGeom>
          </p:spPr>
        </p:pic>
      </p:grpSp>
      <p:sp>
        <p:nvSpPr>
          <p:cNvPr id="8" name="object 8" descr=""/>
          <p:cNvSpPr txBox="1"/>
          <p:nvPr/>
        </p:nvSpPr>
        <p:spPr>
          <a:xfrm>
            <a:off x="831370" y="4459124"/>
            <a:ext cx="15811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Times New Roman"/>
                <a:cs typeface="Times New Roman"/>
              </a:rPr>
              <a:t>4</a:t>
            </a:r>
            <a:r>
              <a:rPr dirty="0" sz="800" spc="20" b="1">
                <a:latin typeface="Times New Roman"/>
                <a:cs typeface="Times New Roman"/>
              </a:rPr>
              <a:t> </a:t>
            </a:r>
            <a:r>
              <a:rPr dirty="0" sz="800" spc="-50" b="1">
                <a:latin typeface="Times New Roman"/>
                <a:cs typeface="Times New Roman"/>
              </a:rPr>
              <a:t>4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4611106" y="4478948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1029608" y="342384"/>
            <a:ext cx="410591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4.11.5</a:t>
            </a:r>
            <a:r>
              <a:rPr dirty="0" sz="800" spc="22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Interruptores</a:t>
            </a:r>
            <a:r>
              <a:rPr dirty="0" sz="800" spc="229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</a:t>
            </a:r>
            <a:r>
              <a:rPr dirty="0" sz="800" spc="22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..................................................</a:t>
            </a:r>
            <a:r>
              <a:rPr dirty="0" sz="800" spc="229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</a:t>
            </a:r>
            <a:r>
              <a:rPr dirty="0" sz="800" spc="22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115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004208" y="403177"/>
            <a:ext cx="4360545" cy="1274445"/>
          </a:xfrm>
          <a:prstGeom prst="rect">
            <a:avLst/>
          </a:prstGeom>
        </p:spPr>
        <p:txBody>
          <a:bodyPr wrap="square" lIns="0" tIns="28575" rIns="0" bIns="0" rtlCol="0" vert="horz">
            <a:spAutoFit/>
          </a:bodyPr>
          <a:lstStyle/>
          <a:p>
            <a:pPr lvl="2" marL="323850" indent="-285750">
              <a:lnSpc>
                <a:spcPct val="100000"/>
              </a:lnSpc>
              <a:spcBef>
                <a:spcPts val="225"/>
              </a:spcBef>
              <a:buAutoNum type="arabicPeriod" startAt="6"/>
              <a:tabLst>
                <a:tab pos="323850" algn="l"/>
              </a:tabLst>
            </a:pPr>
            <a:r>
              <a:rPr dirty="0" sz="800">
                <a:latin typeface="Times New Roman"/>
                <a:cs typeface="Times New Roman"/>
              </a:rPr>
              <a:t>Fuentes</a:t>
            </a:r>
            <a:r>
              <a:rPr dirty="0" sz="800" spc="254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</a:t>
            </a:r>
            <a:r>
              <a:rPr dirty="0" sz="800" spc="2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..................................................</a:t>
            </a:r>
            <a:r>
              <a:rPr dirty="0" sz="800" spc="254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</a:t>
            </a:r>
            <a:r>
              <a:rPr dirty="0" sz="800" spc="26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116</a:t>
            </a:r>
            <a:endParaRPr sz="800">
              <a:latin typeface="Times New Roman"/>
              <a:cs typeface="Times New Roman"/>
            </a:endParaRPr>
          </a:p>
          <a:p>
            <a:pPr lvl="2" marL="323850" indent="-285750">
              <a:lnSpc>
                <a:spcPct val="100000"/>
              </a:lnSpc>
              <a:spcBef>
                <a:spcPts val="130"/>
              </a:spcBef>
              <a:buAutoNum type="arabicPeriod" startAt="6"/>
              <a:tabLst>
                <a:tab pos="323850" algn="l"/>
              </a:tabLst>
            </a:pPr>
            <a:r>
              <a:rPr dirty="0" sz="800">
                <a:latin typeface="Times New Roman"/>
                <a:cs typeface="Times New Roman"/>
              </a:rPr>
              <a:t>Máquinas</a:t>
            </a:r>
            <a:r>
              <a:rPr dirty="0" sz="800" spc="2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</a:t>
            </a:r>
            <a:r>
              <a:rPr dirty="0" sz="800" spc="2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..................................................</a:t>
            </a:r>
            <a:r>
              <a:rPr dirty="0" sz="800" spc="2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</a:t>
            </a:r>
            <a:r>
              <a:rPr dirty="0" sz="800" spc="26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117</a:t>
            </a:r>
            <a:endParaRPr sz="800">
              <a:latin typeface="Times New Roman"/>
              <a:cs typeface="Times New Roman"/>
            </a:endParaRPr>
          </a:p>
          <a:p>
            <a:pPr lvl="2" marL="323850" indent="-285750">
              <a:lnSpc>
                <a:spcPct val="100000"/>
              </a:lnSpc>
              <a:spcBef>
                <a:spcPts val="135"/>
              </a:spcBef>
              <a:buAutoNum type="arabicPeriod" startAt="6"/>
              <a:tabLst>
                <a:tab pos="323850" algn="l"/>
              </a:tabLst>
            </a:pPr>
            <a:r>
              <a:rPr dirty="0" sz="800">
                <a:latin typeface="Times New Roman"/>
                <a:cs typeface="Times New Roman"/>
              </a:rPr>
              <a:t>Transformadores</a:t>
            </a:r>
            <a:r>
              <a:rPr dirty="0" sz="800" spc="2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</a:t>
            </a:r>
            <a:r>
              <a:rPr dirty="0" sz="800" spc="2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..................................................</a:t>
            </a:r>
            <a:r>
              <a:rPr dirty="0" sz="800" spc="2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</a:t>
            </a:r>
            <a:r>
              <a:rPr dirty="0" sz="800" spc="2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118</a:t>
            </a:r>
            <a:endParaRPr sz="800">
              <a:latin typeface="Times New Roman"/>
              <a:cs typeface="Times New Roman"/>
            </a:endParaRPr>
          </a:p>
          <a:p>
            <a:pPr lvl="2" marL="323850" indent="-285750">
              <a:lnSpc>
                <a:spcPct val="100000"/>
              </a:lnSpc>
              <a:spcBef>
                <a:spcPts val="135"/>
              </a:spcBef>
              <a:buAutoNum type="arabicPeriod" startAt="6"/>
              <a:tabLst>
                <a:tab pos="323850" algn="l"/>
              </a:tabLst>
            </a:pPr>
            <a:r>
              <a:rPr dirty="0" sz="800">
                <a:latin typeface="Times New Roman"/>
                <a:cs typeface="Times New Roman"/>
              </a:rPr>
              <a:t>MODELOS</a:t>
            </a:r>
            <a:r>
              <a:rPr dirty="0" sz="800" spc="2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</a:t>
            </a:r>
            <a:r>
              <a:rPr dirty="0" sz="800" spc="240">
                <a:latin typeface="Times New Roman"/>
                <a:cs typeface="Times New Roman"/>
              </a:rPr>
              <a:t> </a:t>
            </a:r>
            <a:r>
              <a:rPr dirty="0" sz="800" spc="-60">
                <a:latin typeface="Times New Roman"/>
                <a:cs typeface="Times New Roman"/>
              </a:rPr>
              <a:t>.................</a:t>
            </a:r>
            <a:r>
              <a:rPr dirty="0" baseline="32407" sz="900" spc="-89">
                <a:latin typeface="Arial MT"/>
                <a:cs typeface="Arial MT"/>
              </a:rPr>
              <a:t>T</a:t>
            </a:r>
            <a:r>
              <a:rPr dirty="0" sz="800" spc="-60">
                <a:latin typeface="Times New Roman"/>
                <a:cs typeface="Times New Roman"/>
              </a:rPr>
              <a:t>.</a:t>
            </a:r>
            <a:r>
              <a:rPr dirty="0" baseline="32407" sz="900" spc="-89">
                <a:latin typeface="Arial MT"/>
                <a:cs typeface="Arial MT"/>
              </a:rPr>
              <a:t>r</a:t>
            </a:r>
            <a:r>
              <a:rPr dirty="0" sz="800" spc="-60">
                <a:latin typeface="Times New Roman"/>
                <a:cs typeface="Times New Roman"/>
              </a:rPr>
              <a:t>.</a:t>
            </a:r>
            <a:r>
              <a:rPr dirty="0" baseline="32407" sz="900" spc="-89">
                <a:latin typeface="Arial MT"/>
                <a:cs typeface="Arial MT"/>
              </a:rPr>
              <a:t>a</a:t>
            </a:r>
            <a:r>
              <a:rPr dirty="0" sz="800" spc="-60">
                <a:latin typeface="Times New Roman"/>
                <a:cs typeface="Times New Roman"/>
              </a:rPr>
              <a:t>..</a:t>
            </a:r>
            <a:r>
              <a:rPr dirty="0" baseline="32407" sz="900" spc="-89">
                <a:latin typeface="Arial MT"/>
                <a:cs typeface="Arial MT"/>
              </a:rPr>
              <a:t>d</a:t>
            </a:r>
            <a:r>
              <a:rPr dirty="0" sz="800" spc="-60">
                <a:latin typeface="Times New Roman"/>
                <a:cs typeface="Times New Roman"/>
              </a:rPr>
              <a:t>..</a:t>
            </a:r>
            <a:r>
              <a:rPr dirty="0" baseline="32407" sz="900" spc="-89">
                <a:latin typeface="Arial MT"/>
                <a:cs typeface="Arial MT"/>
              </a:rPr>
              <a:t>u</a:t>
            </a:r>
            <a:r>
              <a:rPr dirty="0" sz="800" spc="-60">
                <a:latin typeface="Times New Roman"/>
                <a:cs typeface="Times New Roman"/>
              </a:rPr>
              <a:t>.</a:t>
            </a:r>
            <a:r>
              <a:rPr dirty="0" baseline="32407" sz="900" spc="-89">
                <a:latin typeface="Arial MT"/>
                <a:cs typeface="Arial MT"/>
              </a:rPr>
              <a:t>c</a:t>
            </a:r>
            <a:r>
              <a:rPr dirty="0" sz="800" spc="-60">
                <a:latin typeface="Times New Roman"/>
                <a:cs typeface="Times New Roman"/>
              </a:rPr>
              <a:t>..</a:t>
            </a:r>
            <a:r>
              <a:rPr dirty="0" baseline="32407" sz="900" spc="-89">
                <a:latin typeface="Arial MT"/>
                <a:cs typeface="Arial MT"/>
              </a:rPr>
              <a:t>i</a:t>
            </a:r>
            <a:r>
              <a:rPr dirty="0" sz="800" spc="-60">
                <a:latin typeface="Times New Roman"/>
                <a:cs typeface="Times New Roman"/>
              </a:rPr>
              <a:t>.</a:t>
            </a:r>
            <a:r>
              <a:rPr dirty="0" baseline="32407" sz="900" spc="-89">
                <a:latin typeface="Arial MT"/>
                <a:cs typeface="Arial MT"/>
              </a:rPr>
              <a:t>e</a:t>
            </a:r>
            <a:r>
              <a:rPr dirty="0" sz="800" spc="-60">
                <a:latin typeface="Times New Roman"/>
                <a:cs typeface="Times New Roman"/>
              </a:rPr>
              <a:t>.</a:t>
            </a:r>
            <a:r>
              <a:rPr dirty="0" baseline="32407" sz="900" spc="-89">
                <a:latin typeface="Arial MT"/>
                <a:cs typeface="Arial MT"/>
              </a:rPr>
              <a:t>n</a:t>
            </a:r>
            <a:r>
              <a:rPr dirty="0" sz="800" spc="-60">
                <a:latin typeface="Times New Roman"/>
                <a:cs typeface="Times New Roman"/>
              </a:rPr>
              <a:t>..</a:t>
            </a:r>
            <a:r>
              <a:rPr dirty="0" baseline="32407" sz="900" spc="-89">
                <a:latin typeface="Arial MT"/>
                <a:cs typeface="Arial MT"/>
              </a:rPr>
              <a:t>d</a:t>
            </a:r>
            <a:r>
              <a:rPr dirty="0" sz="800" spc="-60">
                <a:latin typeface="Times New Roman"/>
                <a:cs typeface="Times New Roman"/>
              </a:rPr>
              <a:t>..</a:t>
            </a:r>
            <a:r>
              <a:rPr dirty="0" baseline="32407" sz="900" spc="-89">
                <a:latin typeface="Arial MT"/>
                <a:cs typeface="Arial MT"/>
              </a:rPr>
              <a:t>o</a:t>
            </a:r>
            <a:r>
              <a:rPr dirty="0" sz="800" spc="-60">
                <a:latin typeface="Times New Roman"/>
                <a:cs typeface="Times New Roman"/>
              </a:rPr>
              <a:t>.</a:t>
            </a:r>
            <a:r>
              <a:rPr dirty="0" baseline="32407" sz="900" spc="-89">
                <a:latin typeface="Arial MT"/>
                <a:cs typeface="Arial MT"/>
              </a:rPr>
              <a:t>.</a:t>
            </a:r>
            <a:r>
              <a:rPr dirty="0" sz="800" spc="-60">
                <a:latin typeface="Times New Roman"/>
                <a:cs typeface="Times New Roman"/>
              </a:rPr>
              <a:t>.</a:t>
            </a:r>
            <a:r>
              <a:rPr dirty="0" baseline="32407" sz="900" spc="-89">
                <a:latin typeface="Arial MT"/>
                <a:cs typeface="Arial MT"/>
              </a:rPr>
              <a:t>.</a:t>
            </a:r>
            <a:r>
              <a:rPr dirty="0" sz="800" spc="-60">
                <a:latin typeface="Times New Roman"/>
                <a:cs typeface="Times New Roman"/>
              </a:rPr>
              <a:t>.</a:t>
            </a:r>
            <a:r>
              <a:rPr dirty="0" baseline="32407" sz="900" spc="-89">
                <a:latin typeface="Arial MT"/>
                <a:cs typeface="Arial MT"/>
              </a:rPr>
              <a:t>.</a:t>
            </a:r>
            <a:r>
              <a:rPr dirty="0" sz="800" spc="-60">
                <a:latin typeface="Times New Roman"/>
                <a:cs typeface="Times New Roman"/>
              </a:rPr>
              <a:t>...............</a:t>
            </a:r>
            <a:r>
              <a:rPr dirty="0" sz="800" spc="2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</a:t>
            </a:r>
            <a:r>
              <a:rPr dirty="0" sz="800" spc="24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120</a:t>
            </a:r>
            <a:endParaRPr sz="800">
              <a:latin typeface="Times New Roman"/>
              <a:cs typeface="Times New Roman"/>
            </a:endParaRPr>
          </a:p>
          <a:p>
            <a:pPr lvl="2" marL="376555" indent="-338455">
              <a:lnSpc>
                <a:spcPct val="100000"/>
              </a:lnSpc>
              <a:spcBef>
                <a:spcPts val="130"/>
              </a:spcBef>
              <a:buAutoNum type="arabicPeriod" startAt="6"/>
              <a:tabLst>
                <a:tab pos="376555" algn="l"/>
              </a:tabLst>
            </a:pPr>
            <a:r>
              <a:rPr dirty="0" sz="800">
                <a:latin typeface="Times New Roman"/>
                <a:cs typeface="Times New Roman"/>
              </a:rPr>
              <a:t>TACS</a:t>
            </a:r>
            <a:r>
              <a:rPr dirty="0" sz="800" spc="2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</a:t>
            </a:r>
            <a:r>
              <a:rPr dirty="0" sz="800" spc="2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..................................................</a:t>
            </a:r>
            <a:r>
              <a:rPr dirty="0" sz="800" spc="2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</a:t>
            </a:r>
            <a:r>
              <a:rPr dirty="0" sz="800" spc="24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124</a:t>
            </a:r>
            <a:endParaRPr sz="800">
              <a:latin typeface="Times New Roman"/>
              <a:cs typeface="Times New Roman"/>
            </a:endParaRPr>
          </a:p>
          <a:p>
            <a:pPr lvl="2" marL="372110" indent="-334010">
              <a:lnSpc>
                <a:spcPct val="100000"/>
              </a:lnSpc>
              <a:spcBef>
                <a:spcPts val="135"/>
              </a:spcBef>
              <a:buAutoNum type="arabicPeriod" startAt="6"/>
              <a:tabLst>
                <a:tab pos="372110" algn="l"/>
              </a:tabLst>
            </a:pP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22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especificado</a:t>
            </a:r>
            <a:r>
              <a:rPr dirty="0" sz="800" spc="22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</a:t>
            </a:r>
            <a:r>
              <a:rPr dirty="0" sz="800" spc="22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..................................................</a:t>
            </a:r>
            <a:r>
              <a:rPr dirty="0" sz="800" spc="22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</a:t>
            </a:r>
            <a:r>
              <a:rPr dirty="0" sz="800" spc="22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129</a:t>
            </a:r>
            <a:endParaRPr sz="800">
              <a:latin typeface="Times New Roman"/>
              <a:cs typeface="Times New Roman"/>
            </a:endParaRPr>
          </a:p>
          <a:p>
            <a:pPr lvl="2" marL="376555" indent="-338455">
              <a:lnSpc>
                <a:spcPct val="100000"/>
              </a:lnSpc>
              <a:spcBef>
                <a:spcPts val="130"/>
              </a:spcBef>
              <a:buAutoNum type="arabicPeriod" startAt="6"/>
              <a:tabLst>
                <a:tab pos="376555" algn="l"/>
              </a:tabLst>
            </a:pPr>
            <a:r>
              <a:rPr dirty="0" sz="800">
                <a:latin typeface="Times New Roman"/>
                <a:cs typeface="Times New Roman"/>
              </a:rPr>
              <a:t>Estado</a:t>
            </a:r>
            <a:r>
              <a:rPr dirty="0" sz="800" spc="21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estacionario</a:t>
            </a:r>
            <a:r>
              <a:rPr dirty="0" sz="800" spc="22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</a:t>
            </a:r>
            <a:r>
              <a:rPr dirty="0" sz="800" spc="22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..................................................</a:t>
            </a:r>
            <a:r>
              <a:rPr dirty="0" sz="800" spc="22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</a:t>
            </a:r>
            <a:r>
              <a:rPr dirty="0" sz="800" spc="229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130</a:t>
            </a:r>
            <a:endParaRPr sz="800">
              <a:latin typeface="Times New Roman"/>
              <a:cs typeface="Times New Roman"/>
            </a:endParaRPr>
          </a:p>
          <a:p>
            <a:pPr lvl="2" marL="376555" indent="-338455">
              <a:lnSpc>
                <a:spcPct val="100000"/>
              </a:lnSpc>
              <a:spcBef>
                <a:spcPts val="135"/>
              </a:spcBef>
              <a:buAutoNum type="arabicPeriod" startAt="6"/>
              <a:tabLst>
                <a:tab pos="376555" algn="l"/>
              </a:tabLst>
            </a:pPr>
            <a:r>
              <a:rPr dirty="0" sz="800">
                <a:latin typeface="Times New Roman"/>
                <a:cs typeface="Times New Roman"/>
              </a:rPr>
              <a:t>Componente</a:t>
            </a:r>
            <a:r>
              <a:rPr dirty="0" sz="800" spc="204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estándar</a:t>
            </a:r>
            <a:r>
              <a:rPr dirty="0" sz="800" spc="2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</a:t>
            </a:r>
            <a:r>
              <a:rPr dirty="0" sz="800" spc="204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</a:t>
            </a:r>
            <a:r>
              <a:rPr dirty="0" sz="800" spc="2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................................................</a:t>
            </a:r>
            <a:r>
              <a:rPr dirty="0" sz="800" spc="204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131</a:t>
            </a:r>
            <a:endParaRPr sz="800">
              <a:latin typeface="Times New Roman"/>
              <a:cs typeface="Times New Roman"/>
            </a:endParaRPr>
          </a:p>
          <a:p>
            <a:pPr lvl="2" marL="376555" indent="-338455">
              <a:lnSpc>
                <a:spcPct val="100000"/>
              </a:lnSpc>
              <a:spcBef>
                <a:spcPts val="130"/>
              </a:spcBef>
              <a:buAutoNum type="arabicPeriod" startAt="6"/>
              <a:tabLst>
                <a:tab pos="376555" algn="l"/>
              </a:tabLst>
            </a:pPr>
            <a:r>
              <a:rPr dirty="0" sz="800">
                <a:latin typeface="Times New Roman"/>
                <a:cs typeface="Times New Roman"/>
              </a:rPr>
              <a:t>Complementos</a:t>
            </a:r>
            <a:r>
              <a:rPr dirty="0" sz="800" spc="2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</a:t>
            </a:r>
            <a:r>
              <a:rPr dirty="0" sz="800" spc="2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..................................................</a:t>
            </a:r>
            <a:r>
              <a:rPr dirty="0" sz="800" spc="2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</a:t>
            </a:r>
            <a:r>
              <a:rPr dirty="0" sz="800" spc="2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132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831370" y="1756481"/>
            <a:ext cx="113664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>
                <a:solidFill>
                  <a:srgbClr val="0000FF"/>
                </a:solidFill>
                <a:latin typeface="Times New Roman"/>
                <a:cs typeface="Times New Roman"/>
              </a:rPr>
              <a:t>5)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1161767" y="1756481"/>
            <a:ext cx="389318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155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>
                <a:solidFill>
                  <a:srgbClr val="0000FF"/>
                </a:solidFill>
                <a:latin typeface="Times New Roman"/>
                <a:cs typeface="Times New Roman"/>
              </a:rPr>
              <a:t>avanzado</a:t>
            </a:r>
            <a:r>
              <a:rPr dirty="0" sz="800" spc="155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>
                <a:solidFill>
                  <a:srgbClr val="0000FF"/>
                </a:solidFill>
                <a:latin typeface="Times New Roman"/>
                <a:cs typeface="Times New Roman"/>
              </a:rPr>
              <a:t>.</a:t>
            </a:r>
            <a:r>
              <a:rPr dirty="0" sz="800" spc="160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>
                <a:solidFill>
                  <a:srgbClr val="0000FF"/>
                </a:solidFill>
                <a:latin typeface="Times New Roman"/>
                <a:cs typeface="Times New Roman"/>
              </a:rPr>
              <a:t>.</a:t>
            </a:r>
            <a:r>
              <a:rPr dirty="0" sz="800" spc="155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>
                <a:solidFill>
                  <a:srgbClr val="0000FF"/>
                </a:solidFill>
                <a:latin typeface="Times New Roman"/>
                <a:cs typeface="Times New Roman"/>
              </a:rPr>
              <a:t>..................................................</a:t>
            </a:r>
            <a:r>
              <a:rPr dirty="0" sz="800" spc="160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>
                <a:solidFill>
                  <a:srgbClr val="0000FF"/>
                </a:solidFill>
                <a:latin typeface="Times New Roman"/>
                <a:cs typeface="Times New Roman"/>
              </a:rPr>
              <a:t>..................................................</a:t>
            </a:r>
            <a:r>
              <a:rPr dirty="0" sz="800" spc="155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>
                <a:solidFill>
                  <a:srgbClr val="0000FF"/>
                </a:solidFill>
                <a:latin typeface="Times New Roman"/>
                <a:cs typeface="Times New Roman"/>
              </a:rPr>
              <a:t>....</a:t>
            </a:r>
            <a:r>
              <a:rPr dirty="0" sz="800" spc="160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25">
                <a:solidFill>
                  <a:srgbClr val="0000FF"/>
                </a:solidFill>
                <a:latin typeface="Times New Roman"/>
                <a:cs typeface="Times New Roman"/>
              </a:rPr>
              <a:t>133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930489" y="1942825"/>
            <a:ext cx="5271770" cy="2239645"/>
          </a:xfrm>
          <a:prstGeom prst="rect">
            <a:avLst/>
          </a:prstGeom>
        </p:spPr>
        <p:txBody>
          <a:bodyPr wrap="square" lIns="0" tIns="28575" rIns="0" bIns="0" rtlCol="0" vert="horz">
            <a:spAutoFit/>
          </a:bodyPr>
          <a:lstStyle/>
          <a:p>
            <a:pPr lvl="1" marL="170815" indent="-158115">
              <a:lnSpc>
                <a:spcPct val="100000"/>
              </a:lnSpc>
              <a:spcBef>
                <a:spcPts val="225"/>
              </a:spcBef>
              <a:buAutoNum type="arabicPeriod"/>
              <a:tabLst>
                <a:tab pos="170815" algn="l"/>
              </a:tabLst>
            </a:pPr>
            <a:r>
              <a:rPr dirty="0" sz="800">
                <a:latin typeface="Times New Roman"/>
                <a:cs typeface="Times New Roman"/>
              </a:rPr>
              <a:t>Agrupación:</a:t>
            </a:r>
            <a:r>
              <a:rPr dirty="0" sz="800" spc="114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114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función</a:t>
            </a:r>
            <a:r>
              <a:rPr dirty="0" sz="800" spc="12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114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12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modelado</a:t>
            </a:r>
            <a:r>
              <a:rPr dirty="0" sz="800" spc="114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multinivel</a:t>
            </a:r>
            <a:r>
              <a:rPr dirty="0" sz="800" spc="114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</a:t>
            </a:r>
            <a:r>
              <a:rPr dirty="0" sz="800" spc="12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</a:t>
            </a:r>
            <a:r>
              <a:rPr dirty="0" sz="800" spc="114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135</a:t>
            </a:r>
            <a:endParaRPr sz="800">
              <a:latin typeface="Times New Roman"/>
              <a:cs typeface="Times New Roman"/>
            </a:endParaRPr>
          </a:p>
          <a:p>
            <a:pPr lvl="2" marL="349250" indent="-237490">
              <a:lnSpc>
                <a:spcPct val="100000"/>
              </a:lnSpc>
              <a:spcBef>
                <a:spcPts val="130"/>
              </a:spcBef>
              <a:buAutoNum type="arabicPeriod"/>
              <a:tabLst>
                <a:tab pos="349250" algn="l"/>
              </a:tabLst>
            </a:pPr>
            <a:r>
              <a:rPr dirty="0" sz="800">
                <a:latin typeface="Times New Roman"/>
                <a:cs typeface="Times New Roman"/>
              </a:rPr>
              <a:t>Agrupando</a:t>
            </a:r>
            <a:r>
              <a:rPr dirty="0" sz="800" spc="1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</a:t>
            </a:r>
            <a:r>
              <a:rPr dirty="0" sz="800" spc="1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1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lineales</a:t>
            </a:r>
            <a:r>
              <a:rPr dirty="0" sz="800" spc="1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</a:t>
            </a:r>
            <a:r>
              <a:rPr dirty="0" sz="800" spc="1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</a:t>
            </a:r>
            <a:r>
              <a:rPr dirty="0" sz="800" spc="1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140</a:t>
            </a:r>
            <a:endParaRPr sz="800">
              <a:latin typeface="Times New Roman"/>
              <a:cs typeface="Times New Roman"/>
            </a:endParaRPr>
          </a:p>
          <a:p>
            <a:pPr lvl="1" marL="170815" indent="-158115">
              <a:lnSpc>
                <a:spcPct val="100000"/>
              </a:lnSpc>
              <a:spcBef>
                <a:spcPts val="135"/>
              </a:spcBef>
              <a:buAutoNum type="arabicPeriod"/>
              <a:tabLst>
                <a:tab pos="170815" algn="l"/>
              </a:tabLst>
            </a:pPr>
            <a:r>
              <a:rPr dirty="0" sz="800">
                <a:latin typeface="Times New Roman"/>
                <a:cs typeface="Times New Roman"/>
              </a:rPr>
              <a:t>Cuadros</a:t>
            </a:r>
            <a:r>
              <a:rPr dirty="0" sz="800" spc="13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1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</a:t>
            </a:r>
            <a:r>
              <a:rPr dirty="0" sz="800" spc="1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1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estándar</a:t>
            </a:r>
            <a:r>
              <a:rPr dirty="0" sz="800" spc="1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</a:t>
            </a:r>
            <a:r>
              <a:rPr dirty="0" sz="800" spc="1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</a:t>
            </a:r>
            <a:r>
              <a:rPr dirty="0" sz="800" spc="13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142</a:t>
            </a:r>
            <a:endParaRPr sz="800">
              <a:latin typeface="Times New Roman"/>
              <a:cs typeface="Times New Roman"/>
            </a:endParaRPr>
          </a:p>
          <a:p>
            <a:pPr lvl="2" marL="349250" indent="-237490">
              <a:lnSpc>
                <a:spcPct val="100000"/>
              </a:lnSpc>
              <a:spcBef>
                <a:spcPts val="135"/>
              </a:spcBef>
              <a:buAutoNum type="arabicPeriod"/>
              <a:tabLst>
                <a:tab pos="349250" algn="l"/>
              </a:tabLst>
            </a:pPr>
            <a:r>
              <a:rPr dirty="0" sz="800">
                <a:latin typeface="Times New Roman"/>
                <a:cs typeface="Times New Roman"/>
              </a:rPr>
              <a:t>Transformador</a:t>
            </a:r>
            <a:r>
              <a:rPr dirty="0" sz="800" spc="2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trifásico</a:t>
            </a:r>
            <a:r>
              <a:rPr dirty="0" sz="800" spc="2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saturable</a:t>
            </a:r>
            <a:r>
              <a:rPr dirty="0" sz="800" spc="21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</a:t>
            </a:r>
            <a:r>
              <a:rPr dirty="0" sz="800" spc="2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</a:t>
            </a:r>
            <a:r>
              <a:rPr dirty="0" sz="800" spc="21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142</a:t>
            </a:r>
            <a:endParaRPr sz="800">
              <a:latin typeface="Times New Roman"/>
              <a:cs typeface="Times New Roman"/>
            </a:endParaRPr>
          </a:p>
          <a:p>
            <a:pPr lvl="2" marL="349250" indent="-237490">
              <a:lnSpc>
                <a:spcPct val="100000"/>
              </a:lnSpc>
              <a:spcBef>
                <a:spcPts val="80"/>
              </a:spcBef>
              <a:buAutoNum type="arabicPeriod"/>
              <a:tabLst>
                <a:tab pos="349250" algn="l"/>
              </a:tabLst>
            </a:pPr>
            <a:r>
              <a:rPr dirty="0" sz="800">
                <a:latin typeface="Times New Roman"/>
                <a:cs typeface="Times New Roman"/>
              </a:rPr>
              <a:t>Máquinas</a:t>
            </a:r>
            <a:r>
              <a:rPr dirty="0" sz="800" spc="21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universales</a:t>
            </a:r>
            <a:r>
              <a:rPr dirty="0" sz="800" spc="21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</a:t>
            </a:r>
            <a:r>
              <a:rPr dirty="0" sz="800" spc="22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..................................................</a:t>
            </a:r>
            <a:r>
              <a:rPr dirty="0" sz="800" spc="21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</a:t>
            </a:r>
            <a:r>
              <a:rPr dirty="0" sz="800" spc="22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144</a:t>
            </a:r>
            <a:endParaRPr sz="800">
              <a:latin typeface="Times New Roman"/>
              <a:cs typeface="Times New Roman"/>
            </a:endParaRPr>
          </a:p>
          <a:p>
            <a:pPr lvl="2" marL="349250" indent="-237490">
              <a:lnSpc>
                <a:spcPct val="100000"/>
              </a:lnSpc>
              <a:spcBef>
                <a:spcPts val="130"/>
              </a:spcBef>
              <a:buAutoNum type="arabicPeriod"/>
              <a:tabLst>
                <a:tab pos="349250" algn="l"/>
              </a:tabLst>
            </a:pPr>
            <a:r>
              <a:rPr dirty="0" sz="800">
                <a:latin typeface="Times New Roman"/>
                <a:cs typeface="Times New Roman"/>
              </a:rPr>
              <a:t>Cambio</a:t>
            </a:r>
            <a:r>
              <a:rPr dirty="0" sz="800" spc="1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estadístico</a:t>
            </a:r>
            <a:r>
              <a:rPr dirty="0" sz="800" spc="1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1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sistemático</a:t>
            </a:r>
            <a:r>
              <a:rPr dirty="0" sz="800" spc="1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</a:t>
            </a:r>
            <a:r>
              <a:rPr dirty="0" sz="800" spc="1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</a:t>
            </a:r>
            <a:r>
              <a:rPr dirty="0" sz="800" spc="18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148</a:t>
            </a:r>
            <a:endParaRPr sz="800">
              <a:latin typeface="Times New Roman"/>
              <a:cs typeface="Times New Roman"/>
            </a:endParaRPr>
          </a:p>
          <a:p>
            <a:pPr lvl="2" marL="349250" indent="-237490">
              <a:lnSpc>
                <a:spcPct val="100000"/>
              </a:lnSpc>
              <a:spcBef>
                <a:spcPts val="135"/>
              </a:spcBef>
              <a:buAutoNum type="arabicPeriod"/>
              <a:tabLst>
                <a:tab pos="349250" algn="l"/>
              </a:tabLst>
            </a:pPr>
            <a:r>
              <a:rPr dirty="0" sz="800">
                <a:latin typeface="Times New Roman"/>
                <a:cs typeface="Times New Roman"/>
              </a:rPr>
              <a:t>Fuente</a:t>
            </a:r>
            <a:r>
              <a:rPr dirty="0" sz="800" spc="2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armónica</a:t>
            </a:r>
            <a:r>
              <a:rPr dirty="0" sz="800" spc="2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</a:t>
            </a:r>
            <a:r>
              <a:rPr dirty="0" sz="800" spc="2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..................................................</a:t>
            </a:r>
            <a:r>
              <a:rPr dirty="0" sz="800" spc="2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</a:t>
            </a:r>
            <a:r>
              <a:rPr dirty="0" sz="800" spc="21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149</a:t>
            </a:r>
            <a:endParaRPr sz="800">
              <a:latin typeface="Times New Roman"/>
              <a:cs typeface="Times New Roman"/>
            </a:endParaRPr>
          </a:p>
          <a:p>
            <a:pPr lvl="2" marL="349250" indent="-237490">
              <a:lnSpc>
                <a:spcPct val="100000"/>
              </a:lnSpc>
              <a:spcBef>
                <a:spcPts val="130"/>
              </a:spcBef>
              <a:buAutoNum type="arabicPeriod"/>
              <a:tabLst>
                <a:tab pos="349250" algn="l"/>
              </a:tabLst>
            </a:pPr>
            <a:r>
              <a:rPr dirty="0" sz="800">
                <a:latin typeface="Times New Roman"/>
                <a:cs typeface="Times New Roman"/>
              </a:rPr>
              <a:t>Componente</a:t>
            </a:r>
            <a:r>
              <a:rPr dirty="0" sz="800" spc="2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Windsyn</a:t>
            </a:r>
            <a:r>
              <a:rPr dirty="0" sz="800" spc="204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</a:t>
            </a:r>
            <a:r>
              <a:rPr dirty="0" sz="800" spc="204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..................................................</a:t>
            </a:r>
            <a:r>
              <a:rPr dirty="0" sz="800" spc="204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</a:t>
            </a:r>
            <a:r>
              <a:rPr dirty="0" sz="800" spc="204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150</a:t>
            </a:r>
            <a:endParaRPr sz="800">
              <a:latin typeface="Times New Roman"/>
              <a:cs typeface="Times New Roman"/>
            </a:endParaRPr>
          </a:p>
          <a:p>
            <a:pPr lvl="1" marL="170815" indent="-158115">
              <a:lnSpc>
                <a:spcPct val="100000"/>
              </a:lnSpc>
              <a:spcBef>
                <a:spcPts val="135"/>
              </a:spcBef>
              <a:buAutoNum type="arabicPeriod"/>
              <a:tabLst>
                <a:tab pos="170815" algn="l"/>
              </a:tabLst>
            </a:pPr>
            <a:r>
              <a:rPr dirty="0" sz="800">
                <a:latin typeface="Times New Roman"/>
                <a:cs typeface="Times New Roman"/>
              </a:rPr>
              <a:t>Uso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LCC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integrado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modelado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cable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152</a:t>
            </a:r>
            <a:endParaRPr sz="800">
              <a:latin typeface="Times New Roman"/>
              <a:cs typeface="Times New Roman"/>
            </a:endParaRPr>
          </a:p>
          <a:p>
            <a:pPr lvl="2" marL="349250" indent="-237490">
              <a:lnSpc>
                <a:spcPct val="100000"/>
              </a:lnSpc>
              <a:spcBef>
                <a:spcPts val="130"/>
              </a:spcBef>
              <a:buAutoNum type="arabicPeriod"/>
              <a:tabLst>
                <a:tab pos="349250" algn="l"/>
              </a:tabLst>
            </a:pPr>
            <a:r>
              <a:rPr dirty="0" sz="800">
                <a:latin typeface="Times New Roman"/>
                <a:cs typeface="Times New Roman"/>
              </a:rPr>
              <a:t>Configuración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página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líneas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aéreas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155</a:t>
            </a:r>
            <a:endParaRPr sz="800">
              <a:latin typeface="Times New Roman"/>
              <a:cs typeface="Times New Roman"/>
            </a:endParaRPr>
          </a:p>
          <a:p>
            <a:pPr lvl="2" marL="349250" indent="-237490">
              <a:lnSpc>
                <a:spcPct val="100000"/>
              </a:lnSpc>
              <a:spcBef>
                <a:spcPts val="135"/>
              </a:spcBef>
              <a:buAutoNum type="arabicPeriod"/>
              <a:tabLst>
                <a:tab pos="349250" algn="l"/>
              </a:tabLst>
            </a:pPr>
            <a:r>
              <a:rPr dirty="0" sz="800">
                <a:latin typeface="Times New Roman"/>
                <a:cs typeface="Times New Roman"/>
              </a:rPr>
              <a:t>Configuración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página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sistemas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cable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núcleo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158</a:t>
            </a:r>
            <a:endParaRPr sz="800">
              <a:latin typeface="Times New Roman"/>
              <a:cs typeface="Times New Roman"/>
            </a:endParaRPr>
          </a:p>
          <a:p>
            <a:pPr lvl="2" marL="349250" indent="-237490">
              <a:lnSpc>
                <a:spcPct val="100000"/>
              </a:lnSpc>
              <a:spcBef>
                <a:spcPts val="130"/>
              </a:spcBef>
              <a:buAutoNum type="arabicPeriod"/>
              <a:tabLst>
                <a:tab pos="349250" algn="l"/>
              </a:tabLst>
            </a:pPr>
            <a:r>
              <a:rPr dirty="0" sz="800">
                <a:latin typeface="Times New Roman"/>
                <a:cs typeface="Times New Roman"/>
              </a:rPr>
              <a:t>Configuración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página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cables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tubería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envolvente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160</a:t>
            </a:r>
            <a:endParaRPr sz="800">
              <a:latin typeface="Times New Roman"/>
              <a:cs typeface="Times New Roman"/>
            </a:endParaRPr>
          </a:p>
          <a:p>
            <a:pPr lvl="1" marL="170815" indent="-158115">
              <a:lnSpc>
                <a:spcPct val="100000"/>
              </a:lnSpc>
              <a:spcBef>
                <a:spcPts val="135"/>
              </a:spcBef>
              <a:buAutoNum type="arabicPeriod"/>
              <a:tabLst>
                <a:tab pos="170815" algn="l"/>
              </a:tabLst>
            </a:pPr>
            <a:r>
              <a:rPr dirty="0" sz="800">
                <a:latin typeface="Times New Roman"/>
                <a:cs typeface="Times New Roman"/>
              </a:rPr>
              <a:t>Verificación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rendimiento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cable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162</a:t>
            </a:r>
            <a:endParaRPr sz="800">
              <a:latin typeface="Times New Roman"/>
              <a:cs typeface="Times New Roman"/>
            </a:endParaRPr>
          </a:p>
          <a:p>
            <a:pPr lvl="2" marL="349250" indent="-237490">
              <a:lnSpc>
                <a:spcPct val="100000"/>
              </a:lnSpc>
              <a:spcBef>
                <a:spcPts val="130"/>
              </a:spcBef>
              <a:buAutoNum type="arabicPeriod"/>
              <a:tabLst>
                <a:tab pos="349250" algn="l"/>
              </a:tabLst>
            </a:pPr>
            <a:r>
              <a:rPr dirty="0" sz="800">
                <a:latin typeface="Times New Roman"/>
                <a:cs typeface="Times New Roman"/>
              </a:rPr>
              <a:t>Verificación</a:t>
            </a:r>
            <a:r>
              <a:rPr dirty="0" sz="800" spc="13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13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1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cable</a:t>
            </a:r>
            <a:r>
              <a:rPr dirty="0" sz="800" spc="13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interno</a:t>
            </a:r>
            <a:r>
              <a:rPr dirty="0" sz="800" spc="1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</a:t>
            </a:r>
            <a:r>
              <a:rPr dirty="0" sz="800" spc="13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</a:t>
            </a:r>
            <a:r>
              <a:rPr dirty="0" sz="800" spc="13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162</a:t>
            </a:r>
            <a:endParaRPr sz="800">
              <a:latin typeface="Times New Roman"/>
              <a:cs typeface="Times New Roman"/>
            </a:endParaRPr>
          </a:p>
          <a:p>
            <a:pPr lvl="2" marL="349250" indent="-237490">
              <a:lnSpc>
                <a:spcPct val="100000"/>
              </a:lnSpc>
              <a:spcBef>
                <a:spcPts val="135"/>
              </a:spcBef>
              <a:buAutoNum type="arabicPeriod"/>
              <a:tabLst>
                <a:tab pos="349250" algn="l"/>
              </a:tabLst>
            </a:pPr>
            <a:r>
              <a:rPr dirty="0" sz="800">
                <a:latin typeface="Times New Roman"/>
                <a:cs typeface="Times New Roman"/>
              </a:rPr>
              <a:t>Verificación</a:t>
            </a:r>
            <a:r>
              <a:rPr dirty="0" sz="800" spc="1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1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externa</a:t>
            </a:r>
            <a:r>
              <a:rPr dirty="0" sz="800" spc="1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</a:t>
            </a:r>
            <a:r>
              <a:rPr dirty="0" sz="800" spc="1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..................................................</a:t>
            </a:r>
            <a:r>
              <a:rPr dirty="0" sz="800" spc="1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</a:t>
            </a:r>
            <a:r>
              <a:rPr dirty="0" sz="800" spc="15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165</a:t>
            </a:r>
            <a:endParaRPr sz="800">
              <a:latin typeface="Times New Roman"/>
              <a:cs typeface="Times New Roman"/>
            </a:endParaRPr>
          </a:p>
          <a:p>
            <a:pPr lvl="1" marL="170815" indent="-158115">
              <a:lnSpc>
                <a:spcPct val="100000"/>
              </a:lnSpc>
              <a:spcBef>
                <a:spcPts val="130"/>
              </a:spcBef>
              <a:buAutoNum type="arabicPeriod"/>
              <a:tabLst>
                <a:tab pos="170815" algn="l"/>
              </a:tabLst>
            </a:pPr>
            <a:r>
              <a:rPr dirty="0" sz="800">
                <a:latin typeface="Times New Roman"/>
                <a:cs typeface="Times New Roman"/>
              </a:rPr>
              <a:t>Uso</a:t>
            </a:r>
            <a:r>
              <a:rPr dirty="0" sz="800" spc="1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1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lenguaje</a:t>
            </a:r>
            <a:r>
              <a:rPr dirty="0" sz="800" spc="1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simulación</a:t>
            </a:r>
            <a:r>
              <a:rPr dirty="0" sz="800" spc="1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MODELS</a:t>
            </a:r>
            <a:r>
              <a:rPr dirty="0" sz="800" spc="1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</a:t>
            </a:r>
            <a:r>
              <a:rPr dirty="0" sz="800" spc="1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</a:t>
            </a:r>
            <a:r>
              <a:rPr dirty="0" sz="800" spc="14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166</a:t>
            </a:r>
            <a:endParaRPr sz="800">
              <a:latin typeface="Times New Roman"/>
              <a:cs typeface="Times New Roman"/>
            </a:endParaRPr>
          </a:p>
        </p:txBody>
      </p:sp>
      <p:grpSp>
        <p:nvGrpSpPr>
          <p:cNvPr id="15" name="object 15" descr=""/>
          <p:cNvGrpSpPr/>
          <p:nvPr/>
        </p:nvGrpSpPr>
        <p:grpSpPr>
          <a:xfrm>
            <a:off x="368299" y="5066538"/>
            <a:ext cx="476250" cy="13335"/>
            <a:chOff x="368299" y="5066538"/>
            <a:chExt cx="476250" cy="13335"/>
          </a:xfrm>
        </p:grpSpPr>
        <p:sp>
          <p:nvSpPr>
            <p:cNvPr id="16" name="object 16" descr=""/>
            <p:cNvSpPr/>
            <p:nvPr/>
          </p:nvSpPr>
          <p:spPr>
            <a:xfrm>
              <a:off x="368299" y="5066538"/>
              <a:ext cx="476250" cy="6985"/>
            </a:xfrm>
            <a:custGeom>
              <a:avLst/>
              <a:gdLst/>
              <a:ahLst/>
              <a:cxnLst/>
              <a:rect l="l" t="t" r="r" b="b"/>
              <a:pathLst>
                <a:path w="476250" h="6985">
                  <a:moveTo>
                    <a:pt x="475770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475770" y="0"/>
                  </a:lnTo>
                  <a:lnTo>
                    <a:pt x="475770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 descr=""/>
            <p:cNvSpPr/>
            <p:nvPr/>
          </p:nvSpPr>
          <p:spPr>
            <a:xfrm>
              <a:off x="368287" y="5066537"/>
              <a:ext cx="476250" cy="13335"/>
            </a:xfrm>
            <a:custGeom>
              <a:avLst/>
              <a:gdLst/>
              <a:ahLst/>
              <a:cxnLst/>
              <a:rect l="l" t="t" r="r" b="b"/>
              <a:pathLst>
                <a:path w="476250" h="13335">
                  <a:moveTo>
                    <a:pt x="475780" y="0"/>
                  </a:moveTo>
                  <a:lnTo>
                    <a:pt x="469163" y="6616"/>
                  </a:lnTo>
                  <a:lnTo>
                    <a:pt x="0" y="6616"/>
                  </a:lnTo>
                  <a:lnTo>
                    <a:pt x="0" y="13220"/>
                  </a:lnTo>
                  <a:lnTo>
                    <a:pt x="469163" y="13220"/>
                  </a:lnTo>
                  <a:lnTo>
                    <a:pt x="475780" y="13220"/>
                  </a:lnTo>
                  <a:lnTo>
                    <a:pt x="475780" y="6616"/>
                  </a:lnTo>
                  <a:lnTo>
                    <a:pt x="475780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 descr=""/>
            <p:cNvSpPr/>
            <p:nvPr/>
          </p:nvSpPr>
          <p:spPr>
            <a:xfrm>
              <a:off x="368299" y="5066538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9" name="object 19" descr=""/>
          <p:cNvSpPr txBox="1"/>
          <p:nvPr/>
        </p:nvSpPr>
        <p:spPr>
          <a:xfrm>
            <a:off x="376765" y="5126525"/>
            <a:ext cx="46037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Página</a:t>
            </a:r>
            <a:r>
              <a:rPr dirty="0" sz="800" spc="80" b="1">
                <a:latin typeface="Arial"/>
                <a:cs typeface="Arial"/>
              </a:rPr>
              <a:t> </a:t>
            </a:r>
            <a:r>
              <a:rPr dirty="0" sz="800" spc="-50" b="1">
                <a:latin typeface="Arial"/>
                <a:cs typeface="Arial"/>
              </a:rPr>
              <a:t>5</a:t>
            </a:r>
            <a:endParaRPr sz="800">
              <a:latin typeface="Arial"/>
              <a:cs typeface="Arial"/>
            </a:endParaRPr>
          </a:p>
        </p:txBody>
      </p:sp>
      <p:sp>
        <p:nvSpPr>
          <p:cNvPr id="24" name="object 24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25" name="object 25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94615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10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20" name="object 20" descr=""/>
          <p:cNvSpPr txBox="1"/>
          <p:nvPr/>
        </p:nvSpPr>
        <p:spPr>
          <a:xfrm>
            <a:off x="1188199" y="5702736"/>
            <a:ext cx="4748530" cy="3072130"/>
          </a:xfrm>
          <a:prstGeom prst="rect">
            <a:avLst/>
          </a:prstGeom>
        </p:spPr>
        <p:txBody>
          <a:bodyPr wrap="square" lIns="0" tIns="28575" rIns="0" bIns="0" rtlCol="0" vert="horz">
            <a:spAutoFit/>
          </a:bodyPr>
          <a:lstStyle/>
          <a:p>
            <a:pPr lvl="2" marL="342265" indent="-237490">
              <a:lnSpc>
                <a:spcPct val="100000"/>
              </a:lnSpc>
              <a:spcBef>
                <a:spcPts val="225"/>
              </a:spcBef>
              <a:buAutoNum type="arabicPeriod"/>
              <a:tabLst>
                <a:tab pos="342265" algn="l"/>
              </a:tabLst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204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enfoque</a:t>
            </a:r>
            <a:r>
              <a:rPr dirty="0" sz="800" spc="204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automático</a:t>
            </a:r>
            <a:r>
              <a:rPr dirty="0" sz="800" spc="204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</a:t>
            </a:r>
            <a:r>
              <a:rPr dirty="0" sz="800" spc="204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................................................</a:t>
            </a:r>
            <a:r>
              <a:rPr dirty="0" sz="800" spc="204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167</a:t>
            </a:r>
            <a:endParaRPr sz="800">
              <a:latin typeface="Times New Roman"/>
              <a:cs typeface="Times New Roman"/>
            </a:endParaRPr>
          </a:p>
          <a:p>
            <a:pPr lvl="2" marL="342265" indent="-237490">
              <a:lnSpc>
                <a:spcPct val="100000"/>
              </a:lnSpc>
              <a:spcBef>
                <a:spcPts val="130"/>
              </a:spcBef>
              <a:buAutoNum type="arabicPeriod"/>
              <a:tabLst>
                <a:tab pos="342265" algn="l"/>
              </a:tabLst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1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enfoque</a:t>
            </a:r>
            <a:r>
              <a:rPr dirty="0" sz="800" spc="2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manual</a:t>
            </a:r>
            <a:r>
              <a:rPr dirty="0" sz="800" spc="2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</a:t>
            </a:r>
            <a:r>
              <a:rPr dirty="0" sz="800" spc="2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..................................................</a:t>
            </a:r>
            <a:r>
              <a:rPr dirty="0" sz="800" spc="19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..169</a:t>
            </a:r>
            <a:endParaRPr sz="800">
              <a:latin typeface="Times New Roman"/>
              <a:cs typeface="Times New Roman"/>
            </a:endParaRPr>
          </a:p>
          <a:p>
            <a:pPr lvl="2" marL="342265" indent="-237490">
              <a:lnSpc>
                <a:spcPct val="100000"/>
              </a:lnSpc>
              <a:spcBef>
                <a:spcPts val="135"/>
              </a:spcBef>
              <a:buAutoNum type="arabicPeriod"/>
              <a:tabLst>
                <a:tab pos="342265" algn="l"/>
              </a:tabLst>
            </a:pPr>
            <a:r>
              <a:rPr dirty="0" sz="800">
                <a:latin typeface="Times New Roman"/>
                <a:cs typeface="Times New Roman"/>
              </a:rPr>
              <a:t>Registro</a:t>
            </a:r>
            <a:r>
              <a:rPr dirty="0" sz="800" spc="12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variables</a:t>
            </a:r>
            <a:r>
              <a:rPr dirty="0" sz="800" spc="1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internas</a:t>
            </a:r>
            <a:r>
              <a:rPr dirty="0" sz="800" spc="1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MODELS</a:t>
            </a:r>
            <a:r>
              <a:rPr dirty="0" sz="800" spc="1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</a:t>
            </a:r>
            <a:r>
              <a:rPr dirty="0" sz="800" spc="1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</a:t>
            </a:r>
            <a:r>
              <a:rPr dirty="0" sz="800" spc="14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172</a:t>
            </a:r>
            <a:endParaRPr sz="800">
              <a:latin typeface="Times New Roman"/>
              <a:cs typeface="Times New Roman"/>
            </a:endParaRPr>
          </a:p>
          <a:p>
            <a:pPr lvl="1" marL="170815" indent="-158115">
              <a:lnSpc>
                <a:spcPct val="100000"/>
              </a:lnSpc>
              <a:spcBef>
                <a:spcPts val="135"/>
              </a:spcBef>
              <a:buAutoNum type="arabicPeriod" startAt="6"/>
              <a:tabLst>
                <a:tab pos="170815" algn="l"/>
              </a:tabLst>
            </a:pPr>
            <a:r>
              <a:rPr dirty="0" sz="800">
                <a:latin typeface="Times New Roman"/>
                <a:cs typeface="Times New Roman"/>
              </a:rPr>
              <a:t>Soporte</a:t>
            </a:r>
            <a:r>
              <a:rPr dirty="0" sz="800" spc="1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BCTRAN</a:t>
            </a:r>
            <a:r>
              <a:rPr dirty="0" sz="800" spc="1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1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1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</a:t>
            </a:r>
            <a:r>
              <a:rPr dirty="0" sz="800" spc="1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</a:t>
            </a:r>
            <a:r>
              <a:rPr dirty="0" sz="800" spc="1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173</a:t>
            </a:r>
            <a:endParaRPr sz="800">
              <a:latin typeface="Times New Roman"/>
              <a:cs typeface="Times New Roman"/>
            </a:endParaRPr>
          </a:p>
          <a:p>
            <a:pPr lvl="1" marL="170815" indent="-158115">
              <a:lnSpc>
                <a:spcPct val="100000"/>
              </a:lnSpc>
              <a:spcBef>
                <a:spcPts val="130"/>
              </a:spcBef>
              <a:buAutoNum type="arabicPeriod" startAt="6"/>
              <a:tabLst>
                <a:tab pos="170815" algn="l"/>
              </a:tabLst>
            </a:pPr>
            <a:r>
              <a:rPr dirty="0" sz="800">
                <a:latin typeface="Times New Roman"/>
                <a:cs typeface="Times New Roman"/>
              </a:rPr>
              <a:t>Transformador</a:t>
            </a:r>
            <a:r>
              <a:rPr dirty="0" sz="800" spc="2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híbrido,</a:t>
            </a:r>
            <a:r>
              <a:rPr dirty="0" sz="800" spc="21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XFMR</a:t>
            </a:r>
            <a:r>
              <a:rPr dirty="0" sz="800" spc="2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</a:t>
            </a:r>
            <a:r>
              <a:rPr dirty="0" sz="800" spc="21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...............................................</a:t>
            </a:r>
            <a:r>
              <a:rPr dirty="0" sz="800" spc="21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177</a:t>
            </a:r>
            <a:endParaRPr sz="800">
              <a:latin typeface="Times New Roman"/>
              <a:cs typeface="Times New Roman"/>
            </a:endParaRPr>
          </a:p>
          <a:p>
            <a:pPr lvl="2" marL="342265" indent="-237490">
              <a:lnSpc>
                <a:spcPct val="100000"/>
              </a:lnSpc>
              <a:spcBef>
                <a:spcPts val="135"/>
              </a:spcBef>
              <a:buAutoNum type="arabicPeriod"/>
              <a:tabLst>
                <a:tab pos="342265" algn="l"/>
              </a:tabLst>
            </a:pPr>
            <a:r>
              <a:rPr dirty="0" sz="800">
                <a:latin typeface="Times New Roman"/>
                <a:cs typeface="Times New Roman"/>
              </a:rPr>
              <a:t>Descripción</a:t>
            </a:r>
            <a:r>
              <a:rPr dirty="0" sz="800" spc="2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general</a:t>
            </a:r>
            <a:r>
              <a:rPr dirty="0" sz="800" spc="2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</a:t>
            </a:r>
            <a:r>
              <a:rPr dirty="0" sz="800" spc="2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..................................................</a:t>
            </a:r>
            <a:r>
              <a:rPr dirty="0" sz="800" spc="2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</a:t>
            </a:r>
            <a:r>
              <a:rPr dirty="0" sz="800" spc="24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177</a:t>
            </a:r>
            <a:endParaRPr sz="800">
              <a:latin typeface="Times New Roman"/>
              <a:cs typeface="Times New Roman"/>
            </a:endParaRPr>
          </a:p>
          <a:p>
            <a:pPr lvl="2" marL="342265" indent="-237490">
              <a:lnSpc>
                <a:spcPct val="100000"/>
              </a:lnSpc>
              <a:spcBef>
                <a:spcPts val="130"/>
              </a:spcBef>
              <a:buAutoNum type="arabicPeriod"/>
              <a:tabLst>
                <a:tab pos="342265" algn="l"/>
              </a:tabLst>
            </a:pP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1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1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XFMR</a:t>
            </a:r>
            <a:r>
              <a:rPr dirty="0" sz="800" spc="1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</a:t>
            </a:r>
            <a:r>
              <a:rPr dirty="0" sz="800" spc="1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..................................................</a:t>
            </a:r>
            <a:r>
              <a:rPr dirty="0" sz="800" spc="1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</a:t>
            </a:r>
            <a:r>
              <a:rPr dirty="0" sz="800" spc="16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178</a:t>
            </a:r>
            <a:endParaRPr sz="800">
              <a:latin typeface="Times New Roman"/>
              <a:cs typeface="Times New Roman"/>
            </a:endParaRPr>
          </a:p>
          <a:p>
            <a:pPr algn="r" lvl="1" marL="158115" marR="510540" indent="-158115">
              <a:lnSpc>
                <a:spcPct val="100000"/>
              </a:lnSpc>
              <a:spcBef>
                <a:spcPts val="135"/>
              </a:spcBef>
              <a:buAutoNum type="arabicPeriod" startAt="6"/>
              <a:tabLst>
                <a:tab pos="158115" algn="l"/>
              </a:tabLst>
            </a:pPr>
            <a:r>
              <a:rPr dirty="0" sz="800">
                <a:latin typeface="Times New Roman"/>
                <a:cs typeface="Times New Roman"/>
              </a:rPr>
              <a:t>Crear</a:t>
            </a:r>
            <a:r>
              <a:rPr dirty="0" sz="800" spc="114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nuevos</a:t>
            </a:r>
            <a:r>
              <a:rPr dirty="0" sz="800" spc="114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</a:t>
            </a:r>
            <a:r>
              <a:rPr dirty="0" sz="800" spc="114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14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114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114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114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</a:t>
            </a:r>
            <a:r>
              <a:rPr dirty="0" sz="800" spc="114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</a:t>
            </a:r>
            <a:r>
              <a:rPr dirty="0" sz="800" spc="114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181</a:t>
            </a:r>
            <a:endParaRPr sz="800">
              <a:latin typeface="Times New Roman"/>
              <a:cs typeface="Times New Roman"/>
            </a:endParaRPr>
          </a:p>
          <a:p>
            <a:pPr algn="r" lvl="2" marL="237490" marR="518159" indent="-237490">
              <a:lnSpc>
                <a:spcPct val="100000"/>
              </a:lnSpc>
              <a:spcBef>
                <a:spcPts val="130"/>
              </a:spcBef>
              <a:buAutoNum type="arabicPeriod"/>
              <a:tabLst>
                <a:tab pos="237490" algn="l"/>
              </a:tabLst>
            </a:pPr>
            <a:r>
              <a:rPr dirty="0" sz="800">
                <a:latin typeface="Times New Roman"/>
                <a:cs typeface="Times New Roman"/>
              </a:rPr>
              <a:t>Crear</a:t>
            </a:r>
            <a:r>
              <a:rPr dirty="0" sz="800" spc="12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12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puente</a:t>
            </a:r>
            <a:r>
              <a:rPr dirty="0" sz="800" spc="12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rectificador</a:t>
            </a:r>
            <a:r>
              <a:rPr dirty="0" sz="800" spc="12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2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6</a:t>
            </a:r>
            <a:r>
              <a:rPr dirty="0" sz="800" spc="12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fases</a:t>
            </a:r>
            <a:r>
              <a:rPr dirty="0" sz="800" spc="12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</a:t>
            </a:r>
            <a:r>
              <a:rPr dirty="0" sz="800" spc="12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</a:t>
            </a:r>
            <a:r>
              <a:rPr dirty="0" sz="800" spc="12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181</a:t>
            </a:r>
            <a:endParaRPr sz="800">
              <a:latin typeface="Times New Roman"/>
              <a:cs typeface="Times New Roman"/>
            </a:endParaRPr>
          </a:p>
          <a:p>
            <a:pPr lvl="2" marL="342265" indent="-237490">
              <a:lnSpc>
                <a:spcPct val="100000"/>
              </a:lnSpc>
              <a:spcBef>
                <a:spcPts val="135"/>
              </a:spcBef>
              <a:buAutoNum type="arabicPeriod"/>
              <a:tabLst>
                <a:tab pos="342265" algn="l"/>
              </a:tabLst>
            </a:pPr>
            <a:r>
              <a:rPr dirty="0" sz="800">
                <a:latin typeface="Times New Roman"/>
                <a:cs typeface="Times New Roman"/>
              </a:rPr>
              <a:t>Crear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transformador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lineal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especificado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187</a:t>
            </a:r>
            <a:endParaRPr sz="800">
              <a:latin typeface="Times New Roman"/>
              <a:cs typeface="Times New Roman"/>
            </a:endParaRPr>
          </a:p>
          <a:p>
            <a:pPr algn="r" lvl="1" marL="158115" marR="595630" indent="-158115">
              <a:lnSpc>
                <a:spcPct val="100000"/>
              </a:lnSpc>
              <a:spcBef>
                <a:spcPts val="130"/>
              </a:spcBef>
              <a:buAutoNum type="arabicPeriod" startAt="6"/>
              <a:tabLst>
                <a:tab pos="158115" algn="l"/>
              </a:tabLst>
            </a:pPr>
            <a:r>
              <a:rPr dirty="0" sz="800">
                <a:latin typeface="Times New Roman"/>
                <a:cs typeface="Times New Roman"/>
              </a:rPr>
              <a:t>Editor</a:t>
            </a:r>
            <a:r>
              <a:rPr dirty="0" sz="800" spc="1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gráfico</a:t>
            </a:r>
            <a:r>
              <a:rPr dirty="0" sz="800" spc="1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vectorial</a:t>
            </a:r>
            <a:r>
              <a:rPr dirty="0" sz="800" spc="1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</a:t>
            </a:r>
            <a:r>
              <a:rPr dirty="0" sz="800" spc="1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..................................................</a:t>
            </a:r>
            <a:r>
              <a:rPr dirty="0" sz="800" spc="1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</a:t>
            </a:r>
            <a:r>
              <a:rPr dirty="0" sz="800" spc="19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190</a:t>
            </a:r>
            <a:endParaRPr sz="800">
              <a:latin typeface="Times New Roman"/>
              <a:cs typeface="Times New Roman"/>
            </a:endParaRPr>
          </a:p>
          <a:p>
            <a:pPr algn="r" lvl="2" marL="237490" marR="576580" indent="-237490">
              <a:lnSpc>
                <a:spcPct val="100000"/>
              </a:lnSpc>
              <a:spcBef>
                <a:spcPts val="135"/>
              </a:spcBef>
              <a:buAutoNum type="arabicPeriod"/>
              <a:tabLst>
                <a:tab pos="237490" algn="l"/>
              </a:tabLst>
            </a:pPr>
            <a:r>
              <a:rPr dirty="0" sz="800">
                <a:latin typeface="Times New Roman"/>
                <a:cs typeface="Times New Roman"/>
              </a:rPr>
              <a:t>Propiedades</a:t>
            </a:r>
            <a:r>
              <a:rPr dirty="0" sz="800" spc="2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</a:t>
            </a:r>
            <a:r>
              <a:rPr dirty="0" sz="800" spc="2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..................................................</a:t>
            </a:r>
            <a:r>
              <a:rPr dirty="0" sz="800" spc="2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</a:t>
            </a:r>
            <a:r>
              <a:rPr dirty="0" sz="800" spc="2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192</a:t>
            </a:r>
            <a:endParaRPr sz="800">
              <a:latin typeface="Times New Roman"/>
              <a:cs typeface="Times New Roman"/>
            </a:endParaRPr>
          </a:p>
          <a:p>
            <a:pPr lvl="2" marL="342265" indent="-237490">
              <a:lnSpc>
                <a:spcPct val="100000"/>
              </a:lnSpc>
              <a:spcBef>
                <a:spcPts val="130"/>
              </a:spcBef>
              <a:buAutoNum type="arabicPeriod"/>
              <a:tabLst>
                <a:tab pos="342265" algn="l"/>
              </a:tabLst>
            </a:pPr>
            <a:r>
              <a:rPr dirty="0" sz="800">
                <a:latin typeface="Times New Roman"/>
                <a:cs typeface="Times New Roman"/>
              </a:rPr>
              <a:t>Edición:</a:t>
            </a:r>
            <a:r>
              <a:rPr dirty="0" sz="800" spc="114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selección,</a:t>
            </a:r>
            <a:r>
              <a:rPr dirty="0" sz="800" spc="12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movimiento,</a:t>
            </a:r>
            <a:r>
              <a:rPr dirty="0" sz="800" spc="114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cambio</a:t>
            </a:r>
            <a:r>
              <a:rPr dirty="0" sz="800" spc="12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14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tamaño</a:t>
            </a:r>
            <a:r>
              <a:rPr dirty="0" sz="800" spc="12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114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portapapeles</a:t>
            </a:r>
            <a:r>
              <a:rPr dirty="0" sz="800" spc="12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</a:t>
            </a:r>
            <a:r>
              <a:rPr dirty="0" sz="800" spc="114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</a:t>
            </a:r>
            <a:r>
              <a:rPr dirty="0" sz="800" spc="12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193</a:t>
            </a:r>
            <a:endParaRPr sz="800">
              <a:latin typeface="Times New Roman"/>
              <a:cs typeface="Times New Roman"/>
            </a:endParaRPr>
          </a:p>
          <a:p>
            <a:pPr lvl="2" marL="342265" indent="-237490">
              <a:lnSpc>
                <a:spcPct val="100000"/>
              </a:lnSpc>
              <a:spcBef>
                <a:spcPts val="135"/>
              </a:spcBef>
              <a:buAutoNum type="arabicPeriod"/>
              <a:tabLst>
                <a:tab pos="342265" algn="l"/>
              </a:tabLst>
            </a:pPr>
            <a:r>
              <a:rPr dirty="0" sz="800">
                <a:latin typeface="Times New Roman"/>
                <a:cs typeface="Times New Roman"/>
              </a:rPr>
              <a:t>Dibujar</a:t>
            </a:r>
            <a:r>
              <a:rPr dirty="0" sz="800" spc="21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nuevos</a:t>
            </a:r>
            <a:r>
              <a:rPr dirty="0" sz="800" spc="22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elementos</a:t>
            </a:r>
            <a:r>
              <a:rPr dirty="0" sz="800" spc="22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</a:t>
            </a:r>
            <a:r>
              <a:rPr dirty="0" sz="800" spc="22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..................................................</a:t>
            </a:r>
            <a:r>
              <a:rPr dirty="0" sz="800" spc="21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194</a:t>
            </a:r>
            <a:endParaRPr sz="800">
              <a:latin typeface="Times New Roman"/>
              <a:cs typeface="Times New Roman"/>
            </a:endParaRPr>
          </a:p>
          <a:p>
            <a:pPr lvl="2" marL="342265" indent="-237490">
              <a:lnSpc>
                <a:spcPct val="100000"/>
              </a:lnSpc>
              <a:spcBef>
                <a:spcPts val="130"/>
              </a:spcBef>
              <a:buAutoNum type="arabicPeriod"/>
              <a:tabLst>
                <a:tab pos="342265" algn="l"/>
              </a:tabLst>
            </a:pPr>
            <a:r>
              <a:rPr dirty="0" sz="800">
                <a:latin typeface="Times New Roman"/>
                <a:cs typeface="Times New Roman"/>
              </a:rPr>
              <a:t>Capas</a:t>
            </a:r>
            <a:r>
              <a:rPr dirty="0" sz="800" spc="1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1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visibles</a:t>
            </a:r>
            <a:r>
              <a:rPr dirty="0" sz="800" spc="1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</a:t>
            </a:r>
            <a:r>
              <a:rPr dirty="0" sz="800" spc="1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..................................................</a:t>
            </a:r>
            <a:r>
              <a:rPr dirty="0" sz="800" spc="1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</a:t>
            </a:r>
            <a:r>
              <a:rPr dirty="0" sz="800" spc="1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194</a:t>
            </a:r>
            <a:endParaRPr sz="800">
              <a:latin typeface="Times New Roman"/>
              <a:cs typeface="Times New Roman"/>
            </a:endParaRPr>
          </a:p>
          <a:p>
            <a:pPr lvl="2" marL="342265" indent="-237490">
              <a:lnSpc>
                <a:spcPct val="100000"/>
              </a:lnSpc>
              <a:spcBef>
                <a:spcPts val="135"/>
              </a:spcBef>
              <a:buAutoNum type="arabicPeriod"/>
              <a:tabLst>
                <a:tab pos="342265" algn="l"/>
              </a:tabLst>
            </a:pPr>
            <a:r>
              <a:rPr dirty="0" sz="800">
                <a:latin typeface="Times New Roman"/>
                <a:cs typeface="Times New Roman"/>
              </a:rPr>
              <a:t>Ejemplo</a:t>
            </a:r>
            <a:r>
              <a:rPr dirty="0" sz="800" spc="1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íconos</a:t>
            </a:r>
            <a:r>
              <a:rPr dirty="0" sz="800" spc="1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complejos</a:t>
            </a:r>
            <a:r>
              <a:rPr dirty="0" sz="800" spc="1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</a:t>
            </a:r>
            <a:r>
              <a:rPr dirty="0" sz="800" spc="1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</a:t>
            </a:r>
            <a:r>
              <a:rPr dirty="0" sz="800" spc="18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195</a:t>
            </a:r>
            <a:endParaRPr sz="800">
              <a:latin typeface="Times New Roman"/>
              <a:cs typeface="Times New Roman"/>
            </a:endParaRPr>
          </a:p>
          <a:p>
            <a:pPr lvl="1" marL="223520" indent="-210820">
              <a:lnSpc>
                <a:spcPct val="100000"/>
              </a:lnSpc>
              <a:spcBef>
                <a:spcPts val="130"/>
              </a:spcBef>
              <a:buAutoNum type="arabicPeriod" startAt="6"/>
              <a:tabLst>
                <a:tab pos="223520" algn="l"/>
              </a:tabLst>
            </a:pPr>
            <a:r>
              <a:rPr dirty="0" sz="800">
                <a:latin typeface="Times New Roman"/>
                <a:cs typeface="Times New Roman"/>
              </a:rPr>
              <a:t>Fondo</a:t>
            </a:r>
            <a:r>
              <a:rPr dirty="0" sz="800" spc="1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mapa</a:t>
            </a:r>
            <a:r>
              <a:rPr dirty="0" sz="800" spc="1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bits</a:t>
            </a:r>
            <a:r>
              <a:rPr dirty="0" sz="800" spc="1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...............................................</a:t>
            </a:r>
            <a:r>
              <a:rPr dirty="0" sz="800" spc="1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..................................................</a:t>
            </a:r>
            <a:r>
              <a:rPr dirty="0" sz="800" spc="1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</a:t>
            </a:r>
            <a:r>
              <a:rPr dirty="0" sz="800" spc="13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195</a:t>
            </a:r>
            <a:endParaRPr sz="800">
              <a:latin typeface="Times New Roman"/>
              <a:cs typeface="Times New Roman"/>
            </a:endParaRPr>
          </a:p>
          <a:p>
            <a:pPr lvl="1" marL="219075" indent="-206375">
              <a:lnSpc>
                <a:spcPct val="100000"/>
              </a:lnSpc>
              <a:spcBef>
                <a:spcPts val="135"/>
              </a:spcBef>
              <a:buAutoNum type="arabicPeriod" startAt="6"/>
              <a:tabLst>
                <a:tab pos="219075" algn="l"/>
              </a:tabLst>
            </a:pPr>
            <a:r>
              <a:rPr dirty="0" sz="800">
                <a:latin typeface="Times New Roman"/>
                <a:cs typeface="Times New Roman"/>
              </a:rPr>
              <a:t>Optimización</a:t>
            </a:r>
            <a:r>
              <a:rPr dirty="0" sz="800" spc="2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................................................</a:t>
            </a:r>
            <a:r>
              <a:rPr dirty="0" sz="800" spc="2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..................................................</a:t>
            </a:r>
            <a:r>
              <a:rPr dirty="0" sz="800" spc="2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</a:t>
            </a:r>
            <a:r>
              <a:rPr dirty="0" sz="800" spc="2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196</a:t>
            </a:r>
            <a:endParaRPr sz="800">
              <a:latin typeface="Times New Roman"/>
              <a:cs typeface="Times New Roman"/>
            </a:endParaRPr>
          </a:p>
          <a:p>
            <a:pPr lvl="2" marL="390525" indent="-285750">
              <a:lnSpc>
                <a:spcPct val="100000"/>
              </a:lnSpc>
              <a:spcBef>
                <a:spcPts val="130"/>
              </a:spcBef>
              <a:buAutoNum type="arabicPeriod"/>
              <a:tabLst>
                <a:tab pos="390525" algn="l"/>
              </a:tabLst>
            </a:pPr>
            <a:r>
              <a:rPr dirty="0" sz="800">
                <a:latin typeface="Times New Roman"/>
                <a:cs typeface="Times New Roman"/>
              </a:rPr>
              <a:t>Rutinas</a:t>
            </a:r>
            <a:r>
              <a:rPr dirty="0" sz="800" spc="204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2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optimización</a:t>
            </a:r>
            <a:r>
              <a:rPr dirty="0" sz="800" spc="204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</a:t>
            </a:r>
            <a:r>
              <a:rPr dirty="0" sz="800" spc="2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................................................</a:t>
            </a:r>
            <a:r>
              <a:rPr dirty="0" sz="800" spc="204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197</a:t>
            </a:r>
            <a:endParaRPr sz="800">
              <a:latin typeface="Times New Roman"/>
              <a:cs typeface="Times New Roman"/>
            </a:endParaRPr>
          </a:p>
          <a:p>
            <a:pPr lvl="2" marL="390525" indent="-285750">
              <a:lnSpc>
                <a:spcPct val="100000"/>
              </a:lnSpc>
              <a:spcBef>
                <a:spcPts val="85"/>
              </a:spcBef>
              <a:buAutoNum type="arabicPeriod"/>
              <a:tabLst>
                <a:tab pos="390525" algn="l"/>
              </a:tabLst>
            </a:pPr>
            <a:r>
              <a:rPr dirty="0" sz="800">
                <a:latin typeface="Times New Roman"/>
                <a:cs typeface="Times New Roman"/>
              </a:rPr>
              <a:t>Función</a:t>
            </a:r>
            <a:r>
              <a:rPr dirty="0" sz="800" spc="1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costo</a:t>
            </a:r>
            <a:r>
              <a:rPr dirty="0" sz="800" spc="1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</a:t>
            </a:r>
            <a:r>
              <a:rPr dirty="0" sz="800" spc="1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..................................................</a:t>
            </a:r>
            <a:r>
              <a:rPr dirty="0" sz="800" spc="1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</a:t>
            </a:r>
            <a:r>
              <a:rPr dirty="0" sz="800" spc="1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197</a:t>
            </a:r>
            <a:endParaRPr sz="800">
              <a:latin typeface="Times New Roman"/>
              <a:cs typeface="Times New Roman"/>
            </a:endParaRPr>
          </a:p>
          <a:p>
            <a:pPr lvl="2" marL="390525" indent="-285750">
              <a:lnSpc>
                <a:spcPct val="100000"/>
              </a:lnSpc>
              <a:spcBef>
                <a:spcPts val="130"/>
              </a:spcBef>
              <a:buAutoNum type="arabicPeriod"/>
              <a:tabLst>
                <a:tab pos="390525" algn="l"/>
              </a:tabLst>
            </a:pP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204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21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optimización</a:t>
            </a:r>
            <a:r>
              <a:rPr dirty="0" sz="800" spc="22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</a:t>
            </a:r>
            <a:r>
              <a:rPr dirty="0" sz="800" spc="21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..................................................</a:t>
            </a:r>
            <a:r>
              <a:rPr dirty="0" sz="800" spc="22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198</a:t>
            </a:r>
            <a:endParaRPr sz="800">
              <a:latin typeface="Times New Roman"/>
              <a:cs typeface="Times New Roman"/>
            </a:endParaRPr>
          </a:p>
          <a:p>
            <a:pPr lvl="2" marL="390525" indent="-285750">
              <a:lnSpc>
                <a:spcPct val="100000"/>
              </a:lnSpc>
              <a:spcBef>
                <a:spcPts val="135"/>
              </a:spcBef>
              <a:buAutoNum type="arabicPeriod"/>
              <a:tabLst>
                <a:tab pos="390525" algn="l"/>
              </a:tabLst>
            </a:pPr>
            <a:r>
              <a:rPr dirty="0" sz="800">
                <a:latin typeface="Times New Roman"/>
                <a:cs typeface="Times New Roman"/>
              </a:rPr>
              <a:t>Ejemplo:</a:t>
            </a:r>
            <a:r>
              <a:rPr dirty="0" sz="800" spc="12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conexión</a:t>
            </a:r>
            <a:r>
              <a:rPr dirty="0" sz="800" spc="12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12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tierra</a:t>
            </a:r>
            <a:r>
              <a:rPr dirty="0" sz="800" spc="12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2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resonancia</a:t>
            </a:r>
            <a:r>
              <a:rPr dirty="0" sz="800" spc="12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(Exa_18.acp)</a:t>
            </a:r>
            <a:r>
              <a:rPr dirty="0" sz="800" spc="12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</a:t>
            </a:r>
            <a:r>
              <a:rPr dirty="0" sz="800" spc="12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</a:t>
            </a:r>
            <a:r>
              <a:rPr dirty="0" sz="800" spc="12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199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1089080" y="8853397"/>
            <a:ext cx="113664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>
                <a:solidFill>
                  <a:srgbClr val="0000FF"/>
                </a:solidFill>
                <a:latin typeface="Times New Roman"/>
                <a:cs typeface="Times New Roman"/>
              </a:rPr>
              <a:t>6)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1412868" y="8853397"/>
            <a:ext cx="400177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160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>
                <a:solidFill>
                  <a:srgbClr val="0000FF"/>
                </a:solidFill>
                <a:latin typeface="Times New Roman"/>
                <a:cs typeface="Times New Roman"/>
              </a:rPr>
              <a:t>de</a:t>
            </a:r>
            <a:r>
              <a:rPr dirty="0" sz="800" spc="160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>
                <a:solidFill>
                  <a:srgbClr val="0000FF"/>
                </a:solidFill>
                <a:latin typeface="Times New Roman"/>
                <a:cs typeface="Times New Roman"/>
              </a:rPr>
              <a:t>aplicación.</a:t>
            </a:r>
            <a:r>
              <a:rPr dirty="0" sz="800" spc="165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>
                <a:solidFill>
                  <a:srgbClr val="0000FF"/>
                </a:solidFill>
                <a:latin typeface="Times New Roman"/>
                <a:cs typeface="Times New Roman"/>
              </a:rPr>
              <a:t>.</a:t>
            </a:r>
            <a:r>
              <a:rPr dirty="0" sz="800" spc="160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>
                <a:solidFill>
                  <a:srgbClr val="0000FF"/>
                </a:solidFill>
                <a:latin typeface="Times New Roman"/>
                <a:cs typeface="Times New Roman"/>
              </a:rPr>
              <a:t>..................................................</a:t>
            </a:r>
            <a:r>
              <a:rPr dirty="0" sz="800" spc="160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>
                <a:solidFill>
                  <a:srgbClr val="0000FF"/>
                </a:solidFill>
                <a:latin typeface="Times New Roman"/>
                <a:cs typeface="Times New Roman"/>
              </a:rPr>
              <a:t>..................................................</a:t>
            </a:r>
            <a:r>
              <a:rPr dirty="0" sz="800" spc="165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>
                <a:solidFill>
                  <a:srgbClr val="0000FF"/>
                </a:solidFill>
                <a:latin typeface="Times New Roman"/>
                <a:cs typeface="Times New Roman"/>
              </a:rPr>
              <a:t>...</a:t>
            </a:r>
            <a:r>
              <a:rPr dirty="0" sz="800" spc="160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25">
                <a:solidFill>
                  <a:srgbClr val="0000FF"/>
                </a:solidFill>
                <a:latin typeface="Times New Roman"/>
                <a:cs typeface="Times New Roman"/>
              </a:rPr>
              <a:t>201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1188199" y="9039741"/>
            <a:ext cx="4497070" cy="1274445"/>
          </a:xfrm>
          <a:prstGeom prst="rect">
            <a:avLst/>
          </a:prstGeom>
        </p:spPr>
        <p:txBody>
          <a:bodyPr wrap="square" lIns="0" tIns="28575" rIns="0" bIns="0" rtlCol="0" vert="horz">
            <a:spAutoFit/>
          </a:bodyPr>
          <a:lstStyle/>
          <a:p>
            <a:pPr algn="r" lvl="1" marL="158115" marR="159385" indent="-158115">
              <a:lnSpc>
                <a:spcPct val="100000"/>
              </a:lnSpc>
              <a:spcBef>
                <a:spcPts val="225"/>
              </a:spcBef>
              <a:buAutoNum type="arabicPeriod"/>
              <a:tabLst>
                <a:tab pos="158115" algn="l"/>
              </a:tabLst>
            </a:pPr>
            <a:r>
              <a:rPr dirty="0" sz="800">
                <a:latin typeface="Times New Roman"/>
                <a:cs typeface="Times New Roman"/>
              </a:rPr>
              <a:t>Cambio</a:t>
            </a:r>
            <a:r>
              <a:rPr dirty="0" sz="800" spc="12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2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estudios</a:t>
            </a:r>
            <a:r>
              <a:rPr dirty="0" sz="800" spc="12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utilizando</a:t>
            </a:r>
            <a:r>
              <a:rPr dirty="0" sz="800" spc="12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</a:t>
            </a:r>
            <a:r>
              <a:rPr dirty="0" sz="800" spc="12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JMarti</a:t>
            </a:r>
            <a:r>
              <a:rPr dirty="0" sz="800" spc="12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LCC</a:t>
            </a:r>
            <a:r>
              <a:rPr dirty="0" sz="800" spc="12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</a:t>
            </a:r>
            <a:r>
              <a:rPr dirty="0" sz="800" spc="12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</a:t>
            </a:r>
            <a:r>
              <a:rPr dirty="0" sz="800" spc="12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203</a:t>
            </a:r>
            <a:endParaRPr sz="800">
              <a:latin typeface="Times New Roman"/>
              <a:cs typeface="Times New Roman"/>
            </a:endParaRPr>
          </a:p>
          <a:p>
            <a:pPr algn="r" lvl="2" marL="237490" marR="104775" indent="-237490">
              <a:lnSpc>
                <a:spcPct val="100000"/>
              </a:lnSpc>
              <a:spcBef>
                <a:spcPts val="130"/>
              </a:spcBef>
              <a:buAutoNum type="arabicPeriod"/>
              <a:tabLst>
                <a:tab pos="237490" algn="l"/>
              </a:tabLst>
            </a:pP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1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JMarti</a:t>
            </a:r>
            <a:r>
              <a:rPr dirty="0" sz="800" spc="114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14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114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114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14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750</a:t>
            </a:r>
            <a:r>
              <a:rPr dirty="0" sz="800" spc="114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kV</a:t>
            </a:r>
            <a:r>
              <a:rPr dirty="0" sz="800" spc="114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</a:t>
            </a:r>
            <a:r>
              <a:rPr dirty="0" sz="800" spc="1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</a:t>
            </a:r>
            <a:r>
              <a:rPr dirty="0" sz="800" spc="114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203</a:t>
            </a:r>
            <a:endParaRPr sz="800">
              <a:latin typeface="Times New Roman"/>
              <a:cs typeface="Times New Roman"/>
            </a:endParaRPr>
          </a:p>
          <a:p>
            <a:pPr lvl="2" marL="342265" indent="-237490">
              <a:lnSpc>
                <a:spcPct val="100000"/>
              </a:lnSpc>
              <a:spcBef>
                <a:spcPts val="135"/>
              </a:spcBef>
              <a:buFont typeface="Times New Roman"/>
              <a:buAutoNum type="arabicPeriod"/>
              <a:tabLst>
                <a:tab pos="342265" algn="l"/>
              </a:tabLst>
            </a:pPr>
            <a:r>
              <a:rPr dirty="0" sz="800" i="1">
                <a:latin typeface="Times New Roman"/>
                <a:cs typeface="Times New Roman"/>
              </a:rPr>
              <a:t>Transitorios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falla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tierra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disparo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falla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(Exa_7a.adp)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205</a:t>
            </a:r>
            <a:endParaRPr sz="800">
              <a:latin typeface="Times New Roman"/>
              <a:cs typeface="Times New Roman"/>
            </a:endParaRPr>
          </a:p>
          <a:p>
            <a:pPr lvl="1" marL="170815" indent="-158115">
              <a:lnSpc>
                <a:spcPct val="100000"/>
              </a:lnSpc>
              <a:spcBef>
                <a:spcPts val="135"/>
              </a:spcBef>
              <a:buAutoNum type="arabicPeriod"/>
              <a:tabLst>
                <a:tab pos="170815" algn="l"/>
              </a:tabLst>
            </a:pPr>
            <a:r>
              <a:rPr dirty="0" sz="800">
                <a:latin typeface="Times New Roman"/>
                <a:cs typeface="Times New Roman"/>
              </a:rPr>
              <a:t>Estudio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sobretensión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rayos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subestación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400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kV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(Exa_9.adp)</a:t>
            </a:r>
            <a:r>
              <a:rPr dirty="0" sz="800" spc="9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208</a:t>
            </a:r>
            <a:endParaRPr sz="800">
              <a:latin typeface="Times New Roman"/>
              <a:cs typeface="Times New Roman"/>
            </a:endParaRPr>
          </a:p>
          <a:p>
            <a:pPr lvl="1" marL="170815" indent="-158115">
              <a:lnSpc>
                <a:spcPct val="100000"/>
              </a:lnSpc>
              <a:spcBef>
                <a:spcPts val="130"/>
              </a:spcBef>
              <a:buAutoNum type="arabicPeriod"/>
              <a:tabLst>
                <a:tab pos="170815" algn="l"/>
              </a:tabLst>
            </a:pPr>
            <a:r>
              <a:rPr dirty="0" sz="800" spc="10">
                <a:latin typeface="Times New Roman"/>
                <a:cs typeface="Times New Roman"/>
              </a:rPr>
              <a:t>Rectificadores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modelado,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transformadores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en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zigzag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y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análisis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armónicos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 i="1">
                <a:latin typeface="Times New Roman"/>
                <a:cs typeface="Times New Roman"/>
              </a:rPr>
              <a:t>(Exa_14.adp)</a:t>
            </a:r>
            <a:r>
              <a:rPr dirty="0" sz="800" spc="30" i="1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.....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214</a:t>
            </a:r>
            <a:endParaRPr sz="800">
              <a:latin typeface="Times New Roman"/>
              <a:cs typeface="Times New Roman"/>
            </a:endParaRPr>
          </a:p>
          <a:p>
            <a:pPr lvl="1" marL="170815" indent="-158115">
              <a:lnSpc>
                <a:spcPct val="100000"/>
              </a:lnSpc>
              <a:spcBef>
                <a:spcPts val="135"/>
              </a:spcBef>
              <a:buAutoNum type="arabicPeriod"/>
              <a:tabLst>
                <a:tab pos="170815" algn="l"/>
              </a:tabLst>
            </a:pPr>
            <a:r>
              <a:rPr dirty="0" sz="800">
                <a:latin typeface="Times New Roman"/>
                <a:cs typeface="Times New Roman"/>
              </a:rPr>
              <a:t>Modelado</a:t>
            </a:r>
            <a:r>
              <a:rPr dirty="0" sz="800" spc="1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máquinas</a:t>
            </a:r>
            <a:r>
              <a:rPr dirty="0" sz="800" spc="1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1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controles</a:t>
            </a:r>
            <a:r>
              <a:rPr dirty="0" sz="800" spc="1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eléctricos</a:t>
            </a:r>
            <a:r>
              <a:rPr dirty="0" sz="800" spc="1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</a:t>
            </a:r>
            <a:r>
              <a:rPr dirty="0" sz="800" spc="1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</a:t>
            </a:r>
            <a:r>
              <a:rPr dirty="0" sz="800" spc="13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220</a:t>
            </a:r>
            <a:endParaRPr sz="800">
              <a:latin typeface="Times New Roman"/>
              <a:cs typeface="Times New Roman"/>
            </a:endParaRPr>
          </a:p>
          <a:p>
            <a:pPr lvl="2" marL="342265" indent="-237490">
              <a:lnSpc>
                <a:spcPct val="100000"/>
              </a:lnSpc>
              <a:spcBef>
                <a:spcPts val="130"/>
              </a:spcBef>
              <a:buAutoNum type="arabicPeriod"/>
              <a:tabLst>
                <a:tab pos="342265" algn="l"/>
              </a:tabLst>
            </a:pPr>
            <a:r>
              <a:rPr dirty="0" sz="800">
                <a:latin typeface="Times New Roman"/>
                <a:cs typeface="Times New Roman"/>
              </a:rPr>
              <a:t>Máquina</a:t>
            </a:r>
            <a:r>
              <a:rPr dirty="0" sz="800" spc="114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2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inducción</a:t>
            </a:r>
            <a:r>
              <a:rPr dirty="0" sz="800" spc="114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controlada</a:t>
            </a:r>
            <a:r>
              <a:rPr dirty="0" sz="800" spc="12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12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TACS</a:t>
            </a:r>
            <a:r>
              <a:rPr dirty="0" sz="800" spc="114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(Exa_4.adp)</a:t>
            </a:r>
            <a:r>
              <a:rPr dirty="0" sz="800" spc="12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</a:t>
            </a:r>
            <a:r>
              <a:rPr dirty="0" sz="800" spc="114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</a:t>
            </a:r>
            <a:r>
              <a:rPr dirty="0" sz="800" spc="12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220</a:t>
            </a:r>
            <a:endParaRPr sz="800">
              <a:latin typeface="Times New Roman"/>
              <a:cs typeface="Times New Roman"/>
            </a:endParaRPr>
          </a:p>
          <a:p>
            <a:pPr lvl="2" marL="342265" indent="-237490">
              <a:lnSpc>
                <a:spcPct val="100000"/>
              </a:lnSpc>
              <a:spcBef>
                <a:spcPts val="135"/>
              </a:spcBef>
              <a:buAutoNum type="arabicPeriod"/>
              <a:tabLst>
                <a:tab pos="342265" algn="l"/>
              </a:tabLst>
            </a:pP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1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máquina</a:t>
            </a:r>
            <a:r>
              <a:rPr dirty="0" sz="800" spc="1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Windsyn</a:t>
            </a:r>
            <a:r>
              <a:rPr dirty="0" sz="800" spc="1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</a:t>
            </a:r>
            <a:r>
              <a:rPr dirty="0" sz="800" spc="1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...............................................</a:t>
            </a:r>
            <a:r>
              <a:rPr dirty="0" sz="800" spc="1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224</a:t>
            </a:r>
            <a:endParaRPr sz="800">
              <a:latin typeface="Times New Roman"/>
              <a:cs typeface="Times New Roman"/>
            </a:endParaRPr>
          </a:p>
          <a:p>
            <a:pPr lvl="2" marL="342265" indent="-237490">
              <a:lnSpc>
                <a:spcPct val="100000"/>
              </a:lnSpc>
              <a:spcBef>
                <a:spcPts val="130"/>
              </a:spcBef>
              <a:buAutoNum type="arabicPeriod"/>
              <a:tabLst>
                <a:tab pos="342265" algn="l"/>
              </a:tabLst>
            </a:pPr>
            <a:r>
              <a:rPr dirty="0" sz="800">
                <a:latin typeface="Times New Roman"/>
                <a:cs typeface="Times New Roman"/>
              </a:rPr>
              <a:t>Control</a:t>
            </a:r>
            <a:r>
              <a:rPr dirty="0" sz="800" spc="1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1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máquina</a:t>
            </a:r>
            <a:r>
              <a:rPr dirty="0" sz="800" spc="15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(Exa_17.acp)</a:t>
            </a:r>
            <a:r>
              <a:rPr dirty="0" sz="800" spc="1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</a:t>
            </a:r>
            <a:r>
              <a:rPr dirty="0" sz="800" spc="1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</a:t>
            </a:r>
            <a:r>
              <a:rPr dirty="0" sz="800" spc="16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225</a:t>
            </a:r>
            <a:endParaRPr sz="8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3" name="object 3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4" name="object 4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634"/>
                  </a:lnTo>
                  <a:lnTo>
                    <a:pt x="142755" y="98634"/>
                  </a:lnTo>
                  <a:lnTo>
                    <a:pt x="136180" y="99942"/>
                  </a:lnTo>
                  <a:lnTo>
                    <a:pt x="104587" y="124137"/>
                  </a:lnTo>
                  <a:lnTo>
                    <a:pt x="98048" y="143341"/>
                  </a:lnTo>
                  <a:lnTo>
                    <a:pt x="98048" y="569345"/>
                  </a:lnTo>
                  <a:lnTo>
                    <a:pt x="117977" y="603789"/>
                  </a:lnTo>
                  <a:lnTo>
                    <a:pt x="142755" y="614052"/>
                  </a:lnTo>
                  <a:lnTo>
                    <a:pt x="1886711" y="614052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4052"/>
                  </a:moveTo>
                  <a:lnTo>
                    <a:pt x="1744971" y="614052"/>
                  </a:lnTo>
                  <a:lnTo>
                    <a:pt x="1751545" y="612745"/>
                  </a:lnTo>
                  <a:lnTo>
                    <a:pt x="1764174" y="607513"/>
                  </a:lnTo>
                  <a:lnTo>
                    <a:pt x="1788370" y="575920"/>
                  </a:lnTo>
                  <a:lnTo>
                    <a:pt x="1789678" y="569345"/>
                  </a:lnTo>
                  <a:lnTo>
                    <a:pt x="1789678" y="143341"/>
                  </a:lnTo>
                  <a:lnTo>
                    <a:pt x="1769748" y="108897"/>
                  </a:lnTo>
                  <a:lnTo>
                    <a:pt x="1744971" y="98634"/>
                  </a:lnTo>
                  <a:lnTo>
                    <a:pt x="1886711" y="98634"/>
                  </a:lnTo>
                  <a:lnTo>
                    <a:pt x="1886711" y="614052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2932176" y="500458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5453" y="528631"/>
                  </a:moveTo>
                  <a:lnTo>
                    <a:pt x="49392" y="528631"/>
                  </a:lnTo>
                  <a:lnTo>
                    <a:pt x="45954" y="528292"/>
                  </a:lnTo>
                  <a:lnTo>
                    <a:pt x="10837" y="508023"/>
                  </a:lnTo>
                  <a:lnTo>
                    <a:pt x="0" y="479239"/>
                  </a:lnTo>
                  <a:lnTo>
                    <a:pt x="0" y="475770"/>
                  </a:lnTo>
                  <a:lnTo>
                    <a:pt x="0" y="49391"/>
                  </a:lnTo>
                  <a:lnTo>
                    <a:pt x="17937" y="13025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936"/>
                  </a:lnTo>
                  <a:lnTo>
                    <a:pt x="1704845" y="49391"/>
                  </a:lnTo>
                  <a:lnTo>
                    <a:pt x="1704845" y="479239"/>
                  </a:lnTo>
                  <a:lnTo>
                    <a:pt x="1686907" y="515598"/>
                  </a:lnTo>
                  <a:lnTo>
                    <a:pt x="1658890" y="528292"/>
                  </a:lnTo>
                  <a:lnTo>
                    <a:pt x="1655453" y="52863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" name="object 6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185"/>
              <a:ext cx="145374" cy="145374"/>
            </a:xfrm>
            <a:prstGeom prst="rect">
              <a:avLst/>
            </a:prstGeom>
          </p:spPr>
        </p:pic>
      </p:grpSp>
      <p:sp>
        <p:nvSpPr>
          <p:cNvPr id="7" name="object 7" descr=""/>
          <p:cNvSpPr txBox="1"/>
          <p:nvPr/>
        </p:nvSpPr>
        <p:spPr>
          <a:xfrm>
            <a:off x="1162799" y="111895"/>
            <a:ext cx="4968240" cy="1202690"/>
          </a:xfrm>
          <a:prstGeom prst="rect">
            <a:avLst/>
          </a:prstGeom>
        </p:spPr>
        <p:txBody>
          <a:bodyPr wrap="square" lIns="0" tIns="65405" rIns="0" bIns="0" rtlCol="0" vert="horz">
            <a:spAutoFit/>
          </a:bodyPr>
          <a:lstStyle/>
          <a:p>
            <a:pPr algn="ctr" marL="1097915">
              <a:lnSpc>
                <a:spcPct val="100000"/>
              </a:lnSpc>
              <a:spcBef>
                <a:spcPts val="515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  <a:p>
            <a:pPr lvl="1" marL="196215" indent="-158115">
              <a:lnSpc>
                <a:spcPct val="100000"/>
              </a:lnSpc>
              <a:spcBef>
                <a:spcPts val="470"/>
              </a:spcBef>
              <a:buAutoNum type="arabicPeriod" startAt="5"/>
              <a:tabLst>
                <a:tab pos="196215" algn="l"/>
              </a:tabLst>
            </a:pPr>
            <a:r>
              <a:rPr dirty="0" sz="800">
                <a:latin typeface="Times New Roman"/>
                <a:cs typeface="Times New Roman"/>
              </a:rPr>
              <a:t>Simulación</a:t>
            </a:r>
            <a:r>
              <a:rPr dirty="0" sz="800" spc="114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2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transitorios</a:t>
            </a:r>
            <a:r>
              <a:rPr dirty="0" sz="800" spc="12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2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corriente</a:t>
            </a:r>
            <a:r>
              <a:rPr dirty="0" sz="800" spc="12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2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</a:t>
            </a:r>
            <a:r>
              <a:rPr dirty="0" sz="800" spc="12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114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transformador</a:t>
            </a:r>
            <a:r>
              <a:rPr dirty="0" sz="800" spc="12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</a:t>
            </a:r>
            <a:r>
              <a:rPr dirty="0" sz="800" spc="12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</a:t>
            </a:r>
            <a:r>
              <a:rPr dirty="0" sz="800" spc="12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231</a:t>
            </a:r>
            <a:endParaRPr sz="800">
              <a:latin typeface="Times New Roman"/>
              <a:cs typeface="Times New Roman"/>
            </a:endParaRPr>
          </a:p>
          <a:p>
            <a:pPr lvl="2" marL="367665" indent="-237490">
              <a:lnSpc>
                <a:spcPct val="100000"/>
              </a:lnSpc>
              <a:spcBef>
                <a:spcPts val="80"/>
              </a:spcBef>
              <a:buAutoNum type="arabicPeriod"/>
              <a:tabLst>
                <a:tab pos="367665" algn="l"/>
              </a:tabLst>
            </a:pPr>
            <a:r>
              <a:rPr dirty="0" sz="800" spc="10">
                <a:latin typeface="Times New Roman"/>
                <a:cs typeface="Times New Roman"/>
              </a:rPr>
              <a:t>Energización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un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autotransformador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400/132/18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kV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 i="1">
                <a:latin typeface="Times New Roman"/>
                <a:cs typeface="Times New Roman"/>
              </a:rPr>
              <a:t>(Exa_10.adp)</a:t>
            </a:r>
            <a:r>
              <a:rPr dirty="0" sz="800" spc="25" i="1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...........................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231</a:t>
            </a:r>
            <a:endParaRPr sz="800">
              <a:latin typeface="Times New Roman"/>
              <a:cs typeface="Times New Roman"/>
            </a:endParaRPr>
          </a:p>
          <a:p>
            <a:pPr lvl="2" marL="367665" indent="-237490">
              <a:lnSpc>
                <a:spcPct val="100000"/>
              </a:lnSpc>
              <a:spcBef>
                <a:spcPts val="135"/>
              </a:spcBef>
              <a:buAutoNum type="arabicPeriod"/>
              <a:tabLst>
                <a:tab pos="367665" algn="l"/>
              </a:tabLst>
            </a:pPr>
            <a:r>
              <a:rPr dirty="0" sz="800">
                <a:latin typeface="Times New Roman"/>
                <a:cs typeface="Times New Roman"/>
              </a:rPr>
              <a:t>Energización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transformador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elevador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generador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132/15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kV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(Exa_11.adp)</a:t>
            </a:r>
            <a:r>
              <a:rPr dirty="0" sz="800" spc="9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237</a:t>
            </a:r>
            <a:endParaRPr sz="800">
              <a:latin typeface="Times New Roman"/>
              <a:cs typeface="Times New Roman"/>
            </a:endParaRPr>
          </a:p>
          <a:p>
            <a:pPr lvl="2" marL="367665" indent="-237490">
              <a:lnSpc>
                <a:spcPct val="100000"/>
              </a:lnSpc>
              <a:spcBef>
                <a:spcPts val="130"/>
              </a:spcBef>
              <a:buAutoNum type="arabicPeriod"/>
              <a:tabLst>
                <a:tab pos="367665" algn="l"/>
              </a:tabLst>
            </a:pPr>
            <a:r>
              <a:rPr dirty="0" sz="800">
                <a:latin typeface="Times New Roman"/>
                <a:cs typeface="Times New Roman"/>
              </a:rPr>
              <a:t>Uso</a:t>
            </a:r>
            <a:r>
              <a:rPr dirty="0" sz="800" spc="1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1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</a:t>
            </a:r>
            <a:r>
              <a:rPr dirty="0" sz="800" spc="1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Transformador</a:t>
            </a:r>
            <a:r>
              <a:rPr dirty="0" sz="800" spc="1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híbrido</a:t>
            </a:r>
            <a:r>
              <a:rPr dirty="0" sz="800" spc="150">
                <a:latin typeface="Times New Roman"/>
                <a:cs typeface="Times New Roman"/>
              </a:rPr>
              <a:t> </a:t>
            </a:r>
            <a:r>
              <a:rPr dirty="0" sz="800" spc="-60" i="1">
                <a:latin typeface="Times New Roman"/>
                <a:cs typeface="Times New Roman"/>
              </a:rPr>
              <a:t>(Ex</a:t>
            </a:r>
            <a:r>
              <a:rPr dirty="0" baseline="-23148" sz="900" spc="-89">
                <a:latin typeface="Arial MT"/>
                <a:cs typeface="Arial MT"/>
              </a:rPr>
              <a:t>T</a:t>
            </a:r>
            <a:r>
              <a:rPr dirty="0" sz="800" spc="-60" i="1">
                <a:latin typeface="Times New Roman"/>
                <a:cs typeface="Times New Roman"/>
              </a:rPr>
              <a:t>a</a:t>
            </a:r>
            <a:r>
              <a:rPr dirty="0" baseline="-23148" sz="900" spc="-89">
                <a:latin typeface="Arial MT"/>
                <a:cs typeface="Arial MT"/>
              </a:rPr>
              <a:t>ra</a:t>
            </a:r>
            <a:r>
              <a:rPr dirty="0" sz="800" spc="-60" i="1">
                <a:latin typeface="Times New Roman"/>
                <a:cs typeface="Times New Roman"/>
              </a:rPr>
              <a:t>_</a:t>
            </a:r>
            <a:r>
              <a:rPr dirty="0" baseline="-23148" sz="900" spc="-89">
                <a:latin typeface="Arial MT"/>
                <a:cs typeface="Arial MT"/>
              </a:rPr>
              <a:t>d</a:t>
            </a:r>
            <a:r>
              <a:rPr dirty="0" sz="800" spc="-60" i="1">
                <a:latin typeface="Times New Roman"/>
                <a:cs typeface="Times New Roman"/>
              </a:rPr>
              <a:t>1</a:t>
            </a:r>
            <a:r>
              <a:rPr dirty="0" baseline="-23148" sz="900" spc="-89">
                <a:latin typeface="Arial MT"/>
                <a:cs typeface="Arial MT"/>
              </a:rPr>
              <a:t>u</a:t>
            </a:r>
            <a:r>
              <a:rPr dirty="0" sz="800" spc="-60" i="1">
                <a:latin typeface="Times New Roman"/>
                <a:cs typeface="Times New Roman"/>
              </a:rPr>
              <a:t>6</a:t>
            </a:r>
            <a:r>
              <a:rPr dirty="0" baseline="-23148" sz="900" spc="-89">
                <a:latin typeface="Arial MT"/>
                <a:cs typeface="Arial MT"/>
              </a:rPr>
              <a:t>c</a:t>
            </a:r>
            <a:r>
              <a:rPr dirty="0" sz="800" spc="-60" i="1">
                <a:latin typeface="Times New Roman"/>
                <a:cs typeface="Times New Roman"/>
              </a:rPr>
              <a:t>.</a:t>
            </a:r>
            <a:r>
              <a:rPr dirty="0" baseline="-23148" sz="900" spc="-89">
                <a:latin typeface="Arial MT"/>
                <a:cs typeface="Arial MT"/>
              </a:rPr>
              <a:t>ie</a:t>
            </a:r>
            <a:r>
              <a:rPr dirty="0" sz="800" spc="-60" i="1">
                <a:latin typeface="Times New Roman"/>
                <a:cs typeface="Times New Roman"/>
              </a:rPr>
              <a:t>a</a:t>
            </a:r>
            <a:r>
              <a:rPr dirty="0" baseline="-23148" sz="900" spc="-89">
                <a:latin typeface="Arial MT"/>
                <a:cs typeface="Arial MT"/>
              </a:rPr>
              <a:t>n</a:t>
            </a:r>
            <a:r>
              <a:rPr dirty="0" sz="800" spc="-60" i="1">
                <a:latin typeface="Times New Roman"/>
                <a:cs typeface="Times New Roman"/>
              </a:rPr>
              <a:t>c</a:t>
            </a:r>
            <a:r>
              <a:rPr dirty="0" baseline="-23148" sz="900" spc="-89">
                <a:latin typeface="Arial MT"/>
                <a:cs typeface="Arial MT"/>
              </a:rPr>
              <a:t>d</a:t>
            </a:r>
            <a:r>
              <a:rPr dirty="0" sz="800" spc="-60" i="1">
                <a:latin typeface="Times New Roman"/>
                <a:cs typeface="Times New Roman"/>
              </a:rPr>
              <a:t>p</a:t>
            </a:r>
            <a:r>
              <a:rPr dirty="0" baseline="-23148" sz="900" spc="-89">
                <a:latin typeface="Arial MT"/>
                <a:cs typeface="Arial MT"/>
              </a:rPr>
              <a:t>o</a:t>
            </a:r>
            <a:r>
              <a:rPr dirty="0" sz="800" spc="-60" i="1">
                <a:latin typeface="Times New Roman"/>
                <a:cs typeface="Times New Roman"/>
              </a:rPr>
              <a:t>)</a:t>
            </a:r>
            <a:r>
              <a:rPr dirty="0" baseline="-23148" sz="900" spc="-89">
                <a:latin typeface="Arial MT"/>
                <a:cs typeface="Arial MT"/>
              </a:rPr>
              <a:t>..</a:t>
            </a:r>
            <a:r>
              <a:rPr dirty="0" sz="800" spc="-60">
                <a:latin typeface="Times New Roman"/>
                <a:cs typeface="Times New Roman"/>
              </a:rPr>
              <a:t>.</a:t>
            </a:r>
            <a:r>
              <a:rPr dirty="0" baseline="-23148" sz="900" spc="-89">
                <a:latin typeface="Arial MT"/>
                <a:cs typeface="Arial MT"/>
              </a:rPr>
              <a:t>.</a:t>
            </a:r>
            <a:r>
              <a:rPr dirty="0" sz="800" spc="-60">
                <a:latin typeface="Times New Roman"/>
                <a:cs typeface="Times New Roman"/>
              </a:rPr>
              <a:t>....................................</a:t>
            </a:r>
            <a:r>
              <a:rPr dirty="0" sz="800" spc="1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</a:t>
            </a:r>
            <a:r>
              <a:rPr dirty="0" sz="800" spc="15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241</a:t>
            </a:r>
            <a:endParaRPr sz="800">
              <a:latin typeface="Times New Roman"/>
              <a:cs typeface="Times New Roman"/>
            </a:endParaRPr>
          </a:p>
          <a:p>
            <a:pPr lvl="1" marL="196215" indent="-158115">
              <a:lnSpc>
                <a:spcPct val="100000"/>
              </a:lnSpc>
              <a:spcBef>
                <a:spcPts val="80"/>
              </a:spcBef>
              <a:buAutoNum type="arabicPeriod" startAt="5"/>
              <a:tabLst>
                <a:tab pos="196215" algn="l"/>
              </a:tabLst>
            </a:pPr>
            <a:r>
              <a:rPr dirty="0" sz="800">
                <a:latin typeface="Times New Roman"/>
                <a:cs typeface="Times New Roman"/>
              </a:rPr>
              <a:t>Cambio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estudios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sobretensión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enfoque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estadístico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Exa_12.adp</a:t>
            </a:r>
            <a:r>
              <a:rPr dirty="0" sz="800" spc="9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)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243</a:t>
            </a:r>
            <a:endParaRPr sz="800">
              <a:latin typeface="Times New Roman"/>
              <a:cs typeface="Times New Roman"/>
            </a:endParaRPr>
          </a:p>
          <a:p>
            <a:pPr lvl="2" marL="367665" indent="-237490">
              <a:lnSpc>
                <a:spcPct val="100000"/>
              </a:lnSpc>
              <a:spcBef>
                <a:spcPts val="135"/>
              </a:spcBef>
              <a:buAutoNum type="arabicPeriod"/>
              <a:tabLst>
                <a:tab pos="367665" algn="l"/>
              </a:tabLst>
            </a:pPr>
            <a:r>
              <a:rPr dirty="0" sz="800">
                <a:latin typeface="Times New Roman"/>
                <a:cs typeface="Times New Roman"/>
              </a:rPr>
              <a:t>Configuración</a:t>
            </a:r>
            <a:r>
              <a:rPr dirty="0" sz="800" spc="114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14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opciones</a:t>
            </a:r>
            <a:r>
              <a:rPr dirty="0" sz="800" spc="114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14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programa</a:t>
            </a:r>
            <a:r>
              <a:rPr dirty="0" sz="800" spc="114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12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114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simulación</a:t>
            </a:r>
            <a:r>
              <a:rPr dirty="0" sz="800" spc="114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estadística</a:t>
            </a:r>
            <a:r>
              <a:rPr dirty="0" sz="800" spc="114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</a:t>
            </a:r>
            <a:r>
              <a:rPr dirty="0" sz="800" spc="114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</a:t>
            </a:r>
            <a:r>
              <a:rPr dirty="0" sz="800" spc="12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243</a:t>
            </a:r>
            <a:endParaRPr sz="800">
              <a:latin typeface="Times New Roman"/>
              <a:cs typeface="Times New Roman"/>
            </a:endParaRPr>
          </a:p>
          <a:p>
            <a:pPr lvl="2" marL="367665" indent="-237490">
              <a:lnSpc>
                <a:spcPct val="100000"/>
              </a:lnSpc>
              <a:spcBef>
                <a:spcPts val="135"/>
              </a:spcBef>
              <a:buAutoNum type="arabicPeriod"/>
              <a:tabLst>
                <a:tab pos="367665" algn="l"/>
              </a:tabLst>
            </a:pPr>
            <a:r>
              <a:rPr dirty="0" sz="800">
                <a:latin typeface="Times New Roman"/>
                <a:cs typeface="Times New Roman"/>
              </a:rPr>
              <a:t>Resultados</a:t>
            </a:r>
            <a:r>
              <a:rPr dirty="0" sz="800" spc="1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1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estudio</a:t>
            </a:r>
            <a:r>
              <a:rPr dirty="0" sz="800" spc="1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estadístico</a:t>
            </a:r>
            <a:r>
              <a:rPr dirty="0" sz="800" spc="1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</a:t>
            </a:r>
            <a:r>
              <a:rPr dirty="0" sz="800" spc="1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</a:t>
            </a:r>
            <a:r>
              <a:rPr dirty="0" sz="800" spc="18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244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1089080" y="2998772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727846" y="2978948"/>
            <a:ext cx="15811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Times New Roman"/>
                <a:cs typeface="Times New Roman"/>
              </a:rPr>
              <a:t>5</a:t>
            </a:r>
            <a:r>
              <a:rPr dirty="0" sz="800" spc="20" b="1">
                <a:latin typeface="Times New Roman"/>
                <a:cs typeface="Times New Roman"/>
              </a:rPr>
              <a:t> </a:t>
            </a:r>
            <a:r>
              <a:rPr dirty="0" sz="800" spc="-50" b="1">
                <a:latin typeface="Times New Roman"/>
                <a:cs typeface="Times New Roman"/>
              </a:rPr>
              <a:t>5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1089080" y="1393045"/>
            <a:ext cx="113664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>
                <a:solidFill>
                  <a:srgbClr val="0000FF"/>
                </a:solidFill>
                <a:latin typeface="Times New Roman"/>
                <a:cs typeface="Times New Roman"/>
              </a:rPr>
              <a:t>7)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412868" y="1393045"/>
            <a:ext cx="389318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solidFill>
                  <a:srgbClr val="0000FF"/>
                </a:solidFill>
                <a:latin typeface="Times New Roman"/>
                <a:cs typeface="Times New Roman"/>
              </a:rPr>
              <a:t>Apéndice</a:t>
            </a:r>
            <a:r>
              <a:rPr dirty="0" sz="800" spc="80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>
                <a:solidFill>
                  <a:srgbClr val="0000FF"/>
                </a:solidFill>
                <a:latin typeface="Times New Roman"/>
                <a:cs typeface="Times New Roman"/>
              </a:rPr>
              <a:t>.</a:t>
            </a:r>
            <a:r>
              <a:rPr dirty="0" sz="800" spc="80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>
                <a:solidFill>
                  <a:srgbClr val="0000FF"/>
                </a:solidFill>
                <a:latin typeface="Times New Roman"/>
                <a:cs typeface="Times New Roman"/>
              </a:rPr>
              <a:t>.</a:t>
            </a:r>
            <a:r>
              <a:rPr dirty="0" sz="800" spc="85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>
                <a:solidFill>
                  <a:srgbClr val="0000FF"/>
                </a:solidFill>
                <a:latin typeface="Times New Roman"/>
                <a:cs typeface="Times New Roman"/>
              </a:rPr>
              <a:t>.</a:t>
            </a:r>
            <a:r>
              <a:rPr dirty="0" sz="800" spc="80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>
                <a:solidFill>
                  <a:srgbClr val="0000FF"/>
                </a:solidFill>
                <a:latin typeface="Times New Roman"/>
                <a:cs typeface="Times New Roman"/>
              </a:rPr>
              <a:t>.</a:t>
            </a:r>
            <a:r>
              <a:rPr dirty="0" sz="800" spc="85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>
                <a:solidFill>
                  <a:srgbClr val="0000FF"/>
                </a:solidFill>
                <a:latin typeface="Times New Roman"/>
                <a:cs typeface="Times New Roman"/>
              </a:rPr>
              <a:t>.</a:t>
            </a:r>
            <a:r>
              <a:rPr dirty="0" sz="800" spc="80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>
                <a:solidFill>
                  <a:srgbClr val="0000FF"/>
                </a:solidFill>
                <a:latin typeface="Times New Roman"/>
                <a:cs typeface="Times New Roman"/>
              </a:rPr>
              <a:t>.</a:t>
            </a:r>
            <a:r>
              <a:rPr dirty="0" sz="800" spc="80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>
                <a:solidFill>
                  <a:srgbClr val="0000FF"/>
                </a:solidFill>
                <a:latin typeface="Times New Roman"/>
                <a:cs typeface="Times New Roman"/>
              </a:rPr>
              <a:t>.</a:t>
            </a:r>
            <a:r>
              <a:rPr dirty="0" sz="800" spc="85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>
                <a:solidFill>
                  <a:srgbClr val="0000FF"/>
                </a:solidFill>
                <a:latin typeface="Times New Roman"/>
                <a:cs typeface="Times New Roman"/>
              </a:rPr>
              <a:t>.</a:t>
            </a:r>
            <a:r>
              <a:rPr dirty="0" sz="800" spc="80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>
                <a:solidFill>
                  <a:srgbClr val="0000FF"/>
                </a:solidFill>
                <a:latin typeface="Times New Roman"/>
                <a:cs typeface="Times New Roman"/>
              </a:rPr>
              <a:t>.</a:t>
            </a:r>
            <a:r>
              <a:rPr dirty="0" sz="800" spc="85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>
                <a:solidFill>
                  <a:srgbClr val="0000FF"/>
                </a:solidFill>
                <a:latin typeface="Times New Roman"/>
                <a:cs typeface="Times New Roman"/>
              </a:rPr>
              <a:t>.</a:t>
            </a:r>
            <a:r>
              <a:rPr dirty="0" sz="800" spc="80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>
                <a:solidFill>
                  <a:srgbClr val="0000FF"/>
                </a:solidFill>
                <a:latin typeface="Times New Roman"/>
                <a:cs typeface="Times New Roman"/>
              </a:rPr>
              <a:t>..................................................</a:t>
            </a:r>
            <a:r>
              <a:rPr dirty="0" sz="800" spc="80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>
                <a:solidFill>
                  <a:srgbClr val="0000FF"/>
                </a:solidFill>
                <a:latin typeface="Times New Roman"/>
                <a:cs typeface="Times New Roman"/>
              </a:rPr>
              <a:t>..................................................</a:t>
            </a:r>
            <a:r>
              <a:rPr dirty="0" sz="800" spc="85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>
                <a:solidFill>
                  <a:srgbClr val="0000FF"/>
                </a:solidFill>
                <a:latin typeface="Times New Roman"/>
                <a:cs typeface="Times New Roman"/>
              </a:rPr>
              <a:t>..247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1188199" y="1579389"/>
            <a:ext cx="4468495" cy="1136015"/>
          </a:xfrm>
          <a:prstGeom prst="rect">
            <a:avLst/>
          </a:prstGeom>
        </p:spPr>
        <p:txBody>
          <a:bodyPr wrap="square" lIns="0" tIns="28575" rIns="0" bIns="0" rtlCol="0" vert="horz">
            <a:spAutoFit/>
          </a:bodyPr>
          <a:lstStyle/>
          <a:p>
            <a:pPr lvl="1" marL="170815" indent="-158115">
              <a:lnSpc>
                <a:spcPct val="100000"/>
              </a:lnSpc>
              <a:spcBef>
                <a:spcPts val="225"/>
              </a:spcBef>
              <a:buAutoNum type="arabicPeriod"/>
              <a:tabLst>
                <a:tab pos="170815" algn="l"/>
              </a:tabLst>
            </a:pPr>
            <a:r>
              <a:rPr dirty="0" sz="800">
                <a:latin typeface="Times New Roman"/>
                <a:cs typeface="Times New Roman"/>
              </a:rPr>
              <a:t>Simulaciones</a:t>
            </a:r>
            <a:r>
              <a:rPr dirty="0" sz="800" spc="1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PFC</a:t>
            </a:r>
            <a:r>
              <a:rPr dirty="0" sz="800" spc="1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1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1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</a:t>
            </a:r>
            <a:r>
              <a:rPr dirty="0" sz="800" spc="1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</a:t>
            </a:r>
            <a:r>
              <a:rPr dirty="0" sz="800" spc="15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249</a:t>
            </a:r>
            <a:endParaRPr sz="800">
              <a:latin typeface="Times New Roman"/>
              <a:cs typeface="Times New Roman"/>
            </a:endParaRPr>
          </a:p>
          <a:p>
            <a:pPr lvl="1" marL="170815" indent="-158115">
              <a:lnSpc>
                <a:spcPct val="100000"/>
              </a:lnSpc>
              <a:spcBef>
                <a:spcPts val="130"/>
              </a:spcBef>
              <a:buAutoNum type="arabicPeriod"/>
              <a:tabLst>
                <a:tab pos="170815" algn="l"/>
              </a:tabLst>
            </a:pPr>
            <a:r>
              <a:rPr dirty="0" sz="800">
                <a:latin typeface="Times New Roman"/>
                <a:cs typeface="Times New Roman"/>
              </a:rPr>
              <a:t>Verificación</a:t>
            </a:r>
            <a:r>
              <a:rPr dirty="0" sz="800" spc="1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1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...............................................</a:t>
            </a:r>
            <a:r>
              <a:rPr dirty="0" sz="800" spc="1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..................................................</a:t>
            </a:r>
            <a:r>
              <a:rPr dirty="0" sz="800" spc="1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</a:t>
            </a:r>
            <a:r>
              <a:rPr dirty="0" sz="800" spc="19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252</a:t>
            </a:r>
            <a:endParaRPr sz="800">
              <a:latin typeface="Times New Roman"/>
              <a:cs typeface="Times New Roman"/>
            </a:endParaRPr>
          </a:p>
          <a:p>
            <a:pPr lvl="2" marL="342265" indent="-237490">
              <a:lnSpc>
                <a:spcPct val="100000"/>
              </a:lnSpc>
              <a:spcBef>
                <a:spcPts val="135"/>
              </a:spcBef>
              <a:buAutoNum type="arabicPeriod"/>
              <a:tabLst>
                <a:tab pos="342265" algn="l"/>
              </a:tabLst>
            </a:pPr>
            <a:r>
              <a:rPr dirty="0" sz="800">
                <a:latin typeface="Times New Roman"/>
                <a:cs typeface="Times New Roman"/>
              </a:rPr>
              <a:t>Sistemas</a:t>
            </a:r>
            <a:r>
              <a:rPr dirty="0" sz="800" spc="204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monofásicos</a:t>
            </a:r>
            <a:r>
              <a:rPr dirty="0" sz="800" spc="2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</a:t>
            </a:r>
            <a:r>
              <a:rPr dirty="0" sz="800" spc="2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..................................................</a:t>
            </a:r>
            <a:r>
              <a:rPr dirty="0" sz="800" spc="2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</a:t>
            </a:r>
            <a:r>
              <a:rPr dirty="0" sz="800" spc="21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253</a:t>
            </a:r>
            <a:endParaRPr sz="800">
              <a:latin typeface="Times New Roman"/>
              <a:cs typeface="Times New Roman"/>
            </a:endParaRPr>
          </a:p>
          <a:p>
            <a:pPr lvl="2" marL="342265" indent="-237490">
              <a:lnSpc>
                <a:spcPct val="100000"/>
              </a:lnSpc>
              <a:spcBef>
                <a:spcPts val="135"/>
              </a:spcBef>
              <a:buAutoNum type="arabicPeriod"/>
              <a:tabLst>
                <a:tab pos="342265" algn="l"/>
              </a:tabLst>
            </a:pPr>
            <a:r>
              <a:rPr dirty="0" sz="800">
                <a:latin typeface="Times New Roman"/>
                <a:cs typeface="Times New Roman"/>
              </a:rPr>
              <a:t>Sistemas</a:t>
            </a:r>
            <a:r>
              <a:rPr dirty="0" sz="800" spc="2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trifásicos</a:t>
            </a:r>
            <a:r>
              <a:rPr dirty="0" sz="800" spc="21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</a:t>
            </a:r>
            <a:r>
              <a:rPr dirty="0" sz="800" spc="21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..................................................</a:t>
            </a:r>
            <a:r>
              <a:rPr dirty="0" sz="800" spc="2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</a:t>
            </a:r>
            <a:r>
              <a:rPr dirty="0" sz="800" spc="21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256</a:t>
            </a:r>
            <a:endParaRPr sz="800">
              <a:latin typeface="Times New Roman"/>
              <a:cs typeface="Times New Roman"/>
            </a:endParaRPr>
          </a:p>
          <a:p>
            <a:pPr lvl="1" marL="170815" indent="-158115">
              <a:lnSpc>
                <a:spcPct val="100000"/>
              </a:lnSpc>
              <a:spcBef>
                <a:spcPts val="130"/>
              </a:spcBef>
              <a:buAutoNum type="arabicPeriod"/>
              <a:tabLst>
                <a:tab pos="170815" algn="l"/>
              </a:tabLst>
            </a:pPr>
            <a:r>
              <a:rPr dirty="0" sz="800">
                <a:latin typeface="Times New Roman"/>
                <a:cs typeface="Times New Roman"/>
              </a:rPr>
              <a:t>Transformador</a:t>
            </a:r>
            <a:r>
              <a:rPr dirty="0" sz="800" spc="2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híbrido,</a:t>
            </a:r>
            <a:r>
              <a:rPr dirty="0" sz="800" spc="21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XFMR</a:t>
            </a:r>
            <a:r>
              <a:rPr dirty="0" sz="800" spc="2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</a:t>
            </a:r>
            <a:r>
              <a:rPr dirty="0" sz="800" spc="21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...............................................</a:t>
            </a:r>
            <a:r>
              <a:rPr dirty="0" sz="800" spc="21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257</a:t>
            </a:r>
            <a:endParaRPr sz="800">
              <a:latin typeface="Times New Roman"/>
              <a:cs typeface="Times New Roman"/>
            </a:endParaRPr>
          </a:p>
          <a:p>
            <a:pPr lvl="2" marL="342265" indent="-237490">
              <a:lnSpc>
                <a:spcPct val="100000"/>
              </a:lnSpc>
              <a:spcBef>
                <a:spcPts val="135"/>
              </a:spcBef>
              <a:buAutoNum type="arabicPeriod"/>
              <a:tabLst>
                <a:tab pos="342265" algn="l"/>
              </a:tabLst>
            </a:pPr>
            <a:r>
              <a:rPr dirty="0" sz="800">
                <a:latin typeface="Times New Roman"/>
                <a:cs typeface="Times New Roman"/>
              </a:rPr>
              <a:t>Inductancia</a:t>
            </a:r>
            <a:r>
              <a:rPr dirty="0" sz="800" spc="1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fuga</a:t>
            </a:r>
            <a:r>
              <a:rPr dirty="0" sz="800" spc="1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</a:t>
            </a:r>
            <a:r>
              <a:rPr dirty="0" sz="800" spc="1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..................................................</a:t>
            </a:r>
            <a:r>
              <a:rPr dirty="0" sz="800" spc="1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</a:t>
            </a:r>
            <a:r>
              <a:rPr dirty="0" sz="800" spc="1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258</a:t>
            </a:r>
            <a:endParaRPr sz="800">
              <a:latin typeface="Times New Roman"/>
              <a:cs typeface="Times New Roman"/>
            </a:endParaRPr>
          </a:p>
          <a:p>
            <a:pPr lvl="2" marL="342265" indent="-237490">
              <a:lnSpc>
                <a:spcPct val="100000"/>
              </a:lnSpc>
              <a:spcBef>
                <a:spcPts val="130"/>
              </a:spcBef>
              <a:buAutoNum type="arabicPeriod"/>
              <a:tabLst>
                <a:tab pos="342265" algn="l"/>
              </a:tabLst>
            </a:pPr>
            <a:r>
              <a:rPr dirty="0" sz="800">
                <a:latin typeface="Times New Roman"/>
                <a:cs typeface="Times New Roman"/>
              </a:rPr>
              <a:t>Resistencia</a:t>
            </a:r>
            <a:r>
              <a:rPr dirty="0" sz="800" spc="1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1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devanado</a:t>
            </a:r>
            <a:r>
              <a:rPr dirty="0" sz="800" spc="1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</a:t>
            </a:r>
            <a:r>
              <a:rPr dirty="0" sz="800" spc="1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..................................................</a:t>
            </a:r>
            <a:r>
              <a:rPr dirty="0" sz="800" spc="1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</a:t>
            </a:r>
            <a:r>
              <a:rPr dirty="0" sz="800" spc="19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259</a:t>
            </a:r>
            <a:endParaRPr sz="800">
              <a:latin typeface="Times New Roman"/>
              <a:cs typeface="Times New Roman"/>
            </a:endParaRPr>
          </a:p>
          <a:p>
            <a:pPr lvl="2" marL="342265" indent="-237490">
              <a:lnSpc>
                <a:spcPct val="100000"/>
              </a:lnSpc>
              <a:spcBef>
                <a:spcPts val="135"/>
              </a:spcBef>
              <a:buAutoNum type="arabicPeriod"/>
              <a:tabLst>
                <a:tab pos="342265" algn="l"/>
              </a:tabLst>
            </a:pPr>
            <a:r>
              <a:rPr dirty="0" sz="800">
                <a:latin typeface="Times New Roman"/>
                <a:cs typeface="Times New Roman"/>
              </a:rPr>
              <a:t>Capacitancia</a:t>
            </a:r>
            <a:r>
              <a:rPr dirty="0" sz="800" spc="2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</a:t>
            </a:r>
            <a:r>
              <a:rPr dirty="0" sz="800" spc="2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..................................................</a:t>
            </a:r>
            <a:r>
              <a:rPr dirty="0" sz="800" spc="2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</a:t>
            </a:r>
            <a:r>
              <a:rPr dirty="0" sz="800" spc="2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260</a:t>
            </a:r>
            <a:endParaRPr sz="800">
              <a:latin typeface="Times New Roman"/>
              <a:cs typeface="Times New Roman"/>
            </a:endParaRPr>
          </a:p>
        </p:txBody>
      </p:sp>
      <p:grpSp>
        <p:nvGrpSpPr>
          <p:cNvPr id="13" name="object 13" descr=""/>
          <p:cNvGrpSpPr/>
          <p:nvPr/>
        </p:nvGrpSpPr>
        <p:grpSpPr>
          <a:xfrm>
            <a:off x="368299" y="3447595"/>
            <a:ext cx="476250" cy="13335"/>
            <a:chOff x="368299" y="3447595"/>
            <a:chExt cx="476250" cy="13335"/>
          </a:xfrm>
        </p:grpSpPr>
        <p:sp>
          <p:nvSpPr>
            <p:cNvPr id="14" name="object 14" descr=""/>
            <p:cNvSpPr/>
            <p:nvPr/>
          </p:nvSpPr>
          <p:spPr>
            <a:xfrm>
              <a:off x="368299" y="3447595"/>
              <a:ext cx="476250" cy="6985"/>
            </a:xfrm>
            <a:custGeom>
              <a:avLst/>
              <a:gdLst/>
              <a:ahLst/>
              <a:cxnLst/>
              <a:rect l="l" t="t" r="r" b="b"/>
              <a:pathLst>
                <a:path w="476250" h="6985">
                  <a:moveTo>
                    <a:pt x="475770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475770" y="0"/>
                  </a:lnTo>
                  <a:lnTo>
                    <a:pt x="475770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368287" y="3447604"/>
              <a:ext cx="476250" cy="13335"/>
            </a:xfrm>
            <a:custGeom>
              <a:avLst/>
              <a:gdLst/>
              <a:ahLst/>
              <a:cxnLst/>
              <a:rect l="l" t="t" r="r" b="b"/>
              <a:pathLst>
                <a:path w="476250" h="13335">
                  <a:moveTo>
                    <a:pt x="475780" y="0"/>
                  </a:moveTo>
                  <a:lnTo>
                    <a:pt x="469163" y="6604"/>
                  </a:lnTo>
                  <a:lnTo>
                    <a:pt x="0" y="6604"/>
                  </a:lnTo>
                  <a:lnTo>
                    <a:pt x="0" y="13208"/>
                  </a:lnTo>
                  <a:lnTo>
                    <a:pt x="469163" y="13208"/>
                  </a:lnTo>
                  <a:lnTo>
                    <a:pt x="475780" y="13208"/>
                  </a:lnTo>
                  <a:lnTo>
                    <a:pt x="475780" y="6604"/>
                  </a:lnTo>
                  <a:lnTo>
                    <a:pt x="475780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368299" y="3447595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" name="object 17" descr=""/>
          <p:cNvSpPr txBox="1"/>
          <p:nvPr/>
        </p:nvSpPr>
        <p:spPr>
          <a:xfrm>
            <a:off x="376765" y="3507582"/>
            <a:ext cx="46037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Página</a:t>
            </a:r>
            <a:r>
              <a:rPr dirty="0" sz="800" spc="80" b="1">
                <a:latin typeface="Arial"/>
                <a:cs typeface="Arial"/>
              </a:rPr>
              <a:t> </a:t>
            </a:r>
            <a:r>
              <a:rPr dirty="0" sz="800" spc="-50" b="1">
                <a:latin typeface="Arial"/>
                <a:cs typeface="Arial"/>
              </a:rPr>
              <a:t>6</a:t>
            </a:r>
            <a:endParaRPr sz="800">
              <a:latin typeface="Arial"/>
              <a:cs typeface="Arial"/>
            </a:endParaRPr>
          </a:p>
        </p:txBody>
      </p:sp>
      <p:sp>
        <p:nvSpPr>
          <p:cNvPr id="19" name="object 19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20" name="object 20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94615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10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18" name="object 18" descr=""/>
          <p:cNvSpPr txBox="1"/>
          <p:nvPr/>
        </p:nvSpPr>
        <p:spPr>
          <a:xfrm>
            <a:off x="930489" y="4083794"/>
            <a:ext cx="4183379" cy="441959"/>
          </a:xfrm>
          <a:prstGeom prst="rect">
            <a:avLst/>
          </a:prstGeom>
        </p:spPr>
        <p:txBody>
          <a:bodyPr wrap="square" lIns="0" tIns="28575" rIns="0" bIns="0" rtlCol="0" vert="horz">
            <a:spAutoFit/>
          </a:bodyPr>
          <a:lstStyle/>
          <a:p>
            <a:pPr marL="111760">
              <a:lnSpc>
                <a:spcPct val="100000"/>
              </a:lnSpc>
              <a:spcBef>
                <a:spcPts val="225"/>
              </a:spcBef>
            </a:pPr>
            <a:r>
              <a:rPr dirty="0" sz="800">
                <a:latin typeface="Times New Roman"/>
                <a:cs typeface="Times New Roman"/>
              </a:rPr>
              <a:t>7.3.4</a:t>
            </a:r>
            <a:r>
              <a:rPr dirty="0" sz="800" spc="22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Núcleo</a:t>
            </a:r>
            <a:r>
              <a:rPr dirty="0" sz="800" spc="2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</a:t>
            </a:r>
            <a:r>
              <a:rPr dirty="0" sz="800" spc="229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..................................................</a:t>
            </a:r>
            <a:r>
              <a:rPr dirty="0" sz="800" spc="2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</a:t>
            </a:r>
            <a:r>
              <a:rPr dirty="0" sz="800" spc="23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261</a:t>
            </a:r>
            <a:endParaRPr sz="800">
              <a:latin typeface="Times New Roman"/>
              <a:cs typeface="Times New Roman"/>
            </a:endParaRPr>
          </a:p>
          <a:p>
            <a:pPr lvl="1" marL="170815" indent="-158115">
              <a:lnSpc>
                <a:spcPct val="100000"/>
              </a:lnSpc>
              <a:spcBef>
                <a:spcPts val="130"/>
              </a:spcBef>
              <a:buAutoNum type="arabicPeriod" startAt="4"/>
              <a:tabLst>
                <a:tab pos="170815" algn="l"/>
              </a:tabLst>
            </a:pPr>
            <a:r>
              <a:rPr dirty="0" sz="800">
                <a:latin typeface="Times New Roman"/>
                <a:cs typeface="Times New Roman"/>
              </a:rPr>
              <a:t>Referencias</a:t>
            </a:r>
            <a:r>
              <a:rPr dirty="0" sz="800" spc="2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................................................</a:t>
            </a:r>
            <a:r>
              <a:rPr dirty="0" sz="800" spc="2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..................................................</a:t>
            </a:r>
            <a:r>
              <a:rPr dirty="0" sz="800" spc="2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</a:t>
            </a:r>
            <a:r>
              <a:rPr dirty="0" sz="800" spc="28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265</a:t>
            </a:r>
            <a:endParaRPr sz="800">
              <a:latin typeface="Times New Roman"/>
              <a:cs typeface="Times New Roman"/>
            </a:endParaRPr>
          </a:p>
          <a:p>
            <a:pPr lvl="1" marL="170815" indent="-158115">
              <a:lnSpc>
                <a:spcPct val="100000"/>
              </a:lnSpc>
              <a:spcBef>
                <a:spcPts val="135"/>
              </a:spcBef>
              <a:buAutoNum type="arabicPeriod" startAt="4"/>
              <a:tabLst>
                <a:tab pos="170815" algn="l"/>
              </a:tabLst>
            </a:pPr>
            <a:r>
              <a:rPr dirty="0" sz="800">
                <a:latin typeface="Times New Roman"/>
                <a:cs typeface="Times New Roman"/>
              </a:rPr>
              <a:t>Índice</a:t>
            </a:r>
            <a:r>
              <a:rPr dirty="0" sz="800" spc="2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................................................</a:t>
            </a:r>
            <a:r>
              <a:rPr dirty="0" sz="800" spc="2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..................................................</a:t>
            </a:r>
            <a:r>
              <a:rPr dirty="0" sz="800" spc="2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</a:t>
            </a:r>
            <a:r>
              <a:rPr dirty="0" sz="800" spc="28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266</a:t>
            </a:r>
            <a:endParaRPr sz="8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935015" y="165100"/>
            <a:ext cx="5226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5" name="object 5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631"/>
                  </a:lnTo>
                  <a:lnTo>
                    <a:pt x="142755" y="98631"/>
                  </a:lnTo>
                  <a:lnTo>
                    <a:pt x="136180" y="99939"/>
                  </a:lnTo>
                  <a:lnTo>
                    <a:pt x="104587" y="124134"/>
                  </a:lnTo>
                  <a:lnTo>
                    <a:pt x="98048" y="143338"/>
                  </a:lnTo>
                  <a:lnTo>
                    <a:pt x="98048" y="569345"/>
                  </a:lnTo>
                  <a:lnTo>
                    <a:pt x="117977" y="603789"/>
                  </a:lnTo>
                  <a:lnTo>
                    <a:pt x="142755" y="614052"/>
                  </a:lnTo>
                  <a:lnTo>
                    <a:pt x="1886711" y="614052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4052"/>
                  </a:moveTo>
                  <a:lnTo>
                    <a:pt x="1744971" y="614052"/>
                  </a:lnTo>
                  <a:lnTo>
                    <a:pt x="1751545" y="612745"/>
                  </a:lnTo>
                  <a:lnTo>
                    <a:pt x="1764174" y="607513"/>
                  </a:lnTo>
                  <a:lnTo>
                    <a:pt x="1788370" y="575920"/>
                  </a:lnTo>
                  <a:lnTo>
                    <a:pt x="1789678" y="569345"/>
                  </a:lnTo>
                  <a:lnTo>
                    <a:pt x="1789678" y="143338"/>
                  </a:lnTo>
                  <a:lnTo>
                    <a:pt x="1769748" y="108894"/>
                  </a:lnTo>
                  <a:lnTo>
                    <a:pt x="1744971" y="98631"/>
                  </a:lnTo>
                  <a:lnTo>
                    <a:pt x="1886711" y="98631"/>
                  </a:lnTo>
                  <a:lnTo>
                    <a:pt x="1886711" y="614052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932176" y="500456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5453" y="528631"/>
                  </a:moveTo>
                  <a:lnTo>
                    <a:pt x="49392" y="528631"/>
                  </a:lnTo>
                  <a:lnTo>
                    <a:pt x="45954" y="528292"/>
                  </a:lnTo>
                  <a:lnTo>
                    <a:pt x="10837" y="508020"/>
                  </a:lnTo>
                  <a:lnTo>
                    <a:pt x="0" y="479239"/>
                  </a:lnTo>
                  <a:lnTo>
                    <a:pt x="0" y="475770"/>
                  </a:lnTo>
                  <a:lnTo>
                    <a:pt x="0" y="49388"/>
                  </a:lnTo>
                  <a:lnTo>
                    <a:pt x="17937" y="13022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933"/>
                  </a:lnTo>
                  <a:lnTo>
                    <a:pt x="1704845" y="49388"/>
                  </a:lnTo>
                  <a:lnTo>
                    <a:pt x="1704845" y="479239"/>
                  </a:lnTo>
                  <a:lnTo>
                    <a:pt x="1686907" y="515598"/>
                  </a:lnTo>
                  <a:lnTo>
                    <a:pt x="1658890" y="528292"/>
                  </a:lnTo>
                  <a:lnTo>
                    <a:pt x="1655453" y="52863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182"/>
              <a:ext cx="145374" cy="145374"/>
            </a:xfrm>
            <a:prstGeom prst="rect">
              <a:avLst/>
            </a:prstGeom>
          </p:spPr>
        </p:pic>
      </p:grpSp>
      <p:sp>
        <p:nvSpPr>
          <p:cNvPr id="8" name="object 8" descr=""/>
          <p:cNvSpPr txBox="1"/>
          <p:nvPr/>
        </p:nvSpPr>
        <p:spPr>
          <a:xfrm>
            <a:off x="3519868" y="811545"/>
            <a:ext cx="52959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10">
                <a:latin typeface="Arial MT"/>
                <a:cs typeface="Arial MT"/>
              </a:rPr>
              <a:t>Traduciendo...</a:t>
            </a:r>
            <a:endParaRPr sz="600">
              <a:latin typeface="Arial MT"/>
              <a:cs typeface="Arial MT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831370" y="1221237"/>
            <a:ext cx="15811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Times New Roman"/>
                <a:cs typeface="Times New Roman"/>
              </a:rPr>
              <a:t>6</a:t>
            </a:r>
            <a:r>
              <a:rPr dirty="0" sz="800" spc="20" b="1">
                <a:latin typeface="Times New Roman"/>
                <a:cs typeface="Times New Roman"/>
              </a:rPr>
              <a:t> </a:t>
            </a:r>
            <a:r>
              <a:rPr dirty="0" sz="800" spc="-50" b="1">
                <a:latin typeface="Times New Roman"/>
                <a:cs typeface="Times New Roman"/>
              </a:rPr>
              <a:t>6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4611106" y="1241060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grpSp>
        <p:nvGrpSpPr>
          <p:cNvPr id="11" name="object 11" descr=""/>
          <p:cNvGrpSpPr/>
          <p:nvPr/>
        </p:nvGrpSpPr>
        <p:grpSpPr>
          <a:xfrm>
            <a:off x="368299" y="1828650"/>
            <a:ext cx="476250" cy="13335"/>
            <a:chOff x="368299" y="1828650"/>
            <a:chExt cx="476250" cy="13335"/>
          </a:xfrm>
        </p:grpSpPr>
        <p:sp>
          <p:nvSpPr>
            <p:cNvPr id="12" name="object 12" descr=""/>
            <p:cNvSpPr/>
            <p:nvPr/>
          </p:nvSpPr>
          <p:spPr>
            <a:xfrm>
              <a:off x="368299" y="1828650"/>
              <a:ext cx="476250" cy="6985"/>
            </a:xfrm>
            <a:custGeom>
              <a:avLst/>
              <a:gdLst/>
              <a:ahLst/>
              <a:cxnLst/>
              <a:rect l="l" t="t" r="r" b="b"/>
              <a:pathLst>
                <a:path w="476250" h="6985">
                  <a:moveTo>
                    <a:pt x="475770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475770" y="0"/>
                  </a:lnTo>
                  <a:lnTo>
                    <a:pt x="475770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368287" y="1828659"/>
              <a:ext cx="476250" cy="13335"/>
            </a:xfrm>
            <a:custGeom>
              <a:avLst/>
              <a:gdLst/>
              <a:ahLst/>
              <a:cxnLst/>
              <a:rect l="l" t="t" r="r" b="b"/>
              <a:pathLst>
                <a:path w="476250" h="13335">
                  <a:moveTo>
                    <a:pt x="475780" y="0"/>
                  </a:moveTo>
                  <a:lnTo>
                    <a:pt x="469163" y="6604"/>
                  </a:lnTo>
                  <a:lnTo>
                    <a:pt x="0" y="6604"/>
                  </a:lnTo>
                  <a:lnTo>
                    <a:pt x="0" y="13208"/>
                  </a:lnTo>
                  <a:lnTo>
                    <a:pt x="469163" y="13208"/>
                  </a:lnTo>
                  <a:lnTo>
                    <a:pt x="475780" y="13208"/>
                  </a:lnTo>
                  <a:lnTo>
                    <a:pt x="475780" y="6604"/>
                  </a:lnTo>
                  <a:lnTo>
                    <a:pt x="475780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368299" y="1828650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5" name="object 15" descr=""/>
          <p:cNvSpPr txBox="1"/>
          <p:nvPr/>
        </p:nvSpPr>
        <p:spPr>
          <a:xfrm>
            <a:off x="376765" y="1888638"/>
            <a:ext cx="46037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Página</a:t>
            </a:r>
            <a:r>
              <a:rPr dirty="0" sz="800" spc="80" b="1">
                <a:latin typeface="Arial"/>
                <a:cs typeface="Arial"/>
              </a:rPr>
              <a:t> </a:t>
            </a:r>
            <a:r>
              <a:rPr dirty="0" sz="800" spc="-50" b="1">
                <a:latin typeface="Arial"/>
                <a:cs typeface="Arial"/>
              </a:rPr>
              <a:t>7</a:t>
            </a:r>
            <a:endParaRPr sz="800">
              <a:latin typeface="Arial"/>
              <a:cs typeface="Arial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1089080" y="9725642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5727846" y="9705818"/>
            <a:ext cx="15811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Times New Roman"/>
                <a:cs typeface="Times New Roman"/>
              </a:rPr>
              <a:t>7</a:t>
            </a:r>
            <a:r>
              <a:rPr dirty="0" sz="800" spc="20" b="1">
                <a:latin typeface="Times New Roman"/>
                <a:cs typeface="Times New Roman"/>
              </a:rPr>
              <a:t> </a:t>
            </a:r>
            <a:r>
              <a:rPr dirty="0" sz="800" spc="-50" b="1">
                <a:latin typeface="Times New Roman"/>
                <a:cs typeface="Times New Roman"/>
              </a:rPr>
              <a:t>7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2622119" y="4946787"/>
            <a:ext cx="1839595" cy="805180"/>
          </a:xfrm>
          <a:prstGeom prst="rect">
            <a:avLst/>
          </a:prstGeom>
        </p:spPr>
        <p:txBody>
          <a:bodyPr wrap="square" lIns="0" tIns="13525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65"/>
              </a:spcBef>
            </a:pPr>
            <a:r>
              <a:rPr dirty="0" sz="1750" b="1">
                <a:solidFill>
                  <a:srgbClr val="0000FF"/>
                </a:solidFill>
                <a:latin typeface="Times New Roman"/>
                <a:cs typeface="Times New Roman"/>
              </a:rPr>
              <a:t>1.</a:t>
            </a:r>
            <a:r>
              <a:rPr dirty="0" sz="1750" spc="2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1750" b="1">
                <a:solidFill>
                  <a:srgbClr val="0000FF"/>
                </a:solidFill>
                <a:latin typeface="Times New Roman"/>
                <a:cs typeface="Times New Roman"/>
              </a:rPr>
              <a:t>Introducción</a:t>
            </a:r>
            <a:r>
              <a:rPr dirty="0" sz="1750" spc="2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1750" b="1">
                <a:solidFill>
                  <a:srgbClr val="0000FF"/>
                </a:solidFill>
                <a:latin typeface="Times New Roman"/>
                <a:cs typeface="Times New Roman"/>
              </a:rPr>
              <a:t>.</a:t>
            </a:r>
            <a:r>
              <a:rPr dirty="0" sz="1750" spc="2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1750" b="1">
                <a:solidFill>
                  <a:srgbClr val="0000FF"/>
                </a:solidFill>
                <a:latin typeface="Times New Roman"/>
                <a:cs typeface="Times New Roman"/>
              </a:rPr>
              <a:t>.</a:t>
            </a:r>
            <a:r>
              <a:rPr dirty="0" sz="1750" spc="2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1750" spc="-50" b="1">
                <a:solidFill>
                  <a:srgbClr val="0000FF"/>
                </a:solidFill>
                <a:latin typeface="Times New Roman"/>
                <a:cs typeface="Times New Roman"/>
              </a:rPr>
              <a:t>.</a:t>
            </a:r>
            <a:endParaRPr sz="1750">
              <a:latin typeface="Times New Roman"/>
              <a:cs typeface="Times New Roman"/>
            </a:endParaRPr>
          </a:p>
          <a:p>
            <a:pPr marL="85090">
              <a:lnSpc>
                <a:spcPct val="100000"/>
              </a:lnSpc>
              <a:spcBef>
                <a:spcPts val="969"/>
              </a:spcBef>
            </a:pPr>
            <a:r>
              <a:rPr dirty="0" sz="1750" b="1">
                <a:solidFill>
                  <a:srgbClr val="0000FF"/>
                </a:solidFill>
                <a:latin typeface="Times New Roman"/>
                <a:cs typeface="Times New Roman"/>
              </a:rPr>
              <a:t>. .</a:t>
            </a:r>
            <a:r>
              <a:rPr dirty="0" sz="1750" spc="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1750" b="1">
                <a:solidFill>
                  <a:srgbClr val="0000FF"/>
                </a:solidFill>
                <a:latin typeface="Times New Roman"/>
                <a:cs typeface="Times New Roman"/>
              </a:rPr>
              <a:t>.</a:t>
            </a:r>
            <a:r>
              <a:rPr dirty="0" sz="1750" spc="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1750" b="1">
                <a:solidFill>
                  <a:srgbClr val="0000FF"/>
                </a:solidFill>
                <a:latin typeface="Times New Roman"/>
                <a:cs typeface="Times New Roman"/>
              </a:rPr>
              <a:t>.</a:t>
            </a:r>
            <a:r>
              <a:rPr dirty="0" sz="1750" spc="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1750" b="1">
                <a:solidFill>
                  <a:srgbClr val="0000FF"/>
                </a:solidFill>
                <a:latin typeface="Times New Roman"/>
                <a:cs typeface="Times New Roman"/>
              </a:rPr>
              <a:t>.</a:t>
            </a:r>
            <a:r>
              <a:rPr dirty="0" sz="1750" spc="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1750" b="1">
                <a:solidFill>
                  <a:srgbClr val="0000FF"/>
                </a:solidFill>
                <a:latin typeface="Times New Roman"/>
                <a:cs typeface="Times New Roman"/>
              </a:rPr>
              <a:t>.</a:t>
            </a:r>
            <a:r>
              <a:rPr dirty="0" sz="1750" spc="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1750" b="1">
                <a:solidFill>
                  <a:srgbClr val="0000FF"/>
                </a:solidFill>
                <a:latin typeface="Times New Roman"/>
                <a:cs typeface="Times New Roman"/>
              </a:rPr>
              <a:t>.</a:t>
            </a:r>
            <a:r>
              <a:rPr dirty="0" sz="1750" spc="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1750" b="1">
                <a:solidFill>
                  <a:srgbClr val="0000FF"/>
                </a:solidFill>
                <a:latin typeface="Times New Roman"/>
                <a:cs typeface="Times New Roman"/>
              </a:rPr>
              <a:t>.</a:t>
            </a:r>
            <a:r>
              <a:rPr dirty="0" sz="1750" spc="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1750" b="1">
                <a:solidFill>
                  <a:srgbClr val="0000FF"/>
                </a:solidFill>
                <a:latin typeface="Times New Roman"/>
                <a:cs typeface="Times New Roman"/>
              </a:rPr>
              <a:t>. .</a:t>
            </a:r>
            <a:r>
              <a:rPr dirty="0" sz="1750" spc="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1750" b="1">
                <a:solidFill>
                  <a:srgbClr val="0000FF"/>
                </a:solidFill>
                <a:latin typeface="Times New Roman"/>
                <a:cs typeface="Times New Roman"/>
              </a:rPr>
              <a:t>.</a:t>
            </a:r>
            <a:r>
              <a:rPr dirty="0" sz="1750" spc="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1750" b="1">
                <a:solidFill>
                  <a:srgbClr val="0000FF"/>
                </a:solidFill>
                <a:latin typeface="Times New Roman"/>
                <a:cs typeface="Times New Roman"/>
              </a:rPr>
              <a:t>.</a:t>
            </a:r>
            <a:r>
              <a:rPr dirty="0" sz="1750" spc="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1750" b="1">
                <a:solidFill>
                  <a:srgbClr val="0000FF"/>
                </a:solidFill>
                <a:latin typeface="Times New Roman"/>
                <a:cs typeface="Times New Roman"/>
              </a:rPr>
              <a:t>.</a:t>
            </a:r>
            <a:r>
              <a:rPr dirty="0" sz="1750" spc="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1750" b="1">
                <a:solidFill>
                  <a:srgbClr val="0000FF"/>
                </a:solidFill>
                <a:latin typeface="Times New Roman"/>
                <a:cs typeface="Times New Roman"/>
              </a:rPr>
              <a:t>.</a:t>
            </a:r>
            <a:r>
              <a:rPr dirty="0" sz="1750" spc="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1750" b="1">
                <a:solidFill>
                  <a:srgbClr val="0000FF"/>
                </a:solidFill>
                <a:latin typeface="Times New Roman"/>
                <a:cs typeface="Times New Roman"/>
              </a:rPr>
              <a:t>.</a:t>
            </a:r>
            <a:r>
              <a:rPr dirty="0" sz="1750" spc="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1750" spc="-50" b="1">
                <a:solidFill>
                  <a:srgbClr val="0000FF"/>
                </a:solidFill>
                <a:latin typeface="Times New Roman"/>
                <a:cs typeface="Times New Roman"/>
              </a:rPr>
              <a:t>.</a:t>
            </a:r>
            <a:endParaRPr sz="1750">
              <a:latin typeface="Times New Roman"/>
              <a:cs typeface="Times New Roman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4578066" y="8179386"/>
            <a:ext cx="941705" cy="7194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300" spc="-10" b="1">
                <a:solidFill>
                  <a:srgbClr val="0000FF"/>
                </a:solidFill>
                <a:latin typeface="Times New Roman"/>
                <a:cs typeface="Times New Roman"/>
              </a:rPr>
              <a:t>ATPDraw</a:t>
            </a:r>
            <a:r>
              <a:rPr dirty="0" sz="1300" spc="-3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1300" spc="-50">
                <a:solidFill>
                  <a:srgbClr val="0000FF"/>
                </a:solidFill>
                <a:latin typeface="Times New Roman"/>
                <a:cs typeface="Times New Roman"/>
              </a:rPr>
              <a:t>™</a:t>
            </a:r>
            <a:endParaRPr sz="13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45"/>
              </a:spcBef>
            </a:pPr>
            <a:r>
              <a:rPr dirty="0" sz="1100" b="1">
                <a:solidFill>
                  <a:srgbClr val="0000FF"/>
                </a:solidFill>
                <a:latin typeface="Times New Roman"/>
                <a:cs typeface="Times New Roman"/>
              </a:rPr>
              <a:t>para</a:t>
            </a:r>
            <a:r>
              <a:rPr dirty="0" sz="1100" spc="-3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1100" spc="-10" b="1">
                <a:solidFill>
                  <a:srgbClr val="0000FF"/>
                </a:solidFill>
                <a:latin typeface="Times New Roman"/>
                <a:cs typeface="Times New Roman"/>
              </a:rPr>
              <a:t>ventanas</a:t>
            </a: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675"/>
              </a:spcBef>
            </a:pPr>
            <a:r>
              <a:rPr dirty="0" sz="1550" spc="-25" b="1">
                <a:solidFill>
                  <a:srgbClr val="0000FF"/>
                </a:solidFill>
                <a:latin typeface="Times New Roman"/>
                <a:cs typeface="Times New Roman"/>
              </a:rPr>
              <a:t>5.6</a:t>
            </a:r>
            <a:endParaRPr sz="1550">
              <a:latin typeface="Times New Roman"/>
              <a:cs typeface="Times New Roman"/>
            </a:endParaRPr>
          </a:p>
        </p:txBody>
      </p:sp>
      <p:grpSp>
        <p:nvGrpSpPr>
          <p:cNvPr id="20" name="object 20" descr=""/>
          <p:cNvGrpSpPr/>
          <p:nvPr/>
        </p:nvGrpSpPr>
        <p:grpSpPr>
          <a:xfrm>
            <a:off x="368299" y="10174465"/>
            <a:ext cx="476250" cy="13335"/>
            <a:chOff x="368299" y="10174465"/>
            <a:chExt cx="476250" cy="13335"/>
          </a:xfrm>
        </p:grpSpPr>
        <p:sp>
          <p:nvSpPr>
            <p:cNvPr id="21" name="object 21" descr=""/>
            <p:cNvSpPr/>
            <p:nvPr/>
          </p:nvSpPr>
          <p:spPr>
            <a:xfrm>
              <a:off x="368299" y="10174465"/>
              <a:ext cx="476250" cy="6985"/>
            </a:xfrm>
            <a:custGeom>
              <a:avLst/>
              <a:gdLst/>
              <a:ahLst/>
              <a:cxnLst/>
              <a:rect l="l" t="t" r="r" b="b"/>
              <a:pathLst>
                <a:path w="476250" h="6984">
                  <a:moveTo>
                    <a:pt x="475770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475770" y="0"/>
                  </a:lnTo>
                  <a:lnTo>
                    <a:pt x="475770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 descr=""/>
            <p:cNvSpPr/>
            <p:nvPr/>
          </p:nvSpPr>
          <p:spPr>
            <a:xfrm>
              <a:off x="368287" y="10174465"/>
              <a:ext cx="476250" cy="13335"/>
            </a:xfrm>
            <a:custGeom>
              <a:avLst/>
              <a:gdLst/>
              <a:ahLst/>
              <a:cxnLst/>
              <a:rect l="l" t="t" r="r" b="b"/>
              <a:pathLst>
                <a:path w="476250" h="13334">
                  <a:moveTo>
                    <a:pt x="475780" y="0"/>
                  </a:moveTo>
                  <a:lnTo>
                    <a:pt x="469163" y="6616"/>
                  </a:lnTo>
                  <a:lnTo>
                    <a:pt x="0" y="6616"/>
                  </a:lnTo>
                  <a:lnTo>
                    <a:pt x="0" y="13220"/>
                  </a:lnTo>
                  <a:lnTo>
                    <a:pt x="469163" y="13220"/>
                  </a:lnTo>
                  <a:lnTo>
                    <a:pt x="475780" y="13220"/>
                  </a:lnTo>
                  <a:lnTo>
                    <a:pt x="475780" y="6616"/>
                  </a:lnTo>
                  <a:lnTo>
                    <a:pt x="475780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 descr=""/>
            <p:cNvSpPr/>
            <p:nvPr/>
          </p:nvSpPr>
          <p:spPr>
            <a:xfrm>
              <a:off x="368287" y="10174465"/>
              <a:ext cx="476250" cy="13335"/>
            </a:xfrm>
            <a:custGeom>
              <a:avLst/>
              <a:gdLst/>
              <a:ahLst/>
              <a:cxnLst/>
              <a:rect l="l" t="t" r="r" b="b"/>
              <a:pathLst>
                <a:path w="476250" h="13334">
                  <a:moveTo>
                    <a:pt x="475780" y="0"/>
                  </a:moveTo>
                  <a:lnTo>
                    <a:pt x="6616" y="0"/>
                  </a:lnTo>
                  <a:lnTo>
                    <a:pt x="0" y="0"/>
                  </a:lnTo>
                  <a:lnTo>
                    <a:pt x="0" y="6616"/>
                  </a:lnTo>
                  <a:lnTo>
                    <a:pt x="0" y="13220"/>
                  </a:lnTo>
                  <a:lnTo>
                    <a:pt x="6616" y="6616"/>
                  </a:lnTo>
                  <a:lnTo>
                    <a:pt x="475780" y="6616"/>
                  </a:lnTo>
                  <a:lnTo>
                    <a:pt x="475780" y="0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 descr=""/>
            <p:cNvSpPr/>
            <p:nvPr/>
          </p:nvSpPr>
          <p:spPr>
            <a:xfrm>
              <a:off x="368287" y="10174465"/>
              <a:ext cx="476250" cy="13335"/>
            </a:xfrm>
            <a:custGeom>
              <a:avLst/>
              <a:gdLst/>
              <a:ahLst/>
              <a:cxnLst/>
              <a:rect l="l" t="t" r="r" b="b"/>
              <a:pathLst>
                <a:path w="476250" h="13334">
                  <a:moveTo>
                    <a:pt x="475780" y="0"/>
                  </a:moveTo>
                  <a:lnTo>
                    <a:pt x="469163" y="6616"/>
                  </a:lnTo>
                  <a:lnTo>
                    <a:pt x="0" y="6616"/>
                  </a:lnTo>
                  <a:lnTo>
                    <a:pt x="0" y="13220"/>
                  </a:lnTo>
                  <a:lnTo>
                    <a:pt x="469163" y="13220"/>
                  </a:lnTo>
                  <a:lnTo>
                    <a:pt x="475780" y="13220"/>
                  </a:lnTo>
                  <a:lnTo>
                    <a:pt x="475780" y="6616"/>
                  </a:lnTo>
                  <a:lnTo>
                    <a:pt x="475780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 descr=""/>
            <p:cNvSpPr/>
            <p:nvPr/>
          </p:nvSpPr>
          <p:spPr>
            <a:xfrm>
              <a:off x="368299" y="10174465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4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6" name="object 26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27" name="object 27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94615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10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935015" y="165100"/>
            <a:ext cx="5226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5" name="object 5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637"/>
                  </a:lnTo>
                  <a:lnTo>
                    <a:pt x="142755" y="98637"/>
                  </a:lnTo>
                  <a:lnTo>
                    <a:pt x="136180" y="99945"/>
                  </a:lnTo>
                  <a:lnTo>
                    <a:pt x="104587" y="124140"/>
                  </a:lnTo>
                  <a:lnTo>
                    <a:pt x="98048" y="143344"/>
                  </a:lnTo>
                  <a:lnTo>
                    <a:pt x="98048" y="569351"/>
                  </a:lnTo>
                  <a:lnTo>
                    <a:pt x="117977" y="603795"/>
                  </a:lnTo>
                  <a:lnTo>
                    <a:pt x="142755" y="614058"/>
                  </a:lnTo>
                  <a:lnTo>
                    <a:pt x="1886711" y="614058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4058"/>
                  </a:moveTo>
                  <a:lnTo>
                    <a:pt x="1744971" y="614058"/>
                  </a:lnTo>
                  <a:lnTo>
                    <a:pt x="1751545" y="612750"/>
                  </a:lnTo>
                  <a:lnTo>
                    <a:pt x="1764174" y="607519"/>
                  </a:lnTo>
                  <a:lnTo>
                    <a:pt x="1788370" y="575926"/>
                  </a:lnTo>
                  <a:lnTo>
                    <a:pt x="1789678" y="569351"/>
                  </a:lnTo>
                  <a:lnTo>
                    <a:pt x="1789678" y="143344"/>
                  </a:lnTo>
                  <a:lnTo>
                    <a:pt x="1769748" y="108900"/>
                  </a:lnTo>
                  <a:lnTo>
                    <a:pt x="1744971" y="98637"/>
                  </a:lnTo>
                  <a:lnTo>
                    <a:pt x="1886711" y="98637"/>
                  </a:lnTo>
                  <a:lnTo>
                    <a:pt x="1886711" y="614058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932176" y="500462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5453" y="528627"/>
                  </a:moveTo>
                  <a:lnTo>
                    <a:pt x="49392" y="528627"/>
                  </a:lnTo>
                  <a:lnTo>
                    <a:pt x="45954" y="528292"/>
                  </a:lnTo>
                  <a:lnTo>
                    <a:pt x="10837" y="508016"/>
                  </a:lnTo>
                  <a:lnTo>
                    <a:pt x="0" y="479236"/>
                  </a:lnTo>
                  <a:lnTo>
                    <a:pt x="0" y="475770"/>
                  </a:lnTo>
                  <a:lnTo>
                    <a:pt x="0" y="49385"/>
                  </a:lnTo>
                  <a:lnTo>
                    <a:pt x="17937" y="13022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933"/>
                  </a:lnTo>
                  <a:lnTo>
                    <a:pt x="1704845" y="49385"/>
                  </a:lnTo>
                  <a:lnTo>
                    <a:pt x="1704845" y="479236"/>
                  </a:lnTo>
                  <a:lnTo>
                    <a:pt x="1686907" y="515598"/>
                  </a:lnTo>
                  <a:lnTo>
                    <a:pt x="1658890" y="528292"/>
                  </a:lnTo>
                  <a:lnTo>
                    <a:pt x="1655453" y="52862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188"/>
              <a:ext cx="145374" cy="145374"/>
            </a:xfrm>
            <a:prstGeom prst="rect">
              <a:avLst/>
            </a:prstGeom>
          </p:spPr>
        </p:pic>
      </p:grpSp>
      <p:sp>
        <p:nvSpPr>
          <p:cNvPr id="8" name="object 8" descr=""/>
          <p:cNvSpPr txBox="1"/>
          <p:nvPr/>
        </p:nvSpPr>
        <p:spPr>
          <a:xfrm>
            <a:off x="3519868" y="811552"/>
            <a:ext cx="52959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10">
                <a:latin typeface="Arial MT"/>
                <a:cs typeface="Arial MT"/>
              </a:rPr>
              <a:t>Traduciendo...</a:t>
            </a:r>
            <a:endParaRPr sz="600">
              <a:latin typeface="Arial MT"/>
              <a:cs typeface="Arial MT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389465" y="365104"/>
            <a:ext cx="434975" cy="11874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915"/>
              </a:lnSpc>
            </a:pPr>
            <a:r>
              <a:rPr dirty="0" sz="800" b="1">
                <a:latin typeface="Arial"/>
                <a:cs typeface="Arial"/>
              </a:rPr>
              <a:t>Página</a:t>
            </a:r>
            <a:r>
              <a:rPr dirty="0" sz="800" spc="80" b="1">
                <a:latin typeface="Arial"/>
                <a:cs typeface="Arial"/>
              </a:rPr>
              <a:t> </a:t>
            </a:r>
            <a:r>
              <a:rPr dirty="0" sz="800" spc="-50" b="1">
                <a:latin typeface="Arial"/>
                <a:cs typeface="Arial"/>
              </a:rPr>
              <a:t>8</a:t>
            </a:r>
            <a:endParaRPr sz="800">
              <a:latin typeface="Arial"/>
              <a:cs typeface="Arial"/>
            </a:endParaRPr>
          </a:p>
        </p:txBody>
      </p:sp>
      <p:sp>
        <p:nvSpPr>
          <p:cNvPr id="10" name="object 10" descr=""/>
          <p:cNvSpPr/>
          <p:nvPr/>
        </p:nvSpPr>
        <p:spPr>
          <a:xfrm>
            <a:off x="381515" y="368305"/>
            <a:ext cx="449580" cy="125730"/>
          </a:xfrm>
          <a:custGeom>
            <a:avLst/>
            <a:gdLst/>
            <a:ahLst/>
            <a:cxnLst/>
            <a:rect l="l" t="t" r="r" b="b"/>
            <a:pathLst>
              <a:path w="449580" h="125729">
                <a:moveTo>
                  <a:pt x="449339" y="125553"/>
                </a:moveTo>
                <a:lnTo>
                  <a:pt x="0" y="125553"/>
                </a:lnTo>
                <a:lnTo>
                  <a:pt x="0" y="0"/>
                </a:lnTo>
                <a:lnTo>
                  <a:pt x="449339" y="0"/>
                </a:lnTo>
                <a:lnTo>
                  <a:pt x="449339" y="125553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" name="object 11" descr=""/>
          <p:cNvSpPr txBox="1"/>
          <p:nvPr/>
        </p:nvSpPr>
        <p:spPr>
          <a:xfrm>
            <a:off x="376765" y="342389"/>
            <a:ext cx="46037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Página</a:t>
            </a:r>
            <a:r>
              <a:rPr dirty="0" sz="800" spc="80" b="1">
                <a:latin typeface="Arial"/>
                <a:cs typeface="Arial"/>
              </a:rPr>
              <a:t> </a:t>
            </a:r>
            <a:r>
              <a:rPr dirty="0" sz="800" spc="-50" b="1">
                <a:latin typeface="Arial"/>
                <a:cs typeface="Arial"/>
              </a:rPr>
              <a:t>9</a:t>
            </a:r>
            <a:endParaRPr sz="800">
              <a:latin typeface="Arial"/>
              <a:cs typeface="Arial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5086877" y="441507"/>
            <a:ext cx="61150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Introducción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1089080" y="8106705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5727846" y="8086882"/>
            <a:ext cx="15811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Times New Roman"/>
                <a:cs typeface="Times New Roman"/>
              </a:rPr>
              <a:t>9</a:t>
            </a:r>
            <a:r>
              <a:rPr dirty="0" sz="800" spc="20" b="1">
                <a:latin typeface="Times New Roman"/>
                <a:cs typeface="Times New Roman"/>
              </a:rPr>
              <a:t> </a:t>
            </a:r>
            <a:r>
              <a:rPr dirty="0" sz="800" spc="-50" b="1">
                <a:latin typeface="Times New Roman"/>
                <a:cs typeface="Times New Roman"/>
              </a:rPr>
              <a:t>9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1089080" y="943710"/>
            <a:ext cx="5697220" cy="677354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Times New Roman"/>
                <a:cs typeface="Times New Roman"/>
              </a:rPr>
              <a:t>1.1</a:t>
            </a:r>
            <a:r>
              <a:rPr dirty="0" sz="800" spc="4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¿Qué</a:t>
            </a:r>
            <a:r>
              <a:rPr dirty="0" sz="800" spc="4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es</a:t>
            </a:r>
            <a:r>
              <a:rPr dirty="0" sz="800" spc="45" b="1">
                <a:latin typeface="Times New Roman"/>
                <a:cs typeface="Times New Roman"/>
              </a:rPr>
              <a:t> </a:t>
            </a:r>
            <a:r>
              <a:rPr dirty="0" sz="800" spc="-10" b="1">
                <a:latin typeface="Times New Roman"/>
                <a:cs typeface="Times New Roman"/>
              </a:rPr>
              <a:t>ATPDraw?</a:t>
            </a:r>
            <a:endParaRPr sz="800">
              <a:latin typeface="Times New Roman"/>
              <a:cs typeface="Times New Roman"/>
            </a:endParaRPr>
          </a:p>
          <a:p>
            <a:pPr marL="12700" marR="1316355">
              <a:lnSpc>
                <a:spcPct val="113799"/>
              </a:lnSpc>
              <a:spcBef>
                <a:spcPts val="780"/>
              </a:spcBef>
            </a:pP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™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Windows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preprocesador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gráfico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controlado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mouse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versión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de</a:t>
            </a:r>
            <a:r>
              <a:rPr dirty="0" sz="800" spc="10">
                <a:latin typeface="Times New Roman"/>
                <a:cs typeface="Times New Roman"/>
              </a:rPr>
              <a:t> Programa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transitorios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electromagnéticos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(EMTP).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En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ATPDraw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el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usuario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puede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construir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lo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digital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simular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usando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mouse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seleccionando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predefinidos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de</a:t>
            </a:r>
            <a:endParaRPr sz="800">
              <a:latin typeface="Times New Roman"/>
              <a:cs typeface="Times New Roman"/>
            </a:endParaRPr>
          </a:p>
          <a:p>
            <a:pPr marL="12700" marR="996950">
              <a:lnSpc>
                <a:spcPct val="113799"/>
              </a:lnSpc>
            </a:pPr>
            <a:r>
              <a:rPr dirty="0" sz="800" spc="10">
                <a:latin typeface="Times New Roman"/>
                <a:cs typeface="Times New Roman"/>
              </a:rPr>
              <a:t>Una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extensa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paleta,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interactivamente.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Entonces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ATPDraw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genera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el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archivo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entrada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para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simulación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ATP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formato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apropiado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basado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"lo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obtienes".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administrado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ATPDraw,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tanto,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debe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tienen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especial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interesar.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7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30924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tiene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diseño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estándar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Windows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ofrece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gran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sistema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ayuda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Windows.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Todos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tipos</a:t>
            </a:r>
            <a:r>
              <a:rPr dirty="0" sz="800" spc="500">
                <a:latin typeface="Times New Roman"/>
                <a:cs typeface="Times New Roman"/>
              </a:rPr>
              <a:t> 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instalaciones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edición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estándar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(copiar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pegar,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agrupar,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rotar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voltear,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exportar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importar,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deshacer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rehacer)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disponibles.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Otras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instalaciones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son: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editor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incorporado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edición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35">
                <a:latin typeface="Times New Roman"/>
                <a:cs typeface="Times New Roman"/>
              </a:rPr>
              <a:t>ATP,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visor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texto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para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mostrando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salida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35">
                <a:latin typeface="Times New Roman"/>
                <a:cs typeface="Times New Roman"/>
              </a:rPr>
              <a:t>ATP,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comprobación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automática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cadenas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disparo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especiales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para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detectar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errores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simulación,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soporte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portapapeles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Windows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exportación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metarchivos.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Soportes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ATPDraw</a:t>
            </a:r>
            <a:r>
              <a:rPr dirty="0" sz="800" spc="10">
                <a:latin typeface="Times New Roman"/>
                <a:cs typeface="Times New Roman"/>
              </a:rPr>
              <a:t> modelado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circuitos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múltiples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que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hace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posible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trabajar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en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más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circuitos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simultáneamente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y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copiar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información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circuitos.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7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117475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mayoría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estándar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(tanto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monofásicos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trifásicos),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así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TACS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son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compatible,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además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crear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nuevos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basados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$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INCLUDE</a:t>
            </a:r>
            <a:endParaRPr sz="800">
              <a:latin typeface="Times New Roman"/>
              <a:cs typeface="Times New Roman"/>
            </a:endParaRPr>
          </a:p>
          <a:p>
            <a:pPr marL="12700" marR="102870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(Módulo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base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datos).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modelado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cable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(KCLee,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PI-equivalente,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Semlyen,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JMarti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Noda)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también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incluido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donde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geometría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material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tiene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la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sección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transversal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gráficamente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verificar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dominio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frecuencia.</a:t>
            </a:r>
            <a:endParaRPr sz="800">
              <a:latin typeface="Times New Roman"/>
              <a:cs typeface="Times New Roman"/>
            </a:endParaRPr>
          </a:p>
          <a:p>
            <a:pPr marL="12700" marR="33210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También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agregado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exploración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frecuencia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armónica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(HFS).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especiales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ayudan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usuario.</a:t>
            </a:r>
            <a:r>
              <a:rPr dirty="0" sz="800" spc="10">
                <a:latin typeface="Times New Roman"/>
                <a:cs typeface="Times New Roman"/>
              </a:rPr>
              <a:t> en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modelado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máquinas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y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transformadores,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incluidos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los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potentes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U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600" spc="10">
                <a:latin typeface="Times New Roman"/>
                <a:cs typeface="Times New Roman"/>
              </a:rPr>
              <a:t>NIVERSAL</a:t>
            </a:r>
            <a:r>
              <a:rPr dirty="0" sz="600" spc="7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M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600" spc="10">
                <a:latin typeface="Times New Roman"/>
                <a:cs typeface="Times New Roman"/>
              </a:rPr>
              <a:t>ACHINE</a:t>
            </a:r>
            <a:r>
              <a:rPr dirty="0" sz="600" spc="7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y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B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600" spc="-10">
                <a:latin typeface="Times New Roman"/>
                <a:cs typeface="Times New Roman"/>
              </a:rPr>
              <a:t>CTRAN</a:t>
            </a:r>
            <a:endParaRPr sz="600">
              <a:latin typeface="Times New Roman"/>
              <a:cs typeface="Times New Roman"/>
            </a:endParaRPr>
          </a:p>
          <a:p>
            <a:pPr marL="12700" marR="105854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características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35">
                <a:latin typeface="Times New Roman"/>
                <a:cs typeface="Times New Roman"/>
              </a:rPr>
              <a:t>ATP.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avanzado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transformador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híbrido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basado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informe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prueba,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diseño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o</a:t>
            </a:r>
            <a:r>
              <a:rPr dirty="0" sz="800" spc="10">
                <a:latin typeface="Times New Roman"/>
                <a:cs typeface="Times New Roman"/>
              </a:rPr>
              <a:t> También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se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admiten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valores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típicos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con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núcleo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topológicamente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correcto.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ATPDraw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también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integrado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con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Windsyn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modelado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Universal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Machine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basado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fabricante.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2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102298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admite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modelado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jerárquico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reemplazar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grupo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seleccionado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icono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número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ilimitado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capas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función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$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PARAMETER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también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implementa,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permite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cadena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texto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campo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luego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asignar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valores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numéricos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textos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encadenan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después.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almacena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disco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único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proyecto,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incluye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todos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los</a:t>
            </a:r>
            <a:endParaRPr sz="800">
              <a:latin typeface="Times New Roman"/>
              <a:cs typeface="Times New Roman"/>
            </a:endParaRPr>
          </a:p>
          <a:p>
            <a:pPr marL="12700" marR="63563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objetos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simulación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opciones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necesarias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ejecutar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caso.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proyecto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formato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comprimido.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hace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compartir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otros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simple.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7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69596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valioso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nuevos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ATP-</a:t>
            </a:r>
            <a:r>
              <a:rPr dirty="0" sz="800">
                <a:latin typeface="Times New Roman"/>
                <a:cs typeface="Times New Roman"/>
              </a:rPr>
              <a:t>EMTP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excelente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herramienta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educación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propósitos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embargo,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posibilidad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modelado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múltiples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capas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hace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poderoso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front-</a:t>
            </a:r>
            <a:r>
              <a:rPr dirty="0" sz="800" spc="-25">
                <a:latin typeface="Times New Roman"/>
                <a:cs typeface="Times New Roman"/>
              </a:rPr>
              <a:t>end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procesador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profesionales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análisis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transitorios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sistemas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energía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eléctrica,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también.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7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1247140">
              <a:lnSpc>
                <a:spcPct val="113799"/>
              </a:lnSpc>
              <a:spcBef>
                <a:spcPts val="5"/>
              </a:spcBef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versión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3.6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superior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plataformas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Windows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9x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NTx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2000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XP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escritas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Borland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Delphi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6.0.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versión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5.3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utiliza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CodeGear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Delphi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2007.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versión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html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sistema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ayuda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compatible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Windows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VISTA.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2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1348105">
              <a:lnSpc>
                <a:spcPct val="113799"/>
              </a:lnSpc>
              <a:spcBef>
                <a:spcPts val="5"/>
              </a:spcBef>
            </a:pP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™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marca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registrada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propiedad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©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2005-2009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Norwegian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University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of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Science</a:t>
            </a:r>
            <a:r>
              <a:rPr dirty="0" sz="800" spc="500">
                <a:latin typeface="Times New Roman"/>
                <a:cs typeface="Times New Roman"/>
              </a:rPr>
              <a:t> 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Tecnología,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Noruega.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desarrollador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programa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Dr.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Hans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Kristian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Høidalen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Trondheim,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Noruega,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Dahl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Design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Noruega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subcontratista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programación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SYSTRAN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Servicios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ingeniería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Hungría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subcontratista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documentación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programa.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Programa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desarrollo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sido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financiado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principalmente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Bonneville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Power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Administration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Portland,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Oregon,</a:t>
            </a:r>
            <a:endParaRPr sz="800">
              <a:latin typeface="Times New Roman"/>
              <a:cs typeface="Times New Roman"/>
            </a:endParaRPr>
          </a:p>
        </p:txBody>
      </p:sp>
      <p:grpSp>
        <p:nvGrpSpPr>
          <p:cNvPr id="16" name="object 16" descr=""/>
          <p:cNvGrpSpPr/>
          <p:nvPr/>
        </p:nvGrpSpPr>
        <p:grpSpPr>
          <a:xfrm>
            <a:off x="368299" y="8555528"/>
            <a:ext cx="535305" cy="13335"/>
            <a:chOff x="368299" y="8555528"/>
            <a:chExt cx="535305" cy="13335"/>
          </a:xfrm>
        </p:grpSpPr>
        <p:sp>
          <p:nvSpPr>
            <p:cNvPr id="17" name="object 17" descr=""/>
            <p:cNvSpPr/>
            <p:nvPr/>
          </p:nvSpPr>
          <p:spPr>
            <a:xfrm>
              <a:off x="368299" y="8555528"/>
              <a:ext cx="535305" cy="6985"/>
            </a:xfrm>
            <a:custGeom>
              <a:avLst/>
              <a:gdLst/>
              <a:ahLst/>
              <a:cxnLst/>
              <a:rect l="l" t="t" r="r" b="b"/>
              <a:pathLst>
                <a:path w="535305" h="6984">
                  <a:moveTo>
                    <a:pt x="535242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535242" y="0"/>
                  </a:lnTo>
                  <a:lnTo>
                    <a:pt x="535242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 descr=""/>
            <p:cNvSpPr/>
            <p:nvPr/>
          </p:nvSpPr>
          <p:spPr>
            <a:xfrm>
              <a:off x="368287" y="8555532"/>
              <a:ext cx="535305" cy="13335"/>
            </a:xfrm>
            <a:custGeom>
              <a:avLst/>
              <a:gdLst/>
              <a:ahLst/>
              <a:cxnLst/>
              <a:rect l="l" t="t" r="r" b="b"/>
              <a:pathLst>
                <a:path w="535305" h="13334">
                  <a:moveTo>
                    <a:pt x="535254" y="0"/>
                  </a:moveTo>
                  <a:lnTo>
                    <a:pt x="528637" y="6604"/>
                  </a:lnTo>
                  <a:lnTo>
                    <a:pt x="0" y="6604"/>
                  </a:lnTo>
                  <a:lnTo>
                    <a:pt x="0" y="13220"/>
                  </a:lnTo>
                  <a:lnTo>
                    <a:pt x="528637" y="13220"/>
                  </a:lnTo>
                  <a:lnTo>
                    <a:pt x="535254" y="13220"/>
                  </a:lnTo>
                  <a:lnTo>
                    <a:pt x="535254" y="6604"/>
                  </a:lnTo>
                  <a:lnTo>
                    <a:pt x="535254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 descr=""/>
            <p:cNvSpPr/>
            <p:nvPr/>
          </p:nvSpPr>
          <p:spPr>
            <a:xfrm>
              <a:off x="368299" y="8555528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4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0" name="object 20" descr=""/>
          <p:cNvSpPr txBox="1"/>
          <p:nvPr/>
        </p:nvSpPr>
        <p:spPr>
          <a:xfrm>
            <a:off x="377385" y="8615516"/>
            <a:ext cx="51943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Página</a:t>
            </a:r>
            <a:r>
              <a:rPr dirty="0" sz="800" spc="8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10</a:t>
            </a:r>
            <a:endParaRPr sz="800">
              <a:latin typeface="Arial"/>
              <a:cs typeface="Arial"/>
            </a:endParaRPr>
          </a:p>
        </p:txBody>
      </p:sp>
      <p:sp>
        <p:nvSpPr>
          <p:cNvPr id="22" name="object 22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23" name="object 23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94615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10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21" name="object 21" descr=""/>
          <p:cNvSpPr txBox="1"/>
          <p:nvPr/>
        </p:nvSpPr>
        <p:spPr>
          <a:xfrm>
            <a:off x="831370" y="8787322"/>
            <a:ext cx="5116830" cy="154051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algn="r" marR="525780">
              <a:lnSpc>
                <a:spcPct val="100000"/>
              </a:lnSpc>
              <a:spcBef>
                <a:spcPts val="130"/>
              </a:spcBef>
            </a:pP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Introducción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4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Estados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Unidos,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Pacific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Engineering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Corporation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coordinador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proyecto.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desarrollo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versión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tiene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Además,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cofinanciado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Grupo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Europeo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EMTP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Schneider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Electric.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programa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libre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regalías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descargar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forma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gratuita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varios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Sitios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Internet.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ayuda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presente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documentación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programa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incluyen</a:t>
            </a:r>
            <a:endParaRPr sz="800">
              <a:latin typeface="Times New Roman"/>
              <a:cs typeface="Times New Roman"/>
            </a:endParaRPr>
          </a:p>
          <a:p>
            <a:pPr marL="12700" marR="23812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información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propiedad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terceros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tanto,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la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licencia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ATP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es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obligatoria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antes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obtener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permiso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para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descargue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programa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documentación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Internet,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recibir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materiales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relacionados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ATP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otros.</a:t>
            </a:r>
            <a:endParaRPr sz="8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935015" y="165100"/>
            <a:ext cx="5226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5" name="object 5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637"/>
                  </a:lnTo>
                  <a:lnTo>
                    <a:pt x="142755" y="98637"/>
                  </a:lnTo>
                  <a:lnTo>
                    <a:pt x="136180" y="99945"/>
                  </a:lnTo>
                  <a:lnTo>
                    <a:pt x="104587" y="124140"/>
                  </a:lnTo>
                  <a:lnTo>
                    <a:pt x="98048" y="143344"/>
                  </a:lnTo>
                  <a:lnTo>
                    <a:pt x="98048" y="569351"/>
                  </a:lnTo>
                  <a:lnTo>
                    <a:pt x="117977" y="603795"/>
                  </a:lnTo>
                  <a:lnTo>
                    <a:pt x="142755" y="614058"/>
                  </a:lnTo>
                  <a:lnTo>
                    <a:pt x="1886711" y="614058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4058"/>
                  </a:moveTo>
                  <a:lnTo>
                    <a:pt x="1744971" y="614058"/>
                  </a:lnTo>
                  <a:lnTo>
                    <a:pt x="1751545" y="612750"/>
                  </a:lnTo>
                  <a:lnTo>
                    <a:pt x="1764174" y="607519"/>
                  </a:lnTo>
                  <a:lnTo>
                    <a:pt x="1788370" y="575926"/>
                  </a:lnTo>
                  <a:lnTo>
                    <a:pt x="1789678" y="569351"/>
                  </a:lnTo>
                  <a:lnTo>
                    <a:pt x="1789678" y="143344"/>
                  </a:lnTo>
                  <a:lnTo>
                    <a:pt x="1769748" y="108900"/>
                  </a:lnTo>
                  <a:lnTo>
                    <a:pt x="1744971" y="98637"/>
                  </a:lnTo>
                  <a:lnTo>
                    <a:pt x="1886711" y="98637"/>
                  </a:lnTo>
                  <a:lnTo>
                    <a:pt x="1886711" y="614058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932176" y="500464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5453" y="528627"/>
                  </a:moveTo>
                  <a:lnTo>
                    <a:pt x="49392" y="528627"/>
                  </a:lnTo>
                  <a:lnTo>
                    <a:pt x="45954" y="528286"/>
                  </a:lnTo>
                  <a:lnTo>
                    <a:pt x="10837" y="508016"/>
                  </a:lnTo>
                  <a:lnTo>
                    <a:pt x="0" y="479236"/>
                  </a:lnTo>
                  <a:lnTo>
                    <a:pt x="0" y="475770"/>
                  </a:lnTo>
                  <a:lnTo>
                    <a:pt x="0" y="49391"/>
                  </a:lnTo>
                  <a:lnTo>
                    <a:pt x="17937" y="13022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926"/>
                  </a:lnTo>
                  <a:lnTo>
                    <a:pt x="1704845" y="49391"/>
                  </a:lnTo>
                  <a:lnTo>
                    <a:pt x="1704845" y="479236"/>
                  </a:lnTo>
                  <a:lnTo>
                    <a:pt x="1686907" y="515592"/>
                  </a:lnTo>
                  <a:lnTo>
                    <a:pt x="1658890" y="528286"/>
                  </a:lnTo>
                  <a:lnTo>
                    <a:pt x="1655453" y="52862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188"/>
              <a:ext cx="145374" cy="145374"/>
            </a:xfrm>
            <a:prstGeom prst="rect">
              <a:avLst/>
            </a:prstGeom>
          </p:spPr>
        </p:pic>
      </p:grpSp>
      <p:sp>
        <p:nvSpPr>
          <p:cNvPr id="8" name="object 8" descr=""/>
          <p:cNvSpPr txBox="1"/>
          <p:nvPr/>
        </p:nvSpPr>
        <p:spPr>
          <a:xfrm>
            <a:off x="767870" y="573668"/>
            <a:ext cx="5929630" cy="3291204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762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Times New Roman"/>
                <a:cs typeface="Times New Roman"/>
              </a:rPr>
              <a:t>1.2</a:t>
            </a:r>
            <a:r>
              <a:rPr dirty="0" sz="800" spc="4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¿Qué</a:t>
            </a:r>
            <a:r>
              <a:rPr dirty="0" sz="800" spc="4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es</a:t>
            </a:r>
            <a:r>
              <a:rPr dirty="0" sz="800" spc="4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el</a:t>
            </a:r>
            <a:r>
              <a:rPr dirty="0" sz="800" spc="40" b="1">
                <a:latin typeface="Times New Roman"/>
                <a:cs typeface="Times New Roman"/>
              </a:rPr>
              <a:t> </a:t>
            </a:r>
            <a:r>
              <a:rPr dirty="0" sz="800" spc="-20" b="1">
                <a:latin typeface="Times New Roman"/>
                <a:cs typeface="Times New Roman"/>
              </a:rPr>
              <a:t>ATP?</a:t>
            </a:r>
            <a:endParaRPr sz="800">
              <a:latin typeface="Times New Roman"/>
              <a:cs typeface="Times New Roman"/>
            </a:endParaRPr>
          </a:p>
          <a:p>
            <a:pPr marL="76200">
              <a:lnSpc>
                <a:spcPct val="100000"/>
              </a:lnSpc>
              <a:spcBef>
                <a:spcPts val="860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Programa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Alternativo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Transitorios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(ATP)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considera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5">
                <a:latin typeface="Times New Roman"/>
                <a:cs typeface="Times New Roman"/>
              </a:rPr>
              <a:t>un</a:t>
            </a:r>
            <a:r>
              <a:rPr dirty="0" sz="800" spc="-200">
                <a:latin typeface="Times New Roman"/>
                <a:cs typeface="Times New Roman"/>
              </a:rPr>
              <a:t>o</a:t>
            </a:r>
            <a:r>
              <a:rPr dirty="0" baseline="13888" sz="900" spc="-30">
                <a:latin typeface="Arial MT"/>
                <a:cs typeface="Arial MT"/>
              </a:rPr>
              <a:t>T</a:t>
            </a:r>
            <a:r>
              <a:rPr dirty="0" baseline="13888" sz="900" spc="-217">
                <a:latin typeface="Arial MT"/>
                <a:cs typeface="Arial MT"/>
              </a:rPr>
              <a:t>r</a:t>
            </a:r>
            <a:r>
              <a:rPr dirty="0" sz="800" spc="-254">
                <a:latin typeface="Times New Roman"/>
                <a:cs typeface="Times New Roman"/>
              </a:rPr>
              <a:t>d</a:t>
            </a:r>
            <a:r>
              <a:rPr dirty="0" baseline="13888" sz="900" spc="-112">
                <a:latin typeface="Arial MT"/>
                <a:cs typeface="Arial MT"/>
              </a:rPr>
              <a:t>a</a:t>
            </a:r>
            <a:r>
              <a:rPr dirty="0" sz="800" spc="-280">
                <a:latin typeface="Times New Roman"/>
                <a:cs typeface="Times New Roman"/>
              </a:rPr>
              <a:t>e</a:t>
            </a:r>
            <a:r>
              <a:rPr dirty="0" baseline="13888" sz="900" spc="7">
                <a:latin typeface="Arial MT"/>
                <a:cs typeface="Arial MT"/>
              </a:rPr>
              <a:t>d</a:t>
            </a:r>
            <a:r>
              <a:rPr dirty="0" baseline="13888" sz="900" spc="-292">
                <a:latin typeface="Arial MT"/>
                <a:cs typeface="Arial MT"/>
              </a:rPr>
              <a:t>u</a:t>
            </a:r>
            <a:r>
              <a:rPr dirty="0" sz="800" spc="-35">
                <a:latin typeface="Times New Roman"/>
                <a:cs typeface="Times New Roman"/>
              </a:rPr>
              <a:t>l</a:t>
            </a:r>
            <a:r>
              <a:rPr dirty="0" baseline="13888" sz="900" spc="-397">
                <a:latin typeface="Arial MT"/>
                <a:cs typeface="Arial MT"/>
              </a:rPr>
              <a:t>c</a:t>
            </a:r>
            <a:r>
              <a:rPr dirty="0" sz="800" spc="-130">
                <a:latin typeface="Times New Roman"/>
                <a:cs typeface="Times New Roman"/>
              </a:rPr>
              <a:t>o</a:t>
            </a:r>
            <a:r>
              <a:rPr dirty="0" baseline="13888" sz="900" spc="7">
                <a:latin typeface="Arial MT"/>
                <a:cs typeface="Arial MT"/>
              </a:rPr>
              <a:t>i</a:t>
            </a:r>
            <a:r>
              <a:rPr dirty="0" baseline="13888" sz="900" spc="-509">
                <a:latin typeface="Arial MT"/>
                <a:cs typeface="Arial MT"/>
              </a:rPr>
              <a:t>e</a:t>
            </a:r>
            <a:r>
              <a:rPr dirty="0" sz="800" spc="25">
                <a:latin typeface="Times New Roman"/>
                <a:cs typeface="Times New Roman"/>
              </a:rPr>
              <a:t>s</a:t>
            </a:r>
            <a:r>
              <a:rPr dirty="0" baseline="13888" sz="900" spc="-240">
                <a:latin typeface="Arial MT"/>
                <a:cs typeface="Arial MT"/>
              </a:rPr>
              <a:t>n</a:t>
            </a:r>
            <a:r>
              <a:rPr dirty="0" sz="800" spc="-475">
                <a:latin typeface="Times New Roman"/>
                <a:cs typeface="Times New Roman"/>
              </a:rPr>
              <a:t>m</a:t>
            </a:r>
            <a:r>
              <a:rPr dirty="0" baseline="13888" sz="900" spc="7">
                <a:latin typeface="Arial MT"/>
                <a:cs typeface="Arial MT"/>
              </a:rPr>
              <a:t>d</a:t>
            </a:r>
            <a:r>
              <a:rPr dirty="0" baseline="13888" sz="900" spc="-307">
                <a:latin typeface="Arial MT"/>
                <a:cs typeface="Arial MT"/>
              </a:rPr>
              <a:t>o</a:t>
            </a:r>
            <a:r>
              <a:rPr dirty="0" sz="800" spc="-155">
                <a:latin typeface="Times New Roman"/>
                <a:cs typeface="Times New Roman"/>
              </a:rPr>
              <a:t>á</a:t>
            </a:r>
            <a:r>
              <a:rPr dirty="0" baseline="13888" sz="900" spc="-15">
                <a:latin typeface="Arial MT"/>
                <a:cs typeface="Arial MT"/>
              </a:rPr>
              <a:t>.</a:t>
            </a:r>
            <a:r>
              <a:rPr dirty="0" sz="800" spc="-305">
                <a:latin typeface="Times New Roman"/>
                <a:cs typeface="Times New Roman"/>
              </a:rPr>
              <a:t>s</a:t>
            </a:r>
            <a:r>
              <a:rPr dirty="0" baseline="13888" sz="900" spc="7">
                <a:latin typeface="Arial MT"/>
                <a:cs typeface="Arial MT"/>
              </a:rPr>
              <a:t>..</a:t>
            </a:r>
            <a:r>
              <a:rPr dirty="0" baseline="13888" sz="900" spc="97">
                <a:latin typeface="Arial MT"/>
                <a:cs typeface="Arial MT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utilizados.</a:t>
            </a:r>
            <a:endParaRPr sz="800">
              <a:latin typeface="Times New Roman"/>
              <a:cs typeface="Times New Roman"/>
            </a:endParaRPr>
          </a:p>
          <a:p>
            <a:pPr marL="76200" marR="1238250">
              <a:lnSpc>
                <a:spcPct val="113799"/>
              </a:lnSpc>
            </a:pPr>
            <a:r>
              <a:rPr dirty="0" sz="800" spc="10">
                <a:latin typeface="Times New Roman"/>
                <a:cs typeface="Times New Roman"/>
              </a:rPr>
              <a:t>sistema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programa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universal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para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simulación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digital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fenómenos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transitorios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electromagnética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como</a:t>
            </a:r>
            <a:r>
              <a:rPr dirty="0" sz="800" spc="10">
                <a:latin typeface="Times New Roman"/>
                <a:cs typeface="Times New Roman"/>
              </a:rPr>
              <a:t> así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como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naturaleza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electromecánica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en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sistemas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energía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eléctrica.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Con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este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programa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digital,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complejo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simular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redes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sistemas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control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estructura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arbitraria.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tiene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modelado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extenso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capacidades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características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adicionales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importantes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además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cálculo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transitorios.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75"/>
              </a:spcBef>
            </a:pPr>
            <a:endParaRPr sz="800">
              <a:latin typeface="Times New Roman"/>
              <a:cs typeface="Times New Roman"/>
            </a:endParaRPr>
          </a:p>
          <a:p>
            <a:pPr algn="just" marL="76200" marR="1782445">
              <a:lnSpc>
                <a:spcPct val="113799"/>
              </a:lnSpc>
            </a:pPr>
            <a:r>
              <a:rPr dirty="0" sz="800" spc="10">
                <a:latin typeface="Times New Roman"/>
                <a:cs typeface="Times New Roman"/>
              </a:rPr>
              <a:t>El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Programa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transitorios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electromagnéticos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(EMTP)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desarrolló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en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el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dominio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público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Bonneville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Power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Administration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(BPA)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Portland,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Oregon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antes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iniciativa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comercial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en</a:t>
            </a:r>
            <a:endParaRPr sz="800">
              <a:latin typeface="Times New Roman"/>
              <a:cs typeface="Times New Roman"/>
            </a:endParaRPr>
          </a:p>
          <a:p>
            <a:pPr algn="just" marL="76200" marR="124079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1984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Grupo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Coordinación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Desarrollo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EMTP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Instituto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Investigación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Energía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Eléctrica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(EPRI)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Palo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Alto,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California.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nacimiento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principios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1984,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cuando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Dres.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Meyer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y</a:t>
            </a:r>
            <a:r>
              <a:rPr dirty="0" sz="800" spc="10">
                <a:latin typeface="Times New Roman"/>
                <a:cs typeface="Times New Roman"/>
              </a:rPr>
              <a:t> Liu no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aprobó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la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comercialización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propuesta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del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EMTP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BPA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y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el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Dr.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Meyer,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utilizando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su</a:t>
            </a:r>
            <a:endParaRPr sz="800">
              <a:latin typeface="Times New Roman"/>
              <a:cs typeface="Times New Roman"/>
            </a:endParaRPr>
          </a:p>
          <a:p>
            <a:pPr marL="76200" marR="346710">
              <a:lnSpc>
                <a:spcPct val="108400"/>
              </a:lnSpc>
              <a:spcBef>
                <a:spcPts val="50"/>
              </a:spcBef>
            </a:pPr>
            <a:r>
              <a:rPr dirty="0" sz="800">
                <a:latin typeface="Times New Roman"/>
                <a:cs typeface="Times New Roman"/>
              </a:rPr>
              <a:t>propio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tiempo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personal,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comenzó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nuevo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programa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partir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copia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EMTP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dominio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público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BPA.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entonces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programa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sido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desarrollado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continuamente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través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contribuciones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internacionales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Dres.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W.</a:t>
            </a:r>
            <a:endParaRPr sz="800">
              <a:latin typeface="Times New Roman"/>
              <a:cs typeface="Times New Roman"/>
            </a:endParaRPr>
          </a:p>
          <a:p>
            <a:pPr marL="76200" marR="151701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Scott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Meyer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Tsu-</a:t>
            </a:r>
            <a:r>
              <a:rPr dirty="0" sz="800">
                <a:latin typeface="Times New Roman"/>
                <a:cs typeface="Times New Roman"/>
              </a:rPr>
              <a:t>huei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Liu,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copresidentes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grupo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EMTP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canadiense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estadounidense.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Varios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expertos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todo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mundo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estado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contribuyendo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EMTP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partir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1975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tarde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para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estrecha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cooperación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desarrolladores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programas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Portland,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EE.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UU.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75"/>
              </a:spcBef>
            </a:pPr>
            <a:endParaRPr sz="800">
              <a:latin typeface="Times New Roman"/>
              <a:cs typeface="Times New Roman"/>
            </a:endParaRPr>
          </a:p>
          <a:p>
            <a:pPr marL="76200" marR="177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Mientras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trabajo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BPA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EMTP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permanece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dominio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público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según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ley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Estados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Unidos,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no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público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requiere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dominio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licencia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antes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otorgue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acceso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materiales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patentados.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licencia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es,</a:t>
            </a:r>
            <a:endParaRPr sz="800">
              <a:latin typeface="Times New Roman"/>
              <a:cs typeface="Times New Roman"/>
            </a:endParaRPr>
          </a:p>
          <a:p>
            <a:pPr marL="76200" marR="60325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sin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embargo,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disponible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forma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gratuita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cualquier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persona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mundo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haya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participado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voluntariamente</a:t>
            </a:r>
            <a:r>
              <a:rPr dirty="0" sz="800" spc="10">
                <a:latin typeface="Times New Roman"/>
                <a:cs typeface="Times New Roman"/>
              </a:rPr>
              <a:t> en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venta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o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intento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venta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cualquier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programa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transitorios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electromagnéticos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(en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lo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sucesivo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denominado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"EMTP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comercio").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831370" y="6329174"/>
            <a:ext cx="13144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10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4611106" y="6348998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831370" y="4075870"/>
            <a:ext cx="21526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Times New Roman"/>
                <a:cs typeface="Times New Roman"/>
              </a:rPr>
              <a:t>1.3</a:t>
            </a:r>
            <a:r>
              <a:rPr dirty="0" sz="800" spc="8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Principios</a:t>
            </a:r>
            <a:r>
              <a:rPr dirty="0" sz="800" spc="8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operativos</a:t>
            </a:r>
            <a:r>
              <a:rPr dirty="0" sz="800" spc="8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y</a:t>
            </a:r>
            <a:r>
              <a:rPr dirty="0" sz="800" spc="8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capacidades</a:t>
            </a:r>
            <a:r>
              <a:rPr dirty="0" sz="800" spc="8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</a:t>
            </a:r>
            <a:r>
              <a:rPr dirty="0" sz="800" spc="80" b="1">
                <a:latin typeface="Times New Roman"/>
                <a:cs typeface="Times New Roman"/>
              </a:rPr>
              <a:t> </a:t>
            </a:r>
            <a:r>
              <a:rPr dirty="0" sz="800" spc="-25" b="1">
                <a:latin typeface="Times New Roman"/>
                <a:cs typeface="Times New Roman"/>
              </a:rPr>
              <a:t>ATP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3263088" y="4056047"/>
            <a:ext cx="55244" cy="9715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50" spc="-50" b="1">
                <a:latin typeface="Times New Roman"/>
                <a:cs typeface="Times New Roman"/>
              </a:rPr>
              <a:t>1</a:t>
            </a:r>
            <a:endParaRPr sz="450">
              <a:latin typeface="Times New Roman"/>
              <a:cs typeface="Times New Roman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831370" y="4295254"/>
            <a:ext cx="5168900" cy="1551940"/>
          </a:xfrm>
          <a:prstGeom prst="rect">
            <a:avLst/>
          </a:prstGeom>
        </p:spPr>
        <p:txBody>
          <a:bodyPr wrap="square" lIns="0" tIns="285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25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programa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predice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variables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interés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dentro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redes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energía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eléctrica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funciones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de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tiempo,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típicamente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iniciado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algunos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disturbios.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Básicamente,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regla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integración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trapezoidal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utiliza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para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Resolver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ecuaciones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diferenciales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sistema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dominio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tiempo.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Inicial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distinta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cero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las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condiciones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pueden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determinarse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automáticamente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mediante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una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solución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fasorial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en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estado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estacionario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o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pueden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ser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ingresado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simples.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7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811530">
              <a:lnSpc>
                <a:spcPct val="113799"/>
              </a:lnSpc>
              <a:spcBef>
                <a:spcPts val="5"/>
              </a:spcBef>
            </a:pP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tiene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muchos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modelos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que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incluyen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máquinas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rotativas,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transformadores,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pararrayos,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transmisión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cables.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Capacidad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interfaz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módulos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programa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TACS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(análisis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transitorio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de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Sistemas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control)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(un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lenguaje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simulación)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permite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modelar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sistemas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control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y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características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lineales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arcos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corona.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Sistemas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dinámicos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sin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ningún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red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eléctrica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también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simular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utilizando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modelado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sistema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control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TACS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MODELS.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831370" y="6045033"/>
            <a:ext cx="742315" cy="136525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2700">
              <a:lnSpc>
                <a:spcPts val="370"/>
              </a:lnSpc>
              <a:spcBef>
                <a:spcPts val="115"/>
              </a:spcBef>
            </a:pPr>
            <a:r>
              <a:rPr dirty="0" sz="350" spc="-50">
                <a:latin typeface="Times New Roman"/>
                <a:cs typeface="Times New Roman"/>
              </a:rPr>
              <a:t>1</a:t>
            </a:r>
            <a:endParaRPr sz="350">
              <a:latin typeface="Times New Roman"/>
              <a:cs typeface="Times New Roman"/>
            </a:endParaRPr>
          </a:p>
          <a:p>
            <a:pPr marL="65405">
              <a:lnSpc>
                <a:spcPts val="490"/>
              </a:lnSpc>
            </a:pPr>
            <a:r>
              <a:rPr dirty="0" sz="450">
                <a:latin typeface="Times New Roman"/>
                <a:cs typeface="Times New Roman"/>
              </a:rPr>
              <a:t>Fuente:</a:t>
            </a:r>
            <a:r>
              <a:rPr dirty="0" sz="450" spc="50">
                <a:latin typeface="Times New Roman"/>
                <a:cs typeface="Times New Roman"/>
              </a:rPr>
              <a:t> </a:t>
            </a:r>
            <a:r>
              <a:rPr dirty="0" sz="450" spc="-10">
                <a:solidFill>
                  <a:srgbClr val="0000FF"/>
                </a:solidFill>
                <a:latin typeface="Times New Roman"/>
                <a:cs typeface="Times New Roman"/>
                <a:hlinkClick r:id="rId3"/>
              </a:rPr>
              <a:t>WWW.EMTP.ORG</a:t>
            </a:r>
            <a:endParaRPr sz="450">
              <a:latin typeface="Times New Roman"/>
              <a:cs typeface="Times New Roman"/>
            </a:endParaRPr>
          </a:p>
        </p:txBody>
      </p:sp>
      <p:grpSp>
        <p:nvGrpSpPr>
          <p:cNvPr id="15" name="object 15" descr=""/>
          <p:cNvGrpSpPr/>
          <p:nvPr/>
        </p:nvGrpSpPr>
        <p:grpSpPr>
          <a:xfrm>
            <a:off x="368299" y="6936587"/>
            <a:ext cx="528955" cy="13335"/>
            <a:chOff x="368299" y="6936587"/>
            <a:chExt cx="528955" cy="13335"/>
          </a:xfrm>
        </p:grpSpPr>
        <p:sp>
          <p:nvSpPr>
            <p:cNvPr id="16" name="object 16" descr=""/>
            <p:cNvSpPr/>
            <p:nvPr/>
          </p:nvSpPr>
          <p:spPr>
            <a:xfrm>
              <a:off x="368299" y="6936587"/>
              <a:ext cx="528955" cy="6985"/>
            </a:xfrm>
            <a:custGeom>
              <a:avLst/>
              <a:gdLst/>
              <a:ahLst/>
              <a:cxnLst/>
              <a:rect l="l" t="t" r="r" b="b"/>
              <a:pathLst>
                <a:path w="528955" h="6984">
                  <a:moveTo>
                    <a:pt x="528634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528634" y="0"/>
                  </a:lnTo>
                  <a:lnTo>
                    <a:pt x="528634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 descr=""/>
            <p:cNvSpPr/>
            <p:nvPr/>
          </p:nvSpPr>
          <p:spPr>
            <a:xfrm>
              <a:off x="368287" y="6936587"/>
              <a:ext cx="528955" cy="13335"/>
            </a:xfrm>
            <a:custGeom>
              <a:avLst/>
              <a:gdLst/>
              <a:ahLst/>
              <a:cxnLst/>
              <a:rect l="l" t="t" r="r" b="b"/>
              <a:pathLst>
                <a:path w="528955" h="13334">
                  <a:moveTo>
                    <a:pt x="528637" y="0"/>
                  </a:moveTo>
                  <a:lnTo>
                    <a:pt x="522033" y="6616"/>
                  </a:lnTo>
                  <a:lnTo>
                    <a:pt x="0" y="6616"/>
                  </a:lnTo>
                  <a:lnTo>
                    <a:pt x="0" y="13220"/>
                  </a:lnTo>
                  <a:lnTo>
                    <a:pt x="522033" y="13220"/>
                  </a:lnTo>
                  <a:lnTo>
                    <a:pt x="528637" y="13220"/>
                  </a:lnTo>
                  <a:lnTo>
                    <a:pt x="528637" y="6616"/>
                  </a:lnTo>
                  <a:lnTo>
                    <a:pt x="528637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 descr=""/>
            <p:cNvSpPr/>
            <p:nvPr/>
          </p:nvSpPr>
          <p:spPr>
            <a:xfrm>
              <a:off x="368299" y="6936587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4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9" name="object 19" descr=""/>
          <p:cNvSpPr txBox="1"/>
          <p:nvPr/>
        </p:nvSpPr>
        <p:spPr>
          <a:xfrm>
            <a:off x="376662" y="6996576"/>
            <a:ext cx="51371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Página</a:t>
            </a:r>
            <a:r>
              <a:rPr dirty="0" sz="800" spc="8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11</a:t>
            </a:r>
            <a:endParaRPr sz="800">
              <a:latin typeface="Arial"/>
              <a:cs typeface="Arial"/>
            </a:endParaRPr>
          </a:p>
        </p:txBody>
      </p:sp>
      <p:sp>
        <p:nvSpPr>
          <p:cNvPr id="21" name="object 21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22" name="object 22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94615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10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20" name="object 20" descr=""/>
          <p:cNvSpPr txBox="1"/>
          <p:nvPr/>
        </p:nvSpPr>
        <p:spPr>
          <a:xfrm>
            <a:off x="1089080" y="7168381"/>
            <a:ext cx="5249545" cy="3073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algn="r" marR="645160">
              <a:lnSpc>
                <a:spcPct val="100000"/>
              </a:lnSpc>
              <a:spcBef>
                <a:spcPts val="130"/>
              </a:spcBef>
            </a:pP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Introducción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8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permiten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perturbaciones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simétricas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asimétricas,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fallas,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rayos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y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varios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tipos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operaciones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conmutación,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incluida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conmutación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válvulas.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Dominio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frecuencia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Análisis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armónico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utilizando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método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inyección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corriente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armónica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(ESCANEO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FRECUENCIA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ARMÓNICA)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cálculo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respuesta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frecuencia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redes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fasoriales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usando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función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ESCANEO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FRECUENCIA</a:t>
            </a:r>
            <a:r>
              <a:rPr dirty="0" sz="800" spc="500">
                <a:latin typeface="Times New Roman"/>
                <a:cs typeface="Times New Roman"/>
              </a:rPr>
              <a:t>  </a:t>
            </a:r>
            <a:r>
              <a:rPr dirty="0" sz="800">
                <a:latin typeface="Times New Roman"/>
                <a:cs typeface="Times New Roman"/>
              </a:rPr>
              <a:t>También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compatible.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biblioteca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actualmente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consta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siguientes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componentes:</a:t>
            </a:r>
            <a:endParaRPr sz="800">
              <a:latin typeface="Times New Roman"/>
              <a:cs typeface="Times New Roman"/>
            </a:endParaRPr>
          </a:p>
          <a:p>
            <a:pPr marL="231775" indent="-47625">
              <a:lnSpc>
                <a:spcPct val="100000"/>
              </a:lnSpc>
              <a:spcBef>
                <a:spcPts val="760"/>
              </a:spcBef>
              <a:buSzPct val="75000"/>
              <a:buChar char="▪"/>
              <a:tabLst>
                <a:tab pos="231775" algn="l"/>
              </a:tabLst>
            </a:pPr>
            <a:r>
              <a:rPr dirty="0" sz="800">
                <a:latin typeface="Times New Roman"/>
                <a:cs typeface="Times New Roman"/>
              </a:rPr>
              <a:t>Elementos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lineales,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agrupados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acoplados.</a:t>
            </a:r>
            <a:endParaRPr sz="800">
              <a:latin typeface="Times New Roman"/>
              <a:cs typeface="Times New Roman"/>
            </a:endParaRPr>
          </a:p>
          <a:p>
            <a:pPr marL="231775" indent="-47625">
              <a:lnSpc>
                <a:spcPct val="100000"/>
              </a:lnSpc>
              <a:spcBef>
                <a:spcPts val="340"/>
              </a:spcBef>
              <a:buSzPct val="75000"/>
              <a:buChar char="▪"/>
              <a:tabLst>
                <a:tab pos="231775" algn="l"/>
              </a:tabLst>
            </a:pPr>
            <a:r>
              <a:rPr dirty="0" sz="800">
                <a:latin typeface="Times New Roman"/>
                <a:cs typeface="Times New Roman"/>
              </a:rPr>
              <a:t>Líneas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cables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transmisión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parámetros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distribuidos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dependientes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frecuencia.</a:t>
            </a:r>
            <a:endParaRPr sz="800">
              <a:latin typeface="Times New Roman"/>
              <a:cs typeface="Times New Roman"/>
            </a:endParaRPr>
          </a:p>
          <a:p>
            <a:pPr marL="231775" marR="1168400" indent="-47625">
              <a:lnSpc>
                <a:spcPct val="103000"/>
              </a:lnSpc>
              <a:spcBef>
                <a:spcPts val="310"/>
              </a:spcBef>
              <a:buSzPct val="75000"/>
              <a:buChar char="▪"/>
              <a:tabLst>
                <a:tab pos="362585" algn="l"/>
              </a:tabLst>
            </a:pPr>
            <a:r>
              <a:rPr dirty="0" sz="800">
                <a:latin typeface="Times New Roman"/>
                <a:cs typeface="Times New Roman"/>
              </a:rPr>
              <a:t>Resistencias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inductancias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lineales,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inductor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histéreo,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resistencia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variable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tiempo,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 spc="500">
                <a:latin typeface="Times New Roman"/>
                <a:cs typeface="Times New Roman"/>
              </a:rPr>
              <a:t>	</a:t>
            </a:r>
            <a:r>
              <a:rPr dirty="0" sz="800">
                <a:latin typeface="Times New Roman"/>
                <a:cs typeface="Times New Roman"/>
              </a:rPr>
              <a:t>TACS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resistencia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controlada.</a:t>
            </a:r>
            <a:endParaRPr sz="800">
              <a:latin typeface="Times New Roman"/>
              <a:cs typeface="Times New Roman"/>
            </a:endParaRPr>
          </a:p>
          <a:p>
            <a:pPr marL="231775" marR="730885" indent="-47625">
              <a:lnSpc>
                <a:spcPts val="940"/>
              </a:lnSpc>
              <a:spcBef>
                <a:spcPts val="545"/>
              </a:spcBef>
              <a:buSzPct val="75000"/>
              <a:buChar char="▪"/>
              <a:tabLst>
                <a:tab pos="362585" algn="l"/>
              </a:tabLst>
            </a:pPr>
            <a:r>
              <a:rPr dirty="0" sz="800" spc="10">
                <a:latin typeface="Times New Roman"/>
                <a:cs typeface="Times New Roman"/>
              </a:rPr>
              <a:t>Componentes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con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no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linealidades: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transformadores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que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incluyen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saturación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histéresis,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sobretensión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 spc="500">
                <a:latin typeface="Times New Roman"/>
                <a:cs typeface="Times New Roman"/>
              </a:rPr>
              <a:t>	</a:t>
            </a:r>
            <a:r>
              <a:rPr dirty="0" sz="800">
                <a:latin typeface="Times New Roman"/>
                <a:cs typeface="Times New Roman"/>
              </a:rPr>
              <a:t>pararrayos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(sin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espacio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espacio),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arcos.</a:t>
            </a:r>
            <a:endParaRPr sz="800">
              <a:latin typeface="Times New Roman"/>
              <a:cs typeface="Times New Roman"/>
            </a:endParaRPr>
          </a:p>
          <a:p>
            <a:pPr marL="231775" marR="745490" indent="-47625">
              <a:lnSpc>
                <a:spcPct val="103000"/>
              </a:lnSpc>
              <a:spcBef>
                <a:spcPts val="439"/>
              </a:spcBef>
              <a:buSzPct val="75000"/>
              <a:buChar char="▪"/>
              <a:tabLst>
                <a:tab pos="362585" algn="l"/>
              </a:tabLst>
            </a:pPr>
            <a:r>
              <a:rPr dirty="0" sz="800">
                <a:latin typeface="Times New Roman"/>
                <a:cs typeface="Times New Roman"/>
              </a:rPr>
              <a:t>Interruptores</a:t>
            </a:r>
            <a:r>
              <a:rPr dirty="0" sz="800" spc="1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ordinarios,</a:t>
            </a:r>
            <a:r>
              <a:rPr dirty="0" sz="800" spc="1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interruptores</a:t>
            </a:r>
            <a:r>
              <a:rPr dirty="0" sz="800" spc="1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dependientes</a:t>
            </a:r>
            <a:r>
              <a:rPr dirty="0" sz="800" spc="1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1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tiempo</a:t>
            </a:r>
            <a:r>
              <a:rPr dirty="0" sz="800" spc="1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1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1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voltaje,</a:t>
            </a:r>
            <a:r>
              <a:rPr dirty="0" sz="800" spc="1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conmutación</a:t>
            </a:r>
            <a:r>
              <a:rPr dirty="0" sz="800" spc="11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estadística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 spc="500">
                <a:latin typeface="Times New Roman"/>
                <a:cs typeface="Times New Roman"/>
              </a:rPr>
              <a:t>	</a:t>
            </a:r>
            <a:r>
              <a:rPr dirty="0" sz="800">
                <a:latin typeface="Times New Roman"/>
                <a:cs typeface="Times New Roman"/>
              </a:rPr>
              <a:t>(Estudios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Montecarlo).</a:t>
            </a:r>
            <a:endParaRPr sz="800">
              <a:latin typeface="Times New Roman"/>
              <a:cs typeface="Times New Roman"/>
            </a:endParaRPr>
          </a:p>
          <a:p>
            <a:pPr marL="231775" indent="-47625">
              <a:lnSpc>
                <a:spcPct val="100000"/>
              </a:lnSpc>
              <a:spcBef>
                <a:spcPts val="495"/>
              </a:spcBef>
              <a:buSzPct val="75000"/>
              <a:buChar char="▪"/>
              <a:tabLst>
                <a:tab pos="231775" algn="l"/>
              </a:tabLst>
            </a:pPr>
            <a:r>
              <a:rPr dirty="0" sz="800">
                <a:latin typeface="Times New Roman"/>
                <a:cs typeface="Times New Roman"/>
              </a:rPr>
              <a:t>Válvulas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(diodos,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tiristores,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triacs),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interruptores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controlados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TACS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MODELS.</a:t>
            </a:r>
            <a:endParaRPr sz="800">
              <a:latin typeface="Times New Roman"/>
              <a:cs typeface="Times New Roman"/>
            </a:endParaRPr>
          </a:p>
          <a:p>
            <a:pPr marL="231775" marR="609600" indent="-47625">
              <a:lnSpc>
                <a:spcPct val="103000"/>
              </a:lnSpc>
              <a:spcBef>
                <a:spcPts val="310"/>
              </a:spcBef>
              <a:buSzPct val="75000"/>
              <a:buChar char="▪"/>
              <a:tabLst>
                <a:tab pos="362585" algn="l"/>
              </a:tabLst>
            </a:pPr>
            <a:r>
              <a:rPr dirty="0" sz="800">
                <a:latin typeface="Times New Roman"/>
                <a:cs typeface="Times New Roman"/>
              </a:rPr>
              <a:t>Fuentes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analíticas: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paso,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rampa,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sinusoidal,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funciones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sobretensión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exponencial,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TACS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MODELOS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 spc="500">
                <a:latin typeface="Times New Roman"/>
                <a:cs typeface="Times New Roman"/>
              </a:rPr>
              <a:t>	</a:t>
            </a:r>
            <a:r>
              <a:rPr dirty="0" sz="800">
                <a:latin typeface="Times New Roman"/>
                <a:cs typeface="Times New Roman"/>
              </a:rPr>
              <a:t>fuentes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definidas</a:t>
            </a:r>
            <a:endParaRPr sz="800">
              <a:latin typeface="Times New Roman"/>
              <a:cs typeface="Times New Roman"/>
            </a:endParaRPr>
          </a:p>
          <a:p>
            <a:pPr marL="231775" indent="-47625">
              <a:lnSpc>
                <a:spcPct val="100000"/>
              </a:lnSpc>
              <a:spcBef>
                <a:spcPts val="500"/>
              </a:spcBef>
              <a:buSzPct val="75000"/>
              <a:buChar char="▪"/>
              <a:tabLst>
                <a:tab pos="231775" algn="l"/>
              </a:tabLst>
            </a:pPr>
            <a:r>
              <a:rPr dirty="0" sz="800">
                <a:latin typeface="Times New Roman"/>
                <a:cs typeface="Times New Roman"/>
              </a:rPr>
              <a:t>Máquinas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rotativas: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máquina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síncrona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trifásica,</a:t>
            </a:r>
            <a:r>
              <a:rPr dirty="0" sz="800" spc="1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máquina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universal.</a:t>
            </a:r>
            <a:endParaRPr sz="8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3" name="object 3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4" name="object 4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637"/>
                  </a:lnTo>
                  <a:lnTo>
                    <a:pt x="142755" y="98637"/>
                  </a:lnTo>
                  <a:lnTo>
                    <a:pt x="136180" y="99945"/>
                  </a:lnTo>
                  <a:lnTo>
                    <a:pt x="104587" y="124140"/>
                  </a:lnTo>
                  <a:lnTo>
                    <a:pt x="98048" y="143344"/>
                  </a:lnTo>
                  <a:lnTo>
                    <a:pt x="98048" y="569351"/>
                  </a:lnTo>
                  <a:lnTo>
                    <a:pt x="117977" y="603795"/>
                  </a:lnTo>
                  <a:lnTo>
                    <a:pt x="142755" y="614058"/>
                  </a:lnTo>
                  <a:lnTo>
                    <a:pt x="1886711" y="614058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4058"/>
                  </a:moveTo>
                  <a:lnTo>
                    <a:pt x="1744971" y="614058"/>
                  </a:lnTo>
                  <a:lnTo>
                    <a:pt x="1751545" y="612750"/>
                  </a:lnTo>
                  <a:lnTo>
                    <a:pt x="1764174" y="607519"/>
                  </a:lnTo>
                  <a:lnTo>
                    <a:pt x="1788370" y="575926"/>
                  </a:lnTo>
                  <a:lnTo>
                    <a:pt x="1789678" y="569351"/>
                  </a:lnTo>
                  <a:lnTo>
                    <a:pt x="1789678" y="143344"/>
                  </a:lnTo>
                  <a:lnTo>
                    <a:pt x="1769748" y="108900"/>
                  </a:lnTo>
                  <a:lnTo>
                    <a:pt x="1744971" y="98637"/>
                  </a:lnTo>
                  <a:lnTo>
                    <a:pt x="1886711" y="98637"/>
                  </a:lnTo>
                  <a:lnTo>
                    <a:pt x="1886711" y="614058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2932176" y="500462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5453" y="528627"/>
                  </a:moveTo>
                  <a:lnTo>
                    <a:pt x="49392" y="528627"/>
                  </a:lnTo>
                  <a:lnTo>
                    <a:pt x="45954" y="528292"/>
                  </a:lnTo>
                  <a:lnTo>
                    <a:pt x="10837" y="508010"/>
                  </a:lnTo>
                  <a:lnTo>
                    <a:pt x="0" y="479236"/>
                  </a:lnTo>
                  <a:lnTo>
                    <a:pt x="0" y="475770"/>
                  </a:lnTo>
                  <a:lnTo>
                    <a:pt x="0" y="49385"/>
                  </a:lnTo>
                  <a:lnTo>
                    <a:pt x="17937" y="13015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926"/>
                  </a:lnTo>
                  <a:lnTo>
                    <a:pt x="1704845" y="49385"/>
                  </a:lnTo>
                  <a:lnTo>
                    <a:pt x="1704845" y="479236"/>
                  </a:lnTo>
                  <a:lnTo>
                    <a:pt x="1686907" y="515592"/>
                  </a:lnTo>
                  <a:lnTo>
                    <a:pt x="1658890" y="528292"/>
                  </a:lnTo>
                  <a:lnTo>
                    <a:pt x="1655453" y="52862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" name="object 6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188"/>
              <a:ext cx="145374" cy="145374"/>
            </a:xfrm>
            <a:prstGeom prst="rect">
              <a:avLst/>
            </a:prstGeom>
          </p:spPr>
        </p:pic>
      </p:grpSp>
      <p:sp>
        <p:nvSpPr>
          <p:cNvPr id="7" name="object 7" descr=""/>
          <p:cNvSpPr txBox="1"/>
          <p:nvPr/>
        </p:nvSpPr>
        <p:spPr>
          <a:xfrm>
            <a:off x="1260886" y="111892"/>
            <a:ext cx="3717290" cy="382905"/>
          </a:xfrm>
          <a:prstGeom prst="rect">
            <a:avLst/>
          </a:prstGeom>
        </p:spPr>
        <p:txBody>
          <a:bodyPr wrap="square" lIns="0" tIns="65405" rIns="0" bIns="0" rtlCol="0" vert="horz">
            <a:spAutoFit/>
          </a:bodyPr>
          <a:lstStyle/>
          <a:p>
            <a:pPr algn="r" marR="525780">
              <a:lnSpc>
                <a:spcPct val="100000"/>
              </a:lnSpc>
              <a:spcBef>
                <a:spcPts val="515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  <a:p>
            <a:pPr marL="60325" indent="-47625">
              <a:lnSpc>
                <a:spcPct val="100000"/>
              </a:lnSpc>
              <a:spcBef>
                <a:spcPts val="470"/>
              </a:spcBef>
              <a:buSzPct val="75000"/>
              <a:buChar char="▪"/>
              <a:tabLst>
                <a:tab pos="60325" algn="l"/>
              </a:tabLst>
            </a:pPr>
            <a:r>
              <a:rPr dirty="0" sz="800">
                <a:latin typeface="Times New Roman"/>
                <a:cs typeface="Times New Roman"/>
              </a:rPr>
              <a:t>Componentes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eléctricos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definidos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incluyen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interacción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MODELOS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1038280" y="588204"/>
            <a:ext cx="5515610" cy="3983990"/>
          </a:xfrm>
          <a:prstGeom prst="rect">
            <a:avLst/>
          </a:prstGeom>
        </p:spPr>
        <p:txBody>
          <a:bodyPr wrap="square" lIns="0" tIns="61594" rIns="0" bIns="0" rtlCol="0" vert="horz">
            <a:spAutoFit/>
          </a:bodyPr>
          <a:lstStyle/>
          <a:p>
            <a:pPr lvl="2" marL="300990" indent="-237490">
              <a:lnSpc>
                <a:spcPct val="100000"/>
              </a:lnSpc>
              <a:spcBef>
                <a:spcPts val="484"/>
              </a:spcBef>
              <a:buAutoNum type="arabicPeriod"/>
              <a:tabLst>
                <a:tab pos="300990" algn="l"/>
              </a:tabLst>
            </a:pPr>
            <a:r>
              <a:rPr dirty="0" sz="800" b="1">
                <a:latin typeface="Times New Roman"/>
                <a:cs typeface="Times New Roman"/>
              </a:rPr>
              <a:t>Módulos</a:t>
            </a:r>
            <a:r>
              <a:rPr dirty="0" sz="800" spc="8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</a:t>
            </a:r>
            <a:r>
              <a:rPr dirty="0" sz="800" spc="8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simulación</a:t>
            </a:r>
            <a:r>
              <a:rPr dirty="0" sz="800" spc="9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integrados</a:t>
            </a:r>
            <a:r>
              <a:rPr dirty="0" sz="800" spc="8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en</a:t>
            </a:r>
            <a:r>
              <a:rPr dirty="0" sz="800" spc="85" b="1">
                <a:latin typeface="Times New Roman"/>
                <a:cs typeface="Times New Roman"/>
              </a:rPr>
              <a:t> </a:t>
            </a:r>
            <a:r>
              <a:rPr dirty="0" sz="800" spc="-25" b="1">
                <a:latin typeface="Times New Roman"/>
                <a:cs typeface="Times New Roman"/>
              </a:rPr>
              <a:t>ATP</a:t>
            </a:r>
            <a:endParaRPr sz="800">
              <a:latin typeface="Times New Roman"/>
              <a:cs typeface="Times New Roman"/>
            </a:endParaRPr>
          </a:p>
          <a:p>
            <a:pPr marL="63500" marR="751840">
              <a:lnSpc>
                <a:spcPts val="880"/>
              </a:lnSpc>
              <a:spcBef>
                <a:spcPts val="490"/>
              </a:spcBef>
            </a:pPr>
            <a:r>
              <a:rPr dirty="0" sz="800" b="1">
                <a:latin typeface="Times New Roman"/>
                <a:cs typeface="Times New Roman"/>
              </a:rPr>
              <a:t>MODELOS</a:t>
            </a:r>
            <a:r>
              <a:rPr dirty="0" sz="800" spc="70" b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lenguaje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descripción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20">
                <a:latin typeface="Times New Roman"/>
                <a:cs typeface="Times New Roman"/>
              </a:rPr>
              <a:t>pro</a:t>
            </a:r>
            <a:r>
              <a:rPr dirty="0" baseline="13888" sz="900" spc="-179">
                <a:latin typeface="Arial MT"/>
                <a:cs typeface="Arial MT"/>
              </a:rPr>
              <a:t>T</a:t>
            </a:r>
            <a:r>
              <a:rPr dirty="0" sz="800" spc="-120">
                <a:latin typeface="Times New Roman"/>
                <a:cs typeface="Times New Roman"/>
              </a:rPr>
              <a:t>p</a:t>
            </a:r>
            <a:r>
              <a:rPr dirty="0" baseline="13888" sz="900" spc="-179">
                <a:latin typeface="Arial MT"/>
                <a:cs typeface="Arial MT"/>
              </a:rPr>
              <a:t>r</a:t>
            </a:r>
            <a:r>
              <a:rPr dirty="0" sz="800" spc="-120">
                <a:latin typeface="Times New Roman"/>
                <a:cs typeface="Times New Roman"/>
              </a:rPr>
              <a:t>ó</a:t>
            </a:r>
            <a:r>
              <a:rPr dirty="0" baseline="13888" sz="900" spc="-179">
                <a:latin typeface="Arial MT"/>
                <a:cs typeface="Arial MT"/>
              </a:rPr>
              <a:t>ad</a:t>
            </a:r>
            <a:r>
              <a:rPr dirty="0" sz="800" spc="-120">
                <a:latin typeface="Times New Roman"/>
                <a:cs typeface="Times New Roman"/>
              </a:rPr>
              <a:t>si</a:t>
            </a:r>
            <a:r>
              <a:rPr dirty="0" baseline="13888" sz="900" spc="-179">
                <a:latin typeface="Arial MT"/>
                <a:cs typeface="Arial MT"/>
              </a:rPr>
              <a:t>u</a:t>
            </a:r>
            <a:r>
              <a:rPr dirty="0" sz="800" spc="-120">
                <a:latin typeface="Times New Roman"/>
                <a:cs typeface="Times New Roman"/>
              </a:rPr>
              <a:t>t</a:t>
            </a:r>
            <a:r>
              <a:rPr dirty="0" baseline="13888" sz="900" spc="-179">
                <a:latin typeface="Arial MT"/>
                <a:cs typeface="Arial MT"/>
              </a:rPr>
              <a:t>c</a:t>
            </a:r>
            <a:r>
              <a:rPr dirty="0" sz="800" spc="-120">
                <a:latin typeface="Times New Roman"/>
                <a:cs typeface="Times New Roman"/>
              </a:rPr>
              <a:t>o</a:t>
            </a:r>
            <a:r>
              <a:rPr dirty="0" baseline="13888" sz="900" spc="-179">
                <a:latin typeface="Arial MT"/>
                <a:cs typeface="Arial MT"/>
              </a:rPr>
              <a:t>ie</a:t>
            </a:r>
            <a:r>
              <a:rPr dirty="0" sz="800" spc="-120">
                <a:latin typeface="Times New Roman"/>
                <a:cs typeface="Times New Roman"/>
              </a:rPr>
              <a:t>g</a:t>
            </a:r>
            <a:r>
              <a:rPr dirty="0" baseline="13888" sz="900" spc="-179">
                <a:latin typeface="Arial MT"/>
                <a:cs typeface="Arial MT"/>
              </a:rPr>
              <a:t>nd</a:t>
            </a:r>
            <a:r>
              <a:rPr dirty="0" sz="800" spc="-120">
                <a:latin typeface="Times New Roman"/>
                <a:cs typeface="Times New Roman"/>
              </a:rPr>
              <a:t>e</a:t>
            </a:r>
            <a:r>
              <a:rPr dirty="0" baseline="13888" sz="900" spc="-179">
                <a:latin typeface="Arial MT"/>
                <a:cs typeface="Arial MT"/>
              </a:rPr>
              <a:t>o</a:t>
            </a:r>
            <a:r>
              <a:rPr dirty="0" sz="800" spc="-120">
                <a:latin typeface="Times New Roman"/>
                <a:cs typeface="Times New Roman"/>
              </a:rPr>
              <a:t>n</a:t>
            </a:r>
            <a:r>
              <a:rPr dirty="0" baseline="13888" sz="900" spc="-179">
                <a:latin typeface="Arial MT"/>
                <a:cs typeface="Arial MT"/>
              </a:rPr>
              <a:t>.</a:t>
            </a:r>
            <a:r>
              <a:rPr dirty="0" sz="800" spc="-120">
                <a:latin typeface="Times New Roman"/>
                <a:cs typeface="Times New Roman"/>
              </a:rPr>
              <a:t>e</a:t>
            </a:r>
            <a:r>
              <a:rPr dirty="0" baseline="13888" sz="900" spc="-179">
                <a:latin typeface="Arial MT"/>
                <a:cs typeface="Arial MT"/>
              </a:rPr>
              <a:t>..</a:t>
            </a:r>
            <a:r>
              <a:rPr dirty="0" sz="800" spc="-120">
                <a:latin typeface="Times New Roman"/>
                <a:cs typeface="Times New Roman"/>
              </a:rPr>
              <a:t>ral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compatible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amplio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conjunto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de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Herramientas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simulación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representación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estudio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sistemas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tiempo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variable.</a:t>
            </a:r>
            <a:endParaRPr sz="800">
              <a:latin typeface="Times New Roman"/>
              <a:cs typeface="Times New Roman"/>
            </a:endParaRPr>
          </a:p>
          <a:p>
            <a:pPr lvl="3" marL="282575" marR="1096645" indent="-47625">
              <a:lnSpc>
                <a:spcPts val="940"/>
              </a:lnSpc>
              <a:spcBef>
                <a:spcPts val="790"/>
              </a:spcBef>
              <a:buSzPct val="75000"/>
              <a:buChar char="▪"/>
              <a:tabLst>
                <a:tab pos="413384" algn="l"/>
              </a:tabLst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descripción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cada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habilita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mediante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formato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libre,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sintaxis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palabras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clave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de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 spc="500">
                <a:latin typeface="Times New Roman"/>
                <a:cs typeface="Times New Roman"/>
              </a:rPr>
              <a:t>	</a:t>
            </a:r>
            <a:r>
              <a:rPr dirty="0" sz="800">
                <a:latin typeface="Times New Roman"/>
                <a:cs typeface="Times New Roman"/>
              </a:rPr>
              <a:t>contexto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local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gran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parte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autodocumentado.</a:t>
            </a:r>
            <a:endParaRPr sz="800">
              <a:latin typeface="Times New Roman"/>
              <a:cs typeface="Times New Roman"/>
            </a:endParaRPr>
          </a:p>
          <a:p>
            <a:pPr lvl="3" marL="282575" marR="908050" indent="-47625">
              <a:lnSpc>
                <a:spcPct val="103000"/>
              </a:lnSpc>
              <a:spcBef>
                <a:spcPts val="440"/>
              </a:spcBef>
              <a:buSzPct val="75000"/>
              <a:buChar char="▪"/>
              <a:tabLst>
                <a:tab pos="413384" algn="l"/>
              </a:tabLst>
            </a:pPr>
            <a:r>
              <a:rPr dirty="0" sz="800">
                <a:latin typeface="Times New Roman"/>
                <a:cs typeface="Times New Roman"/>
              </a:rPr>
              <a:t>MODELOS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permite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descripción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controles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arbitrarios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definidos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usuario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 spc="500">
                <a:latin typeface="Times New Roman"/>
                <a:cs typeface="Times New Roman"/>
              </a:rPr>
              <a:t>	</a:t>
            </a:r>
            <a:r>
              <a:rPr dirty="0" sz="800">
                <a:latin typeface="Times New Roman"/>
                <a:cs typeface="Times New Roman"/>
              </a:rPr>
              <a:t>componentes,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proporcionando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interfaz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simple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conectar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otros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programas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modelos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ATP.</a:t>
            </a:r>
            <a:endParaRPr sz="800">
              <a:latin typeface="Times New Roman"/>
              <a:cs typeface="Times New Roman"/>
            </a:endParaRPr>
          </a:p>
          <a:p>
            <a:pPr lvl="3" marL="282575" marR="729615" indent="-47625">
              <a:lnSpc>
                <a:spcPts val="940"/>
              </a:lnSpc>
              <a:spcBef>
                <a:spcPts val="545"/>
              </a:spcBef>
              <a:buSzPct val="75000"/>
              <a:buChar char="▪"/>
              <a:tabLst>
                <a:tab pos="413384" algn="l"/>
              </a:tabLst>
            </a:pP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herramienta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programable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general,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MODELOS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pueden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usarse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procesar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simulaciones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 spc="500">
                <a:latin typeface="Times New Roman"/>
                <a:cs typeface="Times New Roman"/>
              </a:rPr>
              <a:t>	</a:t>
            </a:r>
            <a:r>
              <a:rPr dirty="0" sz="800">
                <a:latin typeface="Times New Roman"/>
                <a:cs typeface="Times New Roman"/>
              </a:rPr>
              <a:t>da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resultado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dominio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frecuencia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dominio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tiempo.</a:t>
            </a:r>
            <a:endParaRPr sz="800">
              <a:latin typeface="Times New Roman"/>
              <a:cs typeface="Times New Roman"/>
            </a:endParaRPr>
          </a:p>
          <a:p>
            <a:pPr lvl="3">
              <a:lnSpc>
                <a:spcPct val="100000"/>
              </a:lnSpc>
              <a:spcBef>
                <a:spcPts val="210"/>
              </a:spcBef>
              <a:buFont typeface="Times New Roman"/>
              <a:buChar char="▪"/>
            </a:pPr>
            <a:endParaRPr sz="800">
              <a:latin typeface="Times New Roman"/>
              <a:cs typeface="Times New Roman"/>
            </a:endParaRPr>
          </a:p>
          <a:p>
            <a:pPr marL="63500" marR="431165">
              <a:lnSpc>
                <a:spcPts val="880"/>
              </a:lnSpc>
            </a:pPr>
            <a:r>
              <a:rPr dirty="0" sz="800" b="1">
                <a:latin typeface="Times New Roman"/>
                <a:cs typeface="Times New Roman"/>
              </a:rPr>
              <a:t>TACS</a:t>
            </a:r>
            <a:r>
              <a:rPr dirty="0" sz="800" spc="60" b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módulo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simulación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análisis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dominio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tiempo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sistemas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control.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originalmente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desarrollado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simulación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controles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convertidor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HVDC.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TACS,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diagrama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bloques</a:t>
            </a:r>
            <a:endParaRPr sz="800">
              <a:latin typeface="Times New Roman"/>
              <a:cs typeface="Times New Roman"/>
            </a:endParaRPr>
          </a:p>
          <a:p>
            <a:pPr marL="63500">
              <a:lnSpc>
                <a:spcPct val="100000"/>
              </a:lnSpc>
              <a:spcBef>
                <a:spcPts val="125"/>
              </a:spcBef>
            </a:pP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utiliza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representación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sistemas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control.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TACS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utilizar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simulación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de</a:t>
            </a:r>
            <a:endParaRPr sz="800">
              <a:latin typeface="Times New Roman"/>
              <a:cs typeface="Times New Roman"/>
            </a:endParaRPr>
          </a:p>
          <a:p>
            <a:pPr lvl="3" marL="282575" indent="-47625">
              <a:lnSpc>
                <a:spcPct val="100000"/>
              </a:lnSpc>
              <a:spcBef>
                <a:spcPts val="495"/>
              </a:spcBef>
              <a:buSzPct val="75000"/>
              <a:buChar char="▪"/>
              <a:tabLst>
                <a:tab pos="282575" algn="l"/>
              </a:tabLst>
            </a:pPr>
            <a:r>
              <a:rPr dirty="0" sz="800">
                <a:latin typeface="Times New Roman"/>
                <a:cs typeface="Times New Roman"/>
              </a:rPr>
              <a:t>Controles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1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convertidor</a:t>
            </a:r>
            <a:r>
              <a:rPr dirty="0" sz="800" spc="11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HVDC</a:t>
            </a:r>
            <a:endParaRPr sz="800">
              <a:latin typeface="Times New Roman"/>
              <a:cs typeface="Times New Roman"/>
            </a:endParaRPr>
          </a:p>
          <a:p>
            <a:pPr lvl="3" marL="282575" indent="-47625">
              <a:lnSpc>
                <a:spcPct val="100000"/>
              </a:lnSpc>
              <a:spcBef>
                <a:spcPts val="340"/>
              </a:spcBef>
              <a:buSzPct val="75000"/>
              <a:buChar char="▪"/>
              <a:tabLst>
                <a:tab pos="282575" algn="l"/>
              </a:tabLst>
            </a:pPr>
            <a:r>
              <a:rPr dirty="0" sz="800">
                <a:latin typeface="Times New Roman"/>
                <a:cs typeface="Times New Roman"/>
              </a:rPr>
              <a:t>Sistemas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excitación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máquinas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síncronas.</a:t>
            </a:r>
            <a:endParaRPr sz="800">
              <a:latin typeface="Times New Roman"/>
              <a:cs typeface="Times New Roman"/>
            </a:endParaRPr>
          </a:p>
          <a:p>
            <a:pPr lvl="3" marL="282575" indent="-47625">
              <a:lnSpc>
                <a:spcPct val="100000"/>
              </a:lnSpc>
              <a:spcBef>
                <a:spcPts val="395"/>
              </a:spcBef>
              <a:buSzPct val="75000"/>
              <a:buChar char="▪"/>
              <a:tabLst>
                <a:tab pos="282575" algn="l"/>
              </a:tabLst>
            </a:pPr>
            <a:r>
              <a:rPr dirty="0" sz="800">
                <a:latin typeface="Times New Roman"/>
                <a:cs typeface="Times New Roman"/>
              </a:rPr>
              <a:t>electrónica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potencia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accionamientos</a:t>
            </a:r>
            <a:endParaRPr sz="800">
              <a:latin typeface="Times New Roman"/>
              <a:cs typeface="Times New Roman"/>
            </a:endParaRPr>
          </a:p>
          <a:p>
            <a:pPr lvl="3" marL="282575" indent="-47625">
              <a:lnSpc>
                <a:spcPct val="100000"/>
              </a:lnSpc>
              <a:spcBef>
                <a:spcPts val="340"/>
              </a:spcBef>
              <a:buSzPct val="75000"/>
              <a:buChar char="▪"/>
              <a:tabLst>
                <a:tab pos="282575" algn="l"/>
              </a:tabLst>
            </a:pPr>
            <a:r>
              <a:rPr dirty="0" sz="800">
                <a:latin typeface="Times New Roman"/>
                <a:cs typeface="Times New Roman"/>
              </a:rPr>
              <a:t>arcos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eléctricos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(disyuntores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falla).</a:t>
            </a:r>
            <a:endParaRPr sz="800">
              <a:latin typeface="Times New Roman"/>
              <a:cs typeface="Times New Roman"/>
            </a:endParaRPr>
          </a:p>
          <a:p>
            <a:pPr marL="63500">
              <a:lnSpc>
                <a:spcPct val="100000"/>
              </a:lnSpc>
              <a:spcBef>
                <a:spcPts val="495"/>
              </a:spcBef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interfaz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red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eléctrica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TACS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establece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mediante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intercambio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señales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como</a:t>
            </a:r>
            <a:endParaRPr sz="800">
              <a:latin typeface="Times New Roman"/>
              <a:cs typeface="Times New Roman"/>
            </a:endParaRPr>
          </a:p>
          <a:p>
            <a:pPr marL="635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voltaje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corriente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interruptor,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interruptor,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resistencia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variable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tiempo,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fuentes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voltaje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corriente.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10"/>
              </a:spcBef>
            </a:pPr>
            <a:endParaRPr sz="800">
              <a:latin typeface="Times New Roman"/>
              <a:cs typeface="Times New Roman"/>
            </a:endParaRPr>
          </a:p>
          <a:p>
            <a:pPr marL="63500" marR="1207135">
              <a:lnSpc>
                <a:spcPts val="880"/>
              </a:lnSpc>
            </a:pPr>
            <a:r>
              <a:rPr dirty="0" sz="800" b="1">
                <a:latin typeface="Times New Roman"/>
                <a:cs typeface="Times New Roman"/>
              </a:rPr>
              <a:t>Las</a:t>
            </a:r>
            <a:r>
              <a:rPr dirty="0" sz="800" spc="7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rutinas</a:t>
            </a:r>
            <a:r>
              <a:rPr dirty="0" sz="800" spc="7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</a:t>
            </a:r>
            <a:r>
              <a:rPr dirty="0" sz="800" spc="7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soporte</a:t>
            </a:r>
            <a:r>
              <a:rPr dirty="0" sz="800" spc="75" b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utilidades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integradas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dentro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programa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admiten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conversión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formato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fabricante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requerido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programa,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para</a:t>
            </a:r>
            <a:endParaRPr sz="800">
              <a:latin typeface="Times New Roman"/>
              <a:cs typeface="Times New Roman"/>
            </a:endParaRPr>
          </a:p>
          <a:p>
            <a:pPr marL="63500" marR="1072515">
              <a:lnSpc>
                <a:spcPts val="1090"/>
              </a:lnSpc>
              <a:spcBef>
                <a:spcPts val="50"/>
              </a:spcBef>
            </a:pPr>
            <a:r>
              <a:rPr dirty="0" sz="800">
                <a:latin typeface="Times New Roman"/>
                <a:cs typeface="Times New Roman"/>
              </a:rPr>
              <a:t>Calcular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parámetros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eléctricos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cables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partir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geométricos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materiales.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Secundario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módulos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son:</a:t>
            </a:r>
            <a:endParaRPr sz="800">
              <a:latin typeface="Times New Roman"/>
              <a:cs typeface="Times New Roman"/>
            </a:endParaRPr>
          </a:p>
          <a:p>
            <a:pPr lvl="3" marL="288925" marR="1251585" indent="-47625">
              <a:lnSpc>
                <a:spcPct val="103000"/>
              </a:lnSpc>
              <a:spcBef>
                <a:spcPts val="620"/>
              </a:spcBef>
              <a:buSzPct val="75000"/>
              <a:buChar char="▪"/>
              <a:tabLst>
                <a:tab pos="419734" algn="l"/>
              </a:tabLst>
            </a:pPr>
            <a:r>
              <a:rPr dirty="0" sz="800">
                <a:latin typeface="Times New Roman"/>
                <a:cs typeface="Times New Roman"/>
              </a:rPr>
              <a:t>Cálculo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parámetros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eléctricos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aéreas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cables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utilizando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módulos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programa.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 spc="500">
                <a:latin typeface="Times New Roman"/>
                <a:cs typeface="Times New Roman"/>
              </a:rPr>
              <a:t>	</a:t>
            </a:r>
            <a:r>
              <a:rPr dirty="0" sz="800">
                <a:latin typeface="Times New Roman"/>
                <a:cs typeface="Times New Roman"/>
              </a:rPr>
              <a:t>CONSTANTES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CONSTANTES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CABLE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PARÁMETROS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CABLE.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089080" y="4868820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5661767" y="4848997"/>
            <a:ext cx="12573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11</a:t>
            </a:r>
            <a:endParaRPr sz="800">
              <a:latin typeface="Times New Roman"/>
              <a:cs typeface="Times New Roman"/>
            </a:endParaRPr>
          </a:p>
        </p:txBody>
      </p:sp>
      <p:grpSp>
        <p:nvGrpSpPr>
          <p:cNvPr id="11" name="object 11" descr=""/>
          <p:cNvGrpSpPr/>
          <p:nvPr/>
        </p:nvGrpSpPr>
        <p:grpSpPr>
          <a:xfrm>
            <a:off x="368299" y="5317643"/>
            <a:ext cx="535305" cy="13335"/>
            <a:chOff x="368299" y="5317643"/>
            <a:chExt cx="535305" cy="13335"/>
          </a:xfrm>
        </p:grpSpPr>
        <p:sp>
          <p:nvSpPr>
            <p:cNvPr id="12" name="object 12" descr=""/>
            <p:cNvSpPr/>
            <p:nvPr/>
          </p:nvSpPr>
          <p:spPr>
            <a:xfrm>
              <a:off x="368299" y="5317643"/>
              <a:ext cx="535305" cy="6985"/>
            </a:xfrm>
            <a:custGeom>
              <a:avLst/>
              <a:gdLst/>
              <a:ahLst/>
              <a:cxnLst/>
              <a:rect l="l" t="t" r="r" b="b"/>
              <a:pathLst>
                <a:path w="535305" h="6985">
                  <a:moveTo>
                    <a:pt x="535242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535242" y="0"/>
                  </a:lnTo>
                  <a:lnTo>
                    <a:pt x="535242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368287" y="5317654"/>
              <a:ext cx="535305" cy="13335"/>
            </a:xfrm>
            <a:custGeom>
              <a:avLst/>
              <a:gdLst/>
              <a:ahLst/>
              <a:cxnLst/>
              <a:rect l="l" t="t" r="r" b="b"/>
              <a:pathLst>
                <a:path w="535305" h="13335">
                  <a:moveTo>
                    <a:pt x="535254" y="0"/>
                  </a:moveTo>
                  <a:lnTo>
                    <a:pt x="528637" y="6604"/>
                  </a:lnTo>
                  <a:lnTo>
                    <a:pt x="0" y="6604"/>
                  </a:lnTo>
                  <a:lnTo>
                    <a:pt x="0" y="13208"/>
                  </a:lnTo>
                  <a:lnTo>
                    <a:pt x="528637" y="13208"/>
                  </a:lnTo>
                  <a:lnTo>
                    <a:pt x="535254" y="13208"/>
                  </a:lnTo>
                  <a:lnTo>
                    <a:pt x="535254" y="6604"/>
                  </a:lnTo>
                  <a:lnTo>
                    <a:pt x="535254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368299" y="5317643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5" name="object 15" descr=""/>
          <p:cNvSpPr txBox="1"/>
          <p:nvPr/>
        </p:nvSpPr>
        <p:spPr>
          <a:xfrm>
            <a:off x="377385" y="5377631"/>
            <a:ext cx="51943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Pagina</a:t>
            </a:r>
            <a:r>
              <a:rPr dirty="0" sz="800" spc="8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12</a:t>
            </a:r>
            <a:endParaRPr sz="800">
              <a:latin typeface="Arial"/>
              <a:cs typeface="Arial"/>
            </a:endParaRPr>
          </a:p>
        </p:txBody>
      </p:sp>
      <p:sp>
        <p:nvSpPr>
          <p:cNvPr id="17" name="object 17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18" name="object 18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94615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10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16" name="object 16" descr=""/>
          <p:cNvSpPr txBox="1"/>
          <p:nvPr/>
        </p:nvSpPr>
        <p:spPr>
          <a:xfrm>
            <a:off x="1009784" y="5549437"/>
            <a:ext cx="4791075" cy="122936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algn="r" marR="378460">
              <a:lnSpc>
                <a:spcPct val="100000"/>
              </a:lnSpc>
              <a:spcBef>
                <a:spcPts val="130"/>
              </a:spcBef>
            </a:pP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Introducción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80"/>
              </a:spcBef>
            </a:pPr>
            <a:endParaRPr sz="800">
              <a:latin typeface="Times New Roman"/>
              <a:cs typeface="Times New Roman"/>
            </a:endParaRPr>
          </a:p>
          <a:p>
            <a:pPr marL="59690" marR="5080" indent="-47625">
              <a:lnSpc>
                <a:spcPts val="940"/>
              </a:lnSpc>
              <a:spcBef>
                <a:spcPts val="5"/>
              </a:spcBef>
              <a:buSzPct val="75000"/>
              <a:buChar char="▪"/>
              <a:tabLst>
                <a:tab pos="190500" algn="l"/>
              </a:tabLst>
            </a:pPr>
            <a:r>
              <a:rPr dirty="0" sz="800">
                <a:latin typeface="Times New Roman"/>
                <a:cs typeface="Times New Roman"/>
              </a:rPr>
              <a:t>Generación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dependiente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frecuencia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(Semlyen,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J.Marti,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Noda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 spc="500">
                <a:latin typeface="Times New Roman"/>
                <a:cs typeface="Times New Roman"/>
              </a:rPr>
              <a:t>	</a:t>
            </a:r>
            <a:r>
              <a:rPr dirty="0" sz="800" spc="-10">
                <a:latin typeface="Times New Roman"/>
                <a:cs typeface="Times New Roman"/>
              </a:rPr>
              <a:t>modelos).</a:t>
            </a:r>
            <a:endParaRPr sz="800">
              <a:latin typeface="Times New Roman"/>
              <a:cs typeface="Times New Roman"/>
            </a:endParaRPr>
          </a:p>
          <a:p>
            <a:pPr marL="60325" indent="-47625">
              <a:lnSpc>
                <a:spcPct val="100000"/>
              </a:lnSpc>
              <a:spcBef>
                <a:spcPts val="465"/>
              </a:spcBef>
              <a:buSzPct val="75000"/>
              <a:buChar char="▪"/>
              <a:tabLst>
                <a:tab pos="60325" algn="l"/>
              </a:tabLst>
            </a:pPr>
            <a:r>
              <a:rPr dirty="0" sz="800" spc="10">
                <a:latin typeface="Times New Roman"/>
                <a:cs typeface="Times New Roman"/>
              </a:rPr>
              <a:t>Cálculo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datos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del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modelo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para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transformadores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(XFORMER,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BCTRAN).</a:t>
            </a:r>
            <a:endParaRPr sz="800">
              <a:latin typeface="Times New Roman"/>
              <a:cs typeface="Times New Roman"/>
            </a:endParaRPr>
          </a:p>
          <a:p>
            <a:pPr marL="60325" indent="-47625">
              <a:lnSpc>
                <a:spcPct val="100000"/>
              </a:lnSpc>
              <a:spcBef>
                <a:spcPts val="390"/>
              </a:spcBef>
              <a:buSzPct val="75000"/>
              <a:buChar char="▪"/>
              <a:tabLst>
                <a:tab pos="60325" algn="l"/>
              </a:tabLst>
            </a:pPr>
            <a:r>
              <a:rPr dirty="0" sz="800">
                <a:latin typeface="Times New Roman"/>
                <a:cs typeface="Times New Roman"/>
              </a:rPr>
              <a:t>Conversión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curva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saturación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histéresis.</a:t>
            </a:r>
            <a:endParaRPr sz="800">
              <a:latin typeface="Times New Roman"/>
              <a:cs typeface="Times New Roman"/>
            </a:endParaRPr>
          </a:p>
          <a:p>
            <a:pPr marL="60325" indent="-47625">
              <a:lnSpc>
                <a:spcPct val="100000"/>
              </a:lnSpc>
              <a:spcBef>
                <a:spcPts val="340"/>
              </a:spcBef>
              <a:buSzPct val="75000"/>
              <a:buChar char="▪"/>
              <a:tabLst>
                <a:tab pos="60325" algn="l"/>
              </a:tabLst>
            </a:pPr>
            <a:r>
              <a:rPr dirty="0" sz="800">
                <a:latin typeface="Times New Roman"/>
                <a:cs typeface="Times New Roman"/>
              </a:rPr>
              <a:t>Modularización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base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(para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$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INCLUDE).</a:t>
            </a:r>
            <a:endParaRPr sz="8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935015" y="165100"/>
            <a:ext cx="5226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5" name="object 5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631"/>
                  </a:lnTo>
                  <a:lnTo>
                    <a:pt x="142755" y="98631"/>
                  </a:lnTo>
                  <a:lnTo>
                    <a:pt x="136180" y="99939"/>
                  </a:lnTo>
                  <a:lnTo>
                    <a:pt x="104587" y="124134"/>
                  </a:lnTo>
                  <a:lnTo>
                    <a:pt x="98048" y="143338"/>
                  </a:lnTo>
                  <a:lnTo>
                    <a:pt x="98048" y="569345"/>
                  </a:lnTo>
                  <a:lnTo>
                    <a:pt x="117977" y="603789"/>
                  </a:lnTo>
                  <a:lnTo>
                    <a:pt x="142755" y="614052"/>
                  </a:lnTo>
                  <a:lnTo>
                    <a:pt x="1886711" y="614052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4052"/>
                  </a:moveTo>
                  <a:lnTo>
                    <a:pt x="1744971" y="614052"/>
                  </a:lnTo>
                  <a:lnTo>
                    <a:pt x="1751545" y="612745"/>
                  </a:lnTo>
                  <a:lnTo>
                    <a:pt x="1764174" y="607513"/>
                  </a:lnTo>
                  <a:lnTo>
                    <a:pt x="1788370" y="575920"/>
                  </a:lnTo>
                  <a:lnTo>
                    <a:pt x="1789678" y="569345"/>
                  </a:lnTo>
                  <a:lnTo>
                    <a:pt x="1789678" y="143338"/>
                  </a:lnTo>
                  <a:lnTo>
                    <a:pt x="1769748" y="108894"/>
                  </a:lnTo>
                  <a:lnTo>
                    <a:pt x="1744971" y="98631"/>
                  </a:lnTo>
                  <a:lnTo>
                    <a:pt x="1886711" y="98631"/>
                  </a:lnTo>
                  <a:lnTo>
                    <a:pt x="1886711" y="614052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932176" y="500458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5453" y="528627"/>
                  </a:moveTo>
                  <a:lnTo>
                    <a:pt x="49392" y="528627"/>
                  </a:lnTo>
                  <a:lnTo>
                    <a:pt x="45954" y="528286"/>
                  </a:lnTo>
                  <a:lnTo>
                    <a:pt x="10837" y="508010"/>
                  </a:lnTo>
                  <a:lnTo>
                    <a:pt x="0" y="479236"/>
                  </a:lnTo>
                  <a:lnTo>
                    <a:pt x="0" y="475770"/>
                  </a:lnTo>
                  <a:lnTo>
                    <a:pt x="0" y="49385"/>
                  </a:lnTo>
                  <a:lnTo>
                    <a:pt x="17937" y="13028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933"/>
                  </a:lnTo>
                  <a:lnTo>
                    <a:pt x="1704845" y="49385"/>
                  </a:lnTo>
                  <a:lnTo>
                    <a:pt x="1704845" y="479236"/>
                  </a:lnTo>
                  <a:lnTo>
                    <a:pt x="1686907" y="515586"/>
                  </a:lnTo>
                  <a:lnTo>
                    <a:pt x="1658890" y="528286"/>
                  </a:lnTo>
                  <a:lnTo>
                    <a:pt x="1655453" y="52862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182"/>
              <a:ext cx="145374" cy="145374"/>
            </a:xfrm>
            <a:prstGeom prst="rect">
              <a:avLst/>
            </a:prstGeom>
          </p:spPr>
        </p:pic>
      </p:grpSp>
      <p:sp>
        <p:nvSpPr>
          <p:cNvPr id="8" name="object 8" descr=""/>
          <p:cNvSpPr txBox="1"/>
          <p:nvPr/>
        </p:nvSpPr>
        <p:spPr>
          <a:xfrm>
            <a:off x="3519868" y="811547"/>
            <a:ext cx="52959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10">
                <a:latin typeface="Arial MT"/>
                <a:cs typeface="Arial MT"/>
              </a:rPr>
              <a:t>Traduciendo...</a:t>
            </a:r>
            <a:endParaRPr sz="600">
              <a:latin typeface="Arial MT"/>
              <a:cs typeface="Arial MT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831370" y="3091283"/>
            <a:ext cx="13144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12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4611106" y="3111107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2271899" y="395247"/>
            <a:ext cx="158242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1.1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Rutinas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soporte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ATP.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831370" y="738860"/>
            <a:ext cx="147764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Times New Roman"/>
                <a:cs typeface="Times New Roman"/>
              </a:rPr>
              <a:t>1.3.2</a:t>
            </a:r>
            <a:r>
              <a:rPr dirty="0" sz="800" spc="8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Capacidades</a:t>
            </a:r>
            <a:r>
              <a:rPr dirty="0" sz="800" spc="8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del</a:t>
            </a:r>
            <a:r>
              <a:rPr dirty="0" sz="800" spc="80" b="1">
                <a:latin typeface="Times New Roman"/>
                <a:cs typeface="Times New Roman"/>
              </a:rPr>
              <a:t> </a:t>
            </a:r>
            <a:r>
              <a:rPr dirty="0" sz="800" spc="-10" b="1">
                <a:latin typeface="Times New Roman"/>
                <a:cs typeface="Times New Roman"/>
              </a:rPr>
              <a:t>programa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831370" y="865733"/>
            <a:ext cx="5259705" cy="71945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 marR="291465">
              <a:lnSpc>
                <a:spcPct val="113799"/>
              </a:lnSpc>
              <a:spcBef>
                <a:spcPts val="90"/>
              </a:spcBef>
            </a:pP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tablas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ATP-</a:t>
            </a:r>
            <a:r>
              <a:rPr dirty="0" sz="800">
                <a:latin typeface="Times New Roman"/>
                <a:cs typeface="Times New Roman"/>
              </a:rPr>
              <a:t>EMTP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dimensionan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dinámicamente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comienzo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ejecución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satisfacer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necesidades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de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hardware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(por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ejemplo,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RAM).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Nunca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observado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límites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absolutos,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 spc="10">
                <a:latin typeface="Times New Roman"/>
                <a:cs typeface="Times New Roman"/>
              </a:rPr>
              <a:t>La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versión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estándar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tiene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límites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que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promedian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más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20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veces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los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tamaños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tabla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predeterminados.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Hoy,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el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más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grande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simulaciones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llevan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cabo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utilizando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PC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basadas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Intel.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siguiente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tabla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máximo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límites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distribución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estándar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programa.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1967934" y="1645468"/>
            <a:ext cx="1791970" cy="461645"/>
          </a:xfrm>
          <a:prstGeom prst="rect">
            <a:avLst/>
          </a:prstGeom>
        </p:spPr>
        <p:txBody>
          <a:bodyPr wrap="square" lIns="0" tIns="3492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75"/>
              </a:spcBef>
              <a:tabLst>
                <a:tab pos="633730" algn="l"/>
              </a:tabLst>
            </a:pPr>
            <a:r>
              <a:rPr dirty="0" sz="800" spc="-10">
                <a:latin typeface="Times New Roman"/>
                <a:cs typeface="Times New Roman"/>
              </a:rPr>
              <a:t>Autobuses</a:t>
            </a:r>
            <a:r>
              <a:rPr dirty="0" sz="800">
                <a:latin typeface="Times New Roman"/>
                <a:cs typeface="Times New Roman"/>
              </a:rPr>
              <a:t>	6000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fuentes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9200"/>
              </a:lnSpc>
            </a:pPr>
            <a:r>
              <a:rPr dirty="0" sz="800">
                <a:latin typeface="Times New Roman"/>
                <a:cs typeface="Times New Roman"/>
              </a:rPr>
              <a:t>Ramas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10000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elementos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lineales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Interruptores</a:t>
            </a:r>
            <a:r>
              <a:rPr dirty="0" sz="800" spc="195">
                <a:latin typeface="Times New Roman"/>
                <a:cs typeface="Times New Roman"/>
              </a:rPr>
              <a:t>  </a:t>
            </a:r>
            <a:r>
              <a:rPr dirty="0" sz="800">
                <a:latin typeface="Times New Roman"/>
                <a:cs typeface="Times New Roman"/>
              </a:rPr>
              <a:t>1200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máquinas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sincrónicas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4155159" y="1645468"/>
            <a:ext cx="250190" cy="461645"/>
          </a:xfrm>
          <a:prstGeom prst="rect">
            <a:avLst/>
          </a:prstGeom>
        </p:spPr>
        <p:txBody>
          <a:bodyPr wrap="square" lIns="0" tIns="34925" rIns="0" bIns="0" rtlCol="0" vert="horz">
            <a:spAutoFit/>
          </a:bodyPr>
          <a:lstStyle/>
          <a:p>
            <a:pPr marL="71755">
              <a:lnSpc>
                <a:spcPct val="100000"/>
              </a:lnSpc>
              <a:spcBef>
                <a:spcPts val="275"/>
              </a:spcBef>
            </a:pPr>
            <a:r>
              <a:rPr dirty="0" sz="800" spc="-25">
                <a:latin typeface="Times New Roman"/>
                <a:cs typeface="Times New Roman"/>
              </a:rPr>
              <a:t>900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85"/>
              </a:spcBef>
            </a:pPr>
            <a:r>
              <a:rPr dirty="0" sz="800" spc="-20">
                <a:latin typeface="Times New Roman"/>
                <a:cs typeface="Times New Roman"/>
              </a:rPr>
              <a:t>2250</a:t>
            </a:r>
            <a:endParaRPr sz="800">
              <a:latin typeface="Times New Roman"/>
              <a:cs typeface="Times New Roman"/>
            </a:endParaRPr>
          </a:p>
          <a:p>
            <a:pPr marL="131445">
              <a:lnSpc>
                <a:spcPct val="100000"/>
              </a:lnSpc>
              <a:spcBef>
                <a:spcPts val="185"/>
              </a:spcBef>
            </a:pPr>
            <a:r>
              <a:rPr dirty="0" sz="800" spc="-25">
                <a:latin typeface="Times New Roman"/>
                <a:cs typeface="Times New Roman"/>
              </a:rPr>
              <a:t>90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3983352" y="580269"/>
            <a:ext cx="449580" cy="8128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dirty="0" sz="350">
                <a:latin typeface="Times New Roman"/>
                <a:cs typeface="Times New Roman"/>
              </a:rPr>
              <a:t>Fuente:</a:t>
            </a:r>
            <a:r>
              <a:rPr dirty="0" sz="350" spc="40">
                <a:latin typeface="Times New Roman"/>
                <a:cs typeface="Times New Roman"/>
              </a:rPr>
              <a:t> </a:t>
            </a:r>
            <a:r>
              <a:rPr dirty="0" sz="350" spc="-10">
                <a:latin typeface="Times New Roman"/>
                <a:cs typeface="Times New Roman"/>
                <a:hlinkClick r:id="rId3"/>
              </a:rPr>
              <a:t>www.emtp.org</a:t>
            </a:r>
            <a:endParaRPr sz="350">
              <a:latin typeface="Times New Roman"/>
              <a:cs typeface="Times New Roman"/>
            </a:endParaRPr>
          </a:p>
        </p:txBody>
      </p:sp>
      <p:grpSp>
        <p:nvGrpSpPr>
          <p:cNvPr id="17" name="object 17" descr=""/>
          <p:cNvGrpSpPr/>
          <p:nvPr/>
        </p:nvGrpSpPr>
        <p:grpSpPr>
          <a:xfrm>
            <a:off x="368299" y="3698695"/>
            <a:ext cx="535305" cy="13335"/>
            <a:chOff x="368299" y="3698695"/>
            <a:chExt cx="535305" cy="13335"/>
          </a:xfrm>
        </p:grpSpPr>
        <p:sp>
          <p:nvSpPr>
            <p:cNvPr id="18" name="object 18" descr=""/>
            <p:cNvSpPr/>
            <p:nvPr/>
          </p:nvSpPr>
          <p:spPr>
            <a:xfrm>
              <a:off x="368299" y="3698695"/>
              <a:ext cx="535305" cy="6985"/>
            </a:xfrm>
            <a:custGeom>
              <a:avLst/>
              <a:gdLst/>
              <a:ahLst/>
              <a:cxnLst/>
              <a:rect l="l" t="t" r="r" b="b"/>
              <a:pathLst>
                <a:path w="535305" h="6985">
                  <a:moveTo>
                    <a:pt x="535242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535242" y="0"/>
                  </a:lnTo>
                  <a:lnTo>
                    <a:pt x="535242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 descr=""/>
            <p:cNvSpPr/>
            <p:nvPr/>
          </p:nvSpPr>
          <p:spPr>
            <a:xfrm>
              <a:off x="368287" y="3698696"/>
              <a:ext cx="535305" cy="13335"/>
            </a:xfrm>
            <a:custGeom>
              <a:avLst/>
              <a:gdLst/>
              <a:ahLst/>
              <a:cxnLst/>
              <a:rect l="l" t="t" r="r" b="b"/>
              <a:pathLst>
                <a:path w="535305" h="13335">
                  <a:moveTo>
                    <a:pt x="535254" y="0"/>
                  </a:moveTo>
                  <a:lnTo>
                    <a:pt x="528637" y="6616"/>
                  </a:lnTo>
                  <a:lnTo>
                    <a:pt x="0" y="6616"/>
                  </a:lnTo>
                  <a:lnTo>
                    <a:pt x="0" y="13220"/>
                  </a:lnTo>
                  <a:lnTo>
                    <a:pt x="528637" y="13220"/>
                  </a:lnTo>
                  <a:lnTo>
                    <a:pt x="535254" y="13220"/>
                  </a:lnTo>
                  <a:lnTo>
                    <a:pt x="535254" y="6616"/>
                  </a:lnTo>
                  <a:lnTo>
                    <a:pt x="535254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 descr=""/>
            <p:cNvSpPr/>
            <p:nvPr/>
          </p:nvSpPr>
          <p:spPr>
            <a:xfrm>
              <a:off x="368299" y="3698695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1" name="object 21" descr=""/>
          <p:cNvSpPr txBox="1"/>
          <p:nvPr/>
        </p:nvSpPr>
        <p:spPr>
          <a:xfrm>
            <a:off x="377385" y="3758683"/>
            <a:ext cx="51943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Página</a:t>
            </a:r>
            <a:r>
              <a:rPr dirty="0" sz="800" spc="8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13</a:t>
            </a:r>
            <a:endParaRPr sz="800">
              <a:latin typeface="Arial"/>
              <a:cs typeface="Arial"/>
            </a:endParaRPr>
          </a:p>
        </p:txBody>
      </p:sp>
      <p:sp>
        <p:nvSpPr>
          <p:cNvPr id="34" name="object 34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35" name="object 35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94615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10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22" name="object 22" descr=""/>
          <p:cNvSpPr txBox="1"/>
          <p:nvPr/>
        </p:nvSpPr>
        <p:spPr>
          <a:xfrm>
            <a:off x="5086877" y="3930490"/>
            <a:ext cx="61150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Introducción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1089080" y="4414190"/>
            <a:ext cx="5545455" cy="1311910"/>
          </a:xfrm>
          <a:prstGeom prst="rect">
            <a:avLst/>
          </a:prstGeom>
        </p:spPr>
        <p:txBody>
          <a:bodyPr wrap="square" lIns="0" tIns="3492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75"/>
              </a:spcBef>
            </a:pPr>
            <a:r>
              <a:rPr dirty="0" sz="800" b="1">
                <a:latin typeface="Times New Roman"/>
                <a:cs typeface="Times New Roman"/>
              </a:rPr>
              <a:t>1.3.3</a:t>
            </a:r>
            <a:r>
              <a:rPr dirty="0" sz="800" spc="9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Características</a:t>
            </a:r>
            <a:r>
              <a:rPr dirty="0" sz="800" spc="9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principales</a:t>
            </a:r>
            <a:r>
              <a:rPr dirty="0" sz="800" spc="9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</a:t>
            </a:r>
            <a:r>
              <a:rPr dirty="0" sz="800" spc="9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los</a:t>
            </a:r>
            <a:r>
              <a:rPr dirty="0" sz="800" spc="9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programas</a:t>
            </a:r>
            <a:r>
              <a:rPr dirty="0" sz="800" spc="9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</a:t>
            </a:r>
            <a:r>
              <a:rPr dirty="0" sz="800" spc="9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trazado</a:t>
            </a:r>
            <a:r>
              <a:rPr dirty="0" sz="800" spc="9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para</a:t>
            </a:r>
            <a:r>
              <a:rPr dirty="0" sz="800" spc="90" b="1">
                <a:latin typeface="Times New Roman"/>
                <a:cs typeface="Times New Roman"/>
              </a:rPr>
              <a:t> </a:t>
            </a:r>
            <a:r>
              <a:rPr dirty="0" sz="800" spc="-25" b="1">
                <a:latin typeface="Times New Roman"/>
                <a:cs typeface="Times New Roman"/>
              </a:rPr>
              <a:t>ATP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85"/>
              </a:spcBef>
            </a:pPr>
            <a:r>
              <a:rPr dirty="0" sz="800" spc="10">
                <a:latin typeface="Times New Roman"/>
                <a:cs typeface="Times New Roman"/>
              </a:rPr>
              <a:t>Estos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postprocesadores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están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conectados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con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través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archivos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disco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y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su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función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principal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es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mostrar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resultados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simulación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dominio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tiempo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frecuencia.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simulación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almacenan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archivo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tiene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extensión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.pl4</a:t>
            </a:r>
            <a:r>
              <a:rPr dirty="0" sz="800" spc="-220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,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procesarse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fuera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último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decir,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a</a:t>
            </a:r>
            <a:endParaRPr sz="800">
              <a:latin typeface="Times New Roman"/>
              <a:cs typeface="Times New Roman"/>
            </a:endParaRPr>
          </a:p>
          <a:p>
            <a:pPr marL="12700" marR="9702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mostrar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resultados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mientras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continúa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simulación)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disponible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sistema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operativo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proporciona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Acceso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simultáneo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PL4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programa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postprocesador.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20"/>
              </a:spcBef>
            </a:pPr>
            <a:endParaRPr sz="800">
              <a:latin typeface="Times New Roman"/>
              <a:cs typeface="Times New Roman"/>
            </a:endParaRPr>
          </a:p>
          <a:p>
            <a:pPr algn="ctr" marR="1029335">
              <a:lnSpc>
                <a:spcPct val="100000"/>
              </a:lnSpc>
            </a:pPr>
            <a:r>
              <a:rPr dirty="0" sz="800" b="1">
                <a:latin typeface="Times New Roman"/>
                <a:cs typeface="Times New Roman"/>
              </a:rPr>
              <a:t>ATP-</a:t>
            </a:r>
            <a:r>
              <a:rPr dirty="0" sz="800" spc="-20" b="1">
                <a:latin typeface="Times New Roman"/>
                <a:cs typeface="Times New Roman"/>
              </a:rPr>
              <a:t>EMTP</a:t>
            </a:r>
            <a:endParaRPr sz="800">
              <a:latin typeface="Times New Roman"/>
              <a:cs typeface="Times New Roman"/>
            </a:endParaRPr>
          </a:p>
          <a:p>
            <a:pPr algn="ctr" marR="1063625">
              <a:lnSpc>
                <a:spcPct val="100000"/>
              </a:lnSpc>
              <a:spcBef>
                <a:spcPts val="130"/>
              </a:spcBef>
            </a:pPr>
            <a:r>
              <a:rPr dirty="0" sz="700" spc="-10" b="1">
                <a:latin typeface="Times New Roman"/>
                <a:cs typeface="Times New Roman"/>
              </a:rPr>
              <a:t>(TPBIG.EXE)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2179388" y="6890842"/>
            <a:ext cx="2223770" cy="38417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  <a:tabLst>
                <a:tab pos="1823085" algn="l"/>
              </a:tabLst>
            </a:pPr>
            <a:r>
              <a:rPr dirty="0" sz="800" b="1">
                <a:latin typeface="Times New Roman"/>
                <a:cs typeface="Times New Roman"/>
              </a:rPr>
              <a:t>Analizador</a:t>
            </a:r>
            <a:r>
              <a:rPr dirty="0" sz="800" spc="3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</a:t>
            </a:r>
            <a:r>
              <a:rPr dirty="0" sz="800" spc="3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ATP</a:t>
            </a:r>
            <a:r>
              <a:rPr dirty="0" sz="800" spc="325" b="1">
                <a:latin typeface="Times New Roman"/>
                <a:cs typeface="Times New Roman"/>
              </a:rPr>
              <a:t> </a:t>
            </a:r>
            <a:r>
              <a:rPr dirty="0" sz="800" spc="-10" b="1">
                <a:latin typeface="Times New Roman"/>
                <a:cs typeface="Times New Roman"/>
              </a:rPr>
              <a:t>DspATP32</a:t>
            </a:r>
            <a:r>
              <a:rPr dirty="0" sz="800" b="1">
                <a:latin typeface="Times New Roman"/>
                <a:cs typeface="Times New Roman"/>
              </a:rPr>
              <a:t>	</a:t>
            </a:r>
            <a:r>
              <a:rPr dirty="0" sz="800" spc="-10" b="1">
                <a:latin typeface="Times New Roman"/>
                <a:cs typeface="Times New Roman"/>
              </a:rPr>
              <a:t>HFSPlot</a:t>
            </a:r>
            <a:endParaRPr sz="800">
              <a:latin typeface="Times New Roman"/>
              <a:cs typeface="Times New Roman"/>
            </a:endParaRPr>
          </a:p>
          <a:p>
            <a:pPr marL="368935">
              <a:lnSpc>
                <a:spcPct val="100000"/>
              </a:lnSpc>
              <a:spcBef>
                <a:spcPts val="86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1.2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Programas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trazado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ATP.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1089080" y="7426084"/>
            <a:ext cx="5225415" cy="286829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ts val="919"/>
              </a:lnSpc>
              <a:spcBef>
                <a:spcPts val="130"/>
              </a:spcBef>
            </a:pPr>
            <a:r>
              <a:rPr dirty="0" sz="800" b="1">
                <a:latin typeface="Times New Roman"/>
                <a:cs typeface="Times New Roman"/>
              </a:rPr>
              <a:t>ATP</a:t>
            </a:r>
            <a:r>
              <a:rPr dirty="0" sz="800" spc="7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Analyzer</a:t>
            </a:r>
            <a:r>
              <a:rPr dirty="0" sz="800" spc="75" b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programa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basado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Windows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destinado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observar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analizar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señales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analógicas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ts val="919"/>
              </a:lnSpc>
            </a:pP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sistemas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generación,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transmisión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distribución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energía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asociados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canales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discretos.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los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programa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capaz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leer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mostrar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señales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analógicas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producidas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salida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PL4</a:t>
            </a:r>
            <a:endParaRPr sz="800">
              <a:latin typeface="Times New Roman"/>
              <a:cs typeface="Times New Roman"/>
            </a:endParaRPr>
          </a:p>
          <a:p>
            <a:pPr marL="12700" marR="29527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COMTRADE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estándar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industria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analógicos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digitales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producidos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partir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de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relés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protección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equipos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registro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fallas,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señales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analógicas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texto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tabla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ASCII,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y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archivos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ondas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audio.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gestionar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total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254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señales.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  <a:spcBef>
                <a:spcPts val="470"/>
              </a:spcBef>
            </a:pP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señales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mostrar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dominio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tiempo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varios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gráficos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superposición.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señales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ser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función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otro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gráfico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X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versus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30">
                <a:latin typeface="Times New Roman"/>
                <a:cs typeface="Times New Roman"/>
              </a:rPr>
              <a:t>Y.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mostrar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hasta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señales</a:t>
            </a:r>
            <a:endParaRPr sz="800">
              <a:latin typeface="Times New Roman"/>
              <a:cs typeface="Times New Roman"/>
            </a:endParaRPr>
          </a:p>
          <a:p>
            <a:pPr marL="12700" marR="234315">
              <a:lnSpc>
                <a:spcPct val="113799"/>
              </a:lnSpc>
            </a:pPr>
            <a:r>
              <a:rPr dirty="0" sz="800" spc="10">
                <a:latin typeface="Times New Roman"/>
                <a:cs typeface="Times New Roman"/>
              </a:rPr>
              <a:t>simultáneamente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en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el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dominio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la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frecuencia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como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armónicos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o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como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un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amplio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espectro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frecuencias.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Gráficos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imprimirse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copiarse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clipborard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Windows.</a:t>
            </a:r>
            <a:endParaRPr sz="800">
              <a:latin typeface="Times New Roman"/>
              <a:cs typeface="Times New Roman"/>
            </a:endParaRPr>
          </a:p>
          <a:p>
            <a:pPr marL="12700" marR="699135">
              <a:lnSpc>
                <a:spcPct val="113799"/>
              </a:lnSpc>
              <a:spcBef>
                <a:spcPts val="470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programa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procesar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contenido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armónico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almacenar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procesados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Windows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Base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acceso.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90"/>
              </a:spcBef>
            </a:pPr>
            <a:r>
              <a:rPr dirty="0" sz="600">
                <a:latin typeface="Times New Roman"/>
                <a:cs typeface="Times New Roman"/>
              </a:rPr>
              <a:t>Desarrollador:</a:t>
            </a:r>
            <a:r>
              <a:rPr dirty="0" sz="600" spc="10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Bonneville</a:t>
            </a:r>
            <a:r>
              <a:rPr dirty="0" sz="600" spc="10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Power</a:t>
            </a:r>
            <a:r>
              <a:rPr dirty="0" sz="600" spc="10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Administration,</a:t>
            </a:r>
            <a:r>
              <a:rPr dirty="0" sz="600" spc="10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EE.</a:t>
            </a:r>
            <a:r>
              <a:rPr dirty="0" sz="600" spc="10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UU.</a:t>
            </a:r>
            <a:endParaRPr sz="6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219"/>
              </a:spcBef>
            </a:pPr>
            <a:r>
              <a:rPr dirty="0" sz="600">
                <a:latin typeface="Times New Roman"/>
                <a:cs typeface="Times New Roman"/>
              </a:rPr>
              <a:t>Licencias:</a:t>
            </a:r>
            <a:r>
              <a:rPr dirty="0" sz="600" spc="6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distribuidas</a:t>
            </a:r>
            <a:r>
              <a:rPr dirty="0" sz="600" spc="6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sin</a:t>
            </a:r>
            <a:r>
              <a:rPr dirty="0" sz="600" spc="6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costo</a:t>
            </a:r>
            <a:r>
              <a:rPr dirty="0" sz="600" spc="6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para</a:t>
            </a:r>
            <a:r>
              <a:rPr dirty="0" sz="600" spc="6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los</a:t>
            </a:r>
            <a:r>
              <a:rPr dirty="0" sz="600" spc="7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usuarios</a:t>
            </a:r>
            <a:r>
              <a:rPr dirty="0" sz="600" spc="6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con</a:t>
            </a:r>
            <a:r>
              <a:rPr dirty="0" sz="600" spc="6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licencia</a:t>
            </a:r>
            <a:r>
              <a:rPr dirty="0" sz="600" spc="6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de</a:t>
            </a:r>
            <a:r>
              <a:rPr dirty="0" sz="600" spc="65">
                <a:latin typeface="Times New Roman"/>
                <a:cs typeface="Times New Roman"/>
              </a:rPr>
              <a:t> </a:t>
            </a:r>
            <a:r>
              <a:rPr dirty="0" sz="600" spc="-20">
                <a:latin typeface="Times New Roman"/>
                <a:cs typeface="Times New Roman"/>
              </a:rPr>
              <a:t>ATP.</a:t>
            </a:r>
            <a:endParaRPr sz="6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60"/>
              </a:spcBef>
            </a:pPr>
            <a:r>
              <a:rPr dirty="0" sz="600">
                <a:latin typeface="Times New Roman"/>
                <a:cs typeface="Times New Roman"/>
              </a:rPr>
              <a:t>Distribución:</a:t>
            </a:r>
            <a:r>
              <a:rPr dirty="0" sz="600" spc="6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distribución</a:t>
            </a:r>
            <a:r>
              <a:rPr dirty="0" sz="600" spc="6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anual</a:t>
            </a:r>
            <a:r>
              <a:rPr dirty="0" sz="600" spc="6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de</a:t>
            </a:r>
            <a:r>
              <a:rPr dirty="0" sz="600" spc="6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CD</a:t>
            </a:r>
            <a:r>
              <a:rPr dirty="0" sz="600" spc="6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de</a:t>
            </a:r>
            <a:r>
              <a:rPr dirty="0" sz="600" spc="6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EEUG,</a:t>
            </a:r>
            <a:r>
              <a:rPr dirty="0" sz="600" spc="6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EEUG,</a:t>
            </a:r>
            <a:r>
              <a:rPr dirty="0" sz="600" spc="6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sitios</a:t>
            </a:r>
            <a:r>
              <a:rPr dirty="0" sz="600" spc="6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web</a:t>
            </a:r>
            <a:r>
              <a:rPr dirty="0" sz="600" spc="6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seguros</a:t>
            </a:r>
            <a:r>
              <a:rPr dirty="0" sz="600" spc="6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de</a:t>
            </a:r>
            <a:r>
              <a:rPr dirty="0" sz="600" spc="60">
                <a:latin typeface="Times New Roman"/>
                <a:cs typeface="Times New Roman"/>
              </a:rPr>
              <a:t> </a:t>
            </a:r>
            <a:r>
              <a:rPr dirty="0" sz="600" spc="-10">
                <a:latin typeface="Times New Roman"/>
                <a:cs typeface="Times New Roman"/>
              </a:rPr>
              <a:t>JAUG.</a:t>
            </a:r>
            <a:endParaRPr sz="6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6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90"/>
              </a:spcBef>
            </a:pPr>
            <a:endParaRPr sz="600">
              <a:latin typeface="Times New Roman"/>
              <a:cs typeface="Times New Roman"/>
            </a:endParaRPr>
          </a:p>
          <a:p>
            <a:pPr marL="12700" marR="812165">
              <a:lnSpc>
                <a:spcPts val="880"/>
              </a:lnSpc>
            </a:pPr>
            <a:r>
              <a:rPr dirty="0" sz="800" b="1">
                <a:latin typeface="Times New Roman"/>
                <a:cs typeface="Times New Roman"/>
              </a:rPr>
              <a:t>GTPPLOT</a:t>
            </a:r>
            <a:r>
              <a:rPr dirty="0" sz="800" spc="65" b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programa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trazado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procesar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salida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PL4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35">
                <a:latin typeface="Times New Roman"/>
                <a:cs typeface="Times New Roman"/>
              </a:rPr>
              <a:t>ATP.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compilado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GNU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FORTRAN,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hace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paquete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gráfico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DISLIN.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programa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disponible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DOS-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800">
                <a:latin typeface="Times New Roman"/>
                <a:cs typeface="Times New Roman"/>
              </a:rPr>
              <a:t>extensor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djgpp,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Windows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32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Linux.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GTPPLOT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leer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archivos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PL4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ampliados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formateados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(FMTPL4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=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10Fnn.),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binarios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C,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formato,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COMTRADE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ASCII.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1492163" y="6534014"/>
            <a:ext cx="44894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10" b="1">
                <a:latin typeface="Times New Roman"/>
                <a:cs typeface="Times New Roman"/>
              </a:rPr>
              <a:t>TPPLOT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2258683" y="6534014"/>
            <a:ext cx="56007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10" b="1">
                <a:latin typeface="Times New Roman"/>
                <a:cs typeface="Times New Roman"/>
              </a:rPr>
              <a:t>WPCPLOT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1445908" y="6890842"/>
            <a:ext cx="53086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10" b="1">
                <a:latin typeface="Times New Roman"/>
                <a:cs typeface="Times New Roman"/>
              </a:rPr>
              <a:t>GTPPLOT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4802736" y="6534014"/>
            <a:ext cx="44259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10" b="1">
                <a:latin typeface="Times New Roman"/>
                <a:cs typeface="Times New Roman"/>
              </a:rPr>
              <a:t>PL42mat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3197009" y="6534014"/>
            <a:ext cx="36068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10" b="1">
                <a:latin typeface="Times New Roman"/>
                <a:cs typeface="Times New Roman"/>
              </a:rPr>
              <a:t>PlotXY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3937097" y="6534014"/>
            <a:ext cx="51308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10" b="1">
                <a:latin typeface="Times New Roman"/>
                <a:cs typeface="Times New Roman"/>
              </a:rPr>
              <a:t>DisplayNT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4763088" y="6890842"/>
            <a:ext cx="51308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10" b="1">
                <a:latin typeface="Times New Roman"/>
                <a:cs typeface="Times New Roman"/>
              </a:rPr>
              <a:t>PL42mcad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3157361" y="6014630"/>
            <a:ext cx="412115" cy="250190"/>
          </a:xfrm>
          <a:prstGeom prst="rect">
            <a:avLst/>
          </a:prstGeom>
        </p:spPr>
        <p:txBody>
          <a:bodyPr wrap="square" lIns="0" tIns="33019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9"/>
              </a:spcBef>
            </a:pPr>
            <a:r>
              <a:rPr dirty="0" sz="600" b="1">
                <a:latin typeface="Times New Roman"/>
                <a:cs typeface="Times New Roman"/>
              </a:rPr>
              <a:t>.PL4,</a:t>
            </a:r>
            <a:r>
              <a:rPr dirty="0" sz="600" spc="55" b="1">
                <a:latin typeface="Times New Roman"/>
                <a:cs typeface="Times New Roman"/>
              </a:rPr>
              <a:t> </a:t>
            </a:r>
            <a:r>
              <a:rPr dirty="0" sz="600" spc="-25" b="1">
                <a:latin typeface="Times New Roman"/>
                <a:cs typeface="Times New Roman"/>
              </a:rPr>
              <a:t>.PS</a:t>
            </a:r>
            <a:endParaRPr sz="600">
              <a:latin typeface="Times New Roman"/>
              <a:cs typeface="Times New Roman"/>
            </a:endParaRPr>
          </a:p>
          <a:p>
            <a:pPr marL="144780">
              <a:lnSpc>
                <a:spcPct val="100000"/>
              </a:lnSpc>
              <a:spcBef>
                <a:spcPts val="165"/>
              </a:spcBef>
            </a:pPr>
            <a:r>
              <a:rPr dirty="0" sz="600" spc="-10" b="1">
                <a:latin typeface="Times New Roman"/>
                <a:cs typeface="Times New Roman"/>
              </a:rPr>
              <a:t>archivo</a:t>
            </a:r>
            <a:endParaRPr sz="6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3" name="object 3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4" name="object 4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631"/>
                  </a:lnTo>
                  <a:lnTo>
                    <a:pt x="142755" y="98631"/>
                  </a:lnTo>
                  <a:lnTo>
                    <a:pt x="136180" y="99939"/>
                  </a:lnTo>
                  <a:lnTo>
                    <a:pt x="104587" y="124134"/>
                  </a:lnTo>
                  <a:lnTo>
                    <a:pt x="98048" y="143338"/>
                  </a:lnTo>
                  <a:lnTo>
                    <a:pt x="98048" y="569345"/>
                  </a:lnTo>
                  <a:lnTo>
                    <a:pt x="117977" y="603789"/>
                  </a:lnTo>
                  <a:lnTo>
                    <a:pt x="142755" y="614052"/>
                  </a:lnTo>
                  <a:lnTo>
                    <a:pt x="1886711" y="614052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4052"/>
                  </a:moveTo>
                  <a:lnTo>
                    <a:pt x="1744971" y="614052"/>
                  </a:lnTo>
                  <a:lnTo>
                    <a:pt x="1751545" y="612745"/>
                  </a:lnTo>
                  <a:lnTo>
                    <a:pt x="1764174" y="607513"/>
                  </a:lnTo>
                  <a:lnTo>
                    <a:pt x="1788370" y="575920"/>
                  </a:lnTo>
                  <a:lnTo>
                    <a:pt x="1789678" y="569345"/>
                  </a:lnTo>
                  <a:lnTo>
                    <a:pt x="1789678" y="143338"/>
                  </a:lnTo>
                  <a:lnTo>
                    <a:pt x="1769748" y="108894"/>
                  </a:lnTo>
                  <a:lnTo>
                    <a:pt x="1744971" y="98631"/>
                  </a:lnTo>
                  <a:lnTo>
                    <a:pt x="1886711" y="98631"/>
                  </a:lnTo>
                  <a:lnTo>
                    <a:pt x="1886711" y="614052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2932176" y="500466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5453" y="528627"/>
                  </a:moveTo>
                  <a:lnTo>
                    <a:pt x="49392" y="528627"/>
                  </a:lnTo>
                  <a:lnTo>
                    <a:pt x="45954" y="528285"/>
                  </a:lnTo>
                  <a:lnTo>
                    <a:pt x="10837" y="508010"/>
                  </a:lnTo>
                  <a:lnTo>
                    <a:pt x="0" y="479229"/>
                  </a:lnTo>
                  <a:lnTo>
                    <a:pt x="0" y="475764"/>
                  </a:lnTo>
                  <a:lnTo>
                    <a:pt x="0" y="49378"/>
                  </a:lnTo>
                  <a:lnTo>
                    <a:pt x="17937" y="13015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926"/>
                  </a:lnTo>
                  <a:lnTo>
                    <a:pt x="1704845" y="49378"/>
                  </a:lnTo>
                  <a:lnTo>
                    <a:pt x="1704845" y="479229"/>
                  </a:lnTo>
                  <a:lnTo>
                    <a:pt x="1686907" y="515592"/>
                  </a:lnTo>
                  <a:lnTo>
                    <a:pt x="1658890" y="528285"/>
                  </a:lnTo>
                  <a:lnTo>
                    <a:pt x="1655453" y="52862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" name="object 6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182"/>
              <a:ext cx="145374" cy="145374"/>
            </a:xfrm>
            <a:prstGeom prst="rect">
              <a:avLst/>
            </a:prstGeom>
          </p:spPr>
        </p:pic>
      </p:grpSp>
      <p:sp>
        <p:nvSpPr>
          <p:cNvPr id="7" name="object 7" descr=""/>
          <p:cNvSpPr txBox="1"/>
          <p:nvPr/>
        </p:nvSpPr>
        <p:spPr>
          <a:xfrm>
            <a:off x="1089080" y="111895"/>
            <a:ext cx="4394200" cy="634365"/>
          </a:xfrm>
          <a:prstGeom prst="rect">
            <a:avLst/>
          </a:prstGeom>
        </p:spPr>
        <p:txBody>
          <a:bodyPr wrap="square" lIns="0" tIns="65405" rIns="0" bIns="0" rtlCol="0" vert="horz">
            <a:spAutoFit/>
          </a:bodyPr>
          <a:lstStyle/>
          <a:p>
            <a:pPr marL="2858135">
              <a:lnSpc>
                <a:spcPct val="100000"/>
              </a:lnSpc>
              <a:spcBef>
                <a:spcPts val="515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  <a:p>
            <a:pPr marL="12700">
              <a:lnSpc>
                <a:spcPts val="919"/>
              </a:lnSpc>
              <a:spcBef>
                <a:spcPts val="470"/>
              </a:spcBef>
            </a:pPr>
            <a:r>
              <a:rPr dirty="0" sz="800">
                <a:latin typeface="Times New Roman"/>
                <a:cs typeface="Times New Roman"/>
              </a:rPr>
              <a:t>GTPPLOT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capaz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procesar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gráficos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hasta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1000000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puntos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hasta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1000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variables.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ts val="919"/>
              </a:lnSpc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programa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trazar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hasta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20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curvas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exportar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gráficos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nueve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formatos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diferentes: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HP-</a:t>
            </a:r>
            <a:r>
              <a:rPr dirty="0" sz="800" spc="-25">
                <a:latin typeface="Times New Roman"/>
                <a:cs typeface="Times New Roman"/>
              </a:rPr>
              <a:t>GL,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CGM,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WMF,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PCX,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PostScript,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PNG,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WMF,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 spc="-30">
                <a:latin typeface="Times New Roman"/>
                <a:cs typeface="Times New Roman"/>
              </a:rPr>
              <a:t>JAVA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GNUPLOT.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FS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HFS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ejecuta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1089080" y="1630932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661767" y="1611108"/>
            <a:ext cx="13144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13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1089080" y="732253"/>
            <a:ext cx="510794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trama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gráficos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barras.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exportar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widenn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PL4,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COMTRADE,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Matlab,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MathCad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089080" y="811548"/>
            <a:ext cx="5196205" cy="628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algn="ctr" marL="194945">
              <a:lnSpc>
                <a:spcPts val="600"/>
              </a:lnSpc>
              <a:spcBef>
                <a:spcPts val="125"/>
              </a:spcBef>
            </a:pPr>
            <a:r>
              <a:rPr dirty="0" sz="600" spc="-10">
                <a:latin typeface="Arial MT"/>
                <a:cs typeface="Arial MT"/>
              </a:rPr>
              <a:t>Traduciendo...</a:t>
            </a:r>
            <a:endParaRPr sz="600">
              <a:latin typeface="Arial MT"/>
              <a:cs typeface="Arial MT"/>
            </a:endParaRPr>
          </a:p>
          <a:p>
            <a:pPr marL="12700">
              <a:lnSpc>
                <a:spcPts val="840"/>
              </a:lnSpc>
            </a:pP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Mathematica.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Además,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programa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calcula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muchos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índices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calidad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energía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partir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de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datos,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utilizar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análisis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FOURIER,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estimación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pérdida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vida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útil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turbina.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Varios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simples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operaciones</a:t>
            </a:r>
            <a:r>
              <a:rPr dirty="0" sz="800" spc="1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matemáticas</a:t>
            </a:r>
            <a:r>
              <a:rPr dirty="0" sz="800" spc="1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1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variables,</a:t>
            </a:r>
            <a:r>
              <a:rPr dirty="0" sz="800" spc="1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1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integración,</a:t>
            </a:r>
            <a:r>
              <a:rPr dirty="0" sz="800" spc="1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derivación,</a:t>
            </a:r>
            <a:r>
              <a:rPr dirty="0" sz="800" spc="1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RMS,</a:t>
            </a:r>
            <a:r>
              <a:rPr dirty="0" sz="800" spc="114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potencia,</a:t>
            </a:r>
            <a:r>
              <a:rPr dirty="0" sz="800" spc="1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energía,</a:t>
            </a:r>
            <a:r>
              <a:rPr dirty="0" sz="800" spc="1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I2T</a:t>
            </a:r>
            <a:r>
              <a:rPr dirty="0" sz="800" spc="1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también</a:t>
            </a:r>
            <a:r>
              <a:rPr dirty="0" sz="800" spc="11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son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soportado.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GTPPLOT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utilizar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generar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elementos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KIZILCAY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F-</a:t>
            </a:r>
            <a:r>
              <a:rPr dirty="0" sz="800" spc="-10">
                <a:latin typeface="Times New Roman"/>
                <a:cs typeface="Times New Roman"/>
              </a:rPr>
              <a:t>DEPENDENT</a:t>
            </a:r>
            <a:endParaRPr sz="800">
              <a:latin typeface="Times New Roman"/>
              <a:cs typeface="Times New Roman"/>
            </a:endParaRPr>
          </a:p>
        </p:txBody>
      </p:sp>
      <p:grpSp>
        <p:nvGrpSpPr>
          <p:cNvPr id="12" name="object 12" descr=""/>
          <p:cNvGrpSpPr/>
          <p:nvPr/>
        </p:nvGrpSpPr>
        <p:grpSpPr>
          <a:xfrm>
            <a:off x="368299" y="2079754"/>
            <a:ext cx="535305" cy="13335"/>
            <a:chOff x="368299" y="2079754"/>
            <a:chExt cx="535305" cy="13335"/>
          </a:xfrm>
        </p:grpSpPr>
        <p:sp>
          <p:nvSpPr>
            <p:cNvPr id="13" name="object 13" descr=""/>
            <p:cNvSpPr/>
            <p:nvPr/>
          </p:nvSpPr>
          <p:spPr>
            <a:xfrm>
              <a:off x="368299" y="2079754"/>
              <a:ext cx="535305" cy="6985"/>
            </a:xfrm>
            <a:custGeom>
              <a:avLst/>
              <a:gdLst/>
              <a:ahLst/>
              <a:cxnLst/>
              <a:rect l="l" t="t" r="r" b="b"/>
              <a:pathLst>
                <a:path w="535305" h="6985">
                  <a:moveTo>
                    <a:pt x="535242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535242" y="0"/>
                  </a:lnTo>
                  <a:lnTo>
                    <a:pt x="535242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368287" y="2079764"/>
              <a:ext cx="535305" cy="13335"/>
            </a:xfrm>
            <a:custGeom>
              <a:avLst/>
              <a:gdLst/>
              <a:ahLst/>
              <a:cxnLst/>
              <a:rect l="l" t="t" r="r" b="b"/>
              <a:pathLst>
                <a:path w="535305" h="13335">
                  <a:moveTo>
                    <a:pt x="535254" y="0"/>
                  </a:moveTo>
                  <a:lnTo>
                    <a:pt x="528637" y="6604"/>
                  </a:lnTo>
                  <a:lnTo>
                    <a:pt x="0" y="6604"/>
                  </a:lnTo>
                  <a:lnTo>
                    <a:pt x="0" y="13208"/>
                  </a:lnTo>
                  <a:lnTo>
                    <a:pt x="528637" y="13208"/>
                  </a:lnTo>
                  <a:lnTo>
                    <a:pt x="535254" y="13208"/>
                  </a:lnTo>
                  <a:lnTo>
                    <a:pt x="535254" y="6604"/>
                  </a:lnTo>
                  <a:lnTo>
                    <a:pt x="535254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368299" y="2079754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6" name="object 16" descr=""/>
          <p:cNvSpPr txBox="1"/>
          <p:nvPr/>
        </p:nvSpPr>
        <p:spPr>
          <a:xfrm>
            <a:off x="377385" y="2139743"/>
            <a:ext cx="51943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Página</a:t>
            </a:r>
            <a:r>
              <a:rPr dirty="0" sz="800" spc="8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14</a:t>
            </a:r>
            <a:endParaRPr sz="800">
              <a:latin typeface="Arial"/>
              <a:cs typeface="Arial"/>
            </a:endParaRPr>
          </a:p>
        </p:txBody>
      </p:sp>
      <p:sp>
        <p:nvSpPr>
          <p:cNvPr id="21" name="object 21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22" name="object 22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94615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10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17" name="object 17" descr=""/>
          <p:cNvSpPr txBox="1"/>
          <p:nvPr/>
        </p:nvSpPr>
        <p:spPr>
          <a:xfrm>
            <a:off x="4815952" y="2311548"/>
            <a:ext cx="61150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Introducción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831370" y="9818156"/>
            <a:ext cx="13144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14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4611106" y="9837980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831370" y="2715953"/>
            <a:ext cx="5559425" cy="630301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 marR="1269365">
              <a:lnSpc>
                <a:spcPct val="113799"/>
              </a:lnSpc>
              <a:spcBef>
                <a:spcPts val="90"/>
              </a:spcBef>
            </a:pPr>
            <a:r>
              <a:rPr dirty="0" sz="800">
                <a:latin typeface="Times New Roman"/>
                <a:cs typeface="Times New Roman"/>
              </a:rPr>
              <a:t>Salida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SCAN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FRECUENCIA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PL4,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también.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GTPPLOT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tiene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interfaz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gráfica,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debe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teclado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todos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comandos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entrada.</a:t>
            </a:r>
            <a:endParaRPr sz="800">
              <a:latin typeface="Times New Roman"/>
              <a:cs typeface="Times New Roman"/>
            </a:endParaRPr>
          </a:p>
          <a:p>
            <a:pPr marL="12700" marR="2905125">
              <a:lnSpc>
                <a:spcPct val="122900"/>
              </a:lnSpc>
              <a:spcBef>
                <a:spcPts val="15"/>
              </a:spcBef>
            </a:pPr>
            <a:r>
              <a:rPr dirty="0" sz="600">
                <a:latin typeface="Times New Roman"/>
                <a:cs typeface="Times New Roman"/>
              </a:rPr>
              <a:t>Desarrollador:</a:t>
            </a:r>
            <a:r>
              <a:rPr dirty="0" sz="600" spc="8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Sr.</a:t>
            </a:r>
            <a:r>
              <a:rPr dirty="0" sz="600" spc="8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Orlando</a:t>
            </a:r>
            <a:r>
              <a:rPr dirty="0" sz="600" spc="85">
                <a:latin typeface="Times New Roman"/>
                <a:cs typeface="Times New Roman"/>
              </a:rPr>
              <a:t> </a:t>
            </a:r>
            <a:r>
              <a:rPr dirty="0" sz="600" spc="-20">
                <a:latin typeface="Times New Roman"/>
                <a:cs typeface="Times New Roman"/>
              </a:rPr>
              <a:t>P.</a:t>
            </a:r>
            <a:r>
              <a:rPr dirty="0" sz="600" spc="8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Hevia,</a:t>
            </a:r>
            <a:r>
              <a:rPr dirty="0" sz="600" spc="8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  <a:hlinkClick r:id="rId3"/>
              </a:rPr>
              <a:t>heviaop@ciudad.com.ar,</a:t>
            </a:r>
            <a:r>
              <a:rPr dirty="0" sz="600" spc="8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Santa-Fe,</a:t>
            </a:r>
            <a:r>
              <a:rPr dirty="0" sz="600" spc="85">
                <a:latin typeface="Times New Roman"/>
                <a:cs typeface="Times New Roman"/>
              </a:rPr>
              <a:t> </a:t>
            </a:r>
            <a:r>
              <a:rPr dirty="0" sz="600" spc="-10">
                <a:latin typeface="Times New Roman"/>
                <a:cs typeface="Times New Roman"/>
              </a:rPr>
              <a:t>Argentina.</a:t>
            </a:r>
            <a:r>
              <a:rPr dirty="0" sz="600" spc="50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Licencias:</a:t>
            </a:r>
            <a:r>
              <a:rPr dirty="0" sz="600" spc="6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distribuidas</a:t>
            </a:r>
            <a:r>
              <a:rPr dirty="0" sz="600" spc="6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sin</a:t>
            </a:r>
            <a:r>
              <a:rPr dirty="0" sz="600" spc="6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costo</a:t>
            </a:r>
            <a:r>
              <a:rPr dirty="0" sz="600" spc="6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para</a:t>
            </a:r>
            <a:r>
              <a:rPr dirty="0" sz="600" spc="6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los</a:t>
            </a:r>
            <a:r>
              <a:rPr dirty="0" sz="600" spc="7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usuarios</a:t>
            </a:r>
            <a:r>
              <a:rPr dirty="0" sz="600" spc="6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con</a:t>
            </a:r>
            <a:r>
              <a:rPr dirty="0" sz="600" spc="6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licencia</a:t>
            </a:r>
            <a:r>
              <a:rPr dirty="0" sz="600" spc="6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de</a:t>
            </a:r>
            <a:r>
              <a:rPr dirty="0" sz="600" spc="65">
                <a:latin typeface="Times New Roman"/>
                <a:cs typeface="Times New Roman"/>
              </a:rPr>
              <a:t> </a:t>
            </a:r>
            <a:r>
              <a:rPr dirty="0" sz="600" spc="-20">
                <a:latin typeface="Times New Roman"/>
                <a:cs typeface="Times New Roman"/>
              </a:rPr>
              <a:t>ATP.</a:t>
            </a:r>
            <a:endParaRPr sz="6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65"/>
              </a:spcBef>
            </a:pPr>
            <a:r>
              <a:rPr dirty="0" sz="600">
                <a:latin typeface="Times New Roman"/>
                <a:cs typeface="Times New Roman"/>
              </a:rPr>
              <a:t>Distribución:</a:t>
            </a:r>
            <a:r>
              <a:rPr dirty="0" sz="600" spc="5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distribución</a:t>
            </a:r>
            <a:r>
              <a:rPr dirty="0" sz="600" spc="5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anual</a:t>
            </a:r>
            <a:r>
              <a:rPr dirty="0" sz="600" spc="5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de</a:t>
            </a:r>
            <a:r>
              <a:rPr dirty="0" sz="600" spc="5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CD</a:t>
            </a:r>
            <a:r>
              <a:rPr dirty="0" sz="600" spc="5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de</a:t>
            </a:r>
            <a:r>
              <a:rPr dirty="0" sz="600" spc="5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EEUG,</a:t>
            </a:r>
            <a:r>
              <a:rPr dirty="0" sz="600" spc="5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EEUG,</a:t>
            </a:r>
            <a:r>
              <a:rPr dirty="0" sz="600" spc="5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JAUG,</a:t>
            </a:r>
            <a:r>
              <a:rPr dirty="0" sz="600" spc="5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sitios</a:t>
            </a:r>
            <a:r>
              <a:rPr dirty="0" sz="600" spc="5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FTP</a:t>
            </a:r>
            <a:r>
              <a:rPr dirty="0" sz="600" spc="5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/</a:t>
            </a:r>
            <a:r>
              <a:rPr dirty="0" sz="600" spc="5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Web</a:t>
            </a:r>
            <a:r>
              <a:rPr dirty="0" sz="600" spc="5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seguros</a:t>
            </a:r>
            <a:r>
              <a:rPr dirty="0" sz="600" spc="5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de</a:t>
            </a:r>
            <a:r>
              <a:rPr dirty="0" sz="600" spc="50">
                <a:latin typeface="Times New Roman"/>
                <a:cs typeface="Times New Roman"/>
              </a:rPr>
              <a:t> </a:t>
            </a:r>
            <a:r>
              <a:rPr dirty="0" sz="600" spc="-20">
                <a:latin typeface="Times New Roman"/>
                <a:cs typeface="Times New Roman"/>
              </a:rPr>
              <a:t>MTU.</a:t>
            </a:r>
            <a:endParaRPr sz="6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6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85"/>
              </a:spcBef>
            </a:pPr>
            <a:endParaRPr sz="600">
              <a:latin typeface="Times New Roman"/>
              <a:cs typeface="Times New Roman"/>
            </a:endParaRPr>
          </a:p>
          <a:p>
            <a:pPr marL="12700" marR="621030">
              <a:lnSpc>
                <a:spcPts val="880"/>
              </a:lnSpc>
              <a:spcBef>
                <a:spcPts val="5"/>
              </a:spcBef>
            </a:pPr>
            <a:r>
              <a:rPr dirty="0" sz="800" b="1">
                <a:latin typeface="Times New Roman"/>
                <a:cs typeface="Times New Roman"/>
              </a:rPr>
              <a:t>PlotXY</a:t>
            </a:r>
            <a:r>
              <a:rPr dirty="0" sz="800" spc="75" b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programa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trazado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WIN32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diseñado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originalmente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ATP-</a:t>
            </a:r>
            <a:r>
              <a:rPr dirty="0" sz="800">
                <a:latin typeface="Times New Roman"/>
                <a:cs typeface="Times New Roman"/>
              </a:rPr>
              <a:t>EMTP.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programa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principalmente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diseñado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hacer,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fácil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rápido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posible,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trazados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entornos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Microsoft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Windows.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Eso</a:t>
            </a:r>
            <a:endParaRPr sz="800">
              <a:latin typeface="Times New Roman"/>
              <a:cs typeface="Times New Roman"/>
            </a:endParaRPr>
          </a:p>
          <a:p>
            <a:pPr marL="12700" marR="1320165">
              <a:lnSpc>
                <a:spcPts val="1090"/>
              </a:lnSpc>
              <a:spcBef>
                <a:spcPts val="45"/>
              </a:spcBef>
            </a:pPr>
            <a:r>
              <a:rPr dirty="0" sz="800" spc="10">
                <a:latin typeface="Times New Roman"/>
                <a:cs typeface="Times New Roman"/>
              </a:rPr>
              <a:t>también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es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capaz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realizar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un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posprocesamiento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en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las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curvas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trazadas: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operaciones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algebraicas,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Cálculo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coeficientes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serie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Fourier.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programa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tiene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gráfico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fácil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usar.</a:t>
            </a:r>
            <a:endParaRPr sz="800">
              <a:latin typeface="Times New Roman"/>
              <a:cs typeface="Times New Roman"/>
            </a:endParaRPr>
          </a:p>
          <a:p>
            <a:pPr marL="12700" marR="832485">
              <a:lnSpc>
                <a:spcPts val="1090"/>
              </a:lnSpc>
              <a:spcBef>
                <a:spcPts val="5"/>
              </a:spcBef>
            </a:pPr>
            <a:r>
              <a:rPr dirty="0" sz="800">
                <a:latin typeface="Times New Roman"/>
                <a:cs typeface="Times New Roman"/>
              </a:rPr>
              <a:t>interfaz,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código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32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bits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proporciona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operación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rápida.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Hasta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3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PL4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ADF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ser</a:t>
            </a:r>
            <a:r>
              <a:rPr dirty="0" sz="800" spc="10">
                <a:latin typeface="Times New Roman"/>
                <a:cs typeface="Times New Roman"/>
              </a:rPr>
              <a:t> simultáneamente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en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memoria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para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una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fácil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comparación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diferentes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datos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y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hasta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8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curvas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por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parcelas</a:t>
            </a:r>
            <a:endParaRPr sz="800">
              <a:latin typeface="Times New Roman"/>
              <a:cs typeface="Times New Roman"/>
            </a:endParaRPr>
          </a:p>
          <a:p>
            <a:pPr marL="12700" marR="526415">
              <a:lnSpc>
                <a:spcPts val="1090"/>
              </a:lnSpc>
              <a:spcBef>
                <a:spcPts val="10"/>
              </a:spcBef>
            </a:pPr>
            <a:r>
              <a:rPr dirty="0" sz="800">
                <a:latin typeface="Times New Roman"/>
                <a:cs typeface="Times New Roman"/>
              </a:rPr>
              <a:t>versus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tiempo,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permiten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gráficos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XY.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programa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tiene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capacidad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inteligente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escalado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automático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ejes.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capaz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hacer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trazados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verticales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independientes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proporciona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herramientas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fáciles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factores,</a:t>
            </a:r>
            <a:endParaRPr sz="800">
              <a:latin typeface="Times New Roman"/>
              <a:cs typeface="Times New Roman"/>
            </a:endParaRPr>
          </a:p>
          <a:p>
            <a:pPr marL="12700" marR="142875">
              <a:lnSpc>
                <a:spcPts val="1090"/>
              </a:lnSpc>
              <a:spcBef>
                <a:spcPts val="5"/>
              </a:spcBef>
            </a:pPr>
            <a:r>
              <a:rPr dirty="0" sz="800" spc="10">
                <a:latin typeface="Times New Roman"/>
                <a:cs typeface="Times New Roman"/>
              </a:rPr>
              <a:t>compensaciones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y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compatibilidad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con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zoom,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y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un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cursor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gráfico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para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ver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los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valores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en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formato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numérico.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Gráficos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pantalla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exportar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metarchivo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Windows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través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portapapeles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win32.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programa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también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viene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un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75"/>
              </a:spcBef>
            </a:pPr>
            <a:r>
              <a:rPr dirty="0" sz="800">
                <a:latin typeface="Times New Roman"/>
                <a:cs typeface="Times New Roman"/>
              </a:rPr>
              <a:t>Edición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</a:t>
            </a:r>
            <a:r>
              <a:rPr dirty="0" sz="800" spc="110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PlotXwin.exe</a:t>
            </a:r>
            <a:r>
              <a:rPr dirty="0" sz="800" spc="105" b="1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.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645"/>
              </a:spcBef>
            </a:pPr>
            <a:r>
              <a:rPr dirty="0" sz="600" spc="10">
                <a:latin typeface="Times New Roman"/>
                <a:cs typeface="Times New Roman"/>
              </a:rPr>
              <a:t>Desarrollador:</a:t>
            </a:r>
            <a:r>
              <a:rPr dirty="0" sz="600">
                <a:latin typeface="Times New Roman"/>
                <a:cs typeface="Times New Roman"/>
              </a:rPr>
              <a:t> </a:t>
            </a:r>
            <a:r>
              <a:rPr dirty="0" sz="600" spc="10">
                <a:latin typeface="Times New Roman"/>
                <a:cs typeface="Times New Roman"/>
              </a:rPr>
              <a:t>Dr.</a:t>
            </a:r>
            <a:r>
              <a:rPr dirty="0" sz="600">
                <a:latin typeface="Times New Roman"/>
                <a:cs typeface="Times New Roman"/>
              </a:rPr>
              <a:t> </a:t>
            </a:r>
            <a:r>
              <a:rPr dirty="0" sz="600" spc="10">
                <a:latin typeface="Times New Roman"/>
                <a:cs typeface="Times New Roman"/>
              </a:rPr>
              <a:t>Massimo</a:t>
            </a:r>
            <a:r>
              <a:rPr dirty="0" sz="600" spc="5">
                <a:latin typeface="Times New Roman"/>
                <a:cs typeface="Times New Roman"/>
              </a:rPr>
              <a:t> </a:t>
            </a:r>
            <a:r>
              <a:rPr dirty="0" sz="600" spc="10">
                <a:latin typeface="Times New Roman"/>
                <a:cs typeface="Times New Roman"/>
              </a:rPr>
              <a:t>Ceraolo,</a:t>
            </a:r>
            <a:r>
              <a:rPr dirty="0" sz="600">
                <a:latin typeface="Times New Roman"/>
                <a:cs typeface="Times New Roman"/>
              </a:rPr>
              <a:t> </a:t>
            </a:r>
            <a:r>
              <a:rPr dirty="0" sz="600" spc="10">
                <a:latin typeface="Times New Roman"/>
                <a:cs typeface="Times New Roman"/>
                <a:hlinkClick r:id="rId4"/>
              </a:rPr>
              <a:t>ceraolo@dsea.unipi.it,</a:t>
            </a:r>
            <a:r>
              <a:rPr dirty="0" sz="600" spc="5">
                <a:latin typeface="Times New Roman"/>
                <a:cs typeface="Times New Roman"/>
              </a:rPr>
              <a:t> </a:t>
            </a:r>
            <a:r>
              <a:rPr dirty="0" sz="600" spc="10">
                <a:latin typeface="Times New Roman"/>
                <a:cs typeface="Times New Roman"/>
              </a:rPr>
              <a:t>Universidad</a:t>
            </a:r>
            <a:r>
              <a:rPr dirty="0" sz="600">
                <a:latin typeface="Times New Roman"/>
                <a:cs typeface="Times New Roman"/>
              </a:rPr>
              <a:t> </a:t>
            </a:r>
            <a:r>
              <a:rPr dirty="0" sz="600" spc="10">
                <a:latin typeface="Times New Roman"/>
                <a:cs typeface="Times New Roman"/>
              </a:rPr>
              <a:t>de</a:t>
            </a:r>
            <a:r>
              <a:rPr dirty="0" sz="600" spc="5">
                <a:latin typeface="Times New Roman"/>
                <a:cs typeface="Times New Roman"/>
              </a:rPr>
              <a:t> </a:t>
            </a:r>
            <a:r>
              <a:rPr dirty="0" sz="600" spc="10">
                <a:latin typeface="Times New Roman"/>
                <a:cs typeface="Times New Roman"/>
              </a:rPr>
              <a:t>Pisa,</a:t>
            </a:r>
            <a:r>
              <a:rPr dirty="0" sz="600">
                <a:latin typeface="Times New Roman"/>
                <a:cs typeface="Times New Roman"/>
              </a:rPr>
              <a:t> </a:t>
            </a:r>
            <a:r>
              <a:rPr dirty="0" sz="600" spc="-10">
                <a:latin typeface="Times New Roman"/>
                <a:cs typeface="Times New Roman"/>
              </a:rPr>
              <a:t>Italia.</a:t>
            </a:r>
            <a:endParaRPr sz="600">
              <a:latin typeface="Times New Roman"/>
              <a:cs typeface="Times New Roman"/>
            </a:endParaRPr>
          </a:p>
          <a:p>
            <a:pPr marL="12700" marR="1107440">
              <a:lnSpc>
                <a:spcPts val="940"/>
              </a:lnSpc>
              <a:spcBef>
                <a:spcPts val="15"/>
              </a:spcBef>
            </a:pPr>
            <a:r>
              <a:rPr dirty="0" sz="600">
                <a:latin typeface="Times New Roman"/>
                <a:cs typeface="Times New Roman"/>
              </a:rPr>
              <a:t>Licencias:</a:t>
            </a:r>
            <a:r>
              <a:rPr dirty="0" sz="600" spc="5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"cknowledgeware</a:t>
            </a:r>
            <a:r>
              <a:rPr dirty="0" sz="600" spc="5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".</a:t>
            </a:r>
            <a:r>
              <a:rPr dirty="0" sz="600" spc="5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Distribuido</a:t>
            </a:r>
            <a:r>
              <a:rPr dirty="0" sz="600" spc="6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sin</a:t>
            </a:r>
            <a:r>
              <a:rPr dirty="0" sz="600" spc="5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costo</a:t>
            </a:r>
            <a:r>
              <a:rPr dirty="0" sz="600" spc="5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para</a:t>
            </a:r>
            <a:r>
              <a:rPr dirty="0" sz="600" spc="6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los</a:t>
            </a:r>
            <a:r>
              <a:rPr dirty="0" sz="600" spc="5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usuarios</a:t>
            </a:r>
            <a:r>
              <a:rPr dirty="0" sz="600" spc="5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con</a:t>
            </a:r>
            <a:r>
              <a:rPr dirty="0" sz="600" spc="6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licencia</a:t>
            </a:r>
            <a:r>
              <a:rPr dirty="0" sz="600" spc="5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de</a:t>
            </a:r>
            <a:r>
              <a:rPr dirty="0" sz="600" spc="55">
                <a:latin typeface="Times New Roman"/>
                <a:cs typeface="Times New Roman"/>
              </a:rPr>
              <a:t> </a:t>
            </a:r>
            <a:r>
              <a:rPr dirty="0" sz="600" spc="-20">
                <a:latin typeface="Times New Roman"/>
                <a:cs typeface="Times New Roman"/>
              </a:rPr>
              <a:t>ATP.</a:t>
            </a:r>
            <a:r>
              <a:rPr dirty="0" sz="600" spc="6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Si</a:t>
            </a:r>
            <a:r>
              <a:rPr dirty="0" sz="600" spc="5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el</a:t>
            </a:r>
            <a:r>
              <a:rPr dirty="0" sz="600" spc="5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usuario</a:t>
            </a:r>
            <a:r>
              <a:rPr dirty="0" sz="600" spc="6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lo</a:t>
            </a:r>
            <a:r>
              <a:rPr dirty="0" sz="600" spc="5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mantiene</a:t>
            </a:r>
            <a:r>
              <a:rPr dirty="0" sz="600" spc="5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más</a:t>
            </a:r>
            <a:r>
              <a:rPr dirty="0" sz="600" spc="5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allá</a:t>
            </a:r>
            <a:r>
              <a:rPr dirty="0" sz="600" spc="6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de</a:t>
            </a:r>
            <a:r>
              <a:rPr dirty="0" sz="600" spc="5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los</a:t>
            </a:r>
            <a:r>
              <a:rPr dirty="0" sz="600" spc="5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30</a:t>
            </a:r>
            <a:r>
              <a:rPr dirty="0" sz="600" spc="60">
                <a:latin typeface="Times New Roman"/>
                <a:cs typeface="Times New Roman"/>
              </a:rPr>
              <a:t> </a:t>
            </a:r>
            <a:r>
              <a:rPr dirty="0" sz="600" spc="-20">
                <a:latin typeface="Times New Roman"/>
                <a:cs typeface="Times New Roman"/>
              </a:rPr>
              <a:t>días</a:t>
            </a:r>
            <a:r>
              <a:rPr dirty="0" sz="600" spc="50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período</a:t>
            </a:r>
            <a:r>
              <a:rPr dirty="0" sz="600" spc="5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de</a:t>
            </a:r>
            <a:r>
              <a:rPr dirty="0" sz="600" spc="5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prueba,</a:t>
            </a:r>
            <a:r>
              <a:rPr dirty="0" sz="600" spc="5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él</a:t>
            </a:r>
            <a:r>
              <a:rPr dirty="0" sz="600" spc="5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/</a:t>
            </a:r>
            <a:r>
              <a:rPr dirty="0" sz="600" spc="5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ella</a:t>
            </a:r>
            <a:r>
              <a:rPr dirty="0" sz="600" spc="5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debe</a:t>
            </a:r>
            <a:r>
              <a:rPr dirty="0" sz="600" spc="5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enviar</a:t>
            </a:r>
            <a:r>
              <a:rPr dirty="0" sz="600" spc="5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una</a:t>
            </a:r>
            <a:r>
              <a:rPr dirty="0" sz="600" spc="5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carta</a:t>
            </a:r>
            <a:r>
              <a:rPr dirty="0" sz="600" spc="5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de</a:t>
            </a:r>
            <a:r>
              <a:rPr dirty="0" sz="600" spc="5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reconocimiento</a:t>
            </a:r>
            <a:r>
              <a:rPr dirty="0" sz="600" spc="5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al</a:t>
            </a:r>
            <a:r>
              <a:rPr dirty="0" sz="600" spc="55">
                <a:latin typeface="Times New Roman"/>
                <a:cs typeface="Times New Roman"/>
              </a:rPr>
              <a:t> </a:t>
            </a:r>
            <a:r>
              <a:rPr dirty="0" sz="600" spc="-10">
                <a:latin typeface="Times New Roman"/>
                <a:cs typeface="Times New Roman"/>
              </a:rPr>
              <a:t>desarrollador.</a:t>
            </a:r>
            <a:endParaRPr sz="6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600">
                <a:latin typeface="Times New Roman"/>
                <a:cs typeface="Times New Roman"/>
              </a:rPr>
              <a:t>Distribución:</a:t>
            </a:r>
            <a:r>
              <a:rPr dirty="0" sz="600" spc="5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distribución</a:t>
            </a:r>
            <a:r>
              <a:rPr dirty="0" sz="600" spc="5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anual</a:t>
            </a:r>
            <a:r>
              <a:rPr dirty="0" sz="600" spc="5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de</a:t>
            </a:r>
            <a:r>
              <a:rPr dirty="0" sz="600" spc="5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CD</a:t>
            </a:r>
            <a:r>
              <a:rPr dirty="0" sz="600" spc="6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de</a:t>
            </a:r>
            <a:r>
              <a:rPr dirty="0" sz="600" spc="5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EEUG,</a:t>
            </a:r>
            <a:r>
              <a:rPr dirty="0" sz="600" spc="5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sitios</a:t>
            </a:r>
            <a:r>
              <a:rPr dirty="0" sz="600" spc="5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FTP</a:t>
            </a:r>
            <a:r>
              <a:rPr dirty="0" sz="600" spc="6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seguros</a:t>
            </a:r>
            <a:r>
              <a:rPr dirty="0" sz="600" spc="5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de</a:t>
            </a:r>
            <a:r>
              <a:rPr dirty="0" sz="600" spc="5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EEUG,</a:t>
            </a:r>
            <a:r>
              <a:rPr dirty="0" sz="600" spc="5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JAUG</a:t>
            </a:r>
            <a:r>
              <a:rPr dirty="0" sz="600" spc="6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y</a:t>
            </a:r>
            <a:r>
              <a:rPr dirty="0" sz="600" spc="55">
                <a:latin typeface="Times New Roman"/>
                <a:cs typeface="Times New Roman"/>
              </a:rPr>
              <a:t> </a:t>
            </a:r>
            <a:r>
              <a:rPr dirty="0" sz="600" spc="-20">
                <a:latin typeface="Times New Roman"/>
                <a:cs typeface="Times New Roman"/>
              </a:rPr>
              <a:t>MTU.</a:t>
            </a:r>
            <a:endParaRPr sz="6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6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90"/>
              </a:spcBef>
            </a:pPr>
            <a:endParaRPr sz="600">
              <a:latin typeface="Times New Roman"/>
              <a:cs typeface="Times New Roman"/>
            </a:endParaRPr>
          </a:p>
          <a:p>
            <a:pPr marL="12700" marR="1222375">
              <a:lnSpc>
                <a:spcPts val="880"/>
              </a:lnSpc>
            </a:pPr>
            <a:r>
              <a:rPr dirty="0" sz="800" b="1">
                <a:latin typeface="Times New Roman"/>
                <a:cs typeface="Times New Roman"/>
              </a:rPr>
              <a:t>PCPLOT</a:t>
            </a:r>
            <a:r>
              <a:rPr dirty="0" sz="800" spc="95" b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fue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desarrollado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mejorado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constantemente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hasta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1997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usando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Borland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Turbo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Pascal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bajo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Plataformas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MS-DOS.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programa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leer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tipos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PL4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binarios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formato,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y</a:t>
            </a:r>
            <a:endParaRPr sz="800">
              <a:latin typeface="Times New Roman"/>
              <a:cs typeface="Times New Roman"/>
            </a:endParaRPr>
          </a:p>
          <a:p>
            <a:pPr marL="12700" marR="716280">
              <a:lnSpc>
                <a:spcPts val="1090"/>
              </a:lnSpc>
              <a:spcBef>
                <a:spcPts val="50"/>
              </a:spcBef>
            </a:pPr>
            <a:r>
              <a:rPr dirty="0" sz="800">
                <a:latin typeface="Times New Roman"/>
                <a:cs typeface="Times New Roman"/>
              </a:rPr>
              <a:t>archivos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formateados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PCPLOT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mostrar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máximo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4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curvas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16000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puntos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trazado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curva.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los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número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máximo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variables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trazado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almacenadas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trazado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limitado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100.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programa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admite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tres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tipos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diferentes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gráficos: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función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tiempo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(resultados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simulaciones),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gráfico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XY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(uno</a:t>
            </a:r>
            <a:r>
              <a:rPr dirty="0" sz="800" spc="10">
                <a:latin typeface="Times New Roman"/>
                <a:cs typeface="Times New Roman"/>
              </a:rPr>
              <a:t> variable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contra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otra),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respuesta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en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frecuencia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(resultados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casos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"ESCANEO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FRECUENCIA").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los</a:t>
            </a:r>
            <a:endParaRPr sz="800">
              <a:latin typeface="Times New Roman"/>
              <a:cs typeface="Times New Roman"/>
            </a:endParaRPr>
          </a:p>
          <a:p>
            <a:pPr marL="12700" marR="750570">
              <a:lnSpc>
                <a:spcPts val="1090"/>
              </a:lnSpc>
              <a:spcBef>
                <a:spcPts val="10"/>
              </a:spcBef>
            </a:pP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valores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variables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trazadas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visualizar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mediante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marcador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vertical.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Diferente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tipo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curvas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(p.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ej.,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corrientes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voltajes)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mezclar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misma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gráfica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definiendo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factores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escala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75"/>
              </a:spcBef>
            </a:pP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offset.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curvas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dibujan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usando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continuas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diferentes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colores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marcar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cada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  <a:spcBef>
                <a:spcPts val="5"/>
              </a:spcBef>
            </a:pPr>
            <a:r>
              <a:rPr dirty="0" sz="800">
                <a:latin typeface="Times New Roman"/>
                <a:cs typeface="Times New Roman"/>
              </a:rPr>
              <a:t>curva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diferentes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caracteres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posiciones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deseadas.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puntos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visualmente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redundantes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parcelas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son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eliminado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acelerar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velocidad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dibujo.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gráficos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pantalla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enviar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disco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formato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HP-</a:t>
            </a:r>
            <a:r>
              <a:rPr dirty="0" sz="800" spc="-25">
                <a:latin typeface="Times New Roman"/>
                <a:cs typeface="Times New Roman"/>
              </a:rPr>
              <a:t>GL.</a:t>
            </a:r>
            <a:endParaRPr sz="800">
              <a:latin typeface="Times New Roman"/>
              <a:cs typeface="Times New Roman"/>
            </a:endParaRPr>
          </a:p>
          <a:p>
            <a:pPr marL="12700" marR="2571750">
              <a:lnSpc>
                <a:spcPct val="126499"/>
              </a:lnSpc>
              <a:spcBef>
                <a:spcPts val="400"/>
              </a:spcBef>
            </a:pPr>
            <a:r>
              <a:rPr dirty="0" sz="600">
                <a:latin typeface="Times New Roman"/>
                <a:cs typeface="Times New Roman"/>
              </a:rPr>
              <a:t>Desarrollador:</a:t>
            </a:r>
            <a:r>
              <a:rPr dirty="0" sz="600" spc="11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Prof.</a:t>
            </a:r>
            <a:r>
              <a:rPr dirty="0" sz="600" spc="114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Dr.</a:t>
            </a:r>
            <a:r>
              <a:rPr dirty="0" sz="600" spc="114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Mustafa</a:t>
            </a:r>
            <a:r>
              <a:rPr dirty="0" sz="600" spc="11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Kizilcay</a:t>
            </a:r>
            <a:r>
              <a:rPr dirty="0" sz="600" spc="114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  <a:hlinkClick r:id="rId5"/>
              </a:rPr>
              <a:t>(m.kizilcay@fh-osnabrueck.de),</a:t>
            </a:r>
            <a:r>
              <a:rPr dirty="0" sz="600" spc="114">
                <a:latin typeface="Times New Roman"/>
                <a:cs typeface="Times New Roman"/>
              </a:rPr>
              <a:t> </a:t>
            </a:r>
            <a:r>
              <a:rPr dirty="0" sz="600" spc="-10">
                <a:latin typeface="Times New Roman"/>
                <a:cs typeface="Times New Roman"/>
              </a:rPr>
              <a:t>Alemania.</a:t>
            </a:r>
            <a:r>
              <a:rPr dirty="0" sz="600" spc="500">
                <a:latin typeface="Times New Roman"/>
                <a:cs typeface="Times New Roman"/>
              </a:rPr>
              <a:t> </a:t>
            </a:r>
            <a:r>
              <a:rPr dirty="0" sz="600" spc="10">
                <a:latin typeface="Times New Roman"/>
                <a:cs typeface="Times New Roman"/>
              </a:rPr>
              <a:t>Licencias: disponible gratuitamente sin</a:t>
            </a:r>
            <a:r>
              <a:rPr dirty="0" sz="600" spc="15">
                <a:latin typeface="Times New Roman"/>
                <a:cs typeface="Times New Roman"/>
              </a:rPr>
              <a:t> </a:t>
            </a:r>
            <a:r>
              <a:rPr dirty="0" sz="600" spc="10">
                <a:latin typeface="Times New Roman"/>
                <a:cs typeface="Times New Roman"/>
              </a:rPr>
              <a:t>licencias separadas para</a:t>
            </a:r>
            <a:r>
              <a:rPr dirty="0" sz="600" spc="15">
                <a:latin typeface="Times New Roman"/>
                <a:cs typeface="Times New Roman"/>
              </a:rPr>
              <a:t> </a:t>
            </a:r>
            <a:r>
              <a:rPr dirty="0" sz="600" spc="10">
                <a:latin typeface="Times New Roman"/>
                <a:cs typeface="Times New Roman"/>
              </a:rPr>
              <a:t>todos los usuarios</a:t>
            </a:r>
            <a:r>
              <a:rPr dirty="0" sz="600" spc="15">
                <a:latin typeface="Times New Roman"/>
                <a:cs typeface="Times New Roman"/>
              </a:rPr>
              <a:t> </a:t>
            </a:r>
            <a:r>
              <a:rPr dirty="0" sz="600" spc="10">
                <a:latin typeface="Times New Roman"/>
                <a:cs typeface="Times New Roman"/>
              </a:rPr>
              <a:t>de </a:t>
            </a:r>
            <a:r>
              <a:rPr dirty="0" sz="600" spc="-20">
                <a:latin typeface="Times New Roman"/>
                <a:cs typeface="Times New Roman"/>
              </a:rPr>
              <a:t>ATP.</a:t>
            </a:r>
            <a:r>
              <a:rPr dirty="0" sz="600" spc="50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Distribución:</a:t>
            </a:r>
            <a:r>
              <a:rPr dirty="0" sz="600" spc="5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distribución</a:t>
            </a:r>
            <a:r>
              <a:rPr dirty="0" sz="600" spc="5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anual</a:t>
            </a:r>
            <a:r>
              <a:rPr dirty="0" sz="600" spc="6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de</a:t>
            </a:r>
            <a:r>
              <a:rPr dirty="0" sz="600" spc="5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CD</a:t>
            </a:r>
            <a:r>
              <a:rPr dirty="0" sz="600" spc="5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de</a:t>
            </a:r>
            <a:r>
              <a:rPr dirty="0" sz="600" spc="6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EEUG,</a:t>
            </a:r>
            <a:r>
              <a:rPr dirty="0" sz="600" spc="5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EEUG,</a:t>
            </a:r>
            <a:r>
              <a:rPr dirty="0" sz="600" spc="5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sitios</a:t>
            </a:r>
            <a:r>
              <a:rPr dirty="0" sz="600" spc="6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web</a:t>
            </a:r>
            <a:r>
              <a:rPr dirty="0" sz="600" spc="5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/</a:t>
            </a:r>
            <a:r>
              <a:rPr dirty="0" sz="600" spc="5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FTP</a:t>
            </a:r>
            <a:r>
              <a:rPr dirty="0" sz="600" spc="6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seguros</a:t>
            </a:r>
            <a:r>
              <a:rPr dirty="0" sz="600" spc="5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de</a:t>
            </a:r>
            <a:r>
              <a:rPr dirty="0" sz="600" spc="55">
                <a:latin typeface="Times New Roman"/>
                <a:cs typeface="Times New Roman"/>
              </a:rPr>
              <a:t> </a:t>
            </a:r>
            <a:r>
              <a:rPr dirty="0" sz="600" spc="-10">
                <a:latin typeface="Times New Roman"/>
                <a:cs typeface="Times New Roman"/>
              </a:rPr>
              <a:t>JAUG.</a:t>
            </a:r>
            <a:endParaRPr sz="6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6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90"/>
              </a:spcBef>
            </a:pPr>
            <a:endParaRPr sz="600">
              <a:latin typeface="Times New Roman"/>
              <a:cs typeface="Times New Roman"/>
            </a:endParaRPr>
          </a:p>
          <a:p>
            <a:pPr marL="12700" marR="1356360">
              <a:lnSpc>
                <a:spcPts val="880"/>
              </a:lnSpc>
            </a:pPr>
            <a:r>
              <a:rPr dirty="0" sz="800" b="1">
                <a:latin typeface="Times New Roman"/>
                <a:cs typeface="Times New Roman"/>
              </a:rPr>
              <a:t>WPCPlot</a:t>
            </a:r>
            <a:r>
              <a:rPr dirty="0" sz="800" spc="70" b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programa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salida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gráfica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ATP-</a:t>
            </a:r>
            <a:r>
              <a:rPr dirty="0" sz="800">
                <a:latin typeface="Times New Roman"/>
                <a:cs typeface="Times New Roman"/>
              </a:rPr>
              <a:t>EMTP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ejecuta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Microsoft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Windows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95/98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NT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2000.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programa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capaz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procesar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PL4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tipos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formateados.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permiten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máximo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6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variables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mismo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diagrama.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Zoom,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redibujar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funciones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lectura</a:t>
            </a:r>
            <a:endParaRPr sz="800">
              <a:latin typeface="Times New Roman"/>
              <a:cs typeface="Times New Roman"/>
            </a:endParaRPr>
          </a:p>
          <a:p>
            <a:pPr marL="12700" marR="34226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proporciona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posibilidad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obtener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valores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instantáneos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curvas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trazadas.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gráficos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pantalla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copiar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portapapeles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guardar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imagen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mapa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bits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color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monocromo.</a:t>
            </a:r>
            <a:endParaRPr sz="800">
              <a:latin typeface="Times New Roman"/>
              <a:cs typeface="Times New Roman"/>
            </a:endParaRPr>
          </a:p>
          <a:p>
            <a:pPr marL="12700" marR="2079625">
              <a:lnSpc>
                <a:spcPct val="122900"/>
              </a:lnSpc>
              <a:spcBef>
                <a:spcPts val="480"/>
              </a:spcBef>
            </a:pPr>
            <a:r>
              <a:rPr dirty="0" sz="600">
                <a:latin typeface="Times New Roman"/>
                <a:cs typeface="Times New Roman"/>
              </a:rPr>
              <a:t>Desarrollador:</a:t>
            </a:r>
            <a:r>
              <a:rPr dirty="0" sz="600" spc="9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Prof.</a:t>
            </a:r>
            <a:r>
              <a:rPr dirty="0" sz="600" spc="9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Dr.</a:t>
            </a:r>
            <a:r>
              <a:rPr dirty="0" sz="600" spc="10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Mustafa</a:t>
            </a:r>
            <a:r>
              <a:rPr dirty="0" sz="600" spc="9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Kizilcay,</a:t>
            </a:r>
            <a:r>
              <a:rPr dirty="0" sz="600" spc="9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  <a:hlinkClick r:id="rId6"/>
              </a:rPr>
              <a:t>m.kizilcay@fh-osnabrueck.de,</a:t>
            </a:r>
            <a:r>
              <a:rPr dirty="0" sz="600" spc="10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Deniz</a:t>
            </a:r>
            <a:r>
              <a:rPr dirty="0" sz="600" spc="9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Celikag,</a:t>
            </a:r>
            <a:r>
              <a:rPr dirty="0" sz="600" spc="95">
                <a:latin typeface="Times New Roman"/>
                <a:cs typeface="Times New Roman"/>
              </a:rPr>
              <a:t> </a:t>
            </a:r>
            <a:r>
              <a:rPr dirty="0" sz="600" spc="-10">
                <a:latin typeface="Times New Roman"/>
                <a:cs typeface="Times New Roman"/>
                <a:hlinkClick r:id="rId7"/>
              </a:rPr>
              <a:t>dcelikag@aol.com.</a:t>
            </a:r>
            <a:r>
              <a:rPr dirty="0" sz="600" spc="50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Licencias:</a:t>
            </a:r>
            <a:r>
              <a:rPr dirty="0" sz="600" spc="6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disponible</a:t>
            </a:r>
            <a:r>
              <a:rPr dirty="0" sz="600" spc="6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solo</a:t>
            </a:r>
            <a:r>
              <a:rPr dirty="0" sz="600" spc="6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para</a:t>
            </a:r>
            <a:r>
              <a:rPr dirty="0" sz="600" spc="6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miembros</a:t>
            </a:r>
            <a:r>
              <a:rPr dirty="0" sz="600" spc="6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de</a:t>
            </a:r>
            <a:r>
              <a:rPr dirty="0" sz="600" spc="6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EEUG</a:t>
            </a:r>
            <a:r>
              <a:rPr dirty="0" sz="600" spc="6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en</a:t>
            </a:r>
            <a:r>
              <a:rPr dirty="0" sz="600" spc="6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la</a:t>
            </a:r>
            <a:r>
              <a:rPr dirty="0" sz="600" spc="65">
                <a:latin typeface="Times New Roman"/>
                <a:cs typeface="Times New Roman"/>
              </a:rPr>
              <a:t> </a:t>
            </a:r>
            <a:r>
              <a:rPr dirty="0" sz="600" spc="-10">
                <a:latin typeface="Times New Roman"/>
                <a:cs typeface="Times New Roman"/>
              </a:rPr>
              <a:t>actualidad.</a:t>
            </a:r>
            <a:endParaRPr sz="6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75"/>
              </a:spcBef>
            </a:pPr>
            <a:endParaRPr sz="6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 spc="10">
                <a:latin typeface="Times New Roman"/>
                <a:cs typeface="Times New Roman"/>
              </a:rPr>
              <a:t>Las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características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principales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otros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posprocesadores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para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resumen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en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[6].</a:t>
            </a:r>
            <a:endParaRPr sz="8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935015" y="165100"/>
            <a:ext cx="5226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5" name="object 5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631"/>
                  </a:lnTo>
                  <a:lnTo>
                    <a:pt x="142755" y="98631"/>
                  </a:lnTo>
                  <a:lnTo>
                    <a:pt x="136180" y="99939"/>
                  </a:lnTo>
                  <a:lnTo>
                    <a:pt x="104587" y="124134"/>
                  </a:lnTo>
                  <a:lnTo>
                    <a:pt x="98048" y="143338"/>
                  </a:lnTo>
                  <a:lnTo>
                    <a:pt x="98048" y="569345"/>
                  </a:lnTo>
                  <a:lnTo>
                    <a:pt x="117977" y="603789"/>
                  </a:lnTo>
                  <a:lnTo>
                    <a:pt x="142755" y="614052"/>
                  </a:lnTo>
                  <a:lnTo>
                    <a:pt x="1886711" y="614052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4052"/>
                  </a:moveTo>
                  <a:lnTo>
                    <a:pt x="1744971" y="614052"/>
                  </a:lnTo>
                  <a:lnTo>
                    <a:pt x="1751545" y="612745"/>
                  </a:lnTo>
                  <a:lnTo>
                    <a:pt x="1764174" y="607513"/>
                  </a:lnTo>
                  <a:lnTo>
                    <a:pt x="1788370" y="575920"/>
                  </a:lnTo>
                  <a:lnTo>
                    <a:pt x="1789678" y="569345"/>
                  </a:lnTo>
                  <a:lnTo>
                    <a:pt x="1789678" y="143338"/>
                  </a:lnTo>
                  <a:lnTo>
                    <a:pt x="1769748" y="108894"/>
                  </a:lnTo>
                  <a:lnTo>
                    <a:pt x="1744971" y="98631"/>
                  </a:lnTo>
                  <a:lnTo>
                    <a:pt x="1886711" y="98631"/>
                  </a:lnTo>
                  <a:lnTo>
                    <a:pt x="1886711" y="614052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932176" y="500457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5453" y="528634"/>
                  </a:moveTo>
                  <a:lnTo>
                    <a:pt x="49392" y="528634"/>
                  </a:lnTo>
                  <a:lnTo>
                    <a:pt x="45954" y="528298"/>
                  </a:lnTo>
                  <a:lnTo>
                    <a:pt x="10837" y="508010"/>
                  </a:lnTo>
                  <a:lnTo>
                    <a:pt x="0" y="479242"/>
                  </a:lnTo>
                  <a:lnTo>
                    <a:pt x="0" y="475770"/>
                  </a:lnTo>
                  <a:lnTo>
                    <a:pt x="0" y="49391"/>
                  </a:lnTo>
                  <a:lnTo>
                    <a:pt x="17937" y="13009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926"/>
                  </a:lnTo>
                  <a:lnTo>
                    <a:pt x="1704845" y="49391"/>
                  </a:lnTo>
                  <a:lnTo>
                    <a:pt x="1704845" y="479242"/>
                  </a:lnTo>
                  <a:lnTo>
                    <a:pt x="1686907" y="515598"/>
                  </a:lnTo>
                  <a:lnTo>
                    <a:pt x="1658890" y="528298"/>
                  </a:lnTo>
                  <a:lnTo>
                    <a:pt x="1655453" y="52863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182"/>
              <a:ext cx="145374" cy="145374"/>
            </a:xfrm>
            <a:prstGeom prst="rect">
              <a:avLst/>
            </a:prstGeom>
          </p:spPr>
        </p:pic>
      </p:grpSp>
      <p:grpSp>
        <p:nvGrpSpPr>
          <p:cNvPr id="8" name="object 8" descr=""/>
          <p:cNvGrpSpPr/>
          <p:nvPr/>
        </p:nvGrpSpPr>
        <p:grpSpPr>
          <a:xfrm>
            <a:off x="368299" y="460810"/>
            <a:ext cx="535305" cy="13335"/>
            <a:chOff x="368299" y="460810"/>
            <a:chExt cx="535305" cy="13335"/>
          </a:xfrm>
        </p:grpSpPr>
        <p:sp>
          <p:nvSpPr>
            <p:cNvPr id="9" name="object 9" descr=""/>
            <p:cNvSpPr/>
            <p:nvPr/>
          </p:nvSpPr>
          <p:spPr>
            <a:xfrm>
              <a:off x="368299" y="460810"/>
              <a:ext cx="535305" cy="6985"/>
            </a:xfrm>
            <a:custGeom>
              <a:avLst/>
              <a:gdLst/>
              <a:ahLst/>
              <a:cxnLst/>
              <a:rect l="l" t="t" r="r" b="b"/>
              <a:pathLst>
                <a:path w="535305" h="6984">
                  <a:moveTo>
                    <a:pt x="535242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535242" y="0"/>
                  </a:lnTo>
                  <a:lnTo>
                    <a:pt x="535242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368287" y="460818"/>
              <a:ext cx="535305" cy="13335"/>
            </a:xfrm>
            <a:custGeom>
              <a:avLst/>
              <a:gdLst/>
              <a:ahLst/>
              <a:cxnLst/>
              <a:rect l="l" t="t" r="r" b="b"/>
              <a:pathLst>
                <a:path w="535305" h="13334">
                  <a:moveTo>
                    <a:pt x="535254" y="0"/>
                  </a:moveTo>
                  <a:lnTo>
                    <a:pt x="528637" y="6604"/>
                  </a:lnTo>
                  <a:lnTo>
                    <a:pt x="0" y="6604"/>
                  </a:lnTo>
                  <a:lnTo>
                    <a:pt x="0" y="13208"/>
                  </a:lnTo>
                  <a:lnTo>
                    <a:pt x="528637" y="13208"/>
                  </a:lnTo>
                  <a:lnTo>
                    <a:pt x="535254" y="13208"/>
                  </a:lnTo>
                  <a:lnTo>
                    <a:pt x="535254" y="6604"/>
                  </a:lnTo>
                  <a:lnTo>
                    <a:pt x="535254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368299" y="460810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4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" name="object 12" descr=""/>
          <p:cNvSpPr txBox="1"/>
          <p:nvPr/>
        </p:nvSpPr>
        <p:spPr>
          <a:xfrm>
            <a:off x="377385" y="520798"/>
            <a:ext cx="51943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Página</a:t>
            </a:r>
            <a:r>
              <a:rPr dirty="0" sz="800" spc="8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15</a:t>
            </a:r>
            <a:endParaRPr sz="800">
              <a:latin typeface="Arial"/>
              <a:cs typeface="Arial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5086877" y="692605"/>
            <a:ext cx="61150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Introducción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1089080" y="811547"/>
            <a:ext cx="5342890" cy="726948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algn="ctr" marL="47625">
              <a:lnSpc>
                <a:spcPct val="100000"/>
              </a:lnSpc>
              <a:spcBef>
                <a:spcPts val="125"/>
              </a:spcBef>
            </a:pPr>
            <a:r>
              <a:rPr dirty="0" sz="600" spc="-10">
                <a:latin typeface="Arial MT"/>
                <a:cs typeface="Arial MT"/>
              </a:rPr>
              <a:t>Traduciendo...</a:t>
            </a:r>
            <a:endParaRPr sz="60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600">
              <a:latin typeface="Arial MT"/>
              <a:cs typeface="Arial MT"/>
            </a:endParaRPr>
          </a:p>
          <a:p>
            <a:pPr>
              <a:lnSpc>
                <a:spcPct val="100000"/>
              </a:lnSpc>
              <a:spcBef>
                <a:spcPts val="455"/>
              </a:spcBef>
            </a:pPr>
            <a:endParaRPr sz="600">
              <a:latin typeface="Arial MT"/>
              <a:cs typeface="Arial MT"/>
            </a:endParaRPr>
          </a:p>
          <a:p>
            <a:pPr marL="12700">
              <a:lnSpc>
                <a:spcPct val="100000"/>
              </a:lnSpc>
            </a:pPr>
            <a:r>
              <a:rPr dirty="0" sz="800" b="1">
                <a:latin typeface="Times New Roman"/>
                <a:cs typeface="Times New Roman"/>
              </a:rPr>
              <a:t>1.3.4</a:t>
            </a:r>
            <a:r>
              <a:rPr dirty="0" sz="800" spc="8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Aplicaciones</a:t>
            </a:r>
            <a:r>
              <a:rPr dirty="0" sz="800" spc="9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típicas</a:t>
            </a:r>
            <a:r>
              <a:rPr dirty="0" sz="800" spc="9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</a:t>
            </a:r>
            <a:r>
              <a:rPr dirty="0" sz="800" spc="90" b="1">
                <a:latin typeface="Times New Roman"/>
                <a:cs typeface="Times New Roman"/>
              </a:rPr>
              <a:t> </a:t>
            </a:r>
            <a:r>
              <a:rPr dirty="0" sz="800" spc="-20" b="1">
                <a:latin typeface="Times New Roman"/>
                <a:cs typeface="Times New Roman"/>
              </a:rPr>
              <a:t>EMTP</a:t>
            </a:r>
            <a:endParaRPr sz="800">
              <a:latin typeface="Times New Roman"/>
              <a:cs typeface="Times New Roman"/>
            </a:endParaRPr>
          </a:p>
          <a:p>
            <a:pPr marL="12700" marR="1041400">
              <a:lnSpc>
                <a:spcPct val="113799"/>
              </a:lnSpc>
              <a:spcBef>
                <a:spcPts val="415"/>
              </a:spcBef>
            </a:pPr>
            <a:r>
              <a:rPr dirty="0" sz="800" spc="-10">
                <a:latin typeface="Times New Roman"/>
                <a:cs typeface="Times New Roman"/>
              </a:rPr>
              <a:t>ATP-</a:t>
            </a:r>
            <a:r>
              <a:rPr dirty="0" sz="800">
                <a:latin typeface="Times New Roman"/>
                <a:cs typeface="Times New Roman"/>
              </a:rPr>
              <a:t>EMTP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utiliza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mundo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conmutación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análisis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sobretensiones,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aislamiento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coordinación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estudios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oscilación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torsional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eje,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modelado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relés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protección,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armónicos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y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estudios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calidad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energía,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modelado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HVDC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FACTS.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estudios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típicos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EMTP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son:</a:t>
            </a:r>
            <a:endParaRPr sz="800">
              <a:latin typeface="Times New Roman"/>
              <a:cs typeface="Times New Roman"/>
            </a:endParaRPr>
          </a:p>
          <a:p>
            <a:pPr marL="231775" indent="-47625">
              <a:lnSpc>
                <a:spcPct val="100000"/>
              </a:lnSpc>
              <a:spcBef>
                <a:spcPts val="655"/>
              </a:spcBef>
              <a:buSzPct val="75000"/>
              <a:buChar char="▪"/>
              <a:tabLst>
                <a:tab pos="231775" algn="l"/>
              </a:tabLst>
            </a:pPr>
            <a:r>
              <a:rPr dirty="0" sz="800">
                <a:latin typeface="Times New Roman"/>
                <a:cs typeface="Times New Roman"/>
              </a:rPr>
              <a:t>Estudios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sobretensión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rayos.</a:t>
            </a:r>
            <a:endParaRPr sz="800">
              <a:latin typeface="Times New Roman"/>
              <a:cs typeface="Times New Roman"/>
            </a:endParaRPr>
          </a:p>
          <a:p>
            <a:pPr marL="231775" indent="-47625">
              <a:lnSpc>
                <a:spcPct val="100000"/>
              </a:lnSpc>
              <a:spcBef>
                <a:spcPts val="290"/>
              </a:spcBef>
              <a:buSzPct val="75000"/>
              <a:buChar char="▪"/>
              <a:tabLst>
                <a:tab pos="231775" algn="l"/>
              </a:tabLst>
            </a:pPr>
            <a:r>
              <a:rPr dirty="0" sz="800">
                <a:latin typeface="Times New Roman"/>
                <a:cs typeface="Times New Roman"/>
              </a:rPr>
              <a:t>Cambio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transitorios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fallas</a:t>
            </a:r>
            <a:endParaRPr sz="800">
              <a:latin typeface="Times New Roman"/>
              <a:cs typeface="Times New Roman"/>
            </a:endParaRPr>
          </a:p>
          <a:p>
            <a:pPr marL="231775" indent="-47625">
              <a:lnSpc>
                <a:spcPct val="100000"/>
              </a:lnSpc>
              <a:spcBef>
                <a:spcPts val="285"/>
              </a:spcBef>
              <a:buSzPct val="75000"/>
              <a:buChar char="▪"/>
              <a:tabLst>
                <a:tab pos="231775" algn="l"/>
              </a:tabLst>
            </a:pPr>
            <a:r>
              <a:rPr dirty="0" sz="800">
                <a:latin typeface="Times New Roman"/>
                <a:cs typeface="Times New Roman"/>
              </a:rPr>
              <a:t>Estudios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estadísticos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sistemáticos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sobretensión.</a:t>
            </a:r>
            <a:endParaRPr sz="800">
              <a:latin typeface="Times New Roman"/>
              <a:cs typeface="Times New Roman"/>
            </a:endParaRPr>
          </a:p>
          <a:p>
            <a:pPr marL="231775" indent="-47625">
              <a:lnSpc>
                <a:spcPct val="100000"/>
              </a:lnSpc>
              <a:spcBef>
                <a:spcPts val="290"/>
              </a:spcBef>
              <a:buChar char="▪"/>
              <a:tabLst>
                <a:tab pos="231775" algn="l"/>
              </a:tabLst>
            </a:pPr>
            <a:r>
              <a:rPr dirty="0" sz="600">
                <a:latin typeface="Times New Roman"/>
                <a:cs typeface="Times New Roman"/>
              </a:rPr>
              <a:t>Transitorios</a:t>
            </a:r>
            <a:r>
              <a:rPr dirty="0" sz="6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rápidos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SIG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puesta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tierra.</a:t>
            </a:r>
            <a:endParaRPr sz="800">
              <a:latin typeface="Times New Roman"/>
              <a:cs typeface="Times New Roman"/>
            </a:endParaRPr>
          </a:p>
          <a:p>
            <a:pPr marL="231775" indent="-47625">
              <a:lnSpc>
                <a:spcPct val="100000"/>
              </a:lnSpc>
              <a:spcBef>
                <a:spcPts val="290"/>
              </a:spcBef>
              <a:buSzPct val="75000"/>
              <a:buChar char="▪"/>
              <a:tabLst>
                <a:tab pos="231775" algn="l"/>
              </a:tabLst>
            </a:pPr>
            <a:r>
              <a:rPr dirty="0" sz="800">
                <a:latin typeface="Times New Roman"/>
                <a:cs typeface="Times New Roman"/>
              </a:rPr>
              <a:t>Modelado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máquinas</a:t>
            </a:r>
            <a:endParaRPr sz="800">
              <a:latin typeface="Times New Roman"/>
              <a:cs typeface="Times New Roman"/>
            </a:endParaRPr>
          </a:p>
          <a:p>
            <a:pPr marL="231775" indent="-47625">
              <a:lnSpc>
                <a:spcPct val="100000"/>
              </a:lnSpc>
              <a:spcBef>
                <a:spcPts val="290"/>
              </a:spcBef>
              <a:buSzPct val="75000"/>
              <a:buChar char="▪"/>
              <a:tabLst>
                <a:tab pos="231775" algn="l"/>
              </a:tabLst>
            </a:pPr>
            <a:r>
              <a:rPr dirty="0" sz="800">
                <a:latin typeface="Times New Roman"/>
                <a:cs typeface="Times New Roman"/>
              </a:rPr>
              <a:t>Estabilidad</a:t>
            </a:r>
            <a:r>
              <a:rPr dirty="0" sz="800" spc="1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transitoria,</a:t>
            </a:r>
            <a:r>
              <a:rPr dirty="0" sz="800" spc="114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arranque</a:t>
            </a:r>
            <a:r>
              <a:rPr dirty="0" sz="800" spc="1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114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motor.</a:t>
            </a:r>
            <a:endParaRPr sz="800">
              <a:latin typeface="Times New Roman"/>
              <a:cs typeface="Times New Roman"/>
            </a:endParaRPr>
          </a:p>
          <a:p>
            <a:pPr marL="231775" indent="-47625">
              <a:lnSpc>
                <a:spcPct val="100000"/>
              </a:lnSpc>
              <a:spcBef>
                <a:spcPts val="285"/>
              </a:spcBef>
              <a:buSzPct val="75000"/>
              <a:buChar char="▪"/>
              <a:tabLst>
                <a:tab pos="231775" algn="l"/>
              </a:tabLst>
            </a:pPr>
            <a:r>
              <a:rPr dirty="0" sz="800">
                <a:latin typeface="Times New Roman"/>
                <a:cs typeface="Times New Roman"/>
              </a:rPr>
              <a:t>Oscilaciones</a:t>
            </a:r>
            <a:r>
              <a:rPr dirty="0" sz="800" spc="114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torsionales</a:t>
            </a:r>
            <a:r>
              <a:rPr dirty="0" sz="800" spc="12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12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eje</a:t>
            </a:r>
            <a:endParaRPr sz="800">
              <a:latin typeface="Times New Roman"/>
              <a:cs typeface="Times New Roman"/>
            </a:endParaRPr>
          </a:p>
          <a:p>
            <a:pPr marL="231775" indent="-47625">
              <a:lnSpc>
                <a:spcPct val="100000"/>
              </a:lnSpc>
              <a:spcBef>
                <a:spcPts val="290"/>
              </a:spcBef>
              <a:buSzPct val="75000"/>
              <a:buChar char="▪"/>
              <a:tabLst>
                <a:tab pos="231775" algn="l"/>
              </a:tabLst>
            </a:pPr>
            <a:r>
              <a:rPr dirty="0" sz="800">
                <a:latin typeface="Times New Roman"/>
                <a:cs typeface="Times New Roman"/>
              </a:rPr>
              <a:t>Transformador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conmutación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reactor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condensador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derivación</a:t>
            </a:r>
            <a:endParaRPr sz="800">
              <a:latin typeface="Times New Roman"/>
              <a:cs typeface="Times New Roman"/>
            </a:endParaRPr>
          </a:p>
          <a:p>
            <a:pPr marL="231775" indent="-47625">
              <a:lnSpc>
                <a:spcPct val="100000"/>
              </a:lnSpc>
              <a:spcBef>
                <a:spcPts val="290"/>
              </a:spcBef>
              <a:buSzPct val="75000"/>
              <a:buChar char="▪"/>
              <a:tabLst>
                <a:tab pos="231775" algn="l"/>
              </a:tabLst>
            </a:pPr>
            <a:r>
              <a:rPr dirty="0" sz="800" spc="-10">
                <a:latin typeface="Times New Roman"/>
                <a:cs typeface="Times New Roman"/>
              </a:rPr>
              <a:t>Ferrorresonancia</a:t>
            </a:r>
            <a:endParaRPr sz="800">
              <a:latin typeface="Times New Roman"/>
              <a:cs typeface="Times New Roman"/>
            </a:endParaRPr>
          </a:p>
          <a:p>
            <a:pPr marL="231775" indent="-47625">
              <a:lnSpc>
                <a:spcPct val="100000"/>
              </a:lnSpc>
              <a:spcBef>
                <a:spcPts val="290"/>
              </a:spcBef>
              <a:buSzPct val="75000"/>
              <a:buChar char="▪"/>
              <a:tabLst>
                <a:tab pos="231775" algn="l"/>
              </a:tabLst>
            </a:pPr>
            <a:r>
              <a:rPr dirty="0" sz="800">
                <a:latin typeface="Times New Roman"/>
                <a:cs typeface="Times New Roman"/>
              </a:rPr>
              <a:t>Aplicaciones</a:t>
            </a:r>
            <a:r>
              <a:rPr dirty="0" sz="800" spc="12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electrónicas</a:t>
            </a:r>
            <a:r>
              <a:rPr dirty="0" sz="800" spc="12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2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potencia.</a:t>
            </a:r>
            <a:endParaRPr sz="800">
              <a:latin typeface="Times New Roman"/>
              <a:cs typeface="Times New Roman"/>
            </a:endParaRPr>
          </a:p>
          <a:p>
            <a:pPr marL="231775" indent="-47625">
              <a:lnSpc>
                <a:spcPct val="100000"/>
              </a:lnSpc>
              <a:spcBef>
                <a:spcPts val="235"/>
              </a:spcBef>
              <a:buChar char="▪"/>
              <a:tabLst>
                <a:tab pos="231775" algn="l"/>
              </a:tabLst>
            </a:pPr>
            <a:r>
              <a:rPr dirty="0" sz="600">
                <a:latin typeface="Times New Roman"/>
                <a:cs typeface="Times New Roman"/>
              </a:rPr>
              <a:t>Servicio</a:t>
            </a:r>
            <a:r>
              <a:rPr dirty="0" sz="600" spc="6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de</a:t>
            </a:r>
            <a:r>
              <a:rPr dirty="0" sz="6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disyuntor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(arco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eléctrico),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corte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corriente</a:t>
            </a:r>
            <a:endParaRPr sz="800">
              <a:latin typeface="Times New Roman"/>
              <a:cs typeface="Times New Roman"/>
            </a:endParaRPr>
          </a:p>
          <a:p>
            <a:pPr marL="231775" indent="-47625">
              <a:lnSpc>
                <a:spcPct val="100000"/>
              </a:lnSpc>
              <a:spcBef>
                <a:spcPts val="290"/>
              </a:spcBef>
              <a:buSzPct val="75000"/>
              <a:buChar char="▪"/>
              <a:tabLst>
                <a:tab pos="231775" algn="l"/>
              </a:tabLst>
            </a:pPr>
            <a:r>
              <a:rPr dirty="0" sz="800">
                <a:latin typeface="Times New Roman"/>
                <a:cs typeface="Times New Roman"/>
              </a:rPr>
              <a:t>Dispositivos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HECHOS: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STATCOM,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SVC,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UPFC,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modelado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TCSC</a:t>
            </a:r>
            <a:endParaRPr sz="800">
              <a:latin typeface="Times New Roman"/>
              <a:cs typeface="Times New Roman"/>
            </a:endParaRPr>
          </a:p>
          <a:p>
            <a:pPr marL="231775" indent="-47625">
              <a:lnSpc>
                <a:spcPct val="100000"/>
              </a:lnSpc>
              <a:spcBef>
                <a:spcPts val="290"/>
              </a:spcBef>
              <a:buSzPct val="75000"/>
              <a:buChar char="▪"/>
              <a:tabLst>
                <a:tab pos="231775" algn="l"/>
              </a:tabLst>
            </a:pPr>
            <a:r>
              <a:rPr dirty="0" sz="800">
                <a:latin typeface="Times New Roman"/>
                <a:cs typeface="Times New Roman"/>
              </a:rPr>
              <a:t>Análisis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armónico,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resonancias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red.</a:t>
            </a:r>
            <a:endParaRPr sz="800">
              <a:latin typeface="Times New Roman"/>
              <a:cs typeface="Times New Roman"/>
            </a:endParaRPr>
          </a:p>
          <a:p>
            <a:pPr marL="231775" indent="-47625">
              <a:lnSpc>
                <a:spcPct val="100000"/>
              </a:lnSpc>
              <a:spcBef>
                <a:spcPts val="285"/>
              </a:spcBef>
              <a:buSzPct val="75000"/>
              <a:buChar char="▪"/>
              <a:tabLst>
                <a:tab pos="231775" algn="l"/>
              </a:tabLst>
            </a:pPr>
            <a:r>
              <a:rPr dirty="0" sz="800">
                <a:latin typeface="Times New Roman"/>
                <a:cs typeface="Times New Roman"/>
              </a:rPr>
              <a:t>Pruebas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dispositivos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protección.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88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 b="1">
                <a:latin typeface="Times New Roman"/>
                <a:cs typeface="Times New Roman"/>
              </a:rPr>
              <a:t>1.3.5</a:t>
            </a:r>
            <a:r>
              <a:rPr dirty="0" sz="800" spc="8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Requisitos</a:t>
            </a:r>
            <a:r>
              <a:rPr dirty="0" sz="800" spc="8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</a:t>
            </a:r>
            <a:r>
              <a:rPr dirty="0" sz="800" spc="8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hardware</a:t>
            </a:r>
            <a:r>
              <a:rPr dirty="0" sz="800" spc="8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para</a:t>
            </a:r>
            <a:r>
              <a:rPr dirty="0" sz="800" spc="80" b="1">
                <a:latin typeface="Times New Roman"/>
                <a:cs typeface="Times New Roman"/>
              </a:rPr>
              <a:t> </a:t>
            </a:r>
            <a:r>
              <a:rPr dirty="0" sz="800" spc="-25" b="1">
                <a:latin typeface="Times New Roman"/>
                <a:cs typeface="Times New Roman"/>
              </a:rPr>
              <a:t>ATP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disponible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mayoría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plataformas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PC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basadas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Intel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DOS,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Windows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3.1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9x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NT,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OS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2,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Linux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también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otras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computadoras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(por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ejemplo,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Digital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Unix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VMS,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Apple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Mac's,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etc.).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mayoría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usuarios,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incluidos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desarrolladores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programas,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PC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basadas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Pentium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MS-Windows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9x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NT.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UNA</a:t>
            </a:r>
            <a:endParaRPr sz="800">
              <a:latin typeface="Times New Roman"/>
              <a:cs typeface="Times New Roman"/>
            </a:endParaRPr>
          </a:p>
          <a:p>
            <a:pPr marL="12700" marR="70802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Configuración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estándar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PC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Pentium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mín.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128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MB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RAM,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disco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duro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(20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MB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espacio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libre)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y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gráficos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VGA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suficientes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ejecutar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MS-Windows.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Versiones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programa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populares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están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actualidad:</a:t>
            </a:r>
            <a:endParaRPr sz="800">
              <a:latin typeface="Times New Roman"/>
              <a:cs typeface="Times New Roman"/>
            </a:endParaRPr>
          </a:p>
          <a:p>
            <a:pPr marL="231775" indent="-47625">
              <a:lnSpc>
                <a:spcPct val="100000"/>
              </a:lnSpc>
              <a:spcBef>
                <a:spcPts val="495"/>
              </a:spcBef>
              <a:buSzPct val="75000"/>
              <a:buChar char="▪"/>
              <a:tabLst>
                <a:tab pos="231775" algn="l"/>
              </a:tabLst>
            </a:pPr>
            <a:r>
              <a:rPr dirty="0" sz="800">
                <a:latin typeface="Times New Roman"/>
                <a:cs typeface="Times New Roman"/>
              </a:rPr>
              <a:t>MS-Windows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9x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NT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2000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XP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Vista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™: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GNU-Mingw32</a:t>
            </a:r>
            <a:r>
              <a:rPr dirty="0" sz="800" spc="4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4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32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bits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Watcom</a:t>
            </a:r>
            <a:r>
              <a:rPr dirty="0" sz="800" spc="45" i="1">
                <a:latin typeface="Times New Roman"/>
                <a:cs typeface="Times New Roman"/>
              </a:rPr>
              <a:t> </a:t>
            </a:r>
            <a:r>
              <a:rPr dirty="0" sz="800" spc="-25" i="1">
                <a:latin typeface="Times New Roman"/>
                <a:cs typeface="Times New Roman"/>
              </a:rPr>
              <a:t>ATP</a:t>
            </a:r>
            <a:endParaRPr sz="800">
              <a:latin typeface="Times New Roman"/>
              <a:cs typeface="Times New Roman"/>
            </a:endParaRPr>
          </a:p>
          <a:p>
            <a:pPr marL="231775" indent="-47625">
              <a:lnSpc>
                <a:spcPct val="100000"/>
              </a:lnSpc>
              <a:spcBef>
                <a:spcPts val="395"/>
              </a:spcBef>
              <a:buSzPct val="75000"/>
              <a:buChar char="▪"/>
              <a:tabLst>
                <a:tab pos="231775" algn="l"/>
              </a:tabLst>
            </a:pPr>
            <a:r>
              <a:rPr dirty="0" sz="800">
                <a:latin typeface="Times New Roman"/>
                <a:cs typeface="Times New Roman"/>
              </a:rPr>
              <a:t>MS-DOS,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MS-Windows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3.x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95/98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™: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Salford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ATP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32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bits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(requiere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DBOS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486)</a:t>
            </a:r>
            <a:endParaRPr sz="800">
              <a:latin typeface="Times New Roman"/>
              <a:cs typeface="Times New Roman"/>
            </a:endParaRPr>
          </a:p>
          <a:p>
            <a:pPr marL="238125" indent="-47625">
              <a:lnSpc>
                <a:spcPct val="100000"/>
              </a:lnSpc>
              <a:spcBef>
                <a:spcPts val="340"/>
              </a:spcBef>
              <a:buSzPct val="75000"/>
              <a:buFont typeface="Times New Roman"/>
              <a:buChar char="▪"/>
              <a:tabLst>
                <a:tab pos="238125" algn="l"/>
              </a:tabLst>
            </a:pPr>
            <a:r>
              <a:rPr dirty="0" sz="800" i="1">
                <a:latin typeface="Times New Roman"/>
                <a:cs typeface="Times New Roman"/>
              </a:rPr>
              <a:t>Linux: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versión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GNU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ATP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82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 b="1">
                <a:latin typeface="Times New Roman"/>
                <a:cs typeface="Times New Roman"/>
              </a:rPr>
              <a:t>1.4</a:t>
            </a:r>
            <a:r>
              <a:rPr dirty="0" sz="800" spc="6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Contenido</a:t>
            </a:r>
            <a:r>
              <a:rPr dirty="0" sz="800" spc="6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</a:t>
            </a:r>
            <a:r>
              <a:rPr dirty="0" sz="800" spc="6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este</a:t>
            </a:r>
            <a:r>
              <a:rPr dirty="0" sz="800" spc="65" b="1">
                <a:latin typeface="Times New Roman"/>
                <a:cs typeface="Times New Roman"/>
              </a:rPr>
              <a:t> </a:t>
            </a:r>
            <a:r>
              <a:rPr dirty="0" sz="800" spc="-10" b="1">
                <a:latin typeface="Times New Roman"/>
                <a:cs typeface="Times New Roman"/>
              </a:rPr>
              <a:t>manual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860"/>
              </a:spcBef>
            </a:pP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Manual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Windows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5.5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contiene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cinco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partes: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ts val="919"/>
              </a:lnSpc>
              <a:spcBef>
                <a:spcPts val="810"/>
              </a:spcBef>
            </a:pPr>
            <a:r>
              <a:rPr dirty="0" sz="800" b="1">
                <a:latin typeface="Times New Roman"/>
                <a:cs typeface="Times New Roman"/>
              </a:rPr>
              <a:t>MANUAL</a:t>
            </a:r>
            <a:r>
              <a:rPr dirty="0" sz="800" spc="9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</a:t>
            </a:r>
            <a:r>
              <a:rPr dirty="0" sz="800" spc="95" b="1">
                <a:latin typeface="Times New Roman"/>
                <a:cs typeface="Times New Roman"/>
              </a:rPr>
              <a:t> </a:t>
            </a:r>
            <a:r>
              <a:rPr dirty="0" sz="800" spc="-10" b="1">
                <a:latin typeface="Times New Roman"/>
                <a:cs typeface="Times New Roman"/>
              </a:rPr>
              <a:t>INSTALACIÓN</a:t>
            </a:r>
            <a:endParaRPr sz="800">
              <a:latin typeface="Times New Roman"/>
              <a:cs typeface="Times New Roman"/>
            </a:endParaRPr>
          </a:p>
          <a:p>
            <a:pPr marL="290195">
              <a:lnSpc>
                <a:spcPts val="919"/>
              </a:lnSpc>
            </a:pPr>
            <a:r>
              <a:rPr dirty="0" sz="800">
                <a:latin typeface="Times New Roman"/>
                <a:cs typeface="Times New Roman"/>
              </a:rPr>
              <a:t>Cómo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obtener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licencia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ATP</a:t>
            </a:r>
            <a:endParaRPr sz="800">
              <a:latin typeface="Times New Roman"/>
              <a:cs typeface="Times New Roman"/>
            </a:endParaRPr>
          </a:p>
          <a:p>
            <a:pPr marL="290195" marR="386715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Cómo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descargar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ATPDraw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Cómo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instalar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ATPDraw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Requisitos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hardware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Cómo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configurar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tu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sistema</a:t>
            </a:r>
            <a:endParaRPr sz="800">
              <a:latin typeface="Times New Roman"/>
              <a:cs typeface="Times New Roman"/>
            </a:endParaRPr>
          </a:p>
          <a:p>
            <a:pPr marL="290195" marR="198882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Cómo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usar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shell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operativo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otras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simulaciones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ATP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Cómo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comunicarse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otros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desarrolladores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programas.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ts val="919"/>
              </a:lnSpc>
              <a:spcBef>
                <a:spcPts val="810"/>
              </a:spcBef>
            </a:pPr>
            <a:r>
              <a:rPr dirty="0" sz="800" b="1">
                <a:latin typeface="Times New Roman"/>
                <a:cs typeface="Times New Roman"/>
              </a:rPr>
              <a:t>MANUAL</a:t>
            </a:r>
            <a:r>
              <a:rPr dirty="0" sz="800" spc="145" b="1">
                <a:latin typeface="Times New Roman"/>
                <a:cs typeface="Times New Roman"/>
              </a:rPr>
              <a:t> </a:t>
            </a:r>
            <a:r>
              <a:rPr dirty="0" sz="800" spc="-10" b="1">
                <a:latin typeface="Times New Roman"/>
                <a:cs typeface="Times New Roman"/>
              </a:rPr>
              <a:t>INTRODUCTORIO</a:t>
            </a:r>
            <a:endParaRPr sz="800">
              <a:latin typeface="Times New Roman"/>
              <a:cs typeface="Times New Roman"/>
            </a:endParaRPr>
          </a:p>
          <a:p>
            <a:pPr marL="290195">
              <a:lnSpc>
                <a:spcPts val="919"/>
              </a:lnSpc>
            </a:pPr>
            <a:r>
              <a:rPr dirty="0" sz="800">
                <a:latin typeface="Times New Roman"/>
                <a:cs typeface="Times New Roman"/>
              </a:rPr>
              <a:t>Cómo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crear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ATPDraw</a:t>
            </a:r>
            <a:endParaRPr sz="800">
              <a:latin typeface="Times New Roman"/>
              <a:cs typeface="Times New Roman"/>
            </a:endParaRPr>
          </a:p>
          <a:p>
            <a:pPr marL="290195" marR="421767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Windows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operativo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Tu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primer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circuito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1089080" y="8357803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5661767" y="8337979"/>
            <a:ext cx="13144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15</a:t>
            </a:r>
            <a:endParaRPr sz="800">
              <a:latin typeface="Times New Roman"/>
              <a:cs typeface="Times New Roman"/>
            </a:endParaRPr>
          </a:p>
        </p:txBody>
      </p:sp>
      <p:grpSp>
        <p:nvGrpSpPr>
          <p:cNvPr id="17" name="object 17" descr=""/>
          <p:cNvGrpSpPr/>
          <p:nvPr/>
        </p:nvGrpSpPr>
        <p:grpSpPr>
          <a:xfrm>
            <a:off x="368299" y="8806625"/>
            <a:ext cx="535305" cy="13335"/>
            <a:chOff x="368299" y="8806625"/>
            <a:chExt cx="535305" cy="13335"/>
          </a:xfrm>
        </p:grpSpPr>
        <p:sp>
          <p:nvSpPr>
            <p:cNvPr id="18" name="object 18" descr=""/>
            <p:cNvSpPr/>
            <p:nvPr/>
          </p:nvSpPr>
          <p:spPr>
            <a:xfrm>
              <a:off x="368299" y="8806625"/>
              <a:ext cx="535305" cy="6985"/>
            </a:xfrm>
            <a:custGeom>
              <a:avLst/>
              <a:gdLst/>
              <a:ahLst/>
              <a:cxnLst/>
              <a:rect l="l" t="t" r="r" b="b"/>
              <a:pathLst>
                <a:path w="535305" h="6984">
                  <a:moveTo>
                    <a:pt x="535242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535242" y="0"/>
                  </a:lnTo>
                  <a:lnTo>
                    <a:pt x="535242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 descr=""/>
            <p:cNvSpPr/>
            <p:nvPr/>
          </p:nvSpPr>
          <p:spPr>
            <a:xfrm>
              <a:off x="368287" y="8806637"/>
              <a:ext cx="535305" cy="13335"/>
            </a:xfrm>
            <a:custGeom>
              <a:avLst/>
              <a:gdLst/>
              <a:ahLst/>
              <a:cxnLst/>
              <a:rect l="l" t="t" r="r" b="b"/>
              <a:pathLst>
                <a:path w="535305" h="13334">
                  <a:moveTo>
                    <a:pt x="535254" y="0"/>
                  </a:moveTo>
                  <a:lnTo>
                    <a:pt x="528637" y="6604"/>
                  </a:lnTo>
                  <a:lnTo>
                    <a:pt x="0" y="6604"/>
                  </a:lnTo>
                  <a:lnTo>
                    <a:pt x="0" y="13208"/>
                  </a:lnTo>
                  <a:lnTo>
                    <a:pt x="528637" y="13208"/>
                  </a:lnTo>
                  <a:lnTo>
                    <a:pt x="535254" y="13208"/>
                  </a:lnTo>
                  <a:lnTo>
                    <a:pt x="535254" y="6604"/>
                  </a:lnTo>
                  <a:lnTo>
                    <a:pt x="535254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 descr=""/>
            <p:cNvSpPr/>
            <p:nvPr/>
          </p:nvSpPr>
          <p:spPr>
            <a:xfrm>
              <a:off x="368299" y="8806625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4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1" name="object 21" descr=""/>
          <p:cNvSpPr txBox="1"/>
          <p:nvPr/>
        </p:nvSpPr>
        <p:spPr>
          <a:xfrm>
            <a:off x="377385" y="8866613"/>
            <a:ext cx="51943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Página</a:t>
            </a:r>
            <a:r>
              <a:rPr dirty="0" sz="800" spc="8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16</a:t>
            </a:r>
            <a:endParaRPr sz="800">
              <a:latin typeface="Arial"/>
              <a:cs typeface="Arial"/>
            </a:endParaRPr>
          </a:p>
        </p:txBody>
      </p:sp>
      <p:sp>
        <p:nvSpPr>
          <p:cNvPr id="24" name="object 24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25" name="object 25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94615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10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22" name="object 22" descr=""/>
          <p:cNvSpPr txBox="1"/>
          <p:nvPr/>
        </p:nvSpPr>
        <p:spPr>
          <a:xfrm>
            <a:off x="4815952" y="9038419"/>
            <a:ext cx="61150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Introducción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831370" y="9454719"/>
            <a:ext cx="3855085" cy="76708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296545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Circuitos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trifásicos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conexiones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ts val="919"/>
              </a:lnSpc>
              <a:spcBef>
                <a:spcPts val="810"/>
              </a:spcBef>
            </a:pPr>
            <a:r>
              <a:rPr dirty="0" sz="800" b="1">
                <a:latin typeface="Times New Roman"/>
                <a:cs typeface="Times New Roman"/>
              </a:rPr>
              <a:t>MANUAL</a:t>
            </a:r>
            <a:r>
              <a:rPr dirty="0" sz="800" spc="9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</a:t>
            </a:r>
            <a:r>
              <a:rPr dirty="0" sz="800" spc="95" b="1">
                <a:latin typeface="Times New Roman"/>
                <a:cs typeface="Times New Roman"/>
              </a:rPr>
              <a:t> </a:t>
            </a:r>
            <a:r>
              <a:rPr dirty="0" sz="800" spc="-10" b="1">
                <a:latin typeface="Times New Roman"/>
                <a:cs typeface="Times New Roman"/>
              </a:rPr>
              <a:t>REFERENCIA</a:t>
            </a:r>
            <a:endParaRPr sz="800">
              <a:latin typeface="Times New Roman"/>
              <a:cs typeface="Times New Roman"/>
            </a:endParaRPr>
          </a:p>
          <a:p>
            <a:pPr marL="296545">
              <a:lnSpc>
                <a:spcPts val="919"/>
              </a:lnSpc>
            </a:pPr>
            <a:r>
              <a:rPr dirty="0" sz="800">
                <a:latin typeface="Times New Roman"/>
                <a:cs typeface="Times New Roman"/>
              </a:rPr>
              <a:t>Referencia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elementos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principal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opciones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programa.</a:t>
            </a:r>
            <a:endParaRPr sz="800">
              <a:latin typeface="Times New Roman"/>
              <a:cs typeface="Times New Roman"/>
            </a:endParaRPr>
          </a:p>
          <a:p>
            <a:pPr marL="296545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Referencia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Texto,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Conexión,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Grupo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Referencia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ATPDraw</a:t>
            </a:r>
            <a:endParaRPr sz="8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935015" y="165100"/>
            <a:ext cx="5226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5" name="object 5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631"/>
                  </a:lnTo>
                  <a:lnTo>
                    <a:pt x="142755" y="98631"/>
                  </a:lnTo>
                  <a:lnTo>
                    <a:pt x="136180" y="99939"/>
                  </a:lnTo>
                  <a:lnTo>
                    <a:pt x="104587" y="124134"/>
                  </a:lnTo>
                  <a:lnTo>
                    <a:pt x="98048" y="143338"/>
                  </a:lnTo>
                  <a:lnTo>
                    <a:pt x="98048" y="569345"/>
                  </a:lnTo>
                  <a:lnTo>
                    <a:pt x="117977" y="603789"/>
                  </a:lnTo>
                  <a:lnTo>
                    <a:pt x="142755" y="614052"/>
                  </a:lnTo>
                  <a:lnTo>
                    <a:pt x="1886711" y="614052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4052"/>
                  </a:moveTo>
                  <a:lnTo>
                    <a:pt x="1744971" y="614052"/>
                  </a:lnTo>
                  <a:lnTo>
                    <a:pt x="1751545" y="612745"/>
                  </a:lnTo>
                  <a:lnTo>
                    <a:pt x="1764174" y="607513"/>
                  </a:lnTo>
                  <a:lnTo>
                    <a:pt x="1788370" y="575920"/>
                  </a:lnTo>
                  <a:lnTo>
                    <a:pt x="1789678" y="569345"/>
                  </a:lnTo>
                  <a:lnTo>
                    <a:pt x="1789678" y="143338"/>
                  </a:lnTo>
                  <a:lnTo>
                    <a:pt x="1769748" y="108894"/>
                  </a:lnTo>
                  <a:lnTo>
                    <a:pt x="1744971" y="98631"/>
                  </a:lnTo>
                  <a:lnTo>
                    <a:pt x="1886711" y="98631"/>
                  </a:lnTo>
                  <a:lnTo>
                    <a:pt x="1886711" y="614052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932176" y="500459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5453" y="528621"/>
                  </a:moveTo>
                  <a:lnTo>
                    <a:pt x="49392" y="528621"/>
                  </a:lnTo>
                  <a:lnTo>
                    <a:pt x="45954" y="528284"/>
                  </a:lnTo>
                  <a:lnTo>
                    <a:pt x="10837" y="508010"/>
                  </a:lnTo>
                  <a:lnTo>
                    <a:pt x="0" y="479240"/>
                  </a:lnTo>
                  <a:lnTo>
                    <a:pt x="0" y="475770"/>
                  </a:lnTo>
                  <a:lnTo>
                    <a:pt x="0" y="49381"/>
                  </a:lnTo>
                  <a:lnTo>
                    <a:pt x="17937" y="13024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927"/>
                  </a:lnTo>
                  <a:lnTo>
                    <a:pt x="1704845" y="49381"/>
                  </a:lnTo>
                  <a:lnTo>
                    <a:pt x="1704845" y="479240"/>
                  </a:lnTo>
                  <a:lnTo>
                    <a:pt x="1686907" y="515596"/>
                  </a:lnTo>
                  <a:lnTo>
                    <a:pt x="1658890" y="528284"/>
                  </a:lnTo>
                  <a:lnTo>
                    <a:pt x="1655453" y="52862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182"/>
              <a:ext cx="145374" cy="145374"/>
            </a:xfrm>
            <a:prstGeom prst="rect">
              <a:avLst/>
            </a:prstGeom>
          </p:spPr>
        </p:pic>
      </p:grpSp>
      <p:sp>
        <p:nvSpPr>
          <p:cNvPr id="8" name="object 8" descr=""/>
          <p:cNvSpPr txBox="1"/>
          <p:nvPr/>
        </p:nvSpPr>
        <p:spPr>
          <a:xfrm>
            <a:off x="3519868" y="811548"/>
            <a:ext cx="52959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10">
                <a:latin typeface="Arial MT"/>
                <a:cs typeface="Arial MT"/>
              </a:rPr>
              <a:t>Traduciendo...</a:t>
            </a:r>
            <a:endParaRPr sz="600">
              <a:latin typeface="Arial MT"/>
              <a:cs typeface="Arial MT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831370" y="6580271"/>
            <a:ext cx="39560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10" b="1">
                <a:latin typeface="Times New Roman"/>
                <a:cs typeface="Times New Roman"/>
              </a:rPr>
              <a:t>dieciséis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4611106" y="6600095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831370" y="342386"/>
            <a:ext cx="3239770" cy="52895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ts val="869"/>
              </a:lnSpc>
              <a:spcBef>
                <a:spcPts val="130"/>
              </a:spcBef>
            </a:pPr>
            <a:r>
              <a:rPr dirty="0" sz="800" b="1">
                <a:latin typeface="Times New Roman"/>
                <a:cs typeface="Times New Roman"/>
              </a:rPr>
              <a:t>MANUAL</a:t>
            </a:r>
            <a:r>
              <a:rPr dirty="0" sz="800" spc="145" b="1">
                <a:latin typeface="Times New Roman"/>
                <a:cs typeface="Times New Roman"/>
              </a:rPr>
              <a:t> </a:t>
            </a:r>
            <a:r>
              <a:rPr dirty="0" sz="800" spc="-10" b="1">
                <a:latin typeface="Times New Roman"/>
                <a:cs typeface="Times New Roman"/>
              </a:rPr>
              <a:t>AVANZADO</a:t>
            </a:r>
            <a:endParaRPr sz="800">
              <a:latin typeface="Times New Roman"/>
              <a:cs typeface="Times New Roman"/>
            </a:endParaRPr>
          </a:p>
          <a:p>
            <a:pPr marL="296545">
              <a:lnSpc>
                <a:spcPts val="869"/>
              </a:lnSpc>
            </a:pPr>
            <a:r>
              <a:rPr dirty="0" sz="800">
                <a:latin typeface="Times New Roman"/>
                <a:cs typeface="Times New Roman"/>
              </a:rPr>
              <a:t>Cómo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crear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nuevos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ATPDraw</a:t>
            </a:r>
            <a:endParaRPr sz="800">
              <a:latin typeface="Times New Roman"/>
              <a:cs typeface="Times New Roman"/>
            </a:endParaRPr>
          </a:p>
          <a:p>
            <a:pPr marL="296545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¿Cómo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$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Incluir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ATPDraw?</a:t>
            </a:r>
            <a:endParaRPr sz="800">
              <a:latin typeface="Times New Roman"/>
              <a:cs typeface="Times New Roman"/>
            </a:endParaRPr>
          </a:p>
          <a:p>
            <a:pPr marL="296545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Cómo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LCC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integrado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modelado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cable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1115511" y="845909"/>
            <a:ext cx="3055620" cy="141351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 marR="5080">
              <a:lnSpc>
                <a:spcPct val="113799"/>
              </a:lnSpc>
              <a:spcBef>
                <a:spcPts val="90"/>
              </a:spcBef>
            </a:pPr>
            <a:r>
              <a:rPr dirty="0" sz="800">
                <a:latin typeface="Times New Roman"/>
                <a:cs typeface="Times New Roman"/>
              </a:rPr>
              <a:t>Cómo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usar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BCTRAN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integrado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modelar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transformadores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Cómo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usar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Transformador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híbrido</a:t>
            </a:r>
            <a:endParaRPr sz="800">
              <a:latin typeface="Times New Roman"/>
              <a:cs typeface="Times New Roman"/>
            </a:endParaRPr>
          </a:p>
          <a:p>
            <a:pPr marL="290195" marR="137160" indent="-27813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Referencia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cuatro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estándar: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Transformador</a:t>
            </a:r>
            <a:r>
              <a:rPr dirty="0" sz="800" spc="1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trifásico</a:t>
            </a:r>
            <a:r>
              <a:rPr dirty="0" sz="800" spc="14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saturable</a:t>
            </a:r>
            <a:endParaRPr sz="800">
              <a:latin typeface="Times New Roman"/>
              <a:cs typeface="Times New Roman"/>
            </a:endParaRPr>
          </a:p>
          <a:p>
            <a:pPr marL="290195" marR="1697355">
              <a:lnSpc>
                <a:spcPct val="113799"/>
              </a:lnSpc>
              <a:spcBef>
                <a:spcPts val="5"/>
              </a:spcBef>
            </a:pPr>
            <a:r>
              <a:rPr dirty="0" sz="800">
                <a:latin typeface="Times New Roman"/>
                <a:cs typeface="Times New Roman"/>
              </a:rPr>
              <a:t>Máquinas</a:t>
            </a:r>
            <a:r>
              <a:rPr dirty="0" sz="800" spc="13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universales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Interruptores</a:t>
            </a:r>
            <a:r>
              <a:rPr dirty="0" sz="800" spc="1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estadísticos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Fuente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armónica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Windsyn</a:t>
            </a:r>
            <a:endParaRPr sz="800">
              <a:latin typeface="Times New Roman"/>
              <a:cs typeface="Times New Roman"/>
            </a:endParaRPr>
          </a:p>
          <a:p>
            <a:pPr marL="12700" marR="137033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Gráficos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vectoriales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fondo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imagen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Módulo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optimización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831370" y="2331372"/>
            <a:ext cx="4838700" cy="333121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ts val="919"/>
              </a:lnSpc>
              <a:spcBef>
                <a:spcPts val="130"/>
              </a:spcBef>
            </a:pPr>
            <a:r>
              <a:rPr dirty="0" sz="800" b="1">
                <a:latin typeface="Times New Roman"/>
                <a:cs typeface="Times New Roman"/>
              </a:rPr>
              <a:t>MANUAL</a:t>
            </a:r>
            <a:r>
              <a:rPr dirty="0" sz="800" spc="9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</a:t>
            </a:r>
            <a:r>
              <a:rPr dirty="0" sz="800" spc="95" b="1">
                <a:latin typeface="Times New Roman"/>
                <a:cs typeface="Times New Roman"/>
              </a:rPr>
              <a:t> </a:t>
            </a:r>
            <a:r>
              <a:rPr dirty="0" sz="800" spc="-10" b="1">
                <a:latin typeface="Times New Roman"/>
                <a:cs typeface="Times New Roman"/>
              </a:rPr>
              <a:t>APLICACIÓN</a:t>
            </a:r>
            <a:endParaRPr sz="800">
              <a:latin typeface="Times New Roman"/>
              <a:cs typeface="Times New Roman"/>
            </a:endParaRPr>
          </a:p>
          <a:p>
            <a:pPr marL="296545">
              <a:lnSpc>
                <a:spcPts val="919"/>
              </a:lnSpc>
            </a:pPr>
            <a:r>
              <a:rPr dirty="0" sz="800">
                <a:latin typeface="Times New Roman"/>
                <a:cs typeface="Times New Roman"/>
              </a:rPr>
              <a:t>Ejemplos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aplicación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constante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cable</a:t>
            </a:r>
            <a:endParaRPr sz="800">
              <a:latin typeface="Times New Roman"/>
              <a:cs typeface="Times New Roman"/>
            </a:endParaRPr>
          </a:p>
          <a:p>
            <a:pPr marL="296545" marR="2091689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Transitorios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falla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monofásica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tierra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disparo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falla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Shunt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conmutación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banco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condensadores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Estudios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rayos,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modelado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pararrayos</a:t>
            </a:r>
            <a:endParaRPr sz="800">
              <a:latin typeface="Times New Roman"/>
              <a:cs typeface="Times New Roman"/>
            </a:endParaRPr>
          </a:p>
          <a:p>
            <a:pPr marL="296545" marR="231711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Máquina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inducción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modulada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ancho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pulso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Controles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máquina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síncrona</a:t>
            </a:r>
            <a:endParaRPr sz="800">
              <a:latin typeface="Times New Roman"/>
              <a:cs typeface="Times New Roman"/>
            </a:endParaRPr>
          </a:p>
          <a:p>
            <a:pPr marL="296545" marR="2075180">
              <a:lnSpc>
                <a:spcPct val="111100"/>
              </a:lnSpc>
              <a:spcBef>
                <a:spcPts val="25"/>
              </a:spcBef>
            </a:pPr>
            <a:r>
              <a:rPr dirty="0" sz="800">
                <a:latin typeface="Times New Roman"/>
                <a:cs typeface="Times New Roman"/>
              </a:rPr>
              <a:t>Estación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HVDC,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modelado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rectificador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convertidor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Energización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transformador,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corrientes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entrada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Estudios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energización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enfoque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estadístico.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 b="1">
                <a:latin typeface="Times New Roman"/>
                <a:cs typeface="Times New Roman"/>
              </a:rPr>
              <a:t>1.5</a:t>
            </a:r>
            <a:r>
              <a:rPr dirty="0" sz="800" spc="114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Convenciones</a:t>
            </a:r>
            <a:r>
              <a:rPr dirty="0" sz="800" spc="120" b="1">
                <a:latin typeface="Times New Roman"/>
                <a:cs typeface="Times New Roman"/>
              </a:rPr>
              <a:t> </a:t>
            </a:r>
            <a:r>
              <a:rPr dirty="0" sz="800" spc="-10" b="1">
                <a:latin typeface="Times New Roman"/>
                <a:cs typeface="Times New Roman"/>
              </a:rPr>
              <a:t>manuales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860"/>
              </a:spcBef>
            </a:pP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siguientes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convenciones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tipográficas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utilizan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manual:</a:t>
            </a:r>
            <a:endParaRPr sz="800">
              <a:latin typeface="Times New Roman"/>
              <a:cs typeface="Times New Roman"/>
            </a:endParaRPr>
          </a:p>
          <a:p>
            <a:pPr marL="434975">
              <a:lnSpc>
                <a:spcPts val="919"/>
              </a:lnSpc>
              <a:spcBef>
                <a:spcPts val="810"/>
              </a:spcBef>
            </a:pPr>
            <a:r>
              <a:rPr dirty="0" sz="800" i="1">
                <a:latin typeface="Times New Roman"/>
                <a:cs typeface="Times New Roman"/>
              </a:rPr>
              <a:t>Cursiva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: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ATPDraw</a:t>
            </a:r>
            <a:endParaRPr sz="800">
              <a:latin typeface="Times New Roman"/>
              <a:cs typeface="Times New Roman"/>
            </a:endParaRPr>
          </a:p>
          <a:p>
            <a:pPr marL="434975">
              <a:lnSpc>
                <a:spcPts val="919"/>
              </a:lnSpc>
            </a:pP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ejemplo: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Editar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Rotar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L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: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comando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Rotar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L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emergente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 i="1">
                <a:latin typeface="Times New Roman"/>
                <a:cs typeface="Times New Roman"/>
              </a:rPr>
              <a:t>Editar.</a:t>
            </a:r>
            <a:endParaRPr sz="800">
              <a:latin typeface="Times New Roman"/>
              <a:cs typeface="Times New Roman"/>
            </a:endParaRPr>
          </a:p>
          <a:p>
            <a:pPr marL="434975">
              <a:lnSpc>
                <a:spcPts val="919"/>
              </a:lnSpc>
              <a:spcBef>
                <a:spcPts val="390"/>
              </a:spcBef>
            </a:pPr>
            <a:r>
              <a:rPr dirty="0" sz="800">
                <a:latin typeface="Courier New"/>
                <a:cs typeface="Courier New"/>
              </a:rPr>
              <a:t>Courier</a:t>
            </a:r>
            <a:r>
              <a:rPr dirty="0" sz="800" spc="1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9-10</a:t>
            </a:r>
            <a:r>
              <a:rPr dirty="0" sz="800" spc="140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: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datos.</a:t>
            </a:r>
            <a:endParaRPr sz="800">
              <a:latin typeface="Times New Roman"/>
              <a:cs typeface="Times New Roman"/>
            </a:endParaRPr>
          </a:p>
          <a:p>
            <a:pPr marL="434975">
              <a:lnSpc>
                <a:spcPts val="919"/>
              </a:lnSpc>
            </a:pP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ejemplo: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Listado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35">
                <a:latin typeface="Times New Roman"/>
                <a:cs typeface="Times New Roman"/>
              </a:rPr>
              <a:t>ATP,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código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MODELOS,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etc.</a:t>
            </a:r>
            <a:endParaRPr sz="800">
              <a:latin typeface="Times New Roman"/>
              <a:cs typeface="Times New Roman"/>
            </a:endParaRPr>
          </a:p>
          <a:p>
            <a:pPr marL="857885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Descripción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opciones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componentes.</a:t>
            </a:r>
            <a:endParaRPr sz="800">
              <a:latin typeface="Times New Roman"/>
              <a:cs typeface="Times New Roman"/>
            </a:endParaRPr>
          </a:p>
          <a:p>
            <a:pPr marL="434975">
              <a:lnSpc>
                <a:spcPts val="919"/>
              </a:lnSpc>
              <a:spcBef>
                <a:spcPts val="395"/>
              </a:spcBef>
            </a:pPr>
            <a:r>
              <a:rPr dirty="0" sz="800">
                <a:latin typeface="Courier New"/>
                <a:cs typeface="Courier New"/>
              </a:rPr>
              <a:t>Courier</a:t>
            </a:r>
            <a:r>
              <a:rPr dirty="0" sz="800" spc="10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11</a:t>
            </a:r>
            <a:r>
              <a:rPr dirty="0" sz="800" spc="10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-</a:t>
            </a:r>
            <a:r>
              <a:rPr dirty="0" sz="800" spc="10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12</a:t>
            </a:r>
            <a:r>
              <a:rPr dirty="0" sz="800" spc="100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: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Código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nombres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archivo.</a:t>
            </a:r>
            <a:endParaRPr sz="800">
              <a:latin typeface="Times New Roman"/>
              <a:cs typeface="Times New Roman"/>
            </a:endParaRPr>
          </a:p>
          <a:p>
            <a:pPr marL="434975">
              <a:lnSpc>
                <a:spcPts val="919"/>
              </a:lnSpc>
            </a:pPr>
            <a:r>
              <a:rPr dirty="0" sz="800" spc="10">
                <a:latin typeface="Times New Roman"/>
                <a:cs typeface="Times New Roman"/>
              </a:rPr>
              <a:t>Por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ejemplo: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Courier New"/>
                <a:cs typeface="Courier New"/>
              </a:rPr>
              <a:t>asigne</a:t>
            </a:r>
            <a:r>
              <a:rPr dirty="0" sz="800" spc="-250">
                <a:latin typeface="Courier New"/>
                <a:cs typeface="Courier New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al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archivo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el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nombre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Courier New"/>
                <a:cs typeface="Courier New"/>
              </a:rPr>
              <a:t>HVDC_6.LIB</a:t>
            </a:r>
            <a:r>
              <a:rPr dirty="0" sz="800" spc="-245">
                <a:latin typeface="Courier New"/>
                <a:cs typeface="Courier New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y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guárdelo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en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el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directorio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Courier New"/>
                <a:cs typeface="Courier New"/>
              </a:rPr>
              <a:t>\</a:t>
            </a:r>
            <a:r>
              <a:rPr dirty="0" sz="800" spc="80">
                <a:latin typeface="Courier New"/>
                <a:cs typeface="Courier New"/>
              </a:rPr>
              <a:t> </a:t>
            </a:r>
            <a:r>
              <a:rPr dirty="0" sz="800" spc="10">
                <a:latin typeface="Courier New"/>
                <a:cs typeface="Courier New"/>
              </a:rPr>
              <a:t>USP</a:t>
            </a:r>
            <a:r>
              <a:rPr dirty="0" sz="800" spc="-250">
                <a:latin typeface="Courier New"/>
                <a:cs typeface="Courier New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.</a:t>
            </a:r>
            <a:endParaRPr sz="800">
              <a:latin typeface="Times New Roman"/>
              <a:cs typeface="Times New Roman"/>
            </a:endParaRPr>
          </a:p>
          <a:p>
            <a:pPr marL="857885">
              <a:lnSpc>
                <a:spcPct val="100000"/>
              </a:lnSpc>
              <a:spcBef>
                <a:spcPts val="180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directorio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\</a:t>
            </a:r>
            <a:r>
              <a:rPr dirty="0" sz="800" spc="1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USP</a:t>
            </a:r>
            <a:r>
              <a:rPr dirty="0" sz="800" spc="-220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directorio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bajo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directorio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principal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ATPDraw.</a:t>
            </a:r>
            <a:endParaRPr sz="800">
              <a:latin typeface="Times New Roman"/>
              <a:cs typeface="Times New Roman"/>
            </a:endParaRPr>
          </a:p>
          <a:p>
            <a:pPr marL="434975">
              <a:lnSpc>
                <a:spcPct val="100000"/>
              </a:lnSpc>
              <a:spcBef>
                <a:spcPts val="445"/>
              </a:spcBef>
            </a:pPr>
            <a:r>
              <a:rPr dirty="0" sz="800" b="1">
                <a:latin typeface="Courier New"/>
                <a:cs typeface="Courier New"/>
              </a:rPr>
              <a:t>Courier</a:t>
            </a:r>
            <a:r>
              <a:rPr dirty="0" sz="800" spc="130" b="1">
                <a:latin typeface="Courier New"/>
                <a:cs typeface="Courier New"/>
              </a:rPr>
              <a:t> </a:t>
            </a:r>
            <a:r>
              <a:rPr dirty="0" sz="800" b="1">
                <a:latin typeface="Courier New"/>
                <a:cs typeface="Courier New"/>
              </a:rPr>
              <a:t>12</a:t>
            </a:r>
            <a:r>
              <a:rPr dirty="0" sz="800" spc="130" b="1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: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Comandos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indicador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DOS.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1254278" y="5622121"/>
            <a:ext cx="205104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10">
                <a:latin typeface="Times New Roman"/>
                <a:cs typeface="Times New Roman"/>
              </a:rPr>
              <a:t>P.ej: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1677185" y="5655161"/>
            <a:ext cx="380682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Courier New"/>
                <a:cs typeface="Courier New"/>
              </a:rPr>
              <a:t>C:</a:t>
            </a:r>
            <a:r>
              <a:rPr dirty="0" sz="800" spc="11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\</a:t>
            </a:r>
            <a:r>
              <a:rPr dirty="0" sz="800" spc="11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TMP&gt;</a:t>
            </a:r>
            <a:r>
              <a:rPr dirty="0" sz="800" spc="110">
                <a:latin typeface="Courier New"/>
                <a:cs typeface="Courier New"/>
              </a:rPr>
              <a:t> </a:t>
            </a:r>
            <a:r>
              <a:rPr dirty="0" sz="800" b="1">
                <a:latin typeface="Courier New"/>
                <a:cs typeface="Courier New"/>
              </a:rPr>
              <a:t>setup</a:t>
            </a:r>
            <a:r>
              <a:rPr dirty="0" sz="800" spc="110" b="1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: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escriba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 b="1">
                <a:latin typeface="Courier New"/>
                <a:cs typeface="Courier New"/>
              </a:rPr>
              <a:t>configuración</a:t>
            </a:r>
            <a:r>
              <a:rPr dirty="0" sz="800" spc="110" b="1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comando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395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C:</a:t>
            </a:r>
            <a:r>
              <a:rPr dirty="0" sz="800" spc="11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\</a:t>
            </a:r>
            <a:r>
              <a:rPr dirty="0" sz="800" spc="11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TMP&gt;</a:t>
            </a:r>
            <a:r>
              <a:rPr dirty="0" sz="800" spc="110">
                <a:latin typeface="Courier New"/>
                <a:cs typeface="Courier New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.</a:t>
            </a:r>
            <a:endParaRPr sz="800">
              <a:latin typeface="Times New Roman"/>
              <a:cs typeface="Times New Roman"/>
            </a:endParaRPr>
          </a:p>
        </p:txBody>
      </p:sp>
      <p:grpSp>
        <p:nvGrpSpPr>
          <p:cNvPr id="16" name="object 16" descr=""/>
          <p:cNvGrpSpPr/>
          <p:nvPr/>
        </p:nvGrpSpPr>
        <p:grpSpPr>
          <a:xfrm>
            <a:off x="368299" y="7187683"/>
            <a:ext cx="535305" cy="13335"/>
            <a:chOff x="368299" y="7187683"/>
            <a:chExt cx="535305" cy="13335"/>
          </a:xfrm>
        </p:grpSpPr>
        <p:sp>
          <p:nvSpPr>
            <p:cNvPr id="17" name="object 17" descr=""/>
            <p:cNvSpPr/>
            <p:nvPr/>
          </p:nvSpPr>
          <p:spPr>
            <a:xfrm>
              <a:off x="368299" y="7187683"/>
              <a:ext cx="535305" cy="6985"/>
            </a:xfrm>
            <a:custGeom>
              <a:avLst/>
              <a:gdLst/>
              <a:ahLst/>
              <a:cxnLst/>
              <a:rect l="l" t="t" r="r" b="b"/>
              <a:pathLst>
                <a:path w="535305" h="6984">
                  <a:moveTo>
                    <a:pt x="535242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535242" y="0"/>
                  </a:lnTo>
                  <a:lnTo>
                    <a:pt x="535242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 descr=""/>
            <p:cNvSpPr/>
            <p:nvPr/>
          </p:nvSpPr>
          <p:spPr>
            <a:xfrm>
              <a:off x="368287" y="7187691"/>
              <a:ext cx="535305" cy="13335"/>
            </a:xfrm>
            <a:custGeom>
              <a:avLst/>
              <a:gdLst/>
              <a:ahLst/>
              <a:cxnLst/>
              <a:rect l="l" t="t" r="r" b="b"/>
              <a:pathLst>
                <a:path w="535305" h="13334">
                  <a:moveTo>
                    <a:pt x="535254" y="0"/>
                  </a:moveTo>
                  <a:lnTo>
                    <a:pt x="528637" y="6604"/>
                  </a:lnTo>
                  <a:lnTo>
                    <a:pt x="0" y="6604"/>
                  </a:lnTo>
                  <a:lnTo>
                    <a:pt x="0" y="13208"/>
                  </a:lnTo>
                  <a:lnTo>
                    <a:pt x="528637" y="13208"/>
                  </a:lnTo>
                  <a:lnTo>
                    <a:pt x="535254" y="13208"/>
                  </a:lnTo>
                  <a:lnTo>
                    <a:pt x="535254" y="6604"/>
                  </a:lnTo>
                  <a:lnTo>
                    <a:pt x="535254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 descr=""/>
            <p:cNvSpPr/>
            <p:nvPr/>
          </p:nvSpPr>
          <p:spPr>
            <a:xfrm>
              <a:off x="368299" y="7187683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4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0" name="object 20" descr=""/>
          <p:cNvSpPr txBox="1"/>
          <p:nvPr/>
        </p:nvSpPr>
        <p:spPr>
          <a:xfrm>
            <a:off x="377385" y="7247672"/>
            <a:ext cx="51943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Página</a:t>
            </a:r>
            <a:r>
              <a:rPr dirty="0" sz="800" spc="8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17</a:t>
            </a:r>
            <a:endParaRPr sz="800">
              <a:latin typeface="Arial"/>
              <a:cs typeface="Arial"/>
            </a:endParaRPr>
          </a:p>
        </p:txBody>
      </p:sp>
      <p:sp>
        <p:nvSpPr>
          <p:cNvPr id="21" name="object 21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22" name="object 22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94615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10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935015" y="165100"/>
            <a:ext cx="5226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5" name="object 5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631"/>
                  </a:lnTo>
                  <a:lnTo>
                    <a:pt x="142755" y="98631"/>
                  </a:lnTo>
                  <a:lnTo>
                    <a:pt x="136180" y="99939"/>
                  </a:lnTo>
                  <a:lnTo>
                    <a:pt x="104587" y="124134"/>
                  </a:lnTo>
                  <a:lnTo>
                    <a:pt x="98048" y="143338"/>
                  </a:lnTo>
                  <a:lnTo>
                    <a:pt x="98048" y="569345"/>
                  </a:lnTo>
                  <a:lnTo>
                    <a:pt x="117977" y="603789"/>
                  </a:lnTo>
                  <a:lnTo>
                    <a:pt x="142755" y="614052"/>
                  </a:lnTo>
                  <a:lnTo>
                    <a:pt x="1886711" y="614052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4052"/>
                  </a:moveTo>
                  <a:lnTo>
                    <a:pt x="1744971" y="614052"/>
                  </a:lnTo>
                  <a:lnTo>
                    <a:pt x="1751545" y="612745"/>
                  </a:lnTo>
                  <a:lnTo>
                    <a:pt x="1764174" y="607513"/>
                  </a:lnTo>
                  <a:lnTo>
                    <a:pt x="1788370" y="575920"/>
                  </a:lnTo>
                  <a:lnTo>
                    <a:pt x="1789678" y="569345"/>
                  </a:lnTo>
                  <a:lnTo>
                    <a:pt x="1789678" y="143338"/>
                  </a:lnTo>
                  <a:lnTo>
                    <a:pt x="1769748" y="108894"/>
                  </a:lnTo>
                  <a:lnTo>
                    <a:pt x="1744971" y="98631"/>
                  </a:lnTo>
                  <a:lnTo>
                    <a:pt x="1886711" y="98631"/>
                  </a:lnTo>
                  <a:lnTo>
                    <a:pt x="1886711" y="614052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932176" y="500460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5453" y="528621"/>
                  </a:moveTo>
                  <a:lnTo>
                    <a:pt x="49392" y="528621"/>
                  </a:lnTo>
                  <a:lnTo>
                    <a:pt x="45954" y="528284"/>
                  </a:lnTo>
                  <a:lnTo>
                    <a:pt x="10837" y="508024"/>
                  </a:lnTo>
                  <a:lnTo>
                    <a:pt x="0" y="479240"/>
                  </a:lnTo>
                  <a:lnTo>
                    <a:pt x="0" y="475770"/>
                  </a:lnTo>
                  <a:lnTo>
                    <a:pt x="0" y="49394"/>
                  </a:lnTo>
                  <a:lnTo>
                    <a:pt x="17937" y="13024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927"/>
                  </a:lnTo>
                  <a:lnTo>
                    <a:pt x="1704845" y="49394"/>
                  </a:lnTo>
                  <a:lnTo>
                    <a:pt x="1704845" y="479240"/>
                  </a:lnTo>
                  <a:lnTo>
                    <a:pt x="1686907" y="515583"/>
                  </a:lnTo>
                  <a:lnTo>
                    <a:pt x="1658890" y="528284"/>
                  </a:lnTo>
                  <a:lnTo>
                    <a:pt x="1655453" y="52862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182"/>
              <a:ext cx="145374" cy="145374"/>
            </a:xfrm>
            <a:prstGeom prst="rect">
              <a:avLst/>
            </a:prstGeom>
          </p:spPr>
        </p:pic>
      </p:grpSp>
      <p:sp>
        <p:nvSpPr>
          <p:cNvPr id="8" name="object 8" descr=""/>
          <p:cNvSpPr txBox="1"/>
          <p:nvPr/>
        </p:nvSpPr>
        <p:spPr>
          <a:xfrm>
            <a:off x="3519868" y="811550"/>
            <a:ext cx="52959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10">
                <a:latin typeface="Arial MT"/>
                <a:cs typeface="Arial MT"/>
              </a:rPr>
              <a:t>Traduciendo...</a:t>
            </a:r>
            <a:endParaRPr sz="600">
              <a:latin typeface="Arial MT"/>
              <a:cs typeface="Arial MT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089080" y="5119920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5661767" y="5100096"/>
            <a:ext cx="13144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17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875423" y="341066"/>
            <a:ext cx="2653665" cy="805180"/>
          </a:xfrm>
          <a:prstGeom prst="rect">
            <a:avLst/>
          </a:prstGeom>
        </p:spPr>
        <p:txBody>
          <a:bodyPr wrap="square" lIns="0" tIns="13525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65"/>
              </a:spcBef>
            </a:pPr>
            <a:r>
              <a:rPr dirty="0" sz="1750" b="1">
                <a:solidFill>
                  <a:srgbClr val="0000FF"/>
                </a:solidFill>
                <a:latin typeface="Times New Roman"/>
                <a:cs typeface="Times New Roman"/>
              </a:rPr>
              <a:t>2.</a:t>
            </a:r>
            <a:r>
              <a:rPr dirty="0" sz="1750" spc="3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175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1750" spc="3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1750" b="1">
                <a:solidFill>
                  <a:srgbClr val="0000FF"/>
                </a:solidFill>
                <a:latin typeface="Times New Roman"/>
                <a:cs typeface="Times New Roman"/>
              </a:rPr>
              <a:t>de</a:t>
            </a:r>
            <a:r>
              <a:rPr dirty="0" sz="1750" spc="3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1750" b="1">
                <a:solidFill>
                  <a:srgbClr val="0000FF"/>
                </a:solidFill>
                <a:latin typeface="Times New Roman"/>
                <a:cs typeface="Times New Roman"/>
              </a:rPr>
              <a:t>instalación.</a:t>
            </a:r>
            <a:r>
              <a:rPr dirty="0" sz="1750" spc="3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1750" b="1">
                <a:solidFill>
                  <a:srgbClr val="0000FF"/>
                </a:solidFill>
                <a:latin typeface="Times New Roman"/>
                <a:cs typeface="Times New Roman"/>
              </a:rPr>
              <a:t>.</a:t>
            </a:r>
            <a:r>
              <a:rPr dirty="0" sz="1750" spc="3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1750" spc="-50" b="1">
                <a:solidFill>
                  <a:srgbClr val="0000FF"/>
                </a:solidFill>
                <a:latin typeface="Times New Roman"/>
                <a:cs typeface="Times New Roman"/>
              </a:rPr>
              <a:t>.</a:t>
            </a:r>
            <a:endParaRPr sz="1750">
              <a:latin typeface="Times New Roman"/>
              <a:cs typeface="Times New Roman"/>
            </a:endParaRPr>
          </a:p>
          <a:p>
            <a:pPr marL="170815">
              <a:lnSpc>
                <a:spcPct val="100000"/>
              </a:lnSpc>
              <a:spcBef>
                <a:spcPts val="969"/>
              </a:spcBef>
            </a:pPr>
            <a:r>
              <a:rPr dirty="0" sz="1750" b="1">
                <a:solidFill>
                  <a:srgbClr val="0000FF"/>
                </a:solidFill>
                <a:latin typeface="Times New Roman"/>
                <a:cs typeface="Times New Roman"/>
              </a:rPr>
              <a:t>. .</a:t>
            </a:r>
            <a:r>
              <a:rPr dirty="0" sz="1750" spc="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1750" b="1">
                <a:solidFill>
                  <a:srgbClr val="0000FF"/>
                </a:solidFill>
                <a:latin typeface="Times New Roman"/>
                <a:cs typeface="Times New Roman"/>
              </a:rPr>
              <a:t>.</a:t>
            </a:r>
            <a:r>
              <a:rPr dirty="0" sz="1750" spc="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1750" b="1">
                <a:solidFill>
                  <a:srgbClr val="0000FF"/>
                </a:solidFill>
                <a:latin typeface="Times New Roman"/>
                <a:cs typeface="Times New Roman"/>
              </a:rPr>
              <a:t>.</a:t>
            </a:r>
            <a:r>
              <a:rPr dirty="0" sz="1750" spc="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1750" b="1">
                <a:solidFill>
                  <a:srgbClr val="0000FF"/>
                </a:solidFill>
                <a:latin typeface="Times New Roman"/>
                <a:cs typeface="Times New Roman"/>
              </a:rPr>
              <a:t>.</a:t>
            </a:r>
            <a:r>
              <a:rPr dirty="0" sz="1750" spc="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1750" b="1">
                <a:solidFill>
                  <a:srgbClr val="0000FF"/>
                </a:solidFill>
                <a:latin typeface="Times New Roman"/>
                <a:cs typeface="Times New Roman"/>
              </a:rPr>
              <a:t>.</a:t>
            </a:r>
            <a:r>
              <a:rPr dirty="0" sz="1750" spc="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1750" b="1">
                <a:solidFill>
                  <a:srgbClr val="0000FF"/>
                </a:solidFill>
                <a:latin typeface="Times New Roman"/>
                <a:cs typeface="Times New Roman"/>
              </a:rPr>
              <a:t>.</a:t>
            </a:r>
            <a:r>
              <a:rPr dirty="0" sz="1750" spc="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1750" b="1">
                <a:solidFill>
                  <a:srgbClr val="0000FF"/>
                </a:solidFill>
                <a:latin typeface="Times New Roman"/>
                <a:cs typeface="Times New Roman"/>
              </a:rPr>
              <a:t>.</a:t>
            </a:r>
            <a:r>
              <a:rPr dirty="0" sz="1750" spc="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1750" b="1">
                <a:solidFill>
                  <a:srgbClr val="0000FF"/>
                </a:solidFill>
                <a:latin typeface="Times New Roman"/>
                <a:cs typeface="Times New Roman"/>
              </a:rPr>
              <a:t>. .</a:t>
            </a:r>
            <a:r>
              <a:rPr dirty="0" sz="1750" spc="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1750" b="1">
                <a:solidFill>
                  <a:srgbClr val="0000FF"/>
                </a:solidFill>
                <a:latin typeface="Times New Roman"/>
                <a:cs typeface="Times New Roman"/>
              </a:rPr>
              <a:t>.</a:t>
            </a:r>
            <a:r>
              <a:rPr dirty="0" sz="1750" spc="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1750" b="1">
                <a:solidFill>
                  <a:srgbClr val="0000FF"/>
                </a:solidFill>
                <a:latin typeface="Times New Roman"/>
                <a:cs typeface="Times New Roman"/>
              </a:rPr>
              <a:t>.</a:t>
            </a:r>
            <a:r>
              <a:rPr dirty="0" sz="1750" spc="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1750" b="1">
                <a:solidFill>
                  <a:srgbClr val="0000FF"/>
                </a:solidFill>
                <a:latin typeface="Times New Roman"/>
                <a:cs typeface="Times New Roman"/>
              </a:rPr>
              <a:t>.</a:t>
            </a:r>
            <a:r>
              <a:rPr dirty="0" sz="1750" spc="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1750" b="1">
                <a:solidFill>
                  <a:srgbClr val="0000FF"/>
                </a:solidFill>
                <a:latin typeface="Times New Roman"/>
                <a:cs typeface="Times New Roman"/>
              </a:rPr>
              <a:t>.</a:t>
            </a:r>
            <a:r>
              <a:rPr dirty="0" sz="1750" spc="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1750" b="1">
                <a:solidFill>
                  <a:srgbClr val="0000FF"/>
                </a:solidFill>
                <a:latin typeface="Times New Roman"/>
                <a:cs typeface="Times New Roman"/>
              </a:rPr>
              <a:t>.</a:t>
            </a:r>
            <a:r>
              <a:rPr dirty="0" sz="1750" spc="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1750" b="1">
                <a:solidFill>
                  <a:srgbClr val="0000FF"/>
                </a:solidFill>
                <a:latin typeface="Times New Roman"/>
                <a:cs typeface="Times New Roman"/>
              </a:rPr>
              <a:t>.</a:t>
            </a:r>
            <a:r>
              <a:rPr dirty="0" sz="1750" spc="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1750" b="1">
                <a:solidFill>
                  <a:srgbClr val="0000FF"/>
                </a:solidFill>
                <a:latin typeface="Times New Roman"/>
                <a:cs typeface="Times New Roman"/>
              </a:rPr>
              <a:t>. .</a:t>
            </a:r>
            <a:r>
              <a:rPr dirty="0" sz="1750" spc="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1750" b="1">
                <a:solidFill>
                  <a:srgbClr val="0000FF"/>
                </a:solidFill>
                <a:latin typeface="Times New Roman"/>
                <a:cs typeface="Times New Roman"/>
              </a:rPr>
              <a:t>.</a:t>
            </a:r>
            <a:r>
              <a:rPr dirty="0" sz="1750" spc="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1750" b="1">
                <a:solidFill>
                  <a:srgbClr val="0000FF"/>
                </a:solidFill>
                <a:latin typeface="Times New Roman"/>
                <a:cs typeface="Times New Roman"/>
              </a:rPr>
              <a:t>.</a:t>
            </a:r>
            <a:r>
              <a:rPr dirty="0" sz="1750" spc="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1750" spc="-50" b="1">
                <a:solidFill>
                  <a:srgbClr val="0000FF"/>
                </a:solidFill>
                <a:latin typeface="Times New Roman"/>
                <a:cs typeface="Times New Roman"/>
              </a:rPr>
              <a:t>.</a:t>
            </a:r>
            <a:endParaRPr sz="1750">
              <a:latin typeface="Times New Roman"/>
              <a:cs typeface="Times New Roman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4545027" y="3696698"/>
            <a:ext cx="941705" cy="735330"/>
          </a:xfrm>
          <a:prstGeom prst="rect">
            <a:avLst/>
          </a:prstGeom>
        </p:spPr>
        <p:txBody>
          <a:bodyPr wrap="square" lIns="0" tIns="285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25"/>
              </a:spcBef>
            </a:pPr>
            <a:r>
              <a:rPr dirty="0" sz="1300" spc="-10" b="1">
                <a:solidFill>
                  <a:srgbClr val="0000FF"/>
                </a:solidFill>
                <a:latin typeface="Times New Roman"/>
                <a:cs typeface="Times New Roman"/>
              </a:rPr>
              <a:t>ATPDraw</a:t>
            </a:r>
            <a:r>
              <a:rPr dirty="0" sz="1300" spc="-3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1300" spc="-50">
                <a:solidFill>
                  <a:srgbClr val="0000FF"/>
                </a:solidFill>
                <a:latin typeface="Times New Roman"/>
                <a:cs typeface="Times New Roman"/>
              </a:rPr>
              <a:t>™</a:t>
            </a:r>
            <a:endParaRPr sz="13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100" b="1">
                <a:solidFill>
                  <a:srgbClr val="0000FF"/>
                </a:solidFill>
                <a:latin typeface="Times New Roman"/>
                <a:cs typeface="Times New Roman"/>
              </a:rPr>
              <a:t>para</a:t>
            </a:r>
            <a:r>
              <a:rPr dirty="0" sz="1100" spc="-3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1100" spc="-10" b="1">
                <a:solidFill>
                  <a:srgbClr val="0000FF"/>
                </a:solidFill>
                <a:latin typeface="Times New Roman"/>
                <a:cs typeface="Times New Roman"/>
              </a:rPr>
              <a:t>ventanas</a:t>
            </a: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625"/>
              </a:spcBef>
            </a:pPr>
            <a:r>
              <a:rPr dirty="0" sz="1550" spc="-25" b="1">
                <a:solidFill>
                  <a:srgbClr val="0000FF"/>
                </a:solidFill>
                <a:latin typeface="Times New Roman"/>
                <a:cs typeface="Times New Roman"/>
              </a:rPr>
              <a:t>5.6</a:t>
            </a:r>
            <a:endParaRPr sz="1550">
              <a:latin typeface="Times New Roman"/>
              <a:cs typeface="Times New Roman"/>
            </a:endParaRPr>
          </a:p>
        </p:txBody>
      </p:sp>
      <p:grpSp>
        <p:nvGrpSpPr>
          <p:cNvPr id="13" name="object 13" descr=""/>
          <p:cNvGrpSpPr/>
          <p:nvPr/>
        </p:nvGrpSpPr>
        <p:grpSpPr>
          <a:xfrm>
            <a:off x="368299" y="5568742"/>
            <a:ext cx="535305" cy="13335"/>
            <a:chOff x="368299" y="5568742"/>
            <a:chExt cx="535305" cy="13335"/>
          </a:xfrm>
        </p:grpSpPr>
        <p:sp>
          <p:nvSpPr>
            <p:cNvPr id="14" name="object 14" descr=""/>
            <p:cNvSpPr/>
            <p:nvPr/>
          </p:nvSpPr>
          <p:spPr>
            <a:xfrm>
              <a:off x="368299" y="5568742"/>
              <a:ext cx="535305" cy="6985"/>
            </a:xfrm>
            <a:custGeom>
              <a:avLst/>
              <a:gdLst/>
              <a:ahLst/>
              <a:cxnLst/>
              <a:rect l="l" t="t" r="r" b="b"/>
              <a:pathLst>
                <a:path w="535305" h="6985">
                  <a:moveTo>
                    <a:pt x="535242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535242" y="0"/>
                  </a:lnTo>
                  <a:lnTo>
                    <a:pt x="535242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368287" y="5568746"/>
              <a:ext cx="535305" cy="13335"/>
            </a:xfrm>
            <a:custGeom>
              <a:avLst/>
              <a:gdLst/>
              <a:ahLst/>
              <a:cxnLst/>
              <a:rect l="l" t="t" r="r" b="b"/>
              <a:pathLst>
                <a:path w="535305" h="13335">
                  <a:moveTo>
                    <a:pt x="535254" y="0"/>
                  </a:moveTo>
                  <a:lnTo>
                    <a:pt x="528637" y="6604"/>
                  </a:lnTo>
                  <a:lnTo>
                    <a:pt x="0" y="6604"/>
                  </a:lnTo>
                  <a:lnTo>
                    <a:pt x="0" y="13220"/>
                  </a:lnTo>
                  <a:lnTo>
                    <a:pt x="528637" y="13220"/>
                  </a:lnTo>
                  <a:lnTo>
                    <a:pt x="535254" y="13220"/>
                  </a:lnTo>
                  <a:lnTo>
                    <a:pt x="535254" y="6604"/>
                  </a:lnTo>
                  <a:lnTo>
                    <a:pt x="535254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368299" y="5568742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" name="object 17" descr=""/>
          <p:cNvSpPr txBox="1"/>
          <p:nvPr/>
        </p:nvSpPr>
        <p:spPr>
          <a:xfrm>
            <a:off x="377385" y="5628731"/>
            <a:ext cx="51943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Página</a:t>
            </a:r>
            <a:r>
              <a:rPr dirty="0" sz="800" spc="8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18</a:t>
            </a:r>
            <a:endParaRPr sz="800">
              <a:latin typeface="Arial"/>
              <a:cs typeface="Arial"/>
            </a:endParaRPr>
          </a:p>
        </p:txBody>
      </p:sp>
      <p:sp>
        <p:nvSpPr>
          <p:cNvPr id="19" name="object 19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20" name="object 20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94615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10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18" name="object 18" descr=""/>
          <p:cNvSpPr txBox="1"/>
          <p:nvPr/>
        </p:nvSpPr>
        <p:spPr>
          <a:xfrm>
            <a:off x="4452516" y="5800537"/>
            <a:ext cx="102425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de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instalación</a:t>
            </a:r>
            <a:endParaRPr sz="8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935015" y="165100"/>
            <a:ext cx="5226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5" name="object 5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631"/>
                  </a:lnTo>
                  <a:lnTo>
                    <a:pt x="142755" y="98631"/>
                  </a:lnTo>
                  <a:lnTo>
                    <a:pt x="136180" y="99939"/>
                  </a:lnTo>
                  <a:lnTo>
                    <a:pt x="104587" y="124134"/>
                  </a:lnTo>
                  <a:lnTo>
                    <a:pt x="98048" y="143338"/>
                  </a:lnTo>
                  <a:lnTo>
                    <a:pt x="98048" y="569345"/>
                  </a:lnTo>
                  <a:lnTo>
                    <a:pt x="117977" y="603789"/>
                  </a:lnTo>
                  <a:lnTo>
                    <a:pt x="142755" y="614052"/>
                  </a:lnTo>
                  <a:lnTo>
                    <a:pt x="1886711" y="614052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4052"/>
                  </a:moveTo>
                  <a:lnTo>
                    <a:pt x="1744971" y="614052"/>
                  </a:lnTo>
                  <a:lnTo>
                    <a:pt x="1751545" y="612745"/>
                  </a:lnTo>
                  <a:lnTo>
                    <a:pt x="1764174" y="607513"/>
                  </a:lnTo>
                  <a:lnTo>
                    <a:pt x="1788370" y="575920"/>
                  </a:lnTo>
                  <a:lnTo>
                    <a:pt x="1789678" y="569345"/>
                  </a:lnTo>
                  <a:lnTo>
                    <a:pt x="1789678" y="143338"/>
                  </a:lnTo>
                  <a:lnTo>
                    <a:pt x="1769748" y="108894"/>
                  </a:lnTo>
                  <a:lnTo>
                    <a:pt x="1744971" y="98631"/>
                  </a:lnTo>
                  <a:lnTo>
                    <a:pt x="1886711" y="98631"/>
                  </a:lnTo>
                  <a:lnTo>
                    <a:pt x="1886711" y="614052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932176" y="500458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5453" y="528621"/>
                  </a:moveTo>
                  <a:lnTo>
                    <a:pt x="49392" y="528621"/>
                  </a:lnTo>
                  <a:lnTo>
                    <a:pt x="45954" y="528284"/>
                  </a:lnTo>
                  <a:lnTo>
                    <a:pt x="10837" y="507997"/>
                  </a:lnTo>
                  <a:lnTo>
                    <a:pt x="0" y="479226"/>
                  </a:lnTo>
                  <a:lnTo>
                    <a:pt x="0" y="475770"/>
                  </a:lnTo>
                  <a:lnTo>
                    <a:pt x="0" y="49394"/>
                  </a:lnTo>
                  <a:lnTo>
                    <a:pt x="17937" y="13011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914"/>
                  </a:lnTo>
                  <a:lnTo>
                    <a:pt x="1704845" y="49394"/>
                  </a:lnTo>
                  <a:lnTo>
                    <a:pt x="1704845" y="479226"/>
                  </a:lnTo>
                  <a:lnTo>
                    <a:pt x="1686907" y="515583"/>
                  </a:lnTo>
                  <a:lnTo>
                    <a:pt x="1658890" y="528284"/>
                  </a:lnTo>
                  <a:lnTo>
                    <a:pt x="1655453" y="52862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182"/>
              <a:ext cx="145374" cy="145374"/>
            </a:xfrm>
            <a:prstGeom prst="rect">
              <a:avLst/>
            </a:prstGeom>
          </p:spPr>
        </p:pic>
      </p:grpSp>
      <p:sp>
        <p:nvSpPr>
          <p:cNvPr id="8" name="object 8" descr=""/>
          <p:cNvSpPr txBox="1"/>
          <p:nvPr/>
        </p:nvSpPr>
        <p:spPr>
          <a:xfrm>
            <a:off x="3519868" y="811548"/>
            <a:ext cx="52959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10">
                <a:latin typeface="Arial MT"/>
                <a:cs typeface="Arial MT"/>
              </a:rPr>
              <a:t>Traduciendo...</a:t>
            </a:r>
            <a:endParaRPr sz="600">
              <a:latin typeface="Arial MT"/>
              <a:cs typeface="Arial MT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831370" y="3342385"/>
            <a:ext cx="36385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Times New Roman"/>
                <a:cs typeface="Times New Roman"/>
              </a:rPr>
              <a:t>18</a:t>
            </a:r>
            <a:r>
              <a:rPr dirty="0" sz="800" spc="35" b="1">
                <a:latin typeface="Times New Roman"/>
                <a:cs typeface="Times New Roman"/>
              </a:rPr>
              <a:t> </a:t>
            </a:r>
            <a:r>
              <a:rPr dirty="0" sz="800" spc="-20" b="1">
                <a:latin typeface="Times New Roman"/>
                <a:cs typeface="Times New Roman"/>
              </a:rPr>
              <a:t>años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4611106" y="3362209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grpSp>
        <p:nvGrpSpPr>
          <p:cNvPr id="11" name="object 11" descr=""/>
          <p:cNvGrpSpPr/>
          <p:nvPr/>
        </p:nvGrpSpPr>
        <p:grpSpPr>
          <a:xfrm>
            <a:off x="368299" y="3949798"/>
            <a:ext cx="535305" cy="13335"/>
            <a:chOff x="368299" y="3949798"/>
            <a:chExt cx="535305" cy="13335"/>
          </a:xfrm>
        </p:grpSpPr>
        <p:sp>
          <p:nvSpPr>
            <p:cNvPr id="12" name="object 12" descr=""/>
            <p:cNvSpPr/>
            <p:nvPr/>
          </p:nvSpPr>
          <p:spPr>
            <a:xfrm>
              <a:off x="368299" y="3949798"/>
              <a:ext cx="535305" cy="6985"/>
            </a:xfrm>
            <a:custGeom>
              <a:avLst/>
              <a:gdLst/>
              <a:ahLst/>
              <a:cxnLst/>
              <a:rect l="l" t="t" r="r" b="b"/>
              <a:pathLst>
                <a:path w="535305" h="6985">
                  <a:moveTo>
                    <a:pt x="535242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535242" y="0"/>
                  </a:lnTo>
                  <a:lnTo>
                    <a:pt x="535242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368287" y="3949801"/>
              <a:ext cx="535305" cy="13335"/>
            </a:xfrm>
            <a:custGeom>
              <a:avLst/>
              <a:gdLst/>
              <a:ahLst/>
              <a:cxnLst/>
              <a:rect l="l" t="t" r="r" b="b"/>
              <a:pathLst>
                <a:path w="535305" h="13335">
                  <a:moveTo>
                    <a:pt x="535254" y="0"/>
                  </a:moveTo>
                  <a:lnTo>
                    <a:pt x="528637" y="6616"/>
                  </a:lnTo>
                  <a:lnTo>
                    <a:pt x="0" y="6616"/>
                  </a:lnTo>
                  <a:lnTo>
                    <a:pt x="0" y="13220"/>
                  </a:lnTo>
                  <a:lnTo>
                    <a:pt x="528637" y="13220"/>
                  </a:lnTo>
                  <a:lnTo>
                    <a:pt x="535254" y="13220"/>
                  </a:lnTo>
                  <a:lnTo>
                    <a:pt x="535254" y="6616"/>
                  </a:lnTo>
                  <a:lnTo>
                    <a:pt x="535254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368299" y="3949798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5" name="object 15" descr=""/>
          <p:cNvSpPr txBox="1"/>
          <p:nvPr/>
        </p:nvSpPr>
        <p:spPr>
          <a:xfrm>
            <a:off x="377385" y="4009787"/>
            <a:ext cx="51943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Página</a:t>
            </a:r>
            <a:r>
              <a:rPr dirty="0" sz="800" spc="8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19</a:t>
            </a:r>
            <a:endParaRPr sz="800">
              <a:latin typeface="Arial"/>
              <a:cs typeface="Arial"/>
            </a:endParaRPr>
          </a:p>
        </p:txBody>
      </p:sp>
      <p:sp>
        <p:nvSpPr>
          <p:cNvPr id="25" name="object 25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26" name="object 26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94615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10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16" name="object 16" descr=""/>
          <p:cNvSpPr txBox="1"/>
          <p:nvPr/>
        </p:nvSpPr>
        <p:spPr>
          <a:xfrm>
            <a:off x="4710225" y="4181592"/>
            <a:ext cx="102425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de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instalación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1089080" y="4683795"/>
            <a:ext cx="5026025" cy="260413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Times New Roman"/>
                <a:cs typeface="Times New Roman"/>
              </a:rPr>
              <a:t>2.1</a:t>
            </a:r>
            <a:r>
              <a:rPr dirty="0" sz="800" spc="7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Política</a:t>
            </a:r>
            <a:r>
              <a:rPr dirty="0" sz="800" spc="7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</a:t>
            </a:r>
            <a:r>
              <a:rPr dirty="0" sz="800" spc="7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licencia</a:t>
            </a:r>
            <a:r>
              <a:rPr dirty="0" sz="800" spc="75" b="1">
                <a:latin typeface="Times New Roman"/>
                <a:cs typeface="Times New Roman"/>
              </a:rPr>
              <a:t> </a:t>
            </a:r>
            <a:r>
              <a:rPr dirty="0" sz="800" spc="-25" b="1">
                <a:latin typeface="Times New Roman"/>
                <a:cs typeface="Times New Roman"/>
              </a:rPr>
              <a:t>ATP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860"/>
              </a:spcBef>
            </a:pP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presente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documentación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incluye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información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patentada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35">
                <a:latin typeface="Times New Roman"/>
                <a:cs typeface="Times New Roman"/>
              </a:rPr>
              <a:t>ATP,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tanto,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25" i="1">
                <a:latin typeface="Times New Roman"/>
                <a:cs typeface="Times New Roman"/>
              </a:rPr>
              <a:t>ATP</a:t>
            </a:r>
            <a:endParaRPr sz="800">
              <a:latin typeface="Times New Roman"/>
              <a:cs typeface="Times New Roman"/>
            </a:endParaRPr>
          </a:p>
          <a:p>
            <a:pPr marL="12700" marR="867410">
              <a:lnSpc>
                <a:spcPts val="880"/>
              </a:lnSpc>
              <a:spcBef>
                <a:spcPts val="440"/>
              </a:spcBef>
            </a:pPr>
            <a:r>
              <a:rPr dirty="0" sz="800" i="1">
                <a:latin typeface="Times New Roman"/>
                <a:cs typeface="Times New Roman"/>
              </a:rPr>
              <a:t>la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licencia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es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obligatoria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antes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obtener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permiso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descargar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programa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Internet.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ATP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licencia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gratuita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todos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dedicado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comercio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EMTP,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ser</a:t>
            </a:r>
            <a:endParaRPr sz="800">
              <a:latin typeface="Times New Roman"/>
              <a:cs typeface="Times New Roman"/>
            </a:endParaRPr>
          </a:p>
          <a:p>
            <a:pPr marL="12700" marR="31115">
              <a:lnSpc>
                <a:spcPts val="1090"/>
              </a:lnSpc>
              <a:spcBef>
                <a:spcPts val="50"/>
              </a:spcBef>
            </a:pPr>
            <a:r>
              <a:rPr dirty="0" sz="800">
                <a:latin typeface="Times New Roman"/>
                <a:cs typeface="Times New Roman"/>
              </a:rPr>
              <a:t>obtenido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grupo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EMTP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canadiense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estadounidense,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grupo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regionales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autorizados.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general,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licencias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organizacionales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preferibles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licencias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individuos.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licenciatura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75"/>
              </a:spcBef>
            </a:pP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estudiantes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tienen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licencia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personal.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debe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organizacional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lugar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personal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(es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decir,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materiales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deben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ser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utilizados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en,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empresa,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universidad,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etc.),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licenciatario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debe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certificar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organización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participado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comercio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EMTP,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ni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tampoco</a:t>
            </a:r>
            <a:endParaRPr sz="800">
              <a:latin typeface="Times New Roman"/>
              <a:cs typeface="Times New Roman"/>
            </a:endParaRPr>
          </a:p>
          <a:p>
            <a:pPr marL="12700" marR="45021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empleado,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contratista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otro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agente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quien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otorgaría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acceso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materiales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35">
                <a:latin typeface="Times New Roman"/>
                <a:cs typeface="Times New Roman"/>
              </a:rPr>
              <a:t>ATP.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vez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licenciado,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él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autorizado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descargar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materiales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sitios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seguros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Internet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obtener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ellos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licencia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similar,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solicite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materiales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grupos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regionales.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7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54610">
              <a:lnSpc>
                <a:spcPct val="113799"/>
              </a:lnSpc>
            </a:pPr>
            <a:r>
              <a:rPr dirty="0" sz="800" spc="10">
                <a:latin typeface="Times New Roman"/>
                <a:cs typeface="Times New Roman"/>
              </a:rPr>
              <a:t>En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actualidad,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los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grupos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usuarios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canadienses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/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estadounidenses,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europeos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y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japoneses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aceptan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licencia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ATP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aplicaciones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través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Internet.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solicita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partes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interesadas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visiten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página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licencias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en</a:t>
            </a:r>
            <a:r>
              <a:rPr dirty="0" sz="800" spc="10">
                <a:latin typeface="Times New Roman"/>
                <a:cs typeface="Times New Roman"/>
              </a:rPr>
              <a:t> </a:t>
            </a:r>
            <a:r>
              <a:rPr dirty="0" sz="800" spc="10">
                <a:solidFill>
                  <a:srgbClr val="0000FF"/>
                </a:solidFill>
                <a:latin typeface="Times New Roman"/>
                <a:cs typeface="Times New Roman"/>
                <a:hlinkClick r:id="rId3"/>
              </a:rPr>
              <a:t>www.emtp.org</a:t>
            </a:r>
            <a:r>
              <a:rPr dirty="0" sz="800" spc="25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,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complete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y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envíe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el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formulario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web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correspondiente.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Usuarios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potenciales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otros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continentes.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deben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seguir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procedimiento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licencia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grupo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regional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EMTP.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Ubicación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geográfica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de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grupos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ATP-</a:t>
            </a:r>
            <a:r>
              <a:rPr dirty="0" sz="800">
                <a:latin typeface="Times New Roman"/>
                <a:cs typeface="Times New Roman"/>
              </a:rPr>
              <a:t>EMTP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detalles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información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contacto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continuación: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4934379" y="9078068"/>
            <a:ext cx="26034" cy="8128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5"/>
              </a:spcBef>
            </a:pPr>
            <a:r>
              <a:rPr dirty="0" sz="350" spc="-50">
                <a:latin typeface="Times New Roman"/>
                <a:cs typeface="Times New Roman"/>
              </a:rPr>
              <a:t>S</a:t>
            </a:r>
            <a:endParaRPr sz="350">
              <a:latin typeface="Times New Roman"/>
              <a:cs typeface="Times New Roman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4934379" y="9038421"/>
            <a:ext cx="23495" cy="8128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15"/>
              </a:spcBef>
            </a:pPr>
            <a:r>
              <a:rPr dirty="0" sz="350" spc="-50">
                <a:latin typeface="Times New Roman"/>
                <a:cs typeface="Times New Roman"/>
              </a:rPr>
              <a:t>o</a:t>
            </a:r>
            <a:endParaRPr sz="350">
              <a:latin typeface="Times New Roman"/>
              <a:cs typeface="Times New Roman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4921679" y="9005381"/>
            <a:ext cx="61594" cy="8128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dirty="0" sz="350" spc="-25">
                <a:latin typeface="Times New Roman"/>
                <a:cs typeface="Times New Roman"/>
              </a:rPr>
              <a:t>tu</a:t>
            </a:r>
            <a:endParaRPr sz="350">
              <a:latin typeface="Times New Roman"/>
              <a:cs typeface="Times New Roman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4921679" y="8972341"/>
            <a:ext cx="81915" cy="8128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dirty="0" sz="350" spc="-25">
                <a:latin typeface="Times New Roman"/>
                <a:cs typeface="Times New Roman"/>
              </a:rPr>
              <a:t>rce</a:t>
            </a:r>
            <a:endParaRPr sz="350">
              <a:latin typeface="Times New Roman"/>
              <a:cs typeface="Times New Roman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4921679" y="8893046"/>
            <a:ext cx="179705" cy="8128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dirty="0" sz="350">
                <a:latin typeface="Times New Roman"/>
                <a:cs typeface="Times New Roman"/>
              </a:rPr>
              <a:t>: </a:t>
            </a:r>
            <a:r>
              <a:rPr dirty="0" sz="350" spc="-10">
                <a:latin typeface="Times New Roman"/>
                <a:cs typeface="Times New Roman"/>
              </a:rPr>
              <a:t>www.e</a:t>
            </a:r>
            <a:endParaRPr sz="350">
              <a:latin typeface="Times New Roman"/>
              <a:cs typeface="Times New Roman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4921679" y="8529610"/>
            <a:ext cx="133350" cy="226695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2700">
              <a:lnSpc>
                <a:spcPts val="390"/>
              </a:lnSpc>
              <a:spcBef>
                <a:spcPts val="115"/>
              </a:spcBef>
            </a:pPr>
            <a:r>
              <a:rPr dirty="0" sz="350" spc="-25">
                <a:latin typeface="Times New Roman"/>
                <a:cs typeface="Times New Roman"/>
              </a:rPr>
              <a:t>rg</a:t>
            </a:r>
            <a:endParaRPr sz="350">
              <a:latin typeface="Times New Roman"/>
              <a:cs typeface="Times New Roman"/>
            </a:endParaRPr>
          </a:p>
          <a:p>
            <a:pPr marL="12700">
              <a:lnSpc>
                <a:spcPts val="390"/>
              </a:lnSpc>
            </a:pPr>
            <a:r>
              <a:rPr dirty="0" sz="350" spc="-25">
                <a:latin typeface="Times New Roman"/>
                <a:cs typeface="Times New Roman"/>
              </a:rPr>
              <a:t>.o</a:t>
            </a:r>
            <a:endParaRPr sz="350">
              <a:latin typeface="Times New Roman"/>
              <a:cs typeface="Times New Roman"/>
            </a:endParaRPr>
          </a:p>
          <a:p>
            <a:pPr marL="12700" marR="5080">
              <a:lnSpc>
                <a:spcPts val="360"/>
              </a:lnSpc>
              <a:spcBef>
                <a:spcPts val="60"/>
              </a:spcBef>
            </a:pPr>
            <a:r>
              <a:rPr dirty="0" sz="350" spc="-25">
                <a:latin typeface="Times New Roman"/>
                <a:cs typeface="Times New Roman"/>
              </a:rPr>
              <a:t>tp</a:t>
            </a:r>
            <a:r>
              <a:rPr dirty="0" sz="350" spc="500">
                <a:latin typeface="Times New Roman"/>
                <a:cs typeface="Times New Roman"/>
              </a:rPr>
              <a:t> </a:t>
            </a:r>
            <a:r>
              <a:rPr dirty="0" sz="350" spc="-10">
                <a:latin typeface="Times New Roman"/>
                <a:cs typeface="Times New Roman"/>
              </a:rPr>
              <a:t>metro</a:t>
            </a:r>
            <a:endParaRPr sz="350">
              <a:latin typeface="Times New Roman"/>
              <a:cs typeface="Times New Roman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1089080" y="9165293"/>
            <a:ext cx="4658995" cy="1155700"/>
          </a:xfrm>
          <a:prstGeom prst="rect">
            <a:avLst/>
          </a:prstGeom>
        </p:spPr>
        <p:txBody>
          <a:bodyPr wrap="square" lIns="0" tIns="88265" rIns="0" bIns="0" rtlCol="0" vert="horz">
            <a:spAutoFit/>
          </a:bodyPr>
          <a:lstStyle/>
          <a:p>
            <a:pPr marL="1235075">
              <a:lnSpc>
                <a:spcPct val="100000"/>
              </a:lnSpc>
              <a:spcBef>
                <a:spcPts val="695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2.1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Ubicación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grupos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ATP-EMTP.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  <a:spcBef>
                <a:spcPts val="465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Capítulo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2.7.3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Manual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instalación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proporciona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información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sobre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Internet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relacionada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ATP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recursos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800" b="1">
                <a:latin typeface="Times New Roman"/>
                <a:cs typeface="Times New Roman"/>
              </a:rPr>
              <a:t>2.2</a:t>
            </a:r>
            <a:r>
              <a:rPr dirty="0" sz="800" spc="9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¿Cómo</a:t>
            </a:r>
            <a:r>
              <a:rPr dirty="0" sz="800" spc="9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descargar</a:t>
            </a:r>
            <a:r>
              <a:rPr dirty="0" sz="800" spc="95" b="1">
                <a:latin typeface="Times New Roman"/>
                <a:cs typeface="Times New Roman"/>
              </a:rPr>
              <a:t> </a:t>
            </a:r>
            <a:r>
              <a:rPr dirty="0" sz="800" spc="-10" b="1">
                <a:latin typeface="Times New Roman"/>
                <a:cs typeface="Times New Roman"/>
              </a:rPr>
              <a:t>ATPDraw?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860"/>
              </a:spcBef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licencia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obligatoria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antes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recibir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cualquier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material.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acuerdo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licencia</a:t>
            </a:r>
            <a:endParaRPr sz="8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3" name="object 3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4" name="object 4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631"/>
                  </a:lnTo>
                  <a:lnTo>
                    <a:pt x="142755" y="98631"/>
                  </a:lnTo>
                  <a:lnTo>
                    <a:pt x="136180" y="99939"/>
                  </a:lnTo>
                  <a:lnTo>
                    <a:pt x="104587" y="124134"/>
                  </a:lnTo>
                  <a:lnTo>
                    <a:pt x="98048" y="143338"/>
                  </a:lnTo>
                  <a:lnTo>
                    <a:pt x="98048" y="569345"/>
                  </a:lnTo>
                  <a:lnTo>
                    <a:pt x="117977" y="603789"/>
                  </a:lnTo>
                  <a:lnTo>
                    <a:pt x="142755" y="614052"/>
                  </a:lnTo>
                  <a:lnTo>
                    <a:pt x="1886711" y="614052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4052"/>
                  </a:moveTo>
                  <a:lnTo>
                    <a:pt x="1744971" y="614052"/>
                  </a:lnTo>
                  <a:lnTo>
                    <a:pt x="1751545" y="612745"/>
                  </a:lnTo>
                  <a:lnTo>
                    <a:pt x="1764174" y="607513"/>
                  </a:lnTo>
                  <a:lnTo>
                    <a:pt x="1788370" y="575920"/>
                  </a:lnTo>
                  <a:lnTo>
                    <a:pt x="1789678" y="569345"/>
                  </a:lnTo>
                  <a:lnTo>
                    <a:pt x="1789678" y="143338"/>
                  </a:lnTo>
                  <a:lnTo>
                    <a:pt x="1769748" y="108894"/>
                  </a:lnTo>
                  <a:lnTo>
                    <a:pt x="1744971" y="98631"/>
                  </a:lnTo>
                  <a:lnTo>
                    <a:pt x="1886711" y="98631"/>
                  </a:lnTo>
                  <a:lnTo>
                    <a:pt x="1886711" y="614052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2932176" y="500460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5453" y="528621"/>
                  </a:moveTo>
                  <a:lnTo>
                    <a:pt x="49392" y="528621"/>
                  </a:lnTo>
                  <a:lnTo>
                    <a:pt x="45954" y="528284"/>
                  </a:lnTo>
                  <a:lnTo>
                    <a:pt x="10837" y="507997"/>
                  </a:lnTo>
                  <a:lnTo>
                    <a:pt x="0" y="479240"/>
                  </a:lnTo>
                  <a:lnTo>
                    <a:pt x="0" y="475770"/>
                  </a:lnTo>
                  <a:lnTo>
                    <a:pt x="0" y="49394"/>
                  </a:lnTo>
                  <a:lnTo>
                    <a:pt x="17937" y="13024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914"/>
                  </a:lnTo>
                  <a:lnTo>
                    <a:pt x="1704845" y="49394"/>
                  </a:lnTo>
                  <a:lnTo>
                    <a:pt x="1704845" y="479240"/>
                  </a:lnTo>
                  <a:lnTo>
                    <a:pt x="1686907" y="515583"/>
                  </a:lnTo>
                  <a:lnTo>
                    <a:pt x="1658890" y="528284"/>
                  </a:lnTo>
                  <a:lnTo>
                    <a:pt x="1655453" y="52862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" name="object 6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182"/>
              <a:ext cx="145374" cy="145374"/>
            </a:xfrm>
            <a:prstGeom prst="rect">
              <a:avLst/>
            </a:prstGeom>
          </p:spPr>
        </p:pic>
      </p:grpSp>
      <p:sp>
        <p:nvSpPr>
          <p:cNvPr id="7" name="object 7" descr=""/>
          <p:cNvSpPr txBox="1"/>
          <p:nvPr/>
        </p:nvSpPr>
        <p:spPr>
          <a:xfrm>
            <a:off x="1063680" y="111893"/>
            <a:ext cx="4706620" cy="1426845"/>
          </a:xfrm>
          <a:prstGeom prst="rect">
            <a:avLst/>
          </a:prstGeom>
        </p:spPr>
        <p:txBody>
          <a:bodyPr wrap="square" lIns="0" tIns="65405" rIns="0" bIns="0" rtlCol="0" vert="horz">
            <a:spAutoFit/>
          </a:bodyPr>
          <a:lstStyle/>
          <a:p>
            <a:pPr marL="2883535">
              <a:lnSpc>
                <a:spcPct val="100000"/>
              </a:lnSpc>
              <a:spcBef>
                <a:spcPts val="515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  <a:p>
            <a:pPr marL="38100" marR="30480">
              <a:lnSpc>
                <a:spcPct val="113799"/>
              </a:lnSpc>
              <a:spcBef>
                <a:spcPts val="340"/>
              </a:spcBef>
            </a:pPr>
            <a:r>
              <a:rPr dirty="0" sz="800">
                <a:latin typeface="Times New Roman"/>
                <a:cs typeface="Times New Roman"/>
              </a:rPr>
              <a:t>aprobación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grupo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autorizados,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usted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elegible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programa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todos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ATP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herramientas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relacionadas,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manual.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Existen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diferentes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fuentes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obtener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ATPDraw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herramientas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adicionales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relacionadas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manuales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programas:</a:t>
            </a:r>
            <a:endParaRPr sz="800">
              <a:latin typeface="Times New Roman"/>
              <a:cs typeface="Times New Roman"/>
            </a:endParaRPr>
          </a:p>
          <a:p>
            <a:pPr marL="263525" indent="-47625">
              <a:lnSpc>
                <a:spcPts val="950"/>
              </a:lnSpc>
              <a:spcBef>
                <a:spcPts val="495"/>
              </a:spcBef>
              <a:buSzPct val="75000"/>
              <a:buChar char="▪"/>
              <a:tabLst>
                <a:tab pos="263525" algn="l"/>
              </a:tabLst>
            </a:pPr>
            <a:r>
              <a:rPr dirty="0" sz="800">
                <a:latin typeface="Times New Roman"/>
                <a:cs typeface="Times New Roman"/>
              </a:rPr>
              <a:t>Solicite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materiales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grupo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30">
                <a:latin typeface="Times New Roman"/>
                <a:cs typeface="Times New Roman"/>
              </a:rPr>
              <a:t>EMTP</a:t>
            </a:r>
            <a:r>
              <a:rPr dirty="0" baseline="13888" sz="900" spc="-195">
                <a:latin typeface="Arial MT"/>
                <a:cs typeface="Arial MT"/>
              </a:rPr>
              <a:t>Tr</a:t>
            </a:r>
            <a:r>
              <a:rPr dirty="0" sz="800" spc="-130">
                <a:latin typeface="Times New Roman"/>
                <a:cs typeface="Times New Roman"/>
              </a:rPr>
              <a:t>d</a:t>
            </a:r>
            <a:r>
              <a:rPr dirty="0" baseline="13888" sz="900" spc="-195">
                <a:latin typeface="Arial MT"/>
                <a:cs typeface="Arial MT"/>
              </a:rPr>
              <a:t>a</a:t>
            </a:r>
            <a:r>
              <a:rPr dirty="0" sz="800" spc="-130">
                <a:latin typeface="Times New Roman"/>
                <a:cs typeface="Times New Roman"/>
              </a:rPr>
              <a:t>e</a:t>
            </a:r>
            <a:r>
              <a:rPr dirty="0" baseline="13888" sz="900" spc="-195">
                <a:latin typeface="Arial MT"/>
                <a:cs typeface="Arial MT"/>
              </a:rPr>
              <a:t>du</a:t>
            </a:r>
            <a:r>
              <a:rPr dirty="0" sz="800" spc="-130">
                <a:latin typeface="Times New Roman"/>
                <a:cs typeface="Times New Roman"/>
              </a:rPr>
              <a:t>C</a:t>
            </a:r>
            <a:r>
              <a:rPr dirty="0" baseline="13888" sz="900" spc="-195">
                <a:latin typeface="Arial MT"/>
                <a:cs typeface="Arial MT"/>
              </a:rPr>
              <a:t>ci</a:t>
            </a:r>
            <a:r>
              <a:rPr dirty="0" sz="800" spc="-130">
                <a:latin typeface="Times New Roman"/>
                <a:cs typeface="Times New Roman"/>
              </a:rPr>
              <a:t>a</a:t>
            </a:r>
            <a:r>
              <a:rPr dirty="0" baseline="13888" sz="900" spc="-195">
                <a:latin typeface="Arial MT"/>
                <a:cs typeface="Arial MT"/>
              </a:rPr>
              <a:t>en</a:t>
            </a:r>
            <a:r>
              <a:rPr dirty="0" sz="800" spc="-130">
                <a:latin typeface="Times New Roman"/>
                <a:cs typeface="Times New Roman"/>
              </a:rPr>
              <a:t>n</a:t>
            </a:r>
            <a:r>
              <a:rPr dirty="0" baseline="13888" sz="900" spc="-195">
                <a:latin typeface="Arial MT"/>
                <a:cs typeface="Arial MT"/>
              </a:rPr>
              <a:t>d</a:t>
            </a:r>
            <a:r>
              <a:rPr dirty="0" sz="800" spc="-130">
                <a:latin typeface="Times New Roman"/>
                <a:cs typeface="Times New Roman"/>
              </a:rPr>
              <a:t>a</a:t>
            </a:r>
            <a:r>
              <a:rPr dirty="0" baseline="13888" sz="900" spc="-195">
                <a:latin typeface="Arial MT"/>
                <a:cs typeface="Arial MT"/>
              </a:rPr>
              <a:t>o</a:t>
            </a:r>
            <a:r>
              <a:rPr dirty="0" sz="800" spc="-130">
                <a:latin typeface="Times New Roman"/>
                <a:cs typeface="Times New Roman"/>
              </a:rPr>
              <a:t>d</a:t>
            </a:r>
            <a:r>
              <a:rPr dirty="0" baseline="13888" sz="900" spc="-195">
                <a:latin typeface="Arial MT"/>
                <a:cs typeface="Arial MT"/>
              </a:rPr>
              <a:t>.</a:t>
            </a:r>
            <a:r>
              <a:rPr dirty="0" sz="800" spc="-130">
                <a:latin typeface="Times New Roman"/>
                <a:cs typeface="Times New Roman"/>
              </a:rPr>
              <a:t>á</a:t>
            </a:r>
            <a:r>
              <a:rPr dirty="0" baseline="13888" sz="900" spc="-195">
                <a:latin typeface="Arial MT"/>
                <a:cs typeface="Arial MT"/>
              </a:rPr>
              <a:t>..</a:t>
            </a:r>
            <a:r>
              <a:rPr dirty="0" baseline="13888" sz="900" spc="165">
                <a:latin typeface="Arial MT"/>
                <a:cs typeface="Arial MT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América</a:t>
            </a:r>
            <a:endParaRPr sz="800">
              <a:latin typeface="Times New Roman"/>
              <a:cs typeface="Times New Roman"/>
            </a:endParaRPr>
          </a:p>
          <a:p>
            <a:pPr marL="394335">
              <a:lnSpc>
                <a:spcPts val="950"/>
              </a:lnSpc>
            </a:pPr>
            <a:r>
              <a:rPr dirty="0" sz="800" spc="20">
                <a:latin typeface="Times New Roman"/>
                <a:cs typeface="Times New Roman"/>
              </a:rPr>
              <a:t>(</a:t>
            </a:r>
            <a:r>
              <a:rPr dirty="0" sz="800" spc="10">
                <a:latin typeface="Times New Roman"/>
                <a:cs typeface="Times New Roman"/>
              </a:rPr>
              <a:t> </a:t>
            </a:r>
            <a:r>
              <a:rPr dirty="0" sz="800" spc="20">
                <a:latin typeface="Courier New"/>
                <a:cs typeface="Courier New"/>
                <a:hlinkClick r:id="rId3"/>
              </a:rPr>
              <a:t>http://www.emtp.org/canamfl.html#ger</a:t>
            </a:r>
            <a:r>
              <a:rPr dirty="0" sz="800" spc="-275">
                <a:latin typeface="Courier New"/>
                <a:cs typeface="Courier New"/>
                <a:hlinkClick r:id="rId3"/>
              </a:rPr>
              <a:t> </a:t>
            </a:r>
            <a:r>
              <a:rPr dirty="0" sz="800" spc="20">
                <a:latin typeface="Times New Roman"/>
                <a:cs typeface="Times New Roman"/>
              </a:rPr>
              <a:t>)</a:t>
            </a:r>
            <a:r>
              <a:rPr dirty="0" sz="800" spc="10">
                <a:latin typeface="Times New Roman"/>
                <a:cs typeface="Times New Roman"/>
              </a:rPr>
              <a:t> </a:t>
            </a:r>
            <a:r>
              <a:rPr dirty="0" sz="800" spc="20">
                <a:latin typeface="Times New Roman"/>
                <a:cs typeface="Times New Roman"/>
              </a:rPr>
              <a:t>en</a:t>
            </a:r>
            <a:r>
              <a:rPr dirty="0" sz="800" spc="10">
                <a:latin typeface="Times New Roman"/>
                <a:cs typeface="Times New Roman"/>
              </a:rPr>
              <a:t> </a:t>
            </a:r>
            <a:r>
              <a:rPr dirty="0" sz="800" spc="20">
                <a:latin typeface="Times New Roman"/>
                <a:cs typeface="Times New Roman"/>
              </a:rPr>
              <a:t>Oregon,</a:t>
            </a:r>
            <a:r>
              <a:rPr dirty="0" sz="800" spc="10">
                <a:latin typeface="Times New Roman"/>
                <a:cs typeface="Times New Roman"/>
              </a:rPr>
              <a:t> </a:t>
            </a:r>
            <a:r>
              <a:rPr dirty="0" sz="800" spc="20">
                <a:latin typeface="Times New Roman"/>
                <a:cs typeface="Times New Roman"/>
              </a:rPr>
              <a:t>EE.</a:t>
            </a:r>
            <a:r>
              <a:rPr dirty="0" sz="800" spc="10">
                <a:latin typeface="Times New Roman"/>
                <a:cs typeface="Times New Roman"/>
              </a:rPr>
              <a:t> </a:t>
            </a:r>
            <a:r>
              <a:rPr dirty="0" sz="800" spc="20">
                <a:latin typeface="Times New Roman"/>
                <a:cs typeface="Times New Roman"/>
              </a:rPr>
              <a:t>UU.,</a:t>
            </a:r>
            <a:r>
              <a:rPr dirty="0" sz="800" spc="10">
                <a:latin typeface="Times New Roman"/>
                <a:cs typeface="Times New Roman"/>
              </a:rPr>
              <a:t> </a:t>
            </a:r>
            <a:r>
              <a:rPr dirty="0" sz="800" spc="20">
                <a:latin typeface="Times New Roman"/>
                <a:cs typeface="Times New Roman"/>
              </a:rPr>
              <a:t>o</a:t>
            </a:r>
            <a:r>
              <a:rPr dirty="0" sz="800" spc="1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desde</a:t>
            </a:r>
            <a:endParaRPr sz="800">
              <a:latin typeface="Times New Roman"/>
              <a:cs typeface="Times New Roman"/>
            </a:endParaRPr>
          </a:p>
          <a:p>
            <a:pPr marL="394335">
              <a:lnSpc>
                <a:spcPct val="100000"/>
              </a:lnSpc>
              <a:spcBef>
                <a:spcPts val="185"/>
              </a:spcBef>
            </a:pPr>
            <a:r>
              <a:rPr dirty="0" sz="800">
                <a:latin typeface="Times New Roman"/>
                <a:cs typeface="Times New Roman"/>
              </a:rPr>
              <a:t>Asociación</a:t>
            </a:r>
            <a:r>
              <a:rPr dirty="0" sz="800" spc="12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Europea</a:t>
            </a:r>
            <a:r>
              <a:rPr dirty="0" sz="800" spc="12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2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Grupos</a:t>
            </a:r>
            <a:r>
              <a:rPr dirty="0" sz="800" spc="12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2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Usuarios</a:t>
            </a:r>
            <a:r>
              <a:rPr dirty="0" sz="800" spc="12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EMTP-ATP</a:t>
            </a:r>
            <a:r>
              <a:rPr dirty="0" sz="800" spc="12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</a:t>
            </a:r>
            <a:r>
              <a:rPr dirty="0" sz="800" spc="120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  <a:hlinkClick r:id="rId4"/>
              </a:rPr>
              <a:t>http://www.eeug.org</a:t>
            </a:r>
            <a:r>
              <a:rPr dirty="0" sz="800" spc="-165">
                <a:latin typeface="Courier New"/>
                <a:cs typeface="Courier New"/>
                <a:hlinkClick r:id="rId4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).</a:t>
            </a:r>
            <a:endParaRPr sz="800">
              <a:latin typeface="Times New Roman"/>
              <a:cs typeface="Times New Roman"/>
            </a:endParaRPr>
          </a:p>
          <a:p>
            <a:pPr marL="263525" marR="120014" indent="-47625">
              <a:lnSpc>
                <a:spcPct val="103000"/>
              </a:lnSpc>
              <a:spcBef>
                <a:spcPts val="520"/>
              </a:spcBef>
              <a:buSzPct val="75000"/>
              <a:buChar char="▪"/>
              <a:tabLst>
                <a:tab pos="394335" algn="l"/>
              </a:tabLst>
            </a:pPr>
            <a:r>
              <a:rPr dirty="0" sz="800">
                <a:latin typeface="Times New Roman"/>
                <a:cs typeface="Times New Roman"/>
              </a:rPr>
              <a:t>Descargar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sitio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web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seguro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protegido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contraseña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europeos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EMTP-</a:t>
            </a:r>
            <a:r>
              <a:rPr dirty="0" sz="800" spc="-25">
                <a:latin typeface="Times New Roman"/>
                <a:cs typeface="Times New Roman"/>
              </a:rPr>
              <a:t>ATP</a:t>
            </a:r>
            <a:r>
              <a:rPr dirty="0" sz="800" spc="10">
                <a:latin typeface="Times New Roman"/>
                <a:cs typeface="Times New Roman"/>
              </a:rPr>
              <a:t> 	Asociación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20">
                <a:latin typeface="Times New Roman"/>
                <a:cs typeface="Times New Roman"/>
              </a:rPr>
              <a:t>de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20">
                <a:latin typeface="Times New Roman"/>
                <a:cs typeface="Times New Roman"/>
              </a:rPr>
              <a:t>grupos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20">
                <a:latin typeface="Times New Roman"/>
                <a:cs typeface="Times New Roman"/>
              </a:rPr>
              <a:t>(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20">
                <a:latin typeface="Courier New"/>
                <a:cs typeface="Courier New"/>
                <a:hlinkClick r:id="rId5"/>
              </a:rPr>
              <a:t>http://www.eeug.org/files/secret</a:t>
            </a:r>
            <a:r>
              <a:rPr dirty="0" sz="800" spc="-254">
                <a:latin typeface="Courier New"/>
                <a:cs typeface="Courier New"/>
                <a:hlinkClick r:id="rId5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)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1089080" y="1882034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661767" y="1862211"/>
            <a:ext cx="13144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19</a:t>
            </a:r>
            <a:endParaRPr sz="800">
              <a:latin typeface="Times New Roman"/>
              <a:cs typeface="Times New Roman"/>
            </a:endParaRPr>
          </a:p>
        </p:txBody>
      </p:sp>
      <p:grpSp>
        <p:nvGrpSpPr>
          <p:cNvPr id="10" name="object 10" descr=""/>
          <p:cNvGrpSpPr/>
          <p:nvPr/>
        </p:nvGrpSpPr>
        <p:grpSpPr>
          <a:xfrm>
            <a:off x="368299" y="2330856"/>
            <a:ext cx="535305" cy="13335"/>
            <a:chOff x="368299" y="2330856"/>
            <a:chExt cx="535305" cy="13335"/>
          </a:xfrm>
        </p:grpSpPr>
        <p:sp>
          <p:nvSpPr>
            <p:cNvPr id="11" name="object 11" descr=""/>
            <p:cNvSpPr/>
            <p:nvPr/>
          </p:nvSpPr>
          <p:spPr>
            <a:xfrm>
              <a:off x="368299" y="2330856"/>
              <a:ext cx="535305" cy="6985"/>
            </a:xfrm>
            <a:custGeom>
              <a:avLst/>
              <a:gdLst/>
              <a:ahLst/>
              <a:cxnLst/>
              <a:rect l="l" t="t" r="r" b="b"/>
              <a:pathLst>
                <a:path w="535305" h="6985">
                  <a:moveTo>
                    <a:pt x="535242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535242" y="0"/>
                  </a:lnTo>
                  <a:lnTo>
                    <a:pt x="535242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368287" y="2330868"/>
              <a:ext cx="535305" cy="13335"/>
            </a:xfrm>
            <a:custGeom>
              <a:avLst/>
              <a:gdLst/>
              <a:ahLst/>
              <a:cxnLst/>
              <a:rect l="l" t="t" r="r" b="b"/>
              <a:pathLst>
                <a:path w="535305" h="13335">
                  <a:moveTo>
                    <a:pt x="535254" y="0"/>
                  </a:moveTo>
                  <a:lnTo>
                    <a:pt x="528637" y="6604"/>
                  </a:lnTo>
                  <a:lnTo>
                    <a:pt x="0" y="6604"/>
                  </a:lnTo>
                  <a:lnTo>
                    <a:pt x="0" y="13208"/>
                  </a:lnTo>
                  <a:lnTo>
                    <a:pt x="528637" y="13208"/>
                  </a:lnTo>
                  <a:lnTo>
                    <a:pt x="535254" y="13208"/>
                  </a:lnTo>
                  <a:lnTo>
                    <a:pt x="535254" y="6604"/>
                  </a:lnTo>
                  <a:lnTo>
                    <a:pt x="535254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368299" y="2330856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" name="object 14" descr=""/>
          <p:cNvSpPr txBox="1"/>
          <p:nvPr/>
        </p:nvSpPr>
        <p:spPr>
          <a:xfrm>
            <a:off x="377385" y="2390845"/>
            <a:ext cx="51943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Página</a:t>
            </a:r>
            <a:r>
              <a:rPr dirty="0" sz="800" spc="8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20</a:t>
            </a:r>
            <a:endParaRPr sz="800">
              <a:latin typeface="Arial"/>
              <a:cs typeface="Arial"/>
            </a:endParaRPr>
          </a:p>
        </p:txBody>
      </p:sp>
      <p:sp>
        <p:nvSpPr>
          <p:cNvPr id="17" name="object 17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18" name="object 18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94615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10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15" name="object 15" descr=""/>
          <p:cNvSpPr txBox="1"/>
          <p:nvPr/>
        </p:nvSpPr>
        <p:spPr>
          <a:xfrm>
            <a:off x="831370" y="2562652"/>
            <a:ext cx="5746115" cy="6595109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63347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de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instalación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80"/>
              </a:spcBef>
            </a:pPr>
            <a:endParaRPr sz="800">
              <a:latin typeface="Times New Roman"/>
              <a:cs typeface="Times New Roman"/>
            </a:endParaRPr>
          </a:p>
          <a:p>
            <a:pPr marL="238125" marR="1190625" indent="-47625">
              <a:lnSpc>
                <a:spcPts val="940"/>
              </a:lnSpc>
              <a:spcBef>
                <a:spcPts val="5"/>
              </a:spcBef>
              <a:buSzPct val="75000"/>
              <a:buChar char="▪"/>
              <a:tabLst>
                <a:tab pos="368935" algn="l"/>
              </a:tabLst>
            </a:pPr>
            <a:r>
              <a:rPr dirty="0" sz="800">
                <a:latin typeface="Times New Roman"/>
                <a:cs typeface="Times New Roman"/>
              </a:rPr>
              <a:t>Descargue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sitios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web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seguros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protegidos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contraseña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grupo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japoneses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ATP</a:t>
            </a:r>
            <a:r>
              <a:rPr dirty="0" sz="800" spc="20">
                <a:latin typeface="Times New Roman"/>
                <a:cs typeface="Times New Roman"/>
              </a:rPr>
              <a:t> 	(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20">
                <a:latin typeface="Courier New"/>
                <a:cs typeface="Courier New"/>
                <a:hlinkClick r:id="rId6"/>
              </a:rPr>
              <a:t>http://alpha.kisarazu.ac.jp/~secure</a:t>
            </a:r>
            <a:r>
              <a:rPr dirty="0" sz="800" spc="-240">
                <a:latin typeface="Courier New"/>
                <a:cs typeface="Courier New"/>
                <a:hlinkClick r:id="rId6"/>
              </a:rPr>
              <a:t> </a:t>
            </a:r>
            <a:r>
              <a:rPr dirty="0" sz="800" spc="20">
                <a:latin typeface="Times New Roman"/>
                <a:cs typeface="Times New Roman"/>
              </a:rPr>
              <a:t>,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o</a:t>
            </a:r>
            <a:endParaRPr sz="800">
              <a:latin typeface="Times New Roman"/>
              <a:cs typeface="Times New Roman"/>
            </a:endParaRPr>
          </a:p>
          <a:p>
            <a:pPr marL="368935">
              <a:lnSpc>
                <a:spcPct val="100000"/>
              </a:lnSpc>
              <a:spcBef>
                <a:spcPts val="409"/>
              </a:spcBef>
            </a:pPr>
            <a:r>
              <a:rPr dirty="0" sz="800" spc="10">
                <a:latin typeface="Courier New"/>
                <a:cs typeface="Courier New"/>
                <a:hlinkClick r:id="rId7"/>
              </a:rPr>
              <a:t>http://pels.pwr.eng.osaka-u.ac.jp/~atp/restricted</a:t>
            </a:r>
            <a:r>
              <a:rPr dirty="0" sz="800" spc="105">
                <a:latin typeface="Courier New"/>
                <a:cs typeface="Courier New"/>
              </a:rPr>
              <a:t>  </a:t>
            </a:r>
            <a:r>
              <a:rPr dirty="0" sz="800" spc="-50">
                <a:latin typeface="Times New Roman"/>
                <a:cs typeface="Times New Roman"/>
              </a:rPr>
              <a:t>)</a:t>
            </a:r>
            <a:endParaRPr sz="800">
              <a:latin typeface="Times New Roman"/>
              <a:cs typeface="Times New Roman"/>
            </a:endParaRPr>
          </a:p>
          <a:p>
            <a:pPr marL="238125" marR="1350645" indent="-47625">
              <a:lnSpc>
                <a:spcPts val="940"/>
              </a:lnSpc>
              <a:spcBef>
                <a:spcPts val="340"/>
              </a:spcBef>
              <a:buSzPct val="75000"/>
              <a:buChar char="▪"/>
              <a:tabLst>
                <a:tab pos="368935" algn="l"/>
              </a:tabLst>
            </a:pPr>
            <a:r>
              <a:rPr dirty="0" sz="800">
                <a:latin typeface="Times New Roman"/>
                <a:cs typeface="Times New Roman"/>
              </a:rPr>
              <a:t>Descargar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servidor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FTP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protegido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contraseña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Michigan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Technological</a:t>
            </a:r>
            <a:r>
              <a:rPr dirty="0" sz="800" spc="10">
                <a:latin typeface="Times New Roman"/>
                <a:cs typeface="Times New Roman"/>
              </a:rPr>
              <a:t> 	Universidad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20">
                <a:latin typeface="Times New Roman"/>
                <a:cs typeface="Times New Roman"/>
              </a:rPr>
              <a:t>de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20">
                <a:latin typeface="Times New Roman"/>
                <a:cs typeface="Times New Roman"/>
              </a:rPr>
              <a:t>Houghton (EE.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20">
                <a:latin typeface="Times New Roman"/>
                <a:cs typeface="Times New Roman"/>
              </a:rPr>
              <a:t>UU.) (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20">
                <a:latin typeface="Courier New"/>
                <a:cs typeface="Courier New"/>
                <a:hlinkClick r:id="rId8"/>
              </a:rPr>
              <a:t>Http://www.ee.mtu.edu/atp/ftp.html</a:t>
            </a:r>
            <a:r>
              <a:rPr dirty="0" sz="800" spc="-260">
                <a:latin typeface="Courier New"/>
                <a:cs typeface="Courier New"/>
                <a:hlinkClick r:id="rId8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).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8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323215">
              <a:lnSpc>
                <a:spcPct val="113799"/>
              </a:lnSpc>
              <a:spcBef>
                <a:spcPts val="5"/>
              </a:spcBef>
            </a:pPr>
            <a:r>
              <a:rPr dirty="0" sz="800">
                <a:latin typeface="Times New Roman"/>
                <a:cs typeface="Times New Roman"/>
              </a:rPr>
              <a:t>Póngase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contacto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grupo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regional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adquirir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contraseñas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acceder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sitios.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contraseñas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son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cambiado</a:t>
            </a:r>
            <a:r>
              <a:rPr dirty="0" sz="800" spc="12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regularmente!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87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 b="1">
                <a:latin typeface="Times New Roman"/>
                <a:cs typeface="Times New Roman"/>
              </a:rPr>
              <a:t>2.3</a:t>
            </a:r>
            <a:r>
              <a:rPr dirty="0" sz="800" spc="7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Requisitos</a:t>
            </a:r>
            <a:r>
              <a:rPr dirty="0" sz="800" spc="8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</a:t>
            </a:r>
            <a:r>
              <a:rPr dirty="0" sz="800" spc="7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hardware</a:t>
            </a:r>
            <a:r>
              <a:rPr dirty="0" sz="800" spc="8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para</a:t>
            </a:r>
            <a:r>
              <a:rPr dirty="0" sz="800" spc="75" b="1">
                <a:latin typeface="Times New Roman"/>
                <a:cs typeface="Times New Roman"/>
              </a:rPr>
              <a:t> </a:t>
            </a:r>
            <a:r>
              <a:rPr dirty="0" sz="800" spc="-10" b="1">
                <a:latin typeface="Times New Roman"/>
                <a:cs typeface="Times New Roman"/>
              </a:rPr>
              <a:t>ATPDraw</a:t>
            </a:r>
            <a:endParaRPr sz="800">
              <a:latin typeface="Times New Roman"/>
              <a:cs typeface="Times New Roman"/>
            </a:endParaRPr>
          </a:p>
          <a:p>
            <a:pPr marL="12700" marR="1150620">
              <a:lnSpc>
                <a:spcPct val="113799"/>
              </a:lnSpc>
              <a:spcBef>
                <a:spcPts val="730"/>
              </a:spcBef>
            </a:pP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requiere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potencia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memoria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moderadas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CPU.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Funciona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incluso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Pentium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100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lento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PC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MHz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32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MB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velocidad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aceptable.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configuración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estándar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PC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Pentium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min.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128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MB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RAM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(256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MB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Windows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2000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XP),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100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MB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espacio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libre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disco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duro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gráficos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XVGA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suficiente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ejecutar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otros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programas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ATP.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 b="1">
                <a:latin typeface="Times New Roman"/>
                <a:cs typeface="Times New Roman"/>
              </a:rPr>
              <a:t>2.4</a:t>
            </a:r>
            <a:r>
              <a:rPr dirty="0" sz="800" spc="6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Instalación</a:t>
            </a:r>
            <a:r>
              <a:rPr dirty="0" sz="800" spc="6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del</a:t>
            </a:r>
            <a:r>
              <a:rPr dirty="0" sz="800" spc="65" b="1">
                <a:latin typeface="Times New Roman"/>
                <a:cs typeface="Times New Roman"/>
              </a:rPr>
              <a:t> </a:t>
            </a:r>
            <a:r>
              <a:rPr dirty="0" sz="800" spc="-10" b="1">
                <a:latin typeface="Times New Roman"/>
                <a:cs typeface="Times New Roman"/>
              </a:rPr>
              <a:t>programa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860"/>
              </a:spcBef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subcarpeta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/</a:t>
            </a:r>
            <a:r>
              <a:rPr dirty="0" sz="800" spc="19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atpdraw</a:t>
            </a:r>
            <a:r>
              <a:rPr dirty="0" sz="800" spc="-200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debajo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servidores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seguros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anteriores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contiene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comprimido.</a:t>
            </a:r>
            <a:endParaRPr sz="800">
              <a:latin typeface="Times New Roman"/>
              <a:cs typeface="Times New Roman"/>
            </a:endParaRPr>
          </a:p>
          <a:p>
            <a:pPr marL="12700" marR="964565">
              <a:lnSpc>
                <a:spcPts val="880"/>
              </a:lnSpc>
              <a:spcBef>
                <a:spcPts val="540"/>
              </a:spcBef>
            </a:pPr>
            <a:r>
              <a:rPr dirty="0" sz="800">
                <a:latin typeface="Courier New"/>
                <a:cs typeface="Courier New"/>
              </a:rPr>
              <a:t>atpdraw5x.zip</a:t>
            </a:r>
            <a:r>
              <a:rPr dirty="0" sz="800" spc="190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breve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guía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instalación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último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parche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(si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corresponde).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Siguiendo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un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descarga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exitosa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kit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distribución,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realice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siguientes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operaciones:</a:t>
            </a:r>
            <a:endParaRPr sz="800">
              <a:latin typeface="Times New Roman"/>
              <a:cs typeface="Times New Roman"/>
            </a:endParaRPr>
          </a:p>
          <a:p>
            <a:pPr marL="271145" indent="-113664">
              <a:lnSpc>
                <a:spcPct val="100000"/>
              </a:lnSpc>
              <a:spcBef>
                <a:spcPts val="590"/>
              </a:spcBef>
              <a:buAutoNum type="arabicParenR"/>
              <a:tabLst>
                <a:tab pos="271145" algn="l"/>
              </a:tabLst>
            </a:pPr>
            <a:r>
              <a:rPr dirty="0" sz="800" spc="10">
                <a:latin typeface="Times New Roman"/>
                <a:cs typeface="Times New Roman"/>
              </a:rPr>
              <a:t>Copie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el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archivo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Courier New"/>
                <a:cs typeface="Courier New"/>
              </a:rPr>
              <a:t>atpdraw5x.zip</a:t>
            </a:r>
            <a:r>
              <a:rPr dirty="0" sz="800" spc="-245">
                <a:latin typeface="Courier New"/>
                <a:cs typeface="Courier New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en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un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directorio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TEMP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y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descomprímalo.</a:t>
            </a:r>
            <a:endParaRPr sz="800">
              <a:latin typeface="Times New Roman"/>
              <a:cs typeface="Times New Roman"/>
            </a:endParaRPr>
          </a:p>
          <a:p>
            <a:pPr marL="271145" marR="1652905" indent="-113664">
              <a:lnSpc>
                <a:spcPct val="119200"/>
              </a:lnSpc>
              <a:spcBef>
                <a:spcPts val="470"/>
              </a:spcBef>
              <a:buAutoNum type="arabicParenR"/>
              <a:tabLst>
                <a:tab pos="296545" algn="l"/>
              </a:tabLst>
            </a:pPr>
            <a:r>
              <a:rPr dirty="0" sz="800" spc="10">
                <a:latin typeface="Times New Roman"/>
                <a:cs typeface="Times New Roman"/>
              </a:rPr>
              <a:t>Ejecute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el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programa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 b="1">
                <a:latin typeface="Courier New"/>
                <a:cs typeface="Courier New"/>
              </a:rPr>
              <a:t>setup.exe</a:t>
            </a:r>
            <a:r>
              <a:rPr dirty="0" sz="800" spc="-254" b="1">
                <a:latin typeface="Courier New"/>
                <a:cs typeface="Courier New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.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El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proceso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instalación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será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asistido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por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un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estándar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 spc="500">
                <a:latin typeface="Times New Roman"/>
                <a:cs typeface="Times New Roman"/>
              </a:rPr>
              <a:t>	</a:t>
            </a:r>
            <a:r>
              <a:rPr dirty="0" sz="800">
                <a:latin typeface="Times New Roman"/>
                <a:cs typeface="Times New Roman"/>
              </a:rPr>
              <a:t>Asistente</a:t>
            </a:r>
            <a:r>
              <a:rPr dirty="0" sz="800" spc="12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instalador.</a:t>
            </a:r>
            <a:endParaRPr sz="800">
              <a:latin typeface="Times New Roman"/>
              <a:cs typeface="Times New Roman"/>
            </a:endParaRPr>
          </a:p>
          <a:p>
            <a:pPr marL="271145" indent="-113664">
              <a:lnSpc>
                <a:spcPct val="100000"/>
              </a:lnSpc>
              <a:spcBef>
                <a:spcPts val="600"/>
              </a:spcBef>
              <a:buAutoNum type="arabicParenR"/>
              <a:tabLst>
                <a:tab pos="271145" algn="l"/>
              </a:tabLst>
            </a:pPr>
            <a:r>
              <a:rPr dirty="0" sz="800">
                <a:latin typeface="Times New Roman"/>
                <a:cs typeface="Times New Roman"/>
              </a:rPr>
              <a:t>Especifique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directorio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destino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cuando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solicite.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aconsejable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evitar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usar</a:t>
            </a:r>
            <a:endParaRPr sz="800">
              <a:latin typeface="Times New Roman"/>
              <a:cs typeface="Times New Roman"/>
            </a:endParaRPr>
          </a:p>
          <a:p>
            <a:pPr marL="296545" marR="5080">
              <a:lnSpc>
                <a:spcPts val="1140"/>
              </a:lnSpc>
              <a:spcBef>
                <a:spcPts val="20"/>
              </a:spcBef>
            </a:pPr>
            <a:r>
              <a:rPr dirty="0" sz="800">
                <a:latin typeface="Times New Roman"/>
                <a:cs typeface="Times New Roman"/>
              </a:rPr>
              <a:t>nombre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directorio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incluyendo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"espacio".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ejemplo,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C:</a:t>
            </a:r>
            <a:r>
              <a:rPr dirty="0" sz="800" spc="17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\</a:t>
            </a:r>
            <a:r>
              <a:rPr dirty="0" sz="800" spc="17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Archivos</a:t>
            </a:r>
            <a:r>
              <a:rPr dirty="0" sz="800" spc="17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de</a:t>
            </a:r>
            <a:r>
              <a:rPr dirty="0" sz="800" spc="17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programa</a:t>
            </a:r>
            <a:r>
              <a:rPr dirty="0" sz="800" spc="-210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recomienda.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Instalar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pc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programa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directorio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raíz,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ejemplo,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D:</a:t>
            </a:r>
            <a:r>
              <a:rPr dirty="0" sz="800" spc="1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\</a:t>
            </a:r>
            <a:r>
              <a:rPr dirty="0" sz="800" spc="1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ATP</a:t>
            </a:r>
            <a:r>
              <a:rPr dirty="0" sz="800" spc="1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\</a:t>
            </a:r>
            <a:r>
              <a:rPr dirty="0" sz="800" spc="1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ATPDraw5</a:t>
            </a:r>
            <a:r>
              <a:rPr dirty="0" sz="800" spc="-229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tienes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permitido</a:t>
            </a:r>
            <a:endParaRPr sz="800">
              <a:latin typeface="Times New Roman"/>
              <a:cs typeface="Times New Roman"/>
            </a:endParaRPr>
          </a:p>
          <a:p>
            <a:pPr marL="296545" marR="860425">
              <a:lnSpc>
                <a:spcPts val="1090"/>
              </a:lnSpc>
              <a:spcBef>
                <a:spcPts val="50"/>
              </a:spcBef>
            </a:pPr>
            <a:r>
              <a:rPr dirty="0" sz="800">
                <a:latin typeface="Times New Roman"/>
                <a:cs typeface="Times New Roman"/>
              </a:rPr>
              <a:t>instale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programas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fuera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Archivos</a:t>
            </a:r>
            <a:r>
              <a:rPr dirty="0" sz="800" spc="17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de</a:t>
            </a:r>
            <a:r>
              <a:rPr dirty="0" sz="800" spc="17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programa</a:t>
            </a:r>
            <a:r>
              <a:rPr dirty="0" sz="800" spc="-210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deje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Wizzard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instale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este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carpeta.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Tenga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cuenta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caso,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necesita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cuidado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especial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establecer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variables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ambientales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ATP</a:t>
            </a:r>
            <a:endParaRPr sz="800">
              <a:latin typeface="Times New Roman"/>
              <a:cs typeface="Times New Roman"/>
            </a:endParaRPr>
          </a:p>
          <a:p>
            <a:pPr marL="271145" indent="-113664">
              <a:lnSpc>
                <a:spcPct val="100000"/>
              </a:lnSpc>
              <a:spcBef>
                <a:spcPts val="550"/>
              </a:spcBef>
              <a:buAutoNum type="arabicParenR" startAt="4"/>
              <a:tabLst>
                <a:tab pos="271145" algn="l"/>
              </a:tabLst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proceso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instalación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completará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después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crear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nuevo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acceso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directo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en</a:t>
            </a:r>
            <a:endParaRPr sz="800">
              <a:latin typeface="Times New Roman"/>
              <a:cs typeface="Times New Roman"/>
            </a:endParaRPr>
          </a:p>
          <a:p>
            <a:pPr marL="296545" marR="1167765">
              <a:lnSpc>
                <a:spcPts val="880"/>
              </a:lnSpc>
              <a:spcBef>
                <a:spcPts val="434"/>
              </a:spcBef>
            </a:pPr>
            <a:r>
              <a:rPr dirty="0" sz="800" i="1">
                <a:latin typeface="Times New Roman"/>
                <a:cs typeface="Times New Roman"/>
              </a:rPr>
              <a:t>Inicio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Programas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ATPDraw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Cuando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inicie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ATPDraw5.exe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primera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vez,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creará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r>
              <a:rPr dirty="0" sz="800" spc="500">
                <a:latin typeface="Times New Roman"/>
                <a:cs typeface="Times New Roman"/>
              </a:rPr>
              <a:t>  </a:t>
            </a:r>
            <a:r>
              <a:rPr dirty="0" sz="800">
                <a:latin typeface="Times New Roman"/>
                <a:cs typeface="Times New Roman"/>
              </a:rPr>
              <a:t>subcarpetas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sistema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necesarias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ATP</a:t>
            </a:r>
            <a:r>
              <a:rPr dirty="0" sz="800" spc="-240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,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/</a:t>
            </a:r>
            <a:r>
              <a:rPr dirty="0" sz="800" spc="114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BCT</a:t>
            </a:r>
            <a:r>
              <a:rPr dirty="0" sz="800" spc="-240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,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/</a:t>
            </a:r>
            <a:r>
              <a:rPr dirty="0" sz="800" spc="114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HLP</a:t>
            </a:r>
            <a:r>
              <a:rPr dirty="0" sz="800" spc="-240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,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/</a:t>
            </a:r>
            <a:r>
              <a:rPr dirty="0" sz="800" spc="114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LCC</a:t>
            </a:r>
            <a:r>
              <a:rPr dirty="0" sz="800" spc="-240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,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/</a:t>
            </a:r>
            <a:r>
              <a:rPr dirty="0" sz="800" spc="114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MOD</a:t>
            </a:r>
            <a:r>
              <a:rPr dirty="0" sz="800" spc="-240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,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/</a:t>
            </a:r>
            <a:r>
              <a:rPr dirty="0" sz="800" spc="114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Project</a:t>
            </a:r>
            <a:r>
              <a:rPr dirty="0" sz="800" spc="-240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bajo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endParaRPr sz="800">
              <a:latin typeface="Times New Roman"/>
              <a:cs typeface="Times New Roman"/>
            </a:endParaRPr>
          </a:p>
          <a:p>
            <a:pPr marL="296545">
              <a:lnSpc>
                <a:spcPct val="100000"/>
              </a:lnSpc>
              <a:spcBef>
                <a:spcPts val="175"/>
              </a:spcBef>
            </a:pPr>
            <a:r>
              <a:rPr dirty="0" sz="800">
                <a:latin typeface="Times New Roman"/>
                <a:cs typeface="Times New Roman"/>
              </a:rPr>
              <a:t>carpeta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principal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programa</a:t>
            </a:r>
            <a:endParaRPr sz="800">
              <a:latin typeface="Times New Roman"/>
              <a:cs typeface="Times New Roman"/>
            </a:endParaRPr>
          </a:p>
          <a:p>
            <a:pPr marL="271145" marR="675005" indent="-113664">
              <a:lnSpc>
                <a:spcPct val="116500"/>
              </a:lnSpc>
              <a:spcBef>
                <a:spcPts val="440"/>
              </a:spcBef>
              <a:buAutoNum type="arabicParenR" startAt="5"/>
              <a:tabLst>
                <a:tab pos="296545" algn="l"/>
              </a:tabLst>
            </a:pPr>
            <a:r>
              <a:rPr dirty="0" sz="800" spc="10">
                <a:latin typeface="Times New Roman"/>
                <a:cs typeface="Times New Roman"/>
              </a:rPr>
              <a:t>Descargue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el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último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archivo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parche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llamado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Courier New"/>
                <a:cs typeface="Courier New"/>
              </a:rPr>
              <a:t>patchxv5.zip</a:t>
            </a:r>
            <a:r>
              <a:rPr dirty="0" sz="800" spc="-250">
                <a:latin typeface="Courier New"/>
                <a:cs typeface="Courier New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(si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existe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en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el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servidor),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luego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descomprímalo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 spc="500">
                <a:latin typeface="Times New Roman"/>
                <a:cs typeface="Times New Roman"/>
              </a:rPr>
              <a:t>	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simplemente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sobrescribe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existentes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carpeta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sistema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nuevos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 spc="500">
                <a:latin typeface="Times New Roman"/>
                <a:cs typeface="Times New Roman"/>
              </a:rPr>
              <a:t>	</a:t>
            </a:r>
            <a:r>
              <a:rPr dirty="0" sz="800">
                <a:latin typeface="Times New Roman"/>
                <a:cs typeface="Times New Roman"/>
              </a:rPr>
              <a:t>recibido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parche.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7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784225">
              <a:lnSpc>
                <a:spcPct val="113799"/>
              </a:lnSpc>
              <a:spcBef>
                <a:spcPts val="5"/>
              </a:spcBef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instalación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programa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creará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estructura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directorio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continuación.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ser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desinstalado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manera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estándar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utilizando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desinstalador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Windows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menú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Inicio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Configuración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spc="-10" i="1">
                <a:latin typeface="Times New Roman"/>
                <a:cs typeface="Times New Roman"/>
              </a:rPr>
              <a:t>Control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340"/>
              </a:spcBef>
            </a:pPr>
            <a:r>
              <a:rPr dirty="0" sz="800" i="1">
                <a:latin typeface="Times New Roman"/>
                <a:cs typeface="Times New Roman"/>
              </a:rPr>
              <a:t>Panel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Agregar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/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quitar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programas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).</a:t>
            </a:r>
            <a:endParaRPr sz="800">
              <a:latin typeface="Times New Roman"/>
              <a:cs typeface="Times New Roman"/>
            </a:endParaRPr>
          </a:p>
        </p:txBody>
      </p:sp>
      <p:graphicFrame>
        <p:nvGraphicFramePr>
          <p:cNvPr id="16" name="object 16" descr=""/>
          <p:cNvGraphicFramePr>
            <a:graphicFrameLocks noGrp="1"/>
          </p:cNvGraphicFramePr>
          <p:nvPr/>
        </p:nvGraphicFramePr>
        <p:xfrm>
          <a:off x="812320" y="9269248"/>
          <a:ext cx="4608830" cy="93916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047750"/>
                <a:gridCol w="666114"/>
                <a:gridCol w="2819400"/>
              </a:tblGrid>
              <a:tr h="97155">
                <a:tc>
                  <a:txBody>
                    <a:bodyPr/>
                    <a:lstStyle/>
                    <a:p>
                      <a:pPr marL="315595">
                        <a:lnSpc>
                          <a:spcPts val="640"/>
                        </a:lnSpc>
                      </a:pPr>
                      <a:r>
                        <a:rPr dirty="0" sz="600" spc="-10">
                          <a:latin typeface="Courier New"/>
                          <a:cs typeface="Courier New"/>
                        </a:rPr>
                        <a:t>PROYECTO</a:t>
                      </a:r>
                      <a:endParaRPr sz="60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60020">
                        <a:lnSpc>
                          <a:spcPts val="640"/>
                        </a:lnSpc>
                      </a:pPr>
                      <a:r>
                        <a:rPr dirty="0" sz="600" spc="-10">
                          <a:latin typeface="Courier New"/>
                          <a:cs typeface="Courier New"/>
                        </a:rPr>
                        <a:t>&lt;DIR&gt;</a:t>
                      </a:r>
                      <a:endParaRPr sz="60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267335">
                        <a:lnSpc>
                          <a:spcPts val="640"/>
                        </a:lnSpc>
                      </a:pPr>
                      <a:r>
                        <a:rPr dirty="0" sz="600">
                          <a:latin typeface="Courier New"/>
                          <a:cs typeface="Courier New"/>
                        </a:rPr>
                        <a:t>10-22-01</a:t>
                      </a:r>
                      <a:r>
                        <a:rPr dirty="0" sz="600" spc="7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600">
                          <a:latin typeface="Courier New"/>
                          <a:cs typeface="Courier New"/>
                        </a:rPr>
                        <a:t>9:</a:t>
                      </a:r>
                      <a:r>
                        <a:rPr dirty="0" sz="600" spc="7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600">
                          <a:latin typeface="Courier New"/>
                          <a:cs typeface="Courier New"/>
                        </a:rPr>
                        <a:t>Proyecto</a:t>
                      </a:r>
                      <a:r>
                        <a:rPr dirty="0" sz="600" spc="7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600" spc="-25">
                          <a:latin typeface="Courier New"/>
                          <a:cs typeface="Courier New"/>
                        </a:rPr>
                        <a:t>54p</a:t>
                      </a:r>
                      <a:endParaRPr sz="60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</a:tr>
              <a:tr h="105410">
                <a:tc>
                  <a:txBody>
                    <a:bodyPr/>
                    <a:lstStyle/>
                    <a:p>
                      <a:pPr marL="315595">
                        <a:lnSpc>
                          <a:spcPts val="700"/>
                        </a:lnSpc>
                      </a:pPr>
                      <a:r>
                        <a:rPr dirty="0" sz="600" spc="-25">
                          <a:latin typeface="Courier New"/>
                          <a:cs typeface="Courier New"/>
                        </a:rPr>
                        <a:t>LCC</a:t>
                      </a:r>
                      <a:endParaRPr sz="60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60020">
                        <a:lnSpc>
                          <a:spcPts val="700"/>
                        </a:lnSpc>
                      </a:pPr>
                      <a:r>
                        <a:rPr dirty="0" sz="600" spc="-10">
                          <a:latin typeface="Courier New"/>
                          <a:cs typeface="Courier New"/>
                        </a:rPr>
                        <a:t>&lt;DIR&gt;</a:t>
                      </a:r>
                      <a:endParaRPr sz="60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267335">
                        <a:lnSpc>
                          <a:spcPts val="700"/>
                        </a:lnSpc>
                      </a:pPr>
                      <a:r>
                        <a:rPr dirty="0" sz="600">
                          <a:latin typeface="Courier New"/>
                          <a:cs typeface="Courier New"/>
                        </a:rPr>
                        <a:t>10-22-01</a:t>
                      </a:r>
                      <a:r>
                        <a:rPr dirty="0" sz="600" spc="5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600">
                          <a:latin typeface="Courier New"/>
                          <a:cs typeface="Courier New"/>
                        </a:rPr>
                        <a:t>9:</a:t>
                      </a:r>
                      <a:r>
                        <a:rPr dirty="0" sz="600" spc="5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600">
                          <a:latin typeface="Courier New"/>
                          <a:cs typeface="Courier New"/>
                        </a:rPr>
                        <a:t>54p</a:t>
                      </a:r>
                      <a:r>
                        <a:rPr dirty="0" sz="600" spc="6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600" spc="-25">
                          <a:latin typeface="Courier New"/>
                          <a:cs typeface="Courier New"/>
                        </a:rPr>
                        <a:t>lcc</a:t>
                      </a:r>
                      <a:endParaRPr sz="60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</a:tr>
              <a:tr h="105410">
                <a:tc>
                  <a:txBody>
                    <a:bodyPr/>
                    <a:lstStyle/>
                    <a:p>
                      <a:pPr marL="315595">
                        <a:lnSpc>
                          <a:spcPts val="700"/>
                        </a:lnSpc>
                      </a:pPr>
                      <a:r>
                        <a:rPr dirty="0" sz="600" spc="-25">
                          <a:latin typeface="Courier New"/>
                          <a:cs typeface="Courier New"/>
                        </a:rPr>
                        <a:t>ATP</a:t>
                      </a:r>
                      <a:endParaRPr sz="60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60020">
                        <a:lnSpc>
                          <a:spcPts val="700"/>
                        </a:lnSpc>
                      </a:pPr>
                      <a:r>
                        <a:rPr dirty="0" sz="600" spc="-10">
                          <a:latin typeface="Courier New"/>
                          <a:cs typeface="Courier New"/>
                        </a:rPr>
                        <a:t>&lt;DIR&gt;</a:t>
                      </a:r>
                      <a:endParaRPr sz="60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267335">
                        <a:lnSpc>
                          <a:spcPts val="700"/>
                        </a:lnSpc>
                      </a:pPr>
                      <a:r>
                        <a:rPr dirty="0" sz="600">
                          <a:latin typeface="Courier New"/>
                          <a:cs typeface="Courier New"/>
                        </a:rPr>
                        <a:t>10-22-01</a:t>
                      </a:r>
                      <a:r>
                        <a:rPr dirty="0" sz="600" spc="5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600">
                          <a:latin typeface="Courier New"/>
                          <a:cs typeface="Courier New"/>
                        </a:rPr>
                        <a:t>9:</a:t>
                      </a:r>
                      <a:r>
                        <a:rPr dirty="0" sz="600" spc="5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600">
                          <a:latin typeface="Courier New"/>
                          <a:cs typeface="Courier New"/>
                        </a:rPr>
                        <a:t>58p</a:t>
                      </a:r>
                      <a:r>
                        <a:rPr dirty="0" sz="600" spc="6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600" spc="-25">
                          <a:latin typeface="Courier New"/>
                          <a:cs typeface="Courier New"/>
                        </a:rPr>
                        <a:t>Atp</a:t>
                      </a:r>
                      <a:endParaRPr sz="60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</a:tr>
              <a:tr h="105410">
                <a:tc>
                  <a:txBody>
                    <a:bodyPr/>
                    <a:lstStyle/>
                    <a:p>
                      <a:pPr marL="315595">
                        <a:lnSpc>
                          <a:spcPts val="700"/>
                        </a:lnSpc>
                      </a:pPr>
                      <a:r>
                        <a:rPr dirty="0" sz="600" spc="-25">
                          <a:latin typeface="Courier New"/>
                          <a:cs typeface="Courier New"/>
                        </a:rPr>
                        <a:t>USP</a:t>
                      </a:r>
                      <a:endParaRPr sz="60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60020">
                        <a:lnSpc>
                          <a:spcPts val="700"/>
                        </a:lnSpc>
                      </a:pPr>
                      <a:r>
                        <a:rPr dirty="0" sz="600" spc="-10">
                          <a:latin typeface="Courier New"/>
                          <a:cs typeface="Courier New"/>
                        </a:rPr>
                        <a:t>&lt;DIR&gt;</a:t>
                      </a:r>
                      <a:endParaRPr sz="60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267335">
                        <a:lnSpc>
                          <a:spcPts val="700"/>
                        </a:lnSpc>
                      </a:pPr>
                      <a:r>
                        <a:rPr dirty="0" sz="600">
                          <a:latin typeface="Courier New"/>
                          <a:cs typeface="Courier New"/>
                        </a:rPr>
                        <a:t>29/04-02</a:t>
                      </a:r>
                      <a:r>
                        <a:rPr dirty="0" sz="600" spc="5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600">
                          <a:latin typeface="Courier New"/>
                          <a:cs typeface="Courier New"/>
                        </a:rPr>
                        <a:t>8:</a:t>
                      </a:r>
                      <a:r>
                        <a:rPr dirty="0" sz="600" spc="5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600">
                          <a:latin typeface="Courier New"/>
                          <a:cs typeface="Courier New"/>
                        </a:rPr>
                        <a:t>11a</a:t>
                      </a:r>
                      <a:r>
                        <a:rPr dirty="0" sz="600" spc="6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600" spc="-25">
                          <a:latin typeface="Courier New"/>
                          <a:cs typeface="Courier New"/>
                        </a:rPr>
                        <a:t>Usp</a:t>
                      </a:r>
                      <a:endParaRPr sz="60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</a:tr>
              <a:tr h="105410">
                <a:tc>
                  <a:txBody>
                    <a:bodyPr/>
                    <a:lstStyle/>
                    <a:p>
                      <a:pPr marL="315595">
                        <a:lnSpc>
                          <a:spcPts val="700"/>
                        </a:lnSpc>
                      </a:pPr>
                      <a:r>
                        <a:rPr dirty="0" sz="600" spc="-10">
                          <a:latin typeface="Courier New"/>
                          <a:cs typeface="Courier New"/>
                        </a:rPr>
                        <a:t>MODIFICACIÓN</a:t>
                      </a:r>
                      <a:endParaRPr sz="60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60020">
                        <a:lnSpc>
                          <a:spcPts val="700"/>
                        </a:lnSpc>
                      </a:pPr>
                      <a:r>
                        <a:rPr dirty="0" sz="600" spc="-10">
                          <a:latin typeface="Courier New"/>
                          <a:cs typeface="Courier New"/>
                        </a:rPr>
                        <a:t>&lt;DIR&gt;</a:t>
                      </a:r>
                      <a:endParaRPr sz="60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267335">
                        <a:lnSpc>
                          <a:spcPts val="700"/>
                        </a:lnSpc>
                      </a:pPr>
                      <a:r>
                        <a:rPr dirty="0" sz="600">
                          <a:latin typeface="Courier New"/>
                          <a:cs typeface="Courier New"/>
                        </a:rPr>
                        <a:t>10-22-01</a:t>
                      </a:r>
                      <a:r>
                        <a:rPr dirty="0" sz="600" spc="5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600">
                          <a:latin typeface="Courier New"/>
                          <a:cs typeface="Courier New"/>
                        </a:rPr>
                        <a:t>9:</a:t>
                      </a:r>
                      <a:r>
                        <a:rPr dirty="0" sz="600" spc="5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600">
                          <a:latin typeface="Courier New"/>
                          <a:cs typeface="Courier New"/>
                        </a:rPr>
                        <a:t>58p</a:t>
                      </a:r>
                      <a:r>
                        <a:rPr dirty="0" sz="600" spc="6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600" spc="-25">
                          <a:latin typeface="Courier New"/>
                          <a:cs typeface="Courier New"/>
                        </a:rPr>
                        <a:t>Mod</a:t>
                      </a:r>
                      <a:endParaRPr sz="60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</a:tr>
              <a:tr h="420370">
                <a:tc>
                  <a:txBody>
                    <a:bodyPr/>
                    <a:lstStyle/>
                    <a:p>
                      <a:pPr marL="315595">
                        <a:lnSpc>
                          <a:spcPts val="700"/>
                        </a:lnSpc>
                      </a:pPr>
                      <a:r>
                        <a:rPr dirty="0" sz="600" spc="-25">
                          <a:latin typeface="Courier New"/>
                          <a:cs typeface="Courier New"/>
                        </a:rPr>
                        <a:t>BCT</a:t>
                      </a:r>
                      <a:endParaRPr sz="600">
                        <a:latin typeface="Courier New"/>
                        <a:cs typeface="Courier New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  <a:p>
                      <a:pPr marL="31750">
                        <a:lnSpc>
                          <a:spcPts val="880"/>
                        </a:lnSpc>
                        <a:spcBef>
                          <a:spcPts val="5"/>
                        </a:spcBef>
                      </a:pPr>
                      <a:r>
                        <a:rPr dirty="0" sz="800" spc="-25" b="1">
                          <a:latin typeface="Times New Roman"/>
                          <a:cs typeface="Times New Roman"/>
                        </a:rPr>
                        <a:t>20</a:t>
                      </a: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60020">
                        <a:lnSpc>
                          <a:spcPts val="700"/>
                        </a:lnSpc>
                      </a:pPr>
                      <a:r>
                        <a:rPr dirty="0" sz="600" spc="-10">
                          <a:latin typeface="Courier New"/>
                          <a:cs typeface="Courier New"/>
                        </a:rPr>
                        <a:t>&lt;DIR&gt;</a:t>
                      </a:r>
                      <a:endParaRPr sz="60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267335">
                        <a:lnSpc>
                          <a:spcPts val="700"/>
                        </a:lnSpc>
                      </a:pPr>
                      <a:r>
                        <a:rPr dirty="0" sz="600">
                          <a:latin typeface="Courier New"/>
                          <a:cs typeface="Courier New"/>
                        </a:rPr>
                        <a:t>22/03/02</a:t>
                      </a:r>
                      <a:r>
                        <a:rPr dirty="0" sz="600" spc="6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600">
                          <a:latin typeface="Courier New"/>
                          <a:cs typeface="Courier New"/>
                        </a:rPr>
                        <a:t>12:</a:t>
                      </a:r>
                      <a:r>
                        <a:rPr dirty="0" sz="600" spc="6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600">
                          <a:latin typeface="Courier New"/>
                          <a:cs typeface="Courier New"/>
                        </a:rPr>
                        <a:t>42p</a:t>
                      </a:r>
                      <a:r>
                        <a:rPr dirty="0" sz="600" spc="6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600" spc="-25">
                          <a:latin typeface="Courier New"/>
                          <a:cs typeface="Courier New"/>
                        </a:rPr>
                        <a:t>Bct</a:t>
                      </a:r>
                      <a:endParaRPr sz="600">
                        <a:latin typeface="Courier New"/>
                        <a:cs typeface="Courier New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  <a:p>
                      <a:pPr algn="r" marR="24130">
                        <a:lnSpc>
                          <a:spcPct val="100000"/>
                        </a:lnSpc>
                      </a:pPr>
                      <a:r>
                        <a:rPr dirty="0" sz="600">
                          <a:latin typeface="Times New Roman"/>
                          <a:cs typeface="Times New Roman"/>
                        </a:rPr>
                        <a:t>ATPDraw</a:t>
                      </a:r>
                      <a:r>
                        <a:rPr dirty="0" sz="600" spc="4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600">
                          <a:latin typeface="Times New Roman"/>
                          <a:cs typeface="Times New Roman"/>
                        </a:rPr>
                        <a:t>versión</a:t>
                      </a:r>
                      <a:r>
                        <a:rPr dirty="0" sz="600" spc="4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600" spc="-25">
                          <a:latin typeface="Times New Roman"/>
                          <a:cs typeface="Times New Roman"/>
                        </a:rPr>
                        <a:t>5.6</a:t>
                      </a: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</a:tbl>
          </a:graphicData>
        </a:graphic>
      </p:graphicFrame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935015" y="165100"/>
            <a:ext cx="5226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5" name="object 5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631"/>
                  </a:lnTo>
                  <a:lnTo>
                    <a:pt x="142755" y="98631"/>
                  </a:lnTo>
                  <a:lnTo>
                    <a:pt x="136180" y="99939"/>
                  </a:lnTo>
                  <a:lnTo>
                    <a:pt x="104587" y="124134"/>
                  </a:lnTo>
                  <a:lnTo>
                    <a:pt x="98048" y="143338"/>
                  </a:lnTo>
                  <a:lnTo>
                    <a:pt x="98048" y="569345"/>
                  </a:lnTo>
                  <a:lnTo>
                    <a:pt x="117977" y="603789"/>
                  </a:lnTo>
                  <a:lnTo>
                    <a:pt x="142755" y="614052"/>
                  </a:lnTo>
                  <a:lnTo>
                    <a:pt x="1886711" y="614052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4052"/>
                  </a:moveTo>
                  <a:lnTo>
                    <a:pt x="1744971" y="614052"/>
                  </a:lnTo>
                  <a:lnTo>
                    <a:pt x="1751545" y="612745"/>
                  </a:lnTo>
                  <a:lnTo>
                    <a:pt x="1764174" y="607513"/>
                  </a:lnTo>
                  <a:lnTo>
                    <a:pt x="1788370" y="575920"/>
                  </a:lnTo>
                  <a:lnTo>
                    <a:pt x="1789678" y="569345"/>
                  </a:lnTo>
                  <a:lnTo>
                    <a:pt x="1789678" y="143338"/>
                  </a:lnTo>
                  <a:lnTo>
                    <a:pt x="1769748" y="108894"/>
                  </a:lnTo>
                  <a:lnTo>
                    <a:pt x="1744971" y="98631"/>
                  </a:lnTo>
                  <a:lnTo>
                    <a:pt x="1886711" y="98631"/>
                  </a:lnTo>
                  <a:lnTo>
                    <a:pt x="1886711" y="614052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932176" y="500461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5453" y="528621"/>
                  </a:moveTo>
                  <a:lnTo>
                    <a:pt x="49392" y="528621"/>
                  </a:lnTo>
                  <a:lnTo>
                    <a:pt x="45954" y="528284"/>
                  </a:lnTo>
                  <a:lnTo>
                    <a:pt x="10837" y="507997"/>
                  </a:lnTo>
                  <a:lnTo>
                    <a:pt x="0" y="479240"/>
                  </a:lnTo>
                  <a:lnTo>
                    <a:pt x="0" y="475770"/>
                  </a:lnTo>
                  <a:lnTo>
                    <a:pt x="0" y="49394"/>
                  </a:lnTo>
                  <a:lnTo>
                    <a:pt x="17937" y="13024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927"/>
                  </a:lnTo>
                  <a:lnTo>
                    <a:pt x="1704845" y="49394"/>
                  </a:lnTo>
                  <a:lnTo>
                    <a:pt x="1704845" y="479240"/>
                  </a:lnTo>
                  <a:lnTo>
                    <a:pt x="1686907" y="515583"/>
                  </a:lnTo>
                  <a:lnTo>
                    <a:pt x="1658890" y="528284"/>
                  </a:lnTo>
                  <a:lnTo>
                    <a:pt x="1655453" y="52862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182"/>
              <a:ext cx="145374" cy="145374"/>
            </a:xfrm>
            <a:prstGeom prst="rect">
              <a:avLst/>
            </a:prstGeom>
          </p:spPr>
        </p:pic>
      </p:grpSp>
      <p:sp>
        <p:nvSpPr>
          <p:cNvPr id="8" name="object 8" descr=""/>
          <p:cNvSpPr txBox="1"/>
          <p:nvPr/>
        </p:nvSpPr>
        <p:spPr>
          <a:xfrm>
            <a:off x="3519868" y="811552"/>
            <a:ext cx="52959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10">
                <a:latin typeface="Arial MT"/>
                <a:cs typeface="Arial MT"/>
              </a:rPr>
              <a:t>Traduciendo...</a:t>
            </a:r>
            <a:endParaRPr sz="600">
              <a:latin typeface="Arial MT"/>
              <a:cs typeface="Arial MT"/>
            </a:endParaRPr>
          </a:p>
        </p:txBody>
      </p:sp>
      <p:grpSp>
        <p:nvGrpSpPr>
          <p:cNvPr id="9" name="object 9" descr=""/>
          <p:cNvGrpSpPr/>
          <p:nvPr/>
        </p:nvGrpSpPr>
        <p:grpSpPr>
          <a:xfrm>
            <a:off x="368299" y="711915"/>
            <a:ext cx="535305" cy="13335"/>
            <a:chOff x="368299" y="711915"/>
            <a:chExt cx="535305" cy="13335"/>
          </a:xfrm>
        </p:grpSpPr>
        <p:sp>
          <p:nvSpPr>
            <p:cNvPr id="10" name="object 10" descr=""/>
            <p:cNvSpPr/>
            <p:nvPr/>
          </p:nvSpPr>
          <p:spPr>
            <a:xfrm>
              <a:off x="368299" y="711915"/>
              <a:ext cx="535305" cy="6985"/>
            </a:xfrm>
            <a:custGeom>
              <a:avLst/>
              <a:gdLst/>
              <a:ahLst/>
              <a:cxnLst/>
              <a:rect l="l" t="t" r="r" b="b"/>
              <a:pathLst>
                <a:path w="535305" h="6984">
                  <a:moveTo>
                    <a:pt x="535242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535242" y="0"/>
                  </a:lnTo>
                  <a:lnTo>
                    <a:pt x="535242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368287" y="711923"/>
              <a:ext cx="535305" cy="13335"/>
            </a:xfrm>
            <a:custGeom>
              <a:avLst/>
              <a:gdLst/>
              <a:ahLst/>
              <a:cxnLst/>
              <a:rect l="l" t="t" r="r" b="b"/>
              <a:pathLst>
                <a:path w="535305" h="13334">
                  <a:moveTo>
                    <a:pt x="535254" y="0"/>
                  </a:moveTo>
                  <a:lnTo>
                    <a:pt x="528637" y="6604"/>
                  </a:lnTo>
                  <a:lnTo>
                    <a:pt x="0" y="6604"/>
                  </a:lnTo>
                  <a:lnTo>
                    <a:pt x="0" y="13208"/>
                  </a:lnTo>
                  <a:lnTo>
                    <a:pt x="528637" y="13208"/>
                  </a:lnTo>
                  <a:lnTo>
                    <a:pt x="535254" y="13208"/>
                  </a:lnTo>
                  <a:lnTo>
                    <a:pt x="535254" y="6604"/>
                  </a:lnTo>
                  <a:lnTo>
                    <a:pt x="535254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368299" y="711915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4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" name="object 13" descr=""/>
          <p:cNvSpPr txBox="1"/>
          <p:nvPr/>
        </p:nvSpPr>
        <p:spPr>
          <a:xfrm>
            <a:off x="377385" y="771904"/>
            <a:ext cx="51943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Página</a:t>
            </a:r>
            <a:r>
              <a:rPr dirty="0" sz="800" spc="8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21</a:t>
            </a:r>
            <a:endParaRPr sz="800">
              <a:latin typeface="Arial"/>
              <a:cs typeface="Arial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4710225" y="943710"/>
            <a:ext cx="102425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de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instalación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1089080" y="8608908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5661767" y="8589085"/>
            <a:ext cx="13144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21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1366613" y="1362653"/>
            <a:ext cx="2404745" cy="236854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15599"/>
              </a:lnSpc>
              <a:spcBef>
                <a:spcPts val="95"/>
              </a:spcBef>
            </a:pPr>
            <a:r>
              <a:rPr dirty="0" sz="600">
                <a:latin typeface="Courier New"/>
                <a:cs typeface="Courier New"/>
              </a:rPr>
              <a:t>ATPDRAW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EXE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2,465,792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12/04/08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10: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58a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Atpdraw.exe </a:t>
            </a:r>
            <a:r>
              <a:rPr dirty="0" sz="600">
                <a:latin typeface="Courier New"/>
                <a:cs typeface="Courier New"/>
              </a:rPr>
              <a:t>ATPDRAW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CHM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1,069,056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12/04/08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3: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24p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ATPDraw.chm</a:t>
            </a:r>
            <a:endParaRPr sz="600">
              <a:latin typeface="Courier New"/>
              <a:cs typeface="Courier New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1366613" y="1584680"/>
            <a:ext cx="596900" cy="74866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Courier New"/>
                <a:cs typeface="Courier New"/>
              </a:rPr>
              <a:t>ATPDRAW</a:t>
            </a:r>
            <a:r>
              <a:rPr dirty="0" sz="600" spc="85">
                <a:latin typeface="Courier New"/>
                <a:cs typeface="Courier New"/>
              </a:rPr>
              <a:t> </a:t>
            </a:r>
            <a:r>
              <a:rPr dirty="0" sz="600" spc="-25">
                <a:latin typeface="Courier New"/>
                <a:cs typeface="Courier New"/>
              </a:rPr>
              <a:t>SCL</a:t>
            </a: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60"/>
              </a:spcBef>
            </a:pPr>
            <a:r>
              <a:rPr dirty="0" sz="600">
                <a:latin typeface="Courier New"/>
                <a:cs typeface="Courier New"/>
              </a:rPr>
              <a:t>_ISREG32</a:t>
            </a:r>
            <a:r>
              <a:rPr dirty="0" sz="600" spc="95">
                <a:latin typeface="Courier New"/>
                <a:cs typeface="Courier New"/>
              </a:rPr>
              <a:t> </a:t>
            </a:r>
            <a:r>
              <a:rPr dirty="0" sz="600" spc="-25">
                <a:latin typeface="Courier New"/>
                <a:cs typeface="Courier New"/>
              </a:rPr>
              <a:t>DLL</a:t>
            </a:r>
            <a:endParaRPr sz="600">
              <a:latin typeface="Courier New"/>
              <a:cs typeface="Courier New"/>
            </a:endParaRPr>
          </a:p>
          <a:p>
            <a:pPr marL="12700" marR="5080">
              <a:lnSpc>
                <a:spcPct val="115599"/>
              </a:lnSpc>
            </a:pPr>
            <a:r>
              <a:rPr dirty="0" sz="600">
                <a:latin typeface="Courier New"/>
                <a:cs typeface="Courier New"/>
              </a:rPr>
              <a:t>DeIsL1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 spc="-25">
                <a:latin typeface="Courier New"/>
                <a:cs typeface="Courier New"/>
              </a:rPr>
              <a:t>ISU </a:t>
            </a:r>
            <a:r>
              <a:rPr dirty="0" sz="600">
                <a:latin typeface="Courier New"/>
                <a:cs typeface="Courier New"/>
              </a:rPr>
              <a:t>RUNAF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spc="-25">
                <a:latin typeface="Courier New"/>
                <a:cs typeface="Courier New"/>
              </a:rPr>
              <a:t>BAT </a:t>
            </a:r>
            <a:r>
              <a:rPr dirty="0" sz="600">
                <a:latin typeface="Courier New"/>
                <a:cs typeface="Courier New"/>
              </a:rPr>
              <a:t>RUNATP_G</a:t>
            </a:r>
            <a:r>
              <a:rPr dirty="0" sz="600" spc="95">
                <a:latin typeface="Courier New"/>
                <a:cs typeface="Courier New"/>
              </a:rPr>
              <a:t> </a:t>
            </a:r>
            <a:r>
              <a:rPr dirty="0" sz="600" spc="-25">
                <a:latin typeface="Courier New"/>
                <a:cs typeface="Courier New"/>
              </a:rPr>
              <a:t>BAT </a:t>
            </a:r>
            <a:r>
              <a:rPr dirty="0" sz="600">
                <a:latin typeface="Courier New"/>
                <a:cs typeface="Courier New"/>
              </a:rPr>
              <a:t>RUNATP_S</a:t>
            </a:r>
            <a:r>
              <a:rPr dirty="0" sz="600" spc="95">
                <a:latin typeface="Courier New"/>
                <a:cs typeface="Courier New"/>
              </a:rPr>
              <a:t> </a:t>
            </a:r>
            <a:r>
              <a:rPr dirty="0" sz="600" spc="-25">
                <a:latin typeface="Courier New"/>
                <a:cs typeface="Courier New"/>
              </a:rPr>
              <a:t>BAT </a:t>
            </a:r>
            <a:r>
              <a:rPr dirty="0" sz="600">
                <a:latin typeface="Courier New"/>
                <a:cs typeface="Courier New"/>
              </a:rPr>
              <a:t>RUNATP_W</a:t>
            </a:r>
            <a:r>
              <a:rPr dirty="0" sz="600" spc="95">
                <a:latin typeface="Courier New"/>
                <a:cs typeface="Courier New"/>
              </a:rPr>
              <a:t> </a:t>
            </a:r>
            <a:r>
              <a:rPr dirty="0" sz="600" spc="-25">
                <a:latin typeface="Courier New"/>
                <a:cs typeface="Courier New"/>
              </a:rPr>
              <a:t>BAT</a:t>
            </a:r>
            <a:endParaRPr sz="600">
              <a:latin typeface="Courier New"/>
              <a:cs typeface="Courier New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2496569" y="1584680"/>
            <a:ext cx="2178685" cy="74866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algn="ctr" marR="432434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Courier New"/>
                <a:cs typeface="Courier New"/>
              </a:rPr>
              <a:t>184,320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10/04/08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10: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08p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ATPDraw.scl</a:t>
            </a:r>
            <a:endParaRPr sz="600">
              <a:latin typeface="Courier New"/>
              <a:cs typeface="Courier New"/>
            </a:endParaRPr>
          </a:p>
          <a:p>
            <a:pPr algn="ctr" marR="408305">
              <a:lnSpc>
                <a:spcPct val="100000"/>
              </a:lnSpc>
              <a:spcBef>
                <a:spcPts val="60"/>
              </a:spcBef>
            </a:pPr>
            <a:r>
              <a:rPr dirty="0" sz="600">
                <a:latin typeface="Courier New"/>
                <a:cs typeface="Courier New"/>
              </a:rPr>
              <a:t>24,576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02-07-96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8.07a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_ISREG32.dll</a:t>
            </a:r>
            <a:endParaRPr sz="600">
              <a:latin typeface="Courier New"/>
              <a:cs typeface="Courier New"/>
            </a:endParaRPr>
          </a:p>
          <a:p>
            <a:pPr algn="ctr" marR="384810">
              <a:lnSpc>
                <a:spcPct val="100000"/>
              </a:lnSpc>
              <a:spcBef>
                <a:spcPts val="110"/>
              </a:spcBef>
            </a:pPr>
            <a:r>
              <a:rPr dirty="0" sz="600">
                <a:latin typeface="Courier New"/>
                <a:cs typeface="Courier New"/>
              </a:rPr>
              <a:t>2,863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06-08-02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10.11a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DeIsL1.isu</a:t>
            </a:r>
            <a:endParaRPr sz="600">
              <a:latin typeface="Courier New"/>
              <a:cs typeface="Courier New"/>
            </a:endParaRPr>
          </a:p>
          <a:p>
            <a:pPr marL="309880">
              <a:lnSpc>
                <a:spcPct val="100000"/>
              </a:lnSpc>
              <a:spcBef>
                <a:spcPts val="115"/>
              </a:spcBef>
            </a:pPr>
            <a:r>
              <a:rPr dirty="0" sz="600">
                <a:latin typeface="Courier New"/>
                <a:cs typeface="Courier New"/>
              </a:rPr>
              <a:t>71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22-10-01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10: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22p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runAF.bat</a:t>
            </a:r>
            <a:endParaRPr sz="600">
              <a:latin typeface="Courier New"/>
              <a:cs typeface="Courier New"/>
            </a:endParaRPr>
          </a:p>
          <a:p>
            <a:pPr marL="309880">
              <a:lnSpc>
                <a:spcPct val="100000"/>
              </a:lnSpc>
              <a:spcBef>
                <a:spcPts val="110"/>
              </a:spcBef>
            </a:pPr>
            <a:r>
              <a:rPr dirty="0" sz="600">
                <a:latin typeface="Courier New"/>
                <a:cs typeface="Courier New"/>
              </a:rPr>
              <a:t>90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22-10-01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10: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56p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ejecución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ATP_G.bat</a:t>
            </a:r>
            <a:endParaRPr sz="600">
              <a:latin typeface="Courier New"/>
              <a:cs typeface="Courier New"/>
            </a:endParaRPr>
          </a:p>
          <a:p>
            <a:pPr marL="250190">
              <a:lnSpc>
                <a:spcPct val="100000"/>
              </a:lnSpc>
              <a:spcBef>
                <a:spcPts val="115"/>
              </a:spcBef>
            </a:pPr>
            <a:r>
              <a:rPr dirty="0" sz="600">
                <a:latin typeface="Courier New"/>
                <a:cs typeface="Courier New"/>
              </a:rPr>
              <a:t>108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22-10-01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10: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55p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ejecución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ATP_S.bat</a:t>
            </a:r>
            <a:endParaRPr sz="600">
              <a:latin typeface="Courier New"/>
              <a:cs typeface="Courier New"/>
            </a:endParaRPr>
          </a:p>
          <a:p>
            <a:pPr marL="309880">
              <a:lnSpc>
                <a:spcPct val="100000"/>
              </a:lnSpc>
              <a:spcBef>
                <a:spcPts val="110"/>
              </a:spcBef>
            </a:pPr>
            <a:r>
              <a:rPr dirty="0" sz="600">
                <a:latin typeface="Courier New"/>
                <a:cs typeface="Courier New"/>
              </a:rPr>
              <a:t>90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22-10-01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10: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54p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ejecuciónATP_W.bat</a:t>
            </a:r>
            <a:endParaRPr sz="600">
              <a:latin typeface="Courier New"/>
              <a:cs typeface="Courier New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1089080" y="2443710"/>
            <a:ext cx="5986780" cy="596074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escudo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instalación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crea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600">
                <a:latin typeface="Courier New"/>
                <a:cs typeface="Courier New"/>
              </a:rPr>
              <a:t>_ISREG32.dll</a:t>
            </a:r>
            <a:r>
              <a:rPr dirty="0" sz="600" spc="-85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600">
                <a:latin typeface="Courier New"/>
                <a:cs typeface="Courier New"/>
              </a:rPr>
              <a:t>DeIsL1.isu</a:t>
            </a:r>
            <a:r>
              <a:rPr dirty="0" sz="600" spc="-80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desinstalarlos.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800" b="1">
                <a:latin typeface="Times New Roman"/>
                <a:cs typeface="Times New Roman"/>
              </a:rPr>
              <a:t>2.5</a:t>
            </a:r>
            <a:r>
              <a:rPr dirty="0" sz="800" spc="7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Archivos</a:t>
            </a:r>
            <a:r>
              <a:rPr dirty="0" sz="800" spc="7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y</a:t>
            </a:r>
            <a:r>
              <a:rPr dirty="0" sz="800" spc="7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subcarpetas</a:t>
            </a:r>
            <a:r>
              <a:rPr dirty="0" sz="800" spc="7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en</a:t>
            </a:r>
            <a:r>
              <a:rPr dirty="0" sz="800" spc="7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la</a:t>
            </a:r>
            <a:r>
              <a:rPr dirty="0" sz="800" spc="7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carpeta</a:t>
            </a:r>
            <a:r>
              <a:rPr dirty="0" sz="800" spc="7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del</a:t>
            </a:r>
            <a:r>
              <a:rPr dirty="0" sz="800" spc="7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sistema</a:t>
            </a:r>
            <a:r>
              <a:rPr dirty="0" sz="800" spc="70" b="1">
                <a:latin typeface="Times New Roman"/>
                <a:cs typeface="Times New Roman"/>
              </a:rPr>
              <a:t> </a:t>
            </a:r>
            <a:r>
              <a:rPr dirty="0" sz="800" spc="-10" b="1">
                <a:latin typeface="Times New Roman"/>
                <a:cs typeface="Times New Roman"/>
              </a:rPr>
              <a:t>ATPDraw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860"/>
              </a:spcBef>
            </a:pPr>
            <a:r>
              <a:rPr dirty="0" sz="800" spc="10">
                <a:latin typeface="Times New Roman"/>
                <a:cs typeface="Times New Roman"/>
              </a:rPr>
              <a:t>Para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usar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ATPDraw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se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requieren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tres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archivos: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Courier New"/>
                <a:cs typeface="Courier New"/>
              </a:rPr>
              <a:t>ATPDraw.exe</a:t>
            </a:r>
            <a:r>
              <a:rPr dirty="0" sz="800" spc="-235">
                <a:latin typeface="Courier New"/>
                <a:cs typeface="Courier New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,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Courier New"/>
                <a:cs typeface="Courier New"/>
              </a:rPr>
              <a:t>ATPDraw.scl</a:t>
            </a:r>
            <a:r>
              <a:rPr dirty="0" sz="800" spc="-240">
                <a:latin typeface="Courier New"/>
                <a:cs typeface="Courier New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(componente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estándar</a:t>
            </a:r>
            <a:endParaRPr sz="800">
              <a:latin typeface="Times New Roman"/>
              <a:cs typeface="Times New Roman"/>
            </a:endParaRPr>
          </a:p>
          <a:p>
            <a:pPr marL="12700" marR="822960">
              <a:lnSpc>
                <a:spcPct val="119200"/>
              </a:lnSpc>
            </a:pPr>
            <a:r>
              <a:rPr dirty="0" sz="800" spc="10">
                <a:latin typeface="Times New Roman"/>
                <a:cs typeface="Times New Roman"/>
              </a:rPr>
              <a:t>biblioteca)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y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Courier New"/>
                <a:cs typeface="Courier New"/>
              </a:rPr>
              <a:t>ATPDraw.chm</a:t>
            </a:r>
            <a:r>
              <a:rPr dirty="0" sz="800" spc="-245">
                <a:latin typeface="Courier New"/>
                <a:cs typeface="Courier New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(archivo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ayuda).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Además,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el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usuario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puede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crear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sus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propios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componentes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biblioteca.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(usuario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modelos)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incluir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archivos.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basa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otros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disco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específicos.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1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579120">
              <a:lnSpc>
                <a:spcPts val="880"/>
              </a:lnSpc>
            </a:pPr>
            <a:r>
              <a:rPr dirty="0" sz="800" b="1">
                <a:latin typeface="Times New Roman"/>
                <a:cs typeface="Times New Roman"/>
              </a:rPr>
              <a:t>Archivo</a:t>
            </a:r>
            <a:r>
              <a:rPr dirty="0" sz="800" spc="6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</a:t>
            </a:r>
            <a:r>
              <a:rPr dirty="0" sz="800" spc="6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proyecto</a:t>
            </a:r>
            <a:r>
              <a:rPr dirty="0" sz="800" spc="65" b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: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cuando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guarda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trabajo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almacena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proyecto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(*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.acp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=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atpdraw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proyecto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circuito).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contiene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todos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representación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gráfica.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los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proyecto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comprimido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rutina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Pkzip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2.0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dominio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público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hecho,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abrirse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con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cualquier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versión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WinZip.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(Puede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ocurrir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un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verificador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virus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reconozca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incorrectamente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los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archivos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del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 spc="-10" i="1">
                <a:latin typeface="Times New Roman"/>
                <a:cs typeface="Times New Roman"/>
              </a:rPr>
              <a:t>proyecto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virus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infectado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ponerlos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cuarentena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cuando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envía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recibe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dicho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adjuntos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correo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electrónico.</a:t>
            </a:r>
            <a:endParaRPr sz="800">
              <a:latin typeface="Times New Roman"/>
              <a:cs typeface="Times New Roman"/>
            </a:endParaRPr>
          </a:p>
          <a:p>
            <a:pPr marL="12700" marR="169735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Si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sucede,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base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local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filtrado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virus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debe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modificarse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permitir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intercambio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de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proyecto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¡Póngase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contacto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personal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TI!)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1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879475">
              <a:lnSpc>
                <a:spcPts val="880"/>
              </a:lnSpc>
            </a:pPr>
            <a:r>
              <a:rPr dirty="0" sz="800" b="1">
                <a:latin typeface="Times New Roman"/>
                <a:cs typeface="Times New Roman"/>
              </a:rPr>
              <a:t>Archivo</a:t>
            </a:r>
            <a:r>
              <a:rPr dirty="0" sz="800" spc="7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</a:t>
            </a:r>
            <a:r>
              <a:rPr dirty="0" sz="800" spc="7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soporte</a:t>
            </a:r>
            <a:r>
              <a:rPr dirty="0" sz="800" spc="80" b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: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todos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heredan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propiedades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soporte.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describe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r>
              <a:rPr dirty="0" sz="800" spc="10">
                <a:latin typeface="Times New Roman"/>
                <a:cs typeface="Times New Roman"/>
              </a:rPr>
              <a:t> tipo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componente,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los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nodos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(fases,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posición,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identidad)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y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datos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(valor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predeterminado,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límites,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parámetro</a:t>
            </a:r>
            <a:endParaRPr sz="800">
              <a:latin typeface="Times New Roman"/>
              <a:cs typeface="Times New Roman"/>
            </a:endParaRPr>
          </a:p>
          <a:p>
            <a:pPr marL="12700" marR="965835">
              <a:lnSpc>
                <a:spcPts val="1090"/>
              </a:lnSpc>
              <a:spcBef>
                <a:spcPts val="50"/>
              </a:spcBef>
            </a:pPr>
            <a:r>
              <a:rPr dirty="0" sz="800">
                <a:latin typeface="Times New Roman"/>
                <a:cs typeface="Times New Roman"/>
              </a:rPr>
              <a:t>bandera,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número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dígitos,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identidad),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ícono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predeterminado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(mapa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bits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vector)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texto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ayuda.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apoyo</a:t>
            </a:r>
            <a:r>
              <a:rPr dirty="0" sz="800" spc="10">
                <a:latin typeface="Times New Roman"/>
                <a:cs typeface="Times New Roman"/>
              </a:rPr>
              <a:t> los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archivos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para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componentes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estándar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se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comprimen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juntos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en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el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archivo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Courier New"/>
                <a:cs typeface="Courier New"/>
              </a:rPr>
              <a:t>ATPDraw.scl</a:t>
            </a:r>
            <a:r>
              <a:rPr dirty="0" sz="800" spc="-240">
                <a:latin typeface="Courier New"/>
                <a:cs typeface="Courier New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(componente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estándar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biblioteca)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requiere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junto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proyecto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abrir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ejecutar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proyecto.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los</a:t>
            </a:r>
            <a:endParaRPr sz="800">
              <a:latin typeface="Times New Roman"/>
              <a:cs typeface="Times New Roman"/>
            </a:endParaRPr>
          </a:p>
          <a:p>
            <a:pPr marL="12700" marR="36131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soporte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editar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dentro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Biblioteca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icono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predeterminado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también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ser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modificado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mediante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editores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iconos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integrados.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nuevos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especificados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crean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especificando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Nuevos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soporte.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4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ts val="950"/>
              </a:lnSpc>
              <a:spcBef>
                <a:spcPts val="5"/>
              </a:spcBef>
            </a:pPr>
            <a:r>
              <a:rPr dirty="0" sz="800" b="1">
                <a:latin typeface="Times New Roman"/>
                <a:cs typeface="Times New Roman"/>
              </a:rPr>
              <a:t>Archivo</a:t>
            </a:r>
            <a:r>
              <a:rPr dirty="0" sz="800" spc="5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ATP</a:t>
            </a:r>
            <a:r>
              <a:rPr dirty="0" sz="800" spc="60" b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: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producido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utiliza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simulación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35">
                <a:latin typeface="Times New Roman"/>
                <a:cs typeface="Times New Roman"/>
              </a:rPr>
              <a:t>ATP.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Courier New"/>
                <a:cs typeface="Courier New"/>
              </a:rPr>
              <a:t>.atp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ts val="950"/>
              </a:lnSpc>
            </a:pP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todos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$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Include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escriben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Directorio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resultados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ubicación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predeterminada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especificada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como</a:t>
            </a:r>
            <a:endParaRPr sz="800">
              <a:latin typeface="Times New Roman"/>
              <a:cs typeface="Times New Roman"/>
            </a:endParaRPr>
          </a:p>
          <a:p>
            <a:pPr marL="12700" marR="84518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subdirectorio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\</a:t>
            </a:r>
            <a:r>
              <a:rPr dirty="0" sz="800" spc="16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ATP</a:t>
            </a:r>
            <a:r>
              <a:rPr dirty="0" sz="800" spc="-215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Herramientas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Opciones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/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Archivos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y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carpetas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directorio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resultados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ser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cambiado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través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ATP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Sup-proceso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Crear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archivo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ATP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editar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cualquier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procesador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texto,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incluido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editor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texto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propio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Atp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Editar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archivo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ATP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(F4)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).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recomienda,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embargo,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para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expertos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modificar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manualmente.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4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797560">
              <a:lnSpc>
                <a:spcPts val="880"/>
              </a:lnSpc>
              <a:spcBef>
                <a:spcPts val="5"/>
              </a:spcBef>
            </a:pPr>
            <a:r>
              <a:rPr dirty="0" sz="800" b="1">
                <a:latin typeface="Times New Roman"/>
                <a:cs typeface="Times New Roman"/>
              </a:rPr>
              <a:t>Incluir</a:t>
            </a:r>
            <a:r>
              <a:rPr dirty="0" sz="800" spc="6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archivos</a:t>
            </a:r>
            <a:r>
              <a:rPr dirty="0" sz="800" spc="70" b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: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especificados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cables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Windsyn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describen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un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biblioteca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.lib</a:t>
            </a:r>
            <a:r>
              <a:rPr dirty="0" sz="800" spc="-215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).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texto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tiene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formato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predefinido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(como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Base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datos</a:t>
            </a:r>
            <a:endParaRPr sz="800">
              <a:latin typeface="Times New Roman"/>
              <a:cs typeface="Times New Roman"/>
            </a:endParaRPr>
          </a:p>
          <a:p>
            <a:pPr marL="12700" marR="1344930">
              <a:lnSpc>
                <a:spcPct val="113799"/>
              </a:lnSpc>
              <a:spcBef>
                <a:spcPts val="40"/>
              </a:spcBef>
            </a:pPr>
            <a:r>
              <a:rPr dirty="0" sz="800">
                <a:latin typeface="Times New Roman"/>
                <a:cs typeface="Times New Roman"/>
              </a:rPr>
              <a:t>Módulo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ATP)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contiene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encabezado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describe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posiciones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parámetros,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además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ATP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tarjetas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finalmente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trailer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contiene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parámetros.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biblioteca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es</a:t>
            </a:r>
            <a:endParaRPr sz="800">
              <a:latin typeface="Times New Roman"/>
              <a:cs typeface="Times New Roman"/>
            </a:endParaRPr>
          </a:p>
          <a:p>
            <a:pPr marL="12700" marR="83375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incluido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$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Include.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inclusión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almacenan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memoria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escriben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Directorio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resultados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(igual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ATP)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cada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vez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crea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35">
                <a:latin typeface="Times New Roman"/>
                <a:cs typeface="Times New Roman"/>
              </a:rPr>
              <a:t>ATP.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Algunos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lineales</a:t>
            </a:r>
            <a:r>
              <a:rPr dirty="0" sz="800" spc="10">
                <a:latin typeface="Times New Roman"/>
                <a:cs typeface="Times New Roman"/>
              </a:rPr>
              <a:t> componentes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o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transformadores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saturables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también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pueden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tener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un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archivo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inclusión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para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el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no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lineal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10">
                <a:latin typeface="Times New Roman"/>
                <a:cs typeface="Times New Roman"/>
              </a:rPr>
              <a:t>característica.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1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ts val="880"/>
              </a:lnSpc>
            </a:pPr>
            <a:r>
              <a:rPr dirty="0" sz="800" b="1">
                <a:latin typeface="Times New Roman"/>
                <a:cs typeface="Times New Roman"/>
              </a:rPr>
              <a:t>Archivos</a:t>
            </a:r>
            <a:r>
              <a:rPr dirty="0" sz="800" spc="7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</a:t>
            </a:r>
            <a:r>
              <a:rPr dirty="0" sz="800" spc="7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datos:</a:t>
            </a:r>
            <a:r>
              <a:rPr dirty="0" sz="800" spc="75" b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exportar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especiales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biblioteca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posterior.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introducido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porque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involucrados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tienen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demasiados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ajustarse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estándar</a:t>
            </a:r>
            <a:endParaRPr sz="800">
              <a:latin typeface="Times New Roman"/>
              <a:cs typeface="Times New Roman"/>
            </a:endParaRPr>
          </a:p>
        </p:txBody>
      </p:sp>
      <p:grpSp>
        <p:nvGrpSpPr>
          <p:cNvPr id="21" name="object 21" descr=""/>
          <p:cNvGrpSpPr/>
          <p:nvPr/>
        </p:nvGrpSpPr>
        <p:grpSpPr>
          <a:xfrm>
            <a:off x="368299" y="9057730"/>
            <a:ext cx="535305" cy="13335"/>
            <a:chOff x="368299" y="9057730"/>
            <a:chExt cx="535305" cy="13335"/>
          </a:xfrm>
        </p:grpSpPr>
        <p:sp>
          <p:nvSpPr>
            <p:cNvPr id="22" name="object 22" descr=""/>
            <p:cNvSpPr/>
            <p:nvPr/>
          </p:nvSpPr>
          <p:spPr>
            <a:xfrm>
              <a:off x="368299" y="9057730"/>
              <a:ext cx="535305" cy="6985"/>
            </a:xfrm>
            <a:custGeom>
              <a:avLst/>
              <a:gdLst/>
              <a:ahLst/>
              <a:cxnLst/>
              <a:rect l="l" t="t" r="r" b="b"/>
              <a:pathLst>
                <a:path w="535305" h="6984">
                  <a:moveTo>
                    <a:pt x="535242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535242" y="0"/>
                  </a:lnTo>
                  <a:lnTo>
                    <a:pt x="535242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 descr=""/>
            <p:cNvSpPr/>
            <p:nvPr/>
          </p:nvSpPr>
          <p:spPr>
            <a:xfrm>
              <a:off x="368287" y="9057741"/>
              <a:ext cx="535305" cy="13335"/>
            </a:xfrm>
            <a:custGeom>
              <a:avLst/>
              <a:gdLst/>
              <a:ahLst/>
              <a:cxnLst/>
              <a:rect l="l" t="t" r="r" b="b"/>
              <a:pathLst>
                <a:path w="535305" h="13334">
                  <a:moveTo>
                    <a:pt x="535254" y="0"/>
                  </a:moveTo>
                  <a:lnTo>
                    <a:pt x="528637" y="6604"/>
                  </a:lnTo>
                  <a:lnTo>
                    <a:pt x="0" y="6604"/>
                  </a:lnTo>
                  <a:lnTo>
                    <a:pt x="0" y="13208"/>
                  </a:lnTo>
                  <a:lnTo>
                    <a:pt x="528637" y="13208"/>
                  </a:lnTo>
                  <a:lnTo>
                    <a:pt x="535254" y="13208"/>
                  </a:lnTo>
                  <a:lnTo>
                    <a:pt x="535254" y="6604"/>
                  </a:lnTo>
                  <a:lnTo>
                    <a:pt x="535254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 descr=""/>
            <p:cNvSpPr/>
            <p:nvPr/>
          </p:nvSpPr>
          <p:spPr>
            <a:xfrm>
              <a:off x="368299" y="9057730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4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5" name="object 25" descr=""/>
          <p:cNvSpPr txBox="1"/>
          <p:nvPr/>
        </p:nvSpPr>
        <p:spPr>
          <a:xfrm>
            <a:off x="377385" y="9117719"/>
            <a:ext cx="51943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Página</a:t>
            </a:r>
            <a:r>
              <a:rPr dirty="0" sz="800" spc="8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22</a:t>
            </a:r>
            <a:endParaRPr sz="800">
              <a:latin typeface="Arial"/>
              <a:cs typeface="Arial"/>
            </a:endParaRPr>
          </a:p>
        </p:txBody>
      </p:sp>
      <p:sp>
        <p:nvSpPr>
          <p:cNvPr id="27" name="object 27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28" name="object 28" descr=""/>
          <p:cNvSpPr txBox="1"/>
          <p:nvPr/>
        </p:nvSpPr>
        <p:spPr>
          <a:xfrm>
            <a:off x="6896694" y="10372823"/>
            <a:ext cx="336550" cy="139065"/>
          </a:xfrm>
          <a:prstGeom prst="rect">
            <a:avLst/>
          </a:prstGeom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z="800" spc="-10">
                <a:latin typeface="Arial MT"/>
                <a:cs typeface="Arial MT"/>
              </a:rPr>
              <a:t>17/222</a:t>
            </a:r>
            <a:endParaRPr sz="800">
              <a:latin typeface="Arial MT"/>
              <a:cs typeface="Arial MT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831370" y="9289525"/>
            <a:ext cx="5421630" cy="94551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algn="r" marR="781685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de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instalación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4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estructura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biblioteca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almacenan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internamente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memoria.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utilizan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siguientes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tipos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archivo:</a:t>
            </a:r>
            <a:endParaRPr sz="800">
              <a:latin typeface="Times New Roman"/>
              <a:cs typeface="Times New Roman"/>
            </a:endParaRPr>
          </a:p>
          <a:p>
            <a:pPr marL="59690" indent="-46990">
              <a:lnSpc>
                <a:spcPct val="100000"/>
              </a:lnSpc>
              <a:spcBef>
                <a:spcPts val="915"/>
              </a:spcBef>
              <a:buSzPct val="75000"/>
              <a:buChar char="•"/>
              <a:tabLst>
                <a:tab pos="59690" algn="l"/>
              </a:tabLst>
            </a:pP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cable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describe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.alc</a:t>
            </a:r>
            <a:r>
              <a:rPr dirty="0" sz="800" spc="155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(ATPDraw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cable).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binario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contiene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endParaRPr sz="8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3" name="object 3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4" name="object 4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619"/>
                  </a:lnTo>
                  <a:lnTo>
                    <a:pt x="142755" y="98619"/>
                  </a:lnTo>
                  <a:lnTo>
                    <a:pt x="136180" y="99927"/>
                  </a:lnTo>
                  <a:lnTo>
                    <a:pt x="104587" y="124122"/>
                  </a:lnTo>
                  <a:lnTo>
                    <a:pt x="98048" y="143326"/>
                  </a:lnTo>
                  <a:lnTo>
                    <a:pt x="98048" y="569333"/>
                  </a:lnTo>
                  <a:lnTo>
                    <a:pt x="117977" y="603777"/>
                  </a:lnTo>
                  <a:lnTo>
                    <a:pt x="142755" y="614040"/>
                  </a:lnTo>
                  <a:lnTo>
                    <a:pt x="1886711" y="614040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4040"/>
                  </a:moveTo>
                  <a:lnTo>
                    <a:pt x="1744971" y="614040"/>
                  </a:lnTo>
                  <a:lnTo>
                    <a:pt x="1751545" y="612733"/>
                  </a:lnTo>
                  <a:lnTo>
                    <a:pt x="1764174" y="607501"/>
                  </a:lnTo>
                  <a:lnTo>
                    <a:pt x="1788370" y="575908"/>
                  </a:lnTo>
                  <a:lnTo>
                    <a:pt x="1789678" y="569333"/>
                  </a:lnTo>
                  <a:lnTo>
                    <a:pt x="1789678" y="143326"/>
                  </a:lnTo>
                  <a:lnTo>
                    <a:pt x="1769748" y="108882"/>
                  </a:lnTo>
                  <a:lnTo>
                    <a:pt x="1744971" y="98619"/>
                  </a:lnTo>
                  <a:lnTo>
                    <a:pt x="1886711" y="98619"/>
                  </a:lnTo>
                  <a:lnTo>
                    <a:pt x="1886711" y="614040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2932176" y="500447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5453" y="528621"/>
                  </a:moveTo>
                  <a:lnTo>
                    <a:pt x="49392" y="528621"/>
                  </a:lnTo>
                  <a:lnTo>
                    <a:pt x="45954" y="528284"/>
                  </a:lnTo>
                  <a:lnTo>
                    <a:pt x="10837" y="508010"/>
                  </a:lnTo>
                  <a:lnTo>
                    <a:pt x="0" y="479240"/>
                  </a:lnTo>
                  <a:lnTo>
                    <a:pt x="0" y="475770"/>
                  </a:lnTo>
                  <a:lnTo>
                    <a:pt x="0" y="49394"/>
                  </a:lnTo>
                  <a:lnTo>
                    <a:pt x="17937" y="13024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914"/>
                  </a:lnTo>
                  <a:lnTo>
                    <a:pt x="1704845" y="49394"/>
                  </a:lnTo>
                  <a:lnTo>
                    <a:pt x="1704845" y="479240"/>
                  </a:lnTo>
                  <a:lnTo>
                    <a:pt x="1686907" y="515596"/>
                  </a:lnTo>
                  <a:lnTo>
                    <a:pt x="1658890" y="528284"/>
                  </a:lnTo>
                  <a:lnTo>
                    <a:pt x="1655453" y="52862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" name="object 6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171"/>
              <a:ext cx="145374" cy="145374"/>
            </a:xfrm>
            <a:prstGeom prst="rect">
              <a:avLst/>
            </a:prstGeom>
          </p:spPr>
        </p:pic>
      </p:grpSp>
      <p:sp>
        <p:nvSpPr>
          <p:cNvPr id="7" name="object 7" descr=""/>
          <p:cNvSpPr txBox="1"/>
          <p:nvPr/>
        </p:nvSpPr>
        <p:spPr>
          <a:xfrm>
            <a:off x="805970" y="111905"/>
            <a:ext cx="5242560" cy="2114550"/>
          </a:xfrm>
          <a:prstGeom prst="rect">
            <a:avLst/>
          </a:prstGeom>
        </p:spPr>
        <p:txBody>
          <a:bodyPr wrap="square" lIns="0" tIns="65405" rIns="0" bIns="0" rtlCol="0" vert="horz">
            <a:spAutoFit/>
          </a:bodyPr>
          <a:lstStyle/>
          <a:p>
            <a:pPr marL="3141345">
              <a:lnSpc>
                <a:spcPct val="100000"/>
              </a:lnSpc>
              <a:spcBef>
                <a:spcPts val="515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  <a:p>
            <a:pPr marL="215900">
              <a:lnSpc>
                <a:spcPct val="100000"/>
              </a:lnSpc>
              <a:spcBef>
                <a:spcPts val="470"/>
              </a:spcBef>
            </a:pPr>
            <a:r>
              <a:rPr dirty="0" sz="800" spc="-105">
                <a:latin typeface="Times New Roman"/>
                <a:cs typeface="Times New Roman"/>
              </a:rPr>
              <a:t>l</a:t>
            </a:r>
            <a:r>
              <a:rPr dirty="0" baseline="-27777" sz="1200" spc="-157">
                <a:latin typeface="Times New Roman"/>
                <a:cs typeface="Times New Roman"/>
              </a:rPr>
              <a:t>d</a:t>
            </a:r>
            <a:r>
              <a:rPr dirty="0" sz="800" spc="-105">
                <a:latin typeface="Times New Roman"/>
                <a:cs typeface="Times New Roman"/>
              </a:rPr>
              <a:t>í</a:t>
            </a:r>
            <a:r>
              <a:rPr dirty="0" baseline="-27777" sz="1200" spc="-157">
                <a:latin typeface="Times New Roman"/>
                <a:cs typeface="Times New Roman"/>
              </a:rPr>
              <a:t>i</a:t>
            </a:r>
            <a:r>
              <a:rPr dirty="0" sz="800" spc="-105">
                <a:latin typeface="Times New Roman"/>
                <a:cs typeface="Times New Roman"/>
              </a:rPr>
              <a:t>n</a:t>
            </a:r>
            <a:r>
              <a:rPr dirty="0" baseline="-27777" sz="1200" spc="-157">
                <a:latin typeface="Times New Roman"/>
                <a:cs typeface="Times New Roman"/>
              </a:rPr>
              <a:t>re</a:t>
            </a:r>
            <a:r>
              <a:rPr dirty="0" sz="800" spc="-105">
                <a:latin typeface="Times New Roman"/>
                <a:cs typeface="Times New Roman"/>
              </a:rPr>
              <a:t>a</a:t>
            </a:r>
            <a:r>
              <a:rPr dirty="0" baseline="-27777" sz="1200" spc="-157">
                <a:latin typeface="Times New Roman"/>
                <a:cs typeface="Times New Roman"/>
              </a:rPr>
              <a:t>c</a:t>
            </a:r>
            <a:r>
              <a:rPr dirty="0" sz="800" spc="-105">
                <a:latin typeface="Times New Roman"/>
                <a:cs typeface="Times New Roman"/>
              </a:rPr>
              <a:t>,</a:t>
            </a:r>
            <a:r>
              <a:rPr dirty="0" baseline="-27777" sz="1200" spc="-157">
                <a:latin typeface="Times New Roman"/>
                <a:cs typeface="Times New Roman"/>
              </a:rPr>
              <a:t>to</a:t>
            </a:r>
            <a:r>
              <a:rPr dirty="0" sz="800" spc="-105">
                <a:latin typeface="Times New Roman"/>
                <a:cs typeface="Times New Roman"/>
              </a:rPr>
              <a:t>c</a:t>
            </a:r>
            <a:r>
              <a:rPr dirty="0" baseline="-27777" sz="1200" spc="-157">
                <a:latin typeface="Times New Roman"/>
                <a:cs typeface="Times New Roman"/>
              </a:rPr>
              <a:t>r</a:t>
            </a:r>
            <a:r>
              <a:rPr dirty="0" sz="800" spc="-105">
                <a:latin typeface="Times New Roman"/>
                <a:cs typeface="Times New Roman"/>
              </a:rPr>
              <a:t>o</a:t>
            </a:r>
            <a:r>
              <a:rPr dirty="0" baseline="-27777" sz="1200" spc="-157">
                <a:latin typeface="Times New Roman"/>
                <a:cs typeface="Times New Roman"/>
              </a:rPr>
              <a:t>io</a:t>
            </a:r>
            <a:r>
              <a:rPr dirty="0" sz="800" spc="-105">
                <a:latin typeface="Times New Roman"/>
                <a:cs typeface="Times New Roman"/>
              </a:rPr>
              <a:t>n</a:t>
            </a:r>
            <a:r>
              <a:rPr dirty="0" baseline="-27777" sz="1200" spc="-157">
                <a:latin typeface="Times New Roman"/>
                <a:cs typeface="Times New Roman"/>
              </a:rPr>
              <a:t>.</a:t>
            </a:r>
            <a:r>
              <a:rPr dirty="0" sz="800" spc="-105">
                <a:latin typeface="Times New Roman"/>
                <a:cs typeface="Times New Roman"/>
              </a:rPr>
              <a:t>stantes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cable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parámetros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cable.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Preferiblemente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debe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almacenarse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\</a:t>
            </a:r>
            <a:r>
              <a:rPr dirty="0" sz="800" spc="180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LCC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290"/>
              </a:spcBef>
            </a:pPr>
            <a:endParaRPr sz="800">
              <a:latin typeface="Courier New"/>
              <a:cs typeface="Courier New"/>
            </a:endParaRPr>
          </a:p>
          <a:p>
            <a:pPr marL="84455" marR="562610" indent="-46990">
              <a:lnSpc>
                <a:spcPct val="113799"/>
              </a:lnSpc>
              <a:buChar char="•"/>
              <a:tabLst>
                <a:tab pos="215900" algn="l"/>
              </a:tabLst>
            </a:pPr>
            <a:r>
              <a:rPr dirty="0" sz="600">
                <a:latin typeface="Times New Roman"/>
                <a:cs typeface="Times New Roman"/>
              </a:rPr>
              <a:t>El</a:t>
            </a:r>
            <a:r>
              <a:rPr dirty="0" sz="600" spc="5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componente</a:t>
            </a:r>
            <a:r>
              <a:rPr dirty="0" sz="6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AB</a:t>
            </a:r>
            <a:r>
              <a:rPr dirty="0" sz="800" spc="1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CTRAN</a:t>
            </a:r>
            <a:r>
              <a:rPr dirty="0" sz="6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(Transformador)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describe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.bct</a:t>
            </a:r>
            <a:r>
              <a:rPr dirty="0" sz="800" spc="185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binario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contiene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 spc="500">
                <a:latin typeface="Times New Roman"/>
                <a:cs typeface="Times New Roman"/>
              </a:rPr>
              <a:t>	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necesarios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rutina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soporte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CTR</a:t>
            </a:r>
            <a:r>
              <a:rPr dirty="0" sz="600" spc="-204">
                <a:latin typeface="Times New Roman"/>
                <a:cs typeface="Times New Roman"/>
              </a:rPr>
              <a:t>A</a:t>
            </a:r>
            <a:r>
              <a:rPr dirty="0" baseline="-9259" sz="900" spc="-254">
                <a:latin typeface="Arial MT"/>
                <a:cs typeface="Arial MT"/>
              </a:rPr>
              <a:t>T</a:t>
            </a:r>
            <a:r>
              <a:rPr dirty="0" sz="600" spc="-300">
                <a:latin typeface="Times New Roman"/>
                <a:cs typeface="Times New Roman"/>
              </a:rPr>
              <a:t>N</a:t>
            </a:r>
            <a:r>
              <a:rPr dirty="0" baseline="-9259" sz="900">
                <a:latin typeface="Arial MT"/>
                <a:cs typeface="Arial MT"/>
              </a:rPr>
              <a:t>r</a:t>
            </a:r>
            <a:r>
              <a:rPr dirty="0" baseline="-9259" sz="900" spc="-75">
                <a:latin typeface="Arial MT"/>
                <a:cs typeface="Arial MT"/>
              </a:rPr>
              <a:t>a</a:t>
            </a:r>
            <a:r>
              <a:rPr dirty="0" sz="800" spc="-360">
                <a:latin typeface="Times New Roman"/>
                <a:cs typeface="Times New Roman"/>
              </a:rPr>
              <a:t>d</a:t>
            </a:r>
            <a:r>
              <a:rPr dirty="0" baseline="-9259" sz="900">
                <a:latin typeface="Arial MT"/>
                <a:cs typeface="Arial MT"/>
              </a:rPr>
              <a:t>d</a:t>
            </a:r>
            <a:r>
              <a:rPr dirty="0" baseline="-9259" sz="900" spc="-480">
                <a:latin typeface="Arial MT"/>
                <a:cs typeface="Arial MT"/>
              </a:rPr>
              <a:t>u</a:t>
            </a:r>
            <a:r>
              <a:rPr dirty="0" sz="800" spc="-45">
                <a:latin typeface="Times New Roman"/>
                <a:cs typeface="Times New Roman"/>
              </a:rPr>
              <a:t>e</a:t>
            </a:r>
            <a:r>
              <a:rPr dirty="0" baseline="-9259" sz="900" spc="-89">
                <a:latin typeface="Arial MT"/>
                <a:cs typeface="Arial MT"/>
              </a:rPr>
              <a:t>c</a:t>
            </a:r>
            <a:r>
              <a:rPr dirty="0" sz="800" spc="-525">
                <a:latin typeface="Times New Roman"/>
                <a:cs typeface="Times New Roman"/>
              </a:rPr>
              <a:t>A</a:t>
            </a:r>
            <a:r>
              <a:rPr dirty="0" baseline="-9259" sz="900">
                <a:latin typeface="Arial MT"/>
                <a:cs typeface="Arial MT"/>
              </a:rPr>
              <a:t>i</a:t>
            </a:r>
            <a:r>
              <a:rPr dirty="0" baseline="-9259" sz="900" spc="-60">
                <a:latin typeface="Arial MT"/>
                <a:cs typeface="Arial MT"/>
              </a:rPr>
              <a:t>e</a:t>
            </a:r>
            <a:r>
              <a:rPr dirty="0" sz="800" spc="-459">
                <a:latin typeface="Times New Roman"/>
                <a:cs typeface="Times New Roman"/>
              </a:rPr>
              <a:t>T</a:t>
            </a:r>
            <a:r>
              <a:rPr dirty="0" baseline="-9259" sz="900">
                <a:latin typeface="Arial MT"/>
                <a:cs typeface="Arial MT"/>
              </a:rPr>
              <a:t>n</a:t>
            </a:r>
            <a:r>
              <a:rPr dirty="0" baseline="-9259" sz="900" spc="-337">
                <a:latin typeface="Arial MT"/>
                <a:cs typeface="Arial MT"/>
              </a:rPr>
              <a:t>d</a:t>
            </a:r>
            <a:r>
              <a:rPr dirty="0" sz="800" spc="-245">
                <a:latin typeface="Times New Roman"/>
                <a:cs typeface="Times New Roman"/>
              </a:rPr>
              <a:t>P</a:t>
            </a:r>
            <a:r>
              <a:rPr dirty="0" baseline="-9259" sz="900" spc="-165">
                <a:latin typeface="Arial MT"/>
                <a:cs typeface="Arial MT"/>
              </a:rPr>
              <a:t>o</a:t>
            </a:r>
            <a:r>
              <a:rPr dirty="0" sz="800" spc="-170">
                <a:latin typeface="Times New Roman"/>
                <a:cs typeface="Times New Roman"/>
              </a:rPr>
              <a:t>-</a:t>
            </a:r>
            <a:r>
              <a:rPr dirty="0" baseline="-9259" sz="900" spc="-187">
                <a:latin typeface="Arial MT"/>
                <a:cs typeface="Arial MT"/>
              </a:rPr>
              <a:t>..</a:t>
            </a:r>
            <a:r>
              <a:rPr dirty="0" sz="800" spc="-125">
                <a:latin typeface="Times New Roman"/>
                <a:cs typeface="Times New Roman"/>
              </a:rPr>
              <a:t>E</a:t>
            </a:r>
            <a:r>
              <a:rPr dirty="0" baseline="-9259" sz="900" spc="-187">
                <a:latin typeface="Arial MT"/>
                <a:cs typeface="Arial MT"/>
              </a:rPr>
              <a:t>.</a:t>
            </a:r>
            <a:r>
              <a:rPr dirty="0" baseline="-9259" sz="900" spc="75">
                <a:latin typeface="Arial MT"/>
                <a:cs typeface="Arial MT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MTP.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Preferiblemente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debería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ser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 spc="500">
                <a:latin typeface="Times New Roman"/>
                <a:cs typeface="Times New Roman"/>
              </a:rPr>
              <a:t>	</a:t>
            </a:r>
            <a:r>
              <a:rPr dirty="0" sz="800">
                <a:latin typeface="Times New Roman"/>
                <a:cs typeface="Times New Roman"/>
              </a:rPr>
              <a:t>almacenado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directorio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\</a:t>
            </a:r>
            <a:r>
              <a:rPr dirty="0" sz="800" spc="1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BCT</a:t>
            </a:r>
            <a:r>
              <a:rPr dirty="0" sz="800" spc="-220">
                <a:latin typeface="Courier New"/>
                <a:cs typeface="Courier New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.</a:t>
            </a:r>
            <a:endParaRPr sz="800">
              <a:latin typeface="Times New Roman"/>
              <a:cs typeface="Times New Roman"/>
            </a:endParaRPr>
          </a:p>
          <a:p>
            <a:pPr marL="84455" marR="462915" indent="-46990">
              <a:lnSpc>
                <a:spcPct val="108400"/>
              </a:lnSpc>
              <a:spcBef>
                <a:spcPts val="835"/>
              </a:spcBef>
              <a:buSzPct val="75000"/>
              <a:buChar char="•"/>
              <a:tabLst>
                <a:tab pos="215900" algn="l"/>
              </a:tabLst>
            </a:pP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transformador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híbrido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describe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mediante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.xfm.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contiene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devanado.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 spc="500">
                <a:latin typeface="Times New Roman"/>
                <a:cs typeface="Times New Roman"/>
              </a:rPr>
              <a:t>	</a:t>
            </a:r>
            <a:r>
              <a:rPr dirty="0" sz="800">
                <a:latin typeface="Times New Roman"/>
                <a:cs typeface="Times New Roman"/>
              </a:rPr>
              <a:t>resistencia,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inductancia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fuga,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capacitancia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centrales.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Preferiblemente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debe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almacenarse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endParaRPr sz="800">
              <a:latin typeface="Times New Roman"/>
              <a:cs typeface="Times New Roman"/>
            </a:endParaRPr>
          </a:p>
          <a:p>
            <a:pPr marL="215900">
              <a:lnSpc>
                <a:spcPct val="100000"/>
              </a:lnSpc>
              <a:spcBef>
                <a:spcPts val="390"/>
              </a:spcBef>
            </a:pPr>
            <a:r>
              <a:rPr dirty="0" sz="800">
                <a:latin typeface="Courier New"/>
                <a:cs typeface="Courier New"/>
              </a:rPr>
              <a:t>\</a:t>
            </a:r>
            <a:r>
              <a:rPr dirty="0" sz="800" spc="90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Directorio</a:t>
            </a:r>
            <a:r>
              <a:rPr dirty="0" sz="800" spc="370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BCT</a:t>
            </a:r>
            <a:r>
              <a:rPr dirty="0" sz="800" spc="90">
                <a:latin typeface="Courier New"/>
                <a:cs typeface="Courier New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.</a:t>
            </a:r>
            <a:endParaRPr sz="800">
              <a:latin typeface="Times New Roman"/>
              <a:cs typeface="Times New Roman"/>
            </a:endParaRPr>
          </a:p>
          <a:p>
            <a:pPr marL="84455" marR="30480" indent="-46990">
              <a:lnSpc>
                <a:spcPct val="113799"/>
              </a:lnSpc>
              <a:spcBef>
                <a:spcPts val="520"/>
              </a:spcBef>
              <a:buSzPct val="75000"/>
              <a:buChar char="•"/>
              <a:tabLst>
                <a:tab pos="215900" algn="l"/>
              </a:tabLst>
            </a:pP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describe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.mod</a:t>
            </a:r>
            <a:r>
              <a:rPr dirty="0" sz="800" spc="165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).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texto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comienza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&lt;nombre&gt;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y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 spc="500">
                <a:latin typeface="Times New Roman"/>
                <a:cs typeface="Times New Roman"/>
              </a:rPr>
              <a:t>	</a:t>
            </a:r>
            <a:r>
              <a:rPr dirty="0" sz="800">
                <a:latin typeface="Times New Roman"/>
                <a:cs typeface="Times New Roman"/>
              </a:rPr>
              <a:t>termina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ENDMODEL.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&lt;nombre&gt;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debe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igual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 spc="500">
                <a:latin typeface="Times New Roman"/>
                <a:cs typeface="Times New Roman"/>
              </a:rPr>
              <a:t>	</a:t>
            </a:r>
            <a:r>
              <a:rPr dirty="0" sz="800">
                <a:latin typeface="Times New Roman"/>
                <a:cs typeface="Times New Roman"/>
              </a:rPr>
              <a:t>incluido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directamente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final.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recomienda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almacenar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 spc="500">
                <a:latin typeface="Times New Roman"/>
                <a:cs typeface="Times New Roman"/>
              </a:rPr>
              <a:t>	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subdirectorio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\</a:t>
            </a:r>
            <a:r>
              <a:rPr dirty="0" sz="800" spc="1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MOD</a:t>
            </a:r>
            <a:r>
              <a:rPr dirty="0" sz="800" spc="-220">
                <a:latin typeface="Courier New"/>
                <a:cs typeface="Courier New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831370" y="6831362"/>
            <a:ext cx="13144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22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4611106" y="6851185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831370" y="2372330"/>
            <a:ext cx="5828030" cy="4228465"/>
          </a:xfrm>
          <a:prstGeom prst="rect">
            <a:avLst/>
          </a:prstGeom>
        </p:spPr>
        <p:txBody>
          <a:bodyPr wrap="square" lIns="0" tIns="34925" rIns="0" bIns="0" rtlCol="0" vert="horz">
            <a:spAutoFit/>
          </a:bodyPr>
          <a:lstStyle/>
          <a:p>
            <a:pPr algn="just" lvl="2" marL="250190" indent="-237490">
              <a:lnSpc>
                <a:spcPct val="100000"/>
              </a:lnSpc>
              <a:spcBef>
                <a:spcPts val="275"/>
              </a:spcBef>
              <a:buAutoNum type="arabicPeriod"/>
              <a:tabLst>
                <a:tab pos="250190" algn="l"/>
              </a:tabLst>
            </a:pPr>
            <a:r>
              <a:rPr dirty="0" sz="800" b="1">
                <a:latin typeface="Times New Roman"/>
                <a:cs typeface="Times New Roman"/>
              </a:rPr>
              <a:t>Organizar</a:t>
            </a:r>
            <a:r>
              <a:rPr dirty="0" sz="800" spc="9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los</a:t>
            </a:r>
            <a:r>
              <a:rPr dirty="0" sz="800" spc="90" b="1">
                <a:latin typeface="Times New Roman"/>
                <a:cs typeface="Times New Roman"/>
              </a:rPr>
              <a:t> </a:t>
            </a:r>
            <a:r>
              <a:rPr dirty="0" sz="800" spc="-10" b="1">
                <a:latin typeface="Times New Roman"/>
                <a:cs typeface="Times New Roman"/>
              </a:rPr>
              <a:t>archivos</a:t>
            </a:r>
            <a:endParaRPr sz="800">
              <a:latin typeface="Times New Roman"/>
              <a:cs typeface="Times New Roman"/>
            </a:endParaRPr>
          </a:p>
          <a:p>
            <a:pPr algn="just" marL="12700" marR="234950">
              <a:lnSpc>
                <a:spcPct val="113799"/>
              </a:lnSpc>
              <a:spcBef>
                <a:spcPts val="55"/>
              </a:spcBef>
            </a:pPr>
            <a:r>
              <a:rPr dirty="0" sz="800">
                <a:latin typeface="Times New Roman"/>
                <a:cs typeface="Times New Roman"/>
              </a:rPr>
              <a:t>Cuando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abre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proyecto,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escribe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ningún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disco.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Todos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almacenan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memoria.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Cuando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proyecto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almacena,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disco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eliminan.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tanto,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medida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pasa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tiempo,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cantidad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disco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crece.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responsabilidad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ordenar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directorios.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Recuerde: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todos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requeridos</a:t>
            </a:r>
            <a:endParaRPr sz="800">
              <a:latin typeface="Times New Roman"/>
              <a:cs typeface="Times New Roman"/>
            </a:endParaRPr>
          </a:p>
          <a:p>
            <a:pPr algn="just" marL="12700" marR="92773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almacenan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proyecto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exporta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modifica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usted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mismo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fuera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proyecto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deben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ser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mantenido.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opciones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mantenimiento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disponibles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Herramientas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Opciones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/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Ver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/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ATP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:</a:t>
            </a:r>
            <a:endParaRPr sz="800">
              <a:latin typeface="Times New Roman"/>
              <a:cs typeface="Times New Roman"/>
            </a:endParaRPr>
          </a:p>
          <a:p>
            <a:pPr algn="just" lvl="3" marL="167640" indent="-62865">
              <a:lnSpc>
                <a:spcPct val="100000"/>
              </a:lnSpc>
              <a:spcBef>
                <a:spcPts val="80"/>
              </a:spcBef>
              <a:buChar char="•"/>
              <a:tabLst>
                <a:tab pos="167640" algn="l"/>
              </a:tabLst>
            </a:pPr>
            <a:r>
              <a:rPr dirty="0" sz="800">
                <a:latin typeface="Times New Roman"/>
                <a:cs typeface="Times New Roman"/>
              </a:rPr>
              <a:t>Eliminar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temporales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después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simulación: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elimina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todos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temporales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BCTRAN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LCC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(.dat,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.lis.</a:t>
            </a:r>
            <a:endParaRPr sz="800">
              <a:latin typeface="Times New Roman"/>
              <a:cs typeface="Times New Roman"/>
            </a:endParaRPr>
          </a:p>
          <a:p>
            <a:pPr algn="just" marL="283210" marR="1149985">
              <a:lnSpc>
                <a:spcPct val="113799"/>
              </a:lnSpc>
              <a:spcBef>
                <a:spcPts val="105"/>
              </a:spcBef>
            </a:pPr>
            <a:r>
              <a:rPr dirty="0" sz="800">
                <a:latin typeface="Times New Roman"/>
                <a:cs typeface="Times New Roman"/>
              </a:rPr>
              <a:t>pch)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todos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temporales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*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.bin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cuando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finaliza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simulación.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requeridos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ejecutar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fuera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(los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archivos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lib)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dejan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disco.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caso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protección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elementos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lib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eliminan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inmediatamente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modifica.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Durante</a:t>
            </a:r>
            <a:endParaRPr sz="800">
              <a:latin typeface="Times New Roman"/>
              <a:cs typeface="Times New Roman"/>
            </a:endParaRPr>
          </a:p>
          <a:p>
            <a:pPr algn="just" marL="28321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depurar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LCC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BCTRAN,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debe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dejarse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marcar.</a:t>
            </a:r>
            <a:endParaRPr sz="800">
              <a:latin typeface="Times New Roman"/>
              <a:cs typeface="Times New Roman"/>
            </a:endParaRPr>
          </a:p>
          <a:p>
            <a:pPr algn="just" lvl="3" marL="167640" indent="-62865">
              <a:lnSpc>
                <a:spcPct val="100000"/>
              </a:lnSpc>
              <a:spcBef>
                <a:spcPts val="80"/>
              </a:spcBef>
              <a:buChar char="•"/>
              <a:tabLst>
                <a:tab pos="167640" algn="l"/>
              </a:tabLst>
            </a:pPr>
            <a:r>
              <a:rPr dirty="0" sz="800">
                <a:latin typeface="Times New Roman"/>
                <a:cs typeface="Times New Roman"/>
              </a:rPr>
              <a:t>Eliminar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resultados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salir: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elimina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todos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temporales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resultados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(.atp,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.lib,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.lis,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.pl4,</a:t>
            </a:r>
            <a:endParaRPr sz="800">
              <a:latin typeface="Times New Roman"/>
              <a:cs typeface="Times New Roman"/>
            </a:endParaRPr>
          </a:p>
          <a:p>
            <a:pPr algn="just" marL="283210" marR="1529080">
              <a:lnSpc>
                <a:spcPct val="113799"/>
              </a:lnSpc>
              <a:spcBef>
                <a:spcPts val="105"/>
              </a:spcBef>
            </a:pPr>
            <a:r>
              <a:rPr dirty="0" sz="800">
                <a:latin typeface="Times New Roman"/>
                <a:cs typeface="Times New Roman"/>
              </a:rPr>
              <a:t>.dat,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.pch,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.bin,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.gnu)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ResultDir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carpeta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defecto)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cuando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cerrado.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Todos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almacenan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proyecto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todos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modos.</a:t>
            </a:r>
            <a:endParaRPr sz="800">
              <a:latin typeface="Times New Roman"/>
              <a:cs typeface="Times New Roman"/>
            </a:endParaRPr>
          </a:p>
          <a:p>
            <a:pPr lvl="2" marL="250190" indent="-237490">
              <a:lnSpc>
                <a:spcPct val="100000"/>
              </a:lnSpc>
              <a:spcBef>
                <a:spcPts val="810"/>
              </a:spcBef>
              <a:buAutoNum type="arabicPeriod" startAt="2"/>
              <a:tabLst>
                <a:tab pos="250190" algn="l"/>
              </a:tabLst>
            </a:pPr>
            <a:r>
              <a:rPr dirty="0" sz="800" b="1">
                <a:latin typeface="Times New Roman"/>
                <a:cs typeface="Times New Roman"/>
              </a:rPr>
              <a:t>Configuración</a:t>
            </a:r>
            <a:r>
              <a:rPr dirty="0" sz="800" spc="9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</a:t>
            </a:r>
            <a:r>
              <a:rPr dirty="0" sz="800" spc="95" b="1">
                <a:latin typeface="Times New Roman"/>
                <a:cs typeface="Times New Roman"/>
              </a:rPr>
              <a:t> </a:t>
            </a:r>
            <a:r>
              <a:rPr dirty="0" sz="800" spc="-10" b="1">
                <a:latin typeface="Times New Roman"/>
                <a:cs typeface="Times New Roman"/>
              </a:rPr>
              <a:t>ATPDraw</a:t>
            </a:r>
            <a:endParaRPr sz="800">
              <a:latin typeface="Times New Roman"/>
              <a:cs typeface="Times New Roman"/>
            </a:endParaRPr>
          </a:p>
          <a:p>
            <a:pPr marL="12700" marR="775970">
              <a:lnSpc>
                <a:spcPts val="1140"/>
              </a:lnSpc>
              <a:spcBef>
                <a:spcPts val="20"/>
              </a:spcBef>
            </a:pPr>
            <a:r>
              <a:rPr dirty="0" sz="800" spc="10">
                <a:latin typeface="Times New Roman"/>
                <a:cs typeface="Times New Roman"/>
              </a:rPr>
              <a:t>El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archivo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Courier New"/>
                <a:cs typeface="Courier New"/>
              </a:rPr>
              <a:t>ATPDraw.ini</a:t>
            </a:r>
            <a:r>
              <a:rPr dirty="0" sz="800" spc="-245">
                <a:latin typeface="Courier New"/>
                <a:cs typeface="Courier New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contiene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opciones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programa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personalizables.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Uno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esos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archivos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para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cada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usuario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de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computadora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almacena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%</a:t>
            </a:r>
            <a:r>
              <a:rPr dirty="0" sz="800" spc="16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APPDATA%</a:t>
            </a:r>
            <a:r>
              <a:rPr dirty="0" sz="800" spc="16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\</a:t>
            </a:r>
            <a:r>
              <a:rPr dirty="0" sz="800" spc="1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atpdraw</a:t>
            </a:r>
            <a:r>
              <a:rPr dirty="0" sz="800" spc="16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\</a:t>
            </a:r>
            <a:r>
              <a:rPr dirty="0" sz="800" spc="-215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variable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ambiental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APPDATA</a:t>
            </a:r>
            <a:r>
              <a:rPr dirty="0" sz="800" spc="-220">
                <a:latin typeface="Courier New"/>
                <a:cs typeface="Courier New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es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800">
                <a:latin typeface="Times New Roman"/>
                <a:cs typeface="Times New Roman"/>
              </a:rPr>
              <a:t>dependiente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sistema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típicamente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igual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'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600">
                <a:latin typeface="Courier New"/>
                <a:cs typeface="Courier New"/>
              </a:rPr>
              <a:t>c:</a:t>
            </a:r>
            <a:r>
              <a:rPr dirty="0" sz="600" spc="8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\</a:t>
            </a:r>
            <a:r>
              <a:rPr dirty="0" sz="600" spc="8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Documents</a:t>
            </a:r>
            <a:r>
              <a:rPr dirty="0" sz="600" spc="8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and</a:t>
            </a:r>
            <a:r>
              <a:rPr dirty="0" sz="600" spc="8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Settings</a:t>
            </a:r>
            <a:r>
              <a:rPr dirty="0" sz="600" spc="9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\</a:t>
            </a:r>
            <a:r>
              <a:rPr dirty="0" sz="600" spc="8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user</a:t>
            </a:r>
            <a:r>
              <a:rPr dirty="0" sz="600" spc="8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\</a:t>
            </a:r>
            <a:r>
              <a:rPr dirty="0" sz="600" spc="8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Application</a:t>
            </a:r>
            <a:r>
              <a:rPr dirty="0" sz="600" spc="8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Data</a:t>
            </a:r>
            <a:r>
              <a:rPr dirty="0" sz="600" spc="-114">
                <a:latin typeface="Courier New"/>
                <a:cs typeface="Courier New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'.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general,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configuración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predeterminada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cumple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mayoría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requisitos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Cuando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necesario,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Courier New"/>
                <a:cs typeface="Courier New"/>
              </a:rPr>
              <a:t>.ini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85"/>
              </a:spcBef>
            </a:pP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modificar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través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Herramientas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opciones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programa,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mediante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editor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texto.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800">
              <a:latin typeface="Times New Roman"/>
              <a:cs typeface="Times New Roman"/>
            </a:endParaRPr>
          </a:p>
          <a:p>
            <a:pPr lvl="1" marL="170815" indent="-158115">
              <a:lnSpc>
                <a:spcPct val="100000"/>
              </a:lnSpc>
              <a:buAutoNum type="arabicPeriod" startAt="6"/>
              <a:tabLst>
                <a:tab pos="170815" algn="l"/>
              </a:tabLst>
            </a:pPr>
            <a:r>
              <a:rPr dirty="0" sz="800" b="1">
                <a:latin typeface="Times New Roman"/>
                <a:cs typeface="Times New Roman"/>
              </a:rPr>
              <a:t>Interfaz</a:t>
            </a:r>
            <a:r>
              <a:rPr dirty="0" sz="800" spc="8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ATPDraw</a:t>
            </a:r>
            <a:r>
              <a:rPr dirty="0" sz="800" spc="8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con</a:t>
            </a:r>
            <a:r>
              <a:rPr dirty="0" sz="800" spc="8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otros</a:t>
            </a:r>
            <a:r>
              <a:rPr dirty="0" sz="800" spc="8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programas</a:t>
            </a:r>
            <a:r>
              <a:rPr dirty="0" sz="800" spc="8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del</a:t>
            </a:r>
            <a:r>
              <a:rPr dirty="0" sz="800" spc="8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paquete</a:t>
            </a:r>
            <a:r>
              <a:rPr dirty="0" sz="800" spc="8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ATP-</a:t>
            </a:r>
            <a:r>
              <a:rPr dirty="0" sz="800" spc="-20" b="1">
                <a:latin typeface="Times New Roman"/>
                <a:cs typeface="Times New Roman"/>
              </a:rPr>
              <a:t>EMTP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865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paquete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simulación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ATP-</a:t>
            </a:r>
            <a:r>
              <a:rPr dirty="0" sz="800">
                <a:latin typeface="Times New Roman"/>
                <a:cs typeface="Times New Roman"/>
              </a:rPr>
              <a:t>EMTP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consta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varios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programas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separados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son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10">
                <a:latin typeface="Times New Roman"/>
                <a:cs typeface="Times New Roman"/>
              </a:rPr>
              <a:t>comunicarse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entre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sí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través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archivos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disco: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es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decir,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la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salida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preprocesadores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se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utiliza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como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entrada</a:t>
            </a:r>
            <a:endParaRPr sz="800">
              <a:latin typeface="Times New Roman"/>
              <a:cs typeface="Times New Roman"/>
            </a:endParaRPr>
          </a:p>
          <a:p>
            <a:pPr marL="12700" marR="841375">
              <a:lnSpc>
                <a:spcPts val="1140"/>
              </a:lnSpc>
              <a:spcBef>
                <a:spcPts val="20"/>
              </a:spcBef>
            </a:pPr>
            <a:r>
              <a:rPr dirty="0" sz="800" spc="10">
                <a:latin typeface="Times New Roman"/>
                <a:cs typeface="Times New Roman"/>
              </a:rPr>
              <a:t>para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el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programa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principal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Courier New"/>
                <a:cs typeface="Courier New"/>
              </a:rPr>
              <a:t>TPBIG.EXE</a:t>
            </a:r>
            <a:r>
              <a:rPr dirty="0" sz="800" spc="-250">
                <a:latin typeface="Courier New"/>
                <a:cs typeface="Courier New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,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mientras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que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el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producto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la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simulación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se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puede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usar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como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entrada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para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trazar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programas.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programa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principal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sí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menudo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preprocesador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(por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ejemplo,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INE</a:t>
            </a:r>
            <a:endParaRPr sz="6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800">
                <a:latin typeface="Times New Roman"/>
                <a:cs typeface="Times New Roman"/>
              </a:rPr>
              <a:t>C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ONSTANTS</a:t>
            </a:r>
            <a:r>
              <a:rPr dirty="0" sz="6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,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ABLE</a:t>
            </a:r>
            <a:r>
              <a:rPr dirty="0" sz="6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ONSTANTS</a:t>
            </a:r>
            <a:r>
              <a:rPr dirty="0" sz="6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,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CTRAN</a:t>
            </a:r>
            <a:r>
              <a:rPr dirty="0" sz="6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600" spc="-10">
                <a:latin typeface="Times New Roman"/>
                <a:cs typeface="Times New Roman"/>
              </a:rPr>
              <a:t>ATA</a:t>
            </a:r>
            <a:r>
              <a:rPr dirty="0" sz="6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ASE</a:t>
            </a:r>
            <a:r>
              <a:rPr dirty="0" sz="6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ODULE</a:t>
            </a:r>
            <a:r>
              <a:rPr dirty="0" sz="600" spc="2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se</a:t>
            </a:r>
            <a:r>
              <a:rPr dirty="0" sz="6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ejecuta)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perforación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productos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casos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reutilizar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ejecución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posterior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través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$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Include.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Tomando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endParaRPr sz="800">
              <a:latin typeface="Times New Roman"/>
              <a:cs typeface="Times New Roman"/>
            </a:endParaRPr>
          </a:p>
        </p:txBody>
      </p:sp>
      <p:grpSp>
        <p:nvGrpSpPr>
          <p:cNvPr id="11" name="object 11" descr=""/>
          <p:cNvGrpSpPr/>
          <p:nvPr/>
        </p:nvGrpSpPr>
        <p:grpSpPr>
          <a:xfrm>
            <a:off x="368299" y="7438773"/>
            <a:ext cx="535305" cy="13335"/>
            <a:chOff x="368299" y="7438773"/>
            <a:chExt cx="535305" cy="13335"/>
          </a:xfrm>
        </p:grpSpPr>
        <p:sp>
          <p:nvSpPr>
            <p:cNvPr id="12" name="object 12" descr=""/>
            <p:cNvSpPr/>
            <p:nvPr/>
          </p:nvSpPr>
          <p:spPr>
            <a:xfrm>
              <a:off x="368299" y="7438773"/>
              <a:ext cx="535305" cy="6985"/>
            </a:xfrm>
            <a:custGeom>
              <a:avLst/>
              <a:gdLst/>
              <a:ahLst/>
              <a:cxnLst/>
              <a:rect l="l" t="t" r="r" b="b"/>
              <a:pathLst>
                <a:path w="535305" h="6984">
                  <a:moveTo>
                    <a:pt x="535242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535242" y="0"/>
                  </a:lnTo>
                  <a:lnTo>
                    <a:pt x="535242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368287" y="7438783"/>
              <a:ext cx="535305" cy="13335"/>
            </a:xfrm>
            <a:custGeom>
              <a:avLst/>
              <a:gdLst/>
              <a:ahLst/>
              <a:cxnLst/>
              <a:rect l="l" t="t" r="r" b="b"/>
              <a:pathLst>
                <a:path w="535305" h="13334">
                  <a:moveTo>
                    <a:pt x="535254" y="0"/>
                  </a:moveTo>
                  <a:lnTo>
                    <a:pt x="528637" y="6604"/>
                  </a:lnTo>
                  <a:lnTo>
                    <a:pt x="0" y="6604"/>
                  </a:lnTo>
                  <a:lnTo>
                    <a:pt x="0" y="13208"/>
                  </a:lnTo>
                  <a:lnTo>
                    <a:pt x="528637" y="13208"/>
                  </a:lnTo>
                  <a:lnTo>
                    <a:pt x="535254" y="13208"/>
                  </a:lnTo>
                  <a:lnTo>
                    <a:pt x="535254" y="6604"/>
                  </a:lnTo>
                  <a:lnTo>
                    <a:pt x="535254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368299" y="7438773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4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5" name="object 15" descr=""/>
          <p:cNvSpPr txBox="1"/>
          <p:nvPr/>
        </p:nvSpPr>
        <p:spPr>
          <a:xfrm>
            <a:off x="377385" y="7498763"/>
            <a:ext cx="51943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Página</a:t>
            </a:r>
            <a:r>
              <a:rPr dirty="0" sz="800" spc="8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23</a:t>
            </a:r>
            <a:endParaRPr sz="800">
              <a:latin typeface="Arial"/>
              <a:cs typeface="Arial"/>
            </a:endParaRPr>
          </a:p>
        </p:txBody>
      </p:sp>
      <p:sp>
        <p:nvSpPr>
          <p:cNvPr id="23" name="object 23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24" name="object 24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94615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18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16" name="object 16" descr=""/>
          <p:cNvSpPr txBox="1"/>
          <p:nvPr/>
        </p:nvSpPr>
        <p:spPr>
          <a:xfrm>
            <a:off x="1089080" y="7670569"/>
            <a:ext cx="5041900" cy="154051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algn="r" marR="400685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de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instalación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4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10922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estructura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programa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bastante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difícil,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shell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supervisar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ejecución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de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programas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separados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flujos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salida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tienen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gran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ventaja.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función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Editar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comandos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...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admite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extender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conjunto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comandos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bajo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 i="1">
                <a:latin typeface="Times New Roman"/>
                <a:cs typeface="Times New Roman"/>
              </a:rPr>
              <a:t>ATP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integrando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comandos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opcionales,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Ejecutar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ATP</a:t>
            </a:r>
            <a:r>
              <a:rPr dirty="0" sz="800" spc="8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(archivo)</a:t>
            </a:r>
            <a:r>
              <a:rPr dirty="0" sz="800" spc="8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/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Ejecutar</a:t>
            </a:r>
            <a:r>
              <a:rPr dirty="0" sz="800" spc="8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PlotXY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/</a:t>
            </a:r>
            <a:r>
              <a:rPr dirty="0" sz="800" spc="8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Ejecutar</a:t>
            </a:r>
            <a:r>
              <a:rPr dirty="0" sz="800" spc="8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TPPlot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 spc="-50" i="1">
                <a:latin typeface="Times New Roman"/>
                <a:cs typeface="Times New Roman"/>
              </a:rPr>
              <a:t>/</a:t>
            </a:r>
            <a:endParaRPr sz="800">
              <a:latin typeface="Times New Roman"/>
              <a:cs typeface="Times New Roman"/>
            </a:endParaRPr>
          </a:p>
          <a:p>
            <a:pPr marL="12700" marR="361950">
              <a:lnSpc>
                <a:spcPts val="880"/>
              </a:lnSpc>
              <a:spcBef>
                <a:spcPts val="434"/>
              </a:spcBef>
            </a:pPr>
            <a:r>
              <a:rPr dirty="0" sz="800" i="1">
                <a:latin typeface="Times New Roman"/>
                <a:cs typeface="Times New Roman"/>
              </a:rPr>
              <a:t>Ejecutar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PCPlot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/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/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Ejecutar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ATP_Analyzer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/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Ejecutar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ACC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/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Ejecutar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PL42mat,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etc.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hace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posible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programa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entorno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operativo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gráfico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ejecute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otro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ATP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800">
                <a:latin typeface="Times New Roman"/>
                <a:cs typeface="Times New Roman"/>
              </a:rPr>
              <a:t>programas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manera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fácil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usar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2.2.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2509784" y="9345017"/>
            <a:ext cx="452120" cy="25019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11760" marR="5080" indent="-99695">
              <a:lnSpc>
                <a:spcPct val="122900"/>
              </a:lnSpc>
              <a:spcBef>
                <a:spcPts val="95"/>
              </a:spcBef>
            </a:pPr>
            <a:r>
              <a:rPr dirty="0" sz="600" b="1">
                <a:latin typeface="Times New Roman"/>
                <a:cs typeface="Times New Roman"/>
              </a:rPr>
              <a:t>Texto </a:t>
            </a:r>
            <a:r>
              <a:rPr dirty="0" sz="600" spc="-10" b="1">
                <a:latin typeface="Times New Roman"/>
                <a:cs typeface="Times New Roman"/>
              </a:rPr>
              <a:t>ASCII</a:t>
            </a:r>
            <a:r>
              <a:rPr dirty="0" sz="600" spc="500" b="1">
                <a:latin typeface="Times New Roman"/>
                <a:cs typeface="Times New Roman"/>
              </a:rPr>
              <a:t> </a:t>
            </a:r>
            <a:r>
              <a:rPr dirty="0" sz="600" spc="-10" b="1">
                <a:latin typeface="Times New Roman"/>
                <a:cs typeface="Times New Roman"/>
              </a:rPr>
              <a:t>editor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4386436" y="9375414"/>
            <a:ext cx="34290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10" b="1">
                <a:latin typeface="Times New Roman"/>
                <a:cs typeface="Times New Roman"/>
              </a:rPr>
              <a:t>TPPLOT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4386436" y="9765282"/>
            <a:ext cx="347345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10" b="1">
                <a:latin typeface="Times New Roman"/>
                <a:cs typeface="Times New Roman"/>
              </a:rPr>
              <a:t>PCPLOT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2569256" y="9984665"/>
            <a:ext cx="550545" cy="236854"/>
          </a:xfrm>
          <a:prstGeom prst="rect">
            <a:avLst/>
          </a:prstGeom>
        </p:spPr>
        <p:txBody>
          <a:bodyPr wrap="square" lIns="0" tIns="33655" rIns="0" bIns="0" rtlCol="0" vert="horz">
            <a:spAutoFit/>
          </a:bodyPr>
          <a:lstStyle/>
          <a:p>
            <a:pPr marL="78740">
              <a:lnSpc>
                <a:spcPct val="100000"/>
              </a:lnSpc>
              <a:spcBef>
                <a:spcPts val="265"/>
              </a:spcBef>
            </a:pPr>
            <a:r>
              <a:rPr dirty="0" sz="550" spc="-20" b="1">
                <a:latin typeface="Times New Roman"/>
                <a:cs typeface="Times New Roman"/>
              </a:rPr>
              <a:t>.ATP</a:t>
            </a:r>
            <a:endParaRPr sz="5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75"/>
              </a:spcBef>
            </a:pPr>
            <a:r>
              <a:rPr dirty="0" sz="550">
                <a:latin typeface="Times New Roman"/>
                <a:cs typeface="Times New Roman"/>
              </a:rPr>
              <a:t>fichero</a:t>
            </a:r>
            <a:r>
              <a:rPr dirty="0" sz="550" spc="25">
                <a:latin typeface="Times New Roman"/>
                <a:cs typeface="Times New Roman"/>
              </a:rPr>
              <a:t> </a:t>
            </a:r>
            <a:r>
              <a:rPr dirty="0" sz="550">
                <a:latin typeface="Times New Roman"/>
                <a:cs typeface="Times New Roman"/>
              </a:rPr>
              <a:t>de</a:t>
            </a:r>
            <a:r>
              <a:rPr dirty="0" sz="550" spc="25">
                <a:latin typeface="Times New Roman"/>
                <a:cs typeface="Times New Roman"/>
              </a:rPr>
              <a:t> </a:t>
            </a:r>
            <a:r>
              <a:rPr dirty="0" sz="550" spc="-10">
                <a:latin typeface="Times New Roman"/>
                <a:cs typeface="Times New Roman"/>
              </a:rPr>
              <a:t>entrada</a:t>
            </a:r>
            <a:endParaRPr sz="550">
              <a:latin typeface="Times New Roman"/>
              <a:cs typeface="Times New Roman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1445908" y="9812859"/>
            <a:ext cx="602615" cy="236854"/>
          </a:xfrm>
          <a:prstGeom prst="rect">
            <a:avLst/>
          </a:prstGeom>
        </p:spPr>
        <p:txBody>
          <a:bodyPr wrap="square" lIns="0" tIns="33655" rIns="0" bIns="0" rtlCol="0" vert="horz">
            <a:spAutoFit/>
          </a:bodyPr>
          <a:lstStyle/>
          <a:p>
            <a:pPr marL="111760">
              <a:lnSpc>
                <a:spcPct val="100000"/>
              </a:lnSpc>
              <a:spcBef>
                <a:spcPts val="265"/>
              </a:spcBef>
            </a:pPr>
            <a:r>
              <a:rPr dirty="0" sz="550" spc="-20" b="1">
                <a:latin typeface="Times New Roman"/>
                <a:cs typeface="Times New Roman"/>
              </a:rPr>
              <a:t>.ADP</a:t>
            </a:r>
            <a:endParaRPr sz="5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75"/>
              </a:spcBef>
            </a:pPr>
            <a:r>
              <a:rPr dirty="0" sz="550">
                <a:latin typeface="Times New Roman"/>
                <a:cs typeface="Times New Roman"/>
              </a:rPr>
              <a:t>archivo</a:t>
            </a:r>
            <a:r>
              <a:rPr dirty="0" sz="550" spc="35">
                <a:latin typeface="Times New Roman"/>
                <a:cs typeface="Times New Roman"/>
              </a:rPr>
              <a:t> </a:t>
            </a:r>
            <a:r>
              <a:rPr dirty="0" sz="550">
                <a:latin typeface="Times New Roman"/>
                <a:cs typeface="Times New Roman"/>
              </a:rPr>
              <a:t>de</a:t>
            </a:r>
            <a:r>
              <a:rPr dirty="0" sz="550" spc="35">
                <a:latin typeface="Times New Roman"/>
                <a:cs typeface="Times New Roman"/>
              </a:rPr>
              <a:t> </a:t>
            </a:r>
            <a:r>
              <a:rPr dirty="0" sz="550" spc="-10">
                <a:latin typeface="Times New Roman"/>
                <a:cs typeface="Times New Roman"/>
              </a:rPr>
              <a:t>proyecto</a:t>
            </a:r>
            <a:endParaRPr sz="550">
              <a:latin typeface="Times New Roman"/>
              <a:cs typeface="Times New Roman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4426084" y="10155150"/>
            <a:ext cx="27686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10" b="1">
                <a:latin typeface="Times New Roman"/>
                <a:cs typeface="Times New Roman"/>
              </a:rPr>
              <a:t>PlotXY</a:t>
            </a:r>
            <a:endParaRPr sz="6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935015" y="165100"/>
            <a:ext cx="5226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5" name="object 5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619"/>
                  </a:lnTo>
                  <a:lnTo>
                    <a:pt x="142755" y="98619"/>
                  </a:lnTo>
                  <a:lnTo>
                    <a:pt x="136180" y="99927"/>
                  </a:lnTo>
                  <a:lnTo>
                    <a:pt x="104587" y="124122"/>
                  </a:lnTo>
                  <a:lnTo>
                    <a:pt x="98048" y="143326"/>
                  </a:lnTo>
                  <a:lnTo>
                    <a:pt x="98048" y="569333"/>
                  </a:lnTo>
                  <a:lnTo>
                    <a:pt x="117977" y="603777"/>
                  </a:lnTo>
                  <a:lnTo>
                    <a:pt x="142755" y="614040"/>
                  </a:lnTo>
                  <a:lnTo>
                    <a:pt x="1886711" y="614040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4040"/>
                  </a:moveTo>
                  <a:lnTo>
                    <a:pt x="1744971" y="614040"/>
                  </a:lnTo>
                  <a:lnTo>
                    <a:pt x="1751545" y="612733"/>
                  </a:lnTo>
                  <a:lnTo>
                    <a:pt x="1764174" y="607501"/>
                  </a:lnTo>
                  <a:lnTo>
                    <a:pt x="1788370" y="575908"/>
                  </a:lnTo>
                  <a:lnTo>
                    <a:pt x="1789678" y="569333"/>
                  </a:lnTo>
                  <a:lnTo>
                    <a:pt x="1789678" y="143326"/>
                  </a:lnTo>
                  <a:lnTo>
                    <a:pt x="1769748" y="108882"/>
                  </a:lnTo>
                  <a:lnTo>
                    <a:pt x="1744971" y="98619"/>
                  </a:lnTo>
                  <a:lnTo>
                    <a:pt x="1886711" y="98619"/>
                  </a:lnTo>
                  <a:lnTo>
                    <a:pt x="1886711" y="614040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932176" y="500462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5453" y="528607"/>
                  </a:moveTo>
                  <a:lnTo>
                    <a:pt x="49392" y="528607"/>
                  </a:lnTo>
                  <a:lnTo>
                    <a:pt x="45954" y="528257"/>
                  </a:lnTo>
                  <a:lnTo>
                    <a:pt x="10837" y="507997"/>
                  </a:lnTo>
                  <a:lnTo>
                    <a:pt x="0" y="479226"/>
                  </a:lnTo>
                  <a:lnTo>
                    <a:pt x="0" y="475757"/>
                  </a:lnTo>
                  <a:lnTo>
                    <a:pt x="0" y="49381"/>
                  </a:lnTo>
                  <a:lnTo>
                    <a:pt x="17937" y="12997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914"/>
                  </a:lnTo>
                  <a:lnTo>
                    <a:pt x="1704845" y="49381"/>
                  </a:lnTo>
                  <a:lnTo>
                    <a:pt x="1704845" y="479226"/>
                  </a:lnTo>
                  <a:lnTo>
                    <a:pt x="1686907" y="515557"/>
                  </a:lnTo>
                  <a:lnTo>
                    <a:pt x="1658890" y="528257"/>
                  </a:lnTo>
                  <a:lnTo>
                    <a:pt x="1655453" y="52860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171"/>
              <a:ext cx="145374" cy="145374"/>
            </a:xfrm>
            <a:prstGeom prst="rect">
              <a:avLst/>
            </a:prstGeom>
          </p:spPr>
        </p:pic>
      </p:grpSp>
      <p:sp>
        <p:nvSpPr>
          <p:cNvPr id="8" name="object 8" descr=""/>
          <p:cNvSpPr txBox="1"/>
          <p:nvPr/>
        </p:nvSpPr>
        <p:spPr>
          <a:xfrm>
            <a:off x="1089080" y="5371010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661767" y="5351187"/>
            <a:ext cx="13144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23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1089080" y="2337971"/>
            <a:ext cx="277114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2.2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Interacción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otros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programas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ATP.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366613" y="4915063"/>
            <a:ext cx="208407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2.3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Editar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comandos.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3890841" y="4915063"/>
            <a:ext cx="212217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2.4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Comandos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especificados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usuario.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2443705" y="1482905"/>
            <a:ext cx="481330" cy="275590"/>
          </a:xfrm>
          <a:prstGeom prst="rect">
            <a:avLst/>
          </a:prstGeom>
        </p:spPr>
        <p:txBody>
          <a:bodyPr wrap="square" lIns="0" tIns="32384" rIns="0" bIns="0" rtlCol="0" vert="horz">
            <a:spAutoFit/>
          </a:bodyPr>
          <a:lstStyle/>
          <a:p>
            <a:pPr marL="184150">
              <a:lnSpc>
                <a:spcPct val="100000"/>
              </a:lnSpc>
              <a:spcBef>
                <a:spcPts val="254"/>
              </a:spcBef>
            </a:pPr>
            <a:r>
              <a:rPr dirty="0" sz="800" spc="-25" b="1">
                <a:latin typeface="Times New Roman"/>
                <a:cs typeface="Times New Roman"/>
              </a:rPr>
              <a:t>ATP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10">
                <a:latin typeface="Times New Roman"/>
                <a:cs typeface="Times New Roman"/>
              </a:rPr>
              <a:t>(TPBIG.EXE)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4346789" y="2119910"/>
            <a:ext cx="39116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10" b="1">
                <a:latin typeface="Times New Roman"/>
                <a:cs typeface="Times New Roman"/>
              </a:rPr>
              <a:t>DisplayNT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4340181" y="1736649"/>
            <a:ext cx="38989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10" b="1">
                <a:latin typeface="Times New Roman"/>
                <a:cs typeface="Times New Roman"/>
              </a:rPr>
              <a:t>DspATP32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4379828" y="1346782"/>
            <a:ext cx="338455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10" b="1">
                <a:latin typeface="Times New Roman"/>
                <a:cs typeface="Times New Roman"/>
              </a:rPr>
              <a:t>PL42mat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4379828" y="490395"/>
            <a:ext cx="404495" cy="263525"/>
          </a:xfrm>
          <a:prstGeom prst="rect">
            <a:avLst/>
          </a:prstGeom>
        </p:spPr>
        <p:txBody>
          <a:bodyPr wrap="square" lIns="0" tIns="39370" rIns="0" bIns="0" rtlCol="0" vert="horz">
            <a:spAutoFit/>
          </a:bodyPr>
          <a:lstStyle/>
          <a:p>
            <a:pPr algn="ctr" marR="6985">
              <a:lnSpc>
                <a:spcPct val="100000"/>
              </a:lnSpc>
              <a:spcBef>
                <a:spcPts val="310"/>
              </a:spcBef>
            </a:pPr>
            <a:r>
              <a:rPr dirty="0" sz="600" spc="-25" b="1">
                <a:latin typeface="Times New Roman"/>
                <a:cs typeface="Times New Roman"/>
              </a:rPr>
              <a:t>ATP</a:t>
            </a:r>
            <a:endParaRPr sz="60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  <a:spcBef>
                <a:spcPts val="215"/>
              </a:spcBef>
            </a:pPr>
            <a:r>
              <a:rPr dirty="0" sz="600" spc="-10" b="1">
                <a:latin typeface="Times New Roman"/>
                <a:cs typeface="Times New Roman"/>
              </a:rPr>
              <a:t>Analizador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3441503" y="1534446"/>
            <a:ext cx="186690" cy="250190"/>
          </a:xfrm>
          <a:prstGeom prst="rect">
            <a:avLst/>
          </a:prstGeom>
        </p:spPr>
        <p:txBody>
          <a:bodyPr wrap="square" lIns="0" tIns="33019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9"/>
              </a:spcBef>
            </a:pPr>
            <a:r>
              <a:rPr dirty="0" sz="600" spc="-20" b="1">
                <a:latin typeface="Times New Roman"/>
                <a:cs typeface="Times New Roman"/>
              </a:rPr>
              <a:t>.PL4</a:t>
            </a:r>
            <a:endParaRPr sz="600">
              <a:latin typeface="Times New Roman"/>
              <a:cs typeface="Times New Roman"/>
            </a:endParaRPr>
          </a:p>
          <a:p>
            <a:pPr marL="38735">
              <a:lnSpc>
                <a:spcPct val="100000"/>
              </a:lnSpc>
              <a:spcBef>
                <a:spcPts val="165"/>
              </a:spcBef>
            </a:pPr>
            <a:r>
              <a:rPr dirty="0" sz="600" spc="-25" b="1">
                <a:latin typeface="Times New Roman"/>
                <a:cs typeface="Times New Roman"/>
              </a:rPr>
              <a:t>.PD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4353397" y="963522"/>
            <a:ext cx="404495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10" b="1">
                <a:latin typeface="Times New Roman"/>
                <a:cs typeface="Times New Roman"/>
              </a:rPr>
              <a:t>GTPPLOT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1433724" y="382024"/>
            <a:ext cx="47625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sz="550" spc="-105">
                <a:latin typeface="Times New Roman"/>
                <a:cs typeface="Times New Roman"/>
              </a:rPr>
              <a:t>da</a:t>
            </a:r>
            <a:r>
              <a:rPr dirty="0" baseline="25252" sz="825" spc="-157" b="1">
                <a:latin typeface="Times New Roman"/>
                <a:cs typeface="Times New Roman"/>
              </a:rPr>
              <a:t>.</a:t>
            </a:r>
            <a:r>
              <a:rPr dirty="0" sz="550" spc="-105">
                <a:latin typeface="Times New Roman"/>
                <a:cs typeface="Times New Roman"/>
              </a:rPr>
              <a:t>t</a:t>
            </a:r>
            <a:r>
              <a:rPr dirty="0" baseline="25252" sz="825" spc="-157" b="1">
                <a:latin typeface="Times New Roman"/>
                <a:cs typeface="Times New Roman"/>
              </a:rPr>
              <a:t>A</a:t>
            </a:r>
            <a:r>
              <a:rPr dirty="0" sz="550" spc="-105">
                <a:latin typeface="Times New Roman"/>
                <a:cs typeface="Times New Roman"/>
              </a:rPr>
              <a:t>os</a:t>
            </a:r>
            <a:r>
              <a:rPr dirty="0" baseline="25252" sz="825" spc="-157" b="1">
                <a:latin typeface="Times New Roman"/>
                <a:cs typeface="Times New Roman"/>
              </a:rPr>
              <a:t>L</a:t>
            </a:r>
            <a:r>
              <a:rPr dirty="0" sz="550" spc="-105">
                <a:latin typeface="Times New Roman"/>
                <a:cs typeface="Times New Roman"/>
              </a:rPr>
              <a:t>d</a:t>
            </a:r>
            <a:r>
              <a:rPr dirty="0" baseline="25252" sz="825" spc="-157" b="1">
                <a:latin typeface="Times New Roman"/>
                <a:cs typeface="Times New Roman"/>
              </a:rPr>
              <a:t>C</a:t>
            </a:r>
            <a:r>
              <a:rPr dirty="0" sz="550" spc="-105">
                <a:latin typeface="Times New Roman"/>
                <a:cs typeface="Times New Roman"/>
              </a:rPr>
              <a:t>e</a:t>
            </a:r>
            <a:r>
              <a:rPr dirty="0" sz="550" spc="35">
                <a:latin typeface="Times New Roman"/>
                <a:cs typeface="Times New Roman"/>
              </a:rPr>
              <a:t> </a:t>
            </a:r>
            <a:r>
              <a:rPr dirty="0" sz="550" spc="-10">
                <a:latin typeface="Times New Roman"/>
                <a:cs typeface="Times New Roman"/>
              </a:rPr>
              <a:t>línea</a:t>
            </a:r>
            <a:endParaRPr sz="550">
              <a:latin typeface="Times New Roman"/>
              <a:cs typeface="Times New Roman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1525203" y="660879"/>
            <a:ext cx="312420" cy="236854"/>
          </a:xfrm>
          <a:prstGeom prst="rect">
            <a:avLst/>
          </a:prstGeom>
        </p:spPr>
        <p:txBody>
          <a:bodyPr wrap="square" lIns="0" tIns="33655" rIns="0" bIns="0" rtlCol="0" vert="horz">
            <a:spAutoFit/>
          </a:bodyPr>
          <a:lstStyle/>
          <a:p>
            <a:pPr marL="45720">
              <a:lnSpc>
                <a:spcPct val="100000"/>
              </a:lnSpc>
              <a:spcBef>
                <a:spcPts val="265"/>
              </a:spcBef>
            </a:pPr>
            <a:r>
              <a:rPr dirty="0" sz="550" spc="-25" b="1">
                <a:latin typeface="Times New Roman"/>
                <a:cs typeface="Times New Roman"/>
              </a:rPr>
              <a:t>USP</a:t>
            </a:r>
            <a:endParaRPr sz="5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75"/>
              </a:spcBef>
            </a:pPr>
            <a:r>
              <a:rPr dirty="0" sz="550" spc="-10">
                <a:latin typeface="Times New Roman"/>
                <a:cs typeface="Times New Roman"/>
              </a:rPr>
              <a:t>biblioteca</a:t>
            </a:r>
            <a:endParaRPr sz="550">
              <a:latin typeface="Times New Roman"/>
              <a:cs typeface="Times New Roman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1525203" y="1110218"/>
            <a:ext cx="312420" cy="224154"/>
          </a:xfrm>
          <a:prstGeom prst="rect">
            <a:avLst/>
          </a:prstGeom>
        </p:spPr>
        <p:txBody>
          <a:bodyPr wrap="square" lIns="0" tIns="27305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215"/>
              </a:spcBef>
            </a:pPr>
            <a:r>
              <a:rPr dirty="0" sz="550" spc="-20" b="1">
                <a:latin typeface="Times New Roman"/>
                <a:cs typeface="Times New Roman"/>
              </a:rPr>
              <a:t>.PCH</a:t>
            </a:r>
            <a:endParaRPr sz="5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10">
                <a:latin typeface="Times New Roman"/>
                <a:cs typeface="Times New Roman"/>
              </a:rPr>
              <a:t>biblioteca</a:t>
            </a:r>
            <a:endParaRPr sz="550">
              <a:latin typeface="Times New Roman"/>
              <a:cs typeface="Times New Roman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2628727" y="1122112"/>
            <a:ext cx="23812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b="1">
                <a:latin typeface="Times New Roman"/>
                <a:cs typeface="Times New Roman"/>
              </a:rPr>
              <a:t>*</a:t>
            </a:r>
            <a:r>
              <a:rPr dirty="0" sz="550" spc="15" b="1">
                <a:latin typeface="Times New Roman"/>
                <a:cs typeface="Times New Roman"/>
              </a:rPr>
              <a:t> </a:t>
            </a:r>
            <a:r>
              <a:rPr dirty="0" sz="550" spc="-20" b="1">
                <a:latin typeface="Times New Roman"/>
                <a:cs typeface="Times New Roman"/>
              </a:rPr>
              <a:t>.ATP</a:t>
            </a:r>
            <a:endParaRPr sz="550">
              <a:latin typeface="Times New Roman"/>
              <a:cs typeface="Times New Roman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3421679" y="560438"/>
            <a:ext cx="227329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b="1">
                <a:latin typeface="Times New Roman"/>
                <a:cs typeface="Times New Roman"/>
              </a:rPr>
              <a:t>*</a:t>
            </a:r>
            <a:r>
              <a:rPr dirty="0" sz="550" spc="15" b="1">
                <a:latin typeface="Times New Roman"/>
                <a:cs typeface="Times New Roman"/>
              </a:rPr>
              <a:t> </a:t>
            </a:r>
            <a:r>
              <a:rPr dirty="0" sz="550" spc="-20" b="1">
                <a:latin typeface="Times New Roman"/>
                <a:cs typeface="Times New Roman"/>
              </a:rPr>
              <a:t>.PL4</a:t>
            </a:r>
            <a:endParaRPr sz="550">
              <a:latin typeface="Times New Roman"/>
              <a:cs typeface="Times New Roman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3441503" y="738852"/>
            <a:ext cx="608330" cy="19367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ts val="615"/>
              </a:lnSpc>
              <a:spcBef>
                <a:spcPts val="120"/>
              </a:spcBef>
            </a:pPr>
            <a:r>
              <a:rPr dirty="0" sz="550" spc="-20" b="1">
                <a:latin typeface="Times New Roman"/>
                <a:cs typeface="Times New Roman"/>
              </a:rPr>
              <a:t>*.PD</a:t>
            </a:r>
            <a:endParaRPr sz="550">
              <a:latin typeface="Times New Roman"/>
              <a:cs typeface="Times New Roman"/>
            </a:endParaRPr>
          </a:p>
          <a:p>
            <a:pPr marL="90805">
              <a:lnSpc>
                <a:spcPts val="675"/>
              </a:lnSpc>
            </a:pPr>
            <a:r>
              <a:rPr dirty="0" sz="600" spc="-10">
                <a:latin typeface="Arial MT"/>
                <a:cs typeface="Arial MT"/>
              </a:rPr>
              <a:t>Traduciendo...</a:t>
            </a:r>
            <a:endParaRPr sz="600">
              <a:latin typeface="Arial MT"/>
              <a:cs typeface="Arial MT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2351194" y="659557"/>
            <a:ext cx="605155" cy="2952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78740">
              <a:lnSpc>
                <a:spcPct val="100000"/>
              </a:lnSpc>
              <a:spcBef>
                <a:spcPts val="135"/>
              </a:spcBef>
            </a:pPr>
            <a:r>
              <a:rPr dirty="0" sz="900" spc="-10" b="1">
                <a:latin typeface="Times New Roman"/>
                <a:cs typeface="Times New Roman"/>
              </a:rPr>
              <a:t>ATPDraw</a:t>
            </a:r>
            <a:endParaRPr sz="9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464"/>
              </a:spcBef>
            </a:pPr>
            <a:r>
              <a:rPr dirty="0" sz="450" spc="-25" b="1">
                <a:latin typeface="Times New Roman"/>
                <a:cs typeface="Times New Roman"/>
              </a:rPr>
              <a:t>LCC</a:t>
            </a:r>
            <a:endParaRPr sz="450">
              <a:latin typeface="Times New Roman"/>
              <a:cs typeface="Times New Roman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1915071" y="1994359"/>
            <a:ext cx="19558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10">
                <a:latin typeface="Times New Roman"/>
                <a:cs typeface="Times New Roman"/>
              </a:rPr>
              <a:t>Datos</a:t>
            </a:r>
            <a:endParaRPr sz="550">
              <a:latin typeface="Times New Roman"/>
              <a:cs typeface="Times New Roman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1915071" y="2152949"/>
            <a:ext cx="38481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10">
                <a:latin typeface="Times New Roman"/>
                <a:cs typeface="Times New Roman"/>
              </a:rPr>
              <a:t>Información</a:t>
            </a:r>
            <a:endParaRPr sz="550">
              <a:latin typeface="Times New Roman"/>
              <a:cs typeface="Times New Roman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2932692" y="864403"/>
            <a:ext cx="147955" cy="9715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50" spc="-25" b="1">
                <a:latin typeface="Times New Roman"/>
                <a:cs typeface="Times New Roman"/>
              </a:rPr>
              <a:t>BCT</a:t>
            </a:r>
            <a:endParaRPr sz="450">
              <a:latin typeface="Times New Roman"/>
              <a:cs typeface="Times New Roman"/>
            </a:endParaRPr>
          </a:p>
        </p:txBody>
      </p:sp>
      <p:grpSp>
        <p:nvGrpSpPr>
          <p:cNvPr id="30" name="object 30" descr=""/>
          <p:cNvGrpSpPr/>
          <p:nvPr/>
        </p:nvGrpSpPr>
        <p:grpSpPr>
          <a:xfrm>
            <a:off x="368299" y="5819832"/>
            <a:ext cx="535305" cy="13335"/>
            <a:chOff x="368299" y="5819832"/>
            <a:chExt cx="535305" cy="13335"/>
          </a:xfrm>
        </p:grpSpPr>
        <p:sp>
          <p:nvSpPr>
            <p:cNvPr id="31" name="object 31" descr=""/>
            <p:cNvSpPr/>
            <p:nvPr/>
          </p:nvSpPr>
          <p:spPr>
            <a:xfrm>
              <a:off x="368299" y="5819832"/>
              <a:ext cx="535305" cy="6985"/>
            </a:xfrm>
            <a:custGeom>
              <a:avLst/>
              <a:gdLst/>
              <a:ahLst/>
              <a:cxnLst/>
              <a:rect l="l" t="t" r="r" b="b"/>
              <a:pathLst>
                <a:path w="535305" h="6985">
                  <a:moveTo>
                    <a:pt x="535242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535242" y="0"/>
                  </a:lnTo>
                  <a:lnTo>
                    <a:pt x="535242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 descr=""/>
            <p:cNvSpPr/>
            <p:nvPr/>
          </p:nvSpPr>
          <p:spPr>
            <a:xfrm>
              <a:off x="368287" y="5819837"/>
              <a:ext cx="535305" cy="13335"/>
            </a:xfrm>
            <a:custGeom>
              <a:avLst/>
              <a:gdLst/>
              <a:ahLst/>
              <a:cxnLst/>
              <a:rect l="l" t="t" r="r" b="b"/>
              <a:pathLst>
                <a:path w="535305" h="13335">
                  <a:moveTo>
                    <a:pt x="535254" y="0"/>
                  </a:moveTo>
                  <a:lnTo>
                    <a:pt x="528637" y="6604"/>
                  </a:lnTo>
                  <a:lnTo>
                    <a:pt x="0" y="6604"/>
                  </a:lnTo>
                  <a:lnTo>
                    <a:pt x="0" y="13220"/>
                  </a:lnTo>
                  <a:lnTo>
                    <a:pt x="528637" y="13220"/>
                  </a:lnTo>
                  <a:lnTo>
                    <a:pt x="535254" y="13220"/>
                  </a:lnTo>
                  <a:lnTo>
                    <a:pt x="535254" y="6604"/>
                  </a:lnTo>
                  <a:lnTo>
                    <a:pt x="535254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 descr=""/>
            <p:cNvSpPr/>
            <p:nvPr/>
          </p:nvSpPr>
          <p:spPr>
            <a:xfrm>
              <a:off x="368299" y="5819832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4" name="object 34" descr=""/>
          <p:cNvSpPr txBox="1"/>
          <p:nvPr/>
        </p:nvSpPr>
        <p:spPr>
          <a:xfrm>
            <a:off x="377385" y="5879821"/>
            <a:ext cx="51943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Página</a:t>
            </a:r>
            <a:r>
              <a:rPr dirty="0" sz="800" spc="8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24</a:t>
            </a:r>
            <a:endParaRPr sz="800">
              <a:latin typeface="Arial"/>
              <a:cs typeface="Arial"/>
            </a:endParaRPr>
          </a:p>
        </p:txBody>
      </p:sp>
      <p:sp>
        <p:nvSpPr>
          <p:cNvPr id="36" name="object 36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37" name="object 37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94615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18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35" name="object 35" descr=""/>
          <p:cNvSpPr txBox="1"/>
          <p:nvPr/>
        </p:nvSpPr>
        <p:spPr>
          <a:xfrm>
            <a:off x="831370" y="6051627"/>
            <a:ext cx="5386070" cy="1837689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algn="r" marR="74549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de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instalación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8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Editar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comandos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2.3,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.bat</a:t>
            </a:r>
            <a:r>
              <a:rPr dirty="0" sz="800" spc="-220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Courier New"/>
                <a:cs typeface="Courier New"/>
              </a:rPr>
              <a:t>.exe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85"/>
              </a:spcBef>
            </a:pP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luego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enviará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parámetro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(por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ejemplo,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ATP.bat</a:t>
            </a:r>
            <a:r>
              <a:rPr dirty="0" sz="800" spc="17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&lt;actual</a:t>
            </a:r>
            <a:endParaRPr sz="800">
              <a:latin typeface="Courier New"/>
              <a:cs typeface="Courier New"/>
            </a:endParaRPr>
          </a:p>
          <a:p>
            <a:pPr marL="12700" marR="1076960">
              <a:lnSpc>
                <a:spcPts val="880"/>
              </a:lnSpc>
              <a:spcBef>
                <a:spcPts val="540"/>
              </a:spcBef>
            </a:pPr>
            <a:r>
              <a:rPr dirty="0" sz="800">
                <a:latin typeface="Courier New"/>
                <a:cs typeface="Courier New"/>
              </a:rPr>
              <a:t>.atp</a:t>
            </a:r>
            <a:r>
              <a:rPr dirty="0" sz="800" spc="1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file&gt;</a:t>
            </a:r>
            <a:r>
              <a:rPr dirty="0" sz="800" spc="145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430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PlotXY.exe</a:t>
            </a:r>
            <a:r>
              <a:rPr dirty="0" sz="800" spc="1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&lt;archivo</a:t>
            </a:r>
            <a:r>
              <a:rPr dirty="0" sz="800" spc="1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.pl4</a:t>
            </a:r>
            <a:r>
              <a:rPr dirty="0" sz="800" spc="1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actual&gt;</a:t>
            </a:r>
            <a:r>
              <a:rPr dirty="0" sz="800" spc="145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)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cuando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ejecuta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estos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programas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externos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campo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Nombre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comando,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mientras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comando</a:t>
            </a:r>
            <a:r>
              <a:rPr dirty="0" sz="800" spc="85" i="1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y</a:t>
            </a:r>
            <a:endParaRPr sz="800">
              <a:latin typeface="Times New Roman"/>
              <a:cs typeface="Times New Roman"/>
            </a:endParaRPr>
          </a:p>
          <a:p>
            <a:pPr marL="12700" marR="683895">
              <a:lnSpc>
                <a:spcPct val="113799"/>
              </a:lnSpc>
              <a:spcBef>
                <a:spcPts val="145"/>
              </a:spcBef>
            </a:pPr>
            <a:r>
              <a:rPr dirty="0" sz="800" i="1">
                <a:latin typeface="Times New Roman"/>
                <a:cs typeface="Times New Roman"/>
              </a:rPr>
              <a:t>Los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campos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parámetro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ejecutar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parámetro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opcional.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Seleccionando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radio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ATP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actual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completo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proyecto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actual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ts val="935"/>
              </a:lnSpc>
            </a:pP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extensión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.atp</a:t>
            </a:r>
            <a:r>
              <a:rPr dirty="0" sz="800" spc="-204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enviará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parámetro.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Archivo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ATPDraw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realiza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abrir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antes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ejecutar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comando,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donde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archivo,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luego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pasará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parámetro.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comandos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insertan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 i="1">
                <a:latin typeface="Times New Roman"/>
                <a:cs typeface="Times New Roman"/>
              </a:rPr>
              <a:t>ATP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dinámicamente,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cuando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activa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Actualizar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arriba.</a:t>
            </a:r>
            <a:endParaRPr sz="8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3" name="object 3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4" name="object 4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619"/>
                  </a:lnTo>
                  <a:lnTo>
                    <a:pt x="142755" y="98619"/>
                  </a:lnTo>
                  <a:lnTo>
                    <a:pt x="136180" y="99927"/>
                  </a:lnTo>
                  <a:lnTo>
                    <a:pt x="104587" y="124122"/>
                  </a:lnTo>
                  <a:lnTo>
                    <a:pt x="98048" y="143326"/>
                  </a:lnTo>
                  <a:lnTo>
                    <a:pt x="98048" y="569333"/>
                  </a:lnTo>
                  <a:lnTo>
                    <a:pt x="117977" y="603777"/>
                  </a:lnTo>
                  <a:lnTo>
                    <a:pt x="142755" y="614040"/>
                  </a:lnTo>
                  <a:lnTo>
                    <a:pt x="1886711" y="614040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4040"/>
                  </a:moveTo>
                  <a:lnTo>
                    <a:pt x="1744971" y="614040"/>
                  </a:lnTo>
                  <a:lnTo>
                    <a:pt x="1751545" y="612733"/>
                  </a:lnTo>
                  <a:lnTo>
                    <a:pt x="1764174" y="607501"/>
                  </a:lnTo>
                  <a:lnTo>
                    <a:pt x="1788370" y="575908"/>
                  </a:lnTo>
                  <a:lnTo>
                    <a:pt x="1789678" y="569333"/>
                  </a:lnTo>
                  <a:lnTo>
                    <a:pt x="1789678" y="143326"/>
                  </a:lnTo>
                  <a:lnTo>
                    <a:pt x="1769748" y="108882"/>
                  </a:lnTo>
                  <a:lnTo>
                    <a:pt x="1744971" y="98619"/>
                  </a:lnTo>
                  <a:lnTo>
                    <a:pt x="1886711" y="98619"/>
                  </a:lnTo>
                  <a:lnTo>
                    <a:pt x="1886711" y="614040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2932176" y="500450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5453" y="528621"/>
                  </a:moveTo>
                  <a:lnTo>
                    <a:pt x="49392" y="528621"/>
                  </a:lnTo>
                  <a:lnTo>
                    <a:pt x="45954" y="528270"/>
                  </a:lnTo>
                  <a:lnTo>
                    <a:pt x="10837" y="508010"/>
                  </a:lnTo>
                  <a:lnTo>
                    <a:pt x="0" y="479226"/>
                  </a:lnTo>
                  <a:lnTo>
                    <a:pt x="0" y="475770"/>
                  </a:lnTo>
                  <a:lnTo>
                    <a:pt x="0" y="49394"/>
                  </a:lnTo>
                  <a:lnTo>
                    <a:pt x="17937" y="12997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914"/>
                  </a:lnTo>
                  <a:lnTo>
                    <a:pt x="1704845" y="49394"/>
                  </a:lnTo>
                  <a:lnTo>
                    <a:pt x="1704845" y="479226"/>
                  </a:lnTo>
                  <a:lnTo>
                    <a:pt x="1686907" y="515583"/>
                  </a:lnTo>
                  <a:lnTo>
                    <a:pt x="1658890" y="528270"/>
                  </a:lnTo>
                  <a:lnTo>
                    <a:pt x="1655453" y="52862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" name="object 6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171"/>
              <a:ext cx="145374" cy="145374"/>
            </a:xfrm>
            <a:prstGeom prst="rect">
              <a:avLst/>
            </a:prstGeom>
          </p:spPr>
        </p:pic>
      </p:grpSp>
      <p:sp>
        <p:nvSpPr>
          <p:cNvPr id="7" name="object 7" descr=""/>
          <p:cNvSpPr txBox="1"/>
          <p:nvPr/>
        </p:nvSpPr>
        <p:spPr>
          <a:xfrm>
            <a:off x="1967934" y="105552"/>
            <a:ext cx="2985135" cy="396240"/>
          </a:xfrm>
          <a:prstGeom prst="rect">
            <a:avLst/>
          </a:prstGeom>
        </p:spPr>
        <p:txBody>
          <a:bodyPr wrap="square" lIns="0" tIns="71755" rIns="0" bIns="0" rtlCol="0" vert="horz">
            <a:spAutoFit/>
          </a:bodyPr>
          <a:lstStyle/>
          <a:p>
            <a:pPr marL="1979295">
              <a:lnSpc>
                <a:spcPct val="100000"/>
              </a:lnSpc>
              <a:spcBef>
                <a:spcPts val="565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  <a:p>
            <a:pPr marL="12700">
              <a:lnSpc>
                <a:spcPct val="100000"/>
              </a:lnSpc>
              <a:spcBef>
                <a:spcPts val="525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2.5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Configuración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predeterminada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ejecutar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Armafit.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767870" y="594801"/>
            <a:ext cx="5929630" cy="2848610"/>
          </a:xfrm>
          <a:prstGeom prst="rect">
            <a:avLst/>
          </a:prstGeom>
        </p:spPr>
        <p:txBody>
          <a:bodyPr wrap="square" lIns="0" tIns="28575" rIns="0" bIns="0" rtlCol="0" vert="horz">
            <a:spAutoFit/>
          </a:bodyPr>
          <a:lstStyle/>
          <a:p>
            <a:pPr marL="76200">
              <a:lnSpc>
                <a:spcPct val="100000"/>
              </a:lnSpc>
              <a:spcBef>
                <a:spcPts val="225"/>
              </a:spcBef>
            </a:pP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comando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lotes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predeterminado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ejecuta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cuando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ejecutar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ATP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(F2)</a:t>
            </a:r>
            <a:endParaRPr sz="800">
              <a:latin typeface="Times New Roman"/>
              <a:cs typeface="Times New Roman"/>
            </a:endParaRPr>
          </a:p>
          <a:p>
            <a:pPr marL="76200" marR="49530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debajo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herramientas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Ficha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Opciones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/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Preferencias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 spc="-140">
                <a:latin typeface="Times New Roman"/>
                <a:cs typeface="Times New Roman"/>
              </a:rPr>
              <a:t>com</a:t>
            </a:r>
            <a:r>
              <a:rPr dirty="0" baseline="-27777" sz="900" spc="-209">
                <a:latin typeface="Arial MT"/>
                <a:cs typeface="Arial MT"/>
              </a:rPr>
              <a:t>T</a:t>
            </a:r>
            <a:r>
              <a:rPr dirty="0" sz="800" spc="-140">
                <a:latin typeface="Times New Roman"/>
                <a:cs typeface="Times New Roman"/>
              </a:rPr>
              <a:t>o</a:t>
            </a:r>
            <a:r>
              <a:rPr dirty="0" baseline="-27777" sz="900" spc="-209">
                <a:latin typeface="Arial MT"/>
                <a:cs typeface="Arial MT"/>
              </a:rPr>
              <a:t>ra</a:t>
            </a:r>
            <a:r>
              <a:rPr dirty="0" sz="800" spc="-140">
                <a:latin typeface="Times New Roman"/>
                <a:cs typeface="Times New Roman"/>
              </a:rPr>
              <a:t>s</a:t>
            </a:r>
            <a:r>
              <a:rPr dirty="0" baseline="-27777" sz="900" spc="-209">
                <a:latin typeface="Arial MT"/>
                <a:cs typeface="Arial MT"/>
              </a:rPr>
              <a:t>d</a:t>
            </a:r>
            <a:r>
              <a:rPr dirty="0" sz="800" spc="-140">
                <a:latin typeface="Times New Roman"/>
                <a:cs typeface="Times New Roman"/>
              </a:rPr>
              <a:t>e</a:t>
            </a:r>
            <a:r>
              <a:rPr dirty="0" baseline="-27777" sz="900" spc="-209">
                <a:latin typeface="Arial MT"/>
                <a:cs typeface="Arial MT"/>
              </a:rPr>
              <a:t>uc</a:t>
            </a:r>
            <a:r>
              <a:rPr dirty="0" sz="800" spc="-140">
                <a:latin typeface="Times New Roman"/>
                <a:cs typeface="Times New Roman"/>
              </a:rPr>
              <a:t>m</a:t>
            </a:r>
            <a:r>
              <a:rPr dirty="0" baseline="-27777" sz="900" spc="-209">
                <a:latin typeface="Arial MT"/>
                <a:cs typeface="Arial MT"/>
              </a:rPr>
              <a:t>ien</a:t>
            </a:r>
            <a:r>
              <a:rPr dirty="0" sz="800" spc="-140">
                <a:latin typeface="Times New Roman"/>
                <a:cs typeface="Times New Roman"/>
              </a:rPr>
              <a:t>u</a:t>
            </a:r>
            <a:r>
              <a:rPr dirty="0" baseline="-27777" sz="900" spc="-209">
                <a:latin typeface="Arial MT"/>
                <a:cs typeface="Arial MT"/>
              </a:rPr>
              <a:t>d</a:t>
            </a:r>
            <a:r>
              <a:rPr dirty="0" sz="800" spc="-140">
                <a:latin typeface="Times New Roman"/>
                <a:cs typeface="Times New Roman"/>
              </a:rPr>
              <a:t>e</a:t>
            </a:r>
            <a:r>
              <a:rPr dirty="0" baseline="-27777" sz="900" spc="-209">
                <a:latin typeface="Arial MT"/>
                <a:cs typeface="Arial MT"/>
              </a:rPr>
              <a:t>o</a:t>
            </a:r>
            <a:r>
              <a:rPr dirty="0" sz="800" spc="-140">
                <a:latin typeface="Times New Roman"/>
                <a:cs typeface="Times New Roman"/>
              </a:rPr>
              <a:t>s</a:t>
            </a:r>
            <a:r>
              <a:rPr dirty="0" baseline="-27777" sz="900" spc="-209">
                <a:latin typeface="Arial MT"/>
                <a:cs typeface="Arial MT"/>
              </a:rPr>
              <a:t>.</a:t>
            </a:r>
            <a:r>
              <a:rPr dirty="0" sz="800" spc="-140">
                <a:latin typeface="Times New Roman"/>
                <a:cs typeface="Times New Roman"/>
              </a:rPr>
              <a:t>t</a:t>
            </a:r>
            <a:r>
              <a:rPr dirty="0" baseline="-27777" sz="900" spc="-209">
                <a:latin typeface="Arial MT"/>
                <a:cs typeface="Arial MT"/>
              </a:rPr>
              <a:t>.</a:t>
            </a:r>
            <a:r>
              <a:rPr dirty="0" sz="800" spc="-140">
                <a:latin typeface="Times New Roman"/>
                <a:cs typeface="Times New Roman"/>
              </a:rPr>
              <a:t>r</a:t>
            </a:r>
            <a:r>
              <a:rPr dirty="0" baseline="-27777" sz="900" spc="-209">
                <a:latin typeface="Arial MT"/>
                <a:cs typeface="Arial MT"/>
              </a:rPr>
              <a:t>.</a:t>
            </a:r>
            <a:r>
              <a:rPr dirty="0" baseline="-27777" sz="900" spc="-112">
                <a:latin typeface="Arial MT"/>
                <a:cs typeface="Arial MT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2.5.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Comprobando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contenido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este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lotes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importante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después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instalación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programa,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porque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necesita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ser</a:t>
            </a:r>
            <a:endParaRPr sz="800">
              <a:latin typeface="Times New Roman"/>
              <a:cs typeface="Times New Roman"/>
            </a:endParaRPr>
          </a:p>
          <a:p>
            <a:pPr marL="76200" marR="2046605">
              <a:lnSpc>
                <a:spcPct val="108400"/>
              </a:lnSpc>
              <a:spcBef>
                <a:spcPts val="50"/>
              </a:spcBef>
            </a:pPr>
            <a:r>
              <a:rPr dirty="0" sz="800" spc="10">
                <a:latin typeface="Times New Roman"/>
                <a:cs typeface="Times New Roman"/>
              </a:rPr>
              <a:t>capaz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ejecutar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por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varias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razones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automáticamente,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y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esto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siempre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lo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ha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realizado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activando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comando.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Cabe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señalar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tiene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conexión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principal</a:t>
            </a:r>
            <a:endParaRPr sz="800">
              <a:latin typeface="Times New Roman"/>
              <a:cs typeface="Times New Roman"/>
            </a:endParaRPr>
          </a:p>
          <a:p>
            <a:pPr marL="76200" marR="756920">
              <a:lnSpc>
                <a:spcPts val="1140"/>
              </a:lnSpc>
              <a:spcBef>
                <a:spcPts val="20"/>
              </a:spcBef>
            </a:pPr>
            <a:r>
              <a:rPr dirty="0" sz="800" spc="10">
                <a:latin typeface="Times New Roman"/>
                <a:cs typeface="Times New Roman"/>
              </a:rPr>
              <a:t>programa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(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Courier New"/>
                <a:cs typeface="Courier New"/>
              </a:rPr>
              <a:t>TPBIG.EXE</a:t>
            </a:r>
            <a:r>
              <a:rPr dirty="0" sz="800" spc="-260">
                <a:latin typeface="Courier New"/>
                <a:cs typeface="Courier New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)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nivel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código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o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mediante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DLL.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El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elemento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del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menú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 i="1">
                <a:latin typeface="Times New Roman"/>
                <a:cs typeface="Times New Roman"/>
              </a:rPr>
              <a:t>Ejecutar</a:t>
            </a:r>
            <a:r>
              <a:rPr dirty="0" sz="800" spc="25" i="1">
                <a:latin typeface="Times New Roman"/>
                <a:cs typeface="Times New Roman"/>
              </a:rPr>
              <a:t> </a:t>
            </a:r>
            <a:r>
              <a:rPr dirty="0" sz="800" spc="10" i="1">
                <a:latin typeface="Times New Roman"/>
                <a:cs typeface="Times New Roman"/>
              </a:rPr>
              <a:t>ATP</a:t>
            </a:r>
            <a:r>
              <a:rPr dirty="0" sz="800" spc="25" i="1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simplemente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ejecuta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comandos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externos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especificados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usuario.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tanto,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siempre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responsabilidad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usuario</a:t>
            </a:r>
            <a:endParaRPr sz="800">
              <a:latin typeface="Times New Roman"/>
              <a:cs typeface="Times New Roman"/>
            </a:endParaRPr>
          </a:p>
          <a:p>
            <a:pPr marL="76200">
              <a:lnSpc>
                <a:spcPct val="100000"/>
              </a:lnSpc>
              <a:spcBef>
                <a:spcPts val="70"/>
              </a:spcBef>
            </a:pPr>
            <a:r>
              <a:rPr dirty="0" sz="800">
                <a:latin typeface="Times New Roman"/>
                <a:cs typeface="Times New Roman"/>
              </a:rPr>
              <a:t>instale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correctamente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proporcione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.bat</a:t>
            </a:r>
            <a:r>
              <a:rPr dirty="0" sz="800" spc="-200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externos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formato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correcto.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14"/>
              </a:spcBef>
            </a:pPr>
            <a:endParaRPr sz="800">
              <a:latin typeface="Times New Roman"/>
              <a:cs typeface="Times New Roman"/>
            </a:endParaRPr>
          </a:p>
          <a:p>
            <a:pPr marL="76200">
              <a:lnSpc>
                <a:spcPct val="100000"/>
              </a:lnSpc>
            </a:pPr>
            <a:r>
              <a:rPr dirty="0" sz="800" b="1">
                <a:latin typeface="Times New Roman"/>
                <a:cs typeface="Times New Roman"/>
              </a:rPr>
              <a:t>2.6.1</a:t>
            </a:r>
            <a:r>
              <a:rPr dirty="0" sz="800" spc="5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Llamar</a:t>
            </a:r>
            <a:r>
              <a:rPr dirty="0" sz="800" spc="5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a</a:t>
            </a:r>
            <a:r>
              <a:rPr dirty="0" sz="800" spc="5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ATP</a:t>
            </a:r>
            <a:r>
              <a:rPr dirty="0" sz="800" spc="5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Watcom</a:t>
            </a:r>
            <a:r>
              <a:rPr dirty="0" sz="800" spc="5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y</a:t>
            </a:r>
            <a:r>
              <a:rPr dirty="0" sz="800" spc="5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ATP</a:t>
            </a:r>
            <a:r>
              <a:rPr dirty="0" sz="800" spc="5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GNU</a:t>
            </a:r>
            <a:r>
              <a:rPr dirty="0" sz="800" spc="5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MingW32</a:t>
            </a:r>
            <a:r>
              <a:rPr dirty="0" sz="800" spc="5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desde</a:t>
            </a:r>
            <a:r>
              <a:rPr dirty="0" sz="800" spc="50" b="1">
                <a:latin typeface="Times New Roman"/>
                <a:cs typeface="Times New Roman"/>
              </a:rPr>
              <a:t> </a:t>
            </a:r>
            <a:r>
              <a:rPr dirty="0" sz="800" spc="-10" b="1">
                <a:latin typeface="Times New Roman"/>
                <a:cs typeface="Times New Roman"/>
              </a:rPr>
              <a:t>ATPDraw</a:t>
            </a:r>
            <a:endParaRPr sz="800">
              <a:latin typeface="Times New Roman"/>
              <a:cs typeface="Times New Roman"/>
            </a:endParaRPr>
          </a:p>
          <a:p>
            <a:pPr marL="76200">
              <a:lnSpc>
                <a:spcPct val="100000"/>
              </a:lnSpc>
              <a:spcBef>
                <a:spcPts val="185"/>
              </a:spcBef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ejecución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adecuada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versión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Watcom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GNU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requiere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variables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ambientales</a:t>
            </a:r>
            <a:endParaRPr sz="800">
              <a:latin typeface="Times New Roman"/>
              <a:cs typeface="Times New Roman"/>
            </a:endParaRPr>
          </a:p>
          <a:p>
            <a:pPr marL="76200">
              <a:lnSpc>
                <a:spcPts val="950"/>
              </a:lnSpc>
              <a:spcBef>
                <a:spcPts val="340"/>
              </a:spcBef>
            </a:pPr>
            <a:r>
              <a:rPr dirty="0" sz="800">
                <a:latin typeface="Courier New"/>
                <a:cs typeface="Courier New"/>
              </a:rPr>
              <a:t>WATDIR</a:t>
            </a:r>
            <a:r>
              <a:rPr dirty="0" sz="800" spc="120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400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GNUDIR</a:t>
            </a:r>
            <a:r>
              <a:rPr dirty="0" sz="800" spc="1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se</a:t>
            </a:r>
            <a:r>
              <a:rPr dirty="0" sz="800" spc="120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deben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configurar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correctamente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450">
                <a:latin typeface="Times New Roman"/>
                <a:cs typeface="Times New Roman"/>
              </a:rPr>
              <a:t>1</a:t>
            </a:r>
            <a:r>
              <a:rPr dirty="0" sz="450" spc="2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,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decir,</a:t>
            </a:r>
            <a:r>
              <a:rPr dirty="0" sz="800" spc="400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SET</a:t>
            </a:r>
            <a:r>
              <a:rPr dirty="0" sz="800" spc="1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WATDIR</a:t>
            </a:r>
            <a:r>
              <a:rPr dirty="0" sz="800" spc="1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1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Drive:</a:t>
            </a:r>
            <a:r>
              <a:rPr dirty="0" sz="800" spc="1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\</a:t>
            </a:r>
            <a:r>
              <a:rPr dirty="0" sz="800" spc="1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Path</a:t>
            </a:r>
            <a:r>
              <a:rPr dirty="0" sz="800" spc="1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\</a:t>
            </a:r>
            <a:r>
              <a:rPr dirty="0" sz="800" spc="1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WatcomATPdir</a:t>
            </a:r>
            <a:r>
              <a:rPr dirty="0" sz="800" spc="120">
                <a:latin typeface="Courier New"/>
                <a:cs typeface="Courier New"/>
              </a:rPr>
              <a:t> </a:t>
            </a:r>
            <a:r>
              <a:rPr dirty="0" sz="800" spc="-50">
                <a:latin typeface="Courier New"/>
                <a:cs typeface="Courier New"/>
              </a:rPr>
              <a:t>\</a:t>
            </a:r>
            <a:endParaRPr sz="800">
              <a:latin typeface="Courier New"/>
              <a:cs typeface="Courier New"/>
            </a:endParaRPr>
          </a:p>
          <a:p>
            <a:pPr marL="76200">
              <a:lnSpc>
                <a:spcPts val="950"/>
              </a:lnSpc>
            </a:pPr>
            <a:r>
              <a:rPr dirty="0" sz="800" spc="10">
                <a:latin typeface="Times New Roman"/>
                <a:cs typeface="Times New Roman"/>
              </a:rPr>
              <a:t>en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Courier New"/>
                <a:cs typeface="Courier New"/>
              </a:rPr>
              <a:t>AUTOEXEC.BAT</a:t>
            </a:r>
            <a:r>
              <a:rPr dirty="0" sz="800" spc="-250">
                <a:latin typeface="Courier New"/>
                <a:cs typeface="Courier New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si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usa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Win9x,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o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establece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estos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parámetros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en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 i="1">
                <a:latin typeface="Times New Roman"/>
                <a:cs typeface="Times New Roman"/>
              </a:rPr>
              <a:t>Mi</a:t>
            </a:r>
            <a:r>
              <a:rPr dirty="0" sz="800" spc="30" i="1">
                <a:latin typeface="Times New Roman"/>
                <a:cs typeface="Times New Roman"/>
              </a:rPr>
              <a:t> </a:t>
            </a:r>
            <a:r>
              <a:rPr dirty="0" sz="800" spc="10" i="1">
                <a:latin typeface="Times New Roman"/>
                <a:cs typeface="Times New Roman"/>
              </a:rPr>
              <a:t>PC</a:t>
            </a:r>
            <a:r>
              <a:rPr dirty="0" sz="800" spc="30" i="1">
                <a:latin typeface="Times New Roman"/>
                <a:cs typeface="Times New Roman"/>
              </a:rPr>
              <a:t> </a:t>
            </a:r>
            <a:r>
              <a:rPr dirty="0" sz="800" spc="-50" i="1">
                <a:latin typeface="Times New Roman"/>
                <a:cs typeface="Times New Roman"/>
              </a:rPr>
              <a:t>|</a:t>
            </a:r>
            <a:endParaRPr sz="800">
              <a:latin typeface="Times New Roman"/>
              <a:cs typeface="Times New Roman"/>
            </a:endParaRPr>
          </a:p>
          <a:p>
            <a:pPr marL="76200">
              <a:lnSpc>
                <a:spcPts val="919"/>
              </a:lnSpc>
              <a:spcBef>
                <a:spcPts val="340"/>
              </a:spcBef>
            </a:pPr>
            <a:r>
              <a:rPr dirty="0" sz="800" i="1">
                <a:latin typeface="Times New Roman"/>
                <a:cs typeface="Times New Roman"/>
              </a:rPr>
              <a:t>Diálogo</a:t>
            </a:r>
            <a:r>
              <a:rPr dirty="0" sz="800" spc="4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4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propiedades</a:t>
            </a:r>
            <a:r>
              <a:rPr dirty="0" sz="800" spc="4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usa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Windows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NT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2000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XP.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RunATP_W.BAT</a:t>
            </a:r>
            <a:r>
              <a:rPr dirty="0" sz="800" spc="4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 spc="-10" i="1">
                <a:latin typeface="Times New Roman"/>
                <a:cs typeface="Times New Roman"/>
              </a:rPr>
              <a:t>RunATP_G.BAT</a:t>
            </a:r>
            <a:endParaRPr sz="800">
              <a:latin typeface="Times New Roman"/>
              <a:cs typeface="Times New Roman"/>
            </a:endParaRPr>
          </a:p>
          <a:p>
            <a:pPr marL="76200">
              <a:lnSpc>
                <a:spcPts val="919"/>
              </a:lnSpc>
            </a:pP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comandos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creados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programa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instalación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lotes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tienen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línea:</a:t>
            </a:r>
            <a:endParaRPr sz="800">
              <a:latin typeface="Times New Roman"/>
              <a:cs typeface="Times New Roman"/>
            </a:endParaRPr>
          </a:p>
          <a:p>
            <a:pPr marL="76200">
              <a:lnSpc>
                <a:spcPct val="100000"/>
              </a:lnSpc>
              <a:spcBef>
                <a:spcPts val="755"/>
              </a:spcBef>
            </a:pPr>
            <a:r>
              <a:rPr dirty="0" sz="700" b="1">
                <a:latin typeface="Courier New"/>
                <a:cs typeface="Courier New"/>
              </a:rPr>
              <a:t>%</a:t>
            </a:r>
            <a:r>
              <a:rPr dirty="0" sz="700" spc="50" b="1">
                <a:latin typeface="Courier New"/>
                <a:cs typeface="Courier New"/>
              </a:rPr>
              <a:t> </a:t>
            </a:r>
            <a:r>
              <a:rPr dirty="0" sz="700" b="1">
                <a:latin typeface="Courier New"/>
                <a:cs typeface="Courier New"/>
              </a:rPr>
              <a:t>watdir%</a:t>
            </a:r>
            <a:r>
              <a:rPr dirty="0" sz="700" spc="50" b="1">
                <a:latin typeface="Courier New"/>
                <a:cs typeface="Courier New"/>
              </a:rPr>
              <a:t> </a:t>
            </a:r>
            <a:r>
              <a:rPr dirty="0" sz="700" b="1">
                <a:latin typeface="Courier New"/>
                <a:cs typeface="Courier New"/>
              </a:rPr>
              <a:t>tpbig.exe</a:t>
            </a:r>
            <a:r>
              <a:rPr dirty="0" sz="700" spc="55" b="1">
                <a:latin typeface="Courier New"/>
                <a:cs typeface="Courier New"/>
              </a:rPr>
              <a:t> </a:t>
            </a:r>
            <a:r>
              <a:rPr dirty="0" sz="700" b="1">
                <a:latin typeface="Courier New"/>
                <a:cs typeface="Courier New"/>
              </a:rPr>
              <a:t>ambos%</a:t>
            </a:r>
            <a:r>
              <a:rPr dirty="0" sz="700" spc="50" b="1">
                <a:latin typeface="Courier New"/>
                <a:cs typeface="Courier New"/>
              </a:rPr>
              <a:t> </a:t>
            </a:r>
            <a:r>
              <a:rPr dirty="0" sz="700" b="1">
                <a:latin typeface="Courier New"/>
                <a:cs typeface="Courier New"/>
              </a:rPr>
              <a:t>1</a:t>
            </a:r>
            <a:r>
              <a:rPr dirty="0" sz="700" spc="50" b="1">
                <a:latin typeface="Courier New"/>
                <a:cs typeface="Courier New"/>
              </a:rPr>
              <a:t> </a:t>
            </a:r>
            <a:r>
              <a:rPr dirty="0" sz="700" b="1">
                <a:latin typeface="Courier New"/>
                <a:cs typeface="Courier New"/>
              </a:rPr>
              <a:t>*</a:t>
            </a:r>
            <a:r>
              <a:rPr dirty="0" sz="700" spc="55" b="1">
                <a:latin typeface="Courier New"/>
                <a:cs typeface="Courier New"/>
              </a:rPr>
              <a:t> </a:t>
            </a:r>
            <a:r>
              <a:rPr dirty="0" sz="700" b="1">
                <a:latin typeface="Courier New"/>
                <a:cs typeface="Courier New"/>
              </a:rPr>
              <a:t>-</a:t>
            </a:r>
            <a:r>
              <a:rPr dirty="0" sz="700" spc="-50" b="1">
                <a:latin typeface="Courier New"/>
                <a:cs typeface="Courier New"/>
              </a:rPr>
              <a:t>r</a:t>
            </a:r>
            <a:endParaRPr sz="7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745"/>
              </a:spcBef>
            </a:pPr>
            <a:endParaRPr sz="700">
              <a:latin typeface="Courier New"/>
              <a:cs typeface="Courier New"/>
            </a:endParaRPr>
          </a:p>
          <a:p>
            <a:pPr marL="161925" marR="1965325" indent="-86360">
              <a:lnSpc>
                <a:spcPct val="130100"/>
              </a:lnSpc>
              <a:spcBef>
                <a:spcPts val="5"/>
              </a:spcBef>
            </a:pPr>
            <a:r>
              <a:rPr dirty="0" sz="600">
                <a:latin typeface="Times New Roman"/>
                <a:cs typeface="Times New Roman"/>
              </a:rPr>
              <a:t>1</a:t>
            </a:r>
            <a:r>
              <a:rPr dirty="0" sz="600" spc="5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El</a:t>
            </a:r>
            <a:r>
              <a:rPr dirty="0" sz="600" spc="5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asistente</a:t>
            </a:r>
            <a:r>
              <a:rPr dirty="0" sz="600" spc="5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Install</a:t>
            </a:r>
            <a:r>
              <a:rPr dirty="0" sz="600" spc="5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Shield</a:t>
            </a:r>
            <a:r>
              <a:rPr dirty="0" sz="600" spc="5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de</a:t>
            </a:r>
            <a:r>
              <a:rPr dirty="0" sz="600" spc="5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la</a:t>
            </a:r>
            <a:r>
              <a:rPr dirty="0" sz="600" spc="5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distribución</a:t>
            </a:r>
            <a:r>
              <a:rPr dirty="0" sz="600" spc="5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anual</a:t>
            </a:r>
            <a:r>
              <a:rPr dirty="0" sz="600" spc="5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del</a:t>
            </a:r>
            <a:r>
              <a:rPr dirty="0" sz="600" spc="5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programa</a:t>
            </a:r>
            <a:r>
              <a:rPr dirty="0" sz="600" spc="5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ATP</a:t>
            </a:r>
            <a:r>
              <a:rPr dirty="0" sz="600" spc="5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para</a:t>
            </a:r>
            <a:r>
              <a:rPr dirty="0" sz="600" spc="5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miembros</a:t>
            </a:r>
            <a:r>
              <a:rPr dirty="0" sz="600" spc="5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de</a:t>
            </a:r>
            <a:r>
              <a:rPr dirty="0" sz="600" spc="5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EEUG</a:t>
            </a:r>
            <a:r>
              <a:rPr dirty="0" sz="600" spc="5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realiza</a:t>
            </a:r>
            <a:r>
              <a:rPr dirty="0" sz="600" spc="5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esta</a:t>
            </a:r>
            <a:r>
              <a:rPr dirty="0" sz="600" spc="55">
                <a:latin typeface="Times New Roman"/>
                <a:cs typeface="Times New Roman"/>
              </a:rPr>
              <a:t> </a:t>
            </a:r>
            <a:r>
              <a:rPr dirty="0" sz="600" spc="-10">
                <a:latin typeface="Times New Roman"/>
                <a:cs typeface="Times New Roman"/>
              </a:rPr>
              <a:t>configuración</a:t>
            </a:r>
            <a:r>
              <a:rPr dirty="0" sz="600" spc="500">
                <a:latin typeface="Times New Roman"/>
                <a:cs typeface="Times New Roman"/>
              </a:rPr>
              <a:t> </a:t>
            </a:r>
            <a:r>
              <a:rPr dirty="0" sz="600" spc="-10">
                <a:latin typeface="Times New Roman"/>
                <a:cs typeface="Times New Roman"/>
              </a:rPr>
              <a:t>automáticamente.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831370" y="3593479"/>
            <a:ext cx="13144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24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4611106" y="3613303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grpSp>
        <p:nvGrpSpPr>
          <p:cNvPr id="11" name="object 11" descr=""/>
          <p:cNvGrpSpPr/>
          <p:nvPr/>
        </p:nvGrpSpPr>
        <p:grpSpPr>
          <a:xfrm>
            <a:off x="368299" y="4200891"/>
            <a:ext cx="535305" cy="13335"/>
            <a:chOff x="368299" y="4200891"/>
            <a:chExt cx="535305" cy="13335"/>
          </a:xfrm>
        </p:grpSpPr>
        <p:sp>
          <p:nvSpPr>
            <p:cNvPr id="12" name="object 12" descr=""/>
            <p:cNvSpPr/>
            <p:nvPr/>
          </p:nvSpPr>
          <p:spPr>
            <a:xfrm>
              <a:off x="368299" y="4200891"/>
              <a:ext cx="535305" cy="6985"/>
            </a:xfrm>
            <a:custGeom>
              <a:avLst/>
              <a:gdLst/>
              <a:ahLst/>
              <a:cxnLst/>
              <a:rect l="l" t="t" r="r" b="b"/>
              <a:pathLst>
                <a:path w="535305" h="6985">
                  <a:moveTo>
                    <a:pt x="535242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535242" y="0"/>
                  </a:lnTo>
                  <a:lnTo>
                    <a:pt x="535242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368287" y="4200892"/>
              <a:ext cx="535305" cy="13335"/>
            </a:xfrm>
            <a:custGeom>
              <a:avLst/>
              <a:gdLst/>
              <a:ahLst/>
              <a:cxnLst/>
              <a:rect l="l" t="t" r="r" b="b"/>
              <a:pathLst>
                <a:path w="535305" h="13335">
                  <a:moveTo>
                    <a:pt x="535254" y="0"/>
                  </a:moveTo>
                  <a:lnTo>
                    <a:pt x="528637" y="6616"/>
                  </a:lnTo>
                  <a:lnTo>
                    <a:pt x="0" y="6616"/>
                  </a:lnTo>
                  <a:lnTo>
                    <a:pt x="0" y="13220"/>
                  </a:lnTo>
                  <a:lnTo>
                    <a:pt x="528637" y="13220"/>
                  </a:lnTo>
                  <a:lnTo>
                    <a:pt x="535254" y="13220"/>
                  </a:lnTo>
                  <a:lnTo>
                    <a:pt x="535254" y="6616"/>
                  </a:lnTo>
                  <a:lnTo>
                    <a:pt x="535254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368299" y="4200891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5" name="object 15" descr=""/>
          <p:cNvSpPr txBox="1"/>
          <p:nvPr/>
        </p:nvSpPr>
        <p:spPr>
          <a:xfrm>
            <a:off x="377385" y="4260880"/>
            <a:ext cx="51943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Página</a:t>
            </a:r>
            <a:r>
              <a:rPr dirty="0" sz="800" spc="8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25</a:t>
            </a:r>
            <a:endParaRPr sz="800">
              <a:latin typeface="Arial"/>
              <a:cs typeface="Arial"/>
            </a:endParaRPr>
          </a:p>
        </p:txBody>
      </p:sp>
      <p:sp>
        <p:nvSpPr>
          <p:cNvPr id="21" name="object 21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22" name="object 22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94615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18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16" name="object 16" descr=""/>
          <p:cNvSpPr txBox="1"/>
          <p:nvPr/>
        </p:nvSpPr>
        <p:spPr>
          <a:xfrm>
            <a:off x="4710225" y="4432686"/>
            <a:ext cx="102425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de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instalación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1089080" y="4862202"/>
            <a:ext cx="4490720" cy="100266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700" b="1">
                <a:latin typeface="Courier New"/>
                <a:cs typeface="Courier New"/>
              </a:rPr>
              <a:t>%</a:t>
            </a:r>
            <a:r>
              <a:rPr dirty="0" sz="700" spc="50" b="1">
                <a:latin typeface="Courier New"/>
                <a:cs typeface="Courier New"/>
              </a:rPr>
              <a:t> </a:t>
            </a:r>
            <a:r>
              <a:rPr dirty="0" sz="700" b="1">
                <a:latin typeface="Courier New"/>
                <a:cs typeface="Courier New"/>
              </a:rPr>
              <a:t>gnudir%</a:t>
            </a:r>
            <a:r>
              <a:rPr dirty="0" sz="700" spc="50" b="1">
                <a:latin typeface="Courier New"/>
                <a:cs typeface="Courier New"/>
              </a:rPr>
              <a:t> </a:t>
            </a:r>
            <a:r>
              <a:rPr dirty="0" sz="700" b="1">
                <a:latin typeface="Courier New"/>
                <a:cs typeface="Courier New"/>
              </a:rPr>
              <a:t>tpbig.exe</a:t>
            </a:r>
            <a:r>
              <a:rPr dirty="0" sz="700" spc="50" b="1">
                <a:latin typeface="Courier New"/>
                <a:cs typeface="Courier New"/>
              </a:rPr>
              <a:t> </a:t>
            </a:r>
            <a:r>
              <a:rPr dirty="0" sz="700" b="1">
                <a:latin typeface="Courier New"/>
                <a:cs typeface="Courier New"/>
              </a:rPr>
              <a:t>ambos%</a:t>
            </a:r>
            <a:r>
              <a:rPr dirty="0" sz="700" spc="50" b="1">
                <a:latin typeface="Courier New"/>
                <a:cs typeface="Courier New"/>
              </a:rPr>
              <a:t> </a:t>
            </a:r>
            <a:r>
              <a:rPr dirty="0" sz="700" b="1">
                <a:latin typeface="Courier New"/>
                <a:cs typeface="Courier New"/>
              </a:rPr>
              <a:t>1</a:t>
            </a:r>
            <a:r>
              <a:rPr dirty="0" sz="700" spc="50" b="1">
                <a:latin typeface="Courier New"/>
                <a:cs typeface="Courier New"/>
              </a:rPr>
              <a:t> </a:t>
            </a:r>
            <a:r>
              <a:rPr dirty="0" sz="700" b="1">
                <a:latin typeface="Courier New"/>
                <a:cs typeface="Courier New"/>
              </a:rPr>
              <a:t>s</a:t>
            </a:r>
            <a:r>
              <a:rPr dirty="0" sz="700" spc="50" b="1">
                <a:latin typeface="Courier New"/>
                <a:cs typeface="Courier New"/>
              </a:rPr>
              <a:t> </a:t>
            </a:r>
            <a:r>
              <a:rPr dirty="0" sz="700" spc="-25" b="1">
                <a:latin typeface="Courier New"/>
                <a:cs typeface="Courier New"/>
              </a:rPr>
              <a:t>–r</a:t>
            </a:r>
            <a:endParaRPr sz="7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350"/>
              </a:spcBef>
            </a:pPr>
            <a:endParaRPr sz="7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</a:pPr>
            <a:r>
              <a:rPr dirty="0" sz="800" spc="10">
                <a:latin typeface="Times New Roman"/>
                <a:cs typeface="Times New Roman"/>
              </a:rPr>
              <a:t>Si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se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ve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una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"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Courier New"/>
                <a:cs typeface="Courier New"/>
              </a:rPr>
              <a:t>W</a:t>
            </a:r>
            <a:r>
              <a:rPr dirty="0" sz="800" spc="-265">
                <a:latin typeface="Courier New"/>
                <a:cs typeface="Courier New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"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o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"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Courier New"/>
                <a:cs typeface="Courier New"/>
              </a:rPr>
              <a:t>G</a:t>
            </a:r>
            <a:r>
              <a:rPr dirty="0" sz="800" spc="-260">
                <a:latin typeface="Courier New"/>
                <a:cs typeface="Courier New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"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adicional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al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final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del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ejecutable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(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Courier New"/>
                <a:cs typeface="Courier New"/>
              </a:rPr>
              <a:t>TPBIG.EXE</a:t>
            </a:r>
            <a:r>
              <a:rPr dirty="0" sz="800" spc="-260">
                <a:latin typeface="Courier New"/>
                <a:cs typeface="Courier New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)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en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su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  <a:spcBef>
                <a:spcPts val="50"/>
              </a:spcBef>
            </a:pPr>
            <a:r>
              <a:rPr dirty="0" sz="800">
                <a:latin typeface="Times New Roman"/>
                <a:cs typeface="Times New Roman"/>
              </a:rPr>
              <a:t>instalación,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debe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modificar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RunATP</a:t>
            </a:r>
            <a:r>
              <a:rPr dirty="0" sz="800" spc="17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_</a:t>
            </a:r>
            <a:r>
              <a:rPr dirty="0" sz="800" spc="17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*.</a:t>
            </a:r>
            <a:r>
              <a:rPr dirty="0" sz="800" spc="17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BAT</a:t>
            </a:r>
            <a:r>
              <a:rPr dirty="0" sz="800" spc="17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en</a:t>
            </a:r>
            <a:r>
              <a:rPr dirty="0" sz="800" spc="-210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consecuencia.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encontrar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insertando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algunos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comandos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adicionales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lotes,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también.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P.ej:</a:t>
            </a:r>
            <a:endParaRPr sz="800">
              <a:latin typeface="Times New Roman"/>
              <a:cs typeface="Times New Roman"/>
            </a:endParaRPr>
          </a:p>
          <a:p>
            <a:pPr marL="290195">
              <a:lnSpc>
                <a:spcPct val="100000"/>
              </a:lnSpc>
              <a:spcBef>
                <a:spcPts val="705"/>
              </a:spcBef>
            </a:pPr>
            <a:r>
              <a:rPr dirty="0" sz="700">
                <a:latin typeface="Courier New"/>
                <a:cs typeface="Courier New"/>
              </a:rPr>
              <a:t>hacer</a:t>
            </a:r>
            <a:r>
              <a:rPr dirty="0" sz="700" spc="55">
                <a:latin typeface="Courier New"/>
                <a:cs typeface="Courier New"/>
              </a:rPr>
              <a:t> </a:t>
            </a:r>
            <a:r>
              <a:rPr dirty="0" sz="700" spc="-25">
                <a:latin typeface="Courier New"/>
                <a:cs typeface="Courier New"/>
              </a:rPr>
              <a:t>eco</a:t>
            </a:r>
            <a:endParaRPr sz="700">
              <a:latin typeface="Courier New"/>
              <a:cs typeface="Courier New"/>
            </a:endParaRPr>
          </a:p>
          <a:p>
            <a:pPr marL="290195">
              <a:lnSpc>
                <a:spcPct val="100000"/>
              </a:lnSpc>
              <a:spcBef>
                <a:spcPts val="95"/>
              </a:spcBef>
            </a:pPr>
            <a:r>
              <a:rPr dirty="0" sz="700">
                <a:latin typeface="Courier New"/>
                <a:cs typeface="Courier New"/>
              </a:rPr>
              <a:t>%</a:t>
            </a:r>
            <a:r>
              <a:rPr dirty="0" sz="700" spc="40">
                <a:latin typeface="Courier New"/>
                <a:cs typeface="Courier New"/>
              </a:rPr>
              <a:t> </a:t>
            </a:r>
            <a:r>
              <a:rPr dirty="0" sz="700">
                <a:latin typeface="Courier New"/>
                <a:cs typeface="Courier New"/>
              </a:rPr>
              <a:t>gnudir%</a:t>
            </a:r>
            <a:r>
              <a:rPr dirty="0" sz="700" spc="45">
                <a:latin typeface="Courier New"/>
                <a:cs typeface="Courier New"/>
              </a:rPr>
              <a:t> </a:t>
            </a:r>
            <a:r>
              <a:rPr dirty="0" sz="700">
                <a:latin typeface="Courier New"/>
                <a:cs typeface="Courier New"/>
              </a:rPr>
              <a:t>tpbig</a:t>
            </a:r>
            <a:r>
              <a:rPr dirty="0" sz="700" spc="45">
                <a:latin typeface="Courier New"/>
                <a:cs typeface="Courier New"/>
              </a:rPr>
              <a:t> </a:t>
            </a:r>
            <a:r>
              <a:rPr dirty="0" sz="700" b="1">
                <a:latin typeface="Courier New"/>
                <a:cs typeface="Courier New"/>
              </a:rPr>
              <a:t>g</a:t>
            </a:r>
            <a:r>
              <a:rPr dirty="0" sz="700" spc="40" b="1">
                <a:latin typeface="Courier New"/>
                <a:cs typeface="Courier New"/>
              </a:rPr>
              <a:t> </a:t>
            </a:r>
            <a:r>
              <a:rPr dirty="0" sz="700">
                <a:latin typeface="Courier New"/>
                <a:cs typeface="Courier New"/>
              </a:rPr>
              <a:t>.exe</a:t>
            </a:r>
            <a:r>
              <a:rPr dirty="0" sz="700" spc="45">
                <a:latin typeface="Courier New"/>
                <a:cs typeface="Courier New"/>
              </a:rPr>
              <a:t> </a:t>
            </a:r>
            <a:r>
              <a:rPr dirty="0" sz="700">
                <a:latin typeface="Courier New"/>
                <a:cs typeface="Courier New"/>
              </a:rPr>
              <a:t>ambos%</a:t>
            </a:r>
            <a:r>
              <a:rPr dirty="0" sz="700" spc="45">
                <a:latin typeface="Courier New"/>
                <a:cs typeface="Courier New"/>
              </a:rPr>
              <a:t> </a:t>
            </a:r>
            <a:r>
              <a:rPr dirty="0" sz="700">
                <a:latin typeface="Courier New"/>
                <a:cs typeface="Courier New"/>
              </a:rPr>
              <a:t>1</a:t>
            </a:r>
            <a:r>
              <a:rPr dirty="0" sz="700" spc="45">
                <a:latin typeface="Courier New"/>
                <a:cs typeface="Courier New"/>
              </a:rPr>
              <a:t> </a:t>
            </a:r>
            <a:r>
              <a:rPr dirty="0" sz="700">
                <a:latin typeface="Courier New"/>
                <a:cs typeface="Courier New"/>
              </a:rPr>
              <a:t>s</a:t>
            </a:r>
            <a:r>
              <a:rPr dirty="0" sz="700" spc="40">
                <a:latin typeface="Courier New"/>
                <a:cs typeface="Courier New"/>
              </a:rPr>
              <a:t> </a:t>
            </a:r>
            <a:r>
              <a:rPr dirty="0" sz="700">
                <a:latin typeface="Courier New"/>
                <a:cs typeface="Courier New"/>
              </a:rPr>
              <a:t>-</a:t>
            </a:r>
            <a:r>
              <a:rPr dirty="0" sz="700" spc="-50">
                <a:latin typeface="Courier New"/>
                <a:cs typeface="Courier New"/>
              </a:rPr>
              <a:t>r</a:t>
            </a:r>
            <a:endParaRPr sz="700">
              <a:latin typeface="Courier New"/>
              <a:cs typeface="Courier New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1366613" y="5853391"/>
            <a:ext cx="303530" cy="13652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700" spc="-10">
                <a:latin typeface="Courier New"/>
                <a:cs typeface="Courier New"/>
              </a:rPr>
              <a:t>pausa</a:t>
            </a:r>
            <a:endParaRPr sz="700">
              <a:latin typeface="Courier New"/>
              <a:cs typeface="Courier New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2542824" y="5840175"/>
            <a:ext cx="2883535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-</a:t>
            </a:r>
            <a:r>
              <a:rPr dirty="0" sz="600" spc="4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espera</a:t>
            </a:r>
            <a:r>
              <a:rPr dirty="0" sz="600" spc="4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la</a:t>
            </a:r>
            <a:r>
              <a:rPr dirty="0" sz="600" spc="4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interacción</a:t>
            </a:r>
            <a:r>
              <a:rPr dirty="0" sz="600" spc="4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del</a:t>
            </a:r>
            <a:r>
              <a:rPr dirty="0" sz="600" spc="4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usuario</a:t>
            </a:r>
            <a:r>
              <a:rPr dirty="0" sz="600" spc="4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antes</a:t>
            </a:r>
            <a:r>
              <a:rPr dirty="0" sz="600" spc="4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de</a:t>
            </a:r>
            <a:r>
              <a:rPr dirty="0" sz="600" spc="4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que</a:t>
            </a:r>
            <a:r>
              <a:rPr dirty="0" sz="600" spc="4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se</a:t>
            </a:r>
            <a:r>
              <a:rPr dirty="0" sz="600" spc="4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cierre</a:t>
            </a:r>
            <a:r>
              <a:rPr dirty="0" sz="600" spc="4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el</a:t>
            </a:r>
            <a:r>
              <a:rPr dirty="0" sz="600" spc="4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cuadro</a:t>
            </a:r>
            <a:r>
              <a:rPr dirty="0" sz="600" spc="4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DOS</a:t>
            </a:r>
            <a:r>
              <a:rPr dirty="0" sz="600" spc="4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de</a:t>
            </a:r>
            <a:r>
              <a:rPr dirty="0" sz="600" spc="4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ATP</a:t>
            </a:r>
            <a:r>
              <a:rPr dirty="0" sz="600" spc="50">
                <a:latin typeface="Times New Roman"/>
                <a:cs typeface="Times New Roman"/>
              </a:rPr>
              <a:t> </a:t>
            </a:r>
            <a:r>
              <a:rPr dirty="0" sz="600" spc="-10">
                <a:latin typeface="Times New Roman"/>
                <a:cs typeface="Times New Roman"/>
              </a:rPr>
              <a:t>(opcional)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1089080" y="5978942"/>
            <a:ext cx="5365750" cy="416369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290195">
              <a:lnSpc>
                <a:spcPct val="100000"/>
              </a:lnSpc>
              <a:spcBef>
                <a:spcPts val="125"/>
              </a:spcBef>
            </a:pPr>
            <a:r>
              <a:rPr dirty="0" sz="700">
                <a:latin typeface="Courier New"/>
                <a:cs typeface="Courier New"/>
              </a:rPr>
              <a:t>del</a:t>
            </a:r>
            <a:r>
              <a:rPr dirty="0" sz="700" spc="85">
                <a:latin typeface="Courier New"/>
                <a:cs typeface="Courier New"/>
              </a:rPr>
              <a:t> </a:t>
            </a:r>
            <a:r>
              <a:rPr dirty="0" sz="700">
                <a:latin typeface="Courier New"/>
                <a:cs typeface="Courier New"/>
              </a:rPr>
              <a:t>dum</a:t>
            </a:r>
            <a:r>
              <a:rPr dirty="0" sz="700" spc="85">
                <a:latin typeface="Courier New"/>
                <a:cs typeface="Courier New"/>
              </a:rPr>
              <a:t> </a:t>
            </a:r>
            <a:r>
              <a:rPr dirty="0" sz="700">
                <a:latin typeface="Courier New"/>
                <a:cs typeface="Courier New"/>
              </a:rPr>
              <a:t>*</a:t>
            </a:r>
            <a:r>
              <a:rPr dirty="0" sz="700" spc="85">
                <a:latin typeface="Courier New"/>
                <a:cs typeface="Courier New"/>
              </a:rPr>
              <a:t> </a:t>
            </a:r>
            <a:r>
              <a:rPr dirty="0" sz="700">
                <a:latin typeface="Courier New"/>
                <a:cs typeface="Courier New"/>
              </a:rPr>
              <a:t>.bin</a:t>
            </a:r>
            <a:r>
              <a:rPr dirty="0" sz="700" spc="85">
                <a:latin typeface="Courier New"/>
                <a:cs typeface="Courier New"/>
              </a:rPr>
              <a:t> </a:t>
            </a:r>
            <a:r>
              <a:rPr dirty="0" sz="600">
                <a:latin typeface="Times New Roman"/>
                <a:cs typeface="Times New Roman"/>
              </a:rPr>
              <a:t>-</a:t>
            </a:r>
            <a:r>
              <a:rPr dirty="0" sz="600" spc="3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eliminar</a:t>
            </a:r>
            <a:r>
              <a:rPr dirty="0" sz="600" spc="3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archivos</a:t>
            </a:r>
            <a:r>
              <a:rPr dirty="0" sz="600" spc="3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temporales</a:t>
            </a:r>
            <a:r>
              <a:rPr dirty="0" sz="600" spc="3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creados</a:t>
            </a:r>
            <a:r>
              <a:rPr dirty="0" sz="600" spc="3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por</a:t>
            </a:r>
            <a:r>
              <a:rPr dirty="0" sz="600" spc="3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ATP</a:t>
            </a:r>
            <a:r>
              <a:rPr dirty="0" sz="600" spc="30">
                <a:latin typeface="Times New Roman"/>
                <a:cs typeface="Times New Roman"/>
              </a:rPr>
              <a:t> </a:t>
            </a:r>
            <a:r>
              <a:rPr dirty="0" sz="600" spc="-10">
                <a:latin typeface="Times New Roman"/>
                <a:cs typeface="Times New Roman"/>
              </a:rPr>
              <a:t>(opcional)</a:t>
            </a:r>
            <a:endParaRPr sz="600">
              <a:latin typeface="Times New Roman"/>
              <a:cs typeface="Times New Roman"/>
            </a:endParaRPr>
          </a:p>
          <a:p>
            <a:pPr marL="290195">
              <a:lnSpc>
                <a:spcPct val="100000"/>
              </a:lnSpc>
              <a:spcBef>
                <a:spcPts val="45"/>
              </a:spcBef>
            </a:pPr>
            <a:r>
              <a:rPr dirty="0" sz="700">
                <a:latin typeface="Courier New"/>
                <a:cs typeface="Courier New"/>
              </a:rPr>
              <a:t>del</a:t>
            </a:r>
            <a:r>
              <a:rPr dirty="0" sz="700" spc="30">
                <a:latin typeface="Courier New"/>
                <a:cs typeface="Courier New"/>
              </a:rPr>
              <a:t> </a:t>
            </a:r>
            <a:r>
              <a:rPr dirty="0" sz="700">
                <a:latin typeface="Courier New"/>
                <a:cs typeface="Courier New"/>
              </a:rPr>
              <a:t>*</a:t>
            </a:r>
            <a:r>
              <a:rPr dirty="0" sz="700" spc="30">
                <a:latin typeface="Courier New"/>
                <a:cs typeface="Courier New"/>
              </a:rPr>
              <a:t> </a:t>
            </a:r>
            <a:r>
              <a:rPr dirty="0" sz="700" spc="-20">
                <a:latin typeface="Courier New"/>
                <a:cs typeface="Courier New"/>
              </a:rPr>
              <a:t>.tmp</a:t>
            </a:r>
            <a:endParaRPr sz="700">
              <a:latin typeface="Courier New"/>
              <a:cs typeface="Courier New"/>
            </a:endParaRPr>
          </a:p>
          <a:p>
            <a:pPr marL="290195">
              <a:lnSpc>
                <a:spcPct val="100000"/>
              </a:lnSpc>
              <a:spcBef>
                <a:spcPts val="100"/>
              </a:spcBef>
            </a:pPr>
            <a:r>
              <a:rPr dirty="0" sz="700">
                <a:latin typeface="Courier New"/>
                <a:cs typeface="Courier New"/>
              </a:rPr>
              <a:t>del</a:t>
            </a:r>
            <a:r>
              <a:rPr dirty="0" sz="700" spc="30">
                <a:latin typeface="Courier New"/>
                <a:cs typeface="Courier New"/>
              </a:rPr>
              <a:t> </a:t>
            </a:r>
            <a:r>
              <a:rPr dirty="0" sz="700">
                <a:latin typeface="Courier New"/>
                <a:cs typeface="Courier New"/>
              </a:rPr>
              <a:t>..</a:t>
            </a:r>
            <a:r>
              <a:rPr dirty="0" sz="700" spc="30">
                <a:latin typeface="Courier New"/>
                <a:cs typeface="Courier New"/>
              </a:rPr>
              <a:t> </a:t>
            </a:r>
            <a:r>
              <a:rPr dirty="0" sz="700">
                <a:latin typeface="Courier New"/>
                <a:cs typeface="Courier New"/>
              </a:rPr>
              <a:t>\</a:t>
            </a:r>
            <a:r>
              <a:rPr dirty="0" sz="700" spc="35">
                <a:latin typeface="Courier New"/>
                <a:cs typeface="Courier New"/>
              </a:rPr>
              <a:t> </a:t>
            </a:r>
            <a:r>
              <a:rPr dirty="0" sz="700">
                <a:latin typeface="Courier New"/>
                <a:cs typeface="Courier New"/>
              </a:rPr>
              <a:t>*.</a:t>
            </a:r>
            <a:r>
              <a:rPr dirty="0" sz="700" spc="30">
                <a:latin typeface="Courier New"/>
                <a:cs typeface="Courier New"/>
              </a:rPr>
              <a:t> </a:t>
            </a:r>
            <a:r>
              <a:rPr dirty="0" sz="700" spc="-25">
                <a:latin typeface="Courier New"/>
                <a:cs typeface="Courier New"/>
              </a:rPr>
              <a:t>tmp</a:t>
            </a:r>
            <a:endParaRPr sz="700">
              <a:latin typeface="Courier New"/>
              <a:cs typeface="Courier New"/>
            </a:endParaRPr>
          </a:p>
          <a:p>
            <a:pPr marL="12700" marR="824865">
              <a:lnSpc>
                <a:spcPct val="119200"/>
              </a:lnSpc>
              <a:spcBef>
                <a:spcPts val="695"/>
              </a:spcBef>
            </a:pPr>
            <a:r>
              <a:rPr dirty="0" sz="800" spc="10">
                <a:latin typeface="Times New Roman"/>
                <a:cs typeface="Times New Roman"/>
              </a:rPr>
              <a:t>Como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ilustra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en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Fig.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2.3,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en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algunos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casos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posible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ejecutar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el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programa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 b="1">
                <a:latin typeface="Courier New"/>
                <a:cs typeface="Courier New"/>
              </a:rPr>
              <a:t>tpbix.exe</a:t>
            </a:r>
            <a:r>
              <a:rPr dirty="0" sz="800" spc="-254" b="1">
                <a:latin typeface="Courier New"/>
                <a:cs typeface="Courier New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directamente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ATPDraw.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indicador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lotes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%</a:t>
            </a:r>
            <a:r>
              <a:rPr dirty="0" sz="800" spc="1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1</a:t>
            </a:r>
            <a:r>
              <a:rPr dirty="0" sz="800" spc="-229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debe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reemplazarse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$$</a:t>
            </a:r>
            <a:r>
              <a:rPr dirty="0" sz="800" spc="-225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comando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ATP.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14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 b="1">
                <a:latin typeface="Times New Roman"/>
                <a:cs typeface="Times New Roman"/>
              </a:rPr>
              <a:t>2.6.2</a:t>
            </a:r>
            <a:r>
              <a:rPr dirty="0" sz="800" spc="5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Llamar</a:t>
            </a:r>
            <a:r>
              <a:rPr dirty="0" sz="800" spc="6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a</a:t>
            </a:r>
            <a:r>
              <a:rPr dirty="0" sz="800" spc="6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PlotXY,</a:t>
            </a:r>
            <a:r>
              <a:rPr dirty="0" sz="800" spc="6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PCPlot</a:t>
            </a:r>
            <a:r>
              <a:rPr dirty="0" sz="800" spc="6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o</a:t>
            </a:r>
            <a:r>
              <a:rPr dirty="0" sz="800" spc="60" b="1">
                <a:latin typeface="Times New Roman"/>
                <a:cs typeface="Times New Roman"/>
              </a:rPr>
              <a:t> </a:t>
            </a:r>
            <a:r>
              <a:rPr dirty="0" sz="800" spc="-10" b="1">
                <a:latin typeface="Times New Roman"/>
                <a:cs typeface="Times New Roman"/>
              </a:rPr>
              <a:t>ATP_Analyzer</a:t>
            </a:r>
            <a:endParaRPr sz="800">
              <a:latin typeface="Times New Roman"/>
              <a:cs typeface="Times New Roman"/>
            </a:endParaRPr>
          </a:p>
          <a:p>
            <a:pPr marL="12700" marR="219075">
              <a:lnSpc>
                <a:spcPct val="113799"/>
              </a:lnSpc>
              <a:spcBef>
                <a:spcPts val="50"/>
              </a:spcBef>
            </a:pP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establecer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comando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trazado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principal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2.5.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comando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(breve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F8)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programa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trazado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comienza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actual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(con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extensión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.PL4)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parámetro.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Además,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crear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comandos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Ejecutar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ATP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Analyzer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Ejecutar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WPCPLOT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utilizando</a:t>
            </a:r>
            <a:endParaRPr sz="800">
              <a:latin typeface="Times New Roman"/>
              <a:cs typeface="Times New Roman"/>
            </a:endParaRPr>
          </a:p>
          <a:p>
            <a:pPr marL="12700" marR="363220">
              <a:lnSpc>
                <a:spcPts val="940"/>
              </a:lnSpc>
              <a:spcBef>
                <a:spcPts val="335"/>
              </a:spcBef>
            </a:pPr>
            <a:r>
              <a:rPr dirty="0" sz="800" i="1">
                <a:latin typeface="Times New Roman"/>
                <a:cs typeface="Times New Roman"/>
              </a:rPr>
              <a:t>ATP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El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submenú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Editar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comandos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"PL4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actual"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Parámetro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Examinar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nombre</a:t>
            </a:r>
            <a:r>
              <a:rPr dirty="0" sz="800" spc="10">
                <a:latin typeface="Times New Roman"/>
                <a:cs typeface="Times New Roman"/>
              </a:rPr>
              <a:t> del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archivo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disco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ejecutable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aplicación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correspondiente.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 i="1">
                <a:latin typeface="Times New Roman"/>
                <a:cs typeface="Times New Roman"/>
              </a:rPr>
              <a:t>El</a:t>
            </a:r>
            <a:r>
              <a:rPr dirty="0" sz="800" spc="20" i="1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botón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 i="1">
                <a:latin typeface="Times New Roman"/>
                <a:cs typeface="Times New Roman"/>
              </a:rPr>
              <a:t>Actualizar</a:t>
            </a:r>
            <a:r>
              <a:rPr dirty="0" sz="800" spc="25" i="1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agrega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el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nuevo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259"/>
              </a:spcBef>
            </a:pPr>
            <a:r>
              <a:rPr dirty="0" sz="800" i="1">
                <a:latin typeface="Times New Roman"/>
                <a:cs typeface="Times New Roman"/>
              </a:rPr>
              <a:t>Ejecutar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...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comando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ATP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819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800" b="1">
                <a:latin typeface="Times New Roman"/>
                <a:cs typeface="Times New Roman"/>
              </a:rPr>
              <a:t>2.6.3</a:t>
            </a:r>
            <a:r>
              <a:rPr dirty="0" sz="800" spc="7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Opciones</a:t>
            </a:r>
            <a:r>
              <a:rPr dirty="0" sz="800" spc="7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</a:t>
            </a:r>
            <a:r>
              <a:rPr dirty="0" sz="800" spc="7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línea</a:t>
            </a:r>
            <a:r>
              <a:rPr dirty="0" sz="800" spc="7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</a:t>
            </a:r>
            <a:r>
              <a:rPr dirty="0" sz="800" spc="7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comando</a:t>
            </a:r>
            <a:r>
              <a:rPr dirty="0" sz="800" spc="70" b="1">
                <a:latin typeface="Times New Roman"/>
                <a:cs typeface="Times New Roman"/>
              </a:rPr>
              <a:t> </a:t>
            </a:r>
            <a:r>
              <a:rPr dirty="0" sz="800" spc="-10" b="1">
                <a:latin typeface="Times New Roman"/>
                <a:cs typeface="Times New Roman"/>
              </a:rPr>
              <a:t>ATPDraw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comando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rara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vez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usan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sistemas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operativos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Windows,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embargo,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ATPDraw</a:t>
            </a:r>
            <a:endParaRPr sz="800">
              <a:latin typeface="Times New Roman"/>
              <a:cs typeface="Times New Roman"/>
            </a:endParaRPr>
          </a:p>
          <a:p>
            <a:pPr marL="12700" marR="34099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proporciona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cargar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proyecto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inicio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programa.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siguiente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ejemplo,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r>
              <a:rPr dirty="0" sz="800" spc="10">
                <a:latin typeface="Times New Roman"/>
                <a:cs typeface="Times New Roman"/>
              </a:rPr>
              <a:t> El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archivo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proyecto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Courier New"/>
                <a:cs typeface="Courier New"/>
              </a:rPr>
              <a:t>my1st.acp</a:t>
            </a:r>
            <a:r>
              <a:rPr dirty="0" sz="800" spc="-235">
                <a:latin typeface="Courier New"/>
                <a:cs typeface="Courier New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y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Courier New"/>
                <a:cs typeface="Courier New"/>
              </a:rPr>
              <a:t>my2nd.acp</a:t>
            </a:r>
            <a:r>
              <a:rPr dirty="0" sz="800" spc="-235">
                <a:latin typeface="Courier New"/>
                <a:cs typeface="Courier New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se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Courier New"/>
                <a:cs typeface="Courier New"/>
              </a:rPr>
              <a:t>cargarán</a:t>
            </a:r>
            <a:r>
              <a:rPr dirty="0" sz="800" spc="-235">
                <a:latin typeface="Courier New"/>
                <a:cs typeface="Courier New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automáticamente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y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se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mostrarán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por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separado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85"/>
              </a:spcBef>
            </a:pP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ventanas.</a:t>
            </a:r>
            <a:endParaRPr sz="800">
              <a:latin typeface="Times New Roman"/>
              <a:cs typeface="Times New Roman"/>
            </a:endParaRPr>
          </a:p>
          <a:p>
            <a:pPr marL="151130">
              <a:lnSpc>
                <a:spcPct val="100000"/>
              </a:lnSpc>
              <a:spcBef>
                <a:spcPts val="705"/>
              </a:spcBef>
            </a:pPr>
            <a:r>
              <a:rPr dirty="0" sz="800" b="1">
                <a:latin typeface="Courier New"/>
                <a:cs typeface="Courier New"/>
              </a:rPr>
              <a:t>C:</a:t>
            </a:r>
            <a:r>
              <a:rPr dirty="0" sz="800" spc="90" b="1">
                <a:latin typeface="Courier New"/>
                <a:cs typeface="Courier New"/>
              </a:rPr>
              <a:t> </a:t>
            </a:r>
            <a:r>
              <a:rPr dirty="0" sz="800" b="1">
                <a:latin typeface="Courier New"/>
                <a:cs typeface="Courier New"/>
              </a:rPr>
              <a:t>\</a:t>
            </a:r>
            <a:r>
              <a:rPr dirty="0" sz="800" spc="95" b="1">
                <a:latin typeface="Courier New"/>
                <a:cs typeface="Courier New"/>
              </a:rPr>
              <a:t> </a:t>
            </a:r>
            <a:r>
              <a:rPr dirty="0" sz="800" b="1">
                <a:latin typeface="Courier New"/>
                <a:cs typeface="Courier New"/>
              </a:rPr>
              <a:t>ATPDRAW&gt;</a:t>
            </a:r>
            <a:r>
              <a:rPr dirty="0" sz="800" spc="90" b="1">
                <a:latin typeface="Courier New"/>
                <a:cs typeface="Courier New"/>
              </a:rPr>
              <a:t> </a:t>
            </a:r>
            <a:r>
              <a:rPr dirty="0" sz="800" b="1">
                <a:latin typeface="Courier New"/>
                <a:cs typeface="Courier New"/>
              </a:rPr>
              <a:t>atpdraw</a:t>
            </a:r>
            <a:r>
              <a:rPr dirty="0" sz="800" spc="95" b="1">
                <a:latin typeface="Courier New"/>
                <a:cs typeface="Courier New"/>
              </a:rPr>
              <a:t> </a:t>
            </a:r>
            <a:r>
              <a:rPr dirty="0" sz="800" b="1">
                <a:latin typeface="Courier New"/>
                <a:cs typeface="Courier New"/>
              </a:rPr>
              <a:t>c:</a:t>
            </a:r>
            <a:r>
              <a:rPr dirty="0" sz="800" spc="90" b="1">
                <a:latin typeface="Courier New"/>
                <a:cs typeface="Courier New"/>
              </a:rPr>
              <a:t> </a:t>
            </a:r>
            <a:r>
              <a:rPr dirty="0" sz="800" b="1">
                <a:latin typeface="Courier New"/>
                <a:cs typeface="Courier New"/>
              </a:rPr>
              <a:t>\</a:t>
            </a:r>
            <a:r>
              <a:rPr dirty="0" sz="800" spc="95" b="1">
                <a:latin typeface="Courier New"/>
                <a:cs typeface="Courier New"/>
              </a:rPr>
              <a:t> </a:t>
            </a:r>
            <a:r>
              <a:rPr dirty="0" sz="800" b="1">
                <a:latin typeface="Courier New"/>
                <a:cs typeface="Courier New"/>
              </a:rPr>
              <a:t>atpdraw</a:t>
            </a:r>
            <a:r>
              <a:rPr dirty="0" sz="800" spc="90" b="1">
                <a:latin typeface="Courier New"/>
                <a:cs typeface="Courier New"/>
              </a:rPr>
              <a:t> </a:t>
            </a:r>
            <a:r>
              <a:rPr dirty="0" sz="800" b="1">
                <a:latin typeface="Courier New"/>
                <a:cs typeface="Courier New"/>
              </a:rPr>
              <a:t>\</a:t>
            </a:r>
            <a:r>
              <a:rPr dirty="0" sz="800" spc="95" b="1">
                <a:latin typeface="Courier New"/>
                <a:cs typeface="Courier New"/>
              </a:rPr>
              <a:t> </a:t>
            </a:r>
            <a:r>
              <a:rPr dirty="0" sz="800" b="1">
                <a:latin typeface="Courier New"/>
                <a:cs typeface="Courier New"/>
              </a:rPr>
              <a:t>cir</a:t>
            </a:r>
            <a:r>
              <a:rPr dirty="0" sz="800" spc="90" b="1">
                <a:latin typeface="Courier New"/>
                <a:cs typeface="Courier New"/>
              </a:rPr>
              <a:t> </a:t>
            </a:r>
            <a:r>
              <a:rPr dirty="0" sz="800" b="1">
                <a:latin typeface="Courier New"/>
                <a:cs typeface="Courier New"/>
              </a:rPr>
              <a:t>\</a:t>
            </a:r>
            <a:r>
              <a:rPr dirty="0" sz="800" spc="95" b="1">
                <a:latin typeface="Courier New"/>
                <a:cs typeface="Courier New"/>
              </a:rPr>
              <a:t> </a:t>
            </a:r>
            <a:r>
              <a:rPr dirty="0" sz="800" b="1">
                <a:latin typeface="Courier New"/>
                <a:cs typeface="Courier New"/>
              </a:rPr>
              <a:t>my1st.acp</a:t>
            </a:r>
            <a:r>
              <a:rPr dirty="0" sz="800" spc="90" b="1">
                <a:latin typeface="Courier New"/>
                <a:cs typeface="Courier New"/>
              </a:rPr>
              <a:t> </a:t>
            </a:r>
            <a:r>
              <a:rPr dirty="0" sz="800" b="1">
                <a:latin typeface="Courier New"/>
                <a:cs typeface="Courier New"/>
              </a:rPr>
              <a:t>c:</a:t>
            </a:r>
            <a:r>
              <a:rPr dirty="0" sz="800" spc="95" b="1">
                <a:latin typeface="Courier New"/>
                <a:cs typeface="Courier New"/>
              </a:rPr>
              <a:t> </a:t>
            </a:r>
            <a:r>
              <a:rPr dirty="0" sz="800" b="1">
                <a:latin typeface="Courier New"/>
                <a:cs typeface="Courier New"/>
              </a:rPr>
              <a:t>\</a:t>
            </a:r>
            <a:r>
              <a:rPr dirty="0" sz="800" spc="90" b="1">
                <a:latin typeface="Courier New"/>
                <a:cs typeface="Courier New"/>
              </a:rPr>
              <a:t> </a:t>
            </a:r>
            <a:r>
              <a:rPr dirty="0" sz="800" b="1">
                <a:latin typeface="Courier New"/>
                <a:cs typeface="Courier New"/>
              </a:rPr>
              <a:t>cir</a:t>
            </a:r>
            <a:r>
              <a:rPr dirty="0" sz="800" spc="95" b="1">
                <a:latin typeface="Courier New"/>
                <a:cs typeface="Courier New"/>
              </a:rPr>
              <a:t> </a:t>
            </a:r>
            <a:r>
              <a:rPr dirty="0" sz="800" b="1">
                <a:latin typeface="Courier New"/>
                <a:cs typeface="Courier New"/>
              </a:rPr>
              <a:t>\</a:t>
            </a:r>
            <a:r>
              <a:rPr dirty="0" sz="800" spc="90" b="1">
                <a:latin typeface="Courier New"/>
                <a:cs typeface="Courier New"/>
              </a:rPr>
              <a:t> </a:t>
            </a:r>
            <a:r>
              <a:rPr dirty="0" sz="800" spc="-10" b="1">
                <a:latin typeface="Courier New"/>
                <a:cs typeface="Courier New"/>
              </a:rPr>
              <a:t>my2nd.acp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445"/>
              </a:spcBef>
            </a:pP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entorno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MS-Windows,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usar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propiedad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crear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accesos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directos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escritorio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para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proyecto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ejemplo,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haga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derecho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mouse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espacio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vacío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de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escritorio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Nuevo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Acceso</a:t>
            </a:r>
            <a:r>
              <a:rPr dirty="0" sz="800" spc="175">
                <a:latin typeface="Courier New"/>
                <a:cs typeface="Courier New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directo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luego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busque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ATPDraw.exe.</a:t>
            </a:r>
            <a:r>
              <a:rPr dirty="0" sz="800" spc="175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Haga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derecho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  <a:spcBef>
                <a:spcPts val="55"/>
              </a:spcBef>
            </a:pPr>
            <a:r>
              <a:rPr dirty="0" sz="800">
                <a:latin typeface="Times New Roman"/>
                <a:cs typeface="Times New Roman"/>
              </a:rPr>
              <a:t>acaba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crear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icono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Propiedades</a:t>
            </a:r>
            <a:r>
              <a:rPr dirty="0" sz="800" spc="8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Especifique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propiedades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'Destino:'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nuevo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acceso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directo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ruta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completa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programa,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incluido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proyecto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(por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ejemplo,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b="1">
                <a:latin typeface="Courier New"/>
                <a:cs typeface="Courier New"/>
              </a:rPr>
              <a:t>c:</a:t>
            </a:r>
            <a:r>
              <a:rPr dirty="0" sz="800" spc="145" b="1">
                <a:latin typeface="Courier New"/>
                <a:cs typeface="Courier New"/>
              </a:rPr>
              <a:t> </a:t>
            </a:r>
            <a:r>
              <a:rPr dirty="0" sz="800" b="1">
                <a:latin typeface="Courier New"/>
                <a:cs typeface="Courier New"/>
              </a:rPr>
              <a:t>\</a:t>
            </a:r>
            <a:r>
              <a:rPr dirty="0" sz="800" spc="150" b="1">
                <a:latin typeface="Courier New"/>
                <a:cs typeface="Courier New"/>
              </a:rPr>
              <a:t> </a:t>
            </a:r>
            <a:r>
              <a:rPr dirty="0" sz="800" b="1">
                <a:latin typeface="Courier New"/>
                <a:cs typeface="Courier New"/>
              </a:rPr>
              <a:t>atpdraw</a:t>
            </a:r>
            <a:r>
              <a:rPr dirty="0" sz="800" spc="145" b="1">
                <a:latin typeface="Courier New"/>
                <a:cs typeface="Courier New"/>
              </a:rPr>
              <a:t> </a:t>
            </a:r>
            <a:r>
              <a:rPr dirty="0" sz="800" b="1">
                <a:latin typeface="Courier New"/>
                <a:cs typeface="Courier New"/>
              </a:rPr>
              <a:t>\</a:t>
            </a:r>
            <a:r>
              <a:rPr dirty="0" sz="800" spc="150" b="1">
                <a:latin typeface="Courier New"/>
                <a:cs typeface="Courier New"/>
              </a:rPr>
              <a:t> </a:t>
            </a:r>
            <a:r>
              <a:rPr dirty="0" sz="800" spc="-10" b="1">
                <a:latin typeface="Courier New"/>
                <a:cs typeface="Courier New"/>
              </a:rPr>
              <a:t>atpdraw.exe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445"/>
              </a:spcBef>
            </a:pPr>
            <a:r>
              <a:rPr dirty="0" sz="800" b="1">
                <a:latin typeface="Courier New"/>
                <a:cs typeface="Courier New"/>
              </a:rPr>
              <a:t>mycir.adp</a:t>
            </a:r>
            <a:r>
              <a:rPr dirty="0" sz="800" spc="165" b="1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),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parámetro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'Iniciar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en:'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directorio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proyecto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(p.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ej.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235"/>
              </a:spcBef>
            </a:pPr>
            <a:r>
              <a:rPr dirty="0" sz="800" b="1">
                <a:latin typeface="Courier New"/>
                <a:cs typeface="Courier New"/>
              </a:rPr>
              <a:t>c:</a:t>
            </a:r>
            <a:r>
              <a:rPr dirty="0" sz="800" spc="100" b="1">
                <a:latin typeface="Courier New"/>
                <a:cs typeface="Courier New"/>
              </a:rPr>
              <a:t> </a:t>
            </a:r>
            <a:r>
              <a:rPr dirty="0" sz="800" b="1">
                <a:latin typeface="Courier New"/>
                <a:cs typeface="Courier New"/>
              </a:rPr>
              <a:t>\</a:t>
            </a:r>
            <a:r>
              <a:rPr dirty="0" sz="800" spc="100" b="1">
                <a:latin typeface="Courier New"/>
                <a:cs typeface="Courier New"/>
              </a:rPr>
              <a:t> </a:t>
            </a:r>
            <a:r>
              <a:rPr dirty="0" sz="800" b="1">
                <a:latin typeface="Courier New"/>
                <a:cs typeface="Courier New"/>
              </a:rPr>
              <a:t>atpdraw</a:t>
            </a:r>
            <a:r>
              <a:rPr dirty="0" sz="800" spc="100" b="1">
                <a:latin typeface="Courier New"/>
                <a:cs typeface="Courier New"/>
              </a:rPr>
              <a:t> </a:t>
            </a:r>
            <a:r>
              <a:rPr dirty="0" sz="800" b="1">
                <a:latin typeface="Courier New"/>
                <a:cs typeface="Courier New"/>
              </a:rPr>
              <a:t>\</a:t>
            </a:r>
            <a:r>
              <a:rPr dirty="0" sz="800" spc="100" b="1">
                <a:latin typeface="Courier New"/>
                <a:cs typeface="Courier New"/>
              </a:rPr>
              <a:t> </a:t>
            </a:r>
            <a:r>
              <a:rPr dirty="0" sz="800" b="1">
                <a:latin typeface="Courier New"/>
                <a:cs typeface="Courier New"/>
              </a:rPr>
              <a:t>project</a:t>
            </a:r>
            <a:r>
              <a:rPr dirty="0" sz="800" spc="100" b="1">
                <a:latin typeface="Courier New"/>
                <a:cs typeface="Courier New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).</a:t>
            </a:r>
            <a:endParaRPr sz="8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935015" y="165100"/>
            <a:ext cx="5226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5" name="object 5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631"/>
                  </a:lnTo>
                  <a:lnTo>
                    <a:pt x="142755" y="98631"/>
                  </a:lnTo>
                  <a:lnTo>
                    <a:pt x="136180" y="99939"/>
                  </a:lnTo>
                  <a:lnTo>
                    <a:pt x="104587" y="124134"/>
                  </a:lnTo>
                  <a:lnTo>
                    <a:pt x="98048" y="143338"/>
                  </a:lnTo>
                  <a:lnTo>
                    <a:pt x="98048" y="569345"/>
                  </a:lnTo>
                  <a:lnTo>
                    <a:pt x="117977" y="603789"/>
                  </a:lnTo>
                  <a:lnTo>
                    <a:pt x="142755" y="614052"/>
                  </a:lnTo>
                  <a:lnTo>
                    <a:pt x="1886711" y="614052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4052"/>
                  </a:moveTo>
                  <a:lnTo>
                    <a:pt x="1744971" y="614052"/>
                  </a:lnTo>
                  <a:lnTo>
                    <a:pt x="1751545" y="612745"/>
                  </a:lnTo>
                  <a:lnTo>
                    <a:pt x="1764174" y="607513"/>
                  </a:lnTo>
                  <a:lnTo>
                    <a:pt x="1788370" y="575920"/>
                  </a:lnTo>
                  <a:lnTo>
                    <a:pt x="1789678" y="569345"/>
                  </a:lnTo>
                  <a:lnTo>
                    <a:pt x="1789678" y="143338"/>
                  </a:lnTo>
                  <a:lnTo>
                    <a:pt x="1769748" y="108894"/>
                  </a:lnTo>
                  <a:lnTo>
                    <a:pt x="1744971" y="98631"/>
                  </a:lnTo>
                  <a:lnTo>
                    <a:pt x="1886711" y="98631"/>
                  </a:lnTo>
                  <a:lnTo>
                    <a:pt x="1886711" y="614052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932176" y="500449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5453" y="528634"/>
                  </a:moveTo>
                  <a:lnTo>
                    <a:pt x="49392" y="528634"/>
                  </a:lnTo>
                  <a:lnTo>
                    <a:pt x="45954" y="528297"/>
                  </a:lnTo>
                  <a:lnTo>
                    <a:pt x="10837" y="507997"/>
                  </a:lnTo>
                  <a:lnTo>
                    <a:pt x="0" y="479240"/>
                  </a:lnTo>
                  <a:lnTo>
                    <a:pt x="0" y="475770"/>
                  </a:lnTo>
                  <a:lnTo>
                    <a:pt x="0" y="49394"/>
                  </a:lnTo>
                  <a:lnTo>
                    <a:pt x="17937" y="13011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914"/>
                  </a:lnTo>
                  <a:lnTo>
                    <a:pt x="1704845" y="49394"/>
                  </a:lnTo>
                  <a:lnTo>
                    <a:pt x="1704845" y="479240"/>
                  </a:lnTo>
                  <a:lnTo>
                    <a:pt x="1686907" y="515596"/>
                  </a:lnTo>
                  <a:lnTo>
                    <a:pt x="1658890" y="528284"/>
                  </a:lnTo>
                  <a:lnTo>
                    <a:pt x="1655453" y="52863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171"/>
              <a:ext cx="145374" cy="145374"/>
            </a:xfrm>
            <a:prstGeom prst="rect">
              <a:avLst/>
            </a:prstGeom>
          </p:spPr>
        </p:pic>
      </p:grpSp>
      <p:sp>
        <p:nvSpPr>
          <p:cNvPr id="8" name="object 8" descr=""/>
          <p:cNvSpPr txBox="1"/>
          <p:nvPr/>
        </p:nvSpPr>
        <p:spPr>
          <a:xfrm>
            <a:off x="1089080" y="343697"/>
            <a:ext cx="5590540" cy="1598295"/>
          </a:xfrm>
          <a:prstGeom prst="rect">
            <a:avLst/>
          </a:prstGeom>
        </p:spPr>
        <p:txBody>
          <a:bodyPr wrap="square" lIns="0" tIns="3492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75"/>
              </a:spcBef>
            </a:pPr>
            <a:r>
              <a:rPr dirty="0" sz="800" b="1">
                <a:latin typeface="Times New Roman"/>
                <a:cs typeface="Times New Roman"/>
              </a:rPr>
              <a:t>2.6.4</a:t>
            </a:r>
            <a:r>
              <a:rPr dirty="0" sz="800" spc="7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Arrastrar</a:t>
            </a:r>
            <a:r>
              <a:rPr dirty="0" sz="800" spc="7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y</a:t>
            </a:r>
            <a:r>
              <a:rPr dirty="0" sz="800" spc="7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soltar</a:t>
            </a:r>
            <a:r>
              <a:rPr dirty="0" sz="800" spc="7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archivos</a:t>
            </a:r>
            <a:r>
              <a:rPr dirty="0" sz="800" spc="7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</a:t>
            </a:r>
            <a:r>
              <a:rPr dirty="0" sz="800" spc="70" b="1">
                <a:latin typeface="Times New Roman"/>
                <a:cs typeface="Times New Roman"/>
              </a:rPr>
              <a:t> </a:t>
            </a:r>
            <a:r>
              <a:rPr dirty="0" sz="800" spc="-10" b="1">
                <a:latin typeface="Times New Roman"/>
                <a:cs typeface="Times New Roman"/>
              </a:rPr>
              <a:t>proyecto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  <a:spcBef>
                <a:spcPts val="55"/>
              </a:spcBef>
            </a:pP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acepta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proyecto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arrastrados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Administrador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Windows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(desde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versión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5.6).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Goteante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proyecto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(.acp)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encabezado,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principal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fondo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hace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abra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un</a:t>
            </a:r>
            <a:endParaRPr sz="800">
              <a:latin typeface="Times New Roman"/>
              <a:cs typeface="Times New Roman"/>
            </a:endParaRPr>
          </a:p>
          <a:p>
            <a:pPr marL="12700" marR="113982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nueva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soltar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10">
                <a:latin typeface="Times New Roman"/>
                <a:cs typeface="Times New Roman"/>
              </a:rPr>
              <a:t>ven</a:t>
            </a:r>
            <a:r>
              <a:rPr dirty="0" sz="600" spc="-110">
                <a:latin typeface="Arial MT"/>
                <a:cs typeface="Arial MT"/>
              </a:rPr>
              <a:t>T</a:t>
            </a:r>
            <a:r>
              <a:rPr dirty="0" sz="800" spc="-110">
                <a:latin typeface="Times New Roman"/>
                <a:cs typeface="Times New Roman"/>
              </a:rPr>
              <a:t>ta</a:t>
            </a:r>
            <a:r>
              <a:rPr dirty="0" sz="600" spc="-110">
                <a:latin typeface="Arial MT"/>
                <a:cs typeface="Arial MT"/>
              </a:rPr>
              <a:t>ra</a:t>
            </a:r>
            <a:r>
              <a:rPr dirty="0" sz="800" spc="-110">
                <a:latin typeface="Times New Roman"/>
                <a:cs typeface="Times New Roman"/>
              </a:rPr>
              <a:t>n</a:t>
            </a:r>
            <a:r>
              <a:rPr dirty="0" sz="600" spc="-110">
                <a:latin typeface="Arial MT"/>
                <a:cs typeface="Arial MT"/>
              </a:rPr>
              <a:t>d</a:t>
            </a:r>
            <a:r>
              <a:rPr dirty="0" sz="800" spc="-110">
                <a:latin typeface="Times New Roman"/>
                <a:cs typeface="Times New Roman"/>
              </a:rPr>
              <a:t>a</a:t>
            </a:r>
            <a:r>
              <a:rPr dirty="0" sz="600" spc="-110">
                <a:latin typeface="Arial MT"/>
                <a:cs typeface="Arial MT"/>
              </a:rPr>
              <a:t>uc</a:t>
            </a:r>
            <a:r>
              <a:rPr dirty="0" sz="800" spc="-110">
                <a:latin typeface="Times New Roman"/>
                <a:cs typeface="Times New Roman"/>
              </a:rPr>
              <a:t>d</a:t>
            </a:r>
            <a:r>
              <a:rPr dirty="0" sz="600" spc="-110">
                <a:latin typeface="Arial MT"/>
                <a:cs typeface="Arial MT"/>
              </a:rPr>
              <a:t>i</a:t>
            </a:r>
            <a:r>
              <a:rPr dirty="0" sz="800" spc="-110">
                <a:latin typeface="Times New Roman"/>
                <a:cs typeface="Times New Roman"/>
              </a:rPr>
              <a:t>e</a:t>
            </a:r>
            <a:r>
              <a:rPr dirty="0" sz="600" spc="-110">
                <a:latin typeface="Arial MT"/>
                <a:cs typeface="Arial MT"/>
              </a:rPr>
              <a:t>en</a:t>
            </a:r>
            <a:r>
              <a:rPr dirty="0" sz="800" spc="-110">
                <a:latin typeface="Times New Roman"/>
                <a:cs typeface="Times New Roman"/>
              </a:rPr>
              <a:t>c</a:t>
            </a:r>
            <a:r>
              <a:rPr dirty="0" sz="600" spc="-110">
                <a:latin typeface="Arial MT"/>
                <a:cs typeface="Arial MT"/>
              </a:rPr>
              <a:t>d</a:t>
            </a:r>
            <a:r>
              <a:rPr dirty="0" sz="800" spc="-110">
                <a:latin typeface="Times New Roman"/>
                <a:cs typeface="Times New Roman"/>
              </a:rPr>
              <a:t>i</a:t>
            </a:r>
            <a:r>
              <a:rPr dirty="0" sz="600" spc="-110">
                <a:latin typeface="Arial MT"/>
                <a:cs typeface="Arial MT"/>
              </a:rPr>
              <a:t>o</a:t>
            </a:r>
            <a:r>
              <a:rPr dirty="0" sz="800" spc="-110">
                <a:latin typeface="Times New Roman"/>
                <a:cs typeface="Times New Roman"/>
              </a:rPr>
              <a:t>r</a:t>
            </a:r>
            <a:r>
              <a:rPr dirty="0" sz="600" spc="-110">
                <a:latin typeface="Arial MT"/>
                <a:cs typeface="Arial MT"/>
              </a:rPr>
              <a:t>.</a:t>
            </a:r>
            <a:r>
              <a:rPr dirty="0" sz="800" spc="-110">
                <a:latin typeface="Times New Roman"/>
                <a:cs typeface="Times New Roman"/>
              </a:rPr>
              <a:t>c</a:t>
            </a:r>
            <a:r>
              <a:rPr dirty="0" sz="600" spc="-110">
                <a:latin typeface="Arial MT"/>
                <a:cs typeface="Arial MT"/>
              </a:rPr>
              <a:t>..</a:t>
            </a:r>
            <a:r>
              <a:rPr dirty="0" sz="800" spc="-110">
                <a:latin typeface="Times New Roman"/>
                <a:cs typeface="Times New Roman"/>
              </a:rPr>
              <a:t>uito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existente,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importa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archivo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ese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circuito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 b="1">
                <a:latin typeface="Times New Roman"/>
                <a:cs typeface="Times New Roman"/>
              </a:rPr>
              <a:t>2.7</a:t>
            </a:r>
            <a:r>
              <a:rPr dirty="0" sz="800" spc="8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¿Cómo</a:t>
            </a:r>
            <a:r>
              <a:rPr dirty="0" sz="800" spc="8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obtener</a:t>
            </a:r>
            <a:r>
              <a:rPr dirty="0" sz="800" spc="85" b="1">
                <a:latin typeface="Times New Roman"/>
                <a:cs typeface="Times New Roman"/>
              </a:rPr>
              <a:t> </a:t>
            </a:r>
            <a:r>
              <a:rPr dirty="0" sz="800" spc="-10" b="1">
                <a:latin typeface="Times New Roman"/>
                <a:cs typeface="Times New Roman"/>
              </a:rPr>
              <a:t>ayuda?</a:t>
            </a:r>
            <a:endParaRPr sz="800">
              <a:latin typeface="Times New Roman"/>
              <a:cs typeface="Times New Roman"/>
            </a:endParaRPr>
          </a:p>
          <a:p>
            <a:pPr marL="12700" marR="142875">
              <a:lnSpc>
                <a:spcPct val="113799"/>
              </a:lnSpc>
              <a:spcBef>
                <a:spcPts val="730"/>
              </a:spcBef>
            </a:pP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ofrece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sistema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ayuda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estándar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Windows.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proporciona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ayuda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todas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y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ayuda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construir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Varios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enlaces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páginas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ayuda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un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80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índice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registro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relativamente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grande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buscar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texto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frases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también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disponible.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ayuda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es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089080" y="2133125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5661767" y="2113302"/>
            <a:ext cx="13144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25</a:t>
            </a:r>
            <a:endParaRPr sz="800">
              <a:latin typeface="Times New Roman"/>
              <a:cs typeface="Times New Roman"/>
            </a:endParaRPr>
          </a:p>
        </p:txBody>
      </p:sp>
      <p:grpSp>
        <p:nvGrpSpPr>
          <p:cNvPr id="11" name="object 11" descr=""/>
          <p:cNvGrpSpPr/>
          <p:nvPr/>
        </p:nvGrpSpPr>
        <p:grpSpPr>
          <a:xfrm>
            <a:off x="368299" y="2581946"/>
            <a:ext cx="443230" cy="13335"/>
            <a:chOff x="368299" y="2581946"/>
            <a:chExt cx="443230" cy="13335"/>
          </a:xfrm>
        </p:grpSpPr>
        <p:sp>
          <p:nvSpPr>
            <p:cNvPr id="12" name="object 12" descr=""/>
            <p:cNvSpPr/>
            <p:nvPr/>
          </p:nvSpPr>
          <p:spPr>
            <a:xfrm>
              <a:off x="368299" y="2581946"/>
              <a:ext cx="443230" cy="6985"/>
            </a:xfrm>
            <a:custGeom>
              <a:avLst/>
              <a:gdLst/>
              <a:ahLst/>
              <a:cxnLst/>
              <a:rect l="l" t="t" r="r" b="b"/>
              <a:pathLst>
                <a:path w="443230" h="6985">
                  <a:moveTo>
                    <a:pt x="442731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442731" y="0"/>
                  </a:lnTo>
                  <a:lnTo>
                    <a:pt x="442731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368287" y="2581947"/>
              <a:ext cx="443230" cy="13335"/>
            </a:xfrm>
            <a:custGeom>
              <a:avLst/>
              <a:gdLst/>
              <a:ahLst/>
              <a:cxnLst/>
              <a:rect l="l" t="t" r="r" b="b"/>
              <a:pathLst>
                <a:path w="443230" h="13335">
                  <a:moveTo>
                    <a:pt x="442734" y="0"/>
                  </a:moveTo>
                  <a:lnTo>
                    <a:pt x="436130" y="6616"/>
                  </a:lnTo>
                  <a:lnTo>
                    <a:pt x="0" y="6616"/>
                  </a:lnTo>
                  <a:lnTo>
                    <a:pt x="0" y="13220"/>
                  </a:lnTo>
                  <a:lnTo>
                    <a:pt x="436130" y="13220"/>
                  </a:lnTo>
                  <a:lnTo>
                    <a:pt x="442734" y="13220"/>
                  </a:lnTo>
                  <a:lnTo>
                    <a:pt x="442734" y="6616"/>
                  </a:lnTo>
                  <a:lnTo>
                    <a:pt x="442734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368299" y="2581946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5" name="object 15" descr=""/>
          <p:cNvSpPr txBox="1"/>
          <p:nvPr/>
        </p:nvSpPr>
        <p:spPr>
          <a:xfrm>
            <a:off x="378830" y="2641936"/>
            <a:ext cx="4254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Page</a:t>
            </a:r>
            <a:r>
              <a:rPr dirty="0" sz="800" spc="6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26</a:t>
            </a:r>
            <a:endParaRPr sz="800">
              <a:latin typeface="Arial"/>
              <a:cs typeface="Arial"/>
            </a:endParaRPr>
          </a:p>
        </p:txBody>
      </p:sp>
      <p:sp>
        <p:nvSpPr>
          <p:cNvPr id="20" name="object 20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21" name="object 21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94615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18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16" name="object 16" descr=""/>
          <p:cNvSpPr txBox="1"/>
          <p:nvPr/>
        </p:nvSpPr>
        <p:spPr>
          <a:xfrm>
            <a:off x="831370" y="2813742"/>
            <a:ext cx="5472430" cy="148717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63347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de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instalación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8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>
                <a:latin typeface="Times New Roman"/>
                <a:cs typeface="Times New Roman"/>
              </a:rPr>
              <a:t>adjunto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todos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breve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descripción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significado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cada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parámetro.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modificación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extensión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ayuda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comentarios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propios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también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posible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utilizando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integrado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Editor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ayuda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Herramientas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 b="1">
                <a:latin typeface="Times New Roman"/>
                <a:cs typeface="Times New Roman"/>
              </a:rPr>
              <a:t>2.7.1</a:t>
            </a:r>
            <a:r>
              <a:rPr dirty="0" sz="800" spc="4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Ayuda</a:t>
            </a:r>
            <a:r>
              <a:rPr dirty="0" sz="800" spc="4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del</a:t>
            </a:r>
            <a:r>
              <a:rPr dirty="0" sz="800" spc="5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autor</a:t>
            </a:r>
            <a:r>
              <a:rPr dirty="0" sz="800" spc="4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</a:t>
            </a:r>
            <a:r>
              <a:rPr dirty="0" sz="800" spc="50" b="1">
                <a:latin typeface="Times New Roman"/>
                <a:cs typeface="Times New Roman"/>
              </a:rPr>
              <a:t> </a:t>
            </a:r>
            <a:r>
              <a:rPr dirty="0" sz="800" spc="-10" b="1">
                <a:latin typeface="Times New Roman"/>
                <a:cs typeface="Times New Roman"/>
              </a:rPr>
              <a:t>ATPDraw</a:t>
            </a:r>
            <a:endParaRPr sz="800">
              <a:latin typeface="Times New Roman"/>
              <a:cs typeface="Times New Roman"/>
            </a:endParaRPr>
          </a:p>
          <a:p>
            <a:pPr marL="12700" marR="118872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autor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programa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también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disponible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preguntas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solo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responsable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ante</a:t>
            </a:r>
            <a:r>
              <a:rPr dirty="0" sz="800" spc="1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Bonneville</a:t>
            </a:r>
            <a:r>
              <a:rPr dirty="0" sz="800" spc="1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Power</a:t>
            </a:r>
            <a:r>
              <a:rPr dirty="0" sz="800" spc="1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Administration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1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Pacific</a:t>
            </a:r>
            <a:r>
              <a:rPr dirty="0" sz="800" spc="1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Engineering</a:t>
            </a:r>
            <a:r>
              <a:rPr dirty="0" sz="800" spc="11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Corporation.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1254278" y="4346781"/>
            <a:ext cx="38100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Habla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a: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1967934" y="4334887"/>
            <a:ext cx="2222500" cy="1136015"/>
          </a:xfrm>
          <a:prstGeom prst="rect">
            <a:avLst/>
          </a:prstGeom>
        </p:spPr>
        <p:txBody>
          <a:bodyPr wrap="square" lIns="0" tIns="285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25"/>
              </a:spcBef>
            </a:pPr>
            <a:r>
              <a:rPr dirty="0" sz="800">
                <a:latin typeface="Times New Roman"/>
                <a:cs typeface="Times New Roman"/>
              </a:rPr>
              <a:t>Dr.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Hans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Kr.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Høidalen</a:t>
            </a:r>
            <a:endParaRPr sz="800">
              <a:latin typeface="Times New Roman"/>
              <a:cs typeface="Times New Roman"/>
            </a:endParaRPr>
          </a:p>
          <a:p>
            <a:pPr marL="12700" marR="13970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Universidad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Noruega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Ciencia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Tecnología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Departamento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Ingeniería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Energía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Eléctrica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7491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Trondheim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NORUEGA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  <a:hlinkClick r:id="rId3"/>
              </a:rPr>
              <a:t>http://www.ntnu.no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Correo</a:t>
            </a:r>
            <a:r>
              <a:rPr dirty="0" sz="800" spc="12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electrónico:</a:t>
            </a:r>
            <a:r>
              <a:rPr dirty="0" sz="800" spc="12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  <a:hlinkClick r:id="rId4"/>
              </a:rPr>
              <a:t>Hans.Hoidalen@elkraft.ntnu.no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Teléfono: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+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47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73594225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  <a:tabLst>
                <a:tab pos="560705" algn="l"/>
              </a:tabLst>
            </a:pPr>
            <a:r>
              <a:rPr dirty="0" sz="800" spc="-20">
                <a:latin typeface="Times New Roman"/>
                <a:cs typeface="Times New Roman"/>
              </a:rPr>
              <a:t>Fax:</a:t>
            </a:r>
            <a:r>
              <a:rPr dirty="0" sz="800">
                <a:latin typeface="Times New Roman"/>
                <a:cs typeface="Times New Roman"/>
              </a:rPr>
              <a:t>	+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47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73594279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824762" y="5516385"/>
            <a:ext cx="5269865" cy="45466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página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web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mantiene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dirección:</a:t>
            </a:r>
            <a:endParaRPr sz="800">
              <a:latin typeface="Times New Roman"/>
              <a:cs typeface="Times New Roman"/>
            </a:endParaRPr>
          </a:p>
          <a:p>
            <a:pPr marL="441959">
              <a:lnSpc>
                <a:spcPct val="100000"/>
              </a:lnSpc>
              <a:spcBef>
                <a:spcPts val="655"/>
              </a:spcBef>
            </a:pPr>
            <a:r>
              <a:rPr dirty="0" sz="800" spc="-10">
                <a:latin typeface="Courier New"/>
                <a:cs typeface="Courier New"/>
                <a:hlinkClick r:id="rId5"/>
              </a:rPr>
              <a:t>http://www.elkraft.ntnu.no/atpdraw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835"/>
              </a:spcBef>
            </a:pPr>
            <a:endParaRPr sz="800">
              <a:latin typeface="Courier New"/>
              <a:cs typeface="Courier New"/>
            </a:endParaRPr>
          </a:p>
          <a:p>
            <a:pPr marL="19050">
              <a:lnSpc>
                <a:spcPct val="100000"/>
              </a:lnSpc>
              <a:spcBef>
                <a:spcPts val="5"/>
              </a:spcBef>
            </a:pPr>
            <a:r>
              <a:rPr dirty="0" sz="800" b="1">
                <a:latin typeface="Times New Roman"/>
                <a:cs typeface="Times New Roman"/>
              </a:rPr>
              <a:t>2.7.2</a:t>
            </a:r>
            <a:r>
              <a:rPr dirty="0" sz="800" spc="5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Ayuda</a:t>
            </a:r>
            <a:r>
              <a:rPr dirty="0" sz="800" spc="5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por</a:t>
            </a:r>
            <a:r>
              <a:rPr dirty="0" sz="800" spc="6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correo</a:t>
            </a:r>
            <a:r>
              <a:rPr dirty="0" sz="800" spc="55" b="1">
                <a:latin typeface="Times New Roman"/>
                <a:cs typeface="Times New Roman"/>
              </a:rPr>
              <a:t> </a:t>
            </a:r>
            <a:r>
              <a:rPr dirty="0" sz="800" spc="-10" b="1">
                <a:latin typeface="Times New Roman"/>
                <a:cs typeface="Times New Roman"/>
              </a:rPr>
              <a:t>electrónico</a:t>
            </a:r>
            <a:endParaRPr sz="800">
              <a:latin typeface="Times New Roman"/>
              <a:cs typeface="Times New Roman"/>
            </a:endParaRPr>
          </a:p>
          <a:p>
            <a:pPr marL="19050" marR="361950" indent="-6985">
              <a:lnSpc>
                <a:spcPct val="113799"/>
              </a:lnSpc>
              <a:spcBef>
                <a:spcPts val="50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correo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electrónico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característica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conocida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Internet.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manera,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cualquiera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tenga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cuenta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computadora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conectada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Internet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enviar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mensajes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otros.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servicio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proporciona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forma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fácil,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eficiente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muy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rápida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comunicación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otros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todo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endParaRPr sz="800">
              <a:latin typeface="Times New Roman"/>
              <a:cs typeface="Times New Roman"/>
            </a:endParaRPr>
          </a:p>
          <a:p>
            <a:pPr marL="19050" marR="62103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mundo,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incluidos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desarrolladores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programas,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representantes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grupos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regionales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autor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de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ATPDraw.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800">
              <a:latin typeface="Times New Roman"/>
              <a:cs typeface="Times New Roman"/>
            </a:endParaRPr>
          </a:p>
          <a:p>
            <a:pPr marL="19050">
              <a:lnSpc>
                <a:spcPct val="100000"/>
              </a:lnSpc>
              <a:spcBef>
                <a:spcPts val="5"/>
              </a:spcBef>
            </a:pPr>
            <a:r>
              <a:rPr dirty="0" sz="800" b="1">
                <a:latin typeface="Times New Roman"/>
                <a:cs typeface="Times New Roman"/>
              </a:rPr>
              <a:t>2.7.3</a:t>
            </a:r>
            <a:r>
              <a:rPr dirty="0" sz="800" spc="6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Ayuda</a:t>
            </a:r>
            <a:r>
              <a:rPr dirty="0" sz="800" spc="6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a</a:t>
            </a:r>
            <a:r>
              <a:rPr dirty="0" sz="800" spc="6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través</a:t>
            </a:r>
            <a:r>
              <a:rPr dirty="0" sz="800" spc="6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</a:t>
            </a:r>
            <a:r>
              <a:rPr dirty="0" sz="800" spc="6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la</a:t>
            </a:r>
            <a:r>
              <a:rPr dirty="0" sz="800" spc="6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lista</a:t>
            </a:r>
            <a:r>
              <a:rPr dirty="0" sz="800" spc="6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</a:t>
            </a:r>
            <a:r>
              <a:rPr dirty="0" sz="800" spc="6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correo</a:t>
            </a:r>
            <a:r>
              <a:rPr dirty="0" sz="800" spc="6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ATP-EMTP-</a:t>
            </a:r>
            <a:r>
              <a:rPr dirty="0" sz="800" spc="-50" b="1">
                <a:latin typeface="Times New Roman"/>
                <a:cs typeface="Times New Roman"/>
              </a:rPr>
              <a:t>L</a:t>
            </a:r>
            <a:endParaRPr sz="800">
              <a:latin typeface="Times New Roman"/>
              <a:cs typeface="Times New Roman"/>
            </a:endParaRPr>
          </a:p>
          <a:p>
            <a:pPr marL="19050" marR="50673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servidor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listas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programa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reenvío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correo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electrónico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retransmite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mensajes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entrantes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todos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suscriptores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lista.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Asociación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Europea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Grupos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EMTP-ATP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cooperación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con</a:t>
            </a:r>
            <a:endParaRPr sz="800">
              <a:latin typeface="Times New Roman"/>
              <a:cs typeface="Times New Roman"/>
            </a:endParaRPr>
          </a:p>
          <a:p>
            <a:pPr marL="1905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Red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Alemana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Investigación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(DFN)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Universidad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Ciencias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Aplicadas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Osnabrück,</a:t>
            </a:r>
            <a:endParaRPr sz="800">
              <a:latin typeface="Times New Roman"/>
              <a:cs typeface="Times New Roman"/>
            </a:endParaRPr>
          </a:p>
          <a:p>
            <a:pPr marL="19050" marR="676275">
              <a:lnSpc>
                <a:spcPct val="113799"/>
              </a:lnSpc>
              <a:spcBef>
                <a:spcPts val="55"/>
              </a:spcBef>
            </a:pPr>
            <a:r>
              <a:rPr dirty="0" sz="800">
                <a:latin typeface="Times New Roman"/>
                <a:cs typeface="Times New Roman"/>
              </a:rPr>
              <a:t>Alemania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opera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lista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correo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electrónico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gratuita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dirección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  <a:hlinkClick r:id="rId6"/>
              </a:rPr>
              <a:t>atp-emtp-l@listserv.dfn.de</a:t>
            </a:r>
            <a:r>
              <a:rPr dirty="0" sz="800" spc="90" b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Esta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lista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correo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LISTSERV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anuncios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relacionados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35">
                <a:latin typeface="Times New Roman"/>
                <a:cs typeface="Times New Roman"/>
              </a:rPr>
              <a:t>ATP,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preguntas,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respuestas,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etc.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ATP-</a:t>
            </a:r>
            <a:endParaRPr sz="800">
              <a:latin typeface="Times New Roman"/>
              <a:cs typeface="Times New Roman"/>
            </a:endParaRPr>
          </a:p>
          <a:p>
            <a:pPr marL="19050" marR="83820">
              <a:lnSpc>
                <a:spcPct val="111100"/>
              </a:lnSpc>
              <a:spcBef>
                <a:spcPts val="25"/>
              </a:spcBef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lista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EMTP-L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moderada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licencia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tienen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derecho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suscribirse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mediante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r>
              <a:rPr dirty="0" sz="800" spc="500">
                <a:latin typeface="Times New Roman"/>
                <a:cs typeface="Times New Roman"/>
              </a:rPr>
              <a:t>  </a:t>
            </a:r>
            <a:r>
              <a:rPr dirty="0" sz="800">
                <a:latin typeface="Times New Roman"/>
                <a:cs typeface="Times New Roman"/>
              </a:rPr>
              <a:t>personas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autorizadas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grupos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regionales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ATP-</a:t>
            </a:r>
            <a:r>
              <a:rPr dirty="0" sz="800">
                <a:latin typeface="Times New Roman"/>
                <a:cs typeface="Times New Roman"/>
              </a:rPr>
              <a:t>EMTP,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verifican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primero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licencia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de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solicitante,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luego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envíe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solicitud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suscripción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operador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lista.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aprender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sobre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endParaRPr sz="800">
              <a:latin typeface="Times New Roman"/>
              <a:cs typeface="Times New Roman"/>
            </a:endParaRPr>
          </a:p>
          <a:p>
            <a:pPr marL="1905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procedimiento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suscripción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reglas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operación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lista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correo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activa,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visite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endParaRPr sz="800">
              <a:latin typeface="Times New Roman"/>
              <a:cs typeface="Times New Roman"/>
            </a:endParaRPr>
          </a:p>
          <a:p>
            <a:pPr marL="19050">
              <a:lnSpc>
                <a:spcPct val="100000"/>
              </a:lnSpc>
              <a:spcBef>
                <a:spcPts val="340"/>
              </a:spcBef>
            </a:pPr>
            <a:r>
              <a:rPr dirty="0" sz="800">
                <a:latin typeface="Times New Roman"/>
                <a:cs typeface="Times New Roman"/>
              </a:rPr>
              <a:t>sitio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web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  <a:hlinkClick r:id="rId7"/>
              </a:rPr>
              <a:t>www.emtp.org</a:t>
            </a:r>
            <a:r>
              <a:rPr dirty="0" sz="800" spc="85" b="1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800">
              <a:latin typeface="Times New Roman"/>
              <a:cs typeface="Times New Roman"/>
            </a:endParaRPr>
          </a:p>
          <a:p>
            <a:pPr marL="19050" marR="880744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Después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agregar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lista,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publicar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mensajes.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hacer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esto,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simplemente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envía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correo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electrónico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  <a:hlinkClick r:id="rId6"/>
              </a:rPr>
              <a:t>atp-emtp-l@listserv.dfn.de</a:t>
            </a:r>
            <a:r>
              <a:rPr dirty="0" sz="800" spc="95" b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mensaje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será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enviado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moderadores,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quienes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decida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acepta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tarea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moderadores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mantenimiento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calidad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de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comunicación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discusión.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idioma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comunicación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inglés.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Mensajes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escritos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en</a:t>
            </a:r>
            <a:endParaRPr sz="800">
              <a:latin typeface="Times New Roman"/>
              <a:cs typeface="Times New Roman"/>
            </a:endParaRPr>
          </a:p>
          <a:p>
            <a:pPr marL="1905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Cualquier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otro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idioma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aceptado.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autor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cada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presentación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debe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claramente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identificado.</a:t>
            </a:r>
            <a:endParaRPr sz="800">
              <a:latin typeface="Times New Roman"/>
              <a:cs typeface="Times New Roman"/>
            </a:endParaRPr>
          </a:p>
          <a:p>
            <a:pPr marL="1905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Esto</a:t>
            </a:r>
            <a:r>
              <a:rPr dirty="0" sz="800" spc="1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incluye</a:t>
            </a:r>
            <a:r>
              <a:rPr dirty="0" sz="800" spc="1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nombre,</a:t>
            </a:r>
            <a:r>
              <a:rPr dirty="0" sz="800" spc="1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afiliación</a:t>
            </a:r>
            <a:r>
              <a:rPr dirty="0" sz="800" spc="114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organizacional</a:t>
            </a:r>
            <a:r>
              <a:rPr dirty="0" sz="800" spc="1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1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ubicación.</a:t>
            </a:r>
            <a:r>
              <a:rPr dirty="0" sz="800" spc="114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Adjuntos,</a:t>
            </a:r>
            <a:r>
              <a:rPr dirty="0" sz="800" spc="1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especialmente</a:t>
            </a:r>
            <a:r>
              <a:rPr dirty="0" sz="800" spc="11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codificados</a:t>
            </a:r>
            <a:endParaRPr sz="800">
              <a:latin typeface="Times New Roman"/>
              <a:cs typeface="Times New Roman"/>
            </a:endParaRPr>
          </a:p>
          <a:p>
            <a:pPr marL="1905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archivos,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permitidos.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enviar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tarde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personas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interesadas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correo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electrónico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privado.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Alguna</a:t>
            </a:r>
            <a:r>
              <a:rPr dirty="0" sz="800" spc="10">
                <a:latin typeface="Times New Roman"/>
                <a:cs typeface="Times New Roman"/>
              </a:rPr>
              <a:t> el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suscriptor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que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envía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un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mensaje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esta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lista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correo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renuncia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su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derecho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la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confidencialidad.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Esto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es</a:t>
            </a:r>
            <a:r>
              <a:rPr dirty="0" sz="800" spc="10">
                <a:latin typeface="Times New Roman"/>
                <a:cs typeface="Times New Roman"/>
              </a:rPr>
              <a:t> independientemente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la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posible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declaración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del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mensaje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en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renuncias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legales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adjuntas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automáticamente,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que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son</a:t>
            </a:r>
            <a:endParaRPr sz="8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935015" y="165100"/>
            <a:ext cx="5226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5" name="object 5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631"/>
                  </a:lnTo>
                  <a:lnTo>
                    <a:pt x="142755" y="98631"/>
                  </a:lnTo>
                  <a:lnTo>
                    <a:pt x="136180" y="99939"/>
                  </a:lnTo>
                  <a:lnTo>
                    <a:pt x="104587" y="124134"/>
                  </a:lnTo>
                  <a:lnTo>
                    <a:pt x="98048" y="143338"/>
                  </a:lnTo>
                  <a:lnTo>
                    <a:pt x="98048" y="569345"/>
                  </a:lnTo>
                  <a:lnTo>
                    <a:pt x="117977" y="603789"/>
                  </a:lnTo>
                  <a:lnTo>
                    <a:pt x="142755" y="614052"/>
                  </a:lnTo>
                  <a:lnTo>
                    <a:pt x="1886711" y="614052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4052"/>
                  </a:moveTo>
                  <a:lnTo>
                    <a:pt x="1744971" y="614052"/>
                  </a:lnTo>
                  <a:lnTo>
                    <a:pt x="1751545" y="612745"/>
                  </a:lnTo>
                  <a:lnTo>
                    <a:pt x="1764174" y="607513"/>
                  </a:lnTo>
                  <a:lnTo>
                    <a:pt x="1788370" y="575920"/>
                  </a:lnTo>
                  <a:lnTo>
                    <a:pt x="1789678" y="569345"/>
                  </a:lnTo>
                  <a:lnTo>
                    <a:pt x="1789678" y="143338"/>
                  </a:lnTo>
                  <a:lnTo>
                    <a:pt x="1769748" y="108894"/>
                  </a:lnTo>
                  <a:lnTo>
                    <a:pt x="1744971" y="98631"/>
                  </a:lnTo>
                  <a:lnTo>
                    <a:pt x="1886711" y="98631"/>
                  </a:lnTo>
                  <a:lnTo>
                    <a:pt x="1886711" y="614052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932176" y="500462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5453" y="528621"/>
                  </a:moveTo>
                  <a:lnTo>
                    <a:pt x="49392" y="528621"/>
                  </a:lnTo>
                  <a:lnTo>
                    <a:pt x="45954" y="528284"/>
                  </a:lnTo>
                  <a:lnTo>
                    <a:pt x="10837" y="507997"/>
                  </a:lnTo>
                  <a:lnTo>
                    <a:pt x="0" y="479226"/>
                  </a:lnTo>
                  <a:lnTo>
                    <a:pt x="0" y="475770"/>
                  </a:lnTo>
                  <a:lnTo>
                    <a:pt x="0" y="49381"/>
                  </a:lnTo>
                  <a:lnTo>
                    <a:pt x="17937" y="13011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900"/>
                  </a:lnTo>
                  <a:lnTo>
                    <a:pt x="1704845" y="49381"/>
                  </a:lnTo>
                  <a:lnTo>
                    <a:pt x="1704845" y="479226"/>
                  </a:lnTo>
                  <a:lnTo>
                    <a:pt x="1686907" y="515596"/>
                  </a:lnTo>
                  <a:lnTo>
                    <a:pt x="1658890" y="528284"/>
                  </a:lnTo>
                  <a:lnTo>
                    <a:pt x="1655453" y="52862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194"/>
              <a:ext cx="145374" cy="145374"/>
            </a:xfrm>
            <a:prstGeom prst="rect">
              <a:avLst/>
            </a:prstGeom>
          </p:spPr>
        </p:pic>
      </p:grpSp>
      <p:sp>
        <p:nvSpPr>
          <p:cNvPr id="8" name="object 8" descr=""/>
          <p:cNvSpPr txBox="1"/>
          <p:nvPr/>
        </p:nvSpPr>
        <p:spPr>
          <a:xfrm>
            <a:off x="3519868" y="811553"/>
            <a:ext cx="52959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10">
                <a:latin typeface="Arial MT"/>
                <a:cs typeface="Arial MT"/>
              </a:rPr>
              <a:t>Traduciendo...</a:t>
            </a:r>
            <a:endParaRPr sz="600">
              <a:latin typeface="Arial MT"/>
              <a:cs typeface="Arial MT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831370" y="355606"/>
            <a:ext cx="13144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26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4611106" y="375430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grpSp>
        <p:nvGrpSpPr>
          <p:cNvPr id="11" name="object 11" descr=""/>
          <p:cNvGrpSpPr/>
          <p:nvPr/>
        </p:nvGrpSpPr>
        <p:grpSpPr>
          <a:xfrm>
            <a:off x="368299" y="963017"/>
            <a:ext cx="535305" cy="13335"/>
            <a:chOff x="368299" y="963017"/>
            <a:chExt cx="535305" cy="13335"/>
          </a:xfrm>
        </p:grpSpPr>
        <p:sp>
          <p:nvSpPr>
            <p:cNvPr id="12" name="object 12" descr=""/>
            <p:cNvSpPr/>
            <p:nvPr/>
          </p:nvSpPr>
          <p:spPr>
            <a:xfrm>
              <a:off x="368299" y="963017"/>
              <a:ext cx="535305" cy="6985"/>
            </a:xfrm>
            <a:custGeom>
              <a:avLst/>
              <a:gdLst/>
              <a:ahLst/>
              <a:cxnLst/>
              <a:rect l="l" t="t" r="r" b="b"/>
              <a:pathLst>
                <a:path w="535305" h="6984">
                  <a:moveTo>
                    <a:pt x="535242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535242" y="0"/>
                  </a:lnTo>
                  <a:lnTo>
                    <a:pt x="535242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368287" y="963027"/>
              <a:ext cx="535305" cy="13335"/>
            </a:xfrm>
            <a:custGeom>
              <a:avLst/>
              <a:gdLst/>
              <a:ahLst/>
              <a:cxnLst/>
              <a:rect l="l" t="t" r="r" b="b"/>
              <a:pathLst>
                <a:path w="535305" h="13334">
                  <a:moveTo>
                    <a:pt x="535254" y="0"/>
                  </a:moveTo>
                  <a:lnTo>
                    <a:pt x="528637" y="6604"/>
                  </a:lnTo>
                  <a:lnTo>
                    <a:pt x="0" y="6604"/>
                  </a:lnTo>
                  <a:lnTo>
                    <a:pt x="0" y="13208"/>
                  </a:lnTo>
                  <a:lnTo>
                    <a:pt x="528637" y="13208"/>
                  </a:lnTo>
                  <a:lnTo>
                    <a:pt x="535254" y="13208"/>
                  </a:lnTo>
                  <a:lnTo>
                    <a:pt x="535254" y="6604"/>
                  </a:lnTo>
                  <a:lnTo>
                    <a:pt x="535254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368299" y="963017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4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5" name="object 15" descr=""/>
          <p:cNvSpPr txBox="1"/>
          <p:nvPr/>
        </p:nvSpPr>
        <p:spPr>
          <a:xfrm>
            <a:off x="377385" y="1023007"/>
            <a:ext cx="51943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Página</a:t>
            </a:r>
            <a:r>
              <a:rPr dirty="0" sz="800" spc="8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27</a:t>
            </a:r>
            <a:endParaRPr sz="800">
              <a:latin typeface="Arial"/>
              <a:cs typeface="Arial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1089080" y="1194813"/>
            <a:ext cx="5052060" cy="739457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algn="r" marR="41148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de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instalación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4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eliminado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moderadores.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suscriptores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lista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correo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ATP-</a:t>
            </a:r>
            <a:r>
              <a:rPr dirty="0" sz="800">
                <a:latin typeface="Times New Roman"/>
                <a:cs typeface="Times New Roman"/>
              </a:rPr>
              <a:t>EMTP-L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deben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cumplir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licencia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ATP</a:t>
            </a:r>
            <a:r>
              <a:rPr dirty="0" sz="800" spc="10">
                <a:latin typeface="Times New Roman"/>
                <a:cs typeface="Times New Roman"/>
              </a:rPr>
              <a:t> requisitos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Específicamente,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tienen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prohibido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divulgar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personas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sin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licencia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información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recibe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servicio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correo.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 b="1">
                <a:latin typeface="Times New Roman"/>
                <a:cs typeface="Times New Roman"/>
              </a:rPr>
              <a:t>2.8</a:t>
            </a:r>
            <a:r>
              <a:rPr dirty="0" sz="800" spc="7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Objetos</a:t>
            </a:r>
            <a:r>
              <a:rPr dirty="0" sz="800" spc="7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</a:t>
            </a:r>
            <a:r>
              <a:rPr dirty="0" sz="800" spc="7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circuito</a:t>
            </a:r>
            <a:r>
              <a:rPr dirty="0" sz="800" spc="7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disponibles</a:t>
            </a:r>
            <a:r>
              <a:rPr dirty="0" sz="800" spc="7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en</a:t>
            </a:r>
            <a:r>
              <a:rPr dirty="0" sz="800" spc="75" b="1">
                <a:latin typeface="Times New Roman"/>
                <a:cs typeface="Times New Roman"/>
              </a:rPr>
              <a:t> </a:t>
            </a:r>
            <a:r>
              <a:rPr dirty="0" sz="800" spc="-10" b="1">
                <a:latin typeface="Times New Roman"/>
                <a:cs typeface="Times New Roman"/>
              </a:rPr>
              <a:t>ATPDraw</a:t>
            </a:r>
            <a:endParaRPr sz="800">
              <a:latin typeface="Times New Roman"/>
              <a:cs typeface="Times New Roman"/>
            </a:endParaRPr>
          </a:p>
          <a:p>
            <a:pPr marL="12700" marR="304165">
              <a:lnSpc>
                <a:spcPct val="113799"/>
              </a:lnSpc>
              <a:spcBef>
                <a:spcPts val="730"/>
              </a:spcBef>
            </a:pP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momento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escribir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manual,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biblioteca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estándar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contiene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262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circuitos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soporte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262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admiten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170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35">
                <a:latin typeface="Times New Roman"/>
                <a:cs typeface="Times New Roman"/>
              </a:rPr>
              <a:t>ATP,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decir,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muchos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tienen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varias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versiones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ATPDraw.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09"/>
              </a:spcBef>
            </a:pPr>
            <a:endParaRPr sz="800">
              <a:latin typeface="Times New Roman"/>
              <a:cs typeface="Times New Roman"/>
            </a:endParaRPr>
          </a:p>
          <a:p>
            <a:pPr marL="131445">
              <a:lnSpc>
                <a:spcPct val="100000"/>
              </a:lnSpc>
              <a:spcBef>
                <a:spcPts val="5"/>
              </a:spcBef>
            </a:pPr>
            <a:r>
              <a:rPr dirty="0" sz="800" b="1">
                <a:latin typeface="Times New Roman"/>
                <a:cs typeface="Times New Roman"/>
              </a:rPr>
              <a:t>Componentes</a:t>
            </a:r>
            <a:r>
              <a:rPr dirty="0" sz="800" spc="190" b="1">
                <a:latin typeface="Times New Roman"/>
                <a:cs typeface="Times New Roman"/>
              </a:rPr>
              <a:t> </a:t>
            </a:r>
            <a:r>
              <a:rPr dirty="0" sz="800" spc="-10" b="1">
                <a:latin typeface="Times New Roman"/>
                <a:cs typeface="Times New Roman"/>
              </a:rPr>
              <a:t>estándar</a:t>
            </a:r>
            <a:endParaRPr sz="800">
              <a:latin typeface="Times New Roman"/>
              <a:cs typeface="Times New Roman"/>
            </a:endParaRPr>
          </a:p>
          <a:p>
            <a:pPr marL="250190">
              <a:lnSpc>
                <a:spcPts val="919"/>
              </a:lnSpc>
              <a:spcBef>
                <a:spcPts val="130"/>
              </a:spcBef>
            </a:pPr>
            <a:r>
              <a:rPr dirty="0" sz="800" i="1">
                <a:latin typeface="Times New Roman"/>
                <a:cs typeface="Times New Roman"/>
              </a:rPr>
              <a:t>Ramas</a:t>
            </a:r>
            <a:r>
              <a:rPr dirty="0" sz="800" spc="90" i="1">
                <a:latin typeface="Times New Roman"/>
                <a:cs typeface="Times New Roman"/>
              </a:rPr>
              <a:t> </a:t>
            </a:r>
            <a:r>
              <a:rPr dirty="0" sz="800" spc="-10" i="1">
                <a:latin typeface="Times New Roman"/>
                <a:cs typeface="Times New Roman"/>
              </a:rPr>
              <a:t>lineales:</a:t>
            </a:r>
            <a:endParaRPr sz="800">
              <a:latin typeface="Times New Roman"/>
              <a:cs typeface="Times New Roman"/>
            </a:endParaRPr>
          </a:p>
          <a:p>
            <a:pPr marL="368935">
              <a:lnSpc>
                <a:spcPts val="919"/>
              </a:lnSpc>
            </a:pPr>
            <a:r>
              <a:rPr dirty="0" sz="800">
                <a:latin typeface="Times New Roman"/>
                <a:cs typeface="Times New Roman"/>
              </a:rPr>
              <a:t>Resistencia,</a:t>
            </a:r>
            <a:r>
              <a:rPr dirty="0" sz="800" spc="13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Inductor,</a:t>
            </a:r>
            <a:r>
              <a:rPr dirty="0" sz="800" spc="13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Condensador,</a:t>
            </a:r>
            <a:r>
              <a:rPr dirty="0" sz="800" spc="13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RLC</a:t>
            </a:r>
            <a:endParaRPr sz="800">
              <a:latin typeface="Times New Roman"/>
              <a:cs typeface="Times New Roman"/>
            </a:endParaRPr>
          </a:p>
          <a:p>
            <a:pPr marL="368935" marR="273685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RLC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trifásico,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simétrico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simétrico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Inductor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condensador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condición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inicial.</a:t>
            </a:r>
            <a:endParaRPr sz="800">
              <a:latin typeface="Times New Roman"/>
              <a:cs typeface="Times New Roman"/>
            </a:endParaRPr>
          </a:p>
          <a:p>
            <a:pPr marL="250190">
              <a:lnSpc>
                <a:spcPts val="919"/>
              </a:lnSpc>
              <a:spcBef>
                <a:spcPts val="290"/>
              </a:spcBef>
            </a:pPr>
            <a:r>
              <a:rPr dirty="0" sz="800" i="1">
                <a:latin typeface="Times New Roman"/>
                <a:cs typeface="Times New Roman"/>
              </a:rPr>
              <a:t>Ramas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no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spc="-10" i="1">
                <a:latin typeface="Times New Roman"/>
                <a:cs typeface="Times New Roman"/>
              </a:rPr>
              <a:t>lineales:</a:t>
            </a:r>
            <a:endParaRPr sz="800">
              <a:latin typeface="Times New Roman"/>
              <a:cs typeface="Times New Roman"/>
            </a:endParaRPr>
          </a:p>
          <a:p>
            <a:pPr marL="368935">
              <a:lnSpc>
                <a:spcPts val="919"/>
              </a:lnSpc>
            </a:pPr>
            <a:r>
              <a:rPr dirty="0" sz="800">
                <a:latin typeface="Times New Roman"/>
                <a:cs typeface="Times New Roman"/>
              </a:rPr>
              <a:t>Componentes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lineales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monofásicos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L</a:t>
            </a:r>
            <a:endParaRPr sz="800">
              <a:latin typeface="Times New Roman"/>
              <a:cs typeface="Times New Roman"/>
            </a:endParaRPr>
          </a:p>
          <a:p>
            <a:pPr marL="368935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Resistencia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dependiente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corriente,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99</a:t>
            </a:r>
            <a:endParaRPr sz="800">
              <a:latin typeface="Times New Roman"/>
              <a:cs typeface="Times New Roman"/>
            </a:endParaRPr>
          </a:p>
          <a:p>
            <a:pPr marL="368935" marR="798830">
              <a:lnSpc>
                <a:spcPct val="113799"/>
              </a:lnSpc>
              <a:spcBef>
                <a:spcPts val="5"/>
              </a:spcBef>
            </a:pPr>
            <a:r>
              <a:rPr dirty="0" sz="800">
                <a:latin typeface="Times New Roman"/>
                <a:cs typeface="Times New Roman"/>
              </a:rPr>
              <a:t>Inductores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lineales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93,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96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98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incluyen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condiciones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iniciales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enlace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flujo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Resistencia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dependiente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tiempo,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97</a:t>
            </a:r>
            <a:endParaRPr sz="800">
              <a:latin typeface="Times New Roman"/>
              <a:cs typeface="Times New Roman"/>
            </a:endParaRPr>
          </a:p>
          <a:p>
            <a:pPr marL="368935" marR="209931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Resistencia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exponencial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MOV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monofásica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trifásica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92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Resistencia</a:t>
            </a:r>
            <a:r>
              <a:rPr dirty="0" sz="800" spc="1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controlada</a:t>
            </a:r>
            <a:r>
              <a:rPr dirty="0" sz="800" spc="14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TACS</a:t>
            </a:r>
            <a:endParaRPr sz="800">
              <a:latin typeface="Times New Roman"/>
              <a:cs typeface="Times New Roman"/>
            </a:endParaRPr>
          </a:p>
          <a:p>
            <a:pPr marL="276860">
              <a:lnSpc>
                <a:spcPts val="919"/>
              </a:lnSpc>
              <a:spcBef>
                <a:spcPts val="340"/>
              </a:spcBef>
            </a:pPr>
            <a:r>
              <a:rPr dirty="0" sz="800" i="1">
                <a:latin typeface="Times New Roman"/>
                <a:cs typeface="Times New Roman"/>
              </a:rPr>
              <a:t>Modelos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spc="-10" i="1">
                <a:latin typeface="Times New Roman"/>
                <a:cs typeface="Times New Roman"/>
              </a:rPr>
              <a:t>línea:</a:t>
            </a:r>
            <a:endParaRPr sz="800">
              <a:latin typeface="Times New Roman"/>
              <a:cs typeface="Times New Roman"/>
            </a:endParaRPr>
          </a:p>
          <a:p>
            <a:pPr marL="368935">
              <a:lnSpc>
                <a:spcPts val="919"/>
              </a:lnSpc>
            </a:pPr>
            <a:r>
              <a:rPr dirty="0" sz="800">
                <a:latin typeface="Times New Roman"/>
                <a:cs typeface="Times New Roman"/>
              </a:rPr>
              <a:t>Lumped,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equivalentes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PI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(tipo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2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...)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acoplados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(tipo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51,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52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...)</a:t>
            </a:r>
            <a:endParaRPr sz="800">
              <a:latin typeface="Times New Roman"/>
              <a:cs typeface="Times New Roman"/>
            </a:endParaRPr>
          </a:p>
          <a:p>
            <a:pPr marL="368935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RL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simétrico,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secuencia.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3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6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fases</a:t>
            </a:r>
            <a:endParaRPr sz="800">
              <a:latin typeface="Times New Roman"/>
              <a:cs typeface="Times New Roman"/>
            </a:endParaRPr>
          </a:p>
          <a:p>
            <a:pPr marL="368935" marR="78422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Líneas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distribuidas</a:t>
            </a:r>
            <a:r>
              <a:rPr dirty="0" sz="800" spc="1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parámetros</a:t>
            </a:r>
            <a:r>
              <a:rPr dirty="0" sz="800" spc="1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constantes,</a:t>
            </a:r>
            <a:r>
              <a:rPr dirty="0" sz="800" spc="1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transpuestas</a:t>
            </a:r>
            <a:r>
              <a:rPr dirty="0" sz="800" spc="1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(Clarke),</a:t>
            </a:r>
            <a:r>
              <a:rPr dirty="0" sz="800" spc="1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sin</a:t>
            </a:r>
            <a:r>
              <a:rPr dirty="0" sz="800" spc="1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transponer</a:t>
            </a:r>
            <a:r>
              <a:rPr dirty="0" sz="800" spc="11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(KCLee)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LCC: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Bergeron,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PI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nominal,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JMarti,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Semlyen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Noda</a:t>
            </a:r>
            <a:endParaRPr sz="800">
              <a:latin typeface="Times New Roman"/>
              <a:cs typeface="Times New Roman"/>
            </a:endParaRPr>
          </a:p>
          <a:p>
            <a:pPr marL="250190">
              <a:lnSpc>
                <a:spcPts val="919"/>
              </a:lnSpc>
              <a:spcBef>
                <a:spcPts val="340"/>
              </a:spcBef>
            </a:pPr>
            <a:r>
              <a:rPr dirty="0" sz="800" spc="-10" i="1">
                <a:latin typeface="Times New Roman"/>
                <a:cs typeface="Times New Roman"/>
              </a:rPr>
              <a:t>Interruptores:</a:t>
            </a:r>
            <a:endParaRPr sz="800">
              <a:latin typeface="Times New Roman"/>
              <a:cs typeface="Times New Roman"/>
            </a:endParaRPr>
          </a:p>
          <a:p>
            <a:pPr marL="368935">
              <a:lnSpc>
                <a:spcPts val="919"/>
              </a:lnSpc>
            </a:pPr>
            <a:r>
              <a:rPr dirty="0" sz="800">
                <a:latin typeface="Times New Roman"/>
                <a:cs typeface="Times New Roman"/>
              </a:rPr>
              <a:t>Tiempo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controlado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3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fases</a:t>
            </a:r>
            <a:endParaRPr sz="800">
              <a:latin typeface="Times New Roman"/>
              <a:cs typeface="Times New Roman"/>
            </a:endParaRPr>
          </a:p>
          <a:p>
            <a:pPr marL="368935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Voltaje</a:t>
            </a:r>
            <a:r>
              <a:rPr dirty="0" sz="800" spc="-1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controlado</a:t>
            </a:r>
            <a:endParaRPr sz="800">
              <a:latin typeface="Times New Roman"/>
              <a:cs typeface="Times New Roman"/>
            </a:endParaRPr>
          </a:p>
          <a:p>
            <a:pPr marL="368935" marR="249555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Diodo,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tiristor,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triac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(interruptores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11)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Interruptor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simple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controlado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TACS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13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Interruptores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medición</a:t>
            </a:r>
            <a:endParaRPr sz="800">
              <a:latin typeface="Times New Roman"/>
              <a:cs typeface="Times New Roman"/>
            </a:endParaRPr>
          </a:p>
          <a:p>
            <a:pPr marL="368935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Interruptores</a:t>
            </a:r>
            <a:r>
              <a:rPr dirty="0" sz="800" spc="1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estadísticos</a:t>
            </a:r>
            <a:r>
              <a:rPr dirty="0" sz="800" spc="1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1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sistemáticos,</a:t>
            </a:r>
            <a:r>
              <a:rPr dirty="0" sz="800" spc="1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independientes</a:t>
            </a:r>
            <a:r>
              <a:rPr dirty="0" sz="800" spc="1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1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maestro-</a:t>
            </a:r>
            <a:r>
              <a:rPr dirty="0" sz="800" spc="-10">
                <a:latin typeface="Times New Roman"/>
                <a:cs typeface="Times New Roman"/>
              </a:rPr>
              <a:t>esclavo.</a:t>
            </a:r>
            <a:endParaRPr sz="800">
              <a:latin typeface="Times New Roman"/>
              <a:cs typeface="Times New Roman"/>
            </a:endParaRPr>
          </a:p>
          <a:p>
            <a:pPr marL="250190">
              <a:lnSpc>
                <a:spcPts val="919"/>
              </a:lnSpc>
              <a:spcBef>
                <a:spcPts val="285"/>
              </a:spcBef>
            </a:pPr>
            <a:r>
              <a:rPr dirty="0" sz="800" spc="-10" i="1">
                <a:latin typeface="Times New Roman"/>
                <a:cs typeface="Times New Roman"/>
              </a:rPr>
              <a:t>Fuentes:</a:t>
            </a:r>
            <a:endParaRPr sz="800">
              <a:latin typeface="Times New Roman"/>
              <a:cs typeface="Times New Roman"/>
            </a:endParaRPr>
          </a:p>
          <a:p>
            <a:pPr marL="368935">
              <a:lnSpc>
                <a:spcPts val="919"/>
              </a:lnSpc>
            </a:pPr>
            <a:r>
              <a:rPr dirty="0" sz="800">
                <a:latin typeface="Times New Roman"/>
                <a:cs typeface="Times New Roman"/>
              </a:rPr>
              <a:t>DC,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11</a:t>
            </a:r>
            <a:endParaRPr sz="800">
              <a:latin typeface="Times New Roman"/>
              <a:cs typeface="Times New Roman"/>
            </a:endParaRPr>
          </a:p>
          <a:p>
            <a:pPr marL="368935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Rampa,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12</a:t>
            </a:r>
            <a:endParaRPr sz="800">
              <a:latin typeface="Times New Roman"/>
              <a:cs typeface="Times New Roman"/>
            </a:endParaRPr>
          </a:p>
          <a:p>
            <a:pPr marL="368935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Rampa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pendientes,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13</a:t>
            </a:r>
            <a:endParaRPr sz="800">
              <a:latin typeface="Times New Roman"/>
              <a:cs typeface="Times New Roman"/>
            </a:endParaRPr>
          </a:p>
          <a:p>
            <a:pPr marL="368935" marR="255143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Fuente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corriente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alterna.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3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fases,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14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Fuente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sobretensión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doble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exponencial,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15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Fuente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Heidler,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15</a:t>
            </a:r>
            <a:endParaRPr sz="800">
              <a:latin typeface="Times New Roman"/>
              <a:cs typeface="Times New Roman"/>
            </a:endParaRPr>
          </a:p>
          <a:p>
            <a:pPr algn="just" marL="368935" marR="348932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Fuente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standler,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15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Fuente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CIGRÉ,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15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Fuente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TACS,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-35">
                <a:latin typeface="Times New Roman"/>
                <a:cs typeface="Times New Roman"/>
              </a:rPr>
              <a:t>60</a:t>
            </a:r>
            <a:endParaRPr sz="800">
              <a:latin typeface="Times New Roman"/>
              <a:cs typeface="Times New Roman"/>
            </a:endParaRPr>
          </a:p>
          <a:p>
            <a:pPr algn="just" marL="368935" marR="263271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Fuente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CC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sin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conexión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tierra,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11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+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18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Fuente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conexión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tierra,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14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+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18</a:t>
            </a:r>
            <a:endParaRPr sz="800">
              <a:latin typeface="Times New Roman"/>
              <a:cs typeface="Times New Roman"/>
            </a:endParaRPr>
          </a:p>
          <a:p>
            <a:pPr marL="250190">
              <a:lnSpc>
                <a:spcPts val="919"/>
              </a:lnSpc>
              <a:spcBef>
                <a:spcPts val="345"/>
              </a:spcBef>
            </a:pPr>
            <a:r>
              <a:rPr dirty="0" sz="800" spc="-10" i="1">
                <a:latin typeface="Times New Roman"/>
                <a:cs typeface="Times New Roman"/>
              </a:rPr>
              <a:t>Máquinas:</a:t>
            </a:r>
            <a:endParaRPr sz="800">
              <a:latin typeface="Times New Roman"/>
              <a:cs typeface="Times New Roman"/>
            </a:endParaRPr>
          </a:p>
          <a:p>
            <a:pPr marL="368935">
              <a:lnSpc>
                <a:spcPts val="919"/>
              </a:lnSpc>
            </a:pPr>
            <a:r>
              <a:rPr dirty="0" sz="800">
                <a:latin typeface="Times New Roman"/>
                <a:cs typeface="Times New Roman"/>
              </a:rPr>
              <a:t>Máquina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síncrona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59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control,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máx.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8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controles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TACS</a:t>
            </a:r>
            <a:endParaRPr sz="800">
              <a:latin typeface="Times New Roman"/>
              <a:cs typeface="Times New Roman"/>
            </a:endParaRPr>
          </a:p>
          <a:p>
            <a:pPr marL="368935" marR="196723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Máquinas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universales.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Máquinas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universales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(tipo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3,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4,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6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8)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Windsyn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(programa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separado,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fabricante)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1089080" y="8860011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5661767" y="8840187"/>
            <a:ext cx="13144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27</a:t>
            </a:r>
            <a:endParaRPr sz="800">
              <a:latin typeface="Times New Roman"/>
              <a:cs typeface="Times New Roman"/>
            </a:endParaRPr>
          </a:p>
        </p:txBody>
      </p:sp>
      <p:grpSp>
        <p:nvGrpSpPr>
          <p:cNvPr id="19" name="object 19" descr=""/>
          <p:cNvGrpSpPr/>
          <p:nvPr/>
        </p:nvGrpSpPr>
        <p:grpSpPr>
          <a:xfrm>
            <a:off x="368299" y="9308832"/>
            <a:ext cx="535305" cy="13335"/>
            <a:chOff x="368299" y="9308832"/>
            <a:chExt cx="535305" cy="13335"/>
          </a:xfrm>
        </p:grpSpPr>
        <p:sp>
          <p:nvSpPr>
            <p:cNvPr id="20" name="object 20" descr=""/>
            <p:cNvSpPr/>
            <p:nvPr/>
          </p:nvSpPr>
          <p:spPr>
            <a:xfrm>
              <a:off x="368299" y="9308832"/>
              <a:ext cx="535305" cy="6985"/>
            </a:xfrm>
            <a:custGeom>
              <a:avLst/>
              <a:gdLst/>
              <a:ahLst/>
              <a:cxnLst/>
              <a:rect l="l" t="t" r="r" b="b"/>
              <a:pathLst>
                <a:path w="535305" h="6984">
                  <a:moveTo>
                    <a:pt x="535242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535242" y="0"/>
                  </a:lnTo>
                  <a:lnTo>
                    <a:pt x="535242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 descr=""/>
            <p:cNvSpPr/>
            <p:nvPr/>
          </p:nvSpPr>
          <p:spPr>
            <a:xfrm>
              <a:off x="368287" y="9308833"/>
              <a:ext cx="535305" cy="13335"/>
            </a:xfrm>
            <a:custGeom>
              <a:avLst/>
              <a:gdLst/>
              <a:ahLst/>
              <a:cxnLst/>
              <a:rect l="l" t="t" r="r" b="b"/>
              <a:pathLst>
                <a:path w="535305" h="13334">
                  <a:moveTo>
                    <a:pt x="535254" y="0"/>
                  </a:moveTo>
                  <a:lnTo>
                    <a:pt x="528637" y="6616"/>
                  </a:lnTo>
                  <a:lnTo>
                    <a:pt x="0" y="6616"/>
                  </a:lnTo>
                  <a:lnTo>
                    <a:pt x="0" y="13220"/>
                  </a:lnTo>
                  <a:lnTo>
                    <a:pt x="528637" y="13220"/>
                  </a:lnTo>
                  <a:lnTo>
                    <a:pt x="535254" y="13220"/>
                  </a:lnTo>
                  <a:lnTo>
                    <a:pt x="535254" y="6616"/>
                  </a:lnTo>
                  <a:lnTo>
                    <a:pt x="535254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 descr=""/>
            <p:cNvSpPr/>
            <p:nvPr/>
          </p:nvSpPr>
          <p:spPr>
            <a:xfrm>
              <a:off x="368299" y="9308832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4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3" name="object 23" descr=""/>
          <p:cNvSpPr txBox="1"/>
          <p:nvPr/>
        </p:nvSpPr>
        <p:spPr>
          <a:xfrm>
            <a:off x="377385" y="9368821"/>
            <a:ext cx="51943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Página</a:t>
            </a:r>
            <a:r>
              <a:rPr dirty="0" sz="800" spc="8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28</a:t>
            </a:r>
            <a:endParaRPr sz="800">
              <a:latin typeface="Arial"/>
              <a:cs typeface="Arial"/>
            </a:endParaRPr>
          </a:p>
        </p:txBody>
      </p:sp>
      <p:sp>
        <p:nvSpPr>
          <p:cNvPr id="26" name="object 26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27" name="object 27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94615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18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24" name="object 24" descr=""/>
          <p:cNvSpPr txBox="1"/>
          <p:nvPr/>
        </p:nvSpPr>
        <p:spPr>
          <a:xfrm>
            <a:off x="4452516" y="9540628"/>
            <a:ext cx="102425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de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instalación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1069256" y="9983359"/>
            <a:ext cx="2642235" cy="26479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ts val="919"/>
              </a:lnSpc>
              <a:spcBef>
                <a:spcPts val="130"/>
              </a:spcBef>
            </a:pPr>
            <a:r>
              <a:rPr dirty="0" sz="800" spc="-10" i="1">
                <a:latin typeface="Times New Roman"/>
                <a:cs typeface="Times New Roman"/>
              </a:rPr>
              <a:t>Transformadores:</a:t>
            </a:r>
            <a:endParaRPr sz="800">
              <a:latin typeface="Times New Roman"/>
              <a:cs typeface="Times New Roman"/>
            </a:endParaRPr>
          </a:p>
          <a:p>
            <a:pPr marL="131445">
              <a:lnSpc>
                <a:spcPts val="919"/>
              </a:lnSpc>
            </a:pPr>
            <a:r>
              <a:rPr dirty="0" sz="800">
                <a:latin typeface="Times New Roman"/>
                <a:cs typeface="Times New Roman"/>
              </a:rPr>
              <a:t>Transformador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ideal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monofásico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trifásico.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Fuente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18</a:t>
            </a:r>
            <a:endParaRPr sz="8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935015" y="165100"/>
            <a:ext cx="5226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5" name="object 5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655"/>
                  </a:lnTo>
                  <a:lnTo>
                    <a:pt x="142755" y="98655"/>
                  </a:lnTo>
                  <a:lnTo>
                    <a:pt x="136180" y="99962"/>
                  </a:lnTo>
                  <a:lnTo>
                    <a:pt x="104587" y="124158"/>
                  </a:lnTo>
                  <a:lnTo>
                    <a:pt x="98048" y="143362"/>
                  </a:lnTo>
                  <a:lnTo>
                    <a:pt x="98048" y="569369"/>
                  </a:lnTo>
                  <a:lnTo>
                    <a:pt x="117977" y="603813"/>
                  </a:lnTo>
                  <a:lnTo>
                    <a:pt x="142755" y="614076"/>
                  </a:lnTo>
                  <a:lnTo>
                    <a:pt x="1886711" y="614076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4076"/>
                  </a:moveTo>
                  <a:lnTo>
                    <a:pt x="1744971" y="614076"/>
                  </a:lnTo>
                  <a:lnTo>
                    <a:pt x="1751545" y="612768"/>
                  </a:lnTo>
                  <a:lnTo>
                    <a:pt x="1764174" y="607537"/>
                  </a:lnTo>
                  <a:lnTo>
                    <a:pt x="1788370" y="575944"/>
                  </a:lnTo>
                  <a:lnTo>
                    <a:pt x="1789678" y="569369"/>
                  </a:lnTo>
                  <a:lnTo>
                    <a:pt x="1789678" y="143362"/>
                  </a:lnTo>
                  <a:lnTo>
                    <a:pt x="1769748" y="108918"/>
                  </a:lnTo>
                  <a:lnTo>
                    <a:pt x="1744971" y="98655"/>
                  </a:lnTo>
                  <a:lnTo>
                    <a:pt x="1886711" y="98655"/>
                  </a:lnTo>
                  <a:lnTo>
                    <a:pt x="1886711" y="614076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932176" y="500473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5453" y="528634"/>
                  </a:moveTo>
                  <a:lnTo>
                    <a:pt x="49392" y="528634"/>
                  </a:lnTo>
                  <a:lnTo>
                    <a:pt x="45954" y="528297"/>
                  </a:lnTo>
                  <a:lnTo>
                    <a:pt x="10837" y="508010"/>
                  </a:lnTo>
                  <a:lnTo>
                    <a:pt x="0" y="479253"/>
                  </a:lnTo>
                  <a:lnTo>
                    <a:pt x="0" y="475770"/>
                  </a:lnTo>
                  <a:lnTo>
                    <a:pt x="0" y="49381"/>
                  </a:lnTo>
                  <a:lnTo>
                    <a:pt x="17937" y="13011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914"/>
                  </a:lnTo>
                  <a:lnTo>
                    <a:pt x="1704845" y="49381"/>
                  </a:lnTo>
                  <a:lnTo>
                    <a:pt x="1704845" y="479253"/>
                  </a:lnTo>
                  <a:lnTo>
                    <a:pt x="1686907" y="515596"/>
                  </a:lnTo>
                  <a:lnTo>
                    <a:pt x="1658890" y="528270"/>
                  </a:lnTo>
                  <a:lnTo>
                    <a:pt x="1655453" y="52863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194"/>
              <a:ext cx="145374" cy="145374"/>
            </a:xfrm>
            <a:prstGeom prst="rect">
              <a:avLst/>
            </a:prstGeom>
          </p:spPr>
        </p:pic>
      </p:grpSp>
      <p:sp>
        <p:nvSpPr>
          <p:cNvPr id="8" name="object 8" descr=""/>
          <p:cNvSpPr txBox="1"/>
          <p:nvPr/>
        </p:nvSpPr>
        <p:spPr>
          <a:xfrm>
            <a:off x="831370" y="7082489"/>
            <a:ext cx="13144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28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4611106" y="7102312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1188199" y="342401"/>
            <a:ext cx="158369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Transformador</a:t>
            </a:r>
            <a:r>
              <a:rPr dirty="0" sz="800" spc="1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saturable</a:t>
            </a:r>
            <a:r>
              <a:rPr dirty="0" sz="800" spc="14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monofásico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188199" y="396586"/>
            <a:ext cx="3648075" cy="30353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 marR="5080">
              <a:lnSpc>
                <a:spcPct val="113799"/>
              </a:lnSpc>
              <a:spcBef>
                <a:spcPts val="90"/>
              </a:spcBef>
            </a:pPr>
            <a:r>
              <a:rPr dirty="0" sz="800">
                <a:latin typeface="Times New Roman"/>
                <a:cs typeface="Times New Roman"/>
              </a:rPr>
              <a:t>Transformador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saturable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trifásico,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2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3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devanados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(Auto,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Delta,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Wye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ZigZag)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BCTRAN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1-3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fases,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2-3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devanados.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Transformadores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automáticos,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conexiones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D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899513" y="674120"/>
            <a:ext cx="4613910" cy="344868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294640" marR="224790">
              <a:lnSpc>
                <a:spcPct val="113799"/>
              </a:lnSpc>
              <a:spcBef>
                <a:spcPts val="90"/>
              </a:spcBef>
            </a:pPr>
            <a:r>
              <a:rPr dirty="0" sz="800">
                <a:latin typeface="Times New Roman"/>
                <a:cs typeface="Times New Roman"/>
              </a:rPr>
              <a:t>Transformador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Híbrido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(XFMR)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núcleo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topológico;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triplex,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3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patas,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forma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concha.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3-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etapas.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2-3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vueltas.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Bobinados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auto,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D-acoplados.</a:t>
            </a:r>
            <a:r>
              <a:rPr dirty="0" sz="800" spc="275">
                <a:latin typeface="Times New Roman"/>
                <a:cs typeface="Times New Roman"/>
              </a:rPr>
              <a:t> </a:t>
            </a:r>
            <a:r>
              <a:rPr dirty="0" baseline="27777" sz="900" spc="-15">
                <a:latin typeface="Arial MT"/>
                <a:cs typeface="Arial MT"/>
              </a:rPr>
              <a:t>Traduciendo...</a:t>
            </a:r>
            <a:endParaRPr baseline="27777" sz="900">
              <a:latin typeface="Arial MT"/>
              <a:cs typeface="Arial MT"/>
            </a:endParaRPr>
          </a:p>
          <a:p>
            <a:pPr marL="63500">
              <a:lnSpc>
                <a:spcPts val="919"/>
              </a:lnSpc>
              <a:spcBef>
                <a:spcPts val="810"/>
              </a:spcBef>
            </a:pPr>
            <a:r>
              <a:rPr dirty="0" sz="800" spc="-10" b="1">
                <a:latin typeface="Times New Roman"/>
                <a:cs typeface="Times New Roman"/>
              </a:rPr>
              <a:t>MODELOS</a:t>
            </a:r>
            <a:endParaRPr sz="800">
              <a:latin typeface="Times New Roman"/>
              <a:cs typeface="Times New Roman"/>
            </a:endParaRPr>
          </a:p>
          <a:p>
            <a:pPr marL="300990">
              <a:lnSpc>
                <a:spcPts val="919"/>
              </a:lnSpc>
            </a:pP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variables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salida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código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reconocen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automáticamente</a:t>
            </a:r>
            <a:endParaRPr sz="800">
              <a:latin typeface="Times New Roman"/>
              <a:cs typeface="Times New Roman"/>
            </a:endParaRPr>
          </a:p>
          <a:p>
            <a:pPr marL="300990" marR="98107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soporte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correspondiente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crea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automáticamente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94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(Thevenin,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Norton,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Iterative)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compatibles</a:t>
            </a:r>
            <a:endParaRPr sz="800">
              <a:latin typeface="Times New Roman"/>
              <a:cs typeface="Times New Roman"/>
            </a:endParaRPr>
          </a:p>
          <a:p>
            <a:pPr marL="30099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Función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costo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WriteMaxMin</a:t>
            </a:r>
            <a:endParaRPr sz="800">
              <a:latin typeface="Times New Roman"/>
              <a:cs typeface="Times New Roman"/>
            </a:endParaRPr>
          </a:p>
          <a:p>
            <a:pPr marL="63500">
              <a:lnSpc>
                <a:spcPts val="919"/>
              </a:lnSpc>
              <a:spcBef>
                <a:spcPts val="810"/>
              </a:spcBef>
            </a:pPr>
            <a:r>
              <a:rPr dirty="0" sz="800" spc="-20" b="1">
                <a:latin typeface="Times New Roman"/>
                <a:cs typeface="Times New Roman"/>
              </a:rPr>
              <a:t>TACS</a:t>
            </a:r>
            <a:endParaRPr sz="800">
              <a:latin typeface="Times New Roman"/>
              <a:cs typeface="Times New Roman"/>
            </a:endParaRPr>
          </a:p>
          <a:p>
            <a:pPr marL="274320">
              <a:lnSpc>
                <a:spcPts val="919"/>
              </a:lnSpc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acoplamiento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ayuda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simulaciones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híbridas</a:t>
            </a:r>
            <a:endParaRPr sz="800">
              <a:latin typeface="Times New Roman"/>
              <a:cs typeface="Times New Roman"/>
            </a:endParaRPr>
          </a:p>
          <a:p>
            <a:pPr marL="274320" marR="57277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Funciones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transferencia: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función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transferencia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general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Laplace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límites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Funciones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integrales,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derivadas,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primer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orden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transferencia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paso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bajo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alto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Declaraciones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Fortran: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declaración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Fortran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general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(expresión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única)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Enunciados</a:t>
            </a:r>
            <a:r>
              <a:rPr dirty="0" sz="800" spc="13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matemáticos</a:t>
            </a:r>
            <a:r>
              <a:rPr dirty="0" sz="800" spc="1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simplificados</a:t>
            </a:r>
            <a:r>
              <a:rPr dirty="0" sz="800" spc="13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</a:t>
            </a:r>
            <a:r>
              <a:rPr dirty="0" sz="800" spc="1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operadores</a:t>
            </a:r>
            <a:r>
              <a:rPr dirty="0" sz="800" spc="13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lógicos</a:t>
            </a:r>
            <a:endParaRPr sz="800">
              <a:latin typeface="Times New Roman"/>
              <a:cs typeface="Times New Roman"/>
            </a:endParaRPr>
          </a:p>
          <a:p>
            <a:pPr marL="27432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Fuentes: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DC,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PULSE,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RAMP.</a:t>
            </a:r>
            <a:endParaRPr sz="800">
              <a:latin typeface="Times New Roman"/>
              <a:cs typeface="Times New Roman"/>
            </a:endParaRPr>
          </a:p>
          <a:p>
            <a:pPr marL="274320">
              <a:lnSpc>
                <a:spcPct val="100000"/>
              </a:lnSpc>
              <a:spcBef>
                <a:spcPts val="80"/>
              </a:spcBef>
            </a:pPr>
            <a:r>
              <a:rPr dirty="0" sz="800">
                <a:latin typeface="Times New Roman"/>
                <a:cs typeface="Times New Roman"/>
              </a:rPr>
              <a:t>Dispositivos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TACS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(50-</a:t>
            </a:r>
            <a:r>
              <a:rPr dirty="0" sz="800" spc="-20">
                <a:latin typeface="Times New Roman"/>
                <a:cs typeface="Times New Roman"/>
              </a:rPr>
              <a:t>66).</a:t>
            </a:r>
            <a:endParaRPr sz="800">
              <a:latin typeface="Times New Roman"/>
              <a:cs typeface="Times New Roman"/>
            </a:endParaRPr>
          </a:p>
          <a:p>
            <a:pPr marL="27432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Condición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inicial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TACS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(tipo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77)</a:t>
            </a:r>
            <a:endParaRPr sz="800">
              <a:latin typeface="Times New Roman"/>
              <a:cs typeface="Times New Roman"/>
            </a:endParaRPr>
          </a:p>
          <a:p>
            <a:pPr marL="63500">
              <a:lnSpc>
                <a:spcPts val="919"/>
              </a:lnSpc>
              <a:spcBef>
                <a:spcPts val="810"/>
              </a:spcBef>
            </a:pPr>
            <a:r>
              <a:rPr dirty="0" sz="800" b="1">
                <a:latin typeface="Times New Roman"/>
                <a:cs typeface="Times New Roman"/>
              </a:rPr>
              <a:t>Objetos</a:t>
            </a:r>
            <a:r>
              <a:rPr dirty="0" sz="800" spc="9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especificados</a:t>
            </a:r>
            <a:r>
              <a:rPr dirty="0" sz="800" spc="9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por</a:t>
            </a:r>
            <a:r>
              <a:rPr dirty="0" sz="800" spc="9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el</a:t>
            </a:r>
            <a:r>
              <a:rPr dirty="0" sz="800" spc="95" b="1">
                <a:latin typeface="Times New Roman"/>
                <a:cs typeface="Times New Roman"/>
              </a:rPr>
              <a:t> </a:t>
            </a:r>
            <a:r>
              <a:rPr dirty="0" sz="800" spc="-10" b="1">
                <a:latin typeface="Times New Roman"/>
                <a:cs typeface="Times New Roman"/>
              </a:rPr>
              <a:t>usuario</a:t>
            </a:r>
            <a:endParaRPr sz="800">
              <a:latin typeface="Times New Roman"/>
              <a:cs typeface="Times New Roman"/>
            </a:endParaRPr>
          </a:p>
          <a:p>
            <a:pPr marL="241300">
              <a:lnSpc>
                <a:spcPts val="919"/>
              </a:lnSpc>
            </a:pP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crear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nuevos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utilizando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Modularización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base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$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Include</a:t>
            </a:r>
            <a:endParaRPr sz="800">
              <a:latin typeface="Times New Roman"/>
              <a:cs typeface="Times New Roman"/>
            </a:endParaRPr>
          </a:p>
          <a:p>
            <a:pPr marL="63500">
              <a:lnSpc>
                <a:spcPts val="950"/>
              </a:lnSpc>
              <a:spcBef>
                <a:spcPts val="805"/>
              </a:spcBef>
            </a:pPr>
            <a:r>
              <a:rPr dirty="0" sz="800" b="1">
                <a:latin typeface="Times New Roman"/>
                <a:cs typeface="Times New Roman"/>
              </a:rPr>
              <a:t>Componentes</a:t>
            </a:r>
            <a:r>
              <a:rPr dirty="0" sz="800" spc="10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</a:t>
            </a:r>
            <a:r>
              <a:rPr dirty="0" sz="800" spc="10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estado</a:t>
            </a:r>
            <a:r>
              <a:rPr dirty="0" sz="800" spc="110" b="1">
                <a:latin typeface="Times New Roman"/>
                <a:cs typeface="Times New Roman"/>
              </a:rPr>
              <a:t> </a:t>
            </a:r>
            <a:r>
              <a:rPr dirty="0" sz="800" spc="-10" b="1">
                <a:latin typeface="Times New Roman"/>
                <a:cs typeface="Times New Roman"/>
              </a:rPr>
              <a:t>estacionario</a:t>
            </a:r>
            <a:endParaRPr sz="800">
              <a:latin typeface="Times New Roman"/>
              <a:cs typeface="Times New Roman"/>
            </a:endParaRPr>
          </a:p>
          <a:p>
            <a:pPr marL="241300">
              <a:lnSpc>
                <a:spcPts val="950"/>
              </a:lnSpc>
            </a:pPr>
            <a:r>
              <a:rPr dirty="0" sz="800">
                <a:latin typeface="Times New Roman"/>
                <a:cs typeface="Times New Roman"/>
              </a:rPr>
              <a:t>Fuentes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armónicas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estudios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exploración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frecuencia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armónica</a:t>
            </a:r>
            <a:endParaRPr sz="800">
              <a:latin typeface="Times New Roman"/>
              <a:cs typeface="Times New Roman"/>
            </a:endParaRPr>
          </a:p>
          <a:p>
            <a:pPr marL="241300" marR="1027430">
              <a:lnSpc>
                <a:spcPts val="1090"/>
              </a:lnSpc>
              <a:spcBef>
                <a:spcPts val="10"/>
              </a:spcBef>
            </a:pPr>
            <a:r>
              <a:rPr dirty="0" sz="800">
                <a:latin typeface="Times New Roman"/>
                <a:cs typeface="Times New Roman"/>
              </a:rPr>
              <a:t>Cargas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dependientes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frecuencia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monofásicas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trifásicas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formato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CIGRÉ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Elemento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RLC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monofásico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parámetros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dependientes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frecuencia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flujo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carga</a:t>
            </a:r>
            <a:endParaRPr sz="800">
              <a:latin typeface="Times New Roman"/>
              <a:cs typeface="Times New Roman"/>
            </a:endParaRPr>
          </a:p>
        </p:txBody>
      </p:sp>
      <p:grpSp>
        <p:nvGrpSpPr>
          <p:cNvPr id="13" name="object 13" descr=""/>
          <p:cNvGrpSpPr/>
          <p:nvPr/>
        </p:nvGrpSpPr>
        <p:grpSpPr>
          <a:xfrm>
            <a:off x="368299" y="7689900"/>
            <a:ext cx="535305" cy="13335"/>
            <a:chOff x="368299" y="7689900"/>
            <a:chExt cx="535305" cy="13335"/>
          </a:xfrm>
        </p:grpSpPr>
        <p:sp>
          <p:nvSpPr>
            <p:cNvPr id="14" name="object 14" descr=""/>
            <p:cNvSpPr/>
            <p:nvPr/>
          </p:nvSpPr>
          <p:spPr>
            <a:xfrm>
              <a:off x="368299" y="7689900"/>
              <a:ext cx="535305" cy="6985"/>
            </a:xfrm>
            <a:custGeom>
              <a:avLst/>
              <a:gdLst/>
              <a:ahLst/>
              <a:cxnLst/>
              <a:rect l="l" t="t" r="r" b="b"/>
              <a:pathLst>
                <a:path w="535305" h="6984">
                  <a:moveTo>
                    <a:pt x="535242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535242" y="0"/>
                  </a:lnTo>
                  <a:lnTo>
                    <a:pt x="535242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368287" y="7689900"/>
              <a:ext cx="535305" cy="13335"/>
            </a:xfrm>
            <a:custGeom>
              <a:avLst/>
              <a:gdLst/>
              <a:ahLst/>
              <a:cxnLst/>
              <a:rect l="l" t="t" r="r" b="b"/>
              <a:pathLst>
                <a:path w="535305" h="13334">
                  <a:moveTo>
                    <a:pt x="535254" y="0"/>
                  </a:moveTo>
                  <a:lnTo>
                    <a:pt x="528637" y="6616"/>
                  </a:lnTo>
                  <a:lnTo>
                    <a:pt x="0" y="6616"/>
                  </a:lnTo>
                  <a:lnTo>
                    <a:pt x="0" y="13220"/>
                  </a:lnTo>
                  <a:lnTo>
                    <a:pt x="528637" y="13220"/>
                  </a:lnTo>
                  <a:lnTo>
                    <a:pt x="535254" y="13220"/>
                  </a:lnTo>
                  <a:lnTo>
                    <a:pt x="535254" y="6616"/>
                  </a:lnTo>
                  <a:lnTo>
                    <a:pt x="535254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368299" y="7689900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4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" name="object 17" descr=""/>
          <p:cNvSpPr txBox="1"/>
          <p:nvPr/>
        </p:nvSpPr>
        <p:spPr>
          <a:xfrm>
            <a:off x="377385" y="7749889"/>
            <a:ext cx="51943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Página</a:t>
            </a:r>
            <a:r>
              <a:rPr dirty="0" sz="800" spc="8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29</a:t>
            </a:r>
            <a:endParaRPr sz="800">
              <a:latin typeface="Arial"/>
              <a:cs typeface="Arial"/>
            </a:endParaRPr>
          </a:p>
        </p:txBody>
      </p:sp>
      <p:sp>
        <p:nvSpPr>
          <p:cNvPr id="19" name="object 19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20" name="object 20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94615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18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18" name="object 18" descr=""/>
          <p:cNvSpPr txBox="1"/>
          <p:nvPr/>
        </p:nvSpPr>
        <p:spPr>
          <a:xfrm>
            <a:off x="4710225" y="7921696"/>
            <a:ext cx="102425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de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instalación</a:t>
            </a:r>
            <a:endParaRPr sz="8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935015" y="165100"/>
            <a:ext cx="5226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5" name="object 5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631"/>
                  </a:lnTo>
                  <a:lnTo>
                    <a:pt x="142755" y="98631"/>
                  </a:lnTo>
                  <a:lnTo>
                    <a:pt x="136180" y="99939"/>
                  </a:lnTo>
                  <a:lnTo>
                    <a:pt x="104587" y="124134"/>
                  </a:lnTo>
                  <a:lnTo>
                    <a:pt x="98048" y="143338"/>
                  </a:lnTo>
                  <a:lnTo>
                    <a:pt x="98048" y="569345"/>
                  </a:lnTo>
                  <a:lnTo>
                    <a:pt x="117977" y="603789"/>
                  </a:lnTo>
                  <a:lnTo>
                    <a:pt x="142755" y="614052"/>
                  </a:lnTo>
                  <a:lnTo>
                    <a:pt x="1886711" y="614052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4052"/>
                  </a:moveTo>
                  <a:lnTo>
                    <a:pt x="1744971" y="614052"/>
                  </a:lnTo>
                  <a:lnTo>
                    <a:pt x="1751545" y="612745"/>
                  </a:lnTo>
                  <a:lnTo>
                    <a:pt x="1764174" y="607513"/>
                  </a:lnTo>
                  <a:lnTo>
                    <a:pt x="1788370" y="575920"/>
                  </a:lnTo>
                  <a:lnTo>
                    <a:pt x="1789678" y="569345"/>
                  </a:lnTo>
                  <a:lnTo>
                    <a:pt x="1789678" y="143338"/>
                  </a:lnTo>
                  <a:lnTo>
                    <a:pt x="1769748" y="108894"/>
                  </a:lnTo>
                  <a:lnTo>
                    <a:pt x="1744971" y="98631"/>
                  </a:lnTo>
                  <a:lnTo>
                    <a:pt x="1886711" y="98631"/>
                  </a:lnTo>
                  <a:lnTo>
                    <a:pt x="1886711" y="614052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932176" y="500462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5453" y="528607"/>
                  </a:moveTo>
                  <a:lnTo>
                    <a:pt x="49392" y="528607"/>
                  </a:lnTo>
                  <a:lnTo>
                    <a:pt x="45954" y="528270"/>
                  </a:lnTo>
                  <a:lnTo>
                    <a:pt x="10837" y="507984"/>
                  </a:lnTo>
                  <a:lnTo>
                    <a:pt x="0" y="479226"/>
                  </a:lnTo>
                  <a:lnTo>
                    <a:pt x="0" y="475770"/>
                  </a:lnTo>
                  <a:lnTo>
                    <a:pt x="0" y="49381"/>
                  </a:lnTo>
                  <a:lnTo>
                    <a:pt x="17937" y="13011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914"/>
                  </a:lnTo>
                  <a:lnTo>
                    <a:pt x="1704845" y="49381"/>
                  </a:lnTo>
                  <a:lnTo>
                    <a:pt x="1704845" y="479226"/>
                  </a:lnTo>
                  <a:lnTo>
                    <a:pt x="1686907" y="515570"/>
                  </a:lnTo>
                  <a:lnTo>
                    <a:pt x="1658890" y="528270"/>
                  </a:lnTo>
                  <a:lnTo>
                    <a:pt x="1655453" y="52860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194"/>
              <a:ext cx="145374" cy="145374"/>
            </a:xfrm>
            <a:prstGeom prst="rect">
              <a:avLst/>
            </a:prstGeom>
          </p:spPr>
        </p:pic>
      </p:grpSp>
      <p:sp>
        <p:nvSpPr>
          <p:cNvPr id="8" name="object 8" descr=""/>
          <p:cNvSpPr txBox="1"/>
          <p:nvPr/>
        </p:nvSpPr>
        <p:spPr>
          <a:xfrm>
            <a:off x="3519868" y="811553"/>
            <a:ext cx="52959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10">
                <a:latin typeface="Arial MT"/>
                <a:cs typeface="Arial MT"/>
              </a:rPr>
              <a:t>Traduciendo...</a:t>
            </a:r>
            <a:endParaRPr sz="600">
              <a:latin typeface="Arial MT"/>
              <a:cs typeface="Arial MT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089080" y="5622126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5661767" y="5602302"/>
            <a:ext cx="13144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29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723441" y="1398338"/>
            <a:ext cx="2836545" cy="805180"/>
          </a:xfrm>
          <a:prstGeom prst="rect">
            <a:avLst/>
          </a:prstGeom>
        </p:spPr>
        <p:txBody>
          <a:bodyPr wrap="square" lIns="0" tIns="13525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65"/>
              </a:spcBef>
            </a:pPr>
            <a:r>
              <a:rPr dirty="0" sz="1750" b="1">
                <a:solidFill>
                  <a:srgbClr val="0000FF"/>
                </a:solidFill>
                <a:latin typeface="Times New Roman"/>
                <a:cs typeface="Times New Roman"/>
              </a:rPr>
              <a:t>3.</a:t>
            </a:r>
            <a:r>
              <a:rPr dirty="0" sz="1750" spc="2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175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1750" spc="2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1750" b="1">
                <a:solidFill>
                  <a:srgbClr val="0000FF"/>
                </a:solidFill>
                <a:latin typeface="Times New Roman"/>
                <a:cs typeface="Times New Roman"/>
              </a:rPr>
              <a:t>de</a:t>
            </a:r>
            <a:r>
              <a:rPr dirty="0" sz="1750" spc="2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1750" b="1">
                <a:solidFill>
                  <a:srgbClr val="0000FF"/>
                </a:solidFill>
                <a:latin typeface="Times New Roman"/>
                <a:cs typeface="Times New Roman"/>
              </a:rPr>
              <a:t>introducción.</a:t>
            </a:r>
            <a:r>
              <a:rPr dirty="0" sz="1750" spc="2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1750" b="1">
                <a:solidFill>
                  <a:srgbClr val="0000FF"/>
                </a:solidFill>
                <a:latin typeface="Times New Roman"/>
                <a:cs typeface="Times New Roman"/>
              </a:rPr>
              <a:t>.</a:t>
            </a:r>
            <a:r>
              <a:rPr dirty="0" sz="1750" spc="2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1750" spc="-50" b="1">
                <a:solidFill>
                  <a:srgbClr val="0000FF"/>
                </a:solidFill>
                <a:latin typeface="Times New Roman"/>
                <a:cs typeface="Times New Roman"/>
              </a:rPr>
              <a:t>.</a:t>
            </a:r>
            <a:endParaRPr sz="1750">
              <a:latin typeface="Times New Roman"/>
              <a:cs typeface="Times New Roman"/>
            </a:endParaRPr>
          </a:p>
          <a:p>
            <a:pPr marL="190500">
              <a:lnSpc>
                <a:spcPct val="100000"/>
              </a:lnSpc>
              <a:spcBef>
                <a:spcPts val="969"/>
              </a:spcBef>
            </a:pPr>
            <a:r>
              <a:rPr dirty="0" sz="1750" b="1">
                <a:solidFill>
                  <a:srgbClr val="0000FF"/>
                </a:solidFill>
                <a:latin typeface="Times New Roman"/>
                <a:cs typeface="Times New Roman"/>
              </a:rPr>
              <a:t>. .</a:t>
            </a:r>
            <a:r>
              <a:rPr dirty="0" sz="1750" spc="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1750" b="1">
                <a:solidFill>
                  <a:srgbClr val="0000FF"/>
                </a:solidFill>
                <a:latin typeface="Times New Roman"/>
                <a:cs typeface="Times New Roman"/>
              </a:rPr>
              <a:t>.</a:t>
            </a:r>
            <a:r>
              <a:rPr dirty="0" sz="1750" spc="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1750" b="1">
                <a:solidFill>
                  <a:srgbClr val="0000FF"/>
                </a:solidFill>
                <a:latin typeface="Times New Roman"/>
                <a:cs typeface="Times New Roman"/>
              </a:rPr>
              <a:t>.</a:t>
            </a:r>
            <a:r>
              <a:rPr dirty="0" sz="1750" spc="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1750" b="1">
                <a:solidFill>
                  <a:srgbClr val="0000FF"/>
                </a:solidFill>
                <a:latin typeface="Times New Roman"/>
                <a:cs typeface="Times New Roman"/>
              </a:rPr>
              <a:t>.</a:t>
            </a:r>
            <a:r>
              <a:rPr dirty="0" sz="1750" spc="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1750" b="1">
                <a:solidFill>
                  <a:srgbClr val="0000FF"/>
                </a:solidFill>
                <a:latin typeface="Times New Roman"/>
                <a:cs typeface="Times New Roman"/>
              </a:rPr>
              <a:t>.</a:t>
            </a:r>
            <a:r>
              <a:rPr dirty="0" sz="1750" spc="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1750" b="1">
                <a:solidFill>
                  <a:srgbClr val="0000FF"/>
                </a:solidFill>
                <a:latin typeface="Times New Roman"/>
                <a:cs typeface="Times New Roman"/>
              </a:rPr>
              <a:t>.</a:t>
            </a:r>
            <a:r>
              <a:rPr dirty="0" sz="1750" spc="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1750" b="1">
                <a:solidFill>
                  <a:srgbClr val="0000FF"/>
                </a:solidFill>
                <a:latin typeface="Times New Roman"/>
                <a:cs typeface="Times New Roman"/>
              </a:rPr>
              <a:t>.</a:t>
            </a:r>
            <a:r>
              <a:rPr dirty="0" sz="1750" spc="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1750" b="1">
                <a:solidFill>
                  <a:srgbClr val="0000FF"/>
                </a:solidFill>
                <a:latin typeface="Times New Roman"/>
                <a:cs typeface="Times New Roman"/>
              </a:rPr>
              <a:t>. .</a:t>
            </a:r>
            <a:r>
              <a:rPr dirty="0" sz="1750" spc="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1750" b="1">
                <a:solidFill>
                  <a:srgbClr val="0000FF"/>
                </a:solidFill>
                <a:latin typeface="Times New Roman"/>
                <a:cs typeface="Times New Roman"/>
              </a:rPr>
              <a:t>.</a:t>
            </a:r>
            <a:r>
              <a:rPr dirty="0" sz="1750" spc="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1750" b="1">
                <a:solidFill>
                  <a:srgbClr val="0000FF"/>
                </a:solidFill>
                <a:latin typeface="Times New Roman"/>
                <a:cs typeface="Times New Roman"/>
              </a:rPr>
              <a:t>.</a:t>
            </a:r>
            <a:r>
              <a:rPr dirty="0" sz="1750" spc="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1750" b="1">
                <a:solidFill>
                  <a:srgbClr val="0000FF"/>
                </a:solidFill>
                <a:latin typeface="Times New Roman"/>
                <a:cs typeface="Times New Roman"/>
              </a:rPr>
              <a:t>.</a:t>
            </a:r>
            <a:r>
              <a:rPr dirty="0" sz="1750" spc="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1750" b="1">
                <a:solidFill>
                  <a:srgbClr val="0000FF"/>
                </a:solidFill>
                <a:latin typeface="Times New Roman"/>
                <a:cs typeface="Times New Roman"/>
              </a:rPr>
              <a:t>.</a:t>
            </a:r>
            <a:r>
              <a:rPr dirty="0" sz="1750" spc="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1750" b="1">
                <a:solidFill>
                  <a:srgbClr val="0000FF"/>
                </a:solidFill>
                <a:latin typeface="Times New Roman"/>
                <a:cs typeface="Times New Roman"/>
              </a:rPr>
              <a:t>.</a:t>
            </a:r>
            <a:r>
              <a:rPr dirty="0" sz="1750" spc="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1750" b="1">
                <a:solidFill>
                  <a:srgbClr val="0000FF"/>
                </a:solidFill>
                <a:latin typeface="Times New Roman"/>
                <a:cs typeface="Times New Roman"/>
              </a:rPr>
              <a:t>.</a:t>
            </a:r>
            <a:r>
              <a:rPr dirty="0" sz="1750" spc="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1750" b="1">
                <a:solidFill>
                  <a:srgbClr val="0000FF"/>
                </a:solidFill>
                <a:latin typeface="Times New Roman"/>
                <a:cs typeface="Times New Roman"/>
              </a:rPr>
              <a:t>. .</a:t>
            </a:r>
            <a:r>
              <a:rPr dirty="0" sz="1750" spc="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1750" b="1">
                <a:solidFill>
                  <a:srgbClr val="0000FF"/>
                </a:solidFill>
                <a:latin typeface="Times New Roman"/>
                <a:cs typeface="Times New Roman"/>
              </a:rPr>
              <a:t>.</a:t>
            </a:r>
            <a:r>
              <a:rPr dirty="0" sz="1750" spc="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1750" b="1">
                <a:solidFill>
                  <a:srgbClr val="0000FF"/>
                </a:solidFill>
                <a:latin typeface="Times New Roman"/>
                <a:cs typeface="Times New Roman"/>
              </a:rPr>
              <a:t>.</a:t>
            </a:r>
            <a:r>
              <a:rPr dirty="0" sz="1750" spc="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1750" b="1">
                <a:solidFill>
                  <a:srgbClr val="0000FF"/>
                </a:solidFill>
                <a:latin typeface="Times New Roman"/>
                <a:cs typeface="Times New Roman"/>
              </a:rPr>
              <a:t>.</a:t>
            </a:r>
            <a:r>
              <a:rPr dirty="0" sz="1750" spc="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1750" spc="-50" b="1">
                <a:solidFill>
                  <a:srgbClr val="0000FF"/>
                </a:solidFill>
                <a:latin typeface="Times New Roman"/>
                <a:cs typeface="Times New Roman"/>
              </a:rPr>
              <a:t>.</a:t>
            </a:r>
            <a:endParaRPr sz="1750">
              <a:latin typeface="Times New Roman"/>
              <a:cs typeface="Times New Roman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4604498" y="4073354"/>
            <a:ext cx="941705" cy="735330"/>
          </a:xfrm>
          <a:prstGeom prst="rect">
            <a:avLst/>
          </a:prstGeom>
        </p:spPr>
        <p:txBody>
          <a:bodyPr wrap="square" lIns="0" tIns="285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25"/>
              </a:spcBef>
            </a:pPr>
            <a:r>
              <a:rPr dirty="0" sz="1300" spc="-10" b="1">
                <a:solidFill>
                  <a:srgbClr val="0000FF"/>
                </a:solidFill>
                <a:latin typeface="Times New Roman"/>
                <a:cs typeface="Times New Roman"/>
              </a:rPr>
              <a:t>ATPDraw</a:t>
            </a:r>
            <a:r>
              <a:rPr dirty="0" sz="1300" spc="-3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1300" spc="-50">
                <a:solidFill>
                  <a:srgbClr val="0000FF"/>
                </a:solidFill>
                <a:latin typeface="Times New Roman"/>
                <a:cs typeface="Times New Roman"/>
              </a:rPr>
              <a:t>™</a:t>
            </a:r>
            <a:endParaRPr sz="13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100" b="1">
                <a:solidFill>
                  <a:srgbClr val="0000FF"/>
                </a:solidFill>
                <a:latin typeface="Times New Roman"/>
                <a:cs typeface="Times New Roman"/>
              </a:rPr>
              <a:t>para</a:t>
            </a:r>
            <a:r>
              <a:rPr dirty="0" sz="1100" spc="-3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1100" spc="-10" b="1">
                <a:solidFill>
                  <a:srgbClr val="0000FF"/>
                </a:solidFill>
                <a:latin typeface="Times New Roman"/>
                <a:cs typeface="Times New Roman"/>
              </a:rPr>
              <a:t>ventanas</a:t>
            </a: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625"/>
              </a:spcBef>
            </a:pPr>
            <a:r>
              <a:rPr dirty="0" sz="1550" spc="-25" b="1">
                <a:solidFill>
                  <a:srgbClr val="0000FF"/>
                </a:solidFill>
                <a:latin typeface="Times New Roman"/>
                <a:cs typeface="Times New Roman"/>
              </a:rPr>
              <a:t>5.6</a:t>
            </a:r>
            <a:endParaRPr sz="1550">
              <a:latin typeface="Times New Roman"/>
              <a:cs typeface="Times New Roman"/>
            </a:endParaRPr>
          </a:p>
        </p:txBody>
      </p:sp>
      <p:grpSp>
        <p:nvGrpSpPr>
          <p:cNvPr id="13" name="object 13" descr=""/>
          <p:cNvGrpSpPr/>
          <p:nvPr/>
        </p:nvGrpSpPr>
        <p:grpSpPr>
          <a:xfrm>
            <a:off x="368299" y="6070946"/>
            <a:ext cx="535305" cy="13335"/>
            <a:chOff x="368299" y="6070946"/>
            <a:chExt cx="535305" cy="13335"/>
          </a:xfrm>
        </p:grpSpPr>
        <p:sp>
          <p:nvSpPr>
            <p:cNvPr id="14" name="object 14" descr=""/>
            <p:cNvSpPr/>
            <p:nvPr/>
          </p:nvSpPr>
          <p:spPr>
            <a:xfrm>
              <a:off x="368299" y="6070946"/>
              <a:ext cx="535305" cy="6985"/>
            </a:xfrm>
            <a:custGeom>
              <a:avLst/>
              <a:gdLst/>
              <a:ahLst/>
              <a:cxnLst/>
              <a:rect l="l" t="t" r="r" b="b"/>
              <a:pathLst>
                <a:path w="535305" h="6985">
                  <a:moveTo>
                    <a:pt x="535242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535242" y="0"/>
                  </a:lnTo>
                  <a:lnTo>
                    <a:pt x="535242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368287" y="6070955"/>
              <a:ext cx="535305" cy="13335"/>
            </a:xfrm>
            <a:custGeom>
              <a:avLst/>
              <a:gdLst/>
              <a:ahLst/>
              <a:cxnLst/>
              <a:rect l="l" t="t" r="r" b="b"/>
              <a:pathLst>
                <a:path w="535305" h="13335">
                  <a:moveTo>
                    <a:pt x="535254" y="0"/>
                  </a:moveTo>
                  <a:lnTo>
                    <a:pt x="528637" y="6604"/>
                  </a:lnTo>
                  <a:lnTo>
                    <a:pt x="0" y="6604"/>
                  </a:lnTo>
                  <a:lnTo>
                    <a:pt x="0" y="13208"/>
                  </a:lnTo>
                  <a:lnTo>
                    <a:pt x="528637" y="13208"/>
                  </a:lnTo>
                  <a:lnTo>
                    <a:pt x="535254" y="13208"/>
                  </a:lnTo>
                  <a:lnTo>
                    <a:pt x="535254" y="6604"/>
                  </a:lnTo>
                  <a:lnTo>
                    <a:pt x="535254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368287" y="6070955"/>
              <a:ext cx="443230" cy="13335"/>
            </a:xfrm>
            <a:custGeom>
              <a:avLst/>
              <a:gdLst/>
              <a:ahLst/>
              <a:cxnLst/>
              <a:rect l="l" t="t" r="r" b="b"/>
              <a:pathLst>
                <a:path w="443230" h="13335">
                  <a:moveTo>
                    <a:pt x="442734" y="0"/>
                  </a:moveTo>
                  <a:lnTo>
                    <a:pt x="6616" y="0"/>
                  </a:lnTo>
                  <a:lnTo>
                    <a:pt x="0" y="0"/>
                  </a:lnTo>
                  <a:lnTo>
                    <a:pt x="0" y="6604"/>
                  </a:lnTo>
                  <a:lnTo>
                    <a:pt x="0" y="13208"/>
                  </a:lnTo>
                  <a:lnTo>
                    <a:pt x="6616" y="6604"/>
                  </a:lnTo>
                  <a:lnTo>
                    <a:pt x="442734" y="6604"/>
                  </a:lnTo>
                  <a:lnTo>
                    <a:pt x="442734" y="0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 descr=""/>
            <p:cNvSpPr/>
            <p:nvPr/>
          </p:nvSpPr>
          <p:spPr>
            <a:xfrm>
              <a:off x="368287" y="6070955"/>
              <a:ext cx="443230" cy="13335"/>
            </a:xfrm>
            <a:custGeom>
              <a:avLst/>
              <a:gdLst/>
              <a:ahLst/>
              <a:cxnLst/>
              <a:rect l="l" t="t" r="r" b="b"/>
              <a:pathLst>
                <a:path w="443230" h="13335">
                  <a:moveTo>
                    <a:pt x="442734" y="0"/>
                  </a:moveTo>
                  <a:lnTo>
                    <a:pt x="436130" y="6604"/>
                  </a:lnTo>
                  <a:lnTo>
                    <a:pt x="0" y="6604"/>
                  </a:lnTo>
                  <a:lnTo>
                    <a:pt x="0" y="13208"/>
                  </a:lnTo>
                  <a:lnTo>
                    <a:pt x="436130" y="13208"/>
                  </a:lnTo>
                  <a:lnTo>
                    <a:pt x="442734" y="13208"/>
                  </a:lnTo>
                  <a:lnTo>
                    <a:pt x="442734" y="6604"/>
                  </a:lnTo>
                  <a:lnTo>
                    <a:pt x="442734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 descr=""/>
            <p:cNvSpPr/>
            <p:nvPr/>
          </p:nvSpPr>
          <p:spPr>
            <a:xfrm>
              <a:off x="368299" y="6070946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9" name="object 19" descr=""/>
          <p:cNvSpPr txBox="1"/>
          <p:nvPr/>
        </p:nvSpPr>
        <p:spPr>
          <a:xfrm>
            <a:off x="390085" y="6153651"/>
            <a:ext cx="434975" cy="11874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915"/>
              </a:lnSpc>
            </a:pPr>
            <a:r>
              <a:rPr dirty="0" sz="800" b="1">
                <a:latin typeface="Arial"/>
                <a:cs typeface="Arial"/>
              </a:rPr>
              <a:t>Página</a:t>
            </a:r>
            <a:r>
              <a:rPr dirty="0" sz="800" spc="80" b="1">
                <a:latin typeface="Arial"/>
                <a:cs typeface="Arial"/>
              </a:rPr>
              <a:t> </a:t>
            </a:r>
            <a:r>
              <a:rPr dirty="0" sz="800" spc="-50" b="1">
                <a:latin typeface="Arial"/>
                <a:cs typeface="Arial"/>
              </a:rPr>
              <a:t>3</a:t>
            </a:r>
            <a:endParaRPr sz="800">
              <a:latin typeface="Arial"/>
              <a:cs typeface="Arial"/>
            </a:endParaRPr>
          </a:p>
        </p:txBody>
      </p:sp>
      <p:sp>
        <p:nvSpPr>
          <p:cNvPr id="20" name="object 20" descr=""/>
          <p:cNvSpPr/>
          <p:nvPr/>
        </p:nvSpPr>
        <p:spPr>
          <a:xfrm>
            <a:off x="381515" y="6150242"/>
            <a:ext cx="416559" cy="132715"/>
          </a:xfrm>
          <a:custGeom>
            <a:avLst/>
            <a:gdLst/>
            <a:ahLst/>
            <a:cxnLst/>
            <a:rect l="l" t="t" r="r" b="b"/>
            <a:pathLst>
              <a:path w="416559" h="132714">
                <a:moveTo>
                  <a:pt x="416299" y="132158"/>
                </a:moveTo>
                <a:lnTo>
                  <a:pt x="0" y="132158"/>
                </a:lnTo>
                <a:lnTo>
                  <a:pt x="0" y="0"/>
                </a:lnTo>
                <a:lnTo>
                  <a:pt x="416299" y="0"/>
                </a:lnTo>
                <a:lnTo>
                  <a:pt x="416299" y="132158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" name="object 21" descr=""/>
          <p:cNvSpPr txBox="1"/>
          <p:nvPr/>
        </p:nvSpPr>
        <p:spPr>
          <a:xfrm>
            <a:off x="378830" y="6130936"/>
            <a:ext cx="518159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Page</a:t>
            </a:r>
            <a:r>
              <a:rPr dirty="0" sz="800" spc="40" b="1">
                <a:latin typeface="Arial"/>
                <a:cs typeface="Arial"/>
              </a:rPr>
              <a:t> </a:t>
            </a:r>
            <a:r>
              <a:rPr dirty="0" sz="800" b="1">
                <a:latin typeface="Arial"/>
                <a:cs typeface="Arial"/>
              </a:rPr>
              <a:t>31</a:t>
            </a:r>
            <a:r>
              <a:rPr dirty="0" sz="800" spc="80" b="1">
                <a:latin typeface="Arial"/>
                <a:cs typeface="Arial"/>
              </a:rPr>
              <a:t> </a:t>
            </a:r>
            <a:r>
              <a:rPr dirty="0" sz="800" spc="-50" b="1">
                <a:latin typeface="Arial"/>
                <a:cs typeface="Arial"/>
              </a:rPr>
              <a:t>0</a:t>
            </a:r>
            <a:endParaRPr sz="800">
              <a:latin typeface="Arial"/>
              <a:cs typeface="Arial"/>
            </a:endParaRPr>
          </a:p>
        </p:txBody>
      </p:sp>
      <p:sp>
        <p:nvSpPr>
          <p:cNvPr id="29" name="object 29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30" name="object 30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94615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18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22" name="object 22" descr=""/>
          <p:cNvSpPr txBox="1"/>
          <p:nvPr/>
        </p:nvSpPr>
        <p:spPr>
          <a:xfrm>
            <a:off x="1089080" y="6302742"/>
            <a:ext cx="4983480" cy="171894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algn="r" marR="4318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8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introductorio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4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36258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Esta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parte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manual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proporciona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información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básica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sobre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cómo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comenzar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utilizar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ATPDraw.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Manual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introducción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comienza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explicación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cómo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operar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mouse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en</a:t>
            </a:r>
            <a:endParaRPr sz="800">
              <a:latin typeface="Times New Roman"/>
              <a:cs typeface="Times New Roman"/>
            </a:endParaRPr>
          </a:p>
          <a:p>
            <a:pPr marL="12700" marR="53911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ATPDraw.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manual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cómo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construir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paso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paso,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comenzando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cero.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Entonces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describen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consideraciones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especiales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sobre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circuitos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trifásicos.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 b="1">
                <a:latin typeface="Times New Roman"/>
                <a:cs typeface="Times New Roman"/>
              </a:rPr>
              <a:t>3.1</a:t>
            </a:r>
            <a:r>
              <a:rPr dirty="0" sz="800" spc="3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Ventanas</a:t>
            </a:r>
            <a:r>
              <a:rPr dirty="0" sz="800" spc="35" b="1">
                <a:latin typeface="Times New Roman"/>
                <a:cs typeface="Times New Roman"/>
              </a:rPr>
              <a:t> </a:t>
            </a:r>
            <a:r>
              <a:rPr dirty="0" sz="800" spc="-10" b="1">
                <a:latin typeface="Times New Roman"/>
                <a:cs typeface="Times New Roman"/>
              </a:rPr>
              <a:t>operativas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  <a:spcBef>
                <a:spcPts val="725"/>
              </a:spcBef>
            </a:pP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tiene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interfaz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estándar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Windows.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capítulo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explica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algunos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conceptos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básicos.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funcionalidades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menú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principal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menú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selección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componentes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ventana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principal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2318155" y="8225650"/>
            <a:ext cx="420370" cy="9715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50" b="1">
                <a:latin typeface="Times New Roman"/>
                <a:cs typeface="Times New Roman"/>
              </a:rPr>
              <a:t>Menú</a:t>
            </a:r>
            <a:r>
              <a:rPr dirty="0" sz="450" spc="45" b="1">
                <a:latin typeface="Times New Roman"/>
                <a:cs typeface="Times New Roman"/>
              </a:rPr>
              <a:t> </a:t>
            </a:r>
            <a:r>
              <a:rPr dirty="0" sz="450" spc="-10" b="1">
                <a:latin typeface="Times New Roman"/>
                <a:cs typeface="Times New Roman"/>
              </a:rPr>
              <a:t>principal</a:t>
            </a:r>
            <a:endParaRPr sz="450">
              <a:latin typeface="Times New Roman"/>
              <a:cs typeface="Times New Roman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3031811" y="8225650"/>
            <a:ext cx="916305" cy="9715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50" b="1">
                <a:latin typeface="Times New Roman"/>
                <a:cs typeface="Times New Roman"/>
              </a:rPr>
              <a:t>Iconos</a:t>
            </a:r>
            <a:r>
              <a:rPr dirty="0" sz="450" spc="25" b="1">
                <a:latin typeface="Times New Roman"/>
                <a:cs typeface="Times New Roman"/>
              </a:rPr>
              <a:t> </a:t>
            </a:r>
            <a:r>
              <a:rPr dirty="0" sz="450" b="1">
                <a:latin typeface="Times New Roman"/>
                <a:cs typeface="Times New Roman"/>
              </a:rPr>
              <a:t>de</a:t>
            </a:r>
            <a:r>
              <a:rPr dirty="0" sz="450" spc="30" b="1">
                <a:latin typeface="Times New Roman"/>
                <a:cs typeface="Times New Roman"/>
              </a:rPr>
              <a:t> </a:t>
            </a:r>
            <a:r>
              <a:rPr dirty="0" sz="450" b="1">
                <a:latin typeface="Times New Roman"/>
                <a:cs typeface="Times New Roman"/>
              </a:rPr>
              <a:t>la</a:t>
            </a:r>
            <a:r>
              <a:rPr dirty="0" sz="450" spc="30" b="1">
                <a:latin typeface="Times New Roman"/>
                <a:cs typeface="Times New Roman"/>
              </a:rPr>
              <a:t> </a:t>
            </a:r>
            <a:r>
              <a:rPr dirty="0" sz="450" b="1">
                <a:latin typeface="Times New Roman"/>
                <a:cs typeface="Times New Roman"/>
              </a:rPr>
              <a:t>barra</a:t>
            </a:r>
            <a:r>
              <a:rPr dirty="0" sz="450" spc="30" b="1">
                <a:latin typeface="Times New Roman"/>
                <a:cs typeface="Times New Roman"/>
              </a:rPr>
              <a:t> </a:t>
            </a:r>
            <a:r>
              <a:rPr dirty="0" sz="450" b="1">
                <a:latin typeface="Times New Roman"/>
                <a:cs typeface="Times New Roman"/>
              </a:rPr>
              <a:t>de</a:t>
            </a:r>
            <a:r>
              <a:rPr dirty="0" sz="450" spc="25" b="1">
                <a:latin typeface="Times New Roman"/>
                <a:cs typeface="Times New Roman"/>
              </a:rPr>
              <a:t> </a:t>
            </a:r>
            <a:r>
              <a:rPr dirty="0" sz="450" spc="-10" b="1">
                <a:latin typeface="Times New Roman"/>
                <a:cs typeface="Times New Roman"/>
              </a:rPr>
              <a:t>herramientas</a:t>
            </a:r>
            <a:endParaRPr sz="450">
              <a:latin typeface="Times New Roman"/>
              <a:cs typeface="Times New Roman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666172" y="8726531"/>
            <a:ext cx="525780" cy="3035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 indent="52705">
              <a:lnSpc>
                <a:spcPct val="134900"/>
              </a:lnSpc>
              <a:spcBef>
                <a:spcPts val="95"/>
              </a:spcBef>
            </a:pPr>
            <a:r>
              <a:rPr dirty="0" sz="450" spc="-10" b="1">
                <a:latin typeface="Times New Roman"/>
                <a:cs typeface="Times New Roman"/>
              </a:rPr>
              <a:t>Encabezamiento,</a:t>
            </a:r>
            <a:r>
              <a:rPr dirty="0" sz="450" spc="500" b="1">
                <a:latin typeface="Times New Roman"/>
                <a:cs typeface="Times New Roman"/>
              </a:rPr>
              <a:t> </a:t>
            </a:r>
            <a:r>
              <a:rPr dirty="0" sz="450" b="1">
                <a:latin typeface="Times New Roman"/>
                <a:cs typeface="Times New Roman"/>
              </a:rPr>
              <a:t>archivo</a:t>
            </a:r>
            <a:r>
              <a:rPr dirty="0" sz="450" spc="30" b="1">
                <a:latin typeface="Times New Roman"/>
                <a:cs typeface="Times New Roman"/>
              </a:rPr>
              <a:t> </a:t>
            </a:r>
            <a:r>
              <a:rPr dirty="0" sz="450" b="1">
                <a:latin typeface="Times New Roman"/>
                <a:cs typeface="Times New Roman"/>
              </a:rPr>
              <a:t>de</a:t>
            </a:r>
            <a:r>
              <a:rPr dirty="0" sz="450" spc="30" b="1">
                <a:latin typeface="Times New Roman"/>
                <a:cs typeface="Times New Roman"/>
              </a:rPr>
              <a:t> </a:t>
            </a:r>
            <a:r>
              <a:rPr dirty="0" sz="450" spc="-10" b="1">
                <a:latin typeface="Times New Roman"/>
                <a:cs typeface="Times New Roman"/>
              </a:rPr>
              <a:t>proyecto</a:t>
            </a:r>
            <a:endParaRPr sz="450">
              <a:latin typeface="Times New Roman"/>
              <a:cs typeface="Times New Roman"/>
            </a:endParaRPr>
          </a:p>
          <a:p>
            <a:pPr marL="104775">
              <a:lnSpc>
                <a:spcPct val="100000"/>
              </a:lnSpc>
              <a:spcBef>
                <a:spcPts val="190"/>
              </a:spcBef>
            </a:pPr>
            <a:r>
              <a:rPr dirty="0" sz="450" spc="-10" b="1">
                <a:latin typeface="Times New Roman"/>
                <a:cs typeface="Times New Roman"/>
              </a:rPr>
              <a:t>nombre</a:t>
            </a:r>
            <a:endParaRPr sz="450">
              <a:latin typeface="Times New Roman"/>
              <a:cs typeface="Times New Roman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765291" y="9948998"/>
            <a:ext cx="275590" cy="2108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 indent="39370">
              <a:lnSpc>
                <a:spcPct val="134900"/>
              </a:lnSpc>
              <a:spcBef>
                <a:spcPts val="95"/>
              </a:spcBef>
            </a:pPr>
            <a:r>
              <a:rPr dirty="0" sz="450" spc="-10" b="1">
                <a:latin typeface="Times New Roman"/>
                <a:cs typeface="Times New Roman"/>
              </a:rPr>
              <a:t>Circuito</a:t>
            </a:r>
            <a:r>
              <a:rPr dirty="0" sz="450" spc="500" b="1">
                <a:latin typeface="Times New Roman"/>
                <a:cs typeface="Times New Roman"/>
              </a:rPr>
              <a:t> </a:t>
            </a:r>
            <a:r>
              <a:rPr dirty="0" sz="450" spc="-10" b="1">
                <a:latin typeface="Times New Roman"/>
                <a:cs typeface="Times New Roman"/>
              </a:rPr>
              <a:t>ventanas</a:t>
            </a:r>
            <a:endParaRPr sz="450">
              <a:latin typeface="Times New Roman"/>
              <a:cs typeface="Times New Roman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5767494" y="9248557"/>
            <a:ext cx="236220" cy="2108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8419" marR="5080" indent="-46355">
              <a:lnSpc>
                <a:spcPct val="134900"/>
              </a:lnSpc>
              <a:spcBef>
                <a:spcPts val="95"/>
              </a:spcBef>
            </a:pPr>
            <a:r>
              <a:rPr dirty="0" sz="450" spc="-10" b="1">
                <a:latin typeface="Times New Roman"/>
                <a:cs typeface="Times New Roman"/>
              </a:rPr>
              <a:t>Circuito</a:t>
            </a:r>
            <a:r>
              <a:rPr dirty="0" sz="450" spc="500" b="1">
                <a:latin typeface="Times New Roman"/>
                <a:cs typeface="Times New Roman"/>
              </a:rPr>
              <a:t> </a:t>
            </a:r>
            <a:r>
              <a:rPr dirty="0" sz="450" spc="-20" b="1">
                <a:latin typeface="Times New Roman"/>
                <a:cs typeface="Times New Roman"/>
              </a:rPr>
              <a:t>mapa</a:t>
            </a:r>
            <a:endParaRPr sz="450">
              <a:latin typeface="Times New Roman"/>
              <a:cs typeface="Times New Roman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4650754" y="8211112"/>
            <a:ext cx="377190" cy="210820"/>
          </a:xfrm>
          <a:prstGeom prst="rect">
            <a:avLst/>
          </a:prstGeom>
        </p:spPr>
        <p:txBody>
          <a:bodyPr wrap="square" lIns="0" tIns="36194" rIns="0" bIns="0" rtlCol="0" vert="horz">
            <a:spAutoFit/>
          </a:bodyPr>
          <a:lstStyle/>
          <a:p>
            <a:pPr algn="r" marR="22225">
              <a:lnSpc>
                <a:spcPct val="100000"/>
              </a:lnSpc>
              <a:spcBef>
                <a:spcPts val="284"/>
              </a:spcBef>
            </a:pPr>
            <a:r>
              <a:rPr dirty="0" sz="450" b="1">
                <a:latin typeface="Times New Roman"/>
                <a:cs typeface="Times New Roman"/>
              </a:rPr>
              <a:t>Zoom</a:t>
            </a:r>
            <a:r>
              <a:rPr dirty="0" sz="450" spc="25" b="1">
                <a:latin typeface="Times New Roman"/>
                <a:cs typeface="Times New Roman"/>
              </a:rPr>
              <a:t> </a:t>
            </a:r>
            <a:r>
              <a:rPr dirty="0" sz="450" b="1">
                <a:latin typeface="Times New Roman"/>
                <a:cs typeface="Times New Roman"/>
              </a:rPr>
              <a:t>y</a:t>
            </a:r>
            <a:r>
              <a:rPr dirty="0" sz="450" spc="25" b="1">
                <a:latin typeface="Times New Roman"/>
                <a:cs typeface="Times New Roman"/>
              </a:rPr>
              <a:t> </a:t>
            </a:r>
            <a:r>
              <a:rPr dirty="0" sz="450" spc="-20" b="1">
                <a:latin typeface="Times New Roman"/>
                <a:cs typeface="Times New Roman"/>
              </a:rPr>
              <a:t>nodo</a:t>
            </a:r>
            <a:endParaRPr sz="450">
              <a:latin typeface="Times New Roman"/>
              <a:cs typeface="Times New Roman"/>
            </a:endParaRPr>
          </a:p>
          <a:p>
            <a:pPr algn="r" marR="5080">
              <a:lnSpc>
                <a:spcPct val="100000"/>
              </a:lnSpc>
              <a:spcBef>
                <a:spcPts val="185"/>
              </a:spcBef>
            </a:pPr>
            <a:r>
              <a:rPr dirty="0" sz="450" spc="-10" b="1">
                <a:latin typeface="Times New Roman"/>
                <a:cs typeface="Times New Roman"/>
              </a:rPr>
              <a:t>Talla</a:t>
            </a:r>
            <a:endParaRPr sz="45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935015" y="165100"/>
            <a:ext cx="5226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5" name="object 5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655"/>
                  </a:lnTo>
                  <a:lnTo>
                    <a:pt x="142755" y="98655"/>
                  </a:lnTo>
                  <a:lnTo>
                    <a:pt x="136180" y="99962"/>
                  </a:lnTo>
                  <a:lnTo>
                    <a:pt x="104587" y="124158"/>
                  </a:lnTo>
                  <a:lnTo>
                    <a:pt x="98048" y="143362"/>
                  </a:lnTo>
                  <a:lnTo>
                    <a:pt x="98048" y="569369"/>
                  </a:lnTo>
                  <a:lnTo>
                    <a:pt x="117977" y="603813"/>
                  </a:lnTo>
                  <a:lnTo>
                    <a:pt x="142755" y="614076"/>
                  </a:lnTo>
                  <a:lnTo>
                    <a:pt x="1886711" y="614076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4076"/>
                  </a:moveTo>
                  <a:lnTo>
                    <a:pt x="1744971" y="614076"/>
                  </a:lnTo>
                  <a:lnTo>
                    <a:pt x="1751545" y="612768"/>
                  </a:lnTo>
                  <a:lnTo>
                    <a:pt x="1764174" y="607537"/>
                  </a:lnTo>
                  <a:lnTo>
                    <a:pt x="1788370" y="575944"/>
                  </a:lnTo>
                  <a:lnTo>
                    <a:pt x="1789678" y="569369"/>
                  </a:lnTo>
                  <a:lnTo>
                    <a:pt x="1789678" y="143362"/>
                  </a:lnTo>
                  <a:lnTo>
                    <a:pt x="1769748" y="108918"/>
                  </a:lnTo>
                  <a:lnTo>
                    <a:pt x="1744971" y="98655"/>
                  </a:lnTo>
                  <a:lnTo>
                    <a:pt x="1886711" y="98655"/>
                  </a:lnTo>
                  <a:lnTo>
                    <a:pt x="1886711" y="614076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932176" y="500502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5453" y="528581"/>
                  </a:moveTo>
                  <a:lnTo>
                    <a:pt x="49392" y="528581"/>
                  </a:lnTo>
                  <a:lnTo>
                    <a:pt x="45954" y="528244"/>
                  </a:lnTo>
                  <a:lnTo>
                    <a:pt x="10837" y="507984"/>
                  </a:lnTo>
                  <a:lnTo>
                    <a:pt x="0" y="479226"/>
                  </a:lnTo>
                  <a:lnTo>
                    <a:pt x="0" y="475744"/>
                  </a:lnTo>
                  <a:lnTo>
                    <a:pt x="0" y="49354"/>
                  </a:lnTo>
                  <a:lnTo>
                    <a:pt x="17937" y="12984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887"/>
                  </a:lnTo>
                  <a:lnTo>
                    <a:pt x="1704845" y="49354"/>
                  </a:lnTo>
                  <a:lnTo>
                    <a:pt x="1704845" y="479226"/>
                  </a:lnTo>
                  <a:lnTo>
                    <a:pt x="1686907" y="515570"/>
                  </a:lnTo>
                  <a:lnTo>
                    <a:pt x="1658890" y="528244"/>
                  </a:lnTo>
                  <a:lnTo>
                    <a:pt x="1655453" y="52858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194"/>
              <a:ext cx="145374" cy="145374"/>
            </a:xfrm>
            <a:prstGeom prst="rect">
              <a:avLst/>
            </a:prstGeom>
          </p:spPr>
        </p:pic>
      </p:grpSp>
      <p:sp>
        <p:nvSpPr>
          <p:cNvPr id="8" name="object 8" descr=""/>
          <p:cNvSpPr txBox="1"/>
          <p:nvPr/>
        </p:nvSpPr>
        <p:spPr>
          <a:xfrm>
            <a:off x="3519868" y="811567"/>
            <a:ext cx="52959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10">
                <a:latin typeface="Arial MT"/>
                <a:cs typeface="Arial MT"/>
              </a:rPr>
              <a:t>Traduciendo...</a:t>
            </a:r>
            <a:endParaRPr sz="600">
              <a:latin typeface="Arial MT"/>
              <a:cs typeface="Arial MT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089080" y="4003196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5661767" y="3983373"/>
            <a:ext cx="13144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31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089080" y="2298351"/>
            <a:ext cx="5557520" cy="154051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61341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3.1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principal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flotante.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5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programa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Windows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funcionalmente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similar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versión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[1].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los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ts val="880"/>
              </a:lnSpc>
              <a:spcBef>
                <a:spcPts val="385"/>
              </a:spcBef>
            </a:pPr>
            <a:r>
              <a:rPr dirty="0" sz="800">
                <a:latin typeface="Times New Roman"/>
                <a:cs typeface="Times New Roman"/>
              </a:rPr>
              <a:t>Sin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embargo,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menú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selección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componentes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oculto,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aparece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inmediatamente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cuando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hace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derecho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mouse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área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abierta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ventana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del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circuito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6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78613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figura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3.1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principal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contiene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abierto.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ATPDraw</a:t>
            </a:r>
            <a:r>
              <a:rPr dirty="0" sz="800" spc="10">
                <a:latin typeface="Times New Roman"/>
                <a:cs typeface="Times New Roman"/>
              </a:rPr>
              <a:t> admite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múltiples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documentos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y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ofrece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al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usuario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trabajar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en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varios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circuitos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simultáneamente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lo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largo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facilidad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copiar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información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circuitos.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tamaño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mucho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más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grande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pantalla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real,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indican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barras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desplazamiento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cada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 i="1">
                <a:latin typeface="Times New Roman"/>
                <a:cs typeface="Times New Roman"/>
              </a:rPr>
              <a:t>principal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345"/>
              </a:spcBef>
            </a:pPr>
            <a:r>
              <a:rPr dirty="0" sz="800" i="1">
                <a:latin typeface="Times New Roman"/>
                <a:cs typeface="Times New Roman"/>
              </a:rPr>
              <a:t>La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ventana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consta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siguientes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partes: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5787317" y="407162"/>
            <a:ext cx="329565" cy="2108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735" marR="5080" indent="-26670">
              <a:lnSpc>
                <a:spcPct val="134900"/>
              </a:lnSpc>
              <a:spcBef>
                <a:spcPts val="95"/>
              </a:spcBef>
            </a:pPr>
            <a:r>
              <a:rPr dirty="0" sz="450" spc="-10" b="1">
                <a:latin typeface="Times New Roman"/>
                <a:cs typeface="Times New Roman"/>
              </a:rPr>
              <a:t>Desplazarse</a:t>
            </a:r>
            <a:r>
              <a:rPr dirty="0" sz="450" spc="500" b="1">
                <a:latin typeface="Times New Roman"/>
                <a:cs typeface="Times New Roman"/>
              </a:rPr>
              <a:t> </a:t>
            </a:r>
            <a:r>
              <a:rPr dirty="0" sz="450" spc="-10" b="1">
                <a:latin typeface="Times New Roman"/>
                <a:cs typeface="Times New Roman"/>
              </a:rPr>
              <a:t>barras</a:t>
            </a:r>
            <a:endParaRPr sz="450">
              <a:latin typeface="Times New Roman"/>
              <a:cs typeface="Times New Roman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1670577" y="2026103"/>
            <a:ext cx="370840" cy="210820"/>
          </a:xfrm>
          <a:prstGeom prst="rect">
            <a:avLst/>
          </a:prstGeom>
        </p:spPr>
        <p:txBody>
          <a:bodyPr wrap="square" lIns="0" tIns="36194" rIns="0" bIns="0" rtlCol="0" vert="horz">
            <a:spAutoFit/>
          </a:bodyPr>
          <a:lstStyle/>
          <a:p>
            <a:pPr algn="r" marR="5080">
              <a:lnSpc>
                <a:spcPct val="100000"/>
              </a:lnSpc>
              <a:spcBef>
                <a:spcPts val="284"/>
              </a:spcBef>
            </a:pPr>
            <a:r>
              <a:rPr dirty="0" sz="450" b="1">
                <a:latin typeface="Times New Roman"/>
                <a:cs typeface="Times New Roman"/>
              </a:rPr>
              <a:t>Acción</a:t>
            </a:r>
            <a:r>
              <a:rPr dirty="0" sz="450" spc="50" b="1">
                <a:latin typeface="Times New Roman"/>
                <a:cs typeface="Times New Roman"/>
              </a:rPr>
              <a:t> </a:t>
            </a:r>
            <a:r>
              <a:rPr dirty="0" sz="450" spc="-10" b="1">
                <a:latin typeface="Times New Roman"/>
                <a:cs typeface="Times New Roman"/>
              </a:rPr>
              <a:t>actual</a:t>
            </a:r>
            <a:endParaRPr sz="450">
              <a:latin typeface="Times New Roman"/>
              <a:cs typeface="Times New Roman"/>
            </a:endParaRPr>
          </a:p>
          <a:p>
            <a:pPr algn="r" marR="42545">
              <a:lnSpc>
                <a:spcPct val="100000"/>
              </a:lnSpc>
              <a:spcBef>
                <a:spcPts val="185"/>
              </a:spcBef>
            </a:pPr>
            <a:r>
              <a:rPr dirty="0" sz="450" spc="-20" b="1">
                <a:latin typeface="Times New Roman"/>
                <a:cs typeface="Times New Roman"/>
              </a:rPr>
              <a:t>modo</a:t>
            </a:r>
            <a:endParaRPr sz="450">
              <a:latin typeface="Times New Roman"/>
              <a:cs typeface="Times New Roman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4710225" y="2059143"/>
            <a:ext cx="481330" cy="2108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 indent="72390">
              <a:lnSpc>
                <a:spcPct val="134900"/>
              </a:lnSpc>
              <a:spcBef>
                <a:spcPts val="95"/>
              </a:spcBef>
            </a:pPr>
            <a:r>
              <a:rPr dirty="0" sz="450" spc="-10" b="1">
                <a:latin typeface="Times New Roman"/>
                <a:cs typeface="Times New Roman"/>
              </a:rPr>
              <a:t>Componente</a:t>
            </a:r>
            <a:r>
              <a:rPr dirty="0" sz="450" spc="500" b="1">
                <a:latin typeface="Times New Roman"/>
                <a:cs typeface="Times New Roman"/>
              </a:rPr>
              <a:t> </a:t>
            </a:r>
            <a:r>
              <a:rPr dirty="0" sz="450" b="1">
                <a:latin typeface="Times New Roman"/>
                <a:cs typeface="Times New Roman"/>
              </a:rPr>
              <a:t>menú</a:t>
            </a:r>
            <a:r>
              <a:rPr dirty="0" sz="450" spc="30" b="1">
                <a:latin typeface="Times New Roman"/>
                <a:cs typeface="Times New Roman"/>
              </a:rPr>
              <a:t> </a:t>
            </a:r>
            <a:r>
              <a:rPr dirty="0" sz="450" b="1">
                <a:latin typeface="Times New Roman"/>
                <a:cs typeface="Times New Roman"/>
              </a:rPr>
              <a:t>de</a:t>
            </a:r>
            <a:r>
              <a:rPr dirty="0" sz="450" spc="30" b="1">
                <a:latin typeface="Times New Roman"/>
                <a:cs typeface="Times New Roman"/>
              </a:rPr>
              <a:t> </a:t>
            </a:r>
            <a:r>
              <a:rPr dirty="0" sz="450" spc="-10" b="1">
                <a:latin typeface="Times New Roman"/>
                <a:cs typeface="Times New Roman"/>
              </a:rPr>
              <a:t>selección</a:t>
            </a:r>
            <a:endParaRPr sz="450">
              <a:latin typeface="Times New Roman"/>
              <a:cs typeface="Times New Roman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3586877" y="2039320"/>
            <a:ext cx="857250" cy="2108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 indent="59055">
              <a:lnSpc>
                <a:spcPct val="134900"/>
              </a:lnSpc>
              <a:spcBef>
                <a:spcPts val="95"/>
              </a:spcBef>
            </a:pPr>
            <a:r>
              <a:rPr dirty="0" sz="450" b="1">
                <a:latin typeface="Times New Roman"/>
                <a:cs typeface="Times New Roman"/>
              </a:rPr>
              <a:t>Barra</a:t>
            </a:r>
            <a:r>
              <a:rPr dirty="0" sz="450" spc="35" b="1">
                <a:latin typeface="Times New Roman"/>
                <a:cs typeface="Times New Roman"/>
              </a:rPr>
              <a:t> </a:t>
            </a:r>
            <a:r>
              <a:rPr dirty="0" sz="450" b="1">
                <a:latin typeface="Times New Roman"/>
                <a:cs typeface="Times New Roman"/>
              </a:rPr>
              <a:t>de</a:t>
            </a:r>
            <a:r>
              <a:rPr dirty="0" sz="450" spc="40" b="1">
                <a:latin typeface="Times New Roman"/>
                <a:cs typeface="Times New Roman"/>
              </a:rPr>
              <a:t> </a:t>
            </a:r>
            <a:r>
              <a:rPr dirty="0" sz="450" b="1">
                <a:latin typeface="Times New Roman"/>
                <a:cs typeface="Times New Roman"/>
              </a:rPr>
              <a:t>estado</a:t>
            </a:r>
            <a:r>
              <a:rPr dirty="0" sz="450" spc="35" b="1">
                <a:latin typeface="Times New Roman"/>
                <a:cs typeface="Times New Roman"/>
              </a:rPr>
              <a:t> </a:t>
            </a:r>
            <a:r>
              <a:rPr dirty="0" sz="450" spc="-25" b="1">
                <a:latin typeface="Times New Roman"/>
                <a:cs typeface="Times New Roman"/>
              </a:rPr>
              <a:t>con</a:t>
            </a:r>
            <a:r>
              <a:rPr dirty="0" sz="450" spc="500" b="1">
                <a:latin typeface="Times New Roman"/>
                <a:cs typeface="Times New Roman"/>
              </a:rPr>
              <a:t> </a:t>
            </a:r>
            <a:r>
              <a:rPr dirty="0" sz="450" b="1">
                <a:latin typeface="Times New Roman"/>
                <a:cs typeface="Times New Roman"/>
              </a:rPr>
              <a:t>sugerencias</a:t>
            </a:r>
            <a:r>
              <a:rPr dirty="0" sz="450" spc="45" b="1">
                <a:latin typeface="Times New Roman"/>
                <a:cs typeface="Times New Roman"/>
              </a:rPr>
              <a:t> </a:t>
            </a:r>
            <a:r>
              <a:rPr dirty="0" sz="450" b="1">
                <a:latin typeface="Times New Roman"/>
                <a:cs typeface="Times New Roman"/>
              </a:rPr>
              <a:t>de</a:t>
            </a:r>
            <a:r>
              <a:rPr dirty="0" sz="450" spc="45" b="1">
                <a:latin typeface="Times New Roman"/>
                <a:cs typeface="Times New Roman"/>
              </a:rPr>
              <a:t> </a:t>
            </a:r>
            <a:r>
              <a:rPr dirty="0" sz="450" b="1">
                <a:latin typeface="Times New Roman"/>
                <a:cs typeface="Times New Roman"/>
              </a:rPr>
              <a:t>opciones</a:t>
            </a:r>
            <a:r>
              <a:rPr dirty="0" sz="450" spc="45" b="1">
                <a:latin typeface="Times New Roman"/>
                <a:cs typeface="Times New Roman"/>
              </a:rPr>
              <a:t> </a:t>
            </a:r>
            <a:r>
              <a:rPr dirty="0" sz="450" b="1">
                <a:latin typeface="Times New Roman"/>
                <a:cs typeface="Times New Roman"/>
              </a:rPr>
              <a:t>de</a:t>
            </a:r>
            <a:r>
              <a:rPr dirty="0" sz="450" spc="45" b="1">
                <a:latin typeface="Times New Roman"/>
                <a:cs typeface="Times New Roman"/>
              </a:rPr>
              <a:t> </a:t>
            </a:r>
            <a:r>
              <a:rPr dirty="0" sz="450" spc="-20" b="1">
                <a:latin typeface="Times New Roman"/>
                <a:cs typeface="Times New Roman"/>
              </a:rPr>
              <a:t>menú</a:t>
            </a:r>
            <a:endParaRPr sz="450">
              <a:latin typeface="Times New Roman"/>
              <a:cs typeface="Times New Roman"/>
            </a:endParaRPr>
          </a:p>
        </p:txBody>
      </p:sp>
      <p:grpSp>
        <p:nvGrpSpPr>
          <p:cNvPr id="16" name="object 16" descr=""/>
          <p:cNvGrpSpPr/>
          <p:nvPr/>
        </p:nvGrpSpPr>
        <p:grpSpPr>
          <a:xfrm>
            <a:off x="368299" y="4452017"/>
            <a:ext cx="443230" cy="13335"/>
            <a:chOff x="368299" y="4452017"/>
            <a:chExt cx="443230" cy="13335"/>
          </a:xfrm>
        </p:grpSpPr>
        <p:sp>
          <p:nvSpPr>
            <p:cNvPr id="17" name="object 17" descr=""/>
            <p:cNvSpPr/>
            <p:nvPr/>
          </p:nvSpPr>
          <p:spPr>
            <a:xfrm>
              <a:off x="368299" y="4452017"/>
              <a:ext cx="443230" cy="6985"/>
            </a:xfrm>
            <a:custGeom>
              <a:avLst/>
              <a:gdLst/>
              <a:ahLst/>
              <a:cxnLst/>
              <a:rect l="l" t="t" r="r" b="b"/>
              <a:pathLst>
                <a:path w="443230" h="6985">
                  <a:moveTo>
                    <a:pt x="442731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442731" y="0"/>
                  </a:lnTo>
                  <a:lnTo>
                    <a:pt x="442731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 descr=""/>
            <p:cNvSpPr/>
            <p:nvPr/>
          </p:nvSpPr>
          <p:spPr>
            <a:xfrm>
              <a:off x="368287" y="4452022"/>
              <a:ext cx="443230" cy="13335"/>
            </a:xfrm>
            <a:custGeom>
              <a:avLst/>
              <a:gdLst/>
              <a:ahLst/>
              <a:cxnLst/>
              <a:rect l="l" t="t" r="r" b="b"/>
              <a:pathLst>
                <a:path w="443230" h="13335">
                  <a:moveTo>
                    <a:pt x="442734" y="0"/>
                  </a:moveTo>
                  <a:lnTo>
                    <a:pt x="436130" y="6604"/>
                  </a:lnTo>
                  <a:lnTo>
                    <a:pt x="0" y="6604"/>
                  </a:lnTo>
                  <a:lnTo>
                    <a:pt x="0" y="13220"/>
                  </a:lnTo>
                  <a:lnTo>
                    <a:pt x="436130" y="13220"/>
                  </a:lnTo>
                  <a:lnTo>
                    <a:pt x="442734" y="13220"/>
                  </a:lnTo>
                  <a:lnTo>
                    <a:pt x="442734" y="6604"/>
                  </a:lnTo>
                  <a:lnTo>
                    <a:pt x="442734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 descr=""/>
            <p:cNvSpPr/>
            <p:nvPr/>
          </p:nvSpPr>
          <p:spPr>
            <a:xfrm>
              <a:off x="368299" y="4452017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0" name="object 20" descr=""/>
          <p:cNvSpPr txBox="1"/>
          <p:nvPr/>
        </p:nvSpPr>
        <p:spPr>
          <a:xfrm>
            <a:off x="378830" y="4512007"/>
            <a:ext cx="4254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Page</a:t>
            </a:r>
            <a:r>
              <a:rPr dirty="0" sz="800" spc="6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32</a:t>
            </a:r>
            <a:endParaRPr sz="800">
              <a:latin typeface="Arial"/>
              <a:cs typeface="Arial"/>
            </a:endParaRPr>
          </a:p>
        </p:txBody>
      </p:sp>
      <p:sp>
        <p:nvSpPr>
          <p:cNvPr id="30" name="object 30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31" name="object 31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94615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18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21" name="object 21" descr=""/>
          <p:cNvSpPr txBox="1"/>
          <p:nvPr/>
        </p:nvSpPr>
        <p:spPr>
          <a:xfrm>
            <a:off x="831370" y="4683813"/>
            <a:ext cx="5242560" cy="29083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algn="r" marR="68453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8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introductorio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8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ts val="919"/>
              </a:lnSpc>
            </a:pPr>
            <a:r>
              <a:rPr dirty="0" sz="800" i="1">
                <a:latin typeface="Times New Roman"/>
                <a:cs typeface="Times New Roman"/>
              </a:rPr>
              <a:t>Encabezado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+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Marco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: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ts val="919"/>
              </a:lnSpc>
            </a:pP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elemento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estándar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Windows,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contiene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sistema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izquierdo,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texto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encabezado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y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minimizar,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maximizar,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salir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botones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derecho.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principal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redimensionable.</a:t>
            </a:r>
            <a:endParaRPr sz="800">
              <a:latin typeface="Times New Roman"/>
              <a:cs typeface="Times New Roman"/>
            </a:endParaRPr>
          </a:p>
          <a:p>
            <a:pPr marL="911225" marR="435609" indent="-899160">
              <a:lnSpc>
                <a:spcPct val="113799"/>
              </a:lnSpc>
              <a:spcBef>
                <a:spcPts val="470"/>
              </a:spcBef>
            </a:pP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sistema: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contiene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posibles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acciones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ventana: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Cerrar,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Cambiar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tamaño,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Restaurar,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Mover,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Minimizar,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Maximizar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cambiar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tamaño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siguiente.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último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existe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múltiple</a:t>
            </a:r>
            <a:endParaRPr sz="800">
              <a:latin typeface="Times New Roman"/>
              <a:cs typeface="Times New Roman"/>
            </a:endParaRPr>
          </a:p>
          <a:p>
            <a:pPr marL="911225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abiertas.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Texto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cabecera:</a:t>
            </a:r>
            <a:r>
              <a:rPr dirty="0" sz="800" spc="325">
                <a:latin typeface="Times New Roman"/>
                <a:cs typeface="Times New Roman"/>
              </a:rPr>
              <a:t> 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texto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encabezado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programa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caso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principal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endParaRPr sz="800">
              <a:latin typeface="Times New Roman"/>
              <a:cs typeface="Times New Roman"/>
            </a:endParaRPr>
          </a:p>
          <a:p>
            <a:pPr marL="911225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nombre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actual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caso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mover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ventana,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haga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campo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texto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encabezado,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mantenga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presionado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arrastre.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Minimizar: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iconizará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principal.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Maximizar: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maximizará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maximizar</a:t>
            </a:r>
            <a:endParaRPr sz="800">
              <a:latin typeface="Times New Roman"/>
              <a:cs typeface="Times New Roman"/>
            </a:endParaRPr>
          </a:p>
          <a:p>
            <a:pPr marL="911225" marR="45656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luego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reemplazado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cambio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tamaño.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traerá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vuelve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tamaño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anterior.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  <a:tabLst>
                <a:tab pos="911225" algn="l"/>
              </a:tabLst>
            </a:pPr>
            <a:r>
              <a:rPr dirty="0" sz="800" spc="-10">
                <a:latin typeface="Times New Roman"/>
                <a:cs typeface="Times New Roman"/>
              </a:rPr>
              <a:t>Esquinas:</a:t>
            </a:r>
            <a:r>
              <a:rPr dirty="0" sz="800">
                <a:latin typeface="Times New Roman"/>
                <a:cs typeface="Times New Roman"/>
              </a:rPr>
              <a:t>	Haga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esquina,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mantenga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presionado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arrastre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cambiar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tamaño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ventana.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ts val="950"/>
              </a:lnSpc>
              <a:spcBef>
                <a:spcPts val="760"/>
              </a:spcBef>
            </a:pPr>
            <a:r>
              <a:rPr dirty="0" sz="800" i="1">
                <a:latin typeface="Times New Roman"/>
                <a:cs typeface="Times New Roman"/>
              </a:rPr>
              <a:t>Menú</a:t>
            </a:r>
            <a:r>
              <a:rPr dirty="0" sz="800" spc="8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principal</a:t>
            </a:r>
            <a:r>
              <a:rPr dirty="0" sz="800" spc="85" i="1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: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ts val="950"/>
              </a:lnSpc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principal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proporciona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acceso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todas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funciones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ofrece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elementos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son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explicado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detalle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referencia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manual: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831370" y="7657382"/>
            <a:ext cx="41211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i="1">
                <a:latin typeface="Times New Roman"/>
                <a:cs typeface="Times New Roman"/>
              </a:rPr>
              <a:t>Archivo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: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1393044" y="7625663"/>
            <a:ext cx="5702935" cy="112903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 marR="1497965">
              <a:lnSpc>
                <a:spcPct val="113799"/>
              </a:lnSpc>
              <a:spcBef>
                <a:spcPts val="90"/>
              </a:spcBef>
            </a:pPr>
            <a:r>
              <a:rPr dirty="0" sz="800">
                <a:latin typeface="Times New Roman"/>
                <a:cs typeface="Times New Roman"/>
              </a:rPr>
              <a:t>Cargue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guarde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inicie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nuevo,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importe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exporte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cree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postscript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metafile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bitmap,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imprima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actual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salga.</a:t>
            </a:r>
            <a:endParaRPr sz="800">
              <a:latin typeface="Times New Roman"/>
              <a:cs typeface="Times New Roman"/>
            </a:endParaRPr>
          </a:p>
          <a:p>
            <a:pPr marL="12700" marR="1198880">
              <a:lnSpc>
                <a:spcPts val="1090"/>
              </a:lnSpc>
              <a:spcBef>
                <a:spcPts val="10"/>
              </a:spcBef>
            </a:pPr>
            <a:r>
              <a:rPr dirty="0" sz="800">
                <a:latin typeface="Times New Roman"/>
                <a:cs typeface="Times New Roman"/>
              </a:rPr>
              <a:t>Edición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circuito: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copiar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pegar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eliminar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duplicar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voltear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rotar,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seleccionar,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mover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etiqueta,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copiar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gráficos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portapapeles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deshacer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rehacer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etc.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80"/>
              </a:spcBef>
            </a:pPr>
            <a:r>
              <a:rPr dirty="0" sz="800">
                <a:latin typeface="Times New Roman"/>
                <a:cs typeface="Times New Roman"/>
              </a:rPr>
              <a:t>Barra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herramientas,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barra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estado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comentarios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activada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desactivada,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zoom,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actualización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opciones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visualización.</a:t>
            </a:r>
            <a:endParaRPr sz="800">
              <a:latin typeface="Times New Roman"/>
              <a:cs typeface="Times New Roman"/>
            </a:endParaRPr>
          </a:p>
          <a:p>
            <a:pPr marL="12700" marR="157480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Ejecute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35">
                <a:latin typeface="Times New Roman"/>
                <a:cs typeface="Times New Roman"/>
              </a:rPr>
              <a:t>ATP,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cree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edite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35">
                <a:latin typeface="Times New Roman"/>
                <a:cs typeface="Times New Roman"/>
              </a:rPr>
              <a:t>ATP,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LIS,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cree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ATP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ajustes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(varios,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formato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archivo,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clasificación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archivos,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etc.),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asigne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variables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para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$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PARÁMETRO.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Buscar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Verificación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Output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Manager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enumera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todas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solicitudes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salida.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831370" y="7934914"/>
            <a:ext cx="35179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i="1">
                <a:latin typeface="Times New Roman"/>
                <a:cs typeface="Times New Roman"/>
              </a:rPr>
              <a:t>Editar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: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831370" y="8200553"/>
            <a:ext cx="290830" cy="303530"/>
          </a:xfrm>
          <a:prstGeom prst="rect">
            <a:avLst/>
          </a:prstGeom>
        </p:spPr>
        <p:txBody>
          <a:bodyPr wrap="square" lIns="0" tIns="285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25"/>
              </a:spcBef>
            </a:pPr>
            <a:r>
              <a:rPr dirty="0" sz="800" i="1">
                <a:latin typeface="Times New Roman"/>
                <a:cs typeface="Times New Roman"/>
              </a:rPr>
              <a:t>Vista</a:t>
            </a:r>
            <a:r>
              <a:rPr dirty="0" sz="800" spc="-10" i="1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: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i="1">
                <a:latin typeface="Times New Roman"/>
                <a:cs typeface="Times New Roman"/>
              </a:rPr>
              <a:t>ATP</a:t>
            </a:r>
            <a:r>
              <a:rPr dirty="0" sz="800" spc="15" i="1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: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805970" y="8767514"/>
            <a:ext cx="5960110" cy="568960"/>
          </a:xfrm>
          <a:prstGeom prst="rect">
            <a:avLst/>
          </a:prstGeom>
        </p:spPr>
        <p:txBody>
          <a:bodyPr wrap="square" lIns="0" tIns="28575" rIns="0" bIns="0" rtlCol="0" vert="horz">
            <a:spAutoFit/>
          </a:bodyPr>
          <a:lstStyle/>
          <a:p>
            <a:pPr marL="599440" marR="30480" indent="-561975">
              <a:lnSpc>
                <a:spcPts val="880"/>
              </a:lnSpc>
              <a:spcBef>
                <a:spcPts val="225"/>
              </a:spcBef>
            </a:pPr>
            <a:r>
              <a:rPr dirty="0" sz="800" spc="10" i="1">
                <a:latin typeface="Times New Roman"/>
                <a:cs typeface="Times New Roman"/>
              </a:rPr>
              <a:t>Biblioteca</a:t>
            </a:r>
            <a:r>
              <a:rPr dirty="0" sz="800" spc="20" i="1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: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edite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archivos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soporte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(valores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predeterminados,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límites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mínimo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/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máximo,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icono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y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archivo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ayuda),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cree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nuevos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archivos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especificados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usuario.</a:t>
            </a:r>
            <a:endParaRPr sz="800">
              <a:latin typeface="Times New Roman"/>
              <a:cs typeface="Times New Roman"/>
            </a:endParaRPr>
          </a:p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baseline="-13888" sz="1200" spc="-15" i="1">
                <a:latin typeface="Times New Roman"/>
                <a:cs typeface="Times New Roman"/>
              </a:rPr>
              <a:t>Herramientas</a:t>
            </a:r>
            <a:r>
              <a:rPr dirty="0" sz="800" spc="-10">
                <a:latin typeface="Times New Roman"/>
                <a:cs typeface="Times New Roman"/>
              </a:rPr>
              <a:t>E</a:t>
            </a:r>
            <a:r>
              <a:rPr dirty="0" baseline="-13888" sz="1200" spc="-15">
                <a:latin typeface="Times New Roman"/>
                <a:cs typeface="Times New Roman"/>
              </a:rPr>
              <a:t>:</a:t>
            </a:r>
            <a:r>
              <a:rPr dirty="0" sz="800" spc="-10">
                <a:latin typeface="Times New Roman"/>
                <a:cs typeface="Times New Roman"/>
              </a:rPr>
              <a:t>ditor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iconos,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editor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ayuda,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editor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texto,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configuración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varias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opciones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programa.</a:t>
            </a:r>
            <a:endParaRPr sz="800">
              <a:latin typeface="Times New Roman"/>
              <a:cs typeface="Times New Roman"/>
            </a:endParaRPr>
          </a:p>
          <a:p>
            <a:pPr marL="38100">
              <a:lnSpc>
                <a:spcPct val="100000"/>
              </a:lnSpc>
              <a:spcBef>
                <a:spcPts val="340"/>
              </a:spcBef>
            </a:pPr>
            <a:r>
              <a:rPr dirty="0" sz="800" i="1">
                <a:latin typeface="Times New Roman"/>
                <a:cs typeface="Times New Roman"/>
              </a:rPr>
              <a:t>Ventana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: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Organice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oculte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Mapa.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831370" y="9322580"/>
            <a:ext cx="34544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i="1">
                <a:latin typeface="Times New Roman"/>
                <a:cs typeface="Times New Roman"/>
              </a:rPr>
              <a:t>Ayuda</a:t>
            </a:r>
            <a:r>
              <a:rPr dirty="0" sz="800" spc="35" i="1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: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1393044" y="9296148"/>
            <a:ext cx="271081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Sobre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sistema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ayuda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Windows.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831370" y="9520818"/>
            <a:ext cx="4719955" cy="74041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ts val="919"/>
              </a:lnSpc>
              <a:spcBef>
                <a:spcPts val="130"/>
              </a:spcBef>
            </a:pPr>
            <a:r>
              <a:rPr dirty="0" sz="800" i="1">
                <a:latin typeface="Times New Roman"/>
                <a:cs typeface="Times New Roman"/>
              </a:rPr>
              <a:t>Zoom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y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tamaño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spc="-10" i="1">
                <a:latin typeface="Times New Roman"/>
                <a:cs typeface="Times New Roman"/>
              </a:rPr>
              <a:t>nodo: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ts val="919"/>
              </a:lnSpc>
            </a:pP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escribir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zoom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tamaño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[%]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valores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predefinidos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en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Ventana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diálogo.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ts val="919"/>
              </a:lnSpc>
              <a:spcBef>
                <a:spcPts val="810"/>
              </a:spcBef>
            </a:pPr>
            <a:r>
              <a:rPr dirty="0" sz="800" i="1">
                <a:latin typeface="Times New Roman"/>
                <a:cs typeface="Times New Roman"/>
              </a:rPr>
              <a:t>Ventana</a:t>
            </a:r>
            <a:r>
              <a:rPr dirty="0" sz="800" spc="4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del</a:t>
            </a:r>
            <a:r>
              <a:rPr dirty="0" sz="800" spc="4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circuito</a:t>
            </a:r>
            <a:r>
              <a:rPr dirty="0" sz="800" spc="45" i="1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: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ts val="919"/>
              </a:lnSpc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construye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contenedor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De</a:t>
            </a:r>
            <a:endParaRPr sz="8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935015" y="165100"/>
            <a:ext cx="5226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5" name="object 5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631"/>
                  </a:lnTo>
                  <a:lnTo>
                    <a:pt x="142755" y="98631"/>
                  </a:lnTo>
                  <a:lnTo>
                    <a:pt x="136180" y="99939"/>
                  </a:lnTo>
                  <a:lnTo>
                    <a:pt x="104587" y="124134"/>
                  </a:lnTo>
                  <a:lnTo>
                    <a:pt x="98048" y="143338"/>
                  </a:lnTo>
                  <a:lnTo>
                    <a:pt x="98048" y="569345"/>
                  </a:lnTo>
                  <a:lnTo>
                    <a:pt x="117977" y="603789"/>
                  </a:lnTo>
                  <a:lnTo>
                    <a:pt x="142755" y="614052"/>
                  </a:lnTo>
                  <a:lnTo>
                    <a:pt x="1886711" y="614052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4052"/>
                  </a:moveTo>
                  <a:lnTo>
                    <a:pt x="1744971" y="614052"/>
                  </a:lnTo>
                  <a:lnTo>
                    <a:pt x="1751545" y="612745"/>
                  </a:lnTo>
                  <a:lnTo>
                    <a:pt x="1764174" y="607513"/>
                  </a:lnTo>
                  <a:lnTo>
                    <a:pt x="1788370" y="575920"/>
                  </a:lnTo>
                  <a:lnTo>
                    <a:pt x="1789678" y="569345"/>
                  </a:lnTo>
                  <a:lnTo>
                    <a:pt x="1789678" y="143338"/>
                  </a:lnTo>
                  <a:lnTo>
                    <a:pt x="1769748" y="108894"/>
                  </a:lnTo>
                  <a:lnTo>
                    <a:pt x="1744971" y="98631"/>
                  </a:lnTo>
                  <a:lnTo>
                    <a:pt x="1886711" y="98631"/>
                  </a:lnTo>
                  <a:lnTo>
                    <a:pt x="1886711" y="614052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932176" y="500462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5453" y="528607"/>
                  </a:moveTo>
                  <a:lnTo>
                    <a:pt x="49392" y="528607"/>
                  </a:lnTo>
                  <a:lnTo>
                    <a:pt x="45954" y="528244"/>
                  </a:lnTo>
                  <a:lnTo>
                    <a:pt x="10837" y="508010"/>
                  </a:lnTo>
                  <a:lnTo>
                    <a:pt x="0" y="479226"/>
                  </a:lnTo>
                  <a:lnTo>
                    <a:pt x="0" y="475770"/>
                  </a:lnTo>
                  <a:lnTo>
                    <a:pt x="0" y="49381"/>
                  </a:lnTo>
                  <a:lnTo>
                    <a:pt x="17937" y="13011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914"/>
                  </a:lnTo>
                  <a:lnTo>
                    <a:pt x="1704845" y="49381"/>
                  </a:lnTo>
                  <a:lnTo>
                    <a:pt x="1704845" y="479226"/>
                  </a:lnTo>
                  <a:lnTo>
                    <a:pt x="1686907" y="515596"/>
                  </a:lnTo>
                  <a:lnTo>
                    <a:pt x="1658890" y="528244"/>
                  </a:lnTo>
                  <a:lnTo>
                    <a:pt x="1655453" y="52860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194"/>
              <a:ext cx="145374" cy="145374"/>
            </a:xfrm>
            <a:prstGeom prst="rect">
              <a:avLst/>
            </a:prstGeom>
          </p:spPr>
        </p:pic>
      </p:grpSp>
      <p:sp>
        <p:nvSpPr>
          <p:cNvPr id="8" name="object 8" descr=""/>
          <p:cNvSpPr txBox="1"/>
          <p:nvPr/>
        </p:nvSpPr>
        <p:spPr>
          <a:xfrm>
            <a:off x="831370" y="2225650"/>
            <a:ext cx="13144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32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4611106" y="2245474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831370" y="342390"/>
            <a:ext cx="502221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menú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Archivo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cargar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disco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simplemente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crear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vacía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comenzar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831370" y="409792"/>
            <a:ext cx="5655945" cy="1049655"/>
          </a:xfrm>
          <a:prstGeom prst="rect">
            <a:avLst/>
          </a:prstGeom>
        </p:spPr>
        <p:txBody>
          <a:bodyPr wrap="square" lIns="0" tIns="285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25"/>
              </a:spcBef>
            </a:pPr>
            <a:r>
              <a:rPr dirty="0" sz="800">
                <a:latin typeface="Times New Roman"/>
                <a:cs typeface="Times New Roman"/>
              </a:rPr>
              <a:t>construyendo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nuevo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circuito.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incluyen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estándar,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elementos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especificados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usuario,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Componentes,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conexiones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relaciones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TACS.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moverte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circuito,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debes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ts val="919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barras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desplazamiento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arrastrar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rectángulo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vista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ventana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Mapa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otra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posición.</a:t>
            </a:r>
            <a:endParaRPr sz="800">
              <a:latin typeface="Times New Roman"/>
              <a:cs typeface="Times New Roman"/>
            </a:endParaRPr>
          </a:p>
          <a:p>
            <a:pPr algn="ctr" marL="250825">
              <a:lnSpc>
                <a:spcPts val="680"/>
              </a:lnSpc>
            </a:pPr>
            <a:r>
              <a:rPr dirty="0" sz="600" spc="-10">
                <a:latin typeface="Arial MT"/>
                <a:cs typeface="Arial MT"/>
              </a:rPr>
              <a:t>Traduciendo...</a:t>
            </a:r>
            <a:endParaRPr sz="600">
              <a:latin typeface="Arial MT"/>
              <a:cs typeface="Arial MT"/>
            </a:endParaRPr>
          </a:p>
          <a:p>
            <a:pPr marL="12700">
              <a:lnSpc>
                <a:spcPts val="919"/>
              </a:lnSpc>
              <a:spcBef>
                <a:spcPts val="120"/>
              </a:spcBef>
            </a:pPr>
            <a:r>
              <a:rPr dirty="0" sz="800" i="1">
                <a:latin typeface="Times New Roman"/>
                <a:cs typeface="Times New Roman"/>
              </a:rPr>
              <a:t>Menú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selección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spc="-10" i="1">
                <a:latin typeface="Times New Roman"/>
                <a:cs typeface="Times New Roman"/>
              </a:rPr>
              <a:t>componentes: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ts val="919"/>
              </a:lnSpc>
            </a:pP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aparece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inmediatamente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cuando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hace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derecho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mouse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espacio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vacío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de</a:t>
            </a:r>
            <a:endParaRPr sz="800">
              <a:latin typeface="Times New Roman"/>
              <a:cs typeface="Times New Roman"/>
            </a:endParaRPr>
          </a:p>
          <a:p>
            <a:pPr marL="12700" marR="6273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ventana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circuito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Después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de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submenús,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dibuja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marcado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móvil.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831370" y="1531818"/>
            <a:ext cx="5348605" cy="26479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ts val="919"/>
              </a:lnSpc>
              <a:spcBef>
                <a:spcPts val="130"/>
              </a:spcBef>
            </a:pPr>
            <a:r>
              <a:rPr dirty="0" sz="800" i="1">
                <a:latin typeface="Times New Roman"/>
                <a:cs typeface="Times New Roman"/>
              </a:rPr>
              <a:t>Comentarios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del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circuito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: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ts val="919"/>
              </a:lnSpc>
            </a:pP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comentarios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debajo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texto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comentario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definido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usuario.</a:t>
            </a:r>
            <a:endParaRPr sz="800">
              <a:latin typeface="Times New Roman"/>
              <a:cs typeface="Times New Roman"/>
            </a:endParaRPr>
          </a:p>
        </p:txBody>
      </p:sp>
      <p:grpSp>
        <p:nvGrpSpPr>
          <p:cNvPr id="13" name="object 13" descr=""/>
          <p:cNvGrpSpPr/>
          <p:nvPr/>
        </p:nvGrpSpPr>
        <p:grpSpPr>
          <a:xfrm>
            <a:off x="368299" y="2833061"/>
            <a:ext cx="443230" cy="13335"/>
            <a:chOff x="368299" y="2833061"/>
            <a:chExt cx="443230" cy="13335"/>
          </a:xfrm>
        </p:grpSpPr>
        <p:sp>
          <p:nvSpPr>
            <p:cNvPr id="14" name="object 14" descr=""/>
            <p:cNvSpPr/>
            <p:nvPr/>
          </p:nvSpPr>
          <p:spPr>
            <a:xfrm>
              <a:off x="368299" y="2833061"/>
              <a:ext cx="443230" cy="6985"/>
            </a:xfrm>
            <a:custGeom>
              <a:avLst/>
              <a:gdLst/>
              <a:ahLst/>
              <a:cxnLst/>
              <a:rect l="l" t="t" r="r" b="b"/>
              <a:pathLst>
                <a:path w="443230" h="6985">
                  <a:moveTo>
                    <a:pt x="442731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442731" y="0"/>
                  </a:lnTo>
                  <a:lnTo>
                    <a:pt x="442731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368287" y="2833064"/>
              <a:ext cx="443230" cy="13335"/>
            </a:xfrm>
            <a:custGeom>
              <a:avLst/>
              <a:gdLst/>
              <a:ahLst/>
              <a:cxnLst/>
              <a:rect l="l" t="t" r="r" b="b"/>
              <a:pathLst>
                <a:path w="443230" h="13335">
                  <a:moveTo>
                    <a:pt x="442734" y="0"/>
                  </a:moveTo>
                  <a:lnTo>
                    <a:pt x="436130" y="6604"/>
                  </a:lnTo>
                  <a:lnTo>
                    <a:pt x="0" y="6604"/>
                  </a:lnTo>
                  <a:lnTo>
                    <a:pt x="0" y="13220"/>
                  </a:lnTo>
                  <a:lnTo>
                    <a:pt x="436130" y="13220"/>
                  </a:lnTo>
                  <a:lnTo>
                    <a:pt x="442734" y="13220"/>
                  </a:lnTo>
                  <a:lnTo>
                    <a:pt x="442734" y="6604"/>
                  </a:lnTo>
                  <a:lnTo>
                    <a:pt x="442734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368299" y="2833061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" name="object 17" descr=""/>
          <p:cNvSpPr txBox="1"/>
          <p:nvPr/>
        </p:nvSpPr>
        <p:spPr>
          <a:xfrm>
            <a:off x="378830" y="2893051"/>
            <a:ext cx="4254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Page</a:t>
            </a:r>
            <a:r>
              <a:rPr dirty="0" sz="800" spc="6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33</a:t>
            </a:r>
            <a:endParaRPr sz="800">
              <a:latin typeface="Arial"/>
              <a:cs typeface="Arial"/>
            </a:endParaRPr>
          </a:p>
        </p:txBody>
      </p:sp>
      <p:sp>
        <p:nvSpPr>
          <p:cNvPr id="24" name="object 24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25" name="object 25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94615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26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18" name="object 18" descr=""/>
          <p:cNvSpPr txBox="1"/>
          <p:nvPr/>
        </p:nvSpPr>
        <p:spPr>
          <a:xfrm>
            <a:off x="1089080" y="3064857"/>
            <a:ext cx="5699125" cy="294767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561079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8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introductorio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8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ts val="919"/>
              </a:lnSpc>
            </a:pPr>
            <a:r>
              <a:rPr dirty="0" sz="800" i="1">
                <a:latin typeface="Times New Roman"/>
                <a:cs typeface="Times New Roman"/>
              </a:rPr>
              <a:t>Ventana</a:t>
            </a:r>
            <a:r>
              <a:rPr dirty="0" sz="800" spc="-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MAPA </a:t>
            </a:r>
            <a:r>
              <a:rPr dirty="0" sz="800" spc="-50">
                <a:latin typeface="Times New Roman"/>
                <a:cs typeface="Times New Roman"/>
              </a:rPr>
              <a:t>: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ts val="919"/>
              </a:lnSpc>
            </a:pPr>
            <a:r>
              <a:rPr dirty="0" sz="800">
                <a:latin typeface="Times New Roman"/>
                <a:cs typeface="Times New Roman"/>
              </a:rPr>
              <a:t>Esta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ofrece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vista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panorámica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tamaño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10000x10000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píxeles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(puntos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pantalla);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mucho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grande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normalmente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admitiría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pantalla.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consecuencia,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endParaRPr sz="800">
              <a:latin typeface="Times New Roman"/>
              <a:cs typeface="Times New Roman"/>
            </a:endParaRPr>
          </a:p>
          <a:p>
            <a:pPr marL="12700" marR="1398905">
              <a:lnSpc>
                <a:spcPts val="880"/>
              </a:lnSpc>
              <a:spcBef>
                <a:spcPts val="434"/>
              </a:spcBef>
            </a:pPr>
            <a:r>
              <a:rPr dirty="0" sz="800" i="1">
                <a:latin typeface="Times New Roman"/>
                <a:cs typeface="Times New Roman"/>
              </a:rPr>
              <a:t>La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ventana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del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circuito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pequeña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real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representado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rectángulo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ventana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Mapa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6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898525">
              <a:lnSpc>
                <a:spcPct val="113799"/>
              </a:lnSpc>
              <a:spcBef>
                <a:spcPts val="5"/>
              </a:spcBef>
            </a:pPr>
            <a:r>
              <a:rPr dirty="0" sz="800">
                <a:latin typeface="Times New Roman"/>
                <a:cs typeface="Times New Roman"/>
              </a:rPr>
              <a:t>Mantenga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presionado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izquierdo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mouse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rectángulo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mapa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moverse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mapa.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Cuando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suelta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mouse,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definida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Nuevo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tamaño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rectángulo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posición.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mapa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permanencia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superior,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significa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que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siempre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mostrará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superior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otras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ventanas.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mostrar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ocultar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mapa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seleccionando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285"/>
              </a:spcBef>
            </a:pPr>
            <a:r>
              <a:rPr dirty="0" sz="800">
                <a:latin typeface="Times New Roman"/>
                <a:cs typeface="Times New Roman"/>
              </a:rPr>
              <a:t>Opción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ventana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mapa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Ventana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,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presionando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Ctrl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+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M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carácter,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ts val="950"/>
              </a:lnSpc>
            </a:pPr>
            <a:r>
              <a:rPr dirty="0" sz="800" i="1">
                <a:latin typeface="Times New Roman"/>
                <a:cs typeface="Times New Roman"/>
              </a:rPr>
              <a:t>Barra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estado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-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Campo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del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modo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acción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: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ts val="950"/>
              </a:lnSpc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acción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actual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activo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barra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parte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inferior</a:t>
            </a:r>
            <a:endParaRPr sz="800">
              <a:latin typeface="Times New Roman"/>
              <a:cs typeface="Times New Roman"/>
            </a:endParaRPr>
          </a:p>
          <a:p>
            <a:pPr marL="12700" marR="1077595">
              <a:lnSpc>
                <a:spcPct val="113799"/>
              </a:lnSpc>
              <a:spcBef>
                <a:spcPts val="5"/>
              </a:spcBef>
            </a:pP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principal,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cuando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opción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Barra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estado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activada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Ver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ser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varios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acción.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normal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operación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MODE: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EDIT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nuevos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objetos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Dibujar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conexiones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a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290"/>
              </a:spcBef>
            </a:pPr>
            <a:r>
              <a:rPr dirty="0" sz="800" i="1">
                <a:latin typeface="Times New Roman"/>
                <a:cs typeface="Times New Roman"/>
              </a:rPr>
              <a:t>CONN.END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así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sucesivamente.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posibles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son: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1089080" y="6046354"/>
            <a:ext cx="551815" cy="30353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 marR="5080">
              <a:lnSpc>
                <a:spcPct val="113799"/>
              </a:lnSpc>
              <a:spcBef>
                <a:spcPts val="90"/>
              </a:spcBef>
            </a:pPr>
            <a:r>
              <a:rPr dirty="0" sz="800" spc="-10" i="1">
                <a:latin typeface="Times New Roman"/>
                <a:cs typeface="Times New Roman"/>
              </a:rPr>
              <a:t>EDITAR</a:t>
            </a:r>
            <a:r>
              <a:rPr dirty="0" sz="800" spc="500" i="1">
                <a:latin typeface="Times New Roman"/>
                <a:cs typeface="Times New Roman"/>
              </a:rPr>
              <a:t> </a:t>
            </a:r>
            <a:r>
              <a:rPr dirty="0" sz="800" spc="-10" i="1">
                <a:latin typeface="Times New Roman"/>
                <a:cs typeface="Times New Roman"/>
              </a:rPr>
              <a:t>CONN.END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1987758" y="6038425"/>
            <a:ext cx="5203825" cy="222758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modo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normal</a:t>
            </a:r>
            <a:endParaRPr sz="800">
              <a:latin typeface="Times New Roman"/>
              <a:cs typeface="Times New Roman"/>
            </a:endParaRPr>
          </a:p>
          <a:p>
            <a:pPr marL="12700" marR="1043940">
              <a:lnSpc>
                <a:spcPts val="1090"/>
              </a:lnSpc>
              <a:spcBef>
                <a:spcPts val="10"/>
              </a:spcBef>
            </a:pPr>
            <a:r>
              <a:rPr dirty="0" sz="800">
                <a:latin typeface="Times New Roman"/>
                <a:cs typeface="Times New Roman"/>
              </a:rPr>
              <a:t>Después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hacer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convierte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CONN.END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indica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que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programa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esperando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izquierdo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mouse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establecer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punto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final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nuevo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conexión.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cancelar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dibujo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conexión,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haga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derecho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mouse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presione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tecla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ESC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volver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MODO: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EDITAR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.</a:t>
            </a:r>
            <a:endParaRPr sz="800">
              <a:latin typeface="Times New Roman"/>
              <a:cs typeface="Times New Roman"/>
            </a:endParaRPr>
          </a:p>
          <a:p>
            <a:pPr marL="12700" marR="1176020">
              <a:lnSpc>
                <a:spcPts val="1090"/>
              </a:lnSpc>
              <a:spcBef>
                <a:spcPts val="10"/>
              </a:spcBef>
            </a:pPr>
            <a:r>
              <a:rPr dirty="0" sz="800">
                <a:latin typeface="Times New Roman"/>
                <a:cs typeface="Times New Roman"/>
              </a:rPr>
              <a:t>Indica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prefiere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edición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texto.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Mantenga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presionada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tecla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Alt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ingresar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esto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operación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Editar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texto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Editar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Haga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izquierda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un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80"/>
              </a:spcBef>
            </a:pPr>
            <a:r>
              <a:rPr dirty="0" sz="800">
                <a:latin typeface="Times New Roman"/>
                <a:cs typeface="Times New Roman"/>
              </a:rPr>
              <a:t>espacio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vacío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agregar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nuevo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texto.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Haga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izquierdo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mouse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texto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existente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(texto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etiqueta,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nodo)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editarlo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directamente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pantalla.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Haga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izquierda,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mantenga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hacia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abajo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arrastre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moverlo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nueva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posición.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texto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superpone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un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icono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operación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necesario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acceder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texto.</a:t>
            </a:r>
            <a:endParaRPr sz="800">
              <a:latin typeface="Times New Roman"/>
              <a:cs typeface="Times New Roman"/>
            </a:endParaRPr>
          </a:p>
          <a:p>
            <a:pPr marL="12700" marR="11226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Indica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región.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Haga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doble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izquierdo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mouse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espacio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vacío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espacio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activo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permite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dibujar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polígono</a:t>
            </a:r>
            <a:endParaRPr sz="800">
              <a:latin typeface="Times New Roman"/>
              <a:cs typeface="Times New Roman"/>
            </a:endParaRPr>
          </a:p>
          <a:p>
            <a:pPr marL="12700" marR="91440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región.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finalizar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selección,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haga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derecho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mouse.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Cualquier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dentro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región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seleccionada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marca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luego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selección.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cancelar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selección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región,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presione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tecla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Esc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1089080" y="6752082"/>
            <a:ext cx="72961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i="1">
                <a:latin typeface="Times New Roman"/>
                <a:cs typeface="Times New Roman"/>
              </a:rPr>
              <a:t>EDITAR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 spc="-10" i="1">
                <a:latin typeface="Times New Roman"/>
                <a:cs typeface="Times New Roman"/>
              </a:rPr>
              <a:t>TEXTO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1089080" y="7584681"/>
            <a:ext cx="38417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10" i="1">
                <a:latin typeface="Times New Roman"/>
                <a:cs typeface="Times New Roman"/>
              </a:rPr>
              <a:t>GRUPO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1050980" y="8240187"/>
            <a:ext cx="5570855" cy="2021205"/>
          </a:xfrm>
          <a:prstGeom prst="rect">
            <a:avLst/>
          </a:prstGeom>
        </p:spPr>
        <p:txBody>
          <a:bodyPr wrap="square" lIns="0" tIns="2857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225"/>
              </a:spcBef>
            </a:pPr>
            <a:r>
              <a:rPr dirty="0" baseline="-13888" sz="1200" i="1">
                <a:latin typeface="Times New Roman"/>
                <a:cs typeface="Times New Roman"/>
              </a:rPr>
              <a:t>INFORMACIÓN</a:t>
            </a:r>
            <a:r>
              <a:rPr dirty="0" baseline="-13888" sz="1200" spc="89" i="1">
                <a:latin typeface="Times New Roman"/>
                <a:cs typeface="Times New Roman"/>
              </a:rPr>
              <a:t> </a:t>
            </a:r>
            <a:r>
              <a:rPr dirty="0" baseline="-13888" sz="1200" spc="-187" i="1">
                <a:latin typeface="Times New Roman"/>
                <a:cs typeface="Times New Roman"/>
              </a:rPr>
              <a:t>INIC</a:t>
            </a:r>
            <a:r>
              <a:rPr dirty="0" sz="800" spc="-125">
                <a:latin typeface="Times New Roman"/>
                <a:cs typeface="Times New Roman"/>
              </a:rPr>
              <a:t>In</a:t>
            </a:r>
            <a:r>
              <a:rPr dirty="0" baseline="-13888" sz="1200" spc="-187" i="1">
                <a:latin typeface="Times New Roman"/>
                <a:cs typeface="Times New Roman"/>
              </a:rPr>
              <a:t>I</a:t>
            </a:r>
            <a:r>
              <a:rPr dirty="0" sz="800" spc="-125">
                <a:latin typeface="Times New Roman"/>
                <a:cs typeface="Times New Roman"/>
              </a:rPr>
              <a:t>d</a:t>
            </a:r>
            <a:r>
              <a:rPr dirty="0" baseline="-13888" sz="1200" spc="-187" i="1">
                <a:latin typeface="Times New Roman"/>
                <a:cs typeface="Times New Roman"/>
              </a:rPr>
              <a:t>A</a:t>
            </a:r>
            <a:r>
              <a:rPr dirty="0" sz="800" spc="-125">
                <a:latin typeface="Times New Roman"/>
                <a:cs typeface="Times New Roman"/>
              </a:rPr>
              <a:t>i</a:t>
            </a:r>
            <a:r>
              <a:rPr dirty="0" baseline="-13888" sz="1200" spc="-187" i="1">
                <a:latin typeface="Times New Roman"/>
                <a:cs typeface="Times New Roman"/>
              </a:rPr>
              <a:t>R</a:t>
            </a:r>
            <a:r>
              <a:rPr dirty="0" sz="800" spc="-125">
                <a:latin typeface="Times New Roman"/>
                <a:cs typeface="Times New Roman"/>
              </a:rPr>
              <a:t>ca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inicio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relación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cuando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TACS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La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relación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dibujo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activa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endParaRPr sz="800">
              <a:latin typeface="Times New Roman"/>
              <a:cs typeface="Times New Roman"/>
            </a:endParaRPr>
          </a:p>
          <a:p>
            <a:pPr marL="949325" marR="48514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hacer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izquierdo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mouse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punto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final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otra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relación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iniciará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dibujo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nueva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relación.</a:t>
            </a:r>
            <a:endParaRPr sz="800">
              <a:latin typeface="Times New Roman"/>
              <a:cs typeface="Times New Roman"/>
            </a:endParaRPr>
          </a:p>
          <a:p>
            <a:pPr marL="949325" marR="66230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relaciones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utilizan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visualizar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flujo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información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declaraciones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FORTRAN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dibujan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conexiones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azules,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influyen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conexiones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de</a:t>
            </a:r>
            <a:endParaRPr sz="800">
              <a:latin typeface="Times New Roman"/>
              <a:cs typeface="Times New Roman"/>
            </a:endParaRPr>
          </a:p>
          <a:p>
            <a:pPr marL="949325">
              <a:lnSpc>
                <a:spcPct val="100000"/>
              </a:lnSpc>
              <a:spcBef>
                <a:spcPts val="135"/>
              </a:spcBef>
            </a:pPr>
            <a:r>
              <a:rPr dirty="0" sz="800" spc="-10">
                <a:latin typeface="Times New Roman"/>
                <a:cs typeface="Times New Roman"/>
              </a:rPr>
              <a:t>componentes.</a:t>
            </a:r>
            <a:endParaRPr sz="800">
              <a:latin typeface="Times New Roman"/>
              <a:cs typeface="Times New Roman"/>
            </a:endParaRPr>
          </a:p>
          <a:p>
            <a:pPr marL="50800">
              <a:lnSpc>
                <a:spcPct val="100000"/>
              </a:lnSpc>
              <a:spcBef>
                <a:spcPts val="130"/>
              </a:spcBef>
            </a:pPr>
            <a:r>
              <a:rPr dirty="0" baseline="-13888" sz="1200" spc="15" i="1">
                <a:latin typeface="Times New Roman"/>
                <a:cs typeface="Times New Roman"/>
              </a:rPr>
              <a:t>INFORMACIÓN</a:t>
            </a:r>
            <a:r>
              <a:rPr dirty="0" baseline="-13888" sz="1200" spc="37" i="1">
                <a:latin typeface="Times New Roman"/>
                <a:cs typeface="Times New Roman"/>
              </a:rPr>
              <a:t> </a:t>
            </a:r>
            <a:r>
              <a:rPr dirty="0" baseline="-13888" sz="1200" i="1">
                <a:latin typeface="Times New Roman"/>
                <a:cs typeface="Times New Roman"/>
              </a:rPr>
              <a:t>FIN</a:t>
            </a:r>
            <a:r>
              <a:rPr dirty="0" sz="800">
                <a:latin typeface="Times New Roman"/>
                <a:cs typeface="Times New Roman"/>
              </a:rPr>
              <a:t>Indica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el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final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una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relación.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El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programa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está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esperando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un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botón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izquierdo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del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mouse</a:t>
            </a:r>
            <a:endParaRPr sz="800">
              <a:latin typeface="Times New Roman"/>
              <a:cs typeface="Times New Roman"/>
            </a:endParaRPr>
          </a:p>
          <a:p>
            <a:pPr marL="949325" marR="431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haga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establecer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punto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final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nueva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relación.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cancelar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relación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dibujo,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haga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derecho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mouse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presione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tecla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Esc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59"/>
              </a:spcBef>
            </a:pPr>
            <a:endParaRPr sz="800">
              <a:latin typeface="Times New Roman"/>
              <a:cs typeface="Times New Roman"/>
            </a:endParaRPr>
          </a:p>
          <a:p>
            <a:pPr marL="50800">
              <a:lnSpc>
                <a:spcPct val="100000"/>
              </a:lnSpc>
            </a:pPr>
            <a:r>
              <a:rPr dirty="0" sz="800" i="1">
                <a:latin typeface="Times New Roman"/>
                <a:cs typeface="Times New Roman"/>
              </a:rPr>
              <a:t>Barra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estado: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campo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modificado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y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spc="-10" i="1">
                <a:latin typeface="Times New Roman"/>
                <a:cs typeface="Times New Roman"/>
              </a:rPr>
              <a:t>sugerencias:</a:t>
            </a:r>
            <a:endParaRPr sz="800">
              <a:latin typeface="Times New Roman"/>
              <a:cs typeface="Times New Roman"/>
            </a:endParaRPr>
          </a:p>
          <a:p>
            <a:pPr marL="50800">
              <a:lnSpc>
                <a:spcPct val="100000"/>
              </a:lnSpc>
              <a:spcBef>
                <a:spcPts val="395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campo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central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barra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mostrar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modificado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activo.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Como</a:t>
            </a:r>
            <a:endParaRPr sz="800">
              <a:latin typeface="Times New Roman"/>
              <a:cs typeface="Times New Roman"/>
            </a:endParaRPr>
          </a:p>
          <a:p>
            <a:pPr marL="50800" marR="67945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tan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pronto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modifique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(mover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etiqueta,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eliminar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conexión,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insertar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nuevo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componente,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etc.),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aparece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texto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Modificado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indica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debe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guardarse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antes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salir.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campo</a:t>
            </a:r>
            <a:endParaRPr sz="8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935015" y="165100"/>
            <a:ext cx="5226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5" name="object 5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655"/>
                  </a:lnTo>
                  <a:lnTo>
                    <a:pt x="142755" y="98655"/>
                  </a:lnTo>
                  <a:lnTo>
                    <a:pt x="136180" y="99962"/>
                  </a:lnTo>
                  <a:lnTo>
                    <a:pt x="104587" y="124158"/>
                  </a:lnTo>
                  <a:lnTo>
                    <a:pt x="98048" y="143362"/>
                  </a:lnTo>
                  <a:lnTo>
                    <a:pt x="98048" y="569369"/>
                  </a:lnTo>
                  <a:lnTo>
                    <a:pt x="117977" y="603813"/>
                  </a:lnTo>
                  <a:lnTo>
                    <a:pt x="142755" y="614076"/>
                  </a:lnTo>
                  <a:lnTo>
                    <a:pt x="1886711" y="614076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4076"/>
                  </a:moveTo>
                  <a:lnTo>
                    <a:pt x="1744971" y="614076"/>
                  </a:lnTo>
                  <a:lnTo>
                    <a:pt x="1751545" y="612768"/>
                  </a:lnTo>
                  <a:lnTo>
                    <a:pt x="1764174" y="607537"/>
                  </a:lnTo>
                  <a:lnTo>
                    <a:pt x="1788370" y="575944"/>
                  </a:lnTo>
                  <a:lnTo>
                    <a:pt x="1789678" y="569369"/>
                  </a:lnTo>
                  <a:lnTo>
                    <a:pt x="1789678" y="143362"/>
                  </a:lnTo>
                  <a:lnTo>
                    <a:pt x="1769748" y="108918"/>
                  </a:lnTo>
                  <a:lnTo>
                    <a:pt x="1744971" y="98655"/>
                  </a:lnTo>
                  <a:lnTo>
                    <a:pt x="1886711" y="98655"/>
                  </a:lnTo>
                  <a:lnTo>
                    <a:pt x="1886711" y="614076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932176" y="500475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5453" y="528607"/>
                  </a:moveTo>
                  <a:lnTo>
                    <a:pt x="49392" y="528607"/>
                  </a:lnTo>
                  <a:lnTo>
                    <a:pt x="45954" y="528270"/>
                  </a:lnTo>
                  <a:lnTo>
                    <a:pt x="10837" y="508037"/>
                  </a:lnTo>
                  <a:lnTo>
                    <a:pt x="0" y="479226"/>
                  </a:lnTo>
                  <a:lnTo>
                    <a:pt x="0" y="475770"/>
                  </a:lnTo>
                  <a:lnTo>
                    <a:pt x="0" y="49381"/>
                  </a:lnTo>
                  <a:lnTo>
                    <a:pt x="17937" y="13011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914"/>
                  </a:lnTo>
                  <a:lnTo>
                    <a:pt x="1704845" y="49381"/>
                  </a:lnTo>
                  <a:lnTo>
                    <a:pt x="1704845" y="479226"/>
                  </a:lnTo>
                  <a:lnTo>
                    <a:pt x="1686907" y="515596"/>
                  </a:lnTo>
                  <a:lnTo>
                    <a:pt x="1658890" y="528270"/>
                  </a:lnTo>
                  <a:lnTo>
                    <a:pt x="1655453" y="52860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194"/>
              <a:ext cx="145374" cy="145374"/>
            </a:xfrm>
            <a:prstGeom prst="rect">
              <a:avLst/>
            </a:prstGeom>
          </p:spPr>
        </p:pic>
      </p:grpSp>
      <p:sp>
        <p:nvSpPr>
          <p:cNvPr id="8" name="object 8" descr=""/>
          <p:cNvSpPr txBox="1"/>
          <p:nvPr/>
        </p:nvSpPr>
        <p:spPr>
          <a:xfrm>
            <a:off x="3519868" y="811567"/>
            <a:ext cx="52959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10">
                <a:latin typeface="Arial MT"/>
                <a:cs typeface="Arial MT"/>
              </a:rPr>
              <a:t>Traduciendo...</a:t>
            </a:r>
            <a:endParaRPr sz="600">
              <a:latin typeface="Arial MT"/>
              <a:cs typeface="Arial MT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089080" y="765311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5661767" y="745487"/>
            <a:ext cx="13144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33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089080" y="342403"/>
            <a:ext cx="447611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estará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vacío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cuando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guarde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deshaga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todas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modificaciones.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campo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derecha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del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1089080" y="421699"/>
            <a:ext cx="277050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barra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sugerencias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opciones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menú.</a:t>
            </a:r>
            <a:endParaRPr sz="800">
              <a:latin typeface="Times New Roman"/>
              <a:cs typeface="Times New Roman"/>
            </a:endParaRPr>
          </a:p>
        </p:txBody>
      </p:sp>
      <p:grpSp>
        <p:nvGrpSpPr>
          <p:cNvPr id="13" name="object 13" descr=""/>
          <p:cNvGrpSpPr/>
          <p:nvPr/>
        </p:nvGrpSpPr>
        <p:grpSpPr>
          <a:xfrm>
            <a:off x="368299" y="1214132"/>
            <a:ext cx="158750" cy="13335"/>
            <a:chOff x="368299" y="1214132"/>
            <a:chExt cx="158750" cy="13335"/>
          </a:xfrm>
        </p:grpSpPr>
        <p:sp>
          <p:nvSpPr>
            <p:cNvPr id="14" name="object 14" descr=""/>
            <p:cNvSpPr/>
            <p:nvPr/>
          </p:nvSpPr>
          <p:spPr>
            <a:xfrm>
              <a:off x="368299" y="1214132"/>
              <a:ext cx="158750" cy="6985"/>
            </a:xfrm>
            <a:custGeom>
              <a:avLst/>
              <a:gdLst/>
              <a:ahLst/>
              <a:cxnLst/>
              <a:rect l="l" t="t" r="r" b="b"/>
              <a:pathLst>
                <a:path w="158750" h="6984">
                  <a:moveTo>
                    <a:pt x="158590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158590" y="0"/>
                  </a:lnTo>
                  <a:lnTo>
                    <a:pt x="158590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368287" y="1214131"/>
              <a:ext cx="158750" cy="13335"/>
            </a:xfrm>
            <a:custGeom>
              <a:avLst/>
              <a:gdLst/>
              <a:ahLst/>
              <a:cxnLst/>
              <a:rect l="l" t="t" r="r" b="b"/>
              <a:pathLst>
                <a:path w="158750" h="13334">
                  <a:moveTo>
                    <a:pt x="158597" y="0"/>
                  </a:moveTo>
                  <a:lnTo>
                    <a:pt x="151993" y="6616"/>
                  </a:lnTo>
                  <a:lnTo>
                    <a:pt x="0" y="6616"/>
                  </a:lnTo>
                  <a:lnTo>
                    <a:pt x="0" y="13220"/>
                  </a:lnTo>
                  <a:lnTo>
                    <a:pt x="151993" y="13220"/>
                  </a:lnTo>
                  <a:lnTo>
                    <a:pt x="158597" y="13220"/>
                  </a:lnTo>
                  <a:lnTo>
                    <a:pt x="158597" y="6616"/>
                  </a:lnTo>
                  <a:lnTo>
                    <a:pt x="158597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368299" y="1214132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4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" name="object 17" descr=""/>
          <p:cNvSpPr txBox="1"/>
          <p:nvPr/>
        </p:nvSpPr>
        <p:spPr>
          <a:xfrm>
            <a:off x="376765" y="1274122"/>
            <a:ext cx="14351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Arial"/>
                <a:cs typeface="Arial"/>
              </a:rPr>
              <a:t>34</a:t>
            </a:r>
            <a:endParaRPr sz="800">
              <a:latin typeface="Arial"/>
              <a:cs typeface="Arial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4386436" y="1445928"/>
            <a:ext cx="1007744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8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introductorio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831370" y="8952536"/>
            <a:ext cx="13144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34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4611106" y="8972360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831370" y="1888659"/>
            <a:ext cx="5697855" cy="666115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Times New Roman"/>
                <a:cs typeface="Times New Roman"/>
              </a:rPr>
              <a:t>3.2</a:t>
            </a:r>
            <a:r>
              <a:rPr dirty="0" sz="800" spc="6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Operando</a:t>
            </a:r>
            <a:r>
              <a:rPr dirty="0" sz="800" spc="6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el</a:t>
            </a:r>
            <a:r>
              <a:rPr dirty="0" sz="800" spc="60" b="1">
                <a:latin typeface="Times New Roman"/>
                <a:cs typeface="Times New Roman"/>
              </a:rPr>
              <a:t> </a:t>
            </a:r>
            <a:r>
              <a:rPr dirty="0" sz="800" spc="-10" b="1">
                <a:latin typeface="Times New Roman"/>
                <a:cs typeface="Times New Roman"/>
              </a:rPr>
              <a:t>mouse</a:t>
            </a:r>
            <a:endParaRPr sz="800">
              <a:latin typeface="Times New Roman"/>
              <a:cs typeface="Times New Roman"/>
            </a:endParaRPr>
          </a:p>
          <a:p>
            <a:pPr marL="12700" marR="812165">
              <a:lnSpc>
                <a:spcPct val="113799"/>
              </a:lnSpc>
              <a:spcBef>
                <a:spcPts val="730"/>
              </a:spcBef>
            </a:pP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capítulo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contiene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resumen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diversas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acciones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tomadas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dependiendo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operaciones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mouse.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los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izquierdo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mouse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generalmente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conectar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nodos;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mouse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derecho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utiliza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propiedades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nodo.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605"/>
              </a:spcBef>
            </a:pP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simple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izquierdo:</a:t>
            </a:r>
            <a:endParaRPr sz="800">
              <a:latin typeface="Times New Roman"/>
              <a:cs typeface="Times New Roman"/>
            </a:endParaRPr>
          </a:p>
          <a:p>
            <a:pPr marL="296545">
              <a:lnSpc>
                <a:spcPct val="100000"/>
              </a:lnSpc>
              <a:spcBef>
                <a:spcPts val="340"/>
              </a:spcBef>
            </a:pP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objeto: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conexión.</a:t>
            </a:r>
            <a:endParaRPr sz="800">
              <a:latin typeface="Times New Roman"/>
              <a:cs typeface="Times New Roman"/>
            </a:endParaRPr>
          </a:p>
          <a:p>
            <a:pPr marL="57404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Si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presiona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tecla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Mayús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agrega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grupo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actual.</a:t>
            </a:r>
            <a:endParaRPr sz="800">
              <a:latin typeface="Times New Roman"/>
              <a:cs typeface="Times New Roman"/>
            </a:endParaRPr>
          </a:p>
          <a:p>
            <a:pPr marL="296545" marR="2433320">
              <a:lnSpc>
                <a:spcPct val="135500"/>
              </a:lnSpc>
              <a:spcBef>
                <a:spcPts val="55"/>
              </a:spcBef>
            </a:pP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conexión: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dibuje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nueva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conexión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mismas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propiedades.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objeto: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comienza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dibujar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conexión.</a:t>
            </a:r>
            <a:endParaRPr sz="800">
              <a:latin typeface="Times New Roman"/>
              <a:cs typeface="Times New Roman"/>
            </a:endParaRPr>
          </a:p>
          <a:p>
            <a:pPr marL="57404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Mueva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mouse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hasta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final,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haga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izquierdo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colocar,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derecha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cancelar.</a:t>
            </a:r>
            <a:endParaRPr sz="800">
              <a:latin typeface="Times New Roman"/>
              <a:cs typeface="Times New Roman"/>
            </a:endParaRPr>
          </a:p>
          <a:p>
            <a:pPr marL="574040" marR="476250" indent="-284480">
              <a:lnSpc>
                <a:spcPct val="113799"/>
              </a:lnSpc>
              <a:spcBef>
                <a:spcPts val="260"/>
              </a:spcBef>
            </a:pP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texto,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etiquetas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nodo: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edite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texto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directamente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pantalla.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Presione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Alt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favorecer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texto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selección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comparación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conexiones.</a:t>
            </a:r>
            <a:endParaRPr sz="800">
              <a:latin typeface="Times New Roman"/>
              <a:cs typeface="Times New Roman"/>
            </a:endParaRPr>
          </a:p>
          <a:p>
            <a:pPr marL="290195">
              <a:lnSpc>
                <a:spcPct val="100000"/>
              </a:lnSpc>
              <a:spcBef>
                <a:spcPts val="340"/>
              </a:spcBef>
            </a:pP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área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abierta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circuito: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deselecciona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objeto.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605"/>
              </a:spcBef>
            </a:pPr>
            <a:r>
              <a:rPr dirty="0" sz="800">
                <a:latin typeface="Times New Roman"/>
                <a:cs typeface="Times New Roman"/>
              </a:rPr>
              <a:t>Haga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derecho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simple:</a:t>
            </a:r>
            <a:endParaRPr sz="800">
              <a:latin typeface="Times New Roman"/>
              <a:cs typeface="Times New Roman"/>
            </a:endParaRPr>
          </a:p>
          <a:p>
            <a:pPr marL="296545">
              <a:lnSpc>
                <a:spcPct val="100000"/>
              </a:lnSpc>
              <a:spcBef>
                <a:spcPts val="390"/>
              </a:spcBef>
            </a:pP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área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abierta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circuito:</a:t>
            </a:r>
            <a:endParaRPr sz="800">
              <a:latin typeface="Times New Roman"/>
              <a:cs typeface="Times New Roman"/>
            </a:endParaRPr>
          </a:p>
          <a:p>
            <a:pPr marL="57404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Abre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menú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selección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componentes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o</a:t>
            </a:r>
            <a:endParaRPr sz="800">
              <a:latin typeface="Times New Roman"/>
              <a:cs typeface="Times New Roman"/>
            </a:endParaRPr>
          </a:p>
          <a:p>
            <a:pPr marL="57404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Cancela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conexión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realizada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conexión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conexión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activado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anteriormente.</a:t>
            </a:r>
            <a:endParaRPr sz="800">
              <a:latin typeface="Times New Roman"/>
              <a:cs typeface="Times New Roman"/>
            </a:endParaRPr>
          </a:p>
          <a:p>
            <a:pPr marL="296545">
              <a:lnSpc>
                <a:spcPct val="100000"/>
              </a:lnSpc>
              <a:spcBef>
                <a:spcPts val="340"/>
              </a:spcBef>
            </a:pP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objeto:</a:t>
            </a:r>
            <a:endParaRPr sz="800">
              <a:latin typeface="Times New Roman"/>
              <a:cs typeface="Times New Roman"/>
            </a:endParaRPr>
          </a:p>
          <a:p>
            <a:pPr marL="57404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Abre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datos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Nodo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.</a:t>
            </a:r>
            <a:endParaRPr sz="800">
              <a:latin typeface="Times New Roman"/>
              <a:cs typeface="Times New Roman"/>
            </a:endParaRPr>
          </a:p>
          <a:p>
            <a:pPr marL="296545">
              <a:lnSpc>
                <a:spcPct val="100000"/>
              </a:lnSpc>
              <a:spcBef>
                <a:spcPts val="395"/>
              </a:spcBef>
            </a:pP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seleccionado: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abre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Componente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/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Conexión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o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Texto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.</a:t>
            </a:r>
            <a:endParaRPr sz="800">
              <a:latin typeface="Times New Roman"/>
              <a:cs typeface="Times New Roman"/>
            </a:endParaRPr>
          </a:p>
          <a:p>
            <a:pPr marL="574040">
              <a:lnSpc>
                <a:spcPct val="100000"/>
              </a:lnSpc>
              <a:spcBef>
                <a:spcPts val="130"/>
              </a:spcBef>
            </a:pPr>
            <a:r>
              <a:rPr dirty="0" sz="800" spc="10">
                <a:latin typeface="Times New Roman"/>
                <a:cs typeface="Times New Roman"/>
              </a:rPr>
              <a:t>Si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la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tecla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 i="1">
                <a:latin typeface="Times New Roman"/>
                <a:cs typeface="Times New Roman"/>
              </a:rPr>
              <a:t>Shift</a:t>
            </a:r>
            <a:r>
              <a:rPr dirty="0" sz="800" spc="20" i="1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presiona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simultáneamente: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abre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el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 i="1">
                <a:latin typeface="Times New Roman"/>
                <a:cs typeface="Times New Roman"/>
              </a:rPr>
              <a:t>menú</a:t>
            </a:r>
            <a:r>
              <a:rPr dirty="0" sz="800" spc="20" i="1">
                <a:latin typeface="Times New Roman"/>
                <a:cs typeface="Times New Roman"/>
              </a:rPr>
              <a:t> </a:t>
            </a:r>
            <a:r>
              <a:rPr dirty="0" sz="800" spc="10" i="1">
                <a:latin typeface="Times New Roman"/>
                <a:cs typeface="Times New Roman"/>
              </a:rPr>
              <a:t>contextual</a:t>
            </a:r>
            <a:r>
              <a:rPr dirty="0" sz="800" spc="20" i="1">
                <a:latin typeface="Times New Roman"/>
                <a:cs typeface="Times New Roman"/>
              </a:rPr>
              <a:t> </a:t>
            </a:r>
            <a:r>
              <a:rPr dirty="0" sz="800" spc="10" i="1">
                <a:latin typeface="Times New Roman"/>
                <a:cs typeface="Times New Roman"/>
              </a:rPr>
              <a:t>de</a:t>
            </a:r>
            <a:r>
              <a:rPr dirty="0" sz="800" spc="20" i="1">
                <a:latin typeface="Times New Roman"/>
                <a:cs typeface="Times New Roman"/>
              </a:rPr>
              <a:t> </a:t>
            </a:r>
            <a:r>
              <a:rPr dirty="0" sz="800" spc="10" i="1">
                <a:latin typeface="Times New Roman"/>
                <a:cs typeface="Times New Roman"/>
              </a:rPr>
              <a:t>la</a:t>
            </a:r>
            <a:r>
              <a:rPr dirty="0" sz="800" spc="20" i="1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ventana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del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circuito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.</a:t>
            </a:r>
            <a:endParaRPr sz="800">
              <a:latin typeface="Times New Roman"/>
              <a:cs typeface="Times New Roman"/>
            </a:endParaRPr>
          </a:p>
          <a:p>
            <a:pPr marL="296545">
              <a:lnSpc>
                <a:spcPct val="100000"/>
              </a:lnSpc>
              <a:spcBef>
                <a:spcPts val="340"/>
              </a:spcBef>
            </a:pP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seleccionados: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gira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objetos.</a:t>
            </a:r>
            <a:endParaRPr sz="800">
              <a:latin typeface="Times New Roman"/>
              <a:cs typeface="Times New Roman"/>
            </a:endParaRPr>
          </a:p>
          <a:p>
            <a:pPr marL="574040">
              <a:lnSpc>
                <a:spcPct val="100000"/>
              </a:lnSpc>
              <a:spcBef>
                <a:spcPts val="135"/>
              </a:spcBef>
            </a:pPr>
            <a:r>
              <a:rPr dirty="0" sz="800" spc="10">
                <a:latin typeface="Times New Roman"/>
                <a:cs typeface="Times New Roman"/>
              </a:rPr>
              <a:t>Si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la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tecla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 i="1">
                <a:latin typeface="Times New Roman"/>
                <a:cs typeface="Times New Roman"/>
              </a:rPr>
              <a:t>Shift</a:t>
            </a:r>
            <a:r>
              <a:rPr dirty="0" sz="800" spc="20" i="1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presiona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simultáneamente: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abre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el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 i="1">
                <a:latin typeface="Times New Roman"/>
                <a:cs typeface="Times New Roman"/>
              </a:rPr>
              <a:t>menú</a:t>
            </a:r>
            <a:r>
              <a:rPr dirty="0" sz="800" spc="20" i="1">
                <a:latin typeface="Times New Roman"/>
                <a:cs typeface="Times New Roman"/>
              </a:rPr>
              <a:t> </a:t>
            </a:r>
            <a:r>
              <a:rPr dirty="0" sz="800" spc="10" i="1">
                <a:latin typeface="Times New Roman"/>
                <a:cs typeface="Times New Roman"/>
              </a:rPr>
              <a:t>contextual</a:t>
            </a:r>
            <a:r>
              <a:rPr dirty="0" sz="800" spc="20" i="1">
                <a:latin typeface="Times New Roman"/>
                <a:cs typeface="Times New Roman"/>
              </a:rPr>
              <a:t> </a:t>
            </a:r>
            <a:r>
              <a:rPr dirty="0" sz="800" spc="10" i="1">
                <a:latin typeface="Times New Roman"/>
                <a:cs typeface="Times New Roman"/>
              </a:rPr>
              <a:t>de</a:t>
            </a:r>
            <a:r>
              <a:rPr dirty="0" sz="800" spc="20" i="1">
                <a:latin typeface="Times New Roman"/>
                <a:cs typeface="Times New Roman"/>
              </a:rPr>
              <a:t> </a:t>
            </a:r>
            <a:r>
              <a:rPr dirty="0" sz="800" spc="10" i="1">
                <a:latin typeface="Times New Roman"/>
                <a:cs typeface="Times New Roman"/>
              </a:rPr>
              <a:t>la</a:t>
            </a:r>
            <a:r>
              <a:rPr dirty="0" sz="800" spc="20" i="1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ventana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del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circuito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.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600"/>
              </a:spcBef>
            </a:pP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izquierdo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mantener:</a:t>
            </a:r>
            <a:endParaRPr sz="800">
              <a:latin typeface="Times New Roman"/>
              <a:cs typeface="Times New Roman"/>
            </a:endParaRPr>
          </a:p>
          <a:p>
            <a:pPr marL="296545" marR="2741295">
              <a:lnSpc>
                <a:spcPts val="1350"/>
              </a:lnSpc>
              <a:spcBef>
                <a:spcPts val="60"/>
              </a:spcBef>
            </a:pP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objeto: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mueve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grupo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seleccionado.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conexión: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seleccione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conexión.</a:t>
            </a:r>
            <a:endParaRPr sz="800">
              <a:latin typeface="Times New Roman"/>
              <a:cs typeface="Times New Roman"/>
            </a:endParaRPr>
          </a:p>
          <a:p>
            <a:pPr marL="296545">
              <a:lnSpc>
                <a:spcPct val="100000"/>
              </a:lnSpc>
              <a:spcBef>
                <a:spcPts val="235"/>
              </a:spcBef>
            </a:pP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nodo: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cambia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tamaño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conexión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menudo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necesario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primero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conexión).</a:t>
            </a:r>
            <a:endParaRPr sz="800">
              <a:latin typeface="Times New Roman"/>
              <a:cs typeface="Times New Roman"/>
            </a:endParaRPr>
          </a:p>
          <a:p>
            <a:pPr marL="574040" marR="1445260" indent="-278130">
              <a:lnSpc>
                <a:spcPct val="113799"/>
              </a:lnSpc>
              <a:spcBef>
                <a:spcPts val="260"/>
              </a:spcBef>
            </a:pP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área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abierta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circuito: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Dibuja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rectángulo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grupo.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dentro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rectángulo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convirtiendo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miembros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grupo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cuando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suelta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mouse.</a:t>
            </a:r>
            <a:endParaRPr sz="800">
              <a:latin typeface="Times New Roman"/>
              <a:cs typeface="Times New Roman"/>
            </a:endParaRPr>
          </a:p>
          <a:p>
            <a:pPr marL="574040" marR="1009650" indent="-27813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texto,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etiquetas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nodo: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mueva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texto.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Presione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Alt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favorecer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texto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comparación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conexiones.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5"/>
              </a:spcBef>
            </a:pPr>
            <a:endParaRPr sz="800">
              <a:latin typeface="Times New Roman"/>
              <a:cs typeface="Times New Roman"/>
            </a:endParaRPr>
          </a:p>
          <a:p>
            <a:pPr algn="ctr" marR="4771390">
              <a:lnSpc>
                <a:spcPct val="100000"/>
              </a:lnSpc>
            </a:pPr>
            <a:r>
              <a:rPr dirty="0" sz="800">
                <a:latin typeface="Times New Roman"/>
                <a:cs typeface="Times New Roman"/>
              </a:rPr>
              <a:t>Doble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izquierdo:</a:t>
            </a:r>
            <a:endParaRPr sz="800">
              <a:latin typeface="Times New Roman"/>
              <a:cs typeface="Times New Roman"/>
            </a:endParaRPr>
          </a:p>
          <a:p>
            <a:pPr algn="ctr" marR="4318000">
              <a:lnSpc>
                <a:spcPct val="100000"/>
              </a:lnSpc>
              <a:spcBef>
                <a:spcPts val="340"/>
              </a:spcBef>
            </a:pP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objeto:</a:t>
            </a:r>
            <a:endParaRPr sz="800">
              <a:latin typeface="Times New Roman"/>
              <a:cs typeface="Times New Roman"/>
            </a:endParaRPr>
          </a:p>
          <a:p>
            <a:pPr algn="ctr" marR="2938145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Realiza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datos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nodo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.</a:t>
            </a:r>
            <a:endParaRPr sz="800">
              <a:latin typeface="Times New Roman"/>
              <a:cs typeface="Times New Roman"/>
            </a:endParaRPr>
          </a:p>
          <a:p>
            <a:pPr algn="ctr" marR="2967355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seleccionado:</a:t>
            </a:r>
            <a:endParaRPr sz="800">
              <a:latin typeface="Times New Roman"/>
              <a:cs typeface="Times New Roman"/>
            </a:endParaRPr>
          </a:p>
          <a:p>
            <a:pPr algn="ctr" marR="19050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Realiza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Componente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/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Conexión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o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Texto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.</a:t>
            </a:r>
            <a:endParaRPr sz="800">
              <a:latin typeface="Times New Roman"/>
              <a:cs typeface="Times New Roman"/>
            </a:endParaRPr>
          </a:p>
          <a:p>
            <a:pPr algn="ctr" marR="3542665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grupo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objetos:</a:t>
            </a:r>
            <a:endParaRPr sz="800">
              <a:latin typeface="Times New Roman"/>
              <a:cs typeface="Times New Roman"/>
            </a:endParaRPr>
          </a:p>
          <a:p>
            <a:pPr algn="ctr" marR="272034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Realiza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Abrir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grupo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.</a:t>
            </a:r>
            <a:endParaRPr sz="800">
              <a:latin typeface="Times New Roman"/>
              <a:cs typeface="Times New Roman"/>
            </a:endParaRPr>
          </a:p>
          <a:p>
            <a:pPr algn="ctr" marR="3343275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área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abierta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circuito:</a:t>
            </a:r>
            <a:endParaRPr sz="800">
              <a:latin typeface="Times New Roman"/>
              <a:cs typeface="Times New Roman"/>
            </a:endParaRPr>
          </a:p>
          <a:p>
            <a:pPr marL="57404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Inicia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instalación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grupo.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Haga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izquierda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crear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polígono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cerrado,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haga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derecha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cerrar.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dentro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polígono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convierten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grupo.</a:t>
            </a:r>
            <a:endParaRPr sz="800">
              <a:latin typeface="Times New Roman"/>
              <a:cs typeface="Times New Roman"/>
            </a:endParaRPr>
          </a:p>
        </p:txBody>
      </p:sp>
      <p:grpSp>
        <p:nvGrpSpPr>
          <p:cNvPr id="22" name="object 22" descr=""/>
          <p:cNvGrpSpPr/>
          <p:nvPr/>
        </p:nvGrpSpPr>
        <p:grpSpPr>
          <a:xfrm>
            <a:off x="368299" y="9559946"/>
            <a:ext cx="535305" cy="13335"/>
            <a:chOff x="368299" y="9559946"/>
            <a:chExt cx="535305" cy="13335"/>
          </a:xfrm>
        </p:grpSpPr>
        <p:sp>
          <p:nvSpPr>
            <p:cNvPr id="23" name="object 23" descr=""/>
            <p:cNvSpPr/>
            <p:nvPr/>
          </p:nvSpPr>
          <p:spPr>
            <a:xfrm>
              <a:off x="368299" y="9559946"/>
              <a:ext cx="535305" cy="6985"/>
            </a:xfrm>
            <a:custGeom>
              <a:avLst/>
              <a:gdLst/>
              <a:ahLst/>
              <a:cxnLst/>
              <a:rect l="l" t="t" r="r" b="b"/>
              <a:pathLst>
                <a:path w="535305" h="6984">
                  <a:moveTo>
                    <a:pt x="535242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535242" y="0"/>
                  </a:lnTo>
                  <a:lnTo>
                    <a:pt x="535242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 descr=""/>
            <p:cNvSpPr/>
            <p:nvPr/>
          </p:nvSpPr>
          <p:spPr>
            <a:xfrm>
              <a:off x="368287" y="9559949"/>
              <a:ext cx="535305" cy="13335"/>
            </a:xfrm>
            <a:custGeom>
              <a:avLst/>
              <a:gdLst/>
              <a:ahLst/>
              <a:cxnLst/>
              <a:rect l="l" t="t" r="r" b="b"/>
              <a:pathLst>
                <a:path w="535305" h="13334">
                  <a:moveTo>
                    <a:pt x="535254" y="0"/>
                  </a:moveTo>
                  <a:lnTo>
                    <a:pt x="528637" y="6604"/>
                  </a:lnTo>
                  <a:lnTo>
                    <a:pt x="0" y="6604"/>
                  </a:lnTo>
                  <a:lnTo>
                    <a:pt x="0" y="13220"/>
                  </a:lnTo>
                  <a:lnTo>
                    <a:pt x="528637" y="13220"/>
                  </a:lnTo>
                  <a:lnTo>
                    <a:pt x="535254" y="13220"/>
                  </a:lnTo>
                  <a:lnTo>
                    <a:pt x="535254" y="6604"/>
                  </a:lnTo>
                  <a:lnTo>
                    <a:pt x="535254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 descr=""/>
            <p:cNvSpPr/>
            <p:nvPr/>
          </p:nvSpPr>
          <p:spPr>
            <a:xfrm>
              <a:off x="368299" y="9559946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4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6" name="object 26" descr=""/>
          <p:cNvSpPr txBox="1"/>
          <p:nvPr/>
        </p:nvSpPr>
        <p:spPr>
          <a:xfrm>
            <a:off x="377385" y="9619936"/>
            <a:ext cx="51943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Página</a:t>
            </a:r>
            <a:r>
              <a:rPr dirty="0" sz="800" spc="8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35</a:t>
            </a:r>
            <a:endParaRPr sz="800">
              <a:latin typeface="Arial"/>
              <a:cs typeface="Arial"/>
            </a:endParaRPr>
          </a:p>
        </p:txBody>
      </p:sp>
      <p:sp>
        <p:nvSpPr>
          <p:cNvPr id="28" name="object 28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29" name="object 29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94615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26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27" name="object 27" descr=""/>
          <p:cNvSpPr txBox="1"/>
          <p:nvPr/>
        </p:nvSpPr>
        <p:spPr>
          <a:xfrm>
            <a:off x="4637538" y="9791743"/>
            <a:ext cx="1007744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8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introductorio</a:t>
            </a:r>
            <a:endParaRPr sz="8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935015" y="165100"/>
            <a:ext cx="5226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5" name="object 5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631"/>
                  </a:lnTo>
                  <a:lnTo>
                    <a:pt x="142755" y="98631"/>
                  </a:lnTo>
                  <a:lnTo>
                    <a:pt x="136180" y="99939"/>
                  </a:lnTo>
                  <a:lnTo>
                    <a:pt x="104587" y="124134"/>
                  </a:lnTo>
                  <a:lnTo>
                    <a:pt x="98048" y="143338"/>
                  </a:lnTo>
                  <a:lnTo>
                    <a:pt x="98048" y="569345"/>
                  </a:lnTo>
                  <a:lnTo>
                    <a:pt x="117977" y="603789"/>
                  </a:lnTo>
                  <a:lnTo>
                    <a:pt x="142755" y="614052"/>
                  </a:lnTo>
                  <a:lnTo>
                    <a:pt x="1886711" y="614052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4052"/>
                  </a:moveTo>
                  <a:lnTo>
                    <a:pt x="1744971" y="614052"/>
                  </a:lnTo>
                  <a:lnTo>
                    <a:pt x="1751545" y="612745"/>
                  </a:lnTo>
                  <a:lnTo>
                    <a:pt x="1764174" y="607513"/>
                  </a:lnTo>
                  <a:lnTo>
                    <a:pt x="1788370" y="575920"/>
                  </a:lnTo>
                  <a:lnTo>
                    <a:pt x="1789678" y="569345"/>
                  </a:lnTo>
                  <a:lnTo>
                    <a:pt x="1789678" y="143338"/>
                  </a:lnTo>
                  <a:lnTo>
                    <a:pt x="1769748" y="108894"/>
                  </a:lnTo>
                  <a:lnTo>
                    <a:pt x="1744971" y="98631"/>
                  </a:lnTo>
                  <a:lnTo>
                    <a:pt x="1886711" y="98631"/>
                  </a:lnTo>
                  <a:lnTo>
                    <a:pt x="1886711" y="614052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932176" y="500465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5453" y="528607"/>
                  </a:moveTo>
                  <a:lnTo>
                    <a:pt x="49392" y="528607"/>
                  </a:lnTo>
                  <a:lnTo>
                    <a:pt x="45954" y="528270"/>
                  </a:lnTo>
                  <a:lnTo>
                    <a:pt x="10837" y="508010"/>
                  </a:lnTo>
                  <a:lnTo>
                    <a:pt x="0" y="479207"/>
                  </a:lnTo>
                  <a:lnTo>
                    <a:pt x="0" y="475770"/>
                  </a:lnTo>
                  <a:lnTo>
                    <a:pt x="0" y="49381"/>
                  </a:lnTo>
                  <a:lnTo>
                    <a:pt x="17937" y="13011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914"/>
                  </a:lnTo>
                  <a:lnTo>
                    <a:pt x="1704845" y="49381"/>
                  </a:lnTo>
                  <a:lnTo>
                    <a:pt x="1704845" y="479207"/>
                  </a:lnTo>
                  <a:lnTo>
                    <a:pt x="1686907" y="515570"/>
                  </a:lnTo>
                  <a:lnTo>
                    <a:pt x="1658890" y="528270"/>
                  </a:lnTo>
                  <a:lnTo>
                    <a:pt x="1655453" y="52860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194"/>
              <a:ext cx="145374" cy="145374"/>
            </a:xfrm>
            <a:prstGeom prst="rect">
              <a:avLst/>
            </a:prstGeom>
          </p:spPr>
        </p:pic>
      </p:grpSp>
      <p:sp>
        <p:nvSpPr>
          <p:cNvPr id="8" name="object 8" descr=""/>
          <p:cNvSpPr txBox="1"/>
          <p:nvPr/>
        </p:nvSpPr>
        <p:spPr>
          <a:xfrm>
            <a:off x="1089080" y="310675"/>
            <a:ext cx="5606415" cy="759460"/>
          </a:xfrm>
          <a:prstGeom prst="rect">
            <a:avLst/>
          </a:prstGeom>
        </p:spPr>
        <p:txBody>
          <a:bodyPr wrap="square" lIns="0" tIns="4826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380"/>
              </a:spcBef>
            </a:pPr>
            <a:r>
              <a:rPr dirty="0" sz="800" b="1">
                <a:latin typeface="Times New Roman"/>
                <a:cs typeface="Times New Roman"/>
              </a:rPr>
              <a:t>3.3</a:t>
            </a:r>
            <a:r>
              <a:rPr dirty="0" sz="800" spc="8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Operaciones</a:t>
            </a:r>
            <a:r>
              <a:rPr dirty="0" sz="800" spc="8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</a:t>
            </a:r>
            <a:r>
              <a:rPr dirty="0" sz="800" spc="85" b="1">
                <a:latin typeface="Times New Roman"/>
                <a:cs typeface="Times New Roman"/>
              </a:rPr>
              <a:t> </a:t>
            </a:r>
            <a:r>
              <a:rPr dirty="0" sz="800" spc="-10" b="1">
                <a:latin typeface="Times New Roman"/>
                <a:cs typeface="Times New Roman"/>
              </a:rPr>
              <a:t>edición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290"/>
              </a:spcBef>
            </a:pP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ofrece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operaciones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edición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comunes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copiar,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pegar,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duplicar,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rotar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eliminar.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opciones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edición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operan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grupo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deben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seleccionados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08400"/>
              </a:lnSpc>
              <a:spcBef>
                <a:spcPts val="105"/>
              </a:spcBef>
            </a:pPr>
            <a:r>
              <a:rPr dirty="0" baseline="3472" sz="1200">
                <a:latin typeface="Times New Roman"/>
                <a:cs typeface="Times New Roman"/>
              </a:rPr>
              <a:t>antes</a:t>
            </a:r>
            <a:r>
              <a:rPr dirty="0" baseline="3472" sz="1200" spc="112">
                <a:latin typeface="Times New Roman"/>
                <a:cs typeface="Times New Roman"/>
              </a:rPr>
              <a:t> </a:t>
            </a:r>
            <a:r>
              <a:rPr dirty="0" baseline="3472" sz="1200">
                <a:latin typeface="Times New Roman"/>
                <a:cs typeface="Times New Roman"/>
              </a:rPr>
              <a:t>de</a:t>
            </a:r>
            <a:r>
              <a:rPr dirty="0" baseline="3472" sz="1200" spc="112">
                <a:latin typeface="Times New Roman"/>
                <a:cs typeface="Times New Roman"/>
              </a:rPr>
              <a:t> </a:t>
            </a:r>
            <a:r>
              <a:rPr dirty="0" baseline="3472" sz="1200">
                <a:latin typeface="Times New Roman"/>
                <a:cs typeface="Times New Roman"/>
              </a:rPr>
              <a:t>que</a:t>
            </a:r>
            <a:r>
              <a:rPr dirty="0" baseline="3472" sz="1200" spc="120">
                <a:latin typeface="Times New Roman"/>
                <a:cs typeface="Times New Roman"/>
              </a:rPr>
              <a:t> </a:t>
            </a:r>
            <a:r>
              <a:rPr dirty="0" baseline="3472" sz="1200">
                <a:latin typeface="Times New Roman"/>
                <a:cs typeface="Times New Roman"/>
              </a:rPr>
              <a:t>se</a:t>
            </a:r>
            <a:r>
              <a:rPr dirty="0" baseline="3472" sz="1200" spc="112">
                <a:latin typeface="Times New Roman"/>
                <a:cs typeface="Times New Roman"/>
              </a:rPr>
              <a:t> </a:t>
            </a:r>
            <a:r>
              <a:rPr dirty="0" baseline="3472" sz="1200">
                <a:latin typeface="Times New Roman"/>
                <a:cs typeface="Times New Roman"/>
              </a:rPr>
              <a:t>puedan</a:t>
            </a:r>
            <a:r>
              <a:rPr dirty="0" baseline="3472" sz="1200" spc="120">
                <a:latin typeface="Times New Roman"/>
                <a:cs typeface="Times New Roman"/>
              </a:rPr>
              <a:t> </a:t>
            </a:r>
            <a:r>
              <a:rPr dirty="0" baseline="3472" sz="1200">
                <a:latin typeface="Times New Roman"/>
                <a:cs typeface="Times New Roman"/>
              </a:rPr>
              <a:t>realizar</a:t>
            </a:r>
            <a:r>
              <a:rPr dirty="0" baseline="3472" sz="1200" spc="112">
                <a:latin typeface="Times New Roman"/>
                <a:cs typeface="Times New Roman"/>
              </a:rPr>
              <a:t> </a:t>
            </a:r>
            <a:r>
              <a:rPr dirty="0" baseline="3472" sz="1200">
                <a:latin typeface="Times New Roman"/>
                <a:cs typeface="Times New Roman"/>
              </a:rPr>
              <a:t>operaciones</a:t>
            </a:r>
            <a:r>
              <a:rPr dirty="0" baseline="3472" sz="1200" spc="120">
                <a:latin typeface="Times New Roman"/>
                <a:cs typeface="Times New Roman"/>
              </a:rPr>
              <a:t> </a:t>
            </a:r>
            <a:r>
              <a:rPr dirty="0" baseline="3472" sz="1200">
                <a:latin typeface="Times New Roman"/>
                <a:cs typeface="Times New Roman"/>
              </a:rPr>
              <a:t>de</a:t>
            </a:r>
            <a:r>
              <a:rPr dirty="0" baseline="3472" sz="1200" spc="112">
                <a:latin typeface="Times New Roman"/>
                <a:cs typeface="Times New Roman"/>
              </a:rPr>
              <a:t> </a:t>
            </a:r>
            <a:r>
              <a:rPr dirty="0" baseline="3472" sz="1200">
                <a:latin typeface="Times New Roman"/>
                <a:cs typeface="Times New Roman"/>
              </a:rPr>
              <a:t>edición.</a:t>
            </a:r>
            <a:r>
              <a:rPr dirty="0" baseline="3472" sz="1200" spc="112">
                <a:latin typeface="Times New Roman"/>
                <a:cs typeface="Times New Roman"/>
              </a:rPr>
              <a:t> </a:t>
            </a:r>
            <a:r>
              <a:rPr dirty="0" baseline="3472" sz="1200" spc="-135">
                <a:latin typeface="Times New Roman"/>
                <a:cs typeface="Times New Roman"/>
              </a:rPr>
              <a:t>Lo</a:t>
            </a:r>
            <a:r>
              <a:rPr dirty="0" sz="600" spc="-90">
                <a:latin typeface="Arial MT"/>
                <a:cs typeface="Arial MT"/>
              </a:rPr>
              <a:t>Tr</a:t>
            </a:r>
            <a:r>
              <a:rPr dirty="0" baseline="3472" sz="1200" spc="-135">
                <a:latin typeface="Times New Roman"/>
                <a:cs typeface="Times New Roman"/>
              </a:rPr>
              <a:t>s</a:t>
            </a:r>
            <a:r>
              <a:rPr dirty="0" sz="600" spc="-90">
                <a:latin typeface="Arial MT"/>
                <a:cs typeface="Arial MT"/>
              </a:rPr>
              <a:t>a</a:t>
            </a:r>
            <a:r>
              <a:rPr dirty="0" baseline="3472" sz="1200" spc="-135">
                <a:latin typeface="Times New Roman"/>
                <a:cs typeface="Times New Roman"/>
              </a:rPr>
              <a:t>o</a:t>
            </a:r>
            <a:r>
              <a:rPr dirty="0" sz="600" spc="-90">
                <a:latin typeface="Arial MT"/>
                <a:cs typeface="Arial MT"/>
              </a:rPr>
              <a:t>du</a:t>
            </a:r>
            <a:r>
              <a:rPr dirty="0" baseline="3472" sz="1200" spc="-135">
                <a:latin typeface="Times New Roman"/>
                <a:cs typeface="Times New Roman"/>
              </a:rPr>
              <a:t>b</a:t>
            </a:r>
            <a:r>
              <a:rPr dirty="0" sz="600" spc="-90">
                <a:latin typeface="Arial MT"/>
                <a:cs typeface="Arial MT"/>
              </a:rPr>
              <a:t>c</a:t>
            </a:r>
            <a:r>
              <a:rPr dirty="0" baseline="3472" sz="1200" spc="-135">
                <a:latin typeface="Times New Roman"/>
                <a:cs typeface="Times New Roman"/>
              </a:rPr>
              <a:t>j</a:t>
            </a:r>
            <a:r>
              <a:rPr dirty="0" sz="600" spc="-90">
                <a:latin typeface="Arial MT"/>
                <a:cs typeface="Arial MT"/>
              </a:rPr>
              <a:t>i</a:t>
            </a:r>
            <a:r>
              <a:rPr dirty="0" baseline="3472" sz="1200" spc="-135">
                <a:latin typeface="Times New Roman"/>
                <a:cs typeface="Times New Roman"/>
              </a:rPr>
              <a:t>e</a:t>
            </a:r>
            <a:r>
              <a:rPr dirty="0" sz="600" spc="-90">
                <a:latin typeface="Arial MT"/>
                <a:cs typeface="Arial MT"/>
              </a:rPr>
              <a:t>e</a:t>
            </a:r>
            <a:r>
              <a:rPr dirty="0" baseline="3472" sz="1200" spc="-135">
                <a:latin typeface="Times New Roman"/>
                <a:cs typeface="Times New Roman"/>
              </a:rPr>
              <a:t>t</a:t>
            </a:r>
            <a:r>
              <a:rPr dirty="0" sz="600" spc="-90">
                <a:latin typeface="Arial MT"/>
                <a:cs typeface="Arial MT"/>
              </a:rPr>
              <a:t>n</a:t>
            </a:r>
            <a:r>
              <a:rPr dirty="0" baseline="3472" sz="1200" spc="-135">
                <a:latin typeface="Times New Roman"/>
                <a:cs typeface="Times New Roman"/>
              </a:rPr>
              <a:t>o</a:t>
            </a:r>
            <a:r>
              <a:rPr dirty="0" sz="600" spc="-90">
                <a:latin typeface="Arial MT"/>
                <a:cs typeface="Arial MT"/>
              </a:rPr>
              <a:t>d</a:t>
            </a:r>
            <a:r>
              <a:rPr dirty="0" baseline="3472" sz="1200" spc="-135">
                <a:latin typeface="Times New Roman"/>
                <a:cs typeface="Times New Roman"/>
              </a:rPr>
              <a:t>s</a:t>
            </a:r>
            <a:r>
              <a:rPr dirty="0" sz="600" spc="-90">
                <a:latin typeface="Arial MT"/>
                <a:cs typeface="Arial MT"/>
              </a:rPr>
              <a:t>o.</a:t>
            </a:r>
            <a:r>
              <a:rPr dirty="0" baseline="3472" sz="1200" spc="-135">
                <a:latin typeface="Times New Roman"/>
                <a:cs typeface="Times New Roman"/>
              </a:rPr>
              <a:t>s</a:t>
            </a:r>
            <a:r>
              <a:rPr dirty="0" sz="600" spc="-90">
                <a:latin typeface="Arial MT"/>
                <a:cs typeface="Arial MT"/>
              </a:rPr>
              <a:t>..</a:t>
            </a:r>
            <a:r>
              <a:rPr dirty="0" baseline="3472" sz="1200" spc="-135">
                <a:latin typeface="Times New Roman"/>
                <a:cs typeface="Times New Roman"/>
              </a:rPr>
              <a:t>eleccionados</a:t>
            </a:r>
            <a:r>
              <a:rPr dirty="0" baseline="3472" sz="1200" spc="120">
                <a:latin typeface="Times New Roman"/>
                <a:cs typeface="Times New Roman"/>
              </a:rPr>
              <a:t> </a:t>
            </a:r>
            <a:r>
              <a:rPr dirty="0" baseline="3472" sz="1200">
                <a:latin typeface="Times New Roman"/>
                <a:cs typeface="Times New Roman"/>
              </a:rPr>
              <a:t>también</a:t>
            </a:r>
            <a:r>
              <a:rPr dirty="0" baseline="3472" sz="1200" spc="112">
                <a:latin typeface="Times New Roman"/>
                <a:cs typeface="Times New Roman"/>
              </a:rPr>
              <a:t> </a:t>
            </a:r>
            <a:r>
              <a:rPr dirty="0" baseline="3472" sz="1200">
                <a:latin typeface="Times New Roman"/>
                <a:cs typeface="Times New Roman"/>
              </a:rPr>
              <a:t>se</a:t>
            </a:r>
            <a:r>
              <a:rPr dirty="0" baseline="3472" sz="1200" spc="120">
                <a:latin typeface="Times New Roman"/>
                <a:cs typeface="Times New Roman"/>
              </a:rPr>
              <a:t> </a:t>
            </a:r>
            <a:r>
              <a:rPr dirty="0" baseline="3472" sz="1200">
                <a:latin typeface="Times New Roman"/>
                <a:cs typeface="Times New Roman"/>
              </a:rPr>
              <a:t>pueden</a:t>
            </a:r>
            <a:r>
              <a:rPr dirty="0" baseline="3472" sz="1200" spc="112">
                <a:latin typeface="Times New Roman"/>
                <a:cs typeface="Times New Roman"/>
              </a:rPr>
              <a:t> </a:t>
            </a:r>
            <a:r>
              <a:rPr dirty="0" baseline="3472" sz="1200">
                <a:latin typeface="Times New Roman"/>
                <a:cs typeface="Times New Roman"/>
              </a:rPr>
              <a:t>exportar</a:t>
            </a:r>
            <a:r>
              <a:rPr dirty="0" baseline="3472" sz="1200" spc="120">
                <a:latin typeface="Times New Roman"/>
                <a:cs typeface="Times New Roman"/>
              </a:rPr>
              <a:t> </a:t>
            </a:r>
            <a:r>
              <a:rPr dirty="0" baseline="3472" sz="1200">
                <a:latin typeface="Times New Roman"/>
                <a:cs typeface="Times New Roman"/>
              </a:rPr>
              <a:t>a</a:t>
            </a:r>
            <a:r>
              <a:rPr dirty="0" baseline="3472" sz="1200" spc="112">
                <a:latin typeface="Times New Roman"/>
                <a:cs typeface="Times New Roman"/>
              </a:rPr>
              <a:t> </a:t>
            </a:r>
            <a:r>
              <a:rPr dirty="0" baseline="3472" sz="1200">
                <a:latin typeface="Times New Roman"/>
                <a:cs typeface="Times New Roman"/>
              </a:rPr>
              <a:t>un</a:t>
            </a:r>
            <a:r>
              <a:rPr dirty="0" baseline="3472" sz="1200" spc="112">
                <a:latin typeface="Times New Roman"/>
                <a:cs typeface="Times New Roman"/>
              </a:rPr>
              <a:t> </a:t>
            </a:r>
            <a:r>
              <a:rPr dirty="0" baseline="3472" sz="1200">
                <a:latin typeface="Times New Roman"/>
                <a:cs typeface="Times New Roman"/>
              </a:rPr>
              <a:t>archivo</a:t>
            </a:r>
            <a:r>
              <a:rPr dirty="0" baseline="3472" sz="1200" spc="120">
                <a:latin typeface="Times New Roman"/>
                <a:cs typeface="Times New Roman"/>
              </a:rPr>
              <a:t> </a:t>
            </a:r>
            <a:r>
              <a:rPr dirty="0" baseline="3472" sz="1200">
                <a:latin typeface="Times New Roman"/>
                <a:cs typeface="Times New Roman"/>
              </a:rPr>
              <a:t>de</a:t>
            </a:r>
            <a:r>
              <a:rPr dirty="0" baseline="3472" sz="1200" spc="112">
                <a:latin typeface="Times New Roman"/>
                <a:cs typeface="Times New Roman"/>
              </a:rPr>
              <a:t> </a:t>
            </a:r>
            <a:r>
              <a:rPr dirty="0" baseline="3472" sz="1200" spc="-15">
                <a:latin typeface="Times New Roman"/>
                <a:cs typeface="Times New Roman"/>
              </a:rPr>
              <a:t>disco</a:t>
            </a:r>
            <a:r>
              <a:rPr dirty="0" baseline="3472" sz="1200" spc="7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cualquier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importarse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otro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circuito.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089080" y="7492172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5661767" y="7472349"/>
            <a:ext cx="13144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35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2265291" y="1115521"/>
            <a:ext cx="196723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Tecla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acceso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directo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Equivalente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menús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1366613" y="1103626"/>
            <a:ext cx="733425" cy="113601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algn="just" marL="12700" marR="154305">
              <a:lnSpc>
                <a:spcPct val="113799"/>
              </a:lnSpc>
              <a:spcBef>
                <a:spcPts val="90"/>
              </a:spcBef>
            </a:pPr>
            <a:r>
              <a:rPr dirty="0" sz="800" spc="-10">
                <a:latin typeface="Times New Roman"/>
                <a:cs typeface="Times New Roman"/>
              </a:rPr>
              <a:t>Herramienta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DESHACER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REHACER</a:t>
            </a:r>
            <a:endParaRPr sz="800">
              <a:latin typeface="Times New Roman"/>
              <a:cs typeface="Times New Roman"/>
            </a:endParaRPr>
          </a:p>
          <a:p>
            <a:pPr marL="12700" marR="18097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Cortar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pegar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Eliminar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Pegar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Duplicar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Seleccionar</a:t>
            </a:r>
            <a:r>
              <a:rPr dirty="0" sz="800" spc="15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todo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2265291" y="1242393"/>
            <a:ext cx="808990" cy="99695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algn="just" marL="131445" marR="315595">
              <a:lnSpc>
                <a:spcPct val="113799"/>
              </a:lnSpc>
              <a:spcBef>
                <a:spcPts val="90"/>
              </a:spcBef>
            </a:pPr>
            <a:r>
              <a:rPr dirty="0" sz="800">
                <a:latin typeface="Times New Roman"/>
                <a:cs typeface="Times New Roman"/>
              </a:rPr>
              <a:t>Ctrl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+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Z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Ctrl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+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Y</a:t>
            </a:r>
            <a:endParaRPr sz="800">
              <a:latin typeface="Times New Roman"/>
              <a:cs typeface="Times New Roman"/>
            </a:endParaRPr>
          </a:p>
          <a:p>
            <a:pPr algn="just" marL="164465" marR="5080" indent="-15240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Ctrl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+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X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Ctrl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+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C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DEL</a:t>
            </a:r>
            <a:endParaRPr sz="800">
              <a:latin typeface="Times New Roman"/>
              <a:cs typeface="Times New Roman"/>
            </a:endParaRPr>
          </a:p>
          <a:p>
            <a:pPr algn="just" marL="131445" marR="315595">
              <a:lnSpc>
                <a:spcPct val="113799"/>
              </a:lnSpc>
              <a:spcBef>
                <a:spcPts val="5"/>
              </a:spcBef>
            </a:pPr>
            <a:r>
              <a:rPr dirty="0" sz="800">
                <a:latin typeface="Times New Roman"/>
                <a:cs typeface="Times New Roman"/>
              </a:rPr>
              <a:t>Ctrl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+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V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Ctrl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+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D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Ctrl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+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A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3263088" y="1268825"/>
            <a:ext cx="2790190" cy="237807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 marR="1856105">
              <a:lnSpc>
                <a:spcPct val="113799"/>
              </a:lnSpc>
              <a:spcBef>
                <a:spcPts val="90"/>
              </a:spcBef>
            </a:pPr>
            <a:r>
              <a:rPr dirty="0" sz="800" i="1">
                <a:latin typeface="Times New Roman"/>
                <a:cs typeface="Times New Roman"/>
              </a:rPr>
              <a:t>Editar</a:t>
            </a:r>
            <a:r>
              <a:rPr dirty="0" sz="800" spc="3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35" i="1">
                <a:latin typeface="Times New Roman"/>
                <a:cs typeface="Times New Roman"/>
              </a:rPr>
              <a:t> </a:t>
            </a:r>
            <a:r>
              <a:rPr dirty="0" sz="800" spc="-10" i="1">
                <a:latin typeface="Times New Roman"/>
                <a:cs typeface="Times New Roman"/>
              </a:rPr>
              <a:t>Deshacer</a:t>
            </a:r>
            <a:r>
              <a:rPr dirty="0" sz="800" spc="50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Editar</a:t>
            </a:r>
            <a:r>
              <a:rPr dirty="0" sz="800" spc="3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35" i="1">
                <a:latin typeface="Times New Roman"/>
                <a:cs typeface="Times New Roman"/>
              </a:rPr>
              <a:t> </a:t>
            </a:r>
            <a:r>
              <a:rPr dirty="0" sz="800" spc="-10" i="1">
                <a:latin typeface="Times New Roman"/>
                <a:cs typeface="Times New Roman"/>
              </a:rPr>
              <a:t>Rehacer</a:t>
            </a:r>
            <a:r>
              <a:rPr dirty="0" sz="800" spc="50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Editar</a:t>
            </a:r>
            <a:r>
              <a:rPr dirty="0" sz="800" spc="4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Cortar</a:t>
            </a:r>
            <a:r>
              <a:rPr dirty="0" sz="800" spc="45" i="1">
                <a:latin typeface="Times New Roman"/>
                <a:cs typeface="Times New Roman"/>
              </a:rPr>
              <a:t> </a:t>
            </a:r>
            <a:r>
              <a:rPr dirty="0" sz="800" spc="-10" i="1">
                <a:latin typeface="Times New Roman"/>
                <a:cs typeface="Times New Roman"/>
              </a:rPr>
              <a:t>pegar</a:t>
            </a:r>
            <a:r>
              <a:rPr dirty="0" sz="800" spc="50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Editar</a:t>
            </a:r>
            <a:r>
              <a:rPr dirty="0" sz="800" spc="3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35" i="1">
                <a:latin typeface="Times New Roman"/>
                <a:cs typeface="Times New Roman"/>
              </a:rPr>
              <a:t> </a:t>
            </a:r>
            <a:r>
              <a:rPr dirty="0" sz="800" spc="-10" i="1">
                <a:latin typeface="Times New Roman"/>
                <a:cs typeface="Times New Roman"/>
              </a:rPr>
              <a:t>Eliminar</a:t>
            </a:r>
            <a:r>
              <a:rPr dirty="0" sz="800" spc="50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Editar</a:t>
            </a:r>
            <a:r>
              <a:rPr dirty="0" sz="800" spc="3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35" i="1">
                <a:latin typeface="Times New Roman"/>
                <a:cs typeface="Times New Roman"/>
              </a:rPr>
              <a:t> </a:t>
            </a:r>
            <a:r>
              <a:rPr dirty="0" sz="800" spc="-10" i="1">
                <a:latin typeface="Times New Roman"/>
                <a:cs typeface="Times New Roman"/>
              </a:rPr>
              <a:t>Pegar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 i="1">
                <a:latin typeface="Times New Roman"/>
                <a:cs typeface="Times New Roman"/>
              </a:rPr>
              <a:t>Editar</a:t>
            </a:r>
            <a:r>
              <a:rPr dirty="0" sz="800" spc="3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35" i="1">
                <a:latin typeface="Times New Roman"/>
                <a:cs typeface="Times New Roman"/>
              </a:rPr>
              <a:t> </a:t>
            </a:r>
            <a:r>
              <a:rPr dirty="0" sz="800" spc="-10" i="1">
                <a:latin typeface="Times New Roman"/>
                <a:cs typeface="Times New Roman"/>
              </a:rPr>
              <a:t>Duplicar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i="1">
                <a:latin typeface="Times New Roman"/>
                <a:cs typeface="Times New Roman"/>
              </a:rPr>
              <a:t>Editar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Seleccionar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spc="-20" i="1">
                <a:latin typeface="Times New Roman"/>
                <a:cs typeface="Times New Roman"/>
              </a:rPr>
              <a:t>todo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85"/>
              </a:spcBef>
            </a:pPr>
            <a:r>
              <a:rPr dirty="0" sz="800" i="1">
                <a:latin typeface="Times New Roman"/>
                <a:cs typeface="Times New Roman"/>
              </a:rPr>
              <a:t>Editar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Seleccione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Dentro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(o</a:t>
            </a:r>
            <a:r>
              <a:rPr dirty="0" sz="700" spc="45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doble</a:t>
            </a:r>
            <a:r>
              <a:rPr dirty="0" sz="700" spc="50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clic</a:t>
            </a:r>
            <a:r>
              <a:rPr dirty="0" sz="700" spc="50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izquierdo</a:t>
            </a:r>
            <a:r>
              <a:rPr dirty="0" sz="700" spc="45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en</a:t>
            </a:r>
            <a:r>
              <a:rPr dirty="0" sz="700" spc="50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espacio</a:t>
            </a:r>
            <a:r>
              <a:rPr dirty="0" sz="700" spc="50">
                <a:latin typeface="Times New Roman"/>
                <a:cs typeface="Times New Roman"/>
              </a:rPr>
              <a:t> </a:t>
            </a:r>
            <a:r>
              <a:rPr dirty="0" sz="700" spc="-10">
                <a:latin typeface="Times New Roman"/>
                <a:cs typeface="Times New Roman"/>
              </a:rPr>
              <a:t>abierto)</a:t>
            </a:r>
            <a:endParaRPr sz="700">
              <a:latin typeface="Times New Roman"/>
              <a:cs typeface="Times New Roman"/>
            </a:endParaRPr>
          </a:p>
          <a:p>
            <a:pPr marL="12700" marR="1191260">
              <a:lnSpc>
                <a:spcPct val="113799"/>
              </a:lnSpc>
            </a:pPr>
            <a:r>
              <a:rPr dirty="0" sz="800" i="1">
                <a:latin typeface="Times New Roman"/>
                <a:cs typeface="Times New Roman"/>
              </a:rPr>
              <a:t>Editar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Seleccione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por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spc="-10" i="1">
                <a:latin typeface="Times New Roman"/>
                <a:cs typeface="Times New Roman"/>
              </a:rPr>
              <a:t>propiedades</a:t>
            </a:r>
            <a:r>
              <a:rPr dirty="0" sz="800" spc="50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Editar</a:t>
            </a:r>
            <a:r>
              <a:rPr dirty="0" sz="800" spc="4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4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Editar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 spc="-10" i="1">
                <a:latin typeface="Times New Roman"/>
                <a:cs typeface="Times New Roman"/>
              </a:rPr>
              <a:t>texto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i="1">
                <a:latin typeface="Times New Roman"/>
                <a:cs typeface="Times New Roman"/>
              </a:rPr>
              <a:t>Editar</a:t>
            </a:r>
            <a:r>
              <a:rPr dirty="0" sz="800" spc="3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3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Rotar</a:t>
            </a:r>
            <a:r>
              <a:rPr dirty="0" sz="800" spc="3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R</a:t>
            </a:r>
            <a:r>
              <a:rPr dirty="0" sz="800" spc="35" i="1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(o</a:t>
            </a:r>
            <a:r>
              <a:rPr dirty="0" sz="700" spc="30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clic</a:t>
            </a:r>
            <a:r>
              <a:rPr dirty="0" sz="700" spc="35">
                <a:latin typeface="Times New Roman"/>
                <a:cs typeface="Times New Roman"/>
              </a:rPr>
              <a:t> </a:t>
            </a:r>
            <a:r>
              <a:rPr dirty="0" sz="700" spc="-10">
                <a:latin typeface="Times New Roman"/>
                <a:cs typeface="Times New Roman"/>
              </a:rPr>
              <a:t>derecho)</a:t>
            </a:r>
            <a:endParaRPr sz="700">
              <a:latin typeface="Times New Roman"/>
              <a:cs typeface="Times New Roman"/>
            </a:endParaRPr>
          </a:p>
          <a:p>
            <a:pPr marL="12700" marR="1853564">
              <a:lnSpc>
                <a:spcPct val="113799"/>
              </a:lnSpc>
            </a:pPr>
            <a:r>
              <a:rPr dirty="0" sz="800" i="1">
                <a:latin typeface="Times New Roman"/>
                <a:cs typeface="Times New Roman"/>
              </a:rPr>
              <a:t>Editar</a:t>
            </a:r>
            <a:r>
              <a:rPr dirty="0" sz="800" spc="4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4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Rotar</a:t>
            </a:r>
            <a:r>
              <a:rPr dirty="0" sz="800" spc="45" i="1">
                <a:latin typeface="Times New Roman"/>
                <a:cs typeface="Times New Roman"/>
              </a:rPr>
              <a:t> </a:t>
            </a:r>
            <a:r>
              <a:rPr dirty="0" sz="800" spc="-50" i="1">
                <a:latin typeface="Times New Roman"/>
                <a:cs typeface="Times New Roman"/>
              </a:rPr>
              <a:t>L</a:t>
            </a:r>
            <a:r>
              <a:rPr dirty="0" sz="800" spc="50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Editar</a:t>
            </a:r>
            <a:r>
              <a:rPr dirty="0" sz="800" spc="3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4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Dar</a:t>
            </a:r>
            <a:r>
              <a:rPr dirty="0" sz="800" spc="4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la</a:t>
            </a:r>
            <a:r>
              <a:rPr dirty="0" sz="800" spc="35" i="1">
                <a:latin typeface="Times New Roman"/>
                <a:cs typeface="Times New Roman"/>
              </a:rPr>
              <a:t> </a:t>
            </a:r>
            <a:r>
              <a:rPr dirty="0" sz="800" spc="-10" i="1">
                <a:latin typeface="Times New Roman"/>
                <a:cs typeface="Times New Roman"/>
              </a:rPr>
              <a:t>vuelta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 i="1">
                <a:latin typeface="Times New Roman"/>
                <a:cs typeface="Times New Roman"/>
              </a:rPr>
              <a:t>Editar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Bandas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 spc="-20" i="1">
                <a:latin typeface="Times New Roman"/>
                <a:cs typeface="Times New Roman"/>
              </a:rPr>
              <a:t>goma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i="1">
                <a:latin typeface="Times New Roman"/>
                <a:cs typeface="Times New Roman"/>
              </a:rPr>
              <a:t>Editar</a:t>
            </a:r>
            <a:r>
              <a:rPr dirty="0" sz="800" spc="4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4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Editar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grupo</a:t>
            </a:r>
            <a:r>
              <a:rPr dirty="0" sz="800" spc="4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/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circuito</a:t>
            </a:r>
            <a:r>
              <a:rPr dirty="0" sz="800" spc="45" i="1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(una</a:t>
            </a:r>
            <a:r>
              <a:rPr dirty="0" sz="700" spc="45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capa</a:t>
            </a:r>
            <a:r>
              <a:rPr dirty="0" sz="700" spc="40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hacia</a:t>
            </a:r>
            <a:r>
              <a:rPr dirty="0" sz="700" spc="45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abajo</a:t>
            </a:r>
            <a:r>
              <a:rPr dirty="0" sz="700" spc="40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o</a:t>
            </a:r>
            <a:r>
              <a:rPr dirty="0" sz="700" spc="40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hacia</a:t>
            </a:r>
            <a:r>
              <a:rPr dirty="0" sz="700" spc="45">
                <a:latin typeface="Times New Roman"/>
                <a:cs typeface="Times New Roman"/>
              </a:rPr>
              <a:t> </a:t>
            </a:r>
            <a:r>
              <a:rPr dirty="0" sz="700" spc="-10">
                <a:latin typeface="Times New Roman"/>
                <a:cs typeface="Times New Roman"/>
              </a:rPr>
              <a:t>arriba)</a:t>
            </a:r>
            <a:endParaRPr sz="7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 i="1">
                <a:latin typeface="Times New Roman"/>
                <a:cs typeface="Times New Roman"/>
              </a:rPr>
              <a:t>Ver</a:t>
            </a:r>
            <a:r>
              <a:rPr dirty="0" sz="800" spc="1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1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Acercar</a:t>
            </a:r>
            <a:r>
              <a:rPr dirty="0" sz="800" spc="1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/</a:t>
            </a:r>
            <a:r>
              <a:rPr dirty="0" sz="800" spc="15" i="1">
                <a:latin typeface="Times New Roman"/>
                <a:cs typeface="Times New Roman"/>
              </a:rPr>
              <a:t> </a:t>
            </a:r>
            <a:r>
              <a:rPr dirty="0" sz="800" spc="-10" i="1">
                <a:latin typeface="Times New Roman"/>
                <a:cs typeface="Times New Roman"/>
              </a:rPr>
              <a:t>alejar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i="1">
                <a:latin typeface="Times New Roman"/>
                <a:cs typeface="Times New Roman"/>
              </a:rPr>
              <a:t>Ver</a:t>
            </a:r>
            <a:r>
              <a:rPr dirty="0" sz="800" spc="3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3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Actualizar</a:t>
            </a:r>
            <a:r>
              <a:rPr dirty="0" sz="800" spc="35" i="1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(volver</a:t>
            </a:r>
            <a:r>
              <a:rPr dirty="0" sz="700" spc="35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a</a:t>
            </a:r>
            <a:r>
              <a:rPr dirty="0" sz="700" spc="30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dibujar</a:t>
            </a:r>
            <a:r>
              <a:rPr dirty="0" sz="700" spc="30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el</a:t>
            </a:r>
            <a:r>
              <a:rPr dirty="0" sz="700" spc="30">
                <a:latin typeface="Times New Roman"/>
                <a:cs typeface="Times New Roman"/>
              </a:rPr>
              <a:t> </a:t>
            </a:r>
            <a:r>
              <a:rPr dirty="0" sz="700" spc="-10">
                <a:latin typeface="Times New Roman"/>
                <a:cs typeface="Times New Roman"/>
              </a:rPr>
              <a:t>circuito)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1366613" y="2213758"/>
            <a:ext cx="1488440" cy="58102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 marR="5080">
              <a:lnSpc>
                <a:spcPct val="113799"/>
              </a:lnSpc>
              <a:spcBef>
                <a:spcPts val="90"/>
              </a:spcBef>
            </a:pPr>
            <a:r>
              <a:rPr dirty="0" sz="800">
                <a:latin typeface="Times New Roman"/>
                <a:cs typeface="Times New Roman"/>
              </a:rPr>
              <a:t>Seleccionar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Dentro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Ctrl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+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I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Propiedades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Ctrl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+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P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Nuevo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texto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Ctrl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+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T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Girar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sentido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horario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Ctrl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+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R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1366613" y="2768824"/>
            <a:ext cx="844550" cy="30353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 marR="5080">
              <a:lnSpc>
                <a:spcPct val="113799"/>
              </a:lnSpc>
              <a:spcBef>
                <a:spcPts val="90"/>
              </a:spcBef>
            </a:pPr>
            <a:r>
              <a:rPr dirty="0" sz="800">
                <a:latin typeface="Times New Roman"/>
                <a:cs typeface="Times New Roman"/>
              </a:rPr>
              <a:t>Girar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izquierda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Dar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vuelta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2384234" y="2768824"/>
            <a:ext cx="367030" cy="30353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 marR="5080">
              <a:lnSpc>
                <a:spcPct val="113799"/>
              </a:lnSpc>
              <a:spcBef>
                <a:spcPts val="90"/>
              </a:spcBef>
            </a:pPr>
            <a:r>
              <a:rPr dirty="0" sz="800">
                <a:latin typeface="Times New Roman"/>
                <a:cs typeface="Times New Roman"/>
              </a:rPr>
              <a:t>Ctrl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+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L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Ctrl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+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F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1366613" y="3046359"/>
            <a:ext cx="1777364" cy="574040"/>
          </a:xfrm>
          <a:prstGeom prst="rect">
            <a:avLst/>
          </a:prstGeom>
        </p:spPr>
        <p:txBody>
          <a:bodyPr wrap="square" lIns="0" tIns="285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25"/>
              </a:spcBef>
            </a:pPr>
            <a:r>
              <a:rPr dirty="0" sz="800">
                <a:latin typeface="Times New Roman"/>
                <a:cs typeface="Times New Roman"/>
              </a:rPr>
              <a:t>Banda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goma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Ctrl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+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B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Editar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grupo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Ctrl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+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Ctrl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+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H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Acercar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Alejar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NUM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+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-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80"/>
              </a:spcBef>
              <a:tabLst>
                <a:tab pos="1029969" algn="l"/>
              </a:tabLst>
            </a:pPr>
            <a:r>
              <a:rPr dirty="0" sz="800" spc="-10">
                <a:latin typeface="Times New Roman"/>
                <a:cs typeface="Times New Roman"/>
              </a:rPr>
              <a:t>Actualizar</a:t>
            </a:r>
            <a:r>
              <a:rPr dirty="0" sz="800">
                <a:latin typeface="Times New Roman"/>
                <a:cs typeface="Times New Roman"/>
              </a:rPr>
              <a:t>	Ctrl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+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Q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1089080" y="3831380"/>
            <a:ext cx="5483225" cy="343662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Times New Roman"/>
                <a:cs typeface="Times New Roman"/>
              </a:rPr>
              <a:t>3.4</a:t>
            </a:r>
            <a:r>
              <a:rPr dirty="0" sz="800" spc="8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Descripción</a:t>
            </a:r>
            <a:r>
              <a:rPr dirty="0" sz="800" spc="9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general</a:t>
            </a:r>
            <a:r>
              <a:rPr dirty="0" sz="800" spc="8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</a:t>
            </a:r>
            <a:r>
              <a:rPr dirty="0" sz="800" spc="9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trabajar</a:t>
            </a:r>
            <a:r>
              <a:rPr dirty="0" sz="800" spc="8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con</a:t>
            </a:r>
            <a:r>
              <a:rPr dirty="0" sz="800" spc="90" b="1">
                <a:latin typeface="Times New Roman"/>
                <a:cs typeface="Times New Roman"/>
              </a:rPr>
              <a:t> </a:t>
            </a:r>
            <a:r>
              <a:rPr dirty="0" sz="800" spc="-10" b="1">
                <a:latin typeface="Times New Roman"/>
                <a:cs typeface="Times New Roman"/>
              </a:rPr>
              <a:t>ATPDraw</a:t>
            </a:r>
            <a:endParaRPr sz="800">
              <a:latin typeface="Times New Roman"/>
              <a:cs typeface="Times New Roman"/>
            </a:endParaRPr>
          </a:p>
          <a:p>
            <a:pPr marL="12700" marR="553720">
              <a:lnSpc>
                <a:spcPct val="113799"/>
              </a:lnSpc>
              <a:spcBef>
                <a:spcPts val="730"/>
              </a:spcBef>
            </a:pPr>
            <a:r>
              <a:rPr dirty="0" sz="800">
                <a:latin typeface="Times New Roman"/>
                <a:cs typeface="Times New Roman"/>
              </a:rPr>
              <a:t>Después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seleccionar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menú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8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selección</a:t>
            </a:r>
            <a:r>
              <a:rPr dirty="0" sz="800" spc="8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Componente,</a:t>
            </a:r>
            <a:r>
              <a:rPr dirty="0" sz="800" spc="8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nuevo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aparece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centro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encerrado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rectángulo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color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lima.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Haz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izquierda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mouse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mover,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derecho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girar,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finalmente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haga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espacio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abierto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cancelar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y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Coloca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objeto.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7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86360">
              <a:lnSpc>
                <a:spcPct val="113799"/>
              </a:lnSpc>
              <a:spcBef>
                <a:spcPts val="5"/>
              </a:spcBef>
            </a:pP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mover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objeto,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simplemente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presione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mantenga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presionado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izquierdo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mouse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sobre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objeto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mientras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mueve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mouse.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Suelte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haga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área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vacía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anular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confirmar</a:t>
            </a:r>
            <a:endParaRPr sz="800">
              <a:latin typeface="Times New Roman"/>
              <a:cs typeface="Times New Roman"/>
            </a:endParaRPr>
          </a:p>
          <a:p>
            <a:pPr marL="12700" marR="54991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nueva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posición.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luego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mueve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punto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cuadrícula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cercano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(conocido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gridsnapping).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dos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superponen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consecuencia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operación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movimiento,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recibe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advertencia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mensaje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elegir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continuar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cancelar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operación.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70"/>
              </a:spcBef>
            </a:pPr>
            <a:endParaRPr sz="800">
              <a:latin typeface="Times New Roman"/>
              <a:cs typeface="Times New Roman"/>
            </a:endParaRPr>
          </a:p>
          <a:p>
            <a:pPr algn="just" marL="12700" marR="35369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grupo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mover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hacer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maneras: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manteniendo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presionada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tecla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 i="1">
                <a:latin typeface="Times New Roman"/>
                <a:cs typeface="Times New Roman"/>
              </a:rPr>
              <a:t>Mayús.</a:t>
            </a:r>
            <a:r>
              <a:rPr dirty="0" sz="800" spc="50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mientras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hace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Presionando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manteniendo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presionado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izquierdo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mouse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área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vacía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permite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arrastrar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contorno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rectangular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alrededor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desea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seleccionar.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finalmente,</a:t>
            </a:r>
            <a:endParaRPr sz="800">
              <a:latin typeface="Times New Roman"/>
              <a:cs typeface="Times New Roman"/>
            </a:endParaRPr>
          </a:p>
          <a:p>
            <a:pPr algn="just"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hacer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doble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izquierdo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mouse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área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vacía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permite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definición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polígono</a:t>
            </a:r>
            <a:endParaRPr sz="800">
              <a:latin typeface="Times New Roman"/>
              <a:cs typeface="Times New Roman"/>
            </a:endParaRPr>
          </a:p>
          <a:p>
            <a:pPr marL="12700" marR="51879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región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haciendo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repetidamente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izquierdo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mouse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cerrar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región,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Haga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derecho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ratón.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punto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central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dentro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región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indicada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o</a:t>
            </a:r>
            <a:endParaRPr sz="800">
              <a:latin typeface="Times New Roman"/>
              <a:cs typeface="Times New Roman"/>
            </a:endParaRPr>
          </a:p>
          <a:p>
            <a:pPr marL="12700" marR="36258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rectángulos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agregan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grupo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seleccionados.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conexiones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requieren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ambos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puntos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finales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dentro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del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región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seleccionada.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Editar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Bandas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goma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estirar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conexiones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extremo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dentro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y</a:t>
            </a:r>
            <a:endParaRPr sz="800">
              <a:latin typeface="Times New Roman"/>
              <a:cs typeface="Times New Roman"/>
            </a:endParaRPr>
          </a:p>
          <a:p>
            <a:pPr marL="12700" marR="476884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extremo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afuera.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mover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grupo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seleccionado,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presione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mantenga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presionado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mouse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izquierdo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dentro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grupo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mientras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mueve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mouse.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Anule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confirme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nueva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posición</a:t>
            </a:r>
            <a:endParaRPr sz="800">
              <a:latin typeface="Times New Roman"/>
              <a:cs typeface="Times New Roman"/>
            </a:endParaRPr>
          </a:p>
          <a:p>
            <a:pPr marL="12700" marR="65341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haciendo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área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vacía.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Cualquier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superpuesto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producirá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advertencia.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mover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objetos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fuera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visible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barras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desplazamiento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rectángulo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vista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endParaRPr sz="800">
              <a:latin typeface="Times New Roman"/>
              <a:cs typeface="Times New Roman"/>
            </a:endParaRPr>
          </a:p>
        </p:txBody>
      </p:sp>
      <p:grpSp>
        <p:nvGrpSpPr>
          <p:cNvPr id="20" name="object 20" descr=""/>
          <p:cNvGrpSpPr/>
          <p:nvPr/>
        </p:nvGrpSpPr>
        <p:grpSpPr>
          <a:xfrm>
            <a:off x="368299" y="7940993"/>
            <a:ext cx="443230" cy="13335"/>
            <a:chOff x="368299" y="7940993"/>
            <a:chExt cx="443230" cy="13335"/>
          </a:xfrm>
        </p:grpSpPr>
        <p:sp>
          <p:nvSpPr>
            <p:cNvPr id="21" name="object 21" descr=""/>
            <p:cNvSpPr/>
            <p:nvPr/>
          </p:nvSpPr>
          <p:spPr>
            <a:xfrm>
              <a:off x="368299" y="7940993"/>
              <a:ext cx="443230" cy="6985"/>
            </a:xfrm>
            <a:custGeom>
              <a:avLst/>
              <a:gdLst/>
              <a:ahLst/>
              <a:cxnLst/>
              <a:rect l="l" t="t" r="r" b="b"/>
              <a:pathLst>
                <a:path w="443230" h="6984">
                  <a:moveTo>
                    <a:pt x="442731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442731" y="0"/>
                  </a:lnTo>
                  <a:lnTo>
                    <a:pt x="442731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 descr=""/>
            <p:cNvSpPr/>
            <p:nvPr/>
          </p:nvSpPr>
          <p:spPr>
            <a:xfrm>
              <a:off x="368287" y="7941005"/>
              <a:ext cx="443230" cy="13335"/>
            </a:xfrm>
            <a:custGeom>
              <a:avLst/>
              <a:gdLst/>
              <a:ahLst/>
              <a:cxnLst/>
              <a:rect l="l" t="t" r="r" b="b"/>
              <a:pathLst>
                <a:path w="443230" h="13334">
                  <a:moveTo>
                    <a:pt x="442734" y="0"/>
                  </a:moveTo>
                  <a:lnTo>
                    <a:pt x="436130" y="6604"/>
                  </a:lnTo>
                  <a:lnTo>
                    <a:pt x="0" y="6604"/>
                  </a:lnTo>
                  <a:lnTo>
                    <a:pt x="0" y="13208"/>
                  </a:lnTo>
                  <a:lnTo>
                    <a:pt x="436130" y="13208"/>
                  </a:lnTo>
                  <a:lnTo>
                    <a:pt x="442734" y="13208"/>
                  </a:lnTo>
                  <a:lnTo>
                    <a:pt x="442734" y="6604"/>
                  </a:lnTo>
                  <a:lnTo>
                    <a:pt x="442734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 descr=""/>
            <p:cNvSpPr/>
            <p:nvPr/>
          </p:nvSpPr>
          <p:spPr>
            <a:xfrm>
              <a:off x="368299" y="7940993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4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4" name="object 24" descr=""/>
          <p:cNvSpPr txBox="1"/>
          <p:nvPr/>
        </p:nvSpPr>
        <p:spPr>
          <a:xfrm>
            <a:off x="378830" y="8000983"/>
            <a:ext cx="4254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Page</a:t>
            </a:r>
            <a:r>
              <a:rPr dirty="0" sz="800" spc="6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36</a:t>
            </a:r>
            <a:endParaRPr sz="800">
              <a:latin typeface="Arial"/>
              <a:cs typeface="Arial"/>
            </a:endParaRPr>
          </a:p>
        </p:txBody>
      </p:sp>
      <p:sp>
        <p:nvSpPr>
          <p:cNvPr id="26" name="object 26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27" name="object 27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94615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26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25" name="object 25" descr=""/>
          <p:cNvSpPr txBox="1"/>
          <p:nvPr/>
        </p:nvSpPr>
        <p:spPr>
          <a:xfrm>
            <a:off x="831370" y="8172789"/>
            <a:ext cx="5930265" cy="2095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567429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8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introductorio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8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>
                <a:latin typeface="Times New Roman"/>
                <a:cs typeface="Times New Roman"/>
              </a:rPr>
              <a:t>ventana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mapa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Cualquier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seleccionado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seguirá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nueva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posición.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grupo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girar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haciendo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derecho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mouse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dentro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grupo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seleccionado.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Otro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objeto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funciones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manipulación,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deshacer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rehacer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opciones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portapapeles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encontrar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Editar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.</a:t>
            </a:r>
            <a:endParaRPr sz="800">
              <a:latin typeface="Times New Roman"/>
              <a:cs typeface="Times New Roman"/>
            </a:endParaRPr>
          </a:p>
          <a:p>
            <a:pPr algn="just" marL="12700" marR="100647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Además,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acceder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funciones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manipulación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utilizadas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mayor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frecuencia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manteniendo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presione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tecla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Mayús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mientras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hace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derecho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mouse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grupo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seleccionado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mostrará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activará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contextual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circuito.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7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93281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abrir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editar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derecho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doble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izquierdo)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seleccionado.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Datos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nodo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Componente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Sonda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spc="-10" i="1">
                <a:latin typeface="Times New Roman"/>
                <a:cs typeface="Times New Roman"/>
              </a:rPr>
              <a:t>abierta</a:t>
            </a:r>
            <a:r>
              <a:rPr dirty="0" sz="800" spc="50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aparecerá,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permitiendo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cambiar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atributos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características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nodos.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los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ts val="940"/>
              </a:lnSpc>
              <a:spcBef>
                <a:spcPts val="340"/>
              </a:spcBef>
            </a:pPr>
            <a:r>
              <a:rPr dirty="0" sz="800" i="1">
                <a:latin typeface="Times New Roman"/>
                <a:cs typeface="Times New Roman"/>
              </a:rPr>
              <a:t>El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componentes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3.2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tiene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mismo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diseño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mayoría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esto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debe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requerido.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número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NODOS</a:t>
            </a:r>
            <a:endParaRPr sz="8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3" name="object 3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4" name="object 4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655"/>
                  </a:lnTo>
                  <a:lnTo>
                    <a:pt x="142755" y="98655"/>
                  </a:lnTo>
                  <a:lnTo>
                    <a:pt x="136180" y="99962"/>
                  </a:lnTo>
                  <a:lnTo>
                    <a:pt x="104587" y="124158"/>
                  </a:lnTo>
                  <a:lnTo>
                    <a:pt x="98048" y="143362"/>
                  </a:lnTo>
                  <a:lnTo>
                    <a:pt x="98048" y="569369"/>
                  </a:lnTo>
                  <a:lnTo>
                    <a:pt x="117977" y="603813"/>
                  </a:lnTo>
                  <a:lnTo>
                    <a:pt x="142755" y="614076"/>
                  </a:lnTo>
                  <a:lnTo>
                    <a:pt x="1886711" y="614076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4076"/>
                  </a:moveTo>
                  <a:lnTo>
                    <a:pt x="1744971" y="614076"/>
                  </a:lnTo>
                  <a:lnTo>
                    <a:pt x="1751545" y="612768"/>
                  </a:lnTo>
                  <a:lnTo>
                    <a:pt x="1764174" y="607537"/>
                  </a:lnTo>
                  <a:lnTo>
                    <a:pt x="1788370" y="575944"/>
                  </a:lnTo>
                  <a:lnTo>
                    <a:pt x="1789678" y="569369"/>
                  </a:lnTo>
                  <a:lnTo>
                    <a:pt x="1789678" y="143362"/>
                  </a:lnTo>
                  <a:lnTo>
                    <a:pt x="1769748" y="108918"/>
                  </a:lnTo>
                  <a:lnTo>
                    <a:pt x="1744971" y="98655"/>
                  </a:lnTo>
                  <a:lnTo>
                    <a:pt x="1886711" y="98655"/>
                  </a:lnTo>
                  <a:lnTo>
                    <a:pt x="1886711" y="614076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2932176" y="500475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5453" y="528607"/>
                  </a:moveTo>
                  <a:lnTo>
                    <a:pt x="49392" y="528607"/>
                  </a:lnTo>
                  <a:lnTo>
                    <a:pt x="45954" y="528270"/>
                  </a:lnTo>
                  <a:lnTo>
                    <a:pt x="10837" y="507984"/>
                  </a:lnTo>
                  <a:lnTo>
                    <a:pt x="0" y="479226"/>
                  </a:lnTo>
                  <a:lnTo>
                    <a:pt x="0" y="475770"/>
                  </a:lnTo>
                  <a:lnTo>
                    <a:pt x="0" y="49381"/>
                  </a:lnTo>
                  <a:lnTo>
                    <a:pt x="17937" y="13011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914"/>
                  </a:lnTo>
                  <a:lnTo>
                    <a:pt x="1704845" y="49381"/>
                  </a:lnTo>
                  <a:lnTo>
                    <a:pt x="1704845" y="479226"/>
                  </a:lnTo>
                  <a:lnTo>
                    <a:pt x="1686907" y="515570"/>
                  </a:lnTo>
                  <a:lnTo>
                    <a:pt x="1658890" y="528270"/>
                  </a:lnTo>
                  <a:lnTo>
                    <a:pt x="1655453" y="52860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" name="object 6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194"/>
              <a:ext cx="145374" cy="145374"/>
            </a:xfrm>
            <a:prstGeom prst="rect">
              <a:avLst/>
            </a:prstGeom>
          </p:spPr>
        </p:pic>
      </p:grpSp>
      <p:sp>
        <p:nvSpPr>
          <p:cNvPr id="7" name="object 7" descr=""/>
          <p:cNvSpPr txBox="1"/>
          <p:nvPr/>
        </p:nvSpPr>
        <p:spPr>
          <a:xfrm>
            <a:off x="3519868" y="811567"/>
            <a:ext cx="52959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10">
                <a:latin typeface="Arial MT"/>
                <a:cs typeface="Arial MT"/>
              </a:rPr>
              <a:t>Traduciendo...</a:t>
            </a:r>
            <a:endParaRPr sz="600">
              <a:latin typeface="Arial MT"/>
              <a:cs typeface="Arial MT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831370" y="111877"/>
            <a:ext cx="4993005" cy="746760"/>
          </a:xfrm>
          <a:prstGeom prst="rect">
            <a:avLst/>
          </a:prstGeom>
        </p:spPr>
        <p:txBody>
          <a:bodyPr wrap="square" lIns="0" tIns="66040" rIns="0" bIns="0" rtlCol="0" vert="horz">
            <a:spAutoFit/>
          </a:bodyPr>
          <a:lstStyle/>
          <a:p>
            <a:pPr marL="3115945">
              <a:lnSpc>
                <a:spcPct val="100000"/>
              </a:lnSpc>
              <a:spcBef>
                <a:spcPts val="52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  <a:p>
            <a:pPr marL="12700">
              <a:lnSpc>
                <a:spcPts val="819"/>
              </a:lnSpc>
              <a:spcBef>
                <a:spcPts val="465"/>
              </a:spcBef>
            </a:pP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campos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única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diferencia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estándar.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lineal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ts val="819"/>
              </a:lnSpc>
            </a:pP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rama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también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tienen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página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características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además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página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atributos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normales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,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donde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características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lineales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algunas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opciones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inclusión.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Algunos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los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avanzados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LCC,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BCTRAN,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Hybrid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Transformer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tienen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cuadros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especiales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para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831370" y="5714650"/>
            <a:ext cx="13144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36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4611106" y="5734474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831370" y="844606"/>
            <a:ext cx="36322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10">
                <a:latin typeface="Times New Roman"/>
                <a:cs typeface="Times New Roman"/>
              </a:rPr>
              <a:t>entrada.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831370" y="3528748"/>
            <a:ext cx="5696585" cy="1948814"/>
          </a:xfrm>
          <a:prstGeom prst="rect">
            <a:avLst/>
          </a:prstGeom>
        </p:spPr>
        <p:txBody>
          <a:bodyPr wrap="square" lIns="0" tIns="88265" rIns="0" bIns="0" rtlCol="0" vert="horz">
            <a:spAutoFit/>
          </a:bodyPr>
          <a:lstStyle/>
          <a:p>
            <a:pPr marL="1175385">
              <a:lnSpc>
                <a:spcPct val="100000"/>
              </a:lnSpc>
              <a:spcBef>
                <a:spcPts val="695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3.2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página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atributos.</a:t>
            </a:r>
            <a:endParaRPr sz="800">
              <a:latin typeface="Times New Roman"/>
              <a:cs typeface="Times New Roman"/>
            </a:endParaRPr>
          </a:p>
          <a:p>
            <a:pPr marL="12700" marR="302260">
              <a:lnSpc>
                <a:spcPct val="113799"/>
              </a:lnSpc>
              <a:spcBef>
                <a:spcPts val="465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3.2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consta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parte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parte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Nodo.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datos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valores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usando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'.'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símbolo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decimal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'e'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exponente.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variable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(cadena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texto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6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caracteres)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también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asignar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valor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global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en</a:t>
            </a:r>
            <a:endParaRPr sz="800">
              <a:latin typeface="Times New Roman"/>
              <a:cs typeface="Times New Roman"/>
            </a:endParaRPr>
          </a:p>
          <a:p>
            <a:pPr marL="12700" marR="1383665">
              <a:lnSpc>
                <a:spcPts val="880"/>
              </a:lnSpc>
              <a:spcBef>
                <a:spcPts val="434"/>
              </a:spcBef>
            </a:pPr>
            <a:r>
              <a:rPr dirty="0" sz="800" i="1">
                <a:latin typeface="Times New Roman"/>
                <a:cs typeface="Times New Roman"/>
              </a:rPr>
              <a:t>ATP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Configuraciones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/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Variables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variable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posible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propiedad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Param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definiciones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establecen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unit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usan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cálculos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internos;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RLC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con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800">
                <a:latin typeface="Times New Roman"/>
                <a:cs typeface="Times New Roman"/>
              </a:rPr>
              <a:t>longitudes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&lt;&gt;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ángulo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fuente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trifásica,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etc.).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botones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Copiar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/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Pegar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permiten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copiar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conjunto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completo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través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portapapeles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Windows.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(6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caracteres)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Rejilla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derecha.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dibujados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color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rojo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reciben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mientras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negro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heredados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desea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cambiar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rojos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deben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ser</a:t>
            </a:r>
            <a:endParaRPr sz="800">
              <a:latin typeface="Times New Roman"/>
              <a:cs typeface="Times New Roman"/>
            </a:endParaRPr>
          </a:p>
          <a:p>
            <a:pPr marL="12700" marR="1828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preferido,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contrario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aparecerán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advertencias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conflicto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también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proporcionan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nodo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haciendo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nodos.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multifase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tomar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caracteres,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extensión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secuencia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A..Z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agrega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automáticamente.</a:t>
            </a:r>
            <a:endParaRPr sz="800">
              <a:latin typeface="Times New Roman"/>
              <a:cs typeface="Times New Roman"/>
            </a:endParaRPr>
          </a:p>
        </p:txBody>
      </p:sp>
      <p:grpSp>
        <p:nvGrpSpPr>
          <p:cNvPr id="13" name="object 13" descr=""/>
          <p:cNvGrpSpPr/>
          <p:nvPr/>
        </p:nvGrpSpPr>
        <p:grpSpPr>
          <a:xfrm>
            <a:off x="368299" y="6322061"/>
            <a:ext cx="443230" cy="13335"/>
            <a:chOff x="368299" y="6322061"/>
            <a:chExt cx="443230" cy="13335"/>
          </a:xfrm>
        </p:grpSpPr>
        <p:sp>
          <p:nvSpPr>
            <p:cNvPr id="14" name="object 14" descr=""/>
            <p:cNvSpPr/>
            <p:nvPr/>
          </p:nvSpPr>
          <p:spPr>
            <a:xfrm>
              <a:off x="368299" y="6322061"/>
              <a:ext cx="443230" cy="6985"/>
            </a:xfrm>
            <a:custGeom>
              <a:avLst/>
              <a:gdLst/>
              <a:ahLst/>
              <a:cxnLst/>
              <a:rect l="l" t="t" r="r" b="b"/>
              <a:pathLst>
                <a:path w="443230" h="6985">
                  <a:moveTo>
                    <a:pt x="442731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442731" y="0"/>
                  </a:lnTo>
                  <a:lnTo>
                    <a:pt x="442731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368287" y="6322072"/>
              <a:ext cx="443230" cy="13335"/>
            </a:xfrm>
            <a:custGeom>
              <a:avLst/>
              <a:gdLst/>
              <a:ahLst/>
              <a:cxnLst/>
              <a:rect l="l" t="t" r="r" b="b"/>
              <a:pathLst>
                <a:path w="443230" h="13335">
                  <a:moveTo>
                    <a:pt x="442734" y="0"/>
                  </a:moveTo>
                  <a:lnTo>
                    <a:pt x="436130" y="6604"/>
                  </a:lnTo>
                  <a:lnTo>
                    <a:pt x="0" y="6604"/>
                  </a:lnTo>
                  <a:lnTo>
                    <a:pt x="0" y="13208"/>
                  </a:lnTo>
                  <a:lnTo>
                    <a:pt x="436130" y="13208"/>
                  </a:lnTo>
                  <a:lnTo>
                    <a:pt x="442734" y="13208"/>
                  </a:lnTo>
                  <a:lnTo>
                    <a:pt x="442734" y="6604"/>
                  </a:lnTo>
                  <a:lnTo>
                    <a:pt x="442734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368299" y="6322061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" name="object 17" descr=""/>
          <p:cNvSpPr txBox="1"/>
          <p:nvPr/>
        </p:nvSpPr>
        <p:spPr>
          <a:xfrm>
            <a:off x="378830" y="6382051"/>
            <a:ext cx="4254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Page</a:t>
            </a:r>
            <a:r>
              <a:rPr dirty="0" sz="800" spc="6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37</a:t>
            </a:r>
            <a:endParaRPr sz="800">
              <a:latin typeface="Arial"/>
              <a:cs typeface="Arial"/>
            </a:endParaRPr>
          </a:p>
        </p:txBody>
      </p:sp>
      <p:sp>
        <p:nvSpPr>
          <p:cNvPr id="19" name="object 19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20" name="object 20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94615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26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18" name="object 18" descr=""/>
          <p:cNvSpPr txBox="1"/>
          <p:nvPr/>
        </p:nvSpPr>
        <p:spPr>
          <a:xfrm>
            <a:off x="1089080" y="6553858"/>
            <a:ext cx="5421630" cy="375412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561079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8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introductorio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78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167640">
              <a:lnSpc>
                <a:spcPts val="880"/>
              </a:lnSpc>
              <a:spcBef>
                <a:spcPts val="5"/>
              </a:spcBef>
            </a:pPr>
            <a:r>
              <a:rPr dirty="0" sz="800" i="1">
                <a:latin typeface="Times New Roman"/>
                <a:cs typeface="Times New Roman"/>
              </a:rPr>
              <a:t>El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orden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opcionalmente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ordenar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ATP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Configuración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/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Formato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;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ordenar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orden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(bajo-alto)),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etiqueta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cadena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texto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12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caracteres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pantalla,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Comentario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texto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escrita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frente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tarjetas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panel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Salida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varía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algo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generalmente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es</a:t>
            </a:r>
            <a:endParaRPr sz="800">
              <a:latin typeface="Times New Roman"/>
              <a:cs typeface="Times New Roman"/>
            </a:endParaRPr>
          </a:p>
          <a:p>
            <a:pPr marL="12700" marR="25336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utilizado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solicitudes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salida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sucursal.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esquina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inferior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izquierda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Editar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definiciones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da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acceso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todas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propiedades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locales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heredadas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soporte,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incluido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icono,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ayuda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local,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10">
                <a:latin typeface="Times New Roman"/>
                <a:cs typeface="Times New Roman"/>
              </a:rPr>
              <a:t>nombres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nodos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y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datos,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posiciones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nodos,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valores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predeterminados,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banderas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parámetros,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límites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y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unidades.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7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59182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hacer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Ayuda,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mostrará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texto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ayuda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componente;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primero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viene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ayuda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global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obtenida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soporte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(ATPDraw.scl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estándar),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segundo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viene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ayuda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local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específica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finalmente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llega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ayuda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global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directorio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HLP.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7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66040">
              <a:lnSpc>
                <a:spcPct val="113799"/>
              </a:lnSpc>
            </a:pPr>
            <a:r>
              <a:rPr dirty="0" sz="800" spc="10">
                <a:latin typeface="Times New Roman"/>
                <a:cs typeface="Times New Roman"/>
              </a:rPr>
              <a:t>Los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atributos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componentes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predeterminados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se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almacenan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en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archivos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soporte.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Acceso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para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crear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y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personalizar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soporte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proporciona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Biblioteca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7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9194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conectados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superponen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misma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conexión.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Dibujar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un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conexión,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haga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izquierdo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mouse.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dibuja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cursor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ratón.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Haga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izquierdo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mouse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nuevamente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colocar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conexión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(haga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derecho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cancela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operación).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función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gridsnap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ayuda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superponer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nodos.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conectados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son</a:t>
            </a:r>
            <a:endParaRPr sz="800">
              <a:latin typeface="Times New Roman"/>
              <a:cs typeface="Times New Roman"/>
            </a:endParaRPr>
          </a:p>
          <a:p>
            <a:pPr marL="12700" marR="752475">
              <a:lnSpc>
                <a:spcPct val="108400"/>
              </a:lnSpc>
              <a:spcBef>
                <a:spcPts val="50"/>
              </a:spcBef>
            </a:pPr>
            <a:r>
              <a:rPr dirty="0" sz="800">
                <a:latin typeface="Times New Roman"/>
                <a:cs typeface="Times New Roman"/>
              </a:rPr>
              <a:t>dado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mismo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opción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ejecutar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ATP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-35">
                <a:latin typeface="Times New Roman"/>
                <a:cs typeface="Times New Roman"/>
              </a:rPr>
              <a:t>ATP.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unir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largo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un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conexión,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así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puntos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finales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conexión.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conexión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debe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cruzarse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involuntariamente</a:t>
            </a:r>
            <a:endParaRPr sz="800">
              <a:latin typeface="Times New Roman"/>
              <a:cs typeface="Times New Roman"/>
            </a:endParaRPr>
          </a:p>
          <a:p>
            <a:pPr marL="12700" marR="46799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otros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(lo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obtienes).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Aparece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advertencia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denominación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durante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ATP-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creación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existe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conexión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diferentes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nombres,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mismo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sido</a:t>
            </a:r>
            <a:endParaRPr sz="800">
              <a:latin typeface="Times New Roman"/>
              <a:cs typeface="Times New Roman"/>
            </a:endParaRPr>
          </a:p>
          <a:p>
            <a:pPr marL="12700" marR="8382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dado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conectados.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conexiones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cualquier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otro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cambiar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tamaño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un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conexión,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haga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punto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final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izquierdo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mouse,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mantenga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presionado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arrastre.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varios</a:t>
            </a:r>
            <a:endParaRPr sz="8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3" name="object 3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4" name="object 4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631"/>
                  </a:lnTo>
                  <a:lnTo>
                    <a:pt x="142755" y="98631"/>
                  </a:lnTo>
                  <a:lnTo>
                    <a:pt x="136180" y="99939"/>
                  </a:lnTo>
                  <a:lnTo>
                    <a:pt x="104587" y="124134"/>
                  </a:lnTo>
                  <a:lnTo>
                    <a:pt x="98048" y="143338"/>
                  </a:lnTo>
                  <a:lnTo>
                    <a:pt x="98048" y="569345"/>
                  </a:lnTo>
                  <a:lnTo>
                    <a:pt x="117977" y="603789"/>
                  </a:lnTo>
                  <a:lnTo>
                    <a:pt x="142755" y="614052"/>
                  </a:lnTo>
                  <a:lnTo>
                    <a:pt x="1886711" y="614052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4052"/>
                  </a:moveTo>
                  <a:lnTo>
                    <a:pt x="1744971" y="614052"/>
                  </a:lnTo>
                  <a:lnTo>
                    <a:pt x="1751545" y="612745"/>
                  </a:lnTo>
                  <a:lnTo>
                    <a:pt x="1764174" y="607513"/>
                  </a:lnTo>
                  <a:lnTo>
                    <a:pt x="1788370" y="575920"/>
                  </a:lnTo>
                  <a:lnTo>
                    <a:pt x="1789678" y="569345"/>
                  </a:lnTo>
                  <a:lnTo>
                    <a:pt x="1789678" y="143338"/>
                  </a:lnTo>
                  <a:lnTo>
                    <a:pt x="1769748" y="108894"/>
                  </a:lnTo>
                  <a:lnTo>
                    <a:pt x="1744971" y="98631"/>
                  </a:lnTo>
                  <a:lnTo>
                    <a:pt x="1886711" y="98631"/>
                  </a:lnTo>
                  <a:lnTo>
                    <a:pt x="1886711" y="614052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2932176" y="500464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5453" y="528634"/>
                  </a:moveTo>
                  <a:lnTo>
                    <a:pt x="49392" y="528634"/>
                  </a:lnTo>
                  <a:lnTo>
                    <a:pt x="45954" y="528297"/>
                  </a:lnTo>
                  <a:lnTo>
                    <a:pt x="10837" y="508010"/>
                  </a:lnTo>
                  <a:lnTo>
                    <a:pt x="0" y="479226"/>
                  </a:lnTo>
                  <a:lnTo>
                    <a:pt x="0" y="475770"/>
                  </a:lnTo>
                  <a:lnTo>
                    <a:pt x="0" y="49381"/>
                  </a:lnTo>
                  <a:lnTo>
                    <a:pt x="17937" y="13011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914"/>
                  </a:lnTo>
                  <a:lnTo>
                    <a:pt x="1704845" y="49381"/>
                  </a:lnTo>
                  <a:lnTo>
                    <a:pt x="1704845" y="479226"/>
                  </a:lnTo>
                  <a:lnTo>
                    <a:pt x="1686907" y="515570"/>
                  </a:lnTo>
                  <a:lnTo>
                    <a:pt x="1658890" y="528297"/>
                  </a:lnTo>
                  <a:lnTo>
                    <a:pt x="1655453" y="52863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" name="object 6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194"/>
              <a:ext cx="145374" cy="145374"/>
            </a:xfrm>
            <a:prstGeom prst="rect">
              <a:avLst/>
            </a:prstGeom>
          </p:spPr>
        </p:pic>
      </p:grpSp>
      <p:sp>
        <p:nvSpPr>
          <p:cNvPr id="7" name="object 7" descr=""/>
          <p:cNvSpPr txBox="1"/>
          <p:nvPr/>
        </p:nvSpPr>
        <p:spPr>
          <a:xfrm>
            <a:off x="3519868" y="811556"/>
            <a:ext cx="52959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10">
                <a:latin typeface="Arial MT"/>
                <a:cs typeface="Arial MT"/>
              </a:rPr>
              <a:t>Traduciendo...</a:t>
            </a:r>
            <a:endParaRPr sz="600">
              <a:latin typeface="Arial MT"/>
              <a:cs typeface="Arial MT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1089080" y="111887"/>
            <a:ext cx="5485765" cy="508634"/>
          </a:xfrm>
          <a:prstGeom prst="rect">
            <a:avLst/>
          </a:prstGeom>
        </p:spPr>
        <p:txBody>
          <a:bodyPr wrap="square" lIns="0" tIns="65405" rIns="0" bIns="0" rtlCol="0" vert="horz">
            <a:spAutoFit/>
          </a:bodyPr>
          <a:lstStyle/>
          <a:p>
            <a:pPr algn="ctr" marL="727710">
              <a:lnSpc>
                <a:spcPct val="100000"/>
              </a:lnSpc>
              <a:spcBef>
                <a:spcPts val="515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  <a:p>
            <a:pPr marL="12700" marR="5080">
              <a:lnSpc>
                <a:spcPct val="103000"/>
              </a:lnSpc>
              <a:spcBef>
                <a:spcPts val="440"/>
              </a:spcBef>
            </a:pP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conexiones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comparten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mismo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nodo,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conexión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deseada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cambiar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tamaño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debe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seleccionarse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primero.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Seleccionado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conexión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marcados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cuadrados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ambos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extremos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rectángulo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selección.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089080" y="4254287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5661767" y="4234464"/>
            <a:ext cx="13144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37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089080" y="831380"/>
            <a:ext cx="15684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Times New Roman"/>
                <a:cs typeface="Times New Roman"/>
              </a:rPr>
              <a:t>3.5</a:t>
            </a:r>
            <a:r>
              <a:rPr dirty="0" sz="800" spc="6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Su</a:t>
            </a:r>
            <a:r>
              <a:rPr dirty="0" sz="800" spc="6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primer</a:t>
            </a:r>
            <a:r>
              <a:rPr dirty="0" sz="800" spc="6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circuito</a:t>
            </a:r>
            <a:r>
              <a:rPr dirty="0" sz="800" spc="65" b="1">
                <a:latin typeface="Times New Roman"/>
                <a:cs typeface="Times New Roman"/>
              </a:rPr>
              <a:t> </a:t>
            </a:r>
            <a:r>
              <a:rPr dirty="0" sz="800" spc="-10" i="1">
                <a:latin typeface="Times New Roman"/>
                <a:cs typeface="Times New Roman"/>
              </a:rPr>
              <a:t>(Exa_1.adp)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1089080" y="1050763"/>
            <a:ext cx="4819650" cy="1076325"/>
          </a:xfrm>
          <a:prstGeom prst="rect">
            <a:avLst/>
          </a:prstGeom>
        </p:spPr>
        <p:txBody>
          <a:bodyPr wrap="square" lIns="0" tIns="285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25"/>
              </a:spcBef>
            </a:pP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capítulo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describe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cómo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paso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paso.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ejemplo,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componiendo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circuito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presenta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puente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rectificador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monofásico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(ver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3.3).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Leyendo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tutorial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cuidadosamente,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dominará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funciones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importantes,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como:</a:t>
            </a:r>
            <a:endParaRPr sz="800">
              <a:latin typeface="Times New Roman"/>
              <a:cs typeface="Times New Roman"/>
            </a:endParaRPr>
          </a:p>
          <a:p>
            <a:pPr marL="636905" indent="-62865">
              <a:lnSpc>
                <a:spcPct val="100000"/>
              </a:lnSpc>
              <a:spcBef>
                <a:spcPts val="550"/>
              </a:spcBef>
              <a:buChar char="•"/>
              <a:tabLst>
                <a:tab pos="636905" algn="l"/>
              </a:tabLst>
            </a:pPr>
            <a:r>
              <a:rPr dirty="0" sz="800">
                <a:latin typeface="Times New Roman"/>
                <a:cs typeface="Times New Roman"/>
              </a:rPr>
              <a:t>¿Cómo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seleccionar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ensamblar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componentes?</a:t>
            </a:r>
            <a:endParaRPr sz="800">
              <a:latin typeface="Times New Roman"/>
              <a:cs typeface="Times New Roman"/>
            </a:endParaRPr>
          </a:p>
          <a:p>
            <a:pPr marL="636905" indent="-62865">
              <a:lnSpc>
                <a:spcPct val="100000"/>
              </a:lnSpc>
              <a:spcBef>
                <a:spcPts val="235"/>
              </a:spcBef>
              <a:buChar char="•"/>
              <a:tabLst>
                <a:tab pos="636905" algn="l"/>
              </a:tabLst>
            </a:pPr>
            <a:r>
              <a:rPr dirty="0" sz="800">
                <a:latin typeface="Times New Roman"/>
                <a:cs typeface="Times New Roman"/>
              </a:rPr>
              <a:t>¿Cómo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realizar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operaciones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edición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componentes?</a:t>
            </a:r>
            <a:endParaRPr sz="800">
              <a:latin typeface="Times New Roman"/>
              <a:cs typeface="Times New Roman"/>
            </a:endParaRPr>
          </a:p>
          <a:p>
            <a:pPr marL="636905" indent="-62865">
              <a:lnSpc>
                <a:spcPct val="100000"/>
              </a:lnSpc>
              <a:spcBef>
                <a:spcPts val="185"/>
              </a:spcBef>
              <a:buChar char="•"/>
              <a:tabLst>
                <a:tab pos="636905" algn="l"/>
              </a:tabLst>
            </a:pPr>
            <a:r>
              <a:rPr dirty="0" sz="800">
                <a:latin typeface="Times New Roman"/>
                <a:cs typeface="Times New Roman"/>
              </a:rPr>
              <a:t>¿Cómo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nodos,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dibujar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conexiones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conexión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tierra?</a:t>
            </a:r>
            <a:endParaRPr sz="800">
              <a:latin typeface="Times New Roman"/>
              <a:cs typeface="Times New Roman"/>
            </a:endParaRPr>
          </a:p>
          <a:p>
            <a:pPr marL="636905" indent="-62865">
              <a:lnSpc>
                <a:spcPct val="100000"/>
              </a:lnSpc>
              <a:spcBef>
                <a:spcPts val="185"/>
              </a:spcBef>
              <a:buChar char="•"/>
              <a:tabLst>
                <a:tab pos="636905" algn="l"/>
              </a:tabLst>
            </a:pPr>
            <a:r>
              <a:rPr dirty="0" sz="800">
                <a:latin typeface="Times New Roman"/>
                <a:cs typeface="Times New Roman"/>
              </a:rPr>
              <a:t>¿Cómo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crear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realizar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simulación?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2496569" y="3507591"/>
            <a:ext cx="178752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3.3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Puente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rectificador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monofásico.</a:t>
            </a:r>
            <a:endParaRPr sz="800">
              <a:latin typeface="Times New Roman"/>
              <a:cs typeface="Times New Roman"/>
            </a:endParaRPr>
          </a:p>
        </p:txBody>
      </p:sp>
      <p:grpSp>
        <p:nvGrpSpPr>
          <p:cNvPr id="14" name="object 14" descr=""/>
          <p:cNvGrpSpPr/>
          <p:nvPr/>
        </p:nvGrpSpPr>
        <p:grpSpPr>
          <a:xfrm>
            <a:off x="368299" y="4703107"/>
            <a:ext cx="158750" cy="13335"/>
            <a:chOff x="368299" y="4703107"/>
            <a:chExt cx="158750" cy="13335"/>
          </a:xfrm>
        </p:grpSpPr>
        <p:sp>
          <p:nvSpPr>
            <p:cNvPr id="15" name="object 15" descr=""/>
            <p:cNvSpPr/>
            <p:nvPr/>
          </p:nvSpPr>
          <p:spPr>
            <a:xfrm>
              <a:off x="368299" y="4703107"/>
              <a:ext cx="158750" cy="6985"/>
            </a:xfrm>
            <a:custGeom>
              <a:avLst/>
              <a:gdLst/>
              <a:ahLst/>
              <a:cxnLst/>
              <a:rect l="l" t="t" r="r" b="b"/>
              <a:pathLst>
                <a:path w="158750" h="6985">
                  <a:moveTo>
                    <a:pt x="158590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158590" y="0"/>
                  </a:lnTo>
                  <a:lnTo>
                    <a:pt x="158590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368287" y="4703114"/>
              <a:ext cx="158750" cy="13335"/>
            </a:xfrm>
            <a:custGeom>
              <a:avLst/>
              <a:gdLst/>
              <a:ahLst/>
              <a:cxnLst/>
              <a:rect l="l" t="t" r="r" b="b"/>
              <a:pathLst>
                <a:path w="158750" h="13335">
                  <a:moveTo>
                    <a:pt x="158597" y="0"/>
                  </a:moveTo>
                  <a:lnTo>
                    <a:pt x="151993" y="6604"/>
                  </a:lnTo>
                  <a:lnTo>
                    <a:pt x="0" y="6604"/>
                  </a:lnTo>
                  <a:lnTo>
                    <a:pt x="0" y="13220"/>
                  </a:lnTo>
                  <a:lnTo>
                    <a:pt x="151993" y="13220"/>
                  </a:lnTo>
                  <a:lnTo>
                    <a:pt x="158597" y="13220"/>
                  </a:lnTo>
                  <a:lnTo>
                    <a:pt x="158597" y="6604"/>
                  </a:lnTo>
                  <a:lnTo>
                    <a:pt x="158597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 descr=""/>
            <p:cNvSpPr/>
            <p:nvPr/>
          </p:nvSpPr>
          <p:spPr>
            <a:xfrm>
              <a:off x="368299" y="4703107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8" name="object 18" descr=""/>
          <p:cNvSpPr txBox="1"/>
          <p:nvPr/>
        </p:nvSpPr>
        <p:spPr>
          <a:xfrm>
            <a:off x="376765" y="4763098"/>
            <a:ext cx="14351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Arial"/>
                <a:cs typeface="Arial"/>
              </a:rPr>
              <a:t>38</a:t>
            </a:r>
            <a:endParaRPr sz="800">
              <a:latin typeface="Arial"/>
              <a:cs typeface="Arial"/>
            </a:endParaRPr>
          </a:p>
        </p:txBody>
      </p:sp>
      <p:sp>
        <p:nvSpPr>
          <p:cNvPr id="30" name="object 30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31" name="object 31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94615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26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19" name="object 19" descr=""/>
          <p:cNvSpPr txBox="1"/>
          <p:nvPr/>
        </p:nvSpPr>
        <p:spPr>
          <a:xfrm>
            <a:off x="4386436" y="4934904"/>
            <a:ext cx="1007744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8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introductorio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3930489" y="5390851"/>
            <a:ext cx="15875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25" i="1">
                <a:solidFill>
                  <a:srgbClr val="800000"/>
                </a:solidFill>
                <a:latin typeface="Times New Roman"/>
                <a:cs typeface="Times New Roman"/>
              </a:rPr>
              <a:t>POS</a:t>
            </a:r>
            <a:endParaRPr sz="550">
              <a:latin typeface="Times New Roman"/>
              <a:cs typeface="Times New Roman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3659564" y="5410675"/>
            <a:ext cx="75565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 spc="-25" i="1">
                <a:solidFill>
                  <a:srgbClr val="400000"/>
                </a:solidFill>
                <a:latin typeface="Times New Roman"/>
                <a:cs typeface="Times New Roman"/>
              </a:rPr>
              <a:t>yo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4366612" y="5681600"/>
            <a:ext cx="121285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>
                <a:solidFill>
                  <a:srgbClr val="800000"/>
                </a:solidFill>
                <a:latin typeface="Times New Roman"/>
                <a:cs typeface="Times New Roman"/>
              </a:rPr>
              <a:t>U</a:t>
            </a:r>
            <a:r>
              <a:rPr dirty="0" sz="400" spc="10">
                <a:solidFill>
                  <a:srgbClr val="800000"/>
                </a:solidFill>
                <a:latin typeface="Times New Roman"/>
                <a:cs typeface="Times New Roman"/>
              </a:rPr>
              <a:t> </a:t>
            </a:r>
            <a:r>
              <a:rPr dirty="0" sz="400" spc="-25">
                <a:solidFill>
                  <a:srgbClr val="800000"/>
                </a:solidFill>
                <a:latin typeface="Times New Roman"/>
                <a:cs typeface="Times New Roman"/>
              </a:rPr>
              <a:t>(0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4366612" y="5758252"/>
            <a:ext cx="240029" cy="224154"/>
          </a:xfrm>
          <a:prstGeom prst="rect">
            <a:avLst/>
          </a:prstGeom>
        </p:spPr>
        <p:txBody>
          <a:bodyPr wrap="square" lIns="0" tIns="501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395"/>
              </a:spcBef>
            </a:pPr>
            <a:r>
              <a:rPr dirty="0" sz="400" spc="-50">
                <a:solidFill>
                  <a:srgbClr val="800000"/>
                </a:solidFill>
                <a:latin typeface="Times New Roman"/>
                <a:cs typeface="Times New Roman"/>
              </a:rPr>
              <a:t>)</a:t>
            </a:r>
            <a:endParaRPr sz="400">
              <a:latin typeface="Times New Roman"/>
              <a:cs typeface="Times New Roman"/>
            </a:endParaRPr>
          </a:p>
          <a:p>
            <a:pPr algn="r" marR="5080">
              <a:lnSpc>
                <a:spcPct val="100000"/>
              </a:lnSpc>
              <a:spcBef>
                <a:spcPts val="300"/>
              </a:spcBef>
            </a:pPr>
            <a:r>
              <a:rPr dirty="0" sz="400" spc="-25" i="1">
                <a:solidFill>
                  <a:srgbClr val="400000"/>
                </a:solidFill>
                <a:latin typeface="Times New Roman"/>
                <a:cs typeface="Times New Roman"/>
              </a:rPr>
              <a:t>UI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831370" y="5972349"/>
            <a:ext cx="5453380" cy="4011929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algn="ctr" marR="27305">
              <a:lnSpc>
                <a:spcPct val="100000"/>
              </a:lnSpc>
              <a:spcBef>
                <a:spcPts val="120"/>
              </a:spcBef>
            </a:pPr>
            <a:r>
              <a:rPr dirty="0" sz="550" spc="-25" i="1">
                <a:solidFill>
                  <a:srgbClr val="800000"/>
                </a:solidFill>
                <a:latin typeface="Times New Roman"/>
                <a:cs typeface="Times New Roman"/>
              </a:rPr>
              <a:t>NEG</a:t>
            </a:r>
            <a:endParaRPr sz="5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85"/>
              </a:spcBef>
            </a:pPr>
            <a:endParaRPr sz="550">
              <a:latin typeface="Times New Roman"/>
              <a:cs typeface="Times New Roman"/>
            </a:endParaRPr>
          </a:p>
          <a:p>
            <a:pPr marL="1327150">
              <a:lnSpc>
                <a:spcPct val="100000"/>
              </a:lnSpc>
            </a:pPr>
            <a:r>
              <a:rPr dirty="0" sz="800" spc="10">
                <a:latin typeface="Times New Roman"/>
                <a:cs typeface="Times New Roman"/>
              </a:rPr>
              <a:t>Fig.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3.4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-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Su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primer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circuito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(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Courier New"/>
                <a:cs typeface="Courier New"/>
              </a:rPr>
              <a:t>Exa_1.adp</a:t>
            </a:r>
            <a:r>
              <a:rPr dirty="0" sz="800" spc="-250">
                <a:latin typeface="Courier New"/>
                <a:cs typeface="Courier New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).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puente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rectificador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monofásico,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alimentado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fuente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120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450">
                <a:latin typeface="Times New Roman"/>
                <a:cs typeface="Times New Roman"/>
              </a:rPr>
              <a:t>rms</a:t>
            </a:r>
            <a:r>
              <a:rPr dirty="0" sz="450" spc="1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60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Hz.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fuente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9200"/>
              </a:lnSpc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inductancia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mH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paralelo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resistencia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amortiguación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300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Ω.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amortiguadores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través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del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diodos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rectificadores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tienen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resistencia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33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Ω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capacitancia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μF.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condensador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suavizado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es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85"/>
              </a:spcBef>
            </a:pPr>
            <a:r>
              <a:rPr dirty="0" sz="800">
                <a:latin typeface="Times New Roman"/>
                <a:cs typeface="Times New Roman"/>
              </a:rPr>
              <a:t>1000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μF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resistencia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carga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20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Ω.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ejemplo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sido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tomado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[2],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ejercicio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1.</a:t>
            </a:r>
            <a:endParaRPr sz="800">
              <a:latin typeface="Times New Roman"/>
              <a:cs typeface="Times New Roman"/>
            </a:endParaRPr>
          </a:p>
          <a:p>
            <a:pPr marL="12700" marR="107823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unidades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dadas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3.3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basan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configuraciones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Xopt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Copt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iguales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cero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será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Explicado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tarde.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figura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3.4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elegido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construcción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involucra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más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operaciones</a:t>
            </a:r>
            <a:r>
              <a:rPr dirty="0" sz="800" spc="114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14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edición</a:t>
            </a:r>
            <a:r>
              <a:rPr dirty="0" sz="800" spc="114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comúnmente</a:t>
            </a:r>
            <a:r>
              <a:rPr dirty="0" sz="800" spc="114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utilizadas.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800">
              <a:latin typeface="Times New Roman"/>
              <a:cs typeface="Times New Roman"/>
            </a:endParaRPr>
          </a:p>
          <a:p>
            <a:pPr lvl="2" marL="250190" indent="-237490">
              <a:lnSpc>
                <a:spcPct val="100000"/>
              </a:lnSpc>
              <a:buAutoNum type="arabicPeriod"/>
              <a:tabLst>
                <a:tab pos="250190" algn="l"/>
              </a:tabLst>
            </a:pPr>
            <a:r>
              <a:rPr dirty="0" sz="800" b="1">
                <a:latin typeface="Times New Roman"/>
                <a:cs typeface="Times New Roman"/>
              </a:rPr>
              <a:t>Construyendo</a:t>
            </a:r>
            <a:r>
              <a:rPr dirty="0" sz="800" spc="8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el</a:t>
            </a:r>
            <a:r>
              <a:rPr dirty="0" sz="800" spc="90" b="1">
                <a:latin typeface="Times New Roman"/>
                <a:cs typeface="Times New Roman"/>
              </a:rPr>
              <a:t> </a:t>
            </a:r>
            <a:r>
              <a:rPr dirty="0" sz="800" spc="-10" b="1">
                <a:latin typeface="Times New Roman"/>
                <a:cs typeface="Times New Roman"/>
              </a:rPr>
              <a:t>circuito</a:t>
            </a:r>
            <a:endParaRPr sz="800">
              <a:latin typeface="Times New Roman"/>
              <a:cs typeface="Times New Roman"/>
            </a:endParaRPr>
          </a:p>
          <a:p>
            <a:pPr marL="12700" marR="755650">
              <a:lnSpc>
                <a:spcPct val="113799"/>
              </a:lnSpc>
              <a:spcBef>
                <a:spcPts val="55"/>
              </a:spcBef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mayoría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partes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proceso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construcción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demostrarán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capítulo,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junto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explicación.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corregir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posibles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errores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dibujo.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normal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operación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MODE: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EDIT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Debes</a:t>
            </a:r>
            <a:endParaRPr sz="800">
              <a:latin typeface="Times New Roman"/>
              <a:cs typeface="Times New Roman"/>
            </a:endParaRPr>
          </a:p>
          <a:p>
            <a:pPr marL="12700" marR="69342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siempre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esté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poder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volver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EDITAR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desde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otros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modos,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presione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Esc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30"/>
              </a:spcBef>
            </a:pPr>
            <a:endParaRPr sz="800">
              <a:latin typeface="Times New Roman"/>
              <a:cs typeface="Times New Roman"/>
            </a:endParaRPr>
          </a:p>
          <a:p>
            <a:pPr lvl="3" marL="328930" indent="-316230">
              <a:lnSpc>
                <a:spcPct val="100000"/>
              </a:lnSpc>
              <a:buAutoNum type="arabicPeriod"/>
              <a:tabLst>
                <a:tab pos="328930" algn="l"/>
              </a:tabLst>
            </a:pPr>
            <a:r>
              <a:rPr dirty="0" sz="800" b="1">
                <a:latin typeface="Times New Roman"/>
                <a:cs typeface="Times New Roman"/>
              </a:rPr>
              <a:t>Comenzando</a:t>
            </a:r>
            <a:r>
              <a:rPr dirty="0" sz="800" spc="7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a</a:t>
            </a:r>
            <a:r>
              <a:rPr dirty="0" sz="800" spc="7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crear</a:t>
            </a:r>
            <a:r>
              <a:rPr dirty="0" sz="800" spc="7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un</a:t>
            </a:r>
            <a:r>
              <a:rPr dirty="0" sz="800" spc="7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nuevo</a:t>
            </a:r>
            <a:r>
              <a:rPr dirty="0" sz="800" spc="75" b="1">
                <a:latin typeface="Times New Roman"/>
                <a:cs typeface="Times New Roman"/>
              </a:rPr>
              <a:t> </a:t>
            </a:r>
            <a:r>
              <a:rPr dirty="0" sz="800" spc="-10" b="1">
                <a:latin typeface="Times New Roman"/>
                <a:cs typeface="Times New Roman"/>
              </a:rPr>
              <a:t>circuito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390"/>
              </a:spcBef>
            </a:pP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comando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Nuevo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menú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Archivo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presionar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nuevo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símbolo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página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(vacío)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290"/>
              </a:spcBef>
            </a:pPr>
            <a:r>
              <a:rPr dirty="0" sz="800" i="1">
                <a:latin typeface="Times New Roman"/>
                <a:cs typeface="Times New Roman"/>
              </a:rPr>
              <a:t>Barra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herramientas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componentes,</a:t>
            </a:r>
            <a:r>
              <a:rPr dirty="0" sz="800" spc="8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creará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nueva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circuito.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75"/>
              </a:spcBef>
            </a:pPr>
            <a:endParaRPr sz="800">
              <a:latin typeface="Times New Roman"/>
              <a:cs typeface="Times New Roman"/>
            </a:endParaRPr>
          </a:p>
          <a:p>
            <a:pPr lvl="3" marL="328930" indent="-316230">
              <a:lnSpc>
                <a:spcPct val="100000"/>
              </a:lnSpc>
              <a:buAutoNum type="arabicPeriod" startAt="2"/>
              <a:tabLst>
                <a:tab pos="328930" algn="l"/>
              </a:tabLst>
            </a:pPr>
            <a:r>
              <a:rPr dirty="0" sz="800" spc="-10" b="1">
                <a:latin typeface="Times New Roman"/>
                <a:cs typeface="Times New Roman"/>
              </a:rPr>
              <a:t>Fuente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395"/>
              </a:spcBef>
            </a:pPr>
            <a:r>
              <a:rPr dirty="0" sz="800">
                <a:latin typeface="Times New Roman"/>
                <a:cs typeface="Times New Roman"/>
              </a:rPr>
              <a:t>Primero,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fuente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menú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selección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componentes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aparece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derecho</a:t>
            </a:r>
            <a:endParaRPr sz="800">
              <a:latin typeface="Times New Roman"/>
              <a:cs typeface="Times New Roman"/>
            </a:endParaRPr>
          </a:p>
          <a:p>
            <a:pPr marL="12700" marR="1651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Haga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mouse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área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abierta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figura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3.5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cómo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general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(tipo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14)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fuente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Fuentes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Fuente</a:t>
            </a:r>
            <a:r>
              <a:rPr dirty="0" sz="800" spc="4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CA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(1</a:t>
            </a:r>
            <a:r>
              <a:rPr dirty="0" sz="800" spc="4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y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3)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4141943" y="5721248"/>
            <a:ext cx="55244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 spc="-50">
                <a:solidFill>
                  <a:srgbClr val="800000"/>
                </a:solidFill>
                <a:latin typeface="Times New Roman"/>
                <a:cs typeface="Times New Roman"/>
              </a:rPr>
              <a:t>+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4307141" y="5575873"/>
            <a:ext cx="81280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 spc="-25" i="1">
                <a:solidFill>
                  <a:srgbClr val="400000"/>
                </a:solidFill>
                <a:latin typeface="Times New Roman"/>
                <a:cs typeface="Times New Roman"/>
              </a:rPr>
              <a:t>UI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1822560" y="5641952"/>
            <a:ext cx="7810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solidFill>
                  <a:srgbClr val="000080"/>
                </a:solidFill>
                <a:latin typeface="Times New Roman"/>
                <a:cs typeface="Times New Roman"/>
              </a:rPr>
              <a:t>U</a:t>
            </a:r>
            <a:endParaRPr sz="550">
              <a:latin typeface="Times New Roman"/>
              <a:cs typeface="Times New Roman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2027406" y="5516402"/>
            <a:ext cx="54610" cy="730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300" spc="-50" b="1">
                <a:solidFill>
                  <a:srgbClr val="000080"/>
                </a:solidFill>
                <a:latin typeface="Times New Roman"/>
                <a:cs typeface="Times New Roman"/>
              </a:rPr>
              <a:t>V</a:t>
            </a:r>
            <a:endParaRPr sz="300">
              <a:latin typeface="Times New Roman"/>
              <a:cs typeface="Times New Roman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2523000" y="5721248"/>
            <a:ext cx="78740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 spc="-25">
                <a:solidFill>
                  <a:srgbClr val="000080"/>
                </a:solidFill>
                <a:latin typeface="Times New Roman"/>
                <a:cs typeface="Times New Roman"/>
              </a:rPr>
              <a:t>yo</a:t>
            </a:r>
            <a:endParaRPr sz="4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935015" y="165100"/>
            <a:ext cx="5226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5" name="object 5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655"/>
                  </a:lnTo>
                  <a:lnTo>
                    <a:pt x="142755" y="98655"/>
                  </a:lnTo>
                  <a:lnTo>
                    <a:pt x="136180" y="99962"/>
                  </a:lnTo>
                  <a:lnTo>
                    <a:pt x="104587" y="124158"/>
                  </a:lnTo>
                  <a:lnTo>
                    <a:pt x="98048" y="143362"/>
                  </a:lnTo>
                  <a:lnTo>
                    <a:pt x="98048" y="569369"/>
                  </a:lnTo>
                  <a:lnTo>
                    <a:pt x="117977" y="603813"/>
                  </a:lnTo>
                  <a:lnTo>
                    <a:pt x="142755" y="614076"/>
                  </a:lnTo>
                  <a:lnTo>
                    <a:pt x="1886711" y="614076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4076"/>
                  </a:moveTo>
                  <a:lnTo>
                    <a:pt x="1744971" y="614076"/>
                  </a:lnTo>
                  <a:lnTo>
                    <a:pt x="1751545" y="612768"/>
                  </a:lnTo>
                  <a:lnTo>
                    <a:pt x="1764174" y="607537"/>
                  </a:lnTo>
                  <a:lnTo>
                    <a:pt x="1788370" y="575944"/>
                  </a:lnTo>
                  <a:lnTo>
                    <a:pt x="1789678" y="569369"/>
                  </a:lnTo>
                  <a:lnTo>
                    <a:pt x="1789678" y="143362"/>
                  </a:lnTo>
                  <a:lnTo>
                    <a:pt x="1769748" y="108918"/>
                  </a:lnTo>
                  <a:lnTo>
                    <a:pt x="1744971" y="98655"/>
                  </a:lnTo>
                  <a:lnTo>
                    <a:pt x="1886711" y="98655"/>
                  </a:lnTo>
                  <a:lnTo>
                    <a:pt x="1886711" y="614076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932176" y="500478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5453" y="528607"/>
                  </a:moveTo>
                  <a:lnTo>
                    <a:pt x="49392" y="528607"/>
                  </a:lnTo>
                  <a:lnTo>
                    <a:pt x="45954" y="528270"/>
                  </a:lnTo>
                  <a:lnTo>
                    <a:pt x="10837" y="507984"/>
                  </a:lnTo>
                  <a:lnTo>
                    <a:pt x="0" y="479226"/>
                  </a:lnTo>
                  <a:lnTo>
                    <a:pt x="0" y="475770"/>
                  </a:lnTo>
                  <a:lnTo>
                    <a:pt x="0" y="49381"/>
                  </a:lnTo>
                  <a:lnTo>
                    <a:pt x="17937" y="13011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940"/>
                  </a:lnTo>
                  <a:lnTo>
                    <a:pt x="1704845" y="49381"/>
                  </a:lnTo>
                  <a:lnTo>
                    <a:pt x="1704845" y="479226"/>
                  </a:lnTo>
                  <a:lnTo>
                    <a:pt x="1686907" y="515550"/>
                  </a:lnTo>
                  <a:lnTo>
                    <a:pt x="1658890" y="528270"/>
                  </a:lnTo>
                  <a:lnTo>
                    <a:pt x="1655453" y="52860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194"/>
              <a:ext cx="145374" cy="145374"/>
            </a:xfrm>
            <a:prstGeom prst="rect">
              <a:avLst/>
            </a:prstGeom>
          </p:spPr>
        </p:pic>
      </p:grpSp>
      <p:sp>
        <p:nvSpPr>
          <p:cNvPr id="8" name="object 8" descr=""/>
          <p:cNvSpPr txBox="1"/>
          <p:nvPr/>
        </p:nvSpPr>
        <p:spPr>
          <a:xfrm>
            <a:off x="3519868" y="811570"/>
            <a:ext cx="52959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10">
                <a:latin typeface="Arial MT"/>
                <a:cs typeface="Arial MT"/>
              </a:rPr>
              <a:t>Traduciendo...</a:t>
            </a:r>
            <a:endParaRPr sz="600">
              <a:latin typeface="Arial MT"/>
              <a:cs typeface="Arial MT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831370" y="2476768"/>
            <a:ext cx="13144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38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4611106" y="2496592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831370" y="1432715"/>
            <a:ext cx="5133975" cy="826769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algn="just"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3.5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Selección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fuente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CA.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50"/>
              </a:spcBef>
            </a:pPr>
            <a:endParaRPr sz="800">
              <a:latin typeface="Times New Roman"/>
              <a:cs typeface="Times New Roman"/>
            </a:endParaRPr>
          </a:p>
          <a:p>
            <a:pPr algn="just" marL="12700">
              <a:lnSpc>
                <a:spcPct val="100000"/>
              </a:lnSpc>
            </a:pPr>
            <a:r>
              <a:rPr dirty="0" sz="800">
                <a:latin typeface="Times New Roman"/>
                <a:cs typeface="Times New Roman"/>
              </a:rPr>
              <a:t>Después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hacer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campo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Fuente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CA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(1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y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3)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fuente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seleccionada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aparece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circuito</a:t>
            </a:r>
            <a:endParaRPr sz="800">
              <a:latin typeface="Times New Roman"/>
              <a:cs typeface="Times New Roman"/>
            </a:endParaRPr>
          </a:p>
          <a:p>
            <a:pPr algn="just" marL="1270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ventana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color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lima,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encerrada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rectángulo.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Haga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botón</a:t>
            </a:r>
            <a:r>
              <a:rPr dirty="0" sz="800" spc="7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izquierdo</a:t>
            </a:r>
            <a:r>
              <a:rPr dirty="0" sz="800" spc="7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del</a:t>
            </a:r>
            <a:r>
              <a:rPr dirty="0" sz="800" spc="7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mouse</a:t>
            </a:r>
            <a:r>
              <a:rPr dirty="0" sz="800" spc="70" b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mantenga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presionado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arrástrelo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posición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deseada.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Luego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haga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izquierdo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mouse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espacio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abierto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colocarlo.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vuelve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dibujar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color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rojo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indicación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proporcionado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objeto.</a:t>
            </a:r>
            <a:endParaRPr sz="800">
              <a:latin typeface="Times New Roman"/>
              <a:cs typeface="Times New Roman"/>
            </a:endParaRPr>
          </a:p>
        </p:txBody>
      </p:sp>
      <p:grpSp>
        <p:nvGrpSpPr>
          <p:cNvPr id="12" name="object 12" descr=""/>
          <p:cNvGrpSpPr/>
          <p:nvPr/>
        </p:nvGrpSpPr>
        <p:grpSpPr>
          <a:xfrm>
            <a:off x="368299" y="3084178"/>
            <a:ext cx="535305" cy="13335"/>
            <a:chOff x="368299" y="3084178"/>
            <a:chExt cx="535305" cy="13335"/>
          </a:xfrm>
        </p:grpSpPr>
        <p:sp>
          <p:nvSpPr>
            <p:cNvPr id="13" name="object 13" descr=""/>
            <p:cNvSpPr/>
            <p:nvPr/>
          </p:nvSpPr>
          <p:spPr>
            <a:xfrm>
              <a:off x="368299" y="3084178"/>
              <a:ext cx="535305" cy="6985"/>
            </a:xfrm>
            <a:custGeom>
              <a:avLst/>
              <a:gdLst/>
              <a:ahLst/>
              <a:cxnLst/>
              <a:rect l="l" t="t" r="r" b="b"/>
              <a:pathLst>
                <a:path w="535305" h="6985">
                  <a:moveTo>
                    <a:pt x="535242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535242" y="0"/>
                  </a:lnTo>
                  <a:lnTo>
                    <a:pt x="535242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368287" y="3084181"/>
              <a:ext cx="535305" cy="13335"/>
            </a:xfrm>
            <a:custGeom>
              <a:avLst/>
              <a:gdLst/>
              <a:ahLst/>
              <a:cxnLst/>
              <a:rect l="l" t="t" r="r" b="b"/>
              <a:pathLst>
                <a:path w="535305" h="13335">
                  <a:moveTo>
                    <a:pt x="535254" y="0"/>
                  </a:moveTo>
                  <a:lnTo>
                    <a:pt x="528637" y="6604"/>
                  </a:lnTo>
                  <a:lnTo>
                    <a:pt x="0" y="6604"/>
                  </a:lnTo>
                  <a:lnTo>
                    <a:pt x="0" y="13220"/>
                  </a:lnTo>
                  <a:lnTo>
                    <a:pt x="528637" y="13220"/>
                  </a:lnTo>
                  <a:lnTo>
                    <a:pt x="535254" y="13220"/>
                  </a:lnTo>
                  <a:lnTo>
                    <a:pt x="535254" y="6604"/>
                  </a:lnTo>
                  <a:lnTo>
                    <a:pt x="535254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368299" y="3084178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6" name="object 16" descr=""/>
          <p:cNvSpPr txBox="1"/>
          <p:nvPr/>
        </p:nvSpPr>
        <p:spPr>
          <a:xfrm>
            <a:off x="377385" y="3144169"/>
            <a:ext cx="51943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Página</a:t>
            </a:r>
            <a:r>
              <a:rPr dirty="0" sz="800" spc="8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39</a:t>
            </a:r>
            <a:endParaRPr sz="800">
              <a:latin typeface="Arial"/>
              <a:cs typeface="Arial"/>
            </a:endParaRPr>
          </a:p>
        </p:txBody>
      </p:sp>
      <p:sp>
        <p:nvSpPr>
          <p:cNvPr id="19" name="object 19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20" name="object 20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94615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26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17" name="object 17" descr=""/>
          <p:cNvSpPr txBox="1"/>
          <p:nvPr/>
        </p:nvSpPr>
        <p:spPr>
          <a:xfrm>
            <a:off x="1089080" y="3315975"/>
            <a:ext cx="5691505" cy="147447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561079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8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introductorio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8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fuente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haga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botón</a:t>
            </a:r>
            <a:r>
              <a:rPr dirty="0" sz="800" spc="6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derecho</a:t>
            </a:r>
            <a:r>
              <a:rPr dirty="0" sz="800" spc="6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del</a:t>
            </a:r>
            <a:r>
              <a:rPr dirty="0" sz="800" spc="6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mouse</a:t>
            </a:r>
            <a:r>
              <a:rPr dirty="0" sz="800" spc="60" b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doble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izquierdo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hacer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clic).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proporcionar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cualquier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momento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durante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proceso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construcción.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haces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derecho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icono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fuente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CA,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aparece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3.6.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Haga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radio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10" i="1">
                <a:latin typeface="Times New Roman"/>
                <a:cs typeface="Times New Roman"/>
              </a:rPr>
              <a:t>Amplitud-</a:t>
            </a:r>
            <a:endParaRPr sz="800">
              <a:latin typeface="Times New Roman"/>
              <a:cs typeface="Times New Roman"/>
            </a:endParaRPr>
          </a:p>
          <a:p>
            <a:pPr marL="12700" marR="961390">
              <a:lnSpc>
                <a:spcPct val="121900"/>
              </a:lnSpc>
              <a:spcBef>
                <a:spcPts val="340"/>
              </a:spcBef>
            </a:pPr>
            <a:r>
              <a:rPr dirty="0" sz="800" i="1">
                <a:latin typeface="Times New Roman"/>
                <a:cs typeface="Times New Roman"/>
              </a:rPr>
              <a:t>RMS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LG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valor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eficaz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120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voltios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directamente.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luego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multiplicará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750" spc="-50">
                <a:latin typeface="Times New Roman"/>
                <a:cs typeface="Times New Roman"/>
              </a:rPr>
              <a:t>2</a:t>
            </a:r>
            <a:r>
              <a:rPr dirty="0" sz="75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internamente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RMS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LL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también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dividirá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3).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utilizar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variable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(consulte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pág.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73)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para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Amplitide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requiere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valor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Peak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LG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(estándar,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escala).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valor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negativo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para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Inicio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parámetro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significa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fuente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activa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durante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inicialización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estable.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1089080" y="8040644"/>
            <a:ext cx="5306695" cy="171196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6731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3.6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fuente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sinusoidal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monofásica.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232410">
              <a:lnSpc>
                <a:spcPct val="113799"/>
              </a:lnSpc>
              <a:spcBef>
                <a:spcPts val="5"/>
              </a:spcBef>
            </a:pP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valores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3.6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refieren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parámetros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3.3.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de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campos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numéricos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idénticos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utilizados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Rule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Book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[3]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fuente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Esta</a:t>
            </a:r>
            <a:endParaRPr sz="800">
              <a:latin typeface="Times New Roman"/>
              <a:cs typeface="Times New Roman"/>
            </a:endParaRPr>
          </a:p>
          <a:p>
            <a:pPr marL="12700" marR="902335">
              <a:lnSpc>
                <a:spcPts val="1090"/>
              </a:lnSpc>
              <a:spcBef>
                <a:spcPts val="5"/>
              </a:spcBef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fuente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tiene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nodo;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(los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ACNEG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Interanl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desaparecen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por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fuentes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voltaje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tierra).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Haga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AYUDA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conocer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significado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parámetros.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  <a:spcBef>
                <a:spcPts val="415"/>
              </a:spcBef>
            </a:pP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también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Haga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clic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Aceptar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cerrar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actualizar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valores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Haga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Cancelar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salir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ventana.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7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23622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Después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haber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proporcionado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fuente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haber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cerrado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(observe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cómo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diseño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objeto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cambia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cuando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sale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ventana),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continúe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otros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Luego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fuente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inductancia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figura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3.7:</a:t>
            </a:r>
            <a:endParaRPr sz="8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935015" y="165100"/>
            <a:ext cx="5226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5" name="object 5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631"/>
                  </a:lnTo>
                  <a:lnTo>
                    <a:pt x="142755" y="98631"/>
                  </a:lnTo>
                  <a:lnTo>
                    <a:pt x="136180" y="99939"/>
                  </a:lnTo>
                  <a:lnTo>
                    <a:pt x="104587" y="124134"/>
                  </a:lnTo>
                  <a:lnTo>
                    <a:pt x="98048" y="143338"/>
                  </a:lnTo>
                  <a:lnTo>
                    <a:pt x="98048" y="569345"/>
                  </a:lnTo>
                  <a:lnTo>
                    <a:pt x="117977" y="603789"/>
                  </a:lnTo>
                  <a:lnTo>
                    <a:pt x="142755" y="614052"/>
                  </a:lnTo>
                  <a:lnTo>
                    <a:pt x="1886711" y="614052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4052"/>
                  </a:moveTo>
                  <a:lnTo>
                    <a:pt x="1744971" y="614052"/>
                  </a:lnTo>
                  <a:lnTo>
                    <a:pt x="1751545" y="612745"/>
                  </a:lnTo>
                  <a:lnTo>
                    <a:pt x="1764174" y="607513"/>
                  </a:lnTo>
                  <a:lnTo>
                    <a:pt x="1788370" y="575920"/>
                  </a:lnTo>
                  <a:lnTo>
                    <a:pt x="1789678" y="569345"/>
                  </a:lnTo>
                  <a:lnTo>
                    <a:pt x="1789678" y="143338"/>
                  </a:lnTo>
                  <a:lnTo>
                    <a:pt x="1769748" y="108894"/>
                  </a:lnTo>
                  <a:lnTo>
                    <a:pt x="1744971" y="98631"/>
                  </a:lnTo>
                  <a:lnTo>
                    <a:pt x="1886711" y="98631"/>
                  </a:lnTo>
                  <a:lnTo>
                    <a:pt x="1886711" y="614052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932176" y="500464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5453" y="528634"/>
                  </a:moveTo>
                  <a:lnTo>
                    <a:pt x="49392" y="528634"/>
                  </a:lnTo>
                  <a:lnTo>
                    <a:pt x="45954" y="528297"/>
                  </a:lnTo>
                  <a:lnTo>
                    <a:pt x="10837" y="508010"/>
                  </a:lnTo>
                  <a:lnTo>
                    <a:pt x="0" y="479226"/>
                  </a:lnTo>
                  <a:lnTo>
                    <a:pt x="0" y="475770"/>
                  </a:lnTo>
                  <a:lnTo>
                    <a:pt x="0" y="49407"/>
                  </a:lnTo>
                  <a:lnTo>
                    <a:pt x="17937" y="13011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914"/>
                  </a:lnTo>
                  <a:lnTo>
                    <a:pt x="1704845" y="49407"/>
                  </a:lnTo>
                  <a:lnTo>
                    <a:pt x="1704845" y="479226"/>
                  </a:lnTo>
                  <a:lnTo>
                    <a:pt x="1686907" y="515596"/>
                  </a:lnTo>
                  <a:lnTo>
                    <a:pt x="1658890" y="528297"/>
                  </a:lnTo>
                  <a:lnTo>
                    <a:pt x="1655453" y="52863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194"/>
              <a:ext cx="145374" cy="145374"/>
            </a:xfrm>
            <a:prstGeom prst="rect">
              <a:avLst/>
            </a:prstGeom>
          </p:spPr>
        </p:pic>
      </p:grpSp>
      <p:sp>
        <p:nvSpPr>
          <p:cNvPr id="8" name="object 8" descr=""/>
          <p:cNvSpPr txBox="1"/>
          <p:nvPr/>
        </p:nvSpPr>
        <p:spPr>
          <a:xfrm>
            <a:off x="3051635" y="619926"/>
            <a:ext cx="1508760" cy="31242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3.7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Selección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inductor.</a:t>
            </a:r>
            <a:endParaRPr sz="800">
              <a:latin typeface="Times New Roman"/>
              <a:cs typeface="Times New Roman"/>
            </a:endParaRPr>
          </a:p>
          <a:p>
            <a:pPr algn="ctr" marR="34290">
              <a:lnSpc>
                <a:spcPct val="100000"/>
              </a:lnSpc>
              <a:spcBef>
                <a:spcPts val="540"/>
              </a:spcBef>
            </a:pPr>
            <a:r>
              <a:rPr dirty="0" sz="600" spc="-10">
                <a:latin typeface="Arial MT"/>
                <a:cs typeface="Arial MT"/>
              </a:rPr>
              <a:t>Traduciendo...</a:t>
            </a:r>
            <a:endParaRPr sz="600">
              <a:latin typeface="Arial MT"/>
              <a:cs typeface="Arial MT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089080" y="1016402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5661767" y="996578"/>
            <a:ext cx="13144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39</a:t>
            </a:r>
            <a:endParaRPr sz="800">
              <a:latin typeface="Times New Roman"/>
              <a:cs typeface="Times New Roman"/>
            </a:endParaRPr>
          </a:p>
        </p:txBody>
      </p:sp>
      <p:grpSp>
        <p:nvGrpSpPr>
          <p:cNvPr id="11" name="object 11" descr=""/>
          <p:cNvGrpSpPr/>
          <p:nvPr/>
        </p:nvGrpSpPr>
        <p:grpSpPr>
          <a:xfrm>
            <a:off x="368299" y="1465222"/>
            <a:ext cx="443230" cy="13335"/>
            <a:chOff x="368299" y="1465222"/>
            <a:chExt cx="443230" cy="13335"/>
          </a:xfrm>
        </p:grpSpPr>
        <p:sp>
          <p:nvSpPr>
            <p:cNvPr id="12" name="object 12" descr=""/>
            <p:cNvSpPr/>
            <p:nvPr/>
          </p:nvSpPr>
          <p:spPr>
            <a:xfrm>
              <a:off x="368299" y="1465222"/>
              <a:ext cx="443230" cy="6985"/>
            </a:xfrm>
            <a:custGeom>
              <a:avLst/>
              <a:gdLst/>
              <a:ahLst/>
              <a:cxnLst/>
              <a:rect l="l" t="t" r="r" b="b"/>
              <a:pathLst>
                <a:path w="443230" h="6984">
                  <a:moveTo>
                    <a:pt x="442731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442731" y="0"/>
                  </a:lnTo>
                  <a:lnTo>
                    <a:pt x="442731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368287" y="1465223"/>
              <a:ext cx="443230" cy="13335"/>
            </a:xfrm>
            <a:custGeom>
              <a:avLst/>
              <a:gdLst/>
              <a:ahLst/>
              <a:cxnLst/>
              <a:rect l="l" t="t" r="r" b="b"/>
              <a:pathLst>
                <a:path w="443230" h="13334">
                  <a:moveTo>
                    <a:pt x="442734" y="0"/>
                  </a:moveTo>
                  <a:lnTo>
                    <a:pt x="436130" y="6616"/>
                  </a:lnTo>
                  <a:lnTo>
                    <a:pt x="0" y="6616"/>
                  </a:lnTo>
                  <a:lnTo>
                    <a:pt x="0" y="13220"/>
                  </a:lnTo>
                  <a:lnTo>
                    <a:pt x="436130" y="13220"/>
                  </a:lnTo>
                  <a:lnTo>
                    <a:pt x="442734" y="13220"/>
                  </a:lnTo>
                  <a:lnTo>
                    <a:pt x="442734" y="6616"/>
                  </a:lnTo>
                  <a:lnTo>
                    <a:pt x="442734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368299" y="1465222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4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5" name="object 15" descr=""/>
          <p:cNvSpPr txBox="1"/>
          <p:nvPr/>
        </p:nvSpPr>
        <p:spPr>
          <a:xfrm>
            <a:off x="378830" y="1525213"/>
            <a:ext cx="4254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Page</a:t>
            </a:r>
            <a:r>
              <a:rPr dirty="0" sz="800" spc="6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40</a:t>
            </a:r>
            <a:endParaRPr sz="800">
              <a:latin typeface="Arial"/>
              <a:cs typeface="Arial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831370" y="1697018"/>
            <a:ext cx="4640580" cy="84645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algn="r" marR="8255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8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introductorio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4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Después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hacer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campo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Inductor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inductor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aparece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circuito.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encerrado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rectángulo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(se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incluye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resistencia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amortiguación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paralela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opcional).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Haga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izquierdo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mouse,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manténgalo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presionado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arrástrelo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posición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3.8: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831370" y="9203626"/>
            <a:ext cx="13144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40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4611106" y="9223450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2014190" y="2656489"/>
            <a:ext cx="3895090" cy="71945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 marR="5080">
              <a:lnSpc>
                <a:spcPct val="113799"/>
              </a:lnSpc>
              <a:spcBef>
                <a:spcPts val="90"/>
              </a:spcBef>
            </a:pPr>
            <a:r>
              <a:rPr dirty="0" sz="800">
                <a:latin typeface="Times New Roman"/>
                <a:cs typeface="Times New Roman"/>
              </a:rPr>
              <a:t>Haga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espacio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blanco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izquierdo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mouse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colocar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inductor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rectángulo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cierre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desaparece).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función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ajuste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cuadrícula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ayuda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Coloque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inductor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posición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correcta.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posición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es</a:t>
            </a:r>
            <a:endParaRPr sz="800">
              <a:latin typeface="Times New Roman"/>
              <a:cs typeface="Times New Roman"/>
            </a:endParaRPr>
          </a:p>
          <a:p>
            <a:pPr marL="12700" marR="32956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redondeado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10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cercano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450">
                <a:latin typeface="Times New Roman"/>
                <a:cs typeface="Times New Roman"/>
              </a:rPr>
              <a:t>ésimo</a:t>
            </a:r>
            <a:r>
              <a:rPr dirty="0" sz="450" spc="1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píxel.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(Se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resistencia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paralela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incluida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estilo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gris.)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831370" y="3489090"/>
            <a:ext cx="5374640" cy="377253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 marR="1434465">
              <a:lnSpc>
                <a:spcPct val="113799"/>
              </a:lnSpc>
              <a:spcBef>
                <a:spcPts val="90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inductor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figura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3.8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debe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colocarse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inductor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toque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fuente.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tengan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puntos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superpuestos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conectarán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automáticamente.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7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98806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siguiente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figura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situaciones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inductor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extraviado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desconectado.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corregir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ejemplo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inferior,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podría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establecer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conexión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será</a:t>
            </a:r>
            <a:endParaRPr sz="800">
              <a:latin typeface="Times New Roman"/>
              <a:cs typeface="Times New Roman"/>
            </a:endParaRPr>
          </a:p>
          <a:p>
            <a:pPr marL="12700" marR="71501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Explicado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tarde.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ejemplo,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supone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debe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colocar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inductor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izquierdo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superpone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fuente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mover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inductor,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siga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instrucciones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continuación.</a:t>
            </a:r>
            <a:endParaRPr sz="800">
              <a:latin typeface="Times New Roman"/>
              <a:cs typeface="Times New Roman"/>
            </a:endParaRPr>
          </a:p>
          <a:p>
            <a:pPr marL="831850" marR="107314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Haga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izquierdo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mouse,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mantenga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presionado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arrástrelo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hacia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posición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correcta,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luego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haga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espacio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blanco.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función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ajuste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cuadrícula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ayudará.</a:t>
            </a:r>
            <a:endParaRPr sz="800">
              <a:latin typeface="Times New Roman"/>
              <a:cs typeface="Times New Roman"/>
            </a:endParaRPr>
          </a:p>
          <a:p>
            <a:pPr marL="831850">
              <a:lnSpc>
                <a:spcPct val="100000"/>
              </a:lnSpc>
              <a:spcBef>
                <a:spcPts val="705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3.9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¡No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conectado!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2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60388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Cuando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haya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colocado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inductor,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agregar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resistencia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amortiguación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(posiblemente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directamente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incluido).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Después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hacer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campo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Resistencia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resistencia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icono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aparece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encerrado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rectángulo.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Haga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izquierdo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mouse,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manténgalo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presionado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arrástrelo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posición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figura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3.10.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Haga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espacio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abierto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colocarlo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deseleccionarlo.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supone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resistencia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paralela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inductor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conexiones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dibujarán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adelante.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los</a:t>
            </a:r>
            <a:endParaRPr sz="800">
              <a:latin typeface="Times New Roman"/>
              <a:cs typeface="Times New Roman"/>
            </a:endParaRPr>
          </a:p>
          <a:p>
            <a:pPr marL="805180" marR="60325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resistencia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figura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3.10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también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reconocería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paralelo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inductor,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si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había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sido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colocado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posición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completamente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superpuesta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inductor.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complicado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embargo,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recomienda,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legibilidad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dibujo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fuertemente</a:t>
            </a:r>
            <a:endParaRPr sz="800">
              <a:latin typeface="Times New Roman"/>
              <a:cs typeface="Times New Roman"/>
            </a:endParaRPr>
          </a:p>
          <a:p>
            <a:pPr marL="80518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reducido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(también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advertencias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serán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emitidas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compilador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circuito).</a:t>
            </a:r>
            <a:endParaRPr sz="800">
              <a:latin typeface="Times New Roman"/>
              <a:cs typeface="Times New Roman"/>
            </a:endParaRPr>
          </a:p>
          <a:p>
            <a:pPr marL="296545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3.10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600"/>
              </a:spcBef>
            </a:pPr>
            <a:r>
              <a:rPr dirty="0" sz="800">
                <a:latin typeface="Times New Roman"/>
                <a:cs typeface="Times New Roman"/>
              </a:rPr>
              <a:t>Queremos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medir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corriente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fuente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fluye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hacia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puente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diodos.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poder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hacerlo,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puedes</a:t>
            </a:r>
            <a:endParaRPr sz="800">
              <a:latin typeface="Times New Roman"/>
              <a:cs typeface="Times New Roman"/>
            </a:endParaRPr>
          </a:p>
          <a:p>
            <a:pPr marL="12700" marR="4241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agregue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interruptor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medición.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sonda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corriente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multifase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especial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disponible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tales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mediciones.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ATPDraw.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usar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objeto,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solicita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especifique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número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en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qué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debe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medir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corriente.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sonda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3.11.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831370" y="7915080"/>
            <a:ext cx="5280660" cy="112395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3.11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sonda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medición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corriente.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>
                <a:latin typeface="Times New Roman"/>
                <a:cs typeface="Times New Roman"/>
              </a:rPr>
              <a:t>Después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hacer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Probe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Curr.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campo,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sonda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seleccionada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aparece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circuito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encerrado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rectángulo.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Haga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izquierdo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mouse,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manténgalo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presionado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arrástrelo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posición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figura,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luego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colóquelo.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etapa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proceso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construcción,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hora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dibujar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algunas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conexiones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diagrama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circuito.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dibujar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conexión,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simplemente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haga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izquierdo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mouse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suelte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mueva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1307141" y="2972349"/>
            <a:ext cx="35179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3.8</a:t>
            </a:r>
            <a:endParaRPr sz="800">
              <a:latin typeface="Times New Roman"/>
              <a:cs typeface="Times New Roman"/>
            </a:endParaRPr>
          </a:p>
        </p:txBody>
      </p:sp>
      <p:grpSp>
        <p:nvGrpSpPr>
          <p:cNvPr id="23" name="object 23" descr=""/>
          <p:cNvGrpSpPr/>
          <p:nvPr/>
        </p:nvGrpSpPr>
        <p:grpSpPr>
          <a:xfrm>
            <a:off x="368299" y="9811036"/>
            <a:ext cx="443230" cy="13335"/>
            <a:chOff x="368299" y="9811036"/>
            <a:chExt cx="443230" cy="13335"/>
          </a:xfrm>
        </p:grpSpPr>
        <p:sp>
          <p:nvSpPr>
            <p:cNvPr id="24" name="object 24" descr=""/>
            <p:cNvSpPr/>
            <p:nvPr/>
          </p:nvSpPr>
          <p:spPr>
            <a:xfrm>
              <a:off x="368299" y="9811036"/>
              <a:ext cx="443230" cy="6985"/>
            </a:xfrm>
            <a:custGeom>
              <a:avLst/>
              <a:gdLst/>
              <a:ahLst/>
              <a:cxnLst/>
              <a:rect l="l" t="t" r="r" b="b"/>
              <a:pathLst>
                <a:path w="443230" h="6984">
                  <a:moveTo>
                    <a:pt x="442731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442731" y="0"/>
                  </a:lnTo>
                  <a:lnTo>
                    <a:pt x="442731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 descr=""/>
            <p:cNvSpPr/>
            <p:nvPr/>
          </p:nvSpPr>
          <p:spPr>
            <a:xfrm>
              <a:off x="368287" y="9811041"/>
              <a:ext cx="443230" cy="13335"/>
            </a:xfrm>
            <a:custGeom>
              <a:avLst/>
              <a:gdLst/>
              <a:ahLst/>
              <a:cxnLst/>
              <a:rect l="l" t="t" r="r" b="b"/>
              <a:pathLst>
                <a:path w="443230" h="13334">
                  <a:moveTo>
                    <a:pt x="442734" y="0"/>
                  </a:moveTo>
                  <a:lnTo>
                    <a:pt x="436130" y="6604"/>
                  </a:lnTo>
                  <a:lnTo>
                    <a:pt x="0" y="6604"/>
                  </a:lnTo>
                  <a:lnTo>
                    <a:pt x="0" y="13220"/>
                  </a:lnTo>
                  <a:lnTo>
                    <a:pt x="436130" y="13220"/>
                  </a:lnTo>
                  <a:lnTo>
                    <a:pt x="442734" y="13220"/>
                  </a:lnTo>
                  <a:lnTo>
                    <a:pt x="442734" y="6604"/>
                  </a:lnTo>
                  <a:lnTo>
                    <a:pt x="442734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 descr=""/>
            <p:cNvSpPr/>
            <p:nvPr/>
          </p:nvSpPr>
          <p:spPr>
            <a:xfrm>
              <a:off x="368299" y="9811036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4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7" name="object 27" descr=""/>
          <p:cNvSpPr txBox="1"/>
          <p:nvPr/>
        </p:nvSpPr>
        <p:spPr>
          <a:xfrm>
            <a:off x="378830" y="9871027"/>
            <a:ext cx="4254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Page</a:t>
            </a:r>
            <a:r>
              <a:rPr dirty="0" sz="800" spc="6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41</a:t>
            </a:r>
            <a:endParaRPr sz="800">
              <a:latin typeface="Arial"/>
              <a:cs typeface="Arial"/>
            </a:endParaRPr>
          </a:p>
        </p:txBody>
      </p:sp>
      <p:sp>
        <p:nvSpPr>
          <p:cNvPr id="29" name="object 29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30" name="object 30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94615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26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28" name="object 28" descr=""/>
          <p:cNvSpPr txBox="1"/>
          <p:nvPr/>
        </p:nvSpPr>
        <p:spPr>
          <a:xfrm>
            <a:off x="4637538" y="10042833"/>
            <a:ext cx="1007744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8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introductorio</a:t>
            </a:r>
            <a:endParaRPr sz="8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935015" y="165100"/>
            <a:ext cx="5226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5" name="object 5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655"/>
                  </a:lnTo>
                  <a:lnTo>
                    <a:pt x="142755" y="98655"/>
                  </a:lnTo>
                  <a:lnTo>
                    <a:pt x="136180" y="99962"/>
                  </a:lnTo>
                  <a:lnTo>
                    <a:pt x="104587" y="124158"/>
                  </a:lnTo>
                  <a:lnTo>
                    <a:pt x="98048" y="143362"/>
                  </a:lnTo>
                  <a:lnTo>
                    <a:pt x="98048" y="569369"/>
                  </a:lnTo>
                  <a:lnTo>
                    <a:pt x="117977" y="603813"/>
                  </a:lnTo>
                  <a:lnTo>
                    <a:pt x="142755" y="614076"/>
                  </a:lnTo>
                  <a:lnTo>
                    <a:pt x="1886711" y="614076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4076"/>
                  </a:moveTo>
                  <a:lnTo>
                    <a:pt x="1744971" y="614076"/>
                  </a:lnTo>
                  <a:lnTo>
                    <a:pt x="1751545" y="612768"/>
                  </a:lnTo>
                  <a:lnTo>
                    <a:pt x="1764174" y="607537"/>
                  </a:lnTo>
                  <a:lnTo>
                    <a:pt x="1788370" y="575944"/>
                  </a:lnTo>
                  <a:lnTo>
                    <a:pt x="1789678" y="569369"/>
                  </a:lnTo>
                  <a:lnTo>
                    <a:pt x="1789678" y="143362"/>
                  </a:lnTo>
                  <a:lnTo>
                    <a:pt x="1769748" y="108918"/>
                  </a:lnTo>
                  <a:lnTo>
                    <a:pt x="1744971" y="98655"/>
                  </a:lnTo>
                  <a:lnTo>
                    <a:pt x="1886711" y="98655"/>
                  </a:lnTo>
                  <a:lnTo>
                    <a:pt x="1886711" y="614076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932176" y="500478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5453" y="528634"/>
                  </a:moveTo>
                  <a:lnTo>
                    <a:pt x="49392" y="528634"/>
                  </a:lnTo>
                  <a:lnTo>
                    <a:pt x="45954" y="528297"/>
                  </a:lnTo>
                  <a:lnTo>
                    <a:pt x="10837" y="508010"/>
                  </a:lnTo>
                  <a:lnTo>
                    <a:pt x="0" y="479226"/>
                  </a:lnTo>
                  <a:lnTo>
                    <a:pt x="0" y="475770"/>
                  </a:lnTo>
                  <a:lnTo>
                    <a:pt x="0" y="49381"/>
                  </a:lnTo>
                  <a:lnTo>
                    <a:pt x="17937" y="12984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887"/>
                  </a:lnTo>
                  <a:lnTo>
                    <a:pt x="1704845" y="49381"/>
                  </a:lnTo>
                  <a:lnTo>
                    <a:pt x="1704845" y="479226"/>
                  </a:lnTo>
                  <a:lnTo>
                    <a:pt x="1686907" y="515596"/>
                  </a:lnTo>
                  <a:lnTo>
                    <a:pt x="1658890" y="528297"/>
                  </a:lnTo>
                  <a:lnTo>
                    <a:pt x="1655453" y="52863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194"/>
              <a:ext cx="145374" cy="145374"/>
            </a:xfrm>
            <a:prstGeom prst="rect">
              <a:avLst/>
            </a:prstGeom>
          </p:spPr>
        </p:pic>
      </p:grpSp>
      <p:sp>
        <p:nvSpPr>
          <p:cNvPr id="8" name="object 8" descr=""/>
          <p:cNvSpPr txBox="1"/>
          <p:nvPr/>
        </p:nvSpPr>
        <p:spPr>
          <a:xfrm>
            <a:off x="1050980" y="482496"/>
            <a:ext cx="5794375" cy="12744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50800" marR="1654810">
              <a:lnSpc>
                <a:spcPct val="113799"/>
              </a:lnSpc>
              <a:spcBef>
                <a:spcPts val="90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ratón.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estilo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cursor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ahora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cambia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mano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señaladora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dibuja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entre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posición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inicial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posición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actual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mouse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ahora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MODE: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spc="-10" i="1">
                <a:latin typeface="Times New Roman"/>
                <a:cs typeface="Times New Roman"/>
              </a:rPr>
              <a:t>CONN.END</a:t>
            </a:r>
            <a:r>
              <a:rPr dirty="0" sz="800" spc="50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indicando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programa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esperando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punto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final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45">
                <a:latin typeface="Times New Roman"/>
                <a:cs typeface="Times New Roman"/>
              </a:rPr>
              <a:t>d</a:t>
            </a:r>
            <a:r>
              <a:rPr dirty="0" baseline="-9259" sz="900" spc="-217">
                <a:latin typeface="Arial MT"/>
                <a:cs typeface="Arial MT"/>
              </a:rPr>
              <a:t>T</a:t>
            </a:r>
            <a:r>
              <a:rPr dirty="0" sz="800" spc="-145">
                <a:latin typeface="Times New Roman"/>
                <a:cs typeface="Times New Roman"/>
              </a:rPr>
              <a:t>e</a:t>
            </a:r>
            <a:r>
              <a:rPr dirty="0" baseline="-9259" sz="900" spc="-217">
                <a:latin typeface="Arial MT"/>
                <a:cs typeface="Arial MT"/>
              </a:rPr>
              <a:t>ra</a:t>
            </a:r>
            <a:r>
              <a:rPr dirty="0" sz="800" spc="-145">
                <a:latin typeface="Times New Roman"/>
                <a:cs typeface="Times New Roman"/>
              </a:rPr>
              <a:t>l</a:t>
            </a:r>
            <a:r>
              <a:rPr dirty="0" baseline="-9259" sz="900" spc="-217">
                <a:latin typeface="Arial MT"/>
                <a:cs typeface="Arial MT"/>
              </a:rPr>
              <a:t>d</a:t>
            </a:r>
            <a:r>
              <a:rPr dirty="0" sz="800" spc="-145">
                <a:latin typeface="Times New Roman"/>
                <a:cs typeface="Times New Roman"/>
              </a:rPr>
              <a:t>a</a:t>
            </a:r>
            <a:r>
              <a:rPr dirty="0" baseline="-9259" sz="900" spc="-217">
                <a:latin typeface="Arial MT"/>
                <a:cs typeface="Arial MT"/>
              </a:rPr>
              <a:t>u</a:t>
            </a:r>
            <a:r>
              <a:rPr dirty="0" sz="800" spc="-145">
                <a:latin typeface="Times New Roman"/>
                <a:cs typeface="Times New Roman"/>
              </a:rPr>
              <a:t>c</a:t>
            </a:r>
            <a:r>
              <a:rPr dirty="0" baseline="-9259" sz="900" spc="-217">
                <a:latin typeface="Arial MT"/>
                <a:cs typeface="Arial MT"/>
              </a:rPr>
              <a:t>c</a:t>
            </a:r>
            <a:r>
              <a:rPr dirty="0" sz="800" spc="-145">
                <a:latin typeface="Times New Roman"/>
                <a:cs typeface="Times New Roman"/>
              </a:rPr>
              <a:t>o</a:t>
            </a:r>
            <a:r>
              <a:rPr dirty="0" baseline="-9259" sz="900" spc="-217">
                <a:latin typeface="Arial MT"/>
                <a:cs typeface="Arial MT"/>
              </a:rPr>
              <a:t>ie</a:t>
            </a:r>
            <a:r>
              <a:rPr dirty="0" sz="800" spc="-145">
                <a:latin typeface="Times New Roman"/>
                <a:cs typeface="Times New Roman"/>
              </a:rPr>
              <a:t>n</a:t>
            </a:r>
            <a:r>
              <a:rPr dirty="0" baseline="-9259" sz="900" spc="-217">
                <a:latin typeface="Arial MT"/>
                <a:cs typeface="Arial MT"/>
              </a:rPr>
              <a:t>n</a:t>
            </a:r>
            <a:r>
              <a:rPr dirty="0" sz="800" spc="-145">
                <a:latin typeface="Times New Roman"/>
                <a:cs typeface="Times New Roman"/>
              </a:rPr>
              <a:t>e</a:t>
            </a:r>
            <a:r>
              <a:rPr dirty="0" baseline="-9259" sz="900" spc="-217">
                <a:latin typeface="Arial MT"/>
                <a:cs typeface="Arial MT"/>
              </a:rPr>
              <a:t>d</a:t>
            </a:r>
            <a:r>
              <a:rPr dirty="0" sz="800" spc="-145">
                <a:latin typeface="Times New Roman"/>
                <a:cs typeface="Times New Roman"/>
              </a:rPr>
              <a:t>x</a:t>
            </a:r>
            <a:r>
              <a:rPr dirty="0" baseline="-9259" sz="900" spc="-217">
                <a:latin typeface="Arial MT"/>
                <a:cs typeface="Arial MT"/>
              </a:rPr>
              <a:t>o.</a:t>
            </a:r>
            <a:r>
              <a:rPr dirty="0" sz="800" spc="-145">
                <a:latin typeface="Times New Roman"/>
                <a:cs typeface="Times New Roman"/>
              </a:rPr>
              <a:t>i</a:t>
            </a:r>
            <a:r>
              <a:rPr dirty="0" baseline="-9259" sz="900" spc="-217">
                <a:latin typeface="Arial MT"/>
                <a:cs typeface="Arial MT"/>
              </a:rPr>
              <a:t>.</a:t>
            </a:r>
            <a:r>
              <a:rPr dirty="0" sz="800" spc="-145">
                <a:latin typeface="Times New Roman"/>
                <a:cs typeface="Times New Roman"/>
              </a:rPr>
              <a:t>ó</a:t>
            </a:r>
            <a:r>
              <a:rPr dirty="0" baseline="-9259" sz="900" spc="-217">
                <a:latin typeface="Arial MT"/>
                <a:cs typeface="Arial MT"/>
              </a:rPr>
              <a:t>.</a:t>
            </a:r>
            <a:r>
              <a:rPr dirty="0" baseline="-9259" sz="900" spc="75">
                <a:latin typeface="Arial MT"/>
                <a:cs typeface="Arial MT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n).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Click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izquierda</a:t>
            </a:r>
            <a:endParaRPr sz="800">
              <a:latin typeface="Times New Roman"/>
              <a:cs typeface="Times New Roman"/>
            </a:endParaRPr>
          </a:p>
          <a:p>
            <a:pPr marL="50800" marR="108521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mouse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nuevamente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colocar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conexión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haga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derecho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cancelar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inicio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punto.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5"/>
              </a:spcBef>
            </a:pPr>
            <a:endParaRPr sz="800">
              <a:latin typeface="Times New Roman"/>
              <a:cs typeface="Times New Roman"/>
            </a:endParaRPr>
          </a:p>
          <a:p>
            <a:pPr marL="50800">
              <a:lnSpc>
                <a:spcPct val="100000"/>
              </a:lnSpc>
              <a:spcBef>
                <a:spcPts val="5"/>
              </a:spcBef>
            </a:pP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requieren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dibujos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conexión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conectar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paralelo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inductancia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fuente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la</a:t>
            </a:r>
            <a:endParaRPr sz="800">
              <a:latin typeface="Times New Roman"/>
              <a:cs typeface="Times New Roman"/>
            </a:endParaRPr>
          </a:p>
          <a:p>
            <a:pPr marL="50800" marR="177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resistencia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amortiguación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continuación.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Conexión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(color,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número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fase)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automáticamente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aparece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conexiones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dibujadas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múltiple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única,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caso.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089080" y="7743287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5661767" y="7723464"/>
            <a:ext cx="13144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41</a:t>
            </a:r>
            <a:endParaRPr sz="800">
              <a:latin typeface="Times New Roman"/>
              <a:cs typeface="Times New Roman"/>
            </a:endParaRPr>
          </a:p>
        </p:txBody>
      </p:sp>
      <p:graphicFrame>
        <p:nvGraphicFramePr>
          <p:cNvPr id="11" name="object 11" descr=""/>
          <p:cNvGraphicFramePr>
            <a:graphicFrameLocks noGrp="1"/>
          </p:cNvGraphicFramePr>
          <p:nvPr/>
        </p:nvGraphicFramePr>
        <p:xfrm>
          <a:off x="1347563" y="2170584"/>
          <a:ext cx="4105275" cy="25527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22655"/>
                <a:gridCol w="1094740"/>
                <a:gridCol w="1148080"/>
                <a:gridCol w="862330"/>
              </a:tblGrid>
              <a:tr h="127635">
                <a:tc>
                  <a:txBody>
                    <a:bodyPr/>
                    <a:lstStyle/>
                    <a:p>
                      <a:pPr marL="31750">
                        <a:lnSpc>
                          <a:spcPts val="900"/>
                        </a:lnSpc>
                      </a:pPr>
                      <a:r>
                        <a:rPr dirty="0" sz="800">
                          <a:latin typeface="Times New Roman"/>
                          <a:cs typeface="Times New Roman"/>
                        </a:rPr>
                        <a:t>Clic</a:t>
                      </a:r>
                      <a:r>
                        <a:rPr dirty="0" sz="800" spc="4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800" spc="-10">
                          <a:latin typeface="Times New Roman"/>
                          <a:cs typeface="Times New Roman"/>
                        </a:rPr>
                        <a:t>izquierdo</a:t>
                      </a: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231775">
                        <a:lnSpc>
                          <a:spcPts val="900"/>
                        </a:lnSpc>
                      </a:pPr>
                      <a:r>
                        <a:rPr dirty="0" sz="800">
                          <a:latin typeface="Times New Roman"/>
                          <a:cs typeface="Times New Roman"/>
                        </a:rPr>
                        <a:t>Clic</a:t>
                      </a:r>
                      <a:r>
                        <a:rPr dirty="0" sz="800" spc="4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800" spc="-10">
                          <a:latin typeface="Times New Roman"/>
                          <a:cs typeface="Times New Roman"/>
                        </a:rPr>
                        <a:t>izquierdo</a:t>
                      </a: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R="17145">
                        <a:lnSpc>
                          <a:spcPts val="900"/>
                        </a:lnSpc>
                      </a:pPr>
                      <a:r>
                        <a:rPr dirty="0" sz="800">
                          <a:latin typeface="Times New Roman"/>
                          <a:cs typeface="Times New Roman"/>
                        </a:rPr>
                        <a:t>Clic</a:t>
                      </a:r>
                      <a:r>
                        <a:rPr dirty="0" sz="800" spc="4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800" spc="-10">
                          <a:latin typeface="Times New Roman"/>
                          <a:cs typeface="Times New Roman"/>
                        </a:rPr>
                        <a:t>izquierdo</a:t>
                      </a: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228600">
                        <a:lnSpc>
                          <a:spcPts val="900"/>
                        </a:lnSpc>
                      </a:pPr>
                      <a:r>
                        <a:rPr dirty="0" sz="800">
                          <a:latin typeface="Times New Roman"/>
                          <a:cs typeface="Times New Roman"/>
                        </a:rPr>
                        <a:t>Clic</a:t>
                      </a:r>
                      <a:r>
                        <a:rPr dirty="0" sz="800" spc="4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800" spc="-10">
                          <a:latin typeface="Times New Roman"/>
                          <a:cs typeface="Times New Roman"/>
                        </a:rPr>
                        <a:t>izquierdo</a:t>
                      </a: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27635">
                <a:tc>
                  <a:txBody>
                    <a:bodyPr/>
                    <a:lstStyle/>
                    <a:p>
                      <a:pPr marL="31750">
                        <a:lnSpc>
                          <a:spcPts val="880"/>
                        </a:lnSpc>
                        <a:spcBef>
                          <a:spcPts val="25"/>
                        </a:spcBef>
                      </a:pPr>
                      <a:r>
                        <a:rPr dirty="0" sz="800">
                          <a:latin typeface="Times New Roman"/>
                          <a:cs typeface="Times New Roman"/>
                        </a:rPr>
                        <a:t>Suelta</a:t>
                      </a:r>
                      <a:r>
                        <a:rPr dirty="0" sz="800" spc="5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800">
                          <a:latin typeface="Times New Roman"/>
                          <a:cs typeface="Times New Roman"/>
                        </a:rPr>
                        <a:t>+</a:t>
                      </a:r>
                      <a:r>
                        <a:rPr dirty="0" sz="800" spc="5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800" spc="-10">
                          <a:latin typeface="Times New Roman"/>
                          <a:cs typeface="Times New Roman"/>
                        </a:rPr>
                        <a:t>mueve</a:t>
                      </a: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3175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L="31115">
                        <a:lnSpc>
                          <a:spcPts val="880"/>
                        </a:lnSpc>
                        <a:spcBef>
                          <a:spcPts val="25"/>
                        </a:spcBef>
                      </a:pPr>
                      <a:r>
                        <a:rPr dirty="0" sz="800">
                          <a:latin typeface="Times New Roman"/>
                          <a:cs typeface="Times New Roman"/>
                        </a:rPr>
                        <a:t>Suelta</a:t>
                      </a:r>
                      <a:r>
                        <a:rPr dirty="0" sz="800" spc="5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800">
                          <a:latin typeface="Times New Roman"/>
                          <a:cs typeface="Times New Roman"/>
                        </a:rPr>
                        <a:t>+</a:t>
                      </a:r>
                      <a:r>
                        <a:rPr dirty="0" sz="800" spc="5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800" spc="-10">
                          <a:latin typeface="Times New Roman"/>
                          <a:cs typeface="Times New Roman"/>
                        </a:rPr>
                        <a:t>mueve</a:t>
                      </a: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3175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</a:tbl>
          </a:graphicData>
        </a:graphic>
      </p:graphicFrame>
      <p:sp>
        <p:nvSpPr>
          <p:cNvPr id="12" name="object 12" descr=""/>
          <p:cNvSpPr txBox="1"/>
          <p:nvPr/>
        </p:nvSpPr>
        <p:spPr>
          <a:xfrm>
            <a:off x="1089080" y="2544168"/>
            <a:ext cx="5431790" cy="3388995"/>
          </a:xfrm>
          <a:prstGeom prst="rect">
            <a:avLst/>
          </a:prstGeom>
        </p:spPr>
        <p:txBody>
          <a:bodyPr wrap="square" lIns="0" tIns="285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25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último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queremos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introducir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fuente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sonda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medición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voltaje,</a:t>
            </a:r>
            <a:endParaRPr sz="800">
              <a:latin typeface="Times New Roman"/>
              <a:cs typeface="Times New Roman"/>
            </a:endParaRPr>
          </a:p>
          <a:p>
            <a:pPr marL="1089660" marR="605155" indent="-107759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lo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resulta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solicitud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salida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voltaje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35">
                <a:latin typeface="Times New Roman"/>
                <a:cs typeface="Times New Roman"/>
              </a:rPr>
              <a:t>ATP.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sensor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voltaje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seleccionar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través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sonda</a:t>
            </a:r>
            <a:r>
              <a:rPr dirty="0" sz="800" spc="4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y</a:t>
            </a:r>
            <a:r>
              <a:rPr dirty="0" sz="800" spc="4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trifásica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4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Sonda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Volt</a:t>
            </a:r>
            <a:r>
              <a:rPr dirty="0" sz="800" spc="4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componente</a:t>
            </a:r>
            <a:r>
              <a:rPr dirty="0" sz="800" spc="500">
                <a:latin typeface="Times New Roman"/>
                <a:cs typeface="Times New Roman"/>
              </a:rPr>
              <a:t> 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(ver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3.11)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.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sonda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dibuja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marcado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móvil.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izquierdo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mouse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arrastrar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colocar</a:t>
            </a:r>
            <a:endParaRPr sz="800">
              <a:latin typeface="Times New Roman"/>
              <a:cs typeface="Times New Roman"/>
            </a:endParaRPr>
          </a:p>
          <a:p>
            <a:pPr marL="108966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sonda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figura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izquierda.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800">
                <a:latin typeface="Times New Roman"/>
                <a:cs typeface="Times New Roman"/>
              </a:rPr>
              <a:t>Cuando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coloca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haciendo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área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abierta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veces</a:t>
            </a:r>
            <a:endParaRPr sz="800">
              <a:latin typeface="Times New Roman"/>
              <a:cs typeface="Times New Roman"/>
            </a:endParaRPr>
          </a:p>
          <a:p>
            <a:pPr marL="12700" marR="715645">
              <a:lnSpc>
                <a:spcPct val="113799"/>
              </a:lnSpc>
            </a:pPr>
            <a:r>
              <a:rPr dirty="0" sz="800" spc="10">
                <a:latin typeface="Times New Roman"/>
                <a:cs typeface="Times New Roman"/>
              </a:rPr>
              <a:t>reciba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un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mensaje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advertencia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como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muestra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en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 b="1">
                <a:latin typeface="Times New Roman"/>
                <a:cs typeface="Times New Roman"/>
              </a:rPr>
              <a:t>Feil!</a:t>
            </a:r>
            <a:r>
              <a:rPr dirty="0" sz="800" spc="25" b="1">
                <a:latin typeface="Times New Roman"/>
                <a:cs typeface="Times New Roman"/>
              </a:rPr>
              <a:t> </a:t>
            </a:r>
            <a:r>
              <a:rPr dirty="0" sz="800" spc="10" b="1">
                <a:latin typeface="Times New Roman"/>
                <a:cs typeface="Times New Roman"/>
              </a:rPr>
              <a:t>Fant</a:t>
            </a:r>
            <a:r>
              <a:rPr dirty="0" sz="800" spc="25" b="1">
                <a:latin typeface="Times New Roman"/>
                <a:cs typeface="Times New Roman"/>
              </a:rPr>
              <a:t> </a:t>
            </a:r>
            <a:r>
              <a:rPr dirty="0" sz="800" spc="10" b="1">
                <a:latin typeface="Times New Roman"/>
                <a:cs typeface="Times New Roman"/>
              </a:rPr>
              <a:t>ikke</a:t>
            </a:r>
            <a:r>
              <a:rPr dirty="0" sz="800" spc="25" b="1">
                <a:latin typeface="Times New Roman"/>
                <a:cs typeface="Times New Roman"/>
              </a:rPr>
              <a:t> </a:t>
            </a:r>
            <a:r>
              <a:rPr dirty="0" sz="800" spc="10" b="1">
                <a:latin typeface="Times New Roman"/>
                <a:cs typeface="Times New Roman"/>
              </a:rPr>
              <a:t>referansekilden.</a:t>
            </a:r>
            <a:r>
              <a:rPr dirty="0" sz="800" spc="30" b="1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.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Este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mensaje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aparece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centro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permanentes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dentro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polígono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encierra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marcado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(o</a:t>
            </a:r>
            <a:endParaRPr sz="800">
              <a:latin typeface="Times New Roman"/>
              <a:cs typeface="Times New Roman"/>
            </a:endParaRPr>
          </a:p>
          <a:p>
            <a:pPr marL="12700" marR="5638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mas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general;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grupo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objetos).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evitar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superposición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accidental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mouse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izquierdo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presionó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mientras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movía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objeto.</a:t>
            </a:r>
            <a:endParaRPr sz="800">
              <a:latin typeface="Times New Roman"/>
              <a:cs typeface="Times New Roman"/>
            </a:endParaRPr>
          </a:p>
          <a:p>
            <a:pPr marL="1254760" marR="92456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Si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hace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No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,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coloca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sino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continúa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seleccionándose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moverlo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lejos.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Normalmente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bien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hacer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Sí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tu</a:t>
            </a:r>
            <a:endParaRPr sz="800">
              <a:latin typeface="Times New Roman"/>
              <a:cs typeface="Times New Roman"/>
            </a:endParaRPr>
          </a:p>
          <a:p>
            <a:pPr marL="1254760" marR="132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cambia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opinión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tarde,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Edición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La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opción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DESHACER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proporciona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manera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fácil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volver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versión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anterior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mismo</a:t>
            </a:r>
            <a:endParaRPr sz="800">
              <a:latin typeface="Times New Roman"/>
              <a:cs typeface="Times New Roman"/>
            </a:endParaRPr>
          </a:p>
          <a:p>
            <a:pPr marL="1254760" marR="110617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icono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superpuesto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completo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falta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ambición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visual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viola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(qué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ves,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obtienes).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emite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advertencia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durante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compilación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(MakeFile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run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ATP).</a:t>
            </a:r>
            <a:endParaRPr sz="800">
              <a:latin typeface="Times New Roman"/>
              <a:cs typeface="Times New Roman"/>
            </a:endParaRPr>
          </a:p>
          <a:p>
            <a:pPr marL="38735">
              <a:lnSpc>
                <a:spcPct val="100000"/>
              </a:lnSpc>
              <a:spcBef>
                <a:spcPts val="39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3.12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Prevenir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superposición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objetos.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>
                <a:latin typeface="Times New Roman"/>
                <a:cs typeface="Times New Roman"/>
              </a:rPr>
              <a:t>Ahora,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proporcione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colocados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hasta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ahora.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Haga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botón</a:t>
            </a:r>
            <a:r>
              <a:rPr dirty="0" sz="800" spc="7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derecho</a:t>
            </a:r>
            <a:r>
              <a:rPr dirty="0" sz="800" spc="7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del</a:t>
            </a:r>
            <a:r>
              <a:rPr dirty="0" sz="800" spc="7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mouse</a:t>
            </a:r>
            <a:r>
              <a:rPr dirty="0" sz="800" spc="80" b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 spc="10">
                <a:latin typeface="Times New Roman"/>
                <a:cs typeface="Times New Roman"/>
              </a:rPr>
              <a:t>icono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resistencia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inductor,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respectivamente.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El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inductor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tiene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una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opción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resistencia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amortiguación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incorporada,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pero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apague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eligiendo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Kp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=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0.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1089080" y="7221261"/>
            <a:ext cx="182880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3.13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Abrir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sonda.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3560445" y="6046372"/>
            <a:ext cx="2696845" cy="141351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 marR="453390">
              <a:lnSpc>
                <a:spcPct val="113799"/>
              </a:lnSpc>
              <a:spcBef>
                <a:spcPts val="90"/>
              </a:spcBef>
            </a:pP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sonda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tienen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diferente.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otros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abrir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ventana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sonda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voltaje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corriente,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haga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icono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derecho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mouse.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esto</a:t>
            </a:r>
            <a:endParaRPr sz="800">
              <a:latin typeface="Times New Roman"/>
              <a:cs typeface="Times New Roman"/>
            </a:endParaRPr>
          </a:p>
          <a:p>
            <a:pPr marL="12700" marR="723900">
              <a:lnSpc>
                <a:spcPct val="113799"/>
              </a:lnSpc>
              <a:spcBef>
                <a:spcPts val="5"/>
              </a:spcBef>
            </a:pPr>
            <a:r>
              <a:rPr dirty="0" sz="800">
                <a:latin typeface="Times New Roman"/>
                <a:cs typeface="Times New Roman"/>
              </a:rPr>
              <a:t>ventana,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seleccionar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número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fases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sonda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qué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monitorear.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En</a:t>
            </a:r>
            <a:endParaRPr sz="800">
              <a:latin typeface="Times New Roman"/>
              <a:cs typeface="Times New Roman"/>
            </a:endParaRPr>
          </a:p>
          <a:p>
            <a:pPr marL="12700" marR="342265">
              <a:lnSpc>
                <a:spcPct val="113799"/>
              </a:lnSpc>
            </a:pPr>
            <a:r>
              <a:rPr dirty="0" sz="800" spc="10">
                <a:latin typeface="Times New Roman"/>
                <a:cs typeface="Times New Roman"/>
              </a:rPr>
              <a:t>este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ejemplo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monofásico,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valores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predeterminados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(no.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=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1,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monitoreada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=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A)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ambos</a:t>
            </a:r>
            <a:endParaRPr sz="800">
              <a:latin typeface="Times New Roman"/>
              <a:cs typeface="Times New Roman"/>
            </a:endParaRPr>
          </a:p>
          <a:p>
            <a:pPr marL="12700" marR="54483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deben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sondas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voltaje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corriente,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figura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3.13</a:t>
            </a:r>
            <a:endParaRPr sz="800">
              <a:latin typeface="Times New Roman"/>
              <a:cs typeface="Times New Roman"/>
            </a:endParaRPr>
          </a:p>
        </p:txBody>
      </p:sp>
      <p:grpSp>
        <p:nvGrpSpPr>
          <p:cNvPr id="15" name="object 15" descr=""/>
          <p:cNvGrpSpPr/>
          <p:nvPr/>
        </p:nvGrpSpPr>
        <p:grpSpPr>
          <a:xfrm>
            <a:off x="368299" y="8192107"/>
            <a:ext cx="443230" cy="13335"/>
            <a:chOff x="368299" y="8192107"/>
            <a:chExt cx="443230" cy="13335"/>
          </a:xfrm>
        </p:grpSpPr>
        <p:sp>
          <p:nvSpPr>
            <p:cNvPr id="16" name="object 16" descr=""/>
            <p:cNvSpPr/>
            <p:nvPr/>
          </p:nvSpPr>
          <p:spPr>
            <a:xfrm>
              <a:off x="368299" y="8192107"/>
              <a:ext cx="443230" cy="6985"/>
            </a:xfrm>
            <a:custGeom>
              <a:avLst/>
              <a:gdLst/>
              <a:ahLst/>
              <a:cxnLst/>
              <a:rect l="l" t="t" r="r" b="b"/>
              <a:pathLst>
                <a:path w="443230" h="6984">
                  <a:moveTo>
                    <a:pt x="442731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442731" y="0"/>
                  </a:lnTo>
                  <a:lnTo>
                    <a:pt x="442731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 descr=""/>
            <p:cNvSpPr/>
            <p:nvPr/>
          </p:nvSpPr>
          <p:spPr>
            <a:xfrm>
              <a:off x="368287" y="8192109"/>
              <a:ext cx="443230" cy="13335"/>
            </a:xfrm>
            <a:custGeom>
              <a:avLst/>
              <a:gdLst/>
              <a:ahLst/>
              <a:cxnLst/>
              <a:rect l="l" t="t" r="r" b="b"/>
              <a:pathLst>
                <a:path w="443230" h="13334">
                  <a:moveTo>
                    <a:pt x="442734" y="0"/>
                  </a:moveTo>
                  <a:lnTo>
                    <a:pt x="436130" y="6616"/>
                  </a:lnTo>
                  <a:lnTo>
                    <a:pt x="0" y="6616"/>
                  </a:lnTo>
                  <a:lnTo>
                    <a:pt x="0" y="13220"/>
                  </a:lnTo>
                  <a:lnTo>
                    <a:pt x="436130" y="13220"/>
                  </a:lnTo>
                  <a:lnTo>
                    <a:pt x="442734" y="13220"/>
                  </a:lnTo>
                  <a:lnTo>
                    <a:pt x="442734" y="6616"/>
                  </a:lnTo>
                  <a:lnTo>
                    <a:pt x="442734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 descr=""/>
            <p:cNvSpPr/>
            <p:nvPr/>
          </p:nvSpPr>
          <p:spPr>
            <a:xfrm>
              <a:off x="368299" y="8192107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4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9" name="object 19" descr=""/>
          <p:cNvSpPr txBox="1"/>
          <p:nvPr/>
        </p:nvSpPr>
        <p:spPr>
          <a:xfrm>
            <a:off x="378830" y="8252098"/>
            <a:ext cx="4254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Page</a:t>
            </a:r>
            <a:r>
              <a:rPr dirty="0" sz="800" spc="6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42</a:t>
            </a:r>
            <a:endParaRPr sz="800">
              <a:latin typeface="Arial"/>
              <a:cs typeface="Arial"/>
            </a:endParaRPr>
          </a:p>
        </p:txBody>
      </p:sp>
      <p:sp>
        <p:nvSpPr>
          <p:cNvPr id="21" name="object 21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22" name="object 22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94615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26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20" name="object 20" descr=""/>
          <p:cNvSpPr txBox="1"/>
          <p:nvPr/>
        </p:nvSpPr>
        <p:spPr>
          <a:xfrm>
            <a:off x="831370" y="8423905"/>
            <a:ext cx="4845050" cy="187706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algn="r" marR="28702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8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introductorio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8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 b="1">
                <a:latin typeface="Times New Roman"/>
                <a:cs typeface="Times New Roman"/>
              </a:rPr>
              <a:t>3.5.1.3</a:t>
            </a:r>
            <a:r>
              <a:rPr dirty="0" sz="800" spc="7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Puente</a:t>
            </a:r>
            <a:r>
              <a:rPr dirty="0" sz="800" spc="7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</a:t>
            </a:r>
            <a:r>
              <a:rPr dirty="0" sz="800" spc="75" b="1">
                <a:latin typeface="Times New Roman"/>
                <a:cs typeface="Times New Roman"/>
              </a:rPr>
              <a:t> </a:t>
            </a:r>
            <a:r>
              <a:rPr dirty="0" sz="800" spc="-10" b="1">
                <a:latin typeface="Times New Roman"/>
                <a:cs typeface="Times New Roman"/>
              </a:rPr>
              <a:t>diodos</a:t>
            </a:r>
            <a:endParaRPr sz="800">
              <a:latin typeface="Times New Roman"/>
              <a:cs typeface="Times New Roman"/>
            </a:endParaRPr>
          </a:p>
          <a:p>
            <a:pPr marL="12700" marR="626110">
              <a:lnSpc>
                <a:spcPct val="113799"/>
              </a:lnSpc>
              <a:spcBef>
                <a:spcPts val="265"/>
              </a:spcBef>
            </a:pP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proceso,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aprenderá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algunas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opciones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edición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rotar,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agrupar,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duplicar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y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pegar.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puente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diodos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consta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cuatro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ramas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iguales,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necesario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construirlas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todas.</a:t>
            </a:r>
            <a:endParaRPr sz="800">
              <a:latin typeface="Times New Roman"/>
              <a:cs typeface="Times New Roman"/>
            </a:endParaRPr>
          </a:p>
          <a:p>
            <a:pPr marL="12700" marR="7429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desde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cero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Primero,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diodo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figura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3.14.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Después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ti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hacer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Diodo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(tipo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11),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diodo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aparece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dentro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rectángulo.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70"/>
              </a:spcBef>
            </a:pPr>
            <a:endParaRPr sz="800">
              <a:latin typeface="Times New Roman"/>
              <a:cs typeface="Times New Roman"/>
            </a:endParaRPr>
          </a:p>
          <a:p>
            <a:pPr marL="239776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diodo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tiene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girarse,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así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haga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derecha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mouse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Editar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principal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haga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Girar</a:t>
            </a:r>
            <a:r>
              <a:rPr dirty="0" sz="800" spc="4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L</a:t>
            </a:r>
            <a:r>
              <a:rPr dirty="0" sz="800" spc="4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diodo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ahora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gira</a:t>
            </a:r>
            <a:endParaRPr sz="800">
              <a:latin typeface="Times New Roman"/>
              <a:cs typeface="Times New Roman"/>
            </a:endParaRPr>
          </a:p>
          <a:p>
            <a:pPr marL="239776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90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grados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sentido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anti-horario.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Haga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diodo.</a:t>
            </a:r>
            <a:endParaRPr sz="8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3" name="object 3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4" name="object 4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631"/>
                  </a:lnTo>
                  <a:lnTo>
                    <a:pt x="142755" y="98631"/>
                  </a:lnTo>
                  <a:lnTo>
                    <a:pt x="136180" y="99939"/>
                  </a:lnTo>
                  <a:lnTo>
                    <a:pt x="104587" y="124134"/>
                  </a:lnTo>
                  <a:lnTo>
                    <a:pt x="98048" y="143338"/>
                  </a:lnTo>
                  <a:lnTo>
                    <a:pt x="98048" y="569345"/>
                  </a:lnTo>
                  <a:lnTo>
                    <a:pt x="117977" y="603789"/>
                  </a:lnTo>
                  <a:lnTo>
                    <a:pt x="142755" y="614052"/>
                  </a:lnTo>
                  <a:lnTo>
                    <a:pt x="1886711" y="614052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4052"/>
                  </a:moveTo>
                  <a:lnTo>
                    <a:pt x="1744971" y="614052"/>
                  </a:lnTo>
                  <a:lnTo>
                    <a:pt x="1751545" y="612745"/>
                  </a:lnTo>
                  <a:lnTo>
                    <a:pt x="1764174" y="607513"/>
                  </a:lnTo>
                  <a:lnTo>
                    <a:pt x="1788370" y="575920"/>
                  </a:lnTo>
                  <a:lnTo>
                    <a:pt x="1789678" y="569345"/>
                  </a:lnTo>
                  <a:lnTo>
                    <a:pt x="1789678" y="143338"/>
                  </a:lnTo>
                  <a:lnTo>
                    <a:pt x="1769748" y="108894"/>
                  </a:lnTo>
                  <a:lnTo>
                    <a:pt x="1744971" y="98631"/>
                  </a:lnTo>
                  <a:lnTo>
                    <a:pt x="1886711" y="98631"/>
                  </a:lnTo>
                  <a:lnTo>
                    <a:pt x="1886711" y="614052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2932176" y="500467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5453" y="528607"/>
                  </a:moveTo>
                  <a:lnTo>
                    <a:pt x="49392" y="528607"/>
                  </a:lnTo>
                  <a:lnTo>
                    <a:pt x="45954" y="528270"/>
                  </a:lnTo>
                  <a:lnTo>
                    <a:pt x="10837" y="507984"/>
                  </a:lnTo>
                  <a:lnTo>
                    <a:pt x="0" y="479253"/>
                  </a:lnTo>
                  <a:lnTo>
                    <a:pt x="0" y="475770"/>
                  </a:lnTo>
                  <a:lnTo>
                    <a:pt x="0" y="49381"/>
                  </a:lnTo>
                  <a:lnTo>
                    <a:pt x="17937" y="13011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914"/>
                  </a:lnTo>
                  <a:lnTo>
                    <a:pt x="1704845" y="49381"/>
                  </a:lnTo>
                  <a:lnTo>
                    <a:pt x="1704845" y="479253"/>
                  </a:lnTo>
                  <a:lnTo>
                    <a:pt x="1686907" y="515570"/>
                  </a:lnTo>
                  <a:lnTo>
                    <a:pt x="1658890" y="528270"/>
                  </a:lnTo>
                  <a:lnTo>
                    <a:pt x="1655453" y="52860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" name="object 6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194"/>
              <a:ext cx="145374" cy="145374"/>
            </a:xfrm>
            <a:prstGeom prst="rect">
              <a:avLst/>
            </a:prstGeom>
          </p:spPr>
        </p:pic>
      </p:grpSp>
      <p:sp>
        <p:nvSpPr>
          <p:cNvPr id="7" name="object 7" descr=""/>
          <p:cNvSpPr txBox="1"/>
          <p:nvPr/>
        </p:nvSpPr>
        <p:spPr>
          <a:xfrm>
            <a:off x="3216833" y="111884"/>
            <a:ext cx="2809240" cy="502284"/>
          </a:xfrm>
          <a:prstGeom prst="rect">
            <a:avLst/>
          </a:prstGeom>
        </p:spPr>
        <p:txBody>
          <a:bodyPr wrap="square" lIns="0" tIns="66040" rIns="0" bIns="0" rtlCol="0" vert="horz">
            <a:spAutoFit/>
          </a:bodyPr>
          <a:lstStyle/>
          <a:p>
            <a:pPr marL="730250">
              <a:lnSpc>
                <a:spcPct val="100000"/>
              </a:lnSpc>
              <a:spcBef>
                <a:spcPts val="52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  <a:p>
            <a:pPr marL="12700" marR="5080">
              <a:lnSpc>
                <a:spcPts val="940"/>
              </a:lnSpc>
              <a:spcBef>
                <a:spcPts val="515"/>
              </a:spcBef>
            </a:pP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izquierdo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mouse,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mantenga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presionado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arrastre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posición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figura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3.15.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831370" y="606714"/>
            <a:ext cx="4884420" cy="57531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3.14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Selección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diodo.</a:t>
            </a:r>
            <a:endParaRPr sz="800">
              <a:latin typeface="Times New Roman"/>
              <a:cs typeface="Times New Roman"/>
            </a:endParaRPr>
          </a:p>
          <a:p>
            <a:pPr algn="ctr" marL="1021715">
              <a:lnSpc>
                <a:spcPts val="675"/>
              </a:lnSpc>
              <a:spcBef>
                <a:spcPts val="645"/>
              </a:spcBef>
            </a:pPr>
            <a:r>
              <a:rPr dirty="0" sz="600" spc="-10">
                <a:latin typeface="Arial MT"/>
                <a:cs typeface="Arial MT"/>
              </a:rPr>
              <a:t>Traduciendo...</a:t>
            </a:r>
            <a:endParaRPr sz="600">
              <a:latin typeface="Arial MT"/>
              <a:cs typeface="Arial MT"/>
            </a:endParaRPr>
          </a:p>
          <a:p>
            <a:pPr marL="1413510">
              <a:lnSpc>
                <a:spcPts val="915"/>
              </a:lnSpc>
            </a:pPr>
            <a:r>
              <a:rPr dirty="0" sz="800">
                <a:latin typeface="Times New Roman"/>
                <a:cs typeface="Times New Roman"/>
              </a:rPr>
              <a:t>Haga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izquierdo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mouse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área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vacía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colocar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diodo.</a:t>
            </a:r>
            <a:endParaRPr sz="800">
              <a:latin typeface="Times New Roman"/>
              <a:cs typeface="Times New Roman"/>
            </a:endParaRPr>
          </a:p>
          <a:p>
            <a:pPr marL="141351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Recuerde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función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ajuste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cuadrícula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advertencia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superposición.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831370" y="5965744"/>
            <a:ext cx="13144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42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4611106" y="5985568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2232251" y="1295259"/>
            <a:ext cx="3598545" cy="581025"/>
          </a:xfrm>
          <a:prstGeom prst="rect">
            <a:avLst/>
          </a:prstGeom>
        </p:spPr>
        <p:txBody>
          <a:bodyPr wrap="square" lIns="0" tIns="285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25"/>
              </a:spcBef>
            </a:pPr>
            <a:r>
              <a:rPr dirty="0" sz="800">
                <a:latin typeface="Times New Roman"/>
                <a:cs typeface="Times New Roman"/>
              </a:rPr>
              <a:t>Luego,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amortiguador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través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diodo.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ejemplo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amortiguador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resistencia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condensador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serie.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un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RLC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(Fig.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3.7).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Haga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rama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RLC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seleccionada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derecho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mouse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para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831370" y="1850326"/>
            <a:ext cx="5855970" cy="3640454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 marR="947419">
              <a:lnSpc>
                <a:spcPct val="113799"/>
              </a:lnSpc>
              <a:spcBef>
                <a:spcPts val="90"/>
              </a:spcBef>
            </a:pPr>
            <a:r>
              <a:rPr dirty="0" sz="800">
                <a:latin typeface="Times New Roman"/>
                <a:cs typeface="Times New Roman"/>
              </a:rPr>
              <a:t>gire,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luego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haga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izquierdo,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mantenga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presionado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arrastre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rama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RLC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paralelo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con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diodo.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Haga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izquierdo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mouse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colocar.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idea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copiar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diodo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rama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RLC,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antes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hacerlo,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aconsejable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dar</a:t>
            </a:r>
            <a:endParaRPr sz="800">
              <a:latin typeface="Times New Roman"/>
              <a:cs typeface="Times New Roman"/>
            </a:endParaRPr>
          </a:p>
          <a:p>
            <a:pPr marL="12700" marR="11226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ellos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(ya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guardan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cuando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copian).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simple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icono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RLC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diodo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con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derecho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mouse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activa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objetos.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2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Nuevamente,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proporciona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explicación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parámetros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ayuda.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Haga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AYUDA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ver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texto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ayuda.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valores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numéricos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diodo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todos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cero,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significa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diodo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ideal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es</a:t>
            </a:r>
            <a:endParaRPr sz="800">
              <a:latin typeface="Times New Roman"/>
              <a:cs typeface="Times New Roman"/>
            </a:endParaRPr>
          </a:p>
          <a:p>
            <a:pPr marL="12700" marR="1314450">
              <a:lnSpc>
                <a:spcPct val="119200"/>
              </a:lnSpc>
              <a:spcBef>
                <a:spcPts val="50"/>
              </a:spcBef>
            </a:pPr>
            <a:r>
              <a:rPr dirty="0" sz="800">
                <a:latin typeface="Times New Roman"/>
                <a:cs typeface="Times New Roman"/>
              </a:rPr>
              <a:t>abierto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durante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estacionario.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rama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RLC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figura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3.15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recibido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resistencia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33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Ω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y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capacitancia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μF.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icono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luego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cambia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resistencia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serie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condensador.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>
                <a:latin typeface="Times New Roman"/>
                <a:cs typeface="Times New Roman"/>
              </a:rPr>
              <a:t>Ahora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dado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diodo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rama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RLC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lugar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repetir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dibujo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proceso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ingreso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cuatro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veces,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función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copia.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Primero,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debes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un</a:t>
            </a:r>
            <a:endParaRPr sz="800">
              <a:latin typeface="Times New Roman"/>
              <a:cs typeface="Times New Roman"/>
            </a:endParaRPr>
          </a:p>
          <a:p>
            <a:pPr marL="12700" marR="82423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grupo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hacer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seleccionando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Editar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Seleccione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Campo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interior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principal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doble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izquierdo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mouse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espacio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vacío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ventana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del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circuito.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Entonces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estilo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cursor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cambia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mano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señaladora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acción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EDITAR: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GRUPO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proceso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es</a:t>
            </a:r>
            <a:endParaRPr sz="800">
              <a:latin typeface="Times New Roman"/>
              <a:cs typeface="Times New Roman"/>
            </a:endParaRPr>
          </a:p>
          <a:p>
            <a:pPr marL="12700" marR="630555">
              <a:lnSpc>
                <a:spcPct val="108400"/>
              </a:lnSpc>
              <a:spcBef>
                <a:spcPts val="55"/>
              </a:spcBef>
            </a:pPr>
            <a:r>
              <a:rPr dirty="0" sz="800">
                <a:latin typeface="Times New Roman"/>
                <a:cs typeface="Times New Roman"/>
              </a:rPr>
              <a:t>luego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haga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izquierdo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mouse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crear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esquina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cerca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haga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derecho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para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encierra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cerca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(polígono).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Todos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tienen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centro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dentro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cerca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incluidos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en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grupo.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7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90868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forma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alternativa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grupo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dibujar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rectángulo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alrededor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izquierdo</a:t>
            </a:r>
            <a:r>
              <a:rPr dirty="0" sz="800" spc="500">
                <a:latin typeface="Times New Roman"/>
                <a:cs typeface="Times New Roman"/>
              </a:rPr>
              <a:t> 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manténgalo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esquina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superior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izquierda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rectángulo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deseado,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luego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muévase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esquina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inferior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derecha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esquina.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dentro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rectángulo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convierten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grupo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cuando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suelta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mouse.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seguir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procedimiento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figura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3.16.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1234454" y="1531823"/>
            <a:ext cx="40449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3.15</a:t>
            </a:r>
            <a:endParaRPr sz="800">
              <a:latin typeface="Times New Roman"/>
              <a:cs typeface="Times New Roman"/>
            </a:endParaRPr>
          </a:p>
        </p:txBody>
      </p:sp>
      <p:grpSp>
        <p:nvGrpSpPr>
          <p:cNvPr id="14" name="object 14" descr=""/>
          <p:cNvGrpSpPr/>
          <p:nvPr/>
        </p:nvGrpSpPr>
        <p:grpSpPr>
          <a:xfrm>
            <a:off x="368299" y="6573154"/>
            <a:ext cx="443230" cy="13335"/>
            <a:chOff x="368299" y="6573154"/>
            <a:chExt cx="443230" cy="13335"/>
          </a:xfrm>
        </p:grpSpPr>
        <p:sp>
          <p:nvSpPr>
            <p:cNvPr id="15" name="object 15" descr=""/>
            <p:cNvSpPr/>
            <p:nvPr/>
          </p:nvSpPr>
          <p:spPr>
            <a:xfrm>
              <a:off x="368299" y="6573154"/>
              <a:ext cx="443230" cy="6985"/>
            </a:xfrm>
            <a:custGeom>
              <a:avLst/>
              <a:gdLst/>
              <a:ahLst/>
              <a:cxnLst/>
              <a:rect l="l" t="t" r="r" b="b"/>
              <a:pathLst>
                <a:path w="443230" h="6984">
                  <a:moveTo>
                    <a:pt x="442731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442731" y="0"/>
                  </a:lnTo>
                  <a:lnTo>
                    <a:pt x="442731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368287" y="6573164"/>
              <a:ext cx="443230" cy="13335"/>
            </a:xfrm>
            <a:custGeom>
              <a:avLst/>
              <a:gdLst/>
              <a:ahLst/>
              <a:cxnLst/>
              <a:rect l="l" t="t" r="r" b="b"/>
              <a:pathLst>
                <a:path w="443230" h="13334">
                  <a:moveTo>
                    <a:pt x="442734" y="0"/>
                  </a:moveTo>
                  <a:lnTo>
                    <a:pt x="436130" y="6604"/>
                  </a:lnTo>
                  <a:lnTo>
                    <a:pt x="0" y="6604"/>
                  </a:lnTo>
                  <a:lnTo>
                    <a:pt x="0" y="13208"/>
                  </a:lnTo>
                  <a:lnTo>
                    <a:pt x="436130" y="13208"/>
                  </a:lnTo>
                  <a:lnTo>
                    <a:pt x="442734" y="13208"/>
                  </a:lnTo>
                  <a:lnTo>
                    <a:pt x="442734" y="6604"/>
                  </a:lnTo>
                  <a:lnTo>
                    <a:pt x="442734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 descr=""/>
            <p:cNvSpPr/>
            <p:nvPr/>
          </p:nvSpPr>
          <p:spPr>
            <a:xfrm>
              <a:off x="368299" y="6573154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4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8" name="object 18" descr=""/>
          <p:cNvSpPr txBox="1"/>
          <p:nvPr/>
        </p:nvSpPr>
        <p:spPr>
          <a:xfrm>
            <a:off x="378830" y="6633145"/>
            <a:ext cx="4254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Page</a:t>
            </a:r>
            <a:r>
              <a:rPr dirty="0" sz="800" spc="6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43</a:t>
            </a:r>
            <a:endParaRPr sz="800">
              <a:latin typeface="Arial"/>
              <a:cs typeface="Arial"/>
            </a:endParaRPr>
          </a:p>
        </p:txBody>
      </p:sp>
      <p:sp>
        <p:nvSpPr>
          <p:cNvPr id="24" name="object 24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25" name="object 25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94615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26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19" name="object 19" descr=""/>
          <p:cNvSpPr txBox="1"/>
          <p:nvPr/>
        </p:nvSpPr>
        <p:spPr>
          <a:xfrm>
            <a:off x="4637538" y="6804951"/>
            <a:ext cx="1007744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8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introductorio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1089080" y="7751206"/>
            <a:ext cx="5483860" cy="9772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501650" marR="5080" indent="-410209">
              <a:lnSpc>
                <a:spcPct val="113799"/>
              </a:lnSpc>
              <a:spcBef>
                <a:spcPts val="9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3.16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Dibujar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polígono: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primero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haga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doble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espacio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blanco,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haga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izquierdo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mouse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cada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esquina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polígono,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luego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haga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derecho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encerrar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polígono.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96393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grupo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creado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figura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3.16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copiar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rotar,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etc.,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Ahora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queremos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Duplicar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grupo.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Haga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campo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Editar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del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principal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elija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Duplicar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presione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Ctrl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+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spc="-50" i="1">
                <a:latin typeface="Times New Roman"/>
                <a:cs typeface="Times New Roman"/>
              </a:rPr>
              <a:t>D</a:t>
            </a:r>
            <a:endParaRPr sz="800">
              <a:latin typeface="Times New Roman"/>
              <a:cs typeface="Times New Roman"/>
            </a:endParaRPr>
          </a:p>
          <a:p>
            <a:pPr marL="12700" marR="78041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tecla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acceso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directo.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grupo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copia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portapapeles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pega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misma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operación.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los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grupo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antiguo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vuelve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dibujar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normal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copia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dibuja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parte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superior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original.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2939300" y="8841515"/>
            <a:ext cx="3674745" cy="719455"/>
          </a:xfrm>
          <a:prstGeom prst="rect">
            <a:avLst/>
          </a:prstGeom>
        </p:spPr>
        <p:txBody>
          <a:bodyPr wrap="square" lIns="0" tIns="285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25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polígono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encierra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ahora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rectángulo.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pegado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grupo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mover,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hacer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él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-10" b="1">
                <a:latin typeface="Times New Roman"/>
                <a:cs typeface="Times New Roman"/>
              </a:rPr>
              <a:t>izquierda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ts val="919"/>
              </a:lnSpc>
              <a:spcBef>
                <a:spcPts val="345"/>
              </a:spcBef>
            </a:pPr>
            <a:r>
              <a:rPr dirty="0" sz="800" b="1">
                <a:latin typeface="Times New Roman"/>
                <a:cs typeface="Times New Roman"/>
              </a:rPr>
              <a:t>botón</a:t>
            </a:r>
            <a:r>
              <a:rPr dirty="0" sz="800" spc="7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del</a:t>
            </a:r>
            <a:r>
              <a:rPr dirty="0" sz="800" spc="7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mouse</a:t>
            </a:r>
            <a:r>
              <a:rPr dirty="0" sz="800" spc="70" b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mantenga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presionado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arrastre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posición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deseada.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ts val="919"/>
              </a:lnSpc>
            </a:pPr>
            <a:r>
              <a:rPr dirty="0" sz="800">
                <a:latin typeface="Times New Roman"/>
                <a:cs typeface="Times New Roman"/>
              </a:rPr>
              <a:t>Haga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izquierdo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mouse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espacio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abierto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colocar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grupo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posición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figura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3.17.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1089080" y="9733585"/>
            <a:ext cx="4843145" cy="58102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 marR="5080">
              <a:lnSpc>
                <a:spcPct val="113799"/>
              </a:lnSpc>
              <a:spcBef>
                <a:spcPts val="90"/>
              </a:spcBef>
            </a:pPr>
            <a:r>
              <a:rPr dirty="0" sz="800">
                <a:latin typeface="Times New Roman"/>
                <a:cs typeface="Times New Roman"/>
              </a:rPr>
              <a:t>Si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extravió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grupo,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volver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seleccionarlo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función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Deshacer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encuentra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Editar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principal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campo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menú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800">
                <a:latin typeface="Times New Roman"/>
                <a:cs typeface="Times New Roman"/>
              </a:rPr>
              <a:t>Ahora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pegar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segunda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copia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grupo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diodo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RLC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duplicado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1326965" y="9355611"/>
            <a:ext cx="120650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3.17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Mover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grupo.</a:t>
            </a:r>
            <a:endParaRPr sz="8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3" name="object 3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4" name="object 4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631"/>
                  </a:lnTo>
                  <a:lnTo>
                    <a:pt x="142755" y="98631"/>
                  </a:lnTo>
                  <a:lnTo>
                    <a:pt x="136180" y="99939"/>
                  </a:lnTo>
                  <a:lnTo>
                    <a:pt x="104587" y="124134"/>
                  </a:lnTo>
                  <a:lnTo>
                    <a:pt x="98048" y="143338"/>
                  </a:lnTo>
                  <a:lnTo>
                    <a:pt x="98048" y="569345"/>
                  </a:lnTo>
                  <a:lnTo>
                    <a:pt x="117977" y="603789"/>
                  </a:lnTo>
                  <a:lnTo>
                    <a:pt x="142755" y="614052"/>
                  </a:lnTo>
                  <a:lnTo>
                    <a:pt x="1886711" y="614052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4052"/>
                  </a:moveTo>
                  <a:lnTo>
                    <a:pt x="1744971" y="614052"/>
                  </a:lnTo>
                  <a:lnTo>
                    <a:pt x="1751545" y="612745"/>
                  </a:lnTo>
                  <a:lnTo>
                    <a:pt x="1764174" y="607513"/>
                  </a:lnTo>
                  <a:lnTo>
                    <a:pt x="1788370" y="575920"/>
                  </a:lnTo>
                  <a:lnTo>
                    <a:pt x="1789678" y="569345"/>
                  </a:lnTo>
                  <a:lnTo>
                    <a:pt x="1789678" y="143338"/>
                  </a:lnTo>
                  <a:lnTo>
                    <a:pt x="1769748" y="108894"/>
                  </a:lnTo>
                  <a:lnTo>
                    <a:pt x="1744971" y="98631"/>
                  </a:lnTo>
                  <a:lnTo>
                    <a:pt x="1886711" y="98631"/>
                  </a:lnTo>
                  <a:lnTo>
                    <a:pt x="1886711" y="614052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2932176" y="500453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5453" y="528607"/>
                  </a:moveTo>
                  <a:lnTo>
                    <a:pt x="49392" y="528607"/>
                  </a:lnTo>
                  <a:lnTo>
                    <a:pt x="45954" y="528244"/>
                  </a:lnTo>
                  <a:lnTo>
                    <a:pt x="10837" y="507958"/>
                  </a:lnTo>
                  <a:lnTo>
                    <a:pt x="0" y="479226"/>
                  </a:lnTo>
                  <a:lnTo>
                    <a:pt x="0" y="475770"/>
                  </a:lnTo>
                  <a:lnTo>
                    <a:pt x="0" y="49381"/>
                  </a:lnTo>
                  <a:lnTo>
                    <a:pt x="17937" y="13011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914"/>
                  </a:lnTo>
                  <a:lnTo>
                    <a:pt x="1704845" y="49381"/>
                  </a:lnTo>
                  <a:lnTo>
                    <a:pt x="1704845" y="479226"/>
                  </a:lnTo>
                  <a:lnTo>
                    <a:pt x="1686907" y="515570"/>
                  </a:lnTo>
                  <a:lnTo>
                    <a:pt x="1658890" y="528244"/>
                  </a:lnTo>
                  <a:lnTo>
                    <a:pt x="1655453" y="52860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" name="object 6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171"/>
              <a:ext cx="145374" cy="145374"/>
            </a:xfrm>
            <a:prstGeom prst="rect">
              <a:avLst/>
            </a:prstGeom>
          </p:spPr>
        </p:pic>
      </p:grpSp>
      <p:sp>
        <p:nvSpPr>
          <p:cNvPr id="7" name="object 7" descr=""/>
          <p:cNvSpPr txBox="1"/>
          <p:nvPr/>
        </p:nvSpPr>
        <p:spPr>
          <a:xfrm>
            <a:off x="1063680" y="111898"/>
            <a:ext cx="5209540" cy="792480"/>
          </a:xfrm>
          <a:prstGeom prst="rect">
            <a:avLst/>
          </a:prstGeom>
        </p:spPr>
        <p:txBody>
          <a:bodyPr wrap="square" lIns="0" tIns="65405" rIns="0" bIns="0" rtlCol="0" vert="horz">
            <a:spAutoFit/>
          </a:bodyPr>
          <a:lstStyle/>
          <a:p>
            <a:pPr algn="ctr" marL="1054735">
              <a:lnSpc>
                <a:spcPct val="100000"/>
              </a:lnSpc>
              <a:spcBef>
                <a:spcPts val="515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  <a:p>
            <a:pPr marL="38100">
              <a:lnSpc>
                <a:spcPct val="100000"/>
              </a:lnSpc>
              <a:spcBef>
                <a:spcPts val="470"/>
              </a:spcBef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instalación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copiado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grupo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portapapeles,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Pegar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desde</a:t>
            </a:r>
            <a:endParaRPr sz="800">
              <a:latin typeface="Times New Roman"/>
              <a:cs typeface="Times New Roman"/>
            </a:endParaRPr>
          </a:p>
          <a:p>
            <a:pPr marL="38100" marR="30480">
              <a:lnSpc>
                <a:spcPts val="880"/>
              </a:lnSpc>
              <a:spcBef>
                <a:spcPts val="385"/>
              </a:spcBef>
            </a:pPr>
            <a:r>
              <a:rPr dirty="0" sz="800" i="1">
                <a:latin typeface="Times New Roman"/>
                <a:cs typeface="Times New Roman"/>
              </a:rPr>
              <a:t>Edite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el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utilizando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mouse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presionando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Ctrl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+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V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seleccionando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icono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Pegar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Barra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herramientas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.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grupo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pegado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dibuja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sobre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original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encerrado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rectángulo.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Haga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grupo.</a:t>
            </a:r>
            <a:endParaRPr sz="800">
              <a:latin typeface="Times New Roman"/>
              <a:cs typeface="Times New Roman"/>
            </a:endParaRPr>
          </a:p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izquierdo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mouse,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manténgalo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0">
                <a:latin typeface="Times New Roman"/>
                <a:cs typeface="Times New Roman"/>
              </a:rPr>
              <a:t>presionado</a:t>
            </a:r>
            <a:r>
              <a:rPr dirty="0" baseline="-23148" sz="900" spc="-150">
                <a:latin typeface="Arial MT"/>
                <a:cs typeface="Arial MT"/>
              </a:rPr>
              <a:t>T</a:t>
            </a:r>
            <a:r>
              <a:rPr dirty="0" sz="800" spc="-100">
                <a:latin typeface="Times New Roman"/>
                <a:cs typeface="Times New Roman"/>
              </a:rPr>
              <a:t>y</a:t>
            </a:r>
            <a:r>
              <a:rPr dirty="0" baseline="-23148" sz="900" spc="-150">
                <a:latin typeface="Arial MT"/>
                <a:cs typeface="Arial MT"/>
              </a:rPr>
              <a:t>rad</a:t>
            </a:r>
            <a:r>
              <a:rPr dirty="0" sz="800" spc="-100">
                <a:latin typeface="Times New Roman"/>
                <a:cs typeface="Times New Roman"/>
              </a:rPr>
              <a:t>a</a:t>
            </a:r>
            <a:r>
              <a:rPr dirty="0" baseline="-23148" sz="900" spc="-150">
                <a:latin typeface="Arial MT"/>
                <a:cs typeface="Arial MT"/>
              </a:rPr>
              <a:t>u</a:t>
            </a:r>
            <a:r>
              <a:rPr dirty="0" sz="800" spc="-100">
                <a:latin typeface="Times New Roman"/>
                <a:cs typeface="Times New Roman"/>
              </a:rPr>
              <a:t>rr</a:t>
            </a:r>
            <a:r>
              <a:rPr dirty="0" baseline="-23148" sz="900" spc="-150">
                <a:latin typeface="Arial MT"/>
                <a:cs typeface="Arial MT"/>
              </a:rPr>
              <a:t>c</a:t>
            </a:r>
            <a:r>
              <a:rPr dirty="0" sz="800" spc="-100">
                <a:latin typeface="Times New Roman"/>
                <a:cs typeface="Times New Roman"/>
              </a:rPr>
              <a:t>á</a:t>
            </a:r>
            <a:r>
              <a:rPr dirty="0" baseline="-23148" sz="900" spc="-150">
                <a:latin typeface="Arial MT"/>
                <a:cs typeface="Arial MT"/>
              </a:rPr>
              <a:t>ie</a:t>
            </a:r>
            <a:r>
              <a:rPr dirty="0" sz="800" spc="-100">
                <a:latin typeface="Times New Roman"/>
                <a:cs typeface="Times New Roman"/>
              </a:rPr>
              <a:t>s</a:t>
            </a:r>
            <a:r>
              <a:rPr dirty="0" baseline="-23148" sz="900" spc="-150">
                <a:latin typeface="Arial MT"/>
                <a:cs typeface="Arial MT"/>
              </a:rPr>
              <a:t>n</a:t>
            </a:r>
            <a:r>
              <a:rPr dirty="0" sz="800" spc="-100">
                <a:latin typeface="Times New Roman"/>
                <a:cs typeface="Times New Roman"/>
              </a:rPr>
              <a:t>t</a:t>
            </a:r>
            <a:r>
              <a:rPr dirty="0" baseline="-23148" sz="900" spc="-150">
                <a:latin typeface="Arial MT"/>
                <a:cs typeface="Arial MT"/>
              </a:rPr>
              <a:t>d</a:t>
            </a:r>
            <a:r>
              <a:rPr dirty="0" sz="800" spc="-100">
                <a:latin typeface="Times New Roman"/>
                <a:cs typeface="Times New Roman"/>
              </a:rPr>
              <a:t>re</a:t>
            </a:r>
            <a:r>
              <a:rPr dirty="0" baseline="-23148" sz="900" spc="-150">
                <a:latin typeface="Arial MT"/>
                <a:cs typeface="Arial MT"/>
              </a:rPr>
              <a:t>o</a:t>
            </a:r>
            <a:r>
              <a:rPr dirty="0" sz="800" spc="-100">
                <a:latin typeface="Times New Roman"/>
                <a:cs typeface="Times New Roman"/>
              </a:rPr>
              <a:t>l</a:t>
            </a:r>
            <a:r>
              <a:rPr dirty="0" baseline="-23148" sz="900" spc="-150">
                <a:latin typeface="Arial MT"/>
                <a:cs typeface="Arial MT"/>
              </a:rPr>
              <a:t>..</a:t>
            </a:r>
            <a:r>
              <a:rPr dirty="0" sz="800" spc="-100">
                <a:latin typeface="Times New Roman"/>
                <a:cs typeface="Times New Roman"/>
              </a:rPr>
              <a:t>o</a:t>
            </a:r>
            <a:r>
              <a:rPr dirty="0" baseline="-23148" sz="900" spc="-150">
                <a:latin typeface="Arial MT"/>
                <a:cs typeface="Arial MT"/>
              </a:rPr>
              <a:t>.</a:t>
            </a:r>
            <a:r>
              <a:rPr dirty="0" baseline="-23148" sz="900" spc="345">
                <a:latin typeface="Arial MT"/>
                <a:cs typeface="Arial MT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posición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figura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3.18.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1089080" y="4505378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661767" y="4485554"/>
            <a:ext cx="13144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43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1089080" y="1723439"/>
            <a:ext cx="5286375" cy="138176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47775">
              <a:lnSpc>
                <a:spcPct val="100000"/>
              </a:lnSpc>
              <a:spcBef>
                <a:spcPts val="130"/>
              </a:spcBef>
              <a:tabLst>
                <a:tab pos="3032125" algn="l"/>
              </a:tabLst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3.18</a:t>
            </a:r>
            <a:r>
              <a:rPr dirty="0" sz="800">
                <a:latin typeface="Times New Roman"/>
                <a:cs typeface="Times New Roman"/>
              </a:rPr>
              <a:t>	Fig.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3.19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5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conexión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puente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rectificador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carga,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incluye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pequeña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resistencia</a:t>
            </a:r>
            <a:endParaRPr sz="800">
              <a:latin typeface="Times New Roman"/>
              <a:cs typeface="Times New Roman"/>
            </a:endParaRPr>
          </a:p>
          <a:p>
            <a:pPr marL="12700" marR="80645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3.3.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resistencia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incluye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demostrar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resistencia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pequeña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corriente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fines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medición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7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  <a:spcBef>
                <a:spcPts val="5"/>
              </a:spcBef>
            </a:pPr>
            <a:r>
              <a:rPr dirty="0" sz="800">
                <a:latin typeface="Times New Roman"/>
                <a:cs typeface="Times New Roman"/>
              </a:rPr>
              <a:t>Seleccione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resistencia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luego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haga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resistencia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mouse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izquierdo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manténgalo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presionado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arrástrelo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posición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deseada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figura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3.19.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Debes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colocar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resistencia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precisamente,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porque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siguiente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paso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conectar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superiores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puente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diodos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10">
                <a:latin typeface="Times New Roman"/>
                <a:cs typeface="Times New Roman"/>
              </a:rPr>
              <a:t>resistor.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5337978" y="3520796"/>
            <a:ext cx="78740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 spc="-50">
                <a:latin typeface="Times New Roman"/>
                <a:cs typeface="Times New Roman"/>
              </a:rPr>
              <a:t>→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1089080" y="3211545"/>
            <a:ext cx="6125845" cy="63373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 marR="5080">
              <a:lnSpc>
                <a:spcPct val="119200"/>
              </a:lnSpc>
              <a:spcBef>
                <a:spcPts val="90"/>
              </a:spcBef>
            </a:pPr>
            <a:r>
              <a:rPr dirty="0" sz="800">
                <a:latin typeface="Times New Roman"/>
                <a:cs typeface="Times New Roman"/>
              </a:rPr>
              <a:t>Antes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hacerlo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primero,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proporcione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resistencia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abriendo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haciendo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derecho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resistencia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Especifique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valor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=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0.01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Ω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establezca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Salida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1-Corriente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obtener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rama</a:t>
            </a:r>
            <a:endParaRPr sz="800">
              <a:latin typeface="Times New Roman"/>
              <a:cs typeface="Times New Roman"/>
            </a:endParaRPr>
          </a:p>
          <a:p>
            <a:pPr marL="12700" marR="1423035">
              <a:lnSpc>
                <a:spcPct val="119200"/>
              </a:lnSpc>
              <a:spcBef>
                <a:spcPts val="210"/>
              </a:spcBef>
            </a:pPr>
            <a:r>
              <a:rPr dirty="0" sz="800">
                <a:latin typeface="Times New Roman"/>
                <a:cs typeface="Times New Roman"/>
              </a:rPr>
              <a:t>actual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ejecución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posterior.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Habiendo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cerrado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75">
                <a:latin typeface="Times New Roman"/>
                <a:cs typeface="Times New Roman"/>
              </a:rPr>
              <a:t>pequseíñmab</a:t>
            </a:r>
            <a:r>
              <a:rPr dirty="0" sz="400" spc="-75">
                <a:latin typeface="Times New Roman"/>
                <a:cs typeface="Times New Roman"/>
              </a:rPr>
              <a:t>I</a:t>
            </a:r>
            <a:r>
              <a:rPr dirty="0" sz="800" spc="-75">
                <a:latin typeface="Times New Roman"/>
                <a:cs typeface="Times New Roman"/>
              </a:rPr>
              <a:t>olo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aparece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superior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izquierdo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resistencia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indicando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solicitud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salida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actual.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1089080" y="3958241"/>
            <a:ext cx="5216525" cy="303530"/>
          </a:xfrm>
          <a:prstGeom prst="rect">
            <a:avLst/>
          </a:prstGeom>
        </p:spPr>
        <p:txBody>
          <a:bodyPr wrap="square" lIns="0" tIns="285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25"/>
              </a:spcBef>
            </a:pPr>
            <a:r>
              <a:rPr dirty="0" sz="800">
                <a:latin typeface="Times New Roman"/>
                <a:cs typeface="Times New Roman"/>
              </a:rPr>
              <a:t>Ahora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comenzar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conectar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puente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diodos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resistencia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juntos.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procedimiento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primero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haga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izquierdo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mouse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inicial,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figura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3.20.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estilo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cursor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ahora</a:t>
            </a:r>
            <a:endParaRPr sz="800">
              <a:latin typeface="Times New Roman"/>
              <a:cs typeface="Times New Roman"/>
            </a:endParaRPr>
          </a:p>
        </p:txBody>
      </p:sp>
      <p:grpSp>
        <p:nvGrpSpPr>
          <p:cNvPr id="14" name="object 14" descr=""/>
          <p:cNvGrpSpPr/>
          <p:nvPr/>
        </p:nvGrpSpPr>
        <p:grpSpPr>
          <a:xfrm>
            <a:off x="368299" y="4954197"/>
            <a:ext cx="443230" cy="13335"/>
            <a:chOff x="368299" y="4954197"/>
            <a:chExt cx="443230" cy="13335"/>
          </a:xfrm>
        </p:grpSpPr>
        <p:sp>
          <p:nvSpPr>
            <p:cNvPr id="15" name="object 15" descr=""/>
            <p:cNvSpPr/>
            <p:nvPr/>
          </p:nvSpPr>
          <p:spPr>
            <a:xfrm>
              <a:off x="368299" y="4954197"/>
              <a:ext cx="443230" cy="6985"/>
            </a:xfrm>
            <a:custGeom>
              <a:avLst/>
              <a:gdLst/>
              <a:ahLst/>
              <a:cxnLst/>
              <a:rect l="l" t="t" r="r" b="b"/>
              <a:pathLst>
                <a:path w="443230" h="6985">
                  <a:moveTo>
                    <a:pt x="442731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442731" y="0"/>
                  </a:lnTo>
                  <a:lnTo>
                    <a:pt x="442731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368287" y="4954206"/>
              <a:ext cx="443230" cy="13335"/>
            </a:xfrm>
            <a:custGeom>
              <a:avLst/>
              <a:gdLst/>
              <a:ahLst/>
              <a:cxnLst/>
              <a:rect l="l" t="t" r="r" b="b"/>
              <a:pathLst>
                <a:path w="443230" h="13335">
                  <a:moveTo>
                    <a:pt x="442734" y="0"/>
                  </a:moveTo>
                  <a:lnTo>
                    <a:pt x="436130" y="6604"/>
                  </a:lnTo>
                  <a:lnTo>
                    <a:pt x="0" y="6604"/>
                  </a:lnTo>
                  <a:lnTo>
                    <a:pt x="0" y="13208"/>
                  </a:lnTo>
                  <a:lnTo>
                    <a:pt x="436130" y="13208"/>
                  </a:lnTo>
                  <a:lnTo>
                    <a:pt x="442734" y="13208"/>
                  </a:lnTo>
                  <a:lnTo>
                    <a:pt x="442734" y="6604"/>
                  </a:lnTo>
                  <a:lnTo>
                    <a:pt x="442734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 descr=""/>
            <p:cNvSpPr/>
            <p:nvPr/>
          </p:nvSpPr>
          <p:spPr>
            <a:xfrm>
              <a:off x="368299" y="4954197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8" name="object 18" descr=""/>
          <p:cNvSpPr txBox="1"/>
          <p:nvPr/>
        </p:nvSpPr>
        <p:spPr>
          <a:xfrm>
            <a:off x="378830" y="5014188"/>
            <a:ext cx="4254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Page</a:t>
            </a:r>
            <a:r>
              <a:rPr dirty="0" sz="800" spc="6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44</a:t>
            </a:r>
            <a:endParaRPr sz="800">
              <a:latin typeface="Arial"/>
              <a:cs typeface="Arial"/>
            </a:endParaRPr>
          </a:p>
        </p:txBody>
      </p:sp>
      <p:sp>
        <p:nvSpPr>
          <p:cNvPr id="22" name="object 22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23" name="object 23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94615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35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19" name="object 19" descr=""/>
          <p:cNvSpPr txBox="1"/>
          <p:nvPr/>
        </p:nvSpPr>
        <p:spPr>
          <a:xfrm>
            <a:off x="831370" y="5185995"/>
            <a:ext cx="5483225" cy="154051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567429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8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introductorio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8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>
                <a:latin typeface="Times New Roman"/>
                <a:cs typeface="Times New Roman"/>
              </a:rPr>
              <a:t>cambia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mano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señaladora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MODE: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CONN.START.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Luego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suelte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mouse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mueva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mouse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dibuja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banda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elástica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punto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inicial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hasta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actual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posición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cursor).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establecer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conexión,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haga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izquierdo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mouse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nuevamente.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Haga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derecha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presione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presione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Esc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cancelar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operación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conexión.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7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128016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dibujo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conexión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figura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3.20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recoge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intermedios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cinco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sean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conectados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juntos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manera,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ajusta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requisito: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"Lo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obtienes"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cantidad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conexiones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requeridas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reduce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significativamente.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831370" y="7420796"/>
            <a:ext cx="5995670" cy="1393825"/>
          </a:xfrm>
          <a:prstGeom prst="rect">
            <a:avLst/>
          </a:prstGeom>
        </p:spPr>
        <p:txBody>
          <a:bodyPr wrap="square" lIns="0" tIns="88265" rIns="0" bIns="0" rtlCol="0" vert="horz">
            <a:spAutoFit/>
          </a:bodyPr>
          <a:lstStyle/>
          <a:p>
            <a:pPr marL="190500">
              <a:lnSpc>
                <a:spcPct val="100000"/>
              </a:lnSpc>
              <a:spcBef>
                <a:spcPts val="695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3.20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Haga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izquierdo.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Suelta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+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mueve,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luego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haz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izquierdo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colocar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conexión.</a:t>
            </a:r>
            <a:endParaRPr sz="800">
              <a:latin typeface="Times New Roman"/>
              <a:cs typeface="Times New Roman"/>
            </a:endParaRPr>
          </a:p>
          <a:p>
            <a:pPr marL="12700" marR="1788795">
              <a:lnSpc>
                <a:spcPct val="113799"/>
              </a:lnSpc>
              <a:spcBef>
                <a:spcPts val="465"/>
              </a:spcBef>
            </a:pPr>
            <a:r>
              <a:rPr dirty="0" sz="800">
                <a:latin typeface="Times New Roman"/>
                <a:cs typeface="Times New Roman"/>
              </a:rPr>
              <a:t>Si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cometió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error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proceso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dibujo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conexión,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corregir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error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fácilmente,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porque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conexiones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editables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(copiar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mover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rotar)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cualquier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otro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gustaría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corrija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modifique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conexión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fuera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lugar,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haga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manténgala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presionada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izquierdo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mouse.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Después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este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selección,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conexión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encerrada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rectángulo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cuadrados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reemplazan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puntos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final</a:t>
            </a:r>
            <a:endParaRPr sz="800">
              <a:latin typeface="Times New Roman"/>
              <a:cs typeface="Times New Roman"/>
            </a:endParaRPr>
          </a:p>
          <a:p>
            <a:pPr marL="12700" marR="153860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linea.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mover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conexión,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haga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punto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interno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izquierdo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mouse,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luego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mantenga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presionado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mueva,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suelte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mouse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posición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correcta.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reposicionar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un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conexión,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haga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cuadrados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izquierdo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estire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conexión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ilustra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figura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3.21: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831370" y="9514189"/>
            <a:ext cx="5114290" cy="74739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203835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3.21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Editar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conexión.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Haga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cualquier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punto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luego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haga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cuadrados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estirar.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3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 b="1">
                <a:latin typeface="Times New Roman"/>
                <a:cs typeface="Times New Roman"/>
              </a:rPr>
              <a:t>3.5.1.4</a:t>
            </a:r>
            <a:r>
              <a:rPr dirty="0" sz="800" spc="90" b="1">
                <a:latin typeface="Times New Roman"/>
                <a:cs typeface="Times New Roman"/>
              </a:rPr>
              <a:t> </a:t>
            </a:r>
            <a:r>
              <a:rPr dirty="0" sz="800" spc="-10" b="1">
                <a:latin typeface="Times New Roman"/>
                <a:cs typeface="Times New Roman"/>
              </a:rPr>
              <a:t>Carga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395"/>
              </a:spcBef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última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ejemplo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carga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consiste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condensador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suavizado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inicial</a:t>
            </a:r>
            <a:endParaRPr sz="8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3" name="object 3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4" name="object 4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631"/>
                  </a:lnTo>
                  <a:lnTo>
                    <a:pt x="142755" y="98631"/>
                  </a:lnTo>
                  <a:lnTo>
                    <a:pt x="136180" y="99939"/>
                  </a:lnTo>
                  <a:lnTo>
                    <a:pt x="104587" y="124134"/>
                  </a:lnTo>
                  <a:lnTo>
                    <a:pt x="98048" y="143338"/>
                  </a:lnTo>
                  <a:lnTo>
                    <a:pt x="98048" y="569345"/>
                  </a:lnTo>
                  <a:lnTo>
                    <a:pt x="117977" y="603789"/>
                  </a:lnTo>
                  <a:lnTo>
                    <a:pt x="142755" y="614052"/>
                  </a:lnTo>
                  <a:lnTo>
                    <a:pt x="1886711" y="614052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4052"/>
                  </a:moveTo>
                  <a:lnTo>
                    <a:pt x="1744971" y="614052"/>
                  </a:lnTo>
                  <a:lnTo>
                    <a:pt x="1751545" y="612745"/>
                  </a:lnTo>
                  <a:lnTo>
                    <a:pt x="1764174" y="607513"/>
                  </a:lnTo>
                  <a:lnTo>
                    <a:pt x="1788370" y="575920"/>
                  </a:lnTo>
                  <a:lnTo>
                    <a:pt x="1789678" y="569345"/>
                  </a:lnTo>
                  <a:lnTo>
                    <a:pt x="1789678" y="143338"/>
                  </a:lnTo>
                  <a:lnTo>
                    <a:pt x="1769748" y="108894"/>
                  </a:lnTo>
                  <a:lnTo>
                    <a:pt x="1744971" y="98631"/>
                  </a:lnTo>
                  <a:lnTo>
                    <a:pt x="1886711" y="98631"/>
                  </a:lnTo>
                  <a:lnTo>
                    <a:pt x="1886711" y="614052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2932176" y="500493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5453" y="528581"/>
                  </a:moveTo>
                  <a:lnTo>
                    <a:pt x="49392" y="528581"/>
                  </a:lnTo>
                  <a:lnTo>
                    <a:pt x="45954" y="528244"/>
                  </a:lnTo>
                  <a:lnTo>
                    <a:pt x="10837" y="507958"/>
                  </a:lnTo>
                  <a:lnTo>
                    <a:pt x="0" y="479226"/>
                  </a:lnTo>
                  <a:lnTo>
                    <a:pt x="0" y="475744"/>
                  </a:lnTo>
                  <a:lnTo>
                    <a:pt x="0" y="49354"/>
                  </a:lnTo>
                  <a:lnTo>
                    <a:pt x="17937" y="12958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861"/>
                  </a:lnTo>
                  <a:lnTo>
                    <a:pt x="1704845" y="49354"/>
                  </a:lnTo>
                  <a:lnTo>
                    <a:pt x="1704845" y="479226"/>
                  </a:lnTo>
                  <a:lnTo>
                    <a:pt x="1686907" y="515544"/>
                  </a:lnTo>
                  <a:lnTo>
                    <a:pt x="1658890" y="528244"/>
                  </a:lnTo>
                  <a:lnTo>
                    <a:pt x="1655453" y="52858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" name="object 6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194"/>
              <a:ext cx="145374" cy="145374"/>
            </a:xfrm>
            <a:prstGeom prst="rect">
              <a:avLst/>
            </a:prstGeom>
          </p:spPr>
        </p:pic>
      </p:grpSp>
      <p:sp>
        <p:nvSpPr>
          <p:cNvPr id="7" name="object 7" descr=""/>
          <p:cNvSpPr txBox="1"/>
          <p:nvPr/>
        </p:nvSpPr>
        <p:spPr>
          <a:xfrm>
            <a:off x="3519868" y="811559"/>
            <a:ext cx="52959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10">
                <a:latin typeface="Arial MT"/>
                <a:cs typeface="Arial MT"/>
              </a:rPr>
              <a:t>Traduciendo...</a:t>
            </a:r>
            <a:endParaRPr sz="600">
              <a:latin typeface="Arial MT"/>
              <a:cs typeface="Arial MT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831370" y="111884"/>
            <a:ext cx="4902835" cy="382905"/>
          </a:xfrm>
          <a:prstGeom prst="rect">
            <a:avLst/>
          </a:prstGeom>
        </p:spPr>
        <p:txBody>
          <a:bodyPr wrap="square" lIns="0" tIns="66040" rIns="0" bIns="0" rtlCol="0" vert="horz">
            <a:spAutoFit/>
          </a:bodyPr>
          <a:lstStyle/>
          <a:p>
            <a:pPr marL="3115945">
              <a:lnSpc>
                <a:spcPct val="100000"/>
              </a:lnSpc>
              <a:spcBef>
                <a:spcPts val="52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  <a:p>
            <a:pPr marL="12700">
              <a:lnSpc>
                <a:spcPct val="100000"/>
              </a:lnSpc>
              <a:spcBef>
                <a:spcPts val="465"/>
              </a:spcBef>
            </a:pPr>
            <a:r>
              <a:rPr dirty="0" sz="800">
                <a:latin typeface="Times New Roman"/>
                <a:cs typeface="Times New Roman"/>
              </a:rPr>
              <a:t>condición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resistencia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carga.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Primero,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condensador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figura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3.22: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831370" y="2727859"/>
            <a:ext cx="13144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44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4611106" y="2747682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grpSp>
        <p:nvGrpSpPr>
          <p:cNvPr id="11" name="object 11" descr=""/>
          <p:cNvGrpSpPr/>
          <p:nvPr/>
        </p:nvGrpSpPr>
        <p:grpSpPr>
          <a:xfrm>
            <a:off x="368299" y="3335268"/>
            <a:ext cx="535305" cy="13335"/>
            <a:chOff x="368299" y="3335268"/>
            <a:chExt cx="535305" cy="13335"/>
          </a:xfrm>
        </p:grpSpPr>
        <p:sp>
          <p:nvSpPr>
            <p:cNvPr id="12" name="object 12" descr=""/>
            <p:cNvSpPr/>
            <p:nvPr/>
          </p:nvSpPr>
          <p:spPr>
            <a:xfrm>
              <a:off x="368299" y="3335268"/>
              <a:ext cx="535305" cy="6985"/>
            </a:xfrm>
            <a:custGeom>
              <a:avLst/>
              <a:gdLst/>
              <a:ahLst/>
              <a:cxnLst/>
              <a:rect l="l" t="t" r="r" b="b"/>
              <a:pathLst>
                <a:path w="535305" h="6985">
                  <a:moveTo>
                    <a:pt x="535242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535242" y="0"/>
                  </a:lnTo>
                  <a:lnTo>
                    <a:pt x="535242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368287" y="3335273"/>
              <a:ext cx="535305" cy="13335"/>
            </a:xfrm>
            <a:custGeom>
              <a:avLst/>
              <a:gdLst/>
              <a:ahLst/>
              <a:cxnLst/>
              <a:rect l="l" t="t" r="r" b="b"/>
              <a:pathLst>
                <a:path w="535305" h="13335">
                  <a:moveTo>
                    <a:pt x="535254" y="0"/>
                  </a:moveTo>
                  <a:lnTo>
                    <a:pt x="528637" y="6604"/>
                  </a:lnTo>
                  <a:lnTo>
                    <a:pt x="0" y="6604"/>
                  </a:lnTo>
                  <a:lnTo>
                    <a:pt x="0" y="13220"/>
                  </a:lnTo>
                  <a:lnTo>
                    <a:pt x="528637" y="13220"/>
                  </a:lnTo>
                  <a:lnTo>
                    <a:pt x="535254" y="13220"/>
                  </a:lnTo>
                  <a:lnTo>
                    <a:pt x="535254" y="6604"/>
                  </a:lnTo>
                  <a:lnTo>
                    <a:pt x="535254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368299" y="3335268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5" name="object 15" descr=""/>
          <p:cNvSpPr txBox="1"/>
          <p:nvPr/>
        </p:nvSpPr>
        <p:spPr>
          <a:xfrm>
            <a:off x="377385" y="3395260"/>
            <a:ext cx="51943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Página</a:t>
            </a:r>
            <a:r>
              <a:rPr dirty="0" sz="800" spc="8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45</a:t>
            </a:r>
            <a:endParaRPr sz="800">
              <a:latin typeface="Arial"/>
              <a:cs typeface="Arial"/>
            </a:endParaRPr>
          </a:p>
        </p:txBody>
      </p:sp>
      <p:sp>
        <p:nvSpPr>
          <p:cNvPr id="20" name="object 20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21" name="object 21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94615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35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16" name="object 16" descr=""/>
          <p:cNvSpPr txBox="1"/>
          <p:nvPr/>
        </p:nvSpPr>
        <p:spPr>
          <a:xfrm>
            <a:off x="4637538" y="3567065"/>
            <a:ext cx="1007744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8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introductorio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1089080" y="5384246"/>
            <a:ext cx="5477510" cy="84010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3.22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condensador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condición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inicial.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54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>
                <a:latin typeface="Times New Roman"/>
                <a:cs typeface="Times New Roman"/>
              </a:rPr>
              <a:t>Después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selección,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condensador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aparece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medio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móvil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encerrado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rectángulo.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Haga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condensador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izquierdo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mouse,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mantenga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presionado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arrastre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para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posición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deseada,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luego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haga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derecho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mouse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presione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Ctrl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+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R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)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orientar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condensador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como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mostrado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figura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3.23.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Finalmente,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haga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espacio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abierto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colocar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condensador.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1089080" y="7062661"/>
            <a:ext cx="5217795" cy="84645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3.23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Colocación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condensador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condiciones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iniciales.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7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continuación,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resistencia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carga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selección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Rama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lineal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+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Resistencia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los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resistencia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dibuja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móvil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Haga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derecho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mouse.</a:t>
            </a:r>
            <a:endParaRPr sz="800">
              <a:latin typeface="Times New Roman"/>
              <a:cs typeface="Times New Roman"/>
            </a:endParaRPr>
          </a:p>
          <a:p>
            <a:pPr marL="12700" marR="20764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rotar,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luego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haga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izquierdo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mouse,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mantenga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presionado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arrástrelo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posición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deseada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y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colocar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figura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3.24.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1089080" y="8741074"/>
            <a:ext cx="5278120" cy="112395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3.24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Coloque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resistencia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carga.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>
                <a:latin typeface="Times New Roman"/>
                <a:cs typeface="Times New Roman"/>
              </a:rPr>
              <a:t>Ha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llegado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momento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conectar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carga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resto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puente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diodos.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proceso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sido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explicado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antes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Haga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desea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conectar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izquierdo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mouse,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 spc="10">
                <a:latin typeface="Times New Roman"/>
                <a:cs typeface="Times New Roman"/>
              </a:rPr>
              <a:t>secuencialmente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Un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clic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izquierdo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del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mouse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en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el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área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abierta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mientras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está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en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 i="1">
                <a:latin typeface="Times New Roman"/>
                <a:cs typeface="Times New Roman"/>
              </a:rPr>
              <a:t>MODE:</a:t>
            </a:r>
            <a:r>
              <a:rPr dirty="0" sz="800" spc="30" i="1">
                <a:latin typeface="Times New Roman"/>
                <a:cs typeface="Times New Roman"/>
              </a:rPr>
              <a:t> </a:t>
            </a:r>
            <a:r>
              <a:rPr dirty="0" sz="800" spc="10" i="1">
                <a:latin typeface="Times New Roman"/>
                <a:cs typeface="Times New Roman"/>
              </a:rPr>
              <a:t>CONN.END</a:t>
            </a:r>
            <a:r>
              <a:rPr dirty="0" sz="800" spc="30" i="1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genera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un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nuevo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nodo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punto,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usarse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punto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partida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cualquier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nueva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conexión.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manera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creando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circuito</a:t>
            </a:r>
            <a:endParaRPr sz="800">
              <a:latin typeface="Times New Roman"/>
              <a:cs typeface="Times New Roman"/>
            </a:endParaRPr>
          </a:p>
          <a:p>
            <a:pPr marL="12700" marR="75946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teniendo</a:t>
            </a:r>
            <a:r>
              <a:rPr dirty="0" sz="800" spc="1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solo</a:t>
            </a:r>
            <a:r>
              <a:rPr dirty="0" sz="800" spc="114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conexiones</a:t>
            </a:r>
            <a:r>
              <a:rPr dirty="0" sz="800" spc="1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perpendiculares</a:t>
            </a:r>
            <a:r>
              <a:rPr dirty="0" sz="800" spc="114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(recomendado</a:t>
            </a:r>
            <a:r>
              <a:rPr dirty="0" sz="800" spc="1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114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circuitos</a:t>
            </a:r>
            <a:r>
              <a:rPr dirty="0" sz="800" spc="1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complejos,</a:t>
            </a:r>
            <a:r>
              <a:rPr dirty="0" sz="800" spc="114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1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mejorar</a:t>
            </a:r>
            <a:r>
              <a:rPr dirty="0" sz="800" spc="114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11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circuito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legibilidad)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tarea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relativamente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simple,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figura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3.25.</a:t>
            </a:r>
            <a:endParaRPr sz="8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935015" y="165100"/>
            <a:ext cx="5226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5" name="object 5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631"/>
                  </a:lnTo>
                  <a:lnTo>
                    <a:pt x="142755" y="98631"/>
                  </a:lnTo>
                  <a:lnTo>
                    <a:pt x="136180" y="99939"/>
                  </a:lnTo>
                  <a:lnTo>
                    <a:pt x="104587" y="124134"/>
                  </a:lnTo>
                  <a:lnTo>
                    <a:pt x="98048" y="143338"/>
                  </a:lnTo>
                  <a:lnTo>
                    <a:pt x="98048" y="569345"/>
                  </a:lnTo>
                  <a:lnTo>
                    <a:pt x="117977" y="603789"/>
                  </a:lnTo>
                  <a:lnTo>
                    <a:pt x="142755" y="614052"/>
                  </a:lnTo>
                  <a:lnTo>
                    <a:pt x="1886711" y="614052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4052"/>
                  </a:moveTo>
                  <a:lnTo>
                    <a:pt x="1744971" y="614052"/>
                  </a:lnTo>
                  <a:lnTo>
                    <a:pt x="1751545" y="612745"/>
                  </a:lnTo>
                  <a:lnTo>
                    <a:pt x="1764174" y="607513"/>
                  </a:lnTo>
                  <a:lnTo>
                    <a:pt x="1788370" y="575920"/>
                  </a:lnTo>
                  <a:lnTo>
                    <a:pt x="1789678" y="569345"/>
                  </a:lnTo>
                  <a:lnTo>
                    <a:pt x="1789678" y="143338"/>
                  </a:lnTo>
                  <a:lnTo>
                    <a:pt x="1769748" y="108894"/>
                  </a:lnTo>
                  <a:lnTo>
                    <a:pt x="1744971" y="98631"/>
                  </a:lnTo>
                  <a:lnTo>
                    <a:pt x="1886711" y="98631"/>
                  </a:lnTo>
                  <a:lnTo>
                    <a:pt x="1886711" y="614052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932176" y="500456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5453" y="528607"/>
                  </a:moveTo>
                  <a:lnTo>
                    <a:pt x="49392" y="528607"/>
                  </a:lnTo>
                  <a:lnTo>
                    <a:pt x="45954" y="528270"/>
                  </a:lnTo>
                  <a:lnTo>
                    <a:pt x="10837" y="508010"/>
                  </a:lnTo>
                  <a:lnTo>
                    <a:pt x="0" y="479207"/>
                  </a:lnTo>
                  <a:lnTo>
                    <a:pt x="0" y="475770"/>
                  </a:lnTo>
                  <a:lnTo>
                    <a:pt x="0" y="49381"/>
                  </a:lnTo>
                  <a:lnTo>
                    <a:pt x="17937" y="13011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914"/>
                  </a:lnTo>
                  <a:lnTo>
                    <a:pt x="1704845" y="49381"/>
                  </a:lnTo>
                  <a:lnTo>
                    <a:pt x="1704845" y="479207"/>
                  </a:lnTo>
                  <a:lnTo>
                    <a:pt x="1686907" y="515596"/>
                  </a:lnTo>
                  <a:lnTo>
                    <a:pt x="1658890" y="528270"/>
                  </a:lnTo>
                  <a:lnTo>
                    <a:pt x="1655453" y="52860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171"/>
              <a:ext cx="145374" cy="145374"/>
            </a:xfrm>
            <a:prstGeom prst="rect">
              <a:avLst/>
            </a:prstGeom>
          </p:spPr>
        </p:pic>
      </p:grpSp>
      <p:sp>
        <p:nvSpPr>
          <p:cNvPr id="8" name="object 8" descr=""/>
          <p:cNvSpPr txBox="1"/>
          <p:nvPr/>
        </p:nvSpPr>
        <p:spPr>
          <a:xfrm>
            <a:off x="1089080" y="619918"/>
            <a:ext cx="4156710" cy="410209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9413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3.25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¡Tu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primer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casi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listo!</a:t>
            </a:r>
            <a:endParaRPr sz="800">
              <a:latin typeface="Times New Roman"/>
              <a:cs typeface="Times New Roman"/>
            </a:endParaRPr>
          </a:p>
          <a:p>
            <a:pPr marL="2443480">
              <a:lnSpc>
                <a:spcPts val="625"/>
              </a:lnSpc>
              <a:spcBef>
                <a:spcPts val="540"/>
              </a:spcBef>
            </a:pPr>
            <a:r>
              <a:rPr dirty="0" sz="600" spc="-10">
                <a:latin typeface="Arial MT"/>
                <a:cs typeface="Arial MT"/>
              </a:rPr>
              <a:t>Traduciendo...</a:t>
            </a:r>
            <a:endParaRPr sz="600">
              <a:latin typeface="Arial MT"/>
              <a:cs typeface="Arial MT"/>
            </a:endParaRPr>
          </a:p>
          <a:p>
            <a:pPr marL="12700">
              <a:lnSpc>
                <a:spcPts val="865"/>
              </a:lnSpc>
            </a:pP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vez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haya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terminado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conectar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lado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fuente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carga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puede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089080" y="1267496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5661767" y="1247671"/>
            <a:ext cx="13144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45</a:t>
            </a:r>
            <a:endParaRPr sz="800">
              <a:latin typeface="Times New Roman"/>
              <a:cs typeface="Times New Roman"/>
            </a:endParaRPr>
          </a:p>
        </p:txBody>
      </p:sp>
      <p:grpSp>
        <p:nvGrpSpPr>
          <p:cNvPr id="11" name="object 11" descr=""/>
          <p:cNvGrpSpPr/>
          <p:nvPr/>
        </p:nvGrpSpPr>
        <p:grpSpPr>
          <a:xfrm>
            <a:off x="368299" y="1716315"/>
            <a:ext cx="443230" cy="13335"/>
            <a:chOff x="368299" y="1716315"/>
            <a:chExt cx="443230" cy="13335"/>
          </a:xfrm>
        </p:grpSpPr>
        <p:sp>
          <p:nvSpPr>
            <p:cNvPr id="12" name="object 12" descr=""/>
            <p:cNvSpPr/>
            <p:nvPr/>
          </p:nvSpPr>
          <p:spPr>
            <a:xfrm>
              <a:off x="368299" y="1716315"/>
              <a:ext cx="443230" cy="6985"/>
            </a:xfrm>
            <a:custGeom>
              <a:avLst/>
              <a:gdLst/>
              <a:ahLst/>
              <a:cxnLst/>
              <a:rect l="l" t="t" r="r" b="b"/>
              <a:pathLst>
                <a:path w="443230" h="6985">
                  <a:moveTo>
                    <a:pt x="442731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442731" y="0"/>
                  </a:lnTo>
                  <a:lnTo>
                    <a:pt x="442731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368287" y="1716315"/>
              <a:ext cx="443230" cy="13335"/>
            </a:xfrm>
            <a:custGeom>
              <a:avLst/>
              <a:gdLst/>
              <a:ahLst/>
              <a:cxnLst/>
              <a:rect l="l" t="t" r="r" b="b"/>
              <a:pathLst>
                <a:path w="443230" h="13335">
                  <a:moveTo>
                    <a:pt x="442734" y="0"/>
                  </a:moveTo>
                  <a:lnTo>
                    <a:pt x="436130" y="6616"/>
                  </a:lnTo>
                  <a:lnTo>
                    <a:pt x="0" y="6616"/>
                  </a:lnTo>
                  <a:lnTo>
                    <a:pt x="0" y="13220"/>
                  </a:lnTo>
                  <a:lnTo>
                    <a:pt x="436130" y="13220"/>
                  </a:lnTo>
                  <a:lnTo>
                    <a:pt x="442734" y="13220"/>
                  </a:lnTo>
                  <a:lnTo>
                    <a:pt x="442734" y="6616"/>
                  </a:lnTo>
                  <a:lnTo>
                    <a:pt x="442734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368299" y="1716315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5" name="object 15" descr=""/>
          <p:cNvSpPr txBox="1"/>
          <p:nvPr/>
        </p:nvSpPr>
        <p:spPr>
          <a:xfrm>
            <a:off x="378830" y="1776306"/>
            <a:ext cx="4254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Page</a:t>
            </a:r>
            <a:r>
              <a:rPr dirty="0" sz="800" spc="6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46</a:t>
            </a:r>
            <a:endParaRPr sz="800">
              <a:latin typeface="Arial"/>
              <a:cs typeface="Arial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831370" y="1948112"/>
            <a:ext cx="4562475" cy="70739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algn="r" marR="508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8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introductorio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4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21082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Especifique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carga.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Haga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derecho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mouse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capacitor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especifique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parámetros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mostrados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figura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3.26.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831370" y="9454720"/>
            <a:ext cx="13144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46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4611106" y="9474544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831370" y="5846791"/>
            <a:ext cx="5812155" cy="337756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2174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3.26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condensador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condición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inicial.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7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979169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capacitancia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1000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μF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(si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Copt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=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0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ATP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Configuración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Simulación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).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positivo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tiene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un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tensión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inicial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75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negativa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-75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30">
                <a:latin typeface="Times New Roman"/>
                <a:cs typeface="Times New Roman"/>
              </a:rPr>
              <a:t>V.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calcularán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tanto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corriente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derivación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tensión,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entonces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corriente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y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el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voltaje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combinado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salida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Siguiendo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salida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rama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solicitud,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aparición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icono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cambiará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salida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Mostrar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rama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comprueba</a:t>
            </a:r>
            <a:endParaRPr sz="800">
              <a:latin typeface="Times New Roman"/>
              <a:cs typeface="Times New Roman"/>
            </a:endParaRPr>
          </a:p>
          <a:p>
            <a:pPr marL="12700" marR="112014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bajo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Ver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Opcion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opción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habilitada,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aparece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pequeño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símbolo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superior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izquierdo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de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condensador,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indica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voltaje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derivación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solicitudes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salida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corriente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(ver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3.27).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2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527050">
              <a:lnSpc>
                <a:spcPct val="119200"/>
              </a:lnSpc>
              <a:tabLst>
                <a:tab pos="4360545" algn="l"/>
              </a:tabLst>
            </a:pPr>
            <a:r>
              <a:rPr dirty="0" sz="800">
                <a:latin typeface="Times New Roman"/>
                <a:cs typeface="Times New Roman"/>
              </a:rPr>
              <a:t>Luego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haga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derecho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mouse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resistencia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carga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obtener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resistencia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carga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20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Ω.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corriente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derivación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voltajes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calcularán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manera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que</a:t>
            </a:r>
            <a:r>
              <a:rPr dirty="0" sz="800">
                <a:latin typeface="Times New Roman"/>
                <a:cs typeface="Times New Roman"/>
              </a:rPr>
              <a:t>	</a:t>
            </a:r>
            <a:r>
              <a:rPr dirty="0" sz="800" spc="-10">
                <a:latin typeface="Times New Roman"/>
                <a:cs typeface="Times New Roman"/>
              </a:rPr>
              <a:t>símbolo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aparece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nuevamente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superior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izquierdo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resistencia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después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salir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vez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todas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entradas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completado,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Aceptar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cerrar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actualizar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valores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haga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Ayuda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obtener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ayuda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línea.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 b="1">
                <a:latin typeface="Times New Roman"/>
                <a:cs typeface="Times New Roman"/>
              </a:rPr>
              <a:t>3.5.1.5</a:t>
            </a:r>
            <a:r>
              <a:rPr dirty="0" sz="800" spc="5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Nombres</a:t>
            </a:r>
            <a:r>
              <a:rPr dirty="0" sz="800" spc="6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</a:t>
            </a:r>
            <a:r>
              <a:rPr dirty="0" sz="800" spc="6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nodo</a:t>
            </a:r>
            <a:r>
              <a:rPr dirty="0" sz="800" spc="6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y</a:t>
            </a:r>
            <a:r>
              <a:rPr dirty="0" sz="800" spc="6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puesta</a:t>
            </a:r>
            <a:r>
              <a:rPr dirty="0" sz="800" spc="5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a</a:t>
            </a:r>
            <a:r>
              <a:rPr dirty="0" sz="800" spc="60" b="1">
                <a:latin typeface="Times New Roman"/>
                <a:cs typeface="Times New Roman"/>
              </a:rPr>
              <a:t> </a:t>
            </a:r>
            <a:r>
              <a:rPr dirty="0" sz="800" spc="-10" b="1">
                <a:latin typeface="Times New Roman"/>
                <a:cs typeface="Times New Roman"/>
              </a:rPr>
              <a:t>tierra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395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paso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final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construir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(nombres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conexión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tierra).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Todas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10">
                <a:latin typeface="Times New Roman"/>
                <a:cs typeface="Times New Roman"/>
              </a:rPr>
              <a:t>los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nodos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recibirán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automáticamente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nombres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ATPDraw,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por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lo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que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el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usuario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normalmente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debe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 b="1">
                <a:latin typeface="Times New Roman"/>
                <a:cs typeface="Times New Roman"/>
              </a:rPr>
              <a:t>dar</a:t>
            </a:r>
            <a:r>
              <a:rPr dirty="0" sz="800" spc="25" b="1">
                <a:latin typeface="Times New Roman"/>
                <a:cs typeface="Times New Roman"/>
              </a:rPr>
              <a:t> </a:t>
            </a:r>
            <a:r>
              <a:rPr dirty="0" sz="800" spc="-10" b="1">
                <a:latin typeface="Times New Roman"/>
                <a:cs typeface="Times New Roman"/>
              </a:rPr>
              <a:t>nombre</a:t>
            </a:r>
            <a:endParaRPr sz="800">
              <a:latin typeface="Times New Roman"/>
              <a:cs typeface="Times New Roman"/>
            </a:endParaRPr>
          </a:p>
          <a:p>
            <a:pPr marL="12700" marR="843915">
              <a:lnSpc>
                <a:spcPts val="880"/>
              </a:lnSpc>
              <a:spcBef>
                <a:spcPts val="440"/>
              </a:spcBef>
            </a:pPr>
            <a:r>
              <a:rPr dirty="0" sz="800" b="1">
                <a:latin typeface="Times New Roman"/>
                <a:cs typeface="Times New Roman"/>
              </a:rPr>
              <a:t>a</a:t>
            </a:r>
            <a:r>
              <a:rPr dirty="0" sz="800" spc="7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nodos</a:t>
            </a:r>
            <a:r>
              <a:rPr dirty="0" sz="800" spc="8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</a:t>
            </a:r>
            <a:r>
              <a:rPr dirty="0" sz="800" spc="8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interés</a:t>
            </a:r>
            <a:r>
              <a:rPr dirty="0" sz="800" spc="8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especial</a:t>
            </a:r>
            <a:r>
              <a:rPr dirty="0" sz="800" spc="80" b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solamente.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general,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recomienda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realizar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denominación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última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paso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construcción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evitar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múltiples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deseados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(que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corrige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800" spc="10">
                <a:latin typeface="Times New Roman"/>
                <a:cs typeface="Times New Roman"/>
              </a:rPr>
              <a:t>por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ATPDraw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automáticamente,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pero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genera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mensajes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advertencia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irritantes).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7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1008380">
              <a:lnSpc>
                <a:spcPct val="113799"/>
              </a:lnSpc>
              <a:spcBef>
                <a:spcPts val="5"/>
              </a:spcBef>
            </a:pP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simplemente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tiene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hacer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vez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derecho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mouse.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3.27-Fig.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3.30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cómo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cuatro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diferentes.</a:t>
            </a:r>
            <a:endParaRPr sz="800">
              <a:latin typeface="Times New Roman"/>
              <a:cs typeface="Times New Roman"/>
            </a:endParaRPr>
          </a:p>
        </p:txBody>
      </p:sp>
      <p:grpSp>
        <p:nvGrpSpPr>
          <p:cNvPr id="20" name="object 20" descr=""/>
          <p:cNvGrpSpPr/>
          <p:nvPr/>
        </p:nvGrpSpPr>
        <p:grpSpPr>
          <a:xfrm>
            <a:off x="368299" y="10062130"/>
            <a:ext cx="443230" cy="13335"/>
            <a:chOff x="368299" y="10062130"/>
            <a:chExt cx="443230" cy="13335"/>
          </a:xfrm>
        </p:grpSpPr>
        <p:sp>
          <p:nvSpPr>
            <p:cNvPr id="21" name="object 21" descr=""/>
            <p:cNvSpPr/>
            <p:nvPr/>
          </p:nvSpPr>
          <p:spPr>
            <a:xfrm>
              <a:off x="368299" y="10062130"/>
              <a:ext cx="443230" cy="6985"/>
            </a:xfrm>
            <a:custGeom>
              <a:avLst/>
              <a:gdLst/>
              <a:ahLst/>
              <a:cxnLst/>
              <a:rect l="l" t="t" r="r" b="b"/>
              <a:pathLst>
                <a:path w="443230" h="6984">
                  <a:moveTo>
                    <a:pt x="442731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442731" y="0"/>
                  </a:lnTo>
                  <a:lnTo>
                    <a:pt x="442731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 descr=""/>
            <p:cNvSpPr/>
            <p:nvPr/>
          </p:nvSpPr>
          <p:spPr>
            <a:xfrm>
              <a:off x="368287" y="10062133"/>
              <a:ext cx="443230" cy="13335"/>
            </a:xfrm>
            <a:custGeom>
              <a:avLst/>
              <a:gdLst/>
              <a:ahLst/>
              <a:cxnLst/>
              <a:rect l="l" t="t" r="r" b="b"/>
              <a:pathLst>
                <a:path w="443230" h="13334">
                  <a:moveTo>
                    <a:pt x="442734" y="0"/>
                  </a:moveTo>
                  <a:lnTo>
                    <a:pt x="436130" y="6604"/>
                  </a:lnTo>
                  <a:lnTo>
                    <a:pt x="0" y="6604"/>
                  </a:lnTo>
                  <a:lnTo>
                    <a:pt x="0" y="13220"/>
                  </a:lnTo>
                  <a:lnTo>
                    <a:pt x="436130" y="13220"/>
                  </a:lnTo>
                  <a:lnTo>
                    <a:pt x="442734" y="13220"/>
                  </a:lnTo>
                  <a:lnTo>
                    <a:pt x="442734" y="6604"/>
                  </a:lnTo>
                  <a:lnTo>
                    <a:pt x="442734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 descr=""/>
            <p:cNvSpPr/>
            <p:nvPr/>
          </p:nvSpPr>
          <p:spPr>
            <a:xfrm>
              <a:off x="368299" y="10062130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4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4" name="object 24" descr=""/>
          <p:cNvSpPr txBox="1"/>
          <p:nvPr/>
        </p:nvSpPr>
        <p:spPr>
          <a:xfrm>
            <a:off x="378830" y="10122120"/>
            <a:ext cx="4254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Page</a:t>
            </a:r>
            <a:r>
              <a:rPr dirty="0" sz="800" spc="6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47</a:t>
            </a:r>
            <a:endParaRPr sz="800">
              <a:latin typeface="Arial"/>
              <a:cs typeface="Arial"/>
            </a:endParaRPr>
          </a:p>
        </p:txBody>
      </p:sp>
      <p:sp>
        <p:nvSpPr>
          <p:cNvPr id="25" name="object 25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26" name="object 26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94615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35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935015" y="165100"/>
            <a:ext cx="5226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5" name="object 5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655"/>
                  </a:lnTo>
                  <a:lnTo>
                    <a:pt x="142755" y="98655"/>
                  </a:lnTo>
                  <a:lnTo>
                    <a:pt x="136180" y="99962"/>
                  </a:lnTo>
                  <a:lnTo>
                    <a:pt x="104587" y="124158"/>
                  </a:lnTo>
                  <a:lnTo>
                    <a:pt x="98048" y="143362"/>
                  </a:lnTo>
                  <a:lnTo>
                    <a:pt x="98048" y="569345"/>
                  </a:lnTo>
                  <a:lnTo>
                    <a:pt x="117977" y="603789"/>
                  </a:lnTo>
                  <a:lnTo>
                    <a:pt x="142755" y="614052"/>
                  </a:lnTo>
                  <a:lnTo>
                    <a:pt x="1886711" y="614052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4052"/>
                  </a:moveTo>
                  <a:lnTo>
                    <a:pt x="1744971" y="614052"/>
                  </a:lnTo>
                  <a:lnTo>
                    <a:pt x="1751545" y="612745"/>
                  </a:lnTo>
                  <a:lnTo>
                    <a:pt x="1764174" y="607513"/>
                  </a:lnTo>
                  <a:lnTo>
                    <a:pt x="1788370" y="575920"/>
                  </a:lnTo>
                  <a:lnTo>
                    <a:pt x="1789678" y="569345"/>
                  </a:lnTo>
                  <a:lnTo>
                    <a:pt x="1789678" y="143362"/>
                  </a:lnTo>
                  <a:lnTo>
                    <a:pt x="1769748" y="108918"/>
                  </a:lnTo>
                  <a:lnTo>
                    <a:pt x="1744971" y="98655"/>
                  </a:lnTo>
                  <a:lnTo>
                    <a:pt x="1886711" y="98655"/>
                  </a:lnTo>
                  <a:lnTo>
                    <a:pt x="1886711" y="614052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932176" y="500466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5453" y="528607"/>
                  </a:moveTo>
                  <a:lnTo>
                    <a:pt x="49392" y="528607"/>
                  </a:lnTo>
                  <a:lnTo>
                    <a:pt x="45954" y="528270"/>
                  </a:lnTo>
                  <a:lnTo>
                    <a:pt x="10837" y="507984"/>
                  </a:lnTo>
                  <a:lnTo>
                    <a:pt x="0" y="479207"/>
                  </a:lnTo>
                  <a:lnTo>
                    <a:pt x="0" y="475770"/>
                  </a:lnTo>
                  <a:lnTo>
                    <a:pt x="0" y="49381"/>
                  </a:lnTo>
                  <a:lnTo>
                    <a:pt x="17937" y="13011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914"/>
                  </a:lnTo>
                  <a:lnTo>
                    <a:pt x="1704845" y="49381"/>
                  </a:lnTo>
                  <a:lnTo>
                    <a:pt x="1704845" y="479207"/>
                  </a:lnTo>
                  <a:lnTo>
                    <a:pt x="1686907" y="515570"/>
                  </a:lnTo>
                  <a:lnTo>
                    <a:pt x="1658890" y="528270"/>
                  </a:lnTo>
                  <a:lnTo>
                    <a:pt x="1655453" y="52860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194"/>
              <a:ext cx="145374" cy="145374"/>
            </a:xfrm>
            <a:prstGeom prst="rect">
              <a:avLst/>
            </a:prstGeom>
          </p:spPr>
        </p:pic>
      </p:grpSp>
      <p:sp>
        <p:nvSpPr>
          <p:cNvPr id="8" name="object 8" descr=""/>
          <p:cNvSpPr txBox="1"/>
          <p:nvPr/>
        </p:nvSpPr>
        <p:spPr>
          <a:xfrm>
            <a:off x="3519868" y="811559"/>
            <a:ext cx="52959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10">
                <a:latin typeface="Arial MT"/>
                <a:cs typeface="Arial MT"/>
              </a:rPr>
              <a:t>Traduciendo...</a:t>
            </a:r>
            <a:endParaRPr sz="600">
              <a:latin typeface="Arial MT"/>
              <a:cs typeface="Arial MT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4637538" y="342396"/>
            <a:ext cx="1007744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8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introductorio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1089080" y="7994378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5661767" y="7974555"/>
            <a:ext cx="13144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47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1089080" y="1789533"/>
            <a:ext cx="5429250" cy="95885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37795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3.27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Haga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derecho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mouse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especifique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diálogo.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5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>
                <a:latin typeface="Times New Roman"/>
                <a:cs typeface="Times New Roman"/>
              </a:rPr>
              <a:t>Cuando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sale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3.27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haciendo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Aceptar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actualiza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Fig.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ts val="1090"/>
              </a:lnSpc>
              <a:spcBef>
                <a:spcPts val="10"/>
              </a:spcBef>
            </a:pPr>
            <a:r>
              <a:rPr dirty="0" sz="800">
                <a:latin typeface="Times New Roman"/>
                <a:cs typeface="Times New Roman"/>
              </a:rPr>
              <a:t>3.28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punto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vuelve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rojo.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Todos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fuerzan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izquierda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ajustados,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regla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general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simulación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35">
                <a:latin typeface="Times New Roman"/>
                <a:cs typeface="Times New Roman"/>
              </a:rPr>
              <a:t>ATP,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deben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utilizar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letras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mayúsculas.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acepta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caracteres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minúscula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en</a:t>
            </a:r>
            <a:endParaRPr sz="800">
              <a:latin typeface="Times New Roman"/>
              <a:cs typeface="Times New Roman"/>
            </a:endParaRPr>
          </a:p>
          <a:p>
            <a:pPr marL="12700" marR="1031875">
              <a:lnSpc>
                <a:spcPts val="1090"/>
              </a:lnSpc>
              <a:spcBef>
                <a:spcPts val="5"/>
              </a:spcBef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embargo,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"característica"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debe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evitarse,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particular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conectado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fuentes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electricas.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1254278" y="3766625"/>
            <a:ext cx="4747260" cy="30353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395605" marR="5080" indent="-383540">
              <a:lnSpc>
                <a:spcPct val="113799"/>
              </a:lnSpc>
              <a:spcBef>
                <a:spcPts val="9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3.28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Haga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derecho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mouse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especifique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nodo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'NEG'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asignará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todos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conectados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visualmente.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1089080" y="5279840"/>
            <a:ext cx="5266055" cy="126111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84150" marR="669290" indent="-145415">
              <a:lnSpc>
                <a:spcPct val="113799"/>
              </a:lnSpc>
              <a:spcBef>
                <a:spcPts val="9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3.29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Haga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derecho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mouse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marque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casilla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Ground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indica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que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conectado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plano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referencia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tierra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derecho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la</a:t>
            </a:r>
            <a:endParaRPr sz="800">
              <a:latin typeface="Times New Roman"/>
              <a:cs typeface="Times New Roman"/>
            </a:endParaRPr>
          </a:p>
          <a:p>
            <a:pPr marL="567690">
              <a:lnSpc>
                <a:spcPct val="100000"/>
              </a:lnSpc>
              <a:spcBef>
                <a:spcPts val="345"/>
              </a:spcBef>
            </a:pPr>
            <a:r>
              <a:rPr dirty="0" sz="800" i="1">
                <a:latin typeface="Times New Roman"/>
                <a:cs typeface="Times New Roman"/>
              </a:rPr>
              <a:t>Se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hacer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casilla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verificación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Tierra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elegir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orientación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símbolo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tierra.</a:t>
            </a:r>
            <a:endParaRPr sz="800">
              <a:latin typeface="Times New Roman"/>
              <a:cs typeface="Times New Roman"/>
            </a:endParaRPr>
          </a:p>
          <a:p>
            <a:pPr marL="12700" marR="356870">
              <a:lnSpc>
                <a:spcPct val="113799"/>
              </a:lnSpc>
              <a:spcBef>
                <a:spcPts val="725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símbolo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tierra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dibuja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cuando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sale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3.30.</a:t>
            </a:r>
            <a:r>
              <a:rPr dirty="0" sz="800" spc="10">
                <a:latin typeface="Times New Roman"/>
                <a:cs typeface="Times New Roman"/>
              </a:rPr>
              <a:t> ATPDraw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le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dará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automáticamente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un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nombre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los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nodos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que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el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usuario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no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les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haya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dado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un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nombre,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comenzando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XX</a:t>
            </a:r>
            <a:r>
              <a:rPr dirty="0" sz="800" spc="-220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única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X</a:t>
            </a:r>
            <a:r>
              <a:rPr dirty="0" sz="800" spc="-215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trifásicos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seguido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número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cuatro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dígitos.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un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  <a:spcBef>
                <a:spcPts val="55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especificado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dibuja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color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rojo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casilla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verificación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deshabilitada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Usuario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nombrado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marcado.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figura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3.30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paso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final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proceso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dibujo.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1089080" y="7505392"/>
            <a:ext cx="468185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3.30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Haga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fuente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voltaje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derecho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mouse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especifique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nodo.</a:t>
            </a:r>
            <a:endParaRPr sz="800">
              <a:latin typeface="Times New Roman"/>
              <a:cs typeface="Times New Roman"/>
            </a:endParaRPr>
          </a:p>
        </p:txBody>
      </p:sp>
      <p:grpSp>
        <p:nvGrpSpPr>
          <p:cNvPr id="16" name="object 16" descr=""/>
          <p:cNvGrpSpPr/>
          <p:nvPr/>
        </p:nvGrpSpPr>
        <p:grpSpPr>
          <a:xfrm>
            <a:off x="368299" y="8443197"/>
            <a:ext cx="158750" cy="13335"/>
            <a:chOff x="368299" y="8443197"/>
            <a:chExt cx="158750" cy="13335"/>
          </a:xfrm>
        </p:grpSpPr>
        <p:sp>
          <p:nvSpPr>
            <p:cNvPr id="17" name="object 17" descr=""/>
            <p:cNvSpPr/>
            <p:nvPr/>
          </p:nvSpPr>
          <p:spPr>
            <a:xfrm>
              <a:off x="368299" y="8443197"/>
              <a:ext cx="158750" cy="6985"/>
            </a:xfrm>
            <a:custGeom>
              <a:avLst/>
              <a:gdLst/>
              <a:ahLst/>
              <a:cxnLst/>
              <a:rect l="l" t="t" r="r" b="b"/>
              <a:pathLst>
                <a:path w="158750" h="6984">
                  <a:moveTo>
                    <a:pt x="158590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158590" y="0"/>
                  </a:lnTo>
                  <a:lnTo>
                    <a:pt x="158590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 descr=""/>
            <p:cNvSpPr/>
            <p:nvPr/>
          </p:nvSpPr>
          <p:spPr>
            <a:xfrm>
              <a:off x="368287" y="8443200"/>
              <a:ext cx="158750" cy="13335"/>
            </a:xfrm>
            <a:custGeom>
              <a:avLst/>
              <a:gdLst/>
              <a:ahLst/>
              <a:cxnLst/>
              <a:rect l="l" t="t" r="r" b="b"/>
              <a:pathLst>
                <a:path w="158750" h="13334">
                  <a:moveTo>
                    <a:pt x="158597" y="0"/>
                  </a:moveTo>
                  <a:lnTo>
                    <a:pt x="151993" y="6604"/>
                  </a:lnTo>
                  <a:lnTo>
                    <a:pt x="0" y="6604"/>
                  </a:lnTo>
                  <a:lnTo>
                    <a:pt x="0" y="13220"/>
                  </a:lnTo>
                  <a:lnTo>
                    <a:pt x="151993" y="13220"/>
                  </a:lnTo>
                  <a:lnTo>
                    <a:pt x="158597" y="13220"/>
                  </a:lnTo>
                  <a:lnTo>
                    <a:pt x="158597" y="6604"/>
                  </a:lnTo>
                  <a:lnTo>
                    <a:pt x="158597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 descr=""/>
            <p:cNvSpPr/>
            <p:nvPr/>
          </p:nvSpPr>
          <p:spPr>
            <a:xfrm>
              <a:off x="368299" y="8443197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4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0" name="object 20" descr=""/>
          <p:cNvSpPr txBox="1"/>
          <p:nvPr/>
        </p:nvSpPr>
        <p:spPr>
          <a:xfrm>
            <a:off x="376765" y="8503189"/>
            <a:ext cx="14351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Arial"/>
                <a:cs typeface="Arial"/>
              </a:rPr>
              <a:t>48</a:t>
            </a:r>
            <a:endParaRPr sz="800">
              <a:latin typeface="Arial"/>
              <a:cs typeface="Arial"/>
            </a:endParaRPr>
          </a:p>
        </p:txBody>
      </p:sp>
      <p:sp>
        <p:nvSpPr>
          <p:cNvPr id="22" name="object 22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23" name="object 23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94615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35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21" name="object 21" descr=""/>
          <p:cNvSpPr txBox="1"/>
          <p:nvPr/>
        </p:nvSpPr>
        <p:spPr>
          <a:xfrm>
            <a:off x="831370" y="8674995"/>
            <a:ext cx="6070600" cy="142811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567429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8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introductorio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8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 b="1">
                <a:latin typeface="Times New Roman"/>
                <a:cs typeface="Times New Roman"/>
              </a:rPr>
              <a:t>3.5.2</a:t>
            </a:r>
            <a:r>
              <a:rPr dirty="0" sz="800" spc="6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Almacenar</a:t>
            </a:r>
            <a:r>
              <a:rPr dirty="0" sz="800" spc="6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el</a:t>
            </a:r>
            <a:r>
              <a:rPr dirty="0" sz="800" spc="7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archivo</a:t>
            </a:r>
            <a:r>
              <a:rPr dirty="0" sz="800" spc="6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del</a:t>
            </a:r>
            <a:r>
              <a:rPr dirty="0" sz="800" spc="7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proyecto</a:t>
            </a:r>
            <a:r>
              <a:rPr dirty="0" sz="800" spc="6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en</a:t>
            </a:r>
            <a:r>
              <a:rPr dirty="0" sz="800" spc="6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el</a:t>
            </a:r>
            <a:r>
              <a:rPr dirty="0" sz="800" spc="70" b="1">
                <a:latin typeface="Times New Roman"/>
                <a:cs typeface="Times New Roman"/>
              </a:rPr>
              <a:t> </a:t>
            </a:r>
            <a:r>
              <a:rPr dirty="0" sz="800" spc="-10" b="1">
                <a:latin typeface="Times New Roman"/>
                <a:cs typeface="Times New Roman"/>
              </a:rPr>
              <a:t>disco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85"/>
              </a:spcBef>
            </a:pP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almacenar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proyecto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disco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cuando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desee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durante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proceso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construcción.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es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hecho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principal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Archivo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Guardar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Ctrl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+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S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).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proyecto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actual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nuevo,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aparecerá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Guardar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spc="-20" i="1">
                <a:latin typeface="Times New Roman"/>
                <a:cs typeface="Times New Roman"/>
              </a:rPr>
              <a:t>como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aparece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donde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proyecto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ubicación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disco.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diferentes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estilos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Guardar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como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disponibles,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según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configuración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cuadro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diálogo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Abrir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/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Guardar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en</a:t>
            </a:r>
            <a:endParaRPr sz="800">
              <a:latin typeface="Times New Roman"/>
              <a:cs typeface="Times New Roman"/>
            </a:endParaRPr>
          </a:p>
          <a:p>
            <a:pPr marL="12700" marR="911225">
              <a:lnSpc>
                <a:spcPts val="880"/>
              </a:lnSpc>
              <a:spcBef>
                <a:spcPts val="385"/>
              </a:spcBef>
            </a:pPr>
            <a:r>
              <a:rPr dirty="0" sz="800" i="1">
                <a:latin typeface="Times New Roman"/>
                <a:cs typeface="Times New Roman"/>
              </a:rPr>
              <a:t>Herramientas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Opciones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general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: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estándar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Windows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9x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estilo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Windows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3.1.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los</a:t>
            </a:r>
            <a:r>
              <a:rPr dirty="0" sz="800" spc="10">
                <a:latin typeface="Times New Roman"/>
                <a:cs typeface="Times New Roman"/>
              </a:rPr>
              <a:t> la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extensión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predeterminada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es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 i="1">
                <a:latin typeface="Times New Roman"/>
                <a:cs typeface="Times New Roman"/>
              </a:rPr>
              <a:t>.acp</a:t>
            </a:r>
            <a:r>
              <a:rPr dirty="0" sz="800" spc="30" i="1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en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ambos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casos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y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se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agrega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automáticamente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al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nombre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archivo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que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ingrese.</a:t>
            </a:r>
            <a:endParaRPr sz="8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935015" y="165100"/>
            <a:ext cx="5226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5" name="object 5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631"/>
                  </a:lnTo>
                  <a:lnTo>
                    <a:pt x="142755" y="98631"/>
                  </a:lnTo>
                  <a:lnTo>
                    <a:pt x="136180" y="99939"/>
                  </a:lnTo>
                  <a:lnTo>
                    <a:pt x="104587" y="124134"/>
                  </a:lnTo>
                  <a:lnTo>
                    <a:pt x="98048" y="143338"/>
                  </a:lnTo>
                  <a:lnTo>
                    <a:pt x="98048" y="569345"/>
                  </a:lnTo>
                  <a:lnTo>
                    <a:pt x="117977" y="603789"/>
                  </a:lnTo>
                  <a:lnTo>
                    <a:pt x="142755" y="614052"/>
                  </a:lnTo>
                  <a:lnTo>
                    <a:pt x="1886711" y="614052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4052"/>
                  </a:moveTo>
                  <a:lnTo>
                    <a:pt x="1744971" y="614052"/>
                  </a:lnTo>
                  <a:lnTo>
                    <a:pt x="1751545" y="612745"/>
                  </a:lnTo>
                  <a:lnTo>
                    <a:pt x="1764174" y="607513"/>
                  </a:lnTo>
                  <a:lnTo>
                    <a:pt x="1788370" y="575920"/>
                  </a:lnTo>
                  <a:lnTo>
                    <a:pt x="1789678" y="569345"/>
                  </a:lnTo>
                  <a:lnTo>
                    <a:pt x="1789678" y="143338"/>
                  </a:lnTo>
                  <a:lnTo>
                    <a:pt x="1769748" y="108894"/>
                  </a:lnTo>
                  <a:lnTo>
                    <a:pt x="1744971" y="98631"/>
                  </a:lnTo>
                  <a:lnTo>
                    <a:pt x="1886711" y="98631"/>
                  </a:lnTo>
                  <a:lnTo>
                    <a:pt x="1886711" y="614052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932176" y="500456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5453" y="528607"/>
                  </a:moveTo>
                  <a:lnTo>
                    <a:pt x="49392" y="528607"/>
                  </a:lnTo>
                  <a:lnTo>
                    <a:pt x="45954" y="528270"/>
                  </a:lnTo>
                  <a:lnTo>
                    <a:pt x="10837" y="507984"/>
                  </a:lnTo>
                  <a:lnTo>
                    <a:pt x="0" y="479226"/>
                  </a:lnTo>
                  <a:lnTo>
                    <a:pt x="0" y="475770"/>
                  </a:lnTo>
                  <a:lnTo>
                    <a:pt x="0" y="49381"/>
                  </a:lnTo>
                  <a:lnTo>
                    <a:pt x="17937" y="13011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887"/>
                  </a:lnTo>
                  <a:lnTo>
                    <a:pt x="1704845" y="49381"/>
                  </a:lnTo>
                  <a:lnTo>
                    <a:pt x="1704845" y="479226"/>
                  </a:lnTo>
                  <a:lnTo>
                    <a:pt x="1686907" y="515570"/>
                  </a:lnTo>
                  <a:lnTo>
                    <a:pt x="1658890" y="528270"/>
                  </a:lnTo>
                  <a:lnTo>
                    <a:pt x="1655453" y="52860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194"/>
              <a:ext cx="145374" cy="145374"/>
            </a:xfrm>
            <a:prstGeom prst="rect">
              <a:avLst/>
            </a:prstGeom>
          </p:spPr>
        </p:pic>
      </p:grpSp>
      <p:sp>
        <p:nvSpPr>
          <p:cNvPr id="8" name="object 8" descr=""/>
          <p:cNvSpPr txBox="1"/>
          <p:nvPr/>
        </p:nvSpPr>
        <p:spPr>
          <a:xfrm>
            <a:off x="831370" y="6216834"/>
            <a:ext cx="13144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48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4611106" y="6236658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831370" y="342386"/>
            <a:ext cx="462534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Cuando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guarda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disco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aparece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campo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encabezado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circuito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805970" y="389962"/>
            <a:ext cx="5614670" cy="58102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38100" marR="211454">
              <a:lnSpc>
                <a:spcPct val="113799"/>
              </a:lnSpc>
              <a:spcBef>
                <a:spcPts val="90"/>
              </a:spcBef>
            </a:pPr>
            <a:r>
              <a:rPr dirty="0" sz="800">
                <a:latin typeface="Times New Roman"/>
                <a:cs typeface="Times New Roman"/>
              </a:rPr>
              <a:t>ventana.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Luego,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presiona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Ctrl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+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S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presiona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icono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Guardar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circuito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Barra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herramientas,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actualiza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inmediatamente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disco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desaparece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indicador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Modificado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barra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estado.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archivo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 spc="-50" i="1">
                <a:latin typeface="Times New Roman"/>
                <a:cs typeface="Times New Roman"/>
              </a:rPr>
              <a:t>+</a:t>
            </a:r>
            <a:endParaRPr sz="800">
              <a:latin typeface="Times New Roman"/>
              <a:cs typeface="Times New Roman"/>
            </a:endParaRPr>
          </a:p>
          <a:p>
            <a:pPr marL="38100" marR="30480">
              <a:lnSpc>
                <a:spcPts val="880"/>
              </a:lnSpc>
              <a:spcBef>
                <a:spcPts val="440"/>
              </a:spcBef>
            </a:pPr>
            <a:r>
              <a:rPr dirty="0" sz="800" i="1">
                <a:latin typeface="Times New Roman"/>
                <a:cs typeface="Times New Roman"/>
              </a:rPr>
              <a:t>La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Guardar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como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icono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Guardar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como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barra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herramientas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permite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guardar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actualmente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bajo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un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diferente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asignado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proyecto.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40">
                <a:latin typeface="Times New Roman"/>
                <a:cs typeface="Times New Roman"/>
              </a:rPr>
              <a:t>ha</a:t>
            </a:r>
            <a:r>
              <a:rPr dirty="0" baseline="23148" sz="900" spc="-209">
                <a:latin typeface="Arial MT"/>
                <a:cs typeface="Arial MT"/>
              </a:rPr>
              <a:t>T</a:t>
            </a:r>
            <a:r>
              <a:rPr dirty="0" sz="800" spc="-140">
                <a:latin typeface="Times New Roman"/>
                <a:cs typeface="Times New Roman"/>
              </a:rPr>
              <a:t>y</a:t>
            </a:r>
            <a:r>
              <a:rPr dirty="0" baseline="23148" sz="900" spc="-209">
                <a:latin typeface="Arial MT"/>
                <a:cs typeface="Arial MT"/>
              </a:rPr>
              <a:t>ra</a:t>
            </a:r>
            <a:r>
              <a:rPr dirty="0" sz="800" spc="-140">
                <a:latin typeface="Times New Roman"/>
                <a:cs typeface="Times New Roman"/>
              </a:rPr>
              <a:t>r</a:t>
            </a:r>
            <a:r>
              <a:rPr dirty="0" baseline="23148" sz="900" spc="-209">
                <a:latin typeface="Arial MT"/>
                <a:cs typeface="Arial MT"/>
              </a:rPr>
              <a:t>d</a:t>
            </a:r>
            <a:r>
              <a:rPr dirty="0" sz="800" spc="-140">
                <a:latin typeface="Times New Roman"/>
                <a:cs typeface="Times New Roman"/>
              </a:rPr>
              <a:t>e</a:t>
            </a:r>
            <a:r>
              <a:rPr dirty="0" baseline="23148" sz="900" spc="-209">
                <a:latin typeface="Arial MT"/>
                <a:cs typeface="Arial MT"/>
              </a:rPr>
              <a:t>u</a:t>
            </a:r>
            <a:r>
              <a:rPr dirty="0" sz="800" spc="-140">
                <a:latin typeface="Times New Roman"/>
                <a:cs typeface="Times New Roman"/>
              </a:rPr>
              <a:t>s</a:t>
            </a:r>
            <a:r>
              <a:rPr dirty="0" baseline="23148" sz="900" spc="-209">
                <a:latin typeface="Arial MT"/>
                <a:cs typeface="Arial MT"/>
              </a:rPr>
              <a:t>c</a:t>
            </a:r>
            <a:r>
              <a:rPr dirty="0" sz="800" spc="-140">
                <a:latin typeface="Times New Roman"/>
                <a:cs typeface="Times New Roman"/>
              </a:rPr>
              <a:t>tr</a:t>
            </a:r>
            <a:r>
              <a:rPr dirty="0" baseline="23148" sz="900" spc="-209">
                <a:latin typeface="Arial MT"/>
                <a:cs typeface="Arial MT"/>
              </a:rPr>
              <a:t>ie</a:t>
            </a:r>
            <a:r>
              <a:rPr dirty="0" sz="800" spc="-140">
                <a:latin typeface="Times New Roman"/>
                <a:cs typeface="Times New Roman"/>
              </a:rPr>
              <a:t>ic</a:t>
            </a:r>
            <a:r>
              <a:rPr dirty="0" baseline="23148" sz="900" spc="-209">
                <a:latin typeface="Arial MT"/>
                <a:cs typeface="Arial MT"/>
              </a:rPr>
              <a:t>nd</a:t>
            </a:r>
            <a:r>
              <a:rPr dirty="0" sz="800" spc="-140">
                <a:latin typeface="Times New Roman"/>
                <a:cs typeface="Times New Roman"/>
              </a:rPr>
              <a:t>c</a:t>
            </a:r>
            <a:r>
              <a:rPr dirty="0" baseline="23148" sz="900" spc="-209">
                <a:latin typeface="Arial MT"/>
                <a:cs typeface="Arial MT"/>
              </a:rPr>
              <a:t>o</a:t>
            </a:r>
            <a:r>
              <a:rPr dirty="0" sz="800" spc="-140">
                <a:latin typeface="Times New Roman"/>
                <a:cs typeface="Times New Roman"/>
              </a:rPr>
              <a:t>io</a:t>
            </a:r>
            <a:r>
              <a:rPr dirty="0" baseline="23148" sz="900" spc="-209">
                <a:latin typeface="Arial MT"/>
                <a:cs typeface="Arial MT"/>
              </a:rPr>
              <a:t>..</a:t>
            </a:r>
            <a:r>
              <a:rPr dirty="0" sz="800" spc="-140">
                <a:latin typeface="Times New Roman"/>
                <a:cs typeface="Times New Roman"/>
              </a:rPr>
              <a:t>n</a:t>
            </a:r>
            <a:r>
              <a:rPr dirty="0" baseline="23148" sz="900" spc="-209">
                <a:latin typeface="Arial MT"/>
                <a:cs typeface="Arial MT"/>
              </a:rPr>
              <a:t>.</a:t>
            </a:r>
            <a:r>
              <a:rPr dirty="0" baseline="23148" sz="900" spc="179">
                <a:latin typeface="Arial MT"/>
                <a:cs typeface="Arial MT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proyecto.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831370" y="1163091"/>
            <a:ext cx="5347335" cy="4783455"/>
          </a:xfrm>
          <a:prstGeom prst="rect">
            <a:avLst/>
          </a:prstGeom>
        </p:spPr>
        <p:txBody>
          <a:bodyPr wrap="square" lIns="0" tIns="3492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75"/>
              </a:spcBef>
            </a:pPr>
            <a:r>
              <a:rPr dirty="0" sz="800" b="1">
                <a:latin typeface="Times New Roman"/>
                <a:cs typeface="Times New Roman"/>
              </a:rPr>
              <a:t>3.5.3</a:t>
            </a:r>
            <a:r>
              <a:rPr dirty="0" sz="800" spc="6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Crear</a:t>
            </a:r>
            <a:r>
              <a:rPr dirty="0" sz="800" spc="6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el</a:t>
            </a:r>
            <a:r>
              <a:rPr dirty="0" sz="800" spc="7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archivo</a:t>
            </a:r>
            <a:r>
              <a:rPr dirty="0" sz="800" spc="6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</a:t>
            </a:r>
            <a:r>
              <a:rPr dirty="0" sz="800" spc="7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entrada</a:t>
            </a:r>
            <a:r>
              <a:rPr dirty="0" sz="800" spc="65" b="1">
                <a:latin typeface="Times New Roman"/>
                <a:cs typeface="Times New Roman"/>
              </a:rPr>
              <a:t> </a:t>
            </a:r>
            <a:r>
              <a:rPr dirty="0" sz="800" spc="-25" b="1">
                <a:latin typeface="Times New Roman"/>
                <a:cs typeface="Times New Roman"/>
              </a:rPr>
              <a:t>ATP</a:t>
            </a:r>
            <a:endParaRPr sz="800">
              <a:latin typeface="Times New Roman"/>
              <a:cs typeface="Times New Roman"/>
            </a:endParaRPr>
          </a:p>
          <a:p>
            <a:pPr marL="12700" marR="788035">
              <a:lnSpc>
                <a:spcPct val="113799"/>
              </a:lnSpc>
              <a:spcBef>
                <a:spcPts val="55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describe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acuerdo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Rulebook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35">
                <a:latin typeface="Times New Roman"/>
                <a:cs typeface="Times New Roman"/>
              </a:rPr>
              <a:t>ATP.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crear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por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seleccionando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Subproceso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|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Realice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el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comando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Archivo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ATP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principal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ATP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regenerado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cada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vez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ejecuta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comando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ejecutar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ATP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presiona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F2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).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último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caso,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proceso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oculto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defecto,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hereda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proyecto.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>
                <a:latin typeface="Times New Roman"/>
                <a:cs typeface="Times New Roman"/>
              </a:rPr>
              <a:t>Sin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embargo,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antes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crear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ejecutar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simulación,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debe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olvidar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especifique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parámetros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misceláneos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decir,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parámetros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imprimen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(s)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tarjeta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(s)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datos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10">
                <a:latin typeface="Times New Roman"/>
                <a:cs typeface="Times New Roman"/>
              </a:rPr>
              <a:t>el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archivo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entrada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ATP).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Los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valores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predeterminados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estos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parámetros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se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proporcionan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en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el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archivo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Courier New"/>
                <a:cs typeface="Courier New"/>
              </a:rPr>
              <a:t>ATPDraw.ini</a:t>
            </a:r>
            <a:r>
              <a:rPr dirty="0" sz="800" spc="-245">
                <a:latin typeface="Courier New"/>
                <a:cs typeface="Courier New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.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 spc="10">
                <a:latin typeface="Times New Roman"/>
                <a:cs typeface="Times New Roman"/>
              </a:rPr>
              <a:t>El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cambio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estos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valores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predeterminados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puede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hacer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en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 i="1">
                <a:latin typeface="Times New Roman"/>
                <a:cs typeface="Times New Roman"/>
              </a:rPr>
              <a:t>ATP</a:t>
            </a:r>
            <a:r>
              <a:rPr dirty="0" sz="800" spc="25" i="1">
                <a:latin typeface="Times New Roman"/>
                <a:cs typeface="Times New Roman"/>
              </a:rPr>
              <a:t> </a:t>
            </a:r>
            <a:r>
              <a:rPr dirty="0" sz="800" spc="10" i="1">
                <a:latin typeface="Times New Roman"/>
                <a:cs typeface="Times New Roman"/>
              </a:rPr>
              <a:t>|</a:t>
            </a:r>
            <a:r>
              <a:rPr dirty="0" sz="800" spc="20" i="1">
                <a:latin typeface="Times New Roman"/>
                <a:cs typeface="Times New Roman"/>
              </a:rPr>
              <a:t> </a:t>
            </a:r>
            <a:r>
              <a:rPr dirty="0" sz="800" spc="10" i="1">
                <a:latin typeface="Times New Roman"/>
                <a:cs typeface="Times New Roman"/>
              </a:rPr>
              <a:t>Configuraciones</a:t>
            </a:r>
            <a:r>
              <a:rPr dirty="0" sz="800" spc="25" i="1">
                <a:latin typeface="Times New Roman"/>
                <a:cs typeface="Times New Roman"/>
              </a:rPr>
              <a:t> </a:t>
            </a:r>
            <a:r>
              <a:rPr dirty="0" sz="800" spc="10" i="1">
                <a:latin typeface="Times New Roman"/>
                <a:cs typeface="Times New Roman"/>
              </a:rPr>
              <a:t>|</a:t>
            </a:r>
            <a:r>
              <a:rPr dirty="0" sz="800" spc="20" i="1">
                <a:latin typeface="Times New Roman"/>
                <a:cs typeface="Times New Roman"/>
              </a:rPr>
              <a:t> </a:t>
            </a:r>
            <a:r>
              <a:rPr dirty="0" sz="800" spc="10" i="1">
                <a:latin typeface="Times New Roman"/>
                <a:cs typeface="Times New Roman"/>
              </a:rPr>
              <a:t>Submenú</a:t>
            </a:r>
            <a:r>
              <a:rPr dirty="0" sz="800" spc="25" i="1">
                <a:latin typeface="Times New Roman"/>
                <a:cs typeface="Times New Roman"/>
              </a:rPr>
              <a:t> </a:t>
            </a:r>
            <a:r>
              <a:rPr dirty="0" sz="800" spc="10" i="1">
                <a:latin typeface="Times New Roman"/>
                <a:cs typeface="Times New Roman"/>
              </a:rPr>
              <a:t>de</a:t>
            </a:r>
            <a:r>
              <a:rPr dirty="0" sz="800" spc="20" i="1">
                <a:latin typeface="Times New Roman"/>
                <a:cs typeface="Times New Roman"/>
              </a:rPr>
              <a:t> </a:t>
            </a:r>
            <a:r>
              <a:rPr dirty="0" sz="800" spc="10" i="1">
                <a:latin typeface="Times New Roman"/>
                <a:cs typeface="Times New Roman"/>
              </a:rPr>
              <a:t>simulación</a:t>
            </a:r>
            <a:r>
              <a:rPr dirty="0" sz="800" spc="25" i="1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para</a:t>
            </a:r>
            <a:endParaRPr sz="800">
              <a:latin typeface="Times New Roman"/>
              <a:cs typeface="Times New Roman"/>
            </a:endParaRPr>
          </a:p>
          <a:p>
            <a:pPr marL="12700" marR="20764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proyecto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actual,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bajo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Herramientas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Opciones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Ver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/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ATP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Editar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configuración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Simulación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todos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nuevos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Proyectos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creados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partir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ahora.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7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511809">
              <a:lnSpc>
                <a:spcPct val="113799"/>
              </a:lnSpc>
              <a:spcBef>
                <a:spcPts val="5"/>
              </a:spcBef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figura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3.31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ejemplo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450">
                <a:latin typeface="Times New Roman"/>
                <a:cs typeface="Times New Roman"/>
              </a:rPr>
              <a:t>primera</a:t>
            </a:r>
            <a:r>
              <a:rPr dirty="0" sz="450" spc="1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configuración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tarjeta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miscelánea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simulación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ATP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(especificando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paso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tiempo,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escala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tiempo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simulación,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etc.).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aparece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340"/>
              </a:spcBef>
            </a:pPr>
            <a:r>
              <a:rPr dirty="0" sz="800">
                <a:latin typeface="Times New Roman"/>
                <a:cs typeface="Times New Roman"/>
              </a:rPr>
              <a:t>Pestaña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Simulación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ATP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Diálogo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configuración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95"/>
              </a:spcBef>
            </a:pPr>
            <a:endParaRPr sz="800">
              <a:latin typeface="Times New Roman"/>
              <a:cs typeface="Times New Roman"/>
            </a:endParaRPr>
          </a:p>
          <a:p>
            <a:pPr marL="2781300">
              <a:lnSpc>
                <a:spcPct val="100000"/>
              </a:lnSpc>
            </a:pPr>
            <a:r>
              <a:rPr dirty="0" sz="800" spc="-10">
                <a:latin typeface="Times New Roman"/>
                <a:cs typeface="Times New Roman"/>
              </a:rPr>
              <a:t>Seleccione:</a:t>
            </a:r>
            <a:endParaRPr sz="800">
              <a:latin typeface="Times New Roman"/>
              <a:cs typeface="Times New Roman"/>
            </a:endParaRPr>
          </a:p>
          <a:p>
            <a:pPr marL="2844165" indent="-62865">
              <a:lnSpc>
                <a:spcPct val="100000"/>
              </a:lnSpc>
              <a:spcBef>
                <a:spcPts val="80"/>
              </a:spcBef>
              <a:buChar char="•"/>
              <a:tabLst>
                <a:tab pos="2844165" algn="l"/>
              </a:tabLst>
            </a:pPr>
            <a:r>
              <a:rPr dirty="0" sz="800">
                <a:latin typeface="Times New Roman"/>
                <a:cs typeface="Times New Roman"/>
              </a:rPr>
              <a:t>Tiempo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paso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delta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T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seg.</a:t>
            </a:r>
            <a:endParaRPr sz="800">
              <a:latin typeface="Times New Roman"/>
              <a:cs typeface="Times New Roman"/>
            </a:endParaRPr>
          </a:p>
          <a:p>
            <a:pPr marL="2844165" marR="955675" indent="-62865">
              <a:lnSpc>
                <a:spcPts val="1200"/>
              </a:lnSpc>
              <a:spcBef>
                <a:spcPts val="25"/>
              </a:spcBef>
              <a:buChar char="•"/>
              <a:tabLst>
                <a:tab pos="2959735" algn="l"/>
              </a:tabLst>
            </a:pPr>
            <a:r>
              <a:rPr dirty="0" sz="800">
                <a:latin typeface="Times New Roman"/>
                <a:cs typeface="Times New Roman"/>
              </a:rPr>
              <a:t>Hora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final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simulación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Tmax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 spc="500">
                <a:latin typeface="Times New Roman"/>
                <a:cs typeface="Times New Roman"/>
              </a:rPr>
              <a:t>	</a:t>
            </a:r>
            <a:r>
              <a:rPr dirty="0" sz="800" spc="-10">
                <a:latin typeface="Times New Roman"/>
                <a:cs typeface="Times New Roman"/>
              </a:rPr>
              <a:t>segundos.</a:t>
            </a:r>
            <a:endParaRPr sz="800">
              <a:latin typeface="Times New Roman"/>
              <a:cs typeface="Times New Roman"/>
            </a:endParaRPr>
          </a:p>
          <a:p>
            <a:pPr marL="2844165" indent="-62865">
              <a:lnSpc>
                <a:spcPct val="100000"/>
              </a:lnSpc>
              <a:spcBef>
                <a:spcPts val="50"/>
              </a:spcBef>
              <a:buChar char="•"/>
              <a:tabLst>
                <a:tab pos="2844165" algn="l"/>
              </a:tabLst>
            </a:pPr>
            <a:r>
              <a:rPr dirty="0" sz="800">
                <a:latin typeface="Times New Roman"/>
                <a:cs typeface="Times New Roman"/>
              </a:rPr>
              <a:t>Xopt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=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0: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inductancias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mH.</a:t>
            </a:r>
            <a:endParaRPr sz="800">
              <a:latin typeface="Times New Roman"/>
              <a:cs typeface="Times New Roman"/>
            </a:endParaRPr>
          </a:p>
          <a:p>
            <a:pPr marL="2844165" indent="-62865">
              <a:lnSpc>
                <a:spcPct val="100000"/>
              </a:lnSpc>
              <a:spcBef>
                <a:spcPts val="185"/>
              </a:spcBef>
              <a:buChar char="•"/>
              <a:tabLst>
                <a:tab pos="2844165" algn="l"/>
              </a:tabLst>
            </a:pPr>
            <a:r>
              <a:rPr dirty="0" sz="800">
                <a:latin typeface="Times New Roman"/>
                <a:cs typeface="Times New Roman"/>
              </a:rPr>
              <a:t>Copto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=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0: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capacitancias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μF.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09"/>
              </a:spcBef>
            </a:pPr>
            <a:endParaRPr sz="800">
              <a:latin typeface="Times New Roman"/>
              <a:cs typeface="Times New Roman"/>
            </a:endParaRPr>
          </a:p>
          <a:p>
            <a:pPr marL="2781300">
              <a:lnSpc>
                <a:spcPct val="100000"/>
              </a:lnSpc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principal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característica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la</a:t>
            </a:r>
            <a:endParaRPr sz="800">
              <a:latin typeface="Times New Roman"/>
              <a:cs typeface="Times New Roman"/>
            </a:endParaRPr>
          </a:p>
          <a:p>
            <a:pPr marL="2781300" marR="30924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simulación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(dominio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tiempo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frecuencia</a:t>
            </a:r>
            <a:r>
              <a:rPr dirty="0" sz="800" spc="500">
                <a:latin typeface="Times New Roman"/>
                <a:cs typeface="Times New Roman"/>
              </a:rPr>
              <a:t>  </a:t>
            </a:r>
            <a:r>
              <a:rPr dirty="0" sz="800">
                <a:latin typeface="Times New Roman"/>
                <a:cs typeface="Times New Roman"/>
              </a:rPr>
              <a:t>escaneo)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también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configurar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página.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Presione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Ayuda</a:t>
            </a:r>
            <a:r>
              <a:rPr dirty="0" sz="800" spc="9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obtener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información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o</a:t>
            </a:r>
            <a:endParaRPr sz="800">
              <a:latin typeface="Times New Roman"/>
              <a:cs typeface="Times New Roman"/>
            </a:endParaRPr>
          </a:p>
          <a:p>
            <a:pPr marL="2781300">
              <a:lnSpc>
                <a:spcPts val="950"/>
              </a:lnSpc>
              <a:spcBef>
                <a:spcPts val="290"/>
              </a:spcBef>
            </a:pPr>
            <a:r>
              <a:rPr dirty="0" sz="800" i="1">
                <a:latin typeface="Times New Roman"/>
                <a:cs typeface="Times New Roman"/>
              </a:rPr>
              <a:t>Aceptar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cerrar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diálogo.</a:t>
            </a:r>
            <a:endParaRPr sz="800">
              <a:latin typeface="Times New Roman"/>
              <a:cs typeface="Times New Roman"/>
            </a:endParaRPr>
          </a:p>
          <a:p>
            <a:pPr marL="2781300">
              <a:lnSpc>
                <a:spcPts val="950"/>
              </a:lnSpc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configuración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simulación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almacena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endParaRPr sz="800">
              <a:latin typeface="Times New Roman"/>
              <a:cs typeface="Times New Roman"/>
            </a:endParaRPr>
          </a:p>
          <a:p>
            <a:pPr marL="2781300" marR="215265">
              <a:lnSpc>
                <a:spcPts val="1090"/>
              </a:lnSpc>
              <a:spcBef>
                <a:spcPts val="5"/>
              </a:spcBef>
            </a:pP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proyecto,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debe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guardar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archivo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después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cambiar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configuración.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50"/>
              </a:spcBef>
            </a:pPr>
            <a:endParaRPr sz="800">
              <a:latin typeface="Times New Roman"/>
              <a:cs typeface="Times New Roman"/>
            </a:endParaRPr>
          </a:p>
          <a:p>
            <a:pPr marL="2781300">
              <a:lnSpc>
                <a:spcPct val="100000"/>
              </a:lnSpc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3.31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Configuración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simulación.</a:t>
            </a:r>
            <a:endParaRPr sz="800">
              <a:latin typeface="Times New Roman"/>
              <a:cs typeface="Times New Roman"/>
            </a:endParaRPr>
          </a:p>
        </p:txBody>
      </p:sp>
      <p:grpSp>
        <p:nvGrpSpPr>
          <p:cNvPr id="13" name="object 13" descr=""/>
          <p:cNvGrpSpPr/>
          <p:nvPr/>
        </p:nvGrpSpPr>
        <p:grpSpPr>
          <a:xfrm>
            <a:off x="368299" y="6824244"/>
            <a:ext cx="535305" cy="13335"/>
            <a:chOff x="368299" y="6824244"/>
            <a:chExt cx="535305" cy="13335"/>
          </a:xfrm>
        </p:grpSpPr>
        <p:sp>
          <p:nvSpPr>
            <p:cNvPr id="14" name="object 14" descr=""/>
            <p:cNvSpPr/>
            <p:nvPr/>
          </p:nvSpPr>
          <p:spPr>
            <a:xfrm>
              <a:off x="368299" y="6824244"/>
              <a:ext cx="535305" cy="6985"/>
            </a:xfrm>
            <a:custGeom>
              <a:avLst/>
              <a:gdLst/>
              <a:ahLst/>
              <a:cxnLst/>
              <a:rect l="l" t="t" r="r" b="b"/>
              <a:pathLst>
                <a:path w="535305" h="6984">
                  <a:moveTo>
                    <a:pt x="535242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535242" y="0"/>
                  </a:lnTo>
                  <a:lnTo>
                    <a:pt x="535242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368287" y="6824255"/>
              <a:ext cx="535305" cy="13335"/>
            </a:xfrm>
            <a:custGeom>
              <a:avLst/>
              <a:gdLst/>
              <a:ahLst/>
              <a:cxnLst/>
              <a:rect l="l" t="t" r="r" b="b"/>
              <a:pathLst>
                <a:path w="535305" h="13334">
                  <a:moveTo>
                    <a:pt x="535254" y="0"/>
                  </a:moveTo>
                  <a:lnTo>
                    <a:pt x="528637" y="6604"/>
                  </a:lnTo>
                  <a:lnTo>
                    <a:pt x="0" y="6604"/>
                  </a:lnTo>
                  <a:lnTo>
                    <a:pt x="0" y="13208"/>
                  </a:lnTo>
                  <a:lnTo>
                    <a:pt x="528637" y="13208"/>
                  </a:lnTo>
                  <a:lnTo>
                    <a:pt x="535254" y="13208"/>
                  </a:lnTo>
                  <a:lnTo>
                    <a:pt x="535254" y="6604"/>
                  </a:lnTo>
                  <a:lnTo>
                    <a:pt x="535254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368299" y="6824244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4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" name="object 17" descr=""/>
          <p:cNvSpPr txBox="1"/>
          <p:nvPr/>
        </p:nvSpPr>
        <p:spPr>
          <a:xfrm>
            <a:off x="377385" y="6884236"/>
            <a:ext cx="51943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Página</a:t>
            </a:r>
            <a:r>
              <a:rPr dirty="0" sz="800" spc="8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49</a:t>
            </a:r>
            <a:endParaRPr sz="800">
              <a:latin typeface="Arial"/>
              <a:cs typeface="Arial"/>
            </a:endParaRPr>
          </a:p>
        </p:txBody>
      </p:sp>
      <p:sp>
        <p:nvSpPr>
          <p:cNvPr id="19" name="object 19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20" name="object 20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94615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35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18" name="object 18" descr=""/>
          <p:cNvSpPr txBox="1"/>
          <p:nvPr/>
        </p:nvSpPr>
        <p:spPr>
          <a:xfrm>
            <a:off x="1089080" y="7056042"/>
            <a:ext cx="5761990" cy="318579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561079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8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introductorio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8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valores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primera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tarjeta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miscelánea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entera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cambiar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bajo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ATP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spc="-50" i="1">
                <a:latin typeface="Times New Roman"/>
                <a:cs typeface="Times New Roman"/>
              </a:rPr>
              <a:t>|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ts val="880"/>
              </a:lnSpc>
              <a:spcBef>
                <a:spcPts val="434"/>
              </a:spcBef>
            </a:pPr>
            <a:r>
              <a:rPr dirty="0" sz="800">
                <a:latin typeface="Times New Roman"/>
                <a:cs typeface="Times New Roman"/>
              </a:rPr>
              <a:t>Página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configuración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/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salida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próximo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ATP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La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pestaña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Configuración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/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Interruptor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/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UM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hogar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banderas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control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requerido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conmutación</a:t>
            </a:r>
            <a:r>
              <a:rPr dirty="0" sz="800" spc="1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estadística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1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simulaciones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universales</a:t>
            </a:r>
            <a:r>
              <a:rPr dirty="0" sz="800" spc="1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máquinas.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60"/>
              </a:spcBef>
            </a:pPr>
            <a:endParaRPr sz="800">
              <a:latin typeface="Times New Roman"/>
              <a:cs typeface="Times New Roman"/>
            </a:endParaRPr>
          </a:p>
          <a:p>
            <a:pPr marL="2794635" marR="8686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Debajo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página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Formato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puede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precisión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ATP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Criterios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clasificación.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endParaRPr sz="800">
              <a:latin typeface="Times New Roman"/>
              <a:cs typeface="Times New Roman"/>
            </a:endParaRPr>
          </a:p>
          <a:p>
            <a:pPr marL="2794635" marR="889635">
              <a:lnSpc>
                <a:spcPts val="880"/>
              </a:lnSpc>
              <a:spcBef>
                <a:spcPts val="440"/>
              </a:spcBef>
            </a:pPr>
            <a:r>
              <a:rPr dirty="0" sz="800" i="1">
                <a:latin typeface="Times New Roman"/>
                <a:cs typeface="Times New Roman"/>
              </a:rPr>
              <a:t>Formato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página,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figura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3.32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aparece:</a:t>
            </a:r>
            <a:endParaRPr sz="800">
              <a:latin typeface="Times New Roman"/>
              <a:cs typeface="Times New Roman"/>
            </a:endParaRPr>
          </a:p>
          <a:p>
            <a:pPr marL="2794635">
              <a:lnSpc>
                <a:spcPct val="100000"/>
              </a:lnSpc>
              <a:spcBef>
                <a:spcPts val="590"/>
              </a:spcBef>
            </a:pPr>
            <a:r>
              <a:rPr dirty="0" sz="800" spc="-10">
                <a:latin typeface="Times New Roman"/>
                <a:cs typeface="Times New Roman"/>
              </a:rPr>
              <a:t>Seleccione:</a:t>
            </a:r>
            <a:endParaRPr sz="800">
              <a:latin typeface="Times New Roman"/>
              <a:cs typeface="Times New Roman"/>
            </a:endParaRPr>
          </a:p>
          <a:p>
            <a:pPr marL="2939415" marR="938530" indent="-145415">
              <a:lnSpc>
                <a:spcPts val="940"/>
              </a:lnSpc>
              <a:spcBef>
                <a:spcPts val="805"/>
              </a:spcBef>
            </a:pPr>
            <a:r>
              <a:rPr dirty="0" sz="800">
                <a:latin typeface="Segoe UI Symbol"/>
                <a:cs typeface="Segoe UI Symbol"/>
              </a:rPr>
              <a:t>☑</a:t>
            </a:r>
            <a:r>
              <a:rPr dirty="0" sz="800" spc="50">
                <a:latin typeface="Segoe UI Symbol"/>
                <a:cs typeface="Segoe UI Symbol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Ordenar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tarjetas: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Primero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SUCURSAL,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luego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SWITCH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luego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SOURCE.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75"/>
              </a:spcBef>
            </a:pPr>
            <a:endParaRPr sz="800">
              <a:latin typeface="Times New Roman"/>
              <a:cs typeface="Times New Roman"/>
            </a:endParaRPr>
          </a:p>
          <a:p>
            <a:pPr marL="2939415" marR="977265" indent="-145415">
              <a:lnSpc>
                <a:spcPts val="940"/>
              </a:lnSpc>
            </a:pPr>
            <a:r>
              <a:rPr dirty="0" sz="800">
                <a:latin typeface="Segoe UI Symbol"/>
                <a:cs typeface="Segoe UI Symbol"/>
              </a:rPr>
              <a:t>☑</a:t>
            </a:r>
            <a:r>
              <a:rPr dirty="0" sz="800" spc="45">
                <a:latin typeface="Segoe UI Symbol"/>
                <a:cs typeface="Segoe UI Symbol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solicitud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ancho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número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impreso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habilitado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Ancho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columna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total</a:t>
            </a:r>
            <a:endParaRPr sz="800">
              <a:latin typeface="Times New Roman"/>
              <a:cs typeface="Times New Roman"/>
            </a:endParaRPr>
          </a:p>
          <a:p>
            <a:pPr marL="2939415">
              <a:lnSpc>
                <a:spcPct val="100000"/>
              </a:lnSpc>
              <a:spcBef>
                <a:spcPts val="105"/>
              </a:spcBef>
            </a:pPr>
            <a:r>
              <a:rPr dirty="0" sz="800">
                <a:latin typeface="Times New Roman"/>
                <a:cs typeface="Times New Roman"/>
              </a:rPr>
              <a:t>ancho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salida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impresa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LIS-</a:t>
            </a:r>
            <a:endParaRPr sz="800">
              <a:latin typeface="Times New Roman"/>
              <a:cs typeface="Times New Roman"/>
            </a:endParaRPr>
          </a:p>
          <a:p>
            <a:pPr marL="2939415" marR="50609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archivo,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espacio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número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espacios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blanco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columnas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una</a:t>
            </a:r>
            <a:endParaRPr sz="800">
              <a:latin typeface="Times New Roman"/>
              <a:cs typeface="Times New Roman"/>
            </a:endParaRPr>
          </a:p>
          <a:p>
            <a:pPr marL="2939415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Elección</a:t>
            </a:r>
            <a:r>
              <a:rPr dirty="0" sz="800" spc="114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requerida.</a:t>
            </a:r>
            <a:endParaRPr sz="8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935015" y="165100"/>
            <a:ext cx="5226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5" name="object 5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655"/>
                  </a:lnTo>
                  <a:lnTo>
                    <a:pt x="142755" y="98655"/>
                  </a:lnTo>
                  <a:lnTo>
                    <a:pt x="136180" y="99962"/>
                  </a:lnTo>
                  <a:lnTo>
                    <a:pt x="104587" y="124158"/>
                  </a:lnTo>
                  <a:lnTo>
                    <a:pt x="98048" y="143362"/>
                  </a:lnTo>
                  <a:lnTo>
                    <a:pt x="98048" y="569345"/>
                  </a:lnTo>
                  <a:lnTo>
                    <a:pt x="117977" y="603789"/>
                  </a:lnTo>
                  <a:lnTo>
                    <a:pt x="142755" y="614052"/>
                  </a:lnTo>
                  <a:lnTo>
                    <a:pt x="1886711" y="614052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4052"/>
                  </a:moveTo>
                  <a:lnTo>
                    <a:pt x="1744971" y="614052"/>
                  </a:lnTo>
                  <a:lnTo>
                    <a:pt x="1751545" y="612745"/>
                  </a:lnTo>
                  <a:lnTo>
                    <a:pt x="1764174" y="607513"/>
                  </a:lnTo>
                  <a:lnTo>
                    <a:pt x="1788370" y="575920"/>
                  </a:lnTo>
                  <a:lnTo>
                    <a:pt x="1789678" y="569345"/>
                  </a:lnTo>
                  <a:lnTo>
                    <a:pt x="1789678" y="143362"/>
                  </a:lnTo>
                  <a:lnTo>
                    <a:pt x="1769748" y="108918"/>
                  </a:lnTo>
                  <a:lnTo>
                    <a:pt x="1744971" y="98655"/>
                  </a:lnTo>
                  <a:lnTo>
                    <a:pt x="1886711" y="98655"/>
                  </a:lnTo>
                  <a:lnTo>
                    <a:pt x="1886711" y="614052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932176" y="500469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5453" y="528607"/>
                  </a:moveTo>
                  <a:lnTo>
                    <a:pt x="49392" y="528607"/>
                  </a:lnTo>
                  <a:lnTo>
                    <a:pt x="45954" y="528270"/>
                  </a:lnTo>
                  <a:lnTo>
                    <a:pt x="10837" y="508010"/>
                  </a:lnTo>
                  <a:lnTo>
                    <a:pt x="0" y="479226"/>
                  </a:lnTo>
                  <a:lnTo>
                    <a:pt x="0" y="475770"/>
                  </a:lnTo>
                  <a:lnTo>
                    <a:pt x="0" y="49381"/>
                  </a:lnTo>
                  <a:lnTo>
                    <a:pt x="17937" y="12958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887"/>
                  </a:lnTo>
                  <a:lnTo>
                    <a:pt x="1704845" y="49381"/>
                  </a:lnTo>
                  <a:lnTo>
                    <a:pt x="1704845" y="479226"/>
                  </a:lnTo>
                  <a:lnTo>
                    <a:pt x="1686907" y="515596"/>
                  </a:lnTo>
                  <a:lnTo>
                    <a:pt x="1658890" y="528270"/>
                  </a:lnTo>
                  <a:lnTo>
                    <a:pt x="1655453" y="52860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194"/>
              <a:ext cx="145374" cy="145374"/>
            </a:xfrm>
            <a:prstGeom prst="rect">
              <a:avLst/>
            </a:prstGeom>
          </p:spPr>
        </p:pic>
      </p:grpSp>
      <p:sp>
        <p:nvSpPr>
          <p:cNvPr id="8" name="object 8" descr=""/>
          <p:cNvSpPr txBox="1"/>
          <p:nvPr/>
        </p:nvSpPr>
        <p:spPr>
          <a:xfrm>
            <a:off x="1089080" y="4756496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661767" y="4736672"/>
            <a:ext cx="13144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49</a:t>
            </a:r>
            <a:endParaRPr sz="800">
              <a:latin typeface="Times New Roman"/>
              <a:cs typeface="Times New Roman"/>
            </a:endParaRPr>
          </a:p>
        </p:txBody>
      </p:sp>
      <p:grpSp>
        <p:nvGrpSpPr>
          <p:cNvPr id="10" name="object 10" descr=""/>
          <p:cNvGrpSpPr/>
          <p:nvPr/>
        </p:nvGrpSpPr>
        <p:grpSpPr>
          <a:xfrm>
            <a:off x="1466551" y="2354447"/>
            <a:ext cx="2486660" cy="4445"/>
            <a:chOff x="1466551" y="2354447"/>
            <a:chExt cx="2486660" cy="4445"/>
          </a:xfrm>
        </p:grpSpPr>
        <p:sp>
          <p:nvSpPr>
            <p:cNvPr id="11" name="object 11" descr=""/>
            <p:cNvSpPr/>
            <p:nvPr/>
          </p:nvSpPr>
          <p:spPr>
            <a:xfrm>
              <a:off x="1466551" y="2356592"/>
              <a:ext cx="2137410" cy="0"/>
            </a:xfrm>
            <a:custGeom>
              <a:avLst/>
              <a:gdLst/>
              <a:ahLst/>
              <a:cxnLst/>
              <a:rect l="l" t="t" r="r" b="b"/>
              <a:pathLst>
                <a:path w="2137410" h="0">
                  <a:moveTo>
                    <a:pt x="0" y="0"/>
                  </a:moveTo>
                  <a:lnTo>
                    <a:pt x="2137352" y="0"/>
                  </a:lnTo>
                </a:path>
              </a:pathLst>
            </a:custGeom>
            <a:ln w="4288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3647523" y="2356592"/>
              <a:ext cx="305435" cy="0"/>
            </a:xfrm>
            <a:custGeom>
              <a:avLst/>
              <a:gdLst/>
              <a:ahLst/>
              <a:cxnLst/>
              <a:rect l="l" t="t" r="r" b="b"/>
              <a:pathLst>
                <a:path w="305435" h="0">
                  <a:moveTo>
                    <a:pt x="0" y="0"/>
                  </a:moveTo>
                  <a:lnTo>
                    <a:pt x="305336" y="0"/>
                  </a:lnTo>
                </a:path>
              </a:pathLst>
            </a:custGeom>
            <a:ln w="4288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3" name="object 13" descr=""/>
          <p:cNvGrpSpPr/>
          <p:nvPr/>
        </p:nvGrpSpPr>
        <p:grpSpPr>
          <a:xfrm>
            <a:off x="1466551" y="2737707"/>
            <a:ext cx="2486660" cy="4445"/>
            <a:chOff x="1466551" y="2737707"/>
            <a:chExt cx="2486660" cy="4445"/>
          </a:xfrm>
        </p:grpSpPr>
        <p:sp>
          <p:nvSpPr>
            <p:cNvPr id="14" name="object 14" descr=""/>
            <p:cNvSpPr/>
            <p:nvPr/>
          </p:nvSpPr>
          <p:spPr>
            <a:xfrm>
              <a:off x="1466551" y="2739851"/>
              <a:ext cx="2137410" cy="0"/>
            </a:xfrm>
            <a:custGeom>
              <a:avLst/>
              <a:gdLst/>
              <a:ahLst/>
              <a:cxnLst/>
              <a:rect l="l" t="t" r="r" b="b"/>
              <a:pathLst>
                <a:path w="2137410" h="0">
                  <a:moveTo>
                    <a:pt x="0" y="0"/>
                  </a:moveTo>
                  <a:lnTo>
                    <a:pt x="2137352" y="0"/>
                  </a:lnTo>
                </a:path>
              </a:pathLst>
            </a:custGeom>
            <a:ln w="4288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3647523" y="2739851"/>
              <a:ext cx="305435" cy="0"/>
            </a:xfrm>
            <a:custGeom>
              <a:avLst/>
              <a:gdLst/>
              <a:ahLst/>
              <a:cxnLst/>
              <a:rect l="l" t="t" r="r" b="b"/>
              <a:pathLst>
                <a:path w="305435" h="0">
                  <a:moveTo>
                    <a:pt x="0" y="0"/>
                  </a:moveTo>
                  <a:lnTo>
                    <a:pt x="305336" y="0"/>
                  </a:lnTo>
                </a:path>
              </a:pathLst>
            </a:custGeom>
            <a:ln w="4288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6" name="object 16" descr=""/>
          <p:cNvSpPr txBox="1"/>
          <p:nvPr/>
        </p:nvSpPr>
        <p:spPr>
          <a:xfrm>
            <a:off x="1089080" y="395262"/>
            <a:ext cx="5681345" cy="305371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2794635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Todas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demás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casillas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verificación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seleccionadas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870585" indent="2430780">
              <a:lnSpc>
                <a:spcPct val="227599"/>
              </a:lnSpc>
              <a:spcBef>
                <a:spcPts val="5"/>
              </a:spcBef>
            </a:pPr>
            <a:r>
              <a:rPr dirty="0" baseline="4629" sz="900" spc="-97">
                <a:latin typeface="Arial MT"/>
                <a:cs typeface="Arial MT"/>
              </a:rPr>
              <a:t>Traduciend</a:t>
            </a:r>
            <a:r>
              <a:rPr dirty="0" sz="800" spc="-65">
                <a:latin typeface="Times New Roman"/>
                <a:cs typeface="Times New Roman"/>
              </a:rPr>
              <a:t>F</a:t>
            </a:r>
            <a:r>
              <a:rPr dirty="0" baseline="4629" sz="900" spc="-97">
                <a:latin typeface="Arial MT"/>
                <a:cs typeface="Arial MT"/>
              </a:rPr>
              <a:t>o</a:t>
            </a:r>
            <a:r>
              <a:rPr dirty="0" sz="800" spc="-65">
                <a:latin typeface="Times New Roman"/>
                <a:cs typeface="Times New Roman"/>
              </a:rPr>
              <a:t>i</a:t>
            </a:r>
            <a:r>
              <a:rPr dirty="0" baseline="4629" sz="900" spc="-97">
                <a:latin typeface="Arial MT"/>
                <a:cs typeface="Arial MT"/>
              </a:rPr>
              <a:t>.</a:t>
            </a:r>
            <a:r>
              <a:rPr dirty="0" sz="800" spc="-65">
                <a:latin typeface="Times New Roman"/>
                <a:cs typeface="Times New Roman"/>
              </a:rPr>
              <a:t>g</a:t>
            </a:r>
            <a:r>
              <a:rPr dirty="0" baseline="4629" sz="900" spc="-97">
                <a:latin typeface="Arial MT"/>
                <a:cs typeface="Arial MT"/>
              </a:rPr>
              <a:t>..</a:t>
            </a:r>
            <a:r>
              <a:rPr dirty="0" sz="800" spc="-65">
                <a:latin typeface="Times New Roman"/>
                <a:cs typeface="Times New Roman"/>
              </a:rPr>
              <a:t>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3.32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formato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ATP.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crear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iniciar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simulación,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debe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Subproceso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|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Hacer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spc="-25" i="1">
                <a:latin typeface="Times New Roman"/>
                <a:cs typeface="Times New Roman"/>
              </a:rPr>
              <a:t>ATP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ts val="919"/>
              </a:lnSpc>
              <a:spcBef>
                <a:spcPts val="340"/>
              </a:spcBef>
            </a:pPr>
            <a:r>
              <a:rPr dirty="0" sz="800" i="1">
                <a:latin typeface="Times New Roman"/>
                <a:cs typeface="Times New Roman"/>
              </a:rPr>
              <a:t>Archivo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ATP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iniciará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compilación,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examina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y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ts val="919"/>
              </a:lnSpc>
            </a:pPr>
            <a:r>
              <a:rPr dirty="0" sz="800">
                <a:latin typeface="Times New Roman"/>
                <a:cs typeface="Times New Roman"/>
              </a:rPr>
              <a:t>da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Luego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aparece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estándar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Windows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Guardar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como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archivo,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donde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ruta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35">
                <a:latin typeface="Times New Roman"/>
                <a:cs typeface="Times New Roman"/>
              </a:rPr>
              <a:t>ATP.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mismo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proyecto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con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ts val="1140"/>
              </a:lnSpc>
              <a:spcBef>
                <a:spcPts val="20"/>
              </a:spcBef>
            </a:pPr>
            <a:r>
              <a:rPr dirty="0" sz="800">
                <a:latin typeface="Times New Roman"/>
                <a:cs typeface="Times New Roman"/>
              </a:rPr>
              <a:t>Extensión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.acp</a:t>
            </a:r>
            <a:r>
              <a:rPr dirty="0" sz="800" spc="-215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sugiere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defecto.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medida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envía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solucionador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35">
                <a:latin typeface="Times New Roman"/>
                <a:cs typeface="Times New Roman"/>
              </a:rPr>
              <a:t>ATP,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archivo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debe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contener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caracteres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espacio.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editar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simplemente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mostrarlo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seleccionando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ATP</a:t>
            </a:r>
            <a:r>
              <a:rPr dirty="0" sz="800" spc="95" i="1">
                <a:latin typeface="Times New Roman"/>
                <a:cs typeface="Times New Roman"/>
              </a:rPr>
              <a:t> </a:t>
            </a:r>
            <a:r>
              <a:rPr dirty="0" sz="800" spc="-50" i="1">
                <a:latin typeface="Times New Roman"/>
                <a:cs typeface="Times New Roman"/>
              </a:rPr>
              <a:t>|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280"/>
              </a:spcBef>
            </a:pPr>
            <a:r>
              <a:rPr dirty="0" sz="800" spc="10" i="1">
                <a:latin typeface="Times New Roman"/>
                <a:cs typeface="Times New Roman"/>
              </a:rPr>
              <a:t>Editar</a:t>
            </a:r>
            <a:r>
              <a:rPr dirty="0" sz="800" spc="15" i="1">
                <a:latin typeface="Times New Roman"/>
                <a:cs typeface="Times New Roman"/>
              </a:rPr>
              <a:t> </a:t>
            </a:r>
            <a:r>
              <a:rPr dirty="0" sz="800" spc="10" i="1">
                <a:latin typeface="Times New Roman"/>
                <a:cs typeface="Times New Roman"/>
              </a:rPr>
              <a:t>el</a:t>
            </a:r>
            <a:r>
              <a:rPr dirty="0" sz="800" spc="20" i="1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menú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del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 i="1">
                <a:latin typeface="Times New Roman"/>
                <a:cs typeface="Times New Roman"/>
              </a:rPr>
              <a:t>archivo</a:t>
            </a:r>
            <a:r>
              <a:rPr dirty="0" sz="800" spc="15" i="1">
                <a:latin typeface="Times New Roman"/>
                <a:cs typeface="Times New Roman"/>
              </a:rPr>
              <a:t> </a:t>
            </a:r>
            <a:r>
              <a:rPr dirty="0" sz="800" spc="10" i="1">
                <a:latin typeface="Times New Roman"/>
                <a:cs typeface="Times New Roman"/>
              </a:rPr>
              <a:t>ATP</a:t>
            </a:r>
            <a:r>
              <a:rPr dirty="0" sz="800" spc="20" i="1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.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El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archivo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(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Courier New"/>
                <a:cs typeface="Courier New"/>
              </a:rPr>
              <a:t>Exa_1.atp</a:t>
            </a:r>
            <a:r>
              <a:rPr dirty="0" sz="800" spc="-265">
                <a:latin typeface="Courier New"/>
                <a:cs typeface="Courier New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)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que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acaba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crear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será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el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siguiente: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20"/>
              </a:spcBef>
            </a:pPr>
            <a:endParaRPr sz="800">
              <a:latin typeface="Times New Roman"/>
              <a:cs typeface="Times New Roman"/>
            </a:endParaRPr>
          </a:p>
          <a:p>
            <a:pPr marL="290195" marR="4161790">
              <a:lnSpc>
                <a:spcPct val="110400"/>
              </a:lnSpc>
            </a:pPr>
            <a:r>
              <a:rPr dirty="0" sz="550">
                <a:latin typeface="Courier New"/>
                <a:cs typeface="Courier New"/>
              </a:rPr>
              <a:t>COMIENCE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NUEVO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CASO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DATOS </a:t>
            </a:r>
            <a:r>
              <a:rPr dirty="0" sz="550" spc="-50">
                <a:latin typeface="Courier New"/>
                <a:cs typeface="Courier New"/>
              </a:rPr>
              <a:t>C</a:t>
            </a:r>
            <a:endParaRPr sz="550">
              <a:latin typeface="Courier New"/>
              <a:cs typeface="Courier New"/>
            </a:endParaRPr>
          </a:p>
          <a:p>
            <a:pPr marL="290195" marR="3027680">
              <a:lnSpc>
                <a:spcPct val="112999"/>
              </a:lnSpc>
              <a:spcBef>
                <a:spcPts val="35"/>
              </a:spcBef>
            </a:pPr>
            <a:r>
              <a:rPr dirty="0" sz="550">
                <a:latin typeface="Courier New"/>
                <a:cs typeface="Courier New"/>
              </a:rPr>
              <a:t>C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Generado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por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ATPDRAW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Noviembre,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jueves</a:t>
            </a:r>
            <a:r>
              <a:rPr dirty="0" sz="550" spc="10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5,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 spc="-20">
                <a:latin typeface="Courier New"/>
                <a:cs typeface="Courier New"/>
              </a:rPr>
              <a:t>2009 </a:t>
            </a:r>
            <a:r>
              <a:rPr dirty="0" sz="550">
                <a:latin typeface="Courier New"/>
                <a:cs typeface="Courier New"/>
              </a:rPr>
              <a:t>Programa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administración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energía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</a:t>
            </a:r>
            <a:r>
              <a:rPr dirty="0" sz="550" spc="10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CA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Bonneville </a:t>
            </a:r>
            <a:r>
              <a:rPr dirty="0" sz="550">
                <a:latin typeface="Courier New"/>
                <a:cs typeface="Courier New"/>
              </a:rPr>
              <a:t>C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por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HK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Høidalen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en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SEfAS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/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NTNU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-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NORUEGA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1994-</a:t>
            </a:r>
            <a:r>
              <a:rPr dirty="0" sz="550" spc="-20">
                <a:latin typeface="Courier New"/>
                <a:cs typeface="Courier New"/>
              </a:rPr>
              <a:t>2009</a:t>
            </a:r>
            <a:r>
              <a:rPr dirty="0" sz="550" spc="500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C</a:t>
            </a:r>
            <a:endParaRPr sz="550">
              <a:latin typeface="Courier New"/>
              <a:cs typeface="Courier New"/>
            </a:endParaRPr>
          </a:p>
          <a:p>
            <a:pPr marL="290195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ANCHO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NÚMERO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IMPRESO,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10,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 spc="-25">
                <a:latin typeface="Courier New"/>
                <a:cs typeface="Courier New"/>
              </a:rPr>
              <a:t>2,</a:t>
            </a:r>
            <a:endParaRPr sz="550">
              <a:latin typeface="Courier New"/>
              <a:cs typeface="Courier New"/>
            </a:endParaRPr>
          </a:p>
          <a:p>
            <a:pPr marL="290195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C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Ejemplo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1</a:t>
            </a:r>
            <a:endParaRPr sz="550">
              <a:latin typeface="Courier New"/>
              <a:cs typeface="Courier New"/>
            </a:endParaRPr>
          </a:p>
          <a:p>
            <a:pPr marL="290195" marR="4467225">
              <a:lnSpc>
                <a:spcPct val="110400"/>
              </a:lnSpc>
              <a:spcBef>
                <a:spcPts val="50"/>
              </a:spcBef>
            </a:pPr>
            <a:r>
              <a:rPr dirty="0" sz="550">
                <a:latin typeface="Courier New"/>
                <a:cs typeface="Courier New"/>
              </a:rPr>
              <a:t>C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Tu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primer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circuito </a:t>
            </a:r>
            <a:r>
              <a:rPr dirty="0" sz="550">
                <a:latin typeface="Courier New"/>
                <a:cs typeface="Courier New"/>
              </a:rPr>
              <a:t>Puente</a:t>
            </a:r>
            <a:r>
              <a:rPr dirty="0" sz="550" spc="15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rectificador</a:t>
            </a:r>
            <a:r>
              <a:rPr dirty="0" sz="550" spc="155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C</a:t>
            </a:r>
            <a:endParaRPr sz="550">
              <a:latin typeface="Courier New"/>
              <a:cs typeface="Courier New"/>
            </a:endParaRPr>
          </a:p>
          <a:p>
            <a:pPr marL="290195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C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dT&gt;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&lt;Tmax&gt;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&lt;Xopt&gt;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&lt;Copto&gt;</a:t>
            </a:r>
            <a:endParaRPr sz="550">
              <a:latin typeface="Courier New"/>
              <a:cs typeface="Courier New"/>
            </a:endParaRPr>
          </a:p>
          <a:p>
            <a:pPr marL="448309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5.E-5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 spc="-25">
                <a:latin typeface="Courier New"/>
                <a:cs typeface="Courier New"/>
              </a:rPr>
              <a:t>.05</a:t>
            </a:r>
            <a:endParaRPr sz="550">
              <a:latin typeface="Courier New"/>
              <a:cs typeface="Courier New"/>
            </a:endParaRPr>
          </a:p>
          <a:p>
            <a:pPr marL="560705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500</a:t>
            </a:r>
            <a:r>
              <a:rPr dirty="0" sz="550" spc="3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1</a:t>
            </a:r>
            <a:r>
              <a:rPr dirty="0" sz="550" spc="3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1</a:t>
            </a:r>
            <a:r>
              <a:rPr dirty="0" sz="550" spc="3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1</a:t>
            </a:r>
            <a:r>
              <a:rPr dirty="0" sz="550" spc="3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1</a:t>
            </a:r>
            <a:r>
              <a:rPr dirty="0" sz="550" spc="3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0</a:t>
            </a:r>
            <a:r>
              <a:rPr dirty="0" sz="550" spc="3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0</a:t>
            </a:r>
            <a:r>
              <a:rPr dirty="0" sz="550" spc="3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1</a:t>
            </a:r>
            <a:r>
              <a:rPr dirty="0" sz="550" spc="30">
                <a:latin typeface="Courier New"/>
                <a:cs typeface="Courier New"/>
              </a:rPr>
              <a:t> </a:t>
            </a:r>
            <a:r>
              <a:rPr dirty="0" sz="550" spc="-60">
                <a:latin typeface="Courier New"/>
                <a:cs typeface="Courier New"/>
              </a:rPr>
              <a:t>0</a:t>
            </a:r>
            <a:endParaRPr sz="550">
              <a:latin typeface="Courier New"/>
              <a:cs typeface="Courier New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5060445" y="3428302"/>
            <a:ext cx="15684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7</a:t>
            </a:r>
            <a:r>
              <a:rPr dirty="0" sz="550" spc="25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7</a:t>
            </a:r>
            <a:endParaRPr sz="550">
              <a:latin typeface="Courier New"/>
              <a:cs typeface="Courier New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5595687" y="3428302"/>
            <a:ext cx="6921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>
                <a:latin typeface="Courier New"/>
                <a:cs typeface="Courier New"/>
              </a:rPr>
              <a:t>8</a:t>
            </a:r>
            <a:endParaRPr sz="550">
              <a:latin typeface="Courier New"/>
              <a:cs typeface="Courier New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1366613" y="3423015"/>
            <a:ext cx="3515360" cy="494665"/>
          </a:xfrm>
          <a:prstGeom prst="rect">
            <a:avLst/>
          </a:prstGeom>
        </p:spPr>
        <p:txBody>
          <a:bodyPr wrap="square" lIns="0" tIns="2032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60"/>
              </a:spcBef>
              <a:tabLst>
                <a:tab pos="494665" algn="l"/>
                <a:tab pos="1029969" algn="l"/>
                <a:tab pos="1565275" algn="l"/>
                <a:tab pos="2100580" algn="l"/>
                <a:tab pos="2635885" algn="l"/>
                <a:tab pos="3171190" algn="l"/>
              </a:tabLst>
            </a:pPr>
            <a:r>
              <a:rPr dirty="0" sz="550" spc="-50">
                <a:latin typeface="Courier New"/>
                <a:cs typeface="Courier New"/>
              </a:rPr>
              <a:t>C</a:t>
            </a:r>
            <a:r>
              <a:rPr dirty="0" sz="550">
                <a:latin typeface="Courier New"/>
                <a:cs typeface="Courier New"/>
              </a:rPr>
              <a:t>	</a:t>
            </a:r>
            <a:r>
              <a:rPr dirty="0" sz="550" spc="-50">
                <a:latin typeface="Courier New"/>
                <a:cs typeface="Courier New"/>
              </a:rPr>
              <a:t>1</a:t>
            </a:r>
            <a:r>
              <a:rPr dirty="0" sz="550">
                <a:latin typeface="Courier New"/>
                <a:cs typeface="Courier New"/>
              </a:rPr>
              <a:t>	</a:t>
            </a:r>
            <a:r>
              <a:rPr dirty="0" sz="550" spc="-50">
                <a:latin typeface="Courier New"/>
                <a:cs typeface="Courier New"/>
              </a:rPr>
              <a:t>2</a:t>
            </a:r>
            <a:r>
              <a:rPr dirty="0" sz="550">
                <a:latin typeface="Courier New"/>
                <a:cs typeface="Courier New"/>
              </a:rPr>
              <a:t>	</a:t>
            </a:r>
            <a:r>
              <a:rPr dirty="0" sz="550" spc="-50">
                <a:latin typeface="Courier New"/>
                <a:cs typeface="Courier New"/>
              </a:rPr>
              <a:t>3</a:t>
            </a:r>
            <a:r>
              <a:rPr dirty="0" sz="550">
                <a:latin typeface="Courier New"/>
                <a:cs typeface="Courier New"/>
              </a:rPr>
              <a:t>	4</a:t>
            </a:r>
            <a:r>
              <a:rPr dirty="0" sz="550" spc="25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4</a:t>
            </a:r>
            <a:r>
              <a:rPr dirty="0" sz="550">
                <a:latin typeface="Courier New"/>
                <a:cs typeface="Courier New"/>
              </a:rPr>
              <a:t>	5</a:t>
            </a:r>
            <a:r>
              <a:rPr dirty="0" sz="550" spc="25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5</a:t>
            </a:r>
            <a:r>
              <a:rPr dirty="0" sz="550">
                <a:latin typeface="Courier New"/>
                <a:cs typeface="Courier New"/>
              </a:rPr>
              <a:t>	6</a:t>
            </a:r>
            <a:r>
              <a:rPr dirty="0" sz="550" spc="25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6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C</a:t>
            </a:r>
            <a:r>
              <a:rPr dirty="0" sz="550" spc="325">
                <a:latin typeface="Courier New"/>
                <a:cs typeface="Courier New"/>
              </a:rPr>
              <a:t>   </a:t>
            </a:r>
            <a:r>
              <a:rPr dirty="0" sz="550" spc="-10">
                <a:latin typeface="Courier New"/>
                <a:cs typeface="Courier New"/>
              </a:rPr>
              <a:t>345678901234567890123456789012345678901234567890123456789012345678901234567890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10">
                <a:latin typeface="Courier New"/>
                <a:cs typeface="Courier New"/>
              </a:rPr>
              <a:t>/RAMA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C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&lt;n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1&gt;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&lt;n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2&gt;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&lt;ref1&gt;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&lt;ref2&gt;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&lt;R&gt;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&lt;L&gt;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 spc="-25">
                <a:latin typeface="Courier New"/>
                <a:cs typeface="Courier New"/>
              </a:rPr>
              <a:t>&lt;C&gt;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C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&lt;n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1&gt;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&lt;n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2&gt;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&lt;ref1&gt;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&lt;ref2&gt;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&lt;R&gt;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&lt;A&gt;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&lt;B&gt;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&lt;Leng&gt;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&lt;&gt;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&lt;&gt;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0</a:t>
            </a:r>
            <a:endParaRPr sz="550">
              <a:latin typeface="Courier New"/>
              <a:cs typeface="Courier New"/>
            </a:endParaRPr>
          </a:p>
        </p:txBody>
      </p:sp>
      <p:graphicFrame>
        <p:nvGraphicFramePr>
          <p:cNvPr id="20" name="object 20" descr=""/>
          <p:cNvGraphicFramePr>
            <a:graphicFrameLocks noGrp="1"/>
          </p:cNvGraphicFramePr>
          <p:nvPr/>
        </p:nvGraphicFramePr>
        <p:xfrm>
          <a:off x="1453289" y="3928947"/>
          <a:ext cx="4394200" cy="64706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021715"/>
                <a:gridCol w="711199"/>
                <a:gridCol w="272414"/>
                <a:gridCol w="1202689"/>
                <a:gridCol w="1109980"/>
              </a:tblGrid>
              <a:tr h="86995">
                <a:tc>
                  <a:txBody>
                    <a:bodyPr/>
                    <a:lstStyle/>
                    <a:p>
                      <a:pPr algn="ctr" marR="40640">
                        <a:lnSpc>
                          <a:spcPts val="585"/>
                        </a:lnSpc>
                      </a:pPr>
                      <a:r>
                        <a:rPr dirty="0" sz="550" spc="-10">
                          <a:latin typeface="Courier New"/>
                          <a:cs typeface="Courier New"/>
                        </a:rPr>
                        <a:t>XX0031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114935">
                        <a:lnSpc>
                          <a:spcPts val="585"/>
                        </a:lnSpc>
                      </a:pPr>
                      <a:r>
                        <a:rPr dirty="0" sz="550" spc="-25">
                          <a:latin typeface="Courier New"/>
                          <a:cs typeface="Courier New"/>
                        </a:rPr>
                        <a:t>33)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939800">
                        <a:lnSpc>
                          <a:spcPts val="585"/>
                        </a:lnSpc>
                      </a:pPr>
                      <a:r>
                        <a:rPr dirty="0" sz="550" spc="-25">
                          <a:latin typeface="Courier New"/>
                          <a:cs typeface="Courier New"/>
                        </a:rPr>
                        <a:t>1)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947419">
                        <a:lnSpc>
                          <a:spcPts val="58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0</a:t>
                      </a:r>
                      <a:r>
                        <a:rPr dirty="0" sz="550" spc="2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50">
                          <a:latin typeface="Courier New"/>
                          <a:cs typeface="Courier New"/>
                        </a:rPr>
                        <a:t>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</a:tr>
              <a:tr h="92075">
                <a:tc>
                  <a:txBody>
                    <a:bodyPr/>
                    <a:lstStyle/>
                    <a:p>
                      <a:pPr marL="31750">
                        <a:lnSpc>
                          <a:spcPts val="625"/>
                        </a:lnSpc>
                      </a:pPr>
                      <a:r>
                        <a:rPr dirty="0" sz="550" spc="-25">
                          <a:latin typeface="Courier New"/>
                          <a:cs typeface="Courier New"/>
                        </a:rPr>
                        <a:t>NEG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114935">
                        <a:lnSpc>
                          <a:spcPts val="625"/>
                        </a:lnSpc>
                      </a:pPr>
                      <a:r>
                        <a:rPr dirty="0" sz="550" spc="-25">
                          <a:latin typeface="Courier New"/>
                          <a:cs typeface="Courier New"/>
                        </a:rPr>
                        <a:t>33)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939800">
                        <a:lnSpc>
                          <a:spcPts val="625"/>
                        </a:lnSpc>
                      </a:pPr>
                      <a:r>
                        <a:rPr dirty="0" sz="550" spc="-25">
                          <a:latin typeface="Courier New"/>
                          <a:cs typeface="Courier New"/>
                        </a:rPr>
                        <a:t>1)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947419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0</a:t>
                      </a:r>
                      <a:r>
                        <a:rPr dirty="0" sz="550" spc="2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50">
                          <a:latin typeface="Courier New"/>
                          <a:cs typeface="Courier New"/>
                        </a:rPr>
                        <a:t>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</a:tr>
              <a:tr h="95250">
                <a:tc>
                  <a:txBody>
                    <a:bodyPr/>
                    <a:lstStyle/>
                    <a:p>
                      <a:pPr marL="31750">
                        <a:lnSpc>
                          <a:spcPts val="625"/>
                        </a:lnSpc>
                      </a:pPr>
                      <a:r>
                        <a:rPr dirty="0" sz="550" spc="-10">
                          <a:latin typeface="Courier New"/>
                          <a:cs typeface="Courier New"/>
                        </a:rPr>
                        <a:t>XX0031POS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114935">
                        <a:lnSpc>
                          <a:spcPts val="625"/>
                        </a:lnSpc>
                      </a:pPr>
                      <a:r>
                        <a:rPr dirty="0" sz="550" spc="-25">
                          <a:latin typeface="Courier New"/>
                          <a:cs typeface="Courier New"/>
                        </a:rPr>
                        <a:t>.01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947419">
                        <a:lnSpc>
                          <a:spcPts val="625"/>
                        </a:lnSpc>
                      </a:pPr>
                      <a:r>
                        <a:rPr dirty="0" sz="550" spc="-50">
                          <a:latin typeface="Courier New"/>
                          <a:cs typeface="Courier New"/>
                        </a:rPr>
                        <a:t>1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</a:tr>
              <a:tr h="95250">
                <a:tc>
                  <a:txBody>
                    <a:bodyPr/>
                    <a:lstStyle/>
                    <a:p>
                      <a:pPr marL="31750">
                        <a:lnSpc>
                          <a:spcPts val="65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POS</a:t>
                      </a:r>
                      <a:r>
                        <a:rPr dirty="0" sz="550" spc="5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25">
                          <a:latin typeface="Courier New"/>
                          <a:cs typeface="Courier New"/>
                        </a:rPr>
                        <a:t>NEG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958215">
                        <a:lnSpc>
                          <a:spcPts val="655"/>
                        </a:lnSpc>
                      </a:pPr>
                      <a:r>
                        <a:rPr dirty="0" sz="550" spc="-20">
                          <a:latin typeface="Courier New"/>
                          <a:cs typeface="Courier New"/>
                        </a:rPr>
                        <a:t>1.E3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947419">
                        <a:lnSpc>
                          <a:spcPts val="655"/>
                        </a:lnSpc>
                      </a:pPr>
                      <a:r>
                        <a:rPr dirty="0" sz="550" spc="-50">
                          <a:latin typeface="Courier New"/>
                          <a:cs typeface="Courier New"/>
                        </a:rPr>
                        <a:t>3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</a:tr>
              <a:tr h="92075">
                <a:tc>
                  <a:txBody>
                    <a:bodyPr/>
                    <a:lstStyle/>
                    <a:p>
                      <a:pPr marL="31750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NEG</a:t>
                      </a:r>
                      <a:r>
                        <a:rPr dirty="0" sz="550" spc="5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25">
                          <a:latin typeface="Courier New"/>
                          <a:cs typeface="Courier New"/>
                        </a:rPr>
                        <a:t>POS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114935">
                        <a:lnSpc>
                          <a:spcPts val="625"/>
                        </a:lnSpc>
                      </a:pPr>
                      <a:r>
                        <a:rPr dirty="0" sz="550" spc="-25">
                          <a:latin typeface="Courier New"/>
                          <a:cs typeface="Courier New"/>
                        </a:rPr>
                        <a:t>20)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947419">
                        <a:lnSpc>
                          <a:spcPts val="625"/>
                        </a:lnSpc>
                      </a:pPr>
                      <a:r>
                        <a:rPr dirty="0" sz="550" spc="-50">
                          <a:latin typeface="Courier New"/>
                          <a:cs typeface="Courier New"/>
                        </a:rPr>
                        <a:t>3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</a:tr>
              <a:tr h="95250">
                <a:tc>
                  <a:txBody>
                    <a:bodyPr/>
                    <a:lstStyle/>
                    <a:p>
                      <a:pPr marL="31750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VS</a:t>
                      </a:r>
                      <a:r>
                        <a:rPr dirty="0" sz="550" spc="4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10">
                          <a:latin typeface="Courier New"/>
                          <a:cs typeface="Courier New"/>
                        </a:rPr>
                        <a:t>XX0021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22555">
                        <a:lnSpc>
                          <a:spcPts val="625"/>
                        </a:lnSpc>
                      </a:pPr>
                      <a:r>
                        <a:rPr dirty="0" sz="550" spc="-25">
                          <a:latin typeface="Courier New"/>
                          <a:cs typeface="Courier New"/>
                        </a:rPr>
                        <a:t>1)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947419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0</a:t>
                      </a:r>
                      <a:r>
                        <a:rPr dirty="0" sz="550" spc="2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50">
                          <a:latin typeface="Courier New"/>
                          <a:cs typeface="Courier New"/>
                        </a:rPr>
                        <a:t>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</a:tr>
              <a:tr h="90170">
                <a:tc>
                  <a:txBody>
                    <a:bodyPr/>
                    <a:lstStyle/>
                    <a:p>
                      <a:pPr marL="31750">
                        <a:lnSpc>
                          <a:spcPts val="61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VS</a:t>
                      </a:r>
                      <a:r>
                        <a:rPr dirty="0" sz="550" spc="4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10">
                          <a:latin typeface="Courier New"/>
                          <a:cs typeface="Courier New"/>
                        </a:rPr>
                        <a:t>XX0021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167640">
                        <a:lnSpc>
                          <a:spcPts val="615"/>
                        </a:lnSpc>
                      </a:pPr>
                      <a:r>
                        <a:rPr dirty="0" sz="550" spc="-25">
                          <a:latin typeface="Courier New"/>
                          <a:cs typeface="Courier New"/>
                        </a:rPr>
                        <a:t>300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947419">
                        <a:lnSpc>
                          <a:spcPts val="61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0</a:t>
                      </a:r>
                      <a:r>
                        <a:rPr dirty="0" sz="550" spc="2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50">
                          <a:latin typeface="Courier New"/>
                          <a:cs typeface="Courier New"/>
                        </a:rPr>
                        <a:t>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</a:tr>
            </a:tbl>
          </a:graphicData>
        </a:graphic>
      </p:graphicFrame>
      <p:grpSp>
        <p:nvGrpSpPr>
          <p:cNvPr id="21" name="object 21" descr=""/>
          <p:cNvGrpSpPr/>
          <p:nvPr/>
        </p:nvGrpSpPr>
        <p:grpSpPr>
          <a:xfrm>
            <a:off x="368299" y="5205315"/>
            <a:ext cx="535305" cy="13335"/>
            <a:chOff x="368299" y="5205315"/>
            <a:chExt cx="535305" cy="13335"/>
          </a:xfrm>
        </p:grpSpPr>
        <p:sp>
          <p:nvSpPr>
            <p:cNvPr id="22" name="object 22" descr=""/>
            <p:cNvSpPr/>
            <p:nvPr/>
          </p:nvSpPr>
          <p:spPr>
            <a:xfrm>
              <a:off x="368299" y="5205315"/>
              <a:ext cx="535305" cy="6985"/>
            </a:xfrm>
            <a:custGeom>
              <a:avLst/>
              <a:gdLst/>
              <a:ahLst/>
              <a:cxnLst/>
              <a:rect l="l" t="t" r="r" b="b"/>
              <a:pathLst>
                <a:path w="535305" h="6985">
                  <a:moveTo>
                    <a:pt x="535242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535242" y="0"/>
                  </a:lnTo>
                  <a:lnTo>
                    <a:pt x="535242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 descr=""/>
            <p:cNvSpPr/>
            <p:nvPr/>
          </p:nvSpPr>
          <p:spPr>
            <a:xfrm>
              <a:off x="368287" y="5205322"/>
              <a:ext cx="535305" cy="13335"/>
            </a:xfrm>
            <a:custGeom>
              <a:avLst/>
              <a:gdLst/>
              <a:ahLst/>
              <a:cxnLst/>
              <a:rect l="l" t="t" r="r" b="b"/>
              <a:pathLst>
                <a:path w="535305" h="13335">
                  <a:moveTo>
                    <a:pt x="535254" y="0"/>
                  </a:moveTo>
                  <a:lnTo>
                    <a:pt x="528637" y="6604"/>
                  </a:lnTo>
                  <a:lnTo>
                    <a:pt x="0" y="6604"/>
                  </a:lnTo>
                  <a:lnTo>
                    <a:pt x="0" y="13208"/>
                  </a:lnTo>
                  <a:lnTo>
                    <a:pt x="528637" y="13208"/>
                  </a:lnTo>
                  <a:lnTo>
                    <a:pt x="535254" y="13208"/>
                  </a:lnTo>
                  <a:lnTo>
                    <a:pt x="535254" y="6604"/>
                  </a:lnTo>
                  <a:lnTo>
                    <a:pt x="535254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 descr=""/>
            <p:cNvSpPr/>
            <p:nvPr/>
          </p:nvSpPr>
          <p:spPr>
            <a:xfrm>
              <a:off x="368299" y="5205315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5" name="object 25" descr=""/>
          <p:cNvSpPr txBox="1"/>
          <p:nvPr/>
        </p:nvSpPr>
        <p:spPr>
          <a:xfrm>
            <a:off x="377385" y="5265306"/>
            <a:ext cx="51943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Página</a:t>
            </a:r>
            <a:r>
              <a:rPr dirty="0" sz="800" spc="8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50</a:t>
            </a:r>
            <a:endParaRPr sz="800">
              <a:latin typeface="Arial"/>
              <a:cs typeface="Arial"/>
            </a:endParaRPr>
          </a:p>
        </p:txBody>
      </p:sp>
      <p:sp>
        <p:nvSpPr>
          <p:cNvPr id="36" name="object 36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37" name="object 37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94615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35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26" name="object 26" descr=""/>
          <p:cNvSpPr txBox="1"/>
          <p:nvPr/>
        </p:nvSpPr>
        <p:spPr>
          <a:xfrm>
            <a:off x="4386436" y="5437113"/>
            <a:ext cx="1007744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8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introductorio</a:t>
            </a:r>
            <a:endParaRPr sz="800">
              <a:latin typeface="Times New Roman"/>
              <a:cs typeface="Times New Roman"/>
            </a:endParaRPr>
          </a:p>
        </p:txBody>
      </p:sp>
      <p:graphicFrame>
        <p:nvGraphicFramePr>
          <p:cNvPr id="27" name="object 27" descr=""/>
          <p:cNvGraphicFramePr>
            <a:graphicFrameLocks noGrp="1"/>
          </p:cNvGraphicFramePr>
          <p:nvPr/>
        </p:nvGraphicFramePr>
        <p:xfrm>
          <a:off x="1096461" y="5884894"/>
          <a:ext cx="4500245" cy="83756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057275"/>
                <a:gridCol w="939800"/>
                <a:gridCol w="852805"/>
                <a:gridCol w="915034"/>
                <a:gridCol w="659129"/>
              </a:tblGrid>
              <a:tr h="90170">
                <a:tc>
                  <a:txBody>
                    <a:bodyPr/>
                    <a:lstStyle/>
                    <a:p>
                      <a:pPr marL="137160">
                        <a:lnSpc>
                          <a:spcPts val="58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NEG</a:t>
                      </a:r>
                      <a:r>
                        <a:rPr dirty="0" sz="550" spc="5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25">
                          <a:latin typeface="Courier New"/>
                          <a:cs typeface="Courier New"/>
                        </a:rPr>
                        <a:t>VA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273685">
                        <a:lnSpc>
                          <a:spcPts val="585"/>
                        </a:lnSpc>
                      </a:pPr>
                      <a:r>
                        <a:rPr dirty="0" sz="550" spc="-25">
                          <a:latin typeface="Courier New"/>
                          <a:cs typeface="Courier New"/>
                        </a:rPr>
                        <a:t>33)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281305">
                        <a:lnSpc>
                          <a:spcPts val="585"/>
                        </a:lnSpc>
                      </a:pPr>
                      <a:r>
                        <a:rPr dirty="0" sz="550" spc="-25">
                          <a:latin typeface="Courier New"/>
                          <a:cs typeface="Courier New"/>
                        </a:rPr>
                        <a:t>1)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algn="r" marR="24130">
                        <a:lnSpc>
                          <a:spcPts val="58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0</a:t>
                      </a:r>
                      <a:r>
                        <a:rPr dirty="0" sz="550" spc="2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50">
                          <a:latin typeface="Courier New"/>
                          <a:cs typeface="Courier New"/>
                        </a:rPr>
                        <a:t>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90170">
                <a:tc>
                  <a:txBody>
                    <a:bodyPr/>
                    <a:lstStyle/>
                    <a:p>
                      <a:pPr marL="137160">
                        <a:lnSpc>
                          <a:spcPts val="61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VA</a:t>
                      </a:r>
                      <a:r>
                        <a:rPr dirty="0" sz="550" spc="4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10">
                          <a:latin typeface="Courier New"/>
                          <a:cs typeface="Courier New"/>
                        </a:rPr>
                        <a:t>XX0031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273685">
                        <a:lnSpc>
                          <a:spcPts val="615"/>
                        </a:lnSpc>
                      </a:pPr>
                      <a:r>
                        <a:rPr dirty="0" sz="550" spc="-25">
                          <a:latin typeface="Courier New"/>
                          <a:cs typeface="Courier New"/>
                        </a:rPr>
                        <a:t>33)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281305">
                        <a:lnSpc>
                          <a:spcPts val="615"/>
                        </a:lnSpc>
                      </a:pPr>
                      <a:r>
                        <a:rPr dirty="0" sz="550" spc="-25">
                          <a:latin typeface="Courier New"/>
                          <a:cs typeface="Courier New"/>
                        </a:rPr>
                        <a:t>1)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algn="r" marR="24130">
                        <a:lnSpc>
                          <a:spcPts val="61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0</a:t>
                      </a:r>
                      <a:r>
                        <a:rPr dirty="0" sz="550" spc="2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50">
                          <a:latin typeface="Courier New"/>
                          <a:cs typeface="Courier New"/>
                        </a:rPr>
                        <a:t>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92075">
                <a:tc>
                  <a:txBody>
                    <a:bodyPr/>
                    <a:lstStyle/>
                    <a:p>
                      <a:pPr marL="31750">
                        <a:lnSpc>
                          <a:spcPts val="620"/>
                        </a:lnSpc>
                        <a:spcBef>
                          <a:spcPts val="5"/>
                        </a:spcBef>
                      </a:pPr>
                      <a:r>
                        <a:rPr dirty="0" sz="550" spc="-10">
                          <a:latin typeface="Courier New"/>
                          <a:cs typeface="Courier New"/>
                        </a:rPr>
                        <a:t>/CAMBIAR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635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100330">
                <a:tc gridSpan="3">
                  <a:txBody>
                    <a:bodyPr/>
                    <a:lstStyle/>
                    <a:p>
                      <a:pPr marL="31750">
                        <a:lnSpc>
                          <a:spcPts val="58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C</a:t>
                      </a:r>
                      <a:r>
                        <a:rPr dirty="0" sz="550" spc="5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&lt;n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1&gt;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&lt;n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2&gt;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&lt;Tclose&gt;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&lt;Superior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/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Tde&gt;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&lt;Ie&gt;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&lt;Vf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/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CLOP&gt;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10">
                          <a:latin typeface="Courier New"/>
                          <a:cs typeface="Courier New"/>
                        </a:rPr>
                        <a:t>&lt;tipo&gt;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95250">
                <a:tc gridSpan="3">
                  <a:txBody>
                    <a:bodyPr/>
                    <a:lstStyle/>
                    <a:p>
                      <a:pPr marL="31750">
                        <a:lnSpc>
                          <a:spcPts val="65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11VA</a:t>
                      </a:r>
                      <a:r>
                        <a:rPr dirty="0" sz="550" spc="7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10">
                          <a:latin typeface="Courier New"/>
                          <a:cs typeface="Courier New"/>
                        </a:rPr>
                        <a:t>XX0031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495934">
                        <a:lnSpc>
                          <a:spcPts val="65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0</a:t>
                      </a:r>
                      <a:r>
                        <a:rPr dirty="0" sz="550" spc="2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50">
                          <a:latin typeface="Courier New"/>
                          <a:cs typeface="Courier New"/>
                        </a:rPr>
                        <a:t>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</a:tr>
              <a:tr h="92075">
                <a:tc gridSpan="3">
                  <a:txBody>
                    <a:bodyPr/>
                    <a:lstStyle/>
                    <a:p>
                      <a:pPr marL="31750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11</a:t>
                      </a:r>
                      <a:r>
                        <a:rPr dirty="0" sz="550" spc="4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10">
                          <a:latin typeface="Courier New"/>
                          <a:cs typeface="Courier New"/>
                        </a:rPr>
                        <a:t>XX0031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495934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0</a:t>
                      </a:r>
                      <a:r>
                        <a:rPr dirty="0" sz="550" spc="2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50">
                          <a:latin typeface="Courier New"/>
                          <a:cs typeface="Courier New"/>
                        </a:rPr>
                        <a:t>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</a:tr>
              <a:tr h="92075">
                <a:tc gridSpan="3">
                  <a:txBody>
                    <a:bodyPr/>
                    <a:lstStyle/>
                    <a:p>
                      <a:pPr marL="31750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11NEG</a:t>
                      </a:r>
                      <a:r>
                        <a:rPr dirty="0" sz="550" spc="9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25">
                          <a:latin typeface="Courier New"/>
                          <a:cs typeface="Courier New"/>
                        </a:rPr>
                        <a:t>VA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495934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0</a:t>
                      </a:r>
                      <a:r>
                        <a:rPr dirty="0" sz="550" spc="2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50">
                          <a:latin typeface="Courier New"/>
                          <a:cs typeface="Courier New"/>
                        </a:rPr>
                        <a:t>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</a:tr>
              <a:tr h="95250">
                <a:tc gridSpan="3">
                  <a:txBody>
                    <a:bodyPr/>
                    <a:lstStyle/>
                    <a:p>
                      <a:pPr marL="31750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11</a:t>
                      </a:r>
                      <a:r>
                        <a:rPr dirty="0" sz="550" spc="4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25">
                          <a:latin typeface="Courier New"/>
                          <a:cs typeface="Courier New"/>
                        </a:rPr>
                        <a:t>NEG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495934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0</a:t>
                      </a:r>
                      <a:r>
                        <a:rPr dirty="0" sz="550" spc="2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50">
                          <a:latin typeface="Courier New"/>
                          <a:cs typeface="Courier New"/>
                        </a:rPr>
                        <a:t>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</a:tr>
              <a:tr h="90170">
                <a:tc gridSpan="3">
                  <a:txBody>
                    <a:bodyPr/>
                    <a:lstStyle/>
                    <a:p>
                      <a:pPr marL="137160">
                        <a:lnSpc>
                          <a:spcPts val="615"/>
                        </a:lnSpc>
                      </a:pPr>
                      <a:r>
                        <a:rPr dirty="0" sz="550" spc="-10">
                          <a:latin typeface="Courier New"/>
                          <a:cs typeface="Courier New"/>
                        </a:rPr>
                        <a:t>XX0021VA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69215">
                        <a:lnSpc>
                          <a:spcPts val="615"/>
                        </a:lnSpc>
                      </a:pPr>
                      <a:r>
                        <a:rPr dirty="0" sz="550" spc="-10">
                          <a:latin typeface="Courier New"/>
                          <a:cs typeface="Courier New"/>
                        </a:rPr>
                        <a:t>MEDICIÓN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495934">
                        <a:lnSpc>
                          <a:spcPts val="615"/>
                        </a:lnSpc>
                      </a:pPr>
                      <a:r>
                        <a:rPr dirty="0" sz="550" spc="-50">
                          <a:latin typeface="Courier New"/>
                          <a:cs typeface="Courier New"/>
                        </a:rPr>
                        <a:t>1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</a:tr>
            </a:tbl>
          </a:graphicData>
        </a:graphic>
      </p:graphicFrame>
      <p:sp>
        <p:nvSpPr>
          <p:cNvPr id="28" name="object 28" descr=""/>
          <p:cNvSpPr txBox="1"/>
          <p:nvPr/>
        </p:nvSpPr>
        <p:spPr>
          <a:xfrm>
            <a:off x="1115511" y="6707157"/>
            <a:ext cx="2948305" cy="402590"/>
          </a:xfrm>
          <a:prstGeom prst="rect">
            <a:avLst/>
          </a:prstGeom>
        </p:spPr>
        <p:txBody>
          <a:bodyPr wrap="square" lIns="0" tIns="2032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60"/>
              </a:spcBef>
            </a:pPr>
            <a:r>
              <a:rPr dirty="0" sz="550" spc="-10">
                <a:latin typeface="Courier New"/>
                <a:cs typeface="Courier New"/>
              </a:rPr>
              <a:t>/FUENTE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C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&lt;n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1&gt;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&lt;&gt;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&lt;Ampl.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&gt;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&lt;Freq.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&gt;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&lt;Fase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/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T0&gt;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&lt;A1&gt;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&lt;T1&gt;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&lt;TSTART&gt;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&lt;TSTOP&gt;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14VS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0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167.7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60.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-</a:t>
            </a:r>
            <a:r>
              <a:rPr dirty="0" sz="550" spc="-25">
                <a:latin typeface="Courier New"/>
                <a:cs typeface="Courier New"/>
              </a:rPr>
              <a:t>90.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550" spc="-10">
                <a:latin typeface="Courier New"/>
                <a:cs typeface="Courier New"/>
              </a:rPr>
              <a:t>/INICIAL</a:t>
            </a:r>
            <a:endParaRPr sz="550">
              <a:latin typeface="Courier New"/>
              <a:cs typeface="Courier New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4697009" y="6904073"/>
            <a:ext cx="15684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-</a:t>
            </a:r>
            <a:r>
              <a:rPr dirty="0" sz="550" spc="-25">
                <a:latin typeface="Courier New"/>
                <a:cs typeface="Courier New"/>
              </a:rPr>
              <a:t>1.</a:t>
            </a:r>
            <a:endParaRPr sz="550">
              <a:latin typeface="Courier New"/>
              <a:cs typeface="Courier New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5291723" y="6904073"/>
            <a:ext cx="11303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25">
                <a:latin typeface="Courier New"/>
                <a:cs typeface="Courier New"/>
              </a:rPr>
              <a:t>1)</a:t>
            </a:r>
            <a:endParaRPr sz="550">
              <a:latin typeface="Courier New"/>
              <a:cs typeface="Courier New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2133132" y="7077201"/>
            <a:ext cx="209550" cy="224154"/>
          </a:xfrm>
          <a:prstGeom prst="rect">
            <a:avLst/>
          </a:prstGeom>
        </p:spPr>
        <p:txBody>
          <a:bodyPr wrap="square" lIns="0" tIns="27305" rIns="0" bIns="0" rtlCol="0" vert="horz">
            <a:spAutoFit/>
          </a:bodyPr>
          <a:lstStyle/>
          <a:p>
            <a:pPr marL="65405">
              <a:lnSpc>
                <a:spcPct val="100000"/>
              </a:lnSpc>
              <a:spcBef>
                <a:spcPts val="215"/>
              </a:spcBef>
            </a:pPr>
            <a:r>
              <a:rPr dirty="0" sz="550" spc="-25">
                <a:latin typeface="Courier New"/>
                <a:cs typeface="Courier New"/>
              </a:rPr>
              <a:t>75)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-</a:t>
            </a:r>
            <a:r>
              <a:rPr dirty="0" sz="550" spc="-25">
                <a:latin typeface="Courier New"/>
                <a:cs typeface="Courier New"/>
              </a:rPr>
              <a:t>75.</a:t>
            </a:r>
            <a:endParaRPr sz="550">
              <a:latin typeface="Courier New"/>
              <a:cs typeface="Courier New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1115511" y="7077201"/>
            <a:ext cx="941705" cy="1069975"/>
          </a:xfrm>
          <a:prstGeom prst="rect">
            <a:avLst/>
          </a:prstGeom>
        </p:spPr>
        <p:txBody>
          <a:bodyPr wrap="square" lIns="0" tIns="27305" rIns="0" bIns="0" rtlCol="0" vert="horz">
            <a:spAutoFit/>
          </a:bodyPr>
          <a:lstStyle/>
          <a:p>
            <a:pPr marL="65405">
              <a:lnSpc>
                <a:spcPct val="100000"/>
              </a:lnSpc>
              <a:spcBef>
                <a:spcPts val="215"/>
              </a:spcBef>
            </a:pPr>
            <a:r>
              <a:rPr dirty="0" sz="550" spc="-20">
                <a:latin typeface="Courier New"/>
                <a:cs typeface="Courier New"/>
              </a:rPr>
              <a:t>2POS</a:t>
            </a:r>
            <a:endParaRPr sz="550">
              <a:latin typeface="Courier New"/>
              <a:cs typeface="Courier New"/>
            </a:endParaRPr>
          </a:p>
          <a:p>
            <a:pPr marL="65405">
              <a:lnSpc>
                <a:spcPct val="100000"/>
              </a:lnSpc>
              <a:spcBef>
                <a:spcPts val="120"/>
              </a:spcBef>
            </a:pPr>
            <a:r>
              <a:rPr dirty="0" sz="550" spc="-20">
                <a:latin typeface="Courier New"/>
                <a:cs typeface="Courier New"/>
              </a:rPr>
              <a:t>2NEG</a:t>
            </a:r>
            <a:endParaRPr sz="550">
              <a:latin typeface="Courier New"/>
              <a:cs typeface="Courier New"/>
            </a:endParaRPr>
          </a:p>
          <a:p>
            <a:pPr marL="65405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3POS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 spc="-25">
                <a:latin typeface="Courier New"/>
                <a:cs typeface="Courier New"/>
              </a:rPr>
              <a:t>NEG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65"/>
              </a:spcBef>
            </a:pPr>
            <a:r>
              <a:rPr dirty="0" sz="550" spc="-10">
                <a:latin typeface="Courier New"/>
                <a:cs typeface="Courier New"/>
              </a:rPr>
              <a:t>/SALIDA</a:t>
            </a:r>
            <a:endParaRPr sz="550">
              <a:latin typeface="Courier New"/>
              <a:cs typeface="Courier New"/>
            </a:endParaRPr>
          </a:p>
          <a:p>
            <a:pPr marL="118110">
              <a:lnSpc>
                <a:spcPct val="100000"/>
              </a:lnSpc>
              <a:spcBef>
                <a:spcPts val="120"/>
              </a:spcBef>
            </a:pPr>
            <a:r>
              <a:rPr dirty="0" sz="550" spc="-25">
                <a:latin typeface="Courier New"/>
                <a:cs typeface="Courier New"/>
              </a:rPr>
              <a:t>VS</a:t>
            </a:r>
            <a:endParaRPr sz="550">
              <a:latin typeface="Courier New"/>
              <a:cs typeface="Courier New"/>
            </a:endParaRPr>
          </a:p>
          <a:p>
            <a:pPr marL="12700" marR="5080">
              <a:lnSpc>
                <a:spcPct val="110400"/>
              </a:lnSpc>
            </a:pPr>
            <a:r>
              <a:rPr dirty="0" sz="550">
                <a:latin typeface="Courier New"/>
                <a:cs typeface="Courier New"/>
              </a:rPr>
              <a:t>RAMA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EN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BLANCO </a:t>
            </a:r>
            <a:r>
              <a:rPr dirty="0" sz="550">
                <a:latin typeface="Courier New"/>
                <a:cs typeface="Courier New"/>
              </a:rPr>
              <a:t>INTERRUPTOR</a:t>
            </a:r>
            <a:r>
              <a:rPr dirty="0" sz="550" spc="114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EN</a:t>
            </a:r>
            <a:r>
              <a:rPr dirty="0" sz="550" spc="114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BLANCO </a:t>
            </a:r>
            <a:r>
              <a:rPr dirty="0" sz="550">
                <a:latin typeface="Courier New"/>
                <a:cs typeface="Courier New"/>
              </a:rPr>
              <a:t>FUENTE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EN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BLANCO</a:t>
            </a:r>
            <a:endParaRPr sz="550">
              <a:latin typeface="Courier New"/>
              <a:cs typeface="Courier New"/>
            </a:endParaRPr>
          </a:p>
          <a:p>
            <a:pPr marL="12700" marR="179070">
              <a:lnSpc>
                <a:spcPct val="110400"/>
              </a:lnSpc>
              <a:spcBef>
                <a:spcPts val="55"/>
              </a:spcBef>
            </a:pPr>
            <a:r>
              <a:rPr dirty="0" sz="550">
                <a:latin typeface="Courier New"/>
                <a:cs typeface="Courier New"/>
              </a:rPr>
              <a:t>INICIAL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EN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BLANCO </a:t>
            </a:r>
            <a:r>
              <a:rPr dirty="0" sz="550">
                <a:latin typeface="Courier New"/>
                <a:cs typeface="Courier New"/>
              </a:rPr>
              <a:t>SALIDA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EN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BLANCO </a:t>
            </a:r>
            <a:r>
              <a:rPr dirty="0" sz="550">
                <a:latin typeface="Courier New"/>
                <a:cs typeface="Courier New"/>
              </a:rPr>
              <a:t>PARCELA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EN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BLANCO</a:t>
            </a:r>
            <a:endParaRPr sz="550">
              <a:latin typeface="Courier New"/>
              <a:cs typeface="Courier New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3256481" y="7280725"/>
            <a:ext cx="15684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25">
                <a:latin typeface="Courier New"/>
                <a:cs typeface="Courier New"/>
              </a:rPr>
              <a:t>150</a:t>
            </a:r>
            <a:endParaRPr sz="550">
              <a:latin typeface="Courier New"/>
              <a:cs typeface="Courier New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1115511" y="8127862"/>
            <a:ext cx="1247140" cy="2108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10400"/>
              </a:lnSpc>
              <a:spcBef>
                <a:spcPts val="95"/>
              </a:spcBef>
            </a:pPr>
            <a:r>
              <a:rPr dirty="0" sz="550">
                <a:latin typeface="Courier New"/>
                <a:cs typeface="Courier New"/>
              </a:rPr>
              <a:t>COMIENCE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NUEVO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CASO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DATOS BLANCO</a:t>
            </a:r>
            <a:endParaRPr sz="550">
              <a:latin typeface="Courier New"/>
              <a:cs typeface="Courier New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831370" y="8577201"/>
            <a:ext cx="5500370" cy="1730375"/>
          </a:xfrm>
          <a:prstGeom prst="rect">
            <a:avLst/>
          </a:prstGeom>
        </p:spPr>
        <p:txBody>
          <a:bodyPr wrap="square" lIns="0" tIns="285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25"/>
              </a:spcBef>
            </a:pPr>
            <a:r>
              <a:rPr dirty="0" sz="800" b="1">
                <a:latin typeface="Times New Roman"/>
                <a:cs typeface="Times New Roman"/>
              </a:rPr>
              <a:t>3.5.4</a:t>
            </a:r>
            <a:r>
              <a:rPr dirty="0" sz="800" spc="8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Ejecutando</a:t>
            </a:r>
            <a:r>
              <a:rPr dirty="0" sz="800" spc="8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la</a:t>
            </a:r>
            <a:r>
              <a:rPr dirty="0" sz="800" spc="85" b="1">
                <a:latin typeface="Times New Roman"/>
                <a:cs typeface="Times New Roman"/>
              </a:rPr>
              <a:t> </a:t>
            </a:r>
            <a:r>
              <a:rPr dirty="0" sz="800" spc="-10" b="1">
                <a:latin typeface="Times New Roman"/>
                <a:cs typeface="Times New Roman"/>
              </a:rPr>
              <a:t>simulación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inicio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simulación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compatible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manera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fácil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usar.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tiene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que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presione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tecla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función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F2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crear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proyecto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actual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ejecutar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simulación.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|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Plot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(F8)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inicia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programa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trazado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predeterminado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envía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pl4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como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 spc="10">
                <a:latin typeface="Times New Roman"/>
                <a:cs typeface="Times New Roman"/>
              </a:rPr>
              <a:t>parámetro.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Los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comandos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predeterminados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que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se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ejecutan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cuando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el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usuario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selecciona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 i="1">
                <a:latin typeface="Times New Roman"/>
                <a:cs typeface="Times New Roman"/>
              </a:rPr>
              <a:t>ejecutar</a:t>
            </a:r>
            <a:r>
              <a:rPr dirty="0" sz="800" spc="30" i="1">
                <a:latin typeface="Times New Roman"/>
                <a:cs typeface="Times New Roman"/>
              </a:rPr>
              <a:t> </a:t>
            </a:r>
            <a:r>
              <a:rPr dirty="0" sz="800" spc="10" i="1">
                <a:latin typeface="Times New Roman"/>
                <a:cs typeface="Times New Roman"/>
              </a:rPr>
              <a:t>ATP</a:t>
            </a:r>
            <a:r>
              <a:rPr dirty="0" sz="800" spc="25" i="1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o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 i="1">
                <a:latin typeface="Times New Roman"/>
                <a:cs typeface="Times New Roman"/>
              </a:rPr>
              <a:t>ejecutar</a:t>
            </a:r>
            <a:r>
              <a:rPr dirty="0" sz="800" spc="25" i="1">
                <a:latin typeface="Times New Roman"/>
                <a:cs typeface="Times New Roman"/>
              </a:rPr>
              <a:t> </a:t>
            </a:r>
            <a:r>
              <a:rPr dirty="0" sz="800" spc="-20" i="1">
                <a:latin typeface="Times New Roman"/>
                <a:cs typeface="Times New Roman"/>
              </a:rPr>
              <a:t>Plot</a:t>
            </a:r>
            <a:endParaRPr sz="800">
              <a:latin typeface="Times New Roman"/>
              <a:cs typeface="Times New Roman"/>
            </a:endParaRPr>
          </a:p>
          <a:p>
            <a:pPr marL="12700" marR="109664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ATP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Herramientas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Ficha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Opciones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/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Preferencias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sido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descrito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sección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2.6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Manual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instalación.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 b="1">
                <a:latin typeface="Times New Roman"/>
                <a:cs typeface="Times New Roman"/>
              </a:rPr>
              <a:t>3.6</a:t>
            </a:r>
            <a:r>
              <a:rPr dirty="0" sz="800" spc="6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Circuitos</a:t>
            </a:r>
            <a:r>
              <a:rPr dirty="0" sz="800" spc="6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</a:t>
            </a:r>
            <a:r>
              <a:rPr dirty="0" sz="800" spc="6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fase</a:t>
            </a:r>
            <a:r>
              <a:rPr dirty="0" sz="800" spc="65" b="1">
                <a:latin typeface="Times New Roman"/>
                <a:cs typeface="Times New Roman"/>
              </a:rPr>
              <a:t> </a:t>
            </a:r>
            <a:r>
              <a:rPr dirty="0" sz="800" spc="-10" b="1">
                <a:latin typeface="Times New Roman"/>
                <a:cs typeface="Times New Roman"/>
              </a:rPr>
              <a:t>multifase</a:t>
            </a:r>
            <a:endParaRPr sz="800">
              <a:latin typeface="Times New Roman"/>
              <a:cs typeface="Times New Roman"/>
            </a:endParaRPr>
          </a:p>
          <a:p>
            <a:pPr marL="12700" marR="803275">
              <a:lnSpc>
                <a:spcPct val="113799"/>
              </a:lnSpc>
              <a:spcBef>
                <a:spcPts val="730"/>
              </a:spcBef>
            </a:pPr>
            <a:r>
              <a:rPr dirty="0" sz="800">
                <a:latin typeface="Times New Roman"/>
                <a:cs typeface="Times New Roman"/>
              </a:rPr>
              <a:t>Desde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versión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tener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hasta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26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(extensión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A..Z).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Esta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aplica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también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MODELOS.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introduce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conexión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generalizada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especial</a:t>
            </a:r>
            <a:endParaRPr sz="8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3" name="object 3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4" name="object 4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631"/>
                  </a:lnTo>
                  <a:lnTo>
                    <a:pt x="142755" y="98631"/>
                  </a:lnTo>
                  <a:lnTo>
                    <a:pt x="136180" y="99939"/>
                  </a:lnTo>
                  <a:lnTo>
                    <a:pt x="104587" y="124134"/>
                  </a:lnTo>
                  <a:lnTo>
                    <a:pt x="98048" y="143338"/>
                  </a:lnTo>
                  <a:lnTo>
                    <a:pt x="98048" y="569345"/>
                  </a:lnTo>
                  <a:lnTo>
                    <a:pt x="117977" y="603789"/>
                  </a:lnTo>
                  <a:lnTo>
                    <a:pt x="142755" y="614052"/>
                  </a:lnTo>
                  <a:lnTo>
                    <a:pt x="1886711" y="614052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4052"/>
                  </a:moveTo>
                  <a:lnTo>
                    <a:pt x="1744971" y="614052"/>
                  </a:lnTo>
                  <a:lnTo>
                    <a:pt x="1751545" y="612745"/>
                  </a:lnTo>
                  <a:lnTo>
                    <a:pt x="1764174" y="607513"/>
                  </a:lnTo>
                  <a:lnTo>
                    <a:pt x="1788370" y="575920"/>
                  </a:lnTo>
                  <a:lnTo>
                    <a:pt x="1789678" y="569345"/>
                  </a:lnTo>
                  <a:lnTo>
                    <a:pt x="1789678" y="143338"/>
                  </a:lnTo>
                  <a:lnTo>
                    <a:pt x="1769748" y="108894"/>
                  </a:lnTo>
                  <a:lnTo>
                    <a:pt x="1744971" y="98631"/>
                  </a:lnTo>
                  <a:lnTo>
                    <a:pt x="1886711" y="98631"/>
                  </a:lnTo>
                  <a:lnTo>
                    <a:pt x="1886711" y="614052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2932176" y="500455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5453" y="528607"/>
                  </a:moveTo>
                  <a:lnTo>
                    <a:pt x="49392" y="528607"/>
                  </a:lnTo>
                  <a:lnTo>
                    <a:pt x="45954" y="528270"/>
                  </a:lnTo>
                  <a:lnTo>
                    <a:pt x="10837" y="508010"/>
                  </a:lnTo>
                  <a:lnTo>
                    <a:pt x="0" y="479226"/>
                  </a:lnTo>
                  <a:lnTo>
                    <a:pt x="0" y="475770"/>
                  </a:lnTo>
                  <a:lnTo>
                    <a:pt x="0" y="49381"/>
                  </a:lnTo>
                  <a:lnTo>
                    <a:pt x="17937" y="13011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940"/>
                  </a:lnTo>
                  <a:lnTo>
                    <a:pt x="1704845" y="49381"/>
                  </a:lnTo>
                  <a:lnTo>
                    <a:pt x="1704845" y="479226"/>
                  </a:lnTo>
                  <a:lnTo>
                    <a:pt x="1686907" y="515570"/>
                  </a:lnTo>
                  <a:lnTo>
                    <a:pt x="1658890" y="528270"/>
                  </a:lnTo>
                  <a:lnTo>
                    <a:pt x="1655453" y="52860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" name="object 6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194"/>
              <a:ext cx="145374" cy="145374"/>
            </a:xfrm>
            <a:prstGeom prst="rect">
              <a:avLst/>
            </a:prstGeom>
          </p:spPr>
        </p:pic>
      </p:grpSp>
      <p:sp>
        <p:nvSpPr>
          <p:cNvPr id="7" name="object 7" descr=""/>
          <p:cNvSpPr txBox="1"/>
          <p:nvPr/>
        </p:nvSpPr>
        <p:spPr>
          <a:xfrm>
            <a:off x="805970" y="111895"/>
            <a:ext cx="5391150" cy="2326005"/>
          </a:xfrm>
          <a:prstGeom prst="rect">
            <a:avLst/>
          </a:prstGeom>
        </p:spPr>
        <p:txBody>
          <a:bodyPr wrap="square" lIns="0" tIns="65405" rIns="0" bIns="0" rtlCol="0" vert="horz">
            <a:spAutoFit/>
          </a:bodyPr>
          <a:lstStyle/>
          <a:p>
            <a:pPr marL="3141345">
              <a:lnSpc>
                <a:spcPct val="100000"/>
              </a:lnSpc>
              <a:spcBef>
                <a:spcPts val="515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  <a:p>
            <a:pPr marL="38100" marR="1044575">
              <a:lnSpc>
                <a:spcPct val="110200"/>
              </a:lnSpc>
              <a:spcBef>
                <a:spcPts val="375"/>
              </a:spcBef>
            </a:pPr>
            <a:r>
              <a:rPr dirty="0" sz="800">
                <a:latin typeface="Times New Roman"/>
                <a:cs typeface="Times New Roman"/>
              </a:rPr>
              <a:t>manejo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monofásicos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n-fase.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transposiciones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realizarán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través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3-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Conexiones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caso,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secuencia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heredará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aún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circuito.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especiales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referencia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ABC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DEF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encontrados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Sondas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y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3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fases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Selección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colocar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referencia.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5">
                <a:latin typeface="Times New Roman"/>
                <a:cs typeface="Times New Roman"/>
              </a:rPr>
              <a:t>secuencia</a:t>
            </a:r>
            <a:r>
              <a:rPr dirty="0" baseline="-27777" sz="900" spc="-157">
                <a:latin typeface="Arial MT"/>
                <a:cs typeface="Arial MT"/>
              </a:rPr>
              <a:t>Tr</a:t>
            </a:r>
            <a:r>
              <a:rPr dirty="0" sz="800" spc="-105">
                <a:latin typeface="Times New Roman"/>
                <a:cs typeface="Times New Roman"/>
              </a:rPr>
              <a:t>d</a:t>
            </a:r>
            <a:r>
              <a:rPr dirty="0" baseline="-27777" sz="900" spc="-157">
                <a:latin typeface="Arial MT"/>
                <a:cs typeface="Arial MT"/>
              </a:rPr>
              <a:t>ad</a:t>
            </a:r>
            <a:r>
              <a:rPr dirty="0" sz="800" spc="-105">
                <a:latin typeface="Times New Roman"/>
                <a:cs typeface="Times New Roman"/>
              </a:rPr>
              <a:t>e</a:t>
            </a:r>
            <a:r>
              <a:rPr dirty="0" baseline="-27777" sz="900" spc="-157">
                <a:latin typeface="Arial MT"/>
                <a:cs typeface="Arial MT"/>
              </a:rPr>
              <a:t>u</a:t>
            </a:r>
            <a:r>
              <a:rPr dirty="0" sz="800" spc="-105">
                <a:latin typeface="Times New Roman"/>
                <a:cs typeface="Times New Roman"/>
              </a:rPr>
              <a:t>f</a:t>
            </a:r>
            <a:r>
              <a:rPr dirty="0" baseline="-27777" sz="900" spc="-157">
                <a:latin typeface="Arial MT"/>
                <a:cs typeface="Arial MT"/>
              </a:rPr>
              <a:t>c</a:t>
            </a:r>
            <a:r>
              <a:rPr dirty="0" sz="800" spc="-105">
                <a:latin typeface="Times New Roman"/>
                <a:cs typeface="Times New Roman"/>
              </a:rPr>
              <a:t>a</a:t>
            </a:r>
            <a:r>
              <a:rPr dirty="0" baseline="-27777" sz="900" spc="-157">
                <a:latin typeface="Arial MT"/>
                <a:cs typeface="Arial MT"/>
              </a:rPr>
              <a:t>ie</a:t>
            </a:r>
            <a:r>
              <a:rPr dirty="0" sz="800" spc="-105">
                <a:latin typeface="Times New Roman"/>
                <a:cs typeface="Times New Roman"/>
              </a:rPr>
              <a:t>s</a:t>
            </a:r>
            <a:r>
              <a:rPr dirty="0" baseline="-27777" sz="900" spc="-157">
                <a:latin typeface="Arial MT"/>
                <a:cs typeface="Arial MT"/>
              </a:rPr>
              <a:t>n</a:t>
            </a:r>
            <a:r>
              <a:rPr dirty="0" sz="800" spc="-105">
                <a:latin typeface="Times New Roman"/>
                <a:cs typeface="Times New Roman"/>
              </a:rPr>
              <a:t>e</a:t>
            </a:r>
            <a:r>
              <a:rPr dirty="0" baseline="-27777" sz="900" spc="-157">
                <a:latin typeface="Arial MT"/>
                <a:cs typeface="Arial MT"/>
              </a:rPr>
              <a:t>d</a:t>
            </a:r>
            <a:r>
              <a:rPr dirty="0" sz="800" spc="-105">
                <a:latin typeface="Times New Roman"/>
                <a:cs typeface="Times New Roman"/>
              </a:rPr>
              <a:t>r</a:t>
            </a:r>
            <a:r>
              <a:rPr dirty="0" baseline="-27777" sz="900" spc="-157">
                <a:latin typeface="Arial MT"/>
                <a:cs typeface="Arial MT"/>
              </a:rPr>
              <a:t>o</a:t>
            </a:r>
            <a:r>
              <a:rPr dirty="0" sz="800" spc="-105">
                <a:latin typeface="Times New Roman"/>
                <a:cs typeface="Times New Roman"/>
              </a:rPr>
              <a:t>e</a:t>
            </a:r>
            <a:r>
              <a:rPr dirty="0" baseline="-27777" sz="900" spc="-157">
                <a:latin typeface="Arial MT"/>
                <a:cs typeface="Arial MT"/>
              </a:rPr>
              <a:t>..</a:t>
            </a:r>
            <a:r>
              <a:rPr dirty="0" sz="800" spc="-105">
                <a:latin typeface="Times New Roman"/>
                <a:cs typeface="Times New Roman"/>
              </a:rPr>
              <a:t>a</a:t>
            </a:r>
            <a:r>
              <a:rPr dirty="0" baseline="-27777" sz="900" spc="-157">
                <a:latin typeface="Arial MT"/>
                <a:cs typeface="Arial MT"/>
              </a:rPr>
              <a:t>.</a:t>
            </a:r>
            <a:r>
              <a:rPr dirty="0" baseline="-27777" sz="900" spc="-15">
                <a:latin typeface="Arial MT"/>
                <a:cs typeface="Arial MT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escribe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endParaRPr sz="800">
              <a:latin typeface="Times New Roman"/>
              <a:cs typeface="Times New Roman"/>
            </a:endParaRPr>
          </a:p>
          <a:p>
            <a:pPr marL="38100" marR="304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arriba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derecha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campo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3.2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(después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ATP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ejecutar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ATP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ATP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Subproceso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Crear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nombres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nodo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).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especial</a:t>
            </a:r>
            <a:endParaRPr sz="800">
              <a:latin typeface="Times New Roman"/>
              <a:cs typeface="Times New Roman"/>
            </a:endParaRPr>
          </a:p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SPLITTER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disponible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conexiones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entre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nodos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trifásicos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monofásicos.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Algunos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especiales</a:t>
            </a:r>
            <a:endParaRPr sz="800">
              <a:latin typeface="Times New Roman"/>
              <a:cs typeface="Times New Roman"/>
            </a:endParaRPr>
          </a:p>
          <a:p>
            <a:pPr marL="38100" marR="899794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aplican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restricciones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divisores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(que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encuentran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Sondas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y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trifásico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componente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selección):</a:t>
            </a:r>
            <a:endParaRPr sz="800">
              <a:latin typeface="Times New Roman"/>
              <a:cs typeface="Times New Roman"/>
            </a:endParaRPr>
          </a:p>
          <a:p>
            <a:pPr marL="100965" indent="-62865">
              <a:lnSpc>
                <a:spcPct val="100000"/>
              </a:lnSpc>
              <a:spcBef>
                <a:spcPts val="80"/>
              </a:spcBef>
              <a:buChar char="•"/>
              <a:tabLst>
                <a:tab pos="100965" algn="l"/>
              </a:tabLst>
            </a:pPr>
            <a:r>
              <a:rPr dirty="0" sz="800">
                <a:latin typeface="Times New Roman"/>
                <a:cs typeface="Times New Roman"/>
              </a:rPr>
              <a:t>Conexión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divisores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sí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trifásico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conexiones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1</a:t>
            </a:r>
            <a:endParaRPr sz="800">
              <a:latin typeface="Times New Roman"/>
              <a:cs typeface="Times New Roman"/>
            </a:endParaRPr>
          </a:p>
          <a:p>
            <a:pPr marL="215900">
              <a:lnSpc>
                <a:spcPct val="100000"/>
              </a:lnSpc>
              <a:spcBef>
                <a:spcPts val="240"/>
              </a:spcBef>
            </a:pPr>
            <a:r>
              <a:rPr dirty="0" sz="800">
                <a:latin typeface="Times New Roman"/>
                <a:cs typeface="Times New Roman"/>
              </a:rPr>
              <a:t>lado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permitido,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transposición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desconexión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permitida.</a:t>
            </a:r>
            <a:endParaRPr sz="800">
              <a:latin typeface="Times New Roman"/>
              <a:cs typeface="Times New Roman"/>
            </a:endParaRPr>
          </a:p>
          <a:p>
            <a:pPr marL="100965" indent="-62865">
              <a:lnSpc>
                <a:spcPct val="100000"/>
              </a:lnSpc>
              <a:spcBef>
                <a:spcPts val="80"/>
              </a:spcBef>
              <a:buChar char="•"/>
              <a:tabLst>
                <a:tab pos="100965" algn="l"/>
              </a:tabLst>
            </a:pPr>
            <a:r>
              <a:rPr dirty="0" sz="800">
                <a:latin typeface="Times New Roman"/>
                <a:cs typeface="Times New Roman"/>
              </a:rPr>
              <a:t>Si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NODEA</a:t>
            </a:r>
            <a:r>
              <a:rPr dirty="0" sz="800" spc="4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sabe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</a:t>
            </a:r>
            <a:r>
              <a:rPr dirty="0" sz="800" spc="4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lado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única,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ATPDraw</a:t>
            </a:r>
            <a:endParaRPr sz="800">
              <a:latin typeface="Times New Roman"/>
              <a:cs typeface="Times New Roman"/>
            </a:endParaRPr>
          </a:p>
          <a:p>
            <a:pPr marL="215900">
              <a:lnSpc>
                <a:spcPct val="100000"/>
              </a:lnSpc>
              <a:spcBef>
                <a:spcPts val="235"/>
              </a:spcBef>
            </a:pP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acepta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agrega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propia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final,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creando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NODEAA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los</a:t>
            </a:r>
            <a:endParaRPr sz="800">
              <a:latin typeface="Times New Roman"/>
              <a:cs typeface="Times New Roman"/>
            </a:endParaRPr>
          </a:p>
          <a:p>
            <a:pPr marL="215900" marR="81851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regla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general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encarga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secuencia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fases.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mejor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solución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especificar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lado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trifásico.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831370" y="2978949"/>
            <a:ext cx="13144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50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4611106" y="2998773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grpSp>
        <p:nvGrpSpPr>
          <p:cNvPr id="10" name="object 10" descr=""/>
          <p:cNvGrpSpPr/>
          <p:nvPr/>
        </p:nvGrpSpPr>
        <p:grpSpPr>
          <a:xfrm>
            <a:off x="368299" y="3586358"/>
            <a:ext cx="158750" cy="13335"/>
            <a:chOff x="368299" y="3586358"/>
            <a:chExt cx="158750" cy="13335"/>
          </a:xfrm>
        </p:grpSpPr>
        <p:sp>
          <p:nvSpPr>
            <p:cNvPr id="11" name="object 11" descr=""/>
            <p:cNvSpPr/>
            <p:nvPr/>
          </p:nvSpPr>
          <p:spPr>
            <a:xfrm>
              <a:off x="368299" y="3586358"/>
              <a:ext cx="158750" cy="6985"/>
            </a:xfrm>
            <a:custGeom>
              <a:avLst/>
              <a:gdLst/>
              <a:ahLst/>
              <a:cxnLst/>
              <a:rect l="l" t="t" r="r" b="b"/>
              <a:pathLst>
                <a:path w="158750" h="6985">
                  <a:moveTo>
                    <a:pt x="158590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158590" y="0"/>
                  </a:lnTo>
                  <a:lnTo>
                    <a:pt x="158590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368287" y="3586365"/>
              <a:ext cx="158750" cy="13335"/>
            </a:xfrm>
            <a:custGeom>
              <a:avLst/>
              <a:gdLst/>
              <a:ahLst/>
              <a:cxnLst/>
              <a:rect l="l" t="t" r="r" b="b"/>
              <a:pathLst>
                <a:path w="158750" h="13335">
                  <a:moveTo>
                    <a:pt x="158597" y="0"/>
                  </a:moveTo>
                  <a:lnTo>
                    <a:pt x="151993" y="6604"/>
                  </a:lnTo>
                  <a:lnTo>
                    <a:pt x="0" y="6604"/>
                  </a:lnTo>
                  <a:lnTo>
                    <a:pt x="0" y="13220"/>
                  </a:lnTo>
                  <a:lnTo>
                    <a:pt x="151993" y="13220"/>
                  </a:lnTo>
                  <a:lnTo>
                    <a:pt x="158597" y="13220"/>
                  </a:lnTo>
                  <a:lnTo>
                    <a:pt x="158597" y="6604"/>
                  </a:lnTo>
                  <a:lnTo>
                    <a:pt x="158597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368299" y="3586358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" name="object 14" descr=""/>
          <p:cNvSpPr txBox="1"/>
          <p:nvPr/>
        </p:nvSpPr>
        <p:spPr>
          <a:xfrm>
            <a:off x="376765" y="3646350"/>
            <a:ext cx="14351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Arial"/>
                <a:cs typeface="Arial"/>
              </a:rPr>
              <a:t>51</a:t>
            </a:r>
            <a:endParaRPr sz="800">
              <a:latin typeface="Arial"/>
              <a:cs typeface="Arial"/>
            </a:endParaRPr>
          </a:p>
        </p:txBody>
      </p:sp>
      <p:sp>
        <p:nvSpPr>
          <p:cNvPr id="18" name="object 18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19" name="object 19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94615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41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15" name="object 15" descr=""/>
          <p:cNvSpPr txBox="1"/>
          <p:nvPr/>
        </p:nvSpPr>
        <p:spPr>
          <a:xfrm>
            <a:off x="1089080" y="3818156"/>
            <a:ext cx="5477510" cy="140144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561079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8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introductorio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8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propiedades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color,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etiqueta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conexión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así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posibilidad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forzar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puntos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conexión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también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convertir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relación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(sin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conexión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solamente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visualización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flujo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información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dibujado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puntos)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mediante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casilla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verificación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Relación.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3.33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Conexión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aparece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después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hacer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derecho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conexión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automáticamente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cuando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dibuja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conexión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múltiples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fases.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0" i="1">
                <a:latin typeface="Times New Roman"/>
                <a:cs typeface="Times New Roman"/>
              </a:rPr>
              <a:t>fase</a:t>
            </a:r>
            <a:endParaRPr sz="800">
              <a:latin typeface="Times New Roman"/>
              <a:cs typeface="Times New Roman"/>
            </a:endParaRPr>
          </a:p>
          <a:p>
            <a:pPr marL="12700" marR="885190">
              <a:lnSpc>
                <a:spcPts val="880"/>
              </a:lnSpc>
              <a:spcBef>
                <a:spcPts val="434"/>
              </a:spcBef>
            </a:pPr>
            <a:r>
              <a:rPr dirty="0" sz="800" i="1">
                <a:latin typeface="Times New Roman"/>
                <a:cs typeface="Times New Roman"/>
              </a:rPr>
              <a:t>el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campo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índice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habilitado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conexiones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monofásicas.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0-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@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conexiones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dos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monofásicos.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1089080" y="6864412"/>
            <a:ext cx="5497830" cy="9652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42621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3.33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Conexión.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5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figura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3.34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ilustra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diversas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opciones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multifásicos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(trifásicos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caso)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ATPDraw.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indicador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DEF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establecido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origen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izquierda.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consecuencia,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todas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conexiones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marcadas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serán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llevar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así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sucesivamente.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color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conexiones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seleccionable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figura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3.33,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forma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predeterminada,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color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secuencia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heredan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cuando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hace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conexión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dibujar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nuevo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conexiones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heredarán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número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fase.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1961326" y="10128729"/>
            <a:ext cx="267017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3.34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Ilustración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varias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opciones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ATPDraw.</a:t>
            </a:r>
            <a:endParaRPr sz="8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935015" y="165100"/>
            <a:ext cx="5226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5" name="object 5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631"/>
                  </a:lnTo>
                  <a:lnTo>
                    <a:pt x="142755" y="98631"/>
                  </a:lnTo>
                  <a:lnTo>
                    <a:pt x="136180" y="99939"/>
                  </a:lnTo>
                  <a:lnTo>
                    <a:pt x="104587" y="124134"/>
                  </a:lnTo>
                  <a:lnTo>
                    <a:pt x="98048" y="143338"/>
                  </a:lnTo>
                  <a:lnTo>
                    <a:pt x="98048" y="569322"/>
                  </a:lnTo>
                  <a:lnTo>
                    <a:pt x="117977" y="603765"/>
                  </a:lnTo>
                  <a:lnTo>
                    <a:pt x="142755" y="614029"/>
                  </a:lnTo>
                  <a:lnTo>
                    <a:pt x="1886711" y="614029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4029"/>
                  </a:moveTo>
                  <a:lnTo>
                    <a:pt x="1744971" y="614029"/>
                  </a:lnTo>
                  <a:lnTo>
                    <a:pt x="1751545" y="612721"/>
                  </a:lnTo>
                  <a:lnTo>
                    <a:pt x="1764174" y="607489"/>
                  </a:lnTo>
                  <a:lnTo>
                    <a:pt x="1788370" y="575896"/>
                  </a:lnTo>
                  <a:lnTo>
                    <a:pt x="1789678" y="569322"/>
                  </a:lnTo>
                  <a:lnTo>
                    <a:pt x="1789678" y="143338"/>
                  </a:lnTo>
                  <a:lnTo>
                    <a:pt x="1769748" y="108894"/>
                  </a:lnTo>
                  <a:lnTo>
                    <a:pt x="1744971" y="98631"/>
                  </a:lnTo>
                  <a:lnTo>
                    <a:pt x="1886711" y="98631"/>
                  </a:lnTo>
                  <a:lnTo>
                    <a:pt x="1886711" y="614029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932176" y="500445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5453" y="528607"/>
                  </a:moveTo>
                  <a:lnTo>
                    <a:pt x="49392" y="528607"/>
                  </a:lnTo>
                  <a:lnTo>
                    <a:pt x="45954" y="528244"/>
                  </a:lnTo>
                  <a:lnTo>
                    <a:pt x="10837" y="507958"/>
                  </a:lnTo>
                  <a:lnTo>
                    <a:pt x="0" y="479226"/>
                  </a:lnTo>
                  <a:lnTo>
                    <a:pt x="0" y="475770"/>
                  </a:lnTo>
                  <a:lnTo>
                    <a:pt x="0" y="49381"/>
                  </a:lnTo>
                  <a:lnTo>
                    <a:pt x="17937" y="12984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914"/>
                  </a:lnTo>
                  <a:lnTo>
                    <a:pt x="1704845" y="49381"/>
                  </a:lnTo>
                  <a:lnTo>
                    <a:pt x="1704845" y="479226"/>
                  </a:lnTo>
                  <a:lnTo>
                    <a:pt x="1686907" y="515550"/>
                  </a:lnTo>
                  <a:lnTo>
                    <a:pt x="1658890" y="528270"/>
                  </a:lnTo>
                  <a:lnTo>
                    <a:pt x="1655453" y="52860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171"/>
              <a:ext cx="145374" cy="145374"/>
            </a:xfrm>
            <a:prstGeom prst="rect">
              <a:avLst/>
            </a:prstGeom>
          </p:spPr>
        </p:pic>
      </p:grpSp>
      <p:sp>
        <p:nvSpPr>
          <p:cNvPr id="8" name="object 8" descr=""/>
          <p:cNvSpPr txBox="1"/>
          <p:nvPr/>
        </p:nvSpPr>
        <p:spPr>
          <a:xfrm>
            <a:off x="3519868" y="811538"/>
            <a:ext cx="52959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10">
                <a:latin typeface="Arial MT"/>
                <a:cs typeface="Arial MT"/>
              </a:rPr>
              <a:t>Traduciendo...</a:t>
            </a:r>
            <a:endParaRPr sz="600">
              <a:latin typeface="Arial MT"/>
              <a:cs typeface="Arial MT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089080" y="1518586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5661767" y="1498762"/>
            <a:ext cx="13144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51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089080" y="429599"/>
            <a:ext cx="4739005" cy="441959"/>
          </a:xfrm>
          <a:prstGeom prst="rect">
            <a:avLst/>
          </a:prstGeom>
        </p:spPr>
        <p:txBody>
          <a:bodyPr wrap="square" lIns="0" tIns="285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25"/>
              </a:spcBef>
            </a:pP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ejemplo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típico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conectar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monofásico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trifásico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caso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solo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falla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tierra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figura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3.35.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Coloque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interruptor,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luego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dibuje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conexión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r>
              <a:rPr dirty="0" sz="800" spc="10">
                <a:latin typeface="Times New Roman"/>
                <a:cs typeface="Times New Roman"/>
              </a:rPr>
              <a:t> nodo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trifásico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y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el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nodo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monofásico.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Seleccione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1-A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la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fase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tierra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'A'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(independientemente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de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1089080" y="857793"/>
            <a:ext cx="130556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transposiciones</a:t>
            </a:r>
            <a:r>
              <a:rPr dirty="0" sz="800" spc="20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involucradas).</a:t>
            </a:r>
            <a:endParaRPr sz="800">
              <a:latin typeface="Times New Roman"/>
              <a:cs typeface="Times New Roman"/>
            </a:endParaRPr>
          </a:p>
        </p:txBody>
      </p:sp>
      <p:grpSp>
        <p:nvGrpSpPr>
          <p:cNvPr id="13" name="object 13" descr=""/>
          <p:cNvGrpSpPr/>
          <p:nvPr/>
        </p:nvGrpSpPr>
        <p:grpSpPr>
          <a:xfrm>
            <a:off x="368299" y="1967405"/>
            <a:ext cx="443230" cy="13335"/>
            <a:chOff x="368299" y="1967405"/>
            <a:chExt cx="443230" cy="13335"/>
          </a:xfrm>
        </p:grpSpPr>
        <p:sp>
          <p:nvSpPr>
            <p:cNvPr id="14" name="object 14" descr=""/>
            <p:cNvSpPr/>
            <p:nvPr/>
          </p:nvSpPr>
          <p:spPr>
            <a:xfrm>
              <a:off x="368299" y="1967405"/>
              <a:ext cx="443230" cy="6985"/>
            </a:xfrm>
            <a:custGeom>
              <a:avLst/>
              <a:gdLst/>
              <a:ahLst/>
              <a:cxnLst/>
              <a:rect l="l" t="t" r="r" b="b"/>
              <a:pathLst>
                <a:path w="443230" h="6985">
                  <a:moveTo>
                    <a:pt x="442731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442731" y="0"/>
                  </a:lnTo>
                  <a:lnTo>
                    <a:pt x="442731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368287" y="1967407"/>
              <a:ext cx="443230" cy="13335"/>
            </a:xfrm>
            <a:custGeom>
              <a:avLst/>
              <a:gdLst/>
              <a:ahLst/>
              <a:cxnLst/>
              <a:rect l="l" t="t" r="r" b="b"/>
              <a:pathLst>
                <a:path w="443230" h="13335">
                  <a:moveTo>
                    <a:pt x="442734" y="0"/>
                  </a:moveTo>
                  <a:lnTo>
                    <a:pt x="436130" y="6616"/>
                  </a:lnTo>
                  <a:lnTo>
                    <a:pt x="0" y="6616"/>
                  </a:lnTo>
                  <a:lnTo>
                    <a:pt x="0" y="13220"/>
                  </a:lnTo>
                  <a:lnTo>
                    <a:pt x="436130" y="13220"/>
                  </a:lnTo>
                  <a:lnTo>
                    <a:pt x="442734" y="13220"/>
                  </a:lnTo>
                  <a:lnTo>
                    <a:pt x="442734" y="6616"/>
                  </a:lnTo>
                  <a:lnTo>
                    <a:pt x="442734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368299" y="1967405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" name="object 17" descr=""/>
          <p:cNvSpPr txBox="1"/>
          <p:nvPr/>
        </p:nvSpPr>
        <p:spPr>
          <a:xfrm>
            <a:off x="378830" y="2027397"/>
            <a:ext cx="4254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Page</a:t>
            </a:r>
            <a:r>
              <a:rPr dirty="0" sz="800" spc="6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52</a:t>
            </a:r>
            <a:endParaRPr sz="800">
              <a:latin typeface="Arial"/>
              <a:cs typeface="Arial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4386436" y="2199202"/>
            <a:ext cx="1007744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8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introductorio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831370" y="9705810"/>
            <a:ext cx="13144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52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4611106" y="9725635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1901855" y="3322551"/>
            <a:ext cx="7810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solidFill>
                  <a:srgbClr val="000080"/>
                </a:solidFill>
                <a:latin typeface="Times New Roman"/>
                <a:cs typeface="Times New Roman"/>
              </a:rPr>
              <a:t>U</a:t>
            </a:r>
            <a:endParaRPr sz="550">
              <a:latin typeface="Times New Roman"/>
              <a:cs typeface="Times New Roman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4280710" y="3322551"/>
            <a:ext cx="7810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solidFill>
                  <a:srgbClr val="000080"/>
                </a:solidFill>
                <a:latin typeface="Times New Roman"/>
                <a:cs typeface="Times New Roman"/>
              </a:rPr>
              <a:t>U</a:t>
            </a:r>
            <a:endParaRPr sz="550">
              <a:latin typeface="Times New Roman"/>
              <a:cs typeface="Times New Roman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3203617" y="2840172"/>
            <a:ext cx="6223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latin typeface="Times New Roman"/>
                <a:cs typeface="Times New Roman"/>
              </a:rPr>
              <a:t>1</a:t>
            </a:r>
            <a:endParaRPr sz="550">
              <a:latin typeface="Times New Roman"/>
              <a:cs typeface="Times New Roman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831370" y="4029599"/>
            <a:ext cx="4579620" cy="826769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algn="ctr" marR="109855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3.35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Falla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tierra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monofásica.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5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multifase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son,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ante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todo,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importantes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MODELOS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GRUPOS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conexión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50" i="1">
                <a:latin typeface="Times New Roman"/>
                <a:cs typeface="Times New Roman"/>
              </a:rPr>
              <a:t>n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También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podría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útil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aclarar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dibujo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ejemplo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inicial,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6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conexión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figura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3.36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comunicación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puente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tiristores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6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pulsos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su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control.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hará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dibujo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mucho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fácil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leer.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3890841" y="4973211"/>
            <a:ext cx="101600" cy="151130"/>
          </a:xfrm>
          <a:prstGeom prst="rect">
            <a:avLst/>
          </a:prstGeom>
        </p:spPr>
        <p:txBody>
          <a:bodyPr wrap="square" lIns="0" tIns="419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330"/>
              </a:spcBef>
            </a:pPr>
            <a:r>
              <a:rPr dirty="0" sz="300" spc="-20" i="1">
                <a:solidFill>
                  <a:srgbClr val="000080"/>
                </a:solidFill>
                <a:latin typeface="Times New Roman"/>
                <a:cs typeface="Times New Roman"/>
              </a:rPr>
              <a:t>Freq</a:t>
            </a:r>
            <a:endParaRPr sz="300">
              <a:latin typeface="Times New Roman"/>
              <a:cs typeface="Times New Roman"/>
            </a:endParaRPr>
          </a:p>
          <a:p>
            <a:pPr marL="58419">
              <a:lnSpc>
                <a:spcPct val="100000"/>
              </a:lnSpc>
              <a:spcBef>
                <a:spcPts val="155"/>
              </a:spcBef>
            </a:pPr>
            <a:r>
              <a:rPr dirty="0" sz="200" spc="-50">
                <a:solidFill>
                  <a:srgbClr val="800000"/>
                </a:solidFill>
                <a:latin typeface="Times New Roman"/>
                <a:cs typeface="Times New Roman"/>
              </a:rPr>
              <a:t>T</a:t>
            </a:r>
            <a:endParaRPr sz="200">
              <a:latin typeface="Times New Roman"/>
              <a:cs typeface="Times New Roman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4108903" y="5100084"/>
            <a:ext cx="45085" cy="571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200" spc="-50">
                <a:solidFill>
                  <a:srgbClr val="0000FF"/>
                </a:solidFill>
                <a:latin typeface="Times New Roman"/>
                <a:cs typeface="Times New Roman"/>
              </a:rPr>
              <a:t>K</a:t>
            </a:r>
            <a:endParaRPr sz="200">
              <a:latin typeface="Times New Roman"/>
              <a:cs typeface="Times New Roman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4313749" y="5027397"/>
            <a:ext cx="45085" cy="9017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200" spc="-50">
                <a:solidFill>
                  <a:srgbClr val="0000FF"/>
                </a:solidFill>
                <a:latin typeface="Times New Roman"/>
                <a:cs typeface="Times New Roman"/>
              </a:rPr>
              <a:t>X</a:t>
            </a:r>
            <a:endParaRPr sz="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20"/>
              </a:spcBef>
            </a:pPr>
            <a:r>
              <a:rPr dirty="0" sz="200" spc="-50">
                <a:solidFill>
                  <a:srgbClr val="0000FF"/>
                </a:solidFill>
                <a:latin typeface="Times New Roman"/>
                <a:cs typeface="Times New Roman"/>
              </a:rPr>
              <a:t>y</a:t>
            </a:r>
            <a:endParaRPr sz="200">
              <a:latin typeface="Times New Roman"/>
              <a:cs typeface="Times New Roman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4241062" y="4974533"/>
            <a:ext cx="45085" cy="571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200" spc="-50">
                <a:solidFill>
                  <a:srgbClr val="0000FF"/>
                </a:solidFill>
                <a:latin typeface="Times New Roman"/>
                <a:cs typeface="Times New Roman"/>
              </a:rPr>
              <a:t>X</a:t>
            </a:r>
            <a:endParaRPr sz="200">
              <a:latin typeface="Times New Roman"/>
              <a:cs typeface="Times New Roman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4241062" y="5119908"/>
            <a:ext cx="38735" cy="571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200" spc="-50">
                <a:solidFill>
                  <a:srgbClr val="0000FF"/>
                </a:solidFill>
                <a:latin typeface="Times New Roman"/>
                <a:cs typeface="Times New Roman"/>
              </a:rPr>
              <a:t>y</a:t>
            </a:r>
            <a:endParaRPr sz="200">
              <a:latin typeface="Times New Roman"/>
              <a:cs typeface="Times New Roman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2265291" y="5164842"/>
            <a:ext cx="67310" cy="104775"/>
          </a:xfrm>
          <a:prstGeom prst="rect">
            <a:avLst/>
          </a:prstGeom>
        </p:spPr>
        <p:txBody>
          <a:bodyPr wrap="square" lIns="0" tIns="2159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70"/>
              </a:spcBef>
            </a:pPr>
            <a:r>
              <a:rPr dirty="0" sz="200" spc="-50" b="1">
                <a:solidFill>
                  <a:srgbClr val="800000"/>
                </a:solidFill>
                <a:latin typeface="Times New Roman"/>
                <a:cs typeface="Times New Roman"/>
              </a:rPr>
              <a:t>T</a:t>
            </a:r>
            <a:endParaRPr sz="200">
              <a:latin typeface="Times New Roman"/>
              <a:cs typeface="Times New Roman"/>
            </a:endParaRPr>
          </a:p>
          <a:p>
            <a:pPr marL="38735">
              <a:lnSpc>
                <a:spcPct val="100000"/>
              </a:lnSpc>
              <a:spcBef>
                <a:spcPts val="70"/>
              </a:spcBef>
            </a:pPr>
            <a:r>
              <a:rPr dirty="0" sz="200" spc="-50">
                <a:latin typeface="Times New Roman"/>
                <a:cs typeface="Times New Roman"/>
              </a:rPr>
              <a:t>+</a:t>
            </a:r>
            <a:endParaRPr sz="200">
              <a:latin typeface="Times New Roman"/>
              <a:cs typeface="Times New Roman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2390842" y="5311538"/>
            <a:ext cx="34290" cy="571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105"/>
              </a:spcBef>
            </a:pPr>
            <a:r>
              <a:rPr dirty="0" sz="200" spc="-50">
                <a:latin typeface="Times New Roman"/>
                <a:cs typeface="Times New Roman"/>
              </a:rPr>
              <a:t>-</a:t>
            </a:r>
            <a:endParaRPr sz="200">
              <a:latin typeface="Times New Roman"/>
              <a:cs typeface="Times New Roman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2734454" y="5278498"/>
            <a:ext cx="101600" cy="730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300" spc="-20" i="1">
                <a:solidFill>
                  <a:srgbClr val="000080"/>
                </a:solidFill>
                <a:latin typeface="Times New Roman"/>
                <a:cs typeface="Times New Roman"/>
              </a:rPr>
              <a:t>Freq</a:t>
            </a:r>
            <a:endParaRPr sz="300">
              <a:latin typeface="Times New Roman"/>
              <a:cs typeface="Times New Roman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2727846" y="5503167"/>
            <a:ext cx="52069" cy="571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200" spc="-25">
                <a:solidFill>
                  <a:srgbClr val="FF0000"/>
                </a:solidFill>
                <a:latin typeface="Times New Roman"/>
                <a:cs typeface="Times New Roman"/>
              </a:rPr>
              <a:t>58</a:t>
            </a:r>
            <a:endParaRPr sz="200">
              <a:latin typeface="Times New Roman"/>
              <a:cs typeface="Times New Roman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2688198" y="5430480"/>
            <a:ext cx="57785" cy="571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200" spc="-25">
                <a:solidFill>
                  <a:srgbClr val="0000FF"/>
                </a:solidFill>
                <a:latin typeface="Times New Roman"/>
                <a:cs typeface="Times New Roman"/>
              </a:rPr>
              <a:t>Gu</a:t>
            </a:r>
            <a:endParaRPr sz="200">
              <a:latin typeface="Times New Roman"/>
              <a:cs typeface="Times New Roman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2463529" y="5495238"/>
            <a:ext cx="140335" cy="243840"/>
          </a:xfrm>
          <a:prstGeom prst="rect">
            <a:avLst/>
          </a:prstGeom>
        </p:spPr>
        <p:txBody>
          <a:bodyPr wrap="square" lIns="0" tIns="41910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330"/>
              </a:spcBef>
            </a:pPr>
            <a:r>
              <a:rPr dirty="0" sz="300" spc="-10" i="1">
                <a:solidFill>
                  <a:srgbClr val="000080"/>
                </a:solidFill>
                <a:latin typeface="Times New Roman"/>
                <a:cs typeface="Times New Roman"/>
              </a:rPr>
              <a:t>Ángulo</a:t>
            </a:r>
            <a:endParaRPr sz="300">
              <a:latin typeface="Times New Roman"/>
              <a:cs typeface="Times New Roman"/>
            </a:endParaRPr>
          </a:p>
          <a:p>
            <a:pPr algn="ctr" marL="6985">
              <a:lnSpc>
                <a:spcPts val="225"/>
              </a:lnSpc>
              <a:spcBef>
                <a:spcPts val="155"/>
              </a:spcBef>
            </a:pPr>
            <a:r>
              <a:rPr dirty="0" sz="200" spc="-50">
                <a:solidFill>
                  <a:srgbClr val="800000"/>
                </a:solidFill>
                <a:latin typeface="Times New Roman"/>
                <a:cs typeface="Times New Roman"/>
              </a:rPr>
              <a:t>T</a:t>
            </a:r>
            <a:endParaRPr sz="200">
              <a:latin typeface="Times New Roman"/>
              <a:cs typeface="Times New Roman"/>
            </a:endParaRPr>
          </a:p>
          <a:p>
            <a:pPr algn="ctr" marR="46990">
              <a:lnSpc>
                <a:spcPts val="345"/>
              </a:lnSpc>
            </a:pPr>
            <a:r>
              <a:rPr dirty="0" sz="300" spc="-25" i="1">
                <a:solidFill>
                  <a:srgbClr val="000080"/>
                </a:solidFill>
                <a:latin typeface="Times New Roman"/>
                <a:cs typeface="Times New Roman"/>
              </a:rPr>
              <a:t>180</a:t>
            </a:r>
            <a:endParaRPr sz="300">
              <a:latin typeface="Times New Roman"/>
              <a:cs typeface="Times New Roman"/>
            </a:endParaRPr>
          </a:p>
          <a:p>
            <a:pPr algn="ctr" marL="6985">
              <a:lnSpc>
                <a:spcPct val="100000"/>
              </a:lnSpc>
              <a:spcBef>
                <a:spcPts val="155"/>
              </a:spcBef>
            </a:pPr>
            <a:r>
              <a:rPr dirty="0" sz="200" spc="-50">
                <a:solidFill>
                  <a:srgbClr val="800000"/>
                </a:solidFill>
                <a:latin typeface="Times New Roman"/>
                <a:cs typeface="Times New Roman"/>
              </a:rPr>
              <a:t>T</a:t>
            </a:r>
            <a:endParaRPr sz="200">
              <a:latin typeface="Times New Roman"/>
              <a:cs typeface="Times New Roman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2886436" y="5634004"/>
            <a:ext cx="45085" cy="104775"/>
          </a:xfrm>
          <a:prstGeom prst="rect">
            <a:avLst/>
          </a:prstGeom>
        </p:spPr>
        <p:txBody>
          <a:bodyPr wrap="square" lIns="0" tIns="2159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70"/>
              </a:spcBef>
            </a:pPr>
            <a:r>
              <a:rPr dirty="0" sz="200" spc="-50">
                <a:solidFill>
                  <a:srgbClr val="0000FF"/>
                </a:solidFill>
                <a:latin typeface="Times New Roman"/>
                <a:cs typeface="Times New Roman"/>
              </a:rPr>
              <a:t>X</a:t>
            </a:r>
            <a:endParaRPr sz="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200" spc="-50">
                <a:solidFill>
                  <a:srgbClr val="0000FF"/>
                </a:solidFill>
                <a:latin typeface="Times New Roman"/>
                <a:cs typeface="Times New Roman"/>
              </a:rPr>
              <a:t>y</a:t>
            </a:r>
            <a:endParaRPr sz="200">
              <a:latin typeface="Times New Roman"/>
              <a:cs typeface="Times New Roman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2813749" y="5595678"/>
            <a:ext cx="45085" cy="571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200" spc="-50">
                <a:solidFill>
                  <a:srgbClr val="0000FF"/>
                </a:solidFill>
                <a:latin typeface="Times New Roman"/>
                <a:cs typeface="Times New Roman"/>
              </a:rPr>
              <a:t>X</a:t>
            </a:r>
            <a:endParaRPr sz="200">
              <a:latin typeface="Times New Roman"/>
              <a:cs typeface="Times New Roman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2813749" y="5734445"/>
            <a:ext cx="38735" cy="571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200" spc="-50">
                <a:solidFill>
                  <a:srgbClr val="0000FF"/>
                </a:solidFill>
                <a:latin typeface="Times New Roman"/>
                <a:cs typeface="Times New Roman"/>
              </a:rPr>
              <a:t>y</a:t>
            </a:r>
            <a:endParaRPr sz="200">
              <a:latin typeface="Times New Roman"/>
              <a:cs typeface="Times New Roman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2998771" y="5404049"/>
            <a:ext cx="40640" cy="571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200" spc="-50">
                <a:latin typeface="Times New Roman"/>
                <a:cs typeface="Times New Roman"/>
              </a:rPr>
              <a:t>+</a:t>
            </a:r>
            <a:endParaRPr sz="200">
              <a:latin typeface="Times New Roman"/>
              <a:cs typeface="Times New Roman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3097890" y="5496559"/>
            <a:ext cx="34290" cy="571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105"/>
              </a:spcBef>
            </a:pPr>
            <a:r>
              <a:rPr dirty="0" sz="200" spc="-50">
                <a:latin typeface="Times New Roman"/>
                <a:cs typeface="Times New Roman"/>
              </a:rPr>
              <a:t>-</a:t>
            </a:r>
            <a:endParaRPr sz="200">
              <a:latin typeface="Times New Roman"/>
              <a:cs typeface="Times New Roman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3441503" y="5549423"/>
            <a:ext cx="52069" cy="571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200" spc="-25">
                <a:solidFill>
                  <a:srgbClr val="FF0000"/>
                </a:solidFill>
                <a:latin typeface="Times New Roman"/>
                <a:cs typeface="Times New Roman"/>
              </a:rPr>
              <a:t>54</a:t>
            </a:r>
            <a:endParaRPr sz="200">
              <a:latin typeface="Times New Roman"/>
              <a:cs typeface="Times New Roman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1234454" y="5000965"/>
            <a:ext cx="45720" cy="730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300" spc="-50" i="1">
                <a:solidFill>
                  <a:srgbClr val="000080"/>
                </a:solidFill>
                <a:latin typeface="Times New Roman"/>
                <a:cs typeface="Times New Roman"/>
              </a:rPr>
              <a:t>1</a:t>
            </a:r>
            <a:endParaRPr sz="300">
              <a:latin typeface="Times New Roman"/>
              <a:cs typeface="Times New Roman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1611106" y="5000965"/>
            <a:ext cx="45720" cy="730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300" spc="-50" i="1">
                <a:solidFill>
                  <a:srgbClr val="000080"/>
                </a:solidFill>
                <a:latin typeface="Times New Roman"/>
                <a:cs typeface="Times New Roman"/>
              </a:rPr>
              <a:t>3</a:t>
            </a:r>
            <a:endParaRPr sz="300">
              <a:latin typeface="Times New Roman"/>
              <a:cs typeface="Times New Roman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2040621" y="5000965"/>
            <a:ext cx="75565" cy="730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300" i="1">
                <a:solidFill>
                  <a:srgbClr val="000080"/>
                </a:solidFill>
                <a:latin typeface="Times New Roman"/>
                <a:cs typeface="Times New Roman"/>
              </a:rPr>
              <a:t>5</a:t>
            </a:r>
            <a:r>
              <a:rPr dirty="0" sz="300" spc="5" i="1">
                <a:solidFill>
                  <a:srgbClr val="000080"/>
                </a:solidFill>
                <a:latin typeface="Times New Roman"/>
                <a:cs typeface="Times New Roman"/>
              </a:rPr>
              <a:t> </a:t>
            </a:r>
            <a:r>
              <a:rPr dirty="0" sz="300" spc="-50" i="1">
                <a:solidFill>
                  <a:srgbClr val="000080"/>
                </a:solidFill>
                <a:latin typeface="Times New Roman"/>
                <a:cs typeface="Times New Roman"/>
              </a:rPr>
              <a:t>5</a:t>
            </a:r>
            <a:endParaRPr sz="300">
              <a:latin typeface="Times New Roman"/>
              <a:cs typeface="Times New Roman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1234454" y="5377617"/>
            <a:ext cx="75565" cy="730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300" i="1">
                <a:solidFill>
                  <a:srgbClr val="000080"/>
                </a:solidFill>
                <a:latin typeface="Times New Roman"/>
                <a:cs typeface="Times New Roman"/>
              </a:rPr>
              <a:t>4</a:t>
            </a:r>
            <a:r>
              <a:rPr dirty="0" sz="300" spc="5" i="1">
                <a:solidFill>
                  <a:srgbClr val="000080"/>
                </a:solidFill>
                <a:latin typeface="Times New Roman"/>
                <a:cs typeface="Times New Roman"/>
              </a:rPr>
              <a:t> </a:t>
            </a:r>
            <a:r>
              <a:rPr dirty="0" sz="300" spc="-50" i="1">
                <a:solidFill>
                  <a:srgbClr val="000080"/>
                </a:solidFill>
                <a:latin typeface="Times New Roman"/>
                <a:cs typeface="Times New Roman"/>
              </a:rPr>
              <a:t>4</a:t>
            </a:r>
            <a:endParaRPr sz="300">
              <a:latin typeface="Times New Roman"/>
              <a:cs typeface="Times New Roman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1611106" y="5377617"/>
            <a:ext cx="75565" cy="730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300" i="1">
                <a:solidFill>
                  <a:srgbClr val="000080"/>
                </a:solidFill>
                <a:latin typeface="Times New Roman"/>
                <a:cs typeface="Times New Roman"/>
              </a:rPr>
              <a:t>6</a:t>
            </a:r>
            <a:r>
              <a:rPr dirty="0" sz="300" spc="5" i="1">
                <a:solidFill>
                  <a:srgbClr val="000080"/>
                </a:solidFill>
                <a:latin typeface="Times New Roman"/>
                <a:cs typeface="Times New Roman"/>
              </a:rPr>
              <a:t> </a:t>
            </a:r>
            <a:r>
              <a:rPr dirty="0" sz="300" spc="-50" i="1">
                <a:solidFill>
                  <a:srgbClr val="000080"/>
                </a:solidFill>
                <a:latin typeface="Times New Roman"/>
                <a:cs typeface="Times New Roman"/>
              </a:rPr>
              <a:t>6</a:t>
            </a:r>
            <a:endParaRPr sz="300">
              <a:latin typeface="Times New Roman"/>
              <a:cs typeface="Times New Roman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2040621" y="5377617"/>
            <a:ext cx="45720" cy="730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300" spc="-50" i="1">
                <a:solidFill>
                  <a:srgbClr val="000080"/>
                </a:solidFill>
                <a:latin typeface="Times New Roman"/>
                <a:cs typeface="Times New Roman"/>
              </a:rPr>
              <a:t>2</a:t>
            </a:r>
            <a:endParaRPr sz="300">
              <a:latin typeface="Times New Roman"/>
              <a:cs typeface="Times New Roman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4108903" y="5503167"/>
            <a:ext cx="52069" cy="571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200" spc="-25">
                <a:solidFill>
                  <a:srgbClr val="FF0000"/>
                </a:solidFill>
                <a:latin typeface="Times New Roman"/>
                <a:cs typeface="Times New Roman"/>
              </a:rPr>
              <a:t>54</a:t>
            </a:r>
            <a:endParaRPr sz="200">
              <a:latin typeface="Times New Roman"/>
              <a:cs typeface="Times New Roman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4393044" y="5503167"/>
            <a:ext cx="904875" cy="571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  <a:tabLst>
                <a:tab pos="296545" algn="l"/>
                <a:tab pos="580390" algn="l"/>
                <a:tab pos="864869" algn="l"/>
              </a:tabLst>
            </a:pPr>
            <a:r>
              <a:rPr dirty="0" sz="200" spc="-25">
                <a:solidFill>
                  <a:srgbClr val="FF0000"/>
                </a:solidFill>
                <a:latin typeface="Times New Roman"/>
                <a:cs typeface="Times New Roman"/>
              </a:rPr>
              <a:t>54</a:t>
            </a:r>
            <a:r>
              <a:rPr dirty="0" sz="200">
                <a:solidFill>
                  <a:srgbClr val="FF0000"/>
                </a:solidFill>
                <a:latin typeface="Times New Roman"/>
                <a:cs typeface="Times New Roman"/>
              </a:rPr>
              <a:t>	</a:t>
            </a:r>
            <a:r>
              <a:rPr dirty="0" sz="200" spc="-25">
                <a:solidFill>
                  <a:srgbClr val="FF0000"/>
                </a:solidFill>
                <a:latin typeface="Times New Roman"/>
                <a:cs typeface="Times New Roman"/>
              </a:rPr>
              <a:t>54</a:t>
            </a:r>
            <a:r>
              <a:rPr dirty="0" sz="200">
                <a:solidFill>
                  <a:srgbClr val="FF0000"/>
                </a:solidFill>
                <a:latin typeface="Times New Roman"/>
                <a:cs typeface="Times New Roman"/>
              </a:rPr>
              <a:t>	</a:t>
            </a:r>
            <a:r>
              <a:rPr dirty="0" sz="200" spc="-25">
                <a:solidFill>
                  <a:srgbClr val="FF0000"/>
                </a:solidFill>
                <a:latin typeface="Times New Roman"/>
                <a:cs typeface="Times New Roman"/>
              </a:rPr>
              <a:t>54</a:t>
            </a:r>
            <a:r>
              <a:rPr dirty="0" sz="200">
                <a:solidFill>
                  <a:srgbClr val="FF0000"/>
                </a:solidFill>
                <a:latin typeface="Times New Roman"/>
                <a:cs typeface="Times New Roman"/>
              </a:rPr>
              <a:t>	</a:t>
            </a:r>
            <a:r>
              <a:rPr dirty="0" sz="200" spc="-25">
                <a:solidFill>
                  <a:srgbClr val="FF0000"/>
                </a:solidFill>
                <a:latin typeface="Times New Roman"/>
                <a:cs typeface="Times New Roman"/>
              </a:rPr>
              <a:t>54</a:t>
            </a:r>
            <a:endParaRPr sz="200">
              <a:latin typeface="Times New Roman"/>
              <a:cs typeface="Times New Roman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2562648" y="5304930"/>
            <a:ext cx="41910" cy="571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200" spc="-50">
                <a:solidFill>
                  <a:srgbClr val="800000"/>
                </a:solidFill>
                <a:latin typeface="Times New Roman"/>
                <a:cs typeface="Times New Roman"/>
              </a:rPr>
              <a:t>T</a:t>
            </a:r>
            <a:endParaRPr sz="200">
              <a:latin typeface="Times New Roman"/>
              <a:cs typeface="Times New Roman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3084674" y="5304930"/>
            <a:ext cx="41910" cy="571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200" spc="-50">
                <a:solidFill>
                  <a:srgbClr val="800000"/>
                </a:solidFill>
                <a:latin typeface="Times New Roman"/>
                <a:cs typeface="Times New Roman"/>
              </a:rPr>
              <a:t>T</a:t>
            </a:r>
            <a:endParaRPr sz="200">
              <a:latin typeface="Times New Roman"/>
              <a:cs typeface="Times New Roman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2377626" y="5364401"/>
            <a:ext cx="43180" cy="571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200" spc="-50" b="1">
                <a:solidFill>
                  <a:srgbClr val="800000"/>
                </a:solidFill>
                <a:latin typeface="Times New Roman"/>
                <a:cs typeface="Times New Roman"/>
              </a:rPr>
              <a:t>T</a:t>
            </a:r>
            <a:endParaRPr sz="200">
              <a:latin typeface="Times New Roman"/>
              <a:cs typeface="Times New Roman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4128727" y="4974533"/>
            <a:ext cx="41910" cy="571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200" spc="-50">
                <a:solidFill>
                  <a:srgbClr val="800000"/>
                </a:solidFill>
                <a:latin typeface="Times New Roman"/>
                <a:cs typeface="Times New Roman"/>
              </a:rPr>
              <a:t>T</a:t>
            </a:r>
            <a:endParaRPr sz="200">
              <a:latin typeface="Times New Roman"/>
              <a:cs typeface="Times New Roman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1089080" y="5641934"/>
            <a:ext cx="194310" cy="730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300" i="1">
                <a:latin typeface="Times New Roman"/>
                <a:cs typeface="Times New Roman"/>
              </a:rPr>
              <a:t>1</a:t>
            </a:r>
            <a:r>
              <a:rPr dirty="0" sz="300" spc="320" i="1">
                <a:latin typeface="Times New Roman"/>
                <a:cs typeface="Times New Roman"/>
              </a:rPr>
              <a:t>  </a:t>
            </a:r>
            <a:r>
              <a:rPr dirty="0" sz="300" i="1">
                <a:latin typeface="Times New Roman"/>
                <a:cs typeface="Times New Roman"/>
              </a:rPr>
              <a:t>4 </a:t>
            </a:r>
            <a:r>
              <a:rPr dirty="0" sz="300" spc="-50" i="1">
                <a:latin typeface="Times New Roman"/>
                <a:cs typeface="Times New Roman"/>
              </a:rPr>
              <a:t>4</a:t>
            </a:r>
            <a:endParaRPr sz="300">
              <a:latin typeface="Times New Roman"/>
              <a:cs typeface="Times New Roman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1472339" y="5641934"/>
            <a:ext cx="187325" cy="730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300" i="1">
                <a:latin typeface="Times New Roman"/>
                <a:cs typeface="Times New Roman"/>
              </a:rPr>
              <a:t>3</a:t>
            </a:r>
            <a:r>
              <a:rPr dirty="0" sz="300" spc="290" i="1">
                <a:latin typeface="Times New Roman"/>
                <a:cs typeface="Times New Roman"/>
              </a:rPr>
              <a:t>  </a:t>
            </a:r>
            <a:r>
              <a:rPr dirty="0" sz="300" i="1">
                <a:latin typeface="Times New Roman"/>
                <a:cs typeface="Times New Roman"/>
              </a:rPr>
              <a:t>6</a:t>
            </a:r>
            <a:r>
              <a:rPr dirty="0" sz="300" spc="5" i="1">
                <a:latin typeface="Times New Roman"/>
                <a:cs typeface="Times New Roman"/>
              </a:rPr>
              <a:t> </a:t>
            </a:r>
            <a:r>
              <a:rPr dirty="0" sz="300" spc="-50" i="1">
                <a:latin typeface="Times New Roman"/>
                <a:cs typeface="Times New Roman"/>
              </a:rPr>
              <a:t>6</a:t>
            </a:r>
            <a:endParaRPr sz="300">
              <a:latin typeface="Times New Roman"/>
              <a:cs typeface="Times New Roman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1895247" y="5641934"/>
            <a:ext cx="164465" cy="730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300" i="1">
                <a:latin typeface="Times New Roman"/>
                <a:cs typeface="Times New Roman"/>
              </a:rPr>
              <a:t>5 5</a:t>
            </a:r>
            <a:r>
              <a:rPr dirty="0" sz="300" spc="480" i="1">
                <a:latin typeface="Times New Roman"/>
                <a:cs typeface="Times New Roman"/>
              </a:rPr>
              <a:t> </a:t>
            </a:r>
            <a:r>
              <a:rPr dirty="0" sz="300" spc="-50" i="1">
                <a:latin typeface="Times New Roman"/>
                <a:cs typeface="Times New Roman"/>
              </a:rPr>
              <a:t>2</a:t>
            </a:r>
            <a:endParaRPr sz="300">
              <a:latin typeface="Times New Roman"/>
              <a:cs typeface="Times New Roman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3956921" y="5807132"/>
            <a:ext cx="45720" cy="730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300" spc="-50" i="1">
                <a:latin typeface="Times New Roman"/>
                <a:cs typeface="Times New Roman"/>
              </a:rPr>
              <a:t>1</a:t>
            </a:r>
            <a:endParaRPr sz="300">
              <a:latin typeface="Times New Roman"/>
              <a:cs typeface="Times New Roman"/>
            </a:endParaRPr>
          </a:p>
        </p:txBody>
      </p:sp>
      <p:sp>
        <p:nvSpPr>
          <p:cNvPr id="58" name="object 58" descr=""/>
          <p:cNvSpPr txBox="1"/>
          <p:nvPr/>
        </p:nvSpPr>
        <p:spPr>
          <a:xfrm>
            <a:off x="4241062" y="5807132"/>
            <a:ext cx="45720" cy="730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300" spc="-50" i="1">
                <a:latin typeface="Times New Roman"/>
                <a:cs typeface="Times New Roman"/>
              </a:rPr>
              <a:t>2</a:t>
            </a:r>
            <a:endParaRPr sz="300">
              <a:latin typeface="Times New Roman"/>
              <a:cs typeface="Times New Roman"/>
            </a:endParaRPr>
          </a:p>
        </p:txBody>
      </p:sp>
      <p:sp>
        <p:nvSpPr>
          <p:cNvPr id="59" name="object 59" descr=""/>
          <p:cNvSpPr txBox="1"/>
          <p:nvPr/>
        </p:nvSpPr>
        <p:spPr>
          <a:xfrm>
            <a:off x="4525203" y="5807132"/>
            <a:ext cx="45720" cy="730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300" spc="-50" i="1">
                <a:latin typeface="Times New Roman"/>
                <a:cs typeface="Times New Roman"/>
              </a:rPr>
              <a:t>3</a:t>
            </a:r>
            <a:endParaRPr sz="300">
              <a:latin typeface="Times New Roman"/>
              <a:cs typeface="Times New Roman"/>
            </a:endParaRPr>
          </a:p>
        </p:txBody>
      </p:sp>
      <p:sp>
        <p:nvSpPr>
          <p:cNvPr id="60" name="object 60" descr=""/>
          <p:cNvSpPr txBox="1"/>
          <p:nvPr/>
        </p:nvSpPr>
        <p:spPr>
          <a:xfrm>
            <a:off x="4815952" y="5807132"/>
            <a:ext cx="75565" cy="730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300" i="1">
                <a:latin typeface="Times New Roman"/>
                <a:cs typeface="Times New Roman"/>
              </a:rPr>
              <a:t>4</a:t>
            </a:r>
            <a:r>
              <a:rPr dirty="0" sz="300" spc="5" i="1">
                <a:latin typeface="Times New Roman"/>
                <a:cs typeface="Times New Roman"/>
              </a:rPr>
              <a:t> </a:t>
            </a:r>
            <a:r>
              <a:rPr dirty="0" sz="300" spc="-50" i="1">
                <a:latin typeface="Times New Roman"/>
                <a:cs typeface="Times New Roman"/>
              </a:rPr>
              <a:t>4</a:t>
            </a:r>
            <a:endParaRPr sz="300">
              <a:latin typeface="Times New Roman"/>
              <a:cs typeface="Times New Roman"/>
            </a:endParaRPr>
          </a:p>
        </p:txBody>
      </p:sp>
      <p:sp>
        <p:nvSpPr>
          <p:cNvPr id="61" name="object 61" descr=""/>
          <p:cNvSpPr txBox="1"/>
          <p:nvPr/>
        </p:nvSpPr>
        <p:spPr>
          <a:xfrm>
            <a:off x="5100093" y="5807132"/>
            <a:ext cx="359410" cy="730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296545" algn="l"/>
              </a:tabLst>
            </a:pPr>
            <a:r>
              <a:rPr dirty="0" sz="300" i="1">
                <a:latin typeface="Times New Roman"/>
                <a:cs typeface="Times New Roman"/>
              </a:rPr>
              <a:t>5</a:t>
            </a:r>
            <a:r>
              <a:rPr dirty="0" sz="300" spc="5" i="1">
                <a:latin typeface="Times New Roman"/>
                <a:cs typeface="Times New Roman"/>
              </a:rPr>
              <a:t> </a:t>
            </a:r>
            <a:r>
              <a:rPr dirty="0" sz="300" spc="-50" i="1">
                <a:latin typeface="Times New Roman"/>
                <a:cs typeface="Times New Roman"/>
              </a:rPr>
              <a:t>5</a:t>
            </a:r>
            <a:r>
              <a:rPr dirty="0" sz="300" i="1">
                <a:latin typeface="Times New Roman"/>
                <a:cs typeface="Times New Roman"/>
              </a:rPr>
              <a:t>	6</a:t>
            </a:r>
            <a:r>
              <a:rPr dirty="0" sz="300" spc="5" i="1">
                <a:latin typeface="Times New Roman"/>
                <a:cs typeface="Times New Roman"/>
              </a:rPr>
              <a:t> </a:t>
            </a:r>
            <a:r>
              <a:rPr dirty="0" sz="300" spc="-50" i="1">
                <a:latin typeface="Times New Roman"/>
                <a:cs typeface="Times New Roman"/>
              </a:rPr>
              <a:t>6</a:t>
            </a:r>
            <a:endParaRPr sz="300">
              <a:latin typeface="Times New Roman"/>
              <a:cs typeface="Times New Roman"/>
            </a:endParaRPr>
          </a:p>
        </p:txBody>
      </p:sp>
      <p:sp>
        <p:nvSpPr>
          <p:cNvPr id="62" name="object 62" descr=""/>
          <p:cNvSpPr txBox="1"/>
          <p:nvPr/>
        </p:nvSpPr>
        <p:spPr>
          <a:xfrm>
            <a:off x="831370" y="6038410"/>
            <a:ext cx="4832350" cy="991869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446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3.36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Comunicación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señal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6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puente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tiristores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control.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  <a:spcBef>
                <a:spcPts val="5"/>
              </a:spcBef>
            </a:pPr>
            <a:r>
              <a:rPr dirty="0" sz="800">
                <a:latin typeface="Times New Roman"/>
                <a:cs typeface="Times New Roman"/>
              </a:rPr>
              <a:t>Todos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tienen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caracteres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disponibles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cuadro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diálogo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Nodo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agrega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extensión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,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B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(etc.)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final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nodo.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defecto,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secuencia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ABC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;</a:t>
            </a:r>
            <a:endParaRPr sz="800">
              <a:latin typeface="Times New Roman"/>
              <a:cs typeface="Times New Roman"/>
            </a:endParaRPr>
          </a:p>
          <a:p>
            <a:pPr marL="12700" marR="14732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primera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tarjeta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,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segunda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B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último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única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forma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cambiar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secuencia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fase.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utilizar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transposición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disponibles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Transp1</a:t>
            </a:r>
            <a:r>
              <a:rPr dirty="0" sz="800" spc="-195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Transp4</a:t>
            </a:r>
            <a:r>
              <a:rPr dirty="0" sz="800" spc="-195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)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seleccionables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Sondas</a:t>
            </a:r>
            <a:r>
              <a:rPr dirty="0" sz="800" spc="85" i="1">
                <a:latin typeface="Times New Roman"/>
                <a:cs typeface="Times New Roman"/>
              </a:rPr>
              <a:t> </a:t>
            </a:r>
            <a:r>
              <a:rPr dirty="0" sz="800" spc="-50" i="1">
                <a:latin typeface="Times New Roman"/>
                <a:cs typeface="Times New Roman"/>
              </a:rPr>
              <a:t>y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340"/>
              </a:spcBef>
            </a:pPr>
            <a:r>
              <a:rPr dirty="0" sz="800" i="1">
                <a:latin typeface="Times New Roman"/>
                <a:cs typeface="Times New Roman"/>
              </a:rPr>
              <a:t>Trifásico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transponer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trifásicos.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63" name="object 63" descr=""/>
          <p:cNvSpPr txBox="1"/>
          <p:nvPr/>
        </p:nvSpPr>
        <p:spPr>
          <a:xfrm>
            <a:off x="2139740" y="8232242"/>
            <a:ext cx="1823085" cy="45021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3.37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trifásico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ilustrativo.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765"/>
              </a:spcBef>
            </a:pPr>
            <a:endParaRPr sz="800">
              <a:latin typeface="Times New Roman"/>
              <a:cs typeface="Times New Roman"/>
            </a:endParaRPr>
          </a:p>
          <a:p>
            <a:pPr marL="1175385">
              <a:lnSpc>
                <a:spcPct val="100000"/>
              </a:lnSpc>
            </a:pPr>
            <a:r>
              <a:rPr dirty="0" sz="550" i="1">
                <a:solidFill>
                  <a:srgbClr val="800000"/>
                </a:solidFill>
                <a:latin typeface="Times New Roman"/>
                <a:cs typeface="Times New Roman"/>
              </a:rPr>
              <a:t>4</a:t>
            </a:r>
            <a:r>
              <a:rPr dirty="0" sz="550" spc="15" i="1">
                <a:solidFill>
                  <a:srgbClr val="800000"/>
                </a:solidFill>
                <a:latin typeface="Times New Roman"/>
                <a:cs typeface="Times New Roman"/>
              </a:rPr>
              <a:t> </a:t>
            </a:r>
            <a:r>
              <a:rPr dirty="0" sz="550" spc="-50" i="1">
                <a:solidFill>
                  <a:srgbClr val="800000"/>
                </a:solidFill>
                <a:latin typeface="Times New Roman"/>
                <a:cs typeface="Times New Roman"/>
              </a:rPr>
              <a:t>4</a:t>
            </a:r>
            <a:endParaRPr sz="550">
              <a:latin typeface="Times New Roman"/>
              <a:cs typeface="Times New Roman"/>
            </a:endParaRPr>
          </a:p>
        </p:txBody>
      </p:sp>
      <p:sp>
        <p:nvSpPr>
          <p:cNvPr id="64" name="object 64" descr=""/>
          <p:cNvSpPr txBox="1"/>
          <p:nvPr/>
        </p:nvSpPr>
        <p:spPr>
          <a:xfrm>
            <a:off x="1862207" y="8747661"/>
            <a:ext cx="7810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solidFill>
                  <a:srgbClr val="000080"/>
                </a:solidFill>
                <a:latin typeface="Times New Roman"/>
                <a:cs typeface="Times New Roman"/>
              </a:rPr>
              <a:t>U</a:t>
            </a:r>
            <a:endParaRPr sz="550">
              <a:latin typeface="Times New Roman"/>
              <a:cs typeface="Times New Roman"/>
            </a:endParaRPr>
          </a:p>
        </p:txBody>
      </p:sp>
      <p:sp>
        <p:nvSpPr>
          <p:cNvPr id="65" name="object 65" descr=""/>
          <p:cNvSpPr txBox="1"/>
          <p:nvPr/>
        </p:nvSpPr>
        <p:spPr>
          <a:xfrm>
            <a:off x="1995398" y="8780701"/>
            <a:ext cx="205104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sz="300">
                <a:solidFill>
                  <a:srgbClr val="000080"/>
                </a:solidFill>
                <a:latin typeface="Times New Roman"/>
                <a:cs typeface="Times New Roman"/>
              </a:rPr>
              <a:t>A</a:t>
            </a:r>
            <a:r>
              <a:rPr dirty="0" sz="300" spc="10">
                <a:solidFill>
                  <a:srgbClr val="000080"/>
                </a:solidFill>
                <a:latin typeface="Times New Roman"/>
                <a:cs typeface="Times New Roman"/>
              </a:rPr>
              <a:t> </a:t>
            </a:r>
            <a:r>
              <a:rPr dirty="0" sz="300">
                <a:solidFill>
                  <a:srgbClr val="000080"/>
                </a:solidFill>
                <a:latin typeface="Times New Roman"/>
                <a:cs typeface="Times New Roman"/>
              </a:rPr>
              <a:t>B</a:t>
            </a:r>
            <a:r>
              <a:rPr dirty="0" sz="300" spc="10">
                <a:solidFill>
                  <a:srgbClr val="000080"/>
                </a:solidFill>
                <a:latin typeface="Times New Roman"/>
                <a:cs typeface="Times New Roman"/>
              </a:rPr>
              <a:t> </a:t>
            </a:r>
            <a:r>
              <a:rPr dirty="0" sz="300" spc="-25">
                <a:solidFill>
                  <a:srgbClr val="000080"/>
                </a:solidFill>
                <a:latin typeface="Times New Roman"/>
                <a:cs typeface="Times New Roman"/>
              </a:rPr>
              <a:t>C</a:t>
            </a:r>
            <a:r>
              <a:rPr dirty="0" baseline="-10101" sz="825" spc="-37" i="1">
                <a:solidFill>
                  <a:srgbClr val="800000"/>
                </a:solidFill>
                <a:latin typeface="Times New Roman"/>
                <a:cs typeface="Times New Roman"/>
              </a:rPr>
              <a:t>1</a:t>
            </a:r>
            <a:endParaRPr baseline="-10101" sz="825">
              <a:latin typeface="Times New Roman"/>
              <a:cs typeface="Times New Roman"/>
            </a:endParaRPr>
          </a:p>
        </p:txBody>
      </p:sp>
      <p:sp>
        <p:nvSpPr>
          <p:cNvPr id="66" name="object 66" descr=""/>
          <p:cNvSpPr txBox="1"/>
          <p:nvPr/>
        </p:nvSpPr>
        <p:spPr>
          <a:xfrm>
            <a:off x="2410666" y="8793916"/>
            <a:ext cx="35941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309880" algn="l"/>
              </a:tabLst>
            </a:pPr>
            <a:r>
              <a:rPr dirty="0" sz="550" spc="-50" i="1">
                <a:solidFill>
                  <a:srgbClr val="800000"/>
                </a:solidFill>
                <a:latin typeface="Times New Roman"/>
                <a:cs typeface="Times New Roman"/>
              </a:rPr>
              <a:t>2</a:t>
            </a:r>
            <a:r>
              <a:rPr dirty="0" sz="550" i="1">
                <a:solidFill>
                  <a:srgbClr val="800000"/>
                </a:solidFill>
                <a:latin typeface="Times New Roman"/>
                <a:cs typeface="Times New Roman"/>
              </a:rPr>
              <a:t>	</a:t>
            </a:r>
            <a:r>
              <a:rPr dirty="0" sz="550" spc="-50" i="1">
                <a:solidFill>
                  <a:srgbClr val="800000"/>
                </a:solidFill>
                <a:latin typeface="Times New Roman"/>
                <a:cs typeface="Times New Roman"/>
              </a:rPr>
              <a:t>3</a:t>
            </a:r>
            <a:endParaRPr sz="550">
              <a:latin typeface="Times New Roman"/>
              <a:cs typeface="Times New Roman"/>
            </a:endParaRPr>
          </a:p>
        </p:txBody>
      </p:sp>
      <p:sp>
        <p:nvSpPr>
          <p:cNvPr id="67" name="object 67" descr=""/>
          <p:cNvSpPr txBox="1"/>
          <p:nvPr/>
        </p:nvSpPr>
        <p:spPr>
          <a:xfrm>
            <a:off x="3897450" y="8721229"/>
            <a:ext cx="116839" cy="25844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i="1">
                <a:solidFill>
                  <a:srgbClr val="800000"/>
                </a:solidFill>
                <a:latin typeface="Times New Roman"/>
                <a:cs typeface="Times New Roman"/>
              </a:rPr>
              <a:t>6</a:t>
            </a:r>
            <a:r>
              <a:rPr dirty="0" sz="550" spc="15" i="1">
                <a:solidFill>
                  <a:srgbClr val="800000"/>
                </a:solidFill>
                <a:latin typeface="Times New Roman"/>
                <a:cs typeface="Times New Roman"/>
              </a:rPr>
              <a:t> </a:t>
            </a:r>
            <a:r>
              <a:rPr dirty="0" sz="550" spc="-50" i="1">
                <a:solidFill>
                  <a:srgbClr val="800000"/>
                </a:solidFill>
                <a:latin typeface="Times New Roman"/>
                <a:cs typeface="Times New Roman"/>
              </a:rPr>
              <a:t>6</a:t>
            </a:r>
            <a:endParaRPr sz="5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484"/>
              </a:spcBef>
            </a:pPr>
            <a:r>
              <a:rPr dirty="0" sz="550" spc="-50" i="1">
                <a:solidFill>
                  <a:srgbClr val="800000"/>
                </a:solidFill>
                <a:latin typeface="Times New Roman"/>
                <a:cs typeface="Times New Roman"/>
              </a:rPr>
              <a:t>8</a:t>
            </a:r>
            <a:endParaRPr sz="550">
              <a:latin typeface="Times New Roman"/>
              <a:cs typeface="Times New Roman"/>
            </a:endParaRPr>
          </a:p>
        </p:txBody>
      </p:sp>
      <p:sp>
        <p:nvSpPr>
          <p:cNvPr id="68" name="object 68" descr=""/>
          <p:cNvSpPr txBox="1"/>
          <p:nvPr/>
        </p:nvSpPr>
        <p:spPr>
          <a:xfrm>
            <a:off x="3494366" y="8932683"/>
            <a:ext cx="116839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i="1">
                <a:solidFill>
                  <a:srgbClr val="800000"/>
                </a:solidFill>
                <a:latin typeface="Times New Roman"/>
                <a:cs typeface="Times New Roman"/>
              </a:rPr>
              <a:t>7</a:t>
            </a:r>
            <a:r>
              <a:rPr dirty="0" sz="550" spc="15" i="1">
                <a:solidFill>
                  <a:srgbClr val="800000"/>
                </a:solidFill>
                <a:latin typeface="Times New Roman"/>
                <a:cs typeface="Times New Roman"/>
              </a:rPr>
              <a:t> </a:t>
            </a:r>
            <a:r>
              <a:rPr dirty="0" sz="550" spc="-50" i="1">
                <a:solidFill>
                  <a:srgbClr val="800000"/>
                </a:solidFill>
                <a:latin typeface="Times New Roman"/>
                <a:cs typeface="Times New Roman"/>
              </a:rPr>
              <a:t>7</a:t>
            </a:r>
            <a:endParaRPr sz="550">
              <a:latin typeface="Times New Roman"/>
              <a:cs typeface="Times New Roman"/>
            </a:endParaRPr>
          </a:p>
        </p:txBody>
      </p:sp>
      <p:sp>
        <p:nvSpPr>
          <p:cNvPr id="69" name="object 69" descr=""/>
          <p:cNvSpPr txBox="1"/>
          <p:nvPr/>
        </p:nvSpPr>
        <p:spPr>
          <a:xfrm>
            <a:off x="2661767" y="8774093"/>
            <a:ext cx="54610" cy="730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300" spc="-50" b="1">
                <a:solidFill>
                  <a:srgbClr val="000080"/>
                </a:solidFill>
                <a:latin typeface="Times New Roman"/>
                <a:cs typeface="Times New Roman"/>
              </a:rPr>
              <a:t>V</a:t>
            </a:r>
            <a:endParaRPr sz="300">
              <a:latin typeface="Times New Roman"/>
              <a:cs typeface="Times New Roman"/>
            </a:endParaRPr>
          </a:p>
        </p:txBody>
      </p:sp>
      <p:sp>
        <p:nvSpPr>
          <p:cNvPr id="70" name="object 70" descr=""/>
          <p:cNvSpPr txBox="1"/>
          <p:nvPr/>
        </p:nvSpPr>
        <p:spPr>
          <a:xfrm>
            <a:off x="1796128" y="9348982"/>
            <a:ext cx="268414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10">
                <a:latin typeface="Times New Roman"/>
                <a:cs typeface="Times New Roman"/>
              </a:rPr>
              <a:t>Fig.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3.37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/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b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-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Circuito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ATPDraw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equivalente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(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Courier New"/>
                <a:cs typeface="Courier New"/>
              </a:rPr>
              <a:t>Exa_2.adp</a:t>
            </a:r>
            <a:r>
              <a:rPr dirty="0" sz="800" spc="-260">
                <a:latin typeface="Courier New"/>
                <a:cs typeface="Courier New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).</a:t>
            </a:r>
            <a:endParaRPr sz="800">
              <a:latin typeface="Times New Roman"/>
              <a:cs typeface="Times New Roman"/>
            </a:endParaRPr>
          </a:p>
        </p:txBody>
      </p:sp>
      <p:grpSp>
        <p:nvGrpSpPr>
          <p:cNvPr id="71" name="object 71" descr=""/>
          <p:cNvGrpSpPr/>
          <p:nvPr/>
        </p:nvGrpSpPr>
        <p:grpSpPr>
          <a:xfrm>
            <a:off x="368299" y="10313220"/>
            <a:ext cx="443230" cy="13335"/>
            <a:chOff x="368299" y="10313220"/>
            <a:chExt cx="443230" cy="13335"/>
          </a:xfrm>
        </p:grpSpPr>
        <p:sp>
          <p:nvSpPr>
            <p:cNvPr id="72" name="object 72" descr=""/>
            <p:cNvSpPr/>
            <p:nvPr/>
          </p:nvSpPr>
          <p:spPr>
            <a:xfrm>
              <a:off x="368299" y="10313220"/>
              <a:ext cx="443230" cy="6985"/>
            </a:xfrm>
            <a:custGeom>
              <a:avLst/>
              <a:gdLst/>
              <a:ahLst/>
              <a:cxnLst/>
              <a:rect l="l" t="t" r="r" b="b"/>
              <a:pathLst>
                <a:path w="443230" h="6984">
                  <a:moveTo>
                    <a:pt x="442731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442731" y="0"/>
                  </a:lnTo>
                  <a:lnTo>
                    <a:pt x="442731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" name="object 73" descr=""/>
            <p:cNvSpPr/>
            <p:nvPr/>
          </p:nvSpPr>
          <p:spPr>
            <a:xfrm>
              <a:off x="368287" y="10313225"/>
              <a:ext cx="443230" cy="13335"/>
            </a:xfrm>
            <a:custGeom>
              <a:avLst/>
              <a:gdLst/>
              <a:ahLst/>
              <a:cxnLst/>
              <a:rect l="l" t="t" r="r" b="b"/>
              <a:pathLst>
                <a:path w="443230" h="13334">
                  <a:moveTo>
                    <a:pt x="442734" y="0"/>
                  </a:moveTo>
                  <a:lnTo>
                    <a:pt x="436130" y="6604"/>
                  </a:lnTo>
                  <a:lnTo>
                    <a:pt x="0" y="6604"/>
                  </a:lnTo>
                  <a:lnTo>
                    <a:pt x="0" y="13220"/>
                  </a:lnTo>
                  <a:lnTo>
                    <a:pt x="436130" y="13220"/>
                  </a:lnTo>
                  <a:lnTo>
                    <a:pt x="442734" y="13220"/>
                  </a:lnTo>
                  <a:lnTo>
                    <a:pt x="442734" y="6604"/>
                  </a:lnTo>
                  <a:lnTo>
                    <a:pt x="442734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" name="object 74" descr=""/>
            <p:cNvSpPr/>
            <p:nvPr/>
          </p:nvSpPr>
          <p:spPr>
            <a:xfrm>
              <a:off x="368299" y="10313220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4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5" name="object 75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76" name="object 76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94615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41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</p:spTree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80695" cy="34988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  <a:p>
            <a:pPr marL="67945">
              <a:lnSpc>
                <a:spcPct val="100000"/>
              </a:lnSpc>
              <a:spcBef>
                <a:spcPts val="625"/>
              </a:spcBef>
            </a:pPr>
            <a:r>
              <a:rPr dirty="0" sz="800" b="1">
                <a:latin typeface="Arial"/>
                <a:cs typeface="Arial"/>
              </a:rPr>
              <a:t>Page</a:t>
            </a:r>
            <a:r>
              <a:rPr dirty="0" sz="800" spc="6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53</a:t>
            </a:r>
            <a:endParaRPr sz="800">
              <a:latin typeface="Arial"/>
              <a:cs typeface="Arial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935015" y="165100"/>
            <a:ext cx="5226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5" name="object 5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631"/>
                  </a:lnTo>
                  <a:lnTo>
                    <a:pt x="142755" y="98631"/>
                  </a:lnTo>
                  <a:lnTo>
                    <a:pt x="136180" y="99939"/>
                  </a:lnTo>
                  <a:lnTo>
                    <a:pt x="104587" y="124134"/>
                  </a:lnTo>
                  <a:lnTo>
                    <a:pt x="98048" y="143338"/>
                  </a:lnTo>
                  <a:lnTo>
                    <a:pt x="98048" y="569322"/>
                  </a:lnTo>
                  <a:lnTo>
                    <a:pt x="117977" y="603765"/>
                  </a:lnTo>
                  <a:lnTo>
                    <a:pt x="142755" y="614029"/>
                  </a:lnTo>
                  <a:lnTo>
                    <a:pt x="1886711" y="614029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4029"/>
                  </a:moveTo>
                  <a:lnTo>
                    <a:pt x="1744971" y="614029"/>
                  </a:lnTo>
                  <a:lnTo>
                    <a:pt x="1751545" y="612721"/>
                  </a:lnTo>
                  <a:lnTo>
                    <a:pt x="1764174" y="607489"/>
                  </a:lnTo>
                  <a:lnTo>
                    <a:pt x="1788370" y="575896"/>
                  </a:lnTo>
                  <a:lnTo>
                    <a:pt x="1789678" y="569322"/>
                  </a:lnTo>
                  <a:lnTo>
                    <a:pt x="1789678" y="143338"/>
                  </a:lnTo>
                  <a:lnTo>
                    <a:pt x="1769748" y="108894"/>
                  </a:lnTo>
                  <a:lnTo>
                    <a:pt x="1744971" y="98631"/>
                  </a:lnTo>
                  <a:lnTo>
                    <a:pt x="1886711" y="98631"/>
                  </a:lnTo>
                  <a:lnTo>
                    <a:pt x="1886711" y="614029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932176" y="500434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5453" y="528634"/>
                  </a:moveTo>
                  <a:lnTo>
                    <a:pt x="49392" y="528634"/>
                  </a:lnTo>
                  <a:lnTo>
                    <a:pt x="45954" y="528270"/>
                  </a:lnTo>
                  <a:lnTo>
                    <a:pt x="10837" y="507984"/>
                  </a:lnTo>
                  <a:lnTo>
                    <a:pt x="0" y="479226"/>
                  </a:lnTo>
                  <a:lnTo>
                    <a:pt x="0" y="475770"/>
                  </a:lnTo>
                  <a:lnTo>
                    <a:pt x="0" y="49381"/>
                  </a:lnTo>
                  <a:lnTo>
                    <a:pt x="17937" y="12984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887"/>
                  </a:lnTo>
                  <a:lnTo>
                    <a:pt x="1704845" y="49381"/>
                  </a:lnTo>
                  <a:lnTo>
                    <a:pt x="1704845" y="479226"/>
                  </a:lnTo>
                  <a:lnTo>
                    <a:pt x="1686907" y="515570"/>
                  </a:lnTo>
                  <a:lnTo>
                    <a:pt x="1658890" y="528270"/>
                  </a:lnTo>
                  <a:lnTo>
                    <a:pt x="1655453" y="52863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171"/>
              <a:ext cx="145374" cy="145374"/>
            </a:xfrm>
            <a:prstGeom prst="rect">
              <a:avLst/>
            </a:prstGeom>
          </p:spPr>
        </p:pic>
      </p:grpSp>
      <p:sp>
        <p:nvSpPr>
          <p:cNvPr id="8" name="object 8" descr=""/>
          <p:cNvSpPr txBox="1"/>
          <p:nvPr/>
        </p:nvSpPr>
        <p:spPr>
          <a:xfrm>
            <a:off x="4637538" y="580249"/>
            <a:ext cx="1007744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8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introductorio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089080" y="811527"/>
            <a:ext cx="5008245" cy="89281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algn="ctr" marL="382905">
              <a:lnSpc>
                <a:spcPct val="100000"/>
              </a:lnSpc>
              <a:spcBef>
                <a:spcPts val="125"/>
              </a:spcBef>
            </a:pPr>
            <a:r>
              <a:rPr dirty="0" sz="600" spc="-10">
                <a:latin typeface="Arial MT"/>
                <a:cs typeface="Arial MT"/>
              </a:rPr>
              <a:t>Traduciendo...</a:t>
            </a:r>
            <a:endParaRPr sz="600">
              <a:latin typeface="Arial MT"/>
              <a:cs typeface="Arial MT"/>
            </a:endParaRPr>
          </a:p>
          <a:p>
            <a:pPr marL="12700" marR="5080">
              <a:lnSpc>
                <a:spcPct val="113799"/>
              </a:lnSpc>
              <a:spcBef>
                <a:spcPts val="610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figura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3.37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construyó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misma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manera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primer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notar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que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conexiones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parecen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gruesas.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contiene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3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especiales</a:t>
            </a:r>
            <a:endParaRPr sz="800">
              <a:latin typeface="Times New Roman"/>
              <a:cs typeface="Times New Roman"/>
            </a:endParaRPr>
          </a:p>
          <a:p>
            <a:pPr marL="12700" marR="87058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objetos,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transposición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mencionado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caso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ABC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BCA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),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divisor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divide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trifásicos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monofásicos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referencia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ABC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.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figura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3.38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trifásico.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1089080" y="8245447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5661767" y="8225624"/>
            <a:ext cx="13144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53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1089080" y="4208003"/>
            <a:ext cx="444436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3.38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defecto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secuencia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Arriba: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monofásico.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Abajo: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trifásico.</a:t>
            </a:r>
            <a:endParaRPr sz="800">
              <a:latin typeface="Times New Roman"/>
              <a:cs typeface="Times New Roman"/>
            </a:endParaRPr>
          </a:p>
        </p:txBody>
      </p:sp>
      <p:grpSp>
        <p:nvGrpSpPr>
          <p:cNvPr id="13" name="object 13" descr=""/>
          <p:cNvGrpSpPr/>
          <p:nvPr/>
        </p:nvGrpSpPr>
        <p:grpSpPr>
          <a:xfrm>
            <a:off x="368299" y="8694266"/>
            <a:ext cx="535305" cy="13335"/>
            <a:chOff x="368299" y="8694266"/>
            <a:chExt cx="535305" cy="13335"/>
          </a:xfrm>
        </p:grpSpPr>
        <p:sp>
          <p:nvSpPr>
            <p:cNvPr id="14" name="object 14" descr=""/>
            <p:cNvSpPr/>
            <p:nvPr/>
          </p:nvSpPr>
          <p:spPr>
            <a:xfrm>
              <a:off x="368299" y="8694266"/>
              <a:ext cx="443230" cy="6985"/>
            </a:xfrm>
            <a:custGeom>
              <a:avLst/>
              <a:gdLst/>
              <a:ahLst/>
              <a:cxnLst/>
              <a:rect l="l" t="t" r="r" b="b"/>
              <a:pathLst>
                <a:path w="443230" h="6984">
                  <a:moveTo>
                    <a:pt x="442731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442731" y="0"/>
                  </a:lnTo>
                  <a:lnTo>
                    <a:pt x="442731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368287" y="8694267"/>
              <a:ext cx="443230" cy="13335"/>
            </a:xfrm>
            <a:custGeom>
              <a:avLst/>
              <a:gdLst/>
              <a:ahLst/>
              <a:cxnLst/>
              <a:rect l="l" t="t" r="r" b="b"/>
              <a:pathLst>
                <a:path w="443230" h="13334">
                  <a:moveTo>
                    <a:pt x="442734" y="0"/>
                  </a:moveTo>
                  <a:lnTo>
                    <a:pt x="436130" y="6616"/>
                  </a:lnTo>
                  <a:lnTo>
                    <a:pt x="0" y="6616"/>
                  </a:lnTo>
                  <a:lnTo>
                    <a:pt x="0" y="13220"/>
                  </a:lnTo>
                  <a:lnTo>
                    <a:pt x="436130" y="13220"/>
                  </a:lnTo>
                  <a:lnTo>
                    <a:pt x="442734" y="13220"/>
                  </a:lnTo>
                  <a:lnTo>
                    <a:pt x="442734" y="6616"/>
                  </a:lnTo>
                  <a:lnTo>
                    <a:pt x="442734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368287" y="8694267"/>
              <a:ext cx="535305" cy="13335"/>
            </a:xfrm>
            <a:custGeom>
              <a:avLst/>
              <a:gdLst/>
              <a:ahLst/>
              <a:cxnLst/>
              <a:rect l="l" t="t" r="r" b="b"/>
              <a:pathLst>
                <a:path w="535305" h="13334">
                  <a:moveTo>
                    <a:pt x="535254" y="0"/>
                  </a:moveTo>
                  <a:lnTo>
                    <a:pt x="6616" y="0"/>
                  </a:lnTo>
                  <a:lnTo>
                    <a:pt x="0" y="0"/>
                  </a:lnTo>
                  <a:lnTo>
                    <a:pt x="0" y="6616"/>
                  </a:lnTo>
                  <a:lnTo>
                    <a:pt x="0" y="13220"/>
                  </a:lnTo>
                  <a:lnTo>
                    <a:pt x="6616" y="6616"/>
                  </a:lnTo>
                  <a:lnTo>
                    <a:pt x="535254" y="6616"/>
                  </a:lnTo>
                  <a:lnTo>
                    <a:pt x="535254" y="0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 descr=""/>
            <p:cNvSpPr/>
            <p:nvPr/>
          </p:nvSpPr>
          <p:spPr>
            <a:xfrm>
              <a:off x="368287" y="8694267"/>
              <a:ext cx="535305" cy="13335"/>
            </a:xfrm>
            <a:custGeom>
              <a:avLst/>
              <a:gdLst/>
              <a:ahLst/>
              <a:cxnLst/>
              <a:rect l="l" t="t" r="r" b="b"/>
              <a:pathLst>
                <a:path w="535305" h="13334">
                  <a:moveTo>
                    <a:pt x="535254" y="0"/>
                  </a:moveTo>
                  <a:lnTo>
                    <a:pt x="528637" y="6616"/>
                  </a:lnTo>
                  <a:lnTo>
                    <a:pt x="0" y="6616"/>
                  </a:lnTo>
                  <a:lnTo>
                    <a:pt x="0" y="13220"/>
                  </a:lnTo>
                  <a:lnTo>
                    <a:pt x="528637" y="13220"/>
                  </a:lnTo>
                  <a:lnTo>
                    <a:pt x="535254" y="13220"/>
                  </a:lnTo>
                  <a:lnTo>
                    <a:pt x="535254" y="6616"/>
                  </a:lnTo>
                  <a:lnTo>
                    <a:pt x="535254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 descr=""/>
            <p:cNvSpPr/>
            <p:nvPr/>
          </p:nvSpPr>
          <p:spPr>
            <a:xfrm>
              <a:off x="368299" y="8694266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4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9" name="object 19" descr=""/>
          <p:cNvSpPr txBox="1"/>
          <p:nvPr/>
        </p:nvSpPr>
        <p:spPr>
          <a:xfrm>
            <a:off x="391530" y="8776973"/>
            <a:ext cx="400050" cy="11874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915"/>
              </a:lnSpc>
            </a:pPr>
            <a:r>
              <a:rPr dirty="0" sz="800" b="1">
                <a:latin typeface="Arial"/>
                <a:cs typeface="Arial"/>
              </a:rPr>
              <a:t>Page</a:t>
            </a:r>
            <a:r>
              <a:rPr dirty="0" sz="800" spc="6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54</a:t>
            </a:r>
            <a:endParaRPr sz="800">
              <a:latin typeface="Arial"/>
              <a:cs typeface="Arial"/>
            </a:endParaRPr>
          </a:p>
        </p:txBody>
      </p:sp>
      <p:sp>
        <p:nvSpPr>
          <p:cNvPr id="20" name="object 20" descr=""/>
          <p:cNvSpPr/>
          <p:nvPr/>
        </p:nvSpPr>
        <p:spPr>
          <a:xfrm>
            <a:off x="381515" y="8773562"/>
            <a:ext cx="509270" cy="132715"/>
          </a:xfrm>
          <a:custGeom>
            <a:avLst/>
            <a:gdLst/>
            <a:ahLst/>
            <a:cxnLst/>
            <a:rect l="l" t="t" r="r" b="b"/>
            <a:pathLst>
              <a:path w="509269" h="132715">
                <a:moveTo>
                  <a:pt x="508810" y="132158"/>
                </a:moveTo>
                <a:lnTo>
                  <a:pt x="0" y="132158"/>
                </a:lnTo>
                <a:lnTo>
                  <a:pt x="0" y="0"/>
                </a:lnTo>
                <a:lnTo>
                  <a:pt x="508810" y="0"/>
                </a:lnTo>
                <a:lnTo>
                  <a:pt x="508810" y="132158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" name="object 21" descr=""/>
          <p:cNvSpPr txBox="1"/>
          <p:nvPr/>
        </p:nvSpPr>
        <p:spPr>
          <a:xfrm>
            <a:off x="377385" y="8754258"/>
            <a:ext cx="51943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Página</a:t>
            </a:r>
            <a:r>
              <a:rPr dirty="0" sz="800" spc="8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55</a:t>
            </a:r>
            <a:endParaRPr sz="800">
              <a:latin typeface="Arial"/>
              <a:cs typeface="Arial"/>
            </a:endParaRPr>
          </a:p>
        </p:txBody>
      </p:sp>
      <p:sp>
        <p:nvSpPr>
          <p:cNvPr id="22" name="object 22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23" name="object 23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94615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41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</p:spTree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935015" y="165100"/>
            <a:ext cx="5226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5" name="object 5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583"/>
                  </a:lnTo>
                  <a:lnTo>
                    <a:pt x="142755" y="98583"/>
                  </a:lnTo>
                  <a:lnTo>
                    <a:pt x="136180" y="99891"/>
                  </a:lnTo>
                  <a:lnTo>
                    <a:pt x="104587" y="124086"/>
                  </a:lnTo>
                  <a:lnTo>
                    <a:pt x="98048" y="143290"/>
                  </a:lnTo>
                  <a:lnTo>
                    <a:pt x="98048" y="569322"/>
                  </a:lnTo>
                  <a:lnTo>
                    <a:pt x="117977" y="603765"/>
                  </a:lnTo>
                  <a:lnTo>
                    <a:pt x="142755" y="614029"/>
                  </a:lnTo>
                  <a:lnTo>
                    <a:pt x="1886711" y="614029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4029"/>
                  </a:moveTo>
                  <a:lnTo>
                    <a:pt x="1744971" y="614029"/>
                  </a:lnTo>
                  <a:lnTo>
                    <a:pt x="1751545" y="612721"/>
                  </a:lnTo>
                  <a:lnTo>
                    <a:pt x="1764174" y="607489"/>
                  </a:lnTo>
                  <a:lnTo>
                    <a:pt x="1788370" y="575896"/>
                  </a:lnTo>
                  <a:lnTo>
                    <a:pt x="1789678" y="569322"/>
                  </a:lnTo>
                  <a:lnTo>
                    <a:pt x="1789678" y="143290"/>
                  </a:lnTo>
                  <a:lnTo>
                    <a:pt x="1769748" y="108846"/>
                  </a:lnTo>
                  <a:lnTo>
                    <a:pt x="1744971" y="98583"/>
                  </a:lnTo>
                  <a:lnTo>
                    <a:pt x="1886711" y="98583"/>
                  </a:lnTo>
                  <a:lnTo>
                    <a:pt x="1886711" y="614029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932176" y="500423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5453" y="528607"/>
                  </a:moveTo>
                  <a:lnTo>
                    <a:pt x="49392" y="528607"/>
                  </a:lnTo>
                  <a:lnTo>
                    <a:pt x="45954" y="528244"/>
                  </a:lnTo>
                  <a:lnTo>
                    <a:pt x="10837" y="507958"/>
                  </a:lnTo>
                  <a:lnTo>
                    <a:pt x="0" y="479226"/>
                  </a:lnTo>
                  <a:lnTo>
                    <a:pt x="0" y="475770"/>
                  </a:lnTo>
                  <a:lnTo>
                    <a:pt x="0" y="49381"/>
                  </a:lnTo>
                  <a:lnTo>
                    <a:pt x="17937" y="13011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914"/>
                  </a:lnTo>
                  <a:lnTo>
                    <a:pt x="1704845" y="49381"/>
                  </a:lnTo>
                  <a:lnTo>
                    <a:pt x="1704845" y="479226"/>
                  </a:lnTo>
                  <a:lnTo>
                    <a:pt x="1686907" y="515550"/>
                  </a:lnTo>
                  <a:lnTo>
                    <a:pt x="1658890" y="528244"/>
                  </a:lnTo>
                  <a:lnTo>
                    <a:pt x="1655453" y="52860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171"/>
              <a:ext cx="145374" cy="145374"/>
            </a:xfrm>
            <a:prstGeom prst="rect">
              <a:avLst/>
            </a:prstGeom>
          </p:spPr>
        </p:pic>
      </p:grpSp>
      <p:sp>
        <p:nvSpPr>
          <p:cNvPr id="8" name="object 8" descr=""/>
          <p:cNvSpPr txBox="1"/>
          <p:nvPr/>
        </p:nvSpPr>
        <p:spPr>
          <a:xfrm>
            <a:off x="3519868" y="811517"/>
            <a:ext cx="52959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10">
                <a:latin typeface="Arial MT"/>
                <a:cs typeface="Arial MT"/>
              </a:rPr>
              <a:t>Traduciendo...</a:t>
            </a:r>
            <a:endParaRPr sz="600">
              <a:latin typeface="Arial MT"/>
              <a:cs typeface="Arial MT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089080" y="6626494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5661767" y="6606671"/>
            <a:ext cx="13144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55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2040621" y="1847640"/>
            <a:ext cx="2581910" cy="805180"/>
          </a:xfrm>
          <a:prstGeom prst="rect">
            <a:avLst/>
          </a:prstGeom>
        </p:spPr>
        <p:txBody>
          <a:bodyPr wrap="square" lIns="0" tIns="13525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65"/>
              </a:spcBef>
            </a:pPr>
            <a:r>
              <a:rPr dirty="0" sz="1750" b="1">
                <a:solidFill>
                  <a:srgbClr val="0000FF"/>
                </a:solidFill>
                <a:latin typeface="Times New Roman"/>
                <a:cs typeface="Times New Roman"/>
              </a:rPr>
              <a:t>4.</a:t>
            </a:r>
            <a:r>
              <a:rPr dirty="0" sz="1750" spc="2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175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1750" spc="2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1750" b="1">
                <a:solidFill>
                  <a:srgbClr val="0000FF"/>
                </a:solidFill>
                <a:latin typeface="Times New Roman"/>
                <a:cs typeface="Times New Roman"/>
              </a:rPr>
              <a:t>de</a:t>
            </a:r>
            <a:r>
              <a:rPr dirty="0" sz="1750" spc="2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1750" b="1">
                <a:solidFill>
                  <a:srgbClr val="0000FF"/>
                </a:solidFill>
                <a:latin typeface="Times New Roman"/>
                <a:cs typeface="Times New Roman"/>
              </a:rPr>
              <a:t>referencia.</a:t>
            </a:r>
            <a:r>
              <a:rPr dirty="0" sz="1750" spc="2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1750" b="1">
                <a:solidFill>
                  <a:srgbClr val="0000FF"/>
                </a:solidFill>
                <a:latin typeface="Times New Roman"/>
                <a:cs typeface="Times New Roman"/>
              </a:rPr>
              <a:t>.</a:t>
            </a:r>
            <a:r>
              <a:rPr dirty="0" sz="1750" spc="2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1750" spc="-50" b="1">
                <a:solidFill>
                  <a:srgbClr val="0000FF"/>
                </a:solidFill>
                <a:latin typeface="Times New Roman"/>
                <a:cs typeface="Times New Roman"/>
              </a:rPr>
              <a:t>.</a:t>
            </a:r>
            <a:endParaRPr sz="1750">
              <a:latin typeface="Times New Roman"/>
              <a:cs typeface="Times New Roman"/>
            </a:endParaRPr>
          </a:p>
          <a:p>
            <a:pPr marL="137795">
              <a:lnSpc>
                <a:spcPct val="100000"/>
              </a:lnSpc>
              <a:spcBef>
                <a:spcPts val="969"/>
              </a:spcBef>
            </a:pPr>
            <a:r>
              <a:rPr dirty="0" sz="1750" b="1">
                <a:solidFill>
                  <a:srgbClr val="0000FF"/>
                </a:solidFill>
                <a:latin typeface="Times New Roman"/>
                <a:cs typeface="Times New Roman"/>
              </a:rPr>
              <a:t>. .</a:t>
            </a:r>
            <a:r>
              <a:rPr dirty="0" sz="1750" spc="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1750" b="1">
                <a:solidFill>
                  <a:srgbClr val="0000FF"/>
                </a:solidFill>
                <a:latin typeface="Times New Roman"/>
                <a:cs typeface="Times New Roman"/>
              </a:rPr>
              <a:t>.</a:t>
            </a:r>
            <a:r>
              <a:rPr dirty="0" sz="1750" spc="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1750" b="1">
                <a:solidFill>
                  <a:srgbClr val="0000FF"/>
                </a:solidFill>
                <a:latin typeface="Times New Roman"/>
                <a:cs typeface="Times New Roman"/>
              </a:rPr>
              <a:t>.</a:t>
            </a:r>
            <a:r>
              <a:rPr dirty="0" sz="1750" spc="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1750" b="1">
                <a:solidFill>
                  <a:srgbClr val="0000FF"/>
                </a:solidFill>
                <a:latin typeface="Times New Roman"/>
                <a:cs typeface="Times New Roman"/>
              </a:rPr>
              <a:t>.</a:t>
            </a:r>
            <a:r>
              <a:rPr dirty="0" sz="1750" spc="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1750" b="1">
                <a:solidFill>
                  <a:srgbClr val="0000FF"/>
                </a:solidFill>
                <a:latin typeface="Times New Roman"/>
                <a:cs typeface="Times New Roman"/>
              </a:rPr>
              <a:t>.</a:t>
            </a:r>
            <a:r>
              <a:rPr dirty="0" sz="1750" spc="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1750" b="1">
                <a:solidFill>
                  <a:srgbClr val="0000FF"/>
                </a:solidFill>
                <a:latin typeface="Times New Roman"/>
                <a:cs typeface="Times New Roman"/>
              </a:rPr>
              <a:t>.</a:t>
            </a:r>
            <a:r>
              <a:rPr dirty="0" sz="1750" spc="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1750" b="1">
                <a:solidFill>
                  <a:srgbClr val="0000FF"/>
                </a:solidFill>
                <a:latin typeface="Times New Roman"/>
                <a:cs typeface="Times New Roman"/>
              </a:rPr>
              <a:t>.</a:t>
            </a:r>
            <a:r>
              <a:rPr dirty="0" sz="1750" spc="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1750" b="1">
                <a:solidFill>
                  <a:srgbClr val="0000FF"/>
                </a:solidFill>
                <a:latin typeface="Times New Roman"/>
                <a:cs typeface="Times New Roman"/>
              </a:rPr>
              <a:t>. .</a:t>
            </a:r>
            <a:r>
              <a:rPr dirty="0" sz="1750" spc="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1750" b="1">
                <a:solidFill>
                  <a:srgbClr val="0000FF"/>
                </a:solidFill>
                <a:latin typeface="Times New Roman"/>
                <a:cs typeface="Times New Roman"/>
              </a:rPr>
              <a:t>.</a:t>
            </a:r>
            <a:r>
              <a:rPr dirty="0" sz="1750" spc="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1750" b="1">
                <a:solidFill>
                  <a:srgbClr val="0000FF"/>
                </a:solidFill>
                <a:latin typeface="Times New Roman"/>
                <a:cs typeface="Times New Roman"/>
              </a:rPr>
              <a:t>.</a:t>
            </a:r>
            <a:r>
              <a:rPr dirty="0" sz="1750" spc="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1750" b="1">
                <a:solidFill>
                  <a:srgbClr val="0000FF"/>
                </a:solidFill>
                <a:latin typeface="Times New Roman"/>
                <a:cs typeface="Times New Roman"/>
              </a:rPr>
              <a:t>.</a:t>
            </a:r>
            <a:r>
              <a:rPr dirty="0" sz="1750" spc="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1750" b="1">
                <a:solidFill>
                  <a:srgbClr val="0000FF"/>
                </a:solidFill>
                <a:latin typeface="Times New Roman"/>
                <a:cs typeface="Times New Roman"/>
              </a:rPr>
              <a:t>.</a:t>
            </a:r>
            <a:r>
              <a:rPr dirty="0" sz="1750" spc="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1750" b="1">
                <a:solidFill>
                  <a:srgbClr val="0000FF"/>
                </a:solidFill>
                <a:latin typeface="Times New Roman"/>
                <a:cs typeface="Times New Roman"/>
              </a:rPr>
              <a:t>.</a:t>
            </a:r>
            <a:r>
              <a:rPr dirty="0" sz="1750" spc="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1750" b="1">
                <a:solidFill>
                  <a:srgbClr val="0000FF"/>
                </a:solidFill>
                <a:latin typeface="Times New Roman"/>
                <a:cs typeface="Times New Roman"/>
              </a:rPr>
              <a:t>.</a:t>
            </a:r>
            <a:r>
              <a:rPr dirty="0" sz="1750" spc="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1750" b="1">
                <a:solidFill>
                  <a:srgbClr val="0000FF"/>
                </a:solidFill>
                <a:latin typeface="Times New Roman"/>
                <a:cs typeface="Times New Roman"/>
              </a:rPr>
              <a:t>. .</a:t>
            </a:r>
            <a:r>
              <a:rPr dirty="0" sz="1750" spc="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1750" b="1">
                <a:solidFill>
                  <a:srgbClr val="0000FF"/>
                </a:solidFill>
                <a:latin typeface="Times New Roman"/>
                <a:cs typeface="Times New Roman"/>
              </a:rPr>
              <a:t>.</a:t>
            </a:r>
            <a:r>
              <a:rPr dirty="0" sz="1750" spc="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1750" spc="-50" b="1">
                <a:solidFill>
                  <a:srgbClr val="0000FF"/>
                </a:solidFill>
                <a:latin typeface="Times New Roman"/>
                <a:cs typeface="Times New Roman"/>
              </a:rPr>
              <a:t>.</a:t>
            </a:r>
            <a:endParaRPr sz="1750">
              <a:latin typeface="Times New Roman"/>
              <a:cs typeface="Times New Roman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4630930" y="4687853"/>
            <a:ext cx="941705" cy="735330"/>
          </a:xfrm>
          <a:prstGeom prst="rect">
            <a:avLst/>
          </a:prstGeom>
        </p:spPr>
        <p:txBody>
          <a:bodyPr wrap="square" lIns="0" tIns="285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25"/>
              </a:spcBef>
            </a:pPr>
            <a:r>
              <a:rPr dirty="0" sz="1300" spc="-10" b="1">
                <a:solidFill>
                  <a:srgbClr val="0000FF"/>
                </a:solidFill>
                <a:latin typeface="Times New Roman"/>
                <a:cs typeface="Times New Roman"/>
              </a:rPr>
              <a:t>ATPDraw</a:t>
            </a:r>
            <a:r>
              <a:rPr dirty="0" sz="1300" spc="-3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1300" spc="-50">
                <a:solidFill>
                  <a:srgbClr val="0000FF"/>
                </a:solidFill>
                <a:latin typeface="Times New Roman"/>
                <a:cs typeface="Times New Roman"/>
              </a:rPr>
              <a:t>™</a:t>
            </a:r>
            <a:endParaRPr sz="13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100" b="1">
                <a:solidFill>
                  <a:srgbClr val="0000FF"/>
                </a:solidFill>
                <a:latin typeface="Times New Roman"/>
                <a:cs typeface="Times New Roman"/>
              </a:rPr>
              <a:t>para</a:t>
            </a:r>
            <a:r>
              <a:rPr dirty="0" sz="1100" spc="-3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1100" spc="-10" b="1">
                <a:solidFill>
                  <a:srgbClr val="0000FF"/>
                </a:solidFill>
                <a:latin typeface="Times New Roman"/>
                <a:cs typeface="Times New Roman"/>
              </a:rPr>
              <a:t>ventanas</a:t>
            </a: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625"/>
              </a:spcBef>
            </a:pPr>
            <a:r>
              <a:rPr dirty="0" sz="1550" spc="-25" b="1">
                <a:solidFill>
                  <a:srgbClr val="0000FF"/>
                </a:solidFill>
                <a:latin typeface="Times New Roman"/>
                <a:cs typeface="Times New Roman"/>
              </a:rPr>
              <a:t>5.6</a:t>
            </a:r>
            <a:endParaRPr sz="1550">
              <a:latin typeface="Times New Roman"/>
              <a:cs typeface="Times New Roman"/>
            </a:endParaRPr>
          </a:p>
        </p:txBody>
      </p:sp>
      <p:grpSp>
        <p:nvGrpSpPr>
          <p:cNvPr id="13" name="object 13" descr=""/>
          <p:cNvGrpSpPr/>
          <p:nvPr/>
        </p:nvGrpSpPr>
        <p:grpSpPr>
          <a:xfrm>
            <a:off x="368299" y="7075313"/>
            <a:ext cx="443230" cy="13335"/>
            <a:chOff x="368299" y="7075313"/>
            <a:chExt cx="443230" cy="13335"/>
          </a:xfrm>
        </p:grpSpPr>
        <p:sp>
          <p:nvSpPr>
            <p:cNvPr id="14" name="object 14" descr=""/>
            <p:cNvSpPr/>
            <p:nvPr/>
          </p:nvSpPr>
          <p:spPr>
            <a:xfrm>
              <a:off x="368299" y="7075313"/>
              <a:ext cx="443230" cy="6985"/>
            </a:xfrm>
            <a:custGeom>
              <a:avLst/>
              <a:gdLst/>
              <a:ahLst/>
              <a:cxnLst/>
              <a:rect l="l" t="t" r="r" b="b"/>
              <a:pathLst>
                <a:path w="443230" h="6984">
                  <a:moveTo>
                    <a:pt x="442731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442731" y="0"/>
                  </a:lnTo>
                  <a:lnTo>
                    <a:pt x="442731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368287" y="7075321"/>
              <a:ext cx="443230" cy="13335"/>
            </a:xfrm>
            <a:custGeom>
              <a:avLst/>
              <a:gdLst/>
              <a:ahLst/>
              <a:cxnLst/>
              <a:rect l="l" t="t" r="r" b="b"/>
              <a:pathLst>
                <a:path w="443230" h="13334">
                  <a:moveTo>
                    <a:pt x="442734" y="0"/>
                  </a:moveTo>
                  <a:lnTo>
                    <a:pt x="436130" y="6604"/>
                  </a:lnTo>
                  <a:lnTo>
                    <a:pt x="0" y="6604"/>
                  </a:lnTo>
                  <a:lnTo>
                    <a:pt x="0" y="13208"/>
                  </a:lnTo>
                  <a:lnTo>
                    <a:pt x="436130" y="13208"/>
                  </a:lnTo>
                  <a:lnTo>
                    <a:pt x="442734" y="13208"/>
                  </a:lnTo>
                  <a:lnTo>
                    <a:pt x="442734" y="6604"/>
                  </a:lnTo>
                  <a:lnTo>
                    <a:pt x="442734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368299" y="7075313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4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" name="object 17" descr=""/>
          <p:cNvSpPr txBox="1"/>
          <p:nvPr/>
        </p:nvSpPr>
        <p:spPr>
          <a:xfrm>
            <a:off x="378830" y="7135305"/>
            <a:ext cx="4254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Page</a:t>
            </a:r>
            <a:r>
              <a:rPr dirty="0" sz="800" spc="6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56</a:t>
            </a:r>
            <a:endParaRPr sz="800">
              <a:latin typeface="Arial"/>
              <a:cs typeface="Arial"/>
            </a:endParaRPr>
          </a:p>
        </p:txBody>
      </p:sp>
      <p:sp>
        <p:nvSpPr>
          <p:cNvPr id="19" name="object 19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20" name="object 20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94615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41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18" name="object 18" descr=""/>
          <p:cNvSpPr txBox="1"/>
          <p:nvPr/>
        </p:nvSpPr>
        <p:spPr>
          <a:xfrm>
            <a:off x="4505379" y="7307111"/>
            <a:ext cx="99060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de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referencia</a:t>
            </a:r>
            <a:endParaRPr sz="8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935015" y="165100"/>
            <a:ext cx="5226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5" name="object 5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631"/>
                  </a:lnTo>
                  <a:lnTo>
                    <a:pt x="142755" y="98631"/>
                  </a:lnTo>
                  <a:lnTo>
                    <a:pt x="136180" y="99939"/>
                  </a:lnTo>
                  <a:lnTo>
                    <a:pt x="104587" y="124134"/>
                  </a:lnTo>
                  <a:lnTo>
                    <a:pt x="98048" y="143338"/>
                  </a:lnTo>
                  <a:lnTo>
                    <a:pt x="98048" y="569322"/>
                  </a:lnTo>
                  <a:lnTo>
                    <a:pt x="117977" y="603765"/>
                  </a:lnTo>
                  <a:lnTo>
                    <a:pt x="142755" y="614029"/>
                  </a:lnTo>
                  <a:lnTo>
                    <a:pt x="1886711" y="614029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4029"/>
                  </a:moveTo>
                  <a:lnTo>
                    <a:pt x="1744971" y="614029"/>
                  </a:lnTo>
                  <a:lnTo>
                    <a:pt x="1751545" y="612721"/>
                  </a:lnTo>
                  <a:lnTo>
                    <a:pt x="1764174" y="607489"/>
                  </a:lnTo>
                  <a:lnTo>
                    <a:pt x="1788370" y="575896"/>
                  </a:lnTo>
                  <a:lnTo>
                    <a:pt x="1789678" y="569322"/>
                  </a:lnTo>
                  <a:lnTo>
                    <a:pt x="1789678" y="143338"/>
                  </a:lnTo>
                  <a:lnTo>
                    <a:pt x="1769748" y="108894"/>
                  </a:lnTo>
                  <a:lnTo>
                    <a:pt x="1744971" y="98631"/>
                  </a:lnTo>
                  <a:lnTo>
                    <a:pt x="1886711" y="98631"/>
                  </a:lnTo>
                  <a:lnTo>
                    <a:pt x="1886711" y="614029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932176" y="500458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5453" y="528634"/>
                  </a:moveTo>
                  <a:lnTo>
                    <a:pt x="49392" y="528634"/>
                  </a:lnTo>
                  <a:lnTo>
                    <a:pt x="45954" y="528270"/>
                  </a:lnTo>
                  <a:lnTo>
                    <a:pt x="10837" y="507931"/>
                  </a:lnTo>
                  <a:lnTo>
                    <a:pt x="0" y="479226"/>
                  </a:lnTo>
                  <a:lnTo>
                    <a:pt x="0" y="475770"/>
                  </a:lnTo>
                  <a:lnTo>
                    <a:pt x="0" y="49407"/>
                  </a:lnTo>
                  <a:lnTo>
                    <a:pt x="17937" y="13011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914"/>
                  </a:lnTo>
                  <a:lnTo>
                    <a:pt x="1704845" y="49407"/>
                  </a:lnTo>
                  <a:lnTo>
                    <a:pt x="1704845" y="479226"/>
                  </a:lnTo>
                  <a:lnTo>
                    <a:pt x="1686907" y="515524"/>
                  </a:lnTo>
                  <a:lnTo>
                    <a:pt x="1658890" y="528270"/>
                  </a:lnTo>
                  <a:lnTo>
                    <a:pt x="1655453" y="52863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171"/>
              <a:ext cx="145374" cy="145374"/>
            </a:xfrm>
            <a:prstGeom prst="rect">
              <a:avLst/>
            </a:prstGeom>
          </p:spPr>
        </p:pic>
      </p:grpSp>
      <p:sp>
        <p:nvSpPr>
          <p:cNvPr id="8" name="object 8" descr=""/>
          <p:cNvSpPr txBox="1"/>
          <p:nvPr/>
        </p:nvSpPr>
        <p:spPr>
          <a:xfrm>
            <a:off x="3519868" y="811552"/>
            <a:ext cx="52959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10">
                <a:latin typeface="Arial MT"/>
                <a:cs typeface="Arial MT"/>
              </a:rPr>
              <a:t>Traduciendo...</a:t>
            </a:r>
            <a:endParaRPr sz="600">
              <a:latin typeface="Arial MT"/>
              <a:cs typeface="Arial MT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831370" y="4848996"/>
            <a:ext cx="13144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56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4611106" y="4868820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grpSp>
        <p:nvGrpSpPr>
          <p:cNvPr id="11" name="object 11" descr=""/>
          <p:cNvGrpSpPr/>
          <p:nvPr/>
        </p:nvGrpSpPr>
        <p:grpSpPr>
          <a:xfrm>
            <a:off x="368299" y="5456405"/>
            <a:ext cx="158750" cy="13335"/>
            <a:chOff x="368299" y="5456405"/>
            <a:chExt cx="158750" cy="13335"/>
          </a:xfrm>
        </p:grpSpPr>
        <p:sp>
          <p:nvSpPr>
            <p:cNvPr id="12" name="object 12" descr=""/>
            <p:cNvSpPr/>
            <p:nvPr/>
          </p:nvSpPr>
          <p:spPr>
            <a:xfrm>
              <a:off x="368299" y="5456405"/>
              <a:ext cx="158750" cy="6985"/>
            </a:xfrm>
            <a:custGeom>
              <a:avLst/>
              <a:gdLst/>
              <a:ahLst/>
              <a:cxnLst/>
              <a:rect l="l" t="t" r="r" b="b"/>
              <a:pathLst>
                <a:path w="158750" h="6985">
                  <a:moveTo>
                    <a:pt x="158590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158590" y="0"/>
                  </a:lnTo>
                  <a:lnTo>
                    <a:pt x="158590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368287" y="5456414"/>
              <a:ext cx="158750" cy="13335"/>
            </a:xfrm>
            <a:custGeom>
              <a:avLst/>
              <a:gdLst/>
              <a:ahLst/>
              <a:cxnLst/>
              <a:rect l="l" t="t" r="r" b="b"/>
              <a:pathLst>
                <a:path w="158750" h="13335">
                  <a:moveTo>
                    <a:pt x="158597" y="0"/>
                  </a:moveTo>
                  <a:lnTo>
                    <a:pt x="151993" y="6604"/>
                  </a:lnTo>
                  <a:lnTo>
                    <a:pt x="0" y="6604"/>
                  </a:lnTo>
                  <a:lnTo>
                    <a:pt x="0" y="13208"/>
                  </a:lnTo>
                  <a:lnTo>
                    <a:pt x="151993" y="13208"/>
                  </a:lnTo>
                  <a:lnTo>
                    <a:pt x="158597" y="13208"/>
                  </a:lnTo>
                  <a:lnTo>
                    <a:pt x="158597" y="6604"/>
                  </a:lnTo>
                  <a:lnTo>
                    <a:pt x="158597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368299" y="5456405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5" name="object 15" descr=""/>
          <p:cNvSpPr txBox="1"/>
          <p:nvPr/>
        </p:nvSpPr>
        <p:spPr>
          <a:xfrm>
            <a:off x="376765" y="5516397"/>
            <a:ext cx="14351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Arial"/>
                <a:cs typeface="Arial"/>
              </a:rPr>
              <a:t>57</a:t>
            </a:r>
            <a:endParaRPr sz="800">
              <a:latin typeface="Arial"/>
              <a:cs typeface="Arial"/>
            </a:endParaRPr>
          </a:p>
        </p:txBody>
      </p:sp>
      <p:sp>
        <p:nvSpPr>
          <p:cNvPr id="21" name="object 21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22" name="object 22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94615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41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16" name="object 16" descr=""/>
          <p:cNvSpPr txBox="1"/>
          <p:nvPr/>
        </p:nvSpPr>
        <p:spPr>
          <a:xfrm>
            <a:off x="1089080" y="5688203"/>
            <a:ext cx="5131435" cy="1764664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algn="r" marR="47117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de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referencia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4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Esta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manual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describe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todos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elementos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opciones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programa,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ofrece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visión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general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de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compatibles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35">
                <a:latin typeface="Times New Roman"/>
                <a:cs typeface="Times New Roman"/>
              </a:rPr>
              <a:t>ATP,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TACS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características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MODELOS.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7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40259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tiene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interfaz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estándar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Windows.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ventana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principal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programa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4.1.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menú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principal,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ventana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circuito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menú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selección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componentes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más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elementos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importantes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ventana.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Elementos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menú</a:t>
            </a:r>
            <a:r>
              <a:rPr dirty="0" sz="800" spc="9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principal</a:t>
            </a:r>
            <a:r>
              <a:rPr dirty="0" sz="800" spc="9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compatibles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en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hará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referencia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menú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selección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componentes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manual.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 b="1">
                <a:latin typeface="Times New Roman"/>
                <a:cs typeface="Times New Roman"/>
              </a:rPr>
              <a:t>4.1</a:t>
            </a:r>
            <a:r>
              <a:rPr dirty="0" sz="800" spc="4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Ventana</a:t>
            </a:r>
            <a:r>
              <a:rPr dirty="0" sz="800" spc="45" b="1">
                <a:latin typeface="Times New Roman"/>
                <a:cs typeface="Times New Roman"/>
              </a:rPr>
              <a:t> </a:t>
            </a:r>
            <a:r>
              <a:rPr dirty="0" sz="800" spc="-10" b="1">
                <a:latin typeface="Times New Roman"/>
                <a:cs typeface="Times New Roman"/>
              </a:rPr>
              <a:t>principal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1915071" y="7604503"/>
            <a:ext cx="420370" cy="9715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50" b="1">
                <a:latin typeface="Times New Roman"/>
                <a:cs typeface="Times New Roman"/>
              </a:rPr>
              <a:t>Menú</a:t>
            </a:r>
            <a:r>
              <a:rPr dirty="0" sz="450" spc="45" b="1">
                <a:latin typeface="Times New Roman"/>
                <a:cs typeface="Times New Roman"/>
              </a:rPr>
              <a:t> </a:t>
            </a:r>
            <a:r>
              <a:rPr dirty="0" sz="450" spc="-10" b="1">
                <a:latin typeface="Times New Roman"/>
                <a:cs typeface="Times New Roman"/>
              </a:rPr>
              <a:t>principal</a:t>
            </a:r>
            <a:endParaRPr sz="450">
              <a:latin typeface="Times New Roman"/>
              <a:cs typeface="Times New Roman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2536216" y="7611111"/>
            <a:ext cx="607060" cy="9715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50" b="1">
                <a:latin typeface="Times New Roman"/>
                <a:cs typeface="Times New Roman"/>
              </a:rPr>
              <a:t>Barra</a:t>
            </a:r>
            <a:r>
              <a:rPr dirty="0" sz="450" spc="30" b="1">
                <a:latin typeface="Times New Roman"/>
                <a:cs typeface="Times New Roman"/>
              </a:rPr>
              <a:t> </a:t>
            </a:r>
            <a:r>
              <a:rPr dirty="0" sz="450" b="1">
                <a:latin typeface="Times New Roman"/>
                <a:cs typeface="Times New Roman"/>
              </a:rPr>
              <a:t>de</a:t>
            </a:r>
            <a:r>
              <a:rPr dirty="0" sz="450" spc="30" b="1">
                <a:latin typeface="Times New Roman"/>
                <a:cs typeface="Times New Roman"/>
              </a:rPr>
              <a:t> </a:t>
            </a:r>
            <a:r>
              <a:rPr dirty="0" sz="450" spc="-10" b="1">
                <a:latin typeface="Times New Roman"/>
                <a:cs typeface="Times New Roman"/>
              </a:rPr>
              <a:t>herramientas</a:t>
            </a:r>
            <a:endParaRPr sz="450">
              <a:latin typeface="Times New Roman"/>
              <a:cs typeface="Times New Roman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4677185" y="8845472"/>
            <a:ext cx="247015" cy="2108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 indent="72390">
              <a:lnSpc>
                <a:spcPct val="134900"/>
              </a:lnSpc>
              <a:spcBef>
                <a:spcPts val="95"/>
              </a:spcBef>
            </a:pPr>
            <a:r>
              <a:rPr dirty="0" sz="450" spc="-20" b="1">
                <a:latin typeface="Times New Roman"/>
                <a:cs typeface="Times New Roman"/>
              </a:rPr>
              <a:t>Mapa</a:t>
            </a:r>
            <a:r>
              <a:rPr dirty="0" sz="450" spc="500" b="1">
                <a:latin typeface="Times New Roman"/>
                <a:cs typeface="Times New Roman"/>
              </a:rPr>
              <a:t> </a:t>
            </a:r>
            <a:r>
              <a:rPr dirty="0" sz="450" spc="-10" b="1">
                <a:latin typeface="Times New Roman"/>
                <a:cs typeface="Times New Roman"/>
              </a:rPr>
              <a:t>Ventana</a:t>
            </a:r>
            <a:endParaRPr sz="450">
              <a:latin typeface="Times New Roman"/>
              <a:cs typeface="Times New Roman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4485555" y="7611111"/>
            <a:ext cx="534670" cy="9715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50" b="1">
                <a:latin typeface="Times New Roman"/>
                <a:cs typeface="Times New Roman"/>
              </a:rPr>
              <a:t>Ventana</a:t>
            </a:r>
            <a:r>
              <a:rPr dirty="0" sz="450" spc="20" b="1">
                <a:latin typeface="Times New Roman"/>
                <a:cs typeface="Times New Roman"/>
              </a:rPr>
              <a:t> </a:t>
            </a:r>
            <a:r>
              <a:rPr dirty="0" sz="450" b="1">
                <a:latin typeface="Times New Roman"/>
                <a:cs typeface="Times New Roman"/>
              </a:rPr>
              <a:t>del</a:t>
            </a:r>
            <a:r>
              <a:rPr dirty="0" sz="450" spc="20" b="1">
                <a:latin typeface="Times New Roman"/>
                <a:cs typeface="Times New Roman"/>
              </a:rPr>
              <a:t> </a:t>
            </a:r>
            <a:r>
              <a:rPr dirty="0" sz="450" spc="-10" b="1">
                <a:latin typeface="Times New Roman"/>
                <a:cs typeface="Times New Roman"/>
              </a:rPr>
              <a:t>circuito</a:t>
            </a:r>
            <a:endParaRPr sz="45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935015" y="165100"/>
            <a:ext cx="5226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5" name="object 5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631"/>
                  </a:lnTo>
                  <a:lnTo>
                    <a:pt x="142755" y="98631"/>
                  </a:lnTo>
                  <a:lnTo>
                    <a:pt x="136180" y="99939"/>
                  </a:lnTo>
                  <a:lnTo>
                    <a:pt x="104587" y="124134"/>
                  </a:lnTo>
                  <a:lnTo>
                    <a:pt x="98048" y="143338"/>
                  </a:lnTo>
                  <a:lnTo>
                    <a:pt x="98048" y="569322"/>
                  </a:lnTo>
                  <a:lnTo>
                    <a:pt x="117977" y="603765"/>
                  </a:lnTo>
                  <a:lnTo>
                    <a:pt x="142755" y="614029"/>
                  </a:lnTo>
                  <a:lnTo>
                    <a:pt x="1886711" y="614029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4029"/>
                  </a:moveTo>
                  <a:lnTo>
                    <a:pt x="1744971" y="614029"/>
                  </a:lnTo>
                  <a:lnTo>
                    <a:pt x="1751545" y="612721"/>
                  </a:lnTo>
                  <a:lnTo>
                    <a:pt x="1764174" y="607489"/>
                  </a:lnTo>
                  <a:lnTo>
                    <a:pt x="1788370" y="575896"/>
                  </a:lnTo>
                  <a:lnTo>
                    <a:pt x="1789678" y="569322"/>
                  </a:lnTo>
                  <a:lnTo>
                    <a:pt x="1789678" y="143338"/>
                  </a:lnTo>
                  <a:lnTo>
                    <a:pt x="1769748" y="108894"/>
                  </a:lnTo>
                  <a:lnTo>
                    <a:pt x="1744971" y="98631"/>
                  </a:lnTo>
                  <a:lnTo>
                    <a:pt x="1886711" y="98631"/>
                  </a:lnTo>
                  <a:lnTo>
                    <a:pt x="1886711" y="614029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932176" y="500447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5453" y="528581"/>
                  </a:moveTo>
                  <a:lnTo>
                    <a:pt x="49392" y="528581"/>
                  </a:lnTo>
                  <a:lnTo>
                    <a:pt x="45954" y="528270"/>
                  </a:lnTo>
                  <a:lnTo>
                    <a:pt x="10837" y="507984"/>
                  </a:lnTo>
                  <a:lnTo>
                    <a:pt x="0" y="479226"/>
                  </a:lnTo>
                  <a:lnTo>
                    <a:pt x="0" y="475770"/>
                  </a:lnTo>
                  <a:lnTo>
                    <a:pt x="0" y="49407"/>
                  </a:lnTo>
                  <a:lnTo>
                    <a:pt x="17937" y="12958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861"/>
                  </a:lnTo>
                  <a:lnTo>
                    <a:pt x="1704845" y="49407"/>
                  </a:lnTo>
                  <a:lnTo>
                    <a:pt x="1704845" y="479226"/>
                  </a:lnTo>
                  <a:lnTo>
                    <a:pt x="1686907" y="515570"/>
                  </a:lnTo>
                  <a:lnTo>
                    <a:pt x="1658890" y="528270"/>
                  </a:lnTo>
                  <a:lnTo>
                    <a:pt x="1655453" y="52858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171"/>
              <a:ext cx="145374" cy="145374"/>
            </a:xfrm>
            <a:prstGeom prst="rect">
              <a:avLst/>
            </a:prstGeom>
          </p:spPr>
        </p:pic>
      </p:grpSp>
      <p:sp>
        <p:nvSpPr>
          <p:cNvPr id="8" name="object 8" descr=""/>
          <p:cNvSpPr txBox="1"/>
          <p:nvPr/>
        </p:nvSpPr>
        <p:spPr>
          <a:xfrm>
            <a:off x="3519868" y="811541"/>
            <a:ext cx="52959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10">
                <a:latin typeface="Arial MT"/>
                <a:cs typeface="Arial MT"/>
              </a:rPr>
              <a:t>Traduciendo...</a:t>
            </a:r>
            <a:endParaRPr sz="600">
              <a:latin typeface="Arial MT"/>
              <a:cs typeface="Arial MT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089080" y="3388633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5661767" y="3368809"/>
            <a:ext cx="13144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57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089080" y="1901849"/>
            <a:ext cx="4331970" cy="95885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09601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4.1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principal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ATPDraw.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104775">
              <a:lnSpc>
                <a:spcPct val="113799"/>
              </a:lnSpc>
              <a:spcBef>
                <a:spcPts val="5"/>
              </a:spcBef>
            </a:pPr>
            <a:r>
              <a:rPr dirty="0" sz="800">
                <a:latin typeface="Times New Roman"/>
                <a:cs typeface="Times New Roman"/>
              </a:rPr>
              <a:t>Si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familiarizado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lea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Manual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introducción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aprender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cómo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cree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Manual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avanzado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aprender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crear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nuevo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los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1100"/>
              </a:lnSpc>
              <a:spcBef>
                <a:spcPts val="25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Manual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introductorio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comienza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explicación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funcionamiento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Windows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mouse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ATPDraw,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cómo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construir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cómo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crear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usar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entrada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simulación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transitoria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posterior.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1683793" y="1576739"/>
            <a:ext cx="419100" cy="210820"/>
          </a:xfrm>
          <a:prstGeom prst="rect">
            <a:avLst/>
          </a:prstGeom>
        </p:spPr>
        <p:txBody>
          <a:bodyPr wrap="square" lIns="0" tIns="3619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84"/>
              </a:spcBef>
            </a:pPr>
            <a:r>
              <a:rPr dirty="0" sz="450" spc="-10" b="1">
                <a:latin typeface="Times New Roman"/>
                <a:cs typeface="Times New Roman"/>
              </a:rPr>
              <a:t>Actual</a:t>
            </a:r>
            <a:endParaRPr sz="4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85"/>
              </a:spcBef>
            </a:pPr>
            <a:r>
              <a:rPr dirty="0" sz="450" b="1">
                <a:latin typeface="Times New Roman"/>
                <a:cs typeface="Times New Roman"/>
              </a:rPr>
              <a:t>modo</a:t>
            </a:r>
            <a:r>
              <a:rPr dirty="0" sz="450" spc="30" b="1">
                <a:latin typeface="Times New Roman"/>
                <a:cs typeface="Times New Roman"/>
              </a:rPr>
              <a:t> </a:t>
            </a:r>
            <a:r>
              <a:rPr dirty="0" sz="450" b="1">
                <a:latin typeface="Times New Roman"/>
                <a:cs typeface="Times New Roman"/>
              </a:rPr>
              <a:t>de</a:t>
            </a:r>
            <a:r>
              <a:rPr dirty="0" sz="450" spc="30" b="1">
                <a:latin typeface="Times New Roman"/>
                <a:cs typeface="Times New Roman"/>
              </a:rPr>
              <a:t> </a:t>
            </a:r>
            <a:r>
              <a:rPr dirty="0" sz="450" spc="-10" b="1">
                <a:latin typeface="Times New Roman"/>
                <a:cs typeface="Times New Roman"/>
              </a:rPr>
              <a:t>acción</a:t>
            </a:r>
            <a:endParaRPr sz="450">
              <a:latin typeface="Times New Roman"/>
              <a:cs typeface="Times New Roman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4868815" y="1583347"/>
            <a:ext cx="481330" cy="2108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34900"/>
              </a:lnSpc>
              <a:spcBef>
                <a:spcPts val="95"/>
              </a:spcBef>
            </a:pPr>
            <a:r>
              <a:rPr dirty="0" sz="450" spc="-10" b="1">
                <a:latin typeface="Times New Roman"/>
                <a:cs typeface="Times New Roman"/>
              </a:rPr>
              <a:t>Componente</a:t>
            </a:r>
            <a:r>
              <a:rPr dirty="0" sz="450" spc="500" b="1">
                <a:latin typeface="Times New Roman"/>
                <a:cs typeface="Times New Roman"/>
              </a:rPr>
              <a:t> </a:t>
            </a:r>
            <a:r>
              <a:rPr dirty="0" sz="450" b="1">
                <a:latin typeface="Times New Roman"/>
                <a:cs typeface="Times New Roman"/>
              </a:rPr>
              <a:t>menú</a:t>
            </a:r>
            <a:r>
              <a:rPr dirty="0" sz="450" spc="30" b="1">
                <a:latin typeface="Times New Roman"/>
                <a:cs typeface="Times New Roman"/>
              </a:rPr>
              <a:t> </a:t>
            </a:r>
            <a:r>
              <a:rPr dirty="0" sz="450" b="1">
                <a:latin typeface="Times New Roman"/>
                <a:cs typeface="Times New Roman"/>
              </a:rPr>
              <a:t>de</a:t>
            </a:r>
            <a:r>
              <a:rPr dirty="0" sz="450" spc="30" b="1">
                <a:latin typeface="Times New Roman"/>
                <a:cs typeface="Times New Roman"/>
              </a:rPr>
              <a:t> </a:t>
            </a:r>
            <a:r>
              <a:rPr dirty="0" sz="450" spc="-10" b="1">
                <a:latin typeface="Times New Roman"/>
                <a:cs typeface="Times New Roman"/>
              </a:rPr>
              <a:t>selección</a:t>
            </a:r>
            <a:endParaRPr sz="450">
              <a:latin typeface="Times New Roman"/>
              <a:cs typeface="Times New Roman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2456921" y="1576739"/>
            <a:ext cx="857250" cy="210820"/>
          </a:xfrm>
          <a:prstGeom prst="rect">
            <a:avLst/>
          </a:prstGeom>
        </p:spPr>
        <p:txBody>
          <a:bodyPr wrap="square" lIns="0" tIns="3619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84"/>
              </a:spcBef>
            </a:pPr>
            <a:r>
              <a:rPr dirty="0" sz="450" b="1">
                <a:latin typeface="Times New Roman"/>
                <a:cs typeface="Times New Roman"/>
              </a:rPr>
              <a:t>Barra</a:t>
            </a:r>
            <a:r>
              <a:rPr dirty="0" sz="450" spc="35" b="1">
                <a:latin typeface="Times New Roman"/>
                <a:cs typeface="Times New Roman"/>
              </a:rPr>
              <a:t> </a:t>
            </a:r>
            <a:r>
              <a:rPr dirty="0" sz="450" b="1">
                <a:latin typeface="Times New Roman"/>
                <a:cs typeface="Times New Roman"/>
              </a:rPr>
              <a:t>de</a:t>
            </a:r>
            <a:r>
              <a:rPr dirty="0" sz="450" spc="40" b="1">
                <a:latin typeface="Times New Roman"/>
                <a:cs typeface="Times New Roman"/>
              </a:rPr>
              <a:t> </a:t>
            </a:r>
            <a:r>
              <a:rPr dirty="0" sz="450" b="1">
                <a:latin typeface="Times New Roman"/>
                <a:cs typeface="Times New Roman"/>
              </a:rPr>
              <a:t>estado</a:t>
            </a:r>
            <a:r>
              <a:rPr dirty="0" sz="450" spc="35" b="1">
                <a:latin typeface="Times New Roman"/>
                <a:cs typeface="Times New Roman"/>
              </a:rPr>
              <a:t> </a:t>
            </a:r>
            <a:r>
              <a:rPr dirty="0" sz="450" spc="-25" b="1">
                <a:latin typeface="Times New Roman"/>
                <a:cs typeface="Times New Roman"/>
              </a:rPr>
              <a:t>con</a:t>
            </a:r>
            <a:endParaRPr sz="4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85"/>
              </a:spcBef>
            </a:pPr>
            <a:r>
              <a:rPr dirty="0" sz="450" b="1">
                <a:latin typeface="Times New Roman"/>
                <a:cs typeface="Times New Roman"/>
              </a:rPr>
              <a:t>sugerencias</a:t>
            </a:r>
            <a:r>
              <a:rPr dirty="0" sz="450" spc="45" b="1">
                <a:latin typeface="Times New Roman"/>
                <a:cs typeface="Times New Roman"/>
              </a:rPr>
              <a:t> </a:t>
            </a:r>
            <a:r>
              <a:rPr dirty="0" sz="450" b="1">
                <a:latin typeface="Times New Roman"/>
                <a:cs typeface="Times New Roman"/>
              </a:rPr>
              <a:t>de</a:t>
            </a:r>
            <a:r>
              <a:rPr dirty="0" sz="450" spc="45" b="1">
                <a:latin typeface="Times New Roman"/>
                <a:cs typeface="Times New Roman"/>
              </a:rPr>
              <a:t> </a:t>
            </a:r>
            <a:r>
              <a:rPr dirty="0" sz="450" b="1">
                <a:latin typeface="Times New Roman"/>
                <a:cs typeface="Times New Roman"/>
              </a:rPr>
              <a:t>opciones</a:t>
            </a:r>
            <a:r>
              <a:rPr dirty="0" sz="450" spc="45" b="1">
                <a:latin typeface="Times New Roman"/>
                <a:cs typeface="Times New Roman"/>
              </a:rPr>
              <a:t> </a:t>
            </a:r>
            <a:r>
              <a:rPr dirty="0" sz="450" b="1">
                <a:latin typeface="Times New Roman"/>
                <a:cs typeface="Times New Roman"/>
              </a:rPr>
              <a:t>de</a:t>
            </a:r>
            <a:r>
              <a:rPr dirty="0" sz="450" spc="45" b="1">
                <a:latin typeface="Times New Roman"/>
                <a:cs typeface="Times New Roman"/>
              </a:rPr>
              <a:t> </a:t>
            </a:r>
            <a:r>
              <a:rPr dirty="0" sz="450" spc="-20" b="1">
                <a:latin typeface="Times New Roman"/>
                <a:cs typeface="Times New Roman"/>
              </a:rPr>
              <a:t>menú</a:t>
            </a:r>
            <a:endParaRPr sz="450">
              <a:latin typeface="Times New Roman"/>
              <a:cs typeface="Times New Roman"/>
            </a:endParaRPr>
          </a:p>
        </p:txBody>
      </p:sp>
      <p:grpSp>
        <p:nvGrpSpPr>
          <p:cNvPr id="15" name="object 15" descr=""/>
          <p:cNvGrpSpPr/>
          <p:nvPr/>
        </p:nvGrpSpPr>
        <p:grpSpPr>
          <a:xfrm>
            <a:off x="368299" y="3837451"/>
            <a:ext cx="158750" cy="13335"/>
            <a:chOff x="368299" y="3837451"/>
            <a:chExt cx="158750" cy="13335"/>
          </a:xfrm>
        </p:grpSpPr>
        <p:sp>
          <p:nvSpPr>
            <p:cNvPr id="16" name="object 16" descr=""/>
            <p:cNvSpPr/>
            <p:nvPr/>
          </p:nvSpPr>
          <p:spPr>
            <a:xfrm>
              <a:off x="368299" y="3837451"/>
              <a:ext cx="158750" cy="6985"/>
            </a:xfrm>
            <a:custGeom>
              <a:avLst/>
              <a:gdLst/>
              <a:ahLst/>
              <a:cxnLst/>
              <a:rect l="l" t="t" r="r" b="b"/>
              <a:pathLst>
                <a:path w="158750" h="6985">
                  <a:moveTo>
                    <a:pt x="158590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158590" y="0"/>
                  </a:lnTo>
                  <a:lnTo>
                    <a:pt x="158590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 descr=""/>
            <p:cNvSpPr/>
            <p:nvPr/>
          </p:nvSpPr>
          <p:spPr>
            <a:xfrm>
              <a:off x="368287" y="3837456"/>
              <a:ext cx="158750" cy="13335"/>
            </a:xfrm>
            <a:custGeom>
              <a:avLst/>
              <a:gdLst/>
              <a:ahLst/>
              <a:cxnLst/>
              <a:rect l="l" t="t" r="r" b="b"/>
              <a:pathLst>
                <a:path w="158750" h="13335">
                  <a:moveTo>
                    <a:pt x="158597" y="0"/>
                  </a:moveTo>
                  <a:lnTo>
                    <a:pt x="151993" y="6604"/>
                  </a:lnTo>
                  <a:lnTo>
                    <a:pt x="0" y="6604"/>
                  </a:lnTo>
                  <a:lnTo>
                    <a:pt x="0" y="13220"/>
                  </a:lnTo>
                  <a:lnTo>
                    <a:pt x="151993" y="13220"/>
                  </a:lnTo>
                  <a:lnTo>
                    <a:pt x="158597" y="13220"/>
                  </a:lnTo>
                  <a:lnTo>
                    <a:pt x="158597" y="6604"/>
                  </a:lnTo>
                  <a:lnTo>
                    <a:pt x="158597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 descr=""/>
            <p:cNvSpPr/>
            <p:nvPr/>
          </p:nvSpPr>
          <p:spPr>
            <a:xfrm>
              <a:off x="368299" y="3837451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9" name="object 19" descr=""/>
          <p:cNvSpPr txBox="1"/>
          <p:nvPr/>
        </p:nvSpPr>
        <p:spPr>
          <a:xfrm>
            <a:off x="376765" y="3897444"/>
            <a:ext cx="14351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Arial"/>
                <a:cs typeface="Arial"/>
              </a:rPr>
              <a:t>58</a:t>
            </a:r>
            <a:endParaRPr sz="800">
              <a:latin typeface="Arial"/>
              <a:cs typeface="Arial"/>
            </a:endParaRPr>
          </a:p>
        </p:txBody>
      </p:sp>
      <p:sp>
        <p:nvSpPr>
          <p:cNvPr id="24" name="object 24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25" name="object 25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94615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41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20" name="object 20" descr=""/>
          <p:cNvSpPr txBox="1"/>
          <p:nvPr/>
        </p:nvSpPr>
        <p:spPr>
          <a:xfrm>
            <a:off x="4505379" y="4069250"/>
            <a:ext cx="99060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de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referencia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831370" y="4511981"/>
            <a:ext cx="5827395" cy="77343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lvl="1" marL="170815" indent="-158115">
              <a:lnSpc>
                <a:spcPct val="100000"/>
              </a:lnSpc>
              <a:spcBef>
                <a:spcPts val="130"/>
              </a:spcBef>
              <a:buAutoNum type="arabicPeriod" startAt="2"/>
              <a:tabLst>
                <a:tab pos="170815" algn="l"/>
              </a:tabLst>
            </a:pPr>
            <a:r>
              <a:rPr dirty="0" sz="800" b="1">
                <a:latin typeface="Times New Roman"/>
                <a:cs typeface="Times New Roman"/>
              </a:rPr>
              <a:t>Menú</a:t>
            </a:r>
            <a:r>
              <a:rPr dirty="0" sz="800" spc="75" b="1">
                <a:latin typeface="Times New Roman"/>
                <a:cs typeface="Times New Roman"/>
              </a:rPr>
              <a:t> </a:t>
            </a:r>
            <a:r>
              <a:rPr dirty="0" sz="800" spc="-10" b="1">
                <a:latin typeface="Times New Roman"/>
                <a:cs typeface="Times New Roman"/>
              </a:rPr>
              <a:t>principal</a:t>
            </a:r>
            <a:endParaRPr sz="800">
              <a:latin typeface="Times New Roman"/>
              <a:cs typeface="Times New Roman"/>
            </a:endParaRPr>
          </a:p>
          <a:p>
            <a:pPr lvl="1">
              <a:lnSpc>
                <a:spcPct val="100000"/>
              </a:lnSpc>
              <a:spcBef>
                <a:spcPts val="620"/>
              </a:spcBef>
              <a:buFont typeface="Times New Roman"/>
              <a:buAutoNum type="arabicPeriod" startAt="2"/>
            </a:pPr>
            <a:endParaRPr sz="800">
              <a:latin typeface="Times New Roman"/>
              <a:cs typeface="Times New Roman"/>
            </a:endParaRPr>
          </a:p>
          <a:p>
            <a:pPr lvl="2" marL="250190" indent="-237490">
              <a:lnSpc>
                <a:spcPct val="100000"/>
              </a:lnSpc>
              <a:buAutoNum type="arabicPeriod"/>
              <a:tabLst>
                <a:tab pos="250190" algn="l"/>
              </a:tabLst>
            </a:pPr>
            <a:r>
              <a:rPr dirty="0" sz="800" spc="-10" b="1">
                <a:latin typeface="Times New Roman"/>
                <a:cs typeface="Times New Roman"/>
              </a:rPr>
              <a:t>Archivo</a:t>
            </a:r>
            <a:endParaRPr sz="800">
              <a:latin typeface="Times New Roman"/>
              <a:cs typeface="Times New Roman"/>
            </a:endParaRPr>
          </a:p>
          <a:p>
            <a:pPr marL="937260">
              <a:lnSpc>
                <a:spcPct val="100000"/>
              </a:lnSpc>
              <a:spcBef>
                <a:spcPts val="185"/>
              </a:spcBef>
            </a:pP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campo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contiene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acciones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salida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proyectos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Seleccionando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endParaRPr sz="800">
              <a:latin typeface="Times New Roman"/>
              <a:cs typeface="Times New Roman"/>
            </a:endParaRPr>
          </a:p>
          <a:p>
            <a:pPr marL="937260">
              <a:lnSpc>
                <a:spcPct val="100000"/>
              </a:lnSpc>
              <a:spcBef>
                <a:spcPts val="285"/>
              </a:spcBef>
            </a:pPr>
            <a:r>
              <a:rPr dirty="0" sz="800" i="1">
                <a:latin typeface="Times New Roman"/>
                <a:cs typeface="Times New Roman"/>
              </a:rPr>
              <a:t>El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elemento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archivo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principal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dará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resultado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emergente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4.2.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1756480" y="6910660"/>
            <a:ext cx="10858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4.2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Archivo.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831370" y="7407575"/>
            <a:ext cx="5072380" cy="2907030"/>
          </a:xfrm>
          <a:prstGeom prst="rect">
            <a:avLst/>
          </a:prstGeom>
        </p:spPr>
        <p:txBody>
          <a:bodyPr wrap="square" lIns="0" tIns="61594" rIns="0" bIns="0" rtlCol="0" vert="horz">
            <a:spAutoFit/>
          </a:bodyPr>
          <a:lstStyle/>
          <a:p>
            <a:pPr lvl="3" marL="328930" indent="-316230">
              <a:lnSpc>
                <a:spcPct val="100000"/>
              </a:lnSpc>
              <a:spcBef>
                <a:spcPts val="484"/>
              </a:spcBef>
              <a:buAutoNum type="arabicPeriod"/>
              <a:tabLst>
                <a:tab pos="328930" algn="l"/>
              </a:tabLst>
            </a:pPr>
            <a:r>
              <a:rPr dirty="0" sz="800" spc="-10" b="1">
                <a:latin typeface="Times New Roman"/>
                <a:cs typeface="Times New Roman"/>
              </a:rPr>
              <a:t>Nuevo</a:t>
            </a:r>
            <a:endParaRPr sz="800">
              <a:latin typeface="Times New Roman"/>
              <a:cs typeface="Times New Roman"/>
            </a:endParaRPr>
          </a:p>
          <a:p>
            <a:pPr marL="12700" marR="146685">
              <a:lnSpc>
                <a:spcPct val="113799"/>
              </a:lnSpc>
              <a:spcBef>
                <a:spcPts val="260"/>
              </a:spcBef>
            </a:pP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elemento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abrirá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nueva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ventana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Circuito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vacía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admite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trabajar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en</a:t>
            </a:r>
            <a:r>
              <a:rPr dirty="0" sz="800" spc="10">
                <a:latin typeface="Times New Roman"/>
                <a:cs typeface="Times New Roman"/>
              </a:rPr>
              <a:t> varios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circuitos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simultáneamente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y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copiar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información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entre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los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circuitos.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El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número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de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abiertas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simultáneas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limitadas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recursos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disponibles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MS-Windows.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circuito</a:t>
            </a:r>
            <a:endParaRPr sz="800">
              <a:latin typeface="Times New Roman"/>
              <a:cs typeface="Times New Roman"/>
            </a:endParaRPr>
          </a:p>
          <a:p>
            <a:pPr marL="12700" marR="14859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mucho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grande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pantalla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real,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indican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barras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desplazamiento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cada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circuito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ventanas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25"/>
              </a:spcBef>
            </a:pPr>
            <a:endParaRPr sz="800">
              <a:latin typeface="Times New Roman"/>
              <a:cs typeface="Times New Roman"/>
            </a:endParaRPr>
          </a:p>
          <a:p>
            <a:pPr lvl="3" marL="328930" indent="-316230">
              <a:lnSpc>
                <a:spcPct val="100000"/>
              </a:lnSpc>
              <a:spcBef>
                <a:spcPts val="5"/>
              </a:spcBef>
              <a:buAutoNum type="arabicPeriod" startAt="2"/>
              <a:tabLst>
                <a:tab pos="328930" algn="l"/>
              </a:tabLst>
            </a:pPr>
            <a:r>
              <a:rPr dirty="0" sz="800" spc="-10" b="1">
                <a:latin typeface="Times New Roman"/>
                <a:cs typeface="Times New Roman"/>
              </a:rPr>
              <a:t>Abrir</a:t>
            </a:r>
            <a:endParaRPr sz="800">
              <a:latin typeface="Times New Roman"/>
              <a:cs typeface="Times New Roman"/>
            </a:endParaRPr>
          </a:p>
          <a:p>
            <a:pPr marL="12700" marR="99695">
              <a:lnSpc>
                <a:spcPct val="113799"/>
              </a:lnSpc>
              <a:spcBef>
                <a:spcPts val="259"/>
              </a:spcBef>
            </a:pP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realiza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Abrir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estándar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Windows.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un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proyecto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cárguelo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Clave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corto: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Ctrl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+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O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directorio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predeterminado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anterior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directorio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utilizado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primera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vez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utiliza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Carpeta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proyecto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se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establece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en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340"/>
              </a:spcBef>
            </a:pPr>
            <a:r>
              <a:rPr dirty="0" sz="800" i="1">
                <a:latin typeface="Times New Roman"/>
                <a:cs typeface="Times New Roman"/>
              </a:rPr>
              <a:t>Herramientas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Opciones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/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Archivos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y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carpetas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(inicialmente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leídos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ATPDraw.ini)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sugiere.</a:t>
            </a:r>
            <a:endParaRPr sz="800">
              <a:latin typeface="Times New Roman"/>
              <a:cs typeface="Times New Roman"/>
            </a:endParaRPr>
          </a:p>
          <a:p>
            <a:pPr marL="12700" marR="10160">
              <a:lnSpc>
                <a:spcPct val="113799"/>
              </a:lnSpc>
              <a:spcBef>
                <a:spcPts val="885"/>
              </a:spcBef>
            </a:pP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leer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ambos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.cir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)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creados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versión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anterior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programa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proyecto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.acp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.adp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).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abrir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proyecto,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todos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almacenan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memoria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archivos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escrito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disco.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proyecto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binarios.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Abrir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Guardar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varias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diferentes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principal.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Un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También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admite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estilo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alternativo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MS-Windows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3.1.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Hay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casilla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verificación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Herramientas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Opciones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 spc="-50" i="1">
                <a:latin typeface="Times New Roman"/>
                <a:cs typeface="Times New Roman"/>
              </a:rPr>
              <a:t>|</a:t>
            </a:r>
            <a:endParaRPr sz="8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935015" y="165100"/>
            <a:ext cx="5226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5" name="object 5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631"/>
                  </a:lnTo>
                  <a:lnTo>
                    <a:pt x="142755" y="98631"/>
                  </a:lnTo>
                  <a:lnTo>
                    <a:pt x="136180" y="99939"/>
                  </a:lnTo>
                  <a:lnTo>
                    <a:pt x="104587" y="124134"/>
                  </a:lnTo>
                  <a:lnTo>
                    <a:pt x="98048" y="143338"/>
                  </a:lnTo>
                  <a:lnTo>
                    <a:pt x="98048" y="569322"/>
                  </a:lnTo>
                  <a:lnTo>
                    <a:pt x="117977" y="603765"/>
                  </a:lnTo>
                  <a:lnTo>
                    <a:pt x="142755" y="614029"/>
                  </a:lnTo>
                  <a:lnTo>
                    <a:pt x="1886711" y="614029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4029"/>
                  </a:moveTo>
                  <a:lnTo>
                    <a:pt x="1744971" y="614029"/>
                  </a:lnTo>
                  <a:lnTo>
                    <a:pt x="1751545" y="612721"/>
                  </a:lnTo>
                  <a:lnTo>
                    <a:pt x="1764174" y="607489"/>
                  </a:lnTo>
                  <a:lnTo>
                    <a:pt x="1788370" y="575896"/>
                  </a:lnTo>
                  <a:lnTo>
                    <a:pt x="1789678" y="569322"/>
                  </a:lnTo>
                  <a:lnTo>
                    <a:pt x="1789678" y="143338"/>
                  </a:lnTo>
                  <a:lnTo>
                    <a:pt x="1769748" y="108894"/>
                  </a:lnTo>
                  <a:lnTo>
                    <a:pt x="1744971" y="98631"/>
                  </a:lnTo>
                  <a:lnTo>
                    <a:pt x="1886711" y="98631"/>
                  </a:lnTo>
                  <a:lnTo>
                    <a:pt x="1886711" y="614029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932176" y="500433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5453" y="528634"/>
                  </a:moveTo>
                  <a:lnTo>
                    <a:pt x="49392" y="528634"/>
                  </a:lnTo>
                  <a:lnTo>
                    <a:pt x="45954" y="528270"/>
                  </a:lnTo>
                  <a:lnTo>
                    <a:pt x="10837" y="507984"/>
                  </a:lnTo>
                  <a:lnTo>
                    <a:pt x="0" y="479226"/>
                  </a:lnTo>
                  <a:lnTo>
                    <a:pt x="0" y="475770"/>
                  </a:lnTo>
                  <a:lnTo>
                    <a:pt x="0" y="49407"/>
                  </a:lnTo>
                  <a:lnTo>
                    <a:pt x="17937" y="12958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861"/>
                  </a:lnTo>
                  <a:lnTo>
                    <a:pt x="1704845" y="49407"/>
                  </a:lnTo>
                  <a:lnTo>
                    <a:pt x="1704845" y="479226"/>
                  </a:lnTo>
                  <a:lnTo>
                    <a:pt x="1686907" y="515570"/>
                  </a:lnTo>
                  <a:lnTo>
                    <a:pt x="1658890" y="528270"/>
                  </a:lnTo>
                  <a:lnTo>
                    <a:pt x="1655453" y="52863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171"/>
              <a:ext cx="145374" cy="145374"/>
            </a:xfrm>
            <a:prstGeom prst="rect">
              <a:avLst/>
            </a:prstGeom>
          </p:spPr>
        </p:pic>
      </p:grpSp>
      <p:sp>
        <p:nvSpPr>
          <p:cNvPr id="8" name="object 8" descr=""/>
          <p:cNvSpPr txBox="1"/>
          <p:nvPr/>
        </p:nvSpPr>
        <p:spPr>
          <a:xfrm>
            <a:off x="3519868" y="811527"/>
            <a:ext cx="52959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10">
                <a:latin typeface="Arial MT"/>
                <a:cs typeface="Arial MT"/>
              </a:rPr>
              <a:t>Traduciendo...</a:t>
            </a:r>
            <a:endParaRPr sz="600">
              <a:latin typeface="Arial MT"/>
              <a:cs typeface="Arial MT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831370" y="1611086"/>
            <a:ext cx="13144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58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4611106" y="1630910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831370" y="362187"/>
            <a:ext cx="290576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Pestaña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general</a:t>
            </a:r>
            <a:r>
              <a:rPr dirty="0" sz="800" spc="8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cambiar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alternativas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compatibles.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831370" y="758663"/>
            <a:ext cx="74231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Times New Roman"/>
                <a:cs typeface="Times New Roman"/>
              </a:rPr>
              <a:t>4.2.1.3</a:t>
            </a:r>
            <a:r>
              <a:rPr dirty="0" sz="800" spc="90" b="1">
                <a:latin typeface="Times New Roman"/>
                <a:cs typeface="Times New Roman"/>
              </a:rPr>
              <a:t> </a:t>
            </a:r>
            <a:r>
              <a:rPr dirty="0" sz="800" spc="-10" b="1">
                <a:latin typeface="Times New Roman"/>
                <a:cs typeface="Times New Roman"/>
              </a:rPr>
              <a:t>Guardar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831370" y="918575"/>
            <a:ext cx="5316855" cy="448309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 marR="85090">
              <a:lnSpc>
                <a:spcPct val="113799"/>
              </a:lnSpc>
              <a:spcBef>
                <a:spcPts val="90"/>
              </a:spcBef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activación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elemento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guardará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proyecto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activo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disco.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r>
              <a:rPr dirty="0" sz="800" spc="10">
                <a:latin typeface="Times New Roman"/>
                <a:cs typeface="Times New Roman"/>
              </a:rPr>
              <a:t> El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nombre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Courier New"/>
                <a:cs typeface="Courier New"/>
              </a:rPr>
              <a:t>Noname.acp</a:t>
            </a:r>
            <a:r>
              <a:rPr dirty="0" sz="800" spc="-250">
                <a:latin typeface="Courier New"/>
                <a:cs typeface="Courier New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se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muestra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en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la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ventana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del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circuito,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realizará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un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cuadro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diálogo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 i="1">
                <a:latin typeface="Times New Roman"/>
                <a:cs typeface="Times New Roman"/>
              </a:rPr>
              <a:t>Guardar</a:t>
            </a:r>
            <a:r>
              <a:rPr dirty="0" sz="800" spc="30" i="1">
                <a:latin typeface="Times New Roman"/>
                <a:cs typeface="Times New Roman"/>
              </a:rPr>
              <a:t> </a:t>
            </a:r>
            <a:r>
              <a:rPr dirty="0" sz="800" spc="10" i="1">
                <a:latin typeface="Times New Roman"/>
                <a:cs typeface="Times New Roman"/>
              </a:rPr>
              <a:t>como</a:t>
            </a:r>
            <a:r>
              <a:rPr dirty="0" sz="800" spc="30" i="1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,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85"/>
              </a:spcBef>
            </a:pPr>
            <a:r>
              <a:rPr dirty="0" sz="800">
                <a:latin typeface="Times New Roman"/>
                <a:cs typeface="Times New Roman"/>
              </a:rPr>
              <a:t>donde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nuevo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proyecto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actual.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Clave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corto: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Ctrl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+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S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.</a:t>
            </a:r>
            <a:endParaRPr sz="800">
              <a:latin typeface="Times New Roman"/>
              <a:cs typeface="Times New Roman"/>
            </a:endParaRPr>
          </a:p>
        </p:txBody>
      </p:sp>
      <p:grpSp>
        <p:nvGrpSpPr>
          <p:cNvPr id="14" name="object 14" descr=""/>
          <p:cNvGrpSpPr/>
          <p:nvPr/>
        </p:nvGrpSpPr>
        <p:grpSpPr>
          <a:xfrm>
            <a:off x="368299" y="2218495"/>
            <a:ext cx="443230" cy="13335"/>
            <a:chOff x="368299" y="2218495"/>
            <a:chExt cx="443230" cy="13335"/>
          </a:xfrm>
        </p:grpSpPr>
        <p:sp>
          <p:nvSpPr>
            <p:cNvPr id="15" name="object 15" descr=""/>
            <p:cNvSpPr/>
            <p:nvPr/>
          </p:nvSpPr>
          <p:spPr>
            <a:xfrm>
              <a:off x="368299" y="2218495"/>
              <a:ext cx="443230" cy="6985"/>
            </a:xfrm>
            <a:custGeom>
              <a:avLst/>
              <a:gdLst/>
              <a:ahLst/>
              <a:cxnLst/>
              <a:rect l="l" t="t" r="r" b="b"/>
              <a:pathLst>
                <a:path w="443230" h="6985">
                  <a:moveTo>
                    <a:pt x="442731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442731" y="0"/>
                  </a:lnTo>
                  <a:lnTo>
                    <a:pt x="442731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368287" y="2218498"/>
              <a:ext cx="443230" cy="13335"/>
            </a:xfrm>
            <a:custGeom>
              <a:avLst/>
              <a:gdLst/>
              <a:ahLst/>
              <a:cxnLst/>
              <a:rect l="l" t="t" r="r" b="b"/>
              <a:pathLst>
                <a:path w="443230" h="13335">
                  <a:moveTo>
                    <a:pt x="442734" y="0"/>
                  </a:moveTo>
                  <a:lnTo>
                    <a:pt x="436130" y="6604"/>
                  </a:lnTo>
                  <a:lnTo>
                    <a:pt x="0" y="6604"/>
                  </a:lnTo>
                  <a:lnTo>
                    <a:pt x="0" y="13220"/>
                  </a:lnTo>
                  <a:lnTo>
                    <a:pt x="436130" y="13220"/>
                  </a:lnTo>
                  <a:lnTo>
                    <a:pt x="442734" y="13220"/>
                  </a:lnTo>
                  <a:lnTo>
                    <a:pt x="442734" y="6604"/>
                  </a:lnTo>
                  <a:lnTo>
                    <a:pt x="442734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 descr=""/>
            <p:cNvSpPr/>
            <p:nvPr/>
          </p:nvSpPr>
          <p:spPr>
            <a:xfrm>
              <a:off x="368299" y="2218495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8" name="object 18" descr=""/>
          <p:cNvSpPr txBox="1"/>
          <p:nvPr/>
        </p:nvSpPr>
        <p:spPr>
          <a:xfrm>
            <a:off x="378830" y="2278488"/>
            <a:ext cx="4254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Page</a:t>
            </a:r>
            <a:r>
              <a:rPr dirty="0" sz="800" spc="6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59</a:t>
            </a:r>
            <a:endParaRPr sz="800">
              <a:latin typeface="Arial"/>
              <a:cs typeface="Arial"/>
            </a:endParaRPr>
          </a:p>
        </p:txBody>
      </p:sp>
      <p:sp>
        <p:nvSpPr>
          <p:cNvPr id="23" name="object 23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24" name="object 24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94615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41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19" name="object 19" descr=""/>
          <p:cNvSpPr txBox="1"/>
          <p:nvPr/>
        </p:nvSpPr>
        <p:spPr>
          <a:xfrm>
            <a:off x="1089080" y="2450293"/>
            <a:ext cx="5481320" cy="380682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algn="r" marR="821055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de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referencia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85"/>
              </a:spcBef>
            </a:pPr>
            <a:endParaRPr sz="800">
              <a:latin typeface="Times New Roman"/>
              <a:cs typeface="Times New Roman"/>
            </a:endParaRPr>
          </a:p>
          <a:p>
            <a:pPr lvl="3" marL="328930" indent="-316230">
              <a:lnSpc>
                <a:spcPct val="100000"/>
              </a:lnSpc>
              <a:buAutoNum type="arabicPeriod" startAt="4"/>
              <a:tabLst>
                <a:tab pos="328930" algn="l"/>
              </a:tabLst>
            </a:pPr>
            <a:r>
              <a:rPr dirty="0" sz="800" b="1">
                <a:latin typeface="Times New Roman"/>
                <a:cs typeface="Times New Roman"/>
              </a:rPr>
              <a:t>Guardar</a:t>
            </a:r>
            <a:r>
              <a:rPr dirty="0" sz="800" spc="95" b="1">
                <a:latin typeface="Times New Roman"/>
                <a:cs typeface="Times New Roman"/>
              </a:rPr>
              <a:t> </a:t>
            </a:r>
            <a:r>
              <a:rPr dirty="0" sz="800" spc="-20" b="1">
                <a:latin typeface="Times New Roman"/>
                <a:cs typeface="Times New Roman"/>
              </a:rPr>
              <a:t>como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395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proyecto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activo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guarda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disco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nuevo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archivo.</a:t>
            </a:r>
            <a:endParaRPr sz="800">
              <a:latin typeface="Times New Roman"/>
              <a:cs typeface="Times New Roman"/>
            </a:endParaRPr>
          </a:p>
          <a:p>
            <a:pPr marL="12700" marR="41846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Guardar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como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similar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Proyecto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abierto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comando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permite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guardar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proyecto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diferente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uso.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leer</a:t>
            </a:r>
            <a:endParaRPr sz="800">
              <a:latin typeface="Times New Roman"/>
              <a:cs typeface="Times New Roman"/>
            </a:endParaRPr>
          </a:p>
          <a:p>
            <a:pPr marL="12700" marR="43815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archivos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.cir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)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creados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versiones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anteriores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programa,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comando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Guardar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como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admite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nuevo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formato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extensión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predeterminada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proyecto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disco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Acp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).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30"/>
              </a:spcBef>
            </a:pPr>
            <a:endParaRPr sz="800">
              <a:latin typeface="Times New Roman"/>
              <a:cs typeface="Times New Roman"/>
            </a:endParaRPr>
          </a:p>
          <a:p>
            <a:pPr lvl="3" marL="328930" indent="-316230">
              <a:lnSpc>
                <a:spcPct val="100000"/>
              </a:lnSpc>
              <a:buAutoNum type="arabicPeriod" startAt="5"/>
              <a:tabLst>
                <a:tab pos="328930" algn="l"/>
              </a:tabLst>
            </a:pPr>
            <a:r>
              <a:rPr dirty="0" sz="800" b="1">
                <a:latin typeface="Times New Roman"/>
                <a:cs typeface="Times New Roman"/>
              </a:rPr>
              <a:t>Guardar</a:t>
            </a:r>
            <a:r>
              <a:rPr dirty="0" sz="800" spc="95" b="1">
                <a:latin typeface="Times New Roman"/>
                <a:cs typeface="Times New Roman"/>
              </a:rPr>
              <a:t> </a:t>
            </a:r>
            <a:r>
              <a:rPr dirty="0" sz="800" spc="-20" b="1">
                <a:latin typeface="Times New Roman"/>
                <a:cs typeface="Times New Roman"/>
              </a:rPr>
              <a:t>todo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  <a:spcBef>
                <a:spcPts val="260"/>
              </a:spcBef>
            </a:pPr>
            <a:r>
              <a:rPr dirty="0" sz="800">
                <a:latin typeface="Times New Roman"/>
                <a:cs typeface="Times New Roman"/>
              </a:rPr>
              <a:t>Guarda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todos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proyectos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modificados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disco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propios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proyecto.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abiertos</a:t>
            </a:r>
            <a:r>
              <a:rPr dirty="0" sz="800" spc="10">
                <a:latin typeface="Times New Roman"/>
                <a:cs typeface="Times New Roman"/>
              </a:rPr>
              <a:t> los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proyectos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aún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no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tienen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nombre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(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Courier New"/>
                <a:cs typeface="Courier New"/>
              </a:rPr>
              <a:t>Noname.adp</a:t>
            </a:r>
            <a:r>
              <a:rPr dirty="0" sz="800" spc="-254">
                <a:latin typeface="Courier New"/>
                <a:cs typeface="Courier New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),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se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solicitará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en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un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cuadro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diálogo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 i="1">
                <a:latin typeface="Times New Roman"/>
                <a:cs typeface="Times New Roman"/>
              </a:rPr>
              <a:t>Guardar</a:t>
            </a:r>
            <a:r>
              <a:rPr dirty="0" sz="800" spc="25" i="1">
                <a:latin typeface="Times New Roman"/>
                <a:cs typeface="Times New Roman"/>
              </a:rPr>
              <a:t> </a:t>
            </a:r>
            <a:r>
              <a:rPr dirty="0" sz="800" spc="-20" i="1">
                <a:latin typeface="Times New Roman"/>
                <a:cs typeface="Times New Roman"/>
              </a:rPr>
              <a:t>como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85"/>
              </a:spcBef>
            </a:pPr>
            <a:r>
              <a:rPr dirty="0" sz="800" spc="-10">
                <a:latin typeface="Times New Roman"/>
                <a:cs typeface="Times New Roman"/>
              </a:rPr>
              <a:t>sucesivamente.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30"/>
              </a:spcBef>
            </a:pPr>
            <a:endParaRPr sz="800">
              <a:latin typeface="Times New Roman"/>
              <a:cs typeface="Times New Roman"/>
            </a:endParaRPr>
          </a:p>
          <a:p>
            <a:pPr lvl="3" marL="328930" indent="-316230">
              <a:lnSpc>
                <a:spcPct val="100000"/>
              </a:lnSpc>
              <a:buAutoNum type="arabicPeriod" startAt="6"/>
              <a:tabLst>
                <a:tab pos="328930" algn="l"/>
              </a:tabLst>
            </a:pPr>
            <a:r>
              <a:rPr dirty="0" sz="800" spc="-10" b="1">
                <a:latin typeface="Times New Roman"/>
                <a:cs typeface="Times New Roman"/>
              </a:rPr>
              <a:t>Cerrar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395"/>
              </a:spcBef>
            </a:pPr>
            <a:r>
              <a:rPr dirty="0" sz="800">
                <a:latin typeface="Times New Roman"/>
                <a:cs typeface="Times New Roman"/>
              </a:rPr>
              <a:t>Cerrar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activo.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aún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guardado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cambios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usuario</a:t>
            </a:r>
            <a:endParaRPr sz="800">
              <a:latin typeface="Times New Roman"/>
              <a:cs typeface="Times New Roman"/>
            </a:endParaRPr>
          </a:p>
          <a:p>
            <a:pPr marL="12700" marR="64833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advertirá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4.3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confirmar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antes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cierre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proyecto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sido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modificado,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tiene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oportunidad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guardarlo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primero.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30"/>
              </a:spcBef>
            </a:pPr>
            <a:endParaRPr sz="800">
              <a:latin typeface="Times New Roman"/>
              <a:cs typeface="Times New Roman"/>
            </a:endParaRPr>
          </a:p>
          <a:p>
            <a:pPr lvl="3" marL="328930" indent="-316230">
              <a:lnSpc>
                <a:spcPct val="100000"/>
              </a:lnSpc>
              <a:buAutoNum type="arabicPeriod" startAt="7"/>
              <a:tabLst>
                <a:tab pos="328930" algn="l"/>
              </a:tabLst>
            </a:pPr>
            <a:r>
              <a:rPr dirty="0" sz="800" b="1">
                <a:latin typeface="Times New Roman"/>
                <a:cs typeface="Times New Roman"/>
              </a:rPr>
              <a:t>Cerrar</a:t>
            </a:r>
            <a:r>
              <a:rPr dirty="0" sz="800" spc="120" b="1">
                <a:latin typeface="Times New Roman"/>
                <a:cs typeface="Times New Roman"/>
              </a:rPr>
              <a:t> </a:t>
            </a:r>
            <a:r>
              <a:rPr dirty="0" sz="800" spc="-20" b="1">
                <a:latin typeface="Times New Roman"/>
                <a:cs typeface="Times New Roman"/>
              </a:rPr>
              <a:t>todo</a:t>
            </a:r>
            <a:endParaRPr sz="800">
              <a:latin typeface="Times New Roman"/>
              <a:cs typeface="Times New Roman"/>
            </a:endParaRPr>
          </a:p>
          <a:p>
            <a:pPr marL="12700" marR="655320">
              <a:lnSpc>
                <a:spcPct val="113799"/>
              </a:lnSpc>
              <a:spcBef>
                <a:spcPts val="260"/>
              </a:spcBef>
            </a:pPr>
            <a:r>
              <a:rPr dirty="0" sz="800">
                <a:latin typeface="Times New Roman"/>
                <a:cs typeface="Times New Roman"/>
              </a:rPr>
              <a:t>Cierre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todas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proyecto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modificado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última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operación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guardar,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un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abrirá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confirmación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dará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oportunidad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guardarlo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primero.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1089080" y="10115491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5661767" y="10095668"/>
            <a:ext cx="13144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59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1089080" y="6845888"/>
            <a:ext cx="5441315" cy="303212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2834005" marR="734695">
              <a:lnSpc>
                <a:spcPct val="113799"/>
              </a:lnSpc>
              <a:spcBef>
                <a:spcPts val="9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4.3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confirmación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evita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que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pérdida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proyecto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guardados.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75"/>
              </a:spcBef>
            </a:pPr>
            <a:endParaRPr sz="800">
              <a:latin typeface="Times New Roman"/>
              <a:cs typeface="Times New Roman"/>
            </a:endParaRPr>
          </a:p>
          <a:p>
            <a:pPr lvl="3" marL="328930" indent="-316230">
              <a:lnSpc>
                <a:spcPct val="100000"/>
              </a:lnSpc>
              <a:buAutoNum type="arabicPeriod" startAt="8"/>
              <a:tabLst>
                <a:tab pos="328930" algn="l"/>
              </a:tabLst>
            </a:pPr>
            <a:r>
              <a:rPr dirty="0" sz="800" spc="-10" b="1">
                <a:latin typeface="Times New Roman"/>
                <a:cs typeface="Times New Roman"/>
              </a:rPr>
              <a:t>Importar</a:t>
            </a:r>
            <a:endParaRPr sz="800">
              <a:latin typeface="Times New Roman"/>
              <a:cs typeface="Times New Roman"/>
            </a:endParaRPr>
          </a:p>
          <a:p>
            <a:pPr marL="12700" marR="693420">
              <a:lnSpc>
                <a:spcPct val="113799"/>
              </a:lnSpc>
              <a:spcBef>
                <a:spcPts val="260"/>
              </a:spcBef>
            </a:pP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comando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inserta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disco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activo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contrario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Open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comando,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carga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nueva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dará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resultado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un</a:t>
            </a:r>
            <a:endParaRPr sz="800">
              <a:latin typeface="Times New Roman"/>
              <a:cs typeface="Times New Roman"/>
            </a:endParaRPr>
          </a:p>
          <a:p>
            <a:pPr marL="12700" marR="77470">
              <a:lnSpc>
                <a:spcPct val="103000"/>
              </a:lnSpc>
              <a:spcBef>
                <a:spcPts val="260"/>
              </a:spcBef>
            </a:pP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Importar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proyecto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donde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cargar.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Aparece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importado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grupo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móvil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marcado.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existentes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mantendrán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rechazado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selección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usuario.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30"/>
              </a:spcBef>
            </a:pPr>
            <a:endParaRPr sz="800">
              <a:latin typeface="Times New Roman"/>
              <a:cs typeface="Times New Roman"/>
            </a:endParaRPr>
          </a:p>
          <a:p>
            <a:pPr lvl="3" marL="328930" indent="-316230">
              <a:lnSpc>
                <a:spcPct val="100000"/>
              </a:lnSpc>
              <a:buAutoNum type="arabicPeriod" startAt="9"/>
              <a:tabLst>
                <a:tab pos="328930" algn="l"/>
              </a:tabLst>
            </a:pPr>
            <a:r>
              <a:rPr dirty="0" sz="800" spc="-10" b="1">
                <a:latin typeface="Times New Roman"/>
                <a:cs typeface="Times New Roman"/>
              </a:rPr>
              <a:t>Exportar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  <a:spcBef>
                <a:spcPts val="260"/>
              </a:spcBef>
            </a:pPr>
            <a:r>
              <a:rPr dirty="0" sz="800">
                <a:latin typeface="Times New Roman"/>
                <a:cs typeface="Times New Roman"/>
              </a:rPr>
              <a:t>Guarde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seleccionados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activo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disco.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Igual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Guardar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como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seleccionado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(marcados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área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rectangular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poligonal)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escriben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disco.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30"/>
              </a:spcBef>
            </a:pPr>
            <a:endParaRPr sz="800">
              <a:latin typeface="Times New Roman"/>
              <a:cs typeface="Times New Roman"/>
            </a:endParaRPr>
          </a:p>
          <a:p>
            <a:pPr lvl="3" marL="382270" indent="-369570">
              <a:lnSpc>
                <a:spcPct val="100000"/>
              </a:lnSpc>
              <a:buAutoNum type="arabicPeriod" startAt="10"/>
              <a:tabLst>
                <a:tab pos="382270" algn="l"/>
              </a:tabLst>
            </a:pPr>
            <a:r>
              <a:rPr dirty="0" sz="800" b="1">
                <a:latin typeface="Times New Roman"/>
                <a:cs typeface="Times New Roman"/>
              </a:rPr>
              <a:t>Guardar</a:t>
            </a:r>
            <a:r>
              <a:rPr dirty="0" sz="800" spc="95" b="1">
                <a:latin typeface="Times New Roman"/>
                <a:cs typeface="Times New Roman"/>
              </a:rPr>
              <a:t> </a:t>
            </a:r>
            <a:r>
              <a:rPr dirty="0" sz="800" spc="-10" b="1">
                <a:latin typeface="Times New Roman"/>
                <a:cs typeface="Times New Roman"/>
              </a:rPr>
              <a:t>metarchivo</a:t>
            </a:r>
            <a:endParaRPr sz="800">
              <a:latin typeface="Times New Roman"/>
              <a:cs typeface="Times New Roman"/>
            </a:endParaRPr>
          </a:p>
          <a:p>
            <a:pPr marL="12700" marR="60960">
              <a:lnSpc>
                <a:spcPct val="113799"/>
              </a:lnSpc>
              <a:spcBef>
                <a:spcPts val="260"/>
              </a:spcBef>
            </a:pPr>
            <a:r>
              <a:rPr dirty="0" sz="800">
                <a:latin typeface="Times New Roman"/>
                <a:cs typeface="Times New Roman"/>
              </a:rPr>
              <a:t>Escriba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seleccionados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activo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disco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formato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metarchivo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Windows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Wmf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).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Si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contenido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escribe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disco.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manera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incluso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gráficos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grandes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exportar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otras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aplicaciones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pérdida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resolución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en</a:t>
            </a:r>
            <a:endParaRPr sz="8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935015" y="165100"/>
            <a:ext cx="5226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5" name="object 5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583"/>
                  </a:lnTo>
                  <a:lnTo>
                    <a:pt x="142755" y="98583"/>
                  </a:lnTo>
                  <a:lnTo>
                    <a:pt x="136180" y="99891"/>
                  </a:lnTo>
                  <a:lnTo>
                    <a:pt x="104587" y="124086"/>
                  </a:lnTo>
                  <a:lnTo>
                    <a:pt x="98048" y="143290"/>
                  </a:lnTo>
                  <a:lnTo>
                    <a:pt x="98048" y="569322"/>
                  </a:lnTo>
                  <a:lnTo>
                    <a:pt x="117977" y="603765"/>
                  </a:lnTo>
                  <a:lnTo>
                    <a:pt x="142755" y="614029"/>
                  </a:lnTo>
                  <a:lnTo>
                    <a:pt x="1886711" y="614029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4029"/>
                  </a:moveTo>
                  <a:lnTo>
                    <a:pt x="1744971" y="614029"/>
                  </a:lnTo>
                  <a:lnTo>
                    <a:pt x="1751545" y="612721"/>
                  </a:lnTo>
                  <a:lnTo>
                    <a:pt x="1764174" y="607489"/>
                  </a:lnTo>
                  <a:lnTo>
                    <a:pt x="1788370" y="575896"/>
                  </a:lnTo>
                  <a:lnTo>
                    <a:pt x="1789678" y="569322"/>
                  </a:lnTo>
                  <a:lnTo>
                    <a:pt x="1789678" y="143290"/>
                  </a:lnTo>
                  <a:lnTo>
                    <a:pt x="1769748" y="108846"/>
                  </a:lnTo>
                  <a:lnTo>
                    <a:pt x="1744971" y="98583"/>
                  </a:lnTo>
                  <a:lnTo>
                    <a:pt x="1886711" y="98583"/>
                  </a:lnTo>
                  <a:lnTo>
                    <a:pt x="1886711" y="614029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932176" y="500423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5453" y="528634"/>
                  </a:moveTo>
                  <a:lnTo>
                    <a:pt x="49392" y="528634"/>
                  </a:lnTo>
                  <a:lnTo>
                    <a:pt x="45954" y="528270"/>
                  </a:lnTo>
                  <a:lnTo>
                    <a:pt x="10837" y="507931"/>
                  </a:lnTo>
                  <a:lnTo>
                    <a:pt x="0" y="479226"/>
                  </a:lnTo>
                  <a:lnTo>
                    <a:pt x="0" y="475770"/>
                  </a:lnTo>
                  <a:lnTo>
                    <a:pt x="0" y="49354"/>
                  </a:lnTo>
                  <a:lnTo>
                    <a:pt x="17937" y="13063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914"/>
                  </a:lnTo>
                  <a:lnTo>
                    <a:pt x="1704845" y="49354"/>
                  </a:lnTo>
                  <a:lnTo>
                    <a:pt x="1704845" y="479226"/>
                  </a:lnTo>
                  <a:lnTo>
                    <a:pt x="1686907" y="515524"/>
                  </a:lnTo>
                  <a:lnTo>
                    <a:pt x="1658890" y="528270"/>
                  </a:lnTo>
                  <a:lnTo>
                    <a:pt x="1655453" y="52863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171"/>
              <a:ext cx="145374" cy="145374"/>
            </a:xfrm>
            <a:prstGeom prst="rect">
              <a:avLst/>
            </a:prstGeom>
          </p:spPr>
        </p:pic>
      </p:grpSp>
      <p:sp>
        <p:nvSpPr>
          <p:cNvPr id="8" name="object 8" descr=""/>
          <p:cNvSpPr txBox="1"/>
          <p:nvPr/>
        </p:nvSpPr>
        <p:spPr>
          <a:xfrm>
            <a:off x="3519868" y="811517"/>
            <a:ext cx="52959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10">
                <a:latin typeface="Arial MT"/>
                <a:cs typeface="Arial MT"/>
              </a:rPr>
              <a:t>Traduciendo...</a:t>
            </a:r>
            <a:endParaRPr sz="600">
              <a:latin typeface="Arial MT"/>
              <a:cs typeface="Arial MT"/>
            </a:endParaRPr>
          </a:p>
        </p:txBody>
      </p:sp>
      <p:grpSp>
        <p:nvGrpSpPr>
          <p:cNvPr id="9" name="object 9" descr=""/>
          <p:cNvGrpSpPr/>
          <p:nvPr/>
        </p:nvGrpSpPr>
        <p:grpSpPr>
          <a:xfrm>
            <a:off x="368299" y="599542"/>
            <a:ext cx="158750" cy="13335"/>
            <a:chOff x="368299" y="599542"/>
            <a:chExt cx="158750" cy="13335"/>
          </a:xfrm>
        </p:grpSpPr>
        <p:sp>
          <p:nvSpPr>
            <p:cNvPr id="10" name="object 10" descr=""/>
            <p:cNvSpPr/>
            <p:nvPr/>
          </p:nvSpPr>
          <p:spPr>
            <a:xfrm>
              <a:off x="368299" y="599542"/>
              <a:ext cx="158750" cy="6985"/>
            </a:xfrm>
            <a:custGeom>
              <a:avLst/>
              <a:gdLst/>
              <a:ahLst/>
              <a:cxnLst/>
              <a:rect l="l" t="t" r="r" b="b"/>
              <a:pathLst>
                <a:path w="158750" h="6984">
                  <a:moveTo>
                    <a:pt x="158590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158590" y="0"/>
                  </a:lnTo>
                  <a:lnTo>
                    <a:pt x="158590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368287" y="599540"/>
              <a:ext cx="158750" cy="13335"/>
            </a:xfrm>
            <a:custGeom>
              <a:avLst/>
              <a:gdLst/>
              <a:ahLst/>
              <a:cxnLst/>
              <a:rect l="l" t="t" r="r" b="b"/>
              <a:pathLst>
                <a:path w="158750" h="13334">
                  <a:moveTo>
                    <a:pt x="158597" y="0"/>
                  </a:moveTo>
                  <a:lnTo>
                    <a:pt x="151993" y="6616"/>
                  </a:lnTo>
                  <a:lnTo>
                    <a:pt x="0" y="6616"/>
                  </a:lnTo>
                  <a:lnTo>
                    <a:pt x="0" y="13220"/>
                  </a:lnTo>
                  <a:lnTo>
                    <a:pt x="151993" y="13220"/>
                  </a:lnTo>
                  <a:lnTo>
                    <a:pt x="158597" y="13220"/>
                  </a:lnTo>
                  <a:lnTo>
                    <a:pt x="158597" y="6616"/>
                  </a:lnTo>
                  <a:lnTo>
                    <a:pt x="158597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368299" y="599542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4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" name="object 13" descr=""/>
          <p:cNvSpPr txBox="1"/>
          <p:nvPr/>
        </p:nvSpPr>
        <p:spPr>
          <a:xfrm>
            <a:off x="376765" y="659534"/>
            <a:ext cx="14351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Arial"/>
                <a:cs typeface="Arial"/>
              </a:rPr>
              <a:t>60</a:t>
            </a:r>
            <a:endParaRPr sz="800">
              <a:latin typeface="Arial"/>
              <a:cs typeface="Arial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4505379" y="831340"/>
            <a:ext cx="99060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de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referencia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831370" y="8337948"/>
            <a:ext cx="26352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Times New Roman"/>
                <a:cs typeface="Times New Roman"/>
              </a:rPr>
              <a:t>60</a:t>
            </a:r>
            <a:r>
              <a:rPr dirty="0" sz="800" spc="35" b="1">
                <a:latin typeface="Times New Roman"/>
                <a:cs typeface="Times New Roman"/>
              </a:rPr>
              <a:t> </a:t>
            </a:r>
            <a:r>
              <a:rPr dirty="0" sz="800" spc="-25" b="1">
                <a:latin typeface="Times New Roman"/>
                <a:cs typeface="Times New Roman"/>
              </a:rPr>
              <a:t>60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4611106" y="8357772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831370" y="1235745"/>
            <a:ext cx="4959985" cy="3977004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 marR="106680">
              <a:lnSpc>
                <a:spcPct val="113799"/>
              </a:lnSpc>
              <a:spcBef>
                <a:spcPts val="90"/>
              </a:spcBef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pantalla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cuando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Zoom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ajustar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tamaño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pantalla.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Metarchivos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creados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por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comando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importar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imagen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otras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aplicaciones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(como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MS-Word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WordPerfect)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teniendo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filtro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disponible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formato.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30"/>
              </a:spcBef>
            </a:pPr>
            <a:endParaRPr sz="800">
              <a:latin typeface="Times New Roman"/>
              <a:cs typeface="Times New Roman"/>
            </a:endParaRPr>
          </a:p>
          <a:p>
            <a:pPr lvl="3" marL="375920" indent="-363220">
              <a:lnSpc>
                <a:spcPct val="100000"/>
              </a:lnSpc>
              <a:buAutoNum type="arabicPeriod" startAt="11"/>
              <a:tabLst>
                <a:tab pos="375920" algn="l"/>
              </a:tabLst>
            </a:pPr>
            <a:r>
              <a:rPr dirty="0" sz="800" spc="-10" b="1">
                <a:latin typeface="Times New Roman"/>
                <a:cs typeface="Times New Roman"/>
              </a:rPr>
              <a:t>Imprimir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395"/>
              </a:spcBef>
            </a:pPr>
            <a:r>
              <a:rPr dirty="0" sz="800">
                <a:latin typeface="Times New Roman"/>
                <a:cs typeface="Times New Roman"/>
              </a:rPr>
              <a:t>Imprima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gráficos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impresora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seleccionada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actualmente.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25"/>
              </a:spcBef>
            </a:pPr>
            <a:endParaRPr sz="800">
              <a:latin typeface="Times New Roman"/>
              <a:cs typeface="Times New Roman"/>
            </a:endParaRPr>
          </a:p>
          <a:p>
            <a:pPr lvl="3" marL="382270" indent="-369570">
              <a:lnSpc>
                <a:spcPct val="100000"/>
              </a:lnSpc>
              <a:spcBef>
                <a:spcPts val="5"/>
              </a:spcBef>
              <a:buAutoNum type="arabicPeriod" startAt="12"/>
              <a:tabLst>
                <a:tab pos="382270" algn="l"/>
              </a:tabLst>
            </a:pPr>
            <a:r>
              <a:rPr dirty="0" sz="800" b="1">
                <a:latin typeface="Times New Roman"/>
                <a:cs typeface="Times New Roman"/>
              </a:rPr>
              <a:t>Configuración</a:t>
            </a:r>
            <a:r>
              <a:rPr dirty="0" sz="800" spc="7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</a:t>
            </a:r>
            <a:r>
              <a:rPr dirty="0" sz="800" spc="7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la</a:t>
            </a:r>
            <a:r>
              <a:rPr dirty="0" sz="800" spc="70" b="1">
                <a:latin typeface="Times New Roman"/>
                <a:cs typeface="Times New Roman"/>
              </a:rPr>
              <a:t> </a:t>
            </a:r>
            <a:r>
              <a:rPr dirty="0" sz="800" spc="-10" b="1">
                <a:latin typeface="Times New Roman"/>
                <a:cs typeface="Times New Roman"/>
              </a:rPr>
              <a:t>impresora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390"/>
              </a:spcBef>
            </a:pPr>
            <a:r>
              <a:rPr dirty="0" sz="800">
                <a:latin typeface="Times New Roman"/>
                <a:cs typeface="Times New Roman"/>
              </a:rPr>
              <a:t>Seleccione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configure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impresora.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30"/>
              </a:spcBef>
            </a:pPr>
            <a:endParaRPr sz="800">
              <a:latin typeface="Times New Roman"/>
              <a:cs typeface="Times New Roman"/>
            </a:endParaRPr>
          </a:p>
          <a:p>
            <a:pPr lvl="3" marL="382270" indent="-369570">
              <a:lnSpc>
                <a:spcPct val="100000"/>
              </a:lnSpc>
              <a:buAutoNum type="arabicPeriod" startAt="13"/>
              <a:tabLst>
                <a:tab pos="382270" algn="l"/>
              </a:tabLst>
            </a:pPr>
            <a:r>
              <a:rPr dirty="0" sz="800" spc="-10" b="1">
                <a:latin typeface="Times New Roman"/>
                <a:cs typeface="Times New Roman"/>
              </a:rPr>
              <a:t>Salir</a:t>
            </a:r>
            <a:endParaRPr sz="800">
              <a:latin typeface="Times New Roman"/>
              <a:cs typeface="Times New Roman"/>
            </a:endParaRPr>
          </a:p>
          <a:p>
            <a:pPr marL="12700" marR="17145">
              <a:lnSpc>
                <a:spcPct val="113799"/>
              </a:lnSpc>
              <a:spcBef>
                <a:spcPts val="260"/>
              </a:spcBef>
            </a:pP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comando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cierra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todas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abierto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pedirá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guarde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cualquier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modificados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antes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finalice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aplicación.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800" b="1">
                <a:latin typeface="Times New Roman"/>
                <a:cs typeface="Times New Roman"/>
              </a:rPr>
              <a:t>4.2.2</a:t>
            </a:r>
            <a:r>
              <a:rPr dirty="0" sz="800" spc="65" b="1">
                <a:latin typeface="Times New Roman"/>
                <a:cs typeface="Times New Roman"/>
              </a:rPr>
              <a:t> </a:t>
            </a:r>
            <a:r>
              <a:rPr dirty="0" sz="800" spc="-10" b="1">
                <a:latin typeface="Times New Roman"/>
                <a:cs typeface="Times New Roman"/>
              </a:rPr>
              <a:t>Editar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70"/>
              </a:spcBef>
            </a:pPr>
            <a:endParaRPr sz="800">
              <a:latin typeface="Times New Roman"/>
              <a:cs typeface="Times New Roman"/>
            </a:endParaRPr>
          </a:p>
          <a:p>
            <a:pPr marL="1505585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contiene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diversas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instalaciones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edición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ATPDraw.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emergente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Editar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4.4.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75"/>
              </a:spcBef>
            </a:pPr>
            <a:endParaRPr sz="800">
              <a:latin typeface="Times New Roman"/>
              <a:cs typeface="Times New Roman"/>
            </a:endParaRPr>
          </a:p>
          <a:p>
            <a:pPr algn="just" marL="1505585" marR="25146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debe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grupo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antes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cualquier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edición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operación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realizar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ellos.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hace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objeto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izquierdo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mouse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ícono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del</a:t>
            </a:r>
            <a:endParaRPr sz="800">
              <a:latin typeface="Times New Roman"/>
              <a:cs typeface="Times New Roman"/>
            </a:endParaRPr>
          </a:p>
          <a:p>
            <a:pPr algn="just" marL="1505585" marR="43053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estará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encerrado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marco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color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lima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indica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seleccionado.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831370" y="6864380"/>
            <a:ext cx="5483860" cy="122301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505585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4.4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Editar.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8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 b="1">
                <a:latin typeface="Times New Roman"/>
                <a:cs typeface="Times New Roman"/>
              </a:rPr>
              <a:t>4.2.2.1</a:t>
            </a:r>
            <a:r>
              <a:rPr dirty="0" sz="800" spc="7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Deshacer</a:t>
            </a:r>
            <a:r>
              <a:rPr dirty="0" sz="800" spc="8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/</a:t>
            </a:r>
            <a:r>
              <a:rPr dirty="0" sz="800" spc="75" b="1">
                <a:latin typeface="Times New Roman"/>
                <a:cs typeface="Times New Roman"/>
              </a:rPr>
              <a:t> </a:t>
            </a:r>
            <a:r>
              <a:rPr dirty="0" sz="800" spc="-10" b="1">
                <a:latin typeface="Times New Roman"/>
                <a:cs typeface="Times New Roman"/>
              </a:rPr>
              <a:t>Rehacer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390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comando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Deshacer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cancela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última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operación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edición.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Rehacer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cancela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último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comando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deshacer.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Clave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corta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deshacer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rehacer: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Ctrl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+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Z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Ctrl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+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Y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número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operaciones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deshacer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rehacer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depende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de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búferes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Deshacer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rehacer: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configuración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pestaña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Preferencias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Herramientas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opciones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Valor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defecto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10.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Casi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todas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funciones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manipulación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(crear,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editar,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eliminar,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mover,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rotar,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etc.)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pueden</a:t>
            </a:r>
            <a:endParaRPr sz="800">
              <a:latin typeface="Times New Roman"/>
              <a:cs typeface="Times New Roman"/>
            </a:endParaRPr>
          </a:p>
        </p:txBody>
      </p:sp>
      <p:grpSp>
        <p:nvGrpSpPr>
          <p:cNvPr id="19" name="object 19" descr=""/>
          <p:cNvGrpSpPr/>
          <p:nvPr/>
        </p:nvGrpSpPr>
        <p:grpSpPr>
          <a:xfrm>
            <a:off x="368299" y="8945356"/>
            <a:ext cx="535305" cy="13335"/>
            <a:chOff x="368299" y="8945356"/>
            <a:chExt cx="535305" cy="13335"/>
          </a:xfrm>
        </p:grpSpPr>
        <p:sp>
          <p:nvSpPr>
            <p:cNvPr id="20" name="object 20" descr=""/>
            <p:cNvSpPr/>
            <p:nvPr/>
          </p:nvSpPr>
          <p:spPr>
            <a:xfrm>
              <a:off x="368299" y="8945356"/>
              <a:ext cx="535305" cy="6985"/>
            </a:xfrm>
            <a:custGeom>
              <a:avLst/>
              <a:gdLst/>
              <a:ahLst/>
              <a:cxnLst/>
              <a:rect l="l" t="t" r="r" b="b"/>
              <a:pathLst>
                <a:path w="535305" h="6984">
                  <a:moveTo>
                    <a:pt x="535242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535242" y="0"/>
                  </a:lnTo>
                  <a:lnTo>
                    <a:pt x="535242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 descr=""/>
            <p:cNvSpPr/>
            <p:nvPr/>
          </p:nvSpPr>
          <p:spPr>
            <a:xfrm>
              <a:off x="368287" y="8945358"/>
              <a:ext cx="535305" cy="13335"/>
            </a:xfrm>
            <a:custGeom>
              <a:avLst/>
              <a:gdLst/>
              <a:ahLst/>
              <a:cxnLst/>
              <a:rect l="l" t="t" r="r" b="b"/>
              <a:pathLst>
                <a:path w="535305" h="13334">
                  <a:moveTo>
                    <a:pt x="535254" y="0"/>
                  </a:moveTo>
                  <a:lnTo>
                    <a:pt x="528637" y="6616"/>
                  </a:lnTo>
                  <a:lnTo>
                    <a:pt x="0" y="6616"/>
                  </a:lnTo>
                  <a:lnTo>
                    <a:pt x="0" y="13220"/>
                  </a:lnTo>
                  <a:lnTo>
                    <a:pt x="528637" y="13220"/>
                  </a:lnTo>
                  <a:lnTo>
                    <a:pt x="535254" y="13220"/>
                  </a:lnTo>
                  <a:lnTo>
                    <a:pt x="535254" y="6616"/>
                  </a:lnTo>
                  <a:lnTo>
                    <a:pt x="535254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 descr=""/>
            <p:cNvSpPr/>
            <p:nvPr/>
          </p:nvSpPr>
          <p:spPr>
            <a:xfrm>
              <a:off x="368299" y="8945356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4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3" name="object 23" descr=""/>
          <p:cNvSpPr txBox="1"/>
          <p:nvPr/>
        </p:nvSpPr>
        <p:spPr>
          <a:xfrm>
            <a:off x="377385" y="9005348"/>
            <a:ext cx="51943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Página</a:t>
            </a:r>
            <a:r>
              <a:rPr dirty="0" sz="800" spc="8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61</a:t>
            </a:r>
            <a:endParaRPr sz="800">
              <a:latin typeface="Arial"/>
              <a:cs typeface="Arial"/>
            </a:endParaRPr>
          </a:p>
        </p:txBody>
      </p:sp>
      <p:sp>
        <p:nvSpPr>
          <p:cNvPr id="25" name="object 25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26" name="object 26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94615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48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24" name="object 24" descr=""/>
          <p:cNvSpPr txBox="1"/>
          <p:nvPr/>
        </p:nvSpPr>
        <p:spPr>
          <a:xfrm>
            <a:off x="1089080" y="9177155"/>
            <a:ext cx="5186680" cy="112395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algn="r" marR="526415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de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referencia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4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deshacerse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rehacerse)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cambios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realizados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también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compatible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funciones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Deshacer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rehacer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(esto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incluye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también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extensos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LCC,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BCTRAN,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XFMR).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funciones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también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actualizan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estado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Modificado</a:t>
            </a:r>
            <a:r>
              <a:rPr dirty="0" sz="800" spc="8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barra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estado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indicar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que</a:t>
            </a:r>
            <a:endParaRPr sz="800">
              <a:latin typeface="Times New Roman"/>
              <a:cs typeface="Times New Roman"/>
            </a:endParaRPr>
          </a:p>
          <a:p>
            <a:pPr marL="12700" marR="889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modificado.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Durante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operación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deshacer,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modificado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restablece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anterior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valor.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Después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Guardar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Guardar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como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borra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búfer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Deshacer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Rehacer.</a:t>
            </a:r>
            <a:endParaRPr sz="8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935015" y="165100"/>
            <a:ext cx="5226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5" name="object 5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631"/>
                  </a:lnTo>
                  <a:lnTo>
                    <a:pt x="142755" y="98631"/>
                  </a:lnTo>
                  <a:lnTo>
                    <a:pt x="136180" y="99939"/>
                  </a:lnTo>
                  <a:lnTo>
                    <a:pt x="104587" y="124134"/>
                  </a:lnTo>
                  <a:lnTo>
                    <a:pt x="98048" y="143338"/>
                  </a:lnTo>
                  <a:lnTo>
                    <a:pt x="98048" y="569369"/>
                  </a:lnTo>
                  <a:lnTo>
                    <a:pt x="117977" y="603813"/>
                  </a:lnTo>
                  <a:lnTo>
                    <a:pt x="142755" y="614076"/>
                  </a:lnTo>
                  <a:lnTo>
                    <a:pt x="1886711" y="614076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4076"/>
                  </a:moveTo>
                  <a:lnTo>
                    <a:pt x="1744971" y="614076"/>
                  </a:lnTo>
                  <a:lnTo>
                    <a:pt x="1751545" y="612768"/>
                  </a:lnTo>
                  <a:lnTo>
                    <a:pt x="1764174" y="607537"/>
                  </a:lnTo>
                  <a:lnTo>
                    <a:pt x="1788370" y="575944"/>
                  </a:lnTo>
                  <a:lnTo>
                    <a:pt x="1789678" y="569369"/>
                  </a:lnTo>
                  <a:lnTo>
                    <a:pt x="1789678" y="143338"/>
                  </a:lnTo>
                  <a:lnTo>
                    <a:pt x="1769748" y="108894"/>
                  </a:lnTo>
                  <a:lnTo>
                    <a:pt x="1744971" y="98631"/>
                  </a:lnTo>
                  <a:lnTo>
                    <a:pt x="1886711" y="98631"/>
                  </a:lnTo>
                  <a:lnTo>
                    <a:pt x="1886711" y="614076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932176" y="500461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5453" y="528581"/>
                  </a:moveTo>
                  <a:lnTo>
                    <a:pt x="49392" y="528581"/>
                  </a:lnTo>
                  <a:lnTo>
                    <a:pt x="45954" y="528171"/>
                  </a:lnTo>
                  <a:lnTo>
                    <a:pt x="10837" y="507931"/>
                  </a:lnTo>
                  <a:lnTo>
                    <a:pt x="0" y="479226"/>
                  </a:lnTo>
                  <a:lnTo>
                    <a:pt x="0" y="475770"/>
                  </a:lnTo>
                  <a:lnTo>
                    <a:pt x="0" y="49407"/>
                  </a:lnTo>
                  <a:lnTo>
                    <a:pt x="17937" y="12958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861"/>
                  </a:lnTo>
                  <a:lnTo>
                    <a:pt x="1704845" y="49407"/>
                  </a:lnTo>
                  <a:lnTo>
                    <a:pt x="1704845" y="479226"/>
                  </a:lnTo>
                  <a:lnTo>
                    <a:pt x="1686907" y="515524"/>
                  </a:lnTo>
                  <a:lnTo>
                    <a:pt x="1658890" y="528171"/>
                  </a:lnTo>
                  <a:lnTo>
                    <a:pt x="1655453" y="52858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171"/>
              <a:ext cx="145374" cy="145374"/>
            </a:xfrm>
            <a:prstGeom prst="rect">
              <a:avLst/>
            </a:prstGeom>
          </p:spPr>
        </p:pic>
      </p:grpSp>
      <p:sp>
        <p:nvSpPr>
          <p:cNvPr id="8" name="object 8" descr=""/>
          <p:cNvSpPr txBox="1"/>
          <p:nvPr/>
        </p:nvSpPr>
        <p:spPr>
          <a:xfrm>
            <a:off x="1089080" y="423009"/>
            <a:ext cx="5688965" cy="6243955"/>
          </a:xfrm>
          <a:prstGeom prst="rect">
            <a:avLst/>
          </a:prstGeom>
        </p:spPr>
        <p:txBody>
          <a:bodyPr wrap="square" lIns="0" tIns="61594" rIns="0" bIns="0" rtlCol="0" vert="horz">
            <a:spAutoFit/>
          </a:bodyPr>
          <a:lstStyle/>
          <a:p>
            <a:pPr lvl="3" marL="328930" indent="-316230">
              <a:lnSpc>
                <a:spcPct val="100000"/>
              </a:lnSpc>
              <a:spcBef>
                <a:spcPts val="484"/>
              </a:spcBef>
              <a:buAutoNum type="arabicPeriod" startAt="2"/>
              <a:tabLst>
                <a:tab pos="328930" algn="l"/>
              </a:tabLst>
            </a:pPr>
            <a:r>
              <a:rPr dirty="0" sz="800" spc="-10" b="1">
                <a:latin typeface="Times New Roman"/>
                <a:cs typeface="Times New Roman"/>
              </a:rPr>
              <a:t>Corte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395"/>
              </a:spcBef>
            </a:pPr>
            <a:r>
              <a:rPr dirty="0" sz="800">
                <a:latin typeface="Times New Roman"/>
                <a:cs typeface="Times New Roman"/>
              </a:rPr>
              <a:t>Copia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seleccionados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portapapeles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Windows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elimina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circuito.</a:t>
            </a:r>
            <a:endParaRPr sz="800">
              <a:latin typeface="Times New Roman"/>
              <a:cs typeface="Times New Roman"/>
            </a:endParaRPr>
          </a:p>
          <a:p>
            <a:pPr marL="12700" marR="794385">
              <a:lnSpc>
                <a:spcPct val="108400"/>
              </a:lnSpc>
              <a:spcBef>
                <a:spcPts val="100"/>
              </a:spcBef>
            </a:pPr>
            <a:r>
              <a:rPr dirty="0" baseline="3472" sz="1200">
                <a:latin typeface="Times New Roman"/>
                <a:cs typeface="Times New Roman"/>
              </a:rPr>
              <a:t>Los</a:t>
            </a:r>
            <a:r>
              <a:rPr dirty="0" baseline="3472" sz="1200" spc="112">
                <a:latin typeface="Times New Roman"/>
                <a:cs typeface="Times New Roman"/>
              </a:rPr>
              <a:t> </a:t>
            </a:r>
            <a:r>
              <a:rPr dirty="0" baseline="3472" sz="1200">
                <a:latin typeface="Times New Roman"/>
                <a:cs typeface="Times New Roman"/>
              </a:rPr>
              <a:t>objetos</a:t>
            </a:r>
            <a:r>
              <a:rPr dirty="0" baseline="3472" sz="1200" spc="120">
                <a:latin typeface="Times New Roman"/>
                <a:cs typeface="Times New Roman"/>
              </a:rPr>
              <a:t> </a:t>
            </a:r>
            <a:r>
              <a:rPr dirty="0" baseline="3472" sz="1200">
                <a:latin typeface="Times New Roman"/>
                <a:cs typeface="Times New Roman"/>
              </a:rPr>
              <a:t>pueden</a:t>
            </a:r>
            <a:r>
              <a:rPr dirty="0" baseline="3472" sz="1200" spc="112">
                <a:latin typeface="Times New Roman"/>
                <a:cs typeface="Times New Roman"/>
              </a:rPr>
              <a:t> </a:t>
            </a:r>
            <a:r>
              <a:rPr dirty="0" baseline="3472" sz="1200">
                <a:latin typeface="Times New Roman"/>
                <a:cs typeface="Times New Roman"/>
              </a:rPr>
              <a:t>luego</a:t>
            </a:r>
            <a:r>
              <a:rPr dirty="0" baseline="3472" sz="1200" spc="120">
                <a:latin typeface="Times New Roman"/>
                <a:cs typeface="Times New Roman"/>
              </a:rPr>
              <a:t> </a:t>
            </a:r>
            <a:r>
              <a:rPr dirty="0" baseline="3472" sz="1200">
                <a:latin typeface="Times New Roman"/>
                <a:cs typeface="Times New Roman"/>
              </a:rPr>
              <a:t>pegarse</a:t>
            </a:r>
            <a:r>
              <a:rPr dirty="0" baseline="3472" sz="1200" spc="120">
                <a:latin typeface="Times New Roman"/>
                <a:cs typeface="Times New Roman"/>
              </a:rPr>
              <a:t> </a:t>
            </a:r>
            <a:r>
              <a:rPr dirty="0" baseline="3472" sz="1200">
                <a:latin typeface="Times New Roman"/>
                <a:cs typeface="Times New Roman"/>
              </a:rPr>
              <a:t>en</a:t>
            </a:r>
            <a:r>
              <a:rPr dirty="0" baseline="3472" sz="1200" spc="112">
                <a:latin typeface="Times New Roman"/>
                <a:cs typeface="Times New Roman"/>
              </a:rPr>
              <a:t> </a:t>
            </a:r>
            <a:r>
              <a:rPr dirty="0" baseline="3472" sz="1200">
                <a:latin typeface="Times New Roman"/>
                <a:cs typeface="Times New Roman"/>
              </a:rPr>
              <a:t>la</a:t>
            </a:r>
            <a:r>
              <a:rPr dirty="0" baseline="3472" sz="1200" spc="120">
                <a:latin typeface="Times New Roman"/>
                <a:cs typeface="Times New Roman"/>
              </a:rPr>
              <a:t> </a:t>
            </a:r>
            <a:r>
              <a:rPr dirty="0" baseline="3472" sz="1200">
                <a:latin typeface="Times New Roman"/>
                <a:cs typeface="Times New Roman"/>
              </a:rPr>
              <a:t>misma</a:t>
            </a:r>
            <a:r>
              <a:rPr dirty="0" baseline="3472" sz="1200" spc="120">
                <a:latin typeface="Times New Roman"/>
                <a:cs typeface="Times New Roman"/>
              </a:rPr>
              <a:t> </a:t>
            </a:r>
            <a:r>
              <a:rPr dirty="0" baseline="3472" sz="1200">
                <a:latin typeface="Times New Roman"/>
                <a:cs typeface="Times New Roman"/>
              </a:rPr>
              <a:t>ventana</a:t>
            </a:r>
            <a:r>
              <a:rPr dirty="0" baseline="3472" sz="1200" spc="112">
                <a:latin typeface="Times New Roman"/>
                <a:cs typeface="Times New Roman"/>
              </a:rPr>
              <a:t> </a:t>
            </a:r>
            <a:r>
              <a:rPr dirty="0" baseline="3472" sz="1200" spc="-202">
                <a:latin typeface="Times New Roman"/>
                <a:cs typeface="Times New Roman"/>
              </a:rPr>
              <a:t>de</a:t>
            </a:r>
            <a:r>
              <a:rPr dirty="0" sz="600" spc="-135">
                <a:latin typeface="Arial MT"/>
                <a:cs typeface="Arial MT"/>
              </a:rPr>
              <a:t>Tr</a:t>
            </a:r>
            <a:r>
              <a:rPr dirty="0" baseline="3472" sz="1200" spc="-202">
                <a:latin typeface="Times New Roman"/>
                <a:cs typeface="Times New Roman"/>
              </a:rPr>
              <a:t>c</a:t>
            </a:r>
            <a:r>
              <a:rPr dirty="0" sz="600" spc="-135">
                <a:latin typeface="Arial MT"/>
                <a:cs typeface="Arial MT"/>
              </a:rPr>
              <a:t>a</a:t>
            </a:r>
            <a:r>
              <a:rPr dirty="0" baseline="3472" sz="1200" spc="-202">
                <a:latin typeface="Times New Roman"/>
                <a:cs typeface="Times New Roman"/>
              </a:rPr>
              <a:t>i</a:t>
            </a:r>
            <a:r>
              <a:rPr dirty="0" sz="600" spc="-135">
                <a:latin typeface="Arial MT"/>
                <a:cs typeface="Arial MT"/>
              </a:rPr>
              <a:t>d</a:t>
            </a:r>
            <a:r>
              <a:rPr dirty="0" baseline="3472" sz="1200" spc="-202">
                <a:latin typeface="Times New Roman"/>
                <a:cs typeface="Times New Roman"/>
              </a:rPr>
              <a:t>rc</a:t>
            </a:r>
            <a:r>
              <a:rPr dirty="0" sz="600" spc="-135">
                <a:latin typeface="Arial MT"/>
                <a:cs typeface="Arial MT"/>
              </a:rPr>
              <a:t>uc</a:t>
            </a:r>
            <a:r>
              <a:rPr dirty="0" baseline="3472" sz="1200" spc="-202">
                <a:latin typeface="Times New Roman"/>
                <a:cs typeface="Times New Roman"/>
              </a:rPr>
              <a:t>u</a:t>
            </a:r>
            <a:r>
              <a:rPr dirty="0" sz="600" spc="-135">
                <a:latin typeface="Arial MT"/>
                <a:cs typeface="Arial MT"/>
              </a:rPr>
              <a:t>i</a:t>
            </a:r>
            <a:r>
              <a:rPr dirty="0" baseline="3472" sz="1200" spc="-202">
                <a:latin typeface="Times New Roman"/>
                <a:cs typeface="Times New Roman"/>
              </a:rPr>
              <a:t>i</a:t>
            </a:r>
            <a:r>
              <a:rPr dirty="0" sz="600" spc="-135">
                <a:latin typeface="Arial MT"/>
                <a:cs typeface="Arial MT"/>
              </a:rPr>
              <a:t>e</a:t>
            </a:r>
            <a:r>
              <a:rPr dirty="0" baseline="3472" sz="1200" spc="-202">
                <a:latin typeface="Times New Roman"/>
                <a:cs typeface="Times New Roman"/>
              </a:rPr>
              <a:t>t</a:t>
            </a:r>
            <a:r>
              <a:rPr dirty="0" sz="600" spc="-135">
                <a:latin typeface="Arial MT"/>
                <a:cs typeface="Arial MT"/>
              </a:rPr>
              <a:t>n</a:t>
            </a:r>
            <a:r>
              <a:rPr dirty="0" baseline="3472" sz="1200" spc="-202">
                <a:latin typeface="Times New Roman"/>
                <a:cs typeface="Times New Roman"/>
              </a:rPr>
              <a:t>o</a:t>
            </a:r>
            <a:r>
              <a:rPr dirty="0" sz="600" spc="-135">
                <a:latin typeface="Arial MT"/>
                <a:cs typeface="Arial MT"/>
              </a:rPr>
              <a:t>do</a:t>
            </a:r>
            <a:r>
              <a:rPr dirty="0" baseline="3472" sz="1200" spc="-202">
                <a:latin typeface="Times New Roman"/>
                <a:cs typeface="Times New Roman"/>
              </a:rPr>
              <a:t>u</a:t>
            </a:r>
            <a:r>
              <a:rPr dirty="0" sz="600" spc="-135">
                <a:latin typeface="Arial MT"/>
                <a:cs typeface="Arial MT"/>
              </a:rPr>
              <a:t>..</a:t>
            </a:r>
            <a:r>
              <a:rPr dirty="0" baseline="3472" sz="1200" spc="-202">
                <a:latin typeface="Times New Roman"/>
                <a:cs typeface="Times New Roman"/>
              </a:rPr>
              <a:t>o</a:t>
            </a:r>
            <a:r>
              <a:rPr dirty="0" sz="600" spc="-135">
                <a:latin typeface="Arial MT"/>
                <a:cs typeface="Arial MT"/>
              </a:rPr>
              <a:t>.</a:t>
            </a:r>
            <a:r>
              <a:rPr dirty="0" sz="600" spc="95">
                <a:latin typeface="Arial MT"/>
                <a:cs typeface="Arial MT"/>
              </a:rPr>
              <a:t> </a:t>
            </a:r>
            <a:r>
              <a:rPr dirty="0" baseline="3472" sz="1200">
                <a:latin typeface="Times New Roman"/>
                <a:cs typeface="Times New Roman"/>
              </a:rPr>
              <a:t>tras</a:t>
            </a:r>
            <a:r>
              <a:rPr dirty="0" baseline="3472" sz="1200" spc="112">
                <a:latin typeface="Times New Roman"/>
                <a:cs typeface="Times New Roman"/>
              </a:rPr>
              <a:t> </a:t>
            </a:r>
            <a:r>
              <a:rPr dirty="0" baseline="3472" sz="1200">
                <a:latin typeface="Times New Roman"/>
                <a:cs typeface="Times New Roman"/>
              </a:rPr>
              <a:t>ventanas,</a:t>
            </a:r>
            <a:r>
              <a:rPr dirty="0" baseline="3472" sz="1200" spc="120">
                <a:latin typeface="Times New Roman"/>
                <a:cs typeface="Times New Roman"/>
              </a:rPr>
              <a:t> </a:t>
            </a:r>
            <a:r>
              <a:rPr dirty="0" baseline="3472" sz="1200">
                <a:latin typeface="Times New Roman"/>
                <a:cs typeface="Times New Roman"/>
              </a:rPr>
              <a:t>o</a:t>
            </a:r>
            <a:r>
              <a:rPr dirty="0" baseline="3472" sz="1200" spc="120">
                <a:latin typeface="Times New Roman"/>
                <a:cs typeface="Times New Roman"/>
              </a:rPr>
              <a:t> </a:t>
            </a:r>
            <a:r>
              <a:rPr dirty="0" baseline="3472" sz="1200">
                <a:latin typeface="Times New Roman"/>
                <a:cs typeface="Times New Roman"/>
              </a:rPr>
              <a:t>incluso</a:t>
            </a:r>
            <a:r>
              <a:rPr dirty="0" baseline="3472" sz="1200" spc="112">
                <a:latin typeface="Times New Roman"/>
                <a:cs typeface="Times New Roman"/>
              </a:rPr>
              <a:t> </a:t>
            </a:r>
            <a:r>
              <a:rPr dirty="0" baseline="3472" sz="1200">
                <a:latin typeface="Times New Roman"/>
                <a:cs typeface="Times New Roman"/>
              </a:rPr>
              <a:t>en</a:t>
            </a:r>
            <a:r>
              <a:rPr dirty="0" baseline="3472" sz="1200" spc="120">
                <a:latin typeface="Times New Roman"/>
                <a:cs typeface="Times New Roman"/>
              </a:rPr>
              <a:t> </a:t>
            </a:r>
            <a:r>
              <a:rPr dirty="0" baseline="3472" sz="1200">
                <a:latin typeface="Times New Roman"/>
                <a:cs typeface="Times New Roman"/>
              </a:rPr>
              <a:t>otras</a:t>
            </a:r>
            <a:r>
              <a:rPr dirty="0" baseline="3472" sz="1200" spc="120">
                <a:latin typeface="Times New Roman"/>
                <a:cs typeface="Times New Roman"/>
              </a:rPr>
              <a:t> </a:t>
            </a:r>
            <a:r>
              <a:rPr dirty="0" baseline="3472" sz="1200">
                <a:latin typeface="Times New Roman"/>
                <a:cs typeface="Times New Roman"/>
              </a:rPr>
              <a:t>instancias</a:t>
            </a:r>
            <a:r>
              <a:rPr dirty="0" baseline="3472" sz="1200" spc="112">
                <a:latin typeface="Times New Roman"/>
                <a:cs typeface="Times New Roman"/>
              </a:rPr>
              <a:t> </a:t>
            </a:r>
            <a:r>
              <a:rPr dirty="0" baseline="3472" sz="1200" spc="-37">
                <a:latin typeface="Times New Roman"/>
                <a:cs typeface="Times New Roman"/>
              </a:rPr>
              <a:t>de</a:t>
            </a:r>
            <a:r>
              <a:rPr dirty="0" baseline="3472" sz="1200" spc="7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ATPDraw.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Clave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corto: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Ctrl</a:t>
            </a:r>
            <a:r>
              <a:rPr dirty="0" sz="800" spc="4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+</a:t>
            </a:r>
            <a:r>
              <a:rPr dirty="0" sz="800" spc="4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X</a:t>
            </a:r>
            <a:r>
              <a:rPr dirty="0" sz="800" spc="40" i="1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60"/>
              </a:spcBef>
            </a:pPr>
            <a:endParaRPr sz="800">
              <a:latin typeface="Times New Roman"/>
              <a:cs typeface="Times New Roman"/>
            </a:endParaRPr>
          </a:p>
          <a:p>
            <a:pPr lvl="3" marL="328930" indent="-316230">
              <a:lnSpc>
                <a:spcPct val="100000"/>
              </a:lnSpc>
              <a:buAutoNum type="arabicPeriod" startAt="3"/>
              <a:tabLst>
                <a:tab pos="328930" algn="l"/>
              </a:tabLst>
            </a:pPr>
            <a:r>
              <a:rPr dirty="0" sz="800" spc="-10" b="1">
                <a:latin typeface="Times New Roman"/>
                <a:cs typeface="Times New Roman"/>
              </a:rPr>
              <a:t>Copia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390"/>
              </a:spcBef>
            </a:pP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seleccionados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copian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portapapeles.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Clave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corto: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Ctrl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+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marcado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un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copiar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grupo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portapapeles.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comando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anula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seleccionados.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5"/>
              </a:spcBef>
            </a:pPr>
            <a:endParaRPr sz="800">
              <a:latin typeface="Times New Roman"/>
              <a:cs typeface="Times New Roman"/>
            </a:endParaRPr>
          </a:p>
          <a:p>
            <a:pPr lvl="3" marL="328930" indent="-316230">
              <a:lnSpc>
                <a:spcPct val="100000"/>
              </a:lnSpc>
              <a:buAutoNum type="arabicPeriod" startAt="4"/>
              <a:tabLst>
                <a:tab pos="328930" algn="l"/>
              </a:tabLst>
            </a:pPr>
            <a:r>
              <a:rPr dirty="0" sz="800" spc="-10" b="1">
                <a:latin typeface="Times New Roman"/>
                <a:cs typeface="Times New Roman"/>
              </a:rPr>
              <a:t>Pasta</a:t>
            </a:r>
            <a:endParaRPr sz="800">
              <a:latin typeface="Times New Roman"/>
              <a:cs typeface="Times New Roman"/>
            </a:endParaRPr>
          </a:p>
          <a:p>
            <a:pPr marL="12700" marR="1256030">
              <a:lnSpc>
                <a:spcPct val="113799"/>
              </a:lnSpc>
              <a:spcBef>
                <a:spcPts val="260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contenido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portapapeles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pega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actual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cuando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elemento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menú.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Clave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corto: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Ctrl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+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V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pegados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aparecen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actual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marcado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movible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modo.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eliminan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pegar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componentes.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60"/>
              </a:spcBef>
            </a:pPr>
            <a:endParaRPr sz="800">
              <a:latin typeface="Times New Roman"/>
              <a:cs typeface="Times New Roman"/>
            </a:endParaRPr>
          </a:p>
          <a:p>
            <a:pPr lvl="3" marL="328930" indent="-316230">
              <a:lnSpc>
                <a:spcPct val="100000"/>
              </a:lnSpc>
              <a:buAutoNum type="arabicPeriod" startAt="5"/>
              <a:tabLst>
                <a:tab pos="328930" algn="l"/>
              </a:tabLst>
            </a:pPr>
            <a:r>
              <a:rPr dirty="0" sz="800" spc="-10" b="1">
                <a:latin typeface="Times New Roman"/>
                <a:cs typeface="Times New Roman"/>
              </a:rPr>
              <a:t>Duplicar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390"/>
              </a:spcBef>
            </a:pPr>
            <a:r>
              <a:rPr dirty="0" sz="800">
                <a:latin typeface="Times New Roman"/>
                <a:cs typeface="Times New Roman"/>
              </a:rPr>
              <a:t>Copia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grupo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portapapeles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luego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duplica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endParaRPr sz="800">
              <a:latin typeface="Times New Roman"/>
              <a:cs typeface="Times New Roman"/>
            </a:endParaRPr>
          </a:p>
          <a:p>
            <a:pPr marL="12700" marR="1111885">
              <a:lnSpc>
                <a:spcPct val="113799"/>
              </a:lnSpc>
              <a:spcBef>
                <a:spcPts val="5"/>
              </a:spcBef>
            </a:pPr>
            <a:r>
              <a:rPr dirty="0" sz="800">
                <a:latin typeface="Times New Roman"/>
                <a:cs typeface="Times New Roman"/>
              </a:rPr>
              <a:t>Ventana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corriente.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duplicados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aparecen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actual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marcado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movible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modo.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Clave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corto: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Ctrl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+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5"/>
              </a:spcBef>
            </a:pPr>
            <a:endParaRPr sz="800">
              <a:latin typeface="Times New Roman"/>
              <a:cs typeface="Times New Roman"/>
            </a:endParaRPr>
          </a:p>
          <a:p>
            <a:pPr lvl="3" marL="328930" indent="-316230">
              <a:lnSpc>
                <a:spcPct val="100000"/>
              </a:lnSpc>
              <a:buAutoNum type="arabicPeriod" startAt="6"/>
              <a:tabLst>
                <a:tab pos="328930" algn="l"/>
              </a:tabLst>
            </a:pPr>
            <a:r>
              <a:rPr dirty="0" sz="800" spc="-10" b="1">
                <a:latin typeface="Times New Roman"/>
                <a:cs typeface="Times New Roman"/>
              </a:rPr>
              <a:t>Eliminar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395"/>
              </a:spcBef>
            </a:pP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seleccionados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eliminan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Tecla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corta: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Del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5"/>
              </a:spcBef>
            </a:pPr>
            <a:endParaRPr sz="800">
              <a:latin typeface="Times New Roman"/>
              <a:cs typeface="Times New Roman"/>
            </a:endParaRPr>
          </a:p>
          <a:p>
            <a:pPr lvl="3" marL="328930" indent="-316230">
              <a:lnSpc>
                <a:spcPct val="100000"/>
              </a:lnSpc>
              <a:buAutoNum type="arabicPeriod" startAt="7"/>
              <a:tabLst>
                <a:tab pos="328930" algn="l"/>
              </a:tabLst>
            </a:pPr>
            <a:r>
              <a:rPr dirty="0" sz="800" b="1">
                <a:latin typeface="Times New Roman"/>
                <a:cs typeface="Times New Roman"/>
              </a:rPr>
              <a:t>Copiar</a:t>
            </a:r>
            <a:r>
              <a:rPr dirty="0" sz="800" spc="100" b="1">
                <a:latin typeface="Times New Roman"/>
                <a:cs typeface="Times New Roman"/>
              </a:rPr>
              <a:t> </a:t>
            </a:r>
            <a:r>
              <a:rPr dirty="0" sz="800" spc="-10" b="1">
                <a:latin typeface="Times New Roman"/>
                <a:cs typeface="Times New Roman"/>
              </a:rPr>
              <a:t>gráficos</a:t>
            </a:r>
            <a:endParaRPr sz="800">
              <a:latin typeface="Times New Roman"/>
              <a:cs typeface="Times New Roman"/>
            </a:endParaRPr>
          </a:p>
          <a:p>
            <a:pPr marL="12700" marR="461009">
              <a:lnSpc>
                <a:spcPct val="113799"/>
              </a:lnSpc>
              <a:spcBef>
                <a:spcPts val="260"/>
              </a:spcBef>
            </a:pP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seleccionados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copian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portapapeles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formato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metarchivo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Windows.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manera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gráficos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seleccionados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exportar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otras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aplicaciones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Windows.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Clave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corto: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Ctrl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+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W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5"/>
              </a:spcBef>
            </a:pPr>
            <a:endParaRPr sz="800">
              <a:latin typeface="Times New Roman"/>
              <a:cs typeface="Times New Roman"/>
            </a:endParaRPr>
          </a:p>
          <a:p>
            <a:pPr lvl="3" marL="328930" indent="-316230">
              <a:lnSpc>
                <a:spcPct val="100000"/>
              </a:lnSpc>
              <a:spcBef>
                <a:spcPts val="5"/>
              </a:spcBef>
              <a:buAutoNum type="arabicPeriod" startAt="8"/>
              <a:tabLst>
                <a:tab pos="328930" algn="l"/>
              </a:tabLst>
            </a:pPr>
            <a:r>
              <a:rPr dirty="0" sz="800" spc="-10" b="1">
                <a:latin typeface="Times New Roman"/>
                <a:cs typeface="Times New Roman"/>
              </a:rPr>
              <a:t>Seleccionar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390"/>
              </a:spcBef>
            </a:pP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tiene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cinco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submenús:</a:t>
            </a:r>
            <a:endParaRPr sz="800">
              <a:latin typeface="Times New Roman"/>
              <a:cs typeface="Times New Roman"/>
            </a:endParaRPr>
          </a:p>
          <a:p>
            <a:pPr marL="290195">
              <a:lnSpc>
                <a:spcPct val="100000"/>
              </a:lnSpc>
              <a:spcBef>
                <a:spcPts val="860"/>
              </a:spcBef>
            </a:pPr>
            <a:r>
              <a:rPr dirty="0" sz="800">
                <a:latin typeface="Courier New"/>
                <a:cs typeface="Courier New"/>
              </a:rPr>
              <a:t>Ninguno:</a:t>
            </a:r>
            <a:r>
              <a:rPr dirty="0" sz="800" spc="160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cancelar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Clave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corto: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Ctrl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+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N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.</a:t>
            </a:r>
            <a:endParaRPr sz="800">
              <a:latin typeface="Times New Roman"/>
              <a:cs typeface="Times New Roman"/>
            </a:endParaRPr>
          </a:p>
          <a:p>
            <a:pPr marL="290195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Courier New"/>
                <a:cs typeface="Courier New"/>
              </a:rPr>
              <a:t>Todos:</a:t>
            </a:r>
            <a:r>
              <a:rPr dirty="0" sz="800" spc="150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todos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actual.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Clave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corto: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Ctrl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+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.</a:t>
            </a:r>
            <a:endParaRPr sz="800">
              <a:latin typeface="Times New Roman"/>
              <a:cs typeface="Times New Roman"/>
            </a:endParaRPr>
          </a:p>
          <a:p>
            <a:pPr marL="851535" marR="857885" indent="-561975">
              <a:lnSpc>
                <a:spcPts val="880"/>
              </a:lnSpc>
              <a:spcBef>
                <a:spcPts val="280"/>
              </a:spcBef>
            </a:pPr>
            <a:r>
              <a:rPr dirty="0" sz="800">
                <a:latin typeface="Courier New"/>
                <a:cs typeface="Courier New"/>
              </a:rPr>
              <a:t>Interior:</a:t>
            </a:r>
            <a:r>
              <a:rPr dirty="0" sz="800" spc="150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permite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región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forma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polígono.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Tecla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corta: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Ctrl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+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I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(o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haga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doble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izquierdo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región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vacía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circuito).</a:t>
            </a:r>
            <a:endParaRPr sz="800">
              <a:latin typeface="Times New Roman"/>
              <a:cs typeface="Times New Roman"/>
            </a:endParaRPr>
          </a:p>
          <a:p>
            <a:pPr marL="1129030" marR="539750" indent="-839469">
              <a:lnSpc>
                <a:spcPts val="880"/>
              </a:lnSpc>
              <a:spcBef>
                <a:spcPts val="480"/>
              </a:spcBef>
            </a:pPr>
            <a:r>
              <a:rPr dirty="0" sz="800">
                <a:latin typeface="Courier New"/>
                <a:cs typeface="Courier New"/>
              </a:rPr>
              <a:t>por</a:t>
            </a:r>
            <a:r>
              <a:rPr dirty="0" sz="800" spc="17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propiedades:</a:t>
            </a:r>
            <a:r>
              <a:rPr dirty="0" sz="800" spc="170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permite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soporte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número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orden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(ver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abajo).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Clave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corto: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Ctrl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+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P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.</a:t>
            </a:r>
            <a:endParaRPr sz="800">
              <a:latin typeface="Times New Roman"/>
              <a:cs typeface="Times New Roman"/>
            </a:endParaRPr>
          </a:p>
          <a:p>
            <a:pPr marL="1062990" marR="180340" indent="-773430">
              <a:lnSpc>
                <a:spcPts val="880"/>
              </a:lnSpc>
              <a:spcBef>
                <a:spcPts val="475"/>
              </a:spcBef>
            </a:pPr>
            <a:r>
              <a:rPr dirty="0" sz="800">
                <a:latin typeface="Courier New"/>
                <a:cs typeface="Courier New"/>
              </a:rPr>
              <a:t>Superpuesto</a:t>
            </a:r>
            <a:r>
              <a:rPr dirty="0" sz="800" spc="195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: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superponga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otros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componentes.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Primero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ATP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ejecutar</a:t>
            </a:r>
            <a:r>
              <a:rPr dirty="0" sz="800" spc="8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ATP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debe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ser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elegido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identificar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superpuestos.</a:t>
            </a:r>
            <a:endParaRPr sz="800">
              <a:latin typeface="Times New Roman"/>
              <a:cs typeface="Times New Roman"/>
            </a:endParaRPr>
          </a:p>
          <a:p>
            <a:pPr marL="12700" marR="431165">
              <a:lnSpc>
                <a:spcPts val="1090"/>
              </a:lnSpc>
              <a:spcBef>
                <a:spcPts val="50"/>
              </a:spcBef>
            </a:pP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grupo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sujeto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mayoría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operaciones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edición: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Mover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(hacer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clic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izquierdo,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mantenga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presionado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arrastre),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Rotar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/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Copiar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/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Duplicar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/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Eliminar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Exportar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Archivo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).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A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ts val="1090"/>
              </a:lnSpc>
              <a:spcBef>
                <a:spcPts val="5"/>
              </a:spcBef>
            </a:pPr>
            <a:r>
              <a:rPr dirty="0" sz="800">
                <a:latin typeface="Times New Roman"/>
                <a:cs typeface="Times New Roman"/>
              </a:rPr>
              <a:t>anule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grupo,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Ninguno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simplemente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haga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izquierdo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mouse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espacio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vacío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del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circuito.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5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Interior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ícono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cursor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mouse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cambia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estilo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mano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señaladora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mueve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al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089080" y="6877634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5661767" y="6857810"/>
            <a:ext cx="13144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61</a:t>
            </a:r>
            <a:endParaRPr sz="800">
              <a:latin typeface="Times New Roman"/>
              <a:cs typeface="Times New Roman"/>
            </a:endParaRPr>
          </a:p>
        </p:txBody>
      </p:sp>
      <p:grpSp>
        <p:nvGrpSpPr>
          <p:cNvPr id="11" name="object 11" descr=""/>
          <p:cNvGrpSpPr/>
          <p:nvPr/>
        </p:nvGrpSpPr>
        <p:grpSpPr>
          <a:xfrm>
            <a:off x="368299" y="7326452"/>
            <a:ext cx="443230" cy="13335"/>
            <a:chOff x="368299" y="7326452"/>
            <a:chExt cx="443230" cy="13335"/>
          </a:xfrm>
        </p:grpSpPr>
        <p:sp>
          <p:nvSpPr>
            <p:cNvPr id="12" name="object 12" descr=""/>
            <p:cNvSpPr/>
            <p:nvPr/>
          </p:nvSpPr>
          <p:spPr>
            <a:xfrm>
              <a:off x="368299" y="7326452"/>
              <a:ext cx="443230" cy="6985"/>
            </a:xfrm>
            <a:custGeom>
              <a:avLst/>
              <a:gdLst/>
              <a:ahLst/>
              <a:cxnLst/>
              <a:rect l="l" t="t" r="r" b="b"/>
              <a:pathLst>
                <a:path w="443230" h="6984">
                  <a:moveTo>
                    <a:pt x="442731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442731" y="0"/>
                  </a:lnTo>
                  <a:lnTo>
                    <a:pt x="442731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368287" y="7326451"/>
              <a:ext cx="443230" cy="13335"/>
            </a:xfrm>
            <a:custGeom>
              <a:avLst/>
              <a:gdLst/>
              <a:ahLst/>
              <a:cxnLst/>
              <a:rect l="l" t="t" r="r" b="b"/>
              <a:pathLst>
                <a:path w="443230" h="13334">
                  <a:moveTo>
                    <a:pt x="442734" y="0"/>
                  </a:moveTo>
                  <a:lnTo>
                    <a:pt x="436130" y="6616"/>
                  </a:lnTo>
                  <a:lnTo>
                    <a:pt x="0" y="6616"/>
                  </a:lnTo>
                  <a:lnTo>
                    <a:pt x="0" y="13220"/>
                  </a:lnTo>
                  <a:lnTo>
                    <a:pt x="436130" y="13220"/>
                  </a:lnTo>
                  <a:lnTo>
                    <a:pt x="442734" y="13220"/>
                  </a:lnTo>
                  <a:lnTo>
                    <a:pt x="442734" y="6616"/>
                  </a:lnTo>
                  <a:lnTo>
                    <a:pt x="442734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368299" y="7326452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4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5" name="object 15" descr=""/>
          <p:cNvSpPr txBox="1"/>
          <p:nvPr/>
        </p:nvSpPr>
        <p:spPr>
          <a:xfrm>
            <a:off x="378830" y="7386444"/>
            <a:ext cx="4254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Page</a:t>
            </a:r>
            <a:r>
              <a:rPr dirty="0" sz="800" spc="6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62</a:t>
            </a:r>
            <a:endParaRPr sz="800">
              <a:latin typeface="Arial"/>
              <a:cs typeface="Arial"/>
            </a:endParaRPr>
          </a:p>
        </p:txBody>
      </p:sp>
      <p:sp>
        <p:nvSpPr>
          <p:cNvPr id="17" name="object 17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18" name="object 18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94615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48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16" name="object 16" descr=""/>
          <p:cNvSpPr txBox="1"/>
          <p:nvPr/>
        </p:nvSpPr>
        <p:spPr>
          <a:xfrm>
            <a:off x="831370" y="7558251"/>
            <a:ext cx="5178425" cy="265049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algn="r" marR="518795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de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referencia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8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medio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actual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también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cambia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MODE: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GROUP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endParaRPr sz="800">
              <a:latin typeface="Times New Roman"/>
              <a:cs typeface="Times New Roman"/>
            </a:endParaRPr>
          </a:p>
          <a:p>
            <a:pPr marL="12700" marR="36957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barra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estado.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dibujar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polígono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alrededor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grupo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mueva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cursor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ubicación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inicial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haga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izquierdo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mouse.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Luego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suelte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dibujará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banda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elástica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punto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inicial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ubicación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actual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cursor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mouse.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así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sucesivamente: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izquierdo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crear</a:t>
            </a:r>
            <a:endParaRPr sz="800">
              <a:latin typeface="Times New Roman"/>
              <a:cs typeface="Times New Roman"/>
            </a:endParaRPr>
          </a:p>
          <a:p>
            <a:pPr marL="12700" marR="18542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esquinas,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derecha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completar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polígono.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Todos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punto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medio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dentro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conexiones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ambos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puntos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finales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dentro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polígono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incluirán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selección.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por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Propiedades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grupo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seleccionar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o</a:t>
            </a:r>
            <a:endParaRPr sz="800">
              <a:latin typeface="Times New Roman"/>
              <a:cs typeface="Times New Roman"/>
            </a:endParaRPr>
          </a:p>
          <a:p>
            <a:pPr marL="12700" marR="610870">
              <a:lnSpc>
                <a:spcPts val="880"/>
              </a:lnSpc>
              <a:spcBef>
                <a:spcPts val="434"/>
              </a:spcBef>
            </a:pPr>
            <a:r>
              <a:rPr dirty="0" sz="800">
                <a:latin typeface="Times New Roman"/>
                <a:cs typeface="Times New Roman"/>
              </a:rPr>
              <a:t>Número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orden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aquí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soporte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número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pedido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identificador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componente.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60"/>
              </a:spcBef>
            </a:pPr>
            <a:endParaRPr sz="800">
              <a:latin typeface="Times New Roman"/>
              <a:cs typeface="Times New Roman"/>
            </a:endParaRPr>
          </a:p>
          <a:p>
            <a:pPr marL="1334135" marR="5080">
              <a:lnSpc>
                <a:spcPct val="113799"/>
              </a:lnSpc>
              <a:spcBef>
                <a:spcPts val="5"/>
              </a:spcBef>
            </a:pP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números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pedido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disponibles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enumeran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dos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combinados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4.5.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Cuando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hace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Aceptar,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número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pedido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soporte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seleccionado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Entonces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realizar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todo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operaciones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edición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en</a:t>
            </a:r>
            <a:endParaRPr sz="800">
              <a:latin typeface="Times New Roman"/>
              <a:cs typeface="Times New Roman"/>
            </a:endParaRPr>
          </a:p>
          <a:p>
            <a:pPr marL="1334135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grupo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(copiar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pegar,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copiar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gráficos,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rotar,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editar,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agrupar,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etc.).</a:t>
            </a:r>
            <a:endParaRPr sz="8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935015" y="165100"/>
            <a:ext cx="5226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5" name="object 5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631"/>
                  </a:lnTo>
                  <a:lnTo>
                    <a:pt x="142755" y="98631"/>
                  </a:lnTo>
                  <a:lnTo>
                    <a:pt x="136180" y="99939"/>
                  </a:lnTo>
                  <a:lnTo>
                    <a:pt x="104587" y="124134"/>
                  </a:lnTo>
                  <a:lnTo>
                    <a:pt x="98048" y="143338"/>
                  </a:lnTo>
                  <a:lnTo>
                    <a:pt x="98048" y="569322"/>
                  </a:lnTo>
                  <a:lnTo>
                    <a:pt x="117977" y="603765"/>
                  </a:lnTo>
                  <a:lnTo>
                    <a:pt x="142755" y="614029"/>
                  </a:lnTo>
                  <a:lnTo>
                    <a:pt x="1886711" y="614029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4029"/>
                  </a:moveTo>
                  <a:lnTo>
                    <a:pt x="1744971" y="614029"/>
                  </a:lnTo>
                  <a:lnTo>
                    <a:pt x="1751545" y="612721"/>
                  </a:lnTo>
                  <a:lnTo>
                    <a:pt x="1764174" y="607489"/>
                  </a:lnTo>
                  <a:lnTo>
                    <a:pt x="1788370" y="575896"/>
                  </a:lnTo>
                  <a:lnTo>
                    <a:pt x="1789678" y="569322"/>
                  </a:lnTo>
                  <a:lnTo>
                    <a:pt x="1789678" y="143338"/>
                  </a:lnTo>
                  <a:lnTo>
                    <a:pt x="1769748" y="108894"/>
                  </a:lnTo>
                  <a:lnTo>
                    <a:pt x="1744971" y="98631"/>
                  </a:lnTo>
                  <a:lnTo>
                    <a:pt x="1886711" y="98631"/>
                  </a:lnTo>
                  <a:lnTo>
                    <a:pt x="1886711" y="614029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932176" y="500500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5453" y="528528"/>
                  </a:moveTo>
                  <a:lnTo>
                    <a:pt x="49392" y="528528"/>
                  </a:lnTo>
                  <a:lnTo>
                    <a:pt x="45954" y="528218"/>
                  </a:lnTo>
                  <a:lnTo>
                    <a:pt x="10837" y="507878"/>
                  </a:lnTo>
                  <a:lnTo>
                    <a:pt x="0" y="479173"/>
                  </a:lnTo>
                  <a:lnTo>
                    <a:pt x="0" y="475718"/>
                  </a:lnTo>
                  <a:lnTo>
                    <a:pt x="0" y="49301"/>
                  </a:lnTo>
                  <a:lnTo>
                    <a:pt x="17937" y="12958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808"/>
                  </a:lnTo>
                  <a:lnTo>
                    <a:pt x="1704845" y="49301"/>
                  </a:lnTo>
                  <a:lnTo>
                    <a:pt x="1704845" y="479173"/>
                  </a:lnTo>
                  <a:lnTo>
                    <a:pt x="1686907" y="515517"/>
                  </a:lnTo>
                  <a:lnTo>
                    <a:pt x="1658890" y="528218"/>
                  </a:lnTo>
                  <a:lnTo>
                    <a:pt x="1655453" y="52852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171"/>
              <a:ext cx="145374" cy="145374"/>
            </a:xfrm>
            <a:prstGeom prst="rect">
              <a:avLst/>
            </a:prstGeom>
          </p:spPr>
        </p:pic>
      </p:grpSp>
      <p:sp>
        <p:nvSpPr>
          <p:cNvPr id="8" name="object 8" descr=""/>
          <p:cNvSpPr txBox="1"/>
          <p:nvPr/>
        </p:nvSpPr>
        <p:spPr>
          <a:xfrm>
            <a:off x="2152956" y="699206"/>
            <a:ext cx="2292350" cy="23304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ts val="919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4.5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grupo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no.</a:t>
            </a:r>
            <a:endParaRPr sz="800">
              <a:latin typeface="Times New Roman"/>
              <a:cs typeface="Times New Roman"/>
            </a:endParaRPr>
          </a:p>
          <a:p>
            <a:pPr marL="1379220">
              <a:lnSpc>
                <a:spcPts val="680"/>
              </a:lnSpc>
            </a:pPr>
            <a:r>
              <a:rPr dirty="0" sz="600" spc="-10">
                <a:latin typeface="Arial MT"/>
                <a:cs typeface="Arial MT"/>
              </a:rPr>
              <a:t>Traduciendo...</a:t>
            </a:r>
            <a:endParaRPr sz="600">
              <a:latin typeface="Arial MT"/>
              <a:cs typeface="Arial MT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831370" y="5100087"/>
            <a:ext cx="26352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Times New Roman"/>
                <a:cs typeface="Times New Roman"/>
              </a:rPr>
              <a:t>62</a:t>
            </a:r>
            <a:r>
              <a:rPr dirty="0" sz="800" spc="35" b="1">
                <a:latin typeface="Times New Roman"/>
                <a:cs typeface="Times New Roman"/>
              </a:rPr>
              <a:t> </a:t>
            </a:r>
            <a:r>
              <a:rPr dirty="0" sz="800" spc="-25" b="1">
                <a:latin typeface="Times New Roman"/>
                <a:cs typeface="Times New Roman"/>
              </a:rPr>
              <a:t>62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4611106" y="5119911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831370" y="1241056"/>
            <a:ext cx="88582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Times New Roman"/>
                <a:cs typeface="Times New Roman"/>
              </a:rPr>
              <a:t>4.2.2.9</a:t>
            </a:r>
            <a:r>
              <a:rPr dirty="0" sz="800" spc="8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Editar</a:t>
            </a:r>
            <a:r>
              <a:rPr dirty="0" sz="800" spc="80" b="1">
                <a:latin typeface="Times New Roman"/>
                <a:cs typeface="Times New Roman"/>
              </a:rPr>
              <a:t> </a:t>
            </a:r>
            <a:r>
              <a:rPr dirty="0" sz="800" spc="-20" b="1">
                <a:latin typeface="Times New Roman"/>
                <a:cs typeface="Times New Roman"/>
              </a:rPr>
              <a:t>texto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831370" y="1400968"/>
            <a:ext cx="5431155" cy="301879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algn="just" marL="1757045" marR="606425">
              <a:lnSpc>
                <a:spcPct val="113799"/>
              </a:lnSpc>
              <a:spcBef>
                <a:spcPts val="90"/>
              </a:spcBef>
            </a:pP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utiliza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insertar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nuevo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texto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Además,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textos,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etiquetas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favorecido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modo.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alternativa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última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propiedad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es</a:t>
            </a:r>
            <a:endParaRPr sz="800">
              <a:latin typeface="Times New Roman"/>
              <a:cs typeface="Times New Roman"/>
            </a:endParaRPr>
          </a:p>
          <a:p>
            <a:pPr algn="just" marL="1757045" marR="57150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presionar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tecla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Alt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beneficioso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cuando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textos,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etiquetas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dibujan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superpuestos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tu</a:t>
            </a:r>
            <a:endParaRPr sz="800">
              <a:latin typeface="Times New Roman"/>
              <a:cs typeface="Times New Roman"/>
            </a:endParaRPr>
          </a:p>
          <a:p>
            <a:pPr algn="just" marL="1757045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haga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textos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existentes,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etiquetas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nodos,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editar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endParaRPr sz="800">
              <a:latin typeface="Times New Roman"/>
              <a:cs typeface="Times New Roman"/>
            </a:endParaRPr>
          </a:p>
          <a:p>
            <a:pPr algn="just" marL="1757045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texto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directamente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pantalla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muévalos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(haga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mantenga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presionado).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Corto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tecla: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Ctrl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+</a:t>
            </a:r>
            <a:r>
              <a:rPr dirty="0" sz="800" spc="45" i="1">
                <a:latin typeface="Times New Roman"/>
                <a:cs typeface="Times New Roman"/>
              </a:rPr>
              <a:t> </a:t>
            </a:r>
            <a:r>
              <a:rPr dirty="0" sz="800" spc="-25" i="1">
                <a:latin typeface="Times New Roman"/>
                <a:cs typeface="Times New Roman"/>
              </a:rPr>
              <a:t>T.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70"/>
              </a:spcBef>
            </a:pPr>
            <a:endParaRPr sz="800">
              <a:latin typeface="Times New Roman"/>
              <a:cs typeface="Times New Roman"/>
            </a:endParaRPr>
          </a:p>
          <a:p>
            <a:pPr marL="1757045" marR="89535">
              <a:lnSpc>
                <a:spcPct val="113799"/>
              </a:lnSpc>
              <a:spcBef>
                <a:spcPts val="5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4.6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texto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Aparece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después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derecho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haga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doble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izquierdo)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texto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circuito.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4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37528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elemento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Editar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texto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estilo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cursor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mouse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cambiará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mano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señaladora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y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obligado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permanecer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dentro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indicador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barra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también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cambiar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MODO: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EDITAR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TEXTO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salir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presionando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tecla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ESC.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7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800" b="1">
                <a:latin typeface="Times New Roman"/>
                <a:cs typeface="Times New Roman"/>
              </a:rPr>
              <a:t>4.2.2.10</a:t>
            </a:r>
            <a:r>
              <a:rPr dirty="0" sz="800" spc="5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Girar</a:t>
            </a:r>
            <a:r>
              <a:rPr dirty="0" sz="800" spc="5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R</a:t>
            </a:r>
            <a:r>
              <a:rPr dirty="0" sz="800" spc="6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/</a:t>
            </a:r>
            <a:r>
              <a:rPr dirty="0" sz="800" spc="55" b="1">
                <a:latin typeface="Times New Roman"/>
                <a:cs typeface="Times New Roman"/>
              </a:rPr>
              <a:t> </a:t>
            </a:r>
            <a:r>
              <a:rPr dirty="0" sz="800" spc="-50" b="1">
                <a:latin typeface="Times New Roman"/>
                <a:cs typeface="Times New Roman"/>
              </a:rPr>
              <a:t>L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390"/>
              </a:spcBef>
            </a:pP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comando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gira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seleccionados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90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grados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sentido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horario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(R)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sentido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antihorario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(L).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los</a:t>
            </a:r>
            <a:endParaRPr sz="800">
              <a:latin typeface="Times New Roman"/>
              <a:cs typeface="Times New Roman"/>
            </a:endParaRPr>
          </a:p>
          <a:p>
            <a:pPr marL="12700" marR="21717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operación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Rotar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también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realizar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haciendo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derecho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mouse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dentro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área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seleccionada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grupo.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Tecla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corta: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Ctrl</a:t>
            </a:r>
            <a:r>
              <a:rPr dirty="0" sz="800" spc="4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+</a:t>
            </a:r>
            <a:r>
              <a:rPr dirty="0" sz="800" spc="4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R</a:t>
            </a:r>
            <a:r>
              <a:rPr dirty="0" sz="800" spc="4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/</a:t>
            </a:r>
            <a:r>
              <a:rPr dirty="0" sz="800" spc="40" i="1">
                <a:latin typeface="Times New Roman"/>
                <a:cs typeface="Times New Roman"/>
              </a:rPr>
              <a:t> </a:t>
            </a:r>
            <a:r>
              <a:rPr dirty="0" sz="800" spc="-25" i="1">
                <a:latin typeface="Times New Roman"/>
                <a:cs typeface="Times New Roman"/>
              </a:rPr>
              <a:t>L.</a:t>
            </a:r>
            <a:endParaRPr sz="800">
              <a:latin typeface="Times New Roman"/>
              <a:cs typeface="Times New Roman"/>
            </a:endParaRPr>
          </a:p>
        </p:txBody>
      </p:sp>
      <p:grpSp>
        <p:nvGrpSpPr>
          <p:cNvPr id="13" name="object 13" descr=""/>
          <p:cNvGrpSpPr/>
          <p:nvPr/>
        </p:nvGrpSpPr>
        <p:grpSpPr>
          <a:xfrm>
            <a:off x="368299" y="5707495"/>
            <a:ext cx="443230" cy="13335"/>
            <a:chOff x="368299" y="5707495"/>
            <a:chExt cx="443230" cy="13335"/>
          </a:xfrm>
        </p:grpSpPr>
        <p:sp>
          <p:nvSpPr>
            <p:cNvPr id="14" name="object 14" descr=""/>
            <p:cNvSpPr/>
            <p:nvPr/>
          </p:nvSpPr>
          <p:spPr>
            <a:xfrm>
              <a:off x="368299" y="5707495"/>
              <a:ext cx="443230" cy="6985"/>
            </a:xfrm>
            <a:custGeom>
              <a:avLst/>
              <a:gdLst/>
              <a:ahLst/>
              <a:cxnLst/>
              <a:rect l="l" t="t" r="r" b="b"/>
              <a:pathLst>
                <a:path w="443230" h="6985">
                  <a:moveTo>
                    <a:pt x="442731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442731" y="0"/>
                  </a:lnTo>
                  <a:lnTo>
                    <a:pt x="442731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368287" y="5707506"/>
              <a:ext cx="443230" cy="13335"/>
            </a:xfrm>
            <a:custGeom>
              <a:avLst/>
              <a:gdLst/>
              <a:ahLst/>
              <a:cxnLst/>
              <a:rect l="l" t="t" r="r" b="b"/>
              <a:pathLst>
                <a:path w="443230" h="13335">
                  <a:moveTo>
                    <a:pt x="442734" y="0"/>
                  </a:moveTo>
                  <a:lnTo>
                    <a:pt x="436130" y="6604"/>
                  </a:lnTo>
                  <a:lnTo>
                    <a:pt x="0" y="6604"/>
                  </a:lnTo>
                  <a:lnTo>
                    <a:pt x="0" y="13208"/>
                  </a:lnTo>
                  <a:lnTo>
                    <a:pt x="436130" y="13208"/>
                  </a:lnTo>
                  <a:lnTo>
                    <a:pt x="442734" y="13208"/>
                  </a:lnTo>
                  <a:lnTo>
                    <a:pt x="442734" y="6604"/>
                  </a:lnTo>
                  <a:lnTo>
                    <a:pt x="442734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368299" y="5707495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" name="object 17" descr=""/>
          <p:cNvSpPr txBox="1"/>
          <p:nvPr/>
        </p:nvSpPr>
        <p:spPr>
          <a:xfrm>
            <a:off x="378830" y="5767488"/>
            <a:ext cx="4254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Page</a:t>
            </a:r>
            <a:r>
              <a:rPr dirty="0" sz="800" spc="6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63</a:t>
            </a:r>
            <a:endParaRPr sz="800">
              <a:latin typeface="Arial"/>
              <a:cs typeface="Arial"/>
            </a:endParaRPr>
          </a:p>
        </p:txBody>
      </p:sp>
      <p:sp>
        <p:nvSpPr>
          <p:cNvPr id="19" name="object 19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20" name="object 20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94615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48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18" name="object 18" descr=""/>
          <p:cNvSpPr txBox="1"/>
          <p:nvPr/>
        </p:nvSpPr>
        <p:spPr>
          <a:xfrm>
            <a:off x="1089080" y="5939294"/>
            <a:ext cx="5180965" cy="4216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algn="r" marR="520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de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referencia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85"/>
              </a:spcBef>
            </a:pPr>
            <a:endParaRPr sz="800">
              <a:latin typeface="Times New Roman"/>
              <a:cs typeface="Times New Roman"/>
            </a:endParaRPr>
          </a:p>
          <a:p>
            <a:pPr lvl="3" marL="375920" indent="-363220">
              <a:lnSpc>
                <a:spcPct val="100000"/>
              </a:lnSpc>
              <a:buAutoNum type="arabicPeriod" startAt="11"/>
              <a:tabLst>
                <a:tab pos="375920" algn="l"/>
              </a:tabLst>
            </a:pPr>
            <a:r>
              <a:rPr dirty="0" sz="800" spc="-10" b="1">
                <a:latin typeface="Times New Roman"/>
                <a:cs typeface="Times New Roman"/>
              </a:rPr>
              <a:t>Voltear</a:t>
            </a:r>
            <a:endParaRPr sz="800">
              <a:latin typeface="Times New Roman"/>
              <a:cs typeface="Times New Roman"/>
            </a:endParaRPr>
          </a:p>
          <a:p>
            <a:pPr marL="12700" marR="195580">
              <a:lnSpc>
                <a:spcPct val="113799"/>
              </a:lnSpc>
              <a:spcBef>
                <a:spcPts val="265"/>
              </a:spcBef>
            </a:pPr>
            <a:r>
              <a:rPr dirty="0" sz="800">
                <a:latin typeface="Times New Roman"/>
                <a:cs typeface="Times New Roman"/>
              </a:rPr>
              <a:t>Refleja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icono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izquierda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derecha.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iconos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vectoriales,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textos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invierten.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útil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para</a:t>
            </a:r>
            <a:r>
              <a:rPr dirty="0" sz="800" spc="10">
                <a:latin typeface="Times New Roman"/>
                <a:cs typeface="Times New Roman"/>
              </a:rPr>
              <a:t> instancia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para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transformadores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ya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que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los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nodos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primario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y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secundario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serán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intercambiados.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Atajo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340"/>
              </a:spcBef>
            </a:pPr>
            <a:r>
              <a:rPr dirty="0" sz="800" i="1">
                <a:latin typeface="Times New Roman"/>
                <a:cs typeface="Times New Roman"/>
              </a:rPr>
              <a:t>Ctrl</a:t>
            </a:r>
            <a:r>
              <a:rPr dirty="0" sz="800" spc="3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+</a:t>
            </a:r>
            <a:r>
              <a:rPr dirty="0" sz="800" spc="3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F</a:t>
            </a:r>
            <a:r>
              <a:rPr dirty="0" sz="800" spc="35" i="1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45"/>
              </a:spcBef>
            </a:pPr>
            <a:endParaRPr sz="800">
              <a:latin typeface="Times New Roman"/>
              <a:cs typeface="Times New Roman"/>
            </a:endParaRPr>
          </a:p>
          <a:p>
            <a:pPr lvl="3" marL="382270" indent="-369570">
              <a:lnSpc>
                <a:spcPct val="100000"/>
              </a:lnSpc>
              <a:spcBef>
                <a:spcPts val="5"/>
              </a:spcBef>
              <a:buAutoNum type="arabicPeriod" startAt="12"/>
              <a:tabLst>
                <a:tab pos="382270" algn="l"/>
              </a:tabLst>
            </a:pPr>
            <a:r>
              <a:rPr dirty="0" sz="800" b="1">
                <a:latin typeface="Times New Roman"/>
                <a:cs typeface="Times New Roman"/>
              </a:rPr>
              <a:t>Copiar</a:t>
            </a:r>
            <a:r>
              <a:rPr dirty="0" sz="800" spc="100" b="1">
                <a:latin typeface="Times New Roman"/>
                <a:cs typeface="Times New Roman"/>
              </a:rPr>
              <a:t> </a:t>
            </a:r>
            <a:r>
              <a:rPr dirty="0" sz="800" spc="-10" b="1">
                <a:latin typeface="Times New Roman"/>
                <a:cs typeface="Times New Roman"/>
              </a:rPr>
              <a:t>gráficos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390"/>
              </a:spcBef>
            </a:pPr>
            <a:r>
              <a:rPr dirty="0" sz="800">
                <a:latin typeface="Times New Roman"/>
                <a:cs typeface="Times New Roman"/>
              </a:rPr>
              <a:t>Copie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contenido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gráfico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seleccionado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portapapeles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Windows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formato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MetaFile.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5"/>
              </a:spcBef>
            </a:pPr>
            <a:endParaRPr sz="800">
              <a:latin typeface="Times New Roman"/>
              <a:cs typeface="Times New Roman"/>
            </a:endParaRPr>
          </a:p>
          <a:p>
            <a:pPr lvl="3" marL="382270" indent="-369570">
              <a:lnSpc>
                <a:spcPct val="100000"/>
              </a:lnSpc>
              <a:spcBef>
                <a:spcPts val="5"/>
              </a:spcBef>
              <a:buAutoNum type="arabicPeriod" startAt="13"/>
              <a:tabLst>
                <a:tab pos="382270" algn="l"/>
              </a:tabLst>
            </a:pPr>
            <a:r>
              <a:rPr dirty="0" sz="800" b="1">
                <a:latin typeface="Times New Roman"/>
                <a:cs typeface="Times New Roman"/>
              </a:rPr>
              <a:t>Bandas</a:t>
            </a:r>
            <a:r>
              <a:rPr dirty="0" sz="800" spc="5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</a:t>
            </a:r>
            <a:r>
              <a:rPr dirty="0" sz="800" spc="60" b="1">
                <a:latin typeface="Times New Roman"/>
                <a:cs typeface="Times New Roman"/>
              </a:rPr>
              <a:t> </a:t>
            </a:r>
            <a:r>
              <a:rPr dirty="0" sz="800" spc="-20" b="1">
                <a:latin typeface="Times New Roman"/>
                <a:cs typeface="Times New Roman"/>
              </a:rPr>
              <a:t>goma</a:t>
            </a:r>
            <a:endParaRPr sz="800">
              <a:latin typeface="Times New Roman"/>
              <a:cs typeface="Times New Roman"/>
            </a:endParaRPr>
          </a:p>
          <a:p>
            <a:pPr marL="12700" marR="553720">
              <a:lnSpc>
                <a:spcPct val="113799"/>
              </a:lnSpc>
              <a:spcBef>
                <a:spcPts val="259"/>
              </a:spcBef>
            </a:pPr>
            <a:r>
              <a:rPr dirty="0" sz="800">
                <a:latin typeface="Times New Roman"/>
                <a:cs typeface="Times New Roman"/>
              </a:rPr>
              <a:t>Si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marcada,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conexiones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punto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final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dentro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región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seleccionada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fuera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tratados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banda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elástica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grupo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Tecla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corta: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0" i="1">
                <a:latin typeface="Times New Roman"/>
                <a:cs typeface="Times New Roman"/>
              </a:rPr>
              <a:t>Ctrl</a:t>
            </a:r>
            <a:endParaRPr sz="800">
              <a:latin typeface="Times New Roman"/>
              <a:cs typeface="Times New Roman"/>
            </a:endParaRPr>
          </a:p>
          <a:p>
            <a:pPr marL="12700" marR="9525">
              <a:lnSpc>
                <a:spcPts val="880"/>
              </a:lnSpc>
              <a:spcBef>
                <a:spcPts val="434"/>
              </a:spcBef>
            </a:pPr>
            <a:r>
              <a:rPr dirty="0" sz="800" i="1">
                <a:latin typeface="Times New Roman"/>
                <a:cs typeface="Times New Roman"/>
              </a:rPr>
              <a:t>+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B.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comando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funciona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atajos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componente: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ejemplo,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haga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izquierdo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varios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mientras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presiona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tecla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Mayús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porque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manera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conexiones.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45"/>
              </a:spcBef>
            </a:pPr>
            <a:endParaRPr sz="800">
              <a:latin typeface="Times New Roman"/>
              <a:cs typeface="Times New Roman"/>
            </a:endParaRPr>
          </a:p>
          <a:p>
            <a:pPr lvl="3" marL="382270" indent="-369570">
              <a:lnSpc>
                <a:spcPct val="100000"/>
              </a:lnSpc>
              <a:buAutoNum type="arabicPeriod" startAt="14"/>
              <a:tabLst>
                <a:tab pos="382270" algn="l"/>
              </a:tabLst>
            </a:pPr>
            <a:r>
              <a:rPr dirty="0" sz="800" spc="-10" b="1">
                <a:latin typeface="Times New Roman"/>
                <a:cs typeface="Times New Roman"/>
              </a:rPr>
              <a:t>Comprimir</a:t>
            </a:r>
            <a:endParaRPr sz="800">
              <a:latin typeface="Times New Roman"/>
              <a:cs typeface="Times New Roman"/>
            </a:endParaRPr>
          </a:p>
          <a:p>
            <a:pPr marL="12700" marR="368300">
              <a:lnSpc>
                <a:spcPct val="113799"/>
              </a:lnSpc>
              <a:spcBef>
                <a:spcPts val="260"/>
              </a:spcBef>
            </a:pP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comando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reemplazará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grupo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seleccionados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icono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usuario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externos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nodos.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admite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agrupación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real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reemplazo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icono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sub-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grupos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número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ilimitado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capas.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proceso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requiere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grupo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primero.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 i="1">
                <a:latin typeface="Times New Roman"/>
                <a:cs typeface="Times New Roman"/>
              </a:rPr>
              <a:t>compresa</a:t>
            </a:r>
            <a:endParaRPr sz="800">
              <a:latin typeface="Times New Roman"/>
              <a:cs typeface="Times New Roman"/>
            </a:endParaRPr>
          </a:p>
          <a:p>
            <a:pPr marL="12700" marR="342900">
              <a:lnSpc>
                <a:spcPts val="880"/>
              </a:lnSpc>
              <a:spcBef>
                <a:spcPts val="434"/>
              </a:spcBef>
            </a:pPr>
            <a:r>
              <a:rPr dirty="0" sz="800" i="1">
                <a:latin typeface="Times New Roman"/>
                <a:cs typeface="Times New Roman"/>
              </a:rPr>
              <a:t>El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cuadro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diálogo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(ver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4.7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a)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aparece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donde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diseña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nuevo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grupo.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puede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luego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modifique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grupo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comprimido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seleccionándolo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haga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Comprimir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vez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más.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9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Comprimir,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externos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comprimido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circuito.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seleccionados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aparecen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grupo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reemplaza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seleccionado</a:t>
            </a:r>
            <a:r>
              <a:rPr dirty="0" sz="800" spc="10">
                <a:latin typeface="Times New Roman"/>
                <a:cs typeface="Times New Roman"/>
              </a:rPr>
              <a:t> circuito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y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sus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valores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transfieren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automáticamente.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Una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característica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no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lineal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común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para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hasta</a:t>
            </a:r>
            <a:endParaRPr sz="800">
              <a:latin typeface="Times New Roman"/>
              <a:cs typeface="Times New Roman"/>
            </a:endParaRPr>
          </a:p>
          <a:p>
            <a:pPr marL="12700" marR="35496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También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3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externos.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miembros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grupo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proceso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compresión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trasladó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mitad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circuito.</a:t>
            </a:r>
            <a:endParaRPr sz="8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935015" y="165100"/>
            <a:ext cx="5226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5" name="object 5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631"/>
                  </a:lnTo>
                  <a:lnTo>
                    <a:pt x="142755" y="98631"/>
                  </a:lnTo>
                  <a:lnTo>
                    <a:pt x="136180" y="99939"/>
                  </a:lnTo>
                  <a:lnTo>
                    <a:pt x="104587" y="124134"/>
                  </a:lnTo>
                  <a:lnTo>
                    <a:pt x="98048" y="143338"/>
                  </a:lnTo>
                  <a:lnTo>
                    <a:pt x="98048" y="569322"/>
                  </a:lnTo>
                  <a:lnTo>
                    <a:pt x="117977" y="603765"/>
                  </a:lnTo>
                  <a:lnTo>
                    <a:pt x="142755" y="614029"/>
                  </a:lnTo>
                  <a:lnTo>
                    <a:pt x="1886711" y="614029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4029"/>
                  </a:moveTo>
                  <a:lnTo>
                    <a:pt x="1744971" y="614029"/>
                  </a:lnTo>
                  <a:lnTo>
                    <a:pt x="1751545" y="612721"/>
                  </a:lnTo>
                  <a:lnTo>
                    <a:pt x="1764174" y="607489"/>
                  </a:lnTo>
                  <a:lnTo>
                    <a:pt x="1788370" y="575896"/>
                  </a:lnTo>
                  <a:lnTo>
                    <a:pt x="1789678" y="569322"/>
                  </a:lnTo>
                  <a:lnTo>
                    <a:pt x="1789678" y="143338"/>
                  </a:lnTo>
                  <a:lnTo>
                    <a:pt x="1769748" y="108894"/>
                  </a:lnTo>
                  <a:lnTo>
                    <a:pt x="1744971" y="98631"/>
                  </a:lnTo>
                  <a:lnTo>
                    <a:pt x="1886711" y="98631"/>
                  </a:lnTo>
                  <a:lnTo>
                    <a:pt x="1886711" y="614029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932176" y="500436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5453" y="528581"/>
                  </a:moveTo>
                  <a:lnTo>
                    <a:pt x="49392" y="528581"/>
                  </a:lnTo>
                  <a:lnTo>
                    <a:pt x="45954" y="528224"/>
                  </a:lnTo>
                  <a:lnTo>
                    <a:pt x="10837" y="507984"/>
                  </a:lnTo>
                  <a:lnTo>
                    <a:pt x="0" y="479226"/>
                  </a:lnTo>
                  <a:lnTo>
                    <a:pt x="0" y="475770"/>
                  </a:lnTo>
                  <a:lnTo>
                    <a:pt x="0" y="49354"/>
                  </a:lnTo>
                  <a:lnTo>
                    <a:pt x="17937" y="12958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914"/>
                  </a:lnTo>
                  <a:lnTo>
                    <a:pt x="1704845" y="49354"/>
                  </a:lnTo>
                  <a:lnTo>
                    <a:pt x="1704845" y="479226"/>
                  </a:lnTo>
                  <a:lnTo>
                    <a:pt x="1686907" y="515570"/>
                  </a:lnTo>
                  <a:lnTo>
                    <a:pt x="1658890" y="528224"/>
                  </a:lnTo>
                  <a:lnTo>
                    <a:pt x="1655453" y="52858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171"/>
              <a:ext cx="145374" cy="145374"/>
            </a:xfrm>
            <a:prstGeom prst="rect">
              <a:avLst/>
            </a:prstGeom>
          </p:spPr>
        </p:pic>
      </p:grpSp>
      <p:sp>
        <p:nvSpPr>
          <p:cNvPr id="8" name="object 8" descr=""/>
          <p:cNvSpPr txBox="1"/>
          <p:nvPr/>
        </p:nvSpPr>
        <p:spPr>
          <a:xfrm>
            <a:off x="3519868" y="811530"/>
            <a:ext cx="52959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10">
                <a:latin typeface="Arial MT"/>
                <a:cs typeface="Arial MT"/>
              </a:rPr>
              <a:t>Traduciendo...</a:t>
            </a:r>
            <a:endParaRPr sz="600">
              <a:latin typeface="Arial MT"/>
              <a:cs typeface="Arial MT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089080" y="3639724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5661767" y="3619900"/>
            <a:ext cx="13144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63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089080" y="2820341"/>
            <a:ext cx="5113655" cy="54927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45288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4.7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Comprimir.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5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Objetos: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todos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grupo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enumeran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seguido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etiqueta.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Cuando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hace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dibuja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lima</a:t>
            </a:r>
            <a:endParaRPr sz="800">
              <a:latin typeface="Times New Roman"/>
              <a:cs typeface="Times New Roman"/>
            </a:endParaRPr>
          </a:p>
        </p:txBody>
      </p:sp>
      <p:grpSp>
        <p:nvGrpSpPr>
          <p:cNvPr id="12" name="object 12" descr=""/>
          <p:cNvGrpSpPr/>
          <p:nvPr/>
        </p:nvGrpSpPr>
        <p:grpSpPr>
          <a:xfrm>
            <a:off x="368299" y="4088541"/>
            <a:ext cx="535305" cy="13335"/>
            <a:chOff x="368299" y="4088541"/>
            <a:chExt cx="535305" cy="13335"/>
          </a:xfrm>
        </p:grpSpPr>
        <p:sp>
          <p:nvSpPr>
            <p:cNvPr id="13" name="object 13" descr=""/>
            <p:cNvSpPr/>
            <p:nvPr/>
          </p:nvSpPr>
          <p:spPr>
            <a:xfrm>
              <a:off x="368299" y="4088541"/>
              <a:ext cx="535305" cy="6985"/>
            </a:xfrm>
            <a:custGeom>
              <a:avLst/>
              <a:gdLst/>
              <a:ahLst/>
              <a:cxnLst/>
              <a:rect l="l" t="t" r="r" b="b"/>
              <a:pathLst>
                <a:path w="535305" h="6985">
                  <a:moveTo>
                    <a:pt x="535242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535242" y="0"/>
                  </a:lnTo>
                  <a:lnTo>
                    <a:pt x="535242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368287" y="4088548"/>
              <a:ext cx="535305" cy="13335"/>
            </a:xfrm>
            <a:custGeom>
              <a:avLst/>
              <a:gdLst/>
              <a:ahLst/>
              <a:cxnLst/>
              <a:rect l="l" t="t" r="r" b="b"/>
              <a:pathLst>
                <a:path w="535305" h="13335">
                  <a:moveTo>
                    <a:pt x="535254" y="0"/>
                  </a:moveTo>
                  <a:lnTo>
                    <a:pt x="528637" y="6604"/>
                  </a:lnTo>
                  <a:lnTo>
                    <a:pt x="0" y="6604"/>
                  </a:lnTo>
                  <a:lnTo>
                    <a:pt x="0" y="13208"/>
                  </a:lnTo>
                  <a:lnTo>
                    <a:pt x="528637" y="13208"/>
                  </a:lnTo>
                  <a:lnTo>
                    <a:pt x="535254" y="13208"/>
                  </a:lnTo>
                  <a:lnTo>
                    <a:pt x="535254" y="6604"/>
                  </a:lnTo>
                  <a:lnTo>
                    <a:pt x="535254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368299" y="4088541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6" name="object 16" descr=""/>
          <p:cNvSpPr txBox="1"/>
          <p:nvPr/>
        </p:nvSpPr>
        <p:spPr>
          <a:xfrm>
            <a:off x="377385" y="4148534"/>
            <a:ext cx="51943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Página</a:t>
            </a:r>
            <a:r>
              <a:rPr dirty="0" sz="800" spc="8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64</a:t>
            </a:r>
            <a:endParaRPr sz="800">
              <a:latin typeface="Arial"/>
              <a:cs typeface="Arial"/>
            </a:endParaRPr>
          </a:p>
        </p:txBody>
      </p:sp>
      <p:sp>
        <p:nvSpPr>
          <p:cNvPr id="19" name="object 19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20" name="object 20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94615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48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17" name="object 17" descr=""/>
          <p:cNvSpPr txBox="1"/>
          <p:nvPr/>
        </p:nvSpPr>
        <p:spPr>
          <a:xfrm>
            <a:off x="831370" y="4320340"/>
            <a:ext cx="5686425" cy="306641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686175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de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referencia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8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>
                <a:latin typeface="Times New Roman"/>
                <a:cs typeface="Times New Roman"/>
              </a:rPr>
              <a:t>color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también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aparecen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Disponible: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comenzando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con</a:t>
            </a:r>
            <a:endParaRPr sz="800">
              <a:latin typeface="Times New Roman"/>
              <a:cs typeface="Times New Roman"/>
            </a:endParaRPr>
          </a:p>
          <a:p>
            <a:pPr marL="12700" marR="99695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nombre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seguido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valores.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Aquí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parámetro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y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haga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&gt;&gt;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transferirlo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Agregado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al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grupo: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lista.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 i="1">
                <a:latin typeface="Times New Roman"/>
                <a:cs typeface="Times New Roman"/>
              </a:rPr>
              <a:t>disponible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lista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miembros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Agregado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las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listas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mostrará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allí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texto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color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lima.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lista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Disponible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dibujará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color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lima.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Todos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enumerados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endParaRPr sz="800">
              <a:latin typeface="Times New Roman"/>
              <a:cs typeface="Times New Roman"/>
            </a:endParaRPr>
          </a:p>
          <a:p>
            <a:pPr marL="12700" marR="1026794">
              <a:lnSpc>
                <a:spcPts val="880"/>
              </a:lnSpc>
              <a:spcBef>
                <a:spcPts val="434"/>
              </a:spcBef>
            </a:pPr>
            <a:r>
              <a:rPr dirty="0" sz="800" i="1">
                <a:latin typeface="Times New Roman"/>
                <a:cs typeface="Times New Roman"/>
              </a:rPr>
              <a:t>Agregado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al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grupo: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será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atributo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externo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nuevo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grupo.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externos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seleccionados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dibujados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encerrados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círculo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rojo.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posición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externos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 i="1">
                <a:latin typeface="Times New Roman"/>
                <a:cs typeface="Times New Roman"/>
              </a:rPr>
              <a:t>posición</a:t>
            </a:r>
            <a:endParaRPr sz="800">
              <a:latin typeface="Times New Roman"/>
              <a:cs typeface="Times New Roman"/>
            </a:endParaRPr>
          </a:p>
          <a:p>
            <a:pPr marL="12700" marR="628015">
              <a:lnSpc>
                <a:spcPts val="1090"/>
              </a:lnSpc>
              <a:spcBef>
                <a:spcPts val="50"/>
              </a:spcBef>
            </a:pPr>
            <a:r>
              <a:rPr dirty="0" sz="800">
                <a:latin typeface="Times New Roman"/>
                <a:cs typeface="Times New Roman"/>
              </a:rPr>
              <a:t>caja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combo.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posiciones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1-12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estarán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borde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tradicional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gráfico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continuación,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mientras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posición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0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permitirá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posiciones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campos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Pos.x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Pos.y.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Tu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cambiar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80"/>
              </a:spcBef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Añadido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al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grupo: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haciendo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doble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sobre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ellos.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mismo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tratan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un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individuales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(Fig.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4.7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b).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seleccionados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también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eliminar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grupo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Agregado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al: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haciendo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&lt;&lt;.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casilla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verificación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Mantener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spc="-10" i="1">
                <a:latin typeface="Times New Roman"/>
                <a:cs typeface="Times New Roman"/>
              </a:rPr>
              <a:t>icono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volver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comprimir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grupo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casos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desea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mantener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icono.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todos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demás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grupo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limitado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64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32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nodos.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Cuando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luego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abras</a:t>
            </a:r>
            <a:endParaRPr sz="800">
              <a:latin typeface="Times New Roman"/>
              <a:cs typeface="Times New Roman"/>
            </a:endParaRPr>
          </a:p>
          <a:p>
            <a:pPr marL="12700" marR="62103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grupo-objeto,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valores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seleccionados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parámetros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nodo</a:t>
            </a:r>
            <a:r>
              <a:rPr dirty="0" sz="800" spc="10">
                <a:latin typeface="Times New Roman"/>
                <a:cs typeface="Times New Roman"/>
              </a:rPr>
              <a:t> aparecen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como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posibilidades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entrada.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Los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valores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se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transferirán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automáticamente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los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miembros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del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grupo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como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mostrado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4.7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8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seleccionados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representados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externos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Fig.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4.7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nombres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están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duplicados.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1796128" y="9970120"/>
            <a:ext cx="322897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4.7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subgrupo.</a:t>
            </a:r>
            <a:endParaRPr sz="8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935015" y="165100"/>
            <a:ext cx="5226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5" name="object 5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583"/>
                  </a:lnTo>
                  <a:lnTo>
                    <a:pt x="142755" y="98583"/>
                  </a:lnTo>
                  <a:lnTo>
                    <a:pt x="136180" y="99891"/>
                  </a:lnTo>
                  <a:lnTo>
                    <a:pt x="104587" y="124086"/>
                  </a:lnTo>
                  <a:lnTo>
                    <a:pt x="98048" y="143290"/>
                  </a:lnTo>
                  <a:lnTo>
                    <a:pt x="98048" y="569322"/>
                  </a:lnTo>
                  <a:lnTo>
                    <a:pt x="117977" y="603765"/>
                  </a:lnTo>
                  <a:lnTo>
                    <a:pt x="142755" y="614029"/>
                  </a:lnTo>
                  <a:lnTo>
                    <a:pt x="1886711" y="614029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4029"/>
                  </a:moveTo>
                  <a:lnTo>
                    <a:pt x="1744971" y="614029"/>
                  </a:lnTo>
                  <a:lnTo>
                    <a:pt x="1751545" y="612721"/>
                  </a:lnTo>
                  <a:lnTo>
                    <a:pt x="1764174" y="607489"/>
                  </a:lnTo>
                  <a:lnTo>
                    <a:pt x="1788370" y="575896"/>
                  </a:lnTo>
                  <a:lnTo>
                    <a:pt x="1789678" y="569322"/>
                  </a:lnTo>
                  <a:lnTo>
                    <a:pt x="1789678" y="143290"/>
                  </a:lnTo>
                  <a:lnTo>
                    <a:pt x="1769748" y="108846"/>
                  </a:lnTo>
                  <a:lnTo>
                    <a:pt x="1744971" y="98583"/>
                  </a:lnTo>
                  <a:lnTo>
                    <a:pt x="1886711" y="98583"/>
                  </a:lnTo>
                  <a:lnTo>
                    <a:pt x="1886711" y="614029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932176" y="500425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5453" y="528634"/>
                  </a:moveTo>
                  <a:lnTo>
                    <a:pt x="49392" y="528634"/>
                  </a:lnTo>
                  <a:lnTo>
                    <a:pt x="45954" y="528270"/>
                  </a:lnTo>
                  <a:lnTo>
                    <a:pt x="10837" y="507984"/>
                  </a:lnTo>
                  <a:lnTo>
                    <a:pt x="0" y="479226"/>
                  </a:lnTo>
                  <a:lnTo>
                    <a:pt x="0" y="475770"/>
                  </a:lnTo>
                  <a:lnTo>
                    <a:pt x="0" y="49354"/>
                  </a:lnTo>
                  <a:lnTo>
                    <a:pt x="17937" y="13011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914"/>
                  </a:lnTo>
                  <a:lnTo>
                    <a:pt x="1704845" y="49354"/>
                  </a:lnTo>
                  <a:lnTo>
                    <a:pt x="1704845" y="479226"/>
                  </a:lnTo>
                  <a:lnTo>
                    <a:pt x="1686907" y="515524"/>
                  </a:lnTo>
                  <a:lnTo>
                    <a:pt x="1658890" y="528270"/>
                  </a:lnTo>
                  <a:lnTo>
                    <a:pt x="1655453" y="52863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171"/>
              <a:ext cx="145374" cy="145374"/>
            </a:xfrm>
            <a:prstGeom prst="rect">
              <a:avLst/>
            </a:prstGeom>
          </p:spPr>
        </p:pic>
      </p:grpSp>
      <p:sp>
        <p:nvSpPr>
          <p:cNvPr id="8" name="object 8" descr=""/>
          <p:cNvSpPr txBox="1"/>
          <p:nvPr/>
        </p:nvSpPr>
        <p:spPr>
          <a:xfrm>
            <a:off x="831370" y="342356"/>
            <a:ext cx="5022215" cy="134175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lvl="3" marL="382270" indent="-369570">
              <a:lnSpc>
                <a:spcPts val="950"/>
              </a:lnSpc>
              <a:spcBef>
                <a:spcPts val="130"/>
              </a:spcBef>
              <a:buAutoNum type="arabicPeriod" startAt="15"/>
              <a:tabLst>
                <a:tab pos="382270" algn="l"/>
              </a:tabLst>
            </a:pPr>
            <a:r>
              <a:rPr dirty="0" sz="800" spc="-10" b="1">
                <a:latin typeface="Times New Roman"/>
                <a:cs typeface="Times New Roman"/>
              </a:rPr>
              <a:t>Extracto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ts val="950"/>
              </a:lnSpc>
            </a:pPr>
            <a:r>
              <a:rPr dirty="0" sz="800">
                <a:latin typeface="Times New Roman"/>
                <a:cs typeface="Times New Roman"/>
              </a:rPr>
              <a:t>Esta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operación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inversa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Compress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grupo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extrae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capa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actual.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A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realizar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operación,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primero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debe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seleccionarse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grupo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comprimido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(¡y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uno!).</a:t>
            </a:r>
            <a:endParaRPr sz="800">
              <a:latin typeface="Times New Roman"/>
              <a:cs typeface="Times New Roman"/>
            </a:endParaRPr>
          </a:p>
          <a:p>
            <a:pPr algn="ctr" marL="884555">
              <a:lnSpc>
                <a:spcPct val="100000"/>
              </a:lnSpc>
              <a:spcBef>
                <a:spcPts val="695"/>
              </a:spcBef>
            </a:pPr>
            <a:r>
              <a:rPr dirty="0" sz="600" spc="-10">
                <a:latin typeface="Arial MT"/>
                <a:cs typeface="Arial MT"/>
              </a:rPr>
              <a:t>Traduciendo...</a:t>
            </a:r>
            <a:endParaRPr sz="600">
              <a:latin typeface="Arial MT"/>
              <a:cs typeface="Arial MT"/>
            </a:endParaRPr>
          </a:p>
          <a:p>
            <a:pPr lvl="3" marL="382270" indent="-369570">
              <a:lnSpc>
                <a:spcPct val="100000"/>
              </a:lnSpc>
              <a:spcBef>
                <a:spcPts val="330"/>
              </a:spcBef>
              <a:buAutoNum type="arabicPeriod" startAt="16"/>
              <a:tabLst>
                <a:tab pos="382270" algn="l"/>
              </a:tabLst>
            </a:pPr>
            <a:r>
              <a:rPr dirty="0" sz="800" b="1">
                <a:latin typeface="Times New Roman"/>
                <a:cs typeface="Times New Roman"/>
              </a:rPr>
              <a:t>Editar</a:t>
            </a:r>
            <a:r>
              <a:rPr dirty="0" sz="800" spc="70" b="1">
                <a:latin typeface="Times New Roman"/>
                <a:cs typeface="Times New Roman"/>
              </a:rPr>
              <a:t> </a:t>
            </a:r>
            <a:r>
              <a:rPr dirty="0" sz="800" spc="-10" b="1">
                <a:latin typeface="Times New Roman"/>
                <a:cs typeface="Times New Roman"/>
              </a:rPr>
              <a:t>grupo</a:t>
            </a:r>
            <a:endParaRPr sz="800">
              <a:latin typeface="Times New Roman"/>
              <a:cs typeface="Times New Roman"/>
            </a:endParaRPr>
          </a:p>
          <a:p>
            <a:pPr marL="12700" marR="480059">
              <a:lnSpc>
                <a:spcPct val="113799"/>
              </a:lnSpc>
              <a:spcBef>
                <a:spcPts val="260"/>
              </a:spcBef>
            </a:pP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comando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contenido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grupo.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Tecla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corta: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Ctrl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+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G.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grupo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separado.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ventana.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realizar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operación,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primero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debe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seleccionarse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grupo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comprimido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(¡y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uno!).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Está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posible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editar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grupo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forma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normal,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excepto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eliminación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referencia.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decir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componentes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hecho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referencia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agregados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al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grupo: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las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listas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eliminar.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831370" y="1862180"/>
            <a:ext cx="13144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64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4611106" y="1882004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grpSp>
        <p:nvGrpSpPr>
          <p:cNvPr id="11" name="object 11" descr=""/>
          <p:cNvGrpSpPr/>
          <p:nvPr/>
        </p:nvGrpSpPr>
        <p:grpSpPr>
          <a:xfrm>
            <a:off x="368299" y="2469588"/>
            <a:ext cx="535305" cy="13335"/>
            <a:chOff x="368299" y="2469588"/>
            <a:chExt cx="535305" cy="13335"/>
          </a:xfrm>
        </p:grpSpPr>
        <p:sp>
          <p:nvSpPr>
            <p:cNvPr id="12" name="object 12" descr=""/>
            <p:cNvSpPr/>
            <p:nvPr/>
          </p:nvSpPr>
          <p:spPr>
            <a:xfrm>
              <a:off x="368299" y="2469588"/>
              <a:ext cx="535305" cy="6985"/>
            </a:xfrm>
            <a:custGeom>
              <a:avLst/>
              <a:gdLst/>
              <a:ahLst/>
              <a:cxnLst/>
              <a:rect l="l" t="t" r="r" b="b"/>
              <a:pathLst>
                <a:path w="535305" h="6985">
                  <a:moveTo>
                    <a:pt x="535242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535242" y="0"/>
                  </a:lnTo>
                  <a:lnTo>
                    <a:pt x="535242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368287" y="2469590"/>
              <a:ext cx="535305" cy="13335"/>
            </a:xfrm>
            <a:custGeom>
              <a:avLst/>
              <a:gdLst/>
              <a:ahLst/>
              <a:cxnLst/>
              <a:rect l="l" t="t" r="r" b="b"/>
              <a:pathLst>
                <a:path w="535305" h="13335">
                  <a:moveTo>
                    <a:pt x="535254" y="0"/>
                  </a:moveTo>
                  <a:lnTo>
                    <a:pt x="528637" y="6616"/>
                  </a:lnTo>
                  <a:lnTo>
                    <a:pt x="0" y="6616"/>
                  </a:lnTo>
                  <a:lnTo>
                    <a:pt x="0" y="13220"/>
                  </a:lnTo>
                  <a:lnTo>
                    <a:pt x="528637" y="13220"/>
                  </a:lnTo>
                  <a:lnTo>
                    <a:pt x="535254" y="13220"/>
                  </a:lnTo>
                  <a:lnTo>
                    <a:pt x="535254" y="6616"/>
                  </a:lnTo>
                  <a:lnTo>
                    <a:pt x="535254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368299" y="2469588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5" name="object 15" descr=""/>
          <p:cNvSpPr txBox="1"/>
          <p:nvPr/>
        </p:nvSpPr>
        <p:spPr>
          <a:xfrm>
            <a:off x="377385" y="2529581"/>
            <a:ext cx="51943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Página</a:t>
            </a:r>
            <a:r>
              <a:rPr dirty="0" sz="800" spc="8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65</a:t>
            </a:r>
            <a:endParaRPr sz="800">
              <a:latin typeface="Arial"/>
              <a:cs typeface="Arial"/>
            </a:endParaRPr>
          </a:p>
        </p:txBody>
      </p:sp>
      <p:sp>
        <p:nvSpPr>
          <p:cNvPr id="23" name="object 23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24" name="object 24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94615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48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16" name="object 16" descr=""/>
          <p:cNvSpPr txBox="1"/>
          <p:nvPr/>
        </p:nvSpPr>
        <p:spPr>
          <a:xfrm>
            <a:off x="1089080" y="2701387"/>
            <a:ext cx="5624195" cy="3238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686175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de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referencia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8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intenta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aparezca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mensaje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advertencia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"Los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objetos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marcados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son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referenciados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por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un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grupo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comprimido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..."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5"/>
              </a:spcBef>
            </a:pPr>
            <a:endParaRPr sz="800">
              <a:latin typeface="Times New Roman"/>
              <a:cs typeface="Times New Roman"/>
            </a:endParaRPr>
          </a:p>
          <a:p>
            <a:pPr lvl="3" marL="382270" indent="-369570">
              <a:lnSpc>
                <a:spcPct val="100000"/>
              </a:lnSpc>
              <a:buAutoNum type="arabicPeriod" startAt="17"/>
              <a:tabLst>
                <a:tab pos="382270" algn="l"/>
              </a:tabLst>
            </a:pPr>
            <a:r>
              <a:rPr dirty="0" sz="800" b="1">
                <a:latin typeface="Times New Roman"/>
                <a:cs typeface="Times New Roman"/>
              </a:rPr>
              <a:t>Editar</a:t>
            </a:r>
            <a:r>
              <a:rPr dirty="0" sz="800" spc="70" b="1">
                <a:latin typeface="Times New Roman"/>
                <a:cs typeface="Times New Roman"/>
              </a:rPr>
              <a:t> </a:t>
            </a:r>
            <a:r>
              <a:rPr dirty="0" sz="800" spc="-10" b="1">
                <a:latin typeface="Times New Roman"/>
                <a:cs typeface="Times New Roman"/>
              </a:rPr>
              <a:t>circuito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395"/>
              </a:spcBef>
            </a:pP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pertenece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grupo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actual.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Clave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corto: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Ctrl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+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H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realidad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estructura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agrupación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tomar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múltiples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capas,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donde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Grupo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edición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le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brinda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uno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reduzca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detalles,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mientras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Editar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circuito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retrocede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paso.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grupo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(icono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único</a:t>
            </a:r>
            <a:endParaRPr sz="800">
              <a:latin typeface="Times New Roman"/>
              <a:cs typeface="Times New Roman"/>
            </a:endParaRPr>
          </a:p>
          <a:p>
            <a:pPr marL="12700" marR="200723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reemplazo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objetos)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actúa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conexión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capas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transfiere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entre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ellos.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5"/>
              </a:spcBef>
            </a:pPr>
            <a:endParaRPr sz="800">
              <a:latin typeface="Times New Roman"/>
              <a:cs typeface="Times New Roman"/>
            </a:endParaRPr>
          </a:p>
          <a:p>
            <a:pPr lvl="3" marL="382270" indent="-369570">
              <a:lnSpc>
                <a:spcPct val="100000"/>
              </a:lnSpc>
              <a:buAutoNum type="arabicPeriod" startAt="18"/>
              <a:tabLst>
                <a:tab pos="382270" algn="l"/>
              </a:tabLst>
            </a:pPr>
            <a:r>
              <a:rPr dirty="0" sz="800" b="1">
                <a:latin typeface="Times New Roman"/>
                <a:cs typeface="Times New Roman"/>
              </a:rPr>
              <a:t>Comentario</a:t>
            </a:r>
            <a:r>
              <a:rPr dirty="0" sz="800" spc="165" b="1">
                <a:latin typeface="Times New Roman"/>
                <a:cs typeface="Times New Roman"/>
              </a:rPr>
              <a:t> </a:t>
            </a:r>
            <a:r>
              <a:rPr dirty="0" sz="800" spc="-25" b="1">
                <a:latin typeface="Times New Roman"/>
                <a:cs typeface="Times New Roman"/>
              </a:rPr>
              <a:t>...</a:t>
            </a:r>
            <a:endParaRPr sz="800">
              <a:latin typeface="Times New Roman"/>
              <a:cs typeface="Times New Roman"/>
            </a:endParaRPr>
          </a:p>
          <a:p>
            <a:pPr marL="12700" marR="494665">
              <a:lnSpc>
                <a:spcPct val="113799"/>
              </a:lnSpc>
              <a:spcBef>
                <a:spcPts val="260"/>
              </a:spcBef>
            </a:pPr>
            <a:r>
              <a:rPr dirty="0" sz="800">
                <a:latin typeface="Times New Roman"/>
                <a:cs typeface="Times New Roman"/>
              </a:rPr>
              <a:t>Abre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comentarios,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donde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ingresar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texto.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comentarios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sirven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como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sección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comentarios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sección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encabezado</a:t>
            </a:r>
            <a:r>
              <a:rPr dirty="0" sz="800" spc="19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del</a:t>
            </a:r>
            <a:r>
              <a:rPr dirty="0" sz="800" spc="-204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.atp</a:t>
            </a:r>
            <a:r>
              <a:rPr dirty="0" sz="800" spc="-200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 i="1">
                <a:latin typeface="Times New Roman"/>
                <a:cs typeface="Times New Roman"/>
              </a:rPr>
              <a:t>comentario</a:t>
            </a:r>
            <a:endParaRPr sz="800">
              <a:latin typeface="Times New Roman"/>
              <a:cs typeface="Times New Roman"/>
            </a:endParaRPr>
          </a:p>
          <a:p>
            <a:pPr marL="12700" marR="1279525">
              <a:lnSpc>
                <a:spcPts val="880"/>
              </a:lnSpc>
              <a:spcBef>
                <a:spcPts val="490"/>
              </a:spcBef>
            </a:pPr>
            <a:r>
              <a:rPr dirty="0" sz="800" i="1">
                <a:latin typeface="Times New Roman"/>
                <a:cs typeface="Times New Roman"/>
              </a:rPr>
              <a:t>La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opción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línea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marcada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Ver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mostrará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comentarios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parte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inferior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circuito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también.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también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permite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cambiar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comentario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ya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800" spc="-10">
                <a:latin typeface="Times New Roman"/>
                <a:cs typeface="Times New Roman"/>
              </a:rPr>
              <a:t>existe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 b="1">
                <a:latin typeface="Times New Roman"/>
                <a:cs typeface="Times New Roman"/>
              </a:rPr>
              <a:t>4.2.3</a:t>
            </a:r>
            <a:r>
              <a:rPr dirty="0" sz="800" spc="65" b="1">
                <a:latin typeface="Times New Roman"/>
                <a:cs typeface="Times New Roman"/>
              </a:rPr>
              <a:t> </a:t>
            </a:r>
            <a:r>
              <a:rPr dirty="0" sz="800" spc="-10" b="1">
                <a:latin typeface="Times New Roman"/>
                <a:cs typeface="Times New Roman"/>
              </a:rPr>
              <a:t>Vista</a:t>
            </a:r>
            <a:endParaRPr sz="800">
              <a:latin typeface="Times New Roman"/>
              <a:cs typeface="Times New Roman"/>
            </a:endParaRPr>
          </a:p>
          <a:p>
            <a:pPr marL="12700" marR="14782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proporciona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opciones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mostrar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controlar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visibilidad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interfaz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y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elementos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4.8.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1089080" y="7174955"/>
            <a:ext cx="5565140" cy="102489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5476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4.8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Ver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menú.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3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 b="1">
                <a:latin typeface="Times New Roman"/>
                <a:cs typeface="Times New Roman"/>
              </a:rPr>
              <a:t>4.2.3.1</a:t>
            </a:r>
            <a:r>
              <a:rPr dirty="0" sz="800" spc="7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Barra</a:t>
            </a:r>
            <a:r>
              <a:rPr dirty="0" sz="800" spc="7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</a:t>
            </a:r>
            <a:r>
              <a:rPr dirty="0" sz="800" spc="75" b="1">
                <a:latin typeface="Times New Roman"/>
                <a:cs typeface="Times New Roman"/>
              </a:rPr>
              <a:t> </a:t>
            </a:r>
            <a:r>
              <a:rPr dirty="0" sz="800" spc="-10" b="1">
                <a:latin typeface="Times New Roman"/>
                <a:cs typeface="Times New Roman"/>
              </a:rPr>
              <a:t>estado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  <a:spcBef>
                <a:spcPts val="260"/>
              </a:spcBef>
            </a:pPr>
            <a:r>
              <a:rPr dirty="0" sz="800">
                <a:latin typeface="Times New Roman"/>
                <a:cs typeface="Times New Roman"/>
              </a:rPr>
              <a:t>Barra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activada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desactivada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inferior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principal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barra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información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estado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sobre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activo.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campo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izquierdo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qué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de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operación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activa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momento.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posibles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son: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1089080" y="8279801"/>
            <a:ext cx="551815" cy="42227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 marR="5080">
              <a:lnSpc>
                <a:spcPct val="162600"/>
              </a:lnSpc>
              <a:spcBef>
                <a:spcPts val="90"/>
              </a:spcBef>
            </a:pPr>
            <a:r>
              <a:rPr dirty="0" sz="800" spc="-10" i="1">
                <a:latin typeface="Times New Roman"/>
                <a:cs typeface="Times New Roman"/>
              </a:rPr>
              <a:t>EDITAR</a:t>
            </a:r>
            <a:r>
              <a:rPr dirty="0" sz="800" spc="500" i="1">
                <a:latin typeface="Times New Roman"/>
                <a:cs typeface="Times New Roman"/>
              </a:rPr>
              <a:t> </a:t>
            </a:r>
            <a:r>
              <a:rPr dirty="0" sz="800" spc="-10" i="1">
                <a:latin typeface="Times New Roman"/>
                <a:cs typeface="Times New Roman"/>
              </a:rPr>
              <a:t>CONN.END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2139740" y="8253369"/>
            <a:ext cx="4457700" cy="1730375"/>
          </a:xfrm>
          <a:prstGeom prst="rect">
            <a:avLst/>
          </a:prstGeom>
        </p:spPr>
        <p:txBody>
          <a:bodyPr wrap="square" lIns="0" tIns="88265" rIns="0" bIns="0" rtlCol="0" vert="horz">
            <a:spAutoFit/>
          </a:bodyPr>
          <a:lstStyle/>
          <a:p>
            <a:pPr marL="32384">
              <a:lnSpc>
                <a:spcPct val="100000"/>
              </a:lnSpc>
              <a:spcBef>
                <a:spcPts val="695"/>
              </a:spcBef>
            </a:pPr>
            <a:r>
              <a:rPr dirty="0" sz="800">
                <a:latin typeface="Times New Roman"/>
                <a:cs typeface="Times New Roman"/>
              </a:rPr>
              <a:t>Modo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normal.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Indica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ningún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especial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operación.</a:t>
            </a:r>
            <a:endParaRPr sz="800">
              <a:latin typeface="Times New Roman"/>
              <a:cs typeface="Times New Roman"/>
            </a:endParaRPr>
          </a:p>
          <a:p>
            <a:pPr marL="32384">
              <a:lnSpc>
                <a:spcPct val="100000"/>
              </a:lnSpc>
              <a:spcBef>
                <a:spcPts val="600"/>
              </a:spcBef>
            </a:pPr>
            <a:r>
              <a:rPr dirty="0" sz="800">
                <a:latin typeface="Times New Roman"/>
                <a:cs typeface="Times New Roman"/>
              </a:rPr>
              <a:t>Indica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final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conexión.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programa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esperando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mouse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izquierdo</a:t>
            </a:r>
            <a:endParaRPr sz="800">
              <a:latin typeface="Times New Roman"/>
              <a:cs typeface="Times New Roman"/>
            </a:endParaRPr>
          </a:p>
          <a:p>
            <a:pPr marL="32384" marR="1968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haga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establecer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punto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final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nueva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conexión.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cancelar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dibujo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un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conexión,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haga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derecho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mouse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presione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tecla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Esc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.</a:t>
            </a:r>
            <a:endParaRPr sz="800">
              <a:latin typeface="Times New Roman"/>
              <a:cs typeface="Times New Roman"/>
            </a:endParaRPr>
          </a:p>
          <a:p>
            <a:pPr marL="12700" marR="5080" indent="19685">
              <a:lnSpc>
                <a:spcPct val="113799"/>
              </a:lnSpc>
              <a:spcBef>
                <a:spcPts val="465"/>
              </a:spcBef>
            </a:pPr>
            <a:r>
              <a:rPr dirty="0" sz="800">
                <a:latin typeface="Times New Roman"/>
                <a:cs typeface="Times New Roman"/>
              </a:rPr>
              <a:t>Indica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edición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texto.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Agregar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nuevo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texto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favorecer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texto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(texto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etiquetas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nodos).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Ingrese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también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tecla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Alt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.</a:t>
            </a:r>
            <a:endParaRPr sz="800">
              <a:latin typeface="Times New Roman"/>
              <a:cs typeface="Times New Roman"/>
            </a:endParaRPr>
          </a:p>
          <a:p>
            <a:pPr marL="32384" marR="955675">
              <a:lnSpc>
                <a:spcPct val="113799"/>
              </a:lnSpc>
              <a:spcBef>
                <a:spcPts val="5"/>
              </a:spcBef>
            </a:pPr>
            <a:r>
              <a:rPr dirty="0" sz="800">
                <a:latin typeface="Times New Roman"/>
                <a:cs typeface="Times New Roman"/>
              </a:rPr>
              <a:t>Indica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región.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Haga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doble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izquierdo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mouse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un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espacio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vacío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activo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permite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dibujar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polígono</a:t>
            </a:r>
            <a:endParaRPr sz="800">
              <a:latin typeface="Times New Roman"/>
              <a:cs typeface="Times New Roman"/>
            </a:endParaRPr>
          </a:p>
          <a:p>
            <a:pPr marL="32384" marR="43624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región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forma.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finalizar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selección,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haga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derecho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mouse.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Alguna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dentro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región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seleccionada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marca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selección.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Cancelar</a:t>
            </a:r>
            <a:endParaRPr sz="800">
              <a:latin typeface="Times New Roman"/>
              <a:cs typeface="Times New Roman"/>
            </a:endParaRPr>
          </a:p>
          <a:p>
            <a:pPr marL="32384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selección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región,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presione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tecla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Esc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1089080" y="9018568"/>
            <a:ext cx="72961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i="1">
                <a:latin typeface="Times New Roman"/>
                <a:cs typeface="Times New Roman"/>
              </a:rPr>
              <a:t>EDITAR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 spc="-10" i="1">
                <a:latin typeface="Times New Roman"/>
                <a:cs typeface="Times New Roman"/>
              </a:rPr>
              <a:t>TEXTO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1089080" y="9296100"/>
            <a:ext cx="38417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10" i="1">
                <a:latin typeface="Times New Roman"/>
                <a:cs typeface="Times New Roman"/>
              </a:rPr>
              <a:t>GRUPO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1063680" y="10022973"/>
            <a:ext cx="437324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baseline="-13888" sz="1200" i="1">
                <a:latin typeface="Times New Roman"/>
                <a:cs typeface="Times New Roman"/>
              </a:rPr>
              <a:t>INFORMACIÓN</a:t>
            </a:r>
            <a:r>
              <a:rPr dirty="0" baseline="-13888" sz="1200" spc="97" i="1">
                <a:latin typeface="Times New Roman"/>
                <a:cs typeface="Times New Roman"/>
              </a:rPr>
              <a:t> </a:t>
            </a:r>
            <a:r>
              <a:rPr dirty="0" baseline="-13888" sz="1200" spc="-30" i="1">
                <a:latin typeface="Times New Roman"/>
                <a:cs typeface="Times New Roman"/>
              </a:rPr>
              <a:t>INICIAR</a:t>
            </a:r>
            <a:r>
              <a:rPr dirty="0" sz="800" spc="-20">
                <a:latin typeface="Times New Roman"/>
                <a:cs typeface="Times New Roman"/>
              </a:rPr>
              <a:t>Indica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inicio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dibujo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relación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cuando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TACS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Dibujar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relación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era</a:t>
            </a:r>
            <a:endParaRPr sz="8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935015" y="165100"/>
            <a:ext cx="5226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5" name="object 5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631"/>
                  </a:lnTo>
                  <a:lnTo>
                    <a:pt x="142755" y="98631"/>
                  </a:lnTo>
                  <a:lnTo>
                    <a:pt x="136180" y="99939"/>
                  </a:lnTo>
                  <a:lnTo>
                    <a:pt x="104587" y="124134"/>
                  </a:lnTo>
                  <a:lnTo>
                    <a:pt x="98048" y="143338"/>
                  </a:lnTo>
                  <a:lnTo>
                    <a:pt x="98048" y="569369"/>
                  </a:lnTo>
                  <a:lnTo>
                    <a:pt x="117977" y="603813"/>
                  </a:lnTo>
                  <a:lnTo>
                    <a:pt x="142755" y="614076"/>
                  </a:lnTo>
                  <a:lnTo>
                    <a:pt x="1886711" y="614076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4076"/>
                  </a:moveTo>
                  <a:lnTo>
                    <a:pt x="1744971" y="614076"/>
                  </a:lnTo>
                  <a:lnTo>
                    <a:pt x="1751545" y="612768"/>
                  </a:lnTo>
                  <a:lnTo>
                    <a:pt x="1764174" y="607537"/>
                  </a:lnTo>
                  <a:lnTo>
                    <a:pt x="1788370" y="575944"/>
                  </a:lnTo>
                  <a:lnTo>
                    <a:pt x="1789678" y="569369"/>
                  </a:lnTo>
                  <a:lnTo>
                    <a:pt x="1789678" y="143338"/>
                  </a:lnTo>
                  <a:lnTo>
                    <a:pt x="1769748" y="108894"/>
                  </a:lnTo>
                  <a:lnTo>
                    <a:pt x="1744971" y="98631"/>
                  </a:lnTo>
                  <a:lnTo>
                    <a:pt x="1886711" y="98631"/>
                  </a:lnTo>
                  <a:lnTo>
                    <a:pt x="1886711" y="614076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932176" y="500472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5453" y="528581"/>
                  </a:moveTo>
                  <a:lnTo>
                    <a:pt x="49392" y="528581"/>
                  </a:lnTo>
                  <a:lnTo>
                    <a:pt x="45954" y="528171"/>
                  </a:lnTo>
                  <a:lnTo>
                    <a:pt x="10837" y="507931"/>
                  </a:lnTo>
                  <a:lnTo>
                    <a:pt x="0" y="479226"/>
                  </a:lnTo>
                  <a:lnTo>
                    <a:pt x="0" y="475770"/>
                  </a:lnTo>
                  <a:lnTo>
                    <a:pt x="0" y="49407"/>
                  </a:lnTo>
                  <a:lnTo>
                    <a:pt x="17937" y="12958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861"/>
                  </a:lnTo>
                  <a:lnTo>
                    <a:pt x="1704845" y="49407"/>
                  </a:lnTo>
                  <a:lnTo>
                    <a:pt x="1704845" y="479226"/>
                  </a:lnTo>
                  <a:lnTo>
                    <a:pt x="1686907" y="515524"/>
                  </a:lnTo>
                  <a:lnTo>
                    <a:pt x="1658890" y="528171"/>
                  </a:lnTo>
                  <a:lnTo>
                    <a:pt x="1655453" y="52858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171"/>
              <a:ext cx="145374" cy="145374"/>
            </a:xfrm>
            <a:prstGeom prst="rect">
              <a:avLst/>
            </a:prstGeom>
          </p:spPr>
        </p:pic>
      </p:grpSp>
      <p:sp>
        <p:nvSpPr>
          <p:cNvPr id="8" name="object 8" descr=""/>
          <p:cNvSpPr txBox="1"/>
          <p:nvPr/>
        </p:nvSpPr>
        <p:spPr>
          <a:xfrm>
            <a:off x="3519868" y="811566"/>
            <a:ext cx="52959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10">
                <a:latin typeface="Arial MT"/>
                <a:cs typeface="Arial MT"/>
              </a:rPr>
              <a:t>Traduciendo...</a:t>
            </a:r>
            <a:endParaRPr sz="600">
              <a:latin typeface="Arial MT"/>
              <a:cs typeface="Arial MT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089080" y="401875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5661767" y="382051"/>
            <a:ext cx="68961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Times New Roman"/>
                <a:cs typeface="Times New Roman"/>
              </a:rPr>
              <a:t>sesenta</a:t>
            </a:r>
            <a:r>
              <a:rPr dirty="0" sz="800" spc="6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y</a:t>
            </a:r>
            <a:r>
              <a:rPr dirty="0" sz="800" spc="60" b="1">
                <a:latin typeface="Times New Roman"/>
                <a:cs typeface="Times New Roman"/>
              </a:rPr>
              <a:t> </a:t>
            </a:r>
            <a:r>
              <a:rPr dirty="0" sz="800" spc="-10" b="1">
                <a:latin typeface="Times New Roman"/>
                <a:cs typeface="Times New Roman"/>
              </a:rPr>
              <a:t>cinco</a:t>
            </a:r>
            <a:endParaRPr sz="800">
              <a:latin typeface="Times New Roman"/>
              <a:cs typeface="Times New Roman"/>
            </a:endParaRPr>
          </a:p>
        </p:txBody>
      </p:sp>
      <p:grpSp>
        <p:nvGrpSpPr>
          <p:cNvPr id="11" name="object 11" descr=""/>
          <p:cNvGrpSpPr/>
          <p:nvPr/>
        </p:nvGrpSpPr>
        <p:grpSpPr>
          <a:xfrm>
            <a:off x="368299" y="850693"/>
            <a:ext cx="535305" cy="13335"/>
            <a:chOff x="368299" y="850693"/>
            <a:chExt cx="535305" cy="13335"/>
          </a:xfrm>
        </p:grpSpPr>
        <p:sp>
          <p:nvSpPr>
            <p:cNvPr id="12" name="object 12" descr=""/>
            <p:cNvSpPr/>
            <p:nvPr/>
          </p:nvSpPr>
          <p:spPr>
            <a:xfrm>
              <a:off x="368299" y="850693"/>
              <a:ext cx="535305" cy="6985"/>
            </a:xfrm>
            <a:custGeom>
              <a:avLst/>
              <a:gdLst/>
              <a:ahLst/>
              <a:cxnLst/>
              <a:rect l="l" t="t" r="r" b="b"/>
              <a:pathLst>
                <a:path w="535305" h="6984">
                  <a:moveTo>
                    <a:pt x="535242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535242" y="0"/>
                  </a:lnTo>
                  <a:lnTo>
                    <a:pt x="535242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368287" y="850696"/>
              <a:ext cx="535305" cy="13335"/>
            </a:xfrm>
            <a:custGeom>
              <a:avLst/>
              <a:gdLst/>
              <a:ahLst/>
              <a:cxnLst/>
              <a:rect l="l" t="t" r="r" b="b"/>
              <a:pathLst>
                <a:path w="535305" h="13334">
                  <a:moveTo>
                    <a:pt x="535254" y="0"/>
                  </a:moveTo>
                  <a:lnTo>
                    <a:pt x="528637" y="6604"/>
                  </a:lnTo>
                  <a:lnTo>
                    <a:pt x="0" y="6604"/>
                  </a:lnTo>
                  <a:lnTo>
                    <a:pt x="0" y="13220"/>
                  </a:lnTo>
                  <a:lnTo>
                    <a:pt x="528637" y="13220"/>
                  </a:lnTo>
                  <a:lnTo>
                    <a:pt x="535254" y="13220"/>
                  </a:lnTo>
                  <a:lnTo>
                    <a:pt x="535254" y="6604"/>
                  </a:lnTo>
                  <a:lnTo>
                    <a:pt x="535254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368299" y="850693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4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5" name="object 15" descr=""/>
          <p:cNvSpPr txBox="1"/>
          <p:nvPr/>
        </p:nvSpPr>
        <p:spPr>
          <a:xfrm>
            <a:off x="377385" y="910686"/>
            <a:ext cx="51943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Página</a:t>
            </a:r>
            <a:r>
              <a:rPr dirty="0" sz="800" spc="8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66</a:t>
            </a:r>
            <a:endParaRPr sz="800">
              <a:latin typeface="Arial"/>
              <a:cs typeface="Arial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1901855" y="1082492"/>
            <a:ext cx="4552315" cy="84645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26162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de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referencia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4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seleccionado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hacer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izquierdo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mouse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para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iniciar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dibujo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nueva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relación.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Relaciones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dibujadas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conexiones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azules,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pero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influyen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conectividad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componentes.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831370" y="8589099"/>
            <a:ext cx="13144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66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4611106" y="8608923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831370" y="2000994"/>
            <a:ext cx="93916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10" i="1">
                <a:latin typeface="Times New Roman"/>
                <a:cs typeface="Times New Roman"/>
              </a:rPr>
              <a:t>INFORMACIÓN</a:t>
            </a:r>
            <a:r>
              <a:rPr dirty="0" sz="800" spc="110" i="1">
                <a:latin typeface="Times New Roman"/>
                <a:cs typeface="Times New Roman"/>
              </a:rPr>
              <a:t> </a:t>
            </a:r>
            <a:r>
              <a:rPr dirty="0" sz="800" spc="-25" i="1">
                <a:latin typeface="Times New Roman"/>
                <a:cs typeface="Times New Roman"/>
              </a:rPr>
              <a:t>FIN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1901855" y="1962667"/>
            <a:ext cx="4319905" cy="441959"/>
          </a:xfrm>
          <a:prstGeom prst="rect">
            <a:avLst/>
          </a:prstGeom>
        </p:spPr>
        <p:txBody>
          <a:bodyPr wrap="square" lIns="0" tIns="285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25"/>
              </a:spcBef>
            </a:pPr>
            <a:r>
              <a:rPr dirty="0" sz="800">
                <a:latin typeface="Times New Roman"/>
                <a:cs typeface="Times New Roman"/>
              </a:rPr>
              <a:t>Indica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final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relación.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programa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esperando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mouse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izquierdo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haga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establecer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punto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final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nueva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relación.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cancelar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dibujo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relación,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haga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derecho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mouse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presione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tecla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Esc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831370" y="2517734"/>
            <a:ext cx="5801995" cy="5054600"/>
          </a:xfrm>
          <a:prstGeom prst="rect">
            <a:avLst/>
          </a:prstGeom>
        </p:spPr>
        <p:txBody>
          <a:bodyPr wrap="square" lIns="0" tIns="285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25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campo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derecha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campo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modificado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activo.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pronto</a:t>
            </a:r>
            <a:endParaRPr sz="800">
              <a:latin typeface="Times New Roman"/>
              <a:cs typeface="Times New Roman"/>
            </a:endParaRPr>
          </a:p>
          <a:p>
            <a:pPr marL="12700" marR="9575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medida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modifica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(mueve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etiqueta,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elimina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conexión,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inserta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nuevo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componente,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etc.),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texto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modificado</a:t>
            </a:r>
            <a:r>
              <a:rPr dirty="0" sz="800" spc="8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aparecerá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indicar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necesita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guardado.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campo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estará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vacío</a:t>
            </a:r>
            <a:endParaRPr sz="800">
              <a:latin typeface="Times New Roman"/>
              <a:cs typeface="Times New Roman"/>
            </a:endParaRPr>
          </a:p>
          <a:p>
            <a:pPr marL="12700" marR="69151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cuando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guarde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deshaga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todas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modificaciones.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Tenga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cuenta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cantidad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deshacer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disponible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buffers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limitado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valor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predeterminado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10,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aumentar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pestaña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Preferencias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Herramientas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 spc="-50" i="1">
                <a:latin typeface="Times New Roman"/>
                <a:cs typeface="Times New Roman"/>
              </a:rPr>
              <a:t>|</a:t>
            </a:r>
            <a:endParaRPr sz="800">
              <a:latin typeface="Times New Roman"/>
              <a:cs typeface="Times New Roman"/>
            </a:endParaRPr>
          </a:p>
          <a:p>
            <a:pPr marL="12700" marR="1236345">
              <a:lnSpc>
                <a:spcPts val="940"/>
              </a:lnSpc>
              <a:spcBef>
                <a:spcPts val="335"/>
              </a:spcBef>
            </a:pPr>
            <a:r>
              <a:rPr dirty="0" sz="800" spc="10">
                <a:latin typeface="Times New Roman"/>
                <a:cs typeface="Times New Roman"/>
              </a:rPr>
              <a:t>Menú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 i="1">
                <a:latin typeface="Times New Roman"/>
                <a:cs typeface="Times New Roman"/>
              </a:rPr>
              <a:t>opciones</a:t>
            </a:r>
            <a:r>
              <a:rPr dirty="0" sz="800" spc="25" i="1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).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En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el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caso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predeterminado,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si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realizan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más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10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modificaciones,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el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campo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indicará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modificado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hasta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guarde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circuito.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7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campo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situado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derecha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barra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sugerencias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opciones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información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arrastre.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800" b="1">
                <a:latin typeface="Times New Roman"/>
                <a:cs typeface="Times New Roman"/>
              </a:rPr>
              <a:t>4.2.3.2</a:t>
            </a:r>
            <a:r>
              <a:rPr dirty="0" sz="800" spc="6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Línea</a:t>
            </a:r>
            <a:r>
              <a:rPr dirty="0" sz="800" spc="6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</a:t>
            </a:r>
            <a:r>
              <a:rPr dirty="0" sz="800" spc="65" b="1">
                <a:latin typeface="Times New Roman"/>
                <a:cs typeface="Times New Roman"/>
              </a:rPr>
              <a:t> </a:t>
            </a:r>
            <a:r>
              <a:rPr dirty="0" sz="800" spc="-10" b="1">
                <a:latin typeface="Times New Roman"/>
                <a:cs typeface="Times New Roman"/>
              </a:rPr>
              <a:t>comentarios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390"/>
              </a:spcBef>
            </a:pP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oculta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comentarios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inferior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activo.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800" b="1">
                <a:latin typeface="Times New Roman"/>
                <a:cs typeface="Times New Roman"/>
              </a:rPr>
              <a:t>4.2.3.3</a:t>
            </a:r>
            <a:r>
              <a:rPr dirty="0" sz="800" spc="9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Personalizar</a:t>
            </a:r>
            <a:r>
              <a:rPr dirty="0" sz="800" spc="10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barra</a:t>
            </a:r>
            <a:r>
              <a:rPr dirty="0" sz="800" spc="9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</a:t>
            </a:r>
            <a:r>
              <a:rPr dirty="0" sz="800" spc="100" b="1">
                <a:latin typeface="Times New Roman"/>
                <a:cs typeface="Times New Roman"/>
              </a:rPr>
              <a:t> </a:t>
            </a:r>
            <a:r>
              <a:rPr dirty="0" sz="800" spc="-10" b="1">
                <a:latin typeface="Times New Roman"/>
                <a:cs typeface="Times New Roman"/>
              </a:rPr>
              <a:t>herramientas</a:t>
            </a:r>
            <a:endParaRPr sz="800">
              <a:latin typeface="Times New Roman"/>
              <a:cs typeface="Times New Roman"/>
            </a:endParaRPr>
          </a:p>
          <a:p>
            <a:pPr marL="2635885" marR="354330">
              <a:lnSpc>
                <a:spcPct val="113799"/>
              </a:lnSpc>
              <a:spcBef>
                <a:spcPts val="260"/>
              </a:spcBef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barra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herramientas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personalizada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usuario.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descripción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barra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herramientas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definida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usuario.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almacena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Toolbar.cfg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ubicado</a:t>
            </a:r>
            <a:endParaRPr sz="800">
              <a:latin typeface="Times New Roman"/>
              <a:cs typeface="Times New Roman"/>
            </a:endParaRPr>
          </a:p>
          <a:p>
            <a:pPr marL="2635885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junto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ATPDraw.ini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endParaRPr sz="800">
              <a:latin typeface="Times New Roman"/>
              <a:cs typeface="Times New Roman"/>
            </a:endParaRPr>
          </a:p>
          <a:p>
            <a:pPr marL="2635885" marR="1450975">
              <a:lnSpc>
                <a:spcPct val="111100"/>
              </a:lnSpc>
              <a:spcBef>
                <a:spcPts val="25"/>
              </a:spcBef>
            </a:pPr>
            <a:r>
              <a:rPr dirty="0" sz="800">
                <a:latin typeface="Times New Roman"/>
                <a:cs typeface="Times New Roman"/>
              </a:rPr>
              <a:t>%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APPDATA%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\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directorio.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los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formato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manejo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Toolbar.cfg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gestionado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Delphi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haber</a:t>
            </a:r>
            <a:endParaRPr sz="800">
              <a:latin typeface="Times New Roman"/>
              <a:cs typeface="Times New Roman"/>
            </a:endParaRPr>
          </a:p>
          <a:p>
            <a:pPr marL="2635885" marR="976630">
              <a:lnSpc>
                <a:spcPct val="113799"/>
              </a:lnSpc>
              <a:spcBef>
                <a:spcPts val="5"/>
              </a:spcBef>
              <a:tabLst>
                <a:tab pos="3355975" algn="l"/>
                <a:tab pos="3910965" algn="l"/>
                <a:tab pos="4452620" algn="l"/>
              </a:tabLst>
            </a:pPr>
            <a:r>
              <a:rPr dirty="0" sz="800" spc="-10">
                <a:latin typeface="Times New Roman"/>
                <a:cs typeface="Times New Roman"/>
              </a:rPr>
              <a:t>problemas</a:t>
            </a:r>
            <a:r>
              <a:rPr dirty="0" sz="800">
                <a:latin typeface="Times New Roman"/>
                <a:cs typeface="Times New Roman"/>
              </a:rPr>
              <a:t>	</a:t>
            </a:r>
            <a:r>
              <a:rPr dirty="0" sz="800" spc="-10">
                <a:latin typeface="Times New Roman"/>
                <a:cs typeface="Times New Roman"/>
              </a:rPr>
              <a:t>(principal</a:t>
            </a:r>
            <a:r>
              <a:rPr dirty="0" sz="800">
                <a:latin typeface="Times New Roman"/>
                <a:cs typeface="Times New Roman"/>
              </a:rPr>
              <a:t>	</a:t>
            </a:r>
            <a:r>
              <a:rPr dirty="0" sz="800" spc="-20">
                <a:latin typeface="Times New Roman"/>
                <a:cs typeface="Times New Roman"/>
              </a:rPr>
              <a:t>menú</a:t>
            </a:r>
            <a:r>
              <a:rPr dirty="0" sz="800">
                <a:latin typeface="Times New Roman"/>
                <a:cs typeface="Times New Roman"/>
              </a:rPr>
              <a:t>	</a:t>
            </a:r>
            <a:r>
              <a:rPr dirty="0" sz="800" spc="-10">
                <a:latin typeface="Times New Roman"/>
                <a:cs typeface="Times New Roman"/>
              </a:rPr>
              <a:t>artículos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faltante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incorrecto)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cambiar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ATPDraw</a:t>
            </a:r>
            <a:endParaRPr sz="800">
              <a:latin typeface="Times New Roman"/>
              <a:cs typeface="Times New Roman"/>
            </a:endParaRPr>
          </a:p>
          <a:p>
            <a:pPr marL="2635885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versión.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Apagando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y</a:t>
            </a:r>
            <a:endParaRPr sz="800">
              <a:latin typeface="Times New Roman"/>
              <a:cs typeface="Times New Roman"/>
            </a:endParaRPr>
          </a:p>
          <a:p>
            <a:pPr marL="2635885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eliminar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Toolbar.cfg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solucionará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esto</a:t>
            </a:r>
            <a:endParaRPr sz="800">
              <a:latin typeface="Times New Roman"/>
              <a:cs typeface="Times New Roman"/>
            </a:endParaRPr>
          </a:p>
          <a:p>
            <a:pPr marL="2635885" marR="40449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(pero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restablece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barra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herramientas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valor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predeterminado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contenido).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Todos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elementos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principal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(llamados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acciones)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miembro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barra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herramientas.</a:t>
            </a:r>
            <a:endParaRPr sz="800">
              <a:latin typeface="Times New Roman"/>
              <a:cs typeface="Times New Roman"/>
            </a:endParaRPr>
          </a:p>
          <a:p>
            <a:pPr marL="2635885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Desde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Personalizar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Fig.</a:t>
            </a:r>
            <a:endParaRPr sz="800">
              <a:latin typeface="Times New Roman"/>
              <a:cs typeface="Times New Roman"/>
            </a:endParaRPr>
          </a:p>
          <a:p>
            <a:pPr marL="2635885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4.9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arrastrar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elementos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acciones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encendido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apagado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barra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herramientas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50"/>
              </a:spcBef>
            </a:pPr>
            <a:endParaRPr sz="800">
              <a:latin typeface="Times New Roman"/>
              <a:cs typeface="Times New Roman"/>
            </a:endParaRPr>
          </a:p>
          <a:p>
            <a:pPr marL="104775">
              <a:lnSpc>
                <a:spcPct val="100000"/>
              </a:lnSpc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4.9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Personalizar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barra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herramientas.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2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contenido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predeterminado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barra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herramientas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es:</a:t>
            </a:r>
            <a:endParaRPr sz="800">
              <a:latin typeface="Times New Roman"/>
              <a:cs typeface="Times New Roman"/>
            </a:endParaRPr>
          </a:p>
        </p:txBody>
      </p:sp>
      <p:grpSp>
        <p:nvGrpSpPr>
          <p:cNvPr id="22" name="object 22" descr=""/>
          <p:cNvGrpSpPr/>
          <p:nvPr/>
        </p:nvGrpSpPr>
        <p:grpSpPr>
          <a:xfrm>
            <a:off x="368299" y="9196507"/>
            <a:ext cx="443230" cy="13335"/>
            <a:chOff x="368299" y="9196507"/>
            <a:chExt cx="443230" cy="13335"/>
          </a:xfrm>
        </p:grpSpPr>
        <p:sp>
          <p:nvSpPr>
            <p:cNvPr id="23" name="object 23" descr=""/>
            <p:cNvSpPr/>
            <p:nvPr/>
          </p:nvSpPr>
          <p:spPr>
            <a:xfrm>
              <a:off x="368299" y="9196507"/>
              <a:ext cx="443230" cy="6985"/>
            </a:xfrm>
            <a:custGeom>
              <a:avLst/>
              <a:gdLst/>
              <a:ahLst/>
              <a:cxnLst/>
              <a:rect l="l" t="t" r="r" b="b"/>
              <a:pathLst>
                <a:path w="443230" h="6984">
                  <a:moveTo>
                    <a:pt x="442731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442731" y="0"/>
                  </a:lnTo>
                  <a:lnTo>
                    <a:pt x="442731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 descr=""/>
            <p:cNvSpPr/>
            <p:nvPr/>
          </p:nvSpPr>
          <p:spPr>
            <a:xfrm>
              <a:off x="368287" y="9196514"/>
              <a:ext cx="443230" cy="13335"/>
            </a:xfrm>
            <a:custGeom>
              <a:avLst/>
              <a:gdLst/>
              <a:ahLst/>
              <a:cxnLst/>
              <a:rect l="l" t="t" r="r" b="b"/>
              <a:pathLst>
                <a:path w="443230" h="13334">
                  <a:moveTo>
                    <a:pt x="442734" y="0"/>
                  </a:moveTo>
                  <a:lnTo>
                    <a:pt x="436130" y="6604"/>
                  </a:lnTo>
                  <a:lnTo>
                    <a:pt x="0" y="6604"/>
                  </a:lnTo>
                  <a:lnTo>
                    <a:pt x="0" y="13208"/>
                  </a:lnTo>
                  <a:lnTo>
                    <a:pt x="436130" y="13208"/>
                  </a:lnTo>
                  <a:lnTo>
                    <a:pt x="442734" y="13208"/>
                  </a:lnTo>
                  <a:lnTo>
                    <a:pt x="442734" y="6604"/>
                  </a:lnTo>
                  <a:lnTo>
                    <a:pt x="442734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 descr=""/>
            <p:cNvSpPr/>
            <p:nvPr/>
          </p:nvSpPr>
          <p:spPr>
            <a:xfrm>
              <a:off x="368299" y="9196507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4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6" name="object 26" descr=""/>
          <p:cNvSpPr txBox="1"/>
          <p:nvPr/>
        </p:nvSpPr>
        <p:spPr>
          <a:xfrm>
            <a:off x="378830" y="9256500"/>
            <a:ext cx="4254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Page</a:t>
            </a:r>
            <a:r>
              <a:rPr dirty="0" sz="800" spc="6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67</a:t>
            </a:r>
            <a:endParaRPr sz="800">
              <a:latin typeface="Arial"/>
              <a:cs typeface="Arial"/>
            </a:endParaRPr>
          </a:p>
        </p:txBody>
      </p:sp>
      <p:sp>
        <p:nvSpPr>
          <p:cNvPr id="31" name="object 31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32" name="object 32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94615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48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27" name="object 27" descr=""/>
          <p:cNvSpPr txBox="1"/>
          <p:nvPr/>
        </p:nvSpPr>
        <p:spPr>
          <a:xfrm>
            <a:off x="4763088" y="9428306"/>
            <a:ext cx="99060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de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referencia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1089080" y="9844606"/>
            <a:ext cx="173164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Desde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izquierda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herramientas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son: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1089080" y="10009804"/>
            <a:ext cx="1369695" cy="23558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ts val="810"/>
              </a:lnSpc>
              <a:spcBef>
                <a:spcPts val="125"/>
              </a:spcBef>
              <a:tabLst>
                <a:tab pos="1135380" algn="l"/>
              </a:tabLst>
            </a:pPr>
            <a:r>
              <a:rPr dirty="0" sz="700" b="1">
                <a:latin typeface="Times New Roman"/>
                <a:cs typeface="Times New Roman"/>
              </a:rPr>
              <a:t>Menú</a:t>
            </a:r>
            <a:r>
              <a:rPr dirty="0" sz="700" spc="50" b="1">
                <a:latin typeface="Times New Roman"/>
                <a:cs typeface="Times New Roman"/>
              </a:rPr>
              <a:t> </a:t>
            </a:r>
            <a:r>
              <a:rPr dirty="0" sz="700" b="1">
                <a:latin typeface="Times New Roman"/>
                <a:cs typeface="Times New Roman"/>
              </a:rPr>
              <a:t>de</a:t>
            </a:r>
            <a:r>
              <a:rPr dirty="0" sz="700" spc="55" b="1">
                <a:latin typeface="Times New Roman"/>
                <a:cs typeface="Times New Roman"/>
              </a:rPr>
              <a:t> </a:t>
            </a:r>
            <a:r>
              <a:rPr dirty="0" sz="700" spc="-10" b="1">
                <a:latin typeface="Times New Roman"/>
                <a:cs typeface="Times New Roman"/>
              </a:rPr>
              <a:t>elementos</a:t>
            </a:r>
            <a:r>
              <a:rPr dirty="0" sz="700" b="1">
                <a:latin typeface="Times New Roman"/>
                <a:cs typeface="Times New Roman"/>
              </a:rPr>
              <a:t>	</a:t>
            </a:r>
            <a:r>
              <a:rPr dirty="0" sz="700" spc="-10" b="1">
                <a:latin typeface="Times New Roman"/>
                <a:cs typeface="Times New Roman"/>
              </a:rPr>
              <a:t>Atajo</a:t>
            </a:r>
            <a:endParaRPr sz="700">
              <a:latin typeface="Times New Roman"/>
              <a:cs typeface="Times New Roman"/>
            </a:endParaRPr>
          </a:p>
          <a:p>
            <a:pPr marL="12700">
              <a:lnSpc>
                <a:spcPts val="810"/>
              </a:lnSpc>
            </a:pPr>
            <a:r>
              <a:rPr dirty="0" sz="700">
                <a:latin typeface="Times New Roman"/>
                <a:cs typeface="Times New Roman"/>
              </a:rPr>
              <a:t>Nuevo</a:t>
            </a:r>
            <a:r>
              <a:rPr dirty="0" sz="700" spc="60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archivo</a:t>
            </a:r>
            <a:r>
              <a:rPr dirty="0" sz="700" spc="60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|</a:t>
            </a:r>
            <a:r>
              <a:rPr dirty="0" sz="700" spc="60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Nuevo</a:t>
            </a:r>
            <a:r>
              <a:rPr dirty="0" sz="700" spc="60">
                <a:latin typeface="Times New Roman"/>
                <a:cs typeface="Times New Roman"/>
              </a:rPr>
              <a:t> </a:t>
            </a:r>
            <a:r>
              <a:rPr dirty="0" sz="700" spc="-10">
                <a:latin typeface="Times New Roman"/>
                <a:cs typeface="Times New Roman"/>
              </a:rPr>
              <a:t>abierto-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2840181" y="10009804"/>
            <a:ext cx="1289685" cy="23558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ts val="810"/>
              </a:lnSpc>
              <a:spcBef>
                <a:spcPts val="125"/>
              </a:spcBef>
            </a:pPr>
            <a:r>
              <a:rPr dirty="0" sz="700" spc="-10" b="1">
                <a:latin typeface="Times New Roman"/>
                <a:cs typeface="Times New Roman"/>
              </a:rPr>
              <a:t>Descripción</a:t>
            </a:r>
            <a:endParaRPr sz="700">
              <a:latin typeface="Times New Roman"/>
              <a:cs typeface="Times New Roman"/>
            </a:endParaRPr>
          </a:p>
          <a:p>
            <a:pPr marL="12700">
              <a:lnSpc>
                <a:spcPts val="810"/>
              </a:lnSpc>
            </a:pPr>
            <a:r>
              <a:rPr dirty="0" sz="700">
                <a:latin typeface="Times New Roman"/>
                <a:cs typeface="Times New Roman"/>
              </a:rPr>
              <a:t>Abra</a:t>
            </a:r>
            <a:r>
              <a:rPr dirty="0" sz="700" spc="45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un</a:t>
            </a:r>
            <a:r>
              <a:rPr dirty="0" sz="700" spc="45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archivo</a:t>
            </a:r>
            <a:r>
              <a:rPr dirty="0" sz="700" spc="50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de</a:t>
            </a:r>
            <a:r>
              <a:rPr dirty="0" sz="700" spc="45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circuito</a:t>
            </a:r>
            <a:r>
              <a:rPr dirty="0" sz="700" spc="50">
                <a:latin typeface="Times New Roman"/>
                <a:cs typeface="Times New Roman"/>
              </a:rPr>
              <a:t> </a:t>
            </a:r>
            <a:r>
              <a:rPr dirty="0" sz="700" spc="-10">
                <a:latin typeface="Times New Roman"/>
                <a:cs typeface="Times New Roman"/>
              </a:rPr>
              <a:t>vacío.</a:t>
            </a:r>
            <a:endParaRPr sz="7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935015" y="165100"/>
            <a:ext cx="5226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5" name="object 5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631"/>
                  </a:lnTo>
                  <a:lnTo>
                    <a:pt x="142755" y="98631"/>
                  </a:lnTo>
                  <a:lnTo>
                    <a:pt x="136180" y="99939"/>
                  </a:lnTo>
                  <a:lnTo>
                    <a:pt x="104587" y="124134"/>
                  </a:lnTo>
                  <a:lnTo>
                    <a:pt x="98048" y="143338"/>
                  </a:lnTo>
                  <a:lnTo>
                    <a:pt x="98048" y="569322"/>
                  </a:lnTo>
                  <a:lnTo>
                    <a:pt x="117977" y="603765"/>
                  </a:lnTo>
                  <a:lnTo>
                    <a:pt x="142755" y="614029"/>
                  </a:lnTo>
                  <a:lnTo>
                    <a:pt x="1886711" y="614029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4029"/>
                  </a:moveTo>
                  <a:lnTo>
                    <a:pt x="1744971" y="614029"/>
                  </a:lnTo>
                  <a:lnTo>
                    <a:pt x="1751545" y="612721"/>
                  </a:lnTo>
                  <a:lnTo>
                    <a:pt x="1764174" y="607489"/>
                  </a:lnTo>
                  <a:lnTo>
                    <a:pt x="1788370" y="575896"/>
                  </a:lnTo>
                  <a:lnTo>
                    <a:pt x="1789678" y="569322"/>
                  </a:lnTo>
                  <a:lnTo>
                    <a:pt x="1789678" y="143338"/>
                  </a:lnTo>
                  <a:lnTo>
                    <a:pt x="1769748" y="108894"/>
                  </a:lnTo>
                  <a:lnTo>
                    <a:pt x="1744971" y="98631"/>
                  </a:lnTo>
                  <a:lnTo>
                    <a:pt x="1886711" y="98631"/>
                  </a:lnTo>
                  <a:lnTo>
                    <a:pt x="1886711" y="614029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932176" y="500434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5453" y="528634"/>
                  </a:moveTo>
                  <a:lnTo>
                    <a:pt x="49392" y="528634"/>
                  </a:lnTo>
                  <a:lnTo>
                    <a:pt x="45954" y="528270"/>
                  </a:lnTo>
                  <a:lnTo>
                    <a:pt x="10837" y="508037"/>
                  </a:lnTo>
                  <a:lnTo>
                    <a:pt x="0" y="479226"/>
                  </a:lnTo>
                  <a:lnTo>
                    <a:pt x="0" y="475770"/>
                  </a:lnTo>
                  <a:lnTo>
                    <a:pt x="0" y="49407"/>
                  </a:lnTo>
                  <a:lnTo>
                    <a:pt x="17937" y="12958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861"/>
                  </a:lnTo>
                  <a:lnTo>
                    <a:pt x="1704845" y="49407"/>
                  </a:lnTo>
                  <a:lnTo>
                    <a:pt x="1704845" y="479226"/>
                  </a:lnTo>
                  <a:lnTo>
                    <a:pt x="1686907" y="515570"/>
                  </a:lnTo>
                  <a:lnTo>
                    <a:pt x="1658890" y="528270"/>
                  </a:lnTo>
                  <a:lnTo>
                    <a:pt x="1655453" y="52863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171"/>
              <a:ext cx="145374" cy="145374"/>
            </a:xfrm>
            <a:prstGeom prst="rect">
              <a:avLst/>
            </a:prstGeom>
          </p:spPr>
        </p:pic>
      </p:grpSp>
      <p:sp>
        <p:nvSpPr>
          <p:cNvPr id="8" name="object 8" descr=""/>
          <p:cNvSpPr txBox="1"/>
          <p:nvPr/>
        </p:nvSpPr>
        <p:spPr>
          <a:xfrm>
            <a:off x="1089080" y="7128709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661767" y="7108885"/>
            <a:ext cx="13144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67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1089080" y="342365"/>
            <a:ext cx="1550670" cy="13652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  <a:tabLst>
                <a:tab pos="1135380" algn="l"/>
              </a:tabLst>
            </a:pPr>
            <a:r>
              <a:rPr dirty="0" sz="700">
                <a:latin typeface="Times New Roman"/>
                <a:cs typeface="Times New Roman"/>
              </a:rPr>
              <a:t>Archivo</a:t>
            </a:r>
            <a:r>
              <a:rPr dirty="0" sz="700" spc="40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|</a:t>
            </a:r>
            <a:r>
              <a:rPr dirty="0" sz="700" spc="45">
                <a:latin typeface="Times New Roman"/>
                <a:cs typeface="Times New Roman"/>
              </a:rPr>
              <a:t> </a:t>
            </a:r>
            <a:r>
              <a:rPr dirty="0" sz="700" spc="-10">
                <a:latin typeface="Times New Roman"/>
                <a:cs typeface="Times New Roman"/>
              </a:rPr>
              <a:t>Abrir</a:t>
            </a:r>
            <a:r>
              <a:rPr dirty="0" sz="700">
                <a:latin typeface="Times New Roman"/>
                <a:cs typeface="Times New Roman"/>
              </a:rPr>
              <a:t>	CTRL</a:t>
            </a:r>
            <a:r>
              <a:rPr dirty="0" sz="700" spc="40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+</a:t>
            </a:r>
            <a:r>
              <a:rPr dirty="0" sz="700" spc="45">
                <a:latin typeface="Times New Roman"/>
                <a:cs typeface="Times New Roman"/>
              </a:rPr>
              <a:t> </a:t>
            </a:r>
            <a:r>
              <a:rPr dirty="0" sz="700" spc="-50">
                <a:latin typeface="Times New Roman"/>
                <a:cs typeface="Times New Roman"/>
              </a:rPr>
              <a:t>O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089080" y="499634"/>
            <a:ext cx="1535430" cy="29019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23900"/>
              </a:lnSpc>
              <a:spcBef>
                <a:spcPts val="95"/>
              </a:spcBef>
              <a:tabLst>
                <a:tab pos="1135380" algn="l"/>
              </a:tabLst>
            </a:pPr>
            <a:r>
              <a:rPr dirty="0" sz="700">
                <a:latin typeface="Times New Roman"/>
                <a:cs typeface="Times New Roman"/>
              </a:rPr>
              <a:t>Guardar</a:t>
            </a:r>
            <a:r>
              <a:rPr dirty="0" sz="700" spc="50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archivo</a:t>
            </a:r>
            <a:r>
              <a:rPr dirty="0" sz="700" spc="50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|</a:t>
            </a:r>
            <a:r>
              <a:rPr dirty="0" sz="700" spc="55">
                <a:latin typeface="Times New Roman"/>
                <a:cs typeface="Times New Roman"/>
              </a:rPr>
              <a:t> </a:t>
            </a:r>
            <a:r>
              <a:rPr dirty="0" sz="700" spc="-10">
                <a:latin typeface="Times New Roman"/>
                <a:cs typeface="Times New Roman"/>
              </a:rPr>
              <a:t>Guardar</a:t>
            </a:r>
            <a:r>
              <a:rPr dirty="0" sz="700">
                <a:latin typeface="Times New Roman"/>
                <a:cs typeface="Times New Roman"/>
              </a:rPr>
              <a:t>	CTRL</a:t>
            </a:r>
            <a:r>
              <a:rPr dirty="0" sz="700" spc="40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+</a:t>
            </a:r>
            <a:r>
              <a:rPr dirty="0" sz="700" spc="45">
                <a:latin typeface="Times New Roman"/>
                <a:cs typeface="Times New Roman"/>
              </a:rPr>
              <a:t> </a:t>
            </a:r>
            <a:r>
              <a:rPr dirty="0" sz="700" spc="-50">
                <a:latin typeface="Times New Roman"/>
                <a:cs typeface="Times New Roman"/>
              </a:rPr>
              <a:t>S</a:t>
            </a:r>
            <a:r>
              <a:rPr dirty="0" sz="700" spc="500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Guardar</a:t>
            </a:r>
            <a:r>
              <a:rPr dirty="0" sz="700" spc="50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como</a:t>
            </a:r>
            <a:r>
              <a:rPr dirty="0" sz="700" spc="55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archivo</a:t>
            </a:r>
            <a:r>
              <a:rPr dirty="0" sz="700" spc="50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|</a:t>
            </a:r>
            <a:r>
              <a:rPr dirty="0" sz="700" spc="55">
                <a:latin typeface="Times New Roman"/>
                <a:cs typeface="Times New Roman"/>
              </a:rPr>
              <a:t> </a:t>
            </a:r>
            <a:r>
              <a:rPr dirty="0" sz="700" spc="-35">
                <a:latin typeface="Times New Roman"/>
                <a:cs typeface="Times New Roman"/>
              </a:rPr>
              <a:t>Guard-</a:t>
            </a:r>
            <a:r>
              <a:rPr dirty="0" sz="700">
                <a:latin typeface="Times New Roman"/>
                <a:cs typeface="Times New Roman"/>
              </a:rPr>
              <a:t>ar</a:t>
            </a:r>
            <a:r>
              <a:rPr dirty="0" sz="700" spc="55">
                <a:latin typeface="Times New Roman"/>
                <a:cs typeface="Times New Roman"/>
              </a:rPr>
              <a:t> </a:t>
            </a:r>
            <a:r>
              <a:rPr dirty="0" sz="700" spc="-20">
                <a:latin typeface="Times New Roman"/>
                <a:cs typeface="Times New Roman"/>
              </a:rPr>
              <a:t>como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1089080" y="763952"/>
            <a:ext cx="1167130" cy="11557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17700"/>
              </a:lnSpc>
              <a:spcBef>
                <a:spcPts val="95"/>
              </a:spcBef>
            </a:pPr>
            <a:r>
              <a:rPr dirty="0" sz="700">
                <a:latin typeface="Times New Roman"/>
                <a:cs typeface="Times New Roman"/>
              </a:rPr>
              <a:t>Importar</a:t>
            </a:r>
            <a:r>
              <a:rPr dirty="0" sz="700" spc="25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archivo</a:t>
            </a:r>
            <a:r>
              <a:rPr dirty="0" sz="700" spc="25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|</a:t>
            </a:r>
            <a:r>
              <a:rPr dirty="0" sz="700" spc="30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Importar</a:t>
            </a:r>
            <a:r>
              <a:rPr dirty="0" sz="700" spc="310">
                <a:latin typeface="Times New Roman"/>
                <a:cs typeface="Times New Roman"/>
              </a:rPr>
              <a:t>  </a:t>
            </a:r>
            <a:r>
              <a:rPr dirty="0" sz="700" spc="-50">
                <a:latin typeface="Times New Roman"/>
                <a:cs typeface="Times New Roman"/>
              </a:rPr>
              <a:t>-</a:t>
            </a:r>
            <a:r>
              <a:rPr dirty="0" sz="700" spc="500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Exportar</a:t>
            </a:r>
            <a:r>
              <a:rPr dirty="0" sz="700" spc="30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archivo</a:t>
            </a:r>
            <a:r>
              <a:rPr dirty="0" sz="700" spc="35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|</a:t>
            </a:r>
            <a:r>
              <a:rPr dirty="0" sz="700" spc="30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Exportar</a:t>
            </a:r>
            <a:r>
              <a:rPr dirty="0" sz="700" spc="325">
                <a:latin typeface="Times New Roman"/>
                <a:cs typeface="Times New Roman"/>
              </a:rPr>
              <a:t>  </a:t>
            </a:r>
            <a:r>
              <a:rPr dirty="0" sz="700" spc="-50">
                <a:latin typeface="Times New Roman"/>
                <a:cs typeface="Times New Roman"/>
              </a:rPr>
              <a:t>-</a:t>
            </a:r>
            <a:r>
              <a:rPr dirty="0" sz="700" spc="500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Deshacer</a:t>
            </a:r>
            <a:r>
              <a:rPr dirty="0" sz="700" spc="50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Editar</a:t>
            </a:r>
            <a:r>
              <a:rPr dirty="0" sz="700" spc="50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|</a:t>
            </a:r>
            <a:r>
              <a:rPr dirty="0" sz="700" spc="50">
                <a:latin typeface="Times New Roman"/>
                <a:cs typeface="Times New Roman"/>
              </a:rPr>
              <a:t> </a:t>
            </a:r>
            <a:r>
              <a:rPr dirty="0" sz="700" spc="-10">
                <a:latin typeface="Times New Roman"/>
                <a:cs typeface="Times New Roman"/>
              </a:rPr>
              <a:t>Deshacer</a:t>
            </a:r>
            <a:r>
              <a:rPr dirty="0" sz="700" spc="500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Rehacer</a:t>
            </a:r>
            <a:r>
              <a:rPr dirty="0" sz="700" spc="45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Editar</a:t>
            </a:r>
            <a:r>
              <a:rPr dirty="0" sz="700" spc="50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|</a:t>
            </a:r>
            <a:r>
              <a:rPr dirty="0" sz="700" spc="45">
                <a:latin typeface="Times New Roman"/>
                <a:cs typeface="Times New Roman"/>
              </a:rPr>
              <a:t> </a:t>
            </a:r>
            <a:r>
              <a:rPr dirty="0" sz="700" spc="-10">
                <a:latin typeface="Times New Roman"/>
                <a:cs typeface="Times New Roman"/>
              </a:rPr>
              <a:t>Rehacer</a:t>
            </a:r>
            <a:r>
              <a:rPr dirty="0" sz="700" spc="500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Cortar</a:t>
            </a:r>
            <a:r>
              <a:rPr dirty="0" sz="700" spc="40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Editar</a:t>
            </a:r>
            <a:r>
              <a:rPr dirty="0" sz="700" spc="45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|</a:t>
            </a:r>
            <a:r>
              <a:rPr dirty="0" sz="700" spc="40">
                <a:latin typeface="Times New Roman"/>
                <a:cs typeface="Times New Roman"/>
              </a:rPr>
              <a:t> </a:t>
            </a:r>
            <a:r>
              <a:rPr dirty="0" sz="700" spc="-10">
                <a:latin typeface="Times New Roman"/>
                <a:cs typeface="Times New Roman"/>
              </a:rPr>
              <a:t>Cortar</a:t>
            </a:r>
            <a:endParaRPr sz="700">
              <a:latin typeface="Times New Roman"/>
              <a:cs typeface="Times New Roman"/>
            </a:endParaRPr>
          </a:p>
          <a:p>
            <a:pPr marL="12700" marR="328930">
              <a:lnSpc>
                <a:spcPct val="117700"/>
              </a:lnSpc>
            </a:pPr>
            <a:r>
              <a:rPr dirty="0" sz="700">
                <a:latin typeface="Times New Roman"/>
                <a:cs typeface="Times New Roman"/>
              </a:rPr>
              <a:t>Copiar</a:t>
            </a:r>
            <a:r>
              <a:rPr dirty="0" sz="700" spc="40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Editar</a:t>
            </a:r>
            <a:r>
              <a:rPr dirty="0" sz="700" spc="45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|</a:t>
            </a:r>
            <a:r>
              <a:rPr dirty="0" sz="700" spc="45">
                <a:latin typeface="Times New Roman"/>
                <a:cs typeface="Times New Roman"/>
              </a:rPr>
              <a:t> </a:t>
            </a:r>
            <a:r>
              <a:rPr dirty="0" sz="700" spc="-10">
                <a:latin typeface="Times New Roman"/>
                <a:cs typeface="Times New Roman"/>
              </a:rPr>
              <a:t>Copiar</a:t>
            </a:r>
            <a:r>
              <a:rPr dirty="0" sz="700" spc="500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Pegar</a:t>
            </a:r>
            <a:r>
              <a:rPr dirty="0" sz="700" spc="40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Editar</a:t>
            </a:r>
            <a:r>
              <a:rPr dirty="0" sz="700" spc="40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|</a:t>
            </a:r>
            <a:r>
              <a:rPr dirty="0" sz="700" spc="40">
                <a:latin typeface="Times New Roman"/>
                <a:cs typeface="Times New Roman"/>
              </a:rPr>
              <a:t> </a:t>
            </a:r>
            <a:r>
              <a:rPr dirty="0" sz="700" spc="-10">
                <a:latin typeface="Times New Roman"/>
                <a:cs typeface="Times New Roman"/>
              </a:rPr>
              <a:t>Pegar</a:t>
            </a:r>
            <a:r>
              <a:rPr dirty="0" sz="700" spc="500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Editar</a:t>
            </a:r>
            <a:r>
              <a:rPr dirty="0" sz="700" spc="25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|</a:t>
            </a:r>
            <a:r>
              <a:rPr dirty="0" sz="700" spc="35">
                <a:latin typeface="Times New Roman"/>
                <a:cs typeface="Times New Roman"/>
              </a:rPr>
              <a:t> </a:t>
            </a:r>
            <a:r>
              <a:rPr dirty="0" sz="700" spc="-10">
                <a:latin typeface="Times New Roman"/>
                <a:cs typeface="Times New Roman"/>
              </a:rPr>
              <a:t>Duplicar</a:t>
            </a:r>
            <a:r>
              <a:rPr dirty="0" sz="700" spc="500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Editar</a:t>
            </a:r>
            <a:r>
              <a:rPr dirty="0" sz="700" spc="40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|</a:t>
            </a:r>
            <a:r>
              <a:rPr dirty="0" sz="700" spc="40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Editar</a:t>
            </a:r>
            <a:r>
              <a:rPr dirty="0" sz="700" spc="45">
                <a:latin typeface="Times New Roman"/>
                <a:cs typeface="Times New Roman"/>
              </a:rPr>
              <a:t> </a:t>
            </a:r>
            <a:r>
              <a:rPr dirty="0" sz="700" spc="-10">
                <a:latin typeface="Times New Roman"/>
                <a:cs typeface="Times New Roman"/>
              </a:rPr>
              <a:t>texto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1089080" y="2019457"/>
            <a:ext cx="1001394" cy="103695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17700"/>
              </a:lnSpc>
              <a:spcBef>
                <a:spcPts val="95"/>
              </a:spcBef>
            </a:pPr>
            <a:r>
              <a:rPr dirty="0" sz="700">
                <a:latin typeface="Times New Roman"/>
                <a:cs typeface="Times New Roman"/>
              </a:rPr>
              <a:t>Editar</a:t>
            </a:r>
            <a:r>
              <a:rPr dirty="0" sz="700" spc="45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|</a:t>
            </a:r>
            <a:r>
              <a:rPr dirty="0" sz="700" spc="45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Seleccionar</a:t>
            </a:r>
            <a:r>
              <a:rPr dirty="0" sz="700" spc="50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|</a:t>
            </a:r>
            <a:r>
              <a:rPr dirty="0" sz="700" spc="45">
                <a:latin typeface="Times New Roman"/>
                <a:cs typeface="Times New Roman"/>
              </a:rPr>
              <a:t> </a:t>
            </a:r>
            <a:r>
              <a:rPr dirty="0" sz="700" spc="-20">
                <a:latin typeface="Times New Roman"/>
                <a:cs typeface="Times New Roman"/>
              </a:rPr>
              <a:t>Todo</a:t>
            </a:r>
            <a:r>
              <a:rPr dirty="0" sz="700" spc="500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Editar</a:t>
            </a:r>
            <a:r>
              <a:rPr dirty="0" sz="700" spc="55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|</a:t>
            </a:r>
            <a:r>
              <a:rPr dirty="0" sz="700" spc="55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Rotar-</a:t>
            </a:r>
            <a:r>
              <a:rPr dirty="0" sz="700" spc="-50">
                <a:latin typeface="Times New Roman"/>
                <a:cs typeface="Times New Roman"/>
              </a:rPr>
              <a:t>R</a:t>
            </a:r>
            <a:endParaRPr sz="700">
              <a:latin typeface="Times New Roman"/>
              <a:cs typeface="Times New Roman"/>
            </a:endParaRPr>
          </a:p>
          <a:p>
            <a:pPr marL="12700" marR="398780">
              <a:lnSpc>
                <a:spcPct val="117700"/>
              </a:lnSpc>
              <a:spcBef>
                <a:spcPts val="50"/>
              </a:spcBef>
            </a:pPr>
            <a:r>
              <a:rPr dirty="0" sz="700">
                <a:latin typeface="Times New Roman"/>
                <a:cs typeface="Times New Roman"/>
              </a:rPr>
              <a:t>Editar</a:t>
            </a:r>
            <a:r>
              <a:rPr dirty="0" sz="700" spc="50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|</a:t>
            </a:r>
            <a:r>
              <a:rPr dirty="0" sz="700" spc="55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Rotar-</a:t>
            </a:r>
            <a:r>
              <a:rPr dirty="0" sz="700" spc="-50">
                <a:latin typeface="Times New Roman"/>
                <a:cs typeface="Times New Roman"/>
              </a:rPr>
              <a:t>L</a:t>
            </a:r>
            <a:r>
              <a:rPr dirty="0" sz="700" spc="500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Editar</a:t>
            </a:r>
            <a:r>
              <a:rPr dirty="0" sz="700" spc="35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|</a:t>
            </a:r>
            <a:r>
              <a:rPr dirty="0" sz="700" spc="35">
                <a:latin typeface="Times New Roman"/>
                <a:cs typeface="Times New Roman"/>
              </a:rPr>
              <a:t> </a:t>
            </a:r>
            <a:r>
              <a:rPr dirty="0" sz="700" spc="-10">
                <a:latin typeface="Times New Roman"/>
                <a:cs typeface="Times New Roman"/>
              </a:rPr>
              <a:t>Voltear</a:t>
            </a:r>
            <a:r>
              <a:rPr dirty="0" sz="700" spc="500">
                <a:latin typeface="Times New Roman"/>
                <a:cs typeface="Times New Roman"/>
              </a:rPr>
              <a:t> </a:t>
            </a:r>
            <a:r>
              <a:rPr dirty="0" sz="700" spc="-10">
                <a:latin typeface="Times New Roman"/>
                <a:cs typeface="Times New Roman"/>
              </a:rPr>
              <a:t>Ver</a:t>
            </a:r>
            <a:r>
              <a:rPr dirty="0" sz="700" spc="-5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| </a:t>
            </a:r>
            <a:r>
              <a:rPr dirty="0" sz="700" spc="-10">
                <a:latin typeface="Times New Roman"/>
                <a:cs typeface="Times New Roman"/>
              </a:rPr>
              <a:t>Actualizar</a:t>
            </a:r>
            <a:r>
              <a:rPr dirty="0" sz="700" spc="500">
                <a:latin typeface="Times New Roman"/>
                <a:cs typeface="Times New Roman"/>
              </a:rPr>
              <a:t> </a:t>
            </a:r>
            <a:r>
              <a:rPr dirty="0" sz="700" spc="-10">
                <a:latin typeface="Times New Roman"/>
                <a:cs typeface="Times New Roman"/>
              </a:rPr>
              <a:t>Ver</a:t>
            </a:r>
            <a:r>
              <a:rPr dirty="0" sz="700" spc="-5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| </a:t>
            </a:r>
            <a:r>
              <a:rPr dirty="0" sz="700" spc="-10">
                <a:latin typeface="Times New Roman"/>
                <a:cs typeface="Times New Roman"/>
              </a:rPr>
              <a:t>Acercar</a:t>
            </a:r>
            <a:r>
              <a:rPr dirty="0" sz="700" spc="500">
                <a:latin typeface="Times New Roman"/>
                <a:cs typeface="Times New Roman"/>
              </a:rPr>
              <a:t> </a:t>
            </a:r>
            <a:r>
              <a:rPr dirty="0" sz="700" spc="-10">
                <a:latin typeface="Times New Roman"/>
                <a:cs typeface="Times New Roman"/>
              </a:rPr>
              <a:t>Ver</a:t>
            </a:r>
            <a:r>
              <a:rPr dirty="0" sz="700" spc="-5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| </a:t>
            </a:r>
            <a:r>
              <a:rPr dirty="0" sz="700" spc="-20">
                <a:latin typeface="Times New Roman"/>
                <a:cs typeface="Times New Roman"/>
              </a:rPr>
              <a:t>Zoom</a:t>
            </a:r>
            <a:endParaRPr sz="7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50"/>
              </a:spcBef>
            </a:pPr>
            <a:r>
              <a:rPr dirty="0" sz="700">
                <a:latin typeface="Times New Roman"/>
                <a:cs typeface="Times New Roman"/>
              </a:rPr>
              <a:t>ATP</a:t>
            </a:r>
            <a:r>
              <a:rPr dirty="0" sz="700" spc="20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|</a:t>
            </a:r>
            <a:r>
              <a:rPr dirty="0" sz="700" spc="20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ejecutar</a:t>
            </a:r>
            <a:r>
              <a:rPr dirty="0" sz="700" spc="20">
                <a:latin typeface="Times New Roman"/>
                <a:cs typeface="Times New Roman"/>
              </a:rPr>
              <a:t> </a:t>
            </a:r>
            <a:r>
              <a:rPr dirty="0" sz="700" spc="-25">
                <a:latin typeface="Times New Roman"/>
                <a:cs typeface="Times New Roman"/>
              </a:rPr>
              <a:t>ATP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1089080" y="3170559"/>
            <a:ext cx="720090" cy="13652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700">
                <a:latin typeface="Times New Roman"/>
                <a:cs typeface="Times New Roman"/>
              </a:rPr>
              <a:t>ATP</a:t>
            </a:r>
            <a:r>
              <a:rPr dirty="0" sz="700" spc="20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|</a:t>
            </a:r>
            <a:r>
              <a:rPr dirty="0" sz="700" spc="20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ejecutar</a:t>
            </a:r>
            <a:r>
              <a:rPr dirty="0" sz="700" spc="20">
                <a:latin typeface="Times New Roman"/>
                <a:cs typeface="Times New Roman"/>
              </a:rPr>
              <a:t> </a:t>
            </a:r>
            <a:r>
              <a:rPr dirty="0" sz="700" spc="-20">
                <a:latin typeface="Times New Roman"/>
                <a:cs typeface="Times New Roman"/>
              </a:rPr>
              <a:t>Plot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2225128" y="1015052"/>
            <a:ext cx="401955" cy="90487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>
              <a:lnSpc>
                <a:spcPct val="117700"/>
              </a:lnSpc>
              <a:spcBef>
                <a:spcPts val="95"/>
              </a:spcBef>
            </a:pPr>
            <a:r>
              <a:rPr dirty="0" sz="700">
                <a:latin typeface="Times New Roman"/>
                <a:cs typeface="Times New Roman"/>
              </a:rPr>
              <a:t>CTRL</a:t>
            </a:r>
            <a:r>
              <a:rPr dirty="0" sz="700" spc="40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+</a:t>
            </a:r>
            <a:r>
              <a:rPr dirty="0" sz="700" spc="45">
                <a:latin typeface="Times New Roman"/>
                <a:cs typeface="Times New Roman"/>
              </a:rPr>
              <a:t> </a:t>
            </a:r>
            <a:r>
              <a:rPr dirty="0" sz="700" spc="-60">
                <a:latin typeface="Times New Roman"/>
                <a:cs typeface="Times New Roman"/>
              </a:rPr>
              <a:t>Z</a:t>
            </a:r>
            <a:r>
              <a:rPr dirty="0" sz="700" spc="500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CTRL</a:t>
            </a:r>
            <a:r>
              <a:rPr dirty="0" sz="700" spc="40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+</a:t>
            </a:r>
            <a:r>
              <a:rPr dirty="0" sz="700" spc="45">
                <a:latin typeface="Times New Roman"/>
                <a:cs typeface="Times New Roman"/>
              </a:rPr>
              <a:t> </a:t>
            </a:r>
            <a:r>
              <a:rPr dirty="0" sz="700" spc="-60">
                <a:latin typeface="Times New Roman"/>
                <a:cs typeface="Times New Roman"/>
              </a:rPr>
              <a:t>Y</a:t>
            </a:r>
            <a:r>
              <a:rPr dirty="0" sz="700" spc="500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CTRL</a:t>
            </a:r>
            <a:r>
              <a:rPr dirty="0" sz="700" spc="40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+</a:t>
            </a:r>
            <a:r>
              <a:rPr dirty="0" sz="700" spc="45">
                <a:latin typeface="Times New Roman"/>
                <a:cs typeface="Times New Roman"/>
              </a:rPr>
              <a:t> </a:t>
            </a:r>
            <a:r>
              <a:rPr dirty="0" sz="700" spc="-60">
                <a:latin typeface="Times New Roman"/>
                <a:cs typeface="Times New Roman"/>
              </a:rPr>
              <a:t>X</a:t>
            </a:r>
            <a:r>
              <a:rPr dirty="0" sz="700" spc="500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CTRL</a:t>
            </a:r>
            <a:r>
              <a:rPr dirty="0" sz="700" spc="40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+</a:t>
            </a:r>
            <a:r>
              <a:rPr dirty="0" sz="700" spc="45">
                <a:latin typeface="Times New Roman"/>
                <a:cs typeface="Times New Roman"/>
              </a:rPr>
              <a:t> </a:t>
            </a:r>
            <a:r>
              <a:rPr dirty="0" sz="700" spc="-60">
                <a:latin typeface="Times New Roman"/>
                <a:cs typeface="Times New Roman"/>
              </a:rPr>
              <a:t>C</a:t>
            </a:r>
            <a:r>
              <a:rPr dirty="0" sz="700" spc="500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CTRL</a:t>
            </a:r>
            <a:r>
              <a:rPr dirty="0" sz="700" spc="40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+</a:t>
            </a:r>
            <a:r>
              <a:rPr dirty="0" sz="700" spc="45">
                <a:latin typeface="Times New Roman"/>
                <a:cs typeface="Times New Roman"/>
              </a:rPr>
              <a:t> </a:t>
            </a:r>
            <a:r>
              <a:rPr dirty="0" sz="700" spc="-60">
                <a:latin typeface="Times New Roman"/>
                <a:cs typeface="Times New Roman"/>
              </a:rPr>
              <a:t>V</a:t>
            </a:r>
            <a:r>
              <a:rPr dirty="0" sz="700" spc="500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CTRL</a:t>
            </a:r>
            <a:r>
              <a:rPr dirty="0" sz="700" spc="40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+</a:t>
            </a:r>
            <a:r>
              <a:rPr dirty="0" sz="700" spc="45">
                <a:latin typeface="Times New Roman"/>
                <a:cs typeface="Times New Roman"/>
              </a:rPr>
              <a:t> </a:t>
            </a:r>
            <a:r>
              <a:rPr dirty="0" sz="700" spc="-60">
                <a:latin typeface="Times New Roman"/>
                <a:cs typeface="Times New Roman"/>
              </a:rPr>
              <a:t>D</a:t>
            </a:r>
            <a:r>
              <a:rPr dirty="0" sz="700" spc="500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CTRL</a:t>
            </a:r>
            <a:r>
              <a:rPr dirty="0" sz="700" spc="40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+</a:t>
            </a:r>
            <a:r>
              <a:rPr dirty="0" sz="700" spc="45">
                <a:latin typeface="Times New Roman"/>
                <a:cs typeface="Times New Roman"/>
              </a:rPr>
              <a:t> </a:t>
            </a:r>
            <a:r>
              <a:rPr dirty="0" sz="700" spc="-60">
                <a:latin typeface="Times New Roman"/>
                <a:cs typeface="Times New Roman"/>
              </a:rPr>
              <a:t>T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2212428" y="2012850"/>
            <a:ext cx="427355" cy="104330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 marR="5080">
              <a:lnSpc>
                <a:spcPct val="118700"/>
              </a:lnSpc>
              <a:spcBef>
                <a:spcPts val="135"/>
              </a:spcBef>
            </a:pPr>
            <a:r>
              <a:rPr dirty="0" sz="700">
                <a:latin typeface="Times New Roman"/>
                <a:cs typeface="Times New Roman"/>
              </a:rPr>
              <a:t>CTRL</a:t>
            </a:r>
            <a:r>
              <a:rPr dirty="0" sz="700" spc="40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+</a:t>
            </a:r>
            <a:r>
              <a:rPr dirty="0" sz="700" spc="45">
                <a:latin typeface="Times New Roman"/>
                <a:cs typeface="Times New Roman"/>
              </a:rPr>
              <a:t> </a:t>
            </a:r>
            <a:r>
              <a:rPr dirty="0" sz="700" spc="-60">
                <a:latin typeface="Times New Roman"/>
                <a:cs typeface="Times New Roman"/>
              </a:rPr>
              <a:t>A</a:t>
            </a:r>
            <a:r>
              <a:rPr dirty="0" sz="700" spc="500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CTRL</a:t>
            </a:r>
            <a:r>
              <a:rPr dirty="0" sz="700" spc="40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+</a:t>
            </a:r>
            <a:r>
              <a:rPr dirty="0" sz="700" spc="45">
                <a:latin typeface="Times New Roman"/>
                <a:cs typeface="Times New Roman"/>
              </a:rPr>
              <a:t> </a:t>
            </a:r>
            <a:r>
              <a:rPr dirty="0" sz="700" spc="-60">
                <a:latin typeface="Times New Roman"/>
                <a:cs typeface="Times New Roman"/>
              </a:rPr>
              <a:t>R</a:t>
            </a:r>
            <a:r>
              <a:rPr dirty="0" sz="700" spc="500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CTRL</a:t>
            </a:r>
            <a:r>
              <a:rPr dirty="0" sz="700" spc="40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+</a:t>
            </a:r>
            <a:r>
              <a:rPr dirty="0" sz="700" spc="45">
                <a:latin typeface="Times New Roman"/>
                <a:cs typeface="Times New Roman"/>
              </a:rPr>
              <a:t> </a:t>
            </a:r>
            <a:r>
              <a:rPr dirty="0" sz="700" spc="-60">
                <a:latin typeface="Times New Roman"/>
                <a:cs typeface="Times New Roman"/>
              </a:rPr>
              <a:t>L</a:t>
            </a:r>
            <a:r>
              <a:rPr dirty="0" sz="700" spc="500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CTRL</a:t>
            </a:r>
            <a:r>
              <a:rPr dirty="0" sz="700" spc="40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+</a:t>
            </a:r>
            <a:r>
              <a:rPr dirty="0" sz="700" spc="45">
                <a:latin typeface="Times New Roman"/>
                <a:cs typeface="Times New Roman"/>
              </a:rPr>
              <a:t> </a:t>
            </a:r>
            <a:r>
              <a:rPr dirty="0" sz="700" spc="-50">
                <a:latin typeface="Times New Roman"/>
                <a:cs typeface="Times New Roman"/>
              </a:rPr>
              <a:t>F</a:t>
            </a:r>
            <a:r>
              <a:rPr dirty="0" sz="700" spc="500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CTRL</a:t>
            </a:r>
            <a:r>
              <a:rPr dirty="0" sz="700" spc="40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+</a:t>
            </a:r>
            <a:r>
              <a:rPr dirty="0" sz="700" spc="45">
                <a:latin typeface="Times New Roman"/>
                <a:cs typeface="Times New Roman"/>
              </a:rPr>
              <a:t> </a:t>
            </a:r>
            <a:r>
              <a:rPr dirty="0" sz="700" spc="-60">
                <a:latin typeface="Times New Roman"/>
                <a:cs typeface="Times New Roman"/>
              </a:rPr>
              <a:t>Q</a:t>
            </a:r>
            <a:r>
              <a:rPr dirty="0" sz="700" spc="500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NUM</a:t>
            </a:r>
            <a:r>
              <a:rPr dirty="0" sz="700" spc="70">
                <a:latin typeface="Times New Roman"/>
                <a:cs typeface="Times New Roman"/>
              </a:rPr>
              <a:t> </a:t>
            </a:r>
            <a:r>
              <a:rPr dirty="0" sz="700" spc="-50">
                <a:latin typeface="Times New Roman"/>
                <a:cs typeface="Times New Roman"/>
              </a:rPr>
              <a:t>+</a:t>
            </a:r>
            <a:r>
              <a:rPr dirty="0" sz="700" spc="500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NUM</a:t>
            </a:r>
            <a:r>
              <a:rPr dirty="0" sz="700" spc="70">
                <a:latin typeface="Times New Roman"/>
                <a:cs typeface="Times New Roman"/>
              </a:rPr>
              <a:t> </a:t>
            </a:r>
            <a:r>
              <a:rPr dirty="0" sz="700" spc="-50">
                <a:latin typeface="Times New Roman"/>
                <a:cs typeface="Times New Roman"/>
              </a:rPr>
              <a:t>-</a:t>
            </a:r>
            <a:endParaRPr sz="7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50"/>
              </a:spcBef>
            </a:pPr>
            <a:r>
              <a:rPr dirty="0" sz="700" spc="-25">
                <a:latin typeface="Times New Roman"/>
                <a:cs typeface="Times New Roman"/>
              </a:rPr>
              <a:t>F2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2212428" y="3170559"/>
            <a:ext cx="123189" cy="13652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700" spc="-25">
                <a:latin typeface="Times New Roman"/>
                <a:cs typeface="Times New Roman"/>
              </a:rPr>
              <a:t>F8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2840181" y="342365"/>
            <a:ext cx="3561079" cy="13652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700">
                <a:latin typeface="Times New Roman"/>
                <a:cs typeface="Times New Roman"/>
              </a:rPr>
              <a:t>Carga</a:t>
            </a:r>
            <a:r>
              <a:rPr dirty="0" sz="700" spc="50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un</a:t>
            </a:r>
            <a:r>
              <a:rPr dirty="0" sz="700" spc="55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archivo</a:t>
            </a:r>
            <a:r>
              <a:rPr dirty="0" sz="700" spc="55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de</a:t>
            </a:r>
            <a:r>
              <a:rPr dirty="0" sz="700" spc="50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circuito</a:t>
            </a:r>
            <a:r>
              <a:rPr dirty="0" sz="700" spc="55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en</a:t>
            </a:r>
            <a:r>
              <a:rPr dirty="0" sz="700" spc="55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una</a:t>
            </a:r>
            <a:r>
              <a:rPr dirty="0" sz="700" spc="55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nueva</a:t>
            </a:r>
            <a:r>
              <a:rPr dirty="0" sz="700" spc="50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ventana.</a:t>
            </a:r>
            <a:r>
              <a:rPr dirty="0" sz="700" spc="55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Contiene</a:t>
            </a:r>
            <a:r>
              <a:rPr dirty="0" sz="700" spc="55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también</a:t>
            </a:r>
            <a:r>
              <a:rPr dirty="0" sz="700" spc="50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un</a:t>
            </a:r>
            <a:r>
              <a:rPr dirty="0" sz="700" spc="55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menú</a:t>
            </a:r>
            <a:r>
              <a:rPr dirty="0" sz="700" spc="55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desplegable</a:t>
            </a:r>
            <a:r>
              <a:rPr dirty="0" sz="700" spc="55">
                <a:latin typeface="Times New Roman"/>
                <a:cs typeface="Times New Roman"/>
              </a:rPr>
              <a:t> </a:t>
            </a:r>
            <a:r>
              <a:rPr dirty="0" sz="700" spc="-25">
                <a:latin typeface="Times New Roman"/>
                <a:cs typeface="Times New Roman"/>
              </a:rPr>
              <a:t>con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2814781" y="380690"/>
            <a:ext cx="3622675" cy="305244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240"/>
              </a:spcBef>
            </a:pPr>
            <a:r>
              <a:rPr dirty="0" sz="700">
                <a:latin typeface="Times New Roman"/>
                <a:cs typeface="Times New Roman"/>
              </a:rPr>
              <a:t>Los</a:t>
            </a:r>
            <a:r>
              <a:rPr dirty="0" sz="700" spc="60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cinco</a:t>
            </a:r>
            <a:r>
              <a:rPr dirty="0" sz="700" spc="65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proyectos</a:t>
            </a:r>
            <a:r>
              <a:rPr dirty="0" sz="700" spc="65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abiertos</a:t>
            </a:r>
            <a:r>
              <a:rPr dirty="0" sz="700" spc="65">
                <a:latin typeface="Times New Roman"/>
                <a:cs typeface="Times New Roman"/>
              </a:rPr>
              <a:t> </a:t>
            </a:r>
            <a:r>
              <a:rPr dirty="0" sz="700" spc="-10">
                <a:latin typeface="Times New Roman"/>
                <a:cs typeface="Times New Roman"/>
              </a:rPr>
              <a:t>recientemente.</a:t>
            </a:r>
            <a:endParaRPr sz="700">
              <a:latin typeface="Times New Roman"/>
              <a:cs typeface="Times New Roman"/>
            </a:endParaRPr>
          </a:p>
          <a:p>
            <a:pPr marL="38100">
              <a:lnSpc>
                <a:spcPct val="100000"/>
              </a:lnSpc>
              <a:spcBef>
                <a:spcPts val="150"/>
              </a:spcBef>
            </a:pPr>
            <a:r>
              <a:rPr dirty="0" sz="700">
                <a:latin typeface="Times New Roman"/>
                <a:cs typeface="Times New Roman"/>
              </a:rPr>
              <a:t>Guarda</a:t>
            </a:r>
            <a:r>
              <a:rPr dirty="0" sz="700" spc="45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la</a:t>
            </a:r>
            <a:r>
              <a:rPr dirty="0" sz="700" spc="45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ventana</a:t>
            </a:r>
            <a:r>
              <a:rPr dirty="0" sz="700" spc="45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del</a:t>
            </a:r>
            <a:r>
              <a:rPr dirty="0" sz="700" spc="45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circuito</a:t>
            </a:r>
            <a:r>
              <a:rPr dirty="0" sz="700" spc="50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activo</a:t>
            </a:r>
            <a:r>
              <a:rPr dirty="0" sz="700" spc="45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en</a:t>
            </a:r>
            <a:r>
              <a:rPr dirty="0" sz="700" spc="45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el</a:t>
            </a:r>
            <a:r>
              <a:rPr dirty="0" sz="700" spc="45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archivo</a:t>
            </a:r>
            <a:r>
              <a:rPr dirty="0" sz="700" spc="45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del</a:t>
            </a:r>
            <a:r>
              <a:rPr dirty="0" sz="700" spc="50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proyecto</a:t>
            </a:r>
            <a:r>
              <a:rPr dirty="0" sz="700" spc="45">
                <a:latin typeface="Times New Roman"/>
                <a:cs typeface="Times New Roman"/>
              </a:rPr>
              <a:t> </a:t>
            </a:r>
            <a:r>
              <a:rPr dirty="0" sz="700" spc="-10">
                <a:latin typeface="Times New Roman"/>
                <a:cs typeface="Times New Roman"/>
              </a:rPr>
              <a:t>actual.</a:t>
            </a:r>
            <a:endParaRPr sz="700">
              <a:latin typeface="Times New Roman"/>
              <a:cs typeface="Times New Roman"/>
            </a:endParaRPr>
          </a:p>
          <a:p>
            <a:pPr marL="38100" marR="955675">
              <a:lnSpc>
                <a:spcPct val="117700"/>
              </a:lnSpc>
              <a:spcBef>
                <a:spcPts val="50"/>
              </a:spcBef>
            </a:pPr>
            <a:r>
              <a:rPr dirty="0" sz="700">
                <a:latin typeface="Times New Roman"/>
                <a:cs typeface="Times New Roman"/>
              </a:rPr>
              <a:t>Guarda</a:t>
            </a:r>
            <a:r>
              <a:rPr dirty="0" sz="700" spc="45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la</a:t>
            </a:r>
            <a:r>
              <a:rPr dirty="0" sz="700" spc="45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ventana</a:t>
            </a:r>
            <a:r>
              <a:rPr dirty="0" sz="700" spc="45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del</a:t>
            </a:r>
            <a:r>
              <a:rPr dirty="0" sz="700" spc="45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circuito</a:t>
            </a:r>
            <a:r>
              <a:rPr dirty="0" sz="700" spc="45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activo</a:t>
            </a:r>
            <a:r>
              <a:rPr dirty="0" sz="700" spc="45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en</a:t>
            </a:r>
            <a:r>
              <a:rPr dirty="0" sz="700" spc="45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un</a:t>
            </a:r>
            <a:r>
              <a:rPr dirty="0" sz="700" spc="45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nuevo</a:t>
            </a:r>
            <a:r>
              <a:rPr dirty="0" sz="700" spc="45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archivo</a:t>
            </a:r>
            <a:r>
              <a:rPr dirty="0" sz="700" spc="45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de</a:t>
            </a:r>
            <a:r>
              <a:rPr dirty="0" sz="700" spc="45">
                <a:latin typeface="Times New Roman"/>
                <a:cs typeface="Times New Roman"/>
              </a:rPr>
              <a:t> </a:t>
            </a:r>
            <a:r>
              <a:rPr dirty="0" sz="700" spc="-10">
                <a:latin typeface="Times New Roman"/>
                <a:cs typeface="Times New Roman"/>
              </a:rPr>
              <a:t>proyecto.</a:t>
            </a:r>
            <a:r>
              <a:rPr dirty="0" sz="700" spc="500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Inserta</a:t>
            </a:r>
            <a:r>
              <a:rPr dirty="0" sz="700" spc="50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un</a:t>
            </a:r>
            <a:r>
              <a:rPr dirty="0" sz="700" spc="50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circuito</a:t>
            </a:r>
            <a:r>
              <a:rPr dirty="0" sz="700" spc="-110">
                <a:latin typeface="Times New Roman"/>
                <a:cs typeface="Times New Roman"/>
              </a:rPr>
              <a:t> </a:t>
            </a:r>
            <a:r>
              <a:rPr dirty="0" baseline="-13888" sz="900" spc="-225">
                <a:latin typeface="Arial MT"/>
                <a:cs typeface="Arial MT"/>
              </a:rPr>
              <a:t>T</a:t>
            </a:r>
            <a:r>
              <a:rPr dirty="0" sz="700" spc="-150">
                <a:latin typeface="Times New Roman"/>
                <a:cs typeface="Times New Roman"/>
              </a:rPr>
              <a:t>a</a:t>
            </a:r>
            <a:r>
              <a:rPr dirty="0" baseline="-13888" sz="900" spc="-225">
                <a:latin typeface="Arial MT"/>
                <a:cs typeface="Arial MT"/>
              </a:rPr>
              <a:t>r</a:t>
            </a:r>
            <a:r>
              <a:rPr dirty="0" sz="700" spc="-150">
                <a:latin typeface="Times New Roman"/>
                <a:cs typeface="Times New Roman"/>
              </a:rPr>
              <a:t>l</a:t>
            </a:r>
            <a:r>
              <a:rPr dirty="0" baseline="-13888" sz="900" spc="-225">
                <a:latin typeface="Arial MT"/>
                <a:cs typeface="Arial MT"/>
              </a:rPr>
              <a:t>a</a:t>
            </a:r>
            <a:r>
              <a:rPr dirty="0" sz="700" spc="-150">
                <a:latin typeface="Times New Roman"/>
                <a:cs typeface="Times New Roman"/>
              </a:rPr>
              <a:t>m</a:t>
            </a:r>
            <a:r>
              <a:rPr dirty="0" baseline="-13888" sz="900" spc="-225">
                <a:latin typeface="Arial MT"/>
                <a:cs typeface="Arial MT"/>
              </a:rPr>
              <a:t>d</a:t>
            </a:r>
            <a:r>
              <a:rPr dirty="0" sz="700" spc="-150">
                <a:latin typeface="Times New Roman"/>
                <a:cs typeface="Times New Roman"/>
              </a:rPr>
              <a:t>a</a:t>
            </a:r>
            <a:r>
              <a:rPr dirty="0" baseline="-13888" sz="900" spc="-225">
                <a:latin typeface="Arial MT"/>
                <a:cs typeface="Arial MT"/>
              </a:rPr>
              <a:t>u</a:t>
            </a:r>
            <a:r>
              <a:rPr dirty="0" sz="700" spc="-150">
                <a:latin typeface="Times New Roman"/>
                <a:cs typeface="Times New Roman"/>
              </a:rPr>
              <a:t>c</a:t>
            </a:r>
            <a:r>
              <a:rPr dirty="0" baseline="-13888" sz="900" spc="-225">
                <a:latin typeface="Arial MT"/>
                <a:cs typeface="Arial MT"/>
              </a:rPr>
              <a:t>c</a:t>
            </a:r>
            <a:r>
              <a:rPr dirty="0" sz="700" spc="-150">
                <a:latin typeface="Times New Roman"/>
                <a:cs typeface="Times New Roman"/>
              </a:rPr>
              <a:t>e</a:t>
            </a:r>
            <a:r>
              <a:rPr dirty="0" baseline="-13888" sz="900" spc="-225">
                <a:latin typeface="Arial MT"/>
                <a:cs typeface="Arial MT"/>
              </a:rPr>
              <a:t>ie</a:t>
            </a:r>
            <a:r>
              <a:rPr dirty="0" sz="700" spc="-150">
                <a:latin typeface="Times New Roman"/>
                <a:cs typeface="Times New Roman"/>
              </a:rPr>
              <a:t>n</a:t>
            </a:r>
            <a:r>
              <a:rPr dirty="0" baseline="-13888" sz="900" spc="-225">
                <a:latin typeface="Arial MT"/>
                <a:cs typeface="Arial MT"/>
              </a:rPr>
              <a:t>n</a:t>
            </a:r>
            <a:r>
              <a:rPr dirty="0" sz="700" spc="-150">
                <a:latin typeface="Times New Roman"/>
                <a:cs typeface="Times New Roman"/>
              </a:rPr>
              <a:t>a</a:t>
            </a:r>
            <a:r>
              <a:rPr dirty="0" baseline="-13888" sz="900" spc="-225">
                <a:latin typeface="Arial MT"/>
                <a:cs typeface="Arial MT"/>
              </a:rPr>
              <a:t>d</a:t>
            </a:r>
            <a:r>
              <a:rPr dirty="0" sz="700" spc="-150">
                <a:latin typeface="Times New Roman"/>
                <a:cs typeface="Times New Roman"/>
              </a:rPr>
              <a:t>d</a:t>
            </a:r>
            <a:r>
              <a:rPr dirty="0" baseline="-13888" sz="900" spc="-225">
                <a:latin typeface="Arial MT"/>
                <a:cs typeface="Arial MT"/>
              </a:rPr>
              <a:t>o</a:t>
            </a:r>
            <a:r>
              <a:rPr dirty="0" sz="700" spc="-150">
                <a:latin typeface="Times New Roman"/>
                <a:cs typeface="Times New Roman"/>
              </a:rPr>
              <a:t>o</a:t>
            </a:r>
            <a:r>
              <a:rPr dirty="0" baseline="-13888" sz="900" spc="-225">
                <a:latin typeface="Arial MT"/>
                <a:cs typeface="Arial MT"/>
              </a:rPr>
              <a:t>..</a:t>
            </a:r>
            <a:r>
              <a:rPr dirty="0" sz="700" spc="-150">
                <a:latin typeface="Times New Roman"/>
                <a:cs typeface="Times New Roman"/>
              </a:rPr>
              <a:t>e</a:t>
            </a:r>
            <a:r>
              <a:rPr dirty="0" baseline="-13888" sz="900" spc="-225">
                <a:latin typeface="Arial MT"/>
                <a:cs typeface="Arial MT"/>
              </a:rPr>
              <a:t>.</a:t>
            </a:r>
            <a:r>
              <a:rPr dirty="0" baseline="-13888" sz="900" spc="15">
                <a:latin typeface="Arial MT"/>
                <a:cs typeface="Arial MT"/>
              </a:rPr>
              <a:t> </a:t>
            </a:r>
            <a:r>
              <a:rPr dirty="0" sz="700">
                <a:latin typeface="Times New Roman"/>
                <a:cs typeface="Times New Roman"/>
              </a:rPr>
              <a:t>n</a:t>
            </a:r>
            <a:r>
              <a:rPr dirty="0" sz="700" spc="50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el</a:t>
            </a:r>
            <a:r>
              <a:rPr dirty="0" sz="700" spc="50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circuito</a:t>
            </a:r>
            <a:r>
              <a:rPr dirty="0" sz="700" spc="50">
                <a:latin typeface="Times New Roman"/>
                <a:cs typeface="Times New Roman"/>
              </a:rPr>
              <a:t> </a:t>
            </a:r>
            <a:r>
              <a:rPr dirty="0" sz="700" spc="-10">
                <a:latin typeface="Times New Roman"/>
                <a:cs typeface="Times New Roman"/>
              </a:rPr>
              <a:t>actual.</a:t>
            </a:r>
            <a:endParaRPr sz="700">
              <a:latin typeface="Times New Roman"/>
              <a:cs typeface="Times New Roman"/>
            </a:endParaRPr>
          </a:p>
          <a:p>
            <a:pPr marL="38100" marR="1125220">
              <a:lnSpc>
                <a:spcPct val="117700"/>
              </a:lnSpc>
            </a:pPr>
            <a:r>
              <a:rPr dirty="0" sz="700">
                <a:latin typeface="Times New Roman"/>
                <a:cs typeface="Times New Roman"/>
              </a:rPr>
              <a:t>Exporte</a:t>
            </a:r>
            <a:r>
              <a:rPr dirty="0" sz="700" spc="50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el</a:t>
            </a:r>
            <a:r>
              <a:rPr dirty="0" sz="700" spc="50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circuito</a:t>
            </a:r>
            <a:r>
              <a:rPr dirty="0" sz="700" spc="55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seleccionado</a:t>
            </a:r>
            <a:r>
              <a:rPr dirty="0" sz="700" spc="50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a</a:t>
            </a:r>
            <a:r>
              <a:rPr dirty="0" sz="700" spc="55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un</a:t>
            </a:r>
            <a:r>
              <a:rPr dirty="0" sz="700" spc="50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archivo</a:t>
            </a:r>
            <a:r>
              <a:rPr dirty="0" sz="700" spc="50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de</a:t>
            </a:r>
            <a:r>
              <a:rPr dirty="0" sz="700" spc="55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proyecto</a:t>
            </a:r>
            <a:r>
              <a:rPr dirty="0" sz="700" spc="50">
                <a:latin typeface="Times New Roman"/>
                <a:cs typeface="Times New Roman"/>
              </a:rPr>
              <a:t> </a:t>
            </a:r>
            <a:r>
              <a:rPr dirty="0" sz="700" spc="-10">
                <a:latin typeface="Times New Roman"/>
                <a:cs typeface="Times New Roman"/>
              </a:rPr>
              <a:t>externo.</a:t>
            </a:r>
            <a:r>
              <a:rPr dirty="0" sz="700" spc="500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Deshacer</a:t>
            </a:r>
            <a:r>
              <a:rPr dirty="0" sz="700" spc="60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la</a:t>
            </a:r>
            <a:r>
              <a:rPr dirty="0" sz="700" spc="60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operación</a:t>
            </a:r>
            <a:r>
              <a:rPr dirty="0" sz="700" spc="65">
                <a:latin typeface="Times New Roman"/>
                <a:cs typeface="Times New Roman"/>
              </a:rPr>
              <a:t> </a:t>
            </a:r>
            <a:r>
              <a:rPr dirty="0" sz="700" spc="-10">
                <a:latin typeface="Times New Roman"/>
                <a:cs typeface="Times New Roman"/>
              </a:rPr>
              <a:t>anterior.</a:t>
            </a:r>
            <a:endParaRPr sz="700">
              <a:latin typeface="Times New Roman"/>
              <a:cs typeface="Times New Roman"/>
            </a:endParaRPr>
          </a:p>
          <a:p>
            <a:pPr marL="38100">
              <a:lnSpc>
                <a:spcPct val="100000"/>
              </a:lnSpc>
              <a:spcBef>
                <a:spcPts val="150"/>
              </a:spcBef>
            </a:pPr>
            <a:r>
              <a:rPr dirty="0" sz="700">
                <a:latin typeface="Times New Roman"/>
                <a:cs typeface="Times New Roman"/>
              </a:rPr>
              <a:t>Rehacer</a:t>
            </a:r>
            <a:r>
              <a:rPr dirty="0" sz="700" spc="55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la</a:t>
            </a:r>
            <a:r>
              <a:rPr dirty="0" sz="700" spc="55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operación</a:t>
            </a:r>
            <a:r>
              <a:rPr dirty="0" sz="700" spc="55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de</a:t>
            </a:r>
            <a:r>
              <a:rPr dirty="0" sz="700" spc="60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deshacer</a:t>
            </a:r>
            <a:r>
              <a:rPr dirty="0" sz="700" spc="55">
                <a:latin typeface="Times New Roman"/>
                <a:cs typeface="Times New Roman"/>
              </a:rPr>
              <a:t> </a:t>
            </a:r>
            <a:r>
              <a:rPr dirty="0" sz="700" spc="-10">
                <a:latin typeface="Times New Roman"/>
                <a:cs typeface="Times New Roman"/>
              </a:rPr>
              <a:t>anterior.</a:t>
            </a:r>
            <a:endParaRPr sz="700">
              <a:latin typeface="Times New Roman"/>
              <a:cs typeface="Times New Roman"/>
            </a:endParaRPr>
          </a:p>
          <a:p>
            <a:pPr marL="38100" marR="912494">
              <a:lnSpc>
                <a:spcPct val="117700"/>
              </a:lnSpc>
            </a:pPr>
            <a:r>
              <a:rPr dirty="0" sz="700">
                <a:latin typeface="Times New Roman"/>
                <a:cs typeface="Times New Roman"/>
              </a:rPr>
              <a:t>Copie</a:t>
            </a:r>
            <a:r>
              <a:rPr dirty="0" sz="700" spc="50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el</a:t>
            </a:r>
            <a:r>
              <a:rPr dirty="0" sz="700" spc="50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circuito</a:t>
            </a:r>
            <a:r>
              <a:rPr dirty="0" sz="700" spc="50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seleccionado</a:t>
            </a:r>
            <a:r>
              <a:rPr dirty="0" sz="700" spc="50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actual</a:t>
            </a:r>
            <a:r>
              <a:rPr dirty="0" sz="700" spc="55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en</a:t>
            </a:r>
            <a:r>
              <a:rPr dirty="0" sz="700" spc="50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el</a:t>
            </a:r>
            <a:r>
              <a:rPr dirty="0" sz="700" spc="50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portapapeles</a:t>
            </a:r>
            <a:r>
              <a:rPr dirty="0" sz="700" spc="50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y</a:t>
            </a:r>
            <a:r>
              <a:rPr dirty="0" sz="700" spc="55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luego</a:t>
            </a:r>
            <a:r>
              <a:rPr dirty="0" sz="700" spc="50">
                <a:latin typeface="Times New Roman"/>
                <a:cs typeface="Times New Roman"/>
              </a:rPr>
              <a:t> </a:t>
            </a:r>
            <a:r>
              <a:rPr dirty="0" sz="700" spc="-10">
                <a:latin typeface="Times New Roman"/>
                <a:cs typeface="Times New Roman"/>
              </a:rPr>
              <a:t>bórrelo.</a:t>
            </a:r>
            <a:r>
              <a:rPr dirty="0" sz="700" spc="500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Copie</a:t>
            </a:r>
            <a:r>
              <a:rPr dirty="0" sz="700" spc="45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el</a:t>
            </a:r>
            <a:r>
              <a:rPr dirty="0" sz="700" spc="45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circuito</a:t>
            </a:r>
            <a:r>
              <a:rPr dirty="0" sz="700" spc="50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seleccionado</a:t>
            </a:r>
            <a:r>
              <a:rPr dirty="0" sz="700" spc="45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actual</a:t>
            </a:r>
            <a:r>
              <a:rPr dirty="0" sz="700" spc="45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en</a:t>
            </a:r>
            <a:r>
              <a:rPr dirty="0" sz="700" spc="50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el</a:t>
            </a:r>
            <a:r>
              <a:rPr dirty="0" sz="700" spc="45">
                <a:latin typeface="Times New Roman"/>
                <a:cs typeface="Times New Roman"/>
              </a:rPr>
              <a:t> </a:t>
            </a:r>
            <a:r>
              <a:rPr dirty="0" sz="700" spc="-10">
                <a:latin typeface="Times New Roman"/>
                <a:cs typeface="Times New Roman"/>
              </a:rPr>
              <a:t>portapapeles.</a:t>
            </a:r>
            <a:endParaRPr sz="700">
              <a:latin typeface="Times New Roman"/>
              <a:cs typeface="Times New Roman"/>
            </a:endParaRPr>
          </a:p>
          <a:p>
            <a:pPr marL="38100" marR="1323340">
              <a:lnSpc>
                <a:spcPct val="117700"/>
              </a:lnSpc>
            </a:pPr>
            <a:r>
              <a:rPr dirty="0" sz="700">
                <a:latin typeface="Times New Roman"/>
                <a:cs typeface="Times New Roman"/>
              </a:rPr>
              <a:t>Pegue</a:t>
            </a:r>
            <a:r>
              <a:rPr dirty="0" sz="700" spc="45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el</a:t>
            </a:r>
            <a:r>
              <a:rPr dirty="0" sz="700" spc="50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contenido</a:t>
            </a:r>
            <a:r>
              <a:rPr dirty="0" sz="700" spc="45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ATPDraw</a:t>
            </a:r>
            <a:r>
              <a:rPr dirty="0" sz="700" spc="50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del</a:t>
            </a:r>
            <a:r>
              <a:rPr dirty="0" sz="700" spc="45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portapapeles</a:t>
            </a:r>
            <a:r>
              <a:rPr dirty="0" sz="700" spc="50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en</a:t>
            </a:r>
            <a:r>
              <a:rPr dirty="0" sz="700" spc="45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el</a:t>
            </a:r>
            <a:r>
              <a:rPr dirty="0" sz="700" spc="50">
                <a:latin typeface="Times New Roman"/>
                <a:cs typeface="Times New Roman"/>
              </a:rPr>
              <a:t> </a:t>
            </a:r>
            <a:r>
              <a:rPr dirty="0" sz="700" spc="-10">
                <a:latin typeface="Times New Roman"/>
                <a:cs typeface="Times New Roman"/>
              </a:rPr>
              <a:t>circuito.</a:t>
            </a:r>
            <a:r>
              <a:rPr dirty="0" sz="700" spc="500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Copiar</a:t>
            </a:r>
            <a:r>
              <a:rPr dirty="0" sz="700" spc="35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+</a:t>
            </a:r>
            <a:r>
              <a:rPr dirty="0" sz="700" spc="40">
                <a:latin typeface="Times New Roman"/>
                <a:cs typeface="Times New Roman"/>
              </a:rPr>
              <a:t> </a:t>
            </a:r>
            <a:r>
              <a:rPr dirty="0" sz="700" spc="-10">
                <a:latin typeface="Times New Roman"/>
                <a:cs typeface="Times New Roman"/>
              </a:rPr>
              <a:t>Pegar.</a:t>
            </a:r>
            <a:endParaRPr sz="700">
              <a:latin typeface="Times New Roman"/>
              <a:cs typeface="Times New Roman"/>
            </a:endParaRPr>
          </a:p>
          <a:p>
            <a:pPr marL="38100" marR="496570">
              <a:lnSpc>
                <a:spcPct val="117700"/>
              </a:lnSpc>
            </a:pPr>
            <a:r>
              <a:rPr dirty="0" sz="700">
                <a:latin typeface="Times New Roman"/>
                <a:cs typeface="Times New Roman"/>
              </a:rPr>
              <a:t>Vaya</a:t>
            </a:r>
            <a:r>
              <a:rPr dirty="0" sz="700" spc="45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al</a:t>
            </a:r>
            <a:r>
              <a:rPr dirty="0" sz="700" spc="45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modo</a:t>
            </a:r>
            <a:r>
              <a:rPr dirty="0" sz="700" spc="50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Editar</a:t>
            </a:r>
            <a:r>
              <a:rPr dirty="0" sz="700" spc="45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texto</a:t>
            </a:r>
            <a:r>
              <a:rPr dirty="0" sz="700" spc="45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para</a:t>
            </a:r>
            <a:r>
              <a:rPr dirty="0" sz="700" spc="50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agregar</a:t>
            </a:r>
            <a:r>
              <a:rPr dirty="0" sz="700" spc="45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y</a:t>
            </a:r>
            <a:r>
              <a:rPr dirty="0" sz="700" spc="45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seleccionar</a:t>
            </a:r>
            <a:r>
              <a:rPr dirty="0" sz="700" spc="50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texto.</a:t>
            </a:r>
            <a:r>
              <a:rPr dirty="0" sz="700" spc="45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Requerido</a:t>
            </a:r>
            <a:r>
              <a:rPr dirty="0" sz="700" spc="50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para</a:t>
            </a:r>
            <a:r>
              <a:rPr dirty="0" sz="700" spc="45">
                <a:latin typeface="Times New Roman"/>
                <a:cs typeface="Times New Roman"/>
              </a:rPr>
              <a:t> </a:t>
            </a:r>
            <a:r>
              <a:rPr dirty="0" sz="700" spc="-10">
                <a:latin typeface="Times New Roman"/>
                <a:cs typeface="Times New Roman"/>
              </a:rPr>
              <a:t>agregar</a:t>
            </a:r>
            <a:r>
              <a:rPr dirty="0" sz="700" spc="500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Nuevo</a:t>
            </a:r>
            <a:r>
              <a:rPr dirty="0" sz="700" spc="40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texto</a:t>
            </a:r>
            <a:r>
              <a:rPr dirty="0" sz="700" spc="45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a</a:t>
            </a:r>
            <a:r>
              <a:rPr dirty="0" sz="700" spc="40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la</a:t>
            </a:r>
            <a:r>
              <a:rPr dirty="0" sz="700" spc="45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ventana</a:t>
            </a:r>
            <a:r>
              <a:rPr dirty="0" sz="700" spc="45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del</a:t>
            </a:r>
            <a:r>
              <a:rPr dirty="0" sz="700" spc="40">
                <a:latin typeface="Times New Roman"/>
                <a:cs typeface="Times New Roman"/>
              </a:rPr>
              <a:t> </a:t>
            </a:r>
            <a:r>
              <a:rPr dirty="0" sz="700" spc="-10">
                <a:latin typeface="Times New Roman"/>
                <a:cs typeface="Times New Roman"/>
              </a:rPr>
              <a:t>circuito.</a:t>
            </a:r>
            <a:endParaRPr sz="700">
              <a:latin typeface="Times New Roman"/>
              <a:cs typeface="Times New Roman"/>
            </a:endParaRPr>
          </a:p>
          <a:p>
            <a:pPr marL="38100" marR="2350770">
              <a:lnSpc>
                <a:spcPts val="1040"/>
              </a:lnSpc>
              <a:spcBef>
                <a:spcPts val="15"/>
              </a:spcBef>
            </a:pPr>
            <a:r>
              <a:rPr dirty="0" sz="700">
                <a:latin typeface="Times New Roman"/>
                <a:cs typeface="Times New Roman"/>
              </a:rPr>
              <a:t>Selecciona</a:t>
            </a:r>
            <a:r>
              <a:rPr dirty="0" sz="700" spc="50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todo</a:t>
            </a:r>
            <a:r>
              <a:rPr dirty="0" sz="700" spc="50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el</a:t>
            </a:r>
            <a:r>
              <a:rPr dirty="0" sz="700" spc="50">
                <a:latin typeface="Times New Roman"/>
                <a:cs typeface="Times New Roman"/>
              </a:rPr>
              <a:t> </a:t>
            </a:r>
            <a:r>
              <a:rPr dirty="0" sz="700" spc="-10">
                <a:latin typeface="Times New Roman"/>
                <a:cs typeface="Times New Roman"/>
              </a:rPr>
              <a:t>circuito.</a:t>
            </a:r>
            <a:r>
              <a:rPr dirty="0" sz="700" spc="500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Rotar</a:t>
            </a:r>
            <a:r>
              <a:rPr dirty="0" sz="700" spc="45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90</a:t>
            </a:r>
            <a:r>
              <a:rPr dirty="0" sz="700" spc="50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grados.</a:t>
            </a:r>
            <a:r>
              <a:rPr dirty="0" sz="700" spc="45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agujas</a:t>
            </a:r>
            <a:r>
              <a:rPr dirty="0" sz="700" spc="50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del</a:t>
            </a:r>
            <a:r>
              <a:rPr dirty="0" sz="700" spc="50">
                <a:latin typeface="Times New Roman"/>
                <a:cs typeface="Times New Roman"/>
              </a:rPr>
              <a:t> </a:t>
            </a:r>
            <a:r>
              <a:rPr dirty="0" sz="700" spc="-10">
                <a:latin typeface="Times New Roman"/>
                <a:cs typeface="Times New Roman"/>
              </a:rPr>
              <a:t>reloj.</a:t>
            </a:r>
            <a:endParaRPr sz="700">
              <a:latin typeface="Times New Roman"/>
              <a:cs typeface="Times New Roman"/>
            </a:endParaRPr>
          </a:p>
          <a:p>
            <a:pPr marL="38100">
              <a:lnSpc>
                <a:spcPct val="100000"/>
              </a:lnSpc>
              <a:spcBef>
                <a:spcPts val="85"/>
              </a:spcBef>
            </a:pPr>
            <a:r>
              <a:rPr dirty="0" sz="700">
                <a:latin typeface="Times New Roman"/>
                <a:cs typeface="Times New Roman"/>
              </a:rPr>
              <a:t>Rotar</a:t>
            </a:r>
            <a:r>
              <a:rPr dirty="0" sz="700" spc="55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90</a:t>
            </a:r>
            <a:r>
              <a:rPr dirty="0" sz="700" spc="55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grados.</a:t>
            </a:r>
            <a:r>
              <a:rPr dirty="0" sz="700" spc="55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en</a:t>
            </a:r>
            <a:r>
              <a:rPr dirty="0" sz="700" spc="60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sentido</a:t>
            </a:r>
            <a:r>
              <a:rPr dirty="0" sz="700" spc="55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anti-</a:t>
            </a:r>
            <a:r>
              <a:rPr dirty="0" sz="700" spc="-10">
                <a:latin typeface="Times New Roman"/>
                <a:cs typeface="Times New Roman"/>
              </a:rPr>
              <a:t>horario.</a:t>
            </a:r>
            <a:endParaRPr sz="700">
              <a:latin typeface="Times New Roman"/>
              <a:cs typeface="Times New Roman"/>
            </a:endParaRPr>
          </a:p>
          <a:p>
            <a:pPr marL="38100" marR="30480">
              <a:lnSpc>
                <a:spcPct val="117700"/>
              </a:lnSpc>
            </a:pPr>
            <a:r>
              <a:rPr dirty="0" sz="700">
                <a:latin typeface="Times New Roman"/>
                <a:cs typeface="Times New Roman"/>
              </a:rPr>
              <a:t>Voltear</a:t>
            </a:r>
            <a:r>
              <a:rPr dirty="0" sz="700" spc="40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de</a:t>
            </a:r>
            <a:r>
              <a:rPr dirty="0" sz="700" spc="40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izquierda</a:t>
            </a:r>
            <a:r>
              <a:rPr dirty="0" sz="700" spc="45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a</a:t>
            </a:r>
            <a:r>
              <a:rPr dirty="0" sz="700" spc="40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derecha.</a:t>
            </a:r>
            <a:r>
              <a:rPr dirty="0" sz="700" spc="40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Los</a:t>
            </a:r>
            <a:r>
              <a:rPr dirty="0" sz="700" spc="45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nodos</a:t>
            </a:r>
            <a:r>
              <a:rPr dirty="0" sz="700" spc="40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cambian</a:t>
            </a:r>
            <a:r>
              <a:rPr dirty="0" sz="700" spc="40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de</a:t>
            </a:r>
            <a:r>
              <a:rPr dirty="0" sz="700" spc="45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posición.</a:t>
            </a:r>
            <a:r>
              <a:rPr dirty="0" sz="700" spc="40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El</a:t>
            </a:r>
            <a:r>
              <a:rPr dirty="0" sz="700" spc="40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texto</a:t>
            </a:r>
            <a:r>
              <a:rPr dirty="0" sz="700" spc="45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del</a:t>
            </a:r>
            <a:r>
              <a:rPr dirty="0" sz="700" spc="40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vector</a:t>
            </a:r>
            <a:r>
              <a:rPr dirty="0" sz="700" spc="40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no</a:t>
            </a:r>
            <a:r>
              <a:rPr dirty="0" sz="700" spc="45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se</a:t>
            </a:r>
            <a:r>
              <a:rPr dirty="0" sz="700" spc="40">
                <a:latin typeface="Times New Roman"/>
                <a:cs typeface="Times New Roman"/>
              </a:rPr>
              <a:t> </a:t>
            </a:r>
            <a:r>
              <a:rPr dirty="0" sz="700" spc="-10">
                <a:latin typeface="Times New Roman"/>
                <a:cs typeface="Times New Roman"/>
              </a:rPr>
              <a:t>voltea.</a:t>
            </a:r>
            <a:r>
              <a:rPr dirty="0" sz="700" spc="500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Redibujar</a:t>
            </a:r>
            <a:r>
              <a:rPr dirty="0" sz="700" spc="85">
                <a:latin typeface="Times New Roman"/>
                <a:cs typeface="Times New Roman"/>
              </a:rPr>
              <a:t> </a:t>
            </a:r>
            <a:r>
              <a:rPr dirty="0" sz="700" spc="-10">
                <a:latin typeface="Times New Roman"/>
                <a:cs typeface="Times New Roman"/>
              </a:rPr>
              <a:t>circuito.</a:t>
            </a:r>
            <a:endParaRPr sz="700">
              <a:latin typeface="Times New Roman"/>
              <a:cs typeface="Times New Roman"/>
            </a:endParaRPr>
          </a:p>
          <a:p>
            <a:pPr marL="38100">
              <a:lnSpc>
                <a:spcPct val="100000"/>
              </a:lnSpc>
              <a:spcBef>
                <a:spcPts val="145"/>
              </a:spcBef>
            </a:pPr>
            <a:r>
              <a:rPr dirty="0" sz="700">
                <a:latin typeface="Times New Roman"/>
                <a:cs typeface="Times New Roman"/>
              </a:rPr>
              <a:t>Acercar</a:t>
            </a:r>
            <a:r>
              <a:rPr dirty="0" sz="700" spc="70">
                <a:latin typeface="Times New Roman"/>
                <a:cs typeface="Times New Roman"/>
              </a:rPr>
              <a:t> </a:t>
            </a:r>
            <a:r>
              <a:rPr dirty="0" sz="700" spc="-20">
                <a:latin typeface="Times New Roman"/>
                <a:cs typeface="Times New Roman"/>
              </a:rPr>
              <a:t>20%.</a:t>
            </a:r>
            <a:endParaRPr sz="700">
              <a:latin typeface="Times New Roman"/>
              <a:cs typeface="Times New Roman"/>
            </a:endParaRPr>
          </a:p>
          <a:p>
            <a:pPr marL="38100">
              <a:lnSpc>
                <a:spcPct val="100000"/>
              </a:lnSpc>
              <a:spcBef>
                <a:spcPts val="150"/>
              </a:spcBef>
            </a:pPr>
            <a:r>
              <a:rPr dirty="0" sz="700">
                <a:latin typeface="Times New Roman"/>
                <a:cs typeface="Times New Roman"/>
              </a:rPr>
              <a:t>Alejar</a:t>
            </a:r>
            <a:r>
              <a:rPr dirty="0" sz="700" spc="55">
                <a:latin typeface="Times New Roman"/>
                <a:cs typeface="Times New Roman"/>
              </a:rPr>
              <a:t> </a:t>
            </a:r>
            <a:r>
              <a:rPr dirty="0" sz="700" spc="-20">
                <a:latin typeface="Times New Roman"/>
                <a:cs typeface="Times New Roman"/>
              </a:rPr>
              <a:t>20%.</a:t>
            </a:r>
            <a:endParaRPr sz="700">
              <a:latin typeface="Times New Roman"/>
              <a:cs typeface="Times New Roman"/>
            </a:endParaRPr>
          </a:p>
          <a:p>
            <a:pPr marL="38100" marR="461009">
              <a:lnSpc>
                <a:spcPct val="117700"/>
              </a:lnSpc>
            </a:pPr>
            <a:r>
              <a:rPr dirty="0" sz="700">
                <a:latin typeface="Times New Roman"/>
                <a:cs typeface="Times New Roman"/>
              </a:rPr>
              <a:t>Hacer</a:t>
            </a:r>
            <a:r>
              <a:rPr dirty="0" sz="700" spc="35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nombres</a:t>
            </a:r>
            <a:r>
              <a:rPr dirty="0" sz="700" spc="35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de</a:t>
            </a:r>
            <a:r>
              <a:rPr dirty="0" sz="700" spc="40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nodo</a:t>
            </a:r>
            <a:r>
              <a:rPr dirty="0" sz="700" spc="35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+</a:t>
            </a:r>
            <a:r>
              <a:rPr dirty="0" sz="700" spc="35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escribir</a:t>
            </a:r>
            <a:r>
              <a:rPr dirty="0" sz="700" spc="40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el</a:t>
            </a:r>
            <a:r>
              <a:rPr dirty="0" sz="700" spc="35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archivo</a:t>
            </a:r>
            <a:r>
              <a:rPr dirty="0" sz="700" spc="35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ATP</a:t>
            </a:r>
            <a:r>
              <a:rPr dirty="0" sz="700" spc="40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+</a:t>
            </a:r>
            <a:r>
              <a:rPr dirty="0" sz="700" spc="35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ejecutar</a:t>
            </a:r>
            <a:r>
              <a:rPr dirty="0" sz="700" spc="35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ATP</a:t>
            </a:r>
            <a:r>
              <a:rPr dirty="0" sz="700" spc="40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ejecutando</a:t>
            </a:r>
            <a:r>
              <a:rPr dirty="0" sz="700" spc="35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el</a:t>
            </a:r>
            <a:r>
              <a:rPr dirty="0" sz="700" spc="35">
                <a:latin typeface="Times New Roman"/>
                <a:cs typeface="Times New Roman"/>
              </a:rPr>
              <a:t> </a:t>
            </a:r>
            <a:r>
              <a:rPr dirty="0" sz="700" spc="-25">
                <a:latin typeface="Times New Roman"/>
                <a:cs typeface="Times New Roman"/>
              </a:rPr>
              <a:t>ATP</a:t>
            </a:r>
            <a:r>
              <a:rPr dirty="0" sz="700" spc="500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comando</a:t>
            </a:r>
            <a:r>
              <a:rPr dirty="0" sz="700" spc="60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(Herramientas</a:t>
            </a:r>
            <a:r>
              <a:rPr dirty="0" sz="700" spc="65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|</a:t>
            </a:r>
            <a:r>
              <a:rPr dirty="0" sz="700" spc="60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Opciones</a:t>
            </a:r>
            <a:r>
              <a:rPr dirty="0" sz="700" spc="65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/</a:t>
            </a:r>
            <a:r>
              <a:rPr dirty="0" sz="700" spc="60">
                <a:latin typeface="Times New Roman"/>
                <a:cs typeface="Times New Roman"/>
              </a:rPr>
              <a:t> </a:t>
            </a:r>
            <a:r>
              <a:rPr dirty="0" sz="700" spc="-10">
                <a:latin typeface="Times New Roman"/>
                <a:cs typeface="Times New Roman"/>
              </a:rPr>
              <a:t>Preferencias).</a:t>
            </a:r>
            <a:endParaRPr sz="700">
              <a:latin typeface="Times New Roman"/>
              <a:cs typeface="Times New Roman"/>
            </a:endParaRPr>
          </a:p>
          <a:p>
            <a:pPr marL="38100" marR="682625">
              <a:lnSpc>
                <a:spcPct val="117700"/>
              </a:lnSpc>
            </a:pPr>
            <a:r>
              <a:rPr dirty="0" sz="700">
                <a:latin typeface="Times New Roman"/>
                <a:cs typeface="Times New Roman"/>
              </a:rPr>
              <a:t>Plot</a:t>
            </a:r>
            <a:r>
              <a:rPr dirty="0" sz="700" spc="55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Ejecuta</a:t>
            </a:r>
            <a:r>
              <a:rPr dirty="0" sz="700" spc="55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el</a:t>
            </a:r>
            <a:r>
              <a:rPr dirty="0" sz="700" spc="55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comando</a:t>
            </a:r>
            <a:r>
              <a:rPr dirty="0" sz="700" spc="55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Plot</a:t>
            </a:r>
            <a:r>
              <a:rPr dirty="0" sz="700" spc="55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(Herramientas</a:t>
            </a:r>
            <a:r>
              <a:rPr dirty="0" sz="700" spc="55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|</a:t>
            </a:r>
            <a:r>
              <a:rPr dirty="0" sz="700" spc="55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Opciones</a:t>
            </a:r>
            <a:r>
              <a:rPr dirty="0" sz="700" spc="55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/</a:t>
            </a:r>
            <a:r>
              <a:rPr dirty="0" sz="700" spc="55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Preferencias)</a:t>
            </a:r>
            <a:r>
              <a:rPr dirty="0" sz="700" spc="60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y</a:t>
            </a:r>
            <a:r>
              <a:rPr dirty="0" sz="700" spc="55">
                <a:latin typeface="Times New Roman"/>
                <a:cs typeface="Times New Roman"/>
              </a:rPr>
              <a:t> </a:t>
            </a:r>
            <a:r>
              <a:rPr dirty="0" sz="700" spc="-10">
                <a:latin typeface="Times New Roman"/>
                <a:cs typeface="Times New Roman"/>
              </a:rPr>
              <a:t>envía</a:t>
            </a:r>
            <a:r>
              <a:rPr dirty="0" sz="700" spc="500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El</a:t>
            </a:r>
            <a:r>
              <a:rPr dirty="0" sz="700" spc="50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archivo</a:t>
            </a:r>
            <a:r>
              <a:rPr dirty="0" sz="700" spc="50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PL4</a:t>
            </a:r>
            <a:r>
              <a:rPr dirty="0" sz="700" spc="50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actual</a:t>
            </a:r>
            <a:r>
              <a:rPr dirty="0" sz="700" spc="50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como</a:t>
            </a:r>
            <a:r>
              <a:rPr dirty="0" sz="700" spc="50">
                <a:latin typeface="Times New Roman"/>
                <a:cs typeface="Times New Roman"/>
              </a:rPr>
              <a:t> </a:t>
            </a:r>
            <a:r>
              <a:rPr dirty="0" sz="700" spc="-10">
                <a:latin typeface="Times New Roman"/>
                <a:cs typeface="Times New Roman"/>
              </a:rPr>
              <a:t>parámetro.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1089080" y="3560427"/>
            <a:ext cx="6123305" cy="332422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derecha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barra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herramientas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vienen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elementos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controlar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zoom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tamaños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nodo.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800">
              <a:latin typeface="Times New Roman"/>
              <a:cs typeface="Times New Roman"/>
            </a:endParaRPr>
          </a:p>
          <a:p>
            <a:pPr lvl="2" marL="250190" indent="-237490">
              <a:lnSpc>
                <a:spcPct val="100000"/>
              </a:lnSpc>
              <a:spcBef>
                <a:spcPts val="5"/>
              </a:spcBef>
              <a:buAutoNum type="arabicPeriod" startAt="4"/>
              <a:tabLst>
                <a:tab pos="250190" algn="l"/>
              </a:tabLst>
            </a:pPr>
            <a:r>
              <a:rPr dirty="0" sz="800" spc="-10" b="1">
                <a:latin typeface="Times New Roman"/>
                <a:cs typeface="Times New Roman"/>
              </a:rPr>
              <a:t>Acercar</a:t>
            </a:r>
            <a:endParaRPr sz="800">
              <a:latin typeface="Times New Roman"/>
              <a:cs typeface="Times New Roman"/>
            </a:endParaRPr>
          </a:p>
          <a:p>
            <a:pPr marL="12700" marR="2015489">
              <a:lnSpc>
                <a:spcPct val="113799"/>
              </a:lnSpc>
              <a:spcBef>
                <a:spcPts val="50"/>
              </a:spcBef>
            </a:pPr>
            <a:r>
              <a:rPr dirty="0" sz="800">
                <a:latin typeface="Times New Roman"/>
                <a:cs typeface="Times New Roman"/>
              </a:rPr>
              <a:t>Aumenta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activo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aumentando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factor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zoom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actual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20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ciento.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Tecla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corta: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+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(signo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más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en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el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teclado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numérico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o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"=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/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+"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tecla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spc="-10" i="1">
                <a:latin typeface="Times New Roman"/>
                <a:cs typeface="Times New Roman"/>
              </a:rPr>
              <a:t>alfanumérica).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5"/>
              </a:spcBef>
            </a:pPr>
            <a:endParaRPr sz="800">
              <a:latin typeface="Times New Roman"/>
              <a:cs typeface="Times New Roman"/>
            </a:endParaRPr>
          </a:p>
          <a:p>
            <a:pPr lvl="3" marL="328930" indent="-316230">
              <a:lnSpc>
                <a:spcPct val="100000"/>
              </a:lnSpc>
              <a:buAutoNum type="arabicPeriod"/>
              <a:tabLst>
                <a:tab pos="328930" algn="l"/>
              </a:tabLst>
            </a:pPr>
            <a:r>
              <a:rPr dirty="0" sz="800" spc="-10" b="1">
                <a:latin typeface="Times New Roman"/>
                <a:cs typeface="Times New Roman"/>
              </a:rPr>
              <a:t>Alejar</a:t>
            </a:r>
            <a:endParaRPr sz="800">
              <a:latin typeface="Times New Roman"/>
              <a:cs typeface="Times New Roman"/>
            </a:endParaRPr>
          </a:p>
          <a:p>
            <a:pPr marL="12700" marR="1285875">
              <a:lnSpc>
                <a:spcPct val="135500"/>
              </a:lnSpc>
              <a:spcBef>
                <a:spcPts val="55"/>
              </a:spcBef>
            </a:pPr>
            <a:r>
              <a:rPr dirty="0" sz="800">
                <a:latin typeface="Times New Roman"/>
                <a:cs typeface="Times New Roman"/>
              </a:rPr>
              <a:t>Reduce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tamaño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icono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activo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20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ciento.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Tecla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corta: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-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(signo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menos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en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spc="-25" i="1">
                <a:latin typeface="Times New Roman"/>
                <a:cs typeface="Times New Roman"/>
              </a:rPr>
              <a:t>el</a:t>
            </a:r>
            <a:r>
              <a:rPr dirty="0" sz="800" spc="50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teclado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numérico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o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la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tecla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alfanumérica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"-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/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spc="-20" i="1">
                <a:latin typeface="Times New Roman"/>
                <a:cs typeface="Times New Roman"/>
              </a:rPr>
              <a:t>_").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50"/>
              </a:spcBef>
            </a:pPr>
            <a:endParaRPr sz="800">
              <a:latin typeface="Times New Roman"/>
              <a:cs typeface="Times New Roman"/>
            </a:endParaRPr>
          </a:p>
          <a:p>
            <a:pPr lvl="3" marL="328930" indent="-316230">
              <a:lnSpc>
                <a:spcPct val="100000"/>
              </a:lnSpc>
              <a:buAutoNum type="arabicPeriod" startAt="2"/>
              <a:tabLst>
                <a:tab pos="328930" algn="l"/>
              </a:tabLst>
            </a:pPr>
            <a:r>
              <a:rPr dirty="0" sz="800" spc="-10" b="1">
                <a:latin typeface="Times New Roman"/>
                <a:cs typeface="Times New Roman"/>
              </a:rPr>
              <a:t>Actualizar</a:t>
            </a:r>
            <a:endParaRPr sz="800">
              <a:latin typeface="Times New Roman"/>
              <a:cs typeface="Times New Roman"/>
            </a:endParaRPr>
          </a:p>
          <a:p>
            <a:pPr marL="12700" marR="1717675">
              <a:lnSpc>
                <a:spcPct val="119200"/>
              </a:lnSpc>
              <a:spcBef>
                <a:spcPts val="204"/>
              </a:spcBef>
            </a:pP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comando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redibuja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todos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activo.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Clave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corto: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Ctrl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+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Q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Esta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comando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también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activar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haciendo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icono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barra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herramientas: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60"/>
              </a:spcBef>
            </a:pPr>
            <a:endParaRPr sz="800">
              <a:latin typeface="Times New Roman"/>
              <a:cs typeface="Times New Roman"/>
            </a:endParaRPr>
          </a:p>
          <a:p>
            <a:pPr lvl="3" marL="328930" indent="-316230">
              <a:lnSpc>
                <a:spcPct val="100000"/>
              </a:lnSpc>
              <a:buAutoNum type="arabicPeriod" startAt="3"/>
              <a:tabLst>
                <a:tab pos="328930" algn="l"/>
              </a:tabLst>
            </a:pPr>
            <a:r>
              <a:rPr dirty="0" sz="800" b="1">
                <a:latin typeface="Times New Roman"/>
                <a:cs typeface="Times New Roman"/>
              </a:rPr>
              <a:t>Establecer</a:t>
            </a:r>
            <a:r>
              <a:rPr dirty="0" sz="800" spc="9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fuente</a:t>
            </a:r>
            <a:r>
              <a:rPr dirty="0" sz="800" spc="9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</a:t>
            </a:r>
            <a:r>
              <a:rPr dirty="0" sz="800" spc="95" b="1">
                <a:latin typeface="Times New Roman"/>
                <a:cs typeface="Times New Roman"/>
              </a:rPr>
              <a:t> </a:t>
            </a:r>
            <a:r>
              <a:rPr dirty="0" sz="800" spc="-10" b="1">
                <a:latin typeface="Times New Roman"/>
                <a:cs typeface="Times New Roman"/>
              </a:rPr>
              <a:t>circuito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390"/>
              </a:spcBef>
            </a:pPr>
            <a:r>
              <a:rPr dirty="0" sz="800">
                <a:latin typeface="Times New Roman"/>
                <a:cs typeface="Times New Roman"/>
              </a:rPr>
              <a:t>Le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permite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tamaño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fuente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etiquetas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pantalla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también</a:t>
            </a:r>
            <a:endParaRPr sz="800">
              <a:latin typeface="Times New Roman"/>
              <a:cs typeface="Times New Roman"/>
            </a:endParaRPr>
          </a:p>
          <a:p>
            <a:pPr marL="12700" marR="650240">
              <a:lnSpc>
                <a:spcPct val="113799"/>
              </a:lnSpc>
              <a:spcBef>
                <a:spcPts val="5"/>
              </a:spcBef>
            </a:pP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exportación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metarchivos).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fuente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predeterminada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Sans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Serif,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normal,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tamaño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8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pt.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también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convierte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fuente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predeterminada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texto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ajustar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individualmente.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5"/>
              </a:spcBef>
            </a:pPr>
            <a:endParaRPr sz="800">
              <a:latin typeface="Times New Roman"/>
              <a:cs typeface="Times New Roman"/>
            </a:endParaRPr>
          </a:p>
          <a:p>
            <a:pPr lvl="3" marL="328930" indent="-316230">
              <a:lnSpc>
                <a:spcPct val="100000"/>
              </a:lnSpc>
              <a:buAutoNum type="arabicPeriod" startAt="4"/>
              <a:tabLst>
                <a:tab pos="328930" algn="l"/>
              </a:tabLst>
            </a:pPr>
            <a:r>
              <a:rPr dirty="0" sz="800" spc="-10" b="1">
                <a:latin typeface="Times New Roman"/>
                <a:cs typeface="Times New Roman"/>
              </a:rPr>
              <a:t>Opciones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  <a:spcBef>
                <a:spcPts val="260"/>
              </a:spcBef>
            </a:pP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elemento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aparecerá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Opciones</a:t>
            </a:r>
            <a:r>
              <a:rPr dirty="0" sz="800" spc="8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visualización.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Opciones</a:t>
            </a:r>
            <a:r>
              <a:rPr dirty="0" sz="800" spc="8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vista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puede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utiliza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controlar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visibilidad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activo.</a:t>
            </a:r>
            <a:endParaRPr sz="800">
              <a:latin typeface="Times New Roman"/>
              <a:cs typeface="Times New Roman"/>
            </a:endParaRPr>
          </a:p>
        </p:txBody>
      </p:sp>
      <p:grpSp>
        <p:nvGrpSpPr>
          <p:cNvPr id="21" name="object 21" descr=""/>
          <p:cNvGrpSpPr/>
          <p:nvPr/>
        </p:nvGrpSpPr>
        <p:grpSpPr>
          <a:xfrm>
            <a:off x="368299" y="7577526"/>
            <a:ext cx="535305" cy="13335"/>
            <a:chOff x="368299" y="7577526"/>
            <a:chExt cx="535305" cy="13335"/>
          </a:xfrm>
        </p:grpSpPr>
        <p:sp>
          <p:nvSpPr>
            <p:cNvPr id="22" name="object 22" descr=""/>
            <p:cNvSpPr/>
            <p:nvPr/>
          </p:nvSpPr>
          <p:spPr>
            <a:xfrm>
              <a:off x="368299" y="7577526"/>
              <a:ext cx="535305" cy="6985"/>
            </a:xfrm>
            <a:custGeom>
              <a:avLst/>
              <a:gdLst/>
              <a:ahLst/>
              <a:cxnLst/>
              <a:rect l="l" t="t" r="r" b="b"/>
              <a:pathLst>
                <a:path w="535305" h="6984">
                  <a:moveTo>
                    <a:pt x="535242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535242" y="0"/>
                  </a:lnTo>
                  <a:lnTo>
                    <a:pt x="535242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 descr=""/>
            <p:cNvSpPr/>
            <p:nvPr/>
          </p:nvSpPr>
          <p:spPr>
            <a:xfrm>
              <a:off x="368287" y="7577530"/>
              <a:ext cx="535305" cy="13335"/>
            </a:xfrm>
            <a:custGeom>
              <a:avLst/>
              <a:gdLst/>
              <a:ahLst/>
              <a:cxnLst/>
              <a:rect l="l" t="t" r="r" b="b"/>
              <a:pathLst>
                <a:path w="535305" h="13334">
                  <a:moveTo>
                    <a:pt x="535254" y="0"/>
                  </a:moveTo>
                  <a:lnTo>
                    <a:pt x="528637" y="6604"/>
                  </a:lnTo>
                  <a:lnTo>
                    <a:pt x="0" y="6604"/>
                  </a:lnTo>
                  <a:lnTo>
                    <a:pt x="0" y="13220"/>
                  </a:lnTo>
                  <a:lnTo>
                    <a:pt x="528637" y="13220"/>
                  </a:lnTo>
                  <a:lnTo>
                    <a:pt x="535254" y="13220"/>
                  </a:lnTo>
                  <a:lnTo>
                    <a:pt x="535254" y="6604"/>
                  </a:lnTo>
                  <a:lnTo>
                    <a:pt x="535254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 descr=""/>
            <p:cNvSpPr/>
            <p:nvPr/>
          </p:nvSpPr>
          <p:spPr>
            <a:xfrm>
              <a:off x="368299" y="7577526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4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5" name="object 25" descr=""/>
          <p:cNvSpPr txBox="1"/>
          <p:nvPr/>
        </p:nvSpPr>
        <p:spPr>
          <a:xfrm>
            <a:off x="377385" y="7637519"/>
            <a:ext cx="51943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Página</a:t>
            </a:r>
            <a:r>
              <a:rPr dirty="0" sz="800" spc="8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68</a:t>
            </a:r>
            <a:endParaRPr sz="800">
              <a:latin typeface="Arial"/>
              <a:cs typeface="Arial"/>
            </a:endParaRPr>
          </a:p>
        </p:txBody>
      </p:sp>
      <p:sp>
        <p:nvSpPr>
          <p:cNvPr id="30" name="object 30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31" name="object 31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94615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48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26" name="object 26" descr=""/>
          <p:cNvSpPr txBox="1"/>
          <p:nvPr/>
        </p:nvSpPr>
        <p:spPr>
          <a:xfrm>
            <a:off x="4505379" y="7809326"/>
            <a:ext cx="99060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de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referencia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831370" y="9196991"/>
            <a:ext cx="5269865" cy="64833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245745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4.10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Opciones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vista.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84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30100"/>
              </a:lnSpc>
            </a:pP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defecto,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todos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excepto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visibles.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significado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opciones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asumidas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marcadas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</a:t>
            </a:r>
            <a:r>
              <a:rPr dirty="0" sz="800">
                <a:latin typeface="Segoe UI Symbol"/>
                <a:cs typeface="Segoe UI Symbol"/>
              </a:rPr>
              <a:t>☑</a:t>
            </a:r>
            <a:r>
              <a:rPr dirty="0" sz="800">
                <a:latin typeface="Times New Roman"/>
                <a:cs typeface="Times New Roman"/>
              </a:rPr>
              <a:t>)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enumeran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continuación: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831370" y="9958224"/>
            <a:ext cx="601345" cy="30353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 marR="5080">
              <a:lnSpc>
                <a:spcPct val="113799"/>
              </a:lnSpc>
              <a:spcBef>
                <a:spcPts val="90"/>
              </a:spcBef>
            </a:pPr>
            <a:r>
              <a:rPr dirty="0" sz="800" spc="-10" i="1">
                <a:latin typeface="Times New Roman"/>
                <a:cs typeface="Times New Roman"/>
              </a:rPr>
              <a:t>Componentes</a:t>
            </a:r>
            <a:r>
              <a:rPr dirty="0" sz="800" spc="500" i="1">
                <a:latin typeface="Times New Roman"/>
                <a:cs typeface="Times New Roman"/>
              </a:rPr>
              <a:t> </a:t>
            </a:r>
            <a:r>
              <a:rPr dirty="0" sz="800" spc="-20" i="1">
                <a:latin typeface="Times New Roman"/>
                <a:cs typeface="Times New Roman"/>
              </a:rPr>
              <a:t>Tacs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1901855" y="9938401"/>
            <a:ext cx="3223260" cy="30353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 marR="5080">
              <a:lnSpc>
                <a:spcPct val="113799"/>
              </a:lnSpc>
              <a:spcBef>
                <a:spcPts val="90"/>
              </a:spcBef>
            </a:pP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todos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estándar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especificados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usuario.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todos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TACS.</a:t>
            </a:r>
            <a:endParaRPr sz="8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935015" y="165100"/>
            <a:ext cx="5226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5" name="object 5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631"/>
                  </a:lnTo>
                  <a:lnTo>
                    <a:pt x="142755" y="98631"/>
                  </a:lnTo>
                  <a:lnTo>
                    <a:pt x="136180" y="99939"/>
                  </a:lnTo>
                  <a:lnTo>
                    <a:pt x="104587" y="124134"/>
                  </a:lnTo>
                  <a:lnTo>
                    <a:pt x="98048" y="143338"/>
                  </a:lnTo>
                  <a:lnTo>
                    <a:pt x="98048" y="569322"/>
                  </a:lnTo>
                  <a:lnTo>
                    <a:pt x="117977" y="603765"/>
                  </a:lnTo>
                  <a:lnTo>
                    <a:pt x="142755" y="614029"/>
                  </a:lnTo>
                  <a:lnTo>
                    <a:pt x="1886711" y="614029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4029"/>
                  </a:moveTo>
                  <a:lnTo>
                    <a:pt x="1744971" y="614029"/>
                  </a:lnTo>
                  <a:lnTo>
                    <a:pt x="1751545" y="612721"/>
                  </a:lnTo>
                  <a:lnTo>
                    <a:pt x="1764174" y="607489"/>
                  </a:lnTo>
                  <a:lnTo>
                    <a:pt x="1788370" y="575896"/>
                  </a:lnTo>
                  <a:lnTo>
                    <a:pt x="1789678" y="569322"/>
                  </a:lnTo>
                  <a:lnTo>
                    <a:pt x="1789678" y="143338"/>
                  </a:lnTo>
                  <a:lnTo>
                    <a:pt x="1769748" y="108894"/>
                  </a:lnTo>
                  <a:lnTo>
                    <a:pt x="1744971" y="98631"/>
                  </a:lnTo>
                  <a:lnTo>
                    <a:pt x="1886711" y="98631"/>
                  </a:lnTo>
                  <a:lnTo>
                    <a:pt x="1886711" y="614029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932176" y="500426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5453" y="528581"/>
                  </a:moveTo>
                  <a:lnTo>
                    <a:pt x="49392" y="528581"/>
                  </a:lnTo>
                  <a:lnTo>
                    <a:pt x="45954" y="528224"/>
                  </a:lnTo>
                  <a:lnTo>
                    <a:pt x="10837" y="507984"/>
                  </a:lnTo>
                  <a:lnTo>
                    <a:pt x="0" y="479226"/>
                  </a:lnTo>
                  <a:lnTo>
                    <a:pt x="0" y="475770"/>
                  </a:lnTo>
                  <a:lnTo>
                    <a:pt x="0" y="49407"/>
                  </a:lnTo>
                  <a:lnTo>
                    <a:pt x="17937" y="13063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914"/>
                  </a:lnTo>
                  <a:lnTo>
                    <a:pt x="1704845" y="49407"/>
                  </a:lnTo>
                  <a:lnTo>
                    <a:pt x="1704845" y="479226"/>
                  </a:lnTo>
                  <a:lnTo>
                    <a:pt x="1686907" y="515524"/>
                  </a:lnTo>
                  <a:lnTo>
                    <a:pt x="1658890" y="528224"/>
                  </a:lnTo>
                  <a:lnTo>
                    <a:pt x="1655453" y="52858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171"/>
              <a:ext cx="145374" cy="145374"/>
            </a:xfrm>
            <a:prstGeom prst="rect">
              <a:avLst/>
            </a:prstGeom>
          </p:spPr>
        </p:pic>
      </p:grpSp>
      <p:sp>
        <p:nvSpPr>
          <p:cNvPr id="8" name="object 8" descr=""/>
          <p:cNvSpPr txBox="1"/>
          <p:nvPr/>
        </p:nvSpPr>
        <p:spPr>
          <a:xfrm>
            <a:off x="831370" y="5351168"/>
            <a:ext cx="13144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68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4611106" y="5370992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831370" y="342358"/>
            <a:ext cx="38989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10" i="1">
                <a:latin typeface="Times New Roman"/>
                <a:cs typeface="Times New Roman"/>
              </a:rPr>
              <a:t>Modelos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901855" y="342358"/>
            <a:ext cx="214884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todos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MODELS.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1876455" y="389935"/>
            <a:ext cx="4068445" cy="1129030"/>
          </a:xfrm>
          <a:prstGeom prst="rect">
            <a:avLst/>
          </a:prstGeom>
        </p:spPr>
        <p:txBody>
          <a:bodyPr wrap="square" lIns="0" tIns="285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225"/>
              </a:spcBef>
            </a:pP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muestran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todas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conexiones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(cortocircuitos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entre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nodos).</a:t>
            </a:r>
            <a:endParaRPr sz="800">
              <a:latin typeface="Times New Roman"/>
              <a:cs typeface="Times New Roman"/>
            </a:endParaRPr>
          </a:p>
          <a:p>
            <a:pPr marL="38100" marR="73279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Todas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relaciones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(para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visualizar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conexiones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entre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declaraciones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Fortran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 spc="-60">
                <a:latin typeface="Times New Roman"/>
                <a:cs typeface="Times New Roman"/>
              </a:rPr>
              <a:t>y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otros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objetos)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muestran.</a:t>
            </a:r>
            <a:endParaRPr sz="800">
              <a:latin typeface="Times New Roman"/>
              <a:cs typeface="Times New Roman"/>
            </a:endParaRPr>
          </a:p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etiquetas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135">
                <a:latin typeface="Times New Roman"/>
                <a:cs typeface="Times New Roman"/>
              </a:rPr>
              <a:t>m</a:t>
            </a:r>
            <a:r>
              <a:rPr dirty="0" baseline="23148" sz="900" spc="-202">
                <a:latin typeface="Arial MT"/>
                <a:cs typeface="Arial MT"/>
              </a:rPr>
              <a:t>T</a:t>
            </a:r>
            <a:r>
              <a:rPr dirty="0" sz="800" spc="-135">
                <a:latin typeface="Times New Roman"/>
                <a:cs typeface="Times New Roman"/>
              </a:rPr>
              <a:t>u</a:t>
            </a:r>
            <a:r>
              <a:rPr dirty="0" baseline="23148" sz="900" spc="-202">
                <a:latin typeface="Arial MT"/>
                <a:cs typeface="Arial MT"/>
              </a:rPr>
              <a:t>ra</a:t>
            </a:r>
            <a:r>
              <a:rPr dirty="0" sz="800" spc="-135">
                <a:latin typeface="Times New Roman"/>
                <a:cs typeface="Times New Roman"/>
              </a:rPr>
              <a:t>e</a:t>
            </a:r>
            <a:r>
              <a:rPr dirty="0" baseline="23148" sz="900" spc="-202">
                <a:latin typeface="Arial MT"/>
                <a:cs typeface="Arial MT"/>
              </a:rPr>
              <a:t>d</a:t>
            </a:r>
            <a:r>
              <a:rPr dirty="0" sz="800" spc="-135">
                <a:latin typeface="Times New Roman"/>
                <a:cs typeface="Times New Roman"/>
              </a:rPr>
              <a:t>st</a:t>
            </a:r>
            <a:r>
              <a:rPr dirty="0" baseline="23148" sz="900" spc="-202">
                <a:latin typeface="Arial MT"/>
                <a:cs typeface="Arial MT"/>
              </a:rPr>
              <a:t>u</a:t>
            </a:r>
            <a:r>
              <a:rPr dirty="0" sz="800" spc="-135">
                <a:latin typeface="Times New Roman"/>
                <a:cs typeface="Times New Roman"/>
              </a:rPr>
              <a:t>r</a:t>
            </a:r>
            <a:r>
              <a:rPr dirty="0" baseline="23148" sz="900" spc="-202">
                <a:latin typeface="Arial MT"/>
                <a:cs typeface="Arial MT"/>
              </a:rPr>
              <a:t>c</a:t>
            </a:r>
            <a:r>
              <a:rPr dirty="0" sz="800" spc="-135">
                <a:latin typeface="Times New Roman"/>
                <a:cs typeface="Times New Roman"/>
              </a:rPr>
              <a:t>a</a:t>
            </a:r>
            <a:r>
              <a:rPr dirty="0" baseline="23148" sz="900" spc="-202">
                <a:latin typeface="Arial MT"/>
                <a:cs typeface="Arial MT"/>
              </a:rPr>
              <a:t>ie</a:t>
            </a:r>
            <a:r>
              <a:rPr dirty="0" sz="800" spc="-135">
                <a:latin typeface="Times New Roman"/>
                <a:cs typeface="Times New Roman"/>
              </a:rPr>
              <a:t>n</a:t>
            </a:r>
            <a:r>
              <a:rPr dirty="0" baseline="23148" sz="900" spc="-202">
                <a:latin typeface="Arial MT"/>
                <a:cs typeface="Arial MT"/>
              </a:rPr>
              <a:t>nd</a:t>
            </a:r>
            <a:r>
              <a:rPr dirty="0" sz="800" spc="-135">
                <a:latin typeface="Times New Roman"/>
                <a:cs typeface="Times New Roman"/>
              </a:rPr>
              <a:t>e</a:t>
            </a:r>
            <a:r>
              <a:rPr dirty="0" baseline="23148" sz="900" spc="-202">
                <a:latin typeface="Arial MT"/>
                <a:cs typeface="Arial MT"/>
              </a:rPr>
              <a:t>o</a:t>
            </a:r>
            <a:r>
              <a:rPr dirty="0" sz="800" spc="-135">
                <a:latin typeface="Times New Roman"/>
                <a:cs typeface="Times New Roman"/>
              </a:rPr>
              <a:t>n</a:t>
            </a:r>
            <a:r>
              <a:rPr dirty="0" baseline="23148" sz="900" spc="-202">
                <a:latin typeface="Arial MT"/>
                <a:cs typeface="Arial MT"/>
              </a:rPr>
              <a:t>..</a:t>
            </a:r>
            <a:r>
              <a:rPr dirty="0" sz="800" spc="-135">
                <a:latin typeface="Times New Roman"/>
                <a:cs typeface="Times New Roman"/>
              </a:rPr>
              <a:t>l</a:t>
            </a:r>
            <a:r>
              <a:rPr dirty="0" baseline="23148" sz="900" spc="-202">
                <a:latin typeface="Arial MT"/>
                <a:cs typeface="Arial MT"/>
              </a:rPr>
              <a:t>.</a:t>
            </a:r>
            <a:r>
              <a:rPr dirty="0" sz="800" spc="-135">
                <a:latin typeface="Times New Roman"/>
                <a:cs typeface="Times New Roman"/>
              </a:rPr>
              <a:t>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pantalla.</a:t>
            </a:r>
            <a:endParaRPr sz="800">
              <a:latin typeface="Times New Roman"/>
              <a:cs typeface="Times New Roman"/>
            </a:endParaRPr>
          </a:p>
          <a:p>
            <a:pPr marL="38100" marR="736600">
              <a:lnSpc>
                <a:spcPts val="1090"/>
              </a:lnSpc>
              <a:spcBef>
                <a:spcPts val="10"/>
              </a:spcBef>
            </a:pP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puntos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finales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conexión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círculos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rellenos.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visibles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pantalla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(anula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atributo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Display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del</a:t>
            </a:r>
            <a:endParaRPr sz="800">
              <a:latin typeface="Times New Roman"/>
              <a:cs typeface="Times New Roman"/>
            </a:endParaRPr>
          </a:p>
          <a:p>
            <a:pPr marL="38100" marR="30480">
              <a:lnSpc>
                <a:spcPts val="1090"/>
              </a:lnSpc>
              <a:spcBef>
                <a:spcPts val="5"/>
              </a:spcBef>
            </a:pPr>
            <a:r>
              <a:rPr dirty="0" sz="800">
                <a:latin typeface="Times New Roman"/>
                <a:cs typeface="Times New Roman"/>
              </a:rPr>
              <a:t>Ventana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nodo).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opción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útil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después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Hacer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nombres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ATP</a:t>
            </a:r>
            <a:r>
              <a:rPr dirty="0" sz="800" spc="40" i="1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831370" y="409758"/>
            <a:ext cx="518795" cy="30353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 marR="5080">
              <a:lnSpc>
                <a:spcPct val="113799"/>
              </a:lnSpc>
              <a:spcBef>
                <a:spcPts val="90"/>
              </a:spcBef>
            </a:pPr>
            <a:r>
              <a:rPr dirty="0" sz="800" spc="-10" i="1">
                <a:latin typeface="Times New Roman"/>
                <a:cs typeface="Times New Roman"/>
              </a:rPr>
              <a:t>Conexiones</a:t>
            </a:r>
            <a:r>
              <a:rPr dirty="0" sz="800" spc="500" i="1">
                <a:latin typeface="Times New Roman"/>
                <a:cs typeface="Times New Roman"/>
              </a:rPr>
              <a:t> </a:t>
            </a:r>
            <a:r>
              <a:rPr dirty="0" sz="800" spc="-10" i="1">
                <a:latin typeface="Times New Roman"/>
                <a:cs typeface="Times New Roman"/>
              </a:rPr>
              <a:t>Relaciones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831370" y="826058"/>
            <a:ext cx="767715" cy="441959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 marR="88900">
              <a:lnSpc>
                <a:spcPct val="113799"/>
              </a:lnSpc>
              <a:spcBef>
                <a:spcPts val="90"/>
              </a:spcBef>
            </a:pPr>
            <a:r>
              <a:rPr dirty="0" sz="800" spc="-10" i="1">
                <a:latin typeface="Times New Roman"/>
                <a:cs typeface="Times New Roman"/>
              </a:rPr>
              <a:t>Etiquetas</a:t>
            </a:r>
            <a:r>
              <a:rPr dirty="0" sz="800" spc="50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Puntos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spc="-20" i="1">
                <a:latin typeface="Times New Roman"/>
                <a:cs typeface="Times New Roman"/>
              </a:rPr>
              <a:t>nodo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 i="1">
                <a:latin typeface="Times New Roman"/>
                <a:cs typeface="Times New Roman"/>
              </a:rPr>
              <a:t>Nombres</a:t>
            </a:r>
            <a:r>
              <a:rPr dirty="0" sz="800" spc="4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 spc="-20" i="1">
                <a:latin typeface="Times New Roman"/>
                <a:cs typeface="Times New Roman"/>
              </a:rPr>
              <a:t>nodo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805970" y="1493459"/>
            <a:ext cx="5547995" cy="99695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108075" marR="1210310" indent="-1070610">
              <a:lnSpc>
                <a:spcPct val="113799"/>
              </a:lnSpc>
              <a:spcBef>
                <a:spcPts val="90"/>
              </a:spcBef>
            </a:pPr>
            <a:r>
              <a:rPr dirty="0" baseline="-13888" sz="1200" i="1">
                <a:latin typeface="Times New Roman"/>
                <a:cs typeface="Times New Roman"/>
              </a:rPr>
              <a:t>Arrastra</a:t>
            </a:r>
            <a:r>
              <a:rPr dirty="0" baseline="-13888" sz="1200" spc="112" i="1">
                <a:latin typeface="Times New Roman"/>
                <a:cs typeface="Times New Roman"/>
              </a:rPr>
              <a:t> </a:t>
            </a:r>
            <a:r>
              <a:rPr dirty="0" baseline="-13888" sz="1200" i="1">
                <a:latin typeface="Times New Roman"/>
                <a:cs typeface="Times New Roman"/>
              </a:rPr>
              <a:t>sobre</a:t>
            </a:r>
            <a:r>
              <a:rPr dirty="0" baseline="-13888" sz="1200" spc="120" i="1">
                <a:latin typeface="Times New Roman"/>
                <a:cs typeface="Times New Roman"/>
              </a:rPr>
              <a:t> </a:t>
            </a:r>
            <a:r>
              <a:rPr dirty="0" baseline="-13888" sz="1200" i="1">
                <a:latin typeface="Times New Roman"/>
                <a:cs typeface="Times New Roman"/>
              </a:rPr>
              <a:t>la</a:t>
            </a:r>
            <a:r>
              <a:rPr dirty="0" baseline="-13888" sz="1200" spc="112" i="1">
                <a:latin typeface="Times New Roman"/>
                <a:cs typeface="Times New Roman"/>
              </a:rPr>
              <a:t> </a:t>
            </a:r>
            <a:r>
              <a:rPr dirty="0" baseline="-13888" sz="1200" spc="-120" i="1">
                <a:latin typeface="Times New Roman"/>
                <a:cs typeface="Times New Roman"/>
              </a:rPr>
              <a:t>informa</a:t>
            </a:r>
            <a:r>
              <a:rPr dirty="0" sz="800" spc="-80">
                <a:latin typeface="Times New Roman"/>
                <a:cs typeface="Times New Roman"/>
              </a:rPr>
              <a:t>L</a:t>
            </a:r>
            <a:r>
              <a:rPr dirty="0" baseline="-13888" sz="1200" spc="-120" i="1">
                <a:latin typeface="Times New Roman"/>
                <a:cs typeface="Times New Roman"/>
              </a:rPr>
              <a:t>c</a:t>
            </a:r>
            <a:r>
              <a:rPr dirty="0" sz="800" spc="-80" b="1">
                <a:latin typeface="Times New Roman"/>
                <a:cs typeface="Times New Roman"/>
              </a:rPr>
              <a:t>i</a:t>
            </a:r>
            <a:r>
              <a:rPr dirty="0" sz="800" spc="-80">
                <a:latin typeface="Times New Roman"/>
                <a:cs typeface="Times New Roman"/>
              </a:rPr>
              <a:t>s</a:t>
            </a:r>
            <a:r>
              <a:rPr dirty="0" baseline="-13888" sz="1200" spc="-120" i="1">
                <a:latin typeface="Times New Roman"/>
                <a:cs typeface="Times New Roman"/>
              </a:rPr>
              <a:t>ó</a:t>
            </a:r>
            <a:r>
              <a:rPr dirty="0" sz="800" spc="-80">
                <a:latin typeface="Times New Roman"/>
                <a:cs typeface="Times New Roman"/>
              </a:rPr>
              <a:t>t</a:t>
            </a:r>
            <a:r>
              <a:rPr dirty="0" baseline="-13888" sz="1200" spc="-120" i="1">
                <a:latin typeface="Times New Roman"/>
                <a:cs typeface="Times New Roman"/>
              </a:rPr>
              <a:t>n</a:t>
            </a:r>
            <a:r>
              <a:rPr dirty="0" sz="800" spc="-80">
                <a:latin typeface="Times New Roman"/>
                <a:cs typeface="Times New Roman"/>
              </a:rPr>
              <a:t>ar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información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sobre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(nombre,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número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nodos)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debajo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cursor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mouse.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requiere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hacer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ralentizar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aplicación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caso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grandes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circuitos.</a:t>
            </a:r>
            <a:endParaRPr sz="800">
              <a:latin typeface="Times New Roman"/>
              <a:cs typeface="Times New Roman"/>
            </a:endParaRPr>
          </a:p>
          <a:p>
            <a:pPr marL="1108075" marR="508000" indent="-1070610">
              <a:lnSpc>
                <a:spcPct val="113799"/>
              </a:lnSpc>
            </a:pPr>
            <a:r>
              <a:rPr dirty="0" baseline="-13888" sz="1200" i="1">
                <a:latin typeface="Times New Roman"/>
                <a:cs typeface="Times New Roman"/>
              </a:rPr>
              <a:t>Color</a:t>
            </a:r>
            <a:r>
              <a:rPr dirty="0" baseline="-13888" sz="1200" spc="82" i="1">
                <a:latin typeface="Times New Roman"/>
                <a:cs typeface="Times New Roman"/>
              </a:rPr>
              <a:t> </a:t>
            </a:r>
            <a:r>
              <a:rPr dirty="0" baseline="-13888" sz="1200" i="1">
                <a:latin typeface="Times New Roman"/>
                <a:cs typeface="Times New Roman"/>
              </a:rPr>
              <a:t>rojo</a:t>
            </a:r>
            <a:r>
              <a:rPr dirty="0" baseline="-13888" sz="1200" spc="82" i="1">
                <a:latin typeface="Times New Roman"/>
                <a:cs typeface="Times New Roman"/>
              </a:rPr>
              <a:t> </a:t>
            </a:r>
            <a:r>
              <a:rPr dirty="0" baseline="-13888" sz="1200" spc="-37" i="1">
                <a:latin typeface="Times New Roman"/>
                <a:cs typeface="Times New Roman"/>
              </a:rPr>
              <a:t>predeterminad</a:t>
            </a:r>
            <a:r>
              <a:rPr dirty="0" sz="800" spc="-25">
                <a:latin typeface="Times New Roman"/>
                <a:cs typeface="Times New Roman"/>
              </a:rPr>
              <a:t>L</a:t>
            </a:r>
            <a:r>
              <a:rPr dirty="0" baseline="-13888" sz="1200" spc="-37" i="1">
                <a:latin typeface="Times New Roman"/>
                <a:cs typeface="Times New Roman"/>
              </a:rPr>
              <a:t>o</a:t>
            </a:r>
            <a:r>
              <a:rPr dirty="0" sz="800" spc="-25">
                <a:latin typeface="Times New Roman"/>
                <a:cs typeface="Times New Roman"/>
              </a:rPr>
              <a:t>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puntos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dibujan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color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rojo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hasta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componente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abre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primera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vez.</a:t>
            </a:r>
            <a:endParaRPr sz="800">
              <a:latin typeface="Times New Roman"/>
              <a:cs typeface="Times New Roman"/>
            </a:endParaRPr>
          </a:p>
          <a:p>
            <a:pPr marL="38100">
              <a:lnSpc>
                <a:spcPts val="919"/>
              </a:lnSpc>
              <a:spcBef>
                <a:spcPts val="345"/>
              </a:spcBef>
            </a:pPr>
            <a:r>
              <a:rPr dirty="0" sz="800" i="1">
                <a:latin typeface="Times New Roman"/>
                <a:cs typeface="Times New Roman"/>
              </a:rPr>
              <a:t>Mostrar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salida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rama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Los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pequeños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símbolos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indican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solicitudes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salida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rama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seleccionadas.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Rama</a:t>
            </a:r>
            <a:endParaRPr sz="800">
              <a:latin typeface="Times New Roman"/>
              <a:cs typeface="Times New Roman"/>
            </a:endParaRPr>
          </a:p>
          <a:p>
            <a:pPr marL="1108075">
              <a:lnSpc>
                <a:spcPts val="919"/>
              </a:lnSpc>
            </a:pP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solicitudes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salida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mayoría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componentes.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831370" y="2503151"/>
            <a:ext cx="86741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i="1">
                <a:latin typeface="Times New Roman"/>
                <a:cs typeface="Times New Roman"/>
              </a:rPr>
              <a:t>Circuito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 spc="-10" i="1">
                <a:latin typeface="Times New Roman"/>
                <a:cs typeface="Times New Roman"/>
              </a:rPr>
              <a:t>bloqueo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1901855" y="2476719"/>
            <a:ext cx="347789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mover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abren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entrada.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831370" y="2742359"/>
            <a:ext cx="5215890" cy="58102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 marR="5080">
              <a:lnSpc>
                <a:spcPct val="113799"/>
              </a:lnSpc>
              <a:spcBef>
                <a:spcPts val="90"/>
              </a:spcBef>
            </a:pP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aceptar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opciones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vista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actuales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regresar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Aceptar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establecer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y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nuevas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opciones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volver,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Aplicar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desea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configuración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actual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sea</a:t>
            </a:r>
            <a:endParaRPr sz="800">
              <a:latin typeface="Times New Roman"/>
              <a:cs typeface="Times New Roman"/>
            </a:endParaRPr>
          </a:p>
          <a:p>
            <a:pPr marL="12700" marR="5765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aplicado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todas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actuales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futuras,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Aplicar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todo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antes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salir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del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(esto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guarda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ATPDraw.ini).</a:t>
            </a:r>
            <a:endParaRPr sz="800">
              <a:latin typeface="Times New Roman"/>
              <a:cs typeface="Times New Roman"/>
            </a:endParaRPr>
          </a:p>
        </p:txBody>
      </p:sp>
      <p:grpSp>
        <p:nvGrpSpPr>
          <p:cNvPr id="19" name="object 19" descr=""/>
          <p:cNvGrpSpPr/>
          <p:nvPr/>
        </p:nvGrpSpPr>
        <p:grpSpPr>
          <a:xfrm>
            <a:off x="368299" y="5958576"/>
            <a:ext cx="535305" cy="13335"/>
            <a:chOff x="368299" y="5958576"/>
            <a:chExt cx="535305" cy="13335"/>
          </a:xfrm>
        </p:grpSpPr>
        <p:sp>
          <p:nvSpPr>
            <p:cNvPr id="20" name="object 20" descr=""/>
            <p:cNvSpPr/>
            <p:nvPr/>
          </p:nvSpPr>
          <p:spPr>
            <a:xfrm>
              <a:off x="368299" y="5958576"/>
              <a:ext cx="535305" cy="6985"/>
            </a:xfrm>
            <a:custGeom>
              <a:avLst/>
              <a:gdLst/>
              <a:ahLst/>
              <a:cxnLst/>
              <a:rect l="l" t="t" r="r" b="b"/>
              <a:pathLst>
                <a:path w="535305" h="6985">
                  <a:moveTo>
                    <a:pt x="535242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535242" y="0"/>
                  </a:lnTo>
                  <a:lnTo>
                    <a:pt x="535242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 descr=""/>
            <p:cNvSpPr/>
            <p:nvPr/>
          </p:nvSpPr>
          <p:spPr>
            <a:xfrm>
              <a:off x="368287" y="5958585"/>
              <a:ext cx="535305" cy="13335"/>
            </a:xfrm>
            <a:custGeom>
              <a:avLst/>
              <a:gdLst/>
              <a:ahLst/>
              <a:cxnLst/>
              <a:rect l="l" t="t" r="r" b="b"/>
              <a:pathLst>
                <a:path w="535305" h="13335">
                  <a:moveTo>
                    <a:pt x="535254" y="0"/>
                  </a:moveTo>
                  <a:lnTo>
                    <a:pt x="528637" y="6604"/>
                  </a:lnTo>
                  <a:lnTo>
                    <a:pt x="0" y="6604"/>
                  </a:lnTo>
                  <a:lnTo>
                    <a:pt x="0" y="13208"/>
                  </a:lnTo>
                  <a:lnTo>
                    <a:pt x="528637" y="13208"/>
                  </a:lnTo>
                  <a:lnTo>
                    <a:pt x="535254" y="13208"/>
                  </a:lnTo>
                  <a:lnTo>
                    <a:pt x="535254" y="6604"/>
                  </a:lnTo>
                  <a:lnTo>
                    <a:pt x="535254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 descr=""/>
            <p:cNvSpPr/>
            <p:nvPr/>
          </p:nvSpPr>
          <p:spPr>
            <a:xfrm>
              <a:off x="368299" y="5958576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3" name="object 23" descr=""/>
          <p:cNvSpPr txBox="1"/>
          <p:nvPr/>
        </p:nvSpPr>
        <p:spPr>
          <a:xfrm>
            <a:off x="377385" y="6018569"/>
            <a:ext cx="51943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Página</a:t>
            </a:r>
            <a:r>
              <a:rPr dirty="0" sz="800" spc="8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69</a:t>
            </a:r>
            <a:endParaRPr sz="800">
              <a:latin typeface="Arial"/>
              <a:cs typeface="Arial"/>
            </a:endParaRPr>
          </a:p>
        </p:txBody>
      </p:sp>
      <p:sp>
        <p:nvSpPr>
          <p:cNvPr id="27" name="object 27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28" name="object 28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94615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48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24" name="object 24" descr=""/>
          <p:cNvSpPr txBox="1"/>
          <p:nvPr/>
        </p:nvSpPr>
        <p:spPr>
          <a:xfrm>
            <a:off x="4763088" y="6190375"/>
            <a:ext cx="99060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de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referencia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1089080" y="6692578"/>
            <a:ext cx="467359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Times New Roman"/>
                <a:cs typeface="Times New Roman"/>
              </a:rPr>
              <a:t>4.2.5</a:t>
            </a:r>
            <a:r>
              <a:rPr dirty="0" sz="800" spc="65" b="1">
                <a:latin typeface="Times New Roman"/>
                <a:cs typeface="Times New Roman"/>
              </a:rPr>
              <a:t> </a:t>
            </a:r>
            <a:r>
              <a:rPr dirty="0" sz="800" spc="-25" b="1">
                <a:latin typeface="Times New Roman"/>
                <a:cs typeface="Times New Roman"/>
              </a:rPr>
              <a:t>ATP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1089080" y="6819450"/>
            <a:ext cx="5650865" cy="3441700"/>
          </a:xfrm>
          <a:prstGeom prst="rect">
            <a:avLst/>
          </a:prstGeom>
        </p:spPr>
        <p:txBody>
          <a:bodyPr wrap="square" lIns="0" tIns="34925" rIns="0" bIns="0" rtlCol="0" vert="horz">
            <a:spAutoFit/>
          </a:bodyPr>
          <a:lstStyle/>
          <a:p>
            <a:pPr marL="1241425">
              <a:lnSpc>
                <a:spcPct val="100000"/>
              </a:lnSpc>
              <a:spcBef>
                <a:spcPts val="275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ATP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proporciona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opciones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crear,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mostrar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modificar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ATP</a:t>
            </a:r>
            <a:endParaRPr sz="800">
              <a:latin typeface="Times New Roman"/>
              <a:cs typeface="Times New Roman"/>
            </a:endParaRPr>
          </a:p>
          <a:p>
            <a:pPr marL="1241425" marR="5080">
              <a:lnSpc>
                <a:spcPct val="113799"/>
              </a:lnSpc>
              <a:spcBef>
                <a:spcPts val="55"/>
              </a:spcBef>
            </a:pPr>
            <a:r>
              <a:rPr dirty="0" sz="800">
                <a:latin typeface="Times New Roman"/>
                <a:cs typeface="Times New Roman"/>
              </a:rPr>
              <a:t>archivos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configurar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opciones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específicas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(por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ejemplo,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ΔT,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Tmax)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antes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ejecutar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caso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mediante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comando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ejecutar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ATP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función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 i="1">
                <a:latin typeface="Times New Roman"/>
                <a:cs typeface="Times New Roman"/>
              </a:rPr>
              <a:t>F2</a:t>
            </a:r>
            <a:endParaRPr sz="800">
              <a:latin typeface="Times New Roman"/>
              <a:cs typeface="Times New Roman"/>
            </a:endParaRPr>
          </a:p>
          <a:p>
            <a:pPr marL="1241425" marR="89217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llave.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gestionar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todas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solicitudes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salida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ATP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editados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inspeccionados.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nodo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Buscar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Buscar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siguiente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 spc="-20" i="1">
                <a:latin typeface="Times New Roman"/>
                <a:cs typeface="Times New Roman"/>
              </a:rPr>
              <a:t>nodo</a:t>
            </a:r>
            <a:endParaRPr sz="800">
              <a:latin typeface="Times New Roman"/>
              <a:cs typeface="Times New Roman"/>
            </a:endParaRPr>
          </a:p>
          <a:p>
            <a:pPr marL="1241425" marR="29400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herramienta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navegación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también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disponible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aquí.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módulo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optimización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funciona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función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costo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realizar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múltiples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ejecuciones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35">
                <a:latin typeface="Times New Roman"/>
                <a:cs typeface="Times New Roman"/>
              </a:rPr>
              <a:t>ATP.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The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Line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spc="-10" i="1">
                <a:latin typeface="Times New Roman"/>
                <a:cs typeface="Times New Roman"/>
              </a:rPr>
              <a:t>Check</a:t>
            </a:r>
            <a:endParaRPr sz="800">
              <a:latin typeface="Times New Roman"/>
              <a:cs typeface="Times New Roman"/>
            </a:endParaRPr>
          </a:p>
          <a:p>
            <a:pPr marL="1241425" marR="109855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característica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calcular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parámetros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secuenciales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líneas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transmisión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sub-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circuitos.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Otros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paquete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ATP-</a:t>
            </a:r>
            <a:r>
              <a:rPr dirty="0" sz="800">
                <a:latin typeface="Times New Roman"/>
                <a:cs typeface="Times New Roman"/>
              </a:rPr>
              <a:t>EMTP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(p.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Ej.,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y</a:t>
            </a:r>
            <a:r>
              <a:rPr dirty="0" sz="800" spc="10">
                <a:latin typeface="Times New Roman"/>
                <a:cs typeface="Times New Roman"/>
              </a:rPr>
              <a:t> posprocesadores,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programas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apoyo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y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utilidades)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también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se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pueden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lanzar</a:t>
            </a:r>
            <a:endParaRPr sz="800">
              <a:latin typeface="Times New Roman"/>
              <a:cs typeface="Times New Roman"/>
            </a:endParaRPr>
          </a:p>
          <a:p>
            <a:pPr marL="1241425">
              <a:lnSpc>
                <a:spcPct val="100000"/>
              </a:lnSpc>
              <a:spcBef>
                <a:spcPts val="80"/>
              </a:spcBef>
            </a:pP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este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menú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Además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los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comandos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predeterminados,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el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usuario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puede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agregar</a:t>
            </a:r>
            <a:endParaRPr sz="800">
              <a:latin typeface="Times New Roman"/>
              <a:cs typeface="Times New Roman"/>
            </a:endParaRPr>
          </a:p>
          <a:p>
            <a:pPr marL="1241425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comandos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adicionales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(por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ejemplo,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Ejecutar</a:t>
            </a:r>
            <a:r>
              <a:rPr dirty="0" sz="800" spc="9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PlotXY</a:t>
            </a:r>
            <a:r>
              <a:rPr dirty="0" sz="800" spc="9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/</a:t>
            </a:r>
            <a:r>
              <a:rPr dirty="0" sz="800" spc="9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Ejecutar</a:t>
            </a:r>
            <a:r>
              <a:rPr dirty="0" sz="800" spc="9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analizador</a:t>
            </a:r>
            <a:r>
              <a:rPr dirty="0" sz="800" spc="9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/</a:t>
            </a:r>
            <a:r>
              <a:rPr dirty="0" sz="800" spc="9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Ejecutar</a:t>
            </a:r>
            <a:r>
              <a:rPr dirty="0" sz="800" spc="9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PCPlot</a:t>
            </a:r>
            <a:r>
              <a:rPr dirty="0" sz="800" spc="90" i="1">
                <a:latin typeface="Times New Roman"/>
                <a:cs typeface="Times New Roman"/>
              </a:rPr>
              <a:t> </a:t>
            </a:r>
            <a:r>
              <a:rPr dirty="0" sz="800" spc="-50" i="1">
                <a:latin typeface="Times New Roman"/>
                <a:cs typeface="Times New Roman"/>
              </a:rPr>
              <a:t>/</a:t>
            </a:r>
            <a:endParaRPr sz="800">
              <a:latin typeface="Times New Roman"/>
              <a:cs typeface="Times New Roman"/>
            </a:endParaRPr>
          </a:p>
          <a:p>
            <a:pPr marL="1241425" marR="890269">
              <a:lnSpc>
                <a:spcPts val="880"/>
              </a:lnSpc>
              <a:spcBef>
                <a:spcPts val="434"/>
              </a:spcBef>
            </a:pPr>
            <a:r>
              <a:rPr dirty="0" sz="800" i="1">
                <a:latin typeface="Times New Roman"/>
                <a:cs typeface="Times New Roman"/>
              </a:rPr>
              <a:t>Ejecute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TPPlot,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etc.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)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elementos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programa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existentes,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enumeran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inmediatamente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debajo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comandos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Editar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...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4.11.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760"/>
              </a:spcBef>
            </a:pPr>
            <a:endParaRPr sz="800">
              <a:latin typeface="Times New Roman"/>
              <a:cs typeface="Times New Roman"/>
            </a:endParaRPr>
          </a:p>
          <a:p>
            <a:pPr marL="1241425">
              <a:lnSpc>
                <a:spcPct val="100000"/>
              </a:lnSpc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4.11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ATP.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7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 b="1">
                <a:latin typeface="Times New Roman"/>
                <a:cs typeface="Times New Roman"/>
              </a:rPr>
              <a:t>4.2.5.1</a:t>
            </a:r>
            <a:r>
              <a:rPr dirty="0" sz="800" spc="90" b="1">
                <a:latin typeface="Times New Roman"/>
                <a:cs typeface="Times New Roman"/>
              </a:rPr>
              <a:t> </a:t>
            </a:r>
            <a:r>
              <a:rPr dirty="0" sz="800" spc="-10" b="1">
                <a:latin typeface="Times New Roman"/>
                <a:cs typeface="Times New Roman"/>
              </a:rPr>
              <a:t>Configuraciones</a:t>
            </a:r>
            <a:endParaRPr sz="800">
              <a:latin typeface="Times New Roman"/>
              <a:cs typeface="Times New Roman"/>
            </a:endParaRPr>
          </a:p>
          <a:p>
            <a:pPr marL="12700" marR="446405">
              <a:lnSpc>
                <a:spcPct val="113799"/>
              </a:lnSpc>
              <a:spcBef>
                <a:spcPts val="260"/>
              </a:spcBef>
            </a:pP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Configuración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ATP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...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varias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opciones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activo.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configuración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cuando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genera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35">
                <a:latin typeface="Times New Roman"/>
                <a:cs typeface="Times New Roman"/>
              </a:rPr>
              <a:t>ATP.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opciones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ordenan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seis.</a:t>
            </a:r>
            <a:endParaRPr sz="800">
              <a:latin typeface="Times New Roman"/>
              <a:cs typeface="Times New Roman"/>
            </a:endParaRPr>
          </a:p>
          <a:p>
            <a:pPr marL="12700" marR="63373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pestañas,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Simulación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Salida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configuración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tarjeta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miscelánea,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Formato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para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especificación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opciones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clasificación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tarjetas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solicitud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miscelánea,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Switch</a:t>
            </a:r>
            <a:r>
              <a:rPr dirty="0" sz="800" spc="8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/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UM</a:t>
            </a:r>
            <a:r>
              <a:rPr dirty="0" sz="800" spc="8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estadísticas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y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Estudios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Universal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Machine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Variables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$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Parameter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global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Pocket</a:t>
            </a:r>
            <a:endParaRPr sz="8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935015" y="165100"/>
            <a:ext cx="5226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5" name="object 5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583"/>
                  </a:lnTo>
                  <a:lnTo>
                    <a:pt x="142755" y="98583"/>
                  </a:lnTo>
                  <a:lnTo>
                    <a:pt x="136180" y="99891"/>
                  </a:lnTo>
                  <a:lnTo>
                    <a:pt x="104587" y="124086"/>
                  </a:lnTo>
                  <a:lnTo>
                    <a:pt x="98048" y="143290"/>
                  </a:lnTo>
                  <a:lnTo>
                    <a:pt x="98048" y="569322"/>
                  </a:lnTo>
                  <a:lnTo>
                    <a:pt x="117977" y="603765"/>
                  </a:lnTo>
                  <a:lnTo>
                    <a:pt x="142755" y="614029"/>
                  </a:lnTo>
                  <a:lnTo>
                    <a:pt x="1886711" y="614029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4029"/>
                  </a:moveTo>
                  <a:lnTo>
                    <a:pt x="1744971" y="614029"/>
                  </a:lnTo>
                  <a:lnTo>
                    <a:pt x="1751545" y="612721"/>
                  </a:lnTo>
                  <a:lnTo>
                    <a:pt x="1764174" y="607489"/>
                  </a:lnTo>
                  <a:lnTo>
                    <a:pt x="1788370" y="575896"/>
                  </a:lnTo>
                  <a:lnTo>
                    <a:pt x="1789678" y="569322"/>
                  </a:lnTo>
                  <a:lnTo>
                    <a:pt x="1789678" y="143290"/>
                  </a:lnTo>
                  <a:lnTo>
                    <a:pt x="1769748" y="108846"/>
                  </a:lnTo>
                  <a:lnTo>
                    <a:pt x="1744971" y="98583"/>
                  </a:lnTo>
                  <a:lnTo>
                    <a:pt x="1886711" y="98583"/>
                  </a:lnTo>
                  <a:lnTo>
                    <a:pt x="1886711" y="614029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932176" y="500419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5453" y="528634"/>
                  </a:moveTo>
                  <a:lnTo>
                    <a:pt x="49392" y="528634"/>
                  </a:lnTo>
                  <a:lnTo>
                    <a:pt x="45954" y="528270"/>
                  </a:lnTo>
                  <a:lnTo>
                    <a:pt x="10837" y="507931"/>
                  </a:lnTo>
                  <a:lnTo>
                    <a:pt x="0" y="479226"/>
                  </a:lnTo>
                  <a:lnTo>
                    <a:pt x="0" y="475770"/>
                  </a:lnTo>
                  <a:lnTo>
                    <a:pt x="0" y="49354"/>
                  </a:lnTo>
                  <a:lnTo>
                    <a:pt x="17937" y="12958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914"/>
                  </a:lnTo>
                  <a:lnTo>
                    <a:pt x="1704845" y="49354"/>
                  </a:lnTo>
                  <a:lnTo>
                    <a:pt x="1704845" y="479226"/>
                  </a:lnTo>
                  <a:lnTo>
                    <a:pt x="1686907" y="515524"/>
                  </a:lnTo>
                  <a:lnTo>
                    <a:pt x="1658890" y="528270"/>
                  </a:lnTo>
                  <a:lnTo>
                    <a:pt x="1655453" y="52863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171"/>
              <a:ext cx="145374" cy="145374"/>
            </a:xfrm>
            <a:prstGeom prst="rect">
              <a:avLst/>
            </a:prstGeom>
          </p:spPr>
        </p:pic>
      </p:grpSp>
      <p:sp>
        <p:nvSpPr>
          <p:cNvPr id="8" name="object 8" descr=""/>
          <p:cNvSpPr txBox="1"/>
          <p:nvPr/>
        </p:nvSpPr>
        <p:spPr>
          <a:xfrm>
            <a:off x="3469068" y="586844"/>
            <a:ext cx="2346325" cy="220218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83820">
              <a:lnSpc>
                <a:spcPct val="100000"/>
              </a:lnSpc>
              <a:spcBef>
                <a:spcPts val="130"/>
              </a:spcBef>
            </a:pPr>
            <a:r>
              <a:rPr dirty="0" sz="800" b="1" i="1">
                <a:latin typeface="Times New Roman"/>
                <a:cs typeface="Times New Roman"/>
              </a:rPr>
              <a:t>Configuraciones</a:t>
            </a:r>
            <a:r>
              <a:rPr dirty="0" sz="800" spc="100" b="1" i="1">
                <a:latin typeface="Times New Roman"/>
                <a:cs typeface="Times New Roman"/>
              </a:rPr>
              <a:t> </a:t>
            </a:r>
            <a:r>
              <a:rPr dirty="0" sz="800" b="1" i="1">
                <a:latin typeface="Times New Roman"/>
                <a:cs typeface="Times New Roman"/>
              </a:rPr>
              <a:t>de</a:t>
            </a:r>
            <a:r>
              <a:rPr dirty="0" sz="800" spc="105" b="1" i="1">
                <a:latin typeface="Times New Roman"/>
                <a:cs typeface="Times New Roman"/>
              </a:rPr>
              <a:t> </a:t>
            </a:r>
            <a:r>
              <a:rPr dirty="0" sz="800" spc="-10" b="1" i="1">
                <a:latin typeface="Times New Roman"/>
                <a:cs typeface="Times New Roman"/>
              </a:rPr>
              <a:t>simulación</a:t>
            </a:r>
            <a:endParaRPr sz="800">
              <a:latin typeface="Times New Roman"/>
              <a:cs typeface="Times New Roman"/>
            </a:endParaRPr>
          </a:p>
          <a:p>
            <a:pPr marL="440690" marR="184150" indent="-377825">
              <a:lnSpc>
                <a:spcPct val="119200"/>
              </a:lnSpc>
              <a:spcBef>
                <a:spcPts val="350"/>
              </a:spcBef>
            </a:pPr>
            <a:r>
              <a:rPr dirty="0" baseline="-27777" sz="900" spc="-150">
                <a:latin typeface="Arial MT"/>
                <a:cs typeface="Arial MT"/>
              </a:rPr>
              <a:t>T</a:t>
            </a:r>
            <a:r>
              <a:rPr dirty="0" sz="600" spc="-100" b="1">
                <a:latin typeface="Courier New"/>
                <a:cs typeface="Courier New"/>
              </a:rPr>
              <a:t>T</a:t>
            </a:r>
            <a:r>
              <a:rPr dirty="0" baseline="-27777" sz="900" spc="-150">
                <a:latin typeface="Arial MT"/>
                <a:cs typeface="Arial MT"/>
              </a:rPr>
              <a:t>r</a:t>
            </a:r>
            <a:r>
              <a:rPr dirty="0" sz="600" spc="-100" b="1">
                <a:latin typeface="Courier New"/>
                <a:cs typeface="Courier New"/>
              </a:rPr>
              <a:t>i</a:t>
            </a:r>
            <a:r>
              <a:rPr dirty="0" baseline="-27777" sz="900" spc="-150">
                <a:latin typeface="Arial MT"/>
                <a:cs typeface="Arial MT"/>
              </a:rPr>
              <a:t>a</a:t>
            </a:r>
            <a:r>
              <a:rPr dirty="0" sz="600" spc="-100" b="1">
                <a:latin typeface="Courier New"/>
                <a:cs typeface="Courier New"/>
              </a:rPr>
              <a:t>p</a:t>
            </a:r>
            <a:r>
              <a:rPr dirty="0" baseline="-27777" sz="900" spc="-150">
                <a:latin typeface="Arial MT"/>
                <a:cs typeface="Arial MT"/>
              </a:rPr>
              <a:t>du</a:t>
            </a:r>
            <a:r>
              <a:rPr dirty="0" sz="600" spc="-100" b="1">
                <a:latin typeface="Courier New"/>
                <a:cs typeface="Courier New"/>
              </a:rPr>
              <a:t>o</a:t>
            </a:r>
            <a:r>
              <a:rPr dirty="0" baseline="-27777" sz="900" spc="-150">
                <a:latin typeface="Arial MT"/>
                <a:cs typeface="Arial MT"/>
              </a:rPr>
              <a:t>ci</a:t>
            </a:r>
            <a:r>
              <a:rPr dirty="0" sz="600" spc="-100" b="1">
                <a:latin typeface="Courier New"/>
                <a:cs typeface="Courier New"/>
              </a:rPr>
              <a:t>d</a:t>
            </a:r>
            <a:r>
              <a:rPr dirty="0" baseline="-27777" sz="900" spc="-150">
                <a:latin typeface="Arial MT"/>
                <a:cs typeface="Arial MT"/>
              </a:rPr>
              <a:t>en</a:t>
            </a:r>
            <a:r>
              <a:rPr dirty="0" sz="600" spc="-100" b="1">
                <a:latin typeface="Courier New"/>
                <a:cs typeface="Courier New"/>
              </a:rPr>
              <a:t>e</a:t>
            </a:r>
            <a:r>
              <a:rPr dirty="0" baseline="-27777" sz="900" spc="-150">
                <a:latin typeface="Arial MT"/>
                <a:cs typeface="Arial MT"/>
              </a:rPr>
              <a:t>do</a:t>
            </a:r>
            <a:r>
              <a:rPr dirty="0" sz="600" spc="-100" b="1">
                <a:latin typeface="Courier New"/>
                <a:cs typeface="Courier New"/>
              </a:rPr>
              <a:t>s</a:t>
            </a:r>
            <a:r>
              <a:rPr dirty="0" baseline="-27777" sz="900" spc="-150">
                <a:latin typeface="Arial MT"/>
                <a:cs typeface="Arial MT"/>
              </a:rPr>
              <a:t>.</a:t>
            </a:r>
            <a:r>
              <a:rPr dirty="0" sz="600" spc="-100" b="1">
                <a:latin typeface="Courier New"/>
                <a:cs typeface="Courier New"/>
              </a:rPr>
              <a:t>i</a:t>
            </a:r>
            <a:r>
              <a:rPr dirty="0" baseline="-27777" sz="900" spc="-150">
                <a:latin typeface="Arial MT"/>
                <a:cs typeface="Arial MT"/>
              </a:rPr>
              <a:t>..</a:t>
            </a:r>
            <a:r>
              <a:rPr dirty="0" sz="600" spc="-100" b="1">
                <a:latin typeface="Courier New"/>
                <a:cs typeface="Courier New"/>
              </a:rPr>
              <a:t>mulación</a:t>
            </a:r>
            <a:r>
              <a:rPr dirty="0" sz="600" spc="105" b="1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:</a:t>
            </a:r>
            <a:r>
              <a:rPr dirty="0" sz="600" spc="10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seleccione</a:t>
            </a:r>
            <a:r>
              <a:rPr dirty="0" sz="600" spc="10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entre </a:t>
            </a:r>
            <a:r>
              <a:rPr dirty="0" sz="600">
                <a:latin typeface="Courier New"/>
                <a:cs typeface="Courier New"/>
              </a:rPr>
              <a:t>métodos</a:t>
            </a:r>
            <a:r>
              <a:rPr dirty="0" sz="600" spc="8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9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simulación</a:t>
            </a:r>
            <a:r>
              <a:rPr dirty="0" sz="600" spc="9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soportados</a:t>
            </a:r>
            <a:r>
              <a:rPr dirty="0" sz="600" spc="90">
                <a:latin typeface="Courier New"/>
                <a:cs typeface="Courier New"/>
              </a:rPr>
              <a:t> </a:t>
            </a:r>
            <a:r>
              <a:rPr dirty="0" sz="600" spc="-25">
                <a:latin typeface="Courier New"/>
                <a:cs typeface="Courier New"/>
              </a:rPr>
              <a:t>por </a:t>
            </a:r>
            <a:r>
              <a:rPr dirty="0" sz="600" spc="-20">
                <a:latin typeface="Courier New"/>
                <a:cs typeface="Courier New"/>
              </a:rPr>
              <a:t>ATP:</a:t>
            </a:r>
            <a:endParaRPr sz="600">
              <a:latin typeface="Courier New"/>
              <a:cs typeface="Courier New"/>
            </a:endParaRPr>
          </a:p>
          <a:p>
            <a:pPr marL="440690" indent="-178435">
              <a:lnSpc>
                <a:spcPct val="100000"/>
              </a:lnSpc>
              <a:spcBef>
                <a:spcPts val="114"/>
              </a:spcBef>
              <a:buChar char="o"/>
              <a:tabLst>
                <a:tab pos="440690" algn="l"/>
              </a:tabLst>
            </a:pPr>
            <a:r>
              <a:rPr dirty="0" sz="600">
                <a:latin typeface="Courier New"/>
                <a:cs typeface="Courier New"/>
              </a:rPr>
              <a:t>Dominio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tiempo</a:t>
            </a:r>
            <a:endParaRPr sz="600">
              <a:latin typeface="Courier New"/>
              <a:cs typeface="Courier New"/>
            </a:endParaRPr>
          </a:p>
          <a:p>
            <a:pPr marL="440690" indent="-178435">
              <a:lnSpc>
                <a:spcPct val="100000"/>
              </a:lnSpc>
              <a:spcBef>
                <a:spcPts val="110"/>
              </a:spcBef>
              <a:buChar char="o"/>
              <a:tabLst>
                <a:tab pos="440690" algn="l"/>
              </a:tabLst>
            </a:pPr>
            <a:r>
              <a:rPr dirty="0" sz="600">
                <a:latin typeface="Courier New"/>
                <a:cs typeface="Courier New"/>
              </a:rPr>
              <a:t>Escaneo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frecuencia</a:t>
            </a:r>
            <a:endParaRPr sz="600">
              <a:latin typeface="Courier New"/>
              <a:cs typeface="Courier New"/>
            </a:endParaRPr>
          </a:p>
          <a:p>
            <a:pPr marL="440690" indent="-178435">
              <a:lnSpc>
                <a:spcPct val="100000"/>
              </a:lnSpc>
              <a:spcBef>
                <a:spcPts val="60"/>
              </a:spcBef>
              <a:buChar char="o"/>
              <a:tabLst>
                <a:tab pos="440690" algn="l"/>
              </a:tabLst>
            </a:pPr>
            <a:r>
              <a:rPr dirty="0" sz="600">
                <a:latin typeface="Courier New"/>
                <a:cs typeface="Courier New"/>
              </a:rPr>
              <a:t>Escaneo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8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frecuencia</a:t>
            </a:r>
            <a:r>
              <a:rPr dirty="0" sz="600" spc="8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armónica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(HFS)</a:t>
            </a:r>
            <a:endParaRPr sz="600">
              <a:latin typeface="Courier New"/>
              <a:cs typeface="Courier New"/>
            </a:endParaRPr>
          </a:p>
          <a:p>
            <a:pPr marL="83820">
              <a:lnSpc>
                <a:spcPct val="100000"/>
              </a:lnSpc>
              <a:spcBef>
                <a:spcPts val="375"/>
              </a:spcBef>
            </a:pPr>
            <a:r>
              <a:rPr dirty="0" sz="600">
                <a:latin typeface="Courier New"/>
                <a:cs typeface="Courier New"/>
              </a:rPr>
              <a:t>Dominio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tiempo</a:t>
            </a:r>
            <a:endParaRPr sz="600">
              <a:latin typeface="Courier New"/>
              <a:cs typeface="Courier New"/>
            </a:endParaRPr>
          </a:p>
          <a:p>
            <a:pPr marL="83820">
              <a:lnSpc>
                <a:spcPct val="100000"/>
              </a:lnSpc>
              <a:spcBef>
                <a:spcPts val="370"/>
              </a:spcBef>
            </a:pPr>
            <a:r>
              <a:rPr dirty="0" sz="600" b="1">
                <a:latin typeface="Courier New"/>
                <a:cs typeface="Courier New"/>
              </a:rPr>
              <a:t>delta</a:t>
            </a:r>
            <a:r>
              <a:rPr dirty="0" sz="600" spc="50" b="1">
                <a:latin typeface="Courier New"/>
                <a:cs typeface="Courier New"/>
              </a:rPr>
              <a:t> </a:t>
            </a:r>
            <a:r>
              <a:rPr dirty="0" sz="600" b="1">
                <a:latin typeface="Courier New"/>
                <a:cs typeface="Courier New"/>
              </a:rPr>
              <a:t>T</a:t>
            </a:r>
            <a:r>
              <a:rPr dirty="0" sz="600" spc="50" b="1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: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paso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tiempo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simulación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 spc="-25">
                <a:latin typeface="Courier New"/>
                <a:cs typeface="Courier New"/>
              </a:rPr>
              <a:t>en</a:t>
            </a:r>
            <a:endParaRPr sz="600">
              <a:latin typeface="Courier New"/>
              <a:cs typeface="Courier New"/>
            </a:endParaRPr>
          </a:p>
          <a:p>
            <a:pPr marL="678815">
              <a:lnSpc>
                <a:spcPct val="100000"/>
              </a:lnSpc>
              <a:spcBef>
                <a:spcPts val="114"/>
              </a:spcBef>
            </a:pPr>
            <a:r>
              <a:rPr dirty="0" sz="600" spc="-10">
                <a:latin typeface="Courier New"/>
                <a:cs typeface="Courier New"/>
              </a:rPr>
              <a:t>segundos.</a:t>
            </a:r>
            <a:endParaRPr sz="600">
              <a:latin typeface="Courier New"/>
              <a:cs typeface="Courier New"/>
            </a:endParaRPr>
          </a:p>
          <a:p>
            <a:pPr marL="440690" marR="17780" indent="-356870">
              <a:lnSpc>
                <a:spcPct val="115599"/>
              </a:lnSpc>
              <a:spcBef>
                <a:spcPts val="50"/>
              </a:spcBef>
            </a:pPr>
            <a:r>
              <a:rPr dirty="0" sz="600" b="1">
                <a:latin typeface="Courier New"/>
                <a:cs typeface="Courier New"/>
              </a:rPr>
              <a:t>Tmax</a:t>
            </a:r>
            <a:r>
              <a:rPr dirty="0" sz="600" spc="60" b="1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: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hora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b="1">
                <a:latin typeface="Courier New"/>
                <a:cs typeface="Courier New"/>
              </a:rPr>
              <a:t>finalización</a:t>
            </a:r>
            <a:r>
              <a:rPr dirty="0" sz="600" spc="60" b="1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simulación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spc="-25">
                <a:latin typeface="Courier New"/>
                <a:cs typeface="Courier New"/>
              </a:rPr>
              <a:t>en </a:t>
            </a:r>
            <a:r>
              <a:rPr dirty="0" sz="600" spc="-10">
                <a:latin typeface="Courier New"/>
                <a:cs typeface="Courier New"/>
              </a:rPr>
              <a:t>segundos.</a:t>
            </a:r>
            <a:endParaRPr sz="600">
              <a:latin typeface="Courier New"/>
              <a:cs typeface="Courier New"/>
            </a:endParaRPr>
          </a:p>
          <a:p>
            <a:pPr marL="83820">
              <a:lnSpc>
                <a:spcPct val="100000"/>
              </a:lnSpc>
              <a:spcBef>
                <a:spcPts val="165"/>
              </a:spcBef>
            </a:pPr>
            <a:r>
              <a:rPr dirty="0" sz="600" b="1">
                <a:latin typeface="Courier New"/>
                <a:cs typeface="Courier New"/>
              </a:rPr>
              <a:t>Xopt</a:t>
            </a:r>
            <a:r>
              <a:rPr dirty="0" sz="600" spc="50" b="1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: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Inductancias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[mH]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si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cero;</a:t>
            </a:r>
            <a:endParaRPr sz="600">
              <a:latin typeface="Courier New"/>
              <a:cs typeface="Courier New"/>
            </a:endParaRPr>
          </a:p>
          <a:p>
            <a:pPr marL="440690" marR="88900">
              <a:lnSpc>
                <a:spcPts val="880"/>
              </a:lnSpc>
              <a:spcBef>
                <a:spcPts val="10"/>
              </a:spcBef>
            </a:pP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lo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contrario,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inductancias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[Ohm] </a:t>
            </a:r>
            <a:r>
              <a:rPr dirty="0" sz="600">
                <a:latin typeface="Courier New"/>
                <a:cs typeface="Courier New"/>
              </a:rPr>
              <a:t>con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 i="1">
                <a:latin typeface="Courier New"/>
                <a:cs typeface="Courier New"/>
              </a:rPr>
              <a:t>Xopt</a:t>
            </a:r>
            <a:r>
              <a:rPr dirty="0" sz="600" spc="50" i="1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como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frecuencia</a:t>
            </a:r>
            <a:endParaRPr sz="600">
              <a:latin typeface="Courier New"/>
              <a:cs typeface="Courier New"/>
            </a:endParaRPr>
          </a:p>
          <a:p>
            <a:pPr marL="83820">
              <a:lnSpc>
                <a:spcPct val="100000"/>
              </a:lnSpc>
              <a:spcBef>
                <a:spcPts val="60"/>
              </a:spcBef>
            </a:pPr>
            <a:r>
              <a:rPr dirty="0" sz="600" b="1">
                <a:latin typeface="Courier New"/>
                <a:cs typeface="Courier New"/>
              </a:rPr>
              <a:t>Copto</a:t>
            </a:r>
            <a:r>
              <a:rPr dirty="0" sz="600" spc="55" b="1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: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capacitancias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[mF]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si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cero;</a:t>
            </a:r>
            <a:endParaRPr sz="600">
              <a:latin typeface="Courier New"/>
              <a:cs typeface="Courier New"/>
            </a:endParaRPr>
          </a:p>
          <a:p>
            <a:pPr marL="440690" marR="136525">
              <a:lnSpc>
                <a:spcPct val="115599"/>
              </a:lnSpc>
              <a:spcBef>
                <a:spcPts val="55"/>
              </a:spcBef>
            </a:pP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lo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contrario,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las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capacitancias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 spc="-25">
                <a:latin typeface="Courier New"/>
                <a:cs typeface="Courier New"/>
              </a:rPr>
              <a:t>en </a:t>
            </a:r>
            <a:r>
              <a:rPr dirty="0" sz="600">
                <a:latin typeface="Courier New"/>
                <a:cs typeface="Courier New"/>
              </a:rPr>
              <a:t>[Ohm]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con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 i="1">
                <a:latin typeface="Courier New"/>
                <a:cs typeface="Courier New"/>
              </a:rPr>
              <a:t>Copt</a:t>
            </a:r>
            <a:r>
              <a:rPr dirty="0" sz="600" spc="55" i="1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como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frecuencia.</a:t>
            </a:r>
            <a:endParaRPr sz="600">
              <a:latin typeface="Courier New"/>
              <a:cs typeface="Courier New"/>
            </a:endParaRPr>
          </a:p>
          <a:p>
            <a:pPr marL="83820">
              <a:lnSpc>
                <a:spcPct val="100000"/>
              </a:lnSpc>
              <a:spcBef>
                <a:spcPts val="165"/>
              </a:spcBef>
            </a:pPr>
            <a:r>
              <a:rPr dirty="0" sz="600" b="1">
                <a:latin typeface="Courier New"/>
                <a:cs typeface="Courier New"/>
              </a:rPr>
              <a:t>Freq</a:t>
            </a:r>
            <a:r>
              <a:rPr dirty="0" sz="600" spc="55" b="1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: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frecuencia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sistema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spc="-25">
                <a:latin typeface="Courier New"/>
                <a:cs typeface="Courier New"/>
              </a:rPr>
              <a:t>Hz.</a:t>
            </a:r>
            <a:endParaRPr sz="600">
              <a:latin typeface="Courier New"/>
              <a:cs typeface="Courier New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089080" y="3890809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5661767" y="3870984"/>
            <a:ext cx="13144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69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089080" y="342350"/>
            <a:ext cx="109156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Opciones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calculadora.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1089080" y="2780676"/>
            <a:ext cx="5497830" cy="90043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4.12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Configuración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simulación.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22900"/>
              </a:lnSpc>
            </a:pPr>
            <a:r>
              <a:rPr dirty="0" sz="600" b="1">
                <a:latin typeface="Courier New"/>
                <a:cs typeface="Courier New"/>
              </a:rPr>
              <a:t>Frecuencia</a:t>
            </a:r>
            <a:r>
              <a:rPr dirty="0" sz="600" spc="70" b="1">
                <a:latin typeface="Courier New"/>
                <a:cs typeface="Courier New"/>
              </a:rPr>
              <a:t> </a:t>
            </a:r>
            <a:r>
              <a:rPr dirty="0" sz="600" b="1">
                <a:latin typeface="Courier New"/>
                <a:cs typeface="Courier New"/>
              </a:rPr>
              <a:t>de</a:t>
            </a:r>
            <a:r>
              <a:rPr dirty="0" sz="600" spc="70" b="1">
                <a:latin typeface="Courier New"/>
                <a:cs typeface="Courier New"/>
              </a:rPr>
              <a:t> </a:t>
            </a:r>
            <a:r>
              <a:rPr dirty="0" sz="600" b="1">
                <a:latin typeface="Courier New"/>
                <a:cs typeface="Courier New"/>
              </a:rPr>
              <a:t>alimentación</a:t>
            </a:r>
            <a:r>
              <a:rPr dirty="0" sz="600" spc="70" b="1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: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cuando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está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marcada,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tarjeta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solicitud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FRECUENCIA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SISTEMA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está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escrita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 spc="-25">
                <a:latin typeface="Courier New"/>
                <a:cs typeface="Courier New"/>
              </a:rPr>
              <a:t>en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archivo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ATP.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componente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ideal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transformador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usa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esta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frecuencia.</a:t>
            </a:r>
            <a:endParaRPr sz="6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470"/>
              </a:spcBef>
            </a:pP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600">
                <a:latin typeface="Courier New"/>
                <a:cs typeface="Courier New"/>
              </a:rPr>
              <a:t>Exploración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frecuencia</a:t>
            </a: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580"/>
              </a:spcBef>
            </a:pPr>
            <a:r>
              <a:rPr dirty="0" sz="600">
                <a:latin typeface="Courier New"/>
                <a:cs typeface="Courier New"/>
              </a:rPr>
              <a:t>Si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selecciona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 i="1">
                <a:latin typeface="Courier New"/>
                <a:cs typeface="Courier New"/>
              </a:rPr>
              <a:t>exploración</a:t>
            </a:r>
            <a:r>
              <a:rPr dirty="0" sz="600" spc="65" i="1">
                <a:latin typeface="Courier New"/>
                <a:cs typeface="Courier New"/>
              </a:rPr>
              <a:t> </a:t>
            </a:r>
            <a:r>
              <a:rPr dirty="0" sz="600" i="1">
                <a:latin typeface="Courier New"/>
                <a:cs typeface="Courier New"/>
              </a:rPr>
              <a:t>de</a:t>
            </a:r>
            <a:r>
              <a:rPr dirty="0" sz="600" spc="65" i="1">
                <a:latin typeface="Courier New"/>
                <a:cs typeface="Courier New"/>
              </a:rPr>
              <a:t> </a:t>
            </a:r>
            <a:r>
              <a:rPr dirty="0" sz="600" i="1">
                <a:latin typeface="Courier New"/>
                <a:cs typeface="Courier New"/>
              </a:rPr>
              <a:t>frecuencia,</a:t>
            </a:r>
            <a:r>
              <a:rPr dirty="0" sz="600" spc="70" i="1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opción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 i="1">
                <a:latin typeface="Courier New"/>
                <a:cs typeface="Courier New"/>
              </a:rPr>
              <a:t>exploración</a:t>
            </a:r>
            <a:r>
              <a:rPr dirty="0" sz="600" spc="65" i="1">
                <a:latin typeface="Courier New"/>
                <a:cs typeface="Courier New"/>
              </a:rPr>
              <a:t> </a:t>
            </a:r>
            <a:r>
              <a:rPr dirty="0" sz="600" i="1">
                <a:latin typeface="Courier New"/>
                <a:cs typeface="Courier New"/>
              </a:rPr>
              <a:t>de</a:t>
            </a:r>
            <a:r>
              <a:rPr dirty="0" sz="600" spc="65" i="1">
                <a:latin typeface="Courier New"/>
                <a:cs typeface="Courier New"/>
              </a:rPr>
              <a:t> </a:t>
            </a:r>
            <a:r>
              <a:rPr dirty="0" sz="600" i="1">
                <a:latin typeface="Courier New"/>
                <a:cs typeface="Courier New"/>
              </a:rPr>
              <a:t>frecuencia</a:t>
            </a:r>
            <a:r>
              <a:rPr dirty="0" sz="600" spc="65" i="1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ATP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está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habilitada.</a:t>
            </a:r>
            <a:endParaRPr sz="600">
              <a:latin typeface="Courier New"/>
              <a:cs typeface="Courier New"/>
            </a:endParaRPr>
          </a:p>
        </p:txBody>
      </p:sp>
      <p:grpSp>
        <p:nvGrpSpPr>
          <p:cNvPr id="13" name="object 13" descr=""/>
          <p:cNvGrpSpPr/>
          <p:nvPr/>
        </p:nvGrpSpPr>
        <p:grpSpPr>
          <a:xfrm>
            <a:off x="368299" y="4339626"/>
            <a:ext cx="443230" cy="13335"/>
            <a:chOff x="368299" y="4339626"/>
            <a:chExt cx="443230" cy="13335"/>
          </a:xfrm>
        </p:grpSpPr>
        <p:sp>
          <p:nvSpPr>
            <p:cNvPr id="14" name="object 14" descr=""/>
            <p:cNvSpPr/>
            <p:nvPr/>
          </p:nvSpPr>
          <p:spPr>
            <a:xfrm>
              <a:off x="368299" y="4339626"/>
              <a:ext cx="443230" cy="6985"/>
            </a:xfrm>
            <a:custGeom>
              <a:avLst/>
              <a:gdLst/>
              <a:ahLst/>
              <a:cxnLst/>
              <a:rect l="l" t="t" r="r" b="b"/>
              <a:pathLst>
                <a:path w="443230" h="6985">
                  <a:moveTo>
                    <a:pt x="442731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442731" y="0"/>
                  </a:lnTo>
                  <a:lnTo>
                    <a:pt x="442731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368287" y="4339627"/>
              <a:ext cx="443230" cy="13335"/>
            </a:xfrm>
            <a:custGeom>
              <a:avLst/>
              <a:gdLst/>
              <a:ahLst/>
              <a:cxnLst/>
              <a:rect l="l" t="t" r="r" b="b"/>
              <a:pathLst>
                <a:path w="443230" h="13335">
                  <a:moveTo>
                    <a:pt x="442734" y="0"/>
                  </a:moveTo>
                  <a:lnTo>
                    <a:pt x="436130" y="6616"/>
                  </a:lnTo>
                  <a:lnTo>
                    <a:pt x="0" y="6616"/>
                  </a:lnTo>
                  <a:lnTo>
                    <a:pt x="0" y="13220"/>
                  </a:lnTo>
                  <a:lnTo>
                    <a:pt x="436130" y="13220"/>
                  </a:lnTo>
                  <a:lnTo>
                    <a:pt x="442734" y="13220"/>
                  </a:lnTo>
                  <a:lnTo>
                    <a:pt x="442734" y="6616"/>
                  </a:lnTo>
                  <a:lnTo>
                    <a:pt x="442734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368299" y="4339626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" name="object 17" descr=""/>
          <p:cNvSpPr txBox="1"/>
          <p:nvPr/>
        </p:nvSpPr>
        <p:spPr>
          <a:xfrm>
            <a:off x="378830" y="4399619"/>
            <a:ext cx="4254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Page</a:t>
            </a:r>
            <a:r>
              <a:rPr dirty="0" sz="800" spc="6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70</a:t>
            </a:r>
            <a:endParaRPr sz="800">
              <a:latin typeface="Arial"/>
              <a:cs typeface="Arial"/>
            </a:endParaRPr>
          </a:p>
        </p:txBody>
      </p:sp>
      <p:sp>
        <p:nvSpPr>
          <p:cNvPr id="21" name="object 21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22" name="object 22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94615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48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18" name="object 18" descr=""/>
          <p:cNvSpPr txBox="1"/>
          <p:nvPr/>
        </p:nvSpPr>
        <p:spPr>
          <a:xfrm>
            <a:off x="4505379" y="4571425"/>
            <a:ext cx="99060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de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referencia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831370" y="4983760"/>
            <a:ext cx="4857750" cy="4392295"/>
          </a:xfrm>
          <a:prstGeom prst="rect">
            <a:avLst/>
          </a:prstGeom>
        </p:spPr>
        <p:txBody>
          <a:bodyPr wrap="square" lIns="0" tIns="33019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9"/>
              </a:spcBef>
            </a:pPr>
            <a:r>
              <a:rPr dirty="0" sz="600" b="1">
                <a:latin typeface="Courier New"/>
                <a:cs typeface="Courier New"/>
              </a:rPr>
              <a:t>min</a:t>
            </a:r>
            <a:r>
              <a:rPr dirty="0" sz="600" spc="55" b="1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: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frecuencia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inicio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para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exploración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frecuencia</a:t>
            </a: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65"/>
              </a:spcBef>
            </a:pPr>
            <a:r>
              <a:rPr dirty="0" sz="600" b="1">
                <a:latin typeface="Courier New"/>
                <a:cs typeface="Courier New"/>
              </a:rPr>
              <a:t>max</a:t>
            </a:r>
            <a:r>
              <a:rPr dirty="0" sz="600" spc="55" b="1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: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frecuencia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final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para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escaneo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frecuencia</a:t>
            </a: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215"/>
              </a:spcBef>
              <a:tabLst>
                <a:tab pos="368935" algn="l"/>
              </a:tabLst>
            </a:pPr>
            <a:r>
              <a:rPr dirty="0" sz="600" b="1">
                <a:latin typeface="Courier New"/>
                <a:cs typeface="Courier New"/>
              </a:rPr>
              <a:t>df</a:t>
            </a:r>
            <a:r>
              <a:rPr dirty="0" sz="600" spc="30" b="1">
                <a:latin typeface="Courier New"/>
                <a:cs typeface="Courier New"/>
              </a:rPr>
              <a:t> </a:t>
            </a:r>
            <a:r>
              <a:rPr dirty="0" sz="600" spc="-50">
                <a:latin typeface="Courier New"/>
                <a:cs typeface="Courier New"/>
              </a:rPr>
              <a:t>:</a:t>
            </a:r>
            <a:r>
              <a:rPr dirty="0" sz="600">
                <a:latin typeface="Courier New"/>
                <a:cs typeface="Courier New"/>
              </a:rPr>
              <a:t>	Incremento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frecuencia.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Deje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0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para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escala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frecuencia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logarítmica</a:t>
            </a: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65"/>
              </a:spcBef>
            </a:pPr>
            <a:r>
              <a:rPr dirty="0" sz="600" b="1">
                <a:latin typeface="Courier New"/>
                <a:cs typeface="Courier New"/>
              </a:rPr>
              <a:t>NPD</a:t>
            </a:r>
            <a:r>
              <a:rPr dirty="0" sz="600" spc="60" b="1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: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número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puntos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frecuencia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por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década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exploración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logarítmica</a:t>
            </a:r>
            <a:endParaRPr sz="6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470"/>
              </a:spcBef>
            </a:pP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</a:pPr>
            <a:r>
              <a:rPr dirty="0" sz="600">
                <a:latin typeface="Courier New"/>
                <a:cs typeface="Courier New"/>
              </a:rPr>
              <a:t>Escaneo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8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frecuencia</a:t>
            </a:r>
            <a:r>
              <a:rPr dirty="0" sz="600" spc="8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armónica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(HFS)</a:t>
            </a:r>
            <a:endParaRPr sz="600">
              <a:latin typeface="Courier New"/>
              <a:cs typeface="Courier New"/>
            </a:endParaRPr>
          </a:p>
          <a:p>
            <a:pPr marL="12700" marR="601980">
              <a:lnSpc>
                <a:spcPct val="122900"/>
              </a:lnSpc>
              <a:spcBef>
                <a:spcPts val="470"/>
              </a:spcBef>
            </a:pPr>
            <a:r>
              <a:rPr dirty="0" sz="600">
                <a:latin typeface="Courier New"/>
                <a:cs typeface="Courier New"/>
              </a:rPr>
              <a:t>Al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seleccionar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i="1">
                <a:latin typeface="Courier New"/>
                <a:cs typeface="Courier New"/>
              </a:rPr>
              <a:t>HFS</a:t>
            </a:r>
            <a:r>
              <a:rPr dirty="0" sz="600" spc="60" i="1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ejecutará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caso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datos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ATP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tantas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veces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como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especifica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spc="-25">
                <a:latin typeface="Courier New"/>
                <a:cs typeface="Courier New"/>
              </a:rPr>
              <a:t>en </a:t>
            </a:r>
            <a:r>
              <a:rPr dirty="0" sz="600">
                <a:latin typeface="Courier New"/>
                <a:cs typeface="Courier New"/>
              </a:rPr>
              <a:t>Cuadro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diálogo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componente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 i="1">
                <a:latin typeface="Courier New"/>
                <a:cs typeface="Courier New"/>
              </a:rPr>
              <a:t>fuente</a:t>
            </a:r>
            <a:r>
              <a:rPr dirty="0" sz="600" spc="80" i="1">
                <a:latin typeface="Courier New"/>
                <a:cs typeface="Courier New"/>
              </a:rPr>
              <a:t> </a:t>
            </a:r>
            <a:r>
              <a:rPr dirty="0" sz="600" i="1">
                <a:latin typeface="Courier New"/>
                <a:cs typeface="Courier New"/>
              </a:rPr>
              <a:t>armónico</a:t>
            </a:r>
            <a:r>
              <a:rPr dirty="0" sz="600" spc="80" i="1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(ver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capítulo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4.11.12).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frecuencia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 spc="-25">
                <a:latin typeface="Courier New"/>
                <a:cs typeface="Courier New"/>
              </a:rPr>
              <a:t>de </a:t>
            </a:r>
            <a:r>
              <a:rPr dirty="0" sz="600">
                <a:latin typeface="Courier New"/>
                <a:cs typeface="Courier New"/>
              </a:rPr>
              <a:t>se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incrementará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fuente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armónica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para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cada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ejecución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ATP.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frecuencia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potencia</a:t>
            </a: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especificación</a:t>
            </a:r>
            <a:r>
              <a:rPr dirty="0" sz="600" spc="8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</a:t>
            </a:r>
            <a:r>
              <a:rPr dirty="0" sz="600" spc="8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obligatoria</a:t>
            </a:r>
            <a:r>
              <a:rPr dirty="0" sz="600" spc="8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para</a:t>
            </a:r>
            <a:r>
              <a:rPr dirty="0" sz="600" spc="8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las</a:t>
            </a:r>
            <a:r>
              <a:rPr dirty="0" sz="600" spc="8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simulaciones</a:t>
            </a:r>
            <a:r>
              <a:rPr dirty="0" sz="600" spc="85">
                <a:latin typeface="Courier New"/>
                <a:cs typeface="Courier New"/>
              </a:rPr>
              <a:t> </a:t>
            </a:r>
            <a:r>
              <a:rPr dirty="0" sz="600" spc="-20">
                <a:latin typeface="Courier New"/>
                <a:cs typeface="Courier New"/>
              </a:rPr>
              <a:t>HFS.</a:t>
            </a:r>
            <a:endParaRPr sz="6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150"/>
              </a:spcBef>
            </a:pPr>
            <a:endParaRPr sz="600">
              <a:latin typeface="Courier New"/>
              <a:cs typeface="Courier New"/>
            </a:endParaRPr>
          </a:p>
          <a:p>
            <a:pPr marL="12700" marR="316230">
              <a:lnSpc>
                <a:spcPct val="115599"/>
              </a:lnSpc>
            </a:pPr>
            <a:r>
              <a:rPr dirty="0" sz="600">
                <a:latin typeface="Courier New"/>
                <a:cs typeface="Courier New"/>
              </a:rPr>
              <a:t>Si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selecciona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 i="1">
                <a:latin typeface="Courier New"/>
                <a:cs typeface="Courier New"/>
              </a:rPr>
              <a:t>Exploración</a:t>
            </a:r>
            <a:r>
              <a:rPr dirty="0" sz="600" spc="75" i="1">
                <a:latin typeface="Courier New"/>
                <a:cs typeface="Courier New"/>
              </a:rPr>
              <a:t> </a:t>
            </a:r>
            <a:r>
              <a:rPr dirty="0" sz="600" i="1">
                <a:latin typeface="Courier New"/>
                <a:cs typeface="Courier New"/>
              </a:rPr>
              <a:t>de</a:t>
            </a:r>
            <a:r>
              <a:rPr dirty="0" sz="600" spc="70" i="1">
                <a:latin typeface="Courier New"/>
                <a:cs typeface="Courier New"/>
              </a:rPr>
              <a:t> </a:t>
            </a:r>
            <a:r>
              <a:rPr dirty="0" sz="600" i="1">
                <a:latin typeface="Courier New"/>
                <a:cs typeface="Courier New"/>
              </a:rPr>
              <a:t>frecuencia</a:t>
            </a:r>
            <a:r>
              <a:rPr dirty="0" sz="600" spc="70" i="1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o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 i="1">
                <a:latin typeface="Courier New"/>
                <a:cs typeface="Courier New"/>
              </a:rPr>
              <a:t>HFS,</a:t>
            </a:r>
            <a:r>
              <a:rPr dirty="0" sz="600" spc="75" i="1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usuario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debe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especificar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qué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componente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 spc="-25">
                <a:latin typeface="Courier New"/>
                <a:cs typeface="Courier New"/>
              </a:rPr>
              <a:t>de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solución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para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imprimir:</a:t>
            </a: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375"/>
              </a:spcBef>
            </a:pPr>
            <a:r>
              <a:rPr dirty="0" sz="600" b="1">
                <a:latin typeface="Courier New"/>
                <a:cs typeface="Courier New"/>
              </a:rPr>
              <a:t>Solo</a:t>
            </a:r>
            <a:r>
              <a:rPr dirty="0" sz="600" spc="65" b="1">
                <a:latin typeface="Courier New"/>
                <a:cs typeface="Courier New"/>
              </a:rPr>
              <a:t> </a:t>
            </a:r>
            <a:r>
              <a:rPr dirty="0" sz="600" b="1">
                <a:latin typeface="Courier New"/>
                <a:cs typeface="Courier New"/>
              </a:rPr>
              <a:t>magnitud</a:t>
            </a:r>
            <a:r>
              <a:rPr dirty="0" sz="600" spc="70" b="1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: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solicitud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predeterminada</a:t>
            </a: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65"/>
              </a:spcBef>
            </a:pPr>
            <a:r>
              <a:rPr dirty="0" sz="600" b="1">
                <a:latin typeface="Courier New"/>
                <a:cs typeface="Courier New"/>
              </a:rPr>
              <a:t>Magnitud</a:t>
            </a:r>
            <a:r>
              <a:rPr dirty="0" sz="600" spc="55" b="1">
                <a:latin typeface="Courier New"/>
                <a:cs typeface="Courier New"/>
              </a:rPr>
              <a:t> </a:t>
            </a:r>
            <a:r>
              <a:rPr dirty="0" sz="600" b="1">
                <a:latin typeface="Courier New"/>
                <a:cs typeface="Courier New"/>
              </a:rPr>
              <a:t>y</a:t>
            </a:r>
            <a:r>
              <a:rPr dirty="0" sz="600" spc="60" b="1">
                <a:latin typeface="Courier New"/>
                <a:cs typeface="Courier New"/>
              </a:rPr>
              <a:t> </a:t>
            </a:r>
            <a:r>
              <a:rPr dirty="0" sz="600" b="1">
                <a:latin typeface="Courier New"/>
                <a:cs typeface="Courier New"/>
              </a:rPr>
              <a:t>ángulo</a:t>
            </a:r>
            <a:r>
              <a:rPr dirty="0" sz="600" spc="60" b="1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: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los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resultados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imprimen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POLAR</a:t>
            </a: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60"/>
              </a:spcBef>
            </a:pPr>
            <a:r>
              <a:rPr dirty="0" sz="600" b="1">
                <a:latin typeface="Courier New"/>
                <a:cs typeface="Courier New"/>
              </a:rPr>
              <a:t>Magnitud</a:t>
            </a:r>
            <a:r>
              <a:rPr dirty="0" sz="600" spc="40" b="1">
                <a:latin typeface="Courier New"/>
                <a:cs typeface="Courier New"/>
              </a:rPr>
              <a:t> </a:t>
            </a:r>
            <a:r>
              <a:rPr dirty="0" sz="600" b="1">
                <a:latin typeface="Courier New"/>
                <a:cs typeface="Courier New"/>
              </a:rPr>
              <a:t>y</a:t>
            </a:r>
            <a:r>
              <a:rPr dirty="0" sz="600" spc="45" b="1">
                <a:latin typeface="Courier New"/>
                <a:cs typeface="Courier New"/>
              </a:rPr>
              <a:t> </a:t>
            </a:r>
            <a:r>
              <a:rPr dirty="0" sz="600" b="1">
                <a:latin typeface="Courier New"/>
                <a:cs typeface="Courier New"/>
              </a:rPr>
              <a:t>ángulo</a:t>
            </a:r>
            <a:r>
              <a:rPr dirty="0" sz="600" spc="45" b="1">
                <a:latin typeface="Courier New"/>
                <a:cs typeface="Courier New"/>
              </a:rPr>
              <a:t> </a:t>
            </a:r>
            <a:r>
              <a:rPr dirty="0" sz="600" b="1">
                <a:latin typeface="Courier New"/>
                <a:cs typeface="Courier New"/>
              </a:rPr>
              <a:t>y</a:t>
            </a:r>
            <a:r>
              <a:rPr dirty="0" sz="600" spc="45" b="1">
                <a:latin typeface="Courier New"/>
                <a:cs typeface="Courier New"/>
              </a:rPr>
              <a:t> </a:t>
            </a:r>
            <a:r>
              <a:rPr dirty="0" sz="600" b="1">
                <a:latin typeface="Courier New"/>
                <a:cs typeface="Courier New"/>
              </a:rPr>
              <a:t>real</a:t>
            </a:r>
            <a:r>
              <a:rPr dirty="0" sz="600" spc="45" b="1">
                <a:latin typeface="Courier New"/>
                <a:cs typeface="Courier New"/>
              </a:rPr>
              <a:t> </a:t>
            </a:r>
            <a:r>
              <a:rPr dirty="0" sz="600" b="1">
                <a:latin typeface="Courier New"/>
                <a:cs typeface="Courier New"/>
              </a:rPr>
              <a:t>/</a:t>
            </a:r>
            <a:r>
              <a:rPr dirty="0" sz="600" spc="45" b="1">
                <a:latin typeface="Courier New"/>
                <a:cs typeface="Courier New"/>
              </a:rPr>
              <a:t> </a:t>
            </a:r>
            <a:r>
              <a:rPr dirty="0" sz="600" b="1">
                <a:latin typeface="Courier New"/>
                <a:cs typeface="Courier New"/>
              </a:rPr>
              <a:t>Imag</a:t>
            </a:r>
            <a:r>
              <a:rPr dirty="0" sz="600" spc="45" b="1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: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POLAR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y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RECTANGULAR</a:t>
            </a:r>
            <a:endParaRPr sz="600">
              <a:latin typeface="Courier New"/>
              <a:cs typeface="Courier New"/>
            </a:endParaRPr>
          </a:p>
          <a:p>
            <a:pPr marL="666750" marR="791845" indent="-654685">
              <a:lnSpc>
                <a:spcPct val="122900"/>
              </a:lnSpc>
            </a:pPr>
            <a:r>
              <a:rPr dirty="0" sz="600" b="1">
                <a:latin typeface="Courier New"/>
                <a:cs typeface="Courier New"/>
              </a:rPr>
              <a:t>Real</a:t>
            </a:r>
            <a:r>
              <a:rPr dirty="0" sz="600" spc="65" b="1">
                <a:latin typeface="Courier New"/>
                <a:cs typeface="Courier New"/>
              </a:rPr>
              <a:t> </a:t>
            </a:r>
            <a:r>
              <a:rPr dirty="0" sz="600" b="1">
                <a:latin typeface="Courier New"/>
                <a:cs typeface="Courier New"/>
              </a:rPr>
              <a:t>/</a:t>
            </a:r>
            <a:r>
              <a:rPr dirty="0" sz="600" spc="70" b="1">
                <a:latin typeface="Courier New"/>
                <a:cs typeface="Courier New"/>
              </a:rPr>
              <a:t> </a:t>
            </a:r>
            <a:r>
              <a:rPr dirty="0" sz="600" b="1">
                <a:latin typeface="Courier New"/>
                <a:cs typeface="Courier New"/>
              </a:rPr>
              <a:t>Imag</a:t>
            </a:r>
            <a:r>
              <a:rPr dirty="0" sz="600" spc="65" b="1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: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solicitud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salida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RECTANGULAR.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Otras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combinaciones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son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ilegales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y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 spc="-25">
                <a:latin typeface="Courier New"/>
                <a:cs typeface="Courier New"/>
              </a:rPr>
              <a:t>son </a:t>
            </a:r>
            <a:r>
              <a:rPr dirty="0" sz="600">
                <a:latin typeface="Courier New"/>
                <a:cs typeface="Courier New"/>
              </a:rPr>
              <a:t>prevenido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por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lógica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botón.</a:t>
            </a:r>
            <a:endParaRPr sz="6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640"/>
              </a:spcBef>
            </a:pPr>
            <a:endParaRPr sz="600">
              <a:latin typeface="Courier New"/>
              <a:cs typeface="Courier New"/>
            </a:endParaRPr>
          </a:p>
          <a:p>
            <a:pPr marL="2470785">
              <a:lnSpc>
                <a:spcPct val="100000"/>
              </a:lnSpc>
            </a:pPr>
            <a:r>
              <a:rPr dirty="0" sz="800" b="1" i="1">
                <a:latin typeface="Times New Roman"/>
                <a:cs typeface="Times New Roman"/>
              </a:rPr>
              <a:t>Ajustes</a:t>
            </a:r>
            <a:r>
              <a:rPr dirty="0" sz="800" spc="55" b="1" i="1">
                <a:latin typeface="Times New Roman"/>
                <a:cs typeface="Times New Roman"/>
              </a:rPr>
              <a:t> </a:t>
            </a:r>
            <a:r>
              <a:rPr dirty="0" sz="800" b="1" i="1">
                <a:latin typeface="Times New Roman"/>
                <a:cs typeface="Times New Roman"/>
              </a:rPr>
              <a:t>de</a:t>
            </a:r>
            <a:r>
              <a:rPr dirty="0" sz="800" spc="55" b="1" i="1">
                <a:latin typeface="Times New Roman"/>
                <a:cs typeface="Times New Roman"/>
              </a:rPr>
              <a:t> </a:t>
            </a:r>
            <a:r>
              <a:rPr dirty="0" sz="800" spc="-10" b="1" i="1">
                <a:latin typeface="Times New Roman"/>
                <a:cs typeface="Times New Roman"/>
              </a:rPr>
              <a:t>salida</a:t>
            </a:r>
            <a:endParaRPr sz="800">
              <a:latin typeface="Times New Roman"/>
              <a:cs typeface="Times New Roman"/>
            </a:endParaRPr>
          </a:p>
          <a:p>
            <a:pPr marL="2470785">
              <a:lnSpc>
                <a:spcPct val="100000"/>
              </a:lnSpc>
              <a:spcBef>
                <a:spcPts val="800"/>
              </a:spcBef>
            </a:pPr>
            <a:r>
              <a:rPr dirty="0" sz="600">
                <a:latin typeface="Courier New"/>
                <a:cs typeface="Courier New"/>
              </a:rPr>
              <a:t>Control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salida</a:t>
            </a:r>
            <a:endParaRPr sz="600">
              <a:latin typeface="Courier New"/>
              <a:cs typeface="Courier New"/>
            </a:endParaRPr>
          </a:p>
          <a:p>
            <a:pPr marL="2470785" marR="142240">
              <a:lnSpc>
                <a:spcPct val="119200"/>
              </a:lnSpc>
              <a:spcBef>
                <a:spcPts val="235"/>
              </a:spcBef>
            </a:pPr>
            <a:r>
              <a:rPr dirty="0" sz="600" b="1">
                <a:latin typeface="Courier New"/>
                <a:cs typeface="Courier New"/>
              </a:rPr>
              <a:t>Imprimir</a:t>
            </a:r>
            <a:r>
              <a:rPr dirty="0" sz="600" spc="75" b="1">
                <a:latin typeface="Courier New"/>
                <a:cs typeface="Courier New"/>
              </a:rPr>
              <a:t> </a:t>
            </a:r>
            <a:r>
              <a:rPr dirty="0" sz="600" b="1">
                <a:latin typeface="Courier New"/>
                <a:cs typeface="Courier New"/>
              </a:rPr>
              <a:t>frecuencia</a:t>
            </a:r>
            <a:r>
              <a:rPr dirty="0" sz="600" spc="75" b="1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: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Frecuencia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LUNIT6 </a:t>
            </a:r>
            <a:r>
              <a:rPr dirty="0" sz="600">
                <a:latin typeface="Courier New"/>
                <a:cs typeface="Courier New"/>
              </a:rPr>
              <a:t>salida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dentro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bucle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pasos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tiempo.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spc="-25">
                <a:latin typeface="Courier New"/>
                <a:cs typeface="Courier New"/>
              </a:rPr>
              <a:t>por </a:t>
            </a:r>
            <a:r>
              <a:rPr dirty="0" sz="600">
                <a:latin typeface="Courier New"/>
                <a:cs typeface="Courier New"/>
              </a:rPr>
              <a:t>ejemplo,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un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valor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500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significa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 spc="-25">
                <a:latin typeface="Courier New"/>
                <a:cs typeface="Courier New"/>
              </a:rPr>
              <a:t>que</a:t>
            </a:r>
            <a:endParaRPr sz="600">
              <a:latin typeface="Courier New"/>
              <a:cs typeface="Courier New"/>
            </a:endParaRPr>
          </a:p>
          <a:p>
            <a:pPr marL="2470785" marR="345440">
              <a:lnSpc>
                <a:spcPct val="115599"/>
              </a:lnSpc>
              <a:tabLst>
                <a:tab pos="3171190" algn="l"/>
              </a:tabLst>
            </a:pPr>
            <a:r>
              <a:rPr dirty="0" sz="600">
                <a:latin typeface="Courier New"/>
                <a:cs typeface="Courier New"/>
              </a:rPr>
              <a:t>cada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500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350" spc="-25">
                <a:latin typeface="Courier New"/>
                <a:cs typeface="Courier New"/>
              </a:rPr>
              <a:t>th</a:t>
            </a:r>
            <a:r>
              <a:rPr dirty="0" sz="350">
                <a:latin typeface="Courier New"/>
                <a:cs typeface="Courier New"/>
              </a:rPr>
              <a:t>	</a:t>
            </a:r>
            <a:r>
              <a:rPr dirty="0" sz="600">
                <a:latin typeface="Courier New"/>
                <a:cs typeface="Courier New"/>
              </a:rPr>
              <a:t>paso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tiempo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simulación </a:t>
            </a:r>
            <a:r>
              <a:rPr dirty="0" sz="600">
                <a:latin typeface="Courier New"/>
                <a:cs typeface="Courier New"/>
              </a:rPr>
              <a:t>imprimirse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archivo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LIS.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 spc="-20">
                <a:latin typeface="Courier New"/>
                <a:cs typeface="Courier New"/>
              </a:rPr>
              <a:t>Esta</a:t>
            </a:r>
            <a:endParaRPr sz="600">
              <a:latin typeface="Courier New"/>
              <a:cs typeface="Courier New"/>
            </a:endParaRPr>
          </a:p>
          <a:p>
            <a:pPr marL="2470785">
              <a:lnSpc>
                <a:spcPct val="100000"/>
              </a:lnSpc>
              <a:spcBef>
                <a:spcPts val="60"/>
              </a:spcBef>
              <a:tabLst>
                <a:tab pos="4083050" algn="l"/>
              </a:tabLst>
            </a:pP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opción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controla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350">
                <a:latin typeface="Courier New"/>
                <a:cs typeface="Courier New"/>
              </a:rPr>
              <a:t>er</a:t>
            </a:r>
            <a:r>
              <a:rPr dirty="0" sz="350" spc="200">
                <a:latin typeface="Courier New"/>
                <a:cs typeface="Courier New"/>
              </a:rPr>
              <a:t> </a:t>
            </a:r>
            <a:r>
              <a:rPr dirty="0" sz="600" spc="-25">
                <a:latin typeface="Courier New"/>
                <a:cs typeface="Courier New"/>
              </a:rPr>
              <a:t>ATP</a:t>
            </a:r>
            <a:r>
              <a:rPr dirty="0" sz="600">
                <a:latin typeface="Courier New"/>
                <a:cs typeface="Courier New"/>
              </a:rPr>
              <a:t>	misceláneo</a:t>
            </a:r>
            <a:r>
              <a:rPr dirty="0" sz="600" spc="114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datos</a:t>
            </a:r>
            <a:endParaRPr sz="600">
              <a:latin typeface="Courier New"/>
              <a:cs typeface="Courier New"/>
            </a:endParaRPr>
          </a:p>
          <a:p>
            <a:pPr marL="2470785">
              <a:lnSpc>
                <a:spcPct val="100000"/>
              </a:lnSpc>
              <a:spcBef>
                <a:spcPts val="115"/>
              </a:spcBef>
            </a:pPr>
            <a:r>
              <a:rPr dirty="0" sz="600">
                <a:latin typeface="Courier New"/>
                <a:cs typeface="Courier New"/>
              </a:rPr>
              <a:t>parámetro</a:t>
            </a:r>
            <a:r>
              <a:rPr dirty="0" sz="600" spc="105">
                <a:latin typeface="Courier New"/>
                <a:cs typeface="Courier New"/>
              </a:rPr>
              <a:t> </a:t>
            </a:r>
            <a:r>
              <a:rPr dirty="0" sz="600" spc="-20">
                <a:latin typeface="Courier New"/>
                <a:cs typeface="Courier New"/>
              </a:rPr>
              <a:t>IOUT</a:t>
            </a:r>
            <a:endParaRPr sz="600">
              <a:latin typeface="Courier New"/>
              <a:cs typeface="Courier New"/>
            </a:endParaRPr>
          </a:p>
          <a:p>
            <a:pPr marL="2470785" marR="522605">
              <a:lnSpc>
                <a:spcPct val="115599"/>
              </a:lnSpc>
              <a:spcBef>
                <a:spcPts val="310"/>
              </a:spcBef>
            </a:pPr>
            <a:r>
              <a:rPr dirty="0" sz="600" b="1">
                <a:latin typeface="Courier New"/>
                <a:cs typeface="Courier New"/>
              </a:rPr>
              <a:t>Parcela</a:t>
            </a:r>
            <a:r>
              <a:rPr dirty="0" sz="600" spc="65" b="1">
                <a:latin typeface="Courier New"/>
                <a:cs typeface="Courier New"/>
              </a:rPr>
              <a:t> </a:t>
            </a:r>
            <a:r>
              <a:rPr dirty="0" sz="600" b="1">
                <a:latin typeface="Courier New"/>
                <a:cs typeface="Courier New"/>
              </a:rPr>
              <a:t>freq.</a:t>
            </a:r>
            <a:r>
              <a:rPr dirty="0" sz="600" spc="65" b="1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: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Frecuencia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ahorro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 spc="-25">
                <a:latin typeface="Courier New"/>
                <a:cs typeface="Courier New"/>
              </a:rPr>
              <a:t>de </a:t>
            </a:r>
            <a:r>
              <a:rPr dirty="0" sz="600">
                <a:latin typeface="Courier New"/>
                <a:cs typeface="Courier New"/>
              </a:rPr>
              <a:t>datos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simulación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salida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 spc="-20" i="1">
                <a:latin typeface="Courier New"/>
                <a:cs typeface="Courier New"/>
              </a:rPr>
              <a:t>.pl4</a:t>
            </a:r>
            <a:endParaRPr sz="600">
              <a:latin typeface="Courier New"/>
              <a:cs typeface="Courier New"/>
            </a:endParaRPr>
          </a:p>
          <a:p>
            <a:pPr marL="2470785" marR="189865">
              <a:lnSpc>
                <a:spcPct val="115599"/>
              </a:lnSpc>
            </a:pPr>
            <a:r>
              <a:rPr dirty="0" sz="600">
                <a:latin typeface="Courier New"/>
                <a:cs typeface="Courier New"/>
              </a:rPr>
              <a:t>archivo.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Un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valor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5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significa,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por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ejemplo, </a:t>
            </a:r>
            <a:r>
              <a:rPr dirty="0" sz="600">
                <a:latin typeface="Courier New"/>
                <a:cs typeface="Courier New"/>
              </a:rPr>
              <a:t>que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cada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quinto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paso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 spc="-20">
                <a:latin typeface="Courier New"/>
                <a:cs typeface="Courier New"/>
              </a:rPr>
              <a:t>será</a:t>
            </a:r>
            <a:endParaRPr sz="600">
              <a:latin typeface="Courier New"/>
              <a:cs typeface="Courier New"/>
            </a:endParaRPr>
          </a:p>
          <a:p>
            <a:pPr marL="2470785">
              <a:lnSpc>
                <a:spcPct val="100000"/>
              </a:lnSpc>
              <a:spcBef>
                <a:spcPts val="115"/>
              </a:spcBef>
            </a:pPr>
            <a:r>
              <a:rPr dirty="0" sz="600">
                <a:latin typeface="Courier New"/>
                <a:cs typeface="Courier New"/>
              </a:rPr>
              <a:t>escrito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archivo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PL4.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Esta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opción</a:t>
            </a:r>
            <a:endParaRPr sz="600">
              <a:latin typeface="Courier New"/>
              <a:cs typeface="Courier New"/>
            </a:endParaRPr>
          </a:p>
          <a:p>
            <a:pPr marL="2470785" marR="144780">
              <a:lnSpc>
                <a:spcPct val="115599"/>
              </a:lnSpc>
              <a:tabLst>
                <a:tab pos="3144520" algn="l"/>
                <a:tab pos="3639820" algn="l"/>
                <a:tab pos="3977004" algn="l"/>
              </a:tabLst>
            </a:pPr>
            <a:r>
              <a:rPr dirty="0" sz="600">
                <a:latin typeface="Courier New"/>
                <a:cs typeface="Courier New"/>
              </a:rPr>
              <a:t>control</a:t>
            </a:r>
            <a:r>
              <a:rPr dirty="0" sz="600" spc="85">
                <a:latin typeface="Courier New"/>
                <a:cs typeface="Courier New"/>
              </a:rPr>
              <a:t> </a:t>
            </a:r>
            <a:r>
              <a:rPr dirty="0" sz="600" spc="-50">
                <a:latin typeface="Courier New"/>
                <a:cs typeface="Courier New"/>
              </a:rPr>
              <a:t>S</a:t>
            </a:r>
            <a:r>
              <a:rPr dirty="0" sz="600">
                <a:latin typeface="Courier New"/>
                <a:cs typeface="Courier New"/>
              </a:rPr>
              <a:t>	</a:t>
            </a:r>
            <a:r>
              <a:rPr dirty="0" sz="600" spc="-25">
                <a:latin typeface="Courier New"/>
                <a:cs typeface="Courier New"/>
              </a:rPr>
              <a:t>ATP</a:t>
            </a:r>
            <a:r>
              <a:rPr dirty="0" sz="600">
                <a:latin typeface="Courier New"/>
                <a:cs typeface="Courier New"/>
              </a:rPr>
              <a:t>	1</a:t>
            </a:r>
            <a:r>
              <a:rPr dirty="0" sz="600" spc="20">
                <a:latin typeface="Courier New"/>
                <a:cs typeface="Courier New"/>
              </a:rPr>
              <a:t> </a:t>
            </a:r>
            <a:r>
              <a:rPr dirty="0" sz="350" spc="-25">
                <a:latin typeface="Courier New"/>
                <a:cs typeface="Courier New"/>
              </a:rPr>
              <a:t>st</a:t>
            </a:r>
            <a:r>
              <a:rPr dirty="0" sz="350">
                <a:latin typeface="Courier New"/>
                <a:cs typeface="Courier New"/>
              </a:rPr>
              <a:t>	</a:t>
            </a:r>
            <a:r>
              <a:rPr dirty="0" sz="600" spc="10">
                <a:latin typeface="Courier New"/>
                <a:cs typeface="Courier New"/>
              </a:rPr>
              <a:t>misceláneo</a:t>
            </a:r>
            <a:r>
              <a:rPr dirty="0" sz="600" spc="-254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datos </a:t>
            </a:r>
            <a:r>
              <a:rPr dirty="0" sz="600">
                <a:latin typeface="Courier New"/>
                <a:cs typeface="Courier New"/>
              </a:rPr>
              <a:t>parámetro</a:t>
            </a:r>
            <a:r>
              <a:rPr dirty="0" sz="600" spc="10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IPLOT</a:t>
            </a:r>
            <a:endParaRPr sz="6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165"/>
              </a:spcBef>
            </a:pPr>
            <a:endParaRPr sz="600">
              <a:latin typeface="Courier New"/>
              <a:cs typeface="Courier New"/>
            </a:endParaRPr>
          </a:p>
          <a:p>
            <a:pPr marL="2470785">
              <a:lnSpc>
                <a:spcPct val="100000"/>
              </a:lnSpc>
              <a:spcBef>
                <a:spcPts val="5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4.13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Pestaña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Solicitud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salida.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831370" y="9602703"/>
            <a:ext cx="4486910" cy="56070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15599"/>
              </a:lnSpc>
              <a:spcBef>
                <a:spcPts val="95"/>
              </a:spcBef>
            </a:pPr>
            <a:r>
              <a:rPr dirty="0" sz="600" b="1">
                <a:latin typeface="Courier New"/>
                <a:cs typeface="Courier New"/>
              </a:rPr>
              <a:t>Salida</a:t>
            </a:r>
            <a:r>
              <a:rPr dirty="0" sz="600" spc="55" b="1">
                <a:latin typeface="Courier New"/>
                <a:cs typeface="Courier New"/>
              </a:rPr>
              <a:t> </a:t>
            </a:r>
            <a:r>
              <a:rPr dirty="0" sz="600" b="1">
                <a:latin typeface="Courier New"/>
                <a:cs typeface="Courier New"/>
              </a:rPr>
              <a:t>trazada</a:t>
            </a:r>
            <a:r>
              <a:rPr dirty="0" sz="600" spc="55" b="1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: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si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está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marcada,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ATPDraw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establece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350">
                <a:latin typeface="Courier New"/>
                <a:cs typeface="Courier New"/>
              </a:rPr>
              <a:t>1er</a:t>
            </a:r>
            <a:r>
              <a:rPr dirty="0" sz="350" spc="204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misc.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parámetro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datos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ICAT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=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spc="-25">
                <a:latin typeface="Courier New"/>
                <a:cs typeface="Courier New"/>
              </a:rPr>
              <a:t>en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archivo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entrada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ATP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que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como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resultado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un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archivo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salida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i="1">
                <a:latin typeface="Courier New"/>
                <a:cs typeface="Courier New"/>
              </a:rPr>
              <a:t>.pl4</a:t>
            </a:r>
            <a:r>
              <a:rPr dirty="0" sz="600" spc="55" i="1">
                <a:latin typeface="Courier New"/>
                <a:cs typeface="Courier New"/>
              </a:rPr>
              <a:t> </a:t>
            </a:r>
            <a:r>
              <a:rPr dirty="0" sz="600" spc="-50">
                <a:latin typeface="Courier New"/>
                <a:cs typeface="Courier New"/>
              </a:rPr>
              <a:t>.</a:t>
            </a:r>
            <a:endParaRPr sz="6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315"/>
              </a:spcBef>
            </a:pP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</a:pPr>
            <a:r>
              <a:rPr dirty="0" sz="600" b="1">
                <a:latin typeface="Courier New"/>
                <a:cs typeface="Courier New"/>
              </a:rPr>
              <a:t>MemSave</a:t>
            </a:r>
            <a:r>
              <a:rPr dirty="0" sz="600" spc="50" b="1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: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controla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volcado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memoria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EMTP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disco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al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final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simulación</a:t>
            </a: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600">
                <a:latin typeface="Courier New"/>
                <a:cs typeface="Courier New"/>
              </a:rPr>
              <a:t>si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especifica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solicitud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INICIO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OTRA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VEZ.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Si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está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marcado,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indica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ahorro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memoria.</a:t>
            </a:r>
            <a:endParaRPr sz="600">
              <a:latin typeface="Courier New"/>
              <a:cs typeface="Courier New"/>
            </a:endParaRPr>
          </a:p>
        </p:txBody>
      </p:sp>
    </p:spTree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935015" y="165100"/>
            <a:ext cx="5226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5" name="object 5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631"/>
                  </a:lnTo>
                  <a:lnTo>
                    <a:pt x="142755" y="98631"/>
                  </a:lnTo>
                  <a:lnTo>
                    <a:pt x="136180" y="99939"/>
                  </a:lnTo>
                  <a:lnTo>
                    <a:pt x="104587" y="124134"/>
                  </a:lnTo>
                  <a:lnTo>
                    <a:pt x="98048" y="143338"/>
                  </a:lnTo>
                  <a:lnTo>
                    <a:pt x="98048" y="569369"/>
                  </a:lnTo>
                  <a:lnTo>
                    <a:pt x="117977" y="603813"/>
                  </a:lnTo>
                  <a:lnTo>
                    <a:pt x="142755" y="614076"/>
                  </a:lnTo>
                  <a:lnTo>
                    <a:pt x="1886711" y="614076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4076"/>
                  </a:moveTo>
                  <a:lnTo>
                    <a:pt x="1744971" y="614076"/>
                  </a:lnTo>
                  <a:lnTo>
                    <a:pt x="1751545" y="612768"/>
                  </a:lnTo>
                  <a:lnTo>
                    <a:pt x="1764174" y="607537"/>
                  </a:lnTo>
                  <a:lnTo>
                    <a:pt x="1788370" y="575944"/>
                  </a:lnTo>
                  <a:lnTo>
                    <a:pt x="1789678" y="569369"/>
                  </a:lnTo>
                  <a:lnTo>
                    <a:pt x="1789678" y="143338"/>
                  </a:lnTo>
                  <a:lnTo>
                    <a:pt x="1769748" y="108894"/>
                  </a:lnTo>
                  <a:lnTo>
                    <a:pt x="1744971" y="98631"/>
                  </a:lnTo>
                  <a:lnTo>
                    <a:pt x="1886711" y="98631"/>
                  </a:lnTo>
                  <a:lnTo>
                    <a:pt x="1886711" y="614076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932176" y="500472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5453" y="528634"/>
                  </a:moveTo>
                  <a:lnTo>
                    <a:pt x="49392" y="528634"/>
                  </a:lnTo>
                  <a:lnTo>
                    <a:pt x="45954" y="528270"/>
                  </a:lnTo>
                  <a:lnTo>
                    <a:pt x="10837" y="507984"/>
                  </a:lnTo>
                  <a:lnTo>
                    <a:pt x="0" y="479226"/>
                  </a:lnTo>
                  <a:lnTo>
                    <a:pt x="0" y="475770"/>
                  </a:lnTo>
                  <a:lnTo>
                    <a:pt x="0" y="49407"/>
                  </a:lnTo>
                  <a:lnTo>
                    <a:pt x="17937" y="13011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861"/>
                  </a:lnTo>
                  <a:lnTo>
                    <a:pt x="1704845" y="49407"/>
                  </a:lnTo>
                  <a:lnTo>
                    <a:pt x="1704845" y="479226"/>
                  </a:lnTo>
                  <a:lnTo>
                    <a:pt x="1686907" y="515570"/>
                  </a:lnTo>
                  <a:lnTo>
                    <a:pt x="1658890" y="528270"/>
                  </a:lnTo>
                  <a:lnTo>
                    <a:pt x="1655453" y="52863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171"/>
              <a:ext cx="145374" cy="145374"/>
            </a:xfrm>
            <a:prstGeom prst="rect">
              <a:avLst/>
            </a:prstGeom>
          </p:spPr>
        </p:pic>
      </p:grpSp>
      <p:sp>
        <p:nvSpPr>
          <p:cNvPr id="8" name="object 8" descr=""/>
          <p:cNvSpPr txBox="1"/>
          <p:nvPr/>
        </p:nvSpPr>
        <p:spPr>
          <a:xfrm>
            <a:off x="831370" y="2113329"/>
            <a:ext cx="13144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70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4611106" y="2133152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831370" y="342403"/>
            <a:ext cx="407035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Courier New"/>
                <a:cs typeface="Courier New"/>
              </a:rPr>
              <a:t>Detección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 b="1">
                <a:latin typeface="Courier New"/>
                <a:cs typeface="Courier New"/>
              </a:rPr>
              <a:t>automática</a:t>
            </a:r>
            <a:r>
              <a:rPr dirty="0" sz="600" spc="70" b="1">
                <a:latin typeface="Courier New"/>
                <a:cs typeface="Courier New"/>
              </a:rPr>
              <a:t> </a:t>
            </a:r>
            <a:r>
              <a:rPr dirty="0" sz="600" b="1">
                <a:latin typeface="Courier New"/>
                <a:cs typeface="Courier New"/>
              </a:rPr>
              <a:t>de</a:t>
            </a:r>
            <a:r>
              <a:rPr dirty="0" sz="600" spc="70" b="1">
                <a:latin typeface="Courier New"/>
                <a:cs typeface="Courier New"/>
              </a:rPr>
              <a:t> </a:t>
            </a:r>
            <a:r>
              <a:rPr dirty="0" sz="600" b="1">
                <a:latin typeface="Courier New"/>
                <a:cs typeface="Courier New"/>
              </a:rPr>
              <a:t>errores</a:t>
            </a:r>
            <a:r>
              <a:rPr dirty="0" sz="600" spc="70" b="1">
                <a:latin typeface="Courier New"/>
                <a:cs typeface="Courier New"/>
              </a:rPr>
              <a:t> </a:t>
            </a:r>
            <a:r>
              <a:rPr dirty="0" sz="600" b="1">
                <a:latin typeface="Courier New"/>
                <a:cs typeface="Courier New"/>
              </a:rPr>
              <a:t>de</a:t>
            </a:r>
            <a:r>
              <a:rPr dirty="0" sz="600" spc="70" b="1">
                <a:latin typeface="Courier New"/>
                <a:cs typeface="Courier New"/>
              </a:rPr>
              <a:t> </a:t>
            </a:r>
            <a:r>
              <a:rPr dirty="0" sz="600" b="1">
                <a:latin typeface="Courier New"/>
                <a:cs typeface="Courier New"/>
              </a:rPr>
              <a:t>simulación</a:t>
            </a:r>
            <a:r>
              <a:rPr dirty="0" sz="600" spc="70" b="1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: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si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selecciona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esta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opción,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ATPDraw</a:t>
            </a:r>
            <a:endParaRPr sz="600">
              <a:latin typeface="Courier New"/>
              <a:cs typeface="Courier New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805970" y="391302"/>
            <a:ext cx="4739640" cy="765810"/>
          </a:xfrm>
          <a:prstGeom prst="rect">
            <a:avLst/>
          </a:prstGeom>
        </p:spPr>
        <p:txBody>
          <a:bodyPr wrap="square" lIns="0" tIns="26034" rIns="0" bIns="0" rtlCol="0" vert="horz">
            <a:spAutoFit/>
          </a:bodyPr>
          <a:lstStyle/>
          <a:p>
            <a:pPr algn="just" marL="38100">
              <a:lnSpc>
                <a:spcPct val="100000"/>
              </a:lnSpc>
              <a:spcBef>
                <a:spcPts val="204"/>
              </a:spcBef>
            </a:pPr>
            <a:r>
              <a:rPr dirty="0" sz="600">
                <a:latin typeface="Courier New"/>
                <a:cs typeface="Courier New"/>
              </a:rPr>
              <a:t>analice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archivo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LIS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salida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ATP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después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completar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simulación.</a:t>
            </a:r>
            <a:endParaRPr sz="600">
              <a:latin typeface="Courier New"/>
              <a:cs typeface="Courier New"/>
            </a:endParaRPr>
          </a:p>
          <a:p>
            <a:pPr algn="just" marL="38100">
              <a:lnSpc>
                <a:spcPct val="100000"/>
              </a:lnSpc>
              <a:spcBef>
                <a:spcPts val="114"/>
              </a:spcBef>
            </a:pPr>
            <a:r>
              <a:rPr dirty="0" sz="600">
                <a:latin typeface="Courier New"/>
                <a:cs typeface="Courier New"/>
              </a:rPr>
              <a:t>Si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encuentra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cadena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detección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especificada,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sección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correspondiente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archivo</a:t>
            </a:r>
            <a:endParaRPr sz="600">
              <a:latin typeface="Courier New"/>
              <a:cs typeface="Courier New"/>
            </a:endParaRPr>
          </a:p>
          <a:p>
            <a:pPr algn="just" marL="38100" marR="172720">
              <a:lnSpc>
                <a:spcPct val="115599"/>
              </a:lnSpc>
            </a:pPr>
            <a:r>
              <a:rPr dirty="0" sz="600">
                <a:latin typeface="Courier New"/>
                <a:cs typeface="Courier New"/>
              </a:rPr>
              <a:t>se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muestra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una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ventana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editor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texto.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Esta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característica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ayuda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al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usuario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reconocer </a:t>
            </a:r>
            <a:r>
              <a:rPr dirty="0" sz="600">
                <a:latin typeface="Courier New"/>
                <a:cs typeface="Courier New"/>
              </a:rPr>
              <a:t>los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errores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simulación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/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advertencias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generados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por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ATP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durante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ciclo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paso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tiempo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spc="-50">
                <a:latin typeface="Courier New"/>
                <a:cs typeface="Courier New"/>
              </a:rPr>
              <a:t>o </a:t>
            </a:r>
            <a:r>
              <a:rPr dirty="0" sz="600">
                <a:latin typeface="Courier New"/>
                <a:cs typeface="Courier New"/>
              </a:rPr>
              <a:t>interpretación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datos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entrada.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cadena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o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cadenas,</a:t>
            </a:r>
            <a:r>
              <a:rPr dirty="0" sz="600" spc="-140">
                <a:latin typeface="Courier New"/>
                <a:cs typeface="Courier New"/>
              </a:rPr>
              <a:t> </a:t>
            </a:r>
            <a:r>
              <a:rPr dirty="0" baseline="9259" sz="900" spc="-195">
                <a:latin typeface="Arial MT"/>
                <a:cs typeface="Arial MT"/>
              </a:rPr>
              <a:t>T</a:t>
            </a:r>
            <a:r>
              <a:rPr dirty="0" sz="600" spc="-130">
                <a:latin typeface="Courier New"/>
                <a:cs typeface="Courier New"/>
              </a:rPr>
              <a:t>l</a:t>
            </a:r>
            <a:r>
              <a:rPr dirty="0" baseline="9259" sz="900" spc="-195">
                <a:latin typeface="Arial MT"/>
                <a:cs typeface="Arial MT"/>
              </a:rPr>
              <a:t>r</a:t>
            </a:r>
            <a:r>
              <a:rPr dirty="0" sz="600" spc="-130">
                <a:latin typeface="Courier New"/>
                <a:cs typeface="Courier New"/>
              </a:rPr>
              <a:t>o</a:t>
            </a:r>
            <a:r>
              <a:rPr dirty="0" baseline="9259" sz="900" spc="-195">
                <a:latin typeface="Arial MT"/>
                <a:cs typeface="Arial MT"/>
              </a:rPr>
              <a:t>adu</a:t>
            </a:r>
            <a:r>
              <a:rPr dirty="0" sz="600" spc="-130">
                <a:latin typeface="Courier New"/>
                <a:cs typeface="Courier New"/>
              </a:rPr>
              <a:t>q</a:t>
            </a:r>
            <a:r>
              <a:rPr dirty="0" baseline="9259" sz="900" spc="-195">
                <a:latin typeface="Arial MT"/>
                <a:cs typeface="Arial MT"/>
              </a:rPr>
              <a:t>c</a:t>
            </a:r>
            <a:r>
              <a:rPr dirty="0" sz="600" spc="-130">
                <a:latin typeface="Courier New"/>
                <a:cs typeface="Courier New"/>
              </a:rPr>
              <a:t>u</a:t>
            </a:r>
            <a:r>
              <a:rPr dirty="0" baseline="9259" sz="900" spc="-195">
                <a:latin typeface="Arial MT"/>
                <a:cs typeface="Arial MT"/>
              </a:rPr>
              <a:t>ie</a:t>
            </a:r>
            <a:r>
              <a:rPr dirty="0" sz="600" spc="-130">
                <a:latin typeface="Courier New"/>
                <a:cs typeface="Courier New"/>
              </a:rPr>
              <a:t>e</a:t>
            </a:r>
            <a:r>
              <a:rPr dirty="0" baseline="9259" sz="900" spc="-195">
                <a:latin typeface="Arial MT"/>
                <a:cs typeface="Arial MT"/>
              </a:rPr>
              <a:t>nd</a:t>
            </a:r>
            <a:r>
              <a:rPr dirty="0" sz="600" spc="-130">
                <a:latin typeface="Courier New"/>
                <a:cs typeface="Courier New"/>
              </a:rPr>
              <a:t>h</a:t>
            </a:r>
            <a:r>
              <a:rPr dirty="0" baseline="9259" sz="900" spc="-195">
                <a:latin typeface="Arial MT"/>
                <a:cs typeface="Arial MT"/>
              </a:rPr>
              <a:t>o</a:t>
            </a:r>
            <a:r>
              <a:rPr dirty="0" sz="600" spc="-130">
                <a:latin typeface="Courier New"/>
                <a:cs typeface="Courier New"/>
              </a:rPr>
              <a:t>a</a:t>
            </a:r>
            <a:r>
              <a:rPr dirty="0" baseline="9259" sz="900" spc="-195">
                <a:latin typeface="Arial MT"/>
                <a:cs typeface="Arial MT"/>
              </a:rPr>
              <a:t>.</a:t>
            </a:r>
            <a:r>
              <a:rPr dirty="0" sz="600" spc="-130">
                <a:latin typeface="Courier New"/>
                <a:cs typeface="Courier New"/>
              </a:rPr>
              <a:t>c</a:t>
            </a:r>
            <a:r>
              <a:rPr dirty="0" baseline="9259" sz="900" spc="-195">
                <a:latin typeface="Arial MT"/>
                <a:cs typeface="Arial MT"/>
              </a:rPr>
              <a:t>..</a:t>
            </a:r>
            <a:r>
              <a:rPr dirty="0" sz="600" spc="-130">
                <a:latin typeface="Courier New"/>
                <a:cs typeface="Courier New"/>
              </a:rPr>
              <a:t>e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que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esta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función</a:t>
            </a:r>
            <a:endParaRPr sz="600">
              <a:latin typeface="Courier New"/>
              <a:cs typeface="Courier New"/>
            </a:endParaRPr>
          </a:p>
          <a:p>
            <a:pPr algn="just" marL="38100" marR="30480">
              <a:lnSpc>
                <a:spcPct val="115599"/>
              </a:lnSpc>
            </a:pPr>
            <a:r>
              <a:rPr dirty="0" sz="600">
                <a:latin typeface="Courier New"/>
                <a:cs typeface="Courier New"/>
              </a:rPr>
              <a:t>trabajo,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son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seleccionables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por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usuario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y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activan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al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menos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"Error"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y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"Código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eliminación" </a:t>
            </a:r>
            <a:r>
              <a:rPr dirty="0" sz="600">
                <a:latin typeface="Courier New"/>
                <a:cs typeface="Courier New"/>
              </a:rPr>
              <a:t>muy</a:t>
            </a:r>
            <a:r>
              <a:rPr dirty="0" sz="600" spc="4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recomendable.</a:t>
            </a:r>
            <a:endParaRPr sz="600">
              <a:latin typeface="Courier New"/>
              <a:cs typeface="Courier New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831370" y="1204078"/>
            <a:ext cx="4807585" cy="620395"/>
          </a:xfrm>
          <a:prstGeom prst="rect">
            <a:avLst/>
          </a:prstGeom>
        </p:spPr>
        <p:txBody>
          <a:bodyPr wrap="square" lIns="0" tIns="5905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465"/>
              </a:spcBef>
            </a:pPr>
            <a:r>
              <a:rPr dirty="0" sz="600" spc="-10">
                <a:latin typeface="Courier New"/>
                <a:cs typeface="Courier New"/>
              </a:rPr>
              <a:t>Imprimir</a:t>
            </a:r>
            <a:endParaRPr sz="600">
              <a:latin typeface="Courier New"/>
              <a:cs typeface="Courier New"/>
            </a:endParaRPr>
          </a:p>
          <a:p>
            <a:pPr marL="12700" marR="1075055">
              <a:lnSpc>
                <a:spcPct val="115599"/>
              </a:lnSpc>
              <a:spcBef>
                <a:spcPts val="260"/>
              </a:spcBef>
            </a:pPr>
            <a:r>
              <a:rPr dirty="0" sz="600" b="1">
                <a:latin typeface="Courier New"/>
                <a:cs typeface="Courier New"/>
              </a:rPr>
              <a:t>Conectividad</a:t>
            </a:r>
            <a:r>
              <a:rPr dirty="0" sz="600" spc="60" b="1">
                <a:latin typeface="Courier New"/>
                <a:cs typeface="Courier New"/>
              </a:rPr>
              <a:t> </a:t>
            </a:r>
            <a:r>
              <a:rPr dirty="0" sz="600" b="1">
                <a:latin typeface="Courier New"/>
                <a:cs typeface="Courier New"/>
              </a:rPr>
              <a:t>de</a:t>
            </a:r>
            <a:r>
              <a:rPr dirty="0" sz="600" spc="65" b="1">
                <a:latin typeface="Courier New"/>
                <a:cs typeface="Courier New"/>
              </a:rPr>
              <a:t> </a:t>
            </a:r>
            <a:r>
              <a:rPr dirty="0" sz="600" b="1">
                <a:latin typeface="Courier New"/>
                <a:cs typeface="Courier New"/>
              </a:rPr>
              <a:t>red</a:t>
            </a:r>
            <a:r>
              <a:rPr dirty="0" sz="600" spc="65" b="1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: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si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marcó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tabla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conectividad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(descripción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 spc="-25">
                <a:latin typeface="Courier New"/>
                <a:cs typeface="Courier New"/>
              </a:rPr>
              <a:t>de </a:t>
            </a:r>
            <a:r>
              <a:rPr dirty="0" sz="600">
                <a:latin typeface="Courier New"/>
                <a:cs typeface="Courier New"/>
              </a:rPr>
              <a:t>topología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circuito)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escribe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archivo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salida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LUNIT6.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Esta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opción</a:t>
            </a:r>
            <a:endParaRPr sz="600">
              <a:latin typeface="Courier New"/>
              <a:cs typeface="Courier New"/>
            </a:endParaRPr>
          </a:p>
          <a:p>
            <a:pPr marL="12700" marR="5080">
              <a:lnSpc>
                <a:spcPct val="115599"/>
              </a:lnSpc>
            </a:pPr>
            <a:r>
              <a:rPr dirty="0" sz="600">
                <a:latin typeface="Courier New"/>
                <a:cs typeface="Courier New"/>
              </a:rPr>
              <a:t>controla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350">
                <a:latin typeface="Courier New"/>
                <a:cs typeface="Courier New"/>
              </a:rPr>
              <a:t>primer</a:t>
            </a:r>
            <a:r>
              <a:rPr dirty="0" sz="350" spc="204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misceláneo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ATP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.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parámetro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datos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IDOUBLE.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Si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no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está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marcada,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no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hay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tal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tabla escrito.</a:t>
            </a:r>
            <a:endParaRPr sz="600">
              <a:latin typeface="Courier New"/>
              <a:cs typeface="Courier New"/>
            </a:endParaRPr>
          </a:p>
        </p:txBody>
      </p:sp>
      <p:grpSp>
        <p:nvGrpSpPr>
          <p:cNvPr id="13" name="object 13" descr=""/>
          <p:cNvGrpSpPr/>
          <p:nvPr/>
        </p:nvGrpSpPr>
        <p:grpSpPr>
          <a:xfrm>
            <a:off x="368299" y="2720736"/>
            <a:ext cx="443230" cy="13335"/>
            <a:chOff x="368299" y="2720736"/>
            <a:chExt cx="443230" cy="13335"/>
          </a:xfrm>
        </p:grpSpPr>
        <p:sp>
          <p:nvSpPr>
            <p:cNvPr id="14" name="object 14" descr=""/>
            <p:cNvSpPr/>
            <p:nvPr/>
          </p:nvSpPr>
          <p:spPr>
            <a:xfrm>
              <a:off x="368299" y="2720736"/>
              <a:ext cx="443230" cy="6985"/>
            </a:xfrm>
            <a:custGeom>
              <a:avLst/>
              <a:gdLst/>
              <a:ahLst/>
              <a:cxnLst/>
              <a:rect l="l" t="t" r="r" b="b"/>
              <a:pathLst>
                <a:path w="443230" h="6985">
                  <a:moveTo>
                    <a:pt x="442731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442731" y="0"/>
                  </a:lnTo>
                  <a:lnTo>
                    <a:pt x="442731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368287" y="2720745"/>
              <a:ext cx="443230" cy="13335"/>
            </a:xfrm>
            <a:custGeom>
              <a:avLst/>
              <a:gdLst/>
              <a:ahLst/>
              <a:cxnLst/>
              <a:rect l="l" t="t" r="r" b="b"/>
              <a:pathLst>
                <a:path w="443230" h="13335">
                  <a:moveTo>
                    <a:pt x="442734" y="0"/>
                  </a:moveTo>
                  <a:lnTo>
                    <a:pt x="436130" y="6604"/>
                  </a:lnTo>
                  <a:lnTo>
                    <a:pt x="0" y="6604"/>
                  </a:lnTo>
                  <a:lnTo>
                    <a:pt x="0" y="13208"/>
                  </a:lnTo>
                  <a:lnTo>
                    <a:pt x="436130" y="13208"/>
                  </a:lnTo>
                  <a:lnTo>
                    <a:pt x="442734" y="13208"/>
                  </a:lnTo>
                  <a:lnTo>
                    <a:pt x="442734" y="6604"/>
                  </a:lnTo>
                  <a:lnTo>
                    <a:pt x="442734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368299" y="2720736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" name="object 17" descr=""/>
          <p:cNvSpPr txBox="1"/>
          <p:nvPr/>
        </p:nvSpPr>
        <p:spPr>
          <a:xfrm>
            <a:off x="378830" y="2780730"/>
            <a:ext cx="4254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Page</a:t>
            </a:r>
            <a:r>
              <a:rPr dirty="0" sz="800" spc="6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71</a:t>
            </a:r>
            <a:endParaRPr sz="800">
              <a:latin typeface="Arial"/>
              <a:cs typeface="Arial"/>
            </a:endParaRPr>
          </a:p>
        </p:txBody>
      </p:sp>
      <p:sp>
        <p:nvSpPr>
          <p:cNvPr id="23" name="object 23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24" name="object 24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94615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48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18" name="object 18" descr=""/>
          <p:cNvSpPr txBox="1"/>
          <p:nvPr/>
        </p:nvSpPr>
        <p:spPr>
          <a:xfrm>
            <a:off x="4763088" y="2952536"/>
            <a:ext cx="99060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de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referencia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1089080" y="3364871"/>
            <a:ext cx="5809615" cy="248285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268605">
              <a:lnSpc>
                <a:spcPct val="122900"/>
              </a:lnSpc>
              <a:spcBef>
                <a:spcPts val="95"/>
              </a:spcBef>
            </a:pPr>
            <a:r>
              <a:rPr dirty="0" sz="600" b="1">
                <a:latin typeface="Courier New"/>
                <a:cs typeface="Courier New"/>
              </a:rPr>
              <a:t>Fasores</a:t>
            </a:r>
            <a:r>
              <a:rPr dirty="0" sz="600" spc="70" b="1">
                <a:latin typeface="Courier New"/>
                <a:cs typeface="Courier New"/>
              </a:rPr>
              <a:t> </a:t>
            </a:r>
            <a:r>
              <a:rPr dirty="0" sz="600" b="1">
                <a:latin typeface="Courier New"/>
                <a:cs typeface="Courier New"/>
              </a:rPr>
              <a:t>de</a:t>
            </a:r>
            <a:r>
              <a:rPr dirty="0" sz="600" spc="70" b="1">
                <a:latin typeface="Courier New"/>
                <a:cs typeface="Courier New"/>
              </a:rPr>
              <a:t> </a:t>
            </a:r>
            <a:r>
              <a:rPr dirty="0" sz="600" b="1">
                <a:latin typeface="Courier New"/>
                <a:cs typeface="Courier New"/>
              </a:rPr>
              <a:t>estado</a:t>
            </a:r>
            <a:r>
              <a:rPr dirty="0" sz="600" spc="70" b="1">
                <a:latin typeface="Courier New"/>
                <a:cs typeface="Courier New"/>
              </a:rPr>
              <a:t> </a:t>
            </a:r>
            <a:r>
              <a:rPr dirty="0" sz="600" b="1">
                <a:latin typeface="Courier New"/>
                <a:cs typeface="Courier New"/>
              </a:rPr>
              <a:t>estacionario</a:t>
            </a:r>
            <a:r>
              <a:rPr dirty="0" sz="600" spc="70" b="1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: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si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está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marcada,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complete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solución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estado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estacionario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(flujos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derivación, </a:t>
            </a:r>
            <a:r>
              <a:rPr dirty="0" sz="600">
                <a:latin typeface="Courier New"/>
                <a:cs typeface="Courier New"/>
              </a:rPr>
              <a:t>interruptor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flujos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inyección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fuente)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escribe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archivo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salida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LUNIT6.</a:t>
            </a:r>
            <a:endParaRPr sz="600">
              <a:latin typeface="Courier New"/>
              <a:cs typeface="Courier New"/>
            </a:endParaRPr>
          </a:p>
          <a:p>
            <a:pPr marL="12700" marR="1022350">
              <a:lnSpc>
                <a:spcPct val="115599"/>
              </a:lnSpc>
            </a:pP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opción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establece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350">
                <a:latin typeface="Courier New"/>
                <a:cs typeface="Courier New"/>
              </a:rPr>
              <a:t>er</a:t>
            </a:r>
            <a:r>
              <a:rPr dirty="0" sz="350" spc="200">
                <a:latin typeface="Courier New"/>
                <a:cs typeface="Courier New"/>
              </a:rPr>
              <a:t> </a:t>
            </a:r>
            <a:r>
              <a:rPr dirty="0" sz="600" spc="-20">
                <a:latin typeface="Courier New"/>
                <a:cs typeface="Courier New"/>
              </a:rPr>
              <a:t>ATmPisceláneo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parámetro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datos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KSSOUT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=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1.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Si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no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está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marcada,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no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existe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producción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producida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por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 spc="-20">
                <a:latin typeface="Courier New"/>
                <a:cs typeface="Courier New"/>
              </a:rPr>
              <a:t>ATP.</a:t>
            </a:r>
            <a:endParaRPr sz="6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125"/>
              </a:spcBef>
            </a:pPr>
            <a:endParaRPr sz="600">
              <a:latin typeface="Courier New"/>
              <a:cs typeface="Courier New"/>
            </a:endParaRPr>
          </a:p>
          <a:p>
            <a:pPr marL="12700" marR="1470660">
              <a:lnSpc>
                <a:spcPct val="119200"/>
              </a:lnSpc>
            </a:pPr>
            <a:r>
              <a:rPr dirty="0" sz="600" b="1">
                <a:latin typeface="Courier New"/>
                <a:cs typeface="Courier New"/>
              </a:rPr>
              <a:t>Valores</a:t>
            </a:r>
            <a:r>
              <a:rPr dirty="0" sz="600" spc="65" b="1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extremos: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si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está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marcada,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imprimirán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los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extremos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cada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variable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salida</a:t>
            </a:r>
            <a:r>
              <a:rPr dirty="0" sz="600" spc="50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al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final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archivo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LIS.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Esta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opción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controla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350">
                <a:latin typeface="Courier New"/>
                <a:cs typeface="Courier New"/>
              </a:rPr>
              <a:t>1er</a:t>
            </a:r>
            <a:r>
              <a:rPr dirty="0" sz="350" spc="21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misceláneo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ATP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.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parámetro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datos </a:t>
            </a:r>
            <a:r>
              <a:rPr dirty="0" sz="600">
                <a:latin typeface="Courier New"/>
                <a:cs typeface="Courier New"/>
              </a:rPr>
              <a:t>MÁXIMO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FUERA.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Si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no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está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marcada,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ATP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no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produce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dicha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salida.</a:t>
            </a:r>
            <a:endParaRPr sz="6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265"/>
              </a:spcBef>
            </a:pP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</a:pPr>
            <a:r>
              <a:rPr dirty="0" sz="600" b="1">
                <a:latin typeface="Courier New"/>
                <a:cs typeface="Courier New"/>
              </a:rPr>
              <a:t>Control</a:t>
            </a:r>
            <a:r>
              <a:rPr dirty="0" sz="600" spc="75" b="1">
                <a:latin typeface="Courier New"/>
                <a:cs typeface="Courier New"/>
              </a:rPr>
              <a:t> </a:t>
            </a:r>
            <a:r>
              <a:rPr dirty="0" sz="600" b="1">
                <a:latin typeface="Courier New"/>
                <a:cs typeface="Courier New"/>
              </a:rPr>
              <a:t>de</a:t>
            </a:r>
            <a:r>
              <a:rPr dirty="0" sz="600" spc="75" b="1">
                <a:latin typeface="Courier New"/>
                <a:cs typeface="Courier New"/>
              </a:rPr>
              <a:t> </a:t>
            </a:r>
            <a:r>
              <a:rPr dirty="0" sz="600" b="1">
                <a:latin typeface="Courier New"/>
                <a:cs typeface="Courier New"/>
              </a:rPr>
              <a:t>impresión</a:t>
            </a:r>
            <a:r>
              <a:rPr dirty="0" sz="600" spc="80" b="1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adicional: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 b="1">
                <a:latin typeface="Courier New"/>
                <a:cs typeface="Courier New"/>
              </a:rPr>
              <a:t>control</a:t>
            </a:r>
            <a:r>
              <a:rPr dirty="0" sz="600" spc="80" b="1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adicional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para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frecuencia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salida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LUNIT6</a:t>
            </a:r>
            <a:endParaRPr sz="600">
              <a:latin typeface="Courier New"/>
              <a:cs typeface="Courier New"/>
            </a:endParaRPr>
          </a:p>
          <a:p>
            <a:pPr marL="12700" marR="803910">
              <a:lnSpc>
                <a:spcPct val="115599"/>
              </a:lnSpc>
              <a:tabLst>
                <a:tab pos="970280" algn="l"/>
              </a:tabLst>
            </a:pPr>
            <a:r>
              <a:rPr dirty="0" sz="600">
                <a:latin typeface="Courier New"/>
                <a:cs typeface="Courier New"/>
              </a:rPr>
              <a:t>dentro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ciclo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tiempo-paso.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Si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está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marcado,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350">
                <a:latin typeface="Courier New"/>
                <a:cs typeface="Courier New"/>
              </a:rPr>
              <a:t>1er</a:t>
            </a:r>
            <a:r>
              <a:rPr dirty="0" sz="350" spc="21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misc.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parámetro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datos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IPUN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está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configurado </a:t>
            </a:r>
            <a:r>
              <a:rPr dirty="0" sz="600">
                <a:latin typeface="Courier New"/>
                <a:cs typeface="Courier New"/>
              </a:rPr>
              <a:t>a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-1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y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un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350" spc="-25">
                <a:latin typeface="Courier New"/>
                <a:cs typeface="Courier New"/>
              </a:rPr>
              <a:t>2do</a:t>
            </a:r>
            <a:r>
              <a:rPr dirty="0" sz="350">
                <a:latin typeface="Courier New"/>
                <a:cs typeface="Courier New"/>
              </a:rPr>
              <a:t>	</a:t>
            </a:r>
            <a:r>
              <a:rPr dirty="0" sz="600">
                <a:latin typeface="Courier New"/>
                <a:cs typeface="Courier New"/>
              </a:rPr>
              <a:t>misceláneo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tarjeta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datos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aparecerá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archivo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entrada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ATP.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Parámetros</a:t>
            </a:r>
            <a:endParaRPr sz="600">
              <a:latin typeface="Courier New"/>
              <a:cs typeface="Courier New"/>
            </a:endParaRPr>
          </a:p>
          <a:p>
            <a:pPr marL="12700" marR="1268095">
              <a:lnSpc>
                <a:spcPct val="115599"/>
              </a:lnSpc>
              <a:spcBef>
                <a:spcPts val="55"/>
              </a:spcBef>
            </a:pPr>
            <a:r>
              <a:rPr dirty="0" sz="600">
                <a:latin typeface="Courier New"/>
                <a:cs typeface="Courier New"/>
              </a:rPr>
              <a:t>KCHG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y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MULT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controlan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los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puntos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interrupción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y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nueva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 i="1">
                <a:latin typeface="Courier New"/>
                <a:cs typeface="Courier New"/>
              </a:rPr>
              <a:t>frecuencia</a:t>
            </a:r>
            <a:r>
              <a:rPr dirty="0" sz="600" spc="60" i="1">
                <a:latin typeface="Courier New"/>
                <a:cs typeface="Courier New"/>
              </a:rPr>
              <a:t> </a:t>
            </a:r>
            <a:r>
              <a:rPr dirty="0" sz="600" i="1">
                <a:latin typeface="Courier New"/>
                <a:cs typeface="Courier New"/>
              </a:rPr>
              <a:t>de</a:t>
            </a:r>
            <a:r>
              <a:rPr dirty="0" sz="600" spc="65" i="1">
                <a:latin typeface="Courier New"/>
                <a:cs typeface="Courier New"/>
              </a:rPr>
              <a:t> </a:t>
            </a:r>
            <a:r>
              <a:rPr dirty="0" sz="600" i="1">
                <a:latin typeface="Courier New"/>
                <a:cs typeface="Courier New"/>
              </a:rPr>
              <a:t>impresión</a:t>
            </a:r>
            <a:r>
              <a:rPr dirty="0" sz="600" spc="60" i="1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.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valor.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spc="-25">
                <a:latin typeface="Courier New"/>
                <a:cs typeface="Courier New"/>
              </a:rPr>
              <a:t>Si </a:t>
            </a:r>
            <a:r>
              <a:rPr dirty="0" sz="600">
                <a:latin typeface="Courier New"/>
                <a:cs typeface="Courier New"/>
              </a:rPr>
              <a:t>desmarcado,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IPUN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establece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0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y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frecuencia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impresión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LUNIT6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será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constante</a:t>
            </a: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60"/>
              </a:spcBef>
            </a:pPr>
            <a:r>
              <a:rPr dirty="0" sz="600">
                <a:latin typeface="Courier New"/>
                <a:cs typeface="Courier New"/>
              </a:rPr>
              <a:t>a</a:t>
            </a:r>
            <a:r>
              <a:rPr dirty="0" sz="600" spc="3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lo</a:t>
            </a:r>
            <a:r>
              <a:rPr dirty="0" sz="600" spc="3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largo</a:t>
            </a:r>
            <a:r>
              <a:rPr dirty="0" sz="600" spc="3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3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4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simulación.</a:t>
            </a:r>
            <a:endParaRPr sz="6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425"/>
              </a:spcBef>
            </a:pP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800" b="1" i="1">
                <a:latin typeface="Times New Roman"/>
                <a:cs typeface="Times New Roman"/>
              </a:rPr>
              <a:t>Configuraciones</a:t>
            </a:r>
            <a:r>
              <a:rPr dirty="0" sz="800" spc="100" b="1" i="1">
                <a:latin typeface="Times New Roman"/>
                <a:cs typeface="Times New Roman"/>
              </a:rPr>
              <a:t> </a:t>
            </a:r>
            <a:r>
              <a:rPr dirty="0" sz="800" b="1" i="1">
                <a:latin typeface="Times New Roman"/>
                <a:cs typeface="Times New Roman"/>
              </a:rPr>
              <a:t>de</a:t>
            </a:r>
            <a:r>
              <a:rPr dirty="0" sz="800" spc="105" b="1" i="1">
                <a:latin typeface="Times New Roman"/>
                <a:cs typeface="Times New Roman"/>
              </a:rPr>
              <a:t> </a:t>
            </a:r>
            <a:r>
              <a:rPr dirty="0" sz="800" spc="-10" b="1" i="1">
                <a:latin typeface="Times New Roman"/>
                <a:cs typeface="Times New Roman"/>
              </a:rPr>
              <a:t>formato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  <a:spcBef>
                <a:spcPts val="259"/>
              </a:spcBef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página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configuración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formato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contiene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cuatro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botones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configurar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formato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35">
                <a:latin typeface="Times New Roman"/>
                <a:cs typeface="Times New Roman"/>
              </a:rPr>
              <a:t>ATP,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botón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controlar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generación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automática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rutas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varios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otros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botones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tarjetas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solicitud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misceláneas.</a:t>
            </a:r>
            <a:endParaRPr sz="800">
              <a:latin typeface="Times New Roman"/>
              <a:cs typeface="Times New Roman"/>
            </a:endParaRPr>
          </a:p>
          <a:p>
            <a:pPr marL="12700" marR="103822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Adicional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permite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insertar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cualquier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tarjeta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solicitud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cadenas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texto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ATP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ubicación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precisa.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1089080" y="7802756"/>
            <a:ext cx="231902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4.14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Configuración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formato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ATP.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3474542" y="5935355"/>
            <a:ext cx="2738120" cy="2285365"/>
          </a:xfrm>
          <a:prstGeom prst="rect">
            <a:avLst/>
          </a:prstGeom>
        </p:spPr>
        <p:txBody>
          <a:bodyPr wrap="square" lIns="0" tIns="5905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465"/>
              </a:spcBef>
            </a:pPr>
            <a:r>
              <a:rPr dirty="0" sz="600" spc="-10">
                <a:latin typeface="Courier New"/>
                <a:cs typeface="Courier New"/>
              </a:rPr>
              <a:t>Clasificación</a:t>
            </a:r>
            <a:endParaRPr sz="600">
              <a:latin typeface="Courier New"/>
              <a:cs typeface="Courier New"/>
            </a:endParaRPr>
          </a:p>
          <a:p>
            <a:pPr marL="12700" marR="520700">
              <a:lnSpc>
                <a:spcPct val="122900"/>
              </a:lnSpc>
              <a:spcBef>
                <a:spcPts val="210"/>
              </a:spcBef>
              <a:tabLst>
                <a:tab pos="494665" algn="l"/>
                <a:tab pos="911225" algn="l"/>
                <a:tab pos="1512570" algn="l"/>
                <a:tab pos="1875789" algn="l"/>
              </a:tabLst>
            </a:pPr>
            <a:r>
              <a:rPr dirty="0" sz="600" b="1">
                <a:latin typeface="Courier New"/>
                <a:cs typeface="Courier New"/>
              </a:rPr>
              <a:t>Ordenar</a:t>
            </a:r>
            <a:r>
              <a:rPr dirty="0" sz="600" spc="55" b="1">
                <a:latin typeface="Courier New"/>
                <a:cs typeface="Courier New"/>
              </a:rPr>
              <a:t> </a:t>
            </a:r>
            <a:r>
              <a:rPr dirty="0" sz="600" b="1">
                <a:latin typeface="Courier New"/>
                <a:cs typeface="Courier New"/>
              </a:rPr>
              <a:t>por</a:t>
            </a:r>
            <a:r>
              <a:rPr dirty="0" sz="600" spc="55" b="1">
                <a:latin typeface="Courier New"/>
                <a:cs typeface="Courier New"/>
              </a:rPr>
              <a:t> </a:t>
            </a:r>
            <a:r>
              <a:rPr dirty="0" sz="600" b="1">
                <a:latin typeface="Courier New"/>
                <a:cs typeface="Courier New"/>
              </a:rPr>
              <a:t>cartas</a:t>
            </a:r>
            <a:r>
              <a:rPr dirty="0" sz="600" spc="55" b="1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: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secuencia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spc="-25">
                <a:latin typeface="Courier New"/>
                <a:cs typeface="Courier New"/>
              </a:rPr>
              <a:t>ATP </a:t>
            </a:r>
            <a:r>
              <a:rPr dirty="0" sz="600" spc="-10">
                <a:latin typeface="Courier New"/>
                <a:cs typeface="Courier New"/>
              </a:rPr>
              <a:t>entrada</a:t>
            </a:r>
            <a:r>
              <a:rPr dirty="0" sz="600">
                <a:latin typeface="Courier New"/>
                <a:cs typeface="Courier New"/>
              </a:rPr>
              <a:t>	</a:t>
            </a:r>
            <a:r>
              <a:rPr dirty="0" sz="600" spc="-10">
                <a:latin typeface="Courier New"/>
                <a:cs typeface="Courier New"/>
              </a:rPr>
              <a:t>datos</a:t>
            </a:r>
            <a:r>
              <a:rPr dirty="0" sz="600">
                <a:latin typeface="Courier New"/>
                <a:cs typeface="Courier New"/>
              </a:rPr>
              <a:t>	</a:t>
            </a:r>
            <a:r>
              <a:rPr dirty="0" sz="600" spc="-10">
                <a:latin typeface="Courier New"/>
                <a:cs typeface="Courier New"/>
              </a:rPr>
              <a:t>sigue</a:t>
            </a:r>
            <a:r>
              <a:rPr dirty="0" sz="600">
                <a:latin typeface="Courier New"/>
                <a:cs typeface="Courier New"/>
              </a:rPr>
              <a:t>	</a:t>
            </a:r>
            <a:r>
              <a:rPr dirty="0" sz="600" spc="-25">
                <a:latin typeface="Courier New"/>
                <a:cs typeface="Courier New"/>
              </a:rPr>
              <a:t>el</a:t>
            </a:r>
            <a:r>
              <a:rPr dirty="0" sz="600">
                <a:latin typeface="Courier New"/>
                <a:cs typeface="Courier New"/>
              </a:rPr>
              <a:t>	</a:t>
            </a:r>
            <a:r>
              <a:rPr dirty="0" sz="600" spc="-10">
                <a:latin typeface="Courier New"/>
                <a:cs typeface="Courier New"/>
              </a:rPr>
              <a:t>defecto</a:t>
            </a:r>
            <a:endParaRPr sz="600">
              <a:latin typeface="Courier New"/>
              <a:cs typeface="Courier New"/>
            </a:endParaRPr>
          </a:p>
          <a:p>
            <a:pPr marL="12700" marR="5080">
              <a:lnSpc>
                <a:spcPct val="108400"/>
              </a:lnSpc>
              <a:spcBef>
                <a:spcPts val="50"/>
              </a:spcBef>
            </a:pPr>
            <a:r>
              <a:rPr dirty="0" sz="600">
                <a:latin typeface="Courier New"/>
                <a:cs typeface="Courier New"/>
              </a:rPr>
              <a:t>secuencia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tarjetas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clasificación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datos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(es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decir </a:t>
            </a:r>
            <a:r>
              <a:rPr dirty="0" sz="600">
                <a:latin typeface="Courier New"/>
                <a:cs typeface="Courier New"/>
              </a:rPr>
              <a:t>Las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tarjetas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SUCURSALES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escriben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primero,</a:t>
            </a:r>
            <a:endParaRPr sz="600">
              <a:latin typeface="Courier New"/>
              <a:cs typeface="Courier New"/>
            </a:endParaRPr>
          </a:p>
          <a:p>
            <a:pPr marL="12700" marR="1242060">
              <a:lnSpc>
                <a:spcPct val="115599"/>
              </a:lnSpc>
            </a:pPr>
            <a:r>
              <a:rPr dirty="0" sz="600">
                <a:latin typeface="Courier New"/>
                <a:cs typeface="Courier New"/>
              </a:rPr>
              <a:t>seguido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tarjetas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SWITCH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y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 spc="-25">
                <a:latin typeface="Courier New"/>
                <a:cs typeface="Courier New"/>
              </a:rPr>
              <a:t>el </a:t>
            </a:r>
            <a:r>
              <a:rPr dirty="0" sz="600">
                <a:latin typeface="Courier New"/>
                <a:cs typeface="Courier New"/>
              </a:rPr>
              <a:t>Tarjetas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fuente).</a:t>
            </a:r>
            <a:endParaRPr sz="600">
              <a:latin typeface="Courier New"/>
              <a:cs typeface="Courier New"/>
            </a:endParaRPr>
          </a:p>
          <a:p>
            <a:pPr marL="12700" marR="765810">
              <a:lnSpc>
                <a:spcPct val="115599"/>
              </a:lnSpc>
              <a:spcBef>
                <a:spcPts val="55"/>
              </a:spcBef>
            </a:pPr>
            <a:r>
              <a:rPr dirty="0" sz="600" b="1">
                <a:latin typeface="Courier New"/>
                <a:cs typeface="Courier New"/>
              </a:rPr>
              <a:t>Ordenar</a:t>
            </a:r>
            <a:r>
              <a:rPr dirty="0" sz="600" spc="50" b="1">
                <a:latin typeface="Courier New"/>
                <a:cs typeface="Courier New"/>
              </a:rPr>
              <a:t> </a:t>
            </a:r>
            <a:r>
              <a:rPr dirty="0" sz="600" b="1">
                <a:latin typeface="Courier New"/>
                <a:cs typeface="Courier New"/>
              </a:rPr>
              <a:t>por</a:t>
            </a:r>
            <a:r>
              <a:rPr dirty="0" sz="600" spc="50" b="1">
                <a:latin typeface="Courier New"/>
                <a:cs typeface="Courier New"/>
              </a:rPr>
              <a:t> </a:t>
            </a:r>
            <a:r>
              <a:rPr dirty="0" sz="600" b="1">
                <a:latin typeface="Courier New"/>
                <a:cs typeface="Courier New"/>
              </a:rPr>
              <a:t>orden</a:t>
            </a:r>
            <a:r>
              <a:rPr dirty="0" sz="600" spc="50" b="1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: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número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orden</a:t>
            </a:r>
            <a:r>
              <a:rPr dirty="0" sz="600" spc="50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que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puede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especificar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componente</a:t>
            </a:r>
            <a:endParaRPr sz="600">
              <a:latin typeface="Courier New"/>
              <a:cs typeface="Courier New"/>
            </a:endParaRPr>
          </a:p>
          <a:p>
            <a:pPr marL="12700" marR="623570">
              <a:lnSpc>
                <a:spcPct val="115599"/>
              </a:lnSpc>
            </a:pPr>
            <a:r>
              <a:rPr dirty="0" sz="600">
                <a:latin typeface="Courier New"/>
                <a:cs typeface="Courier New"/>
              </a:rPr>
              <a:t>cuadro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diálogo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para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cada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objeto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determina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secuencia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cartas.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más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 spc="-20">
                <a:latin typeface="Courier New"/>
                <a:cs typeface="Courier New"/>
              </a:rPr>
              <a:t>bajo</a:t>
            </a: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número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pedido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lo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primero.</a:t>
            </a:r>
            <a:endParaRPr sz="600">
              <a:latin typeface="Courier New"/>
              <a:cs typeface="Courier New"/>
            </a:endParaRPr>
          </a:p>
          <a:p>
            <a:pPr marL="12700" marR="433070">
              <a:lnSpc>
                <a:spcPct val="115599"/>
              </a:lnSpc>
              <a:spcBef>
                <a:spcPts val="55"/>
              </a:spcBef>
            </a:pPr>
            <a:r>
              <a:rPr dirty="0" sz="600" b="1">
                <a:latin typeface="Courier New"/>
                <a:cs typeface="Courier New"/>
              </a:rPr>
              <a:t>Ordenar</a:t>
            </a:r>
            <a:r>
              <a:rPr dirty="0" sz="600" spc="45" b="1">
                <a:latin typeface="Courier New"/>
                <a:cs typeface="Courier New"/>
              </a:rPr>
              <a:t> </a:t>
            </a:r>
            <a:r>
              <a:rPr dirty="0" sz="600" b="1">
                <a:latin typeface="Courier New"/>
                <a:cs typeface="Courier New"/>
              </a:rPr>
              <a:t>por</a:t>
            </a:r>
            <a:r>
              <a:rPr dirty="0" sz="600" spc="45" b="1">
                <a:latin typeface="Courier New"/>
                <a:cs typeface="Courier New"/>
              </a:rPr>
              <a:t> </a:t>
            </a:r>
            <a:r>
              <a:rPr dirty="0" sz="600" b="1">
                <a:latin typeface="Courier New"/>
                <a:cs typeface="Courier New"/>
              </a:rPr>
              <a:t>X-pos</a:t>
            </a:r>
            <a:r>
              <a:rPr dirty="0" sz="600" spc="45" b="1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: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objeto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más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izquierda </a:t>
            </a:r>
            <a:r>
              <a:rPr dirty="0" sz="600">
                <a:latin typeface="Courier New"/>
                <a:cs typeface="Courier New"/>
              </a:rPr>
              <a:t>en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ventana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circuito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está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escrito</a:t>
            </a:r>
            <a:r>
              <a:rPr dirty="0" sz="600" spc="500">
                <a:latin typeface="Courier New"/>
                <a:cs typeface="Courier New"/>
              </a:rPr>
              <a:t>  </a:t>
            </a:r>
            <a:r>
              <a:rPr dirty="0" sz="600" spc="-10">
                <a:latin typeface="Courier New"/>
                <a:cs typeface="Courier New"/>
              </a:rPr>
              <a:t>primero.</a:t>
            </a: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370"/>
              </a:spcBef>
            </a:pPr>
            <a:r>
              <a:rPr dirty="0" sz="600">
                <a:latin typeface="Courier New"/>
                <a:cs typeface="Courier New"/>
              </a:rPr>
              <a:t>Cualquier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combinación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los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tres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diferentes</a:t>
            </a: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60"/>
              </a:spcBef>
            </a:pPr>
            <a:r>
              <a:rPr dirty="0" sz="600">
                <a:latin typeface="Courier New"/>
                <a:cs typeface="Courier New"/>
              </a:rPr>
              <a:t>Se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pueden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especificar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mecanismos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clasificación.</a:t>
            </a: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425"/>
              </a:spcBef>
            </a:pPr>
            <a:r>
              <a:rPr dirty="0" sz="600" b="1">
                <a:latin typeface="Courier New"/>
                <a:cs typeface="Courier New"/>
              </a:rPr>
              <a:t>Forzar</a:t>
            </a:r>
            <a:r>
              <a:rPr dirty="0" sz="600" spc="60" b="1">
                <a:latin typeface="Courier New"/>
                <a:cs typeface="Courier New"/>
              </a:rPr>
              <a:t> </a:t>
            </a:r>
            <a:r>
              <a:rPr dirty="0" sz="600" b="1">
                <a:latin typeface="Courier New"/>
                <a:cs typeface="Courier New"/>
              </a:rPr>
              <a:t>alta</a:t>
            </a:r>
            <a:r>
              <a:rPr dirty="0" sz="600" spc="60" b="1">
                <a:latin typeface="Courier New"/>
                <a:cs typeface="Courier New"/>
              </a:rPr>
              <a:t> </a:t>
            </a:r>
            <a:r>
              <a:rPr dirty="0" sz="600" b="1">
                <a:latin typeface="Courier New"/>
                <a:cs typeface="Courier New"/>
              </a:rPr>
              <a:t>resolución</a:t>
            </a:r>
            <a:r>
              <a:rPr dirty="0" sz="600" spc="60" b="1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: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Use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$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Vintage,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spc="-50">
                <a:latin typeface="Courier New"/>
                <a:cs typeface="Courier New"/>
              </a:rPr>
              <a:t>1</a:t>
            </a:r>
            <a:endParaRPr sz="600">
              <a:latin typeface="Courier New"/>
              <a:cs typeface="Courier New"/>
            </a:endParaRPr>
          </a:p>
          <a:p>
            <a:pPr marL="12700" marR="575945">
              <a:lnSpc>
                <a:spcPct val="115599"/>
              </a:lnSpc>
            </a:pPr>
            <a:r>
              <a:rPr dirty="0" sz="600">
                <a:latin typeface="Courier New"/>
                <a:cs typeface="Courier New"/>
              </a:rPr>
              <a:t>(si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posible),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para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datos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alta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precisión entrada.</a:t>
            </a:r>
            <a:endParaRPr sz="600">
              <a:latin typeface="Courier New"/>
              <a:cs typeface="Courier New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1089080" y="8311567"/>
            <a:ext cx="4736465" cy="191833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Courier New"/>
                <a:cs typeface="Courier New"/>
              </a:rPr>
              <a:t>Solicitud</a:t>
            </a:r>
            <a:r>
              <a:rPr dirty="0" sz="600" spc="10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miscelánea</a:t>
            </a: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580"/>
              </a:spcBef>
            </a:pPr>
            <a:r>
              <a:rPr dirty="0" sz="600" b="1">
                <a:latin typeface="Courier New"/>
                <a:cs typeface="Courier New"/>
              </a:rPr>
              <a:t>Insertar</a:t>
            </a:r>
            <a:r>
              <a:rPr dirty="0" sz="600" spc="55" b="1">
                <a:latin typeface="Courier New"/>
                <a:cs typeface="Courier New"/>
              </a:rPr>
              <a:t> </a:t>
            </a:r>
            <a:r>
              <a:rPr dirty="0" sz="600" b="1">
                <a:latin typeface="Courier New"/>
                <a:cs typeface="Courier New"/>
              </a:rPr>
              <a:t>tarjetas</a:t>
            </a:r>
            <a:r>
              <a:rPr dirty="0" sz="600" spc="55" b="1">
                <a:latin typeface="Courier New"/>
                <a:cs typeface="Courier New"/>
              </a:rPr>
              <a:t> </a:t>
            </a:r>
            <a:r>
              <a:rPr dirty="0" sz="600" b="1">
                <a:latin typeface="Courier New"/>
                <a:cs typeface="Courier New"/>
              </a:rPr>
              <a:t>$</a:t>
            </a:r>
            <a:r>
              <a:rPr dirty="0" sz="600" spc="60" b="1">
                <a:latin typeface="Courier New"/>
                <a:cs typeface="Courier New"/>
              </a:rPr>
              <a:t> </a:t>
            </a:r>
            <a:r>
              <a:rPr dirty="0" sz="600" b="1">
                <a:latin typeface="Courier New"/>
                <a:cs typeface="Courier New"/>
              </a:rPr>
              <a:t>Prefix</a:t>
            </a:r>
            <a:r>
              <a:rPr dirty="0" sz="600" spc="55" b="1">
                <a:latin typeface="Courier New"/>
                <a:cs typeface="Courier New"/>
              </a:rPr>
              <a:t> </a:t>
            </a:r>
            <a:r>
              <a:rPr dirty="0" sz="600" b="1">
                <a:latin typeface="Courier New"/>
                <a:cs typeface="Courier New"/>
              </a:rPr>
              <a:t>y</a:t>
            </a:r>
            <a:r>
              <a:rPr dirty="0" sz="600" spc="55" b="1">
                <a:latin typeface="Courier New"/>
                <a:cs typeface="Courier New"/>
              </a:rPr>
              <a:t> </a:t>
            </a:r>
            <a:r>
              <a:rPr dirty="0" sz="600" b="1">
                <a:latin typeface="Courier New"/>
                <a:cs typeface="Courier New"/>
              </a:rPr>
              <a:t>$</a:t>
            </a:r>
            <a:r>
              <a:rPr dirty="0" sz="600" spc="60" b="1">
                <a:latin typeface="Courier New"/>
                <a:cs typeface="Courier New"/>
              </a:rPr>
              <a:t> </a:t>
            </a:r>
            <a:r>
              <a:rPr dirty="0" sz="600" b="1">
                <a:latin typeface="Courier New"/>
                <a:cs typeface="Courier New"/>
              </a:rPr>
              <a:t>Suffix</a:t>
            </a:r>
            <a:r>
              <a:rPr dirty="0" sz="600" spc="55" b="1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: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si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esta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opción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está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marcada,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ATPDraw</a:t>
            </a:r>
            <a:endParaRPr sz="600">
              <a:latin typeface="Courier New"/>
              <a:cs typeface="Courier New"/>
            </a:endParaRPr>
          </a:p>
          <a:p>
            <a:pPr marL="12700" marR="5080">
              <a:lnSpc>
                <a:spcPct val="115599"/>
              </a:lnSpc>
              <a:spcBef>
                <a:spcPts val="50"/>
              </a:spcBef>
            </a:pPr>
            <a:r>
              <a:rPr dirty="0" sz="600">
                <a:latin typeface="Courier New"/>
                <a:cs typeface="Courier New"/>
              </a:rPr>
              <a:t>supongamos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que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todos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los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archivos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$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Inlude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(especificados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por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usuario,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LCC,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no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lineales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externos </a:t>
            </a:r>
            <a:r>
              <a:rPr dirty="0" sz="600">
                <a:latin typeface="Courier New"/>
                <a:cs typeface="Courier New"/>
              </a:rPr>
              <a:t>características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y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componentes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Windsyn)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encuentran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Directorio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resultados</a:t>
            </a:r>
            <a:endParaRPr sz="600">
              <a:latin typeface="Courier New"/>
              <a:cs typeface="Courier New"/>
            </a:endParaRPr>
          </a:p>
          <a:p>
            <a:pPr marL="12700" marR="1003935">
              <a:lnSpc>
                <a:spcPct val="113799"/>
              </a:lnSpc>
              <a:spcBef>
                <a:spcPts val="15"/>
              </a:spcBef>
            </a:pPr>
            <a:r>
              <a:rPr dirty="0" sz="600">
                <a:latin typeface="Courier New"/>
                <a:cs typeface="Courier New"/>
              </a:rPr>
              <a:t>y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tiene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extensión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'.lib'.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Dos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tarjetas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$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Prefijo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y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$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Sufijo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serán</a:t>
            </a:r>
            <a:r>
              <a:rPr dirty="0" sz="600" spc="500">
                <a:latin typeface="Courier New"/>
                <a:cs typeface="Courier New"/>
              </a:rPr>
              <a:t>  </a:t>
            </a:r>
            <a:r>
              <a:rPr dirty="0" sz="600">
                <a:latin typeface="Courier New"/>
                <a:cs typeface="Courier New"/>
              </a:rPr>
              <a:t>insertado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archivo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ATP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y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los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comandos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$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Include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especifican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spc="-25">
                <a:latin typeface="Courier New"/>
                <a:cs typeface="Courier New"/>
              </a:rPr>
              <a:t>sin</a:t>
            </a:r>
            <a:r>
              <a:rPr dirty="0" sz="600" spc="500">
                <a:latin typeface="Courier New"/>
                <a:cs typeface="Courier New"/>
              </a:rPr>
              <a:t>  </a:t>
            </a:r>
            <a:r>
              <a:rPr dirty="0" sz="600">
                <a:latin typeface="Courier New"/>
                <a:cs typeface="Courier New"/>
              </a:rPr>
              <a:t>camino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y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extensión.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Esta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debería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ser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una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opción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preferida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ya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que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este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camino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 spc="-50">
                <a:latin typeface="Courier New"/>
                <a:cs typeface="Courier New"/>
              </a:rPr>
              <a:t>y </a:t>
            </a:r>
            <a:r>
              <a:rPr dirty="0" sz="600">
                <a:latin typeface="Courier New"/>
                <a:cs typeface="Courier New"/>
              </a:rPr>
              <a:t>generalmente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usan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extensiones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y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esa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mayor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legibilidad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archivo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ATP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 spc="-25">
                <a:latin typeface="Courier New"/>
                <a:cs typeface="Courier New"/>
              </a:rPr>
              <a:t>es </a:t>
            </a:r>
            <a:r>
              <a:rPr dirty="0" sz="600">
                <a:latin typeface="Courier New"/>
                <a:cs typeface="Courier New"/>
              </a:rPr>
              <a:t>obtenido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esta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manera.</a:t>
            </a:r>
            <a:endParaRPr sz="6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525"/>
              </a:spcBef>
            </a:pP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</a:pPr>
            <a:r>
              <a:rPr dirty="0" sz="600" b="1">
                <a:latin typeface="Courier New"/>
                <a:cs typeface="Courier New"/>
              </a:rPr>
              <a:t>Insertar</a:t>
            </a:r>
            <a:r>
              <a:rPr dirty="0" sz="600" spc="65" b="1">
                <a:latin typeface="Courier New"/>
                <a:cs typeface="Courier New"/>
              </a:rPr>
              <a:t> </a:t>
            </a:r>
            <a:r>
              <a:rPr dirty="0" sz="600" b="1">
                <a:latin typeface="Courier New"/>
                <a:cs typeface="Courier New"/>
              </a:rPr>
              <a:t>comentarios</a:t>
            </a:r>
            <a:r>
              <a:rPr dirty="0" sz="600" spc="65" b="1">
                <a:latin typeface="Courier New"/>
                <a:cs typeface="Courier New"/>
              </a:rPr>
              <a:t> </a:t>
            </a:r>
            <a:r>
              <a:rPr dirty="0" sz="600" b="1">
                <a:latin typeface="Courier New"/>
                <a:cs typeface="Courier New"/>
              </a:rPr>
              <a:t>$</a:t>
            </a:r>
            <a:r>
              <a:rPr dirty="0" sz="600" spc="70" b="1">
                <a:latin typeface="Courier New"/>
                <a:cs typeface="Courier New"/>
              </a:rPr>
              <a:t> </a:t>
            </a:r>
            <a:r>
              <a:rPr dirty="0" sz="600" b="1">
                <a:latin typeface="Courier New"/>
                <a:cs typeface="Courier New"/>
              </a:rPr>
              <a:t>PL4</a:t>
            </a:r>
            <a:r>
              <a:rPr dirty="0" sz="600" spc="65" b="1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: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si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está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marcado,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ATPDraw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escribe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los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comentarios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circuito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 spc="-25">
                <a:latin typeface="Courier New"/>
                <a:cs typeface="Courier New"/>
              </a:rPr>
              <a:t>un</a:t>
            </a:r>
            <a:endParaRPr sz="600">
              <a:latin typeface="Courier New"/>
              <a:cs typeface="Courier New"/>
            </a:endParaRPr>
          </a:p>
          <a:p>
            <a:pPr marL="12700" marR="242570">
              <a:lnSpc>
                <a:spcPct val="115599"/>
              </a:lnSpc>
              <a:spcBef>
                <a:spcPts val="50"/>
              </a:spcBef>
            </a:pPr>
            <a:r>
              <a:rPr dirty="0" sz="600">
                <a:latin typeface="Courier New"/>
                <a:cs typeface="Courier New"/>
              </a:rPr>
              <a:t>$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COMIENZA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COMENTARIOS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PL4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...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$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FIN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PL4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COMENTARIOS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bloque.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Esto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puede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provocar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un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error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 spc="-20">
                <a:latin typeface="Courier New"/>
                <a:cs typeface="Courier New"/>
              </a:rPr>
              <a:t>para </a:t>
            </a:r>
            <a:r>
              <a:rPr dirty="0" sz="600">
                <a:latin typeface="Courier New"/>
                <a:cs typeface="Courier New"/>
              </a:rPr>
              <a:t>Algunas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versiones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(más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antiguas)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 spc="-20">
                <a:latin typeface="Courier New"/>
                <a:cs typeface="Courier New"/>
              </a:rPr>
              <a:t>ATP.</a:t>
            </a:r>
            <a:endParaRPr sz="6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endParaRPr sz="600">
              <a:latin typeface="Courier New"/>
              <a:cs typeface="Courier New"/>
            </a:endParaRPr>
          </a:p>
          <a:p>
            <a:pPr marL="12700" marR="242570">
              <a:lnSpc>
                <a:spcPct val="119200"/>
              </a:lnSpc>
            </a:pPr>
            <a:r>
              <a:rPr dirty="0" sz="600" b="1">
                <a:latin typeface="Courier New"/>
                <a:cs typeface="Courier New"/>
              </a:rPr>
              <a:t>Insertar</a:t>
            </a:r>
            <a:r>
              <a:rPr dirty="0" sz="600" spc="70" b="1">
                <a:latin typeface="Courier New"/>
                <a:cs typeface="Courier New"/>
              </a:rPr>
              <a:t> </a:t>
            </a:r>
            <a:r>
              <a:rPr dirty="0" sz="600" b="1">
                <a:latin typeface="Courier New"/>
                <a:cs typeface="Courier New"/>
              </a:rPr>
              <a:t>tarjeta</a:t>
            </a:r>
            <a:r>
              <a:rPr dirty="0" sz="600" spc="75" b="1">
                <a:latin typeface="Courier New"/>
                <a:cs typeface="Courier New"/>
              </a:rPr>
              <a:t> </a:t>
            </a:r>
            <a:r>
              <a:rPr dirty="0" sz="600" b="1">
                <a:latin typeface="Courier New"/>
                <a:cs typeface="Courier New"/>
              </a:rPr>
              <a:t>Equivalente</a:t>
            </a:r>
            <a:r>
              <a:rPr dirty="0" sz="600" spc="75" b="1">
                <a:latin typeface="Courier New"/>
                <a:cs typeface="Courier New"/>
              </a:rPr>
              <a:t> </a:t>
            </a:r>
            <a:r>
              <a:rPr dirty="0" sz="600" b="1">
                <a:latin typeface="Courier New"/>
                <a:cs typeface="Courier New"/>
              </a:rPr>
              <a:t>de</a:t>
            </a:r>
            <a:r>
              <a:rPr dirty="0" sz="600" spc="70" b="1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fasor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exacto: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si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está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marcada,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ATPDraw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escribe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un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EXACTO </a:t>
            </a:r>
            <a:r>
              <a:rPr dirty="0" sz="600">
                <a:latin typeface="Courier New"/>
                <a:cs typeface="Courier New"/>
              </a:rPr>
              <a:t>Solicitud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FASOR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EQUIVALENTE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archivo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ATP.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Esto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recomienda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para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frecuencia </a:t>
            </a:r>
            <a:r>
              <a:rPr dirty="0" sz="600">
                <a:latin typeface="Courier New"/>
                <a:cs typeface="Courier New"/>
              </a:rPr>
              <a:t>Simulaciones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escaneo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que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incluyen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líneas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generales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parámetros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constantes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y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distribuidas.</a:t>
            </a:r>
            <a:endParaRPr sz="600">
              <a:latin typeface="Courier New"/>
              <a:cs typeface="Courier New"/>
            </a:endParaRPr>
          </a:p>
        </p:txBody>
      </p:sp>
    </p:spTree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935015" y="165100"/>
            <a:ext cx="5226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5" name="object 5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631"/>
                  </a:lnTo>
                  <a:lnTo>
                    <a:pt x="142755" y="98631"/>
                  </a:lnTo>
                  <a:lnTo>
                    <a:pt x="136180" y="99939"/>
                  </a:lnTo>
                  <a:lnTo>
                    <a:pt x="104587" y="124134"/>
                  </a:lnTo>
                  <a:lnTo>
                    <a:pt x="98048" y="143338"/>
                  </a:lnTo>
                  <a:lnTo>
                    <a:pt x="98048" y="569322"/>
                  </a:lnTo>
                  <a:lnTo>
                    <a:pt x="117977" y="603765"/>
                  </a:lnTo>
                  <a:lnTo>
                    <a:pt x="142755" y="614029"/>
                  </a:lnTo>
                  <a:lnTo>
                    <a:pt x="1886711" y="614029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4029"/>
                  </a:moveTo>
                  <a:lnTo>
                    <a:pt x="1744971" y="614029"/>
                  </a:lnTo>
                  <a:lnTo>
                    <a:pt x="1751545" y="612721"/>
                  </a:lnTo>
                  <a:lnTo>
                    <a:pt x="1764174" y="607489"/>
                  </a:lnTo>
                  <a:lnTo>
                    <a:pt x="1788370" y="575896"/>
                  </a:lnTo>
                  <a:lnTo>
                    <a:pt x="1789678" y="569322"/>
                  </a:lnTo>
                  <a:lnTo>
                    <a:pt x="1789678" y="143338"/>
                  </a:lnTo>
                  <a:lnTo>
                    <a:pt x="1769748" y="108894"/>
                  </a:lnTo>
                  <a:lnTo>
                    <a:pt x="1744971" y="98631"/>
                  </a:lnTo>
                  <a:lnTo>
                    <a:pt x="1886711" y="98631"/>
                  </a:lnTo>
                  <a:lnTo>
                    <a:pt x="1886711" y="614029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932176" y="500464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5453" y="528581"/>
                  </a:moveTo>
                  <a:lnTo>
                    <a:pt x="49392" y="528581"/>
                  </a:lnTo>
                  <a:lnTo>
                    <a:pt x="45954" y="528224"/>
                  </a:lnTo>
                  <a:lnTo>
                    <a:pt x="10837" y="507931"/>
                  </a:lnTo>
                  <a:lnTo>
                    <a:pt x="0" y="479226"/>
                  </a:lnTo>
                  <a:lnTo>
                    <a:pt x="0" y="475770"/>
                  </a:lnTo>
                  <a:lnTo>
                    <a:pt x="0" y="49407"/>
                  </a:lnTo>
                  <a:lnTo>
                    <a:pt x="17937" y="13011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914"/>
                  </a:lnTo>
                  <a:lnTo>
                    <a:pt x="1704845" y="49407"/>
                  </a:lnTo>
                  <a:lnTo>
                    <a:pt x="1704845" y="479226"/>
                  </a:lnTo>
                  <a:lnTo>
                    <a:pt x="1686907" y="515524"/>
                  </a:lnTo>
                  <a:lnTo>
                    <a:pt x="1658890" y="528224"/>
                  </a:lnTo>
                  <a:lnTo>
                    <a:pt x="1655453" y="52858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171"/>
              <a:ext cx="145374" cy="145374"/>
            </a:xfrm>
            <a:prstGeom prst="rect">
              <a:avLst/>
            </a:prstGeom>
          </p:spPr>
        </p:pic>
      </p:grpSp>
      <p:sp>
        <p:nvSpPr>
          <p:cNvPr id="8" name="object 8" descr=""/>
          <p:cNvSpPr txBox="1"/>
          <p:nvPr/>
        </p:nvSpPr>
        <p:spPr>
          <a:xfrm>
            <a:off x="3519868" y="811558"/>
            <a:ext cx="52959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10">
                <a:latin typeface="Arial MT"/>
                <a:cs typeface="Arial MT"/>
              </a:rPr>
              <a:t>Traduciendo...</a:t>
            </a:r>
            <a:endParaRPr sz="600">
              <a:latin typeface="Arial MT"/>
              <a:cs typeface="Arial MT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089080" y="652968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5661767" y="633145"/>
            <a:ext cx="13144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71</a:t>
            </a:r>
            <a:endParaRPr sz="800">
              <a:latin typeface="Times New Roman"/>
              <a:cs typeface="Times New Roman"/>
            </a:endParaRPr>
          </a:p>
        </p:txBody>
      </p:sp>
      <p:grpSp>
        <p:nvGrpSpPr>
          <p:cNvPr id="11" name="object 11" descr=""/>
          <p:cNvGrpSpPr/>
          <p:nvPr/>
        </p:nvGrpSpPr>
        <p:grpSpPr>
          <a:xfrm>
            <a:off x="368299" y="1101786"/>
            <a:ext cx="443230" cy="13335"/>
            <a:chOff x="368299" y="1101786"/>
            <a:chExt cx="443230" cy="13335"/>
          </a:xfrm>
        </p:grpSpPr>
        <p:sp>
          <p:nvSpPr>
            <p:cNvPr id="12" name="object 12" descr=""/>
            <p:cNvSpPr/>
            <p:nvPr/>
          </p:nvSpPr>
          <p:spPr>
            <a:xfrm>
              <a:off x="368299" y="1101786"/>
              <a:ext cx="443230" cy="6985"/>
            </a:xfrm>
            <a:custGeom>
              <a:avLst/>
              <a:gdLst/>
              <a:ahLst/>
              <a:cxnLst/>
              <a:rect l="l" t="t" r="r" b="b"/>
              <a:pathLst>
                <a:path w="443230" h="6984">
                  <a:moveTo>
                    <a:pt x="442731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442731" y="0"/>
                  </a:lnTo>
                  <a:lnTo>
                    <a:pt x="442731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368287" y="1101787"/>
              <a:ext cx="443230" cy="13335"/>
            </a:xfrm>
            <a:custGeom>
              <a:avLst/>
              <a:gdLst/>
              <a:ahLst/>
              <a:cxnLst/>
              <a:rect l="l" t="t" r="r" b="b"/>
              <a:pathLst>
                <a:path w="443230" h="13334">
                  <a:moveTo>
                    <a:pt x="442734" y="0"/>
                  </a:moveTo>
                  <a:lnTo>
                    <a:pt x="436130" y="6616"/>
                  </a:lnTo>
                  <a:lnTo>
                    <a:pt x="0" y="6616"/>
                  </a:lnTo>
                  <a:lnTo>
                    <a:pt x="0" y="13220"/>
                  </a:lnTo>
                  <a:lnTo>
                    <a:pt x="436130" y="13220"/>
                  </a:lnTo>
                  <a:lnTo>
                    <a:pt x="442734" y="13220"/>
                  </a:lnTo>
                  <a:lnTo>
                    <a:pt x="442734" y="6616"/>
                  </a:lnTo>
                  <a:lnTo>
                    <a:pt x="442734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368299" y="1101786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4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5" name="object 15" descr=""/>
          <p:cNvSpPr txBox="1"/>
          <p:nvPr/>
        </p:nvSpPr>
        <p:spPr>
          <a:xfrm>
            <a:off x="378830" y="1161779"/>
            <a:ext cx="4254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Page</a:t>
            </a:r>
            <a:r>
              <a:rPr dirty="0" sz="800" spc="6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72</a:t>
            </a:r>
            <a:endParaRPr sz="800">
              <a:latin typeface="Arial"/>
              <a:cs typeface="Arial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4505379" y="1333586"/>
            <a:ext cx="99060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de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referencia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831370" y="8840193"/>
            <a:ext cx="13144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72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4611106" y="8860017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831370" y="1745920"/>
            <a:ext cx="4926965" cy="26028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385445">
              <a:lnSpc>
                <a:spcPct val="122900"/>
              </a:lnSpc>
              <a:spcBef>
                <a:spcPts val="95"/>
              </a:spcBef>
            </a:pPr>
            <a:r>
              <a:rPr dirty="0" sz="600" b="1">
                <a:latin typeface="Courier New"/>
                <a:cs typeface="Courier New"/>
              </a:rPr>
              <a:t>Inserte</a:t>
            </a:r>
            <a:r>
              <a:rPr dirty="0" sz="600" spc="50" b="1">
                <a:latin typeface="Courier New"/>
                <a:cs typeface="Courier New"/>
              </a:rPr>
              <a:t> </a:t>
            </a:r>
            <a:r>
              <a:rPr dirty="0" sz="600" b="1">
                <a:latin typeface="Courier New"/>
                <a:cs typeface="Courier New"/>
              </a:rPr>
              <a:t>la</a:t>
            </a:r>
            <a:r>
              <a:rPr dirty="0" sz="600" spc="55" b="1">
                <a:latin typeface="Courier New"/>
                <a:cs typeface="Courier New"/>
              </a:rPr>
              <a:t> </a:t>
            </a:r>
            <a:r>
              <a:rPr dirty="0" sz="600" b="1">
                <a:latin typeface="Courier New"/>
                <a:cs typeface="Courier New"/>
              </a:rPr>
              <a:t>tarjeta</a:t>
            </a:r>
            <a:r>
              <a:rPr dirty="0" sz="600" spc="50" b="1">
                <a:latin typeface="Courier New"/>
                <a:cs typeface="Courier New"/>
              </a:rPr>
              <a:t> </a:t>
            </a:r>
            <a:r>
              <a:rPr dirty="0" sz="600" b="1">
                <a:latin typeface="Courier New"/>
                <a:cs typeface="Courier New"/>
              </a:rPr>
              <a:t>TACS</a:t>
            </a:r>
            <a:r>
              <a:rPr dirty="0" sz="600" spc="55" b="1">
                <a:latin typeface="Courier New"/>
                <a:cs typeface="Courier New"/>
              </a:rPr>
              <a:t> </a:t>
            </a:r>
            <a:r>
              <a:rPr dirty="0" sz="600" b="1">
                <a:latin typeface="Courier New"/>
                <a:cs typeface="Courier New"/>
              </a:rPr>
              <a:t>HYBRID</a:t>
            </a:r>
            <a:r>
              <a:rPr dirty="0" sz="600" spc="50" b="1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: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al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marcar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este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botón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fuerza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TACS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HYBRID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..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TACS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BLANCO </a:t>
            </a:r>
            <a:r>
              <a:rPr dirty="0" sz="600">
                <a:latin typeface="Courier New"/>
                <a:cs typeface="Courier New"/>
              </a:rPr>
              <a:t>para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ser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escrito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archivo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ATP.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Útil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cuando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los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objetos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TACS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solo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están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presentes</a:t>
            </a: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600">
                <a:latin typeface="Courier New"/>
                <a:cs typeface="Courier New"/>
              </a:rPr>
              <a:t>dentro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un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 i="1">
                <a:latin typeface="Courier New"/>
                <a:cs typeface="Courier New"/>
              </a:rPr>
              <a:t>objeto</a:t>
            </a:r>
            <a:r>
              <a:rPr dirty="0" sz="600" spc="65" i="1">
                <a:latin typeface="Courier New"/>
                <a:cs typeface="Courier New"/>
              </a:rPr>
              <a:t> </a:t>
            </a:r>
            <a:r>
              <a:rPr dirty="0" sz="600" i="1">
                <a:latin typeface="Courier New"/>
                <a:cs typeface="Courier New"/>
              </a:rPr>
              <a:t>especificado</a:t>
            </a:r>
            <a:r>
              <a:rPr dirty="0" sz="600" spc="65" i="1">
                <a:latin typeface="Courier New"/>
                <a:cs typeface="Courier New"/>
              </a:rPr>
              <a:t> </a:t>
            </a:r>
            <a:r>
              <a:rPr dirty="0" sz="600" i="1">
                <a:latin typeface="Courier New"/>
                <a:cs typeface="Courier New"/>
              </a:rPr>
              <a:t>por</a:t>
            </a:r>
            <a:r>
              <a:rPr dirty="0" sz="600" spc="65" i="1">
                <a:latin typeface="Courier New"/>
                <a:cs typeface="Courier New"/>
              </a:rPr>
              <a:t> </a:t>
            </a:r>
            <a:r>
              <a:rPr dirty="0" sz="600" i="1">
                <a:latin typeface="Courier New"/>
                <a:cs typeface="Courier New"/>
              </a:rPr>
              <a:t>el</a:t>
            </a:r>
            <a:r>
              <a:rPr dirty="0" sz="600" spc="65" i="1">
                <a:latin typeface="Courier New"/>
                <a:cs typeface="Courier New"/>
              </a:rPr>
              <a:t> </a:t>
            </a:r>
            <a:r>
              <a:rPr dirty="0" sz="600" i="1">
                <a:latin typeface="Courier New"/>
                <a:cs typeface="Courier New"/>
              </a:rPr>
              <a:t>usuario</a:t>
            </a:r>
            <a:r>
              <a:rPr dirty="0" sz="600" spc="65" i="1">
                <a:latin typeface="Courier New"/>
                <a:cs typeface="Courier New"/>
              </a:rPr>
              <a:t> </a:t>
            </a:r>
            <a:r>
              <a:rPr dirty="0" sz="600" spc="-50">
                <a:latin typeface="Courier New"/>
                <a:cs typeface="Courier New"/>
              </a:rPr>
              <a:t>.</a:t>
            </a:r>
            <a:endParaRPr sz="6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204"/>
              </a:spcBef>
            </a:pPr>
            <a:endParaRPr sz="600">
              <a:latin typeface="Courier New"/>
              <a:cs typeface="Courier New"/>
            </a:endParaRPr>
          </a:p>
          <a:p>
            <a:pPr marL="12700" marR="718820">
              <a:lnSpc>
                <a:spcPct val="115599"/>
              </a:lnSpc>
            </a:pPr>
            <a:r>
              <a:rPr dirty="0" sz="600" b="1">
                <a:latin typeface="Courier New"/>
                <a:cs typeface="Courier New"/>
              </a:rPr>
              <a:t>Ancho</a:t>
            </a:r>
            <a:r>
              <a:rPr dirty="0" sz="600" spc="65" b="1">
                <a:latin typeface="Courier New"/>
                <a:cs typeface="Courier New"/>
              </a:rPr>
              <a:t> </a:t>
            </a:r>
            <a:r>
              <a:rPr dirty="0" sz="600" b="1">
                <a:latin typeface="Courier New"/>
                <a:cs typeface="Courier New"/>
              </a:rPr>
              <a:t>del</a:t>
            </a:r>
            <a:r>
              <a:rPr dirty="0" sz="600" spc="65" b="1">
                <a:latin typeface="Courier New"/>
                <a:cs typeface="Courier New"/>
              </a:rPr>
              <a:t> </a:t>
            </a:r>
            <a:r>
              <a:rPr dirty="0" sz="600" b="1">
                <a:latin typeface="Courier New"/>
                <a:cs typeface="Courier New"/>
              </a:rPr>
              <a:t>número</a:t>
            </a:r>
            <a:r>
              <a:rPr dirty="0" sz="600" spc="65" b="1">
                <a:latin typeface="Courier New"/>
                <a:cs typeface="Courier New"/>
              </a:rPr>
              <a:t> </a:t>
            </a:r>
            <a:r>
              <a:rPr dirty="0" sz="600" b="1">
                <a:latin typeface="Courier New"/>
                <a:cs typeface="Courier New"/>
              </a:rPr>
              <a:t>impreso</a:t>
            </a:r>
            <a:r>
              <a:rPr dirty="0" sz="600" spc="65" b="1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: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habilita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tarjeta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solicitud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ANCHO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NÚMERO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IMPRESO,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 spc="-25">
                <a:latin typeface="Courier New"/>
                <a:cs typeface="Courier New"/>
              </a:rPr>
              <a:t>que </a:t>
            </a:r>
            <a:r>
              <a:rPr dirty="0" sz="600">
                <a:latin typeface="Courier New"/>
                <a:cs typeface="Courier New"/>
              </a:rPr>
              <a:t>controla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impresión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dispositivo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LUNIT6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(archivo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LIS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salida).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 i="1">
                <a:latin typeface="Courier New"/>
                <a:cs typeface="Courier New"/>
              </a:rPr>
              <a:t>Ancho:</a:t>
            </a:r>
            <a:r>
              <a:rPr dirty="0" sz="600" spc="70" i="1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 spc="-25">
                <a:latin typeface="Courier New"/>
                <a:cs typeface="Courier New"/>
              </a:rPr>
              <a:t>el</a:t>
            </a: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dirty="0" sz="600">
                <a:latin typeface="Courier New"/>
                <a:cs typeface="Courier New"/>
              </a:rPr>
              <a:t>ancho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total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columna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salida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impresa,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incluidos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los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espacios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blanco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que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separan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las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columnas.</a:t>
            </a: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600" i="1">
                <a:latin typeface="Courier New"/>
                <a:cs typeface="Courier New"/>
              </a:rPr>
              <a:t>Espacio:</a:t>
            </a:r>
            <a:r>
              <a:rPr dirty="0" sz="600" spc="60" i="1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número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espacios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blanco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entre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columnas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salida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impresa.</a:t>
            </a:r>
            <a:endParaRPr sz="6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375"/>
              </a:spcBef>
            </a:pP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800" b="1" i="1">
                <a:latin typeface="Times New Roman"/>
                <a:cs typeface="Times New Roman"/>
              </a:rPr>
              <a:t>Configuración</a:t>
            </a:r>
            <a:r>
              <a:rPr dirty="0" sz="800" spc="75" b="1" i="1">
                <a:latin typeface="Times New Roman"/>
                <a:cs typeface="Times New Roman"/>
              </a:rPr>
              <a:t> </a:t>
            </a:r>
            <a:r>
              <a:rPr dirty="0" sz="800" b="1" i="1">
                <a:latin typeface="Times New Roman"/>
                <a:cs typeface="Times New Roman"/>
              </a:rPr>
              <a:t>de</a:t>
            </a:r>
            <a:r>
              <a:rPr dirty="0" sz="800" spc="80" b="1" i="1">
                <a:latin typeface="Times New Roman"/>
                <a:cs typeface="Times New Roman"/>
              </a:rPr>
              <a:t> </a:t>
            </a:r>
            <a:r>
              <a:rPr dirty="0" sz="800" b="1" i="1">
                <a:latin typeface="Times New Roman"/>
                <a:cs typeface="Times New Roman"/>
              </a:rPr>
              <a:t>interruptor</a:t>
            </a:r>
            <a:r>
              <a:rPr dirty="0" sz="800" spc="75" b="1" i="1">
                <a:latin typeface="Times New Roman"/>
                <a:cs typeface="Times New Roman"/>
              </a:rPr>
              <a:t> </a:t>
            </a:r>
            <a:r>
              <a:rPr dirty="0" sz="800" b="1" i="1">
                <a:latin typeface="Times New Roman"/>
                <a:cs typeface="Times New Roman"/>
              </a:rPr>
              <a:t>/</a:t>
            </a:r>
            <a:r>
              <a:rPr dirty="0" sz="800" spc="80" b="1" i="1">
                <a:latin typeface="Times New Roman"/>
                <a:cs typeface="Times New Roman"/>
              </a:rPr>
              <a:t> </a:t>
            </a:r>
            <a:r>
              <a:rPr dirty="0" sz="800" spc="-25" b="1" i="1">
                <a:latin typeface="Times New Roman"/>
                <a:cs typeface="Times New Roman"/>
              </a:rPr>
              <a:t>UM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 marL="2470785">
              <a:lnSpc>
                <a:spcPct val="100000"/>
              </a:lnSpc>
            </a:pPr>
            <a:r>
              <a:rPr dirty="0" sz="600">
                <a:latin typeface="Courier New"/>
                <a:cs typeface="Courier New"/>
              </a:rPr>
              <a:t>Cambiar</a:t>
            </a:r>
            <a:r>
              <a:rPr dirty="0" sz="600" spc="8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estudio</a:t>
            </a:r>
            <a:endParaRPr sz="600">
              <a:latin typeface="Courier New"/>
              <a:cs typeface="Courier New"/>
            </a:endParaRPr>
          </a:p>
          <a:p>
            <a:pPr marL="2470785">
              <a:lnSpc>
                <a:spcPct val="100000"/>
              </a:lnSpc>
              <a:spcBef>
                <a:spcPts val="375"/>
              </a:spcBef>
            </a:pPr>
            <a:r>
              <a:rPr dirty="0" sz="600" b="1">
                <a:latin typeface="Courier New"/>
                <a:cs typeface="Courier New"/>
              </a:rPr>
              <a:t>Estudio</a:t>
            </a:r>
            <a:r>
              <a:rPr dirty="0" sz="600" spc="70" b="1">
                <a:latin typeface="Courier New"/>
                <a:cs typeface="Courier New"/>
              </a:rPr>
              <a:t> </a:t>
            </a:r>
            <a:r>
              <a:rPr dirty="0" sz="600" b="1">
                <a:latin typeface="Courier New"/>
                <a:cs typeface="Courier New"/>
              </a:rPr>
              <a:t>estadístico</a:t>
            </a:r>
            <a:r>
              <a:rPr dirty="0" sz="600" spc="75" b="1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: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Estudio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con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estadística</a:t>
            </a:r>
            <a:endParaRPr sz="600">
              <a:latin typeface="Courier New"/>
              <a:cs typeface="Courier New"/>
            </a:endParaRPr>
          </a:p>
          <a:p>
            <a:pPr marL="3481704">
              <a:lnSpc>
                <a:spcPct val="100000"/>
              </a:lnSpc>
              <a:spcBef>
                <a:spcPts val="110"/>
              </a:spcBef>
            </a:pPr>
            <a:r>
              <a:rPr dirty="0" sz="600" spc="-10">
                <a:latin typeface="Courier New"/>
                <a:cs typeface="Courier New"/>
              </a:rPr>
              <a:t>interruptores</a:t>
            </a:r>
            <a:endParaRPr sz="600">
              <a:latin typeface="Courier New"/>
              <a:cs typeface="Courier New"/>
            </a:endParaRPr>
          </a:p>
          <a:p>
            <a:pPr marL="2470785">
              <a:lnSpc>
                <a:spcPct val="100000"/>
              </a:lnSpc>
              <a:spcBef>
                <a:spcPts val="375"/>
              </a:spcBef>
            </a:pPr>
            <a:r>
              <a:rPr dirty="0" sz="600" b="1">
                <a:latin typeface="Courier New"/>
                <a:cs typeface="Courier New"/>
              </a:rPr>
              <a:t>Estudio</a:t>
            </a:r>
            <a:r>
              <a:rPr dirty="0" sz="600" spc="70" b="1">
                <a:latin typeface="Courier New"/>
                <a:cs typeface="Courier New"/>
              </a:rPr>
              <a:t> </a:t>
            </a:r>
            <a:r>
              <a:rPr dirty="0" sz="600" b="1">
                <a:latin typeface="Courier New"/>
                <a:cs typeface="Courier New"/>
              </a:rPr>
              <a:t>sistemático</a:t>
            </a:r>
            <a:r>
              <a:rPr dirty="0" sz="600" spc="75" b="1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: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estudio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con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siste-</a:t>
            </a:r>
            <a:endParaRPr sz="600">
              <a:latin typeface="Courier New"/>
              <a:cs typeface="Courier New"/>
            </a:endParaRPr>
          </a:p>
          <a:p>
            <a:pPr marL="3540760">
              <a:lnSpc>
                <a:spcPct val="100000"/>
              </a:lnSpc>
              <a:spcBef>
                <a:spcPts val="160"/>
              </a:spcBef>
            </a:pPr>
            <a:r>
              <a:rPr dirty="0" sz="600">
                <a:latin typeface="Courier New"/>
                <a:cs typeface="Courier New"/>
              </a:rPr>
              <a:t>interruptores</a:t>
            </a:r>
            <a:r>
              <a:rPr dirty="0" sz="600" spc="9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90">
                <a:latin typeface="Courier New"/>
                <a:cs typeface="Courier New"/>
              </a:rPr>
              <a:t> </a:t>
            </a:r>
            <a:r>
              <a:rPr dirty="0" sz="600" spc="-25">
                <a:latin typeface="Courier New"/>
                <a:cs typeface="Courier New"/>
              </a:rPr>
              <a:t>tic</a:t>
            </a:r>
            <a:endParaRPr sz="600">
              <a:latin typeface="Courier New"/>
              <a:cs typeface="Courier New"/>
            </a:endParaRPr>
          </a:p>
          <a:p>
            <a:pPr marL="2470785">
              <a:lnSpc>
                <a:spcPct val="100000"/>
              </a:lnSpc>
              <a:spcBef>
                <a:spcPts val="114"/>
              </a:spcBef>
            </a:pPr>
            <a:r>
              <a:rPr dirty="0" sz="600" b="1">
                <a:latin typeface="Courier New"/>
                <a:cs typeface="Courier New"/>
              </a:rPr>
              <a:t>Num</a:t>
            </a:r>
            <a:r>
              <a:rPr dirty="0" sz="600" spc="60" b="1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: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Número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simulaciones.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 spc="-20">
                <a:latin typeface="Courier New"/>
                <a:cs typeface="Courier New"/>
              </a:rPr>
              <a:t>Esta</a:t>
            </a:r>
            <a:endParaRPr sz="600">
              <a:latin typeface="Courier New"/>
              <a:cs typeface="Courier New"/>
            </a:endParaRPr>
          </a:p>
          <a:p>
            <a:pPr marL="2470785" marR="60960">
              <a:lnSpc>
                <a:spcPct val="115599"/>
              </a:lnSpc>
              <a:spcBef>
                <a:spcPts val="50"/>
              </a:spcBef>
              <a:tabLst>
                <a:tab pos="4095750" algn="l"/>
              </a:tabLst>
            </a:pP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4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valor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influye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350">
                <a:latin typeface="Courier New"/>
                <a:cs typeface="Courier New"/>
              </a:rPr>
              <a:t>1er</a:t>
            </a:r>
            <a:r>
              <a:rPr dirty="0" sz="350" spc="195">
                <a:latin typeface="Courier New"/>
                <a:cs typeface="Courier New"/>
              </a:rPr>
              <a:t> </a:t>
            </a:r>
            <a:r>
              <a:rPr dirty="0" sz="600" spc="-25">
                <a:latin typeface="Courier New"/>
                <a:cs typeface="Courier New"/>
              </a:rPr>
              <a:t>ATP</a:t>
            </a:r>
            <a:r>
              <a:rPr dirty="0" sz="600">
                <a:latin typeface="Courier New"/>
                <a:cs typeface="Courier New"/>
              </a:rPr>
              <a:t>	misceláneo</a:t>
            </a:r>
            <a:r>
              <a:rPr dirty="0" sz="600" spc="114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datos </a:t>
            </a:r>
            <a:r>
              <a:rPr dirty="0" sz="600">
                <a:latin typeface="Courier New"/>
                <a:cs typeface="Courier New"/>
              </a:rPr>
              <a:t>parámetro</a:t>
            </a:r>
            <a:r>
              <a:rPr dirty="0" sz="600" spc="9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NENERG.</a:t>
            </a:r>
            <a:r>
              <a:rPr dirty="0" sz="600" spc="9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ATPDraw</a:t>
            </a:r>
            <a:r>
              <a:rPr dirty="0" sz="600" spc="10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establece</a:t>
            </a:r>
            <a:r>
              <a:rPr dirty="0" sz="600" spc="95">
                <a:latin typeface="Courier New"/>
                <a:cs typeface="Courier New"/>
              </a:rPr>
              <a:t> </a:t>
            </a:r>
            <a:r>
              <a:rPr dirty="0" sz="600" spc="-25">
                <a:latin typeface="Courier New"/>
                <a:cs typeface="Courier New"/>
              </a:rPr>
              <a:t>el</a:t>
            </a:r>
            <a:endParaRPr sz="600">
              <a:latin typeface="Courier New"/>
              <a:cs typeface="Courier New"/>
            </a:endParaRPr>
          </a:p>
          <a:p>
            <a:pPr marL="2470785">
              <a:lnSpc>
                <a:spcPct val="100000"/>
              </a:lnSpc>
              <a:spcBef>
                <a:spcPts val="60"/>
              </a:spcBef>
            </a:pPr>
            <a:r>
              <a:rPr dirty="0" sz="600">
                <a:latin typeface="Courier New"/>
                <a:cs typeface="Courier New"/>
              </a:rPr>
              <a:t>signo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correcto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NENERG: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decir,&gt;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0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spc="-20">
                <a:latin typeface="Courier New"/>
                <a:cs typeface="Courier New"/>
              </a:rPr>
              <a:t>para</a:t>
            </a:r>
            <a:endParaRPr sz="600">
              <a:latin typeface="Courier New"/>
              <a:cs typeface="Courier New"/>
            </a:endParaRPr>
          </a:p>
          <a:p>
            <a:pPr marL="2470785" marR="544195">
              <a:lnSpc>
                <a:spcPct val="115599"/>
              </a:lnSpc>
              <a:spcBef>
                <a:spcPts val="5"/>
              </a:spcBef>
            </a:pPr>
            <a:r>
              <a:rPr dirty="0" sz="600">
                <a:latin typeface="Courier New"/>
                <a:cs typeface="Courier New"/>
              </a:rPr>
              <a:t>estadística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o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&lt;0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para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cambio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sistemático estudios.</a:t>
            </a:r>
            <a:endParaRPr sz="600">
              <a:latin typeface="Courier New"/>
              <a:cs typeface="Courier New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831370" y="5073673"/>
            <a:ext cx="4974590" cy="345757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4.15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Configuración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interruptor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UM.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600">
                <a:latin typeface="Courier New"/>
                <a:cs typeface="Courier New"/>
              </a:rPr>
              <a:t>Controles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interruptor</a:t>
            </a:r>
            <a:endParaRPr sz="600">
              <a:latin typeface="Courier New"/>
              <a:cs typeface="Courier New"/>
            </a:endParaRPr>
          </a:p>
          <a:p>
            <a:pPr marL="12700" marR="5080">
              <a:lnSpc>
                <a:spcPct val="115599"/>
              </a:lnSpc>
              <a:spcBef>
                <a:spcPts val="260"/>
              </a:spcBef>
            </a:pPr>
            <a:r>
              <a:rPr dirty="0" sz="600" b="1">
                <a:latin typeface="Courier New"/>
                <a:cs typeface="Courier New"/>
              </a:rPr>
              <a:t>ISW</a:t>
            </a:r>
            <a:r>
              <a:rPr dirty="0" sz="600" spc="55" b="1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: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Si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1,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impresión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todos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los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tiempos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cierre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/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apertura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interruptor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aparecen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salida </a:t>
            </a:r>
            <a:r>
              <a:rPr dirty="0" sz="600">
                <a:latin typeface="Courier New"/>
                <a:cs typeface="Courier New"/>
              </a:rPr>
              <a:t>Archivo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LIS.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No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existe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tal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impresión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si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parámetro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establece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spc="-25">
                <a:latin typeface="Courier New"/>
                <a:cs typeface="Courier New"/>
              </a:rPr>
              <a:t>0.</a:t>
            </a:r>
            <a:endParaRPr sz="6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204"/>
              </a:spcBef>
            </a:pPr>
            <a:endParaRPr sz="600">
              <a:latin typeface="Courier New"/>
              <a:cs typeface="Courier New"/>
            </a:endParaRPr>
          </a:p>
          <a:p>
            <a:pPr marL="12700" marR="1242060">
              <a:lnSpc>
                <a:spcPct val="115599"/>
              </a:lnSpc>
            </a:pPr>
            <a:r>
              <a:rPr dirty="0" sz="600" b="1">
                <a:latin typeface="Courier New"/>
                <a:cs typeface="Courier New"/>
              </a:rPr>
              <a:t>ITEST</a:t>
            </a:r>
            <a:r>
              <a:rPr dirty="0" sz="600" spc="65" b="1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: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 b="1">
                <a:latin typeface="Courier New"/>
                <a:cs typeface="Courier New"/>
              </a:rPr>
              <a:t>Retraso</a:t>
            </a:r>
            <a:r>
              <a:rPr dirty="0" sz="600" spc="70" b="1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aleatorio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adicional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usando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DEGMIN,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DEGMAX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y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STATFR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STARTUP. </a:t>
            </a:r>
            <a:r>
              <a:rPr dirty="0" sz="600">
                <a:latin typeface="Courier New"/>
                <a:cs typeface="Courier New"/>
              </a:rPr>
              <a:t>Los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valores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posibles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 spc="-20">
                <a:latin typeface="Courier New"/>
                <a:cs typeface="Courier New"/>
              </a:rPr>
              <a:t>son:</a:t>
            </a:r>
            <a:endParaRPr sz="600">
              <a:latin typeface="Courier New"/>
              <a:cs typeface="Courier New"/>
            </a:endParaRPr>
          </a:p>
          <a:p>
            <a:pPr marL="368935" marR="1741805">
              <a:lnSpc>
                <a:spcPct val="115599"/>
              </a:lnSpc>
            </a:pPr>
            <a:r>
              <a:rPr dirty="0" sz="600">
                <a:latin typeface="Courier New"/>
                <a:cs typeface="Courier New"/>
              </a:rPr>
              <a:t>0: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Retraso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aleatorio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adicional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para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todos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los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interruptores. </a:t>
            </a:r>
            <a:r>
              <a:rPr dirty="0" sz="600">
                <a:latin typeface="Courier New"/>
                <a:cs typeface="Courier New"/>
              </a:rPr>
              <a:t>1: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sin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retraso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aleatorio.</a:t>
            </a:r>
            <a:endParaRPr sz="600">
              <a:latin typeface="Courier New"/>
              <a:cs typeface="Courier New"/>
            </a:endParaRPr>
          </a:p>
          <a:p>
            <a:pPr marL="368935">
              <a:lnSpc>
                <a:spcPct val="100000"/>
              </a:lnSpc>
              <a:spcBef>
                <a:spcPts val="115"/>
              </a:spcBef>
            </a:pPr>
            <a:r>
              <a:rPr dirty="0" sz="600">
                <a:latin typeface="Courier New"/>
                <a:cs typeface="Courier New"/>
              </a:rPr>
              <a:t>2: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Retardo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tiempo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aleatorio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adicional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agregado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todos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los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interruptores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cierre.</a:t>
            </a:r>
            <a:endParaRPr sz="600">
              <a:latin typeface="Courier New"/>
              <a:cs typeface="Courier New"/>
            </a:endParaRPr>
          </a:p>
          <a:p>
            <a:pPr marL="368935">
              <a:lnSpc>
                <a:spcPct val="100000"/>
              </a:lnSpc>
              <a:spcBef>
                <a:spcPts val="110"/>
              </a:spcBef>
            </a:pPr>
            <a:r>
              <a:rPr dirty="0" sz="600">
                <a:latin typeface="Courier New"/>
                <a:cs typeface="Courier New"/>
              </a:rPr>
              <a:t>3: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agregó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un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retraso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tiempo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aleatorio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adicional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todos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los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interruptores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apertura.</a:t>
            </a:r>
            <a:endParaRPr sz="600">
              <a:latin typeface="Courier New"/>
              <a:cs typeface="Courier New"/>
            </a:endParaRPr>
          </a:p>
          <a:p>
            <a:pPr marL="12700" marR="861060">
              <a:lnSpc>
                <a:spcPct val="115599"/>
              </a:lnSpc>
              <a:spcBef>
                <a:spcPts val="50"/>
              </a:spcBef>
            </a:pPr>
            <a:r>
              <a:rPr dirty="0" sz="600" b="1">
                <a:latin typeface="Courier New"/>
                <a:cs typeface="Courier New"/>
              </a:rPr>
              <a:t>IDIST</a:t>
            </a:r>
            <a:r>
              <a:rPr dirty="0" sz="600" spc="70" b="1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: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seleccione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función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distribución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probabilidad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cambio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posterior </a:t>
            </a:r>
            <a:r>
              <a:rPr dirty="0" sz="600">
                <a:latin typeface="Courier New"/>
                <a:cs typeface="Courier New"/>
              </a:rPr>
              <a:t>operaciones</a:t>
            </a:r>
            <a:r>
              <a:rPr dirty="0" sz="600" spc="9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Cero</a:t>
            </a:r>
            <a:r>
              <a:rPr dirty="0" sz="600" spc="9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significa</a:t>
            </a:r>
            <a:r>
              <a:rPr dirty="0" sz="600" spc="9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distribución</a:t>
            </a:r>
            <a:r>
              <a:rPr dirty="0" sz="600" spc="9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gaussiana</a:t>
            </a:r>
            <a:r>
              <a:rPr dirty="0" sz="600" spc="9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y</a:t>
            </a:r>
            <a:r>
              <a:rPr dirty="0" sz="600" spc="9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</a:t>
            </a:r>
            <a:r>
              <a:rPr dirty="0" sz="600" spc="9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significa</a:t>
            </a:r>
            <a:r>
              <a:rPr dirty="0" sz="600" spc="9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distribución</a:t>
            </a:r>
            <a:r>
              <a:rPr dirty="0" sz="600" spc="9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uniforme.</a:t>
            </a:r>
            <a:endParaRPr sz="600">
              <a:latin typeface="Courier New"/>
              <a:cs typeface="Courier New"/>
            </a:endParaRPr>
          </a:p>
          <a:p>
            <a:pPr marL="12700" marR="718820">
              <a:lnSpc>
                <a:spcPct val="122900"/>
              </a:lnSpc>
              <a:spcBef>
                <a:spcPts val="210"/>
              </a:spcBef>
            </a:pPr>
            <a:r>
              <a:rPr dirty="0" sz="600" b="1">
                <a:latin typeface="Courier New"/>
                <a:cs typeface="Courier New"/>
              </a:rPr>
              <a:t>IMAX</a:t>
            </a:r>
            <a:r>
              <a:rPr dirty="0" sz="600" spc="50" b="1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: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Si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1,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impresión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los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extremos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escribe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archivo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LIS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salida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ATP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 spc="-20">
                <a:latin typeface="Courier New"/>
                <a:cs typeface="Courier New"/>
              </a:rPr>
              <a:t>para </a:t>
            </a:r>
            <a:r>
              <a:rPr dirty="0" sz="600">
                <a:latin typeface="Courier New"/>
                <a:cs typeface="Courier New"/>
              </a:rPr>
              <a:t>cada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energización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Si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0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(cero),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no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hay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tal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impresión.</a:t>
            </a:r>
            <a:endParaRPr sz="600">
              <a:latin typeface="Courier New"/>
              <a:cs typeface="Courier New"/>
            </a:endParaRPr>
          </a:p>
          <a:p>
            <a:pPr marL="12700" marR="813435">
              <a:lnSpc>
                <a:spcPct val="115599"/>
              </a:lnSpc>
              <a:spcBef>
                <a:spcPts val="260"/>
              </a:spcBef>
            </a:pPr>
            <a:r>
              <a:rPr dirty="0" sz="600" b="1">
                <a:latin typeface="Courier New"/>
                <a:cs typeface="Courier New"/>
              </a:rPr>
              <a:t>IDICE</a:t>
            </a:r>
            <a:r>
              <a:rPr dirty="0" sz="600" spc="55" b="1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: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Controla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uso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generador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aleatorio.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Un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valor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0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implica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computadora- </a:t>
            </a:r>
            <a:r>
              <a:rPr dirty="0" sz="600">
                <a:latin typeface="Courier New"/>
                <a:cs typeface="Courier New"/>
              </a:rPr>
              <a:t>generador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aleatorio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dependiente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y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un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valor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significa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generador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aleatorio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estándar.</a:t>
            </a: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375"/>
              </a:spcBef>
            </a:pPr>
            <a:r>
              <a:rPr dirty="0" sz="600" b="1">
                <a:latin typeface="Courier New"/>
                <a:cs typeface="Courier New"/>
              </a:rPr>
              <a:t>KSTOUT</a:t>
            </a:r>
            <a:r>
              <a:rPr dirty="0" sz="600" spc="65" b="1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: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Si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0,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salida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extra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impresa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(LUNIT6)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para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cada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energización.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Salida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 spc="-25">
                <a:latin typeface="Courier New"/>
                <a:cs typeface="Courier New"/>
              </a:rPr>
              <a:t>de</a:t>
            </a:r>
            <a:endParaRPr sz="600">
              <a:latin typeface="Courier New"/>
              <a:cs typeface="Courier New"/>
            </a:endParaRPr>
          </a:p>
          <a:p>
            <a:pPr marL="12700" marR="480695">
              <a:lnSpc>
                <a:spcPct val="115599"/>
              </a:lnSpc>
              <a:spcBef>
                <a:spcPts val="50"/>
              </a:spcBef>
            </a:pP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bucle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pasos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tiempo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y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los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extremos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variables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(si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seleccionan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 i="1">
                <a:latin typeface="Courier New"/>
                <a:cs typeface="Courier New"/>
              </a:rPr>
              <a:t>valores</a:t>
            </a:r>
            <a:r>
              <a:rPr dirty="0" sz="600" spc="60" i="1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extremos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 spc="-25">
                <a:latin typeface="Courier New"/>
                <a:cs typeface="Courier New"/>
              </a:rPr>
              <a:t>el </a:t>
            </a:r>
            <a:r>
              <a:rPr dirty="0" sz="600">
                <a:latin typeface="Courier New"/>
                <a:cs typeface="Courier New"/>
              </a:rPr>
              <a:t>Se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imprimirá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pestaña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 i="1">
                <a:latin typeface="Courier New"/>
                <a:cs typeface="Courier New"/>
              </a:rPr>
              <a:t>salida</a:t>
            </a:r>
            <a:r>
              <a:rPr dirty="0" sz="600" spc="50" i="1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).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Si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-1,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no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hay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tal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salida.</a:t>
            </a:r>
            <a:endParaRPr sz="600">
              <a:latin typeface="Courier New"/>
              <a:cs typeface="Courier New"/>
            </a:endParaRPr>
          </a:p>
          <a:p>
            <a:pPr marL="428625" marR="1480185" indent="-416559">
              <a:lnSpc>
                <a:spcPct val="122900"/>
              </a:lnSpc>
              <a:spcBef>
                <a:spcPts val="209"/>
              </a:spcBef>
            </a:pPr>
            <a:r>
              <a:rPr dirty="0" sz="600" b="1">
                <a:latin typeface="Courier New"/>
                <a:cs typeface="Courier New"/>
              </a:rPr>
              <a:t>NSEED</a:t>
            </a:r>
            <a:r>
              <a:rPr dirty="0" sz="600" spc="80" b="1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:</a:t>
            </a:r>
            <a:r>
              <a:rPr dirty="0" sz="600" spc="85">
                <a:latin typeface="Courier New"/>
                <a:cs typeface="Courier New"/>
              </a:rPr>
              <a:t> </a:t>
            </a:r>
            <a:r>
              <a:rPr dirty="0" sz="600" b="1">
                <a:latin typeface="Courier New"/>
                <a:cs typeface="Courier New"/>
              </a:rPr>
              <a:t>simulaciones</a:t>
            </a:r>
            <a:r>
              <a:rPr dirty="0" sz="600" spc="80" b="1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repetibles</a:t>
            </a:r>
            <a:r>
              <a:rPr dirty="0" sz="600" spc="8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Monte-Carlo.</a:t>
            </a:r>
            <a:r>
              <a:rPr dirty="0" sz="600" spc="8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Los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valores</a:t>
            </a:r>
            <a:r>
              <a:rPr dirty="0" sz="600" spc="8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posibles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 spc="-20">
                <a:latin typeface="Courier New"/>
                <a:cs typeface="Courier New"/>
              </a:rPr>
              <a:t>son: </a:t>
            </a:r>
            <a:r>
              <a:rPr dirty="0" sz="600">
                <a:latin typeface="Courier New"/>
                <a:cs typeface="Courier New"/>
              </a:rPr>
              <a:t>0:</a:t>
            </a:r>
            <a:r>
              <a:rPr dirty="0" sz="600" spc="4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cada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simulación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mismo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caso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datos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será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diferente.</a:t>
            </a:r>
            <a:endParaRPr sz="600">
              <a:latin typeface="Courier New"/>
              <a:cs typeface="Courier New"/>
            </a:endParaRPr>
          </a:p>
          <a:p>
            <a:pPr marL="428625">
              <a:lnSpc>
                <a:spcPct val="100000"/>
              </a:lnSpc>
              <a:spcBef>
                <a:spcPts val="110"/>
              </a:spcBef>
            </a:pPr>
            <a:r>
              <a:rPr dirty="0" sz="600">
                <a:latin typeface="Courier New"/>
                <a:cs typeface="Courier New"/>
              </a:rPr>
              <a:t>1: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Mismo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resultado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cada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vez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que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caso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datos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ejecuta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misma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computadora.</a:t>
            </a:r>
            <a:endParaRPr sz="6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215"/>
              </a:spcBef>
            </a:pP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</a:pPr>
            <a:r>
              <a:rPr dirty="0" sz="600">
                <a:latin typeface="Courier New"/>
                <a:cs typeface="Courier New"/>
              </a:rPr>
              <a:t>Máquinas</a:t>
            </a:r>
            <a:r>
              <a:rPr dirty="0" sz="600" spc="9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universales</a:t>
            </a:r>
            <a:endParaRPr sz="600">
              <a:latin typeface="Courier New"/>
              <a:cs typeface="Courier New"/>
            </a:endParaRPr>
          </a:p>
          <a:p>
            <a:pPr marL="12700" marR="1003935">
              <a:lnSpc>
                <a:spcPct val="115599"/>
              </a:lnSpc>
              <a:spcBef>
                <a:spcPts val="260"/>
              </a:spcBef>
            </a:pPr>
            <a:r>
              <a:rPr dirty="0" sz="600">
                <a:latin typeface="Courier New"/>
                <a:cs typeface="Courier New"/>
              </a:rPr>
              <a:t>Aquí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usuario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especifica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los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datos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globales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para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máquina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eléctrica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universal </a:t>
            </a:r>
            <a:r>
              <a:rPr dirty="0" sz="600">
                <a:latin typeface="Courier New"/>
                <a:cs typeface="Courier New"/>
              </a:rPr>
              <a:t>modelos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ATP.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Las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selecciones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aquí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aplican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todas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las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máquinas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universales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 spc="-25">
                <a:latin typeface="Courier New"/>
                <a:cs typeface="Courier New"/>
              </a:rPr>
              <a:t>en </a:t>
            </a:r>
            <a:r>
              <a:rPr dirty="0" sz="600" spc="-10">
                <a:latin typeface="Courier New"/>
                <a:cs typeface="Courier New"/>
              </a:rPr>
              <a:t>circuito.</a:t>
            </a:r>
            <a:endParaRPr sz="600">
              <a:latin typeface="Courier New"/>
              <a:cs typeface="Courier New"/>
            </a:endParaRPr>
          </a:p>
        </p:txBody>
      </p:sp>
      <p:grpSp>
        <p:nvGrpSpPr>
          <p:cNvPr id="21" name="object 21" descr=""/>
          <p:cNvGrpSpPr/>
          <p:nvPr/>
        </p:nvGrpSpPr>
        <p:grpSpPr>
          <a:xfrm>
            <a:off x="368299" y="9447600"/>
            <a:ext cx="443230" cy="13335"/>
            <a:chOff x="368299" y="9447600"/>
            <a:chExt cx="443230" cy="13335"/>
          </a:xfrm>
        </p:grpSpPr>
        <p:sp>
          <p:nvSpPr>
            <p:cNvPr id="22" name="object 22" descr=""/>
            <p:cNvSpPr/>
            <p:nvPr/>
          </p:nvSpPr>
          <p:spPr>
            <a:xfrm>
              <a:off x="368299" y="9447600"/>
              <a:ext cx="443230" cy="6985"/>
            </a:xfrm>
            <a:custGeom>
              <a:avLst/>
              <a:gdLst/>
              <a:ahLst/>
              <a:cxnLst/>
              <a:rect l="l" t="t" r="r" b="b"/>
              <a:pathLst>
                <a:path w="443230" h="6984">
                  <a:moveTo>
                    <a:pt x="442731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442731" y="0"/>
                  </a:lnTo>
                  <a:lnTo>
                    <a:pt x="442731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 descr=""/>
            <p:cNvSpPr/>
            <p:nvPr/>
          </p:nvSpPr>
          <p:spPr>
            <a:xfrm>
              <a:off x="368287" y="9447605"/>
              <a:ext cx="443230" cy="13335"/>
            </a:xfrm>
            <a:custGeom>
              <a:avLst/>
              <a:gdLst/>
              <a:ahLst/>
              <a:cxnLst/>
              <a:rect l="l" t="t" r="r" b="b"/>
              <a:pathLst>
                <a:path w="443230" h="13334">
                  <a:moveTo>
                    <a:pt x="442734" y="0"/>
                  </a:moveTo>
                  <a:lnTo>
                    <a:pt x="436130" y="6604"/>
                  </a:lnTo>
                  <a:lnTo>
                    <a:pt x="0" y="6604"/>
                  </a:lnTo>
                  <a:lnTo>
                    <a:pt x="0" y="13220"/>
                  </a:lnTo>
                  <a:lnTo>
                    <a:pt x="436130" y="13220"/>
                  </a:lnTo>
                  <a:lnTo>
                    <a:pt x="442734" y="13220"/>
                  </a:lnTo>
                  <a:lnTo>
                    <a:pt x="442734" y="6604"/>
                  </a:lnTo>
                  <a:lnTo>
                    <a:pt x="442734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 descr=""/>
            <p:cNvSpPr/>
            <p:nvPr/>
          </p:nvSpPr>
          <p:spPr>
            <a:xfrm>
              <a:off x="368299" y="9447600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4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5" name="object 25" descr=""/>
          <p:cNvSpPr txBox="1"/>
          <p:nvPr/>
        </p:nvSpPr>
        <p:spPr>
          <a:xfrm>
            <a:off x="378830" y="9507594"/>
            <a:ext cx="4254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Page</a:t>
            </a:r>
            <a:r>
              <a:rPr dirty="0" sz="800" spc="6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73</a:t>
            </a:r>
            <a:endParaRPr sz="800">
              <a:latin typeface="Arial"/>
              <a:cs typeface="Arial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1089080" y="10122196"/>
            <a:ext cx="4593590" cy="115570"/>
          </a:xfrm>
          <a:prstGeom prst="rect">
            <a:avLst/>
          </a:prstGeom>
        </p:spPr>
        <p:txBody>
          <a:bodyPr wrap="square" lIns="0" tIns="25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0"/>
              </a:spcBef>
            </a:pPr>
            <a:r>
              <a:rPr dirty="0" sz="600" b="1">
                <a:latin typeface="Courier New"/>
                <a:cs typeface="Courier New"/>
              </a:rPr>
              <a:t>Inicialización</a:t>
            </a:r>
            <a:r>
              <a:rPr dirty="0" sz="600" spc="65" b="1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: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 i="1">
                <a:latin typeface="Courier New"/>
                <a:cs typeface="Courier New"/>
              </a:rPr>
              <a:t>Manual</a:t>
            </a:r>
            <a:r>
              <a:rPr dirty="0" sz="600" spc="70" i="1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: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deben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especificar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las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cantidades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terminal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todas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las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máquinas.</a:t>
            </a:r>
            <a:endParaRPr sz="600">
              <a:latin typeface="Courier New"/>
              <a:cs typeface="Courier New"/>
            </a:endParaRPr>
          </a:p>
        </p:txBody>
      </p:sp>
      <p:sp>
        <p:nvSpPr>
          <p:cNvPr id="28" name="object 28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29" name="object 29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94615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58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26" name="object 26" descr=""/>
          <p:cNvSpPr txBox="1"/>
          <p:nvPr/>
        </p:nvSpPr>
        <p:spPr>
          <a:xfrm>
            <a:off x="4763088" y="9679400"/>
            <a:ext cx="99060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de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referencia</a:t>
            </a:r>
            <a:endParaRPr sz="8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3" name="object 3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4" name="object 4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631"/>
                  </a:lnTo>
                  <a:lnTo>
                    <a:pt x="142755" y="98631"/>
                  </a:lnTo>
                  <a:lnTo>
                    <a:pt x="136180" y="99939"/>
                  </a:lnTo>
                  <a:lnTo>
                    <a:pt x="104587" y="124134"/>
                  </a:lnTo>
                  <a:lnTo>
                    <a:pt x="98048" y="143338"/>
                  </a:lnTo>
                  <a:lnTo>
                    <a:pt x="98048" y="569322"/>
                  </a:lnTo>
                  <a:lnTo>
                    <a:pt x="117977" y="603765"/>
                  </a:lnTo>
                  <a:lnTo>
                    <a:pt x="142755" y="614029"/>
                  </a:lnTo>
                  <a:lnTo>
                    <a:pt x="1886711" y="614029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4029"/>
                  </a:moveTo>
                  <a:lnTo>
                    <a:pt x="1744971" y="614029"/>
                  </a:lnTo>
                  <a:lnTo>
                    <a:pt x="1751545" y="612721"/>
                  </a:lnTo>
                  <a:lnTo>
                    <a:pt x="1764174" y="607489"/>
                  </a:lnTo>
                  <a:lnTo>
                    <a:pt x="1788370" y="575896"/>
                  </a:lnTo>
                  <a:lnTo>
                    <a:pt x="1789678" y="569322"/>
                  </a:lnTo>
                  <a:lnTo>
                    <a:pt x="1789678" y="143338"/>
                  </a:lnTo>
                  <a:lnTo>
                    <a:pt x="1769748" y="108894"/>
                  </a:lnTo>
                  <a:lnTo>
                    <a:pt x="1744971" y="98631"/>
                  </a:lnTo>
                  <a:lnTo>
                    <a:pt x="1886711" y="98631"/>
                  </a:lnTo>
                  <a:lnTo>
                    <a:pt x="1886711" y="614029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2932176" y="500479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5453" y="528528"/>
                  </a:moveTo>
                  <a:lnTo>
                    <a:pt x="49392" y="528528"/>
                  </a:lnTo>
                  <a:lnTo>
                    <a:pt x="45954" y="528171"/>
                  </a:lnTo>
                  <a:lnTo>
                    <a:pt x="10837" y="507931"/>
                  </a:lnTo>
                  <a:lnTo>
                    <a:pt x="0" y="479173"/>
                  </a:lnTo>
                  <a:lnTo>
                    <a:pt x="0" y="475718"/>
                  </a:lnTo>
                  <a:lnTo>
                    <a:pt x="0" y="49301"/>
                  </a:lnTo>
                  <a:lnTo>
                    <a:pt x="17937" y="12958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808"/>
                  </a:lnTo>
                  <a:lnTo>
                    <a:pt x="1704845" y="49301"/>
                  </a:lnTo>
                  <a:lnTo>
                    <a:pt x="1704845" y="479173"/>
                  </a:lnTo>
                  <a:lnTo>
                    <a:pt x="1686907" y="515471"/>
                  </a:lnTo>
                  <a:lnTo>
                    <a:pt x="1658890" y="528171"/>
                  </a:lnTo>
                  <a:lnTo>
                    <a:pt x="1655453" y="52852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" name="object 6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171"/>
              <a:ext cx="145374" cy="145374"/>
            </a:xfrm>
            <a:prstGeom prst="rect">
              <a:avLst/>
            </a:prstGeom>
          </p:spPr>
        </p:pic>
      </p:grpSp>
      <p:sp>
        <p:nvSpPr>
          <p:cNvPr id="7" name="object 7" descr=""/>
          <p:cNvSpPr txBox="1"/>
          <p:nvPr/>
        </p:nvSpPr>
        <p:spPr>
          <a:xfrm>
            <a:off x="3519868" y="811521"/>
            <a:ext cx="52959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10">
                <a:latin typeface="Arial MT"/>
                <a:cs typeface="Arial MT"/>
              </a:rPr>
              <a:t>Traduciendo...</a:t>
            </a:r>
            <a:endParaRPr sz="600">
              <a:latin typeface="Arial MT"/>
              <a:cs typeface="Arial MT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1063680" y="94195"/>
            <a:ext cx="3835400" cy="368935"/>
          </a:xfrm>
          <a:prstGeom prst="rect">
            <a:avLst/>
          </a:prstGeom>
        </p:spPr>
        <p:txBody>
          <a:bodyPr wrap="square" lIns="0" tIns="83185" rIns="0" bIns="0" rtlCol="0" vert="horz">
            <a:spAutoFit/>
          </a:bodyPr>
          <a:lstStyle/>
          <a:p>
            <a:pPr algn="r" marR="446405">
              <a:lnSpc>
                <a:spcPct val="100000"/>
              </a:lnSpc>
              <a:spcBef>
                <a:spcPts val="655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  <a:p>
            <a:pPr marL="38100">
              <a:lnSpc>
                <a:spcPct val="100000"/>
              </a:lnSpc>
              <a:spcBef>
                <a:spcPts val="459"/>
              </a:spcBef>
            </a:pPr>
            <a:r>
              <a:rPr dirty="0" baseline="-18518" sz="900" spc="-240">
                <a:latin typeface="Courier New"/>
                <a:cs typeface="Courier New"/>
              </a:rPr>
              <a:t>m</a:t>
            </a:r>
            <a:r>
              <a:rPr dirty="0" sz="600" spc="-160" i="1">
                <a:latin typeface="Courier New"/>
                <a:cs typeface="Courier New"/>
              </a:rPr>
              <a:t>A</a:t>
            </a:r>
            <a:r>
              <a:rPr dirty="0" baseline="-18518" sz="900" spc="-240">
                <a:latin typeface="Courier New"/>
                <a:cs typeface="Courier New"/>
              </a:rPr>
              <a:t>á</a:t>
            </a:r>
            <a:r>
              <a:rPr dirty="0" sz="600" spc="-160" i="1">
                <a:latin typeface="Courier New"/>
                <a:cs typeface="Courier New"/>
              </a:rPr>
              <a:t>u</a:t>
            </a:r>
            <a:r>
              <a:rPr dirty="0" baseline="-18518" sz="900" spc="-240">
                <a:latin typeface="Courier New"/>
                <a:cs typeface="Courier New"/>
              </a:rPr>
              <a:t>s</a:t>
            </a:r>
            <a:r>
              <a:rPr dirty="0" sz="600" spc="-160" i="1">
                <a:latin typeface="Courier New"/>
                <a:cs typeface="Courier New"/>
              </a:rPr>
              <a:t>tom</a:t>
            </a:r>
            <a:r>
              <a:rPr dirty="0" baseline="-18518" sz="900" spc="-240">
                <a:latin typeface="Courier New"/>
                <a:cs typeface="Courier New"/>
              </a:rPr>
              <a:t>d</a:t>
            </a:r>
            <a:r>
              <a:rPr dirty="0" sz="600" spc="-160" i="1">
                <a:latin typeface="Courier New"/>
                <a:cs typeface="Courier New"/>
              </a:rPr>
              <a:t>á</a:t>
            </a:r>
            <a:r>
              <a:rPr dirty="0" baseline="-18518" sz="900" spc="-240">
                <a:latin typeface="Courier New"/>
                <a:cs typeface="Courier New"/>
              </a:rPr>
              <a:t>e</a:t>
            </a:r>
            <a:r>
              <a:rPr dirty="0" sz="600" spc="-160" i="1">
                <a:latin typeface="Courier New"/>
                <a:cs typeface="Courier New"/>
              </a:rPr>
              <a:t>t</a:t>
            </a:r>
            <a:r>
              <a:rPr dirty="0" baseline="-18518" sz="900" spc="-240">
                <a:latin typeface="Courier New"/>
                <a:cs typeface="Courier New"/>
              </a:rPr>
              <a:t>t</a:t>
            </a:r>
            <a:r>
              <a:rPr dirty="0" sz="600" spc="-160" i="1">
                <a:latin typeface="Courier New"/>
                <a:cs typeface="Courier New"/>
              </a:rPr>
              <a:t>i</a:t>
            </a:r>
            <a:r>
              <a:rPr dirty="0" baseline="-18518" sz="900" spc="-240">
                <a:latin typeface="Courier New"/>
                <a:cs typeface="Courier New"/>
              </a:rPr>
              <a:t>a</a:t>
            </a:r>
            <a:r>
              <a:rPr dirty="0" sz="600" spc="-160" i="1">
                <a:latin typeface="Courier New"/>
                <a:cs typeface="Courier New"/>
              </a:rPr>
              <a:t>c</a:t>
            </a:r>
            <a:r>
              <a:rPr dirty="0" baseline="-18518" sz="900" spc="-240">
                <a:latin typeface="Courier New"/>
                <a:cs typeface="Courier New"/>
              </a:rPr>
              <a:t>l</a:t>
            </a:r>
            <a:r>
              <a:rPr dirty="0" sz="600" spc="-160" i="1">
                <a:latin typeface="Courier New"/>
                <a:cs typeface="Courier New"/>
              </a:rPr>
              <a:t>o</a:t>
            </a:r>
            <a:r>
              <a:rPr dirty="0" baseline="-18518" sz="900" spc="-240">
                <a:latin typeface="Courier New"/>
                <a:cs typeface="Courier New"/>
              </a:rPr>
              <a:t>le</a:t>
            </a:r>
            <a:r>
              <a:rPr dirty="0" sz="600" spc="-160" b="1">
                <a:latin typeface="Courier New"/>
                <a:cs typeface="Courier New"/>
              </a:rPr>
              <a:t>:</a:t>
            </a:r>
            <a:r>
              <a:rPr dirty="0" baseline="-18518" sz="900" spc="-240">
                <a:latin typeface="Courier New"/>
                <a:cs typeface="Courier New"/>
              </a:rPr>
              <a:t>s</a:t>
            </a:r>
            <a:r>
              <a:rPr dirty="0" baseline="-18518" sz="900" spc="112">
                <a:latin typeface="Courier New"/>
                <a:cs typeface="Courier New"/>
              </a:rPr>
              <a:t> </a:t>
            </a:r>
            <a:r>
              <a:rPr dirty="0" sz="600" spc="-110">
                <a:latin typeface="Courier New"/>
                <a:cs typeface="Courier New"/>
              </a:rPr>
              <a:t>A</a:t>
            </a:r>
            <a:r>
              <a:rPr dirty="0" baseline="-18518" sz="900" spc="-165">
                <a:latin typeface="Courier New"/>
                <a:cs typeface="Courier New"/>
              </a:rPr>
              <a:t>e</a:t>
            </a:r>
            <a:r>
              <a:rPr dirty="0" sz="600" spc="-110">
                <a:latin typeface="Courier New"/>
                <a:cs typeface="Courier New"/>
              </a:rPr>
              <a:t>T</a:t>
            </a:r>
            <a:r>
              <a:rPr dirty="0" baseline="-18518" sz="900" spc="-165">
                <a:latin typeface="Courier New"/>
                <a:cs typeface="Courier New"/>
              </a:rPr>
              <a:t>n</a:t>
            </a:r>
            <a:r>
              <a:rPr dirty="0" sz="600" spc="-110">
                <a:latin typeface="Courier New"/>
                <a:cs typeface="Courier New"/>
              </a:rPr>
              <a:t>P</a:t>
            </a:r>
            <a:r>
              <a:rPr dirty="0" baseline="-18518" sz="900" spc="-165">
                <a:latin typeface="Courier New"/>
                <a:cs typeface="Courier New"/>
              </a:rPr>
              <a:t>e</a:t>
            </a:r>
            <a:r>
              <a:rPr dirty="0" sz="600" spc="-110">
                <a:latin typeface="Courier New"/>
                <a:cs typeface="Courier New"/>
              </a:rPr>
              <a:t>c</a:t>
            </a:r>
            <a:r>
              <a:rPr dirty="0" baseline="-18518" sz="900" spc="-165">
                <a:latin typeface="Courier New"/>
                <a:cs typeface="Courier New"/>
              </a:rPr>
              <a:t>l</a:t>
            </a:r>
            <a:r>
              <a:rPr dirty="0" sz="600" spc="-110">
                <a:latin typeface="Courier New"/>
                <a:cs typeface="Courier New"/>
              </a:rPr>
              <a:t>al</a:t>
            </a:r>
            <a:r>
              <a:rPr dirty="0" baseline="-18518" sz="900" spc="-165">
                <a:latin typeface="Courier New"/>
                <a:cs typeface="Courier New"/>
              </a:rPr>
              <a:t>A</a:t>
            </a:r>
            <a:r>
              <a:rPr dirty="0" sz="600" spc="-110">
                <a:latin typeface="Courier New"/>
                <a:cs typeface="Courier New"/>
              </a:rPr>
              <a:t>c</a:t>
            </a:r>
            <a:r>
              <a:rPr dirty="0" baseline="-18518" sz="900" spc="-165">
                <a:latin typeface="Courier New"/>
                <a:cs typeface="Courier New"/>
              </a:rPr>
              <a:t>T</a:t>
            </a:r>
            <a:r>
              <a:rPr dirty="0" sz="600" spc="-110">
                <a:latin typeface="Courier New"/>
                <a:cs typeface="Courier New"/>
              </a:rPr>
              <a:t>u</a:t>
            </a:r>
            <a:r>
              <a:rPr dirty="0" baseline="-18518" sz="900" spc="-165">
                <a:latin typeface="Courier New"/>
                <a:cs typeface="Courier New"/>
              </a:rPr>
              <a:t>P</a:t>
            </a:r>
            <a:r>
              <a:rPr dirty="0" sz="600" spc="-110">
                <a:latin typeface="Courier New"/>
                <a:cs typeface="Courier New"/>
              </a:rPr>
              <a:t>la</a:t>
            </a:r>
            <a:r>
              <a:rPr dirty="0" baseline="-18518" sz="900" spc="-165">
                <a:latin typeface="Courier New"/>
                <a:cs typeface="Courier New"/>
              </a:rPr>
              <a:t>R</a:t>
            </a:r>
            <a:r>
              <a:rPr dirty="0" sz="600" spc="-110">
                <a:latin typeface="Courier New"/>
                <a:cs typeface="Courier New"/>
              </a:rPr>
              <a:t>r</a:t>
            </a:r>
            <a:r>
              <a:rPr dirty="0" baseline="-18518" sz="900" spc="-165">
                <a:latin typeface="Courier New"/>
                <a:cs typeface="Courier New"/>
              </a:rPr>
              <a:t>u</a:t>
            </a:r>
            <a:r>
              <a:rPr dirty="0" sz="600" spc="-110">
                <a:latin typeface="Courier New"/>
                <a:cs typeface="Courier New"/>
              </a:rPr>
              <a:t>á</a:t>
            </a:r>
            <a:r>
              <a:rPr dirty="0" baseline="-18518" sz="900" spc="-165">
                <a:latin typeface="Courier New"/>
                <a:cs typeface="Courier New"/>
              </a:rPr>
              <a:t>le</a:t>
            </a:r>
            <a:r>
              <a:rPr dirty="0" sz="600" spc="-110">
                <a:latin typeface="Courier New"/>
                <a:cs typeface="Courier New"/>
              </a:rPr>
              <a:t>la</a:t>
            </a:r>
            <a:r>
              <a:rPr dirty="0" baseline="-18518" sz="900" spc="-165">
                <a:latin typeface="Courier New"/>
                <a:cs typeface="Courier New"/>
              </a:rPr>
              <a:t>B</a:t>
            </a:r>
            <a:r>
              <a:rPr dirty="0" sz="600" spc="-110">
                <a:latin typeface="Courier New"/>
                <a:cs typeface="Courier New"/>
              </a:rPr>
              <a:t>s</a:t>
            </a:r>
            <a:r>
              <a:rPr dirty="0" baseline="-18518" sz="900" spc="-165">
                <a:latin typeface="Courier New"/>
                <a:cs typeface="Courier New"/>
              </a:rPr>
              <a:t>oo</a:t>
            </a:r>
            <a:r>
              <a:rPr dirty="0" sz="600" spc="-110">
                <a:latin typeface="Courier New"/>
                <a:cs typeface="Courier New"/>
              </a:rPr>
              <a:t>c</a:t>
            </a:r>
            <a:r>
              <a:rPr dirty="0" baseline="-18518" sz="900" spc="-165">
                <a:latin typeface="Courier New"/>
                <a:cs typeface="Courier New"/>
              </a:rPr>
              <a:t>k</a:t>
            </a:r>
            <a:r>
              <a:rPr dirty="0" sz="600" spc="-110">
                <a:latin typeface="Courier New"/>
                <a:cs typeface="Courier New"/>
              </a:rPr>
              <a:t>o</a:t>
            </a:r>
            <a:r>
              <a:rPr dirty="0" baseline="-18518" sz="900" spc="-165">
                <a:latin typeface="Courier New"/>
                <a:cs typeface="Courier New"/>
              </a:rPr>
              <a:t>.</a:t>
            </a:r>
            <a:r>
              <a:rPr dirty="0" sz="600" spc="-110">
                <a:latin typeface="Courier New"/>
                <a:cs typeface="Courier New"/>
              </a:rPr>
              <a:t>ndiciones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iniciales.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Ver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sección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9D1.5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 spc="-20">
                <a:latin typeface="Courier New"/>
                <a:cs typeface="Courier New"/>
              </a:rPr>
              <a:t>para</a:t>
            </a:r>
            <a:endParaRPr sz="600">
              <a:latin typeface="Courier New"/>
              <a:cs typeface="Courier New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089080" y="7379803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5661767" y="7359979"/>
            <a:ext cx="13144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73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089080" y="580243"/>
            <a:ext cx="4545965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b="1">
                <a:latin typeface="Courier New"/>
                <a:cs typeface="Courier New"/>
              </a:rPr>
              <a:t>Unidades</a:t>
            </a:r>
            <a:r>
              <a:rPr dirty="0" sz="600" spc="60" b="1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: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las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variables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entrada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especifican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unidades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 i="1">
                <a:latin typeface="Courier New"/>
                <a:cs typeface="Courier New"/>
              </a:rPr>
              <a:t>SI</a:t>
            </a:r>
            <a:r>
              <a:rPr dirty="0" sz="600" spc="65" i="1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o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cantidades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 i="1">
                <a:latin typeface="Courier New"/>
                <a:cs typeface="Courier New"/>
              </a:rPr>
              <a:t>por</a:t>
            </a:r>
            <a:r>
              <a:rPr dirty="0" sz="600" spc="65" i="1">
                <a:latin typeface="Courier New"/>
                <a:cs typeface="Courier New"/>
              </a:rPr>
              <a:t> </a:t>
            </a:r>
            <a:r>
              <a:rPr dirty="0" sz="600" i="1">
                <a:latin typeface="Courier New"/>
                <a:cs typeface="Courier New"/>
              </a:rPr>
              <a:t>unidad</a:t>
            </a:r>
            <a:r>
              <a:rPr dirty="0" sz="600" spc="65" i="1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(pu).</a:t>
            </a:r>
            <a:endParaRPr sz="600">
              <a:latin typeface="Courier New"/>
              <a:cs typeface="Courier New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1089080" y="798305"/>
            <a:ext cx="50165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b="1">
                <a:latin typeface="Courier New"/>
                <a:cs typeface="Courier New"/>
              </a:rPr>
              <a:t>Interfaz</a:t>
            </a:r>
            <a:r>
              <a:rPr dirty="0" sz="600" spc="95" b="1">
                <a:latin typeface="Courier New"/>
                <a:cs typeface="Courier New"/>
              </a:rPr>
              <a:t> </a:t>
            </a:r>
            <a:r>
              <a:rPr dirty="0" sz="600" spc="-50">
                <a:latin typeface="Courier New"/>
                <a:cs typeface="Courier New"/>
              </a:rPr>
              <a:t>:</a:t>
            </a:r>
            <a:endParaRPr sz="600">
              <a:latin typeface="Courier New"/>
              <a:cs typeface="Courier New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1089080" y="900067"/>
            <a:ext cx="3879850" cy="962660"/>
          </a:xfrm>
          <a:prstGeom prst="rect">
            <a:avLst/>
          </a:prstGeom>
        </p:spPr>
        <p:txBody>
          <a:bodyPr wrap="square" lIns="0" tIns="2603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04"/>
              </a:spcBef>
            </a:pPr>
            <a:r>
              <a:rPr dirty="0" sz="600" i="1">
                <a:latin typeface="Courier New"/>
                <a:cs typeface="Courier New"/>
              </a:rPr>
              <a:t>Compensación</a:t>
            </a:r>
            <a:r>
              <a:rPr dirty="0" sz="600" spc="60" i="1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: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máquina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parece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ser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un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elemento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no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lineal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para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 spc="-25">
                <a:latin typeface="Courier New"/>
                <a:cs typeface="Courier New"/>
              </a:rPr>
              <a:t>el</a:t>
            </a:r>
            <a:endParaRPr sz="600">
              <a:latin typeface="Courier New"/>
              <a:cs typeface="Courier New"/>
            </a:endParaRPr>
          </a:p>
          <a:p>
            <a:pPr marL="12700" marR="5080">
              <a:lnSpc>
                <a:spcPct val="115599"/>
              </a:lnSpc>
            </a:pPr>
            <a:r>
              <a:rPr dirty="0" sz="600">
                <a:latin typeface="Courier New"/>
                <a:cs typeface="Courier New"/>
              </a:rPr>
              <a:t>red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externa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Ciertas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reglas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con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respecto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conectar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máquinas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juntas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deben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 spc="-25">
                <a:latin typeface="Courier New"/>
                <a:cs typeface="Courier New"/>
              </a:rPr>
              <a:t>ser </a:t>
            </a:r>
            <a:r>
              <a:rPr dirty="0" sz="600">
                <a:latin typeface="Courier New"/>
                <a:cs typeface="Courier New"/>
              </a:rPr>
              <a:t>seguido.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menudo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requiere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inclusión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líneas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trozos.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Metodo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preferido.</a:t>
            </a:r>
            <a:endParaRPr sz="600">
              <a:latin typeface="Courier New"/>
              <a:cs typeface="Courier New"/>
            </a:endParaRPr>
          </a:p>
          <a:p>
            <a:pPr marL="12700" marR="575945">
              <a:lnSpc>
                <a:spcPct val="115599"/>
              </a:lnSpc>
              <a:spcBef>
                <a:spcPts val="470"/>
              </a:spcBef>
            </a:pPr>
            <a:r>
              <a:rPr dirty="0" sz="600" i="1">
                <a:latin typeface="Courier New"/>
                <a:cs typeface="Courier New"/>
              </a:rPr>
              <a:t>Predicción</a:t>
            </a:r>
            <a:r>
              <a:rPr dirty="0" sz="600" spc="55" i="1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: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máquina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no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parece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ser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un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elemento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no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lineal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para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spc="-25">
                <a:latin typeface="Courier New"/>
                <a:cs typeface="Courier New"/>
              </a:rPr>
              <a:t>el </a:t>
            </a:r>
            <a:r>
              <a:rPr dirty="0" sz="600">
                <a:latin typeface="Courier New"/>
                <a:cs typeface="Courier New"/>
              </a:rPr>
              <a:t>red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externa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Esta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opción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no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está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disponible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para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máquinas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monofásicas.</a:t>
            </a:r>
            <a:endParaRPr sz="6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</a:pPr>
            <a:endParaRPr sz="6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425"/>
              </a:spcBef>
            </a:pP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</a:pPr>
            <a:r>
              <a:rPr dirty="0" sz="800" b="1" i="1">
                <a:latin typeface="Times New Roman"/>
                <a:cs typeface="Times New Roman"/>
              </a:rPr>
              <a:t>Flujo</a:t>
            </a:r>
            <a:r>
              <a:rPr dirty="0" sz="800" spc="45" b="1" i="1">
                <a:latin typeface="Times New Roman"/>
                <a:cs typeface="Times New Roman"/>
              </a:rPr>
              <a:t> </a:t>
            </a:r>
            <a:r>
              <a:rPr dirty="0" sz="800" b="1" i="1">
                <a:latin typeface="Times New Roman"/>
                <a:cs typeface="Times New Roman"/>
              </a:rPr>
              <a:t>de</a:t>
            </a:r>
            <a:r>
              <a:rPr dirty="0" sz="800" spc="50" b="1" i="1">
                <a:latin typeface="Times New Roman"/>
                <a:cs typeface="Times New Roman"/>
              </a:rPr>
              <a:t> </a:t>
            </a:r>
            <a:r>
              <a:rPr dirty="0" sz="800" spc="-10" b="1" i="1">
                <a:latin typeface="Times New Roman"/>
                <a:cs typeface="Times New Roman"/>
              </a:rPr>
              <a:t>carga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1089080" y="4022974"/>
            <a:ext cx="218186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4.16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Configuración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flujo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carga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global.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3540621" y="1870112"/>
            <a:ext cx="2352040" cy="265684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algn="just" marL="12700" marR="207645">
              <a:lnSpc>
                <a:spcPct val="113799"/>
              </a:lnSpc>
              <a:spcBef>
                <a:spcPts val="90"/>
              </a:spcBef>
            </a:pPr>
            <a:r>
              <a:rPr dirty="0" sz="800">
                <a:latin typeface="Times New Roman"/>
                <a:cs typeface="Times New Roman"/>
              </a:rPr>
              <a:t>Establece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variables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globales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flujo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carga.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acuerdo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RuleBook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cap.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X.</a:t>
            </a:r>
            <a:endParaRPr sz="800">
              <a:latin typeface="Times New Roman"/>
              <a:cs typeface="Times New Roman"/>
            </a:endParaRPr>
          </a:p>
          <a:p>
            <a:pPr algn="just" marL="19050">
              <a:lnSpc>
                <a:spcPct val="100000"/>
              </a:lnSpc>
              <a:spcBef>
                <a:spcPts val="700"/>
              </a:spcBef>
            </a:pPr>
            <a:r>
              <a:rPr dirty="0" sz="600" b="1">
                <a:latin typeface="Courier New"/>
                <a:cs typeface="Courier New"/>
              </a:rPr>
              <a:t>NNNOUT</a:t>
            </a:r>
            <a:r>
              <a:rPr dirty="0" sz="600" spc="90" b="1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Salida</a:t>
            </a:r>
            <a:r>
              <a:rPr dirty="0" sz="600" spc="9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interactiva</a:t>
            </a:r>
            <a:r>
              <a:rPr dirty="0" sz="600" spc="9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adicional</a:t>
            </a:r>
            <a:endParaRPr sz="600">
              <a:latin typeface="Courier New"/>
              <a:cs typeface="Courier New"/>
            </a:endParaRPr>
          </a:p>
          <a:p>
            <a:pPr algn="just" marL="434975">
              <a:lnSpc>
                <a:spcPct val="100000"/>
              </a:lnSpc>
              <a:spcBef>
                <a:spcPts val="165"/>
              </a:spcBef>
            </a:pPr>
            <a:r>
              <a:rPr dirty="0" sz="600">
                <a:latin typeface="Courier New"/>
                <a:cs typeface="Courier New"/>
              </a:rPr>
              <a:t>durante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iteración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flujo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carga.</a:t>
            </a:r>
            <a:endParaRPr sz="600">
              <a:latin typeface="Courier New"/>
              <a:cs typeface="Courier New"/>
            </a:endParaRPr>
          </a:p>
          <a:p>
            <a:pPr algn="just" marL="434975" marR="659130" indent="-416559">
              <a:lnSpc>
                <a:spcPts val="880"/>
              </a:lnSpc>
              <a:spcBef>
                <a:spcPts val="5"/>
              </a:spcBef>
            </a:pPr>
            <a:r>
              <a:rPr dirty="0" sz="600" b="1">
                <a:latin typeface="Courier New"/>
                <a:cs typeface="Courier New"/>
              </a:rPr>
              <a:t>NPRINT</a:t>
            </a:r>
            <a:r>
              <a:rPr dirty="0" sz="600" spc="80" b="1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Impresión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tabular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para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 spc="-20">
                <a:latin typeface="Courier New"/>
                <a:cs typeface="Courier New"/>
              </a:rPr>
              <a:t>nodos </a:t>
            </a:r>
            <a:r>
              <a:rPr dirty="0" sz="600">
                <a:latin typeface="Courier New"/>
                <a:cs typeface="Courier New"/>
              </a:rPr>
              <a:t>con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limitaciones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poder.</a:t>
            </a:r>
            <a:endParaRPr sz="600">
              <a:latin typeface="Courier New"/>
              <a:cs typeface="Courier New"/>
            </a:endParaRPr>
          </a:p>
          <a:p>
            <a:pPr algn="just" marL="19050">
              <a:lnSpc>
                <a:spcPct val="100000"/>
              </a:lnSpc>
              <a:spcBef>
                <a:spcPts val="114"/>
              </a:spcBef>
            </a:pPr>
            <a:r>
              <a:rPr dirty="0" sz="600" b="1">
                <a:latin typeface="Courier New"/>
                <a:cs typeface="Courier New"/>
              </a:rPr>
              <a:t>NITERA</a:t>
            </a:r>
            <a:r>
              <a:rPr dirty="0" sz="600" spc="60" b="1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Número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máximo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iteraciones.</a:t>
            </a:r>
            <a:endParaRPr sz="600">
              <a:latin typeface="Courier New"/>
              <a:cs typeface="Courier New"/>
            </a:endParaRPr>
          </a:p>
          <a:p>
            <a:pPr algn="just" marL="434975">
              <a:lnSpc>
                <a:spcPct val="100000"/>
              </a:lnSpc>
              <a:spcBef>
                <a:spcPts val="115"/>
              </a:spcBef>
            </a:pPr>
            <a:r>
              <a:rPr dirty="0" sz="600">
                <a:latin typeface="Courier New"/>
                <a:cs typeface="Courier New"/>
              </a:rPr>
              <a:t>Por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defecto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 spc="-20">
                <a:latin typeface="Courier New"/>
                <a:cs typeface="Courier New"/>
              </a:rPr>
              <a:t>500.</a:t>
            </a:r>
            <a:endParaRPr sz="600">
              <a:latin typeface="Courier New"/>
              <a:cs typeface="Courier New"/>
            </a:endParaRPr>
          </a:p>
          <a:p>
            <a:pPr algn="just" marL="434975" marR="421005" indent="-416559">
              <a:lnSpc>
                <a:spcPct val="115599"/>
              </a:lnSpc>
              <a:spcBef>
                <a:spcPts val="50"/>
              </a:spcBef>
            </a:pPr>
            <a:r>
              <a:rPr dirty="0" sz="600" b="1">
                <a:latin typeface="Courier New"/>
                <a:cs typeface="Courier New"/>
              </a:rPr>
              <a:t>NFLOUT</a:t>
            </a:r>
            <a:r>
              <a:rPr dirty="0" sz="600" spc="75" b="1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Convergencia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tamaño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búfer </a:t>
            </a:r>
            <a:r>
              <a:rPr dirty="0" sz="600">
                <a:latin typeface="Courier New"/>
                <a:cs typeface="Courier New"/>
              </a:rPr>
              <a:t>monitoreo,</a:t>
            </a:r>
            <a:r>
              <a:rPr dirty="0" sz="600" spc="8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impresión</a:t>
            </a:r>
            <a:r>
              <a:rPr dirty="0" sz="600" spc="9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por</a:t>
            </a:r>
            <a:r>
              <a:rPr dirty="0" sz="600" spc="9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línea. </a:t>
            </a:r>
            <a:r>
              <a:rPr dirty="0" sz="600">
                <a:latin typeface="Courier New"/>
                <a:cs typeface="Courier New"/>
              </a:rPr>
              <a:t>Por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defecto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 spc="-25">
                <a:latin typeface="Courier New"/>
                <a:cs typeface="Courier New"/>
              </a:rPr>
              <a:t>20.</a:t>
            </a:r>
            <a:endParaRPr sz="600">
              <a:latin typeface="Courier New"/>
              <a:cs typeface="Courier New"/>
            </a:endParaRPr>
          </a:p>
          <a:p>
            <a:pPr algn="just" marL="19050">
              <a:lnSpc>
                <a:spcPct val="100000"/>
              </a:lnSpc>
              <a:spcBef>
                <a:spcPts val="165"/>
              </a:spcBef>
            </a:pPr>
            <a:r>
              <a:rPr dirty="0" sz="600" b="1">
                <a:latin typeface="Courier New"/>
                <a:cs typeface="Courier New"/>
              </a:rPr>
              <a:t>RALCHK</a:t>
            </a:r>
            <a:r>
              <a:rPr dirty="0" sz="600" spc="105" b="1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Convergencia</a:t>
            </a:r>
            <a:r>
              <a:rPr dirty="0" sz="600" spc="11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relativa</a:t>
            </a:r>
            <a:endParaRPr sz="600">
              <a:latin typeface="Courier New"/>
              <a:cs typeface="Courier New"/>
            </a:endParaRPr>
          </a:p>
          <a:p>
            <a:pPr algn="just" marL="434975">
              <a:lnSpc>
                <a:spcPct val="100000"/>
              </a:lnSpc>
              <a:spcBef>
                <a:spcPts val="110"/>
              </a:spcBef>
            </a:pPr>
            <a:r>
              <a:rPr dirty="0" sz="600">
                <a:latin typeface="Courier New"/>
                <a:cs typeface="Courier New"/>
              </a:rPr>
              <a:t>tolerancia.</a:t>
            </a:r>
            <a:r>
              <a:rPr dirty="0" sz="600" spc="8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Por</a:t>
            </a:r>
            <a:r>
              <a:rPr dirty="0" sz="600" spc="8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defecto</a:t>
            </a:r>
            <a:r>
              <a:rPr dirty="0" sz="600" spc="8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1/100.</a:t>
            </a:r>
            <a:endParaRPr sz="600">
              <a:latin typeface="Courier New"/>
              <a:cs typeface="Courier New"/>
            </a:endParaRPr>
          </a:p>
          <a:p>
            <a:pPr marL="434975" marR="671195" indent="-416559">
              <a:lnSpc>
                <a:spcPct val="115599"/>
              </a:lnSpc>
              <a:spcBef>
                <a:spcPts val="55"/>
              </a:spcBef>
            </a:pPr>
            <a:r>
              <a:rPr dirty="0" sz="600" b="1">
                <a:latin typeface="Courier New"/>
                <a:cs typeface="Courier New"/>
              </a:rPr>
              <a:t>CFITEV</a:t>
            </a:r>
            <a:r>
              <a:rPr dirty="0" sz="600" spc="75" b="1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Factor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aceleración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 spc="-20">
                <a:latin typeface="Courier New"/>
                <a:cs typeface="Courier New"/>
              </a:rPr>
              <a:t>ref. </a:t>
            </a:r>
            <a:r>
              <a:rPr dirty="0" sz="600">
                <a:latin typeface="Courier New"/>
                <a:cs typeface="Courier New"/>
              </a:rPr>
              <a:t>dQ</a:t>
            </a:r>
            <a:r>
              <a:rPr dirty="0" sz="600" spc="4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/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dU.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Por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defecto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2/10.</a:t>
            </a:r>
            <a:endParaRPr sz="600">
              <a:latin typeface="Courier New"/>
              <a:cs typeface="Courier New"/>
            </a:endParaRPr>
          </a:p>
          <a:p>
            <a:pPr marL="434975" marR="671195" indent="-416559">
              <a:lnSpc>
                <a:spcPct val="115599"/>
              </a:lnSpc>
              <a:spcBef>
                <a:spcPts val="50"/>
              </a:spcBef>
            </a:pPr>
            <a:r>
              <a:rPr dirty="0" sz="600" b="1">
                <a:latin typeface="Courier New"/>
                <a:cs typeface="Courier New"/>
              </a:rPr>
              <a:t>CFITEA</a:t>
            </a:r>
            <a:r>
              <a:rPr dirty="0" sz="600" spc="75" b="1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Factor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aceleración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 spc="-20">
                <a:latin typeface="Courier New"/>
                <a:cs typeface="Courier New"/>
              </a:rPr>
              <a:t>ref. </a:t>
            </a:r>
            <a:r>
              <a:rPr dirty="0" sz="600">
                <a:latin typeface="Courier New"/>
                <a:cs typeface="Courier New"/>
              </a:rPr>
              <a:t>dP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/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dTh.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Por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defecto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 spc="-20">
                <a:latin typeface="Courier New"/>
                <a:cs typeface="Courier New"/>
              </a:rPr>
              <a:t>2.5.</a:t>
            </a:r>
            <a:endParaRPr sz="600">
              <a:latin typeface="Courier New"/>
              <a:cs typeface="Courier New"/>
            </a:endParaRPr>
          </a:p>
          <a:p>
            <a:pPr marL="434975" marR="183515" indent="-416559">
              <a:lnSpc>
                <a:spcPct val="115599"/>
              </a:lnSpc>
              <a:spcBef>
                <a:spcPts val="55"/>
              </a:spcBef>
            </a:pPr>
            <a:r>
              <a:rPr dirty="0" sz="600" b="1">
                <a:latin typeface="Courier New"/>
                <a:cs typeface="Courier New"/>
              </a:rPr>
              <a:t>Factor</a:t>
            </a:r>
            <a:r>
              <a:rPr dirty="0" sz="600" spc="55" b="1">
                <a:latin typeface="Courier New"/>
                <a:cs typeface="Courier New"/>
              </a:rPr>
              <a:t> </a:t>
            </a:r>
            <a:r>
              <a:rPr dirty="0" sz="600" b="1">
                <a:latin typeface="Courier New"/>
                <a:cs typeface="Courier New"/>
              </a:rPr>
              <a:t>de</a:t>
            </a:r>
            <a:r>
              <a:rPr dirty="0" sz="600" spc="55" b="1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escala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voltaje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 b="1">
                <a:latin typeface="Courier New"/>
                <a:cs typeface="Courier New"/>
              </a:rPr>
              <a:t>VSCALE</a:t>
            </a:r>
            <a:r>
              <a:rPr dirty="0" sz="600" spc="55" b="1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.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Utilizar </a:t>
            </a:r>
            <a:r>
              <a:rPr dirty="0" sz="600">
                <a:latin typeface="Courier New"/>
                <a:cs typeface="Courier New"/>
              </a:rPr>
              <a:t>1.4142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para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obtener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valores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 spc="-25">
                <a:latin typeface="Courier New"/>
                <a:cs typeface="Courier New"/>
              </a:rPr>
              <a:t>rms </a:t>
            </a:r>
            <a:r>
              <a:rPr dirty="0" sz="600">
                <a:latin typeface="Courier New"/>
                <a:cs typeface="Courier New"/>
              </a:rPr>
              <a:t>salida.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Cero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=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Unidad.</a:t>
            </a:r>
            <a:endParaRPr sz="600">
              <a:latin typeface="Courier New"/>
              <a:cs typeface="Courier New"/>
            </a:endParaRPr>
          </a:p>
          <a:p>
            <a:pPr marL="434975" marR="337820" indent="-416559">
              <a:lnSpc>
                <a:spcPct val="115599"/>
              </a:lnSpc>
              <a:spcBef>
                <a:spcPts val="50"/>
              </a:spcBef>
            </a:pPr>
            <a:r>
              <a:rPr dirty="0" sz="600" b="1">
                <a:latin typeface="Courier New"/>
                <a:cs typeface="Courier New"/>
              </a:rPr>
              <a:t>KTAPER</a:t>
            </a:r>
            <a:r>
              <a:rPr dirty="0" sz="600" spc="60" b="1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=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0: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aceleración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constante</a:t>
            </a:r>
            <a:r>
              <a:rPr dirty="0" sz="600" spc="50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factores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=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2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utilizado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también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 spc="-25">
                <a:latin typeface="Courier New"/>
                <a:cs typeface="Courier New"/>
              </a:rPr>
              <a:t>en </a:t>
            </a:r>
            <a:r>
              <a:rPr dirty="0" sz="600">
                <a:latin typeface="Courier New"/>
                <a:cs typeface="Courier New"/>
              </a:rPr>
              <a:t>DC25</a:t>
            </a:r>
            <a:r>
              <a:rPr dirty="0" sz="600" spc="4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/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DC26</a:t>
            </a:r>
            <a:r>
              <a:rPr dirty="0" sz="600" spc="4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ejemplos.</a:t>
            </a:r>
            <a:endParaRPr sz="600">
              <a:latin typeface="Courier New"/>
              <a:cs typeface="Courier New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1089080" y="4677159"/>
            <a:ext cx="5383530" cy="243903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10" b="1" i="1">
                <a:latin typeface="Times New Roman"/>
                <a:cs typeface="Times New Roman"/>
              </a:rPr>
              <a:t>Variables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655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Variables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admite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función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700">
                <a:latin typeface="Courier New"/>
                <a:cs typeface="Courier New"/>
              </a:rPr>
              <a:t>$</a:t>
            </a:r>
            <a:r>
              <a:rPr dirty="0" sz="700" spc="105">
                <a:latin typeface="Courier New"/>
                <a:cs typeface="Courier New"/>
              </a:rPr>
              <a:t> </a:t>
            </a:r>
            <a:r>
              <a:rPr dirty="0" sz="700">
                <a:latin typeface="Courier New"/>
                <a:cs typeface="Courier New"/>
              </a:rPr>
              <a:t>PARAMETER</a:t>
            </a:r>
            <a:r>
              <a:rPr dirty="0" sz="700" spc="-170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ATP-</a:t>
            </a:r>
            <a:r>
              <a:rPr dirty="0" sz="800">
                <a:latin typeface="Times New Roman"/>
                <a:cs typeface="Times New Roman"/>
              </a:rPr>
              <a:t>EMTP.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puede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especifique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cadena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texto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6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caracteres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lugar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valor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numérico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como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la</a:t>
            </a:r>
            <a:endParaRPr sz="800">
              <a:latin typeface="Times New Roman"/>
              <a:cs typeface="Times New Roman"/>
            </a:endParaRPr>
          </a:p>
          <a:p>
            <a:pPr marL="3455035" marR="63055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Figura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4.17.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requerimiento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propiedad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Param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de</a:t>
            </a:r>
            <a:endParaRPr sz="800">
              <a:latin typeface="Times New Roman"/>
              <a:cs typeface="Times New Roman"/>
            </a:endParaRPr>
          </a:p>
          <a:p>
            <a:pPr marL="3455035" marR="48387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establecen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1.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verificado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y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establecido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Editar</a:t>
            </a:r>
            <a:r>
              <a:rPr dirty="0" sz="800" spc="85" i="1">
                <a:latin typeface="Times New Roman"/>
                <a:cs typeface="Times New Roman"/>
              </a:rPr>
              <a:t> </a:t>
            </a:r>
            <a:r>
              <a:rPr dirty="0" sz="800" spc="-10" i="1">
                <a:latin typeface="Times New Roman"/>
                <a:cs typeface="Times New Roman"/>
              </a:rPr>
              <a:t>definiciones</a:t>
            </a:r>
            <a:endParaRPr sz="800">
              <a:latin typeface="Times New Roman"/>
              <a:cs typeface="Times New Roman"/>
            </a:endParaRPr>
          </a:p>
          <a:p>
            <a:pPr marL="3455035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componentes.</a:t>
            </a:r>
            <a:endParaRPr sz="800">
              <a:latin typeface="Times New Roman"/>
              <a:cs typeface="Times New Roman"/>
            </a:endParaRPr>
          </a:p>
          <a:p>
            <a:pPr marL="3455035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Además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en</a:t>
            </a:r>
            <a:endParaRPr sz="800">
              <a:latin typeface="Times New Roman"/>
              <a:cs typeface="Times New Roman"/>
            </a:endParaRPr>
          </a:p>
          <a:p>
            <a:pPr marL="3455035" marR="79819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pregunta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debe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ser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involucrado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posteriores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cálculos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endParaRPr sz="800">
              <a:latin typeface="Times New Roman"/>
              <a:cs typeface="Times New Roman"/>
            </a:endParaRPr>
          </a:p>
          <a:p>
            <a:pPr marL="3455035" marR="7543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caso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ángulo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fase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fuentes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trifásicas,</a:t>
            </a:r>
            <a:endParaRPr sz="800">
              <a:latin typeface="Times New Roman"/>
              <a:cs typeface="Times New Roman"/>
            </a:endParaRPr>
          </a:p>
          <a:p>
            <a:pPr marL="3455035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resistencias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amortiguación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de</a:t>
            </a:r>
            <a:endParaRPr sz="800">
              <a:latin typeface="Times New Roman"/>
              <a:cs typeface="Times New Roman"/>
            </a:endParaRPr>
          </a:p>
        </p:txBody>
      </p:sp>
      <p:grpSp>
        <p:nvGrpSpPr>
          <p:cNvPr id="17" name="object 17" descr=""/>
          <p:cNvGrpSpPr/>
          <p:nvPr/>
        </p:nvGrpSpPr>
        <p:grpSpPr>
          <a:xfrm>
            <a:off x="368299" y="7828619"/>
            <a:ext cx="443230" cy="13335"/>
            <a:chOff x="368299" y="7828619"/>
            <a:chExt cx="443230" cy="13335"/>
          </a:xfrm>
        </p:grpSpPr>
        <p:sp>
          <p:nvSpPr>
            <p:cNvPr id="18" name="object 18" descr=""/>
            <p:cNvSpPr/>
            <p:nvPr/>
          </p:nvSpPr>
          <p:spPr>
            <a:xfrm>
              <a:off x="368299" y="7828619"/>
              <a:ext cx="443230" cy="6985"/>
            </a:xfrm>
            <a:custGeom>
              <a:avLst/>
              <a:gdLst/>
              <a:ahLst/>
              <a:cxnLst/>
              <a:rect l="l" t="t" r="r" b="b"/>
              <a:pathLst>
                <a:path w="443230" h="6984">
                  <a:moveTo>
                    <a:pt x="442731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442731" y="0"/>
                  </a:lnTo>
                  <a:lnTo>
                    <a:pt x="442731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 descr=""/>
            <p:cNvSpPr/>
            <p:nvPr/>
          </p:nvSpPr>
          <p:spPr>
            <a:xfrm>
              <a:off x="368287" y="7828622"/>
              <a:ext cx="443230" cy="13335"/>
            </a:xfrm>
            <a:custGeom>
              <a:avLst/>
              <a:gdLst/>
              <a:ahLst/>
              <a:cxnLst/>
              <a:rect l="l" t="t" r="r" b="b"/>
              <a:pathLst>
                <a:path w="443230" h="13334">
                  <a:moveTo>
                    <a:pt x="442734" y="0"/>
                  </a:moveTo>
                  <a:lnTo>
                    <a:pt x="436130" y="6604"/>
                  </a:lnTo>
                  <a:lnTo>
                    <a:pt x="0" y="6604"/>
                  </a:lnTo>
                  <a:lnTo>
                    <a:pt x="0" y="13220"/>
                  </a:lnTo>
                  <a:lnTo>
                    <a:pt x="436130" y="13220"/>
                  </a:lnTo>
                  <a:lnTo>
                    <a:pt x="442734" y="13220"/>
                  </a:lnTo>
                  <a:lnTo>
                    <a:pt x="442734" y="6604"/>
                  </a:lnTo>
                  <a:lnTo>
                    <a:pt x="442734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 descr=""/>
            <p:cNvSpPr/>
            <p:nvPr/>
          </p:nvSpPr>
          <p:spPr>
            <a:xfrm>
              <a:off x="368299" y="7828619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4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1" name="object 21" descr=""/>
          <p:cNvSpPr txBox="1"/>
          <p:nvPr/>
        </p:nvSpPr>
        <p:spPr>
          <a:xfrm>
            <a:off x="378830" y="7888613"/>
            <a:ext cx="4254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Page</a:t>
            </a:r>
            <a:r>
              <a:rPr dirty="0" sz="800" spc="6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74</a:t>
            </a:r>
            <a:endParaRPr sz="800">
              <a:latin typeface="Arial"/>
              <a:cs typeface="Arial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831370" y="10140213"/>
            <a:ext cx="4349750" cy="142875"/>
          </a:xfrm>
          <a:prstGeom prst="rect">
            <a:avLst/>
          </a:prstGeom>
        </p:spPr>
        <p:txBody>
          <a:bodyPr wrap="square" lIns="0" tIns="50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40"/>
              </a:spcBef>
            </a:pP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resistencias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baja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precisión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declararán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veces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3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13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caracteres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subrayado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añadidos.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4" name="object 24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25" name="object 25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94615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59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22" name="object 22" descr=""/>
          <p:cNvSpPr txBox="1"/>
          <p:nvPr/>
        </p:nvSpPr>
        <p:spPr>
          <a:xfrm>
            <a:off x="831370" y="8060419"/>
            <a:ext cx="5092700" cy="207518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algn="r" marR="432434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de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referencia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8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>
                <a:latin typeface="Times New Roman"/>
                <a:cs typeface="Times New Roman"/>
              </a:rPr>
              <a:t>inductores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condensadores,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avanzados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LCC,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BCTRAN,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XFMR,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Windsyn,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etc.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2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4.17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cadena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texto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lugar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variables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RLC.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asignar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valor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numérico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tarde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cadenas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texto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Variables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cadenas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texto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(variables)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especificadas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aparecen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izquierda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ahora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tiene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asignar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valores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datos.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hace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formato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libre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columna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derecha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figura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4.18.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Sintaxis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anidada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(la</a:t>
            </a:r>
            <a:endParaRPr sz="800">
              <a:latin typeface="Times New Roman"/>
              <a:cs typeface="Times New Roman"/>
            </a:endParaRPr>
          </a:p>
          <a:p>
            <a:pPr marL="12700" marR="297815">
              <a:lnSpc>
                <a:spcPct val="113799"/>
              </a:lnSpc>
            </a:pPr>
            <a:r>
              <a:rPr dirty="0" sz="800" spc="10">
                <a:latin typeface="Times New Roman"/>
                <a:cs typeface="Times New Roman"/>
              </a:rPr>
              <a:t>El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nombre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se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utiliza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en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las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especificaciones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valor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posteriores)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se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permite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desde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versión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5.6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como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ATPDraw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maneja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internamente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variables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intermedias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(se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agrega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carácter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'I'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y</a:t>
            </a:r>
            <a:endParaRPr sz="800">
              <a:latin typeface="Times New Roman"/>
              <a:cs typeface="Times New Roman"/>
            </a:endParaRPr>
          </a:p>
          <a:p>
            <a:pPr marL="12700" marR="24257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solicitud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'$$'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agrega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valor).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también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agregar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variables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locales.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tienen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que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piense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cantidad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caracteres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final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agrega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automáticamente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subrayar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caracteres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obtener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máxima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resolución.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variable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RES</a:t>
            </a:r>
            <a:r>
              <a:rPr dirty="0" sz="800" spc="-190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utilizada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tanto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alta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como</a:t>
            </a:r>
            <a:endParaRPr sz="8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3" name="object 3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4" name="object 4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583"/>
                  </a:lnTo>
                  <a:lnTo>
                    <a:pt x="142755" y="98583"/>
                  </a:lnTo>
                  <a:lnTo>
                    <a:pt x="136180" y="99891"/>
                  </a:lnTo>
                  <a:lnTo>
                    <a:pt x="104587" y="124086"/>
                  </a:lnTo>
                  <a:lnTo>
                    <a:pt x="98048" y="143290"/>
                  </a:lnTo>
                  <a:lnTo>
                    <a:pt x="98048" y="569322"/>
                  </a:lnTo>
                  <a:lnTo>
                    <a:pt x="117977" y="603765"/>
                  </a:lnTo>
                  <a:lnTo>
                    <a:pt x="142755" y="614029"/>
                  </a:lnTo>
                  <a:lnTo>
                    <a:pt x="1886711" y="614029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4029"/>
                  </a:moveTo>
                  <a:lnTo>
                    <a:pt x="1744971" y="614029"/>
                  </a:lnTo>
                  <a:lnTo>
                    <a:pt x="1751545" y="612721"/>
                  </a:lnTo>
                  <a:lnTo>
                    <a:pt x="1764174" y="607489"/>
                  </a:lnTo>
                  <a:lnTo>
                    <a:pt x="1788370" y="575896"/>
                  </a:lnTo>
                  <a:lnTo>
                    <a:pt x="1789678" y="569322"/>
                  </a:lnTo>
                  <a:lnTo>
                    <a:pt x="1789678" y="143290"/>
                  </a:lnTo>
                  <a:lnTo>
                    <a:pt x="1769748" y="108846"/>
                  </a:lnTo>
                  <a:lnTo>
                    <a:pt x="1744971" y="98583"/>
                  </a:lnTo>
                  <a:lnTo>
                    <a:pt x="1886711" y="98583"/>
                  </a:lnTo>
                  <a:lnTo>
                    <a:pt x="1886711" y="614029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2932176" y="500418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5453" y="528581"/>
                  </a:moveTo>
                  <a:lnTo>
                    <a:pt x="49392" y="528581"/>
                  </a:lnTo>
                  <a:lnTo>
                    <a:pt x="45954" y="528224"/>
                  </a:lnTo>
                  <a:lnTo>
                    <a:pt x="10837" y="507984"/>
                  </a:lnTo>
                  <a:lnTo>
                    <a:pt x="0" y="479226"/>
                  </a:lnTo>
                  <a:lnTo>
                    <a:pt x="0" y="475770"/>
                  </a:lnTo>
                  <a:lnTo>
                    <a:pt x="0" y="49354"/>
                  </a:lnTo>
                  <a:lnTo>
                    <a:pt x="17937" y="12958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861"/>
                  </a:lnTo>
                  <a:lnTo>
                    <a:pt x="1704845" y="49354"/>
                  </a:lnTo>
                  <a:lnTo>
                    <a:pt x="1704845" y="479226"/>
                  </a:lnTo>
                  <a:lnTo>
                    <a:pt x="1686907" y="515524"/>
                  </a:lnTo>
                  <a:lnTo>
                    <a:pt x="1658890" y="528224"/>
                  </a:lnTo>
                  <a:lnTo>
                    <a:pt x="1655453" y="52858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" name="object 6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171"/>
              <a:ext cx="145374" cy="145374"/>
            </a:xfrm>
            <a:prstGeom prst="rect">
              <a:avLst/>
            </a:prstGeom>
          </p:spPr>
        </p:pic>
      </p:grpSp>
      <p:sp>
        <p:nvSpPr>
          <p:cNvPr id="7" name="object 7" descr=""/>
          <p:cNvSpPr txBox="1"/>
          <p:nvPr/>
        </p:nvSpPr>
        <p:spPr>
          <a:xfrm>
            <a:off x="3519868" y="811513"/>
            <a:ext cx="52959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10">
                <a:latin typeface="Arial MT"/>
                <a:cs typeface="Arial MT"/>
              </a:rPr>
              <a:t>Traduciendo...</a:t>
            </a:r>
            <a:endParaRPr sz="600">
              <a:latin typeface="Arial MT"/>
              <a:cs typeface="Arial MT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831370" y="111929"/>
            <a:ext cx="5299710" cy="621030"/>
          </a:xfrm>
          <a:prstGeom prst="rect">
            <a:avLst/>
          </a:prstGeom>
        </p:spPr>
        <p:txBody>
          <a:bodyPr wrap="square" lIns="0" tIns="65405" rIns="0" bIns="0" rtlCol="0" vert="horz">
            <a:spAutoFit/>
          </a:bodyPr>
          <a:lstStyle/>
          <a:p>
            <a:pPr marL="3115945">
              <a:lnSpc>
                <a:spcPct val="100000"/>
              </a:lnSpc>
              <a:spcBef>
                <a:spcPts val="515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  <a:p>
            <a:pPr marL="12700">
              <a:lnSpc>
                <a:spcPts val="869"/>
              </a:lnSpc>
              <a:spcBef>
                <a:spcPts val="470"/>
              </a:spcBef>
            </a:pP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proceso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oculto,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resultado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final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después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700">
                <a:latin typeface="Courier New"/>
                <a:cs typeface="Courier New"/>
              </a:rPr>
              <a:t>parámetro</a:t>
            </a:r>
            <a:r>
              <a:rPr dirty="0" sz="700" spc="125">
                <a:latin typeface="Courier New"/>
                <a:cs typeface="Courier New"/>
              </a:rPr>
              <a:t> </a:t>
            </a:r>
            <a:r>
              <a:rPr dirty="0" sz="700" spc="-50">
                <a:latin typeface="Courier New"/>
                <a:cs typeface="Courier New"/>
              </a:rPr>
              <a:t>$</a:t>
            </a:r>
            <a:endParaRPr sz="700">
              <a:latin typeface="Courier New"/>
              <a:cs typeface="Courier New"/>
            </a:endParaRPr>
          </a:p>
          <a:p>
            <a:pPr marL="12700">
              <a:lnSpc>
                <a:spcPts val="869"/>
              </a:lnSpc>
            </a:pPr>
            <a:r>
              <a:rPr dirty="0" sz="800">
                <a:latin typeface="Times New Roman"/>
                <a:cs typeface="Times New Roman"/>
              </a:rPr>
              <a:t>declaración.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También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utilizar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variables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número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predeterminado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dígitos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establece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10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este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caso.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Hay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límite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número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variables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internas.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831370" y="5602262"/>
            <a:ext cx="13144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74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4611106" y="5622086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3289520" y="845875"/>
            <a:ext cx="2218690" cy="441959"/>
          </a:xfrm>
          <a:prstGeom prst="rect">
            <a:avLst/>
          </a:prstGeom>
        </p:spPr>
        <p:txBody>
          <a:bodyPr wrap="square" lIns="0" tIns="285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25"/>
              </a:spcBef>
            </a:pP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variables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CAP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circuito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variables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(6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caracteres)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mientras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OMEGA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un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Variable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local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pura.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convierte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en: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831370" y="1408870"/>
            <a:ext cx="5268595" cy="3942715"/>
          </a:xfrm>
          <a:prstGeom prst="rect">
            <a:avLst/>
          </a:prstGeom>
        </p:spPr>
        <p:txBody>
          <a:bodyPr wrap="square" lIns="0" tIns="26034" rIns="0" bIns="0" rtlCol="0" vert="horz">
            <a:spAutoFit/>
          </a:bodyPr>
          <a:lstStyle/>
          <a:p>
            <a:pPr marL="2470785">
              <a:lnSpc>
                <a:spcPct val="100000"/>
              </a:lnSpc>
              <a:spcBef>
                <a:spcPts val="204"/>
              </a:spcBef>
            </a:pPr>
            <a:r>
              <a:rPr dirty="0" sz="600">
                <a:latin typeface="Courier New"/>
                <a:cs typeface="Courier New"/>
              </a:rPr>
              <a:t>$</a:t>
            </a:r>
            <a:r>
              <a:rPr dirty="0" sz="600" spc="2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PARÁMETRO</a:t>
            </a:r>
            <a:endParaRPr sz="600">
              <a:latin typeface="Courier New"/>
              <a:cs typeface="Courier New"/>
            </a:endParaRPr>
          </a:p>
          <a:p>
            <a:pPr marL="2470785" marR="1694814">
              <a:lnSpc>
                <a:spcPct val="115599"/>
              </a:lnSpc>
              <a:tabLst>
                <a:tab pos="2821940" algn="l"/>
              </a:tabLst>
            </a:pPr>
            <a:r>
              <a:rPr dirty="0" sz="600">
                <a:latin typeface="Courier New"/>
                <a:cs typeface="Courier New"/>
              </a:rPr>
              <a:t>RESI</a:t>
            </a:r>
            <a:r>
              <a:rPr dirty="0" sz="600" spc="3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=</a:t>
            </a:r>
            <a:r>
              <a:rPr dirty="0" sz="600" spc="3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10.</a:t>
            </a:r>
            <a:r>
              <a:rPr dirty="0" sz="600" spc="3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*</a:t>
            </a:r>
            <a:r>
              <a:rPr dirty="0" sz="600" spc="3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KNT</a:t>
            </a:r>
            <a:r>
              <a:rPr dirty="0" sz="600" spc="40">
                <a:latin typeface="Courier New"/>
                <a:cs typeface="Courier New"/>
              </a:rPr>
              <a:t> </a:t>
            </a:r>
            <a:r>
              <a:rPr dirty="0" sz="600" spc="-25">
                <a:latin typeface="Courier New"/>
                <a:cs typeface="Courier New"/>
              </a:rPr>
              <a:t>$$ </a:t>
            </a:r>
            <a:r>
              <a:rPr dirty="0" sz="600">
                <a:latin typeface="Courier New"/>
                <a:cs typeface="Courier New"/>
              </a:rPr>
              <a:t>OMEGAI</a:t>
            </a:r>
            <a:r>
              <a:rPr dirty="0" sz="600" spc="4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=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TWOPI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*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50.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 spc="-25">
                <a:latin typeface="Courier New"/>
                <a:cs typeface="Courier New"/>
              </a:rPr>
              <a:t>$$ </a:t>
            </a:r>
            <a:r>
              <a:rPr dirty="0" sz="600">
                <a:latin typeface="Courier New"/>
                <a:cs typeface="Courier New"/>
              </a:rPr>
              <a:t>CAPI</a:t>
            </a:r>
            <a:r>
              <a:rPr dirty="0" sz="600" spc="4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=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RESI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/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OMEGAI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 spc="-25">
                <a:latin typeface="Courier New"/>
                <a:cs typeface="Courier New"/>
              </a:rPr>
              <a:t>$$ </a:t>
            </a:r>
            <a:r>
              <a:rPr dirty="0" sz="600">
                <a:latin typeface="Courier New"/>
                <a:cs typeface="Courier New"/>
              </a:rPr>
              <a:t>RES </a:t>
            </a:r>
            <a:r>
              <a:rPr dirty="0" u="sng" sz="6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600" spc="95">
                <a:latin typeface="Times New Roman"/>
                <a:cs typeface="Times New Roman"/>
              </a:rPr>
              <a:t> </a:t>
            </a:r>
            <a:r>
              <a:rPr dirty="0" sz="600">
                <a:latin typeface="Courier New"/>
                <a:cs typeface="Courier New"/>
              </a:rPr>
              <a:t>= RESI</a:t>
            </a:r>
            <a:endParaRPr sz="600">
              <a:latin typeface="Courier New"/>
              <a:cs typeface="Courier New"/>
            </a:endParaRPr>
          </a:p>
          <a:p>
            <a:pPr marL="2470785" marR="1885314">
              <a:lnSpc>
                <a:spcPct val="115599"/>
              </a:lnSpc>
              <a:tabLst>
                <a:tab pos="2821940" algn="l"/>
              </a:tabLst>
            </a:pPr>
            <a:r>
              <a:rPr dirty="0" sz="600">
                <a:latin typeface="Courier New"/>
                <a:cs typeface="Courier New"/>
              </a:rPr>
              <a:t>CAP </a:t>
            </a:r>
            <a:r>
              <a:rPr dirty="0" u="sng" sz="6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600" spc="95">
                <a:latin typeface="Times New Roman"/>
                <a:cs typeface="Times New Roman"/>
              </a:rPr>
              <a:t> </a:t>
            </a:r>
            <a:r>
              <a:rPr dirty="0" sz="600">
                <a:latin typeface="Courier New"/>
                <a:cs typeface="Courier New"/>
              </a:rPr>
              <a:t>= CAPI PARÁMETRO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BLANCO</a:t>
            </a:r>
            <a:endParaRPr sz="6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300"/>
              </a:spcBef>
            </a:pPr>
            <a:endParaRPr sz="600">
              <a:latin typeface="Courier New"/>
              <a:cs typeface="Courier New"/>
            </a:endParaRPr>
          </a:p>
          <a:p>
            <a:pPr marL="2470785" marR="79883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KNT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número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simulación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(1..10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este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caso).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80"/>
              </a:spcBef>
            </a:pPr>
            <a:endParaRPr sz="800">
              <a:latin typeface="Times New Roman"/>
              <a:cs typeface="Times New Roman"/>
            </a:endParaRPr>
          </a:p>
          <a:p>
            <a:pPr marL="2470785" marR="812800">
              <a:lnSpc>
                <a:spcPct val="113799"/>
              </a:lnSpc>
            </a:pPr>
            <a:r>
              <a:rPr dirty="0" sz="800" b="1">
                <a:latin typeface="Times New Roman"/>
                <a:cs typeface="Times New Roman"/>
              </a:rPr>
              <a:t>¡IMPORTANTE!</a:t>
            </a:r>
            <a:r>
              <a:rPr dirty="0" sz="800" spc="7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Siempre</a:t>
            </a:r>
            <a:r>
              <a:rPr dirty="0" sz="800" spc="7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use</a:t>
            </a:r>
            <a:r>
              <a:rPr dirty="0" sz="800" spc="7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un</a:t>
            </a:r>
            <a:r>
              <a:rPr dirty="0" sz="800" spc="7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punto</a:t>
            </a:r>
            <a:r>
              <a:rPr dirty="0" sz="800" spc="75" b="1">
                <a:latin typeface="Times New Roman"/>
                <a:cs typeface="Times New Roman"/>
              </a:rPr>
              <a:t> </a:t>
            </a:r>
            <a:r>
              <a:rPr dirty="0" sz="800" spc="-25" b="1">
                <a:latin typeface="Times New Roman"/>
                <a:cs typeface="Times New Roman"/>
              </a:rPr>
              <a:t>'.'</a:t>
            </a:r>
            <a:r>
              <a:rPr dirty="0" sz="800" spc="50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después</a:t>
            </a:r>
            <a:r>
              <a:rPr dirty="0" sz="800" spc="5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</a:t>
            </a:r>
            <a:r>
              <a:rPr dirty="0" sz="800" spc="5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un</a:t>
            </a:r>
            <a:r>
              <a:rPr dirty="0" sz="800" spc="5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número</a:t>
            </a:r>
            <a:r>
              <a:rPr dirty="0" sz="800" spc="5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en</a:t>
            </a:r>
            <a:r>
              <a:rPr dirty="0" sz="800" spc="5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el</a:t>
            </a:r>
            <a:r>
              <a:rPr dirty="0" sz="800" spc="5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campo</a:t>
            </a:r>
            <a:r>
              <a:rPr dirty="0" sz="800" spc="5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</a:t>
            </a:r>
            <a:r>
              <a:rPr dirty="0" sz="800" spc="55" b="1">
                <a:latin typeface="Times New Roman"/>
                <a:cs typeface="Times New Roman"/>
              </a:rPr>
              <a:t> </a:t>
            </a:r>
            <a:r>
              <a:rPr dirty="0" sz="800" spc="-10" b="1">
                <a:latin typeface="Times New Roman"/>
                <a:cs typeface="Times New Roman"/>
              </a:rPr>
              <a:t>valor.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39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4.18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Configuración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valores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cadenas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texto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69405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admite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alguna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sintaxis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especial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control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bucle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(variables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función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simulación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número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KNT).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son: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09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ts val="919"/>
              </a:lnSpc>
              <a:spcBef>
                <a:spcPts val="5"/>
              </a:spcBef>
            </a:pPr>
            <a:r>
              <a:rPr dirty="0" sz="800" b="1" i="1">
                <a:latin typeface="Times New Roman"/>
                <a:cs typeface="Times New Roman"/>
              </a:rPr>
              <a:t>MyVar</a:t>
            </a:r>
            <a:r>
              <a:rPr dirty="0" sz="800" spc="25" b="1" i="1">
                <a:latin typeface="Times New Roman"/>
                <a:cs typeface="Times New Roman"/>
              </a:rPr>
              <a:t> </a:t>
            </a:r>
            <a:r>
              <a:rPr dirty="0" sz="800" b="1" i="1">
                <a:latin typeface="Times New Roman"/>
                <a:cs typeface="Times New Roman"/>
              </a:rPr>
              <a:t>=</a:t>
            </a:r>
            <a:r>
              <a:rPr dirty="0" sz="800" spc="30" b="1" i="1">
                <a:latin typeface="Times New Roman"/>
                <a:cs typeface="Times New Roman"/>
              </a:rPr>
              <a:t> </a:t>
            </a:r>
            <a:r>
              <a:rPr dirty="0" sz="800" b="1" i="1">
                <a:latin typeface="Times New Roman"/>
                <a:cs typeface="Times New Roman"/>
              </a:rPr>
              <a:t>@</a:t>
            </a:r>
            <a:r>
              <a:rPr dirty="0" sz="800" spc="30" b="1" i="1">
                <a:latin typeface="Times New Roman"/>
                <a:cs typeface="Times New Roman"/>
              </a:rPr>
              <a:t> </a:t>
            </a:r>
            <a:r>
              <a:rPr dirty="0" sz="800" b="1" i="1">
                <a:latin typeface="Times New Roman"/>
                <a:cs typeface="Times New Roman"/>
              </a:rPr>
              <a:t>[abc</a:t>
            </a:r>
            <a:r>
              <a:rPr dirty="0" sz="800" spc="30" b="1" i="1">
                <a:latin typeface="Times New Roman"/>
                <a:cs typeface="Times New Roman"/>
              </a:rPr>
              <a:t> </a:t>
            </a:r>
            <a:r>
              <a:rPr dirty="0" sz="800" b="1" i="1">
                <a:latin typeface="Times New Roman"/>
                <a:cs typeface="Times New Roman"/>
              </a:rPr>
              <a:t>...</a:t>
            </a:r>
            <a:r>
              <a:rPr dirty="0" sz="800" spc="25" b="1" i="1">
                <a:latin typeface="Times New Roman"/>
                <a:cs typeface="Times New Roman"/>
              </a:rPr>
              <a:t> </a:t>
            </a:r>
            <a:r>
              <a:rPr dirty="0" sz="800" spc="-25" b="1" i="1">
                <a:latin typeface="Times New Roman"/>
                <a:cs typeface="Times New Roman"/>
              </a:rPr>
              <a:t>n]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ts val="919"/>
              </a:lnSpc>
            </a:pPr>
            <a:r>
              <a:rPr dirty="0" sz="800">
                <a:latin typeface="Times New Roman"/>
                <a:cs typeface="Times New Roman"/>
              </a:rPr>
              <a:t>Primera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ejecución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(KNT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=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1):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MyVar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=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50" i="1">
                <a:latin typeface="Times New Roman"/>
                <a:cs typeface="Times New Roman"/>
              </a:rPr>
              <a:t>a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Segunda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ejecución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(KNT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=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2):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MyVar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=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50" i="1">
                <a:latin typeface="Times New Roman"/>
                <a:cs typeface="Times New Roman"/>
              </a:rPr>
              <a:t>b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 spc="-25">
                <a:latin typeface="Times New Roman"/>
                <a:cs typeface="Times New Roman"/>
              </a:rPr>
              <a:t>...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Último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elemento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más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allá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(KNT&gt;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=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n):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MyVar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=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-50" i="1">
                <a:latin typeface="Times New Roman"/>
                <a:cs typeface="Times New Roman"/>
              </a:rPr>
              <a:t>n</a:t>
            </a:r>
            <a:endParaRPr sz="800">
              <a:latin typeface="Times New Roman"/>
              <a:cs typeface="Times New Roman"/>
            </a:endParaRPr>
          </a:p>
          <a:p>
            <a:pPr marL="12700" marR="77660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caracteres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'@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['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utilizan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identificar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formato.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espacio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separar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números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(entero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flotante).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88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 b="1" i="1">
                <a:latin typeface="Times New Roman"/>
                <a:cs typeface="Times New Roman"/>
              </a:rPr>
              <a:t>MyVar</a:t>
            </a:r>
            <a:r>
              <a:rPr dirty="0" sz="800" spc="50" b="1" i="1">
                <a:latin typeface="Times New Roman"/>
                <a:cs typeface="Times New Roman"/>
              </a:rPr>
              <a:t> </a:t>
            </a:r>
            <a:r>
              <a:rPr dirty="0" sz="800" b="1" i="1">
                <a:latin typeface="Times New Roman"/>
                <a:cs typeface="Times New Roman"/>
              </a:rPr>
              <a:t>=</a:t>
            </a:r>
            <a:r>
              <a:rPr dirty="0" sz="800" spc="50" b="1" i="1">
                <a:latin typeface="Times New Roman"/>
                <a:cs typeface="Times New Roman"/>
              </a:rPr>
              <a:t> </a:t>
            </a:r>
            <a:r>
              <a:rPr dirty="0" sz="800" b="1" i="1">
                <a:latin typeface="Times New Roman"/>
                <a:cs typeface="Times New Roman"/>
              </a:rPr>
              <a:t>@</a:t>
            </a:r>
            <a:r>
              <a:rPr dirty="0" sz="800" spc="50" b="1" i="1">
                <a:latin typeface="Times New Roman"/>
                <a:cs typeface="Times New Roman"/>
              </a:rPr>
              <a:t> </a:t>
            </a:r>
            <a:r>
              <a:rPr dirty="0" sz="800" b="1" i="1">
                <a:latin typeface="Times New Roman"/>
                <a:cs typeface="Times New Roman"/>
              </a:rPr>
              <a:t>FILE</a:t>
            </a:r>
            <a:r>
              <a:rPr dirty="0" sz="800" spc="50" b="1" i="1">
                <a:latin typeface="Times New Roman"/>
                <a:cs typeface="Times New Roman"/>
              </a:rPr>
              <a:t> </a:t>
            </a:r>
            <a:r>
              <a:rPr dirty="0" sz="800" b="1" i="1">
                <a:latin typeface="Times New Roman"/>
                <a:cs typeface="Times New Roman"/>
              </a:rPr>
              <a:t>FileName</a:t>
            </a:r>
            <a:r>
              <a:rPr dirty="0" sz="800" spc="50" b="1" i="1">
                <a:latin typeface="Times New Roman"/>
                <a:cs typeface="Times New Roman"/>
              </a:rPr>
              <a:t> </a:t>
            </a:r>
            <a:r>
              <a:rPr dirty="0" sz="800" spc="-25" b="1" i="1">
                <a:latin typeface="Times New Roman"/>
                <a:cs typeface="Times New Roman"/>
              </a:rPr>
              <a:t>Col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340"/>
              </a:spcBef>
            </a:pPr>
            <a:r>
              <a:rPr dirty="0" sz="800">
                <a:latin typeface="Times New Roman"/>
                <a:cs typeface="Times New Roman"/>
              </a:rPr>
              <a:t>'@FILE'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palabra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clave,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FileName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texto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supone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almacenado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 i="1">
                <a:latin typeface="Times New Roman"/>
                <a:cs typeface="Times New Roman"/>
              </a:rPr>
              <a:t>ResultDirectory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(igual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final)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(incluya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dentro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""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contiene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espacio),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Col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un</a:t>
            </a:r>
            <a:endParaRPr sz="800">
              <a:latin typeface="Times New Roman"/>
              <a:cs typeface="Times New Roman"/>
            </a:endParaRPr>
          </a:p>
        </p:txBody>
      </p:sp>
      <p:grpSp>
        <p:nvGrpSpPr>
          <p:cNvPr id="13" name="object 13" descr=""/>
          <p:cNvGrpSpPr/>
          <p:nvPr/>
        </p:nvGrpSpPr>
        <p:grpSpPr>
          <a:xfrm>
            <a:off x="368299" y="6209669"/>
            <a:ext cx="535305" cy="13335"/>
            <a:chOff x="368299" y="6209669"/>
            <a:chExt cx="535305" cy="13335"/>
          </a:xfrm>
        </p:grpSpPr>
        <p:sp>
          <p:nvSpPr>
            <p:cNvPr id="14" name="object 14" descr=""/>
            <p:cNvSpPr/>
            <p:nvPr/>
          </p:nvSpPr>
          <p:spPr>
            <a:xfrm>
              <a:off x="368299" y="6209669"/>
              <a:ext cx="535305" cy="6985"/>
            </a:xfrm>
            <a:custGeom>
              <a:avLst/>
              <a:gdLst/>
              <a:ahLst/>
              <a:cxnLst/>
              <a:rect l="l" t="t" r="r" b="b"/>
              <a:pathLst>
                <a:path w="535305" h="6985">
                  <a:moveTo>
                    <a:pt x="535242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535242" y="0"/>
                  </a:lnTo>
                  <a:lnTo>
                    <a:pt x="535242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368287" y="6209677"/>
              <a:ext cx="535305" cy="13335"/>
            </a:xfrm>
            <a:custGeom>
              <a:avLst/>
              <a:gdLst/>
              <a:ahLst/>
              <a:cxnLst/>
              <a:rect l="l" t="t" r="r" b="b"/>
              <a:pathLst>
                <a:path w="535305" h="13335">
                  <a:moveTo>
                    <a:pt x="535254" y="0"/>
                  </a:moveTo>
                  <a:lnTo>
                    <a:pt x="528637" y="6604"/>
                  </a:lnTo>
                  <a:lnTo>
                    <a:pt x="0" y="6604"/>
                  </a:lnTo>
                  <a:lnTo>
                    <a:pt x="0" y="13208"/>
                  </a:lnTo>
                  <a:lnTo>
                    <a:pt x="528637" y="13208"/>
                  </a:lnTo>
                  <a:lnTo>
                    <a:pt x="535254" y="13208"/>
                  </a:lnTo>
                  <a:lnTo>
                    <a:pt x="535254" y="6604"/>
                  </a:lnTo>
                  <a:lnTo>
                    <a:pt x="535254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368299" y="6209669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" name="object 17" descr=""/>
          <p:cNvSpPr txBox="1"/>
          <p:nvPr/>
        </p:nvSpPr>
        <p:spPr>
          <a:xfrm>
            <a:off x="377385" y="6269663"/>
            <a:ext cx="51943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Página</a:t>
            </a:r>
            <a:r>
              <a:rPr dirty="0" sz="800" spc="8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75</a:t>
            </a:r>
            <a:endParaRPr sz="800">
              <a:latin typeface="Arial"/>
              <a:cs typeface="Arial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323254" y="10173245"/>
            <a:ext cx="5440680" cy="339090"/>
          </a:xfrm>
          <a:prstGeom prst="rect">
            <a:avLst/>
          </a:prstGeom>
        </p:spPr>
        <p:txBody>
          <a:bodyPr wrap="square" lIns="0" tIns="5080" rIns="0" bIns="0" rtlCol="0" vert="horz">
            <a:spAutoFit/>
          </a:bodyPr>
          <a:lstStyle/>
          <a:p>
            <a:pPr marL="778510">
              <a:lnSpc>
                <a:spcPct val="100000"/>
              </a:lnSpc>
              <a:spcBef>
                <a:spcPts val="40"/>
              </a:spcBef>
            </a:pPr>
            <a:r>
              <a:rPr dirty="0" sz="800">
                <a:latin typeface="Times New Roman"/>
                <a:cs typeface="Times New Roman"/>
              </a:rPr>
              <a:t>(KNT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=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Número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simulaciones)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MyVar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=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Hola.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últimas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cuatro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opciones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podrían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gestionarse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fácilmente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95"/>
              </a:spcBef>
            </a:pPr>
            <a:r>
              <a:rPr dirty="0" sz="800" spc="-10">
                <a:latin typeface="Arial MT"/>
                <a:cs typeface="Arial MT"/>
              </a:rPr>
              <a:t>https://translate.googleusercontent.com/translate_f</a:t>
            </a:r>
            <a:endParaRPr sz="800">
              <a:latin typeface="Arial MT"/>
              <a:cs typeface="Arial MT"/>
            </a:endParaRPr>
          </a:p>
        </p:txBody>
      </p:sp>
      <p:sp>
        <p:nvSpPr>
          <p:cNvPr id="20" name="object 20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94615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60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18" name="object 18" descr=""/>
          <p:cNvSpPr txBox="1"/>
          <p:nvPr/>
        </p:nvSpPr>
        <p:spPr>
          <a:xfrm>
            <a:off x="1089080" y="6441469"/>
            <a:ext cx="4872355" cy="37338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algn="r" marR="212725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de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referencia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4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parámetro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opcional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identifica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qué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columna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texto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usar.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texto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tener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entero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valores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flotante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espacio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formato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libre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separados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comas.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Col,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primero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carga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columna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longitud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necesita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coincidir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Número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spc="-25" i="1">
                <a:latin typeface="Times New Roman"/>
                <a:cs typeface="Times New Roman"/>
              </a:rPr>
              <a:t>de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ts val="919"/>
              </a:lnSpc>
              <a:spcBef>
                <a:spcPts val="340"/>
              </a:spcBef>
            </a:pPr>
            <a:r>
              <a:rPr dirty="0" sz="800" i="1">
                <a:latin typeface="Times New Roman"/>
                <a:cs typeface="Times New Roman"/>
              </a:rPr>
              <a:t>Simulaciones</a:t>
            </a:r>
            <a:r>
              <a:rPr dirty="0" sz="800" spc="175" i="1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.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ts val="919"/>
              </a:lnSpc>
            </a:pPr>
            <a:r>
              <a:rPr dirty="0" sz="800">
                <a:latin typeface="Times New Roman"/>
                <a:cs typeface="Times New Roman"/>
              </a:rPr>
              <a:t>Primera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ejecución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(KNT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=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1):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MyVar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=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Primer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valor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columna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Col</a:t>
            </a:r>
            <a:endParaRPr sz="800">
              <a:latin typeface="Times New Roman"/>
              <a:cs typeface="Times New Roman"/>
            </a:endParaRPr>
          </a:p>
          <a:p>
            <a:pPr marL="12700" marR="1702435">
              <a:lnSpc>
                <a:spcPct val="113799"/>
              </a:lnSpc>
              <a:spcBef>
                <a:spcPts val="5"/>
              </a:spcBef>
            </a:pPr>
            <a:r>
              <a:rPr dirty="0" sz="800">
                <a:latin typeface="Times New Roman"/>
                <a:cs typeface="Times New Roman"/>
              </a:rPr>
              <a:t>Segunda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ejecución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(KNT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=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2):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MyVar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=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Segundo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valor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columna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Col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etc.</a:t>
            </a:r>
            <a:endParaRPr sz="800">
              <a:latin typeface="Times New Roman"/>
              <a:cs typeface="Times New Roman"/>
            </a:endParaRPr>
          </a:p>
          <a:p>
            <a:pPr marL="12700" marR="48069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Tanto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sintaxis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'@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['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'@FILE'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requieren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muchas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variables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intermedias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pone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límite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esta.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87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 b="1" i="1">
                <a:latin typeface="Times New Roman"/>
                <a:cs typeface="Times New Roman"/>
              </a:rPr>
              <a:t>MyVar</a:t>
            </a:r>
            <a:r>
              <a:rPr dirty="0" sz="800" spc="30" b="1" i="1">
                <a:latin typeface="Times New Roman"/>
                <a:cs typeface="Times New Roman"/>
              </a:rPr>
              <a:t> </a:t>
            </a:r>
            <a:r>
              <a:rPr dirty="0" sz="800" b="1" i="1">
                <a:latin typeface="Times New Roman"/>
                <a:cs typeface="Times New Roman"/>
              </a:rPr>
              <a:t>=</a:t>
            </a:r>
            <a:r>
              <a:rPr dirty="0" sz="800" spc="30" b="1" i="1">
                <a:latin typeface="Times New Roman"/>
                <a:cs typeface="Times New Roman"/>
              </a:rPr>
              <a:t> </a:t>
            </a:r>
            <a:r>
              <a:rPr dirty="0" sz="800" b="1" i="1">
                <a:latin typeface="Times New Roman"/>
                <a:cs typeface="Times New Roman"/>
              </a:rPr>
              <a:t>@</a:t>
            </a:r>
            <a:r>
              <a:rPr dirty="0" sz="800" spc="30" b="1" i="1">
                <a:latin typeface="Times New Roman"/>
                <a:cs typeface="Times New Roman"/>
              </a:rPr>
              <a:t> </a:t>
            </a:r>
            <a:r>
              <a:rPr dirty="0" sz="800" b="1" i="1">
                <a:latin typeface="Times New Roman"/>
                <a:cs typeface="Times New Roman"/>
              </a:rPr>
              <a:t>LIN</a:t>
            </a:r>
            <a:r>
              <a:rPr dirty="0" sz="800" spc="30" b="1" i="1">
                <a:latin typeface="Times New Roman"/>
                <a:cs typeface="Times New Roman"/>
              </a:rPr>
              <a:t> </a:t>
            </a:r>
            <a:r>
              <a:rPr dirty="0" sz="800" b="1" i="1">
                <a:latin typeface="Times New Roman"/>
                <a:cs typeface="Times New Roman"/>
              </a:rPr>
              <a:t>Lo</a:t>
            </a:r>
            <a:r>
              <a:rPr dirty="0" sz="800" spc="30" b="1" i="1">
                <a:latin typeface="Times New Roman"/>
                <a:cs typeface="Times New Roman"/>
              </a:rPr>
              <a:t> </a:t>
            </a:r>
            <a:r>
              <a:rPr dirty="0" sz="800" spc="-20" b="1" i="1">
                <a:latin typeface="Times New Roman"/>
                <a:cs typeface="Times New Roman"/>
              </a:rPr>
              <a:t>Hola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340"/>
              </a:spcBef>
            </a:pPr>
            <a:r>
              <a:rPr dirty="0" sz="800">
                <a:latin typeface="Times New Roman"/>
                <a:cs typeface="Times New Roman"/>
              </a:rPr>
              <a:t>'@LIN'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palabra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clave.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Crea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espacio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lineal.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MyVar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=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*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(KNT-1)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+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b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705"/>
              </a:spcBef>
            </a:pPr>
            <a:r>
              <a:rPr dirty="0" sz="800" b="1" i="1">
                <a:latin typeface="Times New Roman"/>
                <a:cs typeface="Times New Roman"/>
              </a:rPr>
              <a:t>MyVar</a:t>
            </a:r>
            <a:r>
              <a:rPr dirty="0" sz="800" spc="30" b="1" i="1">
                <a:latin typeface="Times New Roman"/>
                <a:cs typeface="Times New Roman"/>
              </a:rPr>
              <a:t> </a:t>
            </a:r>
            <a:r>
              <a:rPr dirty="0" sz="800" b="1" i="1">
                <a:latin typeface="Times New Roman"/>
                <a:cs typeface="Times New Roman"/>
              </a:rPr>
              <a:t>=</a:t>
            </a:r>
            <a:r>
              <a:rPr dirty="0" sz="800" spc="35" b="1" i="1">
                <a:latin typeface="Times New Roman"/>
                <a:cs typeface="Times New Roman"/>
              </a:rPr>
              <a:t> </a:t>
            </a:r>
            <a:r>
              <a:rPr dirty="0" sz="800" b="1" i="1">
                <a:latin typeface="Times New Roman"/>
                <a:cs typeface="Times New Roman"/>
              </a:rPr>
              <a:t>@</a:t>
            </a:r>
            <a:r>
              <a:rPr dirty="0" sz="800" spc="30" b="1" i="1">
                <a:latin typeface="Times New Roman"/>
                <a:cs typeface="Times New Roman"/>
              </a:rPr>
              <a:t> </a:t>
            </a:r>
            <a:r>
              <a:rPr dirty="0" sz="800" b="1" i="1">
                <a:latin typeface="Times New Roman"/>
                <a:cs typeface="Times New Roman"/>
              </a:rPr>
              <a:t>LOG</a:t>
            </a:r>
            <a:r>
              <a:rPr dirty="0" sz="800" spc="35" b="1" i="1">
                <a:latin typeface="Times New Roman"/>
                <a:cs typeface="Times New Roman"/>
              </a:rPr>
              <a:t> </a:t>
            </a:r>
            <a:r>
              <a:rPr dirty="0" sz="800" b="1" i="1">
                <a:latin typeface="Times New Roman"/>
                <a:cs typeface="Times New Roman"/>
              </a:rPr>
              <a:t>Lo</a:t>
            </a:r>
            <a:r>
              <a:rPr dirty="0" sz="800" spc="35" b="1" i="1">
                <a:latin typeface="Times New Roman"/>
                <a:cs typeface="Times New Roman"/>
              </a:rPr>
              <a:t> </a:t>
            </a:r>
            <a:r>
              <a:rPr dirty="0" sz="800" spc="-20" b="1" i="1">
                <a:latin typeface="Times New Roman"/>
                <a:cs typeface="Times New Roman"/>
              </a:rPr>
              <a:t>Hola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290"/>
              </a:spcBef>
            </a:pPr>
            <a:r>
              <a:rPr dirty="0" sz="800">
                <a:latin typeface="Times New Roman"/>
                <a:cs typeface="Times New Roman"/>
              </a:rPr>
              <a:t>'@LOG'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palabra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clave.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Crea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espacio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logarítmico.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MyVar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=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10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**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*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(KNT-1)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+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b)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755"/>
              </a:spcBef>
            </a:pPr>
            <a:r>
              <a:rPr dirty="0" sz="800" b="1" i="1">
                <a:latin typeface="Times New Roman"/>
                <a:cs typeface="Times New Roman"/>
              </a:rPr>
              <a:t>MyVar</a:t>
            </a:r>
            <a:r>
              <a:rPr dirty="0" sz="800" spc="35" b="1" i="1">
                <a:latin typeface="Times New Roman"/>
                <a:cs typeface="Times New Roman"/>
              </a:rPr>
              <a:t> </a:t>
            </a:r>
            <a:r>
              <a:rPr dirty="0" sz="800" b="1" i="1">
                <a:latin typeface="Times New Roman"/>
                <a:cs typeface="Times New Roman"/>
              </a:rPr>
              <a:t>=</a:t>
            </a:r>
            <a:r>
              <a:rPr dirty="0" sz="800" spc="40" b="1" i="1">
                <a:latin typeface="Times New Roman"/>
                <a:cs typeface="Times New Roman"/>
              </a:rPr>
              <a:t> </a:t>
            </a:r>
            <a:r>
              <a:rPr dirty="0" sz="800" b="1" i="1">
                <a:latin typeface="Times New Roman"/>
                <a:cs typeface="Times New Roman"/>
              </a:rPr>
              <a:t>@</a:t>
            </a:r>
            <a:r>
              <a:rPr dirty="0" sz="800" spc="35" b="1" i="1">
                <a:latin typeface="Times New Roman"/>
                <a:cs typeface="Times New Roman"/>
              </a:rPr>
              <a:t> </a:t>
            </a:r>
            <a:r>
              <a:rPr dirty="0" sz="800" b="1" i="1">
                <a:latin typeface="Times New Roman"/>
                <a:cs typeface="Times New Roman"/>
              </a:rPr>
              <a:t>POW</a:t>
            </a:r>
            <a:r>
              <a:rPr dirty="0" sz="800" spc="40" b="1" i="1">
                <a:latin typeface="Times New Roman"/>
                <a:cs typeface="Times New Roman"/>
              </a:rPr>
              <a:t> </a:t>
            </a:r>
            <a:r>
              <a:rPr dirty="0" sz="800" b="1" i="1">
                <a:latin typeface="Times New Roman"/>
                <a:cs typeface="Times New Roman"/>
              </a:rPr>
              <a:t>Lo</a:t>
            </a:r>
            <a:r>
              <a:rPr dirty="0" sz="800" spc="35" b="1" i="1">
                <a:latin typeface="Times New Roman"/>
                <a:cs typeface="Times New Roman"/>
              </a:rPr>
              <a:t> </a:t>
            </a:r>
            <a:r>
              <a:rPr dirty="0" sz="800" b="1" i="1">
                <a:latin typeface="Times New Roman"/>
                <a:cs typeface="Times New Roman"/>
              </a:rPr>
              <a:t>Hola</a:t>
            </a:r>
            <a:r>
              <a:rPr dirty="0" sz="800" spc="40" b="1" i="1">
                <a:latin typeface="Times New Roman"/>
                <a:cs typeface="Times New Roman"/>
              </a:rPr>
              <a:t> </a:t>
            </a:r>
            <a:r>
              <a:rPr dirty="0" sz="800" spc="-50" b="1" i="1">
                <a:latin typeface="Times New Roman"/>
                <a:cs typeface="Times New Roman"/>
              </a:rPr>
              <a:t>P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290"/>
              </a:spcBef>
            </a:pPr>
            <a:r>
              <a:rPr dirty="0" sz="800">
                <a:latin typeface="Times New Roman"/>
                <a:cs typeface="Times New Roman"/>
              </a:rPr>
              <a:t>'@POW'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palabra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clave.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MyVar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=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*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(KNT-1)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**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+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b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705"/>
              </a:spcBef>
            </a:pPr>
            <a:r>
              <a:rPr dirty="0" sz="800" b="1" i="1">
                <a:latin typeface="Times New Roman"/>
                <a:cs typeface="Times New Roman"/>
              </a:rPr>
              <a:t>MyVar</a:t>
            </a:r>
            <a:r>
              <a:rPr dirty="0" sz="800" spc="30" b="1" i="1">
                <a:latin typeface="Times New Roman"/>
                <a:cs typeface="Times New Roman"/>
              </a:rPr>
              <a:t> </a:t>
            </a:r>
            <a:r>
              <a:rPr dirty="0" sz="800" b="1" i="1">
                <a:latin typeface="Times New Roman"/>
                <a:cs typeface="Times New Roman"/>
              </a:rPr>
              <a:t>=</a:t>
            </a:r>
            <a:r>
              <a:rPr dirty="0" sz="800" spc="35" b="1" i="1">
                <a:latin typeface="Times New Roman"/>
                <a:cs typeface="Times New Roman"/>
              </a:rPr>
              <a:t> </a:t>
            </a:r>
            <a:r>
              <a:rPr dirty="0" sz="800" b="1" i="1">
                <a:latin typeface="Times New Roman"/>
                <a:cs typeface="Times New Roman"/>
              </a:rPr>
              <a:t>@</a:t>
            </a:r>
            <a:r>
              <a:rPr dirty="0" sz="800" spc="35" b="1" i="1">
                <a:latin typeface="Times New Roman"/>
                <a:cs typeface="Times New Roman"/>
              </a:rPr>
              <a:t> </a:t>
            </a:r>
            <a:r>
              <a:rPr dirty="0" sz="800" b="1" i="1">
                <a:latin typeface="Times New Roman"/>
                <a:cs typeface="Times New Roman"/>
              </a:rPr>
              <a:t>EXP</a:t>
            </a:r>
            <a:r>
              <a:rPr dirty="0" sz="800" spc="30" b="1" i="1">
                <a:latin typeface="Times New Roman"/>
                <a:cs typeface="Times New Roman"/>
              </a:rPr>
              <a:t> </a:t>
            </a:r>
            <a:r>
              <a:rPr dirty="0" sz="800" b="1" i="1">
                <a:latin typeface="Times New Roman"/>
                <a:cs typeface="Times New Roman"/>
              </a:rPr>
              <a:t>Lo</a:t>
            </a:r>
            <a:r>
              <a:rPr dirty="0" sz="800" spc="35" b="1" i="1">
                <a:latin typeface="Times New Roman"/>
                <a:cs typeface="Times New Roman"/>
              </a:rPr>
              <a:t> </a:t>
            </a:r>
            <a:r>
              <a:rPr dirty="0" sz="800" b="1" i="1">
                <a:latin typeface="Times New Roman"/>
                <a:cs typeface="Times New Roman"/>
              </a:rPr>
              <a:t>Hola</a:t>
            </a:r>
            <a:r>
              <a:rPr dirty="0" sz="800" spc="35" b="1" i="1">
                <a:latin typeface="Times New Roman"/>
                <a:cs typeface="Times New Roman"/>
              </a:rPr>
              <a:t> </a:t>
            </a:r>
            <a:r>
              <a:rPr dirty="0" sz="800" spc="-50" b="1" i="1">
                <a:latin typeface="Times New Roman"/>
                <a:cs typeface="Times New Roman"/>
              </a:rPr>
              <a:t>P</a:t>
            </a:r>
            <a:endParaRPr sz="800">
              <a:latin typeface="Times New Roman"/>
              <a:cs typeface="Times New Roman"/>
            </a:endParaRPr>
          </a:p>
          <a:p>
            <a:pPr marL="12700" marR="2352040">
              <a:lnSpc>
                <a:spcPct val="113799"/>
              </a:lnSpc>
              <a:spcBef>
                <a:spcPts val="210"/>
              </a:spcBef>
            </a:pPr>
            <a:r>
              <a:rPr dirty="0" sz="800">
                <a:latin typeface="Times New Roman"/>
                <a:cs typeface="Times New Roman"/>
              </a:rPr>
              <a:t>'@EXP'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palabra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clave.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MyVar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=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*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**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(KNT-1)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+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b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=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'e',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esto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reemplaza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exp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(1)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>
                <a:latin typeface="Times New Roman"/>
                <a:cs typeface="Times New Roman"/>
              </a:rPr>
              <a:t>ayb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calculan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función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Hi: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Primera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ejecución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(KNT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=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1)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MyVar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=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Lo,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Última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ejecución</a:t>
            </a:r>
            <a:endParaRPr sz="8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935015" y="165100"/>
            <a:ext cx="5226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5" name="object 5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631"/>
                  </a:lnTo>
                  <a:lnTo>
                    <a:pt x="142755" y="98631"/>
                  </a:lnTo>
                  <a:lnTo>
                    <a:pt x="136180" y="99939"/>
                  </a:lnTo>
                  <a:lnTo>
                    <a:pt x="104587" y="124134"/>
                  </a:lnTo>
                  <a:lnTo>
                    <a:pt x="98048" y="143338"/>
                  </a:lnTo>
                  <a:lnTo>
                    <a:pt x="98048" y="569369"/>
                  </a:lnTo>
                  <a:lnTo>
                    <a:pt x="117977" y="603813"/>
                  </a:lnTo>
                  <a:lnTo>
                    <a:pt x="142755" y="614076"/>
                  </a:lnTo>
                  <a:lnTo>
                    <a:pt x="1886711" y="614076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4076"/>
                  </a:moveTo>
                  <a:lnTo>
                    <a:pt x="1744971" y="614076"/>
                  </a:lnTo>
                  <a:lnTo>
                    <a:pt x="1751545" y="612768"/>
                  </a:lnTo>
                  <a:lnTo>
                    <a:pt x="1764174" y="607537"/>
                  </a:lnTo>
                  <a:lnTo>
                    <a:pt x="1788370" y="575944"/>
                  </a:lnTo>
                  <a:lnTo>
                    <a:pt x="1789678" y="569369"/>
                  </a:lnTo>
                  <a:lnTo>
                    <a:pt x="1789678" y="143338"/>
                  </a:lnTo>
                  <a:lnTo>
                    <a:pt x="1769748" y="108894"/>
                  </a:lnTo>
                  <a:lnTo>
                    <a:pt x="1744971" y="98631"/>
                  </a:lnTo>
                  <a:lnTo>
                    <a:pt x="1886711" y="98631"/>
                  </a:lnTo>
                  <a:lnTo>
                    <a:pt x="1886711" y="614076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932176" y="500471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5453" y="528581"/>
                  </a:moveTo>
                  <a:lnTo>
                    <a:pt x="49392" y="528581"/>
                  </a:lnTo>
                  <a:lnTo>
                    <a:pt x="45954" y="528224"/>
                  </a:lnTo>
                  <a:lnTo>
                    <a:pt x="10837" y="507984"/>
                  </a:lnTo>
                  <a:lnTo>
                    <a:pt x="0" y="479226"/>
                  </a:lnTo>
                  <a:lnTo>
                    <a:pt x="0" y="475770"/>
                  </a:lnTo>
                  <a:lnTo>
                    <a:pt x="0" y="49354"/>
                  </a:lnTo>
                  <a:lnTo>
                    <a:pt x="17937" y="13011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861"/>
                  </a:lnTo>
                  <a:lnTo>
                    <a:pt x="1704845" y="49354"/>
                  </a:lnTo>
                  <a:lnTo>
                    <a:pt x="1704845" y="479226"/>
                  </a:lnTo>
                  <a:lnTo>
                    <a:pt x="1686907" y="515570"/>
                  </a:lnTo>
                  <a:lnTo>
                    <a:pt x="1658890" y="528224"/>
                  </a:lnTo>
                  <a:lnTo>
                    <a:pt x="1655453" y="52858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171"/>
              <a:ext cx="145374" cy="145374"/>
            </a:xfrm>
            <a:prstGeom prst="rect">
              <a:avLst/>
            </a:prstGeom>
          </p:spPr>
        </p:pic>
      </p:grpSp>
      <p:sp>
        <p:nvSpPr>
          <p:cNvPr id="8" name="object 8" descr=""/>
          <p:cNvSpPr txBox="1"/>
          <p:nvPr/>
        </p:nvSpPr>
        <p:spPr>
          <a:xfrm>
            <a:off x="1050980" y="342403"/>
            <a:ext cx="5471160" cy="84010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ser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directamente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usuario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20"/>
              </a:spcBef>
            </a:pPr>
            <a:endParaRPr sz="800">
              <a:latin typeface="Times New Roman"/>
              <a:cs typeface="Times New Roman"/>
            </a:endParaRPr>
          </a:p>
          <a:p>
            <a:pPr marL="50800" marR="68516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normalmente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debe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cambiar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variables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enumeradas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NOMBRE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columna,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hace,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pedirá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tome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10">
                <a:latin typeface="Times New Roman"/>
                <a:cs typeface="Times New Roman"/>
              </a:rPr>
              <a:t>acción</a:t>
            </a:r>
            <a:r>
              <a:rPr dirty="0" baseline="-23148" sz="900" spc="-165">
                <a:latin typeface="Arial MT"/>
                <a:cs typeface="Arial MT"/>
              </a:rPr>
              <a:t>Tr</a:t>
            </a:r>
            <a:r>
              <a:rPr dirty="0" sz="800" spc="-110">
                <a:latin typeface="Times New Roman"/>
                <a:cs typeface="Times New Roman"/>
              </a:rPr>
              <a:t>c</a:t>
            </a:r>
            <a:r>
              <a:rPr dirty="0" baseline="-23148" sz="900" spc="-165">
                <a:latin typeface="Arial MT"/>
                <a:cs typeface="Arial MT"/>
              </a:rPr>
              <a:t>a</a:t>
            </a:r>
            <a:r>
              <a:rPr dirty="0" sz="800" spc="-110">
                <a:latin typeface="Times New Roman"/>
                <a:cs typeface="Times New Roman"/>
              </a:rPr>
              <a:t>o</a:t>
            </a:r>
            <a:r>
              <a:rPr dirty="0" baseline="-23148" sz="900" spc="-165">
                <a:latin typeface="Arial MT"/>
                <a:cs typeface="Arial MT"/>
              </a:rPr>
              <a:t>d</a:t>
            </a:r>
            <a:r>
              <a:rPr dirty="0" sz="800" spc="-110">
                <a:latin typeface="Times New Roman"/>
                <a:cs typeface="Times New Roman"/>
              </a:rPr>
              <a:t>n</a:t>
            </a:r>
            <a:r>
              <a:rPr dirty="0" baseline="-23148" sz="900" spc="-165">
                <a:latin typeface="Arial MT"/>
                <a:cs typeface="Arial MT"/>
              </a:rPr>
              <a:t>uc</a:t>
            </a:r>
            <a:r>
              <a:rPr dirty="0" sz="800" spc="-110">
                <a:latin typeface="Times New Roman"/>
                <a:cs typeface="Times New Roman"/>
              </a:rPr>
              <a:t>r</a:t>
            </a:r>
            <a:r>
              <a:rPr dirty="0" baseline="-23148" sz="900" spc="-165">
                <a:latin typeface="Arial MT"/>
                <a:cs typeface="Arial MT"/>
              </a:rPr>
              <a:t>ie</a:t>
            </a:r>
            <a:r>
              <a:rPr dirty="0" sz="800" spc="-110">
                <a:latin typeface="Times New Roman"/>
                <a:cs typeface="Times New Roman"/>
              </a:rPr>
              <a:t>e</a:t>
            </a:r>
            <a:r>
              <a:rPr dirty="0" baseline="-23148" sz="900" spc="-165">
                <a:latin typeface="Arial MT"/>
                <a:cs typeface="Arial MT"/>
              </a:rPr>
              <a:t>n</a:t>
            </a:r>
            <a:r>
              <a:rPr dirty="0" sz="800" spc="-110">
                <a:latin typeface="Times New Roman"/>
                <a:cs typeface="Times New Roman"/>
              </a:rPr>
              <a:t>s</a:t>
            </a:r>
            <a:r>
              <a:rPr dirty="0" baseline="-23148" sz="900" spc="-165">
                <a:latin typeface="Arial MT"/>
                <a:cs typeface="Arial MT"/>
              </a:rPr>
              <a:t>d</a:t>
            </a:r>
            <a:r>
              <a:rPr dirty="0" sz="800" spc="-110">
                <a:latin typeface="Times New Roman"/>
                <a:cs typeface="Times New Roman"/>
              </a:rPr>
              <a:t>p</a:t>
            </a:r>
            <a:r>
              <a:rPr dirty="0" baseline="-23148" sz="900" spc="-165">
                <a:latin typeface="Arial MT"/>
                <a:cs typeface="Arial MT"/>
              </a:rPr>
              <a:t>o</a:t>
            </a:r>
            <a:r>
              <a:rPr dirty="0" sz="800" spc="-110">
                <a:latin typeface="Times New Roman"/>
                <a:cs typeface="Times New Roman"/>
              </a:rPr>
              <a:t>e</a:t>
            </a:r>
            <a:r>
              <a:rPr dirty="0" baseline="-23148" sz="900" spc="-165">
                <a:latin typeface="Arial MT"/>
                <a:cs typeface="Arial MT"/>
              </a:rPr>
              <a:t>..</a:t>
            </a:r>
            <a:r>
              <a:rPr dirty="0" sz="800" spc="-110">
                <a:latin typeface="Times New Roman"/>
                <a:cs typeface="Times New Roman"/>
              </a:rPr>
              <a:t>c</a:t>
            </a:r>
            <a:r>
              <a:rPr dirty="0" baseline="-23148" sz="900" spc="-165">
                <a:latin typeface="Arial MT"/>
                <a:cs typeface="Arial MT"/>
              </a:rPr>
              <a:t>.</a:t>
            </a:r>
            <a:r>
              <a:rPr dirty="0" sz="800" spc="-110">
                <a:latin typeface="Times New Roman"/>
                <a:cs typeface="Times New Roman"/>
              </a:rPr>
              <a:t>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antigua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variable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aún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definida</a:t>
            </a:r>
            <a:endParaRPr sz="800">
              <a:latin typeface="Times New Roman"/>
              <a:cs typeface="Times New Roman"/>
            </a:endParaRPr>
          </a:p>
          <a:p>
            <a:pPr marL="50800" marR="4381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figura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4.19.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restablecer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parámetro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cero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valor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predeterminado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valor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asignar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nuevo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variable.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089080" y="4141963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5661767" y="4122139"/>
            <a:ext cx="13144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75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829168" y="3163989"/>
            <a:ext cx="324358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4.19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Acciones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tomar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cuando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encuentran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parámetros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definidos.</a:t>
            </a:r>
            <a:endParaRPr sz="800">
              <a:latin typeface="Times New Roman"/>
              <a:cs typeface="Times New Roman"/>
            </a:endParaRPr>
          </a:p>
        </p:txBody>
      </p:sp>
      <p:grpSp>
        <p:nvGrpSpPr>
          <p:cNvPr id="12" name="object 12" descr=""/>
          <p:cNvGrpSpPr/>
          <p:nvPr/>
        </p:nvGrpSpPr>
        <p:grpSpPr>
          <a:xfrm>
            <a:off x="368299" y="4590780"/>
            <a:ext cx="443230" cy="13335"/>
            <a:chOff x="368299" y="4590780"/>
            <a:chExt cx="443230" cy="13335"/>
          </a:xfrm>
        </p:grpSpPr>
        <p:sp>
          <p:nvSpPr>
            <p:cNvPr id="13" name="object 13" descr=""/>
            <p:cNvSpPr/>
            <p:nvPr/>
          </p:nvSpPr>
          <p:spPr>
            <a:xfrm>
              <a:off x="368299" y="4590780"/>
              <a:ext cx="443230" cy="6985"/>
            </a:xfrm>
            <a:custGeom>
              <a:avLst/>
              <a:gdLst/>
              <a:ahLst/>
              <a:cxnLst/>
              <a:rect l="l" t="t" r="r" b="b"/>
              <a:pathLst>
                <a:path w="443230" h="6985">
                  <a:moveTo>
                    <a:pt x="442731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442731" y="0"/>
                  </a:lnTo>
                  <a:lnTo>
                    <a:pt x="442731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368287" y="4590782"/>
              <a:ext cx="443230" cy="13335"/>
            </a:xfrm>
            <a:custGeom>
              <a:avLst/>
              <a:gdLst/>
              <a:ahLst/>
              <a:cxnLst/>
              <a:rect l="l" t="t" r="r" b="b"/>
              <a:pathLst>
                <a:path w="443230" h="13335">
                  <a:moveTo>
                    <a:pt x="442734" y="0"/>
                  </a:moveTo>
                  <a:lnTo>
                    <a:pt x="436130" y="6604"/>
                  </a:lnTo>
                  <a:lnTo>
                    <a:pt x="0" y="6604"/>
                  </a:lnTo>
                  <a:lnTo>
                    <a:pt x="0" y="13220"/>
                  </a:lnTo>
                  <a:lnTo>
                    <a:pt x="436130" y="13220"/>
                  </a:lnTo>
                  <a:lnTo>
                    <a:pt x="442734" y="13220"/>
                  </a:lnTo>
                  <a:lnTo>
                    <a:pt x="442734" y="6604"/>
                  </a:lnTo>
                  <a:lnTo>
                    <a:pt x="442734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368299" y="4590780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6" name="object 16" descr=""/>
          <p:cNvSpPr txBox="1"/>
          <p:nvPr/>
        </p:nvSpPr>
        <p:spPr>
          <a:xfrm>
            <a:off x="378830" y="4650773"/>
            <a:ext cx="4254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Page</a:t>
            </a:r>
            <a:r>
              <a:rPr dirty="0" sz="800" spc="6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76</a:t>
            </a:r>
            <a:endParaRPr sz="800">
              <a:latin typeface="Arial"/>
              <a:cs typeface="Arial"/>
            </a:endParaRPr>
          </a:p>
        </p:txBody>
      </p:sp>
      <p:sp>
        <p:nvSpPr>
          <p:cNvPr id="18" name="object 18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19" name="object 19" descr=""/>
          <p:cNvSpPr txBox="1"/>
          <p:nvPr/>
        </p:nvSpPr>
        <p:spPr>
          <a:xfrm>
            <a:off x="6896694" y="10372823"/>
            <a:ext cx="336550" cy="139065"/>
          </a:xfrm>
          <a:prstGeom prst="rect">
            <a:avLst/>
          </a:prstGeom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z="800" spc="-10">
                <a:latin typeface="Arial MT"/>
                <a:cs typeface="Arial MT"/>
              </a:rPr>
              <a:t>61/222</a:t>
            </a:r>
            <a:endParaRPr sz="800">
              <a:latin typeface="Arial MT"/>
              <a:cs typeface="Arial MT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831370" y="4822580"/>
            <a:ext cx="5885180" cy="546544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686175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de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referencia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85"/>
              </a:spcBef>
            </a:pPr>
            <a:endParaRPr sz="800">
              <a:latin typeface="Times New Roman"/>
              <a:cs typeface="Times New Roman"/>
            </a:endParaRPr>
          </a:p>
          <a:p>
            <a:pPr lvl="3" marL="328930" indent="-316230">
              <a:lnSpc>
                <a:spcPct val="100000"/>
              </a:lnSpc>
              <a:buAutoNum type="arabicPeriod" startAt="2"/>
              <a:tabLst>
                <a:tab pos="328930" algn="l"/>
              </a:tabLst>
            </a:pPr>
            <a:r>
              <a:rPr dirty="0" sz="800" b="1">
                <a:latin typeface="Times New Roman"/>
                <a:cs typeface="Times New Roman"/>
              </a:rPr>
              <a:t>Ejecutar</a:t>
            </a:r>
            <a:r>
              <a:rPr dirty="0" sz="800" spc="120" b="1">
                <a:latin typeface="Times New Roman"/>
                <a:cs typeface="Times New Roman"/>
              </a:rPr>
              <a:t> </a:t>
            </a:r>
            <a:r>
              <a:rPr dirty="0" sz="800" spc="-25" b="1">
                <a:latin typeface="Times New Roman"/>
                <a:cs typeface="Times New Roman"/>
              </a:rPr>
              <a:t>ATP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395"/>
              </a:spcBef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ejecución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comando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Ejecutar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ATP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parte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superior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creará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(el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ts val="1140"/>
              </a:lnSpc>
              <a:spcBef>
                <a:spcPts val="20"/>
              </a:spcBef>
            </a:pPr>
            <a:r>
              <a:rPr dirty="0" sz="800" spc="10">
                <a:latin typeface="Times New Roman"/>
                <a:cs typeface="Times New Roman"/>
              </a:rPr>
              <a:t>El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nombre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del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archivo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del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proyecto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(con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extensión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Courier New"/>
                <a:cs typeface="Courier New"/>
              </a:rPr>
              <a:t>.atp</a:t>
            </a:r>
            <a:r>
              <a:rPr dirty="0" sz="800" spc="-254">
                <a:latin typeface="Courier New"/>
                <a:cs typeface="Courier New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)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y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la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carpeta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del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sistema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700" spc="10">
                <a:latin typeface="Courier New"/>
                <a:cs typeface="Courier New"/>
              </a:rPr>
              <a:t>/</a:t>
            </a:r>
            <a:r>
              <a:rPr dirty="0" sz="700" spc="55">
                <a:latin typeface="Courier New"/>
                <a:cs typeface="Courier New"/>
              </a:rPr>
              <a:t> </a:t>
            </a:r>
            <a:r>
              <a:rPr dirty="0" sz="700">
                <a:latin typeface="Courier New"/>
                <a:cs typeface="Courier New"/>
              </a:rPr>
              <a:t>ATP</a:t>
            </a:r>
            <a:r>
              <a:rPr dirty="0" sz="700" spc="-195">
                <a:latin typeface="Courier New"/>
                <a:cs typeface="Courier New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son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predeterminados,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pero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pueden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cambiar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vía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subproceso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Crear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archivo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ATP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).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Luego,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ejecuta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basándose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comando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ATP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predeterminado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800">
                <a:latin typeface="Times New Roman"/>
                <a:cs typeface="Times New Roman"/>
              </a:rPr>
              <a:t>(especificado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campo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ATP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página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Preferencias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Herramientas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Opciones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).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actual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es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enviado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parámetro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ATP-</a:t>
            </a:r>
            <a:r>
              <a:rPr dirty="0" sz="800">
                <a:latin typeface="Times New Roman"/>
                <a:cs typeface="Times New Roman"/>
              </a:rPr>
              <a:t>EMTP.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Tenga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cuenta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necesitan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Crear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nombres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 i="1">
                <a:latin typeface="Times New Roman"/>
                <a:cs typeface="Times New Roman"/>
              </a:rPr>
              <a:t>Crear</a:t>
            </a:r>
            <a:endParaRPr sz="800">
              <a:latin typeface="Times New Roman"/>
              <a:cs typeface="Times New Roman"/>
            </a:endParaRPr>
          </a:p>
          <a:p>
            <a:pPr marL="12700" marR="1363980">
              <a:lnSpc>
                <a:spcPts val="880"/>
              </a:lnSpc>
              <a:spcBef>
                <a:spcPts val="434"/>
              </a:spcBef>
            </a:pPr>
            <a:r>
              <a:rPr dirty="0" sz="800" i="1">
                <a:latin typeface="Times New Roman"/>
                <a:cs typeface="Times New Roman"/>
              </a:rPr>
              <a:t>Archivo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ATP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antes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ejecutar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simulación.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comandos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ejecutan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internamente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antes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ATP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correr.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necesita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hacer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cambios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manuales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ejecutar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caso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modificado,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use</a:t>
            </a:r>
            <a:endParaRPr sz="800">
              <a:latin typeface="Times New Roman"/>
              <a:cs typeface="Times New Roman"/>
            </a:endParaRPr>
          </a:p>
          <a:p>
            <a:pPr marL="12700" marR="1409065">
              <a:lnSpc>
                <a:spcPts val="880"/>
              </a:lnSpc>
              <a:spcBef>
                <a:spcPts val="425"/>
              </a:spcBef>
            </a:pPr>
            <a:r>
              <a:rPr dirty="0" sz="800" i="1">
                <a:latin typeface="Times New Roman"/>
                <a:cs typeface="Times New Roman"/>
              </a:rPr>
              <a:t>ATP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Subproceso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Ejecutar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archivo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ATP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Después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ejecutar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35">
                <a:latin typeface="Times New Roman"/>
                <a:cs typeface="Times New Roman"/>
              </a:rPr>
              <a:t>ATP,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examina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y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cualquier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mensaje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error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advertencia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existe.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45"/>
              </a:spcBef>
            </a:pPr>
            <a:endParaRPr sz="800">
              <a:latin typeface="Times New Roman"/>
              <a:cs typeface="Times New Roman"/>
            </a:endParaRPr>
          </a:p>
          <a:p>
            <a:pPr lvl="3" marL="328930" indent="-316230">
              <a:lnSpc>
                <a:spcPct val="100000"/>
              </a:lnSpc>
              <a:buAutoNum type="arabicPeriod" startAt="3"/>
              <a:tabLst>
                <a:tab pos="328930" algn="l"/>
              </a:tabLst>
            </a:pPr>
            <a:r>
              <a:rPr dirty="0" sz="800" b="1">
                <a:latin typeface="Times New Roman"/>
                <a:cs typeface="Times New Roman"/>
              </a:rPr>
              <a:t>Ejecutar</a:t>
            </a:r>
            <a:r>
              <a:rPr dirty="0" sz="800" spc="120" b="1">
                <a:latin typeface="Times New Roman"/>
                <a:cs typeface="Times New Roman"/>
              </a:rPr>
              <a:t> </a:t>
            </a:r>
            <a:r>
              <a:rPr dirty="0" sz="800" spc="-10" b="1">
                <a:latin typeface="Times New Roman"/>
                <a:cs typeface="Times New Roman"/>
              </a:rPr>
              <a:t>trama</a:t>
            </a:r>
            <a:endParaRPr sz="800">
              <a:latin typeface="Times New Roman"/>
              <a:cs typeface="Times New Roman"/>
            </a:endParaRPr>
          </a:p>
          <a:p>
            <a:pPr marL="12700" marR="1366520">
              <a:lnSpc>
                <a:spcPct val="113799"/>
              </a:lnSpc>
              <a:spcBef>
                <a:spcPts val="260"/>
              </a:spcBef>
            </a:pPr>
            <a:r>
              <a:rPr dirty="0" sz="800">
                <a:latin typeface="Times New Roman"/>
                <a:cs typeface="Times New Roman"/>
              </a:rPr>
              <a:t>Ejecute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programa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Plot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(definido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Herramientas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Opciones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/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Preferencias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)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actual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extensión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.pl4.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5"/>
              </a:spcBef>
            </a:pPr>
            <a:endParaRPr sz="800">
              <a:latin typeface="Times New Roman"/>
              <a:cs typeface="Times New Roman"/>
            </a:endParaRPr>
          </a:p>
          <a:p>
            <a:pPr lvl="3" marL="328930" indent="-316230">
              <a:lnSpc>
                <a:spcPct val="100000"/>
              </a:lnSpc>
              <a:spcBef>
                <a:spcPts val="5"/>
              </a:spcBef>
              <a:buAutoNum type="arabicPeriod" startAt="4"/>
              <a:tabLst>
                <a:tab pos="328930" algn="l"/>
              </a:tabLst>
            </a:pPr>
            <a:r>
              <a:rPr dirty="0" sz="800" spc="-10" b="1">
                <a:latin typeface="Times New Roman"/>
                <a:cs typeface="Times New Roman"/>
              </a:rPr>
              <a:t>Subproceso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390"/>
              </a:spcBef>
            </a:pP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submenú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contiene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tres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partes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individuales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comando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ejecutar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ATP.</a:t>
            </a:r>
            <a:endParaRPr sz="800">
              <a:latin typeface="Times New Roman"/>
              <a:cs typeface="Times New Roman"/>
            </a:endParaRPr>
          </a:p>
          <a:p>
            <a:pPr lvl="4" marL="75565" indent="-62865">
              <a:lnSpc>
                <a:spcPct val="100000"/>
              </a:lnSpc>
              <a:spcBef>
                <a:spcPts val="80"/>
              </a:spcBef>
              <a:buChar char="•"/>
              <a:tabLst>
                <a:tab pos="75565" algn="l"/>
              </a:tabLst>
            </a:pPr>
            <a:r>
              <a:rPr dirty="0" sz="800">
                <a:latin typeface="Times New Roman"/>
                <a:cs typeface="Times New Roman"/>
              </a:rPr>
              <a:t>Ejecutar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ATP: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ejecuta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envía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actual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parámetros.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elección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debe</a:t>
            </a:r>
            <a:endParaRPr sz="800">
              <a:latin typeface="Times New Roman"/>
              <a:cs typeface="Times New Roman"/>
            </a:endParaRPr>
          </a:p>
          <a:p>
            <a:pPr marL="190500">
              <a:lnSpc>
                <a:spcPct val="100000"/>
              </a:lnSpc>
              <a:spcBef>
                <a:spcPts val="240"/>
              </a:spcBef>
            </a:pP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utilizará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modificado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manualmente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ATP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ATP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Editar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archivo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ATP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.</a:t>
            </a:r>
            <a:endParaRPr sz="800">
              <a:latin typeface="Times New Roman"/>
              <a:cs typeface="Times New Roman"/>
            </a:endParaRPr>
          </a:p>
          <a:p>
            <a:pPr lvl="4" marL="75565" indent="-62865">
              <a:lnSpc>
                <a:spcPct val="100000"/>
              </a:lnSpc>
              <a:spcBef>
                <a:spcPts val="80"/>
              </a:spcBef>
              <a:buChar char="•"/>
              <a:tabLst>
                <a:tab pos="75565" algn="l"/>
              </a:tabLst>
            </a:pPr>
            <a:r>
              <a:rPr dirty="0" sz="800">
                <a:latin typeface="Times New Roman"/>
                <a:cs typeface="Times New Roman"/>
              </a:rPr>
              <a:t>Crear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ATP: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crea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desde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sin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ejecutar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(pero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llama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Make</a:t>
            </a:r>
            <a:endParaRPr sz="800">
              <a:latin typeface="Times New Roman"/>
              <a:cs typeface="Times New Roman"/>
            </a:endParaRPr>
          </a:p>
          <a:p>
            <a:pPr marL="190500" marR="1294130">
              <a:lnSpc>
                <a:spcPct val="113799"/>
              </a:lnSpc>
              <a:spcBef>
                <a:spcPts val="105"/>
              </a:spcBef>
            </a:pPr>
            <a:r>
              <a:rPr dirty="0" sz="800">
                <a:latin typeface="Times New Roman"/>
                <a:cs typeface="Times New Roman"/>
              </a:rPr>
              <a:t>nombres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primero).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debe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usarse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cambiar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actual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Directorio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resultados.</a:t>
            </a:r>
            <a:endParaRPr sz="800">
              <a:latin typeface="Times New Roman"/>
              <a:cs typeface="Times New Roman"/>
            </a:endParaRPr>
          </a:p>
          <a:p>
            <a:pPr lvl="4" marL="75565" indent="-62865">
              <a:lnSpc>
                <a:spcPct val="100000"/>
              </a:lnSpc>
              <a:spcBef>
                <a:spcPts val="80"/>
              </a:spcBef>
              <a:buChar char="•"/>
              <a:tabLst>
                <a:tab pos="75565" algn="l"/>
              </a:tabLst>
            </a:pPr>
            <a:r>
              <a:rPr dirty="0" sz="800">
                <a:latin typeface="Times New Roman"/>
                <a:cs typeface="Times New Roman"/>
              </a:rPr>
              <a:t>Crear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nodo: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todos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Superpuestos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conectados</a:t>
            </a:r>
            <a:endParaRPr sz="800">
              <a:latin typeface="Times New Roman"/>
              <a:cs typeface="Times New Roman"/>
            </a:endParaRPr>
          </a:p>
          <a:p>
            <a:pPr marL="190500" marR="688340">
              <a:lnSpc>
                <a:spcPct val="113799"/>
              </a:lnSpc>
              <a:spcBef>
                <a:spcPts val="105"/>
              </a:spcBef>
            </a:pP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obtienen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mismo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Siempre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"mismo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diferentes"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"nombres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duplicados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mismo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",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genera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advertencia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pide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confirme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esto</a:t>
            </a:r>
            <a:endParaRPr sz="800">
              <a:latin typeface="Times New Roman"/>
              <a:cs typeface="Times New Roman"/>
            </a:endParaRPr>
          </a:p>
          <a:p>
            <a:pPr marL="1905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operación.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Mientras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establece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b="1">
                <a:latin typeface="Courier New"/>
                <a:cs typeface="Courier New"/>
              </a:rPr>
              <a:t>Generando</a:t>
            </a:r>
            <a:r>
              <a:rPr dirty="0" sz="800" spc="175" b="1">
                <a:latin typeface="Courier New"/>
                <a:cs typeface="Courier New"/>
              </a:rPr>
              <a:t> </a:t>
            </a:r>
            <a:r>
              <a:rPr dirty="0" sz="800" b="1">
                <a:latin typeface="Courier New"/>
                <a:cs typeface="Courier New"/>
              </a:rPr>
              <a:t>nombres</a:t>
            </a:r>
            <a:r>
              <a:rPr dirty="0" sz="800" spc="175" b="1">
                <a:latin typeface="Courier New"/>
                <a:cs typeface="Courier New"/>
              </a:rPr>
              <a:t> </a:t>
            </a:r>
            <a:r>
              <a:rPr dirty="0" sz="800" b="1">
                <a:latin typeface="Courier New"/>
                <a:cs typeface="Courier New"/>
              </a:rPr>
              <a:t>de</a:t>
            </a:r>
            <a:r>
              <a:rPr dirty="0" sz="800" spc="175" b="1">
                <a:latin typeface="Courier New"/>
                <a:cs typeface="Courier New"/>
              </a:rPr>
              <a:t> </a:t>
            </a:r>
            <a:r>
              <a:rPr dirty="0" sz="800" spc="-20" b="1">
                <a:latin typeface="Courier New"/>
                <a:cs typeface="Courier New"/>
              </a:rPr>
              <a:t>nodo</a:t>
            </a:r>
            <a:endParaRPr sz="800">
              <a:latin typeface="Courier New"/>
              <a:cs typeface="Courier New"/>
            </a:endParaRPr>
          </a:p>
          <a:p>
            <a:pPr marL="190500">
              <a:lnSpc>
                <a:spcPct val="100000"/>
              </a:lnSpc>
              <a:spcBef>
                <a:spcPts val="185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mensaje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medio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actual.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Después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Make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Names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endParaRPr sz="800">
              <a:latin typeface="Times New Roman"/>
              <a:cs typeface="Times New Roman"/>
            </a:endParaRPr>
          </a:p>
          <a:p>
            <a:pPr marL="1905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nombre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atributos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secuencia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Componente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datos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del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spc="-20" i="1">
                <a:latin typeface="Times New Roman"/>
                <a:cs typeface="Times New Roman"/>
              </a:rPr>
              <a:t>Nodo</a:t>
            </a:r>
            <a:endParaRPr sz="800">
              <a:latin typeface="Times New Roman"/>
              <a:cs typeface="Times New Roman"/>
            </a:endParaRPr>
          </a:p>
          <a:p>
            <a:pPr marL="1905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actualizará.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Haga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que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el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archivo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ATP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ejecute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ATP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realice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subproceso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inicialmente.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75"/>
              </a:spcBef>
            </a:pPr>
            <a:endParaRPr sz="800">
              <a:latin typeface="Times New Roman"/>
              <a:cs typeface="Times New Roman"/>
            </a:endParaRPr>
          </a:p>
          <a:p>
            <a:pPr algn="just" marL="12700" marR="1137285">
              <a:lnSpc>
                <a:spcPct val="113799"/>
              </a:lnSpc>
            </a:pPr>
            <a:r>
              <a:rPr dirty="0" sz="800" spc="10">
                <a:latin typeface="Times New Roman"/>
                <a:cs typeface="Times New Roman"/>
              </a:rPr>
              <a:t>¡IMPORTANTE! Todos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los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nodos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recibirán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automáticamente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nombres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ATPDraw,</a:t>
            </a:r>
            <a:r>
              <a:rPr dirty="0" sz="800" spc="10">
                <a:latin typeface="Times New Roman"/>
                <a:cs typeface="Times New Roman"/>
              </a:rPr>
              <a:t> por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lo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que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el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usuario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debe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normalmente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interés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especial,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ejemplo,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involucrados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solicitudes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salida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y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mostrado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Administrador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salida.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 b="1">
                <a:latin typeface="Times New Roman"/>
                <a:cs typeface="Times New Roman"/>
              </a:rPr>
              <a:t>4.2.5.5</a:t>
            </a:r>
            <a:r>
              <a:rPr dirty="0" sz="800" spc="11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Administrador</a:t>
            </a:r>
            <a:r>
              <a:rPr dirty="0" sz="800" spc="114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</a:t>
            </a:r>
            <a:r>
              <a:rPr dirty="0" sz="800" spc="110" b="1">
                <a:latin typeface="Times New Roman"/>
                <a:cs typeface="Times New Roman"/>
              </a:rPr>
              <a:t> </a:t>
            </a:r>
            <a:r>
              <a:rPr dirty="0" sz="800" spc="-10" b="1">
                <a:latin typeface="Times New Roman"/>
                <a:cs typeface="Times New Roman"/>
              </a:rPr>
              <a:t>salida</a:t>
            </a:r>
            <a:endParaRPr sz="8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3" name="object 3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4" name="object 4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631"/>
                  </a:lnTo>
                  <a:lnTo>
                    <a:pt x="142755" y="98631"/>
                  </a:lnTo>
                  <a:lnTo>
                    <a:pt x="136180" y="99939"/>
                  </a:lnTo>
                  <a:lnTo>
                    <a:pt x="104587" y="124134"/>
                  </a:lnTo>
                  <a:lnTo>
                    <a:pt x="98048" y="143338"/>
                  </a:lnTo>
                  <a:lnTo>
                    <a:pt x="98048" y="569322"/>
                  </a:lnTo>
                  <a:lnTo>
                    <a:pt x="117977" y="603765"/>
                  </a:lnTo>
                  <a:lnTo>
                    <a:pt x="142755" y="614029"/>
                  </a:lnTo>
                  <a:lnTo>
                    <a:pt x="1886711" y="614029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4029"/>
                  </a:moveTo>
                  <a:lnTo>
                    <a:pt x="1744971" y="614029"/>
                  </a:lnTo>
                  <a:lnTo>
                    <a:pt x="1751545" y="612721"/>
                  </a:lnTo>
                  <a:lnTo>
                    <a:pt x="1764174" y="607489"/>
                  </a:lnTo>
                  <a:lnTo>
                    <a:pt x="1788370" y="575896"/>
                  </a:lnTo>
                  <a:lnTo>
                    <a:pt x="1789678" y="569322"/>
                  </a:lnTo>
                  <a:lnTo>
                    <a:pt x="1789678" y="143338"/>
                  </a:lnTo>
                  <a:lnTo>
                    <a:pt x="1769748" y="108894"/>
                  </a:lnTo>
                  <a:lnTo>
                    <a:pt x="1744971" y="98631"/>
                  </a:lnTo>
                  <a:lnTo>
                    <a:pt x="1886711" y="98631"/>
                  </a:lnTo>
                  <a:lnTo>
                    <a:pt x="1886711" y="614029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2932176" y="500464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5453" y="528581"/>
                  </a:moveTo>
                  <a:lnTo>
                    <a:pt x="49392" y="528581"/>
                  </a:lnTo>
                  <a:lnTo>
                    <a:pt x="45954" y="528224"/>
                  </a:lnTo>
                  <a:lnTo>
                    <a:pt x="10837" y="507931"/>
                  </a:lnTo>
                  <a:lnTo>
                    <a:pt x="0" y="479180"/>
                  </a:lnTo>
                  <a:lnTo>
                    <a:pt x="0" y="475770"/>
                  </a:lnTo>
                  <a:lnTo>
                    <a:pt x="0" y="49354"/>
                  </a:lnTo>
                  <a:lnTo>
                    <a:pt x="17937" y="13011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861"/>
                  </a:lnTo>
                  <a:lnTo>
                    <a:pt x="1704845" y="49354"/>
                  </a:lnTo>
                  <a:lnTo>
                    <a:pt x="1704845" y="479180"/>
                  </a:lnTo>
                  <a:lnTo>
                    <a:pt x="1686907" y="515524"/>
                  </a:lnTo>
                  <a:lnTo>
                    <a:pt x="1658890" y="528224"/>
                  </a:lnTo>
                  <a:lnTo>
                    <a:pt x="1655453" y="52858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" name="object 6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171"/>
              <a:ext cx="145374" cy="145374"/>
            </a:xfrm>
            <a:prstGeom prst="rect">
              <a:avLst/>
            </a:prstGeom>
          </p:spPr>
        </p:pic>
      </p:grpSp>
      <p:sp>
        <p:nvSpPr>
          <p:cNvPr id="7" name="object 7" descr=""/>
          <p:cNvSpPr txBox="1"/>
          <p:nvPr/>
        </p:nvSpPr>
        <p:spPr>
          <a:xfrm>
            <a:off x="805970" y="111885"/>
            <a:ext cx="5177155" cy="2048510"/>
          </a:xfrm>
          <a:prstGeom prst="rect">
            <a:avLst/>
          </a:prstGeom>
        </p:spPr>
        <p:txBody>
          <a:bodyPr wrap="square" lIns="0" tIns="66040" rIns="0" bIns="0" rtlCol="0" vert="horz">
            <a:spAutoFit/>
          </a:bodyPr>
          <a:lstStyle/>
          <a:p>
            <a:pPr marL="3141345">
              <a:lnSpc>
                <a:spcPct val="100000"/>
              </a:lnSpc>
              <a:spcBef>
                <a:spcPts val="52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  <a:p>
            <a:pPr marL="38100" marR="30480">
              <a:lnSpc>
                <a:spcPct val="113799"/>
              </a:lnSpc>
              <a:spcBef>
                <a:spcPts val="335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Administrador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salida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enumera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"todos"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resultados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solicitados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caso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orden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aparecen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pl4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tiene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cuenta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clasificación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administrador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salida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incluso</a:t>
            </a:r>
            <a:endParaRPr sz="800">
              <a:latin typeface="Times New Roman"/>
              <a:cs typeface="Times New Roman"/>
            </a:endParaRPr>
          </a:p>
          <a:p>
            <a:pPr marL="38100" marR="7366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entra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tarjetas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adicionales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especificadas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Windsyn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buscar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salidas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solicitado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allí.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límite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32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solicitudes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salida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35">
                <a:latin typeface="Times New Roman"/>
                <a:cs typeface="Times New Roman"/>
              </a:rPr>
              <a:t>com</a:t>
            </a:r>
            <a:r>
              <a:rPr dirty="0" baseline="-18518" sz="900" spc="-202">
                <a:latin typeface="Arial MT"/>
                <a:cs typeface="Arial MT"/>
              </a:rPr>
              <a:t>T</a:t>
            </a:r>
            <a:r>
              <a:rPr dirty="0" sz="800" spc="-135">
                <a:latin typeface="Times New Roman"/>
                <a:cs typeface="Times New Roman"/>
              </a:rPr>
              <a:t>p</a:t>
            </a:r>
            <a:r>
              <a:rPr dirty="0" baseline="-18518" sz="900" spc="-202">
                <a:latin typeface="Arial MT"/>
                <a:cs typeface="Arial MT"/>
              </a:rPr>
              <a:t>ra</a:t>
            </a:r>
            <a:r>
              <a:rPr dirty="0" sz="800" spc="-135">
                <a:latin typeface="Times New Roman"/>
                <a:cs typeface="Times New Roman"/>
              </a:rPr>
              <a:t>o</a:t>
            </a:r>
            <a:r>
              <a:rPr dirty="0" baseline="-18518" sz="900" spc="-202">
                <a:latin typeface="Arial MT"/>
                <a:cs typeface="Arial MT"/>
              </a:rPr>
              <a:t>d</a:t>
            </a:r>
            <a:r>
              <a:rPr dirty="0" sz="800" spc="-135">
                <a:latin typeface="Times New Roman"/>
                <a:cs typeface="Times New Roman"/>
              </a:rPr>
              <a:t>n</a:t>
            </a:r>
            <a:r>
              <a:rPr dirty="0" baseline="-18518" sz="900" spc="-202">
                <a:latin typeface="Arial MT"/>
                <a:cs typeface="Arial MT"/>
              </a:rPr>
              <a:t>u</a:t>
            </a:r>
            <a:r>
              <a:rPr dirty="0" sz="800" spc="-135">
                <a:latin typeface="Times New Roman"/>
                <a:cs typeface="Times New Roman"/>
              </a:rPr>
              <a:t>e</a:t>
            </a:r>
            <a:r>
              <a:rPr dirty="0" baseline="-18518" sz="900" spc="-202">
                <a:latin typeface="Arial MT"/>
                <a:cs typeface="Arial MT"/>
              </a:rPr>
              <a:t>c</a:t>
            </a:r>
            <a:r>
              <a:rPr dirty="0" sz="800" spc="-135">
                <a:latin typeface="Times New Roman"/>
                <a:cs typeface="Times New Roman"/>
              </a:rPr>
              <a:t>n</a:t>
            </a:r>
            <a:r>
              <a:rPr dirty="0" baseline="-18518" sz="900" spc="-202">
                <a:latin typeface="Arial MT"/>
                <a:cs typeface="Arial MT"/>
              </a:rPr>
              <a:t>ie</a:t>
            </a:r>
            <a:r>
              <a:rPr dirty="0" sz="800" spc="-135">
                <a:latin typeface="Times New Roman"/>
                <a:cs typeface="Times New Roman"/>
              </a:rPr>
              <a:t>t</a:t>
            </a:r>
            <a:r>
              <a:rPr dirty="0" baseline="-18518" sz="900" spc="-202">
                <a:latin typeface="Arial MT"/>
                <a:cs typeface="Arial MT"/>
              </a:rPr>
              <a:t>n</a:t>
            </a:r>
            <a:r>
              <a:rPr dirty="0" sz="800" spc="-135">
                <a:latin typeface="Times New Roman"/>
                <a:cs typeface="Times New Roman"/>
              </a:rPr>
              <a:t>e</a:t>
            </a:r>
            <a:r>
              <a:rPr dirty="0" baseline="-18518" sz="900" spc="-202">
                <a:latin typeface="Arial MT"/>
                <a:cs typeface="Arial MT"/>
              </a:rPr>
              <a:t>d</a:t>
            </a:r>
            <a:r>
              <a:rPr dirty="0" sz="800" spc="-135">
                <a:latin typeface="Times New Roman"/>
                <a:cs typeface="Times New Roman"/>
              </a:rPr>
              <a:t>(</a:t>
            </a:r>
            <a:r>
              <a:rPr dirty="0" baseline="-18518" sz="900" spc="-202">
                <a:latin typeface="Arial MT"/>
                <a:cs typeface="Arial MT"/>
              </a:rPr>
              <a:t>o</a:t>
            </a:r>
            <a:r>
              <a:rPr dirty="0" sz="800" spc="-135">
                <a:latin typeface="Times New Roman"/>
                <a:cs typeface="Times New Roman"/>
              </a:rPr>
              <a:t>e</a:t>
            </a:r>
            <a:r>
              <a:rPr dirty="0" baseline="-18518" sz="900" spc="-202">
                <a:latin typeface="Arial MT"/>
                <a:cs typeface="Arial MT"/>
              </a:rPr>
              <a:t>..</a:t>
            </a:r>
            <a:r>
              <a:rPr dirty="0" sz="800" spc="-135">
                <a:latin typeface="Times New Roman"/>
                <a:cs typeface="Times New Roman"/>
              </a:rPr>
              <a:t>l</a:t>
            </a:r>
            <a:r>
              <a:rPr dirty="0" baseline="-18518" sz="900" spc="-202">
                <a:latin typeface="Arial MT"/>
                <a:cs typeface="Arial MT"/>
              </a:rPr>
              <a:t>.</a:t>
            </a:r>
            <a:r>
              <a:rPr dirty="0" baseline="-18518" sz="900" spc="135">
                <a:latin typeface="Arial MT"/>
                <a:cs typeface="Arial MT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voltaje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corriente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cuentan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como</a:t>
            </a:r>
            <a:endParaRPr sz="800">
              <a:latin typeface="Times New Roman"/>
              <a:cs typeface="Times New Roman"/>
            </a:endParaRPr>
          </a:p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uno).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secuencia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salida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es:</a:t>
            </a:r>
            <a:endParaRPr sz="800">
              <a:latin typeface="Times New Roman"/>
              <a:cs typeface="Times New Roman"/>
            </a:endParaRPr>
          </a:p>
          <a:p>
            <a:pPr marL="381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-Voltaje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voltajes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potencia</a:t>
            </a:r>
            <a:endParaRPr sz="800">
              <a:latin typeface="Times New Roman"/>
              <a:cs typeface="Times New Roman"/>
            </a:endParaRPr>
          </a:p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-Conmutadores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tensión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potencia.</a:t>
            </a:r>
            <a:endParaRPr sz="800">
              <a:latin typeface="Times New Roman"/>
              <a:cs typeface="Times New Roman"/>
            </a:endParaRPr>
          </a:p>
          <a:p>
            <a:pPr marL="381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-Tensiones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nodo</a:t>
            </a:r>
            <a:endParaRPr sz="800">
              <a:latin typeface="Times New Roman"/>
              <a:cs typeface="Times New Roman"/>
            </a:endParaRPr>
          </a:p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-Cambiar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corrientes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energía</a:t>
            </a:r>
            <a:endParaRPr sz="800">
              <a:latin typeface="Times New Roman"/>
              <a:cs typeface="Times New Roman"/>
            </a:endParaRPr>
          </a:p>
          <a:p>
            <a:pPr marL="381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-Corrientes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ramificación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energía</a:t>
            </a:r>
            <a:endParaRPr sz="800">
              <a:latin typeface="Times New Roman"/>
              <a:cs typeface="Times New Roman"/>
            </a:endParaRPr>
          </a:p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-25">
                <a:latin typeface="Times New Roman"/>
                <a:cs typeface="Times New Roman"/>
              </a:rPr>
              <a:t>SM</a:t>
            </a:r>
            <a:endParaRPr sz="800">
              <a:latin typeface="Times New Roman"/>
              <a:cs typeface="Times New Roman"/>
            </a:endParaRPr>
          </a:p>
          <a:p>
            <a:pPr marL="381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-20">
                <a:latin typeface="Times New Roman"/>
                <a:cs typeface="Times New Roman"/>
              </a:rPr>
              <a:t>TACS</a:t>
            </a:r>
            <a:endParaRPr sz="800">
              <a:latin typeface="Times New Roman"/>
              <a:cs typeface="Times New Roman"/>
            </a:endParaRPr>
          </a:p>
          <a:p>
            <a:pPr marL="381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-10">
                <a:latin typeface="Times New Roman"/>
                <a:cs typeface="Times New Roman"/>
              </a:rPr>
              <a:t>MODELOS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831370" y="2364422"/>
            <a:ext cx="13144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76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4611106" y="2384246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grpSp>
        <p:nvGrpSpPr>
          <p:cNvPr id="10" name="object 10" descr=""/>
          <p:cNvGrpSpPr/>
          <p:nvPr/>
        </p:nvGrpSpPr>
        <p:grpSpPr>
          <a:xfrm>
            <a:off x="368299" y="2971829"/>
            <a:ext cx="443230" cy="13335"/>
            <a:chOff x="368299" y="2971829"/>
            <a:chExt cx="443230" cy="13335"/>
          </a:xfrm>
        </p:grpSpPr>
        <p:sp>
          <p:nvSpPr>
            <p:cNvPr id="11" name="object 11" descr=""/>
            <p:cNvSpPr/>
            <p:nvPr/>
          </p:nvSpPr>
          <p:spPr>
            <a:xfrm>
              <a:off x="368299" y="2971829"/>
              <a:ext cx="443230" cy="6985"/>
            </a:xfrm>
            <a:custGeom>
              <a:avLst/>
              <a:gdLst/>
              <a:ahLst/>
              <a:cxnLst/>
              <a:rect l="l" t="t" r="r" b="b"/>
              <a:pathLst>
                <a:path w="443230" h="6985">
                  <a:moveTo>
                    <a:pt x="442731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442731" y="0"/>
                  </a:lnTo>
                  <a:lnTo>
                    <a:pt x="442731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368287" y="2971837"/>
              <a:ext cx="443230" cy="13335"/>
            </a:xfrm>
            <a:custGeom>
              <a:avLst/>
              <a:gdLst/>
              <a:ahLst/>
              <a:cxnLst/>
              <a:rect l="l" t="t" r="r" b="b"/>
              <a:pathLst>
                <a:path w="443230" h="13335">
                  <a:moveTo>
                    <a:pt x="442734" y="0"/>
                  </a:moveTo>
                  <a:lnTo>
                    <a:pt x="436130" y="6604"/>
                  </a:lnTo>
                  <a:lnTo>
                    <a:pt x="0" y="6604"/>
                  </a:lnTo>
                  <a:lnTo>
                    <a:pt x="0" y="13208"/>
                  </a:lnTo>
                  <a:lnTo>
                    <a:pt x="436130" y="13208"/>
                  </a:lnTo>
                  <a:lnTo>
                    <a:pt x="442734" y="13208"/>
                  </a:lnTo>
                  <a:lnTo>
                    <a:pt x="442734" y="6604"/>
                  </a:lnTo>
                  <a:lnTo>
                    <a:pt x="442734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368299" y="2971829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" name="object 14" descr=""/>
          <p:cNvSpPr txBox="1"/>
          <p:nvPr/>
        </p:nvSpPr>
        <p:spPr>
          <a:xfrm>
            <a:off x="378830" y="3031823"/>
            <a:ext cx="4254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Page</a:t>
            </a:r>
            <a:r>
              <a:rPr dirty="0" sz="800" spc="6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77</a:t>
            </a:r>
            <a:endParaRPr sz="800">
              <a:latin typeface="Arial"/>
              <a:cs typeface="Arial"/>
            </a:endParaRPr>
          </a:p>
        </p:txBody>
      </p:sp>
      <p:sp>
        <p:nvSpPr>
          <p:cNvPr id="20" name="object 20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21" name="object 21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94615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62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15" name="object 15" descr=""/>
          <p:cNvSpPr txBox="1"/>
          <p:nvPr/>
        </p:nvSpPr>
        <p:spPr>
          <a:xfrm>
            <a:off x="4763088" y="3203630"/>
            <a:ext cx="99060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de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referencia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1089080" y="3619929"/>
            <a:ext cx="5725795" cy="195643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-25">
                <a:latin typeface="Times New Roman"/>
                <a:cs typeface="Times New Roman"/>
              </a:rPr>
              <a:t>UM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iniciar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Output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Manager,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compila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generar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y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presenta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lista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salidas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figura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4.20.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Administrador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Windows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mantenerse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día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permite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volver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editar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circuito.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características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adicionales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están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disponibles;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10" i="1">
                <a:latin typeface="Times New Roman"/>
                <a:cs typeface="Times New Roman"/>
              </a:rPr>
              <a:t>Encontrar</a:t>
            </a:r>
            <a:endParaRPr sz="800">
              <a:latin typeface="Times New Roman"/>
              <a:cs typeface="Times New Roman"/>
            </a:endParaRPr>
          </a:p>
          <a:p>
            <a:pPr marL="12700" marR="109601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editar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Ambos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vinculados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seleccionada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actual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cuadrícula.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Buscar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encuentra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involucrado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medio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pantalla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color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lima.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necesario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va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hacia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abajo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grupos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mostrar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internos.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Editar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involucrados</a:t>
            </a:r>
            <a:endParaRPr sz="800">
              <a:latin typeface="Times New Roman"/>
              <a:cs typeface="Times New Roman"/>
            </a:endParaRPr>
          </a:p>
          <a:p>
            <a:pPr marL="12700" marR="77152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donde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editar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configuración.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embargo,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tiene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que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salga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Administrador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salida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vuelva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abrirlo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actualizar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realmente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contenido.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7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68770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Cuando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especificados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enumera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encontrados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columnas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esperadas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embargo,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podría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argumento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llamada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$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Include,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no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manejado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ATPDraw.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1089080" y="8610237"/>
            <a:ext cx="1608455" cy="30353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 marR="5080">
              <a:lnSpc>
                <a:spcPct val="113799"/>
              </a:lnSpc>
              <a:spcBef>
                <a:spcPts val="9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4.20-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Administrador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salida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de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Exa_9.acp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2965731" y="8610237"/>
            <a:ext cx="2371725" cy="30353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 marR="5080">
              <a:lnSpc>
                <a:spcPct val="113799"/>
              </a:lnSpc>
              <a:spcBef>
                <a:spcPts val="9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4.21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Administrador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salida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extensión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de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Exa_12.acp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figura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4.22.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1089080" y="9026537"/>
            <a:ext cx="5674360" cy="124142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 marR="566420">
              <a:lnSpc>
                <a:spcPct val="113799"/>
              </a:lnSpc>
              <a:spcBef>
                <a:spcPts val="90"/>
              </a:spcBef>
            </a:pP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caso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estudio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estadístico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(elegido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ATP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Configuración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/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Interruptor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),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Administrador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salida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enumera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columnas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adicionales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figura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4.21.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cuarta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columna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figura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4.21,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puede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active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desactive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solicitudes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salida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disponibles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tabulación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estadística.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voltajes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encendidos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como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defecto.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sexta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columna,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asignar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número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grupo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solicitud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salida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estadística</a:t>
            </a:r>
            <a:endParaRPr sz="800">
              <a:latin typeface="Times New Roman"/>
              <a:cs typeface="Times New Roman"/>
            </a:endParaRPr>
          </a:p>
          <a:p>
            <a:pPr algn="just" marL="12700" marR="1373505">
              <a:lnSpc>
                <a:spcPct val="113799"/>
              </a:lnSpc>
              <a:spcBef>
                <a:spcPts val="5"/>
              </a:spcBef>
            </a:pP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quinta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columna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asigne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factor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escala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grupo.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También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hay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vista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spc="-10" i="1">
                <a:latin typeface="Times New Roman"/>
                <a:cs typeface="Times New Roman"/>
              </a:rPr>
              <a:t>previa</a:t>
            </a:r>
            <a:r>
              <a:rPr dirty="0" sz="800" spc="50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disponible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permite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examinar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cómo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verá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tabulación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estadística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final.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texto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aparecerá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ESTADÍSTICAS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final.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4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550" spc="-10">
                <a:latin typeface="Courier New"/>
                <a:cs typeface="Courier New"/>
              </a:rPr>
              <a:t>/ESTADÍSTICAS</a:t>
            </a:r>
            <a:endParaRPr sz="550">
              <a:latin typeface="Courier New"/>
              <a:cs typeface="Courier New"/>
            </a:endParaRPr>
          </a:p>
        </p:txBody>
      </p:sp>
    </p:spTree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935015" y="165100"/>
            <a:ext cx="5226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5" name="object 5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631"/>
                  </a:lnTo>
                  <a:lnTo>
                    <a:pt x="142755" y="98631"/>
                  </a:lnTo>
                  <a:lnTo>
                    <a:pt x="136180" y="99939"/>
                  </a:lnTo>
                  <a:lnTo>
                    <a:pt x="104587" y="124134"/>
                  </a:lnTo>
                  <a:lnTo>
                    <a:pt x="98048" y="143338"/>
                  </a:lnTo>
                  <a:lnTo>
                    <a:pt x="98048" y="569322"/>
                  </a:lnTo>
                  <a:lnTo>
                    <a:pt x="117977" y="603765"/>
                  </a:lnTo>
                  <a:lnTo>
                    <a:pt x="142755" y="614029"/>
                  </a:lnTo>
                  <a:lnTo>
                    <a:pt x="1886711" y="614029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4029"/>
                  </a:moveTo>
                  <a:lnTo>
                    <a:pt x="1744971" y="614029"/>
                  </a:lnTo>
                  <a:lnTo>
                    <a:pt x="1751545" y="612721"/>
                  </a:lnTo>
                  <a:lnTo>
                    <a:pt x="1764174" y="607489"/>
                  </a:lnTo>
                  <a:lnTo>
                    <a:pt x="1788370" y="575896"/>
                  </a:lnTo>
                  <a:lnTo>
                    <a:pt x="1789678" y="569322"/>
                  </a:lnTo>
                  <a:lnTo>
                    <a:pt x="1789678" y="143338"/>
                  </a:lnTo>
                  <a:lnTo>
                    <a:pt x="1769748" y="108894"/>
                  </a:lnTo>
                  <a:lnTo>
                    <a:pt x="1744971" y="98631"/>
                  </a:lnTo>
                  <a:lnTo>
                    <a:pt x="1886711" y="98631"/>
                  </a:lnTo>
                  <a:lnTo>
                    <a:pt x="1886711" y="614029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932176" y="500425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5453" y="528634"/>
                  </a:moveTo>
                  <a:lnTo>
                    <a:pt x="49392" y="528634"/>
                  </a:lnTo>
                  <a:lnTo>
                    <a:pt x="45954" y="528323"/>
                  </a:lnTo>
                  <a:lnTo>
                    <a:pt x="10837" y="507984"/>
                  </a:lnTo>
                  <a:lnTo>
                    <a:pt x="0" y="479226"/>
                  </a:lnTo>
                  <a:lnTo>
                    <a:pt x="0" y="475770"/>
                  </a:lnTo>
                  <a:lnTo>
                    <a:pt x="0" y="49407"/>
                  </a:lnTo>
                  <a:lnTo>
                    <a:pt x="17937" y="13011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861"/>
                  </a:lnTo>
                  <a:lnTo>
                    <a:pt x="1704845" y="49407"/>
                  </a:lnTo>
                  <a:lnTo>
                    <a:pt x="1704845" y="479226"/>
                  </a:lnTo>
                  <a:lnTo>
                    <a:pt x="1686907" y="515570"/>
                  </a:lnTo>
                  <a:lnTo>
                    <a:pt x="1658890" y="528270"/>
                  </a:lnTo>
                  <a:lnTo>
                    <a:pt x="1655453" y="52863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171"/>
              <a:ext cx="145374" cy="145374"/>
            </a:xfrm>
            <a:prstGeom prst="rect">
              <a:avLst/>
            </a:prstGeom>
          </p:spPr>
        </p:pic>
      </p:grpSp>
      <p:sp>
        <p:nvSpPr>
          <p:cNvPr id="8" name="object 8" descr=""/>
          <p:cNvSpPr txBox="1"/>
          <p:nvPr/>
        </p:nvSpPr>
        <p:spPr>
          <a:xfrm>
            <a:off x="3519868" y="811521"/>
            <a:ext cx="52959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10">
                <a:latin typeface="Arial MT"/>
                <a:cs typeface="Arial MT"/>
              </a:rPr>
              <a:t>Traduciendo...</a:t>
            </a:r>
            <a:endParaRPr sz="600">
              <a:latin typeface="Arial MT"/>
              <a:cs typeface="Arial MT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089080" y="904032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5661767" y="884208"/>
            <a:ext cx="13144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77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089080" y="363503"/>
            <a:ext cx="113030" cy="224154"/>
          </a:xfrm>
          <a:prstGeom prst="rect">
            <a:avLst/>
          </a:prstGeom>
        </p:spPr>
        <p:txBody>
          <a:bodyPr wrap="square" lIns="0" tIns="273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15"/>
              </a:spcBef>
            </a:pPr>
            <a:r>
              <a:rPr dirty="0" sz="550">
                <a:latin typeface="Courier New"/>
                <a:cs typeface="Courier New"/>
              </a:rPr>
              <a:t>-</a:t>
            </a:r>
            <a:r>
              <a:rPr dirty="0" sz="550" spc="-50">
                <a:latin typeface="Courier New"/>
                <a:cs typeface="Courier New"/>
              </a:rPr>
              <a:t>4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-</a:t>
            </a:r>
            <a:r>
              <a:rPr dirty="0" sz="550" spc="-50">
                <a:latin typeface="Courier New"/>
                <a:cs typeface="Courier New"/>
              </a:rPr>
              <a:t>4</a:t>
            </a:r>
            <a:endParaRPr sz="550">
              <a:latin typeface="Courier New"/>
              <a:cs typeface="Courier New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4406260" y="375397"/>
            <a:ext cx="20002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20">
                <a:latin typeface="Courier New"/>
                <a:cs typeface="Courier New"/>
              </a:rPr>
              <a:t>BEGB</a:t>
            </a:r>
            <a:endParaRPr sz="550">
              <a:latin typeface="Courier New"/>
              <a:cs typeface="Courier New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1433724" y="297424"/>
            <a:ext cx="2550795" cy="290195"/>
          </a:xfrm>
          <a:prstGeom prst="rect">
            <a:avLst/>
          </a:prstGeom>
        </p:spPr>
        <p:txBody>
          <a:bodyPr wrap="square" lIns="0" tIns="6032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475"/>
              </a:spcBef>
            </a:pPr>
            <a:r>
              <a:rPr dirty="0" sz="550" spc="-125">
                <a:latin typeface="Courier New"/>
                <a:cs typeface="Courier New"/>
              </a:rPr>
              <a:t>2343</a:t>
            </a:r>
            <a:r>
              <a:rPr dirty="0" baseline="-25252" sz="825" spc="-187">
                <a:latin typeface="Courier New"/>
                <a:cs typeface="Courier New"/>
              </a:rPr>
              <a:t>1</a:t>
            </a:r>
            <a:r>
              <a:rPr dirty="0" sz="550" spc="-125">
                <a:latin typeface="Courier New"/>
                <a:cs typeface="Courier New"/>
              </a:rPr>
              <a:t>0</a:t>
            </a:r>
            <a:r>
              <a:rPr dirty="0" baseline="-25252" sz="825" spc="-187">
                <a:latin typeface="Courier New"/>
                <a:cs typeface="Courier New"/>
              </a:rPr>
              <a:t>.</a:t>
            </a:r>
            <a:r>
              <a:rPr dirty="0" sz="550" spc="-125">
                <a:latin typeface="Courier New"/>
                <a:cs typeface="Courier New"/>
              </a:rPr>
              <a:t>0</a:t>
            </a:r>
            <a:r>
              <a:rPr dirty="0" baseline="-25252" sz="825" spc="-187">
                <a:latin typeface="Courier New"/>
                <a:cs typeface="Courier New"/>
              </a:rPr>
              <a:t>E</a:t>
            </a:r>
            <a:r>
              <a:rPr dirty="0" sz="550" spc="-125">
                <a:latin typeface="Courier New"/>
                <a:cs typeface="Courier New"/>
              </a:rPr>
              <a:t>.</a:t>
            </a:r>
            <a:r>
              <a:rPr dirty="0" baseline="-25252" sz="825" spc="-187">
                <a:latin typeface="Courier New"/>
                <a:cs typeface="Courier New"/>
              </a:rPr>
              <a:t>6</a:t>
            </a:r>
            <a:r>
              <a:rPr dirty="0" sz="550" spc="-125">
                <a:latin typeface="Courier New"/>
                <a:cs typeface="Courier New"/>
              </a:rPr>
              <a:t>M</a:t>
            </a:r>
            <a:r>
              <a:rPr dirty="0" baseline="-25252" sz="825" spc="-187">
                <a:latin typeface="Courier New"/>
                <a:cs typeface="Courier New"/>
              </a:rPr>
              <a:t>E</a:t>
            </a:r>
            <a:r>
              <a:rPr dirty="0" sz="550" spc="-125">
                <a:latin typeface="Courier New"/>
                <a:cs typeface="Courier New"/>
              </a:rPr>
              <a:t>I</a:t>
            </a:r>
            <a:r>
              <a:rPr dirty="0" baseline="-25252" sz="825" spc="-187">
                <a:latin typeface="Courier New"/>
                <a:cs typeface="Courier New"/>
              </a:rPr>
              <a:t>N</a:t>
            </a:r>
            <a:r>
              <a:rPr dirty="0" sz="550" spc="-125">
                <a:latin typeface="Courier New"/>
                <a:cs typeface="Courier New"/>
              </a:rPr>
              <a:t>D</a:t>
            </a:r>
            <a:r>
              <a:rPr dirty="0" baseline="-25252" sz="825" spc="-187">
                <a:latin typeface="Courier New"/>
                <a:cs typeface="Courier New"/>
              </a:rPr>
              <a:t>D</a:t>
            </a:r>
            <a:r>
              <a:rPr dirty="0" sz="550" spc="-125">
                <a:latin typeface="Courier New"/>
                <a:cs typeface="Courier New"/>
              </a:rPr>
              <a:t>A</a:t>
            </a:r>
            <a:r>
              <a:rPr dirty="0" baseline="-25252" sz="825" spc="-187">
                <a:latin typeface="Courier New"/>
                <a:cs typeface="Courier New"/>
              </a:rPr>
              <a:t>A</a:t>
            </a:r>
            <a:r>
              <a:rPr dirty="0" baseline="-25252" sz="825" spc="-3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MIDB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MIDC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 spc="-70">
                <a:latin typeface="Courier New"/>
                <a:cs typeface="Courier New"/>
              </a:rPr>
              <a:t>BE</a:t>
            </a:r>
            <a:r>
              <a:rPr dirty="0" baseline="-25252" sz="825" spc="-104">
                <a:latin typeface="Courier New"/>
                <a:cs typeface="Courier New"/>
              </a:rPr>
              <a:t>E</a:t>
            </a:r>
            <a:r>
              <a:rPr dirty="0" sz="550" spc="-70">
                <a:latin typeface="Courier New"/>
                <a:cs typeface="Courier New"/>
              </a:rPr>
              <a:t>G</a:t>
            </a:r>
            <a:r>
              <a:rPr dirty="0" baseline="-25252" sz="825" spc="-104">
                <a:latin typeface="Courier New"/>
                <a:cs typeface="Courier New"/>
              </a:rPr>
              <a:t>N</a:t>
            </a:r>
            <a:r>
              <a:rPr dirty="0" sz="550" spc="-70">
                <a:latin typeface="Courier New"/>
                <a:cs typeface="Courier New"/>
              </a:rPr>
              <a:t>A</a:t>
            </a:r>
            <a:r>
              <a:rPr dirty="0" baseline="-25252" sz="825" spc="-104">
                <a:latin typeface="Courier New"/>
                <a:cs typeface="Courier New"/>
              </a:rPr>
              <a:t>DB</a:t>
            </a:r>
            <a:r>
              <a:rPr dirty="0" sz="550" spc="-70">
                <a:latin typeface="Courier New"/>
                <a:cs typeface="Courier New"/>
              </a:rPr>
              <a:t>BEGB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BEGC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 spc="-70">
                <a:latin typeface="Courier New"/>
                <a:cs typeface="Courier New"/>
              </a:rPr>
              <a:t>EN</a:t>
            </a:r>
            <a:r>
              <a:rPr dirty="0" baseline="-25252" sz="825" spc="-104">
                <a:latin typeface="Courier New"/>
                <a:cs typeface="Courier New"/>
              </a:rPr>
              <a:t>E</a:t>
            </a:r>
            <a:r>
              <a:rPr dirty="0" sz="550" spc="-70">
                <a:latin typeface="Courier New"/>
                <a:cs typeface="Courier New"/>
              </a:rPr>
              <a:t>D</a:t>
            </a:r>
            <a:r>
              <a:rPr dirty="0" baseline="-25252" sz="825" spc="-104">
                <a:latin typeface="Courier New"/>
                <a:cs typeface="Courier New"/>
              </a:rPr>
              <a:t>N</a:t>
            </a:r>
            <a:r>
              <a:rPr dirty="0" sz="550" spc="-70">
                <a:latin typeface="Courier New"/>
                <a:cs typeface="Courier New"/>
              </a:rPr>
              <a:t>A</a:t>
            </a:r>
            <a:r>
              <a:rPr dirty="0" baseline="-25252" sz="825" spc="-104">
                <a:latin typeface="Courier New"/>
                <a:cs typeface="Courier New"/>
              </a:rPr>
              <a:t>DC</a:t>
            </a:r>
            <a:r>
              <a:rPr dirty="0" sz="550" spc="-70">
                <a:latin typeface="Courier New"/>
                <a:cs typeface="Courier New"/>
              </a:rPr>
              <a:t>ENDB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ENDC</a:t>
            </a:r>
            <a:r>
              <a:rPr dirty="0" sz="550" spc="350">
                <a:latin typeface="Courier New"/>
                <a:cs typeface="Courier New"/>
              </a:rPr>
              <a:t> </a:t>
            </a:r>
            <a:r>
              <a:rPr dirty="0" baseline="-25252" sz="825" spc="-30">
                <a:latin typeface="Courier New"/>
                <a:cs typeface="Courier New"/>
              </a:rPr>
              <a:t>BEGA</a:t>
            </a:r>
            <a:endParaRPr baseline="-25252" sz="825">
              <a:latin typeface="Courier New"/>
              <a:cs typeface="Courier New"/>
            </a:endParaRPr>
          </a:p>
          <a:p>
            <a:pPr marL="203200">
              <a:lnSpc>
                <a:spcPct val="100000"/>
              </a:lnSpc>
              <a:spcBef>
                <a:spcPts val="380"/>
              </a:spcBef>
            </a:pPr>
            <a:r>
              <a:rPr dirty="0" sz="550" spc="-10">
                <a:latin typeface="Courier New"/>
                <a:cs typeface="Courier New"/>
              </a:rPr>
              <a:t>1.E6BEGC</a:t>
            </a:r>
            <a:endParaRPr sz="550">
              <a:latin typeface="Courier New"/>
              <a:cs typeface="Courier New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5100093" y="375397"/>
            <a:ext cx="24384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10">
                <a:latin typeface="Courier New"/>
                <a:cs typeface="Courier New"/>
              </a:rPr>
              <a:t>CONT.</a:t>
            </a:r>
            <a:endParaRPr sz="550">
              <a:latin typeface="Courier New"/>
              <a:cs typeface="Courier New"/>
            </a:endParaRPr>
          </a:p>
        </p:txBody>
      </p:sp>
      <p:grpSp>
        <p:nvGrpSpPr>
          <p:cNvPr id="15" name="object 15" descr=""/>
          <p:cNvGrpSpPr/>
          <p:nvPr/>
        </p:nvGrpSpPr>
        <p:grpSpPr>
          <a:xfrm>
            <a:off x="368299" y="1352848"/>
            <a:ext cx="601345" cy="13335"/>
            <a:chOff x="368299" y="1352848"/>
            <a:chExt cx="601345" cy="13335"/>
          </a:xfrm>
        </p:grpSpPr>
        <p:sp>
          <p:nvSpPr>
            <p:cNvPr id="16" name="object 16" descr=""/>
            <p:cNvSpPr/>
            <p:nvPr/>
          </p:nvSpPr>
          <p:spPr>
            <a:xfrm>
              <a:off x="368299" y="1352848"/>
              <a:ext cx="601345" cy="6985"/>
            </a:xfrm>
            <a:custGeom>
              <a:avLst/>
              <a:gdLst/>
              <a:ahLst/>
              <a:cxnLst/>
              <a:rect l="l" t="t" r="r" b="b"/>
              <a:pathLst>
                <a:path w="601344" h="6984">
                  <a:moveTo>
                    <a:pt x="601321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601321" y="0"/>
                  </a:lnTo>
                  <a:lnTo>
                    <a:pt x="601321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 descr=""/>
            <p:cNvSpPr/>
            <p:nvPr/>
          </p:nvSpPr>
          <p:spPr>
            <a:xfrm>
              <a:off x="368287" y="1352854"/>
              <a:ext cx="601345" cy="13335"/>
            </a:xfrm>
            <a:custGeom>
              <a:avLst/>
              <a:gdLst/>
              <a:ahLst/>
              <a:cxnLst/>
              <a:rect l="l" t="t" r="r" b="b"/>
              <a:pathLst>
                <a:path w="601344" h="13334">
                  <a:moveTo>
                    <a:pt x="601332" y="0"/>
                  </a:moveTo>
                  <a:lnTo>
                    <a:pt x="594715" y="6604"/>
                  </a:lnTo>
                  <a:lnTo>
                    <a:pt x="0" y="6604"/>
                  </a:lnTo>
                  <a:lnTo>
                    <a:pt x="0" y="13220"/>
                  </a:lnTo>
                  <a:lnTo>
                    <a:pt x="594715" y="13220"/>
                  </a:lnTo>
                  <a:lnTo>
                    <a:pt x="601332" y="13220"/>
                  </a:lnTo>
                  <a:lnTo>
                    <a:pt x="601332" y="6604"/>
                  </a:lnTo>
                  <a:lnTo>
                    <a:pt x="601332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 descr=""/>
            <p:cNvSpPr/>
            <p:nvPr/>
          </p:nvSpPr>
          <p:spPr>
            <a:xfrm>
              <a:off x="368299" y="1352848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4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9" name="object 19" descr=""/>
          <p:cNvSpPr txBox="1"/>
          <p:nvPr/>
        </p:nvSpPr>
        <p:spPr>
          <a:xfrm>
            <a:off x="378624" y="1412842"/>
            <a:ext cx="58420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78</a:t>
            </a:r>
            <a:r>
              <a:rPr dirty="0" sz="800" spc="25" b="1">
                <a:latin typeface="Arial"/>
                <a:cs typeface="Arial"/>
              </a:rPr>
              <a:t> </a:t>
            </a:r>
            <a:r>
              <a:rPr dirty="0" sz="800" b="1">
                <a:latin typeface="Arial"/>
                <a:cs typeface="Arial"/>
              </a:rPr>
              <a:t>de</a:t>
            </a:r>
            <a:r>
              <a:rPr dirty="0" sz="800" spc="30" b="1">
                <a:latin typeface="Arial"/>
                <a:cs typeface="Arial"/>
              </a:rPr>
              <a:t> </a:t>
            </a:r>
            <a:r>
              <a:rPr dirty="0" sz="800" spc="-10" b="1">
                <a:latin typeface="Arial"/>
                <a:cs typeface="Arial"/>
              </a:rPr>
              <a:t>1189.</a:t>
            </a:r>
            <a:endParaRPr sz="800">
              <a:latin typeface="Arial"/>
              <a:cs typeface="Arial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831370" y="1584649"/>
            <a:ext cx="4664710" cy="123634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algn="r" marR="508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de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referencia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4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499745">
              <a:lnSpc>
                <a:spcPct val="113799"/>
              </a:lnSpc>
            </a:pPr>
            <a:r>
              <a:rPr dirty="0" sz="800" spc="10">
                <a:latin typeface="Times New Roman"/>
                <a:cs typeface="Times New Roman"/>
              </a:rPr>
              <a:t>Hay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un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desafío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relacionado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con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los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TRANSFORMADORES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SATURABLES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y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la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solicitud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de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salidas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rama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magnetizante.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Esto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requeriría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identificación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muy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complicada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del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transformador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maneja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salida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magnetización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presenta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Salida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Manager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(usando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alias)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posible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agregar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tabulación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estadística.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00"/>
              </a:spcBef>
            </a:pPr>
            <a:endParaRPr sz="800">
              <a:latin typeface="Times New Roman"/>
              <a:cs typeface="Times New Roman"/>
            </a:endParaRPr>
          </a:p>
          <a:p>
            <a:pPr marL="217170">
              <a:lnSpc>
                <a:spcPct val="100000"/>
              </a:lnSpc>
            </a:pPr>
            <a:r>
              <a:rPr dirty="0" sz="550" spc="-50" i="1">
                <a:solidFill>
                  <a:srgbClr val="000080"/>
                </a:solidFill>
                <a:latin typeface="Times New Roman"/>
                <a:cs typeface="Times New Roman"/>
              </a:rPr>
              <a:t>U</a:t>
            </a:r>
            <a:endParaRPr sz="550">
              <a:latin typeface="Times New Roman"/>
              <a:cs typeface="Times New Roman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831370" y="9091256"/>
            <a:ext cx="13144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78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4611106" y="9111080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1036216" y="3752050"/>
            <a:ext cx="7810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solidFill>
                  <a:srgbClr val="000080"/>
                </a:solidFill>
                <a:latin typeface="Times New Roman"/>
                <a:cs typeface="Times New Roman"/>
              </a:rPr>
              <a:t>U</a:t>
            </a:r>
            <a:endParaRPr sz="550">
              <a:latin typeface="Times New Roman"/>
              <a:cs typeface="Times New Roman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1036216" y="3230023"/>
            <a:ext cx="7810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solidFill>
                  <a:srgbClr val="000080"/>
                </a:solidFill>
                <a:latin typeface="Times New Roman"/>
                <a:cs typeface="Times New Roman"/>
              </a:rPr>
              <a:t>U</a:t>
            </a:r>
            <a:endParaRPr sz="550">
              <a:latin typeface="Times New Roman"/>
              <a:cs typeface="Times New Roman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4056040" y="3573635"/>
            <a:ext cx="89535" cy="730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300" spc="-25">
                <a:solidFill>
                  <a:srgbClr val="0000FF"/>
                </a:solidFill>
                <a:latin typeface="Times New Roman"/>
                <a:cs typeface="Times New Roman"/>
              </a:rPr>
              <a:t>mes</a:t>
            </a:r>
            <a:endParaRPr sz="300">
              <a:latin typeface="Times New Roman"/>
              <a:cs typeface="Times New Roman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4056040" y="3672754"/>
            <a:ext cx="54610" cy="730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300" spc="-50">
                <a:solidFill>
                  <a:srgbClr val="0000FF"/>
                </a:solidFill>
                <a:latin typeface="Times New Roman"/>
                <a:cs typeface="Times New Roman"/>
              </a:rPr>
              <a:t>V</a:t>
            </a:r>
            <a:endParaRPr sz="300">
              <a:latin typeface="Times New Roman"/>
              <a:cs typeface="Times New Roman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4128727" y="3487732"/>
            <a:ext cx="502920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 i="1">
                <a:solidFill>
                  <a:srgbClr val="400000"/>
                </a:solidFill>
                <a:latin typeface="Times New Roman"/>
                <a:cs typeface="Times New Roman"/>
              </a:rPr>
              <a:t>EDUCACIÓN</a:t>
            </a:r>
            <a:r>
              <a:rPr dirty="0" sz="400" spc="90" i="1">
                <a:solidFill>
                  <a:srgbClr val="400000"/>
                </a:solidFill>
                <a:latin typeface="Times New Roman"/>
                <a:cs typeface="Times New Roman"/>
              </a:rPr>
              <a:t> </a:t>
            </a:r>
            <a:r>
              <a:rPr dirty="0" sz="400" spc="-10" i="1">
                <a:solidFill>
                  <a:srgbClr val="400000"/>
                </a:solidFill>
                <a:latin typeface="Times New Roman"/>
                <a:cs typeface="Times New Roman"/>
              </a:rPr>
              <a:t>FÍSICA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4822560" y="3230023"/>
            <a:ext cx="7810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solidFill>
                  <a:srgbClr val="000080"/>
                </a:solidFill>
                <a:latin typeface="Times New Roman"/>
                <a:cs typeface="Times New Roman"/>
              </a:rPr>
              <a:t>U</a:t>
            </a:r>
            <a:endParaRPr sz="550">
              <a:latin typeface="Times New Roman"/>
              <a:cs typeface="Times New Roman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2219036" y="3428261"/>
            <a:ext cx="147955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 spc="-20">
                <a:solidFill>
                  <a:srgbClr val="000080"/>
                </a:solidFill>
                <a:latin typeface="Times New Roman"/>
                <a:cs typeface="Times New Roman"/>
              </a:rPr>
              <a:t>STAT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2721238" y="3573635"/>
            <a:ext cx="89535" cy="730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300" spc="-25">
                <a:solidFill>
                  <a:srgbClr val="0000FF"/>
                </a:solidFill>
                <a:latin typeface="Times New Roman"/>
                <a:cs typeface="Times New Roman"/>
              </a:rPr>
              <a:t>mes</a:t>
            </a:r>
            <a:endParaRPr sz="300">
              <a:latin typeface="Times New Roman"/>
              <a:cs typeface="Times New Roman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2721238" y="3672754"/>
            <a:ext cx="54610" cy="730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300" spc="-50">
                <a:solidFill>
                  <a:srgbClr val="0000FF"/>
                </a:solidFill>
                <a:latin typeface="Times New Roman"/>
                <a:cs typeface="Times New Roman"/>
              </a:rPr>
              <a:t>V</a:t>
            </a:r>
            <a:endParaRPr sz="300">
              <a:latin typeface="Times New Roman"/>
              <a:cs typeface="Times New Roman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2787317" y="3487732"/>
            <a:ext cx="502920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 i="1">
                <a:solidFill>
                  <a:srgbClr val="400000"/>
                </a:solidFill>
                <a:latin typeface="Times New Roman"/>
                <a:cs typeface="Times New Roman"/>
              </a:rPr>
              <a:t>EDUCACIÓN</a:t>
            </a:r>
            <a:r>
              <a:rPr dirty="0" sz="400" spc="90" i="1">
                <a:solidFill>
                  <a:srgbClr val="400000"/>
                </a:solidFill>
                <a:latin typeface="Times New Roman"/>
                <a:cs typeface="Times New Roman"/>
              </a:rPr>
              <a:t> </a:t>
            </a:r>
            <a:r>
              <a:rPr dirty="0" sz="400" spc="-10" i="1">
                <a:solidFill>
                  <a:srgbClr val="400000"/>
                </a:solidFill>
                <a:latin typeface="Times New Roman"/>
                <a:cs typeface="Times New Roman"/>
              </a:rPr>
              <a:t>FÍSICA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2899652" y="3230022"/>
            <a:ext cx="128270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 spc="-25">
                <a:solidFill>
                  <a:srgbClr val="FF0000"/>
                </a:solidFill>
                <a:latin typeface="Times New Roman"/>
                <a:cs typeface="Times New Roman"/>
              </a:rPr>
              <a:t>LCC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3335776" y="3567028"/>
            <a:ext cx="25971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10" i="1">
                <a:solidFill>
                  <a:srgbClr val="800000"/>
                </a:solidFill>
                <a:latin typeface="Times New Roman"/>
                <a:cs typeface="Times New Roman"/>
              </a:rPr>
              <a:t>MEDIO</a:t>
            </a:r>
            <a:endParaRPr sz="550">
              <a:latin typeface="Times New Roman"/>
              <a:cs typeface="Times New Roman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3171609" y="3230022"/>
            <a:ext cx="476884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4"/>
              </a:spcBef>
            </a:pPr>
            <a:r>
              <a:rPr dirty="0" sz="400">
                <a:solidFill>
                  <a:srgbClr val="FF0000"/>
                </a:solidFill>
                <a:latin typeface="Times New Roman"/>
                <a:cs typeface="Times New Roman"/>
              </a:rPr>
              <a:t>LCC</a:t>
            </a:r>
            <a:r>
              <a:rPr dirty="0" sz="400" spc="285">
                <a:solidFill>
                  <a:srgbClr val="FF0000"/>
                </a:solidFill>
                <a:latin typeface="Times New Roman"/>
                <a:cs typeface="Times New Roman"/>
              </a:rPr>
              <a:t>  </a:t>
            </a:r>
            <a:r>
              <a:rPr dirty="0" baseline="-18518" sz="450" b="1">
                <a:solidFill>
                  <a:srgbClr val="000080"/>
                </a:solidFill>
                <a:latin typeface="Times New Roman"/>
                <a:cs typeface="Times New Roman"/>
              </a:rPr>
              <a:t>V</a:t>
            </a:r>
            <a:r>
              <a:rPr dirty="0" baseline="-18518" sz="450" spc="315" b="1">
                <a:solidFill>
                  <a:srgbClr val="000080"/>
                </a:solidFill>
                <a:latin typeface="Times New Roman"/>
                <a:cs typeface="Times New Roman"/>
              </a:rPr>
              <a:t>  </a:t>
            </a:r>
            <a:r>
              <a:rPr dirty="0" sz="400" spc="-25">
                <a:solidFill>
                  <a:srgbClr val="FF0000"/>
                </a:solidFill>
                <a:latin typeface="Times New Roman"/>
                <a:cs typeface="Times New Roman"/>
              </a:rPr>
              <a:t>LCC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3791723" y="3230022"/>
            <a:ext cx="128270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 spc="-25">
                <a:solidFill>
                  <a:srgbClr val="FF0000"/>
                </a:solidFill>
                <a:latin typeface="Times New Roman"/>
                <a:cs typeface="Times New Roman"/>
              </a:rPr>
              <a:t>LCC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2219036" y="3725618"/>
            <a:ext cx="147955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 spc="-20">
                <a:solidFill>
                  <a:srgbClr val="000080"/>
                </a:solidFill>
                <a:latin typeface="Times New Roman"/>
                <a:cs typeface="Times New Roman"/>
              </a:rPr>
              <a:t>STAT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2219036" y="3130904"/>
            <a:ext cx="147955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 spc="-20">
                <a:solidFill>
                  <a:srgbClr val="000080"/>
                </a:solidFill>
                <a:latin typeface="Times New Roman"/>
                <a:cs typeface="Times New Roman"/>
              </a:rPr>
              <a:t>STAT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2727846" y="3256455"/>
            <a:ext cx="54610" cy="730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300" spc="-50" b="1">
                <a:solidFill>
                  <a:srgbClr val="000080"/>
                </a:solidFill>
                <a:latin typeface="Times New Roman"/>
                <a:cs typeface="Times New Roman"/>
              </a:rPr>
              <a:t>V</a:t>
            </a:r>
            <a:endParaRPr sz="300">
              <a:latin typeface="Times New Roman"/>
              <a:cs typeface="Times New Roman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4069256" y="3256455"/>
            <a:ext cx="54610" cy="730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300" spc="-50" b="1">
                <a:solidFill>
                  <a:srgbClr val="000080"/>
                </a:solidFill>
                <a:latin typeface="Times New Roman"/>
                <a:cs typeface="Times New Roman"/>
              </a:rPr>
              <a:t>V</a:t>
            </a:r>
            <a:endParaRPr sz="300">
              <a:latin typeface="Times New Roman"/>
              <a:cs typeface="Times New Roman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831370" y="4229141"/>
            <a:ext cx="4921885" cy="118237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 marR="191770">
              <a:lnSpc>
                <a:spcPct val="113799"/>
              </a:lnSpc>
              <a:spcBef>
                <a:spcPts val="9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4.22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Exa_12.acp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solicitando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salida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adicional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(tanto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voltajes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lateral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potencias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pararrayos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energías).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6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 b="1">
                <a:latin typeface="Times New Roman"/>
                <a:cs typeface="Times New Roman"/>
              </a:rPr>
              <a:t>4.2.5.6</a:t>
            </a:r>
            <a:r>
              <a:rPr dirty="0" sz="800" spc="7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Editar</a:t>
            </a:r>
            <a:r>
              <a:rPr dirty="0" sz="800" spc="8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archivo</a:t>
            </a:r>
            <a:r>
              <a:rPr dirty="0" sz="800" spc="80" b="1">
                <a:latin typeface="Times New Roman"/>
                <a:cs typeface="Times New Roman"/>
              </a:rPr>
              <a:t> </a:t>
            </a:r>
            <a:r>
              <a:rPr dirty="0" sz="800" spc="-25" b="1">
                <a:latin typeface="Times New Roman"/>
                <a:cs typeface="Times New Roman"/>
              </a:rPr>
              <a:t>ATP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390"/>
              </a:spcBef>
            </a:pPr>
            <a:r>
              <a:rPr dirty="0" sz="800">
                <a:latin typeface="Times New Roman"/>
                <a:cs typeface="Times New Roman"/>
              </a:rPr>
              <a:t>Esta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llama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editor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texto,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permite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contemplar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editar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ATP.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  <a:spcBef>
                <a:spcPts val="5"/>
              </a:spcBef>
            </a:pPr>
            <a:r>
              <a:rPr dirty="0" sz="800">
                <a:latin typeface="Times New Roman"/>
                <a:cs typeface="Times New Roman"/>
              </a:rPr>
              <a:t>Cuando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opción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Editar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archivo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presiona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tecla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función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F4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)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tiene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mismo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busca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activo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extensión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.atp</a:t>
            </a:r>
            <a:r>
              <a:rPr dirty="0" sz="800" spc="-220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abrirá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compilación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80"/>
              </a:spcBef>
            </a:pP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Editor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texto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figura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4.23.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831370" y="7901829"/>
            <a:ext cx="5545455" cy="9652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05664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4.23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principal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editor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texto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incorporado.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5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barra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parte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inferior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actual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posición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columna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del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cursor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texto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modificado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búfer.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Funciones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básicas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edición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texto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(Abrir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Guardar,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Imprimir,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Copiar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Pegar,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Buscar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reemplazar)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compatibles.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fuente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texto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predeterminada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cambiar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seleccionando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ts val="919"/>
              </a:lnSpc>
              <a:spcBef>
                <a:spcPts val="340"/>
              </a:spcBef>
            </a:pPr>
            <a:r>
              <a:rPr dirty="0" sz="800">
                <a:latin typeface="Times New Roman"/>
                <a:cs typeface="Times New Roman"/>
              </a:rPr>
              <a:t>Opción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fuente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menú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Carácter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descripción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detallada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todas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opciones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disponibles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ser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ts val="919"/>
              </a:lnSpc>
            </a:pP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encuentra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ayuda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opciones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menú.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búfer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texto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editor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limitado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máximo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2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GB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en</a:t>
            </a:r>
            <a:endParaRPr sz="800">
              <a:latin typeface="Times New Roman"/>
              <a:cs typeface="Times New Roman"/>
            </a:endParaRPr>
          </a:p>
        </p:txBody>
      </p:sp>
      <p:grpSp>
        <p:nvGrpSpPr>
          <p:cNvPr id="43" name="object 43" descr=""/>
          <p:cNvGrpSpPr/>
          <p:nvPr/>
        </p:nvGrpSpPr>
        <p:grpSpPr>
          <a:xfrm>
            <a:off x="368299" y="9698663"/>
            <a:ext cx="535305" cy="13335"/>
            <a:chOff x="368299" y="9698663"/>
            <a:chExt cx="535305" cy="13335"/>
          </a:xfrm>
        </p:grpSpPr>
        <p:sp>
          <p:nvSpPr>
            <p:cNvPr id="44" name="object 44" descr=""/>
            <p:cNvSpPr/>
            <p:nvPr/>
          </p:nvSpPr>
          <p:spPr>
            <a:xfrm>
              <a:off x="368299" y="9698663"/>
              <a:ext cx="535305" cy="6985"/>
            </a:xfrm>
            <a:custGeom>
              <a:avLst/>
              <a:gdLst/>
              <a:ahLst/>
              <a:cxnLst/>
              <a:rect l="l" t="t" r="r" b="b"/>
              <a:pathLst>
                <a:path w="535305" h="6984">
                  <a:moveTo>
                    <a:pt x="535242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535242" y="0"/>
                  </a:lnTo>
                  <a:lnTo>
                    <a:pt x="535242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 descr=""/>
            <p:cNvSpPr/>
            <p:nvPr/>
          </p:nvSpPr>
          <p:spPr>
            <a:xfrm>
              <a:off x="368287" y="9698671"/>
              <a:ext cx="535305" cy="13335"/>
            </a:xfrm>
            <a:custGeom>
              <a:avLst/>
              <a:gdLst/>
              <a:ahLst/>
              <a:cxnLst/>
              <a:rect l="l" t="t" r="r" b="b"/>
              <a:pathLst>
                <a:path w="535305" h="13334">
                  <a:moveTo>
                    <a:pt x="535254" y="0"/>
                  </a:moveTo>
                  <a:lnTo>
                    <a:pt x="528637" y="6604"/>
                  </a:lnTo>
                  <a:lnTo>
                    <a:pt x="0" y="6604"/>
                  </a:lnTo>
                  <a:lnTo>
                    <a:pt x="0" y="13208"/>
                  </a:lnTo>
                  <a:lnTo>
                    <a:pt x="528637" y="13208"/>
                  </a:lnTo>
                  <a:lnTo>
                    <a:pt x="535254" y="13208"/>
                  </a:lnTo>
                  <a:lnTo>
                    <a:pt x="535254" y="6604"/>
                  </a:lnTo>
                  <a:lnTo>
                    <a:pt x="535254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 descr=""/>
            <p:cNvSpPr/>
            <p:nvPr/>
          </p:nvSpPr>
          <p:spPr>
            <a:xfrm>
              <a:off x="368299" y="9698663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4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7" name="object 47" descr=""/>
          <p:cNvSpPr txBox="1"/>
          <p:nvPr/>
        </p:nvSpPr>
        <p:spPr>
          <a:xfrm>
            <a:off x="377385" y="9758657"/>
            <a:ext cx="51943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Página</a:t>
            </a:r>
            <a:r>
              <a:rPr dirty="0" sz="800" spc="8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79</a:t>
            </a:r>
            <a:endParaRPr sz="800">
              <a:latin typeface="Arial"/>
              <a:cs typeface="Arial"/>
            </a:endParaRPr>
          </a:p>
        </p:txBody>
      </p:sp>
      <p:sp>
        <p:nvSpPr>
          <p:cNvPr id="49" name="object 49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50" name="object 50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94615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62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48" name="object 48" descr=""/>
          <p:cNvSpPr txBox="1"/>
          <p:nvPr/>
        </p:nvSpPr>
        <p:spPr>
          <a:xfrm>
            <a:off x="4763088" y="9930463"/>
            <a:ext cx="99060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de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referencia</a:t>
            </a:r>
            <a:endParaRPr sz="8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935015" y="165100"/>
            <a:ext cx="5226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5" name="object 5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583"/>
                  </a:lnTo>
                  <a:lnTo>
                    <a:pt x="142755" y="98583"/>
                  </a:lnTo>
                  <a:lnTo>
                    <a:pt x="136180" y="99891"/>
                  </a:lnTo>
                  <a:lnTo>
                    <a:pt x="104587" y="124086"/>
                  </a:lnTo>
                  <a:lnTo>
                    <a:pt x="98048" y="143290"/>
                  </a:lnTo>
                  <a:lnTo>
                    <a:pt x="98048" y="569322"/>
                  </a:lnTo>
                  <a:lnTo>
                    <a:pt x="117977" y="603765"/>
                  </a:lnTo>
                  <a:lnTo>
                    <a:pt x="142755" y="614029"/>
                  </a:lnTo>
                  <a:lnTo>
                    <a:pt x="1886711" y="614029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4029"/>
                  </a:moveTo>
                  <a:lnTo>
                    <a:pt x="1744971" y="614029"/>
                  </a:lnTo>
                  <a:lnTo>
                    <a:pt x="1751545" y="612721"/>
                  </a:lnTo>
                  <a:lnTo>
                    <a:pt x="1764174" y="607489"/>
                  </a:lnTo>
                  <a:lnTo>
                    <a:pt x="1788370" y="575896"/>
                  </a:lnTo>
                  <a:lnTo>
                    <a:pt x="1789678" y="569322"/>
                  </a:lnTo>
                  <a:lnTo>
                    <a:pt x="1789678" y="143290"/>
                  </a:lnTo>
                  <a:lnTo>
                    <a:pt x="1769748" y="108846"/>
                  </a:lnTo>
                  <a:lnTo>
                    <a:pt x="1744971" y="98583"/>
                  </a:lnTo>
                  <a:lnTo>
                    <a:pt x="1886711" y="98583"/>
                  </a:lnTo>
                  <a:lnTo>
                    <a:pt x="1886711" y="614029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932176" y="500418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5453" y="528581"/>
                  </a:moveTo>
                  <a:lnTo>
                    <a:pt x="49392" y="528581"/>
                  </a:lnTo>
                  <a:lnTo>
                    <a:pt x="45954" y="528224"/>
                  </a:lnTo>
                  <a:lnTo>
                    <a:pt x="10837" y="507984"/>
                  </a:lnTo>
                  <a:lnTo>
                    <a:pt x="0" y="479226"/>
                  </a:lnTo>
                  <a:lnTo>
                    <a:pt x="0" y="475770"/>
                  </a:lnTo>
                  <a:lnTo>
                    <a:pt x="0" y="49407"/>
                  </a:lnTo>
                  <a:lnTo>
                    <a:pt x="17937" y="13011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914"/>
                  </a:lnTo>
                  <a:lnTo>
                    <a:pt x="1704845" y="49407"/>
                  </a:lnTo>
                  <a:lnTo>
                    <a:pt x="1704845" y="479226"/>
                  </a:lnTo>
                  <a:lnTo>
                    <a:pt x="1686907" y="515570"/>
                  </a:lnTo>
                  <a:lnTo>
                    <a:pt x="1658890" y="528270"/>
                  </a:lnTo>
                  <a:lnTo>
                    <a:pt x="1655453" y="52858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171"/>
              <a:ext cx="145374" cy="145374"/>
            </a:xfrm>
            <a:prstGeom prst="rect">
              <a:avLst/>
            </a:prstGeom>
          </p:spPr>
        </p:pic>
      </p:grpSp>
      <p:sp>
        <p:nvSpPr>
          <p:cNvPr id="8" name="object 8" descr=""/>
          <p:cNvSpPr txBox="1"/>
          <p:nvPr/>
        </p:nvSpPr>
        <p:spPr>
          <a:xfrm>
            <a:off x="1089080" y="370104"/>
            <a:ext cx="5478145" cy="4036695"/>
          </a:xfrm>
          <a:prstGeom prst="rect">
            <a:avLst/>
          </a:prstGeom>
        </p:spPr>
        <p:txBody>
          <a:bodyPr wrap="square" lIns="0" tIns="285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25"/>
              </a:spcBef>
            </a:pPr>
            <a:r>
              <a:rPr dirty="0" sz="800">
                <a:latin typeface="Times New Roman"/>
                <a:cs typeface="Times New Roman"/>
              </a:rPr>
              <a:t>Talla.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especificar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propio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editor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texto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favorito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(wordpad.exe,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write.exe,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notepad.exe)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en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página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Preferencias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Herramientas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opciones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contextual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derecho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ofrece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50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diferentes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plantillas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tarjeta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solicitud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través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campo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Insertar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...</a:t>
            </a:r>
            <a:endParaRPr sz="800">
              <a:latin typeface="Times New Roman"/>
              <a:cs typeface="Times New Roman"/>
            </a:endParaRPr>
          </a:p>
          <a:p>
            <a:pPr algn="ctr" marR="79375">
              <a:lnSpc>
                <a:spcPct val="100000"/>
              </a:lnSpc>
              <a:spcBef>
                <a:spcPts val="229"/>
              </a:spcBef>
            </a:pPr>
            <a:r>
              <a:rPr dirty="0" sz="600" spc="-10">
                <a:latin typeface="Arial MT"/>
                <a:cs typeface="Arial MT"/>
              </a:rPr>
              <a:t>Traduciendo...</a:t>
            </a:r>
            <a:endParaRPr sz="600">
              <a:latin typeface="Arial MT"/>
              <a:cs typeface="Arial MT"/>
            </a:endParaRPr>
          </a:p>
          <a:p>
            <a:pPr marL="12700" marR="539750">
              <a:lnSpc>
                <a:spcPts val="880"/>
              </a:lnSpc>
              <a:spcBef>
                <a:spcPts val="580"/>
              </a:spcBef>
            </a:pPr>
            <a:r>
              <a:rPr dirty="0" sz="800" i="1">
                <a:latin typeface="Times New Roman"/>
                <a:cs typeface="Times New Roman"/>
              </a:rPr>
              <a:t>La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Editor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texto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Herramientas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proporciona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forma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alternativa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invocar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editor.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eso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caso,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buffer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texto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estará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inicialmente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vacío.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45"/>
              </a:spcBef>
            </a:pPr>
            <a:endParaRPr sz="800">
              <a:latin typeface="Times New Roman"/>
              <a:cs typeface="Times New Roman"/>
            </a:endParaRPr>
          </a:p>
          <a:p>
            <a:pPr lvl="3" marL="328930" indent="-316230">
              <a:lnSpc>
                <a:spcPct val="100000"/>
              </a:lnSpc>
              <a:buAutoNum type="arabicPeriod" startAt="7"/>
              <a:tabLst>
                <a:tab pos="328930" algn="l"/>
              </a:tabLst>
            </a:pPr>
            <a:r>
              <a:rPr dirty="0" sz="800" b="1">
                <a:latin typeface="Times New Roman"/>
                <a:cs typeface="Times New Roman"/>
              </a:rPr>
              <a:t>Ver</a:t>
            </a:r>
            <a:r>
              <a:rPr dirty="0" sz="800" spc="2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archivo</a:t>
            </a:r>
            <a:r>
              <a:rPr dirty="0" sz="800" spc="30" b="1">
                <a:latin typeface="Times New Roman"/>
                <a:cs typeface="Times New Roman"/>
              </a:rPr>
              <a:t> </a:t>
            </a:r>
            <a:r>
              <a:rPr dirty="0" sz="800" spc="-25" b="1">
                <a:latin typeface="Times New Roman"/>
                <a:cs typeface="Times New Roman"/>
              </a:rPr>
              <a:t>LIS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395"/>
              </a:spcBef>
            </a:pPr>
            <a:r>
              <a:rPr dirty="0" sz="800">
                <a:latin typeface="Times New Roman"/>
                <a:cs typeface="Times New Roman"/>
              </a:rPr>
              <a:t>Esta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selección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llama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editor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texto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incorporado,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permite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contemplar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LUNIT6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salida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menudo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llamado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LIS).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tiene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extensión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.lis</a:t>
            </a:r>
            <a:r>
              <a:rPr dirty="0" sz="800" spc="-215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encontrar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en</a:t>
            </a:r>
            <a:endParaRPr sz="800">
              <a:latin typeface="Times New Roman"/>
              <a:cs typeface="Times New Roman"/>
            </a:endParaRPr>
          </a:p>
          <a:p>
            <a:pPr marL="12700" marR="655955">
              <a:lnSpc>
                <a:spcPct val="113799"/>
              </a:lnSpc>
              <a:spcBef>
                <a:spcPts val="55"/>
              </a:spcBef>
            </a:pPr>
            <a:r>
              <a:rPr dirty="0" sz="800">
                <a:latin typeface="Times New Roman"/>
                <a:cs typeface="Times New Roman"/>
              </a:rPr>
              <a:t>Directorio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resultados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(por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defecto,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carpeta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sistema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700">
                <a:latin typeface="Courier New"/>
                <a:cs typeface="Courier New"/>
              </a:rPr>
              <a:t>/</a:t>
            </a:r>
            <a:r>
              <a:rPr dirty="0" sz="700" spc="150">
                <a:latin typeface="Courier New"/>
                <a:cs typeface="Courier New"/>
              </a:rPr>
              <a:t> </a:t>
            </a:r>
            <a:r>
              <a:rPr dirty="0" sz="700">
                <a:latin typeface="Courier New"/>
                <a:cs typeface="Courier New"/>
              </a:rPr>
              <a:t>ATP</a:t>
            </a:r>
            <a:r>
              <a:rPr dirty="0" sz="700" spc="-150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)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después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simulación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exitosa.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cierto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casos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cuando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simulación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detiene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interrupción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sistema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operativo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error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fatal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ATP</a:t>
            </a:r>
            <a:endParaRPr sz="800">
              <a:latin typeface="Times New Roman"/>
              <a:cs typeface="Times New Roman"/>
            </a:endParaRPr>
          </a:p>
          <a:p>
            <a:pPr marL="12700" marR="8255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(nombre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ilegal,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carácter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incorrecto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O-xx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campo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etc.)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existe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tampoco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mostrar.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5"/>
              </a:spcBef>
            </a:pPr>
            <a:endParaRPr sz="800">
              <a:latin typeface="Times New Roman"/>
              <a:cs typeface="Times New Roman"/>
            </a:endParaRPr>
          </a:p>
          <a:p>
            <a:pPr lvl="3" marL="328930" indent="-316230">
              <a:lnSpc>
                <a:spcPct val="100000"/>
              </a:lnSpc>
              <a:buAutoNum type="arabicPeriod" startAt="8"/>
              <a:tabLst>
                <a:tab pos="328930" algn="l"/>
              </a:tabLst>
            </a:pPr>
            <a:r>
              <a:rPr dirty="0" sz="800" b="1">
                <a:latin typeface="Times New Roman"/>
                <a:cs typeface="Times New Roman"/>
              </a:rPr>
              <a:t>Buscar</a:t>
            </a:r>
            <a:r>
              <a:rPr dirty="0" sz="800" spc="7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nodo</a:t>
            </a:r>
            <a:r>
              <a:rPr dirty="0" sz="800" spc="7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y</a:t>
            </a:r>
            <a:r>
              <a:rPr dirty="0" sz="800" spc="7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Buscar</a:t>
            </a:r>
            <a:r>
              <a:rPr dirty="0" sz="800" spc="7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siguiente</a:t>
            </a:r>
            <a:r>
              <a:rPr dirty="0" sz="800" spc="75" b="1">
                <a:latin typeface="Times New Roman"/>
                <a:cs typeface="Times New Roman"/>
              </a:rPr>
              <a:t> </a:t>
            </a:r>
            <a:r>
              <a:rPr dirty="0" sz="800" spc="-20" b="1">
                <a:latin typeface="Times New Roman"/>
                <a:cs typeface="Times New Roman"/>
              </a:rPr>
              <a:t>nodo</a:t>
            </a:r>
            <a:endParaRPr sz="800">
              <a:latin typeface="Times New Roman"/>
              <a:cs typeface="Times New Roman"/>
            </a:endParaRPr>
          </a:p>
          <a:p>
            <a:pPr marL="12700" marR="709930">
              <a:lnSpc>
                <a:spcPct val="113799"/>
              </a:lnSpc>
              <a:spcBef>
                <a:spcPts val="260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nodo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Buscar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ayuda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encontrar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específico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Escribe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Buscar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multifase,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escribe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raíz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sin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extensiones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'A'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'Z'.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Buscar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siguiente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nodo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utiliza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pasar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siguiente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mismo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nombre.</a:t>
            </a:r>
            <a:endParaRPr sz="800">
              <a:latin typeface="Times New Roman"/>
              <a:cs typeface="Times New Roman"/>
            </a:endParaRPr>
          </a:p>
          <a:p>
            <a:pPr marL="12700" marR="918844">
              <a:lnSpc>
                <a:spcPts val="880"/>
              </a:lnSpc>
              <a:spcBef>
                <a:spcPts val="434"/>
              </a:spcBef>
            </a:pPr>
            <a:r>
              <a:rPr dirty="0" sz="800" i="1">
                <a:latin typeface="Times New Roman"/>
                <a:cs typeface="Times New Roman"/>
              </a:rPr>
              <a:t>Buscar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nodo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también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grupos,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necesario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(múltiple)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Editar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Editar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circuito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(Ctrl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+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H)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para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regrese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principal.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45"/>
              </a:spcBef>
            </a:pPr>
            <a:endParaRPr sz="800">
              <a:latin typeface="Times New Roman"/>
              <a:cs typeface="Times New Roman"/>
            </a:endParaRPr>
          </a:p>
          <a:p>
            <a:pPr lvl="3" marL="328930" indent="-316230">
              <a:lnSpc>
                <a:spcPct val="100000"/>
              </a:lnSpc>
              <a:spcBef>
                <a:spcPts val="5"/>
              </a:spcBef>
              <a:buAutoNum type="arabicPeriod" startAt="9"/>
              <a:tabLst>
                <a:tab pos="328930" algn="l"/>
              </a:tabLst>
            </a:pPr>
            <a:r>
              <a:rPr dirty="0" sz="800" spc="-10" b="1">
                <a:latin typeface="Times New Roman"/>
                <a:cs typeface="Times New Roman"/>
              </a:rPr>
              <a:t>Optimización</a:t>
            </a:r>
            <a:endParaRPr sz="800">
              <a:latin typeface="Times New Roman"/>
              <a:cs typeface="Times New Roman"/>
            </a:endParaRPr>
          </a:p>
          <a:p>
            <a:pPr marL="12700" marR="980440">
              <a:lnSpc>
                <a:spcPct val="113799"/>
              </a:lnSpc>
              <a:spcBef>
                <a:spcPts val="260"/>
              </a:spcBef>
            </a:pP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módulo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optimización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debe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haber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variables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declaradas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función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costo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debe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haberse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agregado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MODELOS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WriteMaxMin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).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módulo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optimización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cambiará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variables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elegidas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optimizar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función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costo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basada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Gradiente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Método,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algoritmo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genético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método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recocido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simple.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documenta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Manual</a:t>
            </a:r>
            <a:r>
              <a:rPr dirty="0" sz="800" spc="1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avanzado,</a:t>
            </a:r>
            <a:r>
              <a:rPr dirty="0" sz="800" spc="114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capítulo</a:t>
            </a:r>
            <a:r>
              <a:rPr dirty="0" sz="800" spc="114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5.11.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089080" y="7630897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5661767" y="7611072"/>
            <a:ext cx="13144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79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776304" y="5135301"/>
            <a:ext cx="179070" cy="13716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95"/>
              </a:spcBef>
            </a:pPr>
            <a:r>
              <a:rPr dirty="0" sz="250">
                <a:solidFill>
                  <a:srgbClr val="008000"/>
                </a:solidFill>
                <a:latin typeface="Times New Roman"/>
                <a:cs typeface="Times New Roman"/>
              </a:rPr>
              <a:t>SE</a:t>
            </a:r>
            <a:r>
              <a:rPr dirty="0" sz="250" spc="10">
                <a:solidFill>
                  <a:srgbClr val="008000"/>
                </a:solidFill>
                <a:latin typeface="Times New Roman"/>
                <a:cs typeface="Times New Roman"/>
              </a:rPr>
              <a:t> </a:t>
            </a:r>
            <a:r>
              <a:rPr dirty="0" sz="250" spc="-10">
                <a:solidFill>
                  <a:srgbClr val="008000"/>
                </a:solidFill>
                <a:latin typeface="Times New Roman"/>
                <a:cs typeface="Times New Roman"/>
              </a:rPr>
              <a:t>SENTÓ</a:t>
            </a:r>
            <a:endParaRPr sz="250">
              <a:latin typeface="Times New Roman"/>
              <a:cs typeface="Times New Roman"/>
            </a:endParaRPr>
          </a:p>
          <a:p>
            <a:pPr marL="45720">
              <a:lnSpc>
                <a:spcPct val="100000"/>
              </a:lnSpc>
              <a:spcBef>
                <a:spcPts val="120"/>
              </a:spcBef>
            </a:pPr>
            <a:r>
              <a:rPr dirty="0" sz="300" spc="-50" b="1">
                <a:solidFill>
                  <a:srgbClr val="000080"/>
                </a:solidFill>
                <a:latin typeface="Times New Roman"/>
                <a:cs typeface="Times New Roman"/>
              </a:rPr>
              <a:t>V</a:t>
            </a:r>
            <a:endParaRPr sz="300">
              <a:latin typeface="Times New Roman"/>
              <a:cs typeface="Times New Roman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1868815" y="5067020"/>
            <a:ext cx="49530" cy="6540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250" spc="-50">
                <a:solidFill>
                  <a:srgbClr val="000080"/>
                </a:solidFill>
                <a:latin typeface="Times New Roman"/>
                <a:cs typeface="Times New Roman"/>
              </a:rPr>
              <a:t>Y</a:t>
            </a:r>
            <a:endParaRPr sz="250">
              <a:latin typeface="Times New Roman"/>
              <a:cs typeface="Times New Roman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2364410" y="4948077"/>
            <a:ext cx="115570" cy="8128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dirty="0" sz="350" spc="-25">
                <a:solidFill>
                  <a:srgbClr val="FF0000"/>
                </a:solidFill>
                <a:latin typeface="Times New Roman"/>
                <a:cs typeface="Times New Roman"/>
              </a:rPr>
              <a:t>LCC</a:t>
            </a:r>
            <a:endParaRPr sz="350">
              <a:latin typeface="Times New Roman"/>
              <a:cs typeface="Times New Roman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2205820" y="5339266"/>
            <a:ext cx="204470" cy="203835"/>
          </a:xfrm>
          <a:prstGeom prst="rect">
            <a:avLst/>
          </a:prstGeom>
        </p:spPr>
        <p:txBody>
          <a:bodyPr wrap="square" lIns="0" tIns="3238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4"/>
              </a:spcBef>
            </a:pPr>
            <a:r>
              <a:rPr dirty="0" sz="300" spc="-10">
                <a:solidFill>
                  <a:srgbClr val="800000"/>
                </a:solidFill>
                <a:latin typeface="Times New Roman"/>
                <a:cs typeface="Times New Roman"/>
              </a:rPr>
              <a:t>ESCRIBIR</a:t>
            </a:r>
            <a:endParaRPr sz="3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60"/>
              </a:spcBef>
            </a:pPr>
            <a:r>
              <a:rPr dirty="0" sz="300" spc="-25">
                <a:latin typeface="Times New Roman"/>
                <a:cs typeface="Times New Roman"/>
              </a:rPr>
              <a:t>max</a:t>
            </a:r>
            <a:endParaRPr sz="300">
              <a:latin typeface="Times New Roman"/>
              <a:cs typeface="Times New Roman"/>
            </a:endParaRPr>
          </a:p>
          <a:p>
            <a:pPr marL="98425">
              <a:lnSpc>
                <a:spcPct val="100000"/>
              </a:lnSpc>
              <a:spcBef>
                <a:spcPts val="5"/>
              </a:spcBef>
            </a:pPr>
            <a:r>
              <a:rPr dirty="0" sz="300" spc="-25">
                <a:latin typeface="Times New Roman"/>
                <a:cs typeface="Times New Roman"/>
              </a:rPr>
              <a:t>min</a:t>
            </a:r>
            <a:endParaRPr sz="300">
              <a:latin typeface="Times New Roman"/>
              <a:cs typeface="Times New Roman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2628727" y="4617680"/>
            <a:ext cx="115570" cy="8128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dirty="0" sz="350" spc="-25">
                <a:solidFill>
                  <a:srgbClr val="FF0000"/>
                </a:solidFill>
                <a:latin typeface="Times New Roman"/>
                <a:cs typeface="Times New Roman"/>
              </a:rPr>
              <a:t>LCC</a:t>
            </a:r>
            <a:endParaRPr sz="350">
              <a:latin typeface="Times New Roman"/>
              <a:cs typeface="Times New Roman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2628727" y="5080236"/>
            <a:ext cx="115570" cy="8128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dirty="0" sz="350" spc="-25">
                <a:solidFill>
                  <a:srgbClr val="FF0000"/>
                </a:solidFill>
                <a:latin typeface="Times New Roman"/>
                <a:cs typeface="Times New Roman"/>
              </a:rPr>
              <a:t>LCC</a:t>
            </a:r>
            <a:endParaRPr sz="350">
              <a:latin typeface="Times New Roman"/>
              <a:cs typeface="Times New Roman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2899652" y="5080236"/>
            <a:ext cx="115570" cy="8128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dirty="0" sz="350" spc="-25">
                <a:solidFill>
                  <a:srgbClr val="FF0000"/>
                </a:solidFill>
                <a:latin typeface="Times New Roman"/>
                <a:cs typeface="Times New Roman"/>
              </a:rPr>
              <a:t>LCC</a:t>
            </a:r>
            <a:endParaRPr sz="350">
              <a:latin typeface="Times New Roman"/>
              <a:cs typeface="Times New Roman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3111106" y="5238826"/>
            <a:ext cx="59055" cy="10477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00" spc="-50" i="1">
                <a:latin typeface="Times New Roman"/>
                <a:cs typeface="Times New Roman"/>
              </a:rPr>
              <a:t>1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1089080" y="6514156"/>
            <a:ext cx="5147310" cy="88582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4.24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Encontrar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valor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neutral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bobina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puesta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tierra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dando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resonancia,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Exa_18.acp.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3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 b="1">
                <a:latin typeface="Times New Roman"/>
                <a:cs typeface="Times New Roman"/>
              </a:rPr>
              <a:t>4.2.5.10</a:t>
            </a:r>
            <a:r>
              <a:rPr dirty="0" sz="800" spc="7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Verificación</a:t>
            </a:r>
            <a:r>
              <a:rPr dirty="0" sz="800" spc="8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</a:t>
            </a:r>
            <a:r>
              <a:rPr dirty="0" sz="800" spc="80" b="1">
                <a:latin typeface="Times New Roman"/>
                <a:cs typeface="Times New Roman"/>
              </a:rPr>
              <a:t> </a:t>
            </a:r>
            <a:r>
              <a:rPr dirty="0" sz="800" spc="-10" b="1">
                <a:latin typeface="Times New Roman"/>
                <a:cs typeface="Times New Roman"/>
              </a:rPr>
              <a:t>línea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395"/>
              </a:spcBef>
            </a:pPr>
            <a:r>
              <a:rPr dirty="0" sz="800">
                <a:latin typeface="Times New Roman"/>
                <a:cs typeface="Times New Roman"/>
              </a:rPr>
              <a:t>Primero,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desea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probar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luego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hace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ATP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LineCheck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Fig.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4.25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Luego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aparece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salida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4.26.</a:t>
            </a:r>
            <a:endParaRPr sz="800">
              <a:latin typeface="Times New Roman"/>
              <a:cs typeface="Times New Roman"/>
            </a:endParaRPr>
          </a:p>
        </p:txBody>
      </p:sp>
      <p:grpSp>
        <p:nvGrpSpPr>
          <p:cNvPr id="20" name="object 20" descr=""/>
          <p:cNvGrpSpPr/>
          <p:nvPr/>
        </p:nvGrpSpPr>
        <p:grpSpPr>
          <a:xfrm>
            <a:off x="368299" y="8079713"/>
            <a:ext cx="158750" cy="13335"/>
            <a:chOff x="368299" y="8079713"/>
            <a:chExt cx="158750" cy="13335"/>
          </a:xfrm>
        </p:grpSpPr>
        <p:sp>
          <p:nvSpPr>
            <p:cNvPr id="21" name="object 21" descr=""/>
            <p:cNvSpPr/>
            <p:nvPr/>
          </p:nvSpPr>
          <p:spPr>
            <a:xfrm>
              <a:off x="368299" y="8079713"/>
              <a:ext cx="158750" cy="6985"/>
            </a:xfrm>
            <a:custGeom>
              <a:avLst/>
              <a:gdLst/>
              <a:ahLst/>
              <a:cxnLst/>
              <a:rect l="l" t="t" r="r" b="b"/>
              <a:pathLst>
                <a:path w="158750" h="6984">
                  <a:moveTo>
                    <a:pt x="158590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158590" y="0"/>
                  </a:lnTo>
                  <a:lnTo>
                    <a:pt x="158590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 descr=""/>
            <p:cNvSpPr/>
            <p:nvPr/>
          </p:nvSpPr>
          <p:spPr>
            <a:xfrm>
              <a:off x="368287" y="8079714"/>
              <a:ext cx="158750" cy="13335"/>
            </a:xfrm>
            <a:custGeom>
              <a:avLst/>
              <a:gdLst/>
              <a:ahLst/>
              <a:cxnLst/>
              <a:rect l="l" t="t" r="r" b="b"/>
              <a:pathLst>
                <a:path w="158750" h="13334">
                  <a:moveTo>
                    <a:pt x="158597" y="0"/>
                  </a:moveTo>
                  <a:lnTo>
                    <a:pt x="151993" y="6616"/>
                  </a:lnTo>
                  <a:lnTo>
                    <a:pt x="0" y="6616"/>
                  </a:lnTo>
                  <a:lnTo>
                    <a:pt x="0" y="13220"/>
                  </a:lnTo>
                  <a:lnTo>
                    <a:pt x="151993" y="13220"/>
                  </a:lnTo>
                  <a:lnTo>
                    <a:pt x="158597" y="13220"/>
                  </a:lnTo>
                  <a:lnTo>
                    <a:pt x="158597" y="6616"/>
                  </a:lnTo>
                  <a:lnTo>
                    <a:pt x="158597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 descr=""/>
            <p:cNvSpPr/>
            <p:nvPr/>
          </p:nvSpPr>
          <p:spPr>
            <a:xfrm>
              <a:off x="368299" y="8079713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4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4" name="object 24" descr=""/>
          <p:cNvSpPr txBox="1"/>
          <p:nvPr/>
        </p:nvSpPr>
        <p:spPr>
          <a:xfrm>
            <a:off x="376765" y="8139707"/>
            <a:ext cx="14351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Arial"/>
                <a:cs typeface="Arial"/>
              </a:rPr>
              <a:t>80</a:t>
            </a:r>
            <a:endParaRPr sz="800">
              <a:latin typeface="Arial"/>
              <a:cs typeface="Arial"/>
            </a:endParaRPr>
          </a:p>
        </p:txBody>
      </p:sp>
      <p:sp>
        <p:nvSpPr>
          <p:cNvPr id="27" name="object 27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28" name="object 28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94615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62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25" name="object 25" descr=""/>
          <p:cNvSpPr txBox="1"/>
          <p:nvPr/>
        </p:nvSpPr>
        <p:spPr>
          <a:xfrm>
            <a:off x="4505379" y="8311513"/>
            <a:ext cx="99060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de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referencia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831370" y="8854685"/>
            <a:ext cx="5313680" cy="1419860"/>
          </a:xfrm>
          <a:prstGeom prst="rect">
            <a:avLst/>
          </a:prstGeom>
        </p:spPr>
        <p:txBody>
          <a:bodyPr wrap="square" lIns="0" tIns="285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25"/>
              </a:spcBef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función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LineCheck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admite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hasta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3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circuitos.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sugiere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valor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predeterminado</a:t>
            </a:r>
            <a:endParaRPr sz="800">
              <a:latin typeface="Times New Roman"/>
              <a:cs typeface="Times New Roman"/>
            </a:endParaRPr>
          </a:p>
          <a:p>
            <a:pPr marL="12700" marR="812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cantidades.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izquierda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sugieren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mientras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derecha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convierten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salida.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número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sigue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orden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todos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estándar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superiores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tienen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número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bajo.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también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tiene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frecuencia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potencia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prueba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cable.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Finalmente,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verificar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fasor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spc="-10" i="1">
                <a:latin typeface="Times New Roman"/>
                <a:cs typeface="Times New Roman"/>
              </a:rPr>
              <a:t>exacto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340"/>
              </a:spcBef>
            </a:pP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equivalente</a:t>
            </a:r>
            <a:r>
              <a:rPr dirty="0" sz="800" spc="9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dará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resultado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resultados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ligeramente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mejores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secciones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largas.</a:t>
            </a:r>
            <a:endParaRPr sz="800">
              <a:latin typeface="Times New Roman"/>
              <a:cs typeface="Times New Roman"/>
            </a:endParaRPr>
          </a:p>
          <a:p>
            <a:pPr marL="12700" marR="598170">
              <a:lnSpc>
                <a:spcPct val="116500"/>
              </a:lnSpc>
              <a:spcBef>
                <a:spcPts val="860"/>
              </a:spcBef>
            </a:pPr>
            <a:r>
              <a:rPr dirty="0" sz="800">
                <a:latin typeface="Times New Roman"/>
                <a:cs typeface="Times New Roman"/>
              </a:rPr>
              <a:t>Cuando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hace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Aceptar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4.26,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crea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/LCC/LineCheck.dat</a:t>
            </a:r>
            <a:r>
              <a:rPr dirty="0" sz="800" spc="-215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)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y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ejecutado.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configuración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trifásica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crean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4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casos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secuenciales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(Z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+,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+,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Z0,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Y0)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mientras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configuración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9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crean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24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casos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(Z11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+,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Y11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+,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Z110,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Y110,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Z12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Z22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...,</a:t>
            </a:r>
            <a:endParaRPr sz="8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3" name="object 3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4" name="object 4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631"/>
                  </a:lnTo>
                  <a:lnTo>
                    <a:pt x="142755" y="98631"/>
                  </a:lnTo>
                  <a:lnTo>
                    <a:pt x="136180" y="99939"/>
                  </a:lnTo>
                  <a:lnTo>
                    <a:pt x="104587" y="124134"/>
                  </a:lnTo>
                  <a:lnTo>
                    <a:pt x="98048" y="143338"/>
                  </a:lnTo>
                  <a:lnTo>
                    <a:pt x="98048" y="569369"/>
                  </a:lnTo>
                  <a:lnTo>
                    <a:pt x="117977" y="603813"/>
                  </a:lnTo>
                  <a:lnTo>
                    <a:pt x="142755" y="614076"/>
                  </a:lnTo>
                  <a:lnTo>
                    <a:pt x="1886711" y="614076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4076"/>
                  </a:moveTo>
                  <a:lnTo>
                    <a:pt x="1744971" y="614076"/>
                  </a:lnTo>
                  <a:lnTo>
                    <a:pt x="1751545" y="612768"/>
                  </a:lnTo>
                  <a:lnTo>
                    <a:pt x="1764174" y="607537"/>
                  </a:lnTo>
                  <a:lnTo>
                    <a:pt x="1788370" y="575944"/>
                  </a:lnTo>
                  <a:lnTo>
                    <a:pt x="1789678" y="569369"/>
                  </a:lnTo>
                  <a:lnTo>
                    <a:pt x="1789678" y="143338"/>
                  </a:lnTo>
                  <a:lnTo>
                    <a:pt x="1769748" y="108894"/>
                  </a:lnTo>
                  <a:lnTo>
                    <a:pt x="1744971" y="98631"/>
                  </a:lnTo>
                  <a:lnTo>
                    <a:pt x="1886711" y="98631"/>
                  </a:lnTo>
                  <a:lnTo>
                    <a:pt x="1886711" y="614076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2932176" y="500471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5453" y="528634"/>
                  </a:moveTo>
                  <a:lnTo>
                    <a:pt x="49392" y="528634"/>
                  </a:lnTo>
                  <a:lnTo>
                    <a:pt x="45954" y="528270"/>
                  </a:lnTo>
                  <a:lnTo>
                    <a:pt x="10837" y="507931"/>
                  </a:lnTo>
                  <a:lnTo>
                    <a:pt x="0" y="479226"/>
                  </a:lnTo>
                  <a:lnTo>
                    <a:pt x="0" y="475770"/>
                  </a:lnTo>
                  <a:lnTo>
                    <a:pt x="0" y="49407"/>
                  </a:lnTo>
                  <a:lnTo>
                    <a:pt x="17937" y="12958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914"/>
                  </a:lnTo>
                  <a:lnTo>
                    <a:pt x="1704845" y="49407"/>
                  </a:lnTo>
                  <a:lnTo>
                    <a:pt x="1704845" y="479226"/>
                  </a:lnTo>
                  <a:lnTo>
                    <a:pt x="1686907" y="515524"/>
                  </a:lnTo>
                  <a:lnTo>
                    <a:pt x="1658890" y="528270"/>
                  </a:lnTo>
                  <a:lnTo>
                    <a:pt x="1655453" y="52863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" name="object 6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171"/>
              <a:ext cx="145374" cy="145374"/>
            </a:xfrm>
            <a:prstGeom prst="rect">
              <a:avLst/>
            </a:prstGeom>
          </p:spPr>
        </p:pic>
      </p:grpSp>
      <p:sp>
        <p:nvSpPr>
          <p:cNvPr id="7" name="object 7" descr=""/>
          <p:cNvSpPr txBox="1"/>
          <p:nvPr/>
        </p:nvSpPr>
        <p:spPr>
          <a:xfrm>
            <a:off x="805970" y="111877"/>
            <a:ext cx="5255260" cy="892175"/>
          </a:xfrm>
          <a:prstGeom prst="rect">
            <a:avLst/>
          </a:prstGeom>
        </p:spPr>
        <p:txBody>
          <a:bodyPr wrap="square" lIns="0" tIns="66040" rIns="0" bIns="0" rtlCol="0" vert="horz">
            <a:spAutoFit/>
          </a:bodyPr>
          <a:lstStyle/>
          <a:p>
            <a:pPr marL="3141345">
              <a:lnSpc>
                <a:spcPct val="100000"/>
              </a:lnSpc>
              <a:spcBef>
                <a:spcPts val="52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  <a:p>
            <a:pPr marL="38100">
              <a:lnSpc>
                <a:spcPts val="844"/>
              </a:lnSpc>
              <a:spcBef>
                <a:spcPts val="465"/>
              </a:spcBef>
            </a:pPr>
            <a:r>
              <a:rPr dirty="0" sz="800">
                <a:latin typeface="Times New Roman"/>
                <a:cs typeface="Times New Roman"/>
              </a:rPr>
              <a:t>Z13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Z23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Z33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...),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supone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simetría.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Finalmente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escanea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LIS.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los</a:t>
            </a:r>
            <a:endParaRPr sz="800">
              <a:latin typeface="Times New Roman"/>
              <a:cs typeface="Times New Roman"/>
            </a:endParaRPr>
          </a:p>
          <a:p>
            <a:pPr marL="38100">
              <a:lnSpc>
                <a:spcPts val="844"/>
              </a:lnSpc>
            </a:pP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valores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calculados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presentan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resultados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figura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4.25.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cambiar</a:t>
            </a:r>
            <a:endParaRPr sz="800">
              <a:latin typeface="Times New Roman"/>
              <a:cs typeface="Times New Roman"/>
            </a:endParaRPr>
          </a:p>
          <a:p>
            <a:pPr marL="38100" marR="8813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entre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coordenadas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polares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complejas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crea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texto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resultado.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mutuos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son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presentado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página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separada.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unidad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admisiones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Faradios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Siemens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(micro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nano)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escalar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todos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valores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factor </a:t>
            </a:r>
            <a:r>
              <a:rPr dirty="0" baseline="46296" sz="900" spc="-112">
                <a:latin typeface="Arial MT"/>
                <a:cs typeface="Arial MT"/>
              </a:rPr>
              <a:t>T</a:t>
            </a:r>
            <a:r>
              <a:rPr dirty="0" sz="800" spc="-75">
                <a:latin typeface="Times New Roman"/>
                <a:cs typeface="Times New Roman"/>
              </a:rPr>
              <a:t>o</a:t>
            </a:r>
            <a:r>
              <a:rPr dirty="0" baseline="46296" sz="900" spc="-112">
                <a:latin typeface="Arial MT"/>
                <a:cs typeface="Arial MT"/>
              </a:rPr>
              <a:t>ra</a:t>
            </a:r>
            <a:r>
              <a:rPr dirty="0" sz="800" spc="-75">
                <a:latin typeface="Times New Roman"/>
                <a:cs typeface="Times New Roman"/>
              </a:rPr>
              <a:t>p</a:t>
            </a:r>
            <a:r>
              <a:rPr dirty="0" baseline="46296" sz="900" spc="-112">
                <a:latin typeface="Arial MT"/>
                <a:cs typeface="Arial MT"/>
              </a:rPr>
              <a:t>d</a:t>
            </a:r>
            <a:r>
              <a:rPr dirty="0" sz="800" spc="-75">
                <a:latin typeface="Times New Roman"/>
                <a:cs typeface="Times New Roman"/>
              </a:rPr>
              <a:t>o</a:t>
            </a:r>
            <a:r>
              <a:rPr dirty="0" baseline="46296" sz="900" spc="-112">
                <a:latin typeface="Arial MT"/>
                <a:cs typeface="Arial MT"/>
              </a:rPr>
              <a:t>u</a:t>
            </a:r>
            <a:r>
              <a:rPr dirty="0" sz="800" spc="-75">
                <a:latin typeface="Times New Roman"/>
                <a:cs typeface="Times New Roman"/>
              </a:rPr>
              <a:t>r</a:t>
            </a:r>
            <a:r>
              <a:rPr dirty="0" baseline="46296" sz="900" spc="-112">
                <a:latin typeface="Arial MT"/>
                <a:cs typeface="Arial MT"/>
              </a:rPr>
              <a:t>ci</a:t>
            </a:r>
            <a:r>
              <a:rPr dirty="0" sz="800" spc="-75">
                <a:latin typeface="Times New Roman"/>
                <a:cs typeface="Times New Roman"/>
              </a:rPr>
              <a:t>l</a:t>
            </a:r>
            <a:r>
              <a:rPr dirty="0" baseline="46296" sz="900" spc="-112">
                <a:latin typeface="Arial MT"/>
                <a:cs typeface="Arial MT"/>
              </a:rPr>
              <a:t>e</a:t>
            </a:r>
            <a:r>
              <a:rPr dirty="0" sz="800" spc="-75">
                <a:latin typeface="Times New Roman"/>
                <a:cs typeface="Times New Roman"/>
              </a:rPr>
              <a:t>a</a:t>
            </a:r>
            <a:r>
              <a:rPr dirty="0" baseline="46296" sz="900" spc="-112">
                <a:latin typeface="Arial MT"/>
                <a:cs typeface="Arial MT"/>
              </a:rPr>
              <a:t>nd</a:t>
            </a:r>
            <a:r>
              <a:rPr dirty="0" sz="800" spc="-75">
                <a:latin typeface="Times New Roman"/>
                <a:cs typeface="Times New Roman"/>
              </a:rPr>
              <a:t>lo</a:t>
            </a:r>
            <a:r>
              <a:rPr dirty="0" baseline="46296" sz="900" spc="-112">
                <a:latin typeface="Arial MT"/>
                <a:cs typeface="Arial MT"/>
              </a:rPr>
              <a:t>o.</a:t>
            </a:r>
            <a:r>
              <a:rPr dirty="0" sz="800" spc="-75">
                <a:latin typeface="Times New Roman"/>
                <a:cs typeface="Times New Roman"/>
              </a:rPr>
              <a:t>n</a:t>
            </a:r>
            <a:r>
              <a:rPr dirty="0" baseline="46296" sz="900" spc="-112">
                <a:latin typeface="Arial MT"/>
                <a:cs typeface="Arial MT"/>
              </a:rPr>
              <a:t>..</a:t>
            </a:r>
            <a:r>
              <a:rPr dirty="0" sz="800" spc="-75">
                <a:latin typeface="Times New Roman"/>
                <a:cs typeface="Times New Roman"/>
              </a:rPr>
              <a:t>gitud.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831370" y="5853417"/>
            <a:ext cx="13144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80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4611106" y="5873240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831370" y="3263108"/>
            <a:ext cx="5346065" cy="2009139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  <a:tabLst>
                <a:tab pos="2510155" algn="l"/>
              </a:tabLst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4.25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Selección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línea.</a:t>
            </a:r>
            <a:r>
              <a:rPr dirty="0" sz="800">
                <a:latin typeface="Times New Roman"/>
                <a:cs typeface="Times New Roman"/>
              </a:rPr>
              <a:t>	Fig.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4.26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Selección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salidas.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72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impedancias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serie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obtienen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aplicando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corrientes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terminales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mientras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salida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extremos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conectados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tierra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otros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dejan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abiertos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divisiones).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acoplamiento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mutuo,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aplicado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ambos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circuitos.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otro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lado,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admisiones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derivación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obtienen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aplicando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un</a:t>
            </a:r>
            <a:endParaRPr sz="800">
              <a:latin typeface="Times New Roman"/>
              <a:cs typeface="Times New Roman"/>
            </a:endParaRPr>
          </a:p>
          <a:p>
            <a:pPr marL="12700" marR="68961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fuente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voltaje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terminal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dejando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abierto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extremo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salida.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acoplamiento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mutuo,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1V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aplicado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mientras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voltaje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1E-20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aplica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otro.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7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136969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debe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prestar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especial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atención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largas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cables.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aplica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particular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PI-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equivalentes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recomienda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"Exact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exacto",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garantía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éxito.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intenta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obtener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mejor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aproximación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sistema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cable</a:t>
            </a:r>
            <a:endParaRPr sz="800">
              <a:latin typeface="Times New Roman"/>
              <a:cs typeface="Times New Roman"/>
            </a:endParaRPr>
          </a:p>
          <a:p>
            <a:pPr marL="12700" marR="84201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ser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probado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general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desconocido.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acoplamiento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mutuo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sistema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secuencia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positiva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Casos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simétricos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muy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pequeños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vulnerables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aproximaciones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realizadas.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Apéndice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7.2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documenta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procedimiento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cálculo.</a:t>
            </a:r>
            <a:endParaRPr sz="800">
              <a:latin typeface="Times New Roman"/>
              <a:cs typeface="Times New Roman"/>
            </a:endParaRPr>
          </a:p>
        </p:txBody>
      </p:sp>
      <p:grpSp>
        <p:nvGrpSpPr>
          <p:cNvPr id="11" name="object 11" descr=""/>
          <p:cNvGrpSpPr/>
          <p:nvPr/>
        </p:nvGrpSpPr>
        <p:grpSpPr>
          <a:xfrm>
            <a:off x="368299" y="6460823"/>
            <a:ext cx="535305" cy="13335"/>
            <a:chOff x="368299" y="6460823"/>
            <a:chExt cx="535305" cy="13335"/>
          </a:xfrm>
        </p:grpSpPr>
        <p:sp>
          <p:nvSpPr>
            <p:cNvPr id="12" name="object 12" descr=""/>
            <p:cNvSpPr/>
            <p:nvPr/>
          </p:nvSpPr>
          <p:spPr>
            <a:xfrm>
              <a:off x="368299" y="6460823"/>
              <a:ext cx="535305" cy="6985"/>
            </a:xfrm>
            <a:custGeom>
              <a:avLst/>
              <a:gdLst/>
              <a:ahLst/>
              <a:cxnLst/>
              <a:rect l="l" t="t" r="r" b="b"/>
              <a:pathLst>
                <a:path w="535305" h="6985">
                  <a:moveTo>
                    <a:pt x="535242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535242" y="0"/>
                  </a:lnTo>
                  <a:lnTo>
                    <a:pt x="535242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368287" y="6460832"/>
              <a:ext cx="535305" cy="13335"/>
            </a:xfrm>
            <a:custGeom>
              <a:avLst/>
              <a:gdLst/>
              <a:ahLst/>
              <a:cxnLst/>
              <a:rect l="l" t="t" r="r" b="b"/>
              <a:pathLst>
                <a:path w="535305" h="13335">
                  <a:moveTo>
                    <a:pt x="535254" y="0"/>
                  </a:moveTo>
                  <a:lnTo>
                    <a:pt x="528637" y="6604"/>
                  </a:lnTo>
                  <a:lnTo>
                    <a:pt x="0" y="6604"/>
                  </a:lnTo>
                  <a:lnTo>
                    <a:pt x="0" y="13208"/>
                  </a:lnTo>
                  <a:lnTo>
                    <a:pt x="528637" y="13208"/>
                  </a:lnTo>
                  <a:lnTo>
                    <a:pt x="535254" y="13208"/>
                  </a:lnTo>
                  <a:lnTo>
                    <a:pt x="535254" y="6604"/>
                  </a:lnTo>
                  <a:lnTo>
                    <a:pt x="535254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368299" y="6460823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5" name="object 15" descr=""/>
          <p:cNvSpPr txBox="1"/>
          <p:nvPr/>
        </p:nvSpPr>
        <p:spPr>
          <a:xfrm>
            <a:off x="377385" y="6520818"/>
            <a:ext cx="51943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Página</a:t>
            </a:r>
            <a:r>
              <a:rPr dirty="0" sz="800" spc="8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81</a:t>
            </a:r>
            <a:endParaRPr sz="800">
              <a:latin typeface="Arial"/>
              <a:cs typeface="Arial"/>
            </a:endParaRPr>
          </a:p>
        </p:txBody>
      </p:sp>
      <p:sp>
        <p:nvSpPr>
          <p:cNvPr id="18" name="object 18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19" name="object 19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94615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62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16" name="object 16" descr=""/>
          <p:cNvSpPr txBox="1"/>
          <p:nvPr/>
        </p:nvSpPr>
        <p:spPr>
          <a:xfrm>
            <a:off x="4763088" y="6692624"/>
            <a:ext cx="99060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de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referencia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1089080" y="9560465"/>
            <a:ext cx="4933950" cy="72771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45923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4.27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Presentación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resultados.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7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 b="1">
                <a:latin typeface="Times New Roman"/>
                <a:cs typeface="Times New Roman"/>
              </a:rPr>
              <a:t>4.2.5.11</a:t>
            </a:r>
            <a:r>
              <a:rPr dirty="0" sz="800" spc="7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Comandos</a:t>
            </a:r>
            <a:r>
              <a:rPr dirty="0" sz="800" spc="7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</a:t>
            </a:r>
            <a:r>
              <a:rPr dirty="0" sz="800" spc="7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edición</a:t>
            </a:r>
            <a:r>
              <a:rPr dirty="0" sz="800" spc="70" b="1">
                <a:latin typeface="Times New Roman"/>
                <a:cs typeface="Times New Roman"/>
              </a:rPr>
              <a:t> </a:t>
            </a:r>
            <a:r>
              <a:rPr dirty="0" sz="800" spc="-25" b="1">
                <a:latin typeface="Times New Roman"/>
                <a:cs typeface="Times New Roman"/>
              </a:rPr>
              <a:t>...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395"/>
              </a:spcBef>
            </a:pPr>
            <a:r>
              <a:rPr dirty="0" sz="800">
                <a:latin typeface="Times New Roman"/>
                <a:cs typeface="Times New Roman"/>
              </a:rPr>
              <a:t>Esta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característica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permite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ejecutables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(*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.exe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*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.bat)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ejecutar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35">
                <a:latin typeface="Times New Roman"/>
                <a:cs typeface="Times New Roman"/>
              </a:rPr>
              <a:t>ATP.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Nuevo</a:t>
            </a:r>
            <a:endParaRPr sz="8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3" name="object 3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4" name="object 4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631"/>
                  </a:lnTo>
                  <a:lnTo>
                    <a:pt x="142755" y="98631"/>
                  </a:lnTo>
                  <a:lnTo>
                    <a:pt x="136180" y="99939"/>
                  </a:lnTo>
                  <a:lnTo>
                    <a:pt x="104587" y="124134"/>
                  </a:lnTo>
                  <a:lnTo>
                    <a:pt x="98048" y="143338"/>
                  </a:lnTo>
                  <a:lnTo>
                    <a:pt x="98048" y="569322"/>
                  </a:lnTo>
                  <a:lnTo>
                    <a:pt x="117977" y="603765"/>
                  </a:lnTo>
                  <a:lnTo>
                    <a:pt x="142755" y="614029"/>
                  </a:lnTo>
                  <a:lnTo>
                    <a:pt x="1886711" y="614029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4029"/>
                  </a:moveTo>
                  <a:lnTo>
                    <a:pt x="1744971" y="614029"/>
                  </a:lnTo>
                  <a:lnTo>
                    <a:pt x="1751545" y="612721"/>
                  </a:lnTo>
                  <a:lnTo>
                    <a:pt x="1764174" y="607489"/>
                  </a:lnTo>
                  <a:lnTo>
                    <a:pt x="1788370" y="575896"/>
                  </a:lnTo>
                  <a:lnTo>
                    <a:pt x="1789678" y="569322"/>
                  </a:lnTo>
                  <a:lnTo>
                    <a:pt x="1789678" y="143338"/>
                  </a:lnTo>
                  <a:lnTo>
                    <a:pt x="1769748" y="108894"/>
                  </a:lnTo>
                  <a:lnTo>
                    <a:pt x="1744971" y="98631"/>
                  </a:lnTo>
                  <a:lnTo>
                    <a:pt x="1886711" y="98631"/>
                  </a:lnTo>
                  <a:lnTo>
                    <a:pt x="1886711" y="614029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2932176" y="500463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5453" y="528634"/>
                  </a:moveTo>
                  <a:lnTo>
                    <a:pt x="49392" y="528634"/>
                  </a:lnTo>
                  <a:lnTo>
                    <a:pt x="45954" y="528270"/>
                  </a:lnTo>
                  <a:lnTo>
                    <a:pt x="10837" y="507931"/>
                  </a:lnTo>
                  <a:lnTo>
                    <a:pt x="0" y="479226"/>
                  </a:lnTo>
                  <a:lnTo>
                    <a:pt x="0" y="475770"/>
                  </a:lnTo>
                  <a:lnTo>
                    <a:pt x="0" y="49407"/>
                  </a:lnTo>
                  <a:lnTo>
                    <a:pt x="17937" y="13011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861"/>
                  </a:lnTo>
                  <a:lnTo>
                    <a:pt x="1704845" y="49407"/>
                  </a:lnTo>
                  <a:lnTo>
                    <a:pt x="1704845" y="479226"/>
                  </a:lnTo>
                  <a:lnTo>
                    <a:pt x="1686907" y="515524"/>
                  </a:lnTo>
                  <a:lnTo>
                    <a:pt x="1658890" y="528270"/>
                  </a:lnTo>
                  <a:lnTo>
                    <a:pt x="1655453" y="52863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" name="object 6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171"/>
              <a:ext cx="145374" cy="145374"/>
            </a:xfrm>
            <a:prstGeom prst="rect">
              <a:avLst/>
            </a:prstGeom>
          </p:spPr>
        </p:pic>
      </p:grpSp>
      <p:sp>
        <p:nvSpPr>
          <p:cNvPr id="7" name="object 7" descr=""/>
          <p:cNvSpPr txBox="1"/>
          <p:nvPr/>
        </p:nvSpPr>
        <p:spPr>
          <a:xfrm>
            <a:off x="1089080" y="111885"/>
            <a:ext cx="4852035" cy="488950"/>
          </a:xfrm>
          <a:prstGeom prst="rect">
            <a:avLst/>
          </a:prstGeom>
        </p:spPr>
        <p:txBody>
          <a:bodyPr wrap="square" lIns="0" tIns="66040" rIns="0" bIns="0" rtlCol="0" vert="horz">
            <a:spAutoFit/>
          </a:bodyPr>
          <a:lstStyle/>
          <a:p>
            <a:pPr marL="2858135">
              <a:lnSpc>
                <a:spcPct val="100000"/>
              </a:lnSpc>
              <a:spcBef>
                <a:spcPts val="52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  <a:p>
            <a:pPr marL="12700">
              <a:lnSpc>
                <a:spcPts val="894"/>
              </a:lnSpc>
              <a:spcBef>
                <a:spcPts val="465"/>
              </a:spcBef>
            </a:pP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comandos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aparecerán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elementos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debajo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Editar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comandos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...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Después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hacer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 i="1">
                <a:latin typeface="Times New Roman"/>
                <a:cs typeface="Times New Roman"/>
              </a:rPr>
              <a:t>Nuevo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ts val="894"/>
              </a:lnSpc>
            </a:pP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4.28,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solicita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especifique: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1076380" y="699224"/>
            <a:ext cx="5902960" cy="3331210"/>
          </a:xfrm>
          <a:prstGeom prst="rect">
            <a:avLst/>
          </a:prstGeom>
        </p:spPr>
        <p:txBody>
          <a:bodyPr wrap="square" lIns="0" tIns="52705" rIns="0" bIns="0" rtlCol="0" vert="horz">
            <a:spAutoFit/>
          </a:bodyPr>
          <a:lstStyle/>
          <a:p>
            <a:pPr marL="2136140" marR="1433195" indent="-62865">
              <a:lnSpc>
                <a:spcPct val="70500"/>
              </a:lnSpc>
              <a:spcBef>
                <a:spcPts val="415"/>
              </a:spcBef>
              <a:buChar char="•"/>
              <a:tabLst>
                <a:tab pos="2212340" algn="l"/>
              </a:tabLst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nombre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comando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debajo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ATP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 spc="500">
                <a:latin typeface="Times New Roman"/>
                <a:cs typeface="Times New Roman"/>
              </a:rPr>
              <a:t>	</a:t>
            </a:r>
            <a:r>
              <a:rPr dirty="0" baseline="-34722" sz="1200" spc="-15">
                <a:latin typeface="Times New Roman"/>
                <a:cs typeface="Times New Roman"/>
              </a:rPr>
              <a:t>menú</a:t>
            </a:r>
            <a:r>
              <a:rPr dirty="0" sz="600" spc="-10">
                <a:latin typeface="Arial MT"/>
                <a:cs typeface="Arial MT"/>
              </a:rPr>
              <a:t>Traduciendo...</a:t>
            </a:r>
            <a:endParaRPr sz="600">
              <a:latin typeface="Arial MT"/>
              <a:cs typeface="Arial MT"/>
            </a:endParaRPr>
          </a:p>
          <a:p>
            <a:pPr marL="2136140" indent="-62865">
              <a:lnSpc>
                <a:spcPct val="100000"/>
              </a:lnSpc>
              <a:spcBef>
                <a:spcPts val="600"/>
              </a:spcBef>
              <a:buChar char="•"/>
              <a:tabLst>
                <a:tab pos="2136140" algn="l"/>
              </a:tabLst>
            </a:pPr>
            <a:r>
              <a:rPr dirty="0" sz="800">
                <a:latin typeface="Times New Roman"/>
                <a:cs typeface="Times New Roman"/>
              </a:rPr>
              <a:t>nombre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ruta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ejecutable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(*.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*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.bat),</a:t>
            </a:r>
            <a:endParaRPr sz="800">
              <a:latin typeface="Times New Roman"/>
              <a:cs typeface="Times New Roman"/>
            </a:endParaRPr>
          </a:p>
          <a:p>
            <a:pPr marL="2136140" marR="1330960" indent="-62865">
              <a:lnSpc>
                <a:spcPct val="124700"/>
              </a:lnSpc>
              <a:buFont typeface="Times New Roman"/>
              <a:buChar char="•"/>
              <a:tabLst>
                <a:tab pos="2212340" algn="l"/>
              </a:tabLst>
            </a:pPr>
            <a:r>
              <a:rPr dirty="0" sz="800" i="1">
                <a:latin typeface="Times New Roman"/>
                <a:cs typeface="Times New Roman"/>
              </a:rPr>
              <a:t>Parámetro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enviar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parámetro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cuando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 spc="500">
                <a:latin typeface="Times New Roman"/>
                <a:cs typeface="Times New Roman"/>
              </a:rPr>
              <a:t>	</a:t>
            </a:r>
            <a:r>
              <a:rPr dirty="0" sz="800">
                <a:latin typeface="Times New Roman"/>
                <a:cs typeface="Times New Roman"/>
              </a:rPr>
              <a:t>llamando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ejecutable.</a:t>
            </a:r>
            <a:endParaRPr sz="800">
              <a:latin typeface="Times New Roman"/>
              <a:cs typeface="Times New Roman"/>
            </a:endParaRPr>
          </a:p>
          <a:p>
            <a:pPr marL="2212340" marR="121920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Ninguno: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ningún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enviado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parámetro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Archivo: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abrir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archivo</a:t>
            </a:r>
            <a:endParaRPr sz="800">
              <a:latin typeface="Times New Roman"/>
              <a:cs typeface="Times New Roman"/>
            </a:endParaRPr>
          </a:p>
          <a:p>
            <a:pPr marL="2212340" marR="1489075" indent="23749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donde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archivo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actual: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envía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actual</a:t>
            </a:r>
            <a:endParaRPr sz="800">
              <a:latin typeface="Times New Roman"/>
              <a:cs typeface="Times New Roman"/>
            </a:endParaRPr>
          </a:p>
          <a:p>
            <a:pPr marL="2212340">
              <a:lnSpc>
                <a:spcPct val="100000"/>
              </a:lnSpc>
              <a:spcBef>
                <a:spcPts val="80"/>
              </a:spcBef>
            </a:pPr>
            <a:r>
              <a:rPr dirty="0" sz="800">
                <a:latin typeface="Times New Roman"/>
                <a:cs typeface="Times New Roman"/>
              </a:rPr>
              <a:t>PL4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actual: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envía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PL4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actual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10"/>
              </a:spcBef>
            </a:pPr>
            <a:endParaRPr sz="800">
              <a:latin typeface="Times New Roman"/>
              <a:cs typeface="Times New Roman"/>
            </a:endParaRPr>
          </a:p>
          <a:p>
            <a:pPr marL="2073275" marR="401320">
              <a:lnSpc>
                <a:spcPts val="880"/>
              </a:lnSpc>
            </a:pPr>
            <a:r>
              <a:rPr dirty="0" sz="800" i="1">
                <a:latin typeface="Times New Roman"/>
                <a:cs typeface="Times New Roman"/>
              </a:rPr>
              <a:t>Las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opciones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parámetros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seleccionar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mediante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botones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radio.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Si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archivo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seleccionado,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realiza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abierto</a:t>
            </a:r>
            <a:endParaRPr sz="800">
              <a:latin typeface="Times New Roman"/>
              <a:cs typeface="Times New Roman"/>
            </a:endParaRPr>
          </a:p>
          <a:p>
            <a:pPr marL="2073275" marR="43180">
              <a:lnSpc>
                <a:spcPts val="1090"/>
              </a:lnSpc>
              <a:spcBef>
                <a:spcPts val="50"/>
              </a:spcBef>
            </a:pPr>
            <a:r>
              <a:rPr dirty="0" sz="800">
                <a:latin typeface="Times New Roman"/>
                <a:cs typeface="Times New Roman"/>
              </a:rPr>
              <a:t>cuadro,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donde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enviado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como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parámetro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ejecutar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comando.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90"/>
              </a:spcBef>
            </a:pPr>
            <a:endParaRPr sz="800">
              <a:latin typeface="Times New Roman"/>
              <a:cs typeface="Times New Roman"/>
            </a:endParaRPr>
          </a:p>
          <a:p>
            <a:pPr marL="2073275">
              <a:lnSpc>
                <a:spcPct val="100000"/>
              </a:lnSpc>
              <a:spcBef>
                <a:spcPts val="5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4.28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Especificando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propios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comandos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ejecutables.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85"/>
              </a:spcBef>
            </a:pPr>
            <a:endParaRPr sz="800">
              <a:latin typeface="Times New Roman"/>
              <a:cs typeface="Times New Roman"/>
            </a:endParaRPr>
          </a:p>
          <a:p>
            <a:pPr marL="25400" marR="781685">
              <a:lnSpc>
                <a:spcPct val="113799"/>
              </a:lnSpc>
              <a:spcBef>
                <a:spcPts val="5"/>
              </a:spcBef>
            </a:pPr>
            <a:r>
              <a:rPr dirty="0" sz="800">
                <a:latin typeface="Times New Roman"/>
                <a:cs typeface="Times New Roman"/>
              </a:rPr>
              <a:t>Cuando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haya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completado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edición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configuración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trabajo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lotes,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haga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Actualizar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nuevo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comandos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insertarán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ATP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característica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muchos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diferentes</a:t>
            </a:r>
            <a:endParaRPr sz="800">
              <a:latin typeface="Times New Roman"/>
              <a:cs typeface="Times New Roman"/>
            </a:endParaRPr>
          </a:p>
          <a:p>
            <a:pPr marL="25400" marR="111569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propósitos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simulación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ATP: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ejemplo,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ejecutar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diferentes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versiones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(Salford,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Watcom,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GNU-</a:t>
            </a:r>
            <a:r>
              <a:rPr dirty="0" sz="800" spc="10">
                <a:latin typeface="Times New Roman"/>
                <a:cs typeface="Times New Roman"/>
              </a:rPr>
              <a:t> MingW32)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dentro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ATPDraw;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ejecutar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postprocesadores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externos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como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TPPLOT,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PCPlot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o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PlotXY;</a:t>
            </a:r>
            <a:endParaRPr sz="800">
              <a:latin typeface="Times New Roman"/>
              <a:cs typeface="Times New Roman"/>
            </a:endParaRPr>
          </a:p>
          <a:p>
            <a:pPr marL="254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iniciar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cualquier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otro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ensamblador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datos.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089080" y="4393057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5661767" y="4373233"/>
            <a:ext cx="13144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81</a:t>
            </a:r>
            <a:endParaRPr sz="800">
              <a:latin typeface="Times New Roman"/>
              <a:cs typeface="Times New Roman"/>
            </a:endParaRPr>
          </a:p>
        </p:txBody>
      </p:sp>
      <p:grpSp>
        <p:nvGrpSpPr>
          <p:cNvPr id="11" name="object 11" descr=""/>
          <p:cNvGrpSpPr/>
          <p:nvPr/>
        </p:nvGrpSpPr>
        <p:grpSpPr>
          <a:xfrm>
            <a:off x="368299" y="4841873"/>
            <a:ext cx="443230" cy="13335"/>
            <a:chOff x="368299" y="4841873"/>
            <a:chExt cx="443230" cy="13335"/>
          </a:xfrm>
        </p:grpSpPr>
        <p:sp>
          <p:nvSpPr>
            <p:cNvPr id="12" name="object 12" descr=""/>
            <p:cNvSpPr/>
            <p:nvPr/>
          </p:nvSpPr>
          <p:spPr>
            <a:xfrm>
              <a:off x="368299" y="4841873"/>
              <a:ext cx="443230" cy="6985"/>
            </a:xfrm>
            <a:custGeom>
              <a:avLst/>
              <a:gdLst/>
              <a:ahLst/>
              <a:cxnLst/>
              <a:rect l="l" t="t" r="r" b="b"/>
              <a:pathLst>
                <a:path w="443230" h="6985">
                  <a:moveTo>
                    <a:pt x="442731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442731" y="0"/>
                  </a:lnTo>
                  <a:lnTo>
                    <a:pt x="442731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368287" y="4841874"/>
              <a:ext cx="443230" cy="13335"/>
            </a:xfrm>
            <a:custGeom>
              <a:avLst/>
              <a:gdLst/>
              <a:ahLst/>
              <a:cxnLst/>
              <a:rect l="l" t="t" r="r" b="b"/>
              <a:pathLst>
                <a:path w="443230" h="13335">
                  <a:moveTo>
                    <a:pt x="442734" y="0"/>
                  </a:moveTo>
                  <a:lnTo>
                    <a:pt x="436130" y="6616"/>
                  </a:lnTo>
                  <a:lnTo>
                    <a:pt x="0" y="6616"/>
                  </a:lnTo>
                  <a:lnTo>
                    <a:pt x="0" y="13220"/>
                  </a:lnTo>
                  <a:lnTo>
                    <a:pt x="436130" y="13220"/>
                  </a:lnTo>
                  <a:lnTo>
                    <a:pt x="442734" y="13220"/>
                  </a:lnTo>
                  <a:lnTo>
                    <a:pt x="442734" y="6616"/>
                  </a:lnTo>
                  <a:lnTo>
                    <a:pt x="442734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368299" y="4841873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5" name="object 15" descr=""/>
          <p:cNvSpPr txBox="1"/>
          <p:nvPr/>
        </p:nvSpPr>
        <p:spPr>
          <a:xfrm>
            <a:off x="378830" y="4901867"/>
            <a:ext cx="4254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Page</a:t>
            </a:r>
            <a:r>
              <a:rPr dirty="0" sz="800" spc="6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82</a:t>
            </a:r>
            <a:endParaRPr sz="800">
              <a:latin typeface="Arial"/>
              <a:cs typeface="Arial"/>
            </a:endParaRPr>
          </a:p>
        </p:txBody>
      </p:sp>
      <p:sp>
        <p:nvSpPr>
          <p:cNvPr id="18" name="object 18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19" name="object 19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94615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62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16" name="object 16" descr=""/>
          <p:cNvSpPr txBox="1"/>
          <p:nvPr/>
        </p:nvSpPr>
        <p:spPr>
          <a:xfrm>
            <a:off x="4505379" y="5073673"/>
            <a:ext cx="99060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de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referencia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831370" y="5610237"/>
            <a:ext cx="5598795" cy="471043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 marR="285750">
              <a:lnSpc>
                <a:spcPct val="119200"/>
              </a:lnSpc>
              <a:spcBef>
                <a:spcPts val="90"/>
              </a:spcBef>
            </a:pPr>
            <a:r>
              <a:rPr dirty="0" sz="800" spc="10">
                <a:latin typeface="Times New Roman"/>
                <a:cs typeface="Times New Roman"/>
              </a:rPr>
              <a:t>Como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cualquier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otra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opción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programa,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la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configuración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anterior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se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puede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guardar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en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el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archivo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Courier New"/>
                <a:cs typeface="Courier New"/>
              </a:rPr>
              <a:t>ATPDraw.ini</a:t>
            </a:r>
            <a:r>
              <a:rPr dirty="0" sz="800" spc="-245">
                <a:latin typeface="Courier New"/>
                <a:cs typeface="Courier New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mediante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usando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herramientas</a:t>
            </a:r>
            <a:r>
              <a:rPr dirty="0" sz="800" spc="9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9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Comando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Guardar</a:t>
            </a:r>
            <a:r>
              <a:rPr dirty="0" sz="800" spc="9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opciones</a:t>
            </a:r>
            <a:r>
              <a:rPr dirty="0" sz="800" spc="9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seleccionando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programa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"Guardar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opciones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salir"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opciones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página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General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Herramientas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opciones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800">
              <a:latin typeface="Times New Roman"/>
              <a:cs typeface="Times New Roman"/>
            </a:endParaRPr>
          </a:p>
          <a:p>
            <a:pPr lvl="2" marL="250190" indent="-237490">
              <a:lnSpc>
                <a:spcPct val="100000"/>
              </a:lnSpc>
              <a:buAutoNum type="arabicPeriod" startAt="6"/>
              <a:tabLst>
                <a:tab pos="250190" algn="l"/>
              </a:tabLst>
            </a:pPr>
            <a:r>
              <a:rPr dirty="0" sz="800" spc="-10" b="1">
                <a:latin typeface="Times New Roman"/>
                <a:cs typeface="Times New Roman"/>
              </a:rPr>
              <a:t>Biblioteca</a:t>
            </a:r>
            <a:endParaRPr sz="800">
              <a:latin typeface="Times New Roman"/>
              <a:cs typeface="Times New Roman"/>
            </a:endParaRPr>
          </a:p>
          <a:p>
            <a:pPr marL="12700" marR="74803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contiene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opciones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crear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personalizar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soporte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componentes.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soporte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contienen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definiciones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valores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icono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texto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ayuda.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ATPDraw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cualquiera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dos:</a:t>
            </a:r>
            <a:endParaRPr sz="800">
              <a:latin typeface="Times New Roman"/>
              <a:cs typeface="Times New Roman"/>
            </a:endParaRPr>
          </a:p>
          <a:p>
            <a:pPr marL="401320" indent="-104775">
              <a:lnSpc>
                <a:spcPct val="100000"/>
              </a:lnSpc>
              <a:spcBef>
                <a:spcPts val="605"/>
              </a:spcBef>
              <a:buAutoNum type="arabicPeriod"/>
              <a:tabLst>
                <a:tab pos="401320" algn="l"/>
              </a:tabLst>
            </a:pPr>
            <a:r>
              <a:rPr dirty="0" sz="800" spc="-10">
                <a:latin typeface="Times New Roman"/>
                <a:cs typeface="Times New Roman"/>
              </a:rPr>
              <a:t>Estándar,</a:t>
            </a:r>
            <a:endParaRPr sz="800">
              <a:latin typeface="Times New Roman"/>
              <a:cs typeface="Times New Roman"/>
            </a:endParaRPr>
          </a:p>
          <a:p>
            <a:pPr marL="401320" indent="-104775">
              <a:lnSpc>
                <a:spcPct val="100000"/>
              </a:lnSpc>
              <a:spcBef>
                <a:spcPts val="130"/>
              </a:spcBef>
              <a:buAutoNum type="arabicPeriod"/>
              <a:tabLst>
                <a:tab pos="401320" algn="l"/>
              </a:tabLst>
            </a:pP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1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especificado,</a:t>
            </a:r>
            <a:r>
              <a:rPr dirty="0" sz="800" spc="140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o</a:t>
            </a:r>
            <a:endParaRPr sz="800">
              <a:latin typeface="Times New Roman"/>
              <a:cs typeface="Times New Roman"/>
            </a:endParaRPr>
          </a:p>
          <a:p>
            <a:pPr marL="401320" indent="-104775">
              <a:lnSpc>
                <a:spcPct val="100000"/>
              </a:lnSpc>
              <a:spcBef>
                <a:spcPts val="135"/>
              </a:spcBef>
              <a:buAutoNum type="arabicPeriod"/>
              <a:tabLst>
                <a:tab pos="401320" algn="l"/>
              </a:tabLst>
            </a:pPr>
            <a:r>
              <a:rPr dirty="0" sz="800" spc="-10">
                <a:latin typeface="Times New Roman"/>
                <a:cs typeface="Times New Roman"/>
              </a:rPr>
              <a:t>Modelo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7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78930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Cada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tiene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soporte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único,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incluye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toda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información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sobre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y</a:t>
            </a:r>
            <a:r>
              <a:rPr dirty="0" sz="800" spc="10">
                <a:latin typeface="Times New Roman"/>
                <a:cs typeface="Times New Roman"/>
              </a:rPr>
              <a:t> nodos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del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objeto,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los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valores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predeterminados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las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variables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entrada,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representación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gráfica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de</a:t>
            </a:r>
            <a:endParaRPr sz="800">
              <a:latin typeface="Times New Roman"/>
              <a:cs typeface="Times New Roman"/>
            </a:endParaRPr>
          </a:p>
          <a:p>
            <a:pPr marL="12700" marR="81851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ayuda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asociado.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estándar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tienen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soporte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almacenados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ATPDraw.scl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(biblioteca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estándar).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Cuando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agrega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esto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hereda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propiedades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soporte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soporte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utiliza.</a:t>
            </a:r>
            <a:endParaRPr sz="800">
              <a:latin typeface="Times New Roman"/>
              <a:cs typeface="Times New Roman"/>
            </a:endParaRPr>
          </a:p>
          <a:p>
            <a:pPr marL="12700" marR="69405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Excepto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texto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ayuda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estándar.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definir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especificado</a:t>
            </a:r>
            <a:r>
              <a:rPr dirty="0" sz="800" spc="500">
                <a:latin typeface="Times New Roman"/>
                <a:cs typeface="Times New Roman"/>
              </a:rPr>
              <a:t>  </a:t>
            </a:r>
            <a:r>
              <a:rPr dirty="0" sz="800">
                <a:latin typeface="Times New Roman"/>
                <a:cs typeface="Times New Roman"/>
              </a:rPr>
              <a:t>componentes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requiere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soporte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.sup</a:t>
            </a:r>
            <a:r>
              <a:rPr dirty="0" sz="800" spc="-200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gestionar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opcionalmente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soporte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85"/>
              </a:spcBef>
            </a:pPr>
            <a:r>
              <a:rPr dirty="0" sz="800" spc="10">
                <a:latin typeface="Times New Roman"/>
                <a:cs typeface="Times New Roman"/>
              </a:rPr>
              <a:t>archivo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ya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que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se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puede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crear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automáticamente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un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"archivo"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soporte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predeterminado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basado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en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el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encabezado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texto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Modelos.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7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4368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soporte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todos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editar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Biblioteca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crear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nuevos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especificados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describe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Manual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avanzado.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60"/>
              </a:spcBef>
            </a:pPr>
            <a:endParaRPr sz="800">
              <a:latin typeface="Times New Roman"/>
              <a:cs typeface="Times New Roman"/>
            </a:endParaRPr>
          </a:p>
          <a:p>
            <a:pPr lvl="3" marL="328930" indent="-316230">
              <a:lnSpc>
                <a:spcPct val="100000"/>
              </a:lnSpc>
              <a:buAutoNum type="arabicPeriod"/>
              <a:tabLst>
                <a:tab pos="328930" algn="l"/>
              </a:tabLst>
            </a:pPr>
            <a:r>
              <a:rPr dirty="0" sz="800" b="1">
                <a:latin typeface="Times New Roman"/>
                <a:cs typeface="Times New Roman"/>
              </a:rPr>
              <a:t>Nuevo</a:t>
            </a:r>
            <a:r>
              <a:rPr dirty="0" sz="800" spc="90" b="1">
                <a:latin typeface="Times New Roman"/>
                <a:cs typeface="Times New Roman"/>
              </a:rPr>
              <a:t> </a:t>
            </a:r>
            <a:r>
              <a:rPr dirty="0" sz="800" spc="-10" b="1">
                <a:latin typeface="Times New Roman"/>
                <a:cs typeface="Times New Roman"/>
              </a:rPr>
              <a:t>objeto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390"/>
              </a:spcBef>
            </a:pP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crear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nuevos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especificados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Modelos.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60"/>
              </a:spcBef>
            </a:pPr>
            <a:endParaRPr sz="800">
              <a:latin typeface="Times New Roman"/>
              <a:cs typeface="Times New Roman"/>
            </a:endParaRPr>
          </a:p>
          <a:p>
            <a:pPr lvl="4" marL="408305" indent="-395605">
              <a:lnSpc>
                <a:spcPct val="100000"/>
              </a:lnSpc>
              <a:buAutoNum type="arabicPeriod"/>
              <a:tabLst>
                <a:tab pos="408305" algn="l"/>
              </a:tabLst>
            </a:pPr>
            <a:r>
              <a:rPr dirty="0" sz="800" b="1">
                <a:latin typeface="Times New Roman"/>
                <a:cs typeface="Times New Roman"/>
              </a:rPr>
              <a:t>Nuevo</a:t>
            </a:r>
            <a:r>
              <a:rPr dirty="0" sz="800" spc="7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archivo</a:t>
            </a:r>
            <a:r>
              <a:rPr dirty="0" sz="800" spc="7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</a:t>
            </a:r>
            <a:r>
              <a:rPr dirty="0" sz="800" spc="8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respaldo</a:t>
            </a:r>
            <a:r>
              <a:rPr dirty="0" sz="800" spc="7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especificado</a:t>
            </a:r>
            <a:r>
              <a:rPr dirty="0" sz="800" spc="8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por</a:t>
            </a:r>
            <a:r>
              <a:rPr dirty="0" sz="800" spc="7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el</a:t>
            </a:r>
            <a:r>
              <a:rPr dirty="0" sz="800" spc="75" b="1">
                <a:latin typeface="Times New Roman"/>
                <a:cs typeface="Times New Roman"/>
              </a:rPr>
              <a:t> </a:t>
            </a:r>
            <a:r>
              <a:rPr dirty="0" sz="800" spc="-10" b="1">
                <a:latin typeface="Times New Roman"/>
                <a:cs typeface="Times New Roman"/>
              </a:rPr>
              <a:t>usuario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390"/>
              </a:spcBef>
            </a:pP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especificados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estándar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personalizados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creados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de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$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INCLUDE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función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Modulación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Base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ATP-</a:t>
            </a:r>
            <a:r>
              <a:rPr dirty="0" sz="800">
                <a:latin typeface="Times New Roman"/>
                <a:cs typeface="Times New Roman"/>
              </a:rPr>
              <a:t>EMTP.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biblioteca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|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Nuevo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objeto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|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10" i="1">
                <a:latin typeface="Times New Roman"/>
                <a:cs typeface="Times New Roman"/>
              </a:rPr>
              <a:t>Usuario</a:t>
            </a:r>
            <a:endParaRPr sz="800">
              <a:latin typeface="Times New Roman"/>
              <a:cs typeface="Times New Roman"/>
            </a:endParaRPr>
          </a:p>
          <a:p>
            <a:pPr marL="12700" marR="542925">
              <a:lnSpc>
                <a:spcPts val="940"/>
              </a:lnSpc>
              <a:spcBef>
                <a:spcPts val="335"/>
              </a:spcBef>
            </a:pPr>
            <a:r>
              <a:rPr dirty="0" sz="800" i="1">
                <a:latin typeface="Times New Roman"/>
                <a:cs typeface="Times New Roman"/>
              </a:rPr>
              <a:t>El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especificado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permite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crear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nuevo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soporte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especificado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personalizar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valores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icono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texto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ayuda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existente.</a:t>
            </a:r>
            <a:endParaRPr sz="8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935015" y="165100"/>
            <a:ext cx="5226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5" name="object 5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631"/>
                  </a:lnTo>
                  <a:lnTo>
                    <a:pt x="142755" y="98631"/>
                  </a:lnTo>
                  <a:lnTo>
                    <a:pt x="136180" y="99939"/>
                  </a:lnTo>
                  <a:lnTo>
                    <a:pt x="104587" y="124134"/>
                  </a:lnTo>
                  <a:lnTo>
                    <a:pt x="98048" y="143338"/>
                  </a:lnTo>
                  <a:lnTo>
                    <a:pt x="98048" y="569322"/>
                  </a:lnTo>
                  <a:lnTo>
                    <a:pt x="117977" y="603765"/>
                  </a:lnTo>
                  <a:lnTo>
                    <a:pt x="142755" y="614029"/>
                  </a:lnTo>
                  <a:lnTo>
                    <a:pt x="1886711" y="614029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4029"/>
                  </a:moveTo>
                  <a:lnTo>
                    <a:pt x="1744971" y="614029"/>
                  </a:lnTo>
                  <a:lnTo>
                    <a:pt x="1751545" y="612721"/>
                  </a:lnTo>
                  <a:lnTo>
                    <a:pt x="1764174" y="607489"/>
                  </a:lnTo>
                  <a:lnTo>
                    <a:pt x="1788370" y="575896"/>
                  </a:lnTo>
                  <a:lnTo>
                    <a:pt x="1789678" y="569322"/>
                  </a:lnTo>
                  <a:lnTo>
                    <a:pt x="1789678" y="143338"/>
                  </a:lnTo>
                  <a:lnTo>
                    <a:pt x="1769748" y="108894"/>
                  </a:lnTo>
                  <a:lnTo>
                    <a:pt x="1744971" y="98631"/>
                  </a:lnTo>
                  <a:lnTo>
                    <a:pt x="1886711" y="98631"/>
                  </a:lnTo>
                  <a:lnTo>
                    <a:pt x="1886711" y="614029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932176" y="500455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5453" y="528581"/>
                  </a:moveTo>
                  <a:lnTo>
                    <a:pt x="49392" y="528581"/>
                  </a:lnTo>
                  <a:lnTo>
                    <a:pt x="45954" y="528224"/>
                  </a:lnTo>
                  <a:lnTo>
                    <a:pt x="10837" y="507931"/>
                  </a:lnTo>
                  <a:lnTo>
                    <a:pt x="0" y="479226"/>
                  </a:lnTo>
                  <a:lnTo>
                    <a:pt x="0" y="475770"/>
                  </a:lnTo>
                  <a:lnTo>
                    <a:pt x="0" y="49407"/>
                  </a:lnTo>
                  <a:lnTo>
                    <a:pt x="17937" y="12958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861"/>
                  </a:lnTo>
                  <a:lnTo>
                    <a:pt x="1704845" y="49407"/>
                  </a:lnTo>
                  <a:lnTo>
                    <a:pt x="1704845" y="479226"/>
                  </a:lnTo>
                  <a:lnTo>
                    <a:pt x="1686907" y="515524"/>
                  </a:lnTo>
                  <a:lnTo>
                    <a:pt x="1658890" y="528224"/>
                  </a:lnTo>
                  <a:lnTo>
                    <a:pt x="1655453" y="52858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171"/>
              <a:ext cx="145374" cy="145374"/>
            </a:xfrm>
            <a:prstGeom prst="rect">
              <a:avLst/>
            </a:prstGeom>
          </p:spPr>
        </p:pic>
      </p:grpSp>
      <p:sp>
        <p:nvSpPr>
          <p:cNvPr id="8" name="object 8" descr=""/>
          <p:cNvSpPr txBox="1"/>
          <p:nvPr/>
        </p:nvSpPr>
        <p:spPr>
          <a:xfrm>
            <a:off x="793270" y="462652"/>
            <a:ext cx="5671185" cy="1287780"/>
          </a:xfrm>
          <a:prstGeom prst="rect">
            <a:avLst/>
          </a:prstGeom>
        </p:spPr>
        <p:txBody>
          <a:bodyPr wrap="square" lIns="0" tIns="3492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275"/>
              </a:spcBef>
            </a:pP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soporte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USP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normalmente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encuentran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carpeta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/</a:t>
            </a:r>
            <a:r>
              <a:rPr dirty="0" sz="800" spc="16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USP</a:t>
            </a:r>
            <a:r>
              <a:rPr dirty="0" sz="800" spc="-220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Editar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spc="-10" i="1">
                <a:latin typeface="Times New Roman"/>
                <a:cs typeface="Times New Roman"/>
              </a:rPr>
              <a:t>definiciones</a:t>
            </a:r>
            <a:endParaRPr sz="800">
              <a:latin typeface="Times New Roman"/>
              <a:cs typeface="Times New Roman"/>
            </a:endParaRPr>
          </a:p>
          <a:p>
            <a:pPr marL="50800" marR="864869">
              <a:lnSpc>
                <a:spcPct val="113799"/>
              </a:lnSpc>
              <a:spcBef>
                <a:spcPts val="55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abre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pestañas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vacías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datos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nodos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menú.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número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deben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declaraciones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ARG</a:t>
            </a:r>
            <a:r>
              <a:rPr dirty="0" sz="800" spc="-210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NUM</a:t>
            </a:r>
            <a:r>
              <a:rPr dirty="0" sz="800" spc="-215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sección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5">
                <a:latin typeface="Times New Roman"/>
                <a:cs typeface="Times New Roman"/>
              </a:rPr>
              <a:t>encab</a:t>
            </a:r>
            <a:r>
              <a:rPr dirty="0" baseline="-13888" sz="900" spc="-157">
                <a:latin typeface="Arial MT"/>
                <a:cs typeface="Arial MT"/>
              </a:rPr>
              <a:t>Tr</a:t>
            </a:r>
            <a:r>
              <a:rPr dirty="0" sz="800" spc="-105">
                <a:latin typeface="Times New Roman"/>
                <a:cs typeface="Times New Roman"/>
              </a:rPr>
              <a:t>e</a:t>
            </a:r>
            <a:r>
              <a:rPr dirty="0" baseline="-13888" sz="900" spc="-157">
                <a:latin typeface="Arial MT"/>
                <a:cs typeface="Arial MT"/>
              </a:rPr>
              <a:t>a</a:t>
            </a:r>
            <a:r>
              <a:rPr dirty="0" sz="800" spc="-105">
                <a:latin typeface="Times New Roman"/>
                <a:cs typeface="Times New Roman"/>
              </a:rPr>
              <a:t>z</a:t>
            </a:r>
            <a:r>
              <a:rPr dirty="0" baseline="-13888" sz="900" spc="-157">
                <a:latin typeface="Arial MT"/>
                <a:cs typeface="Arial MT"/>
              </a:rPr>
              <a:t>d</a:t>
            </a:r>
            <a:r>
              <a:rPr dirty="0" sz="800" spc="-105">
                <a:latin typeface="Times New Roman"/>
                <a:cs typeface="Times New Roman"/>
              </a:rPr>
              <a:t>a</a:t>
            </a:r>
            <a:r>
              <a:rPr dirty="0" baseline="-13888" sz="900" spc="-157">
                <a:latin typeface="Arial MT"/>
                <a:cs typeface="Arial MT"/>
              </a:rPr>
              <a:t>u</a:t>
            </a:r>
            <a:r>
              <a:rPr dirty="0" sz="800" spc="-105">
                <a:latin typeface="Times New Roman"/>
                <a:cs typeface="Times New Roman"/>
              </a:rPr>
              <a:t>d</a:t>
            </a:r>
            <a:r>
              <a:rPr dirty="0" baseline="-13888" sz="900" spc="-157">
                <a:latin typeface="Arial MT"/>
                <a:cs typeface="Arial MT"/>
              </a:rPr>
              <a:t>ci</a:t>
            </a:r>
            <a:r>
              <a:rPr dirty="0" sz="800" spc="-105">
                <a:latin typeface="Times New Roman"/>
                <a:cs typeface="Times New Roman"/>
              </a:rPr>
              <a:t>o</a:t>
            </a:r>
            <a:r>
              <a:rPr dirty="0" baseline="-13888" sz="900" spc="-157">
                <a:latin typeface="Arial MT"/>
                <a:cs typeface="Arial MT"/>
              </a:rPr>
              <a:t>en</a:t>
            </a:r>
            <a:r>
              <a:rPr dirty="0" sz="800" spc="-105">
                <a:latin typeface="Times New Roman"/>
                <a:cs typeface="Times New Roman"/>
              </a:rPr>
              <a:t>d</a:t>
            </a:r>
            <a:r>
              <a:rPr dirty="0" baseline="-13888" sz="900" spc="-157">
                <a:latin typeface="Arial MT"/>
                <a:cs typeface="Arial MT"/>
              </a:rPr>
              <a:t>d</a:t>
            </a:r>
            <a:r>
              <a:rPr dirty="0" sz="800" spc="-105">
                <a:latin typeface="Times New Roman"/>
                <a:cs typeface="Times New Roman"/>
              </a:rPr>
              <a:t>e</a:t>
            </a:r>
            <a:r>
              <a:rPr dirty="0" baseline="-13888" sz="900" spc="-157">
                <a:latin typeface="Arial MT"/>
                <a:cs typeface="Arial MT"/>
              </a:rPr>
              <a:t>o</a:t>
            </a:r>
            <a:r>
              <a:rPr dirty="0" sz="800" spc="-105">
                <a:latin typeface="Times New Roman"/>
                <a:cs typeface="Times New Roman"/>
              </a:rPr>
              <a:t>l</a:t>
            </a:r>
            <a:r>
              <a:rPr dirty="0" baseline="-13888" sz="900" spc="-157">
                <a:latin typeface="Arial MT"/>
                <a:cs typeface="Arial MT"/>
              </a:rPr>
              <a:t>...</a:t>
            </a:r>
            <a:r>
              <a:rPr dirty="0" sz="800" spc="-105">
                <a:latin typeface="Times New Roman"/>
                <a:cs typeface="Times New Roman"/>
              </a:rPr>
              <a:t>Módulo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base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(DBM)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archivo.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número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estar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rango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0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64,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número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nodos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rango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0</a:t>
            </a:r>
            <a:endParaRPr sz="800">
              <a:latin typeface="Times New Roman"/>
              <a:cs typeface="Times New Roman"/>
            </a:endParaRPr>
          </a:p>
          <a:p>
            <a:pPr marL="50800" marR="58293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32.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parámetros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control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ingresar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páginas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Nodos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Datos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Fig.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4.29.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70"/>
              </a:spcBef>
            </a:pPr>
            <a:endParaRPr sz="800">
              <a:latin typeface="Times New Roman"/>
              <a:cs typeface="Times New Roman"/>
            </a:endParaRPr>
          </a:p>
          <a:p>
            <a:pPr marL="50800" marR="74803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página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Datos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Editar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objeto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controle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variables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soporte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(una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para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cada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objeto).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831370" y="2615516"/>
            <a:ext cx="13144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82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4611106" y="2635339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831370" y="1888644"/>
            <a:ext cx="31115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10">
                <a:latin typeface="Courier New"/>
                <a:cs typeface="Courier New"/>
              </a:rPr>
              <a:t>Nombre</a:t>
            </a:r>
            <a:endParaRPr sz="600">
              <a:latin typeface="Courier New"/>
              <a:cs typeface="Courier New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1545027" y="1878071"/>
            <a:ext cx="3118485" cy="44830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15599"/>
              </a:lnSpc>
              <a:spcBef>
                <a:spcPts val="95"/>
              </a:spcBef>
            </a:pP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nombre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parámetro.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usa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para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identificar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parámetro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 spc="-25">
                <a:latin typeface="Courier New"/>
                <a:cs typeface="Courier New"/>
              </a:rPr>
              <a:t>en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cuadro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diálogo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 i="1">
                <a:latin typeface="Courier New"/>
                <a:cs typeface="Courier New"/>
              </a:rPr>
              <a:t>Componente</a:t>
            </a:r>
            <a:r>
              <a:rPr dirty="0" sz="600" spc="60" i="1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.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Este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nombre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menudo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refleja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 spc="-25">
                <a:latin typeface="Courier New"/>
                <a:cs typeface="Courier New"/>
              </a:rPr>
              <a:t>el </a:t>
            </a:r>
            <a:r>
              <a:rPr dirty="0" sz="600">
                <a:latin typeface="Courier New"/>
                <a:cs typeface="Courier New"/>
              </a:rPr>
              <a:t>nombre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utilizado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libro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reglas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spc="-20">
                <a:latin typeface="Courier New"/>
                <a:cs typeface="Courier New"/>
              </a:rPr>
              <a:t>ATP.</a:t>
            </a: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600">
                <a:latin typeface="Courier New"/>
                <a:cs typeface="Courier New"/>
              </a:rPr>
              <a:t>Valor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inicial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parámetro.</a:t>
            </a:r>
            <a:endParaRPr sz="600">
              <a:latin typeface="Courier New"/>
              <a:cs typeface="Courier New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831370" y="2205825"/>
            <a:ext cx="358775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10">
                <a:latin typeface="Courier New"/>
                <a:cs typeface="Courier New"/>
              </a:rPr>
              <a:t>Defecto</a:t>
            </a:r>
            <a:endParaRPr sz="600">
              <a:latin typeface="Courier New"/>
              <a:cs typeface="Courier New"/>
            </a:endParaRPr>
          </a:p>
        </p:txBody>
      </p:sp>
      <p:grpSp>
        <p:nvGrpSpPr>
          <p:cNvPr id="14" name="object 14" descr=""/>
          <p:cNvGrpSpPr/>
          <p:nvPr/>
        </p:nvGrpSpPr>
        <p:grpSpPr>
          <a:xfrm>
            <a:off x="368299" y="3222922"/>
            <a:ext cx="443230" cy="13335"/>
            <a:chOff x="368299" y="3222922"/>
            <a:chExt cx="443230" cy="13335"/>
          </a:xfrm>
        </p:grpSpPr>
        <p:sp>
          <p:nvSpPr>
            <p:cNvPr id="15" name="object 15" descr=""/>
            <p:cNvSpPr/>
            <p:nvPr/>
          </p:nvSpPr>
          <p:spPr>
            <a:xfrm>
              <a:off x="368299" y="3222922"/>
              <a:ext cx="443230" cy="6985"/>
            </a:xfrm>
            <a:custGeom>
              <a:avLst/>
              <a:gdLst/>
              <a:ahLst/>
              <a:cxnLst/>
              <a:rect l="l" t="t" r="r" b="b"/>
              <a:pathLst>
                <a:path w="443230" h="6985">
                  <a:moveTo>
                    <a:pt x="442731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442731" y="0"/>
                  </a:lnTo>
                  <a:lnTo>
                    <a:pt x="442731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368287" y="3222929"/>
              <a:ext cx="443230" cy="13335"/>
            </a:xfrm>
            <a:custGeom>
              <a:avLst/>
              <a:gdLst/>
              <a:ahLst/>
              <a:cxnLst/>
              <a:rect l="l" t="t" r="r" b="b"/>
              <a:pathLst>
                <a:path w="443230" h="13335">
                  <a:moveTo>
                    <a:pt x="442734" y="0"/>
                  </a:moveTo>
                  <a:lnTo>
                    <a:pt x="436130" y="6604"/>
                  </a:lnTo>
                  <a:lnTo>
                    <a:pt x="0" y="6604"/>
                  </a:lnTo>
                  <a:lnTo>
                    <a:pt x="0" y="13208"/>
                  </a:lnTo>
                  <a:lnTo>
                    <a:pt x="436130" y="13208"/>
                  </a:lnTo>
                  <a:lnTo>
                    <a:pt x="442734" y="13208"/>
                  </a:lnTo>
                  <a:lnTo>
                    <a:pt x="442734" y="6604"/>
                  </a:lnTo>
                  <a:lnTo>
                    <a:pt x="442734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 descr=""/>
            <p:cNvSpPr/>
            <p:nvPr/>
          </p:nvSpPr>
          <p:spPr>
            <a:xfrm>
              <a:off x="368299" y="3222922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8" name="object 18" descr=""/>
          <p:cNvSpPr txBox="1"/>
          <p:nvPr/>
        </p:nvSpPr>
        <p:spPr>
          <a:xfrm>
            <a:off x="378830" y="3282917"/>
            <a:ext cx="4254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Page</a:t>
            </a:r>
            <a:r>
              <a:rPr dirty="0" sz="800" spc="6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83</a:t>
            </a:r>
            <a:endParaRPr sz="800">
              <a:latin typeface="Arial"/>
              <a:cs typeface="Arial"/>
            </a:endParaRPr>
          </a:p>
        </p:txBody>
      </p:sp>
      <p:sp>
        <p:nvSpPr>
          <p:cNvPr id="31" name="object 31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32" name="object 32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94615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62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19" name="object 19" descr=""/>
          <p:cNvSpPr txBox="1"/>
          <p:nvPr/>
        </p:nvSpPr>
        <p:spPr>
          <a:xfrm>
            <a:off x="4763088" y="3454723"/>
            <a:ext cx="99060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de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referencia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1089080" y="3884238"/>
            <a:ext cx="40640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10">
                <a:latin typeface="Courier New"/>
                <a:cs typeface="Courier New"/>
              </a:rPr>
              <a:t>Unidades</a:t>
            </a:r>
            <a:endParaRPr sz="600">
              <a:latin typeface="Courier New"/>
              <a:cs typeface="Courier New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1789520" y="3873666"/>
            <a:ext cx="4274185" cy="1076325"/>
          </a:xfrm>
          <a:prstGeom prst="rect">
            <a:avLst/>
          </a:prstGeom>
        </p:spPr>
        <p:txBody>
          <a:bodyPr wrap="square" lIns="0" tIns="26034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204"/>
              </a:spcBef>
            </a:pPr>
            <a:r>
              <a:rPr dirty="0" sz="600">
                <a:latin typeface="Courier New"/>
                <a:cs typeface="Courier New"/>
              </a:rPr>
              <a:t>Cadena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texto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12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caracteres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como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máximo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con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unidad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que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aparece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 spc="-25">
                <a:latin typeface="Courier New"/>
                <a:cs typeface="Courier New"/>
              </a:rPr>
              <a:t>el</a:t>
            </a:r>
            <a:endParaRPr sz="600">
              <a:latin typeface="Courier New"/>
              <a:cs typeface="Courier New"/>
            </a:endParaRPr>
          </a:p>
          <a:p>
            <a:pPr marL="12700" marR="113030">
              <a:lnSpc>
                <a:spcPct val="115599"/>
              </a:lnSpc>
            </a:pPr>
            <a:r>
              <a:rPr dirty="0" sz="600">
                <a:latin typeface="Courier New"/>
                <a:cs typeface="Courier New"/>
              </a:rPr>
              <a:t>Cuadro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diálogo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componentes.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Las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unidades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COPT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y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XOPT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son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palabras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clave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definidas </a:t>
            </a:r>
            <a:r>
              <a:rPr dirty="0" sz="600">
                <a:latin typeface="Courier New"/>
                <a:cs typeface="Courier New"/>
              </a:rPr>
              <a:t>respondiendo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elección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los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usuarios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COPT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/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XOPT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bajo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 spc="-25">
                <a:latin typeface="Courier New"/>
                <a:cs typeface="Courier New"/>
              </a:rPr>
              <a:t>el</a:t>
            </a: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60"/>
              </a:spcBef>
            </a:pPr>
            <a:r>
              <a:rPr dirty="0" sz="600">
                <a:latin typeface="Courier New"/>
                <a:cs typeface="Courier New"/>
              </a:rPr>
              <a:t>ATP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|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Configuración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/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Simulación.</a:t>
            </a:r>
            <a:endParaRPr sz="600">
              <a:latin typeface="Courier New"/>
              <a:cs typeface="Courier New"/>
            </a:endParaRPr>
          </a:p>
          <a:p>
            <a:pPr marL="25400">
              <a:lnSpc>
                <a:spcPct val="100000"/>
              </a:lnSpc>
              <a:spcBef>
                <a:spcPts val="114"/>
              </a:spcBef>
            </a:pPr>
            <a:r>
              <a:rPr dirty="0" sz="600">
                <a:latin typeface="Courier New"/>
                <a:cs typeface="Courier New"/>
              </a:rPr>
              <a:t>Valor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mínimo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/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máximo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permitido.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Establecer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igual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para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cancelar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comprobación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rango.</a:t>
            </a:r>
            <a:endParaRPr sz="600">
              <a:latin typeface="Courier New"/>
              <a:cs typeface="Courier New"/>
            </a:endParaRPr>
          </a:p>
          <a:p>
            <a:pPr marL="12700" marR="446405" indent="12700">
              <a:lnSpc>
                <a:spcPct val="115599"/>
              </a:lnSpc>
            </a:pPr>
            <a:r>
              <a:rPr dirty="0" sz="600">
                <a:latin typeface="Courier New"/>
                <a:cs typeface="Courier New"/>
              </a:rPr>
              <a:t>Si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establece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igual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1,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puede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asignar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una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cadena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texto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variable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 spc="-50">
                <a:latin typeface="Courier New"/>
                <a:cs typeface="Courier New"/>
              </a:rPr>
              <a:t>a</a:t>
            </a:r>
            <a:r>
              <a:rPr dirty="0" sz="600" spc="50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valor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los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datos.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Estos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valores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asignan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ATP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|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Configuración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/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Variables.</a:t>
            </a:r>
            <a:endParaRPr sz="600">
              <a:latin typeface="Courier New"/>
              <a:cs typeface="Courier New"/>
            </a:endParaRPr>
          </a:p>
          <a:p>
            <a:pPr marL="25400">
              <a:lnSpc>
                <a:spcPct val="100000"/>
              </a:lnSpc>
              <a:spcBef>
                <a:spcPts val="110"/>
              </a:spcBef>
            </a:pPr>
            <a:r>
              <a:rPr dirty="0" sz="600">
                <a:latin typeface="Courier New"/>
                <a:cs typeface="Courier New"/>
              </a:rPr>
              <a:t>Número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máximo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dígitos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permitidos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archivo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ATP.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Cuando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 spc="-20">
                <a:latin typeface="Courier New"/>
                <a:cs typeface="Courier New"/>
              </a:rPr>
              <a:t>alto</a:t>
            </a:r>
            <a:endParaRPr sz="600">
              <a:latin typeface="Courier New"/>
              <a:cs typeface="Courier New"/>
            </a:endParaRPr>
          </a:p>
          <a:p>
            <a:pPr marL="12700" marR="303530">
              <a:lnSpc>
                <a:spcPct val="115599"/>
              </a:lnSpc>
            </a:pP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precisión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está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marcada,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$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Vintage,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está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habilitado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y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los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i="1">
                <a:latin typeface="Courier New"/>
                <a:cs typeface="Courier New"/>
              </a:rPr>
              <a:t>dígitos</a:t>
            </a:r>
            <a:r>
              <a:rPr dirty="0" sz="600" spc="60" i="1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dividen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spc="-25">
                <a:latin typeface="Courier New"/>
                <a:cs typeface="Courier New"/>
              </a:rPr>
              <a:t>en </a:t>
            </a:r>
            <a:r>
              <a:rPr dirty="0" sz="600">
                <a:latin typeface="Courier New"/>
                <a:cs typeface="Courier New"/>
              </a:rPr>
              <a:t>Dos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valores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para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alta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y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baja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precisión.</a:t>
            </a:r>
            <a:endParaRPr sz="600">
              <a:latin typeface="Courier New"/>
              <a:cs typeface="Courier New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1089080" y="4289965"/>
            <a:ext cx="644525" cy="236854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15599"/>
              </a:lnSpc>
              <a:spcBef>
                <a:spcPts val="95"/>
              </a:spcBef>
            </a:pPr>
            <a:r>
              <a:rPr dirty="0" sz="600">
                <a:latin typeface="Courier New"/>
                <a:cs typeface="Courier New"/>
              </a:rPr>
              <a:t>Mínimo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máximo Param</a:t>
            </a:r>
            <a:endParaRPr sz="600">
              <a:latin typeface="Courier New"/>
              <a:cs typeface="Courier New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1089080" y="4617718"/>
            <a:ext cx="358775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10">
                <a:latin typeface="Courier New"/>
                <a:cs typeface="Courier New"/>
              </a:rPr>
              <a:t>Dígitos</a:t>
            </a:r>
            <a:endParaRPr sz="600">
              <a:latin typeface="Courier New"/>
              <a:cs typeface="Courier New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1089080" y="5022123"/>
            <a:ext cx="4907280" cy="30353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 marR="5080">
              <a:lnSpc>
                <a:spcPct val="113799"/>
              </a:lnSpc>
              <a:spcBef>
                <a:spcPts val="90"/>
              </a:spcBef>
            </a:pPr>
            <a:r>
              <a:rPr dirty="0" sz="800">
                <a:latin typeface="Times New Roman"/>
                <a:cs typeface="Times New Roman"/>
              </a:rPr>
              <a:t>Aparecerá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mensaje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error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Componente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valor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parámetro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fuera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rango.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cancelar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verificación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rango,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configure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Min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=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Max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(p.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Ej.,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Configure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ambos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iguales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cero).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1089080" y="7948115"/>
            <a:ext cx="4729480" cy="56896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043305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4.29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Página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control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nuevo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usuario.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7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página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Nodo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Editar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definiciones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atributos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soporte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(uno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cada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componente)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especificar.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1089080" y="8622124"/>
            <a:ext cx="40640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b="1">
                <a:latin typeface="Courier New"/>
                <a:cs typeface="Courier New"/>
              </a:rPr>
              <a:t>Nombre</a:t>
            </a:r>
            <a:r>
              <a:rPr dirty="0" sz="600" spc="75" b="1">
                <a:latin typeface="Courier New"/>
                <a:cs typeface="Courier New"/>
              </a:rPr>
              <a:t> </a:t>
            </a:r>
            <a:r>
              <a:rPr dirty="0" sz="600" spc="-50">
                <a:latin typeface="Courier New"/>
                <a:cs typeface="Courier New"/>
              </a:rPr>
              <a:t>:</a:t>
            </a:r>
            <a:endParaRPr sz="600">
              <a:latin typeface="Courier New"/>
              <a:cs typeface="Courier New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1789520" y="8604943"/>
            <a:ext cx="3594735" cy="1419860"/>
          </a:xfrm>
          <a:prstGeom prst="rect">
            <a:avLst/>
          </a:prstGeom>
        </p:spPr>
        <p:txBody>
          <a:bodyPr wrap="square" lIns="0" tIns="33019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259"/>
              </a:spcBef>
            </a:pP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nombre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nodo.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usa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para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identificar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nodo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 i="1">
                <a:latin typeface="Courier New"/>
                <a:cs typeface="Courier New"/>
              </a:rPr>
              <a:t>nodo</a:t>
            </a:r>
            <a:r>
              <a:rPr dirty="0" sz="600" spc="50" i="1">
                <a:latin typeface="Courier New"/>
                <a:cs typeface="Courier New"/>
              </a:rPr>
              <a:t> </a:t>
            </a:r>
            <a:r>
              <a:rPr dirty="0" sz="600" spc="-10" i="1">
                <a:latin typeface="Courier New"/>
                <a:cs typeface="Courier New"/>
              </a:rPr>
              <a:t>abierto</a:t>
            </a:r>
            <a:endParaRPr sz="600">
              <a:latin typeface="Courier New"/>
              <a:cs typeface="Courier New"/>
            </a:endParaRPr>
          </a:p>
          <a:p>
            <a:pPr marL="25400">
              <a:lnSpc>
                <a:spcPct val="100000"/>
              </a:lnSpc>
              <a:spcBef>
                <a:spcPts val="165"/>
              </a:spcBef>
            </a:pPr>
            <a:r>
              <a:rPr dirty="0" sz="600">
                <a:latin typeface="Courier New"/>
                <a:cs typeface="Courier New"/>
              </a:rPr>
              <a:t>y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cuadros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diálogo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 i="1">
                <a:latin typeface="Courier New"/>
                <a:cs typeface="Courier New"/>
              </a:rPr>
              <a:t>componentes</a:t>
            </a:r>
            <a:r>
              <a:rPr dirty="0" sz="600" spc="65" i="1">
                <a:latin typeface="Courier New"/>
                <a:cs typeface="Courier New"/>
              </a:rPr>
              <a:t> </a:t>
            </a:r>
            <a:r>
              <a:rPr dirty="0" sz="600" spc="-50">
                <a:latin typeface="Courier New"/>
                <a:cs typeface="Courier New"/>
              </a:rPr>
              <a:t>.</a:t>
            </a:r>
            <a:endParaRPr sz="600">
              <a:latin typeface="Courier New"/>
              <a:cs typeface="Courier New"/>
            </a:endParaRPr>
          </a:p>
          <a:p>
            <a:pPr marL="12700" marR="5080" indent="12700">
              <a:lnSpc>
                <a:spcPct val="115599"/>
              </a:lnSpc>
              <a:spcBef>
                <a:spcPts val="50"/>
              </a:spcBef>
            </a:pPr>
            <a:r>
              <a:rPr dirty="0" sz="600">
                <a:latin typeface="Courier New"/>
                <a:cs typeface="Courier New"/>
              </a:rPr>
              <a:t>Número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circuito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trifásico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objeto.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número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usa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para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manejar </a:t>
            </a:r>
            <a:r>
              <a:rPr dirty="0" sz="600">
                <a:latin typeface="Courier New"/>
                <a:cs typeface="Courier New"/>
              </a:rPr>
              <a:t>transposición</a:t>
            </a:r>
            <a:r>
              <a:rPr dirty="0" sz="600" spc="8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8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nodos</a:t>
            </a:r>
            <a:r>
              <a:rPr dirty="0" sz="600" spc="8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trifásicos</a:t>
            </a:r>
            <a:r>
              <a:rPr dirty="0" sz="600" spc="8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correctamente</a:t>
            </a:r>
            <a:r>
              <a:rPr dirty="0" sz="600" spc="9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para</a:t>
            </a:r>
            <a:r>
              <a:rPr dirty="0" sz="600" spc="8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objetos</a:t>
            </a:r>
            <a:r>
              <a:rPr dirty="0" sz="600" spc="8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que</a:t>
            </a:r>
            <a:r>
              <a:rPr dirty="0" sz="600" spc="8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tienen</a:t>
            </a:r>
            <a:r>
              <a:rPr dirty="0" sz="600" spc="90">
                <a:latin typeface="Courier New"/>
                <a:cs typeface="Courier New"/>
              </a:rPr>
              <a:t> </a:t>
            </a:r>
            <a:r>
              <a:rPr dirty="0" sz="600" spc="-25">
                <a:latin typeface="Courier New"/>
                <a:cs typeface="Courier New"/>
              </a:rPr>
              <a:t>más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3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3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fases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Tipo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=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para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todos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los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nodos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objetos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monofásicos.</a:t>
            </a:r>
            <a:endParaRPr sz="600">
              <a:latin typeface="Courier New"/>
              <a:cs typeface="Courier New"/>
            </a:endParaRPr>
          </a:p>
          <a:p>
            <a:pPr marL="25400" marR="5080" indent="-13335">
              <a:lnSpc>
                <a:spcPct val="115599"/>
              </a:lnSpc>
            </a:pPr>
            <a:r>
              <a:rPr dirty="0" sz="600">
                <a:latin typeface="Courier New"/>
                <a:cs typeface="Courier New"/>
              </a:rPr>
              <a:t>Los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nodos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trifásicos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con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mismo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tipo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obtienen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misma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secuencia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fase. </a:t>
            </a:r>
            <a:r>
              <a:rPr dirty="0" sz="600">
                <a:latin typeface="Courier New"/>
                <a:cs typeface="Courier New"/>
              </a:rPr>
              <a:t>1: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primera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tercera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 spc="-20">
                <a:latin typeface="Courier New"/>
                <a:cs typeface="Courier New"/>
              </a:rPr>
              <a:t>fase</a:t>
            </a:r>
            <a:endParaRPr sz="600">
              <a:latin typeface="Courier New"/>
              <a:cs typeface="Courier New"/>
            </a:endParaRPr>
          </a:p>
          <a:p>
            <a:pPr marL="25400" marR="2751455">
              <a:lnSpc>
                <a:spcPct val="115599"/>
              </a:lnSpc>
            </a:pPr>
            <a:r>
              <a:rPr dirty="0" sz="600">
                <a:latin typeface="Courier New"/>
                <a:cs typeface="Courier New"/>
              </a:rPr>
              <a:t>2: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4ta</a:t>
            </a:r>
            <a:r>
              <a:rPr dirty="0" sz="600" spc="3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</a:t>
            </a:r>
            <a:r>
              <a:rPr dirty="0" sz="600" spc="3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6ta</a:t>
            </a:r>
            <a:r>
              <a:rPr dirty="0" sz="600" spc="35">
                <a:latin typeface="Courier New"/>
                <a:cs typeface="Courier New"/>
              </a:rPr>
              <a:t> </a:t>
            </a:r>
            <a:r>
              <a:rPr dirty="0" sz="600" spc="-20">
                <a:latin typeface="Courier New"/>
                <a:cs typeface="Courier New"/>
              </a:rPr>
              <a:t>fase </a:t>
            </a:r>
            <a:r>
              <a:rPr dirty="0" sz="600">
                <a:latin typeface="Courier New"/>
                <a:cs typeface="Courier New"/>
              </a:rPr>
              <a:t>3: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7a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9a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 spc="-20">
                <a:latin typeface="Courier New"/>
                <a:cs typeface="Courier New"/>
              </a:rPr>
              <a:t>fase</a:t>
            </a:r>
            <a:endParaRPr sz="600">
              <a:latin typeface="Courier New"/>
              <a:cs typeface="Courier New"/>
            </a:endParaRPr>
          </a:p>
          <a:p>
            <a:pPr marL="25400">
              <a:lnSpc>
                <a:spcPct val="100000"/>
              </a:lnSpc>
              <a:spcBef>
                <a:spcPts val="60"/>
              </a:spcBef>
            </a:pPr>
            <a:r>
              <a:rPr dirty="0" sz="600">
                <a:latin typeface="Courier New"/>
                <a:cs typeface="Courier New"/>
              </a:rPr>
              <a:t>4: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décima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duodécima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spc="-20">
                <a:latin typeface="Courier New"/>
                <a:cs typeface="Courier New"/>
              </a:rPr>
              <a:t>fase</a:t>
            </a:r>
            <a:endParaRPr sz="600">
              <a:latin typeface="Courier New"/>
              <a:cs typeface="Courier New"/>
            </a:endParaRPr>
          </a:p>
          <a:p>
            <a:pPr marL="12700" marR="5080">
              <a:lnSpc>
                <a:spcPct val="115599"/>
              </a:lnSpc>
              <a:spcBef>
                <a:spcPts val="55"/>
              </a:spcBef>
            </a:pP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parámetro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 i="1">
                <a:latin typeface="Courier New"/>
                <a:cs typeface="Courier New"/>
              </a:rPr>
              <a:t>Circuito</a:t>
            </a:r>
            <a:r>
              <a:rPr dirty="0" sz="600" spc="70" i="1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tiene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un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significado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diferente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para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MODELOS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o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 spc="-20">
                <a:latin typeface="Courier New"/>
                <a:cs typeface="Courier New"/>
              </a:rPr>
              <a:t>TACS </a:t>
            </a:r>
            <a:r>
              <a:rPr dirty="0" sz="600">
                <a:latin typeface="Courier New"/>
                <a:cs typeface="Courier New"/>
              </a:rPr>
              <a:t>nodos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componentes.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utiliza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para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especificar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tipo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entrada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/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salida. </a:t>
            </a:r>
            <a:r>
              <a:rPr dirty="0" sz="600">
                <a:latin typeface="Courier New"/>
                <a:cs typeface="Courier New"/>
              </a:rPr>
              <a:t>MODELOS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valores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nodo:</a:t>
            </a:r>
            <a:endParaRPr sz="600">
              <a:latin typeface="Courier New"/>
              <a:cs typeface="Courier New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1089080" y="8846794"/>
            <a:ext cx="50165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b="1">
                <a:latin typeface="Courier New"/>
                <a:cs typeface="Courier New"/>
              </a:rPr>
              <a:t>Circuito</a:t>
            </a:r>
            <a:r>
              <a:rPr dirty="0" sz="600" spc="95" b="1">
                <a:latin typeface="Courier New"/>
                <a:cs typeface="Courier New"/>
              </a:rPr>
              <a:t> </a:t>
            </a:r>
            <a:r>
              <a:rPr dirty="0" sz="600" spc="-50">
                <a:latin typeface="Courier New"/>
                <a:cs typeface="Courier New"/>
              </a:rPr>
              <a:t>:</a:t>
            </a:r>
            <a:endParaRPr sz="600">
              <a:latin typeface="Courier New"/>
              <a:cs typeface="Courier New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1802736" y="9992608"/>
            <a:ext cx="120650" cy="342900"/>
          </a:xfrm>
          <a:prstGeom prst="rect">
            <a:avLst/>
          </a:prstGeom>
        </p:spPr>
        <p:txBody>
          <a:bodyPr wrap="square" lIns="0" tIns="2603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04"/>
              </a:spcBef>
            </a:pPr>
            <a:r>
              <a:rPr dirty="0" sz="600" spc="-25">
                <a:latin typeface="Courier New"/>
                <a:cs typeface="Courier New"/>
              </a:rPr>
              <a:t>0:</a:t>
            </a: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600" spc="-25">
                <a:latin typeface="Courier New"/>
                <a:cs typeface="Courier New"/>
              </a:rPr>
              <a:t>1:</a:t>
            </a: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600" spc="-25">
                <a:latin typeface="Courier New"/>
                <a:cs typeface="Courier New"/>
              </a:rPr>
              <a:t>2:</a:t>
            </a:r>
            <a:endParaRPr sz="600">
              <a:latin typeface="Courier New"/>
              <a:cs typeface="Courier New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2159564" y="9992608"/>
            <a:ext cx="1310640" cy="342900"/>
          </a:xfrm>
          <a:prstGeom prst="rect">
            <a:avLst/>
          </a:prstGeom>
        </p:spPr>
        <p:txBody>
          <a:bodyPr wrap="square" lIns="0" tIns="2603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04"/>
              </a:spcBef>
            </a:pPr>
            <a:r>
              <a:rPr dirty="0" sz="600">
                <a:latin typeface="Courier New"/>
                <a:cs typeface="Courier New"/>
              </a:rPr>
              <a:t>Nodo</a:t>
            </a:r>
            <a:r>
              <a:rPr dirty="0" sz="600" spc="4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salida.</a:t>
            </a:r>
            <a:endParaRPr sz="600">
              <a:latin typeface="Courier New"/>
              <a:cs typeface="Courier New"/>
            </a:endParaRPr>
          </a:p>
          <a:p>
            <a:pPr marL="12700" marR="5080">
              <a:lnSpc>
                <a:spcPct val="115599"/>
              </a:lnSpc>
            </a:pPr>
            <a:r>
              <a:rPr dirty="0" sz="600">
                <a:latin typeface="Courier New"/>
                <a:cs typeface="Courier New"/>
              </a:rPr>
              <a:t>Nodo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entrada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actual.</a:t>
            </a:r>
            <a:r>
              <a:rPr dirty="0" sz="600" spc="50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Nodo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entrada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voltaje.</a:t>
            </a:r>
            <a:endParaRPr sz="600">
              <a:latin typeface="Courier New"/>
              <a:cs typeface="Courier New"/>
            </a:endParaRPr>
          </a:p>
        </p:txBody>
      </p:sp>
    </p:spTree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935015" y="165100"/>
            <a:ext cx="5226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5" name="object 5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583"/>
                  </a:lnTo>
                  <a:lnTo>
                    <a:pt x="142755" y="98583"/>
                  </a:lnTo>
                  <a:lnTo>
                    <a:pt x="136180" y="99891"/>
                  </a:lnTo>
                  <a:lnTo>
                    <a:pt x="104587" y="124086"/>
                  </a:lnTo>
                  <a:lnTo>
                    <a:pt x="98048" y="143290"/>
                  </a:lnTo>
                  <a:lnTo>
                    <a:pt x="98048" y="569322"/>
                  </a:lnTo>
                  <a:lnTo>
                    <a:pt x="117977" y="603765"/>
                  </a:lnTo>
                  <a:lnTo>
                    <a:pt x="142755" y="614029"/>
                  </a:lnTo>
                  <a:lnTo>
                    <a:pt x="1886711" y="614029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4029"/>
                  </a:moveTo>
                  <a:lnTo>
                    <a:pt x="1744971" y="614029"/>
                  </a:lnTo>
                  <a:lnTo>
                    <a:pt x="1751545" y="612721"/>
                  </a:lnTo>
                  <a:lnTo>
                    <a:pt x="1764174" y="607489"/>
                  </a:lnTo>
                  <a:lnTo>
                    <a:pt x="1788370" y="575896"/>
                  </a:lnTo>
                  <a:lnTo>
                    <a:pt x="1789678" y="569322"/>
                  </a:lnTo>
                  <a:lnTo>
                    <a:pt x="1789678" y="143290"/>
                  </a:lnTo>
                  <a:lnTo>
                    <a:pt x="1769748" y="108846"/>
                  </a:lnTo>
                  <a:lnTo>
                    <a:pt x="1744971" y="98583"/>
                  </a:lnTo>
                  <a:lnTo>
                    <a:pt x="1886711" y="98583"/>
                  </a:lnTo>
                  <a:lnTo>
                    <a:pt x="1886711" y="614029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932176" y="500470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5453" y="528528"/>
                  </a:moveTo>
                  <a:lnTo>
                    <a:pt x="49392" y="528528"/>
                  </a:lnTo>
                  <a:lnTo>
                    <a:pt x="45954" y="528171"/>
                  </a:lnTo>
                  <a:lnTo>
                    <a:pt x="10837" y="507931"/>
                  </a:lnTo>
                  <a:lnTo>
                    <a:pt x="0" y="479173"/>
                  </a:lnTo>
                  <a:lnTo>
                    <a:pt x="0" y="475718"/>
                  </a:lnTo>
                  <a:lnTo>
                    <a:pt x="0" y="49301"/>
                  </a:lnTo>
                  <a:lnTo>
                    <a:pt x="17937" y="12905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808"/>
                  </a:lnTo>
                  <a:lnTo>
                    <a:pt x="1704845" y="49301"/>
                  </a:lnTo>
                  <a:lnTo>
                    <a:pt x="1704845" y="479173"/>
                  </a:lnTo>
                  <a:lnTo>
                    <a:pt x="1686907" y="515471"/>
                  </a:lnTo>
                  <a:lnTo>
                    <a:pt x="1658890" y="528171"/>
                  </a:lnTo>
                  <a:lnTo>
                    <a:pt x="1655453" y="52852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171"/>
              <a:ext cx="145374" cy="145374"/>
            </a:xfrm>
            <a:prstGeom prst="rect">
              <a:avLst/>
            </a:prstGeom>
          </p:spPr>
        </p:pic>
      </p:grpSp>
      <p:sp>
        <p:nvSpPr>
          <p:cNvPr id="8" name="object 8" descr=""/>
          <p:cNvSpPr txBox="1"/>
          <p:nvPr/>
        </p:nvSpPr>
        <p:spPr>
          <a:xfrm>
            <a:off x="2134164" y="344993"/>
            <a:ext cx="3835400" cy="55435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 marR="2028825">
              <a:lnSpc>
                <a:spcPct val="115599"/>
              </a:lnSpc>
              <a:spcBef>
                <a:spcPts val="95"/>
              </a:spcBef>
            </a:pPr>
            <a:r>
              <a:rPr dirty="0" sz="600">
                <a:latin typeface="Courier New"/>
                <a:cs typeface="Courier New"/>
              </a:rPr>
              <a:t>Cambiar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nodo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entrada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estado. </a:t>
            </a:r>
            <a:r>
              <a:rPr dirty="0" sz="600">
                <a:latin typeface="Courier New"/>
                <a:cs typeface="Courier New"/>
              </a:rPr>
              <a:t>Nodo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entrada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variable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máquina. </a:t>
            </a:r>
            <a:r>
              <a:rPr dirty="0" sz="600">
                <a:latin typeface="Courier New"/>
                <a:cs typeface="Courier New"/>
              </a:rPr>
              <a:t>TACS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variable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(tacs)</a:t>
            </a:r>
            <a:endParaRPr sz="600">
              <a:latin typeface="Courier New"/>
              <a:cs typeface="Courier New"/>
            </a:endParaRPr>
          </a:p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sz="600">
                <a:latin typeface="Courier New"/>
                <a:cs typeface="Courier New"/>
              </a:rPr>
              <a:t>Parte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imaginaria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voltaje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nodo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estado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estacionario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(imssv)</a:t>
            </a:r>
            <a:endParaRPr sz="600">
              <a:latin typeface="Courier New"/>
              <a:cs typeface="Courier New"/>
            </a:endParaRPr>
          </a:p>
          <a:p>
            <a:pPr marL="38100">
              <a:lnSpc>
                <a:spcPct val="100000"/>
              </a:lnSpc>
              <a:spcBef>
                <a:spcPts val="114"/>
              </a:spcBef>
            </a:pPr>
            <a:r>
              <a:rPr dirty="0" sz="600">
                <a:latin typeface="Courier New"/>
                <a:cs typeface="Courier New"/>
              </a:rPr>
              <a:t>Parte</a:t>
            </a:r>
            <a:r>
              <a:rPr dirty="0" sz="600" spc="9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imaginaria</a:t>
            </a:r>
            <a:r>
              <a:rPr dirty="0" sz="600" spc="9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9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90">
                <a:latin typeface="Courier New"/>
                <a:cs typeface="Courier New"/>
              </a:rPr>
              <a:t> </a:t>
            </a:r>
            <a:r>
              <a:rPr dirty="0" sz="600" spc="-85">
                <a:latin typeface="Courier New"/>
                <a:cs typeface="Courier New"/>
              </a:rPr>
              <a:t>corrie</a:t>
            </a:r>
            <a:r>
              <a:rPr dirty="0" baseline="-23148" sz="900" spc="-127">
                <a:latin typeface="Arial MT"/>
                <a:cs typeface="Arial MT"/>
              </a:rPr>
              <a:t>T</a:t>
            </a:r>
            <a:r>
              <a:rPr dirty="0" sz="600" spc="-85">
                <a:latin typeface="Courier New"/>
                <a:cs typeface="Courier New"/>
              </a:rPr>
              <a:t>n</a:t>
            </a:r>
            <a:r>
              <a:rPr dirty="0" baseline="-23148" sz="900" spc="-127">
                <a:latin typeface="Arial MT"/>
                <a:cs typeface="Arial MT"/>
              </a:rPr>
              <a:t>r</a:t>
            </a:r>
            <a:r>
              <a:rPr dirty="0" sz="600" spc="-85">
                <a:latin typeface="Courier New"/>
                <a:cs typeface="Courier New"/>
              </a:rPr>
              <a:t>t</a:t>
            </a:r>
            <a:r>
              <a:rPr dirty="0" baseline="-23148" sz="900" spc="-127">
                <a:latin typeface="Arial MT"/>
                <a:cs typeface="Arial MT"/>
              </a:rPr>
              <a:t>a</a:t>
            </a:r>
            <a:r>
              <a:rPr dirty="0" sz="600" spc="-85">
                <a:latin typeface="Courier New"/>
                <a:cs typeface="Courier New"/>
              </a:rPr>
              <a:t>e</a:t>
            </a:r>
            <a:r>
              <a:rPr dirty="0" baseline="-23148" sz="900" spc="-127">
                <a:latin typeface="Arial MT"/>
                <a:cs typeface="Arial MT"/>
              </a:rPr>
              <a:t>duc</a:t>
            </a:r>
            <a:r>
              <a:rPr dirty="0" sz="600" spc="-85">
                <a:latin typeface="Courier New"/>
                <a:cs typeface="Courier New"/>
              </a:rPr>
              <a:t>d</a:t>
            </a:r>
            <a:r>
              <a:rPr dirty="0" baseline="-23148" sz="900" spc="-127">
                <a:latin typeface="Arial MT"/>
                <a:cs typeface="Arial MT"/>
              </a:rPr>
              <a:t>i</a:t>
            </a:r>
            <a:r>
              <a:rPr dirty="0" sz="600" spc="-85">
                <a:latin typeface="Courier New"/>
                <a:cs typeface="Courier New"/>
              </a:rPr>
              <a:t>e</a:t>
            </a:r>
            <a:r>
              <a:rPr dirty="0" baseline="-23148" sz="900" spc="-127">
                <a:latin typeface="Arial MT"/>
                <a:cs typeface="Arial MT"/>
              </a:rPr>
              <a:t>e</a:t>
            </a:r>
            <a:r>
              <a:rPr dirty="0" sz="600" spc="-85">
                <a:latin typeface="Courier New"/>
                <a:cs typeface="Courier New"/>
              </a:rPr>
              <a:t>l</a:t>
            </a:r>
            <a:r>
              <a:rPr dirty="0" baseline="-23148" sz="900" spc="-127">
                <a:latin typeface="Arial MT"/>
                <a:cs typeface="Arial MT"/>
              </a:rPr>
              <a:t>ndo</a:t>
            </a:r>
            <a:r>
              <a:rPr dirty="0" sz="600" spc="-85">
                <a:latin typeface="Courier New"/>
                <a:cs typeface="Courier New"/>
              </a:rPr>
              <a:t>i</a:t>
            </a:r>
            <a:r>
              <a:rPr dirty="0" baseline="-23148" sz="900" spc="-127">
                <a:latin typeface="Arial MT"/>
                <a:cs typeface="Arial MT"/>
              </a:rPr>
              <a:t>.</a:t>
            </a:r>
            <a:r>
              <a:rPr dirty="0" sz="600" spc="-85">
                <a:latin typeface="Courier New"/>
                <a:cs typeface="Courier New"/>
              </a:rPr>
              <a:t>n</a:t>
            </a:r>
            <a:r>
              <a:rPr dirty="0" baseline="-23148" sz="900" spc="-127">
                <a:latin typeface="Arial MT"/>
                <a:cs typeface="Arial MT"/>
              </a:rPr>
              <a:t>..</a:t>
            </a:r>
            <a:r>
              <a:rPr dirty="0" sz="600" spc="-85">
                <a:latin typeface="Courier New"/>
                <a:cs typeface="Courier New"/>
              </a:rPr>
              <a:t>terruptor</a:t>
            </a:r>
            <a:r>
              <a:rPr dirty="0" sz="600" spc="9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9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estado</a:t>
            </a:r>
            <a:r>
              <a:rPr dirty="0" sz="600" spc="9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estacionario</a:t>
            </a:r>
            <a:r>
              <a:rPr dirty="0" sz="600" spc="9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(imssi)</a:t>
            </a:r>
            <a:endParaRPr sz="600">
              <a:latin typeface="Courier New"/>
              <a:cs typeface="Courier New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089080" y="1155125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5661767" y="1135302"/>
            <a:ext cx="13144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83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802736" y="344993"/>
            <a:ext cx="120650" cy="554355"/>
          </a:xfrm>
          <a:prstGeom prst="rect">
            <a:avLst/>
          </a:prstGeom>
        </p:spPr>
        <p:txBody>
          <a:bodyPr wrap="square" lIns="0" tIns="2603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04"/>
              </a:spcBef>
            </a:pPr>
            <a:r>
              <a:rPr dirty="0" sz="600" spc="-25">
                <a:latin typeface="Courier New"/>
                <a:cs typeface="Courier New"/>
              </a:rPr>
              <a:t>3:</a:t>
            </a: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600" spc="-25">
                <a:latin typeface="Courier New"/>
                <a:cs typeface="Courier New"/>
              </a:rPr>
              <a:t>4:</a:t>
            </a: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600" spc="-25">
                <a:latin typeface="Courier New"/>
                <a:cs typeface="Courier New"/>
              </a:rPr>
              <a:t>5:</a:t>
            </a: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600" spc="-25">
                <a:latin typeface="Courier New"/>
                <a:cs typeface="Courier New"/>
              </a:rPr>
              <a:t>6:</a:t>
            </a: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600" spc="-25">
                <a:latin typeface="Courier New"/>
                <a:cs typeface="Courier New"/>
              </a:rPr>
              <a:t>7:</a:t>
            </a:r>
            <a:endParaRPr sz="600">
              <a:latin typeface="Courier New"/>
              <a:cs typeface="Courier New"/>
            </a:endParaRPr>
          </a:p>
        </p:txBody>
      </p:sp>
      <p:grpSp>
        <p:nvGrpSpPr>
          <p:cNvPr id="12" name="object 12" descr=""/>
          <p:cNvGrpSpPr/>
          <p:nvPr/>
        </p:nvGrpSpPr>
        <p:grpSpPr>
          <a:xfrm>
            <a:off x="368299" y="1603941"/>
            <a:ext cx="158750" cy="13335"/>
            <a:chOff x="368299" y="1603941"/>
            <a:chExt cx="158750" cy="13335"/>
          </a:xfrm>
        </p:grpSpPr>
        <p:sp>
          <p:nvSpPr>
            <p:cNvPr id="13" name="object 13" descr=""/>
            <p:cNvSpPr/>
            <p:nvPr/>
          </p:nvSpPr>
          <p:spPr>
            <a:xfrm>
              <a:off x="368299" y="1603941"/>
              <a:ext cx="158750" cy="6985"/>
            </a:xfrm>
            <a:custGeom>
              <a:avLst/>
              <a:gdLst/>
              <a:ahLst/>
              <a:cxnLst/>
              <a:rect l="l" t="t" r="r" b="b"/>
              <a:pathLst>
                <a:path w="158750" h="6984">
                  <a:moveTo>
                    <a:pt x="158590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158590" y="0"/>
                  </a:lnTo>
                  <a:lnTo>
                    <a:pt x="158590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368287" y="1603945"/>
              <a:ext cx="158750" cy="13335"/>
            </a:xfrm>
            <a:custGeom>
              <a:avLst/>
              <a:gdLst/>
              <a:ahLst/>
              <a:cxnLst/>
              <a:rect l="l" t="t" r="r" b="b"/>
              <a:pathLst>
                <a:path w="158750" h="13334">
                  <a:moveTo>
                    <a:pt x="158597" y="0"/>
                  </a:moveTo>
                  <a:lnTo>
                    <a:pt x="151993" y="6604"/>
                  </a:lnTo>
                  <a:lnTo>
                    <a:pt x="0" y="6604"/>
                  </a:lnTo>
                  <a:lnTo>
                    <a:pt x="0" y="13220"/>
                  </a:lnTo>
                  <a:lnTo>
                    <a:pt x="151993" y="13220"/>
                  </a:lnTo>
                  <a:lnTo>
                    <a:pt x="158597" y="13220"/>
                  </a:lnTo>
                  <a:lnTo>
                    <a:pt x="158597" y="6604"/>
                  </a:lnTo>
                  <a:lnTo>
                    <a:pt x="158597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368299" y="1603941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4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6" name="object 16" descr=""/>
          <p:cNvSpPr txBox="1"/>
          <p:nvPr/>
        </p:nvSpPr>
        <p:spPr>
          <a:xfrm>
            <a:off x="376765" y="1663936"/>
            <a:ext cx="14351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Arial"/>
                <a:cs typeface="Arial"/>
              </a:rPr>
              <a:t>84</a:t>
            </a:r>
            <a:endParaRPr sz="800">
              <a:latin typeface="Arial"/>
              <a:cs typeface="Arial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4505379" y="1835742"/>
            <a:ext cx="99060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de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referencia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831370" y="9342350"/>
            <a:ext cx="13144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84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4611106" y="9362174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1545027" y="2265257"/>
            <a:ext cx="12065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25">
                <a:latin typeface="Courier New"/>
                <a:cs typeface="Courier New"/>
              </a:rPr>
              <a:t>8:</a:t>
            </a:r>
            <a:endParaRPr sz="600">
              <a:latin typeface="Courier New"/>
              <a:cs typeface="Courier New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1888639" y="2254685"/>
            <a:ext cx="3499485" cy="55435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372110" indent="12700">
              <a:lnSpc>
                <a:spcPct val="115599"/>
              </a:lnSpc>
              <a:spcBef>
                <a:spcPts val="95"/>
              </a:spcBef>
            </a:pPr>
            <a:r>
              <a:rPr dirty="0" sz="600">
                <a:latin typeface="Courier New"/>
                <a:cs typeface="Courier New"/>
              </a:rPr>
              <a:t>Salida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otro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modelo.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Tenga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cuenta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que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modelo,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que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produce </a:t>
            </a:r>
            <a:r>
              <a:rPr dirty="0" sz="600">
                <a:latin typeface="Courier New"/>
                <a:cs typeface="Courier New"/>
              </a:rPr>
              <a:t>esta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salida,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debe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ser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i="1">
                <a:latin typeface="Courier New"/>
                <a:cs typeface="Courier New"/>
              </a:rPr>
              <a:t>USE</a:t>
            </a:r>
            <a:r>
              <a:rPr dirty="0" sz="600" spc="55" i="1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antes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modelo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actual.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Esto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puede</a:t>
            </a:r>
            <a:endParaRPr sz="600">
              <a:latin typeface="Courier New"/>
              <a:cs typeface="Courier New"/>
            </a:endParaRPr>
          </a:p>
          <a:p>
            <a:pPr marL="12700" marR="5080">
              <a:lnSpc>
                <a:spcPct val="115599"/>
              </a:lnSpc>
            </a:pPr>
            <a:r>
              <a:rPr dirty="0" sz="600">
                <a:latin typeface="Courier New"/>
                <a:cs typeface="Courier New"/>
              </a:rPr>
              <a:t>se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debe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hacer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especificando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un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número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pedido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más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bajo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para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modelo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spc="-50">
                <a:latin typeface="Courier New"/>
                <a:cs typeface="Courier New"/>
              </a:rPr>
              <a:t>y </a:t>
            </a:r>
            <a:r>
              <a:rPr dirty="0" sz="600">
                <a:latin typeface="Courier New"/>
                <a:cs typeface="Courier New"/>
              </a:rPr>
              <a:t>luego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seleccione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opción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Ordenar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por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número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pedido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 spc="-25">
                <a:latin typeface="Courier New"/>
                <a:cs typeface="Courier New"/>
              </a:rPr>
              <a:t>en</a:t>
            </a: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600" i="1">
                <a:latin typeface="Courier New"/>
                <a:cs typeface="Courier New"/>
              </a:rPr>
              <a:t>ATP</a:t>
            </a:r>
            <a:r>
              <a:rPr dirty="0" sz="600" spc="60" i="1">
                <a:latin typeface="Courier New"/>
                <a:cs typeface="Courier New"/>
              </a:rPr>
              <a:t> </a:t>
            </a:r>
            <a:r>
              <a:rPr dirty="0" sz="600" i="1">
                <a:latin typeface="Courier New"/>
                <a:cs typeface="Courier New"/>
              </a:rPr>
              <a:t>|</a:t>
            </a:r>
            <a:r>
              <a:rPr dirty="0" sz="600" spc="60" i="1">
                <a:latin typeface="Courier New"/>
                <a:cs typeface="Courier New"/>
              </a:rPr>
              <a:t> </a:t>
            </a:r>
            <a:r>
              <a:rPr dirty="0" sz="600" i="1">
                <a:latin typeface="Courier New"/>
                <a:cs typeface="Courier New"/>
              </a:rPr>
              <a:t>Configuraciones</a:t>
            </a:r>
            <a:r>
              <a:rPr dirty="0" sz="600" spc="65" i="1">
                <a:latin typeface="Courier New"/>
                <a:cs typeface="Courier New"/>
              </a:rPr>
              <a:t> </a:t>
            </a:r>
            <a:r>
              <a:rPr dirty="0" sz="600" i="1">
                <a:latin typeface="Courier New"/>
                <a:cs typeface="Courier New"/>
              </a:rPr>
              <a:t>/</a:t>
            </a:r>
            <a:r>
              <a:rPr dirty="0" sz="600" spc="60" i="1">
                <a:latin typeface="Courier New"/>
                <a:cs typeface="Courier New"/>
              </a:rPr>
              <a:t> </a:t>
            </a:r>
            <a:r>
              <a:rPr dirty="0" sz="600" i="1">
                <a:latin typeface="Courier New"/>
                <a:cs typeface="Courier New"/>
              </a:rPr>
              <a:t>Misc</a:t>
            </a:r>
            <a:r>
              <a:rPr dirty="0" sz="600" spc="65" i="1">
                <a:latin typeface="Courier New"/>
                <a:cs typeface="Courier New"/>
              </a:rPr>
              <a:t> </a:t>
            </a:r>
            <a:r>
              <a:rPr dirty="0" sz="600" spc="-50">
                <a:latin typeface="Courier New"/>
                <a:cs typeface="Courier New"/>
              </a:rPr>
              <a:t>.</a:t>
            </a:r>
            <a:endParaRPr sz="600">
              <a:latin typeface="Courier New"/>
              <a:cs typeface="Courier New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1538419" y="2783319"/>
            <a:ext cx="4022725" cy="17240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 marR="2520315" indent="6350">
              <a:lnSpc>
                <a:spcPct val="115599"/>
              </a:lnSpc>
              <a:spcBef>
                <a:spcPts val="95"/>
              </a:spcBef>
            </a:pPr>
            <a:r>
              <a:rPr dirty="0" sz="600">
                <a:latin typeface="Courier New"/>
                <a:cs typeface="Courier New"/>
              </a:rPr>
              <a:t>9: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Entrada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variable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global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 spc="-20">
                <a:latin typeface="Courier New"/>
                <a:cs typeface="Courier New"/>
              </a:rPr>
              <a:t>ATP. </a:t>
            </a:r>
            <a:r>
              <a:rPr dirty="0" sz="600">
                <a:latin typeface="Courier New"/>
                <a:cs typeface="Courier New"/>
              </a:rPr>
              <a:t>Valores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nodo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TACS:</a:t>
            </a:r>
            <a:endParaRPr sz="600">
              <a:latin typeface="Courier New"/>
              <a:cs typeface="Courier New"/>
            </a:endParaRPr>
          </a:p>
          <a:p>
            <a:pPr algn="just" marL="19050">
              <a:lnSpc>
                <a:spcPct val="100000"/>
              </a:lnSpc>
              <a:spcBef>
                <a:spcPts val="110"/>
              </a:spcBef>
            </a:pPr>
            <a:r>
              <a:rPr dirty="0" sz="600">
                <a:latin typeface="Courier New"/>
                <a:cs typeface="Courier New"/>
              </a:rPr>
              <a:t>0:</a:t>
            </a:r>
            <a:r>
              <a:rPr dirty="0" sz="600" spc="3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nodo</a:t>
            </a:r>
            <a:r>
              <a:rPr dirty="0" sz="600" spc="4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4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salida.</a:t>
            </a:r>
            <a:endParaRPr sz="600">
              <a:latin typeface="Courier New"/>
              <a:cs typeface="Courier New"/>
            </a:endParaRPr>
          </a:p>
          <a:p>
            <a:pPr algn="just" marL="19050" marR="2282190">
              <a:lnSpc>
                <a:spcPct val="112000"/>
              </a:lnSpc>
              <a:spcBef>
                <a:spcPts val="25"/>
              </a:spcBef>
            </a:pPr>
            <a:r>
              <a:rPr dirty="0" sz="600">
                <a:latin typeface="Courier New"/>
                <a:cs typeface="Courier New"/>
              </a:rPr>
              <a:t>1: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nodo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entrada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suma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positiva. </a:t>
            </a:r>
            <a:r>
              <a:rPr dirty="0" sz="600">
                <a:latin typeface="Courier New"/>
                <a:cs typeface="Courier New"/>
              </a:rPr>
              <a:t>2: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nodo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entrada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suma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negativa. </a:t>
            </a:r>
            <a:r>
              <a:rPr dirty="0" sz="600">
                <a:latin typeface="Courier New"/>
                <a:cs typeface="Courier New"/>
              </a:rPr>
              <a:t>3: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nodo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entrada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desconectado.</a:t>
            </a:r>
            <a:endParaRPr sz="600">
              <a:latin typeface="Courier New"/>
              <a:cs typeface="Courier New"/>
            </a:endParaRPr>
          </a:p>
          <a:p>
            <a:pPr marL="19050">
              <a:lnSpc>
                <a:spcPct val="100000"/>
              </a:lnSpc>
              <a:spcBef>
                <a:spcPts val="165"/>
              </a:spcBef>
            </a:pPr>
            <a:r>
              <a:rPr dirty="0" sz="600">
                <a:latin typeface="Courier New"/>
                <a:cs typeface="Courier New"/>
              </a:rPr>
              <a:t>Número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fases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(1..26)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para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nodo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componente.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Si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establece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#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spc="-20" i="1">
                <a:latin typeface="Courier New"/>
                <a:cs typeface="Courier New"/>
              </a:rPr>
              <a:t>Fases</a:t>
            </a:r>
            <a:endParaRPr sz="600">
              <a:latin typeface="Courier New"/>
              <a:cs typeface="Courier New"/>
            </a:endParaRPr>
          </a:p>
          <a:p>
            <a:pPr marL="12700" marR="766445">
              <a:lnSpc>
                <a:spcPct val="115599"/>
              </a:lnSpc>
              <a:spcBef>
                <a:spcPts val="55"/>
              </a:spcBef>
            </a:pPr>
            <a:r>
              <a:rPr dirty="0" sz="600">
                <a:latin typeface="Courier New"/>
                <a:cs typeface="Courier New"/>
              </a:rPr>
              <a:t>a&gt;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longitud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nombre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nodo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limita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5.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último </a:t>
            </a:r>
            <a:r>
              <a:rPr dirty="0" sz="600">
                <a:latin typeface="Courier New"/>
                <a:cs typeface="Courier New"/>
              </a:rPr>
              <a:t>Carácter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los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nodos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(en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secuencia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fase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adecuada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según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i="1">
                <a:latin typeface="Courier New"/>
                <a:cs typeface="Courier New"/>
              </a:rPr>
              <a:t>Kind</a:t>
            </a:r>
            <a:r>
              <a:rPr dirty="0" sz="600" spc="60" i="1">
                <a:latin typeface="Courier New"/>
                <a:cs typeface="Courier New"/>
              </a:rPr>
              <a:t> </a:t>
            </a:r>
            <a:r>
              <a:rPr dirty="0" sz="600" spc="-50">
                <a:latin typeface="Courier New"/>
                <a:cs typeface="Courier New"/>
              </a:rPr>
              <a:t>) </a:t>
            </a:r>
            <a:r>
              <a:rPr dirty="0" sz="600">
                <a:latin typeface="Courier New"/>
                <a:cs typeface="Courier New"/>
              </a:rPr>
              <a:t>será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agregado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por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ATPDraw.</a:t>
            </a:r>
            <a:endParaRPr sz="600">
              <a:latin typeface="Courier New"/>
              <a:cs typeface="Courier New"/>
            </a:endParaRPr>
          </a:p>
          <a:p>
            <a:pPr marL="19050">
              <a:lnSpc>
                <a:spcPct val="100000"/>
              </a:lnSpc>
              <a:spcBef>
                <a:spcPts val="110"/>
              </a:spcBef>
            </a:pPr>
            <a:r>
              <a:rPr dirty="0" sz="600">
                <a:latin typeface="Courier New"/>
                <a:cs typeface="Courier New"/>
              </a:rPr>
              <a:t>Especifica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posición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relativa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nodo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pasos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10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píxeles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(cuadrícula).</a:t>
            </a:r>
            <a:endParaRPr sz="600">
              <a:latin typeface="Courier New"/>
              <a:cs typeface="Courier New"/>
            </a:endParaRPr>
          </a:p>
          <a:p>
            <a:pPr marL="12700" marR="242570">
              <a:lnSpc>
                <a:spcPct val="115599"/>
              </a:lnSpc>
              <a:spcBef>
                <a:spcPts val="55"/>
              </a:spcBef>
            </a:pPr>
            <a:r>
              <a:rPr dirty="0" sz="600">
                <a:latin typeface="Courier New"/>
                <a:cs typeface="Courier New"/>
              </a:rPr>
              <a:t>Las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posiciones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borde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estándar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que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muestran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imagen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izquierda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spc="-25">
                <a:latin typeface="Courier New"/>
                <a:cs typeface="Courier New"/>
              </a:rPr>
              <a:t>de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figura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4.29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tiene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teclas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atajo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Alt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+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F1..Alt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+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F12.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posición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(x,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 spc="-25">
                <a:latin typeface="Courier New"/>
                <a:cs typeface="Courier New"/>
              </a:rPr>
              <a:t>y)</a:t>
            </a:r>
            <a:endParaRPr sz="600">
              <a:latin typeface="Courier New"/>
              <a:cs typeface="Courier New"/>
            </a:endParaRPr>
          </a:p>
          <a:p>
            <a:pPr marL="12700" marR="337820">
              <a:lnSpc>
                <a:spcPct val="108400"/>
              </a:lnSpc>
              <a:spcBef>
                <a:spcPts val="50"/>
              </a:spcBef>
            </a:pPr>
            <a:r>
              <a:rPr dirty="0" sz="600">
                <a:latin typeface="Courier New"/>
                <a:cs typeface="Courier New"/>
              </a:rPr>
              <a:t>en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general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puede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estar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rango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-120,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-110,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..-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10,0,10,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..,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110,120.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spc="-25">
                <a:latin typeface="Courier New"/>
                <a:cs typeface="Courier New"/>
              </a:rPr>
              <a:t>los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eje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x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está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orientado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hacia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derecha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mientras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que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eje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y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está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orientado</a:t>
            </a: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dirty="0" sz="600">
                <a:latin typeface="Courier New"/>
                <a:cs typeface="Courier New"/>
              </a:rPr>
              <a:t>hacia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abajo.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Las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posiciones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los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nodos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deben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corresponder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con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dibujo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icono.</a:t>
            </a:r>
            <a:endParaRPr sz="600">
              <a:latin typeface="Courier New"/>
              <a:cs typeface="Courier New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831370" y="3428253"/>
            <a:ext cx="40640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10" b="1">
                <a:latin typeface="Courier New"/>
                <a:cs typeface="Courier New"/>
              </a:rPr>
              <a:t>#Etapas:</a:t>
            </a:r>
            <a:endParaRPr sz="600">
              <a:latin typeface="Courier New"/>
              <a:cs typeface="Courier New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831370" y="3857769"/>
            <a:ext cx="263525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b="1">
                <a:latin typeface="Courier New"/>
                <a:cs typeface="Courier New"/>
              </a:rPr>
              <a:t>Pos</a:t>
            </a:r>
            <a:r>
              <a:rPr dirty="0" sz="600" spc="40" b="1">
                <a:latin typeface="Courier New"/>
                <a:cs typeface="Courier New"/>
              </a:rPr>
              <a:t> </a:t>
            </a:r>
            <a:r>
              <a:rPr dirty="0" sz="600" spc="-50">
                <a:latin typeface="Courier New"/>
                <a:cs typeface="Courier New"/>
              </a:rPr>
              <a:t>:</a:t>
            </a:r>
            <a:endParaRPr sz="600">
              <a:latin typeface="Courier New"/>
              <a:cs typeface="Courier New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831370" y="4612394"/>
            <a:ext cx="5316220" cy="279463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 marR="805815">
              <a:lnSpc>
                <a:spcPct val="113799"/>
              </a:lnSpc>
              <a:spcBef>
                <a:spcPts val="90"/>
              </a:spcBef>
            </a:pPr>
            <a:r>
              <a:rPr dirty="0" sz="800">
                <a:latin typeface="Times New Roman"/>
                <a:cs typeface="Times New Roman"/>
              </a:rPr>
              <a:t>Cada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tiene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icono,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representa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pantalla.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icono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de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mapa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bits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gráfico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vectorial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seleccionado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Tipo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icono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conversión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Bitmap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a</a:t>
            </a:r>
            <a:r>
              <a:rPr dirty="0" sz="800" spc="10">
                <a:latin typeface="Times New Roman"/>
                <a:cs typeface="Times New Roman"/>
              </a:rPr>
              <a:t> El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estilo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vectorial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no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es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posible,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por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lo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que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no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debe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cambiar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involuntariamente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el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estilo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del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icono.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Vector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gráfico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permite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mejor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zoom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exportación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gráficos,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manejo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edición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fuentes,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simplicidad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razones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opción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Bitmap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aquí.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izquierda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velocidades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mano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derecha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4.29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invoca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editor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píxeles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incorporado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donde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editar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iconos.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Cada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ícono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tiene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ancho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alto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iguales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41x41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píxeles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pantalla.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20"/>
              </a:spcBef>
            </a:pPr>
            <a:endParaRPr sz="800">
              <a:latin typeface="Times New Roman"/>
              <a:cs typeface="Times New Roman"/>
            </a:endParaRPr>
          </a:p>
          <a:p>
            <a:pPr marL="2391410" marR="45593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hacer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izquierdo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mouse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dibujará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color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actual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16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colores</a:t>
            </a:r>
            <a:endParaRPr sz="800">
              <a:latin typeface="Times New Roman"/>
              <a:cs typeface="Times New Roman"/>
            </a:endParaRPr>
          </a:p>
          <a:p>
            <a:pPr marL="2391410" marR="36512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paleta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parte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inferior.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Haciendo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derecho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dibujará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color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fondo.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Rojo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oscuro</a:t>
            </a:r>
            <a:endParaRPr sz="800">
              <a:latin typeface="Times New Roman"/>
              <a:cs typeface="Times New Roman"/>
            </a:endParaRPr>
          </a:p>
          <a:p>
            <a:pPr marL="239141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líneas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colores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indican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posible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nodo</a:t>
            </a:r>
            <a:endParaRPr sz="800">
              <a:latin typeface="Times New Roman"/>
              <a:cs typeface="Times New Roman"/>
            </a:endParaRPr>
          </a:p>
          <a:p>
            <a:pPr marL="2391410" marR="23558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posiciones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borde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icono.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Elementos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campo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menú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Editor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iconos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describen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sección</a:t>
            </a:r>
            <a:endParaRPr sz="800">
              <a:latin typeface="Times New Roman"/>
              <a:cs typeface="Times New Roman"/>
            </a:endParaRPr>
          </a:p>
          <a:p>
            <a:pPr marL="2391410" marR="84074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4.2.7.1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manual.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dibujar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píxeles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individuales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y,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además,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línea,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rectángulos,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círculos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rellenos.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texto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debe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ser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agrupados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manualmente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píxeles.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vecor</a:t>
            </a:r>
            <a:endParaRPr sz="800">
              <a:latin typeface="Times New Roman"/>
              <a:cs typeface="Times New Roman"/>
            </a:endParaRPr>
          </a:p>
          <a:p>
            <a:pPr marL="239141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editor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gráfico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tiene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capacidades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texto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mucho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mejores.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831370" y="8007548"/>
            <a:ext cx="5365750" cy="112395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239141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4.30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Editor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iconos.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8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>
                <a:latin typeface="Times New Roman"/>
                <a:cs typeface="Times New Roman"/>
              </a:rPr>
              <a:t>Cada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tiene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ayuda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predefinido,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editado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editor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ayuda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incorporado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accesible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través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velocidad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velocidad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media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Editar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definiciones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Fig.</a:t>
            </a:r>
            <a:endParaRPr sz="800">
              <a:latin typeface="Times New Roman"/>
              <a:cs typeface="Times New Roman"/>
            </a:endParaRPr>
          </a:p>
          <a:p>
            <a:pPr marL="12700" marR="2476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4.29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.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editor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ayuda,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escribir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ayuda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opcional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agregar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notas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texto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ayuda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existente.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describen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funciones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disponibles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elementos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campo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Editor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spc="-10" i="1">
                <a:latin typeface="Times New Roman"/>
                <a:cs typeface="Times New Roman"/>
              </a:rPr>
              <a:t>ayuda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sección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4.2.7.2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manual.</a:t>
            </a:r>
            <a:endParaRPr sz="800">
              <a:latin typeface="Times New Roman"/>
              <a:cs typeface="Times New Roman"/>
            </a:endParaRPr>
          </a:p>
        </p:txBody>
      </p:sp>
      <p:grpSp>
        <p:nvGrpSpPr>
          <p:cNvPr id="27" name="object 27" descr=""/>
          <p:cNvGrpSpPr/>
          <p:nvPr/>
        </p:nvGrpSpPr>
        <p:grpSpPr>
          <a:xfrm>
            <a:off x="368299" y="9949756"/>
            <a:ext cx="443230" cy="13335"/>
            <a:chOff x="368299" y="9949756"/>
            <a:chExt cx="443230" cy="13335"/>
          </a:xfrm>
        </p:grpSpPr>
        <p:sp>
          <p:nvSpPr>
            <p:cNvPr id="28" name="object 28" descr=""/>
            <p:cNvSpPr/>
            <p:nvPr/>
          </p:nvSpPr>
          <p:spPr>
            <a:xfrm>
              <a:off x="368299" y="9949756"/>
              <a:ext cx="443230" cy="6985"/>
            </a:xfrm>
            <a:custGeom>
              <a:avLst/>
              <a:gdLst/>
              <a:ahLst/>
              <a:cxnLst/>
              <a:rect l="l" t="t" r="r" b="b"/>
              <a:pathLst>
                <a:path w="443230" h="6984">
                  <a:moveTo>
                    <a:pt x="442731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442731" y="0"/>
                  </a:lnTo>
                  <a:lnTo>
                    <a:pt x="442731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 descr=""/>
            <p:cNvSpPr/>
            <p:nvPr/>
          </p:nvSpPr>
          <p:spPr>
            <a:xfrm>
              <a:off x="368287" y="9949763"/>
              <a:ext cx="443230" cy="13335"/>
            </a:xfrm>
            <a:custGeom>
              <a:avLst/>
              <a:gdLst/>
              <a:ahLst/>
              <a:cxnLst/>
              <a:rect l="l" t="t" r="r" b="b"/>
              <a:pathLst>
                <a:path w="443230" h="13334">
                  <a:moveTo>
                    <a:pt x="442734" y="0"/>
                  </a:moveTo>
                  <a:lnTo>
                    <a:pt x="436130" y="6604"/>
                  </a:lnTo>
                  <a:lnTo>
                    <a:pt x="0" y="6604"/>
                  </a:lnTo>
                  <a:lnTo>
                    <a:pt x="0" y="13208"/>
                  </a:lnTo>
                  <a:lnTo>
                    <a:pt x="436130" y="13208"/>
                  </a:lnTo>
                  <a:lnTo>
                    <a:pt x="442734" y="13208"/>
                  </a:lnTo>
                  <a:lnTo>
                    <a:pt x="442734" y="6604"/>
                  </a:lnTo>
                  <a:lnTo>
                    <a:pt x="442734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 descr=""/>
            <p:cNvSpPr/>
            <p:nvPr/>
          </p:nvSpPr>
          <p:spPr>
            <a:xfrm>
              <a:off x="368299" y="9949756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4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1" name="object 31" descr=""/>
          <p:cNvSpPr txBox="1"/>
          <p:nvPr/>
        </p:nvSpPr>
        <p:spPr>
          <a:xfrm>
            <a:off x="378830" y="10009751"/>
            <a:ext cx="4254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Page</a:t>
            </a:r>
            <a:r>
              <a:rPr dirty="0" sz="800" spc="6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85</a:t>
            </a:r>
            <a:endParaRPr sz="800">
              <a:latin typeface="Arial"/>
              <a:cs typeface="Arial"/>
            </a:endParaRPr>
          </a:p>
        </p:txBody>
      </p:sp>
      <p:sp>
        <p:nvSpPr>
          <p:cNvPr id="33" name="object 33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34" name="object 34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94615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62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32" name="object 32" descr=""/>
          <p:cNvSpPr txBox="1"/>
          <p:nvPr/>
        </p:nvSpPr>
        <p:spPr>
          <a:xfrm>
            <a:off x="4763088" y="10181557"/>
            <a:ext cx="99060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de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referencia</a:t>
            </a:r>
            <a:endParaRPr sz="8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935015" y="165100"/>
            <a:ext cx="5226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5" name="object 5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583"/>
                  </a:lnTo>
                  <a:lnTo>
                    <a:pt x="142755" y="98583"/>
                  </a:lnTo>
                  <a:lnTo>
                    <a:pt x="136180" y="99891"/>
                  </a:lnTo>
                  <a:lnTo>
                    <a:pt x="104587" y="124086"/>
                  </a:lnTo>
                  <a:lnTo>
                    <a:pt x="98048" y="143290"/>
                  </a:lnTo>
                  <a:lnTo>
                    <a:pt x="98048" y="569322"/>
                  </a:lnTo>
                  <a:lnTo>
                    <a:pt x="117977" y="603765"/>
                  </a:lnTo>
                  <a:lnTo>
                    <a:pt x="142755" y="614029"/>
                  </a:lnTo>
                  <a:lnTo>
                    <a:pt x="1886711" y="614029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4029"/>
                  </a:moveTo>
                  <a:lnTo>
                    <a:pt x="1744971" y="614029"/>
                  </a:lnTo>
                  <a:lnTo>
                    <a:pt x="1751545" y="612721"/>
                  </a:lnTo>
                  <a:lnTo>
                    <a:pt x="1764174" y="607489"/>
                  </a:lnTo>
                  <a:lnTo>
                    <a:pt x="1788370" y="575896"/>
                  </a:lnTo>
                  <a:lnTo>
                    <a:pt x="1789678" y="569322"/>
                  </a:lnTo>
                  <a:lnTo>
                    <a:pt x="1789678" y="143290"/>
                  </a:lnTo>
                  <a:lnTo>
                    <a:pt x="1769748" y="108846"/>
                  </a:lnTo>
                  <a:lnTo>
                    <a:pt x="1744971" y="98583"/>
                  </a:lnTo>
                  <a:lnTo>
                    <a:pt x="1886711" y="98583"/>
                  </a:lnTo>
                  <a:lnTo>
                    <a:pt x="1886711" y="614029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932176" y="500409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5453" y="528581"/>
                  </a:moveTo>
                  <a:lnTo>
                    <a:pt x="49392" y="528581"/>
                  </a:lnTo>
                  <a:lnTo>
                    <a:pt x="45954" y="528224"/>
                  </a:lnTo>
                  <a:lnTo>
                    <a:pt x="10837" y="507984"/>
                  </a:lnTo>
                  <a:lnTo>
                    <a:pt x="0" y="479226"/>
                  </a:lnTo>
                  <a:lnTo>
                    <a:pt x="0" y="475770"/>
                  </a:lnTo>
                  <a:lnTo>
                    <a:pt x="0" y="49354"/>
                  </a:lnTo>
                  <a:lnTo>
                    <a:pt x="17937" y="12958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808"/>
                  </a:lnTo>
                  <a:lnTo>
                    <a:pt x="1704845" y="49354"/>
                  </a:lnTo>
                  <a:lnTo>
                    <a:pt x="1704845" y="479226"/>
                  </a:lnTo>
                  <a:lnTo>
                    <a:pt x="1686907" y="515524"/>
                  </a:lnTo>
                  <a:lnTo>
                    <a:pt x="1658890" y="528224"/>
                  </a:lnTo>
                  <a:lnTo>
                    <a:pt x="1655453" y="52858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123"/>
              <a:ext cx="145374" cy="145374"/>
            </a:xfrm>
            <a:prstGeom prst="rect">
              <a:avLst/>
            </a:prstGeom>
          </p:spPr>
        </p:pic>
      </p:grpSp>
      <p:sp>
        <p:nvSpPr>
          <p:cNvPr id="8" name="object 8" descr=""/>
          <p:cNvSpPr txBox="1"/>
          <p:nvPr/>
        </p:nvSpPr>
        <p:spPr>
          <a:xfrm>
            <a:off x="1038280" y="621197"/>
            <a:ext cx="5887085" cy="324358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63500" marR="55880">
              <a:lnSpc>
                <a:spcPct val="113799"/>
              </a:lnSpc>
              <a:spcBef>
                <a:spcPts val="90"/>
              </a:spcBef>
            </a:pP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velocidad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derecha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figura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4.29,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agregar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mapa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bits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fondo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imagen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metarchivo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cualquier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tamaño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icono.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debe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usarse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25">
                <a:latin typeface="Times New Roman"/>
                <a:cs typeface="Times New Roman"/>
              </a:rPr>
              <a:t>cas</a:t>
            </a:r>
            <a:r>
              <a:rPr dirty="0" baseline="-9259" sz="900" spc="-187">
                <a:latin typeface="Arial MT"/>
                <a:cs typeface="Arial MT"/>
              </a:rPr>
              <a:t>T</a:t>
            </a:r>
            <a:r>
              <a:rPr dirty="0" sz="800" spc="-125">
                <a:latin typeface="Times New Roman"/>
                <a:cs typeface="Times New Roman"/>
              </a:rPr>
              <a:t>o</a:t>
            </a:r>
            <a:r>
              <a:rPr dirty="0" baseline="-9259" sz="900" spc="-187">
                <a:latin typeface="Arial MT"/>
                <a:cs typeface="Arial MT"/>
              </a:rPr>
              <a:t>ra</a:t>
            </a:r>
            <a:r>
              <a:rPr dirty="0" sz="800" spc="-125">
                <a:latin typeface="Times New Roman"/>
                <a:cs typeface="Times New Roman"/>
              </a:rPr>
              <a:t>s</a:t>
            </a:r>
            <a:r>
              <a:rPr dirty="0" baseline="-9259" sz="900" spc="-187">
                <a:latin typeface="Arial MT"/>
                <a:cs typeface="Arial MT"/>
              </a:rPr>
              <a:t>d</a:t>
            </a:r>
            <a:r>
              <a:rPr dirty="0" sz="800" spc="-125">
                <a:latin typeface="Times New Roman"/>
                <a:cs typeface="Times New Roman"/>
              </a:rPr>
              <a:t>e</a:t>
            </a:r>
            <a:r>
              <a:rPr dirty="0" baseline="-9259" sz="900" spc="-187">
                <a:latin typeface="Arial MT"/>
                <a:cs typeface="Arial MT"/>
              </a:rPr>
              <a:t>uc</a:t>
            </a:r>
            <a:r>
              <a:rPr dirty="0" sz="800" spc="-125">
                <a:latin typeface="Times New Roman"/>
                <a:cs typeface="Times New Roman"/>
              </a:rPr>
              <a:t>s</a:t>
            </a:r>
            <a:r>
              <a:rPr dirty="0" baseline="-9259" sz="900" spc="-187">
                <a:latin typeface="Arial MT"/>
                <a:cs typeface="Arial MT"/>
              </a:rPr>
              <a:t>i</a:t>
            </a:r>
            <a:r>
              <a:rPr dirty="0" sz="800" spc="-125">
                <a:latin typeface="Times New Roman"/>
                <a:cs typeface="Times New Roman"/>
              </a:rPr>
              <a:t>p</a:t>
            </a:r>
            <a:r>
              <a:rPr dirty="0" baseline="-9259" sz="900" spc="-187">
                <a:latin typeface="Arial MT"/>
                <a:cs typeface="Arial MT"/>
              </a:rPr>
              <a:t>e</a:t>
            </a:r>
            <a:r>
              <a:rPr dirty="0" sz="800" spc="-125">
                <a:latin typeface="Times New Roman"/>
                <a:cs typeface="Times New Roman"/>
              </a:rPr>
              <a:t>e</a:t>
            </a:r>
            <a:r>
              <a:rPr dirty="0" baseline="-9259" sz="900" spc="-187">
                <a:latin typeface="Arial MT"/>
                <a:cs typeface="Arial MT"/>
              </a:rPr>
              <a:t>n</a:t>
            </a:r>
            <a:r>
              <a:rPr dirty="0" sz="800" spc="-125">
                <a:latin typeface="Times New Roman"/>
                <a:cs typeface="Times New Roman"/>
              </a:rPr>
              <a:t>c</a:t>
            </a:r>
            <a:r>
              <a:rPr dirty="0" baseline="-9259" sz="900" spc="-187">
                <a:latin typeface="Arial MT"/>
                <a:cs typeface="Arial MT"/>
              </a:rPr>
              <a:t>d</a:t>
            </a:r>
            <a:r>
              <a:rPr dirty="0" sz="800" spc="-125">
                <a:latin typeface="Times New Roman"/>
                <a:cs typeface="Times New Roman"/>
              </a:rPr>
              <a:t>i</a:t>
            </a:r>
            <a:r>
              <a:rPr dirty="0" baseline="-9259" sz="900" spc="-187">
                <a:latin typeface="Arial MT"/>
                <a:cs typeface="Arial MT"/>
              </a:rPr>
              <a:t>o</a:t>
            </a:r>
            <a:r>
              <a:rPr dirty="0" sz="800" spc="-125">
                <a:latin typeface="Times New Roman"/>
                <a:cs typeface="Times New Roman"/>
              </a:rPr>
              <a:t>a</a:t>
            </a:r>
            <a:r>
              <a:rPr dirty="0" baseline="-9259" sz="900" spc="-187">
                <a:latin typeface="Arial MT"/>
                <a:cs typeface="Arial MT"/>
              </a:rPr>
              <a:t>..</a:t>
            </a:r>
            <a:r>
              <a:rPr dirty="0" sz="800" spc="-125">
                <a:latin typeface="Times New Roman"/>
                <a:cs typeface="Times New Roman"/>
              </a:rPr>
              <a:t>l</a:t>
            </a:r>
            <a:r>
              <a:rPr dirty="0" baseline="-9259" sz="900" spc="-187">
                <a:latin typeface="Arial MT"/>
                <a:cs typeface="Arial MT"/>
              </a:rPr>
              <a:t>.</a:t>
            </a:r>
            <a:r>
              <a:rPr dirty="0" sz="800" spc="-125">
                <a:latin typeface="Times New Roman"/>
                <a:cs typeface="Times New Roman"/>
              </a:rPr>
              <a:t>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podría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ocupar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mucho</a:t>
            </a:r>
            <a:endParaRPr sz="800">
              <a:latin typeface="Times New Roman"/>
              <a:cs typeface="Times New Roman"/>
            </a:endParaRPr>
          </a:p>
          <a:p>
            <a:pPr marL="63500" marR="90233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memoria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aumentar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dramáticamente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proyecto.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hay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muestreo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descendente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imagen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importada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realizado.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5"/>
              </a:spcBef>
            </a:pPr>
            <a:endParaRPr sz="800">
              <a:latin typeface="Times New Roman"/>
              <a:cs typeface="Times New Roman"/>
            </a:endParaRPr>
          </a:p>
          <a:p>
            <a:pPr marL="63500">
              <a:lnSpc>
                <a:spcPct val="100000"/>
              </a:lnSpc>
              <a:spcBef>
                <a:spcPts val="5"/>
              </a:spcBef>
            </a:pPr>
            <a:r>
              <a:rPr dirty="0" sz="800">
                <a:latin typeface="Times New Roman"/>
                <a:cs typeface="Times New Roman"/>
              </a:rPr>
              <a:t>Cuando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haya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completado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todas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modificaciones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icono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ayuda,</a:t>
            </a:r>
            <a:endParaRPr sz="800">
              <a:latin typeface="Times New Roman"/>
              <a:cs typeface="Times New Roman"/>
            </a:endParaRPr>
          </a:p>
          <a:p>
            <a:pPr marL="635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nuevo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soporte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guardar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disco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usando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Guardar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sobrescribirá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soporte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existente)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o</a:t>
            </a:r>
            <a:endParaRPr sz="800">
              <a:latin typeface="Times New Roman"/>
              <a:cs typeface="Times New Roman"/>
            </a:endParaRPr>
          </a:p>
          <a:p>
            <a:pPr marL="63500">
              <a:lnSpc>
                <a:spcPct val="100000"/>
              </a:lnSpc>
              <a:spcBef>
                <a:spcPts val="340"/>
              </a:spcBef>
            </a:pPr>
            <a:r>
              <a:rPr dirty="0" sz="800" i="1">
                <a:latin typeface="Times New Roman"/>
                <a:cs typeface="Times New Roman"/>
              </a:rPr>
              <a:t>Guardar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como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creará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nuevo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carpeta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\</a:t>
            </a:r>
            <a:r>
              <a:rPr dirty="0" sz="800" spc="1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USP</a:t>
            </a:r>
            <a:r>
              <a:rPr dirty="0" sz="800" spc="-220">
                <a:latin typeface="Courier New"/>
                <a:cs typeface="Courier New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).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0"/>
              </a:spcBef>
            </a:pPr>
            <a:endParaRPr sz="800">
              <a:latin typeface="Times New Roman"/>
              <a:cs typeface="Times New Roman"/>
            </a:endParaRPr>
          </a:p>
          <a:p>
            <a:pPr marL="63500">
              <a:lnSpc>
                <a:spcPct val="100000"/>
              </a:lnSpc>
            </a:pPr>
            <a:r>
              <a:rPr dirty="0" sz="800" b="1">
                <a:latin typeface="Times New Roman"/>
                <a:cs typeface="Times New Roman"/>
              </a:rPr>
              <a:t>4.2.6.1.2</a:t>
            </a:r>
            <a:r>
              <a:rPr dirty="0" sz="800" spc="8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Nuevo</a:t>
            </a:r>
            <a:r>
              <a:rPr dirty="0" sz="800" spc="8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archivo</a:t>
            </a:r>
            <a:r>
              <a:rPr dirty="0" sz="800" spc="8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</a:t>
            </a:r>
            <a:r>
              <a:rPr dirty="0" sz="800" spc="80" b="1">
                <a:latin typeface="Times New Roman"/>
                <a:cs typeface="Times New Roman"/>
              </a:rPr>
              <a:t> </a:t>
            </a:r>
            <a:r>
              <a:rPr dirty="0" sz="800" spc="-10" b="1">
                <a:latin typeface="Times New Roman"/>
                <a:cs typeface="Times New Roman"/>
              </a:rPr>
              <a:t>modelo</a:t>
            </a:r>
            <a:endParaRPr sz="800">
              <a:latin typeface="Times New Roman"/>
              <a:cs typeface="Times New Roman"/>
            </a:endParaRPr>
          </a:p>
          <a:p>
            <a:pPr marL="635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[4]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describe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Manual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avanzado.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Cuando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cambia</a:t>
            </a:r>
            <a:endParaRPr sz="800">
              <a:latin typeface="Times New Roman"/>
              <a:cs typeface="Times New Roman"/>
            </a:endParaRPr>
          </a:p>
          <a:p>
            <a:pPr marL="63500" marR="108902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encabezado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(entrada,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salida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sección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datos)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Dibuje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su</a:t>
            </a:r>
            <a:r>
              <a:rPr dirty="0" sz="800" spc="10">
                <a:latin typeface="Times New Roman"/>
                <a:cs typeface="Times New Roman"/>
              </a:rPr>
              <a:t> El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icono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actualiza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automáticamente.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Entonces,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para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el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caso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habitual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un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modelo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dinámico,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no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tiene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sentido</a:t>
            </a:r>
            <a:endParaRPr sz="800">
              <a:latin typeface="Times New Roman"/>
              <a:cs typeface="Times New Roman"/>
            </a:endParaRPr>
          </a:p>
          <a:p>
            <a:pPr marL="63500" marR="41275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Definición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soporte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todos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modos,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exportar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terminado.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Si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desea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estático,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embargo,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soporte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elemento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Usar</a:t>
            </a:r>
            <a:endParaRPr sz="800">
              <a:latin typeface="Times New Roman"/>
              <a:cs typeface="Times New Roman"/>
            </a:endParaRPr>
          </a:p>
          <a:p>
            <a:pPr marL="635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esta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característica,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primero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debe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escribir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utilizando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Editor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modelos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integrado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sección</a:t>
            </a:r>
            <a:endParaRPr sz="800">
              <a:latin typeface="Times New Roman"/>
              <a:cs typeface="Times New Roman"/>
            </a:endParaRPr>
          </a:p>
          <a:p>
            <a:pPr marL="63500" marR="38417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4.2.6.1.3.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debe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tener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estructura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legal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(por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ejemplo,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comenzando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y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termina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ENDMODEL),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tiene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extensión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.mod</a:t>
            </a:r>
            <a:r>
              <a:rPr dirty="0" sz="800" spc="-215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almacena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carpeta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sistema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\</a:t>
            </a:r>
            <a:r>
              <a:rPr dirty="0" sz="800" spc="17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MOD</a:t>
            </a:r>
            <a:r>
              <a:rPr dirty="0" sz="800" spc="-210">
                <a:latin typeface="Courier New"/>
                <a:cs typeface="Courier New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.</a:t>
            </a:r>
            <a:endParaRPr sz="800">
              <a:latin typeface="Times New Roman"/>
              <a:cs typeface="Times New Roman"/>
            </a:endParaRPr>
          </a:p>
          <a:p>
            <a:pPr marL="63500">
              <a:lnSpc>
                <a:spcPct val="100000"/>
              </a:lnSpc>
              <a:spcBef>
                <a:spcPts val="185"/>
              </a:spcBef>
            </a:pP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capaz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leer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dicho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.mod</a:t>
            </a:r>
            <a:r>
              <a:rPr dirty="0" sz="800" spc="-220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examinando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variables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salida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datos</a:t>
            </a:r>
            <a:endParaRPr sz="800">
              <a:latin typeface="Times New Roman"/>
              <a:cs typeface="Times New Roman"/>
            </a:endParaRPr>
          </a:p>
          <a:p>
            <a:pPr marL="63500">
              <a:lnSpc>
                <a:spcPct val="100000"/>
              </a:lnSpc>
              <a:spcBef>
                <a:spcPts val="185"/>
              </a:spcBef>
            </a:pP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sugiriendo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soporte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formato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correcto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(ver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sección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4.11.9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5.5.1).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usuario</a:t>
            </a:r>
            <a:endParaRPr sz="800">
              <a:latin typeface="Times New Roman"/>
              <a:cs typeface="Times New Roman"/>
            </a:endParaRPr>
          </a:p>
          <a:p>
            <a:pPr marL="63500" marR="73342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quiere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ícono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diferente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otras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posiciones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borde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ícono,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libre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modificar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valor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predeterminado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sup-file,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cree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nuevo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seleccionando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Objetos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|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Modelo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Nuevo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sup-file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menu</a:t>
            </a:r>
            <a:endParaRPr sz="800">
              <a:latin typeface="Times New Roman"/>
              <a:cs typeface="Times New Roman"/>
            </a:endParaRPr>
          </a:p>
          <a:p>
            <a:pPr marL="635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elemento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realizará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Editar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definiciones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figura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4.31.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089080" y="7881990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5661767" y="7862166"/>
            <a:ext cx="13144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85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089080" y="6547188"/>
            <a:ext cx="4654550" cy="115824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148715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4.31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Página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control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nuevo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modelo.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85"/>
              </a:spcBef>
            </a:pPr>
            <a:endParaRPr sz="800">
              <a:latin typeface="Times New Roman"/>
              <a:cs typeface="Times New Roman"/>
            </a:endParaRPr>
          </a:p>
          <a:p>
            <a:pPr algn="just" marL="501650" marR="956310" indent="-489584">
              <a:lnSpc>
                <a:spcPct val="115599"/>
              </a:lnSpc>
            </a:pPr>
            <a:r>
              <a:rPr dirty="0" sz="600" b="1">
                <a:latin typeface="Courier New"/>
                <a:cs typeface="Courier New"/>
              </a:rPr>
              <a:t>Nombre:</a:t>
            </a:r>
            <a:r>
              <a:rPr dirty="0" sz="600" spc="254" b="1">
                <a:latin typeface="Courier New"/>
                <a:cs typeface="Courier New"/>
              </a:rPr>
              <a:t>  </a:t>
            </a:r>
            <a:r>
              <a:rPr dirty="0" sz="600">
                <a:latin typeface="Courier New"/>
                <a:cs typeface="Courier New"/>
              </a:rPr>
              <a:t>Identifica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nodo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los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cuadros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diálogo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 i="1">
                <a:latin typeface="Courier New"/>
                <a:cs typeface="Courier New"/>
              </a:rPr>
              <a:t>Nodo</a:t>
            </a:r>
            <a:r>
              <a:rPr dirty="0" sz="600" spc="50" i="1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y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 i="1">
                <a:latin typeface="Courier New"/>
                <a:cs typeface="Courier New"/>
              </a:rPr>
              <a:t>Componente</a:t>
            </a:r>
            <a:r>
              <a:rPr dirty="0" sz="600" spc="55" i="1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.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 spc="-25">
                <a:latin typeface="Courier New"/>
                <a:cs typeface="Courier New"/>
              </a:rPr>
              <a:t>12 </a:t>
            </a:r>
            <a:r>
              <a:rPr dirty="0" sz="600">
                <a:latin typeface="Courier New"/>
                <a:cs typeface="Courier New"/>
              </a:rPr>
              <a:t>caracteres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máximos.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Debe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ser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igual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al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nombre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utilizado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modelo encabezamiento.</a:t>
            </a: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65"/>
              </a:spcBef>
              <a:tabLst>
                <a:tab pos="488315" algn="l"/>
              </a:tabLst>
            </a:pPr>
            <a:r>
              <a:rPr dirty="0" sz="600" spc="-10" b="1">
                <a:latin typeface="Courier New"/>
                <a:cs typeface="Courier New"/>
              </a:rPr>
              <a:t>Tipo:</a:t>
            </a:r>
            <a:r>
              <a:rPr dirty="0" sz="600" b="1">
                <a:latin typeface="Courier New"/>
                <a:cs typeface="Courier New"/>
              </a:rPr>
              <a:t>	</a:t>
            </a:r>
            <a:r>
              <a:rPr dirty="0" sz="600">
                <a:latin typeface="Courier New"/>
                <a:cs typeface="Courier New"/>
              </a:rPr>
              <a:t>Especifica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tipo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entrada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/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salida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nodo.</a:t>
            </a: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65"/>
              </a:spcBef>
            </a:pPr>
            <a:r>
              <a:rPr dirty="0" sz="600" b="1">
                <a:latin typeface="Courier New"/>
                <a:cs typeface="Courier New"/>
              </a:rPr>
              <a:t>#</a:t>
            </a:r>
            <a:r>
              <a:rPr dirty="0" sz="600" spc="45" b="1">
                <a:latin typeface="Courier New"/>
                <a:cs typeface="Courier New"/>
              </a:rPr>
              <a:t> </a:t>
            </a:r>
            <a:r>
              <a:rPr dirty="0" sz="600" b="1">
                <a:latin typeface="Courier New"/>
                <a:cs typeface="Courier New"/>
              </a:rPr>
              <a:t>Fases:</a:t>
            </a:r>
            <a:r>
              <a:rPr dirty="0" sz="600" spc="45" b="1">
                <a:latin typeface="Courier New"/>
                <a:cs typeface="Courier New"/>
              </a:rPr>
              <a:t> </a:t>
            </a:r>
            <a:r>
              <a:rPr dirty="0" sz="600" b="1">
                <a:latin typeface="Courier New"/>
                <a:cs typeface="Courier New"/>
              </a:rPr>
              <a:t>el</a:t>
            </a:r>
            <a:r>
              <a:rPr dirty="0" sz="600" spc="45" b="1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número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fases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puede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ser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26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y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debe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definirse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como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V1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[1..n].</a:t>
            </a: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65"/>
              </a:spcBef>
            </a:pPr>
            <a:r>
              <a:rPr dirty="0" sz="600" b="1">
                <a:latin typeface="Courier New"/>
                <a:cs typeface="Courier New"/>
              </a:rPr>
              <a:t>Pos</a:t>
            </a:r>
            <a:r>
              <a:rPr dirty="0" sz="600" spc="60" b="1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: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especifica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posición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relativa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nodo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pasos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10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píxeles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(cuadrícula).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 spc="-25">
                <a:latin typeface="Courier New"/>
                <a:cs typeface="Courier New"/>
              </a:rPr>
              <a:t>los</a:t>
            </a:r>
            <a:endParaRPr sz="600">
              <a:latin typeface="Courier New"/>
              <a:cs typeface="Courier New"/>
            </a:endParaRPr>
          </a:p>
          <a:p>
            <a:pPr marL="501650">
              <a:lnSpc>
                <a:spcPct val="100000"/>
              </a:lnSpc>
              <a:spcBef>
                <a:spcPts val="110"/>
              </a:spcBef>
            </a:pPr>
            <a:r>
              <a:rPr dirty="0" sz="600">
                <a:latin typeface="Courier New"/>
                <a:cs typeface="Courier New"/>
              </a:rPr>
              <a:t>Las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posiciones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borde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estándar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que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muestran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imagen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izquierda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 spc="-20">
                <a:latin typeface="Courier New"/>
                <a:cs typeface="Courier New"/>
              </a:rPr>
              <a:t>Fig.</a:t>
            </a:r>
            <a:endParaRPr sz="600">
              <a:latin typeface="Courier New"/>
              <a:cs typeface="Courier New"/>
            </a:endParaRPr>
          </a:p>
          <a:p>
            <a:pPr marL="501650">
              <a:lnSpc>
                <a:spcPct val="100000"/>
              </a:lnSpc>
              <a:spcBef>
                <a:spcPts val="114"/>
              </a:spcBef>
            </a:pPr>
            <a:r>
              <a:rPr dirty="0" sz="600">
                <a:latin typeface="Courier New"/>
                <a:cs typeface="Courier New"/>
              </a:rPr>
              <a:t>4.29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tienen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teclas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atajo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Alt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+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F1..Alt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+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F12.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posición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(x,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y)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puede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 spc="-25">
                <a:latin typeface="Courier New"/>
                <a:cs typeface="Courier New"/>
              </a:rPr>
              <a:t>en</a:t>
            </a:r>
            <a:endParaRPr sz="600">
              <a:latin typeface="Courier New"/>
              <a:cs typeface="Courier New"/>
            </a:endParaRPr>
          </a:p>
        </p:txBody>
      </p:sp>
      <p:grpSp>
        <p:nvGrpSpPr>
          <p:cNvPr id="12" name="object 12" descr=""/>
          <p:cNvGrpSpPr/>
          <p:nvPr/>
        </p:nvGrpSpPr>
        <p:grpSpPr>
          <a:xfrm>
            <a:off x="368299" y="8330806"/>
            <a:ext cx="158750" cy="13335"/>
            <a:chOff x="368299" y="8330806"/>
            <a:chExt cx="158750" cy="13335"/>
          </a:xfrm>
        </p:grpSpPr>
        <p:sp>
          <p:nvSpPr>
            <p:cNvPr id="13" name="object 13" descr=""/>
            <p:cNvSpPr/>
            <p:nvPr/>
          </p:nvSpPr>
          <p:spPr>
            <a:xfrm>
              <a:off x="368299" y="8330806"/>
              <a:ext cx="158750" cy="6985"/>
            </a:xfrm>
            <a:custGeom>
              <a:avLst/>
              <a:gdLst/>
              <a:ahLst/>
              <a:cxnLst/>
              <a:rect l="l" t="t" r="r" b="b"/>
              <a:pathLst>
                <a:path w="158750" h="6984">
                  <a:moveTo>
                    <a:pt x="158590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158590" y="0"/>
                  </a:lnTo>
                  <a:lnTo>
                    <a:pt x="158590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368287" y="8330806"/>
              <a:ext cx="158750" cy="13335"/>
            </a:xfrm>
            <a:custGeom>
              <a:avLst/>
              <a:gdLst/>
              <a:ahLst/>
              <a:cxnLst/>
              <a:rect l="l" t="t" r="r" b="b"/>
              <a:pathLst>
                <a:path w="158750" h="13334">
                  <a:moveTo>
                    <a:pt x="158597" y="0"/>
                  </a:moveTo>
                  <a:lnTo>
                    <a:pt x="151993" y="6616"/>
                  </a:lnTo>
                  <a:lnTo>
                    <a:pt x="0" y="6616"/>
                  </a:lnTo>
                  <a:lnTo>
                    <a:pt x="0" y="13220"/>
                  </a:lnTo>
                  <a:lnTo>
                    <a:pt x="151993" y="13220"/>
                  </a:lnTo>
                  <a:lnTo>
                    <a:pt x="158597" y="13220"/>
                  </a:lnTo>
                  <a:lnTo>
                    <a:pt x="158597" y="6616"/>
                  </a:lnTo>
                  <a:lnTo>
                    <a:pt x="158597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368299" y="8330806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4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6" name="object 16" descr=""/>
          <p:cNvSpPr txBox="1"/>
          <p:nvPr/>
        </p:nvSpPr>
        <p:spPr>
          <a:xfrm>
            <a:off x="376765" y="8390801"/>
            <a:ext cx="14351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Arial"/>
                <a:cs typeface="Arial"/>
              </a:rPr>
              <a:t>86</a:t>
            </a:r>
            <a:endParaRPr sz="800">
              <a:latin typeface="Arial"/>
              <a:cs typeface="Arial"/>
            </a:endParaRPr>
          </a:p>
        </p:txBody>
      </p:sp>
      <p:sp>
        <p:nvSpPr>
          <p:cNvPr id="21" name="object 21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22" name="object 22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94615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62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17" name="object 17" descr=""/>
          <p:cNvSpPr txBox="1"/>
          <p:nvPr/>
        </p:nvSpPr>
        <p:spPr>
          <a:xfrm>
            <a:off x="4505379" y="8562606"/>
            <a:ext cx="99060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de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referencia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831370" y="8981549"/>
            <a:ext cx="4613275" cy="55435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0" marR="52069">
              <a:lnSpc>
                <a:spcPct val="115599"/>
              </a:lnSpc>
              <a:spcBef>
                <a:spcPts val="95"/>
              </a:spcBef>
            </a:pPr>
            <a:r>
              <a:rPr dirty="0" sz="600">
                <a:latin typeface="Courier New"/>
                <a:cs typeface="Courier New"/>
              </a:rPr>
              <a:t>general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estar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rango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-120,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-110,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..-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10,0,10,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..,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110,120.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eje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x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 spc="-25">
                <a:latin typeface="Courier New"/>
                <a:cs typeface="Courier New"/>
              </a:rPr>
              <a:t>es</a:t>
            </a:r>
            <a:r>
              <a:rPr dirty="0" sz="600" spc="500">
                <a:latin typeface="Courier New"/>
                <a:cs typeface="Courier New"/>
              </a:rPr>
              <a:t>  </a:t>
            </a:r>
            <a:r>
              <a:rPr dirty="0" sz="600">
                <a:latin typeface="Courier New"/>
                <a:cs typeface="Courier New"/>
              </a:rPr>
              <a:t>orientado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hacia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derecha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mientras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que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eje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y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está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orientado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hacia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abajo.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sobre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 spc="-25">
                <a:latin typeface="Courier New"/>
                <a:cs typeface="Courier New"/>
              </a:rPr>
              <a:t>el</a:t>
            </a:r>
            <a:endParaRPr sz="600">
              <a:latin typeface="Courier New"/>
              <a:cs typeface="Courier New"/>
            </a:endParaRPr>
          </a:p>
          <a:p>
            <a:pPr marL="508000">
              <a:lnSpc>
                <a:spcPct val="100000"/>
              </a:lnSpc>
              <a:spcBef>
                <a:spcPts val="110"/>
              </a:spcBef>
            </a:pPr>
            <a:r>
              <a:rPr dirty="0" sz="600">
                <a:latin typeface="Courier New"/>
                <a:cs typeface="Courier New"/>
              </a:rPr>
              <a:t>borde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icono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Las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posiciones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los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nodos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deben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corresponder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con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dibujo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icono.</a:t>
            </a:r>
            <a:endParaRPr sz="6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265"/>
              </a:spcBef>
            </a:pP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</a:pPr>
            <a:r>
              <a:rPr dirty="0" sz="600">
                <a:latin typeface="Courier New"/>
                <a:cs typeface="Courier New"/>
              </a:rPr>
              <a:t>Los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valores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i="1">
                <a:latin typeface="Courier New"/>
                <a:cs typeface="Courier New"/>
              </a:rPr>
              <a:t>tipo</a:t>
            </a:r>
            <a:r>
              <a:rPr dirty="0" sz="600" spc="60" i="1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admitidos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para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los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objetos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MODELS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muestran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continuación:</a:t>
            </a:r>
            <a:endParaRPr sz="600">
              <a:latin typeface="Courier New"/>
              <a:cs typeface="Courier New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1188199" y="9569655"/>
            <a:ext cx="120650" cy="759460"/>
          </a:xfrm>
          <a:prstGeom prst="rect">
            <a:avLst/>
          </a:prstGeom>
        </p:spPr>
        <p:txBody>
          <a:bodyPr wrap="square" lIns="0" tIns="2603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04"/>
              </a:spcBef>
            </a:pPr>
            <a:r>
              <a:rPr dirty="0" sz="600" spc="-25">
                <a:latin typeface="Courier New"/>
                <a:cs typeface="Courier New"/>
              </a:rPr>
              <a:t>0:</a:t>
            </a: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600" spc="-25">
                <a:latin typeface="Courier New"/>
                <a:cs typeface="Courier New"/>
              </a:rPr>
              <a:t>1:</a:t>
            </a: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60"/>
              </a:spcBef>
            </a:pPr>
            <a:r>
              <a:rPr dirty="0" sz="600" spc="-25">
                <a:latin typeface="Courier New"/>
                <a:cs typeface="Courier New"/>
              </a:rPr>
              <a:t>2:</a:t>
            </a: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600" spc="-25">
                <a:latin typeface="Courier New"/>
                <a:cs typeface="Courier New"/>
              </a:rPr>
              <a:t>3:</a:t>
            </a: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600" spc="-25">
                <a:latin typeface="Courier New"/>
                <a:cs typeface="Courier New"/>
              </a:rPr>
              <a:t>4:</a:t>
            </a: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600" spc="-25">
                <a:latin typeface="Courier New"/>
                <a:cs typeface="Courier New"/>
              </a:rPr>
              <a:t>5:</a:t>
            </a: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600" spc="-25">
                <a:latin typeface="Courier New"/>
                <a:cs typeface="Courier New"/>
              </a:rPr>
              <a:t>6:</a:t>
            </a:r>
            <a:endParaRPr sz="600">
              <a:latin typeface="Courier New"/>
              <a:cs typeface="Courier New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1545027" y="9569655"/>
            <a:ext cx="3261360" cy="759460"/>
          </a:xfrm>
          <a:prstGeom prst="rect">
            <a:avLst/>
          </a:prstGeom>
        </p:spPr>
        <p:txBody>
          <a:bodyPr wrap="square" lIns="0" tIns="2603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04"/>
              </a:spcBef>
            </a:pPr>
            <a:r>
              <a:rPr dirty="0" sz="600">
                <a:latin typeface="Courier New"/>
                <a:cs typeface="Courier New"/>
              </a:rPr>
              <a:t>Nodo</a:t>
            </a:r>
            <a:r>
              <a:rPr dirty="0" sz="600" spc="4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salida.</a:t>
            </a:r>
            <a:endParaRPr sz="600">
              <a:latin typeface="Courier New"/>
              <a:cs typeface="Courier New"/>
            </a:endParaRPr>
          </a:p>
          <a:p>
            <a:pPr marL="12700" marR="1955800">
              <a:lnSpc>
                <a:spcPct val="108400"/>
              </a:lnSpc>
              <a:spcBef>
                <a:spcPts val="55"/>
              </a:spcBef>
            </a:pPr>
            <a:r>
              <a:rPr dirty="0" sz="600">
                <a:latin typeface="Courier New"/>
                <a:cs typeface="Courier New"/>
              </a:rPr>
              <a:t>Nodo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entrada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actual.</a:t>
            </a:r>
            <a:r>
              <a:rPr dirty="0" sz="600" spc="50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Nodo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entrada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voltaje.</a:t>
            </a:r>
            <a:endParaRPr sz="600">
              <a:latin typeface="Courier New"/>
              <a:cs typeface="Courier New"/>
            </a:endParaRPr>
          </a:p>
          <a:p>
            <a:pPr marL="12700" marR="1480185">
              <a:lnSpc>
                <a:spcPct val="115599"/>
              </a:lnSpc>
            </a:pPr>
            <a:r>
              <a:rPr dirty="0" sz="600">
                <a:latin typeface="Courier New"/>
                <a:cs typeface="Courier New"/>
              </a:rPr>
              <a:t>Cambiar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nodo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entrada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estado. </a:t>
            </a:r>
            <a:r>
              <a:rPr dirty="0" sz="600">
                <a:latin typeface="Courier New"/>
                <a:cs typeface="Courier New"/>
              </a:rPr>
              <a:t>Nodo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entrada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variable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máquina. </a:t>
            </a:r>
            <a:r>
              <a:rPr dirty="0" sz="600">
                <a:latin typeface="Courier New"/>
                <a:cs typeface="Courier New"/>
              </a:rPr>
              <a:t>TACS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variable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(tacs)</a:t>
            </a: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600">
                <a:latin typeface="Courier New"/>
                <a:cs typeface="Courier New"/>
              </a:rPr>
              <a:t>Parte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imaginaria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voltaje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nodo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estado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estacionario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(imssv)</a:t>
            </a:r>
            <a:endParaRPr sz="600">
              <a:latin typeface="Courier New"/>
              <a:cs typeface="Courier New"/>
            </a:endParaRPr>
          </a:p>
        </p:txBody>
      </p:sp>
    </p:spTree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3" name="object 3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4" name="object 4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631"/>
                  </a:lnTo>
                  <a:lnTo>
                    <a:pt x="142755" y="98631"/>
                  </a:lnTo>
                  <a:lnTo>
                    <a:pt x="136180" y="99939"/>
                  </a:lnTo>
                  <a:lnTo>
                    <a:pt x="104587" y="124134"/>
                  </a:lnTo>
                  <a:lnTo>
                    <a:pt x="98048" y="143338"/>
                  </a:lnTo>
                  <a:lnTo>
                    <a:pt x="98048" y="569322"/>
                  </a:lnTo>
                  <a:lnTo>
                    <a:pt x="117977" y="603765"/>
                  </a:lnTo>
                  <a:lnTo>
                    <a:pt x="142755" y="614029"/>
                  </a:lnTo>
                  <a:lnTo>
                    <a:pt x="1886711" y="614029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4029"/>
                  </a:moveTo>
                  <a:lnTo>
                    <a:pt x="1744971" y="614029"/>
                  </a:lnTo>
                  <a:lnTo>
                    <a:pt x="1751545" y="612721"/>
                  </a:lnTo>
                  <a:lnTo>
                    <a:pt x="1764174" y="607489"/>
                  </a:lnTo>
                  <a:lnTo>
                    <a:pt x="1788370" y="575896"/>
                  </a:lnTo>
                  <a:lnTo>
                    <a:pt x="1789678" y="569322"/>
                  </a:lnTo>
                  <a:lnTo>
                    <a:pt x="1789678" y="143338"/>
                  </a:lnTo>
                  <a:lnTo>
                    <a:pt x="1769748" y="108894"/>
                  </a:lnTo>
                  <a:lnTo>
                    <a:pt x="1744971" y="98631"/>
                  </a:lnTo>
                  <a:lnTo>
                    <a:pt x="1886711" y="98631"/>
                  </a:lnTo>
                  <a:lnTo>
                    <a:pt x="1886711" y="614029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2932176" y="500463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5453" y="528634"/>
                  </a:moveTo>
                  <a:lnTo>
                    <a:pt x="49392" y="528634"/>
                  </a:lnTo>
                  <a:lnTo>
                    <a:pt x="45954" y="528270"/>
                  </a:lnTo>
                  <a:lnTo>
                    <a:pt x="10837" y="507984"/>
                  </a:lnTo>
                  <a:lnTo>
                    <a:pt x="0" y="479226"/>
                  </a:lnTo>
                  <a:lnTo>
                    <a:pt x="0" y="475770"/>
                  </a:lnTo>
                  <a:lnTo>
                    <a:pt x="0" y="49354"/>
                  </a:lnTo>
                  <a:lnTo>
                    <a:pt x="17937" y="13011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861"/>
                  </a:lnTo>
                  <a:lnTo>
                    <a:pt x="1704845" y="49354"/>
                  </a:lnTo>
                  <a:lnTo>
                    <a:pt x="1704845" y="479226"/>
                  </a:lnTo>
                  <a:lnTo>
                    <a:pt x="1686907" y="515570"/>
                  </a:lnTo>
                  <a:lnTo>
                    <a:pt x="1658890" y="528270"/>
                  </a:lnTo>
                  <a:lnTo>
                    <a:pt x="1655453" y="52863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" name="object 6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171"/>
              <a:ext cx="145374" cy="145374"/>
            </a:xfrm>
            <a:prstGeom prst="rect">
              <a:avLst/>
            </a:prstGeom>
          </p:spPr>
        </p:pic>
      </p:grpSp>
      <p:sp>
        <p:nvSpPr>
          <p:cNvPr id="7" name="object 7" descr=""/>
          <p:cNvSpPr txBox="1"/>
          <p:nvPr/>
        </p:nvSpPr>
        <p:spPr>
          <a:xfrm>
            <a:off x="1513019" y="165100"/>
            <a:ext cx="3842385" cy="93916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43459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  <a:p>
            <a:pPr marL="44450" marR="30480">
              <a:lnSpc>
                <a:spcPct val="115599"/>
              </a:lnSpc>
              <a:spcBef>
                <a:spcPts val="400"/>
              </a:spcBef>
            </a:pPr>
            <a:r>
              <a:rPr dirty="0" sz="600">
                <a:latin typeface="Courier New"/>
                <a:cs typeface="Courier New"/>
              </a:rPr>
              <a:t>Parte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imaginaria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corriente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interruptor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estado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estacionario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(imssi) </a:t>
            </a:r>
            <a:r>
              <a:rPr dirty="0" sz="600">
                <a:latin typeface="Courier New"/>
                <a:cs typeface="Courier New"/>
              </a:rPr>
              <a:t>Salida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otro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modelo.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Tenga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cuenta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que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modelo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que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produce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spc="-20">
                <a:latin typeface="Courier New"/>
                <a:cs typeface="Courier New"/>
              </a:rPr>
              <a:t>este</a:t>
            </a:r>
            <a:endParaRPr sz="600">
              <a:latin typeface="Courier New"/>
              <a:cs typeface="Courier New"/>
            </a:endParaRPr>
          </a:p>
          <a:p>
            <a:pPr marL="38100" marR="36830">
              <a:lnSpc>
                <a:spcPct val="115599"/>
              </a:lnSpc>
            </a:pP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salida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debe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UTILIZAR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antes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que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modelo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actual.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Esto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puede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hacerse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spc="-25">
                <a:latin typeface="Courier New"/>
                <a:cs typeface="Courier New"/>
              </a:rPr>
              <a:t>por </a:t>
            </a:r>
            <a:r>
              <a:rPr dirty="0" sz="600">
                <a:latin typeface="Courier New"/>
                <a:cs typeface="Courier New"/>
              </a:rPr>
              <a:t>especificando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un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 i="1">
                <a:latin typeface="Courier New"/>
                <a:cs typeface="Courier New"/>
              </a:rPr>
              <a:t>número</a:t>
            </a:r>
            <a:r>
              <a:rPr dirty="0" sz="600" spc="65" i="1">
                <a:latin typeface="Courier New"/>
                <a:cs typeface="Courier New"/>
              </a:rPr>
              <a:t> </a:t>
            </a:r>
            <a:r>
              <a:rPr dirty="0" sz="600" i="1">
                <a:latin typeface="Courier New"/>
                <a:cs typeface="Courier New"/>
              </a:rPr>
              <a:t>de</a:t>
            </a:r>
            <a:r>
              <a:rPr dirty="0" sz="600" spc="60" i="1">
                <a:latin typeface="Courier New"/>
                <a:cs typeface="Courier New"/>
              </a:rPr>
              <a:t> </a:t>
            </a:r>
            <a:r>
              <a:rPr dirty="0" sz="600" i="1">
                <a:latin typeface="Courier New"/>
                <a:cs typeface="Courier New"/>
              </a:rPr>
              <a:t>pedido</a:t>
            </a:r>
            <a:r>
              <a:rPr dirty="0" sz="600" spc="65" i="1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más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bajo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para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modelo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y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luego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seleccione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 spc="-25">
                <a:latin typeface="Courier New"/>
                <a:cs typeface="Courier New"/>
              </a:rPr>
              <a:t>el </a:t>
            </a:r>
            <a:r>
              <a:rPr dirty="0" sz="600" i="1">
                <a:latin typeface="Courier New"/>
                <a:cs typeface="Courier New"/>
              </a:rPr>
              <a:t>Ordenar</a:t>
            </a:r>
            <a:r>
              <a:rPr dirty="0" sz="600" spc="60" i="1">
                <a:latin typeface="Courier New"/>
                <a:cs typeface="Courier New"/>
              </a:rPr>
              <a:t> </a:t>
            </a:r>
            <a:r>
              <a:rPr dirty="0" sz="600" i="1">
                <a:latin typeface="Courier New"/>
                <a:cs typeface="Courier New"/>
              </a:rPr>
              <a:t>por</a:t>
            </a:r>
            <a:r>
              <a:rPr dirty="0" sz="600" spc="60" i="1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opción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 i="1">
                <a:latin typeface="Courier New"/>
                <a:cs typeface="Courier New"/>
              </a:rPr>
              <a:t>número</a:t>
            </a:r>
            <a:r>
              <a:rPr dirty="0" sz="600" spc="60" i="1">
                <a:latin typeface="Courier New"/>
                <a:cs typeface="Courier New"/>
              </a:rPr>
              <a:t> </a:t>
            </a:r>
            <a:r>
              <a:rPr dirty="0" sz="600" i="1">
                <a:latin typeface="Courier New"/>
                <a:cs typeface="Courier New"/>
              </a:rPr>
              <a:t>de</a:t>
            </a:r>
            <a:r>
              <a:rPr dirty="0" sz="600" spc="60" i="1">
                <a:latin typeface="Courier New"/>
                <a:cs typeface="Courier New"/>
              </a:rPr>
              <a:t> </a:t>
            </a:r>
            <a:r>
              <a:rPr dirty="0" sz="600" i="1">
                <a:latin typeface="Courier New"/>
                <a:cs typeface="Courier New"/>
              </a:rPr>
              <a:t>pedido</a:t>
            </a:r>
            <a:r>
              <a:rPr dirty="0" sz="600" spc="65" i="1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</a:t>
            </a:r>
            <a:r>
              <a:rPr dirty="0" sz="600" spc="-85">
                <a:latin typeface="Courier New"/>
                <a:cs typeface="Courier New"/>
              </a:rPr>
              <a:t> </a:t>
            </a:r>
            <a:r>
              <a:rPr dirty="0" baseline="-27777" sz="900" spc="-142">
                <a:latin typeface="Arial MT"/>
                <a:cs typeface="Arial MT"/>
              </a:rPr>
              <a:t>T</a:t>
            </a:r>
            <a:r>
              <a:rPr dirty="0" sz="600" spc="-95" i="1">
                <a:latin typeface="Courier New"/>
                <a:cs typeface="Courier New"/>
              </a:rPr>
              <a:t>A</a:t>
            </a:r>
            <a:r>
              <a:rPr dirty="0" baseline="-27777" sz="900" spc="-142">
                <a:latin typeface="Arial MT"/>
                <a:cs typeface="Arial MT"/>
              </a:rPr>
              <a:t>r</a:t>
            </a:r>
            <a:r>
              <a:rPr dirty="0" sz="600" spc="-95" i="1">
                <a:latin typeface="Courier New"/>
                <a:cs typeface="Courier New"/>
              </a:rPr>
              <a:t>T</a:t>
            </a:r>
            <a:r>
              <a:rPr dirty="0" baseline="-27777" sz="900" spc="-142">
                <a:latin typeface="Arial MT"/>
                <a:cs typeface="Arial MT"/>
              </a:rPr>
              <a:t>a</a:t>
            </a:r>
            <a:r>
              <a:rPr dirty="0" sz="600" spc="-95" i="1">
                <a:latin typeface="Courier New"/>
                <a:cs typeface="Courier New"/>
              </a:rPr>
              <a:t>P</a:t>
            </a:r>
            <a:r>
              <a:rPr dirty="0" baseline="-27777" sz="900" spc="-142">
                <a:latin typeface="Arial MT"/>
                <a:cs typeface="Arial MT"/>
              </a:rPr>
              <a:t>duc</a:t>
            </a:r>
            <a:r>
              <a:rPr dirty="0" sz="600" spc="-95" i="1">
                <a:latin typeface="Courier New"/>
                <a:cs typeface="Courier New"/>
              </a:rPr>
              <a:t>|</a:t>
            </a:r>
            <a:r>
              <a:rPr dirty="0" baseline="-27777" sz="900" spc="-142">
                <a:latin typeface="Arial MT"/>
                <a:cs typeface="Arial MT"/>
              </a:rPr>
              <a:t>ie</a:t>
            </a:r>
            <a:r>
              <a:rPr dirty="0" sz="600" spc="-95" i="1">
                <a:latin typeface="Courier New"/>
                <a:cs typeface="Courier New"/>
              </a:rPr>
              <a:t>C</a:t>
            </a:r>
            <a:r>
              <a:rPr dirty="0" baseline="-27777" sz="900" spc="-142">
                <a:latin typeface="Arial MT"/>
                <a:cs typeface="Arial MT"/>
              </a:rPr>
              <a:t>nd</a:t>
            </a:r>
            <a:r>
              <a:rPr dirty="0" sz="600" spc="-95" i="1">
                <a:latin typeface="Courier New"/>
                <a:cs typeface="Courier New"/>
              </a:rPr>
              <a:t>o</a:t>
            </a:r>
            <a:r>
              <a:rPr dirty="0" baseline="-27777" sz="900" spc="-142">
                <a:latin typeface="Arial MT"/>
                <a:cs typeface="Arial MT"/>
              </a:rPr>
              <a:t>o</a:t>
            </a:r>
            <a:r>
              <a:rPr dirty="0" sz="600" spc="-95" i="1">
                <a:latin typeface="Courier New"/>
                <a:cs typeface="Courier New"/>
              </a:rPr>
              <a:t>n</a:t>
            </a:r>
            <a:r>
              <a:rPr dirty="0" baseline="-27777" sz="900" spc="-142">
                <a:latin typeface="Arial MT"/>
                <a:cs typeface="Arial MT"/>
              </a:rPr>
              <a:t>.</a:t>
            </a:r>
            <a:r>
              <a:rPr dirty="0" sz="600" spc="-95" i="1">
                <a:latin typeface="Courier New"/>
                <a:cs typeface="Courier New"/>
              </a:rPr>
              <a:t>f</a:t>
            </a:r>
            <a:r>
              <a:rPr dirty="0" baseline="-27777" sz="900" spc="-142">
                <a:latin typeface="Arial MT"/>
                <a:cs typeface="Arial MT"/>
              </a:rPr>
              <a:t>..</a:t>
            </a:r>
            <a:r>
              <a:rPr dirty="0" sz="600" spc="-95" i="1">
                <a:latin typeface="Courier New"/>
                <a:cs typeface="Courier New"/>
              </a:rPr>
              <a:t>iguración</a:t>
            </a:r>
            <a:r>
              <a:rPr dirty="0" sz="600" spc="60" i="1">
                <a:latin typeface="Courier New"/>
                <a:cs typeface="Courier New"/>
              </a:rPr>
              <a:t> </a:t>
            </a:r>
            <a:r>
              <a:rPr dirty="0" sz="600" i="1">
                <a:latin typeface="Courier New"/>
                <a:cs typeface="Courier New"/>
              </a:rPr>
              <a:t>/</a:t>
            </a:r>
            <a:r>
              <a:rPr dirty="0" sz="600" spc="60" i="1">
                <a:latin typeface="Courier New"/>
                <a:cs typeface="Courier New"/>
              </a:rPr>
              <a:t> </a:t>
            </a:r>
            <a:r>
              <a:rPr dirty="0" sz="600" i="1">
                <a:latin typeface="Courier New"/>
                <a:cs typeface="Courier New"/>
              </a:rPr>
              <a:t>Formato</a:t>
            </a:r>
            <a:r>
              <a:rPr dirty="0" sz="600" spc="65" i="1">
                <a:latin typeface="Courier New"/>
                <a:cs typeface="Courier New"/>
              </a:rPr>
              <a:t> </a:t>
            </a:r>
            <a:r>
              <a:rPr dirty="0" sz="600" spc="-50">
                <a:latin typeface="Courier New"/>
                <a:cs typeface="Courier New"/>
              </a:rPr>
              <a:t>.</a:t>
            </a:r>
            <a:endParaRPr sz="600">
              <a:latin typeface="Courier New"/>
              <a:cs typeface="Courier New"/>
            </a:endParaRPr>
          </a:p>
          <a:p>
            <a:pPr marL="38100" marR="601345" indent="6350">
              <a:lnSpc>
                <a:spcPct val="115599"/>
              </a:lnSpc>
            </a:pPr>
            <a:r>
              <a:rPr dirty="0" sz="600">
                <a:latin typeface="Courier New"/>
                <a:cs typeface="Courier New"/>
              </a:rPr>
              <a:t>Variable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global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ATP.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MNT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es,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por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ejemplo,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número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simulación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 spc="-50">
                <a:latin typeface="Courier New"/>
                <a:cs typeface="Courier New"/>
              </a:rPr>
              <a:t>y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equivalente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Pocket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Caculator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 spc="-20">
                <a:latin typeface="Courier New"/>
                <a:cs typeface="Courier New"/>
              </a:rPr>
              <a:t>KNT.</a:t>
            </a:r>
            <a:endParaRPr sz="600">
              <a:latin typeface="Courier New"/>
              <a:cs typeface="Courier New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831370" y="6104510"/>
            <a:ext cx="13144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86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4611106" y="6124334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1188199" y="338431"/>
            <a:ext cx="120650" cy="236854"/>
          </a:xfrm>
          <a:prstGeom prst="rect">
            <a:avLst/>
          </a:prstGeom>
        </p:spPr>
        <p:txBody>
          <a:bodyPr wrap="square" lIns="0" tIns="2603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04"/>
              </a:spcBef>
            </a:pPr>
            <a:r>
              <a:rPr dirty="0" sz="600" spc="-25">
                <a:latin typeface="Courier New"/>
                <a:cs typeface="Courier New"/>
              </a:rPr>
              <a:t>7:</a:t>
            </a: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600" spc="-25">
                <a:latin typeface="Courier New"/>
                <a:cs typeface="Courier New"/>
              </a:rPr>
              <a:t>8:</a:t>
            </a:r>
            <a:endParaRPr sz="600">
              <a:latin typeface="Courier New"/>
              <a:cs typeface="Courier New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188199" y="877638"/>
            <a:ext cx="12065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25">
                <a:latin typeface="Courier New"/>
                <a:cs typeface="Courier New"/>
              </a:rPr>
              <a:t>9:</a:t>
            </a:r>
            <a:endParaRPr sz="600">
              <a:latin typeface="Courier New"/>
              <a:cs typeface="Courier New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831370" y="1221251"/>
            <a:ext cx="5836920" cy="4408170"/>
          </a:xfrm>
          <a:prstGeom prst="rect">
            <a:avLst/>
          </a:prstGeom>
        </p:spPr>
        <p:txBody>
          <a:bodyPr wrap="square" lIns="0" tIns="6350" rIns="0" bIns="0" rtlCol="0" vert="horz">
            <a:spAutoFit/>
          </a:bodyPr>
          <a:lstStyle/>
          <a:p>
            <a:pPr marL="12700" marR="1902460">
              <a:lnSpc>
                <a:spcPct val="108400"/>
              </a:lnSpc>
              <a:spcBef>
                <a:spcPts val="50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número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nodos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suma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salidas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número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datos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debe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ser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igual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número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declaraciones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real.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parámetro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Kind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ser</a:t>
            </a:r>
            <a:endParaRPr sz="800">
              <a:latin typeface="Times New Roman"/>
              <a:cs typeface="Times New Roman"/>
            </a:endParaRPr>
          </a:p>
          <a:p>
            <a:pPr marL="12700" marR="41783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cambiado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tarde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(clic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derecho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punto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nodo).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Todos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son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asumió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monofásica.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número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máximo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32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número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máximo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de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pasar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64.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7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botones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Guardar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Guardar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como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guardar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nuevo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soporte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disco.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Ubicación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predeterminada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de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soporte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carpeta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\</a:t>
            </a:r>
            <a:r>
              <a:rPr dirty="0" sz="800" spc="1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MOD</a:t>
            </a:r>
            <a:r>
              <a:rPr dirty="0" sz="800" spc="-220">
                <a:latin typeface="Courier New"/>
                <a:cs typeface="Courier New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09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 b="1">
                <a:latin typeface="Times New Roman"/>
                <a:cs typeface="Times New Roman"/>
              </a:rPr>
              <a:t>4.2.6.1.3</a:t>
            </a:r>
            <a:r>
              <a:rPr dirty="0" sz="800" spc="7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Archivo</a:t>
            </a:r>
            <a:r>
              <a:rPr dirty="0" sz="800" spc="7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mod</a:t>
            </a:r>
            <a:r>
              <a:rPr dirty="0" sz="800" spc="7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</a:t>
            </a:r>
            <a:r>
              <a:rPr dirty="0" sz="800" spc="7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nuevo</a:t>
            </a:r>
            <a:r>
              <a:rPr dirty="0" sz="800" spc="70" b="1">
                <a:latin typeface="Times New Roman"/>
                <a:cs typeface="Times New Roman"/>
              </a:rPr>
              <a:t> </a:t>
            </a:r>
            <a:r>
              <a:rPr dirty="0" sz="800" spc="-10" b="1">
                <a:latin typeface="Times New Roman"/>
                <a:cs typeface="Times New Roman"/>
              </a:rPr>
              <a:t>modelo</a:t>
            </a:r>
            <a:endParaRPr sz="800">
              <a:latin typeface="Times New Roman"/>
              <a:cs typeface="Times New Roman"/>
            </a:endParaRPr>
          </a:p>
          <a:p>
            <a:pPr marL="12700" marR="628015">
              <a:lnSpc>
                <a:spcPct val="113799"/>
              </a:lnSpc>
              <a:spcBef>
                <a:spcPts val="55"/>
              </a:spcBef>
            </a:pPr>
            <a:r>
              <a:rPr dirty="0" sz="800">
                <a:latin typeface="Times New Roman"/>
                <a:cs typeface="Times New Roman"/>
              </a:rPr>
              <a:t>Además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soporte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definición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icono,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cada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necesita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texto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que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contiene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descripción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real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crearse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fuera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utilizando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endParaRPr sz="800">
              <a:latin typeface="Times New Roman"/>
              <a:cs typeface="Times New Roman"/>
            </a:endParaRPr>
          </a:p>
          <a:p>
            <a:pPr marL="12700" marR="109474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construido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Model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Editor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biblioteca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|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Nuevo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Modelo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mod-file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conocido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editor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texto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interno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emergentes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ATPDraw.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7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1856739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admite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simplificado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MODELOS.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tarea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escribir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model-file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encarga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sección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INPUT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OUTPUT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junto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cada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aplican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siguientes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restricciones:</a:t>
            </a:r>
            <a:endParaRPr sz="800">
              <a:latin typeface="Times New Roman"/>
              <a:cs typeface="Times New Roman"/>
            </a:endParaRPr>
          </a:p>
          <a:p>
            <a:pPr marL="368935">
              <a:lnSpc>
                <a:spcPct val="100000"/>
              </a:lnSpc>
              <a:spcBef>
                <a:spcPts val="550"/>
              </a:spcBef>
            </a:pPr>
            <a:r>
              <a:rPr dirty="0" sz="800">
                <a:latin typeface="Times New Roman"/>
                <a:cs typeface="Times New Roman"/>
              </a:rPr>
              <a:t>Solo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INPUT,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OUTPUT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DATA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compatibles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declaración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USE.</a:t>
            </a:r>
            <a:endParaRPr sz="800">
              <a:latin typeface="Times New Roman"/>
              <a:cs typeface="Times New Roman"/>
            </a:endParaRPr>
          </a:p>
          <a:p>
            <a:pPr marL="368935" marR="1576705" indent="-698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posible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especificar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expresiones,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HISTORIA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CELULAS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RETARDO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bajo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USO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posible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llamar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otros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bajo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USO.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5"/>
              </a:spcBef>
            </a:pPr>
            <a:endParaRPr sz="800">
              <a:latin typeface="Times New Roman"/>
              <a:cs typeface="Times New Roman"/>
            </a:endParaRPr>
          </a:p>
          <a:p>
            <a:pPr lvl="3" marL="328930" indent="-316230">
              <a:lnSpc>
                <a:spcPct val="100000"/>
              </a:lnSpc>
              <a:buAutoNum type="arabicPeriod" startAt="2"/>
              <a:tabLst>
                <a:tab pos="328930" algn="l"/>
              </a:tabLst>
            </a:pPr>
            <a:r>
              <a:rPr dirty="0" sz="800" b="1">
                <a:latin typeface="Times New Roman"/>
                <a:cs typeface="Times New Roman"/>
              </a:rPr>
              <a:t>Editar</a:t>
            </a:r>
            <a:r>
              <a:rPr dirty="0" sz="800" spc="70" b="1">
                <a:latin typeface="Times New Roman"/>
                <a:cs typeface="Times New Roman"/>
              </a:rPr>
              <a:t> </a:t>
            </a:r>
            <a:r>
              <a:rPr dirty="0" sz="800" spc="-10" b="1">
                <a:latin typeface="Times New Roman"/>
                <a:cs typeface="Times New Roman"/>
              </a:rPr>
              <a:t>objeto</a:t>
            </a:r>
            <a:endParaRPr sz="800">
              <a:latin typeface="Times New Roman"/>
              <a:cs typeface="Times New Roman"/>
            </a:endParaRPr>
          </a:p>
          <a:p>
            <a:pPr marL="12700" marR="171450">
              <a:lnSpc>
                <a:spcPct val="113799"/>
              </a:lnSpc>
              <a:spcBef>
                <a:spcPts val="265"/>
              </a:spcBef>
            </a:pPr>
            <a:r>
              <a:rPr dirty="0" sz="800">
                <a:latin typeface="Times New Roman"/>
                <a:cs typeface="Times New Roman"/>
              </a:rPr>
              <a:t>Debajo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elemento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editar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soporte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existentes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Estándar,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Especificado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y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componentes.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800">
              <a:latin typeface="Times New Roman"/>
              <a:cs typeface="Times New Roman"/>
            </a:endParaRPr>
          </a:p>
          <a:p>
            <a:pPr lvl="4" marL="408305" indent="-395605">
              <a:lnSpc>
                <a:spcPct val="100000"/>
              </a:lnSpc>
              <a:buAutoNum type="arabicPeriod"/>
              <a:tabLst>
                <a:tab pos="408305" algn="l"/>
              </a:tabLst>
            </a:pPr>
            <a:r>
              <a:rPr dirty="0" sz="800" b="1">
                <a:latin typeface="Times New Roman"/>
                <a:cs typeface="Times New Roman"/>
              </a:rPr>
              <a:t>Editar</a:t>
            </a:r>
            <a:r>
              <a:rPr dirty="0" sz="800" spc="70" b="1">
                <a:latin typeface="Times New Roman"/>
                <a:cs typeface="Times New Roman"/>
              </a:rPr>
              <a:t> </a:t>
            </a:r>
            <a:r>
              <a:rPr dirty="0" sz="800" spc="-10" b="1">
                <a:latin typeface="Times New Roman"/>
                <a:cs typeface="Times New Roman"/>
              </a:rPr>
              <a:t>estándar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390"/>
              </a:spcBef>
            </a:pPr>
            <a:r>
              <a:rPr dirty="0" sz="800" spc="10">
                <a:latin typeface="Times New Roman"/>
                <a:cs typeface="Times New Roman"/>
              </a:rPr>
              <a:t>Los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archivos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soporte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componentes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estándar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almacenados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en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el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archivo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Courier New"/>
                <a:cs typeface="Courier New"/>
              </a:rPr>
              <a:t>ATPDraw.scl</a:t>
            </a:r>
            <a:r>
              <a:rPr dirty="0" sz="800" spc="-245">
                <a:latin typeface="Courier New"/>
                <a:cs typeface="Courier New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se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pueden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personalizar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aquí.</a:t>
            </a:r>
            <a:endParaRPr sz="800">
              <a:latin typeface="Times New Roman"/>
              <a:cs typeface="Times New Roman"/>
            </a:endParaRPr>
          </a:p>
          <a:p>
            <a:pPr marL="12700" marR="120650">
              <a:lnSpc>
                <a:spcPct val="113799"/>
              </a:lnSpc>
              <a:spcBef>
                <a:spcPts val="55"/>
              </a:spcBef>
            </a:pP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campo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Editar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estándar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primero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realizará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figura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4.32,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donde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soporte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editar,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luego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aparece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4.33.</a:t>
            </a:r>
            <a:endParaRPr sz="800">
              <a:latin typeface="Times New Roman"/>
              <a:cs typeface="Times New Roman"/>
            </a:endParaRPr>
          </a:p>
        </p:txBody>
      </p:sp>
      <p:grpSp>
        <p:nvGrpSpPr>
          <p:cNvPr id="13" name="object 13" descr=""/>
          <p:cNvGrpSpPr/>
          <p:nvPr/>
        </p:nvGrpSpPr>
        <p:grpSpPr>
          <a:xfrm>
            <a:off x="368299" y="6711916"/>
            <a:ext cx="443230" cy="13335"/>
            <a:chOff x="368299" y="6711916"/>
            <a:chExt cx="443230" cy="13335"/>
          </a:xfrm>
        </p:grpSpPr>
        <p:sp>
          <p:nvSpPr>
            <p:cNvPr id="14" name="object 14" descr=""/>
            <p:cNvSpPr/>
            <p:nvPr/>
          </p:nvSpPr>
          <p:spPr>
            <a:xfrm>
              <a:off x="368299" y="6711916"/>
              <a:ext cx="443230" cy="6985"/>
            </a:xfrm>
            <a:custGeom>
              <a:avLst/>
              <a:gdLst/>
              <a:ahLst/>
              <a:cxnLst/>
              <a:rect l="l" t="t" r="r" b="b"/>
              <a:pathLst>
                <a:path w="443230" h="6984">
                  <a:moveTo>
                    <a:pt x="442731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442731" y="0"/>
                  </a:lnTo>
                  <a:lnTo>
                    <a:pt x="442731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368287" y="6711924"/>
              <a:ext cx="443230" cy="13335"/>
            </a:xfrm>
            <a:custGeom>
              <a:avLst/>
              <a:gdLst/>
              <a:ahLst/>
              <a:cxnLst/>
              <a:rect l="l" t="t" r="r" b="b"/>
              <a:pathLst>
                <a:path w="443230" h="13334">
                  <a:moveTo>
                    <a:pt x="442734" y="0"/>
                  </a:moveTo>
                  <a:lnTo>
                    <a:pt x="436130" y="6604"/>
                  </a:lnTo>
                  <a:lnTo>
                    <a:pt x="0" y="6604"/>
                  </a:lnTo>
                  <a:lnTo>
                    <a:pt x="0" y="13208"/>
                  </a:lnTo>
                  <a:lnTo>
                    <a:pt x="436130" y="13208"/>
                  </a:lnTo>
                  <a:lnTo>
                    <a:pt x="442734" y="13208"/>
                  </a:lnTo>
                  <a:lnTo>
                    <a:pt x="442734" y="6604"/>
                  </a:lnTo>
                  <a:lnTo>
                    <a:pt x="442734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368299" y="6711916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4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" name="object 17" descr=""/>
          <p:cNvSpPr txBox="1"/>
          <p:nvPr/>
        </p:nvSpPr>
        <p:spPr>
          <a:xfrm>
            <a:off x="378830" y="6771911"/>
            <a:ext cx="4254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Page</a:t>
            </a:r>
            <a:r>
              <a:rPr dirty="0" sz="800" spc="6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87</a:t>
            </a:r>
            <a:endParaRPr sz="800">
              <a:latin typeface="Arial"/>
              <a:cs typeface="Arial"/>
            </a:endParaRPr>
          </a:p>
        </p:txBody>
      </p:sp>
      <p:sp>
        <p:nvSpPr>
          <p:cNvPr id="20" name="object 20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21" name="object 21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94615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62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18" name="object 18" descr=""/>
          <p:cNvSpPr txBox="1"/>
          <p:nvPr/>
        </p:nvSpPr>
        <p:spPr>
          <a:xfrm>
            <a:off x="4763088" y="6943718"/>
            <a:ext cx="99060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de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referencia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1657362" y="9130942"/>
            <a:ext cx="3710304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4.32: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especifique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soporte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estándar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editar.</a:t>
            </a:r>
            <a:endParaRPr sz="8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935015" y="165100"/>
            <a:ext cx="5226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5" name="object 5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631"/>
                  </a:lnTo>
                  <a:lnTo>
                    <a:pt x="142755" y="98631"/>
                  </a:lnTo>
                  <a:lnTo>
                    <a:pt x="136180" y="99939"/>
                  </a:lnTo>
                  <a:lnTo>
                    <a:pt x="104587" y="124134"/>
                  </a:lnTo>
                  <a:lnTo>
                    <a:pt x="98048" y="143338"/>
                  </a:lnTo>
                  <a:lnTo>
                    <a:pt x="98048" y="569322"/>
                  </a:lnTo>
                  <a:lnTo>
                    <a:pt x="117977" y="603765"/>
                  </a:lnTo>
                  <a:lnTo>
                    <a:pt x="142755" y="614029"/>
                  </a:lnTo>
                  <a:lnTo>
                    <a:pt x="1886711" y="614029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4029"/>
                  </a:moveTo>
                  <a:lnTo>
                    <a:pt x="1744971" y="614029"/>
                  </a:lnTo>
                  <a:lnTo>
                    <a:pt x="1751545" y="612721"/>
                  </a:lnTo>
                  <a:lnTo>
                    <a:pt x="1764174" y="607489"/>
                  </a:lnTo>
                  <a:lnTo>
                    <a:pt x="1788370" y="575896"/>
                  </a:lnTo>
                  <a:lnTo>
                    <a:pt x="1789678" y="569322"/>
                  </a:lnTo>
                  <a:lnTo>
                    <a:pt x="1789678" y="143338"/>
                  </a:lnTo>
                  <a:lnTo>
                    <a:pt x="1769748" y="108894"/>
                  </a:lnTo>
                  <a:lnTo>
                    <a:pt x="1744971" y="98631"/>
                  </a:lnTo>
                  <a:lnTo>
                    <a:pt x="1886711" y="98631"/>
                  </a:lnTo>
                  <a:lnTo>
                    <a:pt x="1886711" y="614029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932176" y="500455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5453" y="528581"/>
                  </a:moveTo>
                  <a:lnTo>
                    <a:pt x="49392" y="528581"/>
                  </a:lnTo>
                  <a:lnTo>
                    <a:pt x="45954" y="528224"/>
                  </a:lnTo>
                  <a:lnTo>
                    <a:pt x="10837" y="508037"/>
                  </a:lnTo>
                  <a:lnTo>
                    <a:pt x="0" y="479180"/>
                  </a:lnTo>
                  <a:lnTo>
                    <a:pt x="0" y="475770"/>
                  </a:lnTo>
                  <a:lnTo>
                    <a:pt x="0" y="49407"/>
                  </a:lnTo>
                  <a:lnTo>
                    <a:pt x="17937" y="13011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914"/>
                  </a:lnTo>
                  <a:lnTo>
                    <a:pt x="1704845" y="49407"/>
                  </a:lnTo>
                  <a:lnTo>
                    <a:pt x="1704845" y="479180"/>
                  </a:lnTo>
                  <a:lnTo>
                    <a:pt x="1686907" y="515570"/>
                  </a:lnTo>
                  <a:lnTo>
                    <a:pt x="1658890" y="528224"/>
                  </a:lnTo>
                  <a:lnTo>
                    <a:pt x="1655453" y="52858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171"/>
              <a:ext cx="145374" cy="145374"/>
            </a:xfrm>
            <a:prstGeom prst="rect">
              <a:avLst/>
            </a:prstGeom>
          </p:spPr>
        </p:pic>
      </p:grpSp>
      <p:sp>
        <p:nvSpPr>
          <p:cNvPr id="8" name="object 8" descr=""/>
          <p:cNvSpPr txBox="1"/>
          <p:nvPr/>
        </p:nvSpPr>
        <p:spPr>
          <a:xfrm>
            <a:off x="3519868" y="811551"/>
            <a:ext cx="52959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10">
                <a:latin typeface="Arial MT"/>
                <a:cs typeface="Arial MT"/>
              </a:rPr>
              <a:t>Traduciendo...</a:t>
            </a:r>
            <a:endParaRPr sz="600">
              <a:latin typeface="Arial MT"/>
              <a:cs typeface="Arial MT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089080" y="4644150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5661767" y="4624326"/>
            <a:ext cx="13144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87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089080" y="1981155"/>
            <a:ext cx="5327650" cy="219456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42621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4.33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Página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control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objeto.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825"/>
              </a:spcBef>
            </a:pPr>
            <a:endParaRPr sz="800">
              <a:latin typeface="Times New Roman"/>
              <a:cs typeface="Times New Roman"/>
            </a:endParaRPr>
          </a:p>
          <a:p>
            <a:pPr lvl="4" marL="408305" indent="-395605">
              <a:lnSpc>
                <a:spcPct val="100000"/>
              </a:lnSpc>
              <a:buAutoNum type="arabicPeriod" startAt="2"/>
              <a:tabLst>
                <a:tab pos="408305" algn="l"/>
              </a:tabLst>
            </a:pPr>
            <a:r>
              <a:rPr dirty="0" sz="800" b="1">
                <a:latin typeface="Times New Roman"/>
                <a:cs typeface="Times New Roman"/>
              </a:rPr>
              <a:t>Editar</a:t>
            </a:r>
            <a:r>
              <a:rPr dirty="0" sz="800" spc="7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archivo</a:t>
            </a:r>
            <a:r>
              <a:rPr dirty="0" sz="800" spc="7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sup</a:t>
            </a:r>
            <a:r>
              <a:rPr dirty="0" sz="800" spc="7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especificado</a:t>
            </a:r>
            <a:r>
              <a:rPr dirty="0" sz="800" spc="7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por</a:t>
            </a:r>
            <a:r>
              <a:rPr dirty="0" sz="800" spc="7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el</a:t>
            </a:r>
            <a:r>
              <a:rPr dirty="0" sz="800" spc="70" b="1">
                <a:latin typeface="Times New Roman"/>
                <a:cs typeface="Times New Roman"/>
              </a:rPr>
              <a:t> </a:t>
            </a:r>
            <a:r>
              <a:rPr dirty="0" sz="800" spc="-10" b="1">
                <a:latin typeface="Times New Roman"/>
                <a:cs typeface="Times New Roman"/>
              </a:rPr>
              <a:t>usuario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  <a:spcBef>
                <a:spcPts val="55"/>
              </a:spcBef>
            </a:pP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especificado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existente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editar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misma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manera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cualquier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estándar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como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descrito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sesión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4.2.6.2.1.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5"/>
              </a:spcBef>
            </a:pPr>
            <a:endParaRPr sz="800">
              <a:latin typeface="Times New Roman"/>
              <a:cs typeface="Times New Roman"/>
            </a:endParaRPr>
          </a:p>
          <a:p>
            <a:pPr lvl="4" marL="408305" indent="-395605">
              <a:lnSpc>
                <a:spcPct val="100000"/>
              </a:lnSpc>
              <a:buAutoNum type="arabicPeriod" startAt="3"/>
              <a:tabLst>
                <a:tab pos="408305" algn="l"/>
              </a:tabLst>
            </a:pPr>
            <a:r>
              <a:rPr dirty="0" sz="800" b="1">
                <a:latin typeface="Times New Roman"/>
                <a:cs typeface="Times New Roman"/>
              </a:rPr>
              <a:t>Editar</a:t>
            </a:r>
            <a:r>
              <a:rPr dirty="0" sz="800" spc="7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archivo</a:t>
            </a:r>
            <a:r>
              <a:rPr dirty="0" sz="800" spc="7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</a:t>
            </a:r>
            <a:r>
              <a:rPr dirty="0" sz="800" spc="7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modelo</a:t>
            </a:r>
            <a:r>
              <a:rPr dirty="0" sz="800" spc="70" b="1">
                <a:latin typeface="Times New Roman"/>
                <a:cs typeface="Times New Roman"/>
              </a:rPr>
              <a:t> </a:t>
            </a:r>
            <a:r>
              <a:rPr dirty="0" sz="800" spc="-25" b="1">
                <a:latin typeface="Times New Roman"/>
                <a:cs typeface="Times New Roman"/>
              </a:rPr>
              <a:t>sup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85"/>
              </a:spcBef>
            </a:pP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editar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cualquier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otro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hace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Biblioteca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|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 i="1">
                <a:latin typeface="Times New Roman"/>
                <a:cs typeface="Times New Roman"/>
              </a:rPr>
              <a:t>Editar</a:t>
            </a:r>
            <a:endParaRPr sz="800">
              <a:latin typeface="Times New Roman"/>
              <a:cs typeface="Times New Roman"/>
            </a:endParaRPr>
          </a:p>
          <a:p>
            <a:pPr marL="12700" marR="685800">
              <a:lnSpc>
                <a:spcPts val="880"/>
              </a:lnSpc>
              <a:spcBef>
                <a:spcPts val="385"/>
              </a:spcBef>
            </a:pPr>
            <a:r>
              <a:rPr dirty="0" sz="800" i="1">
                <a:latin typeface="Times New Roman"/>
                <a:cs typeface="Times New Roman"/>
              </a:rPr>
              <a:t>objeto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Sup-file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modelo,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Editar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Edfinitions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aparece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controles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modelo.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Aquí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personalizar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valores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icono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texto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ayuda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objeto.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45"/>
              </a:spcBef>
            </a:pPr>
            <a:endParaRPr sz="800">
              <a:latin typeface="Times New Roman"/>
              <a:cs typeface="Times New Roman"/>
            </a:endParaRPr>
          </a:p>
          <a:p>
            <a:pPr lvl="4" marL="408305" indent="-395605">
              <a:lnSpc>
                <a:spcPct val="100000"/>
              </a:lnSpc>
              <a:buAutoNum type="arabicPeriod" startAt="4"/>
              <a:tabLst>
                <a:tab pos="408305" algn="l"/>
              </a:tabLst>
            </a:pPr>
            <a:r>
              <a:rPr dirty="0" sz="800" b="1">
                <a:latin typeface="Times New Roman"/>
                <a:cs typeface="Times New Roman"/>
              </a:rPr>
              <a:t>Editar</a:t>
            </a:r>
            <a:r>
              <a:rPr dirty="0" sz="800" spc="5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archivo</a:t>
            </a:r>
            <a:r>
              <a:rPr dirty="0" sz="800" spc="6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mod</a:t>
            </a:r>
            <a:r>
              <a:rPr dirty="0" sz="800" spc="6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</a:t>
            </a:r>
            <a:r>
              <a:rPr dirty="0" sz="800" spc="55" b="1">
                <a:latin typeface="Times New Roman"/>
                <a:cs typeface="Times New Roman"/>
              </a:rPr>
              <a:t> </a:t>
            </a:r>
            <a:r>
              <a:rPr dirty="0" sz="800" spc="-10" b="1">
                <a:latin typeface="Times New Roman"/>
                <a:cs typeface="Times New Roman"/>
              </a:rPr>
              <a:t>modelo</a:t>
            </a:r>
            <a:endParaRPr sz="800">
              <a:latin typeface="Times New Roman"/>
              <a:cs typeface="Times New Roman"/>
            </a:endParaRPr>
          </a:p>
          <a:p>
            <a:pPr marL="12700" marR="856615">
              <a:lnSpc>
                <a:spcPct val="116500"/>
              </a:lnSpc>
              <a:spcBef>
                <a:spcPts val="30"/>
              </a:spcBef>
            </a:pPr>
            <a:r>
              <a:rPr dirty="0" sz="800">
                <a:latin typeface="Times New Roman"/>
                <a:cs typeface="Times New Roman"/>
              </a:rPr>
              <a:t>Seleccionar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objetos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|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Modelo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Editar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archivo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mod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conocido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editor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texto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interno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de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emergente.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Cada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tiene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.mod</a:t>
            </a:r>
            <a:r>
              <a:rPr dirty="0" sz="800" spc="-200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contiene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descripción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de</a:t>
            </a:r>
            <a:r>
              <a:rPr dirty="0" sz="800" spc="500">
                <a:latin typeface="Times New Roman"/>
                <a:cs typeface="Times New Roman"/>
              </a:rPr>
              <a:t>  </a:t>
            </a:r>
            <a:r>
              <a:rPr dirty="0" sz="800">
                <a:latin typeface="Times New Roman"/>
                <a:cs typeface="Times New Roman"/>
              </a:rPr>
              <a:t>modelo.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editar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dentro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utilizando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Editor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modelos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incorporado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5423881" y="662213"/>
            <a:ext cx="798830" cy="25019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22900"/>
              </a:lnSpc>
              <a:spcBef>
                <a:spcPts val="95"/>
              </a:spcBef>
            </a:pPr>
            <a:r>
              <a:rPr dirty="0" sz="600">
                <a:latin typeface="Times New Roman"/>
                <a:cs typeface="Times New Roman"/>
              </a:rPr>
              <a:t>Botón</a:t>
            </a:r>
            <a:r>
              <a:rPr dirty="0" sz="600" spc="6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de</a:t>
            </a:r>
            <a:r>
              <a:rPr dirty="0" sz="600" spc="6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velocidad</a:t>
            </a:r>
            <a:r>
              <a:rPr dirty="0" sz="600" spc="60">
                <a:latin typeface="Times New Roman"/>
                <a:cs typeface="Times New Roman"/>
              </a:rPr>
              <a:t> </a:t>
            </a:r>
            <a:r>
              <a:rPr dirty="0" sz="600" spc="-20">
                <a:latin typeface="Times New Roman"/>
                <a:cs typeface="Times New Roman"/>
              </a:rPr>
              <a:t>para</a:t>
            </a:r>
            <a:r>
              <a:rPr dirty="0" sz="600" spc="50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el</a:t>
            </a:r>
            <a:r>
              <a:rPr dirty="0" sz="600" spc="3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editor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de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10">
                <a:latin typeface="Times New Roman"/>
                <a:cs typeface="Times New Roman"/>
              </a:rPr>
              <a:t>ayuda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5423881" y="371464"/>
            <a:ext cx="798830" cy="25019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22900"/>
              </a:lnSpc>
              <a:spcBef>
                <a:spcPts val="95"/>
              </a:spcBef>
            </a:pPr>
            <a:r>
              <a:rPr dirty="0" sz="600">
                <a:latin typeface="Times New Roman"/>
                <a:cs typeface="Times New Roman"/>
              </a:rPr>
              <a:t>Botón</a:t>
            </a:r>
            <a:r>
              <a:rPr dirty="0" sz="600" spc="6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de</a:t>
            </a:r>
            <a:r>
              <a:rPr dirty="0" sz="600" spc="6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velocidad</a:t>
            </a:r>
            <a:r>
              <a:rPr dirty="0" sz="600" spc="60">
                <a:latin typeface="Times New Roman"/>
                <a:cs typeface="Times New Roman"/>
              </a:rPr>
              <a:t> </a:t>
            </a:r>
            <a:r>
              <a:rPr dirty="0" sz="600" spc="-20">
                <a:latin typeface="Times New Roman"/>
                <a:cs typeface="Times New Roman"/>
              </a:rPr>
              <a:t>para</a:t>
            </a:r>
            <a:r>
              <a:rPr dirty="0" sz="600" spc="50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el</a:t>
            </a:r>
            <a:r>
              <a:rPr dirty="0" sz="600" spc="3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editor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de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10">
                <a:latin typeface="Times New Roman"/>
                <a:cs typeface="Times New Roman"/>
              </a:rPr>
              <a:t>iconos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5423881" y="1124768"/>
            <a:ext cx="798830" cy="3759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30100"/>
              </a:lnSpc>
              <a:spcBef>
                <a:spcPts val="95"/>
              </a:spcBef>
            </a:pPr>
            <a:r>
              <a:rPr dirty="0" sz="600">
                <a:latin typeface="Times New Roman"/>
                <a:cs typeface="Times New Roman"/>
              </a:rPr>
              <a:t>Botón</a:t>
            </a:r>
            <a:r>
              <a:rPr dirty="0" sz="600" spc="6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de</a:t>
            </a:r>
            <a:r>
              <a:rPr dirty="0" sz="600" spc="6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velocidad</a:t>
            </a:r>
            <a:r>
              <a:rPr dirty="0" sz="600" spc="60">
                <a:latin typeface="Times New Roman"/>
                <a:cs typeface="Times New Roman"/>
              </a:rPr>
              <a:t> </a:t>
            </a:r>
            <a:r>
              <a:rPr dirty="0" sz="600" spc="-20">
                <a:latin typeface="Times New Roman"/>
                <a:cs typeface="Times New Roman"/>
              </a:rPr>
              <a:t>para</a:t>
            </a:r>
            <a:r>
              <a:rPr dirty="0" sz="600" spc="50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la</a:t>
            </a:r>
            <a:r>
              <a:rPr dirty="0" sz="600" spc="30">
                <a:latin typeface="Times New Roman"/>
                <a:cs typeface="Times New Roman"/>
              </a:rPr>
              <a:t> </a:t>
            </a:r>
            <a:r>
              <a:rPr dirty="0" sz="600" spc="-10">
                <a:latin typeface="Times New Roman"/>
                <a:cs typeface="Times New Roman"/>
              </a:rPr>
              <a:t>imagen</a:t>
            </a:r>
            <a:endParaRPr sz="6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65"/>
              </a:spcBef>
            </a:pPr>
            <a:r>
              <a:rPr dirty="0" sz="600" spc="-10">
                <a:latin typeface="Times New Roman"/>
                <a:cs typeface="Times New Roman"/>
              </a:rPr>
              <a:t>antecedentes</a:t>
            </a:r>
            <a:endParaRPr sz="600">
              <a:latin typeface="Times New Roman"/>
              <a:cs typeface="Times New Roman"/>
            </a:endParaRPr>
          </a:p>
        </p:txBody>
      </p:sp>
      <p:grpSp>
        <p:nvGrpSpPr>
          <p:cNvPr id="15" name="object 15" descr=""/>
          <p:cNvGrpSpPr/>
          <p:nvPr/>
        </p:nvGrpSpPr>
        <p:grpSpPr>
          <a:xfrm>
            <a:off x="368299" y="5092966"/>
            <a:ext cx="443230" cy="13335"/>
            <a:chOff x="368299" y="5092966"/>
            <a:chExt cx="443230" cy="13335"/>
          </a:xfrm>
        </p:grpSpPr>
        <p:sp>
          <p:nvSpPr>
            <p:cNvPr id="16" name="object 16" descr=""/>
            <p:cNvSpPr/>
            <p:nvPr/>
          </p:nvSpPr>
          <p:spPr>
            <a:xfrm>
              <a:off x="368299" y="5092966"/>
              <a:ext cx="443230" cy="6985"/>
            </a:xfrm>
            <a:custGeom>
              <a:avLst/>
              <a:gdLst/>
              <a:ahLst/>
              <a:cxnLst/>
              <a:rect l="l" t="t" r="r" b="b"/>
              <a:pathLst>
                <a:path w="443230" h="6985">
                  <a:moveTo>
                    <a:pt x="442731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442731" y="0"/>
                  </a:lnTo>
                  <a:lnTo>
                    <a:pt x="442731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 descr=""/>
            <p:cNvSpPr/>
            <p:nvPr/>
          </p:nvSpPr>
          <p:spPr>
            <a:xfrm>
              <a:off x="368287" y="5092966"/>
              <a:ext cx="443230" cy="13335"/>
            </a:xfrm>
            <a:custGeom>
              <a:avLst/>
              <a:gdLst/>
              <a:ahLst/>
              <a:cxnLst/>
              <a:rect l="l" t="t" r="r" b="b"/>
              <a:pathLst>
                <a:path w="443230" h="13335">
                  <a:moveTo>
                    <a:pt x="442734" y="0"/>
                  </a:moveTo>
                  <a:lnTo>
                    <a:pt x="436130" y="6616"/>
                  </a:lnTo>
                  <a:lnTo>
                    <a:pt x="0" y="6616"/>
                  </a:lnTo>
                  <a:lnTo>
                    <a:pt x="0" y="13220"/>
                  </a:lnTo>
                  <a:lnTo>
                    <a:pt x="436130" y="13220"/>
                  </a:lnTo>
                  <a:lnTo>
                    <a:pt x="442734" y="13220"/>
                  </a:lnTo>
                  <a:lnTo>
                    <a:pt x="442734" y="6616"/>
                  </a:lnTo>
                  <a:lnTo>
                    <a:pt x="442734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 descr=""/>
            <p:cNvSpPr/>
            <p:nvPr/>
          </p:nvSpPr>
          <p:spPr>
            <a:xfrm>
              <a:off x="368299" y="5092966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9" name="object 19" descr=""/>
          <p:cNvSpPr txBox="1"/>
          <p:nvPr/>
        </p:nvSpPr>
        <p:spPr>
          <a:xfrm>
            <a:off x="378830" y="5152961"/>
            <a:ext cx="4254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Page</a:t>
            </a:r>
            <a:r>
              <a:rPr dirty="0" sz="800" spc="6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88</a:t>
            </a:r>
            <a:endParaRPr sz="800">
              <a:latin typeface="Arial"/>
              <a:cs typeface="Arial"/>
            </a:endParaRPr>
          </a:p>
        </p:txBody>
      </p:sp>
      <p:sp>
        <p:nvSpPr>
          <p:cNvPr id="22" name="object 22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23" name="object 23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94615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62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20" name="object 20" descr=""/>
          <p:cNvSpPr txBox="1"/>
          <p:nvPr/>
        </p:nvSpPr>
        <p:spPr>
          <a:xfrm>
            <a:off x="831370" y="5324767"/>
            <a:ext cx="5139690" cy="196977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algn="r" marR="480059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de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referencia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8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 b="1">
                <a:latin typeface="Times New Roman"/>
                <a:cs typeface="Times New Roman"/>
              </a:rPr>
              <a:t>4.2.6.3</a:t>
            </a:r>
            <a:r>
              <a:rPr dirty="0" sz="800" spc="6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Sincronizar</a:t>
            </a:r>
            <a:r>
              <a:rPr dirty="0" sz="800" spc="6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|</a:t>
            </a:r>
            <a:r>
              <a:rPr dirty="0" sz="800" spc="6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Volver</a:t>
            </a:r>
            <a:r>
              <a:rPr dirty="0" sz="800" spc="6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a</a:t>
            </a:r>
            <a:r>
              <a:rPr dirty="0" sz="800" spc="6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cargar</a:t>
            </a:r>
            <a:r>
              <a:rPr dirty="0" sz="800" spc="60" b="1">
                <a:latin typeface="Times New Roman"/>
                <a:cs typeface="Times New Roman"/>
              </a:rPr>
              <a:t> </a:t>
            </a:r>
            <a:r>
              <a:rPr dirty="0" sz="800" spc="-10" b="1">
                <a:latin typeface="Times New Roman"/>
                <a:cs typeface="Times New Roman"/>
              </a:rPr>
              <a:t>iconos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395"/>
              </a:spcBef>
            </a:pPr>
            <a:r>
              <a:rPr dirty="0" sz="800">
                <a:latin typeface="Times New Roman"/>
                <a:cs typeface="Times New Roman"/>
              </a:rPr>
              <a:t>Lee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iconos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estándar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respectivos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soporte.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función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es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útil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cuando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rediseñado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iconos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soporte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desea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cambios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sean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reflejado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iconos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Especificados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actualizan.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 b="1">
                <a:latin typeface="Times New Roman"/>
                <a:cs typeface="Times New Roman"/>
              </a:rPr>
              <a:t>4.2.7</a:t>
            </a:r>
            <a:r>
              <a:rPr dirty="0" sz="800" spc="65" b="1">
                <a:latin typeface="Times New Roman"/>
                <a:cs typeface="Times New Roman"/>
              </a:rPr>
              <a:t> </a:t>
            </a:r>
            <a:r>
              <a:rPr dirty="0" sz="800" spc="-10" b="1">
                <a:latin typeface="Times New Roman"/>
                <a:cs typeface="Times New Roman"/>
              </a:rPr>
              <a:t>Herramientas</a:t>
            </a:r>
            <a:endParaRPr sz="800">
              <a:latin typeface="Times New Roman"/>
              <a:cs typeface="Times New Roman"/>
            </a:endParaRPr>
          </a:p>
          <a:p>
            <a:pPr marL="1142365" marR="202565">
              <a:lnSpc>
                <a:spcPct val="111100"/>
              </a:lnSpc>
              <a:spcBef>
                <a:spcPts val="80"/>
              </a:spcBef>
            </a:pP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elementos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Herramientas</a:t>
            </a:r>
            <a:r>
              <a:rPr dirty="0" sz="800" spc="9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le</a:t>
            </a:r>
            <a:r>
              <a:rPr dirty="0" sz="800" spc="8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permiten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editar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íconos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ayuda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texto,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editar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texto,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personalizar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varias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opciones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programa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guardar</a:t>
            </a:r>
            <a:r>
              <a:rPr dirty="0" sz="800" spc="10">
                <a:latin typeface="Times New Roman"/>
                <a:cs typeface="Times New Roman"/>
              </a:rPr>
              <a:t> ellos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al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archivo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Courier New"/>
                <a:cs typeface="Courier New"/>
              </a:rPr>
              <a:t>ATPDraw.ini</a:t>
            </a:r>
            <a:r>
              <a:rPr dirty="0" sz="800" spc="-229">
                <a:latin typeface="Courier New"/>
                <a:cs typeface="Courier New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.</a:t>
            </a:r>
            <a:endParaRPr sz="800">
              <a:latin typeface="Times New Roman"/>
              <a:cs typeface="Times New Roman"/>
            </a:endParaRPr>
          </a:p>
          <a:p>
            <a:pPr marL="1142365">
              <a:lnSpc>
                <a:spcPct val="100000"/>
              </a:lnSpc>
              <a:spcBef>
                <a:spcPts val="185"/>
              </a:spcBef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figura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4.34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comandos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disponibles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Herramientas</a:t>
            </a:r>
            <a:r>
              <a:rPr dirty="0" sz="800" spc="90" i="1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831370" y="7597895"/>
            <a:ext cx="5046345" cy="247840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142365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4.34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herramientas.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82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 b="1">
                <a:latin typeface="Times New Roman"/>
                <a:cs typeface="Times New Roman"/>
              </a:rPr>
              <a:t>4.2.7.1</a:t>
            </a:r>
            <a:r>
              <a:rPr dirty="0" sz="800" spc="6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Editor</a:t>
            </a:r>
            <a:r>
              <a:rPr dirty="0" sz="800" spc="6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</a:t>
            </a:r>
            <a:r>
              <a:rPr dirty="0" sz="800" spc="70" b="1">
                <a:latin typeface="Times New Roman"/>
                <a:cs typeface="Times New Roman"/>
              </a:rPr>
              <a:t> </a:t>
            </a:r>
            <a:r>
              <a:rPr dirty="0" sz="800" spc="-10" b="1">
                <a:latin typeface="Times New Roman"/>
                <a:cs typeface="Times New Roman"/>
              </a:rPr>
              <a:t>iconos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  <a:spcBef>
                <a:spcPts val="260"/>
              </a:spcBef>
            </a:pPr>
            <a:r>
              <a:rPr dirty="0" sz="800">
                <a:latin typeface="Times New Roman"/>
                <a:cs typeface="Times New Roman"/>
              </a:rPr>
              <a:t>Aparece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editor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iconos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4.35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donde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editar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icono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Eso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invocar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Editar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componente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seleccionando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Editor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spc="-10" i="1">
                <a:latin typeface="Times New Roman"/>
                <a:cs typeface="Times New Roman"/>
              </a:rPr>
              <a:t>iconos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 spc="-10" i="1">
                <a:latin typeface="Times New Roman"/>
                <a:cs typeface="Times New Roman"/>
              </a:rPr>
              <a:t>Herramientas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5"/>
              </a:spcBef>
            </a:pPr>
            <a:endParaRPr sz="800">
              <a:latin typeface="Times New Roman"/>
              <a:cs typeface="Times New Roman"/>
            </a:endParaRPr>
          </a:p>
          <a:p>
            <a:pPr marL="2417445">
              <a:lnSpc>
                <a:spcPct val="100000"/>
              </a:lnSpc>
            </a:pPr>
            <a:r>
              <a:rPr dirty="0" sz="800">
                <a:latin typeface="Times New Roman"/>
                <a:cs typeface="Times New Roman"/>
              </a:rPr>
              <a:t>Dependiendo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cómo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invocó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editor,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endParaRPr sz="800">
              <a:latin typeface="Times New Roman"/>
              <a:cs typeface="Times New Roman"/>
            </a:endParaRPr>
          </a:p>
          <a:p>
            <a:pPr marL="2417445" marR="27749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ofrece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diferentes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opciones.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Cuando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llamado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Biblioteca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Editar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spc="-10" i="1">
                <a:latin typeface="Times New Roman"/>
                <a:cs typeface="Times New Roman"/>
              </a:rPr>
              <a:t>estándar,</a:t>
            </a:r>
            <a:endParaRPr sz="800">
              <a:latin typeface="Times New Roman"/>
              <a:cs typeface="Times New Roman"/>
            </a:endParaRPr>
          </a:p>
          <a:p>
            <a:pPr marL="2417445" marR="5080">
              <a:lnSpc>
                <a:spcPts val="880"/>
              </a:lnSpc>
              <a:spcBef>
                <a:spcPts val="434"/>
              </a:spcBef>
            </a:pPr>
            <a:r>
              <a:rPr dirty="0" sz="800" i="1">
                <a:latin typeface="Times New Roman"/>
                <a:cs typeface="Times New Roman"/>
              </a:rPr>
              <a:t>Usuario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especificado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Editar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archivo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modelo)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usuario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permitido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importar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íconos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otro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soporte</a:t>
            </a:r>
            <a:endParaRPr sz="800">
              <a:latin typeface="Times New Roman"/>
              <a:cs typeface="Times New Roman"/>
            </a:endParaRPr>
          </a:p>
          <a:p>
            <a:pPr marL="2417445" marR="339090">
              <a:lnSpc>
                <a:spcPts val="1090"/>
              </a:lnSpc>
              <a:spcBef>
                <a:spcPts val="50"/>
              </a:spcBef>
            </a:pPr>
            <a:r>
              <a:rPr dirty="0" sz="800">
                <a:latin typeface="Times New Roman"/>
                <a:cs typeface="Times New Roman"/>
              </a:rPr>
              <a:t>archivos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cancelar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operación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edición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cerrar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editor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caso,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Listo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en</a:t>
            </a:r>
            <a:endParaRPr sz="800">
              <a:latin typeface="Times New Roman"/>
              <a:cs typeface="Times New Roman"/>
            </a:endParaRPr>
          </a:p>
          <a:p>
            <a:pPr marL="2417445">
              <a:lnSpc>
                <a:spcPct val="100000"/>
              </a:lnSpc>
              <a:spcBef>
                <a:spcPts val="80"/>
              </a:spcBef>
            </a:pP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principal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acepta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almacena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endParaRPr sz="800">
              <a:latin typeface="Times New Roman"/>
              <a:cs typeface="Times New Roman"/>
            </a:endParaRPr>
          </a:p>
          <a:p>
            <a:pPr marL="2417445" marR="161290">
              <a:lnSpc>
                <a:spcPts val="1140"/>
              </a:lnSpc>
              <a:spcBef>
                <a:spcPts val="20"/>
              </a:spcBef>
            </a:pPr>
            <a:r>
              <a:rPr dirty="0" sz="800">
                <a:latin typeface="Times New Roman"/>
                <a:cs typeface="Times New Roman"/>
              </a:rPr>
              <a:t>icono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modificado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.sup</a:t>
            </a:r>
            <a:r>
              <a:rPr dirty="0" sz="800" spc="-204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Figura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4.30.</a:t>
            </a:r>
            <a:endParaRPr sz="8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3" name="object 3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4" name="object 4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631"/>
                  </a:lnTo>
                  <a:lnTo>
                    <a:pt x="142755" y="98631"/>
                  </a:lnTo>
                  <a:lnTo>
                    <a:pt x="136180" y="99939"/>
                  </a:lnTo>
                  <a:lnTo>
                    <a:pt x="104587" y="124134"/>
                  </a:lnTo>
                  <a:lnTo>
                    <a:pt x="98048" y="143338"/>
                  </a:lnTo>
                  <a:lnTo>
                    <a:pt x="98048" y="569322"/>
                  </a:lnTo>
                  <a:lnTo>
                    <a:pt x="117977" y="603765"/>
                  </a:lnTo>
                  <a:lnTo>
                    <a:pt x="142755" y="614029"/>
                  </a:lnTo>
                  <a:lnTo>
                    <a:pt x="1886711" y="614029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4029"/>
                  </a:moveTo>
                  <a:lnTo>
                    <a:pt x="1744971" y="614029"/>
                  </a:lnTo>
                  <a:lnTo>
                    <a:pt x="1751545" y="612721"/>
                  </a:lnTo>
                  <a:lnTo>
                    <a:pt x="1764174" y="607489"/>
                  </a:lnTo>
                  <a:lnTo>
                    <a:pt x="1788370" y="575896"/>
                  </a:lnTo>
                  <a:lnTo>
                    <a:pt x="1789678" y="569322"/>
                  </a:lnTo>
                  <a:lnTo>
                    <a:pt x="1789678" y="143338"/>
                  </a:lnTo>
                  <a:lnTo>
                    <a:pt x="1769748" y="108894"/>
                  </a:lnTo>
                  <a:lnTo>
                    <a:pt x="1744971" y="98631"/>
                  </a:lnTo>
                  <a:lnTo>
                    <a:pt x="1886711" y="98631"/>
                  </a:lnTo>
                  <a:lnTo>
                    <a:pt x="1886711" y="614029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2932176" y="500417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5453" y="528581"/>
                  </a:moveTo>
                  <a:lnTo>
                    <a:pt x="49392" y="528581"/>
                  </a:lnTo>
                  <a:lnTo>
                    <a:pt x="45954" y="528224"/>
                  </a:lnTo>
                  <a:lnTo>
                    <a:pt x="10837" y="507931"/>
                  </a:lnTo>
                  <a:lnTo>
                    <a:pt x="0" y="479226"/>
                  </a:lnTo>
                  <a:lnTo>
                    <a:pt x="0" y="475770"/>
                  </a:lnTo>
                  <a:lnTo>
                    <a:pt x="0" y="49354"/>
                  </a:lnTo>
                  <a:lnTo>
                    <a:pt x="17937" y="12958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861"/>
                  </a:lnTo>
                  <a:lnTo>
                    <a:pt x="1704845" y="49354"/>
                  </a:lnTo>
                  <a:lnTo>
                    <a:pt x="1704845" y="479226"/>
                  </a:lnTo>
                  <a:lnTo>
                    <a:pt x="1686907" y="515524"/>
                  </a:lnTo>
                  <a:lnTo>
                    <a:pt x="1658890" y="528224"/>
                  </a:lnTo>
                  <a:lnTo>
                    <a:pt x="1655453" y="52858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" name="object 6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171"/>
              <a:ext cx="145374" cy="145374"/>
            </a:xfrm>
            <a:prstGeom prst="rect">
              <a:avLst/>
            </a:prstGeom>
          </p:spPr>
        </p:pic>
      </p:grpSp>
      <p:sp>
        <p:nvSpPr>
          <p:cNvPr id="7" name="object 7" descr=""/>
          <p:cNvSpPr txBox="1"/>
          <p:nvPr/>
        </p:nvSpPr>
        <p:spPr>
          <a:xfrm>
            <a:off x="3519868" y="811513"/>
            <a:ext cx="52959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10">
                <a:latin typeface="Arial MT"/>
                <a:cs typeface="Arial MT"/>
              </a:rPr>
              <a:t>Traduciendo...</a:t>
            </a:r>
            <a:endParaRPr sz="600">
              <a:latin typeface="Arial MT"/>
              <a:cs typeface="Arial MT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3211257" y="111929"/>
            <a:ext cx="2610485" cy="574675"/>
          </a:xfrm>
          <a:prstGeom prst="rect">
            <a:avLst/>
          </a:prstGeom>
        </p:spPr>
        <p:txBody>
          <a:bodyPr wrap="square" lIns="0" tIns="65405" rIns="0" bIns="0" rtlCol="0" vert="horz">
            <a:spAutoFit/>
          </a:bodyPr>
          <a:lstStyle/>
          <a:p>
            <a:pPr marL="735965">
              <a:lnSpc>
                <a:spcPct val="100000"/>
              </a:lnSpc>
              <a:spcBef>
                <a:spcPts val="515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  <a:p>
            <a:pPr marL="38100" marR="30480">
              <a:lnSpc>
                <a:spcPts val="1510"/>
              </a:lnSpc>
              <a:spcBef>
                <a:spcPts val="25"/>
              </a:spcBef>
            </a:pPr>
            <a:r>
              <a:rPr dirty="0" sz="800" spc="-540">
                <a:latin typeface="Times New Roman"/>
                <a:cs typeface="Times New Roman"/>
              </a:rPr>
              <a:t>C</a:t>
            </a:r>
            <a:r>
              <a:rPr dirty="0" baseline="-17361" sz="1200" spc="-135">
                <a:latin typeface="Times New Roman"/>
                <a:cs typeface="Times New Roman"/>
              </a:rPr>
              <a:t>m</a:t>
            </a:r>
            <a:r>
              <a:rPr dirty="0" sz="800" spc="-310">
                <a:latin typeface="Times New Roman"/>
                <a:cs typeface="Times New Roman"/>
              </a:rPr>
              <a:t>u</a:t>
            </a:r>
            <a:r>
              <a:rPr dirty="0" baseline="-17361" sz="1200" spc="-67">
                <a:latin typeface="Times New Roman"/>
                <a:cs typeface="Times New Roman"/>
              </a:rPr>
              <a:t>e</a:t>
            </a:r>
            <a:r>
              <a:rPr dirty="0" sz="800" spc="-305">
                <a:latin typeface="Times New Roman"/>
                <a:cs typeface="Times New Roman"/>
              </a:rPr>
              <a:t>a</a:t>
            </a:r>
            <a:r>
              <a:rPr dirty="0" baseline="-17361" sz="1200" spc="-135">
                <a:latin typeface="Times New Roman"/>
                <a:cs typeface="Times New Roman"/>
              </a:rPr>
              <a:t>n</a:t>
            </a:r>
            <a:r>
              <a:rPr dirty="0" sz="800" spc="-310">
                <a:latin typeface="Times New Roman"/>
                <a:cs typeface="Times New Roman"/>
              </a:rPr>
              <a:t>n</a:t>
            </a:r>
            <a:r>
              <a:rPr dirty="0" baseline="-17361" sz="1200" spc="-135">
                <a:latin typeface="Times New Roman"/>
                <a:cs typeface="Times New Roman"/>
              </a:rPr>
              <a:t>ú</a:t>
            </a:r>
            <a:r>
              <a:rPr dirty="0" sz="800" spc="-310">
                <a:latin typeface="Times New Roman"/>
                <a:cs typeface="Times New Roman"/>
              </a:rPr>
              <a:t>d</a:t>
            </a:r>
            <a:r>
              <a:rPr dirty="0" baseline="-17361" sz="1200" spc="7">
                <a:latin typeface="Times New Roman"/>
                <a:cs typeface="Times New Roman"/>
              </a:rPr>
              <a:t>,</a:t>
            </a:r>
            <a:r>
              <a:rPr dirty="0" baseline="-17361" sz="1200" spc="30">
                <a:latin typeface="Times New Roman"/>
                <a:cs typeface="Times New Roman"/>
              </a:rPr>
              <a:t> </a:t>
            </a:r>
            <a:r>
              <a:rPr dirty="0" sz="800" spc="-315">
                <a:latin typeface="Times New Roman"/>
                <a:cs typeface="Times New Roman"/>
              </a:rPr>
              <a:t>o</a:t>
            </a:r>
            <a:r>
              <a:rPr dirty="0" baseline="-17361" sz="1200">
                <a:latin typeface="Times New Roman"/>
                <a:cs typeface="Times New Roman"/>
              </a:rPr>
              <a:t>o</a:t>
            </a:r>
            <a:r>
              <a:rPr dirty="0" baseline="-17361" sz="1200" spc="-442">
                <a:latin typeface="Times New Roman"/>
                <a:cs typeface="Times New Roman"/>
              </a:rPr>
              <a:t>p</a:t>
            </a:r>
            <a:r>
              <a:rPr dirty="0" sz="800" spc="-25">
                <a:latin typeface="Times New Roman"/>
                <a:cs typeface="Times New Roman"/>
              </a:rPr>
              <a:t>s</a:t>
            </a:r>
            <a:r>
              <a:rPr dirty="0" baseline="-17361" sz="1200" spc="-502">
                <a:latin typeface="Times New Roman"/>
                <a:cs typeface="Times New Roman"/>
              </a:rPr>
              <a:t>c</a:t>
            </a:r>
            <a:r>
              <a:rPr dirty="0" sz="800" spc="-25">
                <a:latin typeface="Times New Roman"/>
                <a:cs typeface="Times New Roman"/>
              </a:rPr>
              <a:t>e</a:t>
            </a:r>
            <a:r>
              <a:rPr dirty="0" baseline="-17361" sz="1200">
                <a:latin typeface="Times New Roman"/>
                <a:cs typeface="Times New Roman"/>
              </a:rPr>
              <a:t>i</a:t>
            </a:r>
            <a:r>
              <a:rPr dirty="0" baseline="-17361" sz="1200" spc="-607">
                <a:latin typeface="Times New Roman"/>
                <a:cs typeface="Times New Roman"/>
              </a:rPr>
              <a:t>o</a:t>
            </a:r>
            <a:r>
              <a:rPr dirty="0" sz="800">
                <a:latin typeface="Times New Roman"/>
                <a:cs typeface="Times New Roman"/>
              </a:rPr>
              <a:t>l</a:t>
            </a:r>
            <a:r>
              <a:rPr dirty="0" sz="800" spc="-50">
                <a:latin typeface="Times New Roman"/>
                <a:cs typeface="Times New Roman"/>
              </a:rPr>
              <a:t>l</a:t>
            </a:r>
            <a:r>
              <a:rPr dirty="0" baseline="-17361" sz="1200" spc="-540">
                <a:latin typeface="Times New Roman"/>
                <a:cs typeface="Times New Roman"/>
              </a:rPr>
              <a:t>n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baseline="-17361" sz="1200" spc="-532">
                <a:latin typeface="Times New Roman"/>
                <a:cs typeface="Times New Roman"/>
              </a:rPr>
              <a:t>e</a:t>
            </a:r>
            <a:r>
              <a:rPr dirty="0" sz="800" spc="-275">
                <a:latin typeface="Times New Roman"/>
                <a:cs typeface="Times New Roman"/>
              </a:rPr>
              <a:t>m</a:t>
            </a:r>
            <a:r>
              <a:rPr dirty="0" baseline="-17361" sz="1200" spc="-75">
                <a:latin typeface="Times New Roman"/>
                <a:cs typeface="Times New Roman"/>
              </a:rPr>
              <a:t>s</a:t>
            </a:r>
            <a:r>
              <a:rPr dirty="0" sz="800" spc="-114">
                <a:latin typeface="Times New Roman"/>
                <a:cs typeface="Times New Roman"/>
              </a:rPr>
              <a:t>a</a:t>
            </a:r>
            <a:r>
              <a:rPr dirty="0" baseline="-17361" sz="1200" spc="-75">
                <a:latin typeface="Times New Roman"/>
                <a:cs typeface="Times New Roman"/>
              </a:rPr>
              <a:t>a</a:t>
            </a:r>
            <a:r>
              <a:rPr dirty="0" sz="800" spc="-310">
                <a:latin typeface="Times New Roman"/>
                <a:cs typeface="Times New Roman"/>
              </a:rPr>
              <a:t>a</a:t>
            </a:r>
            <a:r>
              <a:rPr dirty="0" baseline="-17361" sz="1200" spc="-142">
                <a:latin typeface="Times New Roman"/>
                <a:cs typeface="Times New Roman"/>
              </a:rPr>
              <a:t>d</a:t>
            </a:r>
            <a:r>
              <a:rPr dirty="0" sz="800" spc="-140">
                <a:latin typeface="Times New Roman"/>
                <a:cs typeface="Times New Roman"/>
              </a:rPr>
              <a:t>l</a:t>
            </a:r>
            <a:r>
              <a:rPr dirty="0" baseline="-17361" sz="1200">
                <a:latin typeface="Times New Roman"/>
                <a:cs typeface="Times New Roman"/>
              </a:rPr>
              <a:t>i</a:t>
            </a:r>
            <a:r>
              <a:rPr dirty="0" baseline="-17361" sz="1200" spc="-367">
                <a:latin typeface="Times New Roman"/>
                <a:cs typeface="Times New Roman"/>
              </a:rPr>
              <a:t>c</a:t>
            </a:r>
            <a:r>
              <a:rPr dirty="0" sz="800" spc="-114">
                <a:latin typeface="Times New Roman"/>
                <a:cs typeface="Times New Roman"/>
              </a:rPr>
              <a:t>e</a:t>
            </a:r>
            <a:r>
              <a:rPr dirty="0" baseline="-17361" sz="1200" spc="-179">
                <a:latin typeface="Times New Roman"/>
                <a:cs typeface="Times New Roman"/>
              </a:rPr>
              <a:t>i</a:t>
            </a:r>
            <a:r>
              <a:rPr dirty="0" sz="800" spc="-295">
                <a:latin typeface="Times New Roman"/>
                <a:cs typeface="Times New Roman"/>
              </a:rPr>
              <a:t>d</a:t>
            </a:r>
            <a:r>
              <a:rPr dirty="0" baseline="-17361" sz="1200" spc="-179">
                <a:latin typeface="Times New Roman"/>
                <a:cs typeface="Times New Roman"/>
              </a:rPr>
              <a:t>o</a:t>
            </a:r>
            <a:r>
              <a:rPr dirty="0" sz="800" spc="-120">
                <a:latin typeface="Times New Roman"/>
                <a:cs typeface="Times New Roman"/>
              </a:rPr>
              <a:t>i</a:t>
            </a:r>
            <a:r>
              <a:rPr dirty="0" baseline="-17361" sz="1200" spc="-442">
                <a:latin typeface="Times New Roman"/>
                <a:cs typeface="Times New Roman"/>
              </a:rPr>
              <a:t>n</a:t>
            </a:r>
            <a:r>
              <a:rPr dirty="0" sz="800">
                <a:latin typeface="Times New Roman"/>
                <a:cs typeface="Times New Roman"/>
              </a:rPr>
              <a:t>t</a:t>
            </a:r>
            <a:r>
              <a:rPr dirty="0" sz="800" spc="-340">
                <a:latin typeface="Times New Roman"/>
                <a:cs typeface="Times New Roman"/>
              </a:rPr>
              <a:t>o</a:t>
            </a:r>
            <a:r>
              <a:rPr dirty="0" baseline="-17361" sz="1200" spc="-37">
                <a:latin typeface="Times New Roman"/>
                <a:cs typeface="Times New Roman"/>
              </a:rPr>
              <a:t>a</a:t>
            </a:r>
            <a:r>
              <a:rPr dirty="0" sz="800" spc="-245">
                <a:latin typeface="Times New Roman"/>
                <a:cs typeface="Times New Roman"/>
              </a:rPr>
              <a:t>r</a:t>
            </a:r>
            <a:r>
              <a:rPr dirty="0" baseline="-17361" sz="1200">
                <a:latin typeface="Times New Roman"/>
                <a:cs typeface="Times New Roman"/>
              </a:rPr>
              <a:t>l</a:t>
            </a:r>
            <a:r>
              <a:rPr dirty="0" baseline="-17361" sz="1200" spc="-202">
                <a:latin typeface="Times New Roman"/>
                <a:cs typeface="Times New Roman"/>
              </a:rPr>
              <a:t>e</a:t>
            </a:r>
            <a:r>
              <a:rPr dirty="0" sz="800" spc="-270">
                <a:latin typeface="Times New Roman"/>
                <a:cs typeface="Times New Roman"/>
              </a:rPr>
              <a:t>d</a:t>
            </a:r>
            <a:r>
              <a:rPr dirty="0" baseline="-17361" sz="1200" spc="-75">
                <a:latin typeface="Times New Roman"/>
                <a:cs typeface="Times New Roman"/>
              </a:rPr>
              <a:t>s</a:t>
            </a:r>
            <a:r>
              <a:rPr dirty="0" sz="800" spc="-114">
                <a:latin typeface="Times New Roman"/>
                <a:cs typeface="Times New Roman"/>
              </a:rPr>
              <a:t>e</a:t>
            </a:r>
            <a:r>
              <a:rPr dirty="0" baseline="-17361" sz="1200" spc="-75">
                <a:latin typeface="Times New Roman"/>
                <a:cs typeface="Times New Roman"/>
              </a:rPr>
              <a:t>c</a:t>
            </a:r>
            <a:r>
              <a:rPr dirty="0" sz="800" spc="-190">
                <a:latin typeface="Times New Roman"/>
                <a:cs typeface="Times New Roman"/>
              </a:rPr>
              <a:t>i</a:t>
            </a:r>
            <a:r>
              <a:rPr dirty="0" baseline="-17361" sz="1200" spc="-345">
                <a:latin typeface="Times New Roman"/>
                <a:cs typeface="Times New Roman"/>
              </a:rPr>
              <a:t>o</a:t>
            </a:r>
            <a:r>
              <a:rPr dirty="0" sz="800" spc="-135">
                <a:latin typeface="Times New Roman"/>
                <a:cs typeface="Times New Roman"/>
              </a:rPr>
              <a:t>c</a:t>
            </a:r>
            <a:r>
              <a:rPr dirty="0" baseline="-17361" sz="1200" spc="-750">
                <a:latin typeface="Times New Roman"/>
                <a:cs typeface="Times New Roman"/>
              </a:rPr>
              <a:t>m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-315">
                <a:latin typeface="Times New Roman"/>
                <a:cs typeface="Times New Roman"/>
              </a:rPr>
              <a:t>n</a:t>
            </a:r>
            <a:r>
              <a:rPr dirty="0" baseline="-17361" sz="1200" spc="-142">
                <a:latin typeface="Times New Roman"/>
                <a:cs typeface="Times New Roman"/>
              </a:rPr>
              <a:t>o</a:t>
            </a:r>
            <a:r>
              <a:rPr dirty="0" sz="800" spc="-120">
                <a:latin typeface="Times New Roman"/>
                <a:cs typeface="Times New Roman"/>
              </a:rPr>
              <a:t>o</a:t>
            </a:r>
            <a:r>
              <a:rPr dirty="0" baseline="-17361" sz="1200" spc="-569" i="1">
                <a:latin typeface="Times New Roman"/>
                <a:cs typeface="Times New Roman"/>
              </a:rPr>
              <a:t>A</a:t>
            </a:r>
            <a:r>
              <a:rPr dirty="0" sz="800">
                <a:latin typeface="Times New Roman"/>
                <a:cs typeface="Times New Roman"/>
              </a:rPr>
              <a:t>s</a:t>
            </a:r>
            <a:r>
              <a:rPr dirty="0" sz="800" spc="-70">
                <a:latin typeface="Times New Roman"/>
                <a:cs typeface="Times New Roman"/>
              </a:rPr>
              <a:t> </a:t>
            </a:r>
            <a:r>
              <a:rPr dirty="0" baseline="-17361" sz="1200" spc="-225" i="1">
                <a:latin typeface="Times New Roman"/>
                <a:cs typeface="Times New Roman"/>
              </a:rPr>
              <a:t>b</a:t>
            </a:r>
            <a:r>
              <a:rPr dirty="0" sz="800" spc="-150">
                <a:latin typeface="Times New Roman"/>
                <a:cs typeface="Times New Roman"/>
              </a:rPr>
              <a:t>d</a:t>
            </a:r>
            <a:r>
              <a:rPr dirty="0" baseline="-17361" sz="1200" spc="-225" i="1">
                <a:latin typeface="Times New Roman"/>
                <a:cs typeface="Times New Roman"/>
              </a:rPr>
              <a:t>r</a:t>
            </a:r>
            <a:r>
              <a:rPr dirty="0" sz="800" spc="-150">
                <a:latin typeface="Times New Roman"/>
                <a:cs typeface="Times New Roman"/>
              </a:rPr>
              <a:t>e</a:t>
            </a:r>
            <a:r>
              <a:rPr dirty="0" baseline="-17361" sz="1200" spc="-225" i="1">
                <a:latin typeface="Times New Roman"/>
                <a:cs typeface="Times New Roman"/>
              </a:rPr>
              <a:t>i</a:t>
            </a:r>
            <a:r>
              <a:rPr dirty="0" sz="800" spc="-150">
                <a:latin typeface="Times New Roman"/>
                <a:cs typeface="Times New Roman"/>
              </a:rPr>
              <a:t>s</a:t>
            </a:r>
            <a:r>
              <a:rPr dirty="0" baseline="-17361" sz="1200" spc="-225" i="1">
                <a:latin typeface="Times New Roman"/>
                <a:cs typeface="Times New Roman"/>
              </a:rPr>
              <a:t>r</a:t>
            </a:r>
            <a:r>
              <a:rPr dirty="0" sz="800" spc="-150">
                <a:latin typeface="Times New Roman"/>
                <a:cs typeface="Times New Roman"/>
              </a:rPr>
              <a:t>d</a:t>
            </a:r>
            <a:r>
              <a:rPr dirty="0" baseline="-17361" sz="1200" spc="-225">
                <a:latin typeface="Times New Roman"/>
                <a:cs typeface="Times New Roman"/>
              </a:rPr>
              <a:t>y</a:t>
            </a:r>
            <a:r>
              <a:rPr dirty="0" sz="800" spc="-150">
                <a:latin typeface="Times New Roman"/>
                <a:cs typeface="Times New Roman"/>
              </a:rPr>
              <a:t>e</a:t>
            </a:r>
            <a:r>
              <a:rPr dirty="0" sz="800" spc="1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200">
                <a:latin typeface="Times New Roman"/>
                <a:cs typeface="Times New Roman"/>
              </a:rPr>
              <a:t> </a:t>
            </a:r>
            <a:r>
              <a:rPr dirty="0" sz="800" spc="-10" i="1">
                <a:latin typeface="Times New Roman"/>
                <a:cs typeface="Times New Roman"/>
              </a:rPr>
              <a:t>Herramientas</a:t>
            </a:r>
            <a:r>
              <a:rPr dirty="0" sz="800" spc="50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Guardar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aparece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Archivo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831370" y="2866579"/>
            <a:ext cx="13144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88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4611106" y="2886403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831370" y="1406227"/>
            <a:ext cx="4770120" cy="123634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2417445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4.35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editor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iconos.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233679">
              <a:lnSpc>
                <a:spcPct val="111100"/>
              </a:lnSpc>
            </a:pP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parte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inferior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editor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paleta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colores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indican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actual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color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primer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plano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fondo,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imagen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tamaño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real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icono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derecha.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paleta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colores,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color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marcado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letra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mayúscula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T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color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transparente.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color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paleta,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haga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izquierdo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derecho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mouse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colores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cajas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color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asignará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mouse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hizo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hasta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mismo</a:t>
            </a:r>
            <a:endParaRPr sz="800">
              <a:latin typeface="Times New Roman"/>
              <a:cs typeface="Times New Roman"/>
            </a:endParaRPr>
          </a:p>
          <a:p>
            <a:pPr marL="12700" marR="7556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mouse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otro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color.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izquierda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color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actualmente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asignado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boton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izquierdo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raton.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derecha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color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asignado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derecho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mouse.</a:t>
            </a:r>
            <a:endParaRPr sz="800">
              <a:latin typeface="Times New Roman"/>
              <a:cs typeface="Times New Roman"/>
            </a:endParaRPr>
          </a:p>
        </p:txBody>
      </p:sp>
      <p:grpSp>
        <p:nvGrpSpPr>
          <p:cNvPr id="12" name="object 12" descr=""/>
          <p:cNvGrpSpPr/>
          <p:nvPr/>
        </p:nvGrpSpPr>
        <p:grpSpPr>
          <a:xfrm>
            <a:off x="368299" y="3473985"/>
            <a:ext cx="443230" cy="13335"/>
            <a:chOff x="368299" y="3473985"/>
            <a:chExt cx="443230" cy="13335"/>
          </a:xfrm>
        </p:grpSpPr>
        <p:sp>
          <p:nvSpPr>
            <p:cNvPr id="13" name="object 13" descr=""/>
            <p:cNvSpPr/>
            <p:nvPr/>
          </p:nvSpPr>
          <p:spPr>
            <a:xfrm>
              <a:off x="368299" y="3473985"/>
              <a:ext cx="443230" cy="6985"/>
            </a:xfrm>
            <a:custGeom>
              <a:avLst/>
              <a:gdLst/>
              <a:ahLst/>
              <a:cxnLst/>
              <a:rect l="l" t="t" r="r" b="b"/>
              <a:pathLst>
                <a:path w="443230" h="6985">
                  <a:moveTo>
                    <a:pt x="442731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442731" y="0"/>
                  </a:lnTo>
                  <a:lnTo>
                    <a:pt x="442731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368287" y="3473995"/>
              <a:ext cx="443230" cy="13335"/>
            </a:xfrm>
            <a:custGeom>
              <a:avLst/>
              <a:gdLst/>
              <a:ahLst/>
              <a:cxnLst/>
              <a:rect l="l" t="t" r="r" b="b"/>
              <a:pathLst>
                <a:path w="443230" h="13335">
                  <a:moveTo>
                    <a:pt x="442734" y="0"/>
                  </a:moveTo>
                  <a:lnTo>
                    <a:pt x="436130" y="6604"/>
                  </a:lnTo>
                  <a:lnTo>
                    <a:pt x="0" y="6604"/>
                  </a:lnTo>
                  <a:lnTo>
                    <a:pt x="0" y="13208"/>
                  </a:lnTo>
                  <a:lnTo>
                    <a:pt x="436130" y="13208"/>
                  </a:lnTo>
                  <a:lnTo>
                    <a:pt x="442734" y="13208"/>
                  </a:lnTo>
                  <a:lnTo>
                    <a:pt x="442734" y="6604"/>
                  </a:lnTo>
                  <a:lnTo>
                    <a:pt x="442734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368299" y="3473985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6" name="object 16" descr=""/>
          <p:cNvSpPr txBox="1"/>
          <p:nvPr/>
        </p:nvSpPr>
        <p:spPr>
          <a:xfrm>
            <a:off x="378830" y="3533980"/>
            <a:ext cx="4254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Page</a:t>
            </a:r>
            <a:r>
              <a:rPr dirty="0" sz="800" spc="6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89</a:t>
            </a:r>
            <a:endParaRPr sz="800">
              <a:latin typeface="Arial"/>
              <a:cs typeface="Arial"/>
            </a:endParaRPr>
          </a:p>
        </p:txBody>
      </p:sp>
      <p:sp>
        <p:nvSpPr>
          <p:cNvPr id="33" name="object 33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34" name="object 34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94615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62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17" name="object 17" descr=""/>
          <p:cNvSpPr txBox="1"/>
          <p:nvPr/>
        </p:nvSpPr>
        <p:spPr>
          <a:xfrm>
            <a:off x="1089080" y="3705786"/>
            <a:ext cx="4958080" cy="213614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algn="r" marR="297815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de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referencia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4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76517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color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primer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plano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normalmente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dibujar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color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fondo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borrar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cualquier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errores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cometidos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durante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sorteo.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tanto,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conveniente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asignar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color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transparente</a:t>
            </a:r>
            <a:endParaRPr sz="800">
              <a:latin typeface="Times New Roman"/>
              <a:cs typeface="Times New Roman"/>
            </a:endParaRPr>
          </a:p>
          <a:p>
            <a:pPr marL="12700" marR="30099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(indicado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T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)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derecho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mouse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color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dibujo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deseado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izquierdo.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Errores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corregirse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fácilmente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alternando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izquierdo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derecho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mouse.</a:t>
            </a:r>
            <a:endParaRPr sz="800">
              <a:latin typeface="Times New Roman"/>
              <a:cs typeface="Times New Roman"/>
            </a:endParaRPr>
          </a:p>
          <a:p>
            <a:pPr marL="12700" marR="16573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verticales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horizontales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color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rojo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oscuro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indican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posiciones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icono.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misma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posición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indica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páginas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Nodos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Editar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componente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editor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iconos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tiene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Archivo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Editar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Herramientas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Además,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 i="1">
                <a:latin typeface="Times New Roman"/>
                <a:cs typeface="Times New Roman"/>
              </a:rPr>
              <a:t>Listo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aparece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derecha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Herramientas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llamado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editor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Editar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spc="-10" i="1">
                <a:latin typeface="Times New Roman"/>
                <a:cs typeface="Times New Roman"/>
              </a:rPr>
              <a:t>componente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caja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Listo,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aceptarán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cambios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realizados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icono.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Opciones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disponibles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describen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continuación: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695"/>
              </a:spcBef>
            </a:pPr>
            <a:r>
              <a:rPr dirty="0" sz="600">
                <a:latin typeface="Courier New"/>
                <a:cs typeface="Courier New"/>
              </a:rPr>
              <a:t>Opciones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 spc="-10" i="1">
                <a:latin typeface="Courier New"/>
                <a:cs typeface="Courier New"/>
              </a:rPr>
              <a:t>archivo</a:t>
            </a:r>
            <a:endParaRPr sz="600">
              <a:latin typeface="Courier New"/>
              <a:cs typeface="Courier New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1366613" y="5826931"/>
            <a:ext cx="406400" cy="325755"/>
          </a:xfrm>
          <a:prstGeom prst="rect">
            <a:avLst/>
          </a:prstGeom>
        </p:spPr>
        <p:txBody>
          <a:bodyPr wrap="square" lIns="0" tIns="4445" rIns="0" bIns="0" rtlCol="0" vert="horz">
            <a:spAutoFit/>
          </a:bodyPr>
          <a:lstStyle/>
          <a:p>
            <a:pPr marL="12700" marR="5080">
              <a:lnSpc>
                <a:spcPct val="112000"/>
              </a:lnSpc>
              <a:spcBef>
                <a:spcPts val="35"/>
              </a:spcBef>
            </a:pPr>
            <a:r>
              <a:rPr dirty="0" sz="600" spc="-10">
                <a:latin typeface="Courier New"/>
                <a:cs typeface="Courier New"/>
              </a:rPr>
              <a:t>Abierto Salvar Importar</a:t>
            </a:r>
            <a:endParaRPr sz="600">
              <a:latin typeface="Courier New"/>
              <a:cs typeface="Courier New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2152956" y="5826931"/>
            <a:ext cx="2982595" cy="642620"/>
          </a:xfrm>
          <a:prstGeom prst="rect">
            <a:avLst/>
          </a:prstGeom>
        </p:spPr>
        <p:txBody>
          <a:bodyPr wrap="square" lIns="0" tIns="7620" rIns="0" bIns="0" rtlCol="0" vert="horz">
            <a:spAutoFit/>
          </a:bodyPr>
          <a:lstStyle/>
          <a:p>
            <a:pPr marL="19050" marR="5080">
              <a:lnSpc>
                <a:spcPct val="108400"/>
              </a:lnSpc>
              <a:spcBef>
                <a:spcPts val="60"/>
              </a:spcBef>
            </a:pPr>
            <a:r>
              <a:rPr dirty="0" sz="600">
                <a:latin typeface="Courier New"/>
                <a:cs typeface="Courier New"/>
              </a:rPr>
              <a:t>Carga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icono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un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archivo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soporte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búfer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iconos. </a:t>
            </a:r>
            <a:r>
              <a:rPr dirty="0" sz="600">
                <a:latin typeface="Courier New"/>
                <a:cs typeface="Courier New"/>
              </a:rPr>
              <a:t>Almacena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contenido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búfer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iconos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disco.</a:t>
            </a:r>
            <a:endParaRPr sz="600">
              <a:latin typeface="Courier New"/>
              <a:cs typeface="Courier New"/>
            </a:endParaRPr>
          </a:p>
          <a:p>
            <a:pPr marL="19050" marR="290195">
              <a:lnSpc>
                <a:spcPct val="115599"/>
              </a:lnSpc>
              <a:spcBef>
                <a:spcPts val="5"/>
              </a:spcBef>
            </a:pPr>
            <a:r>
              <a:rPr dirty="0" sz="600">
                <a:latin typeface="Courier New"/>
                <a:cs typeface="Courier New"/>
              </a:rPr>
              <a:t>Lee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icono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un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archivo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soporte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y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lo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inserta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 spc="-25">
                <a:latin typeface="Courier New"/>
                <a:cs typeface="Courier New"/>
              </a:rPr>
              <a:t>el </a:t>
            </a:r>
            <a:r>
              <a:rPr dirty="0" sz="600">
                <a:latin typeface="Courier New"/>
                <a:cs typeface="Courier New"/>
              </a:rPr>
              <a:t>icono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búfer.</a:t>
            </a:r>
            <a:endParaRPr sz="600">
              <a:latin typeface="Courier New"/>
              <a:cs typeface="Courier New"/>
            </a:endParaRPr>
          </a:p>
          <a:p>
            <a:pPr marL="12700" marR="99695" indent="6350">
              <a:lnSpc>
                <a:spcPct val="115599"/>
              </a:lnSpc>
            </a:pPr>
            <a:r>
              <a:rPr dirty="0" sz="600">
                <a:latin typeface="Courier New"/>
                <a:cs typeface="Courier New"/>
              </a:rPr>
              <a:t>Solicite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un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archivo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soporte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externo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y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agregue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su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icono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 spc="-25">
                <a:latin typeface="Courier New"/>
                <a:cs typeface="Courier New"/>
              </a:rPr>
              <a:t>al </a:t>
            </a:r>
            <a:r>
              <a:rPr dirty="0" sz="600">
                <a:latin typeface="Courier New"/>
                <a:cs typeface="Courier New"/>
              </a:rPr>
              <a:t>icono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actual</a:t>
            </a:r>
            <a:endParaRPr sz="600">
              <a:latin typeface="Courier New"/>
              <a:cs typeface="Courier New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1386436" y="6243231"/>
            <a:ext cx="21590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20">
                <a:latin typeface="Courier New"/>
                <a:cs typeface="Courier New"/>
              </a:rPr>
              <a:t>Unir</a:t>
            </a:r>
            <a:endParaRPr sz="600">
              <a:latin typeface="Courier New"/>
              <a:cs typeface="Courier New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1089080" y="6444112"/>
            <a:ext cx="4522470" cy="76581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082675" marR="512445" indent="-793115">
              <a:lnSpc>
                <a:spcPct val="115599"/>
              </a:lnSpc>
              <a:spcBef>
                <a:spcPts val="95"/>
              </a:spcBef>
            </a:pPr>
            <a:r>
              <a:rPr dirty="0" sz="600">
                <a:latin typeface="Courier New"/>
                <a:cs typeface="Courier New"/>
              </a:rPr>
              <a:t>Salir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/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Cancelar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Cierra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ventana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editor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iconos.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Si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opción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Salir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 spc="-25">
                <a:latin typeface="Courier New"/>
                <a:cs typeface="Courier New"/>
              </a:rPr>
              <a:t>es </a:t>
            </a:r>
            <a:r>
              <a:rPr dirty="0" sz="600">
                <a:latin typeface="Courier New"/>
                <a:cs typeface="Courier New"/>
              </a:rPr>
              <a:t>seleccionado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y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búfer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iconos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ha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modificado,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estás</a:t>
            </a:r>
            <a:endParaRPr sz="600">
              <a:latin typeface="Courier New"/>
              <a:cs typeface="Courier New"/>
            </a:endParaRPr>
          </a:p>
          <a:p>
            <a:pPr marL="1082675" marR="5080">
              <a:lnSpc>
                <a:spcPct val="115599"/>
              </a:lnSpc>
            </a:pPr>
            <a:r>
              <a:rPr dirty="0" sz="600">
                <a:latin typeface="Courier New"/>
                <a:cs typeface="Courier New"/>
              </a:rPr>
              <a:t>Se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le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da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oportunidad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guardar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icono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antes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cerrar.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Si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hecho </a:t>
            </a:r>
            <a:r>
              <a:rPr dirty="0" sz="600">
                <a:latin typeface="Courier New"/>
                <a:cs typeface="Courier New"/>
              </a:rPr>
              <a:t>opción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está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visible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menú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principal,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nombre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este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spc="-20">
                <a:latin typeface="Courier New"/>
                <a:cs typeface="Courier New"/>
              </a:rPr>
              <a:t>menú</a:t>
            </a:r>
            <a:endParaRPr sz="600">
              <a:latin typeface="Courier New"/>
              <a:cs typeface="Courier New"/>
            </a:endParaRPr>
          </a:p>
          <a:p>
            <a:pPr marL="1082675" marR="5080">
              <a:lnSpc>
                <a:spcPct val="115599"/>
              </a:lnSpc>
            </a:pP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elemento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Cancelar,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y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ventana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editor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iconos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cierra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 spc="-25">
                <a:latin typeface="Courier New"/>
                <a:cs typeface="Courier New"/>
              </a:rPr>
              <a:t>sin </a:t>
            </a:r>
            <a:r>
              <a:rPr dirty="0" sz="600">
                <a:latin typeface="Courier New"/>
                <a:cs typeface="Courier New"/>
              </a:rPr>
              <a:t>cualquier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advertencia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con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respecto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pérdida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datos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modificados.</a:t>
            </a: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600" i="1">
                <a:latin typeface="Courier New"/>
                <a:cs typeface="Courier New"/>
              </a:rPr>
              <a:t>Editar</a:t>
            </a:r>
            <a:r>
              <a:rPr dirty="0" sz="600" spc="75" i="1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opciones</a:t>
            </a:r>
            <a:endParaRPr sz="600">
              <a:latin typeface="Courier New"/>
              <a:cs typeface="Courier New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1366613" y="7184200"/>
            <a:ext cx="406400" cy="3429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15599"/>
              </a:lnSpc>
              <a:spcBef>
                <a:spcPts val="95"/>
              </a:spcBef>
            </a:pPr>
            <a:r>
              <a:rPr dirty="0" sz="600" spc="-10">
                <a:latin typeface="Courier New"/>
                <a:cs typeface="Courier New"/>
              </a:rPr>
              <a:t>Deshacer Rehacer Cortar</a:t>
            </a:r>
            <a:endParaRPr sz="600">
              <a:latin typeface="Courier New"/>
              <a:cs typeface="Courier New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2159564" y="7184200"/>
            <a:ext cx="4260850" cy="12877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2383790">
              <a:lnSpc>
                <a:spcPct val="115599"/>
              </a:lnSpc>
              <a:spcBef>
                <a:spcPts val="95"/>
              </a:spcBef>
            </a:pPr>
            <a:r>
              <a:rPr dirty="0" sz="600">
                <a:latin typeface="Courier New"/>
                <a:cs typeface="Courier New"/>
              </a:rPr>
              <a:t>Cancela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última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operación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edición. </a:t>
            </a:r>
            <a:r>
              <a:rPr dirty="0" sz="600">
                <a:latin typeface="Courier New"/>
                <a:cs typeface="Courier New"/>
              </a:rPr>
              <a:t>Cancela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comando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deshacer.</a:t>
            </a:r>
            <a:endParaRPr sz="600">
              <a:latin typeface="Courier New"/>
              <a:cs typeface="Courier New"/>
            </a:endParaRPr>
          </a:p>
          <a:p>
            <a:pPr marL="12700" marR="1099185">
              <a:lnSpc>
                <a:spcPct val="115599"/>
              </a:lnSpc>
            </a:pPr>
            <a:r>
              <a:rPr dirty="0" sz="600">
                <a:latin typeface="Courier New"/>
                <a:cs typeface="Courier New"/>
              </a:rPr>
              <a:t>Copia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una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versión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mapa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bits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icono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Portapapeles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 spc="-50">
                <a:latin typeface="Courier New"/>
                <a:cs typeface="Courier New"/>
              </a:rPr>
              <a:t>y </a:t>
            </a:r>
            <a:r>
              <a:rPr dirty="0" sz="600">
                <a:latin typeface="Courier New"/>
                <a:cs typeface="Courier New"/>
              </a:rPr>
              <a:t>borra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búfer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iconos.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Este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mapa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bits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puede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pegar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 spc="-20">
                <a:latin typeface="Courier New"/>
                <a:cs typeface="Courier New"/>
              </a:rPr>
              <a:t>otro </a:t>
            </a:r>
            <a:r>
              <a:rPr dirty="0" sz="600">
                <a:latin typeface="Courier New"/>
                <a:cs typeface="Courier New"/>
              </a:rPr>
              <a:t>aplicaciones</a:t>
            </a:r>
            <a:r>
              <a:rPr dirty="0" sz="600" spc="9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(por</a:t>
            </a:r>
            <a:r>
              <a:rPr dirty="0" sz="600" spc="9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ejemplo,</a:t>
            </a:r>
            <a:r>
              <a:rPr dirty="0" sz="600" spc="10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pbrush.exe).</a:t>
            </a: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600">
                <a:latin typeface="Courier New"/>
                <a:cs typeface="Courier New"/>
              </a:rPr>
              <a:t>Coloca</a:t>
            </a:r>
            <a:r>
              <a:rPr dirty="0" sz="600" spc="3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una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versión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mapa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bits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icono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Portapapeles.</a:t>
            </a: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60"/>
              </a:spcBef>
            </a:pPr>
            <a:r>
              <a:rPr dirty="0" sz="600">
                <a:latin typeface="Courier New"/>
                <a:cs typeface="Courier New"/>
              </a:rPr>
              <a:t>Inserta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mapa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bits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Portapapeles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búfer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iconos.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 spc="-35">
                <a:latin typeface="Courier New"/>
                <a:cs typeface="Courier New"/>
              </a:rPr>
              <a:t>Si</a:t>
            </a:r>
            <a:endParaRPr sz="600">
              <a:latin typeface="Courier New"/>
              <a:cs typeface="Courier New"/>
            </a:endParaRPr>
          </a:p>
          <a:p>
            <a:pPr marL="12700" marR="765810">
              <a:lnSpc>
                <a:spcPct val="115599"/>
              </a:lnSpc>
            </a:pPr>
            <a:r>
              <a:rPr dirty="0" sz="600">
                <a:latin typeface="Courier New"/>
                <a:cs typeface="Courier New"/>
              </a:rPr>
              <a:t>los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colores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son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diferentes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los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utilizados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mapa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bits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original, </a:t>
            </a:r>
            <a:r>
              <a:rPr dirty="0" sz="600">
                <a:latin typeface="Courier New"/>
                <a:cs typeface="Courier New"/>
              </a:rPr>
              <a:t>es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porque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editor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iconos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calcula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qué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color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 spc="-25">
                <a:latin typeface="Courier New"/>
                <a:cs typeface="Courier New"/>
              </a:rPr>
              <a:t>su</a:t>
            </a:r>
            <a:endParaRPr sz="600">
              <a:latin typeface="Courier New"/>
              <a:cs typeface="Courier New"/>
            </a:endParaRPr>
          </a:p>
          <a:p>
            <a:pPr marL="12700" marR="5080">
              <a:lnSpc>
                <a:spcPct val="115599"/>
              </a:lnSpc>
            </a:pPr>
            <a:r>
              <a:rPr dirty="0" sz="600">
                <a:latin typeface="Courier New"/>
                <a:cs typeface="Courier New"/>
              </a:rPr>
              <a:t>propia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paleta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colores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proporciona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coincidencia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más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cercana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cualquier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mapa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 spc="-20">
                <a:latin typeface="Courier New"/>
                <a:cs typeface="Courier New"/>
              </a:rPr>
              <a:t>bits </a:t>
            </a:r>
            <a:r>
              <a:rPr dirty="0" sz="600" spc="-10">
                <a:latin typeface="Courier New"/>
                <a:cs typeface="Courier New"/>
              </a:rPr>
              <a:t>color.</a:t>
            </a: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600">
                <a:latin typeface="Courier New"/>
                <a:cs typeface="Courier New"/>
              </a:rPr>
              <a:t>Borra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búfer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iconos.</a:t>
            </a:r>
            <a:endParaRPr sz="600">
              <a:latin typeface="Courier New"/>
              <a:cs typeface="Courier New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1366613" y="7723407"/>
            <a:ext cx="311150" cy="219710"/>
          </a:xfrm>
          <a:prstGeom prst="rect">
            <a:avLst/>
          </a:prstGeom>
        </p:spPr>
        <p:txBody>
          <a:bodyPr wrap="square" lIns="0" tIns="7620" rIns="0" bIns="0" rtlCol="0" vert="horz">
            <a:spAutoFit/>
          </a:bodyPr>
          <a:lstStyle/>
          <a:p>
            <a:pPr marL="12700" marR="5080">
              <a:lnSpc>
                <a:spcPct val="108400"/>
              </a:lnSpc>
              <a:spcBef>
                <a:spcPts val="60"/>
              </a:spcBef>
            </a:pPr>
            <a:r>
              <a:rPr dirty="0" sz="600" spc="-10">
                <a:latin typeface="Courier New"/>
                <a:cs typeface="Courier New"/>
              </a:rPr>
              <a:t>Copiar Pegar</a:t>
            </a:r>
            <a:endParaRPr sz="600">
              <a:latin typeface="Courier New"/>
              <a:cs typeface="Courier New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1366613" y="8351160"/>
            <a:ext cx="40640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10">
                <a:latin typeface="Courier New"/>
                <a:cs typeface="Courier New"/>
              </a:rPr>
              <a:t>Eliminar</a:t>
            </a:r>
            <a:endParaRPr sz="600">
              <a:latin typeface="Courier New"/>
              <a:cs typeface="Courier New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1089080" y="8516359"/>
            <a:ext cx="1167765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Courier New"/>
                <a:cs typeface="Courier New"/>
              </a:rPr>
              <a:t>Opciones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 spc="-10" i="1">
                <a:latin typeface="Courier New"/>
                <a:cs typeface="Courier New"/>
              </a:rPr>
              <a:t>herramientas</a:t>
            </a:r>
            <a:endParaRPr sz="600">
              <a:latin typeface="Courier New"/>
              <a:cs typeface="Courier New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1366613" y="8622086"/>
            <a:ext cx="454025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10">
                <a:latin typeface="Courier New"/>
                <a:cs typeface="Courier New"/>
              </a:rPr>
              <a:t>Bolígrafo</a:t>
            </a:r>
            <a:endParaRPr sz="600">
              <a:latin typeface="Courier New"/>
              <a:cs typeface="Courier New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2152956" y="8611513"/>
            <a:ext cx="3982085" cy="149923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9050" marR="337820">
              <a:lnSpc>
                <a:spcPct val="115599"/>
              </a:lnSpc>
              <a:spcBef>
                <a:spcPts val="95"/>
              </a:spcBef>
            </a:pPr>
            <a:r>
              <a:rPr dirty="0" sz="600">
                <a:latin typeface="Courier New"/>
                <a:cs typeface="Courier New"/>
              </a:rPr>
              <a:t>Selecciona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herramienta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dibujo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lápiz,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lo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que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permite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dibujar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 spc="-20">
                <a:latin typeface="Courier New"/>
                <a:cs typeface="Courier New"/>
              </a:rPr>
              <a:t>solo </a:t>
            </a:r>
            <a:r>
              <a:rPr dirty="0" sz="600">
                <a:latin typeface="Courier New"/>
                <a:cs typeface="Courier New"/>
              </a:rPr>
              <a:t>píxeles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icono,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o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líneas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o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formas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presionando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y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manteniendo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presionado</a:t>
            </a:r>
            <a:endParaRPr sz="600">
              <a:latin typeface="Courier New"/>
              <a:cs typeface="Courier New"/>
            </a:endParaRPr>
          </a:p>
          <a:p>
            <a:pPr marL="19050">
              <a:lnSpc>
                <a:spcPct val="100000"/>
              </a:lnSpc>
              <a:spcBef>
                <a:spcPts val="110"/>
              </a:spcBef>
            </a:pP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botón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izquierdo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o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derecho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mouse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mientras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mueve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mouse.</a:t>
            </a:r>
            <a:endParaRPr sz="600">
              <a:latin typeface="Courier New"/>
              <a:cs typeface="Courier New"/>
            </a:endParaRPr>
          </a:p>
          <a:p>
            <a:pPr marL="19050" marR="52705">
              <a:lnSpc>
                <a:spcPct val="115599"/>
              </a:lnSpc>
            </a:pPr>
            <a:r>
              <a:rPr dirty="0" sz="600">
                <a:latin typeface="Courier New"/>
                <a:cs typeface="Courier New"/>
              </a:rPr>
              <a:t>Selecciona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herramienta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relleno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inundación.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Rellena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cualquier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forma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con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 spc="-25">
                <a:latin typeface="Courier New"/>
                <a:cs typeface="Courier New"/>
              </a:rPr>
              <a:t>el </a:t>
            </a:r>
            <a:r>
              <a:rPr dirty="0" sz="600">
                <a:latin typeface="Courier New"/>
                <a:cs typeface="Courier New"/>
              </a:rPr>
              <a:t>color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actual</a:t>
            </a:r>
            <a:endParaRPr sz="600">
              <a:latin typeface="Courier New"/>
              <a:cs typeface="Courier New"/>
            </a:endParaRPr>
          </a:p>
          <a:p>
            <a:pPr marL="12700" marR="297180" indent="6350">
              <a:lnSpc>
                <a:spcPct val="115599"/>
              </a:lnSpc>
            </a:pPr>
            <a:r>
              <a:rPr dirty="0" sz="600">
                <a:latin typeface="Courier New"/>
                <a:cs typeface="Courier New"/>
              </a:rPr>
              <a:t>Selecciona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herramienta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dibujo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lineal,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que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permite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dibujar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una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 spc="-20">
                <a:latin typeface="Courier New"/>
                <a:cs typeface="Courier New"/>
              </a:rPr>
              <a:t>goma </a:t>
            </a:r>
            <a:r>
              <a:rPr dirty="0" sz="600">
                <a:latin typeface="Courier New"/>
                <a:cs typeface="Courier New"/>
              </a:rPr>
              <a:t>línea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banda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presionando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y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manteniendo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presionada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izquierda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o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derecha </a:t>
            </a:r>
            <a:r>
              <a:rPr dirty="0" sz="600">
                <a:latin typeface="Courier New"/>
                <a:cs typeface="Courier New"/>
              </a:rPr>
              <a:t>botón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mouse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mientras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mueve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mouse.</a:t>
            </a:r>
            <a:endParaRPr sz="600">
              <a:latin typeface="Courier New"/>
              <a:cs typeface="Courier New"/>
            </a:endParaRPr>
          </a:p>
          <a:p>
            <a:pPr marL="12700" marR="433070" indent="6350">
              <a:lnSpc>
                <a:spcPct val="115599"/>
              </a:lnSpc>
            </a:pPr>
            <a:r>
              <a:rPr dirty="0" sz="600">
                <a:latin typeface="Courier New"/>
                <a:cs typeface="Courier New"/>
              </a:rPr>
              <a:t>Selecciona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herramienta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dibujo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circular,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lo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que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le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permite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dibujar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 spc="-25">
                <a:latin typeface="Courier New"/>
                <a:cs typeface="Courier New"/>
              </a:rPr>
              <a:t>un </a:t>
            </a:r>
            <a:r>
              <a:rPr dirty="0" sz="600">
                <a:latin typeface="Courier New"/>
                <a:cs typeface="Courier New"/>
              </a:rPr>
              <a:t>círculo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tamaño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dinámico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presionando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y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manteniendo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presionada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 spc="-20">
                <a:latin typeface="Courier New"/>
                <a:cs typeface="Courier New"/>
              </a:rPr>
              <a:t>tecla </a:t>
            </a:r>
            <a:r>
              <a:rPr dirty="0" sz="600">
                <a:latin typeface="Courier New"/>
                <a:cs typeface="Courier New"/>
              </a:rPr>
              <a:t>botón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izquierdo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o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derecho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mouse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mientras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mueve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mouse.</a:t>
            </a:r>
            <a:endParaRPr sz="600">
              <a:latin typeface="Courier New"/>
              <a:cs typeface="Courier New"/>
            </a:endParaRPr>
          </a:p>
          <a:p>
            <a:pPr marL="19050">
              <a:lnSpc>
                <a:spcPct val="100000"/>
              </a:lnSpc>
              <a:spcBef>
                <a:spcPts val="60"/>
              </a:spcBef>
            </a:pPr>
            <a:r>
              <a:rPr dirty="0" sz="600">
                <a:latin typeface="Courier New"/>
                <a:cs typeface="Courier New"/>
              </a:rPr>
              <a:t>Selecciona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herramienta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dibujo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cuadros,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lo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que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permite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dibujar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una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goma.</a:t>
            </a:r>
            <a:endParaRPr sz="600">
              <a:latin typeface="Courier New"/>
              <a:cs typeface="Courier New"/>
            </a:endParaRPr>
          </a:p>
          <a:p>
            <a:pPr marL="12700" marR="344170">
              <a:lnSpc>
                <a:spcPct val="115599"/>
              </a:lnSpc>
            </a:pPr>
            <a:r>
              <a:rPr dirty="0" sz="600">
                <a:latin typeface="Courier New"/>
                <a:cs typeface="Courier New"/>
              </a:rPr>
              <a:t>caja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banda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presionando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y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manteniendo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presionada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izquierda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o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derecha </a:t>
            </a:r>
            <a:r>
              <a:rPr dirty="0" sz="600">
                <a:latin typeface="Courier New"/>
                <a:cs typeface="Courier New"/>
              </a:rPr>
              <a:t>botón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mouse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mientras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mueve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mouse.</a:t>
            </a:r>
            <a:endParaRPr sz="600">
              <a:latin typeface="Courier New"/>
              <a:cs typeface="Courier New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1366613" y="8939266"/>
            <a:ext cx="31115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10">
                <a:latin typeface="Courier New"/>
                <a:cs typeface="Courier New"/>
              </a:rPr>
              <a:t>Llenar</a:t>
            </a:r>
            <a:endParaRPr sz="600">
              <a:latin typeface="Courier New"/>
              <a:cs typeface="Courier New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1366613" y="9150720"/>
            <a:ext cx="263525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10">
                <a:latin typeface="Courier New"/>
                <a:cs typeface="Courier New"/>
              </a:rPr>
              <a:t>Línea</a:t>
            </a:r>
            <a:endParaRPr sz="600">
              <a:latin typeface="Courier New"/>
              <a:cs typeface="Courier New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1366613" y="9467901"/>
            <a:ext cx="358775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10">
                <a:latin typeface="Courier New"/>
                <a:cs typeface="Courier New"/>
              </a:rPr>
              <a:t>Circulo</a:t>
            </a:r>
            <a:endParaRPr sz="600">
              <a:latin typeface="Courier New"/>
              <a:cs typeface="Courier New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1366613" y="9778473"/>
            <a:ext cx="50165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10">
                <a:latin typeface="Courier New"/>
                <a:cs typeface="Courier New"/>
              </a:rPr>
              <a:t>Rectángulo</a:t>
            </a:r>
            <a:endParaRPr sz="600">
              <a:latin typeface="Courier New"/>
              <a:cs typeface="Courier New"/>
            </a:endParaRPr>
          </a:p>
        </p:txBody>
      </p:sp>
    </p:spTree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935015" y="165100"/>
            <a:ext cx="5226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5" name="object 5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583"/>
                  </a:lnTo>
                  <a:lnTo>
                    <a:pt x="142755" y="98583"/>
                  </a:lnTo>
                  <a:lnTo>
                    <a:pt x="136180" y="99891"/>
                  </a:lnTo>
                  <a:lnTo>
                    <a:pt x="104587" y="124086"/>
                  </a:lnTo>
                  <a:lnTo>
                    <a:pt x="98048" y="143290"/>
                  </a:lnTo>
                  <a:lnTo>
                    <a:pt x="98048" y="569322"/>
                  </a:lnTo>
                  <a:lnTo>
                    <a:pt x="117977" y="603765"/>
                  </a:lnTo>
                  <a:lnTo>
                    <a:pt x="142755" y="614029"/>
                  </a:lnTo>
                  <a:lnTo>
                    <a:pt x="1886711" y="614029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4029"/>
                  </a:moveTo>
                  <a:lnTo>
                    <a:pt x="1744971" y="614029"/>
                  </a:lnTo>
                  <a:lnTo>
                    <a:pt x="1751545" y="612721"/>
                  </a:lnTo>
                  <a:lnTo>
                    <a:pt x="1764174" y="607489"/>
                  </a:lnTo>
                  <a:lnTo>
                    <a:pt x="1788370" y="575896"/>
                  </a:lnTo>
                  <a:lnTo>
                    <a:pt x="1789678" y="569322"/>
                  </a:lnTo>
                  <a:lnTo>
                    <a:pt x="1789678" y="143290"/>
                  </a:lnTo>
                  <a:lnTo>
                    <a:pt x="1769748" y="108846"/>
                  </a:lnTo>
                  <a:lnTo>
                    <a:pt x="1744971" y="98583"/>
                  </a:lnTo>
                  <a:lnTo>
                    <a:pt x="1886711" y="98583"/>
                  </a:lnTo>
                  <a:lnTo>
                    <a:pt x="1886711" y="614029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932176" y="500409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5453" y="528581"/>
                  </a:moveTo>
                  <a:lnTo>
                    <a:pt x="49392" y="528581"/>
                  </a:lnTo>
                  <a:lnTo>
                    <a:pt x="45954" y="528224"/>
                  </a:lnTo>
                  <a:lnTo>
                    <a:pt x="10837" y="507984"/>
                  </a:lnTo>
                  <a:lnTo>
                    <a:pt x="0" y="479180"/>
                  </a:lnTo>
                  <a:lnTo>
                    <a:pt x="0" y="475770"/>
                  </a:lnTo>
                  <a:lnTo>
                    <a:pt x="0" y="49354"/>
                  </a:lnTo>
                  <a:lnTo>
                    <a:pt x="17937" y="12958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861"/>
                  </a:lnTo>
                  <a:lnTo>
                    <a:pt x="1704845" y="49354"/>
                  </a:lnTo>
                  <a:lnTo>
                    <a:pt x="1704845" y="479180"/>
                  </a:lnTo>
                  <a:lnTo>
                    <a:pt x="1686907" y="515570"/>
                  </a:lnTo>
                  <a:lnTo>
                    <a:pt x="1658890" y="528270"/>
                  </a:lnTo>
                  <a:lnTo>
                    <a:pt x="1655453" y="52858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171"/>
              <a:ext cx="145374" cy="145374"/>
            </a:xfrm>
            <a:prstGeom prst="rect">
              <a:avLst/>
            </a:prstGeom>
          </p:spPr>
        </p:pic>
      </p:grpSp>
      <p:sp>
        <p:nvSpPr>
          <p:cNvPr id="8" name="object 8" descr=""/>
          <p:cNvSpPr txBox="1"/>
          <p:nvPr/>
        </p:nvSpPr>
        <p:spPr>
          <a:xfrm>
            <a:off x="3519868" y="811505"/>
            <a:ext cx="52959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10">
                <a:latin typeface="Arial MT"/>
                <a:cs typeface="Arial MT"/>
              </a:rPr>
              <a:t>Traduciendo...</a:t>
            </a:r>
            <a:endParaRPr sz="600">
              <a:latin typeface="Arial MT"/>
              <a:cs typeface="Arial MT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089080" y="1406219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5661767" y="1386395"/>
            <a:ext cx="13144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89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089080" y="342342"/>
            <a:ext cx="5234940" cy="52895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ts val="869"/>
              </a:lnSpc>
              <a:spcBef>
                <a:spcPts val="130"/>
              </a:spcBef>
            </a:pPr>
            <a:r>
              <a:rPr dirty="0" sz="800" b="1">
                <a:latin typeface="Times New Roman"/>
                <a:cs typeface="Times New Roman"/>
              </a:rPr>
              <a:t>4.2.7.2</a:t>
            </a:r>
            <a:r>
              <a:rPr dirty="0" sz="800" spc="5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Editor</a:t>
            </a:r>
            <a:r>
              <a:rPr dirty="0" sz="800" spc="5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/</a:t>
            </a:r>
            <a:r>
              <a:rPr dirty="0" sz="800" spc="6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visor</a:t>
            </a:r>
            <a:r>
              <a:rPr dirty="0" sz="800" spc="5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</a:t>
            </a:r>
            <a:r>
              <a:rPr dirty="0" sz="800" spc="55" b="1">
                <a:latin typeface="Times New Roman"/>
                <a:cs typeface="Times New Roman"/>
              </a:rPr>
              <a:t> </a:t>
            </a:r>
            <a:r>
              <a:rPr dirty="0" sz="800" spc="-10" b="1">
                <a:latin typeface="Times New Roman"/>
                <a:cs typeface="Times New Roman"/>
              </a:rPr>
              <a:t>ayuda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ts val="869"/>
              </a:lnSpc>
            </a:pP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Editor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ayuda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donde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modificar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texto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ayuda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actual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asignado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componentes.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Editor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ayuda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Visor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tienen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realidad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misma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Editor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texto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incorporado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,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con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diferentes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opciones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capacidades.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editar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ayuda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estándar,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debe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seleccionar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1089080" y="845867"/>
            <a:ext cx="5407660" cy="303530"/>
          </a:xfrm>
          <a:prstGeom prst="rect">
            <a:avLst/>
          </a:prstGeom>
        </p:spPr>
        <p:txBody>
          <a:bodyPr wrap="square" lIns="0" tIns="285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25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velocidad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Editor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ayuda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cualquier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Editar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componente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casos,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 i="1">
                <a:latin typeface="Times New Roman"/>
                <a:cs typeface="Times New Roman"/>
              </a:rPr>
              <a:t>Listo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aparece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principal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Archivo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proporciona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opciones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impresión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Cancelar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Por</a:t>
            </a:r>
            <a:endParaRPr sz="800">
              <a:latin typeface="Times New Roman"/>
              <a:cs typeface="Times New Roman"/>
            </a:endParaRPr>
          </a:p>
        </p:txBody>
      </p:sp>
      <p:grpSp>
        <p:nvGrpSpPr>
          <p:cNvPr id="13" name="object 13" descr=""/>
          <p:cNvGrpSpPr/>
          <p:nvPr/>
        </p:nvGrpSpPr>
        <p:grpSpPr>
          <a:xfrm>
            <a:off x="368299" y="1855035"/>
            <a:ext cx="535305" cy="13335"/>
            <a:chOff x="368299" y="1855035"/>
            <a:chExt cx="535305" cy="13335"/>
          </a:xfrm>
        </p:grpSpPr>
        <p:sp>
          <p:nvSpPr>
            <p:cNvPr id="14" name="object 14" descr=""/>
            <p:cNvSpPr/>
            <p:nvPr/>
          </p:nvSpPr>
          <p:spPr>
            <a:xfrm>
              <a:off x="368299" y="1855035"/>
              <a:ext cx="535305" cy="6985"/>
            </a:xfrm>
            <a:custGeom>
              <a:avLst/>
              <a:gdLst/>
              <a:ahLst/>
              <a:cxnLst/>
              <a:rect l="l" t="t" r="r" b="b"/>
              <a:pathLst>
                <a:path w="535305" h="6985">
                  <a:moveTo>
                    <a:pt x="535242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535242" y="0"/>
                  </a:lnTo>
                  <a:lnTo>
                    <a:pt x="535242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368287" y="1855037"/>
              <a:ext cx="535305" cy="13335"/>
            </a:xfrm>
            <a:custGeom>
              <a:avLst/>
              <a:gdLst/>
              <a:ahLst/>
              <a:cxnLst/>
              <a:rect l="l" t="t" r="r" b="b"/>
              <a:pathLst>
                <a:path w="535305" h="13335">
                  <a:moveTo>
                    <a:pt x="535254" y="0"/>
                  </a:moveTo>
                  <a:lnTo>
                    <a:pt x="528637" y="6604"/>
                  </a:lnTo>
                  <a:lnTo>
                    <a:pt x="0" y="6604"/>
                  </a:lnTo>
                  <a:lnTo>
                    <a:pt x="0" y="13220"/>
                  </a:lnTo>
                  <a:lnTo>
                    <a:pt x="528637" y="13220"/>
                  </a:lnTo>
                  <a:lnTo>
                    <a:pt x="535254" y="13220"/>
                  </a:lnTo>
                  <a:lnTo>
                    <a:pt x="535254" y="6604"/>
                  </a:lnTo>
                  <a:lnTo>
                    <a:pt x="535254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368299" y="1855035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" name="object 17" descr=""/>
          <p:cNvSpPr txBox="1"/>
          <p:nvPr/>
        </p:nvSpPr>
        <p:spPr>
          <a:xfrm>
            <a:off x="377385" y="1915030"/>
            <a:ext cx="51943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Página</a:t>
            </a:r>
            <a:r>
              <a:rPr dirty="0" sz="800" spc="8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90</a:t>
            </a:r>
            <a:endParaRPr sz="800">
              <a:latin typeface="Arial"/>
              <a:cs typeface="Arial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831370" y="2086836"/>
            <a:ext cx="5598160" cy="518795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686175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de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referencia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8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Listo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acepta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cambios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realizados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texto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ayuda.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editar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ayuda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usuario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spc="-10" i="1">
                <a:latin typeface="Times New Roman"/>
                <a:cs typeface="Times New Roman"/>
              </a:rPr>
              <a:t>especificado</a:t>
            </a:r>
            <a:endParaRPr sz="800">
              <a:latin typeface="Times New Roman"/>
              <a:cs typeface="Times New Roman"/>
            </a:endParaRPr>
          </a:p>
          <a:p>
            <a:pPr marL="12700" marR="521334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Modelo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tiene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opciones: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Editor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ayuda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Herramientas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hacer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clic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velocidad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Editor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ayuda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cualquier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Especificado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por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el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usuario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Modelo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>
                <a:latin typeface="Times New Roman"/>
                <a:cs typeface="Times New Roman"/>
              </a:rPr>
              <a:t>Cuando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llama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editor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Herramientas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Archivo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contiene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Abrir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Guardar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,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también.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caso,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búfer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texto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inicialmente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vacío,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debe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Archivo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Abrir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primero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cargar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texto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ayuda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soporte.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fuente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predeterminada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cambiar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seleccionando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opción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 i="1">
                <a:latin typeface="Times New Roman"/>
                <a:cs typeface="Times New Roman"/>
              </a:rPr>
              <a:t>Fuente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personajes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mostrará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fuente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estándar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Windows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donde</a:t>
            </a:r>
            <a:endParaRPr sz="800">
              <a:latin typeface="Times New Roman"/>
              <a:cs typeface="Times New Roman"/>
            </a:endParaRPr>
          </a:p>
          <a:p>
            <a:pPr marL="12700" marR="65976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nuevo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fuente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estilo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carácter,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tamaño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color.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Tenga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cuenta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no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recuerde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configuración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fuente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actual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cuando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finalice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programa,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desea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utilizar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fuente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predeterminada,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debe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nueva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cada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vez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inicie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ajuste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spc="-10" i="1">
                <a:latin typeface="Times New Roman"/>
                <a:cs typeface="Times New Roman"/>
              </a:rPr>
              <a:t>línea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alterna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ajuste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texto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margen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derecho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quepa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ventana.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7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60325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Cuando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editor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incorporado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visor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texto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ayuda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operaciones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edición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son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permitido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Archivo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proporciona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opciones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impresión.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Además,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Buscar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y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spc="-10" i="1">
                <a:latin typeface="Times New Roman"/>
                <a:cs typeface="Times New Roman"/>
              </a:rPr>
              <a:t>reemplazar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falta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opción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Editar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7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9829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barra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inferior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actual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posición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caracteres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del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texto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buffer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caret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modificado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búfer.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barra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visible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cuando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ve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80"/>
              </a:spcBef>
            </a:pPr>
            <a:r>
              <a:rPr dirty="0" sz="800">
                <a:latin typeface="Times New Roman"/>
                <a:cs typeface="Times New Roman"/>
              </a:rPr>
              <a:t>componente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ayuda.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descripción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detallada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opciones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siguiente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subsección.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6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 b="1">
                <a:latin typeface="Times New Roman"/>
                <a:cs typeface="Times New Roman"/>
              </a:rPr>
              <a:t>4.2.7.3</a:t>
            </a:r>
            <a:r>
              <a:rPr dirty="0" sz="800" spc="6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Editor</a:t>
            </a:r>
            <a:r>
              <a:rPr dirty="0" sz="800" spc="6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</a:t>
            </a:r>
            <a:r>
              <a:rPr dirty="0" sz="800" spc="70" b="1">
                <a:latin typeface="Times New Roman"/>
                <a:cs typeface="Times New Roman"/>
              </a:rPr>
              <a:t> </a:t>
            </a:r>
            <a:r>
              <a:rPr dirty="0" sz="800" spc="-10" b="1">
                <a:latin typeface="Times New Roman"/>
                <a:cs typeface="Times New Roman"/>
              </a:rPr>
              <a:t>texto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445"/>
              </a:spcBef>
            </a:pP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invocar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editor,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Editor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texto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Herramientas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Editar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archivo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spc="-25" i="1">
                <a:latin typeface="Times New Roman"/>
                <a:cs typeface="Times New Roman"/>
              </a:rPr>
              <a:t>ATP</a:t>
            </a:r>
            <a:endParaRPr sz="800">
              <a:latin typeface="Times New Roman"/>
              <a:cs typeface="Times New Roman"/>
            </a:endParaRPr>
          </a:p>
          <a:p>
            <a:pPr marL="12700" marR="1066165">
              <a:lnSpc>
                <a:spcPts val="1090"/>
              </a:lnSpc>
              <a:spcBef>
                <a:spcPts val="10"/>
              </a:spcBef>
            </a:pP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Editar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archivo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LIS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ATP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último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caso,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tiene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mismo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activo</a:t>
            </a:r>
            <a:r>
              <a:rPr dirty="0" sz="800" spc="10">
                <a:latin typeface="Times New Roman"/>
                <a:cs typeface="Times New Roman"/>
              </a:rPr>
              <a:t> archivo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circuito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con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extensión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Courier New"/>
                <a:cs typeface="Courier New"/>
              </a:rPr>
              <a:t>.atp</a:t>
            </a:r>
            <a:r>
              <a:rPr dirty="0" sz="800" spc="-250">
                <a:latin typeface="Courier New"/>
                <a:cs typeface="Courier New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o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Courier New"/>
                <a:cs typeface="Courier New"/>
              </a:rPr>
              <a:t>.lis</a:t>
            </a:r>
            <a:r>
              <a:rPr dirty="0" sz="800" spc="-250">
                <a:latin typeface="Courier New"/>
                <a:cs typeface="Courier New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se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cargan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automáticamente.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Cuando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se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llama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al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programa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800">
                <a:latin typeface="Times New Roman"/>
                <a:cs typeface="Times New Roman"/>
              </a:rPr>
              <a:t>desde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Herramientas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búfer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texto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estará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inicialmente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vacío.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7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855344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barra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inferior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actual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posición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caracteres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del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texto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buffer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caret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modificado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búfer.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búfer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texto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editor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texto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incorporado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limitado.</a:t>
            </a:r>
            <a:endParaRPr sz="800">
              <a:latin typeface="Times New Roman"/>
              <a:cs typeface="Times New Roman"/>
            </a:endParaRPr>
          </a:p>
          <a:p>
            <a:pPr marL="12700" marR="44704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32kB,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tanto,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adecuado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editar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grandes.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embargo,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cualquier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otro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procesador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texto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(p.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Ej.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notepad.exe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wordpad.exe)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usar,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Editor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texto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: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configuración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página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Preferencias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340"/>
              </a:spcBef>
            </a:pPr>
            <a:r>
              <a:rPr dirty="0" sz="800" i="1">
                <a:latin typeface="Times New Roman"/>
                <a:cs typeface="Times New Roman"/>
              </a:rPr>
              <a:t>Herramientas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El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opciones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anula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predeterminado.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9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continuación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ofrece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descripción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detallada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opciones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menú: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831370" y="9593443"/>
            <a:ext cx="13144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90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4611106" y="9613267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831370" y="7389038"/>
            <a:ext cx="929640" cy="369570"/>
          </a:xfrm>
          <a:prstGeom prst="rect">
            <a:avLst/>
          </a:prstGeom>
        </p:spPr>
        <p:txBody>
          <a:bodyPr wrap="square" lIns="0" tIns="393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310"/>
              </a:spcBef>
            </a:pPr>
            <a:r>
              <a:rPr dirty="0" sz="600">
                <a:latin typeface="Courier New"/>
                <a:cs typeface="Courier New"/>
              </a:rPr>
              <a:t>Opciones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 spc="-10" i="1">
                <a:latin typeface="Courier New"/>
                <a:cs typeface="Courier New"/>
              </a:rPr>
              <a:t>archivo</a:t>
            </a:r>
            <a:endParaRPr sz="600">
              <a:latin typeface="Courier New"/>
              <a:cs typeface="Courier New"/>
            </a:endParaRPr>
          </a:p>
          <a:p>
            <a:pPr marL="296545" marR="291465">
              <a:lnSpc>
                <a:spcPct val="115599"/>
              </a:lnSpc>
              <a:spcBef>
                <a:spcPts val="105"/>
              </a:spcBef>
            </a:pPr>
            <a:r>
              <a:rPr dirty="0" sz="600" spc="-10">
                <a:latin typeface="Courier New"/>
                <a:cs typeface="Courier New"/>
              </a:rPr>
              <a:t>Nuevo Abierto</a:t>
            </a:r>
            <a:endParaRPr sz="600">
              <a:latin typeface="Courier New"/>
              <a:cs typeface="Courier New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1901855" y="7538377"/>
            <a:ext cx="3308985" cy="86106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Courier New"/>
                <a:cs typeface="Courier New"/>
              </a:rPr>
              <a:t>Abre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un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búfer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texto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vacío.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 i="1">
                <a:latin typeface="Times New Roman"/>
                <a:cs typeface="Times New Roman"/>
              </a:rPr>
              <a:t>(¡Solo</a:t>
            </a:r>
            <a:r>
              <a:rPr dirty="0" sz="600" spc="30" i="1">
                <a:latin typeface="Times New Roman"/>
                <a:cs typeface="Times New Roman"/>
              </a:rPr>
              <a:t> </a:t>
            </a:r>
            <a:r>
              <a:rPr dirty="0" sz="600" i="1">
                <a:latin typeface="Times New Roman"/>
                <a:cs typeface="Times New Roman"/>
              </a:rPr>
              <a:t>editor</a:t>
            </a:r>
            <a:r>
              <a:rPr dirty="0" sz="600" spc="30" i="1">
                <a:latin typeface="Times New Roman"/>
                <a:cs typeface="Times New Roman"/>
              </a:rPr>
              <a:t> </a:t>
            </a:r>
            <a:r>
              <a:rPr dirty="0" sz="600" i="1">
                <a:latin typeface="Times New Roman"/>
                <a:cs typeface="Times New Roman"/>
              </a:rPr>
              <a:t>de</a:t>
            </a:r>
            <a:r>
              <a:rPr dirty="0" sz="600" spc="30" i="1">
                <a:latin typeface="Times New Roman"/>
                <a:cs typeface="Times New Roman"/>
              </a:rPr>
              <a:t> </a:t>
            </a:r>
            <a:r>
              <a:rPr dirty="0" sz="600" i="1">
                <a:latin typeface="Times New Roman"/>
                <a:cs typeface="Times New Roman"/>
              </a:rPr>
              <a:t>texto</a:t>
            </a:r>
            <a:r>
              <a:rPr dirty="0" sz="600" spc="30" i="1">
                <a:latin typeface="Times New Roman"/>
                <a:cs typeface="Times New Roman"/>
              </a:rPr>
              <a:t> </a:t>
            </a:r>
            <a:r>
              <a:rPr dirty="0" sz="600" spc="-10" i="1">
                <a:latin typeface="Times New Roman"/>
                <a:cs typeface="Times New Roman"/>
              </a:rPr>
              <a:t>incorporado!)</a:t>
            </a:r>
            <a:endParaRPr sz="6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60"/>
              </a:spcBef>
            </a:pPr>
            <a:r>
              <a:rPr dirty="0" sz="600">
                <a:latin typeface="Courier New"/>
                <a:cs typeface="Courier New"/>
              </a:rPr>
              <a:t>Carga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texto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ayuda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un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archivo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soporte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o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contenido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 spc="-35">
                <a:latin typeface="Courier New"/>
                <a:cs typeface="Courier New"/>
              </a:rPr>
              <a:t>un</a:t>
            </a:r>
            <a:endParaRPr sz="600">
              <a:latin typeface="Courier New"/>
              <a:cs typeface="Courier New"/>
            </a:endParaRPr>
          </a:p>
          <a:p>
            <a:pPr marL="19050">
              <a:lnSpc>
                <a:spcPct val="100000"/>
              </a:lnSpc>
              <a:spcBef>
                <a:spcPts val="110"/>
              </a:spcBef>
            </a:pPr>
            <a:r>
              <a:rPr dirty="0" sz="600">
                <a:latin typeface="Courier New"/>
                <a:cs typeface="Courier New"/>
              </a:rPr>
              <a:t>archivo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texto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búfer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texto.</a:t>
            </a: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dirty="0" sz="600">
                <a:latin typeface="Courier New"/>
                <a:cs typeface="Courier New"/>
              </a:rPr>
              <a:t>Almacena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contenido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búfer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texto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disco.</a:t>
            </a: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600">
                <a:latin typeface="Courier New"/>
                <a:cs typeface="Courier New"/>
              </a:rPr>
              <a:t>Almacena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contenido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búfer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texto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un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disco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especificado</a:t>
            </a: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270"/>
              </a:spcBef>
            </a:pPr>
            <a:r>
              <a:rPr dirty="0" sz="600">
                <a:latin typeface="Courier New"/>
                <a:cs typeface="Courier New"/>
              </a:rPr>
              <a:t>archivo.</a:t>
            </a:r>
            <a:r>
              <a:rPr dirty="0" sz="600" spc="8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(</a:t>
            </a:r>
            <a:r>
              <a:rPr dirty="0" sz="600" spc="90">
                <a:latin typeface="Courier New"/>
                <a:cs typeface="Courier New"/>
              </a:rPr>
              <a:t> </a:t>
            </a:r>
            <a:r>
              <a:rPr dirty="0" sz="600" i="1">
                <a:latin typeface="Times New Roman"/>
                <a:cs typeface="Times New Roman"/>
              </a:rPr>
              <a:t>¡Solo</a:t>
            </a:r>
            <a:r>
              <a:rPr dirty="0" sz="600" spc="35" i="1">
                <a:latin typeface="Times New Roman"/>
                <a:cs typeface="Times New Roman"/>
              </a:rPr>
              <a:t> </a:t>
            </a:r>
            <a:r>
              <a:rPr dirty="0" sz="600" i="1">
                <a:latin typeface="Times New Roman"/>
                <a:cs typeface="Times New Roman"/>
              </a:rPr>
              <a:t>editor</a:t>
            </a:r>
            <a:r>
              <a:rPr dirty="0" sz="600" spc="40" i="1">
                <a:latin typeface="Times New Roman"/>
                <a:cs typeface="Times New Roman"/>
              </a:rPr>
              <a:t> </a:t>
            </a:r>
            <a:r>
              <a:rPr dirty="0" sz="600" i="1">
                <a:latin typeface="Times New Roman"/>
                <a:cs typeface="Times New Roman"/>
              </a:rPr>
              <a:t>de</a:t>
            </a:r>
            <a:r>
              <a:rPr dirty="0" sz="600" spc="35" i="1">
                <a:latin typeface="Times New Roman"/>
                <a:cs typeface="Times New Roman"/>
              </a:rPr>
              <a:t> </a:t>
            </a:r>
            <a:r>
              <a:rPr dirty="0" sz="600" i="1">
                <a:latin typeface="Times New Roman"/>
                <a:cs typeface="Times New Roman"/>
              </a:rPr>
              <a:t>texto</a:t>
            </a:r>
            <a:r>
              <a:rPr dirty="0" sz="600" spc="40" i="1">
                <a:latin typeface="Times New Roman"/>
                <a:cs typeface="Times New Roman"/>
              </a:rPr>
              <a:t> </a:t>
            </a:r>
            <a:r>
              <a:rPr dirty="0" sz="600" spc="-10" i="1">
                <a:latin typeface="Times New Roman"/>
                <a:cs typeface="Times New Roman"/>
              </a:rPr>
              <a:t>incorporado!)</a:t>
            </a:r>
            <a:endParaRPr sz="600">
              <a:latin typeface="Times New Roman"/>
              <a:cs typeface="Times New Roman"/>
            </a:endParaRPr>
          </a:p>
          <a:p>
            <a:pPr marL="19050" marR="385445" indent="-6985">
              <a:lnSpc>
                <a:spcPct val="108400"/>
              </a:lnSpc>
            </a:pPr>
            <a:r>
              <a:rPr dirty="0" sz="600">
                <a:latin typeface="Courier New"/>
                <a:cs typeface="Courier New"/>
              </a:rPr>
              <a:t>Envía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contenido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búfer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texto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al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valor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predeterminado impresora.</a:t>
            </a:r>
            <a:endParaRPr sz="600">
              <a:latin typeface="Courier New"/>
              <a:cs typeface="Courier New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1115511" y="7838378"/>
            <a:ext cx="596900" cy="236854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15599"/>
              </a:lnSpc>
              <a:spcBef>
                <a:spcPts val="95"/>
              </a:spcBef>
            </a:pPr>
            <a:r>
              <a:rPr dirty="0" sz="600" spc="-10">
                <a:latin typeface="Courier New"/>
                <a:cs typeface="Courier New"/>
              </a:rPr>
              <a:t>Salvar </a:t>
            </a:r>
            <a:r>
              <a:rPr dirty="0" sz="600">
                <a:latin typeface="Courier New"/>
                <a:cs typeface="Courier New"/>
              </a:rPr>
              <a:t>Guardar</a:t>
            </a:r>
            <a:r>
              <a:rPr dirty="0" sz="600" spc="85">
                <a:latin typeface="Courier New"/>
                <a:cs typeface="Courier New"/>
              </a:rPr>
              <a:t> </a:t>
            </a:r>
            <a:r>
              <a:rPr dirty="0" sz="600" spc="-20">
                <a:latin typeface="Courier New"/>
                <a:cs typeface="Courier New"/>
              </a:rPr>
              <a:t>como</a:t>
            </a:r>
            <a:endParaRPr sz="600">
              <a:latin typeface="Courier New"/>
              <a:cs typeface="Courier New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1115511" y="8179347"/>
            <a:ext cx="454025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10">
                <a:latin typeface="Courier New"/>
                <a:cs typeface="Courier New"/>
              </a:rPr>
              <a:t>Impresión</a:t>
            </a:r>
            <a:endParaRPr sz="600">
              <a:latin typeface="Courier New"/>
              <a:cs typeface="Courier New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831370" y="8373619"/>
            <a:ext cx="4973320" cy="9772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96545" marR="5080">
              <a:lnSpc>
                <a:spcPct val="115599"/>
              </a:lnSpc>
              <a:spcBef>
                <a:spcPts val="95"/>
              </a:spcBef>
            </a:pPr>
            <a:r>
              <a:rPr dirty="0" sz="600">
                <a:latin typeface="Courier New"/>
                <a:cs typeface="Courier New"/>
              </a:rPr>
              <a:t>Configuración</a:t>
            </a:r>
            <a:r>
              <a:rPr dirty="0" sz="600" spc="8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8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impresión</a:t>
            </a:r>
            <a:r>
              <a:rPr dirty="0" sz="600" spc="8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Le</a:t>
            </a:r>
            <a:r>
              <a:rPr dirty="0" sz="600" spc="8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permite</a:t>
            </a:r>
            <a:r>
              <a:rPr dirty="0" sz="600" spc="9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definir</a:t>
            </a:r>
            <a:r>
              <a:rPr dirty="0" sz="600" spc="8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las</a:t>
            </a:r>
            <a:r>
              <a:rPr dirty="0" sz="600" spc="8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características</a:t>
            </a:r>
            <a:r>
              <a:rPr dirty="0" sz="600" spc="8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predeterminadas</a:t>
            </a:r>
            <a:r>
              <a:rPr dirty="0" sz="600" spc="9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8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8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impresora. </a:t>
            </a:r>
            <a:r>
              <a:rPr dirty="0" sz="600">
                <a:latin typeface="Courier New"/>
                <a:cs typeface="Courier New"/>
              </a:rPr>
              <a:t>Salir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/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Cancelar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Cierra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ventana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editor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o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visor.</a:t>
            </a:r>
            <a:endParaRPr sz="600">
              <a:latin typeface="Courier New"/>
              <a:cs typeface="Courier New"/>
            </a:endParaRPr>
          </a:p>
          <a:p>
            <a:pPr marL="1082675" marR="979169" indent="6350">
              <a:lnSpc>
                <a:spcPct val="115599"/>
              </a:lnSpc>
            </a:pPr>
            <a:r>
              <a:rPr dirty="0" sz="600">
                <a:latin typeface="Courier New"/>
                <a:cs typeface="Courier New"/>
              </a:rPr>
              <a:t>Si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opción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muestra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Salir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y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búfer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texto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ha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 spc="-20">
                <a:latin typeface="Courier New"/>
                <a:cs typeface="Courier New"/>
              </a:rPr>
              <a:t>sido </a:t>
            </a:r>
            <a:r>
              <a:rPr dirty="0" sz="600">
                <a:latin typeface="Courier New"/>
                <a:cs typeface="Courier New"/>
              </a:rPr>
              <a:t>modificado,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oportunidad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guardar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texto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antes</a:t>
            </a:r>
            <a:endParaRPr sz="600">
              <a:latin typeface="Courier New"/>
              <a:cs typeface="Courier New"/>
            </a:endParaRPr>
          </a:p>
          <a:p>
            <a:pPr marL="1082675" marR="693420">
              <a:lnSpc>
                <a:spcPct val="115599"/>
              </a:lnSpc>
            </a:pPr>
            <a:r>
              <a:rPr dirty="0" sz="600">
                <a:latin typeface="Courier New"/>
                <a:cs typeface="Courier New"/>
              </a:rPr>
              <a:t>clausura.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Si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una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opción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Listo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está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disponible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menú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principal, </a:t>
            </a:r>
            <a:r>
              <a:rPr dirty="0" sz="600">
                <a:latin typeface="Courier New"/>
                <a:cs typeface="Courier New"/>
              </a:rPr>
              <a:t>esta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opción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muestra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Cancelar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y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ventana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cerrará</a:t>
            </a:r>
            <a:endParaRPr sz="600">
              <a:latin typeface="Courier New"/>
              <a:cs typeface="Courier New"/>
            </a:endParaRPr>
          </a:p>
          <a:p>
            <a:pPr marL="1082675">
              <a:lnSpc>
                <a:spcPct val="100000"/>
              </a:lnSpc>
              <a:spcBef>
                <a:spcPts val="110"/>
              </a:spcBef>
            </a:pPr>
            <a:r>
              <a:rPr dirty="0" sz="600">
                <a:latin typeface="Courier New"/>
                <a:cs typeface="Courier New"/>
              </a:rPr>
              <a:t>sin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ninguna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advertencia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con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respecto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pérdida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datos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modificados.</a:t>
            </a: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600" i="1">
                <a:latin typeface="Courier New"/>
                <a:cs typeface="Courier New"/>
              </a:rPr>
              <a:t>Editar</a:t>
            </a:r>
            <a:r>
              <a:rPr dirty="0" sz="600" spc="75" i="1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opciones</a:t>
            </a:r>
            <a:endParaRPr sz="600">
              <a:latin typeface="Courier New"/>
              <a:cs typeface="Courier New"/>
            </a:endParaRPr>
          </a:p>
          <a:p>
            <a:pPr marL="296545">
              <a:lnSpc>
                <a:spcPct val="100000"/>
              </a:lnSpc>
              <a:spcBef>
                <a:spcPts val="110"/>
              </a:spcBef>
              <a:tabLst>
                <a:tab pos="1082675" algn="l"/>
              </a:tabLst>
            </a:pPr>
            <a:r>
              <a:rPr dirty="0" sz="600" spc="-10">
                <a:latin typeface="Courier New"/>
                <a:cs typeface="Courier New"/>
              </a:rPr>
              <a:t>Deshacer</a:t>
            </a:r>
            <a:r>
              <a:rPr dirty="0" sz="600">
                <a:latin typeface="Courier New"/>
                <a:cs typeface="Courier New"/>
              </a:rPr>
              <a:t>	Cancela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última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operación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edición.</a:t>
            </a:r>
            <a:endParaRPr sz="600">
              <a:latin typeface="Courier New"/>
              <a:cs typeface="Courier New"/>
            </a:endParaRPr>
          </a:p>
        </p:txBody>
      </p:sp>
      <p:grpSp>
        <p:nvGrpSpPr>
          <p:cNvPr id="26" name="object 26" descr=""/>
          <p:cNvGrpSpPr/>
          <p:nvPr/>
        </p:nvGrpSpPr>
        <p:grpSpPr>
          <a:xfrm>
            <a:off x="368299" y="10200849"/>
            <a:ext cx="443230" cy="13335"/>
            <a:chOff x="368299" y="10200849"/>
            <a:chExt cx="443230" cy="13335"/>
          </a:xfrm>
        </p:grpSpPr>
        <p:sp>
          <p:nvSpPr>
            <p:cNvPr id="27" name="object 27" descr=""/>
            <p:cNvSpPr/>
            <p:nvPr/>
          </p:nvSpPr>
          <p:spPr>
            <a:xfrm>
              <a:off x="368299" y="10200849"/>
              <a:ext cx="443230" cy="6985"/>
            </a:xfrm>
            <a:custGeom>
              <a:avLst/>
              <a:gdLst/>
              <a:ahLst/>
              <a:cxnLst/>
              <a:rect l="l" t="t" r="r" b="b"/>
              <a:pathLst>
                <a:path w="443230" h="6984">
                  <a:moveTo>
                    <a:pt x="442731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442731" y="0"/>
                  </a:lnTo>
                  <a:lnTo>
                    <a:pt x="442731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 descr=""/>
            <p:cNvSpPr/>
            <p:nvPr/>
          </p:nvSpPr>
          <p:spPr>
            <a:xfrm>
              <a:off x="368287" y="10200855"/>
              <a:ext cx="443230" cy="13335"/>
            </a:xfrm>
            <a:custGeom>
              <a:avLst/>
              <a:gdLst/>
              <a:ahLst/>
              <a:cxnLst/>
              <a:rect l="l" t="t" r="r" b="b"/>
              <a:pathLst>
                <a:path w="443230" h="13334">
                  <a:moveTo>
                    <a:pt x="442734" y="0"/>
                  </a:moveTo>
                  <a:lnTo>
                    <a:pt x="436130" y="6604"/>
                  </a:lnTo>
                  <a:lnTo>
                    <a:pt x="0" y="6604"/>
                  </a:lnTo>
                  <a:lnTo>
                    <a:pt x="0" y="13208"/>
                  </a:lnTo>
                  <a:lnTo>
                    <a:pt x="436130" y="13208"/>
                  </a:lnTo>
                  <a:lnTo>
                    <a:pt x="442734" y="13208"/>
                  </a:lnTo>
                  <a:lnTo>
                    <a:pt x="442734" y="6604"/>
                  </a:lnTo>
                  <a:lnTo>
                    <a:pt x="442734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 descr=""/>
            <p:cNvSpPr/>
            <p:nvPr/>
          </p:nvSpPr>
          <p:spPr>
            <a:xfrm>
              <a:off x="368299" y="10200849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4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0" name="object 30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31" name="object 31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94615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62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</p:spTree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11885"/>
            <a:ext cx="480695" cy="382905"/>
          </a:xfrm>
          <a:prstGeom prst="rect">
            <a:avLst/>
          </a:prstGeom>
        </p:spPr>
        <p:txBody>
          <a:bodyPr wrap="square" lIns="0" tIns="660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52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  <a:p>
            <a:pPr marL="67945">
              <a:lnSpc>
                <a:spcPct val="100000"/>
              </a:lnSpc>
              <a:spcBef>
                <a:spcPts val="465"/>
              </a:spcBef>
            </a:pPr>
            <a:r>
              <a:rPr dirty="0" sz="800" b="1">
                <a:latin typeface="Arial"/>
                <a:cs typeface="Arial"/>
              </a:rPr>
              <a:t>Page</a:t>
            </a:r>
            <a:r>
              <a:rPr dirty="0" sz="800" spc="6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91</a:t>
            </a:r>
            <a:endParaRPr sz="800">
              <a:latin typeface="Arial"/>
              <a:cs typeface="Arial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935015" y="165100"/>
            <a:ext cx="5226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5" name="object 5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631"/>
                  </a:lnTo>
                  <a:lnTo>
                    <a:pt x="142755" y="98631"/>
                  </a:lnTo>
                  <a:lnTo>
                    <a:pt x="136180" y="99939"/>
                  </a:lnTo>
                  <a:lnTo>
                    <a:pt x="104587" y="124134"/>
                  </a:lnTo>
                  <a:lnTo>
                    <a:pt x="98048" y="143338"/>
                  </a:lnTo>
                  <a:lnTo>
                    <a:pt x="98048" y="569322"/>
                  </a:lnTo>
                  <a:lnTo>
                    <a:pt x="117977" y="603765"/>
                  </a:lnTo>
                  <a:lnTo>
                    <a:pt x="142755" y="614029"/>
                  </a:lnTo>
                  <a:lnTo>
                    <a:pt x="1886711" y="614029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4029"/>
                  </a:moveTo>
                  <a:lnTo>
                    <a:pt x="1744971" y="614029"/>
                  </a:lnTo>
                  <a:lnTo>
                    <a:pt x="1751545" y="612721"/>
                  </a:lnTo>
                  <a:lnTo>
                    <a:pt x="1764174" y="607489"/>
                  </a:lnTo>
                  <a:lnTo>
                    <a:pt x="1788370" y="575896"/>
                  </a:lnTo>
                  <a:lnTo>
                    <a:pt x="1789678" y="569322"/>
                  </a:lnTo>
                  <a:lnTo>
                    <a:pt x="1789678" y="143338"/>
                  </a:lnTo>
                  <a:lnTo>
                    <a:pt x="1769748" y="108894"/>
                  </a:lnTo>
                  <a:lnTo>
                    <a:pt x="1744971" y="98631"/>
                  </a:lnTo>
                  <a:lnTo>
                    <a:pt x="1886711" y="98631"/>
                  </a:lnTo>
                  <a:lnTo>
                    <a:pt x="1886711" y="614029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932176" y="500462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5453" y="528634"/>
                  </a:moveTo>
                  <a:lnTo>
                    <a:pt x="49392" y="528634"/>
                  </a:lnTo>
                  <a:lnTo>
                    <a:pt x="45954" y="528270"/>
                  </a:lnTo>
                  <a:lnTo>
                    <a:pt x="10837" y="507878"/>
                  </a:lnTo>
                  <a:lnTo>
                    <a:pt x="0" y="479226"/>
                  </a:lnTo>
                  <a:lnTo>
                    <a:pt x="0" y="475770"/>
                  </a:lnTo>
                  <a:lnTo>
                    <a:pt x="0" y="49354"/>
                  </a:lnTo>
                  <a:lnTo>
                    <a:pt x="17937" y="12958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861"/>
                  </a:lnTo>
                  <a:lnTo>
                    <a:pt x="1704845" y="49354"/>
                  </a:lnTo>
                  <a:lnTo>
                    <a:pt x="1704845" y="479226"/>
                  </a:lnTo>
                  <a:lnTo>
                    <a:pt x="1686907" y="515471"/>
                  </a:lnTo>
                  <a:lnTo>
                    <a:pt x="1658890" y="528270"/>
                  </a:lnTo>
                  <a:lnTo>
                    <a:pt x="1655453" y="52863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171"/>
              <a:ext cx="145374" cy="145374"/>
            </a:xfrm>
            <a:prstGeom prst="rect">
              <a:avLst/>
            </a:prstGeom>
          </p:spPr>
        </p:pic>
      </p:grpSp>
      <p:sp>
        <p:nvSpPr>
          <p:cNvPr id="8" name="object 8" descr=""/>
          <p:cNvSpPr txBox="1"/>
          <p:nvPr/>
        </p:nvSpPr>
        <p:spPr>
          <a:xfrm>
            <a:off x="2159564" y="811558"/>
            <a:ext cx="3166110" cy="31242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algn="ctr" marL="83820">
              <a:lnSpc>
                <a:spcPts val="700"/>
              </a:lnSpc>
              <a:spcBef>
                <a:spcPts val="125"/>
              </a:spcBef>
            </a:pPr>
            <a:r>
              <a:rPr dirty="0" sz="600" spc="-10">
                <a:latin typeface="Arial MT"/>
                <a:cs typeface="Arial MT"/>
              </a:rPr>
              <a:t>Traduciendo...</a:t>
            </a:r>
            <a:endParaRPr sz="600">
              <a:latin typeface="Arial MT"/>
              <a:cs typeface="Arial MT"/>
            </a:endParaRPr>
          </a:p>
          <a:p>
            <a:pPr marL="12700">
              <a:lnSpc>
                <a:spcPts val="700"/>
              </a:lnSpc>
            </a:pPr>
            <a:r>
              <a:rPr dirty="0" sz="600">
                <a:latin typeface="Courier New"/>
                <a:cs typeface="Courier New"/>
              </a:rPr>
              <a:t>Copia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texto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seleccionado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Portapapeles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y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elimina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texto.</a:t>
            </a: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4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búfer</a:t>
            </a:r>
            <a:endParaRPr sz="600">
              <a:latin typeface="Courier New"/>
              <a:cs typeface="Courier New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4763088" y="467946"/>
            <a:ext cx="99060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de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referencia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1089080" y="8133144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5661767" y="8113321"/>
            <a:ext cx="26352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Times New Roman"/>
                <a:cs typeface="Times New Roman"/>
              </a:rPr>
              <a:t>91</a:t>
            </a:r>
            <a:r>
              <a:rPr dirty="0" sz="800" spc="35" b="1">
                <a:latin typeface="Times New Roman"/>
                <a:cs typeface="Times New Roman"/>
              </a:rPr>
              <a:t> </a:t>
            </a:r>
            <a:r>
              <a:rPr dirty="0" sz="800" spc="-25" b="1">
                <a:latin typeface="Times New Roman"/>
                <a:cs typeface="Times New Roman"/>
              </a:rPr>
              <a:t>91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1366613" y="897462"/>
            <a:ext cx="31115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10">
                <a:latin typeface="Courier New"/>
                <a:cs typeface="Courier New"/>
              </a:rPr>
              <a:t>Cortar</a:t>
            </a:r>
            <a:endParaRPr sz="600">
              <a:latin typeface="Courier New"/>
              <a:cs typeface="Courier New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1366613" y="1197462"/>
            <a:ext cx="311150" cy="236854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15599"/>
              </a:lnSpc>
              <a:spcBef>
                <a:spcPts val="95"/>
              </a:spcBef>
            </a:pPr>
            <a:r>
              <a:rPr dirty="0" sz="600" spc="-10">
                <a:latin typeface="Courier New"/>
                <a:cs typeface="Courier New"/>
              </a:rPr>
              <a:t>Copiar Pegar</a:t>
            </a:r>
            <a:endParaRPr sz="600">
              <a:latin typeface="Courier New"/>
              <a:cs typeface="Courier New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1366613" y="1525215"/>
            <a:ext cx="40640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10">
                <a:latin typeface="Courier New"/>
                <a:cs typeface="Courier New"/>
              </a:rPr>
              <a:t>Eliminar</a:t>
            </a:r>
            <a:endParaRPr sz="600">
              <a:latin typeface="Courier New"/>
              <a:cs typeface="Courier New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2159564" y="1197462"/>
            <a:ext cx="2833370" cy="44830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15599"/>
              </a:lnSpc>
              <a:spcBef>
                <a:spcPts val="95"/>
              </a:spcBef>
            </a:pPr>
            <a:r>
              <a:rPr dirty="0" sz="600">
                <a:latin typeface="Courier New"/>
                <a:cs typeface="Courier New"/>
              </a:rPr>
              <a:t>Pone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una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copia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texto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seleccionado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Portapapeles. </a:t>
            </a:r>
            <a:r>
              <a:rPr dirty="0" sz="600">
                <a:latin typeface="Courier New"/>
                <a:cs typeface="Courier New"/>
              </a:rPr>
              <a:t>Inserta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texto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Portapapeles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búfer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texto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spc="-25">
                <a:latin typeface="Courier New"/>
                <a:cs typeface="Courier New"/>
              </a:rPr>
              <a:t>en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posición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actual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cuidado.</a:t>
            </a: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600">
                <a:latin typeface="Courier New"/>
                <a:cs typeface="Courier New"/>
              </a:rPr>
              <a:t>Elimina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cualquier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texto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seleccionado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búfer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texto.</a:t>
            </a:r>
            <a:endParaRPr sz="600">
              <a:latin typeface="Courier New"/>
              <a:cs typeface="Courier New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1366613" y="1630942"/>
            <a:ext cx="257937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Courier New"/>
                <a:cs typeface="Courier New"/>
              </a:rPr>
              <a:t>Seleccionar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todo</a:t>
            </a:r>
            <a:r>
              <a:rPr dirty="0" sz="600" spc="-8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Selecciona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todo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texto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búfer.</a:t>
            </a:r>
            <a:endParaRPr sz="600">
              <a:latin typeface="Courier New"/>
              <a:cs typeface="Courier New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1366613" y="1736669"/>
            <a:ext cx="454025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10">
                <a:latin typeface="Courier New"/>
                <a:cs typeface="Courier New"/>
              </a:rPr>
              <a:t>Encontrar</a:t>
            </a:r>
            <a:endParaRPr sz="600">
              <a:latin typeface="Courier New"/>
              <a:cs typeface="Courier New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2159564" y="1726096"/>
            <a:ext cx="3451860" cy="448309"/>
          </a:xfrm>
          <a:prstGeom prst="rect">
            <a:avLst/>
          </a:prstGeom>
        </p:spPr>
        <p:txBody>
          <a:bodyPr wrap="square" lIns="0" tIns="2603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04"/>
              </a:spcBef>
            </a:pPr>
            <a:r>
              <a:rPr dirty="0" sz="600">
                <a:latin typeface="Courier New"/>
                <a:cs typeface="Courier New"/>
              </a:rPr>
              <a:t>Busca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búfer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texto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primera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aparición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 spc="-25">
                <a:latin typeface="Courier New"/>
                <a:cs typeface="Courier New"/>
              </a:rPr>
              <a:t>un</a:t>
            </a:r>
            <a:endParaRPr sz="600">
              <a:latin typeface="Courier New"/>
              <a:cs typeface="Courier New"/>
            </a:endParaRPr>
          </a:p>
          <a:p>
            <a:pPr marL="12700" marR="5080">
              <a:lnSpc>
                <a:spcPct val="115599"/>
              </a:lnSpc>
            </a:pPr>
            <a:r>
              <a:rPr dirty="0" sz="600">
                <a:latin typeface="Courier New"/>
                <a:cs typeface="Courier New"/>
              </a:rPr>
              <a:t>cadena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texto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especificada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y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salta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y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selecciona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cualquier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coincidencia </a:t>
            </a:r>
            <a:r>
              <a:rPr dirty="0" sz="600">
                <a:latin typeface="Courier New"/>
                <a:cs typeface="Courier New"/>
              </a:rPr>
              <a:t>Texto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encontrado.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Esta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opción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muestra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estándar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Windows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Buscar</a:t>
            </a: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600">
                <a:latin typeface="Courier New"/>
                <a:cs typeface="Courier New"/>
              </a:rPr>
              <a:t>caja</a:t>
            </a:r>
            <a:r>
              <a:rPr dirty="0" sz="600" spc="4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diálogo.</a:t>
            </a:r>
            <a:endParaRPr sz="600">
              <a:latin typeface="Courier New"/>
              <a:cs typeface="Courier New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1089080" y="2149004"/>
            <a:ext cx="4807585" cy="9772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082675" marR="1051560" indent="-793115">
              <a:lnSpc>
                <a:spcPct val="115599"/>
              </a:lnSpc>
              <a:spcBef>
                <a:spcPts val="95"/>
              </a:spcBef>
            </a:pPr>
            <a:r>
              <a:rPr dirty="0" sz="600">
                <a:latin typeface="Courier New"/>
                <a:cs typeface="Courier New"/>
              </a:rPr>
              <a:t>Encontrar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spc="-55">
                <a:latin typeface="Courier New"/>
                <a:cs typeface="Courier New"/>
              </a:rPr>
              <a:t>siguienBtuesca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siguiente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aparición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cadena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texto. </a:t>
            </a:r>
            <a:r>
              <a:rPr dirty="0" sz="600">
                <a:latin typeface="Courier New"/>
                <a:cs typeface="Courier New"/>
              </a:rPr>
              <a:t>previamente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especificado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cuadro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diálogo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Buscar.</a:t>
            </a:r>
            <a:endParaRPr sz="600">
              <a:latin typeface="Courier New"/>
              <a:cs typeface="Courier New"/>
            </a:endParaRPr>
          </a:p>
          <a:p>
            <a:pPr marL="290195">
              <a:lnSpc>
                <a:spcPct val="100000"/>
              </a:lnSpc>
              <a:spcBef>
                <a:spcPts val="110"/>
              </a:spcBef>
            </a:pPr>
            <a:r>
              <a:rPr dirty="0" sz="600">
                <a:latin typeface="Courier New"/>
                <a:cs typeface="Courier New"/>
              </a:rPr>
              <a:t>Buscar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y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reemplazar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Busca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búfer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texto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una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o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todas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las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ocurrencias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spc="-25">
                <a:latin typeface="Courier New"/>
                <a:cs typeface="Courier New"/>
              </a:rPr>
              <a:t>un</a:t>
            </a:r>
            <a:endParaRPr sz="600">
              <a:latin typeface="Courier New"/>
              <a:cs typeface="Courier New"/>
            </a:endParaRPr>
          </a:p>
          <a:p>
            <a:pPr marL="1082675" marR="5080">
              <a:lnSpc>
                <a:spcPct val="115599"/>
              </a:lnSpc>
              <a:tabLst>
                <a:tab pos="1802764" algn="l"/>
                <a:tab pos="2648585" algn="l"/>
                <a:tab pos="3249930" algn="l"/>
                <a:tab pos="3679825" algn="l"/>
                <a:tab pos="4228465" algn="l"/>
              </a:tabLst>
            </a:pPr>
            <a:r>
              <a:rPr dirty="0" sz="600">
                <a:latin typeface="Courier New"/>
                <a:cs typeface="Courier New"/>
              </a:rPr>
              <a:t>cadena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texto</a:t>
            </a:r>
            <a:r>
              <a:rPr dirty="0" sz="600" spc="8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especificada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y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reemplaza</a:t>
            </a:r>
            <a:r>
              <a:rPr dirty="0" sz="600" spc="8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cualquier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instancia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encontrada</a:t>
            </a:r>
            <a:r>
              <a:rPr dirty="0" sz="600" spc="8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con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 spc="-25">
                <a:latin typeface="Courier New"/>
                <a:cs typeface="Courier New"/>
              </a:rPr>
              <a:t>un </a:t>
            </a:r>
            <a:r>
              <a:rPr dirty="0" sz="600" spc="-10">
                <a:latin typeface="Courier New"/>
                <a:cs typeface="Courier New"/>
              </a:rPr>
              <a:t>especificado</a:t>
            </a:r>
            <a:r>
              <a:rPr dirty="0" sz="600">
                <a:latin typeface="Courier New"/>
                <a:cs typeface="Courier New"/>
              </a:rPr>
              <a:t>	</a:t>
            </a:r>
            <a:r>
              <a:rPr dirty="0" sz="600" spc="-10">
                <a:latin typeface="Courier New"/>
                <a:cs typeface="Courier New"/>
              </a:rPr>
              <a:t>reemplazo</a:t>
            </a:r>
            <a:r>
              <a:rPr dirty="0" sz="600">
                <a:latin typeface="Courier New"/>
                <a:cs typeface="Courier New"/>
              </a:rPr>
              <a:t>	</a:t>
            </a:r>
            <a:r>
              <a:rPr dirty="0" sz="600" spc="-10">
                <a:latin typeface="Courier New"/>
                <a:cs typeface="Courier New"/>
              </a:rPr>
              <a:t>cuerda.</a:t>
            </a:r>
            <a:r>
              <a:rPr dirty="0" sz="600">
                <a:latin typeface="Courier New"/>
                <a:cs typeface="Courier New"/>
              </a:rPr>
              <a:t>	</a:t>
            </a:r>
            <a:r>
              <a:rPr dirty="0" sz="600" spc="-20">
                <a:latin typeface="Courier New"/>
                <a:cs typeface="Courier New"/>
              </a:rPr>
              <a:t>Esta</a:t>
            </a:r>
            <a:r>
              <a:rPr dirty="0" sz="600">
                <a:latin typeface="Courier New"/>
                <a:cs typeface="Courier New"/>
              </a:rPr>
              <a:t>	</a:t>
            </a:r>
            <a:r>
              <a:rPr dirty="0" sz="600" spc="-10">
                <a:latin typeface="Courier New"/>
                <a:cs typeface="Courier New"/>
              </a:rPr>
              <a:t>opción</a:t>
            </a:r>
            <a:r>
              <a:rPr dirty="0" sz="600">
                <a:latin typeface="Courier New"/>
                <a:cs typeface="Courier New"/>
              </a:rPr>
              <a:t>	</a:t>
            </a:r>
            <a:r>
              <a:rPr dirty="0" sz="600" spc="-10">
                <a:latin typeface="Courier New"/>
                <a:cs typeface="Courier New"/>
              </a:rPr>
              <a:t>muestra</a:t>
            </a:r>
            <a:endParaRPr sz="600">
              <a:latin typeface="Courier New"/>
              <a:cs typeface="Courier New"/>
            </a:endParaRPr>
          </a:p>
          <a:p>
            <a:pPr marL="1082675">
              <a:lnSpc>
                <a:spcPct val="100000"/>
              </a:lnSpc>
              <a:spcBef>
                <a:spcPts val="60"/>
              </a:spcBef>
            </a:pP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cuadro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diálogo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Reemplazar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estándar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Windows.</a:t>
            </a: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65"/>
              </a:spcBef>
            </a:pPr>
            <a:r>
              <a:rPr dirty="0" sz="600">
                <a:latin typeface="Courier New"/>
                <a:cs typeface="Courier New"/>
              </a:rPr>
              <a:t>Opciones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 spc="-10" i="1">
                <a:latin typeface="Courier New"/>
                <a:cs typeface="Courier New"/>
              </a:rPr>
              <a:t>personaje</a:t>
            </a:r>
            <a:endParaRPr sz="600">
              <a:latin typeface="Courier New"/>
              <a:cs typeface="Courier New"/>
            </a:endParaRPr>
          </a:p>
          <a:p>
            <a:pPr marL="1082675" marR="528320" indent="-793115">
              <a:lnSpc>
                <a:spcPct val="115599"/>
              </a:lnSpc>
            </a:pPr>
            <a:r>
              <a:rPr dirty="0" sz="600">
                <a:latin typeface="Courier New"/>
                <a:cs typeface="Courier New"/>
              </a:rPr>
              <a:t>Ajuste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línea</a:t>
            </a:r>
            <a:r>
              <a:rPr dirty="0" sz="600" spc="3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Alterna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ajuste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texto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margen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derecho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para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que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ajuste </a:t>
            </a:r>
            <a:r>
              <a:rPr dirty="0" sz="600">
                <a:latin typeface="Courier New"/>
                <a:cs typeface="Courier New"/>
              </a:rPr>
              <a:t>en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ventana.</a:t>
            </a:r>
            <a:endParaRPr sz="600">
              <a:latin typeface="Courier New"/>
              <a:cs typeface="Courier New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1366613" y="3104510"/>
            <a:ext cx="31115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10">
                <a:latin typeface="Courier New"/>
                <a:cs typeface="Courier New"/>
              </a:rPr>
              <a:t>Fuente</a:t>
            </a:r>
            <a:endParaRPr sz="600">
              <a:latin typeface="Courier New"/>
              <a:cs typeface="Courier New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2159564" y="3093937"/>
            <a:ext cx="3356610" cy="236854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15599"/>
              </a:lnSpc>
              <a:spcBef>
                <a:spcPts val="95"/>
              </a:spcBef>
            </a:pPr>
            <a:r>
              <a:rPr dirty="0" sz="600">
                <a:latin typeface="Courier New"/>
                <a:cs typeface="Courier New"/>
              </a:rPr>
              <a:t>Desde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cuadro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diálogo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Fuente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estándar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Windows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puede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cambiar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 spc="-25">
                <a:latin typeface="Courier New"/>
                <a:cs typeface="Courier New"/>
              </a:rPr>
              <a:t>el </a:t>
            </a:r>
            <a:r>
              <a:rPr dirty="0" sz="600">
                <a:latin typeface="Courier New"/>
                <a:cs typeface="Courier New"/>
              </a:rPr>
              <a:t>fuente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y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atributos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texto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búfer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texto.</a:t>
            </a:r>
            <a:endParaRPr sz="600">
              <a:latin typeface="Courier New"/>
              <a:cs typeface="Courier New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1089080" y="3409797"/>
            <a:ext cx="5480050" cy="1505585"/>
          </a:xfrm>
          <a:prstGeom prst="rect">
            <a:avLst/>
          </a:prstGeom>
        </p:spPr>
        <p:txBody>
          <a:bodyPr wrap="square" lIns="0" tIns="6159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484"/>
              </a:spcBef>
            </a:pPr>
            <a:r>
              <a:rPr dirty="0" sz="800" b="1">
                <a:latin typeface="Times New Roman"/>
                <a:cs typeface="Times New Roman"/>
              </a:rPr>
              <a:t>4.2.7.4</a:t>
            </a:r>
            <a:r>
              <a:rPr dirty="0" sz="800" spc="90" b="1">
                <a:latin typeface="Times New Roman"/>
                <a:cs typeface="Times New Roman"/>
              </a:rPr>
              <a:t> </a:t>
            </a:r>
            <a:r>
              <a:rPr dirty="0" sz="800" spc="-10" b="1">
                <a:latin typeface="Times New Roman"/>
                <a:cs typeface="Times New Roman"/>
              </a:rPr>
              <a:t>Opciones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  <a:spcBef>
                <a:spcPts val="260"/>
              </a:spcBef>
            </a:pP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herramientas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opciones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varias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opciones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programa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personalizables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particular</a:t>
            </a:r>
            <a:r>
              <a:rPr dirty="0" sz="800" spc="10">
                <a:latin typeface="Times New Roman"/>
                <a:cs typeface="Times New Roman"/>
              </a:rPr>
              <a:t> la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sesión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se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puede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configurar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y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guardar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en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el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archivo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Courier New"/>
                <a:cs typeface="Courier New"/>
              </a:rPr>
              <a:t>ATPDraw.ini</a:t>
            </a:r>
            <a:r>
              <a:rPr dirty="0" sz="800" spc="-250">
                <a:latin typeface="Courier New"/>
                <a:cs typeface="Courier New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leído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por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todas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las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sesiones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posteriores.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Durante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85"/>
              </a:spcBef>
            </a:pPr>
            <a:r>
              <a:rPr dirty="0" sz="800" spc="10">
                <a:latin typeface="Times New Roman"/>
                <a:cs typeface="Times New Roman"/>
              </a:rPr>
              <a:t>Al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inicio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del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programa,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cada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opción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asigna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un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valor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predeterminado.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Luego,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el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programa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busca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un</a:t>
            </a:r>
            <a:endParaRPr sz="800">
              <a:latin typeface="Times New Roman"/>
              <a:cs typeface="Times New Roman"/>
            </a:endParaRPr>
          </a:p>
          <a:p>
            <a:pPr marL="12700" marR="1101090">
              <a:lnSpc>
                <a:spcPts val="880"/>
              </a:lnSpc>
              <a:spcBef>
                <a:spcPts val="434"/>
              </a:spcBef>
            </a:pPr>
            <a:r>
              <a:rPr dirty="0" sz="800">
                <a:latin typeface="Courier New"/>
                <a:cs typeface="Courier New"/>
              </a:rPr>
              <a:t>El</a:t>
            </a:r>
            <a:r>
              <a:rPr dirty="0" sz="800" spc="160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445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ATPDraw.ini</a:t>
            </a:r>
            <a:r>
              <a:rPr dirty="0" sz="800" spc="165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directorio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actual,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directorio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programa</a:t>
            </a:r>
            <a:r>
              <a:rPr dirty="0" sz="800" spc="445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ATPDraw.exe</a:t>
            </a:r>
            <a:r>
              <a:rPr dirty="0" sz="800" spc="165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Directorio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instalación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Windows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cada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directorios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especificados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entorno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Courier New"/>
                <a:cs typeface="Courier New"/>
              </a:rPr>
              <a:t>PATH</a:t>
            </a:r>
            <a:endParaRPr sz="800">
              <a:latin typeface="Courier New"/>
              <a:cs typeface="Courier New"/>
            </a:endParaRPr>
          </a:p>
          <a:p>
            <a:pPr marL="12700" marR="247650">
              <a:lnSpc>
                <a:spcPct val="113799"/>
              </a:lnSpc>
              <a:spcBef>
                <a:spcPts val="40"/>
              </a:spcBef>
            </a:pPr>
            <a:r>
              <a:rPr dirty="0" sz="800">
                <a:latin typeface="Times New Roman"/>
                <a:cs typeface="Times New Roman"/>
              </a:rPr>
              <a:t>variable.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Cuando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encuentra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inicialización,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proceso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búsqueda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detiene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carga.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Alguna</a:t>
            </a:r>
            <a:r>
              <a:rPr dirty="0" sz="800" spc="10">
                <a:latin typeface="Times New Roman"/>
                <a:cs typeface="Times New Roman"/>
              </a:rPr>
              <a:t> Los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valores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opción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en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este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archivo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anulan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la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configuración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predeterminada.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El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archivo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Courier New"/>
                <a:cs typeface="Courier New"/>
              </a:rPr>
              <a:t>ATPDraw.ini</a:t>
            </a:r>
            <a:r>
              <a:rPr dirty="0" sz="800" spc="-245">
                <a:latin typeface="Courier New"/>
                <a:cs typeface="Courier New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se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almacena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en</a:t>
            </a:r>
            <a:endParaRPr sz="800">
              <a:latin typeface="Times New Roman"/>
              <a:cs typeface="Times New Roman"/>
            </a:endParaRPr>
          </a:p>
          <a:p>
            <a:pPr marL="12700" marR="148590">
              <a:lnSpc>
                <a:spcPts val="880"/>
              </a:lnSpc>
              <a:spcBef>
                <a:spcPts val="545"/>
              </a:spcBef>
            </a:pPr>
            <a:r>
              <a:rPr dirty="0" sz="800">
                <a:latin typeface="Courier New"/>
                <a:cs typeface="Courier New"/>
              </a:rPr>
              <a:t>%</a:t>
            </a:r>
            <a:r>
              <a:rPr dirty="0" sz="800" spc="1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APPDATA%</a:t>
            </a:r>
            <a:r>
              <a:rPr dirty="0" sz="800" spc="1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/</a:t>
            </a:r>
            <a:r>
              <a:rPr dirty="0" sz="800" spc="1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atpdraw</a:t>
            </a:r>
            <a:r>
              <a:rPr dirty="0" sz="800" spc="155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(normalmente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c: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\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documentos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configuraciones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\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\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programa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\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atpdraw)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único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cada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computadora.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independiente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versión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ATPDraw.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2443705" y="7353409"/>
            <a:ext cx="244792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4.36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Personalización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opciones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programa.</a:t>
            </a:r>
            <a:endParaRPr sz="800">
              <a:latin typeface="Times New Roman"/>
              <a:cs typeface="Times New Roman"/>
            </a:endParaRPr>
          </a:p>
        </p:txBody>
      </p:sp>
      <p:grpSp>
        <p:nvGrpSpPr>
          <p:cNvPr id="24" name="object 24" descr=""/>
          <p:cNvGrpSpPr/>
          <p:nvPr/>
        </p:nvGrpSpPr>
        <p:grpSpPr>
          <a:xfrm>
            <a:off x="368299" y="8581959"/>
            <a:ext cx="535305" cy="13335"/>
            <a:chOff x="368299" y="8581959"/>
            <a:chExt cx="535305" cy="13335"/>
          </a:xfrm>
        </p:grpSpPr>
        <p:sp>
          <p:nvSpPr>
            <p:cNvPr id="25" name="object 25" descr=""/>
            <p:cNvSpPr/>
            <p:nvPr/>
          </p:nvSpPr>
          <p:spPr>
            <a:xfrm>
              <a:off x="368299" y="8581959"/>
              <a:ext cx="535305" cy="6985"/>
            </a:xfrm>
            <a:custGeom>
              <a:avLst/>
              <a:gdLst/>
              <a:ahLst/>
              <a:cxnLst/>
              <a:rect l="l" t="t" r="r" b="b"/>
              <a:pathLst>
                <a:path w="535305" h="6984">
                  <a:moveTo>
                    <a:pt x="535242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535242" y="0"/>
                  </a:lnTo>
                  <a:lnTo>
                    <a:pt x="535242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 descr=""/>
            <p:cNvSpPr/>
            <p:nvPr/>
          </p:nvSpPr>
          <p:spPr>
            <a:xfrm>
              <a:off x="368287" y="8581960"/>
              <a:ext cx="535305" cy="13335"/>
            </a:xfrm>
            <a:custGeom>
              <a:avLst/>
              <a:gdLst/>
              <a:ahLst/>
              <a:cxnLst/>
              <a:rect l="l" t="t" r="r" b="b"/>
              <a:pathLst>
                <a:path w="535305" h="13334">
                  <a:moveTo>
                    <a:pt x="535254" y="0"/>
                  </a:moveTo>
                  <a:lnTo>
                    <a:pt x="528637" y="6616"/>
                  </a:lnTo>
                  <a:lnTo>
                    <a:pt x="0" y="6616"/>
                  </a:lnTo>
                  <a:lnTo>
                    <a:pt x="0" y="13220"/>
                  </a:lnTo>
                  <a:lnTo>
                    <a:pt x="528637" y="13220"/>
                  </a:lnTo>
                  <a:lnTo>
                    <a:pt x="535254" y="13220"/>
                  </a:lnTo>
                  <a:lnTo>
                    <a:pt x="535254" y="6616"/>
                  </a:lnTo>
                  <a:lnTo>
                    <a:pt x="535254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 descr=""/>
            <p:cNvSpPr/>
            <p:nvPr/>
          </p:nvSpPr>
          <p:spPr>
            <a:xfrm>
              <a:off x="368299" y="8581959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4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8" name="object 28" descr=""/>
          <p:cNvSpPr txBox="1"/>
          <p:nvPr/>
        </p:nvSpPr>
        <p:spPr>
          <a:xfrm>
            <a:off x="377385" y="8641955"/>
            <a:ext cx="51943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Página</a:t>
            </a:r>
            <a:r>
              <a:rPr dirty="0" sz="800" spc="8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92</a:t>
            </a:r>
            <a:endParaRPr sz="800">
              <a:latin typeface="Arial"/>
              <a:cs typeface="Arial"/>
            </a:endParaRPr>
          </a:p>
        </p:txBody>
      </p:sp>
      <p:sp>
        <p:nvSpPr>
          <p:cNvPr id="30" name="object 30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31" name="object 31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94615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62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29" name="object 29" descr=""/>
          <p:cNvSpPr txBox="1"/>
          <p:nvPr/>
        </p:nvSpPr>
        <p:spPr>
          <a:xfrm>
            <a:off x="831370" y="8813762"/>
            <a:ext cx="5255895" cy="140779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algn="r" marR="596265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de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referencia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8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cuadro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Opciones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ATPDraw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le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permite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contenido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ATPDraw.ini</a:t>
            </a:r>
            <a:endParaRPr sz="800">
              <a:latin typeface="Courier New"/>
              <a:cs typeface="Courier New"/>
            </a:endParaRPr>
          </a:p>
          <a:p>
            <a:pPr marL="12700" marR="64135">
              <a:lnSpc>
                <a:spcPct val="113799"/>
              </a:lnSpc>
              <a:spcBef>
                <a:spcPts val="50"/>
              </a:spcBef>
            </a:pPr>
            <a:r>
              <a:rPr dirty="0" sz="800">
                <a:latin typeface="Times New Roman"/>
                <a:cs typeface="Times New Roman"/>
              </a:rPr>
              <a:t>sin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tener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cargar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editar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editor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texto.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4.36,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tiene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cuatro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subpáginas: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General,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Preferencias,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Directorios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Ver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/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ATP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1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ts val="919"/>
              </a:lnSpc>
            </a:pPr>
            <a:r>
              <a:rPr dirty="0" sz="800" spc="-10" b="1" i="1">
                <a:latin typeface="Times New Roman"/>
                <a:cs typeface="Times New Roman"/>
              </a:rPr>
              <a:t>General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ts val="919"/>
              </a:lnSpc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pestaña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General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proyecto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opciones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principal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siguiente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lista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describe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opciones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disponibles:</a:t>
            </a:r>
            <a:endParaRPr sz="8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935015" y="165100"/>
            <a:ext cx="5226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5" name="object 5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631"/>
                  </a:lnTo>
                  <a:lnTo>
                    <a:pt x="142755" y="98631"/>
                  </a:lnTo>
                  <a:lnTo>
                    <a:pt x="136180" y="99939"/>
                  </a:lnTo>
                  <a:lnTo>
                    <a:pt x="104587" y="124134"/>
                  </a:lnTo>
                  <a:lnTo>
                    <a:pt x="98048" y="143338"/>
                  </a:lnTo>
                  <a:lnTo>
                    <a:pt x="98048" y="569322"/>
                  </a:lnTo>
                  <a:lnTo>
                    <a:pt x="117977" y="603765"/>
                  </a:lnTo>
                  <a:lnTo>
                    <a:pt x="142755" y="614029"/>
                  </a:lnTo>
                  <a:lnTo>
                    <a:pt x="1886711" y="614029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4029"/>
                  </a:moveTo>
                  <a:lnTo>
                    <a:pt x="1744971" y="614029"/>
                  </a:lnTo>
                  <a:lnTo>
                    <a:pt x="1751545" y="612721"/>
                  </a:lnTo>
                  <a:lnTo>
                    <a:pt x="1764174" y="607489"/>
                  </a:lnTo>
                  <a:lnTo>
                    <a:pt x="1788370" y="575896"/>
                  </a:lnTo>
                  <a:lnTo>
                    <a:pt x="1789678" y="569322"/>
                  </a:lnTo>
                  <a:lnTo>
                    <a:pt x="1789678" y="143338"/>
                  </a:lnTo>
                  <a:lnTo>
                    <a:pt x="1769748" y="108894"/>
                  </a:lnTo>
                  <a:lnTo>
                    <a:pt x="1744971" y="98631"/>
                  </a:lnTo>
                  <a:lnTo>
                    <a:pt x="1886711" y="98631"/>
                  </a:lnTo>
                  <a:lnTo>
                    <a:pt x="1886711" y="614029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932176" y="500454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5453" y="528581"/>
                  </a:moveTo>
                  <a:lnTo>
                    <a:pt x="49392" y="528581"/>
                  </a:lnTo>
                  <a:lnTo>
                    <a:pt x="45954" y="528224"/>
                  </a:lnTo>
                  <a:lnTo>
                    <a:pt x="10837" y="507931"/>
                  </a:lnTo>
                  <a:lnTo>
                    <a:pt x="0" y="479226"/>
                  </a:lnTo>
                  <a:lnTo>
                    <a:pt x="0" y="475770"/>
                  </a:lnTo>
                  <a:lnTo>
                    <a:pt x="0" y="49407"/>
                  </a:lnTo>
                  <a:lnTo>
                    <a:pt x="17937" y="12958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808"/>
                  </a:lnTo>
                  <a:lnTo>
                    <a:pt x="1704845" y="49407"/>
                  </a:lnTo>
                  <a:lnTo>
                    <a:pt x="1704845" y="479226"/>
                  </a:lnTo>
                  <a:lnTo>
                    <a:pt x="1686907" y="515524"/>
                  </a:lnTo>
                  <a:lnTo>
                    <a:pt x="1658890" y="528224"/>
                  </a:lnTo>
                  <a:lnTo>
                    <a:pt x="1655453" y="52858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171"/>
              <a:ext cx="145374" cy="145374"/>
            </a:xfrm>
            <a:prstGeom prst="rect">
              <a:avLst/>
            </a:prstGeom>
          </p:spPr>
        </p:pic>
      </p:grpSp>
      <p:sp>
        <p:nvSpPr>
          <p:cNvPr id="8" name="object 8" descr=""/>
          <p:cNvSpPr txBox="1"/>
          <p:nvPr/>
        </p:nvSpPr>
        <p:spPr>
          <a:xfrm>
            <a:off x="831370" y="6355604"/>
            <a:ext cx="13144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92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4611106" y="6375427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831370" y="388644"/>
            <a:ext cx="4665345" cy="2857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  <a:tabLst>
                <a:tab pos="1082675" algn="l"/>
              </a:tabLst>
            </a:pPr>
            <a:r>
              <a:rPr dirty="0" sz="600" spc="-10">
                <a:latin typeface="Courier New"/>
                <a:cs typeface="Courier New"/>
              </a:rPr>
              <a:t>Opción</a:t>
            </a:r>
            <a:r>
              <a:rPr dirty="0" sz="600">
                <a:latin typeface="Courier New"/>
                <a:cs typeface="Courier New"/>
              </a:rPr>
              <a:t>	</a:t>
            </a:r>
            <a:r>
              <a:rPr dirty="0" sz="600" spc="-10">
                <a:latin typeface="Courier New"/>
                <a:cs typeface="Courier New"/>
              </a:rPr>
              <a:t>Descripción</a:t>
            </a: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580"/>
              </a:spcBef>
            </a:pPr>
            <a:r>
              <a:rPr dirty="0" sz="600">
                <a:latin typeface="Courier New"/>
                <a:cs typeface="Courier New"/>
              </a:rPr>
              <a:t>Guardar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 spc="-60">
                <a:latin typeface="Courier New"/>
                <a:cs typeface="Courier New"/>
              </a:rPr>
              <a:t>automáticamenteGucaarddaa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todos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los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circuitos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modificados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un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archivo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disco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separado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 spc="-20">
                <a:latin typeface="Courier New"/>
                <a:cs typeface="Courier New"/>
              </a:rPr>
              <a:t>cada</a:t>
            </a:r>
            <a:endParaRPr sz="600">
              <a:latin typeface="Courier New"/>
              <a:cs typeface="Courier New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831370" y="659569"/>
            <a:ext cx="454025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Courier New"/>
                <a:cs typeface="Courier New"/>
              </a:rPr>
              <a:t>?</a:t>
            </a:r>
            <a:r>
              <a:rPr dirty="0" sz="600" spc="2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minutos</a:t>
            </a:r>
            <a:endParaRPr sz="600">
              <a:latin typeface="Courier New"/>
              <a:cs typeface="Courier New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1876455" y="648996"/>
            <a:ext cx="3550285" cy="44830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 marR="30480">
              <a:lnSpc>
                <a:spcPct val="115599"/>
              </a:lnSpc>
              <a:spcBef>
                <a:spcPts val="95"/>
              </a:spcBef>
            </a:pPr>
            <a:r>
              <a:rPr dirty="0" sz="600">
                <a:latin typeface="Courier New"/>
                <a:cs typeface="Courier New"/>
              </a:rPr>
              <a:t>intervalo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minutos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especificado.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nombre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archivo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mismo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 spc="-25">
                <a:latin typeface="Courier New"/>
                <a:cs typeface="Courier New"/>
              </a:rPr>
              <a:t>que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archivo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proyecto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pero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con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 spc="-145">
                <a:latin typeface="Courier New"/>
                <a:cs typeface="Courier New"/>
              </a:rPr>
              <a:t>la</a:t>
            </a:r>
            <a:r>
              <a:rPr dirty="0" baseline="-32407" sz="900" spc="-217">
                <a:latin typeface="Arial MT"/>
                <a:cs typeface="Arial MT"/>
              </a:rPr>
              <a:t>Tra</a:t>
            </a:r>
            <a:r>
              <a:rPr dirty="0" sz="600" spc="-145">
                <a:latin typeface="Courier New"/>
                <a:cs typeface="Courier New"/>
              </a:rPr>
              <a:t>e</a:t>
            </a:r>
            <a:r>
              <a:rPr dirty="0" baseline="-32407" sz="900" spc="-217">
                <a:latin typeface="Arial MT"/>
                <a:cs typeface="Arial MT"/>
              </a:rPr>
              <a:t>d</a:t>
            </a:r>
            <a:r>
              <a:rPr dirty="0" sz="600" spc="-145">
                <a:latin typeface="Courier New"/>
                <a:cs typeface="Courier New"/>
              </a:rPr>
              <a:t>x</a:t>
            </a:r>
            <a:r>
              <a:rPr dirty="0" baseline="-32407" sz="900" spc="-217">
                <a:latin typeface="Arial MT"/>
                <a:cs typeface="Arial MT"/>
              </a:rPr>
              <a:t>u</a:t>
            </a:r>
            <a:r>
              <a:rPr dirty="0" sz="600" spc="-145">
                <a:latin typeface="Courier New"/>
                <a:cs typeface="Courier New"/>
              </a:rPr>
              <a:t>t</a:t>
            </a:r>
            <a:r>
              <a:rPr dirty="0" baseline="-32407" sz="900" spc="-217">
                <a:latin typeface="Arial MT"/>
                <a:cs typeface="Arial MT"/>
              </a:rPr>
              <a:t>c</a:t>
            </a:r>
            <a:r>
              <a:rPr dirty="0" sz="600" spc="-145">
                <a:latin typeface="Courier New"/>
                <a:cs typeface="Courier New"/>
              </a:rPr>
              <a:t>e</a:t>
            </a:r>
            <a:r>
              <a:rPr dirty="0" baseline="-32407" sz="900" spc="-217">
                <a:latin typeface="Arial MT"/>
                <a:cs typeface="Arial MT"/>
              </a:rPr>
              <a:t>ie</a:t>
            </a:r>
            <a:r>
              <a:rPr dirty="0" sz="600" spc="-145">
                <a:latin typeface="Courier New"/>
                <a:cs typeface="Courier New"/>
              </a:rPr>
              <a:t>n</a:t>
            </a:r>
            <a:r>
              <a:rPr dirty="0" baseline="-32407" sz="900" spc="-217">
                <a:latin typeface="Arial MT"/>
                <a:cs typeface="Arial MT"/>
              </a:rPr>
              <a:t>n</a:t>
            </a:r>
            <a:r>
              <a:rPr dirty="0" sz="600" spc="-145">
                <a:latin typeface="Courier New"/>
                <a:cs typeface="Courier New"/>
              </a:rPr>
              <a:t>s</a:t>
            </a:r>
            <a:r>
              <a:rPr dirty="0" baseline="-32407" sz="900" spc="-217">
                <a:latin typeface="Arial MT"/>
                <a:cs typeface="Arial MT"/>
              </a:rPr>
              <a:t>d</a:t>
            </a:r>
            <a:r>
              <a:rPr dirty="0" sz="600" spc="-145">
                <a:latin typeface="Courier New"/>
                <a:cs typeface="Courier New"/>
              </a:rPr>
              <a:t>i</a:t>
            </a:r>
            <a:r>
              <a:rPr dirty="0" baseline="-32407" sz="900" spc="-217">
                <a:latin typeface="Arial MT"/>
                <a:cs typeface="Arial MT"/>
              </a:rPr>
              <a:t>o</a:t>
            </a:r>
            <a:r>
              <a:rPr dirty="0" sz="600" spc="-145">
                <a:latin typeface="Courier New"/>
                <a:cs typeface="Courier New"/>
              </a:rPr>
              <a:t>ó</a:t>
            </a:r>
            <a:r>
              <a:rPr dirty="0" baseline="-32407" sz="900" spc="-217">
                <a:latin typeface="Arial MT"/>
                <a:cs typeface="Arial MT"/>
              </a:rPr>
              <a:t>..</a:t>
            </a:r>
            <a:r>
              <a:rPr dirty="0" sz="600" spc="-145">
                <a:latin typeface="Courier New"/>
                <a:cs typeface="Courier New"/>
              </a:rPr>
              <a:t>n</a:t>
            </a:r>
            <a:r>
              <a:rPr dirty="0" baseline="-32407" sz="900" spc="-217">
                <a:latin typeface="Arial MT"/>
                <a:cs typeface="Arial MT"/>
              </a:rPr>
              <a:t>.</a:t>
            </a:r>
            <a:r>
              <a:rPr dirty="0" baseline="-32407" sz="900" spc="615">
                <a:latin typeface="Arial MT"/>
                <a:cs typeface="Arial MT"/>
              </a:rPr>
              <a:t> </a:t>
            </a:r>
            <a:r>
              <a:rPr dirty="0" sz="600">
                <a:latin typeface="Courier New"/>
                <a:cs typeface="Courier New"/>
              </a:rPr>
              <a:t>'.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$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ad'.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Estado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modificado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ventana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circuito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no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cambia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como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consecuencia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 spc="-25">
                <a:latin typeface="Courier New"/>
                <a:cs typeface="Courier New"/>
              </a:rPr>
              <a:t>de</a:t>
            </a:r>
            <a:endParaRPr sz="600">
              <a:latin typeface="Courier New"/>
              <a:cs typeface="Courier New"/>
            </a:endParaRPr>
          </a:p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sz="600">
                <a:latin typeface="Courier New"/>
                <a:cs typeface="Courier New"/>
              </a:rPr>
              <a:t>operación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autoguardado.</a:t>
            </a:r>
            <a:endParaRPr sz="600">
              <a:latin typeface="Courier New"/>
              <a:cs typeface="Courier New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831370" y="1108908"/>
            <a:ext cx="4093845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Courier New"/>
                <a:cs typeface="Courier New"/>
              </a:rPr>
              <a:t>Crear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copia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 spc="-30">
                <a:latin typeface="Courier New"/>
                <a:cs typeface="Courier New"/>
              </a:rPr>
              <a:t>seguridaCdambia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extensión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archivo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proyecto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original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'.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~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 spc="-25">
                <a:latin typeface="Courier New"/>
                <a:cs typeface="Courier New"/>
              </a:rPr>
              <a:t>Ad'</a:t>
            </a:r>
            <a:endParaRPr sz="600">
              <a:latin typeface="Courier New"/>
              <a:cs typeface="Courier New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831370" y="1214635"/>
            <a:ext cx="40640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10">
                <a:latin typeface="Courier New"/>
                <a:cs typeface="Courier New"/>
              </a:rPr>
              <a:t>archivos</a:t>
            </a:r>
            <a:endParaRPr sz="600">
              <a:latin typeface="Courier New"/>
              <a:cs typeface="Courier New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1901855" y="1204062"/>
            <a:ext cx="2738120" cy="236854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15599"/>
              </a:lnSpc>
              <a:spcBef>
                <a:spcPts val="95"/>
              </a:spcBef>
            </a:pPr>
            <a:r>
              <a:rPr dirty="0" sz="600">
                <a:latin typeface="Courier New"/>
                <a:cs typeface="Courier New"/>
              </a:rPr>
              <a:t>cada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vez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que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guarda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circuito.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Esta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opción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no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aplica </a:t>
            </a:r>
            <a:r>
              <a:rPr dirty="0" sz="600">
                <a:latin typeface="Courier New"/>
                <a:cs typeface="Courier New"/>
              </a:rPr>
              <a:t>para</a:t>
            </a:r>
            <a:r>
              <a:rPr dirty="0" sz="600" spc="8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guardar</a:t>
            </a:r>
            <a:r>
              <a:rPr dirty="0" sz="600" spc="9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automáticamente</a:t>
            </a:r>
            <a:r>
              <a:rPr dirty="0" sz="600" spc="9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las</a:t>
            </a:r>
            <a:r>
              <a:rPr dirty="0" sz="600" spc="9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operaciones.</a:t>
            </a:r>
            <a:endParaRPr sz="600">
              <a:latin typeface="Courier New"/>
              <a:cs typeface="Courier New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831370" y="1459128"/>
            <a:ext cx="4308475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Courier New"/>
                <a:cs typeface="Courier New"/>
              </a:rPr>
              <a:t>Guardar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tamaño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ventana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Registra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tamaño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actual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y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posición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ventana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principal.</a:t>
            </a:r>
            <a:endParaRPr sz="600">
              <a:latin typeface="Courier New"/>
              <a:cs typeface="Courier New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831370" y="1564855"/>
            <a:ext cx="50165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Courier New"/>
                <a:cs typeface="Courier New"/>
              </a:rPr>
              <a:t>y</a:t>
            </a:r>
            <a:r>
              <a:rPr dirty="0" sz="600" spc="2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posición</a:t>
            </a:r>
            <a:endParaRPr sz="600">
              <a:latin typeface="Courier New"/>
              <a:cs typeface="Courier New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1901855" y="1564855"/>
            <a:ext cx="3023870" cy="675640"/>
          </a:xfrm>
          <a:prstGeom prst="rect">
            <a:avLst/>
          </a:prstGeom>
        </p:spPr>
        <p:txBody>
          <a:bodyPr wrap="square" lIns="0" tIns="4445" rIns="0" bIns="0" rtlCol="0" vert="horz">
            <a:spAutoFit/>
          </a:bodyPr>
          <a:lstStyle/>
          <a:p>
            <a:pPr marL="12700" marR="337820">
              <a:lnSpc>
                <a:spcPct val="112000"/>
              </a:lnSpc>
              <a:spcBef>
                <a:spcPts val="35"/>
              </a:spcBef>
            </a:pPr>
            <a:r>
              <a:rPr dirty="0" sz="600">
                <a:latin typeface="Courier New"/>
                <a:cs typeface="Courier New"/>
              </a:rPr>
              <a:t>Cuando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inicia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ATPDraw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continuación,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mostrará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 spc="-25">
                <a:latin typeface="Courier New"/>
                <a:cs typeface="Courier New"/>
              </a:rPr>
              <a:t>con </a:t>
            </a: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mismo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tamaño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y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misma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posición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que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anterior ejemplo.</a:t>
            </a:r>
            <a:endParaRPr sz="600">
              <a:latin typeface="Courier New"/>
              <a:cs typeface="Courier New"/>
            </a:endParaRPr>
          </a:p>
          <a:p>
            <a:pPr marL="12700" marR="5080">
              <a:lnSpc>
                <a:spcPct val="115599"/>
              </a:lnSpc>
              <a:spcBef>
                <a:spcPts val="260"/>
              </a:spcBef>
            </a:pPr>
            <a:r>
              <a:rPr dirty="0" sz="600">
                <a:latin typeface="Courier New"/>
                <a:cs typeface="Courier New"/>
              </a:rPr>
              <a:t>Registra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estado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actual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ventana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principal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(maximizado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 spc="-50">
                <a:latin typeface="Courier New"/>
                <a:cs typeface="Courier New"/>
              </a:rPr>
              <a:t>o </a:t>
            </a:r>
            <a:r>
              <a:rPr dirty="0" sz="600">
                <a:latin typeface="Courier New"/>
                <a:cs typeface="Courier New"/>
              </a:rPr>
              <a:t>normalizado).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próxima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vez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que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inicie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ATPDraw,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 spc="-20">
                <a:latin typeface="Courier New"/>
                <a:cs typeface="Courier New"/>
              </a:rPr>
              <a:t>será</a:t>
            </a: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600">
                <a:latin typeface="Courier New"/>
                <a:cs typeface="Courier New"/>
              </a:rPr>
              <a:t>se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muestra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mismo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estado.</a:t>
            </a:r>
            <a:endParaRPr sz="600">
              <a:latin typeface="Courier New"/>
              <a:cs typeface="Courier New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831370" y="1897895"/>
            <a:ext cx="786765" cy="236854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15599"/>
              </a:lnSpc>
              <a:spcBef>
                <a:spcPts val="95"/>
              </a:spcBef>
            </a:pPr>
            <a:r>
              <a:rPr dirty="0" sz="600">
                <a:latin typeface="Courier New"/>
                <a:cs typeface="Courier New"/>
              </a:rPr>
              <a:t>Guardar</a:t>
            </a:r>
            <a:r>
              <a:rPr dirty="0" sz="600" spc="8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ventanas </a:t>
            </a:r>
            <a:r>
              <a:rPr dirty="0" sz="600">
                <a:latin typeface="Courier New"/>
                <a:cs typeface="Courier New"/>
              </a:rPr>
              <a:t>estado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actual</a:t>
            </a:r>
            <a:endParaRPr sz="600">
              <a:latin typeface="Courier New"/>
              <a:cs typeface="Courier New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831370" y="2252080"/>
            <a:ext cx="3808729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Courier New"/>
                <a:cs typeface="Courier New"/>
              </a:rPr>
              <a:t>Guardar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barra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spc="-114">
                <a:latin typeface="Courier New"/>
                <a:cs typeface="Courier New"/>
              </a:rPr>
              <a:t>herramRieegnitsatsra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estado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vista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actual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(visible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u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oculto)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spc="-25">
                <a:latin typeface="Courier New"/>
                <a:cs typeface="Courier New"/>
              </a:rPr>
              <a:t>del</a:t>
            </a:r>
            <a:endParaRPr sz="600">
              <a:latin typeface="Courier New"/>
              <a:cs typeface="Courier New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831370" y="2357807"/>
            <a:ext cx="31115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10">
                <a:latin typeface="Courier New"/>
                <a:cs typeface="Courier New"/>
              </a:rPr>
              <a:t>estado</a:t>
            </a:r>
            <a:endParaRPr sz="600">
              <a:latin typeface="Courier New"/>
              <a:cs typeface="Courier New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1901855" y="2347234"/>
            <a:ext cx="4545965" cy="236854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15599"/>
              </a:lnSpc>
              <a:spcBef>
                <a:spcPts val="95"/>
              </a:spcBef>
            </a:pPr>
            <a:r>
              <a:rPr dirty="0" sz="600">
                <a:latin typeface="Courier New"/>
                <a:cs typeface="Courier New"/>
              </a:rPr>
              <a:t>barra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herramientas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ventana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principal,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por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lo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que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puede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volver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mostrar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misma </a:t>
            </a:r>
            <a:r>
              <a:rPr dirty="0" sz="600">
                <a:latin typeface="Courier New"/>
                <a:cs typeface="Courier New"/>
              </a:rPr>
              <a:t>Estado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próxima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vez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que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inicie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ATPDraw.</a:t>
            </a:r>
            <a:endParaRPr sz="600">
              <a:latin typeface="Courier New"/>
              <a:cs typeface="Courier New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831370" y="2595692"/>
            <a:ext cx="4022725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Courier New"/>
                <a:cs typeface="Courier New"/>
              </a:rPr>
              <a:t>Guardar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barra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estado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Registra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estado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actual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vista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(visible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u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oculto)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spc="-25">
                <a:latin typeface="Courier New"/>
                <a:cs typeface="Courier New"/>
              </a:rPr>
              <a:t>del</a:t>
            </a:r>
            <a:endParaRPr sz="600">
              <a:latin typeface="Courier New"/>
              <a:cs typeface="Courier New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831370" y="2701419"/>
            <a:ext cx="31115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10">
                <a:latin typeface="Courier New"/>
                <a:cs typeface="Courier New"/>
              </a:rPr>
              <a:t>estado</a:t>
            </a:r>
            <a:endParaRPr sz="600">
              <a:latin typeface="Courier New"/>
              <a:cs typeface="Courier New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1901855" y="2690846"/>
            <a:ext cx="4356100" cy="106299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385445">
              <a:lnSpc>
                <a:spcPct val="115599"/>
              </a:lnSpc>
              <a:spcBef>
                <a:spcPts val="95"/>
              </a:spcBef>
            </a:pPr>
            <a:r>
              <a:rPr dirty="0" sz="600">
                <a:latin typeface="Courier New"/>
                <a:cs typeface="Courier New"/>
              </a:rPr>
              <a:t>barra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estado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ventana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principal,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por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lo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que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puede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volver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mostrar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 spc="-25">
                <a:latin typeface="Courier New"/>
                <a:cs typeface="Courier New"/>
              </a:rPr>
              <a:t>el </a:t>
            </a:r>
            <a:r>
              <a:rPr dirty="0" sz="600">
                <a:latin typeface="Courier New"/>
                <a:cs typeface="Courier New"/>
              </a:rPr>
              <a:t>mismo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estado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próxima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vez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que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inicie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ATPDraw.</a:t>
            </a: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370"/>
              </a:spcBef>
            </a:pPr>
            <a:r>
              <a:rPr dirty="0" sz="600">
                <a:latin typeface="Courier New"/>
                <a:cs typeface="Courier New"/>
              </a:rPr>
              <a:t>Registra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estado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vista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actual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(visible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u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oculto)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spc="-25">
                <a:latin typeface="Courier New"/>
                <a:cs typeface="Courier New"/>
              </a:rPr>
              <a:t>del</a:t>
            </a:r>
            <a:endParaRPr sz="600">
              <a:latin typeface="Courier New"/>
              <a:cs typeface="Courier New"/>
            </a:endParaRPr>
          </a:p>
          <a:p>
            <a:pPr marL="12700" marR="5080">
              <a:lnSpc>
                <a:spcPct val="115599"/>
              </a:lnSpc>
            </a:pPr>
            <a:r>
              <a:rPr dirty="0" sz="600">
                <a:latin typeface="Courier New"/>
                <a:cs typeface="Courier New"/>
              </a:rPr>
              <a:t>línea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comentarios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ventana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circuito,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por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lo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que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puede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volver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mostrar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 spc="-25">
                <a:latin typeface="Courier New"/>
                <a:cs typeface="Courier New"/>
              </a:rPr>
              <a:t>el </a:t>
            </a:r>
            <a:r>
              <a:rPr dirty="0" sz="600">
                <a:latin typeface="Courier New"/>
                <a:cs typeface="Courier New"/>
              </a:rPr>
              <a:t>mismo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estado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próxima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vez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que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inicie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ATPDraw.</a:t>
            </a:r>
            <a:endParaRPr sz="600">
              <a:latin typeface="Courier New"/>
              <a:cs typeface="Courier New"/>
            </a:endParaRPr>
          </a:p>
          <a:p>
            <a:pPr marL="12700" marR="861060">
              <a:lnSpc>
                <a:spcPct val="115599"/>
              </a:lnSpc>
              <a:spcBef>
                <a:spcPts val="210"/>
              </a:spcBef>
            </a:pPr>
            <a:r>
              <a:rPr dirty="0" sz="600">
                <a:latin typeface="Courier New"/>
                <a:cs typeface="Courier New"/>
              </a:rPr>
              <a:t>Hace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que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los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cuadros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diálogo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Abrir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/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Guardar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dibujen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Windows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 spc="-25">
                <a:latin typeface="Courier New"/>
                <a:cs typeface="Courier New"/>
              </a:rPr>
              <a:t>3.1 </a:t>
            </a:r>
            <a:r>
              <a:rPr dirty="0" sz="600" spc="-10">
                <a:latin typeface="Courier New"/>
                <a:cs typeface="Courier New"/>
              </a:rPr>
              <a:t>estilo.</a:t>
            </a:r>
            <a:endParaRPr sz="600">
              <a:latin typeface="Courier New"/>
              <a:cs typeface="Courier New"/>
            </a:endParaRPr>
          </a:p>
          <a:p>
            <a:pPr marL="12700" marR="1289685">
              <a:lnSpc>
                <a:spcPct val="115599"/>
              </a:lnSpc>
              <a:spcBef>
                <a:spcPts val="209"/>
              </a:spcBef>
            </a:pPr>
            <a:r>
              <a:rPr dirty="0" sz="600">
                <a:latin typeface="Courier New"/>
                <a:cs typeface="Courier New"/>
              </a:rPr>
              <a:t>Hace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que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las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opciones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programa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guarden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automáticamente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 spc="-25">
                <a:latin typeface="Courier New"/>
                <a:cs typeface="Courier New"/>
              </a:rPr>
              <a:t>en </a:t>
            </a:r>
            <a:r>
              <a:rPr dirty="0" sz="600">
                <a:latin typeface="Courier New"/>
                <a:cs typeface="Courier New"/>
              </a:rPr>
              <a:t>archivo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inicialización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cuando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termina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programa.</a:t>
            </a:r>
            <a:endParaRPr sz="600">
              <a:latin typeface="Courier New"/>
              <a:cs typeface="Courier New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831370" y="2935339"/>
            <a:ext cx="882015" cy="236854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15599"/>
              </a:lnSpc>
              <a:spcBef>
                <a:spcPts val="95"/>
              </a:spcBef>
            </a:pPr>
            <a:r>
              <a:rPr dirty="0" sz="600">
                <a:latin typeface="Courier New"/>
                <a:cs typeface="Courier New"/>
              </a:rPr>
              <a:t>Guardar</a:t>
            </a:r>
            <a:r>
              <a:rPr dirty="0" sz="600" spc="8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comentario estado</a:t>
            </a:r>
            <a:endParaRPr sz="600">
              <a:latin typeface="Courier New"/>
              <a:cs typeface="Courier New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831370" y="3278952"/>
            <a:ext cx="786765" cy="474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242570">
              <a:lnSpc>
                <a:spcPct val="115599"/>
              </a:lnSpc>
              <a:spcBef>
                <a:spcPts val="95"/>
              </a:spcBef>
            </a:pPr>
            <a:r>
              <a:rPr dirty="0" sz="600">
                <a:latin typeface="Courier New"/>
                <a:cs typeface="Courier New"/>
              </a:rPr>
              <a:t>Windows</a:t>
            </a:r>
            <a:r>
              <a:rPr dirty="0" sz="600" spc="85">
                <a:latin typeface="Courier New"/>
                <a:cs typeface="Courier New"/>
              </a:rPr>
              <a:t> </a:t>
            </a:r>
            <a:r>
              <a:rPr dirty="0" sz="600" spc="-25">
                <a:latin typeface="Courier New"/>
                <a:cs typeface="Courier New"/>
              </a:rPr>
              <a:t>3.1 </a:t>
            </a:r>
            <a:r>
              <a:rPr dirty="0" sz="600" spc="-10">
                <a:latin typeface="Courier New"/>
                <a:cs typeface="Courier New"/>
              </a:rPr>
              <a:t>estilo</a:t>
            </a:r>
            <a:endParaRPr sz="600">
              <a:latin typeface="Courier New"/>
              <a:cs typeface="Courier New"/>
            </a:endParaRPr>
          </a:p>
          <a:p>
            <a:pPr marL="12700" marR="5080">
              <a:lnSpc>
                <a:spcPct val="115599"/>
              </a:lnSpc>
              <a:spcBef>
                <a:spcPts val="204"/>
              </a:spcBef>
            </a:pPr>
            <a:r>
              <a:rPr dirty="0" sz="600">
                <a:latin typeface="Courier New"/>
                <a:cs typeface="Courier New"/>
              </a:rPr>
              <a:t>Guardar</a:t>
            </a:r>
            <a:r>
              <a:rPr dirty="0" sz="600" spc="8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opciones </a:t>
            </a:r>
            <a:r>
              <a:rPr dirty="0" sz="600">
                <a:latin typeface="Courier New"/>
                <a:cs typeface="Courier New"/>
              </a:rPr>
              <a:t>en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salida</a:t>
            </a:r>
            <a:endParaRPr sz="600">
              <a:latin typeface="Courier New"/>
              <a:cs typeface="Courier New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831370" y="3837983"/>
            <a:ext cx="6257925" cy="846455"/>
          </a:xfrm>
          <a:prstGeom prst="rect">
            <a:avLst/>
          </a:prstGeom>
        </p:spPr>
        <p:txBody>
          <a:bodyPr wrap="square" lIns="0" tIns="6350" rIns="0" bIns="0" rtlCol="0" vert="horz">
            <a:spAutoFit/>
          </a:bodyPr>
          <a:lstStyle/>
          <a:p>
            <a:pPr marL="12700" marR="943610">
              <a:lnSpc>
                <a:spcPct val="108400"/>
              </a:lnSpc>
              <a:spcBef>
                <a:spcPts val="50"/>
              </a:spcBef>
            </a:pPr>
            <a:r>
              <a:rPr dirty="0" sz="800">
                <a:latin typeface="Times New Roman"/>
                <a:cs typeface="Times New Roman"/>
              </a:rPr>
              <a:t>Tenga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cuenta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opciones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'guardar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estado'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tendrán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efecto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opciones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programa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guarden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en</a:t>
            </a:r>
            <a:r>
              <a:rPr dirty="0" sz="800" spc="10">
                <a:latin typeface="Times New Roman"/>
                <a:cs typeface="Times New Roman"/>
              </a:rPr>
              <a:t> archivo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inicialización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(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Courier New"/>
                <a:cs typeface="Courier New"/>
              </a:rPr>
              <a:t>ATPDraw.ini</a:t>
            </a:r>
            <a:r>
              <a:rPr dirty="0" sz="800" spc="-250">
                <a:latin typeface="Courier New"/>
                <a:cs typeface="Courier New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)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mediante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el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comando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 i="1">
                <a:latin typeface="Times New Roman"/>
                <a:cs typeface="Times New Roman"/>
              </a:rPr>
              <a:t>Guardar</a:t>
            </a:r>
            <a:r>
              <a:rPr dirty="0" sz="800" spc="30" i="1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en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la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parte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inferior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las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 i="1">
                <a:latin typeface="Times New Roman"/>
                <a:cs typeface="Times New Roman"/>
              </a:rPr>
              <a:t>Opciones</a:t>
            </a:r>
            <a:r>
              <a:rPr dirty="0" sz="800" spc="30" i="1">
                <a:latin typeface="Times New Roman"/>
                <a:cs typeface="Times New Roman"/>
              </a:rPr>
              <a:t> </a:t>
            </a:r>
            <a:r>
              <a:rPr dirty="0" sz="800" spc="10" i="1">
                <a:latin typeface="Times New Roman"/>
                <a:cs typeface="Times New Roman"/>
              </a:rPr>
              <a:t>de</a:t>
            </a:r>
            <a:r>
              <a:rPr dirty="0" sz="800" spc="30" i="1">
                <a:latin typeface="Times New Roman"/>
                <a:cs typeface="Times New Roman"/>
              </a:rPr>
              <a:t> </a:t>
            </a:r>
            <a:r>
              <a:rPr dirty="0" sz="800" spc="-10" i="1">
                <a:latin typeface="Times New Roman"/>
                <a:cs typeface="Times New Roman"/>
              </a:rPr>
              <a:t>ATPDraw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85"/>
              </a:spcBef>
            </a:pP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seleccionando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casilla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verificación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'Guardar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opciones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salir',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mediante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Herramientas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opciones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guardado.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7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1572895">
              <a:lnSpc>
                <a:spcPct val="113799"/>
              </a:lnSpc>
              <a:spcBef>
                <a:spcPts val="5"/>
              </a:spcBef>
            </a:pP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inferior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Opciones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ATPDraw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cinco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botones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proporcionan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siguiente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funcionalidad: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831370" y="4822564"/>
            <a:ext cx="311150" cy="2857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10">
                <a:latin typeface="Courier New"/>
                <a:cs typeface="Courier New"/>
              </a:rPr>
              <a:t>Opción</a:t>
            </a: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580"/>
              </a:spcBef>
            </a:pPr>
            <a:r>
              <a:rPr dirty="0" sz="600" spc="-20">
                <a:latin typeface="Courier New"/>
                <a:cs typeface="Courier New"/>
              </a:rPr>
              <a:t>Okay</a:t>
            </a:r>
            <a:endParaRPr sz="600">
              <a:latin typeface="Courier New"/>
              <a:cs typeface="Courier New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1465732" y="4822564"/>
            <a:ext cx="4022725" cy="103251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10">
                <a:latin typeface="Courier New"/>
                <a:cs typeface="Courier New"/>
              </a:rPr>
              <a:t>Descripción</a:t>
            </a:r>
            <a:endParaRPr sz="600">
              <a:latin typeface="Courier New"/>
              <a:cs typeface="Courier New"/>
            </a:endParaRPr>
          </a:p>
          <a:p>
            <a:pPr marL="12700" marR="5080">
              <a:lnSpc>
                <a:spcPct val="115599"/>
              </a:lnSpc>
              <a:spcBef>
                <a:spcPts val="465"/>
              </a:spcBef>
            </a:pPr>
            <a:r>
              <a:rPr dirty="0" sz="600">
                <a:latin typeface="Courier New"/>
                <a:cs typeface="Courier New"/>
              </a:rPr>
              <a:t>Almacena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configuración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actual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variables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opciones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programa,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actualiza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 spc="-25">
                <a:latin typeface="Courier New"/>
                <a:cs typeface="Courier New"/>
              </a:rPr>
              <a:t>el </a:t>
            </a:r>
            <a:r>
              <a:rPr dirty="0" sz="600">
                <a:latin typeface="Courier New"/>
                <a:cs typeface="Courier New"/>
              </a:rPr>
              <a:t>pantalla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y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cierra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cuadro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diálogo.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Los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cambios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realizados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solo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afectarán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 spc="-50">
                <a:latin typeface="Courier New"/>
                <a:cs typeface="Courier New"/>
              </a:rPr>
              <a:t>a </a:t>
            </a:r>
            <a:r>
              <a:rPr dirty="0" sz="600">
                <a:latin typeface="Courier New"/>
                <a:cs typeface="Courier New"/>
              </a:rPr>
              <a:t>sesión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actual.</a:t>
            </a:r>
            <a:endParaRPr sz="600">
              <a:latin typeface="Courier New"/>
              <a:cs typeface="Courier New"/>
            </a:endParaRPr>
          </a:p>
          <a:p>
            <a:pPr marL="12700" marR="1289685">
              <a:lnSpc>
                <a:spcPct val="144500"/>
              </a:lnSpc>
            </a:pPr>
            <a:r>
              <a:rPr dirty="0" sz="600">
                <a:latin typeface="Courier New"/>
                <a:cs typeface="Courier New"/>
              </a:rPr>
              <a:t>Guarda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configuración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actual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archivo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ATPDraw.ini. </a:t>
            </a:r>
            <a:r>
              <a:rPr dirty="0" sz="600">
                <a:latin typeface="Courier New"/>
                <a:cs typeface="Courier New"/>
              </a:rPr>
              <a:t>Carga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configuración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archivo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ATPDraw.ini.</a:t>
            </a: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375"/>
              </a:spcBef>
            </a:pPr>
            <a:r>
              <a:rPr dirty="0" sz="600">
                <a:latin typeface="Courier New"/>
                <a:cs typeface="Courier New"/>
              </a:rPr>
              <a:t>Igual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que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OK,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pero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no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cierra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cuadro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diálogo.</a:t>
            </a: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320"/>
              </a:spcBef>
            </a:pPr>
            <a:r>
              <a:rPr dirty="0" sz="600">
                <a:latin typeface="Courier New"/>
                <a:cs typeface="Courier New"/>
              </a:rPr>
              <a:t>Muestra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tema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ayuda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relacionado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con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las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opciones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página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actual.</a:t>
            </a:r>
            <a:endParaRPr sz="600">
              <a:latin typeface="Courier New"/>
              <a:cs typeface="Courier New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831370" y="5294371"/>
            <a:ext cx="358775" cy="560705"/>
          </a:xfrm>
          <a:prstGeom prst="rect">
            <a:avLst/>
          </a:prstGeom>
        </p:spPr>
        <p:txBody>
          <a:bodyPr wrap="square" lIns="0" tIns="9525" rIns="0" bIns="0" rtlCol="0" vert="horz">
            <a:spAutoFit/>
          </a:bodyPr>
          <a:lstStyle/>
          <a:p>
            <a:pPr marL="12700" marR="5080">
              <a:lnSpc>
                <a:spcPct val="146900"/>
              </a:lnSpc>
              <a:spcBef>
                <a:spcPts val="75"/>
              </a:spcBef>
            </a:pPr>
            <a:r>
              <a:rPr dirty="0" sz="600" spc="-10">
                <a:latin typeface="Courier New"/>
                <a:cs typeface="Courier New"/>
              </a:rPr>
              <a:t>Salvar Carga Aplicar Ayuda</a:t>
            </a:r>
            <a:endParaRPr sz="600">
              <a:latin typeface="Courier New"/>
              <a:cs typeface="Courier New"/>
            </a:endParaRPr>
          </a:p>
        </p:txBody>
      </p:sp>
      <p:grpSp>
        <p:nvGrpSpPr>
          <p:cNvPr id="32" name="object 32" descr=""/>
          <p:cNvGrpSpPr/>
          <p:nvPr/>
        </p:nvGrpSpPr>
        <p:grpSpPr>
          <a:xfrm>
            <a:off x="368299" y="6963009"/>
            <a:ext cx="535305" cy="13335"/>
            <a:chOff x="368299" y="6963009"/>
            <a:chExt cx="535305" cy="13335"/>
          </a:xfrm>
        </p:grpSpPr>
        <p:sp>
          <p:nvSpPr>
            <p:cNvPr id="33" name="object 33" descr=""/>
            <p:cNvSpPr/>
            <p:nvPr/>
          </p:nvSpPr>
          <p:spPr>
            <a:xfrm>
              <a:off x="368299" y="6963009"/>
              <a:ext cx="535305" cy="6985"/>
            </a:xfrm>
            <a:custGeom>
              <a:avLst/>
              <a:gdLst/>
              <a:ahLst/>
              <a:cxnLst/>
              <a:rect l="l" t="t" r="r" b="b"/>
              <a:pathLst>
                <a:path w="535305" h="6984">
                  <a:moveTo>
                    <a:pt x="535242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535242" y="0"/>
                  </a:lnTo>
                  <a:lnTo>
                    <a:pt x="535242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 descr=""/>
            <p:cNvSpPr/>
            <p:nvPr/>
          </p:nvSpPr>
          <p:spPr>
            <a:xfrm>
              <a:off x="368287" y="6963015"/>
              <a:ext cx="535305" cy="13335"/>
            </a:xfrm>
            <a:custGeom>
              <a:avLst/>
              <a:gdLst/>
              <a:ahLst/>
              <a:cxnLst/>
              <a:rect l="l" t="t" r="r" b="b"/>
              <a:pathLst>
                <a:path w="535305" h="13334">
                  <a:moveTo>
                    <a:pt x="535254" y="0"/>
                  </a:moveTo>
                  <a:lnTo>
                    <a:pt x="528637" y="6604"/>
                  </a:lnTo>
                  <a:lnTo>
                    <a:pt x="0" y="6604"/>
                  </a:lnTo>
                  <a:lnTo>
                    <a:pt x="0" y="13208"/>
                  </a:lnTo>
                  <a:lnTo>
                    <a:pt x="528637" y="13208"/>
                  </a:lnTo>
                  <a:lnTo>
                    <a:pt x="535254" y="13208"/>
                  </a:lnTo>
                  <a:lnTo>
                    <a:pt x="535254" y="6604"/>
                  </a:lnTo>
                  <a:lnTo>
                    <a:pt x="535254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 descr=""/>
            <p:cNvSpPr/>
            <p:nvPr/>
          </p:nvSpPr>
          <p:spPr>
            <a:xfrm>
              <a:off x="368299" y="6963009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4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6" name="object 36" descr=""/>
          <p:cNvSpPr txBox="1"/>
          <p:nvPr/>
        </p:nvSpPr>
        <p:spPr>
          <a:xfrm>
            <a:off x="377385" y="7023005"/>
            <a:ext cx="51943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Página</a:t>
            </a:r>
            <a:r>
              <a:rPr dirty="0" sz="800" spc="8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93</a:t>
            </a:r>
            <a:endParaRPr sz="800">
              <a:latin typeface="Arial"/>
              <a:cs typeface="Arial"/>
            </a:endParaRPr>
          </a:p>
        </p:txBody>
      </p:sp>
      <p:sp>
        <p:nvSpPr>
          <p:cNvPr id="41" name="object 41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42" name="object 42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94615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62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37" name="object 37" descr=""/>
          <p:cNvSpPr txBox="1"/>
          <p:nvPr/>
        </p:nvSpPr>
        <p:spPr>
          <a:xfrm>
            <a:off x="1089080" y="7194811"/>
            <a:ext cx="5288280" cy="1678939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algn="r" marR="628015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de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referencia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4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42481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Tenga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cuenta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existe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inicialización,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creará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nuevo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instalación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directorio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cuando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Guardar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Opciones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Guardar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Herramientas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1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 spc="-10" b="1" i="1">
                <a:latin typeface="Times New Roman"/>
                <a:cs typeface="Times New Roman"/>
              </a:rPr>
              <a:t>Preferencias</a:t>
            </a:r>
            <a:endParaRPr sz="800">
              <a:latin typeface="Times New Roman"/>
              <a:cs typeface="Times New Roman"/>
            </a:endParaRPr>
          </a:p>
          <a:p>
            <a:pPr marL="2860675" marR="5080">
              <a:lnSpc>
                <a:spcPct val="113799"/>
              </a:lnSpc>
              <a:spcBef>
                <a:spcPts val="885"/>
              </a:spcBef>
            </a:pP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página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Preferencias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,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puede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establecer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tamaño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búferes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deshacer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rehacer,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especifique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editor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texto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predeterminado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y</a:t>
            </a:r>
            <a:endParaRPr sz="800">
              <a:latin typeface="Times New Roman"/>
              <a:cs typeface="Times New Roman"/>
            </a:endParaRPr>
          </a:p>
          <a:p>
            <a:pPr marL="2860675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archivos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comando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ejecutar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ATP-</a:t>
            </a:r>
            <a:r>
              <a:rPr dirty="0" sz="800" spc="-20">
                <a:latin typeface="Times New Roman"/>
                <a:cs typeface="Times New Roman"/>
              </a:rPr>
              <a:t>EMTP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3937097" y="8848114"/>
            <a:ext cx="1102995" cy="303530"/>
          </a:xfrm>
          <a:prstGeom prst="rect">
            <a:avLst/>
          </a:prstGeom>
        </p:spPr>
        <p:txBody>
          <a:bodyPr wrap="square" lIns="0" tIns="285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25"/>
              </a:spcBef>
              <a:tabLst>
                <a:tab pos="1036319" algn="l"/>
              </a:tabLst>
            </a:pPr>
            <a:r>
              <a:rPr dirty="0" sz="800">
                <a:latin typeface="Times New Roman"/>
                <a:cs typeface="Times New Roman"/>
              </a:rPr>
              <a:t>(TPBIG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*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.EXE)</a:t>
            </a:r>
            <a:r>
              <a:rPr dirty="0" sz="800">
                <a:latin typeface="Times New Roman"/>
                <a:cs typeface="Times New Roman"/>
              </a:rPr>
              <a:t>	</a:t>
            </a:r>
            <a:r>
              <a:rPr dirty="0" sz="800" spc="-50">
                <a:latin typeface="Times New Roman"/>
                <a:cs typeface="Times New Roman"/>
              </a:rPr>
              <a:t>y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10">
                <a:latin typeface="Times New Roman"/>
                <a:cs typeface="Times New Roman"/>
              </a:rPr>
              <a:t>programas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5417273" y="8879833"/>
            <a:ext cx="34861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10" i="1">
                <a:latin typeface="Times New Roman"/>
                <a:cs typeface="Times New Roman"/>
              </a:rPr>
              <a:t>Armafit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3937097" y="9872344"/>
            <a:ext cx="1640205" cy="30353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 marR="5080">
              <a:lnSpc>
                <a:spcPct val="113799"/>
              </a:lnSpc>
              <a:spcBef>
                <a:spcPts val="9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4.37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Programa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personalizable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opciones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página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Preferencias.</a:t>
            </a:r>
            <a:endParaRPr sz="8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935015" y="165100"/>
            <a:ext cx="5226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5" name="object 5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631"/>
                  </a:lnTo>
                  <a:lnTo>
                    <a:pt x="142755" y="98631"/>
                  </a:lnTo>
                  <a:lnTo>
                    <a:pt x="136180" y="99939"/>
                  </a:lnTo>
                  <a:lnTo>
                    <a:pt x="104587" y="124134"/>
                  </a:lnTo>
                  <a:lnTo>
                    <a:pt x="98048" y="143338"/>
                  </a:lnTo>
                  <a:lnTo>
                    <a:pt x="98048" y="569322"/>
                  </a:lnTo>
                  <a:lnTo>
                    <a:pt x="117977" y="603765"/>
                  </a:lnTo>
                  <a:lnTo>
                    <a:pt x="142755" y="614029"/>
                  </a:lnTo>
                  <a:lnTo>
                    <a:pt x="1886711" y="614029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4029"/>
                  </a:moveTo>
                  <a:lnTo>
                    <a:pt x="1744971" y="614029"/>
                  </a:lnTo>
                  <a:lnTo>
                    <a:pt x="1751545" y="612721"/>
                  </a:lnTo>
                  <a:lnTo>
                    <a:pt x="1764174" y="607489"/>
                  </a:lnTo>
                  <a:lnTo>
                    <a:pt x="1788370" y="575896"/>
                  </a:lnTo>
                  <a:lnTo>
                    <a:pt x="1789678" y="569322"/>
                  </a:lnTo>
                  <a:lnTo>
                    <a:pt x="1789678" y="143338"/>
                  </a:lnTo>
                  <a:lnTo>
                    <a:pt x="1769748" y="108894"/>
                  </a:lnTo>
                  <a:lnTo>
                    <a:pt x="1744971" y="98631"/>
                  </a:lnTo>
                  <a:lnTo>
                    <a:pt x="1886711" y="98631"/>
                  </a:lnTo>
                  <a:lnTo>
                    <a:pt x="1886711" y="614029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932176" y="500447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5453" y="528581"/>
                  </a:moveTo>
                  <a:lnTo>
                    <a:pt x="49392" y="528581"/>
                  </a:lnTo>
                  <a:lnTo>
                    <a:pt x="45954" y="528224"/>
                  </a:lnTo>
                  <a:lnTo>
                    <a:pt x="10837" y="507931"/>
                  </a:lnTo>
                  <a:lnTo>
                    <a:pt x="0" y="479226"/>
                  </a:lnTo>
                  <a:lnTo>
                    <a:pt x="0" y="475770"/>
                  </a:lnTo>
                  <a:lnTo>
                    <a:pt x="0" y="49354"/>
                  </a:lnTo>
                  <a:lnTo>
                    <a:pt x="17937" y="12958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808"/>
                  </a:lnTo>
                  <a:lnTo>
                    <a:pt x="1704845" y="49354"/>
                  </a:lnTo>
                  <a:lnTo>
                    <a:pt x="1704845" y="479226"/>
                  </a:lnTo>
                  <a:lnTo>
                    <a:pt x="1686907" y="515524"/>
                  </a:lnTo>
                  <a:lnTo>
                    <a:pt x="1658890" y="528224"/>
                  </a:lnTo>
                  <a:lnTo>
                    <a:pt x="1655453" y="52858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171"/>
              <a:ext cx="145374" cy="145374"/>
            </a:xfrm>
            <a:prstGeom prst="rect">
              <a:avLst/>
            </a:prstGeom>
          </p:spPr>
        </p:pic>
      </p:grpSp>
      <p:sp>
        <p:nvSpPr>
          <p:cNvPr id="8" name="object 8" descr=""/>
          <p:cNvSpPr txBox="1"/>
          <p:nvPr/>
        </p:nvSpPr>
        <p:spPr>
          <a:xfrm>
            <a:off x="1089080" y="4895244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661767" y="4875420"/>
            <a:ext cx="13144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93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1089080" y="467931"/>
            <a:ext cx="4403725" cy="2857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  <a:tabLst>
                <a:tab pos="1082675" algn="l"/>
              </a:tabLst>
            </a:pPr>
            <a:r>
              <a:rPr dirty="0" sz="600" spc="-10">
                <a:latin typeface="Courier New"/>
                <a:cs typeface="Courier New"/>
              </a:rPr>
              <a:t>Opción</a:t>
            </a:r>
            <a:r>
              <a:rPr dirty="0" sz="600">
                <a:latin typeface="Courier New"/>
                <a:cs typeface="Courier New"/>
              </a:rPr>
              <a:t>	</a:t>
            </a:r>
            <a:r>
              <a:rPr dirty="0" sz="600" spc="-10">
                <a:latin typeface="Courier New"/>
                <a:cs typeface="Courier New"/>
              </a:rPr>
              <a:t>Descripción</a:t>
            </a: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580"/>
              </a:spcBef>
            </a:pPr>
            <a:r>
              <a:rPr dirty="0" sz="600">
                <a:latin typeface="Courier New"/>
                <a:cs typeface="Courier New"/>
              </a:rPr>
              <a:t>Deshacer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/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rehacer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Especifica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número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búferes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deshacer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y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rehacer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para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asignar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spc="-20">
                <a:latin typeface="Courier New"/>
                <a:cs typeface="Courier New"/>
              </a:rPr>
              <a:t>cada</a:t>
            </a:r>
            <a:endParaRPr sz="600">
              <a:latin typeface="Courier New"/>
              <a:cs typeface="Courier New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089080" y="738856"/>
            <a:ext cx="454025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10">
                <a:latin typeface="Courier New"/>
                <a:cs typeface="Courier New"/>
              </a:rPr>
              <a:t>tampones:</a:t>
            </a:r>
            <a:endParaRPr sz="600">
              <a:latin typeface="Courier New"/>
              <a:cs typeface="Courier New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1777336" y="728283"/>
            <a:ext cx="4216400" cy="1605280"/>
          </a:xfrm>
          <a:prstGeom prst="rect">
            <a:avLst/>
          </a:prstGeom>
        </p:spPr>
        <p:txBody>
          <a:bodyPr wrap="square" lIns="0" tIns="26034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204"/>
              </a:spcBef>
            </a:pPr>
            <a:r>
              <a:rPr dirty="0" sz="600">
                <a:latin typeface="Courier New"/>
                <a:cs typeface="Courier New"/>
              </a:rPr>
              <a:t>Ventana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circuito.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Cambiar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esta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opción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no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afecta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actual</a:t>
            </a:r>
            <a:endParaRPr sz="600">
              <a:latin typeface="Courier New"/>
              <a:cs typeface="Courier New"/>
            </a:endParaRPr>
          </a:p>
          <a:p>
            <a:pPr marL="38100" marR="315595">
              <a:lnSpc>
                <a:spcPct val="115599"/>
              </a:lnSpc>
            </a:pPr>
            <a:r>
              <a:rPr dirty="0" sz="600">
                <a:latin typeface="Courier New"/>
                <a:cs typeface="Courier New"/>
              </a:rPr>
              <a:t>ventanas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8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circuito</a:t>
            </a:r>
            <a:r>
              <a:rPr dirty="0" sz="600" spc="8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abierto;</a:t>
            </a:r>
            <a:r>
              <a:rPr dirty="0" sz="600" spc="8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solo</a:t>
            </a:r>
            <a:r>
              <a:rPr dirty="0" sz="600" spc="85">
                <a:latin typeface="Courier New"/>
                <a:cs typeface="Courier New"/>
              </a:rPr>
              <a:t> </a:t>
            </a:r>
            <a:r>
              <a:rPr dirty="0" sz="600" spc="-140">
                <a:latin typeface="Courier New"/>
                <a:cs typeface="Courier New"/>
              </a:rPr>
              <a:t>la</a:t>
            </a:r>
            <a:r>
              <a:rPr dirty="0" baseline="23148" sz="900" spc="-209">
                <a:latin typeface="Arial MT"/>
                <a:cs typeface="Arial MT"/>
              </a:rPr>
              <a:t>T</a:t>
            </a:r>
            <a:r>
              <a:rPr dirty="0" sz="600" spc="-140">
                <a:latin typeface="Courier New"/>
                <a:cs typeface="Courier New"/>
              </a:rPr>
              <a:t>s</a:t>
            </a:r>
            <a:r>
              <a:rPr dirty="0" baseline="23148" sz="900" spc="-209">
                <a:latin typeface="Arial MT"/>
                <a:cs typeface="Arial MT"/>
              </a:rPr>
              <a:t>rad</a:t>
            </a:r>
            <a:r>
              <a:rPr dirty="0" sz="600" spc="-140">
                <a:latin typeface="Courier New"/>
                <a:cs typeface="Courier New"/>
              </a:rPr>
              <a:t>n</a:t>
            </a:r>
            <a:r>
              <a:rPr dirty="0" baseline="23148" sz="900" spc="-209">
                <a:latin typeface="Arial MT"/>
                <a:cs typeface="Arial MT"/>
              </a:rPr>
              <a:t>u</a:t>
            </a:r>
            <a:r>
              <a:rPr dirty="0" sz="600" spc="-140">
                <a:latin typeface="Courier New"/>
                <a:cs typeface="Courier New"/>
              </a:rPr>
              <a:t>u</a:t>
            </a:r>
            <a:r>
              <a:rPr dirty="0" baseline="23148" sz="900" spc="-209">
                <a:latin typeface="Arial MT"/>
                <a:cs typeface="Arial MT"/>
              </a:rPr>
              <a:t>c</a:t>
            </a:r>
            <a:r>
              <a:rPr dirty="0" sz="600" spc="-140">
                <a:latin typeface="Courier New"/>
                <a:cs typeface="Courier New"/>
              </a:rPr>
              <a:t>e</a:t>
            </a:r>
            <a:r>
              <a:rPr dirty="0" baseline="23148" sz="900" spc="-209">
                <a:latin typeface="Arial MT"/>
                <a:cs typeface="Arial MT"/>
              </a:rPr>
              <a:t>ie</a:t>
            </a:r>
            <a:r>
              <a:rPr dirty="0" sz="600" spc="-140">
                <a:latin typeface="Courier New"/>
                <a:cs typeface="Courier New"/>
              </a:rPr>
              <a:t>v</a:t>
            </a:r>
            <a:r>
              <a:rPr dirty="0" baseline="23148" sz="900" spc="-209">
                <a:latin typeface="Arial MT"/>
                <a:cs typeface="Arial MT"/>
              </a:rPr>
              <a:t>n</a:t>
            </a:r>
            <a:r>
              <a:rPr dirty="0" sz="600" spc="-140">
                <a:latin typeface="Courier New"/>
                <a:cs typeface="Courier New"/>
              </a:rPr>
              <a:t>a</a:t>
            </a:r>
            <a:r>
              <a:rPr dirty="0" baseline="23148" sz="900" spc="-209">
                <a:latin typeface="Arial MT"/>
                <a:cs typeface="Arial MT"/>
              </a:rPr>
              <a:t>d</a:t>
            </a:r>
            <a:r>
              <a:rPr dirty="0" sz="600" spc="-140">
                <a:latin typeface="Courier New"/>
                <a:cs typeface="Courier New"/>
              </a:rPr>
              <a:t>s</a:t>
            </a:r>
            <a:r>
              <a:rPr dirty="0" baseline="23148" sz="900" spc="-209">
                <a:latin typeface="Arial MT"/>
                <a:cs typeface="Arial MT"/>
              </a:rPr>
              <a:t>o..</a:t>
            </a:r>
            <a:r>
              <a:rPr dirty="0" sz="600" spc="-140">
                <a:latin typeface="Courier New"/>
                <a:cs typeface="Courier New"/>
              </a:rPr>
              <a:t>v</a:t>
            </a:r>
            <a:r>
              <a:rPr dirty="0" baseline="23148" sz="900" spc="-209">
                <a:latin typeface="Arial MT"/>
                <a:cs typeface="Arial MT"/>
              </a:rPr>
              <a:t>.</a:t>
            </a:r>
            <a:r>
              <a:rPr dirty="0" baseline="23148" sz="900" spc="-37">
                <a:latin typeface="Arial MT"/>
                <a:cs typeface="Arial MT"/>
              </a:rPr>
              <a:t> </a:t>
            </a:r>
            <a:r>
              <a:rPr dirty="0" sz="600">
                <a:latin typeface="Courier New"/>
                <a:cs typeface="Courier New"/>
              </a:rPr>
              <a:t>entanas</a:t>
            </a:r>
            <a:r>
              <a:rPr dirty="0" sz="600" spc="8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harán</a:t>
            </a:r>
            <a:r>
              <a:rPr dirty="0" sz="600" spc="8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uso</a:t>
            </a:r>
            <a:r>
              <a:rPr dirty="0" sz="600" spc="8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8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especificado </a:t>
            </a:r>
            <a:r>
              <a:rPr dirty="0" sz="600">
                <a:latin typeface="Courier New"/>
                <a:cs typeface="Courier New"/>
              </a:rPr>
              <a:t>valor.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Casi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todas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las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funciones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manipulación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objetos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(creación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objetos, </a:t>
            </a:r>
            <a:r>
              <a:rPr dirty="0" sz="600">
                <a:latin typeface="Courier New"/>
                <a:cs typeface="Courier New"/>
              </a:rPr>
              <a:t>eliminar,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mover,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rotar,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etc.)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puede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deshacer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(o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rehacer).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Estas</a:t>
            </a:r>
            <a:endParaRPr sz="600">
              <a:latin typeface="Courier New"/>
              <a:cs typeface="Courier New"/>
            </a:endParaRPr>
          </a:p>
          <a:p>
            <a:pPr marL="38100" marR="410845">
              <a:lnSpc>
                <a:spcPct val="115599"/>
              </a:lnSpc>
            </a:pPr>
            <a:r>
              <a:rPr dirty="0" sz="600">
                <a:latin typeface="Courier New"/>
                <a:cs typeface="Courier New"/>
              </a:rPr>
              <a:t>las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funciones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también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actualizan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estado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modificado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circuito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para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indicar </a:t>
            </a:r>
            <a:r>
              <a:rPr dirty="0" sz="600">
                <a:latin typeface="Courier New"/>
                <a:cs typeface="Courier New"/>
              </a:rPr>
              <a:t>que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circuito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necesita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salvarse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Durante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una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operación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deshacer,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 spc="-35">
                <a:latin typeface="Courier New"/>
                <a:cs typeface="Courier New"/>
              </a:rPr>
              <a:t>el</a:t>
            </a:r>
            <a:endParaRPr sz="600">
              <a:latin typeface="Courier New"/>
              <a:cs typeface="Courier New"/>
            </a:endParaRPr>
          </a:p>
          <a:p>
            <a:pPr marL="38100">
              <a:lnSpc>
                <a:spcPct val="100000"/>
              </a:lnSpc>
              <a:spcBef>
                <a:spcPts val="60"/>
              </a:spcBef>
            </a:pP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estado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modificado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restablece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su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valor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anterior,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por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lo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que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si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deshace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spc="-25">
                <a:latin typeface="Courier New"/>
                <a:cs typeface="Courier New"/>
              </a:rPr>
              <a:t>el</a:t>
            </a:r>
            <a:endParaRPr sz="600">
              <a:latin typeface="Courier New"/>
              <a:cs typeface="Courier New"/>
            </a:endParaRPr>
          </a:p>
          <a:p>
            <a:pPr marL="38100" marR="601345">
              <a:lnSpc>
                <a:spcPct val="112000"/>
              </a:lnSpc>
              <a:spcBef>
                <a:spcPts val="80"/>
              </a:spcBef>
            </a:pPr>
            <a:r>
              <a:rPr dirty="0" sz="600">
                <a:latin typeface="Courier New"/>
                <a:cs typeface="Courier New"/>
              </a:rPr>
              <a:t>primera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operación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edición,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texto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'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 i="1">
                <a:latin typeface="Courier New"/>
                <a:cs typeface="Courier New"/>
              </a:rPr>
              <a:t>Modificado</a:t>
            </a:r>
            <a:r>
              <a:rPr dirty="0" sz="600" spc="55" i="1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'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barra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estado </a:t>
            </a:r>
            <a:r>
              <a:rPr dirty="0" sz="600">
                <a:latin typeface="Courier New"/>
                <a:cs typeface="Courier New"/>
              </a:rPr>
              <a:t>desaparecerá.</a:t>
            </a:r>
            <a:r>
              <a:rPr dirty="0" sz="600" spc="8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Cualquier</a:t>
            </a:r>
            <a:r>
              <a:rPr dirty="0" sz="600" spc="8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operación</a:t>
            </a:r>
            <a:r>
              <a:rPr dirty="0" sz="600" spc="8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deshecha</a:t>
            </a:r>
            <a:r>
              <a:rPr dirty="0" sz="600" spc="8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puede</a:t>
            </a:r>
            <a:r>
              <a:rPr dirty="0" sz="600" spc="9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rehacerse.</a:t>
            </a:r>
            <a:r>
              <a:rPr dirty="0" sz="600" spc="8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Ya</a:t>
            </a:r>
            <a:r>
              <a:rPr dirty="0" sz="600" spc="8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que</a:t>
            </a:r>
            <a:r>
              <a:rPr dirty="0" sz="600" spc="8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solo</a:t>
            </a:r>
            <a:r>
              <a:rPr dirty="0" sz="600" spc="90">
                <a:latin typeface="Courier New"/>
                <a:cs typeface="Courier New"/>
              </a:rPr>
              <a:t> </a:t>
            </a:r>
            <a:r>
              <a:rPr dirty="0" sz="600" spc="-25">
                <a:latin typeface="Courier New"/>
                <a:cs typeface="Courier New"/>
              </a:rPr>
              <a:t>un </a:t>
            </a:r>
            <a:r>
              <a:rPr dirty="0" sz="600">
                <a:latin typeface="Courier New"/>
                <a:cs typeface="Courier New"/>
              </a:rPr>
              <a:t>se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asigna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un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número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limitado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buffers,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nunca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garantiza</a:t>
            </a:r>
            <a:endParaRPr sz="600">
              <a:latin typeface="Courier New"/>
              <a:cs typeface="Courier New"/>
            </a:endParaRPr>
          </a:p>
          <a:p>
            <a:pPr marL="38100" marR="30480">
              <a:lnSpc>
                <a:spcPct val="115599"/>
              </a:lnSpc>
            </a:pPr>
            <a:r>
              <a:rPr dirty="0" sz="600">
                <a:latin typeface="Courier New"/>
                <a:cs typeface="Courier New"/>
              </a:rPr>
              <a:t>para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deshacer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todas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las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modificaciones.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Por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ejemplo,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si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número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deshacer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/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rehacer </a:t>
            </a:r>
            <a:r>
              <a:rPr dirty="0" sz="600">
                <a:latin typeface="Courier New"/>
                <a:cs typeface="Courier New"/>
              </a:rPr>
              <a:t>buffers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establece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10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(predeterminado)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y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once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modificaciones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sucesivas</a:t>
            </a:r>
            <a:endParaRPr sz="600">
              <a:latin typeface="Courier New"/>
              <a:cs typeface="Courier New"/>
            </a:endParaRPr>
          </a:p>
          <a:p>
            <a:pPr marL="38100">
              <a:lnSpc>
                <a:spcPct val="100000"/>
              </a:lnSpc>
              <a:spcBef>
                <a:spcPts val="115"/>
              </a:spcBef>
            </a:pPr>
            <a:r>
              <a:rPr dirty="0" sz="600">
                <a:latin typeface="Courier New"/>
                <a:cs typeface="Courier New"/>
              </a:rPr>
              <a:t>al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circuito,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primera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modificación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ya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no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puede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 spc="-25">
                <a:latin typeface="Courier New"/>
                <a:cs typeface="Courier New"/>
              </a:rPr>
              <a:t>ser</a:t>
            </a:r>
            <a:endParaRPr sz="600">
              <a:latin typeface="Courier New"/>
              <a:cs typeface="Courier New"/>
            </a:endParaRPr>
          </a:p>
          <a:p>
            <a:pPr marL="38100" marR="1124585">
              <a:lnSpc>
                <a:spcPct val="115599"/>
              </a:lnSpc>
            </a:pPr>
            <a:r>
              <a:rPr dirty="0" sz="600">
                <a:latin typeface="Courier New"/>
                <a:cs typeface="Courier New"/>
              </a:rPr>
              <a:t>deshacer,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y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estado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modificado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no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cambiará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hasta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que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guarde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 spc="-25">
                <a:latin typeface="Courier New"/>
                <a:cs typeface="Courier New"/>
              </a:rPr>
              <a:t>el </a:t>
            </a:r>
            <a:r>
              <a:rPr dirty="0" sz="600" spc="-10">
                <a:latin typeface="Courier New"/>
                <a:cs typeface="Courier New"/>
              </a:rPr>
              <a:t>circuito.</a:t>
            </a:r>
            <a:endParaRPr sz="600">
              <a:latin typeface="Courier New"/>
              <a:cs typeface="Courier New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1089080" y="2351191"/>
            <a:ext cx="4022725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Courier New"/>
                <a:cs typeface="Courier New"/>
              </a:rPr>
              <a:t>Fondo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Selecciona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color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fondo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las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ventanas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circuito.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lista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colores</a:t>
            </a:r>
            <a:endParaRPr sz="600">
              <a:latin typeface="Courier New"/>
              <a:cs typeface="Courier New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1089080" y="2456918"/>
            <a:ext cx="31115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10">
                <a:latin typeface="Courier New"/>
                <a:cs typeface="Courier New"/>
              </a:rPr>
              <a:t>color:</a:t>
            </a:r>
            <a:endParaRPr sz="600">
              <a:latin typeface="Courier New"/>
              <a:cs typeface="Courier New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1802736" y="2456918"/>
            <a:ext cx="3689985" cy="431165"/>
          </a:xfrm>
          <a:prstGeom prst="rect">
            <a:avLst/>
          </a:prstGeom>
        </p:spPr>
        <p:txBody>
          <a:bodyPr wrap="square" lIns="0" tIns="4445" rIns="0" bIns="0" rtlCol="0" vert="horz">
            <a:spAutoFit/>
          </a:bodyPr>
          <a:lstStyle/>
          <a:p>
            <a:pPr marL="12700" marR="5080">
              <a:lnSpc>
                <a:spcPct val="112000"/>
              </a:lnSpc>
              <a:spcBef>
                <a:spcPts val="35"/>
              </a:spcBef>
            </a:pPr>
            <a:r>
              <a:rPr dirty="0" sz="600">
                <a:latin typeface="Courier New"/>
                <a:cs typeface="Courier New"/>
              </a:rPr>
              <a:t>proporciona</a:t>
            </a:r>
            <a:r>
              <a:rPr dirty="0" sz="600" spc="8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colores</a:t>
            </a:r>
            <a:r>
              <a:rPr dirty="0" sz="600" spc="8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8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sistema</a:t>
            </a:r>
            <a:r>
              <a:rPr dirty="0" sz="600" spc="8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disponibles,</a:t>
            </a:r>
            <a:r>
              <a:rPr dirty="0" sz="600" spc="9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pero</a:t>
            </a:r>
            <a:r>
              <a:rPr dirty="0" sz="600" spc="8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puede</a:t>
            </a:r>
            <a:r>
              <a:rPr dirty="0" sz="600" spc="8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personalizar</a:t>
            </a:r>
            <a:r>
              <a:rPr dirty="0" sz="600" spc="8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los</a:t>
            </a:r>
            <a:r>
              <a:rPr dirty="0" sz="600" spc="9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suyos </a:t>
            </a:r>
            <a:r>
              <a:rPr dirty="0" sz="600">
                <a:latin typeface="Courier New"/>
                <a:cs typeface="Courier New"/>
              </a:rPr>
              <a:t>desde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cuadro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diálogo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Color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estándar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Windows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que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muestra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Custom </a:t>
            </a:r>
            <a:r>
              <a:rPr dirty="0" sz="600">
                <a:latin typeface="Courier New"/>
                <a:cs typeface="Courier New"/>
              </a:rPr>
              <a:t>botón.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selección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color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actual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muestra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cuadro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spc="-25">
                <a:latin typeface="Courier New"/>
                <a:cs typeface="Courier New"/>
              </a:rPr>
              <a:t>de</a:t>
            </a: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600">
                <a:latin typeface="Courier New"/>
                <a:cs typeface="Courier New"/>
              </a:rPr>
              <a:t>a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derecha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botón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Personalizar.</a:t>
            </a:r>
            <a:endParaRPr sz="600">
              <a:latin typeface="Courier New"/>
              <a:cs typeface="Courier New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1089080" y="2906257"/>
            <a:ext cx="4545965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Courier New"/>
                <a:cs typeface="Courier New"/>
              </a:rPr>
              <a:t>Editor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texto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Contiene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nombre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y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ruta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programa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editor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texto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que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utilizará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 spc="-20">
                <a:latin typeface="Courier New"/>
                <a:cs typeface="Courier New"/>
              </a:rPr>
              <a:t>para</a:t>
            </a:r>
            <a:endParaRPr sz="600">
              <a:latin typeface="Courier New"/>
              <a:cs typeface="Courier New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1089080" y="3011984"/>
            <a:ext cx="454025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10">
                <a:latin typeface="Courier New"/>
                <a:cs typeface="Courier New"/>
              </a:rPr>
              <a:t>programa:</a:t>
            </a:r>
            <a:endParaRPr sz="600">
              <a:latin typeface="Courier New"/>
              <a:cs typeface="Courier New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1802736" y="3001411"/>
            <a:ext cx="4022725" cy="15589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15599"/>
              </a:lnSpc>
              <a:spcBef>
                <a:spcPts val="95"/>
              </a:spcBef>
            </a:pPr>
            <a:r>
              <a:rPr dirty="0" sz="600">
                <a:latin typeface="Courier New"/>
                <a:cs typeface="Courier New"/>
              </a:rPr>
              <a:t>edición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archivos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ATP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(por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ejemplo,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notepad.exe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o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wordpad.exe).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Si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no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hay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programa </a:t>
            </a:r>
            <a:r>
              <a:rPr dirty="0" sz="600">
                <a:latin typeface="Courier New"/>
                <a:cs typeface="Courier New"/>
              </a:rPr>
              <a:t>está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especificado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(el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campo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está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vacío),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editor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texto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incorporado</a:t>
            </a:r>
            <a:endParaRPr sz="600">
              <a:latin typeface="Courier New"/>
              <a:cs typeface="Courier New"/>
            </a:endParaRPr>
          </a:p>
          <a:p>
            <a:pPr marL="12700" marR="99695">
              <a:lnSpc>
                <a:spcPct val="112000"/>
              </a:lnSpc>
              <a:spcBef>
                <a:spcPts val="25"/>
              </a:spcBef>
            </a:pPr>
            <a:r>
              <a:rPr dirty="0" sz="600">
                <a:latin typeface="Courier New"/>
                <a:cs typeface="Courier New"/>
              </a:rPr>
              <a:t>ser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usado.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Tenga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cuenta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que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programa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especificado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aquí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debe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aceptar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 spc="-25">
                <a:latin typeface="Courier New"/>
                <a:cs typeface="Courier New"/>
              </a:rPr>
              <a:t>un</a:t>
            </a:r>
            <a:r>
              <a:rPr dirty="0" sz="600" spc="50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nombre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archivo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línea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comandos;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lo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contrario,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archivo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ATP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no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spc="-20">
                <a:latin typeface="Courier New"/>
                <a:cs typeface="Courier New"/>
              </a:rPr>
              <a:t>será </a:t>
            </a:r>
            <a:r>
              <a:rPr dirty="0" sz="600">
                <a:latin typeface="Courier New"/>
                <a:cs typeface="Courier New"/>
              </a:rPr>
              <a:t>cargado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automáticamente</a:t>
            </a:r>
            <a:r>
              <a:rPr dirty="0" sz="600" spc="8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por</a:t>
            </a:r>
            <a:r>
              <a:rPr dirty="0" sz="600" spc="8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editor.</a:t>
            </a:r>
            <a:endParaRPr sz="600">
              <a:latin typeface="Courier New"/>
              <a:cs typeface="Courier New"/>
            </a:endParaRPr>
          </a:p>
          <a:p>
            <a:pPr marL="12700" marR="147955">
              <a:lnSpc>
                <a:spcPct val="115599"/>
              </a:lnSpc>
              <a:spcBef>
                <a:spcPts val="260"/>
              </a:spcBef>
            </a:pPr>
            <a:r>
              <a:rPr dirty="0" sz="600">
                <a:latin typeface="Courier New"/>
                <a:cs typeface="Courier New"/>
              </a:rPr>
              <a:t>Contiene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comando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programa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ATP,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que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ejecuta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mediante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 i="1">
                <a:latin typeface="Courier New"/>
                <a:cs typeface="Courier New"/>
              </a:rPr>
              <a:t>ejecución</a:t>
            </a:r>
            <a:r>
              <a:rPr dirty="0" sz="600" spc="70" i="1">
                <a:latin typeface="Courier New"/>
                <a:cs typeface="Courier New"/>
              </a:rPr>
              <a:t> </a:t>
            </a:r>
            <a:r>
              <a:rPr dirty="0" sz="600" spc="-25" i="1">
                <a:latin typeface="Courier New"/>
                <a:cs typeface="Courier New"/>
              </a:rPr>
              <a:t>ATP </a:t>
            </a:r>
            <a:r>
              <a:rPr dirty="0" sz="600">
                <a:latin typeface="Courier New"/>
                <a:cs typeface="Courier New"/>
              </a:rPr>
              <a:t>comando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(o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tecla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 i="1">
                <a:latin typeface="Courier New"/>
                <a:cs typeface="Courier New"/>
              </a:rPr>
              <a:t>F2</a:t>
            </a:r>
            <a:r>
              <a:rPr dirty="0" sz="600" spc="50" i="1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)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parte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superior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 i="1">
                <a:latin typeface="Courier New"/>
                <a:cs typeface="Courier New"/>
              </a:rPr>
              <a:t>menú</a:t>
            </a:r>
            <a:r>
              <a:rPr dirty="0" sz="600" spc="50" i="1">
                <a:latin typeface="Courier New"/>
                <a:cs typeface="Courier New"/>
              </a:rPr>
              <a:t> </a:t>
            </a:r>
            <a:r>
              <a:rPr dirty="0" sz="600" i="1">
                <a:latin typeface="Courier New"/>
                <a:cs typeface="Courier New"/>
              </a:rPr>
              <a:t>ATP</a:t>
            </a:r>
            <a:r>
              <a:rPr dirty="0" sz="600" spc="50" i="1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.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Un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archivo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por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lotes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 spc="-25">
                <a:latin typeface="Courier New"/>
                <a:cs typeface="Courier New"/>
              </a:rPr>
              <a:t>es </a:t>
            </a:r>
            <a:r>
              <a:rPr dirty="0" sz="600">
                <a:latin typeface="Courier New"/>
                <a:cs typeface="Courier New"/>
              </a:rPr>
              <a:t>sugerido</a:t>
            </a:r>
            <a:r>
              <a:rPr dirty="0" sz="600" spc="10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como</a:t>
            </a:r>
            <a:r>
              <a:rPr dirty="0" sz="600" spc="10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predeterminado</a:t>
            </a:r>
            <a:r>
              <a:rPr dirty="0" sz="600" spc="10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(runATP_S.bat</a:t>
            </a:r>
            <a:r>
              <a:rPr dirty="0" sz="600" spc="10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para</a:t>
            </a:r>
            <a:r>
              <a:rPr dirty="0" sz="600" spc="10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Salford,</a:t>
            </a:r>
            <a:r>
              <a:rPr dirty="0" sz="600" spc="10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runATP_W.bat</a:t>
            </a: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dirty="0" sz="600">
                <a:latin typeface="Courier New"/>
                <a:cs typeface="Courier New"/>
              </a:rPr>
              <a:t>para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Watcom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y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runATP_G.bat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para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las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versiones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MingW32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/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GNU).</a:t>
            </a:r>
            <a:endParaRPr sz="600">
              <a:latin typeface="Courier New"/>
              <a:cs typeface="Courier New"/>
            </a:endParaRPr>
          </a:p>
          <a:p>
            <a:pPr marL="12700" marR="52069">
              <a:lnSpc>
                <a:spcPct val="115599"/>
              </a:lnSpc>
            </a:pPr>
            <a:r>
              <a:rPr dirty="0" sz="600">
                <a:latin typeface="Courier New"/>
                <a:cs typeface="Courier New"/>
              </a:rPr>
              <a:t>Las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versiones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Watcom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/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GNU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también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pueden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ejecutar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directamente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como%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WATDIR% </a:t>
            </a:r>
            <a:r>
              <a:rPr dirty="0" sz="600">
                <a:latin typeface="Courier New"/>
                <a:cs typeface="Courier New"/>
              </a:rPr>
              <a:t>TPBIGW.EXE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DISK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$$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*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-r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o%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GNUDIR%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TPBIGG.EXE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DISK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$$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-r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donde</a:t>
            </a: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600">
                <a:latin typeface="Courier New"/>
                <a:cs typeface="Courier New"/>
              </a:rPr>
              <a:t>$$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reemplaza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signo%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que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normalmente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usa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un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archivo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por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lotes.</a:t>
            </a:r>
            <a:endParaRPr sz="600">
              <a:latin typeface="Courier New"/>
              <a:cs typeface="Courier New"/>
            </a:endParaRPr>
          </a:p>
          <a:p>
            <a:pPr marL="12700" marR="385445">
              <a:lnSpc>
                <a:spcPct val="115599"/>
              </a:lnSpc>
              <a:spcBef>
                <a:spcPts val="210"/>
              </a:spcBef>
            </a:pPr>
            <a:r>
              <a:rPr dirty="0" sz="600">
                <a:latin typeface="Courier New"/>
                <a:cs typeface="Courier New"/>
              </a:rPr>
              <a:t>Contiene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nombre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programa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Armafit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utilizado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para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línea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/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cable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 spc="-20">
                <a:latin typeface="Courier New"/>
                <a:cs typeface="Courier New"/>
              </a:rPr>
              <a:t>NODA </a:t>
            </a:r>
            <a:r>
              <a:rPr dirty="0" sz="600">
                <a:latin typeface="Courier New"/>
                <a:cs typeface="Courier New"/>
              </a:rPr>
              <a:t>modelos.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sugiere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un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archivo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por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lotes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runAF.bat.</a:t>
            </a:r>
            <a:endParaRPr sz="600">
              <a:latin typeface="Courier New"/>
              <a:cs typeface="Courier New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1089080" y="3567050"/>
            <a:ext cx="21590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20">
                <a:latin typeface="Courier New"/>
                <a:cs typeface="Courier New"/>
              </a:rPr>
              <a:t>ATP:</a:t>
            </a:r>
            <a:endParaRPr sz="600">
              <a:latin typeface="Courier New"/>
              <a:cs typeface="Courier New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1089080" y="4333570"/>
            <a:ext cx="40640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10">
                <a:latin typeface="Courier New"/>
                <a:cs typeface="Courier New"/>
              </a:rPr>
              <a:t>ARMAFIT:</a:t>
            </a:r>
            <a:endParaRPr sz="600">
              <a:latin typeface="Courier New"/>
              <a:cs typeface="Courier New"/>
            </a:endParaRPr>
          </a:p>
        </p:txBody>
      </p:sp>
      <p:grpSp>
        <p:nvGrpSpPr>
          <p:cNvPr id="21" name="object 21" descr=""/>
          <p:cNvGrpSpPr/>
          <p:nvPr/>
        </p:nvGrpSpPr>
        <p:grpSpPr>
          <a:xfrm>
            <a:off x="368299" y="5344059"/>
            <a:ext cx="443230" cy="13335"/>
            <a:chOff x="368299" y="5344059"/>
            <a:chExt cx="443230" cy="13335"/>
          </a:xfrm>
        </p:grpSpPr>
        <p:sp>
          <p:nvSpPr>
            <p:cNvPr id="22" name="object 22" descr=""/>
            <p:cNvSpPr/>
            <p:nvPr/>
          </p:nvSpPr>
          <p:spPr>
            <a:xfrm>
              <a:off x="368299" y="5344059"/>
              <a:ext cx="443230" cy="6985"/>
            </a:xfrm>
            <a:custGeom>
              <a:avLst/>
              <a:gdLst/>
              <a:ahLst/>
              <a:cxnLst/>
              <a:rect l="l" t="t" r="r" b="b"/>
              <a:pathLst>
                <a:path w="443230" h="6985">
                  <a:moveTo>
                    <a:pt x="442731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442731" y="0"/>
                  </a:lnTo>
                  <a:lnTo>
                    <a:pt x="442731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 descr=""/>
            <p:cNvSpPr/>
            <p:nvPr/>
          </p:nvSpPr>
          <p:spPr>
            <a:xfrm>
              <a:off x="368287" y="5344057"/>
              <a:ext cx="443230" cy="13335"/>
            </a:xfrm>
            <a:custGeom>
              <a:avLst/>
              <a:gdLst/>
              <a:ahLst/>
              <a:cxnLst/>
              <a:rect l="l" t="t" r="r" b="b"/>
              <a:pathLst>
                <a:path w="443230" h="13335">
                  <a:moveTo>
                    <a:pt x="442734" y="0"/>
                  </a:moveTo>
                  <a:lnTo>
                    <a:pt x="436130" y="6616"/>
                  </a:lnTo>
                  <a:lnTo>
                    <a:pt x="0" y="6616"/>
                  </a:lnTo>
                  <a:lnTo>
                    <a:pt x="0" y="13220"/>
                  </a:lnTo>
                  <a:lnTo>
                    <a:pt x="436130" y="13220"/>
                  </a:lnTo>
                  <a:lnTo>
                    <a:pt x="442734" y="13220"/>
                  </a:lnTo>
                  <a:lnTo>
                    <a:pt x="442734" y="6616"/>
                  </a:lnTo>
                  <a:lnTo>
                    <a:pt x="442734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 descr=""/>
            <p:cNvSpPr/>
            <p:nvPr/>
          </p:nvSpPr>
          <p:spPr>
            <a:xfrm>
              <a:off x="368299" y="5344059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5" name="object 25" descr=""/>
          <p:cNvSpPr txBox="1"/>
          <p:nvPr/>
        </p:nvSpPr>
        <p:spPr>
          <a:xfrm>
            <a:off x="378830" y="5404054"/>
            <a:ext cx="4254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Page</a:t>
            </a:r>
            <a:r>
              <a:rPr dirty="0" sz="800" spc="6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94</a:t>
            </a:r>
            <a:endParaRPr sz="800">
              <a:latin typeface="Arial"/>
              <a:cs typeface="Arial"/>
            </a:endParaRPr>
          </a:p>
        </p:txBody>
      </p:sp>
      <p:sp>
        <p:nvSpPr>
          <p:cNvPr id="36" name="object 36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37" name="object 37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94615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62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26" name="object 26" descr=""/>
          <p:cNvSpPr txBox="1"/>
          <p:nvPr/>
        </p:nvSpPr>
        <p:spPr>
          <a:xfrm>
            <a:off x="4505379" y="5575860"/>
            <a:ext cx="99060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de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referencia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831370" y="6005376"/>
            <a:ext cx="31115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10">
                <a:latin typeface="Courier New"/>
                <a:cs typeface="Courier New"/>
              </a:rPr>
              <a:t>Trama:</a:t>
            </a:r>
            <a:endParaRPr sz="600">
              <a:latin typeface="Courier New"/>
              <a:cs typeface="Courier New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1545027" y="5994803"/>
            <a:ext cx="3642360" cy="3429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9050" marR="5080" indent="-6985">
              <a:lnSpc>
                <a:spcPct val="115599"/>
              </a:lnSpc>
              <a:spcBef>
                <a:spcPts val="95"/>
              </a:spcBef>
            </a:pPr>
            <a:r>
              <a:rPr dirty="0" sz="600">
                <a:latin typeface="Courier New"/>
                <a:cs typeface="Courier New"/>
              </a:rPr>
              <a:t>Contiene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comando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trazado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preferido.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Ejecutado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bajo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ATP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|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ejecutar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 spc="-20">
                <a:latin typeface="Courier New"/>
                <a:cs typeface="Courier New"/>
              </a:rPr>
              <a:t>Plot </a:t>
            </a:r>
            <a:r>
              <a:rPr dirty="0" sz="600" spc="-10">
                <a:latin typeface="Courier New"/>
                <a:cs typeface="Courier New"/>
              </a:rPr>
              <a:t>(F8).</a:t>
            </a: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600">
                <a:latin typeface="Courier New"/>
                <a:cs typeface="Courier New"/>
              </a:rPr>
              <a:t>Contiene</a:t>
            </a:r>
            <a:r>
              <a:rPr dirty="0" sz="600" spc="8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8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comando</a:t>
            </a:r>
            <a:r>
              <a:rPr dirty="0" sz="600" spc="8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Windsyn</a:t>
            </a:r>
            <a:r>
              <a:rPr dirty="0" sz="600" spc="8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compatible.</a:t>
            </a:r>
            <a:r>
              <a:rPr dirty="0" sz="600" spc="9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WindsynATPDraw.exe.</a:t>
            </a:r>
            <a:endParaRPr sz="600">
              <a:latin typeface="Courier New"/>
              <a:cs typeface="Courier New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831370" y="6216830"/>
            <a:ext cx="40640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10">
                <a:latin typeface="Courier New"/>
                <a:cs typeface="Courier New"/>
              </a:rPr>
              <a:t>Windsyn:</a:t>
            </a:r>
            <a:endParaRPr sz="600">
              <a:latin typeface="Courier New"/>
              <a:cs typeface="Courier New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831370" y="6606698"/>
            <a:ext cx="3312795" cy="40386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 i="1">
                <a:latin typeface="Times New Roman"/>
                <a:cs typeface="Times New Roman"/>
              </a:rPr>
              <a:t>Archivos</a:t>
            </a:r>
            <a:r>
              <a:rPr dirty="0" sz="800" spc="55" b="1" i="1">
                <a:latin typeface="Times New Roman"/>
                <a:cs typeface="Times New Roman"/>
              </a:rPr>
              <a:t> </a:t>
            </a:r>
            <a:r>
              <a:rPr dirty="0" sz="800" b="1" i="1">
                <a:latin typeface="Times New Roman"/>
                <a:cs typeface="Times New Roman"/>
              </a:rPr>
              <a:t>y</a:t>
            </a:r>
            <a:r>
              <a:rPr dirty="0" sz="800" spc="60" b="1" i="1">
                <a:latin typeface="Times New Roman"/>
                <a:cs typeface="Times New Roman"/>
              </a:rPr>
              <a:t> </a:t>
            </a:r>
            <a:r>
              <a:rPr dirty="0" sz="800" spc="-10" b="1" i="1">
                <a:latin typeface="Times New Roman"/>
                <a:cs typeface="Times New Roman"/>
              </a:rPr>
              <a:t>carpetas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9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siguiente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tabla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describe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opciones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disponibles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página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Directorios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: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831370" y="7148548"/>
            <a:ext cx="929640" cy="41846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10">
                <a:latin typeface="Courier New"/>
                <a:cs typeface="Courier New"/>
              </a:rPr>
              <a:t>Opción</a:t>
            </a:r>
            <a:endParaRPr sz="600">
              <a:latin typeface="Courier New"/>
              <a:cs typeface="Courier New"/>
            </a:endParaRPr>
          </a:p>
          <a:p>
            <a:pPr marL="12700" marR="5080">
              <a:lnSpc>
                <a:spcPct val="144500"/>
              </a:lnSpc>
              <a:spcBef>
                <a:spcPts val="259"/>
              </a:spcBef>
            </a:pPr>
            <a:r>
              <a:rPr dirty="0" sz="600">
                <a:latin typeface="Courier New"/>
                <a:cs typeface="Courier New"/>
              </a:rPr>
              <a:t>Carpeta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proyecto </a:t>
            </a:r>
            <a:r>
              <a:rPr dirty="0" sz="600">
                <a:latin typeface="Courier New"/>
                <a:cs typeface="Courier New"/>
              </a:rPr>
              <a:t>Carpeta</a:t>
            </a:r>
            <a:r>
              <a:rPr dirty="0" sz="600" spc="85">
                <a:latin typeface="Courier New"/>
                <a:cs typeface="Courier New"/>
              </a:rPr>
              <a:t> </a:t>
            </a:r>
            <a:r>
              <a:rPr dirty="0" sz="600" spc="-25">
                <a:latin typeface="Courier New"/>
                <a:cs typeface="Courier New"/>
              </a:rPr>
              <a:t>ATP</a:t>
            </a:r>
            <a:endParaRPr sz="600">
              <a:latin typeface="Courier New"/>
              <a:cs typeface="Courier New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1888639" y="7148548"/>
            <a:ext cx="3750310" cy="124396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125"/>
              </a:spcBef>
            </a:pPr>
            <a:r>
              <a:rPr dirty="0" sz="600" spc="-10">
                <a:latin typeface="Courier New"/>
                <a:cs typeface="Courier New"/>
              </a:rPr>
              <a:t>Descripción</a:t>
            </a:r>
            <a:endParaRPr sz="600">
              <a:latin typeface="Courier New"/>
              <a:cs typeface="Courier New"/>
            </a:endParaRPr>
          </a:p>
          <a:p>
            <a:pPr marL="25400" marR="385445">
              <a:lnSpc>
                <a:spcPct val="144500"/>
              </a:lnSpc>
              <a:spcBef>
                <a:spcPts val="259"/>
              </a:spcBef>
            </a:pP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directorio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donde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ATPDraw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almacena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los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archivos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proyecto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(.acp). </a:t>
            </a:r>
            <a:r>
              <a:rPr dirty="0" sz="600">
                <a:latin typeface="Courier New"/>
                <a:cs typeface="Courier New"/>
              </a:rPr>
              <a:t>Especifica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directorio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que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crean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los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archivos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.atp.</a:t>
            </a:r>
            <a:endParaRPr sz="600">
              <a:latin typeface="Courier New"/>
              <a:cs typeface="Courier New"/>
            </a:endParaRPr>
          </a:p>
          <a:p>
            <a:pPr marL="25400">
              <a:lnSpc>
                <a:spcPct val="100000"/>
              </a:lnSpc>
              <a:spcBef>
                <a:spcPts val="370"/>
              </a:spcBef>
            </a:pPr>
            <a:r>
              <a:rPr dirty="0" sz="600">
                <a:latin typeface="Courier New"/>
                <a:cs typeface="Courier New"/>
              </a:rPr>
              <a:t>Este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también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Directorio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resultados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predeterminado.</a:t>
            </a:r>
            <a:endParaRPr sz="600">
              <a:latin typeface="Courier New"/>
              <a:cs typeface="Courier New"/>
            </a:endParaRPr>
          </a:p>
          <a:p>
            <a:pPr marL="25400" marR="575945">
              <a:lnSpc>
                <a:spcPct val="115599"/>
              </a:lnSpc>
              <a:spcBef>
                <a:spcPts val="210"/>
              </a:spcBef>
            </a:pPr>
            <a:r>
              <a:rPr dirty="0" sz="600">
                <a:latin typeface="Courier New"/>
                <a:cs typeface="Courier New"/>
              </a:rPr>
              <a:t>Directorio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que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contiene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archivos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soporte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(.sup)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y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modelo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(.mod) </a:t>
            </a:r>
            <a:r>
              <a:rPr dirty="0" sz="600">
                <a:latin typeface="Courier New"/>
                <a:cs typeface="Courier New"/>
              </a:rPr>
              <a:t>para</a:t>
            </a:r>
            <a:r>
              <a:rPr dirty="0" sz="600" spc="9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componentes</a:t>
            </a:r>
            <a:r>
              <a:rPr dirty="0" sz="600" spc="9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MODELOS.</a:t>
            </a:r>
            <a:endParaRPr sz="600">
              <a:latin typeface="Courier New"/>
              <a:cs typeface="Courier New"/>
            </a:endParaRPr>
          </a:p>
          <a:p>
            <a:pPr marL="12700" marR="5080" indent="12700">
              <a:lnSpc>
                <a:spcPct val="115599"/>
              </a:lnSpc>
              <a:spcBef>
                <a:spcPts val="260"/>
              </a:spcBef>
            </a:pP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usuario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puede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escribir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archivos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texto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ayuda,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por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ejemplo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resistor.txt </a:t>
            </a:r>
            <a:r>
              <a:rPr dirty="0" sz="600">
                <a:latin typeface="Courier New"/>
                <a:cs typeface="Courier New"/>
              </a:rPr>
              <a:t>(mismo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nombre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que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archivo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soporte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y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extensión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txt)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y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almacenar</a:t>
            </a: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60"/>
              </a:spcBef>
            </a:pPr>
            <a:r>
              <a:rPr dirty="0" sz="600">
                <a:latin typeface="Courier New"/>
                <a:cs typeface="Courier New"/>
              </a:rPr>
              <a:t>en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esta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carpeta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Luego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agregará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automáticamente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después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 spc="-25">
                <a:latin typeface="Courier New"/>
                <a:cs typeface="Courier New"/>
              </a:rPr>
              <a:t>de</a:t>
            </a: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texto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ayuda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estándar.</a:t>
            </a:r>
            <a:endParaRPr sz="600">
              <a:latin typeface="Courier New"/>
              <a:cs typeface="Courier New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831370" y="7716830"/>
            <a:ext cx="69215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Courier New"/>
                <a:cs typeface="Courier New"/>
              </a:rPr>
              <a:t>Carpeta</a:t>
            </a:r>
            <a:r>
              <a:rPr dirty="0" sz="600" spc="8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modelo</a:t>
            </a:r>
            <a:endParaRPr sz="600">
              <a:latin typeface="Courier New"/>
              <a:cs typeface="Courier New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831370" y="7961323"/>
            <a:ext cx="786765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Courier New"/>
                <a:cs typeface="Courier New"/>
              </a:rPr>
              <a:t>Carpeta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ayuda</a:t>
            </a:r>
            <a:endParaRPr sz="600">
              <a:latin typeface="Courier New"/>
              <a:cs typeface="Courier New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831370" y="8400089"/>
            <a:ext cx="5165090" cy="187578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069340" marR="5080" indent="-1057275">
              <a:lnSpc>
                <a:spcPct val="115599"/>
              </a:lnSpc>
              <a:spcBef>
                <a:spcPts val="95"/>
              </a:spcBef>
            </a:pPr>
            <a:r>
              <a:rPr dirty="0" sz="600">
                <a:latin typeface="Courier New"/>
                <a:cs typeface="Courier New"/>
              </a:rPr>
              <a:t>Especificación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8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usuario.</a:t>
            </a:r>
            <a:r>
              <a:rPr dirty="0" sz="600" spc="8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Directorio</a:t>
            </a:r>
            <a:r>
              <a:rPr dirty="0" sz="600" spc="8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8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carpetas</a:t>
            </a:r>
            <a:r>
              <a:rPr dirty="0" sz="600" spc="8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que</a:t>
            </a:r>
            <a:r>
              <a:rPr dirty="0" sz="600" spc="8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contiene</a:t>
            </a:r>
            <a:r>
              <a:rPr dirty="0" sz="600" spc="8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archivos</a:t>
            </a:r>
            <a:r>
              <a:rPr dirty="0" sz="600" spc="8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soporte</a:t>
            </a:r>
            <a:r>
              <a:rPr dirty="0" sz="600" spc="8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(.sup),</a:t>
            </a:r>
            <a:r>
              <a:rPr dirty="0" sz="600" spc="8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biblioteca</a:t>
            </a:r>
            <a:r>
              <a:rPr dirty="0" sz="600" spc="8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(.lib) </a:t>
            </a:r>
            <a:r>
              <a:rPr dirty="0" sz="600">
                <a:latin typeface="Courier New"/>
                <a:cs typeface="Courier New"/>
              </a:rPr>
              <a:t>para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componentes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especificados</a:t>
            </a:r>
            <a:r>
              <a:rPr dirty="0" sz="600" spc="8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por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usuario.</a:t>
            </a:r>
            <a:endParaRPr sz="600">
              <a:latin typeface="Courier New"/>
              <a:cs typeface="Courier New"/>
            </a:endParaRPr>
          </a:p>
          <a:p>
            <a:pPr marL="1082675" marR="623570" indent="-1070610">
              <a:lnSpc>
                <a:spcPct val="115599"/>
              </a:lnSpc>
              <a:spcBef>
                <a:spcPts val="204"/>
              </a:spcBef>
            </a:pPr>
            <a:r>
              <a:rPr dirty="0" sz="600">
                <a:latin typeface="Courier New"/>
                <a:cs typeface="Courier New"/>
              </a:rPr>
              <a:t>Carpeta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línea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/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cable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Carpeta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predeterminada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para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los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modelos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línea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y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cable.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Esta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carpeta </a:t>
            </a:r>
            <a:r>
              <a:rPr dirty="0" sz="600">
                <a:latin typeface="Courier New"/>
                <a:cs typeface="Courier New"/>
              </a:rPr>
              <a:t>contendrá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archivos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.alc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(datos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línea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/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cable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ATPDraw),</a:t>
            </a:r>
            <a:endParaRPr sz="600">
              <a:latin typeface="Courier New"/>
              <a:cs typeface="Courier New"/>
            </a:endParaRPr>
          </a:p>
          <a:p>
            <a:pPr marL="1082675" marR="1123315">
              <a:lnSpc>
                <a:spcPct val="115599"/>
              </a:lnSpc>
            </a:pPr>
            <a:r>
              <a:rPr dirty="0" sz="600">
                <a:latin typeface="Courier New"/>
                <a:cs typeface="Courier New"/>
              </a:rPr>
              <a:t>archivos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intermedios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.atp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y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.pch,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y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archivos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.lib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(incluidos). </a:t>
            </a:r>
            <a:r>
              <a:rPr dirty="0" sz="600">
                <a:latin typeface="Courier New"/>
                <a:cs typeface="Courier New"/>
              </a:rPr>
              <a:t>Si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los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archivos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.alc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almacenan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directorio,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spc="-25">
                <a:latin typeface="Courier New"/>
                <a:cs typeface="Courier New"/>
              </a:rPr>
              <a:t>el</a:t>
            </a:r>
            <a:endParaRPr sz="600">
              <a:latin typeface="Courier New"/>
              <a:cs typeface="Courier New"/>
            </a:endParaRPr>
          </a:p>
          <a:p>
            <a:pPr marL="1082675" marR="409575">
              <a:lnSpc>
                <a:spcPct val="115599"/>
              </a:lnSpc>
            </a:pPr>
            <a:r>
              <a:rPr dirty="0" sz="600">
                <a:latin typeface="Courier New"/>
                <a:cs typeface="Courier New"/>
              </a:rPr>
              <a:t>Los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archivos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.lib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resultantes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utilizados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las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declaraciones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$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Incluir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 spc="-25">
                <a:latin typeface="Courier New"/>
                <a:cs typeface="Courier New"/>
              </a:rPr>
              <a:t>el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archivo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entrada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ATP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final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también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almacena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este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directorio.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 spc="-25">
                <a:latin typeface="Courier New"/>
                <a:cs typeface="Courier New"/>
              </a:rPr>
              <a:t>los</a:t>
            </a:r>
            <a:r>
              <a:rPr dirty="0" sz="600" spc="50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opción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$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Prefix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/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$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Suffix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debería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estar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desactivada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este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caso.</a:t>
            </a:r>
            <a:endParaRPr sz="600">
              <a:latin typeface="Courier New"/>
              <a:cs typeface="Courier New"/>
            </a:endParaRPr>
          </a:p>
          <a:p>
            <a:pPr marL="1082675">
              <a:lnSpc>
                <a:spcPct val="100000"/>
              </a:lnSpc>
              <a:spcBef>
                <a:spcPts val="114"/>
              </a:spcBef>
            </a:pP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formato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Noda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ATP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no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permite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especificar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completo</a:t>
            </a:r>
            <a:endParaRPr sz="600">
              <a:latin typeface="Courier New"/>
              <a:cs typeface="Courier New"/>
            </a:endParaRPr>
          </a:p>
          <a:p>
            <a:pPr marL="1082675" marR="694690">
              <a:lnSpc>
                <a:spcPct val="115599"/>
              </a:lnSpc>
            </a:pPr>
            <a:r>
              <a:rPr dirty="0" sz="600">
                <a:latin typeface="Courier New"/>
                <a:cs typeface="Courier New"/>
              </a:rPr>
              <a:t>ruta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para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$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incluir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archivos.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Por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lo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tanto,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líneas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Noda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(archivos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.alc) </a:t>
            </a:r>
            <a:r>
              <a:rPr dirty="0" sz="600">
                <a:latin typeface="Courier New"/>
                <a:cs typeface="Courier New"/>
              </a:rPr>
              <a:t>debe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almacenarse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mismo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directorio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que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archivo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ATP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final.</a:t>
            </a:r>
            <a:endParaRPr sz="600">
              <a:latin typeface="Courier New"/>
              <a:cs typeface="Courier New"/>
            </a:endParaRPr>
          </a:p>
          <a:p>
            <a:pPr marL="1082675" marR="1028065" indent="-1070610">
              <a:lnSpc>
                <a:spcPct val="115599"/>
              </a:lnSpc>
              <a:spcBef>
                <a:spcPts val="209"/>
              </a:spcBef>
            </a:pPr>
            <a:r>
              <a:rPr dirty="0" sz="600">
                <a:latin typeface="Courier New"/>
                <a:cs typeface="Courier New"/>
              </a:rPr>
              <a:t>Carpeta</a:t>
            </a:r>
            <a:r>
              <a:rPr dirty="0" sz="600" spc="9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Transformer</a:t>
            </a:r>
            <a:r>
              <a:rPr dirty="0" sz="600" spc="9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9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carpeta</a:t>
            </a:r>
            <a:r>
              <a:rPr dirty="0" sz="600" spc="9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predeterminada</a:t>
            </a:r>
            <a:r>
              <a:rPr dirty="0" sz="600" spc="9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para</a:t>
            </a:r>
            <a:r>
              <a:rPr dirty="0" sz="600" spc="9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BCTRAN</a:t>
            </a:r>
            <a:r>
              <a:rPr dirty="0" sz="600" spc="9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multifase,</a:t>
            </a:r>
            <a:r>
              <a:rPr dirty="0" sz="600" spc="9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bobinado</a:t>
            </a:r>
            <a:r>
              <a:rPr dirty="0" sz="600" spc="9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múltiple </a:t>
            </a:r>
            <a:r>
              <a:rPr dirty="0" sz="600">
                <a:latin typeface="Courier New"/>
                <a:cs typeface="Courier New"/>
              </a:rPr>
              <a:t>Modelos</a:t>
            </a:r>
            <a:r>
              <a:rPr dirty="0" sz="600" spc="9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9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transformadores</a:t>
            </a:r>
            <a:r>
              <a:rPr dirty="0" sz="600" spc="9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lineales.</a:t>
            </a:r>
            <a:r>
              <a:rPr dirty="0" sz="600" spc="9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Esta</a:t>
            </a:r>
            <a:r>
              <a:rPr dirty="0" sz="600" spc="9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carpeta</a:t>
            </a:r>
            <a:r>
              <a:rPr dirty="0" sz="600" spc="9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contendrá</a:t>
            </a:r>
            <a:r>
              <a:rPr dirty="0" sz="600" spc="95">
                <a:latin typeface="Courier New"/>
                <a:cs typeface="Courier New"/>
              </a:rPr>
              <a:t> </a:t>
            </a:r>
            <a:r>
              <a:rPr dirty="0" sz="600" spc="-20">
                <a:latin typeface="Courier New"/>
                <a:cs typeface="Courier New"/>
              </a:rPr>
              <a:t>.bct </a:t>
            </a:r>
            <a:r>
              <a:rPr dirty="0" sz="600">
                <a:latin typeface="Courier New"/>
                <a:cs typeface="Courier New"/>
              </a:rPr>
              <a:t>archivos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(datos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ATPDraw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Bctran),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.atp,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.pch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 spc="-50">
                <a:latin typeface="Courier New"/>
                <a:cs typeface="Courier New"/>
              </a:rPr>
              <a:t>y</a:t>
            </a:r>
            <a:endParaRPr sz="600">
              <a:latin typeface="Courier New"/>
              <a:cs typeface="Courier New"/>
            </a:endParaRPr>
          </a:p>
          <a:p>
            <a:pPr marL="1082675" marR="837565">
              <a:lnSpc>
                <a:spcPct val="115599"/>
              </a:lnSpc>
            </a:pPr>
            <a:r>
              <a:rPr dirty="0" sz="600">
                <a:latin typeface="Courier New"/>
                <a:cs typeface="Courier New"/>
              </a:rPr>
              <a:t>archivos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.lis.</a:t>
            </a:r>
            <a:r>
              <a:rPr dirty="0" sz="600" spc="8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Además,</a:t>
            </a:r>
            <a:r>
              <a:rPr dirty="0" sz="600" spc="8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los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archivos</a:t>
            </a:r>
            <a:r>
              <a:rPr dirty="0" sz="600" spc="8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8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transformador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híbrido</a:t>
            </a:r>
            <a:r>
              <a:rPr dirty="0" sz="600" spc="8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(XFMR) </a:t>
            </a:r>
            <a:r>
              <a:rPr dirty="0" sz="600">
                <a:latin typeface="Courier New"/>
                <a:cs typeface="Courier New"/>
              </a:rPr>
              <a:t>podría</a:t>
            </a:r>
            <a:r>
              <a:rPr dirty="0" sz="600" spc="8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almacenarse</a:t>
            </a:r>
            <a:r>
              <a:rPr dirty="0" sz="600" spc="8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aquí</a:t>
            </a:r>
            <a:r>
              <a:rPr dirty="0" sz="600" spc="8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(.xfm).</a:t>
            </a:r>
            <a:endParaRPr sz="600">
              <a:latin typeface="Courier New"/>
              <a:cs typeface="Courier New"/>
            </a:endParaRPr>
          </a:p>
        </p:txBody>
      </p:sp>
    </p:spTree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935015" y="165100"/>
            <a:ext cx="5226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5" name="object 5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583"/>
                  </a:lnTo>
                  <a:lnTo>
                    <a:pt x="142755" y="98583"/>
                  </a:lnTo>
                  <a:lnTo>
                    <a:pt x="136180" y="99891"/>
                  </a:lnTo>
                  <a:lnTo>
                    <a:pt x="104587" y="124086"/>
                  </a:lnTo>
                  <a:lnTo>
                    <a:pt x="98048" y="143290"/>
                  </a:lnTo>
                  <a:lnTo>
                    <a:pt x="98048" y="569322"/>
                  </a:lnTo>
                  <a:lnTo>
                    <a:pt x="117977" y="603765"/>
                  </a:lnTo>
                  <a:lnTo>
                    <a:pt x="142755" y="614029"/>
                  </a:lnTo>
                  <a:lnTo>
                    <a:pt x="1886711" y="614029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4029"/>
                  </a:moveTo>
                  <a:lnTo>
                    <a:pt x="1744971" y="614029"/>
                  </a:lnTo>
                  <a:lnTo>
                    <a:pt x="1751545" y="612721"/>
                  </a:lnTo>
                  <a:lnTo>
                    <a:pt x="1764174" y="607489"/>
                  </a:lnTo>
                  <a:lnTo>
                    <a:pt x="1788370" y="575896"/>
                  </a:lnTo>
                  <a:lnTo>
                    <a:pt x="1789678" y="569322"/>
                  </a:lnTo>
                  <a:lnTo>
                    <a:pt x="1789678" y="143290"/>
                  </a:lnTo>
                  <a:lnTo>
                    <a:pt x="1769748" y="108846"/>
                  </a:lnTo>
                  <a:lnTo>
                    <a:pt x="1744971" y="98583"/>
                  </a:lnTo>
                  <a:lnTo>
                    <a:pt x="1886711" y="98583"/>
                  </a:lnTo>
                  <a:lnTo>
                    <a:pt x="1886711" y="614029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932176" y="500461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5453" y="528528"/>
                  </a:moveTo>
                  <a:lnTo>
                    <a:pt x="49392" y="528528"/>
                  </a:lnTo>
                  <a:lnTo>
                    <a:pt x="45954" y="528171"/>
                  </a:lnTo>
                  <a:lnTo>
                    <a:pt x="10837" y="507931"/>
                  </a:lnTo>
                  <a:lnTo>
                    <a:pt x="0" y="479173"/>
                  </a:lnTo>
                  <a:lnTo>
                    <a:pt x="0" y="475718"/>
                  </a:lnTo>
                  <a:lnTo>
                    <a:pt x="0" y="49248"/>
                  </a:lnTo>
                  <a:lnTo>
                    <a:pt x="17937" y="12958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808"/>
                  </a:lnTo>
                  <a:lnTo>
                    <a:pt x="1704845" y="49248"/>
                  </a:lnTo>
                  <a:lnTo>
                    <a:pt x="1704845" y="479173"/>
                  </a:lnTo>
                  <a:lnTo>
                    <a:pt x="1686907" y="515517"/>
                  </a:lnTo>
                  <a:lnTo>
                    <a:pt x="1658890" y="528218"/>
                  </a:lnTo>
                  <a:lnTo>
                    <a:pt x="1655453" y="52852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171"/>
              <a:ext cx="145374" cy="145374"/>
            </a:xfrm>
            <a:prstGeom prst="rect">
              <a:avLst/>
            </a:prstGeom>
          </p:spPr>
        </p:pic>
      </p:grpSp>
      <p:sp>
        <p:nvSpPr>
          <p:cNvPr id="8" name="object 8" descr=""/>
          <p:cNvSpPr txBox="1"/>
          <p:nvPr/>
        </p:nvSpPr>
        <p:spPr>
          <a:xfrm>
            <a:off x="3519868" y="811505"/>
            <a:ext cx="52959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10">
                <a:latin typeface="Arial MT"/>
                <a:cs typeface="Arial MT"/>
              </a:rPr>
              <a:t>Traduciendo...</a:t>
            </a:r>
            <a:endParaRPr sz="600">
              <a:latin typeface="Arial MT"/>
              <a:cs typeface="Arial MT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831370" y="3117673"/>
            <a:ext cx="13144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94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4611106" y="3137496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831370" y="342342"/>
            <a:ext cx="475996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Courier New"/>
                <a:cs typeface="Courier New"/>
              </a:rPr>
              <a:t>Carpeta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complementosEsta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una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carpeta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definible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por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usuario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que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aparece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parte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inferior</a:t>
            </a:r>
            <a:endParaRPr sz="600">
              <a:latin typeface="Courier New"/>
              <a:cs typeface="Courier New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1901855" y="401814"/>
            <a:ext cx="3404235" cy="219710"/>
          </a:xfrm>
          <a:prstGeom prst="rect">
            <a:avLst/>
          </a:prstGeom>
        </p:spPr>
        <p:txBody>
          <a:bodyPr wrap="square" lIns="0" tIns="7620" rIns="0" bIns="0" rtlCol="0" vert="horz">
            <a:spAutoFit/>
          </a:bodyPr>
          <a:lstStyle/>
          <a:p>
            <a:pPr marL="12700" marR="5080">
              <a:lnSpc>
                <a:spcPct val="108400"/>
              </a:lnSpc>
              <a:spcBef>
                <a:spcPts val="60"/>
              </a:spcBef>
            </a:pP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menú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Selección.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usuario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puede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agregar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archivos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proyecto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(acp) </a:t>
            </a:r>
            <a:r>
              <a:rPr dirty="0" sz="600">
                <a:latin typeface="Courier New"/>
                <a:cs typeface="Courier New"/>
              </a:rPr>
              <a:t>y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subcarpetas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esta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estructura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carpetas.</a:t>
            </a:r>
            <a:endParaRPr sz="600">
              <a:latin typeface="Courier New"/>
              <a:cs typeface="Courier New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831370" y="765250"/>
            <a:ext cx="44894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 i="1">
                <a:latin typeface="Times New Roman"/>
                <a:cs typeface="Times New Roman"/>
              </a:rPr>
              <a:t>Ver</a:t>
            </a:r>
            <a:r>
              <a:rPr dirty="0" sz="800" spc="-20" b="1" i="1">
                <a:latin typeface="Times New Roman"/>
                <a:cs typeface="Times New Roman"/>
              </a:rPr>
              <a:t> </a:t>
            </a:r>
            <a:r>
              <a:rPr dirty="0" sz="800" b="1" i="1">
                <a:latin typeface="Times New Roman"/>
                <a:cs typeface="Times New Roman"/>
              </a:rPr>
              <a:t>/</a:t>
            </a:r>
            <a:r>
              <a:rPr dirty="0" sz="800" spc="-20" b="1" i="1">
                <a:latin typeface="Times New Roman"/>
                <a:cs typeface="Times New Roman"/>
              </a:rPr>
              <a:t> </a:t>
            </a:r>
            <a:r>
              <a:rPr dirty="0" sz="800" spc="-25" b="1" i="1">
                <a:latin typeface="Times New Roman"/>
                <a:cs typeface="Times New Roman"/>
              </a:rPr>
              <a:t>ATP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831370" y="865690"/>
            <a:ext cx="5047615" cy="303530"/>
          </a:xfrm>
          <a:prstGeom prst="rect">
            <a:avLst/>
          </a:prstGeom>
        </p:spPr>
        <p:txBody>
          <a:bodyPr wrap="square" lIns="0" tIns="285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25"/>
              </a:spcBef>
            </a:pP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especificar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grupos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opciones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página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Ver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/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ATP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Estas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opciones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vista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 spc="-10" i="1">
                <a:latin typeface="Times New Roman"/>
                <a:cs typeface="Times New Roman"/>
              </a:rPr>
              <a:t>predeterminadas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configuración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predeterminada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ATP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831370" y="1275382"/>
            <a:ext cx="6254115" cy="1551940"/>
          </a:xfrm>
          <a:prstGeom prst="rect">
            <a:avLst/>
          </a:prstGeom>
        </p:spPr>
        <p:txBody>
          <a:bodyPr wrap="square" lIns="0" tIns="285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25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Editar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opciones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abre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Opciones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vista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permite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vista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opciones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aplicar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defecto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todas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nuevas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opciones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disponibles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describen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sección</a:t>
            </a:r>
            <a:endParaRPr sz="800">
              <a:latin typeface="Times New Roman"/>
              <a:cs typeface="Times New Roman"/>
            </a:endParaRPr>
          </a:p>
          <a:p>
            <a:pPr marL="12700" marR="79121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4.2.4.4.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Tenga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cuenta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todas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mantienen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propio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conjunto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opciones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vista,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nuevas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abra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utilizarán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opciones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especificadas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aquí.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cambiar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opciones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vista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un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ventana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existente,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elemento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Opciones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Ver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(sección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4.2.4.4).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Editar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configuración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llama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configuración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ATP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descrito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sección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4.2.5.1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manual.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configuración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especificada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aquí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aplicará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defecto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todos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proyecto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nuevos.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Tenga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cuenta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todos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circuitos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tener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propia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configuración;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almacenado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junto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proyecto.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configuración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especificada</a:t>
            </a:r>
            <a:endParaRPr sz="800">
              <a:latin typeface="Times New Roman"/>
              <a:cs typeface="Times New Roman"/>
            </a:endParaRPr>
          </a:p>
          <a:p>
            <a:pPr marL="12700" marR="124460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aquí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serán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utilizados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nuevos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cree.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personalizar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configuración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existente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elemento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Configuración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...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ATP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presione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tecla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función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F3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.</a:t>
            </a:r>
            <a:endParaRPr sz="800">
              <a:latin typeface="Times New Roman"/>
              <a:cs typeface="Times New Roman"/>
            </a:endParaRPr>
          </a:p>
        </p:txBody>
      </p:sp>
      <p:grpSp>
        <p:nvGrpSpPr>
          <p:cNvPr id="16" name="object 16" descr=""/>
          <p:cNvGrpSpPr/>
          <p:nvPr/>
        </p:nvGrpSpPr>
        <p:grpSpPr>
          <a:xfrm>
            <a:off x="368299" y="3725078"/>
            <a:ext cx="443230" cy="13335"/>
            <a:chOff x="368299" y="3725078"/>
            <a:chExt cx="443230" cy="13335"/>
          </a:xfrm>
        </p:grpSpPr>
        <p:sp>
          <p:nvSpPr>
            <p:cNvPr id="17" name="object 17" descr=""/>
            <p:cNvSpPr/>
            <p:nvPr/>
          </p:nvSpPr>
          <p:spPr>
            <a:xfrm>
              <a:off x="368299" y="3725078"/>
              <a:ext cx="443230" cy="6985"/>
            </a:xfrm>
            <a:custGeom>
              <a:avLst/>
              <a:gdLst/>
              <a:ahLst/>
              <a:cxnLst/>
              <a:rect l="l" t="t" r="r" b="b"/>
              <a:pathLst>
                <a:path w="443230" h="6985">
                  <a:moveTo>
                    <a:pt x="442731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442731" y="0"/>
                  </a:lnTo>
                  <a:lnTo>
                    <a:pt x="442731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 descr=""/>
            <p:cNvSpPr/>
            <p:nvPr/>
          </p:nvSpPr>
          <p:spPr>
            <a:xfrm>
              <a:off x="368287" y="3725087"/>
              <a:ext cx="443230" cy="13335"/>
            </a:xfrm>
            <a:custGeom>
              <a:avLst/>
              <a:gdLst/>
              <a:ahLst/>
              <a:cxnLst/>
              <a:rect l="l" t="t" r="r" b="b"/>
              <a:pathLst>
                <a:path w="443230" h="13335">
                  <a:moveTo>
                    <a:pt x="442734" y="0"/>
                  </a:moveTo>
                  <a:lnTo>
                    <a:pt x="436130" y="6604"/>
                  </a:lnTo>
                  <a:lnTo>
                    <a:pt x="0" y="6604"/>
                  </a:lnTo>
                  <a:lnTo>
                    <a:pt x="0" y="13208"/>
                  </a:lnTo>
                  <a:lnTo>
                    <a:pt x="436130" y="13208"/>
                  </a:lnTo>
                  <a:lnTo>
                    <a:pt x="442734" y="13208"/>
                  </a:lnTo>
                  <a:lnTo>
                    <a:pt x="442734" y="6604"/>
                  </a:lnTo>
                  <a:lnTo>
                    <a:pt x="442734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 descr=""/>
            <p:cNvSpPr/>
            <p:nvPr/>
          </p:nvSpPr>
          <p:spPr>
            <a:xfrm>
              <a:off x="368299" y="3725078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0" name="object 20" descr=""/>
          <p:cNvSpPr txBox="1"/>
          <p:nvPr/>
        </p:nvSpPr>
        <p:spPr>
          <a:xfrm>
            <a:off x="378830" y="3785074"/>
            <a:ext cx="4254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Page</a:t>
            </a:r>
            <a:r>
              <a:rPr dirty="0" sz="800" spc="6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95</a:t>
            </a:r>
            <a:endParaRPr sz="800">
              <a:latin typeface="Arial"/>
              <a:cs typeface="Arial"/>
            </a:endParaRPr>
          </a:p>
        </p:txBody>
      </p:sp>
      <p:sp>
        <p:nvSpPr>
          <p:cNvPr id="24" name="object 24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25" name="object 25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94615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62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21" name="object 21" descr=""/>
          <p:cNvSpPr txBox="1"/>
          <p:nvPr/>
        </p:nvSpPr>
        <p:spPr>
          <a:xfrm>
            <a:off x="4763088" y="3956880"/>
            <a:ext cx="99060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de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referencia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1089080" y="4500052"/>
            <a:ext cx="5072380" cy="390461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2595880" marR="5080">
              <a:lnSpc>
                <a:spcPct val="113799"/>
              </a:lnSpc>
              <a:spcBef>
                <a:spcPts val="90"/>
              </a:spcBef>
            </a:pP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etiquetas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prefijo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cadenas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texto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agregadas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frente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$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include.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es</a:t>
            </a:r>
            <a:endParaRPr sz="800">
              <a:latin typeface="Times New Roman"/>
              <a:cs typeface="Times New Roman"/>
            </a:endParaRPr>
          </a:p>
          <a:p>
            <a:pPr marL="2595880" marR="13398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porque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(USP),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cable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(LCC)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Windsyn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(WIS)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todos</a:t>
            </a:r>
            <a:endParaRPr sz="800">
              <a:latin typeface="Times New Roman"/>
              <a:cs typeface="Times New Roman"/>
            </a:endParaRPr>
          </a:p>
          <a:p>
            <a:pPr marL="259588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tienen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$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include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volcado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la</a:t>
            </a:r>
            <a:endParaRPr sz="800">
              <a:latin typeface="Times New Roman"/>
              <a:cs typeface="Times New Roman"/>
            </a:endParaRPr>
          </a:p>
          <a:p>
            <a:pPr marL="2595880" marR="13398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Directorio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resultados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(igual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ATP).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caso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duplica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estos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categorías,</a:t>
            </a:r>
            <a:r>
              <a:rPr dirty="0" sz="800" spc="1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conflictos</a:t>
            </a:r>
            <a:r>
              <a:rPr dirty="0" sz="800" spc="1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archivos</a:t>
            </a:r>
            <a:r>
              <a:rPr dirty="0" sz="800" spc="1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ocurrirán.</a:t>
            </a:r>
            <a:r>
              <a:rPr dirty="0" sz="800" spc="11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los</a:t>
            </a:r>
            <a:endParaRPr sz="800">
              <a:latin typeface="Times New Roman"/>
              <a:cs typeface="Times New Roman"/>
            </a:endParaRPr>
          </a:p>
          <a:p>
            <a:pPr marL="2595880" marR="26543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prefijo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utilizar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evitar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conflicto.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UPS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tienen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mismo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ejemplo,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$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include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todos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obligado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ser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igual.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8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4.38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Configuración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vista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predeterminada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opciones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ATP.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2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13970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opciones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mantenimiento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eliminan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temporales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después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simulación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salida.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caso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de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depurar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cable,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Eliminar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archivos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temporales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después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la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simulación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debe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comprobado.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8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 b="1">
                <a:latin typeface="Times New Roman"/>
                <a:cs typeface="Times New Roman"/>
              </a:rPr>
              <a:t>4.2.7.5</a:t>
            </a:r>
            <a:r>
              <a:rPr dirty="0" sz="800" spc="7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Opciones</a:t>
            </a:r>
            <a:r>
              <a:rPr dirty="0" sz="800" spc="7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</a:t>
            </a:r>
            <a:r>
              <a:rPr dirty="0" sz="800" spc="75" b="1">
                <a:latin typeface="Times New Roman"/>
                <a:cs typeface="Times New Roman"/>
              </a:rPr>
              <a:t> </a:t>
            </a:r>
            <a:r>
              <a:rPr dirty="0" sz="800" spc="-10" b="1">
                <a:latin typeface="Times New Roman"/>
                <a:cs typeface="Times New Roman"/>
              </a:rPr>
              <a:t>guardado</a:t>
            </a:r>
            <a:endParaRPr sz="800">
              <a:latin typeface="Times New Roman"/>
              <a:cs typeface="Times New Roman"/>
            </a:endParaRPr>
          </a:p>
          <a:p>
            <a:pPr marL="12700" marR="354965">
              <a:lnSpc>
                <a:spcPct val="113799"/>
              </a:lnSpc>
              <a:spcBef>
                <a:spcPts val="310"/>
              </a:spcBef>
            </a:pPr>
            <a:r>
              <a:rPr dirty="0" sz="800" spc="10">
                <a:latin typeface="Times New Roman"/>
                <a:cs typeface="Times New Roman"/>
              </a:rPr>
              <a:t>Guarda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las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opciones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del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programa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en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Courier New"/>
                <a:cs typeface="Courier New"/>
              </a:rPr>
              <a:t>ATPDraw.ini</a:t>
            </a:r>
            <a:r>
              <a:rPr dirty="0" sz="800" spc="-245">
                <a:latin typeface="Courier New"/>
                <a:cs typeface="Courier New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.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Este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archivo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normalmente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se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encuentra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en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el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programa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directorio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instalación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utilizar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almacenar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opciones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configuraciones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predeterminadas.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800" b="1">
                <a:latin typeface="Times New Roman"/>
                <a:cs typeface="Times New Roman"/>
              </a:rPr>
              <a:t>4.2.8</a:t>
            </a:r>
            <a:r>
              <a:rPr dirty="0" sz="800" spc="65" b="1">
                <a:latin typeface="Times New Roman"/>
                <a:cs typeface="Times New Roman"/>
              </a:rPr>
              <a:t> </a:t>
            </a:r>
            <a:r>
              <a:rPr dirty="0" sz="800" spc="-10" b="1">
                <a:latin typeface="Times New Roman"/>
                <a:cs typeface="Times New Roman"/>
              </a:rPr>
              <a:t>Ventana</a:t>
            </a:r>
            <a:endParaRPr sz="800">
              <a:latin typeface="Times New Roman"/>
              <a:cs typeface="Times New Roman"/>
            </a:endParaRPr>
          </a:p>
          <a:p>
            <a:pPr marL="2186305" marR="525145">
              <a:lnSpc>
                <a:spcPct val="113799"/>
              </a:lnSpc>
              <a:spcBef>
                <a:spcPts val="50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menú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Ventana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contiene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opciones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activar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reorganizar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mostrar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ocultar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ventana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mapa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1089080" y="8866571"/>
            <a:ext cx="4807585" cy="143446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2186305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4.39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Opciones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admitidas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Ventana.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3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ts val="919"/>
              </a:lnSpc>
            </a:pPr>
            <a:r>
              <a:rPr dirty="0" sz="800" spc="-10" b="1" i="1">
                <a:latin typeface="Times New Roman"/>
                <a:cs typeface="Times New Roman"/>
              </a:rPr>
              <a:t>Loseta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ts val="919"/>
              </a:lnSpc>
            </a:pPr>
            <a:r>
              <a:rPr dirty="0" sz="800" spc="10">
                <a:latin typeface="Times New Roman"/>
                <a:cs typeface="Times New Roman"/>
              </a:rPr>
              <a:t>El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comando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 i="1">
                <a:latin typeface="Times New Roman"/>
                <a:cs typeface="Times New Roman"/>
              </a:rPr>
              <a:t>Mosaico</a:t>
            </a:r>
            <a:r>
              <a:rPr dirty="0" sz="800" spc="25" i="1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organiza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las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ventanas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del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circuito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horizontalmente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en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el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mismo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tamaño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en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pantalla.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A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active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haga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barra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título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activo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marcada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un</a:t>
            </a:r>
            <a:endParaRPr sz="800">
              <a:latin typeface="Times New Roman"/>
              <a:cs typeface="Times New Roman"/>
            </a:endParaRPr>
          </a:p>
          <a:p>
            <a:pPr marL="118110" indent="-105410">
              <a:lnSpc>
                <a:spcPct val="100000"/>
              </a:lnSpc>
              <a:spcBef>
                <a:spcPts val="235"/>
              </a:spcBef>
              <a:buFont typeface="Segoe UI Symbol"/>
              <a:buChar char="✓"/>
              <a:tabLst>
                <a:tab pos="118110" algn="l"/>
              </a:tabLst>
            </a:pPr>
            <a:r>
              <a:rPr dirty="0" sz="800">
                <a:latin typeface="Times New Roman"/>
                <a:cs typeface="Times New Roman"/>
              </a:rPr>
              <a:t>símbolo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delante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circuito.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ts val="919"/>
              </a:lnSpc>
              <a:spcBef>
                <a:spcPts val="655"/>
              </a:spcBef>
            </a:pPr>
            <a:r>
              <a:rPr dirty="0" sz="800" spc="-10" b="1" i="1">
                <a:latin typeface="Times New Roman"/>
                <a:cs typeface="Times New Roman"/>
              </a:rPr>
              <a:t>cascada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ts val="919"/>
              </a:lnSpc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comando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Cascade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reorganiza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superpongan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manera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barra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título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permanece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visible.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activar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haga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barra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título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ventana.</a:t>
            </a:r>
            <a:endParaRPr sz="8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935015" y="165100"/>
            <a:ext cx="5226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5" name="object 5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631"/>
                  </a:lnTo>
                  <a:lnTo>
                    <a:pt x="142755" y="98631"/>
                  </a:lnTo>
                  <a:lnTo>
                    <a:pt x="136180" y="99939"/>
                  </a:lnTo>
                  <a:lnTo>
                    <a:pt x="104587" y="124134"/>
                  </a:lnTo>
                  <a:lnTo>
                    <a:pt x="98048" y="143338"/>
                  </a:lnTo>
                  <a:lnTo>
                    <a:pt x="98048" y="569322"/>
                  </a:lnTo>
                  <a:lnTo>
                    <a:pt x="117977" y="603765"/>
                  </a:lnTo>
                  <a:lnTo>
                    <a:pt x="142755" y="614029"/>
                  </a:lnTo>
                  <a:lnTo>
                    <a:pt x="1886711" y="614029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4029"/>
                  </a:moveTo>
                  <a:lnTo>
                    <a:pt x="1744971" y="614029"/>
                  </a:lnTo>
                  <a:lnTo>
                    <a:pt x="1751545" y="612721"/>
                  </a:lnTo>
                  <a:lnTo>
                    <a:pt x="1764174" y="607489"/>
                  </a:lnTo>
                  <a:lnTo>
                    <a:pt x="1788370" y="575896"/>
                  </a:lnTo>
                  <a:lnTo>
                    <a:pt x="1789678" y="569322"/>
                  </a:lnTo>
                  <a:lnTo>
                    <a:pt x="1789678" y="143338"/>
                  </a:lnTo>
                  <a:lnTo>
                    <a:pt x="1769748" y="108894"/>
                  </a:lnTo>
                  <a:lnTo>
                    <a:pt x="1744971" y="98631"/>
                  </a:lnTo>
                  <a:lnTo>
                    <a:pt x="1886711" y="98631"/>
                  </a:lnTo>
                  <a:lnTo>
                    <a:pt x="1886711" y="614029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932176" y="500462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5453" y="528581"/>
                  </a:moveTo>
                  <a:lnTo>
                    <a:pt x="49392" y="528581"/>
                  </a:lnTo>
                  <a:lnTo>
                    <a:pt x="45954" y="528224"/>
                  </a:lnTo>
                  <a:lnTo>
                    <a:pt x="10837" y="507984"/>
                  </a:lnTo>
                  <a:lnTo>
                    <a:pt x="0" y="479226"/>
                  </a:lnTo>
                  <a:lnTo>
                    <a:pt x="0" y="475770"/>
                  </a:lnTo>
                  <a:lnTo>
                    <a:pt x="0" y="49354"/>
                  </a:lnTo>
                  <a:lnTo>
                    <a:pt x="17937" y="13063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914"/>
                  </a:lnTo>
                  <a:lnTo>
                    <a:pt x="1704845" y="49354"/>
                  </a:lnTo>
                  <a:lnTo>
                    <a:pt x="1704845" y="479226"/>
                  </a:lnTo>
                  <a:lnTo>
                    <a:pt x="1686907" y="515524"/>
                  </a:lnTo>
                  <a:lnTo>
                    <a:pt x="1658890" y="528224"/>
                  </a:lnTo>
                  <a:lnTo>
                    <a:pt x="1655453" y="52858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171"/>
              <a:ext cx="145374" cy="145374"/>
            </a:xfrm>
            <a:prstGeom prst="rect">
              <a:avLst/>
            </a:prstGeom>
          </p:spPr>
        </p:pic>
      </p:grpSp>
      <p:sp>
        <p:nvSpPr>
          <p:cNvPr id="8" name="object 8" descr=""/>
          <p:cNvSpPr txBox="1"/>
          <p:nvPr/>
        </p:nvSpPr>
        <p:spPr>
          <a:xfrm>
            <a:off x="1089080" y="408475"/>
            <a:ext cx="4450080" cy="52387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ts val="919"/>
              </a:lnSpc>
              <a:spcBef>
                <a:spcPts val="130"/>
              </a:spcBef>
            </a:pPr>
            <a:r>
              <a:rPr dirty="0" sz="800" b="1" i="1">
                <a:latin typeface="Times New Roman"/>
                <a:cs typeface="Times New Roman"/>
              </a:rPr>
              <a:t>Organizar</a:t>
            </a:r>
            <a:r>
              <a:rPr dirty="0" sz="800" spc="105" b="1" i="1">
                <a:latin typeface="Times New Roman"/>
                <a:cs typeface="Times New Roman"/>
              </a:rPr>
              <a:t> </a:t>
            </a:r>
            <a:r>
              <a:rPr dirty="0" sz="800" spc="-10" b="1" i="1">
                <a:latin typeface="Times New Roman"/>
                <a:cs typeface="Times New Roman"/>
              </a:rPr>
              <a:t>íconos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ts val="919"/>
              </a:lnSpc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comando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Organizar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iconos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organiza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iconos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minimizadas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sean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espaciados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uniformemente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superponen.</a:t>
            </a:r>
            <a:endParaRPr sz="800">
              <a:latin typeface="Times New Roman"/>
              <a:cs typeface="Times New Roman"/>
            </a:endParaRPr>
          </a:p>
          <a:p>
            <a:pPr algn="ctr" marL="940435">
              <a:lnSpc>
                <a:spcPct val="100000"/>
              </a:lnSpc>
              <a:spcBef>
                <a:spcPts val="225"/>
              </a:spcBef>
            </a:pPr>
            <a:r>
              <a:rPr dirty="0" sz="600" spc="-10">
                <a:latin typeface="Arial MT"/>
                <a:cs typeface="Arial MT"/>
              </a:rPr>
              <a:t>Traduciendo...</a:t>
            </a:r>
            <a:endParaRPr sz="600">
              <a:latin typeface="Arial MT"/>
              <a:cs typeface="Arial MT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089080" y="1657374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5661767" y="1637550"/>
            <a:ext cx="13144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95</a:t>
            </a:r>
            <a:endParaRPr sz="800">
              <a:latin typeface="Times New Roman"/>
              <a:cs typeface="Times New Roman"/>
            </a:endParaRPr>
          </a:p>
        </p:txBody>
      </p:sp>
      <p:grpSp>
        <p:nvGrpSpPr>
          <p:cNvPr id="11" name="object 11" descr=""/>
          <p:cNvGrpSpPr/>
          <p:nvPr/>
        </p:nvGrpSpPr>
        <p:grpSpPr>
          <a:xfrm>
            <a:off x="368299" y="2106189"/>
            <a:ext cx="443230" cy="13335"/>
            <a:chOff x="368299" y="2106189"/>
            <a:chExt cx="443230" cy="13335"/>
          </a:xfrm>
        </p:grpSpPr>
        <p:sp>
          <p:nvSpPr>
            <p:cNvPr id="12" name="object 12" descr=""/>
            <p:cNvSpPr/>
            <p:nvPr/>
          </p:nvSpPr>
          <p:spPr>
            <a:xfrm>
              <a:off x="368299" y="2106189"/>
              <a:ext cx="443230" cy="6985"/>
            </a:xfrm>
            <a:custGeom>
              <a:avLst/>
              <a:gdLst/>
              <a:ahLst/>
              <a:cxnLst/>
              <a:rect l="l" t="t" r="r" b="b"/>
              <a:pathLst>
                <a:path w="443230" h="6985">
                  <a:moveTo>
                    <a:pt x="442731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442731" y="0"/>
                  </a:lnTo>
                  <a:lnTo>
                    <a:pt x="442731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368287" y="2106192"/>
              <a:ext cx="443230" cy="13335"/>
            </a:xfrm>
            <a:custGeom>
              <a:avLst/>
              <a:gdLst/>
              <a:ahLst/>
              <a:cxnLst/>
              <a:rect l="l" t="t" r="r" b="b"/>
              <a:pathLst>
                <a:path w="443230" h="13335">
                  <a:moveTo>
                    <a:pt x="442734" y="0"/>
                  </a:moveTo>
                  <a:lnTo>
                    <a:pt x="436130" y="6604"/>
                  </a:lnTo>
                  <a:lnTo>
                    <a:pt x="0" y="6604"/>
                  </a:lnTo>
                  <a:lnTo>
                    <a:pt x="0" y="13220"/>
                  </a:lnTo>
                  <a:lnTo>
                    <a:pt x="436130" y="13220"/>
                  </a:lnTo>
                  <a:lnTo>
                    <a:pt x="442734" y="13220"/>
                  </a:lnTo>
                  <a:lnTo>
                    <a:pt x="442734" y="6604"/>
                  </a:lnTo>
                  <a:lnTo>
                    <a:pt x="442734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368299" y="2106189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5" name="object 15" descr=""/>
          <p:cNvSpPr txBox="1"/>
          <p:nvPr/>
        </p:nvSpPr>
        <p:spPr>
          <a:xfrm>
            <a:off x="378830" y="2166184"/>
            <a:ext cx="4254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Page</a:t>
            </a:r>
            <a:r>
              <a:rPr dirty="0" sz="800" spc="6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96</a:t>
            </a:r>
            <a:endParaRPr sz="800">
              <a:latin typeface="Arial"/>
              <a:cs typeface="Arial"/>
            </a:endParaRPr>
          </a:p>
        </p:txBody>
      </p:sp>
      <p:sp>
        <p:nvSpPr>
          <p:cNvPr id="20" name="object 20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21" name="object 21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94615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62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16" name="object 16" descr=""/>
          <p:cNvSpPr txBox="1"/>
          <p:nvPr/>
        </p:nvSpPr>
        <p:spPr>
          <a:xfrm>
            <a:off x="831370" y="2337990"/>
            <a:ext cx="5907405" cy="3535679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686175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de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referencia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8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 b="1">
                <a:latin typeface="Times New Roman"/>
                <a:cs typeface="Times New Roman"/>
              </a:rPr>
              <a:t>4.2.8.1</a:t>
            </a:r>
            <a:r>
              <a:rPr dirty="0" sz="800" spc="5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Ventana</a:t>
            </a:r>
            <a:r>
              <a:rPr dirty="0" sz="800" spc="5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</a:t>
            </a:r>
            <a:r>
              <a:rPr dirty="0" sz="800" spc="60" b="1">
                <a:latin typeface="Times New Roman"/>
                <a:cs typeface="Times New Roman"/>
              </a:rPr>
              <a:t> </a:t>
            </a:r>
            <a:r>
              <a:rPr dirty="0" sz="800" spc="-20" b="1">
                <a:latin typeface="Times New Roman"/>
                <a:cs typeface="Times New Roman"/>
              </a:rPr>
              <a:t>mapa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395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comando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Ventana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del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mapa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(Acceso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directo: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Ctrl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+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M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)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oculta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mapa.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mapa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estilo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permanecer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superior,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significa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siempre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mostrará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encima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todas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demás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mostrar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ocultar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mapa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presionando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carácter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Ctrl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+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M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teclado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para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habilítelo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cuando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necesite,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ocultelo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cuando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oculte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información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vital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circuito.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0"/>
              </a:spcBef>
            </a:pPr>
            <a:endParaRPr sz="800">
              <a:latin typeface="Times New Roman"/>
              <a:cs typeface="Times New Roman"/>
            </a:endParaRPr>
          </a:p>
          <a:p>
            <a:pPr marL="911225">
              <a:lnSpc>
                <a:spcPct val="100000"/>
              </a:lnSpc>
              <a:spcBef>
                <a:spcPts val="5"/>
              </a:spcBef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mapa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contenido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activo.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circuito</a:t>
            </a:r>
            <a:endParaRPr sz="800">
              <a:latin typeface="Times New Roman"/>
              <a:cs typeface="Times New Roman"/>
            </a:endParaRPr>
          </a:p>
          <a:p>
            <a:pPr marL="911225" marR="118872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sí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representada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rectángulo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mapa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son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dibujados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puntos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negros.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770"/>
              </a:spcBef>
            </a:pPr>
            <a:endParaRPr sz="800">
              <a:latin typeface="Times New Roman"/>
              <a:cs typeface="Times New Roman"/>
            </a:endParaRPr>
          </a:p>
          <a:p>
            <a:pPr marL="911225">
              <a:lnSpc>
                <a:spcPct val="100000"/>
              </a:lnSpc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4.40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mapa.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5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>
                <a:latin typeface="Times New Roman"/>
                <a:cs typeface="Times New Roman"/>
              </a:rPr>
              <a:t>Cuando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mantiene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presionado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izquierdo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mouse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rectángulo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mapa,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mueve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pantalla</a:t>
            </a:r>
            <a:endParaRPr sz="800">
              <a:latin typeface="Times New Roman"/>
              <a:cs typeface="Times New Roman"/>
            </a:endParaRPr>
          </a:p>
          <a:p>
            <a:pPr marL="12700" marR="93980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mundo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continuamente.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algún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seleccionado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actualmente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cuando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reposiciona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rectángulo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mapa,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permanecen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misma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posición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funcionalidad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puede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usar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mover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rápidamente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colección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distancia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relativamente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grande.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 b="1">
                <a:latin typeface="Times New Roman"/>
                <a:cs typeface="Times New Roman"/>
              </a:rPr>
              <a:t>4.2.9</a:t>
            </a:r>
            <a:r>
              <a:rPr dirty="0" sz="800" spc="65" b="1">
                <a:latin typeface="Times New Roman"/>
                <a:cs typeface="Times New Roman"/>
              </a:rPr>
              <a:t> </a:t>
            </a:r>
            <a:r>
              <a:rPr dirty="0" sz="800" spc="-10" b="1">
                <a:latin typeface="Times New Roman"/>
                <a:cs typeface="Times New Roman"/>
              </a:rPr>
              <a:t>Ayuda</a:t>
            </a:r>
            <a:endParaRPr sz="800">
              <a:latin typeface="Times New Roman"/>
              <a:cs typeface="Times New Roman"/>
            </a:endParaRPr>
          </a:p>
          <a:p>
            <a:pPr marL="12700" marR="176530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menú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Ayuda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contiene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opciones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mostrar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ayuda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derechos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autor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y</a:t>
            </a:r>
            <a:r>
              <a:rPr dirty="0" sz="800" spc="10">
                <a:latin typeface="Times New Roman"/>
                <a:cs typeface="Times New Roman"/>
              </a:rPr>
              <a:t> información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versión.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El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archivo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ayuda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Courier New"/>
                <a:cs typeface="Courier New"/>
              </a:rPr>
              <a:t>ATPDraw.chm</a:t>
            </a:r>
            <a:r>
              <a:rPr dirty="0" sz="800" spc="-250">
                <a:latin typeface="Courier New"/>
                <a:cs typeface="Courier New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se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distribuye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con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ATPDraw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y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sigue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85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estándar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HTML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comprimido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compatible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Windows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Vista.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831370" y="9844598"/>
            <a:ext cx="13144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96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4611106" y="9864422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831370" y="6362219"/>
            <a:ext cx="5732780" cy="261747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043305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4.41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ayuda.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7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122682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ayuda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HTML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estándar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Windows,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proporciona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Ayuda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búsqueda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todos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opciones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ATPDraw.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3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 b="1">
                <a:latin typeface="Times New Roman"/>
                <a:cs typeface="Times New Roman"/>
              </a:rPr>
              <a:t>4.2.9.1</a:t>
            </a:r>
            <a:r>
              <a:rPr dirty="0" sz="800" spc="4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Temas</a:t>
            </a:r>
            <a:r>
              <a:rPr dirty="0" sz="800" spc="4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</a:t>
            </a:r>
            <a:r>
              <a:rPr dirty="0" sz="800" spc="50" b="1">
                <a:latin typeface="Times New Roman"/>
                <a:cs typeface="Times New Roman"/>
              </a:rPr>
              <a:t> </a:t>
            </a:r>
            <a:r>
              <a:rPr dirty="0" sz="800" spc="-20" b="1">
                <a:latin typeface="Times New Roman"/>
                <a:cs typeface="Times New Roman"/>
              </a:rPr>
              <a:t>ayuda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390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comando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Temas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ayuda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invoca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ayuda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estándar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MS-Windows.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Varios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enlaces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y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registro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índice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relativamente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grande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permite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realizar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búsquedas.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Seleccionando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pestaña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Contenido</a:t>
            </a:r>
            <a:r>
              <a:rPr dirty="0" sz="800" spc="9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obtienes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lista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funciones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ayuda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disponibles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figura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4.42.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4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1308100">
              <a:lnSpc>
                <a:spcPct val="113799"/>
              </a:lnSpc>
              <a:spcBef>
                <a:spcPts val="5"/>
              </a:spcBef>
            </a:pPr>
            <a:r>
              <a:rPr dirty="0" sz="800">
                <a:latin typeface="Times New Roman"/>
                <a:cs typeface="Times New Roman"/>
              </a:rPr>
              <a:t>Esta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página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permite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moverse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lista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necesita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ayuda.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mostrar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lista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simple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mouse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presione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Mostrar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doble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haga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mouse.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5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480059">
              <a:lnSpc>
                <a:spcPts val="880"/>
              </a:lnSpc>
            </a:pPr>
            <a:r>
              <a:rPr dirty="0" sz="800" i="1">
                <a:latin typeface="Times New Roman"/>
                <a:cs typeface="Times New Roman"/>
              </a:rPr>
              <a:t>Las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pestañas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Indexar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Buscar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obtener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ayuda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tema.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ejemplo,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pides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ayuda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temas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"Ventana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circuito"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escriba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frase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campo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página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índice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presione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330"/>
              </a:spcBef>
            </a:pP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visualización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ayuda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consta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136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temas.</a:t>
            </a:r>
            <a:endParaRPr sz="8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935015" y="165100"/>
            <a:ext cx="5226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5" name="object 5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631"/>
                  </a:lnTo>
                  <a:lnTo>
                    <a:pt x="142755" y="98631"/>
                  </a:lnTo>
                  <a:lnTo>
                    <a:pt x="136180" y="99939"/>
                  </a:lnTo>
                  <a:lnTo>
                    <a:pt x="104587" y="124134"/>
                  </a:lnTo>
                  <a:lnTo>
                    <a:pt x="98048" y="143338"/>
                  </a:lnTo>
                  <a:lnTo>
                    <a:pt x="98048" y="569322"/>
                  </a:lnTo>
                  <a:lnTo>
                    <a:pt x="117977" y="603765"/>
                  </a:lnTo>
                  <a:lnTo>
                    <a:pt x="142755" y="614029"/>
                  </a:lnTo>
                  <a:lnTo>
                    <a:pt x="1886711" y="614029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4029"/>
                  </a:moveTo>
                  <a:lnTo>
                    <a:pt x="1744971" y="614029"/>
                  </a:lnTo>
                  <a:lnTo>
                    <a:pt x="1751545" y="612721"/>
                  </a:lnTo>
                  <a:lnTo>
                    <a:pt x="1764174" y="607489"/>
                  </a:lnTo>
                  <a:lnTo>
                    <a:pt x="1788370" y="575896"/>
                  </a:lnTo>
                  <a:lnTo>
                    <a:pt x="1789678" y="569322"/>
                  </a:lnTo>
                  <a:lnTo>
                    <a:pt x="1789678" y="143338"/>
                  </a:lnTo>
                  <a:lnTo>
                    <a:pt x="1769748" y="108894"/>
                  </a:lnTo>
                  <a:lnTo>
                    <a:pt x="1744971" y="98631"/>
                  </a:lnTo>
                  <a:lnTo>
                    <a:pt x="1886711" y="98631"/>
                  </a:lnTo>
                  <a:lnTo>
                    <a:pt x="1886711" y="614029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932176" y="500454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5453" y="528581"/>
                  </a:moveTo>
                  <a:lnTo>
                    <a:pt x="49392" y="528581"/>
                  </a:lnTo>
                  <a:lnTo>
                    <a:pt x="45954" y="528224"/>
                  </a:lnTo>
                  <a:lnTo>
                    <a:pt x="10837" y="507931"/>
                  </a:lnTo>
                  <a:lnTo>
                    <a:pt x="0" y="479226"/>
                  </a:lnTo>
                  <a:lnTo>
                    <a:pt x="0" y="475770"/>
                  </a:lnTo>
                  <a:lnTo>
                    <a:pt x="0" y="49354"/>
                  </a:lnTo>
                  <a:lnTo>
                    <a:pt x="17937" y="13011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861"/>
                  </a:lnTo>
                  <a:lnTo>
                    <a:pt x="1704845" y="49354"/>
                  </a:lnTo>
                  <a:lnTo>
                    <a:pt x="1704845" y="479226"/>
                  </a:lnTo>
                  <a:lnTo>
                    <a:pt x="1686907" y="515524"/>
                  </a:lnTo>
                  <a:lnTo>
                    <a:pt x="1658890" y="528224"/>
                  </a:lnTo>
                  <a:lnTo>
                    <a:pt x="1655453" y="52858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171"/>
              <a:ext cx="145374" cy="145374"/>
            </a:xfrm>
            <a:prstGeom prst="rect">
              <a:avLst/>
            </a:prstGeom>
          </p:spPr>
        </p:pic>
      </p:grpSp>
      <p:sp>
        <p:nvSpPr>
          <p:cNvPr id="8" name="object 8" descr=""/>
          <p:cNvSpPr txBox="1"/>
          <p:nvPr/>
        </p:nvSpPr>
        <p:spPr>
          <a:xfrm>
            <a:off x="3519868" y="811551"/>
            <a:ext cx="52959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10">
                <a:latin typeface="Arial MT"/>
                <a:cs typeface="Arial MT"/>
              </a:rPr>
              <a:t>Traduciendo...</a:t>
            </a:r>
            <a:endParaRPr sz="600">
              <a:latin typeface="Arial MT"/>
              <a:cs typeface="Arial MT"/>
            </a:endParaRPr>
          </a:p>
        </p:txBody>
      </p:sp>
      <p:grpSp>
        <p:nvGrpSpPr>
          <p:cNvPr id="9" name="object 9" descr=""/>
          <p:cNvGrpSpPr/>
          <p:nvPr/>
        </p:nvGrpSpPr>
        <p:grpSpPr>
          <a:xfrm>
            <a:off x="368299" y="487238"/>
            <a:ext cx="443230" cy="13335"/>
            <a:chOff x="368299" y="487238"/>
            <a:chExt cx="443230" cy="13335"/>
          </a:xfrm>
        </p:grpSpPr>
        <p:sp>
          <p:nvSpPr>
            <p:cNvPr id="10" name="object 10" descr=""/>
            <p:cNvSpPr/>
            <p:nvPr/>
          </p:nvSpPr>
          <p:spPr>
            <a:xfrm>
              <a:off x="368299" y="487238"/>
              <a:ext cx="443230" cy="6985"/>
            </a:xfrm>
            <a:custGeom>
              <a:avLst/>
              <a:gdLst/>
              <a:ahLst/>
              <a:cxnLst/>
              <a:rect l="l" t="t" r="r" b="b"/>
              <a:pathLst>
                <a:path w="443230" h="6984">
                  <a:moveTo>
                    <a:pt x="442731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442731" y="0"/>
                  </a:lnTo>
                  <a:lnTo>
                    <a:pt x="442731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368287" y="487247"/>
              <a:ext cx="443230" cy="13335"/>
            </a:xfrm>
            <a:custGeom>
              <a:avLst/>
              <a:gdLst/>
              <a:ahLst/>
              <a:cxnLst/>
              <a:rect l="l" t="t" r="r" b="b"/>
              <a:pathLst>
                <a:path w="443230" h="13334">
                  <a:moveTo>
                    <a:pt x="442734" y="0"/>
                  </a:moveTo>
                  <a:lnTo>
                    <a:pt x="436130" y="6604"/>
                  </a:lnTo>
                  <a:lnTo>
                    <a:pt x="0" y="6604"/>
                  </a:lnTo>
                  <a:lnTo>
                    <a:pt x="0" y="13208"/>
                  </a:lnTo>
                  <a:lnTo>
                    <a:pt x="436130" y="13208"/>
                  </a:lnTo>
                  <a:lnTo>
                    <a:pt x="442734" y="13208"/>
                  </a:lnTo>
                  <a:lnTo>
                    <a:pt x="442734" y="6604"/>
                  </a:lnTo>
                  <a:lnTo>
                    <a:pt x="442734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368299" y="487238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4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" name="object 13" descr=""/>
          <p:cNvSpPr txBox="1"/>
          <p:nvPr/>
        </p:nvSpPr>
        <p:spPr>
          <a:xfrm>
            <a:off x="378830" y="547234"/>
            <a:ext cx="4254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Page</a:t>
            </a:r>
            <a:r>
              <a:rPr dirty="0" sz="800" spc="6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97</a:t>
            </a:r>
            <a:endParaRPr sz="800">
              <a:latin typeface="Arial"/>
              <a:cs typeface="Arial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4763088" y="719040"/>
            <a:ext cx="99060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de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referencia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1089080" y="8384238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5661767" y="8364415"/>
            <a:ext cx="13144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97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1089080" y="4426088"/>
            <a:ext cx="5069840" cy="132207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466215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4.42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Ayuda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HTML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ATPDraw.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7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 b="1">
                <a:latin typeface="Times New Roman"/>
                <a:cs typeface="Times New Roman"/>
              </a:rPr>
              <a:t>4.2.9.2</a:t>
            </a:r>
            <a:r>
              <a:rPr dirty="0" sz="800" spc="6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En</a:t>
            </a:r>
            <a:r>
              <a:rPr dirty="0" sz="800" spc="6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la</a:t>
            </a:r>
            <a:r>
              <a:rPr dirty="0" sz="800" spc="6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ventana</a:t>
            </a:r>
            <a:r>
              <a:rPr dirty="0" sz="800" spc="65" b="1">
                <a:latin typeface="Times New Roman"/>
                <a:cs typeface="Times New Roman"/>
              </a:rPr>
              <a:t> </a:t>
            </a:r>
            <a:r>
              <a:rPr dirty="0" sz="800" spc="-10" b="1">
                <a:latin typeface="Times New Roman"/>
                <a:cs typeface="Times New Roman"/>
              </a:rPr>
              <a:t>principal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395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elemento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En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la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ventana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principal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ayuda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sobre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principal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50" i="1">
                <a:latin typeface="Times New Roman"/>
                <a:cs typeface="Times New Roman"/>
              </a:rPr>
              <a:t>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 b="1">
                <a:latin typeface="Times New Roman"/>
                <a:cs typeface="Times New Roman"/>
              </a:rPr>
              <a:t>4.2.9.3</a:t>
            </a:r>
            <a:r>
              <a:rPr dirty="0" sz="800" spc="7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Acerca</a:t>
            </a:r>
            <a:r>
              <a:rPr dirty="0" sz="800" spc="7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</a:t>
            </a:r>
            <a:r>
              <a:rPr dirty="0" sz="800" spc="80" b="1">
                <a:latin typeface="Times New Roman"/>
                <a:cs typeface="Times New Roman"/>
              </a:rPr>
              <a:t> </a:t>
            </a:r>
            <a:r>
              <a:rPr dirty="0" sz="800" spc="-10" b="1">
                <a:latin typeface="Times New Roman"/>
                <a:cs typeface="Times New Roman"/>
              </a:rPr>
              <a:t>ATPDraw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  <a:spcBef>
                <a:spcPts val="260"/>
              </a:spcBef>
            </a:pP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elemento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información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copyright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versión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programa.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realmente</a:t>
            </a:r>
            <a:r>
              <a:rPr dirty="0" sz="800" spc="13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utilizado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1089080" y="7128732"/>
            <a:ext cx="5220970" cy="102489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796414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4.43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Acerca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ATPDraw.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800" b="1">
                <a:latin typeface="Times New Roman"/>
                <a:cs typeface="Times New Roman"/>
              </a:rPr>
              <a:t>4.3</a:t>
            </a:r>
            <a:r>
              <a:rPr dirty="0" sz="800" spc="6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Menú</a:t>
            </a:r>
            <a:r>
              <a:rPr dirty="0" sz="800" spc="6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</a:t>
            </a:r>
            <a:r>
              <a:rPr dirty="0" sz="800" spc="6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acceso</a:t>
            </a:r>
            <a:r>
              <a:rPr dirty="0" sz="800" spc="65" b="1">
                <a:latin typeface="Times New Roman"/>
                <a:cs typeface="Times New Roman"/>
              </a:rPr>
              <a:t> </a:t>
            </a:r>
            <a:r>
              <a:rPr dirty="0" sz="800" spc="-10" b="1">
                <a:latin typeface="Times New Roman"/>
                <a:cs typeface="Times New Roman"/>
              </a:rPr>
              <a:t>directo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  <a:spcBef>
                <a:spcPts val="725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menú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acceso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directo</a:t>
            </a:r>
            <a:r>
              <a:rPr dirty="0" sz="800" spc="8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proporciona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acceso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funciones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manipulación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utilizadas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frecuencia.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mostrar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activar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contextual,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mantenga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presionada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tecla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Mayús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mientras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hace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mouse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derecho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grupo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mayoría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artículos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este</a:t>
            </a:r>
            <a:endParaRPr sz="800">
              <a:latin typeface="Times New Roman"/>
              <a:cs typeface="Times New Roman"/>
            </a:endParaRPr>
          </a:p>
        </p:txBody>
      </p:sp>
      <p:grpSp>
        <p:nvGrpSpPr>
          <p:cNvPr id="19" name="object 19" descr=""/>
          <p:cNvGrpSpPr/>
          <p:nvPr/>
        </p:nvGrpSpPr>
        <p:grpSpPr>
          <a:xfrm>
            <a:off x="368299" y="8833053"/>
            <a:ext cx="158750" cy="13335"/>
            <a:chOff x="368299" y="8833053"/>
            <a:chExt cx="158750" cy="13335"/>
          </a:xfrm>
        </p:grpSpPr>
        <p:sp>
          <p:nvSpPr>
            <p:cNvPr id="20" name="object 20" descr=""/>
            <p:cNvSpPr/>
            <p:nvPr/>
          </p:nvSpPr>
          <p:spPr>
            <a:xfrm>
              <a:off x="368299" y="8833053"/>
              <a:ext cx="158750" cy="6985"/>
            </a:xfrm>
            <a:custGeom>
              <a:avLst/>
              <a:gdLst/>
              <a:ahLst/>
              <a:cxnLst/>
              <a:rect l="l" t="t" r="r" b="b"/>
              <a:pathLst>
                <a:path w="158750" h="6984">
                  <a:moveTo>
                    <a:pt x="158590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158590" y="0"/>
                  </a:lnTo>
                  <a:lnTo>
                    <a:pt x="158590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 descr=""/>
            <p:cNvSpPr/>
            <p:nvPr/>
          </p:nvSpPr>
          <p:spPr>
            <a:xfrm>
              <a:off x="368287" y="8833052"/>
              <a:ext cx="158750" cy="13335"/>
            </a:xfrm>
            <a:custGeom>
              <a:avLst/>
              <a:gdLst/>
              <a:ahLst/>
              <a:cxnLst/>
              <a:rect l="l" t="t" r="r" b="b"/>
              <a:pathLst>
                <a:path w="158750" h="13334">
                  <a:moveTo>
                    <a:pt x="158597" y="0"/>
                  </a:moveTo>
                  <a:lnTo>
                    <a:pt x="151993" y="6616"/>
                  </a:lnTo>
                  <a:lnTo>
                    <a:pt x="0" y="6616"/>
                  </a:lnTo>
                  <a:lnTo>
                    <a:pt x="0" y="13220"/>
                  </a:lnTo>
                  <a:lnTo>
                    <a:pt x="151993" y="13220"/>
                  </a:lnTo>
                  <a:lnTo>
                    <a:pt x="158597" y="13220"/>
                  </a:lnTo>
                  <a:lnTo>
                    <a:pt x="158597" y="6616"/>
                  </a:lnTo>
                  <a:lnTo>
                    <a:pt x="158597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 descr=""/>
            <p:cNvSpPr/>
            <p:nvPr/>
          </p:nvSpPr>
          <p:spPr>
            <a:xfrm>
              <a:off x="368299" y="8833053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4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3" name="object 23" descr=""/>
          <p:cNvSpPr txBox="1"/>
          <p:nvPr/>
        </p:nvSpPr>
        <p:spPr>
          <a:xfrm>
            <a:off x="376765" y="8893049"/>
            <a:ext cx="14351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Arial"/>
                <a:cs typeface="Arial"/>
              </a:rPr>
              <a:t>98</a:t>
            </a:r>
            <a:endParaRPr sz="800">
              <a:latin typeface="Arial"/>
              <a:cs typeface="Arial"/>
            </a:endParaRPr>
          </a:p>
        </p:txBody>
      </p:sp>
      <p:sp>
        <p:nvSpPr>
          <p:cNvPr id="25" name="object 25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26" name="object 26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94615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62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24" name="object 24" descr=""/>
          <p:cNvSpPr txBox="1"/>
          <p:nvPr/>
        </p:nvSpPr>
        <p:spPr>
          <a:xfrm>
            <a:off x="831370" y="9064855"/>
            <a:ext cx="4878705" cy="124396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algn="r" marR="219075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de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referencia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4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idénticos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menú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Edición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(sección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4.2.2).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elemento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Abrir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superior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de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adición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funciones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edición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normales.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comando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ejecuta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solo</a:t>
            </a:r>
            <a:endParaRPr sz="800">
              <a:latin typeface="Times New Roman"/>
              <a:cs typeface="Times New Roman"/>
            </a:endParaRPr>
          </a:p>
          <a:p>
            <a:pPr marL="12700" marR="17843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objeto,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aparece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Componente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comando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grupo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seleccionados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aparece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Abrir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grupo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00"/>
              </a:spcBef>
            </a:pPr>
            <a:endParaRPr sz="800">
              <a:latin typeface="Times New Roman"/>
              <a:cs typeface="Times New Roman"/>
            </a:endParaRPr>
          </a:p>
          <a:p>
            <a:pPr marL="1202055">
              <a:lnSpc>
                <a:spcPct val="100000"/>
              </a:lnSpc>
              <a:spcBef>
                <a:spcPts val="5"/>
              </a:spcBef>
            </a:pPr>
            <a:r>
              <a:rPr dirty="0" sz="600" b="1">
                <a:latin typeface="Courier New"/>
                <a:cs typeface="Courier New"/>
              </a:rPr>
              <a:t>Abierto</a:t>
            </a:r>
            <a:r>
              <a:rPr dirty="0" sz="600" spc="75" b="1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: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habilita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personalización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componente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al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mostrar</a:t>
            </a:r>
            <a:endParaRPr sz="600">
              <a:latin typeface="Courier New"/>
              <a:cs typeface="Courier New"/>
            </a:endParaRPr>
          </a:p>
        </p:txBody>
      </p:sp>
    </p:spTree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3" name="object 3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4" name="object 4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631"/>
                  </a:lnTo>
                  <a:lnTo>
                    <a:pt x="142755" y="98631"/>
                  </a:lnTo>
                  <a:lnTo>
                    <a:pt x="136180" y="99939"/>
                  </a:lnTo>
                  <a:lnTo>
                    <a:pt x="104587" y="124134"/>
                  </a:lnTo>
                  <a:lnTo>
                    <a:pt x="98048" y="143338"/>
                  </a:lnTo>
                  <a:lnTo>
                    <a:pt x="98048" y="569322"/>
                  </a:lnTo>
                  <a:lnTo>
                    <a:pt x="117977" y="603765"/>
                  </a:lnTo>
                  <a:lnTo>
                    <a:pt x="142755" y="614029"/>
                  </a:lnTo>
                  <a:lnTo>
                    <a:pt x="1886711" y="614029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4029"/>
                  </a:moveTo>
                  <a:lnTo>
                    <a:pt x="1744971" y="614029"/>
                  </a:lnTo>
                  <a:lnTo>
                    <a:pt x="1751545" y="612721"/>
                  </a:lnTo>
                  <a:lnTo>
                    <a:pt x="1764174" y="607489"/>
                  </a:lnTo>
                  <a:lnTo>
                    <a:pt x="1788370" y="575896"/>
                  </a:lnTo>
                  <a:lnTo>
                    <a:pt x="1789678" y="569322"/>
                  </a:lnTo>
                  <a:lnTo>
                    <a:pt x="1789678" y="143338"/>
                  </a:lnTo>
                  <a:lnTo>
                    <a:pt x="1769748" y="108894"/>
                  </a:lnTo>
                  <a:lnTo>
                    <a:pt x="1744971" y="98631"/>
                  </a:lnTo>
                  <a:lnTo>
                    <a:pt x="1886711" y="98631"/>
                  </a:lnTo>
                  <a:lnTo>
                    <a:pt x="1886711" y="614029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2932176" y="500446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5453" y="528581"/>
                  </a:moveTo>
                  <a:lnTo>
                    <a:pt x="49392" y="528581"/>
                  </a:lnTo>
                  <a:lnTo>
                    <a:pt x="45954" y="528171"/>
                  </a:lnTo>
                  <a:lnTo>
                    <a:pt x="10837" y="507931"/>
                  </a:lnTo>
                  <a:lnTo>
                    <a:pt x="0" y="479180"/>
                  </a:lnTo>
                  <a:lnTo>
                    <a:pt x="0" y="475770"/>
                  </a:lnTo>
                  <a:lnTo>
                    <a:pt x="0" y="49407"/>
                  </a:lnTo>
                  <a:lnTo>
                    <a:pt x="17937" y="13011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861"/>
                  </a:lnTo>
                  <a:lnTo>
                    <a:pt x="1704845" y="49407"/>
                  </a:lnTo>
                  <a:lnTo>
                    <a:pt x="1704845" y="479180"/>
                  </a:lnTo>
                  <a:lnTo>
                    <a:pt x="1686907" y="515524"/>
                  </a:lnTo>
                  <a:lnTo>
                    <a:pt x="1658890" y="528171"/>
                  </a:lnTo>
                  <a:lnTo>
                    <a:pt x="1655453" y="52858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" name="object 6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171"/>
              <a:ext cx="145374" cy="145374"/>
            </a:xfrm>
            <a:prstGeom prst="rect">
              <a:avLst/>
            </a:prstGeom>
          </p:spPr>
        </p:pic>
      </p:grpSp>
      <p:sp>
        <p:nvSpPr>
          <p:cNvPr id="7" name="object 7" descr=""/>
          <p:cNvSpPr txBox="1"/>
          <p:nvPr/>
        </p:nvSpPr>
        <p:spPr>
          <a:xfrm>
            <a:off x="1995398" y="94167"/>
            <a:ext cx="3359785" cy="911225"/>
          </a:xfrm>
          <a:prstGeom prst="rect">
            <a:avLst/>
          </a:prstGeom>
        </p:spPr>
        <p:txBody>
          <a:bodyPr wrap="square" lIns="0" tIns="83185" rIns="0" bIns="0" rtlCol="0" vert="horz">
            <a:spAutoFit/>
          </a:bodyPr>
          <a:lstStyle/>
          <a:p>
            <a:pPr marL="1951989">
              <a:lnSpc>
                <a:spcPct val="100000"/>
              </a:lnSpc>
              <a:spcBef>
                <a:spcPts val="655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  <a:p>
            <a:pPr marL="1108075">
              <a:lnSpc>
                <a:spcPct val="100000"/>
              </a:lnSpc>
              <a:spcBef>
                <a:spcPts val="459"/>
              </a:spcBef>
            </a:pP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cuadro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diálogo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Componente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objeto.</a:t>
            </a:r>
            <a:endParaRPr sz="600">
              <a:latin typeface="Courier New"/>
              <a:cs typeface="Courier New"/>
            </a:endParaRPr>
          </a:p>
          <a:p>
            <a:pPr marL="38100">
              <a:lnSpc>
                <a:spcPct val="100000"/>
              </a:lnSpc>
              <a:spcBef>
                <a:spcPts val="65"/>
              </a:spcBef>
            </a:pPr>
            <a:r>
              <a:rPr dirty="0" sz="600" b="1">
                <a:latin typeface="Courier New"/>
                <a:cs typeface="Courier New"/>
              </a:rPr>
              <a:t>Cortar,</a:t>
            </a:r>
            <a:r>
              <a:rPr dirty="0" sz="600" spc="75" b="1">
                <a:latin typeface="Courier New"/>
                <a:cs typeface="Courier New"/>
              </a:rPr>
              <a:t> </a:t>
            </a:r>
            <a:r>
              <a:rPr dirty="0" sz="600" b="1">
                <a:latin typeface="Courier New"/>
                <a:cs typeface="Courier New"/>
              </a:rPr>
              <a:t>copiar</a:t>
            </a:r>
            <a:r>
              <a:rPr dirty="0" sz="600" spc="80" b="1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: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proporciona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acceso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al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portapapeles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estándar</a:t>
            </a:r>
            <a:endParaRPr sz="600">
              <a:latin typeface="Courier New"/>
              <a:cs typeface="Courier New"/>
            </a:endParaRPr>
          </a:p>
          <a:p>
            <a:pPr marL="38100">
              <a:lnSpc>
                <a:spcPct val="100000"/>
              </a:lnSpc>
              <a:spcBef>
                <a:spcPts val="160"/>
              </a:spcBef>
            </a:pPr>
            <a:r>
              <a:rPr dirty="0" sz="600" spc="-10">
                <a:latin typeface="Courier New"/>
                <a:cs typeface="Courier New"/>
              </a:rPr>
              <a:t>funciones</a:t>
            </a:r>
            <a:endParaRPr sz="600">
              <a:latin typeface="Courier New"/>
              <a:cs typeface="Courier New"/>
            </a:endParaRPr>
          </a:p>
          <a:p>
            <a:pPr marL="38100">
              <a:lnSpc>
                <a:spcPct val="100000"/>
              </a:lnSpc>
              <a:spcBef>
                <a:spcPts val="114"/>
              </a:spcBef>
            </a:pPr>
            <a:r>
              <a:rPr dirty="0" sz="600" b="1">
                <a:latin typeface="Courier New"/>
                <a:cs typeface="Courier New"/>
              </a:rPr>
              <a:t>Eliminar,</a:t>
            </a:r>
            <a:r>
              <a:rPr dirty="0" sz="600" spc="105" b="1">
                <a:latin typeface="Courier New"/>
                <a:cs typeface="Courier New"/>
              </a:rPr>
              <a:t> </a:t>
            </a:r>
            <a:r>
              <a:rPr dirty="0" sz="600" spc="-10" b="1">
                <a:latin typeface="Courier New"/>
                <a:cs typeface="Courier New"/>
              </a:rPr>
              <a:t>duplicar</a:t>
            </a:r>
            <a:endParaRPr sz="600">
              <a:latin typeface="Courier New"/>
              <a:cs typeface="Courier New"/>
            </a:endParaRPr>
          </a:p>
          <a:p>
            <a:pPr marL="38100">
              <a:lnSpc>
                <a:spcPct val="100000"/>
              </a:lnSpc>
              <a:spcBef>
                <a:spcPts val="165"/>
              </a:spcBef>
            </a:pPr>
            <a:r>
              <a:rPr dirty="0" sz="600" b="1">
                <a:latin typeface="Courier New"/>
                <a:cs typeface="Courier New"/>
              </a:rPr>
              <a:t>Voltear,</a:t>
            </a:r>
            <a:r>
              <a:rPr dirty="0" sz="600" spc="55" b="1">
                <a:latin typeface="Courier New"/>
                <a:cs typeface="Courier New"/>
              </a:rPr>
              <a:t> </a:t>
            </a:r>
            <a:r>
              <a:rPr dirty="0" sz="600" b="1">
                <a:latin typeface="Courier New"/>
                <a:cs typeface="Courier New"/>
              </a:rPr>
              <a:t>rotar</a:t>
            </a:r>
            <a:r>
              <a:rPr dirty="0" sz="600" spc="55" b="1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: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gira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y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voltea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 spc="-135">
                <a:latin typeface="Courier New"/>
                <a:cs typeface="Courier New"/>
              </a:rPr>
              <a:t>e</a:t>
            </a:r>
            <a:r>
              <a:rPr dirty="0" baseline="-27777" sz="900" spc="-202">
                <a:latin typeface="Arial MT"/>
                <a:cs typeface="Arial MT"/>
              </a:rPr>
              <a:t>T</a:t>
            </a:r>
            <a:r>
              <a:rPr dirty="0" sz="600" spc="-135">
                <a:latin typeface="Courier New"/>
                <a:cs typeface="Courier New"/>
              </a:rPr>
              <a:t>l</a:t>
            </a:r>
            <a:r>
              <a:rPr dirty="0" baseline="-27777" sz="900" spc="-202">
                <a:latin typeface="Arial MT"/>
                <a:cs typeface="Arial MT"/>
              </a:rPr>
              <a:t>rad</a:t>
            </a:r>
            <a:r>
              <a:rPr dirty="0" sz="600" spc="-135">
                <a:latin typeface="Courier New"/>
                <a:cs typeface="Courier New"/>
              </a:rPr>
              <a:t>í</a:t>
            </a:r>
            <a:r>
              <a:rPr dirty="0" baseline="-27777" sz="900" spc="-202">
                <a:latin typeface="Arial MT"/>
                <a:cs typeface="Arial MT"/>
              </a:rPr>
              <a:t>u</a:t>
            </a:r>
            <a:r>
              <a:rPr dirty="0" sz="600" spc="-135">
                <a:latin typeface="Courier New"/>
                <a:cs typeface="Courier New"/>
              </a:rPr>
              <a:t>c</a:t>
            </a:r>
            <a:r>
              <a:rPr dirty="0" baseline="-27777" sz="900" spc="-202">
                <a:latin typeface="Arial MT"/>
                <a:cs typeface="Arial MT"/>
              </a:rPr>
              <a:t>c</a:t>
            </a:r>
            <a:r>
              <a:rPr dirty="0" sz="600" spc="-135">
                <a:latin typeface="Courier New"/>
                <a:cs typeface="Courier New"/>
              </a:rPr>
              <a:t>o</a:t>
            </a:r>
            <a:r>
              <a:rPr dirty="0" baseline="-27777" sz="900" spc="-202">
                <a:latin typeface="Arial MT"/>
                <a:cs typeface="Arial MT"/>
              </a:rPr>
              <a:t>ie</a:t>
            </a:r>
            <a:r>
              <a:rPr dirty="0" sz="600" spc="-135">
                <a:latin typeface="Courier New"/>
                <a:cs typeface="Courier New"/>
              </a:rPr>
              <a:t>n</a:t>
            </a:r>
            <a:r>
              <a:rPr dirty="0" baseline="-27777" sz="900" spc="-202">
                <a:latin typeface="Arial MT"/>
                <a:cs typeface="Arial MT"/>
              </a:rPr>
              <a:t>n</a:t>
            </a:r>
            <a:r>
              <a:rPr dirty="0" sz="600" spc="-135">
                <a:latin typeface="Courier New"/>
                <a:cs typeface="Courier New"/>
              </a:rPr>
              <a:t>o</a:t>
            </a:r>
            <a:r>
              <a:rPr dirty="0" baseline="-27777" sz="900" spc="-202">
                <a:latin typeface="Arial MT"/>
                <a:cs typeface="Arial MT"/>
              </a:rPr>
              <a:t>do</a:t>
            </a:r>
            <a:r>
              <a:rPr dirty="0" sz="600" spc="-135">
                <a:latin typeface="Courier New"/>
                <a:cs typeface="Courier New"/>
              </a:rPr>
              <a:t>d</a:t>
            </a:r>
            <a:r>
              <a:rPr dirty="0" baseline="-27777" sz="900" spc="-202">
                <a:latin typeface="Arial MT"/>
                <a:cs typeface="Arial MT"/>
              </a:rPr>
              <a:t>.</a:t>
            </a:r>
            <a:r>
              <a:rPr dirty="0" sz="600" spc="-135">
                <a:latin typeface="Courier New"/>
                <a:cs typeface="Courier New"/>
              </a:rPr>
              <a:t>e</a:t>
            </a:r>
            <a:r>
              <a:rPr dirty="0" baseline="-27777" sz="900" spc="-202">
                <a:latin typeface="Arial MT"/>
                <a:cs typeface="Arial MT"/>
              </a:rPr>
              <a:t>..</a:t>
            </a:r>
            <a:r>
              <a:rPr dirty="0" baseline="-27777" sz="900" spc="307">
                <a:latin typeface="Arial MT"/>
                <a:cs typeface="Arial MT"/>
              </a:rPr>
              <a:t> </a:t>
            </a:r>
            <a:r>
              <a:rPr dirty="0" sz="600">
                <a:latin typeface="Courier New"/>
                <a:cs typeface="Courier New"/>
              </a:rPr>
              <a:t>los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objetos</a:t>
            </a:r>
            <a:endParaRPr sz="600">
              <a:latin typeface="Courier New"/>
              <a:cs typeface="Courier New"/>
            </a:endParaRPr>
          </a:p>
          <a:p>
            <a:pPr marL="38100">
              <a:lnSpc>
                <a:spcPct val="100000"/>
              </a:lnSpc>
              <a:spcBef>
                <a:spcPts val="165"/>
              </a:spcBef>
            </a:pPr>
            <a:r>
              <a:rPr dirty="0" sz="600" b="1">
                <a:latin typeface="Courier New"/>
                <a:cs typeface="Courier New"/>
              </a:rPr>
              <a:t>Seleccionar</a:t>
            </a:r>
            <a:r>
              <a:rPr dirty="0" sz="600" spc="80" b="1">
                <a:latin typeface="Courier New"/>
                <a:cs typeface="Courier New"/>
              </a:rPr>
              <a:t> </a:t>
            </a:r>
            <a:r>
              <a:rPr dirty="0" sz="600" b="1">
                <a:latin typeface="Courier New"/>
                <a:cs typeface="Courier New"/>
              </a:rPr>
              <a:t>/</a:t>
            </a:r>
            <a:r>
              <a:rPr dirty="0" sz="600" spc="85" b="1">
                <a:latin typeface="Courier New"/>
                <a:cs typeface="Courier New"/>
              </a:rPr>
              <a:t> </a:t>
            </a:r>
            <a:r>
              <a:rPr dirty="0" sz="600" b="1">
                <a:latin typeface="Courier New"/>
                <a:cs typeface="Courier New"/>
              </a:rPr>
              <a:t>Deseleccionar</a:t>
            </a:r>
            <a:r>
              <a:rPr dirty="0" sz="600" spc="85" b="1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: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Seleccionar</a:t>
            </a:r>
            <a:r>
              <a:rPr dirty="0" sz="600" spc="8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/</a:t>
            </a:r>
            <a:r>
              <a:rPr dirty="0" sz="600" spc="8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deseleccionar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los</a:t>
            </a:r>
            <a:r>
              <a:rPr dirty="0" sz="600" spc="8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objetos</a:t>
            </a:r>
            <a:endParaRPr sz="600">
              <a:latin typeface="Courier New"/>
              <a:cs typeface="Courier New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831370" y="6606698"/>
            <a:ext cx="13144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98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4611106" y="6626521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2020798" y="1723438"/>
            <a:ext cx="238379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4.44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Opciones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disponibles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contextual.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831370" y="2285112"/>
            <a:ext cx="5179060" cy="149415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Times New Roman"/>
                <a:cs typeface="Times New Roman"/>
              </a:rPr>
              <a:t>4.4</a:t>
            </a:r>
            <a:r>
              <a:rPr dirty="0" sz="800" spc="6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Menú</a:t>
            </a:r>
            <a:r>
              <a:rPr dirty="0" sz="800" spc="6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</a:t>
            </a:r>
            <a:r>
              <a:rPr dirty="0" sz="800" spc="6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selección</a:t>
            </a:r>
            <a:r>
              <a:rPr dirty="0" sz="800" spc="6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</a:t>
            </a:r>
            <a:r>
              <a:rPr dirty="0" sz="800" spc="65" b="1">
                <a:latin typeface="Times New Roman"/>
                <a:cs typeface="Times New Roman"/>
              </a:rPr>
              <a:t> </a:t>
            </a:r>
            <a:r>
              <a:rPr dirty="0" sz="800" spc="-10" b="1">
                <a:latin typeface="Times New Roman"/>
                <a:cs typeface="Times New Roman"/>
              </a:rPr>
              <a:t>componentes</a:t>
            </a:r>
            <a:endParaRPr sz="800">
              <a:latin typeface="Times New Roman"/>
              <a:cs typeface="Times New Roman"/>
            </a:endParaRPr>
          </a:p>
          <a:p>
            <a:pPr marL="2021205" marR="401320">
              <a:lnSpc>
                <a:spcPct val="113799"/>
              </a:lnSpc>
              <a:spcBef>
                <a:spcPts val="730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menú</a:t>
            </a:r>
            <a:r>
              <a:rPr dirty="0" sz="800" spc="9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9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selección</a:t>
            </a:r>
            <a:r>
              <a:rPr dirty="0" sz="800" spc="9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9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componentes</a:t>
            </a:r>
            <a:r>
              <a:rPr dirty="0" sz="800" spc="9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proporciona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opciones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para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insertar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nuevos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circuito.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Esta</a:t>
            </a:r>
            <a:endParaRPr sz="800">
              <a:latin typeface="Times New Roman"/>
              <a:cs typeface="Times New Roman"/>
            </a:endParaRPr>
          </a:p>
          <a:p>
            <a:pPr marL="2021205" marR="35115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normalmente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oculto.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abrirlo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debes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hacer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derecho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mouse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área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vacía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circuito</a:t>
            </a:r>
            <a:endParaRPr sz="800">
              <a:latin typeface="Times New Roman"/>
              <a:cs typeface="Times New Roman"/>
            </a:endParaRPr>
          </a:p>
          <a:p>
            <a:pPr marL="2021205" marR="38354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ventana.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selección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recopila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todos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los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disponibles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estructurada</a:t>
            </a:r>
            <a:endParaRPr sz="800">
              <a:latin typeface="Times New Roman"/>
              <a:cs typeface="Times New Roman"/>
            </a:endParaRPr>
          </a:p>
          <a:p>
            <a:pPr marL="2021205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figura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4.45.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Después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componente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flotantes,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es</a:t>
            </a:r>
            <a:endParaRPr sz="800">
              <a:latin typeface="Times New Roman"/>
              <a:cs typeface="Times New Roman"/>
            </a:endParaRPr>
          </a:p>
          <a:p>
            <a:pPr marL="2021205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dibujado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circuito.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831370" y="4868812"/>
            <a:ext cx="5701030" cy="140144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2021205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4.45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selección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componentes.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7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120015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sección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superior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proporciona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acceso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sonda,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divisor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transposición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referencia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siguientes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siete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muchos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estándar: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elementos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lineales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lineales,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líneas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y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cables,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interruptores,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fuentes,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máquinas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eléctricas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y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transformadores.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siguiente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sección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está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dedicada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sistemas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control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TACS.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especificados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frecuencia</a:t>
            </a:r>
            <a:endParaRPr sz="800">
              <a:latin typeface="Times New Roman"/>
              <a:cs typeface="Times New Roman"/>
            </a:endParaRPr>
          </a:p>
          <a:p>
            <a:pPr marL="12700" marR="46545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dependientes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estudios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exploración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frecuencia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armónica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(HFS)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accesibles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próximo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grupo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seguido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lista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todos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compatibles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estándar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(por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ejemplo,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antiguos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reemplazado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nuevas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versiones).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último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elemento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llamado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Complementos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apunta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carpeta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definida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usuario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estructura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importación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proyecto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(subcircuitos).</a:t>
            </a:r>
            <a:endParaRPr sz="800">
              <a:latin typeface="Times New Roman"/>
              <a:cs typeface="Times New Roman"/>
            </a:endParaRPr>
          </a:p>
        </p:txBody>
      </p:sp>
      <p:grpSp>
        <p:nvGrpSpPr>
          <p:cNvPr id="13" name="object 13" descr=""/>
          <p:cNvGrpSpPr/>
          <p:nvPr/>
        </p:nvGrpSpPr>
        <p:grpSpPr>
          <a:xfrm>
            <a:off x="368299" y="7214103"/>
            <a:ext cx="443230" cy="13335"/>
            <a:chOff x="368299" y="7214103"/>
            <a:chExt cx="443230" cy="13335"/>
          </a:xfrm>
        </p:grpSpPr>
        <p:sp>
          <p:nvSpPr>
            <p:cNvPr id="14" name="object 14" descr=""/>
            <p:cNvSpPr/>
            <p:nvPr/>
          </p:nvSpPr>
          <p:spPr>
            <a:xfrm>
              <a:off x="368299" y="7214103"/>
              <a:ext cx="443230" cy="6985"/>
            </a:xfrm>
            <a:custGeom>
              <a:avLst/>
              <a:gdLst/>
              <a:ahLst/>
              <a:cxnLst/>
              <a:rect l="l" t="t" r="r" b="b"/>
              <a:pathLst>
                <a:path w="443230" h="6984">
                  <a:moveTo>
                    <a:pt x="442731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442731" y="0"/>
                  </a:lnTo>
                  <a:lnTo>
                    <a:pt x="442731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368287" y="7214107"/>
              <a:ext cx="443230" cy="13335"/>
            </a:xfrm>
            <a:custGeom>
              <a:avLst/>
              <a:gdLst/>
              <a:ahLst/>
              <a:cxnLst/>
              <a:rect l="l" t="t" r="r" b="b"/>
              <a:pathLst>
                <a:path w="443230" h="13334">
                  <a:moveTo>
                    <a:pt x="442734" y="0"/>
                  </a:moveTo>
                  <a:lnTo>
                    <a:pt x="436130" y="6604"/>
                  </a:lnTo>
                  <a:lnTo>
                    <a:pt x="0" y="6604"/>
                  </a:lnTo>
                  <a:lnTo>
                    <a:pt x="0" y="13220"/>
                  </a:lnTo>
                  <a:lnTo>
                    <a:pt x="436130" y="13220"/>
                  </a:lnTo>
                  <a:lnTo>
                    <a:pt x="442734" y="13220"/>
                  </a:lnTo>
                  <a:lnTo>
                    <a:pt x="442734" y="6604"/>
                  </a:lnTo>
                  <a:lnTo>
                    <a:pt x="442734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368299" y="7214103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4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" name="object 17" descr=""/>
          <p:cNvSpPr txBox="1"/>
          <p:nvPr/>
        </p:nvSpPr>
        <p:spPr>
          <a:xfrm>
            <a:off x="378830" y="7274098"/>
            <a:ext cx="4254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Page</a:t>
            </a:r>
            <a:r>
              <a:rPr dirty="0" sz="800" spc="6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99</a:t>
            </a:r>
            <a:endParaRPr sz="800">
              <a:latin typeface="Arial"/>
              <a:cs typeface="Arial"/>
            </a:endParaRPr>
          </a:p>
        </p:txBody>
      </p:sp>
      <p:sp>
        <p:nvSpPr>
          <p:cNvPr id="22" name="object 22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23" name="object 23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94615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62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18" name="object 18" descr=""/>
          <p:cNvSpPr txBox="1"/>
          <p:nvPr/>
        </p:nvSpPr>
        <p:spPr>
          <a:xfrm>
            <a:off x="4763088" y="7445905"/>
            <a:ext cx="99060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de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referencia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1089080" y="7888636"/>
            <a:ext cx="5666105" cy="121666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Times New Roman"/>
                <a:cs typeface="Times New Roman"/>
              </a:rPr>
              <a:t>4.5</a:t>
            </a:r>
            <a:r>
              <a:rPr dirty="0" sz="800" spc="5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Cuadro</a:t>
            </a:r>
            <a:r>
              <a:rPr dirty="0" sz="800" spc="5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</a:t>
            </a:r>
            <a:r>
              <a:rPr dirty="0" sz="800" spc="5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diálogo</a:t>
            </a:r>
            <a:r>
              <a:rPr dirty="0" sz="800" spc="5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</a:t>
            </a:r>
            <a:r>
              <a:rPr dirty="0" sz="800" spc="55" b="1">
                <a:latin typeface="Times New Roman"/>
                <a:cs typeface="Times New Roman"/>
              </a:rPr>
              <a:t> </a:t>
            </a:r>
            <a:r>
              <a:rPr dirty="0" sz="800" spc="-10" b="1">
                <a:latin typeface="Times New Roman"/>
                <a:cs typeface="Times New Roman"/>
              </a:rPr>
              <a:t>componentes</a:t>
            </a:r>
            <a:endParaRPr sz="800">
              <a:latin typeface="Times New Roman"/>
              <a:cs typeface="Times New Roman"/>
            </a:endParaRPr>
          </a:p>
          <a:p>
            <a:pPr marL="12700" marR="736600">
              <a:lnSpc>
                <a:spcPct val="113799"/>
              </a:lnSpc>
              <a:spcBef>
                <a:spcPts val="730"/>
              </a:spcBef>
            </a:pPr>
            <a:r>
              <a:rPr dirty="0" sz="800">
                <a:latin typeface="Times New Roman"/>
                <a:cs typeface="Times New Roman"/>
              </a:rPr>
              <a:t>Después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seleccionar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menú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8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selección</a:t>
            </a:r>
            <a:r>
              <a:rPr dirty="0" sz="800" spc="8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Componente,</a:t>
            </a:r>
            <a:r>
              <a:rPr dirty="0" sz="800" spc="8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nuevo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aparece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centro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encerrado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rectángulo.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Haga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izquierdo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mouse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para</a:t>
            </a:r>
            <a:endParaRPr sz="800">
              <a:latin typeface="Times New Roman"/>
              <a:cs typeface="Times New Roman"/>
            </a:endParaRPr>
          </a:p>
          <a:p>
            <a:pPr marL="12700" marR="451484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mover,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derecho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rotar,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finalmente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haga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espacio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abierto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anular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colocar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objeto.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Componente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aparece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cuando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hace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derecho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mouse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(o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haga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doble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mouse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izquierdo).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Suponiendo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haya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hecho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icono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elemento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RLC,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un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aparece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4.46.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tienen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mismo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diseño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todos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circuitos.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excepto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sondas,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editar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Sonda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5648551" y="9614627"/>
            <a:ext cx="542290" cy="329565"/>
          </a:xfrm>
          <a:prstGeom prst="rect">
            <a:avLst/>
          </a:prstGeom>
        </p:spPr>
        <p:txBody>
          <a:bodyPr wrap="square" lIns="0" tIns="8890" rIns="0" bIns="0" rtlCol="0" vert="horz">
            <a:spAutoFit/>
          </a:bodyPr>
          <a:lstStyle/>
          <a:p>
            <a:pPr marL="12700" marR="5080">
              <a:lnSpc>
                <a:spcPct val="122200"/>
              </a:lnSpc>
              <a:spcBef>
                <a:spcPts val="70"/>
              </a:spcBef>
            </a:pPr>
            <a:r>
              <a:rPr dirty="0" sz="550">
                <a:latin typeface="Times New Roman"/>
                <a:cs typeface="Times New Roman"/>
              </a:rPr>
              <a:t>Nombres</a:t>
            </a:r>
            <a:r>
              <a:rPr dirty="0" sz="550" spc="40">
                <a:latin typeface="Times New Roman"/>
                <a:cs typeface="Times New Roman"/>
              </a:rPr>
              <a:t> </a:t>
            </a:r>
            <a:r>
              <a:rPr dirty="0" sz="550">
                <a:latin typeface="Times New Roman"/>
                <a:cs typeface="Times New Roman"/>
              </a:rPr>
              <a:t>de</a:t>
            </a:r>
            <a:r>
              <a:rPr dirty="0" sz="550" spc="40">
                <a:latin typeface="Times New Roman"/>
                <a:cs typeface="Times New Roman"/>
              </a:rPr>
              <a:t> </a:t>
            </a:r>
            <a:r>
              <a:rPr dirty="0" sz="550" spc="-20">
                <a:latin typeface="Times New Roman"/>
                <a:cs typeface="Times New Roman"/>
              </a:rPr>
              <a:t>nodo</a:t>
            </a:r>
            <a:r>
              <a:rPr dirty="0" sz="550" spc="500">
                <a:latin typeface="Times New Roman"/>
                <a:cs typeface="Times New Roman"/>
              </a:rPr>
              <a:t> </a:t>
            </a:r>
            <a:r>
              <a:rPr dirty="0" sz="550">
                <a:latin typeface="Times New Roman"/>
                <a:cs typeface="Times New Roman"/>
              </a:rPr>
              <a:t>Rojo</a:t>
            </a:r>
            <a:r>
              <a:rPr dirty="0" sz="550" spc="30">
                <a:latin typeface="Times New Roman"/>
                <a:cs typeface="Times New Roman"/>
              </a:rPr>
              <a:t> </a:t>
            </a:r>
            <a:r>
              <a:rPr dirty="0" sz="550">
                <a:latin typeface="Times New Roman"/>
                <a:cs typeface="Times New Roman"/>
              </a:rPr>
              <a:t>=</a:t>
            </a:r>
            <a:r>
              <a:rPr dirty="0" sz="550" spc="30">
                <a:latin typeface="Times New Roman"/>
                <a:cs typeface="Times New Roman"/>
              </a:rPr>
              <a:t> </a:t>
            </a:r>
            <a:r>
              <a:rPr dirty="0" sz="550" spc="-10">
                <a:latin typeface="Times New Roman"/>
                <a:cs typeface="Times New Roman"/>
              </a:rPr>
              <a:t>Usuario</a:t>
            </a:r>
            <a:r>
              <a:rPr dirty="0" sz="550" spc="500">
                <a:latin typeface="Times New Roman"/>
                <a:cs typeface="Times New Roman"/>
              </a:rPr>
              <a:t> </a:t>
            </a:r>
            <a:r>
              <a:rPr dirty="0" sz="550" spc="-10">
                <a:latin typeface="Times New Roman"/>
                <a:cs typeface="Times New Roman"/>
              </a:rPr>
              <a:t>definido</a:t>
            </a:r>
            <a:endParaRPr sz="550">
              <a:latin typeface="Times New Roman"/>
              <a:cs typeface="Times New Roman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851194" y="9818151"/>
            <a:ext cx="502284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Times New Roman"/>
                <a:cs typeface="Times New Roman"/>
              </a:rPr>
              <a:t>Valores de</a:t>
            </a:r>
            <a:r>
              <a:rPr dirty="0" sz="550" spc="5">
                <a:latin typeface="Times New Roman"/>
                <a:cs typeface="Times New Roman"/>
              </a:rPr>
              <a:t> </a:t>
            </a:r>
            <a:r>
              <a:rPr dirty="0" sz="550" spc="-10">
                <a:latin typeface="Times New Roman"/>
                <a:cs typeface="Times New Roman"/>
              </a:rPr>
              <a:t>datos</a:t>
            </a:r>
            <a:endParaRPr sz="55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935015" y="165100"/>
            <a:ext cx="5226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5" name="object 5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583"/>
                  </a:lnTo>
                  <a:lnTo>
                    <a:pt x="142755" y="98583"/>
                  </a:lnTo>
                  <a:lnTo>
                    <a:pt x="136180" y="99891"/>
                  </a:lnTo>
                  <a:lnTo>
                    <a:pt x="104587" y="124086"/>
                  </a:lnTo>
                  <a:lnTo>
                    <a:pt x="98048" y="143290"/>
                  </a:lnTo>
                  <a:lnTo>
                    <a:pt x="98048" y="569322"/>
                  </a:lnTo>
                  <a:lnTo>
                    <a:pt x="117977" y="603765"/>
                  </a:lnTo>
                  <a:lnTo>
                    <a:pt x="142755" y="614029"/>
                  </a:lnTo>
                  <a:lnTo>
                    <a:pt x="1886711" y="614029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4029"/>
                  </a:moveTo>
                  <a:lnTo>
                    <a:pt x="1744971" y="614029"/>
                  </a:lnTo>
                  <a:lnTo>
                    <a:pt x="1751545" y="612721"/>
                  </a:lnTo>
                  <a:lnTo>
                    <a:pt x="1764174" y="607489"/>
                  </a:lnTo>
                  <a:lnTo>
                    <a:pt x="1788370" y="575896"/>
                  </a:lnTo>
                  <a:lnTo>
                    <a:pt x="1789678" y="569322"/>
                  </a:lnTo>
                  <a:lnTo>
                    <a:pt x="1789678" y="143290"/>
                  </a:lnTo>
                  <a:lnTo>
                    <a:pt x="1769748" y="108846"/>
                  </a:lnTo>
                  <a:lnTo>
                    <a:pt x="1744971" y="98583"/>
                  </a:lnTo>
                  <a:lnTo>
                    <a:pt x="1886711" y="98583"/>
                  </a:lnTo>
                  <a:lnTo>
                    <a:pt x="1886711" y="614029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932176" y="500408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5453" y="528581"/>
                  </a:moveTo>
                  <a:lnTo>
                    <a:pt x="49392" y="528581"/>
                  </a:lnTo>
                  <a:lnTo>
                    <a:pt x="45954" y="528224"/>
                  </a:lnTo>
                  <a:lnTo>
                    <a:pt x="10837" y="507878"/>
                  </a:lnTo>
                  <a:lnTo>
                    <a:pt x="0" y="479226"/>
                  </a:lnTo>
                  <a:lnTo>
                    <a:pt x="0" y="475770"/>
                  </a:lnTo>
                  <a:lnTo>
                    <a:pt x="0" y="49301"/>
                  </a:lnTo>
                  <a:lnTo>
                    <a:pt x="17937" y="12958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861"/>
                  </a:lnTo>
                  <a:lnTo>
                    <a:pt x="1704845" y="49301"/>
                  </a:lnTo>
                  <a:lnTo>
                    <a:pt x="1704845" y="479226"/>
                  </a:lnTo>
                  <a:lnTo>
                    <a:pt x="1686907" y="515471"/>
                  </a:lnTo>
                  <a:lnTo>
                    <a:pt x="1658890" y="528224"/>
                  </a:lnTo>
                  <a:lnTo>
                    <a:pt x="1655453" y="52858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171"/>
              <a:ext cx="145374" cy="145374"/>
            </a:xfrm>
            <a:prstGeom prst="rect">
              <a:avLst/>
            </a:prstGeom>
          </p:spPr>
        </p:pic>
      </p:grpSp>
      <p:sp>
        <p:nvSpPr>
          <p:cNvPr id="8" name="object 8" descr=""/>
          <p:cNvSpPr txBox="1"/>
          <p:nvPr/>
        </p:nvSpPr>
        <p:spPr>
          <a:xfrm>
            <a:off x="3519868" y="811505"/>
            <a:ext cx="52959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10">
                <a:latin typeface="Arial MT"/>
                <a:cs typeface="Arial MT"/>
              </a:rPr>
              <a:t>Traduciendo...</a:t>
            </a:r>
            <a:endParaRPr sz="600">
              <a:latin typeface="Arial MT"/>
              <a:cs typeface="Arial MT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089080" y="5146307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5661767" y="5126483"/>
            <a:ext cx="13144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99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2503177" y="2767452"/>
            <a:ext cx="196342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4.46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Componente.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1089080" y="3006660"/>
            <a:ext cx="5422900" cy="1856105"/>
          </a:xfrm>
          <a:prstGeom prst="rect">
            <a:avLst/>
          </a:prstGeom>
        </p:spPr>
        <p:txBody>
          <a:bodyPr wrap="square" lIns="0" tIns="5524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434"/>
              </a:spcBef>
            </a:pP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ingresar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campo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Valor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página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Atributos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Nodo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,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Fase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y</a:t>
            </a:r>
            <a:endParaRPr sz="800">
              <a:latin typeface="Times New Roman"/>
              <a:cs typeface="Times New Roman"/>
            </a:endParaRPr>
          </a:p>
          <a:p>
            <a:pPr marL="12700" marR="567690">
              <a:lnSpc>
                <a:spcPts val="880"/>
              </a:lnSpc>
              <a:spcBef>
                <a:spcPts val="434"/>
              </a:spcBef>
            </a:pPr>
            <a:r>
              <a:rPr dirty="0" sz="800" i="1">
                <a:latin typeface="Times New Roman"/>
                <a:cs typeface="Times New Roman"/>
              </a:rPr>
              <a:t>Los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campos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nombre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inicialmente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vacíos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ingresar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campo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(sin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fase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extensiones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'A'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'Z').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Debe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ejecutar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ATP</a:t>
            </a:r>
            <a:r>
              <a:rPr dirty="0" sz="800" spc="4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4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Subproceso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4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Crear</a:t>
            </a:r>
            <a:r>
              <a:rPr dirty="0" sz="800" spc="4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nombres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4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nodo</a:t>
            </a:r>
            <a:r>
              <a:rPr dirty="0" sz="800" spc="4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ATP</a:t>
            </a:r>
            <a:r>
              <a:rPr dirty="0" sz="800" spc="4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ejecutar</a:t>
            </a:r>
            <a:r>
              <a:rPr dirty="0" sz="800" spc="4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ATP</a:t>
            </a:r>
            <a:r>
              <a:rPr dirty="0" sz="800" spc="4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)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para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800">
                <a:latin typeface="Times New Roman"/>
                <a:cs typeface="Times New Roman"/>
              </a:rPr>
              <a:t>obtener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especificados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ATPDraw.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7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40576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valores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numéricos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campos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reales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enteros,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opción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entero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exponencial,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identificado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'E'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'e'.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período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'.'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punto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decimal.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Muchos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datos</a:t>
            </a:r>
            <a:endParaRPr sz="800">
              <a:latin typeface="Times New Roman"/>
              <a:cs typeface="Times New Roman"/>
            </a:endParaRPr>
          </a:p>
          <a:p>
            <a:pPr marL="12700" marR="25019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parámetros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tienen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rango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legal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especificado.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verificar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rango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legal,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coloque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cursor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dato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campo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presione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teclas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Ctrl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+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F1.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valor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ilegal,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emite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mensaje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error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cuando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te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mueves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otro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campo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Aceptar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rango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legal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establecer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 i="1">
                <a:latin typeface="Times New Roman"/>
                <a:cs typeface="Times New Roman"/>
              </a:rPr>
              <a:t>Editar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ts val="880"/>
              </a:lnSpc>
              <a:spcBef>
                <a:spcPts val="439"/>
              </a:spcBef>
            </a:pPr>
            <a:r>
              <a:rPr dirty="0" sz="800" i="1">
                <a:latin typeface="Times New Roman"/>
                <a:cs typeface="Times New Roman"/>
              </a:rPr>
              <a:t>definiciones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lugar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valor,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también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asignar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cadena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texto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6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menos)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caracteres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entrada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mayoría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estándar.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requiere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propiedad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Param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establezca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en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800">
                <a:latin typeface="Times New Roman"/>
                <a:cs typeface="Times New Roman"/>
              </a:rPr>
              <a:t>unidad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(ver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Editar</a:t>
            </a:r>
            <a:r>
              <a:rPr dirty="0" sz="800" spc="9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definiciones</a:t>
            </a:r>
            <a:r>
              <a:rPr dirty="0" sz="800" spc="8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).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valores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numéricos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pueden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asignar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posteriormente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variables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en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5648551" y="1955998"/>
            <a:ext cx="399415" cy="89789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26099"/>
              </a:lnSpc>
              <a:spcBef>
                <a:spcPts val="95"/>
              </a:spcBef>
            </a:pPr>
            <a:r>
              <a:rPr dirty="0" sz="550">
                <a:latin typeface="Times New Roman"/>
                <a:cs typeface="Times New Roman"/>
              </a:rPr>
              <a:t>Alta</a:t>
            </a:r>
            <a:r>
              <a:rPr dirty="0" sz="550" spc="30">
                <a:latin typeface="Times New Roman"/>
                <a:cs typeface="Times New Roman"/>
              </a:rPr>
              <a:t> </a:t>
            </a:r>
            <a:r>
              <a:rPr dirty="0" sz="550" spc="-20">
                <a:latin typeface="Times New Roman"/>
                <a:cs typeface="Times New Roman"/>
              </a:rPr>
              <a:t>baja</a:t>
            </a:r>
            <a:r>
              <a:rPr dirty="0" sz="550" spc="500">
                <a:latin typeface="Times New Roman"/>
                <a:cs typeface="Times New Roman"/>
              </a:rPr>
              <a:t> </a:t>
            </a:r>
            <a:r>
              <a:rPr dirty="0" sz="550" spc="-10">
                <a:latin typeface="Times New Roman"/>
                <a:cs typeface="Times New Roman"/>
              </a:rPr>
              <a:t>precisión</a:t>
            </a:r>
            <a:r>
              <a:rPr dirty="0" sz="550" spc="500">
                <a:latin typeface="Times New Roman"/>
                <a:cs typeface="Times New Roman"/>
              </a:rPr>
              <a:t> </a:t>
            </a:r>
            <a:r>
              <a:rPr dirty="0" sz="550">
                <a:latin typeface="Times New Roman"/>
                <a:cs typeface="Times New Roman"/>
              </a:rPr>
              <a:t>Entrada</a:t>
            </a:r>
            <a:r>
              <a:rPr dirty="0" sz="550" spc="55">
                <a:latin typeface="Times New Roman"/>
                <a:cs typeface="Times New Roman"/>
              </a:rPr>
              <a:t> </a:t>
            </a:r>
            <a:r>
              <a:rPr dirty="0" sz="550" spc="-25">
                <a:latin typeface="Times New Roman"/>
                <a:cs typeface="Times New Roman"/>
              </a:rPr>
              <a:t>ATP</a:t>
            </a:r>
            <a:r>
              <a:rPr dirty="0" sz="550" spc="500">
                <a:latin typeface="Times New Roman"/>
                <a:cs typeface="Times New Roman"/>
              </a:rPr>
              <a:t> </a:t>
            </a:r>
            <a:r>
              <a:rPr dirty="0" sz="550" spc="-10">
                <a:latin typeface="Times New Roman"/>
                <a:cs typeface="Times New Roman"/>
              </a:rPr>
              <a:t>datos</a:t>
            </a:r>
            <a:endParaRPr sz="550">
              <a:latin typeface="Times New Roman"/>
              <a:cs typeface="Times New Roman"/>
            </a:endParaRPr>
          </a:p>
          <a:p>
            <a:pPr marL="12700" marR="75565">
              <a:lnSpc>
                <a:spcPct val="126099"/>
              </a:lnSpc>
              <a:spcBef>
                <a:spcPts val="209"/>
              </a:spcBef>
            </a:pPr>
            <a:r>
              <a:rPr dirty="0" sz="550" spc="-10">
                <a:latin typeface="Times New Roman"/>
                <a:cs typeface="Times New Roman"/>
              </a:rPr>
              <a:t>Muestra</a:t>
            </a:r>
            <a:r>
              <a:rPr dirty="0" sz="550" spc="500">
                <a:latin typeface="Times New Roman"/>
                <a:cs typeface="Times New Roman"/>
              </a:rPr>
              <a:t> </a:t>
            </a:r>
            <a:r>
              <a:rPr dirty="0" sz="550">
                <a:latin typeface="Times New Roman"/>
                <a:cs typeface="Times New Roman"/>
              </a:rPr>
              <a:t>la</a:t>
            </a:r>
            <a:r>
              <a:rPr dirty="0" sz="550" spc="15">
                <a:latin typeface="Times New Roman"/>
                <a:cs typeface="Times New Roman"/>
              </a:rPr>
              <a:t> </a:t>
            </a:r>
            <a:r>
              <a:rPr dirty="0" sz="550" spc="-10">
                <a:latin typeface="Times New Roman"/>
                <a:cs typeface="Times New Roman"/>
              </a:rPr>
              <a:t>ayuda</a:t>
            </a:r>
            <a:r>
              <a:rPr dirty="0" sz="550" spc="500">
                <a:latin typeface="Times New Roman"/>
                <a:cs typeface="Times New Roman"/>
              </a:rPr>
              <a:t> </a:t>
            </a:r>
            <a:r>
              <a:rPr dirty="0" sz="550">
                <a:latin typeface="Times New Roman"/>
                <a:cs typeface="Times New Roman"/>
              </a:rPr>
              <a:t>texto</a:t>
            </a:r>
            <a:r>
              <a:rPr dirty="0" sz="550" spc="30">
                <a:latin typeface="Times New Roman"/>
                <a:cs typeface="Times New Roman"/>
              </a:rPr>
              <a:t> </a:t>
            </a:r>
            <a:r>
              <a:rPr dirty="0" sz="550">
                <a:latin typeface="Times New Roman"/>
                <a:cs typeface="Times New Roman"/>
              </a:rPr>
              <a:t>de</a:t>
            </a:r>
            <a:r>
              <a:rPr dirty="0" sz="550" spc="30">
                <a:latin typeface="Times New Roman"/>
                <a:cs typeface="Times New Roman"/>
              </a:rPr>
              <a:t> </a:t>
            </a:r>
            <a:r>
              <a:rPr dirty="0" sz="550" spc="-25">
                <a:latin typeface="Times New Roman"/>
                <a:cs typeface="Times New Roman"/>
              </a:rPr>
              <a:t>la</a:t>
            </a:r>
            <a:r>
              <a:rPr dirty="0" sz="550" spc="500">
                <a:latin typeface="Times New Roman"/>
                <a:cs typeface="Times New Roman"/>
              </a:rPr>
              <a:t> </a:t>
            </a:r>
            <a:r>
              <a:rPr dirty="0" sz="550" spc="-10">
                <a:latin typeface="Times New Roman"/>
                <a:cs typeface="Times New Roman"/>
              </a:rPr>
              <a:t>objeto</a:t>
            </a:r>
            <a:endParaRPr sz="550">
              <a:latin typeface="Times New Roman"/>
              <a:cs typeface="Times New Roman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5648551" y="1559523"/>
            <a:ext cx="326390" cy="3429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26099"/>
              </a:lnSpc>
              <a:spcBef>
                <a:spcPts val="95"/>
              </a:spcBef>
            </a:pPr>
            <a:r>
              <a:rPr dirty="0" sz="550">
                <a:latin typeface="Times New Roman"/>
                <a:cs typeface="Times New Roman"/>
              </a:rPr>
              <a:t>No</a:t>
            </a:r>
            <a:r>
              <a:rPr dirty="0" sz="550" spc="25">
                <a:latin typeface="Times New Roman"/>
                <a:cs typeface="Times New Roman"/>
              </a:rPr>
              <a:t> </a:t>
            </a:r>
            <a:r>
              <a:rPr dirty="0" sz="550" spc="-10">
                <a:latin typeface="Times New Roman"/>
                <a:cs typeface="Times New Roman"/>
              </a:rPr>
              <a:t>escrito</a:t>
            </a:r>
            <a:r>
              <a:rPr dirty="0" sz="550" spc="500">
                <a:latin typeface="Times New Roman"/>
                <a:cs typeface="Times New Roman"/>
              </a:rPr>
              <a:t> </a:t>
            </a:r>
            <a:r>
              <a:rPr dirty="0" sz="550">
                <a:latin typeface="Times New Roman"/>
                <a:cs typeface="Times New Roman"/>
              </a:rPr>
              <a:t>a</a:t>
            </a:r>
            <a:r>
              <a:rPr dirty="0" sz="550" spc="10">
                <a:latin typeface="Times New Roman"/>
                <a:cs typeface="Times New Roman"/>
              </a:rPr>
              <a:t> </a:t>
            </a:r>
            <a:r>
              <a:rPr dirty="0" sz="550">
                <a:latin typeface="Times New Roman"/>
                <a:cs typeface="Times New Roman"/>
              </a:rPr>
              <a:t>la</a:t>
            </a:r>
            <a:r>
              <a:rPr dirty="0" sz="550" spc="10">
                <a:latin typeface="Times New Roman"/>
                <a:cs typeface="Times New Roman"/>
              </a:rPr>
              <a:t> </a:t>
            </a:r>
            <a:r>
              <a:rPr dirty="0" sz="550" spc="-25">
                <a:latin typeface="Times New Roman"/>
                <a:cs typeface="Times New Roman"/>
              </a:rPr>
              <a:t>ATP</a:t>
            </a:r>
            <a:r>
              <a:rPr dirty="0" sz="550" spc="500">
                <a:latin typeface="Times New Roman"/>
                <a:cs typeface="Times New Roman"/>
              </a:rPr>
              <a:t> </a:t>
            </a:r>
            <a:r>
              <a:rPr dirty="0" sz="550" spc="-10">
                <a:latin typeface="Times New Roman"/>
                <a:cs typeface="Times New Roman"/>
              </a:rPr>
              <a:t>archivo</a:t>
            </a:r>
            <a:endParaRPr sz="550">
              <a:latin typeface="Times New Roman"/>
              <a:cs typeface="Times New Roman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5648551" y="1024281"/>
            <a:ext cx="461645" cy="48831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111760">
              <a:lnSpc>
                <a:spcPct val="126099"/>
              </a:lnSpc>
              <a:spcBef>
                <a:spcPts val="95"/>
              </a:spcBef>
            </a:pPr>
            <a:r>
              <a:rPr dirty="0" sz="550">
                <a:latin typeface="Times New Roman"/>
                <a:cs typeface="Times New Roman"/>
              </a:rPr>
              <a:t>Etiqueta</a:t>
            </a:r>
            <a:r>
              <a:rPr dirty="0" sz="550" spc="60">
                <a:latin typeface="Times New Roman"/>
                <a:cs typeface="Times New Roman"/>
              </a:rPr>
              <a:t> </a:t>
            </a:r>
            <a:r>
              <a:rPr dirty="0" sz="550" spc="-25">
                <a:latin typeface="Times New Roman"/>
                <a:cs typeface="Times New Roman"/>
              </a:rPr>
              <a:t>en</a:t>
            </a:r>
            <a:r>
              <a:rPr dirty="0" sz="550" spc="500">
                <a:latin typeface="Times New Roman"/>
                <a:cs typeface="Times New Roman"/>
              </a:rPr>
              <a:t> </a:t>
            </a:r>
            <a:r>
              <a:rPr dirty="0" sz="550" spc="-10">
                <a:latin typeface="Times New Roman"/>
                <a:cs typeface="Times New Roman"/>
              </a:rPr>
              <a:t>pantalla</a:t>
            </a:r>
            <a:endParaRPr sz="5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484"/>
              </a:spcBef>
            </a:pPr>
            <a:r>
              <a:rPr dirty="0" sz="550">
                <a:latin typeface="Times New Roman"/>
                <a:cs typeface="Times New Roman"/>
              </a:rPr>
              <a:t>Comenta</a:t>
            </a:r>
            <a:r>
              <a:rPr dirty="0" sz="550" spc="60">
                <a:latin typeface="Times New Roman"/>
                <a:cs typeface="Times New Roman"/>
              </a:rPr>
              <a:t> </a:t>
            </a:r>
            <a:r>
              <a:rPr dirty="0" sz="550" spc="-25">
                <a:latin typeface="Times New Roman"/>
                <a:cs typeface="Times New Roman"/>
              </a:rPr>
              <a:t>en</a:t>
            </a:r>
            <a:endParaRPr sz="5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70"/>
              </a:spcBef>
            </a:pPr>
            <a:r>
              <a:rPr dirty="0" sz="550">
                <a:latin typeface="Times New Roman"/>
                <a:cs typeface="Times New Roman"/>
              </a:rPr>
              <a:t>el</a:t>
            </a:r>
            <a:r>
              <a:rPr dirty="0" sz="550" spc="35">
                <a:latin typeface="Times New Roman"/>
                <a:cs typeface="Times New Roman"/>
              </a:rPr>
              <a:t> </a:t>
            </a:r>
            <a:r>
              <a:rPr dirty="0" sz="550">
                <a:latin typeface="Times New Roman"/>
                <a:cs typeface="Times New Roman"/>
              </a:rPr>
              <a:t>archivo</a:t>
            </a:r>
            <a:r>
              <a:rPr dirty="0" sz="550" spc="35">
                <a:latin typeface="Times New Roman"/>
                <a:cs typeface="Times New Roman"/>
              </a:rPr>
              <a:t> </a:t>
            </a:r>
            <a:r>
              <a:rPr dirty="0" sz="550" spc="-25">
                <a:latin typeface="Times New Roman"/>
                <a:cs typeface="Times New Roman"/>
              </a:rPr>
              <a:t>ATP</a:t>
            </a:r>
            <a:endParaRPr sz="550">
              <a:latin typeface="Times New Roman"/>
              <a:cs typeface="Times New Roman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666172" y="2266572"/>
            <a:ext cx="578485" cy="44830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44780" marR="5080" indent="-132715">
              <a:lnSpc>
                <a:spcPct val="126099"/>
              </a:lnSpc>
              <a:spcBef>
                <a:spcPts val="95"/>
              </a:spcBef>
            </a:pPr>
            <a:r>
              <a:rPr dirty="0" sz="550">
                <a:latin typeface="Times New Roman"/>
                <a:cs typeface="Times New Roman"/>
              </a:rPr>
              <a:t>Ícono,</a:t>
            </a:r>
            <a:r>
              <a:rPr dirty="0" sz="550" spc="45">
                <a:latin typeface="Times New Roman"/>
                <a:cs typeface="Times New Roman"/>
              </a:rPr>
              <a:t> </a:t>
            </a:r>
            <a:r>
              <a:rPr dirty="0" sz="550">
                <a:latin typeface="Times New Roman"/>
                <a:cs typeface="Times New Roman"/>
              </a:rPr>
              <a:t>ayuda</a:t>
            </a:r>
            <a:r>
              <a:rPr dirty="0" sz="550" spc="45">
                <a:latin typeface="Times New Roman"/>
                <a:cs typeface="Times New Roman"/>
              </a:rPr>
              <a:t> </a:t>
            </a:r>
            <a:r>
              <a:rPr dirty="0" sz="550" spc="-10">
                <a:latin typeface="Times New Roman"/>
                <a:cs typeface="Times New Roman"/>
              </a:rPr>
              <a:t>local,</a:t>
            </a:r>
            <a:r>
              <a:rPr dirty="0" sz="550" spc="500">
                <a:latin typeface="Times New Roman"/>
                <a:cs typeface="Times New Roman"/>
              </a:rPr>
              <a:t> </a:t>
            </a:r>
            <a:r>
              <a:rPr dirty="0" sz="550" spc="-10">
                <a:latin typeface="Times New Roman"/>
                <a:cs typeface="Times New Roman"/>
              </a:rPr>
              <a:t>antecedentes,</a:t>
            </a:r>
            <a:endParaRPr sz="550">
              <a:latin typeface="Times New Roman"/>
              <a:cs typeface="Times New Roman"/>
            </a:endParaRPr>
          </a:p>
          <a:p>
            <a:pPr marL="184150" marR="12700" indent="-92710">
              <a:lnSpc>
                <a:spcPct val="126099"/>
              </a:lnSpc>
            </a:pPr>
            <a:r>
              <a:rPr dirty="0" sz="550">
                <a:latin typeface="Times New Roman"/>
                <a:cs typeface="Times New Roman"/>
              </a:rPr>
              <a:t>nodo</a:t>
            </a:r>
            <a:r>
              <a:rPr dirty="0" sz="550" spc="20">
                <a:latin typeface="Times New Roman"/>
                <a:cs typeface="Times New Roman"/>
              </a:rPr>
              <a:t> </a:t>
            </a:r>
            <a:r>
              <a:rPr dirty="0" sz="550">
                <a:latin typeface="Times New Roman"/>
                <a:cs typeface="Times New Roman"/>
              </a:rPr>
              <a:t>y</a:t>
            </a:r>
            <a:r>
              <a:rPr dirty="0" sz="550" spc="35">
                <a:latin typeface="Times New Roman"/>
                <a:cs typeface="Times New Roman"/>
              </a:rPr>
              <a:t> </a:t>
            </a:r>
            <a:r>
              <a:rPr dirty="0" sz="550" spc="-10">
                <a:latin typeface="Times New Roman"/>
                <a:cs typeface="Times New Roman"/>
              </a:rPr>
              <a:t>datos</a:t>
            </a:r>
            <a:r>
              <a:rPr dirty="0" sz="550" spc="500">
                <a:latin typeface="Times New Roman"/>
                <a:cs typeface="Times New Roman"/>
              </a:rPr>
              <a:t> </a:t>
            </a:r>
            <a:r>
              <a:rPr dirty="0" sz="550" spc="-10">
                <a:latin typeface="Times New Roman"/>
                <a:cs typeface="Times New Roman"/>
              </a:rPr>
              <a:t>definiciones,</a:t>
            </a:r>
            <a:endParaRPr sz="550">
              <a:latin typeface="Times New Roman"/>
              <a:cs typeface="Times New Roman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705820" y="1929567"/>
            <a:ext cx="528320" cy="236854"/>
          </a:xfrm>
          <a:prstGeom prst="rect">
            <a:avLst/>
          </a:prstGeom>
        </p:spPr>
        <p:txBody>
          <a:bodyPr wrap="square" lIns="0" tIns="33655" rIns="0" bIns="0" rtlCol="0" vert="horz">
            <a:spAutoFit/>
          </a:bodyPr>
          <a:lstStyle/>
          <a:p>
            <a:pPr algn="r" marR="5080">
              <a:lnSpc>
                <a:spcPct val="100000"/>
              </a:lnSpc>
              <a:spcBef>
                <a:spcPts val="265"/>
              </a:spcBef>
            </a:pPr>
            <a:r>
              <a:rPr dirty="0" sz="550">
                <a:latin typeface="Times New Roman"/>
                <a:cs typeface="Times New Roman"/>
              </a:rPr>
              <a:t>Salida</a:t>
            </a:r>
            <a:r>
              <a:rPr dirty="0" sz="550" spc="30">
                <a:latin typeface="Times New Roman"/>
                <a:cs typeface="Times New Roman"/>
              </a:rPr>
              <a:t> </a:t>
            </a:r>
            <a:r>
              <a:rPr dirty="0" sz="550">
                <a:latin typeface="Times New Roman"/>
                <a:cs typeface="Times New Roman"/>
              </a:rPr>
              <a:t>de</a:t>
            </a:r>
            <a:r>
              <a:rPr dirty="0" sz="550" spc="30">
                <a:latin typeface="Times New Roman"/>
                <a:cs typeface="Times New Roman"/>
              </a:rPr>
              <a:t> </a:t>
            </a:r>
            <a:r>
              <a:rPr dirty="0" sz="550">
                <a:latin typeface="Times New Roman"/>
                <a:cs typeface="Times New Roman"/>
              </a:rPr>
              <a:t>la</a:t>
            </a:r>
            <a:r>
              <a:rPr dirty="0" sz="550" spc="30">
                <a:latin typeface="Times New Roman"/>
                <a:cs typeface="Times New Roman"/>
              </a:rPr>
              <a:t> </a:t>
            </a:r>
            <a:r>
              <a:rPr dirty="0" sz="550" spc="-20">
                <a:latin typeface="Times New Roman"/>
                <a:cs typeface="Times New Roman"/>
              </a:rPr>
              <a:t>rama</a:t>
            </a:r>
            <a:endParaRPr sz="550">
              <a:latin typeface="Times New Roman"/>
              <a:cs typeface="Times New Roman"/>
            </a:endParaRPr>
          </a:p>
          <a:p>
            <a:pPr algn="r" marR="5715">
              <a:lnSpc>
                <a:spcPct val="100000"/>
              </a:lnSpc>
              <a:spcBef>
                <a:spcPts val="175"/>
              </a:spcBef>
            </a:pPr>
            <a:r>
              <a:rPr dirty="0" sz="550" spc="-10">
                <a:latin typeface="Times New Roman"/>
                <a:cs typeface="Times New Roman"/>
              </a:rPr>
              <a:t>solicitud</a:t>
            </a:r>
            <a:endParaRPr sz="550">
              <a:latin typeface="Times New Roman"/>
              <a:cs typeface="Times New Roman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5648551" y="581550"/>
            <a:ext cx="393065" cy="329565"/>
          </a:xfrm>
          <a:prstGeom prst="rect">
            <a:avLst/>
          </a:prstGeom>
        </p:spPr>
        <p:txBody>
          <a:bodyPr wrap="square" lIns="0" tIns="8890" rIns="0" bIns="0" rtlCol="0" vert="horz">
            <a:spAutoFit/>
          </a:bodyPr>
          <a:lstStyle/>
          <a:p>
            <a:pPr marL="12700" marR="5080">
              <a:lnSpc>
                <a:spcPct val="122200"/>
              </a:lnSpc>
              <a:spcBef>
                <a:spcPts val="70"/>
              </a:spcBef>
            </a:pPr>
            <a:r>
              <a:rPr dirty="0" sz="550" spc="-10">
                <a:latin typeface="Times New Roman"/>
                <a:cs typeface="Times New Roman"/>
              </a:rPr>
              <a:t>Orden</a:t>
            </a:r>
            <a:r>
              <a:rPr dirty="0" sz="550" spc="500">
                <a:latin typeface="Times New Roman"/>
                <a:cs typeface="Times New Roman"/>
              </a:rPr>
              <a:t> </a:t>
            </a:r>
            <a:r>
              <a:rPr dirty="0" sz="550">
                <a:latin typeface="Times New Roman"/>
                <a:cs typeface="Times New Roman"/>
              </a:rPr>
              <a:t>número</a:t>
            </a:r>
            <a:r>
              <a:rPr dirty="0" sz="550" spc="55">
                <a:latin typeface="Times New Roman"/>
                <a:cs typeface="Times New Roman"/>
              </a:rPr>
              <a:t> </a:t>
            </a:r>
            <a:r>
              <a:rPr dirty="0" sz="550" spc="-20">
                <a:latin typeface="Times New Roman"/>
                <a:cs typeface="Times New Roman"/>
              </a:rPr>
              <a:t>para</a:t>
            </a:r>
            <a:r>
              <a:rPr dirty="0" sz="550" spc="500">
                <a:latin typeface="Times New Roman"/>
                <a:cs typeface="Times New Roman"/>
              </a:rPr>
              <a:t> </a:t>
            </a:r>
            <a:r>
              <a:rPr dirty="0" sz="550" spc="-10">
                <a:latin typeface="Times New Roman"/>
                <a:cs typeface="Times New Roman"/>
              </a:rPr>
              <a:t>clasificación</a:t>
            </a:r>
            <a:endParaRPr sz="550">
              <a:latin typeface="Times New Roman"/>
              <a:cs typeface="Times New Roman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725643" y="1110184"/>
            <a:ext cx="739140" cy="441959"/>
          </a:xfrm>
          <a:prstGeom prst="rect">
            <a:avLst/>
          </a:prstGeom>
        </p:spPr>
        <p:txBody>
          <a:bodyPr wrap="square" lIns="0" tIns="3365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65"/>
              </a:spcBef>
            </a:pPr>
            <a:r>
              <a:rPr dirty="0" sz="550">
                <a:latin typeface="Times New Roman"/>
                <a:cs typeface="Times New Roman"/>
              </a:rPr>
              <a:t>Copiar</a:t>
            </a:r>
            <a:r>
              <a:rPr dirty="0" sz="550" spc="30">
                <a:latin typeface="Times New Roman"/>
                <a:cs typeface="Times New Roman"/>
              </a:rPr>
              <a:t> </a:t>
            </a:r>
            <a:r>
              <a:rPr dirty="0" sz="550">
                <a:latin typeface="Times New Roman"/>
                <a:cs typeface="Times New Roman"/>
              </a:rPr>
              <a:t>y</a:t>
            </a:r>
            <a:r>
              <a:rPr dirty="0" sz="550" spc="30">
                <a:latin typeface="Times New Roman"/>
                <a:cs typeface="Times New Roman"/>
              </a:rPr>
              <a:t> </a:t>
            </a:r>
            <a:r>
              <a:rPr dirty="0" sz="550">
                <a:latin typeface="Times New Roman"/>
                <a:cs typeface="Times New Roman"/>
              </a:rPr>
              <a:t>pegar</a:t>
            </a:r>
            <a:r>
              <a:rPr dirty="0" sz="550" spc="35">
                <a:latin typeface="Times New Roman"/>
                <a:cs typeface="Times New Roman"/>
              </a:rPr>
              <a:t> </a:t>
            </a:r>
            <a:r>
              <a:rPr dirty="0" sz="550" spc="-20">
                <a:latin typeface="Times New Roman"/>
                <a:cs typeface="Times New Roman"/>
              </a:rPr>
              <a:t>todo</a:t>
            </a:r>
            <a:endParaRPr sz="550">
              <a:latin typeface="Times New Roman"/>
              <a:cs typeface="Times New Roman"/>
            </a:endParaRPr>
          </a:p>
          <a:p>
            <a:pPr marL="184150" marR="5080" indent="59055">
              <a:lnSpc>
                <a:spcPct val="122200"/>
              </a:lnSpc>
              <a:spcBef>
                <a:spcPts val="30"/>
              </a:spcBef>
            </a:pPr>
            <a:r>
              <a:rPr dirty="0" sz="550">
                <a:latin typeface="Times New Roman"/>
                <a:cs typeface="Times New Roman"/>
              </a:rPr>
              <a:t>datos</a:t>
            </a:r>
            <a:r>
              <a:rPr dirty="0" sz="550" spc="30">
                <a:latin typeface="Times New Roman"/>
                <a:cs typeface="Times New Roman"/>
              </a:rPr>
              <a:t> </a:t>
            </a:r>
            <a:r>
              <a:rPr dirty="0" sz="550">
                <a:latin typeface="Times New Roman"/>
                <a:cs typeface="Times New Roman"/>
              </a:rPr>
              <a:t>a</a:t>
            </a:r>
            <a:r>
              <a:rPr dirty="0" sz="550" spc="30">
                <a:latin typeface="Times New Roman"/>
                <a:cs typeface="Times New Roman"/>
              </a:rPr>
              <a:t> </a:t>
            </a:r>
            <a:r>
              <a:rPr dirty="0" sz="550">
                <a:latin typeface="Times New Roman"/>
                <a:cs typeface="Times New Roman"/>
              </a:rPr>
              <a:t>través</a:t>
            </a:r>
            <a:r>
              <a:rPr dirty="0" sz="550" spc="30">
                <a:latin typeface="Times New Roman"/>
                <a:cs typeface="Times New Roman"/>
              </a:rPr>
              <a:t> </a:t>
            </a:r>
            <a:r>
              <a:rPr dirty="0" sz="550" spc="-25">
                <a:latin typeface="Times New Roman"/>
                <a:cs typeface="Times New Roman"/>
              </a:rPr>
              <a:t>de</a:t>
            </a:r>
            <a:r>
              <a:rPr dirty="0" sz="550" spc="500">
                <a:latin typeface="Times New Roman"/>
                <a:cs typeface="Times New Roman"/>
              </a:rPr>
              <a:t> </a:t>
            </a:r>
            <a:r>
              <a:rPr dirty="0" sz="550" spc="-10">
                <a:latin typeface="Times New Roman"/>
                <a:cs typeface="Times New Roman"/>
              </a:rPr>
              <a:t>Ventanas</a:t>
            </a:r>
            <a:r>
              <a:rPr dirty="0" sz="550" spc="500">
                <a:latin typeface="Times New Roman"/>
                <a:cs typeface="Times New Roman"/>
              </a:rPr>
              <a:t> </a:t>
            </a:r>
            <a:r>
              <a:rPr dirty="0" sz="550" spc="-10">
                <a:latin typeface="Times New Roman"/>
                <a:cs typeface="Times New Roman"/>
              </a:rPr>
              <a:t>portapapeles</a:t>
            </a:r>
            <a:endParaRPr sz="550">
              <a:latin typeface="Times New Roman"/>
              <a:cs typeface="Times New Roman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692604" y="693885"/>
            <a:ext cx="865505" cy="224154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91440" marR="5080" indent="-79375">
              <a:lnSpc>
                <a:spcPct val="118300"/>
              </a:lnSpc>
              <a:spcBef>
                <a:spcPts val="95"/>
              </a:spcBef>
            </a:pPr>
            <a:r>
              <a:rPr dirty="0" sz="550">
                <a:latin typeface="Times New Roman"/>
                <a:cs typeface="Times New Roman"/>
              </a:rPr>
              <a:t>Restablecer</a:t>
            </a:r>
            <a:r>
              <a:rPr dirty="0" sz="550" spc="50">
                <a:latin typeface="Times New Roman"/>
                <a:cs typeface="Times New Roman"/>
              </a:rPr>
              <a:t> </a:t>
            </a:r>
            <a:r>
              <a:rPr dirty="0" sz="550">
                <a:latin typeface="Times New Roman"/>
                <a:cs typeface="Times New Roman"/>
              </a:rPr>
              <a:t>todos</a:t>
            </a:r>
            <a:r>
              <a:rPr dirty="0" sz="550" spc="50">
                <a:latin typeface="Times New Roman"/>
                <a:cs typeface="Times New Roman"/>
              </a:rPr>
              <a:t> </a:t>
            </a:r>
            <a:r>
              <a:rPr dirty="0" sz="550">
                <a:latin typeface="Times New Roman"/>
                <a:cs typeface="Times New Roman"/>
              </a:rPr>
              <a:t>los</a:t>
            </a:r>
            <a:r>
              <a:rPr dirty="0" sz="550" spc="50">
                <a:latin typeface="Times New Roman"/>
                <a:cs typeface="Times New Roman"/>
              </a:rPr>
              <a:t> </a:t>
            </a:r>
            <a:r>
              <a:rPr dirty="0" sz="550">
                <a:latin typeface="Times New Roman"/>
                <a:cs typeface="Times New Roman"/>
              </a:rPr>
              <a:t>datos</a:t>
            </a:r>
            <a:r>
              <a:rPr dirty="0" sz="550" spc="55">
                <a:latin typeface="Times New Roman"/>
                <a:cs typeface="Times New Roman"/>
              </a:rPr>
              <a:t> </a:t>
            </a:r>
            <a:r>
              <a:rPr dirty="0" sz="550" spc="-60">
                <a:latin typeface="Times New Roman"/>
                <a:cs typeface="Times New Roman"/>
              </a:rPr>
              <a:t>a</a:t>
            </a:r>
            <a:r>
              <a:rPr dirty="0" sz="550" spc="500">
                <a:latin typeface="Times New Roman"/>
                <a:cs typeface="Times New Roman"/>
              </a:rPr>
              <a:t> </a:t>
            </a:r>
            <a:r>
              <a:rPr dirty="0" sz="550">
                <a:latin typeface="Times New Roman"/>
                <a:cs typeface="Times New Roman"/>
              </a:rPr>
              <a:t>valores</a:t>
            </a:r>
            <a:r>
              <a:rPr dirty="0" sz="550" spc="50">
                <a:latin typeface="Times New Roman"/>
                <a:cs typeface="Times New Roman"/>
              </a:rPr>
              <a:t> </a:t>
            </a:r>
            <a:r>
              <a:rPr dirty="0" sz="550" spc="-10">
                <a:latin typeface="Times New Roman"/>
                <a:cs typeface="Times New Roman"/>
              </a:rPr>
              <a:t>predeterminados</a:t>
            </a:r>
            <a:endParaRPr sz="550">
              <a:latin typeface="Times New Roman"/>
              <a:cs typeface="Times New Roman"/>
            </a:endParaRPr>
          </a:p>
        </p:txBody>
      </p:sp>
      <p:grpSp>
        <p:nvGrpSpPr>
          <p:cNvPr id="21" name="object 21" descr=""/>
          <p:cNvGrpSpPr/>
          <p:nvPr/>
        </p:nvGrpSpPr>
        <p:grpSpPr>
          <a:xfrm>
            <a:off x="368299" y="5595122"/>
            <a:ext cx="594995" cy="13335"/>
            <a:chOff x="368299" y="5595122"/>
            <a:chExt cx="594995" cy="13335"/>
          </a:xfrm>
        </p:grpSpPr>
        <p:sp>
          <p:nvSpPr>
            <p:cNvPr id="22" name="object 22" descr=""/>
            <p:cNvSpPr/>
            <p:nvPr/>
          </p:nvSpPr>
          <p:spPr>
            <a:xfrm>
              <a:off x="368299" y="5595122"/>
              <a:ext cx="594995" cy="6985"/>
            </a:xfrm>
            <a:custGeom>
              <a:avLst/>
              <a:gdLst/>
              <a:ahLst/>
              <a:cxnLst/>
              <a:rect l="l" t="t" r="r" b="b"/>
              <a:pathLst>
                <a:path w="594994" h="6985">
                  <a:moveTo>
                    <a:pt x="594713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594713" y="0"/>
                  </a:lnTo>
                  <a:lnTo>
                    <a:pt x="594713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 descr=""/>
            <p:cNvSpPr/>
            <p:nvPr/>
          </p:nvSpPr>
          <p:spPr>
            <a:xfrm>
              <a:off x="368287" y="5595124"/>
              <a:ext cx="594995" cy="13335"/>
            </a:xfrm>
            <a:custGeom>
              <a:avLst/>
              <a:gdLst/>
              <a:ahLst/>
              <a:cxnLst/>
              <a:rect l="l" t="t" r="r" b="b"/>
              <a:pathLst>
                <a:path w="594994" h="13335">
                  <a:moveTo>
                    <a:pt x="594715" y="0"/>
                  </a:moveTo>
                  <a:lnTo>
                    <a:pt x="588111" y="6604"/>
                  </a:lnTo>
                  <a:lnTo>
                    <a:pt x="0" y="6604"/>
                  </a:lnTo>
                  <a:lnTo>
                    <a:pt x="0" y="13220"/>
                  </a:lnTo>
                  <a:lnTo>
                    <a:pt x="588111" y="13220"/>
                  </a:lnTo>
                  <a:lnTo>
                    <a:pt x="594715" y="13220"/>
                  </a:lnTo>
                  <a:lnTo>
                    <a:pt x="594715" y="6604"/>
                  </a:lnTo>
                  <a:lnTo>
                    <a:pt x="594715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 descr=""/>
            <p:cNvSpPr/>
            <p:nvPr/>
          </p:nvSpPr>
          <p:spPr>
            <a:xfrm>
              <a:off x="368299" y="5595122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5" name="object 25" descr=""/>
          <p:cNvSpPr txBox="1"/>
          <p:nvPr/>
        </p:nvSpPr>
        <p:spPr>
          <a:xfrm>
            <a:off x="378108" y="5655117"/>
            <a:ext cx="5778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Página</a:t>
            </a:r>
            <a:r>
              <a:rPr dirty="0" sz="800" spc="8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100</a:t>
            </a:r>
            <a:endParaRPr sz="800">
              <a:latin typeface="Arial"/>
              <a:cs typeface="Arial"/>
            </a:endParaRPr>
          </a:p>
        </p:txBody>
      </p:sp>
      <p:sp>
        <p:nvSpPr>
          <p:cNvPr id="27" name="object 27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28" name="object 28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94615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62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26" name="object 26" descr=""/>
          <p:cNvSpPr txBox="1"/>
          <p:nvPr/>
        </p:nvSpPr>
        <p:spPr>
          <a:xfrm>
            <a:off x="831370" y="5826924"/>
            <a:ext cx="5468620" cy="445452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algn="r" marR="808355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de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referencia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8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 i="1">
                <a:latin typeface="Times New Roman"/>
                <a:cs typeface="Times New Roman"/>
              </a:rPr>
              <a:t>Configuración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/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Variables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ATP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utilizando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función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$</a:t>
            </a:r>
            <a:r>
              <a:rPr dirty="0" sz="800" spc="1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PARAMETER</a:t>
            </a:r>
            <a:r>
              <a:rPr dirty="0" sz="800" spc="-220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ATP-</a:t>
            </a:r>
            <a:r>
              <a:rPr dirty="0" sz="800">
                <a:latin typeface="Times New Roman"/>
                <a:cs typeface="Times New Roman"/>
              </a:rPr>
              <a:t>EMTP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(ver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4.2.5.1).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29019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Justo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debajo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columna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campo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Orden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usar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tarde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opcional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criterios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clasificación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número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orden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bajo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escribirá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primero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ATP)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ATP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spc="-50" i="1">
                <a:latin typeface="Times New Roman"/>
                <a:cs typeface="Times New Roman"/>
              </a:rPr>
              <a:t>|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340"/>
              </a:spcBef>
            </a:pPr>
            <a:r>
              <a:rPr dirty="0" sz="800">
                <a:latin typeface="Times New Roman"/>
                <a:cs typeface="Times New Roman"/>
              </a:rPr>
              <a:t>Página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configuración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/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formato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9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contenido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campo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texto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Etiqueta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escribe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pantalla.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visibilidad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componente.</a:t>
            </a:r>
            <a:endParaRPr sz="800">
              <a:latin typeface="Times New Roman"/>
              <a:cs typeface="Times New Roman"/>
            </a:endParaRPr>
          </a:p>
          <a:p>
            <a:pPr marL="12700" marR="34671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etiqueta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controlada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opción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Etiquetas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Vista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opciones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etiqueta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movible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y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directamente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editable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pantalla.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fuente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etiqueta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controla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Ver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Establecer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la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fuente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del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circuito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los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tiene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campo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texto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Comentario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texto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campo,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será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escrito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comentario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decir,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comentario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antes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objeto).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800" spc="10">
                <a:latin typeface="Times New Roman"/>
                <a:cs typeface="Times New Roman"/>
              </a:rPr>
              <a:t>Muchos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componentes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estándar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como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ramas,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no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lineales,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interruptores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y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transformadores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contienen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un</a:t>
            </a:r>
            <a:endParaRPr sz="800">
              <a:latin typeface="Times New Roman"/>
              <a:cs typeface="Times New Roman"/>
            </a:endParaRPr>
          </a:p>
          <a:p>
            <a:pPr marL="12700" marR="236220">
              <a:lnSpc>
                <a:spcPts val="940"/>
              </a:lnSpc>
              <a:spcBef>
                <a:spcPts val="335"/>
              </a:spcBef>
            </a:pPr>
            <a:r>
              <a:rPr dirty="0" sz="800">
                <a:latin typeface="Times New Roman"/>
                <a:cs typeface="Times New Roman"/>
              </a:rPr>
              <a:t>Sección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salida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configurar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solicitud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salida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rama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combinado.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valores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posibles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Current,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Voltaje,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corriente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voltaje,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potencia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energía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ninguno.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9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47434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igual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campos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Orden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Etiqueta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Comentario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Ocultar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común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todos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Oculto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incluidos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iconos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color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gris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claro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circuito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Todos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donde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disponible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formato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alta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precisión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tienen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$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Vintage,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1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cheque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tanto,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posible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controlar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formato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precisión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cada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individual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fuerza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alta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resolución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bajo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ATP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La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página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configuración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/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spc="-10" i="1">
                <a:latin typeface="Times New Roman"/>
                <a:cs typeface="Times New Roman"/>
              </a:rPr>
              <a:t>formato</a:t>
            </a:r>
            <a:r>
              <a:rPr dirty="0" sz="800" spc="50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anule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configuración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individual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fuerce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$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Vintage,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1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todos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posible.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los</a:t>
            </a:r>
            <a:endParaRPr sz="800">
              <a:latin typeface="Times New Roman"/>
              <a:cs typeface="Times New Roman"/>
            </a:endParaRPr>
          </a:p>
          <a:p>
            <a:pPr marL="12700" marR="11112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Componentes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especificados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usuario,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grupos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también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tiene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Proteger</a:t>
            </a:r>
            <a:r>
              <a:rPr dirty="0" sz="800" spc="8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protección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contraseña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contenido.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7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78549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Aceptar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cerrará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todas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propiedades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actualizan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estructura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Luego,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color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dibujo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rojo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icono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apagará,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indica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endParaRPr sz="800">
              <a:latin typeface="Times New Roman"/>
              <a:cs typeface="Times New Roman"/>
            </a:endParaRPr>
          </a:p>
          <a:p>
            <a:pPr marL="12700" marR="47180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ahora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tiene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especificados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Cuando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haga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Cancelar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aparecerá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Cerrado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actualizar.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Ayuda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llama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Visor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ayuda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mostrar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texto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ayuda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del</a:t>
            </a:r>
            <a:endParaRPr sz="8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3" name="object 3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4" name="object 4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678"/>
                  </a:lnTo>
                  <a:lnTo>
                    <a:pt x="142755" y="98678"/>
                  </a:lnTo>
                  <a:lnTo>
                    <a:pt x="136180" y="99986"/>
                  </a:lnTo>
                  <a:lnTo>
                    <a:pt x="104587" y="124182"/>
                  </a:lnTo>
                  <a:lnTo>
                    <a:pt x="98048" y="143385"/>
                  </a:lnTo>
                  <a:lnTo>
                    <a:pt x="98048" y="569369"/>
                  </a:lnTo>
                  <a:lnTo>
                    <a:pt x="117977" y="603813"/>
                  </a:lnTo>
                  <a:lnTo>
                    <a:pt x="142755" y="614076"/>
                  </a:lnTo>
                  <a:lnTo>
                    <a:pt x="1886711" y="614076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4076"/>
                  </a:moveTo>
                  <a:lnTo>
                    <a:pt x="1744971" y="614076"/>
                  </a:lnTo>
                  <a:lnTo>
                    <a:pt x="1751545" y="612768"/>
                  </a:lnTo>
                  <a:lnTo>
                    <a:pt x="1764174" y="607537"/>
                  </a:lnTo>
                  <a:lnTo>
                    <a:pt x="1788370" y="575944"/>
                  </a:lnTo>
                  <a:lnTo>
                    <a:pt x="1789678" y="569369"/>
                  </a:lnTo>
                  <a:lnTo>
                    <a:pt x="1789678" y="143385"/>
                  </a:lnTo>
                  <a:lnTo>
                    <a:pt x="1769748" y="108942"/>
                  </a:lnTo>
                  <a:lnTo>
                    <a:pt x="1744971" y="98678"/>
                  </a:lnTo>
                  <a:lnTo>
                    <a:pt x="1886711" y="98678"/>
                  </a:lnTo>
                  <a:lnTo>
                    <a:pt x="1886711" y="614076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2932176" y="500492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5453" y="528581"/>
                  </a:moveTo>
                  <a:lnTo>
                    <a:pt x="49392" y="528581"/>
                  </a:lnTo>
                  <a:lnTo>
                    <a:pt x="45954" y="528224"/>
                  </a:lnTo>
                  <a:lnTo>
                    <a:pt x="10837" y="507984"/>
                  </a:lnTo>
                  <a:lnTo>
                    <a:pt x="0" y="479226"/>
                  </a:lnTo>
                  <a:lnTo>
                    <a:pt x="0" y="475770"/>
                  </a:lnTo>
                  <a:lnTo>
                    <a:pt x="0" y="49354"/>
                  </a:lnTo>
                  <a:lnTo>
                    <a:pt x="17937" y="12958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808"/>
                  </a:lnTo>
                  <a:lnTo>
                    <a:pt x="1704845" y="49354"/>
                  </a:lnTo>
                  <a:lnTo>
                    <a:pt x="1704845" y="479226"/>
                  </a:lnTo>
                  <a:lnTo>
                    <a:pt x="1686907" y="515524"/>
                  </a:lnTo>
                  <a:lnTo>
                    <a:pt x="1658890" y="528224"/>
                  </a:lnTo>
                  <a:lnTo>
                    <a:pt x="1655453" y="52858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" name="object 6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266"/>
              <a:ext cx="145374" cy="145374"/>
            </a:xfrm>
            <a:prstGeom prst="rect">
              <a:avLst/>
            </a:prstGeom>
          </p:spPr>
        </p:pic>
      </p:grpSp>
      <p:sp>
        <p:nvSpPr>
          <p:cNvPr id="7" name="object 7" descr=""/>
          <p:cNvSpPr txBox="1"/>
          <p:nvPr/>
        </p:nvSpPr>
        <p:spPr>
          <a:xfrm>
            <a:off x="3519868" y="811589"/>
            <a:ext cx="52959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10">
                <a:latin typeface="Arial MT"/>
                <a:cs typeface="Arial MT"/>
              </a:rPr>
              <a:t>Traduciendo...</a:t>
            </a:r>
            <a:endParaRPr sz="600">
              <a:latin typeface="Arial MT"/>
              <a:cs typeface="Arial MT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831370" y="111856"/>
            <a:ext cx="4993640" cy="481965"/>
          </a:xfrm>
          <a:prstGeom prst="rect">
            <a:avLst/>
          </a:prstGeom>
        </p:spPr>
        <p:txBody>
          <a:bodyPr wrap="square" lIns="0" tIns="66040" rIns="0" bIns="0" rtlCol="0" vert="horz">
            <a:spAutoFit/>
          </a:bodyPr>
          <a:lstStyle/>
          <a:p>
            <a:pPr marL="3115945">
              <a:lnSpc>
                <a:spcPct val="100000"/>
              </a:lnSpc>
              <a:spcBef>
                <a:spcPts val="52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  <a:p>
            <a:pPr marL="12700" marR="5080">
              <a:lnSpc>
                <a:spcPts val="780"/>
              </a:lnSpc>
              <a:spcBef>
                <a:spcPts val="645"/>
              </a:spcBef>
            </a:pPr>
            <a:r>
              <a:rPr dirty="0" sz="800">
                <a:latin typeface="Times New Roman"/>
                <a:cs typeface="Times New Roman"/>
              </a:rPr>
              <a:t>objeto.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También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disponible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ayuda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sobre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Componente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través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estándar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Windows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Sistema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ayuda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HTML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presiona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tecla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F1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831370" y="3368857"/>
            <a:ext cx="1841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100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4611106" y="3388682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831370" y="719078"/>
            <a:ext cx="412496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10">
                <a:latin typeface="Times New Roman"/>
                <a:cs typeface="Times New Roman"/>
              </a:rPr>
              <a:t>Los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componentes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no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lineales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(ramas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no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lineales,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transformadores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saturables,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TSWITCH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y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TACS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831370" y="857845"/>
            <a:ext cx="4180204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dispositivo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56)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también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tiene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página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características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figura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4.47.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831370" y="1123483"/>
            <a:ext cx="5647690" cy="2001520"/>
          </a:xfrm>
          <a:prstGeom prst="rect">
            <a:avLst/>
          </a:prstGeom>
        </p:spPr>
        <p:txBody>
          <a:bodyPr wrap="square" lIns="0" tIns="285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25"/>
              </a:spcBef>
            </a:pP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pestaña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Característica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define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característica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lineal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componentes.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pares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especificar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cuadrícula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cadena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estándar.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agregar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nuevos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puntos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después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de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posición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cursor,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haga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Agregar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Elimine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punto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marcado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haciendo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Eliminar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manipular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orden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puntos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Ordenar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característica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lineales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es</a:t>
            </a:r>
            <a:endParaRPr sz="800">
              <a:latin typeface="Times New Roman"/>
              <a:cs typeface="Times New Roman"/>
            </a:endParaRPr>
          </a:p>
          <a:p>
            <a:pPr marL="12700" marR="914400">
              <a:lnSpc>
                <a:spcPts val="1250"/>
              </a:lnSpc>
              <a:spcBef>
                <a:spcPts val="40"/>
              </a:spcBef>
            </a:pPr>
            <a:r>
              <a:rPr dirty="0" sz="800" spc="10">
                <a:latin typeface="Times New Roman"/>
                <a:cs typeface="Times New Roman"/>
              </a:rPr>
              <a:t>ordenado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automáticamente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después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aumentar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los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valores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x,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comenzando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con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el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número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más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bajo)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o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↑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y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↓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flechas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editar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puntos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directamente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cualquier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momento.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1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posible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exportar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característica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externo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portapapeles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Windows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texto.</a:t>
            </a:r>
            <a:endParaRPr sz="800">
              <a:latin typeface="Times New Roman"/>
              <a:cs typeface="Times New Roman"/>
            </a:endParaRPr>
          </a:p>
          <a:p>
            <a:pPr marL="12700" marR="119824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copia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toda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característica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(no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admite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ni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requiere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marcado).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También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pegar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un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característica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portapapeles.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tanto,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posible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traer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viejo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.atp</a:t>
            </a:r>
            <a:r>
              <a:rPr dirty="0" sz="800" spc="-210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editor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texto,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marque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característica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bandera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9999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opcional)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cópiela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portapapeles,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luego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péguela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en</a:t>
            </a:r>
            <a:endParaRPr sz="800">
              <a:latin typeface="Times New Roman"/>
              <a:cs typeface="Times New Roman"/>
            </a:endParaRPr>
          </a:p>
          <a:p>
            <a:pPr marL="12700" marR="1652270">
              <a:lnSpc>
                <a:spcPct val="113799"/>
              </a:lnSpc>
            </a:pPr>
            <a:r>
              <a:rPr dirty="0" sz="800" spc="10">
                <a:latin typeface="Times New Roman"/>
                <a:cs typeface="Times New Roman"/>
              </a:rPr>
              <a:t>La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página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característica.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El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número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puntos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ajustará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automáticamente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(el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pegado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característica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podría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truncarse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garantizar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número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menor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igual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64).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tanto,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tiene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hacer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botones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Agregar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Eliminar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antes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pegar.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utiliza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fijo</a:t>
            </a:r>
            <a:endParaRPr sz="800">
              <a:latin typeface="Times New Roman"/>
              <a:cs typeface="Times New Roman"/>
            </a:endParaRPr>
          </a:p>
        </p:txBody>
      </p:sp>
      <p:grpSp>
        <p:nvGrpSpPr>
          <p:cNvPr id="14" name="object 14" descr=""/>
          <p:cNvGrpSpPr/>
          <p:nvPr/>
        </p:nvGrpSpPr>
        <p:grpSpPr>
          <a:xfrm>
            <a:off x="368299" y="3976263"/>
            <a:ext cx="502284" cy="13335"/>
            <a:chOff x="368299" y="3976263"/>
            <a:chExt cx="502284" cy="13335"/>
          </a:xfrm>
        </p:grpSpPr>
        <p:sp>
          <p:nvSpPr>
            <p:cNvPr id="15" name="object 15" descr=""/>
            <p:cNvSpPr/>
            <p:nvPr/>
          </p:nvSpPr>
          <p:spPr>
            <a:xfrm>
              <a:off x="368299" y="3976263"/>
              <a:ext cx="502284" cy="6985"/>
            </a:xfrm>
            <a:custGeom>
              <a:avLst/>
              <a:gdLst/>
              <a:ahLst/>
              <a:cxnLst/>
              <a:rect l="l" t="t" r="r" b="b"/>
              <a:pathLst>
                <a:path w="502284" h="6985">
                  <a:moveTo>
                    <a:pt x="502202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502202" y="0"/>
                  </a:lnTo>
                  <a:lnTo>
                    <a:pt x="502202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368287" y="3976267"/>
              <a:ext cx="502284" cy="13335"/>
            </a:xfrm>
            <a:custGeom>
              <a:avLst/>
              <a:gdLst/>
              <a:ahLst/>
              <a:cxnLst/>
              <a:rect l="l" t="t" r="r" b="b"/>
              <a:pathLst>
                <a:path w="502284" h="13335">
                  <a:moveTo>
                    <a:pt x="502208" y="0"/>
                  </a:moveTo>
                  <a:lnTo>
                    <a:pt x="495604" y="6604"/>
                  </a:lnTo>
                  <a:lnTo>
                    <a:pt x="0" y="6604"/>
                  </a:lnTo>
                  <a:lnTo>
                    <a:pt x="0" y="13220"/>
                  </a:lnTo>
                  <a:lnTo>
                    <a:pt x="495604" y="13220"/>
                  </a:lnTo>
                  <a:lnTo>
                    <a:pt x="502208" y="13220"/>
                  </a:lnTo>
                  <a:lnTo>
                    <a:pt x="502208" y="6604"/>
                  </a:lnTo>
                  <a:lnTo>
                    <a:pt x="502208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 descr=""/>
            <p:cNvSpPr/>
            <p:nvPr/>
          </p:nvSpPr>
          <p:spPr>
            <a:xfrm>
              <a:off x="368299" y="3976263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8" name="object 18" descr=""/>
          <p:cNvSpPr txBox="1"/>
          <p:nvPr/>
        </p:nvSpPr>
        <p:spPr>
          <a:xfrm>
            <a:off x="379553" y="4036259"/>
            <a:ext cx="48450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Page</a:t>
            </a:r>
            <a:r>
              <a:rPr dirty="0" sz="800" spc="6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101</a:t>
            </a:r>
            <a:endParaRPr sz="800">
              <a:latin typeface="Arial"/>
              <a:cs typeface="Arial"/>
            </a:endParaRPr>
          </a:p>
        </p:txBody>
      </p:sp>
      <p:sp>
        <p:nvSpPr>
          <p:cNvPr id="21" name="object 21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22" name="object 22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94615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62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19" name="object 19" descr=""/>
          <p:cNvSpPr txBox="1"/>
          <p:nvPr/>
        </p:nvSpPr>
        <p:spPr>
          <a:xfrm>
            <a:off x="1089080" y="4208065"/>
            <a:ext cx="4763770" cy="70739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algn="r" marR="103505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de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referencia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4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formatee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columnas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16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caracteres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separar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números.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¡Nota!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Pegar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texto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'C'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primera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columna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posible;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Elimine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caracteres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principales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'C'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primero.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1961326" y="8245509"/>
            <a:ext cx="288226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4.47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página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características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lineales.</a:t>
            </a:r>
            <a:endParaRPr sz="8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935015" y="165100"/>
            <a:ext cx="5226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5" name="object 5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678"/>
                  </a:lnTo>
                  <a:lnTo>
                    <a:pt x="142755" y="98678"/>
                  </a:lnTo>
                  <a:lnTo>
                    <a:pt x="136180" y="99986"/>
                  </a:lnTo>
                  <a:lnTo>
                    <a:pt x="104587" y="124182"/>
                  </a:lnTo>
                  <a:lnTo>
                    <a:pt x="98048" y="143385"/>
                  </a:lnTo>
                  <a:lnTo>
                    <a:pt x="98048" y="569369"/>
                  </a:lnTo>
                  <a:lnTo>
                    <a:pt x="117977" y="603813"/>
                  </a:lnTo>
                  <a:lnTo>
                    <a:pt x="142755" y="614076"/>
                  </a:lnTo>
                  <a:lnTo>
                    <a:pt x="1886711" y="614076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4076"/>
                  </a:moveTo>
                  <a:lnTo>
                    <a:pt x="1744971" y="614076"/>
                  </a:lnTo>
                  <a:lnTo>
                    <a:pt x="1751545" y="612768"/>
                  </a:lnTo>
                  <a:lnTo>
                    <a:pt x="1764174" y="607537"/>
                  </a:lnTo>
                  <a:lnTo>
                    <a:pt x="1788370" y="575944"/>
                  </a:lnTo>
                  <a:lnTo>
                    <a:pt x="1789678" y="569369"/>
                  </a:lnTo>
                  <a:lnTo>
                    <a:pt x="1789678" y="143385"/>
                  </a:lnTo>
                  <a:lnTo>
                    <a:pt x="1769748" y="108942"/>
                  </a:lnTo>
                  <a:lnTo>
                    <a:pt x="1744971" y="98678"/>
                  </a:lnTo>
                  <a:lnTo>
                    <a:pt x="1886711" y="98678"/>
                  </a:lnTo>
                  <a:lnTo>
                    <a:pt x="1886711" y="614076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932176" y="500484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5453" y="528634"/>
                  </a:moveTo>
                  <a:lnTo>
                    <a:pt x="49392" y="528634"/>
                  </a:lnTo>
                  <a:lnTo>
                    <a:pt x="45954" y="528270"/>
                  </a:lnTo>
                  <a:lnTo>
                    <a:pt x="10837" y="507931"/>
                  </a:lnTo>
                  <a:lnTo>
                    <a:pt x="0" y="479226"/>
                  </a:lnTo>
                  <a:lnTo>
                    <a:pt x="0" y="475770"/>
                  </a:lnTo>
                  <a:lnTo>
                    <a:pt x="0" y="49354"/>
                  </a:lnTo>
                  <a:lnTo>
                    <a:pt x="17937" y="12958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861"/>
                  </a:lnTo>
                  <a:lnTo>
                    <a:pt x="1704845" y="49354"/>
                  </a:lnTo>
                  <a:lnTo>
                    <a:pt x="1704845" y="479226"/>
                  </a:lnTo>
                  <a:lnTo>
                    <a:pt x="1686907" y="515524"/>
                  </a:lnTo>
                  <a:lnTo>
                    <a:pt x="1658890" y="528270"/>
                  </a:lnTo>
                  <a:lnTo>
                    <a:pt x="1655453" y="52863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266"/>
              <a:ext cx="145374" cy="145374"/>
            </a:xfrm>
            <a:prstGeom prst="rect">
              <a:avLst/>
            </a:prstGeom>
          </p:spPr>
        </p:pic>
      </p:grpSp>
      <p:sp>
        <p:nvSpPr>
          <p:cNvPr id="8" name="object 8" descr=""/>
          <p:cNvSpPr txBox="1"/>
          <p:nvPr/>
        </p:nvSpPr>
        <p:spPr>
          <a:xfrm>
            <a:off x="3519868" y="811582"/>
            <a:ext cx="52959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10">
                <a:latin typeface="Arial MT"/>
                <a:cs typeface="Arial MT"/>
              </a:rPr>
              <a:t>Traduciendo...</a:t>
            </a:r>
            <a:endParaRPr sz="600">
              <a:latin typeface="Arial MT"/>
              <a:cs typeface="Arial MT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089080" y="1908498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5595687" y="1888674"/>
            <a:ext cx="1841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101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089080" y="1274136"/>
            <a:ext cx="4895850" cy="42989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334135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4.48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Ver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linealidad.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sección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características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externas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inferior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página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contiene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campo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fuente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datos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donde</a:t>
            </a:r>
            <a:endParaRPr sz="800">
              <a:latin typeface="Times New Roman"/>
              <a:cs typeface="Times New Roman"/>
            </a:endParaRPr>
          </a:p>
        </p:txBody>
      </p:sp>
      <p:grpSp>
        <p:nvGrpSpPr>
          <p:cNvPr id="12" name="object 12" descr=""/>
          <p:cNvGrpSpPr/>
          <p:nvPr/>
        </p:nvGrpSpPr>
        <p:grpSpPr>
          <a:xfrm>
            <a:off x="368299" y="2357312"/>
            <a:ext cx="502284" cy="13335"/>
            <a:chOff x="368299" y="2357312"/>
            <a:chExt cx="502284" cy="13335"/>
          </a:xfrm>
        </p:grpSpPr>
        <p:sp>
          <p:nvSpPr>
            <p:cNvPr id="13" name="object 13" descr=""/>
            <p:cNvSpPr/>
            <p:nvPr/>
          </p:nvSpPr>
          <p:spPr>
            <a:xfrm>
              <a:off x="368299" y="2357312"/>
              <a:ext cx="502284" cy="6985"/>
            </a:xfrm>
            <a:custGeom>
              <a:avLst/>
              <a:gdLst/>
              <a:ahLst/>
              <a:cxnLst/>
              <a:rect l="l" t="t" r="r" b="b"/>
              <a:pathLst>
                <a:path w="502284" h="6985">
                  <a:moveTo>
                    <a:pt x="502202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502202" y="0"/>
                  </a:lnTo>
                  <a:lnTo>
                    <a:pt x="502202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368287" y="2357322"/>
              <a:ext cx="502284" cy="13335"/>
            </a:xfrm>
            <a:custGeom>
              <a:avLst/>
              <a:gdLst/>
              <a:ahLst/>
              <a:cxnLst/>
              <a:rect l="l" t="t" r="r" b="b"/>
              <a:pathLst>
                <a:path w="502284" h="13335">
                  <a:moveTo>
                    <a:pt x="502208" y="0"/>
                  </a:moveTo>
                  <a:lnTo>
                    <a:pt x="495604" y="6604"/>
                  </a:lnTo>
                  <a:lnTo>
                    <a:pt x="0" y="6604"/>
                  </a:lnTo>
                  <a:lnTo>
                    <a:pt x="0" y="13208"/>
                  </a:lnTo>
                  <a:lnTo>
                    <a:pt x="495604" y="13208"/>
                  </a:lnTo>
                  <a:lnTo>
                    <a:pt x="502208" y="13208"/>
                  </a:lnTo>
                  <a:lnTo>
                    <a:pt x="502208" y="6604"/>
                  </a:lnTo>
                  <a:lnTo>
                    <a:pt x="502208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368299" y="2357312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6" name="object 16" descr=""/>
          <p:cNvSpPr txBox="1"/>
          <p:nvPr/>
        </p:nvSpPr>
        <p:spPr>
          <a:xfrm>
            <a:off x="379553" y="2417309"/>
            <a:ext cx="48450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Page</a:t>
            </a:r>
            <a:r>
              <a:rPr dirty="0" sz="800" spc="6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102</a:t>
            </a:r>
            <a:endParaRPr sz="800">
              <a:latin typeface="Arial"/>
              <a:cs typeface="Arial"/>
            </a:endParaRPr>
          </a:p>
        </p:txBody>
      </p:sp>
      <p:sp>
        <p:nvSpPr>
          <p:cNvPr id="20" name="object 20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21" name="object 21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94615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62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17" name="object 17" descr=""/>
          <p:cNvSpPr txBox="1"/>
          <p:nvPr/>
        </p:nvSpPr>
        <p:spPr>
          <a:xfrm>
            <a:off x="831370" y="2589114"/>
            <a:ext cx="5688965" cy="710438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686175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de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referencia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3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828040">
              <a:lnSpc>
                <a:spcPct val="135500"/>
              </a:lnSpc>
              <a:spcBef>
                <a:spcPts val="5"/>
              </a:spcBef>
            </a:pP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texto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estándar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contiene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característica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lineal.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 i="1">
                <a:latin typeface="Times New Roman"/>
                <a:cs typeface="Times New Roman"/>
              </a:rPr>
              <a:t>'Incluir</a:t>
            </a:r>
            <a:r>
              <a:rPr dirty="0" sz="800" spc="50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característica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'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marcado,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será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referenciado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declaración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$</a:t>
            </a:r>
            <a:r>
              <a:rPr dirty="0" sz="800" spc="19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INCLUDE</a:t>
            </a:r>
            <a:r>
              <a:rPr dirty="0" sz="800" spc="-204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ts val="935"/>
              </a:lnSpc>
            </a:pP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lugar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incluir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cada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pares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valores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tabla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puntos.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lee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memoria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inserta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directamente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final.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característica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lineal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especificada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mostrar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haciendo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Ver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.</a:t>
            </a:r>
            <a:endParaRPr sz="800">
              <a:latin typeface="Times New Roman"/>
              <a:cs typeface="Times New Roman"/>
            </a:endParaRPr>
          </a:p>
          <a:p>
            <a:pPr marL="12700" marR="60325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Ver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no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linealidad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(Fig.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4.48),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valores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mínimo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máximo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seleccionables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como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así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escala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logarítmica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(si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min&gt;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0).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posible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hacer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izquierdo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arrastrar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rectángulo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para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zoom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Haga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derecho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restaurar.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casilla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verificación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Agregar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(0,0)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agregará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punto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origo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1er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spc="-20" i="1">
                <a:latin typeface="Times New Roman"/>
                <a:cs typeface="Times New Roman"/>
              </a:rPr>
              <a:t>quad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mostrará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primer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cuadrante.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También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posible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copiar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gráfico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Windows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Portapapeles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formato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metarchivo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Copiar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wmf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Listo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cerrará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visualización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linealidad.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9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165735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siguientes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desvían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poco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descripción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anterior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mencionarán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avanzada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manual:</a:t>
            </a:r>
            <a:endParaRPr sz="800">
              <a:latin typeface="Times New Roman"/>
              <a:cs typeface="Times New Roman"/>
            </a:endParaRPr>
          </a:p>
          <a:p>
            <a:pPr marL="296545">
              <a:lnSpc>
                <a:spcPct val="100000"/>
              </a:lnSpc>
              <a:spcBef>
                <a:spcPts val="600"/>
              </a:spcBef>
            </a:pPr>
            <a:r>
              <a:rPr dirty="0" sz="800">
                <a:latin typeface="Times New Roman"/>
                <a:cs typeface="Times New Roman"/>
              </a:rPr>
              <a:t>Transformador</a:t>
            </a:r>
            <a:r>
              <a:rPr dirty="0" sz="800" spc="12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trifásico</a:t>
            </a:r>
            <a:r>
              <a:rPr dirty="0" sz="800" spc="12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general</a:t>
            </a:r>
            <a:r>
              <a:rPr dirty="0" sz="800" spc="12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(SATTRAFO)</a:t>
            </a:r>
            <a:endParaRPr sz="800">
              <a:latin typeface="Times New Roman"/>
              <a:cs typeface="Times New Roman"/>
            </a:endParaRPr>
          </a:p>
          <a:p>
            <a:pPr marL="296545" marR="2906395">
              <a:lnSpc>
                <a:spcPct val="108400"/>
              </a:lnSpc>
              <a:spcBef>
                <a:spcPts val="50"/>
              </a:spcBef>
            </a:pPr>
            <a:r>
              <a:rPr dirty="0" sz="800">
                <a:latin typeface="Times New Roman"/>
                <a:cs typeface="Times New Roman"/>
              </a:rPr>
              <a:t>Máquina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universal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(UM_1,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UM_3,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UM_4,</a:t>
            </a:r>
            <a:r>
              <a:rPr dirty="0" sz="800" spc="1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UM_6,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UM_8)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Cambio</a:t>
            </a:r>
            <a:r>
              <a:rPr dirty="0" sz="800" spc="1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estadístico</a:t>
            </a:r>
            <a:r>
              <a:rPr dirty="0" sz="800" spc="11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(SW_STAT)</a:t>
            </a:r>
            <a:endParaRPr sz="800">
              <a:latin typeface="Times New Roman"/>
              <a:cs typeface="Times New Roman"/>
            </a:endParaRPr>
          </a:p>
          <a:p>
            <a:pPr marL="296545" marR="3719829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Interruptor</a:t>
            </a:r>
            <a:r>
              <a:rPr dirty="0" sz="800" spc="1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sistemático</a:t>
            </a:r>
            <a:r>
              <a:rPr dirty="0" sz="800" spc="14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(SW_SYST)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Fuente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armónica</a:t>
            </a:r>
            <a:r>
              <a:rPr dirty="0" sz="800" spc="11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(HFS_SOUR)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Transformador</a:t>
            </a:r>
            <a:r>
              <a:rPr dirty="0" sz="800" spc="13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BCTRAN</a:t>
            </a:r>
            <a:r>
              <a:rPr dirty="0" sz="800" spc="13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(BCTRAN3)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LCC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cable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(LCC_x)</a:t>
            </a:r>
            <a:endParaRPr sz="800">
              <a:latin typeface="Times New Roman"/>
              <a:cs typeface="Times New Roman"/>
            </a:endParaRPr>
          </a:p>
          <a:p>
            <a:pPr marL="296545" marR="330644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Componente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Windsyn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UM</a:t>
            </a:r>
            <a:r>
              <a:rPr dirty="0" sz="800" spc="1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(WISIND,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WISSYN)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Transformador</a:t>
            </a:r>
            <a:r>
              <a:rPr dirty="0" sz="800" spc="1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Híbrido</a:t>
            </a:r>
            <a:r>
              <a:rPr dirty="0" sz="800" spc="13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(XFMR)</a:t>
            </a:r>
            <a:endParaRPr sz="800">
              <a:latin typeface="Times New Roman"/>
              <a:cs typeface="Times New Roman"/>
            </a:endParaRPr>
          </a:p>
          <a:p>
            <a:pPr marL="296545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Modelos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94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>
                <a:latin typeface="Times New Roman"/>
                <a:cs typeface="Times New Roman"/>
              </a:rPr>
              <a:t>Dependiendo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abierto,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grupo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esquina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inferior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izquierda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 i="1">
                <a:latin typeface="Times New Roman"/>
                <a:cs typeface="Times New Roman"/>
              </a:rPr>
              <a:t>Atributos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página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mostrar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opciones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adicionales:</a:t>
            </a:r>
            <a:endParaRPr sz="800">
              <a:latin typeface="Times New Roman"/>
              <a:cs typeface="Times New Roman"/>
            </a:endParaRPr>
          </a:p>
          <a:p>
            <a:pPr marL="120014" marR="1340485" indent="-107950">
              <a:lnSpc>
                <a:spcPct val="113799"/>
              </a:lnSpc>
              <a:spcBef>
                <a:spcPts val="465"/>
              </a:spcBef>
              <a:buAutoNum type="alphaLcParenR"/>
              <a:tabLst>
                <a:tab pos="157480" algn="l"/>
              </a:tabLst>
            </a:pP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Modelos,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ingresar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editor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inspeccionar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cambiar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texto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Modelos.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Además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tu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 spc="500">
                <a:latin typeface="Times New Roman"/>
                <a:cs typeface="Times New Roman"/>
              </a:rPr>
              <a:t>	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cadena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Usar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como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define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salida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variables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internas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RECORD.</a:t>
            </a:r>
            <a:endParaRPr sz="800">
              <a:latin typeface="Times New Roman"/>
              <a:cs typeface="Times New Roman"/>
            </a:endParaRPr>
          </a:p>
          <a:p>
            <a:pPr marL="125730" marR="918210" indent="-113664">
              <a:lnSpc>
                <a:spcPts val="1140"/>
              </a:lnSpc>
              <a:spcBef>
                <a:spcPts val="20"/>
              </a:spcBef>
              <a:buAutoNum type="alphaLcParenR"/>
              <a:tabLst>
                <a:tab pos="157480" algn="l"/>
              </a:tabLst>
            </a:pP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Fortran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TACS,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proporciona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campo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OUT</a:t>
            </a:r>
            <a:r>
              <a:rPr dirty="0" sz="800" spc="-200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adicional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aquí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especificar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 spc="500">
                <a:latin typeface="Times New Roman"/>
                <a:cs typeface="Times New Roman"/>
              </a:rPr>
              <a:t>	</a:t>
            </a:r>
            <a:r>
              <a:rPr dirty="0" sz="800">
                <a:latin typeface="Times New Roman"/>
                <a:cs typeface="Times New Roman"/>
              </a:rPr>
              <a:t>Fortran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expresión.</a:t>
            </a:r>
            <a:endParaRPr sz="800">
              <a:latin typeface="Times New Roman"/>
              <a:cs typeface="Times New Roman"/>
            </a:endParaRPr>
          </a:p>
          <a:p>
            <a:pPr marL="120650" indent="-107950">
              <a:lnSpc>
                <a:spcPct val="100000"/>
              </a:lnSpc>
              <a:spcBef>
                <a:spcPts val="70"/>
              </a:spcBef>
              <a:buAutoNum type="alphaLcParenR"/>
              <a:tabLst>
                <a:tab pos="120650" algn="l"/>
              </a:tabLst>
            </a:pP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especificados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especifique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biblioteca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campo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$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Incluir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Si</a:t>
            </a:r>
            <a:endParaRPr sz="800">
              <a:latin typeface="Times New Roman"/>
              <a:cs typeface="Times New Roman"/>
            </a:endParaRPr>
          </a:p>
          <a:p>
            <a:pPr marL="157480">
              <a:lnSpc>
                <a:spcPts val="919"/>
              </a:lnSpc>
              <a:spcBef>
                <a:spcPts val="340"/>
              </a:spcBef>
            </a:pPr>
            <a:r>
              <a:rPr dirty="0" sz="800" i="1">
                <a:latin typeface="Times New Roman"/>
                <a:cs typeface="Times New Roman"/>
              </a:rPr>
              <a:t>La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Enviar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parámetros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seleccionada,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fase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interna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seq.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controla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cómo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nodo</a:t>
            </a:r>
            <a:endParaRPr sz="800">
              <a:latin typeface="Times New Roman"/>
              <a:cs typeface="Times New Roman"/>
            </a:endParaRPr>
          </a:p>
          <a:p>
            <a:pPr marL="157480">
              <a:lnSpc>
                <a:spcPts val="919"/>
              </a:lnSpc>
            </a:pPr>
            <a:r>
              <a:rPr dirty="0" sz="800">
                <a:latin typeface="Times New Roman"/>
                <a:cs typeface="Times New Roman"/>
              </a:rPr>
              <a:t>pasado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decir,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anule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biblioteca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trifásicos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caracteres.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Si</a:t>
            </a:r>
            <a:endParaRPr sz="800">
              <a:latin typeface="Times New Roman"/>
              <a:cs typeface="Times New Roman"/>
            </a:endParaRPr>
          </a:p>
          <a:p>
            <a:pPr marL="15748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biblioteca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incluye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ruta,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exista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carpeta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/</a:t>
            </a:r>
            <a:r>
              <a:rPr dirty="0" sz="800" spc="1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USP</a:t>
            </a:r>
            <a:r>
              <a:rPr dirty="0" sz="800" spc="-220">
                <a:latin typeface="Courier New"/>
                <a:cs typeface="Courier New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14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 b="1">
                <a:latin typeface="Times New Roman"/>
                <a:cs typeface="Times New Roman"/>
              </a:rPr>
              <a:t>4.6</a:t>
            </a:r>
            <a:r>
              <a:rPr dirty="0" sz="800" spc="5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Cuadro</a:t>
            </a:r>
            <a:r>
              <a:rPr dirty="0" sz="800" spc="5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</a:t>
            </a:r>
            <a:r>
              <a:rPr dirty="0" sz="800" spc="5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diálogo</a:t>
            </a:r>
            <a:r>
              <a:rPr dirty="0" sz="800" spc="5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</a:t>
            </a:r>
            <a:r>
              <a:rPr dirty="0" sz="800" spc="55" b="1">
                <a:latin typeface="Times New Roman"/>
                <a:cs typeface="Times New Roman"/>
              </a:rPr>
              <a:t> </a:t>
            </a:r>
            <a:r>
              <a:rPr dirty="0" sz="800" spc="-10" b="1">
                <a:latin typeface="Times New Roman"/>
                <a:cs typeface="Times New Roman"/>
              </a:rPr>
              <a:t>conexión</a:t>
            </a:r>
            <a:endParaRPr sz="800">
              <a:latin typeface="Times New Roman"/>
              <a:cs typeface="Times New Roman"/>
            </a:endParaRPr>
          </a:p>
          <a:p>
            <a:pPr marL="12700" marR="1461135">
              <a:lnSpc>
                <a:spcPct val="113799"/>
              </a:lnSpc>
              <a:spcBef>
                <a:spcPts val="725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Conexión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aparece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dibuja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Conexión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única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un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multifase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haga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doble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conexión.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permite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número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de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conexión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número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conexión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única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índice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fase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).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UNA</a:t>
            </a:r>
            <a:endParaRPr sz="800">
              <a:latin typeface="Times New Roman"/>
              <a:cs typeface="Times New Roman"/>
            </a:endParaRPr>
          </a:p>
          <a:p>
            <a:pPr marL="12700" marR="149225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conexión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monofásica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monofásicos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debe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tener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índice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fase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0-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@.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También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color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conexión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etiqueta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texto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mostrar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pantalla.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Además,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elegir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Ocultar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conexión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transformarla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Relación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(no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una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conexión,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discontinua).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ambos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casos,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conexión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afecta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nodos.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 spc="10">
                <a:latin typeface="Times New Roman"/>
                <a:cs typeface="Times New Roman"/>
              </a:rPr>
              <a:t>Una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opción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especial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forzar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los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 i="1">
                <a:latin typeface="Times New Roman"/>
                <a:cs typeface="Times New Roman"/>
              </a:rPr>
              <a:t>puntos</a:t>
            </a:r>
            <a:r>
              <a:rPr dirty="0" sz="800" spc="25" i="1">
                <a:latin typeface="Times New Roman"/>
                <a:cs typeface="Times New Roman"/>
              </a:rPr>
              <a:t> </a:t>
            </a:r>
            <a:r>
              <a:rPr dirty="0" sz="800" spc="10" i="1">
                <a:latin typeface="Times New Roman"/>
                <a:cs typeface="Times New Roman"/>
              </a:rPr>
              <a:t>de</a:t>
            </a:r>
            <a:r>
              <a:rPr dirty="0" sz="800" spc="25" i="1">
                <a:latin typeface="Times New Roman"/>
                <a:cs typeface="Times New Roman"/>
              </a:rPr>
              <a:t> </a:t>
            </a:r>
            <a:r>
              <a:rPr dirty="0" sz="800" spc="10" i="1">
                <a:latin typeface="Times New Roman"/>
                <a:cs typeface="Times New Roman"/>
              </a:rPr>
              <a:t>Nodo</a:t>
            </a:r>
            <a:r>
              <a:rPr dirty="0" sz="800" spc="25" i="1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independientemente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del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tamaño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punto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Nodo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establecido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en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el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menú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principal.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831370" y="10095722"/>
            <a:ext cx="1841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102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4611106" y="10115546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935015" y="165100"/>
            <a:ext cx="5226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5" name="object 5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678"/>
                  </a:lnTo>
                  <a:lnTo>
                    <a:pt x="142755" y="98678"/>
                  </a:lnTo>
                  <a:lnTo>
                    <a:pt x="136180" y="99986"/>
                  </a:lnTo>
                  <a:lnTo>
                    <a:pt x="104587" y="124182"/>
                  </a:lnTo>
                  <a:lnTo>
                    <a:pt x="98048" y="143385"/>
                  </a:lnTo>
                  <a:lnTo>
                    <a:pt x="98048" y="569369"/>
                  </a:lnTo>
                  <a:lnTo>
                    <a:pt x="117977" y="603813"/>
                  </a:lnTo>
                  <a:lnTo>
                    <a:pt x="142755" y="614076"/>
                  </a:lnTo>
                  <a:lnTo>
                    <a:pt x="1886711" y="614076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4076"/>
                  </a:moveTo>
                  <a:lnTo>
                    <a:pt x="1744971" y="614076"/>
                  </a:lnTo>
                  <a:lnTo>
                    <a:pt x="1751545" y="612768"/>
                  </a:lnTo>
                  <a:lnTo>
                    <a:pt x="1764174" y="607537"/>
                  </a:lnTo>
                  <a:lnTo>
                    <a:pt x="1788370" y="575944"/>
                  </a:lnTo>
                  <a:lnTo>
                    <a:pt x="1789678" y="569369"/>
                  </a:lnTo>
                  <a:lnTo>
                    <a:pt x="1789678" y="143385"/>
                  </a:lnTo>
                  <a:lnTo>
                    <a:pt x="1769748" y="108942"/>
                  </a:lnTo>
                  <a:lnTo>
                    <a:pt x="1744971" y="98678"/>
                  </a:lnTo>
                  <a:lnTo>
                    <a:pt x="1886711" y="98678"/>
                  </a:lnTo>
                  <a:lnTo>
                    <a:pt x="1886711" y="614076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932176" y="500476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5453" y="528581"/>
                  </a:moveTo>
                  <a:lnTo>
                    <a:pt x="49392" y="528581"/>
                  </a:lnTo>
                  <a:lnTo>
                    <a:pt x="45954" y="528224"/>
                  </a:lnTo>
                  <a:lnTo>
                    <a:pt x="10837" y="508037"/>
                  </a:lnTo>
                  <a:lnTo>
                    <a:pt x="0" y="479180"/>
                  </a:lnTo>
                  <a:lnTo>
                    <a:pt x="0" y="475770"/>
                  </a:lnTo>
                  <a:lnTo>
                    <a:pt x="0" y="49407"/>
                  </a:lnTo>
                  <a:lnTo>
                    <a:pt x="17937" y="13011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861"/>
                  </a:lnTo>
                  <a:lnTo>
                    <a:pt x="1704845" y="49407"/>
                  </a:lnTo>
                  <a:lnTo>
                    <a:pt x="1704845" y="479180"/>
                  </a:lnTo>
                  <a:lnTo>
                    <a:pt x="1686907" y="515570"/>
                  </a:lnTo>
                  <a:lnTo>
                    <a:pt x="1658890" y="528270"/>
                  </a:lnTo>
                  <a:lnTo>
                    <a:pt x="1655453" y="52858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171"/>
              <a:ext cx="145374" cy="145374"/>
            </a:xfrm>
            <a:prstGeom prst="rect">
              <a:avLst/>
            </a:prstGeom>
          </p:spPr>
        </p:pic>
      </p:grpSp>
      <p:sp>
        <p:nvSpPr>
          <p:cNvPr id="8" name="object 8" descr=""/>
          <p:cNvSpPr txBox="1"/>
          <p:nvPr/>
        </p:nvSpPr>
        <p:spPr>
          <a:xfrm>
            <a:off x="3519868" y="811574"/>
            <a:ext cx="52959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10">
                <a:latin typeface="Arial MT"/>
                <a:cs typeface="Arial MT"/>
              </a:rPr>
              <a:t>Traduciendo...</a:t>
            </a:r>
            <a:endParaRPr sz="600">
              <a:latin typeface="Arial MT"/>
              <a:cs typeface="Arial MT"/>
            </a:endParaRPr>
          </a:p>
        </p:txBody>
      </p:sp>
      <p:grpSp>
        <p:nvGrpSpPr>
          <p:cNvPr id="9" name="object 9" descr=""/>
          <p:cNvGrpSpPr/>
          <p:nvPr/>
        </p:nvGrpSpPr>
        <p:grpSpPr>
          <a:xfrm>
            <a:off x="368299" y="738362"/>
            <a:ext cx="502284" cy="13335"/>
            <a:chOff x="368299" y="738362"/>
            <a:chExt cx="502284" cy="13335"/>
          </a:xfrm>
        </p:grpSpPr>
        <p:sp>
          <p:nvSpPr>
            <p:cNvPr id="10" name="object 10" descr=""/>
            <p:cNvSpPr/>
            <p:nvPr/>
          </p:nvSpPr>
          <p:spPr>
            <a:xfrm>
              <a:off x="368299" y="738362"/>
              <a:ext cx="502284" cy="6985"/>
            </a:xfrm>
            <a:custGeom>
              <a:avLst/>
              <a:gdLst/>
              <a:ahLst/>
              <a:cxnLst/>
              <a:rect l="l" t="t" r="r" b="b"/>
              <a:pathLst>
                <a:path w="502284" h="6984">
                  <a:moveTo>
                    <a:pt x="502202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502202" y="0"/>
                  </a:lnTo>
                  <a:lnTo>
                    <a:pt x="502202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368287" y="738364"/>
              <a:ext cx="502284" cy="13335"/>
            </a:xfrm>
            <a:custGeom>
              <a:avLst/>
              <a:gdLst/>
              <a:ahLst/>
              <a:cxnLst/>
              <a:rect l="l" t="t" r="r" b="b"/>
              <a:pathLst>
                <a:path w="502284" h="13334">
                  <a:moveTo>
                    <a:pt x="502208" y="0"/>
                  </a:moveTo>
                  <a:lnTo>
                    <a:pt x="495604" y="6604"/>
                  </a:lnTo>
                  <a:lnTo>
                    <a:pt x="0" y="6604"/>
                  </a:lnTo>
                  <a:lnTo>
                    <a:pt x="0" y="13220"/>
                  </a:lnTo>
                  <a:lnTo>
                    <a:pt x="495604" y="13220"/>
                  </a:lnTo>
                  <a:lnTo>
                    <a:pt x="502208" y="13220"/>
                  </a:lnTo>
                  <a:lnTo>
                    <a:pt x="502208" y="6604"/>
                  </a:lnTo>
                  <a:lnTo>
                    <a:pt x="502208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368299" y="738362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4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" name="object 13" descr=""/>
          <p:cNvSpPr txBox="1"/>
          <p:nvPr/>
        </p:nvSpPr>
        <p:spPr>
          <a:xfrm>
            <a:off x="379553" y="798358"/>
            <a:ext cx="48450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Page</a:t>
            </a:r>
            <a:r>
              <a:rPr dirty="0" sz="800" spc="6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103</a:t>
            </a:r>
            <a:endParaRPr sz="800">
              <a:latin typeface="Arial"/>
              <a:cs typeface="Arial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4763088" y="970164"/>
            <a:ext cx="99060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de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referencia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1089080" y="8635362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5595687" y="8615539"/>
            <a:ext cx="1841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103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1089080" y="2727873"/>
            <a:ext cx="5790565" cy="466598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algn="just" marL="1691005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4.49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conexión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800" b="1">
                <a:latin typeface="Times New Roman"/>
                <a:cs typeface="Times New Roman"/>
              </a:rPr>
              <a:t>4.7</a:t>
            </a:r>
            <a:r>
              <a:rPr dirty="0" sz="800" spc="5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Cuadro</a:t>
            </a:r>
            <a:r>
              <a:rPr dirty="0" sz="800" spc="5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</a:t>
            </a:r>
            <a:r>
              <a:rPr dirty="0" sz="800" spc="5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diálogo</a:t>
            </a:r>
            <a:r>
              <a:rPr dirty="0" sz="800" spc="5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</a:t>
            </a:r>
            <a:r>
              <a:rPr dirty="0" sz="800" spc="55" b="1">
                <a:latin typeface="Times New Roman"/>
                <a:cs typeface="Times New Roman"/>
              </a:rPr>
              <a:t> </a:t>
            </a:r>
            <a:r>
              <a:rPr dirty="0" sz="800" spc="-10" b="1">
                <a:latin typeface="Times New Roman"/>
                <a:cs typeface="Times New Roman"/>
              </a:rPr>
              <a:t>texto.</a:t>
            </a:r>
            <a:endParaRPr sz="800">
              <a:latin typeface="Times New Roman"/>
              <a:cs typeface="Times New Roman"/>
            </a:endParaRPr>
          </a:p>
          <a:p>
            <a:pPr algn="just" marL="1724025">
              <a:lnSpc>
                <a:spcPct val="100000"/>
              </a:lnSpc>
              <a:spcBef>
                <a:spcPts val="860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cuadro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diálogo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Texto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aparece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hace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derecho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doble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clic</a:t>
            </a:r>
            <a:endParaRPr sz="800">
              <a:latin typeface="Times New Roman"/>
              <a:cs typeface="Times New Roman"/>
            </a:endParaRPr>
          </a:p>
          <a:p>
            <a:pPr algn="just" marL="1724025" marR="829944">
              <a:lnSpc>
                <a:spcPct val="111100"/>
              </a:lnSpc>
              <a:spcBef>
                <a:spcPts val="25"/>
              </a:spcBef>
            </a:pP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texto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circuito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(no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etiqueta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nombre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nodo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).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diálogo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fuente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tamaño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colores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fuente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utilizada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El</a:t>
            </a:r>
            <a:r>
              <a:rPr dirty="0" sz="800" spc="4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texto</a:t>
            </a:r>
            <a:r>
              <a:rPr dirty="0" sz="800" spc="4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circuito</a:t>
            </a:r>
            <a:r>
              <a:rPr dirty="0" sz="800" spc="4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editar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Texto</a:t>
            </a:r>
            <a:r>
              <a:rPr dirty="0" sz="800" spc="4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circuito</a:t>
            </a:r>
            <a:r>
              <a:rPr dirty="0" sz="800" spc="4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,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Etiqueta</a:t>
            </a:r>
            <a:r>
              <a:rPr dirty="0" sz="800" spc="4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 spc="-20" i="1">
                <a:latin typeface="Times New Roman"/>
                <a:cs typeface="Times New Roman"/>
              </a:rPr>
              <a:t>Nodo</a:t>
            </a:r>
            <a:endParaRPr sz="800">
              <a:latin typeface="Times New Roman"/>
              <a:cs typeface="Times New Roman"/>
            </a:endParaRPr>
          </a:p>
          <a:p>
            <a:pPr marL="1724025" marR="909319">
              <a:lnSpc>
                <a:spcPts val="880"/>
              </a:lnSpc>
              <a:spcBef>
                <a:spcPts val="434"/>
              </a:spcBef>
            </a:pPr>
            <a:r>
              <a:rPr dirty="0" sz="800" i="1">
                <a:latin typeface="Times New Roman"/>
                <a:cs typeface="Times New Roman"/>
              </a:rPr>
              <a:t>Nombres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directamente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izquierda,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simple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clic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ellos.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Los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textos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circuito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contener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varias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totalidad</a:t>
            </a:r>
            <a:endParaRPr sz="800">
              <a:latin typeface="Times New Roman"/>
              <a:cs typeface="Times New Roman"/>
            </a:endParaRPr>
          </a:p>
          <a:p>
            <a:pPr marL="1724025">
              <a:lnSpc>
                <a:spcPct val="100000"/>
              </a:lnSpc>
              <a:spcBef>
                <a:spcPts val="125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texto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misma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fuente.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mover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textos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del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circuito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,</a:t>
            </a:r>
            <a:endParaRPr sz="800">
              <a:latin typeface="Times New Roman"/>
              <a:cs typeface="Times New Roman"/>
            </a:endParaRPr>
          </a:p>
          <a:p>
            <a:pPr marL="1724025">
              <a:lnSpc>
                <a:spcPts val="919"/>
              </a:lnSpc>
              <a:spcBef>
                <a:spcPts val="340"/>
              </a:spcBef>
            </a:pPr>
            <a:r>
              <a:rPr dirty="0" sz="800" i="1">
                <a:latin typeface="Times New Roman"/>
                <a:cs typeface="Times New Roman"/>
              </a:rPr>
              <a:t>Etiquetas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nombres</a:t>
            </a:r>
            <a:r>
              <a:rPr dirty="0" sz="800" spc="8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nodo</a:t>
            </a:r>
            <a:r>
              <a:rPr dirty="0" sz="800" spc="8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haciendo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izquierdo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manteniendo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presionado.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Presione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25" i="1">
                <a:latin typeface="Times New Roman"/>
                <a:cs typeface="Times New Roman"/>
              </a:rPr>
              <a:t>Alt</a:t>
            </a:r>
            <a:endParaRPr sz="800">
              <a:latin typeface="Times New Roman"/>
              <a:cs typeface="Times New Roman"/>
            </a:endParaRPr>
          </a:p>
          <a:p>
            <a:pPr marL="1724025">
              <a:lnSpc>
                <a:spcPts val="919"/>
              </a:lnSpc>
            </a:pPr>
            <a:r>
              <a:rPr dirty="0" sz="800">
                <a:latin typeface="Times New Roman"/>
                <a:cs typeface="Times New Roman"/>
              </a:rPr>
              <a:t>clave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evitar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otros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circuito.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75"/>
              </a:spcBef>
            </a:pPr>
            <a:endParaRPr sz="800">
              <a:latin typeface="Times New Roman"/>
              <a:cs typeface="Times New Roman"/>
            </a:endParaRPr>
          </a:p>
          <a:p>
            <a:pPr marL="1724025">
              <a:lnSpc>
                <a:spcPct val="100000"/>
              </a:lnSpc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4.50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Texto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circuito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 b="1">
                <a:latin typeface="Times New Roman"/>
                <a:cs typeface="Times New Roman"/>
              </a:rPr>
              <a:t>4.8</a:t>
            </a:r>
            <a:r>
              <a:rPr dirty="0" sz="800" spc="5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Cuadro</a:t>
            </a:r>
            <a:r>
              <a:rPr dirty="0" sz="800" spc="6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</a:t>
            </a:r>
            <a:r>
              <a:rPr dirty="0" sz="800" spc="6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diálogo</a:t>
            </a:r>
            <a:r>
              <a:rPr dirty="0" sz="800" spc="55" b="1">
                <a:latin typeface="Times New Roman"/>
                <a:cs typeface="Times New Roman"/>
              </a:rPr>
              <a:t> </a:t>
            </a:r>
            <a:r>
              <a:rPr dirty="0" sz="800" spc="-20" b="1">
                <a:latin typeface="Times New Roman"/>
                <a:cs typeface="Times New Roman"/>
              </a:rPr>
              <a:t>Nodo</a:t>
            </a:r>
            <a:endParaRPr sz="800">
              <a:latin typeface="Times New Roman"/>
              <a:cs typeface="Times New Roman"/>
            </a:endParaRPr>
          </a:p>
          <a:p>
            <a:pPr marL="12700" marR="998219">
              <a:lnSpc>
                <a:spcPct val="113799"/>
              </a:lnSpc>
              <a:spcBef>
                <a:spcPts val="725"/>
              </a:spcBef>
            </a:pP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Datos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nodo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especifique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Ingrese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texto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este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deben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contener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caracteres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ASCII,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caracteres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*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+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$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etc.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deben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ser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usado.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Evite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espacio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letras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minúsculas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también.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b="1" i="1">
                <a:latin typeface="Times New Roman"/>
                <a:cs typeface="Times New Roman"/>
              </a:rPr>
              <a:t>no</a:t>
            </a:r>
            <a:r>
              <a:rPr dirty="0" sz="800" spc="70" b="1" i="1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necesita</a:t>
            </a:r>
            <a:endParaRPr sz="800">
              <a:latin typeface="Times New Roman"/>
              <a:cs typeface="Times New Roman"/>
            </a:endParaRPr>
          </a:p>
          <a:p>
            <a:pPr marL="12700" marR="155956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todos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nodos,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general.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interés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especial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son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recomienda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dejar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permitir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asigne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único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nodos.</a:t>
            </a:r>
            <a:endParaRPr sz="800">
              <a:latin typeface="Times New Roman"/>
              <a:cs typeface="Times New Roman"/>
            </a:endParaRPr>
          </a:p>
          <a:p>
            <a:pPr marL="12700" marR="781685">
              <a:lnSpc>
                <a:spcPct val="113799"/>
              </a:lnSpc>
              <a:spcBef>
                <a:spcPts val="5"/>
              </a:spcBef>
            </a:pP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puntos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programa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dibujan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negro,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mientras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aquellos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cuyos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eran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especificados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dibujan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color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rojo.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800">
                <a:latin typeface="Times New Roman"/>
                <a:cs typeface="Times New Roman"/>
              </a:rPr>
              <a:t>Hay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cuatro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tipos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diferentes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nodos,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cada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tratado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ligeramente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diferente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diálogo: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0"/>
              </a:spcBef>
            </a:pPr>
            <a:endParaRPr sz="800">
              <a:latin typeface="Times New Roman"/>
              <a:cs typeface="Times New Roman"/>
            </a:endParaRPr>
          </a:p>
          <a:p>
            <a:pPr marL="2115185" indent="-113664">
              <a:lnSpc>
                <a:spcPct val="100000"/>
              </a:lnSpc>
              <a:spcBef>
                <a:spcPts val="5"/>
              </a:spcBef>
              <a:buAutoNum type="arabicParenR"/>
              <a:tabLst>
                <a:tab pos="2115185" algn="l"/>
              </a:tabLst>
            </a:pPr>
            <a:r>
              <a:rPr dirty="0" sz="800">
                <a:latin typeface="Times New Roman"/>
                <a:cs typeface="Times New Roman"/>
              </a:rPr>
              <a:t>Nodos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estándar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especificados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usuario</a:t>
            </a:r>
            <a:endParaRPr sz="800">
              <a:latin typeface="Times New Roman"/>
              <a:cs typeface="Times New Roman"/>
            </a:endParaRPr>
          </a:p>
          <a:p>
            <a:pPr marL="2115185" indent="-113664">
              <a:lnSpc>
                <a:spcPct val="100000"/>
              </a:lnSpc>
              <a:spcBef>
                <a:spcPts val="130"/>
              </a:spcBef>
              <a:buAutoNum type="arabicParenR"/>
              <a:tabLst>
                <a:tab pos="2115185" algn="l"/>
              </a:tabLst>
            </a:pPr>
            <a:r>
              <a:rPr dirty="0" sz="800">
                <a:latin typeface="Times New Roman"/>
                <a:cs typeface="Times New Roman"/>
              </a:rPr>
              <a:t>MODELOS</a:t>
            </a:r>
            <a:r>
              <a:rPr dirty="0" sz="800" spc="114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</a:t>
            </a:r>
            <a:r>
              <a:rPr dirty="0" sz="800" spc="114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nodos</a:t>
            </a:r>
            <a:endParaRPr sz="800">
              <a:latin typeface="Times New Roman"/>
              <a:cs typeface="Times New Roman"/>
            </a:endParaRPr>
          </a:p>
          <a:p>
            <a:pPr marL="2115185" indent="-113664">
              <a:lnSpc>
                <a:spcPct val="100000"/>
              </a:lnSpc>
              <a:spcBef>
                <a:spcPts val="135"/>
              </a:spcBef>
              <a:buAutoNum type="arabicParenR"/>
              <a:tabLst>
                <a:tab pos="2115185" algn="l"/>
              </a:tabLst>
            </a:pPr>
            <a:r>
              <a:rPr dirty="0" sz="800">
                <a:latin typeface="Times New Roman"/>
                <a:cs typeface="Times New Roman"/>
              </a:rPr>
              <a:t>nodos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TACS</a:t>
            </a:r>
            <a:endParaRPr sz="800">
              <a:latin typeface="Times New Roman"/>
              <a:cs typeface="Times New Roman"/>
            </a:endParaRPr>
          </a:p>
          <a:p>
            <a:pPr marL="2115185" indent="-113664">
              <a:lnSpc>
                <a:spcPct val="100000"/>
              </a:lnSpc>
              <a:spcBef>
                <a:spcPts val="130"/>
              </a:spcBef>
              <a:buAutoNum type="arabicParenR"/>
              <a:tabLst>
                <a:tab pos="2115185" algn="l"/>
              </a:tabLst>
            </a:pPr>
            <a:r>
              <a:rPr dirty="0" sz="800">
                <a:latin typeface="Times New Roman"/>
                <a:cs typeface="Times New Roman"/>
              </a:rPr>
              <a:t>nodos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máquina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controlados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TACS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1730049" y="7506728"/>
            <a:ext cx="3900170" cy="906144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082675" marR="5080">
              <a:lnSpc>
                <a:spcPct val="113799"/>
              </a:lnSpc>
              <a:spcBef>
                <a:spcPts val="9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4.51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estándar.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parámetros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comunes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todos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son:</a:t>
            </a:r>
            <a:endParaRPr sz="800">
              <a:latin typeface="Times New Roman"/>
              <a:cs typeface="Times New Roman"/>
            </a:endParaRPr>
          </a:p>
          <a:p>
            <a:pPr marL="12700" marR="59055" indent="12700">
              <a:lnSpc>
                <a:spcPct val="122900"/>
              </a:lnSpc>
              <a:spcBef>
                <a:spcPts val="535"/>
              </a:spcBef>
            </a:pPr>
            <a:r>
              <a:rPr dirty="0" sz="600">
                <a:latin typeface="Courier New"/>
                <a:cs typeface="Courier New"/>
              </a:rPr>
              <a:t>Un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nombre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nodo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largo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seis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o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cinco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caracteres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(componentes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trifásicos).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 spc="-25">
                <a:latin typeface="Courier New"/>
                <a:cs typeface="Courier New"/>
              </a:rPr>
              <a:t>los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título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parámetro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lee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archivo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soporte.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Si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intentas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escribir</a:t>
            </a: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60"/>
              </a:spcBef>
            </a:pPr>
            <a:r>
              <a:rPr dirty="0" sz="600">
                <a:latin typeface="Courier New"/>
                <a:cs typeface="Courier New"/>
              </a:rPr>
              <a:t>en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un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nombre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formato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reservado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ATPDraw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(XX1234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para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fase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única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spc="-50">
                <a:latin typeface="Courier New"/>
                <a:cs typeface="Courier New"/>
              </a:rPr>
              <a:t>o</a:t>
            </a:r>
            <a:endParaRPr sz="600">
              <a:latin typeface="Courier New"/>
              <a:cs typeface="Courier New"/>
            </a:endParaRPr>
          </a:p>
          <a:p>
            <a:pPr marL="12700" marR="595630">
              <a:lnSpc>
                <a:spcPct val="115599"/>
              </a:lnSpc>
            </a:pPr>
            <a:r>
              <a:rPr dirty="0" sz="600">
                <a:latin typeface="Courier New"/>
                <a:cs typeface="Courier New"/>
              </a:rPr>
              <a:t>X1234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para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nodos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trifásicos)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le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advertirá.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Ignorando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 spc="-20">
                <a:latin typeface="Courier New"/>
                <a:cs typeface="Courier New"/>
              </a:rPr>
              <a:t>esto </a:t>
            </a:r>
            <a:r>
              <a:rPr dirty="0" sz="600">
                <a:latin typeface="Courier New"/>
                <a:cs typeface="Courier New"/>
              </a:rPr>
              <a:t>advertencia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puede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dar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lugar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conflictos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nombres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no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intencionales.</a:t>
            </a:r>
            <a:endParaRPr sz="600">
              <a:latin typeface="Courier New"/>
              <a:cs typeface="Courier New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1089080" y="7868842"/>
            <a:ext cx="31115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10" b="1">
                <a:latin typeface="Courier New"/>
                <a:cs typeface="Courier New"/>
              </a:rPr>
              <a:t>Nombre</a:t>
            </a:r>
            <a:endParaRPr sz="600">
              <a:latin typeface="Courier New"/>
              <a:cs typeface="Courier New"/>
            </a:endParaRPr>
          </a:p>
        </p:txBody>
      </p:sp>
      <p:grpSp>
        <p:nvGrpSpPr>
          <p:cNvPr id="20" name="object 20" descr=""/>
          <p:cNvGrpSpPr/>
          <p:nvPr/>
        </p:nvGrpSpPr>
        <p:grpSpPr>
          <a:xfrm>
            <a:off x="368299" y="9084176"/>
            <a:ext cx="594995" cy="13335"/>
            <a:chOff x="368299" y="9084176"/>
            <a:chExt cx="594995" cy="13335"/>
          </a:xfrm>
        </p:grpSpPr>
        <p:sp>
          <p:nvSpPr>
            <p:cNvPr id="21" name="object 21" descr=""/>
            <p:cNvSpPr/>
            <p:nvPr/>
          </p:nvSpPr>
          <p:spPr>
            <a:xfrm>
              <a:off x="368299" y="9084176"/>
              <a:ext cx="594995" cy="6985"/>
            </a:xfrm>
            <a:custGeom>
              <a:avLst/>
              <a:gdLst/>
              <a:ahLst/>
              <a:cxnLst/>
              <a:rect l="l" t="t" r="r" b="b"/>
              <a:pathLst>
                <a:path w="594994" h="6984">
                  <a:moveTo>
                    <a:pt x="594713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594713" y="0"/>
                  </a:lnTo>
                  <a:lnTo>
                    <a:pt x="594713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 descr=""/>
            <p:cNvSpPr/>
            <p:nvPr/>
          </p:nvSpPr>
          <p:spPr>
            <a:xfrm>
              <a:off x="368287" y="9084182"/>
              <a:ext cx="594995" cy="13335"/>
            </a:xfrm>
            <a:custGeom>
              <a:avLst/>
              <a:gdLst/>
              <a:ahLst/>
              <a:cxnLst/>
              <a:rect l="l" t="t" r="r" b="b"/>
              <a:pathLst>
                <a:path w="594994" h="13334">
                  <a:moveTo>
                    <a:pt x="594715" y="0"/>
                  </a:moveTo>
                  <a:lnTo>
                    <a:pt x="588111" y="6604"/>
                  </a:lnTo>
                  <a:lnTo>
                    <a:pt x="0" y="6604"/>
                  </a:lnTo>
                  <a:lnTo>
                    <a:pt x="0" y="13208"/>
                  </a:lnTo>
                  <a:lnTo>
                    <a:pt x="588111" y="13208"/>
                  </a:lnTo>
                  <a:lnTo>
                    <a:pt x="594715" y="13208"/>
                  </a:lnTo>
                  <a:lnTo>
                    <a:pt x="594715" y="6604"/>
                  </a:lnTo>
                  <a:lnTo>
                    <a:pt x="594715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 descr=""/>
            <p:cNvSpPr/>
            <p:nvPr/>
          </p:nvSpPr>
          <p:spPr>
            <a:xfrm>
              <a:off x="368299" y="9084176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4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4" name="object 24" descr=""/>
          <p:cNvSpPr txBox="1"/>
          <p:nvPr/>
        </p:nvSpPr>
        <p:spPr>
          <a:xfrm>
            <a:off x="378108" y="9144173"/>
            <a:ext cx="5778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Página</a:t>
            </a:r>
            <a:r>
              <a:rPr dirty="0" sz="800" spc="8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104</a:t>
            </a:r>
            <a:endParaRPr sz="800">
              <a:latin typeface="Arial"/>
              <a:cs typeface="Arial"/>
            </a:endParaRPr>
          </a:p>
        </p:txBody>
      </p:sp>
      <p:sp>
        <p:nvSpPr>
          <p:cNvPr id="29" name="object 29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30" name="object 30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94615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84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25" name="object 25" descr=""/>
          <p:cNvSpPr txBox="1"/>
          <p:nvPr/>
        </p:nvSpPr>
        <p:spPr>
          <a:xfrm>
            <a:off x="4505379" y="9315979"/>
            <a:ext cx="99060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de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referencia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831370" y="9745495"/>
            <a:ext cx="358775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10" b="1">
                <a:latin typeface="Courier New"/>
                <a:cs typeface="Courier New"/>
              </a:rPr>
              <a:t>Monitor</a:t>
            </a:r>
            <a:endParaRPr sz="600">
              <a:latin typeface="Courier New"/>
              <a:cs typeface="Courier New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1478947" y="9728313"/>
            <a:ext cx="4022725" cy="35623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22900"/>
              </a:lnSpc>
              <a:spcBef>
                <a:spcPts val="95"/>
              </a:spcBef>
            </a:pPr>
            <a:r>
              <a:rPr dirty="0" sz="600">
                <a:latin typeface="Courier New"/>
                <a:cs typeface="Courier New"/>
              </a:rPr>
              <a:t>Si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está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marcado,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nombre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nodo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escribe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pantalla,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independientemente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 spc="-25">
                <a:latin typeface="Courier New"/>
                <a:cs typeface="Courier New"/>
              </a:rPr>
              <a:t>de </a:t>
            </a:r>
            <a:r>
              <a:rPr dirty="0" sz="600">
                <a:latin typeface="Courier New"/>
                <a:cs typeface="Courier New"/>
              </a:rPr>
              <a:t>configuración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actual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opción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Nombres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nodo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i="1">
                <a:latin typeface="Courier New"/>
                <a:cs typeface="Courier New"/>
              </a:rPr>
              <a:t>Ver</a:t>
            </a:r>
            <a:r>
              <a:rPr dirty="0" sz="600" spc="55" i="1">
                <a:latin typeface="Courier New"/>
                <a:cs typeface="Courier New"/>
              </a:rPr>
              <a:t> </a:t>
            </a:r>
            <a:r>
              <a:rPr dirty="0" sz="600" i="1">
                <a:latin typeface="Courier New"/>
                <a:cs typeface="Courier New"/>
              </a:rPr>
              <a:t>|</a:t>
            </a:r>
            <a:r>
              <a:rPr dirty="0" sz="600" spc="60" i="1">
                <a:latin typeface="Courier New"/>
                <a:cs typeface="Courier New"/>
              </a:rPr>
              <a:t> </a:t>
            </a:r>
            <a:r>
              <a:rPr dirty="0" sz="600" spc="-10" i="1">
                <a:latin typeface="Courier New"/>
                <a:cs typeface="Courier New"/>
              </a:rPr>
              <a:t>Opciones</a:t>
            </a: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600">
                <a:latin typeface="Courier New"/>
                <a:cs typeface="Courier New"/>
              </a:rPr>
              <a:t>caja</a:t>
            </a:r>
            <a:r>
              <a:rPr dirty="0" sz="600" spc="4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diálogo.</a:t>
            </a:r>
            <a:endParaRPr sz="600">
              <a:latin typeface="Courier New"/>
              <a:cs typeface="Courier New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831370" y="10135362"/>
            <a:ext cx="4547235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b="1">
                <a:latin typeface="Courier New"/>
                <a:cs typeface="Courier New"/>
              </a:rPr>
              <a:t>Usuario</a:t>
            </a:r>
            <a:r>
              <a:rPr dirty="0" sz="600" spc="65" b="1">
                <a:latin typeface="Courier New"/>
                <a:cs typeface="Courier New"/>
              </a:rPr>
              <a:t> </a:t>
            </a:r>
            <a:r>
              <a:rPr dirty="0" sz="600" spc="-50" b="1">
                <a:latin typeface="Courier New"/>
                <a:cs typeface="Courier New"/>
              </a:rPr>
              <a:t>nombrad</a:t>
            </a:r>
            <a:r>
              <a:rPr dirty="0" sz="600" spc="-50">
                <a:latin typeface="Courier New"/>
                <a:cs typeface="Courier New"/>
              </a:rPr>
              <a:t>E</a:t>
            </a:r>
            <a:r>
              <a:rPr dirty="0" sz="600" spc="-50" b="1">
                <a:latin typeface="Courier New"/>
                <a:cs typeface="Courier New"/>
              </a:rPr>
              <a:t>o</a:t>
            </a:r>
            <a:r>
              <a:rPr dirty="0" sz="600" spc="-50">
                <a:latin typeface="Courier New"/>
                <a:cs typeface="Courier New"/>
              </a:rPr>
              <a:t>sta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casilla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verificación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muestra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si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usuario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especifica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este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nombre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 spc="-20">
                <a:latin typeface="Courier New"/>
                <a:cs typeface="Courier New"/>
              </a:rPr>
              <a:t>nodo</a:t>
            </a:r>
            <a:endParaRPr sz="600">
              <a:latin typeface="Courier New"/>
              <a:cs typeface="Courier New"/>
            </a:endParaRPr>
          </a:p>
        </p:txBody>
      </p:sp>
    </p:spTree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3" name="object 3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4" name="object 4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678"/>
                  </a:lnTo>
                  <a:lnTo>
                    <a:pt x="142755" y="98678"/>
                  </a:lnTo>
                  <a:lnTo>
                    <a:pt x="136180" y="99986"/>
                  </a:lnTo>
                  <a:lnTo>
                    <a:pt x="104587" y="124182"/>
                  </a:lnTo>
                  <a:lnTo>
                    <a:pt x="98048" y="143385"/>
                  </a:lnTo>
                  <a:lnTo>
                    <a:pt x="98048" y="569369"/>
                  </a:lnTo>
                  <a:lnTo>
                    <a:pt x="117977" y="603813"/>
                  </a:lnTo>
                  <a:lnTo>
                    <a:pt x="142755" y="614076"/>
                  </a:lnTo>
                  <a:lnTo>
                    <a:pt x="1886711" y="614076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4076"/>
                  </a:moveTo>
                  <a:lnTo>
                    <a:pt x="1744971" y="614076"/>
                  </a:lnTo>
                  <a:lnTo>
                    <a:pt x="1751545" y="612768"/>
                  </a:lnTo>
                  <a:lnTo>
                    <a:pt x="1764174" y="607537"/>
                  </a:lnTo>
                  <a:lnTo>
                    <a:pt x="1788370" y="575944"/>
                  </a:lnTo>
                  <a:lnTo>
                    <a:pt x="1789678" y="569369"/>
                  </a:lnTo>
                  <a:lnTo>
                    <a:pt x="1789678" y="143385"/>
                  </a:lnTo>
                  <a:lnTo>
                    <a:pt x="1769748" y="108942"/>
                  </a:lnTo>
                  <a:lnTo>
                    <a:pt x="1744971" y="98678"/>
                  </a:lnTo>
                  <a:lnTo>
                    <a:pt x="1886711" y="98678"/>
                  </a:lnTo>
                  <a:lnTo>
                    <a:pt x="1886711" y="614076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2932176" y="500469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5453" y="528634"/>
                  </a:moveTo>
                  <a:lnTo>
                    <a:pt x="49392" y="528634"/>
                  </a:lnTo>
                  <a:lnTo>
                    <a:pt x="45954" y="528270"/>
                  </a:lnTo>
                  <a:lnTo>
                    <a:pt x="10837" y="507931"/>
                  </a:lnTo>
                  <a:lnTo>
                    <a:pt x="0" y="479226"/>
                  </a:lnTo>
                  <a:lnTo>
                    <a:pt x="0" y="475770"/>
                  </a:lnTo>
                  <a:lnTo>
                    <a:pt x="0" y="49354"/>
                  </a:lnTo>
                  <a:lnTo>
                    <a:pt x="17937" y="13011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914"/>
                  </a:lnTo>
                  <a:lnTo>
                    <a:pt x="1704845" y="49354"/>
                  </a:lnTo>
                  <a:lnTo>
                    <a:pt x="1704845" y="479226"/>
                  </a:lnTo>
                  <a:lnTo>
                    <a:pt x="1686907" y="515524"/>
                  </a:lnTo>
                  <a:lnTo>
                    <a:pt x="1658890" y="528270"/>
                  </a:lnTo>
                  <a:lnTo>
                    <a:pt x="1655453" y="52863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" name="object 6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171"/>
              <a:ext cx="145374" cy="145374"/>
            </a:xfrm>
            <a:prstGeom prst="rect">
              <a:avLst/>
            </a:prstGeom>
          </p:spPr>
        </p:pic>
      </p:grpSp>
      <p:sp>
        <p:nvSpPr>
          <p:cNvPr id="7" name="object 7" descr=""/>
          <p:cNvSpPr txBox="1"/>
          <p:nvPr/>
        </p:nvSpPr>
        <p:spPr>
          <a:xfrm>
            <a:off x="1453547" y="94137"/>
            <a:ext cx="4073525" cy="620395"/>
          </a:xfrm>
          <a:prstGeom prst="rect">
            <a:avLst/>
          </a:prstGeom>
        </p:spPr>
        <p:txBody>
          <a:bodyPr wrap="square" lIns="0" tIns="83185" rIns="0" bIns="0" rtlCol="0" vert="horz">
            <a:spAutoFit/>
          </a:bodyPr>
          <a:lstStyle/>
          <a:p>
            <a:pPr marL="2493645">
              <a:lnSpc>
                <a:spcPct val="100000"/>
              </a:lnSpc>
              <a:spcBef>
                <a:spcPts val="655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  <a:p>
            <a:pPr marL="38100" marR="30480">
              <a:lnSpc>
                <a:spcPct val="159000"/>
              </a:lnSpc>
              <a:spcBef>
                <a:spcPts val="40"/>
              </a:spcBef>
            </a:pPr>
            <a:r>
              <a:rPr dirty="0" sz="600" spc="-165">
                <a:latin typeface="Courier New"/>
                <a:cs typeface="Courier New"/>
              </a:rPr>
              <a:t>o</a:t>
            </a:r>
            <a:r>
              <a:rPr dirty="0" baseline="-27777" sz="900" spc="-247">
                <a:latin typeface="Courier New"/>
                <a:cs typeface="Courier New"/>
              </a:rPr>
              <a:t>deb</a:t>
            </a:r>
            <a:r>
              <a:rPr dirty="0" sz="600" spc="-165">
                <a:latin typeface="Courier New"/>
                <a:cs typeface="Courier New"/>
              </a:rPr>
              <a:t>A</a:t>
            </a:r>
            <a:r>
              <a:rPr dirty="0" baseline="-27777" sz="900" spc="-247">
                <a:latin typeface="Courier New"/>
                <a:cs typeface="Courier New"/>
              </a:rPr>
              <a:t>e</a:t>
            </a:r>
            <a:r>
              <a:rPr dirty="0" sz="600" spc="-165">
                <a:latin typeface="Courier New"/>
                <a:cs typeface="Courier New"/>
              </a:rPr>
              <a:t>TPD</a:t>
            </a:r>
            <a:r>
              <a:rPr dirty="0" baseline="-27777" sz="900" spc="-247">
                <a:latin typeface="Courier New"/>
                <a:cs typeface="Courier New"/>
              </a:rPr>
              <a:t>h</a:t>
            </a:r>
            <a:r>
              <a:rPr dirty="0" sz="600" spc="-165">
                <a:latin typeface="Courier New"/>
                <a:cs typeface="Courier New"/>
              </a:rPr>
              <a:t>r</a:t>
            </a:r>
            <a:r>
              <a:rPr dirty="0" baseline="-27777" sz="900" spc="-247">
                <a:latin typeface="Courier New"/>
                <a:cs typeface="Courier New"/>
              </a:rPr>
              <a:t>a</a:t>
            </a:r>
            <a:r>
              <a:rPr dirty="0" sz="600" spc="-165">
                <a:latin typeface="Courier New"/>
                <a:cs typeface="Courier New"/>
              </a:rPr>
              <a:t>a</a:t>
            </a:r>
            <a:r>
              <a:rPr dirty="0" baseline="-27777" sz="900" spc="-247">
                <a:latin typeface="Courier New"/>
                <a:cs typeface="Courier New"/>
              </a:rPr>
              <a:t>c</a:t>
            </a:r>
            <a:r>
              <a:rPr dirty="0" sz="600" spc="-165">
                <a:latin typeface="Courier New"/>
                <a:cs typeface="Courier New"/>
              </a:rPr>
              <a:t>w</a:t>
            </a:r>
            <a:r>
              <a:rPr dirty="0" baseline="-27777" sz="900" spc="-247">
                <a:latin typeface="Courier New"/>
                <a:cs typeface="Courier New"/>
              </a:rPr>
              <a:t>e</a:t>
            </a:r>
            <a:r>
              <a:rPr dirty="0" sz="600" spc="-165">
                <a:latin typeface="Courier New"/>
                <a:cs typeface="Courier New"/>
              </a:rPr>
              <a:t>.</a:t>
            </a:r>
            <a:r>
              <a:rPr dirty="0" baseline="-27777" sz="900" spc="-247">
                <a:latin typeface="Courier New"/>
                <a:cs typeface="Courier New"/>
              </a:rPr>
              <a:t>r</a:t>
            </a:r>
            <a:r>
              <a:rPr dirty="0" baseline="-27777" sz="900" spc="97">
                <a:latin typeface="Courier New"/>
                <a:cs typeface="Courier New"/>
              </a:rPr>
              <a:t> </a:t>
            </a:r>
            <a:r>
              <a:rPr dirty="0" sz="600" spc="-145">
                <a:latin typeface="Courier New"/>
                <a:cs typeface="Courier New"/>
              </a:rPr>
              <a:t>S</a:t>
            </a:r>
            <a:r>
              <a:rPr dirty="0" baseline="-27777" sz="900" spc="-217">
                <a:latin typeface="Courier New"/>
                <a:cs typeface="Courier New"/>
              </a:rPr>
              <a:t>e</a:t>
            </a:r>
            <a:r>
              <a:rPr dirty="0" sz="600" spc="-145">
                <a:latin typeface="Courier New"/>
                <a:cs typeface="Courier New"/>
              </a:rPr>
              <a:t>i</a:t>
            </a:r>
            <a:r>
              <a:rPr dirty="0" baseline="-27777" sz="900" spc="-217">
                <a:latin typeface="Courier New"/>
                <a:cs typeface="Courier New"/>
              </a:rPr>
              <a:t>st</a:t>
            </a:r>
            <a:r>
              <a:rPr dirty="0" sz="600" spc="-145">
                <a:latin typeface="Courier New"/>
                <a:cs typeface="Courier New"/>
              </a:rPr>
              <a:t>e</a:t>
            </a:r>
            <a:r>
              <a:rPr dirty="0" baseline="-27777" sz="900" spc="-217">
                <a:latin typeface="Courier New"/>
                <a:cs typeface="Courier New"/>
              </a:rPr>
              <a:t>o</a:t>
            </a:r>
            <a:r>
              <a:rPr dirty="0" sz="600" spc="-145">
                <a:latin typeface="Courier New"/>
                <a:cs typeface="Courier New"/>
              </a:rPr>
              <a:t>l</a:t>
            </a:r>
            <a:r>
              <a:rPr dirty="0" baseline="-27777" sz="900" spc="-217">
                <a:latin typeface="Courier New"/>
                <a:cs typeface="Courier New"/>
              </a:rPr>
              <a:t>d</a:t>
            </a:r>
            <a:r>
              <a:rPr dirty="0" sz="600" spc="-145">
                <a:latin typeface="Courier New"/>
                <a:cs typeface="Courier New"/>
              </a:rPr>
              <a:t>u</a:t>
            </a:r>
            <a:r>
              <a:rPr dirty="0" baseline="-27777" sz="900" spc="-217">
                <a:latin typeface="Courier New"/>
                <a:cs typeface="Courier New"/>
              </a:rPr>
              <a:t>o</a:t>
            </a:r>
            <a:r>
              <a:rPr dirty="0" sz="600" spc="-145">
                <a:latin typeface="Courier New"/>
                <a:cs typeface="Courier New"/>
              </a:rPr>
              <a:t>s</a:t>
            </a:r>
            <a:r>
              <a:rPr dirty="0" baseline="-27777" sz="900" spc="-217">
                <a:latin typeface="Courier New"/>
                <a:cs typeface="Courier New"/>
              </a:rPr>
              <a:t>n</a:t>
            </a:r>
            <a:r>
              <a:rPr dirty="0" sz="600" spc="-145">
                <a:latin typeface="Courier New"/>
                <a:cs typeface="Courier New"/>
              </a:rPr>
              <a:t>u</a:t>
            </a:r>
            <a:r>
              <a:rPr dirty="0" baseline="-27777" sz="900" spc="-217">
                <a:latin typeface="Courier New"/>
                <a:cs typeface="Courier New"/>
              </a:rPr>
              <a:t>d</a:t>
            </a:r>
            <a:r>
              <a:rPr dirty="0" sz="600" spc="-145">
                <a:latin typeface="Courier New"/>
                <a:cs typeface="Courier New"/>
              </a:rPr>
              <a:t>a</a:t>
            </a:r>
            <a:r>
              <a:rPr dirty="0" baseline="-27777" sz="900" spc="-217">
                <a:latin typeface="Courier New"/>
                <a:cs typeface="Courier New"/>
              </a:rPr>
              <a:t>e</a:t>
            </a:r>
            <a:r>
              <a:rPr dirty="0" sz="600" spc="-145">
                <a:latin typeface="Courier New"/>
                <a:cs typeface="Courier New"/>
              </a:rPr>
              <a:t>ri</a:t>
            </a:r>
            <a:r>
              <a:rPr dirty="0" baseline="-27777" sz="900" spc="-217">
                <a:latin typeface="Courier New"/>
                <a:cs typeface="Courier New"/>
              </a:rPr>
              <a:t>s</a:t>
            </a:r>
            <a:r>
              <a:rPr dirty="0" sz="600" spc="-145">
                <a:latin typeface="Courier New"/>
                <a:cs typeface="Courier New"/>
              </a:rPr>
              <a:t>o</a:t>
            </a:r>
            <a:r>
              <a:rPr dirty="0" baseline="-27777" sz="900" spc="-217">
                <a:latin typeface="Courier New"/>
                <a:cs typeface="Courier New"/>
              </a:rPr>
              <a:t>e</a:t>
            </a:r>
            <a:r>
              <a:rPr dirty="0" baseline="-27777" sz="900" spc="97">
                <a:latin typeface="Courier New"/>
                <a:cs typeface="Courier New"/>
              </a:rPr>
              <a:t> </a:t>
            </a:r>
            <a:r>
              <a:rPr dirty="0" baseline="-27777" sz="900" spc="-277" i="1">
                <a:latin typeface="Courier New"/>
                <a:cs typeface="Courier New"/>
              </a:rPr>
              <a:t>m</a:t>
            </a:r>
            <a:r>
              <a:rPr dirty="0" sz="600" spc="-185">
                <a:latin typeface="Courier New"/>
                <a:cs typeface="Courier New"/>
              </a:rPr>
              <a:t>d</a:t>
            </a:r>
            <a:r>
              <a:rPr dirty="0" baseline="-27777" sz="900" spc="-277" i="1">
                <a:latin typeface="Courier New"/>
                <a:cs typeface="Courier New"/>
              </a:rPr>
              <a:t>a</a:t>
            </a:r>
            <a:r>
              <a:rPr dirty="0" sz="600" spc="-185">
                <a:latin typeface="Courier New"/>
                <a:cs typeface="Courier New"/>
              </a:rPr>
              <a:t>e</a:t>
            </a:r>
            <a:r>
              <a:rPr dirty="0" baseline="-27777" sz="900" spc="-277" i="1">
                <a:latin typeface="Courier New"/>
                <a:cs typeface="Courier New"/>
              </a:rPr>
              <a:t>r</a:t>
            </a:r>
            <a:r>
              <a:rPr dirty="0" sz="600" spc="-185">
                <a:latin typeface="Courier New"/>
                <a:cs typeface="Courier New"/>
              </a:rPr>
              <a:t>s</a:t>
            </a:r>
            <a:r>
              <a:rPr dirty="0" baseline="-27777" sz="900" spc="-277" i="1">
                <a:latin typeface="Courier New"/>
                <a:cs typeface="Courier New"/>
              </a:rPr>
              <a:t>c</a:t>
            </a:r>
            <a:r>
              <a:rPr dirty="0" sz="600" spc="-185">
                <a:latin typeface="Courier New"/>
                <a:cs typeface="Courier New"/>
              </a:rPr>
              <a:t>e</a:t>
            </a:r>
            <a:r>
              <a:rPr dirty="0" baseline="-27777" sz="900" spc="-277" i="1">
                <a:latin typeface="Courier New"/>
                <a:cs typeface="Courier New"/>
              </a:rPr>
              <a:t>a</a:t>
            </a:r>
            <a:r>
              <a:rPr dirty="0" sz="600" spc="-185">
                <a:latin typeface="Courier New"/>
                <a:cs typeface="Courier New"/>
              </a:rPr>
              <a:t>a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baseline="-27777" sz="900" spc="-240" i="1">
                <a:latin typeface="Courier New"/>
                <a:cs typeface="Courier New"/>
              </a:rPr>
              <a:t>l</a:t>
            </a:r>
            <a:r>
              <a:rPr dirty="0" sz="600" spc="-160">
                <a:latin typeface="Courier New"/>
                <a:cs typeface="Courier New"/>
              </a:rPr>
              <a:t>c</a:t>
            </a:r>
            <a:r>
              <a:rPr dirty="0" baseline="-27777" sz="900" spc="-240" i="1">
                <a:latin typeface="Courier New"/>
                <a:cs typeface="Courier New"/>
              </a:rPr>
              <a:t>a</a:t>
            </a:r>
            <a:r>
              <a:rPr dirty="0" sz="600" spc="-160">
                <a:latin typeface="Courier New"/>
                <a:cs typeface="Courier New"/>
              </a:rPr>
              <a:t>am</a:t>
            </a:r>
            <a:r>
              <a:rPr dirty="0" baseline="-27777" sz="900" spc="-240">
                <a:latin typeface="Courier New"/>
                <a:cs typeface="Courier New"/>
              </a:rPr>
              <a:t>c</a:t>
            </a:r>
            <a:r>
              <a:rPr dirty="0" sz="600" spc="-160">
                <a:latin typeface="Courier New"/>
                <a:cs typeface="Courier New"/>
              </a:rPr>
              <a:t>b</a:t>
            </a:r>
            <a:r>
              <a:rPr dirty="0" baseline="-27777" sz="900" spc="-240">
                <a:latin typeface="Courier New"/>
                <a:cs typeface="Courier New"/>
              </a:rPr>
              <a:t>a</a:t>
            </a:r>
            <a:r>
              <a:rPr dirty="0" sz="600" spc="-160">
                <a:latin typeface="Courier New"/>
                <a:cs typeface="Courier New"/>
              </a:rPr>
              <a:t>i</a:t>
            </a:r>
            <a:r>
              <a:rPr dirty="0" baseline="-27777" sz="900" spc="-240">
                <a:latin typeface="Courier New"/>
                <a:cs typeface="Courier New"/>
              </a:rPr>
              <a:t>s</a:t>
            </a:r>
            <a:r>
              <a:rPr dirty="0" sz="600" spc="-160">
                <a:latin typeface="Courier New"/>
                <a:cs typeface="Courier New"/>
              </a:rPr>
              <a:t>a</a:t>
            </a:r>
            <a:r>
              <a:rPr dirty="0" baseline="-27777" sz="900" spc="-240">
                <a:latin typeface="Courier New"/>
                <a:cs typeface="Courier New"/>
              </a:rPr>
              <a:t>i</a:t>
            </a:r>
            <a:r>
              <a:rPr dirty="0" sz="600" spc="-160">
                <a:latin typeface="Courier New"/>
                <a:cs typeface="Courier New"/>
              </a:rPr>
              <a:t>r</a:t>
            </a:r>
            <a:r>
              <a:rPr dirty="0" baseline="-27777" sz="900" spc="-240">
                <a:latin typeface="Courier New"/>
                <a:cs typeface="Courier New"/>
              </a:rPr>
              <a:t>ll</a:t>
            </a:r>
            <a:r>
              <a:rPr dirty="0" sz="600" spc="-160">
                <a:latin typeface="Courier New"/>
                <a:cs typeface="Courier New"/>
              </a:rPr>
              <a:t>u</a:t>
            </a:r>
            <a:r>
              <a:rPr dirty="0" baseline="-27777" sz="900" spc="-240">
                <a:latin typeface="Courier New"/>
                <a:cs typeface="Courier New"/>
              </a:rPr>
              <a:t>a</a:t>
            </a:r>
            <a:r>
              <a:rPr dirty="0" sz="600" spc="-160">
                <a:latin typeface="Courier New"/>
                <a:cs typeface="Courier New"/>
              </a:rPr>
              <a:t>n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baseline="-27777" sz="900" spc="-254" i="1">
                <a:latin typeface="Courier New"/>
                <a:cs typeface="Courier New"/>
              </a:rPr>
              <a:t>U</a:t>
            </a:r>
            <a:r>
              <a:rPr dirty="0" sz="600" spc="-170">
                <a:latin typeface="Courier New"/>
                <a:cs typeface="Courier New"/>
              </a:rPr>
              <a:t>n</a:t>
            </a:r>
            <a:r>
              <a:rPr dirty="0" baseline="-27777" sz="900" spc="-254" i="1">
                <a:latin typeface="Courier New"/>
                <a:cs typeface="Courier New"/>
              </a:rPr>
              <a:t>s</a:t>
            </a:r>
            <a:r>
              <a:rPr dirty="0" sz="600" spc="-170">
                <a:latin typeface="Courier New"/>
                <a:cs typeface="Courier New"/>
              </a:rPr>
              <a:t>o</a:t>
            </a:r>
            <a:r>
              <a:rPr dirty="0" baseline="-27777" sz="900" spc="-254" i="1">
                <a:latin typeface="Courier New"/>
                <a:cs typeface="Courier New"/>
              </a:rPr>
              <a:t>e</a:t>
            </a:r>
            <a:r>
              <a:rPr dirty="0" sz="600" spc="-170">
                <a:latin typeface="Courier New"/>
                <a:cs typeface="Courier New"/>
              </a:rPr>
              <a:t>m</a:t>
            </a:r>
            <a:r>
              <a:rPr dirty="0" baseline="-27777" sz="900" spc="-254" i="1">
                <a:latin typeface="Courier New"/>
                <a:cs typeface="Courier New"/>
              </a:rPr>
              <a:t>r</a:t>
            </a:r>
            <a:r>
              <a:rPr dirty="0" sz="600" spc="-170">
                <a:latin typeface="Courier New"/>
                <a:cs typeface="Courier New"/>
              </a:rPr>
              <a:t>b</a:t>
            </a:r>
            <a:r>
              <a:rPr dirty="0" baseline="-27777" sz="900" spc="-254" i="1">
                <a:latin typeface="Courier New"/>
                <a:cs typeface="Courier New"/>
              </a:rPr>
              <a:t>N</a:t>
            </a:r>
            <a:r>
              <a:rPr dirty="0" sz="600" spc="-170">
                <a:latin typeface="Courier New"/>
                <a:cs typeface="Courier New"/>
              </a:rPr>
              <a:t>r</a:t>
            </a:r>
            <a:r>
              <a:rPr dirty="0" baseline="-27777" sz="900" spc="-254" i="1">
                <a:latin typeface="Courier New"/>
                <a:cs typeface="Courier New"/>
              </a:rPr>
              <a:t>a</a:t>
            </a:r>
            <a:r>
              <a:rPr dirty="0" sz="600" spc="-170">
                <a:latin typeface="Courier New"/>
                <a:cs typeface="Courier New"/>
              </a:rPr>
              <a:t>e</a:t>
            </a:r>
            <a:r>
              <a:rPr dirty="0" baseline="-27777" sz="900" spc="-254" i="1">
                <a:latin typeface="Courier New"/>
                <a:cs typeface="Courier New"/>
              </a:rPr>
              <a:t>me</a:t>
            </a:r>
            <a:r>
              <a:rPr dirty="0" sz="600" spc="-170">
                <a:latin typeface="Courier New"/>
                <a:cs typeface="Courier New"/>
              </a:rPr>
              <a:t>d</a:t>
            </a:r>
            <a:r>
              <a:rPr dirty="0" baseline="-27777" sz="900" spc="-254" i="1">
                <a:latin typeface="Courier New"/>
                <a:cs typeface="Courier New"/>
              </a:rPr>
              <a:t>d</a:t>
            </a:r>
            <a:r>
              <a:rPr dirty="0" sz="600" spc="-170">
                <a:latin typeface="Courier New"/>
                <a:cs typeface="Courier New"/>
              </a:rPr>
              <a:t>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baseline="-27777" sz="900" spc="-240">
                <a:latin typeface="Courier New"/>
                <a:cs typeface="Courier New"/>
              </a:rPr>
              <a:t>.</a:t>
            </a:r>
            <a:r>
              <a:rPr dirty="0" sz="600" spc="-160">
                <a:latin typeface="Courier New"/>
                <a:cs typeface="Courier New"/>
              </a:rPr>
              <a:t>no</a:t>
            </a:r>
            <a:r>
              <a:rPr dirty="0" baseline="-27777" sz="900" spc="-240">
                <a:latin typeface="Courier New"/>
                <a:cs typeface="Courier New"/>
              </a:rPr>
              <a:t>S</a:t>
            </a:r>
            <a:r>
              <a:rPr dirty="0" sz="600" spc="-160">
                <a:latin typeface="Courier New"/>
                <a:cs typeface="Courier New"/>
              </a:rPr>
              <a:t>d</a:t>
            </a:r>
            <a:r>
              <a:rPr dirty="0" baseline="-27777" sz="900" spc="-240">
                <a:latin typeface="Courier New"/>
                <a:cs typeface="Courier New"/>
              </a:rPr>
              <a:t>i</a:t>
            </a:r>
            <a:r>
              <a:rPr dirty="0" sz="600" spc="-160">
                <a:latin typeface="Courier New"/>
                <a:cs typeface="Courier New"/>
              </a:rPr>
              <a:t>o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baseline="-27777" sz="900" spc="-97">
                <a:latin typeface="Courier New"/>
                <a:cs typeface="Courier New"/>
              </a:rPr>
              <a:t>n</a:t>
            </a:r>
            <a:r>
              <a:rPr dirty="0" sz="600" spc="-65">
                <a:latin typeface="Courier New"/>
                <a:cs typeface="Courier New"/>
              </a:rPr>
              <a:t>e</a:t>
            </a:r>
            <a:r>
              <a:rPr dirty="0" baseline="-27777" sz="900" spc="-97">
                <a:latin typeface="Courier New"/>
                <a:cs typeface="Courier New"/>
              </a:rPr>
              <a:t>o</a:t>
            </a:r>
            <a:r>
              <a:rPr dirty="0" sz="600" spc="-65">
                <a:latin typeface="Courier New"/>
                <a:cs typeface="Courier New"/>
              </a:rPr>
              <a:t>s</a:t>
            </a:r>
            <a:r>
              <a:rPr dirty="0" baseline="-27777" sz="900" spc="-97">
                <a:latin typeface="Courier New"/>
                <a:cs typeface="Courier New"/>
              </a:rPr>
              <a:t>,</a:t>
            </a:r>
            <a:r>
              <a:rPr dirty="0" sz="600" spc="-65">
                <a:latin typeface="Courier New"/>
                <a:cs typeface="Courier New"/>
              </a:rPr>
              <a:t>pecificado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por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usuario </a:t>
            </a:r>
            <a:r>
              <a:rPr dirty="0" sz="600">
                <a:latin typeface="Courier New"/>
                <a:cs typeface="Courier New"/>
              </a:rPr>
              <a:t>aparecerán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advertencias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nombre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nodo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duplicado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durante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compilación.</a:t>
            </a:r>
            <a:endParaRPr sz="600">
              <a:latin typeface="Courier New"/>
              <a:cs typeface="Courier New"/>
            </a:endParaRPr>
          </a:p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sz="600">
                <a:latin typeface="Courier New"/>
                <a:cs typeface="Courier New"/>
              </a:rPr>
              <a:t>Los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nodos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con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conjunto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UserNamed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también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dibujan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con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un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punto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nodo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negro.</a:t>
            </a:r>
            <a:endParaRPr sz="600">
              <a:latin typeface="Courier New"/>
              <a:cs typeface="Courier New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831370" y="791743"/>
            <a:ext cx="3218180" cy="34798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siguiente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lista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explica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parámetros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específicos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70">
                <a:latin typeface="Times New Roman"/>
                <a:cs typeface="Times New Roman"/>
              </a:rPr>
              <a:t>del</a:t>
            </a:r>
            <a:r>
              <a:rPr dirty="0" baseline="4629" sz="900" spc="-104">
                <a:latin typeface="Arial MT"/>
                <a:cs typeface="Arial MT"/>
              </a:rPr>
              <a:t>Tr</a:t>
            </a:r>
            <a:r>
              <a:rPr dirty="0" sz="800" spc="-70">
                <a:latin typeface="Times New Roman"/>
                <a:cs typeface="Times New Roman"/>
              </a:rPr>
              <a:t>t</a:t>
            </a:r>
            <a:r>
              <a:rPr dirty="0" baseline="4629" sz="900" spc="-104">
                <a:latin typeface="Arial MT"/>
                <a:cs typeface="Arial MT"/>
              </a:rPr>
              <a:t>a</a:t>
            </a:r>
            <a:r>
              <a:rPr dirty="0" sz="800" spc="-70">
                <a:latin typeface="Times New Roman"/>
                <a:cs typeface="Times New Roman"/>
              </a:rPr>
              <a:t>ip</a:t>
            </a:r>
            <a:r>
              <a:rPr dirty="0" baseline="4629" sz="900" spc="-104">
                <a:latin typeface="Arial MT"/>
                <a:cs typeface="Arial MT"/>
              </a:rPr>
              <a:t>du</a:t>
            </a:r>
            <a:r>
              <a:rPr dirty="0" sz="800" spc="-70">
                <a:latin typeface="Times New Roman"/>
                <a:cs typeface="Times New Roman"/>
              </a:rPr>
              <a:t>o</a:t>
            </a:r>
            <a:r>
              <a:rPr dirty="0" baseline="4629" sz="900" spc="-104">
                <a:latin typeface="Arial MT"/>
                <a:cs typeface="Arial MT"/>
              </a:rPr>
              <a:t>c</a:t>
            </a:r>
            <a:r>
              <a:rPr dirty="0" sz="800" spc="-70">
                <a:latin typeface="Times New Roman"/>
                <a:cs typeface="Times New Roman"/>
              </a:rPr>
              <a:t>:</a:t>
            </a:r>
            <a:r>
              <a:rPr dirty="0" baseline="4629" sz="900" spc="-104">
                <a:latin typeface="Arial MT"/>
                <a:cs typeface="Arial MT"/>
              </a:rPr>
              <a:t>iendo...</a:t>
            </a:r>
            <a:endParaRPr baseline="4629" sz="900">
              <a:latin typeface="Arial MT"/>
              <a:cs typeface="Arial MT"/>
            </a:endParaRPr>
          </a:p>
          <a:p>
            <a:pPr marL="12700">
              <a:lnSpc>
                <a:spcPct val="100000"/>
              </a:lnSpc>
              <a:spcBef>
                <a:spcPts val="700"/>
              </a:spcBef>
            </a:pPr>
            <a:r>
              <a:rPr dirty="0" sz="700">
                <a:latin typeface="Courier New"/>
                <a:cs typeface="Courier New"/>
              </a:rPr>
              <a:t>Componentes</a:t>
            </a:r>
            <a:r>
              <a:rPr dirty="0" sz="700" spc="70">
                <a:latin typeface="Courier New"/>
                <a:cs typeface="Courier New"/>
              </a:rPr>
              <a:t> </a:t>
            </a:r>
            <a:r>
              <a:rPr dirty="0" sz="700">
                <a:latin typeface="Courier New"/>
                <a:cs typeface="Courier New"/>
              </a:rPr>
              <a:t>estándar</a:t>
            </a:r>
            <a:r>
              <a:rPr dirty="0" sz="700" spc="70">
                <a:latin typeface="Courier New"/>
                <a:cs typeface="Courier New"/>
              </a:rPr>
              <a:t> </a:t>
            </a:r>
            <a:r>
              <a:rPr dirty="0" sz="700">
                <a:latin typeface="Courier New"/>
                <a:cs typeface="Courier New"/>
              </a:rPr>
              <a:t>y</a:t>
            </a:r>
            <a:r>
              <a:rPr dirty="0" sz="700" spc="75">
                <a:latin typeface="Courier New"/>
                <a:cs typeface="Courier New"/>
              </a:rPr>
              <a:t> </a:t>
            </a:r>
            <a:r>
              <a:rPr dirty="0" sz="700" spc="-20">
                <a:latin typeface="Courier New"/>
                <a:cs typeface="Courier New"/>
              </a:rPr>
              <a:t>USP:</a:t>
            </a:r>
            <a:endParaRPr sz="700">
              <a:latin typeface="Courier New"/>
              <a:cs typeface="Courier New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831370" y="6857822"/>
            <a:ext cx="1841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104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4611106" y="6877646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844586" y="1181610"/>
            <a:ext cx="263525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10" b="1">
                <a:latin typeface="Courier New"/>
                <a:cs typeface="Courier New"/>
              </a:rPr>
              <a:t>Suelo</a:t>
            </a:r>
            <a:endParaRPr sz="600">
              <a:latin typeface="Courier New"/>
              <a:cs typeface="Courier New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1465732" y="1164429"/>
            <a:ext cx="3975100" cy="25019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22900"/>
              </a:lnSpc>
              <a:spcBef>
                <a:spcPts val="95"/>
              </a:spcBef>
            </a:pPr>
            <a:r>
              <a:rPr dirty="0" sz="600">
                <a:latin typeface="Courier New"/>
                <a:cs typeface="Courier New"/>
              </a:rPr>
              <a:t>Si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está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marcado,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nodo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está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conectado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tierra.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Aparece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un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símbolo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tierra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spc="-20">
                <a:latin typeface="Courier New"/>
                <a:cs typeface="Courier New"/>
              </a:rPr>
              <a:t>para </a:t>
            </a:r>
            <a:r>
              <a:rPr dirty="0" sz="600">
                <a:latin typeface="Courier New"/>
                <a:cs typeface="Courier New"/>
              </a:rPr>
              <a:t>Rotación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símbolo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gráfico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puesta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tierra.</a:t>
            </a:r>
            <a:endParaRPr sz="600">
              <a:latin typeface="Courier New"/>
              <a:cs typeface="Courier New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831370" y="1459143"/>
            <a:ext cx="747395" cy="13652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700">
                <a:latin typeface="Courier New"/>
                <a:cs typeface="Courier New"/>
              </a:rPr>
              <a:t>Nodo</a:t>
            </a:r>
            <a:r>
              <a:rPr dirty="0" sz="700" spc="45">
                <a:latin typeface="Courier New"/>
                <a:cs typeface="Courier New"/>
              </a:rPr>
              <a:t> </a:t>
            </a:r>
            <a:r>
              <a:rPr dirty="0" sz="700" spc="-10">
                <a:latin typeface="Courier New"/>
                <a:cs typeface="Courier New"/>
              </a:rPr>
              <a:t>MODELOS:</a:t>
            </a:r>
            <a:endParaRPr sz="700">
              <a:latin typeface="Courier New"/>
              <a:cs typeface="Courier New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831370" y="1637558"/>
            <a:ext cx="21590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20" b="1">
                <a:latin typeface="Courier New"/>
                <a:cs typeface="Courier New"/>
              </a:rPr>
              <a:t>Tipo</a:t>
            </a:r>
            <a:endParaRPr sz="600">
              <a:latin typeface="Courier New"/>
              <a:cs typeface="Courier New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1478947" y="1626985"/>
            <a:ext cx="3923665" cy="1400175"/>
          </a:xfrm>
          <a:prstGeom prst="rect">
            <a:avLst/>
          </a:prstGeom>
        </p:spPr>
        <p:txBody>
          <a:bodyPr wrap="square" lIns="0" tIns="26034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204"/>
              </a:spcBef>
            </a:pPr>
            <a:r>
              <a:rPr dirty="0" sz="600">
                <a:latin typeface="Courier New"/>
                <a:cs typeface="Courier New"/>
              </a:rPr>
              <a:t>0</a:t>
            </a:r>
            <a:r>
              <a:rPr dirty="0" sz="600" spc="2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=</a:t>
            </a:r>
            <a:r>
              <a:rPr dirty="0" sz="600" spc="2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salida.</a:t>
            </a: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600">
                <a:latin typeface="Courier New"/>
                <a:cs typeface="Courier New"/>
              </a:rPr>
              <a:t>1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=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corriente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entrada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 spc="-25">
                <a:latin typeface="Courier New"/>
                <a:cs typeface="Courier New"/>
              </a:rPr>
              <a:t>(i)</a:t>
            </a: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600">
                <a:latin typeface="Courier New"/>
                <a:cs typeface="Courier New"/>
              </a:rPr>
              <a:t>2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=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voltaje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entrada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 spc="-25">
                <a:latin typeface="Courier New"/>
                <a:cs typeface="Courier New"/>
              </a:rPr>
              <a:t>(v)</a:t>
            </a: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600">
                <a:latin typeface="Courier New"/>
                <a:cs typeface="Courier New"/>
              </a:rPr>
              <a:t>3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=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Estado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interruptor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entrada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(interruptor)</a:t>
            </a: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600">
                <a:latin typeface="Courier New"/>
                <a:cs typeface="Courier New"/>
              </a:rPr>
              <a:t>4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=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máquina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entrada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variable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(mach)</a:t>
            </a: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600">
                <a:latin typeface="Courier New"/>
                <a:cs typeface="Courier New"/>
              </a:rPr>
              <a:t>5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=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TACS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variable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(tacs)</a:t>
            </a: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600">
                <a:latin typeface="Courier New"/>
                <a:cs typeface="Courier New"/>
              </a:rPr>
              <a:t>6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=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Parte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imaginaria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voltaje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nodo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estado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estacionario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(imssv)</a:t>
            </a: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600">
                <a:latin typeface="Courier New"/>
                <a:cs typeface="Courier New"/>
              </a:rPr>
              <a:t>7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=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Parte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imaginaria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corriente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interruptor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estado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estable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(imssi)</a:t>
            </a:r>
            <a:endParaRPr sz="600">
              <a:latin typeface="Courier New"/>
              <a:cs typeface="Courier New"/>
            </a:endParaRPr>
          </a:p>
          <a:p>
            <a:pPr marL="151130" marR="429259" indent="-139065">
              <a:lnSpc>
                <a:spcPct val="115599"/>
              </a:lnSpc>
            </a:pPr>
            <a:r>
              <a:rPr dirty="0" sz="600">
                <a:latin typeface="Courier New"/>
                <a:cs typeface="Courier New"/>
              </a:rPr>
              <a:t>8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=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Salida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otro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modelo.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Tenga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cuenta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que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modelo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que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produce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 spc="-20">
                <a:latin typeface="Courier New"/>
                <a:cs typeface="Courier New"/>
              </a:rPr>
              <a:t>esto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salida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debe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ser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 i="1">
                <a:latin typeface="Courier New"/>
                <a:cs typeface="Courier New"/>
              </a:rPr>
              <a:t>USE</a:t>
            </a:r>
            <a:r>
              <a:rPr dirty="0" sz="600" spc="50" i="1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antes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modelo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actual.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Esto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hace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 spc="-25">
                <a:latin typeface="Courier New"/>
                <a:cs typeface="Courier New"/>
              </a:rPr>
              <a:t>por</a:t>
            </a:r>
            <a:endParaRPr sz="600">
              <a:latin typeface="Courier New"/>
              <a:cs typeface="Courier New"/>
            </a:endParaRPr>
          </a:p>
          <a:p>
            <a:pPr marL="151130">
              <a:lnSpc>
                <a:spcPct val="100000"/>
              </a:lnSpc>
              <a:spcBef>
                <a:spcPts val="110"/>
              </a:spcBef>
            </a:pPr>
            <a:r>
              <a:rPr dirty="0" sz="600">
                <a:latin typeface="Courier New"/>
                <a:cs typeface="Courier New"/>
              </a:rPr>
              <a:t>especificando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un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número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pedido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más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bajo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para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modelo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y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luego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seleccione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 spc="-25">
                <a:latin typeface="Courier New"/>
                <a:cs typeface="Courier New"/>
              </a:rPr>
              <a:t>el</a:t>
            </a:r>
            <a:endParaRPr sz="600">
              <a:latin typeface="Courier New"/>
              <a:cs typeface="Courier New"/>
            </a:endParaRPr>
          </a:p>
          <a:p>
            <a:pPr marL="151130">
              <a:lnSpc>
                <a:spcPct val="100000"/>
              </a:lnSpc>
              <a:spcBef>
                <a:spcPts val="114"/>
              </a:spcBef>
            </a:pPr>
            <a:r>
              <a:rPr dirty="0" sz="600" i="1">
                <a:latin typeface="Courier New"/>
                <a:cs typeface="Courier New"/>
              </a:rPr>
              <a:t>Ordenar</a:t>
            </a:r>
            <a:r>
              <a:rPr dirty="0" sz="600" spc="60" i="1">
                <a:latin typeface="Courier New"/>
                <a:cs typeface="Courier New"/>
              </a:rPr>
              <a:t> </a:t>
            </a:r>
            <a:r>
              <a:rPr dirty="0" sz="600" i="1">
                <a:latin typeface="Courier New"/>
                <a:cs typeface="Courier New"/>
              </a:rPr>
              <a:t>por</a:t>
            </a:r>
            <a:r>
              <a:rPr dirty="0" sz="600" spc="60" i="1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opción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i="1">
                <a:latin typeface="Courier New"/>
                <a:cs typeface="Courier New"/>
              </a:rPr>
              <a:t>número</a:t>
            </a:r>
            <a:r>
              <a:rPr dirty="0" sz="600" spc="65" i="1">
                <a:latin typeface="Courier New"/>
                <a:cs typeface="Courier New"/>
              </a:rPr>
              <a:t> </a:t>
            </a:r>
            <a:r>
              <a:rPr dirty="0" sz="600" i="1">
                <a:latin typeface="Courier New"/>
                <a:cs typeface="Courier New"/>
              </a:rPr>
              <a:t>de</a:t>
            </a:r>
            <a:r>
              <a:rPr dirty="0" sz="600" spc="60" i="1">
                <a:latin typeface="Courier New"/>
                <a:cs typeface="Courier New"/>
              </a:rPr>
              <a:t> </a:t>
            </a:r>
            <a:r>
              <a:rPr dirty="0" sz="600" i="1">
                <a:latin typeface="Courier New"/>
                <a:cs typeface="Courier New"/>
              </a:rPr>
              <a:t>pedido</a:t>
            </a:r>
            <a:r>
              <a:rPr dirty="0" sz="600" spc="60" i="1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i="1">
                <a:latin typeface="Courier New"/>
                <a:cs typeface="Courier New"/>
              </a:rPr>
              <a:t>ATP</a:t>
            </a:r>
            <a:r>
              <a:rPr dirty="0" sz="600" spc="60" i="1">
                <a:latin typeface="Courier New"/>
                <a:cs typeface="Courier New"/>
              </a:rPr>
              <a:t> </a:t>
            </a:r>
            <a:r>
              <a:rPr dirty="0" sz="600" i="1">
                <a:latin typeface="Courier New"/>
                <a:cs typeface="Courier New"/>
              </a:rPr>
              <a:t>|</a:t>
            </a:r>
            <a:r>
              <a:rPr dirty="0" sz="600" spc="65" i="1">
                <a:latin typeface="Courier New"/>
                <a:cs typeface="Courier New"/>
              </a:rPr>
              <a:t> </a:t>
            </a:r>
            <a:r>
              <a:rPr dirty="0" sz="600" i="1">
                <a:latin typeface="Courier New"/>
                <a:cs typeface="Courier New"/>
              </a:rPr>
              <a:t>Configuraciones</a:t>
            </a:r>
            <a:r>
              <a:rPr dirty="0" sz="600" spc="60" i="1">
                <a:latin typeface="Courier New"/>
                <a:cs typeface="Courier New"/>
              </a:rPr>
              <a:t> </a:t>
            </a:r>
            <a:r>
              <a:rPr dirty="0" sz="600" i="1">
                <a:latin typeface="Courier New"/>
                <a:cs typeface="Courier New"/>
              </a:rPr>
              <a:t>/</a:t>
            </a:r>
            <a:r>
              <a:rPr dirty="0" sz="600" spc="60" i="1">
                <a:latin typeface="Courier New"/>
                <a:cs typeface="Courier New"/>
              </a:rPr>
              <a:t> </a:t>
            </a:r>
            <a:r>
              <a:rPr dirty="0" sz="600" i="1">
                <a:latin typeface="Courier New"/>
                <a:cs typeface="Courier New"/>
              </a:rPr>
              <a:t>Formato</a:t>
            </a:r>
            <a:r>
              <a:rPr dirty="0" sz="600" spc="60" i="1">
                <a:latin typeface="Courier New"/>
                <a:cs typeface="Courier New"/>
              </a:rPr>
              <a:t> </a:t>
            </a:r>
            <a:r>
              <a:rPr dirty="0" sz="600" spc="-50">
                <a:latin typeface="Courier New"/>
                <a:cs typeface="Courier New"/>
              </a:rPr>
              <a:t>.</a:t>
            </a: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600">
                <a:latin typeface="Courier New"/>
                <a:cs typeface="Courier New"/>
              </a:rPr>
              <a:t>9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=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variable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global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 spc="-20">
                <a:latin typeface="Courier New"/>
                <a:cs typeface="Courier New"/>
              </a:rPr>
              <a:t>ATP.</a:t>
            </a:r>
            <a:endParaRPr sz="600">
              <a:latin typeface="Courier New"/>
              <a:cs typeface="Courier New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831370" y="3117734"/>
            <a:ext cx="581025" cy="29908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700">
                <a:latin typeface="Courier New"/>
                <a:cs typeface="Courier New"/>
              </a:rPr>
              <a:t>Nodo</a:t>
            </a:r>
            <a:r>
              <a:rPr dirty="0" sz="700" spc="45">
                <a:latin typeface="Courier New"/>
                <a:cs typeface="Courier New"/>
              </a:rPr>
              <a:t> </a:t>
            </a:r>
            <a:r>
              <a:rPr dirty="0" sz="700" spc="-20">
                <a:latin typeface="Courier New"/>
                <a:cs typeface="Courier New"/>
              </a:rPr>
              <a:t>TACS:</a:t>
            </a:r>
            <a:endParaRPr sz="7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565"/>
              </a:spcBef>
            </a:pPr>
            <a:r>
              <a:rPr dirty="0" sz="600" spc="-20" b="1">
                <a:latin typeface="Courier New"/>
                <a:cs typeface="Courier New"/>
              </a:rPr>
              <a:t>Tipo</a:t>
            </a:r>
            <a:endParaRPr sz="600">
              <a:latin typeface="Courier New"/>
              <a:cs typeface="Courier New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1472339" y="3285575"/>
            <a:ext cx="2934970" cy="554355"/>
          </a:xfrm>
          <a:prstGeom prst="rect">
            <a:avLst/>
          </a:prstGeom>
        </p:spPr>
        <p:txBody>
          <a:bodyPr wrap="square" lIns="0" tIns="2603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04"/>
              </a:spcBef>
            </a:pPr>
            <a:r>
              <a:rPr dirty="0" sz="600">
                <a:latin typeface="Courier New"/>
                <a:cs typeface="Courier New"/>
              </a:rPr>
              <a:t>0</a:t>
            </a:r>
            <a:r>
              <a:rPr dirty="0" sz="600" spc="2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=</a:t>
            </a:r>
            <a:r>
              <a:rPr dirty="0" sz="600" spc="2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salida.</a:t>
            </a:r>
            <a:endParaRPr sz="600">
              <a:latin typeface="Courier New"/>
              <a:cs typeface="Courier New"/>
            </a:endParaRPr>
          </a:p>
          <a:p>
            <a:pPr marL="19050">
              <a:lnSpc>
                <a:spcPct val="100000"/>
              </a:lnSpc>
              <a:spcBef>
                <a:spcPts val="114"/>
              </a:spcBef>
            </a:pPr>
            <a:r>
              <a:rPr dirty="0" sz="600">
                <a:latin typeface="Courier New"/>
                <a:cs typeface="Courier New"/>
              </a:rPr>
              <a:t>1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=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Señal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entrada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positiva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suma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arriba.</a:t>
            </a:r>
            <a:endParaRPr sz="600">
              <a:latin typeface="Courier New"/>
              <a:cs typeface="Courier New"/>
            </a:endParaRPr>
          </a:p>
          <a:p>
            <a:pPr marL="19050">
              <a:lnSpc>
                <a:spcPct val="100000"/>
              </a:lnSpc>
              <a:spcBef>
                <a:spcPts val="110"/>
              </a:spcBef>
            </a:pPr>
            <a:r>
              <a:rPr dirty="0" sz="600">
                <a:latin typeface="Courier New"/>
                <a:cs typeface="Courier New"/>
              </a:rPr>
              <a:t>2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=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Señal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entrada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negativa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suma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hacia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arriba.</a:t>
            </a:r>
            <a:endParaRPr sz="600">
              <a:latin typeface="Courier New"/>
              <a:cs typeface="Courier New"/>
            </a:endParaRPr>
          </a:p>
          <a:p>
            <a:pPr marL="137795" marR="5080" indent="-119380">
              <a:lnSpc>
                <a:spcPct val="115599"/>
              </a:lnSpc>
            </a:pPr>
            <a:r>
              <a:rPr dirty="0" sz="600">
                <a:latin typeface="Courier New"/>
                <a:cs typeface="Courier New"/>
              </a:rPr>
              <a:t>3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=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Señal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entrada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desconectada.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(necesario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solo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si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spc="-20">
                <a:latin typeface="Courier New"/>
                <a:cs typeface="Courier New"/>
              </a:rPr>
              <a:t>nodo </a:t>
            </a:r>
            <a:r>
              <a:rPr dirty="0" sz="600">
                <a:latin typeface="Courier New"/>
                <a:cs typeface="Courier New"/>
              </a:rPr>
              <a:t>nombre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especificado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por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usuario)</a:t>
            </a:r>
            <a:endParaRPr sz="600">
              <a:latin typeface="Courier New"/>
              <a:cs typeface="Courier New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831370" y="3930509"/>
            <a:ext cx="2024380" cy="13652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700">
                <a:latin typeface="Courier New"/>
                <a:cs typeface="Courier New"/>
              </a:rPr>
              <a:t>Nodo</a:t>
            </a:r>
            <a:r>
              <a:rPr dirty="0" sz="700" spc="55">
                <a:latin typeface="Courier New"/>
                <a:cs typeface="Courier New"/>
              </a:rPr>
              <a:t> </a:t>
            </a:r>
            <a:r>
              <a:rPr dirty="0" sz="700">
                <a:latin typeface="Courier New"/>
                <a:cs typeface="Courier New"/>
              </a:rPr>
              <a:t>de</a:t>
            </a:r>
            <a:r>
              <a:rPr dirty="0" sz="700" spc="60">
                <a:latin typeface="Courier New"/>
                <a:cs typeface="Courier New"/>
              </a:rPr>
              <a:t> </a:t>
            </a:r>
            <a:r>
              <a:rPr dirty="0" sz="700">
                <a:latin typeface="Courier New"/>
                <a:cs typeface="Courier New"/>
              </a:rPr>
              <a:t>máquina</a:t>
            </a:r>
            <a:r>
              <a:rPr dirty="0" sz="700" spc="60">
                <a:latin typeface="Courier New"/>
                <a:cs typeface="Courier New"/>
              </a:rPr>
              <a:t> </a:t>
            </a:r>
            <a:r>
              <a:rPr dirty="0" sz="700">
                <a:latin typeface="Courier New"/>
                <a:cs typeface="Courier New"/>
              </a:rPr>
              <a:t>controlada</a:t>
            </a:r>
            <a:r>
              <a:rPr dirty="0" sz="700" spc="60">
                <a:latin typeface="Courier New"/>
                <a:cs typeface="Courier New"/>
              </a:rPr>
              <a:t> </a:t>
            </a:r>
            <a:r>
              <a:rPr dirty="0" sz="700">
                <a:latin typeface="Courier New"/>
                <a:cs typeface="Courier New"/>
              </a:rPr>
              <a:t>por</a:t>
            </a:r>
            <a:r>
              <a:rPr dirty="0" sz="700" spc="60">
                <a:latin typeface="Courier New"/>
                <a:cs typeface="Courier New"/>
              </a:rPr>
              <a:t> </a:t>
            </a:r>
            <a:r>
              <a:rPr dirty="0" sz="700" spc="-10">
                <a:latin typeface="Courier New"/>
                <a:cs typeface="Courier New"/>
              </a:rPr>
              <a:t>TACS:</a:t>
            </a:r>
            <a:endParaRPr sz="700">
              <a:latin typeface="Courier New"/>
              <a:cs typeface="Courier New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831370" y="4108923"/>
            <a:ext cx="21590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20" b="1">
                <a:latin typeface="Courier New"/>
                <a:cs typeface="Courier New"/>
              </a:rPr>
              <a:t>Tipo</a:t>
            </a:r>
            <a:endParaRPr sz="600">
              <a:latin typeface="Courier New"/>
              <a:cs typeface="Courier New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1472339" y="4091743"/>
            <a:ext cx="2982595" cy="2457450"/>
          </a:xfrm>
          <a:prstGeom prst="rect">
            <a:avLst/>
          </a:prstGeom>
        </p:spPr>
        <p:txBody>
          <a:bodyPr wrap="square" lIns="0" tIns="33019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9"/>
              </a:spcBef>
            </a:pPr>
            <a:r>
              <a:rPr dirty="0" sz="600">
                <a:latin typeface="Courier New"/>
                <a:cs typeface="Courier New"/>
              </a:rPr>
              <a:t>0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=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Sin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control.</a:t>
            </a:r>
            <a:endParaRPr sz="600">
              <a:latin typeface="Courier New"/>
              <a:cs typeface="Courier New"/>
            </a:endParaRPr>
          </a:p>
          <a:p>
            <a:pPr marL="19050">
              <a:lnSpc>
                <a:spcPct val="100000"/>
              </a:lnSpc>
              <a:spcBef>
                <a:spcPts val="165"/>
              </a:spcBef>
            </a:pPr>
            <a:r>
              <a:rPr dirty="0" sz="600">
                <a:latin typeface="Courier New"/>
                <a:cs typeface="Courier New"/>
              </a:rPr>
              <a:t>1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=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corriente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inducido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eje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D.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Fuera.</a:t>
            </a:r>
            <a:endParaRPr sz="600">
              <a:latin typeface="Courier New"/>
              <a:cs typeface="Courier New"/>
            </a:endParaRPr>
          </a:p>
          <a:p>
            <a:pPr marL="19050">
              <a:lnSpc>
                <a:spcPct val="100000"/>
              </a:lnSpc>
              <a:spcBef>
                <a:spcPts val="110"/>
              </a:spcBef>
            </a:pPr>
            <a:r>
              <a:rPr dirty="0" sz="600">
                <a:latin typeface="Courier New"/>
                <a:cs typeface="Courier New"/>
              </a:rPr>
              <a:t>2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=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Corriente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armadura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eje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Q.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Fuera.</a:t>
            </a:r>
            <a:endParaRPr sz="600">
              <a:latin typeface="Courier New"/>
              <a:cs typeface="Courier New"/>
            </a:endParaRPr>
          </a:p>
          <a:p>
            <a:pPr marL="19050">
              <a:lnSpc>
                <a:spcPct val="100000"/>
              </a:lnSpc>
              <a:spcBef>
                <a:spcPts val="115"/>
              </a:spcBef>
            </a:pPr>
            <a:r>
              <a:rPr dirty="0" sz="600">
                <a:latin typeface="Courier New"/>
                <a:cs typeface="Courier New"/>
              </a:rPr>
              <a:t>3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=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Corriente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armadura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secuencia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cero.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Fuera.</a:t>
            </a:r>
            <a:endParaRPr sz="600">
              <a:latin typeface="Courier New"/>
              <a:cs typeface="Courier New"/>
            </a:endParaRPr>
          </a:p>
          <a:p>
            <a:pPr marL="19050">
              <a:lnSpc>
                <a:spcPct val="100000"/>
              </a:lnSpc>
              <a:spcBef>
                <a:spcPts val="60"/>
              </a:spcBef>
            </a:pPr>
            <a:r>
              <a:rPr dirty="0" sz="600">
                <a:latin typeface="Courier New"/>
                <a:cs typeface="Courier New"/>
              </a:rPr>
              <a:t>4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=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Corriente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devanado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campo.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Fuera.</a:t>
            </a:r>
            <a:endParaRPr sz="600">
              <a:latin typeface="Courier New"/>
              <a:cs typeface="Courier New"/>
            </a:endParaRPr>
          </a:p>
          <a:p>
            <a:pPr marL="19050">
              <a:lnSpc>
                <a:spcPct val="100000"/>
              </a:lnSpc>
              <a:spcBef>
                <a:spcPts val="110"/>
              </a:spcBef>
            </a:pPr>
            <a:r>
              <a:rPr dirty="0" sz="600">
                <a:latin typeface="Courier New"/>
                <a:cs typeface="Courier New"/>
              </a:rPr>
              <a:t>5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=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corriente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amortiguador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eje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D.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Fuera.</a:t>
            </a:r>
            <a:endParaRPr sz="600">
              <a:latin typeface="Courier New"/>
              <a:cs typeface="Courier New"/>
            </a:endParaRPr>
          </a:p>
          <a:p>
            <a:pPr marL="19050">
              <a:lnSpc>
                <a:spcPct val="100000"/>
              </a:lnSpc>
              <a:spcBef>
                <a:spcPts val="115"/>
              </a:spcBef>
            </a:pPr>
            <a:r>
              <a:rPr dirty="0" sz="600">
                <a:latin typeface="Courier New"/>
                <a:cs typeface="Courier New"/>
              </a:rPr>
              <a:t>6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=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Corriente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bobinado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corrientes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parásitas.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Fuera.</a:t>
            </a:r>
            <a:endParaRPr sz="600">
              <a:latin typeface="Courier New"/>
              <a:cs typeface="Courier New"/>
            </a:endParaRPr>
          </a:p>
          <a:p>
            <a:pPr marL="19050">
              <a:lnSpc>
                <a:spcPct val="100000"/>
              </a:lnSpc>
              <a:spcBef>
                <a:spcPts val="110"/>
              </a:spcBef>
            </a:pPr>
            <a:r>
              <a:rPr dirty="0" sz="600">
                <a:latin typeface="Courier New"/>
                <a:cs typeface="Courier New"/>
              </a:rPr>
              <a:t>7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=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corriente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amortiguador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eje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Q.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Fuera.</a:t>
            </a:r>
            <a:endParaRPr sz="600">
              <a:latin typeface="Courier New"/>
              <a:cs typeface="Courier New"/>
            </a:endParaRPr>
          </a:p>
          <a:p>
            <a:pPr marL="19050">
              <a:lnSpc>
                <a:spcPct val="100000"/>
              </a:lnSpc>
              <a:spcBef>
                <a:spcPts val="115"/>
              </a:spcBef>
            </a:pPr>
            <a:r>
              <a:rPr dirty="0" sz="600">
                <a:latin typeface="Courier New"/>
                <a:cs typeface="Courier New"/>
              </a:rPr>
              <a:t>8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=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Voltaje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aplicado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al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eje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d.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Fuera.</a:t>
            </a:r>
            <a:endParaRPr sz="600">
              <a:latin typeface="Courier New"/>
              <a:cs typeface="Courier New"/>
            </a:endParaRPr>
          </a:p>
          <a:p>
            <a:pPr marL="19050">
              <a:lnSpc>
                <a:spcPct val="100000"/>
              </a:lnSpc>
              <a:spcBef>
                <a:spcPts val="110"/>
              </a:spcBef>
            </a:pPr>
            <a:r>
              <a:rPr dirty="0" sz="600">
                <a:latin typeface="Courier New"/>
                <a:cs typeface="Courier New"/>
              </a:rPr>
              <a:t>9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=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Tensión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aplicada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al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eje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q.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Fuera.</a:t>
            </a:r>
            <a:endParaRPr sz="600">
              <a:latin typeface="Courier New"/>
              <a:cs typeface="Courier New"/>
            </a:endParaRPr>
          </a:p>
          <a:p>
            <a:pPr marL="19050">
              <a:lnSpc>
                <a:spcPct val="100000"/>
              </a:lnSpc>
              <a:spcBef>
                <a:spcPts val="115"/>
              </a:spcBef>
            </a:pPr>
            <a:r>
              <a:rPr dirty="0" sz="600">
                <a:latin typeface="Courier New"/>
                <a:cs typeface="Courier New"/>
              </a:rPr>
              <a:t>10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=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Voltaje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secuencia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cero.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Fuera.</a:t>
            </a:r>
            <a:endParaRPr sz="600">
              <a:latin typeface="Courier New"/>
              <a:cs typeface="Courier New"/>
            </a:endParaRPr>
          </a:p>
          <a:p>
            <a:pPr marL="19050">
              <a:lnSpc>
                <a:spcPct val="100000"/>
              </a:lnSpc>
              <a:spcBef>
                <a:spcPts val="110"/>
              </a:spcBef>
            </a:pPr>
            <a:r>
              <a:rPr dirty="0" sz="600">
                <a:latin typeface="Courier New"/>
                <a:cs typeface="Courier New"/>
              </a:rPr>
              <a:t>11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=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Voltaje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aplicado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al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devanado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campo.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Fuera.</a:t>
            </a:r>
            <a:endParaRPr sz="600">
              <a:latin typeface="Courier New"/>
              <a:cs typeface="Courier New"/>
            </a:endParaRPr>
          </a:p>
          <a:p>
            <a:pPr marL="19050">
              <a:lnSpc>
                <a:spcPct val="100000"/>
              </a:lnSpc>
              <a:spcBef>
                <a:spcPts val="115"/>
              </a:spcBef>
            </a:pPr>
            <a:r>
              <a:rPr dirty="0" sz="600">
                <a:latin typeface="Courier New"/>
                <a:cs typeface="Courier New"/>
              </a:rPr>
              <a:t>12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=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mmf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total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entrehierro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máquina.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Fuera.</a:t>
            </a:r>
            <a:endParaRPr sz="600">
              <a:latin typeface="Courier New"/>
              <a:cs typeface="Courier New"/>
            </a:endParaRPr>
          </a:p>
          <a:p>
            <a:pPr marL="19050">
              <a:lnSpc>
                <a:spcPct val="100000"/>
              </a:lnSpc>
              <a:spcBef>
                <a:spcPts val="110"/>
              </a:spcBef>
            </a:pPr>
            <a:r>
              <a:rPr dirty="0" sz="600">
                <a:latin typeface="Courier New"/>
                <a:cs typeface="Courier New"/>
              </a:rPr>
              <a:t>13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=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Ángulo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entre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los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componentes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eje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q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y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mmf.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Fuera.</a:t>
            </a:r>
            <a:endParaRPr sz="600">
              <a:latin typeface="Courier New"/>
              <a:cs typeface="Courier New"/>
            </a:endParaRPr>
          </a:p>
          <a:p>
            <a:pPr marL="19050">
              <a:lnSpc>
                <a:spcPct val="100000"/>
              </a:lnSpc>
              <a:spcBef>
                <a:spcPts val="115"/>
              </a:spcBef>
            </a:pPr>
            <a:r>
              <a:rPr dirty="0" sz="600">
                <a:latin typeface="Courier New"/>
                <a:cs typeface="Courier New"/>
              </a:rPr>
              <a:t>14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=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Par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electromagnético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máquina.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Fuera.</a:t>
            </a:r>
            <a:endParaRPr sz="600">
              <a:latin typeface="Courier New"/>
              <a:cs typeface="Courier New"/>
            </a:endParaRPr>
          </a:p>
          <a:p>
            <a:pPr marL="19050">
              <a:lnSpc>
                <a:spcPct val="100000"/>
              </a:lnSpc>
              <a:spcBef>
                <a:spcPts val="110"/>
              </a:spcBef>
            </a:pPr>
            <a:r>
              <a:rPr dirty="0" sz="600">
                <a:latin typeface="Courier New"/>
                <a:cs typeface="Courier New"/>
              </a:rPr>
              <a:t>15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=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No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utilizado</a:t>
            </a:r>
            <a:endParaRPr sz="600">
              <a:latin typeface="Courier New"/>
              <a:cs typeface="Courier New"/>
            </a:endParaRPr>
          </a:p>
          <a:p>
            <a:pPr marL="19050">
              <a:lnSpc>
                <a:spcPct val="100000"/>
              </a:lnSpc>
              <a:spcBef>
                <a:spcPts val="115"/>
              </a:spcBef>
            </a:pPr>
            <a:r>
              <a:rPr dirty="0" sz="600">
                <a:latin typeface="Courier New"/>
                <a:cs typeface="Courier New"/>
              </a:rPr>
              <a:t>16</a:t>
            </a:r>
            <a:r>
              <a:rPr dirty="0" sz="600" spc="4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=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enlace</a:t>
            </a:r>
            <a:r>
              <a:rPr dirty="0" sz="600" spc="4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flujo</a:t>
            </a:r>
            <a:r>
              <a:rPr dirty="0" sz="600" spc="4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eje</a:t>
            </a:r>
            <a:r>
              <a:rPr dirty="0" sz="600" spc="4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d.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Fuera.</a:t>
            </a:r>
            <a:endParaRPr sz="600">
              <a:latin typeface="Courier New"/>
              <a:cs typeface="Courier New"/>
            </a:endParaRPr>
          </a:p>
          <a:p>
            <a:pPr marL="19050">
              <a:lnSpc>
                <a:spcPct val="100000"/>
              </a:lnSpc>
              <a:spcBef>
                <a:spcPts val="110"/>
              </a:spcBef>
            </a:pPr>
            <a:r>
              <a:rPr dirty="0" sz="600">
                <a:latin typeface="Courier New"/>
                <a:cs typeface="Courier New"/>
              </a:rPr>
              <a:t>17</a:t>
            </a:r>
            <a:r>
              <a:rPr dirty="0" sz="600" spc="4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=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enlace</a:t>
            </a:r>
            <a:r>
              <a:rPr dirty="0" sz="600" spc="4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flujo</a:t>
            </a:r>
            <a:r>
              <a:rPr dirty="0" sz="600" spc="4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eje</a:t>
            </a:r>
            <a:r>
              <a:rPr dirty="0" sz="600" spc="4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q.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Fuera.</a:t>
            </a:r>
            <a:endParaRPr sz="600">
              <a:latin typeface="Courier New"/>
              <a:cs typeface="Courier New"/>
            </a:endParaRPr>
          </a:p>
          <a:p>
            <a:pPr marL="19050">
              <a:lnSpc>
                <a:spcPct val="100000"/>
              </a:lnSpc>
              <a:spcBef>
                <a:spcPts val="115"/>
              </a:spcBef>
            </a:pPr>
            <a:r>
              <a:rPr dirty="0" sz="600">
                <a:latin typeface="Courier New"/>
                <a:cs typeface="Courier New"/>
              </a:rPr>
              <a:t>18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=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masa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angular.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Fuera.</a:t>
            </a:r>
            <a:endParaRPr sz="600">
              <a:latin typeface="Courier New"/>
              <a:cs typeface="Courier New"/>
            </a:endParaRPr>
          </a:p>
          <a:p>
            <a:pPr marL="19050">
              <a:lnSpc>
                <a:spcPct val="100000"/>
              </a:lnSpc>
              <a:spcBef>
                <a:spcPts val="60"/>
              </a:spcBef>
            </a:pPr>
            <a:r>
              <a:rPr dirty="0" sz="600">
                <a:latin typeface="Courier New"/>
                <a:cs typeface="Courier New"/>
              </a:rPr>
              <a:t>19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=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Masa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velocidad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angular.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Fuera.</a:t>
            </a:r>
            <a:endParaRPr sz="600">
              <a:latin typeface="Courier New"/>
              <a:cs typeface="Courier New"/>
            </a:endParaRPr>
          </a:p>
          <a:p>
            <a:pPr marL="19050">
              <a:lnSpc>
                <a:spcPct val="100000"/>
              </a:lnSpc>
              <a:spcBef>
                <a:spcPts val="110"/>
              </a:spcBef>
            </a:pPr>
            <a:r>
              <a:rPr dirty="0" sz="600">
                <a:latin typeface="Courier New"/>
                <a:cs typeface="Courier New"/>
              </a:rPr>
              <a:t>20</a:t>
            </a:r>
            <a:r>
              <a:rPr dirty="0" sz="600" spc="3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=</a:t>
            </a:r>
            <a:r>
              <a:rPr dirty="0" sz="600" spc="4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Masa</a:t>
            </a:r>
            <a:r>
              <a:rPr dirty="0" sz="600" spc="4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4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par</a:t>
            </a:r>
            <a:r>
              <a:rPr dirty="0" sz="600" spc="4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4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eje.</a:t>
            </a:r>
            <a:r>
              <a:rPr dirty="0" sz="600" spc="4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Fuera.</a:t>
            </a:r>
            <a:endParaRPr sz="600">
              <a:latin typeface="Courier New"/>
              <a:cs typeface="Courier New"/>
            </a:endParaRPr>
          </a:p>
          <a:p>
            <a:pPr marL="19050">
              <a:lnSpc>
                <a:spcPct val="100000"/>
              </a:lnSpc>
              <a:spcBef>
                <a:spcPts val="114"/>
              </a:spcBef>
            </a:pPr>
            <a:r>
              <a:rPr dirty="0" sz="600">
                <a:latin typeface="Courier New"/>
                <a:cs typeface="Courier New"/>
              </a:rPr>
              <a:t>21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=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Tensión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campo.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 spc="-25">
                <a:latin typeface="Courier New"/>
                <a:cs typeface="Courier New"/>
              </a:rPr>
              <a:t>En.</a:t>
            </a:r>
            <a:endParaRPr sz="600">
              <a:latin typeface="Courier New"/>
              <a:cs typeface="Courier New"/>
            </a:endParaRPr>
          </a:p>
          <a:p>
            <a:pPr marL="19050">
              <a:lnSpc>
                <a:spcPct val="100000"/>
              </a:lnSpc>
              <a:spcBef>
                <a:spcPts val="110"/>
              </a:spcBef>
            </a:pPr>
            <a:r>
              <a:rPr dirty="0" sz="600">
                <a:latin typeface="Courier New"/>
                <a:cs typeface="Courier New"/>
              </a:rPr>
              <a:t>22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=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Potencia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mecánica.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 spc="-25">
                <a:latin typeface="Courier New"/>
                <a:cs typeface="Courier New"/>
              </a:rPr>
              <a:t>En.</a:t>
            </a:r>
            <a:endParaRPr sz="600">
              <a:latin typeface="Courier New"/>
              <a:cs typeface="Courier New"/>
            </a:endParaRPr>
          </a:p>
        </p:txBody>
      </p:sp>
      <p:grpSp>
        <p:nvGrpSpPr>
          <p:cNvPr id="21" name="object 21" descr=""/>
          <p:cNvGrpSpPr/>
          <p:nvPr/>
        </p:nvGrpSpPr>
        <p:grpSpPr>
          <a:xfrm>
            <a:off x="368299" y="7465226"/>
            <a:ext cx="502284" cy="13335"/>
            <a:chOff x="368299" y="7465226"/>
            <a:chExt cx="502284" cy="13335"/>
          </a:xfrm>
        </p:grpSpPr>
        <p:sp>
          <p:nvSpPr>
            <p:cNvPr id="22" name="object 22" descr=""/>
            <p:cNvSpPr/>
            <p:nvPr/>
          </p:nvSpPr>
          <p:spPr>
            <a:xfrm>
              <a:off x="368299" y="7465226"/>
              <a:ext cx="502284" cy="6985"/>
            </a:xfrm>
            <a:custGeom>
              <a:avLst/>
              <a:gdLst/>
              <a:ahLst/>
              <a:cxnLst/>
              <a:rect l="l" t="t" r="r" b="b"/>
              <a:pathLst>
                <a:path w="502284" h="6984">
                  <a:moveTo>
                    <a:pt x="502202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502202" y="0"/>
                  </a:lnTo>
                  <a:lnTo>
                    <a:pt x="502202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 descr=""/>
            <p:cNvSpPr/>
            <p:nvPr/>
          </p:nvSpPr>
          <p:spPr>
            <a:xfrm>
              <a:off x="368287" y="7465224"/>
              <a:ext cx="502284" cy="13335"/>
            </a:xfrm>
            <a:custGeom>
              <a:avLst/>
              <a:gdLst/>
              <a:ahLst/>
              <a:cxnLst/>
              <a:rect l="l" t="t" r="r" b="b"/>
              <a:pathLst>
                <a:path w="502284" h="13334">
                  <a:moveTo>
                    <a:pt x="502208" y="0"/>
                  </a:moveTo>
                  <a:lnTo>
                    <a:pt x="495604" y="6616"/>
                  </a:lnTo>
                  <a:lnTo>
                    <a:pt x="0" y="6616"/>
                  </a:lnTo>
                  <a:lnTo>
                    <a:pt x="0" y="13220"/>
                  </a:lnTo>
                  <a:lnTo>
                    <a:pt x="495604" y="13220"/>
                  </a:lnTo>
                  <a:lnTo>
                    <a:pt x="502208" y="13220"/>
                  </a:lnTo>
                  <a:lnTo>
                    <a:pt x="502208" y="6616"/>
                  </a:lnTo>
                  <a:lnTo>
                    <a:pt x="502208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 descr=""/>
            <p:cNvSpPr/>
            <p:nvPr/>
          </p:nvSpPr>
          <p:spPr>
            <a:xfrm>
              <a:off x="368299" y="7465226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4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5" name="object 25" descr=""/>
          <p:cNvSpPr txBox="1"/>
          <p:nvPr/>
        </p:nvSpPr>
        <p:spPr>
          <a:xfrm>
            <a:off x="379553" y="7525222"/>
            <a:ext cx="48450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Page</a:t>
            </a:r>
            <a:r>
              <a:rPr dirty="0" sz="800" spc="6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105</a:t>
            </a:r>
            <a:endParaRPr sz="800">
              <a:latin typeface="Arial"/>
              <a:cs typeface="Arial"/>
            </a:endParaRPr>
          </a:p>
        </p:txBody>
      </p:sp>
      <p:sp>
        <p:nvSpPr>
          <p:cNvPr id="31" name="object 31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32" name="object 32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94615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84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26" name="object 26" descr=""/>
          <p:cNvSpPr txBox="1"/>
          <p:nvPr/>
        </p:nvSpPr>
        <p:spPr>
          <a:xfrm>
            <a:off x="4763088" y="7697029"/>
            <a:ext cx="99060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de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referencia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1089080" y="8139760"/>
            <a:ext cx="4610735" cy="8001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Times New Roman"/>
                <a:cs typeface="Times New Roman"/>
              </a:rPr>
              <a:t>4.9</a:t>
            </a:r>
            <a:r>
              <a:rPr dirty="0" sz="800" spc="6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Cuadro</a:t>
            </a:r>
            <a:r>
              <a:rPr dirty="0" sz="800" spc="6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</a:t>
            </a:r>
            <a:r>
              <a:rPr dirty="0" sz="800" spc="6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diálogo</a:t>
            </a:r>
            <a:r>
              <a:rPr dirty="0" sz="800" spc="6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Abrir</a:t>
            </a:r>
            <a:r>
              <a:rPr dirty="0" sz="800" spc="65" b="1">
                <a:latin typeface="Times New Roman"/>
                <a:cs typeface="Times New Roman"/>
              </a:rPr>
              <a:t> </a:t>
            </a:r>
            <a:r>
              <a:rPr dirty="0" sz="800" spc="-10" b="1">
                <a:latin typeface="Times New Roman"/>
                <a:cs typeface="Times New Roman"/>
              </a:rPr>
              <a:t>sonda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860"/>
              </a:spcBef>
            </a:pP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sondas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salida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voltajes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rama,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corriente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rama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valores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TACS,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manejan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manera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diferente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otros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abre.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cuadro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diálogo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Abrir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sonda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puede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especifique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número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sonda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qué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producirán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salida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PL4.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Hay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cinco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sondas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diferentes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ATPDraw: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3553837" y="9052976"/>
            <a:ext cx="424815" cy="58102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algn="just" marL="12700" marR="5080">
              <a:lnSpc>
                <a:spcPct val="113799"/>
              </a:lnSpc>
              <a:spcBef>
                <a:spcPts val="90"/>
              </a:spcBef>
            </a:pPr>
            <a:r>
              <a:rPr dirty="0" sz="800" spc="-10">
                <a:latin typeface="Times New Roman"/>
                <a:cs typeface="Times New Roman"/>
              </a:rPr>
              <a:t>Sonda_v: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Sonda_b: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Sonda_i: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Sonda_t: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4260886" y="9052976"/>
            <a:ext cx="1878964" cy="858519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9050" marR="5080">
              <a:lnSpc>
                <a:spcPct val="113799"/>
              </a:lnSpc>
              <a:spcBef>
                <a:spcPts val="90"/>
              </a:spcBef>
            </a:pPr>
            <a:r>
              <a:rPr dirty="0" sz="800">
                <a:latin typeface="Times New Roman"/>
                <a:cs typeface="Times New Roman"/>
              </a:rPr>
              <a:t>Solicitud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salida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voltajes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nodo.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Solicitud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salida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voltaje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derivación.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Solicitud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salida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corriente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rama.</a:t>
            </a:r>
            <a:endParaRPr sz="800">
              <a:latin typeface="Times New Roman"/>
              <a:cs typeface="Times New Roman"/>
            </a:endParaRPr>
          </a:p>
          <a:p>
            <a:pPr marL="12700" marR="388620" indent="635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Solicitud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salida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variable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TACS.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Tipo33.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MODELOS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salida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nodos.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3553837" y="9758702"/>
            <a:ext cx="454659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10">
                <a:latin typeface="Times New Roman"/>
                <a:cs typeface="Times New Roman"/>
              </a:rPr>
              <a:t>Sonda_m:</a:t>
            </a:r>
            <a:endParaRPr sz="8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935015" y="165100"/>
            <a:ext cx="5226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5" name="object 5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678"/>
                  </a:lnTo>
                  <a:lnTo>
                    <a:pt x="142755" y="98678"/>
                  </a:lnTo>
                  <a:lnTo>
                    <a:pt x="136180" y="99986"/>
                  </a:lnTo>
                  <a:lnTo>
                    <a:pt x="104587" y="124182"/>
                  </a:lnTo>
                  <a:lnTo>
                    <a:pt x="98048" y="143385"/>
                  </a:lnTo>
                  <a:lnTo>
                    <a:pt x="98048" y="569369"/>
                  </a:lnTo>
                  <a:lnTo>
                    <a:pt x="117977" y="603813"/>
                  </a:lnTo>
                  <a:lnTo>
                    <a:pt x="142755" y="614076"/>
                  </a:lnTo>
                  <a:lnTo>
                    <a:pt x="1886711" y="614076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4076"/>
                  </a:moveTo>
                  <a:lnTo>
                    <a:pt x="1744971" y="614076"/>
                  </a:lnTo>
                  <a:lnTo>
                    <a:pt x="1751545" y="612768"/>
                  </a:lnTo>
                  <a:lnTo>
                    <a:pt x="1764174" y="607537"/>
                  </a:lnTo>
                  <a:lnTo>
                    <a:pt x="1788370" y="575944"/>
                  </a:lnTo>
                  <a:lnTo>
                    <a:pt x="1789678" y="569369"/>
                  </a:lnTo>
                  <a:lnTo>
                    <a:pt x="1789678" y="143385"/>
                  </a:lnTo>
                  <a:lnTo>
                    <a:pt x="1769748" y="108942"/>
                  </a:lnTo>
                  <a:lnTo>
                    <a:pt x="1744971" y="98678"/>
                  </a:lnTo>
                  <a:lnTo>
                    <a:pt x="1886711" y="98678"/>
                  </a:lnTo>
                  <a:lnTo>
                    <a:pt x="1886711" y="614076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932176" y="500514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5453" y="528528"/>
                  </a:moveTo>
                  <a:lnTo>
                    <a:pt x="49392" y="528528"/>
                  </a:lnTo>
                  <a:lnTo>
                    <a:pt x="45954" y="528171"/>
                  </a:lnTo>
                  <a:lnTo>
                    <a:pt x="10837" y="507878"/>
                  </a:lnTo>
                  <a:lnTo>
                    <a:pt x="0" y="479173"/>
                  </a:lnTo>
                  <a:lnTo>
                    <a:pt x="0" y="475718"/>
                  </a:lnTo>
                  <a:lnTo>
                    <a:pt x="0" y="49301"/>
                  </a:lnTo>
                  <a:lnTo>
                    <a:pt x="17937" y="12905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808"/>
                  </a:lnTo>
                  <a:lnTo>
                    <a:pt x="1704845" y="49301"/>
                  </a:lnTo>
                  <a:lnTo>
                    <a:pt x="1704845" y="479173"/>
                  </a:lnTo>
                  <a:lnTo>
                    <a:pt x="1686907" y="515471"/>
                  </a:lnTo>
                  <a:lnTo>
                    <a:pt x="1658890" y="528218"/>
                  </a:lnTo>
                  <a:lnTo>
                    <a:pt x="1655453" y="52852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171"/>
              <a:ext cx="145374" cy="145374"/>
            </a:xfrm>
            <a:prstGeom prst="rect">
              <a:avLst/>
            </a:prstGeom>
          </p:spPr>
        </p:pic>
      </p:grpSp>
      <p:sp>
        <p:nvSpPr>
          <p:cNvPr id="8" name="object 8" descr=""/>
          <p:cNvSpPr txBox="1"/>
          <p:nvPr/>
        </p:nvSpPr>
        <p:spPr>
          <a:xfrm>
            <a:off x="1025580" y="277638"/>
            <a:ext cx="5643245" cy="3039110"/>
          </a:xfrm>
          <a:prstGeom prst="rect">
            <a:avLst/>
          </a:prstGeom>
        </p:spPr>
        <p:txBody>
          <a:bodyPr wrap="square" lIns="0" tIns="81280" rIns="0" bIns="0" rtlCol="0" vert="horz">
            <a:spAutoFit/>
          </a:bodyPr>
          <a:lstStyle/>
          <a:p>
            <a:pPr marL="76200">
              <a:lnSpc>
                <a:spcPct val="100000"/>
              </a:lnSpc>
              <a:spcBef>
                <a:spcPts val="64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4.52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estándar.</a:t>
            </a:r>
            <a:endParaRPr sz="800">
              <a:latin typeface="Times New Roman"/>
              <a:cs typeface="Times New Roman"/>
            </a:endParaRPr>
          </a:p>
          <a:p>
            <a:pPr marL="76200" marR="1013460">
              <a:lnSpc>
                <a:spcPct val="113799"/>
              </a:lnSpc>
              <a:spcBef>
                <a:spcPts val="415"/>
              </a:spcBef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estacionario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disponible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sondas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voltaje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corriente.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lee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lis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identifica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salida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estable.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multifase,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analiza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A.</a:t>
            </a:r>
            <a:endParaRPr sz="800">
              <a:latin typeface="Times New Roman"/>
              <a:cs typeface="Times New Roman"/>
            </a:endParaRPr>
          </a:p>
          <a:p>
            <a:pPr marL="76200" marR="48196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sonda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corriente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también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maneja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potencia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20">
                <a:latin typeface="Times New Roman"/>
                <a:cs typeface="Times New Roman"/>
              </a:rPr>
              <a:t>fluj</a:t>
            </a:r>
            <a:r>
              <a:rPr dirty="0" baseline="18518" sz="900" spc="-179">
                <a:latin typeface="Arial MT"/>
                <a:cs typeface="Arial MT"/>
              </a:rPr>
              <a:t>T</a:t>
            </a:r>
            <a:r>
              <a:rPr dirty="0" sz="800" spc="-120">
                <a:latin typeface="Times New Roman"/>
                <a:cs typeface="Times New Roman"/>
              </a:rPr>
              <a:t>o</a:t>
            </a:r>
            <a:r>
              <a:rPr dirty="0" baseline="18518" sz="900" spc="-179">
                <a:latin typeface="Arial MT"/>
                <a:cs typeface="Arial MT"/>
              </a:rPr>
              <a:t>ra</a:t>
            </a:r>
            <a:r>
              <a:rPr dirty="0" sz="800" spc="-120">
                <a:latin typeface="Times New Roman"/>
                <a:cs typeface="Times New Roman"/>
              </a:rPr>
              <a:t>d</a:t>
            </a:r>
            <a:r>
              <a:rPr dirty="0" baseline="18518" sz="900" spc="-179">
                <a:latin typeface="Arial MT"/>
                <a:cs typeface="Arial MT"/>
              </a:rPr>
              <a:t>d</a:t>
            </a:r>
            <a:r>
              <a:rPr dirty="0" sz="800" spc="-120">
                <a:latin typeface="Times New Roman"/>
                <a:cs typeface="Times New Roman"/>
              </a:rPr>
              <a:t>e</a:t>
            </a:r>
            <a:r>
              <a:rPr dirty="0" baseline="18518" sz="900" spc="-179">
                <a:latin typeface="Arial MT"/>
                <a:cs typeface="Arial MT"/>
              </a:rPr>
              <a:t>uc</a:t>
            </a:r>
            <a:r>
              <a:rPr dirty="0" sz="800" spc="-120">
                <a:latin typeface="Times New Roman"/>
                <a:cs typeface="Times New Roman"/>
              </a:rPr>
              <a:t>e</a:t>
            </a:r>
            <a:r>
              <a:rPr dirty="0" baseline="18518" sz="900" spc="-179">
                <a:latin typeface="Arial MT"/>
                <a:cs typeface="Arial MT"/>
              </a:rPr>
              <a:t>ie</a:t>
            </a:r>
            <a:r>
              <a:rPr dirty="0" sz="800" spc="-120">
                <a:latin typeface="Times New Roman"/>
                <a:cs typeface="Times New Roman"/>
              </a:rPr>
              <a:t>n</a:t>
            </a:r>
            <a:r>
              <a:rPr dirty="0" baseline="18518" sz="900" spc="-179">
                <a:latin typeface="Arial MT"/>
                <a:cs typeface="Arial MT"/>
              </a:rPr>
              <a:t>n</a:t>
            </a:r>
            <a:r>
              <a:rPr dirty="0" sz="800" spc="-120">
                <a:latin typeface="Times New Roman"/>
                <a:cs typeface="Times New Roman"/>
              </a:rPr>
              <a:t>e</a:t>
            </a:r>
            <a:r>
              <a:rPr dirty="0" baseline="18518" sz="900" spc="-179">
                <a:latin typeface="Arial MT"/>
                <a:cs typeface="Arial MT"/>
              </a:rPr>
              <a:t>d</a:t>
            </a:r>
            <a:r>
              <a:rPr dirty="0" sz="800" spc="-120">
                <a:latin typeface="Times New Roman"/>
                <a:cs typeface="Times New Roman"/>
              </a:rPr>
              <a:t>r</a:t>
            </a:r>
            <a:r>
              <a:rPr dirty="0" baseline="18518" sz="900" spc="-179">
                <a:latin typeface="Arial MT"/>
                <a:cs typeface="Arial MT"/>
              </a:rPr>
              <a:t>o</a:t>
            </a:r>
            <a:r>
              <a:rPr dirty="0" sz="800" spc="-120">
                <a:latin typeface="Times New Roman"/>
                <a:cs typeface="Times New Roman"/>
              </a:rPr>
              <a:t>g</a:t>
            </a:r>
            <a:r>
              <a:rPr dirty="0" baseline="18518" sz="900" spc="-179">
                <a:latin typeface="Arial MT"/>
                <a:cs typeface="Arial MT"/>
              </a:rPr>
              <a:t>..</a:t>
            </a:r>
            <a:r>
              <a:rPr dirty="0" sz="800" spc="-120">
                <a:latin typeface="Times New Roman"/>
                <a:cs typeface="Times New Roman"/>
              </a:rPr>
              <a:t>í</a:t>
            </a:r>
            <a:r>
              <a:rPr dirty="0" baseline="18518" sz="900" spc="-179">
                <a:latin typeface="Arial MT"/>
                <a:cs typeface="Arial MT"/>
              </a:rPr>
              <a:t>.</a:t>
            </a:r>
            <a:r>
              <a:rPr dirty="0" sz="800" spc="-120">
                <a:latin typeface="Times New Roman"/>
                <a:cs typeface="Times New Roman"/>
              </a:rPr>
              <a:t>a.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dividió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valor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estacionario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factor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escala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(816.4966-&gt;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voltajes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valor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kV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RMS)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antes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mostrarlo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pantalla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Inmediatamente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debajo.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símbolo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'&lt;'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indicar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ángulo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fasorial.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Recuerda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endParaRPr sz="800">
              <a:latin typeface="Times New Roman"/>
              <a:cs typeface="Times New Roman"/>
            </a:endParaRPr>
          </a:p>
          <a:p>
            <a:pPr marL="762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número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crítico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sonda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corriente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tiene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coincidir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circuito.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800">
              <a:latin typeface="Times New Roman"/>
              <a:cs typeface="Times New Roman"/>
            </a:endParaRPr>
          </a:p>
          <a:p>
            <a:pPr marL="76200">
              <a:lnSpc>
                <a:spcPct val="100000"/>
              </a:lnSpc>
            </a:pPr>
            <a:r>
              <a:rPr dirty="0" sz="800" b="1">
                <a:latin typeface="Times New Roman"/>
                <a:cs typeface="Times New Roman"/>
              </a:rPr>
              <a:t>4.10</a:t>
            </a:r>
            <a:r>
              <a:rPr dirty="0" sz="800" spc="6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Cuadro</a:t>
            </a:r>
            <a:r>
              <a:rPr dirty="0" sz="800" spc="6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</a:t>
            </a:r>
            <a:r>
              <a:rPr dirty="0" sz="800" spc="7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diálogo</a:t>
            </a:r>
            <a:r>
              <a:rPr dirty="0" sz="800" spc="6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Abrir</a:t>
            </a:r>
            <a:r>
              <a:rPr dirty="0" sz="800" spc="65" b="1">
                <a:latin typeface="Times New Roman"/>
                <a:cs typeface="Times New Roman"/>
              </a:rPr>
              <a:t> </a:t>
            </a:r>
            <a:r>
              <a:rPr dirty="0" sz="800" spc="-10" b="1">
                <a:latin typeface="Times New Roman"/>
                <a:cs typeface="Times New Roman"/>
              </a:rPr>
              <a:t>grupo</a:t>
            </a:r>
            <a:endParaRPr sz="800">
              <a:latin typeface="Times New Roman"/>
              <a:cs typeface="Times New Roman"/>
            </a:endParaRPr>
          </a:p>
          <a:p>
            <a:pPr marL="76200">
              <a:lnSpc>
                <a:spcPct val="100000"/>
              </a:lnSpc>
              <a:spcBef>
                <a:spcPts val="865"/>
              </a:spcBef>
            </a:pPr>
            <a:r>
              <a:rPr dirty="0" sz="800">
                <a:latin typeface="Times New Roman"/>
                <a:cs typeface="Times New Roman"/>
              </a:rPr>
              <a:t>Si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hace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doble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grupo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aparecerá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diálogo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Abrir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grupo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,</a:t>
            </a:r>
            <a:endParaRPr sz="800">
              <a:latin typeface="Times New Roman"/>
              <a:cs typeface="Times New Roman"/>
            </a:endParaRPr>
          </a:p>
          <a:p>
            <a:pPr marL="762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lo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permite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cambiar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atributos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comunes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todos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grupo,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valores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datos,</a:t>
            </a:r>
            <a:endParaRPr sz="800">
              <a:latin typeface="Times New Roman"/>
              <a:cs typeface="Times New Roman"/>
            </a:endParaRPr>
          </a:p>
          <a:p>
            <a:pPr marL="76200" marR="30480">
              <a:lnSpc>
                <a:spcPts val="880"/>
              </a:lnSpc>
              <a:spcBef>
                <a:spcPts val="439"/>
              </a:spcBef>
            </a:pPr>
            <a:r>
              <a:rPr dirty="0" sz="800">
                <a:latin typeface="Times New Roman"/>
                <a:cs typeface="Times New Roman"/>
              </a:rPr>
              <a:t>Número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pedido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oculto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parámetros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comunes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enumeran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partir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4.53</a:t>
            </a:r>
            <a:r>
              <a:rPr dirty="0" sz="800" spc="10">
                <a:latin typeface="Times New Roman"/>
                <a:cs typeface="Times New Roman"/>
              </a:rPr>
              <a:t> donde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puede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cambiar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los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datos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todos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los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componentes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involucrados,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simultáneamente.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Los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nombres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datos</a:t>
            </a:r>
            <a:endParaRPr sz="800">
              <a:latin typeface="Times New Roman"/>
              <a:cs typeface="Times New Roman"/>
            </a:endParaRPr>
          </a:p>
          <a:p>
            <a:pPr marL="76200">
              <a:lnSpc>
                <a:spcPct val="100000"/>
              </a:lnSpc>
              <a:spcBef>
                <a:spcPts val="120"/>
              </a:spcBef>
            </a:pP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propiedades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definición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utilizan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clasificar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datos.</a:t>
            </a:r>
            <a:endParaRPr sz="800">
              <a:latin typeface="Times New Roman"/>
              <a:cs typeface="Times New Roman"/>
            </a:endParaRPr>
          </a:p>
          <a:p>
            <a:pPr marL="3161665" marR="946785">
              <a:lnSpc>
                <a:spcPct val="115199"/>
              </a:lnSpc>
              <a:spcBef>
                <a:spcPts val="660"/>
              </a:spcBef>
            </a:pP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forma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alternativa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cambiar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parámetro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varios</a:t>
            </a:r>
            <a:r>
              <a:rPr dirty="0" sz="800" spc="10">
                <a:latin typeface="Times New Roman"/>
                <a:cs typeface="Times New Roman"/>
              </a:rPr>
              <a:t> componente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simultáneamente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use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la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función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Courier New"/>
                <a:cs typeface="Courier New"/>
              </a:rPr>
              <a:t>$</a:t>
            </a:r>
            <a:r>
              <a:rPr dirty="0" sz="800" spc="80">
                <a:latin typeface="Courier New"/>
                <a:cs typeface="Courier New"/>
              </a:rPr>
              <a:t> </a:t>
            </a:r>
            <a:r>
              <a:rPr dirty="0" sz="800" spc="10">
                <a:latin typeface="Courier New"/>
                <a:cs typeface="Courier New"/>
              </a:rPr>
              <a:t>PARAMETER</a:t>
            </a:r>
            <a:r>
              <a:rPr dirty="0" sz="800" spc="-245">
                <a:latin typeface="Courier New"/>
                <a:cs typeface="Courier New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(vea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4.17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sección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4.2.5.1).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089080" y="5397462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5595687" y="5377638"/>
            <a:ext cx="1841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105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089080" y="3984686"/>
            <a:ext cx="4963795" cy="99695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3098165" marR="5080">
              <a:lnSpc>
                <a:spcPct val="113799"/>
              </a:lnSpc>
              <a:spcBef>
                <a:spcPts val="9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4.53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Abrir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grupo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caja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configuración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simultánea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7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13779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Cada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tiene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número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pedido.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valor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campo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Orden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todos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componentes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grupo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asigna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mismo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número.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número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pedido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sirve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un</a:t>
            </a:r>
            <a:endParaRPr sz="800">
              <a:latin typeface="Times New Roman"/>
              <a:cs typeface="Times New Roman"/>
            </a:endParaRPr>
          </a:p>
          <a:p>
            <a:pPr marL="12700" marR="6350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criterio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ordenación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opcional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número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orden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bajo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escriben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.atp</a:t>
            </a:r>
            <a:r>
              <a:rPr dirty="0" sz="800" spc="-204">
                <a:latin typeface="Courier New"/>
                <a:cs typeface="Courier New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primero).</a:t>
            </a:r>
            <a:endParaRPr sz="800">
              <a:latin typeface="Times New Roman"/>
              <a:cs typeface="Times New Roman"/>
            </a:endParaRPr>
          </a:p>
        </p:txBody>
      </p:sp>
      <p:grpSp>
        <p:nvGrpSpPr>
          <p:cNvPr id="12" name="object 12" descr=""/>
          <p:cNvGrpSpPr/>
          <p:nvPr/>
        </p:nvGrpSpPr>
        <p:grpSpPr>
          <a:xfrm>
            <a:off x="368299" y="5846276"/>
            <a:ext cx="502284" cy="13335"/>
            <a:chOff x="368299" y="5846276"/>
            <a:chExt cx="502284" cy="13335"/>
          </a:xfrm>
        </p:grpSpPr>
        <p:sp>
          <p:nvSpPr>
            <p:cNvPr id="13" name="object 13" descr=""/>
            <p:cNvSpPr/>
            <p:nvPr/>
          </p:nvSpPr>
          <p:spPr>
            <a:xfrm>
              <a:off x="368299" y="5846276"/>
              <a:ext cx="502284" cy="6985"/>
            </a:xfrm>
            <a:custGeom>
              <a:avLst/>
              <a:gdLst/>
              <a:ahLst/>
              <a:cxnLst/>
              <a:rect l="l" t="t" r="r" b="b"/>
              <a:pathLst>
                <a:path w="502284" h="6985">
                  <a:moveTo>
                    <a:pt x="502202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502202" y="0"/>
                  </a:lnTo>
                  <a:lnTo>
                    <a:pt x="502202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368287" y="5846279"/>
              <a:ext cx="502284" cy="13335"/>
            </a:xfrm>
            <a:custGeom>
              <a:avLst/>
              <a:gdLst/>
              <a:ahLst/>
              <a:cxnLst/>
              <a:rect l="l" t="t" r="r" b="b"/>
              <a:pathLst>
                <a:path w="502284" h="13335">
                  <a:moveTo>
                    <a:pt x="502208" y="0"/>
                  </a:moveTo>
                  <a:lnTo>
                    <a:pt x="495604" y="6604"/>
                  </a:lnTo>
                  <a:lnTo>
                    <a:pt x="0" y="6604"/>
                  </a:lnTo>
                  <a:lnTo>
                    <a:pt x="0" y="13220"/>
                  </a:lnTo>
                  <a:lnTo>
                    <a:pt x="495604" y="13220"/>
                  </a:lnTo>
                  <a:lnTo>
                    <a:pt x="502208" y="13220"/>
                  </a:lnTo>
                  <a:lnTo>
                    <a:pt x="502208" y="6604"/>
                  </a:lnTo>
                  <a:lnTo>
                    <a:pt x="502208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368299" y="5846276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6" name="object 16" descr=""/>
          <p:cNvSpPr txBox="1"/>
          <p:nvPr/>
        </p:nvSpPr>
        <p:spPr>
          <a:xfrm>
            <a:off x="379553" y="5906272"/>
            <a:ext cx="48450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Page</a:t>
            </a:r>
            <a:r>
              <a:rPr dirty="0" sz="800" spc="6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106</a:t>
            </a:r>
            <a:endParaRPr sz="800">
              <a:latin typeface="Arial"/>
              <a:cs typeface="Arial"/>
            </a:endParaRPr>
          </a:p>
        </p:txBody>
      </p:sp>
      <p:sp>
        <p:nvSpPr>
          <p:cNvPr id="22" name="object 22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23" name="object 23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94615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84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17" name="object 17" descr=""/>
          <p:cNvSpPr txBox="1"/>
          <p:nvPr/>
        </p:nvSpPr>
        <p:spPr>
          <a:xfrm>
            <a:off x="831370" y="6078078"/>
            <a:ext cx="5948045" cy="296735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686175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de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referencia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4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887094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Ocultar</a:t>
            </a:r>
            <a:r>
              <a:rPr dirty="0" sz="800" spc="8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estado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varios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también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especificar.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ocultos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incluidos.</a:t>
            </a:r>
            <a:r>
              <a:rPr dirty="0" sz="800" spc="500">
                <a:latin typeface="Times New Roman"/>
                <a:cs typeface="Times New Roman"/>
              </a:rPr>
              <a:t> 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iconos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grises.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También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optar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restablecer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valores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predeterminados.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heredado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soporte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haciendo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ahora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valores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predeterminados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spc="-25" i="1">
                <a:latin typeface="Times New Roman"/>
                <a:cs typeface="Times New Roman"/>
              </a:rPr>
              <a:t>uso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 spc="10">
                <a:latin typeface="Times New Roman"/>
                <a:cs typeface="Times New Roman"/>
              </a:rPr>
              <a:t>la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casilla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verificación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hará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que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los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valores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predeterminados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carguen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automáticamente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próxima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vez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que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abra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el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cuadro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diálogo.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 b="1">
                <a:latin typeface="Times New Roman"/>
                <a:cs typeface="Times New Roman"/>
              </a:rPr>
              <a:t>4.11</a:t>
            </a:r>
            <a:r>
              <a:rPr dirty="0" sz="800" spc="5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Circuito</a:t>
            </a:r>
            <a:r>
              <a:rPr dirty="0" sz="800" spc="6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</a:t>
            </a:r>
            <a:r>
              <a:rPr dirty="0" sz="800" spc="5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objetos</a:t>
            </a:r>
            <a:r>
              <a:rPr dirty="0" sz="800" spc="6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en</a:t>
            </a:r>
            <a:r>
              <a:rPr dirty="0" sz="800" spc="60" b="1">
                <a:latin typeface="Times New Roman"/>
                <a:cs typeface="Times New Roman"/>
              </a:rPr>
              <a:t> </a:t>
            </a:r>
            <a:r>
              <a:rPr dirty="0" sz="800" spc="-10" b="1">
                <a:latin typeface="Times New Roman"/>
                <a:cs typeface="Times New Roman"/>
              </a:rPr>
              <a:t>ATPDraw</a:t>
            </a:r>
            <a:endParaRPr sz="800">
              <a:latin typeface="Times New Roman"/>
              <a:cs typeface="Times New Roman"/>
            </a:endParaRPr>
          </a:p>
          <a:p>
            <a:pPr marL="1096010">
              <a:lnSpc>
                <a:spcPct val="100000"/>
              </a:lnSpc>
              <a:spcBef>
                <a:spcPts val="860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menú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selección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componentes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ofrece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opciones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crear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insertar</a:t>
            </a:r>
            <a:endParaRPr sz="800">
              <a:latin typeface="Times New Roman"/>
              <a:cs typeface="Times New Roman"/>
            </a:endParaRPr>
          </a:p>
          <a:p>
            <a:pPr marL="109601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Nuevos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circuito.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normalmente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oculto.</a:t>
            </a:r>
            <a:endParaRPr sz="800">
              <a:latin typeface="Times New Roman"/>
              <a:cs typeface="Times New Roman"/>
            </a:endParaRPr>
          </a:p>
          <a:p>
            <a:pPr marL="1096010" marR="89154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mostrar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activar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haga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derecho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mouse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espacio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vacío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espacio.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Después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sub-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flotantes</a:t>
            </a:r>
            <a:endParaRPr sz="800">
              <a:latin typeface="Times New Roman"/>
              <a:cs typeface="Times New Roman"/>
            </a:endParaRPr>
          </a:p>
          <a:p>
            <a:pPr marL="109601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menús,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dibujará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donde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hizo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mouse</a:t>
            </a:r>
            <a:endParaRPr sz="800">
              <a:latin typeface="Times New Roman"/>
              <a:cs typeface="Times New Roman"/>
            </a:endParaRPr>
          </a:p>
          <a:p>
            <a:pPr marL="109601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activo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encerrado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rectángulo.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moverte</a:t>
            </a:r>
            <a:endParaRPr sz="800">
              <a:latin typeface="Times New Roman"/>
              <a:cs typeface="Times New Roman"/>
            </a:endParaRPr>
          </a:p>
          <a:p>
            <a:pPr marL="1096010" marR="101473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(clic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izquierdo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arrastre),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gire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(botón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derecho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mouse)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coloque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objeto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(haga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espacio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abierto).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5"/>
              </a:spcBef>
            </a:pPr>
            <a:endParaRPr sz="800">
              <a:latin typeface="Times New Roman"/>
              <a:cs typeface="Times New Roman"/>
            </a:endParaRPr>
          </a:p>
          <a:p>
            <a:pPr marL="1096010">
              <a:lnSpc>
                <a:spcPct val="100000"/>
              </a:lnSpc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menú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selección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componentes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tiene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varios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submenús;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cada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ellos</a:t>
            </a:r>
            <a:endParaRPr sz="800">
              <a:latin typeface="Times New Roman"/>
              <a:cs typeface="Times New Roman"/>
            </a:endParaRPr>
          </a:p>
          <a:p>
            <a:pPr marL="109601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incluir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características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similares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describen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brevemente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continuación: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831370" y="9586889"/>
            <a:ext cx="3105785" cy="42989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09601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4.54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selección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componentes.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 b="1" i="1">
                <a:latin typeface="Times New Roman"/>
                <a:cs typeface="Times New Roman"/>
              </a:rPr>
              <a:t>Sondas</a:t>
            </a:r>
            <a:r>
              <a:rPr dirty="0" sz="800" spc="45" b="1" i="1">
                <a:latin typeface="Times New Roman"/>
                <a:cs typeface="Times New Roman"/>
              </a:rPr>
              <a:t> </a:t>
            </a:r>
            <a:r>
              <a:rPr dirty="0" sz="800" b="1" i="1">
                <a:latin typeface="Times New Roman"/>
                <a:cs typeface="Times New Roman"/>
              </a:rPr>
              <a:t>y</a:t>
            </a:r>
            <a:r>
              <a:rPr dirty="0" sz="800" spc="50" b="1" i="1">
                <a:latin typeface="Times New Roman"/>
                <a:cs typeface="Times New Roman"/>
              </a:rPr>
              <a:t> </a:t>
            </a:r>
            <a:r>
              <a:rPr dirty="0" sz="800" spc="-10" b="1" i="1">
                <a:latin typeface="Times New Roman"/>
                <a:cs typeface="Times New Roman"/>
              </a:rPr>
              <a:t>trifásicas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976745" y="10062660"/>
            <a:ext cx="61594" cy="9715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50" spc="-50">
                <a:latin typeface="Courier New"/>
                <a:cs typeface="Courier New"/>
              </a:rPr>
              <a:t>o</a:t>
            </a:r>
            <a:endParaRPr sz="450">
              <a:latin typeface="Courier New"/>
              <a:cs typeface="Courier New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1115511" y="9997902"/>
            <a:ext cx="4351020" cy="30353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 marR="5080">
              <a:lnSpc>
                <a:spcPct val="113799"/>
              </a:lnSpc>
              <a:spcBef>
                <a:spcPts val="90"/>
              </a:spcBef>
            </a:pPr>
            <a:r>
              <a:rPr dirty="0" sz="800">
                <a:latin typeface="Times New Roman"/>
                <a:cs typeface="Times New Roman"/>
              </a:rPr>
              <a:t>Sondas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monitoreo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salida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voltaje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voltaje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derivación,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corriente,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TACS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modelos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Varios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transposición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trifásicos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976745" y="10201426"/>
            <a:ext cx="61594" cy="9715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50" spc="-50">
                <a:latin typeface="Courier New"/>
                <a:cs typeface="Courier New"/>
              </a:rPr>
              <a:t>o</a:t>
            </a:r>
            <a:endParaRPr sz="450">
              <a:latin typeface="Courier New"/>
              <a:cs typeface="Courier New"/>
            </a:endParaRPr>
          </a:p>
        </p:txBody>
      </p:sp>
    </p:spTree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3" name="object 3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4" name="object 4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583"/>
                  </a:lnTo>
                  <a:lnTo>
                    <a:pt x="142755" y="98583"/>
                  </a:lnTo>
                  <a:lnTo>
                    <a:pt x="136180" y="99891"/>
                  </a:lnTo>
                  <a:lnTo>
                    <a:pt x="104587" y="124086"/>
                  </a:lnTo>
                  <a:lnTo>
                    <a:pt x="98048" y="143290"/>
                  </a:lnTo>
                  <a:lnTo>
                    <a:pt x="98048" y="569369"/>
                  </a:lnTo>
                  <a:lnTo>
                    <a:pt x="117977" y="603813"/>
                  </a:lnTo>
                  <a:lnTo>
                    <a:pt x="142755" y="614076"/>
                  </a:lnTo>
                  <a:lnTo>
                    <a:pt x="1886711" y="614076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4076"/>
                  </a:moveTo>
                  <a:lnTo>
                    <a:pt x="1744971" y="614076"/>
                  </a:lnTo>
                  <a:lnTo>
                    <a:pt x="1751545" y="612768"/>
                  </a:lnTo>
                  <a:lnTo>
                    <a:pt x="1764174" y="607537"/>
                  </a:lnTo>
                  <a:lnTo>
                    <a:pt x="1788370" y="575944"/>
                  </a:lnTo>
                  <a:lnTo>
                    <a:pt x="1789678" y="569369"/>
                  </a:lnTo>
                  <a:lnTo>
                    <a:pt x="1789678" y="143290"/>
                  </a:lnTo>
                  <a:lnTo>
                    <a:pt x="1769748" y="108846"/>
                  </a:lnTo>
                  <a:lnTo>
                    <a:pt x="1744971" y="98583"/>
                  </a:lnTo>
                  <a:lnTo>
                    <a:pt x="1886711" y="98583"/>
                  </a:lnTo>
                  <a:lnTo>
                    <a:pt x="1886711" y="614076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2932176" y="500453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5453" y="528581"/>
                  </a:moveTo>
                  <a:lnTo>
                    <a:pt x="49392" y="528581"/>
                  </a:lnTo>
                  <a:lnTo>
                    <a:pt x="45954" y="528224"/>
                  </a:lnTo>
                  <a:lnTo>
                    <a:pt x="10837" y="507931"/>
                  </a:lnTo>
                  <a:lnTo>
                    <a:pt x="0" y="479226"/>
                  </a:lnTo>
                  <a:lnTo>
                    <a:pt x="0" y="475770"/>
                  </a:lnTo>
                  <a:lnTo>
                    <a:pt x="0" y="49354"/>
                  </a:lnTo>
                  <a:lnTo>
                    <a:pt x="17937" y="12958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861"/>
                  </a:lnTo>
                  <a:lnTo>
                    <a:pt x="1704845" y="49354"/>
                  </a:lnTo>
                  <a:lnTo>
                    <a:pt x="1704845" y="479226"/>
                  </a:lnTo>
                  <a:lnTo>
                    <a:pt x="1686907" y="515524"/>
                  </a:lnTo>
                  <a:lnTo>
                    <a:pt x="1658890" y="528224"/>
                  </a:lnTo>
                  <a:lnTo>
                    <a:pt x="1655453" y="52858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" name="object 6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171"/>
              <a:ext cx="145374" cy="145374"/>
            </a:xfrm>
            <a:prstGeom prst="rect">
              <a:avLst/>
            </a:prstGeom>
          </p:spPr>
        </p:pic>
      </p:grpSp>
      <p:sp>
        <p:nvSpPr>
          <p:cNvPr id="7" name="object 7" descr=""/>
          <p:cNvSpPr txBox="1"/>
          <p:nvPr/>
        </p:nvSpPr>
        <p:spPr>
          <a:xfrm>
            <a:off x="1115511" y="111892"/>
            <a:ext cx="3921125" cy="502284"/>
          </a:xfrm>
          <a:prstGeom prst="rect">
            <a:avLst/>
          </a:prstGeom>
        </p:spPr>
        <p:txBody>
          <a:bodyPr wrap="square" lIns="0" tIns="65405" rIns="0" bIns="0" rtlCol="0" vert="horz">
            <a:spAutoFit/>
          </a:bodyPr>
          <a:lstStyle/>
          <a:p>
            <a:pPr algn="r" marR="584200">
              <a:lnSpc>
                <a:spcPct val="100000"/>
              </a:lnSpc>
              <a:spcBef>
                <a:spcPts val="515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  <a:p>
            <a:pPr marL="12700">
              <a:lnSpc>
                <a:spcPts val="950"/>
              </a:lnSpc>
              <a:spcBef>
                <a:spcPts val="470"/>
              </a:spcBef>
            </a:pPr>
            <a:r>
              <a:rPr dirty="0" sz="800">
                <a:latin typeface="Times New Roman"/>
                <a:cs typeface="Times New Roman"/>
              </a:rPr>
              <a:t>Splitter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(acoplamiento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entre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circuitos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trifásicos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monofásicos)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Collector.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ts val="950"/>
              </a:lnSpc>
            </a:pPr>
            <a:r>
              <a:rPr dirty="0" sz="800">
                <a:latin typeface="Times New Roman"/>
                <a:cs typeface="Times New Roman"/>
              </a:rPr>
              <a:t>Objetos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referencia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ABC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DEF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maestro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secuencia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fase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831370" y="3619921"/>
            <a:ext cx="1841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106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4611106" y="3639745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976745" y="375428"/>
            <a:ext cx="61594" cy="9715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50" spc="-50">
                <a:latin typeface="Courier New"/>
                <a:cs typeface="Courier New"/>
              </a:rPr>
              <a:t>o</a:t>
            </a:r>
            <a:endParaRPr sz="450">
              <a:latin typeface="Courier New"/>
              <a:cs typeface="Courier New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976745" y="514194"/>
            <a:ext cx="61594" cy="9715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50" spc="-50">
                <a:latin typeface="Courier New"/>
                <a:cs typeface="Courier New"/>
              </a:rPr>
              <a:t>o</a:t>
            </a:r>
            <a:endParaRPr sz="450">
              <a:latin typeface="Courier New"/>
              <a:cs typeface="Courier New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831370" y="686000"/>
            <a:ext cx="32512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10" b="1" i="1">
                <a:latin typeface="Times New Roman"/>
                <a:cs typeface="Times New Roman"/>
              </a:rPr>
              <a:t>Ramas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1090111" y="812873"/>
            <a:ext cx="4589145" cy="581025"/>
          </a:xfrm>
          <a:prstGeom prst="rect">
            <a:avLst/>
          </a:prstGeom>
        </p:spPr>
        <p:txBody>
          <a:bodyPr wrap="square" lIns="0" tIns="285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225"/>
              </a:spcBef>
            </a:pPr>
            <a:r>
              <a:rPr dirty="0" sz="800">
                <a:latin typeface="Times New Roman"/>
                <a:cs typeface="Times New Roman"/>
              </a:rPr>
              <a:t>Rama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lineal: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acoplados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monofásicos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 spc="-150">
                <a:latin typeface="Times New Roman"/>
                <a:cs typeface="Times New Roman"/>
              </a:rPr>
              <a:t>tr</a:t>
            </a:r>
            <a:r>
              <a:rPr dirty="0" baseline="27777" sz="900" spc="-225">
                <a:latin typeface="Arial MT"/>
                <a:cs typeface="Arial MT"/>
              </a:rPr>
              <a:t>T</a:t>
            </a:r>
            <a:r>
              <a:rPr dirty="0" sz="800" spc="-150">
                <a:latin typeface="Times New Roman"/>
                <a:cs typeface="Times New Roman"/>
              </a:rPr>
              <a:t>i</a:t>
            </a:r>
            <a:r>
              <a:rPr dirty="0" baseline="27777" sz="900" spc="-225">
                <a:latin typeface="Arial MT"/>
                <a:cs typeface="Arial MT"/>
              </a:rPr>
              <a:t>r</a:t>
            </a:r>
            <a:r>
              <a:rPr dirty="0" sz="800" spc="-150">
                <a:latin typeface="Times New Roman"/>
                <a:cs typeface="Times New Roman"/>
              </a:rPr>
              <a:t>f</a:t>
            </a:r>
            <a:r>
              <a:rPr dirty="0" baseline="27777" sz="900" spc="-225">
                <a:latin typeface="Arial MT"/>
                <a:cs typeface="Arial MT"/>
              </a:rPr>
              <a:t>a</a:t>
            </a:r>
            <a:r>
              <a:rPr dirty="0" sz="800" spc="-150">
                <a:latin typeface="Times New Roman"/>
                <a:cs typeface="Times New Roman"/>
              </a:rPr>
              <a:t>á</a:t>
            </a:r>
            <a:r>
              <a:rPr dirty="0" baseline="27777" sz="900" spc="-225">
                <a:latin typeface="Arial MT"/>
                <a:cs typeface="Arial MT"/>
              </a:rPr>
              <a:t>d</a:t>
            </a:r>
            <a:r>
              <a:rPr dirty="0" sz="800" spc="-150">
                <a:latin typeface="Times New Roman"/>
                <a:cs typeface="Times New Roman"/>
              </a:rPr>
              <a:t>s</a:t>
            </a:r>
            <a:r>
              <a:rPr dirty="0" baseline="27777" sz="900" spc="-225">
                <a:latin typeface="Arial MT"/>
                <a:cs typeface="Arial MT"/>
              </a:rPr>
              <a:t>u</a:t>
            </a:r>
            <a:r>
              <a:rPr dirty="0" sz="800" spc="-150">
                <a:latin typeface="Times New Roman"/>
                <a:cs typeface="Times New Roman"/>
              </a:rPr>
              <a:t>i</a:t>
            </a:r>
            <a:r>
              <a:rPr dirty="0" baseline="27777" sz="900" spc="-225">
                <a:latin typeface="Arial MT"/>
                <a:cs typeface="Arial MT"/>
              </a:rPr>
              <a:t>c</a:t>
            </a:r>
            <a:r>
              <a:rPr dirty="0" sz="800" spc="-150">
                <a:latin typeface="Times New Roman"/>
                <a:cs typeface="Times New Roman"/>
              </a:rPr>
              <a:t>c</a:t>
            </a:r>
            <a:r>
              <a:rPr dirty="0" baseline="27777" sz="900" spc="-225">
                <a:latin typeface="Arial MT"/>
                <a:cs typeface="Arial MT"/>
              </a:rPr>
              <a:t>i</a:t>
            </a:r>
            <a:r>
              <a:rPr dirty="0" sz="800" spc="-150">
                <a:latin typeface="Times New Roman"/>
                <a:cs typeface="Times New Roman"/>
              </a:rPr>
              <a:t>o</a:t>
            </a:r>
            <a:r>
              <a:rPr dirty="0" baseline="27777" sz="900" spc="-225">
                <a:latin typeface="Arial MT"/>
                <a:cs typeface="Arial MT"/>
              </a:rPr>
              <a:t>en</a:t>
            </a:r>
            <a:r>
              <a:rPr dirty="0" sz="800" spc="-150">
                <a:latin typeface="Times New Roman"/>
                <a:cs typeface="Times New Roman"/>
              </a:rPr>
              <a:t>s</a:t>
            </a:r>
            <a:r>
              <a:rPr dirty="0" baseline="27777" sz="900" spc="-225">
                <a:latin typeface="Arial MT"/>
                <a:cs typeface="Arial MT"/>
              </a:rPr>
              <a:t>d</a:t>
            </a:r>
            <a:r>
              <a:rPr dirty="0" sz="800" spc="-150">
                <a:latin typeface="Times New Roman"/>
                <a:cs typeface="Times New Roman"/>
              </a:rPr>
              <a:t>.</a:t>
            </a:r>
            <a:r>
              <a:rPr dirty="0" sz="800" spc="-35">
                <a:latin typeface="Times New Roman"/>
                <a:cs typeface="Times New Roman"/>
              </a:rPr>
              <a:t> </a:t>
            </a:r>
            <a:r>
              <a:rPr dirty="0" baseline="27777" sz="900" spc="-262">
                <a:latin typeface="Arial MT"/>
                <a:cs typeface="Arial MT"/>
              </a:rPr>
              <a:t>o</a:t>
            </a:r>
            <a:r>
              <a:rPr dirty="0" sz="800" spc="-175">
                <a:latin typeface="Times New Roman"/>
                <a:cs typeface="Times New Roman"/>
              </a:rPr>
              <a:t>R</a:t>
            </a:r>
            <a:r>
              <a:rPr dirty="0" baseline="27777" sz="900" spc="-262">
                <a:latin typeface="Arial MT"/>
                <a:cs typeface="Arial MT"/>
              </a:rPr>
              <a:t>..</a:t>
            </a:r>
            <a:r>
              <a:rPr dirty="0" sz="800" spc="-175">
                <a:latin typeface="Times New Roman"/>
                <a:cs typeface="Times New Roman"/>
              </a:rPr>
              <a:t>L</a:t>
            </a:r>
            <a:r>
              <a:rPr dirty="0" baseline="27777" sz="900" spc="-262">
                <a:latin typeface="Arial MT"/>
                <a:cs typeface="Arial MT"/>
              </a:rPr>
              <a:t>.</a:t>
            </a:r>
            <a:r>
              <a:rPr dirty="0" baseline="27777" sz="900" spc="352">
                <a:latin typeface="Arial MT"/>
                <a:cs typeface="Arial MT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C.</a:t>
            </a:r>
            <a:endParaRPr sz="800">
              <a:latin typeface="Times New Roman"/>
              <a:cs typeface="Times New Roman"/>
            </a:endParaRPr>
          </a:p>
          <a:p>
            <a:pPr marL="38100" marR="304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Rama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lineal: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monofásicos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lineales.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MOV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monofásico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trifásico.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Tipo-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Inductores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lineales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93,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96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98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incluyen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condiciones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iniciales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reactores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enlazados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flujo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TACS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controlado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resistencia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dependiente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tiempo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976745" y="884238"/>
            <a:ext cx="61594" cy="9715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50" spc="-50">
                <a:latin typeface="Courier New"/>
                <a:cs typeface="Courier New"/>
              </a:rPr>
              <a:t>o</a:t>
            </a:r>
            <a:endParaRPr sz="450">
              <a:latin typeface="Courier New"/>
              <a:cs typeface="Courier New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976745" y="1023005"/>
            <a:ext cx="61594" cy="9715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50" spc="-50">
                <a:latin typeface="Courier New"/>
                <a:cs typeface="Courier New"/>
              </a:rPr>
              <a:t>o</a:t>
            </a:r>
            <a:endParaRPr sz="450">
              <a:latin typeface="Courier New"/>
              <a:cs typeface="Courier New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976745" y="1300538"/>
            <a:ext cx="61594" cy="9715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50" spc="-50">
                <a:latin typeface="Courier New"/>
                <a:cs typeface="Courier New"/>
              </a:rPr>
              <a:t>o</a:t>
            </a:r>
            <a:endParaRPr sz="450">
              <a:latin typeface="Courier New"/>
              <a:cs typeface="Courier New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831370" y="1465736"/>
            <a:ext cx="69532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 i="1">
                <a:latin typeface="Times New Roman"/>
                <a:cs typeface="Times New Roman"/>
              </a:rPr>
              <a:t>Lineas</a:t>
            </a:r>
            <a:r>
              <a:rPr dirty="0" sz="800" spc="40" b="1" i="1">
                <a:latin typeface="Times New Roman"/>
                <a:cs typeface="Times New Roman"/>
              </a:rPr>
              <a:t> </a:t>
            </a:r>
            <a:r>
              <a:rPr dirty="0" sz="800" b="1" i="1">
                <a:latin typeface="Times New Roman"/>
                <a:cs typeface="Times New Roman"/>
              </a:rPr>
              <a:t>/</a:t>
            </a:r>
            <a:r>
              <a:rPr dirty="0" sz="800" spc="40" b="1" i="1">
                <a:latin typeface="Times New Roman"/>
                <a:cs typeface="Times New Roman"/>
              </a:rPr>
              <a:t> </a:t>
            </a:r>
            <a:r>
              <a:rPr dirty="0" sz="800" spc="-10" b="1" i="1">
                <a:latin typeface="Times New Roman"/>
                <a:cs typeface="Times New Roman"/>
              </a:rPr>
              <a:t>Cables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976745" y="1663974"/>
            <a:ext cx="61594" cy="9715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50" spc="-50">
                <a:latin typeface="Courier New"/>
                <a:cs typeface="Courier New"/>
              </a:rPr>
              <a:t>o</a:t>
            </a:r>
            <a:endParaRPr sz="450">
              <a:latin typeface="Courier New"/>
              <a:cs typeface="Courier New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1115511" y="1592608"/>
            <a:ext cx="4796790" cy="1691005"/>
          </a:xfrm>
          <a:prstGeom prst="rect">
            <a:avLst/>
          </a:prstGeom>
        </p:spPr>
        <p:txBody>
          <a:bodyPr wrap="square" lIns="0" tIns="285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25"/>
              </a:spcBef>
            </a:pPr>
            <a:r>
              <a:rPr dirty="0" sz="800">
                <a:latin typeface="Times New Roman"/>
                <a:cs typeface="Times New Roman"/>
              </a:rPr>
              <a:t>Lumped,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equivalentes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PI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(tipo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2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...)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acoplados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(tipo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51,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52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...)</a:t>
            </a:r>
            <a:endParaRPr sz="800">
              <a:latin typeface="Times New Roman"/>
              <a:cs typeface="Times New Roman"/>
            </a:endParaRPr>
          </a:p>
          <a:p>
            <a:pPr marL="12700" marR="31432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Líneas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distribuidas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parámetros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constantes,</a:t>
            </a:r>
            <a:r>
              <a:rPr dirty="0" sz="800" spc="1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independientes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frecuencia.</a:t>
            </a:r>
            <a:r>
              <a:rPr dirty="0" sz="800" spc="1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Transpuesto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(Clarke)</a:t>
            </a:r>
            <a:r>
              <a:rPr dirty="0" sz="800" spc="11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hasta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9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fases,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transposición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2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3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(KCLee).</a:t>
            </a:r>
            <a:endParaRPr sz="800">
              <a:latin typeface="Times New Roman"/>
              <a:cs typeface="Times New Roman"/>
            </a:endParaRPr>
          </a:p>
          <a:p>
            <a:pPr marL="12700" marR="28067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LCC,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1-9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cables.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estos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caso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LINE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CONSTANT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CABLE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PARAMETER.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inclusión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resultante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contiene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eléctrico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genera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LIB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automáticamente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si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la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configuración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es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correcta.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Bergeron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(KCLee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/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Clarke),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PI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nominal,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JMarti,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admiten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Semlyen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Noda.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Lea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PCH.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módulo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leer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perforados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constantes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línea,</a:t>
            </a:r>
            <a:r>
              <a:rPr dirty="0" sz="800" spc="10">
                <a:latin typeface="Times New Roman"/>
                <a:cs typeface="Times New Roman"/>
              </a:rPr>
              <a:t> Constantes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cable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o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parámetros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cable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y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para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crear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un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objeto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ATPDraw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automáticamente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(sup-</a:t>
            </a:r>
            <a:endParaRPr sz="800">
              <a:latin typeface="Times New Roman"/>
              <a:cs typeface="Times New Roman"/>
            </a:endParaRPr>
          </a:p>
          <a:p>
            <a:pPr marL="12700" marR="95313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lib).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reconoce: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equivalentes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PI,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KCLee,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Clarke,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Semlyen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y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Formatos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JMarti.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976745" y="1802740"/>
            <a:ext cx="61594" cy="9715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50" spc="-50">
                <a:latin typeface="Courier New"/>
                <a:cs typeface="Courier New"/>
              </a:rPr>
              <a:t>o</a:t>
            </a:r>
            <a:endParaRPr sz="450">
              <a:latin typeface="Courier New"/>
              <a:cs typeface="Courier New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976745" y="2080273"/>
            <a:ext cx="61594" cy="9715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50" spc="-50">
                <a:latin typeface="Courier New"/>
                <a:cs typeface="Courier New"/>
              </a:rPr>
              <a:t>o</a:t>
            </a:r>
            <a:endParaRPr sz="450">
              <a:latin typeface="Courier New"/>
              <a:cs typeface="Courier New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976745" y="2774106"/>
            <a:ext cx="61594" cy="9715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50" spc="-50">
                <a:latin typeface="Courier New"/>
                <a:cs typeface="Courier New"/>
              </a:rPr>
              <a:t>o</a:t>
            </a:r>
            <a:endParaRPr sz="450">
              <a:latin typeface="Courier New"/>
              <a:cs typeface="Courier New"/>
            </a:endParaRPr>
          </a:p>
        </p:txBody>
      </p:sp>
      <p:grpSp>
        <p:nvGrpSpPr>
          <p:cNvPr id="23" name="object 23" descr=""/>
          <p:cNvGrpSpPr/>
          <p:nvPr/>
        </p:nvGrpSpPr>
        <p:grpSpPr>
          <a:xfrm>
            <a:off x="368299" y="4227325"/>
            <a:ext cx="502284" cy="13335"/>
            <a:chOff x="368299" y="4227325"/>
            <a:chExt cx="502284" cy="13335"/>
          </a:xfrm>
        </p:grpSpPr>
        <p:sp>
          <p:nvSpPr>
            <p:cNvPr id="24" name="object 24" descr=""/>
            <p:cNvSpPr/>
            <p:nvPr/>
          </p:nvSpPr>
          <p:spPr>
            <a:xfrm>
              <a:off x="368299" y="4227325"/>
              <a:ext cx="502284" cy="6985"/>
            </a:xfrm>
            <a:custGeom>
              <a:avLst/>
              <a:gdLst/>
              <a:ahLst/>
              <a:cxnLst/>
              <a:rect l="l" t="t" r="r" b="b"/>
              <a:pathLst>
                <a:path w="502284" h="6985">
                  <a:moveTo>
                    <a:pt x="502202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502202" y="0"/>
                  </a:lnTo>
                  <a:lnTo>
                    <a:pt x="502202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 descr=""/>
            <p:cNvSpPr/>
            <p:nvPr/>
          </p:nvSpPr>
          <p:spPr>
            <a:xfrm>
              <a:off x="368287" y="4227334"/>
              <a:ext cx="502284" cy="13335"/>
            </a:xfrm>
            <a:custGeom>
              <a:avLst/>
              <a:gdLst/>
              <a:ahLst/>
              <a:cxnLst/>
              <a:rect l="l" t="t" r="r" b="b"/>
              <a:pathLst>
                <a:path w="502284" h="13335">
                  <a:moveTo>
                    <a:pt x="502208" y="0"/>
                  </a:moveTo>
                  <a:lnTo>
                    <a:pt x="495604" y="6604"/>
                  </a:lnTo>
                  <a:lnTo>
                    <a:pt x="0" y="6604"/>
                  </a:lnTo>
                  <a:lnTo>
                    <a:pt x="0" y="13208"/>
                  </a:lnTo>
                  <a:lnTo>
                    <a:pt x="495604" y="13208"/>
                  </a:lnTo>
                  <a:lnTo>
                    <a:pt x="502208" y="13208"/>
                  </a:lnTo>
                  <a:lnTo>
                    <a:pt x="502208" y="6604"/>
                  </a:lnTo>
                  <a:lnTo>
                    <a:pt x="502208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 descr=""/>
            <p:cNvSpPr/>
            <p:nvPr/>
          </p:nvSpPr>
          <p:spPr>
            <a:xfrm>
              <a:off x="368299" y="4227325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7" name="object 27" descr=""/>
          <p:cNvSpPr txBox="1"/>
          <p:nvPr/>
        </p:nvSpPr>
        <p:spPr>
          <a:xfrm>
            <a:off x="379553" y="4287322"/>
            <a:ext cx="48450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Page</a:t>
            </a:r>
            <a:r>
              <a:rPr dirty="0" sz="800" spc="6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107</a:t>
            </a:r>
            <a:endParaRPr sz="800">
              <a:latin typeface="Arial"/>
              <a:cs typeface="Arial"/>
            </a:endParaRPr>
          </a:p>
        </p:txBody>
      </p:sp>
      <p:sp>
        <p:nvSpPr>
          <p:cNvPr id="52" name="object 52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53" name="object 53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94615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84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28" name="object 28" descr=""/>
          <p:cNvSpPr txBox="1"/>
          <p:nvPr/>
        </p:nvSpPr>
        <p:spPr>
          <a:xfrm>
            <a:off x="4763088" y="4459128"/>
            <a:ext cx="99060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de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referencia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1089080" y="4901859"/>
            <a:ext cx="60706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10" b="1" i="1">
                <a:latin typeface="Times New Roman"/>
                <a:cs typeface="Times New Roman"/>
              </a:rPr>
              <a:t>Interruptores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1227846" y="5100097"/>
            <a:ext cx="61594" cy="9715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50" spc="-50">
                <a:latin typeface="Courier New"/>
                <a:cs typeface="Courier New"/>
              </a:rPr>
              <a:t>o</a:t>
            </a:r>
            <a:endParaRPr sz="450">
              <a:latin typeface="Courier New"/>
              <a:cs typeface="Courier New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1227846" y="5238864"/>
            <a:ext cx="61594" cy="9715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50" spc="-50">
                <a:latin typeface="Courier New"/>
                <a:cs typeface="Courier New"/>
              </a:rPr>
              <a:t>o</a:t>
            </a:r>
            <a:endParaRPr sz="450">
              <a:latin typeface="Courier New"/>
              <a:cs typeface="Courier New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1227846" y="5377630"/>
            <a:ext cx="61594" cy="9715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50" spc="-50">
                <a:latin typeface="Courier New"/>
                <a:cs typeface="Courier New"/>
              </a:rPr>
              <a:t>o</a:t>
            </a:r>
            <a:endParaRPr sz="450">
              <a:latin typeface="Courier New"/>
              <a:cs typeface="Courier New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1227846" y="5516397"/>
            <a:ext cx="61594" cy="9715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50" spc="-50">
                <a:latin typeface="Courier New"/>
                <a:cs typeface="Courier New"/>
              </a:rPr>
              <a:t>o</a:t>
            </a:r>
            <a:endParaRPr sz="450">
              <a:latin typeface="Courier New"/>
              <a:cs typeface="Courier New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1227846" y="5655163"/>
            <a:ext cx="61594" cy="9715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50" spc="-50">
                <a:latin typeface="Courier New"/>
                <a:cs typeface="Courier New"/>
              </a:rPr>
              <a:t>o</a:t>
            </a:r>
            <a:endParaRPr sz="450">
              <a:latin typeface="Courier New"/>
              <a:cs typeface="Courier New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1366613" y="5028731"/>
            <a:ext cx="3113405" cy="71945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 marR="5080">
              <a:lnSpc>
                <a:spcPct val="113799"/>
              </a:lnSpc>
              <a:spcBef>
                <a:spcPts val="90"/>
              </a:spcBef>
            </a:pPr>
            <a:r>
              <a:rPr dirty="0" sz="800">
                <a:latin typeface="Times New Roman"/>
                <a:cs typeface="Times New Roman"/>
              </a:rPr>
              <a:t>Tiempo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voltaje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controlados.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Interruptor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trifásico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controlado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tiempo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Diodo,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tiristor,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triac</a:t>
            </a:r>
            <a:endParaRPr sz="800">
              <a:latin typeface="Times New Roman"/>
              <a:cs typeface="Times New Roman"/>
            </a:endParaRPr>
          </a:p>
          <a:p>
            <a:pPr marL="12700" marR="139192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Interruptor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simple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controlado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TACS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Interruptor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medición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Interruptores</a:t>
            </a:r>
            <a:r>
              <a:rPr dirty="0" sz="800" spc="1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estadísticos</a:t>
            </a:r>
            <a:r>
              <a:rPr dirty="0" sz="800" spc="114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114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sistemáticos.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1089080" y="5735780"/>
            <a:ext cx="4003040" cy="957580"/>
          </a:xfrm>
          <a:prstGeom prst="rect">
            <a:avLst/>
          </a:prstGeom>
        </p:spPr>
        <p:txBody>
          <a:bodyPr wrap="square" lIns="0" tIns="419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330"/>
              </a:spcBef>
            </a:pPr>
            <a:r>
              <a:rPr dirty="0" sz="800" spc="-10" b="1" i="1">
                <a:latin typeface="Times New Roman"/>
                <a:cs typeface="Times New Roman"/>
              </a:rPr>
              <a:t>Fuentes</a:t>
            </a:r>
            <a:endParaRPr sz="800">
              <a:latin typeface="Times New Roman"/>
              <a:cs typeface="Times New Roman"/>
            </a:endParaRPr>
          </a:p>
          <a:p>
            <a:pPr marL="291465" indent="-140335">
              <a:lnSpc>
                <a:spcPct val="100000"/>
              </a:lnSpc>
              <a:spcBef>
                <a:spcPts val="235"/>
              </a:spcBef>
              <a:buSzPct val="56250"/>
              <a:buFont typeface="Courier New"/>
              <a:buChar char="o"/>
              <a:tabLst>
                <a:tab pos="291465" algn="l"/>
              </a:tabLst>
            </a:pPr>
            <a:r>
              <a:rPr dirty="0" baseline="3472" sz="1200">
                <a:latin typeface="Times New Roman"/>
                <a:cs typeface="Times New Roman"/>
              </a:rPr>
              <a:t>Fuentes</a:t>
            </a:r>
            <a:r>
              <a:rPr dirty="0" baseline="3472" sz="1200" spc="75">
                <a:latin typeface="Times New Roman"/>
                <a:cs typeface="Times New Roman"/>
              </a:rPr>
              <a:t> </a:t>
            </a:r>
            <a:r>
              <a:rPr dirty="0" baseline="3472" sz="1200">
                <a:latin typeface="Times New Roman"/>
                <a:cs typeface="Times New Roman"/>
              </a:rPr>
              <a:t>de</a:t>
            </a:r>
            <a:r>
              <a:rPr dirty="0" baseline="3472" sz="1200" spc="82">
                <a:latin typeface="Times New Roman"/>
                <a:cs typeface="Times New Roman"/>
              </a:rPr>
              <a:t> </a:t>
            </a:r>
            <a:r>
              <a:rPr dirty="0" baseline="3472" sz="1200">
                <a:latin typeface="Times New Roman"/>
                <a:cs typeface="Times New Roman"/>
              </a:rPr>
              <a:t>CA</a:t>
            </a:r>
            <a:r>
              <a:rPr dirty="0" baseline="3472" sz="1200" spc="82">
                <a:latin typeface="Times New Roman"/>
                <a:cs typeface="Times New Roman"/>
              </a:rPr>
              <a:t> </a:t>
            </a:r>
            <a:r>
              <a:rPr dirty="0" baseline="3472" sz="1200">
                <a:latin typeface="Times New Roman"/>
                <a:cs typeface="Times New Roman"/>
              </a:rPr>
              <a:t>y</a:t>
            </a:r>
            <a:r>
              <a:rPr dirty="0" baseline="3472" sz="1200" spc="82">
                <a:latin typeface="Times New Roman"/>
                <a:cs typeface="Times New Roman"/>
              </a:rPr>
              <a:t> </a:t>
            </a:r>
            <a:r>
              <a:rPr dirty="0" baseline="3472" sz="1200">
                <a:latin typeface="Times New Roman"/>
                <a:cs typeface="Times New Roman"/>
              </a:rPr>
              <a:t>CC,</a:t>
            </a:r>
            <a:r>
              <a:rPr dirty="0" baseline="3472" sz="1200" spc="82">
                <a:latin typeface="Times New Roman"/>
                <a:cs typeface="Times New Roman"/>
              </a:rPr>
              <a:t> </a:t>
            </a:r>
            <a:r>
              <a:rPr dirty="0" baseline="3472" sz="1200">
                <a:latin typeface="Times New Roman"/>
                <a:cs typeface="Times New Roman"/>
              </a:rPr>
              <a:t>fuente</a:t>
            </a:r>
            <a:r>
              <a:rPr dirty="0" baseline="3472" sz="1200" spc="82">
                <a:latin typeface="Times New Roman"/>
                <a:cs typeface="Times New Roman"/>
              </a:rPr>
              <a:t> </a:t>
            </a:r>
            <a:r>
              <a:rPr dirty="0" baseline="3472" sz="1200">
                <a:latin typeface="Times New Roman"/>
                <a:cs typeface="Times New Roman"/>
              </a:rPr>
              <a:t>de</a:t>
            </a:r>
            <a:r>
              <a:rPr dirty="0" baseline="3472" sz="1200" spc="82">
                <a:latin typeface="Times New Roman"/>
                <a:cs typeface="Times New Roman"/>
              </a:rPr>
              <a:t> </a:t>
            </a:r>
            <a:r>
              <a:rPr dirty="0" baseline="3472" sz="1200">
                <a:latin typeface="Times New Roman"/>
                <a:cs typeface="Times New Roman"/>
              </a:rPr>
              <a:t>CA</a:t>
            </a:r>
            <a:r>
              <a:rPr dirty="0" baseline="3472" sz="1200" spc="82">
                <a:latin typeface="Times New Roman"/>
                <a:cs typeface="Times New Roman"/>
              </a:rPr>
              <a:t> </a:t>
            </a:r>
            <a:r>
              <a:rPr dirty="0" baseline="3472" sz="1200">
                <a:latin typeface="Times New Roman"/>
                <a:cs typeface="Times New Roman"/>
              </a:rPr>
              <a:t>trifásica.</a:t>
            </a:r>
            <a:r>
              <a:rPr dirty="0" baseline="3472" sz="1200" spc="82">
                <a:latin typeface="Times New Roman"/>
                <a:cs typeface="Times New Roman"/>
              </a:rPr>
              <a:t> </a:t>
            </a:r>
            <a:r>
              <a:rPr dirty="0" baseline="3472" sz="1200">
                <a:latin typeface="Times New Roman"/>
                <a:cs typeface="Times New Roman"/>
              </a:rPr>
              <a:t>Fuentes</a:t>
            </a:r>
            <a:r>
              <a:rPr dirty="0" baseline="3472" sz="1200" spc="82">
                <a:latin typeface="Times New Roman"/>
                <a:cs typeface="Times New Roman"/>
              </a:rPr>
              <a:t> </a:t>
            </a:r>
            <a:r>
              <a:rPr dirty="0" baseline="3472" sz="1200">
                <a:latin typeface="Times New Roman"/>
                <a:cs typeface="Times New Roman"/>
              </a:rPr>
              <a:t>de</a:t>
            </a:r>
            <a:r>
              <a:rPr dirty="0" baseline="3472" sz="1200" spc="82">
                <a:latin typeface="Times New Roman"/>
                <a:cs typeface="Times New Roman"/>
              </a:rPr>
              <a:t> </a:t>
            </a:r>
            <a:r>
              <a:rPr dirty="0" baseline="3472" sz="1200">
                <a:latin typeface="Times New Roman"/>
                <a:cs typeface="Times New Roman"/>
              </a:rPr>
              <a:t>CA</a:t>
            </a:r>
            <a:r>
              <a:rPr dirty="0" baseline="3472" sz="1200" spc="82">
                <a:latin typeface="Times New Roman"/>
                <a:cs typeface="Times New Roman"/>
              </a:rPr>
              <a:t> </a:t>
            </a:r>
            <a:r>
              <a:rPr dirty="0" baseline="3472" sz="1200">
                <a:latin typeface="Times New Roman"/>
                <a:cs typeface="Times New Roman"/>
              </a:rPr>
              <a:t>y</a:t>
            </a:r>
            <a:r>
              <a:rPr dirty="0" baseline="3472" sz="1200" spc="82">
                <a:latin typeface="Times New Roman"/>
                <a:cs typeface="Times New Roman"/>
              </a:rPr>
              <a:t> </a:t>
            </a:r>
            <a:r>
              <a:rPr dirty="0" baseline="3472" sz="1200">
                <a:latin typeface="Times New Roman"/>
                <a:cs typeface="Times New Roman"/>
              </a:rPr>
              <a:t>CC</a:t>
            </a:r>
            <a:r>
              <a:rPr dirty="0" baseline="3472" sz="1200" spc="82">
                <a:latin typeface="Times New Roman"/>
                <a:cs typeface="Times New Roman"/>
              </a:rPr>
              <a:t> </a:t>
            </a:r>
            <a:r>
              <a:rPr dirty="0" baseline="3472" sz="1200">
                <a:latin typeface="Times New Roman"/>
                <a:cs typeface="Times New Roman"/>
              </a:rPr>
              <a:t>sin</a:t>
            </a:r>
            <a:r>
              <a:rPr dirty="0" baseline="3472" sz="1200" spc="75">
                <a:latin typeface="Times New Roman"/>
                <a:cs typeface="Times New Roman"/>
              </a:rPr>
              <a:t> </a:t>
            </a:r>
            <a:r>
              <a:rPr dirty="0" baseline="3472" sz="1200">
                <a:latin typeface="Times New Roman"/>
                <a:cs typeface="Times New Roman"/>
              </a:rPr>
              <a:t>conexión</a:t>
            </a:r>
            <a:r>
              <a:rPr dirty="0" baseline="3472" sz="1200" spc="82">
                <a:latin typeface="Times New Roman"/>
                <a:cs typeface="Times New Roman"/>
              </a:rPr>
              <a:t> </a:t>
            </a:r>
            <a:r>
              <a:rPr dirty="0" baseline="3472" sz="1200">
                <a:latin typeface="Times New Roman"/>
                <a:cs typeface="Times New Roman"/>
              </a:rPr>
              <a:t>a</a:t>
            </a:r>
            <a:r>
              <a:rPr dirty="0" baseline="3472" sz="1200" spc="82">
                <a:latin typeface="Times New Roman"/>
                <a:cs typeface="Times New Roman"/>
              </a:rPr>
              <a:t> </a:t>
            </a:r>
            <a:r>
              <a:rPr dirty="0" baseline="3472" sz="1200" spc="-15">
                <a:latin typeface="Times New Roman"/>
                <a:cs typeface="Times New Roman"/>
              </a:rPr>
              <a:t>tierra.</a:t>
            </a:r>
            <a:endParaRPr baseline="3472" sz="1200">
              <a:latin typeface="Times New Roman"/>
              <a:cs typeface="Times New Roman"/>
            </a:endParaRPr>
          </a:p>
          <a:p>
            <a:pPr marL="291465" indent="-140335">
              <a:lnSpc>
                <a:spcPct val="100000"/>
              </a:lnSpc>
              <a:spcBef>
                <a:spcPts val="135"/>
              </a:spcBef>
              <a:buSzPct val="56250"/>
              <a:buFont typeface="Courier New"/>
              <a:buChar char="o"/>
              <a:tabLst>
                <a:tab pos="291465" algn="l"/>
              </a:tabLst>
            </a:pPr>
            <a:r>
              <a:rPr dirty="0" baseline="3472" sz="1200">
                <a:latin typeface="Times New Roman"/>
                <a:cs typeface="Times New Roman"/>
              </a:rPr>
              <a:t>Fuentes</a:t>
            </a:r>
            <a:r>
              <a:rPr dirty="0" baseline="3472" sz="1200" spc="97">
                <a:latin typeface="Times New Roman"/>
                <a:cs typeface="Times New Roman"/>
              </a:rPr>
              <a:t> </a:t>
            </a:r>
            <a:r>
              <a:rPr dirty="0" baseline="3472" sz="1200">
                <a:latin typeface="Times New Roman"/>
                <a:cs typeface="Times New Roman"/>
              </a:rPr>
              <a:t>de</a:t>
            </a:r>
            <a:r>
              <a:rPr dirty="0" baseline="3472" sz="1200" spc="104">
                <a:latin typeface="Times New Roman"/>
                <a:cs typeface="Times New Roman"/>
              </a:rPr>
              <a:t> </a:t>
            </a:r>
            <a:r>
              <a:rPr dirty="0" baseline="3472" sz="1200" spc="-15">
                <a:latin typeface="Times New Roman"/>
                <a:cs typeface="Times New Roman"/>
              </a:rPr>
              <a:t>rampa</a:t>
            </a:r>
            <a:endParaRPr baseline="3472" sz="1200">
              <a:latin typeface="Times New Roman"/>
              <a:cs typeface="Times New Roman"/>
            </a:endParaRPr>
          </a:p>
          <a:p>
            <a:pPr marL="291465" indent="-140335">
              <a:lnSpc>
                <a:spcPct val="100000"/>
              </a:lnSpc>
              <a:spcBef>
                <a:spcPts val="130"/>
              </a:spcBef>
              <a:buSzPct val="56250"/>
              <a:buFont typeface="Courier New"/>
              <a:buChar char="o"/>
              <a:tabLst>
                <a:tab pos="291465" algn="l"/>
              </a:tabLst>
            </a:pPr>
            <a:r>
              <a:rPr dirty="0" baseline="3472" sz="1200">
                <a:latin typeface="Times New Roman"/>
                <a:cs typeface="Times New Roman"/>
              </a:rPr>
              <a:t>Fuentes</a:t>
            </a:r>
            <a:r>
              <a:rPr dirty="0" baseline="3472" sz="1200" spc="97">
                <a:latin typeface="Times New Roman"/>
                <a:cs typeface="Times New Roman"/>
              </a:rPr>
              <a:t> </a:t>
            </a:r>
            <a:r>
              <a:rPr dirty="0" baseline="3472" sz="1200">
                <a:latin typeface="Times New Roman"/>
                <a:cs typeface="Times New Roman"/>
              </a:rPr>
              <a:t>de</a:t>
            </a:r>
            <a:r>
              <a:rPr dirty="0" baseline="3472" sz="1200" spc="104">
                <a:latin typeface="Times New Roman"/>
                <a:cs typeface="Times New Roman"/>
              </a:rPr>
              <a:t> </a:t>
            </a:r>
            <a:r>
              <a:rPr dirty="0" baseline="3472" sz="1200" spc="-15">
                <a:latin typeface="Times New Roman"/>
                <a:cs typeface="Times New Roman"/>
              </a:rPr>
              <a:t>sobretensión</a:t>
            </a:r>
            <a:endParaRPr baseline="3472" sz="1200">
              <a:latin typeface="Times New Roman"/>
              <a:cs typeface="Times New Roman"/>
            </a:endParaRPr>
          </a:p>
          <a:p>
            <a:pPr marL="291465" indent="-140335">
              <a:lnSpc>
                <a:spcPct val="100000"/>
              </a:lnSpc>
              <a:spcBef>
                <a:spcPts val="135"/>
              </a:spcBef>
              <a:buSzPct val="56250"/>
              <a:buFont typeface="Courier New"/>
              <a:buChar char="o"/>
              <a:tabLst>
                <a:tab pos="291465" algn="l"/>
              </a:tabLst>
            </a:pPr>
            <a:r>
              <a:rPr dirty="0" baseline="3472" sz="1200">
                <a:latin typeface="Times New Roman"/>
                <a:cs typeface="Times New Roman"/>
              </a:rPr>
              <a:t>Fuentes</a:t>
            </a:r>
            <a:r>
              <a:rPr dirty="0" baseline="3472" sz="1200" spc="150">
                <a:latin typeface="Times New Roman"/>
                <a:cs typeface="Times New Roman"/>
              </a:rPr>
              <a:t> </a:t>
            </a:r>
            <a:r>
              <a:rPr dirty="0" baseline="3472" sz="1200">
                <a:latin typeface="Times New Roman"/>
                <a:cs typeface="Times New Roman"/>
              </a:rPr>
              <a:t>controladas</a:t>
            </a:r>
            <a:r>
              <a:rPr dirty="0" baseline="3472" sz="1200" spc="150">
                <a:latin typeface="Times New Roman"/>
                <a:cs typeface="Times New Roman"/>
              </a:rPr>
              <a:t> </a:t>
            </a:r>
            <a:r>
              <a:rPr dirty="0" baseline="3472" sz="1200">
                <a:latin typeface="Times New Roman"/>
                <a:cs typeface="Times New Roman"/>
              </a:rPr>
              <a:t>por</a:t>
            </a:r>
            <a:r>
              <a:rPr dirty="0" baseline="3472" sz="1200" spc="150">
                <a:latin typeface="Times New Roman"/>
                <a:cs typeface="Times New Roman"/>
              </a:rPr>
              <a:t> </a:t>
            </a:r>
            <a:r>
              <a:rPr dirty="0" baseline="3472" sz="1200" spc="-30">
                <a:latin typeface="Times New Roman"/>
                <a:cs typeface="Times New Roman"/>
              </a:rPr>
              <a:t>TACS</a:t>
            </a:r>
            <a:endParaRPr baseline="3472"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705"/>
              </a:spcBef>
            </a:pPr>
            <a:r>
              <a:rPr dirty="0" sz="800" spc="-10" b="1" i="1">
                <a:latin typeface="Times New Roman"/>
                <a:cs typeface="Times New Roman"/>
              </a:rPr>
              <a:t>Máquinas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1227846" y="6738863"/>
            <a:ext cx="61594" cy="9715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50" spc="-50">
                <a:latin typeface="Courier New"/>
                <a:cs typeface="Courier New"/>
              </a:rPr>
              <a:t>o</a:t>
            </a:r>
            <a:endParaRPr sz="450">
              <a:latin typeface="Courier New"/>
              <a:cs typeface="Courier New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1366613" y="6674106"/>
            <a:ext cx="1760855" cy="441959"/>
          </a:xfrm>
          <a:prstGeom prst="rect">
            <a:avLst/>
          </a:prstGeom>
        </p:spPr>
        <p:txBody>
          <a:bodyPr wrap="square" lIns="0" tIns="285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25"/>
              </a:spcBef>
            </a:pPr>
            <a:r>
              <a:rPr dirty="0" sz="800">
                <a:latin typeface="Times New Roman"/>
                <a:cs typeface="Times New Roman"/>
              </a:rPr>
              <a:t>Máquina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síncrona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59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Máquinas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universales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(tipo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1,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3,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4,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6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8)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</a:t>
            </a:r>
            <a:r>
              <a:rPr dirty="0" sz="800" spc="1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Windsyn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1227846" y="6877630"/>
            <a:ext cx="61594" cy="9715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50" spc="-50">
                <a:latin typeface="Courier New"/>
                <a:cs typeface="Courier New"/>
              </a:rPr>
              <a:t>o</a:t>
            </a:r>
            <a:endParaRPr sz="450">
              <a:latin typeface="Courier New"/>
              <a:cs typeface="Courier New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1227846" y="7016397"/>
            <a:ext cx="61594" cy="9715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50" spc="-50">
                <a:latin typeface="Courier New"/>
                <a:cs typeface="Courier New"/>
              </a:rPr>
              <a:t>o</a:t>
            </a:r>
            <a:endParaRPr sz="450">
              <a:latin typeface="Courier New"/>
              <a:cs typeface="Courier New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1089080" y="7188203"/>
            <a:ext cx="77978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10" b="1" i="1">
                <a:latin typeface="Times New Roman"/>
                <a:cs typeface="Times New Roman"/>
              </a:rPr>
              <a:t>Transformadores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1227846" y="7386441"/>
            <a:ext cx="61594" cy="9715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50" spc="-50">
                <a:latin typeface="Courier New"/>
                <a:cs typeface="Courier New"/>
              </a:rPr>
              <a:t>o</a:t>
            </a:r>
            <a:endParaRPr sz="450">
              <a:latin typeface="Courier New"/>
              <a:cs typeface="Courier New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1366613" y="7315075"/>
            <a:ext cx="4607560" cy="12744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 marR="2752725">
              <a:lnSpc>
                <a:spcPct val="113799"/>
              </a:lnSpc>
              <a:spcBef>
                <a:spcPts val="90"/>
              </a:spcBef>
            </a:pPr>
            <a:r>
              <a:rPr dirty="0" sz="800">
                <a:latin typeface="Times New Roman"/>
                <a:cs typeface="Times New Roman"/>
              </a:rPr>
              <a:t>Transformador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ideal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monofásico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trifásico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Transformador</a:t>
            </a:r>
            <a:r>
              <a:rPr dirty="0" sz="800" spc="1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saturable</a:t>
            </a:r>
            <a:r>
              <a:rPr dirty="0" sz="800" spc="14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monofásico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Transformador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saturable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trifásico,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devanados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Transformador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saturable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trifásico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devanados,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núcleo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3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patas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alta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resistencia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homopolar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BCTRAN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Generación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automática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archivos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.pch.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1-3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fases,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2-3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devanados.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Transformadores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automáticos,</a:t>
            </a:r>
            <a:endParaRPr sz="800">
              <a:latin typeface="Times New Roman"/>
              <a:cs typeface="Times New Roman"/>
            </a:endParaRPr>
          </a:p>
          <a:p>
            <a:pPr marL="12700" marR="73152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Conexiones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todos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cambios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posibles.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Magnetización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externa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lineal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inductancia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(s)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compatibles.</a:t>
            </a:r>
            <a:endParaRPr sz="800">
              <a:latin typeface="Times New Roman"/>
              <a:cs typeface="Times New Roman"/>
            </a:endParaRPr>
          </a:p>
          <a:p>
            <a:pPr marL="12700" marR="499109">
              <a:lnSpc>
                <a:spcPct val="113799"/>
              </a:lnSpc>
            </a:pPr>
            <a:r>
              <a:rPr dirty="0" sz="800" spc="10">
                <a:latin typeface="Times New Roman"/>
                <a:cs typeface="Times New Roman"/>
              </a:rPr>
              <a:t>Transformador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Híbrido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(XFMR).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Transformador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topológicamente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correcto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avanzado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con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prueba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Informe,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diseño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valor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típico.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1227846" y="7525208"/>
            <a:ext cx="61594" cy="9715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50" spc="-50">
                <a:latin typeface="Courier New"/>
                <a:cs typeface="Courier New"/>
              </a:rPr>
              <a:t>o</a:t>
            </a:r>
            <a:endParaRPr sz="450">
              <a:latin typeface="Courier New"/>
              <a:cs typeface="Courier New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1227846" y="7663974"/>
            <a:ext cx="61594" cy="9715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50" spc="-50">
                <a:latin typeface="Courier New"/>
                <a:cs typeface="Courier New"/>
              </a:rPr>
              <a:t>o</a:t>
            </a:r>
            <a:endParaRPr sz="450">
              <a:latin typeface="Courier New"/>
              <a:cs typeface="Courier New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1227846" y="7802740"/>
            <a:ext cx="61594" cy="9715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50" spc="-50">
                <a:latin typeface="Courier New"/>
                <a:cs typeface="Courier New"/>
              </a:rPr>
              <a:t>o</a:t>
            </a:r>
            <a:endParaRPr sz="450">
              <a:latin typeface="Courier New"/>
              <a:cs typeface="Courier New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1227846" y="7941507"/>
            <a:ext cx="61594" cy="9715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50" spc="-50">
                <a:latin typeface="Courier New"/>
                <a:cs typeface="Courier New"/>
              </a:rPr>
              <a:t>o</a:t>
            </a:r>
            <a:endParaRPr sz="450">
              <a:latin typeface="Courier New"/>
              <a:cs typeface="Courier New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1227846" y="8357806"/>
            <a:ext cx="61594" cy="9715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50" spc="-50">
                <a:latin typeface="Courier New"/>
                <a:cs typeface="Courier New"/>
              </a:rPr>
              <a:t>o</a:t>
            </a:r>
            <a:endParaRPr sz="450">
              <a:latin typeface="Courier New"/>
              <a:cs typeface="Courier New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1089080" y="8661771"/>
            <a:ext cx="54292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10" b="1" i="1">
                <a:latin typeface="Times New Roman"/>
                <a:cs typeface="Times New Roman"/>
              </a:rPr>
              <a:t>MODELOS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1227846" y="8860009"/>
            <a:ext cx="61594" cy="9715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50" spc="-50">
                <a:latin typeface="Courier New"/>
                <a:cs typeface="Courier New"/>
              </a:rPr>
              <a:t>o</a:t>
            </a:r>
            <a:endParaRPr sz="450">
              <a:latin typeface="Courier New"/>
              <a:cs typeface="Courier New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1366613" y="8788643"/>
            <a:ext cx="4860925" cy="141351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 marR="5080">
              <a:lnSpc>
                <a:spcPct val="113799"/>
              </a:lnSpc>
              <a:spcBef>
                <a:spcPts val="90"/>
              </a:spcBef>
            </a:pP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MODELOS,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seleccionar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predeterminado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escribir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actualizar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texto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Modelo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internamente,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externo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existente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especificando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sup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mod-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.mod,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crea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sup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correspondiente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requerido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ATPDraw</a:t>
            </a:r>
            <a:r>
              <a:rPr dirty="0" sz="800" spc="10">
                <a:latin typeface="Times New Roman"/>
                <a:cs typeface="Times New Roman"/>
              </a:rPr>
              <a:t> automáticamente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(si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el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modelo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reconoce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con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éxito).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Un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archivo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mod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un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archivo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texto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en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endParaRPr sz="800">
              <a:latin typeface="Times New Roman"/>
              <a:cs typeface="Times New Roman"/>
            </a:endParaRPr>
          </a:p>
          <a:p>
            <a:pPr marL="12700" marR="98806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MODELOS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Idioma.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debe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tener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igual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los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aplican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siguientes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restricciones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cuando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lee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mod:</a:t>
            </a:r>
            <a:endParaRPr sz="800">
              <a:latin typeface="Times New Roman"/>
              <a:cs typeface="Times New Roman"/>
            </a:endParaRPr>
          </a:p>
          <a:p>
            <a:pPr marL="12700" marR="577215" indent="78740">
              <a:lnSpc>
                <a:spcPct val="113799"/>
              </a:lnSpc>
              <a:spcBef>
                <a:spcPts val="5"/>
              </a:spcBef>
            </a:pP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todas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variables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salida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deben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tener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12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caracteres.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entradas,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salidas,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variables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declarados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delante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TIMESTEP,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INTERPOLATION,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RETARDO,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HISTORIA,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INIT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EXEC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reconocidos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leer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mod-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10">
                <a:latin typeface="Times New Roman"/>
                <a:cs typeface="Times New Roman"/>
              </a:rPr>
              <a:t>archivo.</a:t>
            </a:r>
            <a:endParaRPr sz="8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3" name="object 3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4" name="object 4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678"/>
                  </a:lnTo>
                  <a:lnTo>
                    <a:pt x="142755" y="98678"/>
                  </a:lnTo>
                  <a:lnTo>
                    <a:pt x="136180" y="99986"/>
                  </a:lnTo>
                  <a:lnTo>
                    <a:pt x="104587" y="124182"/>
                  </a:lnTo>
                  <a:lnTo>
                    <a:pt x="98048" y="143385"/>
                  </a:lnTo>
                  <a:lnTo>
                    <a:pt x="98048" y="569464"/>
                  </a:lnTo>
                  <a:lnTo>
                    <a:pt x="117977" y="603908"/>
                  </a:lnTo>
                  <a:lnTo>
                    <a:pt x="142755" y="614171"/>
                  </a:lnTo>
                  <a:lnTo>
                    <a:pt x="1886711" y="614171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4171"/>
                  </a:moveTo>
                  <a:lnTo>
                    <a:pt x="1744971" y="614171"/>
                  </a:lnTo>
                  <a:lnTo>
                    <a:pt x="1751545" y="612864"/>
                  </a:lnTo>
                  <a:lnTo>
                    <a:pt x="1764174" y="607632"/>
                  </a:lnTo>
                  <a:lnTo>
                    <a:pt x="1788370" y="576039"/>
                  </a:lnTo>
                  <a:lnTo>
                    <a:pt x="1789678" y="569464"/>
                  </a:lnTo>
                  <a:lnTo>
                    <a:pt x="1789678" y="143385"/>
                  </a:lnTo>
                  <a:lnTo>
                    <a:pt x="1769748" y="108942"/>
                  </a:lnTo>
                  <a:lnTo>
                    <a:pt x="1744971" y="98678"/>
                  </a:lnTo>
                  <a:lnTo>
                    <a:pt x="1886711" y="98678"/>
                  </a:lnTo>
                  <a:lnTo>
                    <a:pt x="1886711" y="614171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2932176" y="500537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1982" y="528634"/>
                  </a:moveTo>
                  <a:lnTo>
                    <a:pt x="52863" y="528634"/>
                  </a:lnTo>
                  <a:lnTo>
                    <a:pt x="49392" y="528528"/>
                  </a:lnTo>
                  <a:lnTo>
                    <a:pt x="13028" y="510568"/>
                  </a:lnTo>
                  <a:lnTo>
                    <a:pt x="0" y="479180"/>
                  </a:lnTo>
                  <a:lnTo>
                    <a:pt x="0" y="475770"/>
                  </a:lnTo>
                  <a:lnTo>
                    <a:pt x="0" y="49354"/>
                  </a:lnTo>
                  <a:lnTo>
                    <a:pt x="17937" y="12905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762"/>
                  </a:lnTo>
                  <a:lnTo>
                    <a:pt x="1704845" y="49354"/>
                  </a:lnTo>
                  <a:lnTo>
                    <a:pt x="1704845" y="479180"/>
                  </a:lnTo>
                  <a:lnTo>
                    <a:pt x="1686907" y="515418"/>
                  </a:lnTo>
                  <a:lnTo>
                    <a:pt x="1655453" y="528528"/>
                  </a:lnTo>
                  <a:lnTo>
                    <a:pt x="1651982" y="52863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" name="object 6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266"/>
              <a:ext cx="145374" cy="145374"/>
            </a:xfrm>
            <a:prstGeom prst="rect">
              <a:avLst/>
            </a:prstGeom>
          </p:spPr>
        </p:pic>
      </p:grpSp>
      <p:sp>
        <p:nvSpPr>
          <p:cNvPr id="7" name="object 7" descr=""/>
          <p:cNvSpPr txBox="1"/>
          <p:nvPr/>
        </p:nvSpPr>
        <p:spPr>
          <a:xfrm>
            <a:off x="1341213" y="165100"/>
            <a:ext cx="4333875" cy="51498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60604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  <a:p>
            <a:pPr marL="38100" marR="30480">
              <a:lnSpc>
                <a:spcPct val="113799"/>
              </a:lnSpc>
              <a:spcBef>
                <a:spcPts val="700"/>
              </a:spcBef>
            </a:pPr>
            <a:r>
              <a:rPr dirty="0" baseline="24305" sz="1200" spc="-345">
                <a:latin typeface="Times New Roman"/>
                <a:cs typeface="Times New Roman"/>
              </a:rPr>
              <a:t>T</a:t>
            </a:r>
            <a:r>
              <a:rPr dirty="0" sz="800" spc="-229">
                <a:latin typeface="Times New Roman"/>
                <a:cs typeface="Times New Roman"/>
              </a:rPr>
              <a:t>N</a:t>
            </a:r>
            <a:r>
              <a:rPr dirty="0" baseline="24305" sz="1200" spc="-345">
                <a:latin typeface="Times New Roman"/>
                <a:cs typeface="Times New Roman"/>
              </a:rPr>
              <a:t>i</a:t>
            </a:r>
            <a:r>
              <a:rPr dirty="0" sz="800" spc="-229">
                <a:latin typeface="Times New Roman"/>
                <a:cs typeface="Times New Roman"/>
              </a:rPr>
              <a:t>O</a:t>
            </a:r>
            <a:r>
              <a:rPr dirty="0" baseline="24305" sz="1200" spc="-345">
                <a:latin typeface="Times New Roman"/>
                <a:cs typeface="Times New Roman"/>
              </a:rPr>
              <a:t>po</a:t>
            </a:r>
            <a:r>
              <a:rPr dirty="0" sz="800" spc="-229">
                <a:latin typeface="Times New Roman"/>
                <a:cs typeface="Times New Roman"/>
              </a:rPr>
              <a:t>RT</a:t>
            </a:r>
            <a:r>
              <a:rPr dirty="0" baseline="24305" sz="1200" spc="-345">
                <a:latin typeface="Times New Roman"/>
                <a:cs typeface="Times New Roman"/>
              </a:rPr>
              <a:t>9</a:t>
            </a:r>
            <a:r>
              <a:rPr dirty="0" sz="800" spc="-229">
                <a:latin typeface="Times New Roman"/>
                <a:cs typeface="Times New Roman"/>
              </a:rPr>
              <a:t>-</a:t>
            </a:r>
            <a:r>
              <a:rPr dirty="0" baseline="24305" sz="1200" spc="-247">
                <a:latin typeface="Times New Roman"/>
                <a:cs typeface="Times New Roman"/>
              </a:rPr>
              <a:t>4</a:t>
            </a:r>
            <a:r>
              <a:rPr dirty="0" sz="800" spc="-165">
                <a:latin typeface="Times New Roman"/>
                <a:cs typeface="Times New Roman"/>
              </a:rPr>
              <a:t>T</a:t>
            </a:r>
            <a:r>
              <a:rPr dirty="0" baseline="24305" sz="1200" spc="-247">
                <a:latin typeface="Times New Roman"/>
                <a:cs typeface="Times New Roman"/>
              </a:rPr>
              <a:t>:</a:t>
            </a:r>
            <a:r>
              <a:rPr dirty="0" baseline="24305" sz="1200" spc="82">
                <a:latin typeface="Times New Roman"/>
                <a:cs typeface="Times New Roman"/>
              </a:rPr>
              <a:t> </a:t>
            </a:r>
            <a:r>
              <a:rPr dirty="0" sz="800" spc="-450">
                <a:latin typeface="Times New Roman"/>
                <a:cs typeface="Times New Roman"/>
              </a:rPr>
              <a:t>R</a:t>
            </a:r>
            <a:r>
              <a:rPr dirty="0" baseline="24305" sz="1200">
                <a:latin typeface="Times New Roman"/>
                <a:cs typeface="Times New Roman"/>
              </a:rPr>
              <a:t>g</a:t>
            </a:r>
            <a:r>
              <a:rPr dirty="0" baseline="24305" sz="1200" spc="-172">
                <a:latin typeface="Times New Roman"/>
                <a:cs typeface="Times New Roman"/>
              </a:rPr>
              <a:t>e</a:t>
            </a:r>
            <a:r>
              <a:rPr dirty="0" sz="800" spc="-290">
                <a:latin typeface="Times New Roman"/>
                <a:cs typeface="Times New Roman"/>
              </a:rPr>
              <a:t>y</a:t>
            </a:r>
            <a:r>
              <a:rPr dirty="0" baseline="24305" sz="1200">
                <a:latin typeface="Times New Roman"/>
                <a:cs typeface="Times New Roman"/>
              </a:rPr>
              <a:t>n</a:t>
            </a:r>
            <a:r>
              <a:rPr dirty="0" baseline="24305" sz="1200" spc="-412">
                <a:latin typeface="Times New Roman"/>
                <a:cs typeface="Times New Roman"/>
              </a:rPr>
              <a:t>e</a:t>
            </a:r>
            <a:r>
              <a:rPr dirty="0" sz="800" spc="-90">
                <a:latin typeface="Times New Roman"/>
                <a:cs typeface="Times New Roman"/>
              </a:rPr>
              <a:t>e</a:t>
            </a:r>
            <a:r>
              <a:rPr dirty="0" baseline="24305" sz="1200" spc="-277">
                <a:latin typeface="Times New Roman"/>
                <a:cs typeface="Times New Roman"/>
              </a:rPr>
              <a:t>r</a:t>
            </a:r>
            <a:r>
              <a:rPr dirty="0" sz="800" spc="-45">
                <a:latin typeface="Times New Roman"/>
                <a:cs typeface="Times New Roman"/>
              </a:rPr>
              <a:t>l</a:t>
            </a:r>
            <a:r>
              <a:rPr dirty="0" baseline="24305" sz="1200" spc="-172">
                <a:latin typeface="Times New Roman"/>
                <a:cs typeface="Times New Roman"/>
              </a:rPr>
              <a:t>a</a:t>
            </a:r>
            <a:r>
              <a:rPr dirty="0" sz="800" spc="-290">
                <a:latin typeface="Times New Roman"/>
                <a:cs typeface="Times New Roman"/>
              </a:rPr>
              <a:t>n</a:t>
            </a:r>
            <a:r>
              <a:rPr dirty="0" baseline="24305" sz="1200">
                <a:latin typeface="Times New Roman"/>
                <a:cs typeface="Times New Roman"/>
              </a:rPr>
              <a:t>l</a:t>
            </a:r>
            <a:r>
              <a:rPr dirty="0" baseline="24305" sz="1200" spc="-209">
                <a:latin typeface="Times New Roman"/>
                <a:cs typeface="Times New Roman"/>
              </a:rPr>
              <a:t>,</a:t>
            </a:r>
            <a:r>
              <a:rPr dirty="0" sz="800" spc="-70">
                <a:latin typeface="Times New Roman"/>
                <a:cs typeface="Times New Roman"/>
              </a:rPr>
              <a:t>ú</a:t>
            </a:r>
            <a:r>
              <a:rPr dirty="0" baseline="24305" sz="1200" spc="-442">
                <a:latin typeface="Times New Roman"/>
                <a:cs typeface="Times New Roman"/>
              </a:rPr>
              <a:t>c</a:t>
            </a:r>
            <a:r>
              <a:rPr dirty="0" sz="800" spc="-335">
                <a:latin typeface="Times New Roman"/>
                <a:cs typeface="Times New Roman"/>
              </a:rPr>
              <a:t>m</a:t>
            </a:r>
            <a:r>
              <a:rPr dirty="0" baseline="24305" sz="1200" spc="-112">
                <a:latin typeface="Times New Roman"/>
                <a:cs typeface="Times New Roman"/>
              </a:rPr>
              <a:t>o</a:t>
            </a:r>
            <a:r>
              <a:rPr dirty="0" sz="800" spc="-290">
                <a:latin typeface="Times New Roman"/>
                <a:cs typeface="Times New Roman"/>
              </a:rPr>
              <a:t>e</a:t>
            </a:r>
            <a:r>
              <a:rPr dirty="0" baseline="24305" sz="1200" spc="-517">
                <a:latin typeface="Times New Roman"/>
                <a:cs typeface="Times New Roman"/>
              </a:rPr>
              <a:t>m</a:t>
            </a:r>
            <a:r>
              <a:rPr dirty="0" sz="800">
                <a:latin typeface="Times New Roman"/>
                <a:cs typeface="Times New Roman"/>
              </a:rPr>
              <a:t>r</a:t>
            </a:r>
            <a:r>
              <a:rPr dirty="0" sz="800" spc="-335">
                <a:latin typeface="Times New Roman"/>
                <a:cs typeface="Times New Roman"/>
              </a:rPr>
              <a:t>o</a:t>
            </a:r>
            <a:r>
              <a:rPr dirty="0" baseline="24305" sz="1200">
                <a:latin typeface="Times New Roman"/>
                <a:cs typeface="Times New Roman"/>
              </a:rPr>
              <a:t>p</a:t>
            </a:r>
            <a:r>
              <a:rPr dirty="0" baseline="24305" sz="1200" spc="-412">
                <a:latin typeface="Times New Roman"/>
                <a:cs typeface="Times New Roman"/>
              </a:rPr>
              <a:t>o</a:t>
            </a:r>
            <a:r>
              <a:rPr dirty="0" sz="800" spc="-130">
                <a:latin typeface="Times New Roman"/>
                <a:cs typeface="Times New Roman"/>
              </a:rPr>
              <a:t>d</a:t>
            </a:r>
            <a:r>
              <a:rPr dirty="0" baseline="24305" sz="1200" spc="-412">
                <a:latin typeface="Times New Roman"/>
                <a:cs typeface="Times New Roman"/>
              </a:rPr>
              <a:t>n</a:t>
            </a:r>
            <a:r>
              <a:rPr dirty="0" sz="800" spc="-90">
                <a:latin typeface="Times New Roman"/>
                <a:cs typeface="Times New Roman"/>
              </a:rPr>
              <a:t>e</a:t>
            </a:r>
            <a:r>
              <a:rPr dirty="0" baseline="24305" sz="1200" spc="-112">
                <a:latin typeface="Times New Roman"/>
                <a:cs typeface="Times New Roman"/>
              </a:rPr>
              <a:t>e</a:t>
            </a:r>
            <a:r>
              <a:rPr dirty="0" sz="800" spc="-200">
                <a:latin typeface="Times New Roman"/>
                <a:cs typeface="Times New Roman"/>
              </a:rPr>
              <a:t>f</a:t>
            </a:r>
            <a:r>
              <a:rPr dirty="0" baseline="24305" sz="1200" spc="-315">
                <a:latin typeface="Times New Roman"/>
                <a:cs typeface="Times New Roman"/>
              </a:rPr>
              <a:t>n</a:t>
            </a:r>
            <a:r>
              <a:rPr dirty="0" sz="800" spc="-155">
                <a:latin typeface="Times New Roman"/>
                <a:cs typeface="Times New Roman"/>
              </a:rPr>
              <a:t>a</a:t>
            </a:r>
            <a:r>
              <a:rPr dirty="0" baseline="24305" sz="1200" spc="-112">
                <a:latin typeface="Times New Roman"/>
                <a:cs typeface="Times New Roman"/>
              </a:rPr>
              <a:t>t</a:t>
            </a:r>
            <a:r>
              <a:rPr dirty="0" sz="800" spc="-245">
                <a:latin typeface="Times New Roman"/>
                <a:cs typeface="Times New Roman"/>
              </a:rPr>
              <a:t>s</a:t>
            </a:r>
            <a:r>
              <a:rPr dirty="0" baseline="24305" sz="1200" spc="-172">
                <a:latin typeface="Times New Roman"/>
                <a:cs typeface="Times New Roman"/>
              </a:rPr>
              <a:t>e</a:t>
            </a:r>
            <a:r>
              <a:rPr dirty="0" sz="800" spc="-45">
                <a:latin typeface="Times New Roman"/>
                <a:cs typeface="Times New Roman"/>
              </a:rPr>
              <a:t>e</a:t>
            </a:r>
            <a:r>
              <a:rPr dirty="0" baseline="24305" sz="1200" spc="-892">
                <a:latin typeface="Times New Roman"/>
                <a:cs typeface="Times New Roman"/>
              </a:rPr>
              <a:t>m</a:t>
            </a:r>
            <a:r>
              <a:rPr dirty="0" sz="800">
                <a:latin typeface="Times New Roman"/>
                <a:cs typeface="Times New Roman"/>
              </a:rPr>
              <a:t>s.</a:t>
            </a:r>
            <a:r>
              <a:rPr dirty="0" sz="800" spc="-40">
                <a:latin typeface="Times New Roman"/>
                <a:cs typeface="Times New Roman"/>
              </a:rPr>
              <a:t> </a:t>
            </a:r>
            <a:r>
              <a:rPr dirty="0" baseline="24305" sz="1200" spc="-232">
                <a:latin typeface="Times New Roman"/>
                <a:cs typeface="Times New Roman"/>
              </a:rPr>
              <a:t>u</a:t>
            </a:r>
            <a:r>
              <a:rPr dirty="0" sz="800" spc="-155">
                <a:latin typeface="Times New Roman"/>
                <a:cs typeface="Times New Roman"/>
              </a:rPr>
              <a:t>E</a:t>
            </a:r>
            <a:r>
              <a:rPr dirty="0" baseline="24305" sz="1200" spc="-232">
                <a:latin typeface="Times New Roman"/>
                <a:cs typeface="Times New Roman"/>
              </a:rPr>
              <a:t>l</a:t>
            </a:r>
            <a:r>
              <a:rPr dirty="0" sz="800" spc="-155">
                <a:latin typeface="Times New Roman"/>
                <a:cs typeface="Times New Roman"/>
              </a:rPr>
              <a:t>s</a:t>
            </a:r>
            <a:r>
              <a:rPr dirty="0" baseline="24305" sz="1200" spc="-232">
                <a:latin typeface="Times New Roman"/>
                <a:cs typeface="Times New Roman"/>
              </a:rPr>
              <a:t>ti</a:t>
            </a:r>
            <a:r>
              <a:rPr dirty="0" sz="800" spc="-155">
                <a:latin typeface="Times New Roman"/>
                <a:cs typeface="Times New Roman"/>
              </a:rPr>
              <a:t>p</a:t>
            </a:r>
            <a:r>
              <a:rPr dirty="0" baseline="24305" sz="1200" spc="-232">
                <a:latin typeface="Times New Roman"/>
                <a:cs typeface="Times New Roman"/>
              </a:rPr>
              <a:t>f</a:t>
            </a:r>
            <a:r>
              <a:rPr dirty="0" sz="800" spc="-155">
                <a:latin typeface="Times New Roman"/>
                <a:cs typeface="Times New Roman"/>
              </a:rPr>
              <a:t>e</a:t>
            </a:r>
            <a:r>
              <a:rPr dirty="0" baseline="24305" sz="1200" spc="-232">
                <a:latin typeface="Times New Roman"/>
                <a:cs typeface="Times New Roman"/>
              </a:rPr>
              <a:t>a</a:t>
            </a:r>
            <a:r>
              <a:rPr dirty="0" sz="800" spc="-155">
                <a:latin typeface="Times New Roman"/>
                <a:cs typeface="Times New Roman"/>
              </a:rPr>
              <a:t>c</a:t>
            </a:r>
            <a:r>
              <a:rPr dirty="0" baseline="24305" sz="1200" spc="-232">
                <a:latin typeface="Times New Roman"/>
                <a:cs typeface="Times New Roman"/>
              </a:rPr>
              <a:t>se</a:t>
            </a:r>
            <a:r>
              <a:rPr dirty="0" sz="800" spc="-155">
                <a:latin typeface="Times New Roman"/>
                <a:cs typeface="Times New Roman"/>
              </a:rPr>
              <a:t>ifi</a:t>
            </a:r>
            <a:r>
              <a:rPr dirty="0" baseline="24305" sz="1200" spc="-232">
                <a:latin typeface="Times New Roman"/>
                <a:cs typeface="Times New Roman"/>
              </a:rPr>
              <a:t>t</a:t>
            </a:r>
            <a:r>
              <a:rPr dirty="0" sz="800" spc="-155">
                <a:latin typeface="Times New Roman"/>
                <a:cs typeface="Times New Roman"/>
              </a:rPr>
              <a:t>q</a:t>
            </a:r>
            <a:r>
              <a:rPr dirty="0" baseline="24305" sz="1200" spc="-232">
                <a:latin typeface="Times New Roman"/>
                <a:cs typeface="Times New Roman"/>
              </a:rPr>
              <a:t>ip</a:t>
            </a:r>
            <a:r>
              <a:rPr dirty="0" sz="800" spc="-155">
                <a:latin typeface="Times New Roman"/>
                <a:cs typeface="Times New Roman"/>
              </a:rPr>
              <a:t>u</a:t>
            </a:r>
            <a:r>
              <a:rPr dirty="0" baseline="24305" sz="1200" spc="-232">
                <a:latin typeface="Times New Roman"/>
                <a:cs typeface="Times New Roman"/>
              </a:rPr>
              <a:t>o</a:t>
            </a:r>
            <a:r>
              <a:rPr dirty="0" sz="800" spc="-155">
                <a:latin typeface="Times New Roman"/>
                <a:cs typeface="Times New Roman"/>
              </a:rPr>
              <a:t>e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baseline="24305" sz="1200" spc="-247">
                <a:latin typeface="Times New Roman"/>
                <a:cs typeface="Times New Roman"/>
              </a:rPr>
              <a:t>9</a:t>
            </a:r>
            <a:r>
              <a:rPr dirty="0" sz="800" spc="-165">
                <a:latin typeface="Times New Roman"/>
                <a:cs typeface="Times New Roman"/>
              </a:rPr>
              <a:t>u</a:t>
            </a:r>
            <a:r>
              <a:rPr dirty="0" baseline="24305" sz="1200" spc="-247">
                <a:latin typeface="Times New Roman"/>
                <a:cs typeface="Times New Roman"/>
              </a:rPr>
              <a:t>4</a:t>
            </a:r>
            <a:r>
              <a:rPr dirty="0" sz="800" spc="-165">
                <a:latin typeface="Times New Roman"/>
                <a:cs typeface="Times New Roman"/>
              </a:rPr>
              <a:t>n</a:t>
            </a:r>
            <a:r>
              <a:rPr dirty="0" baseline="24305" sz="1200" spc="-247">
                <a:latin typeface="Times New Roman"/>
                <a:cs typeface="Times New Roman"/>
              </a:rPr>
              <a:t>.</a:t>
            </a:r>
            <a:r>
              <a:rPr dirty="0" baseline="24305" sz="1200" spc="82">
                <a:latin typeface="Times New Roman"/>
                <a:cs typeface="Times New Roman"/>
              </a:rPr>
              <a:t> </a:t>
            </a:r>
            <a:r>
              <a:rPr dirty="0" sz="800" spc="-265">
                <a:latin typeface="Times New Roman"/>
                <a:cs typeface="Times New Roman"/>
              </a:rPr>
              <a:t>a</a:t>
            </a:r>
            <a:r>
              <a:rPr dirty="0" baseline="24305" sz="1200" spc="-352">
                <a:latin typeface="Times New Roman"/>
                <a:cs typeface="Times New Roman"/>
              </a:rPr>
              <a:t>E</a:t>
            </a:r>
            <a:r>
              <a:rPr dirty="0" sz="800" spc="-45">
                <a:latin typeface="Times New Roman"/>
                <a:cs typeface="Times New Roman"/>
              </a:rPr>
              <a:t>r</a:t>
            </a:r>
            <a:r>
              <a:rPr dirty="0" baseline="24305" sz="1200" spc="-419">
                <a:latin typeface="Times New Roman"/>
                <a:cs typeface="Times New Roman"/>
              </a:rPr>
              <a:t>s</a:t>
            </a:r>
            <a:r>
              <a:rPr dirty="0" sz="800" spc="-90">
                <a:latin typeface="Times New Roman"/>
                <a:cs typeface="Times New Roman"/>
              </a:rPr>
              <a:t>c</a:t>
            </a:r>
            <a:r>
              <a:rPr dirty="0" baseline="24305" sz="1200" spc="-480">
                <a:latin typeface="Times New Roman"/>
                <a:cs typeface="Times New Roman"/>
              </a:rPr>
              <a:t>p</a:t>
            </a:r>
            <a:r>
              <a:rPr dirty="0" sz="800" spc="-90">
                <a:latin typeface="Times New Roman"/>
                <a:cs typeface="Times New Roman"/>
              </a:rPr>
              <a:t>h</a:t>
            </a:r>
            <a:r>
              <a:rPr dirty="0" baseline="24305" sz="1200" spc="-412">
                <a:latin typeface="Times New Roman"/>
                <a:cs typeface="Times New Roman"/>
              </a:rPr>
              <a:t>e</a:t>
            </a:r>
            <a:r>
              <a:rPr dirty="0" sz="800">
                <a:latin typeface="Times New Roman"/>
                <a:cs typeface="Times New Roman"/>
              </a:rPr>
              <a:t>i</a:t>
            </a:r>
            <a:r>
              <a:rPr dirty="0" sz="800" spc="-355">
                <a:latin typeface="Times New Roman"/>
                <a:cs typeface="Times New Roman"/>
              </a:rPr>
              <a:t>v</a:t>
            </a:r>
            <a:r>
              <a:rPr dirty="0" baseline="24305" sz="1200" spc="-7">
                <a:latin typeface="Times New Roman"/>
                <a:cs typeface="Times New Roman"/>
              </a:rPr>
              <a:t>c</a:t>
            </a:r>
            <a:r>
              <a:rPr dirty="0" sz="800" spc="-400">
                <a:latin typeface="Times New Roman"/>
                <a:cs typeface="Times New Roman"/>
              </a:rPr>
              <a:t>o</a:t>
            </a:r>
            <a:r>
              <a:rPr dirty="0" baseline="24305" sz="1200">
                <a:latin typeface="Times New Roman"/>
                <a:cs typeface="Times New Roman"/>
              </a:rPr>
              <a:t>if</a:t>
            </a:r>
            <a:r>
              <a:rPr dirty="0" baseline="24305" sz="1200" spc="-187">
                <a:latin typeface="Times New Roman"/>
                <a:cs typeface="Times New Roman"/>
              </a:rPr>
              <a:t>i</a:t>
            </a:r>
            <a:r>
              <a:rPr dirty="0" sz="800" spc="-515">
                <a:latin typeface="Times New Roman"/>
                <a:cs typeface="Times New Roman"/>
              </a:rPr>
              <a:t>m</a:t>
            </a:r>
            <a:r>
              <a:rPr dirty="0" baseline="24305" sz="1200">
                <a:latin typeface="Times New Roman"/>
                <a:cs typeface="Times New Roman"/>
              </a:rPr>
              <a:t>c</a:t>
            </a:r>
            <a:r>
              <a:rPr dirty="0" baseline="24305" sz="1200" spc="-307">
                <a:latin typeface="Times New Roman"/>
                <a:cs typeface="Times New Roman"/>
              </a:rPr>
              <a:t>a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-400">
                <a:latin typeface="Times New Roman"/>
                <a:cs typeface="Times New Roman"/>
              </a:rPr>
              <a:t>d</a:t>
            </a:r>
            <a:r>
              <a:rPr dirty="0" baseline="24305" sz="1200">
                <a:latin typeface="Times New Roman"/>
                <a:cs typeface="Times New Roman"/>
              </a:rPr>
              <a:t>e</a:t>
            </a:r>
            <a:r>
              <a:rPr dirty="0" baseline="24305" sz="1200" spc="22">
                <a:latin typeface="Times New Roman"/>
                <a:cs typeface="Times New Roman"/>
              </a:rPr>
              <a:t>l</a:t>
            </a:r>
            <a:r>
              <a:rPr dirty="0" sz="800" spc="-225">
                <a:latin typeface="Times New Roman"/>
                <a:cs typeface="Times New Roman"/>
              </a:rPr>
              <a:t>q</a:t>
            </a:r>
            <a:r>
              <a:rPr dirty="0" baseline="24305" sz="1200" spc="-7">
                <a:latin typeface="Times New Roman"/>
                <a:cs typeface="Times New Roman"/>
              </a:rPr>
              <a:t>t</a:t>
            </a:r>
            <a:r>
              <a:rPr dirty="0" sz="800" spc="-400">
                <a:latin typeface="Times New Roman"/>
                <a:cs typeface="Times New Roman"/>
              </a:rPr>
              <a:t>u</a:t>
            </a:r>
            <a:r>
              <a:rPr dirty="0" baseline="24305" sz="1200">
                <a:latin typeface="Times New Roman"/>
                <a:cs typeface="Times New Roman"/>
              </a:rPr>
              <a:t>i</a:t>
            </a:r>
            <a:r>
              <a:rPr dirty="0" baseline="24305" sz="1200" spc="-345">
                <a:latin typeface="Times New Roman"/>
                <a:cs typeface="Times New Roman"/>
              </a:rPr>
              <a:t>p</a:t>
            </a:r>
            <a:r>
              <a:rPr dirty="0" sz="800" spc="-130">
                <a:latin typeface="Times New Roman"/>
                <a:cs typeface="Times New Roman"/>
              </a:rPr>
              <a:t>e</a:t>
            </a:r>
            <a:r>
              <a:rPr dirty="0" baseline="24305" sz="1200" spc="-112">
                <a:latin typeface="Times New Roman"/>
                <a:cs typeface="Times New Roman"/>
              </a:rPr>
              <a:t>o</a:t>
            </a:r>
            <a:r>
              <a:rPr dirty="0" sz="800" spc="-335">
                <a:latin typeface="Times New Roman"/>
                <a:cs typeface="Times New Roman"/>
              </a:rPr>
              <a:t>d</a:t>
            </a:r>
            <a:r>
              <a:rPr dirty="0" baseline="24305" sz="1200">
                <a:latin typeface="Times New Roman"/>
                <a:cs typeface="Times New Roman"/>
              </a:rPr>
              <a:t>;</a:t>
            </a:r>
            <a:r>
              <a:rPr dirty="0" baseline="24305" sz="1200" spc="82">
                <a:latin typeface="Times New Roman"/>
                <a:cs typeface="Times New Roman"/>
              </a:rPr>
              <a:t> </a:t>
            </a:r>
            <a:r>
              <a:rPr dirty="0" sz="800" spc="-265">
                <a:latin typeface="Times New Roman"/>
                <a:cs typeface="Times New Roman"/>
              </a:rPr>
              <a:t>e</a:t>
            </a:r>
            <a:r>
              <a:rPr dirty="0" baseline="24305" sz="1200" spc="-345">
                <a:latin typeface="Times New Roman"/>
                <a:cs typeface="Times New Roman"/>
              </a:rPr>
              <a:t>T</a:t>
            </a:r>
            <a:r>
              <a:rPr dirty="0" sz="800" spc="-90">
                <a:latin typeface="Times New Roman"/>
                <a:cs typeface="Times New Roman"/>
              </a:rPr>
              <a:t>s</a:t>
            </a:r>
            <a:r>
              <a:rPr dirty="0" baseline="24305" sz="1200" spc="-750">
                <a:latin typeface="Times New Roman"/>
                <a:cs typeface="Times New Roman"/>
              </a:rPr>
              <a:t>H</a:t>
            </a:r>
            <a:r>
              <a:rPr dirty="0" sz="800">
                <a:latin typeface="Times New Roman"/>
                <a:cs typeface="Times New Roman"/>
              </a:rPr>
              <a:t>c</a:t>
            </a:r>
            <a:r>
              <a:rPr dirty="0" sz="800" spc="-130">
                <a:latin typeface="Times New Roman"/>
                <a:cs typeface="Times New Roman"/>
              </a:rPr>
              <a:t>r</a:t>
            </a:r>
            <a:r>
              <a:rPr dirty="0" baseline="24305" sz="1200" spc="-547">
                <a:latin typeface="Times New Roman"/>
                <a:cs typeface="Times New Roman"/>
              </a:rPr>
              <a:t>E</a:t>
            </a:r>
            <a:r>
              <a:rPr dirty="0" sz="800">
                <a:latin typeface="Times New Roman"/>
                <a:cs typeface="Times New Roman"/>
              </a:rPr>
              <a:t>i</a:t>
            </a:r>
            <a:r>
              <a:rPr dirty="0" sz="800" spc="-265">
                <a:latin typeface="Times New Roman"/>
                <a:cs typeface="Times New Roman"/>
              </a:rPr>
              <a:t>b</a:t>
            </a:r>
            <a:r>
              <a:rPr dirty="0" baseline="24305" sz="1200" spc="-480">
                <a:latin typeface="Times New Roman"/>
                <a:cs typeface="Times New Roman"/>
              </a:rPr>
              <a:t>V</a:t>
            </a:r>
            <a:r>
              <a:rPr dirty="0" sz="800" spc="-145">
                <a:latin typeface="Times New Roman"/>
                <a:cs typeface="Times New Roman"/>
              </a:rPr>
              <a:t>a</a:t>
            </a:r>
            <a:r>
              <a:rPr dirty="0" baseline="24305" sz="1200">
                <a:latin typeface="Times New Roman"/>
                <a:cs typeface="Times New Roman"/>
              </a:rPr>
              <a:t>,</a:t>
            </a:r>
            <a:r>
              <a:rPr dirty="0" baseline="24305" sz="1200" spc="202">
                <a:latin typeface="Times New Roman"/>
                <a:cs typeface="Times New Roman"/>
              </a:rPr>
              <a:t> </a:t>
            </a:r>
            <a:r>
              <a:rPr dirty="0" sz="800" spc="-195">
                <a:latin typeface="Times New Roman"/>
                <a:cs typeface="Times New Roman"/>
              </a:rPr>
              <a:t>l</a:t>
            </a:r>
            <a:r>
              <a:rPr dirty="0" baseline="24305" sz="1200" spc="-292">
                <a:latin typeface="Times New Roman"/>
                <a:cs typeface="Times New Roman"/>
              </a:rPr>
              <a:t>I</a:t>
            </a:r>
            <a:r>
              <a:rPr dirty="0" sz="800" spc="-195">
                <a:latin typeface="Times New Roman"/>
                <a:cs typeface="Times New Roman"/>
              </a:rPr>
              <a:t>o</a:t>
            </a:r>
            <a:r>
              <a:rPr dirty="0" baseline="24305" sz="1200" spc="-292">
                <a:latin typeface="Times New Roman"/>
                <a:cs typeface="Times New Roman"/>
              </a:rPr>
              <a:t>T</a:t>
            </a:r>
            <a:r>
              <a:rPr dirty="0" sz="800" spc="-195">
                <a:latin typeface="Times New Roman"/>
                <a:cs typeface="Times New Roman"/>
              </a:rPr>
              <a:t>s</a:t>
            </a:r>
            <a:r>
              <a:rPr dirty="0" baseline="24305" sz="1200" spc="-292">
                <a:latin typeface="Times New Roman"/>
                <a:cs typeface="Times New Roman"/>
              </a:rPr>
              <a:t>E</a:t>
            </a:r>
            <a:r>
              <a:rPr dirty="0" sz="800" spc="-195">
                <a:latin typeface="Times New Roman"/>
                <a:cs typeface="Times New Roman"/>
              </a:rPr>
              <a:t>m</a:t>
            </a:r>
            <a:r>
              <a:rPr dirty="0" baseline="24305" sz="1200" spc="-292">
                <a:latin typeface="Times New Roman"/>
                <a:cs typeface="Times New Roman"/>
              </a:rPr>
              <a:t>R</a:t>
            </a:r>
            <a:r>
              <a:rPr dirty="0" sz="800" spc="-195">
                <a:latin typeface="Times New Roman"/>
                <a:cs typeface="Times New Roman"/>
              </a:rPr>
              <a:t>o</a:t>
            </a:r>
            <a:r>
              <a:rPr dirty="0" baseline="24305" sz="1200" spc="-292">
                <a:latin typeface="Times New Roman"/>
                <a:cs typeface="Times New Roman"/>
              </a:rPr>
              <a:t>,</a:t>
            </a:r>
            <a:r>
              <a:rPr dirty="0" baseline="24305" sz="1200" spc="135">
                <a:latin typeface="Times New Roman"/>
                <a:cs typeface="Times New Roman"/>
              </a:rPr>
              <a:t> </a:t>
            </a:r>
            <a:r>
              <a:rPr dirty="0" sz="800" spc="-320">
                <a:latin typeface="Times New Roman"/>
                <a:cs typeface="Times New Roman"/>
              </a:rPr>
              <a:t>d</a:t>
            </a:r>
            <a:r>
              <a:rPr dirty="0" baseline="24305" sz="1200" spc="-382">
                <a:latin typeface="Times New Roman"/>
                <a:cs typeface="Times New Roman"/>
              </a:rPr>
              <a:t>N</a:t>
            </a:r>
            <a:r>
              <a:rPr dirty="0" sz="800" spc="-95">
                <a:latin typeface="Times New Roman"/>
                <a:cs typeface="Times New Roman"/>
              </a:rPr>
              <a:t>e</a:t>
            </a:r>
            <a:r>
              <a:rPr dirty="0" baseline="24305" sz="1200" spc="-719">
                <a:latin typeface="Times New Roman"/>
                <a:cs typeface="Times New Roman"/>
              </a:rPr>
              <a:t>O</a:t>
            </a:r>
            <a:r>
              <a:rPr dirty="0" sz="800" spc="5">
                <a:latin typeface="Times New Roman"/>
                <a:cs typeface="Times New Roman"/>
              </a:rPr>
              <a:t>l</a:t>
            </a:r>
            <a:r>
              <a:rPr dirty="0" sz="800" spc="-140">
                <a:latin typeface="Times New Roman"/>
                <a:cs typeface="Times New Roman"/>
              </a:rPr>
              <a:t>o</a:t>
            </a:r>
            <a:r>
              <a:rPr dirty="0" baseline="24305" sz="1200" spc="-592">
                <a:latin typeface="Times New Roman"/>
                <a:cs typeface="Times New Roman"/>
              </a:rPr>
              <a:t>R</a:t>
            </a:r>
            <a:r>
              <a:rPr dirty="0" sz="800" spc="35">
                <a:latin typeface="Times New Roman"/>
                <a:cs typeface="Times New Roman"/>
              </a:rPr>
              <a:t>s</a:t>
            </a:r>
            <a:r>
              <a:rPr dirty="0" baseline="24305" sz="1200" spc="-480">
                <a:latin typeface="Times New Roman"/>
                <a:cs typeface="Times New Roman"/>
              </a:rPr>
              <a:t>T</a:t>
            </a:r>
            <a:r>
              <a:rPr dirty="0" sz="800" spc="-229">
                <a:latin typeface="Times New Roman"/>
                <a:cs typeface="Times New Roman"/>
              </a:rPr>
              <a:t>T</a:t>
            </a:r>
            <a:r>
              <a:rPr dirty="0" baseline="24305" sz="1200" spc="7">
                <a:latin typeface="Times New Roman"/>
                <a:cs typeface="Times New Roman"/>
              </a:rPr>
              <a:t>,</a:t>
            </a:r>
            <a:r>
              <a:rPr dirty="0" sz="800" spc="5">
                <a:latin typeface="Times New Roman"/>
                <a:cs typeface="Times New Roman"/>
              </a:rPr>
              <a:t>ipo</a:t>
            </a:r>
            <a:r>
              <a:rPr dirty="0" sz="800" spc="2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94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(plantillas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disponibles).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aplican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mismas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reglas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MODELOS.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1089080" y="2159652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595687" y="2139829"/>
            <a:ext cx="1841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107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1227846" y="342472"/>
            <a:ext cx="61594" cy="9715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50" spc="-50">
                <a:latin typeface="Courier New"/>
                <a:cs typeface="Courier New"/>
              </a:rPr>
              <a:t>o</a:t>
            </a:r>
            <a:endParaRPr sz="450">
              <a:latin typeface="Courier New"/>
              <a:cs typeface="Courier New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101780" y="752164"/>
            <a:ext cx="259079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800" spc="-20" b="1" i="1">
                <a:latin typeface="Times New Roman"/>
                <a:cs typeface="Times New Roman"/>
              </a:rPr>
              <a:t>TACS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1227846" y="1227934"/>
            <a:ext cx="61594" cy="9715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50" spc="-50">
                <a:latin typeface="Courier New"/>
                <a:cs typeface="Courier New"/>
              </a:rPr>
              <a:t>o</a:t>
            </a:r>
            <a:endParaRPr sz="450">
              <a:latin typeface="Courier New"/>
              <a:cs typeface="Courier New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1227846" y="1644234"/>
            <a:ext cx="61594" cy="9715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50" spc="-50">
                <a:latin typeface="Courier New"/>
                <a:cs typeface="Courier New"/>
              </a:rPr>
              <a:t>o</a:t>
            </a:r>
            <a:endParaRPr sz="450">
              <a:latin typeface="Courier New"/>
              <a:cs typeface="Courier New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1227846" y="1783000"/>
            <a:ext cx="61594" cy="9715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50" spc="-50">
                <a:latin typeface="Courier New"/>
                <a:cs typeface="Courier New"/>
              </a:rPr>
              <a:t>o</a:t>
            </a:r>
            <a:endParaRPr sz="450">
              <a:latin typeface="Courier New"/>
              <a:cs typeface="Courier New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1227846" y="811634"/>
            <a:ext cx="4632325" cy="107124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algn="ctr" marL="480695">
              <a:lnSpc>
                <a:spcPct val="100000"/>
              </a:lnSpc>
              <a:spcBef>
                <a:spcPts val="125"/>
              </a:spcBef>
            </a:pPr>
            <a:r>
              <a:rPr dirty="0" sz="600" spc="-10">
                <a:latin typeface="Arial MT"/>
                <a:cs typeface="Arial MT"/>
              </a:rPr>
              <a:t>Traduciendo...</a:t>
            </a:r>
            <a:endParaRPr sz="600">
              <a:latin typeface="Arial MT"/>
              <a:cs typeface="Arial MT"/>
            </a:endParaRPr>
          </a:p>
          <a:p>
            <a:pPr marL="153035" indent="-140335">
              <a:lnSpc>
                <a:spcPct val="100000"/>
              </a:lnSpc>
              <a:spcBef>
                <a:spcPts val="15"/>
              </a:spcBef>
              <a:buSzPct val="56250"/>
              <a:buFont typeface="Courier New"/>
              <a:buChar char="o"/>
              <a:tabLst>
                <a:tab pos="153035" algn="l"/>
              </a:tabLst>
            </a:pPr>
            <a:r>
              <a:rPr dirty="0" baseline="3472" sz="1200">
                <a:latin typeface="Times New Roman"/>
                <a:cs typeface="Times New Roman"/>
              </a:rPr>
              <a:t>Acoplamiento</a:t>
            </a:r>
            <a:r>
              <a:rPr dirty="0" baseline="3472" sz="1200" spc="97">
                <a:latin typeface="Times New Roman"/>
                <a:cs typeface="Times New Roman"/>
              </a:rPr>
              <a:t> </a:t>
            </a:r>
            <a:r>
              <a:rPr dirty="0" baseline="3472" sz="1200">
                <a:latin typeface="Times New Roman"/>
                <a:cs typeface="Times New Roman"/>
              </a:rPr>
              <a:t>al</a:t>
            </a:r>
            <a:r>
              <a:rPr dirty="0" baseline="3472" sz="1200" spc="104">
                <a:latin typeface="Times New Roman"/>
                <a:cs typeface="Times New Roman"/>
              </a:rPr>
              <a:t> </a:t>
            </a:r>
            <a:r>
              <a:rPr dirty="0" baseline="3472" sz="1200">
                <a:latin typeface="Times New Roman"/>
                <a:cs typeface="Times New Roman"/>
              </a:rPr>
              <a:t>circuito.</a:t>
            </a:r>
            <a:r>
              <a:rPr dirty="0" baseline="3472" sz="1200" spc="104">
                <a:latin typeface="Times New Roman"/>
                <a:cs typeface="Times New Roman"/>
              </a:rPr>
              <a:t> </a:t>
            </a:r>
            <a:r>
              <a:rPr dirty="0" baseline="3472" sz="1200">
                <a:latin typeface="Times New Roman"/>
                <a:cs typeface="Times New Roman"/>
              </a:rPr>
              <a:t>La</a:t>
            </a:r>
            <a:r>
              <a:rPr dirty="0" baseline="3472" sz="1200" spc="104">
                <a:latin typeface="Times New Roman"/>
                <a:cs typeface="Times New Roman"/>
              </a:rPr>
              <a:t> </a:t>
            </a:r>
            <a:r>
              <a:rPr dirty="0" baseline="3472" sz="1200">
                <a:latin typeface="Times New Roman"/>
                <a:cs typeface="Times New Roman"/>
              </a:rPr>
              <a:t>entrada</a:t>
            </a:r>
            <a:r>
              <a:rPr dirty="0" baseline="3472" sz="1200" spc="97">
                <a:latin typeface="Times New Roman"/>
                <a:cs typeface="Times New Roman"/>
              </a:rPr>
              <a:t> </a:t>
            </a:r>
            <a:r>
              <a:rPr dirty="0" baseline="3472" sz="1200">
                <a:latin typeface="Times New Roman"/>
                <a:cs typeface="Times New Roman"/>
              </a:rPr>
              <a:t>a</a:t>
            </a:r>
            <a:r>
              <a:rPr dirty="0" baseline="3472" sz="1200" spc="104">
                <a:latin typeface="Times New Roman"/>
                <a:cs typeface="Times New Roman"/>
              </a:rPr>
              <a:t> </a:t>
            </a:r>
            <a:r>
              <a:rPr dirty="0" baseline="3472" sz="1200">
                <a:latin typeface="Times New Roman"/>
                <a:cs typeface="Times New Roman"/>
              </a:rPr>
              <a:t>TACS</a:t>
            </a:r>
            <a:r>
              <a:rPr dirty="0" baseline="3472" sz="1200" spc="104">
                <a:latin typeface="Times New Roman"/>
                <a:cs typeface="Times New Roman"/>
              </a:rPr>
              <a:t> </a:t>
            </a:r>
            <a:r>
              <a:rPr dirty="0" baseline="3472" sz="1200">
                <a:latin typeface="Times New Roman"/>
                <a:cs typeface="Times New Roman"/>
              </a:rPr>
              <a:t>desde</a:t>
            </a:r>
            <a:r>
              <a:rPr dirty="0" baseline="3472" sz="1200" spc="104">
                <a:latin typeface="Times New Roman"/>
                <a:cs typeface="Times New Roman"/>
              </a:rPr>
              <a:t> </a:t>
            </a:r>
            <a:r>
              <a:rPr dirty="0" baseline="3472" sz="1200">
                <a:latin typeface="Times New Roman"/>
                <a:cs typeface="Times New Roman"/>
              </a:rPr>
              <a:t>el</a:t>
            </a:r>
            <a:r>
              <a:rPr dirty="0" baseline="3472" sz="1200" spc="97">
                <a:latin typeface="Times New Roman"/>
                <a:cs typeface="Times New Roman"/>
              </a:rPr>
              <a:t> </a:t>
            </a:r>
            <a:r>
              <a:rPr dirty="0" baseline="3472" sz="1200">
                <a:latin typeface="Times New Roman"/>
                <a:cs typeface="Times New Roman"/>
              </a:rPr>
              <a:t>circuito</a:t>
            </a:r>
            <a:r>
              <a:rPr dirty="0" baseline="3472" sz="1200" spc="104">
                <a:latin typeface="Times New Roman"/>
                <a:cs typeface="Times New Roman"/>
              </a:rPr>
              <a:t> </a:t>
            </a:r>
            <a:r>
              <a:rPr dirty="0" baseline="3472" sz="1200">
                <a:latin typeface="Times New Roman"/>
                <a:cs typeface="Times New Roman"/>
              </a:rPr>
              <a:t>debe</a:t>
            </a:r>
            <a:r>
              <a:rPr dirty="0" baseline="3472" sz="1200" spc="104">
                <a:latin typeface="Times New Roman"/>
                <a:cs typeface="Times New Roman"/>
              </a:rPr>
              <a:t> </a:t>
            </a:r>
            <a:r>
              <a:rPr dirty="0" baseline="3472" sz="1200">
                <a:latin typeface="Times New Roman"/>
                <a:cs typeface="Times New Roman"/>
              </a:rPr>
              <a:t>estar</a:t>
            </a:r>
            <a:r>
              <a:rPr dirty="0" baseline="3472" sz="1200" spc="104">
                <a:latin typeface="Times New Roman"/>
                <a:cs typeface="Times New Roman"/>
              </a:rPr>
              <a:t> </a:t>
            </a:r>
            <a:r>
              <a:rPr dirty="0" baseline="3472" sz="1200">
                <a:latin typeface="Times New Roman"/>
                <a:cs typeface="Times New Roman"/>
              </a:rPr>
              <a:t>conectada</a:t>
            </a:r>
            <a:r>
              <a:rPr dirty="0" baseline="3472" sz="1200" spc="97">
                <a:latin typeface="Times New Roman"/>
                <a:cs typeface="Times New Roman"/>
              </a:rPr>
              <a:t> </a:t>
            </a:r>
            <a:r>
              <a:rPr dirty="0" baseline="3472" sz="1200">
                <a:latin typeface="Times New Roman"/>
                <a:cs typeface="Times New Roman"/>
              </a:rPr>
              <a:t>a</a:t>
            </a:r>
            <a:r>
              <a:rPr dirty="0" baseline="3472" sz="1200" spc="104">
                <a:latin typeface="Times New Roman"/>
                <a:cs typeface="Times New Roman"/>
              </a:rPr>
              <a:t> </a:t>
            </a:r>
            <a:r>
              <a:rPr dirty="0" baseline="3472" sz="1200">
                <a:latin typeface="Times New Roman"/>
                <a:cs typeface="Times New Roman"/>
              </a:rPr>
              <a:t>este</a:t>
            </a:r>
            <a:r>
              <a:rPr dirty="0" baseline="3472" sz="1200" spc="104">
                <a:latin typeface="Times New Roman"/>
                <a:cs typeface="Times New Roman"/>
              </a:rPr>
              <a:t> </a:t>
            </a:r>
            <a:r>
              <a:rPr dirty="0" baseline="3472" sz="1200" spc="-15">
                <a:latin typeface="Times New Roman"/>
                <a:cs typeface="Times New Roman"/>
              </a:rPr>
              <a:t>objeto.</a:t>
            </a:r>
            <a:endParaRPr baseline="3472" sz="1200">
              <a:latin typeface="Times New Roman"/>
              <a:cs typeface="Times New Roman"/>
            </a:endParaRPr>
          </a:p>
          <a:p>
            <a:pPr marL="153035" indent="-140335">
              <a:lnSpc>
                <a:spcPct val="100000"/>
              </a:lnSpc>
              <a:spcBef>
                <a:spcPts val="130"/>
              </a:spcBef>
              <a:buSzPct val="56250"/>
              <a:buFont typeface="Courier New"/>
              <a:buChar char="o"/>
              <a:tabLst>
                <a:tab pos="153035" algn="l"/>
              </a:tabLst>
            </a:pPr>
            <a:r>
              <a:rPr dirty="0" baseline="3472" sz="1200">
                <a:latin typeface="Times New Roman"/>
                <a:cs typeface="Times New Roman"/>
              </a:rPr>
              <a:t>4</a:t>
            </a:r>
            <a:r>
              <a:rPr dirty="0" baseline="3472" sz="1200" spc="67">
                <a:latin typeface="Times New Roman"/>
                <a:cs typeface="Times New Roman"/>
              </a:rPr>
              <a:t> </a:t>
            </a:r>
            <a:r>
              <a:rPr dirty="0" baseline="3472" sz="1200">
                <a:latin typeface="Times New Roman"/>
                <a:cs typeface="Times New Roman"/>
              </a:rPr>
              <a:t>tipos</a:t>
            </a:r>
            <a:r>
              <a:rPr dirty="0" baseline="3472" sz="1200" spc="67">
                <a:latin typeface="Times New Roman"/>
                <a:cs typeface="Times New Roman"/>
              </a:rPr>
              <a:t> </a:t>
            </a:r>
            <a:r>
              <a:rPr dirty="0" baseline="3472" sz="1200">
                <a:latin typeface="Times New Roman"/>
                <a:cs typeface="Times New Roman"/>
              </a:rPr>
              <a:t>de</a:t>
            </a:r>
            <a:r>
              <a:rPr dirty="0" baseline="3472" sz="1200" spc="67">
                <a:latin typeface="Times New Roman"/>
                <a:cs typeface="Times New Roman"/>
              </a:rPr>
              <a:t> </a:t>
            </a:r>
            <a:r>
              <a:rPr dirty="0" baseline="3472" sz="1200">
                <a:latin typeface="Times New Roman"/>
                <a:cs typeface="Times New Roman"/>
              </a:rPr>
              <a:t>fuentes</a:t>
            </a:r>
            <a:r>
              <a:rPr dirty="0" baseline="3472" sz="1200" spc="67">
                <a:latin typeface="Times New Roman"/>
                <a:cs typeface="Times New Roman"/>
              </a:rPr>
              <a:t> </a:t>
            </a:r>
            <a:r>
              <a:rPr dirty="0" baseline="3472" sz="1200">
                <a:latin typeface="Times New Roman"/>
                <a:cs typeface="Times New Roman"/>
              </a:rPr>
              <a:t>TACS:</a:t>
            </a:r>
            <a:r>
              <a:rPr dirty="0" baseline="3472" sz="1200" spc="67">
                <a:latin typeface="Times New Roman"/>
                <a:cs typeface="Times New Roman"/>
              </a:rPr>
              <a:t> </a:t>
            </a:r>
            <a:r>
              <a:rPr dirty="0" baseline="3472" sz="1200">
                <a:latin typeface="Times New Roman"/>
                <a:cs typeface="Times New Roman"/>
              </a:rPr>
              <a:t>DC,</a:t>
            </a:r>
            <a:r>
              <a:rPr dirty="0" baseline="3472" sz="1200" spc="67">
                <a:latin typeface="Times New Roman"/>
                <a:cs typeface="Times New Roman"/>
              </a:rPr>
              <a:t> </a:t>
            </a:r>
            <a:r>
              <a:rPr dirty="0" baseline="3472" sz="1200">
                <a:latin typeface="Times New Roman"/>
                <a:cs typeface="Times New Roman"/>
              </a:rPr>
              <a:t>AC,</a:t>
            </a:r>
            <a:r>
              <a:rPr dirty="0" baseline="3472" sz="1200" spc="67">
                <a:latin typeface="Times New Roman"/>
                <a:cs typeface="Times New Roman"/>
              </a:rPr>
              <a:t> </a:t>
            </a:r>
            <a:r>
              <a:rPr dirty="0" baseline="3472" sz="1200">
                <a:latin typeface="Times New Roman"/>
                <a:cs typeface="Times New Roman"/>
              </a:rPr>
              <a:t>Pulse,</a:t>
            </a:r>
            <a:r>
              <a:rPr dirty="0" baseline="3472" sz="1200" spc="67">
                <a:latin typeface="Times New Roman"/>
                <a:cs typeface="Times New Roman"/>
              </a:rPr>
              <a:t> </a:t>
            </a:r>
            <a:r>
              <a:rPr dirty="0" baseline="3472" sz="1200" spc="-15">
                <a:latin typeface="Times New Roman"/>
                <a:cs typeface="Times New Roman"/>
              </a:rPr>
              <a:t>Ramp.</a:t>
            </a:r>
            <a:endParaRPr baseline="3472" sz="1200">
              <a:latin typeface="Times New Roman"/>
              <a:cs typeface="Times New Roman"/>
            </a:endParaRPr>
          </a:p>
          <a:p>
            <a:pPr marL="151130" marR="5080">
              <a:lnSpc>
                <a:spcPts val="1090"/>
              </a:lnSpc>
              <a:spcBef>
                <a:spcPts val="10"/>
              </a:spcBef>
            </a:pPr>
            <a:r>
              <a:rPr dirty="0" sz="800">
                <a:latin typeface="Times New Roman"/>
                <a:cs typeface="Times New Roman"/>
              </a:rPr>
              <a:t>Funciones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transferencia: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función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transferencia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general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Laplace.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límites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conectado,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aplican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límites.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Icono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dinámico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primer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orden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límites.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Integral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simple,</a:t>
            </a:r>
            <a:endParaRPr sz="800">
              <a:latin typeface="Times New Roman"/>
              <a:cs typeface="Times New Roman"/>
            </a:endParaRPr>
          </a:p>
          <a:p>
            <a:pPr marL="151130" marR="1933575">
              <a:lnSpc>
                <a:spcPts val="1090"/>
              </a:lnSpc>
              <a:spcBef>
                <a:spcPts val="5"/>
              </a:spcBef>
            </a:pPr>
            <a:r>
              <a:rPr dirty="0" sz="800">
                <a:latin typeface="Times New Roman"/>
                <a:cs typeface="Times New Roman"/>
              </a:rPr>
              <a:t>Derivado,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primer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orden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transferencia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paso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bajo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alto.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Dispositivos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TACS.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50-</a:t>
            </a:r>
            <a:r>
              <a:rPr dirty="0" sz="800" spc="-25">
                <a:latin typeface="Times New Roman"/>
                <a:cs typeface="Times New Roman"/>
              </a:rPr>
              <a:t>66.</a:t>
            </a:r>
            <a:endParaRPr sz="800">
              <a:latin typeface="Times New Roman"/>
              <a:cs typeface="Times New Roman"/>
            </a:endParaRPr>
          </a:p>
          <a:p>
            <a:pPr marL="151130">
              <a:lnSpc>
                <a:spcPct val="100000"/>
              </a:lnSpc>
              <a:spcBef>
                <a:spcPts val="80"/>
              </a:spcBef>
            </a:pPr>
            <a:r>
              <a:rPr dirty="0" sz="800">
                <a:latin typeface="Times New Roman"/>
                <a:cs typeface="Times New Roman"/>
              </a:rPr>
              <a:t>Condición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inicial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TACS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(Tipo-</a:t>
            </a:r>
            <a:r>
              <a:rPr dirty="0" sz="800" spc="-25">
                <a:latin typeface="Times New Roman"/>
                <a:cs typeface="Times New Roman"/>
              </a:rPr>
              <a:t>77)</a:t>
            </a:r>
            <a:endParaRPr sz="800">
              <a:latin typeface="Times New Roman"/>
              <a:cs typeface="Times New Roman"/>
            </a:endParaRPr>
          </a:p>
        </p:txBody>
      </p:sp>
      <p:grpSp>
        <p:nvGrpSpPr>
          <p:cNvPr id="16" name="object 16" descr=""/>
          <p:cNvGrpSpPr/>
          <p:nvPr/>
        </p:nvGrpSpPr>
        <p:grpSpPr>
          <a:xfrm>
            <a:off x="368299" y="2608466"/>
            <a:ext cx="218440" cy="13335"/>
            <a:chOff x="368299" y="2608466"/>
            <a:chExt cx="218440" cy="13335"/>
          </a:xfrm>
        </p:grpSpPr>
        <p:sp>
          <p:nvSpPr>
            <p:cNvPr id="17" name="object 17" descr=""/>
            <p:cNvSpPr/>
            <p:nvPr/>
          </p:nvSpPr>
          <p:spPr>
            <a:xfrm>
              <a:off x="368299" y="2608466"/>
              <a:ext cx="218440" cy="6985"/>
            </a:xfrm>
            <a:custGeom>
              <a:avLst/>
              <a:gdLst/>
              <a:ahLst/>
              <a:cxnLst/>
              <a:rect l="l" t="t" r="r" b="b"/>
              <a:pathLst>
                <a:path w="218440" h="6985">
                  <a:moveTo>
                    <a:pt x="218061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218061" y="0"/>
                  </a:lnTo>
                  <a:lnTo>
                    <a:pt x="218061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 descr=""/>
            <p:cNvSpPr/>
            <p:nvPr/>
          </p:nvSpPr>
          <p:spPr>
            <a:xfrm>
              <a:off x="368287" y="2608465"/>
              <a:ext cx="218440" cy="13335"/>
            </a:xfrm>
            <a:custGeom>
              <a:avLst/>
              <a:gdLst/>
              <a:ahLst/>
              <a:cxnLst/>
              <a:rect l="l" t="t" r="r" b="b"/>
              <a:pathLst>
                <a:path w="218440" h="13335">
                  <a:moveTo>
                    <a:pt x="218071" y="0"/>
                  </a:moveTo>
                  <a:lnTo>
                    <a:pt x="211455" y="6616"/>
                  </a:lnTo>
                  <a:lnTo>
                    <a:pt x="0" y="6616"/>
                  </a:lnTo>
                  <a:lnTo>
                    <a:pt x="0" y="13220"/>
                  </a:lnTo>
                  <a:lnTo>
                    <a:pt x="211455" y="13220"/>
                  </a:lnTo>
                  <a:lnTo>
                    <a:pt x="218071" y="13220"/>
                  </a:lnTo>
                  <a:lnTo>
                    <a:pt x="218071" y="6616"/>
                  </a:lnTo>
                  <a:lnTo>
                    <a:pt x="218071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 descr=""/>
            <p:cNvSpPr/>
            <p:nvPr/>
          </p:nvSpPr>
          <p:spPr>
            <a:xfrm>
              <a:off x="368299" y="2608466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0" name="object 20" descr=""/>
          <p:cNvSpPr txBox="1"/>
          <p:nvPr/>
        </p:nvSpPr>
        <p:spPr>
          <a:xfrm>
            <a:off x="377488" y="2668463"/>
            <a:ext cx="20193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Arial"/>
                <a:cs typeface="Arial"/>
              </a:rPr>
              <a:t>108</a:t>
            </a:r>
            <a:endParaRPr sz="800">
              <a:latin typeface="Arial"/>
              <a:cs typeface="Arial"/>
            </a:endParaRPr>
          </a:p>
        </p:txBody>
      </p:sp>
      <p:sp>
        <p:nvSpPr>
          <p:cNvPr id="45" name="object 45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46" name="object 46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94615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84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21" name="object 21" descr=""/>
          <p:cNvSpPr txBox="1"/>
          <p:nvPr/>
        </p:nvSpPr>
        <p:spPr>
          <a:xfrm>
            <a:off x="4505379" y="2840269"/>
            <a:ext cx="99060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de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referencia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976745" y="3316040"/>
            <a:ext cx="61594" cy="9715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50" spc="-50">
                <a:latin typeface="Courier New"/>
                <a:cs typeface="Courier New"/>
              </a:rPr>
              <a:t>o</a:t>
            </a:r>
            <a:endParaRPr sz="450">
              <a:latin typeface="Courier New"/>
              <a:cs typeface="Courier New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1115511" y="3244675"/>
            <a:ext cx="4754880" cy="58102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 marR="5080">
              <a:lnSpc>
                <a:spcPct val="113799"/>
              </a:lnSpc>
              <a:spcBef>
                <a:spcPts val="90"/>
              </a:spcBef>
            </a:pPr>
            <a:r>
              <a:rPr dirty="0" sz="800">
                <a:latin typeface="Times New Roman"/>
                <a:cs typeface="Times New Roman"/>
              </a:rPr>
              <a:t>Declaraciones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Fortran: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declaración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general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Fortran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(expresión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única).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Matemáticas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Simplificadas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declaraciones</a:t>
            </a:r>
            <a:r>
              <a:rPr dirty="0" sz="800" spc="1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</a:t>
            </a:r>
            <a:r>
              <a:rPr dirty="0" sz="800" spc="114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operadores</a:t>
            </a:r>
            <a:r>
              <a:rPr dirty="0" sz="800" spc="114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lógicos.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Dibujar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relaciones.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relaciones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dibujan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azul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usan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visualizar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conexiones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entre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declaraciones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Fortran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otros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relaciones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afectarán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ATP.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976745" y="3593574"/>
            <a:ext cx="61594" cy="9715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50" spc="-50">
                <a:latin typeface="Courier New"/>
                <a:cs typeface="Courier New"/>
              </a:rPr>
              <a:t>o</a:t>
            </a:r>
            <a:endParaRPr sz="450">
              <a:latin typeface="Courier New"/>
              <a:cs typeface="Courier New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831370" y="3897538"/>
            <a:ext cx="93916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 i="1">
                <a:latin typeface="Times New Roman"/>
                <a:cs typeface="Times New Roman"/>
              </a:rPr>
              <a:t>Usuario</a:t>
            </a:r>
            <a:r>
              <a:rPr dirty="0" sz="800" spc="85" b="1" i="1">
                <a:latin typeface="Times New Roman"/>
                <a:cs typeface="Times New Roman"/>
              </a:rPr>
              <a:t> </a:t>
            </a:r>
            <a:r>
              <a:rPr dirty="0" sz="800" spc="-10" b="1" i="1">
                <a:latin typeface="Times New Roman"/>
                <a:cs typeface="Times New Roman"/>
              </a:rPr>
              <a:t>especificado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976745" y="4095776"/>
            <a:ext cx="61594" cy="9715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50" spc="-50">
                <a:latin typeface="Courier New"/>
                <a:cs typeface="Courier New"/>
              </a:rPr>
              <a:t>o</a:t>
            </a:r>
            <a:endParaRPr sz="450">
              <a:latin typeface="Courier New"/>
              <a:cs typeface="Courier New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1115511" y="4024410"/>
            <a:ext cx="5509895" cy="113601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 marR="732790">
              <a:lnSpc>
                <a:spcPct val="113799"/>
              </a:lnSpc>
              <a:spcBef>
                <a:spcPts val="90"/>
              </a:spcBef>
            </a:pPr>
            <a:r>
              <a:rPr dirty="0" sz="800">
                <a:latin typeface="Times New Roman"/>
                <a:cs typeface="Times New Roman"/>
              </a:rPr>
              <a:t>Biblioteca: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$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Include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utiliza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incluir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lib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35">
                <a:latin typeface="Times New Roman"/>
                <a:cs typeface="Times New Roman"/>
              </a:rPr>
              <a:t>ATP.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debe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mantener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seguimiento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internos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inclusión.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Adicional: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Texto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formato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libre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insertar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35">
                <a:latin typeface="Times New Roman"/>
                <a:cs typeface="Times New Roman"/>
              </a:rPr>
              <a:t>ATP.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ubicación.</a:t>
            </a:r>
            <a:endParaRPr sz="800">
              <a:latin typeface="Times New Roman"/>
              <a:cs typeface="Times New Roman"/>
            </a:endParaRPr>
          </a:p>
          <a:p>
            <a:pPr marL="12700" marR="106743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Referencia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simple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trifásica: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representados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ATP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sirven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visualización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conectividad.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Archivos: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soporte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(sup).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Importe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lib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(formato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módulo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base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datos)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través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Editar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menú.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$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Include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incluir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lib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pasar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nombres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variables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parámetros.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976745" y="4373309"/>
            <a:ext cx="61594" cy="9715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50" spc="-50">
                <a:latin typeface="Courier New"/>
                <a:cs typeface="Courier New"/>
              </a:rPr>
              <a:t>o</a:t>
            </a:r>
            <a:endParaRPr sz="450">
              <a:latin typeface="Courier New"/>
              <a:cs typeface="Courier New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976745" y="4512075"/>
            <a:ext cx="61594" cy="9715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50" spc="-50">
                <a:latin typeface="Courier New"/>
                <a:cs typeface="Courier New"/>
              </a:rPr>
              <a:t>o</a:t>
            </a:r>
            <a:endParaRPr sz="450">
              <a:latin typeface="Courier New"/>
              <a:cs typeface="Courier New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976745" y="4789608"/>
            <a:ext cx="61594" cy="9715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50" spc="-50">
                <a:latin typeface="Courier New"/>
                <a:cs typeface="Courier New"/>
              </a:rPr>
              <a:t>o</a:t>
            </a:r>
            <a:endParaRPr sz="450">
              <a:latin typeface="Courier New"/>
              <a:cs typeface="Courier New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831370" y="5232339"/>
            <a:ext cx="160845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 i="1">
                <a:latin typeface="Times New Roman"/>
                <a:cs typeface="Times New Roman"/>
              </a:rPr>
              <a:t>Componentes</a:t>
            </a:r>
            <a:r>
              <a:rPr dirty="0" sz="800" spc="85" b="1" i="1">
                <a:latin typeface="Times New Roman"/>
                <a:cs typeface="Times New Roman"/>
              </a:rPr>
              <a:t> </a:t>
            </a:r>
            <a:r>
              <a:rPr dirty="0" sz="800" b="1" i="1">
                <a:latin typeface="Times New Roman"/>
                <a:cs typeface="Times New Roman"/>
              </a:rPr>
              <a:t>de</a:t>
            </a:r>
            <a:r>
              <a:rPr dirty="0" sz="800" spc="90" b="1" i="1">
                <a:latin typeface="Times New Roman"/>
                <a:cs typeface="Times New Roman"/>
              </a:rPr>
              <a:t> </a:t>
            </a:r>
            <a:r>
              <a:rPr dirty="0" sz="800" b="1" i="1">
                <a:latin typeface="Times New Roman"/>
                <a:cs typeface="Times New Roman"/>
              </a:rPr>
              <a:t>estado</a:t>
            </a:r>
            <a:r>
              <a:rPr dirty="0" sz="800" spc="85" b="1" i="1">
                <a:latin typeface="Times New Roman"/>
                <a:cs typeface="Times New Roman"/>
              </a:rPr>
              <a:t> </a:t>
            </a:r>
            <a:r>
              <a:rPr dirty="0" sz="800" spc="-10" b="1" i="1">
                <a:latin typeface="Times New Roman"/>
                <a:cs typeface="Times New Roman"/>
              </a:rPr>
              <a:t>estacionario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976745" y="5430578"/>
            <a:ext cx="61594" cy="9715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50" spc="-50">
                <a:latin typeface="Courier New"/>
                <a:cs typeface="Courier New"/>
              </a:rPr>
              <a:t>o</a:t>
            </a:r>
            <a:endParaRPr sz="450">
              <a:latin typeface="Courier New"/>
              <a:cs typeface="Courier New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1115511" y="5359212"/>
            <a:ext cx="3361690" cy="71945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 marR="387350">
              <a:lnSpc>
                <a:spcPct val="113799"/>
              </a:lnSpc>
              <a:spcBef>
                <a:spcPts val="90"/>
              </a:spcBef>
            </a:pPr>
            <a:r>
              <a:rPr dirty="0" sz="800">
                <a:latin typeface="Times New Roman"/>
                <a:cs typeface="Times New Roman"/>
              </a:rPr>
              <a:t>Componente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fasor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RLC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presente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estacionario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Fuente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armónica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estudios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exploración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frecuencia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armónica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Cargas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dependientes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frecuencia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monofásicas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trifásicas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formato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CIGRÉ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Elemento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RLC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monofásico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parámetros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dependientes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frecuencia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flujo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carga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PQ,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UP,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TQ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976745" y="5569344"/>
            <a:ext cx="61594" cy="9715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50" spc="-50">
                <a:latin typeface="Courier New"/>
                <a:cs typeface="Courier New"/>
              </a:rPr>
              <a:t>o</a:t>
            </a:r>
            <a:endParaRPr sz="450">
              <a:latin typeface="Courier New"/>
              <a:cs typeface="Courier New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976745" y="5708111"/>
            <a:ext cx="61594" cy="9715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50" spc="-50">
                <a:latin typeface="Courier New"/>
                <a:cs typeface="Courier New"/>
              </a:rPr>
              <a:t>o</a:t>
            </a:r>
            <a:endParaRPr sz="450">
              <a:latin typeface="Courier New"/>
              <a:cs typeface="Courier New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976745" y="5846877"/>
            <a:ext cx="61594" cy="9715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50" spc="-50">
                <a:latin typeface="Courier New"/>
                <a:cs typeface="Courier New"/>
              </a:rPr>
              <a:t>o</a:t>
            </a:r>
            <a:endParaRPr sz="450">
              <a:latin typeface="Courier New"/>
              <a:cs typeface="Courier New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976745" y="5985643"/>
            <a:ext cx="61594" cy="9715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50" spc="-50">
                <a:latin typeface="Courier New"/>
                <a:cs typeface="Courier New"/>
              </a:rPr>
              <a:t>o</a:t>
            </a:r>
            <a:endParaRPr sz="450">
              <a:latin typeface="Courier New"/>
              <a:cs typeface="Courier New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831370" y="6125731"/>
            <a:ext cx="4881245" cy="541020"/>
          </a:xfrm>
          <a:prstGeom prst="rect">
            <a:avLst/>
          </a:prstGeom>
        </p:spPr>
        <p:txBody>
          <a:bodyPr wrap="square" lIns="0" tIns="419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330"/>
              </a:spcBef>
            </a:pPr>
            <a:r>
              <a:rPr dirty="0" sz="800" b="1" i="1">
                <a:latin typeface="Times New Roman"/>
                <a:cs typeface="Times New Roman"/>
              </a:rPr>
              <a:t>Componente</a:t>
            </a:r>
            <a:r>
              <a:rPr dirty="0" sz="800" spc="130" b="1" i="1">
                <a:latin typeface="Times New Roman"/>
                <a:cs typeface="Times New Roman"/>
              </a:rPr>
              <a:t> </a:t>
            </a:r>
            <a:r>
              <a:rPr dirty="0" sz="800" spc="-10" b="1" i="1">
                <a:latin typeface="Times New Roman"/>
                <a:cs typeface="Times New Roman"/>
              </a:rPr>
              <a:t>estándar.</a:t>
            </a:r>
            <a:endParaRPr sz="800">
              <a:latin typeface="Times New Roman"/>
              <a:cs typeface="Times New Roman"/>
            </a:endParaRPr>
          </a:p>
          <a:p>
            <a:pPr marL="297815" indent="-140335">
              <a:lnSpc>
                <a:spcPct val="100000"/>
              </a:lnSpc>
              <a:spcBef>
                <a:spcPts val="235"/>
              </a:spcBef>
              <a:buSzPct val="56250"/>
              <a:buFont typeface="Courier New"/>
              <a:buChar char="o"/>
              <a:tabLst>
                <a:tab pos="297815" algn="l"/>
              </a:tabLst>
            </a:pPr>
            <a:r>
              <a:rPr dirty="0" baseline="3472" sz="1200">
                <a:latin typeface="Times New Roman"/>
                <a:cs typeface="Times New Roman"/>
              </a:rPr>
              <a:t>Lista</a:t>
            </a:r>
            <a:r>
              <a:rPr dirty="0" baseline="3472" sz="1200" spc="127">
                <a:latin typeface="Times New Roman"/>
                <a:cs typeface="Times New Roman"/>
              </a:rPr>
              <a:t> </a:t>
            </a:r>
            <a:r>
              <a:rPr dirty="0" baseline="3472" sz="1200">
                <a:latin typeface="Times New Roman"/>
                <a:cs typeface="Times New Roman"/>
              </a:rPr>
              <a:t>completa</a:t>
            </a:r>
            <a:r>
              <a:rPr dirty="0" baseline="3472" sz="1200" spc="135">
                <a:latin typeface="Times New Roman"/>
                <a:cs typeface="Times New Roman"/>
              </a:rPr>
              <a:t> </a:t>
            </a:r>
            <a:r>
              <a:rPr dirty="0" baseline="3472" sz="1200">
                <a:latin typeface="Times New Roman"/>
                <a:cs typeface="Times New Roman"/>
              </a:rPr>
              <a:t>de</a:t>
            </a:r>
            <a:r>
              <a:rPr dirty="0" baseline="3472" sz="1200" spc="127">
                <a:latin typeface="Times New Roman"/>
                <a:cs typeface="Times New Roman"/>
              </a:rPr>
              <a:t> </a:t>
            </a:r>
            <a:r>
              <a:rPr dirty="0" baseline="3472" sz="1200">
                <a:latin typeface="Times New Roman"/>
                <a:cs typeface="Times New Roman"/>
              </a:rPr>
              <a:t>componentes</a:t>
            </a:r>
            <a:r>
              <a:rPr dirty="0" baseline="3472" sz="1200" spc="135">
                <a:latin typeface="Times New Roman"/>
                <a:cs typeface="Times New Roman"/>
              </a:rPr>
              <a:t> </a:t>
            </a:r>
            <a:r>
              <a:rPr dirty="0" baseline="3472" sz="1200">
                <a:latin typeface="Times New Roman"/>
                <a:cs typeface="Times New Roman"/>
              </a:rPr>
              <a:t>estándar</a:t>
            </a:r>
            <a:r>
              <a:rPr dirty="0" baseline="3472" sz="1200" spc="135">
                <a:latin typeface="Times New Roman"/>
                <a:cs typeface="Times New Roman"/>
              </a:rPr>
              <a:t> </a:t>
            </a:r>
            <a:r>
              <a:rPr dirty="0" baseline="3472" sz="1200">
                <a:latin typeface="Times New Roman"/>
                <a:cs typeface="Times New Roman"/>
              </a:rPr>
              <a:t>en</a:t>
            </a:r>
            <a:r>
              <a:rPr dirty="0" baseline="3472" sz="1200" spc="127">
                <a:latin typeface="Times New Roman"/>
                <a:cs typeface="Times New Roman"/>
              </a:rPr>
              <a:t> </a:t>
            </a:r>
            <a:r>
              <a:rPr dirty="0" baseline="3472" sz="1200">
                <a:latin typeface="Times New Roman"/>
                <a:cs typeface="Times New Roman"/>
              </a:rPr>
              <a:t>orden</a:t>
            </a:r>
            <a:r>
              <a:rPr dirty="0" baseline="3472" sz="1200" spc="135">
                <a:latin typeface="Times New Roman"/>
                <a:cs typeface="Times New Roman"/>
              </a:rPr>
              <a:t> </a:t>
            </a:r>
            <a:r>
              <a:rPr dirty="0" baseline="3472" sz="1200">
                <a:latin typeface="Times New Roman"/>
                <a:cs typeface="Times New Roman"/>
              </a:rPr>
              <a:t>alfabético</a:t>
            </a:r>
            <a:r>
              <a:rPr dirty="0" baseline="3472" sz="1200" spc="135">
                <a:latin typeface="Times New Roman"/>
                <a:cs typeface="Times New Roman"/>
              </a:rPr>
              <a:t> </a:t>
            </a:r>
            <a:r>
              <a:rPr dirty="0" baseline="3472" sz="1200">
                <a:latin typeface="Times New Roman"/>
                <a:cs typeface="Times New Roman"/>
              </a:rPr>
              <a:t>ordenados</a:t>
            </a:r>
            <a:r>
              <a:rPr dirty="0" baseline="3472" sz="1200" spc="127">
                <a:latin typeface="Times New Roman"/>
                <a:cs typeface="Times New Roman"/>
              </a:rPr>
              <a:t> </a:t>
            </a:r>
            <a:r>
              <a:rPr dirty="0" baseline="3472" sz="1200">
                <a:latin typeface="Times New Roman"/>
                <a:cs typeface="Times New Roman"/>
              </a:rPr>
              <a:t>por</a:t>
            </a:r>
            <a:r>
              <a:rPr dirty="0" baseline="3472" sz="1200" spc="135">
                <a:latin typeface="Times New Roman"/>
                <a:cs typeface="Times New Roman"/>
              </a:rPr>
              <a:t> </a:t>
            </a:r>
            <a:r>
              <a:rPr dirty="0" baseline="3472" sz="1200">
                <a:latin typeface="Times New Roman"/>
                <a:cs typeface="Times New Roman"/>
              </a:rPr>
              <a:t>nombres</a:t>
            </a:r>
            <a:r>
              <a:rPr dirty="0" baseline="3472" sz="1200" spc="135">
                <a:latin typeface="Times New Roman"/>
                <a:cs typeface="Times New Roman"/>
              </a:rPr>
              <a:t> </a:t>
            </a:r>
            <a:r>
              <a:rPr dirty="0" baseline="3472" sz="1200">
                <a:latin typeface="Times New Roman"/>
                <a:cs typeface="Times New Roman"/>
              </a:rPr>
              <a:t>de</a:t>
            </a:r>
            <a:r>
              <a:rPr dirty="0" baseline="3472" sz="1200" spc="127">
                <a:latin typeface="Times New Roman"/>
                <a:cs typeface="Times New Roman"/>
              </a:rPr>
              <a:t> </a:t>
            </a:r>
            <a:r>
              <a:rPr dirty="0" baseline="3472" sz="1200">
                <a:latin typeface="Times New Roman"/>
                <a:cs typeface="Times New Roman"/>
              </a:rPr>
              <a:t>archivos</a:t>
            </a:r>
            <a:r>
              <a:rPr dirty="0" baseline="3472" sz="1200" spc="135">
                <a:latin typeface="Times New Roman"/>
                <a:cs typeface="Times New Roman"/>
              </a:rPr>
              <a:t> </a:t>
            </a:r>
            <a:r>
              <a:rPr dirty="0" baseline="3472" sz="1200">
                <a:latin typeface="Times New Roman"/>
                <a:cs typeface="Times New Roman"/>
              </a:rPr>
              <a:t>de</a:t>
            </a:r>
            <a:r>
              <a:rPr dirty="0" baseline="3472" sz="1200" spc="135">
                <a:latin typeface="Times New Roman"/>
                <a:cs typeface="Times New Roman"/>
              </a:rPr>
              <a:t> </a:t>
            </a:r>
            <a:r>
              <a:rPr dirty="0" baseline="3472" sz="1200" spc="-15">
                <a:latin typeface="Times New Roman"/>
                <a:cs typeface="Times New Roman"/>
              </a:rPr>
              <a:t>soporte.</a:t>
            </a:r>
            <a:endParaRPr baseline="3472"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705"/>
              </a:spcBef>
            </a:pPr>
            <a:r>
              <a:rPr dirty="0" sz="800" spc="-10" b="1" i="1">
                <a:latin typeface="Times New Roman"/>
                <a:cs typeface="Times New Roman"/>
              </a:rPr>
              <a:t>Complementos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976745" y="6719123"/>
            <a:ext cx="61594" cy="9715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50" spc="-50">
                <a:latin typeface="Courier New"/>
                <a:cs typeface="Courier New"/>
              </a:rPr>
              <a:t>o</a:t>
            </a:r>
            <a:endParaRPr sz="450">
              <a:latin typeface="Courier New"/>
              <a:cs typeface="Courier New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1115511" y="6659653"/>
            <a:ext cx="430022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Estructura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carpetas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definida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contiene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proyecto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(.acp)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importar.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831370" y="7004586"/>
            <a:ext cx="4973955" cy="1142365"/>
          </a:xfrm>
          <a:prstGeom prst="rect">
            <a:avLst/>
          </a:prstGeom>
        </p:spPr>
        <p:txBody>
          <a:bodyPr wrap="square" lIns="0" tIns="3492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75"/>
              </a:spcBef>
            </a:pPr>
            <a:r>
              <a:rPr dirty="0" sz="800" b="1">
                <a:latin typeface="Times New Roman"/>
                <a:cs typeface="Times New Roman"/>
              </a:rPr>
              <a:t>4.11.1</a:t>
            </a:r>
            <a:r>
              <a:rPr dirty="0" sz="800" spc="4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Sondas</a:t>
            </a:r>
            <a:r>
              <a:rPr dirty="0" sz="800" spc="4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y</a:t>
            </a:r>
            <a:r>
              <a:rPr dirty="0" sz="800" spc="45" b="1">
                <a:latin typeface="Times New Roman"/>
                <a:cs typeface="Times New Roman"/>
              </a:rPr>
              <a:t> </a:t>
            </a:r>
            <a:r>
              <a:rPr dirty="0" sz="800" spc="-10" b="1">
                <a:latin typeface="Times New Roman"/>
                <a:cs typeface="Times New Roman"/>
              </a:rPr>
              <a:t>trifásicas</a:t>
            </a:r>
            <a:endParaRPr sz="800">
              <a:latin typeface="Times New Roman"/>
              <a:cs typeface="Times New Roman"/>
            </a:endParaRPr>
          </a:p>
          <a:p>
            <a:pPr marL="1102995" marR="492759">
              <a:lnSpc>
                <a:spcPct val="111100"/>
              </a:lnSpc>
              <a:spcBef>
                <a:spcPts val="80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Sondas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y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3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fases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aparece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cuando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mouse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mueve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sobre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este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elemento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menú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selección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componentes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cuando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toca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50" i="1">
                <a:latin typeface="Times New Roman"/>
                <a:cs typeface="Times New Roman"/>
              </a:rPr>
              <a:t>P</a:t>
            </a:r>
            <a:r>
              <a:rPr dirty="0" sz="800" spc="500" i="1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personaje.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70"/>
              </a:spcBef>
            </a:pPr>
            <a:endParaRPr sz="800">
              <a:latin typeface="Times New Roman"/>
              <a:cs typeface="Times New Roman"/>
            </a:endParaRPr>
          </a:p>
          <a:p>
            <a:pPr marL="1102995" marR="5080">
              <a:lnSpc>
                <a:spcPct val="113799"/>
              </a:lnSpc>
              <a:spcBef>
                <a:spcPts val="5"/>
              </a:spcBef>
            </a:pP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sondas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monitorear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voltaje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derivación,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derivación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valores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actuales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TACS.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cuadro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diálogo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Abrir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sonda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,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especificar</a:t>
            </a:r>
            <a:endParaRPr sz="800">
              <a:latin typeface="Times New Roman"/>
              <a:cs typeface="Times New Roman"/>
            </a:endParaRPr>
          </a:p>
          <a:p>
            <a:pPr marL="1102995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número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conectarse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monitorear.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831370" y="8965820"/>
            <a:ext cx="3497579" cy="59563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102995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4.55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Dibujar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Sonda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trifásico.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8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 b="1" i="1">
                <a:latin typeface="Times New Roman"/>
                <a:cs typeface="Times New Roman"/>
              </a:rPr>
              <a:t>Sonda</a:t>
            </a:r>
            <a:r>
              <a:rPr dirty="0" sz="800" spc="65" b="1" i="1">
                <a:latin typeface="Times New Roman"/>
                <a:cs typeface="Times New Roman"/>
              </a:rPr>
              <a:t> </a:t>
            </a:r>
            <a:r>
              <a:rPr dirty="0" sz="800" spc="-20" b="1" i="1">
                <a:latin typeface="Times New Roman"/>
                <a:cs typeface="Times New Roman"/>
              </a:rPr>
              <a:t>Volt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963529" y="9573749"/>
            <a:ext cx="54610" cy="730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300" spc="-50" b="1">
                <a:solidFill>
                  <a:srgbClr val="000080"/>
                </a:solidFill>
                <a:latin typeface="Times New Roman"/>
                <a:cs typeface="Times New Roman"/>
              </a:rPr>
              <a:t>V</a:t>
            </a:r>
            <a:endParaRPr sz="300">
              <a:latin typeface="Times New Roman"/>
              <a:cs typeface="Times New Roman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1287317" y="9568463"/>
            <a:ext cx="4681855" cy="30353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 marR="5080">
              <a:lnSpc>
                <a:spcPct val="113799"/>
              </a:lnSpc>
              <a:spcBef>
                <a:spcPts val="90"/>
              </a:spcBef>
            </a:pP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campo,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dibuja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sonda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voltaje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salida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voltaje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tierra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nodo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solicitud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ATP.</a:t>
            </a:r>
            <a:endParaRPr sz="8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935015" y="165100"/>
            <a:ext cx="5226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5" name="object 5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678"/>
                  </a:lnTo>
                  <a:lnTo>
                    <a:pt x="142755" y="98678"/>
                  </a:lnTo>
                  <a:lnTo>
                    <a:pt x="136180" y="99986"/>
                  </a:lnTo>
                  <a:lnTo>
                    <a:pt x="104587" y="124182"/>
                  </a:lnTo>
                  <a:lnTo>
                    <a:pt x="98048" y="143385"/>
                  </a:lnTo>
                  <a:lnTo>
                    <a:pt x="98048" y="569369"/>
                  </a:lnTo>
                  <a:lnTo>
                    <a:pt x="117977" y="603813"/>
                  </a:lnTo>
                  <a:lnTo>
                    <a:pt x="142755" y="614076"/>
                  </a:lnTo>
                  <a:lnTo>
                    <a:pt x="1886711" y="614076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4076"/>
                  </a:moveTo>
                  <a:lnTo>
                    <a:pt x="1744971" y="614076"/>
                  </a:lnTo>
                  <a:lnTo>
                    <a:pt x="1751545" y="612768"/>
                  </a:lnTo>
                  <a:lnTo>
                    <a:pt x="1764174" y="607537"/>
                  </a:lnTo>
                  <a:lnTo>
                    <a:pt x="1788370" y="575944"/>
                  </a:lnTo>
                  <a:lnTo>
                    <a:pt x="1789678" y="569369"/>
                  </a:lnTo>
                  <a:lnTo>
                    <a:pt x="1789678" y="143385"/>
                  </a:lnTo>
                  <a:lnTo>
                    <a:pt x="1769748" y="108942"/>
                  </a:lnTo>
                  <a:lnTo>
                    <a:pt x="1744971" y="98678"/>
                  </a:lnTo>
                  <a:lnTo>
                    <a:pt x="1886711" y="98678"/>
                  </a:lnTo>
                  <a:lnTo>
                    <a:pt x="1886711" y="614076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932176" y="500529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5453" y="528634"/>
                  </a:moveTo>
                  <a:lnTo>
                    <a:pt x="49392" y="528634"/>
                  </a:lnTo>
                  <a:lnTo>
                    <a:pt x="45954" y="528323"/>
                  </a:lnTo>
                  <a:lnTo>
                    <a:pt x="10837" y="507878"/>
                  </a:lnTo>
                  <a:lnTo>
                    <a:pt x="0" y="479180"/>
                  </a:lnTo>
                  <a:lnTo>
                    <a:pt x="0" y="475770"/>
                  </a:lnTo>
                  <a:lnTo>
                    <a:pt x="0" y="49248"/>
                  </a:lnTo>
                  <a:lnTo>
                    <a:pt x="17937" y="12905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762"/>
                  </a:lnTo>
                  <a:lnTo>
                    <a:pt x="1704845" y="49248"/>
                  </a:lnTo>
                  <a:lnTo>
                    <a:pt x="1704845" y="479180"/>
                  </a:lnTo>
                  <a:lnTo>
                    <a:pt x="1686907" y="515623"/>
                  </a:lnTo>
                  <a:lnTo>
                    <a:pt x="1658890" y="528323"/>
                  </a:lnTo>
                  <a:lnTo>
                    <a:pt x="1655453" y="52863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266"/>
              <a:ext cx="145374" cy="145374"/>
            </a:xfrm>
            <a:prstGeom prst="rect">
              <a:avLst/>
            </a:prstGeom>
          </p:spPr>
        </p:pic>
      </p:grpSp>
      <p:sp>
        <p:nvSpPr>
          <p:cNvPr id="8" name="object 8" descr=""/>
          <p:cNvSpPr txBox="1"/>
          <p:nvPr/>
        </p:nvSpPr>
        <p:spPr>
          <a:xfrm>
            <a:off x="3519868" y="811627"/>
            <a:ext cx="52959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10">
                <a:latin typeface="Arial MT"/>
                <a:cs typeface="Arial MT"/>
              </a:rPr>
              <a:t>Traduciendo...</a:t>
            </a:r>
            <a:endParaRPr sz="600">
              <a:latin typeface="Arial MT"/>
              <a:cs typeface="Arial MT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831370" y="382112"/>
            <a:ext cx="1841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108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4611106" y="401935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grpSp>
        <p:nvGrpSpPr>
          <p:cNvPr id="11" name="object 11" descr=""/>
          <p:cNvGrpSpPr/>
          <p:nvPr/>
        </p:nvGrpSpPr>
        <p:grpSpPr>
          <a:xfrm>
            <a:off x="368299" y="989516"/>
            <a:ext cx="502284" cy="13335"/>
            <a:chOff x="368299" y="989516"/>
            <a:chExt cx="502284" cy="13335"/>
          </a:xfrm>
        </p:grpSpPr>
        <p:sp>
          <p:nvSpPr>
            <p:cNvPr id="12" name="object 12" descr=""/>
            <p:cNvSpPr/>
            <p:nvPr/>
          </p:nvSpPr>
          <p:spPr>
            <a:xfrm>
              <a:off x="368299" y="989516"/>
              <a:ext cx="502284" cy="6985"/>
            </a:xfrm>
            <a:custGeom>
              <a:avLst/>
              <a:gdLst/>
              <a:ahLst/>
              <a:cxnLst/>
              <a:rect l="l" t="t" r="r" b="b"/>
              <a:pathLst>
                <a:path w="502284" h="6984">
                  <a:moveTo>
                    <a:pt x="502202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502202" y="0"/>
                  </a:lnTo>
                  <a:lnTo>
                    <a:pt x="502202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368287" y="989519"/>
              <a:ext cx="502284" cy="13335"/>
            </a:xfrm>
            <a:custGeom>
              <a:avLst/>
              <a:gdLst/>
              <a:ahLst/>
              <a:cxnLst/>
              <a:rect l="l" t="t" r="r" b="b"/>
              <a:pathLst>
                <a:path w="502284" h="13334">
                  <a:moveTo>
                    <a:pt x="502208" y="0"/>
                  </a:moveTo>
                  <a:lnTo>
                    <a:pt x="495604" y="6604"/>
                  </a:lnTo>
                  <a:lnTo>
                    <a:pt x="0" y="6604"/>
                  </a:lnTo>
                  <a:lnTo>
                    <a:pt x="0" y="13220"/>
                  </a:lnTo>
                  <a:lnTo>
                    <a:pt x="495604" y="13220"/>
                  </a:lnTo>
                  <a:lnTo>
                    <a:pt x="502208" y="13220"/>
                  </a:lnTo>
                  <a:lnTo>
                    <a:pt x="502208" y="6604"/>
                  </a:lnTo>
                  <a:lnTo>
                    <a:pt x="502208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368299" y="989516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4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5" name="object 15" descr=""/>
          <p:cNvSpPr txBox="1"/>
          <p:nvPr/>
        </p:nvSpPr>
        <p:spPr>
          <a:xfrm>
            <a:off x="379553" y="1049513"/>
            <a:ext cx="48450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Page</a:t>
            </a:r>
            <a:r>
              <a:rPr dirty="0" sz="800" spc="6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109</a:t>
            </a:r>
            <a:endParaRPr sz="800">
              <a:latin typeface="Arial"/>
              <a:cs typeface="Arial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1089080" y="8886517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5595687" y="8866693"/>
            <a:ext cx="1841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109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1214630" y="1954799"/>
            <a:ext cx="140335" cy="8128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dirty="0" sz="350">
                <a:solidFill>
                  <a:srgbClr val="800000"/>
                </a:solidFill>
                <a:latin typeface="Times New Roman"/>
                <a:cs typeface="Times New Roman"/>
              </a:rPr>
              <a:t>v-</a:t>
            </a:r>
            <a:r>
              <a:rPr dirty="0" sz="350" spc="345">
                <a:solidFill>
                  <a:srgbClr val="800000"/>
                </a:solidFill>
                <a:latin typeface="Times New Roman"/>
                <a:cs typeface="Times New Roman"/>
              </a:rPr>
              <a:t> </a:t>
            </a:r>
            <a:r>
              <a:rPr dirty="0" sz="300" spc="-50">
                <a:solidFill>
                  <a:srgbClr val="800000"/>
                </a:solidFill>
                <a:latin typeface="Times New Roman"/>
                <a:cs typeface="Times New Roman"/>
              </a:rPr>
              <a:t>+</a:t>
            </a:r>
            <a:endParaRPr sz="300">
              <a:latin typeface="Times New Roman"/>
              <a:cs typeface="Times New Roman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1089080" y="1221319"/>
            <a:ext cx="5565775" cy="76708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686175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de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referencia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8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 b="1" i="1">
                <a:latin typeface="Times New Roman"/>
                <a:cs typeface="Times New Roman"/>
              </a:rPr>
              <a:t>Sonda</a:t>
            </a:r>
            <a:r>
              <a:rPr dirty="0" sz="800" spc="65" b="1" i="1">
                <a:latin typeface="Times New Roman"/>
                <a:cs typeface="Times New Roman"/>
              </a:rPr>
              <a:t> </a:t>
            </a:r>
            <a:r>
              <a:rPr dirty="0" sz="800" b="1" i="1">
                <a:latin typeface="Times New Roman"/>
                <a:cs typeface="Times New Roman"/>
              </a:rPr>
              <a:t>Rama</a:t>
            </a:r>
            <a:r>
              <a:rPr dirty="0" sz="800" spc="65" b="1" i="1">
                <a:latin typeface="Times New Roman"/>
                <a:cs typeface="Times New Roman"/>
              </a:rPr>
              <a:t> </a:t>
            </a:r>
            <a:r>
              <a:rPr dirty="0" sz="800" spc="-10" b="1" i="1">
                <a:latin typeface="Times New Roman"/>
                <a:cs typeface="Times New Roman"/>
              </a:rPr>
              <a:t>volt.</a:t>
            </a:r>
            <a:endParaRPr sz="800">
              <a:latin typeface="Times New Roman"/>
              <a:cs typeface="Times New Roman"/>
            </a:endParaRPr>
          </a:p>
          <a:p>
            <a:pPr marL="415290">
              <a:lnSpc>
                <a:spcPct val="100000"/>
              </a:lnSpc>
              <a:spcBef>
                <a:spcPts val="395"/>
              </a:spcBef>
            </a:pP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campo,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dibuja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sonda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voltaje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derivación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salida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voltaje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derivación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1089080" y="1974622"/>
            <a:ext cx="5330825" cy="104457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41529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solicitudes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35">
                <a:latin typeface="Times New Roman"/>
                <a:cs typeface="Times New Roman"/>
              </a:rPr>
              <a:t>ATP.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inserta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resistencia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+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9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ohmios.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ts val="919"/>
              </a:lnSpc>
              <a:spcBef>
                <a:spcPts val="5"/>
              </a:spcBef>
            </a:pPr>
            <a:r>
              <a:rPr dirty="0" sz="800" b="1" i="1">
                <a:latin typeface="Times New Roman"/>
                <a:cs typeface="Times New Roman"/>
              </a:rPr>
              <a:t>Sonda</a:t>
            </a:r>
            <a:r>
              <a:rPr dirty="0" sz="800" spc="65" b="1" i="1">
                <a:latin typeface="Times New Roman"/>
                <a:cs typeface="Times New Roman"/>
              </a:rPr>
              <a:t> </a:t>
            </a:r>
            <a:r>
              <a:rPr dirty="0" sz="800" spc="-20" b="1" i="1">
                <a:latin typeface="Times New Roman"/>
                <a:cs typeface="Times New Roman"/>
              </a:rPr>
              <a:t>Curr</a:t>
            </a:r>
            <a:endParaRPr sz="800">
              <a:latin typeface="Times New Roman"/>
              <a:cs typeface="Times New Roman"/>
            </a:endParaRPr>
          </a:p>
          <a:p>
            <a:pPr marL="217170">
              <a:lnSpc>
                <a:spcPts val="919"/>
              </a:lnSpc>
              <a:tabLst>
                <a:tab pos="415290" algn="l"/>
              </a:tabLst>
            </a:pPr>
            <a:r>
              <a:rPr dirty="0" sz="300" spc="-25">
                <a:solidFill>
                  <a:srgbClr val="000080"/>
                </a:solidFill>
                <a:latin typeface="Times New Roman"/>
                <a:cs typeface="Times New Roman"/>
              </a:rPr>
              <a:t>yo</a:t>
            </a:r>
            <a:r>
              <a:rPr dirty="0" sz="300">
                <a:solidFill>
                  <a:srgbClr val="000080"/>
                </a:solidFill>
                <a:latin typeface="Times New Roman"/>
                <a:cs typeface="Times New Roman"/>
              </a:rPr>
              <a:t>	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campo,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inserta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sonda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corriente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(interruptor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medición)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especificar</a:t>
            </a:r>
            <a:endParaRPr sz="800">
              <a:latin typeface="Times New Roman"/>
              <a:cs typeface="Times New Roman"/>
            </a:endParaRPr>
          </a:p>
          <a:p>
            <a:pPr marL="415290" marR="63500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solicitud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salida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actual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columna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80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35">
                <a:latin typeface="Times New Roman"/>
                <a:cs typeface="Times New Roman"/>
              </a:rPr>
              <a:t>ATP.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número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monitoreadas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son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seleccionable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Añadir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nodo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actual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: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interruptores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serie.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medio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disponible.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755"/>
              </a:spcBef>
            </a:pPr>
            <a:r>
              <a:rPr dirty="0" sz="800" b="1" i="1">
                <a:latin typeface="Times New Roman"/>
                <a:cs typeface="Times New Roman"/>
              </a:rPr>
              <a:t>Tacos</a:t>
            </a:r>
            <a:r>
              <a:rPr dirty="0" sz="800" spc="15" b="1" i="1">
                <a:latin typeface="Times New Roman"/>
                <a:cs typeface="Times New Roman"/>
              </a:rPr>
              <a:t> </a:t>
            </a:r>
            <a:r>
              <a:rPr dirty="0" sz="800" b="1" i="1">
                <a:latin typeface="Times New Roman"/>
                <a:cs typeface="Times New Roman"/>
              </a:rPr>
              <a:t>de</a:t>
            </a:r>
            <a:r>
              <a:rPr dirty="0" sz="800" spc="20" b="1" i="1">
                <a:latin typeface="Times New Roman"/>
                <a:cs typeface="Times New Roman"/>
              </a:rPr>
              <a:t> </a:t>
            </a:r>
            <a:r>
              <a:rPr dirty="0" sz="800" spc="-10" b="1" i="1">
                <a:latin typeface="Times New Roman"/>
                <a:cs typeface="Times New Roman"/>
              </a:rPr>
              <a:t>sonda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1201414" y="3058323"/>
            <a:ext cx="52069" cy="730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300" spc="-50" b="1">
                <a:solidFill>
                  <a:srgbClr val="000080"/>
                </a:solidFill>
                <a:latin typeface="Times New Roman"/>
                <a:cs typeface="Times New Roman"/>
              </a:rPr>
              <a:t>T</a:t>
            </a:r>
            <a:endParaRPr sz="300">
              <a:latin typeface="Times New Roman"/>
              <a:cs typeface="Times New Roman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1492163" y="3033213"/>
            <a:ext cx="4595495" cy="30353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 marR="5080">
              <a:lnSpc>
                <a:spcPct val="113799"/>
              </a:lnSpc>
              <a:spcBef>
                <a:spcPts val="90"/>
              </a:spcBef>
            </a:pP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campo,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dibuja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sonda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Tacs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salida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señal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inserta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TACS-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33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ATP.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1089080" y="3401935"/>
            <a:ext cx="76581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 i="1">
                <a:latin typeface="Times New Roman"/>
                <a:cs typeface="Times New Roman"/>
              </a:rPr>
              <a:t>Modelo</a:t>
            </a:r>
            <a:r>
              <a:rPr dirty="0" sz="800" spc="65" b="1" i="1">
                <a:latin typeface="Times New Roman"/>
                <a:cs typeface="Times New Roman"/>
              </a:rPr>
              <a:t> </a:t>
            </a:r>
            <a:r>
              <a:rPr dirty="0" sz="800" b="1" i="1">
                <a:latin typeface="Times New Roman"/>
                <a:cs typeface="Times New Roman"/>
              </a:rPr>
              <a:t>de</a:t>
            </a:r>
            <a:r>
              <a:rPr dirty="0" sz="800" spc="70" b="1" i="1">
                <a:latin typeface="Times New Roman"/>
                <a:cs typeface="Times New Roman"/>
              </a:rPr>
              <a:t> </a:t>
            </a:r>
            <a:r>
              <a:rPr dirty="0" sz="800" spc="-10" b="1" i="1">
                <a:latin typeface="Times New Roman"/>
                <a:cs typeface="Times New Roman"/>
              </a:rPr>
              <a:t>sonda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1188199" y="3593565"/>
            <a:ext cx="175260" cy="730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300" spc="-10" b="1">
                <a:solidFill>
                  <a:srgbClr val="000080"/>
                </a:solidFill>
                <a:latin typeface="Times New Roman"/>
                <a:cs typeface="Times New Roman"/>
              </a:rPr>
              <a:t>METRO</a:t>
            </a:r>
            <a:endParaRPr sz="300">
              <a:latin typeface="Times New Roman"/>
              <a:cs typeface="Times New Roman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1492163" y="3561848"/>
            <a:ext cx="4535170" cy="30353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 marR="5080">
              <a:lnSpc>
                <a:spcPct val="113799"/>
              </a:lnSpc>
              <a:spcBef>
                <a:spcPts val="90"/>
              </a:spcBef>
            </a:pP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campo,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dibuja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sonda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agregar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salida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Modelos.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Inserta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tarjetas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REGISTROS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ATP.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1089080" y="3937178"/>
            <a:ext cx="4282440" cy="54229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ts val="919"/>
              </a:lnSpc>
              <a:spcBef>
                <a:spcPts val="130"/>
              </a:spcBef>
            </a:pPr>
            <a:r>
              <a:rPr dirty="0" sz="800" spc="-10" b="1" i="1">
                <a:latin typeface="Times New Roman"/>
                <a:cs typeface="Times New Roman"/>
              </a:rPr>
              <a:t>Disidente</a:t>
            </a:r>
            <a:endParaRPr sz="800">
              <a:latin typeface="Times New Roman"/>
              <a:cs typeface="Times New Roman"/>
            </a:endParaRPr>
          </a:p>
          <a:p>
            <a:pPr marL="481330">
              <a:lnSpc>
                <a:spcPts val="919"/>
              </a:lnSpc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Splitter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transformación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trifásico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monofásicos.</a:t>
            </a:r>
            <a:endParaRPr sz="800">
              <a:latin typeface="Times New Roman"/>
              <a:cs typeface="Times New Roman"/>
            </a:endParaRPr>
          </a:p>
          <a:p>
            <a:pPr marL="481330" marR="8636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tiene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0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4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nodos.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mover,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rotar,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seleccionar,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eliminar,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copiado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exportado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cualquier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otro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estándar.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2027406" y="4631010"/>
            <a:ext cx="160655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>
                <a:latin typeface="Times New Roman"/>
                <a:cs typeface="Times New Roman"/>
              </a:rPr>
              <a:t>A</a:t>
            </a:r>
            <a:r>
              <a:rPr dirty="0" sz="400" spc="10">
                <a:latin typeface="Times New Roman"/>
                <a:cs typeface="Times New Roman"/>
              </a:rPr>
              <a:t> </a:t>
            </a:r>
            <a:r>
              <a:rPr dirty="0" sz="400">
                <a:latin typeface="Times New Roman"/>
                <a:cs typeface="Times New Roman"/>
              </a:rPr>
              <a:t>B</a:t>
            </a:r>
            <a:r>
              <a:rPr dirty="0" sz="400" spc="10">
                <a:latin typeface="Times New Roman"/>
                <a:cs typeface="Times New Roman"/>
              </a:rPr>
              <a:t> </a:t>
            </a:r>
            <a:r>
              <a:rPr dirty="0" sz="400" spc="-50">
                <a:latin typeface="Times New Roman"/>
                <a:cs typeface="Times New Roman"/>
              </a:rPr>
              <a:t>C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1148551" y="4631010"/>
            <a:ext cx="160655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>
                <a:latin typeface="Times New Roman"/>
                <a:cs typeface="Times New Roman"/>
              </a:rPr>
              <a:t>A</a:t>
            </a:r>
            <a:r>
              <a:rPr dirty="0" sz="400" spc="10">
                <a:latin typeface="Times New Roman"/>
                <a:cs typeface="Times New Roman"/>
              </a:rPr>
              <a:t> </a:t>
            </a:r>
            <a:r>
              <a:rPr dirty="0" sz="400">
                <a:latin typeface="Times New Roman"/>
                <a:cs typeface="Times New Roman"/>
              </a:rPr>
              <a:t>B</a:t>
            </a:r>
            <a:r>
              <a:rPr dirty="0" sz="400" spc="10">
                <a:latin typeface="Times New Roman"/>
                <a:cs typeface="Times New Roman"/>
              </a:rPr>
              <a:t> </a:t>
            </a:r>
            <a:r>
              <a:rPr dirty="0" sz="400" spc="-50">
                <a:latin typeface="Times New Roman"/>
                <a:cs typeface="Times New Roman"/>
              </a:rPr>
              <a:t>C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1500319" y="4608543"/>
            <a:ext cx="394970" cy="270510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240"/>
              </a:spcBef>
            </a:pPr>
            <a:r>
              <a:rPr dirty="0" sz="400">
                <a:latin typeface="Times New Roman"/>
                <a:cs typeface="Times New Roman"/>
              </a:rPr>
              <a:t>UNA</a:t>
            </a:r>
            <a:r>
              <a:rPr dirty="0" sz="400" spc="430">
                <a:latin typeface="Times New Roman"/>
                <a:cs typeface="Times New Roman"/>
              </a:rPr>
              <a:t> </a:t>
            </a:r>
            <a:r>
              <a:rPr dirty="0" baseline="6944" sz="600" spc="-37">
                <a:latin typeface="Times New Roman"/>
                <a:cs typeface="Times New Roman"/>
              </a:rPr>
              <a:t>UNA</a:t>
            </a:r>
            <a:endParaRPr baseline="6944" sz="600">
              <a:latin typeface="Times New Roman"/>
              <a:cs typeface="Times New Roman"/>
            </a:endParaRPr>
          </a:p>
          <a:p>
            <a:pPr marL="50800">
              <a:lnSpc>
                <a:spcPct val="100000"/>
              </a:lnSpc>
              <a:spcBef>
                <a:spcPts val="145"/>
              </a:spcBef>
              <a:tabLst>
                <a:tab pos="228600" algn="l"/>
              </a:tabLst>
            </a:pPr>
            <a:r>
              <a:rPr dirty="0" sz="400" spc="-25">
                <a:latin typeface="Times New Roman"/>
                <a:cs typeface="Times New Roman"/>
              </a:rPr>
              <a:t>si</a:t>
            </a:r>
            <a:r>
              <a:rPr dirty="0" sz="400">
                <a:latin typeface="Times New Roman"/>
                <a:cs typeface="Times New Roman"/>
              </a:rPr>
              <a:t>	</a:t>
            </a:r>
            <a:r>
              <a:rPr dirty="0" sz="400" spc="-25">
                <a:latin typeface="Times New Roman"/>
                <a:cs typeface="Times New Roman"/>
              </a:rPr>
              <a:t>si</a:t>
            </a:r>
            <a:endParaRPr sz="400">
              <a:latin typeface="Times New Roman"/>
              <a:cs typeface="Times New Roman"/>
            </a:endParaRPr>
          </a:p>
          <a:p>
            <a:pPr marL="50800">
              <a:lnSpc>
                <a:spcPct val="100000"/>
              </a:lnSpc>
              <a:spcBef>
                <a:spcPts val="195"/>
              </a:spcBef>
              <a:tabLst>
                <a:tab pos="228600" algn="l"/>
              </a:tabLst>
            </a:pPr>
            <a:r>
              <a:rPr dirty="0" sz="400" spc="-50">
                <a:latin typeface="Times New Roman"/>
                <a:cs typeface="Times New Roman"/>
              </a:rPr>
              <a:t>C</a:t>
            </a:r>
            <a:r>
              <a:rPr dirty="0" sz="400">
                <a:latin typeface="Times New Roman"/>
                <a:cs typeface="Times New Roman"/>
              </a:rPr>
              <a:t>	</a:t>
            </a:r>
            <a:r>
              <a:rPr dirty="0" baseline="6944" sz="600" spc="-75">
                <a:latin typeface="Times New Roman"/>
                <a:cs typeface="Times New Roman"/>
              </a:rPr>
              <a:t>C</a:t>
            </a:r>
            <a:endParaRPr baseline="6944" sz="600">
              <a:latin typeface="Times New Roman"/>
              <a:cs typeface="Times New Roman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2278507" y="4592684"/>
            <a:ext cx="2922270" cy="30353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 marR="5080">
              <a:lnSpc>
                <a:spcPct val="113799"/>
              </a:lnSpc>
              <a:spcBef>
                <a:spcPts val="90"/>
              </a:spcBef>
            </a:pPr>
            <a:r>
              <a:rPr dirty="0" sz="800">
                <a:latin typeface="Times New Roman"/>
                <a:cs typeface="Times New Roman"/>
              </a:rPr>
              <a:t>Cuando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gira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divisor,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secuencia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monofásico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cambia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izquierda.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1148551" y="5047310"/>
            <a:ext cx="23558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20">
                <a:latin typeface="Times New Roman"/>
                <a:cs typeface="Times New Roman"/>
              </a:rPr>
              <a:t>NODO</a:t>
            </a:r>
            <a:endParaRPr sz="550">
              <a:latin typeface="Times New Roman"/>
              <a:cs typeface="Times New Roman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1624322" y="5022200"/>
            <a:ext cx="280035" cy="33655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algn="just" marL="12700" marR="5080">
              <a:lnSpc>
                <a:spcPct val="122200"/>
              </a:lnSpc>
              <a:spcBef>
                <a:spcPts val="120"/>
              </a:spcBef>
            </a:pPr>
            <a:r>
              <a:rPr dirty="0" sz="550" spc="-10">
                <a:latin typeface="Times New Roman"/>
                <a:cs typeface="Times New Roman"/>
              </a:rPr>
              <a:t>NODEA</a:t>
            </a:r>
            <a:r>
              <a:rPr dirty="0" sz="550" spc="500">
                <a:latin typeface="Times New Roman"/>
                <a:cs typeface="Times New Roman"/>
              </a:rPr>
              <a:t> </a:t>
            </a:r>
            <a:r>
              <a:rPr dirty="0" sz="550" spc="-10">
                <a:latin typeface="Times New Roman"/>
                <a:cs typeface="Times New Roman"/>
              </a:rPr>
              <a:t>NODEB</a:t>
            </a:r>
            <a:r>
              <a:rPr dirty="0" sz="550" spc="500">
                <a:latin typeface="Times New Roman"/>
                <a:cs typeface="Times New Roman"/>
              </a:rPr>
              <a:t> </a:t>
            </a:r>
            <a:r>
              <a:rPr dirty="0" sz="550" spc="-10">
                <a:latin typeface="Times New Roman"/>
                <a:cs typeface="Times New Roman"/>
              </a:rPr>
              <a:t>NODEC</a:t>
            </a:r>
            <a:endParaRPr sz="550">
              <a:latin typeface="Times New Roman"/>
              <a:cs typeface="Times New Roman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2067053" y="5008984"/>
            <a:ext cx="2779395" cy="303530"/>
          </a:xfrm>
          <a:prstGeom prst="rect">
            <a:avLst/>
          </a:prstGeom>
        </p:spPr>
        <p:txBody>
          <a:bodyPr wrap="square" lIns="0" tIns="285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25"/>
              </a:spcBef>
            </a:pPr>
            <a:r>
              <a:rPr dirty="0" sz="800">
                <a:latin typeface="Times New Roman"/>
                <a:cs typeface="Times New Roman"/>
              </a:rPr>
              <a:t>Si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trifásico,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agregan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letras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25" i="1">
                <a:latin typeface="Times New Roman"/>
                <a:cs typeface="Times New Roman"/>
              </a:rPr>
              <a:t>ABC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10">
                <a:latin typeface="Times New Roman"/>
                <a:cs typeface="Times New Roman"/>
              </a:rPr>
              <a:t>automáticamente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en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el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lado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monofásico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los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divisores.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1089080" y="5319557"/>
            <a:ext cx="4884420" cy="2979420"/>
          </a:xfrm>
          <a:prstGeom prst="rect">
            <a:avLst/>
          </a:prstGeom>
        </p:spPr>
        <p:txBody>
          <a:bodyPr wrap="square" lIns="0" tIns="285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25"/>
              </a:spcBef>
            </a:pPr>
            <a:r>
              <a:rPr dirty="0" sz="800">
                <a:latin typeface="Times New Roman"/>
                <a:cs typeface="Times New Roman"/>
              </a:rPr>
              <a:t>¡Nota!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dé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monofásico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divisores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conecte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divisores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juntos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monofásico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(excepto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fases).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decir,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siguientes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ejemplos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ilegales.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8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>
                <a:latin typeface="Times New Roman"/>
                <a:cs typeface="Times New Roman"/>
              </a:rPr>
              <a:t>¡La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desconexión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ilegal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manera!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¡La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transposición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ilegal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manera!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legal,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embargo.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ts val="919"/>
              </a:lnSpc>
            </a:pPr>
            <a:r>
              <a:rPr dirty="0" sz="800" spc="-10" b="1" i="1">
                <a:latin typeface="Times New Roman"/>
                <a:cs typeface="Times New Roman"/>
              </a:rPr>
              <a:t>Coleccionista</a:t>
            </a:r>
            <a:endParaRPr sz="800">
              <a:latin typeface="Times New Roman"/>
              <a:cs typeface="Times New Roman"/>
            </a:endParaRPr>
          </a:p>
          <a:p>
            <a:pPr marL="415290">
              <a:lnSpc>
                <a:spcPts val="919"/>
              </a:lnSpc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Collector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multifásico.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en</a:t>
            </a:r>
            <a:endParaRPr sz="800">
              <a:latin typeface="Times New Roman"/>
              <a:cs typeface="Times New Roman"/>
            </a:endParaRPr>
          </a:p>
          <a:p>
            <a:pPr marL="41529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compresión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agrega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sinse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tener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externos,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conexiones.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09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800" b="1" i="1">
                <a:latin typeface="Times New Roman"/>
                <a:cs typeface="Times New Roman"/>
              </a:rPr>
              <a:t>Transp</a:t>
            </a:r>
            <a:r>
              <a:rPr dirty="0" sz="800" spc="50" b="1" i="1">
                <a:latin typeface="Times New Roman"/>
                <a:cs typeface="Times New Roman"/>
              </a:rPr>
              <a:t> </a:t>
            </a:r>
            <a:r>
              <a:rPr dirty="0" sz="800" b="1" i="1">
                <a:latin typeface="Times New Roman"/>
                <a:cs typeface="Times New Roman"/>
              </a:rPr>
              <a:t>1</a:t>
            </a:r>
            <a:r>
              <a:rPr dirty="0" sz="800" spc="55" b="1" i="1">
                <a:latin typeface="Times New Roman"/>
                <a:cs typeface="Times New Roman"/>
              </a:rPr>
              <a:t> </a:t>
            </a:r>
            <a:r>
              <a:rPr dirty="0" sz="800" b="1" i="1">
                <a:latin typeface="Times New Roman"/>
                <a:cs typeface="Times New Roman"/>
              </a:rPr>
              <a:t>ABC-BCA</a:t>
            </a:r>
            <a:r>
              <a:rPr dirty="0" sz="800" spc="55" b="1" i="1">
                <a:latin typeface="Times New Roman"/>
                <a:cs typeface="Times New Roman"/>
              </a:rPr>
              <a:t> </a:t>
            </a:r>
            <a:r>
              <a:rPr dirty="0" sz="800" b="1" i="1">
                <a:latin typeface="Times New Roman"/>
                <a:cs typeface="Times New Roman"/>
              </a:rPr>
              <a:t>...</a:t>
            </a:r>
            <a:r>
              <a:rPr dirty="0" sz="800" spc="55" b="1" i="1">
                <a:latin typeface="Times New Roman"/>
                <a:cs typeface="Times New Roman"/>
              </a:rPr>
              <a:t> </a:t>
            </a:r>
            <a:r>
              <a:rPr dirty="0" sz="800" b="1" i="1">
                <a:latin typeface="Times New Roman"/>
                <a:cs typeface="Times New Roman"/>
              </a:rPr>
              <a:t>Transp</a:t>
            </a:r>
            <a:r>
              <a:rPr dirty="0" sz="800" spc="55" b="1" i="1">
                <a:latin typeface="Times New Roman"/>
                <a:cs typeface="Times New Roman"/>
              </a:rPr>
              <a:t> </a:t>
            </a:r>
            <a:r>
              <a:rPr dirty="0" sz="800" b="1" i="1">
                <a:latin typeface="Times New Roman"/>
                <a:cs typeface="Times New Roman"/>
              </a:rPr>
              <a:t>4</a:t>
            </a:r>
            <a:r>
              <a:rPr dirty="0" sz="800" spc="55" b="1" i="1">
                <a:latin typeface="Times New Roman"/>
                <a:cs typeface="Times New Roman"/>
              </a:rPr>
              <a:t> </a:t>
            </a:r>
            <a:r>
              <a:rPr dirty="0" sz="800" b="1" i="1">
                <a:latin typeface="Times New Roman"/>
                <a:cs typeface="Times New Roman"/>
              </a:rPr>
              <a:t>ABC-</a:t>
            </a:r>
            <a:r>
              <a:rPr dirty="0" sz="800" spc="-25" b="1" i="1">
                <a:latin typeface="Times New Roman"/>
                <a:cs typeface="Times New Roman"/>
              </a:rPr>
              <a:t>ACB</a:t>
            </a:r>
            <a:endParaRPr sz="800">
              <a:latin typeface="Times New Roman"/>
              <a:cs typeface="Times New Roman"/>
            </a:endParaRPr>
          </a:p>
          <a:p>
            <a:pPr algn="just" marL="12700" marR="5080">
              <a:lnSpc>
                <a:spcPts val="880"/>
              </a:lnSpc>
              <a:spcBef>
                <a:spcPts val="225"/>
              </a:spcBef>
            </a:pPr>
            <a:r>
              <a:rPr dirty="0" sz="800" i="1">
                <a:latin typeface="Times New Roman"/>
                <a:cs typeface="Times New Roman"/>
              </a:rPr>
              <a:t>Los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transposición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cambiar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secuencia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trifásico.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seguimiento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transposiciones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son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compatibles:</a:t>
            </a:r>
            <a:endParaRPr sz="800">
              <a:latin typeface="Times New Roman"/>
              <a:cs typeface="Times New Roman"/>
            </a:endParaRPr>
          </a:p>
          <a:p>
            <a:pPr algn="just" marL="415290" marR="2564130">
              <a:lnSpc>
                <a:spcPct val="113799"/>
              </a:lnSpc>
              <a:spcBef>
                <a:spcPts val="459"/>
              </a:spcBef>
            </a:pPr>
            <a:r>
              <a:rPr dirty="0" sz="800">
                <a:latin typeface="Times New Roman"/>
                <a:cs typeface="Times New Roman"/>
              </a:rPr>
              <a:t>Cambia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secuencia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ABC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BCA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.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Cambie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secuencia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ABC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CAB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.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Cambia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secuencia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ABC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CBA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.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Cambia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secuencia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ABC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ACB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.</a:t>
            </a:r>
            <a:endParaRPr sz="800">
              <a:latin typeface="Times New Roman"/>
              <a:cs typeface="Times New Roman"/>
            </a:endParaRPr>
          </a:p>
          <a:p>
            <a:pPr marL="12700" marR="365760">
              <a:lnSpc>
                <a:spcPct val="113799"/>
              </a:lnSpc>
              <a:spcBef>
                <a:spcPts val="465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manejo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transposiciones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varios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trifásicos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lograr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mediante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especificando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número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Tipo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bajo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Objetos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Editar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estándar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/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nodos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(ver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4.2.6.2.1).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3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fases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tienen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mismo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tipo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recibirán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misma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secuencia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fase.</a:t>
            </a:r>
            <a:endParaRPr sz="800">
              <a:latin typeface="Times New Roman"/>
              <a:cs typeface="Times New Roman"/>
            </a:endParaRPr>
          </a:p>
        </p:txBody>
      </p:sp>
      <p:grpSp>
        <p:nvGrpSpPr>
          <p:cNvPr id="35" name="object 35" descr=""/>
          <p:cNvGrpSpPr/>
          <p:nvPr/>
        </p:nvGrpSpPr>
        <p:grpSpPr>
          <a:xfrm>
            <a:off x="368299" y="9335330"/>
            <a:ext cx="495934" cy="13335"/>
            <a:chOff x="368299" y="9335330"/>
            <a:chExt cx="495934" cy="13335"/>
          </a:xfrm>
        </p:grpSpPr>
        <p:sp>
          <p:nvSpPr>
            <p:cNvPr id="36" name="object 36" descr=""/>
            <p:cNvSpPr/>
            <p:nvPr/>
          </p:nvSpPr>
          <p:spPr>
            <a:xfrm>
              <a:off x="368299" y="9335330"/>
              <a:ext cx="495934" cy="6985"/>
            </a:xfrm>
            <a:custGeom>
              <a:avLst/>
              <a:gdLst/>
              <a:ahLst/>
              <a:cxnLst/>
              <a:rect l="l" t="t" r="r" b="b"/>
              <a:pathLst>
                <a:path w="495934" h="6984">
                  <a:moveTo>
                    <a:pt x="495594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495594" y="0"/>
                  </a:lnTo>
                  <a:lnTo>
                    <a:pt x="495594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 descr=""/>
            <p:cNvSpPr/>
            <p:nvPr/>
          </p:nvSpPr>
          <p:spPr>
            <a:xfrm>
              <a:off x="368287" y="9335337"/>
              <a:ext cx="495934" cy="13335"/>
            </a:xfrm>
            <a:custGeom>
              <a:avLst/>
              <a:gdLst/>
              <a:ahLst/>
              <a:cxnLst/>
              <a:rect l="l" t="t" r="r" b="b"/>
              <a:pathLst>
                <a:path w="495934" h="13334">
                  <a:moveTo>
                    <a:pt x="495604" y="0"/>
                  </a:moveTo>
                  <a:lnTo>
                    <a:pt x="488988" y="6604"/>
                  </a:lnTo>
                  <a:lnTo>
                    <a:pt x="0" y="6604"/>
                  </a:lnTo>
                  <a:lnTo>
                    <a:pt x="0" y="13208"/>
                  </a:lnTo>
                  <a:lnTo>
                    <a:pt x="488988" y="13208"/>
                  </a:lnTo>
                  <a:lnTo>
                    <a:pt x="495604" y="13208"/>
                  </a:lnTo>
                  <a:lnTo>
                    <a:pt x="495604" y="6604"/>
                  </a:lnTo>
                  <a:lnTo>
                    <a:pt x="495604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 descr=""/>
            <p:cNvSpPr/>
            <p:nvPr/>
          </p:nvSpPr>
          <p:spPr>
            <a:xfrm>
              <a:off x="368299" y="9335330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4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9" name="object 39" descr=""/>
          <p:cNvSpPr txBox="1"/>
          <p:nvPr/>
        </p:nvSpPr>
        <p:spPr>
          <a:xfrm>
            <a:off x="378727" y="9395328"/>
            <a:ext cx="47815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Page</a:t>
            </a:r>
            <a:r>
              <a:rPr dirty="0" sz="800" spc="6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110</a:t>
            </a:r>
            <a:endParaRPr sz="800">
              <a:latin typeface="Arial"/>
              <a:cs typeface="Arial"/>
            </a:endParaRPr>
          </a:p>
        </p:txBody>
      </p:sp>
      <p:sp>
        <p:nvSpPr>
          <p:cNvPr id="44" name="object 44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45" name="object 45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94615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84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40" name="object 40" descr=""/>
          <p:cNvSpPr txBox="1"/>
          <p:nvPr/>
        </p:nvSpPr>
        <p:spPr>
          <a:xfrm>
            <a:off x="4505379" y="9567133"/>
            <a:ext cx="99060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de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referencia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831370" y="10009864"/>
            <a:ext cx="73914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 i="1">
                <a:latin typeface="Times New Roman"/>
                <a:cs typeface="Times New Roman"/>
              </a:rPr>
              <a:t>Referencia</a:t>
            </a:r>
            <a:r>
              <a:rPr dirty="0" sz="800" spc="145" b="1" i="1">
                <a:latin typeface="Times New Roman"/>
                <a:cs typeface="Times New Roman"/>
              </a:rPr>
              <a:t> </a:t>
            </a:r>
            <a:r>
              <a:rPr dirty="0" sz="800" spc="-25" b="1" i="1">
                <a:latin typeface="Times New Roman"/>
                <a:cs typeface="Times New Roman"/>
              </a:rPr>
              <a:t>ABC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851194" y="10175063"/>
            <a:ext cx="127000" cy="730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300">
                <a:solidFill>
                  <a:srgbClr val="000080"/>
                </a:solidFill>
                <a:latin typeface="Times New Roman"/>
                <a:cs typeface="Times New Roman"/>
              </a:rPr>
              <a:t>A</a:t>
            </a:r>
            <a:r>
              <a:rPr dirty="0" sz="300" spc="10">
                <a:solidFill>
                  <a:srgbClr val="000080"/>
                </a:solidFill>
                <a:latin typeface="Times New Roman"/>
                <a:cs typeface="Times New Roman"/>
              </a:rPr>
              <a:t> </a:t>
            </a:r>
            <a:r>
              <a:rPr dirty="0" sz="300">
                <a:solidFill>
                  <a:srgbClr val="000080"/>
                </a:solidFill>
                <a:latin typeface="Times New Roman"/>
                <a:cs typeface="Times New Roman"/>
              </a:rPr>
              <a:t>B</a:t>
            </a:r>
            <a:r>
              <a:rPr dirty="0" sz="300" spc="10">
                <a:solidFill>
                  <a:srgbClr val="000080"/>
                </a:solidFill>
                <a:latin typeface="Times New Roman"/>
                <a:cs typeface="Times New Roman"/>
              </a:rPr>
              <a:t> </a:t>
            </a:r>
            <a:r>
              <a:rPr dirty="0" sz="300" spc="-50">
                <a:solidFill>
                  <a:srgbClr val="000080"/>
                </a:solidFill>
                <a:latin typeface="Times New Roman"/>
                <a:cs typeface="Times New Roman"/>
              </a:rPr>
              <a:t>C</a:t>
            </a:r>
            <a:endParaRPr sz="300">
              <a:latin typeface="Times New Roman"/>
              <a:cs typeface="Times New Roman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1241062" y="10122199"/>
            <a:ext cx="429577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Cuando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conecta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trifásico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convierte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"maestro"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con</a:t>
            </a:r>
            <a:endParaRPr sz="8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3" name="object 3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4" name="object 4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678"/>
                  </a:lnTo>
                  <a:lnTo>
                    <a:pt x="142755" y="98678"/>
                  </a:lnTo>
                  <a:lnTo>
                    <a:pt x="136180" y="99986"/>
                  </a:lnTo>
                  <a:lnTo>
                    <a:pt x="104587" y="124182"/>
                  </a:lnTo>
                  <a:lnTo>
                    <a:pt x="98048" y="143385"/>
                  </a:lnTo>
                  <a:lnTo>
                    <a:pt x="98048" y="569369"/>
                  </a:lnTo>
                  <a:lnTo>
                    <a:pt x="117977" y="603813"/>
                  </a:lnTo>
                  <a:lnTo>
                    <a:pt x="142755" y="614076"/>
                  </a:lnTo>
                  <a:lnTo>
                    <a:pt x="1886711" y="614076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4076"/>
                  </a:moveTo>
                  <a:lnTo>
                    <a:pt x="1744971" y="614076"/>
                  </a:lnTo>
                  <a:lnTo>
                    <a:pt x="1751545" y="612768"/>
                  </a:lnTo>
                  <a:lnTo>
                    <a:pt x="1764174" y="607537"/>
                  </a:lnTo>
                  <a:lnTo>
                    <a:pt x="1788370" y="575944"/>
                  </a:lnTo>
                  <a:lnTo>
                    <a:pt x="1789678" y="569369"/>
                  </a:lnTo>
                  <a:lnTo>
                    <a:pt x="1789678" y="143385"/>
                  </a:lnTo>
                  <a:lnTo>
                    <a:pt x="1769748" y="108942"/>
                  </a:lnTo>
                  <a:lnTo>
                    <a:pt x="1744971" y="98678"/>
                  </a:lnTo>
                  <a:lnTo>
                    <a:pt x="1886711" y="98678"/>
                  </a:lnTo>
                  <a:lnTo>
                    <a:pt x="1886711" y="614076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2932176" y="500521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1982" y="528634"/>
                  </a:moveTo>
                  <a:lnTo>
                    <a:pt x="52863" y="528634"/>
                  </a:lnTo>
                  <a:lnTo>
                    <a:pt x="49392" y="528528"/>
                  </a:lnTo>
                  <a:lnTo>
                    <a:pt x="13028" y="510568"/>
                  </a:lnTo>
                  <a:lnTo>
                    <a:pt x="0" y="479180"/>
                  </a:lnTo>
                  <a:lnTo>
                    <a:pt x="0" y="475770"/>
                  </a:lnTo>
                  <a:lnTo>
                    <a:pt x="0" y="49453"/>
                  </a:lnTo>
                  <a:lnTo>
                    <a:pt x="17937" y="13011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861"/>
                  </a:lnTo>
                  <a:lnTo>
                    <a:pt x="1704845" y="49453"/>
                  </a:lnTo>
                  <a:lnTo>
                    <a:pt x="1704845" y="479180"/>
                  </a:lnTo>
                  <a:lnTo>
                    <a:pt x="1686907" y="515418"/>
                  </a:lnTo>
                  <a:lnTo>
                    <a:pt x="1655453" y="528528"/>
                  </a:lnTo>
                  <a:lnTo>
                    <a:pt x="1651982" y="52863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" name="object 6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266"/>
              <a:ext cx="145374" cy="145374"/>
            </a:xfrm>
            <a:prstGeom prst="rect">
              <a:avLst/>
            </a:prstGeom>
          </p:spPr>
        </p:pic>
      </p:grpSp>
      <p:sp>
        <p:nvSpPr>
          <p:cNvPr id="7" name="object 7" descr=""/>
          <p:cNvSpPr txBox="1"/>
          <p:nvPr/>
        </p:nvSpPr>
        <p:spPr>
          <a:xfrm>
            <a:off x="831370" y="111826"/>
            <a:ext cx="3625850" cy="561340"/>
          </a:xfrm>
          <a:prstGeom prst="rect">
            <a:avLst/>
          </a:prstGeom>
        </p:spPr>
        <p:txBody>
          <a:bodyPr wrap="square" lIns="0" tIns="66040" rIns="0" bIns="0" rtlCol="0" vert="horz">
            <a:spAutoFit/>
          </a:bodyPr>
          <a:lstStyle/>
          <a:p>
            <a:pPr algn="r" marR="5080">
              <a:lnSpc>
                <a:spcPct val="100000"/>
              </a:lnSpc>
              <a:spcBef>
                <a:spcPts val="52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  <a:p>
            <a:pPr marL="422275">
              <a:lnSpc>
                <a:spcPct val="100000"/>
              </a:lnSpc>
              <a:spcBef>
                <a:spcPts val="465"/>
              </a:spcBef>
            </a:pPr>
            <a:r>
              <a:rPr dirty="0" sz="800">
                <a:latin typeface="Times New Roman"/>
                <a:cs typeface="Times New Roman"/>
              </a:rPr>
              <a:t>secuencia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ABC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otros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adaptarán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configuración.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445"/>
              </a:spcBef>
            </a:pPr>
            <a:r>
              <a:rPr dirty="0" sz="800" b="1" i="1">
                <a:latin typeface="Times New Roman"/>
                <a:cs typeface="Times New Roman"/>
              </a:rPr>
              <a:t>Referencia</a:t>
            </a:r>
            <a:r>
              <a:rPr dirty="0" sz="800" spc="145" b="1" i="1">
                <a:latin typeface="Times New Roman"/>
                <a:cs typeface="Times New Roman"/>
              </a:rPr>
              <a:t> </a:t>
            </a:r>
            <a:r>
              <a:rPr dirty="0" sz="800" spc="-25" b="1" i="1">
                <a:latin typeface="Times New Roman"/>
                <a:cs typeface="Times New Roman"/>
              </a:rPr>
              <a:t>DEF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1215662" y="621312"/>
            <a:ext cx="4346575" cy="461645"/>
          </a:xfrm>
          <a:prstGeom prst="rect">
            <a:avLst/>
          </a:prstGeom>
        </p:spPr>
        <p:txBody>
          <a:bodyPr wrap="square" lIns="0" tIns="1905" rIns="0" bIns="0" rtlCol="0" vert="horz">
            <a:spAutoFit/>
          </a:bodyPr>
          <a:lstStyle/>
          <a:p>
            <a:pPr marL="38100" marR="30480">
              <a:lnSpc>
                <a:spcPct val="121900"/>
              </a:lnSpc>
              <a:spcBef>
                <a:spcPts val="15"/>
              </a:spcBef>
            </a:pPr>
            <a:r>
              <a:rPr dirty="0" sz="800">
                <a:latin typeface="Times New Roman"/>
                <a:cs typeface="Times New Roman"/>
              </a:rPr>
              <a:t>Cuando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conecta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trifásico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convierte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"maestro"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con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secuencia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DEF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otros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adaptarán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114">
                <a:latin typeface="Times New Roman"/>
                <a:cs typeface="Times New Roman"/>
              </a:rPr>
              <a:t>es</a:t>
            </a:r>
            <a:r>
              <a:rPr dirty="0" baseline="-9259" sz="900" spc="-172">
                <a:latin typeface="Arial MT"/>
                <a:cs typeface="Arial MT"/>
              </a:rPr>
              <a:t>T</a:t>
            </a:r>
            <a:r>
              <a:rPr dirty="0" sz="800" spc="-114">
                <a:latin typeface="Times New Roman"/>
                <a:cs typeface="Times New Roman"/>
              </a:rPr>
              <a:t>t</a:t>
            </a:r>
            <a:r>
              <a:rPr dirty="0" baseline="-9259" sz="900" spc="-172">
                <a:latin typeface="Arial MT"/>
                <a:cs typeface="Arial MT"/>
              </a:rPr>
              <a:t>r</a:t>
            </a:r>
            <a:r>
              <a:rPr dirty="0" sz="800" spc="-114">
                <a:latin typeface="Times New Roman"/>
                <a:cs typeface="Times New Roman"/>
              </a:rPr>
              <a:t>a</a:t>
            </a:r>
            <a:r>
              <a:rPr dirty="0" baseline="-9259" sz="900" spc="-172">
                <a:latin typeface="Arial MT"/>
                <a:cs typeface="Arial MT"/>
              </a:rPr>
              <a:t>ad</a:t>
            </a:r>
            <a:r>
              <a:rPr dirty="0" sz="800" spc="-114">
                <a:latin typeface="Times New Roman"/>
                <a:cs typeface="Times New Roman"/>
              </a:rPr>
              <a:t>c</a:t>
            </a:r>
            <a:r>
              <a:rPr dirty="0" baseline="-9259" sz="900" spc="-172">
                <a:latin typeface="Arial MT"/>
                <a:cs typeface="Arial MT"/>
              </a:rPr>
              <a:t>u</a:t>
            </a:r>
            <a:r>
              <a:rPr dirty="0" sz="800" spc="-114">
                <a:latin typeface="Times New Roman"/>
                <a:cs typeface="Times New Roman"/>
              </a:rPr>
              <a:t>o</a:t>
            </a:r>
            <a:r>
              <a:rPr dirty="0" baseline="-9259" sz="900" spc="-172">
                <a:latin typeface="Arial MT"/>
                <a:cs typeface="Arial MT"/>
              </a:rPr>
              <a:t>c</a:t>
            </a:r>
            <a:r>
              <a:rPr dirty="0" sz="800" spc="-114">
                <a:latin typeface="Times New Roman"/>
                <a:cs typeface="Times New Roman"/>
              </a:rPr>
              <a:t>n</a:t>
            </a:r>
            <a:r>
              <a:rPr dirty="0" baseline="-9259" sz="900" spc="-172">
                <a:latin typeface="Arial MT"/>
                <a:cs typeface="Arial MT"/>
              </a:rPr>
              <a:t>ie</a:t>
            </a:r>
            <a:r>
              <a:rPr dirty="0" sz="800" spc="-114">
                <a:latin typeface="Times New Roman"/>
                <a:cs typeface="Times New Roman"/>
              </a:rPr>
              <a:t>f</a:t>
            </a:r>
            <a:r>
              <a:rPr dirty="0" baseline="-9259" sz="900" spc="-172">
                <a:latin typeface="Arial MT"/>
                <a:cs typeface="Arial MT"/>
              </a:rPr>
              <a:t>n</a:t>
            </a:r>
            <a:r>
              <a:rPr dirty="0" sz="800" spc="-114">
                <a:latin typeface="Times New Roman"/>
                <a:cs typeface="Times New Roman"/>
              </a:rPr>
              <a:t>i</a:t>
            </a:r>
            <a:r>
              <a:rPr dirty="0" baseline="-9259" sz="900" spc="-172">
                <a:latin typeface="Arial MT"/>
                <a:cs typeface="Arial MT"/>
              </a:rPr>
              <a:t>d</a:t>
            </a:r>
            <a:r>
              <a:rPr dirty="0" sz="800" spc="-114">
                <a:latin typeface="Times New Roman"/>
                <a:cs typeface="Times New Roman"/>
              </a:rPr>
              <a:t>g</a:t>
            </a:r>
            <a:r>
              <a:rPr dirty="0" baseline="-9259" sz="900" spc="-172">
                <a:latin typeface="Arial MT"/>
                <a:cs typeface="Arial MT"/>
              </a:rPr>
              <a:t>o</a:t>
            </a:r>
            <a:r>
              <a:rPr dirty="0" sz="800" spc="-114">
                <a:latin typeface="Times New Roman"/>
                <a:cs typeface="Times New Roman"/>
              </a:rPr>
              <a:t>u</a:t>
            </a:r>
            <a:r>
              <a:rPr dirty="0" baseline="-9259" sz="900" spc="-172">
                <a:latin typeface="Arial MT"/>
                <a:cs typeface="Arial MT"/>
              </a:rPr>
              <a:t>..</a:t>
            </a:r>
            <a:r>
              <a:rPr dirty="0" sz="800" spc="-114">
                <a:latin typeface="Times New Roman"/>
                <a:cs typeface="Times New Roman"/>
              </a:rPr>
              <a:t>r</a:t>
            </a:r>
            <a:r>
              <a:rPr dirty="0" baseline="-9259" sz="900" spc="-172">
                <a:latin typeface="Arial MT"/>
                <a:cs typeface="Arial MT"/>
              </a:rPr>
              <a:t>.</a:t>
            </a:r>
            <a:r>
              <a:rPr dirty="0" sz="800" spc="-114">
                <a:latin typeface="Times New Roman"/>
                <a:cs typeface="Times New Roman"/>
              </a:rPr>
              <a:t>ación.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combinación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ABC</a:t>
            </a:r>
            <a:r>
              <a:rPr dirty="0" sz="800" spc="85" i="1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y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Las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referencias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DEF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posibles,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ejemplo,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6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fases.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831370" y="7108976"/>
            <a:ext cx="17843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110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4611106" y="7128800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851194" y="686069"/>
            <a:ext cx="100330" cy="730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300" spc="-25">
                <a:solidFill>
                  <a:srgbClr val="000080"/>
                </a:solidFill>
                <a:latin typeface="Times New Roman"/>
                <a:cs typeface="Times New Roman"/>
              </a:rPr>
              <a:t>DEF</a:t>
            </a:r>
            <a:endParaRPr sz="300">
              <a:latin typeface="Times New Roman"/>
              <a:cs typeface="Times New Roman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831370" y="1262280"/>
            <a:ext cx="5413375" cy="1551940"/>
          </a:xfrm>
          <a:prstGeom prst="rect">
            <a:avLst/>
          </a:prstGeom>
        </p:spPr>
        <p:txBody>
          <a:bodyPr wrap="square" lIns="0" tIns="285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25"/>
              </a:spcBef>
            </a:pPr>
            <a:r>
              <a:rPr dirty="0" sz="800" b="1">
                <a:latin typeface="Times New Roman"/>
                <a:cs typeface="Times New Roman"/>
              </a:rPr>
              <a:t>4.11.2</a:t>
            </a:r>
            <a:r>
              <a:rPr dirty="0" sz="800" spc="6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Rama</a:t>
            </a:r>
            <a:r>
              <a:rPr dirty="0" sz="800" spc="60" b="1">
                <a:latin typeface="Times New Roman"/>
                <a:cs typeface="Times New Roman"/>
              </a:rPr>
              <a:t> </a:t>
            </a:r>
            <a:r>
              <a:rPr dirty="0" sz="800" spc="-10" b="1">
                <a:latin typeface="Times New Roman"/>
                <a:cs typeface="Times New Roman"/>
              </a:rPr>
              <a:t>lineal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submenú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contiene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rama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lineal.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ícono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rama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lineal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así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breve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descripción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presentan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continuación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forma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tabulada.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Datos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parámetros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todos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Componente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(ver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4.46),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aparece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hace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icono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derecho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mouse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en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circuito.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70"/>
              </a:spcBef>
            </a:pPr>
            <a:endParaRPr sz="800">
              <a:latin typeface="Times New Roman"/>
              <a:cs typeface="Times New Roman"/>
            </a:endParaRPr>
          </a:p>
          <a:p>
            <a:pPr marL="851535" marR="75946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Ayuda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llama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Visor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ayuda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que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breve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descripción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parámetros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referencia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regla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correspondiente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capítulo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libro.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ejemplo,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figura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4.57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información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ayuda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asociado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rama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RLC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ordinaria.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1670577" y="3494439"/>
            <a:ext cx="207518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4.56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Elementos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rama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lineal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soportados.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890842" y="3838051"/>
            <a:ext cx="43688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10">
                <a:latin typeface="Times New Roman"/>
                <a:cs typeface="Times New Roman"/>
              </a:rPr>
              <a:t>Selección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1848991" y="3838051"/>
            <a:ext cx="161861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Nombre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Icono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Tarjeta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ATP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3884234" y="3838051"/>
            <a:ext cx="53657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10">
                <a:latin typeface="Times New Roman"/>
                <a:cs typeface="Times New Roman"/>
              </a:rPr>
              <a:t>Descripción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890842" y="4168448"/>
            <a:ext cx="37211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10" i="1">
                <a:latin typeface="Times New Roman"/>
                <a:cs typeface="Times New Roman"/>
              </a:rPr>
              <a:t>Resistor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1848991" y="4155232"/>
            <a:ext cx="53340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10">
                <a:latin typeface="Courier New"/>
                <a:cs typeface="Courier New"/>
              </a:rPr>
              <a:t>RESISTOR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2998771" y="4077258"/>
            <a:ext cx="342900" cy="614045"/>
          </a:xfrm>
          <a:prstGeom prst="rect">
            <a:avLst/>
          </a:prstGeom>
        </p:spPr>
        <p:txBody>
          <a:bodyPr wrap="square" lIns="0" tIns="285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25"/>
              </a:spcBef>
            </a:pPr>
            <a:r>
              <a:rPr dirty="0" sz="800" spc="-20">
                <a:latin typeface="Times New Roman"/>
                <a:cs typeface="Times New Roman"/>
              </a:rPr>
              <a:t>RAMA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0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395"/>
              </a:spcBef>
            </a:pPr>
            <a:r>
              <a:rPr dirty="0" sz="800" spc="-20">
                <a:latin typeface="Times New Roman"/>
                <a:cs typeface="Times New Roman"/>
              </a:rPr>
              <a:t>RAMA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0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3884234" y="4095760"/>
            <a:ext cx="94996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Pura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resistencia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Ω.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890842" y="4485628"/>
            <a:ext cx="59563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10" i="1">
                <a:latin typeface="Times New Roman"/>
                <a:cs typeface="Times New Roman"/>
              </a:rPr>
              <a:t>Condensador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1848991" y="4465804"/>
            <a:ext cx="40640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10">
                <a:latin typeface="Courier New"/>
                <a:cs typeface="Courier New"/>
              </a:rPr>
              <a:t>CAP_RS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3884234" y="4381223"/>
            <a:ext cx="2025014" cy="31623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 marR="5080">
              <a:lnSpc>
                <a:spcPct val="119200"/>
              </a:lnSpc>
              <a:spcBef>
                <a:spcPts val="90"/>
              </a:spcBef>
            </a:pPr>
            <a:r>
              <a:rPr dirty="0" sz="800">
                <a:latin typeface="Times New Roman"/>
                <a:cs typeface="Times New Roman"/>
              </a:rPr>
              <a:t>Condensador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resistencia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amortiguación.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μF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Copt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=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0.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890842" y="4888712"/>
            <a:ext cx="38989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10" i="1">
                <a:latin typeface="Times New Roman"/>
                <a:cs typeface="Times New Roman"/>
              </a:rPr>
              <a:t>Inductor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1848991" y="4868888"/>
            <a:ext cx="40640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10">
                <a:latin typeface="Courier New"/>
                <a:cs typeface="Courier New"/>
              </a:rPr>
              <a:t>IND_RP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2998771" y="4790914"/>
            <a:ext cx="342900" cy="303530"/>
          </a:xfrm>
          <a:prstGeom prst="rect">
            <a:avLst/>
          </a:prstGeom>
        </p:spPr>
        <p:txBody>
          <a:bodyPr wrap="square" lIns="0" tIns="285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25"/>
              </a:spcBef>
            </a:pPr>
            <a:r>
              <a:rPr dirty="0" sz="800" spc="-20">
                <a:latin typeface="Times New Roman"/>
                <a:cs typeface="Times New Roman"/>
              </a:rPr>
              <a:t>RAMA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0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3884234" y="4790914"/>
            <a:ext cx="1825625" cy="30353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 marR="5080">
              <a:lnSpc>
                <a:spcPct val="113799"/>
              </a:lnSpc>
              <a:spcBef>
                <a:spcPts val="90"/>
              </a:spcBef>
            </a:pPr>
            <a:r>
              <a:rPr dirty="0" sz="800">
                <a:latin typeface="Times New Roman"/>
                <a:cs typeface="Times New Roman"/>
              </a:rPr>
              <a:t>Inductor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resistencia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amortiguación.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Inductancia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mH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Xopt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=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0.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890842" y="5291795"/>
            <a:ext cx="21971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i="1">
                <a:latin typeface="Times New Roman"/>
                <a:cs typeface="Times New Roman"/>
              </a:rPr>
              <a:t>RLC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1848991" y="5278580"/>
            <a:ext cx="21590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>
                <a:latin typeface="Courier New"/>
                <a:cs typeface="Courier New"/>
              </a:rPr>
              <a:t>RLC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2998771" y="5193998"/>
            <a:ext cx="342900" cy="303530"/>
          </a:xfrm>
          <a:prstGeom prst="rect">
            <a:avLst/>
          </a:prstGeom>
        </p:spPr>
        <p:txBody>
          <a:bodyPr wrap="square" lIns="0" tIns="285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25"/>
              </a:spcBef>
            </a:pPr>
            <a:r>
              <a:rPr dirty="0" sz="800" spc="-20">
                <a:latin typeface="Times New Roman"/>
                <a:cs typeface="Times New Roman"/>
              </a:rPr>
              <a:t>RAMA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0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3884234" y="5193998"/>
            <a:ext cx="768350" cy="30353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 marR="5080">
              <a:lnSpc>
                <a:spcPct val="113799"/>
              </a:lnSpc>
              <a:spcBef>
                <a:spcPts val="90"/>
              </a:spcBef>
            </a:pPr>
            <a:r>
              <a:rPr dirty="0" sz="800">
                <a:latin typeface="Times New Roman"/>
                <a:cs typeface="Times New Roman"/>
              </a:rPr>
              <a:t>R,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serie.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Icono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dinámico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890842" y="5694879"/>
            <a:ext cx="44005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i="1">
                <a:latin typeface="Times New Roman"/>
                <a:cs typeface="Times New Roman"/>
              </a:rPr>
              <a:t>RLC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3-</a:t>
            </a:r>
            <a:r>
              <a:rPr dirty="0" sz="800" spc="-25" i="1">
                <a:latin typeface="Times New Roman"/>
                <a:cs typeface="Times New Roman"/>
              </a:rPr>
              <a:t>ph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1848991" y="5681664"/>
            <a:ext cx="27940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0">
                <a:latin typeface="Courier New"/>
                <a:cs typeface="Courier New"/>
              </a:rPr>
              <a:t>RLC3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2998771" y="5615584"/>
            <a:ext cx="342900" cy="28448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0">
                <a:latin typeface="Times New Roman"/>
                <a:cs typeface="Times New Roman"/>
              </a:rPr>
              <a:t>RAMA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80"/>
              </a:spcBef>
            </a:pP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0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3884234" y="5615584"/>
            <a:ext cx="1543685" cy="1282700"/>
          </a:xfrm>
          <a:prstGeom prst="rect">
            <a:avLst/>
          </a:prstGeom>
        </p:spPr>
        <p:txBody>
          <a:bodyPr wrap="square" lIns="0" tIns="3175" rIns="0" bIns="0" rtlCol="0" vert="horz">
            <a:spAutoFit/>
          </a:bodyPr>
          <a:lstStyle/>
          <a:p>
            <a:pPr marL="12700" marR="154940">
              <a:lnSpc>
                <a:spcPct val="111100"/>
              </a:lnSpc>
              <a:spcBef>
                <a:spcPts val="25"/>
              </a:spcBef>
            </a:pPr>
            <a:r>
              <a:rPr dirty="0" sz="800">
                <a:latin typeface="Times New Roman"/>
                <a:cs typeface="Times New Roman"/>
              </a:rPr>
              <a:t>Trifásico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R,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serie.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Valores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independientes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fases.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Icono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dinámico</a:t>
            </a:r>
            <a:endParaRPr sz="800">
              <a:latin typeface="Times New Roman"/>
              <a:cs typeface="Times New Roman"/>
            </a:endParaRPr>
          </a:p>
          <a:p>
            <a:pPr marL="12700" marR="18415">
              <a:lnSpc>
                <a:spcPct val="113799"/>
              </a:lnSpc>
              <a:spcBef>
                <a:spcPts val="105"/>
              </a:spcBef>
            </a:pPr>
            <a:r>
              <a:rPr dirty="0" sz="800">
                <a:latin typeface="Times New Roman"/>
                <a:cs typeface="Times New Roman"/>
              </a:rPr>
              <a:t>Acoplamiento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trifásico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40">
                <a:latin typeface="Times New Roman"/>
                <a:cs typeface="Times New Roman"/>
              </a:rPr>
              <a:t>Y.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Valores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independientes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fases.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Icono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dinámico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  <a:spcBef>
                <a:spcPts val="105"/>
              </a:spcBef>
            </a:pPr>
            <a:r>
              <a:rPr dirty="0" sz="800">
                <a:latin typeface="Times New Roman"/>
                <a:cs typeface="Times New Roman"/>
              </a:rPr>
              <a:t>Acoplamiento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trifásico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D.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Valores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independientes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fases.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Icono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dinámico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890842" y="6124395"/>
            <a:ext cx="53403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i="1">
                <a:latin typeface="Times New Roman"/>
                <a:cs typeface="Times New Roman"/>
              </a:rPr>
              <a:t>RLC-Y</a:t>
            </a:r>
            <a:r>
              <a:rPr dirty="0" sz="800" spc="9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3-</a:t>
            </a:r>
            <a:r>
              <a:rPr dirty="0" sz="800" spc="-25" i="1">
                <a:latin typeface="Times New Roman"/>
                <a:cs typeface="Times New Roman"/>
              </a:rPr>
              <a:t>ph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1848991" y="6111179"/>
            <a:ext cx="34290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10">
                <a:latin typeface="Courier New"/>
                <a:cs typeface="Courier New"/>
              </a:rPr>
              <a:t>RLCY3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2998771" y="6026598"/>
            <a:ext cx="342900" cy="303530"/>
          </a:xfrm>
          <a:prstGeom prst="rect">
            <a:avLst/>
          </a:prstGeom>
        </p:spPr>
        <p:txBody>
          <a:bodyPr wrap="square" lIns="0" tIns="285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25"/>
              </a:spcBef>
            </a:pPr>
            <a:r>
              <a:rPr dirty="0" sz="800" spc="-20">
                <a:latin typeface="Times New Roman"/>
                <a:cs typeface="Times New Roman"/>
              </a:rPr>
              <a:t>RAMA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0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890842" y="6553910"/>
            <a:ext cx="55118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i="1">
                <a:latin typeface="Times New Roman"/>
                <a:cs typeface="Times New Roman"/>
              </a:rPr>
              <a:t>RLC-D</a:t>
            </a:r>
            <a:r>
              <a:rPr dirty="0" sz="800" spc="12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3-</a:t>
            </a:r>
            <a:r>
              <a:rPr dirty="0" sz="800" spc="-25" i="1">
                <a:latin typeface="Times New Roman"/>
                <a:cs typeface="Times New Roman"/>
              </a:rPr>
              <a:t>ph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1848991" y="6540694"/>
            <a:ext cx="34290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10">
                <a:latin typeface="Courier New"/>
                <a:cs typeface="Courier New"/>
              </a:rPr>
              <a:t>RLCD3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2998771" y="6456113"/>
            <a:ext cx="342900" cy="303530"/>
          </a:xfrm>
          <a:prstGeom prst="rect">
            <a:avLst/>
          </a:prstGeom>
        </p:spPr>
        <p:txBody>
          <a:bodyPr wrap="square" lIns="0" tIns="285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25"/>
              </a:spcBef>
            </a:pPr>
            <a:r>
              <a:rPr dirty="0" sz="800" spc="-20">
                <a:latin typeface="Times New Roman"/>
                <a:cs typeface="Times New Roman"/>
              </a:rPr>
              <a:t>RAMA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0</a:t>
            </a:r>
            <a:endParaRPr sz="800">
              <a:latin typeface="Times New Roman"/>
              <a:cs typeface="Times New Roman"/>
            </a:endParaRPr>
          </a:p>
        </p:txBody>
      </p:sp>
      <p:grpSp>
        <p:nvGrpSpPr>
          <p:cNvPr id="42" name="object 42" descr=""/>
          <p:cNvGrpSpPr/>
          <p:nvPr/>
        </p:nvGrpSpPr>
        <p:grpSpPr>
          <a:xfrm>
            <a:off x="368299" y="7716380"/>
            <a:ext cx="581660" cy="13335"/>
            <a:chOff x="368299" y="7716380"/>
            <a:chExt cx="581660" cy="13335"/>
          </a:xfrm>
        </p:grpSpPr>
        <p:sp>
          <p:nvSpPr>
            <p:cNvPr id="43" name="object 43" descr=""/>
            <p:cNvSpPr/>
            <p:nvPr/>
          </p:nvSpPr>
          <p:spPr>
            <a:xfrm>
              <a:off x="368299" y="7716380"/>
              <a:ext cx="581660" cy="6985"/>
            </a:xfrm>
            <a:custGeom>
              <a:avLst/>
              <a:gdLst/>
              <a:ahLst/>
              <a:cxnLst/>
              <a:rect l="l" t="t" r="r" b="b"/>
              <a:pathLst>
                <a:path w="581660" h="6984">
                  <a:moveTo>
                    <a:pt x="581497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581497" y="0"/>
                  </a:lnTo>
                  <a:lnTo>
                    <a:pt x="581497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 descr=""/>
            <p:cNvSpPr/>
            <p:nvPr/>
          </p:nvSpPr>
          <p:spPr>
            <a:xfrm>
              <a:off x="368287" y="7716379"/>
              <a:ext cx="581660" cy="13335"/>
            </a:xfrm>
            <a:custGeom>
              <a:avLst/>
              <a:gdLst/>
              <a:ahLst/>
              <a:cxnLst/>
              <a:rect l="l" t="t" r="r" b="b"/>
              <a:pathLst>
                <a:path w="581660" h="13334">
                  <a:moveTo>
                    <a:pt x="581507" y="0"/>
                  </a:moveTo>
                  <a:lnTo>
                    <a:pt x="574890" y="6616"/>
                  </a:lnTo>
                  <a:lnTo>
                    <a:pt x="0" y="6616"/>
                  </a:lnTo>
                  <a:lnTo>
                    <a:pt x="0" y="13220"/>
                  </a:lnTo>
                  <a:lnTo>
                    <a:pt x="574890" y="13220"/>
                  </a:lnTo>
                  <a:lnTo>
                    <a:pt x="581507" y="13220"/>
                  </a:lnTo>
                  <a:lnTo>
                    <a:pt x="581507" y="6616"/>
                  </a:lnTo>
                  <a:lnTo>
                    <a:pt x="581507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 descr=""/>
            <p:cNvSpPr/>
            <p:nvPr/>
          </p:nvSpPr>
          <p:spPr>
            <a:xfrm>
              <a:off x="368299" y="7716380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4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6" name="object 46" descr=""/>
          <p:cNvSpPr txBox="1"/>
          <p:nvPr/>
        </p:nvSpPr>
        <p:spPr>
          <a:xfrm>
            <a:off x="376559" y="7776377"/>
            <a:ext cx="56642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Página</a:t>
            </a:r>
            <a:r>
              <a:rPr dirty="0" sz="800" spc="8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111</a:t>
            </a:r>
            <a:endParaRPr sz="800">
              <a:latin typeface="Arial"/>
              <a:cs typeface="Arial"/>
            </a:endParaRPr>
          </a:p>
        </p:txBody>
      </p:sp>
      <p:sp>
        <p:nvSpPr>
          <p:cNvPr id="60" name="object 60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61" name="object 61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94615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84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47" name="object 47" descr=""/>
          <p:cNvSpPr txBox="1"/>
          <p:nvPr/>
        </p:nvSpPr>
        <p:spPr>
          <a:xfrm>
            <a:off x="4763088" y="7948183"/>
            <a:ext cx="99060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de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referencia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1148551" y="8456994"/>
            <a:ext cx="38417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i="1">
                <a:latin typeface="Times New Roman"/>
                <a:cs typeface="Times New Roman"/>
              </a:rPr>
              <a:t>C:</a:t>
            </a:r>
            <a:r>
              <a:rPr dirty="0" sz="800" spc="3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U</a:t>
            </a:r>
            <a:r>
              <a:rPr dirty="0" sz="800" spc="35" i="1">
                <a:latin typeface="Times New Roman"/>
                <a:cs typeface="Times New Roman"/>
              </a:rPr>
              <a:t> </a:t>
            </a:r>
            <a:r>
              <a:rPr dirty="0" sz="800" spc="-25" i="1">
                <a:latin typeface="Times New Roman"/>
                <a:cs typeface="Times New Roman"/>
              </a:rPr>
              <a:t>(0)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2100093" y="8437170"/>
            <a:ext cx="40640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10">
                <a:latin typeface="Courier New"/>
                <a:cs typeface="Courier New"/>
              </a:rPr>
              <a:t>CAP_U0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2932692" y="8410738"/>
            <a:ext cx="124460" cy="8128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dirty="0" sz="350">
                <a:solidFill>
                  <a:srgbClr val="800000"/>
                </a:solidFill>
                <a:latin typeface="Times New Roman"/>
                <a:cs typeface="Times New Roman"/>
              </a:rPr>
              <a:t>U</a:t>
            </a:r>
            <a:r>
              <a:rPr dirty="0" sz="350" spc="10">
                <a:solidFill>
                  <a:srgbClr val="800000"/>
                </a:solidFill>
                <a:latin typeface="Times New Roman"/>
                <a:cs typeface="Times New Roman"/>
              </a:rPr>
              <a:t> </a:t>
            </a:r>
            <a:r>
              <a:rPr dirty="0" sz="350" spc="-25">
                <a:solidFill>
                  <a:srgbClr val="800000"/>
                </a:solidFill>
                <a:latin typeface="Times New Roman"/>
                <a:cs typeface="Times New Roman"/>
              </a:rPr>
              <a:t>(0)</a:t>
            </a:r>
            <a:endParaRPr sz="350">
              <a:latin typeface="Times New Roman"/>
              <a:cs typeface="Times New Roman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2972339" y="8622192"/>
            <a:ext cx="52069" cy="8128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dirty="0" sz="350" spc="-50">
                <a:solidFill>
                  <a:srgbClr val="800000"/>
                </a:solidFill>
                <a:latin typeface="Times New Roman"/>
                <a:cs typeface="Times New Roman"/>
              </a:rPr>
              <a:t>+</a:t>
            </a:r>
            <a:endParaRPr sz="350">
              <a:latin typeface="Times New Roman"/>
              <a:cs typeface="Times New Roman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2879828" y="8470210"/>
            <a:ext cx="69215" cy="8128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dirty="0" sz="350" spc="-25" i="1">
                <a:solidFill>
                  <a:srgbClr val="400000"/>
                </a:solidFill>
                <a:latin typeface="Times New Roman"/>
                <a:cs typeface="Times New Roman"/>
              </a:rPr>
              <a:t>yo</a:t>
            </a:r>
            <a:endParaRPr sz="350">
              <a:latin typeface="Times New Roman"/>
              <a:cs typeface="Times New Roman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3249872" y="8359196"/>
            <a:ext cx="733425" cy="647065"/>
          </a:xfrm>
          <a:prstGeom prst="rect">
            <a:avLst/>
          </a:prstGeom>
        </p:spPr>
        <p:txBody>
          <a:bodyPr wrap="square" lIns="0" tIns="285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25"/>
              </a:spcBef>
            </a:pPr>
            <a:r>
              <a:rPr dirty="0" sz="800">
                <a:latin typeface="Times New Roman"/>
                <a:cs typeface="Times New Roman"/>
              </a:rPr>
              <a:t>RAMA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+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condición</a:t>
            </a:r>
            <a:r>
              <a:rPr dirty="0" sz="800" spc="13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inicial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655"/>
              </a:spcBef>
            </a:pPr>
            <a:r>
              <a:rPr dirty="0" sz="800">
                <a:latin typeface="Times New Roman"/>
                <a:cs typeface="Times New Roman"/>
              </a:rPr>
              <a:t>RAMA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+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condición</a:t>
            </a:r>
            <a:r>
              <a:rPr dirty="0" sz="800" spc="13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inicial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4135335" y="8371091"/>
            <a:ext cx="152336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Condensador</a:t>
            </a:r>
            <a:r>
              <a:rPr dirty="0" sz="800" spc="114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12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condición</a:t>
            </a:r>
            <a:r>
              <a:rPr dirty="0" sz="800" spc="12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inicial.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1148551" y="8800607"/>
            <a:ext cx="33083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i="1">
                <a:latin typeface="Times New Roman"/>
                <a:cs typeface="Times New Roman"/>
              </a:rPr>
              <a:t>L:</a:t>
            </a:r>
            <a:r>
              <a:rPr dirty="0" sz="800" spc="2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I</a:t>
            </a:r>
            <a:r>
              <a:rPr dirty="0" sz="800" spc="20" i="1">
                <a:latin typeface="Times New Roman"/>
                <a:cs typeface="Times New Roman"/>
              </a:rPr>
              <a:t> </a:t>
            </a:r>
            <a:r>
              <a:rPr dirty="0" sz="800" spc="-25" i="1">
                <a:latin typeface="Times New Roman"/>
                <a:cs typeface="Times New Roman"/>
              </a:rPr>
              <a:t>(0)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2100093" y="8780782"/>
            <a:ext cx="40640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10">
                <a:latin typeface="Courier New"/>
                <a:cs typeface="Courier New"/>
              </a:rPr>
              <a:t>IND_I0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2952516" y="8760959"/>
            <a:ext cx="137160" cy="8128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dirty="0" sz="350">
                <a:solidFill>
                  <a:srgbClr val="800000"/>
                </a:solidFill>
                <a:latin typeface="Times New Roman"/>
                <a:cs typeface="Times New Roman"/>
              </a:rPr>
              <a:t>yo</a:t>
            </a:r>
            <a:r>
              <a:rPr dirty="0" sz="350" spc="10">
                <a:solidFill>
                  <a:srgbClr val="800000"/>
                </a:solidFill>
                <a:latin typeface="Times New Roman"/>
                <a:cs typeface="Times New Roman"/>
              </a:rPr>
              <a:t> </a:t>
            </a:r>
            <a:r>
              <a:rPr dirty="0" sz="350" spc="-25">
                <a:solidFill>
                  <a:srgbClr val="800000"/>
                </a:solidFill>
                <a:latin typeface="Times New Roman"/>
                <a:cs typeface="Times New Roman"/>
              </a:rPr>
              <a:t>(0)</a:t>
            </a:r>
            <a:endParaRPr sz="350">
              <a:latin typeface="Times New Roman"/>
              <a:cs typeface="Times New Roman"/>
            </a:endParaRPr>
          </a:p>
        </p:txBody>
      </p:sp>
      <p:sp>
        <p:nvSpPr>
          <p:cNvPr id="58" name="object 58" descr=""/>
          <p:cNvSpPr txBox="1"/>
          <p:nvPr/>
        </p:nvSpPr>
        <p:spPr>
          <a:xfrm>
            <a:off x="2899652" y="8866685"/>
            <a:ext cx="52069" cy="8128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dirty="0" sz="350" spc="-50">
                <a:solidFill>
                  <a:srgbClr val="800000"/>
                </a:solidFill>
                <a:latin typeface="Times New Roman"/>
                <a:cs typeface="Times New Roman"/>
              </a:rPr>
              <a:t>+</a:t>
            </a:r>
            <a:endParaRPr sz="350">
              <a:latin typeface="Times New Roman"/>
              <a:cs typeface="Times New Roman"/>
            </a:endParaRPr>
          </a:p>
        </p:txBody>
      </p:sp>
      <p:sp>
        <p:nvSpPr>
          <p:cNvPr id="59" name="object 59" descr=""/>
          <p:cNvSpPr txBox="1"/>
          <p:nvPr/>
        </p:nvSpPr>
        <p:spPr>
          <a:xfrm>
            <a:off x="4135335" y="8714703"/>
            <a:ext cx="132334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Inductor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condición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inicial.</a:t>
            </a:r>
            <a:endParaRPr sz="8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935015" y="165100"/>
            <a:ext cx="5226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5" name="object 5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678"/>
                  </a:lnTo>
                  <a:lnTo>
                    <a:pt x="142755" y="98678"/>
                  </a:lnTo>
                  <a:lnTo>
                    <a:pt x="136180" y="99986"/>
                  </a:lnTo>
                  <a:lnTo>
                    <a:pt x="104587" y="124182"/>
                  </a:lnTo>
                  <a:lnTo>
                    <a:pt x="98048" y="143385"/>
                  </a:lnTo>
                  <a:lnTo>
                    <a:pt x="98048" y="569369"/>
                  </a:lnTo>
                  <a:lnTo>
                    <a:pt x="117977" y="603813"/>
                  </a:lnTo>
                  <a:lnTo>
                    <a:pt x="142755" y="614076"/>
                  </a:lnTo>
                  <a:lnTo>
                    <a:pt x="1886711" y="614076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4076"/>
                  </a:moveTo>
                  <a:lnTo>
                    <a:pt x="1744971" y="614076"/>
                  </a:lnTo>
                  <a:lnTo>
                    <a:pt x="1751545" y="612768"/>
                  </a:lnTo>
                  <a:lnTo>
                    <a:pt x="1764174" y="607537"/>
                  </a:lnTo>
                  <a:lnTo>
                    <a:pt x="1788370" y="575944"/>
                  </a:lnTo>
                  <a:lnTo>
                    <a:pt x="1789678" y="569369"/>
                  </a:lnTo>
                  <a:lnTo>
                    <a:pt x="1789678" y="143385"/>
                  </a:lnTo>
                  <a:lnTo>
                    <a:pt x="1769748" y="108942"/>
                  </a:lnTo>
                  <a:lnTo>
                    <a:pt x="1744971" y="98678"/>
                  </a:lnTo>
                  <a:lnTo>
                    <a:pt x="1886711" y="98678"/>
                  </a:lnTo>
                  <a:lnTo>
                    <a:pt x="1886711" y="614076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932176" y="500483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5453" y="528634"/>
                  </a:moveTo>
                  <a:lnTo>
                    <a:pt x="49392" y="528634"/>
                  </a:lnTo>
                  <a:lnTo>
                    <a:pt x="45954" y="528323"/>
                  </a:lnTo>
                  <a:lnTo>
                    <a:pt x="10837" y="507984"/>
                  </a:lnTo>
                  <a:lnTo>
                    <a:pt x="0" y="479180"/>
                  </a:lnTo>
                  <a:lnTo>
                    <a:pt x="0" y="475770"/>
                  </a:lnTo>
                  <a:lnTo>
                    <a:pt x="0" y="49354"/>
                  </a:lnTo>
                  <a:lnTo>
                    <a:pt x="17937" y="13011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762"/>
                  </a:lnTo>
                  <a:lnTo>
                    <a:pt x="1704845" y="49354"/>
                  </a:lnTo>
                  <a:lnTo>
                    <a:pt x="1704845" y="479180"/>
                  </a:lnTo>
                  <a:lnTo>
                    <a:pt x="1686907" y="515524"/>
                  </a:lnTo>
                  <a:lnTo>
                    <a:pt x="1658890" y="528323"/>
                  </a:lnTo>
                  <a:lnTo>
                    <a:pt x="1655453" y="52863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266"/>
              <a:ext cx="145374" cy="145374"/>
            </a:xfrm>
            <a:prstGeom prst="rect">
              <a:avLst/>
            </a:prstGeom>
          </p:spPr>
        </p:pic>
      </p:grpSp>
      <p:sp>
        <p:nvSpPr>
          <p:cNvPr id="8" name="object 8" descr=""/>
          <p:cNvSpPr txBox="1"/>
          <p:nvPr/>
        </p:nvSpPr>
        <p:spPr>
          <a:xfrm>
            <a:off x="3519868" y="811582"/>
            <a:ext cx="52959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10">
                <a:latin typeface="Arial MT"/>
                <a:cs typeface="Arial MT"/>
              </a:rPr>
              <a:t>Traduciendo...</a:t>
            </a:r>
            <a:endParaRPr sz="600">
              <a:latin typeface="Arial MT"/>
              <a:cs typeface="Arial MT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089080" y="5648586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5595687" y="5628762"/>
            <a:ext cx="17272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111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822560" y="864445"/>
            <a:ext cx="286766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4.57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Información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ayuda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asociada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RLC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serie.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1089080" y="1209379"/>
            <a:ext cx="5084445" cy="2767965"/>
          </a:xfrm>
          <a:prstGeom prst="rect">
            <a:avLst/>
          </a:prstGeom>
        </p:spPr>
        <p:txBody>
          <a:bodyPr wrap="square" lIns="0" tIns="3492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75"/>
              </a:spcBef>
            </a:pPr>
            <a:r>
              <a:rPr dirty="0" sz="800" b="1">
                <a:latin typeface="Times New Roman"/>
                <a:cs typeface="Times New Roman"/>
              </a:rPr>
              <a:t>4.11.3</a:t>
            </a:r>
            <a:r>
              <a:rPr dirty="0" sz="800" spc="5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Rama</a:t>
            </a:r>
            <a:r>
              <a:rPr dirty="0" sz="800" spc="5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no</a:t>
            </a:r>
            <a:r>
              <a:rPr dirty="0" sz="800" spc="50" b="1">
                <a:latin typeface="Times New Roman"/>
                <a:cs typeface="Times New Roman"/>
              </a:rPr>
              <a:t> </a:t>
            </a:r>
            <a:r>
              <a:rPr dirty="0" sz="800" spc="-10" b="1">
                <a:latin typeface="Times New Roman"/>
                <a:cs typeface="Times New Roman"/>
              </a:rPr>
              <a:t>lineal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85"/>
              </a:spcBef>
            </a:pP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contiene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resistencias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inductores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lineales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compatibles.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Todos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excepto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resistencia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controlada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TACS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también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tener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característica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lineal.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atributos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ser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especificado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seleccionando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pestaña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Característica</a:t>
            </a:r>
            <a:r>
              <a:rPr dirty="0" sz="800" spc="8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Componente</a:t>
            </a:r>
            <a:r>
              <a:rPr dirty="0" sz="800" spc="8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Fig.</a:t>
            </a:r>
            <a:endParaRPr sz="800">
              <a:latin typeface="Times New Roman"/>
              <a:cs typeface="Times New Roman"/>
            </a:endParaRPr>
          </a:p>
          <a:p>
            <a:pPr marL="1062990" marR="59817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4.47.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característica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lineal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ingresar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partes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Interpolación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linear.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número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puntos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permitidos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ingresar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endParaRPr sz="800">
              <a:latin typeface="Times New Roman"/>
              <a:cs typeface="Times New Roman"/>
            </a:endParaRPr>
          </a:p>
          <a:p>
            <a:pPr marL="1062990" marR="11747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características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corriente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voltaje,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corriente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flujo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tiempo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resistencia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Ayuda</a:t>
            </a:r>
            <a:r>
              <a:rPr dirty="0" sz="800" spc="4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objetos.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800">
              <a:latin typeface="Times New Roman"/>
              <a:cs typeface="Times New Roman"/>
            </a:endParaRPr>
          </a:p>
          <a:p>
            <a:pPr marL="1062990" marR="26035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características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resistencias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lineales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suponen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simétricas,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tanto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(0,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0)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debe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ingresar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punto.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curva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saturación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lineal</a:t>
            </a:r>
            <a:endParaRPr sz="800">
              <a:latin typeface="Times New Roman"/>
              <a:cs typeface="Times New Roman"/>
            </a:endParaRPr>
          </a:p>
          <a:p>
            <a:pPr marL="106299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inductor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simétrico,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comienza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punto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(0,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0)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omite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puntos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negativos.</a:t>
            </a:r>
            <a:endParaRPr sz="800">
              <a:latin typeface="Times New Roman"/>
              <a:cs typeface="Times New Roman"/>
            </a:endParaRPr>
          </a:p>
          <a:p>
            <a:pPr marL="1062990" marR="26416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supone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ciclo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histéresis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reactores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96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simétrico,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solo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debe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ingresar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bucle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inferior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histéresis.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último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punto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debería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ser</a:t>
            </a:r>
            <a:endParaRPr sz="800">
              <a:latin typeface="Times New Roman"/>
              <a:cs typeface="Times New Roman"/>
            </a:endParaRPr>
          </a:p>
          <a:p>
            <a:pPr marL="1062990" marR="30797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donde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curvas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superior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inferior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encuentran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primer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cuadrante.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especificas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descargador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óxido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metal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MOV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92,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acepta</a:t>
            </a:r>
            <a:endParaRPr sz="800">
              <a:latin typeface="Times New Roman"/>
              <a:cs typeface="Times New Roman"/>
            </a:endParaRPr>
          </a:p>
          <a:p>
            <a:pPr marL="1062990" marR="89535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característica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corriente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voltaje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realiza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ajuste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exponencial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log-log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domain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producir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formato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requerido.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0"/>
              </a:spcBef>
            </a:pPr>
            <a:endParaRPr sz="800">
              <a:latin typeface="Times New Roman"/>
              <a:cs typeface="Times New Roman"/>
            </a:endParaRPr>
          </a:p>
          <a:p>
            <a:pPr marL="1062990">
              <a:lnSpc>
                <a:spcPct val="100000"/>
              </a:lnSpc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4.58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Elementos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ramificación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lineales.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1148551" y="4214665"/>
            <a:ext cx="43688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10">
                <a:latin typeface="Times New Roman"/>
                <a:cs typeface="Times New Roman"/>
              </a:rPr>
              <a:t>Selección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2126525" y="4214665"/>
            <a:ext cx="178752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  <a:tabLst>
                <a:tab pos="1268095" algn="l"/>
              </a:tabLst>
            </a:pPr>
            <a:r>
              <a:rPr dirty="0" sz="800">
                <a:latin typeface="Times New Roman"/>
                <a:cs typeface="Times New Roman"/>
              </a:rPr>
              <a:t>Nombre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Icono</a:t>
            </a:r>
            <a:r>
              <a:rPr dirty="0" sz="800">
                <a:latin typeface="Times New Roman"/>
                <a:cs typeface="Times New Roman"/>
              </a:rPr>
              <a:t>	Tarjeta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ATP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4201414" y="4214665"/>
            <a:ext cx="53657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10">
                <a:latin typeface="Times New Roman"/>
                <a:cs typeface="Times New Roman"/>
              </a:rPr>
              <a:t>Descripción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1148551" y="4545062"/>
            <a:ext cx="56324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i="1">
                <a:latin typeface="Times New Roman"/>
                <a:cs typeface="Times New Roman"/>
              </a:rPr>
              <a:t>R</a:t>
            </a:r>
            <a:r>
              <a:rPr dirty="0" sz="800" spc="1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(i)</a:t>
            </a:r>
            <a:r>
              <a:rPr dirty="0" sz="800" spc="2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Tipo</a:t>
            </a:r>
            <a:r>
              <a:rPr dirty="0" sz="800" spc="15" i="1">
                <a:latin typeface="Times New Roman"/>
                <a:cs typeface="Times New Roman"/>
              </a:rPr>
              <a:t> </a:t>
            </a:r>
            <a:r>
              <a:rPr dirty="0" sz="800" spc="-25" i="1">
                <a:latin typeface="Times New Roman"/>
                <a:cs typeface="Times New Roman"/>
              </a:rPr>
              <a:t>99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2126525" y="4531846"/>
            <a:ext cx="46990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10">
                <a:latin typeface="Courier New"/>
                <a:cs typeface="Courier New"/>
              </a:rPr>
              <a:t>NLINRES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2973371" y="4426119"/>
            <a:ext cx="77724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sz="400">
                <a:solidFill>
                  <a:srgbClr val="0000FF"/>
                </a:solidFill>
                <a:latin typeface="Times New Roman"/>
                <a:cs typeface="Times New Roman"/>
              </a:rPr>
              <a:t>Rhode</a:t>
            </a:r>
            <a:r>
              <a:rPr dirty="0" sz="400" spc="5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400">
                <a:solidFill>
                  <a:srgbClr val="0000FF"/>
                </a:solidFill>
                <a:latin typeface="Times New Roman"/>
                <a:cs typeface="Times New Roman"/>
              </a:rPr>
              <a:t>Island)</a:t>
            </a:r>
            <a:r>
              <a:rPr dirty="0" sz="400" spc="265">
                <a:solidFill>
                  <a:srgbClr val="0000FF"/>
                </a:solidFill>
                <a:latin typeface="Times New Roman"/>
                <a:cs typeface="Times New Roman"/>
              </a:rPr>
              <a:t>  </a:t>
            </a:r>
            <a:r>
              <a:rPr dirty="0" baseline="-17361" sz="1200" spc="-30">
                <a:latin typeface="Times New Roman"/>
                <a:cs typeface="Times New Roman"/>
              </a:rPr>
              <a:t>RAMA</a:t>
            </a:r>
            <a:endParaRPr baseline="-17361" sz="1200">
              <a:latin typeface="Times New Roman"/>
              <a:cs typeface="Times New Roman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3382031" y="4690436"/>
            <a:ext cx="32258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99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4201414" y="4459158"/>
            <a:ext cx="170180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Resistencia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dependiente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corriente.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1148551" y="5007617"/>
            <a:ext cx="56324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i="1">
                <a:latin typeface="Times New Roman"/>
                <a:cs typeface="Times New Roman"/>
              </a:rPr>
              <a:t>R</a:t>
            </a:r>
            <a:r>
              <a:rPr dirty="0" sz="800" spc="1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(i)</a:t>
            </a:r>
            <a:r>
              <a:rPr dirty="0" sz="800" spc="2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Tipo</a:t>
            </a:r>
            <a:r>
              <a:rPr dirty="0" sz="800" spc="15" i="1">
                <a:latin typeface="Times New Roman"/>
                <a:cs typeface="Times New Roman"/>
              </a:rPr>
              <a:t> </a:t>
            </a:r>
            <a:r>
              <a:rPr dirty="0" sz="800" spc="-25" i="1">
                <a:latin typeface="Times New Roman"/>
                <a:cs typeface="Times New Roman"/>
              </a:rPr>
              <a:t>92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2126525" y="4987793"/>
            <a:ext cx="46990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10">
                <a:latin typeface="Courier New"/>
                <a:cs typeface="Courier New"/>
              </a:rPr>
              <a:t>NLRES92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2973371" y="4843740"/>
            <a:ext cx="777240" cy="369570"/>
          </a:xfrm>
          <a:prstGeom prst="rect">
            <a:avLst/>
          </a:prstGeom>
        </p:spPr>
        <p:txBody>
          <a:bodyPr wrap="square" lIns="0" tIns="317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5"/>
              </a:spcBef>
            </a:pPr>
            <a:endParaRPr sz="400">
              <a:latin typeface="Times New Roman"/>
              <a:cs typeface="Times New Roman"/>
            </a:endParaRPr>
          </a:p>
          <a:p>
            <a:pPr marL="38100">
              <a:lnSpc>
                <a:spcPct val="100000"/>
              </a:lnSpc>
            </a:pPr>
            <a:r>
              <a:rPr dirty="0" sz="400">
                <a:solidFill>
                  <a:srgbClr val="0000FF"/>
                </a:solidFill>
                <a:latin typeface="Times New Roman"/>
                <a:cs typeface="Times New Roman"/>
              </a:rPr>
              <a:t>Rhode</a:t>
            </a:r>
            <a:r>
              <a:rPr dirty="0" sz="400" spc="5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400">
                <a:solidFill>
                  <a:srgbClr val="0000FF"/>
                </a:solidFill>
                <a:latin typeface="Times New Roman"/>
                <a:cs typeface="Times New Roman"/>
              </a:rPr>
              <a:t>Island)</a:t>
            </a:r>
            <a:r>
              <a:rPr dirty="0" sz="400" spc="265">
                <a:solidFill>
                  <a:srgbClr val="0000FF"/>
                </a:solidFill>
                <a:latin typeface="Times New Roman"/>
                <a:cs typeface="Times New Roman"/>
              </a:rPr>
              <a:t>  </a:t>
            </a:r>
            <a:r>
              <a:rPr dirty="0" baseline="-17361" sz="1200" spc="-30">
                <a:latin typeface="Times New Roman"/>
                <a:cs typeface="Times New Roman"/>
              </a:rPr>
              <a:t>RAMA</a:t>
            </a:r>
            <a:endParaRPr baseline="-17361" sz="1200">
              <a:latin typeface="Times New Roman"/>
              <a:cs typeface="Times New Roman"/>
            </a:endParaRPr>
          </a:p>
          <a:p>
            <a:pPr marL="421005">
              <a:lnSpc>
                <a:spcPct val="100000"/>
              </a:lnSpc>
              <a:spcBef>
                <a:spcPts val="395"/>
              </a:spcBef>
            </a:pP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92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4201414" y="4921713"/>
            <a:ext cx="170180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Resistencia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dependiente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corriente.</a:t>
            </a:r>
            <a:endParaRPr sz="800">
              <a:latin typeface="Times New Roman"/>
              <a:cs typeface="Times New Roman"/>
            </a:endParaRPr>
          </a:p>
        </p:txBody>
      </p:sp>
      <p:grpSp>
        <p:nvGrpSpPr>
          <p:cNvPr id="25" name="object 25" descr=""/>
          <p:cNvGrpSpPr/>
          <p:nvPr/>
        </p:nvGrpSpPr>
        <p:grpSpPr>
          <a:xfrm>
            <a:off x="368299" y="6097399"/>
            <a:ext cx="211454" cy="13335"/>
            <a:chOff x="368299" y="6097399"/>
            <a:chExt cx="211454" cy="13335"/>
          </a:xfrm>
        </p:grpSpPr>
        <p:sp>
          <p:nvSpPr>
            <p:cNvPr id="26" name="object 26" descr=""/>
            <p:cNvSpPr/>
            <p:nvPr/>
          </p:nvSpPr>
          <p:spPr>
            <a:xfrm>
              <a:off x="368299" y="6097399"/>
              <a:ext cx="211454" cy="6985"/>
            </a:xfrm>
            <a:custGeom>
              <a:avLst/>
              <a:gdLst/>
              <a:ahLst/>
              <a:cxnLst/>
              <a:rect l="l" t="t" r="r" b="b"/>
              <a:pathLst>
                <a:path w="211454" h="6985">
                  <a:moveTo>
                    <a:pt x="211453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211453" y="0"/>
                  </a:lnTo>
                  <a:lnTo>
                    <a:pt x="211453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 descr=""/>
            <p:cNvSpPr/>
            <p:nvPr/>
          </p:nvSpPr>
          <p:spPr>
            <a:xfrm>
              <a:off x="368287" y="6097409"/>
              <a:ext cx="211454" cy="13335"/>
            </a:xfrm>
            <a:custGeom>
              <a:avLst/>
              <a:gdLst/>
              <a:ahLst/>
              <a:cxnLst/>
              <a:rect l="l" t="t" r="r" b="b"/>
              <a:pathLst>
                <a:path w="211454" h="13335">
                  <a:moveTo>
                    <a:pt x="211455" y="0"/>
                  </a:moveTo>
                  <a:lnTo>
                    <a:pt x="204851" y="6604"/>
                  </a:lnTo>
                  <a:lnTo>
                    <a:pt x="0" y="6604"/>
                  </a:lnTo>
                  <a:lnTo>
                    <a:pt x="0" y="13208"/>
                  </a:lnTo>
                  <a:lnTo>
                    <a:pt x="204851" y="13208"/>
                  </a:lnTo>
                  <a:lnTo>
                    <a:pt x="211455" y="13208"/>
                  </a:lnTo>
                  <a:lnTo>
                    <a:pt x="211455" y="6604"/>
                  </a:lnTo>
                  <a:lnTo>
                    <a:pt x="211455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 descr=""/>
            <p:cNvSpPr/>
            <p:nvPr/>
          </p:nvSpPr>
          <p:spPr>
            <a:xfrm>
              <a:off x="368299" y="6097399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9" name="object 29" descr=""/>
          <p:cNvSpPr txBox="1"/>
          <p:nvPr/>
        </p:nvSpPr>
        <p:spPr>
          <a:xfrm>
            <a:off x="376662" y="6157396"/>
            <a:ext cx="19621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Arial"/>
                <a:cs typeface="Arial"/>
              </a:rPr>
              <a:t>112</a:t>
            </a:r>
            <a:endParaRPr sz="800">
              <a:latin typeface="Arial"/>
              <a:cs typeface="Arial"/>
            </a:endParaRPr>
          </a:p>
        </p:txBody>
      </p:sp>
      <p:sp>
        <p:nvSpPr>
          <p:cNvPr id="66" name="object 66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67" name="object 67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94615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84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30" name="object 30" descr=""/>
          <p:cNvSpPr txBox="1"/>
          <p:nvPr/>
        </p:nvSpPr>
        <p:spPr>
          <a:xfrm>
            <a:off x="4505379" y="6329202"/>
            <a:ext cx="99060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de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referencia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890842" y="6838013"/>
            <a:ext cx="56324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i="1">
                <a:latin typeface="Times New Roman"/>
                <a:cs typeface="Times New Roman"/>
              </a:rPr>
              <a:t>R</a:t>
            </a:r>
            <a:r>
              <a:rPr dirty="0" sz="800" spc="1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(t)</a:t>
            </a:r>
            <a:r>
              <a:rPr dirty="0" sz="800" spc="2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Tipo</a:t>
            </a:r>
            <a:r>
              <a:rPr dirty="0" sz="800" spc="15" i="1">
                <a:latin typeface="Times New Roman"/>
                <a:cs typeface="Times New Roman"/>
              </a:rPr>
              <a:t> </a:t>
            </a:r>
            <a:r>
              <a:rPr dirty="0" sz="800" spc="-25" i="1">
                <a:latin typeface="Times New Roman"/>
                <a:cs typeface="Times New Roman"/>
              </a:rPr>
              <a:t>97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1875423" y="6818190"/>
            <a:ext cx="46990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10">
                <a:latin typeface="Courier New"/>
                <a:cs typeface="Courier New"/>
              </a:rPr>
              <a:t>NLINR_T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2747670" y="6771934"/>
            <a:ext cx="123825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>
                <a:solidFill>
                  <a:srgbClr val="0000FF"/>
                </a:solidFill>
                <a:latin typeface="Times New Roman"/>
                <a:cs typeface="Times New Roman"/>
              </a:rPr>
              <a:t>R</a:t>
            </a:r>
            <a:r>
              <a:rPr dirty="0" sz="400" spc="10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400" spc="-25">
                <a:solidFill>
                  <a:srgbClr val="0000FF"/>
                </a:solidFill>
                <a:latin typeface="Times New Roman"/>
                <a:cs typeface="Times New Roman"/>
              </a:rPr>
              <a:t>(t)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3130930" y="6740215"/>
            <a:ext cx="342900" cy="1875789"/>
          </a:xfrm>
          <a:prstGeom prst="rect">
            <a:avLst/>
          </a:prstGeom>
        </p:spPr>
        <p:txBody>
          <a:bodyPr wrap="square" lIns="0" tIns="285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25"/>
              </a:spcBef>
            </a:pPr>
            <a:r>
              <a:rPr dirty="0" sz="800" spc="-20">
                <a:latin typeface="Times New Roman"/>
                <a:cs typeface="Times New Roman"/>
              </a:rPr>
              <a:t>RAMA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97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445"/>
              </a:spcBef>
            </a:pPr>
            <a:r>
              <a:rPr dirty="0" sz="800" spc="-20">
                <a:latin typeface="Times New Roman"/>
                <a:cs typeface="Times New Roman"/>
              </a:rPr>
              <a:t>RAMA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91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395"/>
              </a:spcBef>
            </a:pPr>
            <a:r>
              <a:rPr dirty="0" sz="800" spc="-20">
                <a:latin typeface="Times New Roman"/>
                <a:cs typeface="Times New Roman"/>
              </a:rPr>
              <a:t>RAMA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98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445"/>
              </a:spcBef>
            </a:pPr>
            <a:r>
              <a:rPr dirty="0" sz="800" spc="-20">
                <a:latin typeface="Times New Roman"/>
                <a:cs typeface="Times New Roman"/>
              </a:rPr>
              <a:t>RAMA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93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390"/>
              </a:spcBef>
            </a:pPr>
            <a:r>
              <a:rPr dirty="0" sz="800" spc="-20">
                <a:latin typeface="Times New Roman"/>
                <a:cs typeface="Times New Roman"/>
              </a:rPr>
              <a:t>RAMA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96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445"/>
              </a:spcBef>
            </a:pPr>
            <a:r>
              <a:rPr dirty="0" sz="800" spc="-20">
                <a:latin typeface="Times New Roman"/>
                <a:cs typeface="Times New Roman"/>
              </a:rPr>
              <a:t>RAMA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98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3950313" y="6752110"/>
            <a:ext cx="154622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Resistencia</a:t>
            </a:r>
            <a:r>
              <a:rPr dirty="0" sz="800" spc="114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dependiente</a:t>
            </a:r>
            <a:r>
              <a:rPr dirty="0" sz="800" spc="12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114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tiempo.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890842" y="7148586"/>
            <a:ext cx="56324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i="1">
                <a:latin typeface="Times New Roman"/>
                <a:cs typeface="Times New Roman"/>
              </a:rPr>
              <a:t>R</a:t>
            </a:r>
            <a:r>
              <a:rPr dirty="0" sz="800" spc="1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(t)</a:t>
            </a:r>
            <a:r>
              <a:rPr dirty="0" sz="800" spc="2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Tipo</a:t>
            </a:r>
            <a:r>
              <a:rPr dirty="0" sz="800" spc="15" i="1">
                <a:latin typeface="Times New Roman"/>
                <a:cs typeface="Times New Roman"/>
              </a:rPr>
              <a:t> </a:t>
            </a:r>
            <a:r>
              <a:rPr dirty="0" sz="800" spc="-25" i="1">
                <a:latin typeface="Times New Roman"/>
                <a:cs typeface="Times New Roman"/>
              </a:rPr>
              <a:t>91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1875423" y="7135370"/>
            <a:ext cx="46990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10">
                <a:latin typeface="Courier New"/>
                <a:cs typeface="Courier New"/>
              </a:rPr>
              <a:t>NLRES91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2747670" y="7089115"/>
            <a:ext cx="123825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>
                <a:solidFill>
                  <a:srgbClr val="0000FF"/>
                </a:solidFill>
                <a:latin typeface="Times New Roman"/>
                <a:cs typeface="Times New Roman"/>
              </a:rPr>
              <a:t>R</a:t>
            </a:r>
            <a:r>
              <a:rPr dirty="0" sz="400" spc="10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400" spc="-25">
                <a:solidFill>
                  <a:srgbClr val="0000FF"/>
                </a:solidFill>
                <a:latin typeface="Times New Roman"/>
                <a:cs typeface="Times New Roman"/>
              </a:rPr>
              <a:t>(t)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3950313" y="7069290"/>
            <a:ext cx="154622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Resistencia</a:t>
            </a:r>
            <a:r>
              <a:rPr dirty="0" sz="800" spc="114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dependiente</a:t>
            </a:r>
            <a:r>
              <a:rPr dirty="0" sz="800" spc="12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114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tiempo.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890842" y="7465766"/>
            <a:ext cx="55753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i="1">
                <a:latin typeface="Times New Roman"/>
                <a:cs typeface="Times New Roman"/>
              </a:rPr>
              <a:t>L</a:t>
            </a:r>
            <a:r>
              <a:rPr dirty="0" sz="800" spc="1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(i)</a:t>
            </a:r>
            <a:r>
              <a:rPr dirty="0" sz="800" spc="1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Tipo</a:t>
            </a:r>
            <a:r>
              <a:rPr dirty="0" sz="800" spc="15" i="1">
                <a:latin typeface="Times New Roman"/>
                <a:cs typeface="Times New Roman"/>
              </a:rPr>
              <a:t> </a:t>
            </a:r>
            <a:r>
              <a:rPr dirty="0" sz="800" spc="-25" i="1">
                <a:latin typeface="Times New Roman"/>
                <a:cs typeface="Times New Roman"/>
              </a:rPr>
              <a:t>98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1875423" y="7445943"/>
            <a:ext cx="46990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10">
                <a:latin typeface="Courier New"/>
                <a:cs typeface="Courier New"/>
              </a:rPr>
              <a:t>NLININD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3950313" y="7379863"/>
            <a:ext cx="147574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Inductor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dependiente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corriente.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890842" y="7776339"/>
            <a:ext cx="55753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i="1">
                <a:latin typeface="Times New Roman"/>
                <a:cs typeface="Times New Roman"/>
              </a:rPr>
              <a:t>L</a:t>
            </a:r>
            <a:r>
              <a:rPr dirty="0" sz="800" spc="1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(i)</a:t>
            </a:r>
            <a:r>
              <a:rPr dirty="0" sz="800" spc="1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Tipo</a:t>
            </a:r>
            <a:r>
              <a:rPr dirty="0" sz="800" spc="15" i="1">
                <a:latin typeface="Times New Roman"/>
                <a:cs typeface="Times New Roman"/>
              </a:rPr>
              <a:t> </a:t>
            </a:r>
            <a:r>
              <a:rPr dirty="0" sz="800" spc="-25" i="1">
                <a:latin typeface="Times New Roman"/>
                <a:cs typeface="Times New Roman"/>
              </a:rPr>
              <a:t>93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1875423" y="7763123"/>
            <a:ext cx="46990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10">
                <a:latin typeface="Courier New"/>
                <a:cs typeface="Courier New"/>
              </a:rPr>
              <a:t>NLIND93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3950313" y="7685150"/>
            <a:ext cx="1261745" cy="93091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 marR="5080">
              <a:lnSpc>
                <a:spcPct val="113799"/>
              </a:lnSpc>
              <a:spcBef>
                <a:spcPts val="90"/>
              </a:spcBef>
            </a:pPr>
            <a:r>
              <a:rPr dirty="0" sz="800">
                <a:latin typeface="Times New Roman"/>
                <a:cs typeface="Times New Roman"/>
              </a:rPr>
              <a:t>Corriente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lineal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verdadera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inductor</a:t>
            </a:r>
            <a:r>
              <a:rPr dirty="0" sz="800" spc="11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dependiente</a:t>
            </a:r>
            <a:endParaRPr sz="800">
              <a:latin typeface="Times New Roman"/>
              <a:cs typeface="Times New Roman"/>
            </a:endParaRPr>
          </a:p>
          <a:p>
            <a:pPr marL="12700" marR="95250">
              <a:lnSpc>
                <a:spcPct val="113799"/>
              </a:lnSpc>
              <a:spcBef>
                <a:spcPts val="260"/>
              </a:spcBef>
            </a:pPr>
            <a:r>
              <a:rPr dirty="0" sz="800">
                <a:latin typeface="Times New Roman"/>
                <a:cs typeface="Times New Roman"/>
              </a:rPr>
              <a:t>Histéresis</a:t>
            </a:r>
            <a:r>
              <a:rPr dirty="0" sz="800" spc="13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pseudo-no</a:t>
            </a:r>
            <a:r>
              <a:rPr dirty="0" sz="800" spc="13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lineal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inductor.</a:t>
            </a:r>
            <a:endParaRPr sz="800">
              <a:latin typeface="Times New Roman"/>
              <a:cs typeface="Times New Roman"/>
            </a:endParaRPr>
          </a:p>
          <a:p>
            <a:pPr marL="12700" marR="95250">
              <a:lnSpc>
                <a:spcPct val="113799"/>
              </a:lnSpc>
              <a:spcBef>
                <a:spcPts val="315"/>
              </a:spcBef>
            </a:pPr>
            <a:r>
              <a:rPr dirty="0" sz="800">
                <a:latin typeface="Times New Roman"/>
                <a:cs typeface="Times New Roman"/>
              </a:rPr>
              <a:t>Histéresis</a:t>
            </a:r>
            <a:r>
              <a:rPr dirty="0" sz="800" spc="13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pseudo-no</a:t>
            </a:r>
            <a:r>
              <a:rPr dirty="0" sz="800" spc="13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lineal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inductor.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890842" y="8093519"/>
            <a:ext cx="55753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i="1">
                <a:latin typeface="Times New Roman"/>
                <a:cs typeface="Times New Roman"/>
              </a:rPr>
              <a:t>L</a:t>
            </a:r>
            <a:r>
              <a:rPr dirty="0" sz="800" spc="1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(i)</a:t>
            </a:r>
            <a:r>
              <a:rPr dirty="0" sz="800" spc="1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Tipo</a:t>
            </a:r>
            <a:r>
              <a:rPr dirty="0" sz="800" spc="15" i="1">
                <a:latin typeface="Times New Roman"/>
                <a:cs typeface="Times New Roman"/>
              </a:rPr>
              <a:t> </a:t>
            </a:r>
            <a:r>
              <a:rPr dirty="0" sz="800" spc="-25" i="1">
                <a:latin typeface="Times New Roman"/>
                <a:cs typeface="Times New Roman"/>
              </a:rPr>
              <a:t>96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1875423" y="8073696"/>
            <a:ext cx="46990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10">
                <a:latin typeface="Courier New"/>
                <a:cs typeface="Courier New"/>
              </a:rPr>
              <a:t>NLIND96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890842" y="8392198"/>
            <a:ext cx="728345" cy="30353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 marR="5080">
              <a:lnSpc>
                <a:spcPct val="113799"/>
              </a:lnSpc>
              <a:spcBef>
                <a:spcPts val="90"/>
              </a:spcBef>
            </a:pPr>
            <a:r>
              <a:rPr dirty="0" sz="800" i="1">
                <a:latin typeface="Times New Roman"/>
                <a:cs typeface="Times New Roman"/>
              </a:rPr>
              <a:t>L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(i)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Hevia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98-</a:t>
            </a:r>
            <a:r>
              <a:rPr dirty="0" sz="800" spc="-50" i="1">
                <a:latin typeface="Times New Roman"/>
                <a:cs typeface="Times New Roman"/>
              </a:rPr>
              <a:t>&gt;</a:t>
            </a:r>
            <a:r>
              <a:rPr dirty="0" sz="800" spc="500" i="1">
                <a:latin typeface="Times New Roman"/>
                <a:cs typeface="Times New Roman"/>
              </a:rPr>
              <a:t> </a:t>
            </a:r>
            <a:r>
              <a:rPr dirty="0" sz="800" spc="-25" i="1">
                <a:latin typeface="Times New Roman"/>
                <a:cs typeface="Times New Roman"/>
              </a:rPr>
              <a:t>96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1875423" y="8390876"/>
            <a:ext cx="46990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10">
                <a:latin typeface="Courier New"/>
                <a:cs typeface="Courier New"/>
              </a:rPr>
              <a:t>HEVIA98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2846789" y="8470172"/>
            <a:ext cx="64135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 spc="-50">
                <a:solidFill>
                  <a:srgbClr val="0000FF"/>
                </a:solidFill>
                <a:latin typeface="Times New Roman"/>
                <a:cs typeface="Times New Roman"/>
              </a:rPr>
              <a:t>H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890842" y="8780744"/>
            <a:ext cx="60134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i="1">
                <a:latin typeface="Times New Roman"/>
                <a:cs typeface="Times New Roman"/>
              </a:rPr>
              <a:t>MOV</a:t>
            </a:r>
            <a:r>
              <a:rPr dirty="0" sz="800" spc="3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Tipo</a:t>
            </a:r>
            <a:r>
              <a:rPr dirty="0" sz="800" spc="35" i="1">
                <a:latin typeface="Times New Roman"/>
                <a:cs typeface="Times New Roman"/>
              </a:rPr>
              <a:t> </a:t>
            </a:r>
            <a:r>
              <a:rPr dirty="0" sz="800" spc="-25" i="1">
                <a:latin typeface="Times New Roman"/>
                <a:cs typeface="Times New Roman"/>
              </a:rPr>
              <a:t>92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1875423" y="8760921"/>
            <a:ext cx="21590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>
                <a:latin typeface="Courier New"/>
                <a:cs typeface="Courier New"/>
              </a:rPr>
              <a:t>MOV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2727846" y="8787352"/>
            <a:ext cx="118110" cy="730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300" spc="-25">
                <a:solidFill>
                  <a:srgbClr val="0000FF"/>
                </a:solidFill>
                <a:latin typeface="Times New Roman"/>
                <a:cs typeface="Times New Roman"/>
              </a:rPr>
              <a:t>MOV</a:t>
            </a:r>
            <a:endParaRPr sz="300">
              <a:latin typeface="Times New Roman"/>
              <a:cs typeface="Times New Roman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3130930" y="8682947"/>
            <a:ext cx="342900" cy="303530"/>
          </a:xfrm>
          <a:prstGeom prst="rect">
            <a:avLst/>
          </a:prstGeom>
        </p:spPr>
        <p:txBody>
          <a:bodyPr wrap="square" lIns="0" tIns="285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25"/>
              </a:spcBef>
            </a:pPr>
            <a:r>
              <a:rPr dirty="0" sz="800" spc="-20">
                <a:latin typeface="Times New Roman"/>
                <a:cs typeface="Times New Roman"/>
              </a:rPr>
              <a:t>RAMA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92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3950313" y="8682947"/>
            <a:ext cx="1675764" cy="155892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 marR="5080">
              <a:lnSpc>
                <a:spcPct val="113799"/>
              </a:lnSpc>
              <a:spcBef>
                <a:spcPts val="90"/>
              </a:spcBef>
            </a:pPr>
            <a:r>
              <a:rPr dirty="0" sz="800">
                <a:latin typeface="Times New Roman"/>
                <a:cs typeface="Times New Roman"/>
              </a:rPr>
              <a:t>Resistencia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dependiente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corriente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forma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exponencial.</a:t>
            </a:r>
            <a:endParaRPr sz="800">
              <a:latin typeface="Times New Roman"/>
              <a:cs typeface="Times New Roman"/>
            </a:endParaRPr>
          </a:p>
          <a:p>
            <a:pPr marL="12700" marR="224790">
              <a:lnSpc>
                <a:spcPct val="113799"/>
              </a:lnSpc>
              <a:spcBef>
                <a:spcPts val="315"/>
              </a:spcBef>
            </a:pPr>
            <a:r>
              <a:rPr dirty="0" sz="800">
                <a:latin typeface="Times New Roman"/>
                <a:cs typeface="Times New Roman"/>
              </a:rPr>
              <a:t>Dependiente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corriente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trifásica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resistencia.</a:t>
            </a:r>
            <a:endParaRPr sz="800">
              <a:latin typeface="Times New Roman"/>
              <a:cs typeface="Times New Roman"/>
            </a:endParaRPr>
          </a:p>
          <a:p>
            <a:pPr marL="12700" marR="168910">
              <a:lnSpc>
                <a:spcPct val="113799"/>
              </a:lnSpc>
              <a:spcBef>
                <a:spcPts val="260"/>
              </a:spcBef>
            </a:pPr>
            <a:r>
              <a:rPr dirty="0" sz="800">
                <a:latin typeface="Times New Roman"/>
                <a:cs typeface="Times New Roman"/>
              </a:rPr>
              <a:t>TACS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controlados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resistencia</a:t>
            </a:r>
            <a:r>
              <a:rPr dirty="0" sz="800" spc="1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dependiente</a:t>
            </a:r>
            <a:r>
              <a:rPr dirty="0" sz="800" spc="114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114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tiempo.</a:t>
            </a:r>
            <a:endParaRPr sz="800">
              <a:latin typeface="Times New Roman"/>
              <a:cs typeface="Times New Roman"/>
            </a:endParaRPr>
          </a:p>
          <a:p>
            <a:pPr marL="12700" marR="204470">
              <a:lnSpc>
                <a:spcPct val="113799"/>
              </a:lnSpc>
              <a:spcBef>
                <a:spcPts val="310"/>
              </a:spcBef>
            </a:pPr>
            <a:r>
              <a:rPr dirty="0" sz="800">
                <a:latin typeface="Times New Roman"/>
                <a:cs typeface="Times New Roman"/>
              </a:rPr>
              <a:t>Inductor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dependiente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corriente.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flujo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inicial.</a:t>
            </a:r>
            <a:endParaRPr sz="800">
              <a:latin typeface="Times New Roman"/>
              <a:cs typeface="Times New Roman"/>
            </a:endParaRPr>
          </a:p>
          <a:p>
            <a:pPr marL="12700" marR="509270">
              <a:lnSpc>
                <a:spcPct val="113799"/>
              </a:lnSpc>
              <a:spcBef>
                <a:spcPts val="265"/>
              </a:spcBef>
            </a:pPr>
            <a:r>
              <a:rPr dirty="0" sz="800">
                <a:latin typeface="Times New Roman"/>
                <a:cs typeface="Times New Roman"/>
              </a:rPr>
              <a:t>Histéresis</a:t>
            </a:r>
            <a:r>
              <a:rPr dirty="0" sz="800" spc="13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pseudo-no</a:t>
            </a:r>
            <a:r>
              <a:rPr dirty="0" sz="800" spc="13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lineal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inductor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flujo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inicial.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890842" y="9091317"/>
            <a:ext cx="68961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i="1">
                <a:latin typeface="Times New Roman"/>
                <a:cs typeface="Times New Roman"/>
              </a:rPr>
              <a:t>MOV</a:t>
            </a:r>
            <a:r>
              <a:rPr dirty="0" sz="800" spc="4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Tipo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3-</a:t>
            </a:r>
            <a:r>
              <a:rPr dirty="0" sz="800" spc="-25" i="1">
                <a:latin typeface="Times New Roman"/>
                <a:cs typeface="Times New Roman"/>
              </a:rPr>
              <a:t>ph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1875423" y="9078101"/>
            <a:ext cx="34290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10">
                <a:latin typeface="Courier New"/>
                <a:cs typeface="Courier New"/>
              </a:rPr>
              <a:t>MOV_3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58" name="object 58" descr=""/>
          <p:cNvSpPr txBox="1"/>
          <p:nvPr/>
        </p:nvSpPr>
        <p:spPr>
          <a:xfrm>
            <a:off x="2727846" y="9104533"/>
            <a:ext cx="118110" cy="730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300" spc="-25">
                <a:solidFill>
                  <a:srgbClr val="0000FF"/>
                </a:solidFill>
                <a:latin typeface="Times New Roman"/>
                <a:cs typeface="Times New Roman"/>
              </a:rPr>
              <a:t>MOV</a:t>
            </a:r>
            <a:endParaRPr sz="300">
              <a:latin typeface="Times New Roman"/>
              <a:cs typeface="Times New Roman"/>
            </a:endParaRPr>
          </a:p>
        </p:txBody>
      </p:sp>
      <p:sp>
        <p:nvSpPr>
          <p:cNvPr id="59" name="object 59" descr=""/>
          <p:cNvSpPr txBox="1"/>
          <p:nvPr/>
        </p:nvSpPr>
        <p:spPr>
          <a:xfrm>
            <a:off x="3130930" y="9000128"/>
            <a:ext cx="342900" cy="1241425"/>
          </a:xfrm>
          <a:prstGeom prst="rect">
            <a:avLst/>
          </a:prstGeom>
        </p:spPr>
        <p:txBody>
          <a:bodyPr wrap="square" lIns="0" tIns="285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25"/>
              </a:spcBef>
            </a:pPr>
            <a:r>
              <a:rPr dirty="0" sz="800" spc="-20">
                <a:latin typeface="Times New Roman"/>
                <a:cs typeface="Times New Roman"/>
              </a:rPr>
              <a:t>RAMA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92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395"/>
              </a:spcBef>
            </a:pPr>
            <a:r>
              <a:rPr dirty="0" sz="800" spc="-20">
                <a:latin typeface="Times New Roman"/>
                <a:cs typeface="Times New Roman"/>
              </a:rPr>
              <a:t>RAMA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91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445"/>
              </a:spcBef>
            </a:pPr>
            <a:r>
              <a:rPr dirty="0" sz="800" spc="-20">
                <a:latin typeface="Times New Roman"/>
                <a:cs typeface="Times New Roman"/>
              </a:rPr>
              <a:t>RAMA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98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395"/>
              </a:spcBef>
            </a:pPr>
            <a:r>
              <a:rPr dirty="0" sz="800" spc="-20">
                <a:latin typeface="Times New Roman"/>
                <a:cs typeface="Times New Roman"/>
              </a:rPr>
              <a:t>RAMA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96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60" name="object 60" descr=""/>
          <p:cNvSpPr txBox="1"/>
          <p:nvPr/>
        </p:nvSpPr>
        <p:spPr>
          <a:xfrm>
            <a:off x="890842" y="9408497"/>
            <a:ext cx="124333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i="1">
                <a:latin typeface="Times New Roman"/>
                <a:cs typeface="Times New Roman"/>
              </a:rPr>
              <a:t>R</a:t>
            </a:r>
            <a:r>
              <a:rPr dirty="0" sz="800" spc="2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(TACS)</a:t>
            </a:r>
            <a:r>
              <a:rPr dirty="0" sz="800" spc="2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Tipo</a:t>
            </a:r>
            <a:r>
              <a:rPr dirty="0" sz="800" spc="2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91</a:t>
            </a:r>
            <a:r>
              <a:rPr dirty="0" sz="800" spc="25" i="1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TACSRES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61" name="object 61" descr=""/>
          <p:cNvSpPr txBox="1"/>
          <p:nvPr/>
        </p:nvSpPr>
        <p:spPr>
          <a:xfrm>
            <a:off x="2820357" y="9355634"/>
            <a:ext cx="50165" cy="730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300" spc="-50">
                <a:solidFill>
                  <a:srgbClr val="0000FF"/>
                </a:solidFill>
                <a:latin typeface="Times New Roman"/>
                <a:cs typeface="Times New Roman"/>
              </a:rPr>
              <a:t>T</a:t>
            </a:r>
            <a:endParaRPr sz="300">
              <a:latin typeface="Times New Roman"/>
              <a:cs typeface="Times New Roman"/>
            </a:endParaRPr>
          </a:p>
        </p:txBody>
      </p:sp>
      <p:sp>
        <p:nvSpPr>
          <p:cNvPr id="62" name="object 62" descr=""/>
          <p:cNvSpPr txBox="1"/>
          <p:nvPr/>
        </p:nvSpPr>
        <p:spPr>
          <a:xfrm>
            <a:off x="890842" y="9719070"/>
            <a:ext cx="75120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i="1">
                <a:latin typeface="Times New Roman"/>
                <a:cs typeface="Times New Roman"/>
              </a:rPr>
              <a:t>L</a:t>
            </a:r>
            <a:r>
              <a:rPr dirty="0" sz="800" spc="2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(i)</a:t>
            </a:r>
            <a:r>
              <a:rPr dirty="0" sz="800" spc="2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Tipo</a:t>
            </a:r>
            <a:r>
              <a:rPr dirty="0" sz="800" spc="2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98,</a:t>
            </a:r>
            <a:r>
              <a:rPr dirty="0" sz="800" spc="20" i="1">
                <a:latin typeface="Times New Roman"/>
                <a:cs typeface="Times New Roman"/>
              </a:rPr>
              <a:t> </a:t>
            </a:r>
            <a:r>
              <a:rPr dirty="0" sz="800" spc="-20" i="1">
                <a:latin typeface="Times New Roman"/>
                <a:cs typeface="Times New Roman"/>
              </a:rPr>
              <a:t>init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63" name="object 63" descr=""/>
          <p:cNvSpPr txBox="1"/>
          <p:nvPr/>
        </p:nvSpPr>
        <p:spPr>
          <a:xfrm>
            <a:off x="1875423" y="9705854"/>
            <a:ext cx="53340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10">
                <a:latin typeface="Courier New"/>
                <a:cs typeface="Courier New"/>
              </a:rPr>
              <a:t>NLIN98_I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64" name="object 64" descr=""/>
          <p:cNvSpPr txBox="1"/>
          <p:nvPr/>
        </p:nvSpPr>
        <p:spPr>
          <a:xfrm>
            <a:off x="890842" y="10036250"/>
            <a:ext cx="75120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i="1">
                <a:latin typeface="Times New Roman"/>
                <a:cs typeface="Times New Roman"/>
              </a:rPr>
              <a:t>L</a:t>
            </a:r>
            <a:r>
              <a:rPr dirty="0" sz="800" spc="2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(i)</a:t>
            </a:r>
            <a:r>
              <a:rPr dirty="0" sz="800" spc="2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Tipo</a:t>
            </a:r>
            <a:r>
              <a:rPr dirty="0" sz="800" spc="2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96,</a:t>
            </a:r>
            <a:r>
              <a:rPr dirty="0" sz="800" spc="20" i="1">
                <a:latin typeface="Times New Roman"/>
                <a:cs typeface="Times New Roman"/>
              </a:rPr>
              <a:t> </a:t>
            </a:r>
            <a:r>
              <a:rPr dirty="0" sz="800" spc="-20" i="1">
                <a:latin typeface="Times New Roman"/>
                <a:cs typeface="Times New Roman"/>
              </a:rPr>
              <a:t>init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65" name="object 65" descr=""/>
          <p:cNvSpPr txBox="1"/>
          <p:nvPr/>
        </p:nvSpPr>
        <p:spPr>
          <a:xfrm>
            <a:off x="1875423" y="10016427"/>
            <a:ext cx="53340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10">
                <a:latin typeface="Courier New"/>
                <a:cs typeface="Courier New"/>
              </a:rPr>
              <a:t>NLIN96_I</a:t>
            </a:r>
            <a:endParaRPr sz="800">
              <a:latin typeface="Courier New"/>
              <a:cs typeface="Courier New"/>
            </a:endParaRPr>
          </a:p>
        </p:txBody>
      </p:sp>
    </p:spTree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3" name="object 3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4" name="object 4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678"/>
                  </a:lnTo>
                  <a:lnTo>
                    <a:pt x="142755" y="98678"/>
                  </a:lnTo>
                  <a:lnTo>
                    <a:pt x="136180" y="99986"/>
                  </a:lnTo>
                  <a:lnTo>
                    <a:pt x="104587" y="124182"/>
                  </a:lnTo>
                  <a:lnTo>
                    <a:pt x="98048" y="143385"/>
                  </a:lnTo>
                  <a:lnTo>
                    <a:pt x="98048" y="569369"/>
                  </a:lnTo>
                  <a:lnTo>
                    <a:pt x="117977" y="603813"/>
                  </a:lnTo>
                  <a:lnTo>
                    <a:pt x="142755" y="614076"/>
                  </a:lnTo>
                  <a:lnTo>
                    <a:pt x="1886711" y="614076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4076"/>
                  </a:moveTo>
                  <a:lnTo>
                    <a:pt x="1744971" y="614076"/>
                  </a:lnTo>
                  <a:lnTo>
                    <a:pt x="1751545" y="612768"/>
                  </a:lnTo>
                  <a:lnTo>
                    <a:pt x="1764174" y="607537"/>
                  </a:lnTo>
                  <a:lnTo>
                    <a:pt x="1788370" y="575944"/>
                  </a:lnTo>
                  <a:lnTo>
                    <a:pt x="1789678" y="569369"/>
                  </a:lnTo>
                  <a:lnTo>
                    <a:pt x="1789678" y="143385"/>
                  </a:lnTo>
                  <a:lnTo>
                    <a:pt x="1769748" y="108942"/>
                  </a:lnTo>
                  <a:lnTo>
                    <a:pt x="1744971" y="98678"/>
                  </a:lnTo>
                  <a:lnTo>
                    <a:pt x="1886711" y="98678"/>
                  </a:lnTo>
                  <a:lnTo>
                    <a:pt x="1886711" y="614076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2932176" y="500475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1982" y="528634"/>
                  </a:moveTo>
                  <a:lnTo>
                    <a:pt x="52863" y="528634"/>
                  </a:lnTo>
                  <a:lnTo>
                    <a:pt x="49392" y="528528"/>
                  </a:lnTo>
                  <a:lnTo>
                    <a:pt x="13028" y="510773"/>
                  </a:lnTo>
                  <a:lnTo>
                    <a:pt x="0" y="479180"/>
                  </a:lnTo>
                  <a:lnTo>
                    <a:pt x="0" y="475770"/>
                  </a:lnTo>
                  <a:lnTo>
                    <a:pt x="0" y="49354"/>
                  </a:lnTo>
                  <a:lnTo>
                    <a:pt x="17937" y="13011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861"/>
                  </a:lnTo>
                  <a:lnTo>
                    <a:pt x="1704845" y="49354"/>
                  </a:lnTo>
                  <a:lnTo>
                    <a:pt x="1704845" y="479180"/>
                  </a:lnTo>
                  <a:lnTo>
                    <a:pt x="1686907" y="515623"/>
                  </a:lnTo>
                  <a:lnTo>
                    <a:pt x="1655453" y="528528"/>
                  </a:lnTo>
                  <a:lnTo>
                    <a:pt x="1651982" y="52863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" name="object 6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171"/>
              <a:ext cx="145374" cy="145374"/>
            </a:xfrm>
            <a:prstGeom prst="rect">
              <a:avLst/>
            </a:prstGeom>
          </p:spPr>
        </p:pic>
      </p:grpSp>
      <p:sp>
        <p:nvSpPr>
          <p:cNvPr id="7" name="object 7" descr=""/>
          <p:cNvSpPr txBox="1"/>
          <p:nvPr/>
        </p:nvSpPr>
        <p:spPr>
          <a:xfrm>
            <a:off x="3519868" y="811574"/>
            <a:ext cx="52959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10">
                <a:latin typeface="Arial MT"/>
                <a:cs typeface="Arial MT"/>
              </a:rPr>
              <a:t>Traduciendo...</a:t>
            </a:r>
            <a:endParaRPr sz="600">
              <a:latin typeface="Arial MT"/>
              <a:cs typeface="Arial MT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831370" y="3871045"/>
            <a:ext cx="17843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112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4611106" y="3890869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890842" y="382058"/>
            <a:ext cx="75120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i="1">
                <a:latin typeface="Times New Roman"/>
                <a:cs typeface="Times New Roman"/>
              </a:rPr>
              <a:t>L</a:t>
            </a:r>
            <a:r>
              <a:rPr dirty="0" sz="800" spc="2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(i)</a:t>
            </a:r>
            <a:r>
              <a:rPr dirty="0" sz="800" spc="2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Tipo</a:t>
            </a:r>
            <a:r>
              <a:rPr dirty="0" sz="800" spc="2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93,</a:t>
            </a:r>
            <a:r>
              <a:rPr dirty="0" sz="800" spc="20" i="1">
                <a:latin typeface="Times New Roman"/>
                <a:cs typeface="Times New Roman"/>
              </a:rPr>
              <a:t> </a:t>
            </a:r>
            <a:r>
              <a:rPr dirty="0" sz="800" spc="-20" i="1">
                <a:latin typeface="Times New Roman"/>
                <a:cs typeface="Times New Roman"/>
              </a:rPr>
              <a:t>init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875423" y="368843"/>
            <a:ext cx="53340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10">
                <a:latin typeface="Courier New"/>
                <a:cs typeface="Courier New"/>
              </a:rPr>
              <a:t>NLIN93_I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3130930" y="342411"/>
            <a:ext cx="342900" cy="25146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ts val="869"/>
              </a:lnSpc>
              <a:spcBef>
                <a:spcPts val="130"/>
              </a:spcBef>
            </a:pPr>
            <a:r>
              <a:rPr dirty="0" sz="800" spc="-20">
                <a:latin typeface="Times New Roman"/>
                <a:cs typeface="Times New Roman"/>
              </a:rPr>
              <a:t>RAMA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ts val="869"/>
              </a:lnSpc>
            </a:pP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93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3935015" y="111870"/>
            <a:ext cx="1426845" cy="481965"/>
          </a:xfrm>
          <a:prstGeom prst="rect">
            <a:avLst/>
          </a:prstGeom>
        </p:spPr>
        <p:txBody>
          <a:bodyPr wrap="square" lIns="0" tIns="660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52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  <a:p>
            <a:pPr marL="27940" marR="5080">
              <a:lnSpc>
                <a:spcPts val="780"/>
              </a:lnSpc>
              <a:spcBef>
                <a:spcPts val="640"/>
              </a:spcBef>
            </a:pPr>
            <a:r>
              <a:rPr dirty="0" sz="800">
                <a:latin typeface="Times New Roman"/>
                <a:cs typeface="Times New Roman"/>
              </a:rPr>
              <a:t>Verdadero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inductor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lineal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con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flujo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inicial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831370" y="852542"/>
            <a:ext cx="4809490" cy="930910"/>
          </a:xfrm>
          <a:prstGeom prst="rect">
            <a:avLst/>
          </a:prstGeom>
        </p:spPr>
        <p:txBody>
          <a:bodyPr wrap="square" lIns="0" tIns="6159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484"/>
              </a:spcBef>
            </a:pPr>
            <a:r>
              <a:rPr dirty="0" sz="800" b="1">
                <a:latin typeface="Times New Roman"/>
                <a:cs typeface="Times New Roman"/>
              </a:rPr>
              <a:t>4.11.4</a:t>
            </a:r>
            <a:r>
              <a:rPr dirty="0" sz="800" spc="3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Líneas</a:t>
            </a:r>
            <a:r>
              <a:rPr dirty="0" sz="800" spc="4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/</a:t>
            </a:r>
            <a:r>
              <a:rPr dirty="0" sz="800" spc="40" b="1">
                <a:latin typeface="Times New Roman"/>
                <a:cs typeface="Times New Roman"/>
              </a:rPr>
              <a:t> </a:t>
            </a:r>
            <a:r>
              <a:rPr dirty="0" sz="800" spc="-10" b="1">
                <a:latin typeface="Times New Roman"/>
                <a:cs typeface="Times New Roman"/>
              </a:rPr>
              <a:t>cables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395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Líneas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/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Cables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tiene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varios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submenús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diferentes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tipos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disponible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  <a:spcBef>
                <a:spcPts val="50"/>
              </a:spcBef>
            </a:pP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son: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parámetros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agrupados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(RLC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π,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acoplado),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parámetros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distribuidos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con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parámetros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constantes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(es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decir,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independientes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frecuencia),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cables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constante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frecuencia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parámetros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dependientes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(Bergeron,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PI,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Jmarti,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Noda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Semlyen),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calculados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mediante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INE</a:t>
            </a:r>
            <a:endParaRPr sz="6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C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ONSTANTS</a:t>
            </a:r>
            <a:r>
              <a:rPr dirty="0" sz="6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,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ABLE</a:t>
            </a:r>
            <a:r>
              <a:rPr dirty="0" sz="6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ONSTANTS</a:t>
            </a:r>
            <a:r>
              <a:rPr dirty="0" sz="6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ABLE</a:t>
            </a:r>
            <a:r>
              <a:rPr dirty="0" sz="6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ARAMETERS</a:t>
            </a:r>
            <a:r>
              <a:rPr dirty="0" sz="600" spc="3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que</a:t>
            </a:r>
            <a:r>
              <a:rPr dirty="0" sz="6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admiten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rutina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ATP-EMTP.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3428287" y="2174130"/>
            <a:ext cx="1734820" cy="30353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 marR="5080">
              <a:lnSpc>
                <a:spcPct val="113799"/>
              </a:lnSpc>
              <a:spcBef>
                <a:spcPts val="9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4.59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lineales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lumped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parámetros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831370" y="2833600"/>
            <a:ext cx="4618355" cy="78041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Times New Roman"/>
                <a:cs typeface="Times New Roman"/>
              </a:rPr>
              <a:t>4.11.4.1</a:t>
            </a:r>
            <a:r>
              <a:rPr dirty="0" sz="800" spc="7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Modelos</a:t>
            </a:r>
            <a:r>
              <a:rPr dirty="0" sz="800" spc="7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</a:t>
            </a:r>
            <a:r>
              <a:rPr dirty="0" sz="800" spc="7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línea</a:t>
            </a:r>
            <a:r>
              <a:rPr dirty="0" sz="800" spc="7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</a:t>
            </a:r>
            <a:r>
              <a:rPr dirty="0" sz="800" spc="7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parámetros</a:t>
            </a:r>
            <a:r>
              <a:rPr dirty="0" sz="800" spc="75" b="1">
                <a:latin typeface="Times New Roman"/>
                <a:cs typeface="Times New Roman"/>
              </a:rPr>
              <a:t> </a:t>
            </a:r>
            <a:r>
              <a:rPr dirty="0" sz="800" spc="-10" b="1">
                <a:latin typeface="Times New Roman"/>
                <a:cs typeface="Times New Roman"/>
              </a:rPr>
              <a:t>agrupados</a:t>
            </a:r>
            <a:endParaRPr sz="800">
              <a:latin typeface="Times New Roman"/>
              <a:cs typeface="Times New Roman"/>
            </a:endParaRPr>
          </a:p>
          <a:p>
            <a:pPr marL="930910" marR="260350" indent="-918844">
              <a:lnSpc>
                <a:spcPts val="940"/>
              </a:lnSpc>
              <a:spcBef>
                <a:spcPts val="700"/>
              </a:spcBef>
            </a:pPr>
            <a:r>
              <a:rPr dirty="0" sz="800" b="1" i="1">
                <a:latin typeface="Times New Roman"/>
                <a:cs typeface="Times New Roman"/>
              </a:rPr>
              <a:t>RLC</a:t>
            </a:r>
            <a:r>
              <a:rPr dirty="0" sz="800" spc="70" b="1" i="1">
                <a:latin typeface="Times New Roman"/>
                <a:cs typeface="Times New Roman"/>
              </a:rPr>
              <a:t> </a:t>
            </a:r>
            <a:r>
              <a:rPr dirty="0" sz="800" b="1" i="1">
                <a:latin typeface="Times New Roman"/>
                <a:cs typeface="Times New Roman"/>
              </a:rPr>
              <a:t>Pi-equiv.</a:t>
            </a:r>
            <a:r>
              <a:rPr dirty="0" sz="800" spc="75" b="1" i="1">
                <a:latin typeface="Times New Roman"/>
                <a:cs typeface="Times New Roman"/>
              </a:rPr>
              <a:t> </a:t>
            </a:r>
            <a:r>
              <a:rPr dirty="0" sz="800" b="1" i="1">
                <a:latin typeface="Times New Roman"/>
                <a:cs typeface="Times New Roman"/>
              </a:rPr>
              <a:t>1:</a:t>
            </a:r>
            <a:r>
              <a:rPr dirty="0" sz="800" spc="75" b="1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simples,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agrupados,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equivalentes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π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simétricos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ATP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Escriba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1,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2,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3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etc.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ramas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ATP.</a:t>
            </a:r>
            <a:endParaRPr sz="800">
              <a:latin typeface="Times New Roman"/>
              <a:cs typeface="Times New Roman"/>
            </a:endParaRPr>
          </a:p>
          <a:p>
            <a:pPr marL="930910" marR="5080" indent="-918844">
              <a:lnSpc>
                <a:spcPts val="880"/>
              </a:lnSpc>
              <a:spcBef>
                <a:spcPts val="615"/>
              </a:spcBef>
            </a:pPr>
            <a:r>
              <a:rPr dirty="0" sz="800" b="1" i="1">
                <a:latin typeface="Times New Roman"/>
                <a:cs typeface="Times New Roman"/>
              </a:rPr>
              <a:t>RL</a:t>
            </a:r>
            <a:r>
              <a:rPr dirty="0" sz="800" spc="80" b="1" i="1">
                <a:latin typeface="Times New Roman"/>
                <a:cs typeface="Times New Roman"/>
              </a:rPr>
              <a:t> </a:t>
            </a:r>
            <a:r>
              <a:rPr dirty="0" sz="800" b="1" i="1">
                <a:latin typeface="Times New Roman"/>
                <a:cs typeface="Times New Roman"/>
              </a:rPr>
              <a:t>acoplado</a:t>
            </a:r>
            <a:r>
              <a:rPr dirty="0" sz="800" spc="85" b="1" i="1">
                <a:latin typeface="Times New Roman"/>
                <a:cs typeface="Times New Roman"/>
              </a:rPr>
              <a:t> </a:t>
            </a:r>
            <a:r>
              <a:rPr dirty="0" sz="800" b="1" i="1">
                <a:latin typeface="Times New Roman"/>
                <a:cs typeface="Times New Roman"/>
              </a:rPr>
              <a:t>51:</a:t>
            </a:r>
            <a:r>
              <a:rPr dirty="0" sz="800" spc="85" b="1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simples,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agrupados,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simétricos,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mutuamente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acoplados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RL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ramas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Tipo-51,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52,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53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etc.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ATP.</a:t>
            </a:r>
            <a:endParaRPr sz="800">
              <a:latin typeface="Times New Roman"/>
              <a:cs typeface="Times New Roman"/>
            </a:endParaRPr>
          </a:p>
        </p:txBody>
      </p:sp>
      <p:grpSp>
        <p:nvGrpSpPr>
          <p:cNvPr id="17" name="object 17" descr=""/>
          <p:cNvGrpSpPr/>
          <p:nvPr/>
        </p:nvGrpSpPr>
        <p:grpSpPr>
          <a:xfrm>
            <a:off x="368299" y="4478449"/>
            <a:ext cx="211454" cy="13335"/>
            <a:chOff x="368299" y="4478449"/>
            <a:chExt cx="211454" cy="13335"/>
          </a:xfrm>
        </p:grpSpPr>
        <p:sp>
          <p:nvSpPr>
            <p:cNvPr id="18" name="object 18" descr=""/>
            <p:cNvSpPr/>
            <p:nvPr/>
          </p:nvSpPr>
          <p:spPr>
            <a:xfrm>
              <a:off x="368299" y="4478449"/>
              <a:ext cx="211454" cy="6985"/>
            </a:xfrm>
            <a:custGeom>
              <a:avLst/>
              <a:gdLst/>
              <a:ahLst/>
              <a:cxnLst/>
              <a:rect l="l" t="t" r="r" b="b"/>
              <a:pathLst>
                <a:path w="211454" h="6985">
                  <a:moveTo>
                    <a:pt x="211453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211453" y="0"/>
                  </a:lnTo>
                  <a:lnTo>
                    <a:pt x="211453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 descr=""/>
            <p:cNvSpPr/>
            <p:nvPr/>
          </p:nvSpPr>
          <p:spPr>
            <a:xfrm>
              <a:off x="368287" y="4478451"/>
              <a:ext cx="211454" cy="13335"/>
            </a:xfrm>
            <a:custGeom>
              <a:avLst/>
              <a:gdLst/>
              <a:ahLst/>
              <a:cxnLst/>
              <a:rect l="l" t="t" r="r" b="b"/>
              <a:pathLst>
                <a:path w="211454" h="13335">
                  <a:moveTo>
                    <a:pt x="211455" y="0"/>
                  </a:moveTo>
                  <a:lnTo>
                    <a:pt x="204851" y="6604"/>
                  </a:lnTo>
                  <a:lnTo>
                    <a:pt x="0" y="6604"/>
                  </a:lnTo>
                  <a:lnTo>
                    <a:pt x="0" y="13220"/>
                  </a:lnTo>
                  <a:lnTo>
                    <a:pt x="204851" y="13220"/>
                  </a:lnTo>
                  <a:lnTo>
                    <a:pt x="211455" y="13220"/>
                  </a:lnTo>
                  <a:lnTo>
                    <a:pt x="211455" y="6604"/>
                  </a:lnTo>
                  <a:lnTo>
                    <a:pt x="211455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 descr=""/>
            <p:cNvSpPr/>
            <p:nvPr/>
          </p:nvSpPr>
          <p:spPr>
            <a:xfrm>
              <a:off x="368299" y="4478449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1" name="object 21" descr=""/>
          <p:cNvSpPr txBox="1"/>
          <p:nvPr/>
        </p:nvSpPr>
        <p:spPr>
          <a:xfrm>
            <a:off x="376662" y="4538446"/>
            <a:ext cx="19621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Arial"/>
                <a:cs typeface="Arial"/>
              </a:rPr>
              <a:t>113</a:t>
            </a:r>
            <a:endParaRPr sz="800">
              <a:latin typeface="Arial"/>
              <a:cs typeface="Arial"/>
            </a:endParaRPr>
          </a:p>
        </p:txBody>
      </p:sp>
      <p:sp>
        <p:nvSpPr>
          <p:cNvPr id="45" name="object 45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46" name="object 46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94615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84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22" name="object 22" descr=""/>
          <p:cNvSpPr txBox="1"/>
          <p:nvPr/>
        </p:nvSpPr>
        <p:spPr>
          <a:xfrm>
            <a:off x="1089080" y="4710252"/>
            <a:ext cx="4690110" cy="84645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algn="r" marR="29845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de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referencia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780"/>
              </a:spcBef>
            </a:pPr>
            <a:endParaRPr sz="800">
              <a:latin typeface="Times New Roman"/>
              <a:cs typeface="Times New Roman"/>
            </a:endParaRPr>
          </a:p>
          <a:p>
            <a:pPr marL="924560" marR="5080" indent="-912494">
              <a:lnSpc>
                <a:spcPts val="880"/>
              </a:lnSpc>
              <a:spcBef>
                <a:spcPts val="5"/>
              </a:spcBef>
            </a:pPr>
            <a:r>
              <a:rPr dirty="0" sz="800" b="1" i="1">
                <a:latin typeface="Times New Roman"/>
                <a:cs typeface="Times New Roman"/>
              </a:rPr>
              <a:t>RLC</a:t>
            </a:r>
            <a:r>
              <a:rPr dirty="0" sz="800" spc="65" b="1" i="1">
                <a:latin typeface="Times New Roman"/>
                <a:cs typeface="Times New Roman"/>
              </a:rPr>
              <a:t> </a:t>
            </a:r>
            <a:r>
              <a:rPr dirty="0" sz="800" b="1" i="1">
                <a:latin typeface="Times New Roman"/>
                <a:cs typeface="Times New Roman"/>
              </a:rPr>
              <a:t>Sym.</a:t>
            </a:r>
            <a:r>
              <a:rPr dirty="0" sz="800" spc="70" b="1" i="1">
                <a:latin typeface="Times New Roman"/>
                <a:cs typeface="Times New Roman"/>
              </a:rPr>
              <a:t> </a:t>
            </a:r>
            <a:r>
              <a:rPr dirty="0" sz="800" b="1" i="1">
                <a:latin typeface="Times New Roman"/>
                <a:cs typeface="Times New Roman"/>
              </a:rPr>
              <a:t>51:</a:t>
            </a:r>
            <a:r>
              <a:rPr dirty="0" sz="800" spc="65" b="1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simétricos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valor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secuencia.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línea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aplicaciones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especiales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acoplada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35">
                <a:latin typeface="Times New Roman"/>
                <a:cs typeface="Times New Roman"/>
              </a:rPr>
              <a:t>ATP.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seguimiento</a:t>
            </a:r>
            <a:endParaRPr sz="800">
              <a:latin typeface="Times New Roman"/>
              <a:cs typeface="Times New Roman"/>
            </a:endParaRPr>
          </a:p>
          <a:p>
            <a:pPr marL="924560">
              <a:lnSpc>
                <a:spcPct val="100000"/>
              </a:lnSpc>
              <a:spcBef>
                <a:spcPts val="120"/>
              </a:spcBef>
            </a:pP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disponibles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emergentes: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1148551" y="5701441"/>
            <a:ext cx="781050" cy="50292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10">
                <a:latin typeface="Times New Roman"/>
                <a:cs typeface="Times New Roman"/>
              </a:rPr>
              <a:t>Selección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705"/>
              </a:spcBef>
            </a:pPr>
            <a:r>
              <a:rPr dirty="0" sz="800" i="1">
                <a:latin typeface="Times New Roman"/>
                <a:cs typeface="Times New Roman"/>
              </a:rPr>
              <a:t>RLC</a:t>
            </a:r>
            <a:r>
              <a:rPr dirty="0" sz="800" spc="4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Pi-equiv.</a:t>
            </a:r>
            <a:r>
              <a:rPr dirty="0" sz="800" spc="4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1</a:t>
            </a:r>
            <a:r>
              <a:rPr dirty="0" sz="800" spc="45" i="1">
                <a:latin typeface="Times New Roman"/>
                <a:cs typeface="Times New Roman"/>
              </a:rPr>
              <a:t> </a:t>
            </a:r>
            <a:r>
              <a:rPr dirty="0" sz="800" spc="-25" i="1">
                <a:latin typeface="Times New Roman"/>
                <a:cs typeface="Times New Roman"/>
              </a:rPr>
              <a:t>..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 i="1">
                <a:latin typeface="Times New Roman"/>
                <a:cs typeface="Times New Roman"/>
              </a:rPr>
              <a:t>+1</a:t>
            </a:r>
            <a:r>
              <a:rPr dirty="0" sz="800" spc="40" i="1">
                <a:latin typeface="Times New Roman"/>
                <a:cs typeface="Times New Roman"/>
              </a:rPr>
              <a:t> </a:t>
            </a:r>
            <a:r>
              <a:rPr dirty="0" sz="800" spc="-20" i="1">
                <a:latin typeface="Times New Roman"/>
                <a:cs typeface="Times New Roman"/>
              </a:rPr>
              <a:t>fase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2337978" y="5701441"/>
            <a:ext cx="236664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  <a:tabLst>
                <a:tab pos="1842770" algn="l"/>
              </a:tabLst>
            </a:pPr>
            <a:r>
              <a:rPr dirty="0" sz="800">
                <a:latin typeface="Times New Roman"/>
                <a:cs typeface="Times New Roman"/>
              </a:rPr>
              <a:t>Nombre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Icono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Tarjeta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ATP</a:t>
            </a:r>
            <a:r>
              <a:rPr dirty="0" sz="800">
                <a:latin typeface="Times New Roman"/>
                <a:cs typeface="Times New Roman"/>
              </a:rPr>
              <a:t>	</a:t>
            </a:r>
            <a:r>
              <a:rPr dirty="0" sz="800" spc="-10">
                <a:latin typeface="Times New Roman"/>
                <a:cs typeface="Times New Roman"/>
              </a:rPr>
              <a:t>Descripción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2337978" y="5985583"/>
            <a:ext cx="53340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10">
                <a:latin typeface="Courier New"/>
                <a:cs typeface="Courier New"/>
              </a:rPr>
              <a:t>LINEPI_1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3461326" y="5926111"/>
            <a:ext cx="2089785" cy="284480"/>
          </a:xfrm>
          <a:prstGeom prst="rect">
            <a:avLst/>
          </a:prstGeom>
        </p:spPr>
        <p:txBody>
          <a:bodyPr wrap="square" lIns="0" tIns="6350" rIns="0" bIns="0" rtlCol="0" vert="horz">
            <a:spAutoFit/>
          </a:bodyPr>
          <a:lstStyle/>
          <a:p>
            <a:pPr marL="12700" marR="5080">
              <a:lnSpc>
                <a:spcPct val="108400"/>
              </a:lnSpc>
              <a:spcBef>
                <a:spcPts val="50"/>
              </a:spcBef>
              <a:tabLst>
                <a:tab pos="719455" algn="l"/>
              </a:tabLst>
            </a:pPr>
            <a:r>
              <a:rPr dirty="0" baseline="3472" sz="1200" spc="-30">
                <a:latin typeface="Times New Roman"/>
                <a:cs typeface="Times New Roman"/>
              </a:rPr>
              <a:t>RAMA</a:t>
            </a:r>
            <a:r>
              <a:rPr dirty="0" baseline="3472" sz="1200">
                <a:latin typeface="Times New Roman"/>
                <a:cs typeface="Times New Roman"/>
              </a:rPr>
              <a:t>	</a:t>
            </a:r>
            <a:r>
              <a:rPr dirty="0" sz="800">
                <a:latin typeface="Times New Roman"/>
                <a:cs typeface="Times New Roman"/>
              </a:rPr>
              <a:t>Monofásico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RLC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π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equivalente.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1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1148551" y="6284261"/>
            <a:ext cx="781050" cy="303530"/>
          </a:xfrm>
          <a:prstGeom prst="rect">
            <a:avLst/>
          </a:prstGeom>
        </p:spPr>
        <p:txBody>
          <a:bodyPr wrap="square" lIns="0" tIns="285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25"/>
              </a:spcBef>
            </a:pPr>
            <a:r>
              <a:rPr dirty="0" sz="800" i="1">
                <a:latin typeface="Times New Roman"/>
                <a:cs typeface="Times New Roman"/>
              </a:rPr>
              <a:t>RLC</a:t>
            </a:r>
            <a:r>
              <a:rPr dirty="0" sz="800" spc="4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Pi-equiv.</a:t>
            </a:r>
            <a:r>
              <a:rPr dirty="0" sz="800" spc="4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1</a:t>
            </a:r>
            <a:r>
              <a:rPr dirty="0" sz="800" spc="45" i="1">
                <a:latin typeface="Times New Roman"/>
                <a:cs typeface="Times New Roman"/>
              </a:rPr>
              <a:t> </a:t>
            </a:r>
            <a:r>
              <a:rPr dirty="0" sz="800" spc="-25" i="1">
                <a:latin typeface="Times New Roman"/>
                <a:cs typeface="Times New Roman"/>
              </a:rPr>
              <a:t>..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i="1">
                <a:latin typeface="Times New Roman"/>
                <a:cs typeface="Times New Roman"/>
              </a:rPr>
              <a:t>+</a:t>
            </a:r>
            <a:r>
              <a:rPr dirty="0" sz="800" spc="2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2</a:t>
            </a:r>
            <a:r>
              <a:rPr dirty="0" sz="800" spc="25" i="1">
                <a:latin typeface="Times New Roman"/>
                <a:cs typeface="Times New Roman"/>
              </a:rPr>
              <a:t> </a:t>
            </a:r>
            <a:r>
              <a:rPr dirty="0" sz="800" spc="-10" i="1">
                <a:latin typeface="Times New Roman"/>
                <a:cs typeface="Times New Roman"/>
              </a:rPr>
              <a:t>fases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2337978" y="6342411"/>
            <a:ext cx="53340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10">
                <a:latin typeface="Courier New"/>
                <a:cs typeface="Courier New"/>
              </a:rPr>
              <a:t>LINEPI_2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3461326" y="6264437"/>
            <a:ext cx="463550" cy="2595880"/>
          </a:xfrm>
          <a:prstGeom prst="rect">
            <a:avLst/>
          </a:prstGeom>
        </p:spPr>
        <p:txBody>
          <a:bodyPr wrap="square" lIns="0" tIns="285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25"/>
              </a:spcBef>
            </a:pPr>
            <a:r>
              <a:rPr dirty="0" sz="800" spc="-20">
                <a:latin typeface="Times New Roman"/>
                <a:cs typeface="Times New Roman"/>
              </a:rPr>
              <a:t>RAMA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1-</a:t>
            </a:r>
            <a:r>
              <a:rPr dirty="0" sz="800" spc="-50">
                <a:latin typeface="Times New Roman"/>
                <a:cs typeface="Times New Roman"/>
              </a:rPr>
              <a:t>2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705"/>
              </a:spcBef>
            </a:pPr>
            <a:r>
              <a:rPr dirty="0" sz="800" spc="-20">
                <a:latin typeface="Times New Roman"/>
                <a:cs typeface="Times New Roman"/>
              </a:rPr>
              <a:t>RAMA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1-</a:t>
            </a:r>
            <a:r>
              <a:rPr dirty="0" sz="800" spc="-50">
                <a:latin typeface="Times New Roman"/>
                <a:cs typeface="Times New Roman"/>
              </a:rPr>
              <a:t>3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705"/>
              </a:spcBef>
            </a:pPr>
            <a:r>
              <a:rPr dirty="0" sz="800" spc="-20">
                <a:latin typeface="Times New Roman"/>
                <a:cs typeface="Times New Roman"/>
              </a:rPr>
              <a:t>RAMA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1-</a:t>
            </a:r>
            <a:r>
              <a:rPr dirty="0" sz="800" spc="-50">
                <a:latin typeface="Times New Roman"/>
                <a:cs typeface="Times New Roman"/>
              </a:rPr>
              <a:t>3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755"/>
              </a:spcBef>
            </a:pPr>
            <a:r>
              <a:rPr dirty="0" sz="800" spc="-20">
                <a:latin typeface="Times New Roman"/>
                <a:cs typeface="Times New Roman"/>
              </a:rPr>
              <a:t>RAMA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1-</a:t>
            </a:r>
            <a:r>
              <a:rPr dirty="0" sz="800" spc="-50">
                <a:latin typeface="Times New Roman"/>
                <a:cs typeface="Times New Roman"/>
              </a:rPr>
              <a:t>3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240"/>
              </a:spcBef>
            </a:pPr>
            <a:r>
              <a:rPr dirty="0" sz="800" spc="-20">
                <a:latin typeface="Times New Roman"/>
                <a:cs typeface="Times New Roman"/>
              </a:rPr>
              <a:t>RAMA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51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445"/>
              </a:spcBef>
            </a:pPr>
            <a:r>
              <a:rPr dirty="0" sz="800" spc="-20">
                <a:latin typeface="Times New Roman"/>
                <a:cs typeface="Times New Roman"/>
              </a:rPr>
              <a:t>RAMA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51-</a:t>
            </a:r>
            <a:r>
              <a:rPr dirty="0" sz="800" spc="-25">
                <a:latin typeface="Times New Roman"/>
                <a:cs typeface="Times New Roman"/>
              </a:rPr>
              <a:t>52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390"/>
              </a:spcBef>
            </a:pPr>
            <a:r>
              <a:rPr dirty="0" sz="800" spc="-20">
                <a:latin typeface="Times New Roman"/>
                <a:cs typeface="Times New Roman"/>
              </a:rPr>
              <a:t>RAMA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51-</a:t>
            </a:r>
            <a:r>
              <a:rPr dirty="0" sz="800" spc="-25">
                <a:latin typeface="Times New Roman"/>
                <a:cs typeface="Times New Roman"/>
              </a:rPr>
              <a:t>53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445"/>
              </a:spcBef>
            </a:pPr>
            <a:r>
              <a:rPr dirty="0" sz="800" spc="-20">
                <a:latin typeface="Times New Roman"/>
                <a:cs typeface="Times New Roman"/>
              </a:rPr>
              <a:t>RAMA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51-</a:t>
            </a:r>
            <a:r>
              <a:rPr dirty="0" sz="800" spc="-25">
                <a:latin typeface="Times New Roman"/>
                <a:cs typeface="Times New Roman"/>
              </a:rPr>
              <a:t>53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4168375" y="6244613"/>
            <a:ext cx="1746250" cy="366014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 marR="491490">
              <a:lnSpc>
                <a:spcPct val="135500"/>
              </a:lnSpc>
              <a:spcBef>
                <a:spcPts val="90"/>
              </a:spcBef>
            </a:pPr>
            <a:r>
              <a:rPr dirty="0" sz="800">
                <a:latin typeface="Times New Roman"/>
                <a:cs typeface="Times New Roman"/>
              </a:rPr>
              <a:t>RLC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bifásico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equivalente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π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simétrico</a:t>
            </a:r>
            <a:endParaRPr sz="800">
              <a:latin typeface="Times New Roman"/>
              <a:cs typeface="Times New Roman"/>
            </a:endParaRPr>
          </a:p>
          <a:p>
            <a:pPr marL="12700" marR="433070">
              <a:lnSpc>
                <a:spcPct val="142700"/>
              </a:lnSpc>
              <a:spcBef>
                <a:spcPts val="90"/>
              </a:spcBef>
            </a:pPr>
            <a:r>
              <a:rPr dirty="0" sz="800">
                <a:latin typeface="Times New Roman"/>
                <a:cs typeface="Times New Roman"/>
              </a:rPr>
              <a:t>RLC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trifásico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equivalente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π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simétrico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trifásicos.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RLC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trifásico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equivalente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π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Simétrico.</a:t>
            </a:r>
            <a:r>
              <a:rPr dirty="0" sz="800" spc="1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Nodos</a:t>
            </a:r>
            <a:r>
              <a:rPr dirty="0" sz="800" spc="114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trifásicos.</a:t>
            </a:r>
            <a:endParaRPr sz="800">
              <a:latin typeface="Times New Roman"/>
              <a:cs typeface="Times New Roman"/>
            </a:endParaRPr>
          </a:p>
          <a:p>
            <a:pPr marL="12700" marR="553085">
              <a:lnSpc>
                <a:spcPct val="113799"/>
              </a:lnSpc>
              <a:spcBef>
                <a:spcPts val="365"/>
              </a:spcBef>
            </a:pPr>
            <a:r>
              <a:rPr dirty="0" sz="800">
                <a:latin typeface="Times New Roman"/>
                <a:cs typeface="Times New Roman"/>
              </a:rPr>
              <a:t>RLC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trifásico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equivalente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π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Sin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acoplamiento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mutuo</a:t>
            </a:r>
            <a:endParaRPr sz="800">
              <a:latin typeface="Times New Roman"/>
              <a:cs typeface="Times New Roman"/>
            </a:endParaRPr>
          </a:p>
          <a:p>
            <a:pPr marL="12700" marR="407034">
              <a:lnSpc>
                <a:spcPct val="113799"/>
              </a:lnSpc>
              <a:spcBef>
                <a:spcPts val="50"/>
              </a:spcBef>
            </a:pP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acoplada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monofásica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modelo.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  <a:spcBef>
                <a:spcPts val="315"/>
              </a:spcBef>
            </a:pP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acoplada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2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fases.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simétrico</a:t>
            </a:r>
            <a:endParaRPr sz="800">
              <a:latin typeface="Times New Roman"/>
              <a:cs typeface="Times New Roman"/>
            </a:endParaRPr>
          </a:p>
          <a:p>
            <a:pPr marL="12700" marR="81280">
              <a:lnSpc>
                <a:spcPct val="113799"/>
              </a:lnSpc>
              <a:spcBef>
                <a:spcPts val="259"/>
              </a:spcBef>
            </a:pP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acoplada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trifásica.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simétrico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trifásicos.</a:t>
            </a:r>
            <a:endParaRPr sz="800">
              <a:latin typeface="Times New Roman"/>
              <a:cs typeface="Times New Roman"/>
            </a:endParaRPr>
          </a:p>
          <a:p>
            <a:pPr marL="12700" marR="107314">
              <a:lnSpc>
                <a:spcPct val="113799"/>
              </a:lnSpc>
              <a:spcBef>
                <a:spcPts val="310"/>
              </a:spcBef>
            </a:pP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acoplada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trifásica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impedancia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secuencia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(0,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+)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entrada.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Simétrico.</a:t>
            </a:r>
            <a:endParaRPr sz="800">
              <a:latin typeface="Times New Roman"/>
              <a:cs typeface="Times New Roman"/>
            </a:endParaRPr>
          </a:p>
          <a:p>
            <a:pPr marL="12700" marR="271780">
              <a:lnSpc>
                <a:spcPct val="113799"/>
              </a:lnSpc>
              <a:spcBef>
                <a:spcPts val="315"/>
              </a:spcBef>
            </a:pP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acoplada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2x3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fases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modelo.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simétrico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Apagado-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diagonal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establece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cero.</a:t>
            </a:r>
            <a:endParaRPr sz="800">
              <a:latin typeface="Times New Roman"/>
              <a:cs typeface="Times New Roman"/>
            </a:endParaRPr>
          </a:p>
          <a:p>
            <a:pPr marL="12700" marR="151765">
              <a:lnSpc>
                <a:spcPct val="113799"/>
              </a:lnSpc>
              <a:spcBef>
                <a:spcPts val="259"/>
              </a:spcBef>
            </a:pP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acoplada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2x3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fases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impedancia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secuencia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(0,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+)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Simétrico.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1148551" y="6652983"/>
            <a:ext cx="781050" cy="223393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i="1">
                <a:latin typeface="Times New Roman"/>
                <a:cs typeface="Times New Roman"/>
              </a:rPr>
              <a:t>RLC</a:t>
            </a:r>
            <a:r>
              <a:rPr dirty="0" sz="800" spc="4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Pi-equiv.</a:t>
            </a:r>
            <a:r>
              <a:rPr dirty="0" sz="800" spc="4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1</a:t>
            </a:r>
            <a:r>
              <a:rPr dirty="0" sz="800" spc="45" i="1">
                <a:latin typeface="Times New Roman"/>
                <a:cs typeface="Times New Roman"/>
              </a:rPr>
              <a:t> </a:t>
            </a:r>
            <a:r>
              <a:rPr dirty="0" sz="800" spc="-25" i="1">
                <a:latin typeface="Times New Roman"/>
                <a:cs typeface="Times New Roman"/>
              </a:rPr>
              <a:t>..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80"/>
              </a:spcBef>
            </a:pPr>
            <a:r>
              <a:rPr dirty="0" sz="800" i="1">
                <a:latin typeface="Times New Roman"/>
                <a:cs typeface="Times New Roman"/>
              </a:rPr>
              <a:t>+</a:t>
            </a:r>
            <a:r>
              <a:rPr dirty="0" sz="800" spc="3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3</a:t>
            </a:r>
            <a:r>
              <a:rPr dirty="0" sz="800" spc="3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ph.</a:t>
            </a:r>
            <a:r>
              <a:rPr dirty="0" sz="800" spc="30" i="1">
                <a:latin typeface="Times New Roman"/>
                <a:cs typeface="Times New Roman"/>
              </a:rPr>
              <a:t> </a:t>
            </a:r>
            <a:r>
              <a:rPr dirty="0" sz="800" spc="-20" i="1">
                <a:latin typeface="Times New Roman"/>
                <a:cs typeface="Times New Roman"/>
              </a:rPr>
              <a:t>Seq.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760"/>
              </a:spcBef>
            </a:pPr>
            <a:r>
              <a:rPr dirty="0" sz="800" i="1">
                <a:latin typeface="Times New Roman"/>
                <a:cs typeface="Times New Roman"/>
              </a:rPr>
              <a:t>RLC</a:t>
            </a:r>
            <a:r>
              <a:rPr dirty="0" sz="800" spc="4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Pi-equiv.</a:t>
            </a:r>
            <a:r>
              <a:rPr dirty="0" sz="800" spc="4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1</a:t>
            </a:r>
            <a:r>
              <a:rPr dirty="0" sz="800" spc="45" i="1">
                <a:latin typeface="Times New Roman"/>
                <a:cs typeface="Times New Roman"/>
              </a:rPr>
              <a:t> </a:t>
            </a:r>
            <a:r>
              <a:rPr dirty="0" sz="800" spc="-25" i="1">
                <a:latin typeface="Times New Roman"/>
                <a:cs typeface="Times New Roman"/>
              </a:rPr>
              <a:t>..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i="1">
                <a:latin typeface="Times New Roman"/>
                <a:cs typeface="Times New Roman"/>
              </a:rPr>
              <a:t>+</a:t>
            </a:r>
            <a:r>
              <a:rPr dirty="0" sz="800" spc="3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3</a:t>
            </a:r>
            <a:r>
              <a:rPr dirty="0" sz="800" spc="3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ph.</a:t>
            </a:r>
            <a:r>
              <a:rPr dirty="0" sz="800" spc="30" i="1">
                <a:latin typeface="Times New Roman"/>
                <a:cs typeface="Times New Roman"/>
              </a:rPr>
              <a:t> </a:t>
            </a:r>
            <a:r>
              <a:rPr dirty="0" sz="800" spc="-20" i="1">
                <a:latin typeface="Times New Roman"/>
                <a:cs typeface="Times New Roman"/>
              </a:rPr>
              <a:t>Seq.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705"/>
              </a:spcBef>
            </a:pPr>
            <a:r>
              <a:rPr dirty="0" sz="800" i="1">
                <a:latin typeface="Times New Roman"/>
                <a:cs typeface="Times New Roman"/>
              </a:rPr>
              <a:t>RLC</a:t>
            </a:r>
            <a:r>
              <a:rPr dirty="0" sz="800" spc="4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Pi-equiv.</a:t>
            </a:r>
            <a:r>
              <a:rPr dirty="0" sz="800" spc="4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1</a:t>
            </a:r>
            <a:r>
              <a:rPr dirty="0" sz="800" spc="45" i="1">
                <a:latin typeface="Times New Roman"/>
                <a:cs typeface="Times New Roman"/>
              </a:rPr>
              <a:t> </a:t>
            </a:r>
            <a:r>
              <a:rPr dirty="0" sz="800" spc="-25" i="1">
                <a:latin typeface="Times New Roman"/>
                <a:cs typeface="Times New Roman"/>
              </a:rPr>
              <a:t>..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 i="1">
                <a:latin typeface="Times New Roman"/>
                <a:cs typeface="Times New Roman"/>
              </a:rPr>
              <a:t>+</a:t>
            </a:r>
            <a:r>
              <a:rPr dirty="0" sz="800" spc="4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3x1</a:t>
            </a:r>
            <a:r>
              <a:rPr dirty="0" sz="800" spc="4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ph.</a:t>
            </a:r>
            <a:r>
              <a:rPr dirty="0" sz="800" spc="40" i="1">
                <a:latin typeface="Times New Roman"/>
                <a:cs typeface="Times New Roman"/>
              </a:rPr>
              <a:t> </a:t>
            </a:r>
            <a:r>
              <a:rPr dirty="0" sz="800" spc="-10" i="1">
                <a:latin typeface="Times New Roman"/>
                <a:cs typeface="Times New Roman"/>
              </a:rPr>
              <a:t>Cable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290"/>
              </a:spcBef>
            </a:pPr>
            <a:r>
              <a:rPr dirty="0" sz="800" i="1">
                <a:latin typeface="Times New Roman"/>
                <a:cs typeface="Times New Roman"/>
              </a:rPr>
              <a:t>RL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acoplado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51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spc="-25" i="1">
                <a:latin typeface="Times New Roman"/>
                <a:cs typeface="Times New Roman"/>
              </a:rPr>
              <a:t>..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80"/>
              </a:spcBef>
            </a:pPr>
            <a:r>
              <a:rPr dirty="0" sz="800" i="1">
                <a:latin typeface="Times New Roman"/>
                <a:cs typeface="Times New Roman"/>
              </a:rPr>
              <a:t>+</a:t>
            </a:r>
            <a:r>
              <a:rPr dirty="0" sz="800" spc="2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1</a:t>
            </a:r>
            <a:r>
              <a:rPr dirty="0" sz="800" spc="25" i="1">
                <a:latin typeface="Times New Roman"/>
                <a:cs typeface="Times New Roman"/>
              </a:rPr>
              <a:t> </a:t>
            </a:r>
            <a:r>
              <a:rPr dirty="0" sz="800" spc="-20" i="1">
                <a:latin typeface="Times New Roman"/>
                <a:cs typeface="Times New Roman"/>
              </a:rPr>
              <a:t>fase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445"/>
              </a:spcBef>
            </a:pPr>
            <a:r>
              <a:rPr dirty="0" sz="800" i="1">
                <a:latin typeface="Times New Roman"/>
                <a:cs typeface="Times New Roman"/>
              </a:rPr>
              <a:t>RL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acoplado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51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spc="-25" i="1">
                <a:latin typeface="Times New Roman"/>
                <a:cs typeface="Times New Roman"/>
              </a:rPr>
              <a:t>..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i="1">
                <a:latin typeface="Times New Roman"/>
                <a:cs typeface="Times New Roman"/>
              </a:rPr>
              <a:t>+</a:t>
            </a:r>
            <a:r>
              <a:rPr dirty="0" sz="800" spc="2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2</a:t>
            </a:r>
            <a:r>
              <a:rPr dirty="0" sz="800" spc="25" i="1">
                <a:latin typeface="Times New Roman"/>
                <a:cs typeface="Times New Roman"/>
              </a:rPr>
              <a:t> </a:t>
            </a:r>
            <a:r>
              <a:rPr dirty="0" sz="800" spc="-10" i="1">
                <a:latin typeface="Times New Roman"/>
                <a:cs typeface="Times New Roman"/>
              </a:rPr>
              <a:t>fases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445"/>
              </a:spcBef>
            </a:pPr>
            <a:r>
              <a:rPr dirty="0" sz="800" i="1">
                <a:latin typeface="Times New Roman"/>
                <a:cs typeface="Times New Roman"/>
              </a:rPr>
              <a:t>RL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acoplado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51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spc="-25" i="1">
                <a:latin typeface="Times New Roman"/>
                <a:cs typeface="Times New Roman"/>
              </a:rPr>
              <a:t>..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 i="1">
                <a:latin typeface="Times New Roman"/>
                <a:cs typeface="Times New Roman"/>
              </a:rPr>
              <a:t>+</a:t>
            </a:r>
            <a:r>
              <a:rPr dirty="0" sz="800" spc="2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3</a:t>
            </a:r>
            <a:r>
              <a:rPr dirty="0" sz="800" spc="25" i="1">
                <a:latin typeface="Times New Roman"/>
                <a:cs typeface="Times New Roman"/>
              </a:rPr>
              <a:t> </a:t>
            </a:r>
            <a:r>
              <a:rPr dirty="0" sz="800" spc="-10" i="1">
                <a:latin typeface="Times New Roman"/>
                <a:cs typeface="Times New Roman"/>
              </a:rPr>
              <a:t>fases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445"/>
              </a:spcBef>
            </a:pPr>
            <a:r>
              <a:rPr dirty="0" sz="800" i="1">
                <a:latin typeface="Times New Roman"/>
                <a:cs typeface="Times New Roman"/>
              </a:rPr>
              <a:t>RL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acoplado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51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spc="-25" i="1">
                <a:latin typeface="Times New Roman"/>
                <a:cs typeface="Times New Roman"/>
              </a:rPr>
              <a:t>..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i="1">
                <a:latin typeface="Times New Roman"/>
                <a:cs typeface="Times New Roman"/>
              </a:rPr>
              <a:t>+</a:t>
            </a:r>
            <a:r>
              <a:rPr dirty="0" sz="800" spc="3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3</a:t>
            </a:r>
            <a:r>
              <a:rPr dirty="0" sz="800" spc="3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ph.</a:t>
            </a:r>
            <a:r>
              <a:rPr dirty="0" sz="800" spc="30" i="1">
                <a:latin typeface="Times New Roman"/>
                <a:cs typeface="Times New Roman"/>
              </a:rPr>
              <a:t> </a:t>
            </a:r>
            <a:r>
              <a:rPr dirty="0" sz="800" spc="-20" i="1">
                <a:latin typeface="Times New Roman"/>
                <a:cs typeface="Times New Roman"/>
              </a:rPr>
              <a:t>Seq.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2337978" y="6692631"/>
            <a:ext cx="53340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10">
                <a:latin typeface="Courier New"/>
                <a:cs typeface="Courier New"/>
              </a:rPr>
              <a:t>LINEPI_3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2337978" y="7049459"/>
            <a:ext cx="53340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10">
                <a:latin typeface="Courier New"/>
                <a:cs typeface="Courier New"/>
              </a:rPr>
              <a:t>LINEPI3S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2337978" y="7399680"/>
            <a:ext cx="53340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10">
                <a:latin typeface="Courier New"/>
                <a:cs typeface="Courier New"/>
              </a:rPr>
              <a:t>PI_CAB3S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2337978" y="7690429"/>
            <a:ext cx="53340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10">
                <a:latin typeface="Courier New"/>
                <a:cs typeface="Courier New"/>
              </a:rPr>
              <a:t>LINERL_1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2337978" y="8007609"/>
            <a:ext cx="53340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10">
                <a:latin typeface="Courier New"/>
                <a:cs typeface="Courier New"/>
              </a:rPr>
              <a:t>LINERL_2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2337978" y="8324790"/>
            <a:ext cx="53340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10">
                <a:latin typeface="Courier New"/>
                <a:cs typeface="Courier New"/>
              </a:rPr>
              <a:t>LINERL_3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2337978" y="8635362"/>
            <a:ext cx="53340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10">
                <a:latin typeface="Courier New"/>
                <a:cs typeface="Courier New"/>
              </a:rPr>
              <a:t>LINESY_3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1148551" y="9033160"/>
            <a:ext cx="780415" cy="303530"/>
          </a:xfrm>
          <a:prstGeom prst="rect">
            <a:avLst/>
          </a:prstGeom>
        </p:spPr>
        <p:txBody>
          <a:bodyPr wrap="square" lIns="0" tIns="285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25"/>
              </a:spcBef>
            </a:pPr>
            <a:r>
              <a:rPr dirty="0" sz="800" i="1">
                <a:latin typeface="Times New Roman"/>
                <a:cs typeface="Times New Roman"/>
              </a:rPr>
              <a:t>RL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acoplado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51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spc="-25" i="1">
                <a:latin typeface="Times New Roman"/>
                <a:cs typeface="Times New Roman"/>
              </a:rPr>
              <a:t>..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i="1">
                <a:latin typeface="Times New Roman"/>
                <a:cs typeface="Times New Roman"/>
              </a:rPr>
              <a:t>+</a:t>
            </a:r>
            <a:r>
              <a:rPr dirty="0" sz="800" spc="2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6</a:t>
            </a:r>
            <a:r>
              <a:rPr dirty="0" sz="800" spc="25" i="1">
                <a:latin typeface="Times New Roman"/>
                <a:cs typeface="Times New Roman"/>
              </a:rPr>
              <a:t> </a:t>
            </a:r>
            <a:r>
              <a:rPr dirty="0" sz="800" spc="-10" i="1">
                <a:latin typeface="Times New Roman"/>
                <a:cs typeface="Times New Roman"/>
              </a:rPr>
              <a:t>fases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2337978" y="9091309"/>
            <a:ext cx="53340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10">
                <a:latin typeface="Courier New"/>
                <a:cs typeface="Courier New"/>
              </a:rPr>
              <a:t>LINERL_6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3461326" y="9013335"/>
            <a:ext cx="463550" cy="303530"/>
          </a:xfrm>
          <a:prstGeom prst="rect">
            <a:avLst/>
          </a:prstGeom>
        </p:spPr>
        <p:txBody>
          <a:bodyPr wrap="square" lIns="0" tIns="285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25"/>
              </a:spcBef>
            </a:pPr>
            <a:r>
              <a:rPr dirty="0" sz="800" spc="-20">
                <a:latin typeface="Times New Roman"/>
                <a:cs typeface="Times New Roman"/>
              </a:rPr>
              <a:t>RAMA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51-</a:t>
            </a:r>
            <a:r>
              <a:rPr dirty="0" sz="800" spc="-25">
                <a:latin typeface="Times New Roman"/>
                <a:cs typeface="Times New Roman"/>
              </a:rPr>
              <a:t>56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1148551" y="9489106"/>
            <a:ext cx="540385" cy="303530"/>
          </a:xfrm>
          <a:prstGeom prst="rect">
            <a:avLst/>
          </a:prstGeom>
        </p:spPr>
        <p:txBody>
          <a:bodyPr wrap="square" lIns="0" tIns="285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25"/>
              </a:spcBef>
            </a:pPr>
            <a:r>
              <a:rPr dirty="0" sz="800" i="1">
                <a:latin typeface="Times New Roman"/>
                <a:cs typeface="Times New Roman"/>
              </a:rPr>
              <a:t>RL</a:t>
            </a:r>
            <a:r>
              <a:rPr dirty="0" sz="800" spc="4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Sym.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 spc="-25" i="1">
                <a:latin typeface="Times New Roman"/>
                <a:cs typeface="Times New Roman"/>
              </a:rPr>
              <a:t>51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i="1">
                <a:latin typeface="Times New Roman"/>
                <a:cs typeface="Times New Roman"/>
              </a:rPr>
              <a:t>+</a:t>
            </a:r>
            <a:r>
              <a:rPr dirty="0" sz="800" spc="3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6</a:t>
            </a:r>
            <a:r>
              <a:rPr dirty="0" sz="800" spc="3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ph.</a:t>
            </a:r>
            <a:r>
              <a:rPr dirty="0" sz="800" spc="30" i="1">
                <a:latin typeface="Times New Roman"/>
                <a:cs typeface="Times New Roman"/>
              </a:rPr>
              <a:t> </a:t>
            </a:r>
            <a:r>
              <a:rPr dirty="0" sz="800" spc="-20" i="1">
                <a:latin typeface="Times New Roman"/>
                <a:cs typeface="Times New Roman"/>
              </a:rPr>
              <a:t>Seq.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2337978" y="9547256"/>
            <a:ext cx="53340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10">
                <a:latin typeface="Courier New"/>
                <a:cs typeface="Courier New"/>
              </a:rPr>
              <a:t>LINESY_6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3461326" y="9462675"/>
            <a:ext cx="463550" cy="303530"/>
          </a:xfrm>
          <a:prstGeom prst="rect">
            <a:avLst/>
          </a:prstGeom>
        </p:spPr>
        <p:txBody>
          <a:bodyPr wrap="square" lIns="0" tIns="285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25"/>
              </a:spcBef>
            </a:pPr>
            <a:r>
              <a:rPr dirty="0" sz="800" spc="-20">
                <a:latin typeface="Times New Roman"/>
                <a:cs typeface="Times New Roman"/>
              </a:rPr>
              <a:t>RAMA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51-</a:t>
            </a:r>
            <a:r>
              <a:rPr dirty="0" sz="800" spc="-25">
                <a:latin typeface="Times New Roman"/>
                <a:cs typeface="Times New Roman"/>
              </a:rPr>
              <a:t>56</a:t>
            </a:r>
            <a:endParaRPr sz="8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935015" y="165100"/>
            <a:ext cx="5226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5" name="object 5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678"/>
                  </a:lnTo>
                  <a:lnTo>
                    <a:pt x="142755" y="98678"/>
                  </a:lnTo>
                  <a:lnTo>
                    <a:pt x="136180" y="99986"/>
                  </a:lnTo>
                  <a:lnTo>
                    <a:pt x="104587" y="124182"/>
                  </a:lnTo>
                  <a:lnTo>
                    <a:pt x="98048" y="143385"/>
                  </a:lnTo>
                  <a:lnTo>
                    <a:pt x="98048" y="569369"/>
                  </a:lnTo>
                  <a:lnTo>
                    <a:pt x="117977" y="603813"/>
                  </a:lnTo>
                  <a:lnTo>
                    <a:pt x="142755" y="614076"/>
                  </a:lnTo>
                  <a:lnTo>
                    <a:pt x="1886711" y="614076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4076"/>
                  </a:moveTo>
                  <a:lnTo>
                    <a:pt x="1744971" y="614076"/>
                  </a:lnTo>
                  <a:lnTo>
                    <a:pt x="1751545" y="612768"/>
                  </a:lnTo>
                  <a:lnTo>
                    <a:pt x="1764174" y="607537"/>
                  </a:lnTo>
                  <a:lnTo>
                    <a:pt x="1788370" y="575944"/>
                  </a:lnTo>
                  <a:lnTo>
                    <a:pt x="1789678" y="569369"/>
                  </a:lnTo>
                  <a:lnTo>
                    <a:pt x="1789678" y="143385"/>
                  </a:lnTo>
                  <a:lnTo>
                    <a:pt x="1769748" y="108942"/>
                  </a:lnTo>
                  <a:lnTo>
                    <a:pt x="1744971" y="98678"/>
                  </a:lnTo>
                  <a:lnTo>
                    <a:pt x="1886711" y="98678"/>
                  </a:lnTo>
                  <a:lnTo>
                    <a:pt x="1886711" y="614076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932176" y="500468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5453" y="528634"/>
                  </a:moveTo>
                  <a:lnTo>
                    <a:pt x="49392" y="528634"/>
                  </a:lnTo>
                  <a:lnTo>
                    <a:pt x="45954" y="528224"/>
                  </a:lnTo>
                  <a:lnTo>
                    <a:pt x="10837" y="507779"/>
                  </a:lnTo>
                  <a:lnTo>
                    <a:pt x="0" y="479180"/>
                  </a:lnTo>
                  <a:lnTo>
                    <a:pt x="0" y="475770"/>
                  </a:lnTo>
                  <a:lnTo>
                    <a:pt x="0" y="49354"/>
                  </a:lnTo>
                  <a:lnTo>
                    <a:pt x="17937" y="13011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861"/>
                  </a:lnTo>
                  <a:lnTo>
                    <a:pt x="1704845" y="49354"/>
                  </a:lnTo>
                  <a:lnTo>
                    <a:pt x="1704845" y="479180"/>
                  </a:lnTo>
                  <a:lnTo>
                    <a:pt x="1686907" y="515524"/>
                  </a:lnTo>
                  <a:lnTo>
                    <a:pt x="1658890" y="528323"/>
                  </a:lnTo>
                  <a:lnTo>
                    <a:pt x="1655453" y="52863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171"/>
              <a:ext cx="145374" cy="145374"/>
            </a:xfrm>
            <a:prstGeom prst="rect">
              <a:avLst/>
            </a:prstGeom>
          </p:spPr>
        </p:pic>
      </p:grpSp>
      <p:sp>
        <p:nvSpPr>
          <p:cNvPr id="8" name="object 8" descr=""/>
          <p:cNvSpPr txBox="1"/>
          <p:nvPr/>
        </p:nvSpPr>
        <p:spPr>
          <a:xfrm>
            <a:off x="1089080" y="2410685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595687" y="2390861"/>
            <a:ext cx="17843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113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1089080" y="342403"/>
            <a:ext cx="23939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Times New Roman"/>
                <a:cs typeface="Times New Roman"/>
              </a:rPr>
              <a:t>4.11.4.2</a:t>
            </a:r>
            <a:r>
              <a:rPr dirty="0" sz="800" spc="7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Modelos</a:t>
            </a:r>
            <a:r>
              <a:rPr dirty="0" sz="800" spc="7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</a:t>
            </a:r>
            <a:r>
              <a:rPr dirty="0" sz="800" spc="7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línea</a:t>
            </a:r>
            <a:r>
              <a:rPr dirty="0" sz="800" spc="7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</a:t>
            </a:r>
            <a:r>
              <a:rPr dirty="0" sz="800" spc="7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parámetros</a:t>
            </a:r>
            <a:r>
              <a:rPr dirty="0" sz="800" spc="75" b="1">
                <a:latin typeface="Times New Roman"/>
                <a:cs typeface="Times New Roman"/>
              </a:rPr>
              <a:t> </a:t>
            </a:r>
            <a:r>
              <a:rPr dirty="0" sz="800" spc="-10" b="1">
                <a:latin typeface="Times New Roman"/>
                <a:cs typeface="Times New Roman"/>
              </a:rPr>
              <a:t>distribuidos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063680" y="409805"/>
            <a:ext cx="5030470" cy="58102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38100" marR="30480">
              <a:lnSpc>
                <a:spcPct val="113799"/>
              </a:lnSpc>
              <a:spcBef>
                <a:spcPts val="90"/>
              </a:spcBef>
            </a:pP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Distribuido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se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abre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emergente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donde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tipos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diferentes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línea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seleccionado: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líneas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transpuestas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líneas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no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transpuestas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Ambos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tipos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parámetros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distribuidos,</a:t>
            </a:r>
            <a:endParaRPr sz="800">
              <a:latin typeface="Times New Roman"/>
              <a:cs typeface="Times New Roman"/>
            </a:endParaRPr>
          </a:p>
          <a:p>
            <a:pPr marL="38100" marR="35369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Líneas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independientes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frecuencia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clase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Bergeron.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pérdidas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concentran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terminales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4)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y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punto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medio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(R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2).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paso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tiempo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debe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ser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 spc="5">
                <a:latin typeface="Times New Roman"/>
                <a:cs typeface="Times New Roman"/>
              </a:rPr>
              <a:t>infer</a:t>
            </a:r>
            <a:r>
              <a:rPr dirty="0" sz="800" spc="-25">
                <a:latin typeface="Times New Roman"/>
                <a:cs typeface="Times New Roman"/>
              </a:rPr>
              <a:t>i</a:t>
            </a:r>
            <a:r>
              <a:rPr dirty="0" baseline="37037" sz="900" spc="-509">
                <a:latin typeface="Arial MT"/>
                <a:cs typeface="Arial MT"/>
              </a:rPr>
              <a:t>T</a:t>
            </a:r>
            <a:r>
              <a:rPr dirty="0" sz="800" spc="-80">
                <a:latin typeface="Times New Roman"/>
                <a:cs typeface="Times New Roman"/>
              </a:rPr>
              <a:t>o</a:t>
            </a:r>
            <a:r>
              <a:rPr dirty="0" baseline="37037" sz="900" spc="-179">
                <a:latin typeface="Arial MT"/>
                <a:cs typeface="Arial MT"/>
              </a:rPr>
              <a:t>r</a:t>
            </a:r>
            <a:r>
              <a:rPr dirty="0" sz="800" spc="-145">
                <a:latin typeface="Times New Roman"/>
                <a:cs typeface="Times New Roman"/>
              </a:rPr>
              <a:t>r</a:t>
            </a:r>
            <a:r>
              <a:rPr dirty="0" baseline="37037" sz="900" spc="7">
                <a:latin typeface="Arial MT"/>
                <a:cs typeface="Arial MT"/>
              </a:rPr>
              <a:t>a</a:t>
            </a:r>
            <a:r>
              <a:rPr dirty="0" baseline="37037" sz="900" spc="-487">
                <a:latin typeface="Arial MT"/>
                <a:cs typeface="Arial MT"/>
              </a:rPr>
              <a:t>d</a:t>
            </a:r>
            <a:r>
              <a:rPr dirty="0" sz="800" spc="-35">
                <a:latin typeface="Times New Roman"/>
                <a:cs typeface="Times New Roman"/>
              </a:rPr>
              <a:t>a</a:t>
            </a:r>
            <a:r>
              <a:rPr dirty="0" baseline="37037" sz="900" spc="-150">
                <a:latin typeface="Arial MT"/>
                <a:cs typeface="Arial MT"/>
              </a:rPr>
              <a:t>u</a:t>
            </a:r>
            <a:r>
              <a:rPr dirty="0" sz="800" spc="-125">
                <a:latin typeface="Times New Roman"/>
                <a:cs typeface="Times New Roman"/>
              </a:rPr>
              <a:t>l</a:t>
            </a:r>
            <a:r>
              <a:rPr dirty="0" baseline="37037" sz="900" spc="-262">
                <a:latin typeface="Arial MT"/>
                <a:cs typeface="Arial MT"/>
              </a:rPr>
              <a:t>c</a:t>
            </a:r>
            <a:r>
              <a:rPr dirty="0" sz="800" spc="-180">
                <a:latin typeface="Times New Roman"/>
                <a:cs typeface="Times New Roman"/>
              </a:rPr>
              <a:t>a</a:t>
            </a:r>
            <a:r>
              <a:rPr dirty="0" baseline="37037" sz="900" spc="7">
                <a:latin typeface="Arial MT"/>
                <a:cs typeface="Arial MT"/>
              </a:rPr>
              <a:t>i</a:t>
            </a:r>
            <a:r>
              <a:rPr dirty="0" baseline="37037" sz="900" spc="-135">
                <a:latin typeface="Arial MT"/>
                <a:cs typeface="Arial MT"/>
              </a:rPr>
              <a:t>e</a:t>
            </a:r>
            <a:r>
              <a:rPr dirty="0" sz="800" spc="-535">
                <a:latin typeface="Times New Roman"/>
                <a:cs typeface="Times New Roman"/>
              </a:rPr>
              <a:t>m</a:t>
            </a:r>
            <a:r>
              <a:rPr dirty="0" baseline="37037" sz="900" spc="7">
                <a:latin typeface="Arial MT"/>
                <a:cs typeface="Arial MT"/>
              </a:rPr>
              <a:t>n</a:t>
            </a:r>
            <a:r>
              <a:rPr dirty="0" baseline="37037" sz="900" spc="-202">
                <a:latin typeface="Arial MT"/>
                <a:cs typeface="Arial MT"/>
              </a:rPr>
              <a:t>d</a:t>
            </a:r>
            <a:r>
              <a:rPr dirty="0" sz="800" spc="-90">
                <a:latin typeface="Times New Roman"/>
                <a:cs typeface="Times New Roman"/>
              </a:rPr>
              <a:t>i</a:t>
            </a:r>
            <a:r>
              <a:rPr dirty="0" baseline="37037" sz="900" spc="-375">
                <a:latin typeface="Arial MT"/>
                <a:cs typeface="Arial MT"/>
              </a:rPr>
              <a:t>o</a:t>
            </a:r>
            <a:r>
              <a:rPr dirty="0" sz="800" spc="5">
                <a:latin typeface="Times New Roman"/>
                <a:cs typeface="Times New Roman"/>
              </a:rPr>
              <a:t>t</a:t>
            </a:r>
            <a:r>
              <a:rPr dirty="0" sz="800" spc="-330">
                <a:latin typeface="Times New Roman"/>
                <a:cs typeface="Times New Roman"/>
              </a:rPr>
              <a:t>a</a:t>
            </a:r>
            <a:r>
              <a:rPr dirty="0" baseline="37037" sz="900" spc="7">
                <a:latin typeface="Arial MT"/>
                <a:cs typeface="Arial MT"/>
              </a:rPr>
              <a:t>.</a:t>
            </a:r>
            <a:r>
              <a:rPr dirty="0" baseline="37037" sz="900">
                <a:latin typeface="Arial MT"/>
                <a:cs typeface="Arial MT"/>
              </a:rPr>
              <a:t>.</a:t>
            </a:r>
            <a:r>
              <a:rPr dirty="0" sz="800" spc="-395">
                <a:latin typeface="Times New Roman"/>
                <a:cs typeface="Times New Roman"/>
              </a:rPr>
              <a:t>d</a:t>
            </a:r>
            <a:r>
              <a:rPr dirty="0" baseline="37037" sz="900" spc="7">
                <a:latin typeface="Arial MT"/>
                <a:cs typeface="Arial MT"/>
              </a:rPr>
              <a:t>.</a:t>
            </a:r>
            <a:r>
              <a:rPr dirty="0" baseline="37037" sz="900" spc="540">
                <a:latin typeface="Arial MT"/>
                <a:cs typeface="Arial MT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tiempo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viaje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línea.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3890841" y="1883373"/>
            <a:ext cx="1496060" cy="30353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 marR="5080">
              <a:lnSpc>
                <a:spcPct val="113799"/>
              </a:lnSpc>
              <a:spcBef>
                <a:spcPts val="9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4.60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Transmisión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distribuida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línea.</a:t>
            </a:r>
            <a:endParaRPr sz="800">
              <a:latin typeface="Times New Roman"/>
              <a:cs typeface="Times New Roman"/>
            </a:endParaRPr>
          </a:p>
        </p:txBody>
      </p:sp>
      <p:grpSp>
        <p:nvGrpSpPr>
          <p:cNvPr id="13" name="object 13" descr=""/>
          <p:cNvGrpSpPr/>
          <p:nvPr/>
        </p:nvGrpSpPr>
        <p:grpSpPr>
          <a:xfrm>
            <a:off x="368299" y="2859498"/>
            <a:ext cx="211454" cy="13335"/>
            <a:chOff x="368299" y="2859498"/>
            <a:chExt cx="211454" cy="13335"/>
          </a:xfrm>
        </p:grpSpPr>
        <p:sp>
          <p:nvSpPr>
            <p:cNvPr id="14" name="object 14" descr=""/>
            <p:cNvSpPr/>
            <p:nvPr/>
          </p:nvSpPr>
          <p:spPr>
            <a:xfrm>
              <a:off x="368299" y="2859498"/>
              <a:ext cx="211454" cy="6985"/>
            </a:xfrm>
            <a:custGeom>
              <a:avLst/>
              <a:gdLst/>
              <a:ahLst/>
              <a:cxnLst/>
              <a:rect l="l" t="t" r="r" b="b"/>
              <a:pathLst>
                <a:path w="211454" h="6985">
                  <a:moveTo>
                    <a:pt x="211453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211453" y="0"/>
                  </a:lnTo>
                  <a:lnTo>
                    <a:pt x="211453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368287" y="2859506"/>
              <a:ext cx="211454" cy="13335"/>
            </a:xfrm>
            <a:custGeom>
              <a:avLst/>
              <a:gdLst/>
              <a:ahLst/>
              <a:cxnLst/>
              <a:rect l="l" t="t" r="r" b="b"/>
              <a:pathLst>
                <a:path w="211454" h="13335">
                  <a:moveTo>
                    <a:pt x="211455" y="0"/>
                  </a:moveTo>
                  <a:lnTo>
                    <a:pt x="204851" y="6604"/>
                  </a:lnTo>
                  <a:lnTo>
                    <a:pt x="0" y="6604"/>
                  </a:lnTo>
                  <a:lnTo>
                    <a:pt x="0" y="13208"/>
                  </a:lnTo>
                  <a:lnTo>
                    <a:pt x="204851" y="13208"/>
                  </a:lnTo>
                  <a:lnTo>
                    <a:pt x="211455" y="13208"/>
                  </a:lnTo>
                  <a:lnTo>
                    <a:pt x="211455" y="6604"/>
                  </a:lnTo>
                  <a:lnTo>
                    <a:pt x="211455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368299" y="2859498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" name="object 17" descr=""/>
          <p:cNvSpPr txBox="1"/>
          <p:nvPr/>
        </p:nvSpPr>
        <p:spPr>
          <a:xfrm>
            <a:off x="376662" y="2919496"/>
            <a:ext cx="19621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Arial"/>
                <a:cs typeface="Arial"/>
              </a:rPr>
              <a:t>114</a:t>
            </a:r>
            <a:endParaRPr sz="800">
              <a:latin typeface="Arial"/>
              <a:cs typeface="Arial"/>
            </a:endParaRPr>
          </a:p>
        </p:txBody>
      </p:sp>
      <p:sp>
        <p:nvSpPr>
          <p:cNvPr id="46" name="object 46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47" name="object 47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94615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84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18" name="object 18" descr=""/>
          <p:cNvSpPr txBox="1"/>
          <p:nvPr/>
        </p:nvSpPr>
        <p:spPr>
          <a:xfrm>
            <a:off x="831370" y="3091302"/>
            <a:ext cx="4664710" cy="108458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algn="r" marR="508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de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referencia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78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315595">
              <a:lnSpc>
                <a:spcPts val="880"/>
              </a:lnSpc>
              <a:spcBef>
                <a:spcPts val="5"/>
              </a:spcBef>
            </a:pPr>
            <a:r>
              <a:rPr dirty="0" sz="800" spc="10" b="1" i="1">
                <a:latin typeface="Times New Roman"/>
                <a:cs typeface="Times New Roman"/>
              </a:rPr>
              <a:t>Líneas</a:t>
            </a:r>
            <a:r>
              <a:rPr dirty="0" sz="800" spc="35" b="1" i="1">
                <a:latin typeface="Times New Roman"/>
                <a:cs typeface="Times New Roman"/>
              </a:rPr>
              <a:t> </a:t>
            </a:r>
            <a:r>
              <a:rPr dirty="0" sz="800" spc="10" b="1" i="1">
                <a:latin typeface="Times New Roman"/>
                <a:cs typeface="Times New Roman"/>
              </a:rPr>
              <a:t>transpuestas</a:t>
            </a:r>
            <a:r>
              <a:rPr dirty="0" sz="800" spc="35" b="1" i="1">
                <a:latin typeface="Times New Roman"/>
                <a:cs typeface="Times New Roman"/>
              </a:rPr>
              <a:t> </a:t>
            </a:r>
            <a:r>
              <a:rPr dirty="0" sz="800" spc="10" b="1" i="1">
                <a:latin typeface="Times New Roman"/>
                <a:cs typeface="Times New Roman"/>
              </a:rPr>
              <a:t>(Clarke):</a:t>
            </a:r>
            <a:r>
              <a:rPr dirty="0" sz="800" spc="35" b="1" i="1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estos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componentes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pueden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caracterizarse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como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simétricos,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distribuidos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parámetros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resistencia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agrupados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(llamados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Clarke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Rule-Book).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Seis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admiten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diferentes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tipos:</a:t>
            </a:r>
            <a:endParaRPr sz="800">
              <a:latin typeface="Times New Roman"/>
              <a:cs typeface="Times New Roman"/>
            </a:endParaRPr>
          </a:p>
          <a:p>
            <a:pPr marL="71755">
              <a:lnSpc>
                <a:spcPct val="100000"/>
              </a:lnSpc>
              <a:spcBef>
                <a:spcPts val="915"/>
              </a:spcBef>
              <a:tabLst>
                <a:tab pos="1082675" algn="l"/>
              </a:tabLst>
            </a:pPr>
            <a:r>
              <a:rPr dirty="0" sz="800" spc="-10">
                <a:latin typeface="Times New Roman"/>
                <a:cs typeface="Times New Roman"/>
              </a:rPr>
              <a:t>Selección</a:t>
            </a:r>
            <a:r>
              <a:rPr dirty="0" sz="800">
                <a:latin typeface="Times New Roman"/>
                <a:cs typeface="Times New Roman"/>
              </a:rPr>
              <a:t>	Nombre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Icono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Tarjeta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Descripción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890842" y="4255618"/>
            <a:ext cx="868680" cy="1677670"/>
          </a:xfrm>
          <a:prstGeom prst="rect">
            <a:avLst/>
          </a:prstGeom>
        </p:spPr>
        <p:txBody>
          <a:bodyPr wrap="square" lIns="0" tIns="285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25"/>
              </a:spcBef>
            </a:pPr>
            <a:r>
              <a:rPr dirty="0" sz="800" i="1">
                <a:latin typeface="Times New Roman"/>
                <a:cs typeface="Times New Roman"/>
              </a:rPr>
              <a:t>Líneas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spc="-10" i="1">
                <a:latin typeface="Times New Roman"/>
                <a:cs typeface="Times New Roman"/>
              </a:rPr>
              <a:t>transpuestas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i="1">
                <a:latin typeface="Times New Roman"/>
                <a:cs typeface="Times New Roman"/>
              </a:rPr>
              <a:t>+</a:t>
            </a:r>
            <a:r>
              <a:rPr dirty="0" sz="800" spc="2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1</a:t>
            </a:r>
            <a:r>
              <a:rPr dirty="0" sz="800" spc="25" i="1">
                <a:latin typeface="Times New Roman"/>
                <a:cs typeface="Times New Roman"/>
              </a:rPr>
              <a:t> </a:t>
            </a:r>
            <a:r>
              <a:rPr dirty="0" sz="800" spc="-20" i="1">
                <a:latin typeface="Times New Roman"/>
                <a:cs typeface="Times New Roman"/>
              </a:rPr>
              <a:t>fase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655"/>
              </a:spcBef>
            </a:pPr>
            <a:r>
              <a:rPr dirty="0" sz="800" i="1">
                <a:latin typeface="Times New Roman"/>
                <a:cs typeface="Times New Roman"/>
              </a:rPr>
              <a:t>Líneas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spc="-10" i="1">
                <a:latin typeface="Times New Roman"/>
                <a:cs typeface="Times New Roman"/>
              </a:rPr>
              <a:t>transpuestas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 i="1">
                <a:latin typeface="Times New Roman"/>
                <a:cs typeface="Times New Roman"/>
              </a:rPr>
              <a:t>+</a:t>
            </a:r>
            <a:r>
              <a:rPr dirty="0" sz="800" spc="2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2</a:t>
            </a:r>
            <a:r>
              <a:rPr dirty="0" sz="800" spc="25" i="1">
                <a:latin typeface="Times New Roman"/>
                <a:cs typeface="Times New Roman"/>
              </a:rPr>
              <a:t> </a:t>
            </a:r>
            <a:r>
              <a:rPr dirty="0" sz="800" spc="-10" i="1">
                <a:latin typeface="Times New Roman"/>
                <a:cs typeface="Times New Roman"/>
              </a:rPr>
              <a:t>fases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650"/>
              </a:spcBef>
            </a:pPr>
            <a:r>
              <a:rPr dirty="0" sz="800" i="1">
                <a:latin typeface="Times New Roman"/>
                <a:cs typeface="Times New Roman"/>
              </a:rPr>
              <a:t>Líneas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spc="-10" i="1">
                <a:latin typeface="Times New Roman"/>
                <a:cs typeface="Times New Roman"/>
              </a:rPr>
              <a:t>transpuestas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 i="1">
                <a:latin typeface="Times New Roman"/>
                <a:cs typeface="Times New Roman"/>
              </a:rPr>
              <a:t>+</a:t>
            </a:r>
            <a:r>
              <a:rPr dirty="0" sz="800" spc="2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3</a:t>
            </a:r>
            <a:r>
              <a:rPr dirty="0" sz="800" spc="25" i="1">
                <a:latin typeface="Times New Roman"/>
                <a:cs typeface="Times New Roman"/>
              </a:rPr>
              <a:t> </a:t>
            </a:r>
            <a:r>
              <a:rPr dirty="0" sz="800" spc="-10" i="1">
                <a:latin typeface="Times New Roman"/>
                <a:cs typeface="Times New Roman"/>
              </a:rPr>
              <a:t>fases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650"/>
              </a:spcBef>
            </a:pPr>
            <a:r>
              <a:rPr dirty="0" sz="800" i="1">
                <a:latin typeface="Times New Roman"/>
                <a:cs typeface="Times New Roman"/>
              </a:rPr>
              <a:t>Líneas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spc="-10" i="1">
                <a:latin typeface="Times New Roman"/>
                <a:cs typeface="Times New Roman"/>
              </a:rPr>
              <a:t>transpuestas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 i="1">
                <a:latin typeface="Times New Roman"/>
                <a:cs typeface="Times New Roman"/>
              </a:rPr>
              <a:t>+</a:t>
            </a:r>
            <a:r>
              <a:rPr dirty="0" sz="800" spc="2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6</a:t>
            </a:r>
            <a:r>
              <a:rPr dirty="0" sz="800" spc="25" i="1">
                <a:latin typeface="Times New Roman"/>
                <a:cs typeface="Times New Roman"/>
              </a:rPr>
              <a:t> </a:t>
            </a:r>
            <a:r>
              <a:rPr dirty="0" sz="800" spc="-10" i="1">
                <a:latin typeface="Times New Roman"/>
                <a:cs typeface="Times New Roman"/>
              </a:rPr>
              <a:t>fases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705"/>
              </a:spcBef>
            </a:pPr>
            <a:r>
              <a:rPr dirty="0" sz="800" i="1">
                <a:latin typeface="Times New Roman"/>
                <a:cs typeface="Times New Roman"/>
              </a:rPr>
              <a:t>Líneas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spc="-10" i="1">
                <a:latin typeface="Times New Roman"/>
                <a:cs typeface="Times New Roman"/>
              </a:rPr>
              <a:t>transpuestas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80"/>
              </a:spcBef>
            </a:pPr>
            <a:r>
              <a:rPr dirty="0" sz="800" i="1">
                <a:latin typeface="Times New Roman"/>
                <a:cs typeface="Times New Roman"/>
              </a:rPr>
              <a:t>+</a:t>
            </a:r>
            <a:r>
              <a:rPr dirty="0" sz="800" spc="3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6</a:t>
            </a:r>
            <a:r>
              <a:rPr dirty="0" sz="800" spc="4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fases</a:t>
            </a:r>
            <a:r>
              <a:rPr dirty="0" sz="800" spc="40" i="1">
                <a:latin typeface="Times New Roman"/>
                <a:cs typeface="Times New Roman"/>
              </a:rPr>
              <a:t> </a:t>
            </a:r>
            <a:r>
              <a:rPr dirty="0" sz="800" spc="-10" i="1">
                <a:latin typeface="Times New Roman"/>
                <a:cs typeface="Times New Roman"/>
              </a:rPr>
              <a:t>mutuas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1901855" y="4307161"/>
            <a:ext cx="53340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10">
                <a:latin typeface="Courier New"/>
                <a:cs typeface="Courier New"/>
              </a:rPr>
              <a:t>LINEZT_1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3038419" y="4229187"/>
            <a:ext cx="498475" cy="996950"/>
          </a:xfrm>
          <a:prstGeom prst="rect">
            <a:avLst/>
          </a:prstGeom>
        </p:spPr>
        <p:txBody>
          <a:bodyPr wrap="square" lIns="0" tIns="285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25"/>
              </a:spcBef>
            </a:pPr>
            <a:r>
              <a:rPr dirty="0" sz="800" spc="-20">
                <a:latin typeface="Times New Roman"/>
                <a:cs typeface="Times New Roman"/>
              </a:rPr>
              <a:t>RAMA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1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655"/>
              </a:spcBef>
            </a:pPr>
            <a:r>
              <a:rPr dirty="0" sz="800" spc="-20">
                <a:latin typeface="Times New Roman"/>
                <a:cs typeface="Times New Roman"/>
              </a:rPr>
              <a:t>RAMA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-1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-50">
                <a:latin typeface="Times New Roman"/>
                <a:cs typeface="Times New Roman"/>
              </a:rPr>
              <a:t>2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705"/>
              </a:spcBef>
            </a:pPr>
            <a:r>
              <a:rPr dirty="0" sz="800" spc="-20">
                <a:latin typeface="Times New Roman"/>
                <a:cs typeface="Times New Roman"/>
              </a:rPr>
              <a:t>RAMA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-1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-50">
                <a:latin typeface="Times New Roman"/>
                <a:cs typeface="Times New Roman"/>
              </a:rPr>
              <a:t>3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3699212" y="4229187"/>
            <a:ext cx="1496695" cy="216662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 marR="5080">
              <a:lnSpc>
                <a:spcPct val="113799"/>
              </a:lnSpc>
              <a:spcBef>
                <a:spcPts val="90"/>
              </a:spcBef>
            </a:pPr>
            <a:r>
              <a:rPr dirty="0" sz="800">
                <a:latin typeface="Times New Roman"/>
                <a:cs typeface="Times New Roman"/>
              </a:rPr>
              <a:t>Monofásico,</a:t>
            </a:r>
            <a:r>
              <a:rPr dirty="0" sz="800" spc="1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parámetro</a:t>
            </a:r>
            <a:r>
              <a:rPr dirty="0" sz="800" spc="15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distribuido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línea,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Clarke.</a:t>
            </a:r>
            <a:endParaRPr sz="800">
              <a:latin typeface="Times New Roman"/>
              <a:cs typeface="Times New Roman"/>
            </a:endParaRPr>
          </a:p>
          <a:p>
            <a:pPr marL="12700" marR="63500">
              <a:lnSpc>
                <a:spcPct val="113799"/>
              </a:lnSpc>
              <a:spcBef>
                <a:spcPts val="525"/>
              </a:spcBef>
            </a:pPr>
            <a:r>
              <a:rPr dirty="0" sz="800">
                <a:latin typeface="Times New Roman"/>
                <a:cs typeface="Times New Roman"/>
              </a:rPr>
              <a:t>2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fases,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parámetro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distribuido,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transpuesta,</a:t>
            </a:r>
            <a:r>
              <a:rPr dirty="0" sz="800" spc="1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Clarke.</a:t>
            </a:r>
            <a:endParaRPr sz="800">
              <a:latin typeface="Times New Roman"/>
              <a:cs typeface="Times New Roman"/>
            </a:endParaRPr>
          </a:p>
          <a:p>
            <a:pPr marL="12700" marR="34290">
              <a:lnSpc>
                <a:spcPct val="113799"/>
              </a:lnSpc>
              <a:spcBef>
                <a:spcPts val="570"/>
              </a:spcBef>
            </a:pPr>
            <a:r>
              <a:rPr dirty="0" sz="800">
                <a:latin typeface="Times New Roman"/>
                <a:cs typeface="Times New Roman"/>
              </a:rPr>
              <a:t>Parámetros</a:t>
            </a:r>
            <a:r>
              <a:rPr dirty="0" sz="800" spc="13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distribuidos</a:t>
            </a:r>
            <a:r>
              <a:rPr dirty="0" sz="800" spc="13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trifásicos,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transpuesta,</a:t>
            </a:r>
            <a:r>
              <a:rPr dirty="0" sz="800" spc="1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Clarke.</a:t>
            </a:r>
            <a:endParaRPr sz="800">
              <a:latin typeface="Times New Roman"/>
              <a:cs typeface="Times New Roman"/>
            </a:endParaRPr>
          </a:p>
          <a:p>
            <a:pPr marL="12700" marR="63500">
              <a:lnSpc>
                <a:spcPct val="113799"/>
              </a:lnSpc>
              <a:spcBef>
                <a:spcPts val="520"/>
              </a:spcBef>
            </a:pPr>
            <a:r>
              <a:rPr dirty="0" sz="800">
                <a:latin typeface="Times New Roman"/>
                <a:cs typeface="Times New Roman"/>
              </a:rPr>
              <a:t>Parámetro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distribuido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6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fases,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transpuesta,</a:t>
            </a:r>
            <a:r>
              <a:rPr dirty="0" sz="800" spc="1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Clarke.</a:t>
            </a:r>
            <a:endParaRPr sz="800">
              <a:latin typeface="Times New Roman"/>
              <a:cs typeface="Times New Roman"/>
            </a:endParaRPr>
          </a:p>
          <a:p>
            <a:pPr marL="12700" marR="25400">
              <a:lnSpc>
                <a:spcPct val="113799"/>
              </a:lnSpc>
              <a:spcBef>
                <a:spcPts val="520"/>
              </a:spcBef>
            </a:pPr>
            <a:r>
              <a:rPr dirty="0" sz="800">
                <a:latin typeface="Times New Roman"/>
                <a:cs typeface="Times New Roman"/>
              </a:rPr>
              <a:t>Fase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2x3,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distribuida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Clarke.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acoplamiento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mutuo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circuitos.</a:t>
            </a:r>
            <a:endParaRPr sz="800">
              <a:latin typeface="Times New Roman"/>
              <a:cs typeface="Times New Roman"/>
            </a:endParaRPr>
          </a:p>
          <a:p>
            <a:pPr marL="12700" marR="63500">
              <a:lnSpc>
                <a:spcPct val="113799"/>
              </a:lnSpc>
              <a:spcBef>
                <a:spcPts val="520"/>
              </a:spcBef>
            </a:pPr>
            <a:r>
              <a:rPr dirty="0" sz="800">
                <a:latin typeface="Times New Roman"/>
                <a:cs typeface="Times New Roman"/>
              </a:rPr>
              <a:t>9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fases,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parámetro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distribuido,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transpuesta,</a:t>
            </a:r>
            <a:r>
              <a:rPr dirty="0" sz="800" spc="1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Clarke.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1901855" y="4657381"/>
            <a:ext cx="53340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10">
                <a:latin typeface="Courier New"/>
                <a:cs typeface="Courier New"/>
              </a:rPr>
              <a:t>LINEZT_2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1901855" y="5000993"/>
            <a:ext cx="53340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10">
                <a:latin typeface="Courier New"/>
                <a:cs typeface="Courier New"/>
              </a:rPr>
              <a:t>LINEZT_3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1901855" y="5344606"/>
            <a:ext cx="53340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10">
                <a:latin typeface="Courier New"/>
                <a:cs typeface="Courier New"/>
              </a:rPr>
              <a:t>LINEZT6N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2741062" y="5285134"/>
            <a:ext cx="125095" cy="1314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5400" marR="5080" indent="-13335">
              <a:lnSpc>
                <a:spcPct val="138700"/>
              </a:lnSpc>
              <a:spcBef>
                <a:spcPts val="95"/>
              </a:spcBef>
            </a:pPr>
            <a:r>
              <a:rPr dirty="0" sz="250" spc="-10">
                <a:solidFill>
                  <a:srgbClr val="000080"/>
                </a:solidFill>
                <a:latin typeface="Times New Roman"/>
                <a:cs typeface="Times New Roman"/>
              </a:rPr>
              <a:t>LÍNEA</a:t>
            </a:r>
            <a:r>
              <a:rPr dirty="0" sz="250" spc="500">
                <a:solidFill>
                  <a:srgbClr val="000080"/>
                </a:solidFill>
                <a:latin typeface="Times New Roman"/>
                <a:cs typeface="Times New Roman"/>
              </a:rPr>
              <a:t> </a:t>
            </a:r>
            <a:r>
              <a:rPr dirty="0" sz="250" spc="-25">
                <a:solidFill>
                  <a:srgbClr val="800000"/>
                </a:solidFill>
                <a:latin typeface="Times New Roman"/>
                <a:cs typeface="Times New Roman"/>
              </a:rPr>
              <a:t>ZT</a:t>
            </a:r>
            <a:endParaRPr sz="250">
              <a:latin typeface="Times New Roman"/>
              <a:cs typeface="Times New Roman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3038419" y="5266632"/>
            <a:ext cx="498475" cy="303530"/>
          </a:xfrm>
          <a:prstGeom prst="rect">
            <a:avLst/>
          </a:prstGeom>
        </p:spPr>
        <p:txBody>
          <a:bodyPr wrap="square" lIns="0" tIns="285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25"/>
              </a:spcBef>
            </a:pPr>
            <a:r>
              <a:rPr dirty="0" sz="800" spc="-20">
                <a:latin typeface="Times New Roman"/>
                <a:cs typeface="Times New Roman"/>
              </a:rPr>
              <a:t>RAMA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-1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-50">
                <a:latin typeface="Times New Roman"/>
                <a:cs typeface="Times New Roman"/>
              </a:rPr>
              <a:t>6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1901855" y="5688218"/>
            <a:ext cx="53340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10">
                <a:latin typeface="Courier New"/>
                <a:cs typeface="Courier New"/>
              </a:rPr>
              <a:t>LINEZT_6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2727846" y="5641962"/>
            <a:ext cx="137795" cy="11811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 indent="12700">
              <a:lnSpc>
                <a:spcPct val="121400"/>
              </a:lnSpc>
              <a:spcBef>
                <a:spcPts val="95"/>
              </a:spcBef>
            </a:pPr>
            <a:r>
              <a:rPr dirty="0" sz="250" spc="-10">
                <a:solidFill>
                  <a:srgbClr val="000080"/>
                </a:solidFill>
                <a:latin typeface="Times New Roman"/>
                <a:cs typeface="Times New Roman"/>
              </a:rPr>
              <a:t>LÍNEA</a:t>
            </a:r>
            <a:r>
              <a:rPr dirty="0" sz="250" spc="500">
                <a:solidFill>
                  <a:srgbClr val="000080"/>
                </a:solidFill>
                <a:latin typeface="Times New Roman"/>
                <a:cs typeface="Times New Roman"/>
              </a:rPr>
              <a:t> </a:t>
            </a:r>
            <a:r>
              <a:rPr dirty="0" sz="250">
                <a:solidFill>
                  <a:srgbClr val="800000"/>
                </a:solidFill>
                <a:latin typeface="Times New Roman"/>
                <a:cs typeface="Times New Roman"/>
              </a:rPr>
              <a:t>Z-</a:t>
            </a:r>
            <a:r>
              <a:rPr dirty="0" sz="250" spc="-25">
                <a:solidFill>
                  <a:srgbClr val="800000"/>
                </a:solidFill>
                <a:latin typeface="Times New Roman"/>
                <a:cs typeface="Times New Roman"/>
              </a:rPr>
              <a:t>MT</a:t>
            </a:r>
            <a:endParaRPr sz="250">
              <a:latin typeface="Times New Roman"/>
              <a:cs typeface="Times New Roman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3038419" y="5610245"/>
            <a:ext cx="498475" cy="303530"/>
          </a:xfrm>
          <a:prstGeom prst="rect">
            <a:avLst/>
          </a:prstGeom>
        </p:spPr>
        <p:txBody>
          <a:bodyPr wrap="square" lIns="0" tIns="285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25"/>
              </a:spcBef>
            </a:pPr>
            <a:r>
              <a:rPr dirty="0" sz="800" spc="-20">
                <a:latin typeface="Times New Roman"/>
                <a:cs typeface="Times New Roman"/>
              </a:rPr>
              <a:t>RAMA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-1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-50">
                <a:latin typeface="Times New Roman"/>
                <a:cs typeface="Times New Roman"/>
              </a:rPr>
              <a:t>6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890842" y="6119055"/>
            <a:ext cx="868680" cy="303530"/>
          </a:xfrm>
          <a:prstGeom prst="rect">
            <a:avLst/>
          </a:prstGeom>
        </p:spPr>
        <p:txBody>
          <a:bodyPr wrap="square" lIns="0" tIns="285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25"/>
              </a:spcBef>
            </a:pPr>
            <a:r>
              <a:rPr dirty="0" sz="800" i="1">
                <a:latin typeface="Times New Roman"/>
                <a:cs typeface="Times New Roman"/>
              </a:rPr>
              <a:t>Líneas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spc="-10" i="1">
                <a:latin typeface="Times New Roman"/>
                <a:cs typeface="Times New Roman"/>
              </a:rPr>
              <a:t>transpuestas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i="1">
                <a:latin typeface="Times New Roman"/>
                <a:cs typeface="Times New Roman"/>
              </a:rPr>
              <a:t>+</a:t>
            </a:r>
            <a:r>
              <a:rPr dirty="0" sz="800" spc="2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9</a:t>
            </a:r>
            <a:r>
              <a:rPr dirty="0" sz="800" spc="25" i="1">
                <a:latin typeface="Times New Roman"/>
                <a:cs typeface="Times New Roman"/>
              </a:rPr>
              <a:t> </a:t>
            </a:r>
            <a:r>
              <a:rPr dirty="0" sz="800" spc="-10" i="1">
                <a:latin typeface="Times New Roman"/>
                <a:cs typeface="Times New Roman"/>
              </a:rPr>
              <a:t>fases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1901855" y="6170597"/>
            <a:ext cx="53340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10">
                <a:latin typeface="Courier New"/>
                <a:cs typeface="Courier New"/>
              </a:rPr>
              <a:t>LINEZT_9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2741062" y="6117733"/>
            <a:ext cx="125095" cy="1314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5400" marR="5080" indent="-13335">
              <a:lnSpc>
                <a:spcPct val="138700"/>
              </a:lnSpc>
              <a:spcBef>
                <a:spcPts val="95"/>
              </a:spcBef>
            </a:pPr>
            <a:r>
              <a:rPr dirty="0" sz="250" spc="-10">
                <a:solidFill>
                  <a:srgbClr val="000080"/>
                </a:solidFill>
                <a:latin typeface="Times New Roman"/>
                <a:cs typeface="Times New Roman"/>
              </a:rPr>
              <a:t>LÍNEA</a:t>
            </a:r>
            <a:r>
              <a:rPr dirty="0" sz="250" spc="500">
                <a:solidFill>
                  <a:srgbClr val="000080"/>
                </a:solidFill>
                <a:latin typeface="Times New Roman"/>
                <a:cs typeface="Times New Roman"/>
              </a:rPr>
              <a:t> </a:t>
            </a:r>
            <a:r>
              <a:rPr dirty="0" sz="250" spc="-25">
                <a:solidFill>
                  <a:srgbClr val="800000"/>
                </a:solidFill>
                <a:latin typeface="Times New Roman"/>
                <a:cs typeface="Times New Roman"/>
              </a:rPr>
              <a:t>ZT</a:t>
            </a:r>
            <a:endParaRPr sz="250">
              <a:latin typeface="Times New Roman"/>
              <a:cs typeface="Times New Roman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3038419" y="6092623"/>
            <a:ext cx="498475" cy="303530"/>
          </a:xfrm>
          <a:prstGeom prst="rect">
            <a:avLst/>
          </a:prstGeom>
        </p:spPr>
        <p:txBody>
          <a:bodyPr wrap="square" lIns="0" tIns="285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25"/>
              </a:spcBef>
            </a:pPr>
            <a:r>
              <a:rPr dirty="0" sz="800" spc="-20">
                <a:latin typeface="Times New Roman"/>
                <a:cs typeface="Times New Roman"/>
              </a:rPr>
              <a:t>RAMA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-1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-50">
                <a:latin typeface="Times New Roman"/>
                <a:cs typeface="Times New Roman"/>
              </a:rPr>
              <a:t>9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831370" y="6580289"/>
            <a:ext cx="4581525" cy="549275"/>
          </a:xfrm>
          <a:prstGeom prst="rect">
            <a:avLst/>
          </a:prstGeom>
        </p:spPr>
        <p:txBody>
          <a:bodyPr wrap="square" lIns="0" tIns="9525" rIns="0" bIns="0" rtlCol="0" vert="horz">
            <a:spAutoFit/>
          </a:bodyPr>
          <a:lstStyle/>
          <a:p>
            <a:pPr marL="12700" marR="5080">
              <a:lnSpc>
                <a:spcPct val="105700"/>
              </a:lnSpc>
              <a:spcBef>
                <a:spcPts val="75"/>
              </a:spcBef>
            </a:pPr>
            <a:r>
              <a:rPr dirty="0" sz="800" b="1" i="1">
                <a:latin typeface="Times New Roman"/>
                <a:cs typeface="Times New Roman"/>
              </a:rPr>
              <a:t>Líneas</a:t>
            </a:r>
            <a:r>
              <a:rPr dirty="0" sz="800" spc="80" b="1" i="1">
                <a:latin typeface="Times New Roman"/>
                <a:cs typeface="Times New Roman"/>
              </a:rPr>
              <a:t> </a:t>
            </a:r>
            <a:r>
              <a:rPr dirty="0" sz="800" b="1" i="1">
                <a:latin typeface="Times New Roman"/>
                <a:cs typeface="Times New Roman"/>
              </a:rPr>
              <a:t>no</a:t>
            </a:r>
            <a:r>
              <a:rPr dirty="0" sz="800" spc="85" b="1" i="1">
                <a:latin typeface="Times New Roman"/>
                <a:cs typeface="Times New Roman"/>
              </a:rPr>
              <a:t> </a:t>
            </a:r>
            <a:r>
              <a:rPr dirty="0" sz="800" b="1" i="1">
                <a:latin typeface="Times New Roman"/>
                <a:cs typeface="Times New Roman"/>
              </a:rPr>
              <a:t>transpuestas</a:t>
            </a:r>
            <a:r>
              <a:rPr dirty="0" sz="800" spc="85" b="1" i="1">
                <a:latin typeface="Times New Roman"/>
                <a:cs typeface="Times New Roman"/>
              </a:rPr>
              <a:t> </a:t>
            </a:r>
            <a:r>
              <a:rPr dirty="0" sz="800" b="1" i="1">
                <a:latin typeface="Times New Roman"/>
                <a:cs typeface="Times New Roman"/>
              </a:rPr>
              <a:t>(KCLee):</a:t>
            </a:r>
            <a:r>
              <a:rPr dirty="0" sz="800" spc="85" b="1" i="1">
                <a:latin typeface="Times New Roman"/>
                <a:cs typeface="Times New Roman"/>
              </a:rPr>
              <a:t> </a:t>
            </a:r>
            <a:r>
              <a:rPr dirty="0" sz="800" b="1" i="1">
                <a:latin typeface="Times New Roman"/>
                <a:cs typeface="Times New Roman"/>
              </a:rPr>
              <a:t>los</a:t>
            </a:r>
            <a:r>
              <a:rPr dirty="0" sz="800" spc="85" b="1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parámetros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simétricas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generalmente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generan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fuera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ATPDraw.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Estos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componentes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pueden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caracterizarse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como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parámetros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distribuidos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no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transpuestos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resistencia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agrupados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matriz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transformación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modal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real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compleja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(llamada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como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KCLee-type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Rule-Book).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admiten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tipos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doble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3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fases: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890842" y="7320377"/>
            <a:ext cx="43688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10">
                <a:latin typeface="Times New Roman"/>
                <a:cs typeface="Times New Roman"/>
              </a:rPr>
              <a:t>Selección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1961326" y="7320377"/>
            <a:ext cx="161861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Nombre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Icono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Tarjeta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ATP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3752075" y="7320377"/>
            <a:ext cx="53657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10">
                <a:latin typeface="Times New Roman"/>
                <a:cs typeface="Times New Roman"/>
              </a:rPr>
              <a:t>Descripción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890842" y="7579407"/>
            <a:ext cx="1000760" cy="30353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 marR="5080">
              <a:lnSpc>
                <a:spcPct val="113799"/>
              </a:lnSpc>
              <a:spcBef>
                <a:spcPts val="90"/>
              </a:spcBef>
            </a:pPr>
            <a:r>
              <a:rPr dirty="0" sz="800" i="1">
                <a:latin typeface="Times New Roman"/>
                <a:cs typeface="Times New Roman"/>
              </a:rPr>
              <a:t>Líneas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no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spc="-10" i="1">
                <a:latin typeface="Times New Roman"/>
                <a:cs typeface="Times New Roman"/>
              </a:rPr>
              <a:t>transpuestas</a:t>
            </a:r>
            <a:r>
              <a:rPr dirty="0" sz="800" spc="50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(KCLee)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+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2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spc="-10" i="1">
                <a:latin typeface="Times New Roman"/>
                <a:cs typeface="Times New Roman"/>
              </a:rPr>
              <a:t>fases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1961326" y="7578086"/>
            <a:ext cx="283908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  <a:tabLst>
                <a:tab pos="1148715" algn="l"/>
              </a:tabLst>
            </a:pPr>
            <a:r>
              <a:rPr dirty="0" sz="800" spc="-10">
                <a:latin typeface="Courier New"/>
                <a:cs typeface="Courier New"/>
              </a:rPr>
              <a:t>LINEZU_2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baseline="3472" sz="1200">
                <a:latin typeface="Times New Roman"/>
                <a:cs typeface="Times New Roman"/>
              </a:rPr>
              <a:t>RAMA</a:t>
            </a:r>
            <a:r>
              <a:rPr dirty="0" baseline="3472" sz="1200" spc="165">
                <a:latin typeface="Times New Roman"/>
                <a:cs typeface="Times New Roman"/>
              </a:rPr>
              <a:t> </a:t>
            </a:r>
            <a:r>
              <a:rPr dirty="0" baseline="3472" sz="1200">
                <a:latin typeface="Times New Roman"/>
                <a:cs typeface="Times New Roman"/>
              </a:rPr>
              <a:t>2-fase,</a:t>
            </a:r>
            <a:r>
              <a:rPr dirty="0" baseline="3472" sz="1200" spc="172">
                <a:latin typeface="Times New Roman"/>
                <a:cs typeface="Times New Roman"/>
              </a:rPr>
              <a:t> </a:t>
            </a:r>
            <a:r>
              <a:rPr dirty="0" baseline="3472" sz="1200">
                <a:latin typeface="Times New Roman"/>
                <a:cs typeface="Times New Roman"/>
              </a:rPr>
              <a:t>parámetros</a:t>
            </a:r>
            <a:r>
              <a:rPr dirty="0" baseline="3472" sz="1200" spc="165">
                <a:latin typeface="Times New Roman"/>
                <a:cs typeface="Times New Roman"/>
              </a:rPr>
              <a:t> </a:t>
            </a:r>
            <a:r>
              <a:rPr dirty="0" baseline="3472" sz="1200" spc="-15">
                <a:latin typeface="Times New Roman"/>
                <a:cs typeface="Times New Roman"/>
              </a:rPr>
              <a:t>distribuidos,</a:t>
            </a:r>
            <a:endParaRPr baseline="3472" sz="1200">
              <a:latin typeface="Times New Roman"/>
              <a:cs typeface="Times New Roman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3752075" y="7638879"/>
            <a:ext cx="1725295" cy="435609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 marR="5080">
              <a:lnSpc>
                <a:spcPct val="113799"/>
              </a:lnSpc>
              <a:spcBef>
                <a:spcPts val="90"/>
              </a:spcBef>
            </a:pP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transponer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(KCLee)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12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transformación</a:t>
            </a:r>
            <a:r>
              <a:rPr dirty="0" sz="800" spc="12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compleja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85"/>
              </a:spcBef>
            </a:pPr>
            <a:r>
              <a:rPr dirty="0" sz="800" spc="-10">
                <a:latin typeface="Times New Roman"/>
                <a:cs typeface="Times New Roman"/>
              </a:rPr>
              <a:t>matriz.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890842" y="8186015"/>
            <a:ext cx="1000760" cy="284480"/>
          </a:xfrm>
          <a:prstGeom prst="rect">
            <a:avLst/>
          </a:prstGeom>
        </p:spPr>
        <p:txBody>
          <a:bodyPr wrap="square" lIns="0" tIns="6350" rIns="0" bIns="0" rtlCol="0" vert="horz">
            <a:spAutoFit/>
          </a:bodyPr>
          <a:lstStyle/>
          <a:p>
            <a:pPr marL="12700" marR="5080">
              <a:lnSpc>
                <a:spcPct val="108400"/>
              </a:lnSpc>
              <a:spcBef>
                <a:spcPts val="50"/>
              </a:spcBef>
            </a:pPr>
            <a:r>
              <a:rPr dirty="0" sz="800" i="1">
                <a:latin typeface="Times New Roman"/>
                <a:cs typeface="Times New Roman"/>
              </a:rPr>
              <a:t>Líneas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no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spc="-10" i="1">
                <a:latin typeface="Times New Roman"/>
                <a:cs typeface="Times New Roman"/>
              </a:rPr>
              <a:t>transpuestas</a:t>
            </a:r>
            <a:r>
              <a:rPr dirty="0" sz="800" spc="50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(KCLee)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+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3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spc="-10" i="1">
                <a:latin typeface="Times New Roman"/>
                <a:cs typeface="Times New Roman"/>
              </a:rPr>
              <a:t>fases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1961326" y="8166192"/>
            <a:ext cx="53340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10">
                <a:latin typeface="Courier New"/>
                <a:cs typeface="Courier New"/>
              </a:rPr>
              <a:t>LINEZU_3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3097890" y="8147689"/>
            <a:ext cx="2379980" cy="441959"/>
          </a:xfrm>
          <a:prstGeom prst="rect">
            <a:avLst/>
          </a:prstGeom>
        </p:spPr>
        <p:txBody>
          <a:bodyPr wrap="square" lIns="0" tIns="285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25"/>
              </a:spcBef>
            </a:pPr>
            <a:r>
              <a:rPr dirty="0" sz="800">
                <a:latin typeface="Times New Roman"/>
                <a:cs typeface="Times New Roman"/>
              </a:rPr>
              <a:t>RAMA</a:t>
            </a:r>
            <a:r>
              <a:rPr dirty="0" sz="800" spc="12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trifásica,</a:t>
            </a:r>
            <a:r>
              <a:rPr dirty="0" sz="800" spc="12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parámetros</a:t>
            </a:r>
            <a:r>
              <a:rPr dirty="0" sz="800" spc="12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distribuidos,</a:t>
            </a:r>
            <a:endParaRPr sz="800">
              <a:latin typeface="Times New Roman"/>
              <a:cs typeface="Times New Roman"/>
            </a:endParaRPr>
          </a:p>
          <a:p>
            <a:pPr marL="66675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transponer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(KCLee)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matriz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transformación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compleja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831370" y="8709363"/>
            <a:ext cx="4998720" cy="1479550"/>
          </a:xfrm>
          <a:prstGeom prst="rect">
            <a:avLst/>
          </a:prstGeom>
        </p:spPr>
        <p:txBody>
          <a:bodyPr wrap="square" lIns="0" tIns="6159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484"/>
              </a:spcBef>
            </a:pPr>
            <a:r>
              <a:rPr dirty="0" sz="800" b="1">
                <a:latin typeface="Times New Roman"/>
                <a:cs typeface="Times New Roman"/>
              </a:rPr>
              <a:t>4.11.4.3</a:t>
            </a:r>
            <a:r>
              <a:rPr dirty="0" sz="800" spc="8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Objetos</a:t>
            </a:r>
            <a:r>
              <a:rPr dirty="0" sz="800" spc="85" b="1">
                <a:latin typeface="Times New Roman"/>
                <a:cs typeface="Times New Roman"/>
              </a:rPr>
              <a:t> </a:t>
            </a:r>
            <a:r>
              <a:rPr dirty="0" sz="800" spc="-25" b="1">
                <a:latin typeface="Times New Roman"/>
                <a:cs typeface="Times New Roman"/>
              </a:rPr>
              <a:t>LCC</a:t>
            </a:r>
            <a:endParaRPr sz="800">
              <a:latin typeface="Times New Roman"/>
              <a:cs typeface="Times New Roman"/>
            </a:endParaRPr>
          </a:p>
          <a:p>
            <a:pPr marL="12700" marR="518159">
              <a:lnSpc>
                <a:spcPct val="113799"/>
              </a:lnSpc>
              <a:spcBef>
                <a:spcPts val="260"/>
              </a:spcBef>
            </a:pP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programa,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usted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geométricos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material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aérea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un</a:t>
            </a:r>
            <a:r>
              <a:rPr dirty="0" sz="800" spc="10">
                <a:latin typeface="Times New Roman"/>
                <a:cs typeface="Times New Roman"/>
              </a:rPr>
              <a:t> el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cable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y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los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datos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eléctricos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correspondientes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se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calculan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automáticamente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por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600" spc="10">
                <a:latin typeface="Times New Roman"/>
                <a:cs typeface="Times New Roman"/>
              </a:rPr>
              <a:t>INE</a:t>
            </a:r>
            <a:r>
              <a:rPr dirty="0" sz="600" spc="7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600" spc="10">
                <a:latin typeface="Times New Roman"/>
                <a:cs typeface="Times New Roman"/>
              </a:rPr>
              <a:t>ONSTANTS</a:t>
            </a:r>
            <a:r>
              <a:rPr dirty="0" sz="600" spc="70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,</a:t>
            </a:r>
            <a:endParaRPr sz="800">
              <a:latin typeface="Times New Roman"/>
              <a:cs typeface="Times New Roman"/>
            </a:endParaRPr>
          </a:p>
          <a:p>
            <a:pPr marL="12700" marR="106172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C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ABLE</a:t>
            </a:r>
            <a:r>
              <a:rPr dirty="0" sz="6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ONSTANTS</a:t>
            </a:r>
            <a:r>
              <a:rPr dirty="0" sz="6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ABLE</a:t>
            </a:r>
            <a:r>
              <a:rPr dirty="0" sz="6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ARÁMETROS</a:t>
            </a:r>
            <a:r>
              <a:rPr dirty="0" sz="6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rutina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ATP-</a:t>
            </a:r>
            <a:r>
              <a:rPr dirty="0" sz="800">
                <a:latin typeface="Times New Roman"/>
                <a:cs typeface="Times New Roman"/>
              </a:rPr>
              <a:t>EMTP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apoyo.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módulo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LCC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admite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modelado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cable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hasta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21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fases.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7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269240">
              <a:lnSpc>
                <a:spcPct val="113799"/>
              </a:lnSpc>
              <a:spcBef>
                <a:spcPts val="5"/>
              </a:spcBef>
            </a:pP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módulo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LCC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primero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debe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cable.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los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número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internamente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LCC.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mostrará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(3-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 spc="10">
                <a:latin typeface="Times New Roman"/>
                <a:cs typeface="Times New Roman"/>
              </a:rPr>
              <a:t>fases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predeterminadas)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en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ventana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del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circuito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que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se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puede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conectar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al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circuito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como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cualquier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otro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componente.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hacer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derecho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mouse,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aparecerá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especial</a:t>
            </a:r>
            <a:endParaRPr sz="8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935015" y="165100"/>
            <a:ext cx="5226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5" name="object 5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678"/>
                  </a:lnTo>
                  <a:lnTo>
                    <a:pt x="142755" y="98678"/>
                  </a:lnTo>
                  <a:lnTo>
                    <a:pt x="136180" y="99986"/>
                  </a:lnTo>
                  <a:lnTo>
                    <a:pt x="104587" y="124182"/>
                  </a:lnTo>
                  <a:lnTo>
                    <a:pt x="98048" y="143385"/>
                  </a:lnTo>
                  <a:lnTo>
                    <a:pt x="98048" y="569369"/>
                  </a:lnTo>
                  <a:lnTo>
                    <a:pt x="117977" y="603813"/>
                  </a:lnTo>
                  <a:lnTo>
                    <a:pt x="142755" y="614076"/>
                  </a:lnTo>
                  <a:lnTo>
                    <a:pt x="1886711" y="614076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4076"/>
                  </a:moveTo>
                  <a:lnTo>
                    <a:pt x="1744971" y="614076"/>
                  </a:lnTo>
                  <a:lnTo>
                    <a:pt x="1751545" y="612768"/>
                  </a:lnTo>
                  <a:lnTo>
                    <a:pt x="1764174" y="607537"/>
                  </a:lnTo>
                  <a:lnTo>
                    <a:pt x="1788370" y="575944"/>
                  </a:lnTo>
                  <a:lnTo>
                    <a:pt x="1789678" y="569369"/>
                  </a:lnTo>
                  <a:lnTo>
                    <a:pt x="1789678" y="143385"/>
                  </a:lnTo>
                  <a:lnTo>
                    <a:pt x="1769748" y="108942"/>
                  </a:lnTo>
                  <a:lnTo>
                    <a:pt x="1744971" y="98678"/>
                  </a:lnTo>
                  <a:lnTo>
                    <a:pt x="1886711" y="98678"/>
                  </a:lnTo>
                  <a:lnTo>
                    <a:pt x="1886711" y="614076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932176" y="500460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1982" y="528634"/>
                  </a:moveTo>
                  <a:lnTo>
                    <a:pt x="52863" y="528634"/>
                  </a:lnTo>
                  <a:lnTo>
                    <a:pt x="49392" y="528528"/>
                  </a:lnTo>
                  <a:lnTo>
                    <a:pt x="13028" y="510568"/>
                  </a:lnTo>
                  <a:lnTo>
                    <a:pt x="0" y="479180"/>
                  </a:lnTo>
                  <a:lnTo>
                    <a:pt x="0" y="475770"/>
                  </a:lnTo>
                  <a:lnTo>
                    <a:pt x="0" y="49453"/>
                  </a:lnTo>
                  <a:lnTo>
                    <a:pt x="17937" y="12905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762"/>
                  </a:lnTo>
                  <a:lnTo>
                    <a:pt x="1704845" y="49453"/>
                  </a:lnTo>
                  <a:lnTo>
                    <a:pt x="1704845" y="479180"/>
                  </a:lnTo>
                  <a:lnTo>
                    <a:pt x="1686907" y="515418"/>
                  </a:lnTo>
                  <a:lnTo>
                    <a:pt x="1655453" y="528528"/>
                  </a:lnTo>
                  <a:lnTo>
                    <a:pt x="1651982" y="52863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171"/>
              <a:ext cx="145374" cy="145374"/>
            </a:xfrm>
            <a:prstGeom prst="rect">
              <a:avLst/>
            </a:prstGeom>
          </p:spPr>
        </p:pic>
      </p:grpSp>
      <p:sp>
        <p:nvSpPr>
          <p:cNvPr id="8" name="object 8" descr=""/>
          <p:cNvSpPr txBox="1"/>
          <p:nvPr/>
        </p:nvSpPr>
        <p:spPr>
          <a:xfrm>
            <a:off x="3519868" y="811558"/>
            <a:ext cx="52959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10">
                <a:latin typeface="Arial MT"/>
                <a:cs typeface="Arial MT"/>
              </a:rPr>
              <a:t>Traduciendo...</a:t>
            </a:r>
            <a:endParaRPr sz="600">
              <a:latin typeface="Arial MT"/>
              <a:cs typeface="Arial MT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831370" y="633145"/>
            <a:ext cx="17843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114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4611106" y="652968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grpSp>
        <p:nvGrpSpPr>
          <p:cNvPr id="11" name="object 11" descr=""/>
          <p:cNvGrpSpPr/>
          <p:nvPr/>
        </p:nvGrpSpPr>
        <p:grpSpPr>
          <a:xfrm>
            <a:off x="368299" y="1240548"/>
            <a:ext cx="654685" cy="13335"/>
            <a:chOff x="368299" y="1240548"/>
            <a:chExt cx="654685" cy="13335"/>
          </a:xfrm>
        </p:grpSpPr>
        <p:sp>
          <p:nvSpPr>
            <p:cNvPr id="12" name="object 12" descr=""/>
            <p:cNvSpPr/>
            <p:nvPr/>
          </p:nvSpPr>
          <p:spPr>
            <a:xfrm>
              <a:off x="368299" y="1240548"/>
              <a:ext cx="654685" cy="6985"/>
            </a:xfrm>
            <a:custGeom>
              <a:avLst/>
              <a:gdLst/>
              <a:ahLst/>
              <a:cxnLst/>
              <a:rect l="l" t="t" r="r" b="b"/>
              <a:pathLst>
                <a:path w="654685" h="6984">
                  <a:moveTo>
                    <a:pt x="654184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654184" y="0"/>
                  </a:lnTo>
                  <a:lnTo>
                    <a:pt x="654184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368287" y="1240548"/>
              <a:ext cx="654685" cy="13335"/>
            </a:xfrm>
            <a:custGeom>
              <a:avLst/>
              <a:gdLst/>
              <a:ahLst/>
              <a:cxnLst/>
              <a:rect l="l" t="t" r="r" b="b"/>
              <a:pathLst>
                <a:path w="654685" h="13334">
                  <a:moveTo>
                    <a:pt x="654189" y="0"/>
                  </a:moveTo>
                  <a:lnTo>
                    <a:pt x="647585" y="6616"/>
                  </a:lnTo>
                  <a:lnTo>
                    <a:pt x="0" y="6616"/>
                  </a:lnTo>
                  <a:lnTo>
                    <a:pt x="0" y="13220"/>
                  </a:lnTo>
                  <a:lnTo>
                    <a:pt x="647585" y="13220"/>
                  </a:lnTo>
                  <a:lnTo>
                    <a:pt x="654189" y="13220"/>
                  </a:lnTo>
                  <a:lnTo>
                    <a:pt x="654189" y="6616"/>
                  </a:lnTo>
                  <a:lnTo>
                    <a:pt x="654189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368299" y="1240548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4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5" name="object 15" descr=""/>
          <p:cNvSpPr txBox="1"/>
          <p:nvPr/>
        </p:nvSpPr>
        <p:spPr>
          <a:xfrm>
            <a:off x="378521" y="1300545"/>
            <a:ext cx="63690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115</a:t>
            </a:r>
            <a:r>
              <a:rPr dirty="0" sz="800" spc="5" b="1">
                <a:latin typeface="Arial"/>
                <a:cs typeface="Arial"/>
              </a:rPr>
              <a:t> </a:t>
            </a:r>
            <a:r>
              <a:rPr dirty="0" sz="800" b="1">
                <a:latin typeface="Arial"/>
                <a:cs typeface="Arial"/>
              </a:rPr>
              <a:t>de</a:t>
            </a:r>
            <a:r>
              <a:rPr dirty="0" sz="800" spc="10" b="1">
                <a:latin typeface="Arial"/>
                <a:cs typeface="Arial"/>
              </a:rPr>
              <a:t> </a:t>
            </a:r>
            <a:r>
              <a:rPr dirty="0" sz="800" spc="-10" b="1">
                <a:latin typeface="Arial"/>
                <a:cs typeface="Arial"/>
              </a:rPr>
              <a:t>1189.</a:t>
            </a:r>
            <a:endParaRPr sz="800">
              <a:latin typeface="Arial"/>
              <a:cs typeface="Arial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1089080" y="1472351"/>
            <a:ext cx="4934585" cy="70739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algn="r" marR="274955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de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referencia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4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llamado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Datos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línea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/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cable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subpáginas: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Modelo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Datos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donde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selecciona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tipo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sistema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compatible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: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1089080" y="9137550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5595687" y="9117726"/>
            <a:ext cx="17843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115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1267494" y="2285127"/>
            <a:ext cx="61594" cy="9715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50" spc="-50">
                <a:latin typeface="Courier New"/>
                <a:cs typeface="Courier New"/>
              </a:rPr>
              <a:t>o</a:t>
            </a:r>
            <a:endParaRPr sz="450">
              <a:latin typeface="Courier New"/>
              <a:cs typeface="Courier New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1445908" y="2213761"/>
            <a:ext cx="2983865" cy="441959"/>
          </a:xfrm>
          <a:prstGeom prst="rect">
            <a:avLst/>
          </a:prstGeom>
        </p:spPr>
        <p:txBody>
          <a:bodyPr wrap="square" lIns="0" tIns="285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25"/>
              </a:spcBef>
            </a:pP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aérea: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ONSTANTES</a:t>
            </a:r>
            <a:r>
              <a:rPr dirty="0" sz="600" spc="1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INE</a:t>
            </a:r>
            <a:endParaRPr sz="6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Cables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núcleo: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ABLE</a:t>
            </a:r>
            <a:r>
              <a:rPr dirty="0" sz="6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ARÁMETROS</a:t>
            </a:r>
            <a:r>
              <a:rPr dirty="0" sz="6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ABLE</a:t>
            </a:r>
            <a:r>
              <a:rPr dirty="0" sz="6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600" spc="-10">
                <a:latin typeface="Times New Roman"/>
                <a:cs typeface="Times New Roman"/>
              </a:rPr>
              <a:t>ONSTANTS</a:t>
            </a:r>
            <a:endParaRPr sz="6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Encerrando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Pipe: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ABLE</a:t>
            </a:r>
            <a:r>
              <a:rPr dirty="0" sz="6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ARÁMETROS</a:t>
            </a:r>
            <a:r>
              <a:rPr dirty="0" sz="6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ABLE</a:t>
            </a:r>
            <a:r>
              <a:rPr dirty="0" sz="600" spc="1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600" spc="-10">
                <a:latin typeface="Times New Roman"/>
                <a:cs typeface="Times New Roman"/>
              </a:rPr>
              <a:t>ONSTANTS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1267494" y="2417285"/>
            <a:ext cx="61594" cy="9715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50" spc="-50">
                <a:latin typeface="Courier New"/>
                <a:cs typeface="Courier New"/>
              </a:rPr>
              <a:t>o</a:t>
            </a:r>
            <a:endParaRPr sz="450">
              <a:latin typeface="Courier New"/>
              <a:cs typeface="Courier New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1267494" y="2556052"/>
            <a:ext cx="61594" cy="9715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50" spc="-50">
                <a:latin typeface="Courier New"/>
                <a:cs typeface="Courier New"/>
              </a:rPr>
              <a:t>o</a:t>
            </a:r>
            <a:endParaRPr sz="450">
              <a:latin typeface="Courier New"/>
              <a:cs typeface="Courier New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1089080" y="2701426"/>
            <a:ext cx="152844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tipo</a:t>
            </a:r>
            <a:r>
              <a:rPr dirty="0" sz="800" spc="4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modelo</a:t>
            </a:r>
            <a:r>
              <a:rPr dirty="0" sz="800" spc="4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cable: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1267494" y="2926096"/>
            <a:ext cx="61594" cy="9715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50" spc="-50">
                <a:latin typeface="Courier New"/>
                <a:cs typeface="Courier New"/>
              </a:rPr>
              <a:t>o</a:t>
            </a:r>
            <a:endParaRPr sz="450">
              <a:latin typeface="Courier New"/>
              <a:cs typeface="Courier New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1445908" y="2854730"/>
            <a:ext cx="3589654" cy="71945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 marR="1122045">
              <a:lnSpc>
                <a:spcPct val="113799"/>
              </a:lnSpc>
              <a:spcBef>
                <a:spcPts val="90"/>
              </a:spcBef>
            </a:pPr>
            <a:r>
              <a:rPr dirty="0" sz="800">
                <a:latin typeface="Times New Roman"/>
                <a:cs typeface="Times New Roman"/>
              </a:rPr>
              <a:t>Bergeron: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Parámetros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constantes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modelos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KCLee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11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Clark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PI: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equivalente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PI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nominal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(líneas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cortas)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Jmarti: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dependiente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frecuencia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matriz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transformación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constante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Noda: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dependiente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frecuencia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Semlyen: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ajustado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simple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dependiente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frecuencia.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1267494" y="3064862"/>
            <a:ext cx="61594" cy="9715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50" spc="-50">
                <a:latin typeface="Courier New"/>
                <a:cs typeface="Courier New"/>
              </a:rPr>
              <a:t>o</a:t>
            </a:r>
            <a:endParaRPr sz="450">
              <a:latin typeface="Courier New"/>
              <a:cs typeface="Courier New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1267494" y="3203629"/>
            <a:ext cx="61594" cy="9715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50" spc="-50">
                <a:latin typeface="Courier New"/>
                <a:cs typeface="Courier New"/>
              </a:rPr>
              <a:t>o</a:t>
            </a:r>
            <a:endParaRPr sz="450">
              <a:latin typeface="Courier New"/>
              <a:cs typeface="Courier New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1267494" y="3342396"/>
            <a:ext cx="61594" cy="9715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50" spc="-50">
                <a:latin typeface="Courier New"/>
                <a:cs typeface="Courier New"/>
              </a:rPr>
              <a:t>o</a:t>
            </a:r>
            <a:endParaRPr sz="450">
              <a:latin typeface="Courier New"/>
              <a:cs typeface="Courier New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1267494" y="3481162"/>
            <a:ext cx="61594" cy="9715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50" spc="-50">
                <a:latin typeface="Courier New"/>
                <a:cs typeface="Courier New"/>
              </a:rPr>
              <a:t>o</a:t>
            </a:r>
            <a:endParaRPr sz="450">
              <a:latin typeface="Courier New"/>
              <a:cs typeface="Courier New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1089080" y="3687329"/>
            <a:ext cx="4655820" cy="30353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 marR="5080">
              <a:lnSpc>
                <a:spcPct val="113799"/>
              </a:lnSpc>
              <a:spcBef>
                <a:spcPts val="90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Datos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línea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/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cable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difiere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completamente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Componente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otro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tanto,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describe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capítulo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5.3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Manual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avanzado.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1148551" y="4181602"/>
            <a:ext cx="43688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10">
                <a:latin typeface="Times New Roman"/>
                <a:cs typeface="Times New Roman"/>
              </a:rPr>
              <a:t>Selección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2172780" y="4181602"/>
            <a:ext cx="1066165" cy="410209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Nombre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objetoIcono</a:t>
            </a:r>
            <a:endParaRPr sz="800">
              <a:latin typeface="Times New Roman"/>
              <a:cs typeface="Times New Roman"/>
            </a:endParaRPr>
          </a:p>
          <a:p>
            <a:pPr algn="r" marR="76200">
              <a:lnSpc>
                <a:spcPts val="375"/>
              </a:lnSpc>
              <a:spcBef>
                <a:spcPts val="740"/>
              </a:spcBef>
            </a:pPr>
            <a:r>
              <a:rPr dirty="0" sz="350" spc="-25">
                <a:solidFill>
                  <a:srgbClr val="FF0000"/>
                </a:solidFill>
                <a:latin typeface="Times New Roman"/>
                <a:cs typeface="Times New Roman"/>
              </a:rPr>
              <a:t>LCC</a:t>
            </a:r>
            <a:endParaRPr sz="350">
              <a:latin typeface="Times New Roman"/>
              <a:cs typeface="Times New Roman"/>
            </a:endParaRPr>
          </a:p>
          <a:p>
            <a:pPr marL="12700">
              <a:lnSpc>
                <a:spcPts val="915"/>
              </a:lnSpc>
            </a:pPr>
            <a:r>
              <a:rPr dirty="0" sz="800" spc="-10">
                <a:latin typeface="Courier New"/>
                <a:cs typeface="Courier New"/>
              </a:rPr>
              <a:t>LCC_1..24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3395247" y="4181602"/>
            <a:ext cx="127063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Descripción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tarjeta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ATP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1148551" y="4459135"/>
            <a:ext cx="22542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i="1">
                <a:latin typeface="Times New Roman"/>
                <a:cs typeface="Times New Roman"/>
              </a:rPr>
              <a:t>LCC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3058242" y="4683805"/>
            <a:ext cx="102870" cy="730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300" spc="-25">
                <a:solidFill>
                  <a:srgbClr val="FF0000"/>
                </a:solidFill>
                <a:latin typeface="Times New Roman"/>
                <a:cs typeface="Times New Roman"/>
              </a:rPr>
              <a:t>LCC</a:t>
            </a:r>
            <a:endParaRPr sz="300">
              <a:latin typeface="Times New Roman"/>
              <a:cs typeface="Times New Roman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3051635" y="4948123"/>
            <a:ext cx="115570" cy="8128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dirty="0" sz="350" spc="-25">
                <a:solidFill>
                  <a:srgbClr val="FF0000"/>
                </a:solidFill>
                <a:latin typeface="Times New Roman"/>
                <a:cs typeface="Times New Roman"/>
              </a:rPr>
              <a:t>LCC</a:t>
            </a:r>
            <a:endParaRPr sz="350">
              <a:latin typeface="Times New Roman"/>
              <a:cs typeface="Times New Roman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3395247" y="4432704"/>
            <a:ext cx="157289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$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Incluye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LCC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1..24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fases.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4023000" y="4500104"/>
            <a:ext cx="1703705" cy="58102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 marR="769620">
              <a:lnSpc>
                <a:spcPct val="113799"/>
              </a:lnSpc>
              <a:spcBef>
                <a:spcPts val="90"/>
              </a:spcBef>
            </a:pP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sobre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cabeza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Cables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unipolares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Tubo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cierre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Bergeron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PI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Jmarti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Semlyen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Noda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1089080" y="5445038"/>
            <a:ext cx="5354955" cy="2279015"/>
          </a:xfrm>
          <a:prstGeom prst="rect">
            <a:avLst/>
          </a:prstGeom>
        </p:spPr>
        <p:txBody>
          <a:bodyPr wrap="square" lIns="0" tIns="61594" rIns="0" bIns="0" rtlCol="0" vert="horz">
            <a:spAutoFit/>
          </a:bodyPr>
          <a:lstStyle/>
          <a:p>
            <a:pPr algn="just" marL="12700">
              <a:lnSpc>
                <a:spcPct val="100000"/>
              </a:lnSpc>
              <a:spcBef>
                <a:spcPts val="484"/>
              </a:spcBef>
            </a:pPr>
            <a:r>
              <a:rPr dirty="0" sz="800" b="1">
                <a:latin typeface="Times New Roman"/>
                <a:cs typeface="Times New Roman"/>
              </a:rPr>
              <a:t>4.11.4.4</a:t>
            </a:r>
            <a:r>
              <a:rPr dirty="0" sz="800" spc="6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Leer</a:t>
            </a:r>
            <a:r>
              <a:rPr dirty="0" sz="800" spc="7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archivo</a:t>
            </a:r>
            <a:r>
              <a:rPr dirty="0" sz="800" spc="7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PCH</a:t>
            </a:r>
            <a:r>
              <a:rPr dirty="0" sz="800" spc="65" b="1">
                <a:latin typeface="Times New Roman"/>
                <a:cs typeface="Times New Roman"/>
              </a:rPr>
              <a:t> </a:t>
            </a:r>
            <a:r>
              <a:rPr dirty="0" sz="800" spc="-25" b="1">
                <a:latin typeface="Times New Roman"/>
                <a:cs typeface="Times New Roman"/>
              </a:rPr>
              <a:t>...</a:t>
            </a:r>
            <a:endParaRPr sz="800">
              <a:latin typeface="Times New Roman"/>
              <a:cs typeface="Times New Roman"/>
            </a:endParaRPr>
          </a:p>
          <a:p>
            <a:pPr marL="12700" marR="826135">
              <a:lnSpc>
                <a:spcPct val="113799"/>
              </a:lnSpc>
              <a:spcBef>
                <a:spcPts val="260"/>
              </a:spcBef>
            </a:pP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leer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salida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.pch</a:t>
            </a:r>
            <a:r>
              <a:rPr dirty="0" sz="800" spc="-210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obtenidos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ejecución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externa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INE</a:t>
            </a:r>
            <a:r>
              <a:rPr dirty="0" sz="600" spc="114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ATP-</a:t>
            </a:r>
            <a:r>
              <a:rPr dirty="0" sz="800" spc="-20">
                <a:latin typeface="Times New Roman"/>
                <a:cs typeface="Times New Roman"/>
              </a:rPr>
              <a:t>EMTP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ONSTANTS</a:t>
            </a:r>
            <a:r>
              <a:rPr dirty="0" sz="600" spc="1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ABLE</a:t>
            </a:r>
            <a:r>
              <a:rPr dirty="0" sz="600" spc="1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ONTSTANTS</a:t>
            </a:r>
            <a:r>
              <a:rPr dirty="0" sz="600" spc="5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que</a:t>
            </a:r>
            <a:r>
              <a:rPr dirty="0" sz="600" spc="1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soportan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rutinas.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Leer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archivo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PCH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spc="-25" i="1">
                <a:latin typeface="Times New Roman"/>
                <a:cs typeface="Times New Roman"/>
              </a:rPr>
              <a:t>...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ts val="1140"/>
              </a:lnSpc>
              <a:spcBef>
                <a:spcPts val="20"/>
              </a:spcBef>
            </a:pPr>
            <a:r>
              <a:rPr dirty="0" sz="800">
                <a:latin typeface="Times New Roman"/>
                <a:cs typeface="Times New Roman"/>
              </a:rPr>
              <a:t>elemento,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programa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realiza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Abrir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archivo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perforación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.pch</a:t>
            </a:r>
            <a:r>
              <a:rPr dirty="0" sz="800" spc="-204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disponibles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son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lista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hace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Abrir,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intenta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leer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tiene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éxito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en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800">
                <a:latin typeface="Times New Roman"/>
                <a:cs typeface="Times New Roman"/>
              </a:rPr>
              <a:t>crea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.lib</a:t>
            </a:r>
            <a:r>
              <a:rPr dirty="0" sz="800" spc="-220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almacena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memoria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formato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Módulo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base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35">
                <a:latin typeface="Times New Roman"/>
                <a:cs typeface="Times New Roman"/>
              </a:rPr>
              <a:t>ATP.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Cuando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endParaRPr sz="800">
              <a:latin typeface="Times New Roman"/>
              <a:cs typeface="Times New Roman"/>
            </a:endParaRPr>
          </a:p>
          <a:p>
            <a:pPr marL="12700" marR="650240">
              <a:lnSpc>
                <a:spcPts val="880"/>
              </a:lnSpc>
              <a:spcBef>
                <a:spcPts val="540"/>
              </a:spcBef>
            </a:pPr>
            <a:r>
              <a:rPr dirty="0" sz="800">
                <a:latin typeface="Courier New"/>
                <a:cs typeface="Courier New"/>
              </a:rPr>
              <a:t>El</a:t>
            </a:r>
            <a:r>
              <a:rPr dirty="0" sz="800" spc="155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434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.lib</a:t>
            </a:r>
            <a:r>
              <a:rPr dirty="0" sz="800" spc="160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creado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correctamente.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icono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nuevo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LCC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aparece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medio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del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circuito.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800">
              <a:latin typeface="Times New Roman"/>
              <a:cs typeface="Times New Roman"/>
            </a:endParaRPr>
          </a:p>
          <a:p>
            <a:pPr algn="just" marL="12700">
              <a:lnSpc>
                <a:spcPct val="100000"/>
              </a:lnSpc>
            </a:pPr>
            <a:r>
              <a:rPr dirty="0" sz="800" b="1">
                <a:latin typeface="Times New Roman"/>
                <a:cs typeface="Times New Roman"/>
              </a:rPr>
              <a:t>4.11.5</a:t>
            </a:r>
            <a:r>
              <a:rPr dirty="0" sz="800" spc="35" b="1">
                <a:latin typeface="Times New Roman"/>
                <a:cs typeface="Times New Roman"/>
              </a:rPr>
              <a:t> </a:t>
            </a:r>
            <a:r>
              <a:rPr dirty="0" sz="800" spc="-10" b="1">
                <a:latin typeface="Times New Roman"/>
                <a:cs typeface="Times New Roman"/>
              </a:rPr>
              <a:t>Interruptores</a:t>
            </a:r>
            <a:endParaRPr sz="800">
              <a:latin typeface="Times New Roman"/>
              <a:cs typeface="Times New Roman"/>
            </a:endParaRPr>
          </a:p>
          <a:p>
            <a:pPr algn="just" marL="1195070" marR="74231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admite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mayoría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elementos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conmutador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35">
                <a:latin typeface="Times New Roman"/>
                <a:cs typeface="Times New Roman"/>
              </a:rPr>
              <a:t>ATP,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como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interruptores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ordinarios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controlados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tiempo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voltaje,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opciones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modelar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diodos,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válvulas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triacs,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así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interruptores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medición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estadísticos.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5"/>
              </a:spcBef>
            </a:pPr>
            <a:endParaRPr sz="800">
              <a:latin typeface="Times New Roman"/>
              <a:cs typeface="Times New Roman"/>
            </a:endParaRPr>
          </a:p>
          <a:p>
            <a:pPr algn="just" marL="1195070">
              <a:lnSpc>
                <a:spcPct val="100000"/>
              </a:lnSpc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submenú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Switches</a:t>
            </a:r>
            <a:r>
              <a:rPr dirty="0" sz="800" spc="8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contiene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siguientes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switch: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2271899" y="8463541"/>
            <a:ext cx="268033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4.61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interruptor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admitidos.</a:t>
            </a:r>
            <a:endParaRPr sz="800">
              <a:latin typeface="Times New Roman"/>
              <a:cs typeface="Times New Roman"/>
            </a:endParaRPr>
          </a:p>
        </p:txBody>
      </p:sp>
      <p:grpSp>
        <p:nvGrpSpPr>
          <p:cNvPr id="41" name="object 41" descr=""/>
          <p:cNvGrpSpPr/>
          <p:nvPr/>
        </p:nvGrpSpPr>
        <p:grpSpPr>
          <a:xfrm>
            <a:off x="368299" y="9586362"/>
            <a:ext cx="211454" cy="13335"/>
            <a:chOff x="368299" y="9586362"/>
            <a:chExt cx="211454" cy="13335"/>
          </a:xfrm>
        </p:grpSpPr>
        <p:sp>
          <p:nvSpPr>
            <p:cNvPr id="42" name="object 42" descr=""/>
            <p:cNvSpPr/>
            <p:nvPr/>
          </p:nvSpPr>
          <p:spPr>
            <a:xfrm>
              <a:off x="368299" y="9586362"/>
              <a:ext cx="211454" cy="6985"/>
            </a:xfrm>
            <a:custGeom>
              <a:avLst/>
              <a:gdLst/>
              <a:ahLst/>
              <a:cxnLst/>
              <a:rect l="l" t="t" r="r" b="b"/>
              <a:pathLst>
                <a:path w="211454" h="6984">
                  <a:moveTo>
                    <a:pt x="211453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211453" y="0"/>
                  </a:lnTo>
                  <a:lnTo>
                    <a:pt x="211453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 descr=""/>
            <p:cNvSpPr/>
            <p:nvPr/>
          </p:nvSpPr>
          <p:spPr>
            <a:xfrm>
              <a:off x="368287" y="9586365"/>
              <a:ext cx="211454" cy="13335"/>
            </a:xfrm>
            <a:custGeom>
              <a:avLst/>
              <a:gdLst/>
              <a:ahLst/>
              <a:cxnLst/>
              <a:rect l="l" t="t" r="r" b="b"/>
              <a:pathLst>
                <a:path w="211454" h="13334">
                  <a:moveTo>
                    <a:pt x="211455" y="0"/>
                  </a:moveTo>
                  <a:lnTo>
                    <a:pt x="204851" y="6604"/>
                  </a:lnTo>
                  <a:lnTo>
                    <a:pt x="0" y="6604"/>
                  </a:lnTo>
                  <a:lnTo>
                    <a:pt x="0" y="13220"/>
                  </a:lnTo>
                  <a:lnTo>
                    <a:pt x="204851" y="13220"/>
                  </a:lnTo>
                  <a:lnTo>
                    <a:pt x="211455" y="13220"/>
                  </a:lnTo>
                  <a:lnTo>
                    <a:pt x="211455" y="6604"/>
                  </a:lnTo>
                  <a:lnTo>
                    <a:pt x="211455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 descr=""/>
            <p:cNvSpPr/>
            <p:nvPr/>
          </p:nvSpPr>
          <p:spPr>
            <a:xfrm>
              <a:off x="368299" y="9586362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4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5" name="object 45" descr=""/>
          <p:cNvSpPr txBox="1"/>
          <p:nvPr/>
        </p:nvSpPr>
        <p:spPr>
          <a:xfrm>
            <a:off x="376662" y="9646360"/>
            <a:ext cx="19621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Arial"/>
                <a:cs typeface="Arial"/>
              </a:rPr>
              <a:t>116</a:t>
            </a:r>
            <a:endParaRPr sz="800">
              <a:latin typeface="Arial"/>
              <a:cs typeface="Arial"/>
            </a:endParaRPr>
          </a:p>
        </p:txBody>
      </p:sp>
      <p:sp>
        <p:nvSpPr>
          <p:cNvPr id="47" name="object 47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48" name="object 48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94615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84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46" name="object 46" descr=""/>
          <p:cNvSpPr txBox="1"/>
          <p:nvPr/>
        </p:nvSpPr>
        <p:spPr>
          <a:xfrm>
            <a:off x="4505379" y="9818166"/>
            <a:ext cx="99060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de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referencia</a:t>
            </a:r>
            <a:endParaRPr sz="8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3" name="object 3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4" name="object 4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583"/>
                  </a:lnTo>
                  <a:lnTo>
                    <a:pt x="142755" y="98583"/>
                  </a:lnTo>
                  <a:lnTo>
                    <a:pt x="136180" y="99891"/>
                  </a:lnTo>
                  <a:lnTo>
                    <a:pt x="104587" y="124086"/>
                  </a:lnTo>
                  <a:lnTo>
                    <a:pt x="98048" y="143290"/>
                  </a:lnTo>
                  <a:lnTo>
                    <a:pt x="98048" y="569369"/>
                  </a:lnTo>
                  <a:lnTo>
                    <a:pt x="117977" y="603813"/>
                  </a:lnTo>
                  <a:lnTo>
                    <a:pt x="142755" y="614076"/>
                  </a:lnTo>
                  <a:lnTo>
                    <a:pt x="1886711" y="614076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4076"/>
                  </a:moveTo>
                  <a:lnTo>
                    <a:pt x="1744971" y="614076"/>
                  </a:lnTo>
                  <a:lnTo>
                    <a:pt x="1751545" y="612768"/>
                  </a:lnTo>
                  <a:lnTo>
                    <a:pt x="1764174" y="607537"/>
                  </a:lnTo>
                  <a:lnTo>
                    <a:pt x="1788370" y="575944"/>
                  </a:lnTo>
                  <a:lnTo>
                    <a:pt x="1789678" y="569369"/>
                  </a:lnTo>
                  <a:lnTo>
                    <a:pt x="1789678" y="143290"/>
                  </a:lnTo>
                  <a:lnTo>
                    <a:pt x="1769748" y="108846"/>
                  </a:lnTo>
                  <a:lnTo>
                    <a:pt x="1744971" y="98583"/>
                  </a:lnTo>
                  <a:lnTo>
                    <a:pt x="1886711" y="98583"/>
                  </a:lnTo>
                  <a:lnTo>
                    <a:pt x="1886711" y="614076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2932176" y="500452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5453" y="528634"/>
                  </a:moveTo>
                  <a:lnTo>
                    <a:pt x="49392" y="528634"/>
                  </a:lnTo>
                  <a:lnTo>
                    <a:pt x="45954" y="528224"/>
                  </a:lnTo>
                  <a:lnTo>
                    <a:pt x="10837" y="507878"/>
                  </a:lnTo>
                  <a:lnTo>
                    <a:pt x="0" y="479180"/>
                  </a:lnTo>
                  <a:lnTo>
                    <a:pt x="0" y="475770"/>
                  </a:lnTo>
                  <a:lnTo>
                    <a:pt x="0" y="49354"/>
                  </a:lnTo>
                  <a:lnTo>
                    <a:pt x="17937" y="12806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861"/>
                  </a:lnTo>
                  <a:lnTo>
                    <a:pt x="1704845" y="49354"/>
                  </a:lnTo>
                  <a:lnTo>
                    <a:pt x="1704845" y="479180"/>
                  </a:lnTo>
                  <a:lnTo>
                    <a:pt x="1686907" y="515418"/>
                  </a:lnTo>
                  <a:lnTo>
                    <a:pt x="1658890" y="528224"/>
                  </a:lnTo>
                  <a:lnTo>
                    <a:pt x="1655453" y="52863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" name="object 6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171"/>
              <a:ext cx="145374" cy="145374"/>
            </a:xfrm>
            <a:prstGeom prst="rect">
              <a:avLst/>
            </a:prstGeom>
          </p:spPr>
        </p:pic>
      </p:grpSp>
      <p:sp>
        <p:nvSpPr>
          <p:cNvPr id="7" name="object 7" descr=""/>
          <p:cNvSpPr txBox="1"/>
          <p:nvPr/>
        </p:nvSpPr>
        <p:spPr>
          <a:xfrm>
            <a:off x="1921679" y="111892"/>
            <a:ext cx="2535555" cy="382905"/>
          </a:xfrm>
          <a:prstGeom prst="rect">
            <a:avLst/>
          </a:prstGeom>
        </p:spPr>
        <p:txBody>
          <a:bodyPr wrap="square" lIns="0" tIns="65405" rIns="0" bIns="0" rtlCol="0" vert="horz">
            <a:spAutoFit/>
          </a:bodyPr>
          <a:lstStyle/>
          <a:p>
            <a:pPr algn="r" marR="5080">
              <a:lnSpc>
                <a:spcPct val="100000"/>
              </a:lnSpc>
              <a:spcBef>
                <a:spcPts val="515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  <a:p>
            <a:pPr marL="12700">
              <a:lnSpc>
                <a:spcPct val="100000"/>
              </a:lnSpc>
              <a:spcBef>
                <a:spcPts val="470"/>
              </a:spcBef>
            </a:pPr>
            <a:r>
              <a:rPr dirty="0" sz="800">
                <a:latin typeface="Times New Roman"/>
                <a:cs typeface="Times New Roman"/>
              </a:rPr>
              <a:t>Nombre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Icono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Tarjeta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Descripción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831370" y="7360009"/>
            <a:ext cx="17843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116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4611106" y="7379833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890842" y="290846"/>
            <a:ext cx="800735" cy="521334"/>
          </a:xfrm>
          <a:prstGeom prst="rect">
            <a:avLst/>
          </a:prstGeom>
        </p:spPr>
        <p:txBody>
          <a:bodyPr wrap="square" lIns="0" tIns="679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535"/>
              </a:spcBef>
            </a:pPr>
            <a:r>
              <a:rPr dirty="0" sz="800" spc="-10">
                <a:latin typeface="Times New Roman"/>
                <a:cs typeface="Times New Roman"/>
              </a:rPr>
              <a:t>Selección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  <a:spcBef>
                <a:spcPts val="315"/>
              </a:spcBef>
            </a:pPr>
            <a:r>
              <a:rPr dirty="0" sz="800" i="1">
                <a:latin typeface="Times New Roman"/>
                <a:cs typeface="Times New Roman"/>
              </a:rPr>
              <a:t>Tiempo</a:t>
            </a:r>
            <a:r>
              <a:rPr dirty="0" sz="800" spc="3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40" i="1">
                <a:latin typeface="Times New Roman"/>
                <a:cs typeface="Times New Roman"/>
              </a:rPr>
              <a:t> </a:t>
            </a:r>
            <a:r>
              <a:rPr dirty="0" sz="800" spc="-10" i="1">
                <a:latin typeface="Times New Roman"/>
                <a:cs typeface="Times New Roman"/>
              </a:rPr>
              <a:t>cambio</a:t>
            </a:r>
            <a:r>
              <a:rPr dirty="0" sz="800" spc="500" i="1">
                <a:latin typeface="Times New Roman"/>
                <a:cs typeface="Times New Roman"/>
              </a:rPr>
              <a:t> </a:t>
            </a:r>
            <a:r>
              <a:rPr dirty="0" sz="800" spc="-10" i="1">
                <a:latin typeface="Times New Roman"/>
                <a:cs typeface="Times New Roman"/>
              </a:rPr>
              <a:t>revisado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921679" y="567058"/>
            <a:ext cx="46990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10">
                <a:latin typeface="Courier New"/>
                <a:cs typeface="Courier New"/>
              </a:rPr>
              <a:t>TSWITCH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3058242" y="639745"/>
            <a:ext cx="26924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0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3058242" y="500978"/>
            <a:ext cx="257683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  <a:tabLst>
                <a:tab pos="640080" algn="l"/>
              </a:tabLst>
            </a:pPr>
            <a:r>
              <a:rPr dirty="0" sz="800" spc="-10">
                <a:latin typeface="Times New Roman"/>
                <a:cs typeface="Times New Roman"/>
              </a:rPr>
              <a:t>CAMBIAR</a:t>
            </a:r>
            <a:r>
              <a:rPr dirty="0" sz="800">
                <a:latin typeface="Times New Roman"/>
                <a:cs typeface="Times New Roman"/>
              </a:rPr>
              <a:t>	Monofásico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trifásico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controlado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tiempo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3519868" y="621243"/>
            <a:ext cx="1835785" cy="316230"/>
          </a:xfrm>
          <a:prstGeom prst="rect">
            <a:avLst/>
          </a:prstGeom>
        </p:spPr>
        <p:txBody>
          <a:bodyPr wrap="square" lIns="0" tIns="34925" rIns="0" bIns="0" rtlCol="0" vert="horz">
            <a:spAutoFit/>
          </a:bodyPr>
          <a:lstStyle/>
          <a:p>
            <a:pPr algn="r" marR="51435">
              <a:lnSpc>
                <a:spcPct val="100000"/>
              </a:lnSpc>
              <a:spcBef>
                <a:spcPts val="275"/>
              </a:spcBef>
            </a:pPr>
            <a:r>
              <a:rPr dirty="0" sz="800">
                <a:latin typeface="Times New Roman"/>
                <a:cs typeface="Times New Roman"/>
              </a:rPr>
              <a:t>cambiar.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Múltiples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cierres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aperturas.</a:t>
            </a:r>
            <a:endParaRPr sz="800">
              <a:latin typeface="Times New Roman"/>
              <a:cs typeface="Times New Roman"/>
            </a:endParaRPr>
          </a:p>
          <a:p>
            <a:pPr algn="r" marR="5080">
              <a:lnSpc>
                <a:spcPct val="100000"/>
              </a:lnSpc>
              <a:spcBef>
                <a:spcPts val="185"/>
              </a:spcBef>
            </a:pPr>
            <a:r>
              <a:rPr dirty="0" sz="600" spc="-85">
                <a:latin typeface="Arial MT"/>
                <a:cs typeface="Arial MT"/>
              </a:rPr>
              <a:t>Tradu</a:t>
            </a:r>
            <a:r>
              <a:rPr dirty="0" baseline="3472" sz="1200" spc="-127">
                <a:latin typeface="Times New Roman"/>
                <a:cs typeface="Times New Roman"/>
              </a:rPr>
              <a:t>Ic</a:t>
            </a:r>
            <a:r>
              <a:rPr dirty="0" sz="600" spc="-85">
                <a:latin typeface="Arial MT"/>
                <a:cs typeface="Arial MT"/>
              </a:rPr>
              <a:t>ci</a:t>
            </a:r>
            <a:r>
              <a:rPr dirty="0" baseline="3472" sz="1200" spc="-127">
                <a:latin typeface="Times New Roman"/>
                <a:cs typeface="Times New Roman"/>
              </a:rPr>
              <a:t>o</a:t>
            </a:r>
            <a:r>
              <a:rPr dirty="0" sz="600" spc="-85">
                <a:latin typeface="Arial MT"/>
                <a:cs typeface="Arial MT"/>
              </a:rPr>
              <a:t>e</a:t>
            </a:r>
            <a:r>
              <a:rPr dirty="0" baseline="3472" sz="1200" spc="-127">
                <a:latin typeface="Times New Roman"/>
                <a:cs typeface="Times New Roman"/>
              </a:rPr>
              <a:t>n</a:t>
            </a:r>
            <a:r>
              <a:rPr dirty="0" sz="600" spc="-85">
                <a:latin typeface="Arial MT"/>
                <a:cs typeface="Arial MT"/>
              </a:rPr>
              <a:t>nd</a:t>
            </a:r>
            <a:r>
              <a:rPr dirty="0" baseline="3472" sz="1200" spc="-127">
                <a:latin typeface="Times New Roman"/>
                <a:cs typeface="Times New Roman"/>
              </a:rPr>
              <a:t>o</a:t>
            </a:r>
            <a:r>
              <a:rPr dirty="0" sz="600" spc="-85">
                <a:latin typeface="Arial MT"/>
                <a:cs typeface="Arial MT"/>
              </a:rPr>
              <a:t>o</a:t>
            </a:r>
            <a:r>
              <a:rPr dirty="0" baseline="3472" sz="1200" spc="-127">
                <a:latin typeface="Times New Roman"/>
                <a:cs typeface="Times New Roman"/>
              </a:rPr>
              <a:t>d</a:t>
            </a:r>
            <a:r>
              <a:rPr dirty="0" sz="600" spc="-85">
                <a:latin typeface="Arial MT"/>
                <a:cs typeface="Arial MT"/>
              </a:rPr>
              <a:t>...</a:t>
            </a:r>
            <a:r>
              <a:rPr dirty="0" baseline="3472" sz="1200" spc="-127">
                <a:latin typeface="Times New Roman"/>
                <a:cs typeface="Times New Roman"/>
              </a:rPr>
              <a:t>inámico;</a:t>
            </a:r>
            <a:r>
              <a:rPr dirty="0" baseline="3472" sz="1200" spc="135">
                <a:latin typeface="Times New Roman"/>
                <a:cs typeface="Times New Roman"/>
              </a:rPr>
              <a:t> </a:t>
            </a:r>
            <a:r>
              <a:rPr dirty="0" baseline="3472" sz="1200">
                <a:latin typeface="Times New Roman"/>
                <a:cs typeface="Times New Roman"/>
              </a:rPr>
              <a:t>se</a:t>
            </a:r>
            <a:r>
              <a:rPr dirty="0" baseline="3472" sz="1200" spc="142">
                <a:latin typeface="Times New Roman"/>
                <a:cs typeface="Times New Roman"/>
              </a:rPr>
              <a:t> </a:t>
            </a:r>
            <a:r>
              <a:rPr dirty="0" baseline="3472" sz="1200">
                <a:latin typeface="Times New Roman"/>
                <a:cs typeface="Times New Roman"/>
              </a:rPr>
              <a:t>abrirá,</a:t>
            </a:r>
            <a:r>
              <a:rPr dirty="0" baseline="3472" sz="1200" spc="135">
                <a:latin typeface="Times New Roman"/>
                <a:cs typeface="Times New Roman"/>
              </a:rPr>
              <a:t> </a:t>
            </a:r>
            <a:r>
              <a:rPr dirty="0" baseline="3472" sz="1200">
                <a:latin typeface="Times New Roman"/>
                <a:cs typeface="Times New Roman"/>
              </a:rPr>
              <a:t>se</a:t>
            </a:r>
            <a:r>
              <a:rPr dirty="0" baseline="3472" sz="1200" spc="142">
                <a:latin typeface="Times New Roman"/>
                <a:cs typeface="Times New Roman"/>
              </a:rPr>
              <a:t> </a:t>
            </a:r>
            <a:r>
              <a:rPr dirty="0" baseline="3472" sz="1200">
                <a:latin typeface="Times New Roman"/>
                <a:cs typeface="Times New Roman"/>
              </a:rPr>
              <a:t>cerrará</a:t>
            </a:r>
            <a:r>
              <a:rPr dirty="0" baseline="3472" sz="1200" spc="142">
                <a:latin typeface="Times New Roman"/>
                <a:cs typeface="Times New Roman"/>
              </a:rPr>
              <a:t> </a:t>
            </a:r>
            <a:r>
              <a:rPr dirty="0" baseline="3472" sz="1200" spc="-37">
                <a:latin typeface="Times New Roman"/>
                <a:cs typeface="Times New Roman"/>
              </a:rPr>
              <a:t>...</a:t>
            </a:r>
            <a:endParaRPr baseline="3472" sz="1200">
              <a:latin typeface="Times New Roman"/>
              <a:cs typeface="Times New Roman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865442" y="950317"/>
            <a:ext cx="161480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sz="800" i="1">
                <a:latin typeface="Times New Roman"/>
                <a:cs typeface="Times New Roman"/>
              </a:rPr>
              <a:t>Tiempo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cambio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3-ph</a:t>
            </a:r>
            <a:r>
              <a:rPr dirty="0" sz="800" spc="140" i="1">
                <a:latin typeface="Times New Roman"/>
                <a:cs typeface="Times New Roman"/>
              </a:rPr>
              <a:t> </a:t>
            </a:r>
            <a:r>
              <a:rPr dirty="0" baseline="-20833" sz="1200" spc="-15">
                <a:latin typeface="Courier New"/>
                <a:cs typeface="Courier New"/>
              </a:rPr>
              <a:t>SWIT_3XT</a:t>
            </a:r>
            <a:endParaRPr baseline="-20833" sz="1200">
              <a:latin typeface="Courier New"/>
              <a:cs typeface="Courier New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3058242" y="911991"/>
            <a:ext cx="519430" cy="303530"/>
          </a:xfrm>
          <a:prstGeom prst="rect">
            <a:avLst/>
          </a:prstGeom>
        </p:spPr>
        <p:txBody>
          <a:bodyPr wrap="square" lIns="0" tIns="285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25"/>
              </a:spcBef>
            </a:pPr>
            <a:r>
              <a:rPr dirty="0" sz="800" spc="-10">
                <a:latin typeface="Times New Roman"/>
                <a:cs typeface="Times New Roman"/>
              </a:rPr>
              <a:t>CAMBIAR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0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3685996" y="911991"/>
            <a:ext cx="1849120" cy="448309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 marR="5080">
              <a:lnSpc>
                <a:spcPct val="113799"/>
              </a:lnSpc>
              <a:spcBef>
                <a:spcPts val="90"/>
              </a:spcBef>
            </a:pPr>
            <a:r>
              <a:rPr dirty="0" sz="800">
                <a:latin typeface="Times New Roman"/>
                <a:cs typeface="Times New Roman"/>
              </a:rPr>
              <a:t>Interruptor</a:t>
            </a:r>
            <a:r>
              <a:rPr dirty="0" sz="800" spc="1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trifásico</a:t>
            </a:r>
            <a:r>
              <a:rPr dirty="0" sz="800" spc="1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controlado</a:t>
            </a:r>
            <a:r>
              <a:rPr dirty="0" sz="800" spc="1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11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tiempo,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Operación</a:t>
            </a:r>
            <a:r>
              <a:rPr dirty="0" sz="800" spc="114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independiente</a:t>
            </a:r>
            <a:r>
              <a:rPr dirty="0" sz="800" spc="12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2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fases.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85"/>
              </a:spcBef>
            </a:pPr>
            <a:r>
              <a:rPr dirty="0" sz="800">
                <a:latin typeface="Times New Roman"/>
                <a:cs typeface="Times New Roman"/>
              </a:rPr>
              <a:t>Interruptor</a:t>
            </a:r>
            <a:r>
              <a:rPr dirty="0" sz="800" spc="1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controlado</a:t>
            </a:r>
            <a:r>
              <a:rPr dirty="0" sz="800" spc="1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11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voltaje.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890842" y="1222564"/>
            <a:ext cx="818515" cy="50800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 marR="5080">
              <a:lnSpc>
                <a:spcPct val="113799"/>
              </a:lnSpc>
              <a:spcBef>
                <a:spcPts val="90"/>
              </a:spcBef>
            </a:pPr>
            <a:r>
              <a:rPr dirty="0" sz="800" i="1">
                <a:latin typeface="Times New Roman"/>
                <a:cs typeface="Times New Roman"/>
              </a:rPr>
              <a:t>Cambiar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el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spc="-10" i="1">
                <a:latin typeface="Times New Roman"/>
                <a:cs typeface="Times New Roman"/>
              </a:rPr>
              <a:t>voltaje</a:t>
            </a:r>
            <a:r>
              <a:rPr dirty="0" sz="800" spc="500" i="1">
                <a:latin typeface="Times New Roman"/>
                <a:cs typeface="Times New Roman"/>
              </a:rPr>
              <a:t> </a:t>
            </a:r>
            <a:r>
              <a:rPr dirty="0" sz="800" spc="-10" i="1">
                <a:latin typeface="Times New Roman"/>
                <a:cs typeface="Times New Roman"/>
              </a:rPr>
              <a:t>contr.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655"/>
              </a:spcBef>
            </a:pPr>
            <a:r>
              <a:rPr dirty="0" sz="800" i="1">
                <a:latin typeface="Times New Roman"/>
                <a:cs typeface="Times New Roman"/>
              </a:rPr>
              <a:t>Diodo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(tipo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spc="-25" i="1">
                <a:latin typeface="Times New Roman"/>
                <a:cs typeface="Times New Roman"/>
              </a:rPr>
              <a:t>11)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1921679" y="1274106"/>
            <a:ext cx="53340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10">
                <a:latin typeface="Courier New"/>
                <a:cs typeface="Courier New"/>
              </a:rPr>
              <a:t>SWITCHVC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2741062" y="1300537"/>
            <a:ext cx="106680" cy="6540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250">
                <a:solidFill>
                  <a:srgbClr val="000080"/>
                </a:solidFill>
                <a:latin typeface="Times New Roman"/>
                <a:cs typeface="Times New Roman"/>
              </a:rPr>
              <a:t>+</a:t>
            </a:r>
            <a:r>
              <a:rPr dirty="0" sz="250" spc="5">
                <a:solidFill>
                  <a:srgbClr val="000080"/>
                </a:solidFill>
                <a:latin typeface="Times New Roman"/>
                <a:cs typeface="Times New Roman"/>
              </a:rPr>
              <a:t> </a:t>
            </a:r>
            <a:r>
              <a:rPr dirty="0" sz="250">
                <a:solidFill>
                  <a:srgbClr val="000080"/>
                </a:solidFill>
                <a:latin typeface="Times New Roman"/>
                <a:cs typeface="Times New Roman"/>
              </a:rPr>
              <a:t>Vf</a:t>
            </a:r>
            <a:r>
              <a:rPr dirty="0" sz="250" spc="10">
                <a:solidFill>
                  <a:srgbClr val="000080"/>
                </a:solidFill>
                <a:latin typeface="Times New Roman"/>
                <a:cs typeface="Times New Roman"/>
              </a:rPr>
              <a:t> </a:t>
            </a:r>
            <a:r>
              <a:rPr dirty="0" sz="250" spc="-50">
                <a:solidFill>
                  <a:srgbClr val="000080"/>
                </a:solidFill>
                <a:latin typeface="Times New Roman"/>
                <a:cs typeface="Times New Roman"/>
              </a:rPr>
              <a:t>-</a:t>
            </a:r>
            <a:endParaRPr sz="250">
              <a:latin typeface="Times New Roman"/>
              <a:cs typeface="Times New Roman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3058242" y="1196132"/>
            <a:ext cx="519430" cy="1757045"/>
          </a:xfrm>
          <a:prstGeom prst="rect">
            <a:avLst/>
          </a:prstGeom>
        </p:spPr>
        <p:txBody>
          <a:bodyPr wrap="square" lIns="0" tIns="285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25"/>
              </a:spcBef>
            </a:pPr>
            <a:r>
              <a:rPr dirty="0" sz="800" spc="-10">
                <a:latin typeface="Times New Roman"/>
                <a:cs typeface="Times New Roman"/>
              </a:rPr>
              <a:t>CAMBIAR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ts val="1140"/>
              </a:lnSpc>
              <a:spcBef>
                <a:spcPts val="20"/>
              </a:spcBef>
            </a:pP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0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CAMBIAR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11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85"/>
              </a:spcBef>
            </a:pPr>
            <a:r>
              <a:rPr dirty="0" sz="800" spc="-10">
                <a:latin typeface="Times New Roman"/>
                <a:cs typeface="Times New Roman"/>
              </a:rPr>
              <a:t>CAMBIAR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11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240"/>
              </a:spcBef>
            </a:pPr>
            <a:r>
              <a:rPr dirty="0" sz="800" spc="-10">
                <a:latin typeface="Times New Roman"/>
                <a:cs typeface="Times New Roman"/>
              </a:rPr>
              <a:t>CAMBIAR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ts val="1140"/>
              </a:lnSpc>
              <a:spcBef>
                <a:spcPts val="20"/>
              </a:spcBef>
            </a:pP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12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CAMBIAR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13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390"/>
              </a:spcBef>
            </a:pPr>
            <a:r>
              <a:rPr dirty="0" sz="800" spc="-10">
                <a:latin typeface="Times New Roman"/>
                <a:cs typeface="Times New Roman"/>
              </a:rPr>
              <a:t>CAMBIAR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0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1921679" y="1558247"/>
            <a:ext cx="34290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10">
                <a:latin typeface="Courier New"/>
                <a:cs typeface="Courier New"/>
              </a:rPr>
              <a:t>DIODO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3685996" y="1492167"/>
            <a:ext cx="181800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Diodo.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interruptor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11.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control.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890842" y="1835780"/>
            <a:ext cx="74041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i="1">
                <a:latin typeface="Times New Roman"/>
                <a:cs typeface="Times New Roman"/>
              </a:rPr>
              <a:t>Válvula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(tipo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spc="-25" i="1">
                <a:latin typeface="Times New Roman"/>
                <a:cs typeface="Times New Roman"/>
              </a:rPr>
              <a:t>11)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1921679" y="1815956"/>
            <a:ext cx="53340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10">
                <a:latin typeface="Courier New"/>
                <a:cs typeface="Courier New"/>
              </a:rPr>
              <a:t>SW_VALVE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3685996" y="1764415"/>
            <a:ext cx="1758314" cy="1188720"/>
          </a:xfrm>
          <a:prstGeom prst="rect">
            <a:avLst/>
          </a:prstGeom>
        </p:spPr>
        <p:txBody>
          <a:bodyPr wrap="square" lIns="0" tIns="7620" rIns="0" bIns="0" rtlCol="0" vert="horz">
            <a:spAutoFit/>
          </a:bodyPr>
          <a:lstStyle/>
          <a:p>
            <a:pPr marL="12700" marR="5080">
              <a:lnSpc>
                <a:spcPct val="117400"/>
              </a:lnSpc>
              <a:spcBef>
                <a:spcPts val="60"/>
              </a:spcBef>
            </a:pPr>
            <a:r>
              <a:rPr dirty="0" sz="800">
                <a:latin typeface="Times New Roman"/>
                <a:cs typeface="Times New Roman"/>
              </a:rPr>
              <a:t>Válvula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Tiristor.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interruptor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11.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TACS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MODELOS-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controlados.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GIFU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Doble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TACS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controlados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cambiar.</a:t>
            </a:r>
            <a:endParaRPr sz="800">
              <a:latin typeface="Times New Roman"/>
              <a:cs typeface="Times New Roman"/>
            </a:endParaRPr>
          </a:p>
          <a:p>
            <a:pPr marL="12700" marR="13335">
              <a:lnSpc>
                <a:spcPct val="113799"/>
              </a:lnSpc>
              <a:spcBef>
                <a:spcPts val="50"/>
              </a:spcBef>
            </a:pPr>
            <a:r>
              <a:rPr dirty="0" sz="800">
                <a:latin typeface="Times New Roman"/>
                <a:cs typeface="Times New Roman"/>
              </a:rPr>
              <a:t>TACS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simples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controlados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cambiar.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GIFU</a:t>
            </a:r>
            <a:endParaRPr sz="800">
              <a:latin typeface="Times New Roman"/>
              <a:cs typeface="Times New Roman"/>
            </a:endParaRPr>
          </a:p>
          <a:p>
            <a:pPr marL="12700" marR="789305">
              <a:lnSpc>
                <a:spcPct val="113799"/>
              </a:lnSpc>
              <a:spcBef>
                <a:spcPts val="260"/>
              </a:spcBef>
            </a:pPr>
            <a:r>
              <a:rPr dirty="0" sz="800">
                <a:latin typeface="Times New Roman"/>
                <a:cs typeface="Times New Roman"/>
              </a:rPr>
              <a:t>Interruptor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medida.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Mediciones</a:t>
            </a:r>
            <a:r>
              <a:rPr dirty="0" sz="800" spc="15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actuales.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890842" y="2119921"/>
            <a:ext cx="64262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i="1">
                <a:latin typeface="Times New Roman"/>
                <a:cs typeface="Times New Roman"/>
              </a:rPr>
              <a:t>Triac</a:t>
            </a:r>
            <a:r>
              <a:rPr dirty="0" sz="800" spc="3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(tipo</a:t>
            </a:r>
            <a:r>
              <a:rPr dirty="0" sz="800" spc="35" i="1">
                <a:latin typeface="Times New Roman"/>
                <a:cs typeface="Times New Roman"/>
              </a:rPr>
              <a:t> </a:t>
            </a:r>
            <a:r>
              <a:rPr dirty="0" sz="800" spc="-25" i="1">
                <a:latin typeface="Times New Roman"/>
                <a:cs typeface="Times New Roman"/>
              </a:rPr>
              <a:t>12)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1921679" y="2100097"/>
            <a:ext cx="34290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10">
                <a:latin typeface="Courier New"/>
                <a:cs typeface="Courier New"/>
              </a:rPr>
              <a:t>TRIAC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2826965" y="2067057"/>
            <a:ext cx="47625" cy="730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300" spc="-50">
                <a:solidFill>
                  <a:srgbClr val="800000"/>
                </a:solidFill>
                <a:latin typeface="Times New Roman"/>
                <a:cs typeface="Times New Roman"/>
              </a:rPr>
              <a:t>S</a:t>
            </a:r>
            <a:endParaRPr sz="300">
              <a:latin typeface="Times New Roman"/>
              <a:cs typeface="Times New Roman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2826965" y="2291727"/>
            <a:ext cx="52069" cy="730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300" spc="-50">
                <a:solidFill>
                  <a:srgbClr val="800000"/>
                </a:solidFill>
                <a:latin typeface="Times New Roman"/>
                <a:cs typeface="Times New Roman"/>
              </a:rPr>
              <a:t>C</a:t>
            </a:r>
            <a:endParaRPr sz="300">
              <a:latin typeface="Times New Roman"/>
              <a:cs typeface="Times New Roman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890842" y="2392168"/>
            <a:ext cx="424815" cy="474980"/>
          </a:xfrm>
          <a:prstGeom prst="rect">
            <a:avLst/>
          </a:prstGeom>
        </p:spPr>
        <p:txBody>
          <a:bodyPr wrap="square" lIns="0" tIns="285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25"/>
              </a:spcBef>
            </a:pPr>
            <a:r>
              <a:rPr dirty="0" sz="800" spc="-20" i="1">
                <a:latin typeface="Times New Roman"/>
                <a:cs typeface="Times New Roman"/>
              </a:rPr>
              <a:t>TACS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i="1">
                <a:latin typeface="Times New Roman"/>
                <a:cs typeface="Times New Roman"/>
              </a:rPr>
              <a:t>(tipo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 spc="-25" i="1">
                <a:latin typeface="Times New Roman"/>
                <a:cs typeface="Times New Roman"/>
              </a:rPr>
              <a:t>13)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395"/>
              </a:spcBef>
            </a:pPr>
            <a:r>
              <a:rPr dirty="0" sz="800" spc="-10" i="1">
                <a:latin typeface="Times New Roman"/>
                <a:cs typeface="Times New Roman"/>
              </a:rPr>
              <a:t>Medición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1473371" y="2390846"/>
            <a:ext cx="94361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baseline="-6944" sz="1200" i="1">
                <a:latin typeface="Times New Roman"/>
                <a:cs typeface="Times New Roman"/>
              </a:rPr>
              <a:t>cambiar</a:t>
            </a:r>
            <a:r>
              <a:rPr dirty="0" baseline="-6944" sz="1200" spc="690" i="1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SW_TACS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1921679" y="2701418"/>
            <a:ext cx="40640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10">
                <a:latin typeface="Courier New"/>
                <a:cs typeface="Courier New"/>
              </a:rPr>
              <a:t>SWMEAS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2793925" y="2747674"/>
            <a:ext cx="164465" cy="730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300" spc="-10">
                <a:solidFill>
                  <a:srgbClr val="800000"/>
                </a:solidFill>
                <a:latin typeface="Times New Roman"/>
                <a:cs typeface="Times New Roman"/>
              </a:rPr>
              <a:t>METRO</a:t>
            </a:r>
            <a:endParaRPr sz="300">
              <a:latin typeface="Times New Roman"/>
              <a:cs typeface="Times New Roman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890842" y="3005383"/>
            <a:ext cx="839469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i="1">
                <a:latin typeface="Times New Roman"/>
                <a:cs typeface="Times New Roman"/>
              </a:rPr>
              <a:t>Cambio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 spc="-10" i="1">
                <a:latin typeface="Times New Roman"/>
                <a:cs typeface="Times New Roman"/>
              </a:rPr>
              <a:t>estadístico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1921679" y="2985560"/>
            <a:ext cx="46990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10">
                <a:latin typeface="Courier New"/>
                <a:cs typeface="Courier New"/>
              </a:rPr>
              <a:t>SW_STAT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2754278" y="3058247"/>
            <a:ext cx="102235" cy="6540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250" spc="-20">
                <a:solidFill>
                  <a:srgbClr val="000080"/>
                </a:solidFill>
                <a:latin typeface="Times New Roman"/>
                <a:cs typeface="Times New Roman"/>
              </a:rPr>
              <a:t>STAT</a:t>
            </a:r>
            <a:endParaRPr sz="250">
              <a:latin typeface="Times New Roman"/>
              <a:cs typeface="Times New Roman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3058242" y="2934018"/>
            <a:ext cx="2566670" cy="878205"/>
          </a:xfrm>
          <a:prstGeom prst="rect">
            <a:avLst/>
          </a:prstGeom>
        </p:spPr>
        <p:txBody>
          <a:bodyPr wrap="square" lIns="0" tIns="285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25"/>
              </a:spcBef>
            </a:pPr>
            <a:r>
              <a:rPr dirty="0" sz="800">
                <a:latin typeface="Times New Roman"/>
                <a:cs typeface="Times New Roman"/>
              </a:rPr>
              <a:t>INTERRUPTOR</a:t>
            </a:r>
            <a:r>
              <a:rPr dirty="0" sz="800" spc="1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Interruptor</a:t>
            </a:r>
            <a:r>
              <a:rPr dirty="0" sz="800" spc="1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estadístico.</a:t>
            </a:r>
            <a:endParaRPr sz="800">
              <a:latin typeface="Times New Roman"/>
              <a:cs typeface="Times New Roman"/>
            </a:endParaRPr>
          </a:p>
          <a:p>
            <a:pPr marL="64008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Ver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ATP</a:t>
            </a:r>
            <a:r>
              <a:rPr dirty="0" sz="800" spc="4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4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Configuración</a:t>
            </a:r>
            <a:r>
              <a:rPr dirty="0" sz="800" spc="4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/</a:t>
            </a:r>
            <a:r>
              <a:rPr dirty="0" sz="800" spc="4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Interruptor</a:t>
            </a:r>
            <a:r>
              <a:rPr dirty="0" sz="800" spc="4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/</a:t>
            </a:r>
            <a:r>
              <a:rPr dirty="0" sz="800" spc="4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UM</a:t>
            </a:r>
            <a:r>
              <a:rPr dirty="0" sz="800" spc="45" i="1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.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240"/>
              </a:spcBef>
            </a:pPr>
            <a:r>
              <a:rPr dirty="0" sz="800">
                <a:latin typeface="Times New Roman"/>
                <a:cs typeface="Times New Roman"/>
              </a:rPr>
              <a:t>INTERRUPTOR</a:t>
            </a:r>
            <a:r>
              <a:rPr dirty="0" sz="800" spc="1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Interruptor</a:t>
            </a:r>
            <a:r>
              <a:rPr dirty="0" sz="800" spc="1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sistemático.</a:t>
            </a:r>
            <a:endParaRPr sz="800">
              <a:latin typeface="Times New Roman"/>
              <a:cs typeface="Times New Roman"/>
            </a:endParaRPr>
          </a:p>
          <a:p>
            <a:pPr marL="12700" marR="5080" indent="627380">
              <a:lnSpc>
                <a:spcPts val="1140"/>
              </a:lnSpc>
              <a:spcBef>
                <a:spcPts val="20"/>
              </a:spcBef>
              <a:tabLst>
                <a:tab pos="640080" algn="l"/>
              </a:tabLst>
            </a:pPr>
            <a:r>
              <a:rPr dirty="0" sz="800">
                <a:latin typeface="Times New Roman"/>
                <a:cs typeface="Times New Roman"/>
              </a:rPr>
              <a:t>Ver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ATP</a:t>
            </a:r>
            <a:r>
              <a:rPr dirty="0" sz="800" spc="4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4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Configuración</a:t>
            </a:r>
            <a:r>
              <a:rPr dirty="0" sz="800" spc="4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/</a:t>
            </a:r>
            <a:r>
              <a:rPr dirty="0" sz="800" spc="4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Interruptor</a:t>
            </a:r>
            <a:r>
              <a:rPr dirty="0" sz="800" spc="4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/</a:t>
            </a:r>
            <a:r>
              <a:rPr dirty="0" sz="800" spc="4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UM</a:t>
            </a:r>
            <a:r>
              <a:rPr dirty="0" sz="800" spc="45" i="1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.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CAMBIAR</a:t>
            </a:r>
            <a:r>
              <a:rPr dirty="0" sz="800">
                <a:latin typeface="Times New Roman"/>
                <a:cs typeface="Times New Roman"/>
              </a:rPr>
              <a:t>	Resistencia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ideal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lineal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con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  <a:tabLst>
                <a:tab pos="640080" algn="l"/>
              </a:tabLst>
            </a:pPr>
            <a:r>
              <a:rPr dirty="0" sz="800" spc="-20">
                <a:latin typeface="Times New Roman"/>
                <a:cs typeface="Times New Roman"/>
              </a:rPr>
              <a:t>RAMA</a:t>
            </a:r>
            <a:r>
              <a:rPr dirty="0" sz="800">
                <a:latin typeface="Times New Roman"/>
                <a:cs typeface="Times New Roman"/>
              </a:rPr>
              <a:t>	resistencia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hacia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adelante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amortiguadores.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890842" y="3289524"/>
            <a:ext cx="86296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i="1">
                <a:latin typeface="Times New Roman"/>
                <a:cs typeface="Times New Roman"/>
              </a:rPr>
              <a:t>Cambio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 spc="-10" i="1">
                <a:latin typeface="Times New Roman"/>
                <a:cs typeface="Times New Roman"/>
              </a:rPr>
              <a:t>sistemático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1921679" y="3269701"/>
            <a:ext cx="46990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10">
                <a:latin typeface="Courier New"/>
                <a:cs typeface="Courier New"/>
              </a:rPr>
              <a:t>SW_SYST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2747670" y="3388643"/>
            <a:ext cx="114935" cy="6540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250">
                <a:solidFill>
                  <a:srgbClr val="000080"/>
                </a:solidFill>
                <a:latin typeface="Times New Roman"/>
                <a:cs typeface="Times New Roman"/>
              </a:rPr>
              <a:t>SY</a:t>
            </a:r>
            <a:r>
              <a:rPr dirty="0" sz="250" spc="15">
                <a:solidFill>
                  <a:srgbClr val="000080"/>
                </a:solidFill>
                <a:latin typeface="Times New Roman"/>
                <a:cs typeface="Times New Roman"/>
              </a:rPr>
              <a:t> </a:t>
            </a:r>
            <a:r>
              <a:rPr dirty="0" sz="250" spc="-25">
                <a:solidFill>
                  <a:srgbClr val="000080"/>
                </a:solidFill>
                <a:latin typeface="Times New Roman"/>
                <a:cs typeface="Times New Roman"/>
              </a:rPr>
              <a:t>ST</a:t>
            </a:r>
            <a:endParaRPr sz="250">
              <a:latin typeface="Times New Roman"/>
              <a:cs typeface="Times New Roman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890842" y="3573665"/>
            <a:ext cx="68961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i="1">
                <a:latin typeface="Times New Roman"/>
                <a:cs typeface="Times New Roman"/>
              </a:rPr>
              <a:t>Diodo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no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spc="-10" i="1">
                <a:latin typeface="Times New Roman"/>
                <a:cs typeface="Times New Roman"/>
              </a:rPr>
              <a:t>lineal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1921679" y="3560450"/>
            <a:ext cx="40640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10">
                <a:latin typeface="Courier New"/>
                <a:cs typeface="Courier New"/>
              </a:rPr>
              <a:t>DIODEN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831370" y="4089084"/>
            <a:ext cx="4050029" cy="46291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Times New Roman"/>
                <a:cs typeface="Times New Roman"/>
              </a:rPr>
              <a:t>4.11.6</a:t>
            </a:r>
            <a:r>
              <a:rPr dirty="0" sz="800" spc="35" b="1">
                <a:latin typeface="Times New Roman"/>
                <a:cs typeface="Times New Roman"/>
              </a:rPr>
              <a:t> </a:t>
            </a:r>
            <a:r>
              <a:rPr dirty="0" sz="800" spc="-10" b="1">
                <a:latin typeface="Times New Roman"/>
                <a:cs typeface="Times New Roman"/>
              </a:rPr>
              <a:t>Fuentes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65"/>
              </a:spcBef>
            </a:pPr>
            <a:endParaRPr sz="800">
              <a:latin typeface="Times New Roman"/>
              <a:cs typeface="Times New Roman"/>
            </a:endParaRPr>
          </a:p>
          <a:p>
            <a:pPr marL="1261110">
              <a:lnSpc>
                <a:spcPct val="100000"/>
              </a:lnSpc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emergente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Fuentes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contiene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siguientes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elementos: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2080269" y="5926088"/>
            <a:ext cx="184213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4.62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Fuentes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eléctricas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ATPDraw.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890842" y="6448114"/>
            <a:ext cx="43688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10">
                <a:latin typeface="Times New Roman"/>
                <a:cs typeface="Times New Roman"/>
              </a:rPr>
              <a:t>Selección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1921679" y="6448114"/>
            <a:ext cx="161861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Nombre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Icono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Tarjeta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ATP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3771899" y="6383356"/>
            <a:ext cx="2049780" cy="686435"/>
          </a:xfrm>
          <a:prstGeom prst="rect">
            <a:avLst/>
          </a:prstGeom>
        </p:spPr>
        <p:txBody>
          <a:bodyPr wrap="square" lIns="0" tIns="812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640"/>
              </a:spcBef>
            </a:pPr>
            <a:r>
              <a:rPr dirty="0" sz="800" spc="-10">
                <a:latin typeface="Times New Roman"/>
                <a:cs typeface="Times New Roman"/>
              </a:rPr>
              <a:t>Descripción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  <a:spcBef>
                <a:spcPts val="415"/>
              </a:spcBef>
            </a:pPr>
            <a:r>
              <a:rPr dirty="0" sz="800">
                <a:latin typeface="Times New Roman"/>
                <a:cs typeface="Times New Roman"/>
              </a:rPr>
              <a:t>Fuente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corriente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alterna.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Tensión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corriente.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Monofásico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trifásico.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conexión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tierra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conectado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tierra.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Tensión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rms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890842" y="6666176"/>
            <a:ext cx="909319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i="1">
                <a:latin typeface="Times New Roman"/>
                <a:cs typeface="Times New Roman"/>
              </a:rPr>
              <a:t>Fuente</a:t>
            </a:r>
            <a:r>
              <a:rPr dirty="0" sz="800" spc="4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4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CA</a:t>
            </a:r>
            <a:r>
              <a:rPr dirty="0" sz="800" spc="4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(1</a:t>
            </a:r>
            <a:r>
              <a:rPr dirty="0" sz="800" spc="4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y</a:t>
            </a:r>
            <a:r>
              <a:rPr dirty="0" sz="800" spc="45" i="1">
                <a:latin typeface="Times New Roman"/>
                <a:cs typeface="Times New Roman"/>
              </a:rPr>
              <a:t> </a:t>
            </a:r>
            <a:r>
              <a:rPr dirty="0" sz="800" spc="-25" i="1">
                <a:latin typeface="Times New Roman"/>
                <a:cs typeface="Times New Roman"/>
              </a:rPr>
              <a:t>3)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1921679" y="6646353"/>
            <a:ext cx="46990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10">
                <a:latin typeface="Courier New"/>
                <a:cs typeface="Courier New"/>
              </a:rPr>
              <a:t>RECURSO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3071458" y="6627851"/>
            <a:ext cx="431165" cy="303530"/>
          </a:xfrm>
          <a:prstGeom prst="rect">
            <a:avLst/>
          </a:prstGeom>
        </p:spPr>
        <p:txBody>
          <a:bodyPr wrap="square" lIns="0" tIns="285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25"/>
              </a:spcBef>
            </a:pPr>
            <a:r>
              <a:rPr dirty="0" sz="800" spc="-10">
                <a:latin typeface="Times New Roman"/>
                <a:cs typeface="Times New Roman"/>
              </a:rPr>
              <a:t>FUENTE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14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2873220" y="6963533"/>
            <a:ext cx="55244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 spc="-50">
                <a:latin typeface="Times New Roman"/>
                <a:cs typeface="Times New Roman"/>
              </a:rPr>
              <a:t>+</a:t>
            </a:r>
            <a:endParaRPr sz="400">
              <a:latin typeface="Times New Roman"/>
              <a:cs typeface="Times New Roman"/>
            </a:endParaRPr>
          </a:p>
        </p:txBody>
      </p:sp>
      <p:grpSp>
        <p:nvGrpSpPr>
          <p:cNvPr id="53" name="object 53" descr=""/>
          <p:cNvGrpSpPr/>
          <p:nvPr/>
        </p:nvGrpSpPr>
        <p:grpSpPr>
          <a:xfrm>
            <a:off x="368299" y="7967412"/>
            <a:ext cx="588645" cy="13335"/>
            <a:chOff x="368299" y="7967412"/>
            <a:chExt cx="588645" cy="13335"/>
          </a:xfrm>
        </p:grpSpPr>
        <p:sp>
          <p:nvSpPr>
            <p:cNvPr id="54" name="object 54" descr=""/>
            <p:cNvSpPr/>
            <p:nvPr/>
          </p:nvSpPr>
          <p:spPr>
            <a:xfrm>
              <a:off x="368299" y="7967412"/>
              <a:ext cx="588645" cy="6985"/>
            </a:xfrm>
            <a:custGeom>
              <a:avLst/>
              <a:gdLst/>
              <a:ahLst/>
              <a:cxnLst/>
              <a:rect l="l" t="t" r="r" b="b"/>
              <a:pathLst>
                <a:path w="588644" h="6984">
                  <a:moveTo>
                    <a:pt x="588105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588105" y="0"/>
                  </a:lnTo>
                  <a:lnTo>
                    <a:pt x="588105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" name="object 55" descr=""/>
            <p:cNvSpPr/>
            <p:nvPr/>
          </p:nvSpPr>
          <p:spPr>
            <a:xfrm>
              <a:off x="368287" y="7967421"/>
              <a:ext cx="588645" cy="13335"/>
            </a:xfrm>
            <a:custGeom>
              <a:avLst/>
              <a:gdLst/>
              <a:ahLst/>
              <a:cxnLst/>
              <a:rect l="l" t="t" r="r" b="b"/>
              <a:pathLst>
                <a:path w="588644" h="13334">
                  <a:moveTo>
                    <a:pt x="588111" y="0"/>
                  </a:moveTo>
                  <a:lnTo>
                    <a:pt x="581507" y="6604"/>
                  </a:lnTo>
                  <a:lnTo>
                    <a:pt x="0" y="6604"/>
                  </a:lnTo>
                  <a:lnTo>
                    <a:pt x="0" y="13208"/>
                  </a:lnTo>
                  <a:lnTo>
                    <a:pt x="581507" y="13208"/>
                  </a:lnTo>
                  <a:lnTo>
                    <a:pt x="588111" y="13208"/>
                  </a:lnTo>
                  <a:lnTo>
                    <a:pt x="588111" y="6604"/>
                  </a:lnTo>
                  <a:lnTo>
                    <a:pt x="588111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 descr=""/>
            <p:cNvSpPr/>
            <p:nvPr/>
          </p:nvSpPr>
          <p:spPr>
            <a:xfrm>
              <a:off x="368299" y="7967412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4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7" name="object 57" descr=""/>
          <p:cNvSpPr txBox="1"/>
          <p:nvPr/>
        </p:nvSpPr>
        <p:spPr>
          <a:xfrm>
            <a:off x="377282" y="8027410"/>
            <a:ext cx="57213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Página</a:t>
            </a:r>
            <a:r>
              <a:rPr dirty="0" sz="800" spc="8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117</a:t>
            </a:r>
            <a:endParaRPr sz="800">
              <a:latin typeface="Arial"/>
              <a:cs typeface="Arial"/>
            </a:endParaRPr>
          </a:p>
        </p:txBody>
      </p:sp>
      <p:sp>
        <p:nvSpPr>
          <p:cNvPr id="74" name="object 74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75" name="object 75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94615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84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58" name="object 58" descr=""/>
          <p:cNvSpPr txBox="1"/>
          <p:nvPr/>
        </p:nvSpPr>
        <p:spPr>
          <a:xfrm>
            <a:off x="4763088" y="8199216"/>
            <a:ext cx="99060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de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referencia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59" name="object 59" descr=""/>
          <p:cNvSpPr txBox="1"/>
          <p:nvPr/>
        </p:nvSpPr>
        <p:spPr>
          <a:xfrm>
            <a:off x="4023000" y="8622124"/>
            <a:ext cx="1727200" cy="35750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10">
                <a:latin typeface="Times New Roman"/>
                <a:cs typeface="Times New Roman"/>
              </a:rPr>
              <a:t>escalada.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655"/>
              </a:spcBef>
            </a:pPr>
            <a:r>
              <a:rPr dirty="0" sz="800">
                <a:latin typeface="Times New Roman"/>
                <a:cs typeface="Times New Roman"/>
              </a:rPr>
              <a:t>Fuente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paso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DC.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Tensión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corriente.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60" name="object 60" descr=""/>
          <p:cNvSpPr txBox="1"/>
          <p:nvPr/>
        </p:nvSpPr>
        <p:spPr>
          <a:xfrm>
            <a:off x="1148551" y="8853401"/>
            <a:ext cx="48768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i="1">
                <a:latin typeface="Times New Roman"/>
                <a:cs typeface="Times New Roman"/>
              </a:rPr>
              <a:t>DC</a:t>
            </a:r>
            <a:r>
              <a:rPr dirty="0" sz="800" spc="4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tipo</a:t>
            </a:r>
            <a:r>
              <a:rPr dirty="0" sz="800" spc="40" i="1">
                <a:latin typeface="Times New Roman"/>
                <a:cs typeface="Times New Roman"/>
              </a:rPr>
              <a:t> </a:t>
            </a:r>
            <a:r>
              <a:rPr dirty="0" sz="800" spc="-25" i="1">
                <a:latin typeface="Times New Roman"/>
                <a:cs typeface="Times New Roman"/>
              </a:rPr>
              <a:t>11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61" name="object 61" descr=""/>
          <p:cNvSpPr txBox="1"/>
          <p:nvPr/>
        </p:nvSpPr>
        <p:spPr>
          <a:xfrm>
            <a:off x="2172780" y="8840185"/>
            <a:ext cx="34290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10">
                <a:latin typeface="Courier New"/>
                <a:cs typeface="Courier New"/>
              </a:rPr>
              <a:t>DC1PH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62" name="object 62" descr=""/>
          <p:cNvSpPr txBox="1"/>
          <p:nvPr/>
        </p:nvSpPr>
        <p:spPr>
          <a:xfrm>
            <a:off x="3322560" y="8755604"/>
            <a:ext cx="431165" cy="1525905"/>
          </a:xfrm>
          <a:prstGeom prst="rect">
            <a:avLst/>
          </a:prstGeom>
        </p:spPr>
        <p:txBody>
          <a:bodyPr wrap="square" lIns="0" tIns="285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25"/>
              </a:spcBef>
            </a:pPr>
            <a:r>
              <a:rPr dirty="0" sz="800" spc="-10">
                <a:latin typeface="Times New Roman"/>
                <a:cs typeface="Times New Roman"/>
              </a:rPr>
              <a:t>FUENTE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11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395"/>
              </a:spcBef>
            </a:pPr>
            <a:r>
              <a:rPr dirty="0" sz="800" spc="-10">
                <a:latin typeface="Times New Roman"/>
                <a:cs typeface="Times New Roman"/>
              </a:rPr>
              <a:t>FUENTE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12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340"/>
              </a:spcBef>
            </a:pPr>
            <a:r>
              <a:rPr dirty="0" sz="800" spc="-10">
                <a:latin typeface="Times New Roman"/>
                <a:cs typeface="Times New Roman"/>
              </a:rPr>
              <a:t>FUENTE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13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340"/>
              </a:spcBef>
            </a:pPr>
            <a:r>
              <a:rPr dirty="0" sz="800" spc="-10">
                <a:latin typeface="Times New Roman"/>
                <a:cs typeface="Times New Roman"/>
              </a:rPr>
              <a:t>FUENTE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15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340"/>
              </a:spcBef>
            </a:pPr>
            <a:r>
              <a:rPr dirty="0" sz="800" spc="-10">
                <a:latin typeface="Times New Roman"/>
                <a:cs typeface="Times New Roman"/>
              </a:rPr>
              <a:t>FUENTE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15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63" name="object 63" descr=""/>
          <p:cNvSpPr txBox="1"/>
          <p:nvPr/>
        </p:nvSpPr>
        <p:spPr>
          <a:xfrm>
            <a:off x="1148551" y="9097895"/>
            <a:ext cx="64833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i="1">
                <a:latin typeface="Times New Roman"/>
                <a:cs typeface="Times New Roman"/>
              </a:rPr>
              <a:t>Rampa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tipo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spc="-25" i="1">
                <a:latin typeface="Times New Roman"/>
                <a:cs typeface="Times New Roman"/>
              </a:rPr>
              <a:t>12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64" name="object 64" descr=""/>
          <p:cNvSpPr txBox="1"/>
          <p:nvPr/>
        </p:nvSpPr>
        <p:spPr>
          <a:xfrm>
            <a:off x="2172780" y="9084678"/>
            <a:ext cx="34290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10">
                <a:latin typeface="Courier New"/>
                <a:cs typeface="Courier New"/>
              </a:rPr>
              <a:t>RAMPA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65" name="object 65" descr=""/>
          <p:cNvSpPr txBox="1"/>
          <p:nvPr/>
        </p:nvSpPr>
        <p:spPr>
          <a:xfrm>
            <a:off x="4023000" y="9078070"/>
            <a:ext cx="162433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Fuente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rampa.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Tensión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corriente.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66" name="object 66" descr=""/>
          <p:cNvSpPr txBox="1"/>
          <p:nvPr/>
        </p:nvSpPr>
        <p:spPr>
          <a:xfrm>
            <a:off x="1148551" y="9408467"/>
            <a:ext cx="896619" cy="456565"/>
          </a:xfrm>
          <a:prstGeom prst="rect">
            <a:avLst/>
          </a:prstGeom>
        </p:spPr>
        <p:txBody>
          <a:bodyPr wrap="square" lIns="0" tIns="6350" rIns="0" bIns="0" rtlCol="0" vert="horz">
            <a:spAutoFit/>
          </a:bodyPr>
          <a:lstStyle/>
          <a:p>
            <a:pPr marL="12700" marR="12700">
              <a:lnSpc>
                <a:spcPct val="108400"/>
              </a:lnSpc>
              <a:spcBef>
                <a:spcPts val="50"/>
              </a:spcBef>
            </a:pPr>
            <a:r>
              <a:rPr dirty="0" sz="800" i="1">
                <a:latin typeface="Times New Roman"/>
                <a:cs typeface="Times New Roman"/>
              </a:rPr>
              <a:t>Rampa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spc="-10" i="1">
                <a:latin typeface="Times New Roman"/>
                <a:cs typeface="Times New Roman"/>
              </a:rPr>
              <a:t>pendiente</a:t>
            </a:r>
            <a:r>
              <a:rPr dirty="0" sz="800" spc="50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tipo</a:t>
            </a:r>
            <a:r>
              <a:rPr dirty="0" sz="800" spc="40" i="1">
                <a:latin typeface="Times New Roman"/>
                <a:cs typeface="Times New Roman"/>
              </a:rPr>
              <a:t> </a:t>
            </a:r>
            <a:r>
              <a:rPr dirty="0" sz="800" spc="-25" i="1">
                <a:latin typeface="Times New Roman"/>
                <a:cs typeface="Times New Roman"/>
              </a:rPr>
              <a:t>13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395"/>
              </a:spcBef>
            </a:pPr>
            <a:r>
              <a:rPr dirty="0" sz="800" i="1">
                <a:latin typeface="Times New Roman"/>
                <a:cs typeface="Times New Roman"/>
              </a:rPr>
              <a:t>Sobretensión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tipo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 spc="-35" i="1">
                <a:latin typeface="Times New Roman"/>
                <a:cs typeface="Times New Roman"/>
              </a:rPr>
              <a:t>15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67" name="object 67" descr=""/>
          <p:cNvSpPr txBox="1"/>
          <p:nvPr/>
        </p:nvSpPr>
        <p:spPr>
          <a:xfrm>
            <a:off x="2172780" y="9388643"/>
            <a:ext cx="78676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10">
                <a:latin typeface="Courier New"/>
                <a:cs typeface="Courier New"/>
              </a:rPr>
              <a:t>PENDIENTE_RA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68" name="object 68" descr=""/>
          <p:cNvSpPr txBox="1"/>
          <p:nvPr/>
        </p:nvSpPr>
        <p:spPr>
          <a:xfrm>
            <a:off x="4023000" y="9370141"/>
            <a:ext cx="1534795" cy="91122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 marR="5080">
              <a:lnSpc>
                <a:spcPct val="113799"/>
              </a:lnSpc>
              <a:spcBef>
                <a:spcPts val="90"/>
              </a:spcBef>
            </a:pPr>
            <a:r>
              <a:rPr dirty="0" sz="800">
                <a:latin typeface="Times New Roman"/>
                <a:cs typeface="Times New Roman"/>
              </a:rPr>
              <a:t>Fuente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rampa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pendientes.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Tensión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corriente.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345"/>
              </a:spcBef>
            </a:pP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fuente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exponencial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doble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15.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Tensión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corriente.</a:t>
            </a:r>
            <a:endParaRPr sz="800">
              <a:latin typeface="Times New Roman"/>
              <a:cs typeface="Times New Roman"/>
            </a:endParaRPr>
          </a:p>
          <a:p>
            <a:pPr marL="12700" marR="267970">
              <a:lnSpc>
                <a:spcPct val="113799"/>
              </a:lnSpc>
              <a:spcBef>
                <a:spcPts val="210"/>
              </a:spcBef>
            </a:pPr>
            <a:r>
              <a:rPr dirty="0" sz="800">
                <a:latin typeface="Times New Roman"/>
                <a:cs typeface="Times New Roman"/>
              </a:rPr>
              <a:t>Fuente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Heidler.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Voltaje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Actual.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69" name="object 69" descr=""/>
          <p:cNvSpPr txBox="1"/>
          <p:nvPr/>
        </p:nvSpPr>
        <p:spPr>
          <a:xfrm>
            <a:off x="2172780" y="9692608"/>
            <a:ext cx="40640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10">
                <a:latin typeface="Courier New"/>
                <a:cs typeface="Courier New"/>
              </a:rPr>
              <a:t>OLEADA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70" name="object 70" descr=""/>
          <p:cNvSpPr txBox="1"/>
          <p:nvPr/>
        </p:nvSpPr>
        <p:spPr>
          <a:xfrm>
            <a:off x="1148551" y="10016397"/>
            <a:ext cx="67183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i="1">
                <a:latin typeface="Times New Roman"/>
                <a:cs typeface="Times New Roman"/>
              </a:rPr>
              <a:t>Heidler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tipo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spc="-25" i="1">
                <a:latin typeface="Times New Roman"/>
                <a:cs typeface="Times New Roman"/>
              </a:rPr>
              <a:t>15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71" name="object 71" descr=""/>
          <p:cNvSpPr txBox="1"/>
          <p:nvPr/>
        </p:nvSpPr>
        <p:spPr>
          <a:xfrm>
            <a:off x="2172780" y="10003180"/>
            <a:ext cx="46990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10">
                <a:latin typeface="Courier New"/>
                <a:cs typeface="Courier New"/>
              </a:rPr>
              <a:t>HEIDLER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72" name="object 72" descr=""/>
          <p:cNvSpPr txBox="1"/>
          <p:nvPr/>
        </p:nvSpPr>
        <p:spPr>
          <a:xfrm>
            <a:off x="3071458" y="10042828"/>
            <a:ext cx="49530" cy="6540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250" spc="-50">
                <a:solidFill>
                  <a:srgbClr val="0000FF"/>
                </a:solidFill>
                <a:latin typeface="Times New Roman"/>
                <a:cs typeface="Times New Roman"/>
              </a:rPr>
              <a:t>H</a:t>
            </a:r>
            <a:endParaRPr sz="250">
              <a:latin typeface="Times New Roman"/>
              <a:cs typeface="Times New Roman"/>
            </a:endParaRPr>
          </a:p>
        </p:txBody>
      </p:sp>
      <p:sp>
        <p:nvSpPr>
          <p:cNvPr id="73" name="object 73" descr=""/>
          <p:cNvSpPr txBox="1"/>
          <p:nvPr/>
        </p:nvSpPr>
        <p:spPr>
          <a:xfrm>
            <a:off x="3071458" y="10188202"/>
            <a:ext cx="49530" cy="6540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250" spc="-50">
                <a:solidFill>
                  <a:srgbClr val="0000FF"/>
                </a:solidFill>
                <a:latin typeface="Times New Roman"/>
                <a:cs typeface="Times New Roman"/>
              </a:rPr>
              <a:t>H</a:t>
            </a:r>
            <a:endParaRPr sz="25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3" name="object 3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4" name="object 4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678"/>
                  </a:lnTo>
                  <a:lnTo>
                    <a:pt x="142755" y="98678"/>
                  </a:lnTo>
                  <a:lnTo>
                    <a:pt x="136180" y="99986"/>
                  </a:lnTo>
                  <a:lnTo>
                    <a:pt x="104587" y="124182"/>
                  </a:lnTo>
                  <a:lnTo>
                    <a:pt x="98048" y="143385"/>
                  </a:lnTo>
                  <a:lnTo>
                    <a:pt x="98048" y="569464"/>
                  </a:lnTo>
                  <a:lnTo>
                    <a:pt x="117977" y="603908"/>
                  </a:lnTo>
                  <a:lnTo>
                    <a:pt x="142755" y="614171"/>
                  </a:lnTo>
                  <a:lnTo>
                    <a:pt x="1886711" y="614171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4171"/>
                  </a:moveTo>
                  <a:lnTo>
                    <a:pt x="1744971" y="614171"/>
                  </a:lnTo>
                  <a:lnTo>
                    <a:pt x="1751545" y="612864"/>
                  </a:lnTo>
                  <a:lnTo>
                    <a:pt x="1764174" y="607632"/>
                  </a:lnTo>
                  <a:lnTo>
                    <a:pt x="1788370" y="576039"/>
                  </a:lnTo>
                  <a:lnTo>
                    <a:pt x="1789678" y="569464"/>
                  </a:lnTo>
                  <a:lnTo>
                    <a:pt x="1789678" y="143385"/>
                  </a:lnTo>
                  <a:lnTo>
                    <a:pt x="1769748" y="108942"/>
                  </a:lnTo>
                  <a:lnTo>
                    <a:pt x="1744971" y="98678"/>
                  </a:lnTo>
                  <a:lnTo>
                    <a:pt x="1886711" y="98678"/>
                  </a:lnTo>
                  <a:lnTo>
                    <a:pt x="1886711" y="614171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2932176" y="500536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5453" y="528634"/>
                  </a:moveTo>
                  <a:lnTo>
                    <a:pt x="49392" y="528634"/>
                  </a:lnTo>
                  <a:lnTo>
                    <a:pt x="45954" y="528323"/>
                  </a:lnTo>
                  <a:lnTo>
                    <a:pt x="10837" y="507984"/>
                  </a:lnTo>
                  <a:lnTo>
                    <a:pt x="0" y="479180"/>
                  </a:lnTo>
                  <a:lnTo>
                    <a:pt x="0" y="475770"/>
                  </a:lnTo>
                  <a:lnTo>
                    <a:pt x="0" y="49354"/>
                  </a:lnTo>
                  <a:lnTo>
                    <a:pt x="17937" y="13011"/>
                  </a:lnTo>
                  <a:lnTo>
                    <a:pt x="52863" y="0"/>
                  </a:lnTo>
                  <a:lnTo>
                    <a:pt x="1651982" y="0"/>
                  </a:lnTo>
                  <a:lnTo>
                    <a:pt x="1691816" y="17762"/>
                  </a:lnTo>
                  <a:lnTo>
                    <a:pt x="1704845" y="49354"/>
                  </a:lnTo>
                  <a:lnTo>
                    <a:pt x="1704845" y="479180"/>
                  </a:lnTo>
                  <a:lnTo>
                    <a:pt x="1686907" y="515524"/>
                  </a:lnTo>
                  <a:lnTo>
                    <a:pt x="1658890" y="528323"/>
                  </a:lnTo>
                  <a:lnTo>
                    <a:pt x="1655453" y="52863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" name="object 6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266"/>
              <a:ext cx="145374" cy="145374"/>
            </a:xfrm>
            <a:prstGeom prst="rect">
              <a:avLst/>
            </a:prstGeom>
          </p:spPr>
        </p:pic>
      </p:grpSp>
      <p:sp>
        <p:nvSpPr>
          <p:cNvPr id="7" name="object 7" descr=""/>
          <p:cNvSpPr txBox="1"/>
          <p:nvPr/>
        </p:nvSpPr>
        <p:spPr>
          <a:xfrm>
            <a:off x="1089080" y="5899740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595687" y="5879917"/>
            <a:ext cx="17843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117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148551" y="355688"/>
            <a:ext cx="38417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10" i="1">
                <a:latin typeface="Times New Roman"/>
                <a:cs typeface="Times New Roman"/>
              </a:rPr>
              <a:t>Standler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2172780" y="342472"/>
            <a:ext cx="53340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10">
                <a:latin typeface="Courier New"/>
                <a:cs typeface="Courier New"/>
              </a:rPr>
              <a:t>STANDLER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3071458" y="382119"/>
            <a:ext cx="43815" cy="6540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250" spc="-50">
                <a:solidFill>
                  <a:srgbClr val="0000FF"/>
                </a:solidFill>
                <a:latin typeface="Times New Roman"/>
                <a:cs typeface="Times New Roman"/>
              </a:rPr>
              <a:t>S</a:t>
            </a:r>
            <a:endParaRPr sz="250">
              <a:latin typeface="Times New Roman"/>
              <a:cs typeface="Times New Roman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3071458" y="534102"/>
            <a:ext cx="43815" cy="6540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250" spc="-50">
                <a:solidFill>
                  <a:srgbClr val="0000FF"/>
                </a:solidFill>
                <a:latin typeface="Times New Roman"/>
                <a:cs typeface="Times New Roman"/>
              </a:rPr>
              <a:t>S</a:t>
            </a:r>
            <a:endParaRPr sz="250">
              <a:latin typeface="Times New Roman"/>
              <a:cs typeface="Times New Roman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1148551" y="666260"/>
            <a:ext cx="26289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10" i="1">
                <a:latin typeface="Times New Roman"/>
                <a:cs typeface="Times New Roman"/>
              </a:rPr>
              <a:t>Cigre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2172780" y="646437"/>
            <a:ext cx="34290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10">
                <a:latin typeface="Courier New"/>
                <a:cs typeface="Courier New"/>
              </a:rPr>
              <a:t>CIGRE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3071458" y="686084"/>
            <a:ext cx="47625" cy="6540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250" spc="-50">
                <a:solidFill>
                  <a:srgbClr val="0000FF"/>
                </a:solidFill>
                <a:latin typeface="Times New Roman"/>
                <a:cs typeface="Times New Roman"/>
              </a:rPr>
              <a:t>C</a:t>
            </a:r>
            <a:endParaRPr sz="250">
              <a:latin typeface="Times New Roman"/>
              <a:cs typeface="Times New Roman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3071458" y="838066"/>
            <a:ext cx="47625" cy="6540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250" spc="-50">
                <a:solidFill>
                  <a:srgbClr val="0000FF"/>
                </a:solidFill>
                <a:latin typeface="Times New Roman"/>
                <a:cs typeface="Times New Roman"/>
              </a:rPr>
              <a:t>C</a:t>
            </a:r>
            <a:endParaRPr sz="250">
              <a:latin typeface="Times New Roman"/>
              <a:cs typeface="Times New Roman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3322560" y="342472"/>
            <a:ext cx="431165" cy="45021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10">
                <a:latin typeface="Times New Roman"/>
                <a:cs typeface="Times New Roman"/>
              </a:rPr>
              <a:t>FUENTE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80"/>
              </a:spcBef>
            </a:pP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15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340"/>
              </a:spcBef>
            </a:pPr>
            <a:r>
              <a:rPr dirty="0" sz="800" spc="-10">
                <a:latin typeface="Times New Roman"/>
                <a:cs typeface="Times New Roman"/>
              </a:rPr>
              <a:t>FUENTE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3935015" y="111812"/>
            <a:ext cx="1377315" cy="680720"/>
          </a:xfrm>
          <a:prstGeom prst="rect">
            <a:avLst/>
          </a:prstGeom>
        </p:spPr>
        <p:txBody>
          <a:bodyPr wrap="square" lIns="0" tIns="660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52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  <a:p>
            <a:pPr marL="100330" marR="5080">
              <a:lnSpc>
                <a:spcPct val="108400"/>
              </a:lnSpc>
              <a:spcBef>
                <a:spcPts val="385"/>
              </a:spcBef>
            </a:pPr>
            <a:r>
              <a:rPr dirty="0" sz="800">
                <a:latin typeface="Times New Roman"/>
                <a:cs typeface="Times New Roman"/>
              </a:rPr>
              <a:t>Fuente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standler.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Voltaje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Actual.</a:t>
            </a:r>
            <a:endParaRPr sz="800">
              <a:latin typeface="Times New Roman"/>
              <a:cs typeface="Times New Roman"/>
            </a:endParaRPr>
          </a:p>
          <a:p>
            <a:pPr marL="100330">
              <a:lnSpc>
                <a:spcPct val="100000"/>
              </a:lnSpc>
              <a:spcBef>
                <a:spcPts val="340"/>
              </a:spcBef>
            </a:pPr>
            <a:r>
              <a:rPr dirty="0" sz="800">
                <a:latin typeface="Times New Roman"/>
                <a:cs typeface="Times New Roman"/>
              </a:rPr>
              <a:t>Fuente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Cigre.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Voltaje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o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3322560" y="785203"/>
            <a:ext cx="103441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baseline="3472" sz="1200">
                <a:latin typeface="Times New Roman"/>
                <a:cs typeface="Times New Roman"/>
              </a:rPr>
              <a:t>tipo</a:t>
            </a:r>
            <a:r>
              <a:rPr dirty="0" baseline="3472" sz="1200" spc="60">
                <a:latin typeface="Times New Roman"/>
                <a:cs typeface="Times New Roman"/>
              </a:rPr>
              <a:t> </a:t>
            </a:r>
            <a:r>
              <a:rPr dirty="0" baseline="3472" sz="1200" spc="-44">
                <a:latin typeface="Times New Roman"/>
                <a:cs typeface="Times New Roman"/>
              </a:rPr>
              <a:t>1</a:t>
            </a:r>
            <a:r>
              <a:rPr dirty="0" sz="600" spc="-30">
                <a:latin typeface="Arial MT"/>
                <a:cs typeface="Arial MT"/>
              </a:rPr>
              <a:t>Tr</a:t>
            </a:r>
            <a:r>
              <a:rPr dirty="0" baseline="3472" sz="1200" spc="-44">
                <a:latin typeface="Times New Roman"/>
                <a:cs typeface="Times New Roman"/>
              </a:rPr>
              <a:t>5</a:t>
            </a:r>
            <a:r>
              <a:rPr dirty="0" sz="600" spc="-30">
                <a:latin typeface="Arial MT"/>
                <a:cs typeface="Arial MT"/>
              </a:rPr>
              <a:t>aduciendo...</a:t>
            </a:r>
            <a:r>
              <a:rPr dirty="0" baseline="3472" sz="1200" spc="-44">
                <a:latin typeface="Times New Roman"/>
                <a:cs typeface="Times New Roman"/>
              </a:rPr>
              <a:t>Actual.</a:t>
            </a:r>
            <a:endParaRPr baseline="3472" sz="1200">
              <a:latin typeface="Times New Roman"/>
              <a:cs typeface="Times New Roman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1148551" y="970225"/>
            <a:ext cx="58483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i="1">
                <a:latin typeface="Times New Roman"/>
                <a:cs typeface="Times New Roman"/>
              </a:rPr>
              <a:t>Fuente</a:t>
            </a:r>
            <a:r>
              <a:rPr dirty="0" sz="800" spc="90" i="1">
                <a:latin typeface="Times New Roman"/>
                <a:cs typeface="Times New Roman"/>
              </a:rPr>
              <a:t> </a:t>
            </a:r>
            <a:r>
              <a:rPr dirty="0" sz="800" spc="-20" i="1">
                <a:latin typeface="Times New Roman"/>
                <a:cs typeface="Times New Roman"/>
              </a:rPr>
              <a:t>TACS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2172780" y="950401"/>
            <a:ext cx="53340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10">
                <a:latin typeface="Courier New"/>
                <a:cs typeface="Courier New"/>
              </a:rPr>
              <a:t>TACSSOUR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3322560" y="931899"/>
            <a:ext cx="431165" cy="303530"/>
          </a:xfrm>
          <a:prstGeom prst="rect">
            <a:avLst/>
          </a:prstGeom>
        </p:spPr>
        <p:txBody>
          <a:bodyPr wrap="square" lIns="0" tIns="285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25"/>
              </a:spcBef>
            </a:pPr>
            <a:r>
              <a:rPr dirty="0" sz="800" spc="-10">
                <a:latin typeface="Times New Roman"/>
                <a:cs typeface="Times New Roman"/>
              </a:rPr>
              <a:t>FUENTE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60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4023000" y="931899"/>
            <a:ext cx="1400175" cy="30353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 marR="5080">
              <a:lnSpc>
                <a:spcPct val="113799"/>
              </a:lnSpc>
              <a:spcBef>
                <a:spcPts val="90"/>
              </a:spcBef>
            </a:pPr>
            <a:r>
              <a:rPr dirty="0" sz="800">
                <a:latin typeface="Times New Roman"/>
                <a:cs typeface="Times New Roman"/>
              </a:rPr>
              <a:t>TACS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controlados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fuente.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Tensión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corriente.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1148551" y="1353485"/>
            <a:ext cx="69532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i="1">
                <a:latin typeface="Times New Roman"/>
                <a:cs typeface="Times New Roman"/>
              </a:rPr>
              <a:t>Tipo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empírico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spc="-50" i="1">
                <a:latin typeface="Times New Roman"/>
                <a:cs typeface="Times New Roman"/>
              </a:rPr>
              <a:t>1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2172780" y="1333662"/>
            <a:ext cx="40640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10">
                <a:latin typeface="Courier New"/>
                <a:cs typeface="Courier New"/>
              </a:rPr>
              <a:t>SOUR_1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3322560" y="1315159"/>
            <a:ext cx="431165" cy="303530"/>
          </a:xfrm>
          <a:prstGeom prst="rect">
            <a:avLst/>
          </a:prstGeom>
        </p:spPr>
        <p:txBody>
          <a:bodyPr wrap="square" lIns="0" tIns="285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25"/>
              </a:spcBef>
            </a:pPr>
            <a:r>
              <a:rPr dirty="0" sz="800" spc="-10">
                <a:latin typeface="Times New Roman"/>
                <a:cs typeface="Times New Roman"/>
              </a:rPr>
              <a:t>FUENTE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1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4023000" y="1315159"/>
            <a:ext cx="1798955" cy="30353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 marR="5080">
              <a:lnSpc>
                <a:spcPct val="113799"/>
              </a:lnSpc>
              <a:spcBef>
                <a:spcPts val="90"/>
              </a:spcBef>
            </a:pPr>
            <a:r>
              <a:rPr dirty="0" sz="800">
                <a:latin typeface="Times New Roman"/>
                <a:cs typeface="Times New Roman"/>
              </a:rPr>
              <a:t>Fuente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tiempo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definido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usuario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característica.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Tensión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corriente.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1123151" y="1862295"/>
            <a:ext cx="154495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sz="800" i="1">
                <a:latin typeface="Times New Roman"/>
                <a:cs typeface="Times New Roman"/>
              </a:rPr>
              <a:t>AC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sin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conexión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 spc="-10" i="1">
                <a:latin typeface="Times New Roman"/>
                <a:cs typeface="Times New Roman"/>
              </a:rPr>
              <a:t>tierra</a:t>
            </a:r>
            <a:r>
              <a:rPr dirty="0" baseline="6944" sz="1200" spc="-15">
                <a:latin typeface="Courier New"/>
                <a:cs typeface="Courier New"/>
              </a:rPr>
              <a:t>AC1PHUG</a:t>
            </a:r>
            <a:endParaRPr baseline="6944" sz="1200">
              <a:latin typeface="Courier New"/>
              <a:cs typeface="Courier New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3130930" y="1789608"/>
            <a:ext cx="55244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 spc="-50">
                <a:solidFill>
                  <a:srgbClr val="800000"/>
                </a:solidFill>
                <a:latin typeface="Times New Roman"/>
                <a:cs typeface="Times New Roman"/>
              </a:rPr>
              <a:t>+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3322560" y="1771106"/>
            <a:ext cx="540385" cy="587375"/>
          </a:xfrm>
          <a:prstGeom prst="rect">
            <a:avLst/>
          </a:prstGeom>
        </p:spPr>
        <p:txBody>
          <a:bodyPr wrap="square" lIns="0" tIns="285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25"/>
              </a:spcBef>
            </a:pPr>
            <a:r>
              <a:rPr dirty="0" sz="800" spc="-10">
                <a:latin typeface="Times New Roman"/>
                <a:cs typeface="Times New Roman"/>
              </a:rPr>
              <a:t>FUENTE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ts val="1140"/>
              </a:lnSpc>
              <a:spcBef>
                <a:spcPts val="20"/>
              </a:spcBef>
            </a:pP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14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+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18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FUENTE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11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+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18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4023000" y="1771106"/>
            <a:ext cx="1525905" cy="58737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 marR="5080">
              <a:lnSpc>
                <a:spcPct val="113799"/>
              </a:lnSpc>
              <a:spcBef>
                <a:spcPts val="90"/>
              </a:spcBef>
            </a:pPr>
            <a:r>
              <a:rPr dirty="0" sz="800">
                <a:latin typeface="Times New Roman"/>
                <a:cs typeface="Times New Roman"/>
              </a:rPr>
              <a:t>Fuente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conexión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tierra.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Solo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voltaje.</a:t>
            </a:r>
            <a:endParaRPr sz="800">
              <a:latin typeface="Times New Roman"/>
              <a:cs typeface="Times New Roman"/>
            </a:endParaRPr>
          </a:p>
          <a:p>
            <a:pPr marL="12700" marR="10795">
              <a:lnSpc>
                <a:spcPct val="113799"/>
              </a:lnSpc>
              <a:spcBef>
                <a:spcPts val="55"/>
              </a:spcBef>
            </a:pPr>
            <a:r>
              <a:rPr dirty="0" sz="800">
                <a:latin typeface="Times New Roman"/>
                <a:cs typeface="Times New Roman"/>
              </a:rPr>
              <a:t>Fuente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CC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conexión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tierra.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Solo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voltaje.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1123151" y="2146437"/>
            <a:ext cx="154495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sz="800" i="1">
                <a:latin typeface="Times New Roman"/>
                <a:cs typeface="Times New Roman"/>
              </a:rPr>
              <a:t>DC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sin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conexión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spc="-10" i="1">
                <a:latin typeface="Times New Roman"/>
                <a:cs typeface="Times New Roman"/>
              </a:rPr>
              <a:t>tierra</a:t>
            </a:r>
            <a:r>
              <a:rPr dirty="0" baseline="6944" sz="1200" spc="-15">
                <a:latin typeface="Courier New"/>
                <a:cs typeface="Courier New"/>
              </a:rPr>
              <a:t>DC1PHUG</a:t>
            </a:r>
            <a:endParaRPr baseline="6944" sz="1200">
              <a:latin typeface="Courier New"/>
              <a:cs typeface="Courier New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3130930" y="2080357"/>
            <a:ext cx="55244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 spc="-50">
                <a:solidFill>
                  <a:srgbClr val="800000"/>
                </a:solidFill>
                <a:latin typeface="Times New Roman"/>
                <a:cs typeface="Times New Roman"/>
              </a:rPr>
              <a:t>+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1089080" y="2668463"/>
            <a:ext cx="76327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Times New Roman"/>
                <a:cs typeface="Times New Roman"/>
              </a:rPr>
              <a:t>4.11.7</a:t>
            </a:r>
            <a:r>
              <a:rPr dirty="0" sz="800" spc="35" b="1">
                <a:latin typeface="Times New Roman"/>
                <a:cs typeface="Times New Roman"/>
              </a:rPr>
              <a:t> </a:t>
            </a:r>
            <a:r>
              <a:rPr dirty="0" sz="800" spc="-10" b="1">
                <a:latin typeface="Times New Roman"/>
                <a:cs typeface="Times New Roman"/>
              </a:rPr>
              <a:t>Máquinas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2826965" y="2795336"/>
            <a:ext cx="2973070" cy="58102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 marR="412115">
              <a:lnSpc>
                <a:spcPct val="113799"/>
              </a:lnSpc>
              <a:spcBef>
                <a:spcPts val="90"/>
              </a:spcBef>
            </a:pPr>
            <a:r>
              <a:rPr dirty="0" sz="800">
                <a:latin typeface="Times New Roman"/>
                <a:cs typeface="Times New Roman"/>
              </a:rPr>
              <a:t>Hay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categorías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máquinas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eléctricas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disponibles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ATPDraw: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Máquinas</a:t>
            </a:r>
            <a:r>
              <a:rPr dirty="0" sz="800" spc="11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Sincrónicas</a:t>
            </a:r>
            <a:r>
              <a:rPr dirty="0" sz="800" spc="11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Máquinas</a:t>
            </a:r>
            <a:r>
              <a:rPr dirty="0" sz="800" spc="11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Universales</a:t>
            </a:r>
            <a:r>
              <a:rPr dirty="0" sz="800" spc="110" i="1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.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compatible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máquinas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paralelo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regreso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-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espalda.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1089080" y="3897538"/>
            <a:ext cx="4271645" cy="1758314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75006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4.63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Alternativas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máquina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eléctrica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admitidas.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máquina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sincrónica</a:t>
            </a:r>
            <a:r>
              <a:rPr dirty="0" sz="800" spc="8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tienen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siguientes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características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limitaciones:</a:t>
            </a:r>
            <a:endParaRPr sz="800">
              <a:latin typeface="Times New Roman"/>
              <a:cs typeface="Times New Roman"/>
            </a:endParaRPr>
          </a:p>
          <a:p>
            <a:pPr marL="353060" indent="-62865">
              <a:lnSpc>
                <a:spcPct val="100000"/>
              </a:lnSpc>
              <a:spcBef>
                <a:spcPts val="550"/>
              </a:spcBef>
              <a:buChar char="•"/>
              <a:tabLst>
                <a:tab pos="353060" algn="l"/>
              </a:tabLst>
            </a:pP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sin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control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TACS.</a:t>
            </a:r>
            <a:endParaRPr sz="800">
              <a:latin typeface="Times New Roman"/>
              <a:cs typeface="Times New Roman"/>
            </a:endParaRPr>
          </a:p>
          <a:p>
            <a:pPr marL="353060" indent="-62865">
              <a:lnSpc>
                <a:spcPct val="100000"/>
              </a:lnSpc>
              <a:spcBef>
                <a:spcPts val="185"/>
              </a:spcBef>
              <a:buChar char="•"/>
              <a:tabLst>
                <a:tab pos="353060" algn="l"/>
              </a:tabLst>
            </a:pP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fabricante.</a:t>
            </a:r>
            <a:endParaRPr sz="800">
              <a:latin typeface="Times New Roman"/>
              <a:cs typeface="Times New Roman"/>
            </a:endParaRPr>
          </a:p>
          <a:p>
            <a:pPr marL="353060" indent="-62865">
              <a:lnSpc>
                <a:spcPct val="100000"/>
              </a:lnSpc>
              <a:spcBef>
                <a:spcPts val="185"/>
              </a:spcBef>
              <a:buChar char="•"/>
              <a:tabLst>
                <a:tab pos="353060" algn="l"/>
              </a:tabLst>
            </a:pPr>
            <a:r>
              <a:rPr dirty="0" sz="800">
                <a:latin typeface="Times New Roman"/>
                <a:cs typeface="Times New Roman"/>
              </a:rPr>
              <a:t>Sin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saturación.</a:t>
            </a:r>
            <a:endParaRPr sz="800">
              <a:latin typeface="Times New Roman"/>
              <a:cs typeface="Times New Roman"/>
            </a:endParaRPr>
          </a:p>
          <a:p>
            <a:pPr marL="353060" indent="-62865">
              <a:lnSpc>
                <a:spcPct val="100000"/>
              </a:lnSpc>
              <a:spcBef>
                <a:spcPts val="185"/>
              </a:spcBef>
              <a:buChar char="•"/>
              <a:tabLst>
                <a:tab pos="353060" algn="l"/>
              </a:tabLst>
            </a:pPr>
            <a:r>
              <a:rPr dirty="0" sz="800">
                <a:latin typeface="Times New Roman"/>
                <a:cs typeface="Times New Roman"/>
              </a:rPr>
              <a:t>Sin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corrientes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Foucault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ni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bobinas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amortiguación.</a:t>
            </a:r>
            <a:endParaRPr sz="800">
              <a:latin typeface="Times New Roman"/>
              <a:cs typeface="Times New Roman"/>
            </a:endParaRPr>
          </a:p>
          <a:p>
            <a:pPr marL="353060" indent="-62865">
              <a:lnSpc>
                <a:spcPct val="100000"/>
              </a:lnSpc>
              <a:spcBef>
                <a:spcPts val="185"/>
              </a:spcBef>
              <a:buChar char="•"/>
              <a:tabLst>
                <a:tab pos="353060" algn="l"/>
              </a:tabLst>
            </a:pPr>
            <a:r>
              <a:rPr dirty="0" sz="800">
                <a:latin typeface="Times New Roman"/>
                <a:cs typeface="Times New Roman"/>
              </a:rPr>
              <a:t>Masa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única.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705"/>
              </a:spcBef>
            </a:pP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Universal</a:t>
            </a:r>
            <a:r>
              <a:rPr dirty="0" sz="800" spc="8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Machine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tienen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siguientes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características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limitaciones:</a:t>
            </a:r>
            <a:endParaRPr sz="800">
              <a:latin typeface="Times New Roman"/>
              <a:cs typeface="Times New Roman"/>
            </a:endParaRPr>
          </a:p>
          <a:p>
            <a:pPr marL="353060" indent="-62865">
              <a:lnSpc>
                <a:spcPct val="100000"/>
              </a:lnSpc>
              <a:spcBef>
                <a:spcPts val="600"/>
              </a:spcBef>
              <a:buChar char="•"/>
              <a:tabLst>
                <a:tab pos="353060" algn="l"/>
              </a:tabLst>
            </a:pPr>
            <a:r>
              <a:rPr dirty="0" sz="800">
                <a:latin typeface="Times New Roman"/>
                <a:cs typeface="Times New Roman"/>
              </a:rPr>
              <a:t>Inicialización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manual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automática.</a:t>
            </a:r>
            <a:endParaRPr sz="800">
              <a:latin typeface="Times New Roman"/>
              <a:cs typeface="Times New Roman"/>
            </a:endParaRPr>
          </a:p>
          <a:p>
            <a:pPr marL="353060" indent="-62865">
              <a:lnSpc>
                <a:spcPct val="100000"/>
              </a:lnSpc>
              <a:spcBef>
                <a:spcPts val="185"/>
              </a:spcBef>
              <a:buChar char="•"/>
              <a:tabLst>
                <a:tab pos="353060" algn="l"/>
              </a:tabLst>
            </a:pPr>
            <a:r>
              <a:rPr dirty="0" sz="800">
                <a:latin typeface="Times New Roman"/>
                <a:cs typeface="Times New Roman"/>
              </a:rPr>
              <a:t>Compatible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SM,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IM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DC.</a:t>
            </a:r>
            <a:endParaRPr sz="800">
              <a:latin typeface="Times New Roman"/>
              <a:cs typeface="Times New Roman"/>
            </a:endParaRPr>
          </a:p>
        </p:txBody>
      </p:sp>
      <p:grpSp>
        <p:nvGrpSpPr>
          <p:cNvPr id="37" name="object 37" descr=""/>
          <p:cNvGrpSpPr/>
          <p:nvPr/>
        </p:nvGrpSpPr>
        <p:grpSpPr>
          <a:xfrm>
            <a:off x="368299" y="6348553"/>
            <a:ext cx="211454" cy="13335"/>
            <a:chOff x="368299" y="6348553"/>
            <a:chExt cx="211454" cy="13335"/>
          </a:xfrm>
        </p:grpSpPr>
        <p:sp>
          <p:nvSpPr>
            <p:cNvPr id="38" name="object 38" descr=""/>
            <p:cNvSpPr/>
            <p:nvPr/>
          </p:nvSpPr>
          <p:spPr>
            <a:xfrm>
              <a:off x="368299" y="6348553"/>
              <a:ext cx="211454" cy="6985"/>
            </a:xfrm>
            <a:custGeom>
              <a:avLst/>
              <a:gdLst/>
              <a:ahLst/>
              <a:cxnLst/>
              <a:rect l="l" t="t" r="r" b="b"/>
              <a:pathLst>
                <a:path w="211454" h="6985">
                  <a:moveTo>
                    <a:pt x="211453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211453" y="0"/>
                  </a:lnTo>
                  <a:lnTo>
                    <a:pt x="211453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 descr=""/>
            <p:cNvSpPr/>
            <p:nvPr/>
          </p:nvSpPr>
          <p:spPr>
            <a:xfrm>
              <a:off x="368287" y="6348551"/>
              <a:ext cx="211454" cy="13335"/>
            </a:xfrm>
            <a:custGeom>
              <a:avLst/>
              <a:gdLst/>
              <a:ahLst/>
              <a:cxnLst/>
              <a:rect l="l" t="t" r="r" b="b"/>
              <a:pathLst>
                <a:path w="211454" h="13335">
                  <a:moveTo>
                    <a:pt x="211455" y="0"/>
                  </a:moveTo>
                  <a:lnTo>
                    <a:pt x="204851" y="6616"/>
                  </a:lnTo>
                  <a:lnTo>
                    <a:pt x="0" y="6616"/>
                  </a:lnTo>
                  <a:lnTo>
                    <a:pt x="0" y="13220"/>
                  </a:lnTo>
                  <a:lnTo>
                    <a:pt x="204851" y="13220"/>
                  </a:lnTo>
                  <a:lnTo>
                    <a:pt x="211455" y="13220"/>
                  </a:lnTo>
                  <a:lnTo>
                    <a:pt x="211455" y="6616"/>
                  </a:lnTo>
                  <a:lnTo>
                    <a:pt x="211455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 descr=""/>
            <p:cNvSpPr/>
            <p:nvPr/>
          </p:nvSpPr>
          <p:spPr>
            <a:xfrm>
              <a:off x="368299" y="6348553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1" name="object 41" descr=""/>
          <p:cNvSpPr txBox="1"/>
          <p:nvPr/>
        </p:nvSpPr>
        <p:spPr>
          <a:xfrm>
            <a:off x="376662" y="6408551"/>
            <a:ext cx="19621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Arial"/>
                <a:cs typeface="Arial"/>
              </a:rPr>
              <a:t>118</a:t>
            </a:r>
            <a:endParaRPr sz="800">
              <a:latin typeface="Arial"/>
              <a:cs typeface="Arial"/>
            </a:endParaRPr>
          </a:p>
        </p:txBody>
      </p:sp>
      <p:sp>
        <p:nvSpPr>
          <p:cNvPr id="53" name="object 53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54" name="object 54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94615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84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42" name="object 42" descr=""/>
          <p:cNvSpPr txBox="1"/>
          <p:nvPr/>
        </p:nvSpPr>
        <p:spPr>
          <a:xfrm>
            <a:off x="831370" y="6580358"/>
            <a:ext cx="5005070" cy="266382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algn="r" marR="344805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de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referencia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25"/>
              </a:spcBef>
            </a:pPr>
            <a:endParaRPr sz="800">
              <a:latin typeface="Times New Roman"/>
              <a:cs typeface="Times New Roman"/>
            </a:endParaRPr>
          </a:p>
          <a:p>
            <a:pPr marL="359410" indent="-62865">
              <a:lnSpc>
                <a:spcPct val="100000"/>
              </a:lnSpc>
              <a:buChar char="•"/>
              <a:tabLst>
                <a:tab pos="359410" algn="l"/>
              </a:tabLst>
            </a:pP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bobina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procesar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(parámetros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internos).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fabricantes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Windsyn.</a:t>
            </a:r>
            <a:endParaRPr sz="800">
              <a:latin typeface="Times New Roman"/>
              <a:cs typeface="Times New Roman"/>
            </a:endParaRPr>
          </a:p>
          <a:p>
            <a:pPr marL="359410" indent="-62865">
              <a:lnSpc>
                <a:spcPct val="100000"/>
              </a:lnSpc>
              <a:spcBef>
                <a:spcPts val="185"/>
              </a:spcBef>
              <a:buChar char="•"/>
              <a:tabLst>
                <a:tab pos="359410" algn="l"/>
              </a:tabLst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saturación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compatible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ambos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ejes.</a:t>
            </a:r>
            <a:endParaRPr sz="800">
              <a:latin typeface="Times New Roman"/>
              <a:cs typeface="Times New Roman"/>
            </a:endParaRPr>
          </a:p>
          <a:p>
            <a:pPr marL="359410" indent="-62865">
              <a:lnSpc>
                <a:spcPct val="100000"/>
              </a:lnSpc>
              <a:spcBef>
                <a:spcPts val="185"/>
              </a:spcBef>
              <a:buChar char="•"/>
              <a:tabLst>
                <a:tab pos="359410" algn="l"/>
              </a:tabLst>
            </a:pPr>
            <a:r>
              <a:rPr dirty="0" sz="800">
                <a:latin typeface="Times New Roman"/>
                <a:cs typeface="Times New Roman"/>
              </a:rPr>
              <a:t>Máximo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cinco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bobinas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excitación,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suma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q.</a:t>
            </a:r>
            <a:endParaRPr sz="800">
              <a:latin typeface="Times New Roman"/>
              <a:cs typeface="Times New Roman"/>
            </a:endParaRPr>
          </a:p>
          <a:p>
            <a:pPr marL="359410" indent="-62865">
              <a:lnSpc>
                <a:spcPct val="100000"/>
              </a:lnSpc>
              <a:spcBef>
                <a:spcPts val="240"/>
              </a:spcBef>
              <a:buChar char="•"/>
              <a:tabLst>
                <a:tab pos="359410" algn="l"/>
              </a:tabLst>
            </a:pPr>
            <a:r>
              <a:rPr dirty="0" sz="800">
                <a:latin typeface="Times New Roman"/>
                <a:cs typeface="Times New Roman"/>
              </a:rPr>
              <a:t>Opción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red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mecánico.</a:t>
            </a:r>
            <a:endParaRPr sz="800">
              <a:latin typeface="Times New Roman"/>
              <a:cs typeface="Times New Roman"/>
            </a:endParaRPr>
          </a:p>
          <a:p>
            <a:pPr marL="359410" indent="-62865">
              <a:lnSpc>
                <a:spcPct val="100000"/>
              </a:lnSpc>
              <a:spcBef>
                <a:spcPts val="185"/>
              </a:spcBef>
              <a:buChar char="•"/>
              <a:tabLst>
                <a:tab pos="359410" algn="l"/>
              </a:tabLst>
            </a:pPr>
            <a:r>
              <a:rPr dirty="0" sz="800">
                <a:latin typeface="Times New Roman"/>
                <a:cs typeface="Times New Roman"/>
              </a:rPr>
              <a:t>Fuente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único.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0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 spc="10">
                <a:latin typeface="Times New Roman"/>
                <a:cs typeface="Times New Roman"/>
              </a:rPr>
              <a:t>El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cuadro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diálogo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 i="1">
                <a:latin typeface="Times New Roman"/>
                <a:cs typeface="Times New Roman"/>
              </a:rPr>
              <a:t>Componente</a:t>
            </a:r>
            <a:r>
              <a:rPr dirty="0" sz="800" spc="25" i="1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 i="1">
                <a:latin typeface="Times New Roman"/>
                <a:cs typeface="Times New Roman"/>
              </a:rPr>
              <a:t>Universal</a:t>
            </a:r>
            <a:r>
              <a:rPr dirty="0" sz="800" spc="25" i="1">
                <a:latin typeface="Times New Roman"/>
                <a:cs typeface="Times New Roman"/>
              </a:rPr>
              <a:t> </a:t>
            </a:r>
            <a:r>
              <a:rPr dirty="0" sz="800" spc="10" i="1">
                <a:latin typeface="Times New Roman"/>
                <a:cs typeface="Times New Roman"/>
              </a:rPr>
              <a:t>Machines</a:t>
            </a:r>
            <a:r>
              <a:rPr dirty="0" sz="800" spc="30" i="1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significativamente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diferente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al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la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otra</a:t>
            </a:r>
            <a:endParaRPr sz="800">
              <a:latin typeface="Times New Roman"/>
              <a:cs typeface="Times New Roman"/>
            </a:endParaRPr>
          </a:p>
          <a:p>
            <a:pPr marL="12700" marR="1333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objetos.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proporciona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descripción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completa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parámetros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capítulo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5.2.2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del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Manual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avanzado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Windsyn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depende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programa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externo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compatible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llamado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WindsynATPDraw.exe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desarrollado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Gabor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Furst.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toma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fabricante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como</a:t>
            </a:r>
            <a:endParaRPr sz="800">
              <a:latin typeface="Times New Roman"/>
              <a:cs typeface="Times New Roman"/>
            </a:endParaRPr>
          </a:p>
          <a:p>
            <a:pPr marL="12700" marR="198755">
              <a:lnSpc>
                <a:spcPct val="113799"/>
              </a:lnSpc>
              <a:spcBef>
                <a:spcPts val="5"/>
              </a:spcBef>
            </a:pPr>
            <a:r>
              <a:rPr dirty="0" sz="800">
                <a:latin typeface="Times New Roman"/>
                <a:cs typeface="Times New Roman"/>
              </a:rPr>
              <a:t>input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conocer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programa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Windsyn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adaptarlos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máquina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universal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eléctrica.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Windsyn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admite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siguientes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tipos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máquinas;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Máquinas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síncronas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rotor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saliente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redondo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con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opciones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amortiguación.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Máquinas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inducción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heridas,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jaula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simple,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jaula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doble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rotores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barra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profunda.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Windsyn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documentado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capítulo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5.2.5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Manual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avanzado.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9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emergente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Máquinas</a:t>
            </a:r>
            <a:r>
              <a:rPr dirty="0" sz="800" spc="8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contiene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siguientes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elementos: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890842" y="9329256"/>
            <a:ext cx="185864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  <a:tabLst>
                <a:tab pos="785495" algn="l"/>
              </a:tabLst>
            </a:pPr>
            <a:r>
              <a:rPr dirty="0" sz="800" spc="-10">
                <a:latin typeface="Times New Roman"/>
                <a:cs typeface="Times New Roman"/>
              </a:rPr>
              <a:t>Selección</a:t>
            </a:r>
            <a:r>
              <a:rPr dirty="0" sz="800">
                <a:latin typeface="Times New Roman"/>
                <a:cs typeface="Times New Roman"/>
              </a:rPr>
              <a:t>	Nombre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Icono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2932692" y="9264498"/>
            <a:ext cx="536575" cy="104330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 marR="5080">
              <a:lnSpc>
                <a:spcPct val="157200"/>
              </a:lnSpc>
              <a:spcBef>
                <a:spcPts val="90"/>
              </a:spcBef>
            </a:pPr>
            <a:r>
              <a:rPr dirty="0" sz="800">
                <a:latin typeface="Times New Roman"/>
                <a:cs typeface="Times New Roman"/>
              </a:rPr>
              <a:t>Tarjeta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ATP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MÁQUINA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59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445"/>
              </a:spcBef>
            </a:pPr>
            <a:r>
              <a:rPr dirty="0" sz="800" spc="-10">
                <a:latin typeface="Times New Roman"/>
                <a:cs typeface="Times New Roman"/>
              </a:rPr>
              <a:t>MÁQUINA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59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445"/>
              </a:spcBef>
            </a:pPr>
            <a:r>
              <a:rPr dirty="0" sz="800" spc="-10">
                <a:latin typeface="Times New Roman"/>
                <a:cs typeface="Times New Roman"/>
              </a:rPr>
              <a:t>MÁQUINA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3851194" y="9264498"/>
            <a:ext cx="1570355" cy="1043305"/>
          </a:xfrm>
          <a:prstGeom prst="rect">
            <a:avLst/>
          </a:prstGeom>
        </p:spPr>
        <p:txBody>
          <a:bodyPr wrap="square" lIns="0" tIns="812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640"/>
              </a:spcBef>
            </a:pPr>
            <a:r>
              <a:rPr dirty="0" sz="800" spc="-10">
                <a:latin typeface="Times New Roman"/>
                <a:cs typeface="Times New Roman"/>
              </a:rPr>
              <a:t>Descripción</a:t>
            </a:r>
            <a:endParaRPr sz="800">
              <a:latin typeface="Times New Roman"/>
              <a:cs typeface="Times New Roman"/>
            </a:endParaRPr>
          </a:p>
          <a:p>
            <a:pPr marL="12700" marR="298450">
              <a:lnSpc>
                <a:spcPct val="113799"/>
              </a:lnSpc>
              <a:spcBef>
                <a:spcPts val="415"/>
              </a:spcBef>
            </a:pPr>
            <a:r>
              <a:rPr dirty="0" sz="800">
                <a:latin typeface="Times New Roman"/>
                <a:cs typeface="Times New Roman"/>
              </a:rPr>
              <a:t>Máquina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síncrona.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Sin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TACS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controlar.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Armadura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trifásica.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445"/>
              </a:spcBef>
            </a:pPr>
            <a:r>
              <a:rPr dirty="0" sz="800">
                <a:latin typeface="Times New Roman"/>
                <a:cs typeface="Times New Roman"/>
              </a:rPr>
              <a:t>Máquina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síncrona.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Max.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8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Control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TACS.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Armadura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trifásica.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445"/>
              </a:spcBef>
            </a:pPr>
            <a:r>
              <a:rPr dirty="0" sz="800">
                <a:latin typeface="Times New Roman"/>
                <a:cs typeface="Times New Roman"/>
              </a:rPr>
              <a:t>Máquina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inducción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múltiples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890842" y="9535423"/>
            <a:ext cx="586740" cy="798830"/>
          </a:xfrm>
          <a:prstGeom prst="rect">
            <a:avLst/>
          </a:prstGeom>
        </p:spPr>
        <p:txBody>
          <a:bodyPr wrap="square" lIns="0" tIns="285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25"/>
              </a:spcBef>
            </a:pPr>
            <a:r>
              <a:rPr dirty="0" sz="800" i="1">
                <a:latin typeface="Times New Roman"/>
                <a:cs typeface="Times New Roman"/>
              </a:rPr>
              <a:t>SM</a:t>
            </a:r>
            <a:r>
              <a:rPr dirty="0" sz="800" spc="45" i="1">
                <a:latin typeface="Times New Roman"/>
                <a:cs typeface="Times New Roman"/>
              </a:rPr>
              <a:t> </a:t>
            </a:r>
            <a:r>
              <a:rPr dirty="0" sz="800" spc="-25" i="1">
                <a:latin typeface="Times New Roman"/>
                <a:cs typeface="Times New Roman"/>
              </a:rPr>
              <a:t>59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i="1">
                <a:latin typeface="Times New Roman"/>
                <a:cs typeface="Times New Roman"/>
              </a:rPr>
              <a:t>+</a:t>
            </a:r>
            <a:r>
              <a:rPr dirty="0" sz="800" spc="3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Sin</a:t>
            </a:r>
            <a:r>
              <a:rPr dirty="0" sz="800" spc="30" i="1">
                <a:latin typeface="Times New Roman"/>
                <a:cs typeface="Times New Roman"/>
              </a:rPr>
              <a:t> </a:t>
            </a:r>
            <a:r>
              <a:rPr dirty="0" sz="800" spc="-10" i="1">
                <a:latin typeface="Times New Roman"/>
                <a:cs typeface="Times New Roman"/>
              </a:rPr>
              <a:t>control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395"/>
              </a:spcBef>
            </a:pPr>
            <a:r>
              <a:rPr dirty="0" sz="800" i="1">
                <a:latin typeface="Times New Roman"/>
                <a:cs typeface="Times New Roman"/>
              </a:rPr>
              <a:t>SM</a:t>
            </a:r>
            <a:r>
              <a:rPr dirty="0" sz="800" spc="45" i="1">
                <a:latin typeface="Times New Roman"/>
                <a:cs typeface="Times New Roman"/>
              </a:rPr>
              <a:t> </a:t>
            </a:r>
            <a:r>
              <a:rPr dirty="0" sz="800" spc="-25" i="1">
                <a:latin typeface="Times New Roman"/>
                <a:cs typeface="Times New Roman"/>
              </a:rPr>
              <a:t>59</a:t>
            </a:r>
            <a:endParaRPr sz="800">
              <a:latin typeface="Times New Roman"/>
              <a:cs typeface="Times New Roman"/>
            </a:endParaRPr>
          </a:p>
          <a:p>
            <a:pPr marL="45720">
              <a:lnSpc>
                <a:spcPct val="100000"/>
              </a:lnSpc>
              <a:spcBef>
                <a:spcPts val="135"/>
              </a:spcBef>
            </a:pPr>
            <a:r>
              <a:rPr dirty="0" sz="800" i="1">
                <a:latin typeface="Times New Roman"/>
                <a:cs typeface="Times New Roman"/>
              </a:rPr>
              <a:t>+</a:t>
            </a:r>
            <a:r>
              <a:rPr dirty="0" sz="800" spc="2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8</a:t>
            </a:r>
            <a:r>
              <a:rPr dirty="0" sz="800" spc="25" i="1">
                <a:latin typeface="Times New Roman"/>
                <a:cs typeface="Times New Roman"/>
              </a:rPr>
              <a:t> </a:t>
            </a:r>
            <a:r>
              <a:rPr dirty="0" sz="800" spc="-10" i="1">
                <a:latin typeface="Times New Roman"/>
                <a:cs typeface="Times New Roman"/>
              </a:rPr>
              <a:t>control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495"/>
              </a:spcBef>
            </a:pPr>
            <a:r>
              <a:rPr dirty="0" sz="800" i="1">
                <a:latin typeface="Times New Roman"/>
                <a:cs typeface="Times New Roman"/>
              </a:rPr>
              <a:t>IM</a:t>
            </a:r>
            <a:r>
              <a:rPr dirty="0" sz="800" spc="40" i="1">
                <a:latin typeface="Times New Roman"/>
                <a:cs typeface="Times New Roman"/>
              </a:rPr>
              <a:t> </a:t>
            </a:r>
            <a:r>
              <a:rPr dirty="0" sz="800" spc="-25" i="1">
                <a:latin typeface="Times New Roman"/>
                <a:cs typeface="Times New Roman"/>
              </a:rPr>
              <a:t>56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1663969" y="9527493"/>
            <a:ext cx="46990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10">
                <a:latin typeface="Courier New"/>
                <a:cs typeface="Courier New"/>
              </a:rPr>
              <a:t>SM59_NC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2470137" y="9580357"/>
            <a:ext cx="83185" cy="730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300" spc="-25">
                <a:solidFill>
                  <a:srgbClr val="008000"/>
                </a:solidFill>
                <a:latin typeface="Times New Roman"/>
                <a:cs typeface="Times New Roman"/>
              </a:rPr>
              <a:t>SM</a:t>
            </a:r>
            <a:endParaRPr sz="300">
              <a:latin typeface="Times New Roman"/>
              <a:cs typeface="Times New Roman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1663969" y="9844674"/>
            <a:ext cx="46990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10">
                <a:latin typeface="Courier New"/>
                <a:cs typeface="Courier New"/>
              </a:rPr>
              <a:t>SM59_FC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2536216" y="9963617"/>
            <a:ext cx="83185" cy="730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300" spc="-25">
                <a:solidFill>
                  <a:srgbClr val="008000"/>
                </a:solidFill>
                <a:latin typeface="Times New Roman"/>
                <a:cs typeface="Times New Roman"/>
              </a:rPr>
              <a:t>SM</a:t>
            </a:r>
            <a:endParaRPr sz="300">
              <a:latin typeface="Times New Roman"/>
              <a:cs typeface="Times New Roman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1663969" y="10168463"/>
            <a:ext cx="34290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10">
                <a:latin typeface="Courier New"/>
                <a:cs typeface="Courier New"/>
              </a:rPr>
              <a:t>IM56A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2549432" y="10208111"/>
            <a:ext cx="104775" cy="730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300" spc="-25">
                <a:solidFill>
                  <a:srgbClr val="008000"/>
                </a:solidFill>
                <a:latin typeface="Times New Roman"/>
                <a:cs typeface="Times New Roman"/>
              </a:rPr>
              <a:t>SOY</a:t>
            </a:r>
            <a:endParaRPr sz="3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3" name="object 3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4" name="object 4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678"/>
                  </a:lnTo>
                  <a:lnTo>
                    <a:pt x="142755" y="98678"/>
                  </a:lnTo>
                  <a:lnTo>
                    <a:pt x="136180" y="99986"/>
                  </a:lnTo>
                  <a:lnTo>
                    <a:pt x="104587" y="124182"/>
                  </a:lnTo>
                  <a:lnTo>
                    <a:pt x="98048" y="143385"/>
                  </a:lnTo>
                  <a:lnTo>
                    <a:pt x="98048" y="569369"/>
                  </a:lnTo>
                  <a:lnTo>
                    <a:pt x="117977" y="603813"/>
                  </a:lnTo>
                  <a:lnTo>
                    <a:pt x="142755" y="614076"/>
                  </a:lnTo>
                  <a:lnTo>
                    <a:pt x="1886711" y="614076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4076"/>
                  </a:moveTo>
                  <a:lnTo>
                    <a:pt x="1744971" y="614076"/>
                  </a:lnTo>
                  <a:lnTo>
                    <a:pt x="1751545" y="612768"/>
                  </a:lnTo>
                  <a:lnTo>
                    <a:pt x="1764174" y="607537"/>
                  </a:lnTo>
                  <a:lnTo>
                    <a:pt x="1788370" y="575944"/>
                  </a:lnTo>
                  <a:lnTo>
                    <a:pt x="1789678" y="569369"/>
                  </a:lnTo>
                  <a:lnTo>
                    <a:pt x="1789678" y="143385"/>
                  </a:lnTo>
                  <a:lnTo>
                    <a:pt x="1769748" y="108942"/>
                  </a:lnTo>
                  <a:lnTo>
                    <a:pt x="1744971" y="98678"/>
                  </a:lnTo>
                  <a:lnTo>
                    <a:pt x="1886711" y="98678"/>
                  </a:lnTo>
                  <a:lnTo>
                    <a:pt x="1886711" y="614076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2932176" y="500528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1982" y="528634"/>
                  </a:moveTo>
                  <a:lnTo>
                    <a:pt x="52863" y="528634"/>
                  </a:lnTo>
                  <a:lnTo>
                    <a:pt x="49392" y="528528"/>
                  </a:lnTo>
                  <a:lnTo>
                    <a:pt x="13028" y="510568"/>
                  </a:lnTo>
                  <a:lnTo>
                    <a:pt x="0" y="479279"/>
                  </a:lnTo>
                  <a:lnTo>
                    <a:pt x="0" y="475770"/>
                  </a:lnTo>
                  <a:lnTo>
                    <a:pt x="0" y="49354"/>
                  </a:lnTo>
                  <a:lnTo>
                    <a:pt x="17937" y="12905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762"/>
                  </a:lnTo>
                  <a:lnTo>
                    <a:pt x="1704845" y="49354"/>
                  </a:lnTo>
                  <a:lnTo>
                    <a:pt x="1704845" y="479279"/>
                  </a:lnTo>
                  <a:lnTo>
                    <a:pt x="1686907" y="515418"/>
                  </a:lnTo>
                  <a:lnTo>
                    <a:pt x="1655453" y="528528"/>
                  </a:lnTo>
                  <a:lnTo>
                    <a:pt x="1651982" y="52863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" name="object 6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266"/>
              <a:ext cx="145374" cy="145374"/>
            </a:xfrm>
            <a:prstGeom prst="rect">
              <a:avLst/>
            </a:prstGeom>
          </p:spPr>
        </p:pic>
      </p:grpSp>
      <p:sp>
        <p:nvSpPr>
          <p:cNvPr id="7" name="object 7" descr=""/>
          <p:cNvSpPr txBox="1"/>
          <p:nvPr/>
        </p:nvSpPr>
        <p:spPr>
          <a:xfrm>
            <a:off x="3519868" y="811627"/>
            <a:ext cx="52959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10">
                <a:latin typeface="Arial MT"/>
                <a:cs typeface="Arial MT"/>
              </a:rPr>
              <a:t>Traduciendo...</a:t>
            </a:r>
            <a:endParaRPr sz="600">
              <a:latin typeface="Arial MT"/>
              <a:cs typeface="Arial MT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831370" y="4122200"/>
            <a:ext cx="17843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118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4611106" y="4142023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2456921" y="362288"/>
            <a:ext cx="50165" cy="730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300" spc="-50">
                <a:solidFill>
                  <a:srgbClr val="800000"/>
                </a:solidFill>
                <a:latin typeface="Times New Roman"/>
                <a:cs typeface="Times New Roman"/>
              </a:rPr>
              <a:t>T</a:t>
            </a:r>
            <a:endParaRPr sz="30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2932692" y="342464"/>
            <a:ext cx="35369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56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890842" y="527486"/>
            <a:ext cx="38417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10" i="1">
                <a:latin typeface="Times New Roman"/>
                <a:cs typeface="Times New Roman"/>
              </a:rPr>
              <a:t>Windsyn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1663969" y="482552"/>
            <a:ext cx="723900" cy="34290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 marR="5080">
              <a:lnSpc>
                <a:spcPct val="130100"/>
              </a:lnSpc>
              <a:spcBef>
                <a:spcPts val="90"/>
              </a:spcBef>
            </a:pPr>
            <a:r>
              <a:rPr dirty="0" sz="800">
                <a:latin typeface="Courier New"/>
                <a:cs typeface="Courier New"/>
              </a:rPr>
              <a:t>SABIDURÍA</a:t>
            </a:r>
            <a:r>
              <a:rPr dirty="0" sz="800" spc="225">
                <a:latin typeface="Courier New"/>
                <a:cs typeface="Courier New"/>
              </a:rPr>
              <a:t> </a:t>
            </a:r>
            <a:r>
              <a:rPr dirty="0" sz="800" spc="-50">
                <a:latin typeface="Courier New"/>
                <a:cs typeface="Courier New"/>
              </a:rPr>
              <a:t>/ </a:t>
            </a:r>
            <a:r>
              <a:rPr dirty="0" sz="800" spc="-10">
                <a:latin typeface="Courier New"/>
                <a:cs typeface="Courier New"/>
              </a:rPr>
              <a:t>WISSYN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2430489" y="619997"/>
            <a:ext cx="102870" cy="730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300" spc="-20">
                <a:solidFill>
                  <a:srgbClr val="0000FF"/>
                </a:solidFill>
                <a:latin typeface="Times New Roman"/>
                <a:cs typeface="Times New Roman"/>
              </a:rPr>
              <a:t>Exfd</a:t>
            </a:r>
            <a:endParaRPr sz="300">
              <a:latin typeface="Times New Roman"/>
              <a:cs typeface="Times New Roman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2681590" y="778587"/>
            <a:ext cx="334010" cy="730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300">
                <a:solidFill>
                  <a:srgbClr val="0000FF"/>
                </a:solidFill>
                <a:latin typeface="Times New Roman"/>
                <a:cs typeface="Times New Roman"/>
              </a:rPr>
              <a:t>Esfuerzo</a:t>
            </a:r>
            <a:r>
              <a:rPr dirty="0" sz="300" spc="15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300">
                <a:solidFill>
                  <a:srgbClr val="0000FF"/>
                </a:solidFill>
                <a:latin typeface="Times New Roman"/>
                <a:cs typeface="Times New Roman"/>
              </a:rPr>
              <a:t>de</a:t>
            </a:r>
            <a:r>
              <a:rPr dirty="0" sz="300" spc="20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300" spc="-10">
                <a:solidFill>
                  <a:srgbClr val="0000FF"/>
                </a:solidFill>
                <a:latin typeface="Times New Roman"/>
                <a:cs typeface="Times New Roman"/>
              </a:rPr>
              <a:t>torsión</a:t>
            </a:r>
            <a:endParaRPr sz="300">
              <a:latin typeface="Times New Roman"/>
              <a:cs typeface="Times New Roman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2569256" y="588279"/>
            <a:ext cx="177800" cy="144780"/>
          </a:xfrm>
          <a:prstGeom prst="rect">
            <a:avLst/>
          </a:prstGeom>
        </p:spPr>
        <p:txBody>
          <a:bodyPr wrap="square" lIns="0" tIns="26034" rIns="0" bIns="0" rtlCol="0" vert="horz">
            <a:spAutoFit/>
          </a:bodyPr>
          <a:lstStyle/>
          <a:p>
            <a:pPr marL="32384">
              <a:lnSpc>
                <a:spcPct val="100000"/>
              </a:lnSpc>
              <a:spcBef>
                <a:spcPts val="204"/>
              </a:spcBef>
            </a:pPr>
            <a:r>
              <a:rPr dirty="0" sz="300">
                <a:solidFill>
                  <a:srgbClr val="FF0000"/>
                </a:solidFill>
                <a:latin typeface="Times New Roman"/>
                <a:cs typeface="Times New Roman"/>
              </a:rPr>
              <a:t>UM</a:t>
            </a:r>
            <a:r>
              <a:rPr dirty="0" sz="300" spc="10">
                <a:solidFill>
                  <a:srgbClr val="FF0000"/>
                </a:solidFill>
                <a:latin typeface="Times New Roman"/>
                <a:cs typeface="Times New Roman"/>
              </a:rPr>
              <a:t> </a:t>
            </a:r>
            <a:r>
              <a:rPr dirty="0" sz="300">
                <a:solidFill>
                  <a:srgbClr val="FF0000"/>
                </a:solidFill>
                <a:latin typeface="Times New Roman"/>
                <a:cs typeface="Times New Roman"/>
              </a:rPr>
              <a:t>/</a:t>
            </a:r>
            <a:r>
              <a:rPr dirty="0" sz="300" spc="10">
                <a:solidFill>
                  <a:srgbClr val="FF0000"/>
                </a:solidFill>
                <a:latin typeface="Times New Roman"/>
                <a:cs typeface="Times New Roman"/>
              </a:rPr>
              <a:t> </a:t>
            </a:r>
            <a:r>
              <a:rPr dirty="0" sz="300" spc="-50">
                <a:solidFill>
                  <a:srgbClr val="FF0000"/>
                </a:solidFill>
                <a:latin typeface="Times New Roman"/>
                <a:cs typeface="Times New Roman"/>
              </a:rPr>
              <a:t>W</a:t>
            </a:r>
            <a:endParaRPr sz="3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300">
                <a:solidFill>
                  <a:srgbClr val="0000FF"/>
                </a:solidFill>
                <a:latin typeface="Times New Roman"/>
                <a:cs typeface="Times New Roman"/>
              </a:rPr>
              <a:t>SM-</a:t>
            </a:r>
            <a:r>
              <a:rPr dirty="0" sz="300" spc="-25">
                <a:solidFill>
                  <a:srgbClr val="0000FF"/>
                </a:solidFill>
                <a:latin typeface="Times New Roman"/>
                <a:cs typeface="Times New Roman"/>
              </a:rPr>
              <a:t>sdq</a:t>
            </a:r>
            <a:endParaRPr sz="300">
              <a:latin typeface="Times New Roman"/>
              <a:cs typeface="Times New Roman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2932692" y="495768"/>
            <a:ext cx="733425" cy="303530"/>
          </a:xfrm>
          <a:prstGeom prst="rect">
            <a:avLst/>
          </a:prstGeom>
        </p:spPr>
        <p:txBody>
          <a:bodyPr wrap="square" lIns="0" tIns="285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25"/>
              </a:spcBef>
            </a:pPr>
            <a:r>
              <a:rPr dirty="0" sz="800">
                <a:latin typeface="Times New Roman"/>
                <a:cs typeface="Times New Roman"/>
              </a:rPr>
              <a:t>MAQUINA</a:t>
            </a:r>
            <a:r>
              <a:rPr dirty="0" sz="800" spc="15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UM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1,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3,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4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3851194" y="111819"/>
            <a:ext cx="1343660" cy="687070"/>
          </a:xfrm>
          <a:prstGeom prst="rect">
            <a:avLst/>
          </a:prstGeom>
        </p:spPr>
        <p:txBody>
          <a:bodyPr wrap="square" lIns="0" tIns="66040" rIns="0" bIns="0" rtlCol="0" vert="horz">
            <a:spAutoFit/>
          </a:bodyPr>
          <a:lstStyle/>
          <a:p>
            <a:pPr marL="96520">
              <a:lnSpc>
                <a:spcPct val="100000"/>
              </a:lnSpc>
              <a:spcBef>
                <a:spcPts val="52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  <a:p>
            <a:pPr marL="12700">
              <a:lnSpc>
                <a:spcPct val="100000"/>
              </a:lnSpc>
              <a:spcBef>
                <a:spcPts val="465"/>
              </a:spcBef>
            </a:pPr>
            <a:r>
              <a:rPr dirty="0" sz="800">
                <a:latin typeface="Times New Roman"/>
                <a:cs typeface="Times New Roman"/>
              </a:rPr>
              <a:t>control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S.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Armadura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trifásica.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345"/>
              </a:spcBef>
            </a:pPr>
            <a:r>
              <a:rPr dirty="0" sz="800">
                <a:latin typeface="Times New Roman"/>
                <a:cs typeface="Times New Roman"/>
              </a:rPr>
              <a:t>Máquina</a:t>
            </a:r>
            <a:r>
              <a:rPr dirty="0" sz="800" spc="12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universal</a:t>
            </a:r>
            <a:r>
              <a:rPr dirty="0" sz="800" spc="12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con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entrada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fabricante.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890842" y="917354"/>
            <a:ext cx="697865" cy="143446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i="1">
                <a:latin typeface="Times New Roman"/>
                <a:cs typeface="Times New Roman"/>
              </a:rPr>
              <a:t>UM1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80"/>
              </a:spcBef>
            </a:pPr>
            <a:r>
              <a:rPr dirty="0" sz="800" spc="-10" i="1">
                <a:latin typeface="Times New Roman"/>
                <a:cs typeface="Times New Roman"/>
              </a:rPr>
              <a:t>Sincrónico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00"/>
              </a:spcBef>
            </a:pPr>
            <a:r>
              <a:rPr dirty="0" sz="800" spc="-25" i="1">
                <a:latin typeface="Times New Roman"/>
                <a:cs typeface="Times New Roman"/>
              </a:rPr>
              <a:t>UM3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10" i="1">
                <a:latin typeface="Times New Roman"/>
                <a:cs typeface="Times New Roman"/>
              </a:rPr>
              <a:t>Inducción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00"/>
              </a:spcBef>
            </a:pPr>
            <a:r>
              <a:rPr dirty="0" sz="800" spc="-25" i="1">
                <a:latin typeface="Times New Roman"/>
                <a:cs typeface="Times New Roman"/>
              </a:rPr>
              <a:t>UM4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10" i="1">
                <a:latin typeface="Times New Roman"/>
                <a:cs typeface="Times New Roman"/>
              </a:rPr>
              <a:t>Inducción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08400"/>
              </a:lnSpc>
              <a:spcBef>
                <a:spcPts val="415"/>
              </a:spcBef>
            </a:pPr>
            <a:r>
              <a:rPr dirty="0" sz="800" i="1">
                <a:latin typeface="Times New Roman"/>
                <a:cs typeface="Times New Roman"/>
              </a:rPr>
              <a:t>UM6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spc="-10" i="1">
                <a:latin typeface="Times New Roman"/>
                <a:cs typeface="Times New Roman"/>
              </a:rPr>
              <a:t>individual</a:t>
            </a:r>
            <a:r>
              <a:rPr dirty="0" sz="800" spc="500" i="1">
                <a:latin typeface="Times New Roman"/>
                <a:cs typeface="Times New Roman"/>
              </a:rPr>
              <a:t> </a:t>
            </a:r>
            <a:r>
              <a:rPr dirty="0" sz="800" spc="-20" i="1">
                <a:latin typeface="Times New Roman"/>
                <a:cs typeface="Times New Roman"/>
              </a:rPr>
              <a:t>fase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00"/>
              </a:spcBef>
            </a:pPr>
            <a:r>
              <a:rPr dirty="0" sz="800" i="1">
                <a:latin typeface="Times New Roman"/>
                <a:cs typeface="Times New Roman"/>
              </a:rPr>
              <a:t>UM8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spc="-25" i="1">
                <a:latin typeface="Times New Roman"/>
                <a:cs typeface="Times New Roman"/>
              </a:rPr>
              <a:t>DC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1663969" y="897530"/>
            <a:ext cx="27940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0">
                <a:latin typeface="Courier New"/>
                <a:cs typeface="Courier New"/>
              </a:rPr>
              <a:t>UM_1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2536216" y="1016473"/>
            <a:ext cx="83185" cy="730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300" spc="-25">
                <a:solidFill>
                  <a:srgbClr val="008000"/>
                </a:solidFill>
                <a:latin typeface="Times New Roman"/>
                <a:cs typeface="Times New Roman"/>
              </a:rPr>
              <a:t>SM</a:t>
            </a:r>
            <a:endParaRPr sz="300">
              <a:latin typeface="Times New Roman"/>
              <a:cs typeface="Times New Roman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2450313" y="1115591"/>
            <a:ext cx="52069" cy="730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300" spc="-50">
                <a:solidFill>
                  <a:srgbClr val="800000"/>
                </a:solidFill>
                <a:latin typeface="Times New Roman"/>
                <a:cs typeface="Times New Roman"/>
              </a:rPr>
              <a:t>ω</a:t>
            </a:r>
            <a:endParaRPr sz="300">
              <a:latin typeface="Times New Roman"/>
              <a:cs typeface="Times New Roman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2932692" y="879027"/>
            <a:ext cx="733425" cy="1591945"/>
          </a:xfrm>
          <a:prstGeom prst="rect">
            <a:avLst/>
          </a:prstGeom>
        </p:spPr>
        <p:txBody>
          <a:bodyPr wrap="square" lIns="0" tIns="285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25"/>
              </a:spcBef>
            </a:pPr>
            <a:r>
              <a:rPr dirty="0" sz="800">
                <a:latin typeface="Times New Roman"/>
                <a:cs typeface="Times New Roman"/>
              </a:rPr>
              <a:t>MAQUINA</a:t>
            </a:r>
            <a:r>
              <a:rPr dirty="0" sz="800" spc="15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UM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1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00"/>
              </a:spcBef>
            </a:pPr>
            <a:r>
              <a:rPr dirty="0" sz="800">
                <a:latin typeface="Times New Roman"/>
                <a:cs typeface="Times New Roman"/>
              </a:rPr>
              <a:t>MAQUINA</a:t>
            </a:r>
            <a:r>
              <a:rPr dirty="0" sz="800" spc="15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UM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3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445"/>
              </a:spcBef>
            </a:pPr>
            <a:r>
              <a:rPr dirty="0" sz="800">
                <a:latin typeface="Times New Roman"/>
                <a:cs typeface="Times New Roman"/>
              </a:rPr>
              <a:t>MAQUINA</a:t>
            </a:r>
            <a:r>
              <a:rPr dirty="0" sz="800" spc="15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UM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4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495"/>
              </a:spcBef>
            </a:pPr>
            <a:r>
              <a:rPr dirty="0" sz="800">
                <a:latin typeface="Times New Roman"/>
                <a:cs typeface="Times New Roman"/>
              </a:rPr>
              <a:t>MAQUINA</a:t>
            </a:r>
            <a:r>
              <a:rPr dirty="0" sz="800" spc="15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UM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6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495"/>
              </a:spcBef>
            </a:pPr>
            <a:r>
              <a:rPr dirty="0" sz="800">
                <a:latin typeface="Times New Roman"/>
                <a:cs typeface="Times New Roman"/>
              </a:rPr>
              <a:t>MAQUINA</a:t>
            </a:r>
            <a:r>
              <a:rPr dirty="0" sz="800" spc="15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UM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8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3851194" y="879027"/>
            <a:ext cx="2409190" cy="1591945"/>
          </a:xfrm>
          <a:prstGeom prst="rect">
            <a:avLst/>
          </a:prstGeom>
        </p:spPr>
        <p:txBody>
          <a:bodyPr wrap="square" lIns="0" tIns="285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25"/>
              </a:spcBef>
            </a:pPr>
            <a:r>
              <a:rPr dirty="0" sz="800">
                <a:latin typeface="Times New Roman"/>
                <a:cs typeface="Times New Roman"/>
              </a:rPr>
              <a:t>Sincrónico.</a:t>
            </a:r>
            <a:r>
              <a:rPr dirty="0" sz="800" spc="1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Establecer</a:t>
            </a:r>
            <a:r>
              <a:rPr dirty="0" sz="800" spc="14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inicialización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bajo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ATP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Configuración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/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Interruptor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/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spc="-25" i="1">
                <a:latin typeface="Times New Roman"/>
                <a:cs typeface="Times New Roman"/>
              </a:rPr>
              <a:t>UM.</a:t>
            </a:r>
            <a:endParaRPr sz="800">
              <a:latin typeface="Times New Roman"/>
              <a:cs typeface="Times New Roman"/>
            </a:endParaRPr>
          </a:p>
          <a:p>
            <a:pPr marL="12700" marR="674370">
              <a:lnSpc>
                <a:spcPct val="131900"/>
              </a:lnSpc>
              <a:spcBef>
                <a:spcPts val="195"/>
              </a:spcBef>
            </a:pPr>
            <a:r>
              <a:rPr dirty="0" sz="800">
                <a:latin typeface="Times New Roman"/>
                <a:cs typeface="Times New Roman"/>
              </a:rPr>
              <a:t>Inducción.</a:t>
            </a:r>
            <a:r>
              <a:rPr dirty="0" sz="800" spc="1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Establecer</a:t>
            </a:r>
            <a:r>
              <a:rPr dirty="0" sz="800" spc="1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inicialización</a:t>
            </a:r>
            <a:r>
              <a:rPr dirty="0" sz="800" spc="15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ATP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Configuración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/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Interruptor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/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spc="-25" i="1">
                <a:latin typeface="Times New Roman"/>
                <a:cs typeface="Times New Roman"/>
              </a:rPr>
              <a:t>UM.</a:t>
            </a:r>
            <a:r>
              <a:rPr dirty="0" sz="800" spc="50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Inducción.</a:t>
            </a:r>
            <a:r>
              <a:rPr dirty="0" sz="800" spc="1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Establecer</a:t>
            </a:r>
            <a:r>
              <a:rPr dirty="0" sz="800" spc="1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inicialización</a:t>
            </a:r>
            <a:r>
              <a:rPr dirty="0" sz="800" spc="15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ATP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Configuración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/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Interruptor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/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spc="-25" i="1">
                <a:latin typeface="Times New Roman"/>
                <a:cs typeface="Times New Roman"/>
              </a:rPr>
              <a:t>UM.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285"/>
              </a:spcBef>
            </a:pPr>
            <a:r>
              <a:rPr dirty="0" sz="800">
                <a:latin typeface="Times New Roman"/>
                <a:cs typeface="Times New Roman"/>
              </a:rPr>
              <a:t>Fase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única.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Establecer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inicialización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bajo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ATP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Configuración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/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Interruptor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/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spc="-25" i="1">
                <a:latin typeface="Times New Roman"/>
                <a:cs typeface="Times New Roman"/>
              </a:rPr>
              <a:t>UM.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  <a:spcBef>
                <a:spcPts val="365"/>
              </a:spcBef>
            </a:pPr>
            <a:r>
              <a:rPr dirty="0" sz="800">
                <a:latin typeface="Times New Roman"/>
                <a:cs typeface="Times New Roman"/>
              </a:rPr>
              <a:t>Máquina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corriente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continua.</a:t>
            </a:r>
            <a:r>
              <a:rPr dirty="0" sz="800" spc="1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Establecer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inicialización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bajo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ATP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Configuración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/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Interruptor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/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spc="-25" i="1">
                <a:latin typeface="Times New Roman"/>
                <a:cs typeface="Times New Roman"/>
              </a:rPr>
              <a:t>UM.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1663969" y="1221319"/>
            <a:ext cx="27940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0">
                <a:latin typeface="Courier New"/>
                <a:cs typeface="Courier New"/>
              </a:rPr>
              <a:t>UM_3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2549432" y="1340261"/>
            <a:ext cx="104775" cy="730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300" spc="-25">
                <a:solidFill>
                  <a:srgbClr val="008000"/>
                </a:solidFill>
                <a:latin typeface="Times New Roman"/>
                <a:cs typeface="Times New Roman"/>
              </a:rPr>
              <a:t>SOY</a:t>
            </a:r>
            <a:endParaRPr sz="300">
              <a:latin typeface="Times New Roman"/>
              <a:cs typeface="Times New Roman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2450313" y="1432772"/>
            <a:ext cx="52069" cy="730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300" spc="-50">
                <a:solidFill>
                  <a:srgbClr val="800000"/>
                </a:solidFill>
                <a:latin typeface="Times New Roman"/>
                <a:cs typeface="Times New Roman"/>
              </a:rPr>
              <a:t>ω</a:t>
            </a:r>
            <a:endParaRPr sz="300">
              <a:latin typeface="Times New Roman"/>
              <a:cs typeface="Times New Roman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1663969" y="1545108"/>
            <a:ext cx="27940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0">
                <a:latin typeface="Courier New"/>
                <a:cs typeface="Courier New"/>
              </a:rPr>
              <a:t>UM_4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2549432" y="1657442"/>
            <a:ext cx="104775" cy="730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300" spc="-25">
                <a:solidFill>
                  <a:srgbClr val="008000"/>
                </a:solidFill>
                <a:latin typeface="Times New Roman"/>
                <a:cs typeface="Times New Roman"/>
              </a:rPr>
              <a:t>SOY</a:t>
            </a:r>
            <a:endParaRPr sz="300">
              <a:latin typeface="Times New Roman"/>
              <a:cs typeface="Times New Roman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2450313" y="1756561"/>
            <a:ext cx="52069" cy="730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300" spc="-50">
                <a:solidFill>
                  <a:srgbClr val="800000"/>
                </a:solidFill>
                <a:latin typeface="Times New Roman"/>
                <a:cs typeface="Times New Roman"/>
              </a:rPr>
              <a:t>ω</a:t>
            </a:r>
            <a:endParaRPr sz="300">
              <a:latin typeface="Times New Roman"/>
              <a:cs typeface="Times New Roman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1663969" y="1862288"/>
            <a:ext cx="27940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0">
                <a:latin typeface="Courier New"/>
                <a:cs typeface="Courier New"/>
              </a:rPr>
              <a:t>UM_6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2542824" y="1981231"/>
            <a:ext cx="69850" cy="730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300" spc="-25">
                <a:solidFill>
                  <a:srgbClr val="008000"/>
                </a:solidFill>
                <a:latin typeface="Times New Roman"/>
                <a:cs typeface="Times New Roman"/>
              </a:rPr>
              <a:t>SP</a:t>
            </a:r>
            <a:endParaRPr sz="300">
              <a:latin typeface="Times New Roman"/>
              <a:cs typeface="Times New Roman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2450313" y="2080350"/>
            <a:ext cx="52069" cy="730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300" spc="-50">
                <a:solidFill>
                  <a:srgbClr val="800000"/>
                </a:solidFill>
                <a:latin typeface="Times New Roman"/>
                <a:cs typeface="Times New Roman"/>
              </a:rPr>
              <a:t>ω</a:t>
            </a:r>
            <a:endParaRPr sz="300">
              <a:latin typeface="Times New Roman"/>
              <a:cs typeface="Times New Roman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1663969" y="2186076"/>
            <a:ext cx="27940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0">
                <a:latin typeface="Courier New"/>
                <a:cs typeface="Courier New"/>
              </a:rPr>
              <a:t>UM_8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2536216" y="2305019"/>
            <a:ext cx="313055" cy="730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300">
                <a:solidFill>
                  <a:srgbClr val="008000"/>
                </a:solidFill>
                <a:latin typeface="Times New Roman"/>
                <a:cs typeface="Times New Roman"/>
              </a:rPr>
              <a:t>corriente</a:t>
            </a:r>
            <a:r>
              <a:rPr dirty="0" sz="300" spc="20">
                <a:solidFill>
                  <a:srgbClr val="008000"/>
                </a:solidFill>
                <a:latin typeface="Times New Roman"/>
                <a:cs typeface="Times New Roman"/>
              </a:rPr>
              <a:t> </a:t>
            </a:r>
            <a:r>
              <a:rPr dirty="0" sz="300" spc="-10">
                <a:solidFill>
                  <a:srgbClr val="008000"/>
                </a:solidFill>
                <a:latin typeface="Times New Roman"/>
                <a:cs typeface="Times New Roman"/>
              </a:rPr>
              <a:t>continua</a:t>
            </a:r>
            <a:endParaRPr sz="300">
              <a:latin typeface="Times New Roman"/>
              <a:cs typeface="Times New Roman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2450313" y="2397530"/>
            <a:ext cx="52069" cy="730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300" spc="-50">
                <a:solidFill>
                  <a:srgbClr val="800000"/>
                </a:solidFill>
                <a:latin typeface="Times New Roman"/>
                <a:cs typeface="Times New Roman"/>
              </a:rPr>
              <a:t>ω</a:t>
            </a:r>
            <a:endParaRPr sz="300">
              <a:latin typeface="Times New Roman"/>
              <a:cs typeface="Times New Roman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831370" y="2682993"/>
            <a:ext cx="4400550" cy="732790"/>
          </a:xfrm>
          <a:prstGeom prst="rect">
            <a:avLst/>
          </a:prstGeom>
        </p:spPr>
        <p:txBody>
          <a:bodyPr wrap="square" lIns="0" tIns="3492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75"/>
              </a:spcBef>
            </a:pPr>
            <a:r>
              <a:rPr dirty="0" sz="800" b="1">
                <a:latin typeface="Times New Roman"/>
                <a:cs typeface="Times New Roman"/>
              </a:rPr>
              <a:t>4.11.8</a:t>
            </a:r>
            <a:r>
              <a:rPr dirty="0" sz="800" spc="35" b="1">
                <a:latin typeface="Times New Roman"/>
                <a:cs typeface="Times New Roman"/>
              </a:rPr>
              <a:t> </a:t>
            </a:r>
            <a:r>
              <a:rPr dirty="0" sz="800" spc="-10" b="1">
                <a:latin typeface="Times New Roman"/>
                <a:cs typeface="Times New Roman"/>
              </a:rPr>
              <a:t>Transformadores</a:t>
            </a:r>
            <a:endParaRPr sz="800">
              <a:latin typeface="Times New Roman"/>
              <a:cs typeface="Times New Roman"/>
            </a:endParaRPr>
          </a:p>
          <a:p>
            <a:pPr marL="1062990" marR="132080">
              <a:lnSpc>
                <a:spcPct val="113799"/>
              </a:lnSpc>
              <a:spcBef>
                <a:spcPts val="55"/>
              </a:spcBef>
            </a:pP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admite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</a:t>
            </a:r>
            <a:r>
              <a:rPr dirty="0" sz="800" spc="1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transformador;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Transformador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ideal,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transformador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saturable,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BCTRAN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transformador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híbrido.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los</a:t>
            </a:r>
            <a:endParaRPr sz="800">
              <a:latin typeface="Times New Roman"/>
              <a:cs typeface="Times New Roman"/>
            </a:endParaRPr>
          </a:p>
          <a:p>
            <a:pPr marL="106299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BCTRAN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documenta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capítulos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5.6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híbrido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Capítulo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5.7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Manual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avanzado.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1882031" y="3818235"/>
            <a:ext cx="220916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4.64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transformador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ATPDraw.</a:t>
            </a:r>
            <a:endParaRPr sz="800">
              <a:latin typeface="Times New Roman"/>
              <a:cs typeface="Times New Roman"/>
            </a:endParaRPr>
          </a:p>
        </p:txBody>
      </p:sp>
      <p:grpSp>
        <p:nvGrpSpPr>
          <p:cNvPr id="39" name="object 39" descr=""/>
          <p:cNvGrpSpPr/>
          <p:nvPr/>
        </p:nvGrpSpPr>
        <p:grpSpPr>
          <a:xfrm>
            <a:off x="368299" y="4729603"/>
            <a:ext cx="495934" cy="13335"/>
            <a:chOff x="368299" y="4729603"/>
            <a:chExt cx="495934" cy="13335"/>
          </a:xfrm>
        </p:grpSpPr>
        <p:sp>
          <p:nvSpPr>
            <p:cNvPr id="40" name="object 40" descr=""/>
            <p:cNvSpPr/>
            <p:nvPr/>
          </p:nvSpPr>
          <p:spPr>
            <a:xfrm>
              <a:off x="368299" y="4729603"/>
              <a:ext cx="495934" cy="6985"/>
            </a:xfrm>
            <a:custGeom>
              <a:avLst/>
              <a:gdLst/>
              <a:ahLst/>
              <a:cxnLst/>
              <a:rect l="l" t="t" r="r" b="b"/>
              <a:pathLst>
                <a:path w="495934" h="6985">
                  <a:moveTo>
                    <a:pt x="495594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495594" y="0"/>
                  </a:lnTo>
                  <a:lnTo>
                    <a:pt x="495594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 descr=""/>
            <p:cNvSpPr/>
            <p:nvPr/>
          </p:nvSpPr>
          <p:spPr>
            <a:xfrm>
              <a:off x="368287" y="4729606"/>
              <a:ext cx="495934" cy="13335"/>
            </a:xfrm>
            <a:custGeom>
              <a:avLst/>
              <a:gdLst/>
              <a:ahLst/>
              <a:cxnLst/>
              <a:rect l="l" t="t" r="r" b="b"/>
              <a:pathLst>
                <a:path w="495934" h="13335">
                  <a:moveTo>
                    <a:pt x="495604" y="0"/>
                  </a:moveTo>
                  <a:lnTo>
                    <a:pt x="488988" y="6604"/>
                  </a:lnTo>
                  <a:lnTo>
                    <a:pt x="0" y="6604"/>
                  </a:lnTo>
                  <a:lnTo>
                    <a:pt x="0" y="13220"/>
                  </a:lnTo>
                  <a:lnTo>
                    <a:pt x="488988" y="13220"/>
                  </a:lnTo>
                  <a:lnTo>
                    <a:pt x="495604" y="13220"/>
                  </a:lnTo>
                  <a:lnTo>
                    <a:pt x="495604" y="6604"/>
                  </a:lnTo>
                  <a:lnTo>
                    <a:pt x="495604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 descr=""/>
            <p:cNvSpPr/>
            <p:nvPr/>
          </p:nvSpPr>
          <p:spPr>
            <a:xfrm>
              <a:off x="368299" y="4729603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3" name="object 43" descr=""/>
          <p:cNvSpPr txBox="1"/>
          <p:nvPr/>
        </p:nvSpPr>
        <p:spPr>
          <a:xfrm>
            <a:off x="378727" y="4789601"/>
            <a:ext cx="47815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Page</a:t>
            </a:r>
            <a:r>
              <a:rPr dirty="0" sz="800" spc="6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119</a:t>
            </a:r>
            <a:endParaRPr sz="800">
              <a:latin typeface="Arial"/>
              <a:cs typeface="Arial"/>
            </a:endParaRPr>
          </a:p>
        </p:txBody>
      </p:sp>
      <p:sp>
        <p:nvSpPr>
          <p:cNvPr id="83" name="object 83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84" name="object 84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94615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97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44" name="object 44" descr=""/>
          <p:cNvSpPr txBox="1"/>
          <p:nvPr/>
        </p:nvSpPr>
        <p:spPr>
          <a:xfrm>
            <a:off x="4763088" y="4961407"/>
            <a:ext cx="99060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de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referencia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1089080" y="5516473"/>
            <a:ext cx="319087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emergente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Transformadores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contiene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siguientes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elementos: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1148551" y="5833653"/>
            <a:ext cx="43688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10">
                <a:latin typeface="Times New Roman"/>
                <a:cs typeface="Times New Roman"/>
              </a:rPr>
              <a:t>Selección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2040621" y="5821759"/>
            <a:ext cx="2379980" cy="30353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 marR="5080">
              <a:lnSpc>
                <a:spcPct val="113799"/>
              </a:lnSpc>
              <a:spcBef>
                <a:spcPts val="90"/>
              </a:spcBef>
              <a:tabLst>
                <a:tab pos="732790" algn="l"/>
                <a:tab pos="1856105" algn="l"/>
              </a:tabLst>
            </a:pPr>
            <a:r>
              <a:rPr dirty="0" sz="800" spc="-10">
                <a:latin typeface="Times New Roman"/>
                <a:cs typeface="Times New Roman"/>
              </a:rPr>
              <a:t>Objeto</a:t>
            </a:r>
            <a:r>
              <a:rPr dirty="0" sz="800">
                <a:latin typeface="Times New Roman"/>
                <a:cs typeface="Times New Roman"/>
              </a:rPr>
              <a:t>	Tarjeta</a:t>
            </a:r>
            <a:r>
              <a:rPr dirty="0" sz="800" spc="-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 </a:t>
            </a:r>
            <a:r>
              <a:rPr dirty="0" sz="800" spc="-20">
                <a:latin typeface="Times New Roman"/>
                <a:cs typeface="Times New Roman"/>
              </a:rPr>
              <a:t>Icon</a:t>
            </a:r>
            <a:r>
              <a:rPr dirty="0" sz="800">
                <a:latin typeface="Times New Roman"/>
                <a:cs typeface="Times New Roman"/>
              </a:rPr>
              <a:t>	</a:t>
            </a:r>
            <a:r>
              <a:rPr dirty="0" sz="800" spc="-10">
                <a:latin typeface="Times New Roman"/>
                <a:cs typeface="Times New Roman"/>
              </a:rPr>
              <a:t>Descripción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nombre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1148551" y="6216913"/>
            <a:ext cx="51879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i="1">
                <a:latin typeface="Times New Roman"/>
                <a:cs typeface="Times New Roman"/>
              </a:rPr>
              <a:t>Ideal</a:t>
            </a:r>
            <a:r>
              <a:rPr dirty="0" sz="800" spc="4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1</a:t>
            </a:r>
            <a:r>
              <a:rPr dirty="0" sz="800" spc="45" i="1">
                <a:latin typeface="Times New Roman"/>
                <a:cs typeface="Times New Roman"/>
              </a:rPr>
              <a:t> </a:t>
            </a:r>
            <a:r>
              <a:rPr dirty="0" sz="800" spc="-20" i="1">
                <a:latin typeface="Times New Roman"/>
                <a:cs typeface="Times New Roman"/>
              </a:rPr>
              <a:t>fase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2040621" y="6197089"/>
            <a:ext cx="46990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10">
                <a:latin typeface="Courier New"/>
                <a:cs typeface="Courier New"/>
              </a:rPr>
              <a:t>TRAFO_I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2774101" y="6276385"/>
            <a:ext cx="239395" cy="730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300">
                <a:solidFill>
                  <a:srgbClr val="0000FF"/>
                </a:solidFill>
                <a:latin typeface="Times New Roman"/>
                <a:cs typeface="Times New Roman"/>
              </a:rPr>
              <a:t>PAGS</a:t>
            </a:r>
            <a:r>
              <a:rPr dirty="0" sz="300" spc="300">
                <a:solidFill>
                  <a:srgbClr val="0000FF"/>
                </a:solidFill>
                <a:latin typeface="Times New Roman"/>
                <a:cs typeface="Times New Roman"/>
              </a:rPr>
              <a:t>  </a:t>
            </a:r>
            <a:r>
              <a:rPr dirty="0" sz="300" spc="-50">
                <a:solidFill>
                  <a:srgbClr val="0000FF"/>
                </a:solidFill>
                <a:latin typeface="Times New Roman"/>
                <a:cs typeface="Times New Roman"/>
              </a:rPr>
              <a:t>S</a:t>
            </a:r>
            <a:endParaRPr sz="300">
              <a:latin typeface="Times New Roman"/>
              <a:cs typeface="Times New Roman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2853397" y="6177266"/>
            <a:ext cx="95885" cy="730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300">
                <a:solidFill>
                  <a:srgbClr val="0000FF"/>
                </a:solidFill>
                <a:latin typeface="Times New Roman"/>
                <a:cs typeface="Times New Roman"/>
              </a:rPr>
              <a:t>: n</a:t>
            </a:r>
            <a:r>
              <a:rPr dirty="0" sz="300" spc="5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300" spc="-50">
                <a:solidFill>
                  <a:srgbClr val="0000FF"/>
                </a:solidFill>
                <a:latin typeface="Times New Roman"/>
                <a:cs typeface="Times New Roman"/>
              </a:rPr>
              <a:t>1</a:t>
            </a:r>
            <a:endParaRPr sz="300">
              <a:latin typeface="Times New Roman"/>
              <a:cs typeface="Times New Roman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3177185" y="6152156"/>
            <a:ext cx="557530" cy="822325"/>
          </a:xfrm>
          <a:prstGeom prst="rect">
            <a:avLst/>
          </a:prstGeom>
        </p:spPr>
        <p:txBody>
          <a:bodyPr wrap="square" lIns="0" tIns="285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25"/>
              </a:spcBef>
            </a:pPr>
            <a:r>
              <a:rPr dirty="0" sz="800" spc="-10">
                <a:latin typeface="Times New Roman"/>
                <a:cs typeface="Times New Roman"/>
              </a:rPr>
              <a:t>FUENTE</a:t>
            </a:r>
            <a:endParaRPr sz="800">
              <a:latin typeface="Times New Roman"/>
              <a:cs typeface="Times New Roman"/>
            </a:endParaRPr>
          </a:p>
          <a:p>
            <a:pPr marL="12700" marR="131445">
              <a:lnSpc>
                <a:spcPts val="1140"/>
              </a:lnSpc>
              <a:spcBef>
                <a:spcPts val="20"/>
              </a:spcBef>
            </a:pP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18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FUENTE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18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85"/>
              </a:spcBef>
            </a:pPr>
            <a:r>
              <a:rPr dirty="0" sz="800" spc="-20">
                <a:latin typeface="Times New Roman"/>
                <a:cs typeface="Times New Roman"/>
              </a:rPr>
              <a:t>RAMA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70"/>
              </a:spcBef>
            </a:pPr>
            <a:r>
              <a:rPr dirty="0" sz="450" spc="-10">
                <a:latin typeface="Times New Roman"/>
                <a:cs typeface="Times New Roman"/>
              </a:rPr>
              <a:t>TRANSFORMADOR</a:t>
            </a:r>
            <a:endParaRPr sz="450">
              <a:latin typeface="Times New Roman"/>
              <a:cs typeface="Times New Roman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3884234" y="6190482"/>
            <a:ext cx="143383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Transformador</a:t>
            </a:r>
            <a:r>
              <a:rPr dirty="0" sz="800" spc="114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ideal</a:t>
            </a:r>
            <a:r>
              <a:rPr dirty="0" sz="800" spc="114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monofásico.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1148551" y="6468014"/>
            <a:ext cx="56007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i="1">
                <a:latin typeface="Times New Roman"/>
                <a:cs typeface="Times New Roman"/>
              </a:rPr>
              <a:t>Ideal</a:t>
            </a:r>
            <a:r>
              <a:rPr dirty="0" sz="800" spc="4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3</a:t>
            </a:r>
            <a:r>
              <a:rPr dirty="0" sz="800" spc="45" i="1">
                <a:latin typeface="Times New Roman"/>
                <a:cs typeface="Times New Roman"/>
              </a:rPr>
              <a:t> </a:t>
            </a:r>
            <a:r>
              <a:rPr dirty="0" sz="800" spc="-10" i="1">
                <a:latin typeface="Times New Roman"/>
                <a:cs typeface="Times New Roman"/>
              </a:rPr>
              <a:t>fases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2040621" y="6454799"/>
            <a:ext cx="53340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10">
                <a:latin typeface="Courier New"/>
                <a:cs typeface="Courier New"/>
              </a:rPr>
              <a:t>TRAFO_I3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2780709" y="6449512"/>
            <a:ext cx="226060" cy="144780"/>
          </a:xfrm>
          <a:prstGeom prst="rect">
            <a:avLst/>
          </a:prstGeom>
        </p:spPr>
        <p:txBody>
          <a:bodyPr wrap="square" lIns="0" tIns="26034" rIns="0" bIns="0" rtlCol="0" vert="horz">
            <a:spAutoFit/>
          </a:bodyPr>
          <a:lstStyle/>
          <a:p>
            <a:pPr algn="ctr" marL="15240">
              <a:lnSpc>
                <a:spcPct val="100000"/>
              </a:lnSpc>
              <a:spcBef>
                <a:spcPts val="204"/>
              </a:spcBef>
            </a:pPr>
            <a:r>
              <a:rPr dirty="0" sz="300">
                <a:solidFill>
                  <a:srgbClr val="0000FF"/>
                </a:solidFill>
                <a:latin typeface="Times New Roman"/>
                <a:cs typeface="Times New Roman"/>
              </a:rPr>
              <a:t>: n</a:t>
            </a:r>
            <a:r>
              <a:rPr dirty="0" sz="300" spc="5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300" spc="-50">
                <a:solidFill>
                  <a:srgbClr val="0000FF"/>
                </a:solidFill>
                <a:latin typeface="Times New Roman"/>
                <a:cs typeface="Times New Roman"/>
              </a:rPr>
              <a:t>1</a:t>
            </a:r>
            <a:endParaRPr sz="30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  <a:spcBef>
                <a:spcPts val="110"/>
              </a:spcBef>
            </a:pPr>
            <a:r>
              <a:rPr dirty="0" sz="300">
                <a:solidFill>
                  <a:srgbClr val="0000FF"/>
                </a:solidFill>
                <a:latin typeface="Times New Roman"/>
                <a:cs typeface="Times New Roman"/>
              </a:rPr>
              <a:t>PAGS</a:t>
            </a:r>
            <a:r>
              <a:rPr dirty="0" sz="300" spc="250">
                <a:solidFill>
                  <a:srgbClr val="0000FF"/>
                </a:solidFill>
                <a:latin typeface="Times New Roman"/>
                <a:cs typeface="Times New Roman"/>
              </a:rPr>
              <a:t>  </a:t>
            </a:r>
            <a:r>
              <a:rPr dirty="0" sz="300" spc="-50">
                <a:solidFill>
                  <a:srgbClr val="0000FF"/>
                </a:solidFill>
                <a:latin typeface="Times New Roman"/>
                <a:cs typeface="Times New Roman"/>
              </a:rPr>
              <a:t>S</a:t>
            </a:r>
            <a:endParaRPr sz="300">
              <a:latin typeface="Times New Roman"/>
              <a:cs typeface="Times New Roman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2840181" y="6639821"/>
            <a:ext cx="83185" cy="730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300" spc="-25">
                <a:solidFill>
                  <a:srgbClr val="0000FF"/>
                </a:solidFill>
                <a:latin typeface="Times New Roman"/>
                <a:cs typeface="Times New Roman"/>
              </a:rPr>
              <a:t>YY</a:t>
            </a:r>
            <a:endParaRPr sz="300">
              <a:latin typeface="Times New Roman"/>
              <a:cs typeface="Times New Roman"/>
            </a:endParaRPr>
          </a:p>
        </p:txBody>
      </p:sp>
      <p:sp>
        <p:nvSpPr>
          <p:cNvPr id="58" name="object 58" descr=""/>
          <p:cNvSpPr txBox="1"/>
          <p:nvPr/>
        </p:nvSpPr>
        <p:spPr>
          <a:xfrm>
            <a:off x="3884234" y="6448191"/>
            <a:ext cx="128714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Transformador</a:t>
            </a:r>
            <a:r>
              <a:rPr dirty="0" sz="800" spc="114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ideal</a:t>
            </a:r>
            <a:r>
              <a:rPr dirty="0" sz="800" spc="114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trifásico.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59" name="object 59" descr=""/>
          <p:cNvSpPr txBox="1"/>
          <p:nvPr/>
        </p:nvSpPr>
        <p:spPr>
          <a:xfrm>
            <a:off x="1148551" y="6758764"/>
            <a:ext cx="436880" cy="56896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 marR="5080">
              <a:lnSpc>
                <a:spcPct val="113799"/>
              </a:lnSpc>
            </a:pPr>
            <a:r>
              <a:rPr dirty="0" sz="800" spc="-10" i="1">
                <a:latin typeface="Times New Roman"/>
                <a:cs typeface="Times New Roman"/>
              </a:rPr>
              <a:t>Saturable</a:t>
            </a:r>
            <a:r>
              <a:rPr dirty="0" sz="800" spc="50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1</a:t>
            </a:r>
            <a:r>
              <a:rPr dirty="0" sz="800" spc="20" i="1">
                <a:latin typeface="Times New Roman"/>
                <a:cs typeface="Times New Roman"/>
              </a:rPr>
              <a:t> </a:t>
            </a:r>
            <a:r>
              <a:rPr dirty="0" sz="800" spc="-20" i="1">
                <a:latin typeface="Times New Roman"/>
                <a:cs typeface="Times New Roman"/>
              </a:rPr>
              <a:t>fase</a:t>
            </a:r>
            <a:r>
              <a:rPr dirty="0" sz="800" spc="500" i="1">
                <a:latin typeface="Times New Roman"/>
                <a:cs typeface="Times New Roman"/>
              </a:rPr>
              <a:t> </a:t>
            </a:r>
            <a:r>
              <a:rPr dirty="0" sz="800" spc="-10" i="1">
                <a:latin typeface="Times New Roman"/>
                <a:cs typeface="Times New Roman"/>
              </a:rPr>
              <a:t>Saturable</a:t>
            </a:r>
            <a:r>
              <a:rPr dirty="0" sz="800" spc="50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3</a:t>
            </a:r>
            <a:r>
              <a:rPr dirty="0" sz="800" spc="20" i="1">
                <a:latin typeface="Times New Roman"/>
                <a:cs typeface="Times New Roman"/>
              </a:rPr>
              <a:t> </a:t>
            </a:r>
            <a:r>
              <a:rPr dirty="0" sz="800" spc="-10" i="1">
                <a:latin typeface="Times New Roman"/>
                <a:cs typeface="Times New Roman"/>
              </a:rPr>
              <a:t>fases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60" name="object 60" descr=""/>
          <p:cNvSpPr txBox="1"/>
          <p:nvPr/>
        </p:nvSpPr>
        <p:spPr>
          <a:xfrm>
            <a:off x="2040621" y="6738940"/>
            <a:ext cx="46990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10">
                <a:latin typeface="Courier New"/>
                <a:cs typeface="Courier New"/>
              </a:rPr>
              <a:t>TRAFO_S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61" name="object 61" descr=""/>
          <p:cNvSpPr txBox="1"/>
          <p:nvPr/>
        </p:nvSpPr>
        <p:spPr>
          <a:xfrm>
            <a:off x="2774101" y="6844667"/>
            <a:ext cx="123189" cy="730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300" spc="-20">
                <a:solidFill>
                  <a:srgbClr val="0000FF"/>
                </a:solidFill>
                <a:latin typeface="Times New Roman"/>
                <a:cs typeface="Times New Roman"/>
              </a:rPr>
              <a:t>PAGS</a:t>
            </a:r>
            <a:endParaRPr sz="300">
              <a:latin typeface="Times New Roman"/>
              <a:cs typeface="Times New Roman"/>
            </a:endParaRPr>
          </a:p>
        </p:txBody>
      </p:sp>
      <p:sp>
        <p:nvSpPr>
          <p:cNvPr id="62" name="object 62" descr=""/>
          <p:cNvSpPr txBox="1"/>
          <p:nvPr/>
        </p:nvSpPr>
        <p:spPr>
          <a:xfrm>
            <a:off x="2965731" y="6844667"/>
            <a:ext cx="47625" cy="730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300" spc="-50">
                <a:solidFill>
                  <a:srgbClr val="0000FF"/>
                </a:solidFill>
                <a:latin typeface="Times New Roman"/>
                <a:cs typeface="Times New Roman"/>
              </a:rPr>
              <a:t>S</a:t>
            </a:r>
            <a:endParaRPr sz="300">
              <a:latin typeface="Times New Roman"/>
              <a:cs typeface="Times New Roman"/>
            </a:endParaRPr>
          </a:p>
        </p:txBody>
      </p:sp>
      <p:sp>
        <p:nvSpPr>
          <p:cNvPr id="63" name="object 63" descr=""/>
          <p:cNvSpPr txBox="1"/>
          <p:nvPr/>
        </p:nvSpPr>
        <p:spPr>
          <a:xfrm>
            <a:off x="3884234" y="6732332"/>
            <a:ext cx="161036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Transformador</a:t>
            </a:r>
            <a:r>
              <a:rPr dirty="0" sz="800" spc="1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saturable</a:t>
            </a:r>
            <a:r>
              <a:rPr dirty="0" sz="800" spc="14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monofásico.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64" name="object 64" descr=""/>
          <p:cNvSpPr txBox="1"/>
          <p:nvPr/>
        </p:nvSpPr>
        <p:spPr>
          <a:xfrm>
            <a:off x="2040621" y="7023081"/>
            <a:ext cx="53340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10">
                <a:latin typeface="Courier New"/>
                <a:cs typeface="Courier New"/>
              </a:rPr>
              <a:t>SATTRAFO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65" name="object 65" descr=""/>
          <p:cNvSpPr txBox="1"/>
          <p:nvPr/>
        </p:nvSpPr>
        <p:spPr>
          <a:xfrm>
            <a:off x="2846789" y="7208103"/>
            <a:ext cx="148590" cy="571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200">
                <a:solidFill>
                  <a:srgbClr val="008000"/>
                </a:solidFill>
                <a:latin typeface="Times New Roman"/>
                <a:cs typeface="Times New Roman"/>
              </a:rPr>
              <a:t>SE </a:t>
            </a:r>
            <a:r>
              <a:rPr dirty="0" sz="200" spc="-10">
                <a:solidFill>
                  <a:srgbClr val="008000"/>
                </a:solidFill>
                <a:latin typeface="Times New Roman"/>
                <a:cs typeface="Times New Roman"/>
              </a:rPr>
              <a:t>SENTÓ</a:t>
            </a:r>
            <a:endParaRPr sz="200">
              <a:latin typeface="Times New Roman"/>
              <a:cs typeface="Times New Roman"/>
            </a:endParaRPr>
          </a:p>
        </p:txBody>
      </p:sp>
      <p:sp>
        <p:nvSpPr>
          <p:cNvPr id="66" name="object 66" descr=""/>
          <p:cNvSpPr txBox="1"/>
          <p:nvPr/>
        </p:nvSpPr>
        <p:spPr>
          <a:xfrm>
            <a:off x="2813749" y="7128808"/>
            <a:ext cx="45085" cy="571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200" spc="-50">
                <a:solidFill>
                  <a:srgbClr val="000080"/>
                </a:solidFill>
                <a:latin typeface="Times New Roman"/>
                <a:cs typeface="Times New Roman"/>
              </a:rPr>
              <a:t>Y</a:t>
            </a:r>
            <a:endParaRPr sz="200">
              <a:latin typeface="Times New Roman"/>
              <a:cs typeface="Times New Roman"/>
            </a:endParaRPr>
          </a:p>
        </p:txBody>
      </p:sp>
      <p:sp>
        <p:nvSpPr>
          <p:cNvPr id="67" name="object 67" descr=""/>
          <p:cNvSpPr txBox="1"/>
          <p:nvPr/>
        </p:nvSpPr>
        <p:spPr>
          <a:xfrm>
            <a:off x="3177185" y="6995328"/>
            <a:ext cx="557530" cy="257175"/>
          </a:xfrm>
          <a:prstGeom prst="rect">
            <a:avLst/>
          </a:prstGeom>
        </p:spPr>
        <p:txBody>
          <a:bodyPr wrap="square" lIns="0" tIns="374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95"/>
              </a:spcBef>
            </a:pPr>
            <a:r>
              <a:rPr dirty="0" sz="800" spc="-20">
                <a:latin typeface="Times New Roman"/>
                <a:cs typeface="Times New Roman"/>
              </a:rPr>
              <a:t>RAMA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450" spc="-10">
                <a:latin typeface="Times New Roman"/>
                <a:cs typeface="Times New Roman"/>
              </a:rPr>
              <a:t>TRANSFORMADOR</a:t>
            </a:r>
            <a:endParaRPr sz="450">
              <a:latin typeface="Times New Roman"/>
              <a:cs typeface="Times New Roman"/>
            </a:endParaRPr>
          </a:p>
        </p:txBody>
      </p:sp>
      <p:sp>
        <p:nvSpPr>
          <p:cNvPr id="68" name="object 68" descr=""/>
          <p:cNvSpPr txBox="1"/>
          <p:nvPr/>
        </p:nvSpPr>
        <p:spPr>
          <a:xfrm>
            <a:off x="3884234" y="7004579"/>
            <a:ext cx="2022475" cy="157226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 marR="598805">
              <a:lnSpc>
                <a:spcPct val="113799"/>
              </a:lnSpc>
              <a:spcBef>
                <a:spcPts val="90"/>
              </a:spcBef>
            </a:pPr>
            <a:r>
              <a:rPr dirty="0" sz="800">
                <a:latin typeface="Times New Roman"/>
                <a:cs typeface="Times New Roman"/>
              </a:rPr>
              <a:t>Transformador</a:t>
            </a:r>
            <a:r>
              <a:rPr dirty="0" sz="800" spc="1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saturable</a:t>
            </a:r>
            <a:r>
              <a:rPr dirty="0" sz="800" spc="14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general.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3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fases.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2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3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devanados.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  <a:spcBef>
                <a:spcPts val="55"/>
              </a:spcBef>
            </a:pPr>
            <a:r>
              <a:rPr dirty="0" sz="800">
                <a:latin typeface="Times New Roman"/>
                <a:cs typeface="Times New Roman"/>
              </a:rPr>
              <a:t>Transformador</a:t>
            </a:r>
            <a:r>
              <a:rPr dirty="0" sz="800" spc="13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trifásico</a:t>
            </a:r>
            <a:r>
              <a:rPr dirty="0" sz="800" spc="1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saturable.</a:t>
            </a:r>
            <a:r>
              <a:rPr dirty="0" sz="800" spc="13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Alto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resistencia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homopolar.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(3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patas).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3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ph.</a:t>
            </a:r>
            <a:r>
              <a:rPr dirty="0" sz="800" spc="10">
                <a:latin typeface="Times New Roman"/>
                <a:cs typeface="Times New Roman"/>
              </a:rPr>
              <a:t> Preprocesamiento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datos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del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fabricante.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85"/>
              </a:spcBef>
            </a:pPr>
            <a:r>
              <a:rPr dirty="0" sz="800">
                <a:latin typeface="Times New Roman"/>
                <a:cs typeface="Times New Roman"/>
              </a:rPr>
              <a:t>Soporte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directo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transformador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600" spc="-10">
                <a:latin typeface="Times New Roman"/>
                <a:cs typeface="Times New Roman"/>
              </a:rPr>
              <a:t>CTRAN</a:t>
            </a:r>
            <a:endParaRPr sz="6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modelado</a:t>
            </a:r>
            <a:r>
              <a:rPr dirty="0" sz="800" spc="13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matricial.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85"/>
              </a:spcBef>
            </a:pPr>
            <a:r>
              <a:rPr dirty="0" sz="800">
                <a:latin typeface="Times New Roman"/>
                <a:cs typeface="Times New Roman"/>
              </a:rPr>
              <a:t>Resistencia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devanado,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fugas</a:t>
            </a:r>
            <a:endParaRPr sz="800">
              <a:latin typeface="Times New Roman"/>
              <a:cs typeface="Times New Roman"/>
            </a:endParaRPr>
          </a:p>
          <a:p>
            <a:pPr marL="12700" marR="13970">
              <a:lnSpc>
                <a:spcPct val="113799"/>
              </a:lnSpc>
            </a:pPr>
            <a:r>
              <a:rPr dirty="0" sz="800" spc="10">
                <a:latin typeface="Times New Roman"/>
                <a:cs typeface="Times New Roman"/>
              </a:rPr>
              <a:t>inductancia,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núcleo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topológicamente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correcto,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capacidad.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Informe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prueba,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diseño.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típico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69" name="object 69" descr=""/>
          <p:cNvSpPr txBox="1"/>
          <p:nvPr/>
        </p:nvSpPr>
        <p:spPr>
          <a:xfrm>
            <a:off x="1148551" y="7445988"/>
            <a:ext cx="1828164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i="1">
                <a:latin typeface="Times New Roman"/>
                <a:cs typeface="Times New Roman"/>
              </a:rPr>
              <a:t>#</a:t>
            </a:r>
            <a:r>
              <a:rPr dirty="0" sz="800" spc="3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Se</a:t>
            </a:r>
            <a:r>
              <a:rPr dirty="0" sz="800" spc="3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sentó.</a:t>
            </a:r>
            <a:r>
              <a:rPr dirty="0" sz="800" spc="3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Y</a:t>
            </a:r>
            <a:r>
              <a:rPr dirty="0" sz="800" spc="3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/</a:t>
            </a:r>
            <a:r>
              <a:rPr dirty="0" sz="800" spc="3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Y</a:t>
            </a:r>
            <a:r>
              <a:rPr dirty="0" sz="800" spc="35" i="1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TRYYH</a:t>
            </a:r>
            <a:r>
              <a:rPr dirty="0" sz="800" spc="8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de</a:t>
            </a:r>
            <a:r>
              <a:rPr dirty="0" sz="800" spc="80">
                <a:latin typeface="Courier New"/>
                <a:cs typeface="Courier New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3</a:t>
            </a:r>
            <a:r>
              <a:rPr dirty="0" sz="800" spc="35" i="1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patas_3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70" name="object 70" descr=""/>
          <p:cNvSpPr txBox="1"/>
          <p:nvPr/>
        </p:nvSpPr>
        <p:spPr>
          <a:xfrm>
            <a:off x="2780709" y="7439380"/>
            <a:ext cx="45085" cy="571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200" spc="-50">
                <a:solidFill>
                  <a:srgbClr val="008000"/>
                </a:solidFill>
                <a:latin typeface="Times New Roman"/>
                <a:cs typeface="Times New Roman"/>
              </a:rPr>
              <a:t>H</a:t>
            </a:r>
            <a:endParaRPr sz="200">
              <a:latin typeface="Times New Roman"/>
              <a:cs typeface="Times New Roman"/>
            </a:endParaRPr>
          </a:p>
        </p:txBody>
      </p:sp>
      <p:sp>
        <p:nvSpPr>
          <p:cNvPr id="71" name="object 71" descr=""/>
          <p:cNvSpPr txBox="1"/>
          <p:nvPr/>
        </p:nvSpPr>
        <p:spPr>
          <a:xfrm>
            <a:off x="2972339" y="7439380"/>
            <a:ext cx="41910" cy="571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200" spc="-50">
                <a:solidFill>
                  <a:srgbClr val="008000"/>
                </a:solidFill>
                <a:latin typeface="Times New Roman"/>
                <a:cs typeface="Times New Roman"/>
              </a:rPr>
              <a:t>L</a:t>
            </a:r>
            <a:endParaRPr sz="200">
              <a:latin typeface="Times New Roman"/>
              <a:cs typeface="Times New Roman"/>
            </a:endParaRPr>
          </a:p>
        </p:txBody>
      </p:sp>
      <p:sp>
        <p:nvSpPr>
          <p:cNvPr id="72" name="object 72" descr=""/>
          <p:cNvSpPr txBox="1"/>
          <p:nvPr/>
        </p:nvSpPr>
        <p:spPr>
          <a:xfrm>
            <a:off x="3177185" y="7312508"/>
            <a:ext cx="557530" cy="349250"/>
          </a:xfrm>
          <a:prstGeom prst="rect">
            <a:avLst/>
          </a:prstGeom>
        </p:spPr>
        <p:txBody>
          <a:bodyPr wrap="square" lIns="0" tIns="374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95"/>
              </a:spcBef>
            </a:pPr>
            <a:r>
              <a:rPr dirty="0" sz="800" spc="-20">
                <a:latin typeface="Times New Roman"/>
                <a:cs typeface="Times New Roman"/>
              </a:rPr>
              <a:t>RAMA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450" spc="-10">
                <a:latin typeface="Times New Roman"/>
                <a:cs typeface="Times New Roman"/>
              </a:rPr>
              <a:t>TRANSFORMADOR</a:t>
            </a:r>
            <a:endParaRPr sz="4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90"/>
              </a:spcBef>
            </a:pPr>
            <a:r>
              <a:rPr dirty="0" sz="450">
                <a:latin typeface="Times New Roman"/>
                <a:cs typeface="Times New Roman"/>
              </a:rPr>
              <a:t>TRES</a:t>
            </a:r>
            <a:r>
              <a:rPr dirty="0" sz="450" spc="40">
                <a:latin typeface="Times New Roman"/>
                <a:cs typeface="Times New Roman"/>
              </a:rPr>
              <a:t> </a:t>
            </a:r>
            <a:r>
              <a:rPr dirty="0" sz="450" spc="-10">
                <a:latin typeface="Times New Roman"/>
                <a:cs typeface="Times New Roman"/>
              </a:rPr>
              <a:t>FASES</a:t>
            </a:r>
            <a:endParaRPr sz="450">
              <a:latin typeface="Times New Roman"/>
              <a:cs typeface="Times New Roman"/>
            </a:endParaRPr>
          </a:p>
        </p:txBody>
      </p:sp>
      <p:sp>
        <p:nvSpPr>
          <p:cNvPr id="73" name="object 73" descr=""/>
          <p:cNvSpPr txBox="1"/>
          <p:nvPr/>
        </p:nvSpPr>
        <p:spPr>
          <a:xfrm>
            <a:off x="1148551" y="7749953"/>
            <a:ext cx="41910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10" i="1">
                <a:latin typeface="Times New Roman"/>
                <a:cs typeface="Times New Roman"/>
              </a:rPr>
              <a:t>BCTRAN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74" name="object 74" descr=""/>
          <p:cNvSpPr txBox="1"/>
          <p:nvPr/>
        </p:nvSpPr>
        <p:spPr>
          <a:xfrm>
            <a:off x="2040621" y="7730129"/>
            <a:ext cx="40640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10">
                <a:latin typeface="Courier New"/>
                <a:cs typeface="Courier New"/>
              </a:rPr>
              <a:t>BCTRAN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75" name="object 75" descr=""/>
          <p:cNvSpPr txBox="1"/>
          <p:nvPr/>
        </p:nvSpPr>
        <p:spPr>
          <a:xfrm>
            <a:off x="2945908" y="7743345"/>
            <a:ext cx="76835" cy="571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200" spc="-25">
                <a:solidFill>
                  <a:srgbClr val="008000"/>
                </a:solidFill>
                <a:latin typeface="Times New Roman"/>
                <a:cs typeface="Times New Roman"/>
              </a:rPr>
              <a:t>BCT</a:t>
            </a:r>
            <a:endParaRPr sz="200">
              <a:latin typeface="Times New Roman"/>
              <a:cs typeface="Times New Roman"/>
            </a:endParaRPr>
          </a:p>
        </p:txBody>
      </p:sp>
      <p:sp>
        <p:nvSpPr>
          <p:cNvPr id="76" name="object 76" descr=""/>
          <p:cNvSpPr txBox="1"/>
          <p:nvPr/>
        </p:nvSpPr>
        <p:spPr>
          <a:xfrm>
            <a:off x="2813749" y="7835856"/>
            <a:ext cx="45085" cy="571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200" spc="-50">
                <a:solidFill>
                  <a:srgbClr val="000080"/>
                </a:solidFill>
                <a:latin typeface="Times New Roman"/>
                <a:cs typeface="Times New Roman"/>
              </a:rPr>
              <a:t>Y</a:t>
            </a:r>
            <a:endParaRPr sz="200">
              <a:latin typeface="Times New Roman"/>
              <a:cs typeface="Times New Roman"/>
            </a:endParaRPr>
          </a:p>
        </p:txBody>
      </p:sp>
      <p:sp>
        <p:nvSpPr>
          <p:cNvPr id="77" name="object 77" descr=""/>
          <p:cNvSpPr txBox="1"/>
          <p:nvPr/>
        </p:nvSpPr>
        <p:spPr>
          <a:xfrm>
            <a:off x="3177185" y="7711626"/>
            <a:ext cx="485775" cy="448309"/>
          </a:xfrm>
          <a:prstGeom prst="rect">
            <a:avLst/>
          </a:prstGeom>
        </p:spPr>
        <p:txBody>
          <a:bodyPr wrap="square" lIns="0" tIns="285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25"/>
              </a:spcBef>
            </a:pPr>
            <a:r>
              <a:rPr dirty="0" sz="800" spc="-20">
                <a:latin typeface="Times New Roman"/>
                <a:cs typeface="Times New Roman"/>
              </a:rPr>
              <a:t>RAMA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ts val="1140"/>
              </a:lnSpc>
              <a:spcBef>
                <a:spcPts val="20"/>
              </a:spcBef>
            </a:pP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-60">
                <a:latin typeface="Times New Roman"/>
                <a:cs typeface="Times New Roman"/>
              </a:rPr>
              <a:t>9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RAMA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78" name="object 78" descr=""/>
          <p:cNvSpPr txBox="1"/>
          <p:nvPr/>
        </p:nvSpPr>
        <p:spPr>
          <a:xfrm>
            <a:off x="1148551" y="8034094"/>
            <a:ext cx="68643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i="1">
                <a:latin typeface="Times New Roman"/>
                <a:cs typeface="Times New Roman"/>
              </a:rPr>
              <a:t>Modelo</a:t>
            </a:r>
            <a:r>
              <a:rPr dirty="0" sz="800" spc="100" i="1">
                <a:latin typeface="Times New Roman"/>
                <a:cs typeface="Times New Roman"/>
              </a:rPr>
              <a:t> </a:t>
            </a:r>
            <a:r>
              <a:rPr dirty="0" sz="800" spc="-10" i="1">
                <a:latin typeface="Times New Roman"/>
                <a:cs typeface="Times New Roman"/>
              </a:rPr>
              <a:t>híbrido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79" name="object 79" descr=""/>
          <p:cNvSpPr txBox="1"/>
          <p:nvPr/>
        </p:nvSpPr>
        <p:spPr>
          <a:xfrm>
            <a:off x="2040621" y="8020878"/>
            <a:ext cx="27940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0">
                <a:latin typeface="Courier New"/>
                <a:cs typeface="Courier New"/>
              </a:rPr>
              <a:t>XFMR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80" name="object 80" descr=""/>
          <p:cNvSpPr txBox="1"/>
          <p:nvPr/>
        </p:nvSpPr>
        <p:spPr>
          <a:xfrm>
            <a:off x="2932692" y="8027486"/>
            <a:ext cx="83185" cy="571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200" spc="-25">
                <a:solidFill>
                  <a:srgbClr val="008000"/>
                </a:solidFill>
                <a:latin typeface="Times New Roman"/>
                <a:cs typeface="Times New Roman"/>
              </a:rPr>
              <a:t>XFM</a:t>
            </a:r>
            <a:endParaRPr sz="200">
              <a:latin typeface="Times New Roman"/>
              <a:cs typeface="Times New Roman"/>
            </a:endParaRPr>
          </a:p>
        </p:txBody>
      </p:sp>
      <p:sp>
        <p:nvSpPr>
          <p:cNvPr id="81" name="object 81" descr=""/>
          <p:cNvSpPr txBox="1"/>
          <p:nvPr/>
        </p:nvSpPr>
        <p:spPr>
          <a:xfrm>
            <a:off x="2813749" y="8126605"/>
            <a:ext cx="45085" cy="571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200" spc="-50">
                <a:solidFill>
                  <a:srgbClr val="000080"/>
                </a:solidFill>
                <a:latin typeface="Times New Roman"/>
                <a:cs typeface="Times New Roman"/>
              </a:rPr>
              <a:t>Y</a:t>
            </a:r>
            <a:endParaRPr sz="200">
              <a:latin typeface="Times New Roman"/>
              <a:cs typeface="Times New Roman"/>
            </a:endParaRPr>
          </a:p>
        </p:txBody>
      </p:sp>
      <p:sp>
        <p:nvSpPr>
          <p:cNvPr id="82" name="object 82" descr=""/>
          <p:cNvSpPr txBox="1"/>
          <p:nvPr/>
        </p:nvSpPr>
        <p:spPr>
          <a:xfrm>
            <a:off x="1089080" y="8696208"/>
            <a:ext cx="5615305" cy="1551940"/>
          </a:xfrm>
          <a:prstGeom prst="rect">
            <a:avLst/>
          </a:prstGeom>
        </p:spPr>
        <p:txBody>
          <a:bodyPr wrap="square" lIns="0" tIns="285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25"/>
              </a:spcBef>
            </a:pPr>
            <a:r>
              <a:rPr dirty="0" sz="800" spc="10">
                <a:latin typeface="Times New Roman"/>
                <a:cs typeface="Times New Roman"/>
              </a:rPr>
              <a:t>La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característica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rama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magnetización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no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lineal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los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tres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transformadores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tipo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saturable</a:t>
            </a:r>
            <a:endParaRPr sz="800">
              <a:latin typeface="Times New Roman"/>
              <a:cs typeface="Times New Roman"/>
            </a:endParaRPr>
          </a:p>
          <a:p>
            <a:pPr marL="12700" marR="433070">
              <a:lnSpc>
                <a:spcPct val="113799"/>
              </a:lnSpc>
            </a:pPr>
            <a:r>
              <a:rPr dirty="0" sz="800" spc="10">
                <a:latin typeface="Times New Roman"/>
                <a:cs typeface="Times New Roman"/>
              </a:rPr>
              <a:t>se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puede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proporcionar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en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pestaña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 i="1">
                <a:latin typeface="Times New Roman"/>
                <a:cs typeface="Times New Roman"/>
              </a:rPr>
              <a:t>Característica</a:t>
            </a:r>
            <a:r>
              <a:rPr dirty="0" sz="800" spc="30" i="1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del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cuadro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diálogo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del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componente.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Los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transformadores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saturables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tener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figura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4.47.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rama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magnetizante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ser</a:t>
            </a:r>
            <a:endParaRPr sz="800">
              <a:latin typeface="Times New Roman"/>
              <a:cs typeface="Times New Roman"/>
            </a:endParaRPr>
          </a:p>
          <a:p>
            <a:pPr marL="12700" marR="96837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ingresado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coordenadas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450">
                <a:latin typeface="Times New Roman"/>
                <a:cs typeface="Times New Roman"/>
              </a:rPr>
              <a:t>RMS</a:t>
            </a:r>
            <a:r>
              <a:rPr dirty="0" sz="450" spc="1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450">
                <a:latin typeface="Times New Roman"/>
                <a:cs typeface="Times New Roman"/>
              </a:rPr>
              <a:t>RMS</a:t>
            </a:r>
            <a:r>
              <a:rPr dirty="0" sz="450" spc="1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450">
                <a:latin typeface="Times New Roman"/>
                <a:cs typeface="Times New Roman"/>
              </a:rPr>
              <a:t>A</a:t>
            </a:r>
            <a:r>
              <a:rPr dirty="0" sz="450" spc="1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FLUX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450">
                <a:latin typeface="Times New Roman"/>
                <a:cs typeface="Times New Roman"/>
              </a:rPr>
              <a:t>Vs.</a:t>
            </a:r>
            <a:r>
              <a:rPr dirty="0" sz="450" spc="2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indicador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RMS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página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Atributos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selecciona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formatos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casilla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verificación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Incluir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característica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seleccionada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en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ts val="880"/>
              </a:lnSpc>
              <a:spcBef>
                <a:spcPts val="434"/>
              </a:spcBef>
            </a:pPr>
            <a:r>
              <a:rPr dirty="0" sz="800">
                <a:latin typeface="Times New Roman"/>
                <a:cs typeface="Times New Roman"/>
              </a:rPr>
              <a:t>Página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atributos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disco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hace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referencia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campo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$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Incluir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utilizará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35">
                <a:latin typeface="Times New Roman"/>
                <a:cs typeface="Times New Roman"/>
              </a:rPr>
              <a:t>ATP.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Si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característica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lineal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450">
                <a:latin typeface="Times New Roman"/>
                <a:cs typeface="Times New Roman"/>
              </a:rPr>
              <a:t>RMS</a:t>
            </a:r>
            <a:r>
              <a:rPr dirty="0" sz="450" spc="13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450">
                <a:latin typeface="Times New Roman"/>
                <a:cs typeface="Times New Roman"/>
              </a:rPr>
              <a:t>RMS</a:t>
            </a:r>
            <a:r>
              <a:rPr dirty="0" sz="450" spc="13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,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calculará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valores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flujo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corriente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800" spc="10">
                <a:latin typeface="Times New Roman"/>
                <a:cs typeface="Times New Roman"/>
              </a:rPr>
              <a:t>automáticamente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y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usarlos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en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el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archivo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entrada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final.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transformador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CTRAN</a:t>
            </a:r>
            <a:r>
              <a:rPr dirty="0" sz="600" spc="1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proporciona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soporte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directo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matriz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transformador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600" spc="-10">
                <a:latin typeface="Times New Roman"/>
                <a:cs typeface="Times New Roman"/>
              </a:rPr>
              <a:t>CTRAN</a:t>
            </a:r>
            <a:endParaRPr sz="6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modelado.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solicita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especifique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(prueba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fábrica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abierto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cortocircuito)</a:t>
            </a:r>
            <a:endParaRPr sz="8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935015" y="165100"/>
            <a:ext cx="5226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5" name="object 5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678"/>
                  </a:lnTo>
                  <a:lnTo>
                    <a:pt x="142755" y="98678"/>
                  </a:lnTo>
                  <a:lnTo>
                    <a:pt x="136180" y="99986"/>
                  </a:lnTo>
                  <a:lnTo>
                    <a:pt x="104587" y="124182"/>
                  </a:lnTo>
                  <a:lnTo>
                    <a:pt x="98048" y="143385"/>
                  </a:lnTo>
                  <a:lnTo>
                    <a:pt x="98048" y="569369"/>
                  </a:lnTo>
                  <a:lnTo>
                    <a:pt x="117977" y="603813"/>
                  </a:lnTo>
                  <a:lnTo>
                    <a:pt x="142755" y="614076"/>
                  </a:lnTo>
                  <a:lnTo>
                    <a:pt x="1886711" y="614076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4076"/>
                  </a:moveTo>
                  <a:lnTo>
                    <a:pt x="1744971" y="614076"/>
                  </a:lnTo>
                  <a:lnTo>
                    <a:pt x="1751545" y="612768"/>
                  </a:lnTo>
                  <a:lnTo>
                    <a:pt x="1764174" y="607537"/>
                  </a:lnTo>
                  <a:lnTo>
                    <a:pt x="1788370" y="575944"/>
                  </a:lnTo>
                  <a:lnTo>
                    <a:pt x="1789678" y="569369"/>
                  </a:lnTo>
                  <a:lnTo>
                    <a:pt x="1789678" y="143385"/>
                  </a:lnTo>
                  <a:lnTo>
                    <a:pt x="1769748" y="108942"/>
                  </a:lnTo>
                  <a:lnTo>
                    <a:pt x="1744971" y="98678"/>
                  </a:lnTo>
                  <a:lnTo>
                    <a:pt x="1886711" y="98678"/>
                  </a:lnTo>
                  <a:lnTo>
                    <a:pt x="1886711" y="614076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932176" y="500520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5453" y="528634"/>
                  </a:moveTo>
                  <a:lnTo>
                    <a:pt x="49392" y="528634"/>
                  </a:lnTo>
                  <a:lnTo>
                    <a:pt x="45954" y="528323"/>
                  </a:lnTo>
                  <a:lnTo>
                    <a:pt x="10837" y="507984"/>
                  </a:lnTo>
                  <a:lnTo>
                    <a:pt x="0" y="479180"/>
                  </a:lnTo>
                  <a:lnTo>
                    <a:pt x="0" y="475770"/>
                  </a:lnTo>
                  <a:lnTo>
                    <a:pt x="0" y="49354"/>
                  </a:lnTo>
                  <a:lnTo>
                    <a:pt x="17937" y="12905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861"/>
                  </a:lnTo>
                  <a:lnTo>
                    <a:pt x="1704845" y="49354"/>
                  </a:lnTo>
                  <a:lnTo>
                    <a:pt x="1704845" y="479180"/>
                  </a:lnTo>
                  <a:lnTo>
                    <a:pt x="1686907" y="515524"/>
                  </a:lnTo>
                  <a:lnTo>
                    <a:pt x="1658890" y="528323"/>
                  </a:lnTo>
                  <a:lnTo>
                    <a:pt x="1655453" y="52863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266"/>
              <a:ext cx="145374" cy="145374"/>
            </a:xfrm>
            <a:prstGeom prst="rect">
              <a:avLst/>
            </a:prstGeom>
          </p:spPr>
        </p:pic>
      </p:grpSp>
      <p:sp>
        <p:nvSpPr>
          <p:cNvPr id="8" name="object 8" descr=""/>
          <p:cNvSpPr txBox="1"/>
          <p:nvPr/>
        </p:nvSpPr>
        <p:spPr>
          <a:xfrm>
            <a:off x="1089080" y="2661839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595687" y="2642016"/>
            <a:ext cx="17843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119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1089080" y="342456"/>
            <a:ext cx="466788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datos)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CTRAN</a:t>
            </a:r>
            <a:r>
              <a:rPr dirty="0" sz="600" spc="5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que</a:t>
            </a:r>
            <a:r>
              <a:rPr dirty="0" sz="600" spc="114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admite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formato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rutina,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luego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realiza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ejecución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generar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un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063680" y="396641"/>
            <a:ext cx="4799965" cy="58102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38100" marR="30480">
              <a:lnSpc>
                <a:spcPct val="113799"/>
              </a:lnSpc>
              <a:spcBef>
                <a:spcPts val="90"/>
              </a:spcBef>
            </a:pP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inserción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inserta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final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describe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especificar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donde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realizó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prueba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fábrica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dónde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conectar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rama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excitación.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excitacion</a:t>
            </a:r>
            <a:endParaRPr sz="800">
              <a:latin typeface="Times New Roman"/>
              <a:cs typeface="Times New Roman"/>
            </a:endParaRPr>
          </a:p>
          <a:p>
            <a:pPr marL="38100" marR="20002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rama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lineal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lineal.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último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caso,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inductores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lineales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deben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conectados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devanado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más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cercano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núcleo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hierro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 spc="-130">
                <a:latin typeface="Times New Roman"/>
                <a:cs typeface="Times New Roman"/>
              </a:rPr>
              <a:t>eleme</a:t>
            </a:r>
            <a:r>
              <a:rPr dirty="0" baseline="27777" sz="900" spc="-195">
                <a:latin typeface="Arial MT"/>
                <a:cs typeface="Arial MT"/>
              </a:rPr>
              <a:t>T</a:t>
            </a:r>
            <a:r>
              <a:rPr dirty="0" sz="800" spc="-130">
                <a:latin typeface="Times New Roman"/>
                <a:cs typeface="Times New Roman"/>
              </a:rPr>
              <a:t>n</a:t>
            </a:r>
            <a:r>
              <a:rPr dirty="0" baseline="27777" sz="900" spc="-195">
                <a:latin typeface="Arial MT"/>
                <a:cs typeface="Arial MT"/>
              </a:rPr>
              <a:t>r</a:t>
            </a:r>
            <a:r>
              <a:rPr dirty="0" sz="800" spc="-130">
                <a:latin typeface="Times New Roman"/>
                <a:cs typeface="Times New Roman"/>
              </a:rPr>
              <a:t>t</a:t>
            </a:r>
            <a:r>
              <a:rPr dirty="0" baseline="27777" sz="900" spc="-195">
                <a:latin typeface="Arial MT"/>
                <a:cs typeface="Arial MT"/>
              </a:rPr>
              <a:t>a</a:t>
            </a:r>
            <a:r>
              <a:rPr dirty="0" sz="800" spc="-130">
                <a:latin typeface="Times New Roman"/>
                <a:cs typeface="Times New Roman"/>
              </a:rPr>
              <a:t>o</a:t>
            </a:r>
            <a:r>
              <a:rPr dirty="0" baseline="27777" sz="900" spc="-195">
                <a:latin typeface="Arial MT"/>
                <a:cs typeface="Arial MT"/>
              </a:rPr>
              <a:t>d</a:t>
            </a:r>
            <a:r>
              <a:rPr dirty="0" sz="800" spc="-130">
                <a:latin typeface="Times New Roman"/>
                <a:cs typeface="Times New Roman"/>
              </a:rPr>
              <a:t>s</a:t>
            </a:r>
            <a:r>
              <a:rPr dirty="0" baseline="27777" sz="900" spc="-195">
                <a:latin typeface="Arial MT"/>
                <a:cs typeface="Arial MT"/>
              </a:rPr>
              <a:t>uc</a:t>
            </a:r>
            <a:r>
              <a:rPr dirty="0" sz="800" spc="-130">
                <a:latin typeface="Times New Roman"/>
                <a:cs typeface="Times New Roman"/>
              </a:rPr>
              <a:t>e</a:t>
            </a:r>
            <a:r>
              <a:rPr dirty="0" baseline="27777" sz="900" spc="-195">
                <a:latin typeface="Arial MT"/>
                <a:cs typeface="Arial MT"/>
              </a:rPr>
              <a:t>i</a:t>
            </a:r>
            <a:r>
              <a:rPr dirty="0" sz="800" spc="-130">
                <a:latin typeface="Times New Roman"/>
                <a:cs typeface="Times New Roman"/>
              </a:rPr>
              <a:t>x</a:t>
            </a:r>
            <a:r>
              <a:rPr dirty="0" baseline="27777" sz="900" spc="-195">
                <a:latin typeface="Arial MT"/>
                <a:cs typeface="Arial MT"/>
              </a:rPr>
              <a:t>e</a:t>
            </a:r>
            <a:r>
              <a:rPr dirty="0" sz="800" spc="-130">
                <a:latin typeface="Times New Roman"/>
                <a:cs typeface="Times New Roman"/>
              </a:rPr>
              <a:t>t</a:t>
            </a:r>
            <a:r>
              <a:rPr dirty="0" baseline="27777" sz="900" spc="-195">
                <a:latin typeface="Arial MT"/>
                <a:cs typeface="Arial MT"/>
              </a:rPr>
              <a:t>n</a:t>
            </a:r>
            <a:r>
              <a:rPr dirty="0" sz="800" spc="-130">
                <a:latin typeface="Times New Roman"/>
                <a:cs typeface="Times New Roman"/>
              </a:rPr>
              <a:t>e</a:t>
            </a:r>
            <a:r>
              <a:rPr dirty="0" baseline="27777" sz="900" spc="-195">
                <a:latin typeface="Arial MT"/>
                <a:cs typeface="Arial MT"/>
              </a:rPr>
              <a:t>d</a:t>
            </a:r>
            <a:r>
              <a:rPr dirty="0" sz="800" spc="-130">
                <a:latin typeface="Times New Roman"/>
                <a:cs typeface="Times New Roman"/>
              </a:rPr>
              <a:t>r</a:t>
            </a:r>
            <a:r>
              <a:rPr dirty="0" baseline="27777" sz="900" spc="-195">
                <a:latin typeface="Arial MT"/>
                <a:cs typeface="Arial MT"/>
              </a:rPr>
              <a:t>o</a:t>
            </a:r>
            <a:r>
              <a:rPr dirty="0" sz="800" spc="-130">
                <a:latin typeface="Times New Roman"/>
                <a:cs typeface="Times New Roman"/>
              </a:rPr>
              <a:t>n</a:t>
            </a:r>
            <a:r>
              <a:rPr dirty="0" baseline="27777" sz="900" spc="-195">
                <a:latin typeface="Arial MT"/>
                <a:cs typeface="Arial MT"/>
              </a:rPr>
              <a:t>..</a:t>
            </a:r>
            <a:r>
              <a:rPr dirty="0" sz="800" spc="-130">
                <a:latin typeface="Times New Roman"/>
                <a:cs typeface="Times New Roman"/>
              </a:rPr>
              <a:t>o</a:t>
            </a:r>
            <a:r>
              <a:rPr dirty="0" baseline="27777" sz="900" spc="-195">
                <a:latin typeface="Arial MT"/>
                <a:cs typeface="Arial MT"/>
              </a:rPr>
              <a:t>.</a:t>
            </a:r>
            <a:r>
              <a:rPr dirty="0" baseline="27777" sz="900" spc="52">
                <a:latin typeface="Arial MT"/>
                <a:cs typeface="Arial MT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s.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1089080" y="1083867"/>
            <a:ext cx="4872990" cy="101028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 marR="5080">
              <a:lnSpc>
                <a:spcPct val="119200"/>
              </a:lnSpc>
              <a:spcBef>
                <a:spcPts val="90"/>
              </a:spcBef>
            </a:pPr>
            <a:r>
              <a:rPr dirty="0" sz="800" spc="10">
                <a:latin typeface="Times New Roman"/>
                <a:cs typeface="Times New Roman"/>
              </a:rPr>
              <a:t>El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 i="1">
                <a:latin typeface="Times New Roman"/>
                <a:cs typeface="Times New Roman"/>
              </a:rPr>
              <a:t>cuadro</a:t>
            </a:r>
            <a:r>
              <a:rPr dirty="0" sz="800" spc="25" i="1">
                <a:latin typeface="Times New Roman"/>
                <a:cs typeface="Times New Roman"/>
              </a:rPr>
              <a:t> </a:t>
            </a:r>
            <a:r>
              <a:rPr dirty="0" sz="800" spc="10" i="1">
                <a:latin typeface="Times New Roman"/>
                <a:cs typeface="Times New Roman"/>
              </a:rPr>
              <a:t>de</a:t>
            </a:r>
            <a:r>
              <a:rPr dirty="0" sz="800" spc="30" i="1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diálogo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 i="1">
                <a:latin typeface="Times New Roman"/>
                <a:cs typeface="Times New Roman"/>
              </a:rPr>
              <a:t>BCTRAN</a:t>
            </a:r>
            <a:r>
              <a:rPr dirty="0" sz="800" spc="25" i="1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y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el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cuadro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diálogo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 i="1">
                <a:latin typeface="Times New Roman"/>
                <a:cs typeface="Times New Roman"/>
              </a:rPr>
              <a:t>Componente</a:t>
            </a:r>
            <a:r>
              <a:rPr dirty="0" sz="800" spc="30" i="1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del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 i="1">
                <a:latin typeface="Times New Roman"/>
                <a:cs typeface="Times New Roman"/>
              </a:rPr>
              <a:t>SATTRAFO</a:t>
            </a:r>
            <a:r>
              <a:rPr dirty="0" sz="800" spc="25" i="1">
                <a:latin typeface="Times New Roman"/>
                <a:cs typeface="Times New Roman"/>
              </a:rPr>
              <a:t> </a:t>
            </a:r>
            <a:r>
              <a:rPr dirty="0" sz="800" spc="10" i="1">
                <a:latin typeface="Times New Roman"/>
                <a:cs typeface="Times New Roman"/>
              </a:rPr>
              <a:t>trifásico</a:t>
            </a:r>
            <a:r>
              <a:rPr dirty="0" sz="800" spc="30" i="1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Courier New"/>
                <a:cs typeface="Courier New"/>
              </a:rPr>
              <a:t>saturable</a:t>
            </a:r>
            <a:r>
              <a:rPr dirty="0" sz="800" spc="-254">
                <a:latin typeface="Courier New"/>
                <a:cs typeface="Courier New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difieren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muchos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sentidos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otros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descripción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completa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de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parámetros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capítulos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5.6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5.2.1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Manual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avanzado,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respectivamente.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7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648335">
              <a:lnSpc>
                <a:spcPct val="113799"/>
              </a:lnSpc>
              <a:spcBef>
                <a:spcPts val="5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Hybrid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Transformer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basa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desarrollo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realizado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Dr.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Bruce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Mork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grupo.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Universidad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Tecnológica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Michigan.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Ofrece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avanzado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simplificado.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XFMR</a:t>
            </a:r>
            <a:r>
              <a:rPr dirty="0" sz="800" spc="500">
                <a:latin typeface="Times New Roman"/>
                <a:cs typeface="Times New Roman"/>
              </a:rPr>
              <a:t>  </a:t>
            </a:r>
            <a:r>
              <a:rPr dirty="0" sz="800" spc="10">
                <a:latin typeface="Times New Roman"/>
                <a:cs typeface="Times New Roman"/>
              </a:rPr>
              <a:t>cuadro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diálogo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y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implementación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se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documenta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en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el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capítulo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5.7.2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del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Manual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avanzado.</a:t>
            </a:r>
            <a:endParaRPr sz="800">
              <a:latin typeface="Times New Roman"/>
              <a:cs typeface="Times New Roman"/>
            </a:endParaRPr>
          </a:p>
        </p:txBody>
      </p:sp>
      <p:grpSp>
        <p:nvGrpSpPr>
          <p:cNvPr id="13" name="object 13" descr=""/>
          <p:cNvGrpSpPr/>
          <p:nvPr/>
        </p:nvGrpSpPr>
        <p:grpSpPr>
          <a:xfrm>
            <a:off x="368299" y="3110652"/>
            <a:ext cx="218440" cy="13335"/>
            <a:chOff x="368299" y="3110652"/>
            <a:chExt cx="218440" cy="13335"/>
          </a:xfrm>
        </p:grpSpPr>
        <p:sp>
          <p:nvSpPr>
            <p:cNvPr id="14" name="object 14" descr=""/>
            <p:cNvSpPr/>
            <p:nvPr/>
          </p:nvSpPr>
          <p:spPr>
            <a:xfrm>
              <a:off x="368299" y="3110652"/>
              <a:ext cx="218440" cy="6985"/>
            </a:xfrm>
            <a:custGeom>
              <a:avLst/>
              <a:gdLst/>
              <a:ahLst/>
              <a:cxnLst/>
              <a:rect l="l" t="t" r="r" b="b"/>
              <a:pathLst>
                <a:path w="218440" h="6985">
                  <a:moveTo>
                    <a:pt x="218061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218061" y="0"/>
                  </a:lnTo>
                  <a:lnTo>
                    <a:pt x="218061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368287" y="3110661"/>
              <a:ext cx="218440" cy="13335"/>
            </a:xfrm>
            <a:custGeom>
              <a:avLst/>
              <a:gdLst/>
              <a:ahLst/>
              <a:cxnLst/>
              <a:rect l="l" t="t" r="r" b="b"/>
              <a:pathLst>
                <a:path w="218440" h="13335">
                  <a:moveTo>
                    <a:pt x="218071" y="0"/>
                  </a:moveTo>
                  <a:lnTo>
                    <a:pt x="211455" y="6604"/>
                  </a:lnTo>
                  <a:lnTo>
                    <a:pt x="0" y="6604"/>
                  </a:lnTo>
                  <a:lnTo>
                    <a:pt x="0" y="13208"/>
                  </a:lnTo>
                  <a:lnTo>
                    <a:pt x="211455" y="13208"/>
                  </a:lnTo>
                  <a:lnTo>
                    <a:pt x="218071" y="13208"/>
                  </a:lnTo>
                  <a:lnTo>
                    <a:pt x="218071" y="6604"/>
                  </a:lnTo>
                  <a:lnTo>
                    <a:pt x="218071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368299" y="3110652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" name="object 17" descr=""/>
          <p:cNvSpPr txBox="1"/>
          <p:nvPr/>
        </p:nvSpPr>
        <p:spPr>
          <a:xfrm>
            <a:off x="377488" y="3170650"/>
            <a:ext cx="20193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Arial"/>
                <a:cs typeface="Arial"/>
              </a:rPr>
              <a:t>120</a:t>
            </a:r>
            <a:endParaRPr sz="800">
              <a:latin typeface="Arial"/>
              <a:cs typeface="Arial"/>
            </a:endParaRPr>
          </a:p>
        </p:txBody>
      </p:sp>
      <p:sp>
        <p:nvSpPr>
          <p:cNvPr id="20" name="object 20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21" name="object 21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94615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97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18" name="object 18" descr=""/>
          <p:cNvSpPr txBox="1"/>
          <p:nvPr/>
        </p:nvSpPr>
        <p:spPr>
          <a:xfrm>
            <a:off x="831370" y="3342457"/>
            <a:ext cx="4818380" cy="341058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algn="r" marR="158115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de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referencia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8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 b="1">
                <a:latin typeface="Times New Roman"/>
                <a:cs typeface="Times New Roman"/>
              </a:rPr>
              <a:t>4.11.9</a:t>
            </a:r>
            <a:r>
              <a:rPr dirty="0" sz="800" spc="35" b="1">
                <a:latin typeface="Times New Roman"/>
                <a:cs typeface="Times New Roman"/>
              </a:rPr>
              <a:t> </a:t>
            </a:r>
            <a:r>
              <a:rPr dirty="0" sz="800" spc="-10" b="1">
                <a:latin typeface="Times New Roman"/>
                <a:cs typeface="Times New Roman"/>
              </a:rPr>
              <a:t>MODELOS</a:t>
            </a:r>
            <a:endParaRPr sz="800">
              <a:latin typeface="Times New Roman"/>
              <a:cs typeface="Times New Roman"/>
            </a:endParaRPr>
          </a:p>
          <a:p>
            <a:pPr marL="12700" marR="206375">
              <a:lnSpc>
                <a:spcPct val="113799"/>
              </a:lnSpc>
              <a:spcBef>
                <a:spcPts val="55"/>
              </a:spcBef>
            </a:pPr>
            <a:r>
              <a:rPr dirty="0" sz="800">
                <a:latin typeface="Times New Roman"/>
                <a:cs typeface="Times New Roman"/>
              </a:rPr>
              <a:t>Además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estándar,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crear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propios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utilizando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MODELOS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lenguaje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simulación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[4].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admite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simplificado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MODELOS.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los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escribe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encarga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sección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SALIDA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MODELOS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junto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cada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aplica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siguiente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restricción:</a:t>
            </a:r>
            <a:endParaRPr sz="800">
              <a:latin typeface="Times New Roman"/>
              <a:cs typeface="Times New Roman"/>
            </a:endParaRPr>
          </a:p>
          <a:p>
            <a:pPr marL="204470" marR="51435" indent="-46990">
              <a:lnSpc>
                <a:spcPct val="116500"/>
              </a:lnSpc>
              <a:spcBef>
                <a:spcPts val="495"/>
              </a:spcBef>
              <a:buSzPct val="75000"/>
              <a:buChar char="•"/>
              <a:tabLst>
                <a:tab pos="296545" algn="l"/>
              </a:tabLst>
            </a:pPr>
            <a:r>
              <a:rPr dirty="0" sz="800">
                <a:latin typeface="Times New Roman"/>
                <a:cs typeface="Times New Roman"/>
              </a:rPr>
              <a:t>Solo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INPUT</a:t>
            </a:r>
            <a:r>
              <a:rPr dirty="0" sz="800" spc="125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,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OUTPUT</a:t>
            </a:r>
            <a:r>
              <a:rPr dirty="0" sz="800" spc="125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DATA</a:t>
            </a:r>
            <a:r>
              <a:rPr dirty="0" sz="800" spc="1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son</a:t>
            </a:r>
            <a:r>
              <a:rPr dirty="0" sz="800" spc="130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compatibles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declaración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USE</a:t>
            </a:r>
            <a:r>
              <a:rPr dirty="0" sz="800" spc="130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posible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con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 spc="500">
                <a:latin typeface="Times New Roman"/>
                <a:cs typeface="Times New Roman"/>
              </a:rPr>
              <a:t>	</a:t>
            </a:r>
            <a:r>
              <a:rPr dirty="0" sz="800">
                <a:latin typeface="Times New Roman"/>
                <a:cs typeface="Times New Roman"/>
              </a:rPr>
              <a:t>expresiones,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llamada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otros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especificación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HISTORIA</a:t>
            </a:r>
            <a:r>
              <a:rPr dirty="0" sz="800" spc="-195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CELULAS</a:t>
            </a:r>
            <a:r>
              <a:rPr dirty="0" sz="800" spc="21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DE</a:t>
            </a:r>
            <a:r>
              <a:rPr dirty="0" sz="800" spc="21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RETARDO</a:t>
            </a:r>
            <a:r>
              <a:rPr dirty="0" sz="800" spc="-195">
                <a:latin typeface="Courier New"/>
                <a:cs typeface="Courier New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bajo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 spc="500">
                <a:latin typeface="Times New Roman"/>
                <a:cs typeface="Times New Roman"/>
              </a:rPr>
              <a:t>	</a:t>
            </a:r>
            <a:r>
              <a:rPr dirty="0" sz="800" spc="-10">
                <a:latin typeface="Courier New"/>
                <a:cs typeface="Courier New"/>
              </a:rPr>
              <a:t>UTILIZAR</a:t>
            </a:r>
            <a:endParaRPr sz="800">
              <a:latin typeface="Courier New"/>
              <a:cs typeface="Courier New"/>
            </a:endParaRPr>
          </a:p>
          <a:p>
            <a:pPr marL="12700" marR="554990">
              <a:lnSpc>
                <a:spcPct val="113799"/>
              </a:lnSpc>
              <a:spcBef>
                <a:spcPts val="365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función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requiere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conocimiento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sobre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sintaxis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estructura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general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MODELOS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idioma.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opciones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crear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ATPDraw:</a:t>
            </a:r>
            <a:endParaRPr sz="800">
              <a:latin typeface="Times New Roman"/>
              <a:cs typeface="Times New Roman"/>
            </a:endParaRPr>
          </a:p>
          <a:p>
            <a:pPr marL="204470" marR="415925" indent="-46990">
              <a:lnSpc>
                <a:spcPct val="130100"/>
              </a:lnSpc>
              <a:spcBef>
                <a:spcPts val="365"/>
              </a:spcBef>
              <a:buSzPct val="75000"/>
              <a:buChar char="•"/>
              <a:tabLst>
                <a:tab pos="296545" algn="l"/>
              </a:tabLst>
            </a:pPr>
            <a:r>
              <a:rPr dirty="0" sz="800">
                <a:latin typeface="Times New Roman"/>
                <a:cs typeface="Times New Roman"/>
              </a:rPr>
              <a:t>Cree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soporte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manualmente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Objeto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Modelo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Nuevo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sup-file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correspondiente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 spc="500">
                <a:latin typeface="Times New Roman"/>
                <a:cs typeface="Times New Roman"/>
              </a:rPr>
              <a:t>	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39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Courier New"/>
                <a:cs typeface="Courier New"/>
              </a:rPr>
              <a:t>.mod</a:t>
            </a:r>
            <a:endParaRPr sz="800">
              <a:latin typeface="Courier New"/>
              <a:cs typeface="Courier New"/>
            </a:endParaRPr>
          </a:p>
          <a:p>
            <a:pPr marL="204470" indent="-46990">
              <a:lnSpc>
                <a:spcPts val="935"/>
              </a:lnSpc>
              <a:buSzPct val="75000"/>
              <a:buChar char="•"/>
              <a:tabLst>
                <a:tab pos="204470" algn="l"/>
              </a:tabLst>
            </a:pPr>
            <a:r>
              <a:rPr dirty="0" sz="800">
                <a:latin typeface="Times New Roman"/>
                <a:cs typeface="Times New Roman"/>
              </a:rPr>
              <a:t>Cree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.mod</a:t>
            </a:r>
            <a:r>
              <a:rPr dirty="0" sz="800" spc="175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externamente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texto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internamente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retransmita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para</a:t>
            </a:r>
            <a:endParaRPr sz="800">
              <a:latin typeface="Times New Roman"/>
              <a:cs typeface="Times New Roman"/>
            </a:endParaRPr>
          </a:p>
          <a:p>
            <a:pPr marL="296545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Identificación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automática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diseño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icono.</a:t>
            </a:r>
            <a:endParaRPr sz="800">
              <a:latin typeface="Times New Roman"/>
              <a:cs typeface="Times New Roman"/>
            </a:endParaRPr>
          </a:p>
          <a:p>
            <a:pPr marL="12700" marR="254635">
              <a:lnSpc>
                <a:spcPct val="113799"/>
              </a:lnSpc>
              <a:spcBef>
                <a:spcPts val="470"/>
              </a:spcBef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parte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Avanzada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Manual,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Capítulo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5.5,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brinda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información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detallada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sobre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ambos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procedimientos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descripción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general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sobre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capítulo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introduce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generación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automática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soporte.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proceso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normalmente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consta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pasos:</a:t>
            </a:r>
            <a:endParaRPr sz="800">
              <a:latin typeface="Times New Roman"/>
              <a:cs typeface="Times New Roman"/>
            </a:endParaRPr>
          </a:p>
          <a:p>
            <a:pPr marL="262255" indent="-104775">
              <a:lnSpc>
                <a:spcPct val="100000"/>
              </a:lnSpc>
              <a:spcBef>
                <a:spcPts val="600"/>
              </a:spcBef>
              <a:buAutoNum type="arabicPeriod"/>
              <a:tabLst>
                <a:tab pos="262255" algn="l"/>
              </a:tabLst>
            </a:pP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crear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.mod</a:t>
            </a:r>
            <a:r>
              <a:rPr dirty="0" sz="800" spc="-210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)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contenga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descripción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real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modelo.</a:t>
            </a:r>
            <a:endParaRPr sz="800">
              <a:latin typeface="Times New Roman"/>
              <a:cs typeface="Times New Roman"/>
            </a:endParaRPr>
          </a:p>
          <a:p>
            <a:pPr marL="262255" indent="-104775">
              <a:lnSpc>
                <a:spcPct val="100000"/>
              </a:lnSpc>
              <a:spcBef>
                <a:spcPts val="185"/>
              </a:spcBef>
              <a:buAutoNum type="arabicPeriod"/>
              <a:tabLst>
                <a:tab pos="262255" algn="l"/>
              </a:tabLst>
            </a:pP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cargar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mediante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submenús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Archivos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(sup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/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mod)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...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Tipo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94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10" i="1">
                <a:latin typeface="Times New Roman"/>
                <a:cs typeface="Times New Roman"/>
              </a:rPr>
              <a:t>MODELOS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831370" y="7631003"/>
            <a:ext cx="5400675" cy="157353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algn="ctr" marL="22225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4.65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Opciones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submenú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MODELOS.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800" b="1" i="1">
                <a:latin typeface="Times New Roman"/>
                <a:cs typeface="Times New Roman"/>
              </a:rPr>
              <a:t>Modelo</a:t>
            </a:r>
            <a:r>
              <a:rPr dirty="0" sz="800" spc="100" b="1" i="1">
                <a:latin typeface="Times New Roman"/>
                <a:cs typeface="Times New Roman"/>
              </a:rPr>
              <a:t> </a:t>
            </a:r>
            <a:r>
              <a:rPr dirty="0" sz="800" spc="-10" b="1" i="1">
                <a:latin typeface="Times New Roman"/>
                <a:cs typeface="Times New Roman"/>
              </a:rPr>
              <a:t>predeterminado</a:t>
            </a:r>
            <a:endParaRPr sz="800">
              <a:latin typeface="Times New Roman"/>
              <a:cs typeface="Times New Roman"/>
            </a:endParaRPr>
          </a:p>
          <a:p>
            <a:pPr marL="12700" marR="297180">
              <a:lnSpc>
                <a:spcPct val="113799"/>
              </a:lnSpc>
              <a:spcBef>
                <a:spcPts val="260"/>
              </a:spcBef>
            </a:pPr>
            <a:r>
              <a:rPr dirty="0" sz="800">
                <a:latin typeface="Times New Roman"/>
                <a:cs typeface="Times New Roman"/>
              </a:rPr>
              <a:t>Esto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cargará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predeterminado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simple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mostrará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entrada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verá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figura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4.66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(sin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ni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nodos).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Haga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Editar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modificar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modelo.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texto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directamente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importar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texto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portapapeles.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editor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texto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estándar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aparece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modificar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texto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importar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texto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mediante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Archivo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Importar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Editar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Pegar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Haga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Listo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en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principal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Editor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texto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cuando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haya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terminado.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intentará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identificar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y</a:t>
            </a:r>
            <a:endParaRPr sz="800">
              <a:latin typeface="Times New Roman"/>
              <a:cs typeface="Times New Roman"/>
            </a:endParaRPr>
          </a:p>
          <a:p>
            <a:pPr marL="12700" marR="406400">
              <a:lnSpc>
                <a:spcPts val="1090"/>
              </a:lnSpc>
              <a:spcBef>
                <a:spcPts val="10"/>
              </a:spcBef>
            </a:pPr>
            <a:r>
              <a:rPr dirty="0" sz="800">
                <a:latin typeface="Times New Roman"/>
                <a:cs typeface="Times New Roman"/>
              </a:rPr>
              <a:t>cree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definiciones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incluido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icono,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consulte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4.67.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salidas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colocan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en</a:t>
            </a:r>
            <a:r>
              <a:rPr dirty="0" sz="800" spc="10">
                <a:latin typeface="Times New Roman"/>
                <a:cs typeface="Times New Roman"/>
              </a:rPr>
              <a:t> a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izquierda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y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derecha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del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icono,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respectivamente.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Siempre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que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lo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desee,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puede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volver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y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modificar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75"/>
              </a:spcBef>
            </a:pPr>
            <a:r>
              <a:rPr dirty="0" sz="800">
                <a:latin typeface="Times New Roman"/>
                <a:cs typeface="Times New Roman"/>
              </a:rPr>
              <a:t>Texto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cambia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número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salidas,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volverá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crear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icono.</a:t>
            </a:r>
            <a:endParaRPr sz="8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935015" y="165100"/>
            <a:ext cx="5226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5" name="object 5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678"/>
                  </a:lnTo>
                  <a:lnTo>
                    <a:pt x="142755" y="98678"/>
                  </a:lnTo>
                  <a:lnTo>
                    <a:pt x="136180" y="99986"/>
                  </a:lnTo>
                  <a:lnTo>
                    <a:pt x="104587" y="124182"/>
                  </a:lnTo>
                  <a:lnTo>
                    <a:pt x="98048" y="143385"/>
                  </a:lnTo>
                  <a:lnTo>
                    <a:pt x="98048" y="569369"/>
                  </a:lnTo>
                  <a:lnTo>
                    <a:pt x="117977" y="603813"/>
                  </a:lnTo>
                  <a:lnTo>
                    <a:pt x="142755" y="614076"/>
                  </a:lnTo>
                  <a:lnTo>
                    <a:pt x="1886711" y="614076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4076"/>
                  </a:moveTo>
                  <a:lnTo>
                    <a:pt x="1744971" y="614076"/>
                  </a:lnTo>
                  <a:lnTo>
                    <a:pt x="1751545" y="612768"/>
                  </a:lnTo>
                  <a:lnTo>
                    <a:pt x="1764174" y="607537"/>
                  </a:lnTo>
                  <a:lnTo>
                    <a:pt x="1788370" y="575944"/>
                  </a:lnTo>
                  <a:lnTo>
                    <a:pt x="1789678" y="569369"/>
                  </a:lnTo>
                  <a:lnTo>
                    <a:pt x="1789678" y="143385"/>
                  </a:lnTo>
                  <a:lnTo>
                    <a:pt x="1769748" y="108942"/>
                  </a:lnTo>
                  <a:lnTo>
                    <a:pt x="1744971" y="98678"/>
                  </a:lnTo>
                  <a:lnTo>
                    <a:pt x="1886711" y="98678"/>
                  </a:lnTo>
                  <a:lnTo>
                    <a:pt x="1886711" y="614076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932176" y="500513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1982" y="528634"/>
                  </a:moveTo>
                  <a:lnTo>
                    <a:pt x="52863" y="528634"/>
                  </a:lnTo>
                  <a:lnTo>
                    <a:pt x="49392" y="528528"/>
                  </a:lnTo>
                  <a:lnTo>
                    <a:pt x="13028" y="510667"/>
                  </a:lnTo>
                  <a:lnTo>
                    <a:pt x="0" y="479279"/>
                  </a:lnTo>
                  <a:lnTo>
                    <a:pt x="0" y="475770"/>
                  </a:lnTo>
                  <a:lnTo>
                    <a:pt x="0" y="49453"/>
                  </a:lnTo>
                  <a:lnTo>
                    <a:pt x="15483" y="15488"/>
                  </a:lnTo>
                  <a:lnTo>
                    <a:pt x="17937" y="12905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89362" y="15488"/>
                  </a:lnTo>
                  <a:lnTo>
                    <a:pt x="1691816" y="17861"/>
                  </a:lnTo>
                  <a:lnTo>
                    <a:pt x="1704845" y="49453"/>
                  </a:lnTo>
                  <a:lnTo>
                    <a:pt x="1704845" y="479279"/>
                  </a:lnTo>
                  <a:lnTo>
                    <a:pt x="1686907" y="515524"/>
                  </a:lnTo>
                  <a:lnTo>
                    <a:pt x="1655453" y="528528"/>
                  </a:lnTo>
                  <a:lnTo>
                    <a:pt x="1651982" y="52863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266"/>
              <a:ext cx="145374" cy="145374"/>
            </a:xfrm>
            <a:prstGeom prst="rect">
              <a:avLst/>
            </a:prstGeom>
          </p:spPr>
        </p:pic>
      </p:grpSp>
      <p:sp>
        <p:nvSpPr>
          <p:cNvPr id="8" name="object 8" descr=""/>
          <p:cNvSpPr txBox="1"/>
          <p:nvPr/>
        </p:nvSpPr>
        <p:spPr>
          <a:xfrm>
            <a:off x="3519868" y="811612"/>
            <a:ext cx="52959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10">
                <a:latin typeface="Arial MT"/>
                <a:cs typeface="Arial MT"/>
              </a:rPr>
              <a:t>Traduciendo...</a:t>
            </a:r>
            <a:endParaRPr sz="600">
              <a:latin typeface="Arial MT"/>
              <a:cs typeface="Arial MT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831370" y="884299"/>
            <a:ext cx="1841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120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4611106" y="904123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grpSp>
        <p:nvGrpSpPr>
          <p:cNvPr id="11" name="object 11" descr=""/>
          <p:cNvGrpSpPr/>
          <p:nvPr/>
        </p:nvGrpSpPr>
        <p:grpSpPr>
          <a:xfrm>
            <a:off x="368299" y="1491702"/>
            <a:ext cx="502284" cy="13335"/>
            <a:chOff x="368299" y="1491702"/>
            <a:chExt cx="502284" cy="13335"/>
          </a:xfrm>
        </p:grpSpPr>
        <p:sp>
          <p:nvSpPr>
            <p:cNvPr id="12" name="object 12" descr=""/>
            <p:cNvSpPr/>
            <p:nvPr/>
          </p:nvSpPr>
          <p:spPr>
            <a:xfrm>
              <a:off x="368299" y="1491702"/>
              <a:ext cx="502284" cy="6985"/>
            </a:xfrm>
            <a:custGeom>
              <a:avLst/>
              <a:gdLst/>
              <a:ahLst/>
              <a:cxnLst/>
              <a:rect l="l" t="t" r="r" b="b"/>
              <a:pathLst>
                <a:path w="502284" h="6984">
                  <a:moveTo>
                    <a:pt x="502202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502202" y="0"/>
                  </a:lnTo>
                  <a:lnTo>
                    <a:pt x="502202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368287" y="1491703"/>
              <a:ext cx="502284" cy="13335"/>
            </a:xfrm>
            <a:custGeom>
              <a:avLst/>
              <a:gdLst/>
              <a:ahLst/>
              <a:cxnLst/>
              <a:rect l="l" t="t" r="r" b="b"/>
              <a:pathLst>
                <a:path w="502284" h="13334">
                  <a:moveTo>
                    <a:pt x="502208" y="0"/>
                  </a:moveTo>
                  <a:lnTo>
                    <a:pt x="495604" y="6616"/>
                  </a:lnTo>
                  <a:lnTo>
                    <a:pt x="0" y="6616"/>
                  </a:lnTo>
                  <a:lnTo>
                    <a:pt x="0" y="13220"/>
                  </a:lnTo>
                  <a:lnTo>
                    <a:pt x="495604" y="13220"/>
                  </a:lnTo>
                  <a:lnTo>
                    <a:pt x="502208" y="13220"/>
                  </a:lnTo>
                  <a:lnTo>
                    <a:pt x="502208" y="6616"/>
                  </a:lnTo>
                  <a:lnTo>
                    <a:pt x="502208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368299" y="1491702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4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5" name="object 15" descr=""/>
          <p:cNvSpPr txBox="1"/>
          <p:nvPr/>
        </p:nvSpPr>
        <p:spPr>
          <a:xfrm>
            <a:off x="379553" y="1551700"/>
            <a:ext cx="48450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Page</a:t>
            </a:r>
            <a:r>
              <a:rPr dirty="0" sz="800" spc="6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121</a:t>
            </a:r>
            <a:endParaRPr sz="800">
              <a:latin typeface="Arial"/>
              <a:cs typeface="Arial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4763088" y="1723506"/>
            <a:ext cx="99060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de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referencia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1089080" y="9388704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5595687" y="9368880"/>
            <a:ext cx="1841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121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1089080" y="3923947"/>
            <a:ext cx="5809615" cy="158623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4.66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editor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texto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3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 b="1" i="1">
                <a:latin typeface="Times New Roman"/>
                <a:cs typeface="Times New Roman"/>
              </a:rPr>
              <a:t>Archivos</a:t>
            </a:r>
            <a:r>
              <a:rPr dirty="0" sz="800" spc="55" b="1" i="1">
                <a:latin typeface="Times New Roman"/>
                <a:cs typeface="Times New Roman"/>
              </a:rPr>
              <a:t> </a:t>
            </a:r>
            <a:r>
              <a:rPr dirty="0" sz="800" b="1" i="1">
                <a:latin typeface="Times New Roman"/>
                <a:cs typeface="Times New Roman"/>
              </a:rPr>
              <a:t>(sup</a:t>
            </a:r>
            <a:r>
              <a:rPr dirty="0" sz="800" spc="55" b="1" i="1">
                <a:latin typeface="Times New Roman"/>
                <a:cs typeface="Times New Roman"/>
              </a:rPr>
              <a:t> </a:t>
            </a:r>
            <a:r>
              <a:rPr dirty="0" sz="800" b="1" i="1">
                <a:latin typeface="Times New Roman"/>
                <a:cs typeface="Times New Roman"/>
              </a:rPr>
              <a:t>/</a:t>
            </a:r>
            <a:r>
              <a:rPr dirty="0" sz="800" spc="55" b="1" i="1">
                <a:latin typeface="Times New Roman"/>
                <a:cs typeface="Times New Roman"/>
              </a:rPr>
              <a:t> </a:t>
            </a:r>
            <a:r>
              <a:rPr dirty="0" sz="800" b="1" i="1">
                <a:latin typeface="Times New Roman"/>
                <a:cs typeface="Times New Roman"/>
              </a:rPr>
              <a:t>mod)</a:t>
            </a:r>
            <a:r>
              <a:rPr dirty="0" sz="800" spc="55" b="1" i="1">
                <a:latin typeface="Times New Roman"/>
                <a:cs typeface="Times New Roman"/>
              </a:rPr>
              <a:t> </a:t>
            </a:r>
            <a:r>
              <a:rPr dirty="0" sz="800" spc="-25" b="1" i="1">
                <a:latin typeface="Times New Roman"/>
                <a:cs typeface="Times New Roman"/>
              </a:rPr>
              <a:t>...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395"/>
              </a:spcBef>
            </a:pPr>
            <a:r>
              <a:rPr dirty="0" sz="800">
                <a:latin typeface="Times New Roman"/>
                <a:cs typeface="Times New Roman"/>
              </a:rPr>
              <a:t>Seleccionando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MODELOS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|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Archivos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(sup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/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mod)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...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realiza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modelo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spc="-10" i="1">
                <a:latin typeface="Times New Roman"/>
                <a:cs typeface="Times New Roman"/>
              </a:rPr>
              <a:t>abierto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donde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elegir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soporte.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son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normalmente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almacenado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carpeta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\</a:t>
            </a:r>
            <a:r>
              <a:rPr dirty="0" sz="800" spc="17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MOD</a:t>
            </a:r>
            <a:r>
              <a:rPr dirty="0" sz="800" spc="-215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seleccionó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.mod,</a:t>
            </a:r>
            <a:r>
              <a:rPr dirty="0" sz="800" spc="-210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interpreta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archivo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85"/>
              </a:spcBef>
            </a:pP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4.67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aparece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definición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ícono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correspondientes.</a:t>
            </a:r>
            <a:endParaRPr sz="800">
              <a:latin typeface="Times New Roman"/>
              <a:cs typeface="Times New Roman"/>
            </a:endParaRPr>
          </a:p>
          <a:p>
            <a:pPr marL="12700" marR="58356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Si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existe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soporte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mismo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misma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carpeta,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utiliza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archivo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cambio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base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definiciones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caso,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nuevo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aparece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inmediatamente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decir,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Información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que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se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figura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4.67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aparece.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1089080" y="6382096"/>
            <a:ext cx="5560695" cy="138811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631314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4.67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Interpretación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modelo.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5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Componente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tiene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nueva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sección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Modelos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debajo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DATOS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y</a:t>
            </a:r>
            <a:endParaRPr sz="800">
              <a:latin typeface="Times New Roman"/>
              <a:cs typeface="Times New Roman"/>
            </a:endParaRPr>
          </a:p>
          <a:p>
            <a:pPr marL="12700" marR="357505">
              <a:lnSpc>
                <a:spcPts val="880"/>
              </a:lnSpc>
              <a:spcBef>
                <a:spcPts val="434"/>
              </a:spcBef>
            </a:pPr>
            <a:r>
              <a:rPr dirty="0" sz="800" i="1">
                <a:latin typeface="Times New Roman"/>
                <a:cs typeface="Times New Roman"/>
              </a:rPr>
              <a:t>NODOS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atributos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figura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4.68.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nueva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sección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tiene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campos: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Modelo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deshabilitado.</a:t>
            </a:r>
            <a:r>
              <a:rPr dirty="0" sz="800" spc="10">
                <a:latin typeface="Times New Roman"/>
                <a:cs typeface="Times New Roman"/>
              </a:rPr>
              <a:t> (pero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sigue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automáticamente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lo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que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se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define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en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el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texto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del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Modelo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encontrado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con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el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botón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 i="1">
                <a:latin typeface="Times New Roman"/>
                <a:cs typeface="Times New Roman"/>
              </a:rPr>
              <a:t>Editar</a:t>
            </a:r>
            <a:r>
              <a:rPr dirty="0" sz="800" spc="20" i="1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)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y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un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ts val="950"/>
              </a:lnSpc>
              <a:spcBef>
                <a:spcPts val="330"/>
              </a:spcBef>
            </a:pPr>
            <a:r>
              <a:rPr dirty="0" sz="800" i="1">
                <a:latin typeface="Times New Roman"/>
                <a:cs typeface="Times New Roman"/>
              </a:rPr>
              <a:t>Use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el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campo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As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especificación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model_name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USE</a:t>
            </a:r>
            <a:r>
              <a:rPr dirty="0" sz="800" spc="1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model</a:t>
            </a:r>
            <a:r>
              <a:rPr dirty="0" sz="800" spc="1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AS</a:t>
            </a:r>
            <a:r>
              <a:rPr dirty="0" sz="800" spc="14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model_name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ts val="950"/>
              </a:lnSpc>
            </a:pPr>
            <a:r>
              <a:rPr dirty="0" sz="800">
                <a:latin typeface="Times New Roman"/>
                <a:cs typeface="Times New Roman"/>
              </a:rPr>
              <a:t>declaración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MODELOS.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Grabar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salida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variables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internas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Sobre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ts val="919"/>
              </a:lnSpc>
              <a:spcBef>
                <a:spcPts val="340"/>
              </a:spcBef>
            </a:pPr>
            <a:r>
              <a:rPr dirty="0" sz="800" i="1">
                <a:latin typeface="Times New Roman"/>
                <a:cs typeface="Times New Roman"/>
              </a:rPr>
              <a:t>En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la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página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biblioteca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proporciona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enlace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soporte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original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disco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realiza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opción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 i="1">
                <a:latin typeface="Times New Roman"/>
                <a:cs typeface="Times New Roman"/>
              </a:rPr>
              <a:t>recarga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ts val="919"/>
              </a:lnSpc>
            </a:pPr>
            <a:r>
              <a:rPr dirty="0" sz="800">
                <a:latin typeface="Times New Roman"/>
                <a:cs typeface="Times New Roman"/>
              </a:rPr>
              <a:t>disponible.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Recuerde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soporte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original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disco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necesariamente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coincide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presente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Texto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cambiado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esto.</a:t>
            </a:r>
            <a:endParaRPr sz="800">
              <a:latin typeface="Times New Roman"/>
              <a:cs typeface="Times New Roman"/>
            </a:endParaRPr>
          </a:p>
        </p:txBody>
      </p:sp>
      <p:grpSp>
        <p:nvGrpSpPr>
          <p:cNvPr id="21" name="object 21" descr=""/>
          <p:cNvGrpSpPr/>
          <p:nvPr/>
        </p:nvGrpSpPr>
        <p:grpSpPr>
          <a:xfrm>
            <a:off x="368299" y="9837517"/>
            <a:ext cx="502284" cy="13335"/>
            <a:chOff x="368299" y="9837517"/>
            <a:chExt cx="502284" cy="13335"/>
          </a:xfrm>
        </p:grpSpPr>
        <p:sp>
          <p:nvSpPr>
            <p:cNvPr id="22" name="object 22" descr=""/>
            <p:cNvSpPr/>
            <p:nvPr/>
          </p:nvSpPr>
          <p:spPr>
            <a:xfrm>
              <a:off x="368299" y="9837517"/>
              <a:ext cx="502284" cy="6985"/>
            </a:xfrm>
            <a:custGeom>
              <a:avLst/>
              <a:gdLst/>
              <a:ahLst/>
              <a:cxnLst/>
              <a:rect l="l" t="t" r="r" b="b"/>
              <a:pathLst>
                <a:path w="502284" h="6984">
                  <a:moveTo>
                    <a:pt x="502202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502202" y="0"/>
                  </a:lnTo>
                  <a:lnTo>
                    <a:pt x="502202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 descr=""/>
            <p:cNvSpPr/>
            <p:nvPr/>
          </p:nvSpPr>
          <p:spPr>
            <a:xfrm>
              <a:off x="368287" y="9837521"/>
              <a:ext cx="502284" cy="13335"/>
            </a:xfrm>
            <a:custGeom>
              <a:avLst/>
              <a:gdLst/>
              <a:ahLst/>
              <a:cxnLst/>
              <a:rect l="l" t="t" r="r" b="b"/>
              <a:pathLst>
                <a:path w="502284" h="13334">
                  <a:moveTo>
                    <a:pt x="502208" y="0"/>
                  </a:moveTo>
                  <a:lnTo>
                    <a:pt x="495604" y="6604"/>
                  </a:lnTo>
                  <a:lnTo>
                    <a:pt x="0" y="6604"/>
                  </a:lnTo>
                  <a:lnTo>
                    <a:pt x="0" y="13220"/>
                  </a:lnTo>
                  <a:lnTo>
                    <a:pt x="495604" y="13220"/>
                  </a:lnTo>
                  <a:lnTo>
                    <a:pt x="502208" y="13220"/>
                  </a:lnTo>
                  <a:lnTo>
                    <a:pt x="502208" y="6604"/>
                  </a:lnTo>
                  <a:lnTo>
                    <a:pt x="502208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 descr=""/>
            <p:cNvSpPr/>
            <p:nvPr/>
          </p:nvSpPr>
          <p:spPr>
            <a:xfrm>
              <a:off x="368299" y="9837517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4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5" name="object 25" descr=""/>
          <p:cNvSpPr txBox="1"/>
          <p:nvPr/>
        </p:nvSpPr>
        <p:spPr>
          <a:xfrm>
            <a:off x="379553" y="9897515"/>
            <a:ext cx="48450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Page</a:t>
            </a:r>
            <a:r>
              <a:rPr dirty="0" sz="800" spc="6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122</a:t>
            </a:r>
            <a:endParaRPr sz="800">
              <a:latin typeface="Arial"/>
              <a:cs typeface="Arial"/>
            </a:endParaRPr>
          </a:p>
        </p:txBody>
      </p:sp>
      <p:sp>
        <p:nvSpPr>
          <p:cNvPr id="27" name="object 27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28" name="object 28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94615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97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26" name="object 26" descr=""/>
          <p:cNvSpPr txBox="1"/>
          <p:nvPr/>
        </p:nvSpPr>
        <p:spPr>
          <a:xfrm>
            <a:off x="4505379" y="10069321"/>
            <a:ext cx="99060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de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referencia</a:t>
            </a:r>
            <a:endParaRPr sz="8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935015" y="165100"/>
            <a:ext cx="5226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5" name="object 5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678"/>
                  </a:lnTo>
                  <a:lnTo>
                    <a:pt x="142755" y="98678"/>
                  </a:lnTo>
                  <a:lnTo>
                    <a:pt x="136180" y="99986"/>
                  </a:lnTo>
                  <a:lnTo>
                    <a:pt x="104587" y="124182"/>
                  </a:lnTo>
                  <a:lnTo>
                    <a:pt x="98048" y="143385"/>
                  </a:lnTo>
                  <a:lnTo>
                    <a:pt x="98048" y="569369"/>
                  </a:lnTo>
                  <a:lnTo>
                    <a:pt x="117977" y="603813"/>
                  </a:lnTo>
                  <a:lnTo>
                    <a:pt x="142755" y="614076"/>
                  </a:lnTo>
                  <a:lnTo>
                    <a:pt x="1886711" y="614076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4076"/>
                  </a:moveTo>
                  <a:lnTo>
                    <a:pt x="1744971" y="614076"/>
                  </a:lnTo>
                  <a:lnTo>
                    <a:pt x="1751545" y="612768"/>
                  </a:lnTo>
                  <a:lnTo>
                    <a:pt x="1764174" y="607537"/>
                  </a:lnTo>
                  <a:lnTo>
                    <a:pt x="1788370" y="575944"/>
                  </a:lnTo>
                  <a:lnTo>
                    <a:pt x="1789678" y="569369"/>
                  </a:lnTo>
                  <a:lnTo>
                    <a:pt x="1789678" y="143385"/>
                  </a:lnTo>
                  <a:lnTo>
                    <a:pt x="1769748" y="108942"/>
                  </a:lnTo>
                  <a:lnTo>
                    <a:pt x="1744971" y="98678"/>
                  </a:lnTo>
                  <a:lnTo>
                    <a:pt x="1886711" y="98678"/>
                  </a:lnTo>
                  <a:lnTo>
                    <a:pt x="1886711" y="614076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932176" y="500474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1982" y="528634"/>
                  </a:moveTo>
                  <a:lnTo>
                    <a:pt x="52863" y="528634"/>
                  </a:lnTo>
                  <a:lnTo>
                    <a:pt x="49392" y="528528"/>
                  </a:lnTo>
                  <a:lnTo>
                    <a:pt x="13028" y="510568"/>
                  </a:lnTo>
                  <a:lnTo>
                    <a:pt x="0" y="479180"/>
                  </a:lnTo>
                  <a:lnTo>
                    <a:pt x="0" y="475770"/>
                  </a:lnTo>
                  <a:lnTo>
                    <a:pt x="0" y="49354"/>
                  </a:lnTo>
                  <a:lnTo>
                    <a:pt x="17937" y="13110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861"/>
                  </a:lnTo>
                  <a:lnTo>
                    <a:pt x="1704845" y="49354"/>
                  </a:lnTo>
                  <a:lnTo>
                    <a:pt x="1704845" y="479180"/>
                  </a:lnTo>
                  <a:lnTo>
                    <a:pt x="1686907" y="515418"/>
                  </a:lnTo>
                  <a:lnTo>
                    <a:pt x="1655453" y="528528"/>
                  </a:lnTo>
                  <a:lnTo>
                    <a:pt x="1651982" y="52863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171"/>
              <a:ext cx="145374" cy="145374"/>
            </a:xfrm>
            <a:prstGeom prst="rect">
              <a:avLst/>
            </a:prstGeom>
          </p:spPr>
        </p:pic>
      </p:grpSp>
      <p:sp>
        <p:nvSpPr>
          <p:cNvPr id="8" name="object 8" descr=""/>
          <p:cNvSpPr txBox="1"/>
          <p:nvPr/>
        </p:nvSpPr>
        <p:spPr>
          <a:xfrm>
            <a:off x="3519868" y="811574"/>
            <a:ext cx="52959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10">
                <a:latin typeface="Arial MT"/>
                <a:cs typeface="Arial MT"/>
              </a:rPr>
              <a:t>Traduciendo...</a:t>
            </a:r>
            <a:endParaRPr sz="600">
              <a:latin typeface="Arial MT"/>
              <a:cs typeface="Arial MT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831370" y="7611133"/>
            <a:ext cx="1841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122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4611106" y="7630957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/>
          <p:nvPr/>
        </p:nvSpPr>
        <p:spPr>
          <a:xfrm>
            <a:off x="1551119" y="5163106"/>
            <a:ext cx="1998980" cy="0"/>
          </a:xfrm>
          <a:custGeom>
            <a:avLst/>
            <a:gdLst/>
            <a:ahLst/>
            <a:cxnLst/>
            <a:rect l="l" t="t" r="r" b="b"/>
            <a:pathLst>
              <a:path w="1998979" h="0">
                <a:moveTo>
                  <a:pt x="0" y="0"/>
                </a:moveTo>
                <a:lnTo>
                  <a:pt x="1998563" y="0"/>
                </a:lnTo>
              </a:path>
            </a:pathLst>
          </a:custGeom>
          <a:ln w="4678">
            <a:solidFill>
              <a:srgbClr val="000000"/>
            </a:solidFill>
            <a:prstDash val="dash"/>
          </a:ln>
        </p:spPr>
        <p:txBody>
          <a:bodyPr wrap="square" lIns="0" tIns="0" rIns="0" bIns="0" rtlCol="0"/>
          <a:lstStyle/>
          <a:p/>
        </p:txBody>
      </p:sp>
      <p:sp>
        <p:nvSpPr>
          <p:cNvPr id="12" name="object 12" descr=""/>
          <p:cNvSpPr/>
          <p:nvPr/>
        </p:nvSpPr>
        <p:spPr>
          <a:xfrm>
            <a:off x="1551119" y="5374560"/>
            <a:ext cx="1998980" cy="0"/>
          </a:xfrm>
          <a:custGeom>
            <a:avLst/>
            <a:gdLst/>
            <a:ahLst/>
            <a:cxnLst/>
            <a:rect l="l" t="t" r="r" b="b"/>
            <a:pathLst>
              <a:path w="1998979" h="0">
                <a:moveTo>
                  <a:pt x="0" y="0"/>
                </a:moveTo>
                <a:lnTo>
                  <a:pt x="1998563" y="0"/>
                </a:lnTo>
              </a:path>
            </a:pathLst>
          </a:custGeom>
          <a:ln w="4678">
            <a:solidFill>
              <a:srgbClr val="000000"/>
            </a:solidFill>
            <a:prstDash val="dash"/>
          </a:ln>
        </p:spPr>
        <p:txBody>
          <a:bodyPr wrap="square" lIns="0" tIns="0" rIns="0" bIns="0" rtlCol="0"/>
          <a:lstStyle/>
          <a:p/>
        </p:txBody>
      </p:sp>
      <p:sp>
        <p:nvSpPr>
          <p:cNvPr id="13" name="object 13" descr=""/>
          <p:cNvSpPr txBox="1"/>
          <p:nvPr/>
        </p:nvSpPr>
        <p:spPr>
          <a:xfrm>
            <a:off x="831370" y="3137565"/>
            <a:ext cx="5356225" cy="30480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785495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4.68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FLASH_1.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77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salida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MODELOS,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interfaz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resto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circuito.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 spc="10">
                <a:latin typeface="Times New Roman"/>
                <a:cs typeface="Times New Roman"/>
              </a:rPr>
              <a:t>son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manejados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por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ATPDraw,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automáticamente.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Las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descripciones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los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modelos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escriben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directamente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en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el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archivo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ATP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lugar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usar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$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Include.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blanco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eliminan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insertar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ATP.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estructura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general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sección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.atp</a:t>
            </a:r>
            <a:r>
              <a:rPr dirty="0" sz="800" spc="-210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continuación:</a:t>
            </a:r>
            <a:endParaRPr sz="800">
              <a:latin typeface="Times New Roman"/>
              <a:cs typeface="Times New Roman"/>
            </a:endParaRPr>
          </a:p>
          <a:p>
            <a:pPr marL="719455">
              <a:lnSpc>
                <a:spcPct val="100000"/>
              </a:lnSpc>
              <a:spcBef>
                <a:spcPts val="750"/>
              </a:spcBef>
            </a:pPr>
            <a:r>
              <a:rPr dirty="0" sz="600" spc="-10" b="1">
                <a:latin typeface="Courier New"/>
                <a:cs typeface="Courier New"/>
              </a:rPr>
              <a:t>MODELOS</a:t>
            </a:r>
            <a:endParaRPr sz="600">
              <a:latin typeface="Courier New"/>
              <a:cs typeface="Courier New"/>
            </a:endParaRPr>
          </a:p>
          <a:p>
            <a:pPr marL="719455" marR="4199890">
              <a:lnSpc>
                <a:spcPct val="122900"/>
              </a:lnSpc>
            </a:pPr>
            <a:r>
              <a:rPr dirty="0" sz="600" b="1">
                <a:latin typeface="Courier New"/>
                <a:cs typeface="Courier New"/>
              </a:rPr>
              <a:t>/</a:t>
            </a:r>
            <a:r>
              <a:rPr dirty="0" sz="600" spc="20" b="1">
                <a:latin typeface="Courier New"/>
                <a:cs typeface="Courier New"/>
              </a:rPr>
              <a:t> </a:t>
            </a:r>
            <a:r>
              <a:rPr dirty="0" sz="600" spc="-10" b="1">
                <a:latin typeface="Courier New"/>
                <a:cs typeface="Courier New"/>
              </a:rPr>
              <a:t>MODELOS ENTRADA</a:t>
            </a:r>
            <a:endParaRPr sz="600">
              <a:latin typeface="Courier New"/>
              <a:cs typeface="Courier New"/>
            </a:endParaRPr>
          </a:p>
          <a:p>
            <a:pPr algn="just" marL="838200" marR="3653154">
              <a:lnSpc>
                <a:spcPct val="115599"/>
              </a:lnSpc>
              <a:spcBef>
                <a:spcPts val="55"/>
              </a:spcBef>
            </a:pPr>
            <a:r>
              <a:rPr dirty="0" sz="600">
                <a:latin typeface="Courier New"/>
                <a:cs typeface="Courier New"/>
              </a:rPr>
              <a:t>IX0001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{v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(CR30A)} </a:t>
            </a:r>
            <a:r>
              <a:rPr dirty="0" sz="600">
                <a:latin typeface="Courier New"/>
                <a:cs typeface="Courier New"/>
              </a:rPr>
              <a:t>IX0002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{v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(CR20A)} </a:t>
            </a:r>
            <a:r>
              <a:rPr dirty="0" sz="600">
                <a:latin typeface="Courier New"/>
                <a:cs typeface="Courier New"/>
              </a:rPr>
              <a:t>IX0003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{v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(CRZ2A)}</a:t>
            </a:r>
            <a:endParaRPr sz="600">
              <a:latin typeface="Courier New"/>
              <a:cs typeface="Courier New"/>
            </a:endParaRPr>
          </a:p>
          <a:p>
            <a:pPr algn="r" marR="4342765">
              <a:lnSpc>
                <a:spcPct val="100000"/>
              </a:lnSpc>
              <a:spcBef>
                <a:spcPts val="110"/>
              </a:spcBef>
            </a:pPr>
            <a:r>
              <a:rPr dirty="0" sz="600" spc="-10" b="1">
                <a:latin typeface="Courier New"/>
                <a:cs typeface="Courier New"/>
              </a:rPr>
              <a:t>SALIDA</a:t>
            </a:r>
            <a:endParaRPr sz="600">
              <a:latin typeface="Courier New"/>
              <a:cs typeface="Courier New"/>
            </a:endParaRPr>
          </a:p>
          <a:p>
            <a:pPr algn="r" marR="4319270">
              <a:lnSpc>
                <a:spcPct val="100000"/>
              </a:lnSpc>
              <a:spcBef>
                <a:spcPts val="165"/>
              </a:spcBef>
            </a:pPr>
            <a:r>
              <a:rPr dirty="0" sz="600" spc="-20">
                <a:latin typeface="Courier New"/>
                <a:cs typeface="Courier New"/>
              </a:rPr>
              <a:t>GAPA</a:t>
            </a:r>
            <a:endParaRPr sz="600">
              <a:latin typeface="Courier New"/>
              <a:cs typeface="Courier New"/>
            </a:endParaRPr>
          </a:p>
          <a:p>
            <a:pPr marL="719455">
              <a:lnSpc>
                <a:spcPct val="100000"/>
              </a:lnSpc>
              <a:spcBef>
                <a:spcPts val="115"/>
              </a:spcBef>
            </a:pPr>
            <a:r>
              <a:rPr dirty="0" sz="600" b="1">
                <a:latin typeface="Courier New"/>
                <a:cs typeface="Courier New"/>
              </a:rPr>
              <a:t>MODELO</a:t>
            </a:r>
            <a:r>
              <a:rPr dirty="0" sz="600" spc="75" b="1">
                <a:latin typeface="Courier New"/>
                <a:cs typeface="Courier New"/>
              </a:rPr>
              <a:t> </a:t>
            </a:r>
            <a:r>
              <a:rPr dirty="0" sz="600" spc="-10" b="1">
                <a:latin typeface="Courier New"/>
                <a:cs typeface="Courier New"/>
              </a:rPr>
              <a:t>FLASH_1</a:t>
            </a:r>
            <a:endParaRPr sz="6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315"/>
              </a:spcBef>
            </a:pPr>
            <a:endParaRPr sz="600">
              <a:latin typeface="Courier New"/>
              <a:cs typeface="Courier New"/>
            </a:endParaRPr>
          </a:p>
          <a:p>
            <a:pPr marL="719455">
              <a:lnSpc>
                <a:spcPct val="100000"/>
              </a:lnSpc>
            </a:pP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descripción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modelo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pega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spc="-20">
                <a:latin typeface="Courier New"/>
                <a:cs typeface="Courier New"/>
              </a:rPr>
              <a:t>aquí</a:t>
            </a:r>
            <a:endParaRPr sz="6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265"/>
              </a:spcBef>
            </a:pPr>
            <a:endParaRPr sz="600">
              <a:latin typeface="Courier New"/>
              <a:cs typeface="Courier New"/>
            </a:endParaRPr>
          </a:p>
          <a:p>
            <a:pPr marL="719455">
              <a:lnSpc>
                <a:spcPct val="100000"/>
              </a:lnSpc>
            </a:pPr>
            <a:r>
              <a:rPr dirty="0" sz="600" spc="-10" b="1">
                <a:latin typeface="Courier New"/>
                <a:cs typeface="Courier New"/>
              </a:rPr>
              <a:t>ENDMODEL</a:t>
            </a:r>
            <a:endParaRPr sz="600">
              <a:latin typeface="Courier New"/>
              <a:cs typeface="Courier New"/>
            </a:endParaRPr>
          </a:p>
          <a:p>
            <a:pPr marL="719455" marR="3296285">
              <a:lnSpc>
                <a:spcPct val="122900"/>
              </a:lnSpc>
            </a:pPr>
            <a:r>
              <a:rPr dirty="0" sz="600" b="1">
                <a:latin typeface="Courier New"/>
                <a:cs typeface="Courier New"/>
              </a:rPr>
              <a:t>UTILICE</a:t>
            </a:r>
            <a:r>
              <a:rPr dirty="0" sz="600" spc="75" b="1">
                <a:latin typeface="Courier New"/>
                <a:cs typeface="Courier New"/>
              </a:rPr>
              <a:t> </a:t>
            </a:r>
            <a:r>
              <a:rPr dirty="0" sz="600" b="1">
                <a:latin typeface="Courier New"/>
                <a:cs typeface="Courier New"/>
              </a:rPr>
              <a:t>FLASH_1</a:t>
            </a:r>
            <a:r>
              <a:rPr dirty="0" sz="600" spc="75" b="1">
                <a:latin typeface="Courier New"/>
                <a:cs typeface="Courier New"/>
              </a:rPr>
              <a:t> </a:t>
            </a:r>
            <a:r>
              <a:rPr dirty="0" sz="600" b="1">
                <a:latin typeface="Courier New"/>
                <a:cs typeface="Courier New"/>
              </a:rPr>
              <a:t>COMO</a:t>
            </a:r>
            <a:r>
              <a:rPr dirty="0" sz="600" spc="75" b="1">
                <a:latin typeface="Courier New"/>
                <a:cs typeface="Courier New"/>
              </a:rPr>
              <a:t> </a:t>
            </a:r>
            <a:r>
              <a:rPr dirty="0" sz="600" spc="-10" b="1">
                <a:latin typeface="Courier New"/>
                <a:cs typeface="Courier New"/>
              </a:rPr>
              <a:t>FLASH_1 ENTRADA</a:t>
            </a:r>
            <a:endParaRPr sz="600">
              <a:latin typeface="Courier New"/>
              <a:cs typeface="Courier New"/>
            </a:endParaRPr>
          </a:p>
          <a:p>
            <a:pPr marL="838200" marR="3938270">
              <a:lnSpc>
                <a:spcPct val="115599"/>
              </a:lnSpc>
              <a:spcBef>
                <a:spcPts val="50"/>
              </a:spcBef>
            </a:pPr>
            <a:r>
              <a:rPr dirty="0" sz="600">
                <a:latin typeface="Courier New"/>
                <a:cs typeface="Courier New"/>
              </a:rPr>
              <a:t>V1: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=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IX0001 </a:t>
            </a:r>
            <a:r>
              <a:rPr dirty="0" sz="600">
                <a:latin typeface="Courier New"/>
                <a:cs typeface="Courier New"/>
              </a:rPr>
              <a:t>V2: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=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IX0002</a:t>
            </a:r>
            <a:endParaRPr sz="600">
              <a:latin typeface="Courier New"/>
              <a:cs typeface="Courier New"/>
            </a:endParaRPr>
          </a:p>
          <a:p>
            <a:pPr marL="838200">
              <a:lnSpc>
                <a:spcPct val="100000"/>
              </a:lnSpc>
              <a:spcBef>
                <a:spcPts val="114"/>
              </a:spcBef>
            </a:pPr>
            <a:r>
              <a:rPr dirty="0" sz="600">
                <a:latin typeface="Courier New"/>
                <a:cs typeface="Courier New"/>
              </a:rPr>
              <a:t>iczn:</a:t>
            </a:r>
            <a:r>
              <a:rPr dirty="0" sz="600" spc="4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=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IX0003</a:t>
            </a:r>
            <a:endParaRPr sz="600">
              <a:latin typeface="Courier New"/>
              <a:cs typeface="Courier New"/>
            </a:endParaRPr>
          </a:p>
          <a:p>
            <a:pPr marL="719455">
              <a:lnSpc>
                <a:spcPct val="100000"/>
              </a:lnSpc>
              <a:spcBef>
                <a:spcPts val="110"/>
              </a:spcBef>
            </a:pPr>
            <a:r>
              <a:rPr dirty="0" sz="600" spc="-10" b="1">
                <a:latin typeface="Courier New"/>
                <a:cs typeface="Courier New"/>
              </a:rPr>
              <a:t>DATOS</a:t>
            </a:r>
            <a:endParaRPr sz="600">
              <a:latin typeface="Courier New"/>
              <a:cs typeface="Courier New"/>
            </a:endParaRPr>
          </a:p>
        </p:txBody>
      </p:sp>
      <p:graphicFrame>
        <p:nvGraphicFramePr>
          <p:cNvPr id="14" name="object 14" descr=""/>
          <p:cNvGraphicFramePr>
            <a:graphicFrameLocks noGrp="1"/>
          </p:cNvGraphicFramePr>
          <p:nvPr/>
        </p:nvGraphicFramePr>
        <p:xfrm>
          <a:off x="1638312" y="6203193"/>
          <a:ext cx="1008380" cy="39941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80085"/>
                <a:gridCol w="252095"/>
              </a:tblGrid>
              <a:tr h="97155">
                <a:tc>
                  <a:txBody>
                    <a:bodyPr/>
                    <a:lstStyle/>
                    <a:p>
                      <a:pPr marL="31750">
                        <a:lnSpc>
                          <a:spcPts val="640"/>
                        </a:lnSpc>
                      </a:pPr>
                      <a:r>
                        <a:rPr dirty="0" sz="600">
                          <a:latin typeface="Courier New"/>
                          <a:cs typeface="Courier New"/>
                        </a:rPr>
                        <a:t>Pset:</a:t>
                      </a:r>
                      <a:r>
                        <a:rPr dirty="0" sz="600" spc="6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600" spc="-50">
                          <a:latin typeface="Courier New"/>
                          <a:cs typeface="Courier New"/>
                        </a:rPr>
                        <a:t>=</a:t>
                      </a:r>
                      <a:endParaRPr sz="60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L="92710">
                        <a:lnSpc>
                          <a:spcPts val="640"/>
                        </a:lnSpc>
                      </a:pPr>
                      <a:r>
                        <a:rPr dirty="0" sz="600" spc="-25">
                          <a:latin typeface="Courier New"/>
                          <a:cs typeface="Courier New"/>
                        </a:rPr>
                        <a:t>1)</a:t>
                      </a:r>
                      <a:endParaRPr sz="60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</a:tr>
              <a:tr h="105410">
                <a:tc>
                  <a:txBody>
                    <a:bodyPr/>
                    <a:lstStyle/>
                    <a:p>
                      <a:pPr marL="31750">
                        <a:lnSpc>
                          <a:spcPts val="700"/>
                        </a:lnSpc>
                      </a:pPr>
                      <a:r>
                        <a:rPr dirty="0" sz="600">
                          <a:latin typeface="Courier New"/>
                          <a:cs typeface="Courier New"/>
                        </a:rPr>
                        <a:t>Eset:</a:t>
                      </a:r>
                      <a:r>
                        <a:rPr dirty="0" sz="600" spc="6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600" spc="-50">
                          <a:latin typeface="Courier New"/>
                          <a:cs typeface="Courier New"/>
                        </a:rPr>
                        <a:t>=</a:t>
                      </a:r>
                      <a:endParaRPr sz="60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L="92710">
                        <a:lnSpc>
                          <a:spcPts val="700"/>
                        </a:lnSpc>
                      </a:pPr>
                      <a:r>
                        <a:rPr dirty="0" sz="600" spc="-25">
                          <a:latin typeface="Courier New"/>
                          <a:cs typeface="Courier New"/>
                        </a:rPr>
                        <a:t>9)</a:t>
                      </a:r>
                      <a:endParaRPr sz="60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</a:tr>
              <a:tr h="196850">
                <a:tc>
                  <a:txBody>
                    <a:bodyPr/>
                    <a:lstStyle/>
                    <a:p>
                      <a:pPr marL="31750">
                        <a:lnSpc>
                          <a:spcPts val="700"/>
                        </a:lnSpc>
                      </a:pPr>
                      <a:r>
                        <a:rPr dirty="0" sz="600">
                          <a:latin typeface="Courier New"/>
                          <a:cs typeface="Courier New"/>
                        </a:rPr>
                        <a:t>Fdel:</a:t>
                      </a:r>
                      <a:r>
                        <a:rPr dirty="0" sz="600" spc="6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600" spc="-50">
                          <a:latin typeface="Courier New"/>
                          <a:cs typeface="Courier New"/>
                        </a:rPr>
                        <a:t>=</a:t>
                      </a:r>
                      <a:endParaRPr sz="600">
                        <a:latin typeface="Courier New"/>
                        <a:cs typeface="Courier New"/>
                      </a:endParaRPr>
                    </a:p>
                    <a:p>
                      <a:pPr marL="31750">
                        <a:lnSpc>
                          <a:spcPts val="685"/>
                        </a:lnSpc>
                        <a:spcBef>
                          <a:spcPts val="60"/>
                        </a:spcBef>
                      </a:pPr>
                      <a:r>
                        <a:rPr dirty="0" sz="600">
                          <a:latin typeface="Courier New"/>
                          <a:cs typeface="Courier New"/>
                        </a:rPr>
                        <a:t>Fdur:</a:t>
                      </a:r>
                      <a:r>
                        <a:rPr dirty="0" sz="600" spc="4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600">
                          <a:latin typeface="Courier New"/>
                          <a:cs typeface="Courier New"/>
                        </a:rPr>
                        <a:t>=</a:t>
                      </a:r>
                      <a:r>
                        <a:rPr dirty="0" sz="600" spc="4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600" spc="-25">
                          <a:latin typeface="Courier New"/>
                          <a:cs typeface="Courier New"/>
                        </a:rPr>
                        <a:t>20.</a:t>
                      </a:r>
                      <a:endParaRPr sz="60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L="92710">
                        <a:lnSpc>
                          <a:spcPts val="700"/>
                        </a:lnSpc>
                      </a:pPr>
                      <a:r>
                        <a:rPr dirty="0" sz="600" spc="-25">
                          <a:latin typeface="Courier New"/>
                          <a:cs typeface="Courier New"/>
                        </a:rPr>
                        <a:t>4)</a:t>
                      </a:r>
                      <a:endParaRPr sz="60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</a:tr>
            </a:tbl>
          </a:graphicData>
        </a:graphic>
      </p:graphicFrame>
      <p:sp>
        <p:nvSpPr>
          <p:cNvPr id="15" name="object 15" descr=""/>
          <p:cNvSpPr txBox="1"/>
          <p:nvPr/>
        </p:nvSpPr>
        <p:spPr>
          <a:xfrm>
            <a:off x="1538419" y="6589547"/>
            <a:ext cx="763270" cy="461645"/>
          </a:xfrm>
          <a:prstGeom prst="rect">
            <a:avLst/>
          </a:prstGeom>
        </p:spPr>
        <p:txBody>
          <a:bodyPr wrap="square" lIns="0" tIns="2603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04"/>
              </a:spcBef>
            </a:pPr>
            <a:r>
              <a:rPr dirty="0" sz="600" spc="-10" b="1">
                <a:latin typeface="Courier New"/>
                <a:cs typeface="Courier New"/>
              </a:rPr>
              <a:t>SALIDA</a:t>
            </a:r>
            <a:endParaRPr sz="600">
              <a:latin typeface="Courier New"/>
              <a:cs typeface="Courier New"/>
            </a:endParaRPr>
          </a:p>
          <a:p>
            <a:pPr marL="131445">
              <a:lnSpc>
                <a:spcPct val="100000"/>
              </a:lnSpc>
              <a:spcBef>
                <a:spcPts val="114"/>
              </a:spcBef>
            </a:pPr>
            <a:r>
              <a:rPr dirty="0" sz="600">
                <a:latin typeface="Courier New"/>
                <a:cs typeface="Courier New"/>
              </a:rPr>
              <a:t>GAPA:</a:t>
            </a:r>
            <a:r>
              <a:rPr dirty="0" sz="600" spc="4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=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viaje</a:t>
            </a: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65"/>
              </a:spcBef>
            </a:pPr>
            <a:r>
              <a:rPr dirty="0" sz="600" b="1">
                <a:latin typeface="Courier New"/>
                <a:cs typeface="Courier New"/>
              </a:rPr>
              <a:t>USO</a:t>
            </a:r>
            <a:r>
              <a:rPr dirty="0" sz="600" spc="40" b="1">
                <a:latin typeface="Courier New"/>
                <a:cs typeface="Courier New"/>
              </a:rPr>
              <a:t> </a:t>
            </a:r>
            <a:r>
              <a:rPr dirty="0" sz="600" spc="-10" b="1">
                <a:latin typeface="Courier New"/>
                <a:cs typeface="Courier New"/>
              </a:rPr>
              <a:t>FINAL</a:t>
            </a:r>
            <a:endParaRPr sz="600">
              <a:latin typeface="Courier New"/>
              <a:cs typeface="Courier New"/>
            </a:endParaRPr>
          </a:p>
          <a:p>
            <a:pPr marL="19050">
              <a:lnSpc>
                <a:spcPct val="100000"/>
              </a:lnSpc>
              <a:spcBef>
                <a:spcPts val="165"/>
              </a:spcBef>
            </a:pPr>
            <a:r>
              <a:rPr dirty="0" sz="600" b="1">
                <a:latin typeface="Courier New"/>
                <a:cs typeface="Courier New"/>
              </a:rPr>
              <a:t>MODELOS</a:t>
            </a:r>
            <a:r>
              <a:rPr dirty="0" sz="600" spc="85" b="1">
                <a:latin typeface="Courier New"/>
                <a:cs typeface="Courier New"/>
              </a:rPr>
              <a:t> </a:t>
            </a:r>
            <a:r>
              <a:rPr dirty="0" sz="600" spc="-10" b="1">
                <a:latin typeface="Courier New"/>
                <a:cs typeface="Courier New"/>
              </a:rPr>
              <a:t>FINALES</a:t>
            </a:r>
            <a:endParaRPr sz="600">
              <a:latin typeface="Courier New"/>
              <a:cs typeface="Courier New"/>
            </a:endParaRPr>
          </a:p>
        </p:txBody>
      </p:sp>
      <p:grpSp>
        <p:nvGrpSpPr>
          <p:cNvPr id="16" name="object 16" descr=""/>
          <p:cNvGrpSpPr/>
          <p:nvPr/>
        </p:nvGrpSpPr>
        <p:grpSpPr>
          <a:xfrm>
            <a:off x="368299" y="8218536"/>
            <a:ext cx="218440" cy="13335"/>
            <a:chOff x="368299" y="8218536"/>
            <a:chExt cx="218440" cy="13335"/>
          </a:xfrm>
        </p:grpSpPr>
        <p:sp>
          <p:nvSpPr>
            <p:cNvPr id="17" name="object 17" descr=""/>
            <p:cNvSpPr/>
            <p:nvPr/>
          </p:nvSpPr>
          <p:spPr>
            <a:xfrm>
              <a:off x="368299" y="8218536"/>
              <a:ext cx="218440" cy="6985"/>
            </a:xfrm>
            <a:custGeom>
              <a:avLst/>
              <a:gdLst/>
              <a:ahLst/>
              <a:cxnLst/>
              <a:rect l="l" t="t" r="r" b="b"/>
              <a:pathLst>
                <a:path w="218440" h="6984">
                  <a:moveTo>
                    <a:pt x="218061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218061" y="0"/>
                  </a:lnTo>
                  <a:lnTo>
                    <a:pt x="218061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 descr=""/>
            <p:cNvSpPr/>
            <p:nvPr/>
          </p:nvSpPr>
          <p:spPr>
            <a:xfrm>
              <a:off x="368287" y="8218538"/>
              <a:ext cx="218440" cy="13335"/>
            </a:xfrm>
            <a:custGeom>
              <a:avLst/>
              <a:gdLst/>
              <a:ahLst/>
              <a:cxnLst/>
              <a:rect l="l" t="t" r="r" b="b"/>
              <a:pathLst>
                <a:path w="218440" h="13334">
                  <a:moveTo>
                    <a:pt x="218071" y="0"/>
                  </a:moveTo>
                  <a:lnTo>
                    <a:pt x="211455" y="6604"/>
                  </a:lnTo>
                  <a:lnTo>
                    <a:pt x="0" y="6604"/>
                  </a:lnTo>
                  <a:lnTo>
                    <a:pt x="0" y="13220"/>
                  </a:lnTo>
                  <a:lnTo>
                    <a:pt x="211455" y="13220"/>
                  </a:lnTo>
                  <a:lnTo>
                    <a:pt x="218071" y="13220"/>
                  </a:lnTo>
                  <a:lnTo>
                    <a:pt x="218071" y="6604"/>
                  </a:lnTo>
                  <a:lnTo>
                    <a:pt x="218071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 descr=""/>
            <p:cNvSpPr/>
            <p:nvPr/>
          </p:nvSpPr>
          <p:spPr>
            <a:xfrm>
              <a:off x="368299" y="8218536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4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0" name="object 20" descr=""/>
          <p:cNvSpPr txBox="1"/>
          <p:nvPr/>
        </p:nvSpPr>
        <p:spPr>
          <a:xfrm>
            <a:off x="377488" y="8278534"/>
            <a:ext cx="20193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Arial"/>
                <a:cs typeface="Arial"/>
              </a:rPr>
              <a:t>123</a:t>
            </a:r>
            <a:endParaRPr sz="800">
              <a:latin typeface="Arial"/>
              <a:cs typeface="Arial"/>
            </a:endParaRPr>
          </a:p>
        </p:txBody>
      </p:sp>
      <p:sp>
        <p:nvSpPr>
          <p:cNvPr id="22" name="object 22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23" name="object 23" descr=""/>
          <p:cNvSpPr txBox="1"/>
          <p:nvPr/>
        </p:nvSpPr>
        <p:spPr>
          <a:xfrm>
            <a:off x="6840139" y="10372823"/>
            <a:ext cx="393065" cy="139065"/>
          </a:xfrm>
          <a:prstGeom prst="rect">
            <a:avLst/>
          </a:prstGeom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z="800" spc="-10">
                <a:latin typeface="Arial MT"/>
                <a:cs typeface="Arial MT"/>
              </a:rPr>
              <a:t>100/222</a:t>
            </a:r>
            <a:endParaRPr sz="800">
              <a:latin typeface="Arial MT"/>
              <a:cs typeface="Arial MT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1089080" y="8450340"/>
            <a:ext cx="5415915" cy="187706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algn="r" marR="756285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de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referencia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8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 b="1" i="1">
                <a:latin typeface="Times New Roman"/>
                <a:cs typeface="Times New Roman"/>
              </a:rPr>
              <a:t>Tipo</a:t>
            </a:r>
            <a:r>
              <a:rPr dirty="0" sz="800" spc="20" b="1" i="1">
                <a:latin typeface="Times New Roman"/>
                <a:cs typeface="Times New Roman"/>
              </a:rPr>
              <a:t> </a:t>
            </a:r>
            <a:r>
              <a:rPr dirty="0" sz="800" spc="-25" b="1" i="1">
                <a:latin typeface="Times New Roman"/>
                <a:cs typeface="Times New Roman"/>
              </a:rPr>
              <a:t>94</a:t>
            </a:r>
            <a:endParaRPr sz="800">
              <a:latin typeface="Times New Roman"/>
              <a:cs typeface="Times New Roman"/>
            </a:endParaRPr>
          </a:p>
          <a:p>
            <a:pPr marL="12700" marR="393700">
              <a:lnSpc>
                <a:spcPct val="113799"/>
              </a:lnSpc>
              <a:spcBef>
                <a:spcPts val="265"/>
              </a:spcBef>
            </a:pPr>
            <a:r>
              <a:rPr dirty="0" sz="800">
                <a:latin typeface="Times New Roman"/>
                <a:cs typeface="Times New Roman"/>
              </a:rPr>
              <a:t>Seleccionando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MODELOS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|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Tipo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94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THEV,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ITER,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NORT,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NORT-TR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cargará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valor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predeterminado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correspondiente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modelo.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Luego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abrir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mostrará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94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figura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4.69.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cuanto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simples,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hacer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Editar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para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inspeccionar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modificar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texto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94.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Cuando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hace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Listo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Editor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texto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ATPDraw</a:t>
            </a:r>
            <a:endParaRPr sz="800">
              <a:latin typeface="Times New Roman"/>
              <a:cs typeface="Times New Roman"/>
            </a:endParaRPr>
          </a:p>
          <a:p>
            <a:pPr marL="12700" marR="64198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intenta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identificar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luego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mensaje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similar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figura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4.67.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consciente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eso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debe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tener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seis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caracteres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menos.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sección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inferior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tiene</a:t>
            </a:r>
            <a:endParaRPr sz="800">
              <a:latin typeface="Times New Roman"/>
              <a:cs typeface="Times New Roman"/>
            </a:endParaRPr>
          </a:p>
          <a:p>
            <a:pPr marL="12700" marR="115062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derecha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cuatro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botones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radio: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THEV,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ITER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NORT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NORT-TR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especificación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de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Método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solución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cuando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conecta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Tipo-94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resto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sistema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eléctrico.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red.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campos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ícono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actualizarán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dependiendo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elección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tipo.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Usted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puede</a:t>
            </a:r>
            <a:endParaRPr sz="8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3" name="object 3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4" name="object 4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678"/>
                  </a:lnTo>
                  <a:lnTo>
                    <a:pt x="142755" y="98678"/>
                  </a:lnTo>
                  <a:lnTo>
                    <a:pt x="136180" y="99986"/>
                  </a:lnTo>
                  <a:lnTo>
                    <a:pt x="104587" y="124182"/>
                  </a:lnTo>
                  <a:lnTo>
                    <a:pt x="98048" y="143385"/>
                  </a:lnTo>
                  <a:lnTo>
                    <a:pt x="98048" y="569369"/>
                  </a:lnTo>
                  <a:lnTo>
                    <a:pt x="117977" y="603813"/>
                  </a:lnTo>
                  <a:lnTo>
                    <a:pt x="142755" y="614076"/>
                  </a:lnTo>
                  <a:lnTo>
                    <a:pt x="1886711" y="614076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4076"/>
                  </a:moveTo>
                  <a:lnTo>
                    <a:pt x="1744971" y="614076"/>
                  </a:lnTo>
                  <a:lnTo>
                    <a:pt x="1751545" y="612768"/>
                  </a:lnTo>
                  <a:lnTo>
                    <a:pt x="1764174" y="607537"/>
                  </a:lnTo>
                  <a:lnTo>
                    <a:pt x="1788370" y="575944"/>
                  </a:lnTo>
                  <a:lnTo>
                    <a:pt x="1789678" y="569369"/>
                  </a:lnTo>
                  <a:lnTo>
                    <a:pt x="1789678" y="143385"/>
                  </a:lnTo>
                  <a:lnTo>
                    <a:pt x="1769748" y="108942"/>
                  </a:lnTo>
                  <a:lnTo>
                    <a:pt x="1744971" y="98678"/>
                  </a:lnTo>
                  <a:lnTo>
                    <a:pt x="1886711" y="98678"/>
                  </a:lnTo>
                  <a:lnTo>
                    <a:pt x="1886711" y="614076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2932176" y="500467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5453" y="528634"/>
                  </a:moveTo>
                  <a:lnTo>
                    <a:pt x="49392" y="528634"/>
                  </a:lnTo>
                  <a:lnTo>
                    <a:pt x="45954" y="528224"/>
                  </a:lnTo>
                  <a:lnTo>
                    <a:pt x="10837" y="507878"/>
                  </a:lnTo>
                  <a:lnTo>
                    <a:pt x="0" y="479180"/>
                  </a:lnTo>
                  <a:lnTo>
                    <a:pt x="0" y="475770"/>
                  </a:lnTo>
                  <a:lnTo>
                    <a:pt x="0" y="49354"/>
                  </a:lnTo>
                  <a:lnTo>
                    <a:pt x="17937" y="13011"/>
                  </a:lnTo>
                  <a:lnTo>
                    <a:pt x="52863" y="0"/>
                  </a:lnTo>
                  <a:lnTo>
                    <a:pt x="1651982" y="0"/>
                  </a:lnTo>
                  <a:lnTo>
                    <a:pt x="1691816" y="17762"/>
                  </a:lnTo>
                  <a:lnTo>
                    <a:pt x="1704845" y="49354"/>
                  </a:lnTo>
                  <a:lnTo>
                    <a:pt x="1704845" y="479180"/>
                  </a:lnTo>
                  <a:lnTo>
                    <a:pt x="1686907" y="515524"/>
                  </a:lnTo>
                  <a:lnTo>
                    <a:pt x="1658890" y="528224"/>
                  </a:lnTo>
                  <a:lnTo>
                    <a:pt x="1655453" y="52863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" name="object 6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171"/>
              <a:ext cx="145374" cy="145374"/>
            </a:xfrm>
            <a:prstGeom prst="rect">
              <a:avLst/>
            </a:prstGeom>
          </p:spPr>
        </p:pic>
      </p:grpSp>
      <p:sp>
        <p:nvSpPr>
          <p:cNvPr id="7" name="object 7" descr=""/>
          <p:cNvSpPr txBox="1"/>
          <p:nvPr/>
        </p:nvSpPr>
        <p:spPr>
          <a:xfrm>
            <a:off x="3519868" y="811566"/>
            <a:ext cx="52959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10">
                <a:latin typeface="Arial MT"/>
                <a:cs typeface="Arial MT"/>
              </a:rPr>
              <a:t>Traduciendo...</a:t>
            </a:r>
            <a:endParaRPr sz="600">
              <a:latin typeface="Arial MT"/>
              <a:cs typeface="Arial MT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1089080" y="105528"/>
            <a:ext cx="4420870" cy="534670"/>
          </a:xfrm>
          <a:prstGeom prst="rect">
            <a:avLst/>
          </a:prstGeom>
        </p:spPr>
        <p:txBody>
          <a:bodyPr wrap="square" lIns="0" tIns="72390" rIns="0" bIns="0" rtlCol="0" vert="horz">
            <a:spAutoFit/>
          </a:bodyPr>
          <a:lstStyle/>
          <a:p>
            <a:pPr marL="2858135">
              <a:lnSpc>
                <a:spcPct val="100000"/>
              </a:lnSpc>
              <a:spcBef>
                <a:spcPts val="57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  <a:p>
            <a:pPr marL="12700" marR="5080">
              <a:lnSpc>
                <a:spcPct val="113799"/>
              </a:lnSpc>
              <a:spcBef>
                <a:spcPts val="385"/>
              </a:spcBef>
            </a:pPr>
            <a:r>
              <a:rPr dirty="0" sz="800">
                <a:latin typeface="Times New Roman"/>
                <a:cs typeface="Times New Roman"/>
              </a:rPr>
              <a:t>también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especifique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número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#Ph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: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1..26)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Salida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sucursal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registro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de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Variable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interna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también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disponibles.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089080" y="6150773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5595687" y="6130949"/>
            <a:ext cx="1841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123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089080" y="3276324"/>
            <a:ext cx="4881245" cy="124269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89789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4.69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94.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219075">
              <a:lnSpc>
                <a:spcPct val="113799"/>
              </a:lnSpc>
              <a:spcBef>
                <a:spcPts val="5"/>
              </a:spcBef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señal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valores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94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son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cargados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salida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objeto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también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utilizados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automáticamente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35">
                <a:latin typeface="Times New Roman"/>
                <a:cs typeface="Times New Roman"/>
              </a:rPr>
              <a:t>ATP.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interfaz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otros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maneja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.mod</a:t>
            </a:r>
            <a:r>
              <a:rPr dirty="0" sz="800" spc="-220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compatibles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94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deben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tener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estructura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fija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tales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  <a:spcBef>
                <a:spcPts val="50"/>
              </a:spcBef>
            </a:pP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también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requiere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declaraciones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especiales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continuación: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Estructura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.mod</a:t>
            </a:r>
            <a:r>
              <a:rPr dirty="0" sz="800" spc="-200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compatible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Type-94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:</a:t>
            </a:r>
            <a:endParaRPr sz="800">
              <a:latin typeface="Times New Roman"/>
              <a:cs typeface="Times New Roman"/>
            </a:endParaRPr>
          </a:p>
          <a:p>
            <a:pPr marL="290195">
              <a:lnSpc>
                <a:spcPct val="100000"/>
              </a:lnSpc>
              <a:spcBef>
                <a:spcPts val="745"/>
              </a:spcBef>
            </a:pPr>
            <a:r>
              <a:rPr dirty="0" sz="550" b="1">
                <a:latin typeface="Courier New"/>
                <a:cs typeface="Courier New"/>
              </a:rPr>
              <a:t>MODELO</a:t>
            </a:r>
            <a:r>
              <a:rPr dirty="0" sz="550" spc="105" b="1">
                <a:latin typeface="Courier New"/>
                <a:cs typeface="Courier New"/>
              </a:rPr>
              <a:t> </a:t>
            </a:r>
            <a:r>
              <a:rPr dirty="0" sz="550" spc="-10" b="1">
                <a:latin typeface="Courier New"/>
                <a:cs typeface="Courier New"/>
              </a:rPr>
              <a:t>IND1N</a:t>
            </a:r>
            <a:endParaRPr sz="550">
              <a:latin typeface="Courier New"/>
              <a:cs typeface="Courier New"/>
            </a:endParaRPr>
          </a:p>
          <a:p>
            <a:pPr marL="342900">
              <a:lnSpc>
                <a:spcPct val="100000"/>
              </a:lnSpc>
              <a:spcBef>
                <a:spcPts val="70"/>
              </a:spcBef>
            </a:pPr>
            <a:r>
              <a:rPr dirty="0" sz="550" spc="-10">
                <a:latin typeface="Courier New"/>
                <a:cs typeface="Courier New"/>
              </a:rPr>
              <a:t>comentario</a:t>
            </a:r>
            <a:endParaRPr sz="550">
              <a:latin typeface="Courier New"/>
              <a:cs typeface="Courier New"/>
            </a:endParaRPr>
          </a:p>
        </p:txBody>
      </p:sp>
      <p:grpSp>
        <p:nvGrpSpPr>
          <p:cNvPr id="12" name="object 12" descr=""/>
          <p:cNvGrpSpPr/>
          <p:nvPr/>
        </p:nvGrpSpPr>
        <p:grpSpPr>
          <a:xfrm>
            <a:off x="1911990" y="4468988"/>
            <a:ext cx="2835275" cy="4445"/>
            <a:chOff x="1911990" y="4468988"/>
            <a:chExt cx="2835275" cy="4445"/>
          </a:xfrm>
        </p:grpSpPr>
        <p:sp>
          <p:nvSpPr>
            <p:cNvPr id="13" name="object 13" descr=""/>
            <p:cNvSpPr/>
            <p:nvPr/>
          </p:nvSpPr>
          <p:spPr>
            <a:xfrm>
              <a:off x="1911990" y="4471133"/>
              <a:ext cx="2137410" cy="0"/>
            </a:xfrm>
            <a:custGeom>
              <a:avLst/>
              <a:gdLst/>
              <a:ahLst/>
              <a:cxnLst/>
              <a:rect l="l" t="t" r="r" b="b"/>
              <a:pathLst>
                <a:path w="2137410" h="0">
                  <a:moveTo>
                    <a:pt x="0" y="0"/>
                  </a:moveTo>
                  <a:lnTo>
                    <a:pt x="2137352" y="0"/>
                  </a:lnTo>
                </a:path>
              </a:pathLst>
            </a:custGeom>
            <a:ln w="4288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4092961" y="4471133"/>
              <a:ext cx="654685" cy="0"/>
            </a:xfrm>
            <a:custGeom>
              <a:avLst/>
              <a:gdLst/>
              <a:ahLst/>
              <a:cxnLst/>
              <a:rect l="l" t="t" r="r" b="b"/>
              <a:pathLst>
                <a:path w="654685" h="0">
                  <a:moveTo>
                    <a:pt x="0" y="0"/>
                  </a:moveTo>
                  <a:lnTo>
                    <a:pt x="654291" y="0"/>
                  </a:lnTo>
                </a:path>
              </a:pathLst>
            </a:custGeom>
            <a:ln w="4288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5" name="object 15" descr=""/>
          <p:cNvSpPr txBox="1"/>
          <p:nvPr/>
        </p:nvSpPr>
        <p:spPr>
          <a:xfrm>
            <a:off x="1419476" y="4500112"/>
            <a:ext cx="1857375" cy="3035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10400"/>
              </a:lnSpc>
              <a:spcBef>
                <a:spcPts val="95"/>
              </a:spcBef>
            </a:pPr>
            <a:r>
              <a:rPr dirty="0" sz="550">
                <a:latin typeface="Courier New"/>
                <a:cs typeface="Courier New"/>
              </a:rPr>
              <a:t>El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|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Circuito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interno: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1-tierra: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L1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|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El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| </a:t>
            </a:r>
            <a:r>
              <a:rPr dirty="0" sz="550">
                <a:latin typeface="Courier New"/>
                <a:cs typeface="Courier New"/>
              </a:rPr>
              <a:t>El</a:t>
            </a:r>
            <a:r>
              <a:rPr dirty="0" sz="550" spc="40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|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65"/>
              </a:spcBef>
            </a:pPr>
            <a:r>
              <a:rPr dirty="0" sz="550">
                <a:latin typeface="Courier New"/>
                <a:cs typeface="Courier New"/>
              </a:rPr>
              <a:t>El</a:t>
            </a:r>
            <a:r>
              <a:rPr dirty="0" sz="550" spc="40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|</a:t>
            </a:r>
            <a:endParaRPr sz="550">
              <a:latin typeface="Courier New"/>
              <a:cs typeface="Courier New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3507582" y="4597910"/>
            <a:ext cx="24384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1</a:t>
            </a:r>
            <a:r>
              <a:rPr dirty="0" sz="550" spc="2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o</a:t>
            </a:r>
            <a:r>
              <a:rPr dirty="0" sz="550" spc="25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|</a:t>
            </a:r>
            <a:endParaRPr sz="550">
              <a:latin typeface="Courier New"/>
              <a:cs typeface="Courier New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3831370" y="4690421"/>
            <a:ext cx="33083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-</a:t>
            </a:r>
            <a:r>
              <a:rPr dirty="0" sz="550" spc="25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suelo</a:t>
            </a:r>
            <a:endParaRPr sz="550">
              <a:latin typeface="Courier New"/>
              <a:cs typeface="Courier New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5271899" y="4500112"/>
            <a:ext cx="200025" cy="303530"/>
          </a:xfrm>
          <a:prstGeom prst="rect">
            <a:avLst/>
          </a:prstGeom>
        </p:spPr>
        <p:txBody>
          <a:bodyPr wrap="square" lIns="0" tIns="2032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60"/>
              </a:spcBef>
            </a:pPr>
            <a:r>
              <a:rPr dirty="0" sz="550">
                <a:latin typeface="Courier New"/>
                <a:cs typeface="Courier New"/>
              </a:rPr>
              <a:t>El</a:t>
            </a:r>
            <a:r>
              <a:rPr dirty="0" sz="550" spc="40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|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El</a:t>
            </a:r>
            <a:r>
              <a:rPr dirty="0" sz="550" spc="40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|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El</a:t>
            </a:r>
            <a:r>
              <a:rPr dirty="0" sz="550" spc="40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|</a:t>
            </a:r>
            <a:endParaRPr sz="550">
              <a:latin typeface="Courier New"/>
              <a:cs typeface="Courier New"/>
            </a:endParaRPr>
          </a:p>
        </p:txBody>
      </p:sp>
      <p:grpSp>
        <p:nvGrpSpPr>
          <p:cNvPr id="19" name="object 19" descr=""/>
          <p:cNvGrpSpPr/>
          <p:nvPr/>
        </p:nvGrpSpPr>
        <p:grpSpPr>
          <a:xfrm>
            <a:off x="1485039" y="4944759"/>
            <a:ext cx="2704465" cy="4445"/>
            <a:chOff x="1485039" y="4944759"/>
            <a:chExt cx="2704465" cy="4445"/>
          </a:xfrm>
        </p:grpSpPr>
        <p:sp>
          <p:nvSpPr>
            <p:cNvPr id="20" name="object 20" descr=""/>
            <p:cNvSpPr/>
            <p:nvPr/>
          </p:nvSpPr>
          <p:spPr>
            <a:xfrm>
              <a:off x="1485039" y="4946904"/>
              <a:ext cx="2181225" cy="0"/>
            </a:xfrm>
            <a:custGeom>
              <a:avLst/>
              <a:gdLst/>
              <a:ahLst/>
              <a:cxnLst/>
              <a:rect l="l" t="t" r="r" b="b"/>
              <a:pathLst>
                <a:path w="2181225" h="0">
                  <a:moveTo>
                    <a:pt x="0" y="0"/>
                  </a:moveTo>
                  <a:lnTo>
                    <a:pt x="2180971" y="0"/>
                  </a:lnTo>
                </a:path>
              </a:pathLst>
            </a:custGeom>
            <a:ln w="4288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 descr=""/>
            <p:cNvSpPr/>
            <p:nvPr/>
          </p:nvSpPr>
          <p:spPr>
            <a:xfrm>
              <a:off x="3709631" y="4946904"/>
              <a:ext cx="480059" cy="0"/>
            </a:xfrm>
            <a:custGeom>
              <a:avLst/>
              <a:gdLst/>
              <a:ahLst/>
              <a:cxnLst/>
              <a:rect l="l" t="t" r="r" b="b"/>
              <a:pathLst>
                <a:path w="480060" h="0">
                  <a:moveTo>
                    <a:pt x="0" y="0"/>
                  </a:moveTo>
                  <a:lnTo>
                    <a:pt x="479813" y="0"/>
                  </a:lnTo>
                </a:path>
              </a:pathLst>
            </a:custGeom>
            <a:ln w="4288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2" name="object 22" descr=""/>
          <p:cNvSpPr txBox="1"/>
          <p:nvPr/>
        </p:nvSpPr>
        <p:spPr>
          <a:xfrm>
            <a:off x="1419476" y="4784253"/>
            <a:ext cx="3646170" cy="336550"/>
          </a:xfrm>
          <a:prstGeom prst="rect">
            <a:avLst/>
          </a:prstGeom>
        </p:spPr>
        <p:txBody>
          <a:bodyPr wrap="square" lIns="0" tIns="2032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60"/>
              </a:spcBef>
            </a:pPr>
            <a:r>
              <a:rPr dirty="0" sz="550">
                <a:latin typeface="Courier New"/>
                <a:cs typeface="Courier New"/>
              </a:rPr>
              <a:t>El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|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Creado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para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su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uso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como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componente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Norton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monofásico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sin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transmisión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tipo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94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|</a:t>
            </a:r>
            <a:endParaRPr sz="550">
              <a:latin typeface="Courier New"/>
              <a:cs typeface="Courier New"/>
            </a:endParaRPr>
          </a:p>
          <a:p>
            <a:pPr marL="2813050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comentario</a:t>
            </a:r>
            <a:r>
              <a:rPr dirty="0" sz="550" spc="170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final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330"/>
              </a:spcBef>
            </a:pPr>
            <a:r>
              <a:rPr dirty="0" sz="550" spc="-10">
                <a:latin typeface="Courier New"/>
                <a:cs typeface="Courier New"/>
              </a:rPr>
              <a:t>comentario</a:t>
            </a:r>
            <a:endParaRPr sz="550">
              <a:latin typeface="Courier New"/>
              <a:cs typeface="Courier New"/>
            </a:endParaRPr>
          </a:p>
        </p:txBody>
      </p:sp>
      <p:grpSp>
        <p:nvGrpSpPr>
          <p:cNvPr id="23" name="object 23" descr=""/>
          <p:cNvGrpSpPr/>
          <p:nvPr/>
        </p:nvGrpSpPr>
        <p:grpSpPr>
          <a:xfrm>
            <a:off x="1911990" y="5070310"/>
            <a:ext cx="3097530" cy="4445"/>
            <a:chOff x="1911990" y="5070310"/>
            <a:chExt cx="3097530" cy="4445"/>
          </a:xfrm>
        </p:grpSpPr>
        <p:sp>
          <p:nvSpPr>
            <p:cNvPr id="24" name="object 24" descr=""/>
            <p:cNvSpPr/>
            <p:nvPr/>
          </p:nvSpPr>
          <p:spPr>
            <a:xfrm>
              <a:off x="1911990" y="5072454"/>
              <a:ext cx="2137410" cy="0"/>
            </a:xfrm>
            <a:custGeom>
              <a:avLst/>
              <a:gdLst/>
              <a:ahLst/>
              <a:cxnLst/>
              <a:rect l="l" t="t" r="r" b="b"/>
              <a:pathLst>
                <a:path w="2137410" h="0">
                  <a:moveTo>
                    <a:pt x="0" y="0"/>
                  </a:moveTo>
                  <a:lnTo>
                    <a:pt x="2137352" y="0"/>
                  </a:lnTo>
                </a:path>
              </a:pathLst>
            </a:custGeom>
            <a:ln w="4288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 descr=""/>
            <p:cNvSpPr/>
            <p:nvPr/>
          </p:nvSpPr>
          <p:spPr>
            <a:xfrm>
              <a:off x="4092961" y="5072454"/>
              <a:ext cx="916305" cy="0"/>
            </a:xfrm>
            <a:custGeom>
              <a:avLst/>
              <a:gdLst/>
              <a:ahLst/>
              <a:cxnLst/>
              <a:rect l="l" t="t" r="r" b="b"/>
              <a:pathLst>
                <a:path w="916304" h="0">
                  <a:moveTo>
                    <a:pt x="0" y="0"/>
                  </a:moveTo>
                  <a:lnTo>
                    <a:pt x="916008" y="0"/>
                  </a:lnTo>
                </a:path>
              </a:pathLst>
            </a:custGeom>
            <a:ln w="4288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6" name="object 26" descr=""/>
          <p:cNvSpPr txBox="1"/>
          <p:nvPr/>
        </p:nvSpPr>
        <p:spPr>
          <a:xfrm>
            <a:off x="1419476" y="5094826"/>
            <a:ext cx="3646170" cy="593725"/>
          </a:xfrm>
          <a:prstGeom prst="rect">
            <a:avLst/>
          </a:prstGeom>
        </p:spPr>
        <p:txBody>
          <a:bodyPr wrap="square" lIns="0" tIns="2032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60"/>
              </a:spcBef>
            </a:pPr>
            <a:r>
              <a:rPr dirty="0" sz="550">
                <a:latin typeface="Courier New"/>
                <a:cs typeface="Courier New"/>
              </a:rPr>
              <a:t>El</a:t>
            </a:r>
            <a:r>
              <a:rPr dirty="0" sz="550" spc="10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|</a:t>
            </a:r>
            <a:r>
              <a:rPr dirty="0" sz="550" spc="11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Primero,</a:t>
            </a:r>
            <a:r>
              <a:rPr dirty="0" sz="550" spc="11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las</a:t>
            </a:r>
            <a:r>
              <a:rPr dirty="0" sz="550" spc="11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declaraciones</a:t>
            </a:r>
            <a:r>
              <a:rPr dirty="0" sz="550" spc="10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requeridas</a:t>
            </a:r>
            <a:r>
              <a:rPr dirty="0" sz="550" spc="11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para</a:t>
            </a:r>
            <a:r>
              <a:rPr dirty="0" sz="550" spc="11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cualquier</a:t>
            </a:r>
            <a:r>
              <a:rPr dirty="0" sz="550" spc="11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modelo</a:t>
            </a:r>
            <a:r>
              <a:rPr dirty="0" sz="550" spc="11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iterado</a:t>
            </a:r>
            <a:r>
              <a:rPr dirty="0" sz="550" spc="10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tipo</a:t>
            </a:r>
            <a:r>
              <a:rPr dirty="0" sz="550" spc="110">
                <a:latin typeface="Courier New"/>
                <a:cs typeface="Courier New"/>
              </a:rPr>
              <a:t> </a:t>
            </a:r>
            <a:r>
              <a:rPr dirty="0" sz="550" spc="-25">
                <a:latin typeface="Courier New"/>
                <a:cs typeface="Courier New"/>
              </a:rPr>
              <a:t>94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El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|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(los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valores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estos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datos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y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entradas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son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cargados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automáticamente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por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ATP)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|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El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|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(los</a:t>
            </a:r>
            <a:r>
              <a:rPr dirty="0" sz="550" spc="10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valores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</a:t>
            </a:r>
            <a:r>
              <a:rPr dirty="0" sz="550" spc="10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estas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salidas</a:t>
            </a:r>
            <a:r>
              <a:rPr dirty="0" sz="550" spc="10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son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utilizados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automáticamente</a:t>
            </a:r>
            <a:r>
              <a:rPr dirty="0" sz="550" spc="10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por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 spc="-20">
                <a:latin typeface="Courier New"/>
                <a:cs typeface="Courier New"/>
              </a:rPr>
              <a:t>ATP)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El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|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(NO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MODIFIQUE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LA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SECUENCIA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LOS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DATOS,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ENTRADAS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Y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VAR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EN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ESTE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GRUPO)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|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El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|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(los</a:t>
            </a:r>
            <a:r>
              <a:rPr dirty="0" sz="550" spc="10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nombres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pueden</a:t>
            </a:r>
            <a:r>
              <a:rPr dirty="0" sz="550" spc="10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modificarse,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excepto</a:t>
            </a:r>
            <a:r>
              <a:rPr dirty="0" sz="550" spc="10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'n')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 spc="-25">
                <a:latin typeface="Courier New"/>
                <a:cs typeface="Courier New"/>
              </a:rPr>
              <a:t>''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El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|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(cuando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se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construye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para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n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=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1,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no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se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requiere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la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notación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matriz)</a:t>
            </a:r>
            <a:endParaRPr sz="550">
              <a:latin typeface="Courier New"/>
              <a:cs typeface="Courier New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5595687" y="5100112"/>
            <a:ext cx="20002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El</a:t>
            </a:r>
            <a:r>
              <a:rPr dirty="0" sz="550" spc="40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|</a:t>
            </a:r>
            <a:endParaRPr sz="550">
              <a:latin typeface="Courier New"/>
              <a:cs typeface="Courier New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5595687" y="5291742"/>
            <a:ext cx="20002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El</a:t>
            </a:r>
            <a:r>
              <a:rPr dirty="0" sz="550" spc="40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|</a:t>
            </a:r>
            <a:endParaRPr sz="550">
              <a:latin typeface="Courier New"/>
              <a:cs typeface="Courier New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5595687" y="5464870"/>
            <a:ext cx="200025" cy="224154"/>
          </a:xfrm>
          <a:prstGeom prst="rect">
            <a:avLst/>
          </a:prstGeom>
        </p:spPr>
        <p:txBody>
          <a:bodyPr wrap="square" lIns="0" tIns="273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15"/>
              </a:spcBef>
            </a:pPr>
            <a:r>
              <a:rPr dirty="0" sz="550">
                <a:latin typeface="Courier New"/>
                <a:cs typeface="Courier New"/>
              </a:rPr>
              <a:t>El</a:t>
            </a:r>
            <a:r>
              <a:rPr dirty="0" sz="550" spc="40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|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El</a:t>
            </a:r>
            <a:r>
              <a:rPr dirty="0" sz="550" spc="40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|</a:t>
            </a:r>
            <a:endParaRPr sz="550">
              <a:latin typeface="Courier New"/>
              <a:cs typeface="Courier New"/>
            </a:endParaRPr>
          </a:p>
        </p:txBody>
      </p:sp>
      <p:grpSp>
        <p:nvGrpSpPr>
          <p:cNvPr id="30" name="object 30" descr=""/>
          <p:cNvGrpSpPr/>
          <p:nvPr/>
        </p:nvGrpSpPr>
        <p:grpSpPr>
          <a:xfrm>
            <a:off x="1485039" y="5731103"/>
            <a:ext cx="2966720" cy="4445"/>
            <a:chOff x="1485039" y="5731103"/>
            <a:chExt cx="2966720" cy="4445"/>
          </a:xfrm>
        </p:grpSpPr>
        <p:sp>
          <p:nvSpPr>
            <p:cNvPr id="31" name="object 31" descr=""/>
            <p:cNvSpPr/>
            <p:nvPr/>
          </p:nvSpPr>
          <p:spPr>
            <a:xfrm>
              <a:off x="1485039" y="5733247"/>
              <a:ext cx="2181225" cy="0"/>
            </a:xfrm>
            <a:custGeom>
              <a:avLst/>
              <a:gdLst/>
              <a:ahLst/>
              <a:cxnLst/>
              <a:rect l="l" t="t" r="r" b="b"/>
              <a:pathLst>
                <a:path w="2181225" h="0">
                  <a:moveTo>
                    <a:pt x="0" y="0"/>
                  </a:moveTo>
                  <a:lnTo>
                    <a:pt x="2180971" y="0"/>
                  </a:lnTo>
                </a:path>
              </a:pathLst>
            </a:custGeom>
            <a:ln w="4288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 descr=""/>
            <p:cNvSpPr/>
            <p:nvPr/>
          </p:nvSpPr>
          <p:spPr>
            <a:xfrm>
              <a:off x="3709631" y="5733247"/>
              <a:ext cx="741680" cy="0"/>
            </a:xfrm>
            <a:custGeom>
              <a:avLst/>
              <a:gdLst/>
              <a:ahLst/>
              <a:cxnLst/>
              <a:rect l="l" t="t" r="r" b="b"/>
              <a:pathLst>
                <a:path w="741679" h="0">
                  <a:moveTo>
                    <a:pt x="0" y="0"/>
                  </a:moveTo>
                  <a:lnTo>
                    <a:pt x="741530" y="0"/>
                  </a:lnTo>
                </a:path>
              </a:pathLst>
            </a:custGeom>
            <a:ln w="4288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3" name="object 33" descr=""/>
          <p:cNvSpPr txBox="1"/>
          <p:nvPr/>
        </p:nvSpPr>
        <p:spPr>
          <a:xfrm>
            <a:off x="4482081" y="5668394"/>
            <a:ext cx="72390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comentario</a:t>
            </a:r>
            <a:r>
              <a:rPr dirty="0" sz="550" spc="170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final</a:t>
            </a:r>
            <a:endParaRPr sz="550">
              <a:latin typeface="Courier New"/>
              <a:cs typeface="Courier New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1419476" y="5767513"/>
            <a:ext cx="33083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b="1">
                <a:latin typeface="Courier New"/>
                <a:cs typeface="Courier New"/>
              </a:rPr>
              <a:t>DATOS</a:t>
            </a:r>
            <a:r>
              <a:rPr dirty="0" sz="550" spc="90" b="1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n</a:t>
            </a:r>
            <a:endParaRPr sz="550">
              <a:latin typeface="Courier New"/>
              <a:cs typeface="Courier New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1743265" y="5755619"/>
            <a:ext cx="2250440" cy="224154"/>
          </a:xfrm>
          <a:prstGeom prst="rect">
            <a:avLst/>
          </a:prstGeom>
        </p:spPr>
        <p:txBody>
          <a:bodyPr wrap="square" lIns="0" tIns="27305" rIns="0" bIns="0" rtlCol="0" vert="horz">
            <a:spAutoFit/>
          </a:bodyPr>
          <a:lstStyle/>
          <a:p>
            <a:pPr marL="1136015">
              <a:lnSpc>
                <a:spcPct val="100000"/>
              </a:lnSpc>
              <a:spcBef>
                <a:spcPts val="215"/>
              </a:spcBef>
            </a:pPr>
            <a:r>
              <a:rPr dirty="0" sz="550">
                <a:latin typeface="Courier New"/>
                <a:cs typeface="Courier New"/>
              </a:rPr>
              <a:t>-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número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fases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ng</a:t>
            </a:r>
            <a:r>
              <a:rPr dirty="0" sz="550" spc="4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{dflt:</a:t>
            </a:r>
            <a:r>
              <a:rPr dirty="0" sz="550" spc="4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n</a:t>
            </a:r>
            <a:r>
              <a:rPr dirty="0" sz="550" spc="4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*</a:t>
            </a:r>
            <a:r>
              <a:rPr dirty="0" sz="550" spc="4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(n</a:t>
            </a:r>
            <a:r>
              <a:rPr dirty="0" sz="550" spc="4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+</a:t>
            </a:r>
            <a:r>
              <a:rPr dirty="0" sz="550" spc="4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1)</a:t>
            </a:r>
            <a:r>
              <a:rPr dirty="0" sz="550" spc="4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/</a:t>
            </a:r>
            <a:r>
              <a:rPr dirty="0" sz="550" spc="4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2}</a:t>
            </a:r>
            <a:r>
              <a:rPr dirty="0" sz="550" spc="4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-</a:t>
            </a:r>
            <a:r>
              <a:rPr dirty="0" sz="550" spc="4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número</a:t>
            </a:r>
            <a:r>
              <a:rPr dirty="0" sz="550" spc="4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-</a:t>
            </a:r>
            <a:r>
              <a:rPr dirty="0" sz="550" spc="45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conductancias</a:t>
            </a:r>
            <a:endParaRPr sz="550">
              <a:latin typeface="Courier New"/>
              <a:cs typeface="Courier New"/>
            </a:endParaRPr>
          </a:p>
        </p:txBody>
      </p:sp>
      <p:grpSp>
        <p:nvGrpSpPr>
          <p:cNvPr id="36" name="object 36" descr=""/>
          <p:cNvGrpSpPr/>
          <p:nvPr/>
        </p:nvGrpSpPr>
        <p:grpSpPr>
          <a:xfrm>
            <a:off x="368299" y="6599585"/>
            <a:ext cx="502284" cy="13335"/>
            <a:chOff x="368299" y="6599585"/>
            <a:chExt cx="502284" cy="13335"/>
          </a:xfrm>
        </p:grpSpPr>
        <p:sp>
          <p:nvSpPr>
            <p:cNvPr id="37" name="object 37" descr=""/>
            <p:cNvSpPr/>
            <p:nvPr/>
          </p:nvSpPr>
          <p:spPr>
            <a:xfrm>
              <a:off x="368299" y="6599585"/>
              <a:ext cx="502284" cy="6985"/>
            </a:xfrm>
            <a:custGeom>
              <a:avLst/>
              <a:gdLst/>
              <a:ahLst/>
              <a:cxnLst/>
              <a:rect l="l" t="t" r="r" b="b"/>
              <a:pathLst>
                <a:path w="502284" h="6984">
                  <a:moveTo>
                    <a:pt x="502202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502202" y="0"/>
                  </a:lnTo>
                  <a:lnTo>
                    <a:pt x="502202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 descr=""/>
            <p:cNvSpPr/>
            <p:nvPr/>
          </p:nvSpPr>
          <p:spPr>
            <a:xfrm>
              <a:off x="368287" y="6599592"/>
              <a:ext cx="502284" cy="13335"/>
            </a:xfrm>
            <a:custGeom>
              <a:avLst/>
              <a:gdLst/>
              <a:ahLst/>
              <a:cxnLst/>
              <a:rect l="l" t="t" r="r" b="b"/>
              <a:pathLst>
                <a:path w="502284" h="13334">
                  <a:moveTo>
                    <a:pt x="502208" y="0"/>
                  </a:moveTo>
                  <a:lnTo>
                    <a:pt x="495604" y="6604"/>
                  </a:lnTo>
                  <a:lnTo>
                    <a:pt x="0" y="6604"/>
                  </a:lnTo>
                  <a:lnTo>
                    <a:pt x="0" y="13208"/>
                  </a:lnTo>
                  <a:lnTo>
                    <a:pt x="495604" y="13208"/>
                  </a:lnTo>
                  <a:lnTo>
                    <a:pt x="502208" y="13208"/>
                  </a:lnTo>
                  <a:lnTo>
                    <a:pt x="502208" y="6604"/>
                  </a:lnTo>
                  <a:lnTo>
                    <a:pt x="502208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 descr=""/>
            <p:cNvSpPr/>
            <p:nvPr/>
          </p:nvSpPr>
          <p:spPr>
            <a:xfrm>
              <a:off x="368299" y="6599585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4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0" name="object 40" descr=""/>
          <p:cNvSpPr txBox="1"/>
          <p:nvPr/>
        </p:nvSpPr>
        <p:spPr>
          <a:xfrm>
            <a:off x="379553" y="6659584"/>
            <a:ext cx="48450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Page</a:t>
            </a:r>
            <a:r>
              <a:rPr dirty="0" sz="800" spc="6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124</a:t>
            </a:r>
            <a:endParaRPr sz="800">
              <a:latin typeface="Arial"/>
              <a:cs typeface="Arial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4505379" y="6831390"/>
            <a:ext cx="99060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de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referencia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1168375" y="7249011"/>
            <a:ext cx="436880" cy="316230"/>
          </a:xfrm>
          <a:prstGeom prst="rect">
            <a:avLst/>
          </a:prstGeom>
        </p:spPr>
        <p:txBody>
          <a:bodyPr wrap="square" lIns="0" tIns="273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15"/>
              </a:spcBef>
            </a:pPr>
            <a:r>
              <a:rPr dirty="0" sz="550" b="1">
                <a:latin typeface="Courier New"/>
                <a:cs typeface="Courier New"/>
              </a:rPr>
              <a:t>ENTRADA</a:t>
            </a:r>
            <a:r>
              <a:rPr dirty="0" sz="550" spc="120" b="1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v</a:t>
            </a:r>
            <a:endParaRPr sz="550">
              <a:latin typeface="Courier New"/>
              <a:cs typeface="Courier New"/>
            </a:endParaRPr>
          </a:p>
          <a:p>
            <a:pPr algn="r" marL="335915" marR="5080">
              <a:lnSpc>
                <a:spcPct val="110400"/>
              </a:lnSpc>
              <a:spcBef>
                <a:spcPts val="50"/>
              </a:spcBef>
            </a:pPr>
            <a:r>
              <a:rPr dirty="0" sz="550" spc="-25">
                <a:latin typeface="Courier New"/>
                <a:cs typeface="Courier New"/>
              </a:rPr>
              <a:t>v0 i0</a:t>
            </a:r>
            <a:endParaRPr sz="550">
              <a:latin typeface="Courier New"/>
              <a:cs typeface="Courier New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1168375" y="7551654"/>
            <a:ext cx="15684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25" b="1">
                <a:latin typeface="Courier New"/>
                <a:cs typeface="Courier New"/>
              </a:rPr>
              <a:t>VAR</a:t>
            </a:r>
            <a:endParaRPr sz="550">
              <a:latin typeface="Courier New"/>
              <a:cs typeface="Courier New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1492163" y="7539759"/>
            <a:ext cx="243840" cy="3162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135890">
              <a:lnSpc>
                <a:spcPct val="118300"/>
              </a:lnSpc>
              <a:spcBef>
                <a:spcPts val="95"/>
              </a:spcBef>
            </a:pPr>
            <a:r>
              <a:rPr dirty="0" sz="550" spc="-25">
                <a:latin typeface="Courier New"/>
                <a:cs typeface="Courier New"/>
              </a:rPr>
              <a:t>yo es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65"/>
              </a:spcBef>
            </a:pPr>
            <a:r>
              <a:rPr dirty="0" sz="550" spc="-10">
                <a:latin typeface="Courier New"/>
                <a:cs typeface="Courier New"/>
              </a:rPr>
              <a:t>gramo</a:t>
            </a:r>
            <a:endParaRPr sz="550">
              <a:latin typeface="Courier New"/>
              <a:cs typeface="Courier New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2080269" y="7249011"/>
            <a:ext cx="2468245" cy="607060"/>
          </a:xfrm>
          <a:prstGeom prst="rect">
            <a:avLst/>
          </a:prstGeom>
        </p:spPr>
        <p:txBody>
          <a:bodyPr wrap="square" lIns="0" tIns="27305" rIns="0" bIns="0" rtlCol="0" vert="horz">
            <a:spAutoFit/>
          </a:bodyPr>
          <a:lstStyle/>
          <a:p>
            <a:pPr marL="98425" indent="-85725">
              <a:lnSpc>
                <a:spcPct val="100000"/>
              </a:lnSpc>
              <a:spcBef>
                <a:spcPts val="215"/>
              </a:spcBef>
              <a:buChar char="-"/>
              <a:tabLst>
                <a:tab pos="98425" algn="l"/>
              </a:tabLst>
            </a:pPr>
            <a:r>
              <a:rPr dirty="0" sz="550">
                <a:latin typeface="Courier New"/>
                <a:cs typeface="Courier New"/>
              </a:rPr>
              <a:t>tensión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(t)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en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el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terminal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1</a:t>
            </a:r>
            <a:endParaRPr sz="550">
              <a:latin typeface="Courier New"/>
              <a:cs typeface="Courier New"/>
            </a:endParaRPr>
          </a:p>
          <a:p>
            <a:pPr marL="98425" indent="-85725">
              <a:lnSpc>
                <a:spcPct val="100000"/>
              </a:lnSpc>
              <a:spcBef>
                <a:spcPts val="120"/>
              </a:spcBef>
              <a:buChar char="-"/>
              <a:tabLst>
                <a:tab pos="98425" algn="l"/>
              </a:tabLst>
            </a:pPr>
            <a:r>
              <a:rPr dirty="0" sz="550">
                <a:latin typeface="Courier New"/>
                <a:cs typeface="Courier New"/>
              </a:rPr>
              <a:t>tensión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(t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=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0)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en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el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terminal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1</a:t>
            </a:r>
            <a:endParaRPr sz="550">
              <a:latin typeface="Courier New"/>
              <a:cs typeface="Courier New"/>
            </a:endParaRPr>
          </a:p>
          <a:p>
            <a:pPr marL="98425" indent="-85725">
              <a:lnSpc>
                <a:spcPct val="100000"/>
              </a:lnSpc>
              <a:spcBef>
                <a:spcPts val="70"/>
              </a:spcBef>
              <a:buChar char="-"/>
              <a:tabLst>
                <a:tab pos="98425" algn="l"/>
              </a:tabLst>
            </a:pPr>
            <a:r>
              <a:rPr dirty="0" sz="550">
                <a:latin typeface="Courier New"/>
                <a:cs typeface="Courier New"/>
              </a:rPr>
              <a:t>corriente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(t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=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0)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en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el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terminal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1</a:t>
            </a:r>
            <a:endParaRPr sz="550">
              <a:latin typeface="Courier New"/>
              <a:cs typeface="Courier New"/>
            </a:endParaRPr>
          </a:p>
          <a:p>
            <a:pPr marL="98425" indent="-85725">
              <a:lnSpc>
                <a:spcPct val="100000"/>
              </a:lnSpc>
              <a:spcBef>
                <a:spcPts val="120"/>
              </a:spcBef>
              <a:buChar char="-"/>
              <a:tabLst>
                <a:tab pos="98425" algn="l"/>
              </a:tabLst>
            </a:pPr>
            <a:r>
              <a:rPr dirty="0" sz="550">
                <a:latin typeface="Courier New"/>
                <a:cs typeface="Courier New"/>
              </a:rPr>
              <a:t>corriente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(t)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en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el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terminal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1</a:t>
            </a:r>
            <a:endParaRPr sz="550">
              <a:latin typeface="Courier New"/>
              <a:cs typeface="Courier New"/>
            </a:endParaRPr>
          </a:p>
          <a:p>
            <a:pPr marL="98425" indent="-85725">
              <a:lnSpc>
                <a:spcPct val="100000"/>
              </a:lnSpc>
              <a:spcBef>
                <a:spcPts val="120"/>
              </a:spcBef>
              <a:buChar char="-"/>
              <a:tabLst>
                <a:tab pos="98425" algn="l"/>
              </a:tabLst>
            </a:pPr>
            <a:r>
              <a:rPr dirty="0" sz="550">
                <a:latin typeface="Courier New"/>
                <a:cs typeface="Courier New"/>
              </a:rPr>
              <a:t>Fuente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Norton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(t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+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paso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tiempo)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en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la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terminal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1</a:t>
            </a:r>
            <a:endParaRPr sz="550">
              <a:latin typeface="Courier New"/>
              <a:cs typeface="Courier New"/>
            </a:endParaRPr>
          </a:p>
          <a:p>
            <a:pPr marL="98425" indent="-85725">
              <a:lnSpc>
                <a:spcPct val="100000"/>
              </a:lnSpc>
              <a:spcBef>
                <a:spcPts val="70"/>
              </a:spcBef>
              <a:buChar char="-"/>
              <a:tabLst>
                <a:tab pos="98425" algn="l"/>
              </a:tabLst>
            </a:pPr>
            <a:r>
              <a:rPr dirty="0" sz="550">
                <a:latin typeface="Courier New"/>
                <a:cs typeface="Courier New"/>
              </a:rPr>
              <a:t>conductancia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(t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+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paso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tiempo)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en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la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terminal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1</a:t>
            </a:r>
            <a:endParaRPr sz="550">
              <a:latin typeface="Courier New"/>
              <a:cs typeface="Courier New"/>
            </a:endParaRPr>
          </a:p>
        </p:txBody>
      </p:sp>
      <p:grpSp>
        <p:nvGrpSpPr>
          <p:cNvPr id="46" name="object 46" descr=""/>
          <p:cNvGrpSpPr/>
          <p:nvPr/>
        </p:nvGrpSpPr>
        <p:grpSpPr>
          <a:xfrm>
            <a:off x="1660888" y="8123173"/>
            <a:ext cx="3097530" cy="4445"/>
            <a:chOff x="1660888" y="8123173"/>
            <a:chExt cx="3097530" cy="4445"/>
          </a:xfrm>
        </p:grpSpPr>
        <p:sp>
          <p:nvSpPr>
            <p:cNvPr id="47" name="object 47" descr=""/>
            <p:cNvSpPr/>
            <p:nvPr/>
          </p:nvSpPr>
          <p:spPr>
            <a:xfrm>
              <a:off x="1660888" y="8125318"/>
              <a:ext cx="2137410" cy="0"/>
            </a:xfrm>
            <a:custGeom>
              <a:avLst/>
              <a:gdLst/>
              <a:ahLst/>
              <a:cxnLst/>
              <a:rect l="l" t="t" r="r" b="b"/>
              <a:pathLst>
                <a:path w="2137410" h="0">
                  <a:moveTo>
                    <a:pt x="0" y="0"/>
                  </a:moveTo>
                  <a:lnTo>
                    <a:pt x="2137352" y="0"/>
                  </a:lnTo>
                </a:path>
              </a:pathLst>
            </a:custGeom>
            <a:ln w="4288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" name="object 48" descr=""/>
            <p:cNvSpPr/>
            <p:nvPr/>
          </p:nvSpPr>
          <p:spPr>
            <a:xfrm>
              <a:off x="3841860" y="8125318"/>
              <a:ext cx="916305" cy="0"/>
            </a:xfrm>
            <a:custGeom>
              <a:avLst/>
              <a:gdLst/>
              <a:ahLst/>
              <a:cxnLst/>
              <a:rect l="l" t="t" r="r" b="b"/>
              <a:pathLst>
                <a:path w="916304" h="0">
                  <a:moveTo>
                    <a:pt x="0" y="0"/>
                  </a:moveTo>
                  <a:lnTo>
                    <a:pt x="916008" y="0"/>
                  </a:lnTo>
                </a:path>
              </a:pathLst>
            </a:custGeom>
            <a:ln w="4288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9" name="object 49" descr=""/>
          <p:cNvSpPr txBox="1"/>
          <p:nvPr/>
        </p:nvSpPr>
        <p:spPr>
          <a:xfrm>
            <a:off x="1168375" y="7823901"/>
            <a:ext cx="4387850" cy="541020"/>
          </a:xfrm>
          <a:prstGeom prst="rect">
            <a:avLst/>
          </a:prstGeom>
        </p:spPr>
        <p:txBody>
          <a:bodyPr wrap="square" lIns="0" tIns="27305" rIns="0" bIns="0" rtlCol="0" vert="horz">
            <a:spAutoFit/>
          </a:bodyPr>
          <a:lstStyle/>
          <a:p>
            <a:pPr marL="335915">
              <a:lnSpc>
                <a:spcPct val="100000"/>
              </a:lnSpc>
              <a:spcBef>
                <a:spcPts val="215"/>
              </a:spcBef>
            </a:pPr>
            <a:r>
              <a:rPr dirty="0" sz="550">
                <a:latin typeface="Courier New"/>
                <a:cs typeface="Courier New"/>
              </a:rPr>
              <a:t>flag: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se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establece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en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1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cada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vez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que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se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modifica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un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valor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conductancia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b="1">
                <a:latin typeface="Courier New"/>
                <a:cs typeface="Courier New"/>
              </a:rPr>
              <a:t>SALIDA</a:t>
            </a:r>
            <a:r>
              <a:rPr dirty="0" sz="550" spc="60" b="1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i,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es,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g,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bandera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330"/>
              </a:spcBef>
            </a:pPr>
            <a:r>
              <a:rPr dirty="0" sz="550" spc="-10">
                <a:latin typeface="Courier New"/>
                <a:cs typeface="Courier New"/>
              </a:rPr>
              <a:t>comentario</a:t>
            </a:r>
            <a:endParaRPr sz="550">
              <a:latin typeface="Courier New"/>
              <a:cs typeface="Courier New"/>
            </a:endParaRPr>
          </a:p>
          <a:p>
            <a:pPr marL="12700" marR="5080">
              <a:lnSpc>
                <a:spcPct val="110400"/>
              </a:lnSpc>
              <a:spcBef>
                <a:spcPts val="50"/>
              </a:spcBef>
            </a:pPr>
            <a:r>
              <a:rPr dirty="0" sz="550">
                <a:latin typeface="Courier New"/>
                <a:cs typeface="Courier New"/>
              </a:rPr>
              <a:t>El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|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A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continuación,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declaraciones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datos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definidos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por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el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usuario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para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este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modelo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en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 spc="-45">
                <a:latin typeface="Courier New"/>
                <a:cs typeface="Courier New"/>
              </a:rPr>
              <a:t>particuEllar|. </a:t>
            </a:r>
            <a:r>
              <a:rPr dirty="0" sz="550">
                <a:latin typeface="Courier New"/>
                <a:cs typeface="Courier New"/>
              </a:rPr>
              <a:t>El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|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(valores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que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deben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definirse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cuando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se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utiliza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este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modelo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como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componente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tipo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94)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|</a:t>
            </a:r>
            <a:endParaRPr sz="550">
              <a:latin typeface="Courier New"/>
              <a:cs typeface="Courier New"/>
            </a:endParaRPr>
          </a:p>
        </p:txBody>
      </p:sp>
      <p:grpSp>
        <p:nvGrpSpPr>
          <p:cNvPr id="50" name="object 50" descr=""/>
          <p:cNvGrpSpPr/>
          <p:nvPr/>
        </p:nvGrpSpPr>
        <p:grpSpPr>
          <a:xfrm>
            <a:off x="1233938" y="8407314"/>
            <a:ext cx="2966720" cy="4445"/>
            <a:chOff x="1233938" y="8407314"/>
            <a:chExt cx="2966720" cy="4445"/>
          </a:xfrm>
        </p:grpSpPr>
        <p:sp>
          <p:nvSpPr>
            <p:cNvPr id="51" name="object 51" descr=""/>
            <p:cNvSpPr/>
            <p:nvPr/>
          </p:nvSpPr>
          <p:spPr>
            <a:xfrm>
              <a:off x="1233938" y="8409459"/>
              <a:ext cx="2181225" cy="0"/>
            </a:xfrm>
            <a:custGeom>
              <a:avLst/>
              <a:gdLst/>
              <a:ahLst/>
              <a:cxnLst/>
              <a:rect l="l" t="t" r="r" b="b"/>
              <a:pathLst>
                <a:path w="2181225" h="0">
                  <a:moveTo>
                    <a:pt x="0" y="0"/>
                  </a:moveTo>
                  <a:lnTo>
                    <a:pt x="2180971" y="0"/>
                  </a:lnTo>
                </a:path>
              </a:pathLst>
            </a:custGeom>
            <a:ln w="4288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" name="object 52" descr=""/>
            <p:cNvSpPr/>
            <p:nvPr/>
          </p:nvSpPr>
          <p:spPr>
            <a:xfrm>
              <a:off x="3458529" y="8409459"/>
              <a:ext cx="741680" cy="0"/>
            </a:xfrm>
            <a:custGeom>
              <a:avLst/>
              <a:gdLst/>
              <a:ahLst/>
              <a:cxnLst/>
              <a:rect l="l" t="t" r="r" b="b"/>
              <a:pathLst>
                <a:path w="741679" h="0">
                  <a:moveTo>
                    <a:pt x="0" y="0"/>
                  </a:moveTo>
                  <a:lnTo>
                    <a:pt x="741530" y="0"/>
                  </a:lnTo>
                </a:path>
              </a:pathLst>
            </a:custGeom>
            <a:ln w="4288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3" name="object 53" descr=""/>
          <p:cNvSpPr txBox="1"/>
          <p:nvPr/>
        </p:nvSpPr>
        <p:spPr>
          <a:xfrm>
            <a:off x="4230979" y="8344606"/>
            <a:ext cx="72390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comentario</a:t>
            </a:r>
            <a:r>
              <a:rPr dirty="0" sz="550" spc="170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final</a:t>
            </a:r>
            <a:endParaRPr sz="550">
              <a:latin typeface="Courier New"/>
              <a:cs typeface="Courier New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1168375" y="8405398"/>
            <a:ext cx="2551430" cy="2768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49800"/>
              </a:lnSpc>
              <a:spcBef>
                <a:spcPts val="95"/>
              </a:spcBef>
              <a:tabLst>
                <a:tab pos="706120" algn="l"/>
              </a:tabLst>
            </a:pPr>
            <a:r>
              <a:rPr dirty="0" sz="550" b="1">
                <a:latin typeface="Courier New"/>
                <a:cs typeface="Courier New"/>
              </a:rPr>
              <a:t>DATOS</a:t>
            </a:r>
            <a:r>
              <a:rPr dirty="0" sz="550" spc="90" b="1">
                <a:latin typeface="Courier New"/>
                <a:cs typeface="Courier New"/>
              </a:rPr>
              <a:t> </a:t>
            </a:r>
            <a:r>
              <a:rPr dirty="0" sz="550" spc="-25" b="1">
                <a:latin typeface="Courier New"/>
                <a:cs typeface="Courier New"/>
              </a:rPr>
              <a:t>L1</a:t>
            </a:r>
            <a:r>
              <a:rPr dirty="0" sz="550" b="1">
                <a:latin typeface="Courier New"/>
                <a:cs typeface="Courier New"/>
              </a:rPr>
              <a:t>	</a:t>
            </a:r>
            <a:r>
              <a:rPr dirty="0" sz="550">
                <a:latin typeface="Courier New"/>
                <a:cs typeface="Courier New"/>
              </a:rPr>
              <a:t>-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[H]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valor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referencia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inductancia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L </a:t>
            </a:r>
            <a:r>
              <a:rPr dirty="0" sz="550" spc="-10">
                <a:latin typeface="Courier New"/>
                <a:cs typeface="Courier New"/>
              </a:rPr>
              <a:t>comentario</a:t>
            </a:r>
            <a:endParaRPr sz="550">
              <a:latin typeface="Courier New"/>
              <a:cs typeface="Courier New"/>
            </a:endParaRPr>
          </a:p>
        </p:txBody>
      </p:sp>
      <p:grpSp>
        <p:nvGrpSpPr>
          <p:cNvPr id="55" name="object 55" descr=""/>
          <p:cNvGrpSpPr/>
          <p:nvPr/>
        </p:nvGrpSpPr>
        <p:grpSpPr>
          <a:xfrm>
            <a:off x="1660888" y="8631984"/>
            <a:ext cx="3097530" cy="4445"/>
            <a:chOff x="1660888" y="8631984"/>
            <a:chExt cx="3097530" cy="4445"/>
          </a:xfrm>
        </p:grpSpPr>
        <p:sp>
          <p:nvSpPr>
            <p:cNvPr id="56" name="object 56" descr=""/>
            <p:cNvSpPr/>
            <p:nvPr/>
          </p:nvSpPr>
          <p:spPr>
            <a:xfrm>
              <a:off x="1660888" y="8634129"/>
              <a:ext cx="2137410" cy="0"/>
            </a:xfrm>
            <a:custGeom>
              <a:avLst/>
              <a:gdLst/>
              <a:ahLst/>
              <a:cxnLst/>
              <a:rect l="l" t="t" r="r" b="b"/>
              <a:pathLst>
                <a:path w="2137410" h="0">
                  <a:moveTo>
                    <a:pt x="0" y="0"/>
                  </a:moveTo>
                  <a:lnTo>
                    <a:pt x="2137352" y="0"/>
                  </a:lnTo>
                </a:path>
              </a:pathLst>
            </a:custGeom>
            <a:ln w="4288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 descr=""/>
            <p:cNvSpPr/>
            <p:nvPr/>
          </p:nvSpPr>
          <p:spPr>
            <a:xfrm>
              <a:off x="3841860" y="8634129"/>
              <a:ext cx="916305" cy="0"/>
            </a:xfrm>
            <a:custGeom>
              <a:avLst/>
              <a:gdLst/>
              <a:ahLst/>
              <a:cxnLst/>
              <a:rect l="l" t="t" r="r" b="b"/>
              <a:pathLst>
                <a:path w="916304" h="0">
                  <a:moveTo>
                    <a:pt x="0" y="0"/>
                  </a:moveTo>
                  <a:lnTo>
                    <a:pt x="916008" y="0"/>
                  </a:lnTo>
                </a:path>
              </a:pathLst>
            </a:custGeom>
            <a:ln w="4288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8" name="object 58" descr=""/>
          <p:cNvSpPr txBox="1"/>
          <p:nvPr/>
        </p:nvSpPr>
        <p:spPr>
          <a:xfrm>
            <a:off x="1168375" y="8668394"/>
            <a:ext cx="3602354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El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|</a:t>
            </a:r>
            <a:r>
              <a:rPr dirty="0" sz="550" spc="10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A</a:t>
            </a:r>
            <a:r>
              <a:rPr dirty="0" sz="550" spc="10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continuación,</a:t>
            </a:r>
            <a:r>
              <a:rPr dirty="0" sz="550" spc="10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declaraciones</a:t>
            </a:r>
            <a:r>
              <a:rPr dirty="0" sz="550" spc="10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privadas</a:t>
            </a:r>
            <a:r>
              <a:rPr dirty="0" sz="550" spc="10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para</a:t>
            </a:r>
            <a:r>
              <a:rPr dirty="0" sz="550" spc="10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el</a:t>
            </a:r>
            <a:r>
              <a:rPr dirty="0" sz="550" spc="10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funcionamiento</a:t>
            </a:r>
            <a:r>
              <a:rPr dirty="0" sz="550" spc="10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</a:t>
            </a:r>
            <a:r>
              <a:rPr dirty="0" sz="550" spc="10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este</a:t>
            </a:r>
            <a:r>
              <a:rPr dirty="0" sz="550" spc="105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modelo.</a:t>
            </a:r>
            <a:endParaRPr sz="550">
              <a:latin typeface="Courier New"/>
              <a:cs typeface="Courier New"/>
            </a:endParaRPr>
          </a:p>
        </p:txBody>
      </p:sp>
      <p:sp>
        <p:nvSpPr>
          <p:cNvPr id="59" name="object 59" descr=""/>
          <p:cNvSpPr txBox="1"/>
          <p:nvPr/>
        </p:nvSpPr>
        <p:spPr>
          <a:xfrm>
            <a:off x="5344586" y="8668394"/>
            <a:ext cx="20002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El</a:t>
            </a:r>
            <a:r>
              <a:rPr dirty="0" sz="550" spc="40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|</a:t>
            </a:r>
            <a:endParaRPr sz="550">
              <a:latin typeface="Courier New"/>
              <a:cs typeface="Courier New"/>
            </a:endParaRPr>
          </a:p>
        </p:txBody>
      </p:sp>
      <p:grpSp>
        <p:nvGrpSpPr>
          <p:cNvPr id="60" name="object 60" descr=""/>
          <p:cNvGrpSpPr/>
          <p:nvPr/>
        </p:nvGrpSpPr>
        <p:grpSpPr>
          <a:xfrm>
            <a:off x="1233938" y="8823614"/>
            <a:ext cx="2966720" cy="4445"/>
            <a:chOff x="1233938" y="8823614"/>
            <a:chExt cx="2966720" cy="4445"/>
          </a:xfrm>
        </p:grpSpPr>
        <p:sp>
          <p:nvSpPr>
            <p:cNvPr id="61" name="object 61" descr=""/>
            <p:cNvSpPr/>
            <p:nvPr/>
          </p:nvSpPr>
          <p:spPr>
            <a:xfrm>
              <a:off x="1233938" y="8825758"/>
              <a:ext cx="2181225" cy="0"/>
            </a:xfrm>
            <a:custGeom>
              <a:avLst/>
              <a:gdLst/>
              <a:ahLst/>
              <a:cxnLst/>
              <a:rect l="l" t="t" r="r" b="b"/>
              <a:pathLst>
                <a:path w="2181225" h="0">
                  <a:moveTo>
                    <a:pt x="0" y="0"/>
                  </a:moveTo>
                  <a:lnTo>
                    <a:pt x="2180971" y="0"/>
                  </a:lnTo>
                </a:path>
              </a:pathLst>
            </a:custGeom>
            <a:ln w="4288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2" name="object 62" descr=""/>
            <p:cNvSpPr/>
            <p:nvPr/>
          </p:nvSpPr>
          <p:spPr>
            <a:xfrm>
              <a:off x="3458529" y="8825758"/>
              <a:ext cx="741680" cy="0"/>
            </a:xfrm>
            <a:custGeom>
              <a:avLst/>
              <a:gdLst/>
              <a:ahLst/>
              <a:cxnLst/>
              <a:rect l="l" t="t" r="r" b="b"/>
              <a:pathLst>
                <a:path w="741679" h="0">
                  <a:moveTo>
                    <a:pt x="0" y="0"/>
                  </a:moveTo>
                  <a:lnTo>
                    <a:pt x="741530" y="0"/>
                  </a:lnTo>
                </a:path>
              </a:pathLst>
            </a:custGeom>
            <a:ln w="4288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3" name="object 63" descr=""/>
          <p:cNvSpPr txBox="1"/>
          <p:nvPr/>
        </p:nvSpPr>
        <p:spPr>
          <a:xfrm>
            <a:off x="4230979" y="8760905"/>
            <a:ext cx="72390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comentario</a:t>
            </a:r>
            <a:r>
              <a:rPr dirty="0" sz="550" spc="170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final</a:t>
            </a:r>
            <a:endParaRPr sz="550">
              <a:latin typeface="Courier New"/>
              <a:cs typeface="Courier New"/>
            </a:endParaRPr>
          </a:p>
        </p:txBody>
      </p:sp>
      <p:sp>
        <p:nvSpPr>
          <p:cNvPr id="73" name="object 73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74" name="object 74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101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64" name="object 64" descr=""/>
          <p:cNvSpPr txBox="1"/>
          <p:nvPr/>
        </p:nvSpPr>
        <p:spPr>
          <a:xfrm>
            <a:off x="1168375" y="8860024"/>
            <a:ext cx="15684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25" b="1">
                <a:latin typeface="Courier New"/>
                <a:cs typeface="Courier New"/>
              </a:rPr>
              <a:t>VAR</a:t>
            </a:r>
            <a:endParaRPr sz="550">
              <a:latin typeface="Courier New"/>
              <a:cs typeface="Courier New"/>
            </a:endParaRPr>
          </a:p>
        </p:txBody>
      </p:sp>
      <p:sp>
        <p:nvSpPr>
          <p:cNvPr id="65" name="object 65" descr=""/>
          <p:cNvSpPr txBox="1"/>
          <p:nvPr/>
        </p:nvSpPr>
        <p:spPr>
          <a:xfrm>
            <a:off x="1492163" y="8848130"/>
            <a:ext cx="2773680" cy="224154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18300"/>
              </a:lnSpc>
              <a:spcBef>
                <a:spcPts val="95"/>
              </a:spcBef>
            </a:pPr>
            <a:r>
              <a:rPr dirty="0" sz="550">
                <a:latin typeface="Courier New"/>
                <a:cs typeface="Courier New"/>
              </a:rPr>
              <a:t>st: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utilizado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para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convertir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Laplace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s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en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el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dominio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del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tiempo </a:t>
            </a:r>
            <a:r>
              <a:rPr dirty="0" sz="550">
                <a:latin typeface="Courier New"/>
                <a:cs typeface="Courier New"/>
              </a:rPr>
              <a:t>L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-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[H]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valor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variable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inductancia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L</a:t>
            </a:r>
            <a:endParaRPr sz="550">
              <a:latin typeface="Courier New"/>
              <a:cs typeface="Courier New"/>
            </a:endParaRPr>
          </a:p>
        </p:txBody>
      </p:sp>
      <p:sp>
        <p:nvSpPr>
          <p:cNvPr id="66" name="object 66" descr=""/>
          <p:cNvSpPr txBox="1"/>
          <p:nvPr/>
        </p:nvSpPr>
        <p:spPr>
          <a:xfrm>
            <a:off x="1168375" y="9039759"/>
            <a:ext cx="2826385" cy="224154"/>
          </a:xfrm>
          <a:prstGeom prst="rect">
            <a:avLst/>
          </a:prstGeom>
        </p:spPr>
        <p:txBody>
          <a:bodyPr wrap="square" lIns="0" tIns="273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15"/>
              </a:spcBef>
            </a:pPr>
            <a:r>
              <a:rPr dirty="0" sz="550" b="1">
                <a:latin typeface="Courier New"/>
                <a:cs typeface="Courier New"/>
              </a:rPr>
              <a:t>EN</a:t>
            </a:r>
            <a:r>
              <a:rPr dirty="0" sz="550" spc="40" b="1">
                <a:latin typeface="Courier New"/>
                <a:cs typeface="Courier New"/>
              </a:rPr>
              <a:t> </a:t>
            </a:r>
            <a:r>
              <a:rPr dirty="0" sz="550" spc="-25" b="1">
                <a:latin typeface="Courier New"/>
                <a:cs typeface="Courier New"/>
              </a:rPr>
              <a:t>ESO</a:t>
            </a:r>
            <a:endParaRPr sz="550">
              <a:latin typeface="Courier New"/>
              <a:cs typeface="Courier New"/>
            </a:endParaRPr>
          </a:p>
          <a:p>
            <a:pPr marL="65405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st: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=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2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/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timestep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-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conversión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regla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trapezoidal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Laplace</a:t>
            </a:r>
            <a:endParaRPr sz="550">
              <a:latin typeface="Courier New"/>
              <a:cs typeface="Courier New"/>
            </a:endParaRPr>
          </a:p>
        </p:txBody>
      </p:sp>
      <p:sp>
        <p:nvSpPr>
          <p:cNvPr id="67" name="object 67" descr=""/>
          <p:cNvSpPr txBox="1"/>
          <p:nvPr/>
        </p:nvSpPr>
        <p:spPr>
          <a:xfrm>
            <a:off x="2291723" y="9231390"/>
            <a:ext cx="2032000" cy="224154"/>
          </a:xfrm>
          <a:prstGeom prst="rect">
            <a:avLst/>
          </a:prstGeom>
        </p:spPr>
        <p:txBody>
          <a:bodyPr wrap="square" lIns="0" tIns="27305" rIns="0" bIns="0" rtlCol="0" vert="horz">
            <a:spAutoFit/>
          </a:bodyPr>
          <a:lstStyle/>
          <a:p>
            <a:pPr marL="98425" indent="-85725">
              <a:lnSpc>
                <a:spcPct val="100000"/>
              </a:lnSpc>
              <a:spcBef>
                <a:spcPts val="215"/>
              </a:spcBef>
              <a:buChar char="-"/>
              <a:tabLst>
                <a:tab pos="98425" algn="l"/>
              </a:tabLst>
            </a:pPr>
            <a:r>
              <a:rPr dirty="0" sz="550">
                <a:latin typeface="Courier New"/>
                <a:cs typeface="Courier New"/>
              </a:rPr>
              <a:t>inicializar</a:t>
            </a:r>
            <a:r>
              <a:rPr dirty="0" sz="550" spc="11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el</a:t>
            </a:r>
            <a:r>
              <a:rPr dirty="0" sz="550" spc="11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valor</a:t>
            </a:r>
            <a:r>
              <a:rPr dirty="0" sz="550" spc="11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</a:t>
            </a:r>
            <a:r>
              <a:rPr dirty="0" sz="550" spc="11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inductancia</a:t>
            </a:r>
            <a:r>
              <a:rPr dirty="0" sz="550" spc="110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variable</a:t>
            </a:r>
            <a:endParaRPr sz="550">
              <a:latin typeface="Courier New"/>
              <a:cs typeface="Courier New"/>
            </a:endParaRPr>
          </a:p>
          <a:p>
            <a:pPr marL="98425" indent="-85725">
              <a:lnSpc>
                <a:spcPct val="100000"/>
              </a:lnSpc>
              <a:spcBef>
                <a:spcPts val="120"/>
              </a:spcBef>
              <a:buChar char="-"/>
              <a:tabLst>
                <a:tab pos="98425" algn="l"/>
              </a:tabLst>
            </a:pPr>
            <a:r>
              <a:rPr dirty="0" sz="550">
                <a:latin typeface="Courier New"/>
                <a:cs typeface="Courier New"/>
              </a:rPr>
              <a:t>conductancia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convertida</a:t>
            </a:r>
            <a:r>
              <a:rPr dirty="0" sz="550" spc="10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</a:t>
            </a:r>
            <a:r>
              <a:rPr dirty="0" sz="550" spc="10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Laplace</a:t>
            </a:r>
            <a:r>
              <a:rPr dirty="0" sz="550" spc="10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1</a:t>
            </a:r>
            <a:r>
              <a:rPr dirty="0" sz="550" spc="10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/</a:t>
            </a:r>
            <a:r>
              <a:rPr dirty="0" sz="550" spc="100">
                <a:latin typeface="Courier New"/>
                <a:cs typeface="Courier New"/>
              </a:rPr>
              <a:t> </a:t>
            </a:r>
            <a:r>
              <a:rPr dirty="0" sz="550" spc="-25">
                <a:latin typeface="Courier New"/>
                <a:cs typeface="Courier New"/>
              </a:rPr>
              <a:t>sL</a:t>
            </a:r>
            <a:endParaRPr sz="550">
              <a:latin typeface="Courier New"/>
              <a:cs typeface="Courier New"/>
            </a:endParaRPr>
          </a:p>
        </p:txBody>
      </p:sp>
      <p:sp>
        <p:nvSpPr>
          <p:cNvPr id="68" name="object 68" descr=""/>
          <p:cNvSpPr txBox="1"/>
          <p:nvPr/>
        </p:nvSpPr>
        <p:spPr>
          <a:xfrm>
            <a:off x="1168375" y="9231390"/>
            <a:ext cx="820419" cy="323215"/>
          </a:xfrm>
          <a:prstGeom prst="rect">
            <a:avLst/>
          </a:prstGeom>
        </p:spPr>
        <p:txBody>
          <a:bodyPr wrap="square" lIns="0" tIns="27305" rIns="0" bIns="0" rtlCol="0" vert="horz">
            <a:spAutoFit/>
          </a:bodyPr>
          <a:lstStyle/>
          <a:p>
            <a:pPr marL="65405">
              <a:lnSpc>
                <a:spcPct val="100000"/>
              </a:lnSpc>
              <a:spcBef>
                <a:spcPts val="215"/>
              </a:spcBef>
            </a:pPr>
            <a:r>
              <a:rPr dirty="0" sz="550">
                <a:latin typeface="Courier New"/>
                <a:cs typeface="Courier New"/>
              </a:rPr>
              <a:t>L:</a:t>
            </a:r>
            <a:r>
              <a:rPr dirty="0" sz="550" spc="3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=</a:t>
            </a:r>
            <a:r>
              <a:rPr dirty="0" sz="550" spc="35">
                <a:latin typeface="Courier New"/>
                <a:cs typeface="Courier New"/>
              </a:rPr>
              <a:t> </a:t>
            </a:r>
            <a:r>
              <a:rPr dirty="0" sz="550" spc="-25">
                <a:latin typeface="Courier New"/>
                <a:cs typeface="Courier New"/>
              </a:rPr>
              <a:t>L1</a:t>
            </a:r>
            <a:endParaRPr sz="550">
              <a:latin typeface="Courier New"/>
              <a:cs typeface="Courier New"/>
            </a:endParaRPr>
          </a:p>
          <a:p>
            <a:pPr marL="65405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g:</a:t>
            </a:r>
            <a:r>
              <a:rPr dirty="0" sz="550" spc="3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=</a:t>
            </a:r>
            <a:r>
              <a:rPr dirty="0" sz="550" spc="3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1</a:t>
            </a:r>
            <a:r>
              <a:rPr dirty="0" sz="550" spc="3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/</a:t>
            </a:r>
            <a:r>
              <a:rPr dirty="0" sz="550" spc="3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(st</a:t>
            </a:r>
            <a:r>
              <a:rPr dirty="0" sz="550" spc="3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*</a:t>
            </a:r>
            <a:r>
              <a:rPr dirty="0" sz="550" spc="35">
                <a:latin typeface="Courier New"/>
                <a:cs typeface="Courier New"/>
              </a:rPr>
              <a:t> </a:t>
            </a:r>
            <a:r>
              <a:rPr dirty="0" sz="550" spc="-25">
                <a:latin typeface="Courier New"/>
                <a:cs typeface="Courier New"/>
              </a:rPr>
              <a:t>L)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10" b="1">
                <a:latin typeface="Courier New"/>
                <a:cs typeface="Courier New"/>
              </a:rPr>
              <a:t>ENDINIT</a:t>
            </a:r>
            <a:endParaRPr sz="550">
              <a:latin typeface="Courier New"/>
              <a:cs typeface="Courier New"/>
            </a:endParaRPr>
          </a:p>
        </p:txBody>
      </p:sp>
      <p:sp>
        <p:nvSpPr>
          <p:cNvPr id="69" name="object 69" descr=""/>
          <p:cNvSpPr txBox="1"/>
          <p:nvPr/>
        </p:nvSpPr>
        <p:spPr>
          <a:xfrm>
            <a:off x="1168375" y="9540640"/>
            <a:ext cx="179832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389255" algn="l"/>
              </a:tabLst>
            </a:pPr>
            <a:r>
              <a:rPr dirty="0" sz="550" spc="-20" b="1">
                <a:latin typeface="Courier New"/>
                <a:cs typeface="Courier New"/>
              </a:rPr>
              <a:t>EXEC</a:t>
            </a:r>
            <a:r>
              <a:rPr dirty="0" sz="550" b="1">
                <a:latin typeface="Courier New"/>
                <a:cs typeface="Courier New"/>
              </a:rPr>
              <a:t>	</a:t>
            </a:r>
            <a:r>
              <a:rPr dirty="0" sz="550">
                <a:latin typeface="Courier New"/>
                <a:cs typeface="Courier New"/>
              </a:rPr>
              <a:t>-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L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es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constante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en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este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ejemplo</a:t>
            </a:r>
            <a:endParaRPr sz="550">
              <a:latin typeface="Courier New"/>
              <a:cs typeface="Courier New"/>
            </a:endParaRPr>
          </a:p>
        </p:txBody>
      </p:sp>
      <p:sp>
        <p:nvSpPr>
          <p:cNvPr id="70" name="object 70" descr=""/>
          <p:cNvSpPr txBox="1"/>
          <p:nvPr/>
        </p:nvSpPr>
        <p:spPr>
          <a:xfrm>
            <a:off x="1221238" y="9634473"/>
            <a:ext cx="767080" cy="303530"/>
          </a:xfrm>
          <a:prstGeom prst="rect">
            <a:avLst/>
          </a:prstGeom>
        </p:spPr>
        <p:txBody>
          <a:bodyPr wrap="square" lIns="0" tIns="2032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60"/>
              </a:spcBef>
            </a:pPr>
            <a:r>
              <a:rPr dirty="0" sz="550">
                <a:latin typeface="Courier New"/>
                <a:cs typeface="Courier New"/>
              </a:rPr>
              <a:t>SI</a:t>
            </a:r>
            <a:r>
              <a:rPr dirty="0" sz="550" spc="3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t</a:t>
            </a:r>
            <a:r>
              <a:rPr dirty="0" sz="550" spc="3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=</a:t>
            </a:r>
            <a:r>
              <a:rPr dirty="0" sz="550" spc="3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0</a:t>
            </a:r>
            <a:r>
              <a:rPr dirty="0" sz="550" spc="30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ENTONCES</a:t>
            </a:r>
            <a:endParaRPr sz="550">
              <a:latin typeface="Courier New"/>
              <a:cs typeface="Courier New"/>
            </a:endParaRPr>
          </a:p>
          <a:p>
            <a:pPr marL="65405" marR="170180">
              <a:lnSpc>
                <a:spcPct val="110400"/>
              </a:lnSpc>
            </a:pPr>
            <a:r>
              <a:rPr dirty="0" sz="550">
                <a:latin typeface="Courier New"/>
                <a:cs typeface="Courier New"/>
              </a:rPr>
              <a:t>bandera: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=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1 </a:t>
            </a:r>
            <a:r>
              <a:rPr dirty="0" sz="550">
                <a:latin typeface="Courier New"/>
                <a:cs typeface="Courier New"/>
              </a:rPr>
              <a:t>i:</a:t>
            </a:r>
            <a:r>
              <a:rPr dirty="0" sz="550" spc="3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=</a:t>
            </a:r>
            <a:r>
              <a:rPr dirty="0" sz="550" spc="35">
                <a:latin typeface="Courier New"/>
                <a:cs typeface="Courier New"/>
              </a:rPr>
              <a:t> </a:t>
            </a:r>
            <a:r>
              <a:rPr dirty="0" sz="550" spc="-25">
                <a:latin typeface="Courier New"/>
                <a:cs typeface="Courier New"/>
              </a:rPr>
              <a:t>i0</a:t>
            </a:r>
            <a:endParaRPr sz="550">
              <a:latin typeface="Courier New"/>
              <a:cs typeface="Courier New"/>
            </a:endParaRPr>
          </a:p>
        </p:txBody>
      </p:sp>
      <p:sp>
        <p:nvSpPr>
          <p:cNvPr id="71" name="object 71" descr=""/>
          <p:cNvSpPr txBox="1"/>
          <p:nvPr/>
        </p:nvSpPr>
        <p:spPr>
          <a:xfrm>
            <a:off x="2291723" y="9726984"/>
            <a:ext cx="1858010" cy="210820"/>
          </a:xfrm>
          <a:prstGeom prst="rect">
            <a:avLst/>
          </a:prstGeom>
        </p:spPr>
        <p:txBody>
          <a:bodyPr wrap="square" lIns="0" tIns="20320" rIns="0" bIns="0" rtlCol="0" vert="horz">
            <a:spAutoFit/>
          </a:bodyPr>
          <a:lstStyle/>
          <a:p>
            <a:pPr marL="98425" indent="-85725">
              <a:lnSpc>
                <a:spcPct val="100000"/>
              </a:lnSpc>
              <a:spcBef>
                <a:spcPts val="160"/>
              </a:spcBef>
              <a:buChar char="-"/>
              <a:tabLst>
                <a:tab pos="98425" algn="l"/>
              </a:tabLst>
            </a:pPr>
            <a:r>
              <a:rPr dirty="0" sz="550">
                <a:latin typeface="Courier New"/>
                <a:cs typeface="Courier New"/>
              </a:rPr>
              <a:t>los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valores</a:t>
            </a:r>
            <a:r>
              <a:rPr dirty="0" sz="550" spc="10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conductancia</a:t>
            </a:r>
            <a:r>
              <a:rPr dirty="0" sz="550" spc="10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han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cambiado</a:t>
            </a:r>
            <a:endParaRPr sz="550">
              <a:latin typeface="Courier New"/>
              <a:cs typeface="Courier New"/>
            </a:endParaRPr>
          </a:p>
          <a:p>
            <a:pPr marL="98425" indent="-85725">
              <a:lnSpc>
                <a:spcPct val="100000"/>
              </a:lnSpc>
              <a:spcBef>
                <a:spcPts val="70"/>
              </a:spcBef>
              <a:buChar char="-"/>
              <a:tabLst>
                <a:tab pos="98425" algn="l"/>
              </a:tabLst>
            </a:pPr>
            <a:r>
              <a:rPr dirty="0" sz="550">
                <a:latin typeface="Courier New"/>
                <a:cs typeface="Courier New"/>
              </a:rPr>
              <a:t>t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=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0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corriente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a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través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L</a:t>
            </a:r>
            <a:endParaRPr sz="550">
              <a:latin typeface="Courier New"/>
              <a:cs typeface="Courier New"/>
            </a:endParaRPr>
          </a:p>
        </p:txBody>
      </p:sp>
      <p:sp>
        <p:nvSpPr>
          <p:cNvPr id="72" name="object 72" descr=""/>
          <p:cNvSpPr txBox="1"/>
          <p:nvPr/>
        </p:nvSpPr>
        <p:spPr>
          <a:xfrm>
            <a:off x="1221238" y="9918614"/>
            <a:ext cx="3393440" cy="40259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615315" indent="52705">
              <a:lnSpc>
                <a:spcPct val="110400"/>
              </a:lnSpc>
              <a:spcBef>
                <a:spcPts val="95"/>
              </a:spcBef>
            </a:pPr>
            <a:r>
              <a:rPr dirty="0" sz="550">
                <a:latin typeface="Courier New"/>
                <a:cs typeface="Courier New"/>
              </a:rPr>
              <a:t>es: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=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-i0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-g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*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v0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-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-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término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histórico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para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el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siguiente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 spc="-20">
                <a:latin typeface="Courier New"/>
                <a:cs typeface="Courier New"/>
              </a:rPr>
              <a:t>paso </a:t>
            </a:r>
            <a:r>
              <a:rPr dirty="0" sz="550" spc="-25">
                <a:latin typeface="Courier New"/>
                <a:cs typeface="Courier New"/>
              </a:rPr>
              <a:t>MÁS</a:t>
            </a:r>
            <a:endParaRPr sz="550">
              <a:latin typeface="Courier New"/>
              <a:cs typeface="Courier New"/>
            </a:endParaRPr>
          </a:p>
          <a:p>
            <a:pPr marL="65405">
              <a:lnSpc>
                <a:spcPct val="100000"/>
              </a:lnSpc>
              <a:spcBef>
                <a:spcPts val="65"/>
              </a:spcBef>
              <a:tabLst>
                <a:tab pos="1082675" algn="l"/>
              </a:tabLst>
            </a:pPr>
            <a:r>
              <a:rPr dirty="0" sz="550">
                <a:latin typeface="Courier New"/>
                <a:cs typeface="Courier New"/>
              </a:rPr>
              <a:t>bandera: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=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0</a:t>
            </a:r>
            <a:r>
              <a:rPr dirty="0" sz="550">
                <a:latin typeface="Courier New"/>
                <a:cs typeface="Courier New"/>
              </a:rPr>
              <a:t>	-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restablecer</a:t>
            </a:r>
            <a:r>
              <a:rPr dirty="0" sz="550" spc="110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bandera</a:t>
            </a:r>
            <a:endParaRPr sz="550">
              <a:latin typeface="Courier New"/>
              <a:cs typeface="Courier New"/>
            </a:endParaRPr>
          </a:p>
          <a:p>
            <a:pPr marL="65405">
              <a:lnSpc>
                <a:spcPct val="100000"/>
              </a:lnSpc>
              <a:spcBef>
                <a:spcPts val="125"/>
              </a:spcBef>
            </a:pPr>
            <a:r>
              <a:rPr dirty="0" sz="550">
                <a:latin typeface="Courier New"/>
                <a:cs typeface="Courier New"/>
              </a:rPr>
              <a:t>i: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=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g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*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v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-is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-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-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aplicando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la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regla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trapezoidal,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calcule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a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partir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v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 spc="-25">
                <a:latin typeface="Courier New"/>
                <a:cs typeface="Courier New"/>
              </a:rPr>
              <a:t>(t)</a:t>
            </a:r>
            <a:endParaRPr sz="550">
              <a:latin typeface="Courier New"/>
              <a:cs typeface="Courier New"/>
            </a:endParaRPr>
          </a:p>
        </p:txBody>
      </p:sp>
    </p:spTree>
  </p:cSld>
  <p:clrMapOvr>
    <a:masterClrMapping/>
  </p:clrMapOvr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3" name="object 3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4" name="object 4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678"/>
                  </a:lnTo>
                  <a:lnTo>
                    <a:pt x="142755" y="98678"/>
                  </a:lnTo>
                  <a:lnTo>
                    <a:pt x="136180" y="99986"/>
                  </a:lnTo>
                  <a:lnTo>
                    <a:pt x="104587" y="124182"/>
                  </a:lnTo>
                  <a:lnTo>
                    <a:pt x="98048" y="143385"/>
                  </a:lnTo>
                  <a:lnTo>
                    <a:pt x="98048" y="569369"/>
                  </a:lnTo>
                  <a:lnTo>
                    <a:pt x="117977" y="603813"/>
                  </a:lnTo>
                  <a:lnTo>
                    <a:pt x="142755" y="614076"/>
                  </a:lnTo>
                  <a:lnTo>
                    <a:pt x="1886711" y="614076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4076"/>
                  </a:moveTo>
                  <a:lnTo>
                    <a:pt x="1744971" y="614076"/>
                  </a:lnTo>
                  <a:lnTo>
                    <a:pt x="1751545" y="612768"/>
                  </a:lnTo>
                  <a:lnTo>
                    <a:pt x="1764174" y="607537"/>
                  </a:lnTo>
                  <a:lnTo>
                    <a:pt x="1788370" y="575944"/>
                  </a:lnTo>
                  <a:lnTo>
                    <a:pt x="1789678" y="569369"/>
                  </a:lnTo>
                  <a:lnTo>
                    <a:pt x="1789678" y="143385"/>
                  </a:lnTo>
                  <a:lnTo>
                    <a:pt x="1769748" y="108942"/>
                  </a:lnTo>
                  <a:lnTo>
                    <a:pt x="1744971" y="98678"/>
                  </a:lnTo>
                  <a:lnTo>
                    <a:pt x="1886711" y="98678"/>
                  </a:lnTo>
                  <a:lnTo>
                    <a:pt x="1886711" y="614076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2932176" y="500459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1982" y="528634"/>
                  </a:moveTo>
                  <a:lnTo>
                    <a:pt x="52863" y="528634"/>
                  </a:lnTo>
                  <a:lnTo>
                    <a:pt x="49392" y="528528"/>
                  </a:lnTo>
                  <a:lnTo>
                    <a:pt x="13028" y="510568"/>
                  </a:lnTo>
                  <a:lnTo>
                    <a:pt x="0" y="479279"/>
                  </a:lnTo>
                  <a:lnTo>
                    <a:pt x="0" y="475770"/>
                  </a:lnTo>
                  <a:lnTo>
                    <a:pt x="0" y="49354"/>
                  </a:lnTo>
                  <a:lnTo>
                    <a:pt x="17937" y="12905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762"/>
                  </a:lnTo>
                  <a:lnTo>
                    <a:pt x="1704845" y="49354"/>
                  </a:lnTo>
                  <a:lnTo>
                    <a:pt x="1704845" y="479279"/>
                  </a:lnTo>
                  <a:lnTo>
                    <a:pt x="1686907" y="515418"/>
                  </a:lnTo>
                  <a:lnTo>
                    <a:pt x="1655453" y="528528"/>
                  </a:lnTo>
                  <a:lnTo>
                    <a:pt x="1651982" y="52863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" name="object 6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171"/>
              <a:ext cx="145374" cy="145374"/>
            </a:xfrm>
            <a:prstGeom prst="rect">
              <a:avLst/>
            </a:prstGeom>
          </p:spPr>
        </p:pic>
      </p:grpSp>
      <p:sp>
        <p:nvSpPr>
          <p:cNvPr id="7" name="object 7" descr=""/>
          <p:cNvSpPr txBox="1"/>
          <p:nvPr/>
        </p:nvSpPr>
        <p:spPr>
          <a:xfrm>
            <a:off x="1115511" y="165100"/>
            <a:ext cx="3891915" cy="5746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r" marR="55499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  <a:p>
            <a:pPr marL="118110" marR="5080" indent="52705">
              <a:lnSpc>
                <a:spcPct val="102499"/>
              </a:lnSpc>
              <a:spcBef>
                <a:spcPts val="440"/>
              </a:spcBef>
            </a:pPr>
            <a:r>
              <a:rPr dirty="0" sz="550">
                <a:latin typeface="Courier New"/>
                <a:cs typeface="Courier New"/>
              </a:rPr>
              <a:t>es: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=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-i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-g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*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v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--–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término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histórico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la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regla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trapezoidal,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para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el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siguiente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 spc="-20">
                <a:latin typeface="Courier New"/>
                <a:cs typeface="Courier New"/>
              </a:rPr>
              <a:t>paso </a:t>
            </a:r>
            <a:r>
              <a:rPr dirty="0" sz="550">
                <a:latin typeface="Courier New"/>
                <a:cs typeface="Courier New"/>
              </a:rPr>
              <a:t>TERMINARA</a:t>
            </a:r>
            <a:r>
              <a:rPr dirty="0" sz="550" spc="155">
                <a:latin typeface="Courier New"/>
                <a:cs typeface="Courier New"/>
              </a:rPr>
              <a:t> </a:t>
            </a:r>
            <a:r>
              <a:rPr dirty="0" sz="550" spc="-25">
                <a:latin typeface="Courier New"/>
                <a:cs typeface="Courier New"/>
              </a:rPr>
              <a:t>SI</a:t>
            </a:r>
            <a:endParaRPr sz="550">
              <a:latin typeface="Courier New"/>
              <a:cs typeface="Courier New"/>
            </a:endParaRPr>
          </a:p>
          <a:p>
            <a:pPr marL="12700" marR="3512820" indent="52705">
              <a:lnSpc>
                <a:spcPct val="118300"/>
              </a:lnSpc>
            </a:pPr>
            <a:r>
              <a:rPr dirty="0" sz="550" spc="-10" b="1">
                <a:latin typeface="Courier New"/>
                <a:cs typeface="Courier New"/>
              </a:rPr>
              <a:t>ENDEXEC ENDMODEL</a:t>
            </a:r>
            <a:endParaRPr sz="550">
              <a:latin typeface="Courier New"/>
              <a:cs typeface="Courier New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805970" y="784646"/>
            <a:ext cx="4700905" cy="285115"/>
          </a:xfrm>
          <a:prstGeom prst="rect">
            <a:avLst/>
          </a:prstGeom>
        </p:spPr>
        <p:txBody>
          <a:bodyPr wrap="square" lIns="0" tIns="4381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345"/>
              </a:spcBef>
            </a:pP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continuación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Norton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Type-</a:t>
            </a:r>
            <a:r>
              <a:rPr dirty="0" sz="800" spc="-120">
                <a:latin typeface="Times New Roman"/>
                <a:cs typeface="Times New Roman"/>
              </a:rPr>
              <a:t>94</a:t>
            </a:r>
            <a:r>
              <a:rPr dirty="0" baseline="18518" sz="900" spc="-179">
                <a:latin typeface="Arial MT"/>
                <a:cs typeface="Arial MT"/>
              </a:rPr>
              <a:t>T</a:t>
            </a:r>
            <a:r>
              <a:rPr dirty="0" sz="800" spc="-120">
                <a:latin typeface="Times New Roman"/>
                <a:cs typeface="Times New Roman"/>
              </a:rPr>
              <a:t>e</a:t>
            </a:r>
            <a:r>
              <a:rPr dirty="0" baseline="18518" sz="900" spc="-179">
                <a:latin typeface="Arial MT"/>
                <a:cs typeface="Arial MT"/>
              </a:rPr>
              <a:t>ra</a:t>
            </a:r>
            <a:r>
              <a:rPr dirty="0" sz="800" spc="-120">
                <a:latin typeface="Times New Roman"/>
                <a:cs typeface="Times New Roman"/>
              </a:rPr>
              <a:t>n</a:t>
            </a:r>
            <a:r>
              <a:rPr dirty="0" baseline="18518" sz="900" spc="-179">
                <a:latin typeface="Arial MT"/>
                <a:cs typeface="Arial MT"/>
              </a:rPr>
              <a:t>du</a:t>
            </a:r>
            <a:r>
              <a:rPr dirty="0" sz="800" spc="-120">
                <a:latin typeface="Times New Roman"/>
                <a:cs typeface="Times New Roman"/>
              </a:rPr>
              <a:t>e</a:t>
            </a:r>
            <a:r>
              <a:rPr dirty="0" baseline="18518" sz="900" spc="-179">
                <a:latin typeface="Arial MT"/>
                <a:cs typeface="Arial MT"/>
              </a:rPr>
              <a:t>c</a:t>
            </a:r>
            <a:r>
              <a:rPr dirty="0" sz="800" spc="-120">
                <a:latin typeface="Times New Roman"/>
                <a:cs typeface="Times New Roman"/>
              </a:rPr>
              <a:t>l</a:t>
            </a:r>
            <a:r>
              <a:rPr dirty="0" baseline="18518" sz="900" spc="-179">
                <a:latin typeface="Arial MT"/>
                <a:cs typeface="Arial MT"/>
              </a:rPr>
              <a:t>ie</a:t>
            </a:r>
            <a:r>
              <a:rPr dirty="0" sz="800" spc="-120">
                <a:latin typeface="Times New Roman"/>
                <a:cs typeface="Times New Roman"/>
              </a:rPr>
              <a:t>a</a:t>
            </a:r>
            <a:r>
              <a:rPr dirty="0" baseline="18518" sz="900" spc="-179">
                <a:latin typeface="Arial MT"/>
                <a:cs typeface="Arial MT"/>
              </a:rPr>
              <a:t>n</a:t>
            </a:r>
            <a:r>
              <a:rPr dirty="0" sz="800" spc="-120">
                <a:latin typeface="Times New Roman"/>
                <a:cs typeface="Times New Roman"/>
              </a:rPr>
              <a:t>r</a:t>
            </a:r>
            <a:r>
              <a:rPr dirty="0" baseline="18518" sz="900" spc="-179">
                <a:latin typeface="Arial MT"/>
                <a:cs typeface="Arial MT"/>
              </a:rPr>
              <a:t>d</a:t>
            </a:r>
            <a:r>
              <a:rPr dirty="0" sz="800" spc="-120">
                <a:latin typeface="Times New Roman"/>
                <a:cs typeface="Times New Roman"/>
              </a:rPr>
              <a:t>c</a:t>
            </a:r>
            <a:r>
              <a:rPr dirty="0" baseline="18518" sz="900" spc="-179">
                <a:latin typeface="Arial MT"/>
                <a:cs typeface="Arial MT"/>
              </a:rPr>
              <a:t>o</a:t>
            </a:r>
            <a:r>
              <a:rPr dirty="0" sz="800" spc="-120">
                <a:latin typeface="Times New Roman"/>
                <a:cs typeface="Times New Roman"/>
              </a:rPr>
              <a:t>h</a:t>
            </a:r>
            <a:r>
              <a:rPr dirty="0" baseline="18518" sz="900" spc="-179">
                <a:latin typeface="Arial MT"/>
                <a:cs typeface="Arial MT"/>
              </a:rPr>
              <a:t>.</a:t>
            </a:r>
            <a:r>
              <a:rPr dirty="0" sz="800" spc="-120">
                <a:latin typeface="Times New Roman"/>
                <a:cs typeface="Times New Roman"/>
              </a:rPr>
              <a:t>i</a:t>
            </a:r>
            <a:r>
              <a:rPr dirty="0" baseline="18518" sz="900" spc="-179">
                <a:latin typeface="Arial MT"/>
                <a:cs typeface="Arial MT"/>
              </a:rPr>
              <a:t>..</a:t>
            </a:r>
            <a:r>
              <a:rPr dirty="0" sz="800" spc="-120">
                <a:latin typeface="Times New Roman"/>
                <a:cs typeface="Times New Roman"/>
              </a:rPr>
              <a:t>vo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generado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ATPDraw.</a:t>
            </a:r>
            <a:endParaRPr sz="800">
              <a:latin typeface="Times New Roman"/>
              <a:cs typeface="Times New Roman"/>
            </a:endParaRPr>
          </a:p>
          <a:p>
            <a:pPr marL="321945">
              <a:lnSpc>
                <a:spcPct val="100000"/>
              </a:lnSpc>
              <a:spcBef>
                <a:spcPts val="170"/>
              </a:spcBef>
            </a:pPr>
            <a:r>
              <a:rPr dirty="0" sz="550">
                <a:latin typeface="Courier New"/>
                <a:cs typeface="Courier New"/>
              </a:rPr>
              <a:t>C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Inductor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variable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en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el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tiempo</a:t>
            </a:r>
            <a:endParaRPr sz="550">
              <a:latin typeface="Courier New"/>
              <a:cs typeface="Courier New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831370" y="4373232"/>
            <a:ext cx="1841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124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4611106" y="4393056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862207" y="1044158"/>
            <a:ext cx="3551554" cy="224154"/>
          </a:xfrm>
          <a:prstGeom prst="rect">
            <a:avLst/>
          </a:prstGeom>
        </p:spPr>
        <p:txBody>
          <a:bodyPr wrap="square" lIns="0" tIns="273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15"/>
              </a:spcBef>
              <a:tabLst>
                <a:tab pos="3494404" algn="l"/>
              </a:tabLst>
            </a:pPr>
            <a:r>
              <a:rPr dirty="0" sz="550" b="1">
                <a:latin typeface="Courier New"/>
                <a:cs typeface="Courier New"/>
              </a:rPr>
              <a:t>IND1N</a:t>
            </a:r>
            <a:r>
              <a:rPr dirty="0" sz="550" spc="90" b="1">
                <a:latin typeface="Courier New"/>
                <a:cs typeface="Courier New"/>
              </a:rPr>
              <a:t> </a:t>
            </a:r>
            <a:r>
              <a:rPr dirty="0" sz="550" spc="-20">
                <a:latin typeface="Courier New"/>
                <a:cs typeface="Courier New"/>
              </a:rPr>
              <a:t>NORT</a:t>
            </a:r>
            <a:r>
              <a:rPr dirty="0" sz="550">
                <a:latin typeface="Courier New"/>
                <a:cs typeface="Courier New"/>
              </a:rPr>
              <a:t>	</a:t>
            </a:r>
            <a:r>
              <a:rPr dirty="0" sz="550" spc="-50">
                <a:latin typeface="Courier New"/>
                <a:cs typeface="Courier New"/>
              </a:rPr>
              <a:t>1</a:t>
            </a:r>
            <a:endParaRPr sz="550">
              <a:latin typeface="Courier New"/>
              <a:cs typeface="Courier New"/>
            </a:endParaRPr>
          </a:p>
          <a:p>
            <a:pPr marL="389255">
              <a:lnSpc>
                <a:spcPct val="100000"/>
              </a:lnSpc>
              <a:spcBef>
                <a:spcPts val="120"/>
              </a:spcBef>
            </a:pPr>
            <a:r>
              <a:rPr dirty="0" sz="550" spc="-25">
                <a:latin typeface="Courier New"/>
                <a:cs typeface="Courier New"/>
              </a:rPr>
              <a:t>0.1</a:t>
            </a:r>
            <a:endParaRPr sz="550">
              <a:latin typeface="Courier New"/>
              <a:cs typeface="Courier New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1115511" y="1044158"/>
            <a:ext cx="514984" cy="316230"/>
          </a:xfrm>
          <a:prstGeom prst="rect">
            <a:avLst/>
          </a:prstGeom>
        </p:spPr>
        <p:txBody>
          <a:bodyPr wrap="square" lIns="0" tIns="273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15"/>
              </a:spcBef>
            </a:pPr>
            <a:r>
              <a:rPr dirty="0" sz="550" spc="-10">
                <a:latin typeface="Courier New"/>
                <a:cs typeface="Courier New"/>
              </a:rPr>
              <a:t>94LEFT</a:t>
            </a:r>
            <a:endParaRPr sz="550">
              <a:latin typeface="Courier New"/>
              <a:cs typeface="Courier New"/>
            </a:endParaRPr>
          </a:p>
          <a:p>
            <a:pPr marL="151130" indent="-85725">
              <a:lnSpc>
                <a:spcPct val="100000"/>
              </a:lnSpc>
              <a:spcBef>
                <a:spcPts val="120"/>
              </a:spcBef>
              <a:buChar char="&gt;"/>
              <a:tabLst>
                <a:tab pos="151130" algn="l"/>
              </a:tabLst>
            </a:pPr>
            <a:r>
              <a:rPr dirty="0" sz="550">
                <a:latin typeface="Courier New"/>
                <a:cs typeface="Courier New"/>
              </a:rPr>
              <a:t>DATOS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 spc="-25">
                <a:latin typeface="Courier New"/>
                <a:cs typeface="Courier New"/>
              </a:rPr>
              <a:t>L1</a:t>
            </a:r>
            <a:endParaRPr sz="550">
              <a:latin typeface="Courier New"/>
              <a:cs typeface="Courier New"/>
            </a:endParaRPr>
          </a:p>
          <a:p>
            <a:pPr marL="151130" indent="-85725">
              <a:lnSpc>
                <a:spcPct val="100000"/>
              </a:lnSpc>
              <a:spcBef>
                <a:spcPts val="70"/>
              </a:spcBef>
              <a:buChar char="&gt;"/>
              <a:tabLst>
                <a:tab pos="151130" algn="l"/>
              </a:tabLst>
            </a:pPr>
            <a:r>
              <a:rPr dirty="0" sz="550" spc="-25">
                <a:latin typeface="Courier New"/>
                <a:cs typeface="Courier New"/>
              </a:rPr>
              <a:t>FIN</a:t>
            </a:r>
            <a:endParaRPr sz="550">
              <a:latin typeface="Courier New"/>
              <a:cs typeface="Courier New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831370" y="1552968"/>
            <a:ext cx="5342890" cy="1988185"/>
          </a:xfrm>
          <a:prstGeom prst="rect">
            <a:avLst/>
          </a:prstGeom>
        </p:spPr>
        <p:txBody>
          <a:bodyPr wrap="square" lIns="0" tIns="6159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484"/>
              </a:spcBef>
            </a:pPr>
            <a:r>
              <a:rPr dirty="0" sz="800" b="1" i="1">
                <a:latin typeface="Times New Roman"/>
                <a:cs typeface="Times New Roman"/>
              </a:rPr>
              <a:t>Escribir</a:t>
            </a:r>
            <a:r>
              <a:rPr dirty="0" sz="800" spc="45" b="1" i="1">
                <a:latin typeface="Times New Roman"/>
                <a:cs typeface="Times New Roman"/>
              </a:rPr>
              <a:t> </a:t>
            </a:r>
            <a:r>
              <a:rPr dirty="0" sz="800" b="1" i="1">
                <a:latin typeface="Times New Roman"/>
                <a:cs typeface="Times New Roman"/>
              </a:rPr>
              <a:t>Max</a:t>
            </a:r>
            <a:r>
              <a:rPr dirty="0" sz="800" spc="50" b="1" i="1">
                <a:latin typeface="Times New Roman"/>
                <a:cs typeface="Times New Roman"/>
              </a:rPr>
              <a:t> </a:t>
            </a:r>
            <a:r>
              <a:rPr dirty="0" sz="800" b="1" i="1">
                <a:latin typeface="Times New Roman"/>
                <a:cs typeface="Times New Roman"/>
              </a:rPr>
              <a:t>/</a:t>
            </a:r>
            <a:r>
              <a:rPr dirty="0" sz="800" spc="50" b="1" i="1">
                <a:latin typeface="Times New Roman"/>
                <a:cs typeface="Times New Roman"/>
              </a:rPr>
              <a:t> </a:t>
            </a:r>
            <a:r>
              <a:rPr dirty="0" sz="800" spc="-25" b="1" i="1">
                <a:latin typeface="Times New Roman"/>
                <a:cs typeface="Times New Roman"/>
              </a:rPr>
              <a:t>Min</a:t>
            </a:r>
            <a:endParaRPr sz="800">
              <a:latin typeface="Times New Roman"/>
              <a:cs typeface="Times New Roman"/>
            </a:endParaRPr>
          </a:p>
          <a:p>
            <a:pPr marL="12700" marR="629920">
              <a:lnSpc>
                <a:spcPct val="113799"/>
              </a:lnSpc>
              <a:spcBef>
                <a:spcPts val="260"/>
              </a:spcBef>
            </a:pPr>
            <a:r>
              <a:rPr dirty="0" sz="800">
                <a:latin typeface="Times New Roman"/>
                <a:cs typeface="Times New Roman"/>
              </a:rPr>
              <a:t>Esta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función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costo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especial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informes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utiliza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Modelos.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extrae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un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valor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simulación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comunicación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LIS.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defecto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mínimo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o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extrae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valor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máximo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señal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agregar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sofisticación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a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esta.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identifica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señal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después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tiempo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seleccionable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Tlimit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soporta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ejecución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múltiple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través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ATP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Configuración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/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Variables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contiene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módulo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Vista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mostrar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resultado.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UNA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parámetro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AsFuncOf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utilizar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pasar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variable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bucle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variables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globales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(si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un</a:t>
            </a:r>
            <a:endParaRPr sz="800">
              <a:latin typeface="Times New Roman"/>
              <a:cs typeface="Times New Roman"/>
            </a:endParaRPr>
          </a:p>
          <a:p>
            <a:pPr marL="12700" marR="112649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aquí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número,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lugar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número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simulación).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utiliza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ampliamente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optimización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circuitos.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800" b="1">
                <a:latin typeface="Times New Roman"/>
                <a:cs typeface="Times New Roman"/>
              </a:rPr>
              <a:t>4.11.10</a:t>
            </a:r>
            <a:r>
              <a:rPr dirty="0" sz="800" spc="50" b="1">
                <a:latin typeface="Times New Roman"/>
                <a:cs typeface="Times New Roman"/>
              </a:rPr>
              <a:t> </a:t>
            </a:r>
            <a:r>
              <a:rPr dirty="0" sz="800" spc="-20" b="1">
                <a:latin typeface="Times New Roman"/>
                <a:cs typeface="Times New Roman"/>
              </a:rPr>
              <a:t>TACS</a:t>
            </a:r>
            <a:endParaRPr sz="800">
              <a:latin typeface="Times New Roman"/>
              <a:cs typeface="Times New Roman"/>
            </a:endParaRPr>
          </a:p>
          <a:p>
            <a:pPr marL="12700" marR="1374140">
              <a:lnSpc>
                <a:spcPct val="113799"/>
              </a:lnSpc>
              <a:spcBef>
                <a:spcPts val="50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TACS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acceso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mayoría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TACS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-35">
                <a:latin typeface="Times New Roman"/>
                <a:cs typeface="Times New Roman"/>
              </a:rPr>
              <a:t>ATP.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submenú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TACS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selección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contiene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siguientes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elementos:</a:t>
            </a:r>
            <a:endParaRPr sz="800">
              <a:latin typeface="Times New Roman"/>
              <a:cs typeface="Times New Roman"/>
            </a:endParaRPr>
          </a:p>
        </p:txBody>
      </p:sp>
      <p:grpSp>
        <p:nvGrpSpPr>
          <p:cNvPr id="14" name="object 14" descr=""/>
          <p:cNvGrpSpPr/>
          <p:nvPr/>
        </p:nvGrpSpPr>
        <p:grpSpPr>
          <a:xfrm>
            <a:off x="368299" y="4980635"/>
            <a:ext cx="218440" cy="13335"/>
            <a:chOff x="368299" y="4980635"/>
            <a:chExt cx="218440" cy="13335"/>
          </a:xfrm>
        </p:grpSpPr>
        <p:sp>
          <p:nvSpPr>
            <p:cNvPr id="15" name="object 15" descr=""/>
            <p:cNvSpPr/>
            <p:nvPr/>
          </p:nvSpPr>
          <p:spPr>
            <a:xfrm>
              <a:off x="368299" y="4980635"/>
              <a:ext cx="218440" cy="6985"/>
            </a:xfrm>
            <a:custGeom>
              <a:avLst/>
              <a:gdLst/>
              <a:ahLst/>
              <a:cxnLst/>
              <a:rect l="l" t="t" r="r" b="b"/>
              <a:pathLst>
                <a:path w="218440" h="6985">
                  <a:moveTo>
                    <a:pt x="218061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218061" y="0"/>
                  </a:lnTo>
                  <a:lnTo>
                    <a:pt x="218061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368287" y="4980634"/>
              <a:ext cx="218440" cy="13335"/>
            </a:xfrm>
            <a:custGeom>
              <a:avLst/>
              <a:gdLst/>
              <a:ahLst/>
              <a:cxnLst/>
              <a:rect l="l" t="t" r="r" b="b"/>
              <a:pathLst>
                <a:path w="218440" h="13335">
                  <a:moveTo>
                    <a:pt x="218071" y="0"/>
                  </a:moveTo>
                  <a:lnTo>
                    <a:pt x="211455" y="6616"/>
                  </a:lnTo>
                  <a:lnTo>
                    <a:pt x="0" y="6616"/>
                  </a:lnTo>
                  <a:lnTo>
                    <a:pt x="0" y="13220"/>
                  </a:lnTo>
                  <a:lnTo>
                    <a:pt x="211455" y="13220"/>
                  </a:lnTo>
                  <a:lnTo>
                    <a:pt x="218071" y="13220"/>
                  </a:lnTo>
                  <a:lnTo>
                    <a:pt x="218071" y="6616"/>
                  </a:lnTo>
                  <a:lnTo>
                    <a:pt x="218071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 descr=""/>
            <p:cNvSpPr/>
            <p:nvPr/>
          </p:nvSpPr>
          <p:spPr>
            <a:xfrm>
              <a:off x="368299" y="4980635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8" name="object 18" descr=""/>
          <p:cNvSpPr txBox="1"/>
          <p:nvPr/>
        </p:nvSpPr>
        <p:spPr>
          <a:xfrm>
            <a:off x="377488" y="5040633"/>
            <a:ext cx="20193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Arial"/>
                <a:cs typeface="Arial"/>
              </a:rPr>
              <a:t>125</a:t>
            </a:r>
            <a:endParaRPr sz="800">
              <a:latin typeface="Arial"/>
              <a:cs typeface="Arial"/>
            </a:endParaRPr>
          </a:p>
        </p:txBody>
      </p:sp>
      <p:sp>
        <p:nvSpPr>
          <p:cNvPr id="33" name="object 33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34" name="object 34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101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19" name="object 19" descr=""/>
          <p:cNvSpPr txBox="1"/>
          <p:nvPr/>
        </p:nvSpPr>
        <p:spPr>
          <a:xfrm>
            <a:off x="4763088" y="5212439"/>
            <a:ext cx="99060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de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referencia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1089080" y="6983365"/>
            <a:ext cx="5191125" cy="181102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703705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4.70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Supporte–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TACS.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800" b="1">
                <a:latin typeface="Times New Roman"/>
                <a:cs typeface="Times New Roman"/>
              </a:rPr>
              <a:t>4.11.10.1</a:t>
            </a:r>
            <a:r>
              <a:rPr dirty="0" sz="800" spc="9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Acoplamiento</a:t>
            </a:r>
            <a:r>
              <a:rPr dirty="0" sz="800" spc="10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al</a:t>
            </a:r>
            <a:r>
              <a:rPr dirty="0" sz="800" spc="95" b="1">
                <a:latin typeface="Times New Roman"/>
                <a:cs typeface="Times New Roman"/>
              </a:rPr>
              <a:t> </a:t>
            </a:r>
            <a:r>
              <a:rPr dirty="0" sz="800" spc="-10" b="1">
                <a:latin typeface="Times New Roman"/>
                <a:cs typeface="Times New Roman"/>
              </a:rPr>
              <a:t>circuito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860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acoplamiento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al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circuito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350" b="1">
                <a:solidFill>
                  <a:srgbClr val="800000"/>
                </a:solidFill>
                <a:latin typeface="Times New Roman"/>
                <a:cs typeface="Times New Roman"/>
              </a:rPr>
              <a:t>T</a:t>
            </a:r>
            <a:r>
              <a:rPr dirty="0" sz="350" spc="320" b="1">
                <a:solidFill>
                  <a:srgbClr val="800000"/>
                </a:solidFill>
                <a:latin typeface="Times New Roman"/>
                <a:cs typeface="Times New Roman"/>
              </a:rPr>
              <a:t>  </a:t>
            </a:r>
            <a:r>
              <a:rPr dirty="0" sz="800">
                <a:latin typeface="Times New Roman"/>
                <a:cs typeface="Times New Roman"/>
              </a:rPr>
              <a:t>proporciona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interfaz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simulaciones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TACS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HYBRID.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Esta</a:t>
            </a:r>
            <a:endParaRPr sz="800">
              <a:latin typeface="Times New Roman"/>
              <a:cs typeface="Times New Roman"/>
            </a:endParaRPr>
          </a:p>
          <a:p>
            <a:pPr marL="12700" marR="33464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debe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conectado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eléctrico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pasar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voltajes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corrientes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derivadas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/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cambiar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estado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TACS.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variable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enviada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TACS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controla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mediante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configuración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Tipo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en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EMTP_OUT.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advierte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sistemas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eléctricos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monofásicos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variables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interactuar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TACS,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manera.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caso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modelado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trifásico,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un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También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requiere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divisor,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acoplamiento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debe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conectado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80"/>
              </a:spcBef>
            </a:pPr>
            <a:r>
              <a:rPr dirty="0" sz="800">
                <a:latin typeface="Times New Roman"/>
                <a:cs typeface="Times New Roman"/>
              </a:rPr>
              <a:t>lado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divisor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figura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4.71.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15"/>
              </a:spcBef>
            </a:pPr>
            <a:endParaRPr sz="800">
              <a:latin typeface="Times New Roman"/>
              <a:cs typeface="Times New Roman"/>
            </a:endParaRPr>
          </a:p>
          <a:p>
            <a:pPr marL="71755">
              <a:lnSpc>
                <a:spcPct val="100000"/>
              </a:lnSpc>
              <a:spcBef>
                <a:spcPts val="5"/>
              </a:spcBef>
            </a:pPr>
            <a:r>
              <a:rPr dirty="0" sz="800">
                <a:latin typeface="Times New Roman"/>
                <a:cs typeface="Times New Roman"/>
              </a:rPr>
              <a:t>Selección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Icono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Tarjeta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Descripción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1123151" y="8907594"/>
            <a:ext cx="1244600" cy="303530"/>
          </a:xfrm>
          <a:prstGeom prst="rect">
            <a:avLst/>
          </a:prstGeom>
        </p:spPr>
        <p:txBody>
          <a:bodyPr wrap="square" lIns="0" tIns="285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225"/>
              </a:spcBef>
            </a:pPr>
            <a:r>
              <a:rPr dirty="0" sz="800" i="1">
                <a:latin typeface="Times New Roman"/>
                <a:cs typeface="Times New Roman"/>
              </a:rPr>
              <a:t>Acoplamiento</a:t>
            </a:r>
            <a:r>
              <a:rPr dirty="0" sz="800" spc="175" i="1">
                <a:latin typeface="Times New Roman"/>
                <a:cs typeface="Times New Roman"/>
              </a:rPr>
              <a:t>  </a:t>
            </a:r>
            <a:r>
              <a:rPr dirty="0" baseline="-20833" sz="1200" spc="-15">
                <a:latin typeface="Courier New"/>
                <a:cs typeface="Courier New"/>
              </a:rPr>
              <a:t>EMTP_OUT</a:t>
            </a:r>
            <a:endParaRPr baseline="-20833" sz="1200">
              <a:latin typeface="Courier New"/>
              <a:cs typeface="Courier New"/>
            </a:endParaRPr>
          </a:p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sz="800" i="1">
                <a:latin typeface="Times New Roman"/>
                <a:cs typeface="Times New Roman"/>
              </a:rPr>
              <a:t>al</a:t>
            </a:r>
            <a:r>
              <a:rPr dirty="0" sz="800" spc="20" i="1">
                <a:latin typeface="Times New Roman"/>
                <a:cs typeface="Times New Roman"/>
              </a:rPr>
              <a:t> </a:t>
            </a:r>
            <a:r>
              <a:rPr dirty="0" sz="800" spc="-10" i="1">
                <a:latin typeface="Times New Roman"/>
                <a:cs typeface="Times New Roman"/>
              </a:rPr>
              <a:t>circuito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2628727" y="8959136"/>
            <a:ext cx="60960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 spc="-50" b="1">
                <a:solidFill>
                  <a:srgbClr val="800000"/>
                </a:solidFill>
                <a:latin typeface="Times New Roman"/>
                <a:cs typeface="Times New Roman"/>
              </a:rPr>
              <a:t>T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2945908" y="8881162"/>
            <a:ext cx="489584" cy="303530"/>
          </a:xfrm>
          <a:prstGeom prst="rect">
            <a:avLst/>
          </a:prstGeom>
        </p:spPr>
        <p:txBody>
          <a:bodyPr wrap="square" lIns="0" tIns="285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25"/>
              </a:spcBef>
            </a:pPr>
            <a:r>
              <a:rPr dirty="0" sz="800" spc="-20">
                <a:latin typeface="Times New Roman"/>
                <a:cs typeface="Times New Roman"/>
              </a:rPr>
              <a:t>TACS</a:t>
            </a:r>
            <a:endParaRPr sz="800">
              <a:latin typeface="Times New Roman"/>
              <a:cs typeface="Times New Roman"/>
            </a:endParaRPr>
          </a:p>
          <a:p>
            <a:pPr marL="38735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90-</a:t>
            </a:r>
            <a:r>
              <a:rPr dirty="0" sz="800" spc="-25">
                <a:latin typeface="Times New Roman"/>
                <a:cs typeface="Times New Roman"/>
              </a:rPr>
              <a:t>93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3626524" y="8881162"/>
            <a:ext cx="1878330" cy="719455"/>
          </a:xfrm>
          <a:prstGeom prst="rect">
            <a:avLst/>
          </a:prstGeom>
        </p:spPr>
        <p:txBody>
          <a:bodyPr wrap="square" lIns="0" tIns="285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25"/>
              </a:spcBef>
            </a:pPr>
            <a:r>
              <a:rPr dirty="0" sz="800">
                <a:latin typeface="Times New Roman"/>
                <a:cs typeface="Times New Roman"/>
              </a:rPr>
              <a:t>Valor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eléctrico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TACS.</a:t>
            </a:r>
            <a:endParaRPr sz="800">
              <a:latin typeface="Times New Roman"/>
              <a:cs typeface="Times New Roman"/>
            </a:endParaRPr>
          </a:p>
          <a:p>
            <a:pPr marL="144145" indent="-131445">
              <a:lnSpc>
                <a:spcPct val="100000"/>
              </a:lnSpc>
              <a:spcBef>
                <a:spcPts val="130"/>
              </a:spcBef>
              <a:buAutoNum type="arabicPlain" startAt="90"/>
              <a:tabLst>
                <a:tab pos="144145" algn="l"/>
              </a:tabLst>
            </a:pP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Tensión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nodo</a:t>
            </a:r>
            <a:endParaRPr sz="800">
              <a:latin typeface="Times New Roman"/>
              <a:cs typeface="Times New Roman"/>
            </a:endParaRPr>
          </a:p>
          <a:p>
            <a:pPr marL="144145" indent="-131445">
              <a:lnSpc>
                <a:spcPct val="100000"/>
              </a:lnSpc>
              <a:spcBef>
                <a:spcPts val="135"/>
              </a:spcBef>
              <a:buAutoNum type="arabicPlain" startAt="90"/>
              <a:tabLst>
                <a:tab pos="144145" algn="l"/>
              </a:tabLst>
            </a:pP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Cambiar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corriente</a:t>
            </a:r>
            <a:endParaRPr sz="800">
              <a:latin typeface="Times New Roman"/>
              <a:cs typeface="Times New Roman"/>
            </a:endParaRPr>
          </a:p>
          <a:p>
            <a:pPr marL="144145" indent="-131445">
              <a:lnSpc>
                <a:spcPct val="100000"/>
              </a:lnSpc>
              <a:spcBef>
                <a:spcPts val="135"/>
              </a:spcBef>
              <a:buAutoNum type="arabicPlain" startAt="90"/>
              <a:tabLst>
                <a:tab pos="144145" algn="l"/>
              </a:tabLst>
            </a:pP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comp.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EMTP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especial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interna-</a:t>
            </a:r>
            <a:r>
              <a:rPr dirty="0" sz="800" spc="-10">
                <a:latin typeface="Times New Roman"/>
                <a:cs typeface="Times New Roman"/>
              </a:rPr>
              <a:t>variable.</a:t>
            </a:r>
            <a:endParaRPr sz="800">
              <a:latin typeface="Times New Roman"/>
              <a:cs typeface="Times New Roman"/>
            </a:endParaRPr>
          </a:p>
          <a:p>
            <a:pPr marL="144145" indent="-131445">
              <a:lnSpc>
                <a:spcPct val="100000"/>
              </a:lnSpc>
              <a:spcBef>
                <a:spcPts val="130"/>
              </a:spcBef>
              <a:buAutoNum type="arabicPlain" startAt="90"/>
              <a:tabLst>
                <a:tab pos="144145" algn="l"/>
              </a:tabLst>
            </a:pP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Estado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interruptor.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3170577" y="10174995"/>
            <a:ext cx="60960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 spc="-50" b="1">
                <a:solidFill>
                  <a:srgbClr val="800000"/>
                </a:solidFill>
                <a:latin typeface="Times New Roman"/>
                <a:cs typeface="Times New Roman"/>
              </a:rPr>
              <a:t>T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3514190" y="10023012"/>
            <a:ext cx="78740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 spc="-25">
                <a:latin typeface="Times New Roman"/>
                <a:cs typeface="Times New Roman"/>
              </a:rPr>
              <a:t>66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3448110" y="9904069"/>
            <a:ext cx="109220" cy="730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300" spc="-25">
                <a:solidFill>
                  <a:srgbClr val="800000"/>
                </a:solidFill>
                <a:latin typeface="Times New Roman"/>
                <a:cs typeface="Times New Roman"/>
              </a:rPr>
              <a:t>RMS</a:t>
            </a:r>
            <a:endParaRPr sz="300">
              <a:latin typeface="Times New Roman"/>
              <a:cs typeface="Times New Roman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3170577" y="9804951"/>
            <a:ext cx="60960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 spc="-50" b="1">
                <a:solidFill>
                  <a:srgbClr val="800000"/>
                </a:solidFill>
                <a:latin typeface="Times New Roman"/>
                <a:cs typeface="Times New Roman"/>
              </a:rPr>
              <a:t>T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3811546" y="9877638"/>
            <a:ext cx="12700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25" i="1">
                <a:solidFill>
                  <a:srgbClr val="800000"/>
                </a:solidFill>
                <a:latin typeface="Times New Roman"/>
                <a:cs typeface="Times New Roman"/>
              </a:rPr>
              <a:t>UC</a:t>
            </a:r>
            <a:endParaRPr sz="550">
              <a:latin typeface="Times New Roman"/>
              <a:cs typeface="Times New Roman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3765291" y="9798343"/>
            <a:ext cx="52069" cy="730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300" spc="-50" b="1">
                <a:solidFill>
                  <a:srgbClr val="000080"/>
                </a:solidFill>
                <a:latin typeface="Times New Roman"/>
                <a:cs typeface="Times New Roman"/>
              </a:rPr>
              <a:t>T</a:t>
            </a:r>
            <a:endParaRPr sz="300">
              <a:latin typeface="Times New Roman"/>
              <a:cs typeface="Times New Roman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3765291" y="10168387"/>
            <a:ext cx="52069" cy="730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300" spc="-50" b="1">
                <a:solidFill>
                  <a:srgbClr val="000080"/>
                </a:solidFill>
                <a:latin typeface="Times New Roman"/>
                <a:cs typeface="Times New Roman"/>
              </a:rPr>
              <a:t>T</a:t>
            </a:r>
            <a:endParaRPr sz="300">
              <a:latin typeface="Times New Roman"/>
              <a:cs typeface="Times New Roman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2437097" y="10044157"/>
            <a:ext cx="437515" cy="236854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26099"/>
              </a:lnSpc>
              <a:spcBef>
                <a:spcPts val="95"/>
              </a:spcBef>
            </a:pPr>
            <a:r>
              <a:rPr dirty="0" sz="550" spc="-10">
                <a:latin typeface="Times New Roman"/>
                <a:cs typeface="Times New Roman"/>
              </a:rPr>
              <a:t>Acoplamiento</a:t>
            </a:r>
            <a:r>
              <a:rPr dirty="0" sz="550" spc="500">
                <a:latin typeface="Times New Roman"/>
                <a:cs typeface="Times New Roman"/>
              </a:rPr>
              <a:t> </a:t>
            </a:r>
            <a:r>
              <a:rPr dirty="0" sz="550">
                <a:latin typeface="Times New Roman"/>
                <a:cs typeface="Times New Roman"/>
              </a:rPr>
              <a:t>a</a:t>
            </a:r>
            <a:r>
              <a:rPr dirty="0" sz="550" spc="5">
                <a:latin typeface="Times New Roman"/>
                <a:cs typeface="Times New Roman"/>
              </a:rPr>
              <a:t> </a:t>
            </a:r>
            <a:r>
              <a:rPr dirty="0" sz="550" spc="-20">
                <a:latin typeface="Times New Roman"/>
                <a:cs typeface="Times New Roman"/>
              </a:rPr>
              <a:t>TACS</a:t>
            </a:r>
            <a:endParaRPr sz="55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3" name="object 3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4" name="object 4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583"/>
                  </a:lnTo>
                  <a:lnTo>
                    <a:pt x="142755" y="98583"/>
                  </a:lnTo>
                  <a:lnTo>
                    <a:pt x="136180" y="99891"/>
                  </a:lnTo>
                  <a:lnTo>
                    <a:pt x="104587" y="124086"/>
                  </a:lnTo>
                  <a:lnTo>
                    <a:pt x="98048" y="143290"/>
                  </a:lnTo>
                  <a:lnTo>
                    <a:pt x="98048" y="569369"/>
                  </a:lnTo>
                  <a:lnTo>
                    <a:pt x="117977" y="603813"/>
                  </a:lnTo>
                  <a:lnTo>
                    <a:pt x="142755" y="614076"/>
                  </a:lnTo>
                  <a:lnTo>
                    <a:pt x="1886711" y="614076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4076"/>
                  </a:moveTo>
                  <a:lnTo>
                    <a:pt x="1744971" y="614076"/>
                  </a:lnTo>
                  <a:lnTo>
                    <a:pt x="1751545" y="612768"/>
                  </a:lnTo>
                  <a:lnTo>
                    <a:pt x="1764174" y="607537"/>
                  </a:lnTo>
                  <a:lnTo>
                    <a:pt x="1788370" y="575944"/>
                  </a:lnTo>
                  <a:lnTo>
                    <a:pt x="1789678" y="569369"/>
                  </a:lnTo>
                  <a:lnTo>
                    <a:pt x="1789678" y="143290"/>
                  </a:lnTo>
                  <a:lnTo>
                    <a:pt x="1769748" y="108846"/>
                  </a:lnTo>
                  <a:lnTo>
                    <a:pt x="1744971" y="98583"/>
                  </a:lnTo>
                  <a:lnTo>
                    <a:pt x="1886711" y="98583"/>
                  </a:lnTo>
                  <a:lnTo>
                    <a:pt x="1886711" y="614076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2932176" y="500451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1982" y="528634"/>
                  </a:moveTo>
                  <a:lnTo>
                    <a:pt x="52863" y="528634"/>
                  </a:lnTo>
                  <a:lnTo>
                    <a:pt x="49392" y="528528"/>
                  </a:lnTo>
                  <a:lnTo>
                    <a:pt x="13028" y="510773"/>
                  </a:lnTo>
                  <a:lnTo>
                    <a:pt x="0" y="479180"/>
                  </a:lnTo>
                  <a:lnTo>
                    <a:pt x="0" y="475770"/>
                  </a:lnTo>
                  <a:lnTo>
                    <a:pt x="0" y="49453"/>
                  </a:lnTo>
                  <a:lnTo>
                    <a:pt x="15483" y="15383"/>
                  </a:lnTo>
                  <a:lnTo>
                    <a:pt x="17937" y="12806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89362" y="15383"/>
                  </a:lnTo>
                  <a:lnTo>
                    <a:pt x="1691816" y="17762"/>
                  </a:lnTo>
                  <a:lnTo>
                    <a:pt x="1704845" y="49453"/>
                  </a:lnTo>
                  <a:lnTo>
                    <a:pt x="1704845" y="479180"/>
                  </a:lnTo>
                  <a:lnTo>
                    <a:pt x="1686907" y="515524"/>
                  </a:lnTo>
                  <a:lnTo>
                    <a:pt x="1655453" y="528528"/>
                  </a:lnTo>
                  <a:lnTo>
                    <a:pt x="1651982" y="52863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" name="object 6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171"/>
              <a:ext cx="145374" cy="145374"/>
            </a:xfrm>
            <a:prstGeom prst="rect">
              <a:avLst/>
            </a:prstGeom>
          </p:spPr>
        </p:pic>
      </p:grpSp>
      <p:sp>
        <p:nvSpPr>
          <p:cNvPr id="7" name="object 7" descr=""/>
          <p:cNvSpPr txBox="1"/>
          <p:nvPr/>
        </p:nvSpPr>
        <p:spPr>
          <a:xfrm>
            <a:off x="1089080" y="2912872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595687" y="2893048"/>
            <a:ext cx="1841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125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2919476" y="1287322"/>
            <a:ext cx="34734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10" i="1">
                <a:solidFill>
                  <a:srgbClr val="800000"/>
                </a:solidFill>
                <a:latin typeface="Times New Roman"/>
                <a:cs typeface="Times New Roman"/>
              </a:rPr>
              <a:t>AUTOBÚS</a:t>
            </a:r>
            <a:endParaRPr sz="55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2793925" y="871022"/>
            <a:ext cx="54610" cy="730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300" spc="-50" b="1">
                <a:solidFill>
                  <a:srgbClr val="000080"/>
                </a:solidFill>
                <a:latin typeface="Times New Roman"/>
                <a:cs typeface="Times New Roman"/>
              </a:rPr>
              <a:t>V</a:t>
            </a:r>
            <a:endParaRPr sz="30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3712428" y="1069260"/>
            <a:ext cx="128270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 spc="-25">
                <a:solidFill>
                  <a:srgbClr val="FF0000"/>
                </a:solidFill>
                <a:latin typeface="Times New Roman"/>
                <a:cs typeface="Times New Roman"/>
              </a:rPr>
              <a:t>LCC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3488790" y="811551"/>
            <a:ext cx="586105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baseline="34722" sz="600" spc="-15">
                <a:latin typeface="Times New Roman"/>
                <a:cs typeface="Times New Roman"/>
              </a:rPr>
              <a:t>6</a:t>
            </a:r>
            <a:r>
              <a:rPr dirty="0" sz="600" spc="-10">
                <a:latin typeface="Arial MT"/>
                <a:cs typeface="Arial MT"/>
              </a:rPr>
              <a:t>T</a:t>
            </a:r>
            <a:r>
              <a:rPr dirty="0" baseline="34722" sz="600" spc="-15">
                <a:latin typeface="Times New Roman"/>
                <a:cs typeface="Times New Roman"/>
              </a:rPr>
              <a:t>6</a:t>
            </a:r>
            <a:r>
              <a:rPr dirty="0" sz="600" spc="-10">
                <a:latin typeface="Arial MT"/>
                <a:cs typeface="Arial MT"/>
              </a:rPr>
              <a:t>raduciendo...</a:t>
            </a:r>
            <a:endParaRPr sz="600">
              <a:latin typeface="Arial MT"/>
              <a:cs typeface="Arial MT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3448110" y="686000"/>
            <a:ext cx="109220" cy="730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300" spc="-25">
                <a:solidFill>
                  <a:srgbClr val="800000"/>
                </a:solidFill>
                <a:latin typeface="Times New Roman"/>
                <a:cs typeface="Times New Roman"/>
              </a:rPr>
              <a:t>RMS</a:t>
            </a:r>
            <a:endParaRPr sz="300">
              <a:latin typeface="Times New Roman"/>
              <a:cs typeface="Times New Roman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3514190" y="434899"/>
            <a:ext cx="78740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 spc="-25">
                <a:latin typeface="Times New Roman"/>
                <a:cs typeface="Times New Roman"/>
              </a:rPr>
              <a:t>66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3448110" y="348996"/>
            <a:ext cx="109220" cy="730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300" spc="-25">
                <a:solidFill>
                  <a:srgbClr val="800000"/>
                </a:solidFill>
                <a:latin typeface="Times New Roman"/>
                <a:cs typeface="Times New Roman"/>
              </a:rPr>
              <a:t>RMS</a:t>
            </a:r>
            <a:endParaRPr sz="300">
              <a:latin typeface="Times New Roman"/>
              <a:cs typeface="Times New Roman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3170577" y="580273"/>
            <a:ext cx="60960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 spc="-50" b="1">
                <a:solidFill>
                  <a:srgbClr val="800000"/>
                </a:solidFill>
                <a:latin typeface="Times New Roman"/>
                <a:cs typeface="Times New Roman"/>
              </a:rPr>
              <a:t>T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3811546" y="659568"/>
            <a:ext cx="12255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25" i="1">
                <a:solidFill>
                  <a:srgbClr val="800000"/>
                </a:solidFill>
                <a:latin typeface="Times New Roman"/>
                <a:cs typeface="Times New Roman"/>
              </a:rPr>
              <a:t>UA</a:t>
            </a:r>
            <a:endParaRPr sz="550">
              <a:latin typeface="Times New Roman"/>
              <a:cs typeface="Times New Roman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3765291" y="573666"/>
            <a:ext cx="52069" cy="730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300" spc="-50" b="1">
                <a:solidFill>
                  <a:srgbClr val="000080"/>
                </a:solidFill>
                <a:latin typeface="Times New Roman"/>
                <a:cs typeface="Times New Roman"/>
              </a:rPr>
              <a:t>T</a:t>
            </a:r>
            <a:endParaRPr sz="300">
              <a:latin typeface="Times New Roman"/>
              <a:cs typeface="Times New Roman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3811546" y="165100"/>
            <a:ext cx="645795" cy="29654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3589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  <a:p>
            <a:pPr marL="12700">
              <a:lnSpc>
                <a:spcPct val="100000"/>
              </a:lnSpc>
              <a:spcBef>
                <a:spcPts val="509"/>
              </a:spcBef>
            </a:pPr>
            <a:r>
              <a:rPr dirty="0" sz="550" i="1">
                <a:solidFill>
                  <a:srgbClr val="800000"/>
                </a:solidFill>
                <a:latin typeface="Times New Roman"/>
                <a:cs typeface="Times New Roman"/>
              </a:rPr>
              <a:t>UB</a:t>
            </a:r>
            <a:r>
              <a:rPr dirty="0" sz="550" spc="400" i="1">
                <a:solidFill>
                  <a:srgbClr val="800000"/>
                </a:solidFill>
                <a:latin typeface="Times New Roman"/>
                <a:cs typeface="Times New Roman"/>
              </a:rPr>
              <a:t> </a:t>
            </a:r>
            <a:r>
              <a:rPr dirty="0" sz="550">
                <a:latin typeface="Times New Roman"/>
                <a:cs typeface="Times New Roman"/>
              </a:rPr>
              <a:t>Salida</a:t>
            </a:r>
            <a:r>
              <a:rPr dirty="0" sz="550" spc="25">
                <a:latin typeface="Times New Roman"/>
                <a:cs typeface="Times New Roman"/>
              </a:rPr>
              <a:t> </a:t>
            </a:r>
            <a:r>
              <a:rPr dirty="0" sz="550" spc="-25">
                <a:latin typeface="Times New Roman"/>
                <a:cs typeface="Times New Roman"/>
              </a:rPr>
              <a:t>RMS</a:t>
            </a:r>
            <a:endParaRPr sz="550">
              <a:latin typeface="Times New Roman"/>
              <a:cs typeface="Times New Roman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4221238" y="1141947"/>
            <a:ext cx="17081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25" i="1">
                <a:latin typeface="Times New Roman"/>
                <a:cs typeface="Times New Roman"/>
              </a:rPr>
              <a:t>UNA</a:t>
            </a:r>
            <a:endParaRPr sz="550">
              <a:latin typeface="Times New Roman"/>
              <a:cs typeface="Times New Roman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2100093" y="1710229"/>
            <a:ext cx="273939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4.71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Acoplamiento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eléctrico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trifásico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TACS.</a:t>
            </a:r>
            <a:endParaRPr sz="800">
              <a:latin typeface="Times New Roman"/>
              <a:cs typeface="Times New Roman"/>
            </a:endParaRPr>
          </a:p>
        </p:txBody>
      </p:sp>
      <p:grpSp>
        <p:nvGrpSpPr>
          <p:cNvPr id="22" name="object 22" descr=""/>
          <p:cNvGrpSpPr/>
          <p:nvPr/>
        </p:nvGrpSpPr>
        <p:grpSpPr>
          <a:xfrm>
            <a:off x="368299" y="3361685"/>
            <a:ext cx="502284" cy="13335"/>
            <a:chOff x="368299" y="3361685"/>
            <a:chExt cx="502284" cy="13335"/>
          </a:xfrm>
        </p:grpSpPr>
        <p:sp>
          <p:nvSpPr>
            <p:cNvPr id="23" name="object 23" descr=""/>
            <p:cNvSpPr/>
            <p:nvPr/>
          </p:nvSpPr>
          <p:spPr>
            <a:xfrm>
              <a:off x="368299" y="3361685"/>
              <a:ext cx="502284" cy="6985"/>
            </a:xfrm>
            <a:custGeom>
              <a:avLst/>
              <a:gdLst/>
              <a:ahLst/>
              <a:cxnLst/>
              <a:rect l="l" t="t" r="r" b="b"/>
              <a:pathLst>
                <a:path w="502284" h="6985">
                  <a:moveTo>
                    <a:pt x="502202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502202" y="0"/>
                  </a:lnTo>
                  <a:lnTo>
                    <a:pt x="502202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 descr=""/>
            <p:cNvSpPr/>
            <p:nvPr/>
          </p:nvSpPr>
          <p:spPr>
            <a:xfrm>
              <a:off x="368287" y="3361689"/>
              <a:ext cx="502284" cy="13335"/>
            </a:xfrm>
            <a:custGeom>
              <a:avLst/>
              <a:gdLst/>
              <a:ahLst/>
              <a:cxnLst/>
              <a:rect l="l" t="t" r="r" b="b"/>
              <a:pathLst>
                <a:path w="502284" h="13335">
                  <a:moveTo>
                    <a:pt x="502208" y="0"/>
                  </a:moveTo>
                  <a:lnTo>
                    <a:pt x="495604" y="6604"/>
                  </a:lnTo>
                  <a:lnTo>
                    <a:pt x="0" y="6604"/>
                  </a:lnTo>
                  <a:lnTo>
                    <a:pt x="0" y="13220"/>
                  </a:lnTo>
                  <a:lnTo>
                    <a:pt x="495604" y="13220"/>
                  </a:lnTo>
                  <a:lnTo>
                    <a:pt x="502208" y="13220"/>
                  </a:lnTo>
                  <a:lnTo>
                    <a:pt x="502208" y="6604"/>
                  </a:lnTo>
                  <a:lnTo>
                    <a:pt x="502208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 descr=""/>
            <p:cNvSpPr/>
            <p:nvPr/>
          </p:nvSpPr>
          <p:spPr>
            <a:xfrm>
              <a:off x="368299" y="3361685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6" name="object 26" descr=""/>
          <p:cNvSpPr txBox="1"/>
          <p:nvPr/>
        </p:nvSpPr>
        <p:spPr>
          <a:xfrm>
            <a:off x="379553" y="3421683"/>
            <a:ext cx="48450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Page</a:t>
            </a:r>
            <a:r>
              <a:rPr dirty="0" sz="800" spc="6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126</a:t>
            </a:r>
            <a:endParaRPr sz="800">
              <a:latin typeface="Arial"/>
              <a:cs typeface="Arial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4505379" y="3593489"/>
            <a:ext cx="99060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de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referencia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831370" y="3991287"/>
            <a:ext cx="2652395" cy="548005"/>
          </a:xfrm>
          <a:prstGeom prst="rect">
            <a:avLst/>
          </a:prstGeom>
        </p:spPr>
        <p:txBody>
          <a:bodyPr wrap="square" lIns="0" tIns="6159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484"/>
              </a:spcBef>
            </a:pPr>
            <a:r>
              <a:rPr dirty="0" sz="800" b="1">
                <a:latin typeface="Times New Roman"/>
                <a:cs typeface="Times New Roman"/>
              </a:rPr>
              <a:t>4.11.10.2</a:t>
            </a:r>
            <a:r>
              <a:rPr dirty="0" sz="800" spc="7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Fuentes</a:t>
            </a:r>
            <a:r>
              <a:rPr dirty="0" sz="800" spc="7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</a:t>
            </a:r>
            <a:r>
              <a:rPr dirty="0" sz="800" spc="75" b="1">
                <a:latin typeface="Times New Roman"/>
                <a:cs typeface="Times New Roman"/>
              </a:rPr>
              <a:t> </a:t>
            </a:r>
            <a:r>
              <a:rPr dirty="0" sz="800" spc="-20" b="1">
                <a:latin typeface="Times New Roman"/>
                <a:cs typeface="Times New Roman"/>
              </a:rPr>
              <a:t>TACS</a:t>
            </a:r>
            <a:endParaRPr sz="800">
              <a:latin typeface="Times New Roman"/>
              <a:cs typeface="Times New Roman"/>
            </a:endParaRPr>
          </a:p>
          <a:p>
            <a:pPr marL="71755" marR="5080" indent="-59690">
              <a:lnSpc>
                <a:spcPts val="1400"/>
              </a:lnSpc>
              <a:spcBef>
                <a:spcPts val="65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Fuentes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TACS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contiene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siguientes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elementos: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Icono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Tarjeta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Descripción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890842" y="4657366"/>
            <a:ext cx="35877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i="1">
                <a:latin typeface="Times New Roman"/>
                <a:cs typeface="Times New Roman"/>
              </a:rPr>
              <a:t>DC</a:t>
            </a:r>
            <a:r>
              <a:rPr dirty="0" sz="800" spc="2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-</a:t>
            </a:r>
            <a:r>
              <a:rPr dirty="0" sz="800" spc="30" i="1">
                <a:latin typeface="Times New Roman"/>
                <a:cs typeface="Times New Roman"/>
              </a:rPr>
              <a:t> </a:t>
            </a:r>
            <a:r>
              <a:rPr dirty="0" sz="800" spc="-25" i="1">
                <a:latin typeface="Times New Roman"/>
                <a:cs typeface="Times New Roman"/>
              </a:rPr>
              <a:t>11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1558243" y="4644150"/>
            <a:ext cx="34290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10">
                <a:latin typeface="Courier New"/>
                <a:cs typeface="Courier New"/>
              </a:rPr>
              <a:t>DC_01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2377626" y="4677190"/>
            <a:ext cx="57785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 spc="-50">
                <a:solidFill>
                  <a:srgbClr val="800000"/>
                </a:solidFill>
                <a:latin typeface="Times New Roman"/>
                <a:cs typeface="Times New Roman"/>
              </a:rPr>
              <a:t>T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2793925" y="4566176"/>
            <a:ext cx="322580" cy="1215390"/>
          </a:xfrm>
          <a:prstGeom prst="rect">
            <a:avLst/>
          </a:prstGeom>
        </p:spPr>
        <p:txBody>
          <a:bodyPr wrap="square" lIns="0" tIns="28575" rIns="0" bIns="0" rtlCol="0" vert="horz">
            <a:spAutoFit/>
          </a:bodyPr>
          <a:lstStyle/>
          <a:p>
            <a:pPr marL="38735">
              <a:lnSpc>
                <a:spcPct val="100000"/>
              </a:lnSpc>
              <a:spcBef>
                <a:spcPts val="225"/>
              </a:spcBef>
            </a:pPr>
            <a:r>
              <a:rPr dirty="0" sz="800" spc="-20">
                <a:latin typeface="Times New Roman"/>
                <a:cs typeface="Times New Roman"/>
              </a:rPr>
              <a:t>TACS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11</a:t>
            </a:r>
            <a:endParaRPr sz="800">
              <a:latin typeface="Times New Roman"/>
              <a:cs typeface="Times New Roman"/>
            </a:endParaRPr>
          </a:p>
          <a:p>
            <a:pPr marL="38735">
              <a:lnSpc>
                <a:spcPct val="100000"/>
              </a:lnSpc>
              <a:spcBef>
                <a:spcPts val="345"/>
              </a:spcBef>
            </a:pPr>
            <a:r>
              <a:rPr dirty="0" sz="800" spc="-20">
                <a:latin typeface="Times New Roman"/>
                <a:cs typeface="Times New Roman"/>
              </a:rPr>
              <a:t>TACS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14</a:t>
            </a:r>
            <a:endParaRPr sz="800">
              <a:latin typeface="Times New Roman"/>
              <a:cs typeface="Times New Roman"/>
            </a:endParaRPr>
          </a:p>
          <a:p>
            <a:pPr marL="38735">
              <a:lnSpc>
                <a:spcPct val="100000"/>
              </a:lnSpc>
              <a:spcBef>
                <a:spcPts val="340"/>
              </a:spcBef>
            </a:pPr>
            <a:r>
              <a:rPr dirty="0" sz="800" spc="-20">
                <a:latin typeface="Times New Roman"/>
                <a:cs typeface="Times New Roman"/>
              </a:rPr>
              <a:t>TACS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23</a:t>
            </a:r>
            <a:endParaRPr sz="800">
              <a:latin typeface="Times New Roman"/>
              <a:cs typeface="Times New Roman"/>
            </a:endParaRPr>
          </a:p>
          <a:p>
            <a:pPr marL="38735">
              <a:lnSpc>
                <a:spcPct val="100000"/>
              </a:lnSpc>
              <a:spcBef>
                <a:spcPts val="390"/>
              </a:spcBef>
            </a:pPr>
            <a:r>
              <a:rPr dirty="0" sz="800" spc="-20">
                <a:latin typeface="Times New Roman"/>
                <a:cs typeface="Times New Roman"/>
              </a:rPr>
              <a:t>TACS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85"/>
              </a:spcBef>
            </a:pP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24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3368815" y="4637542"/>
            <a:ext cx="134429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Fuente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señal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paso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TACS.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890842" y="4967939"/>
            <a:ext cx="35433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i="1">
                <a:latin typeface="Times New Roman"/>
                <a:cs typeface="Times New Roman"/>
              </a:rPr>
              <a:t>AC</a:t>
            </a:r>
            <a:r>
              <a:rPr dirty="0" sz="800" spc="2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-</a:t>
            </a:r>
            <a:r>
              <a:rPr dirty="0" sz="800" spc="25" i="1">
                <a:latin typeface="Times New Roman"/>
                <a:cs typeface="Times New Roman"/>
              </a:rPr>
              <a:t> </a:t>
            </a:r>
            <a:r>
              <a:rPr dirty="0" sz="800" spc="-25" i="1">
                <a:latin typeface="Times New Roman"/>
                <a:cs typeface="Times New Roman"/>
              </a:rPr>
              <a:t>14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1558243" y="4948115"/>
            <a:ext cx="34290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10">
                <a:latin typeface="Courier New"/>
                <a:cs typeface="Courier New"/>
              </a:rPr>
              <a:t>AC_02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2377626" y="4981154"/>
            <a:ext cx="57785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 spc="-50">
                <a:solidFill>
                  <a:srgbClr val="800000"/>
                </a:solidFill>
                <a:latin typeface="Times New Roman"/>
                <a:cs typeface="Times New Roman"/>
              </a:rPr>
              <a:t>T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3368815" y="4941507"/>
            <a:ext cx="177609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TACS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Fuente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señal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cosenoidal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CA.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890842" y="5271903"/>
            <a:ext cx="46037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i="1">
                <a:latin typeface="Times New Roman"/>
                <a:cs typeface="Times New Roman"/>
              </a:rPr>
              <a:t>Pulso</a:t>
            </a:r>
            <a:r>
              <a:rPr dirty="0" sz="800" spc="3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-</a:t>
            </a:r>
            <a:r>
              <a:rPr dirty="0" sz="800" spc="40" i="1">
                <a:latin typeface="Times New Roman"/>
                <a:cs typeface="Times New Roman"/>
              </a:rPr>
              <a:t> </a:t>
            </a:r>
            <a:r>
              <a:rPr dirty="0" sz="800" spc="-25" i="1">
                <a:latin typeface="Times New Roman"/>
                <a:cs typeface="Times New Roman"/>
              </a:rPr>
              <a:t>23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1558243" y="5252079"/>
            <a:ext cx="53340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10">
                <a:latin typeface="Courier New"/>
                <a:cs typeface="Courier New"/>
              </a:rPr>
              <a:t>PULSE_03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2377626" y="5291727"/>
            <a:ext cx="57785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 spc="-50">
                <a:solidFill>
                  <a:srgbClr val="800000"/>
                </a:solidFill>
                <a:latin typeface="Times New Roman"/>
                <a:cs typeface="Times New Roman"/>
              </a:rPr>
              <a:t>T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3368815" y="5245472"/>
            <a:ext cx="131508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Señal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pulsos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TACS.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890842" y="5575868"/>
            <a:ext cx="51879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i="1">
                <a:latin typeface="Times New Roman"/>
                <a:cs typeface="Times New Roman"/>
              </a:rPr>
              <a:t>Rampa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-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spc="-25" i="1">
                <a:latin typeface="Times New Roman"/>
                <a:cs typeface="Times New Roman"/>
              </a:rPr>
              <a:t>24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1558243" y="5562652"/>
            <a:ext cx="46990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10">
                <a:latin typeface="Courier New"/>
                <a:cs typeface="Courier New"/>
              </a:rPr>
              <a:t>RAMP_04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2377626" y="5595692"/>
            <a:ext cx="57785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 spc="-50">
                <a:solidFill>
                  <a:srgbClr val="800000"/>
                </a:solidFill>
                <a:latin typeface="Times New Roman"/>
                <a:cs typeface="Times New Roman"/>
              </a:rPr>
              <a:t>T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3368815" y="5556044"/>
            <a:ext cx="173164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Señal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dientes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sierra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TACS.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831370" y="5900978"/>
            <a:ext cx="5294630" cy="1062990"/>
          </a:xfrm>
          <a:prstGeom prst="rect">
            <a:avLst/>
          </a:prstGeom>
        </p:spPr>
        <p:txBody>
          <a:bodyPr wrap="square" lIns="0" tIns="6159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484"/>
              </a:spcBef>
            </a:pPr>
            <a:r>
              <a:rPr dirty="0" sz="800" b="1">
                <a:latin typeface="Times New Roman"/>
                <a:cs typeface="Times New Roman"/>
              </a:rPr>
              <a:t>4.11.10.3</a:t>
            </a:r>
            <a:r>
              <a:rPr dirty="0" sz="800" spc="9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Funciones</a:t>
            </a:r>
            <a:r>
              <a:rPr dirty="0" sz="800" spc="10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</a:t>
            </a:r>
            <a:r>
              <a:rPr dirty="0" sz="800" spc="9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transferencia</a:t>
            </a:r>
            <a:r>
              <a:rPr dirty="0" sz="800" spc="100" b="1">
                <a:latin typeface="Times New Roman"/>
                <a:cs typeface="Times New Roman"/>
              </a:rPr>
              <a:t> </a:t>
            </a:r>
            <a:r>
              <a:rPr dirty="0" sz="800" spc="-20" b="1">
                <a:latin typeface="Times New Roman"/>
                <a:cs typeface="Times New Roman"/>
              </a:rPr>
              <a:t>TACS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  <a:spcBef>
                <a:spcPts val="260"/>
              </a:spcBef>
            </a:pPr>
            <a:r>
              <a:rPr dirty="0" sz="800">
                <a:latin typeface="Times New Roman"/>
                <a:cs typeface="Times New Roman"/>
              </a:rPr>
              <a:t>Todas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funciones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transferencia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TACS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anteriores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versiones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anteriores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compatibles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versión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3,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algunos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eliminados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reemplazados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más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componente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general: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función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transferencia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general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define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función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transferencia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50" i="1">
                <a:latin typeface="Times New Roman"/>
                <a:cs typeface="Times New Roman"/>
              </a:rPr>
              <a:t>s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dominio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límites.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Pedido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1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ofrece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pedido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0/1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función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transferencia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ícono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dinámico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contiene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valores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límites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opcionales.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Cuatro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simples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funciones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transferencia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también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compatibles: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filtros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paso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alto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bajo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integrales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derivados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primer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orden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890842" y="7122124"/>
            <a:ext cx="251714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  <a:tabLst>
                <a:tab pos="911225" algn="l"/>
              </a:tabLst>
            </a:pPr>
            <a:r>
              <a:rPr dirty="0" sz="800" spc="-10">
                <a:latin typeface="Times New Roman"/>
                <a:cs typeface="Times New Roman"/>
              </a:rPr>
              <a:t>Selección</a:t>
            </a:r>
            <a:r>
              <a:rPr dirty="0" sz="800">
                <a:latin typeface="Times New Roman"/>
                <a:cs typeface="Times New Roman"/>
              </a:rPr>
              <a:t>	Nombre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Icono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Tarjeta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ATP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3646348" y="7057366"/>
            <a:ext cx="2136140" cy="864869"/>
          </a:xfrm>
          <a:prstGeom prst="rect">
            <a:avLst/>
          </a:prstGeom>
        </p:spPr>
        <p:txBody>
          <a:bodyPr wrap="square" lIns="0" tIns="812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640"/>
              </a:spcBef>
            </a:pPr>
            <a:r>
              <a:rPr dirty="0" sz="800" spc="-10">
                <a:latin typeface="Times New Roman"/>
                <a:cs typeface="Times New Roman"/>
              </a:rPr>
              <a:t>Descripción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  <a:spcBef>
                <a:spcPts val="415"/>
              </a:spcBef>
            </a:pPr>
            <a:r>
              <a:rPr dirty="0" sz="800">
                <a:latin typeface="Times New Roman"/>
                <a:cs typeface="Times New Roman"/>
              </a:rPr>
              <a:t>Función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transferencia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general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el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dominio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s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.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Orden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0-7.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Límites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dinámicos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nombrados.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445"/>
              </a:spcBef>
            </a:pPr>
            <a:r>
              <a:rPr dirty="0" sz="800">
                <a:latin typeface="Times New Roman"/>
                <a:cs typeface="Times New Roman"/>
              </a:rPr>
              <a:t>Ordene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0/1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límites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opcionales.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Icono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dinámico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función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transferencia.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890842" y="7366617"/>
            <a:ext cx="37211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10" i="1">
                <a:latin typeface="Times New Roman"/>
                <a:cs typeface="Times New Roman"/>
              </a:rPr>
              <a:t>General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1789520" y="7379833"/>
            <a:ext cx="40640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10">
                <a:latin typeface="Courier New"/>
                <a:cs typeface="Courier New"/>
              </a:rPr>
              <a:t>TRANSF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2655159" y="7426088"/>
            <a:ext cx="106045" cy="730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300">
                <a:solidFill>
                  <a:srgbClr val="0000FF"/>
                </a:solidFill>
                <a:latin typeface="Times New Roman"/>
                <a:cs typeface="Times New Roman"/>
              </a:rPr>
              <a:t>G</a:t>
            </a:r>
            <a:r>
              <a:rPr dirty="0" sz="300" spc="10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300" spc="-25">
                <a:solidFill>
                  <a:srgbClr val="0000FF"/>
                </a:solidFill>
                <a:latin typeface="Times New Roman"/>
                <a:cs typeface="Times New Roman"/>
              </a:rPr>
              <a:t>(s)</a:t>
            </a:r>
            <a:endParaRPr sz="300">
              <a:latin typeface="Times New Roman"/>
              <a:cs typeface="Times New Roman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2926084" y="7346793"/>
            <a:ext cx="28765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0">
                <a:latin typeface="Times New Roman"/>
                <a:cs typeface="Times New Roman"/>
              </a:rPr>
              <a:t>TACS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890842" y="7683797"/>
            <a:ext cx="37147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i="1">
                <a:latin typeface="Times New Roman"/>
                <a:cs typeface="Times New Roman"/>
              </a:rPr>
              <a:t>Orden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 spc="-50" i="1">
                <a:latin typeface="Times New Roman"/>
                <a:cs typeface="Times New Roman"/>
              </a:rPr>
              <a:t>1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1789520" y="7697013"/>
            <a:ext cx="46990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10">
                <a:latin typeface="Courier New"/>
                <a:cs typeface="Courier New"/>
              </a:rPr>
              <a:t>TRANSF1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2608903" y="7690405"/>
            <a:ext cx="142875" cy="1314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u="sng" sz="250" spc="360">
                <a:solidFill>
                  <a:srgbClr val="000080"/>
                </a:solidFill>
                <a:uFill>
                  <a:solidFill>
                    <a:srgbClr val="00007F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250">
                <a:solidFill>
                  <a:srgbClr val="000080"/>
                </a:solidFill>
                <a:uFill>
                  <a:solidFill>
                    <a:srgbClr val="00007F"/>
                  </a:solidFill>
                </a:uFill>
                <a:latin typeface="Times New Roman"/>
                <a:cs typeface="Times New Roman"/>
              </a:rPr>
              <a:t>1 + </a:t>
            </a:r>
            <a:r>
              <a:rPr dirty="0" sz="250" spc="-50">
                <a:solidFill>
                  <a:srgbClr val="000080"/>
                </a:solidFill>
                <a:latin typeface="Times New Roman"/>
                <a:cs typeface="Times New Roman"/>
              </a:rPr>
              <a:t>s</a:t>
            </a:r>
            <a:endParaRPr sz="250">
              <a:latin typeface="Times New Roman"/>
              <a:cs typeface="Times New Roman"/>
            </a:endParaRPr>
          </a:p>
          <a:p>
            <a:pPr marL="32384">
              <a:lnSpc>
                <a:spcPct val="100000"/>
              </a:lnSpc>
              <a:spcBef>
                <a:spcPts val="220"/>
              </a:spcBef>
            </a:pPr>
            <a:r>
              <a:rPr dirty="0" sz="250">
                <a:solidFill>
                  <a:srgbClr val="000080"/>
                </a:solidFill>
                <a:latin typeface="Times New Roman"/>
                <a:cs typeface="Times New Roman"/>
              </a:rPr>
              <a:t>1</a:t>
            </a:r>
            <a:r>
              <a:rPr dirty="0" sz="250" spc="5">
                <a:solidFill>
                  <a:srgbClr val="000080"/>
                </a:solidFill>
                <a:latin typeface="Times New Roman"/>
                <a:cs typeface="Times New Roman"/>
              </a:rPr>
              <a:t> </a:t>
            </a:r>
            <a:r>
              <a:rPr dirty="0" sz="250">
                <a:solidFill>
                  <a:srgbClr val="000080"/>
                </a:solidFill>
                <a:latin typeface="Times New Roman"/>
                <a:cs typeface="Times New Roman"/>
              </a:rPr>
              <a:t>+</a:t>
            </a:r>
            <a:r>
              <a:rPr dirty="0" sz="250" spc="5">
                <a:solidFill>
                  <a:srgbClr val="000080"/>
                </a:solidFill>
                <a:latin typeface="Times New Roman"/>
                <a:cs typeface="Times New Roman"/>
              </a:rPr>
              <a:t> </a:t>
            </a:r>
            <a:r>
              <a:rPr dirty="0" sz="250" spc="-25">
                <a:solidFill>
                  <a:srgbClr val="000080"/>
                </a:solidFill>
                <a:latin typeface="Times New Roman"/>
                <a:cs typeface="Times New Roman"/>
              </a:rPr>
              <a:t>10s</a:t>
            </a:r>
            <a:endParaRPr sz="250">
              <a:latin typeface="Times New Roman"/>
              <a:cs typeface="Times New Roman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2628727" y="7901859"/>
            <a:ext cx="123189" cy="1314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algn="ctr" marL="20955">
              <a:lnSpc>
                <a:spcPct val="100000"/>
              </a:lnSpc>
              <a:spcBef>
                <a:spcPts val="110"/>
              </a:spcBef>
            </a:pPr>
            <a:r>
              <a:rPr dirty="0" sz="250" spc="-50">
                <a:solidFill>
                  <a:srgbClr val="000080"/>
                </a:solidFill>
                <a:latin typeface="Times New Roman"/>
                <a:cs typeface="Times New Roman"/>
              </a:rPr>
              <a:t>s</a:t>
            </a:r>
            <a:endParaRPr sz="25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  <a:spcBef>
                <a:spcPts val="220"/>
              </a:spcBef>
            </a:pPr>
            <a:r>
              <a:rPr dirty="0" sz="250">
                <a:solidFill>
                  <a:srgbClr val="000080"/>
                </a:solidFill>
                <a:latin typeface="Times New Roman"/>
                <a:cs typeface="Times New Roman"/>
              </a:rPr>
              <a:t>1</a:t>
            </a:r>
            <a:r>
              <a:rPr dirty="0" sz="250" spc="5">
                <a:solidFill>
                  <a:srgbClr val="000080"/>
                </a:solidFill>
                <a:latin typeface="Times New Roman"/>
                <a:cs typeface="Times New Roman"/>
              </a:rPr>
              <a:t> </a:t>
            </a:r>
            <a:r>
              <a:rPr dirty="0" sz="250">
                <a:solidFill>
                  <a:srgbClr val="000080"/>
                </a:solidFill>
                <a:latin typeface="Times New Roman"/>
                <a:cs typeface="Times New Roman"/>
              </a:rPr>
              <a:t>+</a:t>
            </a:r>
            <a:r>
              <a:rPr dirty="0" sz="250" spc="5">
                <a:solidFill>
                  <a:srgbClr val="000080"/>
                </a:solidFill>
                <a:latin typeface="Times New Roman"/>
                <a:cs typeface="Times New Roman"/>
              </a:rPr>
              <a:t> </a:t>
            </a:r>
            <a:r>
              <a:rPr dirty="0" sz="250" spc="-25">
                <a:solidFill>
                  <a:srgbClr val="000080"/>
                </a:solidFill>
                <a:latin typeface="Times New Roman"/>
                <a:cs typeface="Times New Roman"/>
              </a:rPr>
              <a:t>10s</a:t>
            </a:r>
            <a:endParaRPr sz="250">
              <a:latin typeface="Times New Roman"/>
              <a:cs typeface="Times New Roman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2569256" y="7934899"/>
            <a:ext cx="67310" cy="6540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250">
                <a:solidFill>
                  <a:srgbClr val="000080"/>
                </a:solidFill>
                <a:latin typeface="Times New Roman"/>
                <a:cs typeface="Times New Roman"/>
              </a:rPr>
              <a:t>5</a:t>
            </a:r>
            <a:r>
              <a:rPr dirty="0" sz="250" spc="5">
                <a:solidFill>
                  <a:srgbClr val="000080"/>
                </a:solidFill>
                <a:latin typeface="Times New Roman"/>
                <a:cs typeface="Times New Roman"/>
              </a:rPr>
              <a:t> </a:t>
            </a:r>
            <a:r>
              <a:rPr dirty="0" sz="250" spc="-50">
                <a:solidFill>
                  <a:srgbClr val="000080"/>
                </a:solidFill>
                <a:latin typeface="Times New Roman"/>
                <a:cs typeface="Times New Roman"/>
              </a:rPr>
              <a:t>5</a:t>
            </a:r>
            <a:endParaRPr sz="250">
              <a:latin typeface="Times New Roman"/>
              <a:cs typeface="Times New Roman"/>
            </a:endParaRPr>
          </a:p>
        </p:txBody>
      </p:sp>
      <p:sp>
        <p:nvSpPr>
          <p:cNvPr id="58" name="object 58" descr=""/>
          <p:cNvSpPr/>
          <p:nvPr/>
        </p:nvSpPr>
        <p:spPr>
          <a:xfrm>
            <a:off x="2621603" y="7960673"/>
            <a:ext cx="116205" cy="0"/>
          </a:xfrm>
          <a:custGeom>
            <a:avLst/>
            <a:gdLst/>
            <a:ahLst/>
            <a:cxnLst/>
            <a:rect l="l" t="t" r="r" b="b"/>
            <a:pathLst>
              <a:path w="116205" h="0">
                <a:moveTo>
                  <a:pt x="0" y="0"/>
                </a:moveTo>
                <a:lnTo>
                  <a:pt x="115638" y="0"/>
                </a:lnTo>
              </a:path>
            </a:pathLst>
          </a:custGeom>
          <a:ln w="3175">
            <a:solidFill>
              <a:srgbClr val="00007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9" name="object 59" descr=""/>
          <p:cNvSpPr txBox="1"/>
          <p:nvPr/>
        </p:nvSpPr>
        <p:spPr>
          <a:xfrm>
            <a:off x="2926084" y="7657365"/>
            <a:ext cx="28765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0">
                <a:latin typeface="Times New Roman"/>
                <a:cs typeface="Times New Roman"/>
              </a:rPr>
              <a:t>TACS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80" name="object 80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81" name="object 81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101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60" name="object 60" descr=""/>
          <p:cNvSpPr txBox="1"/>
          <p:nvPr/>
        </p:nvSpPr>
        <p:spPr>
          <a:xfrm>
            <a:off x="890842" y="8055163"/>
            <a:ext cx="451484" cy="805180"/>
          </a:xfrm>
          <a:prstGeom prst="rect">
            <a:avLst/>
          </a:prstGeom>
        </p:spPr>
        <p:txBody>
          <a:bodyPr wrap="square" lIns="0" tIns="6985" rIns="0" bIns="0" rtlCol="0" vert="horz">
            <a:spAutoFit/>
          </a:bodyPr>
          <a:lstStyle/>
          <a:p>
            <a:pPr marL="12700" marR="5080">
              <a:lnSpc>
                <a:spcPct val="160800"/>
              </a:lnSpc>
              <a:spcBef>
                <a:spcPts val="55"/>
              </a:spcBef>
            </a:pPr>
            <a:r>
              <a:rPr dirty="0" sz="800" spc="-10" i="1">
                <a:latin typeface="Times New Roman"/>
                <a:cs typeface="Times New Roman"/>
              </a:rPr>
              <a:t>Integral</a:t>
            </a:r>
            <a:r>
              <a:rPr dirty="0" sz="800" spc="500" i="1">
                <a:latin typeface="Times New Roman"/>
                <a:cs typeface="Times New Roman"/>
              </a:rPr>
              <a:t> </a:t>
            </a:r>
            <a:r>
              <a:rPr dirty="0" sz="800" spc="-10" i="1">
                <a:latin typeface="Times New Roman"/>
                <a:cs typeface="Times New Roman"/>
              </a:rPr>
              <a:t>Derivado</a:t>
            </a:r>
            <a:r>
              <a:rPr dirty="0" sz="800" spc="50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Paso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spc="-20" i="1">
                <a:latin typeface="Times New Roman"/>
                <a:cs typeface="Times New Roman"/>
              </a:rPr>
              <a:t>bajo</a:t>
            </a:r>
            <a:r>
              <a:rPr dirty="0" sz="800" spc="50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Pase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spc="-20" i="1">
                <a:latin typeface="Times New Roman"/>
                <a:cs typeface="Times New Roman"/>
              </a:rPr>
              <a:t>alto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61" name="object 61" descr=""/>
          <p:cNvSpPr txBox="1"/>
          <p:nvPr/>
        </p:nvSpPr>
        <p:spPr>
          <a:xfrm>
            <a:off x="1789520" y="8068379"/>
            <a:ext cx="533400" cy="805180"/>
          </a:xfrm>
          <a:prstGeom prst="rect">
            <a:avLst/>
          </a:prstGeom>
        </p:spPr>
        <p:txBody>
          <a:bodyPr wrap="square" lIns="0" tIns="6985" rIns="0" bIns="0" rtlCol="0" vert="horz">
            <a:spAutoFit/>
          </a:bodyPr>
          <a:lstStyle/>
          <a:p>
            <a:pPr marL="12700" marR="5080">
              <a:lnSpc>
                <a:spcPct val="160800"/>
              </a:lnSpc>
              <a:spcBef>
                <a:spcPts val="55"/>
              </a:spcBef>
            </a:pPr>
            <a:r>
              <a:rPr dirty="0" sz="800" spc="-10">
                <a:latin typeface="Courier New"/>
                <a:cs typeface="Courier New"/>
              </a:rPr>
              <a:t>INTEGRAL DERIVO LO_PASS HI_PASS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62" name="object 62" descr=""/>
          <p:cNvSpPr txBox="1"/>
          <p:nvPr/>
        </p:nvSpPr>
        <p:spPr>
          <a:xfrm>
            <a:off x="2661767" y="8081595"/>
            <a:ext cx="54610" cy="144780"/>
          </a:xfrm>
          <a:prstGeom prst="rect">
            <a:avLst/>
          </a:prstGeom>
        </p:spPr>
        <p:txBody>
          <a:bodyPr wrap="square" lIns="0" tIns="26034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204"/>
              </a:spcBef>
            </a:pPr>
            <a:r>
              <a:rPr dirty="0" sz="300" spc="-50">
                <a:solidFill>
                  <a:srgbClr val="0000FF"/>
                </a:solidFill>
                <a:latin typeface="Times New Roman"/>
                <a:cs typeface="Times New Roman"/>
              </a:rPr>
              <a:t>K</a:t>
            </a:r>
            <a:endParaRPr sz="30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  <a:spcBef>
                <a:spcPts val="110"/>
              </a:spcBef>
            </a:pPr>
            <a:r>
              <a:rPr dirty="0" sz="300" spc="-50">
                <a:solidFill>
                  <a:srgbClr val="0000FF"/>
                </a:solidFill>
                <a:latin typeface="Times New Roman"/>
                <a:cs typeface="Times New Roman"/>
              </a:rPr>
              <a:t>s</a:t>
            </a:r>
            <a:endParaRPr sz="300">
              <a:latin typeface="Times New Roman"/>
              <a:cs typeface="Times New Roman"/>
            </a:endParaRPr>
          </a:p>
        </p:txBody>
      </p:sp>
      <p:sp>
        <p:nvSpPr>
          <p:cNvPr id="63" name="object 63" descr=""/>
          <p:cNvSpPr txBox="1"/>
          <p:nvPr/>
        </p:nvSpPr>
        <p:spPr>
          <a:xfrm>
            <a:off x="2926084" y="8022123"/>
            <a:ext cx="287655" cy="81851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algn="just" marL="12700" marR="5080">
              <a:lnSpc>
                <a:spcPct val="162600"/>
              </a:lnSpc>
              <a:spcBef>
                <a:spcPts val="90"/>
              </a:spcBef>
            </a:pPr>
            <a:r>
              <a:rPr dirty="0" sz="800" spc="-20">
                <a:latin typeface="Times New Roman"/>
                <a:cs typeface="Times New Roman"/>
              </a:rPr>
              <a:t>TACS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TACS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TACS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TACS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64" name="object 64" descr=""/>
          <p:cNvSpPr txBox="1"/>
          <p:nvPr/>
        </p:nvSpPr>
        <p:spPr>
          <a:xfrm>
            <a:off x="3646348" y="8022123"/>
            <a:ext cx="1795780" cy="81851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algn="just" marL="12700" marR="5080">
              <a:lnSpc>
                <a:spcPct val="159900"/>
              </a:lnSpc>
              <a:spcBef>
                <a:spcPts val="120"/>
              </a:spcBef>
            </a:pPr>
            <a:r>
              <a:rPr dirty="0" sz="800">
                <a:latin typeface="Times New Roman"/>
                <a:cs typeface="Times New Roman"/>
              </a:rPr>
              <a:t>Integral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multiplicada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35">
                <a:latin typeface="Times New Roman"/>
                <a:cs typeface="Times New Roman"/>
              </a:rPr>
              <a:t>K.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Función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transferencia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derivada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simple.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Filtro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paso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bajo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primer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orden.</a:t>
            </a:r>
            <a:endParaRPr sz="800">
              <a:latin typeface="Times New Roman"/>
              <a:cs typeface="Times New Roman"/>
            </a:endParaRPr>
          </a:p>
          <a:p>
            <a:pPr algn="just" marL="12700">
              <a:lnSpc>
                <a:spcPct val="100000"/>
              </a:lnSpc>
              <a:spcBef>
                <a:spcPts val="650"/>
              </a:spcBef>
            </a:pPr>
            <a:r>
              <a:rPr dirty="0" sz="800">
                <a:latin typeface="Times New Roman"/>
                <a:cs typeface="Times New Roman"/>
              </a:rPr>
              <a:t>Filtro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paso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alto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primer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orden.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65" name="object 65" descr=""/>
          <p:cNvSpPr txBox="1"/>
          <p:nvPr/>
        </p:nvSpPr>
        <p:spPr>
          <a:xfrm>
            <a:off x="2635335" y="8318158"/>
            <a:ext cx="140335" cy="730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300" spc="-10">
                <a:solidFill>
                  <a:srgbClr val="0000FF"/>
                </a:solidFill>
                <a:latin typeface="Times New Roman"/>
                <a:cs typeface="Times New Roman"/>
              </a:rPr>
              <a:t>Kansas</a:t>
            </a:r>
            <a:endParaRPr sz="300">
              <a:latin typeface="Times New Roman"/>
              <a:cs typeface="Times New Roman"/>
            </a:endParaRPr>
          </a:p>
        </p:txBody>
      </p:sp>
      <p:sp>
        <p:nvSpPr>
          <p:cNvPr id="66" name="object 66" descr=""/>
          <p:cNvSpPr txBox="1"/>
          <p:nvPr/>
        </p:nvSpPr>
        <p:spPr>
          <a:xfrm>
            <a:off x="2608903" y="8496572"/>
            <a:ext cx="160655" cy="15240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110"/>
              </a:spcBef>
            </a:pPr>
            <a:r>
              <a:rPr dirty="0" sz="300" spc="-50">
                <a:solidFill>
                  <a:srgbClr val="0000FF"/>
                </a:solidFill>
                <a:latin typeface="Times New Roman"/>
                <a:cs typeface="Times New Roman"/>
              </a:rPr>
              <a:t>K</a:t>
            </a:r>
            <a:endParaRPr sz="30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  <a:spcBef>
                <a:spcPts val="265"/>
              </a:spcBef>
            </a:pPr>
            <a:r>
              <a:rPr dirty="0" sz="300">
                <a:solidFill>
                  <a:srgbClr val="0000FF"/>
                </a:solidFill>
                <a:latin typeface="Times New Roman"/>
                <a:cs typeface="Times New Roman"/>
              </a:rPr>
              <a:t>1 +</a:t>
            </a:r>
            <a:r>
              <a:rPr dirty="0" sz="300" spc="5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300">
                <a:solidFill>
                  <a:srgbClr val="0000FF"/>
                </a:solidFill>
                <a:latin typeface="Times New Roman"/>
                <a:cs typeface="Times New Roman"/>
              </a:rPr>
              <a:t>T ·</a:t>
            </a:r>
            <a:r>
              <a:rPr dirty="0" sz="300" spc="5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300" spc="-50">
                <a:solidFill>
                  <a:srgbClr val="0000FF"/>
                </a:solidFill>
                <a:latin typeface="Times New Roman"/>
                <a:cs typeface="Times New Roman"/>
              </a:rPr>
              <a:t>s</a:t>
            </a:r>
            <a:endParaRPr sz="300">
              <a:latin typeface="Times New Roman"/>
              <a:cs typeface="Times New Roman"/>
            </a:endParaRPr>
          </a:p>
        </p:txBody>
      </p:sp>
      <p:sp>
        <p:nvSpPr>
          <p:cNvPr id="67" name="object 67" descr=""/>
          <p:cNvSpPr txBox="1"/>
          <p:nvPr/>
        </p:nvSpPr>
        <p:spPr>
          <a:xfrm>
            <a:off x="2608903" y="8676308"/>
            <a:ext cx="166370" cy="17081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 indent="26034">
              <a:lnSpc>
                <a:spcPct val="159000"/>
              </a:lnSpc>
              <a:spcBef>
                <a:spcPts val="95"/>
              </a:spcBef>
            </a:pPr>
            <a:r>
              <a:rPr dirty="0" sz="300" spc="-10">
                <a:solidFill>
                  <a:srgbClr val="0000FF"/>
                </a:solidFill>
                <a:latin typeface="Times New Roman"/>
                <a:cs typeface="Times New Roman"/>
              </a:rPr>
              <a:t>Kansas</a:t>
            </a:r>
            <a:r>
              <a:rPr dirty="0" sz="300" spc="500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300">
                <a:solidFill>
                  <a:srgbClr val="0000FF"/>
                </a:solidFill>
                <a:latin typeface="Times New Roman"/>
                <a:cs typeface="Times New Roman"/>
              </a:rPr>
              <a:t>1 +</a:t>
            </a:r>
            <a:r>
              <a:rPr dirty="0" sz="300" spc="5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300">
                <a:solidFill>
                  <a:srgbClr val="0000FF"/>
                </a:solidFill>
                <a:latin typeface="Times New Roman"/>
                <a:cs typeface="Times New Roman"/>
              </a:rPr>
              <a:t>T ·</a:t>
            </a:r>
            <a:r>
              <a:rPr dirty="0" sz="300" spc="5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300" spc="-50">
                <a:solidFill>
                  <a:srgbClr val="0000FF"/>
                </a:solidFill>
                <a:latin typeface="Times New Roman"/>
                <a:cs typeface="Times New Roman"/>
              </a:rPr>
              <a:t>s</a:t>
            </a:r>
            <a:endParaRPr sz="300">
              <a:latin typeface="Times New Roman"/>
              <a:cs typeface="Times New Roman"/>
            </a:endParaRPr>
          </a:p>
        </p:txBody>
      </p:sp>
      <p:sp>
        <p:nvSpPr>
          <p:cNvPr id="68" name="object 68" descr=""/>
          <p:cNvSpPr txBox="1"/>
          <p:nvPr/>
        </p:nvSpPr>
        <p:spPr>
          <a:xfrm>
            <a:off x="831370" y="8960449"/>
            <a:ext cx="3331845" cy="541020"/>
          </a:xfrm>
          <a:prstGeom prst="rect">
            <a:avLst/>
          </a:prstGeom>
        </p:spPr>
        <p:txBody>
          <a:bodyPr wrap="square" lIns="0" tIns="6159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484"/>
              </a:spcBef>
            </a:pPr>
            <a:r>
              <a:rPr dirty="0" sz="800" b="1">
                <a:latin typeface="Times New Roman"/>
                <a:cs typeface="Times New Roman"/>
              </a:rPr>
              <a:t>4.11.10.4</a:t>
            </a:r>
            <a:r>
              <a:rPr dirty="0" sz="800" spc="9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dispositivos</a:t>
            </a:r>
            <a:r>
              <a:rPr dirty="0" sz="800" spc="100" b="1">
                <a:latin typeface="Times New Roman"/>
                <a:cs typeface="Times New Roman"/>
              </a:rPr>
              <a:t> </a:t>
            </a:r>
            <a:r>
              <a:rPr dirty="0" sz="800" spc="-20" b="1">
                <a:latin typeface="Times New Roman"/>
                <a:cs typeface="Times New Roman"/>
              </a:rPr>
              <a:t>TACS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395"/>
              </a:spcBef>
            </a:pP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siguientes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dispositivos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TACS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compatibles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ATPDraw:</a:t>
            </a:r>
            <a:endParaRPr sz="800">
              <a:latin typeface="Times New Roman"/>
              <a:cs typeface="Times New Roman"/>
            </a:endParaRPr>
          </a:p>
          <a:p>
            <a:pPr marL="71755">
              <a:lnSpc>
                <a:spcPct val="100000"/>
              </a:lnSpc>
              <a:spcBef>
                <a:spcPts val="390"/>
              </a:spcBef>
              <a:tabLst>
                <a:tab pos="1188720" algn="l"/>
              </a:tabLst>
            </a:pPr>
            <a:r>
              <a:rPr dirty="0" sz="800" spc="-10">
                <a:latin typeface="Times New Roman"/>
                <a:cs typeface="Times New Roman"/>
              </a:rPr>
              <a:t>Selección</a:t>
            </a:r>
            <a:r>
              <a:rPr dirty="0" sz="800">
                <a:latin typeface="Times New Roman"/>
                <a:cs typeface="Times New Roman"/>
              </a:rPr>
              <a:t>	Nombre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Icono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Tarjeta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Descripción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69" name="object 69" descr=""/>
          <p:cNvSpPr txBox="1"/>
          <p:nvPr/>
        </p:nvSpPr>
        <p:spPr>
          <a:xfrm>
            <a:off x="865442" y="9593489"/>
            <a:ext cx="2151380" cy="24511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sz="800" i="1">
                <a:latin typeface="Times New Roman"/>
                <a:cs typeface="Times New Roman"/>
              </a:rPr>
              <a:t>Sensor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frecuencia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-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50</a:t>
            </a:r>
            <a:r>
              <a:rPr dirty="0" sz="800" spc="220" i="1">
                <a:latin typeface="Times New Roman"/>
                <a:cs typeface="Times New Roman"/>
              </a:rPr>
              <a:t> </a:t>
            </a:r>
            <a:r>
              <a:rPr dirty="0" baseline="6944" sz="1200">
                <a:latin typeface="Courier New"/>
                <a:cs typeface="Courier New"/>
              </a:rPr>
              <a:t>DISPOSITIVO</a:t>
            </a:r>
            <a:r>
              <a:rPr dirty="0" baseline="6944" sz="1200" spc="254">
                <a:latin typeface="Courier New"/>
                <a:cs typeface="Courier New"/>
              </a:rPr>
              <a:t> </a:t>
            </a:r>
            <a:r>
              <a:rPr dirty="0" baseline="6944" sz="1200">
                <a:latin typeface="Courier New"/>
                <a:cs typeface="Courier New"/>
              </a:rPr>
              <a:t>50</a:t>
            </a:r>
            <a:r>
              <a:rPr dirty="0" baseline="6944" sz="1200" spc="-457">
                <a:latin typeface="Courier New"/>
                <a:cs typeface="Courier New"/>
              </a:rPr>
              <a:t> </a:t>
            </a:r>
            <a:r>
              <a:rPr dirty="0" baseline="-13888" sz="600" spc="-75">
                <a:solidFill>
                  <a:srgbClr val="800000"/>
                </a:solidFill>
                <a:latin typeface="Times New Roman"/>
                <a:cs typeface="Times New Roman"/>
              </a:rPr>
              <a:t>F</a:t>
            </a:r>
            <a:endParaRPr baseline="-13888" sz="600">
              <a:latin typeface="Times New Roman"/>
              <a:cs typeface="Times New Roman"/>
            </a:endParaRPr>
          </a:p>
          <a:p>
            <a:pPr algn="r" marR="30480">
              <a:lnSpc>
                <a:spcPct val="100000"/>
              </a:lnSpc>
              <a:spcBef>
                <a:spcPts val="375"/>
              </a:spcBef>
            </a:pPr>
            <a:r>
              <a:rPr dirty="0" sz="300" spc="-25">
                <a:latin typeface="Times New Roman"/>
                <a:cs typeface="Times New Roman"/>
              </a:rPr>
              <a:t>50</a:t>
            </a:r>
            <a:endParaRPr sz="300">
              <a:latin typeface="Times New Roman"/>
              <a:cs typeface="Times New Roman"/>
            </a:endParaRPr>
          </a:p>
        </p:txBody>
      </p:sp>
      <p:sp>
        <p:nvSpPr>
          <p:cNvPr id="70" name="object 70" descr=""/>
          <p:cNvSpPr txBox="1"/>
          <p:nvPr/>
        </p:nvSpPr>
        <p:spPr>
          <a:xfrm>
            <a:off x="3150753" y="9528731"/>
            <a:ext cx="509905" cy="73914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 marR="5080">
              <a:lnSpc>
                <a:spcPct val="113799"/>
              </a:lnSpc>
              <a:spcBef>
                <a:spcPts val="90"/>
              </a:spcBef>
            </a:pP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TACS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88,98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99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  <a:spcBef>
                <a:spcPts val="55"/>
              </a:spcBef>
            </a:pP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TACS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88,98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99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235"/>
              </a:spcBef>
            </a:pP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TACS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71" name="object 71" descr=""/>
          <p:cNvSpPr txBox="1"/>
          <p:nvPr/>
        </p:nvSpPr>
        <p:spPr>
          <a:xfrm>
            <a:off x="3818154" y="9573666"/>
            <a:ext cx="906144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Sensor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frecuencia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72" name="object 72" descr=""/>
          <p:cNvSpPr txBox="1"/>
          <p:nvPr/>
        </p:nvSpPr>
        <p:spPr>
          <a:xfrm>
            <a:off x="890842" y="9884238"/>
            <a:ext cx="100838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i="1">
                <a:latin typeface="Times New Roman"/>
                <a:cs typeface="Times New Roman"/>
              </a:rPr>
              <a:t>Interruptor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relé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-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spc="-25" i="1">
                <a:latin typeface="Times New Roman"/>
                <a:cs typeface="Times New Roman"/>
              </a:rPr>
              <a:t>51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73" name="object 73" descr=""/>
          <p:cNvSpPr txBox="1"/>
          <p:nvPr/>
        </p:nvSpPr>
        <p:spPr>
          <a:xfrm>
            <a:off x="2007582" y="9864414"/>
            <a:ext cx="85026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10">
                <a:latin typeface="Courier New"/>
                <a:cs typeface="Courier New"/>
              </a:rPr>
              <a:t>DISPOSITIVO51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74" name="object 74" descr=""/>
          <p:cNvSpPr txBox="1"/>
          <p:nvPr/>
        </p:nvSpPr>
        <p:spPr>
          <a:xfrm>
            <a:off x="2926084" y="9851198"/>
            <a:ext cx="65405" cy="730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300" spc="-25">
                <a:latin typeface="Times New Roman"/>
                <a:cs typeface="Times New Roman"/>
              </a:rPr>
              <a:t>51</a:t>
            </a:r>
            <a:endParaRPr sz="300">
              <a:latin typeface="Times New Roman"/>
              <a:cs typeface="Times New Roman"/>
            </a:endParaRPr>
          </a:p>
        </p:txBody>
      </p:sp>
      <p:sp>
        <p:nvSpPr>
          <p:cNvPr id="75" name="object 75" descr=""/>
          <p:cNvSpPr txBox="1"/>
          <p:nvPr/>
        </p:nvSpPr>
        <p:spPr>
          <a:xfrm>
            <a:off x="3818154" y="9857806"/>
            <a:ext cx="131699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Interruptor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accionado</a:t>
            </a:r>
            <a:r>
              <a:rPr dirty="0" sz="800" spc="1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relé.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76" name="object 76" descr=""/>
          <p:cNvSpPr txBox="1"/>
          <p:nvPr/>
        </p:nvSpPr>
        <p:spPr>
          <a:xfrm>
            <a:off x="890842" y="10168379"/>
            <a:ext cx="105346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i="1">
                <a:latin typeface="Times New Roman"/>
                <a:cs typeface="Times New Roman"/>
              </a:rPr>
              <a:t>Interruptor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nivel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-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spc="-25" i="1">
                <a:latin typeface="Times New Roman"/>
                <a:cs typeface="Times New Roman"/>
              </a:rPr>
              <a:t>52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77" name="object 77" descr=""/>
          <p:cNvSpPr txBox="1"/>
          <p:nvPr/>
        </p:nvSpPr>
        <p:spPr>
          <a:xfrm>
            <a:off x="2007582" y="10148555"/>
            <a:ext cx="85026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10">
                <a:latin typeface="Courier New"/>
                <a:cs typeface="Courier New"/>
              </a:rPr>
              <a:t>DISPOSITIVO52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78" name="object 78" descr=""/>
          <p:cNvSpPr txBox="1"/>
          <p:nvPr/>
        </p:nvSpPr>
        <p:spPr>
          <a:xfrm>
            <a:off x="2926084" y="10135339"/>
            <a:ext cx="65405" cy="730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300" spc="-25">
                <a:latin typeface="Times New Roman"/>
                <a:cs typeface="Times New Roman"/>
              </a:rPr>
              <a:t>52</a:t>
            </a:r>
            <a:endParaRPr sz="300">
              <a:latin typeface="Times New Roman"/>
              <a:cs typeface="Times New Roman"/>
            </a:endParaRPr>
          </a:p>
        </p:txBody>
      </p:sp>
      <p:sp>
        <p:nvSpPr>
          <p:cNvPr id="79" name="object 79" descr=""/>
          <p:cNvSpPr txBox="1"/>
          <p:nvPr/>
        </p:nvSpPr>
        <p:spPr>
          <a:xfrm>
            <a:off x="3818154" y="10141947"/>
            <a:ext cx="125857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Interruptor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nivel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activado.</a:t>
            </a:r>
            <a:endParaRPr sz="8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935015" y="165100"/>
            <a:ext cx="5226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5" name="object 5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583"/>
                  </a:lnTo>
                  <a:lnTo>
                    <a:pt x="142755" y="98583"/>
                  </a:lnTo>
                  <a:lnTo>
                    <a:pt x="136180" y="99891"/>
                  </a:lnTo>
                  <a:lnTo>
                    <a:pt x="104587" y="124086"/>
                  </a:lnTo>
                  <a:lnTo>
                    <a:pt x="98048" y="143290"/>
                  </a:lnTo>
                  <a:lnTo>
                    <a:pt x="98048" y="569369"/>
                  </a:lnTo>
                  <a:lnTo>
                    <a:pt x="117977" y="603813"/>
                  </a:lnTo>
                  <a:lnTo>
                    <a:pt x="142755" y="614076"/>
                  </a:lnTo>
                  <a:lnTo>
                    <a:pt x="1886711" y="614076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4076"/>
                  </a:moveTo>
                  <a:lnTo>
                    <a:pt x="1744971" y="614076"/>
                  </a:lnTo>
                  <a:lnTo>
                    <a:pt x="1751545" y="612768"/>
                  </a:lnTo>
                  <a:lnTo>
                    <a:pt x="1764174" y="607537"/>
                  </a:lnTo>
                  <a:lnTo>
                    <a:pt x="1788370" y="575944"/>
                  </a:lnTo>
                  <a:lnTo>
                    <a:pt x="1789678" y="569369"/>
                  </a:lnTo>
                  <a:lnTo>
                    <a:pt x="1789678" y="143290"/>
                  </a:lnTo>
                  <a:lnTo>
                    <a:pt x="1769748" y="108846"/>
                  </a:lnTo>
                  <a:lnTo>
                    <a:pt x="1744971" y="98583"/>
                  </a:lnTo>
                  <a:lnTo>
                    <a:pt x="1886711" y="98583"/>
                  </a:lnTo>
                  <a:lnTo>
                    <a:pt x="1886711" y="614076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932176" y="500443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5453" y="528634"/>
                  </a:moveTo>
                  <a:lnTo>
                    <a:pt x="49392" y="528634"/>
                  </a:lnTo>
                  <a:lnTo>
                    <a:pt x="45954" y="528224"/>
                  </a:lnTo>
                  <a:lnTo>
                    <a:pt x="10837" y="507984"/>
                  </a:lnTo>
                  <a:lnTo>
                    <a:pt x="0" y="479279"/>
                  </a:lnTo>
                  <a:lnTo>
                    <a:pt x="0" y="475770"/>
                  </a:lnTo>
                  <a:lnTo>
                    <a:pt x="0" y="49354"/>
                  </a:lnTo>
                  <a:lnTo>
                    <a:pt x="17937" y="13011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861"/>
                  </a:lnTo>
                  <a:lnTo>
                    <a:pt x="1704845" y="49354"/>
                  </a:lnTo>
                  <a:lnTo>
                    <a:pt x="1704845" y="479279"/>
                  </a:lnTo>
                  <a:lnTo>
                    <a:pt x="1686907" y="515524"/>
                  </a:lnTo>
                  <a:lnTo>
                    <a:pt x="1658890" y="528224"/>
                  </a:lnTo>
                  <a:lnTo>
                    <a:pt x="1655453" y="52863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171"/>
              <a:ext cx="145374" cy="145374"/>
            </a:xfrm>
            <a:prstGeom prst="rect">
              <a:avLst/>
            </a:prstGeom>
          </p:spPr>
        </p:pic>
      </p:grpSp>
      <p:sp>
        <p:nvSpPr>
          <p:cNvPr id="8" name="object 8" descr=""/>
          <p:cNvSpPr txBox="1"/>
          <p:nvPr/>
        </p:nvSpPr>
        <p:spPr>
          <a:xfrm>
            <a:off x="3519868" y="811543"/>
            <a:ext cx="52959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10">
                <a:latin typeface="Arial MT"/>
                <a:cs typeface="Arial MT"/>
              </a:rPr>
              <a:t>Traduciendo...</a:t>
            </a:r>
            <a:endParaRPr sz="600">
              <a:latin typeface="Arial MT"/>
              <a:cs typeface="Arial MT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831370" y="1135332"/>
            <a:ext cx="1841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126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4611106" y="1155155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890842" y="487755"/>
            <a:ext cx="79248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i="1">
                <a:latin typeface="Times New Roman"/>
                <a:cs typeface="Times New Roman"/>
              </a:rPr>
              <a:t>Retraso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trans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-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spc="-25" i="1">
                <a:latin typeface="Times New Roman"/>
                <a:cs typeface="Times New Roman"/>
              </a:rPr>
              <a:t>53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2007582" y="474539"/>
            <a:ext cx="85026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10">
                <a:latin typeface="Courier New"/>
                <a:cs typeface="Courier New"/>
              </a:rPr>
              <a:t>DISPOSITIVO53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2926084" y="659561"/>
            <a:ext cx="65405" cy="730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300" spc="-25">
                <a:latin typeface="Times New Roman"/>
                <a:cs typeface="Times New Roman"/>
              </a:rPr>
              <a:t>53</a:t>
            </a:r>
            <a:endParaRPr sz="300">
              <a:latin typeface="Times New Roman"/>
              <a:cs typeface="Times New Roman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3150753" y="342380"/>
            <a:ext cx="509905" cy="38417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ts val="844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88,98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99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ts val="844"/>
              </a:lnSpc>
            </a:pP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TACS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88,98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99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3818154" y="461323"/>
            <a:ext cx="105346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Retraso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transporte.</a:t>
            </a:r>
            <a:endParaRPr sz="800">
              <a:latin typeface="Times New Roman"/>
              <a:cs typeface="Times New Roman"/>
            </a:endParaRPr>
          </a:p>
        </p:txBody>
      </p:sp>
      <p:grpSp>
        <p:nvGrpSpPr>
          <p:cNvPr id="16" name="object 16" descr=""/>
          <p:cNvGrpSpPr/>
          <p:nvPr/>
        </p:nvGrpSpPr>
        <p:grpSpPr>
          <a:xfrm>
            <a:off x="368299" y="1742734"/>
            <a:ext cx="502284" cy="13335"/>
            <a:chOff x="368299" y="1742734"/>
            <a:chExt cx="502284" cy="13335"/>
          </a:xfrm>
        </p:grpSpPr>
        <p:sp>
          <p:nvSpPr>
            <p:cNvPr id="17" name="object 17" descr=""/>
            <p:cNvSpPr/>
            <p:nvPr/>
          </p:nvSpPr>
          <p:spPr>
            <a:xfrm>
              <a:off x="368299" y="1742734"/>
              <a:ext cx="502284" cy="6985"/>
            </a:xfrm>
            <a:custGeom>
              <a:avLst/>
              <a:gdLst/>
              <a:ahLst/>
              <a:cxnLst/>
              <a:rect l="l" t="t" r="r" b="b"/>
              <a:pathLst>
                <a:path w="502284" h="6985">
                  <a:moveTo>
                    <a:pt x="502202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502202" y="0"/>
                  </a:lnTo>
                  <a:lnTo>
                    <a:pt x="502202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 descr=""/>
            <p:cNvSpPr/>
            <p:nvPr/>
          </p:nvSpPr>
          <p:spPr>
            <a:xfrm>
              <a:off x="368287" y="1742731"/>
              <a:ext cx="502284" cy="13335"/>
            </a:xfrm>
            <a:custGeom>
              <a:avLst/>
              <a:gdLst/>
              <a:ahLst/>
              <a:cxnLst/>
              <a:rect l="l" t="t" r="r" b="b"/>
              <a:pathLst>
                <a:path w="502284" h="13335">
                  <a:moveTo>
                    <a:pt x="502208" y="0"/>
                  </a:moveTo>
                  <a:lnTo>
                    <a:pt x="495604" y="6616"/>
                  </a:lnTo>
                  <a:lnTo>
                    <a:pt x="0" y="6616"/>
                  </a:lnTo>
                  <a:lnTo>
                    <a:pt x="0" y="13220"/>
                  </a:lnTo>
                  <a:lnTo>
                    <a:pt x="495604" y="13220"/>
                  </a:lnTo>
                  <a:lnTo>
                    <a:pt x="502208" y="13220"/>
                  </a:lnTo>
                  <a:lnTo>
                    <a:pt x="502208" y="6616"/>
                  </a:lnTo>
                  <a:lnTo>
                    <a:pt x="502208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 descr=""/>
            <p:cNvSpPr/>
            <p:nvPr/>
          </p:nvSpPr>
          <p:spPr>
            <a:xfrm>
              <a:off x="368299" y="1742734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0" name="object 20" descr=""/>
          <p:cNvSpPr txBox="1"/>
          <p:nvPr/>
        </p:nvSpPr>
        <p:spPr>
          <a:xfrm>
            <a:off x="379553" y="1802733"/>
            <a:ext cx="48450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Page</a:t>
            </a:r>
            <a:r>
              <a:rPr dirty="0" sz="800" spc="6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127</a:t>
            </a:r>
            <a:endParaRPr sz="800">
              <a:latin typeface="Arial"/>
              <a:cs typeface="Arial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4763088" y="1974539"/>
            <a:ext cx="99060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de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referencia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1089080" y="9639737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5595687" y="9619913"/>
            <a:ext cx="1841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127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1148551" y="2450310"/>
            <a:ext cx="937894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i="1">
                <a:latin typeface="Times New Roman"/>
                <a:cs typeface="Times New Roman"/>
              </a:rPr>
              <a:t>Retardo</a:t>
            </a:r>
            <a:r>
              <a:rPr dirty="0" sz="800" spc="4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4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pulso</a:t>
            </a:r>
            <a:r>
              <a:rPr dirty="0" sz="800" spc="4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-</a:t>
            </a:r>
            <a:r>
              <a:rPr dirty="0" sz="800" spc="45" i="1">
                <a:latin typeface="Times New Roman"/>
                <a:cs typeface="Times New Roman"/>
              </a:rPr>
              <a:t> </a:t>
            </a:r>
            <a:r>
              <a:rPr dirty="0" sz="800" spc="-35" i="1">
                <a:latin typeface="Times New Roman"/>
                <a:cs typeface="Times New Roman"/>
              </a:rPr>
              <a:t>54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2258683" y="2437094"/>
            <a:ext cx="85026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10">
                <a:latin typeface="Courier New"/>
                <a:cs typeface="Courier New"/>
              </a:rPr>
              <a:t>DISPOSITIVO54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3183793" y="2622116"/>
            <a:ext cx="65405" cy="730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300" spc="-25">
                <a:latin typeface="Times New Roman"/>
                <a:cs typeface="Times New Roman"/>
              </a:rPr>
              <a:t>54</a:t>
            </a:r>
            <a:endParaRPr sz="300">
              <a:latin typeface="Times New Roman"/>
              <a:cs typeface="Times New Roman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4075864" y="2430486"/>
            <a:ext cx="7683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Retardo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pulso.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1148551" y="2741059"/>
            <a:ext cx="78930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i="1">
                <a:latin typeface="Times New Roman"/>
                <a:cs typeface="Times New Roman"/>
              </a:rPr>
              <a:t>Digitalizador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-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spc="-25" i="1">
                <a:latin typeface="Times New Roman"/>
                <a:cs typeface="Times New Roman"/>
              </a:rPr>
              <a:t>55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2258683" y="2721235"/>
            <a:ext cx="85026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10">
                <a:latin typeface="Courier New"/>
                <a:cs typeface="Courier New"/>
              </a:rPr>
              <a:t>DISPOSITIVO55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3183793" y="2912865"/>
            <a:ext cx="65405" cy="730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300" spc="-25">
                <a:latin typeface="Times New Roman"/>
                <a:cs typeface="Times New Roman"/>
              </a:rPr>
              <a:t>55</a:t>
            </a:r>
            <a:endParaRPr sz="300">
              <a:latin typeface="Times New Roman"/>
              <a:cs typeface="Times New Roman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4075864" y="2714627"/>
            <a:ext cx="58356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10">
                <a:latin typeface="Times New Roman"/>
                <a:cs typeface="Times New Roman"/>
              </a:rPr>
              <a:t>Digitalizador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1148551" y="3025199"/>
            <a:ext cx="1869439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i="1">
                <a:latin typeface="Times New Roman"/>
                <a:cs typeface="Times New Roman"/>
              </a:rPr>
              <a:t>Usuario</a:t>
            </a:r>
            <a:r>
              <a:rPr dirty="0" sz="800" spc="4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def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nonlin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-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56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DISPOSITIVO56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3183793" y="3197006"/>
            <a:ext cx="65405" cy="730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300" spc="-25">
                <a:latin typeface="Times New Roman"/>
                <a:cs typeface="Times New Roman"/>
              </a:rPr>
              <a:t>56</a:t>
            </a:r>
            <a:endParaRPr sz="300">
              <a:latin typeface="Times New Roman"/>
              <a:cs typeface="Times New Roman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4075864" y="2998768"/>
            <a:ext cx="130873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Punto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punto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linealidad.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1123151" y="3309340"/>
            <a:ext cx="201168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sz="800" i="1">
                <a:latin typeface="Times New Roman"/>
                <a:cs typeface="Times New Roman"/>
              </a:rPr>
              <a:t>Interruptor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múltiple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-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57</a:t>
            </a:r>
            <a:r>
              <a:rPr dirty="0" sz="800" spc="455" i="1">
                <a:latin typeface="Times New Roman"/>
                <a:cs typeface="Times New Roman"/>
              </a:rPr>
              <a:t> </a:t>
            </a:r>
            <a:r>
              <a:rPr dirty="0" baseline="6944" sz="1200" spc="-15">
                <a:latin typeface="Courier New"/>
                <a:cs typeface="Courier New"/>
              </a:rPr>
              <a:t>DISPOSITIVO57</a:t>
            </a:r>
            <a:endParaRPr baseline="6944" sz="1200">
              <a:latin typeface="Courier New"/>
              <a:cs typeface="Courier New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3183793" y="3362204"/>
            <a:ext cx="65405" cy="730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300" spc="-25">
                <a:latin typeface="Times New Roman"/>
                <a:cs typeface="Times New Roman"/>
              </a:rPr>
              <a:t>57</a:t>
            </a:r>
            <a:endParaRPr sz="300">
              <a:latin typeface="Times New Roman"/>
              <a:cs typeface="Times New Roman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4075864" y="3231366"/>
            <a:ext cx="1710689" cy="38227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 marR="5080">
              <a:lnSpc>
                <a:spcPct val="146300"/>
              </a:lnSpc>
              <a:spcBef>
                <a:spcPts val="90"/>
              </a:spcBef>
            </a:pPr>
            <a:r>
              <a:rPr dirty="0" sz="800">
                <a:latin typeface="Times New Roman"/>
                <a:cs typeface="Times New Roman"/>
              </a:rPr>
              <a:t>Interruptor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apertura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cierre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múltiple.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Integrador</a:t>
            </a:r>
            <a:r>
              <a:rPr dirty="0" sz="800" spc="13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controlado.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1148551" y="3487755"/>
            <a:ext cx="66294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i="1">
                <a:latin typeface="Times New Roman"/>
                <a:cs typeface="Times New Roman"/>
              </a:rPr>
              <a:t>Cont</a:t>
            </a:r>
            <a:r>
              <a:rPr dirty="0" sz="800" spc="4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integ</a:t>
            </a:r>
            <a:r>
              <a:rPr dirty="0" sz="800" spc="4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-</a:t>
            </a:r>
            <a:r>
              <a:rPr dirty="0" sz="800" spc="45" i="1">
                <a:latin typeface="Times New Roman"/>
                <a:cs typeface="Times New Roman"/>
              </a:rPr>
              <a:t> </a:t>
            </a:r>
            <a:r>
              <a:rPr dirty="0" sz="800" spc="-25" i="1">
                <a:latin typeface="Times New Roman"/>
                <a:cs typeface="Times New Roman"/>
              </a:rPr>
              <a:t>58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2233283" y="3467930"/>
            <a:ext cx="9969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Courier New"/>
                <a:cs typeface="Courier New"/>
              </a:rPr>
              <a:t>DISPOSITIVO58</a:t>
            </a:r>
            <a:r>
              <a:rPr dirty="0" sz="800" spc="195">
                <a:latin typeface="Courier New"/>
                <a:cs typeface="Courier New"/>
              </a:rPr>
              <a:t> </a:t>
            </a:r>
            <a:r>
              <a:rPr dirty="0" baseline="-27777" sz="450" spc="-37">
                <a:solidFill>
                  <a:srgbClr val="0000FF"/>
                </a:solidFill>
                <a:latin typeface="Times New Roman"/>
                <a:cs typeface="Times New Roman"/>
              </a:rPr>
              <a:t>Gu</a:t>
            </a:r>
            <a:endParaRPr baseline="-27777" sz="450">
              <a:latin typeface="Times New Roman"/>
              <a:cs typeface="Times New Roman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3183793" y="3659561"/>
            <a:ext cx="65405" cy="730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300" spc="-25">
                <a:latin typeface="Times New Roman"/>
                <a:cs typeface="Times New Roman"/>
              </a:rPr>
              <a:t>58</a:t>
            </a:r>
            <a:endParaRPr sz="300">
              <a:latin typeface="Times New Roman"/>
              <a:cs typeface="Times New Roman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1148551" y="3771896"/>
            <a:ext cx="76263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i="1">
                <a:latin typeface="Times New Roman"/>
                <a:cs typeface="Times New Roman"/>
              </a:rPr>
              <a:t>Deriv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simple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-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spc="-25" i="1">
                <a:latin typeface="Times New Roman"/>
                <a:cs typeface="Times New Roman"/>
              </a:rPr>
              <a:t>59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2233283" y="3752072"/>
            <a:ext cx="102806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Courier New"/>
                <a:cs typeface="Courier New"/>
              </a:rPr>
              <a:t>DISPOSITIVO59</a:t>
            </a:r>
            <a:r>
              <a:rPr dirty="0" sz="800" spc="15">
                <a:latin typeface="Courier New"/>
                <a:cs typeface="Courier New"/>
              </a:rPr>
              <a:t>  </a:t>
            </a:r>
            <a:r>
              <a:rPr dirty="0" baseline="9259" sz="450" spc="-37">
                <a:solidFill>
                  <a:srgbClr val="0000FF"/>
                </a:solidFill>
                <a:latin typeface="Times New Roman"/>
                <a:cs typeface="Times New Roman"/>
              </a:rPr>
              <a:t>du</a:t>
            </a:r>
            <a:endParaRPr baseline="9259" sz="450">
              <a:latin typeface="Times New Roman"/>
              <a:cs typeface="Times New Roman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3124322" y="3837975"/>
            <a:ext cx="173355" cy="17907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algn="ctr">
              <a:lnSpc>
                <a:spcPts val="310"/>
              </a:lnSpc>
              <a:spcBef>
                <a:spcPts val="110"/>
              </a:spcBef>
            </a:pPr>
            <a:r>
              <a:rPr dirty="0" sz="300" spc="-10">
                <a:solidFill>
                  <a:srgbClr val="0000FF"/>
                </a:solidFill>
                <a:latin typeface="Times New Roman"/>
                <a:cs typeface="Times New Roman"/>
              </a:rPr>
              <a:t>GRAMO</a:t>
            </a:r>
            <a:endParaRPr sz="300">
              <a:latin typeface="Times New Roman"/>
              <a:cs typeface="Times New Roman"/>
            </a:endParaRPr>
          </a:p>
          <a:p>
            <a:pPr algn="ctr" marR="3175">
              <a:lnSpc>
                <a:spcPts val="310"/>
              </a:lnSpc>
            </a:pPr>
            <a:r>
              <a:rPr dirty="0" sz="300" spc="-25">
                <a:solidFill>
                  <a:srgbClr val="0000FF"/>
                </a:solidFill>
                <a:latin typeface="Times New Roman"/>
                <a:cs typeface="Times New Roman"/>
              </a:rPr>
              <a:t>dt</a:t>
            </a:r>
            <a:endParaRPr sz="300">
              <a:latin typeface="Times New Roman"/>
              <a:cs typeface="Times New Roman"/>
            </a:endParaRPr>
          </a:p>
          <a:p>
            <a:pPr algn="ctr" marL="10795">
              <a:lnSpc>
                <a:spcPct val="100000"/>
              </a:lnSpc>
              <a:spcBef>
                <a:spcPts val="215"/>
              </a:spcBef>
            </a:pPr>
            <a:r>
              <a:rPr dirty="0" sz="300" spc="-25">
                <a:latin typeface="Times New Roman"/>
                <a:cs typeface="Times New Roman"/>
              </a:rPr>
              <a:t>59</a:t>
            </a:r>
            <a:endParaRPr sz="300">
              <a:latin typeface="Times New Roman"/>
              <a:cs typeface="Times New Roman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4075864" y="3745464"/>
            <a:ext cx="74803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Derivada</a:t>
            </a:r>
            <a:r>
              <a:rPr dirty="0" sz="800" spc="12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simple.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1148551" y="4056036"/>
            <a:ext cx="6921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i="1">
                <a:latin typeface="Times New Roman"/>
                <a:cs typeface="Times New Roman"/>
              </a:rPr>
              <a:t>Entrada</a:t>
            </a:r>
            <a:r>
              <a:rPr dirty="0" sz="800" spc="4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IF</a:t>
            </a:r>
            <a:r>
              <a:rPr dirty="0" sz="800" spc="4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-</a:t>
            </a:r>
            <a:r>
              <a:rPr dirty="0" sz="800" spc="45" i="1">
                <a:latin typeface="Times New Roman"/>
                <a:cs typeface="Times New Roman"/>
              </a:rPr>
              <a:t> </a:t>
            </a:r>
            <a:r>
              <a:rPr dirty="0" sz="800" spc="-25" i="1">
                <a:latin typeface="Times New Roman"/>
                <a:cs typeface="Times New Roman"/>
              </a:rPr>
              <a:t>60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2258683" y="4042821"/>
            <a:ext cx="91376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Courier New"/>
                <a:cs typeface="Courier New"/>
              </a:rPr>
              <a:t>DISPOSITIVO</a:t>
            </a:r>
            <a:r>
              <a:rPr dirty="0" sz="800" spc="275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60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3183793" y="4227843"/>
            <a:ext cx="114935" cy="730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300">
                <a:latin typeface="Times New Roman"/>
                <a:cs typeface="Times New Roman"/>
              </a:rPr>
              <a:t>60</a:t>
            </a:r>
            <a:r>
              <a:rPr dirty="0" sz="300" spc="10">
                <a:latin typeface="Times New Roman"/>
                <a:cs typeface="Times New Roman"/>
              </a:rPr>
              <a:t> </a:t>
            </a:r>
            <a:r>
              <a:rPr dirty="0" sz="300" spc="-25">
                <a:latin typeface="Times New Roman"/>
                <a:cs typeface="Times New Roman"/>
              </a:rPr>
              <a:t>60</a:t>
            </a:r>
            <a:endParaRPr sz="300">
              <a:latin typeface="Times New Roman"/>
              <a:cs typeface="Times New Roman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3091282" y="3996565"/>
            <a:ext cx="53340" cy="6540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250" spc="-25">
                <a:solidFill>
                  <a:srgbClr val="0000FF"/>
                </a:solidFill>
                <a:latin typeface="Times New Roman"/>
                <a:cs typeface="Times New Roman"/>
              </a:rPr>
              <a:t>Si</a:t>
            </a:r>
            <a:endParaRPr sz="250">
              <a:latin typeface="Times New Roman"/>
              <a:cs typeface="Times New Roman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4075864" y="4029605"/>
            <a:ext cx="116840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Componente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IF.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1148551" y="4340178"/>
            <a:ext cx="100012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i="1">
                <a:latin typeface="Times New Roman"/>
                <a:cs typeface="Times New Roman"/>
              </a:rPr>
              <a:t>Selección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señal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-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spc="-25" i="1">
                <a:latin typeface="Times New Roman"/>
                <a:cs typeface="Times New Roman"/>
              </a:rPr>
              <a:t>61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2258683" y="4326962"/>
            <a:ext cx="85026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10">
                <a:latin typeface="Courier New"/>
                <a:cs typeface="Courier New"/>
              </a:rPr>
              <a:t>DISPOSITIVO61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3183793" y="4511984"/>
            <a:ext cx="65405" cy="730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300" spc="-25">
                <a:latin typeface="Times New Roman"/>
                <a:cs typeface="Times New Roman"/>
              </a:rPr>
              <a:t>61</a:t>
            </a:r>
            <a:endParaRPr sz="300">
              <a:latin typeface="Times New Roman"/>
              <a:cs typeface="Times New Roman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4075864" y="4320354"/>
            <a:ext cx="7683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Selector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señal.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1148551" y="4630927"/>
            <a:ext cx="80073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i="1">
                <a:latin typeface="Times New Roman"/>
                <a:cs typeface="Times New Roman"/>
              </a:rPr>
              <a:t>Sample_track</a:t>
            </a:r>
            <a:r>
              <a:rPr dirty="0" sz="800" spc="9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-</a:t>
            </a:r>
            <a:r>
              <a:rPr dirty="0" sz="800" spc="100" i="1">
                <a:latin typeface="Times New Roman"/>
                <a:cs typeface="Times New Roman"/>
              </a:rPr>
              <a:t> </a:t>
            </a:r>
            <a:r>
              <a:rPr dirty="0" sz="800" spc="-25" i="1">
                <a:latin typeface="Times New Roman"/>
                <a:cs typeface="Times New Roman"/>
              </a:rPr>
              <a:t>62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2258683" y="4611103"/>
            <a:ext cx="85026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10">
                <a:latin typeface="Courier New"/>
                <a:cs typeface="Courier New"/>
              </a:rPr>
              <a:t>DISPOSITIVO62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3183793" y="4802733"/>
            <a:ext cx="114935" cy="730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300">
                <a:latin typeface="Times New Roman"/>
                <a:cs typeface="Times New Roman"/>
              </a:rPr>
              <a:t>62</a:t>
            </a:r>
            <a:r>
              <a:rPr dirty="0" sz="300" spc="10">
                <a:latin typeface="Times New Roman"/>
                <a:cs typeface="Times New Roman"/>
              </a:rPr>
              <a:t> </a:t>
            </a:r>
            <a:r>
              <a:rPr dirty="0" sz="300" spc="-25">
                <a:latin typeface="Times New Roman"/>
                <a:cs typeface="Times New Roman"/>
              </a:rPr>
              <a:t>62</a:t>
            </a:r>
            <a:endParaRPr sz="300">
              <a:latin typeface="Times New Roman"/>
              <a:cs typeface="Times New Roman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3117714" y="4670574"/>
            <a:ext cx="93345" cy="110489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200" spc="-10">
                <a:solidFill>
                  <a:srgbClr val="800000"/>
                </a:solidFill>
                <a:latin typeface="Times New Roman"/>
                <a:cs typeface="Times New Roman"/>
              </a:rPr>
              <a:t>Sampl</a:t>
            </a:r>
            <a:endParaRPr sz="200">
              <a:latin typeface="Times New Roman"/>
              <a:cs typeface="Times New Roman"/>
            </a:endParaRPr>
          </a:p>
          <a:p>
            <a:pPr marL="19050">
              <a:lnSpc>
                <a:spcPct val="100000"/>
              </a:lnSpc>
              <a:spcBef>
                <a:spcPts val="180"/>
              </a:spcBef>
            </a:pPr>
            <a:r>
              <a:rPr dirty="0" sz="200" spc="-10">
                <a:solidFill>
                  <a:srgbClr val="800000"/>
                </a:solidFill>
                <a:latin typeface="Times New Roman"/>
                <a:cs typeface="Times New Roman"/>
              </a:rPr>
              <a:t>Pista</a:t>
            </a:r>
            <a:endParaRPr sz="200">
              <a:latin typeface="Times New Roman"/>
              <a:cs typeface="Times New Roman"/>
            </a:endParaRPr>
          </a:p>
        </p:txBody>
      </p:sp>
      <p:sp>
        <p:nvSpPr>
          <p:cNvPr id="58" name="object 58" descr=""/>
          <p:cNvSpPr txBox="1"/>
          <p:nvPr/>
        </p:nvSpPr>
        <p:spPr>
          <a:xfrm>
            <a:off x="4075864" y="4604495"/>
            <a:ext cx="102108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seguimiento.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59" name="object 59" descr=""/>
          <p:cNvSpPr txBox="1"/>
          <p:nvPr/>
        </p:nvSpPr>
        <p:spPr>
          <a:xfrm>
            <a:off x="1148551" y="4915067"/>
            <a:ext cx="82169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i="1">
                <a:latin typeface="Times New Roman"/>
                <a:cs typeface="Times New Roman"/>
              </a:rPr>
              <a:t>Inst</a:t>
            </a:r>
            <a:r>
              <a:rPr dirty="0" sz="800" spc="3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min</a:t>
            </a:r>
            <a:r>
              <a:rPr dirty="0" sz="800" spc="4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/</a:t>
            </a:r>
            <a:r>
              <a:rPr dirty="0" sz="800" spc="4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max</a:t>
            </a:r>
            <a:r>
              <a:rPr dirty="0" sz="800" spc="3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-</a:t>
            </a:r>
            <a:r>
              <a:rPr dirty="0" sz="800" spc="40" i="1">
                <a:latin typeface="Times New Roman"/>
                <a:cs typeface="Times New Roman"/>
              </a:rPr>
              <a:t> </a:t>
            </a:r>
            <a:r>
              <a:rPr dirty="0" sz="800" spc="-25" i="1">
                <a:latin typeface="Times New Roman"/>
                <a:cs typeface="Times New Roman"/>
              </a:rPr>
              <a:t>63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60" name="object 60" descr=""/>
          <p:cNvSpPr txBox="1"/>
          <p:nvPr/>
        </p:nvSpPr>
        <p:spPr>
          <a:xfrm>
            <a:off x="2233283" y="4895243"/>
            <a:ext cx="101981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Courier New"/>
                <a:cs typeface="Courier New"/>
              </a:rPr>
              <a:t>DISPOSITIVO63</a:t>
            </a:r>
            <a:r>
              <a:rPr dirty="0" sz="800" spc="250">
                <a:latin typeface="Courier New"/>
                <a:cs typeface="Courier New"/>
              </a:rPr>
              <a:t> </a:t>
            </a:r>
            <a:r>
              <a:rPr dirty="0" baseline="22222" sz="375" spc="-37">
                <a:solidFill>
                  <a:srgbClr val="800000"/>
                </a:solidFill>
                <a:latin typeface="Times New Roman"/>
                <a:cs typeface="Times New Roman"/>
              </a:rPr>
              <a:t>MIN</a:t>
            </a:r>
            <a:endParaRPr baseline="22222" sz="375">
              <a:latin typeface="Times New Roman"/>
              <a:cs typeface="Times New Roman"/>
            </a:endParaRPr>
          </a:p>
        </p:txBody>
      </p:sp>
      <p:sp>
        <p:nvSpPr>
          <p:cNvPr id="61" name="object 61" descr=""/>
          <p:cNvSpPr txBox="1"/>
          <p:nvPr/>
        </p:nvSpPr>
        <p:spPr>
          <a:xfrm>
            <a:off x="3183793" y="5086873"/>
            <a:ext cx="65405" cy="730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300" spc="-25">
                <a:latin typeface="Times New Roman"/>
                <a:cs typeface="Times New Roman"/>
              </a:rPr>
              <a:t>63</a:t>
            </a:r>
            <a:endParaRPr sz="300">
              <a:latin typeface="Times New Roman"/>
              <a:cs typeface="Times New Roman"/>
            </a:endParaRPr>
          </a:p>
        </p:txBody>
      </p:sp>
      <p:sp>
        <p:nvSpPr>
          <p:cNvPr id="62" name="object 62" descr=""/>
          <p:cNvSpPr txBox="1"/>
          <p:nvPr/>
        </p:nvSpPr>
        <p:spPr>
          <a:xfrm>
            <a:off x="3130930" y="5007578"/>
            <a:ext cx="102870" cy="6540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250" spc="-25">
                <a:solidFill>
                  <a:srgbClr val="800000"/>
                </a:solidFill>
                <a:latin typeface="Times New Roman"/>
                <a:cs typeface="Times New Roman"/>
              </a:rPr>
              <a:t>MAX</a:t>
            </a:r>
            <a:endParaRPr sz="250">
              <a:latin typeface="Times New Roman"/>
              <a:cs typeface="Times New Roman"/>
            </a:endParaRPr>
          </a:p>
        </p:txBody>
      </p:sp>
      <p:sp>
        <p:nvSpPr>
          <p:cNvPr id="63" name="object 63" descr=""/>
          <p:cNvSpPr txBox="1"/>
          <p:nvPr/>
        </p:nvSpPr>
        <p:spPr>
          <a:xfrm>
            <a:off x="4075864" y="4876741"/>
            <a:ext cx="1370965" cy="4819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 marR="621665">
              <a:lnSpc>
                <a:spcPct val="113799"/>
              </a:lnSpc>
              <a:spcBef>
                <a:spcPts val="90"/>
              </a:spcBef>
            </a:pPr>
            <a:r>
              <a:rPr dirty="0" sz="800" spc="-10">
                <a:latin typeface="Times New Roman"/>
                <a:cs typeface="Times New Roman"/>
              </a:rPr>
              <a:t>Instantáneo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mínimo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máximo.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445"/>
              </a:spcBef>
            </a:pPr>
            <a:r>
              <a:rPr dirty="0" sz="800">
                <a:latin typeface="Times New Roman"/>
                <a:cs typeface="Times New Roman"/>
              </a:rPr>
              <a:t>Seguimiento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mínimo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máximo.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64" name="object 64" descr=""/>
          <p:cNvSpPr txBox="1"/>
          <p:nvPr/>
        </p:nvSpPr>
        <p:spPr>
          <a:xfrm>
            <a:off x="1123151" y="5225640"/>
            <a:ext cx="212979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sz="800" i="1">
                <a:latin typeface="Times New Roman"/>
                <a:cs typeface="Times New Roman"/>
              </a:rPr>
              <a:t>Pista</a:t>
            </a:r>
            <a:r>
              <a:rPr dirty="0" sz="800" spc="4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mínima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/</a:t>
            </a:r>
            <a:r>
              <a:rPr dirty="0" sz="800" spc="4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máxima: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64</a:t>
            </a:r>
            <a:r>
              <a:rPr dirty="0" baseline="6944" sz="1200">
                <a:latin typeface="Courier New"/>
                <a:cs typeface="Courier New"/>
              </a:rPr>
              <a:t>DISPOSITIVO</a:t>
            </a:r>
            <a:r>
              <a:rPr dirty="0" baseline="6944" sz="1200" spc="172">
                <a:latin typeface="Courier New"/>
                <a:cs typeface="Courier New"/>
              </a:rPr>
              <a:t> </a:t>
            </a:r>
            <a:r>
              <a:rPr dirty="0" baseline="6944" sz="1200" spc="-15">
                <a:latin typeface="Courier New"/>
                <a:cs typeface="Courier New"/>
              </a:rPr>
              <a:t>64</a:t>
            </a:r>
            <a:r>
              <a:rPr dirty="0" baseline="44444" sz="375" spc="-15">
                <a:solidFill>
                  <a:srgbClr val="800000"/>
                </a:solidFill>
                <a:latin typeface="Times New Roman"/>
                <a:cs typeface="Times New Roman"/>
              </a:rPr>
              <a:t>MIN</a:t>
            </a:r>
            <a:endParaRPr baseline="44444" sz="375">
              <a:latin typeface="Times New Roman"/>
              <a:cs typeface="Times New Roman"/>
            </a:endParaRPr>
          </a:p>
        </p:txBody>
      </p:sp>
      <p:sp>
        <p:nvSpPr>
          <p:cNvPr id="65" name="object 65" descr=""/>
          <p:cNvSpPr txBox="1"/>
          <p:nvPr/>
        </p:nvSpPr>
        <p:spPr>
          <a:xfrm>
            <a:off x="3183793" y="5397446"/>
            <a:ext cx="65405" cy="730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300" spc="-25">
                <a:latin typeface="Times New Roman"/>
                <a:cs typeface="Times New Roman"/>
              </a:rPr>
              <a:t>64</a:t>
            </a:r>
            <a:endParaRPr sz="300">
              <a:latin typeface="Times New Roman"/>
              <a:cs typeface="Times New Roman"/>
            </a:endParaRPr>
          </a:p>
        </p:txBody>
      </p:sp>
      <p:sp>
        <p:nvSpPr>
          <p:cNvPr id="66" name="object 66" descr=""/>
          <p:cNvSpPr txBox="1"/>
          <p:nvPr/>
        </p:nvSpPr>
        <p:spPr>
          <a:xfrm>
            <a:off x="3130930" y="5324759"/>
            <a:ext cx="102870" cy="6540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250" spc="-25">
                <a:solidFill>
                  <a:srgbClr val="800000"/>
                </a:solidFill>
                <a:latin typeface="Times New Roman"/>
                <a:cs typeface="Times New Roman"/>
              </a:rPr>
              <a:t>MAX</a:t>
            </a:r>
            <a:endParaRPr sz="250">
              <a:latin typeface="Times New Roman"/>
              <a:cs typeface="Times New Roman"/>
            </a:endParaRPr>
          </a:p>
        </p:txBody>
      </p:sp>
      <p:sp>
        <p:nvSpPr>
          <p:cNvPr id="67" name="object 67" descr=""/>
          <p:cNvSpPr txBox="1"/>
          <p:nvPr/>
        </p:nvSpPr>
        <p:spPr>
          <a:xfrm>
            <a:off x="1148551" y="5516389"/>
            <a:ext cx="912494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i="1">
                <a:latin typeface="Times New Roman"/>
                <a:cs typeface="Times New Roman"/>
              </a:rPr>
              <a:t>Recuento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acc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-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spc="-25" i="1">
                <a:latin typeface="Times New Roman"/>
                <a:cs typeface="Times New Roman"/>
              </a:rPr>
              <a:t>65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68" name="object 68" descr=""/>
          <p:cNvSpPr txBox="1"/>
          <p:nvPr/>
        </p:nvSpPr>
        <p:spPr>
          <a:xfrm>
            <a:off x="2258683" y="5496565"/>
            <a:ext cx="85026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10">
                <a:latin typeface="Courier New"/>
                <a:cs typeface="Courier New"/>
              </a:rPr>
              <a:t>DISPOSITIVO65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69" name="object 69" descr=""/>
          <p:cNvSpPr txBox="1"/>
          <p:nvPr/>
        </p:nvSpPr>
        <p:spPr>
          <a:xfrm>
            <a:off x="3183793" y="5688195"/>
            <a:ext cx="265430" cy="730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300">
                <a:latin typeface="Times New Roman"/>
                <a:cs typeface="Times New Roman"/>
              </a:rPr>
              <a:t>sesenta</a:t>
            </a:r>
            <a:r>
              <a:rPr dirty="0" sz="300" spc="15">
                <a:latin typeface="Times New Roman"/>
                <a:cs typeface="Times New Roman"/>
              </a:rPr>
              <a:t> </a:t>
            </a:r>
            <a:r>
              <a:rPr dirty="0" sz="300">
                <a:latin typeface="Times New Roman"/>
                <a:cs typeface="Times New Roman"/>
              </a:rPr>
              <a:t>y</a:t>
            </a:r>
            <a:r>
              <a:rPr dirty="0" sz="300" spc="15">
                <a:latin typeface="Times New Roman"/>
                <a:cs typeface="Times New Roman"/>
              </a:rPr>
              <a:t> </a:t>
            </a:r>
            <a:r>
              <a:rPr dirty="0" sz="300" spc="-10">
                <a:latin typeface="Times New Roman"/>
                <a:cs typeface="Times New Roman"/>
              </a:rPr>
              <a:t>cinco</a:t>
            </a:r>
            <a:endParaRPr sz="300">
              <a:latin typeface="Times New Roman"/>
              <a:cs typeface="Times New Roman"/>
            </a:endParaRPr>
          </a:p>
        </p:txBody>
      </p:sp>
      <p:sp>
        <p:nvSpPr>
          <p:cNvPr id="70" name="object 70" descr=""/>
          <p:cNvSpPr txBox="1"/>
          <p:nvPr/>
        </p:nvSpPr>
        <p:spPr>
          <a:xfrm>
            <a:off x="3401855" y="2385552"/>
            <a:ext cx="516255" cy="322389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algn="ctr" marL="12700" marR="5080" indent="6350">
              <a:lnSpc>
                <a:spcPct val="113799"/>
              </a:lnSpc>
              <a:spcBef>
                <a:spcPts val="90"/>
              </a:spcBef>
            </a:pP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TACS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88,98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99</a:t>
            </a:r>
            <a:endParaRPr sz="800">
              <a:latin typeface="Times New Roman"/>
              <a:cs typeface="Times New Roman"/>
            </a:endParaRPr>
          </a:p>
          <a:p>
            <a:pPr algn="ctr" marL="12700" marR="5080" indent="6350">
              <a:lnSpc>
                <a:spcPct val="113799"/>
              </a:lnSpc>
              <a:spcBef>
                <a:spcPts val="55"/>
              </a:spcBef>
            </a:pP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TACS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88,98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99</a:t>
            </a:r>
            <a:endParaRPr sz="800">
              <a:latin typeface="Times New Roman"/>
              <a:cs typeface="Times New Roman"/>
            </a:endParaRPr>
          </a:p>
          <a:p>
            <a:pPr algn="ctr" marL="12700" marR="5080" indent="6350">
              <a:lnSpc>
                <a:spcPct val="113799"/>
              </a:lnSpc>
              <a:spcBef>
                <a:spcPts val="105"/>
              </a:spcBef>
            </a:pP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TACS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88,98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99</a:t>
            </a:r>
            <a:endParaRPr sz="800">
              <a:latin typeface="Times New Roman"/>
              <a:cs typeface="Times New Roman"/>
            </a:endParaRPr>
          </a:p>
          <a:p>
            <a:pPr algn="ctr" marL="8255">
              <a:lnSpc>
                <a:spcPct val="100000"/>
              </a:lnSpc>
              <a:spcBef>
                <a:spcPts val="390"/>
              </a:spcBef>
            </a:pPr>
            <a:r>
              <a:rPr dirty="0" sz="800" spc="-20">
                <a:latin typeface="Times New Roman"/>
                <a:cs typeface="Times New Roman"/>
              </a:rPr>
              <a:t>TACS</a:t>
            </a:r>
            <a:endParaRPr sz="800">
              <a:latin typeface="Times New Roman"/>
              <a:cs typeface="Times New Roman"/>
            </a:endParaRPr>
          </a:p>
          <a:p>
            <a:pPr algn="ctr" marL="12700" marR="5080" indent="6350">
              <a:lnSpc>
                <a:spcPct val="113799"/>
              </a:lnSpc>
              <a:spcBef>
                <a:spcPts val="105"/>
              </a:spcBef>
            </a:pP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TACS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88,98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99</a:t>
            </a:r>
            <a:endParaRPr sz="800">
              <a:latin typeface="Times New Roman"/>
              <a:cs typeface="Times New Roman"/>
            </a:endParaRPr>
          </a:p>
          <a:p>
            <a:pPr algn="ctr" marL="12700" marR="5080" indent="6350">
              <a:lnSpc>
                <a:spcPct val="113799"/>
              </a:lnSpc>
              <a:spcBef>
                <a:spcPts val="55"/>
              </a:spcBef>
            </a:pP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TACS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88,98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99</a:t>
            </a:r>
            <a:endParaRPr sz="800">
              <a:latin typeface="Times New Roman"/>
              <a:cs typeface="Times New Roman"/>
            </a:endParaRPr>
          </a:p>
          <a:p>
            <a:pPr algn="ctr" marL="12700" marR="5080" indent="6350">
              <a:lnSpc>
                <a:spcPct val="113799"/>
              </a:lnSpc>
              <a:spcBef>
                <a:spcPts val="50"/>
              </a:spcBef>
            </a:pP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TACS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88,98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99</a:t>
            </a:r>
            <a:endParaRPr sz="800">
              <a:latin typeface="Times New Roman"/>
              <a:cs typeface="Times New Roman"/>
            </a:endParaRPr>
          </a:p>
          <a:p>
            <a:pPr algn="ctr" marL="12700" marR="5080" indent="6350">
              <a:lnSpc>
                <a:spcPct val="113799"/>
              </a:lnSpc>
              <a:spcBef>
                <a:spcPts val="50"/>
              </a:spcBef>
            </a:pP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TACS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88,98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99</a:t>
            </a:r>
            <a:endParaRPr sz="800">
              <a:latin typeface="Times New Roman"/>
              <a:cs typeface="Times New Roman"/>
            </a:endParaRPr>
          </a:p>
          <a:p>
            <a:pPr algn="ctr" marL="12700" marR="5080" indent="6350">
              <a:lnSpc>
                <a:spcPct val="113799"/>
              </a:lnSpc>
              <a:spcBef>
                <a:spcPts val="55"/>
              </a:spcBef>
            </a:pP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TACS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88,98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99</a:t>
            </a:r>
            <a:endParaRPr sz="800">
              <a:latin typeface="Times New Roman"/>
              <a:cs typeface="Times New Roman"/>
            </a:endParaRPr>
          </a:p>
          <a:p>
            <a:pPr algn="ctr" marL="12700" marR="5080" indent="6350">
              <a:lnSpc>
                <a:spcPct val="113799"/>
              </a:lnSpc>
              <a:spcBef>
                <a:spcPts val="105"/>
              </a:spcBef>
            </a:pP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TACS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88,98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99</a:t>
            </a:r>
            <a:endParaRPr sz="800">
              <a:latin typeface="Times New Roman"/>
              <a:cs typeface="Times New Roman"/>
            </a:endParaRPr>
          </a:p>
          <a:p>
            <a:pPr algn="ctr" marL="12700" marR="5080" indent="6350">
              <a:lnSpc>
                <a:spcPct val="113799"/>
              </a:lnSpc>
              <a:spcBef>
                <a:spcPts val="260"/>
              </a:spcBef>
            </a:pP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TACS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88,98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99</a:t>
            </a:r>
            <a:endParaRPr sz="800">
              <a:latin typeface="Times New Roman"/>
              <a:cs typeface="Times New Roman"/>
            </a:endParaRPr>
          </a:p>
          <a:p>
            <a:pPr algn="ctr" marL="6350">
              <a:lnSpc>
                <a:spcPct val="100000"/>
              </a:lnSpc>
              <a:spcBef>
                <a:spcPts val="185"/>
              </a:spcBef>
            </a:pP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TACS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71" name="object 71" descr=""/>
          <p:cNvSpPr txBox="1"/>
          <p:nvPr/>
        </p:nvSpPr>
        <p:spPr>
          <a:xfrm>
            <a:off x="3130930" y="5582468"/>
            <a:ext cx="93345" cy="6540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250" spc="-25">
                <a:solidFill>
                  <a:srgbClr val="800000"/>
                </a:solidFill>
                <a:latin typeface="Times New Roman"/>
                <a:cs typeface="Times New Roman"/>
              </a:rPr>
              <a:t>ACC</a:t>
            </a:r>
            <a:endParaRPr sz="250">
              <a:latin typeface="Times New Roman"/>
              <a:cs typeface="Times New Roman"/>
            </a:endParaRPr>
          </a:p>
        </p:txBody>
      </p:sp>
      <p:sp>
        <p:nvSpPr>
          <p:cNvPr id="72" name="object 72" descr=""/>
          <p:cNvSpPr txBox="1"/>
          <p:nvPr/>
        </p:nvSpPr>
        <p:spPr>
          <a:xfrm>
            <a:off x="3401855" y="5595684"/>
            <a:ext cx="47498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88,98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99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73" name="object 73" descr=""/>
          <p:cNvSpPr txBox="1"/>
          <p:nvPr/>
        </p:nvSpPr>
        <p:spPr>
          <a:xfrm>
            <a:off x="4075864" y="5489957"/>
            <a:ext cx="105029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Acumulador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contador.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74" name="object 74" descr=""/>
          <p:cNvSpPr txBox="1"/>
          <p:nvPr/>
        </p:nvSpPr>
        <p:spPr>
          <a:xfrm>
            <a:off x="1148551" y="5800530"/>
            <a:ext cx="91821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i="1">
                <a:latin typeface="Times New Roman"/>
                <a:cs typeface="Times New Roman"/>
              </a:rPr>
              <a:t>Medidor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Rms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-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spc="-35" i="1">
                <a:latin typeface="Times New Roman"/>
                <a:cs typeface="Times New Roman"/>
              </a:rPr>
              <a:t>66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75" name="object 75" descr=""/>
          <p:cNvSpPr txBox="1"/>
          <p:nvPr/>
        </p:nvSpPr>
        <p:spPr>
          <a:xfrm>
            <a:off x="2233283" y="5780706"/>
            <a:ext cx="1041400" cy="26479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Courier New"/>
                <a:cs typeface="Courier New"/>
              </a:rPr>
              <a:t>DISPOSITIVO66</a:t>
            </a:r>
            <a:r>
              <a:rPr dirty="0" sz="800" spc="145">
                <a:latin typeface="Courier New"/>
                <a:cs typeface="Courier New"/>
              </a:rPr>
              <a:t> </a:t>
            </a:r>
            <a:r>
              <a:rPr dirty="0" baseline="-22222" sz="375" spc="-37">
                <a:solidFill>
                  <a:srgbClr val="800000"/>
                </a:solidFill>
                <a:latin typeface="Times New Roman"/>
                <a:cs typeface="Times New Roman"/>
              </a:rPr>
              <a:t>RMS</a:t>
            </a:r>
            <a:endParaRPr baseline="-22222" sz="375">
              <a:latin typeface="Times New Roman"/>
              <a:cs typeface="Times New Roman"/>
            </a:endParaRPr>
          </a:p>
          <a:p>
            <a:pPr algn="r" marR="30480">
              <a:lnSpc>
                <a:spcPct val="100000"/>
              </a:lnSpc>
              <a:spcBef>
                <a:spcPts val="530"/>
              </a:spcBef>
            </a:pPr>
            <a:r>
              <a:rPr dirty="0" sz="300" spc="-25">
                <a:latin typeface="Times New Roman"/>
                <a:cs typeface="Times New Roman"/>
              </a:rPr>
              <a:t>66</a:t>
            </a:r>
            <a:endParaRPr sz="300">
              <a:latin typeface="Times New Roman"/>
              <a:cs typeface="Times New Roman"/>
            </a:endParaRPr>
          </a:p>
        </p:txBody>
      </p:sp>
      <p:sp>
        <p:nvSpPr>
          <p:cNvPr id="76" name="object 76" descr=""/>
          <p:cNvSpPr txBox="1"/>
          <p:nvPr/>
        </p:nvSpPr>
        <p:spPr>
          <a:xfrm>
            <a:off x="3401855" y="5735772"/>
            <a:ext cx="516255" cy="30353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 marR="5080" indent="6350">
              <a:lnSpc>
                <a:spcPct val="113799"/>
              </a:lnSpc>
              <a:spcBef>
                <a:spcPts val="90"/>
              </a:spcBef>
            </a:pP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TACS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88,98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99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77" name="object 77" descr=""/>
          <p:cNvSpPr txBox="1"/>
          <p:nvPr/>
        </p:nvSpPr>
        <p:spPr>
          <a:xfrm>
            <a:off x="4075864" y="5735772"/>
            <a:ext cx="1446530" cy="30353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 marR="5080">
              <a:lnSpc>
                <a:spcPct val="113799"/>
              </a:lnSpc>
              <a:spcBef>
                <a:spcPts val="90"/>
              </a:spcBef>
            </a:pPr>
            <a:r>
              <a:rPr dirty="0" sz="800">
                <a:latin typeface="Times New Roman"/>
                <a:cs typeface="Times New Roman"/>
              </a:rPr>
              <a:t>Valor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RMS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suma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entrada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señales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78" name="object 78" descr=""/>
          <p:cNvSpPr txBox="1"/>
          <p:nvPr/>
        </p:nvSpPr>
        <p:spPr>
          <a:xfrm>
            <a:off x="1089080" y="6271014"/>
            <a:ext cx="4409440" cy="567690"/>
          </a:xfrm>
          <a:prstGeom prst="rect">
            <a:avLst/>
          </a:prstGeom>
        </p:spPr>
        <p:txBody>
          <a:bodyPr wrap="square" lIns="0" tIns="6159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484"/>
              </a:spcBef>
            </a:pPr>
            <a:r>
              <a:rPr dirty="0" sz="800" b="1">
                <a:latin typeface="Times New Roman"/>
                <a:cs typeface="Times New Roman"/>
              </a:rPr>
              <a:t>4.11.10.5</a:t>
            </a:r>
            <a:r>
              <a:rPr dirty="0" sz="800" spc="10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Condiciones</a:t>
            </a:r>
            <a:r>
              <a:rPr dirty="0" sz="800" spc="105" b="1">
                <a:latin typeface="Times New Roman"/>
                <a:cs typeface="Times New Roman"/>
              </a:rPr>
              <a:t> </a:t>
            </a:r>
            <a:r>
              <a:rPr dirty="0" sz="800" spc="-10" b="1">
                <a:latin typeface="Times New Roman"/>
                <a:cs typeface="Times New Roman"/>
              </a:rPr>
              <a:t>iniciales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395"/>
              </a:spcBef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condición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inicial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variable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TACS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seleccionando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TACS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(tipo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77)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600"/>
              </a:spcBef>
            </a:pPr>
            <a:r>
              <a:rPr dirty="0" sz="800">
                <a:latin typeface="Times New Roman"/>
                <a:cs typeface="Times New Roman"/>
              </a:rPr>
              <a:t>bajo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TACS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Cond.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Inicial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INIT_T</a:t>
            </a:r>
            <a:r>
              <a:rPr dirty="0" sz="800" spc="-225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icono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400" spc="-20">
                <a:solidFill>
                  <a:srgbClr val="800000"/>
                </a:solidFill>
                <a:latin typeface="Times New Roman"/>
                <a:cs typeface="Times New Roman"/>
              </a:rPr>
              <a:t>INIT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79" name="object 79" descr=""/>
          <p:cNvSpPr txBox="1"/>
          <p:nvPr/>
        </p:nvSpPr>
        <p:spPr>
          <a:xfrm>
            <a:off x="5489961" y="6652953"/>
            <a:ext cx="156845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 spc="-20">
                <a:solidFill>
                  <a:srgbClr val="000080"/>
                </a:solidFill>
                <a:latin typeface="Times New Roman"/>
                <a:cs typeface="Times New Roman"/>
              </a:rPr>
              <a:t>TACS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80" name="object 80" descr=""/>
          <p:cNvSpPr txBox="1"/>
          <p:nvPr/>
        </p:nvSpPr>
        <p:spPr>
          <a:xfrm>
            <a:off x="5734454" y="6685993"/>
            <a:ext cx="52069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50">
                <a:latin typeface="Times New Roman"/>
                <a:cs typeface="Times New Roman"/>
              </a:rPr>
              <a:t>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81" name="object 81" descr=""/>
          <p:cNvSpPr txBox="1"/>
          <p:nvPr/>
        </p:nvSpPr>
        <p:spPr>
          <a:xfrm>
            <a:off x="1089080" y="6931807"/>
            <a:ext cx="5116195" cy="1202055"/>
          </a:xfrm>
          <a:prstGeom prst="rect">
            <a:avLst/>
          </a:prstGeom>
        </p:spPr>
        <p:txBody>
          <a:bodyPr wrap="square" lIns="0" tIns="6159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484"/>
              </a:spcBef>
            </a:pPr>
            <a:r>
              <a:rPr dirty="0" sz="800" b="1">
                <a:latin typeface="Times New Roman"/>
                <a:cs typeface="Times New Roman"/>
              </a:rPr>
              <a:t>4.11.10.6</a:t>
            </a:r>
            <a:r>
              <a:rPr dirty="0" sz="800" spc="10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Declaraciones</a:t>
            </a:r>
            <a:r>
              <a:rPr dirty="0" sz="800" spc="10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</a:t>
            </a:r>
            <a:r>
              <a:rPr dirty="0" sz="800" spc="105" b="1">
                <a:latin typeface="Times New Roman"/>
                <a:cs typeface="Times New Roman"/>
              </a:rPr>
              <a:t> </a:t>
            </a:r>
            <a:r>
              <a:rPr dirty="0" sz="800" spc="-10" b="1">
                <a:latin typeface="Times New Roman"/>
                <a:cs typeface="Times New Roman"/>
              </a:rPr>
              <a:t>Fortran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  <a:spcBef>
                <a:spcPts val="260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declaraciones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Fortran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El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general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proporciona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campo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Tipo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donde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(entrada,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salida,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adentro)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campo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OUT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para</a:t>
            </a:r>
            <a:endParaRPr sz="800">
              <a:latin typeface="Times New Roman"/>
              <a:cs typeface="Times New Roman"/>
            </a:endParaRPr>
          </a:p>
          <a:p>
            <a:pPr marL="12700" marR="675005">
              <a:lnSpc>
                <a:spcPts val="1140"/>
              </a:lnSpc>
              <a:spcBef>
                <a:spcPts val="20"/>
              </a:spcBef>
            </a:pPr>
            <a:r>
              <a:rPr dirty="0" sz="800">
                <a:latin typeface="Times New Roman"/>
                <a:cs typeface="Times New Roman"/>
              </a:rPr>
              <a:t>expresión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Fortran.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declaraciones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escritas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subsección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/</a:t>
            </a:r>
            <a:r>
              <a:rPr dirty="0" sz="800" spc="17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TACS</a:t>
            </a:r>
            <a:r>
              <a:rPr dirty="0" sz="800" spc="-210">
                <a:latin typeface="Courier New"/>
                <a:cs typeface="Courier New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del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comienza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columna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12.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271780">
              <a:lnSpc>
                <a:spcPct val="113799"/>
              </a:lnSpc>
              <a:spcBef>
                <a:spcPts val="5"/>
              </a:spcBef>
            </a:pP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declaraciones</a:t>
            </a:r>
            <a:r>
              <a:rPr dirty="0" sz="800" spc="8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Fortran</a:t>
            </a:r>
            <a:r>
              <a:rPr dirty="0" sz="800" spc="8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8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Los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submenús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Matemáticas</a:t>
            </a:r>
            <a:r>
              <a:rPr dirty="0" sz="800" spc="8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Lógica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incluyen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simples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adicionales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para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operaciones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matemáticas</a:t>
            </a:r>
            <a:r>
              <a:rPr dirty="0" sz="800" spc="1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1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lógicas</a:t>
            </a:r>
            <a:r>
              <a:rPr dirty="0" sz="800" spc="11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básicas.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82" name="object 82" descr=""/>
          <p:cNvSpPr txBox="1"/>
          <p:nvPr/>
        </p:nvSpPr>
        <p:spPr>
          <a:xfrm>
            <a:off x="1089080" y="8205816"/>
            <a:ext cx="495934" cy="36385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10" b="1" i="1">
                <a:latin typeface="Times New Roman"/>
                <a:cs typeface="Times New Roman"/>
              </a:rPr>
              <a:t>General</a:t>
            </a:r>
            <a:endParaRPr sz="800">
              <a:latin typeface="Times New Roman"/>
              <a:cs typeface="Times New Roman"/>
            </a:endParaRPr>
          </a:p>
          <a:p>
            <a:pPr marL="71755">
              <a:lnSpc>
                <a:spcPct val="100000"/>
              </a:lnSpc>
              <a:spcBef>
                <a:spcPts val="705"/>
              </a:spcBef>
            </a:pPr>
            <a:r>
              <a:rPr dirty="0" sz="800" spc="-10">
                <a:latin typeface="Times New Roman"/>
                <a:cs typeface="Times New Roman"/>
              </a:rPr>
              <a:t>Selección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83" name="object 83" descr=""/>
          <p:cNvSpPr txBox="1"/>
          <p:nvPr/>
        </p:nvSpPr>
        <p:spPr>
          <a:xfrm>
            <a:off x="2258683" y="8417270"/>
            <a:ext cx="215582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Nombre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Icono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Tarjeta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Descripción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84" name="object 84" descr=""/>
          <p:cNvSpPr txBox="1"/>
          <p:nvPr/>
        </p:nvSpPr>
        <p:spPr>
          <a:xfrm>
            <a:off x="1148551" y="8661763"/>
            <a:ext cx="37211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10" i="1">
                <a:latin typeface="Times New Roman"/>
                <a:cs typeface="Times New Roman"/>
              </a:rPr>
              <a:t>General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85" name="object 85" descr=""/>
          <p:cNvSpPr txBox="1"/>
          <p:nvPr/>
        </p:nvSpPr>
        <p:spPr>
          <a:xfrm>
            <a:off x="2258683" y="8674979"/>
            <a:ext cx="53340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10">
                <a:latin typeface="Courier New"/>
                <a:cs typeface="Courier New"/>
              </a:rPr>
              <a:t>FORTRAN1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86" name="object 86" descr=""/>
          <p:cNvSpPr txBox="1"/>
          <p:nvPr/>
        </p:nvSpPr>
        <p:spPr>
          <a:xfrm>
            <a:off x="3071458" y="8741058"/>
            <a:ext cx="62230" cy="10477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00" spc="-50">
                <a:solidFill>
                  <a:srgbClr val="800000"/>
                </a:solidFill>
                <a:latin typeface="Times New Roman"/>
                <a:cs typeface="Times New Roman"/>
              </a:rPr>
              <a:t>F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87" name="object 87" descr=""/>
          <p:cNvSpPr txBox="1"/>
          <p:nvPr/>
        </p:nvSpPr>
        <p:spPr>
          <a:xfrm>
            <a:off x="3395247" y="8597006"/>
            <a:ext cx="509905" cy="30353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 marR="5080">
              <a:lnSpc>
                <a:spcPct val="113799"/>
              </a:lnSpc>
              <a:spcBef>
                <a:spcPts val="90"/>
              </a:spcBef>
            </a:pP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TACS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88,98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99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88" name="object 88" descr=""/>
          <p:cNvSpPr txBox="1"/>
          <p:nvPr/>
        </p:nvSpPr>
        <p:spPr>
          <a:xfrm>
            <a:off x="4075864" y="8597006"/>
            <a:ext cx="1428750" cy="30353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 marR="5080">
              <a:lnSpc>
                <a:spcPct val="113799"/>
              </a:lnSpc>
              <a:spcBef>
                <a:spcPts val="90"/>
              </a:spcBef>
            </a:pP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1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especificado</a:t>
            </a:r>
            <a:r>
              <a:rPr dirty="0" sz="800" spc="13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FORTRAN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expresión.</a:t>
            </a:r>
            <a:endParaRPr sz="800">
              <a:latin typeface="Times New Roman"/>
              <a:cs typeface="Times New Roman"/>
            </a:endParaRPr>
          </a:p>
        </p:txBody>
      </p:sp>
      <p:grpSp>
        <p:nvGrpSpPr>
          <p:cNvPr id="89" name="object 89" descr=""/>
          <p:cNvGrpSpPr/>
          <p:nvPr/>
        </p:nvGrpSpPr>
        <p:grpSpPr>
          <a:xfrm>
            <a:off x="368299" y="10088549"/>
            <a:ext cx="502284" cy="13335"/>
            <a:chOff x="368299" y="10088549"/>
            <a:chExt cx="502284" cy="13335"/>
          </a:xfrm>
        </p:grpSpPr>
        <p:sp>
          <p:nvSpPr>
            <p:cNvPr id="90" name="object 90" descr=""/>
            <p:cNvSpPr/>
            <p:nvPr/>
          </p:nvSpPr>
          <p:spPr>
            <a:xfrm>
              <a:off x="368299" y="10088549"/>
              <a:ext cx="502284" cy="6985"/>
            </a:xfrm>
            <a:custGeom>
              <a:avLst/>
              <a:gdLst/>
              <a:ahLst/>
              <a:cxnLst/>
              <a:rect l="l" t="t" r="r" b="b"/>
              <a:pathLst>
                <a:path w="502284" h="6984">
                  <a:moveTo>
                    <a:pt x="502202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502202" y="0"/>
                  </a:lnTo>
                  <a:lnTo>
                    <a:pt x="502202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" name="object 91" descr=""/>
            <p:cNvSpPr/>
            <p:nvPr/>
          </p:nvSpPr>
          <p:spPr>
            <a:xfrm>
              <a:off x="368287" y="10088549"/>
              <a:ext cx="502284" cy="13335"/>
            </a:xfrm>
            <a:custGeom>
              <a:avLst/>
              <a:gdLst/>
              <a:ahLst/>
              <a:cxnLst/>
              <a:rect l="l" t="t" r="r" b="b"/>
              <a:pathLst>
                <a:path w="502284" h="13334">
                  <a:moveTo>
                    <a:pt x="502208" y="0"/>
                  </a:moveTo>
                  <a:lnTo>
                    <a:pt x="495604" y="6616"/>
                  </a:lnTo>
                  <a:lnTo>
                    <a:pt x="0" y="6616"/>
                  </a:lnTo>
                  <a:lnTo>
                    <a:pt x="0" y="13220"/>
                  </a:lnTo>
                  <a:lnTo>
                    <a:pt x="495604" y="13220"/>
                  </a:lnTo>
                  <a:lnTo>
                    <a:pt x="502208" y="13220"/>
                  </a:lnTo>
                  <a:lnTo>
                    <a:pt x="502208" y="6616"/>
                  </a:lnTo>
                  <a:lnTo>
                    <a:pt x="502208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" name="object 92" descr=""/>
            <p:cNvSpPr/>
            <p:nvPr/>
          </p:nvSpPr>
          <p:spPr>
            <a:xfrm>
              <a:off x="368299" y="10088549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4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3" name="object 93" descr=""/>
          <p:cNvSpPr txBox="1"/>
          <p:nvPr/>
        </p:nvSpPr>
        <p:spPr>
          <a:xfrm>
            <a:off x="379553" y="10148547"/>
            <a:ext cx="48450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Page</a:t>
            </a:r>
            <a:r>
              <a:rPr dirty="0" sz="800" spc="6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128</a:t>
            </a:r>
            <a:endParaRPr sz="800">
              <a:latin typeface="Arial"/>
              <a:cs typeface="Arial"/>
            </a:endParaRPr>
          </a:p>
        </p:txBody>
      </p:sp>
      <p:sp>
        <p:nvSpPr>
          <p:cNvPr id="94" name="object 94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95" name="object 95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101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</p:spTree>
  </p:cSld>
  <p:clrMapOvr>
    <a:masterClrMapping/>
  </p:clrMapOvr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935015" y="165100"/>
            <a:ext cx="5226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5" name="object 5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678"/>
                  </a:lnTo>
                  <a:lnTo>
                    <a:pt x="142755" y="98678"/>
                  </a:lnTo>
                  <a:lnTo>
                    <a:pt x="136180" y="99986"/>
                  </a:lnTo>
                  <a:lnTo>
                    <a:pt x="104587" y="124182"/>
                  </a:lnTo>
                  <a:lnTo>
                    <a:pt x="98048" y="143385"/>
                  </a:lnTo>
                  <a:lnTo>
                    <a:pt x="98048" y="569369"/>
                  </a:lnTo>
                  <a:lnTo>
                    <a:pt x="117977" y="603813"/>
                  </a:lnTo>
                  <a:lnTo>
                    <a:pt x="142755" y="614076"/>
                  </a:lnTo>
                  <a:lnTo>
                    <a:pt x="1886711" y="614076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4076"/>
                  </a:moveTo>
                  <a:lnTo>
                    <a:pt x="1744971" y="614076"/>
                  </a:lnTo>
                  <a:lnTo>
                    <a:pt x="1751545" y="612768"/>
                  </a:lnTo>
                  <a:lnTo>
                    <a:pt x="1764174" y="607537"/>
                  </a:lnTo>
                  <a:lnTo>
                    <a:pt x="1788370" y="575944"/>
                  </a:lnTo>
                  <a:lnTo>
                    <a:pt x="1789678" y="569369"/>
                  </a:lnTo>
                  <a:lnTo>
                    <a:pt x="1789678" y="143385"/>
                  </a:lnTo>
                  <a:lnTo>
                    <a:pt x="1769748" y="108942"/>
                  </a:lnTo>
                  <a:lnTo>
                    <a:pt x="1744971" y="98678"/>
                  </a:lnTo>
                  <a:lnTo>
                    <a:pt x="1886711" y="98678"/>
                  </a:lnTo>
                  <a:lnTo>
                    <a:pt x="1886711" y="614076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932176" y="500527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1982" y="528634"/>
                  </a:moveTo>
                  <a:lnTo>
                    <a:pt x="52863" y="528634"/>
                  </a:lnTo>
                  <a:lnTo>
                    <a:pt x="49392" y="528528"/>
                  </a:lnTo>
                  <a:lnTo>
                    <a:pt x="13028" y="510667"/>
                  </a:lnTo>
                  <a:lnTo>
                    <a:pt x="0" y="479180"/>
                  </a:lnTo>
                  <a:lnTo>
                    <a:pt x="0" y="475770"/>
                  </a:lnTo>
                  <a:lnTo>
                    <a:pt x="0" y="49354"/>
                  </a:lnTo>
                  <a:lnTo>
                    <a:pt x="17937" y="13011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861"/>
                  </a:lnTo>
                  <a:lnTo>
                    <a:pt x="1704845" y="49354"/>
                  </a:lnTo>
                  <a:lnTo>
                    <a:pt x="1704845" y="479180"/>
                  </a:lnTo>
                  <a:lnTo>
                    <a:pt x="1686907" y="515623"/>
                  </a:lnTo>
                  <a:lnTo>
                    <a:pt x="1655453" y="528528"/>
                  </a:lnTo>
                  <a:lnTo>
                    <a:pt x="1651982" y="52863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266"/>
              <a:ext cx="145374" cy="145374"/>
            </a:xfrm>
            <a:prstGeom prst="rect">
              <a:avLst/>
            </a:prstGeom>
          </p:spPr>
        </p:pic>
      </p:grpSp>
      <p:sp>
        <p:nvSpPr>
          <p:cNvPr id="8" name="object 8" descr=""/>
          <p:cNvSpPr txBox="1"/>
          <p:nvPr/>
        </p:nvSpPr>
        <p:spPr>
          <a:xfrm>
            <a:off x="3519868" y="811627"/>
            <a:ext cx="52959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10">
                <a:latin typeface="Arial MT"/>
                <a:cs typeface="Arial MT"/>
              </a:rPr>
              <a:t>Traduciendo...</a:t>
            </a:r>
            <a:endParaRPr sz="600">
              <a:latin typeface="Arial MT"/>
              <a:cs typeface="Arial MT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4505379" y="355680"/>
            <a:ext cx="99060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de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referencia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831370" y="7862288"/>
            <a:ext cx="1841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128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4611106" y="7882111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831370" y="798411"/>
            <a:ext cx="163830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 i="1">
                <a:latin typeface="Times New Roman"/>
                <a:cs typeface="Times New Roman"/>
              </a:rPr>
              <a:t>Fortran</a:t>
            </a:r>
            <a:r>
              <a:rPr dirty="0" sz="800" spc="90" b="1" i="1">
                <a:latin typeface="Times New Roman"/>
                <a:cs typeface="Times New Roman"/>
              </a:rPr>
              <a:t> </a:t>
            </a:r>
            <a:r>
              <a:rPr dirty="0" sz="800" b="1" i="1">
                <a:latin typeface="Times New Roman"/>
                <a:cs typeface="Times New Roman"/>
              </a:rPr>
              <a:t>declaraciones</a:t>
            </a:r>
            <a:r>
              <a:rPr dirty="0" sz="800" spc="95" b="1" i="1">
                <a:latin typeface="Times New Roman"/>
                <a:cs typeface="Times New Roman"/>
              </a:rPr>
              <a:t> </a:t>
            </a:r>
            <a:r>
              <a:rPr dirty="0" sz="800" b="1" i="1">
                <a:latin typeface="Times New Roman"/>
                <a:cs typeface="Times New Roman"/>
              </a:rPr>
              <a:t>/</a:t>
            </a:r>
            <a:r>
              <a:rPr dirty="0" sz="800" spc="90" b="1" i="1">
                <a:latin typeface="Times New Roman"/>
                <a:cs typeface="Times New Roman"/>
              </a:rPr>
              <a:t> </a:t>
            </a:r>
            <a:r>
              <a:rPr dirty="0" sz="800" spc="-10" b="1" i="1">
                <a:latin typeface="Times New Roman"/>
                <a:cs typeface="Times New Roman"/>
              </a:rPr>
              <a:t>Matemáticas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890842" y="1009865"/>
            <a:ext cx="436880" cy="185102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10">
                <a:latin typeface="Times New Roman"/>
                <a:cs typeface="Times New Roman"/>
              </a:rPr>
              <a:t>Selección</a:t>
            </a:r>
            <a:endParaRPr sz="800">
              <a:latin typeface="Times New Roman"/>
              <a:cs typeface="Times New Roman"/>
            </a:endParaRPr>
          </a:p>
          <a:p>
            <a:pPr marL="12700" marR="192405">
              <a:lnSpc>
                <a:spcPct val="165300"/>
              </a:lnSpc>
              <a:spcBef>
                <a:spcPts val="80"/>
              </a:spcBef>
            </a:pPr>
            <a:r>
              <a:rPr dirty="0" sz="800" i="1">
                <a:latin typeface="Times New Roman"/>
                <a:cs typeface="Times New Roman"/>
              </a:rPr>
              <a:t>x</a:t>
            </a:r>
            <a:r>
              <a:rPr dirty="0" sz="800" spc="2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-</a:t>
            </a:r>
            <a:r>
              <a:rPr dirty="0" sz="800" spc="20" i="1">
                <a:latin typeface="Times New Roman"/>
                <a:cs typeface="Times New Roman"/>
              </a:rPr>
              <a:t> </a:t>
            </a:r>
            <a:r>
              <a:rPr dirty="0" sz="800" spc="-50" i="1">
                <a:latin typeface="Times New Roman"/>
                <a:cs typeface="Times New Roman"/>
              </a:rPr>
              <a:t>y</a:t>
            </a:r>
            <a:r>
              <a:rPr dirty="0" sz="800" spc="50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x</a:t>
            </a:r>
            <a:r>
              <a:rPr dirty="0" sz="800" spc="2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+</a:t>
            </a:r>
            <a:r>
              <a:rPr dirty="0" sz="800" spc="25" i="1">
                <a:latin typeface="Times New Roman"/>
                <a:cs typeface="Times New Roman"/>
              </a:rPr>
              <a:t> </a:t>
            </a:r>
            <a:r>
              <a:rPr dirty="0" sz="800" spc="-50" i="1">
                <a:latin typeface="Times New Roman"/>
                <a:cs typeface="Times New Roman"/>
              </a:rPr>
              <a:t>y</a:t>
            </a:r>
            <a:r>
              <a:rPr dirty="0" sz="800" spc="50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x</a:t>
            </a:r>
            <a:r>
              <a:rPr dirty="0" sz="800" spc="2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*</a:t>
            </a:r>
            <a:r>
              <a:rPr dirty="0" sz="800" spc="20" i="1">
                <a:latin typeface="Times New Roman"/>
                <a:cs typeface="Times New Roman"/>
              </a:rPr>
              <a:t> </a:t>
            </a:r>
            <a:r>
              <a:rPr dirty="0" sz="800" spc="-60" i="1">
                <a:latin typeface="Times New Roman"/>
                <a:cs typeface="Times New Roman"/>
              </a:rPr>
              <a:t>K</a:t>
            </a:r>
            <a:endParaRPr sz="800">
              <a:latin typeface="Times New Roman"/>
              <a:cs typeface="Times New Roman"/>
            </a:endParaRPr>
          </a:p>
          <a:p>
            <a:pPr marL="12700" marR="215900">
              <a:lnSpc>
                <a:spcPct val="124700"/>
              </a:lnSpc>
              <a:spcBef>
                <a:spcPts val="365"/>
              </a:spcBef>
            </a:pPr>
            <a:r>
              <a:rPr dirty="0" sz="800" i="1">
                <a:latin typeface="Times New Roman"/>
                <a:cs typeface="Times New Roman"/>
              </a:rPr>
              <a:t>x</a:t>
            </a:r>
            <a:r>
              <a:rPr dirty="0" sz="800" spc="2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*</a:t>
            </a:r>
            <a:r>
              <a:rPr dirty="0" sz="800" spc="20" i="1">
                <a:latin typeface="Times New Roman"/>
                <a:cs typeface="Times New Roman"/>
              </a:rPr>
              <a:t> </a:t>
            </a:r>
            <a:r>
              <a:rPr dirty="0" sz="800" spc="-50" i="1">
                <a:latin typeface="Times New Roman"/>
                <a:cs typeface="Times New Roman"/>
              </a:rPr>
              <a:t>y</a:t>
            </a:r>
            <a:r>
              <a:rPr dirty="0" sz="800" spc="50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x</a:t>
            </a:r>
            <a:r>
              <a:rPr dirty="0" sz="800" spc="1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/</a:t>
            </a:r>
            <a:r>
              <a:rPr dirty="0" sz="800" spc="15" i="1">
                <a:latin typeface="Times New Roman"/>
                <a:cs typeface="Times New Roman"/>
              </a:rPr>
              <a:t> </a:t>
            </a:r>
            <a:r>
              <a:rPr dirty="0" sz="800" spc="-50" i="1">
                <a:latin typeface="Times New Roman"/>
                <a:cs typeface="Times New Roman"/>
              </a:rPr>
              <a:t>y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85"/>
              </a:spcBef>
            </a:pPr>
            <a:r>
              <a:rPr dirty="0" sz="800" i="1">
                <a:latin typeface="Times New Roman"/>
                <a:cs typeface="Times New Roman"/>
              </a:rPr>
              <a:t>El</a:t>
            </a:r>
            <a:r>
              <a:rPr dirty="0" sz="800" spc="1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2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x</a:t>
            </a:r>
            <a:r>
              <a:rPr dirty="0" sz="800" spc="20" i="1">
                <a:latin typeface="Times New Roman"/>
                <a:cs typeface="Times New Roman"/>
              </a:rPr>
              <a:t> </a:t>
            </a:r>
            <a:r>
              <a:rPr dirty="0" sz="800" spc="-50" i="1">
                <a:latin typeface="Times New Roman"/>
                <a:cs typeface="Times New Roman"/>
              </a:rPr>
              <a:t>|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80"/>
              </a:spcBef>
            </a:pPr>
            <a:r>
              <a:rPr dirty="0" sz="800" i="1">
                <a:latin typeface="Times New Roman"/>
                <a:cs typeface="Times New Roman"/>
              </a:rPr>
              <a:t>-</a:t>
            </a:r>
            <a:r>
              <a:rPr dirty="0" sz="800" spc="15" i="1">
                <a:latin typeface="Times New Roman"/>
                <a:cs typeface="Times New Roman"/>
              </a:rPr>
              <a:t> </a:t>
            </a:r>
            <a:r>
              <a:rPr dirty="0" sz="800" spc="-50" i="1">
                <a:latin typeface="Times New Roman"/>
                <a:cs typeface="Times New Roman"/>
              </a:rPr>
              <a:t>X</a:t>
            </a:r>
            <a:endParaRPr sz="800">
              <a:latin typeface="Times New Roman"/>
              <a:cs typeface="Times New Roman"/>
            </a:endParaRPr>
          </a:p>
          <a:p>
            <a:pPr marL="12700" marR="107314">
              <a:lnSpc>
                <a:spcPts val="1200"/>
              </a:lnSpc>
              <a:spcBef>
                <a:spcPts val="25"/>
              </a:spcBef>
            </a:pPr>
            <a:r>
              <a:rPr dirty="0" sz="800" i="1">
                <a:latin typeface="Times New Roman"/>
                <a:cs typeface="Times New Roman"/>
              </a:rPr>
              <a:t>sqrt</a:t>
            </a:r>
            <a:r>
              <a:rPr dirty="0" sz="800" spc="40" i="1">
                <a:latin typeface="Times New Roman"/>
                <a:cs typeface="Times New Roman"/>
              </a:rPr>
              <a:t> </a:t>
            </a:r>
            <a:r>
              <a:rPr dirty="0" sz="800" spc="-25" i="1">
                <a:latin typeface="Times New Roman"/>
                <a:cs typeface="Times New Roman"/>
              </a:rPr>
              <a:t>(x)</a:t>
            </a:r>
            <a:r>
              <a:rPr dirty="0" sz="800" spc="50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exp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spc="-25" i="1">
                <a:latin typeface="Times New Roman"/>
                <a:cs typeface="Times New Roman"/>
              </a:rPr>
              <a:t>(x)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800" i="1">
                <a:latin typeface="Times New Roman"/>
                <a:cs typeface="Times New Roman"/>
              </a:rPr>
              <a:t>log</a:t>
            </a:r>
            <a:r>
              <a:rPr dirty="0" sz="800" spc="35" i="1">
                <a:latin typeface="Times New Roman"/>
                <a:cs typeface="Times New Roman"/>
              </a:rPr>
              <a:t> </a:t>
            </a:r>
            <a:r>
              <a:rPr dirty="0" sz="800" spc="-25" i="1">
                <a:latin typeface="Times New Roman"/>
                <a:cs typeface="Times New Roman"/>
              </a:rPr>
              <a:t>(x)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2007582" y="1009865"/>
            <a:ext cx="215582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Nombre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Icono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Tarjeta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Descripción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2007582" y="1136737"/>
            <a:ext cx="723900" cy="1558925"/>
          </a:xfrm>
          <a:prstGeom prst="rect">
            <a:avLst/>
          </a:prstGeom>
        </p:spPr>
        <p:txBody>
          <a:bodyPr wrap="square" lIns="0" tIns="8255" rIns="0" bIns="0" rtlCol="0" vert="horz">
            <a:spAutoFit/>
          </a:bodyPr>
          <a:lstStyle/>
          <a:p>
            <a:pPr marL="12700" marR="385445">
              <a:lnSpc>
                <a:spcPct val="165300"/>
              </a:lnSpc>
              <a:spcBef>
                <a:spcPts val="65"/>
              </a:spcBef>
            </a:pPr>
            <a:r>
              <a:rPr dirty="0" sz="800" spc="-10">
                <a:latin typeface="Courier New"/>
                <a:cs typeface="Courier New"/>
              </a:rPr>
              <a:t>DIFF2 </a:t>
            </a:r>
            <a:r>
              <a:rPr dirty="0" sz="800" spc="-20">
                <a:latin typeface="Courier New"/>
                <a:cs typeface="Courier New"/>
              </a:rPr>
              <a:t>SUM2 </a:t>
            </a:r>
            <a:r>
              <a:rPr dirty="0" sz="800" spc="-10">
                <a:latin typeface="Courier New"/>
                <a:cs typeface="Courier New"/>
              </a:rPr>
              <a:t>MULTK</a:t>
            </a:r>
            <a:endParaRPr sz="800">
              <a:latin typeface="Courier New"/>
              <a:cs typeface="Courier New"/>
            </a:endParaRPr>
          </a:p>
          <a:p>
            <a:pPr marL="12700" marR="385445">
              <a:lnSpc>
                <a:spcPct val="119200"/>
              </a:lnSpc>
              <a:spcBef>
                <a:spcPts val="420"/>
              </a:spcBef>
            </a:pPr>
            <a:r>
              <a:rPr dirty="0" sz="800" spc="-10">
                <a:latin typeface="Courier New"/>
                <a:cs typeface="Courier New"/>
              </a:rPr>
              <a:t>MULT2 </a:t>
            </a:r>
            <a:r>
              <a:rPr dirty="0" sz="800" spc="-20">
                <a:latin typeface="Courier New"/>
                <a:cs typeface="Courier New"/>
              </a:rPr>
              <a:t>DIV2</a:t>
            </a:r>
            <a:endParaRPr sz="800">
              <a:latin typeface="Courier New"/>
              <a:cs typeface="Courier New"/>
            </a:endParaRPr>
          </a:p>
          <a:p>
            <a:pPr marL="12700" marR="5080">
              <a:lnSpc>
                <a:spcPts val="1200"/>
              </a:lnSpc>
              <a:spcBef>
                <a:spcPts val="20"/>
              </a:spcBef>
            </a:pPr>
            <a:r>
              <a:rPr dirty="0" sz="800" spc="-10">
                <a:latin typeface="Courier New"/>
                <a:cs typeface="Courier New"/>
              </a:rPr>
              <a:t>abdominales </a:t>
            </a:r>
            <a:r>
              <a:rPr dirty="0" sz="800" spc="-25">
                <a:latin typeface="Courier New"/>
                <a:cs typeface="Courier New"/>
              </a:rPr>
              <a:t>NEG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800" spc="-20">
                <a:latin typeface="Courier New"/>
                <a:cs typeface="Courier New"/>
              </a:rPr>
              <a:t>SQRT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85"/>
              </a:spcBef>
            </a:pPr>
            <a:r>
              <a:rPr dirty="0" sz="800" spc="-25">
                <a:latin typeface="Courier New"/>
                <a:cs typeface="Courier New"/>
              </a:rPr>
              <a:t>Exp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2787317" y="1214711"/>
            <a:ext cx="48260" cy="730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300" spc="-50">
                <a:latin typeface="Times New Roman"/>
                <a:cs typeface="Times New Roman"/>
              </a:rPr>
              <a:t>+</a:t>
            </a:r>
            <a:endParaRPr sz="300">
              <a:latin typeface="Times New Roman"/>
              <a:cs typeface="Times New Roman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2912868" y="1340261"/>
            <a:ext cx="43180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 spc="-50">
                <a:latin typeface="Times New Roman"/>
                <a:cs typeface="Times New Roman"/>
              </a:rPr>
              <a:t>-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2787317" y="1419557"/>
            <a:ext cx="48260" cy="730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300" spc="-50">
                <a:latin typeface="Times New Roman"/>
                <a:cs typeface="Times New Roman"/>
              </a:rPr>
              <a:t>+</a:t>
            </a:r>
            <a:endParaRPr sz="300">
              <a:latin typeface="Times New Roman"/>
              <a:cs typeface="Times New Roman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2912868" y="1545107"/>
            <a:ext cx="48260" cy="730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300" spc="-50">
                <a:latin typeface="Times New Roman"/>
                <a:cs typeface="Times New Roman"/>
              </a:rPr>
              <a:t>+</a:t>
            </a:r>
            <a:endParaRPr sz="300">
              <a:latin typeface="Times New Roman"/>
              <a:cs typeface="Times New Roman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2879828" y="1650834"/>
            <a:ext cx="54610" cy="730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300" spc="-50">
                <a:solidFill>
                  <a:srgbClr val="0000FF"/>
                </a:solidFill>
                <a:latin typeface="Times New Roman"/>
                <a:cs typeface="Times New Roman"/>
              </a:rPr>
              <a:t>K</a:t>
            </a:r>
            <a:endParaRPr sz="300">
              <a:latin typeface="Times New Roman"/>
              <a:cs typeface="Times New Roman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2879828" y="1875504"/>
            <a:ext cx="92075" cy="21717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>
                <a:solidFill>
                  <a:srgbClr val="0000FF"/>
                </a:solidFill>
                <a:latin typeface="Times New Roman"/>
                <a:cs typeface="Times New Roman"/>
              </a:rPr>
              <a:t>*</a:t>
            </a:r>
            <a:r>
              <a:rPr dirty="0" sz="400" spc="5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400" spc="-50">
                <a:solidFill>
                  <a:srgbClr val="0000FF"/>
                </a:solidFill>
                <a:latin typeface="Times New Roman"/>
                <a:cs typeface="Times New Roman"/>
              </a:rPr>
              <a:t>*</a:t>
            </a:r>
            <a:endParaRPr sz="400">
              <a:latin typeface="Times New Roman"/>
              <a:cs typeface="Times New Roman"/>
            </a:endParaRPr>
          </a:p>
          <a:p>
            <a:pPr marL="19050">
              <a:lnSpc>
                <a:spcPct val="100000"/>
              </a:lnSpc>
              <a:spcBef>
                <a:spcPts val="295"/>
              </a:spcBef>
            </a:pPr>
            <a:r>
              <a:rPr dirty="0" sz="250" spc="-50">
                <a:solidFill>
                  <a:srgbClr val="0000FF"/>
                </a:solidFill>
                <a:latin typeface="Times New Roman"/>
                <a:cs typeface="Times New Roman"/>
              </a:rPr>
              <a:t>X</a:t>
            </a:r>
            <a:endParaRPr sz="250">
              <a:latin typeface="Times New Roman"/>
              <a:cs typeface="Times New Roman"/>
            </a:endParaRPr>
          </a:p>
          <a:p>
            <a:pPr marL="19050">
              <a:lnSpc>
                <a:spcPct val="100000"/>
              </a:lnSpc>
              <a:spcBef>
                <a:spcPts val="114"/>
              </a:spcBef>
            </a:pPr>
            <a:r>
              <a:rPr dirty="0" sz="250" spc="-50">
                <a:solidFill>
                  <a:srgbClr val="0000FF"/>
                </a:solidFill>
                <a:latin typeface="Times New Roman"/>
                <a:cs typeface="Times New Roman"/>
              </a:rPr>
              <a:t>y</a:t>
            </a:r>
            <a:endParaRPr sz="250">
              <a:latin typeface="Times New Roman"/>
              <a:cs typeface="Times New Roman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2800533" y="2113389"/>
            <a:ext cx="147320" cy="11303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ts val="335"/>
              </a:lnSpc>
              <a:spcBef>
                <a:spcPts val="110"/>
              </a:spcBef>
            </a:pPr>
            <a:r>
              <a:rPr dirty="0" sz="300" spc="-50">
                <a:solidFill>
                  <a:srgbClr val="0000FF"/>
                </a:solidFill>
                <a:latin typeface="Times New Roman"/>
                <a:cs typeface="Times New Roman"/>
              </a:rPr>
              <a:t>X</a:t>
            </a:r>
            <a:endParaRPr sz="300">
              <a:latin typeface="Times New Roman"/>
              <a:cs typeface="Times New Roman"/>
            </a:endParaRPr>
          </a:p>
          <a:p>
            <a:pPr marL="78740">
              <a:lnSpc>
                <a:spcPts val="335"/>
              </a:lnSpc>
            </a:pPr>
            <a:r>
              <a:rPr dirty="0" sz="300">
                <a:solidFill>
                  <a:srgbClr val="0000FF"/>
                </a:solidFill>
                <a:latin typeface="Times New Roman"/>
                <a:cs typeface="Times New Roman"/>
              </a:rPr>
              <a:t>|</a:t>
            </a:r>
            <a:r>
              <a:rPr dirty="0" sz="300" spc="-5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300">
                <a:solidFill>
                  <a:srgbClr val="0000FF"/>
                </a:solidFill>
                <a:latin typeface="Times New Roman"/>
                <a:cs typeface="Times New Roman"/>
              </a:rPr>
              <a:t>x</a:t>
            </a:r>
            <a:r>
              <a:rPr dirty="0" sz="300" spc="5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300" spc="-50">
                <a:solidFill>
                  <a:srgbClr val="0000FF"/>
                </a:solidFill>
                <a:latin typeface="Times New Roman"/>
                <a:cs typeface="Times New Roman"/>
              </a:rPr>
              <a:t>|</a:t>
            </a:r>
            <a:endParaRPr sz="300">
              <a:latin typeface="Times New Roman"/>
              <a:cs typeface="Times New Roman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2846789" y="2298411"/>
            <a:ext cx="93345" cy="6540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250" spc="-25">
                <a:solidFill>
                  <a:srgbClr val="0000FF"/>
                </a:solidFill>
                <a:latin typeface="Times New Roman"/>
                <a:cs typeface="Times New Roman"/>
              </a:rPr>
              <a:t>NEG</a:t>
            </a:r>
            <a:endParaRPr sz="250">
              <a:latin typeface="Times New Roman"/>
              <a:cs typeface="Times New Roman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2853397" y="2595768"/>
            <a:ext cx="87630" cy="730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300" spc="-25" i="1">
                <a:solidFill>
                  <a:srgbClr val="0000FF"/>
                </a:solidFill>
                <a:latin typeface="Times New Roman"/>
                <a:cs typeface="Times New Roman"/>
              </a:rPr>
              <a:t>Exp</a:t>
            </a:r>
            <a:endParaRPr sz="300">
              <a:latin typeface="Times New Roman"/>
              <a:cs typeface="Times New Roman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1982182" y="2675063"/>
            <a:ext cx="114617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baseline="-6944" sz="1200">
                <a:latin typeface="Courier New"/>
                <a:cs typeface="Courier New"/>
              </a:rPr>
              <a:t>INICIAR</a:t>
            </a:r>
            <a:r>
              <a:rPr dirty="0" baseline="-6944" sz="1200" spc="247">
                <a:latin typeface="Courier New"/>
                <a:cs typeface="Courier New"/>
              </a:rPr>
              <a:t> </a:t>
            </a:r>
            <a:r>
              <a:rPr dirty="0" baseline="-6944" sz="1200" spc="-15">
                <a:latin typeface="Courier New"/>
                <a:cs typeface="Courier New"/>
              </a:rPr>
              <a:t>SESIÓN</a:t>
            </a:r>
            <a:r>
              <a:rPr dirty="0" sz="300" spc="-10" i="1">
                <a:solidFill>
                  <a:srgbClr val="0000FF"/>
                </a:solidFill>
                <a:latin typeface="Times New Roman"/>
                <a:cs typeface="Times New Roman"/>
              </a:rPr>
              <a:t>Iniciar</a:t>
            </a:r>
            <a:r>
              <a:rPr dirty="0" sz="300" spc="25" i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300" spc="-10" i="1">
                <a:solidFill>
                  <a:srgbClr val="0000FF"/>
                </a:solidFill>
                <a:latin typeface="Times New Roman"/>
                <a:cs typeface="Times New Roman"/>
              </a:rPr>
              <a:t>sesión</a:t>
            </a:r>
            <a:endParaRPr sz="300">
              <a:latin typeface="Times New Roman"/>
              <a:cs typeface="Times New Roman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3183793" y="1130130"/>
            <a:ext cx="2109470" cy="1704339"/>
          </a:xfrm>
          <a:prstGeom prst="rect">
            <a:avLst/>
          </a:prstGeom>
        </p:spPr>
        <p:txBody>
          <a:bodyPr wrap="square" lIns="0" tIns="9525" rIns="0" bIns="0" rtlCol="0" vert="horz">
            <a:spAutoFit/>
          </a:bodyPr>
          <a:lstStyle/>
          <a:p>
            <a:pPr marL="25400" marR="183515">
              <a:lnSpc>
                <a:spcPct val="164400"/>
              </a:lnSpc>
              <a:spcBef>
                <a:spcPts val="75"/>
              </a:spcBef>
            </a:pPr>
            <a:r>
              <a:rPr dirty="0" sz="800">
                <a:latin typeface="Times New Roman"/>
                <a:cs typeface="Times New Roman"/>
              </a:rPr>
              <a:t>TACS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98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Resta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dos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señales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entrada.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TACS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98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Adición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dos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señales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entrada.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TACS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98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Multiplicación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factor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K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.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TACS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98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Multiplicación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x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y.</a:t>
            </a:r>
            <a:endParaRPr sz="800">
              <a:latin typeface="Times New Roman"/>
              <a:cs typeface="Times New Roman"/>
            </a:endParaRPr>
          </a:p>
          <a:p>
            <a:pPr marL="25400" marR="45720">
              <a:lnSpc>
                <a:spcPct val="119200"/>
              </a:lnSpc>
            </a:pPr>
            <a:r>
              <a:rPr dirty="0" sz="800">
                <a:latin typeface="Times New Roman"/>
                <a:cs typeface="Times New Roman"/>
              </a:rPr>
              <a:t>TACS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98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Relación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señales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entrada.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TACS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98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Valor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absoluto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señal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entrada.</a:t>
            </a:r>
            <a:endParaRPr sz="800">
              <a:latin typeface="Times New Roman"/>
              <a:cs typeface="Times New Roman"/>
            </a:endParaRPr>
          </a:p>
          <a:p>
            <a:pPr marL="12700" marR="5080" indent="12700">
              <a:lnSpc>
                <a:spcPct val="119200"/>
              </a:lnSpc>
              <a:spcBef>
                <a:spcPts val="50"/>
              </a:spcBef>
            </a:pPr>
            <a:r>
              <a:rPr dirty="0" sz="800">
                <a:latin typeface="Times New Roman"/>
                <a:cs typeface="Times New Roman"/>
              </a:rPr>
              <a:t>TACS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98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Cambia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signo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señal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entrada.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TACS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98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Raíz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cuadrada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señal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entrada.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TACS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98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Exponente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señal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entrada.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^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x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TACS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98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Logaritmo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natural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og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señal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entrada.</a:t>
            </a:r>
            <a:endParaRPr sz="800">
              <a:latin typeface="Times New Roman"/>
              <a:cs typeface="Times New Roman"/>
            </a:endParaRPr>
          </a:p>
        </p:txBody>
      </p:sp>
      <p:graphicFrame>
        <p:nvGraphicFramePr>
          <p:cNvPr id="27" name="object 27" descr=""/>
          <p:cNvGraphicFramePr>
            <a:graphicFrameLocks noGrp="1"/>
          </p:cNvGraphicFramePr>
          <p:nvPr/>
        </p:nvGraphicFramePr>
        <p:xfrm>
          <a:off x="871792" y="2851258"/>
          <a:ext cx="4432300" cy="86296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82320"/>
                <a:gridCol w="934085"/>
                <a:gridCol w="483234"/>
                <a:gridCol w="2155190"/>
              </a:tblGrid>
              <a:tr h="421640">
                <a:tc>
                  <a:txBody>
                    <a:bodyPr/>
                    <a:lstStyle/>
                    <a:p>
                      <a:pPr marL="31750" marR="358140">
                        <a:lnSpc>
                          <a:spcPts val="1140"/>
                        </a:lnSpc>
                        <a:spcBef>
                          <a:spcPts val="35"/>
                        </a:spcBef>
                      </a:pPr>
                      <a:r>
                        <a:rPr dirty="0" sz="800" i="1">
                          <a:latin typeface="Times New Roman"/>
                          <a:cs typeface="Times New Roman"/>
                        </a:rPr>
                        <a:t>log10</a:t>
                      </a:r>
                      <a:r>
                        <a:rPr dirty="0" sz="800" spc="55" i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800" spc="-25" i="1">
                          <a:latin typeface="Times New Roman"/>
                          <a:cs typeface="Times New Roman"/>
                        </a:rPr>
                        <a:t>(x)</a:t>
                      </a:r>
                      <a:r>
                        <a:rPr dirty="0" sz="800" spc="500" i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800" i="1">
                          <a:latin typeface="Times New Roman"/>
                          <a:cs typeface="Times New Roman"/>
                        </a:rPr>
                        <a:t>rad</a:t>
                      </a:r>
                      <a:r>
                        <a:rPr dirty="0" sz="800" spc="35" i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800" spc="-25" i="1">
                          <a:latin typeface="Times New Roman"/>
                          <a:cs typeface="Times New Roman"/>
                        </a:rPr>
                        <a:t>(x)</a:t>
                      </a: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4445"/>
                </a:tc>
                <a:tc>
                  <a:txBody>
                    <a:bodyPr/>
                    <a:lstStyle/>
                    <a:p>
                      <a:pPr marL="365760">
                        <a:lnSpc>
                          <a:spcPct val="100000"/>
                        </a:lnSpc>
                        <a:spcBef>
                          <a:spcPts val="45"/>
                        </a:spcBef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LOG10</a:t>
                      </a:r>
                      <a:endParaRPr sz="800">
                        <a:latin typeface="Courier New"/>
                        <a:cs typeface="Courier New"/>
                      </a:endParaRPr>
                    </a:p>
                    <a:p>
                      <a:pPr marL="365760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dirty="0" sz="800" spc="-25">
                          <a:latin typeface="Courier New"/>
                          <a:cs typeface="Courier New"/>
                        </a:rPr>
                        <a:t>RAD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5715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endParaRPr sz="300">
                        <a:latin typeface="Times New Roman"/>
                        <a:cs typeface="Times New Roman"/>
                      </a:endParaRPr>
                    </a:p>
                    <a:p>
                      <a:pPr marL="25082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300" spc="-10" i="1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log10</a:t>
                      </a:r>
                      <a:endParaRPr sz="3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3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145"/>
                        </a:spcBef>
                      </a:pPr>
                      <a:endParaRPr sz="300">
                        <a:latin typeface="Times New Roman"/>
                        <a:cs typeface="Times New Roman"/>
                      </a:endParaRPr>
                    </a:p>
                    <a:p>
                      <a:pPr marL="264160">
                        <a:lnSpc>
                          <a:spcPct val="100000"/>
                        </a:lnSpc>
                      </a:pPr>
                      <a:r>
                        <a:rPr dirty="0" sz="300" spc="-25" i="1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RAD</a:t>
                      </a:r>
                      <a:endParaRPr sz="3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5080"/>
                </a:tc>
                <a:tc>
                  <a:txBody>
                    <a:bodyPr/>
                    <a:lstStyle/>
                    <a:p>
                      <a:pPr marL="137160">
                        <a:lnSpc>
                          <a:spcPts val="900"/>
                        </a:lnSpc>
                      </a:pPr>
                      <a:r>
                        <a:rPr dirty="0" sz="800">
                          <a:latin typeface="Times New Roman"/>
                          <a:cs typeface="Times New Roman"/>
                        </a:rPr>
                        <a:t>TACS</a:t>
                      </a:r>
                      <a:r>
                        <a:rPr dirty="0" sz="800" spc="5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800">
                          <a:latin typeface="Times New Roman"/>
                          <a:cs typeface="Times New Roman"/>
                        </a:rPr>
                        <a:t>98</a:t>
                      </a:r>
                      <a:r>
                        <a:rPr dirty="0" sz="800" spc="5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800">
                          <a:latin typeface="Times New Roman"/>
                          <a:cs typeface="Times New Roman"/>
                        </a:rPr>
                        <a:t>Logaritmo</a:t>
                      </a:r>
                      <a:r>
                        <a:rPr dirty="0" sz="800" spc="5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800">
                          <a:latin typeface="Times New Roman"/>
                          <a:cs typeface="Times New Roman"/>
                        </a:rPr>
                        <a:t>de</a:t>
                      </a:r>
                      <a:r>
                        <a:rPr dirty="0" sz="800" spc="5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800">
                          <a:latin typeface="Times New Roman"/>
                          <a:cs typeface="Times New Roman"/>
                        </a:rPr>
                        <a:t>señal</a:t>
                      </a:r>
                      <a:r>
                        <a:rPr dirty="0" sz="800" spc="5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800">
                          <a:latin typeface="Times New Roman"/>
                          <a:cs typeface="Times New Roman"/>
                        </a:rPr>
                        <a:t>de</a:t>
                      </a:r>
                      <a:r>
                        <a:rPr dirty="0" sz="800" spc="5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800" spc="-10">
                          <a:latin typeface="Times New Roman"/>
                          <a:cs typeface="Times New Roman"/>
                        </a:rPr>
                        <a:t>entrada.</a:t>
                      </a: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marL="13716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dirty="0" sz="800">
                          <a:latin typeface="Times New Roman"/>
                          <a:cs typeface="Times New Roman"/>
                        </a:rPr>
                        <a:t>TACS</a:t>
                      </a:r>
                      <a:r>
                        <a:rPr dirty="0" sz="800" spc="5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800">
                          <a:latin typeface="Times New Roman"/>
                          <a:cs typeface="Times New Roman"/>
                        </a:rPr>
                        <a:t>98</a:t>
                      </a:r>
                      <a:r>
                        <a:rPr dirty="0" sz="800" spc="5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800">
                          <a:latin typeface="Times New Roman"/>
                          <a:cs typeface="Times New Roman"/>
                        </a:rPr>
                        <a:t>Convierte</a:t>
                      </a:r>
                      <a:r>
                        <a:rPr dirty="0" sz="800" spc="6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800">
                          <a:latin typeface="Times New Roman"/>
                          <a:cs typeface="Times New Roman"/>
                        </a:rPr>
                        <a:t>la</a:t>
                      </a:r>
                      <a:r>
                        <a:rPr dirty="0" sz="800" spc="5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800">
                          <a:latin typeface="Times New Roman"/>
                          <a:cs typeface="Times New Roman"/>
                        </a:rPr>
                        <a:t>señal</a:t>
                      </a:r>
                      <a:r>
                        <a:rPr dirty="0" sz="800" spc="6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800">
                          <a:latin typeface="Times New Roman"/>
                          <a:cs typeface="Times New Roman"/>
                        </a:rPr>
                        <a:t>de</a:t>
                      </a:r>
                      <a:r>
                        <a:rPr dirty="0" sz="800" spc="5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800">
                          <a:latin typeface="Times New Roman"/>
                          <a:cs typeface="Times New Roman"/>
                        </a:rPr>
                        <a:t>entrada</a:t>
                      </a:r>
                      <a:r>
                        <a:rPr dirty="0" sz="800" spc="6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800" spc="-25">
                          <a:latin typeface="Times New Roman"/>
                          <a:cs typeface="Times New Roman"/>
                        </a:rPr>
                        <a:t>de</a:t>
                      </a: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marL="75819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>
                          <a:latin typeface="Times New Roman"/>
                          <a:cs typeface="Times New Roman"/>
                        </a:rPr>
                        <a:t>grados</a:t>
                      </a:r>
                      <a:r>
                        <a:rPr dirty="0" sz="800" spc="5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800">
                          <a:latin typeface="Times New Roman"/>
                          <a:cs typeface="Times New Roman"/>
                        </a:rPr>
                        <a:t>a</a:t>
                      </a:r>
                      <a:r>
                        <a:rPr dirty="0" sz="800" spc="5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800" spc="-10">
                          <a:latin typeface="Times New Roman"/>
                          <a:cs typeface="Times New Roman"/>
                        </a:rPr>
                        <a:t>radianes.</a:t>
                      </a: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283845">
                <a:tc>
                  <a:txBody>
                    <a:bodyPr/>
                    <a:lstStyle/>
                    <a:p>
                      <a:pPr marL="31750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dirty="0" sz="800" i="1">
                          <a:latin typeface="Times New Roman"/>
                          <a:cs typeface="Times New Roman"/>
                        </a:rPr>
                        <a:t>deg</a:t>
                      </a:r>
                      <a:r>
                        <a:rPr dirty="0" sz="800" spc="50" i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800" spc="-25" i="1">
                          <a:latin typeface="Times New Roman"/>
                          <a:cs typeface="Times New Roman"/>
                        </a:rPr>
                        <a:t>(x)</a:t>
                      </a: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33020"/>
                </a:tc>
                <a:tc>
                  <a:txBody>
                    <a:bodyPr/>
                    <a:lstStyle/>
                    <a:p>
                      <a:pPr algn="ctr" marR="381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800" spc="-25">
                          <a:latin typeface="Courier New"/>
                          <a:cs typeface="Courier New"/>
                        </a:rPr>
                        <a:t>DEG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13335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endParaRPr sz="300">
                        <a:latin typeface="Times New Roman"/>
                        <a:cs typeface="Times New Roman"/>
                      </a:endParaRPr>
                    </a:p>
                    <a:p>
                      <a:pPr algn="r" marR="129539">
                        <a:lnSpc>
                          <a:spcPct val="100000"/>
                        </a:lnSpc>
                      </a:pPr>
                      <a:r>
                        <a:rPr dirty="0" sz="300" spc="-25" i="1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DEG</a:t>
                      </a:r>
                      <a:endParaRPr sz="3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19685"/>
                </a:tc>
                <a:tc>
                  <a:txBody>
                    <a:bodyPr/>
                    <a:lstStyle/>
                    <a:p>
                      <a:pPr marL="137160"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r>
                        <a:rPr dirty="0" sz="800">
                          <a:latin typeface="Times New Roman"/>
                          <a:cs typeface="Times New Roman"/>
                        </a:rPr>
                        <a:t>TACS</a:t>
                      </a:r>
                      <a:r>
                        <a:rPr dirty="0" sz="800" spc="5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800">
                          <a:latin typeface="Times New Roman"/>
                          <a:cs typeface="Times New Roman"/>
                        </a:rPr>
                        <a:t>98</a:t>
                      </a:r>
                      <a:r>
                        <a:rPr dirty="0" sz="800" spc="5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800">
                          <a:latin typeface="Times New Roman"/>
                          <a:cs typeface="Times New Roman"/>
                        </a:rPr>
                        <a:t>Convierte</a:t>
                      </a:r>
                      <a:r>
                        <a:rPr dirty="0" sz="800" spc="6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800">
                          <a:latin typeface="Times New Roman"/>
                          <a:cs typeface="Times New Roman"/>
                        </a:rPr>
                        <a:t>la</a:t>
                      </a:r>
                      <a:r>
                        <a:rPr dirty="0" sz="800" spc="5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800">
                          <a:latin typeface="Times New Roman"/>
                          <a:cs typeface="Times New Roman"/>
                        </a:rPr>
                        <a:t>señal</a:t>
                      </a:r>
                      <a:r>
                        <a:rPr dirty="0" sz="800" spc="6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800">
                          <a:latin typeface="Times New Roman"/>
                          <a:cs typeface="Times New Roman"/>
                        </a:rPr>
                        <a:t>de</a:t>
                      </a:r>
                      <a:r>
                        <a:rPr dirty="0" sz="800" spc="5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800">
                          <a:latin typeface="Times New Roman"/>
                          <a:cs typeface="Times New Roman"/>
                        </a:rPr>
                        <a:t>entrada</a:t>
                      </a:r>
                      <a:r>
                        <a:rPr dirty="0" sz="800" spc="6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800" spc="-25">
                          <a:latin typeface="Times New Roman"/>
                          <a:cs typeface="Times New Roman"/>
                        </a:rPr>
                        <a:t>de</a:t>
                      </a: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marL="75819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>
                          <a:latin typeface="Times New Roman"/>
                          <a:cs typeface="Times New Roman"/>
                        </a:rPr>
                        <a:t>radianes</a:t>
                      </a:r>
                      <a:r>
                        <a:rPr dirty="0" sz="800" spc="6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800">
                          <a:latin typeface="Times New Roman"/>
                          <a:cs typeface="Times New Roman"/>
                        </a:rPr>
                        <a:t>a</a:t>
                      </a:r>
                      <a:r>
                        <a:rPr dirty="0" sz="800" spc="6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800" spc="-10">
                          <a:latin typeface="Times New Roman"/>
                          <a:cs typeface="Times New Roman"/>
                        </a:rPr>
                        <a:t>grados.</a:t>
                      </a: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6350"/>
                </a:tc>
              </a:tr>
              <a:tr h="157480">
                <a:tc>
                  <a:txBody>
                    <a:bodyPr/>
                    <a:lstStyle/>
                    <a:p>
                      <a:pPr marL="31750">
                        <a:lnSpc>
                          <a:spcPts val="880"/>
                        </a:lnSpc>
                        <a:spcBef>
                          <a:spcPts val="260"/>
                        </a:spcBef>
                      </a:pPr>
                      <a:r>
                        <a:rPr dirty="0" sz="800" i="1">
                          <a:latin typeface="Times New Roman"/>
                          <a:cs typeface="Times New Roman"/>
                        </a:rPr>
                        <a:t>rnd</a:t>
                      </a:r>
                      <a:r>
                        <a:rPr dirty="0" sz="800" spc="35" i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800" spc="-25" i="1">
                          <a:latin typeface="Times New Roman"/>
                          <a:cs typeface="Times New Roman"/>
                        </a:rPr>
                        <a:t>(x)</a:t>
                      </a: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33020"/>
                </a:tc>
                <a:tc>
                  <a:txBody>
                    <a:bodyPr/>
                    <a:lstStyle/>
                    <a:p>
                      <a:pPr algn="ctr" marR="381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800" spc="-25">
                          <a:latin typeface="Courier New"/>
                          <a:cs typeface="Courier New"/>
                        </a:rPr>
                        <a:t>RND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13335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endParaRPr sz="300">
                        <a:latin typeface="Times New Roman"/>
                        <a:cs typeface="Times New Roman"/>
                      </a:endParaRPr>
                    </a:p>
                    <a:p>
                      <a:pPr algn="r" marR="132080">
                        <a:lnSpc>
                          <a:spcPct val="100000"/>
                        </a:lnSpc>
                      </a:pPr>
                      <a:r>
                        <a:rPr dirty="0" sz="300" spc="-25" i="1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RND</a:t>
                      </a:r>
                      <a:endParaRPr sz="3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19685"/>
                </a:tc>
                <a:tc>
                  <a:txBody>
                    <a:bodyPr/>
                    <a:lstStyle/>
                    <a:p>
                      <a:pPr marL="137160"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r>
                        <a:rPr dirty="0" sz="800">
                          <a:latin typeface="Times New Roman"/>
                          <a:cs typeface="Times New Roman"/>
                        </a:rPr>
                        <a:t>TACS</a:t>
                      </a:r>
                      <a:r>
                        <a:rPr dirty="0" sz="800" spc="7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800">
                          <a:latin typeface="Times New Roman"/>
                          <a:cs typeface="Times New Roman"/>
                        </a:rPr>
                        <a:t>98</a:t>
                      </a:r>
                      <a:r>
                        <a:rPr dirty="0" sz="800" spc="7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800">
                          <a:latin typeface="Times New Roman"/>
                          <a:cs typeface="Times New Roman"/>
                        </a:rPr>
                        <a:t>Generador</a:t>
                      </a:r>
                      <a:r>
                        <a:rPr dirty="0" sz="800" spc="7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800">
                          <a:latin typeface="Times New Roman"/>
                          <a:cs typeface="Times New Roman"/>
                        </a:rPr>
                        <a:t>de</a:t>
                      </a:r>
                      <a:r>
                        <a:rPr dirty="0" sz="800" spc="7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800">
                          <a:latin typeface="Times New Roman"/>
                          <a:cs typeface="Times New Roman"/>
                        </a:rPr>
                        <a:t>números</a:t>
                      </a:r>
                      <a:r>
                        <a:rPr dirty="0" sz="800" spc="8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800">
                          <a:latin typeface="Times New Roman"/>
                          <a:cs typeface="Times New Roman"/>
                        </a:rPr>
                        <a:t>aleatorios</a:t>
                      </a:r>
                      <a:r>
                        <a:rPr dirty="0" sz="800" spc="7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800" spc="-25">
                          <a:latin typeface="Times New Roman"/>
                          <a:cs typeface="Times New Roman"/>
                        </a:rPr>
                        <a:t>&lt;x.</a:t>
                      </a: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6350"/>
                </a:tc>
              </a:tr>
            </a:tbl>
          </a:graphicData>
        </a:graphic>
      </p:graphicFrame>
      <p:sp>
        <p:nvSpPr>
          <p:cNvPr id="28" name="object 28" descr=""/>
          <p:cNvSpPr txBox="1"/>
          <p:nvPr/>
        </p:nvSpPr>
        <p:spPr>
          <a:xfrm>
            <a:off x="831370" y="3917354"/>
            <a:ext cx="3331845" cy="36385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 i="1">
                <a:latin typeface="Times New Roman"/>
                <a:cs typeface="Times New Roman"/>
              </a:rPr>
              <a:t>Declaraciones</a:t>
            </a:r>
            <a:r>
              <a:rPr dirty="0" sz="800" spc="80" b="1" i="1">
                <a:latin typeface="Times New Roman"/>
                <a:cs typeface="Times New Roman"/>
              </a:rPr>
              <a:t> </a:t>
            </a:r>
            <a:r>
              <a:rPr dirty="0" sz="800" b="1" i="1">
                <a:latin typeface="Times New Roman"/>
                <a:cs typeface="Times New Roman"/>
              </a:rPr>
              <a:t>de</a:t>
            </a:r>
            <a:r>
              <a:rPr dirty="0" sz="800" spc="80" b="1" i="1">
                <a:latin typeface="Times New Roman"/>
                <a:cs typeface="Times New Roman"/>
              </a:rPr>
              <a:t> </a:t>
            </a:r>
            <a:r>
              <a:rPr dirty="0" sz="800" b="1" i="1">
                <a:latin typeface="Times New Roman"/>
                <a:cs typeface="Times New Roman"/>
              </a:rPr>
              <a:t>Fortran</a:t>
            </a:r>
            <a:r>
              <a:rPr dirty="0" sz="800" spc="80" b="1" i="1">
                <a:latin typeface="Times New Roman"/>
                <a:cs typeface="Times New Roman"/>
              </a:rPr>
              <a:t> </a:t>
            </a:r>
            <a:r>
              <a:rPr dirty="0" sz="800" b="1" i="1">
                <a:latin typeface="Times New Roman"/>
                <a:cs typeface="Times New Roman"/>
              </a:rPr>
              <a:t>/</a:t>
            </a:r>
            <a:r>
              <a:rPr dirty="0" sz="800" spc="80" b="1" i="1">
                <a:latin typeface="Times New Roman"/>
                <a:cs typeface="Times New Roman"/>
              </a:rPr>
              <a:t> </a:t>
            </a:r>
            <a:r>
              <a:rPr dirty="0" sz="800" spc="-10" b="1" i="1">
                <a:latin typeface="Times New Roman"/>
                <a:cs typeface="Times New Roman"/>
              </a:rPr>
              <a:t>Trigonom</a:t>
            </a:r>
            <a:endParaRPr sz="800">
              <a:latin typeface="Times New Roman"/>
              <a:cs typeface="Times New Roman"/>
            </a:endParaRPr>
          </a:p>
          <a:p>
            <a:pPr marL="71755">
              <a:lnSpc>
                <a:spcPct val="100000"/>
              </a:lnSpc>
              <a:spcBef>
                <a:spcPts val="705"/>
              </a:spcBef>
              <a:tabLst>
                <a:tab pos="1188720" algn="l"/>
              </a:tabLst>
            </a:pPr>
            <a:r>
              <a:rPr dirty="0" sz="800" spc="-10">
                <a:latin typeface="Times New Roman"/>
                <a:cs typeface="Times New Roman"/>
              </a:rPr>
              <a:t>Selección</a:t>
            </a:r>
            <a:r>
              <a:rPr dirty="0" sz="800">
                <a:latin typeface="Times New Roman"/>
                <a:cs typeface="Times New Roman"/>
              </a:rPr>
              <a:t>	Nombre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Icono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Tarjeta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Descripción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890842" y="4308543"/>
            <a:ext cx="606425" cy="1974850"/>
          </a:xfrm>
          <a:prstGeom prst="rect">
            <a:avLst/>
          </a:prstGeom>
        </p:spPr>
        <p:txBody>
          <a:bodyPr wrap="square" lIns="0" tIns="7620" rIns="0" bIns="0" rtlCol="0" vert="horz">
            <a:spAutoFit/>
          </a:bodyPr>
          <a:lstStyle/>
          <a:p>
            <a:pPr marL="12700" marR="137160">
              <a:lnSpc>
                <a:spcPct val="160400"/>
              </a:lnSpc>
              <a:spcBef>
                <a:spcPts val="60"/>
              </a:spcBef>
            </a:pPr>
            <a:r>
              <a:rPr dirty="0" sz="800" spc="-10" i="1">
                <a:latin typeface="Times New Roman"/>
                <a:cs typeface="Times New Roman"/>
              </a:rPr>
              <a:t>pecado</a:t>
            </a:r>
            <a:r>
              <a:rPr dirty="0" sz="800" spc="500" i="1">
                <a:latin typeface="Times New Roman"/>
                <a:cs typeface="Times New Roman"/>
              </a:rPr>
              <a:t> </a:t>
            </a:r>
            <a:r>
              <a:rPr dirty="0" sz="800" spc="-25" i="1">
                <a:latin typeface="Times New Roman"/>
                <a:cs typeface="Times New Roman"/>
              </a:rPr>
              <a:t>cos</a:t>
            </a:r>
            <a:r>
              <a:rPr dirty="0" sz="800" spc="500" i="1">
                <a:latin typeface="Times New Roman"/>
                <a:cs typeface="Times New Roman"/>
              </a:rPr>
              <a:t> </a:t>
            </a:r>
            <a:r>
              <a:rPr dirty="0" sz="800" spc="-10" i="1">
                <a:latin typeface="Times New Roman"/>
                <a:cs typeface="Times New Roman"/>
              </a:rPr>
              <a:t>bronceado</a:t>
            </a:r>
            <a:r>
              <a:rPr dirty="0" sz="800" spc="500" i="1">
                <a:latin typeface="Times New Roman"/>
                <a:cs typeface="Times New Roman"/>
              </a:rPr>
              <a:t> </a:t>
            </a:r>
            <a:r>
              <a:rPr dirty="0" sz="800" spc="-10" i="1">
                <a:latin typeface="Times New Roman"/>
                <a:cs typeface="Times New Roman"/>
              </a:rPr>
              <a:t>cotan</a:t>
            </a:r>
            <a:r>
              <a:rPr dirty="0" sz="800" spc="50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como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spc="-25" i="1">
                <a:latin typeface="Times New Roman"/>
                <a:cs typeface="Times New Roman"/>
              </a:rPr>
              <a:t>en</a:t>
            </a:r>
            <a:r>
              <a:rPr dirty="0" sz="800" spc="500" i="1">
                <a:latin typeface="Times New Roman"/>
                <a:cs typeface="Times New Roman"/>
              </a:rPr>
              <a:t> </a:t>
            </a:r>
            <a:r>
              <a:rPr dirty="0" sz="800" spc="-20" i="1">
                <a:latin typeface="Times New Roman"/>
                <a:cs typeface="Times New Roman"/>
              </a:rPr>
              <a:t>acos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ts val="1560"/>
              </a:lnSpc>
              <a:spcBef>
                <a:spcPts val="100"/>
              </a:spcBef>
            </a:pPr>
            <a:r>
              <a:rPr dirty="0" sz="800" i="1">
                <a:latin typeface="Times New Roman"/>
                <a:cs typeface="Times New Roman"/>
              </a:rPr>
              <a:t>un</a:t>
            </a:r>
            <a:r>
              <a:rPr dirty="0" sz="800" spc="35" i="1">
                <a:latin typeface="Times New Roman"/>
                <a:cs typeface="Times New Roman"/>
              </a:rPr>
              <a:t> </a:t>
            </a:r>
            <a:r>
              <a:rPr dirty="0" sz="800" spc="-10" i="1">
                <a:latin typeface="Times New Roman"/>
                <a:cs typeface="Times New Roman"/>
              </a:rPr>
              <a:t>bronceado</a:t>
            </a:r>
            <a:r>
              <a:rPr dirty="0" sz="800" spc="500" i="1">
                <a:latin typeface="Times New Roman"/>
                <a:cs typeface="Times New Roman"/>
              </a:rPr>
              <a:t> </a:t>
            </a:r>
            <a:r>
              <a:rPr dirty="0" sz="800" spc="-20" i="1">
                <a:latin typeface="Times New Roman"/>
                <a:cs typeface="Times New Roman"/>
              </a:rPr>
              <a:t>sinh</a:t>
            </a:r>
            <a:endParaRPr sz="800">
              <a:latin typeface="Times New Roman"/>
              <a:cs typeface="Times New Roman"/>
            </a:endParaRPr>
          </a:p>
          <a:p>
            <a:pPr marL="12700" marR="207010">
              <a:lnSpc>
                <a:spcPts val="1510"/>
              </a:lnSpc>
              <a:spcBef>
                <a:spcPts val="5"/>
              </a:spcBef>
            </a:pPr>
            <a:r>
              <a:rPr dirty="0" sz="800" spc="-10" i="1">
                <a:latin typeface="Times New Roman"/>
                <a:cs typeface="Times New Roman"/>
              </a:rPr>
              <a:t>aporrear</a:t>
            </a:r>
            <a:r>
              <a:rPr dirty="0" sz="800" spc="500" i="1">
                <a:latin typeface="Times New Roman"/>
                <a:cs typeface="Times New Roman"/>
              </a:rPr>
              <a:t> </a:t>
            </a:r>
            <a:r>
              <a:rPr dirty="0" sz="800" spc="-20" i="1">
                <a:latin typeface="Times New Roman"/>
                <a:cs typeface="Times New Roman"/>
              </a:rPr>
              <a:t>tanh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2007582" y="4321759"/>
            <a:ext cx="596900" cy="1195070"/>
          </a:xfrm>
          <a:prstGeom prst="rect">
            <a:avLst/>
          </a:prstGeom>
        </p:spPr>
        <p:txBody>
          <a:bodyPr wrap="square" lIns="0" tIns="7620" rIns="0" bIns="0" rtlCol="0" vert="horz">
            <a:spAutoFit/>
          </a:bodyPr>
          <a:lstStyle/>
          <a:p>
            <a:pPr marL="12700" marR="5080">
              <a:lnSpc>
                <a:spcPct val="160400"/>
              </a:lnSpc>
              <a:spcBef>
                <a:spcPts val="60"/>
              </a:spcBef>
            </a:pPr>
            <a:r>
              <a:rPr dirty="0" sz="800" spc="-10">
                <a:latin typeface="Courier New"/>
                <a:cs typeface="Courier New"/>
              </a:rPr>
              <a:t>PECADO</a:t>
            </a:r>
            <a:r>
              <a:rPr dirty="0" sz="800" spc="500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COS </a:t>
            </a:r>
            <a:r>
              <a:rPr dirty="0" sz="800" spc="-10">
                <a:latin typeface="Courier New"/>
                <a:cs typeface="Courier New"/>
              </a:rPr>
              <a:t>BRONCEADO COTAN</a:t>
            </a:r>
            <a:r>
              <a:rPr dirty="0" sz="800" spc="50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COMO</a:t>
            </a:r>
            <a:r>
              <a:rPr dirty="0" sz="800" spc="110">
                <a:latin typeface="Courier New"/>
                <a:cs typeface="Courier New"/>
              </a:rPr>
              <a:t> </a:t>
            </a:r>
            <a:r>
              <a:rPr dirty="0" sz="800" spc="-35">
                <a:latin typeface="Courier New"/>
                <a:cs typeface="Courier New"/>
              </a:rPr>
              <a:t>EN </a:t>
            </a:r>
            <a:r>
              <a:rPr dirty="0" sz="800" spc="-20">
                <a:latin typeface="Courier New"/>
                <a:cs typeface="Courier New"/>
              </a:rPr>
              <a:t>ACOS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2860005" y="4386517"/>
            <a:ext cx="140335" cy="730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300" spc="-10" i="1">
                <a:solidFill>
                  <a:srgbClr val="0000FF"/>
                </a:solidFill>
                <a:latin typeface="Times New Roman"/>
                <a:cs typeface="Times New Roman"/>
              </a:rPr>
              <a:t>pecado</a:t>
            </a:r>
            <a:endParaRPr sz="300">
              <a:latin typeface="Times New Roman"/>
              <a:cs typeface="Times New Roman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3197009" y="4255679"/>
            <a:ext cx="1346200" cy="1974850"/>
          </a:xfrm>
          <a:prstGeom prst="rect">
            <a:avLst/>
          </a:prstGeom>
        </p:spPr>
        <p:txBody>
          <a:bodyPr wrap="square" lIns="0" tIns="812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640"/>
              </a:spcBef>
            </a:pPr>
            <a:r>
              <a:rPr dirty="0" sz="800">
                <a:latin typeface="Times New Roman"/>
                <a:cs typeface="Times New Roman"/>
              </a:rPr>
              <a:t>TACS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98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Sinus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50"/>
              </a:spcBef>
            </a:pPr>
            <a:r>
              <a:rPr dirty="0" sz="800">
                <a:latin typeface="Times New Roman"/>
                <a:cs typeface="Times New Roman"/>
              </a:rPr>
              <a:t>TACS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98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Cosinus</a:t>
            </a:r>
            <a:endParaRPr sz="800">
              <a:latin typeface="Times New Roman"/>
              <a:cs typeface="Times New Roman"/>
            </a:endParaRPr>
          </a:p>
          <a:p>
            <a:pPr marL="12700" marR="14604">
              <a:lnSpc>
                <a:spcPct val="159900"/>
              </a:lnSpc>
              <a:spcBef>
                <a:spcPts val="25"/>
              </a:spcBef>
            </a:pPr>
            <a:r>
              <a:rPr dirty="0" sz="800">
                <a:latin typeface="Times New Roman"/>
                <a:cs typeface="Times New Roman"/>
              </a:rPr>
              <a:t>TACS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98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Tangenos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(sin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cos)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TACS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98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Cotangens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(cos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sin)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TACS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98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Seno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inverso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59900"/>
              </a:lnSpc>
              <a:spcBef>
                <a:spcPts val="25"/>
              </a:spcBef>
            </a:pPr>
            <a:r>
              <a:rPr dirty="0" sz="800">
                <a:latin typeface="Times New Roman"/>
                <a:cs typeface="Times New Roman"/>
              </a:rPr>
              <a:t>TACS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98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Cosinus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inverso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TACS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98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Tangenos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inversos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TACS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98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Sinusal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hiperbólico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TACS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98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Cosinus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hiperbólico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TACS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98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Tangenss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hiperbólico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2853397" y="4584755"/>
            <a:ext cx="78740" cy="730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300" spc="-25" i="1">
                <a:solidFill>
                  <a:srgbClr val="0000FF"/>
                </a:solidFill>
                <a:latin typeface="Times New Roman"/>
                <a:cs typeface="Times New Roman"/>
              </a:rPr>
              <a:t>cos</a:t>
            </a:r>
            <a:endParaRPr sz="300">
              <a:latin typeface="Times New Roman"/>
              <a:cs typeface="Times New Roman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2860005" y="4776385"/>
            <a:ext cx="193675" cy="730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300" spc="-10" i="1">
                <a:solidFill>
                  <a:srgbClr val="0000FF"/>
                </a:solidFill>
                <a:latin typeface="Times New Roman"/>
                <a:cs typeface="Times New Roman"/>
              </a:rPr>
              <a:t>bronceado</a:t>
            </a:r>
            <a:endParaRPr sz="300">
              <a:latin typeface="Times New Roman"/>
              <a:cs typeface="Times New Roman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2826965" y="4974623"/>
            <a:ext cx="113664" cy="730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300" spc="-10" i="1">
                <a:solidFill>
                  <a:srgbClr val="0000FF"/>
                </a:solidFill>
                <a:latin typeface="Times New Roman"/>
                <a:cs typeface="Times New Roman"/>
              </a:rPr>
              <a:t>cotan</a:t>
            </a:r>
            <a:endParaRPr sz="300">
              <a:latin typeface="Times New Roman"/>
              <a:cs typeface="Times New Roman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2846789" y="5166252"/>
            <a:ext cx="158750" cy="730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300" i="1">
                <a:solidFill>
                  <a:srgbClr val="0000FF"/>
                </a:solidFill>
                <a:latin typeface="Times New Roman"/>
                <a:cs typeface="Times New Roman"/>
              </a:rPr>
              <a:t>como</a:t>
            </a:r>
            <a:r>
              <a:rPr dirty="0" sz="300" spc="25" i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300" spc="-25" i="1">
                <a:solidFill>
                  <a:srgbClr val="0000FF"/>
                </a:solidFill>
                <a:latin typeface="Times New Roman"/>
                <a:cs typeface="Times New Roman"/>
              </a:rPr>
              <a:t>en</a:t>
            </a:r>
            <a:endParaRPr sz="300">
              <a:latin typeface="Times New Roman"/>
              <a:cs typeface="Times New Roman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2833573" y="5364490"/>
            <a:ext cx="98425" cy="730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300" spc="-20" i="1">
                <a:solidFill>
                  <a:srgbClr val="0000FF"/>
                </a:solidFill>
                <a:latin typeface="Times New Roman"/>
                <a:cs typeface="Times New Roman"/>
              </a:rPr>
              <a:t>acos</a:t>
            </a:r>
            <a:endParaRPr sz="300">
              <a:latin typeface="Times New Roman"/>
              <a:cs typeface="Times New Roman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2007582" y="5556120"/>
            <a:ext cx="1075690" cy="152400"/>
          </a:xfrm>
          <a:prstGeom prst="rect">
            <a:avLst/>
          </a:prstGeom>
        </p:spPr>
        <p:txBody>
          <a:bodyPr wrap="square" lIns="0" tIns="20955" rIns="0" bIns="0" rtlCol="0" vert="horz">
            <a:spAutoFit/>
          </a:bodyPr>
          <a:lstStyle/>
          <a:p>
            <a:pPr algn="r" marR="5080">
              <a:lnSpc>
                <a:spcPts val="165"/>
              </a:lnSpc>
              <a:spcBef>
                <a:spcPts val="165"/>
              </a:spcBef>
            </a:pPr>
            <a:r>
              <a:rPr dirty="0" sz="300" i="1">
                <a:solidFill>
                  <a:srgbClr val="0000FF"/>
                </a:solidFill>
                <a:latin typeface="Times New Roman"/>
                <a:cs typeface="Times New Roman"/>
              </a:rPr>
              <a:t>un</a:t>
            </a:r>
            <a:r>
              <a:rPr dirty="0" sz="300" spc="10" i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300" spc="-10" i="1">
                <a:solidFill>
                  <a:srgbClr val="0000FF"/>
                </a:solidFill>
                <a:latin typeface="Times New Roman"/>
                <a:cs typeface="Times New Roman"/>
              </a:rPr>
              <a:t>bronceado</a:t>
            </a:r>
            <a:endParaRPr sz="300">
              <a:latin typeface="Times New Roman"/>
              <a:cs typeface="Times New Roman"/>
            </a:endParaRPr>
          </a:p>
          <a:p>
            <a:pPr marL="12700">
              <a:lnSpc>
                <a:spcPts val="765"/>
              </a:lnSpc>
            </a:pPr>
            <a:r>
              <a:rPr dirty="0" sz="800">
                <a:latin typeface="Courier New"/>
                <a:cs typeface="Courier New"/>
              </a:rPr>
              <a:t>UN</a:t>
            </a:r>
            <a:r>
              <a:rPr dirty="0" sz="800" spc="6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BRONCEADO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2007582" y="5682993"/>
            <a:ext cx="533400" cy="61404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 marR="5080">
              <a:lnSpc>
                <a:spcPct val="159900"/>
              </a:lnSpc>
              <a:spcBef>
                <a:spcPts val="120"/>
              </a:spcBef>
            </a:pPr>
            <a:r>
              <a:rPr dirty="0" sz="800" spc="-10">
                <a:latin typeface="Courier New"/>
                <a:cs typeface="Courier New"/>
              </a:rPr>
              <a:t>PECADO APORREAR </a:t>
            </a:r>
            <a:r>
              <a:rPr dirty="0" sz="800" spc="-20">
                <a:latin typeface="Courier New"/>
                <a:cs typeface="Courier New"/>
              </a:rPr>
              <a:t>TANH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2846789" y="5754358"/>
            <a:ext cx="92075" cy="730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300" spc="-20" i="1">
                <a:solidFill>
                  <a:srgbClr val="0000FF"/>
                </a:solidFill>
                <a:latin typeface="Times New Roman"/>
                <a:cs typeface="Times New Roman"/>
              </a:rPr>
              <a:t>sinh</a:t>
            </a:r>
            <a:endParaRPr sz="300">
              <a:latin typeface="Times New Roman"/>
              <a:cs typeface="Times New Roman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2833573" y="5952596"/>
            <a:ext cx="167640" cy="730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300" spc="-10" i="1">
                <a:solidFill>
                  <a:srgbClr val="0000FF"/>
                </a:solidFill>
                <a:latin typeface="Times New Roman"/>
                <a:cs typeface="Times New Roman"/>
              </a:rPr>
              <a:t>aporrear</a:t>
            </a:r>
            <a:endParaRPr sz="300">
              <a:latin typeface="Times New Roman"/>
              <a:cs typeface="Times New Roman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2840181" y="6144226"/>
            <a:ext cx="95885" cy="730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300" spc="-20" i="1">
                <a:solidFill>
                  <a:srgbClr val="0000FF"/>
                </a:solidFill>
                <a:latin typeface="Times New Roman"/>
                <a:cs typeface="Times New Roman"/>
              </a:rPr>
              <a:t>tanh</a:t>
            </a:r>
            <a:endParaRPr sz="300">
              <a:latin typeface="Times New Roman"/>
              <a:cs typeface="Times New Roman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831370" y="6434975"/>
            <a:ext cx="3331845" cy="36385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 i="1">
                <a:latin typeface="Times New Roman"/>
                <a:cs typeface="Times New Roman"/>
              </a:rPr>
              <a:t>Declaraciones</a:t>
            </a:r>
            <a:r>
              <a:rPr dirty="0" sz="800" spc="95" b="1" i="1">
                <a:latin typeface="Times New Roman"/>
                <a:cs typeface="Times New Roman"/>
              </a:rPr>
              <a:t> </a:t>
            </a:r>
            <a:r>
              <a:rPr dirty="0" sz="800" b="1" i="1">
                <a:latin typeface="Times New Roman"/>
                <a:cs typeface="Times New Roman"/>
              </a:rPr>
              <a:t>Fortran</a:t>
            </a:r>
            <a:r>
              <a:rPr dirty="0" sz="800" spc="95" b="1" i="1">
                <a:latin typeface="Times New Roman"/>
                <a:cs typeface="Times New Roman"/>
              </a:rPr>
              <a:t> </a:t>
            </a:r>
            <a:r>
              <a:rPr dirty="0" sz="800" b="1" i="1">
                <a:latin typeface="Times New Roman"/>
                <a:cs typeface="Times New Roman"/>
              </a:rPr>
              <a:t>/</a:t>
            </a:r>
            <a:r>
              <a:rPr dirty="0" sz="800" spc="95" b="1" i="1">
                <a:latin typeface="Times New Roman"/>
                <a:cs typeface="Times New Roman"/>
              </a:rPr>
              <a:t> </a:t>
            </a:r>
            <a:r>
              <a:rPr dirty="0" sz="800" spc="-10" b="1" i="1">
                <a:latin typeface="Times New Roman"/>
                <a:cs typeface="Times New Roman"/>
              </a:rPr>
              <a:t>Lógica</a:t>
            </a:r>
            <a:endParaRPr sz="800">
              <a:latin typeface="Times New Roman"/>
              <a:cs typeface="Times New Roman"/>
            </a:endParaRPr>
          </a:p>
          <a:p>
            <a:pPr marL="71755">
              <a:lnSpc>
                <a:spcPct val="100000"/>
              </a:lnSpc>
              <a:spcBef>
                <a:spcPts val="705"/>
              </a:spcBef>
              <a:tabLst>
                <a:tab pos="1188720" algn="l"/>
              </a:tabLst>
            </a:pPr>
            <a:r>
              <a:rPr dirty="0" sz="800" spc="-10">
                <a:latin typeface="Times New Roman"/>
                <a:cs typeface="Times New Roman"/>
              </a:rPr>
              <a:t>Selección</a:t>
            </a:r>
            <a:r>
              <a:rPr dirty="0" sz="800">
                <a:latin typeface="Times New Roman"/>
                <a:cs typeface="Times New Roman"/>
              </a:rPr>
              <a:t>	Nombre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Icono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Tarjeta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Descripción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890842" y="6890922"/>
            <a:ext cx="17272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i="1">
                <a:latin typeface="Times New Roman"/>
                <a:cs typeface="Times New Roman"/>
              </a:rPr>
              <a:t>NO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2007582" y="6904138"/>
            <a:ext cx="15240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>
                <a:latin typeface="Courier New"/>
                <a:cs typeface="Courier New"/>
              </a:rPr>
              <a:t>NO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3243265" y="6826164"/>
            <a:ext cx="322580" cy="878205"/>
          </a:xfrm>
          <a:prstGeom prst="rect">
            <a:avLst/>
          </a:prstGeom>
        </p:spPr>
        <p:txBody>
          <a:bodyPr wrap="square" lIns="0" tIns="28575" rIns="0" bIns="0" rtlCol="0" vert="horz">
            <a:spAutoFit/>
          </a:bodyPr>
          <a:lstStyle/>
          <a:p>
            <a:pPr marL="38735">
              <a:lnSpc>
                <a:spcPct val="100000"/>
              </a:lnSpc>
              <a:spcBef>
                <a:spcPts val="225"/>
              </a:spcBef>
            </a:pPr>
            <a:r>
              <a:rPr dirty="0" sz="800" spc="-20">
                <a:latin typeface="Times New Roman"/>
                <a:cs typeface="Times New Roman"/>
              </a:rPr>
              <a:t>TACS</a:t>
            </a:r>
            <a:endParaRPr sz="800">
              <a:latin typeface="Times New Roman"/>
              <a:cs typeface="Times New Roman"/>
            </a:endParaRPr>
          </a:p>
          <a:p>
            <a:pPr marL="38735" marR="5080" indent="-26670">
              <a:lnSpc>
                <a:spcPts val="1140"/>
              </a:lnSpc>
              <a:spcBef>
                <a:spcPts val="20"/>
              </a:spcBef>
            </a:pP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98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TACS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98</a:t>
            </a:r>
            <a:endParaRPr sz="800">
              <a:latin typeface="Times New Roman"/>
              <a:cs typeface="Times New Roman"/>
            </a:endParaRPr>
          </a:p>
          <a:p>
            <a:pPr marL="38735">
              <a:lnSpc>
                <a:spcPct val="100000"/>
              </a:lnSpc>
              <a:spcBef>
                <a:spcPts val="235"/>
              </a:spcBef>
            </a:pPr>
            <a:r>
              <a:rPr dirty="0" sz="800" spc="-20">
                <a:latin typeface="Times New Roman"/>
                <a:cs typeface="Times New Roman"/>
              </a:rPr>
              <a:t>TACS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98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3818154" y="6826164"/>
            <a:ext cx="1169035" cy="878205"/>
          </a:xfrm>
          <a:prstGeom prst="rect">
            <a:avLst/>
          </a:prstGeom>
        </p:spPr>
        <p:txBody>
          <a:bodyPr wrap="square" lIns="0" tIns="285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25"/>
              </a:spcBef>
            </a:pPr>
            <a:r>
              <a:rPr dirty="0" sz="800">
                <a:latin typeface="Times New Roman"/>
                <a:cs typeface="Times New Roman"/>
              </a:rPr>
              <a:t>Operador</a:t>
            </a:r>
            <a:r>
              <a:rPr dirty="0" sz="800" spc="12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lógico.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FUERA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=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ENTRADA</a:t>
            </a:r>
            <a:endParaRPr sz="800">
              <a:latin typeface="Times New Roman"/>
              <a:cs typeface="Times New Roman"/>
            </a:endParaRPr>
          </a:p>
          <a:p>
            <a:pPr marL="12700" marR="227965">
              <a:lnSpc>
                <a:spcPct val="113799"/>
              </a:lnSpc>
              <a:spcBef>
                <a:spcPts val="55"/>
              </a:spcBef>
            </a:pPr>
            <a:r>
              <a:rPr dirty="0" sz="800">
                <a:latin typeface="Times New Roman"/>
                <a:cs typeface="Times New Roman"/>
              </a:rPr>
              <a:t>Operador</a:t>
            </a:r>
            <a:r>
              <a:rPr dirty="0" sz="800" spc="12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lógico.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OUT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=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IN_1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IN_2.</a:t>
            </a:r>
            <a:endParaRPr sz="800">
              <a:latin typeface="Times New Roman"/>
              <a:cs typeface="Times New Roman"/>
            </a:endParaRPr>
          </a:p>
          <a:p>
            <a:pPr marL="12700" marR="227965">
              <a:lnSpc>
                <a:spcPct val="113799"/>
              </a:lnSpc>
              <a:spcBef>
                <a:spcPts val="105"/>
              </a:spcBef>
            </a:pPr>
            <a:r>
              <a:rPr dirty="0" sz="800">
                <a:latin typeface="Times New Roman"/>
                <a:cs typeface="Times New Roman"/>
              </a:rPr>
              <a:t>Operador</a:t>
            </a:r>
            <a:r>
              <a:rPr dirty="0" sz="800" spc="12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lógico.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OUT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=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IN_1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IN_2.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890842" y="7175063"/>
            <a:ext cx="8445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50" i="1">
                <a:latin typeface="Times New Roman"/>
                <a:cs typeface="Times New Roman"/>
              </a:rPr>
              <a:t>Y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2007582" y="7194887"/>
            <a:ext cx="8890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50">
                <a:latin typeface="Courier New"/>
                <a:cs typeface="Courier New"/>
              </a:rPr>
              <a:t>Y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890842" y="7465812"/>
            <a:ext cx="10223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50" i="1">
                <a:latin typeface="Times New Roman"/>
                <a:cs typeface="Times New Roman"/>
              </a:rPr>
              <a:t>O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2007582" y="7479027"/>
            <a:ext cx="8890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50">
                <a:latin typeface="Courier New"/>
                <a:cs typeface="Courier New"/>
              </a:rPr>
              <a:t>O</a:t>
            </a:r>
            <a:endParaRPr sz="800">
              <a:latin typeface="Courier New"/>
              <a:cs typeface="Courier New"/>
            </a:endParaRPr>
          </a:p>
        </p:txBody>
      </p:sp>
      <p:grpSp>
        <p:nvGrpSpPr>
          <p:cNvPr id="52" name="object 52" descr=""/>
          <p:cNvGrpSpPr/>
          <p:nvPr/>
        </p:nvGrpSpPr>
        <p:grpSpPr>
          <a:xfrm>
            <a:off x="368299" y="8469689"/>
            <a:ext cx="502284" cy="13335"/>
            <a:chOff x="368299" y="8469689"/>
            <a:chExt cx="502284" cy="13335"/>
          </a:xfrm>
        </p:grpSpPr>
        <p:sp>
          <p:nvSpPr>
            <p:cNvPr id="53" name="object 53" descr=""/>
            <p:cNvSpPr/>
            <p:nvPr/>
          </p:nvSpPr>
          <p:spPr>
            <a:xfrm>
              <a:off x="368299" y="8469689"/>
              <a:ext cx="502284" cy="6985"/>
            </a:xfrm>
            <a:custGeom>
              <a:avLst/>
              <a:gdLst/>
              <a:ahLst/>
              <a:cxnLst/>
              <a:rect l="l" t="t" r="r" b="b"/>
              <a:pathLst>
                <a:path w="502284" h="6984">
                  <a:moveTo>
                    <a:pt x="502202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502202" y="0"/>
                  </a:lnTo>
                  <a:lnTo>
                    <a:pt x="502202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 descr=""/>
            <p:cNvSpPr/>
            <p:nvPr/>
          </p:nvSpPr>
          <p:spPr>
            <a:xfrm>
              <a:off x="368287" y="8469692"/>
              <a:ext cx="502284" cy="13335"/>
            </a:xfrm>
            <a:custGeom>
              <a:avLst/>
              <a:gdLst/>
              <a:ahLst/>
              <a:cxnLst/>
              <a:rect l="l" t="t" r="r" b="b"/>
              <a:pathLst>
                <a:path w="502284" h="13334">
                  <a:moveTo>
                    <a:pt x="502208" y="0"/>
                  </a:moveTo>
                  <a:lnTo>
                    <a:pt x="495604" y="6604"/>
                  </a:lnTo>
                  <a:lnTo>
                    <a:pt x="0" y="6604"/>
                  </a:lnTo>
                  <a:lnTo>
                    <a:pt x="0" y="13220"/>
                  </a:lnTo>
                  <a:lnTo>
                    <a:pt x="495604" y="13220"/>
                  </a:lnTo>
                  <a:lnTo>
                    <a:pt x="502208" y="13220"/>
                  </a:lnTo>
                  <a:lnTo>
                    <a:pt x="502208" y="6604"/>
                  </a:lnTo>
                  <a:lnTo>
                    <a:pt x="502208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" name="object 55" descr=""/>
            <p:cNvSpPr/>
            <p:nvPr/>
          </p:nvSpPr>
          <p:spPr>
            <a:xfrm>
              <a:off x="368299" y="8469689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4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6" name="object 56" descr=""/>
          <p:cNvSpPr txBox="1"/>
          <p:nvPr/>
        </p:nvSpPr>
        <p:spPr>
          <a:xfrm>
            <a:off x="379553" y="8529689"/>
            <a:ext cx="48450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Page</a:t>
            </a:r>
            <a:r>
              <a:rPr dirty="0" sz="800" spc="6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129</a:t>
            </a:r>
            <a:endParaRPr sz="800">
              <a:latin typeface="Arial"/>
              <a:cs typeface="Arial"/>
            </a:endParaRPr>
          </a:p>
        </p:txBody>
      </p:sp>
      <p:sp>
        <p:nvSpPr>
          <p:cNvPr id="74" name="object 74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75" name="object 75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101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57" name="object 57" descr=""/>
          <p:cNvSpPr txBox="1"/>
          <p:nvPr/>
        </p:nvSpPr>
        <p:spPr>
          <a:xfrm>
            <a:off x="4763088" y="8701495"/>
            <a:ext cx="99060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de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referencia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58" name="object 58" descr=""/>
          <p:cNvSpPr txBox="1"/>
          <p:nvPr/>
        </p:nvSpPr>
        <p:spPr>
          <a:xfrm>
            <a:off x="1148551" y="9177266"/>
            <a:ext cx="30797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0" i="1">
                <a:latin typeface="Times New Roman"/>
                <a:cs typeface="Times New Roman"/>
              </a:rPr>
              <a:t>NAND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59" name="object 59" descr=""/>
          <p:cNvSpPr txBox="1"/>
          <p:nvPr/>
        </p:nvSpPr>
        <p:spPr>
          <a:xfrm>
            <a:off x="2258683" y="9190481"/>
            <a:ext cx="27940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0">
                <a:latin typeface="Courier New"/>
                <a:cs typeface="Courier New"/>
              </a:rPr>
              <a:t>NAND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60" name="object 60" descr=""/>
          <p:cNvSpPr txBox="1"/>
          <p:nvPr/>
        </p:nvSpPr>
        <p:spPr>
          <a:xfrm>
            <a:off x="3500974" y="9112508"/>
            <a:ext cx="322580" cy="1162050"/>
          </a:xfrm>
          <a:prstGeom prst="rect">
            <a:avLst/>
          </a:prstGeom>
        </p:spPr>
        <p:txBody>
          <a:bodyPr wrap="square" lIns="0" tIns="28575" rIns="0" bIns="0" rtlCol="0" vert="horz">
            <a:spAutoFit/>
          </a:bodyPr>
          <a:lstStyle/>
          <a:p>
            <a:pPr marL="32384">
              <a:lnSpc>
                <a:spcPct val="100000"/>
              </a:lnSpc>
              <a:spcBef>
                <a:spcPts val="225"/>
              </a:spcBef>
            </a:pPr>
            <a:r>
              <a:rPr dirty="0" sz="800" spc="-20">
                <a:latin typeface="Times New Roman"/>
                <a:cs typeface="Times New Roman"/>
              </a:rPr>
              <a:t>TACS</a:t>
            </a:r>
            <a:endParaRPr sz="800">
              <a:latin typeface="Times New Roman"/>
              <a:cs typeface="Times New Roman"/>
            </a:endParaRPr>
          </a:p>
          <a:p>
            <a:pPr marL="32384" marR="5080" indent="-20320">
              <a:lnSpc>
                <a:spcPts val="1140"/>
              </a:lnSpc>
              <a:spcBef>
                <a:spcPts val="20"/>
              </a:spcBef>
            </a:pP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98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TACS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98</a:t>
            </a:r>
            <a:endParaRPr sz="800">
              <a:latin typeface="Times New Roman"/>
              <a:cs typeface="Times New Roman"/>
            </a:endParaRPr>
          </a:p>
          <a:p>
            <a:pPr marL="32384">
              <a:lnSpc>
                <a:spcPct val="100000"/>
              </a:lnSpc>
              <a:spcBef>
                <a:spcPts val="235"/>
              </a:spcBef>
            </a:pPr>
            <a:r>
              <a:rPr dirty="0" sz="800" spc="-20">
                <a:latin typeface="Times New Roman"/>
                <a:cs typeface="Times New Roman"/>
              </a:rPr>
              <a:t>TACS</a:t>
            </a:r>
            <a:endParaRPr sz="800">
              <a:latin typeface="Times New Roman"/>
              <a:cs typeface="Times New Roman"/>
            </a:endParaRPr>
          </a:p>
          <a:p>
            <a:pPr marL="32384" marR="5080" indent="-20320">
              <a:lnSpc>
                <a:spcPts val="1140"/>
              </a:lnSpc>
              <a:spcBef>
                <a:spcPts val="20"/>
              </a:spcBef>
            </a:pP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98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TACS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98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61" name="object 61" descr=""/>
          <p:cNvSpPr txBox="1"/>
          <p:nvPr/>
        </p:nvSpPr>
        <p:spPr>
          <a:xfrm>
            <a:off x="4075864" y="9112508"/>
            <a:ext cx="1624965" cy="1162050"/>
          </a:xfrm>
          <a:prstGeom prst="rect">
            <a:avLst/>
          </a:prstGeom>
        </p:spPr>
        <p:txBody>
          <a:bodyPr wrap="square" lIns="0" tIns="285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25"/>
              </a:spcBef>
            </a:pPr>
            <a:r>
              <a:rPr dirty="0" sz="800">
                <a:latin typeface="Times New Roman"/>
                <a:cs typeface="Times New Roman"/>
              </a:rPr>
              <a:t>Operador</a:t>
            </a:r>
            <a:r>
              <a:rPr dirty="0" sz="800" spc="12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lógico.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OUT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=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IN_1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NAND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IN_2.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85"/>
              </a:spcBef>
            </a:pPr>
            <a:r>
              <a:rPr dirty="0" sz="800">
                <a:latin typeface="Times New Roman"/>
                <a:cs typeface="Times New Roman"/>
              </a:rPr>
              <a:t>Operador</a:t>
            </a:r>
            <a:r>
              <a:rPr dirty="0" sz="800" spc="12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lógico.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OUT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=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IN_1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IN_2.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235"/>
              </a:spcBef>
            </a:pPr>
            <a:r>
              <a:rPr dirty="0" sz="800">
                <a:latin typeface="Times New Roman"/>
                <a:cs typeface="Times New Roman"/>
              </a:rPr>
              <a:t>Operador</a:t>
            </a:r>
            <a:r>
              <a:rPr dirty="0" sz="800" spc="12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lógico.</a:t>
            </a:r>
            <a:endParaRPr sz="800">
              <a:latin typeface="Times New Roman"/>
              <a:cs typeface="Times New Roman"/>
            </a:endParaRPr>
          </a:p>
          <a:p>
            <a:pPr marL="12700" marR="90805">
              <a:lnSpc>
                <a:spcPts val="1140"/>
              </a:lnSpc>
              <a:spcBef>
                <a:spcPts val="20"/>
              </a:spcBef>
            </a:pPr>
            <a:r>
              <a:rPr dirty="0" sz="800">
                <a:latin typeface="Times New Roman"/>
                <a:cs typeface="Times New Roman"/>
              </a:rPr>
              <a:t>Salida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=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x&gt;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y,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0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contrario.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Operador</a:t>
            </a:r>
            <a:r>
              <a:rPr dirty="0" sz="800" spc="12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lógico.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800">
                <a:latin typeface="Times New Roman"/>
                <a:cs typeface="Times New Roman"/>
              </a:rPr>
              <a:t>Salida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=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x&gt;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=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y,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0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contrario.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62" name="object 62" descr=""/>
          <p:cNvSpPr txBox="1"/>
          <p:nvPr/>
        </p:nvSpPr>
        <p:spPr>
          <a:xfrm>
            <a:off x="1148551" y="9468015"/>
            <a:ext cx="13144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i="1">
                <a:latin typeface="Times New Roman"/>
                <a:cs typeface="Times New Roman"/>
              </a:rPr>
              <a:t>NI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63" name="object 63" descr=""/>
          <p:cNvSpPr txBox="1"/>
          <p:nvPr/>
        </p:nvSpPr>
        <p:spPr>
          <a:xfrm>
            <a:off x="2258683" y="9481230"/>
            <a:ext cx="15240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>
                <a:latin typeface="Courier New"/>
                <a:cs typeface="Courier New"/>
              </a:rPr>
              <a:t>NI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64" name="object 64" descr=""/>
          <p:cNvSpPr txBox="1"/>
          <p:nvPr/>
        </p:nvSpPr>
        <p:spPr>
          <a:xfrm>
            <a:off x="1148551" y="9752155"/>
            <a:ext cx="9715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50" i="1">
                <a:latin typeface="Times New Roman"/>
                <a:cs typeface="Times New Roman"/>
              </a:rPr>
              <a:t>&gt;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65" name="object 65" descr=""/>
          <p:cNvSpPr txBox="1"/>
          <p:nvPr/>
        </p:nvSpPr>
        <p:spPr>
          <a:xfrm>
            <a:off x="2258683" y="9765371"/>
            <a:ext cx="15240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>
                <a:latin typeface="Courier New"/>
                <a:cs typeface="Courier New"/>
              </a:rPr>
              <a:t>GT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66" name="object 66" descr=""/>
          <p:cNvSpPr txBox="1"/>
          <p:nvPr/>
        </p:nvSpPr>
        <p:spPr>
          <a:xfrm>
            <a:off x="3091282" y="9818235"/>
            <a:ext cx="125095" cy="730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baseline="9259" sz="450" b="1">
                <a:solidFill>
                  <a:srgbClr val="0000FF"/>
                </a:solidFill>
                <a:latin typeface="Times New Roman"/>
                <a:cs typeface="Times New Roman"/>
              </a:rPr>
              <a:t>X</a:t>
            </a:r>
            <a:r>
              <a:rPr dirty="0" baseline="9259" sz="450" spc="494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300" spc="-50">
                <a:solidFill>
                  <a:srgbClr val="0000FF"/>
                </a:solidFill>
                <a:latin typeface="Times New Roman"/>
                <a:cs typeface="Times New Roman"/>
              </a:rPr>
              <a:t>y</a:t>
            </a:r>
            <a:endParaRPr sz="300">
              <a:latin typeface="Times New Roman"/>
              <a:cs typeface="Times New Roman"/>
            </a:endParaRPr>
          </a:p>
        </p:txBody>
      </p:sp>
      <p:sp>
        <p:nvSpPr>
          <p:cNvPr id="67" name="object 67" descr=""/>
          <p:cNvSpPr txBox="1"/>
          <p:nvPr/>
        </p:nvSpPr>
        <p:spPr>
          <a:xfrm>
            <a:off x="3038419" y="9725724"/>
            <a:ext cx="54610" cy="730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300" spc="-50">
                <a:solidFill>
                  <a:srgbClr val="0000FF"/>
                </a:solidFill>
                <a:latin typeface="Times New Roman"/>
                <a:cs typeface="Times New Roman"/>
              </a:rPr>
              <a:t>X</a:t>
            </a:r>
            <a:endParaRPr sz="300">
              <a:latin typeface="Times New Roman"/>
              <a:cs typeface="Times New Roman"/>
            </a:endParaRPr>
          </a:p>
        </p:txBody>
      </p:sp>
      <p:sp>
        <p:nvSpPr>
          <p:cNvPr id="68" name="object 68" descr=""/>
          <p:cNvSpPr txBox="1"/>
          <p:nvPr/>
        </p:nvSpPr>
        <p:spPr>
          <a:xfrm>
            <a:off x="3031811" y="9917354"/>
            <a:ext cx="45720" cy="730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300" spc="-50">
                <a:solidFill>
                  <a:srgbClr val="0000FF"/>
                </a:solidFill>
                <a:latin typeface="Times New Roman"/>
                <a:cs typeface="Times New Roman"/>
              </a:rPr>
              <a:t>y</a:t>
            </a:r>
            <a:endParaRPr sz="300">
              <a:latin typeface="Times New Roman"/>
              <a:cs typeface="Times New Roman"/>
            </a:endParaRPr>
          </a:p>
        </p:txBody>
      </p:sp>
      <p:sp>
        <p:nvSpPr>
          <p:cNvPr id="69" name="object 69" descr=""/>
          <p:cNvSpPr txBox="1"/>
          <p:nvPr/>
        </p:nvSpPr>
        <p:spPr>
          <a:xfrm>
            <a:off x="1148551" y="10036296"/>
            <a:ext cx="19494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i="1">
                <a:latin typeface="Times New Roman"/>
                <a:cs typeface="Times New Roman"/>
              </a:rPr>
              <a:t>&gt;</a:t>
            </a:r>
            <a:r>
              <a:rPr dirty="0" sz="800" spc="25" i="1">
                <a:latin typeface="Times New Roman"/>
                <a:cs typeface="Times New Roman"/>
              </a:rPr>
              <a:t> </a:t>
            </a:r>
            <a:r>
              <a:rPr dirty="0" sz="800" spc="-50" i="1">
                <a:latin typeface="Times New Roman"/>
                <a:cs typeface="Times New Roman"/>
              </a:rPr>
              <a:t>=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70" name="object 70" descr=""/>
          <p:cNvSpPr txBox="1"/>
          <p:nvPr/>
        </p:nvSpPr>
        <p:spPr>
          <a:xfrm>
            <a:off x="2258683" y="10049512"/>
            <a:ext cx="15240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>
                <a:latin typeface="Courier New"/>
                <a:cs typeface="Courier New"/>
              </a:rPr>
              <a:t>GE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71" name="object 71" descr=""/>
          <p:cNvSpPr txBox="1"/>
          <p:nvPr/>
        </p:nvSpPr>
        <p:spPr>
          <a:xfrm>
            <a:off x="3091282" y="10108983"/>
            <a:ext cx="125095" cy="730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300">
                <a:solidFill>
                  <a:srgbClr val="0000FF"/>
                </a:solidFill>
                <a:latin typeface="Times New Roman"/>
                <a:cs typeface="Times New Roman"/>
              </a:rPr>
              <a:t>X</a:t>
            </a:r>
            <a:r>
              <a:rPr dirty="0" sz="300" spc="330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300" spc="-50">
                <a:solidFill>
                  <a:srgbClr val="0000FF"/>
                </a:solidFill>
                <a:latin typeface="Times New Roman"/>
                <a:cs typeface="Times New Roman"/>
              </a:rPr>
              <a:t>y</a:t>
            </a:r>
            <a:endParaRPr sz="300">
              <a:latin typeface="Times New Roman"/>
              <a:cs typeface="Times New Roman"/>
            </a:endParaRPr>
          </a:p>
        </p:txBody>
      </p:sp>
      <p:sp>
        <p:nvSpPr>
          <p:cNvPr id="72" name="object 72" descr=""/>
          <p:cNvSpPr txBox="1"/>
          <p:nvPr/>
        </p:nvSpPr>
        <p:spPr>
          <a:xfrm>
            <a:off x="3038419" y="10009864"/>
            <a:ext cx="54610" cy="730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300" spc="-50">
                <a:solidFill>
                  <a:srgbClr val="0000FF"/>
                </a:solidFill>
                <a:latin typeface="Times New Roman"/>
                <a:cs typeface="Times New Roman"/>
              </a:rPr>
              <a:t>X</a:t>
            </a:r>
            <a:endParaRPr sz="300">
              <a:latin typeface="Times New Roman"/>
              <a:cs typeface="Times New Roman"/>
            </a:endParaRPr>
          </a:p>
        </p:txBody>
      </p:sp>
      <p:sp>
        <p:nvSpPr>
          <p:cNvPr id="73" name="object 73" descr=""/>
          <p:cNvSpPr txBox="1"/>
          <p:nvPr/>
        </p:nvSpPr>
        <p:spPr>
          <a:xfrm>
            <a:off x="3031811" y="10201495"/>
            <a:ext cx="45720" cy="730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300" spc="-50">
                <a:solidFill>
                  <a:srgbClr val="0000FF"/>
                </a:solidFill>
                <a:latin typeface="Times New Roman"/>
                <a:cs typeface="Times New Roman"/>
              </a:rPr>
              <a:t>y</a:t>
            </a:r>
            <a:endParaRPr sz="3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3" name="object 3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4" name="object 4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678"/>
                  </a:lnTo>
                  <a:lnTo>
                    <a:pt x="142755" y="98678"/>
                  </a:lnTo>
                  <a:lnTo>
                    <a:pt x="136180" y="99986"/>
                  </a:lnTo>
                  <a:lnTo>
                    <a:pt x="104587" y="124182"/>
                  </a:lnTo>
                  <a:lnTo>
                    <a:pt x="98048" y="143385"/>
                  </a:lnTo>
                  <a:lnTo>
                    <a:pt x="98048" y="569369"/>
                  </a:lnTo>
                  <a:lnTo>
                    <a:pt x="117977" y="603813"/>
                  </a:lnTo>
                  <a:lnTo>
                    <a:pt x="142755" y="614076"/>
                  </a:lnTo>
                  <a:lnTo>
                    <a:pt x="1886711" y="614076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4076"/>
                  </a:moveTo>
                  <a:lnTo>
                    <a:pt x="1744971" y="614076"/>
                  </a:lnTo>
                  <a:lnTo>
                    <a:pt x="1751545" y="612768"/>
                  </a:lnTo>
                  <a:lnTo>
                    <a:pt x="1764174" y="607537"/>
                  </a:lnTo>
                  <a:lnTo>
                    <a:pt x="1788370" y="575944"/>
                  </a:lnTo>
                  <a:lnTo>
                    <a:pt x="1789678" y="569369"/>
                  </a:lnTo>
                  <a:lnTo>
                    <a:pt x="1789678" y="143385"/>
                  </a:lnTo>
                  <a:lnTo>
                    <a:pt x="1769748" y="108942"/>
                  </a:lnTo>
                  <a:lnTo>
                    <a:pt x="1744971" y="98678"/>
                  </a:lnTo>
                  <a:lnTo>
                    <a:pt x="1886711" y="98678"/>
                  </a:lnTo>
                  <a:lnTo>
                    <a:pt x="1886711" y="614076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2932176" y="500519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5453" y="528634"/>
                  </a:moveTo>
                  <a:lnTo>
                    <a:pt x="49392" y="528634"/>
                  </a:lnTo>
                  <a:lnTo>
                    <a:pt x="45954" y="528224"/>
                  </a:lnTo>
                  <a:lnTo>
                    <a:pt x="10837" y="507878"/>
                  </a:lnTo>
                  <a:lnTo>
                    <a:pt x="0" y="479180"/>
                  </a:lnTo>
                  <a:lnTo>
                    <a:pt x="0" y="475770"/>
                  </a:lnTo>
                  <a:lnTo>
                    <a:pt x="0" y="49354"/>
                  </a:lnTo>
                  <a:lnTo>
                    <a:pt x="17937" y="13011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966"/>
                  </a:lnTo>
                  <a:lnTo>
                    <a:pt x="1704845" y="49354"/>
                  </a:lnTo>
                  <a:lnTo>
                    <a:pt x="1704845" y="479180"/>
                  </a:lnTo>
                  <a:lnTo>
                    <a:pt x="1686907" y="515524"/>
                  </a:lnTo>
                  <a:lnTo>
                    <a:pt x="1658890" y="528224"/>
                  </a:lnTo>
                  <a:lnTo>
                    <a:pt x="1655453" y="52863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" name="object 6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266"/>
              <a:ext cx="145374" cy="145374"/>
            </a:xfrm>
            <a:prstGeom prst="rect">
              <a:avLst/>
            </a:prstGeom>
          </p:spPr>
        </p:pic>
      </p:grpSp>
      <p:sp>
        <p:nvSpPr>
          <p:cNvPr id="7" name="object 7" descr=""/>
          <p:cNvSpPr txBox="1"/>
          <p:nvPr/>
        </p:nvSpPr>
        <p:spPr>
          <a:xfrm>
            <a:off x="3519868" y="811620"/>
            <a:ext cx="52959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10">
                <a:latin typeface="Arial MT"/>
                <a:cs typeface="Arial MT"/>
              </a:rPr>
              <a:t>Traduciendo...</a:t>
            </a:r>
            <a:endParaRPr sz="600">
              <a:latin typeface="Arial MT"/>
              <a:cs typeface="Arial MT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1089080" y="6401928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595687" y="6382104"/>
            <a:ext cx="36957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Times New Roman"/>
                <a:cs typeface="Times New Roman"/>
              </a:rPr>
              <a:t>129</a:t>
            </a:r>
            <a:r>
              <a:rPr dirty="0" sz="800" spc="50" b="1">
                <a:latin typeface="Times New Roman"/>
                <a:cs typeface="Times New Roman"/>
              </a:rPr>
              <a:t> </a:t>
            </a:r>
            <a:r>
              <a:rPr dirty="0" sz="800" spc="-25" b="1">
                <a:latin typeface="Times New Roman"/>
                <a:cs typeface="Times New Roman"/>
              </a:rPr>
              <a:t>129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1148551" y="355672"/>
            <a:ext cx="14986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i="1">
                <a:latin typeface="Times New Roman"/>
                <a:cs typeface="Times New Roman"/>
              </a:rPr>
              <a:t>=?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2258683" y="368888"/>
            <a:ext cx="15240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>
                <a:latin typeface="Courier New"/>
                <a:cs typeface="Courier New"/>
              </a:rPr>
              <a:t>EQ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3104498" y="421752"/>
            <a:ext cx="107950" cy="730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300" b="1">
                <a:solidFill>
                  <a:srgbClr val="0000FF"/>
                </a:solidFill>
                <a:latin typeface="Times New Roman"/>
                <a:cs typeface="Times New Roman"/>
              </a:rPr>
              <a:t>x =</a:t>
            </a:r>
            <a:r>
              <a:rPr dirty="0" sz="300" spc="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300" spc="-50" b="1">
                <a:solidFill>
                  <a:srgbClr val="0000FF"/>
                </a:solidFill>
                <a:latin typeface="Times New Roman"/>
                <a:cs typeface="Times New Roman"/>
              </a:rPr>
              <a:t>y</a:t>
            </a:r>
            <a:endParaRPr sz="300">
              <a:latin typeface="Times New Roman"/>
              <a:cs typeface="Times New Roman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3500974" y="342456"/>
            <a:ext cx="322580" cy="25146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2384">
              <a:lnSpc>
                <a:spcPts val="869"/>
              </a:lnSpc>
              <a:spcBef>
                <a:spcPts val="130"/>
              </a:spcBef>
            </a:pPr>
            <a:r>
              <a:rPr dirty="0" sz="800" spc="-20">
                <a:latin typeface="Times New Roman"/>
                <a:cs typeface="Times New Roman"/>
              </a:rPr>
              <a:t>TACS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ts val="869"/>
              </a:lnSpc>
            </a:pP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98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3935015" y="111827"/>
            <a:ext cx="1706245" cy="482600"/>
          </a:xfrm>
          <a:prstGeom prst="rect">
            <a:avLst/>
          </a:prstGeom>
        </p:spPr>
        <p:txBody>
          <a:bodyPr wrap="square" lIns="0" tIns="660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52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  <a:p>
            <a:pPr marL="153035">
              <a:lnSpc>
                <a:spcPts val="869"/>
              </a:lnSpc>
              <a:spcBef>
                <a:spcPts val="465"/>
              </a:spcBef>
            </a:pPr>
            <a:r>
              <a:rPr dirty="0" sz="800">
                <a:latin typeface="Times New Roman"/>
                <a:cs typeface="Times New Roman"/>
              </a:rPr>
              <a:t>Operador</a:t>
            </a:r>
            <a:r>
              <a:rPr dirty="0" sz="800" spc="12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lógico.</a:t>
            </a:r>
            <a:endParaRPr sz="800">
              <a:latin typeface="Times New Roman"/>
              <a:cs typeface="Times New Roman"/>
            </a:endParaRPr>
          </a:p>
          <a:p>
            <a:pPr marL="153035">
              <a:lnSpc>
                <a:spcPts val="869"/>
              </a:lnSpc>
            </a:pPr>
            <a:r>
              <a:rPr dirty="0" sz="800">
                <a:latin typeface="Times New Roman"/>
                <a:cs typeface="Times New Roman"/>
              </a:rPr>
              <a:t>Salida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=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x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=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y,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0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contrario.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1089080" y="732325"/>
            <a:ext cx="128841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Times New Roman"/>
                <a:cs typeface="Times New Roman"/>
              </a:rPr>
              <a:t>4.11.10.7</a:t>
            </a:r>
            <a:r>
              <a:rPr dirty="0" sz="800" spc="7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Relación</a:t>
            </a:r>
            <a:r>
              <a:rPr dirty="0" sz="800" spc="8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</a:t>
            </a:r>
            <a:r>
              <a:rPr dirty="0" sz="800" spc="80" b="1">
                <a:latin typeface="Times New Roman"/>
                <a:cs typeface="Times New Roman"/>
              </a:rPr>
              <a:t> </a:t>
            </a:r>
            <a:r>
              <a:rPr dirty="0" sz="800" spc="-10" b="1">
                <a:latin typeface="Times New Roman"/>
                <a:cs typeface="Times New Roman"/>
              </a:rPr>
              <a:t>dibujo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1089080" y="892236"/>
            <a:ext cx="5392420" cy="2583180"/>
          </a:xfrm>
          <a:prstGeom prst="rect">
            <a:avLst/>
          </a:prstGeom>
        </p:spPr>
        <p:txBody>
          <a:bodyPr wrap="square" lIns="0" tIns="285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25"/>
              </a:spcBef>
            </a:pPr>
            <a:r>
              <a:rPr dirty="0" sz="800">
                <a:latin typeface="Times New Roman"/>
                <a:cs typeface="Times New Roman"/>
              </a:rPr>
              <a:t>Cuando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TACS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Relación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dibujo,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cursor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mouse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cambiará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mano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señaladora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programa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esperando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izquierdo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mouse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establecer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punto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partida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nuevo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relación.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Luego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dibujar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varias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relaciones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hasta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haga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derecho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mouse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presione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botón</a:t>
            </a:r>
            <a:endParaRPr sz="800">
              <a:latin typeface="Times New Roman"/>
              <a:cs typeface="Times New Roman"/>
            </a:endParaRPr>
          </a:p>
          <a:p>
            <a:pPr marL="12700" marR="257175">
              <a:lnSpc>
                <a:spcPts val="880"/>
              </a:lnSpc>
              <a:spcBef>
                <a:spcPts val="434"/>
              </a:spcBef>
            </a:pPr>
            <a:r>
              <a:rPr dirty="0" sz="800" i="1">
                <a:latin typeface="Times New Roman"/>
                <a:cs typeface="Times New Roman"/>
              </a:rPr>
              <a:t>Esc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clave.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relaciones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utilizan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visualizar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flujo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información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declaraciones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Fortran.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objetos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dibujan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conexiones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discontinuas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azules,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influyen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conectividad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componente.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Tú</a:t>
            </a:r>
            <a:endParaRPr sz="800">
              <a:latin typeface="Times New Roman"/>
              <a:cs typeface="Times New Roman"/>
            </a:endParaRPr>
          </a:p>
          <a:p>
            <a:pPr marL="12700" marR="243204">
              <a:lnSpc>
                <a:spcPts val="1090"/>
              </a:lnSpc>
              <a:spcBef>
                <a:spcPts val="50"/>
              </a:spcBef>
            </a:pP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trabajar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relaciones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exactamente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misma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manera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conexiones: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relaciones,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rotado,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eliminado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movido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otra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posición.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 b="1">
                <a:latin typeface="Times New Roman"/>
                <a:cs typeface="Times New Roman"/>
              </a:rPr>
              <a:t>4.11.11</a:t>
            </a:r>
            <a:r>
              <a:rPr dirty="0" sz="800" spc="5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Usuario</a:t>
            </a:r>
            <a:r>
              <a:rPr dirty="0" sz="800" spc="55" b="1">
                <a:latin typeface="Times New Roman"/>
                <a:cs typeface="Times New Roman"/>
              </a:rPr>
              <a:t> </a:t>
            </a:r>
            <a:r>
              <a:rPr dirty="0" sz="800" spc="-10" b="1">
                <a:latin typeface="Times New Roman"/>
                <a:cs typeface="Times New Roman"/>
              </a:rPr>
              <a:t>especificado</a:t>
            </a:r>
            <a:endParaRPr sz="800">
              <a:latin typeface="Times New Roman"/>
              <a:cs typeface="Times New Roman"/>
            </a:endParaRPr>
          </a:p>
          <a:p>
            <a:pPr marL="779145">
              <a:lnSpc>
                <a:spcPct val="100000"/>
              </a:lnSpc>
              <a:spcBef>
                <a:spcPts val="185"/>
              </a:spcBef>
            </a:pP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elemento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Biblioteca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,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dibujará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predefinido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especificado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LIB</a:t>
            </a:r>
            <a:r>
              <a:rPr dirty="0" sz="800" spc="-200">
                <a:latin typeface="Courier New"/>
                <a:cs typeface="Courier New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.</a:t>
            </a:r>
            <a:endParaRPr sz="800">
              <a:latin typeface="Times New Roman"/>
              <a:cs typeface="Times New Roman"/>
            </a:endParaRPr>
          </a:p>
          <a:p>
            <a:pPr marL="779145" marR="99631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tiene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conectar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otros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porque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tiene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salida.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5"/>
              </a:spcBef>
            </a:pPr>
            <a:endParaRPr sz="800">
              <a:latin typeface="Times New Roman"/>
              <a:cs typeface="Times New Roman"/>
            </a:endParaRPr>
          </a:p>
          <a:p>
            <a:pPr marL="779145">
              <a:lnSpc>
                <a:spcPct val="100000"/>
              </a:lnSpc>
              <a:spcBef>
                <a:spcPts val="5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4.72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especificados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admitidos.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2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ts val="919"/>
              </a:lnSpc>
            </a:pPr>
            <a:r>
              <a:rPr dirty="0" sz="800" spc="-10" b="1" i="1">
                <a:latin typeface="Times New Roman"/>
                <a:cs typeface="Times New Roman"/>
              </a:rPr>
              <a:t>Biblioteca</a:t>
            </a:r>
            <a:endParaRPr sz="800">
              <a:latin typeface="Times New Roman"/>
              <a:cs typeface="Times New Roman"/>
            </a:endParaRPr>
          </a:p>
          <a:p>
            <a:pPr marL="422275">
              <a:lnSpc>
                <a:spcPts val="919"/>
              </a:lnSpc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dará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resultado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declaración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$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Include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insertado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1498771" y="3449504"/>
            <a:ext cx="4411980" cy="303530"/>
          </a:xfrm>
          <a:prstGeom prst="rect">
            <a:avLst/>
          </a:prstGeom>
        </p:spPr>
        <p:txBody>
          <a:bodyPr wrap="square" lIns="0" tIns="285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25"/>
              </a:spcBef>
            </a:pPr>
            <a:r>
              <a:rPr dirty="0" sz="800">
                <a:latin typeface="Times New Roman"/>
                <a:cs typeface="Times New Roman"/>
              </a:rPr>
              <a:t>RAMA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parte.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utilizan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parámetros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caso.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sección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especificada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por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el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usuario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en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inferior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contiene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Editar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Editor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texto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donde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editar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o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1089080" y="3727037"/>
            <a:ext cx="4523740" cy="858519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 marR="5080">
              <a:lnSpc>
                <a:spcPct val="113799"/>
              </a:lnSpc>
              <a:spcBef>
                <a:spcPts val="90"/>
              </a:spcBef>
            </a:pPr>
            <a:r>
              <a:rPr dirty="0" sz="800">
                <a:latin typeface="Times New Roman"/>
                <a:cs typeface="Times New Roman"/>
              </a:rPr>
              <a:t>Importar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texto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externo.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escribir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campo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$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Incluir.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los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texto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volcará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extensión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.lib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ubicación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Directorio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resultados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(igual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ATP)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cuando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crea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ATP.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6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ts val="950"/>
              </a:lnSpc>
            </a:pPr>
            <a:r>
              <a:rPr dirty="0" sz="800" spc="-10" b="1" i="1">
                <a:latin typeface="Times New Roman"/>
                <a:cs typeface="Times New Roman"/>
              </a:rPr>
              <a:t>Adicional</a:t>
            </a:r>
            <a:endParaRPr sz="800">
              <a:latin typeface="Times New Roman"/>
              <a:cs typeface="Times New Roman"/>
            </a:endParaRPr>
          </a:p>
          <a:p>
            <a:pPr marL="422275">
              <a:lnSpc>
                <a:spcPts val="950"/>
              </a:lnSpc>
            </a:pPr>
            <a:r>
              <a:rPr dirty="0" sz="800">
                <a:latin typeface="Times New Roman"/>
                <a:cs typeface="Times New Roman"/>
              </a:rPr>
              <a:t>Similar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Biblioteca</a:t>
            </a:r>
            <a:r>
              <a:rPr dirty="0" sz="800" spc="8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además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permite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elegir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bajo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qué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1089080" y="4571531"/>
            <a:ext cx="5466080" cy="1533525"/>
          </a:xfrm>
          <a:prstGeom prst="rect">
            <a:avLst/>
          </a:prstGeom>
        </p:spPr>
        <p:txBody>
          <a:bodyPr wrap="square" lIns="0" tIns="6350" rIns="0" bIns="0" rtlCol="0" vert="horz">
            <a:spAutoFit/>
          </a:bodyPr>
          <a:lstStyle/>
          <a:p>
            <a:pPr marL="422275" marR="538480">
              <a:lnSpc>
                <a:spcPct val="108400"/>
              </a:lnSpc>
              <a:spcBef>
                <a:spcPts val="50"/>
              </a:spcBef>
            </a:pPr>
            <a:r>
              <a:rPr dirty="0" sz="800">
                <a:latin typeface="Times New Roman"/>
                <a:cs typeface="Times New Roman"/>
              </a:rPr>
              <a:t>sección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insertar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texto.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contiene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un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campo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memo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grande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donde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escribir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texto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formato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libre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columna</a:t>
            </a:r>
            <a:endParaRPr sz="800">
              <a:latin typeface="Times New Roman"/>
              <a:cs typeface="Times New Roman"/>
            </a:endParaRPr>
          </a:p>
          <a:p>
            <a:pPr marL="12700" marR="77660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Indicación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continuación.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sección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Adicional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parte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inferior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contiene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Editar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un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Editor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texto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avanzado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permite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importar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texto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portapapeles.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texto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editor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también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tiene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contextual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derecho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Insertar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50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tarjetas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solicitud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predefinidas.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campo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$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Incluir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porque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texto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insertará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directamente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endParaRPr sz="800">
              <a:latin typeface="Times New Roman"/>
              <a:cs typeface="Times New Roman"/>
            </a:endParaRPr>
          </a:p>
          <a:p>
            <a:pPr marL="12700" marR="58483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cambio,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sección;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SOLICITUD,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TACS,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MODELOS,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SUCURSAL,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INTERRUPTOR,</a:t>
            </a:r>
            <a:r>
              <a:rPr dirty="0" sz="800" spc="114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ESTADÍSTICA,</a:t>
            </a:r>
            <a:r>
              <a:rPr dirty="0" sz="800" spc="114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FUENTE,</a:t>
            </a:r>
            <a:r>
              <a:rPr dirty="0" sz="800" spc="12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INICIAL,</a:t>
            </a:r>
            <a:r>
              <a:rPr dirty="0" sz="800" spc="114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SALIDA,</a:t>
            </a:r>
            <a:r>
              <a:rPr dirty="0" sz="800" spc="12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FLUJO</a:t>
            </a:r>
            <a:r>
              <a:rPr dirty="0" sz="800" spc="114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14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CARGA,</a:t>
            </a:r>
            <a:r>
              <a:rPr dirty="0" sz="800" spc="12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114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MÁQUINA</a:t>
            </a:r>
            <a:endParaRPr sz="800">
              <a:latin typeface="Times New Roman"/>
              <a:cs typeface="Times New Roman"/>
            </a:endParaRPr>
          </a:p>
          <a:p>
            <a:pPr marL="12700" marR="514350">
              <a:lnSpc>
                <a:spcPct val="113799"/>
              </a:lnSpc>
            </a:pPr>
            <a:r>
              <a:rPr dirty="0" sz="800" spc="10">
                <a:latin typeface="Times New Roman"/>
                <a:cs typeface="Times New Roman"/>
              </a:rPr>
              <a:t>59/56,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MÁQUINA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UNIVERSAL,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COMP.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FRECUENCIA.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El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número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 i="1">
                <a:latin typeface="Times New Roman"/>
                <a:cs typeface="Times New Roman"/>
              </a:rPr>
              <a:t>pedido</a:t>
            </a:r>
            <a:r>
              <a:rPr dirty="0" sz="800" spc="35" i="1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se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puede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usar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para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multas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ajuste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ubicación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dentro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cada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sección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(junto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ATP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Configuración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/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Clasificación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formato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por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orden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).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texto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caracteres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icono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adaptará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sección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seleccionada.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1293925" y="3441575"/>
            <a:ext cx="111125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 spc="-25">
                <a:solidFill>
                  <a:srgbClr val="000080"/>
                </a:solidFill>
                <a:latin typeface="Times New Roman"/>
                <a:cs typeface="Times New Roman"/>
              </a:rPr>
              <a:t>LIB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1260886" y="4604571"/>
            <a:ext cx="131445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 spc="-25">
                <a:solidFill>
                  <a:srgbClr val="000080"/>
                </a:solidFill>
                <a:latin typeface="Times New Roman"/>
                <a:cs typeface="Times New Roman"/>
              </a:rPr>
              <a:t>REQ</a:t>
            </a:r>
            <a:endParaRPr sz="400">
              <a:latin typeface="Times New Roman"/>
              <a:cs typeface="Times New Roman"/>
            </a:endParaRPr>
          </a:p>
        </p:txBody>
      </p:sp>
      <p:grpSp>
        <p:nvGrpSpPr>
          <p:cNvPr id="22" name="object 22" descr=""/>
          <p:cNvGrpSpPr/>
          <p:nvPr/>
        </p:nvGrpSpPr>
        <p:grpSpPr>
          <a:xfrm>
            <a:off x="368299" y="6850739"/>
            <a:ext cx="218440" cy="13335"/>
            <a:chOff x="368299" y="6850739"/>
            <a:chExt cx="218440" cy="13335"/>
          </a:xfrm>
        </p:grpSpPr>
        <p:sp>
          <p:nvSpPr>
            <p:cNvPr id="23" name="object 23" descr=""/>
            <p:cNvSpPr/>
            <p:nvPr/>
          </p:nvSpPr>
          <p:spPr>
            <a:xfrm>
              <a:off x="368299" y="6850739"/>
              <a:ext cx="218440" cy="6985"/>
            </a:xfrm>
            <a:custGeom>
              <a:avLst/>
              <a:gdLst/>
              <a:ahLst/>
              <a:cxnLst/>
              <a:rect l="l" t="t" r="r" b="b"/>
              <a:pathLst>
                <a:path w="218440" h="6984">
                  <a:moveTo>
                    <a:pt x="218061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218061" y="0"/>
                  </a:lnTo>
                  <a:lnTo>
                    <a:pt x="218061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 descr=""/>
            <p:cNvSpPr/>
            <p:nvPr/>
          </p:nvSpPr>
          <p:spPr>
            <a:xfrm>
              <a:off x="368287" y="6850747"/>
              <a:ext cx="218440" cy="13335"/>
            </a:xfrm>
            <a:custGeom>
              <a:avLst/>
              <a:gdLst/>
              <a:ahLst/>
              <a:cxnLst/>
              <a:rect l="l" t="t" r="r" b="b"/>
              <a:pathLst>
                <a:path w="218440" h="13334">
                  <a:moveTo>
                    <a:pt x="218071" y="0"/>
                  </a:moveTo>
                  <a:lnTo>
                    <a:pt x="211455" y="6604"/>
                  </a:lnTo>
                  <a:lnTo>
                    <a:pt x="0" y="6604"/>
                  </a:lnTo>
                  <a:lnTo>
                    <a:pt x="0" y="13208"/>
                  </a:lnTo>
                  <a:lnTo>
                    <a:pt x="211455" y="13208"/>
                  </a:lnTo>
                  <a:lnTo>
                    <a:pt x="218071" y="13208"/>
                  </a:lnTo>
                  <a:lnTo>
                    <a:pt x="218071" y="6604"/>
                  </a:lnTo>
                  <a:lnTo>
                    <a:pt x="218071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 descr=""/>
            <p:cNvSpPr/>
            <p:nvPr/>
          </p:nvSpPr>
          <p:spPr>
            <a:xfrm>
              <a:off x="368299" y="6850739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4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6" name="object 26" descr=""/>
          <p:cNvSpPr txBox="1"/>
          <p:nvPr/>
        </p:nvSpPr>
        <p:spPr>
          <a:xfrm>
            <a:off x="377488" y="6910738"/>
            <a:ext cx="20193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Arial"/>
                <a:cs typeface="Arial"/>
              </a:rPr>
              <a:t>130</a:t>
            </a:r>
            <a:endParaRPr sz="800">
              <a:latin typeface="Arial"/>
              <a:cs typeface="Arial"/>
            </a:endParaRPr>
          </a:p>
        </p:txBody>
      </p:sp>
      <p:sp>
        <p:nvSpPr>
          <p:cNvPr id="28" name="object 28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29" name="object 29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101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27" name="object 27" descr=""/>
          <p:cNvSpPr txBox="1"/>
          <p:nvPr/>
        </p:nvSpPr>
        <p:spPr>
          <a:xfrm>
            <a:off x="831370" y="7082545"/>
            <a:ext cx="5226050" cy="312610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algn="r" marR="565785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de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referencia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8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 b="1" i="1">
                <a:latin typeface="Times New Roman"/>
                <a:cs typeface="Times New Roman"/>
              </a:rPr>
              <a:t>Árbitro.</a:t>
            </a:r>
            <a:r>
              <a:rPr dirty="0" sz="800" spc="100" b="1" i="1">
                <a:latin typeface="Times New Roman"/>
                <a:cs typeface="Times New Roman"/>
              </a:rPr>
              <a:t> </a:t>
            </a:r>
            <a:r>
              <a:rPr dirty="0" sz="800" b="1" i="1">
                <a:latin typeface="Times New Roman"/>
                <a:cs typeface="Times New Roman"/>
              </a:rPr>
              <a:t>1-</a:t>
            </a:r>
            <a:r>
              <a:rPr dirty="0" sz="800" spc="-25" b="1" i="1">
                <a:latin typeface="Times New Roman"/>
                <a:cs typeface="Times New Roman"/>
              </a:rPr>
              <a:t>ph</a:t>
            </a:r>
            <a:endParaRPr sz="800">
              <a:latin typeface="Times New Roman"/>
              <a:cs typeface="Times New Roman"/>
            </a:endParaRPr>
          </a:p>
          <a:p>
            <a:pPr marL="389255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Seleccionando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Ref.</a:t>
            </a:r>
            <a:r>
              <a:rPr dirty="0" sz="800" spc="9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1-ph</a:t>
            </a:r>
            <a:r>
              <a:rPr dirty="0" sz="800" spc="9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dibujará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LIBREF_1.</a:t>
            </a:r>
            <a:r>
              <a:rPr dirty="0" sz="800" spc="215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tiene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cero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parámetros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y</a:t>
            </a:r>
            <a:endParaRPr sz="800">
              <a:latin typeface="Times New Roman"/>
              <a:cs typeface="Times New Roman"/>
            </a:endParaRPr>
          </a:p>
          <a:p>
            <a:pPr marL="389255" marR="207010">
              <a:lnSpc>
                <a:spcPct val="113799"/>
              </a:lnSpc>
              <a:spcBef>
                <a:spcPts val="50"/>
              </a:spcBef>
            </a:pPr>
            <a:r>
              <a:rPr dirty="0" sz="800">
                <a:latin typeface="Times New Roman"/>
                <a:cs typeface="Times New Roman"/>
              </a:rPr>
              <a:t>dos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referencia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representan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35">
                <a:latin typeface="Times New Roman"/>
                <a:cs typeface="Times New Roman"/>
              </a:rPr>
              <a:t>ATP,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sirven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visualización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conectividad.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1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 b="1" i="1">
                <a:latin typeface="Times New Roman"/>
                <a:cs typeface="Times New Roman"/>
              </a:rPr>
              <a:t>Árbitro.</a:t>
            </a:r>
            <a:r>
              <a:rPr dirty="0" sz="800" spc="100" b="1" i="1">
                <a:latin typeface="Times New Roman"/>
                <a:cs typeface="Times New Roman"/>
              </a:rPr>
              <a:t> </a:t>
            </a:r>
            <a:r>
              <a:rPr dirty="0" sz="800" b="1" i="1">
                <a:latin typeface="Times New Roman"/>
                <a:cs typeface="Times New Roman"/>
              </a:rPr>
              <a:t>3-</a:t>
            </a:r>
            <a:r>
              <a:rPr dirty="0" sz="800" spc="-25" b="1" i="1">
                <a:latin typeface="Times New Roman"/>
                <a:cs typeface="Times New Roman"/>
              </a:rPr>
              <a:t>ph</a:t>
            </a:r>
            <a:endParaRPr sz="800">
              <a:latin typeface="Times New Roman"/>
              <a:cs typeface="Times New Roman"/>
            </a:endParaRPr>
          </a:p>
          <a:p>
            <a:pPr marL="401955">
              <a:lnSpc>
                <a:spcPct val="100000"/>
              </a:lnSpc>
              <a:spcBef>
                <a:spcPts val="185"/>
              </a:spcBef>
            </a:pPr>
            <a:r>
              <a:rPr dirty="0" sz="800">
                <a:latin typeface="Times New Roman"/>
                <a:cs typeface="Times New Roman"/>
              </a:rPr>
              <a:t>Seleccionando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Ref.</a:t>
            </a:r>
            <a:r>
              <a:rPr dirty="0" sz="800" spc="9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3-ph</a:t>
            </a:r>
            <a:r>
              <a:rPr dirty="0" sz="800" spc="9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dibujará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LIBREF_3.</a:t>
            </a:r>
            <a:r>
              <a:rPr dirty="0" sz="800" spc="215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tiene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cero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parámetros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y</a:t>
            </a:r>
            <a:endParaRPr sz="800">
              <a:latin typeface="Times New Roman"/>
              <a:cs typeface="Times New Roman"/>
            </a:endParaRPr>
          </a:p>
          <a:p>
            <a:pPr marL="401955" marR="39624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dos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referencia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representan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35">
                <a:latin typeface="Times New Roman"/>
                <a:cs typeface="Times New Roman"/>
              </a:rPr>
              <a:t>ATP,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sirven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visualización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conectividad.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77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 b="1" i="1">
                <a:latin typeface="Times New Roman"/>
                <a:cs typeface="Times New Roman"/>
              </a:rPr>
              <a:t>Archivos</a:t>
            </a:r>
            <a:r>
              <a:rPr dirty="0" sz="800" spc="90" b="1" i="1">
                <a:latin typeface="Times New Roman"/>
                <a:cs typeface="Times New Roman"/>
              </a:rPr>
              <a:t> </a:t>
            </a:r>
            <a:r>
              <a:rPr dirty="0" sz="800" spc="-25" b="1" i="1">
                <a:latin typeface="Times New Roman"/>
                <a:cs typeface="Times New Roman"/>
              </a:rPr>
              <a:t>...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Además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estándar,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crear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especificados</a:t>
            </a:r>
            <a:r>
              <a:rPr dirty="0" sz="800" spc="8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por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el</a:t>
            </a:r>
            <a:r>
              <a:rPr dirty="0" sz="800" spc="8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usuario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los</a:t>
            </a:r>
            <a:endParaRPr sz="800">
              <a:latin typeface="Times New Roman"/>
              <a:cs typeface="Times New Roman"/>
            </a:endParaRPr>
          </a:p>
          <a:p>
            <a:pPr marL="12700" marR="521334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característica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requiere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conocimiento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acerca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600" spc="-10">
                <a:latin typeface="Times New Roman"/>
                <a:cs typeface="Times New Roman"/>
              </a:rPr>
              <a:t>ATA</a:t>
            </a:r>
            <a:r>
              <a:rPr dirty="0" sz="6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ASE</a:t>
            </a:r>
            <a:r>
              <a:rPr dirty="0" sz="6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ODULARIZATION</a:t>
            </a:r>
            <a:r>
              <a:rPr dirty="0" sz="600" spc="10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técnica.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procedimiento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describe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Avanzada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Manual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consta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pasos:</a:t>
            </a:r>
            <a:endParaRPr sz="800">
              <a:latin typeface="Times New Roman"/>
              <a:cs typeface="Times New Roman"/>
            </a:endParaRPr>
          </a:p>
          <a:p>
            <a:pPr marL="262255" indent="-104775">
              <a:lnSpc>
                <a:spcPct val="100000"/>
              </a:lnSpc>
              <a:spcBef>
                <a:spcPts val="395"/>
              </a:spcBef>
              <a:buAutoNum type="arabicPeriod"/>
              <a:tabLst>
                <a:tab pos="262255" algn="l"/>
              </a:tabLst>
            </a:pPr>
            <a:r>
              <a:rPr dirty="0" sz="800">
                <a:latin typeface="Times New Roman"/>
                <a:cs typeface="Times New Roman"/>
              </a:rPr>
              <a:t>Crear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nuevo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soporte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.sup</a:t>
            </a:r>
            <a:r>
              <a:rPr dirty="0" sz="800" spc="-215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)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usando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Biblioteca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Nuevo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objeto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|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especificado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por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el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usuario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.</a:t>
            </a:r>
            <a:endParaRPr sz="800">
              <a:latin typeface="Times New Roman"/>
              <a:cs typeface="Times New Roman"/>
            </a:endParaRPr>
          </a:p>
          <a:p>
            <a:pPr marL="262255" indent="-104775">
              <a:lnSpc>
                <a:spcPct val="100000"/>
              </a:lnSpc>
              <a:spcBef>
                <a:spcPts val="395"/>
              </a:spcBef>
              <a:buAutoNum type="arabicPeriod"/>
              <a:tabLst>
                <a:tab pos="262255" algn="l"/>
              </a:tabLst>
            </a:pPr>
            <a:r>
              <a:rPr dirty="0" sz="800">
                <a:latin typeface="Times New Roman"/>
                <a:cs typeface="Times New Roman"/>
              </a:rPr>
              <a:t>Crear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módulo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base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.LIB</a:t>
            </a:r>
            <a:r>
              <a:rPr dirty="0" sz="800" spc="-225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),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describe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objeto.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>
                <a:latin typeface="Times New Roman"/>
                <a:cs typeface="Times New Roman"/>
              </a:rPr>
              <a:t>Seleccionar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archivos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...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ejecuta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Abrir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componente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endParaRPr sz="8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3" name="object 3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4" name="object 4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678"/>
                  </a:lnTo>
                  <a:lnTo>
                    <a:pt x="142755" y="98678"/>
                  </a:lnTo>
                  <a:lnTo>
                    <a:pt x="136180" y="99986"/>
                  </a:lnTo>
                  <a:lnTo>
                    <a:pt x="104587" y="124182"/>
                  </a:lnTo>
                  <a:lnTo>
                    <a:pt x="98048" y="143385"/>
                  </a:lnTo>
                  <a:lnTo>
                    <a:pt x="98048" y="569369"/>
                  </a:lnTo>
                  <a:lnTo>
                    <a:pt x="117977" y="603813"/>
                  </a:lnTo>
                  <a:lnTo>
                    <a:pt x="142755" y="614076"/>
                  </a:lnTo>
                  <a:lnTo>
                    <a:pt x="1886711" y="614076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4076"/>
                  </a:moveTo>
                  <a:lnTo>
                    <a:pt x="1744971" y="614076"/>
                  </a:lnTo>
                  <a:lnTo>
                    <a:pt x="1751545" y="612768"/>
                  </a:lnTo>
                  <a:lnTo>
                    <a:pt x="1764174" y="607537"/>
                  </a:lnTo>
                  <a:lnTo>
                    <a:pt x="1788370" y="575944"/>
                  </a:lnTo>
                  <a:lnTo>
                    <a:pt x="1789678" y="569369"/>
                  </a:lnTo>
                  <a:lnTo>
                    <a:pt x="1789678" y="143385"/>
                  </a:lnTo>
                  <a:lnTo>
                    <a:pt x="1769748" y="108942"/>
                  </a:lnTo>
                  <a:lnTo>
                    <a:pt x="1744971" y="98678"/>
                  </a:lnTo>
                  <a:lnTo>
                    <a:pt x="1886711" y="98678"/>
                  </a:lnTo>
                  <a:lnTo>
                    <a:pt x="1886711" y="614076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2932176" y="500512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1982" y="528634"/>
                  </a:moveTo>
                  <a:lnTo>
                    <a:pt x="52863" y="528634"/>
                  </a:lnTo>
                  <a:lnTo>
                    <a:pt x="49392" y="528528"/>
                  </a:lnTo>
                  <a:lnTo>
                    <a:pt x="13028" y="510568"/>
                  </a:lnTo>
                  <a:lnTo>
                    <a:pt x="0" y="479180"/>
                  </a:lnTo>
                  <a:lnTo>
                    <a:pt x="0" y="475770"/>
                  </a:lnTo>
                  <a:lnTo>
                    <a:pt x="0" y="49248"/>
                  </a:lnTo>
                  <a:lnTo>
                    <a:pt x="17937" y="12905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861"/>
                  </a:lnTo>
                  <a:lnTo>
                    <a:pt x="1704845" y="49248"/>
                  </a:lnTo>
                  <a:lnTo>
                    <a:pt x="1704845" y="479180"/>
                  </a:lnTo>
                  <a:lnTo>
                    <a:pt x="1686907" y="515418"/>
                  </a:lnTo>
                  <a:lnTo>
                    <a:pt x="1655453" y="528528"/>
                  </a:lnTo>
                  <a:lnTo>
                    <a:pt x="1651982" y="52863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" name="object 6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266"/>
              <a:ext cx="145374" cy="145374"/>
            </a:xfrm>
            <a:prstGeom prst="rect">
              <a:avLst/>
            </a:prstGeom>
          </p:spPr>
        </p:pic>
      </p:grpSp>
      <p:sp>
        <p:nvSpPr>
          <p:cNvPr id="7" name="object 7" descr=""/>
          <p:cNvSpPr txBox="1"/>
          <p:nvPr/>
        </p:nvSpPr>
        <p:spPr>
          <a:xfrm>
            <a:off x="805970" y="111833"/>
            <a:ext cx="5360670" cy="1242060"/>
          </a:xfrm>
          <a:prstGeom prst="rect">
            <a:avLst/>
          </a:prstGeom>
        </p:spPr>
        <p:txBody>
          <a:bodyPr wrap="square" lIns="0" tIns="66040" rIns="0" bIns="0" rtlCol="0" vert="horz">
            <a:spAutoFit/>
          </a:bodyPr>
          <a:lstStyle/>
          <a:p>
            <a:pPr marL="3141345">
              <a:lnSpc>
                <a:spcPct val="100000"/>
              </a:lnSpc>
              <a:spcBef>
                <a:spcPts val="52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  <a:p>
            <a:pPr marL="38100" marR="111760">
              <a:lnSpc>
                <a:spcPct val="140900"/>
              </a:lnSpc>
              <a:spcBef>
                <a:spcPts val="75"/>
              </a:spcBef>
            </a:pPr>
            <a:r>
              <a:rPr dirty="0" sz="800" spc="-315">
                <a:latin typeface="Times New Roman"/>
                <a:cs typeface="Times New Roman"/>
              </a:rPr>
              <a:t>s</a:t>
            </a:r>
            <a:r>
              <a:rPr dirty="0" baseline="-17361" sz="1200" spc="-135">
                <a:latin typeface="Times New Roman"/>
                <a:cs typeface="Times New Roman"/>
              </a:rPr>
              <a:t>h</a:t>
            </a:r>
            <a:r>
              <a:rPr dirty="0" sz="800" spc="-265">
                <a:latin typeface="Times New Roman"/>
                <a:cs typeface="Times New Roman"/>
              </a:rPr>
              <a:t>e</a:t>
            </a:r>
            <a:r>
              <a:rPr dirty="0" baseline="-17361" sz="1200" spc="7">
                <a:latin typeface="Times New Roman"/>
                <a:cs typeface="Times New Roman"/>
              </a:rPr>
              <a:t>a</a:t>
            </a:r>
            <a:r>
              <a:rPr dirty="0" baseline="-17361" sz="1200" spc="-434">
                <a:latin typeface="Times New Roman"/>
                <a:cs typeface="Times New Roman"/>
              </a:rPr>
              <a:t>g</a:t>
            </a:r>
            <a:r>
              <a:rPr dirty="0" sz="800" spc="-65">
                <a:latin typeface="Times New Roman"/>
                <a:cs typeface="Times New Roman"/>
              </a:rPr>
              <a:t>e</a:t>
            </a:r>
            <a:r>
              <a:rPr dirty="0" baseline="-17361" sz="1200" spc="-434">
                <a:latin typeface="Times New Roman"/>
                <a:cs typeface="Times New Roman"/>
              </a:rPr>
              <a:t>a</a:t>
            </a:r>
            <a:r>
              <a:rPr dirty="0" sz="800" spc="5">
                <a:latin typeface="Times New Roman"/>
                <a:cs typeface="Times New Roman"/>
              </a:rPr>
              <a:t>n</a:t>
            </a:r>
            <a:r>
              <a:rPr dirty="0" sz="800" spc="-310">
                <a:latin typeface="Times New Roman"/>
                <a:cs typeface="Times New Roman"/>
              </a:rPr>
              <a:t>u</a:t>
            </a:r>
            <a:r>
              <a:rPr dirty="0" baseline="-17361" sz="1200" spc="-67">
                <a:latin typeface="Times New Roman"/>
                <a:cs typeface="Times New Roman"/>
              </a:rPr>
              <a:t>c</a:t>
            </a:r>
            <a:r>
              <a:rPr dirty="0" sz="800" spc="-585">
                <a:latin typeface="Times New Roman"/>
                <a:cs typeface="Times New Roman"/>
              </a:rPr>
              <a:t>m</a:t>
            </a:r>
            <a:r>
              <a:rPr dirty="0" baseline="-17361" sz="1200" spc="7">
                <a:latin typeface="Times New Roman"/>
                <a:cs typeface="Times New Roman"/>
              </a:rPr>
              <a:t>li</a:t>
            </a:r>
            <a:r>
              <a:rPr dirty="0" baseline="-17361" sz="1200" spc="-330">
                <a:latin typeface="Times New Roman"/>
                <a:cs typeface="Times New Roman"/>
              </a:rPr>
              <a:t>c</a:t>
            </a:r>
            <a:r>
              <a:rPr dirty="0" sz="800" spc="5">
                <a:latin typeface="Times New Roman"/>
                <a:cs typeface="Times New Roman"/>
              </a:rPr>
              <a:t>e</a:t>
            </a:r>
            <a:r>
              <a:rPr dirty="0" sz="800" spc="-195">
                <a:latin typeface="Times New Roman"/>
                <a:cs typeface="Times New Roman"/>
              </a:rPr>
              <a:t>r</a:t>
            </a:r>
            <a:r>
              <a:rPr dirty="0" baseline="-17361" sz="1200" spc="-232">
                <a:latin typeface="Times New Roman"/>
                <a:cs typeface="Times New Roman"/>
              </a:rPr>
              <a:t>e</a:t>
            </a:r>
            <a:r>
              <a:rPr dirty="0" sz="800" spc="-195">
                <a:latin typeface="Times New Roman"/>
                <a:cs typeface="Times New Roman"/>
              </a:rPr>
              <a:t>a</a:t>
            </a:r>
            <a:r>
              <a:rPr dirty="0" baseline="-17361" sz="1200" spc="-300">
                <a:latin typeface="Times New Roman"/>
                <a:cs typeface="Times New Roman"/>
              </a:rPr>
              <a:t>n</a:t>
            </a:r>
            <a:r>
              <a:rPr dirty="0" sz="800">
                <a:latin typeface="Times New Roman"/>
                <a:cs typeface="Times New Roman"/>
              </a:rPr>
              <a:t>n</a:t>
            </a:r>
            <a:r>
              <a:rPr dirty="0" baseline="-17361" sz="1200" spc="-232">
                <a:latin typeface="Times New Roman"/>
                <a:cs typeface="Times New Roman"/>
              </a:rPr>
              <a:t>e</a:t>
            </a:r>
            <a:r>
              <a:rPr dirty="0" sz="800" spc="-70">
                <a:latin typeface="Times New Roman"/>
                <a:cs typeface="Times New Roman"/>
              </a:rPr>
              <a:t>l</a:t>
            </a:r>
            <a:r>
              <a:rPr dirty="0" baseline="-17361" sz="1200" spc="-240">
                <a:latin typeface="Times New Roman"/>
                <a:cs typeface="Times New Roman"/>
              </a:rPr>
              <a:t>l</a:t>
            </a:r>
            <a:r>
              <a:rPr dirty="0" sz="800" spc="-45">
                <a:latin typeface="Times New Roman"/>
                <a:cs typeface="Times New Roman"/>
              </a:rPr>
              <a:t>o</a:t>
            </a:r>
            <a:r>
              <a:rPr dirty="0" baseline="-17361" sz="1200" spc="-532">
                <a:latin typeface="Times New Roman"/>
                <a:cs typeface="Times New Roman"/>
              </a:rPr>
              <a:t>b</a:t>
            </a:r>
            <a:r>
              <a:rPr dirty="0" sz="800" spc="45">
                <a:latin typeface="Times New Roman"/>
                <a:cs typeface="Times New Roman"/>
              </a:rPr>
              <a:t>s</a:t>
            </a:r>
            <a:r>
              <a:rPr dirty="0" baseline="-17361" sz="1200" spc="-367">
                <a:latin typeface="Times New Roman"/>
                <a:cs typeface="Times New Roman"/>
              </a:rPr>
              <a:t>o</a:t>
            </a:r>
            <a:r>
              <a:rPr dirty="0" sz="800" spc="-110">
                <a:latin typeface="Times New Roman"/>
                <a:cs typeface="Times New Roman"/>
              </a:rPr>
              <a:t>a</a:t>
            </a:r>
            <a:r>
              <a:rPr dirty="0" baseline="-17361" sz="1200" spc="-165">
                <a:latin typeface="Times New Roman"/>
                <a:cs typeface="Times New Roman"/>
              </a:rPr>
              <a:t>t</a:t>
            </a:r>
            <a:r>
              <a:rPr dirty="0" sz="800" spc="-155">
                <a:latin typeface="Times New Roman"/>
                <a:cs typeface="Times New Roman"/>
              </a:rPr>
              <a:t>r</a:t>
            </a:r>
            <a:r>
              <a:rPr dirty="0" baseline="-17361" sz="1200" spc="-367">
                <a:latin typeface="Times New Roman"/>
                <a:cs typeface="Times New Roman"/>
              </a:rPr>
              <a:t>ó</a:t>
            </a:r>
            <a:r>
              <a:rPr dirty="0" sz="800" spc="-110">
                <a:latin typeface="Times New Roman"/>
                <a:cs typeface="Times New Roman"/>
              </a:rPr>
              <a:t>c</a:t>
            </a:r>
            <a:r>
              <a:rPr dirty="0" baseline="-17361" sz="1200" spc="-434">
                <a:latin typeface="Times New Roman"/>
                <a:cs typeface="Times New Roman"/>
              </a:rPr>
              <a:t>n</a:t>
            </a:r>
            <a:r>
              <a:rPr dirty="0" sz="800" spc="5">
                <a:latin typeface="Times New Roman"/>
                <a:cs typeface="Times New Roman"/>
              </a:rPr>
              <a:t>h</a:t>
            </a:r>
            <a:r>
              <a:rPr dirty="0" sz="800" spc="-135">
                <a:latin typeface="Times New Roman"/>
                <a:cs typeface="Times New Roman"/>
              </a:rPr>
              <a:t>i</a:t>
            </a:r>
            <a:r>
              <a:rPr dirty="0" baseline="-17361" sz="1200" spc="-532" i="1">
                <a:latin typeface="Times New Roman"/>
                <a:cs typeface="Times New Roman"/>
              </a:rPr>
              <a:t>A</a:t>
            </a:r>
            <a:r>
              <a:rPr dirty="0" sz="800" spc="-45">
                <a:latin typeface="Times New Roman"/>
                <a:cs typeface="Times New Roman"/>
              </a:rPr>
              <a:t>v</a:t>
            </a:r>
            <a:r>
              <a:rPr dirty="0" baseline="-17361" sz="1200" spc="-532" i="1">
                <a:latin typeface="Times New Roman"/>
                <a:cs typeface="Times New Roman"/>
              </a:rPr>
              <a:t>b</a:t>
            </a:r>
            <a:r>
              <a:rPr dirty="0" sz="800" spc="-45">
                <a:latin typeface="Times New Roman"/>
                <a:cs typeface="Times New Roman"/>
              </a:rPr>
              <a:t>o</a:t>
            </a:r>
            <a:r>
              <a:rPr dirty="0" baseline="-17361" sz="1200" spc="-405" i="1">
                <a:latin typeface="Times New Roman"/>
                <a:cs typeface="Times New Roman"/>
              </a:rPr>
              <a:t>r</a:t>
            </a:r>
            <a:r>
              <a:rPr dirty="0" sz="800" spc="-45">
                <a:latin typeface="Times New Roman"/>
                <a:cs typeface="Times New Roman"/>
              </a:rPr>
              <a:t>s</a:t>
            </a:r>
            <a:r>
              <a:rPr dirty="0" baseline="-17361" sz="1200" spc="7" i="1">
                <a:latin typeface="Times New Roman"/>
                <a:cs typeface="Times New Roman"/>
              </a:rPr>
              <a:t>i</a:t>
            </a:r>
            <a:r>
              <a:rPr dirty="0" baseline="-17361" sz="1200" spc="-434" i="1">
                <a:latin typeface="Times New Roman"/>
                <a:cs typeface="Times New Roman"/>
              </a:rPr>
              <a:t>r</a:t>
            </a:r>
            <a:r>
              <a:rPr dirty="0" sz="800" spc="5">
                <a:latin typeface="Times New Roman"/>
                <a:cs typeface="Times New Roman"/>
              </a:rPr>
              <a:t>d</a:t>
            </a:r>
            <a:r>
              <a:rPr dirty="0" sz="800" spc="-265">
                <a:latin typeface="Times New Roman"/>
                <a:cs typeface="Times New Roman"/>
              </a:rPr>
              <a:t>e</a:t>
            </a:r>
            <a:r>
              <a:rPr dirty="0" baseline="-17361" sz="1200" spc="7">
                <a:latin typeface="Times New Roman"/>
                <a:cs typeface="Times New Roman"/>
              </a:rPr>
              <a:t>,</a:t>
            </a:r>
            <a:r>
              <a:rPr dirty="0" baseline="-17361" sz="1200" spc="202">
                <a:latin typeface="Times New Roman"/>
                <a:cs typeface="Times New Roman"/>
              </a:rPr>
              <a:t> </a:t>
            </a:r>
            <a:r>
              <a:rPr dirty="0" baseline="-17361" sz="1200" spc="-232">
                <a:latin typeface="Times New Roman"/>
                <a:cs typeface="Times New Roman"/>
              </a:rPr>
              <a:t>e</a:t>
            </a:r>
            <a:r>
              <a:rPr dirty="0" sz="800" spc="-155">
                <a:latin typeface="Times New Roman"/>
                <a:cs typeface="Times New Roman"/>
              </a:rPr>
              <a:t>s</a:t>
            </a:r>
            <a:r>
              <a:rPr dirty="0" baseline="-17361" sz="1200" spc="-232">
                <a:latin typeface="Times New Roman"/>
                <a:cs typeface="Times New Roman"/>
              </a:rPr>
              <a:t>l</a:t>
            </a:r>
            <a:r>
              <a:rPr dirty="0" sz="800" spc="-155">
                <a:latin typeface="Times New Roman"/>
                <a:cs typeface="Times New Roman"/>
              </a:rPr>
              <a:t>o</a:t>
            </a:r>
            <a:r>
              <a:rPr dirty="0" baseline="-17361" sz="1200" spc="-232">
                <a:latin typeface="Times New Roman"/>
                <a:cs typeface="Times New Roman"/>
              </a:rPr>
              <a:t>í</a:t>
            </a:r>
            <a:r>
              <a:rPr dirty="0" sz="800" spc="-155">
                <a:latin typeface="Times New Roman"/>
                <a:cs typeface="Times New Roman"/>
              </a:rPr>
              <a:t>p</a:t>
            </a:r>
            <a:r>
              <a:rPr dirty="0" baseline="-17361" sz="1200" spc="-232">
                <a:latin typeface="Times New Roman"/>
                <a:cs typeface="Times New Roman"/>
              </a:rPr>
              <a:t>c</a:t>
            </a:r>
            <a:r>
              <a:rPr dirty="0" sz="800" spc="-155">
                <a:latin typeface="Times New Roman"/>
                <a:cs typeface="Times New Roman"/>
              </a:rPr>
              <a:t>o</a:t>
            </a:r>
            <a:r>
              <a:rPr dirty="0" baseline="-17361" sz="1200" spc="-232">
                <a:latin typeface="Times New Roman"/>
                <a:cs typeface="Times New Roman"/>
              </a:rPr>
              <a:t>o</a:t>
            </a:r>
            <a:r>
              <a:rPr dirty="0" sz="800" spc="-155">
                <a:latin typeface="Times New Roman"/>
                <a:cs typeface="Times New Roman"/>
              </a:rPr>
              <a:t>r</a:t>
            </a:r>
            <a:r>
              <a:rPr dirty="0" baseline="-17361" sz="1200" spc="-232">
                <a:latin typeface="Times New Roman"/>
                <a:cs typeface="Times New Roman"/>
              </a:rPr>
              <a:t>n</a:t>
            </a:r>
            <a:r>
              <a:rPr dirty="0" sz="800" spc="-155">
                <a:latin typeface="Times New Roman"/>
                <a:cs typeface="Times New Roman"/>
              </a:rPr>
              <a:t>te</a:t>
            </a:r>
            <a:r>
              <a:rPr dirty="0" baseline="-17361" sz="1200" spc="-232">
                <a:latin typeface="Times New Roman"/>
                <a:cs typeface="Times New Roman"/>
              </a:rPr>
              <a:t>o</a:t>
            </a:r>
            <a:r>
              <a:rPr dirty="0" baseline="-17361" sz="1200" spc="-142">
                <a:latin typeface="Times New Roman"/>
                <a:cs typeface="Times New Roman"/>
              </a:rPr>
              <a:t> </a:t>
            </a:r>
            <a:r>
              <a:rPr dirty="0" sz="800" spc="-145">
                <a:latin typeface="Times New Roman"/>
                <a:cs typeface="Times New Roman"/>
              </a:rPr>
              <a:t>e</a:t>
            </a:r>
            <a:r>
              <a:rPr dirty="0" baseline="-17361" sz="1200" spc="-217">
                <a:latin typeface="Times New Roman"/>
                <a:cs typeface="Times New Roman"/>
              </a:rPr>
              <a:t>d</a:t>
            </a:r>
            <a:r>
              <a:rPr dirty="0" sz="800" spc="-145">
                <a:latin typeface="Times New Roman"/>
                <a:cs typeface="Times New Roman"/>
              </a:rPr>
              <a:t>x</a:t>
            </a:r>
            <a:r>
              <a:rPr dirty="0" baseline="-17361" sz="1200" spc="-217">
                <a:latin typeface="Times New Roman"/>
                <a:cs typeface="Times New Roman"/>
              </a:rPr>
              <a:t>e</a:t>
            </a:r>
            <a:r>
              <a:rPr dirty="0" sz="800" spc="-145">
                <a:latin typeface="Times New Roman"/>
                <a:cs typeface="Times New Roman"/>
              </a:rPr>
              <a:t>i</a:t>
            </a:r>
            <a:r>
              <a:rPr dirty="0" baseline="-17361" sz="1200" spc="-217">
                <a:latin typeface="Times New Roman"/>
                <a:cs typeface="Times New Roman"/>
              </a:rPr>
              <a:t>l</a:t>
            </a:r>
            <a:r>
              <a:rPr dirty="0" sz="800" spc="-145">
                <a:latin typeface="Times New Roman"/>
                <a:cs typeface="Times New Roman"/>
              </a:rPr>
              <a:t>st</a:t>
            </a:r>
            <a:r>
              <a:rPr dirty="0" baseline="-17361" sz="1200" spc="-217">
                <a:latin typeface="Times New Roman"/>
                <a:cs typeface="Times New Roman"/>
              </a:rPr>
              <a:t>o</a:t>
            </a:r>
            <a:r>
              <a:rPr dirty="0" sz="800" spc="-145">
                <a:latin typeface="Times New Roman"/>
                <a:cs typeface="Times New Roman"/>
              </a:rPr>
              <a:t>e</a:t>
            </a:r>
            <a:r>
              <a:rPr dirty="0" baseline="-17361" sz="1200" spc="-217">
                <a:latin typeface="Times New Roman"/>
                <a:cs typeface="Times New Roman"/>
              </a:rPr>
              <a:t>b</a:t>
            </a:r>
            <a:r>
              <a:rPr dirty="0" sz="800" spc="-145">
                <a:latin typeface="Times New Roman"/>
                <a:cs typeface="Times New Roman"/>
              </a:rPr>
              <a:t>n</a:t>
            </a:r>
            <a:r>
              <a:rPr dirty="0" baseline="-17361" sz="1200" spc="-217">
                <a:latin typeface="Times New Roman"/>
                <a:cs typeface="Times New Roman"/>
              </a:rPr>
              <a:t>j</a:t>
            </a:r>
            <a:r>
              <a:rPr dirty="0" sz="800" spc="-145">
                <a:latin typeface="Times New Roman"/>
                <a:cs typeface="Times New Roman"/>
              </a:rPr>
              <a:t>t</a:t>
            </a:r>
            <a:r>
              <a:rPr dirty="0" baseline="-17361" sz="1200" spc="-217">
                <a:latin typeface="Times New Roman"/>
                <a:cs typeface="Times New Roman"/>
              </a:rPr>
              <a:t>e</a:t>
            </a:r>
            <a:r>
              <a:rPr dirty="0" sz="800" spc="-145">
                <a:latin typeface="Times New Roman"/>
                <a:cs typeface="Times New Roman"/>
              </a:rPr>
              <a:t>e</a:t>
            </a:r>
            <a:r>
              <a:rPr dirty="0" baseline="-17361" sz="1200" spc="-217">
                <a:latin typeface="Times New Roman"/>
                <a:cs typeface="Times New Roman"/>
              </a:rPr>
              <a:t>t</a:t>
            </a:r>
            <a:r>
              <a:rPr dirty="0" sz="800" spc="-145">
                <a:latin typeface="Times New Roman"/>
                <a:cs typeface="Times New Roman"/>
              </a:rPr>
              <a:t>s</a:t>
            </a:r>
            <a:r>
              <a:rPr dirty="0" baseline="-17361" sz="1200" spc="-217">
                <a:latin typeface="Times New Roman"/>
                <a:cs typeface="Times New Roman"/>
              </a:rPr>
              <a:t>o</a:t>
            </a:r>
            <a:r>
              <a:rPr dirty="0" sz="800" spc="-145">
                <a:latin typeface="Times New Roman"/>
                <a:cs typeface="Times New Roman"/>
              </a:rPr>
              <a:t>e</a:t>
            </a:r>
            <a:r>
              <a:rPr dirty="0" baseline="-17361" sz="1200" spc="-217">
                <a:latin typeface="Times New Roman"/>
                <a:cs typeface="Times New Roman"/>
              </a:rPr>
              <a:t>a</a:t>
            </a:r>
            <a:r>
              <a:rPr dirty="0" sz="800" spc="-145">
                <a:latin typeface="Times New Roman"/>
                <a:cs typeface="Times New Roman"/>
              </a:rPr>
              <a:t>n</a:t>
            </a:r>
            <a:r>
              <a:rPr dirty="0" baseline="-17361" sz="1200" spc="-217">
                <a:latin typeface="Times New Roman"/>
                <a:cs typeface="Times New Roman"/>
              </a:rPr>
              <a:t>pa</a:t>
            </a:r>
            <a:r>
              <a:rPr dirty="0" sz="800" spc="-145">
                <a:latin typeface="Times New Roman"/>
                <a:cs typeface="Times New Roman"/>
              </a:rPr>
              <a:t>e</a:t>
            </a:r>
            <a:r>
              <a:rPr dirty="0" baseline="-17361" sz="1200" spc="-217">
                <a:latin typeface="Times New Roman"/>
                <a:cs typeface="Times New Roman"/>
              </a:rPr>
              <a:t>r</a:t>
            </a:r>
            <a:r>
              <a:rPr dirty="0" sz="800" spc="-145">
                <a:latin typeface="Times New Roman"/>
                <a:cs typeface="Times New Roman"/>
              </a:rPr>
              <a:t>l</a:t>
            </a:r>
            <a:r>
              <a:rPr dirty="0" baseline="-17361" sz="1200" spc="-217">
                <a:latin typeface="Times New Roman"/>
                <a:cs typeface="Times New Roman"/>
              </a:rPr>
              <a:t>e</a:t>
            </a:r>
            <a:r>
              <a:rPr dirty="0" sz="800" spc="-145">
                <a:latin typeface="Times New Roman"/>
                <a:cs typeface="Times New Roman"/>
              </a:rPr>
              <a:t>d</a:t>
            </a:r>
            <a:r>
              <a:rPr dirty="0" baseline="-17361" sz="1200" spc="-217">
                <a:latin typeface="Times New Roman"/>
                <a:cs typeface="Times New Roman"/>
              </a:rPr>
              <a:t>c</a:t>
            </a:r>
            <a:r>
              <a:rPr dirty="0" sz="800" spc="-145">
                <a:latin typeface="Times New Roman"/>
                <a:cs typeface="Times New Roman"/>
              </a:rPr>
              <a:t>i</a:t>
            </a:r>
            <a:r>
              <a:rPr dirty="0" baseline="-17361" sz="1200" spc="-217">
                <a:latin typeface="Times New Roman"/>
                <a:cs typeface="Times New Roman"/>
              </a:rPr>
              <a:t>e</a:t>
            </a:r>
            <a:r>
              <a:rPr dirty="0" sz="800" spc="-145">
                <a:latin typeface="Times New Roman"/>
                <a:cs typeface="Times New Roman"/>
              </a:rPr>
              <a:t>r</a:t>
            </a:r>
            <a:r>
              <a:rPr dirty="0" baseline="-17361" sz="1200" spc="-217">
                <a:latin typeface="Times New Roman"/>
                <a:cs typeface="Times New Roman"/>
              </a:rPr>
              <a:t>r</a:t>
            </a:r>
            <a:r>
              <a:rPr dirty="0" sz="800" spc="-145">
                <a:latin typeface="Times New Roman"/>
                <a:cs typeface="Times New Roman"/>
              </a:rPr>
              <a:t>e</a:t>
            </a:r>
            <a:r>
              <a:rPr dirty="0" baseline="-17361" sz="1200" spc="-217">
                <a:latin typeface="Times New Roman"/>
                <a:cs typeface="Times New Roman"/>
              </a:rPr>
              <a:t>á</a:t>
            </a:r>
            <a:r>
              <a:rPr dirty="0" sz="800" spc="-145">
                <a:latin typeface="Times New Roman"/>
                <a:cs typeface="Times New Roman"/>
              </a:rPr>
              <a:t>ct</a:t>
            </a:r>
            <a:r>
              <a:rPr dirty="0" baseline="-17361" sz="1200" spc="-217">
                <a:latin typeface="Times New Roman"/>
                <a:cs typeface="Times New Roman"/>
              </a:rPr>
              <a:t>e</a:t>
            </a:r>
            <a:r>
              <a:rPr dirty="0" sz="800" spc="-145">
                <a:latin typeface="Times New Roman"/>
                <a:cs typeface="Times New Roman"/>
              </a:rPr>
              <a:t>o</a:t>
            </a:r>
            <a:r>
              <a:rPr dirty="0" baseline="-17361" sz="1200" spc="-217">
                <a:latin typeface="Times New Roman"/>
                <a:cs typeface="Times New Roman"/>
              </a:rPr>
              <a:t>n</a:t>
            </a:r>
            <a:r>
              <a:rPr dirty="0" sz="800" spc="-145">
                <a:latin typeface="Times New Roman"/>
                <a:cs typeface="Times New Roman"/>
              </a:rPr>
              <a:t>ri</a:t>
            </a:r>
            <a:r>
              <a:rPr dirty="0" baseline="-17361" sz="1200" spc="-217">
                <a:latin typeface="Times New Roman"/>
                <a:cs typeface="Times New Roman"/>
              </a:rPr>
              <a:t>e</a:t>
            </a:r>
            <a:r>
              <a:rPr dirty="0" sz="800" spc="-145">
                <a:latin typeface="Times New Roman"/>
                <a:cs typeface="Times New Roman"/>
              </a:rPr>
              <a:t>o</a:t>
            </a:r>
            <a:r>
              <a:rPr dirty="0" baseline="-17361" sz="1200" spc="-217">
                <a:latin typeface="Times New Roman"/>
                <a:cs typeface="Times New Roman"/>
              </a:rPr>
              <a:t>l</a:t>
            </a:r>
            <a:r>
              <a:rPr dirty="0" baseline="-17361" sz="1200" spc="-82">
                <a:latin typeface="Times New Roman"/>
                <a:cs typeface="Times New Roman"/>
              </a:rPr>
              <a:t> </a:t>
            </a:r>
            <a:r>
              <a:rPr dirty="0" sz="800" spc="-160">
                <a:latin typeface="Courier New"/>
                <a:cs typeface="Courier New"/>
              </a:rPr>
              <a:t>\</a:t>
            </a:r>
            <a:r>
              <a:rPr dirty="0" baseline="-17361" sz="1200" spc="-240">
                <a:latin typeface="Times New Roman"/>
                <a:cs typeface="Times New Roman"/>
              </a:rPr>
              <a:t>me</a:t>
            </a:r>
            <a:r>
              <a:rPr dirty="0" sz="800" spc="-160">
                <a:latin typeface="Courier New"/>
                <a:cs typeface="Courier New"/>
              </a:rPr>
              <a:t>U</a:t>
            </a:r>
            <a:r>
              <a:rPr dirty="0" baseline="-17361" sz="1200" spc="-240">
                <a:latin typeface="Times New Roman"/>
                <a:cs typeface="Times New Roman"/>
              </a:rPr>
              <a:t>d</a:t>
            </a:r>
            <a:r>
              <a:rPr dirty="0" sz="800" spc="-160">
                <a:latin typeface="Courier New"/>
                <a:cs typeface="Courier New"/>
              </a:rPr>
              <a:t>S</a:t>
            </a:r>
            <a:r>
              <a:rPr dirty="0" baseline="-17361" sz="1200" spc="-240">
                <a:latin typeface="Times New Roman"/>
                <a:cs typeface="Times New Roman"/>
              </a:rPr>
              <a:t>io</a:t>
            </a:r>
            <a:r>
              <a:rPr dirty="0" sz="800" spc="-160">
                <a:latin typeface="Courier New"/>
                <a:cs typeface="Courier New"/>
              </a:rPr>
              <a:t>P</a:t>
            </a:r>
            <a:r>
              <a:rPr dirty="0" baseline="-17361" sz="1200" spc="-240">
                <a:latin typeface="Times New Roman"/>
                <a:cs typeface="Times New Roman"/>
              </a:rPr>
              <a:t>d</a:t>
            </a:r>
            <a:r>
              <a:rPr dirty="0" sz="800" spc="-160">
                <a:latin typeface="Times New Roman"/>
                <a:cs typeface="Times New Roman"/>
              </a:rPr>
              <a:t>.</a:t>
            </a:r>
            <a:r>
              <a:rPr dirty="0" baseline="-17361" sz="1200" spc="-240">
                <a:latin typeface="Times New Roman"/>
                <a:cs typeface="Times New Roman"/>
              </a:rPr>
              <a:t>e</a:t>
            </a:r>
            <a:r>
              <a:rPr dirty="0" sz="800" spc="-160">
                <a:latin typeface="Times New Roman"/>
                <a:cs typeface="Times New Roman"/>
              </a:rPr>
              <a:t>S</a:t>
            </a:r>
            <a:r>
              <a:rPr dirty="0" baseline="-17361" sz="1200" spc="-240">
                <a:latin typeface="Times New Roman"/>
                <a:cs typeface="Times New Roman"/>
              </a:rPr>
              <a:t>l</a:t>
            </a:r>
            <a:r>
              <a:rPr dirty="0" baseline="-17361" sz="1200" spc="104">
                <a:latin typeface="Times New Roman"/>
                <a:cs typeface="Times New Roman"/>
              </a:rPr>
              <a:t> </a:t>
            </a:r>
            <a:r>
              <a:rPr dirty="0" sz="800" spc="-150">
                <a:latin typeface="Times New Roman"/>
                <a:cs typeface="Times New Roman"/>
              </a:rPr>
              <a:t>i</a:t>
            </a:r>
            <a:r>
              <a:rPr dirty="0" baseline="-17361" sz="1200" spc="-225">
                <a:latin typeface="Times New Roman"/>
                <a:cs typeface="Times New Roman"/>
              </a:rPr>
              <a:t>ci</a:t>
            </a:r>
            <a:r>
              <a:rPr dirty="0" sz="800" spc="-150">
                <a:latin typeface="Times New Roman"/>
                <a:cs typeface="Times New Roman"/>
              </a:rPr>
              <a:t>s</a:t>
            </a:r>
            <a:r>
              <a:rPr dirty="0" baseline="-17361" sz="1200" spc="-225">
                <a:latin typeface="Times New Roman"/>
                <a:cs typeface="Times New Roman"/>
              </a:rPr>
              <a:t>r</a:t>
            </a:r>
            <a:r>
              <a:rPr dirty="0" sz="800" spc="-150">
                <a:latin typeface="Times New Roman"/>
                <a:cs typeface="Times New Roman"/>
              </a:rPr>
              <a:t>e</a:t>
            </a:r>
            <a:r>
              <a:rPr dirty="0" baseline="-17361" sz="1200" spc="-225">
                <a:latin typeface="Times New Roman"/>
                <a:cs typeface="Times New Roman"/>
              </a:rPr>
              <a:t>c</a:t>
            </a:r>
            <a:r>
              <a:rPr dirty="0" sz="800" spc="-150">
                <a:latin typeface="Times New Roman"/>
                <a:cs typeface="Times New Roman"/>
              </a:rPr>
              <a:t>l</a:t>
            </a:r>
            <a:r>
              <a:rPr dirty="0" baseline="-17361" sz="1200" spc="-225">
                <a:latin typeface="Times New Roman"/>
                <a:cs typeface="Times New Roman"/>
              </a:rPr>
              <a:t>u</a:t>
            </a:r>
            <a:r>
              <a:rPr dirty="0" sz="800" spc="-150">
                <a:latin typeface="Times New Roman"/>
                <a:cs typeface="Times New Roman"/>
              </a:rPr>
              <a:t>e</a:t>
            </a:r>
            <a:r>
              <a:rPr dirty="0" baseline="-17361" sz="1200" spc="-225">
                <a:latin typeface="Times New Roman"/>
                <a:cs typeface="Times New Roman"/>
              </a:rPr>
              <a:t>i</a:t>
            </a:r>
            <a:r>
              <a:rPr dirty="0" sz="800" spc="-150">
                <a:latin typeface="Times New Roman"/>
                <a:cs typeface="Times New Roman"/>
              </a:rPr>
              <a:t>c</a:t>
            </a:r>
            <a:r>
              <a:rPr dirty="0" baseline="-17361" sz="1200" spc="-225">
                <a:latin typeface="Times New Roman"/>
                <a:cs typeface="Times New Roman"/>
              </a:rPr>
              <a:t>t</a:t>
            </a:r>
            <a:r>
              <a:rPr dirty="0" sz="800" spc="-150">
                <a:latin typeface="Times New Roman"/>
                <a:cs typeface="Times New Roman"/>
              </a:rPr>
              <a:t>c</a:t>
            </a:r>
            <a:r>
              <a:rPr dirty="0" baseline="-17361" sz="1200" spc="-225">
                <a:latin typeface="Times New Roman"/>
                <a:cs typeface="Times New Roman"/>
              </a:rPr>
              <a:t>o</a:t>
            </a:r>
            <a:r>
              <a:rPr dirty="0" sz="800" spc="-150">
                <a:latin typeface="Times New Roman"/>
                <a:cs typeface="Times New Roman"/>
              </a:rPr>
              <a:t>io</a:t>
            </a:r>
            <a:r>
              <a:rPr dirty="0" baseline="-17361" sz="1200" spc="-225">
                <a:latin typeface="Times New Roman"/>
                <a:cs typeface="Times New Roman"/>
              </a:rPr>
              <a:t>a</a:t>
            </a:r>
            <a:r>
              <a:rPr dirty="0" sz="800" spc="-150">
                <a:latin typeface="Times New Roman"/>
                <a:cs typeface="Times New Roman"/>
              </a:rPr>
              <a:t>n</a:t>
            </a:r>
            <a:r>
              <a:rPr dirty="0" baseline="-17361" sz="1200" spc="-225">
                <a:latin typeface="Times New Roman"/>
                <a:cs typeface="Times New Roman"/>
              </a:rPr>
              <a:t>ct</a:t>
            </a:r>
            <a:r>
              <a:rPr dirty="0" sz="800" spc="-150">
                <a:latin typeface="Times New Roman"/>
                <a:cs typeface="Times New Roman"/>
              </a:rPr>
              <a:t>a</a:t>
            </a:r>
            <a:r>
              <a:rPr dirty="0" baseline="-17361" sz="1200" spc="-225">
                <a:latin typeface="Times New Roman"/>
                <a:cs typeface="Times New Roman"/>
              </a:rPr>
              <a:t>iv</a:t>
            </a:r>
            <a:r>
              <a:rPr dirty="0" sz="800" spc="-150">
                <a:latin typeface="Times New Roman"/>
                <a:cs typeface="Times New Roman"/>
              </a:rPr>
              <a:t>u</a:t>
            </a:r>
            <a:r>
              <a:rPr dirty="0" baseline="-17361" sz="1200" spc="-225">
                <a:latin typeface="Times New Roman"/>
                <a:cs typeface="Times New Roman"/>
              </a:rPr>
              <a:t>o</a:t>
            </a:r>
            <a:r>
              <a:rPr dirty="0" sz="800" spc="-150">
                <a:latin typeface="Times New Roman"/>
                <a:cs typeface="Times New Roman"/>
              </a:rPr>
              <a:t>n</a:t>
            </a:r>
            <a:r>
              <a:rPr dirty="0" sz="800" spc="1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135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.sup</a:t>
            </a:r>
            <a:r>
              <a:rPr dirty="0" sz="800" spc="-145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1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lista</a:t>
            </a:r>
            <a:r>
              <a:rPr dirty="0" sz="800" spc="135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y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sección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Especificada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por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el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usuario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 i="1">
                <a:latin typeface="Times New Roman"/>
                <a:cs typeface="Times New Roman"/>
              </a:rPr>
              <a:t>Edición</a:t>
            </a:r>
            <a:endParaRPr sz="800">
              <a:latin typeface="Times New Roman"/>
              <a:cs typeface="Times New Roman"/>
            </a:endParaRPr>
          </a:p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abrirá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Editor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texto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donde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importar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600">
                <a:latin typeface="Courier New"/>
                <a:cs typeface="Courier New"/>
              </a:rPr>
              <a:t>.lib</a:t>
            </a:r>
            <a:r>
              <a:rPr dirty="0" sz="600" spc="-95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casilla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verificación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 i="1">
                <a:latin typeface="Times New Roman"/>
                <a:cs typeface="Times New Roman"/>
              </a:rPr>
              <a:t>Enviar</a:t>
            </a:r>
            <a:endParaRPr sz="800">
              <a:latin typeface="Times New Roman"/>
              <a:cs typeface="Times New Roman"/>
            </a:endParaRPr>
          </a:p>
          <a:p>
            <a:pPr marL="38100">
              <a:lnSpc>
                <a:spcPts val="950"/>
              </a:lnSpc>
              <a:spcBef>
                <a:spcPts val="290"/>
              </a:spcBef>
            </a:pPr>
            <a:r>
              <a:rPr dirty="0" sz="800" i="1">
                <a:latin typeface="Times New Roman"/>
                <a:cs typeface="Times New Roman"/>
              </a:rPr>
              <a:t>los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parámetros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usan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biblioteca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5">
                <a:latin typeface="Times New Roman"/>
                <a:cs typeface="Times New Roman"/>
              </a:rPr>
              <a:t>f</a:t>
            </a:r>
            <a:r>
              <a:rPr dirty="0" sz="800" spc="-225">
                <a:latin typeface="Times New Roman"/>
                <a:cs typeface="Times New Roman"/>
              </a:rPr>
              <a:t>o</a:t>
            </a:r>
            <a:r>
              <a:rPr dirty="0" baseline="18518" sz="900" spc="-217">
                <a:latin typeface="Arial MT"/>
                <a:cs typeface="Arial MT"/>
              </a:rPr>
              <a:t>T</a:t>
            </a:r>
            <a:r>
              <a:rPr dirty="0" sz="800" spc="-140">
                <a:latin typeface="Times New Roman"/>
                <a:cs typeface="Times New Roman"/>
              </a:rPr>
              <a:t>r</a:t>
            </a:r>
            <a:r>
              <a:rPr dirty="0" baseline="18518" sz="900" spc="-82">
                <a:latin typeface="Arial MT"/>
                <a:cs typeface="Arial MT"/>
              </a:rPr>
              <a:t>r</a:t>
            </a:r>
            <a:r>
              <a:rPr dirty="0" sz="800" spc="-570">
                <a:latin typeface="Times New Roman"/>
                <a:cs typeface="Times New Roman"/>
              </a:rPr>
              <a:t>m</a:t>
            </a:r>
            <a:r>
              <a:rPr dirty="0" baseline="18518" sz="900" spc="7">
                <a:latin typeface="Arial MT"/>
                <a:cs typeface="Arial MT"/>
              </a:rPr>
              <a:t>a</a:t>
            </a:r>
            <a:r>
              <a:rPr dirty="0" baseline="18518" sz="900" spc="-150">
                <a:latin typeface="Arial MT"/>
                <a:cs typeface="Arial MT"/>
              </a:rPr>
              <a:t>d</a:t>
            </a:r>
            <a:r>
              <a:rPr dirty="0" sz="800" spc="-250">
                <a:latin typeface="Times New Roman"/>
                <a:cs typeface="Times New Roman"/>
              </a:rPr>
              <a:t>a</a:t>
            </a:r>
            <a:r>
              <a:rPr dirty="0" baseline="18518" sz="900" spc="-120">
                <a:latin typeface="Arial MT"/>
                <a:cs typeface="Arial MT"/>
              </a:rPr>
              <a:t>u</a:t>
            </a:r>
            <a:r>
              <a:rPr dirty="0" sz="800" spc="-145">
                <a:latin typeface="Times New Roman"/>
                <a:cs typeface="Times New Roman"/>
              </a:rPr>
              <a:t>t</a:t>
            </a:r>
            <a:r>
              <a:rPr dirty="0" baseline="18518" sz="900" spc="-232">
                <a:latin typeface="Arial MT"/>
                <a:cs typeface="Arial MT"/>
              </a:rPr>
              <a:t>c</a:t>
            </a:r>
            <a:r>
              <a:rPr dirty="0" sz="800" spc="-245">
                <a:latin typeface="Times New Roman"/>
                <a:cs typeface="Times New Roman"/>
              </a:rPr>
              <a:t>o</a:t>
            </a:r>
            <a:r>
              <a:rPr dirty="0" baseline="18518" sz="900" spc="7">
                <a:latin typeface="Arial MT"/>
                <a:cs typeface="Arial MT"/>
              </a:rPr>
              <a:t>i</a:t>
            </a:r>
            <a:r>
              <a:rPr dirty="0" baseline="18518" sz="900" spc="-37">
                <a:latin typeface="Arial MT"/>
                <a:cs typeface="Arial MT"/>
              </a:rPr>
              <a:t>e</a:t>
            </a:r>
            <a:r>
              <a:rPr dirty="0" sz="800" spc="-375">
                <a:latin typeface="Times New Roman"/>
                <a:cs typeface="Times New Roman"/>
              </a:rPr>
              <a:t>d</a:t>
            </a:r>
            <a:r>
              <a:rPr dirty="0" baseline="18518" sz="900" spc="7">
                <a:latin typeface="Arial MT"/>
                <a:cs typeface="Arial MT"/>
              </a:rPr>
              <a:t>n</a:t>
            </a:r>
            <a:r>
              <a:rPr dirty="0" baseline="18518" sz="900" spc="-442">
                <a:latin typeface="Arial MT"/>
                <a:cs typeface="Arial MT"/>
              </a:rPr>
              <a:t>d</a:t>
            </a:r>
            <a:r>
              <a:rPr dirty="0" sz="800" spc="-65">
                <a:latin typeface="Times New Roman"/>
                <a:cs typeface="Times New Roman"/>
              </a:rPr>
              <a:t>e</a:t>
            </a:r>
            <a:r>
              <a:rPr dirty="0" baseline="18518" sz="900" spc="-412">
                <a:latin typeface="Arial MT"/>
                <a:cs typeface="Arial MT"/>
              </a:rPr>
              <a:t>o</a:t>
            </a:r>
            <a:r>
              <a:rPr dirty="0" sz="800" spc="50">
                <a:latin typeface="Times New Roman"/>
                <a:cs typeface="Times New Roman"/>
              </a:rPr>
              <a:t>l</a:t>
            </a:r>
            <a:r>
              <a:rPr dirty="0" baseline="18518" sz="900" spc="-22">
                <a:latin typeface="Arial MT"/>
                <a:cs typeface="Arial MT"/>
              </a:rPr>
              <a:t>.</a:t>
            </a:r>
            <a:r>
              <a:rPr dirty="0" baseline="18518" sz="900" spc="-225">
                <a:latin typeface="Arial MT"/>
                <a:cs typeface="Arial MT"/>
              </a:rPr>
              <a:t>.</a:t>
            </a:r>
            <a:r>
              <a:rPr dirty="0" sz="800" spc="-550">
                <a:latin typeface="Times New Roman"/>
                <a:cs typeface="Times New Roman"/>
              </a:rPr>
              <a:t>M</a:t>
            </a:r>
            <a:r>
              <a:rPr dirty="0" baseline="18518" sz="900" spc="7">
                <a:latin typeface="Arial MT"/>
                <a:cs typeface="Arial MT"/>
              </a:rPr>
              <a:t>.</a:t>
            </a:r>
            <a:r>
              <a:rPr dirty="0" baseline="18518" sz="900" spc="434">
                <a:latin typeface="Arial MT"/>
                <a:cs typeface="Arial MT"/>
              </a:rPr>
              <a:t> </a:t>
            </a:r>
            <a:r>
              <a:rPr dirty="0" sz="800">
                <a:latin typeface="Times New Roman"/>
                <a:cs typeface="Times New Roman"/>
              </a:rPr>
              <a:t>ódulo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base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parámetros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externos.</a:t>
            </a:r>
            <a:endParaRPr sz="800">
              <a:latin typeface="Times New Roman"/>
              <a:cs typeface="Times New Roman"/>
            </a:endParaRPr>
          </a:p>
          <a:p>
            <a:pPr marL="38100">
              <a:lnSpc>
                <a:spcPts val="950"/>
              </a:lnSpc>
            </a:pP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segunda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casilla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verificación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Fase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interna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seq.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extensión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'A',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'B'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codificada</a:t>
            </a:r>
            <a:endParaRPr sz="800">
              <a:latin typeface="Times New Roman"/>
              <a:cs typeface="Times New Roman"/>
            </a:endParaRPr>
          </a:p>
          <a:p>
            <a:pPr marL="38100" marR="1021715">
              <a:lnSpc>
                <a:spcPts val="1090"/>
              </a:lnSpc>
              <a:spcBef>
                <a:spcPts val="10"/>
              </a:spcBef>
            </a:pPr>
            <a:r>
              <a:rPr dirty="0" sz="800">
                <a:latin typeface="Times New Roman"/>
                <a:cs typeface="Times New Roman"/>
              </a:rPr>
              <a:t>dentro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módulo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base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debe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enviar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raíz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cinco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caracteres.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adelante,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especificados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operan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manera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similar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estándar.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831370" y="4624387"/>
            <a:ext cx="1841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130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4611106" y="4644211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831370" y="1564916"/>
            <a:ext cx="3152775" cy="43688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Times New Roman"/>
                <a:cs typeface="Times New Roman"/>
              </a:rPr>
              <a:t>4.11.12</a:t>
            </a:r>
            <a:r>
              <a:rPr dirty="0" sz="800" spc="6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Estado</a:t>
            </a:r>
            <a:r>
              <a:rPr dirty="0" sz="800" spc="65" b="1">
                <a:latin typeface="Times New Roman"/>
                <a:cs typeface="Times New Roman"/>
              </a:rPr>
              <a:t> </a:t>
            </a:r>
            <a:r>
              <a:rPr dirty="0" sz="800" spc="-10" b="1">
                <a:latin typeface="Times New Roman"/>
                <a:cs typeface="Times New Roman"/>
              </a:rPr>
              <a:t>estacionario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5"/>
              </a:spcBef>
            </a:pPr>
            <a:endParaRPr sz="800">
              <a:latin typeface="Times New Roman"/>
              <a:cs typeface="Times New Roman"/>
            </a:endParaRPr>
          </a:p>
          <a:p>
            <a:pPr marL="1089660">
              <a:lnSpc>
                <a:spcPct val="100000"/>
              </a:lnSpc>
              <a:spcBef>
                <a:spcPts val="5"/>
              </a:spcBef>
            </a:pPr>
            <a:r>
              <a:rPr dirty="0" sz="800">
                <a:latin typeface="Times New Roman"/>
                <a:cs typeface="Times New Roman"/>
              </a:rPr>
              <a:t>Escaneo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frecuencia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armónica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flujo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carga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831370" y="3058307"/>
            <a:ext cx="4665980" cy="85979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08966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4.73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HFS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compatibles.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  <a:spcBef>
                <a:spcPts val="5"/>
              </a:spcBef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exploración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frecuencia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armónica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(HFS)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opciones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ATP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Configuraciones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/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Simulación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.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general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flujo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carga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proporciona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ATP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Configuración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/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Flujo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carga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60"/>
              </a:spcBef>
            </a:pPr>
            <a:endParaRPr sz="800">
              <a:latin typeface="Times New Roman"/>
              <a:cs typeface="Times New Roman"/>
            </a:endParaRPr>
          </a:p>
          <a:p>
            <a:pPr marL="71755">
              <a:lnSpc>
                <a:spcPct val="100000"/>
              </a:lnSpc>
              <a:spcBef>
                <a:spcPts val="5"/>
              </a:spcBef>
              <a:tabLst>
                <a:tab pos="1188720" algn="l"/>
              </a:tabLst>
            </a:pPr>
            <a:r>
              <a:rPr dirty="0" sz="800" spc="-10">
                <a:latin typeface="Times New Roman"/>
                <a:cs typeface="Times New Roman"/>
              </a:rPr>
              <a:t>Selección</a:t>
            </a:r>
            <a:r>
              <a:rPr dirty="0" sz="800">
                <a:latin typeface="Times New Roman"/>
                <a:cs typeface="Times New Roman"/>
              </a:rPr>
              <a:t>	Nombre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Icono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Tarjeta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Descripción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890842" y="3990026"/>
            <a:ext cx="54546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Phasor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RLC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2007582" y="4023066"/>
            <a:ext cx="533400" cy="284480"/>
          </a:xfrm>
          <a:prstGeom prst="rect">
            <a:avLst/>
          </a:prstGeom>
        </p:spPr>
        <p:txBody>
          <a:bodyPr wrap="square" lIns="0" tIns="6350" rIns="0" bIns="0" rtlCol="0" vert="horz">
            <a:spAutoFit/>
          </a:bodyPr>
          <a:lstStyle/>
          <a:p>
            <a:pPr marL="12700" marR="5080">
              <a:lnSpc>
                <a:spcPct val="108400"/>
              </a:lnSpc>
              <a:spcBef>
                <a:spcPts val="50"/>
              </a:spcBef>
            </a:pPr>
            <a:r>
              <a:rPr dirty="0" sz="800" spc="-10">
                <a:latin typeface="Courier New"/>
                <a:cs typeface="Courier New"/>
              </a:rPr>
              <a:t>RLC_PHAS </a:t>
            </a:r>
            <a:r>
              <a:rPr dirty="0" sz="800" spc="-50">
                <a:latin typeface="Courier New"/>
                <a:cs typeface="Courier New"/>
              </a:rPr>
              <a:t>O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3177185" y="3912051"/>
            <a:ext cx="2185035" cy="369570"/>
          </a:xfrm>
          <a:prstGeom prst="rect">
            <a:avLst/>
          </a:prstGeom>
        </p:spPr>
        <p:txBody>
          <a:bodyPr wrap="square" lIns="0" tIns="6159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484"/>
              </a:spcBef>
            </a:pPr>
            <a:r>
              <a:rPr dirty="0" sz="800">
                <a:latin typeface="Times New Roman"/>
                <a:cs typeface="Times New Roman"/>
              </a:rPr>
              <a:t>Componente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RLC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BRANCH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solo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presente</a:t>
            </a:r>
            <a:endParaRPr sz="800">
              <a:latin typeface="Times New Roman"/>
              <a:cs typeface="Times New Roman"/>
            </a:endParaRPr>
          </a:p>
          <a:p>
            <a:pPr marL="653415">
              <a:lnSpc>
                <a:spcPct val="100000"/>
              </a:lnSpc>
              <a:spcBef>
                <a:spcPts val="395"/>
              </a:spcBef>
            </a:pPr>
            <a:r>
              <a:rPr dirty="0" sz="800">
                <a:latin typeface="Times New Roman"/>
                <a:cs typeface="Times New Roman"/>
              </a:rPr>
              <a:t>durante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estado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estacionario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(t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&lt;0)</a:t>
            </a:r>
            <a:endParaRPr sz="800">
              <a:latin typeface="Times New Roman"/>
              <a:cs typeface="Times New Roman"/>
            </a:endParaRPr>
          </a:p>
        </p:txBody>
      </p:sp>
      <p:grpSp>
        <p:nvGrpSpPr>
          <p:cNvPr id="15" name="object 15" descr=""/>
          <p:cNvGrpSpPr/>
          <p:nvPr/>
        </p:nvGrpSpPr>
        <p:grpSpPr>
          <a:xfrm>
            <a:off x="368299" y="5231789"/>
            <a:ext cx="594995" cy="13335"/>
            <a:chOff x="368299" y="5231789"/>
            <a:chExt cx="594995" cy="13335"/>
          </a:xfrm>
        </p:grpSpPr>
        <p:sp>
          <p:nvSpPr>
            <p:cNvPr id="16" name="object 16" descr=""/>
            <p:cNvSpPr/>
            <p:nvPr/>
          </p:nvSpPr>
          <p:spPr>
            <a:xfrm>
              <a:off x="368299" y="5231789"/>
              <a:ext cx="594995" cy="6985"/>
            </a:xfrm>
            <a:custGeom>
              <a:avLst/>
              <a:gdLst/>
              <a:ahLst/>
              <a:cxnLst/>
              <a:rect l="l" t="t" r="r" b="b"/>
              <a:pathLst>
                <a:path w="594994" h="6985">
                  <a:moveTo>
                    <a:pt x="594713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594713" y="0"/>
                  </a:lnTo>
                  <a:lnTo>
                    <a:pt x="594713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 descr=""/>
            <p:cNvSpPr/>
            <p:nvPr/>
          </p:nvSpPr>
          <p:spPr>
            <a:xfrm>
              <a:off x="368287" y="5231789"/>
              <a:ext cx="594995" cy="13335"/>
            </a:xfrm>
            <a:custGeom>
              <a:avLst/>
              <a:gdLst/>
              <a:ahLst/>
              <a:cxnLst/>
              <a:rect l="l" t="t" r="r" b="b"/>
              <a:pathLst>
                <a:path w="594994" h="13335">
                  <a:moveTo>
                    <a:pt x="594715" y="0"/>
                  </a:moveTo>
                  <a:lnTo>
                    <a:pt x="588111" y="6616"/>
                  </a:lnTo>
                  <a:lnTo>
                    <a:pt x="0" y="6616"/>
                  </a:lnTo>
                  <a:lnTo>
                    <a:pt x="0" y="13220"/>
                  </a:lnTo>
                  <a:lnTo>
                    <a:pt x="588111" y="13220"/>
                  </a:lnTo>
                  <a:lnTo>
                    <a:pt x="594715" y="13220"/>
                  </a:lnTo>
                  <a:lnTo>
                    <a:pt x="594715" y="6616"/>
                  </a:lnTo>
                  <a:lnTo>
                    <a:pt x="594715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 descr=""/>
            <p:cNvSpPr/>
            <p:nvPr/>
          </p:nvSpPr>
          <p:spPr>
            <a:xfrm>
              <a:off x="368299" y="5231789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9" name="object 19" descr=""/>
          <p:cNvSpPr txBox="1"/>
          <p:nvPr/>
        </p:nvSpPr>
        <p:spPr>
          <a:xfrm>
            <a:off x="378108" y="5291788"/>
            <a:ext cx="5778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Página</a:t>
            </a:r>
            <a:r>
              <a:rPr dirty="0" sz="800" spc="8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131</a:t>
            </a:r>
            <a:endParaRPr sz="800">
              <a:latin typeface="Arial"/>
              <a:cs typeface="Arial"/>
            </a:endParaRPr>
          </a:p>
        </p:txBody>
      </p:sp>
      <p:sp>
        <p:nvSpPr>
          <p:cNvPr id="59" name="object 59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60" name="object 60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107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20" name="object 20" descr=""/>
          <p:cNvSpPr txBox="1"/>
          <p:nvPr/>
        </p:nvSpPr>
        <p:spPr>
          <a:xfrm>
            <a:off x="4763088" y="5463594"/>
            <a:ext cx="99060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de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referencia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1148551" y="5939365"/>
            <a:ext cx="5397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i="1">
                <a:latin typeface="Times New Roman"/>
                <a:cs typeface="Times New Roman"/>
              </a:rPr>
              <a:t>Fuente</a:t>
            </a:r>
            <a:r>
              <a:rPr dirty="0" sz="800" spc="90" i="1">
                <a:latin typeface="Times New Roman"/>
                <a:cs typeface="Times New Roman"/>
              </a:rPr>
              <a:t> </a:t>
            </a:r>
            <a:r>
              <a:rPr dirty="0" sz="800" spc="-25" i="1">
                <a:latin typeface="Times New Roman"/>
                <a:cs typeface="Times New Roman"/>
              </a:rPr>
              <a:t>HFS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2258683" y="5952581"/>
            <a:ext cx="53340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10">
                <a:latin typeface="Courier New"/>
                <a:cs typeface="Courier New"/>
              </a:rPr>
              <a:t>HFS_SOUR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3091282" y="6051700"/>
            <a:ext cx="86360" cy="6540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250" spc="-25">
                <a:solidFill>
                  <a:srgbClr val="0000FF"/>
                </a:solidFill>
                <a:latin typeface="Times New Roman"/>
                <a:cs typeface="Times New Roman"/>
              </a:rPr>
              <a:t>HFS</a:t>
            </a:r>
            <a:endParaRPr sz="250">
              <a:latin typeface="Times New Roman"/>
              <a:cs typeface="Times New Roman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3395247" y="5874607"/>
            <a:ext cx="431165" cy="1651000"/>
          </a:xfrm>
          <a:prstGeom prst="rect">
            <a:avLst/>
          </a:prstGeom>
        </p:spPr>
        <p:txBody>
          <a:bodyPr wrap="square" lIns="0" tIns="285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25"/>
              </a:spcBef>
            </a:pPr>
            <a:r>
              <a:rPr dirty="0" sz="800" spc="-10">
                <a:latin typeface="Times New Roman"/>
                <a:cs typeface="Times New Roman"/>
              </a:rPr>
              <a:t>FUENTE</a:t>
            </a:r>
            <a:endParaRPr sz="800">
              <a:latin typeface="Times New Roman"/>
              <a:cs typeface="Times New Roman"/>
            </a:endParaRPr>
          </a:p>
          <a:p>
            <a:pPr marL="12700" marR="7620" indent="105410">
              <a:lnSpc>
                <a:spcPts val="1140"/>
              </a:lnSpc>
              <a:spcBef>
                <a:spcPts val="20"/>
              </a:spcBef>
            </a:pP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14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RAMA</a:t>
            </a:r>
            <a:endParaRPr sz="800">
              <a:latin typeface="Times New Roman"/>
              <a:cs typeface="Times New Roman"/>
            </a:endParaRPr>
          </a:p>
          <a:p>
            <a:pPr marL="144780">
              <a:lnSpc>
                <a:spcPct val="100000"/>
              </a:lnSpc>
              <a:spcBef>
                <a:spcPts val="70"/>
              </a:spcBef>
            </a:pP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0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235"/>
              </a:spcBef>
            </a:pPr>
            <a:r>
              <a:rPr dirty="0" sz="800" spc="-20">
                <a:latin typeface="Times New Roman"/>
                <a:cs typeface="Times New Roman"/>
              </a:rPr>
              <a:t>RAMA</a:t>
            </a:r>
            <a:endParaRPr sz="800">
              <a:latin typeface="Times New Roman"/>
              <a:cs typeface="Times New Roman"/>
            </a:endParaRPr>
          </a:p>
          <a:p>
            <a:pPr marL="12700" marR="34290" indent="132080">
              <a:lnSpc>
                <a:spcPts val="1140"/>
              </a:lnSpc>
              <a:spcBef>
                <a:spcPts val="20"/>
              </a:spcBef>
            </a:pP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0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RAMA</a:t>
            </a:r>
            <a:endParaRPr sz="800">
              <a:latin typeface="Times New Roman"/>
              <a:cs typeface="Times New Roman"/>
            </a:endParaRPr>
          </a:p>
          <a:p>
            <a:pPr marL="144780">
              <a:lnSpc>
                <a:spcPct val="100000"/>
              </a:lnSpc>
              <a:spcBef>
                <a:spcPts val="70"/>
              </a:spcBef>
            </a:pP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0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85"/>
              </a:spcBef>
            </a:pPr>
            <a:r>
              <a:rPr dirty="0" sz="800" spc="-20">
                <a:latin typeface="Times New Roman"/>
                <a:cs typeface="Times New Roman"/>
              </a:rPr>
              <a:t>RAMA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0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650"/>
              </a:spcBef>
            </a:pPr>
            <a:r>
              <a:rPr dirty="0" sz="800" spc="-10">
                <a:latin typeface="Times New Roman"/>
                <a:cs typeface="Times New Roman"/>
              </a:rPr>
              <a:t>FUENTE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4075864" y="5945973"/>
            <a:ext cx="132588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Fuente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frecuencia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armónica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1148551" y="6230114"/>
            <a:ext cx="7429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i="1">
                <a:latin typeface="Times New Roman"/>
                <a:cs typeface="Times New Roman"/>
              </a:rPr>
              <a:t>Cigre</a:t>
            </a:r>
            <a:r>
              <a:rPr dirty="0" sz="800" spc="3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carga</a:t>
            </a:r>
            <a:r>
              <a:rPr dirty="0" sz="800" spc="3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1</a:t>
            </a:r>
            <a:r>
              <a:rPr dirty="0" sz="800" spc="35" i="1">
                <a:latin typeface="Times New Roman"/>
                <a:cs typeface="Times New Roman"/>
              </a:rPr>
              <a:t> </a:t>
            </a:r>
            <a:r>
              <a:rPr dirty="0" sz="800" spc="-25" i="1">
                <a:latin typeface="Times New Roman"/>
                <a:cs typeface="Times New Roman"/>
              </a:rPr>
              <a:t>ph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2258683" y="6243330"/>
            <a:ext cx="46990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10">
                <a:latin typeface="Courier New"/>
                <a:cs typeface="Courier New"/>
              </a:rPr>
              <a:t>CIGRE_1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3045027" y="6251259"/>
            <a:ext cx="177800" cy="17081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9050" marR="5080" indent="-6985">
              <a:lnSpc>
                <a:spcPct val="159000"/>
              </a:lnSpc>
              <a:spcBef>
                <a:spcPts val="95"/>
              </a:spcBef>
            </a:pPr>
            <a:r>
              <a:rPr dirty="0" sz="300" spc="-10" b="1">
                <a:solidFill>
                  <a:srgbClr val="0000FF"/>
                </a:solidFill>
                <a:latin typeface="Times New Roman"/>
                <a:cs typeface="Times New Roman"/>
              </a:rPr>
              <a:t>CIGRE</a:t>
            </a:r>
            <a:r>
              <a:rPr dirty="0" sz="300" spc="50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300" spc="-10" b="1">
                <a:solidFill>
                  <a:srgbClr val="800000"/>
                </a:solidFill>
                <a:latin typeface="Times New Roman"/>
                <a:cs typeface="Times New Roman"/>
              </a:rPr>
              <a:t>CARGA</a:t>
            </a:r>
            <a:endParaRPr sz="300">
              <a:latin typeface="Times New Roman"/>
              <a:cs typeface="Times New Roman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4075864" y="6230114"/>
            <a:ext cx="113347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Carga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CIGRE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monofásica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1148551" y="6514255"/>
            <a:ext cx="7429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i="1">
                <a:latin typeface="Times New Roman"/>
                <a:cs typeface="Times New Roman"/>
              </a:rPr>
              <a:t>Cigre</a:t>
            </a:r>
            <a:r>
              <a:rPr dirty="0" sz="800" spc="3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carga</a:t>
            </a:r>
            <a:r>
              <a:rPr dirty="0" sz="800" spc="3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3</a:t>
            </a:r>
            <a:r>
              <a:rPr dirty="0" sz="800" spc="35" i="1">
                <a:latin typeface="Times New Roman"/>
                <a:cs typeface="Times New Roman"/>
              </a:rPr>
              <a:t> </a:t>
            </a:r>
            <a:r>
              <a:rPr dirty="0" sz="800" spc="-25" i="1">
                <a:latin typeface="Times New Roman"/>
                <a:cs typeface="Times New Roman"/>
              </a:rPr>
              <a:t>ph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2258683" y="6527471"/>
            <a:ext cx="46990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10">
                <a:latin typeface="Courier New"/>
                <a:cs typeface="Courier New"/>
              </a:rPr>
              <a:t>CIGRE_3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3045027" y="6560511"/>
            <a:ext cx="177800" cy="15240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300" spc="-10" b="1">
                <a:solidFill>
                  <a:srgbClr val="0000FF"/>
                </a:solidFill>
                <a:latin typeface="Times New Roman"/>
                <a:cs typeface="Times New Roman"/>
              </a:rPr>
              <a:t>CIGRE</a:t>
            </a:r>
            <a:endParaRPr sz="300">
              <a:latin typeface="Times New Roman"/>
              <a:cs typeface="Times New Roman"/>
            </a:endParaRPr>
          </a:p>
          <a:p>
            <a:pPr marL="19050">
              <a:lnSpc>
                <a:spcPct val="100000"/>
              </a:lnSpc>
              <a:spcBef>
                <a:spcPts val="265"/>
              </a:spcBef>
            </a:pPr>
            <a:r>
              <a:rPr dirty="0" sz="300" spc="-10" b="1">
                <a:solidFill>
                  <a:srgbClr val="800000"/>
                </a:solidFill>
                <a:latin typeface="Times New Roman"/>
                <a:cs typeface="Times New Roman"/>
              </a:rPr>
              <a:t>CARGA</a:t>
            </a:r>
            <a:endParaRPr sz="300">
              <a:latin typeface="Times New Roman"/>
              <a:cs typeface="Times New Roman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4075864" y="6520863"/>
            <a:ext cx="98679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Carga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CIGRE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trifásica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1148551" y="6798396"/>
            <a:ext cx="48704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i="1">
                <a:latin typeface="Times New Roman"/>
                <a:cs typeface="Times New Roman"/>
              </a:rPr>
              <a:t>RLC</a:t>
            </a:r>
            <a:r>
              <a:rPr dirty="0" sz="800" spc="45" i="1">
                <a:latin typeface="Times New Roman"/>
                <a:cs typeface="Times New Roman"/>
              </a:rPr>
              <a:t> </a:t>
            </a:r>
            <a:r>
              <a:rPr dirty="0" sz="800" spc="-10" i="1">
                <a:latin typeface="Times New Roman"/>
                <a:cs typeface="Times New Roman"/>
              </a:rPr>
              <a:t>lineal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2258683" y="6811612"/>
            <a:ext cx="34290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10">
                <a:latin typeface="Courier New"/>
                <a:cs typeface="Courier New"/>
              </a:rPr>
              <a:t>RLC_F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3097890" y="6864475"/>
            <a:ext cx="90170" cy="6540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250" spc="-25">
                <a:solidFill>
                  <a:srgbClr val="800000"/>
                </a:solidFill>
                <a:latin typeface="Times New Roman"/>
                <a:cs typeface="Times New Roman"/>
              </a:rPr>
              <a:t>RLC</a:t>
            </a:r>
            <a:endParaRPr sz="250">
              <a:latin typeface="Times New Roman"/>
              <a:cs typeface="Times New Roman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4075864" y="6805004"/>
            <a:ext cx="142049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RLC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lineal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estudios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HFS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1148551" y="7082537"/>
            <a:ext cx="135382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Courier New"/>
                <a:cs typeface="Courier New"/>
              </a:rPr>
              <a:t>KFD</a:t>
            </a:r>
            <a:r>
              <a:rPr dirty="0" sz="800" spc="150">
                <a:latin typeface="Courier New"/>
                <a:cs typeface="Courier New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dependiente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spc="-10" i="1">
                <a:latin typeface="Times New Roman"/>
                <a:cs typeface="Times New Roman"/>
              </a:rPr>
              <a:t>KizilcayF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3071458" y="7095752"/>
            <a:ext cx="144780" cy="730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300">
                <a:solidFill>
                  <a:srgbClr val="000080"/>
                </a:solidFill>
                <a:latin typeface="Times New Roman"/>
                <a:cs typeface="Times New Roman"/>
              </a:rPr>
              <a:t>F</a:t>
            </a:r>
            <a:r>
              <a:rPr dirty="0" sz="300" spc="5">
                <a:solidFill>
                  <a:srgbClr val="000080"/>
                </a:solidFill>
                <a:latin typeface="Times New Roman"/>
                <a:cs typeface="Times New Roman"/>
              </a:rPr>
              <a:t> </a:t>
            </a:r>
            <a:r>
              <a:rPr dirty="0" sz="300">
                <a:solidFill>
                  <a:srgbClr val="000080"/>
                </a:solidFill>
                <a:latin typeface="Times New Roman"/>
                <a:cs typeface="Times New Roman"/>
              </a:rPr>
              <a:t>(s</a:t>
            </a:r>
            <a:r>
              <a:rPr dirty="0" sz="300" spc="10">
                <a:solidFill>
                  <a:srgbClr val="000080"/>
                </a:solidFill>
                <a:latin typeface="Times New Roman"/>
                <a:cs typeface="Times New Roman"/>
              </a:rPr>
              <a:t> </a:t>
            </a:r>
            <a:r>
              <a:rPr dirty="0" sz="300">
                <a:solidFill>
                  <a:srgbClr val="000080"/>
                </a:solidFill>
                <a:latin typeface="Times New Roman"/>
                <a:cs typeface="Times New Roman"/>
              </a:rPr>
              <a:t>|</a:t>
            </a:r>
            <a:r>
              <a:rPr dirty="0" sz="300" spc="5">
                <a:solidFill>
                  <a:srgbClr val="000080"/>
                </a:solidFill>
                <a:latin typeface="Times New Roman"/>
                <a:cs typeface="Times New Roman"/>
              </a:rPr>
              <a:t> </a:t>
            </a:r>
            <a:r>
              <a:rPr dirty="0" sz="300" spc="-25">
                <a:solidFill>
                  <a:srgbClr val="000080"/>
                </a:solidFill>
                <a:latin typeface="Times New Roman"/>
                <a:cs typeface="Times New Roman"/>
              </a:rPr>
              <a:t>z)</a:t>
            </a:r>
            <a:endParaRPr sz="300">
              <a:latin typeface="Times New Roman"/>
              <a:cs typeface="Times New Roman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4075864" y="7077250"/>
            <a:ext cx="1596390" cy="30353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 marR="5080">
              <a:lnSpc>
                <a:spcPct val="113799"/>
              </a:lnSpc>
              <a:spcBef>
                <a:spcPts val="90"/>
              </a:spcBef>
            </a:pPr>
            <a:r>
              <a:rPr dirty="0" sz="800">
                <a:latin typeface="Times New Roman"/>
                <a:cs typeface="Times New Roman"/>
              </a:rPr>
              <a:t>Rama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dependiente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frecuencia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dominio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z.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1148551" y="7426149"/>
            <a:ext cx="817244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i="1">
                <a:latin typeface="Times New Roman"/>
                <a:cs typeface="Times New Roman"/>
              </a:rPr>
              <a:t>Flujo</a:t>
            </a:r>
            <a:r>
              <a:rPr dirty="0" sz="800" spc="4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4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carga</a:t>
            </a:r>
            <a:r>
              <a:rPr dirty="0" sz="800" spc="45" i="1">
                <a:latin typeface="Times New Roman"/>
                <a:cs typeface="Times New Roman"/>
              </a:rPr>
              <a:t> </a:t>
            </a:r>
            <a:r>
              <a:rPr dirty="0" sz="800" spc="-25" i="1">
                <a:latin typeface="Times New Roman"/>
                <a:cs typeface="Times New Roman"/>
              </a:rPr>
              <a:t>PQ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2258683" y="7439365"/>
            <a:ext cx="34290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10">
                <a:latin typeface="Courier New"/>
                <a:cs typeface="Courier New"/>
              </a:rPr>
              <a:t>LF_PQ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3091282" y="7432757"/>
            <a:ext cx="114935" cy="184150"/>
          </a:xfrm>
          <a:prstGeom prst="rect">
            <a:avLst/>
          </a:prstGeom>
        </p:spPr>
        <p:txBody>
          <a:bodyPr wrap="square" lIns="0" tIns="27305" rIns="0" bIns="0" rtlCol="0" vert="horz">
            <a:spAutoFit/>
          </a:bodyPr>
          <a:lstStyle/>
          <a:p>
            <a:pPr marL="38735">
              <a:lnSpc>
                <a:spcPct val="100000"/>
              </a:lnSpc>
              <a:spcBef>
                <a:spcPts val="215"/>
              </a:spcBef>
            </a:pPr>
            <a:r>
              <a:rPr dirty="0" sz="250" spc="-25" b="1">
                <a:solidFill>
                  <a:srgbClr val="800000"/>
                </a:solidFill>
                <a:latin typeface="Times New Roman"/>
                <a:cs typeface="Times New Roman"/>
              </a:rPr>
              <a:t>PQ</a:t>
            </a:r>
            <a:endParaRPr sz="250">
              <a:latin typeface="Times New Roman"/>
              <a:cs typeface="Times New Roman"/>
            </a:endParaRPr>
          </a:p>
          <a:p>
            <a:pPr marL="32384" marR="5080" indent="-20320">
              <a:lnSpc>
                <a:spcPct val="138700"/>
              </a:lnSpc>
            </a:pPr>
            <a:r>
              <a:rPr dirty="0" sz="250" spc="-10">
                <a:latin typeface="Times New Roman"/>
                <a:cs typeface="Times New Roman"/>
              </a:rPr>
              <a:t>Carga-</a:t>
            </a:r>
            <a:r>
              <a:rPr dirty="0" sz="250" spc="500">
                <a:latin typeface="Times New Roman"/>
                <a:cs typeface="Times New Roman"/>
              </a:rPr>
              <a:t> </a:t>
            </a:r>
            <a:r>
              <a:rPr dirty="0" sz="250" spc="-10">
                <a:latin typeface="Times New Roman"/>
                <a:cs typeface="Times New Roman"/>
              </a:rPr>
              <a:t>fluir</a:t>
            </a:r>
            <a:endParaRPr sz="250">
              <a:latin typeface="Times New Roman"/>
              <a:cs typeface="Times New Roman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4075864" y="7432757"/>
            <a:ext cx="1761489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Componente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flujo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carga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activo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3369847" y="7571523"/>
            <a:ext cx="215455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baseline="31250" sz="1200">
                <a:latin typeface="Times New Roman"/>
                <a:cs typeface="Times New Roman"/>
              </a:rPr>
              <a:t>Flujo</a:t>
            </a:r>
            <a:r>
              <a:rPr dirty="0" baseline="31250" sz="1200" spc="75">
                <a:latin typeface="Times New Roman"/>
                <a:cs typeface="Times New Roman"/>
              </a:rPr>
              <a:t> </a:t>
            </a:r>
            <a:r>
              <a:rPr dirty="0" baseline="31250" sz="1200">
                <a:latin typeface="Times New Roman"/>
                <a:cs typeface="Times New Roman"/>
              </a:rPr>
              <a:t>de</a:t>
            </a:r>
            <a:r>
              <a:rPr dirty="0" baseline="31250" sz="1200" spc="82">
                <a:latin typeface="Times New Roman"/>
                <a:cs typeface="Times New Roman"/>
              </a:rPr>
              <a:t> </a:t>
            </a:r>
            <a:r>
              <a:rPr dirty="0" baseline="31250" sz="1200">
                <a:latin typeface="Times New Roman"/>
                <a:cs typeface="Times New Roman"/>
              </a:rPr>
              <a:t>carga</a:t>
            </a:r>
            <a:r>
              <a:rPr dirty="0" baseline="31250" sz="1200" spc="262">
                <a:latin typeface="Times New Roman"/>
                <a:cs typeface="Times New Roman"/>
              </a:rPr>
              <a:t> 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restricción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potencia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reactiva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1148551" y="7776369"/>
            <a:ext cx="65024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i="1">
                <a:latin typeface="Times New Roman"/>
                <a:cs typeface="Times New Roman"/>
              </a:rPr>
              <a:t>Flujo</a:t>
            </a:r>
            <a:r>
              <a:rPr dirty="0" sz="800" spc="4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45" i="1">
                <a:latin typeface="Times New Roman"/>
                <a:cs typeface="Times New Roman"/>
              </a:rPr>
              <a:t> </a:t>
            </a:r>
            <a:r>
              <a:rPr dirty="0" sz="800" spc="-10" i="1">
                <a:latin typeface="Times New Roman"/>
                <a:cs typeface="Times New Roman"/>
              </a:rPr>
              <a:t>carga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2258683" y="7789585"/>
            <a:ext cx="34290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10">
                <a:latin typeface="Courier New"/>
                <a:cs typeface="Courier New"/>
              </a:rPr>
              <a:t>LF_UP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3091282" y="7776369"/>
            <a:ext cx="184150" cy="184150"/>
          </a:xfrm>
          <a:prstGeom prst="rect">
            <a:avLst/>
          </a:prstGeom>
        </p:spPr>
        <p:txBody>
          <a:bodyPr wrap="square" lIns="0" tIns="27305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215"/>
              </a:spcBef>
            </a:pPr>
            <a:r>
              <a:rPr dirty="0" sz="250" b="1">
                <a:solidFill>
                  <a:srgbClr val="800000"/>
                </a:solidFill>
                <a:latin typeface="Times New Roman"/>
                <a:cs typeface="Times New Roman"/>
              </a:rPr>
              <a:t>|</a:t>
            </a:r>
            <a:r>
              <a:rPr dirty="0" sz="250" spc="5" b="1">
                <a:solidFill>
                  <a:srgbClr val="800000"/>
                </a:solidFill>
                <a:latin typeface="Times New Roman"/>
                <a:cs typeface="Times New Roman"/>
              </a:rPr>
              <a:t> </a:t>
            </a:r>
            <a:r>
              <a:rPr dirty="0" sz="250" b="1">
                <a:solidFill>
                  <a:srgbClr val="800000"/>
                </a:solidFill>
                <a:latin typeface="Times New Roman"/>
                <a:cs typeface="Times New Roman"/>
              </a:rPr>
              <a:t>U</a:t>
            </a:r>
            <a:r>
              <a:rPr dirty="0" sz="250" spc="10" b="1">
                <a:solidFill>
                  <a:srgbClr val="800000"/>
                </a:solidFill>
                <a:latin typeface="Times New Roman"/>
                <a:cs typeface="Times New Roman"/>
              </a:rPr>
              <a:t> </a:t>
            </a:r>
            <a:r>
              <a:rPr dirty="0" sz="250" b="1">
                <a:solidFill>
                  <a:srgbClr val="800000"/>
                </a:solidFill>
                <a:latin typeface="Times New Roman"/>
                <a:cs typeface="Times New Roman"/>
              </a:rPr>
              <a:t>|</a:t>
            </a:r>
            <a:r>
              <a:rPr dirty="0" sz="250" spc="35" b="1">
                <a:solidFill>
                  <a:srgbClr val="800000"/>
                </a:solidFill>
                <a:latin typeface="Times New Roman"/>
                <a:cs typeface="Times New Roman"/>
              </a:rPr>
              <a:t> </a:t>
            </a:r>
            <a:r>
              <a:rPr dirty="0" sz="250" spc="-20" b="1">
                <a:solidFill>
                  <a:srgbClr val="800000"/>
                </a:solidFill>
                <a:latin typeface="Times New Roman"/>
                <a:cs typeface="Times New Roman"/>
              </a:rPr>
              <a:t>PAGS</a:t>
            </a:r>
            <a:endParaRPr sz="250">
              <a:latin typeface="Times New Roman"/>
              <a:cs typeface="Times New Roman"/>
            </a:endParaRPr>
          </a:p>
          <a:p>
            <a:pPr marL="32384" marR="73660" indent="-20320">
              <a:lnSpc>
                <a:spcPct val="138700"/>
              </a:lnSpc>
            </a:pPr>
            <a:r>
              <a:rPr dirty="0" sz="250" spc="-10">
                <a:latin typeface="Times New Roman"/>
                <a:cs typeface="Times New Roman"/>
              </a:rPr>
              <a:t>Carga-</a:t>
            </a:r>
            <a:r>
              <a:rPr dirty="0" sz="250" spc="500">
                <a:latin typeface="Times New Roman"/>
                <a:cs typeface="Times New Roman"/>
              </a:rPr>
              <a:t> </a:t>
            </a:r>
            <a:r>
              <a:rPr dirty="0" sz="250" spc="-10">
                <a:latin typeface="Times New Roman"/>
                <a:cs typeface="Times New Roman"/>
              </a:rPr>
              <a:t>fluir</a:t>
            </a:r>
            <a:endParaRPr sz="250">
              <a:latin typeface="Times New Roman"/>
              <a:cs typeface="Times New Roman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3395247" y="7716898"/>
            <a:ext cx="43116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10">
                <a:latin typeface="Times New Roman"/>
                <a:cs typeface="Times New Roman"/>
              </a:rPr>
              <a:t>FUENTE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3395247" y="7776369"/>
            <a:ext cx="2169160" cy="23177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692785">
              <a:lnSpc>
                <a:spcPts val="79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Flujo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carga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voltaje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y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ts val="790"/>
              </a:lnSpc>
            </a:pPr>
            <a:r>
              <a:rPr dirty="0" sz="800">
                <a:latin typeface="Times New Roman"/>
                <a:cs typeface="Times New Roman"/>
              </a:rPr>
              <a:t>Flujo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carga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4075864" y="7915136"/>
            <a:ext cx="126174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restricción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potencia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activa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1148551" y="8119981"/>
            <a:ext cx="81153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i="1">
                <a:latin typeface="Times New Roman"/>
                <a:cs typeface="Times New Roman"/>
              </a:rPr>
              <a:t>Flujo</a:t>
            </a:r>
            <a:r>
              <a:rPr dirty="0" sz="800" spc="4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4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carga</a:t>
            </a:r>
            <a:r>
              <a:rPr dirty="0" sz="800" spc="45" i="1">
                <a:latin typeface="Times New Roman"/>
                <a:cs typeface="Times New Roman"/>
              </a:rPr>
              <a:t> </a:t>
            </a:r>
            <a:r>
              <a:rPr dirty="0" sz="800" spc="-25" i="1">
                <a:latin typeface="Times New Roman"/>
                <a:cs typeface="Times New Roman"/>
              </a:rPr>
              <a:t>TQ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2258683" y="8133198"/>
            <a:ext cx="34290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10">
                <a:latin typeface="Courier New"/>
                <a:cs typeface="Courier New"/>
              </a:rPr>
              <a:t>LF_TQ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3065882" y="8119981"/>
            <a:ext cx="165735" cy="18415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57785">
              <a:lnSpc>
                <a:spcPct val="100000"/>
              </a:lnSpc>
              <a:spcBef>
                <a:spcPts val="110"/>
              </a:spcBef>
            </a:pPr>
            <a:r>
              <a:rPr dirty="0" sz="250">
                <a:solidFill>
                  <a:srgbClr val="800000"/>
                </a:solidFill>
                <a:latin typeface="Times New Roman"/>
                <a:cs typeface="Times New Roman"/>
              </a:rPr>
              <a:t>θ</a:t>
            </a:r>
            <a:r>
              <a:rPr dirty="0" sz="250" spc="120">
                <a:solidFill>
                  <a:srgbClr val="800000"/>
                </a:solidFill>
                <a:latin typeface="Times New Roman"/>
                <a:cs typeface="Times New Roman"/>
              </a:rPr>
              <a:t> </a:t>
            </a:r>
            <a:r>
              <a:rPr dirty="0" baseline="-33333" sz="375" spc="-75" b="1">
                <a:solidFill>
                  <a:srgbClr val="800000"/>
                </a:solidFill>
                <a:latin typeface="Times New Roman"/>
                <a:cs typeface="Times New Roman"/>
              </a:rPr>
              <a:t>Q</a:t>
            </a:r>
            <a:endParaRPr baseline="-33333" sz="375">
              <a:latin typeface="Times New Roman"/>
              <a:cs typeface="Times New Roman"/>
            </a:endParaRPr>
          </a:p>
          <a:p>
            <a:pPr marL="57785" marR="30480" indent="-20320">
              <a:lnSpc>
                <a:spcPct val="138700"/>
              </a:lnSpc>
              <a:spcBef>
                <a:spcPts val="105"/>
              </a:spcBef>
            </a:pPr>
            <a:r>
              <a:rPr dirty="0" sz="250" spc="-10">
                <a:latin typeface="Times New Roman"/>
                <a:cs typeface="Times New Roman"/>
              </a:rPr>
              <a:t>Carga-</a:t>
            </a:r>
            <a:r>
              <a:rPr dirty="0" sz="250" spc="500">
                <a:latin typeface="Times New Roman"/>
                <a:cs typeface="Times New Roman"/>
              </a:rPr>
              <a:t> </a:t>
            </a:r>
            <a:r>
              <a:rPr dirty="0" sz="250" spc="-10">
                <a:latin typeface="Times New Roman"/>
                <a:cs typeface="Times New Roman"/>
              </a:rPr>
              <a:t>fluir</a:t>
            </a:r>
            <a:endParaRPr sz="250">
              <a:latin typeface="Times New Roman"/>
              <a:cs typeface="Times New Roman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3395247" y="8067118"/>
            <a:ext cx="43116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10">
                <a:latin typeface="Times New Roman"/>
                <a:cs typeface="Times New Roman"/>
              </a:rPr>
              <a:t>FUENTE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3395247" y="8126590"/>
            <a:ext cx="2472055" cy="23177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692785">
              <a:lnSpc>
                <a:spcPts val="79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Componente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flujo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carga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ángulo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ts val="790"/>
              </a:lnSpc>
            </a:pPr>
            <a:r>
              <a:rPr dirty="0" sz="800">
                <a:latin typeface="Times New Roman"/>
                <a:cs typeface="Times New Roman"/>
              </a:rPr>
              <a:t>Flujo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carga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4075864" y="8265356"/>
            <a:ext cx="142303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restricción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potencia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reactiva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58" name="object 58" descr=""/>
          <p:cNvSpPr txBox="1"/>
          <p:nvPr/>
        </p:nvSpPr>
        <p:spPr>
          <a:xfrm>
            <a:off x="1089080" y="8537602"/>
            <a:ext cx="4966970" cy="174371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941830" marR="143510">
              <a:lnSpc>
                <a:spcPct val="113799"/>
              </a:lnSpc>
              <a:spcBef>
                <a:spcPts val="90"/>
              </a:spcBef>
            </a:pPr>
            <a:r>
              <a:rPr dirty="0" sz="800">
                <a:latin typeface="Times New Roman"/>
                <a:cs typeface="Times New Roman"/>
              </a:rPr>
              <a:t>Selección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HFS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ATP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Configuración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/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Simulación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ejecutará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caso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tantas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veces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endParaRPr sz="800">
              <a:latin typeface="Times New Roman"/>
              <a:cs typeface="Times New Roman"/>
            </a:endParaRPr>
          </a:p>
          <a:p>
            <a:pPr marL="1941830" marR="163195">
              <a:lnSpc>
                <a:spcPts val="940"/>
              </a:lnSpc>
              <a:spcBef>
                <a:spcPts val="340"/>
              </a:spcBef>
            </a:pP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fuente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armónico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frecuencia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fuente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armónica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será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cada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ejecución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ATP</a:t>
            </a:r>
            <a:endParaRPr sz="800">
              <a:latin typeface="Times New Roman"/>
              <a:cs typeface="Times New Roman"/>
            </a:endParaRPr>
          </a:p>
          <a:p>
            <a:pPr marL="1941830" marR="5080">
              <a:lnSpc>
                <a:spcPts val="1090"/>
              </a:lnSpc>
              <a:spcBef>
                <a:spcPts val="30"/>
              </a:spcBef>
            </a:pPr>
            <a:r>
              <a:rPr dirty="0" sz="800">
                <a:latin typeface="Times New Roman"/>
                <a:cs typeface="Times New Roman"/>
              </a:rPr>
              <a:t>incrementado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ejemplo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izquierda,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armónicos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especifican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columna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F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/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n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,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ATP</a:t>
            </a:r>
            <a:endParaRPr sz="800">
              <a:latin typeface="Times New Roman"/>
              <a:cs typeface="Times New Roman"/>
            </a:endParaRPr>
          </a:p>
          <a:p>
            <a:pPr marL="1941830">
              <a:lnSpc>
                <a:spcPct val="100000"/>
              </a:lnSpc>
              <a:spcBef>
                <a:spcPts val="75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caso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ejecutará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veces.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720"/>
              </a:spcBef>
            </a:pPr>
            <a:endParaRPr sz="800">
              <a:latin typeface="Times New Roman"/>
              <a:cs typeface="Times New Roman"/>
            </a:endParaRPr>
          </a:p>
          <a:p>
            <a:pPr marL="1941830">
              <a:lnSpc>
                <a:spcPct val="100000"/>
              </a:lnSpc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4.74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Especificación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frecuencias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fuente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armónicas.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7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205104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primera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ejecución,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frecuencia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fuente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será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1x50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Hz,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segunda,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5x50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Hz,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etc.,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hasta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quinta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ejecutar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=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11x50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Hz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=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550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Hz.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frecuencia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valor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ATP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Configuraciones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spc="-50" i="1">
                <a:latin typeface="Times New Roman"/>
                <a:cs typeface="Times New Roman"/>
              </a:rPr>
              <a:t>/</a:t>
            </a:r>
            <a:endParaRPr sz="8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3" name="object 3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4" name="object 4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678"/>
                  </a:lnTo>
                  <a:lnTo>
                    <a:pt x="142755" y="98678"/>
                  </a:lnTo>
                  <a:lnTo>
                    <a:pt x="136180" y="99986"/>
                  </a:lnTo>
                  <a:lnTo>
                    <a:pt x="104587" y="124182"/>
                  </a:lnTo>
                  <a:lnTo>
                    <a:pt x="98048" y="143385"/>
                  </a:lnTo>
                  <a:lnTo>
                    <a:pt x="98048" y="569369"/>
                  </a:lnTo>
                  <a:lnTo>
                    <a:pt x="117977" y="603813"/>
                  </a:lnTo>
                  <a:lnTo>
                    <a:pt x="142755" y="614076"/>
                  </a:lnTo>
                  <a:lnTo>
                    <a:pt x="1886711" y="614076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4076"/>
                  </a:moveTo>
                  <a:lnTo>
                    <a:pt x="1744971" y="614076"/>
                  </a:lnTo>
                  <a:lnTo>
                    <a:pt x="1751545" y="612768"/>
                  </a:lnTo>
                  <a:lnTo>
                    <a:pt x="1764174" y="607537"/>
                  </a:lnTo>
                  <a:lnTo>
                    <a:pt x="1788370" y="575944"/>
                  </a:lnTo>
                  <a:lnTo>
                    <a:pt x="1789678" y="569369"/>
                  </a:lnTo>
                  <a:lnTo>
                    <a:pt x="1789678" y="143385"/>
                  </a:lnTo>
                  <a:lnTo>
                    <a:pt x="1769748" y="108942"/>
                  </a:lnTo>
                  <a:lnTo>
                    <a:pt x="1744971" y="98678"/>
                  </a:lnTo>
                  <a:lnTo>
                    <a:pt x="1886711" y="98678"/>
                  </a:lnTo>
                  <a:lnTo>
                    <a:pt x="1886711" y="614076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2932176" y="500504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1982" y="528634"/>
                  </a:moveTo>
                  <a:lnTo>
                    <a:pt x="52863" y="528634"/>
                  </a:lnTo>
                  <a:lnTo>
                    <a:pt x="49392" y="528528"/>
                  </a:lnTo>
                  <a:lnTo>
                    <a:pt x="13028" y="510568"/>
                  </a:lnTo>
                  <a:lnTo>
                    <a:pt x="0" y="479180"/>
                  </a:lnTo>
                  <a:lnTo>
                    <a:pt x="0" y="475770"/>
                  </a:lnTo>
                  <a:lnTo>
                    <a:pt x="0" y="49453"/>
                  </a:lnTo>
                  <a:lnTo>
                    <a:pt x="17937" y="12905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762"/>
                  </a:lnTo>
                  <a:lnTo>
                    <a:pt x="1704845" y="49453"/>
                  </a:lnTo>
                  <a:lnTo>
                    <a:pt x="1704845" y="479180"/>
                  </a:lnTo>
                  <a:lnTo>
                    <a:pt x="1686907" y="515524"/>
                  </a:lnTo>
                  <a:lnTo>
                    <a:pt x="1655453" y="528528"/>
                  </a:lnTo>
                  <a:lnTo>
                    <a:pt x="1651982" y="52863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" name="object 6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266"/>
              <a:ext cx="145374" cy="145374"/>
            </a:xfrm>
            <a:prstGeom prst="rect">
              <a:avLst/>
            </a:prstGeom>
          </p:spPr>
        </p:pic>
      </p:grpSp>
      <p:sp>
        <p:nvSpPr>
          <p:cNvPr id="7" name="object 7" descr=""/>
          <p:cNvSpPr txBox="1"/>
          <p:nvPr/>
        </p:nvSpPr>
        <p:spPr>
          <a:xfrm>
            <a:off x="1089080" y="111841"/>
            <a:ext cx="4925060" cy="621030"/>
          </a:xfrm>
          <a:prstGeom prst="rect">
            <a:avLst/>
          </a:prstGeom>
        </p:spPr>
        <p:txBody>
          <a:bodyPr wrap="square" lIns="0" tIns="66040" rIns="0" bIns="0" rtlCol="0" vert="horz">
            <a:spAutoFit/>
          </a:bodyPr>
          <a:lstStyle/>
          <a:p>
            <a:pPr marL="2858135">
              <a:lnSpc>
                <a:spcPct val="100000"/>
              </a:lnSpc>
              <a:spcBef>
                <a:spcPts val="52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  <a:p>
            <a:pPr marL="12700" marR="5080">
              <a:lnSpc>
                <a:spcPts val="780"/>
              </a:lnSpc>
              <a:spcBef>
                <a:spcPts val="645"/>
              </a:spcBef>
            </a:pPr>
            <a:r>
              <a:rPr dirty="0" sz="800" i="1">
                <a:latin typeface="Times New Roman"/>
                <a:cs typeface="Times New Roman"/>
              </a:rPr>
              <a:t>La</a:t>
            </a:r>
            <a:r>
              <a:rPr dirty="0" sz="800" spc="9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simulación</a:t>
            </a:r>
            <a:r>
              <a:rPr dirty="0" sz="800" spc="9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usa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aquí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frecuencia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base.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frecuencia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fuente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también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especificar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directamente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Hz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y,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caso,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primera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F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/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n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debe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mayor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igual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frecuencia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potencia.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Especificando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frecuencias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50,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250,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350,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450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550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serían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equivalentes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figura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4.74.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1089080" y="783851"/>
            <a:ext cx="5691505" cy="1765935"/>
          </a:xfrm>
          <a:prstGeom prst="rect">
            <a:avLst/>
          </a:prstGeom>
        </p:spPr>
        <p:txBody>
          <a:bodyPr wrap="square" lIns="0" tIns="43180" rIns="0" bIns="0" rtlCol="0" vert="horz">
            <a:spAutoFit/>
          </a:bodyPr>
          <a:lstStyle/>
          <a:p>
            <a:pPr algn="ctr" marR="292100">
              <a:lnSpc>
                <a:spcPct val="100000"/>
              </a:lnSpc>
              <a:spcBef>
                <a:spcPts val="340"/>
              </a:spcBef>
            </a:pPr>
            <a:r>
              <a:rPr dirty="0" sz="600" spc="-10">
                <a:latin typeface="Arial MT"/>
                <a:cs typeface="Arial MT"/>
              </a:rPr>
              <a:t>Traduciendo...</a:t>
            </a:r>
            <a:endParaRPr sz="600">
              <a:latin typeface="Arial MT"/>
              <a:cs typeface="Arial MT"/>
            </a:endParaRPr>
          </a:p>
          <a:p>
            <a:pPr marL="12700">
              <a:lnSpc>
                <a:spcPct val="100000"/>
              </a:lnSpc>
              <a:spcBef>
                <a:spcPts val="330"/>
              </a:spcBef>
            </a:pPr>
            <a:r>
              <a:rPr dirty="0" sz="800" b="1">
                <a:latin typeface="Times New Roman"/>
                <a:cs typeface="Times New Roman"/>
              </a:rPr>
              <a:t>4.11.13</a:t>
            </a:r>
            <a:r>
              <a:rPr dirty="0" sz="800" spc="114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Componente</a:t>
            </a:r>
            <a:r>
              <a:rPr dirty="0" sz="800" spc="12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estándar</a:t>
            </a:r>
            <a:r>
              <a:rPr dirty="0" sz="800" spc="114" b="1">
                <a:latin typeface="Times New Roman"/>
                <a:cs typeface="Times New Roman"/>
              </a:rPr>
              <a:t> </a:t>
            </a:r>
            <a:r>
              <a:rPr dirty="0" sz="800" spc="-25" b="1">
                <a:latin typeface="Times New Roman"/>
                <a:cs typeface="Times New Roman"/>
              </a:rPr>
              <a:t>...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655"/>
              </a:spcBef>
            </a:pP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soporte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estándar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almacenan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llamado</a:t>
            </a:r>
            <a:endParaRPr sz="800">
              <a:latin typeface="Times New Roman"/>
              <a:cs typeface="Times New Roman"/>
            </a:endParaRPr>
          </a:p>
          <a:p>
            <a:pPr marL="12700" marR="904240">
              <a:lnSpc>
                <a:spcPts val="940"/>
              </a:lnSpc>
              <a:spcBef>
                <a:spcPts val="385"/>
              </a:spcBef>
            </a:pPr>
            <a:r>
              <a:rPr dirty="0" sz="800">
                <a:latin typeface="Courier New"/>
                <a:cs typeface="Courier New"/>
              </a:rPr>
              <a:t>ATPDraw.scl</a:t>
            </a:r>
            <a:r>
              <a:rPr dirty="0" sz="800" spc="185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Biblioteca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estándar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contenedor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admitidos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orden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alfabetico.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cualquier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lista,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luego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icono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aparece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en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ts val="1090"/>
              </a:lnSpc>
              <a:spcBef>
                <a:spcPts val="30"/>
              </a:spcBef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exactamente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misma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manera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después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otras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submenú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componentes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menús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3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820419">
              <a:lnSpc>
                <a:spcPct val="112000"/>
              </a:lnSpc>
            </a:pPr>
            <a:r>
              <a:rPr dirty="0" sz="800">
                <a:latin typeface="Times New Roman"/>
                <a:cs typeface="Times New Roman"/>
              </a:rPr>
              <a:t>Admite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presente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incluso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todos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retirados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(que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vez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fueron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admitidos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anteriormente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versiones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programa,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eliminado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componentes)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incluyen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biblioteca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estándar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supuesto,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antiguo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contener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antiguo,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también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admitido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internamente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programa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producirá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salida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correcta.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089080" y="3164027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5595687" y="3144203"/>
            <a:ext cx="1841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131</a:t>
            </a:r>
            <a:endParaRPr sz="800">
              <a:latin typeface="Times New Roman"/>
              <a:cs typeface="Times New Roman"/>
            </a:endParaRPr>
          </a:p>
        </p:txBody>
      </p:sp>
      <p:grpSp>
        <p:nvGrpSpPr>
          <p:cNvPr id="11" name="object 11" descr=""/>
          <p:cNvGrpSpPr/>
          <p:nvPr/>
        </p:nvGrpSpPr>
        <p:grpSpPr>
          <a:xfrm>
            <a:off x="368299" y="3612839"/>
            <a:ext cx="502284" cy="13335"/>
            <a:chOff x="368299" y="3612839"/>
            <a:chExt cx="502284" cy="13335"/>
          </a:xfrm>
        </p:grpSpPr>
        <p:sp>
          <p:nvSpPr>
            <p:cNvPr id="12" name="object 12" descr=""/>
            <p:cNvSpPr/>
            <p:nvPr/>
          </p:nvSpPr>
          <p:spPr>
            <a:xfrm>
              <a:off x="368299" y="3612839"/>
              <a:ext cx="502284" cy="6985"/>
            </a:xfrm>
            <a:custGeom>
              <a:avLst/>
              <a:gdLst/>
              <a:ahLst/>
              <a:cxnLst/>
              <a:rect l="l" t="t" r="r" b="b"/>
              <a:pathLst>
                <a:path w="502284" h="6985">
                  <a:moveTo>
                    <a:pt x="502202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502202" y="0"/>
                  </a:lnTo>
                  <a:lnTo>
                    <a:pt x="502202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368287" y="3612844"/>
              <a:ext cx="502284" cy="13335"/>
            </a:xfrm>
            <a:custGeom>
              <a:avLst/>
              <a:gdLst/>
              <a:ahLst/>
              <a:cxnLst/>
              <a:rect l="l" t="t" r="r" b="b"/>
              <a:pathLst>
                <a:path w="502284" h="13335">
                  <a:moveTo>
                    <a:pt x="502208" y="0"/>
                  </a:moveTo>
                  <a:lnTo>
                    <a:pt x="495604" y="6604"/>
                  </a:lnTo>
                  <a:lnTo>
                    <a:pt x="0" y="6604"/>
                  </a:lnTo>
                  <a:lnTo>
                    <a:pt x="0" y="13208"/>
                  </a:lnTo>
                  <a:lnTo>
                    <a:pt x="495604" y="13208"/>
                  </a:lnTo>
                  <a:lnTo>
                    <a:pt x="502208" y="13208"/>
                  </a:lnTo>
                  <a:lnTo>
                    <a:pt x="502208" y="6604"/>
                  </a:lnTo>
                  <a:lnTo>
                    <a:pt x="502208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368299" y="3612839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5" name="object 15" descr=""/>
          <p:cNvSpPr txBox="1"/>
          <p:nvPr/>
        </p:nvSpPr>
        <p:spPr>
          <a:xfrm>
            <a:off x="379553" y="3672837"/>
            <a:ext cx="48450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Page</a:t>
            </a:r>
            <a:r>
              <a:rPr dirty="0" sz="800" spc="6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132</a:t>
            </a:r>
            <a:endParaRPr sz="800">
              <a:latin typeface="Arial"/>
              <a:cs typeface="Arial"/>
            </a:endParaRPr>
          </a:p>
        </p:txBody>
      </p:sp>
      <p:sp>
        <p:nvSpPr>
          <p:cNvPr id="18" name="object 18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19" name="object 19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107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16" name="object 16" descr=""/>
          <p:cNvSpPr txBox="1"/>
          <p:nvPr/>
        </p:nvSpPr>
        <p:spPr>
          <a:xfrm>
            <a:off x="831370" y="3844644"/>
            <a:ext cx="5406390" cy="115697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algn="r" marR="74676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de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referencia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8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 b="1">
                <a:latin typeface="Times New Roman"/>
                <a:cs typeface="Times New Roman"/>
              </a:rPr>
              <a:t>4.11.14</a:t>
            </a:r>
            <a:r>
              <a:rPr dirty="0" sz="800" spc="50" b="1">
                <a:latin typeface="Times New Roman"/>
                <a:cs typeface="Times New Roman"/>
              </a:rPr>
              <a:t> </a:t>
            </a:r>
            <a:r>
              <a:rPr dirty="0" sz="800" spc="-10" b="1">
                <a:latin typeface="Times New Roman"/>
                <a:cs typeface="Times New Roman"/>
              </a:rPr>
              <a:t>Complementos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  <a:spcBef>
                <a:spcPts val="55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elemento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complementos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apunta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estructura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disco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definible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proyecto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600">
                <a:latin typeface="Courier New"/>
                <a:cs typeface="Courier New"/>
              </a:rPr>
              <a:t>.acp</a:t>
            </a:r>
            <a:r>
              <a:rPr dirty="0" sz="600" spc="-90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)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sub-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carpetas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proporciona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fácil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acceso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biblioteca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definible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subcircuitos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importar.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Esta</a:t>
            </a:r>
            <a:endParaRPr sz="800">
              <a:latin typeface="Times New Roman"/>
              <a:cs typeface="Times New Roman"/>
            </a:endParaRPr>
          </a:p>
          <a:p>
            <a:pPr marL="12700" marR="70421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similar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Archivo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Importar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habilita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posibilidad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acceso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directo.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directorio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complementos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definido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Herramientas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Opciones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/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Archivos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y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carpetas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3395247" y="5642000"/>
            <a:ext cx="203390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4.75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Ejemplo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complementos.</a:t>
            </a:r>
            <a:endParaRPr sz="8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935015" y="165100"/>
            <a:ext cx="5226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5" name="object 5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678"/>
                  </a:lnTo>
                  <a:lnTo>
                    <a:pt x="142755" y="98678"/>
                  </a:lnTo>
                  <a:lnTo>
                    <a:pt x="136180" y="99986"/>
                  </a:lnTo>
                  <a:lnTo>
                    <a:pt x="104587" y="124182"/>
                  </a:lnTo>
                  <a:lnTo>
                    <a:pt x="98048" y="143385"/>
                  </a:lnTo>
                  <a:lnTo>
                    <a:pt x="98048" y="569369"/>
                  </a:lnTo>
                  <a:lnTo>
                    <a:pt x="117977" y="603813"/>
                  </a:lnTo>
                  <a:lnTo>
                    <a:pt x="142755" y="614076"/>
                  </a:lnTo>
                  <a:lnTo>
                    <a:pt x="1886711" y="614076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4076"/>
                  </a:moveTo>
                  <a:lnTo>
                    <a:pt x="1744971" y="614076"/>
                  </a:lnTo>
                  <a:lnTo>
                    <a:pt x="1751545" y="612768"/>
                  </a:lnTo>
                  <a:lnTo>
                    <a:pt x="1764174" y="607537"/>
                  </a:lnTo>
                  <a:lnTo>
                    <a:pt x="1788370" y="575944"/>
                  </a:lnTo>
                  <a:lnTo>
                    <a:pt x="1789678" y="569369"/>
                  </a:lnTo>
                  <a:lnTo>
                    <a:pt x="1789678" y="143385"/>
                  </a:lnTo>
                  <a:lnTo>
                    <a:pt x="1769748" y="108942"/>
                  </a:lnTo>
                  <a:lnTo>
                    <a:pt x="1744971" y="98678"/>
                  </a:lnTo>
                  <a:lnTo>
                    <a:pt x="1886711" y="98678"/>
                  </a:lnTo>
                  <a:lnTo>
                    <a:pt x="1886711" y="614076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932176" y="500466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5453" y="528634"/>
                  </a:moveTo>
                  <a:lnTo>
                    <a:pt x="49392" y="528634"/>
                  </a:lnTo>
                  <a:lnTo>
                    <a:pt x="45954" y="528323"/>
                  </a:lnTo>
                  <a:lnTo>
                    <a:pt x="10837" y="507878"/>
                  </a:lnTo>
                  <a:lnTo>
                    <a:pt x="0" y="479180"/>
                  </a:lnTo>
                  <a:lnTo>
                    <a:pt x="0" y="475770"/>
                  </a:lnTo>
                  <a:lnTo>
                    <a:pt x="0" y="49354"/>
                  </a:lnTo>
                  <a:lnTo>
                    <a:pt x="17937" y="13011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762"/>
                  </a:lnTo>
                  <a:lnTo>
                    <a:pt x="1704845" y="49354"/>
                  </a:lnTo>
                  <a:lnTo>
                    <a:pt x="1704845" y="479180"/>
                  </a:lnTo>
                  <a:lnTo>
                    <a:pt x="1686907" y="515524"/>
                  </a:lnTo>
                  <a:lnTo>
                    <a:pt x="1658890" y="528323"/>
                  </a:lnTo>
                  <a:lnTo>
                    <a:pt x="1655453" y="52863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171"/>
              <a:ext cx="145374" cy="145374"/>
            </a:xfrm>
            <a:prstGeom prst="rect">
              <a:avLst/>
            </a:prstGeom>
          </p:spPr>
        </p:pic>
      </p:grpSp>
      <p:sp>
        <p:nvSpPr>
          <p:cNvPr id="8" name="object 8" descr=""/>
          <p:cNvSpPr txBox="1"/>
          <p:nvPr/>
        </p:nvSpPr>
        <p:spPr>
          <a:xfrm>
            <a:off x="3519868" y="811566"/>
            <a:ext cx="52959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10">
                <a:latin typeface="Arial MT"/>
                <a:cs typeface="Arial MT"/>
              </a:rPr>
              <a:t>Traduciendo...</a:t>
            </a:r>
            <a:endParaRPr sz="600">
              <a:latin typeface="Arial MT"/>
              <a:cs typeface="Arial MT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831370" y="1386456"/>
            <a:ext cx="1841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132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4611106" y="1406280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grpSp>
        <p:nvGrpSpPr>
          <p:cNvPr id="11" name="object 11" descr=""/>
          <p:cNvGrpSpPr/>
          <p:nvPr/>
        </p:nvGrpSpPr>
        <p:grpSpPr>
          <a:xfrm>
            <a:off x="368299" y="1993858"/>
            <a:ext cx="502284" cy="13335"/>
            <a:chOff x="368299" y="1993858"/>
            <a:chExt cx="502284" cy="13335"/>
          </a:xfrm>
        </p:grpSpPr>
        <p:sp>
          <p:nvSpPr>
            <p:cNvPr id="12" name="object 12" descr=""/>
            <p:cNvSpPr/>
            <p:nvPr/>
          </p:nvSpPr>
          <p:spPr>
            <a:xfrm>
              <a:off x="368299" y="1993858"/>
              <a:ext cx="502284" cy="6985"/>
            </a:xfrm>
            <a:custGeom>
              <a:avLst/>
              <a:gdLst/>
              <a:ahLst/>
              <a:cxnLst/>
              <a:rect l="l" t="t" r="r" b="b"/>
              <a:pathLst>
                <a:path w="502284" h="6985">
                  <a:moveTo>
                    <a:pt x="502202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502202" y="0"/>
                  </a:lnTo>
                  <a:lnTo>
                    <a:pt x="502202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368287" y="1993861"/>
              <a:ext cx="502284" cy="13335"/>
            </a:xfrm>
            <a:custGeom>
              <a:avLst/>
              <a:gdLst/>
              <a:ahLst/>
              <a:cxnLst/>
              <a:rect l="l" t="t" r="r" b="b"/>
              <a:pathLst>
                <a:path w="502284" h="13335">
                  <a:moveTo>
                    <a:pt x="502208" y="0"/>
                  </a:moveTo>
                  <a:lnTo>
                    <a:pt x="495604" y="6604"/>
                  </a:lnTo>
                  <a:lnTo>
                    <a:pt x="0" y="6604"/>
                  </a:lnTo>
                  <a:lnTo>
                    <a:pt x="0" y="13220"/>
                  </a:lnTo>
                  <a:lnTo>
                    <a:pt x="495604" y="13220"/>
                  </a:lnTo>
                  <a:lnTo>
                    <a:pt x="502208" y="13220"/>
                  </a:lnTo>
                  <a:lnTo>
                    <a:pt x="502208" y="6604"/>
                  </a:lnTo>
                  <a:lnTo>
                    <a:pt x="502208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368299" y="1993858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5" name="object 15" descr=""/>
          <p:cNvSpPr txBox="1"/>
          <p:nvPr/>
        </p:nvSpPr>
        <p:spPr>
          <a:xfrm>
            <a:off x="379553" y="2053857"/>
            <a:ext cx="48450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Page</a:t>
            </a:r>
            <a:r>
              <a:rPr dirty="0" sz="800" spc="6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133</a:t>
            </a:r>
            <a:endParaRPr sz="800">
              <a:latin typeface="Arial"/>
              <a:cs typeface="Arial"/>
            </a:endParaRPr>
          </a:p>
        </p:txBody>
      </p:sp>
      <p:sp>
        <p:nvSpPr>
          <p:cNvPr id="20" name="object 20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21" name="object 21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107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16" name="object 16" descr=""/>
          <p:cNvSpPr txBox="1"/>
          <p:nvPr/>
        </p:nvSpPr>
        <p:spPr>
          <a:xfrm>
            <a:off x="1089080" y="9890861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5595687" y="9871037"/>
            <a:ext cx="1841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133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1994366" y="5085575"/>
            <a:ext cx="2367915" cy="805180"/>
          </a:xfrm>
          <a:prstGeom prst="rect">
            <a:avLst/>
          </a:prstGeom>
        </p:spPr>
        <p:txBody>
          <a:bodyPr wrap="square" lIns="0" tIns="13525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65"/>
              </a:spcBef>
            </a:pPr>
            <a:r>
              <a:rPr dirty="0" sz="1750" b="1">
                <a:solidFill>
                  <a:srgbClr val="0000FF"/>
                </a:solidFill>
                <a:latin typeface="Times New Roman"/>
                <a:cs typeface="Times New Roman"/>
              </a:rPr>
              <a:t>5.</a:t>
            </a:r>
            <a:r>
              <a:rPr dirty="0" sz="1750" spc="3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175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1750" spc="4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1750" b="1">
                <a:solidFill>
                  <a:srgbClr val="0000FF"/>
                </a:solidFill>
                <a:latin typeface="Times New Roman"/>
                <a:cs typeface="Times New Roman"/>
              </a:rPr>
              <a:t>avanzado.</a:t>
            </a:r>
            <a:r>
              <a:rPr dirty="0" sz="1750" spc="3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1750" b="1">
                <a:solidFill>
                  <a:srgbClr val="0000FF"/>
                </a:solidFill>
                <a:latin typeface="Times New Roman"/>
                <a:cs typeface="Times New Roman"/>
              </a:rPr>
              <a:t>.</a:t>
            </a:r>
            <a:r>
              <a:rPr dirty="0" sz="1750" spc="4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1750" spc="-50" b="1">
                <a:solidFill>
                  <a:srgbClr val="0000FF"/>
                </a:solidFill>
                <a:latin typeface="Times New Roman"/>
                <a:cs typeface="Times New Roman"/>
              </a:rPr>
              <a:t>.</a:t>
            </a:r>
            <a:endParaRPr sz="1750">
              <a:latin typeface="Times New Roman"/>
              <a:cs typeface="Times New Roman"/>
            </a:endParaRPr>
          </a:p>
          <a:p>
            <a:pPr marL="52069">
              <a:lnSpc>
                <a:spcPct val="100000"/>
              </a:lnSpc>
              <a:spcBef>
                <a:spcPts val="969"/>
              </a:spcBef>
            </a:pPr>
            <a:r>
              <a:rPr dirty="0" sz="1750" b="1">
                <a:solidFill>
                  <a:srgbClr val="0000FF"/>
                </a:solidFill>
                <a:latin typeface="Times New Roman"/>
                <a:cs typeface="Times New Roman"/>
              </a:rPr>
              <a:t>. .</a:t>
            </a:r>
            <a:r>
              <a:rPr dirty="0" sz="1750" spc="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1750" b="1">
                <a:solidFill>
                  <a:srgbClr val="0000FF"/>
                </a:solidFill>
                <a:latin typeface="Times New Roman"/>
                <a:cs typeface="Times New Roman"/>
              </a:rPr>
              <a:t>.</a:t>
            </a:r>
            <a:r>
              <a:rPr dirty="0" sz="1750" spc="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1750" b="1">
                <a:solidFill>
                  <a:srgbClr val="0000FF"/>
                </a:solidFill>
                <a:latin typeface="Times New Roman"/>
                <a:cs typeface="Times New Roman"/>
              </a:rPr>
              <a:t>.</a:t>
            </a:r>
            <a:r>
              <a:rPr dirty="0" sz="1750" spc="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1750" b="1">
                <a:solidFill>
                  <a:srgbClr val="0000FF"/>
                </a:solidFill>
                <a:latin typeface="Times New Roman"/>
                <a:cs typeface="Times New Roman"/>
              </a:rPr>
              <a:t>.</a:t>
            </a:r>
            <a:r>
              <a:rPr dirty="0" sz="1750" spc="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1750" b="1">
                <a:solidFill>
                  <a:srgbClr val="0000FF"/>
                </a:solidFill>
                <a:latin typeface="Times New Roman"/>
                <a:cs typeface="Times New Roman"/>
              </a:rPr>
              <a:t>.</a:t>
            </a:r>
            <a:r>
              <a:rPr dirty="0" sz="1750" spc="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1750" b="1">
                <a:solidFill>
                  <a:srgbClr val="0000FF"/>
                </a:solidFill>
                <a:latin typeface="Times New Roman"/>
                <a:cs typeface="Times New Roman"/>
              </a:rPr>
              <a:t>.</a:t>
            </a:r>
            <a:r>
              <a:rPr dirty="0" sz="1750" spc="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1750" b="1">
                <a:solidFill>
                  <a:srgbClr val="0000FF"/>
                </a:solidFill>
                <a:latin typeface="Times New Roman"/>
                <a:cs typeface="Times New Roman"/>
              </a:rPr>
              <a:t>.</a:t>
            </a:r>
            <a:r>
              <a:rPr dirty="0" sz="1750" spc="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1750" b="1">
                <a:solidFill>
                  <a:srgbClr val="0000FF"/>
                </a:solidFill>
                <a:latin typeface="Times New Roman"/>
                <a:cs typeface="Times New Roman"/>
              </a:rPr>
              <a:t>. .</a:t>
            </a:r>
            <a:r>
              <a:rPr dirty="0" sz="1750" spc="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1750" b="1">
                <a:solidFill>
                  <a:srgbClr val="0000FF"/>
                </a:solidFill>
                <a:latin typeface="Times New Roman"/>
                <a:cs typeface="Times New Roman"/>
              </a:rPr>
              <a:t>.</a:t>
            </a:r>
            <a:r>
              <a:rPr dirty="0" sz="1750" spc="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1750" b="1">
                <a:solidFill>
                  <a:srgbClr val="0000FF"/>
                </a:solidFill>
                <a:latin typeface="Times New Roman"/>
                <a:cs typeface="Times New Roman"/>
              </a:rPr>
              <a:t>.</a:t>
            </a:r>
            <a:r>
              <a:rPr dirty="0" sz="1750" spc="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1750" b="1">
                <a:solidFill>
                  <a:srgbClr val="0000FF"/>
                </a:solidFill>
                <a:latin typeface="Times New Roman"/>
                <a:cs typeface="Times New Roman"/>
              </a:rPr>
              <a:t>.</a:t>
            </a:r>
            <a:r>
              <a:rPr dirty="0" sz="1750" spc="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1750" b="1">
                <a:solidFill>
                  <a:srgbClr val="0000FF"/>
                </a:solidFill>
                <a:latin typeface="Times New Roman"/>
                <a:cs typeface="Times New Roman"/>
              </a:rPr>
              <a:t>.</a:t>
            </a:r>
            <a:r>
              <a:rPr dirty="0" sz="1750" spc="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1750" b="1">
                <a:solidFill>
                  <a:srgbClr val="0000FF"/>
                </a:solidFill>
                <a:latin typeface="Times New Roman"/>
                <a:cs typeface="Times New Roman"/>
              </a:rPr>
              <a:t>.</a:t>
            </a:r>
            <a:r>
              <a:rPr dirty="0" sz="1750" spc="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1750" b="1">
                <a:solidFill>
                  <a:srgbClr val="0000FF"/>
                </a:solidFill>
                <a:latin typeface="Times New Roman"/>
                <a:cs typeface="Times New Roman"/>
              </a:rPr>
              <a:t>.</a:t>
            </a:r>
            <a:r>
              <a:rPr dirty="0" sz="1750" spc="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1750" b="1">
                <a:solidFill>
                  <a:srgbClr val="0000FF"/>
                </a:solidFill>
                <a:latin typeface="Times New Roman"/>
                <a:cs typeface="Times New Roman"/>
              </a:rPr>
              <a:t>. .</a:t>
            </a:r>
            <a:r>
              <a:rPr dirty="0" sz="1750" spc="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1750" b="1">
                <a:solidFill>
                  <a:srgbClr val="0000FF"/>
                </a:solidFill>
                <a:latin typeface="Times New Roman"/>
                <a:cs typeface="Times New Roman"/>
              </a:rPr>
              <a:t>.</a:t>
            </a:r>
            <a:r>
              <a:rPr dirty="0" sz="1750" spc="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1750" b="1">
                <a:solidFill>
                  <a:srgbClr val="0000FF"/>
                </a:solidFill>
                <a:latin typeface="Times New Roman"/>
                <a:cs typeface="Times New Roman"/>
              </a:rPr>
              <a:t>.</a:t>
            </a:r>
            <a:r>
              <a:rPr dirty="0" sz="1750" spc="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1750" spc="-50" b="1">
                <a:solidFill>
                  <a:srgbClr val="0000FF"/>
                </a:solidFill>
                <a:latin typeface="Times New Roman"/>
                <a:cs typeface="Times New Roman"/>
              </a:rPr>
              <a:t>.</a:t>
            </a:r>
            <a:endParaRPr sz="1750">
              <a:latin typeface="Times New Roman"/>
              <a:cs typeface="Times New Roman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4578066" y="8476764"/>
            <a:ext cx="941705" cy="7194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300" spc="-10" b="1">
                <a:solidFill>
                  <a:srgbClr val="0000FF"/>
                </a:solidFill>
                <a:latin typeface="Times New Roman"/>
                <a:cs typeface="Times New Roman"/>
              </a:rPr>
              <a:t>ATPDraw</a:t>
            </a:r>
            <a:r>
              <a:rPr dirty="0" sz="1300" spc="-3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1300" spc="-50">
                <a:solidFill>
                  <a:srgbClr val="0000FF"/>
                </a:solidFill>
                <a:latin typeface="Times New Roman"/>
                <a:cs typeface="Times New Roman"/>
              </a:rPr>
              <a:t>™</a:t>
            </a:r>
            <a:endParaRPr sz="13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45"/>
              </a:spcBef>
            </a:pPr>
            <a:r>
              <a:rPr dirty="0" sz="1100" b="1">
                <a:solidFill>
                  <a:srgbClr val="0000FF"/>
                </a:solidFill>
                <a:latin typeface="Times New Roman"/>
                <a:cs typeface="Times New Roman"/>
              </a:rPr>
              <a:t>para</a:t>
            </a:r>
            <a:r>
              <a:rPr dirty="0" sz="1100" spc="-3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1100" spc="-10" b="1">
                <a:solidFill>
                  <a:srgbClr val="0000FF"/>
                </a:solidFill>
                <a:latin typeface="Times New Roman"/>
                <a:cs typeface="Times New Roman"/>
              </a:rPr>
              <a:t>ventanas</a:t>
            </a: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675"/>
              </a:spcBef>
            </a:pPr>
            <a:r>
              <a:rPr dirty="0" sz="1550" spc="-25" b="1">
                <a:solidFill>
                  <a:srgbClr val="0000FF"/>
                </a:solidFill>
                <a:latin typeface="Times New Roman"/>
                <a:cs typeface="Times New Roman"/>
              </a:rPr>
              <a:t>5.6</a:t>
            </a:r>
            <a:endParaRPr sz="155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935015" y="165100"/>
            <a:ext cx="5226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5" name="object 5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678"/>
                  </a:lnTo>
                  <a:lnTo>
                    <a:pt x="142755" y="98678"/>
                  </a:lnTo>
                  <a:lnTo>
                    <a:pt x="136180" y="99986"/>
                  </a:lnTo>
                  <a:lnTo>
                    <a:pt x="104587" y="124182"/>
                  </a:lnTo>
                  <a:lnTo>
                    <a:pt x="98048" y="143385"/>
                  </a:lnTo>
                  <a:lnTo>
                    <a:pt x="98048" y="569369"/>
                  </a:lnTo>
                  <a:lnTo>
                    <a:pt x="117977" y="603813"/>
                  </a:lnTo>
                  <a:lnTo>
                    <a:pt x="142755" y="614076"/>
                  </a:lnTo>
                  <a:lnTo>
                    <a:pt x="1886711" y="614076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4076"/>
                  </a:moveTo>
                  <a:lnTo>
                    <a:pt x="1744971" y="614076"/>
                  </a:lnTo>
                  <a:lnTo>
                    <a:pt x="1751545" y="612768"/>
                  </a:lnTo>
                  <a:lnTo>
                    <a:pt x="1764174" y="607537"/>
                  </a:lnTo>
                  <a:lnTo>
                    <a:pt x="1788370" y="575944"/>
                  </a:lnTo>
                  <a:lnTo>
                    <a:pt x="1789678" y="569369"/>
                  </a:lnTo>
                  <a:lnTo>
                    <a:pt x="1789678" y="143385"/>
                  </a:lnTo>
                  <a:lnTo>
                    <a:pt x="1769748" y="108942"/>
                  </a:lnTo>
                  <a:lnTo>
                    <a:pt x="1744971" y="98678"/>
                  </a:lnTo>
                  <a:lnTo>
                    <a:pt x="1886711" y="98678"/>
                  </a:lnTo>
                  <a:lnTo>
                    <a:pt x="1886711" y="614076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932176" y="500458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1982" y="528634"/>
                  </a:moveTo>
                  <a:lnTo>
                    <a:pt x="52863" y="528634"/>
                  </a:lnTo>
                  <a:lnTo>
                    <a:pt x="49392" y="528528"/>
                  </a:lnTo>
                  <a:lnTo>
                    <a:pt x="13028" y="510568"/>
                  </a:lnTo>
                  <a:lnTo>
                    <a:pt x="0" y="479180"/>
                  </a:lnTo>
                  <a:lnTo>
                    <a:pt x="0" y="475770"/>
                  </a:lnTo>
                  <a:lnTo>
                    <a:pt x="0" y="49354"/>
                  </a:lnTo>
                  <a:lnTo>
                    <a:pt x="17937" y="12905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762"/>
                  </a:lnTo>
                  <a:lnTo>
                    <a:pt x="1704845" y="49354"/>
                  </a:lnTo>
                  <a:lnTo>
                    <a:pt x="1704845" y="479180"/>
                  </a:lnTo>
                  <a:lnTo>
                    <a:pt x="1686907" y="515418"/>
                  </a:lnTo>
                  <a:lnTo>
                    <a:pt x="1655453" y="528528"/>
                  </a:lnTo>
                  <a:lnTo>
                    <a:pt x="1651982" y="52863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171"/>
              <a:ext cx="145374" cy="145374"/>
            </a:xfrm>
            <a:prstGeom prst="rect">
              <a:avLst/>
            </a:prstGeom>
          </p:spPr>
        </p:pic>
      </p:grpSp>
      <p:sp>
        <p:nvSpPr>
          <p:cNvPr id="8" name="object 8" descr=""/>
          <p:cNvSpPr txBox="1"/>
          <p:nvPr/>
        </p:nvSpPr>
        <p:spPr>
          <a:xfrm>
            <a:off x="1089080" y="811558"/>
            <a:ext cx="4898390" cy="304673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algn="ctr" marL="492125">
              <a:lnSpc>
                <a:spcPct val="100000"/>
              </a:lnSpc>
              <a:spcBef>
                <a:spcPts val="125"/>
              </a:spcBef>
            </a:pPr>
            <a:r>
              <a:rPr dirty="0" sz="600" spc="-10">
                <a:latin typeface="Arial MT"/>
                <a:cs typeface="Arial MT"/>
              </a:rPr>
              <a:t>Traduciendo...</a:t>
            </a:r>
            <a:endParaRPr sz="600">
              <a:latin typeface="Arial MT"/>
              <a:cs typeface="Arial MT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endParaRPr sz="600">
              <a:latin typeface="Arial MT"/>
              <a:cs typeface="Arial MT"/>
            </a:endParaRPr>
          </a:p>
          <a:p>
            <a:pPr marL="12700" marR="35052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capítulo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ofrece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descripción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general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varias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funciones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avanzadas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ATPDraw: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Agrupación,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especiales,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ONSTANTES</a:t>
            </a:r>
            <a:r>
              <a:rPr dirty="0" sz="6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INE</a:t>
            </a:r>
            <a:r>
              <a:rPr dirty="0" sz="6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ABLE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integrados</a:t>
            </a:r>
            <a:r>
              <a:rPr dirty="0" sz="6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,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CTRAN</a:t>
            </a:r>
            <a:r>
              <a:rPr dirty="0" sz="6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600">
                <a:latin typeface="Times New Roman"/>
                <a:cs typeface="Times New Roman"/>
              </a:rPr>
              <a:t>Compatibilidad</a:t>
            </a:r>
            <a:r>
              <a:rPr dirty="0" sz="600" spc="5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con</a:t>
            </a:r>
            <a:r>
              <a:rPr dirty="0" sz="600" spc="12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NIVERSAL</a:t>
            </a:r>
            <a:r>
              <a:rPr dirty="0" sz="600" spc="12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ACHINE</a:t>
            </a:r>
            <a:r>
              <a:rPr dirty="0" sz="600" spc="12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incluido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Hybrid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Transformer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Windsyn.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Esta</a:t>
            </a:r>
            <a:endParaRPr sz="800">
              <a:latin typeface="Times New Roman"/>
              <a:cs typeface="Times New Roman"/>
            </a:endParaRPr>
          </a:p>
          <a:p>
            <a:pPr marL="12700" marR="224154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capítulo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también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describe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cómo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cómo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crear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nuevo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especificado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objetar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medio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funciones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$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Incluir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600" spc="-10">
                <a:latin typeface="Times New Roman"/>
                <a:cs typeface="Times New Roman"/>
              </a:rPr>
              <a:t>ATA</a:t>
            </a:r>
            <a:r>
              <a:rPr dirty="0" sz="6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ASE</a:t>
            </a:r>
            <a:r>
              <a:rPr dirty="0" sz="6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ODULARIZACIÓN</a:t>
            </a:r>
            <a:r>
              <a:rPr dirty="0" sz="600" spc="3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de</a:t>
            </a:r>
            <a:r>
              <a:rPr dirty="0" sz="600" spc="3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ATP</a:t>
            </a:r>
            <a:r>
              <a:rPr dirty="0" sz="6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Tu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serás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ts val="1140"/>
              </a:lnSpc>
              <a:spcBef>
                <a:spcPts val="20"/>
              </a:spcBef>
            </a:pP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cómo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crear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circuitos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ejemplo,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estos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proyecto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Exa</a:t>
            </a:r>
            <a:r>
              <a:rPr dirty="0" sz="800" spc="1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_</a:t>
            </a:r>
            <a:r>
              <a:rPr dirty="0" sz="800" spc="1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*.</a:t>
            </a:r>
            <a:r>
              <a:rPr dirty="0" sz="800" spc="1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acp</a:t>
            </a:r>
            <a:r>
              <a:rPr dirty="0" sz="800" spc="130">
                <a:latin typeface="Courier New"/>
                <a:cs typeface="Courier New"/>
              </a:rPr>
              <a:t> </a:t>
            </a:r>
            <a:r>
              <a:rPr dirty="0" sz="700">
                <a:latin typeface="Courier New"/>
                <a:cs typeface="Courier New"/>
              </a:rPr>
              <a:t>)</a:t>
            </a:r>
            <a:r>
              <a:rPr dirty="0" sz="700" spc="-170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parte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de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Distribución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ATPDraw.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cargar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estos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ejemplo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ATPDraw,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archivo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spc="-10" i="1">
                <a:latin typeface="Times New Roman"/>
                <a:cs typeface="Times New Roman"/>
              </a:rPr>
              <a:t>Abierto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800">
                <a:latin typeface="Times New Roman"/>
                <a:cs typeface="Times New Roman"/>
              </a:rPr>
              <a:t>comando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Ctrl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+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O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)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Abrir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proyecto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800" b="1">
                <a:latin typeface="Times New Roman"/>
                <a:cs typeface="Times New Roman"/>
              </a:rPr>
              <a:t>5.1</a:t>
            </a:r>
            <a:r>
              <a:rPr dirty="0" sz="800" spc="8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Agrupación:</a:t>
            </a:r>
            <a:r>
              <a:rPr dirty="0" sz="800" spc="8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una</a:t>
            </a:r>
            <a:r>
              <a:rPr dirty="0" sz="800" spc="8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función</a:t>
            </a:r>
            <a:r>
              <a:rPr dirty="0" sz="800" spc="8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ATPDraw</a:t>
            </a:r>
            <a:r>
              <a:rPr dirty="0" sz="800" spc="9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para</a:t>
            </a:r>
            <a:r>
              <a:rPr dirty="0" sz="800" spc="8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modelado</a:t>
            </a:r>
            <a:r>
              <a:rPr dirty="0" sz="800" spc="85" b="1">
                <a:latin typeface="Times New Roman"/>
                <a:cs typeface="Times New Roman"/>
              </a:rPr>
              <a:t> </a:t>
            </a:r>
            <a:r>
              <a:rPr dirty="0" sz="800" spc="-10" b="1">
                <a:latin typeface="Times New Roman"/>
                <a:cs typeface="Times New Roman"/>
              </a:rPr>
              <a:t>multinivel</a:t>
            </a:r>
            <a:endParaRPr sz="800">
              <a:latin typeface="Times New Roman"/>
              <a:cs typeface="Times New Roman"/>
            </a:endParaRPr>
          </a:p>
          <a:p>
            <a:pPr marL="12700" marR="400685">
              <a:lnSpc>
                <a:spcPct val="113799"/>
              </a:lnSpc>
              <a:spcBef>
                <a:spcPts val="725"/>
              </a:spcBef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función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agrupación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permite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modelado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multinivel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reemplazar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grupo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objetos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icono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número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casi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ilimitado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capas.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estructura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agrupación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ser</a:t>
            </a:r>
            <a:endParaRPr sz="800">
              <a:latin typeface="Times New Roman"/>
              <a:cs typeface="Times New Roman"/>
            </a:endParaRPr>
          </a:p>
          <a:p>
            <a:pPr marL="12700" marR="14668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imaginado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múltiples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capas,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donde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Editar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Editar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grupo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lo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lleva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paso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abajo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detalles,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mientras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Editar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El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Editar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circuito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lo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lleva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paso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atrás.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característica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aumenta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legibilidad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función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especialmente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útil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bloques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TACS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reutilizados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frecuencia</a:t>
            </a:r>
            <a:r>
              <a:rPr dirty="0" sz="800" spc="10">
                <a:latin typeface="Times New Roman"/>
                <a:cs typeface="Times New Roman"/>
              </a:rPr>
              <a:t> elementos.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La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función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agrupación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se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demuestra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al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rediseñar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el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circuito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Courier New"/>
                <a:cs typeface="Courier New"/>
              </a:rPr>
              <a:t>Exa_4.acp</a:t>
            </a:r>
            <a:r>
              <a:rPr dirty="0" sz="800" spc="-250">
                <a:latin typeface="Courier New"/>
                <a:cs typeface="Courier New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en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endParaRPr sz="800">
              <a:latin typeface="Times New Roman"/>
              <a:cs typeface="Times New Roman"/>
            </a:endParaRPr>
          </a:p>
          <a:p>
            <a:pPr marL="12700" marR="4381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Distribución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máquina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inducción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alimentada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ancho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pulso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modulado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(PWM)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fuente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voltaje.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máquina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inducción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representada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máquina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universal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3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con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carga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mecánica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típica.</a:t>
            </a:r>
            <a:endParaRPr sz="800">
              <a:latin typeface="Times New Roman"/>
              <a:cs typeface="Times New Roman"/>
            </a:endParaRPr>
          </a:p>
        </p:txBody>
      </p:sp>
      <p:grpSp>
        <p:nvGrpSpPr>
          <p:cNvPr id="9" name="object 9" descr=""/>
          <p:cNvGrpSpPr/>
          <p:nvPr/>
        </p:nvGrpSpPr>
        <p:grpSpPr>
          <a:xfrm>
            <a:off x="368299" y="368299"/>
            <a:ext cx="502284" cy="13335"/>
            <a:chOff x="368299" y="368299"/>
            <a:chExt cx="502284" cy="13335"/>
          </a:xfrm>
        </p:grpSpPr>
        <p:sp>
          <p:nvSpPr>
            <p:cNvPr id="10" name="object 10" descr=""/>
            <p:cNvSpPr/>
            <p:nvPr/>
          </p:nvSpPr>
          <p:spPr>
            <a:xfrm>
              <a:off x="368299" y="368299"/>
              <a:ext cx="502284" cy="6985"/>
            </a:xfrm>
            <a:custGeom>
              <a:avLst/>
              <a:gdLst/>
              <a:ahLst/>
              <a:cxnLst/>
              <a:rect l="l" t="t" r="r" b="b"/>
              <a:pathLst>
                <a:path w="502284" h="6985">
                  <a:moveTo>
                    <a:pt x="502202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502202" y="0"/>
                  </a:lnTo>
                  <a:lnTo>
                    <a:pt x="502202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368287" y="368299"/>
              <a:ext cx="502284" cy="13335"/>
            </a:xfrm>
            <a:custGeom>
              <a:avLst/>
              <a:gdLst/>
              <a:ahLst/>
              <a:cxnLst/>
              <a:rect l="l" t="t" r="r" b="b"/>
              <a:pathLst>
                <a:path w="502284" h="13335">
                  <a:moveTo>
                    <a:pt x="502208" y="0"/>
                  </a:moveTo>
                  <a:lnTo>
                    <a:pt x="495604" y="6616"/>
                  </a:lnTo>
                  <a:lnTo>
                    <a:pt x="0" y="6616"/>
                  </a:lnTo>
                  <a:lnTo>
                    <a:pt x="0" y="13220"/>
                  </a:lnTo>
                  <a:lnTo>
                    <a:pt x="495604" y="13220"/>
                  </a:lnTo>
                  <a:lnTo>
                    <a:pt x="502208" y="13220"/>
                  </a:lnTo>
                  <a:lnTo>
                    <a:pt x="502208" y="6616"/>
                  </a:lnTo>
                  <a:lnTo>
                    <a:pt x="502208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368287" y="368299"/>
              <a:ext cx="502284" cy="13335"/>
            </a:xfrm>
            <a:custGeom>
              <a:avLst/>
              <a:gdLst/>
              <a:ahLst/>
              <a:cxnLst/>
              <a:rect l="l" t="t" r="r" b="b"/>
              <a:pathLst>
                <a:path w="502284" h="13335">
                  <a:moveTo>
                    <a:pt x="502208" y="0"/>
                  </a:moveTo>
                  <a:lnTo>
                    <a:pt x="6616" y="0"/>
                  </a:lnTo>
                  <a:lnTo>
                    <a:pt x="0" y="0"/>
                  </a:lnTo>
                  <a:lnTo>
                    <a:pt x="0" y="6616"/>
                  </a:lnTo>
                  <a:lnTo>
                    <a:pt x="0" y="13220"/>
                  </a:lnTo>
                  <a:lnTo>
                    <a:pt x="6616" y="6616"/>
                  </a:lnTo>
                  <a:lnTo>
                    <a:pt x="502208" y="6616"/>
                  </a:lnTo>
                  <a:lnTo>
                    <a:pt x="502208" y="0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368287" y="368299"/>
              <a:ext cx="502284" cy="13335"/>
            </a:xfrm>
            <a:custGeom>
              <a:avLst/>
              <a:gdLst/>
              <a:ahLst/>
              <a:cxnLst/>
              <a:rect l="l" t="t" r="r" b="b"/>
              <a:pathLst>
                <a:path w="502284" h="13335">
                  <a:moveTo>
                    <a:pt x="502208" y="0"/>
                  </a:moveTo>
                  <a:lnTo>
                    <a:pt x="495604" y="6616"/>
                  </a:lnTo>
                  <a:lnTo>
                    <a:pt x="0" y="6616"/>
                  </a:lnTo>
                  <a:lnTo>
                    <a:pt x="0" y="13220"/>
                  </a:lnTo>
                  <a:lnTo>
                    <a:pt x="495604" y="13220"/>
                  </a:lnTo>
                  <a:lnTo>
                    <a:pt x="502208" y="13220"/>
                  </a:lnTo>
                  <a:lnTo>
                    <a:pt x="502208" y="6616"/>
                  </a:lnTo>
                  <a:lnTo>
                    <a:pt x="502208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368299" y="368299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5" name="object 15" descr=""/>
          <p:cNvSpPr txBox="1"/>
          <p:nvPr/>
        </p:nvSpPr>
        <p:spPr>
          <a:xfrm>
            <a:off x="392253" y="451014"/>
            <a:ext cx="459105" cy="11874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915"/>
              </a:lnSpc>
            </a:pPr>
            <a:r>
              <a:rPr dirty="0" sz="800" b="1">
                <a:latin typeface="Arial"/>
                <a:cs typeface="Arial"/>
              </a:rPr>
              <a:t>Page</a:t>
            </a:r>
            <a:r>
              <a:rPr dirty="0" sz="800" spc="6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134</a:t>
            </a:r>
            <a:endParaRPr sz="800">
              <a:latin typeface="Arial"/>
              <a:cs typeface="Arial"/>
            </a:endParaRPr>
          </a:p>
        </p:txBody>
      </p:sp>
      <p:sp>
        <p:nvSpPr>
          <p:cNvPr id="16" name="object 16" descr=""/>
          <p:cNvSpPr/>
          <p:nvPr/>
        </p:nvSpPr>
        <p:spPr>
          <a:xfrm>
            <a:off x="381515" y="447595"/>
            <a:ext cx="476250" cy="132715"/>
          </a:xfrm>
          <a:custGeom>
            <a:avLst/>
            <a:gdLst/>
            <a:ahLst/>
            <a:cxnLst/>
            <a:rect l="l" t="t" r="r" b="b"/>
            <a:pathLst>
              <a:path w="476250" h="132715">
                <a:moveTo>
                  <a:pt x="475770" y="132158"/>
                </a:moveTo>
                <a:lnTo>
                  <a:pt x="0" y="132158"/>
                </a:lnTo>
                <a:lnTo>
                  <a:pt x="0" y="0"/>
                </a:lnTo>
                <a:lnTo>
                  <a:pt x="475770" y="0"/>
                </a:lnTo>
                <a:lnTo>
                  <a:pt x="475770" y="132158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" name="object 17" descr=""/>
          <p:cNvSpPr txBox="1"/>
          <p:nvPr/>
        </p:nvSpPr>
        <p:spPr>
          <a:xfrm>
            <a:off x="379553" y="428298"/>
            <a:ext cx="48450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Page</a:t>
            </a:r>
            <a:r>
              <a:rPr dirty="0" sz="800" spc="6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135</a:t>
            </a:r>
            <a:endParaRPr sz="800">
              <a:latin typeface="Arial"/>
              <a:cs typeface="Arial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4769696" y="606713"/>
            <a:ext cx="83375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8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avanzado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1089080" y="8271911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5595687" y="8252087"/>
            <a:ext cx="1841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135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1089080" y="6857814"/>
            <a:ext cx="4758690" cy="73406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29565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5.1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máquina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inducción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alimentada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fuente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voltaje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modulada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ancho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pulso.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5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proceso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creación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grupo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siguiente:</a:t>
            </a:r>
            <a:endParaRPr sz="800">
              <a:latin typeface="Times New Roman"/>
              <a:cs typeface="Times New Roman"/>
            </a:endParaRPr>
          </a:p>
          <a:p>
            <a:pPr marL="238125" indent="-47625">
              <a:lnSpc>
                <a:spcPct val="100000"/>
              </a:lnSpc>
              <a:spcBef>
                <a:spcPts val="495"/>
              </a:spcBef>
              <a:buSzPct val="75000"/>
              <a:buChar char="▪"/>
              <a:tabLst>
                <a:tab pos="238125" algn="l"/>
              </a:tabLst>
            </a:pPr>
            <a:r>
              <a:rPr dirty="0" sz="800">
                <a:latin typeface="Times New Roman"/>
                <a:cs typeface="Times New Roman"/>
              </a:rPr>
              <a:t>Seleccione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grupo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(dentro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polígono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5.1).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Editar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Seleccionar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Dentro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.</a:t>
            </a:r>
            <a:endParaRPr sz="800">
              <a:latin typeface="Times New Roman"/>
              <a:cs typeface="Times New Roman"/>
            </a:endParaRPr>
          </a:p>
          <a:p>
            <a:pPr marL="238125" indent="-47625">
              <a:lnSpc>
                <a:spcPct val="100000"/>
              </a:lnSpc>
              <a:spcBef>
                <a:spcPts val="135"/>
              </a:spcBef>
              <a:buSzPct val="75000"/>
              <a:buChar char="▪"/>
              <a:tabLst>
                <a:tab pos="238125" algn="l"/>
              </a:tabLst>
            </a:pPr>
            <a:r>
              <a:rPr dirty="0" sz="800">
                <a:latin typeface="Times New Roman"/>
                <a:cs typeface="Times New Roman"/>
              </a:rPr>
              <a:t>Seleccione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Editar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Comprima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principal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Shift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+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derecho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mouse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+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Comprimir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).</a:t>
            </a:r>
            <a:endParaRPr sz="800">
              <a:latin typeface="Times New Roman"/>
              <a:cs typeface="Times New Roman"/>
            </a:endParaRPr>
          </a:p>
        </p:txBody>
      </p:sp>
      <p:grpSp>
        <p:nvGrpSpPr>
          <p:cNvPr id="22" name="object 22" descr=""/>
          <p:cNvGrpSpPr/>
          <p:nvPr/>
        </p:nvGrpSpPr>
        <p:grpSpPr>
          <a:xfrm>
            <a:off x="368299" y="8720722"/>
            <a:ext cx="502284" cy="13335"/>
            <a:chOff x="368299" y="8720722"/>
            <a:chExt cx="502284" cy="13335"/>
          </a:xfrm>
        </p:grpSpPr>
        <p:sp>
          <p:nvSpPr>
            <p:cNvPr id="23" name="object 23" descr=""/>
            <p:cNvSpPr/>
            <p:nvPr/>
          </p:nvSpPr>
          <p:spPr>
            <a:xfrm>
              <a:off x="368299" y="8720722"/>
              <a:ext cx="502284" cy="6985"/>
            </a:xfrm>
            <a:custGeom>
              <a:avLst/>
              <a:gdLst/>
              <a:ahLst/>
              <a:cxnLst/>
              <a:rect l="l" t="t" r="r" b="b"/>
              <a:pathLst>
                <a:path w="502284" h="6984">
                  <a:moveTo>
                    <a:pt x="502202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502202" y="0"/>
                  </a:lnTo>
                  <a:lnTo>
                    <a:pt x="502202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 descr=""/>
            <p:cNvSpPr/>
            <p:nvPr/>
          </p:nvSpPr>
          <p:spPr>
            <a:xfrm>
              <a:off x="368287" y="8720721"/>
              <a:ext cx="502284" cy="13335"/>
            </a:xfrm>
            <a:custGeom>
              <a:avLst/>
              <a:gdLst/>
              <a:ahLst/>
              <a:cxnLst/>
              <a:rect l="l" t="t" r="r" b="b"/>
              <a:pathLst>
                <a:path w="502284" h="13334">
                  <a:moveTo>
                    <a:pt x="502208" y="0"/>
                  </a:moveTo>
                  <a:lnTo>
                    <a:pt x="495604" y="6616"/>
                  </a:lnTo>
                  <a:lnTo>
                    <a:pt x="0" y="6616"/>
                  </a:lnTo>
                  <a:lnTo>
                    <a:pt x="0" y="13220"/>
                  </a:lnTo>
                  <a:lnTo>
                    <a:pt x="495604" y="13220"/>
                  </a:lnTo>
                  <a:lnTo>
                    <a:pt x="502208" y="13220"/>
                  </a:lnTo>
                  <a:lnTo>
                    <a:pt x="502208" y="6616"/>
                  </a:lnTo>
                  <a:lnTo>
                    <a:pt x="502208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 descr=""/>
            <p:cNvSpPr/>
            <p:nvPr/>
          </p:nvSpPr>
          <p:spPr>
            <a:xfrm>
              <a:off x="368299" y="8720722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4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6" name="object 26" descr=""/>
          <p:cNvSpPr txBox="1"/>
          <p:nvPr/>
        </p:nvSpPr>
        <p:spPr>
          <a:xfrm>
            <a:off x="379553" y="8780721"/>
            <a:ext cx="48450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Page</a:t>
            </a:r>
            <a:r>
              <a:rPr dirty="0" sz="800" spc="6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136</a:t>
            </a:r>
            <a:endParaRPr sz="800">
              <a:latin typeface="Arial"/>
              <a:cs typeface="Arial"/>
            </a:endParaRPr>
          </a:p>
        </p:txBody>
      </p:sp>
      <p:sp>
        <p:nvSpPr>
          <p:cNvPr id="28" name="object 28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29" name="object 29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107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27" name="object 27" descr=""/>
          <p:cNvSpPr txBox="1"/>
          <p:nvPr/>
        </p:nvSpPr>
        <p:spPr>
          <a:xfrm>
            <a:off x="831370" y="8952527"/>
            <a:ext cx="5266055" cy="84645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algn="r" marR="75057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8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avanzado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8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>
                <a:latin typeface="Times New Roman"/>
                <a:cs typeface="Times New Roman"/>
              </a:rPr>
              <a:t>Después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grupo,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comando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Editar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Comprimir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reemplazará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icono.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Primero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subcircuito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vuelve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dibujar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medio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 i="1">
                <a:latin typeface="Times New Roman"/>
                <a:cs typeface="Times New Roman"/>
              </a:rPr>
              <a:t>Comprimir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aparecer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5.2.</a:t>
            </a:r>
            <a:endParaRPr sz="8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935015" y="165100"/>
            <a:ext cx="5226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5" name="object 5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678"/>
                  </a:lnTo>
                  <a:lnTo>
                    <a:pt x="142755" y="98678"/>
                  </a:lnTo>
                  <a:lnTo>
                    <a:pt x="136180" y="99986"/>
                  </a:lnTo>
                  <a:lnTo>
                    <a:pt x="104587" y="124182"/>
                  </a:lnTo>
                  <a:lnTo>
                    <a:pt x="98048" y="143385"/>
                  </a:lnTo>
                  <a:lnTo>
                    <a:pt x="98048" y="569369"/>
                  </a:lnTo>
                  <a:lnTo>
                    <a:pt x="117977" y="603813"/>
                  </a:lnTo>
                  <a:lnTo>
                    <a:pt x="142755" y="614076"/>
                  </a:lnTo>
                  <a:lnTo>
                    <a:pt x="1886711" y="614076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4076"/>
                  </a:moveTo>
                  <a:lnTo>
                    <a:pt x="1744971" y="614076"/>
                  </a:lnTo>
                  <a:lnTo>
                    <a:pt x="1751545" y="612768"/>
                  </a:lnTo>
                  <a:lnTo>
                    <a:pt x="1764174" y="607537"/>
                  </a:lnTo>
                  <a:lnTo>
                    <a:pt x="1788370" y="575944"/>
                  </a:lnTo>
                  <a:lnTo>
                    <a:pt x="1789678" y="569369"/>
                  </a:lnTo>
                  <a:lnTo>
                    <a:pt x="1789678" y="143385"/>
                  </a:lnTo>
                  <a:lnTo>
                    <a:pt x="1769748" y="108942"/>
                  </a:lnTo>
                  <a:lnTo>
                    <a:pt x="1744971" y="98678"/>
                  </a:lnTo>
                  <a:lnTo>
                    <a:pt x="1886711" y="98678"/>
                  </a:lnTo>
                  <a:lnTo>
                    <a:pt x="1886711" y="614076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932176" y="500450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1982" y="528634"/>
                  </a:moveTo>
                  <a:lnTo>
                    <a:pt x="52863" y="528634"/>
                  </a:lnTo>
                  <a:lnTo>
                    <a:pt x="49392" y="528528"/>
                  </a:lnTo>
                  <a:lnTo>
                    <a:pt x="13028" y="510462"/>
                  </a:lnTo>
                  <a:lnTo>
                    <a:pt x="0" y="479180"/>
                  </a:lnTo>
                  <a:lnTo>
                    <a:pt x="0" y="475770"/>
                  </a:lnTo>
                  <a:lnTo>
                    <a:pt x="0" y="49354"/>
                  </a:lnTo>
                  <a:lnTo>
                    <a:pt x="17937" y="12905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861"/>
                  </a:lnTo>
                  <a:lnTo>
                    <a:pt x="1704845" y="49354"/>
                  </a:lnTo>
                  <a:lnTo>
                    <a:pt x="1704845" y="479180"/>
                  </a:lnTo>
                  <a:lnTo>
                    <a:pt x="1686907" y="515418"/>
                  </a:lnTo>
                  <a:lnTo>
                    <a:pt x="1655453" y="528528"/>
                  </a:lnTo>
                  <a:lnTo>
                    <a:pt x="1651982" y="52863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171"/>
              <a:ext cx="145374" cy="145374"/>
            </a:xfrm>
            <a:prstGeom prst="rect">
              <a:avLst/>
            </a:prstGeom>
          </p:spPr>
        </p:pic>
      </p:grpSp>
      <p:sp>
        <p:nvSpPr>
          <p:cNvPr id="8" name="object 8" descr=""/>
          <p:cNvSpPr txBox="1"/>
          <p:nvPr/>
        </p:nvSpPr>
        <p:spPr>
          <a:xfrm>
            <a:off x="3519868" y="811551"/>
            <a:ext cx="52959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10">
                <a:latin typeface="Arial MT"/>
                <a:cs typeface="Arial MT"/>
              </a:rPr>
              <a:t>Traduciendo...</a:t>
            </a:r>
            <a:endParaRPr sz="600">
              <a:latin typeface="Arial MT"/>
              <a:cs typeface="Arial MT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831370" y="6494370"/>
            <a:ext cx="1841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136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4611106" y="6514194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831370" y="1862211"/>
            <a:ext cx="5859145" cy="428942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400175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5.2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Comprimir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5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Comprimir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externos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grupo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de</a:t>
            </a:r>
            <a:endParaRPr sz="800">
              <a:latin typeface="Times New Roman"/>
              <a:cs typeface="Times New Roman"/>
            </a:endParaRPr>
          </a:p>
          <a:p>
            <a:pPr marL="12700" marR="45085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componentes.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seleccionados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aparecen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grupo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reemplaza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seleccionados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grupo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valores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transfieren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automáticamente.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Objetos,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todos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grupo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enumeran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(archivo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soporte)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seguido</a:t>
            </a:r>
            <a:endParaRPr sz="800">
              <a:latin typeface="Times New Roman"/>
              <a:cs typeface="Times New Roman"/>
            </a:endParaRPr>
          </a:p>
          <a:p>
            <a:pPr marL="12700" marR="112395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'/'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etiqueta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(que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nuevamente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cuadro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diálogo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Componente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).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Cuando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haces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disponibles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aparecen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Disponible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enumerados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por</a:t>
            </a:r>
            <a:endParaRPr sz="800">
              <a:latin typeface="Times New Roman"/>
              <a:cs typeface="Times New Roman"/>
            </a:endParaRPr>
          </a:p>
          <a:p>
            <a:pPr marL="12700" marR="126365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nombre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seguido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valor.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también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dibuja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color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lima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externos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seleccionados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pertenecen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también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dibujado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color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lima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Agregado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grupos.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>
                <a:latin typeface="Times New Roman"/>
                <a:cs typeface="Times New Roman"/>
              </a:rPr>
              <a:t>Luego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parámetro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hacer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&gt;&gt;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transferirlo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lista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Agregado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.</a:t>
            </a:r>
            <a:endParaRPr sz="800">
              <a:latin typeface="Times New Roman"/>
              <a:cs typeface="Times New Roman"/>
            </a:endParaRPr>
          </a:p>
          <a:p>
            <a:pPr marL="12700" marR="56769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seleccionados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lista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disponibles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también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dibujan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color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lima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agregado,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elemento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correspondiente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Agregado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listas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resaltado,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usted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está</a:t>
            </a:r>
            <a:endParaRPr sz="800">
              <a:latin typeface="Times New Roman"/>
              <a:cs typeface="Times New Roman"/>
            </a:endParaRPr>
          </a:p>
          <a:p>
            <a:pPr marL="12700" marR="68643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permitido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seleccionarlo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veces.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lista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Agregado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dibujan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encerrados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anillo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rojo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trifásico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Splitter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elegido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externo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5.2.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posición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2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elige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posición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estándar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izquierda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central.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5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elige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icono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vector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grupo.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nombre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del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grupo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PWM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icono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y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indicador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cuadro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diálogo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Componente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5.5.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posición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automática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disponible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iconos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vectoriales.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adelante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ejemplo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cambiaremos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icono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estilo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mapa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bits.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800">
                <a:latin typeface="Times New Roman"/>
                <a:cs typeface="Times New Roman"/>
              </a:rPr>
              <a:t>Todos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enumerados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Agregado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grupos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serán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atributo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externo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nuevo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grupo</a:t>
            </a:r>
            <a:endParaRPr sz="800">
              <a:latin typeface="Times New Roman"/>
              <a:cs typeface="Times New Roman"/>
            </a:endParaRPr>
          </a:p>
          <a:p>
            <a:pPr marL="12700" marR="119507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objeto.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También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cada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seleccionado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posición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relación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nodo</a:t>
            </a:r>
            <a:r>
              <a:rPr dirty="0" sz="800" spc="10">
                <a:latin typeface="Times New Roman"/>
                <a:cs typeface="Times New Roman"/>
              </a:rPr>
              <a:t> Se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deben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especificar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posiciones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diferentes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las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predeterminadas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1-12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seleccionando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 i="1">
                <a:latin typeface="Times New Roman"/>
                <a:cs typeface="Times New Roman"/>
              </a:rPr>
              <a:t>Posición</a:t>
            </a:r>
            <a:r>
              <a:rPr dirty="0" sz="800" spc="25" i="1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0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y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luego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dar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coordenadas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relativas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campos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Pos.x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Pos.y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x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orientado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la</a:t>
            </a:r>
            <a:endParaRPr sz="800">
              <a:latin typeface="Times New Roman"/>
              <a:cs typeface="Times New Roman"/>
            </a:endParaRPr>
          </a:p>
          <a:p>
            <a:pPr marL="12700" marR="64135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derecha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hacia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abajo.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posición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automática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disponible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iconos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gráficos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vectoriales.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seleccionados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también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eliminar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Agregado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grupos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haciendo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&lt;&lt;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botón.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todos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demás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grupo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limitado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64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32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nodos.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Cuando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tarde</a:t>
            </a:r>
            <a:endParaRPr sz="800">
              <a:latin typeface="Times New Roman"/>
              <a:cs typeface="Times New Roman"/>
            </a:endParaRPr>
          </a:p>
        </p:txBody>
      </p:sp>
      <p:grpSp>
        <p:nvGrpSpPr>
          <p:cNvPr id="12" name="object 12" descr=""/>
          <p:cNvGrpSpPr/>
          <p:nvPr/>
        </p:nvGrpSpPr>
        <p:grpSpPr>
          <a:xfrm>
            <a:off x="368299" y="7101771"/>
            <a:ext cx="218440" cy="13335"/>
            <a:chOff x="368299" y="7101771"/>
            <a:chExt cx="218440" cy="13335"/>
          </a:xfrm>
        </p:grpSpPr>
        <p:sp>
          <p:nvSpPr>
            <p:cNvPr id="13" name="object 13" descr=""/>
            <p:cNvSpPr/>
            <p:nvPr/>
          </p:nvSpPr>
          <p:spPr>
            <a:xfrm>
              <a:off x="368299" y="7101771"/>
              <a:ext cx="218440" cy="6985"/>
            </a:xfrm>
            <a:custGeom>
              <a:avLst/>
              <a:gdLst/>
              <a:ahLst/>
              <a:cxnLst/>
              <a:rect l="l" t="t" r="r" b="b"/>
              <a:pathLst>
                <a:path w="218440" h="6984">
                  <a:moveTo>
                    <a:pt x="218061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218061" y="0"/>
                  </a:lnTo>
                  <a:lnTo>
                    <a:pt x="218061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368287" y="7101775"/>
              <a:ext cx="218440" cy="13335"/>
            </a:xfrm>
            <a:custGeom>
              <a:avLst/>
              <a:gdLst/>
              <a:ahLst/>
              <a:cxnLst/>
              <a:rect l="l" t="t" r="r" b="b"/>
              <a:pathLst>
                <a:path w="218440" h="13334">
                  <a:moveTo>
                    <a:pt x="218071" y="0"/>
                  </a:moveTo>
                  <a:lnTo>
                    <a:pt x="211455" y="6604"/>
                  </a:lnTo>
                  <a:lnTo>
                    <a:pt x="0" y="6604"/>
                  </a:lnTo>
                  <a:lnTo>
                    <a:pt x="0" y="13220"/>
                  </a:lnTo>
                  <a:lnTo>
                    <a:pt x="211455" y="13220"/>
                  </a:lnTo>
                  <a:lnTo>
                    <a:pt x="218071" y="13220"/>
                  </a:lnTo>
                  <a:lnTo>
                    <a:pt x="218071" y="6604"/>
                  </a:lnTo>
                  <a:lnTo>
                    <a:pt x="218071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368299" y="7101771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4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6" name="object 16" descr=""/>
          <p:cNvSpPr txBox="1"/>
          <p:nvPr/>
        </p:nvSpPr>
        <p:spPr>
          <a:xfrm>
            <a:off x="377488" y="7161771"/>
            <a:ext cx="20193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Arial"/>
                <a:cs typeface="Arial"/>
              </a:rPr>
              <a:t>137</a:t>
            </a:r>
            <a:endParaRPr sz="800">
              <a:latin typeface="Arial"/>
              <a:cs typeface="Arial"/>
            </a:endParaRPr>
          </a:p>
        </p:txBody>
      </p:sp>
      <p:sp>
        <p:nvSpPr>
          <p:cNvPr id="18" name="object 18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19" name="object 19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107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17" name="object 17" descr=""/>
          <p:cNvSpPr txBox="1"/>
          <p:nvPr/>
        </p:nvSpPr>
        <p:spPr>
          <a:xfrm>
            <a:off x="1089080" y="7333577"/>
            <a:ext cx="5140325" cy="128905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algn="r" marR="630555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8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avanzado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4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abriendo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grupo,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seleccionados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parámetros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nodo</a:t>
            </a:r>
            <a:r>
              <a:rPr dirty="0" sz="800" spc="10">
                <a:latin typeface="Times New Roman"/>
                <a:cs typeface="Times New Roman"/>
              </a:rPr>
              <a:t> aparecen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como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posibilidades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entrada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y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los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valores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transferirán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automáticamente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al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subgrupo.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>
                <a:latin typeface="Times New Roman"/>
                <a:cs typeface="Times New Roman"/>
              </a:rPr>
              <a:t>También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posible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cambiar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etiquetas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haciendo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doble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textos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Agregado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listas.</a:t>
            </a:r>
            <a:endParaRPr sz="800">
              <a:latin typeface="Times New Roman"/>
              <a:cs typeface="Times New Roman"/>
            </a:endParaRPr>
          </a:p>
          <a:p>
            <a:pPr marL="12700" marR="719455">
              <a:lnSpc>
                <a:spcPct val="113799"/>
              </a:lnSpc>
              <a:spcBef>
                <a:spcPts val="210"/>
              </a:spcBef>
            </a:pPr>
            <a:r>
              <a:rPr dirty="0" sz="800" b="1">
                <a:latin typeface="Times New Roman"/>
                <a:cs typeface="Times New Roman"/>
              </a:rPr>
              <a:t>¡Importante!</a:t>
            </a:r>
            <a:r>
              <a:rPr dirty="0" sz="800" spc="6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Dos</a:t>
            </a:r>
            <a:r>
              <a:rPr dirty="0" sz="800" spc="7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o</a:t>
            </a:r>
            <a:r>
              <a:rPr dirty="0" sz="800" spc="7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más</a:t>
            </a:r>
            <a:r>
              <a:rPr dirty="0" sz="800" spc="7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etiquetas</a:t>
            </a:r>
            <a:r>
              <a:rPr dirty="0" sz="800" spc="7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</a:t>
            </a:r>
            <a:r>
              <a:rPr dirty="0" sz="800" spc="7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datos</a:t>
            </a:r>
            <a:r>
              <a:rPr dirty="0" sz="800" spc="7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con</a:t>
            </a:r>
            <a:r>
              <a:rPr dirty="0" sz="800" spc="7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el</a:t>
            </a:r>
            <a:r>
              <a:rPr dirty="0" sz="800" spc="7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mismo</a:t>
            </a:r>
            <a:r>
              <a:rPr dirty="0" sz="800" spc="7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nombre</a:t>
            </a:r>
            <a:r>
              <a:rPr dirty="0" sz="800" spc="7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se</a:t>
            </a:r>
            <a:r>
              <a:rPr dirty="0" sz="800" spc="7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tratan</a:t>
            </a:r>
            <a:r>
              <a:rPr dirty="0" sz="800" spc="7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como</a:t>
            </a:r>
            <a:r>
              <a:rPr dirty="0" sz="800" spc="7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datos</a:t>
            </a:r>
            <a:r>
              <a:rPr dirty="0" sz="800" spc="7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únicos</a:t>
            </a:r>
            <a:r>
              <a:rPr dirty="0" sz="800" spc="7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en</a:t>
            </a:r>
            <a:r>
              <a:rPr dirty="0" sz="800" spc="70" b="1">
                <a:latin typeface="Times New Roman"/>
                <a:cs typeface="Times New Roman"/>
              </a:rPr>
              <a:t> </a:t>
            </a:r>
            <a:r>
              <a:rPr dirty="0" sz="800" spc="-25" b="1">
                <a:latin typeface="Times New Roman"/>
                <a:cs typeface="Times New Roman"/>
              </a:rPr>
              <a:t>el</a:t>
            </a:r>
            <a:r>
              <a:rPr dirty="0" sz="800" spc="50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cuadro</a:t>
            </a:r>
            <a:r>
              <a:rPr dirty="0" sz="800" spc="6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</a:t>
            </a:r>
            <a:r>
              <a:rPr dirty="0" sz="800" spc="7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diálogo</a:t>
            </a:r>
            <a:r>
              <a:rPr dirty="0" sz="800" spc="65" b="1">
                <a:latin typeface="Times New Roman"/>
                <a:cs typeface="Times New Roman"/>
              </a:rPr>
              <a:t> </a:t>
            </a:r>
            <a:r>
              <a:rPr dirty="0" sz="800" spc="-10" b="1">
                <a:latin typeface="Times New Roman"/>
                <a:cs typeface="Times New Roman"/>
              </a:rPr>
              <a:t>componente.</a:t>
            </a:r>
            <a:endParaRPr sz="8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935015" y="165100"/>
            <a:ext cx="5226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5" name="object 5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583"/>
                  </a:lnTo>
                  <a:lnTo>
                    <a:pt x="142755" y="98583"/>
                  </a:lnTo>
                  <a:lnTo>
                    <a:pt x="136180" y="99891"/>
                  </a:lnTo>
                  <a:lnTo>
                    <a:pt x="104587" y="124086"/>
                  </a:lnTo>
                  <a:lnTo>
                    <a:pt x="98048" y="143290"/>
                  </a:lnTo>
                  <a:lnTo>
                    <a:pt x="98048" y="569369"/>
                  </a:lnTo>
                  <a:lnTo>
                    <a:pt x="117977" y="603813"/>
                  </a:lnTo>
                  <a:lnTo>
                    <a:pt x="142755" y="614076"/>
                  </a:lnTo>
                  <a:lnTo>
                    <a:pt x="1886711" y="614076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4076"/>
                  </a:moveTo>
                  <a:lnTo>
                    <a:pt x="1744971" y="614076"/>
                  </a:lnTo>
                  <a:lnTo>
                    <a:pt x="1751545" y="612768"/>
                  </a:lnTo>
                  <a:lnTo>
                    <a:pt x="1764174" y="607537"/>
                  </a:lnTo>
                  <a:lnTo>
                    <a:pt x="1788370" y="575944"/>
                  </a:lnTo>
                  <a:lnTo>
                    <a:pt x="1789678" y="569369"/>
                  </a:lnTo>
                  <a:lnTo>
                    <a:pt x="1789678" y="143290"/>
                  </a:lnTo>
                  <a:lnTo>
                    <a:pt x="1769748" y="108846"/>
                  </a:lnTo>
                  <a:lnTo>
                    <a:pt x="1744971" y="98583"/>
                  </a:lnTo>
                  <a:lnTo>
                    <a:pt x="1886711" y="98583"/>
                  </a:lnTo>
                  <a:lnTo>
                    <a:pt x="1886711" y="614076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932176" y="500443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1982" y="528634"/>
                  </a:moveTo>
                  <a:lnTo>
                    <a:pt x="52863" y="528634"/>
                  </a:lnTo>
                  <a:lnTo>
                    <a:pt x="49392" y="528528"/>
                  </a:lnTo>
                  <a:lnTo>
                    <a:pt x="13028" y="510667"/>
                  </a:lnTo>
                  <a:lnTo>
                    <a:pt x="0" y="479180"/>
                  </a:lnTo>
                  <a:lnTo>
                    <a:pt x="0" y="475770"/>
                  </a:lnTo>
                  <a:lnTo>
                    <a:pt x="0" y="49354"/>
                  </a:lnTo>
                  <a:lnTo>
                    <a:pt x="17937" y="12905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762"/>
                  </a:lnTo>
                  <a:lnTo>
                    <a:pt x="1704845" y="49354"/>
                  </a:lnTo>
                  <a:lnTo>
                    <a:pt x="1704845" y="479180"/>
                  </a:lnTo>
                  <a:lnTo>
                    <a:pt x="1686907" y="515524"/>
                  </a:lnTo>
                  <a:lnTo>
                    <a:pt x="1655453" y="528528"/>
                  </a:lnTo>
                  <a:lnTo>
                    <a:pt x="1651982" y="52863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171"/>
              <a:ext cx="145374" cy="145374"/>
            </a:xfrm>
            <a:prstGeom prst="rect">
              <a:avLst/>
            </a:prstGeom>
          </p:spPr>
        </p:pic>
      </p:grpSp>
      <p:sp>
        <p:nvSpPr>
          <p:cNvPr id="8" name="object 8" descr=""/>
          <p:cNvSpPr txBox="1"/>
          <p:nvPr/>
        </p:nvSpPr>
        <p:spPr>
          <a:xfrm>
            <a:off x="1089080" y="610662"/>
            <a:ext cx="5119370" cy="3743325"/>
          </a:xfrm>
          <a:prstGeom prst="rect">
            <a:avLst/>
          </a:prstGeom>
        </p:spPr>
        <p:txBody>
          <a:bodyPr wrap="square" lIns="0" tIns="59055" rIns="0" bIns="0" rtlCol="0" vert="horz">
            <a:spAutoFit/>
          </a:bodyPr>
          <a:lstStyle/>
          <a:p>
            <a:pPr marL="838200">
              <a:lnSpc>
                <a:spcPct val="100000"/>
              </a:lnSpc>
              <a:spcBef>
                <a:spcPts val="465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5.3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posición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externos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grupo.</a:t>
            </a:r>
            <a:endParaRPr sz="800">
              <a:latin typeface="Times New Roman"/>
              <a:cs typeface="Times New Roman"/>
            </a:endParaRPr>
          </a:p>
          <a:p>
            <a:pPr algn="ctr" marL="271780">
              <a:lnSpc>
                <a:spcPct val="100000"/>
              </a:lnSpc>
              <a:spcBef>
                <a:spcPts val="280"/>
              </a:spcBef>
            </a:pPr>
            <a:r>
              <a:rPr dirty="0" sz="600" spc="-10">
                <a:latin typeface="Arial MT"/>
                <a:cs typeface="Arial MT"/>
              </a:rPr>
              <a:t>Traduciendo...</a:t>
            </a:r>
            <a:endParaRPr sz="600">
              <a:latin typeface="Arial MT"/>
              <a:cs typeface="Arial MT"/>
            </a:endParaRPr>
          </a:p>
          <a:p>
            <a:pPr>
              <a:lnSpc>
                <a:spcPct val="100000"/>
              </a:lnSpc>
              <a:spcBef>
                <a:spcPts val="335"/>
              </a:spcBef>
            </a:pPr>
            <a:endParaRPr sz="600">
              <a:latin typeface="Arial MT"/>
              <a:cs typeface="Arial MT"/>
            </a:endParaRPr>
          </a:p>
          <a:p>
            <a:pPr marL="12700" marR="5080">
              <a:lnSpc>
                <a:spcPct val="113799"/>
              </a:lnSpc>
              <a:spcBef>
                <a:spcPts val="5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proceso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compresión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continúa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figura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5.3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mediante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externos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pertenecen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todos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la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PULSE_03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Haga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Aceptar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cuando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haya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terminado.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necesitas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cambiar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grupo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atributos,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luego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grupo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vez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elegir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Editar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Comprimir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volver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abrir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Comprimir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caso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,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la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casilla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verificación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Mantener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icono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le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permite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conservar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icono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grupos.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45"/>
              </a:spcBef>
            </a:pPr>
            <a:endParaRPr sz="800">
              <a:latin typeface="Times New Roman"/>
              <a:cs typeface="Times New Roman"/>
            </a:endParaRPr>
          </a:p>
          <a:p>
            <a:pPr marL="1988185">
              <a:lnSpc>
                <a:spcPct val="100000"/>
              </a:lnSpc>
              <a:spcBef>
                <a:spcPts val="5"/>
              </a:spcBef>
            </a:pPr>
            <a:r>
              <a:rPr dirty="0" sz="800">
                <a:latin typeface="Times New Roman"/>
                <a:cs typeface="Times New Roman"/>
              </a:rPr>
              <a:t>Después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todos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requeridos,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haga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en</a:t>
            </a:r>
            <a:endParaRPr sz="800">
              <a:latin typeface="Times New Roman"/>
              <a:cs typeface="Times New Roman"/>
            </a:endParaRPr>
          </a:p>
          <a:p>
            <a:pPr marL="1988185">
              <a:lnSpc>
                <a:spcPts val="950"/>
              </a:lnSpc>
              <a:spcBef>
                <a:spcPts val="285"/>
              </a:spcBef>
            </a:pPr>
            <a:r>
              <a:rPr dirty="0" sz="800" spc="10" i="1">
                <a:latin typeface="Times New Roman"/>
                <a:cs typeface="Times New Roman"/>
              </a:rPr>
              <a:t>OK</a:t>
            </a:r>
            <a:r>
              <a:rPr dirty="0" sz="800" spc="25" i="1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,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entonces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se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creará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un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objeto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automáticamente.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los</a:t>
            </a:r>
            <a:endParaRPr sz="800">
              <a:latin typeface="Times New Roman"/>
              <a:cs typeface="Times New Roman"/>
            </a:endParaRPr>
          </a:p>
          <a:p>
            <a:pPr marL="1988185">
              <a:lnSpc>
                <a:spcPts val="950"/>
              </a:lnSpc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contenido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grupo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desaparece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nuevo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grupo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es</a:t>
            </a:r>
            <a:endParaRPr sz="800">
              <a:latin typeface="Times New Roman"/>
              <a:cs typeface="Times New Roman"/>
            </a:endParaRPr>
          </a:p>
          <a:p>
            <a:pPr marL="1988185" marR="168910">
              <a:lnSpc>
                <a:spcPts val="1090"/>
              </a:lnSpc>
              <a:spcBef>
                <a:spcPts val="10"/>
              </a:spcBef>
            </a:pPr>
            <a:r>
              <a:rPr dirty="0" sz="800">
                <a:latin typeface="Times New Roman"/>
                <a:cs typeface="Times New Roman"/>
              </a:rPr>
              <a:t>dibujado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5.4.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los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conectar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grupo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la</a:t>
            </a:r>
            <a:endParaRPr sz="800">
              <a:latin typeface="Times New Roman"/>
              <a:cs typeface="Times New Roman"/>
            </a:endParaRPr>
          </a:p>
          <a:p>
            <a:pPr marL="1988185">
              <a:lnSpc>
                <a:spcPct val="100000"/>
              </a:lnSpc>
              <a:spcBef>
                <a:spcPts val="80"/>
              </a:spcBef>
            </a:pPr>
            <a:r>
              <a:rPr dirty="0" sz="800">
                <a:latin typeface="Times New Roman"/>
                <a:cs typeface="Times New Roman"/>
              </a:rPr>
              <a:t>Resto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circuito.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5.4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regresar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Compresión,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vuelve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dibujar.</a:t>
            </a:r>
            <a:endParaRPr sz="800">
              <a:latin typeface="Times New Roman"/>
              <a:cs typeface="Times New Roman"/>
            </a:endParaRPr>
          </a:p>
          <a:p>
            <a:pPr marL="12700" marR="242570">
              <a:lnSpc>
                <a:spcPct val="113799"/>
              </a:lnSpc>
              <a:spcBef>
                <a:spcPts val="465"/>
              </a:spcBef>
            </a:pP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grupales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funcionan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cualquier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otro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arrastrar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colocar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nuevo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grupo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deseado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ubicación.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grupo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abrir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derecho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doble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y</a:t>
            </a:r>
            <a:endParaRPr sz="800">
              <a:latin typeface="Times New Roman"/>
              <a:cs typeface="Times New Roman"/>
            </a:endParaRPr>
          </a:p>
          <a:p>
            <a:pPr marL="12700" marR="22161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aparece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figura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5.5.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valores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5.2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Fig.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5.3.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605"/>
              </a:spcBef>
            </a:pP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cambiar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parámetro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valor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también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transferirá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a</a:t>
            </a:r>
            <a:endParaRPr sz="800">
              <a:latin typeface="Times New Roman"/>
              <a:cs typeface="Times New Roman"/>
            </a:endParaRPr>
          </a:p>
          <a:p>
            <a:pPr marL="12700" marR="78232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componentes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miembros.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cambio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transferirá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misma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manera.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esto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caso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particular,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Fortran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TACS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conectados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monofásico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divisor.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los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trifásico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V</a:t>
            </a:r>
            <a:r>
              <a:rPr dirty="0" sz="800" spc="-215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transferirá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reales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VC</a:t>
            </a:r>
            <a:r>
              <a:rPr dirty="0" sz="800" spc="-210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VB</a:t>
            </a:r>
            <a:r>
              <a:rPr dirty="0" sz="800" spc="-215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VA</a:t>
            </a:r>
            <a:r>
              <a:rPr dirty="0" sz="800" spc="-215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izquierda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derecha)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en</a:t>
            </a:r>
            <a:endParaRPr sz="800">
              <a:latin typeface="Times New Roman"/>
              <a:cs typeface="Times New Roman"/>
            </a:endParaRPr>
          </a:p>
          <a:p>
            <a:pPr marL="12700" marR="711835">
              <a:lnSpc>
                <a:spcPct val="113799"/>
              </a:lnSpc>
              <a:spcBef>
                <a:spcPts val="55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salida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Fortran.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debe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seguir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secuencia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grupo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PWM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también.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089080" y="5034010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5595687" y="5014186"/>
            <a:ext cx="1841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137</a:t>
            </a:r>
            <a:endParaRPr sz="800">
              <a:latin typeface="Times New Roman"/>
              <a:cs typeface="Times New Roman"/>
            </a:endParaRPr>
          </a:p>
        </p:txBody>
      </p:sp>
      <p:grpSp>
        <p:nvGrpSpPr>
          <p:cNvPr id="11" name="object 11" descr=""/>
          <p:cNvGrpSpPr/>
          <p:nvPr/>
        </p:nvGrpSpPr>
        <p:grpSpPr>
          <a:xfrm>
            <a:off x="368299" y="5482821"/>
            <a:ext cx="502284" cy="13335"/>
            <a:chOff x="368299" y="5482821"/>
            <a:chExt cx="502284" cy="13335"/>
          </a:xfrm>
        </p:grpSpPr>
        <p:sp>
          <p:nvSpPr>
            <p:cNvPr id="12" name="object 12" descr=""/>
            <p:cNvSpPr/>
            <p:nvPr/>
          </p:nvSpPr>
          <p:spPr>
            <a:xfrm>
              <a:off x="368299" y="5482821"/>
              <a:ext cx="502284" cy="6985"/>
            </a:xfrm>
            <a:custGeom>
              <a:avLst/>
              <a:gdLst/>
              <a:ahLst/>
              <a:cxnLst/>
              <a:rect l="l" t="t" r="r" b="b"/>
              <a:pathLst>
                <a:path w="502284" h="6985">
                  <a:moveTo>
                    <a:pt x="502202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502202" y="0"/>
                  </a:lnTo>
                  <a:lnTo>
                    <a:pt x="502202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368287" y="5482830"/>
              <a:ext cx="502284" cy="13335"/>
            </a:xfrm>
            <a:custGeom>
              <a:avLst/>
              <a:gdLst/>
              <a:ahLst/>
              <a:cxnLst/>
              <a:rect l="l" t="t" r="r" b="b"/>
              <a:pathLst>
                <a:path w="502284" h="13335">
                  <a:moveTo>
                    <a:pt x="502208" y="0"/>
                  </a:moveTo>
                  <a:lnTo>
                    <a:pt x="495604" y="6604"/>
                  </a:lnTo>
                  <a:lnTo>
                    <a:pt x="0" y="6604"/>
                  </a:lnTo>
                  <a:lnTo>
                    <a:pt x="0" y="13208"/>
                  </a:lnTo>
                  <a:lnTo>
                    <a:pt x="495604" y="13208"/>
                  </a:lnTo>
                  <a:lnTo>
                    <a:pt x="502208" y="13208"/>
                  </a:lnTo>
                  <a:lnTo>
                    <a:pt x="502208" y="6604"/>
                  </a:lnTo>
                  <a:lnTo>
                    <a:pt x="502208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368299" y="5482821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5" name="object 15" descr=""/>
          <p:cNvSpPr txBox="1"/>
          <p:nvPr/>
        </p:nvSpPr>
        <p:spPr>
          <a:xfrm>
            <a:off x="379553" y="5542820"/>
            <a:ext cx="48450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Page</a:t>
            </a:r>
            <a:r>
              <a:rPr dirty="0" sz="800" spc="6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138</a:t>
            </a:r>
            <a:endParaRPr sz="800">
              <a:latin typeface="Arial"/>
              <a:cs typeface="Arial"/>
            </a:endParaRPr>
          </a:p>
        </p:txBody>
      </p:sp>
      <p:sp>
        <p:nvSpPr>
          <p:cNvPr id="18" name="object 18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19" name="object 19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107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16" name="object 16" descr=""/>
          <p:cNvSpPr txBox="1"/>
          <p:nvPr/>
        </p:nvSpPr>
        <p:spPr>
          <a:xfrm>
            <a:off x="4518595" y="5714627"/>
            <a:ext cx="83375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8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avanzado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831370" y="9335772"/>
            <a:ext cx="4047490" cy="54927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8778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5.5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Abrir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nuevo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grupo.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  <a:spcBef>
                <a:spcPts val="5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proceso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compresión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carga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mecánica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máquina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inducción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componente.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nuevo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grupo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ver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5.6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5.7,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respectivamente.</a:t>
            </a:r>
            <a:endParaRPr sz="8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935015" y="165100"/>
            <a:ext cx="5226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5" name="object 5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678"/>
                  </a:lnTo>
                  <a:lnTo>
                    <a:pt x="142755" y="98678"/>
                  </a:lnTo>
                  <a:lnTo>
                    <a:pt x="136180" y="99986"/>
                  </a:lnTo>
                  <a:lnTo>
                    <a:pt x="104587" y="124182"/>
                  </a:lnTo>
                  <a:lnTo>
                    <a:pt x="98048" y="143385"/>
                  </a:lnTo>
                  <a:lnTo>
                    <a:pt x="98048" y="569464"/>
                  </a:lnTo>
                  <a:lnTo>
                    <a:pt x="117977" y="603908"/>
                  </a:lnTo>
                  <a:lnTo>
                    <a:pt x="142755" y="614171"/>
                  </a:lnTo>
                  <a:lnTo>
                    <a:pt x="1886711" y="614171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4171"/>
                  </a:moveTo>
                  <a:lnTo>
                    <a:pt x="1744971" y="614171"/>
                  </a:lnTo>
                  <a:lnTo>
                    <a:pt x="1751545" y="612864"/>
                  </a:lnTo>
                  <a:lnTo>
                    <a:pt x="1764174" y="607632"/>
                  </a:lnTo>
                  <a:lnTo>
                    <a:pt x="1788370" y="576039"/>
                  </a:lnTo>
                  <a:lnTo>
                    <a:pt x="1789678" y="569464"/>
                  </a:lnTo>
                  <a:lnTo>
                    <a:pt x="1789678" y="143385"/>
                  </a:lnTo>
                  <a:lnTo>
                    <a:pt x="1769748" y="108942"/>
                  </a:lnTo>
                  <a:lnTo>
                    <a:pt x="1744971" y="98678"/>
                  </a:lnTo>
                  <a:lnTo>
                    <a:pt x="1886711" y="98678"/>
                  </a:lnTo>
                  <a:lnTo>
                    <a:pt x="1886711" y="614171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932176" y="500526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5453" y="528634"/>
                  </a:moveTo>
                  <a:lnTo>
                    <a:pt x="49392" y="528634"/>
                  </a:lnTo>
                  <a:lnTo>
                    <a:pt x="45954" y="528237"/>
                  </a:lnTo>
                  <a:lnTo>
                    <a:pt x="10837" y="507885"/>
                  </a:lnTo>
                  <a:lnTo>
                    <a:pt x="0" y="479207"/>
                  </a:lnTo>
                  <a:lnTo>
                    <a:pt x="0" y="475770"/>
                  </a:lnTo>
                  <a:lnTo>
                    <a:pt x="0" y="49427"/>
                  </a:lnTo>
                  <a:lnTo>
                    <a:pt x="17937" y="13017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841"/>
                  </a:lnTo>
                  <a:lnTo>
                    <a:pt x="1704845" y="49427"/>
                  </a:lnTo>
                  <a:lnTo>
                    <a:pt x="1704845" y="479207"/>
                  </a:lnTo>
                  <a:lnTo>
                    <a:pt x="1686907" y="515418"/>
                  </a:lnTo>
                  <a:lnTo>
                    <a:pt x="1658890" y="528237"/>
                  </a:lnTo>
                  <a:lnTo>
                    <a:pt x="1655453" y="52863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266"/>
              <a:ext cx="145374" cy="145374"/>
            </a:xfrm>
            <a:prstGeom prst="rect">
              <a:avLst/>
            </a:prstGeom>
          </p:spPr>
        </p:pic>
      </p:grpSp>
      <p:sp>
        <p:nvSpPr>
          <p:cNvPr id="8" name="object 8" descr=""/>
          <p:cNvSpPr txBox="1"/>
          <p:nvPr/>
        </p:nvSpPr>
        <p:spPr>
          <a:xfrm>
            <a:off x="3519868" y="811627"/>
            <a:ext cx="52959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10">
                <a:latin typeface="Arial MT"/>
                <a:cs typeface="Arial MT"/>
              </a:rPr>
              <a:t>Traduciendo...</a:t>
            </a:r>
            <a:endParaRPr sz="600">
              <a:latin typeface="Arial MT"/>
              <a:cs typeface="Arial MT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831370" y="3256561"/>
            <a:ext cx="1841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138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4611106" y="3276385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174983" y="2430570"/>
            <a:ext cx="384302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5.6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valores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externos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grupo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carga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mecánica.</a:t>
            </a:r>
            <a:endParaRPr sz="800">
              <a:latin typeface="Times New Roman"/>
              <a:cs typeface="Times New Roman"/>
            </a:endParaRPr>
          </a:p>
        </p:txBody>
      </p:sp>
      <p:grpSp>
        <p:nvGrpSpPr>
          <p:cNvPr id="12" name="object 12" descr=""/>
          <p:cNvGrpSpPr/>
          <p:nvPr/>
        </p:nvGrpSpPr>
        <p:grpSpPr>
          <a:xfrm>
            <a:off x="368299" y="3863962"/>
            <a:ext cx="502284" cy="13335"/>
            <a:chOff x="368299" y="3863962"/>
            <a:chExt cx="502284" cy="13335"/>
          </a:xfrm>
        </p:grpSpPr>
        <p:sp>
          <p:nvSpPr>
            <p:cNvPr id="13" name="object 13" descr=""/>
            <p:cNvSpPr/>
            <p:nvPr/>
          </p:nvSpPr>
          <p:spPr>
            <a:xfrm>
              <a:off x="368299" y="3863962"/>
              <a:ext cx="502284" cy="6985"/>
            </a:xfrm>
            <a:custGeom>
              <a:avLst/>
              <a:gdLst/>
              <a:ahLst/>
              <a:cxnLst/>
              <a:rect l="l" t="t" r="r" b="b"/>
              <a:pathLst>
                <a:path w="502284" h="6985">
                  <a:moveTo>
                    <a:pt x="502202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502202" y="0"/>
                  </a:lnTo>
                  <a:lnTo>
                    <a:pt x="502202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368287" y="3863961"/>
              <a:ext cx="502284" cy="13335"/>
            </a:xfrm>
            <a:custGeom>
              <a:avLst/>
              <a:gdLst/>
              <a:ahLst/>
              <a:cxnLst/>
              <a:rect l="l" t="t" r="r" b="b"/>
              <a:pathLst>
                <a:path w="502284" h="13335">
                  <a:moveTo>
                    <a:pt x="502208" y="0"/>
                  </a:moveTo>
                  <a:lnTo>
                    <a:pt x="495604" y="6616"/>
                  </a:lnTo>
                  <a:lnTo>
                    <a:pt x="0" y="6616"/>
                  </a:lnTo>
                  <a:lnTo>
                    <a:pt x="0" y="13220"/>
                  </a:lnTo>
                  <a:lnTo>
                    <a:pt x="495604" y="13220"/>
                  </a:lnTo>
                  <a:lnTo>
                    <a:pt x="502208" y="13220"/>
                  </a:lnTo>
                  <a:lnTo>
                    <a:pt x="502208" y="6616"/>
                  </a:lnTo>
                  <a:lnTo>
                    <a:pt x="502208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368299" y="3863962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6" name="object 16" descr=""/>
          <p:cNvSpPr txBox="1"/>
          <p:nvPr/>
        </p:nvSpPr>
        <p:spPr>
          <a:xfrm>
            <a:off x="379553" y="3923962"/>
            <a:ext cx="48450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Page</a:t>
            </a:r>
            <a:r>
              <a:rPr dirty="0" sz="800" spc="6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139</a:t>
            </a:r>
            <a:endParaRPr sz="800">
              <a:latin typeface="Arial"/>
              <a:cs typeface="Arial"/>
            </a:endParaRPr>
          </a:p>
        </p:txBody>
      </p:sp>
      <p:sp>
        <p:nvSpPr>
          <p:cNvPr id="21" name="object 21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22" name="object 22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107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17" name="object 17" descr=""/>
          <p:cNvSpPr txBox="1"/>
          <p:nvPr/>
        </p:nvSpPr>
        <p:spPr>
          <a:xfrm>
            <a:off x="4769696" y="4095768"/>
            <a:ext cx="83375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8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avanzado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1089080" y="7624402"/>
            <a:ext cx="5471795" cy="249809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69977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5.7-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objeto-grupo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carga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mecánica.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21590">
              <a:lnSpc>
                <a:spcPct val="113799"/>
              </a:lnSpc>
              <a:spcBef>
                <a:spcPts val="5"/>
              </a:spcBef>
            </a:pP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editar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grupo,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primero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debe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seleccionarlo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luego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hacer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Editar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|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Editar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grupo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principal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Ctrl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+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G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).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grupo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extrae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actual.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realidad,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agrupación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estructura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tomar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múltiples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capas,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donde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Grupo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edición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lleva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paso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hacia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abajo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detalles,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mientras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Edit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Circuit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lleva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paso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atrás.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grupo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editable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manera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normal,</a:t>
            </a:r>
            <a:endParaRPr sz="800">
              <a:latin typeface="Times New Roman"/>
              <a:cs typeface="Times New Roman"/>
            </a:endParaRPr>
          </a:p>
          <a:p>
            <a:pPr marL="12700" marR="454659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pero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eliminar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referencia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grupo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madre.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decir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hecho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referencia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agregados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al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grupo: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las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listas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eliminar.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intenta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hacerlo,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advertencia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"Los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objetos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marcados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son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referenciados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por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un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grupo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comprimido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 spc="-20" i="1">
                <a:latin typeface="Times New Roman"/>
                <a:cs typeface="Times New Roman"/>
              </a:rPr>
              <a:t>..."</a:t>
            </a:r>
            <a:r>
              <a:rPr dirty="0" sz="800" spc="50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mensaje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recuerda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operación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permitida.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principal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Editar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|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 i="1">
                <a:latin typeface="Times New Roman"/>
                <a:cs typeface="Times New Roman"/>
              </a:rPr>
              <a:t>Editar</a:t>
            </a:r>
            <a:endParaRPr sz="800">
              <a:latin typeface="Times New Roman"/>
              <a:cs typeface="Times New Roman"/>
            </a:endParaRPr>
          </a:p>
          <a:p>
            <a:pPr marL="12700" marR="718185">
              <a:lnSpc>
                <a:spcPts val="880"/>
              </a:lnSpc>
              <a:spcBef>
                <a:spcPts val="434"/>
              </a:spcBef>
            </a:pPr>
            <a:r>
              <a:rPr dirty="0" sz="800" i="1">
                <a:latin typeface="Times New Roman"/>
                <a:cs typeface="Times New Roman"/>
              </a:rPr>
              <a:t>El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circuito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tecla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abreviada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Ctrl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+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H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)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cerrará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edición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grupo.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posible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varios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niveles.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grupos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número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máximo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niveles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grupo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1000.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9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personalizar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ícono,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haga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Editar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definiciones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velocidad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esquina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inferior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izquierda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del</a:t>
            </a:r>
            <a:endParaRPr sz="800">
              <a:latin typeface="Times New Roman"/>
              <a:cs typeface="Times New Roman"/>
            </a:endParaRPr>
          </a:p>
          <a:p>
            <a:pPr marL="12700" marR="167005">
              <a:lnSpc>
                <a:spcPts val="940"/>
              </a:lnSpc>
              <a:spcBef>
                <a:spcPts val="335"/>
              </a:spcBef>
            </a:pPr>
            <a:r>
              <a:rPr dirty="0" sz="800" i="1">
                <a:latin typeface="Times New Roman"/>
                <a:cs typeface="Times New Roman"/>
              </a:rPr>
              <a:t>Cuadro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diálogo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componentes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5.5.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editor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iconos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aparecerá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donde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libre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de</a:t>
            </a:r>
            <a:r>
              <a:rPr dirty="0" sz="800" spc="10">
                <a:latin typeface="Times New Roman"/>
                <a:cs typeface="Times New Roman"/>
              </a:rPr>
              <a:t> modificar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el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ícono.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La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figura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5.8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muestra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el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circuito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Courier New"/>
                <a:cs typeface="Courier New"/>
              </a:rPr>
              <a:t>Exa_4.acp</a:t>
            </a:r>
            <a:r>
              <a:rPr dirty="0" sz="800" spc="-250">
                <a:latin typeface="Courier New"/>
                <a:cs typeface="Courier New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después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agrupar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fuente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PWM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y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endParaRPr sz="800">
              <a:latin typeface="Times New Roman"/>
              <a:cs typeface="Times New Roman"/>
            </a:endParaRPr>
          </a:p>
          <a:p>
            <a:pPr marL="12700" marR="1216660">
              <a:lnSpc>
                <a:spcPct val="113799"/>
              </a:lnSpc>
              <a:spcBef>
                <a:spcPts val="20"/>
              </a:spcBef>
            </a:pPr>
            <a:r>
              <a:rPr dirty="0" sz="800">
                <a:latin typeface="Times New Roman"/>
                <a:cs typeface="Times New Roman"/>
              </a:rPr>
              <a:t>carga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mecánica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modificación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íconos.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Dicho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proceso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conveniente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documentación.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propósitos,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porque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aumenta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legibilidad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circuito.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3785115" y="10168455"/>
            <a:ext cx="54610" cy="730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300" spc="-50" b="1">
                <a:solidFill>
                  <a:srgbClr val="000080"/>
                </a:solidFill>
                <a:latin typeface="Times New Roman"/>
                <a:cs typeface="Times New Roman"/>
              </a:rPr>
              <a:t>V</a:t>
            </a:r>
            <a:endParaRPr sz="300">
              <a:latin typeface="Times New Roman"/>
              <a:cs typeface="Times New Roman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3322560" y="10188278"/>
            <a:ext cx="34734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baseline="5050" sz="825" spc="-52" i="1">
                <a:solidFill>
                  <a:srgbClr val="800000"/>
                </a:solidFill>
                <a:latin typeface="Times New Roman"/>
                <a:cs typeface="Times New Roman"/>
              </a:rPr>
              <a:t>AUTOB</a:t>
            </a:r>
            <a:r>
              <a:rPr dirty="0" sz="400" spc="-35" i="1">
                <a:solidFill>
                  <a:srgbClr val="400000"/>
                </a:solidFill>
                <a:latin typeface="Times New Roman"/>
                <a:cs typeface="Times New Roman"/>
              </a:rPr>
              <a:t>y</a:t>
            </a:r>
            <a:r>
              <a:rPr dirty="0" baseline="5050" sz="825" spc="-52" i="1">
                <a:solidFill>
                  <a:srgbClr val="800000"/>
                </a:solidFill>
                <a:latin typeface="Times New Roman"/>
                <a:cs typeface="Times New Roman"/>
              </a:rPr>
              <a:t>Ú</a:t>
            </a:r>
            <a:r>
              <a:rPr dirty="0" sz="400" spc="-35" i="1">
                <a:solidFill>
                  <a:srgbClr val="400000"/>
                </a:solidFill>
                <a:latin typeface="Times New Roman"/>
                <a:cs typeface="Times New Roman"/>
              </a:rPr>
              <a:t>o</a:t>
            </a:r>
            <a:r>
              <a:rPr dirty="0" baseline="5050" sz="825" spc="-52" i="1">
                <a:solidFill>
                  <a:srgbClr val="800000"/>
                </a:solidFill>
                <a:latin typeface="Times New Roman"/>
                <a:cs typeface="Times New Roman"/>
              </a:rPr>
              <a:t>S</a:t>
            </a:r>
            <a:endParaRPr baseline="5050" sz="825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935015" y="165100"/>
            <a:ext cx="5226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5" name="object 5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678"/>
                  </a:lnTo>
                  <a:lnTo>
                    <a:pt x="142755" y="98678"/>
                  </a:lnTo>
                  <a:lnTo>
                    <a:pt x="136180" y="99986"/>
                  </a:lnTo>
                  <a:lnTo>
                    <a:pt x="104587" y="124182"/>
                  </a:lnTo>
                  <a:lnTo>
                    <a:pt x="98048" y="143385"/>
                  </a:lnTo>
                  <a:lnTo>
                    <a:pt x="98048" y="569369"/>
                  </a:lnTo>
                  <a:lnTo>
                    <a:pt x="117977" y="603813"/>
                  </a:lnTo>
                  <a:lnTo>
                    <a:pt x="142755" y="614076"/>
                  </a:lnTo>
                  <a:lnTo>
                    <a:pt x="1886711" y="614076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4076"/>
                  </a:moveTo>
                  <a:lnTo>
                    <a:pt x="1744971" y="614076"/>
                  </a:lnTo>
                  <a:lnTo>
                    <a:pt x="1751545" y="612768"/>
                  </a:lnTo>
                  <a:lnTo>
                    <a:pt x="1764174" y="607537"/>
                  </a:lnTo>
                  <a:lnTo>
                    <a:pt x="1788370" y="575944"/>
                  </a:lnTo>
                  <a:lnTo>
                    <a:pt x="1789678" y="569369"/>
                  </a:lnTo>
                  <a:lnTo>
                    <a:pt x="1789678" y="143385"/>
                  </a:lnTo>
                  <a:lnTo>
                    <a:pt x="1769748" y="108942"/>
                  </a:lnTo>
                  <a:lnTo>
                    <a:pt x="1744971" y="98678"/>
                  </a:lnTo>
                  <a:lnTo>
                    <a:pt x="1886711" y="98678"/>
                  </a:lnTo>
                  <a:lnTo>
                    <a:pt x="1886711" y="614076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932176" y="500518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1982" y="528634"/>
                  </a:moveTo>
                  <a:lnTo>
                    <a:pt x="52863" y="528634"/>
                  </a:lnTo>
                  <a:lnTo>
                    <a:pt x="49392" y="528502"/>
                  </a:lnTo>
                  <a:lnTo>
                    <a:pt x="13028" y="510594"/>
                  </a:lnTo>
                  <a:lnTo>
                    <a:pt x="0" y="479207"/>
                  </a:lnTo>
                  <a:lnTo>
                    <a:pt x="0" y="475770"/>
                  </a:lnTo>
                  <a:lnTo>
                    <a:pt x="0" y="49361"/>
                  </a:lnTo>
                  <a:lnTo>
                    <a:pt x="17937" y="12885"/>
                  </a:lnTo>
                  <a:lnTo>
                    <a:pt x="52863" y="0"/>
                  </a:lnTo>
                  <a:lnTo>
                    <a:pt x="1651982" y="0"/>
                  </a:lnTo>
                  <a:lnTo>
                    <a:pt x="1691816" y="17775"/>
                  </a:lnTo>
                  <a:lnTo>
                    <a:pt x="1695936" y="23458"/>
                  </a:lnTo>
                  <a:lnTo>
                    <a:pt x="1697864" y="26233"/>
                  </a:lnTo>
                  <a:lnTo>
                    <a:pt x="1704845" y="49361"/>
                  </a:lnTo>
                  <a:lnTo>
                    <a:pt x="1704845" y="479207"/>
                  </a:lnTo>
                  <a:lnTo>
                    <a:pt x="1686907" y="515550"/>
                  </a:lnTo>
                  <a:lnTo>
                    <a:pt x="1655453" y="528502"/>
                  </a:lnTo>
                  <a:lnTo>
                    <a:pt x="1651982" y="52863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266"/>
              <a:ext cx="145374" cy="145374"/>
            </a:xfrm>
            <a:prstGeom prst="rect">
              <a:avLst/>
            </a:prstGeom>
          </p:spPr>
        </p:pic>
      </p:grpSp>
      <p:sp>
        <p:nvSpPr>
          <p:cNvPr id="8" name="object 8" descr=""/>
          <p:cNvSpPr txBox="1"/>
          <p:nvPr/>
        </p:nvSpPr>
        <p:spPr>
          <a:xfrm>
            <a:off x="3519868" y="811619"/>
            <a:ext cx="52959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10">
                <a:latin typeface="Arial MT"/>
                <a:cs typeface="Arial MT"/>
              </a:rPr>
              <a:t>Traduciendo...</a:t>
            </a:r>
            <a:endParaRPr sz="600">
              <a:latin typeface="Arial MT"/>
              <a:cs typeface="Arial MT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089080" y="1796201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5595687" y="1776377"/>
            <a:ext cx="1841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139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3157361" y="844659"/>
            <a:ext cx="64135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 spc="-50" i="1">
                <a:solidFill>
                  <a:srgbClr val="400000"/>
                </a:solidFill>
                <a:latin typeface="Times New Roman"/>
                <a:cs typeface="Times New Roman"/>
              </a:rPr>
              <a:t>U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3725643" y="401927"/>
            <a:ext cx="6985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solidFill>
                  <a:srgbClr val="800000"/>
                </a:solidFill>
                <a:latin typeface="Times New Roman"/>
                <a:cs typeface="Times New Roman"/>
              </a:rPr>
              <a:t>V</a:t>
            </a:r>
            <a:endParaRPr sz="550">
              <a:latin typeface="Times New Roman"/>
              <a:cs typeface="Times New Roman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3025203" y="349065"/>
            <a:ext cx="104775" cy="730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300" spc="-25">
                <a:solidFill>
                  <a:srgbClr val="008000"/>
                </a:solidFill>
                <a:latin typeface="Times New Roman"/>
                <a:cs typeface="Times New Roman"/>
              </a:rPr>
              <a:t>SOY</a:t>
            </a:r>
            <a:endParaRPr sz="300">
              <a:latin typeface="Times New Roman"/>
              <a:cs typeface="Times New Roman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2919476" y="434967"/>
            <a:ext cx="52069" cy="730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300" spc="-50">
                <a:solidFill>
                  <a:srgbClr val="800000"/>
                </a:solidFill>
                <a:latin typeface="Times New Roman"/>
                <a:cs typeface="Times New Roman"/>
              </a:rPr>
              <a:t>ω</a:t>
            </a:r>
            <a:endParaRPr sz="300">
              <a:latin typeface="Times New Roman"/>
              <a:cs typeface="Times New Roman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1525203" y="1049504"/>
            <a:ext cx="3259454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5.8: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personalizado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icono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fuente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PWM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grupo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carga.</a:t>
            </a:r>
            <a:endParaRPr sz="800">
              <a:latin typeface="Times New Roman"/>
              <a:cs typeface="Times New Roman"/>
            </a:endParaRPr>
          </a:p>
        </p:txBody>
      </p:sp>
      <p:grpSp>
        <p:nvGrpSpPr>
          <p:cNvPr id="16" name="object 16" descr=""/>
          <p:cNvGrpSpPr/>
          <p:nvPr/>
        </p:nvGrpSpPr>
        <p:grpSpPr>
          <a:xfrm>
            <a:off x="368299" y="2245012"/>
            <a:ext cx="218440" cy="13335"/>
            <a:chOff x="368299" y="2245012"/>
            <a:chExt cx="218440" cy="13335"/>
          </a:xfrm>
        </p:grpSpPr>
        <p:sp>
          <p:nvSpPr>
            <p:cNvPr id="17" name="object 17" descr=""/>
            <p:cNvSpPr/>
            <p:nvPr/>
          </p:nvSpPr>
          <p:spPr>
            <a:xfrm>
              <a:off x="368299" y="2245012"/>
              <a:ext cx="218440" cy="6985"/>
            </a:xfrm>
            <a:custGeom>
              <a:avLst/>
              <a:gdLst/>
              <a:ahLst/>
              <a:cxnLst/>
              <a:rect l="l" t="t" r="r" b="b"/>
              <a:pathLst>
                <a:path w="218440" h="6985">
                  <a:moveTo>
                    <a:pt x="218061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218061" y="0"/>
                  </a:lnTo>
                  <a:lnTo>
                    <a:pt x="218061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 descr=""/>
            <p:cNvSpPr/>
            <p:nvPr/>
          </p:nvSpPr>
          <p:spPr>
            <a:xfrm>
              <a:off x="368287" y="2245016"/>
              <a:ext cx="218440" cy="13335"/>
            </a:xfrm>
            <a:custGeom>
              <a:avLst/>
              <a:gdLst/>
              <a:ahLst/>
              <a:cxnLst/>
              <a:rect l="l" t="t" r="r" b="b"/>
              <a:pathLst>
                <a:path w="218440" h="13335">
                  <a:moveTo>
                    <a:pt x="218071" y="0"/>
                  </a:moveTo>
                  <a:lnTo>
                    <a:pt x="211455" y="6604"/>
                  </a:lnTo>
                  <a:lnTo>
                    <a:pt x="0" y="6604"/>
                  </a:lnTo>
                  <a:lnTo>
                    <a:pt x="0" y="13220"/>
                  </a:lnTo>
                  <a:lnTo>
                    <a:pt x="211455" y="13220"/>
                  </a:lnTo>
                  <a:lnTo>
                    <a:pt x="218071" y="13220"/>
                  </a:lnTo>
                  <a:lnTo>
                    <a:pt x="218071" y="6604"/>
                  </a:lnTo>
                  <a:lnTo>
                    <a:pt x="218071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 descr=""/>
            <p:cNvSpPr/>
            <p:nvPr/>
          </p:nvSpPr>
          <p:spPr>
            <a:xfrm>
              <a:off x="368299" y="2245012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0" name="object 20" descr=""/>
          <p:cNvSpPr txBox="1"/>
          <p:nvPr/>
        </p:nvSpPr>
        <p:spPr>
          <a:xfrm>
            <a:off x="377488" y="2305012"/>
            <a:ext cx="20193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Arial"/>
                <a:cs typeface="Arial"/>
              </a:rPr>
              <a:t>140</a:t>
            </a:r>
            <a:endParaRPr sz="800">
              <a:latin typeface="Arial"/>
              <a:cs typeface="Arial"/>
            </a:endParaRPr>
          </a:p>
        </p:txBody>
      </p:sp>
      <p:sp>
        <p:nvSpPr>
          <p:cNvPr id="25" name="object 25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26" name="object 26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107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21" name="object 21" descr=""/>
          <p:cNvSpPr txBox="1"/>
          <p:nvPr/>
        </p:nvSpPr>
        <p:spPr>
          <a:xfrm>
            <a:off x="4518595" y="2476817"/>
            <a:ext cx="83375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8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avanzado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831370" y="9983425"/>
            <a:ext cx="1841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140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4611106" y="10003249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831370" y="5914263"/>
            <a:ext cx="5614670" cy="3164205"/>
          </a:xfrm>
          <a:prstGeom prst="rect">
            <a:avLst/>
          </a:prstGeom>
        </p:spPr>
        <p:txBody>
          <a:bodyPr wrap="square" lIns="0" tIns="285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25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5.9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Personalización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icono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fuente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PWM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torque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mecánico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TRQ.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icono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está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orientado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conexiones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ajusten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posición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borde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2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(izquierda,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centro).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82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800" b="1">
                <a:latin typeface="Times New Roman"/>
                <a:cs typeface="Times New Roman"/>
              </a:rPr>
              <a:t>5.1.1</a:t>
            </a:r>
            <a:r>
              <a:rPr dirty="0" sz="800" spc="8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Agrupando</a:t>
            </a:r>
            <a:r>
              <a:rPr dirty="0" sz="800" spc="8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objetos</a:t>
            </a:r>
            <a:r>
              <a:rPr dirty="0" sz="800" spc="8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no</a:t>
            </a:r>
            <a:r>
              <a:rPr dirty="0" sz="800" spc="80" b="1">
                <a:latin typeface="Times New Roman"/>
                <a:cs typeface="Times New Roman"/>
              </a:rPr>
              <a:t> </a:t>
            </a:r>
            <a:r>
              <a:rPr dirty="0" sz="800" spc="-10" b="1">
                <a:latin typeface="Times New Roman"/>
                <a:cs typeface="Times New Roman"/>
              </a:rPr>
              <a:t>lineales</a:t>
            </a:r>
            <a:endParaRPr sz="800">
              <a:latin typeface="Times New Roman"/>
              <a:cs typeface="Times New Roman"/>
            </a:endParaRPr>
          </a:p>
          <a:p>
            <a:pPr marL="12700" marR="467359">
              <a:lnSpc>
                <a:spcPct val="113799"/>
              </a:lnSpc>
              <a:spcBef>
                <a:spcPts val="50"/>
              </a:spcBef>
            </a:pP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linealidad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también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externos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grupo.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Hasta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compartir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mismo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linealidad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externa.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ejemplo,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sección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cómo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crear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trifásico,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Tipo-</a:t>
            </a:r>
            <a:r>
              <a:rPr dirty="0" sz="800" spc="-25">
                <a:latin typeface="Times New Roman"/>
                <a:cs typeface="Times New Roman"/>
              </a:rPr>
              <a:t>96</a:t>
            </a:r>
            <a:endParaRPr sz="800">
              <a:latin typeface="Times New Roman"/>
              <a:cs typeface="Times New Roman"/>
            </a:endParaRPr>
          </a:p>
          <a:p>
            <a:pPr marL="12700" marR="720090">
              <a:lnSpc>
                <a:spcPts val="1090"/>
              </a:lnSpc>
              <a:spcBef>
                <a:spcPts val="10"/>
              </a:spcBef>
            </a:pPr>
            <a:r>
              <a:rPr dirty="0" sz="800">
                <a:latin typeface="Times New Roman"/>
                <a:cs typeface="Times New Roman"/>
              </a:rPr>
              <a:t>inductor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histerético.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dibujar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izquierda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figura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5.10.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crear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grupo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marque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3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inductores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monofásicos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divisor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luego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Editar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Comprimir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CURR</a:t>
            </a:r>
            <a:r>
              <a:rPr dirty="0" sz="800" spc="-215">
                <a:latin typeface="Courier New"/>
                <a:cs typeface="Courier New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,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ts val="919"/>
              </a:lnSpc>
              <a:spcBef>
                <a:spcPts val="390"/>
              </a:spcBef>
            </a:pPr>
            <a:r>
              <a:rPr dirty="0" sz="800">
                <a:latin typeface="Courier New"/>
                <a:cs typeface="Courier New"/>
              </a:rPr>
              <a:t>FLUX</a:t>
            </a:r>
            <a:r>
              <a:rPr dirty="0" sz="800" spc="150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440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RESID</a:t>
            </a:r>
            <a:r>
              <a:rPr dirty="0" sz="800" spc="155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configuran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parámetros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externos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inductores.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linealidad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ts val="919"/>
              </a:lnSpc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debajo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Agregado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al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grupo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marcado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Agregar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no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lineal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también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marcado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tres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10">
                <a:latin typeface="Times New Roman"/>
                <a:cs typeface="Times New Roman"/>
              </a:rPr>
              <a:t>inductores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7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45974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Cuando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presiona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OK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crea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grupo.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grupo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figura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5.11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contiene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CURR</a:t>
            </a:r>
            <a:r>
              <a:rPr dirty="0" sz="800" spc="-220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FLUX</a:t>
            </a:r>
            <a:r>
              <a:rPr dirty="0" sz="800" spc="-215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RESID</a:t>
            </a:r>
            <a:r>
              <a:rPr dirty="0" sz="800" spc="-220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FL</a:t>
            </a:r>
            <a:r>
              <a:rPr dirty="0" sz="800" spc="1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(0)</a:t>
            </a:r>
            <a:r>
              <a:rPr dirty="0" sz="800" spc="-220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utilizan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todas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fases,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aunque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3</a:t>
            </a:r>
            <a:endParaRPr sz="800">
              <a:latin typeface="Times New Roman"/>
              <a:cs typeface="Times New Roman"/>
            </a:endParaRPr>
          </a:p>
          <a:p>
            <a:pPr marL="12700" marR="441325">
              <a:lnSpc>
                <a:spcPct val="113799"/>
              </a:lnSpc>
              <a:spcBef>
                <a:spcPts val="50"/>
              </a:spcBef>
            </a:pPr>
            <a:r>
              <a:rPr dirty="0" sz="800">
                <a:latin typeface="Times New Roman"/>
                <a:cs typeface="Times New Roman"/>
              </a:rPr>
              <a:t>copias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presentes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estructura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resultado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26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celdas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libres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disponibles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para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característica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lineal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(64-3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*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4)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2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=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26).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ingresa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característica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grupo</a:t>
            </a:r>
            <a:endParaRPr sz="800">
              <a:latin typeface="Times New Roman"/>
              <a:cs typeface="Times New Roman"/>
            </a:endParaRPr>
          </a:p>
          <a:p>
            <a:pPr marL="12700" marR="125984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caja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luego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copia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nuevo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inductores.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26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puntos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fueran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insuficientes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para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describa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característica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desee,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opción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Incluir</a:t>
            </a:r>
            <a:r>
              <a:rPr dirty="0" sz="800" spc="9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característica</a:t>
            </a:r>
            <a:r>
              <a:rPr dirty="0" sz="800" spc="9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especifique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característica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disco.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debe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ingresarse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campo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$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Incluir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7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nuevo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grupo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trifásico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96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almacenar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proyecto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ubicación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biblioteca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especial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luego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copiado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cualquier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usando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Archivo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Comando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importación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colocar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biblioteca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complementos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.</a:t>
            </a:r>
            <a:endParaRPr sz="8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935015" y="165100"/>
            <a:ext cx="5226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5" name="object 5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678"/>
                  </a:lnTo>
                  <a:lnTo>
                    <a:pt x="142755" y="98678"/>
                  </a:lnTo>
                  <a:lnTo>
                    <a:pt x="136180" y="99986"/>
                  </a:lnTo>
                  <a:lnTo>
                    <a:pt x="104587" y="124182"/>
                  </a:lnTo>
                  <a:lnTo>
                    <a:pt x="98048" y="143385"/>
                  </a:lnTo>
                  <a:lnTo>
                    <a:pt x="98048" y="569369"/>
                  </a:lnTo>
                  <a:lnTo>
                    <a:pt x="117977" y="603813"/>
                  </a:lnTo>
                  <a:lnTo>
                    <a:pt x="142755" y="614076"/>
                  </a:lnTo>
                  <a:lnTo>
                    <a:pt x="1886711" y="614076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4076"/>
                  </a:moveTo>
                  <a:lnTo>
                    <a:pt x="1744971" y="614076"/>
                  </a:lnTo>
                  <a:lnTo>
                    <a:pt x="1751545" y="612768"/>
                  </a:lnTo>
                  <a:lnTo>
                    <a:pt x="1764174" y="607537"/>
                  </a:lnTo>
                  <a:lnTo>
                    <a:pt x="1788370" y="575944"/>
                  </a:lnTo>
                  <a:lnTo>
                    <a:pt x="1789678" y="569369"/>
                  </a:lnTo>
                  <a:lnTo>
                    <a:pt x="1789678" y="143385"/>
                  </a:lnTo>
                  <a:lnTo>
                    <a:pt x="1769748" y="108942"/>
                  </a:lnTo>
                  <a:lnTo>
                    <a:pt x="1744971" y="98678"/>
                  </a:lnTo>
                  <a:lnTo>
                    <a:pt x="1886711" y="98678"/>
                  </a:lnTo>
                  <a:lnTo>
                    <a:pt x="1886711" y="614076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932176" y="500511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1982" y="528634"/>
                  </a:moveTo>
                  <a:lnTo>
                    <a:pt x="52863" y="528634"/>
                  </a:lnTo>
                  <a:lnTo>
                    <a:pt x="49392" y="528502"/>
                  </a:lnTo>
                  <a:lnTo>
                    <a:pt x="13028" y="510594"/>
                  </a:lnTo>
                  <a:lnTo>
                    <a:pt x="0" y="479273"/>
                  </a:lnTo>
                  <a:lnTo>
                    <a:pt x="0" y="475770"/>
                  </a:lnTo>
                  <a:lnTo>
                    <a:pt x="0" y="49229"/>
                  </a:lnTo>
                  <a:lnTo>
                    <a:pt x="17937" y="12885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841"/>
                  </a:lnTo>
                  <a:lnTo>
                    <a:pt x="1704845" y="49229"/>
                  </a:lnTo>
                  <a:lnTo>
                    <a:pt x="1704845" y="479273"/>
                  </a:lnTo>
                  <a:lnTo>
                    <a:pt x="1686907" y="515418"/>
                  </a:lnTo>
                  <a:lnTo>
                    <a:pt x="1655453" y="528502"/>
                  </a:lnTo>
                  <a:lnTo>
                    <a:pt x="1651982" y="52863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266"/>
              <a:ext cx="145374" cy="145374"/>
            </a:xfrm>
            <a:prstGeom prst="rect">
              <a:avLst/>
            </a:prstGeom>
          </p:spPr>
        </p:pic>
      </p:grpSp>
      <p:sp>
        <p:nvSpPr>
          <p:cNvPr id="8" name="object 8" descr=""/>
          <p:cNvSpPr txBox="1"/>
          <p:nvPr/>
        </p:nvSpPr>
        <p:spPr>
          <a:xfrm>
            <a:off x="3519868" y="811612"/>
            <a:ext cx="52959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10">
                <a:latin typeface="Arial MT"/>
                <a:cs typeface="Arial MT"/>
              </a:rPr>
              <a:t>Traduciendo...</a:t>
            </a:r>
            <a:endParaRPr sz="600">
              <a:latin typeface="Arial MT"/>
              <a:cs typeface="Arial MT"/>
            </a:endParaRPr>
          </a:p>
        </p:txBody>
      </p:sp>
      <p:grpSp>
        <p:nvGrpSpPr>
          <p:cNvPr id="9" name="object 9" descr=""/>
          <p:cNvGrpSpPr/>
          <p:nvPr/>
        </p:nvGrpSpPr>
        <p:grpSpPr>
          <a:xfrm>
            <a:off x="368299" y="626061"/>
            <a:ext cx="218440" cy="13335"/>
            <a:chOff x="368299" y="626061"/>
            <a:chExt cx="218440" cy="13335"/>
          </a:xfrm>
        </p:grpSpPr>
        <p:sp>
          <p:nvSpPr>
            <p:cNvPr id="10" name="object 10" descr=""/>
            <p:cNvSpPr/>
            <p:nvPr/>
          </p:nvSpPr>
          <p:spPr>
            <a:xfrm>
              <a:off x="368299" y="626061"/>
              <a:ext cx="218440" cy="6985"/>
            </a:xfrm>
            <a:custGeom>
              <a:avLst/>
              <a:gdLst/>
              <a:ahLst/>
              <a:cxnLst/>
              <a:rect l="l" t="t" r="r" b="b"/>
              <a:pathLst>
                <a:path w="218440" h="6984">
                  <a:moveTo>
                    <a:pt x="218061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218061" y="0"/>
                  </a:lnTo>
                  <a:lnTo>
                    <a:pt x="218061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368287" y="626058"/>
              <a:ext cx="218440" cy="13335"/>
            </a:xfrm>
            <a:custGeom>
              <a:avLst/>
              <a:gdLst/>
              <a:ahLst/>
              <a:cxnLst/>
              <a:rect l="l" t="t" r="r" b="b"/>
              <a:pathLst>
                <a:path w="218440" h="13334">
                  <a:moveTo>
                    <a:pt x="218071" y="0"/>
                  </a:moveTo>
                  <a:lnTo>
                    <a:pt x="211455" y="6616"/>
                  </a:lnTo>
                  <a:lnTo>
                    <a:pt x="0" y="6616"/>
                  </a:lnTo>
                  <a:lnTo>
                    <a:pt x="0" y="13220"/>
                  </a:lnTo>
                  <a:lnTo>
                    <a:pt x="211455" y="13220"/>
                  </a:lnTo>
                  <a:lnTo>
                    <a:pt x="218071" y="13220"/>
                  </a:lnTo>
                  <a:lnTo>
                    <a:pt x="218071" y="6616"/>
                  </a:lnTo>
                  <a:lnTo>
                    <a:pt x="218071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368299" y="626061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4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" name="object 13" descr=""/>
          <p:cNvSpPr txBox="1"/>
          <p:nvPr/>
        </p:nvSpPr>
        <p:spPr>
          <a:xfrm>
            <a:off x="377488" y="686061"/>
            <a:ext cx="20193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Arial"/>
                <a:cs typeface="Arial"/>
              </a:rPr>
              <a:t>141</a:t>
            </a:r>
            <a:endParaRPr sz="800">
              <a:latin typeface="Arial"/>
              <a:cs typeface="Arial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4769696" y="857867"/>
            <a:ext cx="83375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8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avanzado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1089080" y="8523065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5595687" y="8503242"/>
            <a:ext cx="1841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141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2245467" y="3937162"/>
            <a:ext cx="23304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5.10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Creación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inductor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histétrico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trifásico.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1089080" y="7374607"/>
            <a:ext cx="5055235" cy="977265"/>
          </a:xfrm>
          <a:prstGeom prst="rect">
            <a:avLst/>
          </a:prstGeom>
        </p:spPr>
        <p:txBody>
          <a:bodyPr wrap="square" lIns="0" tIns="28575" rIns="0" bIns="0" rtlCol="0" vert="horz">
            <a:spAutoFit/>
          </a:bodyPr>
          <a:lstStyle/>
          <a:p>
            <a:pPr marL="798830">
              <a:lnSpc>
                <a:spcPct val="100000"/>
              </a:lnSpc>
              <a:spcBef>
                <a:spcPts val="225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5.11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Característica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lineal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grupo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trifásico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96</a:t>
            </a:r>
            <a:endParaRPr sz="800">
              <a:latin typeface="Times New Roman"/>
              <a:cs typeface="Times New Roman"/>
            </a:endParaRPr>
          </a:p>
          <a:p>
            <a:pPr marL="58039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(observe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característica,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utiliza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todas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fases).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249554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personalizar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icono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grupo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5.11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(icono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vector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ilustrado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caso).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los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ciclo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histéresis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origina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ícono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inductor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original.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realiza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ejecutando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siguiente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secuencia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operaciones: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haga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Editar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definiciones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vaya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editor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iconos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vectoriales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(más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izquierda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velocidad).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icono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predeterminado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texto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'GRUPO'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'nl96_3d'.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Modificar</a:t>
            </a:r>
            <a:endParaRPr sz="800">
              <a:latin typeface="Times New Roman"/>
              <a:cs typeface="Times New Roman"/>
            </a:endParaRPr>
          </a:p>
        </p:txBody>
      </p:sp>
      <p:grpSp>
        <p:nvGrpSpPr>
          <p:cNvPr id="19" name="object 19" descr=""/>
          <p:cNvGrpSpPr/>
          <p:nvPr/>
        </p:nvGrpSpPr>
        <p:grpSpPr>
          <a:xfrm>
            <a:off x="368299" y="8971876"/>
            <a:ext cx="502284" cy="13335"/>
            <a:chOff x="368299" y="8971876"/>
            <a:chExt cx="502284" cy="13335"/>
          </a:xfrm>
        </p:grpSpPr>
        <p:sp>
          <p:nvSpPr>
            <p:cNvPr id="20" name="object 20" descr=""/>
            <p:cNvSpPr/>
            <p:nvPr/>
          </p:nvSpPr>
          <p:spPr>
            <a:xfrm>
              <a:off x="368299" y="8971876"/>
              <a:ext cx="502284" cy="6985"/>
            </a:xfrm>
            <a:custGeom>
              <a:avLst/>
              <a:gdLst/>
              <a:ahLst/>
              <a:cxnLst/>
              <a:rect l="l" t="t" r="r" b="b"/>
              <a:pathLst>
                <a:path w="502284" h="6984">
                  <a:moveTo>
                    <a:pt x="502202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502202" y="0"/>
                  </a:lnTo>
                  <a:lnTo>
                    <a:pt x="502202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 descr=""/>
            <p:cNvSpPr/>
            <p:nvPr/>
          </p:nvSpPr>
          <p:spPr>
            <a:xfrm>
              <a:off x="368287" y="8971876"/>
              <a:ext cx="502284" cy="13335"/>
            </a:xfrm>
            <a:custGeom>
              <a:avLst/>
              <a:gdLst/>
              <a:ahLst/>
              <a:cxnLst/>
              <a:rect l="l" t="t" r="r" b="b"/>
              <a:pathLst>
                <a:path w="502284" h="13334">
                  <a:moveTo>
                    <a:pt x="502208" y="0"/>
                  </a:moveTo>
                  <a:lnTo>
                    <a:pt x="495604" y="6616"/>
                  </a:lnTo>
                  <a:lnTo>
                    <a:pt x="0" y="6616"/>
                  </a:lnTo>
                  <a:lnTo>
                    <a:pt x="0" y="13220"/>
                  </a:lnTo>
                  <a:lnTo>
                    <a:pt x="495604" y="13220"/>
                  </a:lnTo>
                  <a:lnTo>
                    <a:pt x="502208" y="13220"/>
                  </a:lnTo>
                  <a:lnTo>
                    <a:pt x="502208" y="6616"/>
                  </a:lnTo>
                  <a:lnTo>
                    <a:pt x="502208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 descr=""/>
            <p:cNvSpPr/>
            <p:nvPr/>
          </p:nvSpPr>
          <p:spPr>
            <a:xfrm>
              <a:off x="368299" y="8971876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4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3" name="object 23" descr=""/>
          <p:cNvSpPr txBox="1"/>
          <p:nvPr/>
        </p:nvSpPr>
        <p:spPr>
          <a:xfrm>
            <a:off x="379553" y="9031876"/>
            <a:ext cx="48450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Page</a:t>
            </a:r>
            <a:r>
              <a:rPr dirty="0" sz="800" spc="6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142</a:t>
            </a:r>
            <a:endParaRPr sz="800">
              <a:latin typeface="Arial"/>
              <a:cs typeface="Arial"/>
            </a:endParaRPr>
          </a:p>
        </p:txBody>
      </p:sp>
      <p:sp>
        <p:nvSpPr>
          <p:cNvPr id="25" name="object 25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26" name="object 26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107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24" name="object 24" descr=""/>
          <p:cNvSpPr txBox="1"/>
          <p:nvPr/>
        </p:nvSpPr>
        <p:spPr>
          <a:xfrm>
            <a:off x="831370" y="9203682"/>
            <a:ext cx="4699000" cy="98488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algn="r" marR="183515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8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avanzado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4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texto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'GRUPO'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'GRP'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muévalo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hacia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esquina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superior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izquierda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Modificar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texto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'nl96_3d'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'D'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elija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fuente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'símbolo'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(también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aumentar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tamaño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fuente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elegir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diferente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color)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muévalo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hacia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esquina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inferior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derecha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caja.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Ahora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elija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Archivo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Agregar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std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y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Elija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icono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estándar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NLIND96.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Ajuste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conexiones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izquierdo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derecho.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Haz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Listo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.</a:t>
            </a:r>
            <a:endParaRPr sz="8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935015" y="165100"/>
            <a:ext cx="5226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5" name="object 5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678"/>
                  </a:lnTo>
                  <a:lnTo>
                    <a:pt x="142755" y="98678"/>
                  </a:lnTo>
                  <a:lnTo>
                    <a:pt x="136180" y="99986"/>
                  </a:lnTo>
                  <a:lnTo>
                    <a:pt x="104587" y="124182"/>
                  </a:lnTo>
                  <a:lnTo>
                    <a:pt x="98048" y="143385"/>
                  </a:lnTo>
                  <a:lnTo>
                    <a:pt x="98048" y="569369"/>
                  </a:lnTo>
                  <a:lnTo>
                    <a:pt x="117977" y="603813"/>
                  </a:lnTo>
                  <a:lnTo>
                    <a:pt x="142755" y="614076"/>
                  </a:lnTo>
                  <a:lnTo>
                    <a:pt x="1886711" y="614076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4076"/>
                  </a:moveTo>
                  <a:lnTo>
                    <a:pt x="1744971" y="614076"/>
                  </a:lnTo>
                  <a:lnTo>
                    <a:pt x="1751545" y="612768"/>
                  </a:lnTo>
                  <a:lnTo>
                    <a:pt x="1764174" y="607537"/>
                  </a:lnTo>
                  <a:lnTo>
                    <a:pt x="1788370" y="575944"/>
                  </a:lnTo>
                  <a:lnTo>
                    <a:pt x="1789678" y="569369"/>
                  </a:lnTo>
                  <a:lnTo>
                    <a:pt x="1789678" y="143385"/>
                  </a:lnTo>
                  <a:lnTo>
                    <a:pt x="1769748" y="108942"/>
                  </a:lnTo>
                  <a:lnTo>
                    <a:pt x="1744971" y="98678"/>
                  </a:lnTo>
                  <a:lnTo>
                    <a:pt x="1886711" y="98678"/>
                  </a:lnTo>
                  <a:lnTo>
                    <a:pt x="1886711" y="614076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932176" y="500503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5453" y="528634"/>
                  </a:moveTo>
                  <a:lnTo>
                    <a:pt x="49392" y="528634"/>
                  </a:lnTo>
                  <a:lnTo>
                    <a:pt x="45954" y="528237"/>
                  </a:lnTo>
                  <a:lnTo>
                    <a:pt x="10837" y="507753"/>
                  </a:lnTo>
                  <a:lnTo>
                    <a:pt x="0" y="479207"/>
                  </a:lnTo>
                  <a:lnTo>
                    <a:pt x="0" y="475770"/>
                  </a:lnTo>
                  <a:lnTo>
                    <a:pt x="0" y="49361"/>
                  </a:lnTo>
                  <a:lnTo>
                    <a:pt x="17937" y="12885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841"/>
                  </a:lnTo>
                  <a:lnTo>
                    <a:pt x="1704845" y="49361"/>
                  </a:lnTo>
                  <a:lnTo>
                    <a:pt x="1704845" y="479207"/>
                  </a:lnTo>
                  <a:lnTo>
                    <a:pt x="1686907" y="515418"/>
                  </a:lnTo>
                  <a:lnTo>
                    <a:pt x="1658890" y="528237"/>
                  </a:lnTo>
                  <a:lnTo>
                    <a:pt x="1655453" y="52863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266"/>
              <a:ext cx="145374" cy="145374"/>
            </a:xfrm>
            <a:prstGeom prst="rect">
              <a:avLst/>
            </a:prstGeom>
          </p:spPr>
        </p:pic>
      </p:grpSp>
      <p:sp>
        <p:nvSpPr>
          <p:cNvPr id="8" name="object 8" descr=""/>
          <p:cNvSpPr txBox="1"/>
          <p:nvPr/>
        </p:nvSpPr>
        <p:spPr>
          <a:xfrm>
            <a:off x="742470" y="434952"/>
            <a:ext cx="5734050" cy="553148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016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Times New Roman"/>
                <a:cs typeface="Times New Roman"/>
              </a:rPr>
              <a:t>5.2</a:t>
            </a:r>
            <a:r>
              <a:rPr dirty="0" sz="800" spc="7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Cuadros</a:t>
            </a:r>
            <a:r>
              <a:rPr dirty="0" sz="800" spc="7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</a:t>
            </a:r>
            <a:r>
              <a:rPr dirty="0" sz="800" spc="7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diálogo</a:t>
            </a:r>
            <a:r>
              <a:rPr dirty="0" sz="800" spc="7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</a:t>
            </a:r>
            <a:r>
              <a:rPr dirty="0" sz="800" spc="7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componentes</a:t>
            </a:r>
            <a:r>
              <a:rPr dirty="0" sz="800" spc="7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no</a:t>
            </a:r>
            <a:r>
              <a:rPr dirty="0" sz="800" spc="70" b="1">
                <a:latin typeface="Times New Roman"/>
                <a:cs typeface="Times New Roman"/>
              </a:rPr>
              <a:t> </a:t>
            </a:r>
            <a:r>
              <a:rPr dirty="0" sz="800" spc="-10" b="1">
                <a:latin typeface="Times New Roman"/>
                <a:cs typeface="Times New Roman"/>
              </a:rPr>
              <a:t>estándar</a:t>
            </a:r>
            <a:endParaRPr sz="800">
              <a:latin typeface="Times New Roman"/>
              <a:cs typeface="Times New Roman"/>
            </a:endParaRPr>
          </a:p>
          <a:p>
            <a:pPr marL="101600" marR="920115">
              <a:lnSpc>
                <a:spcPct val="113799"/>
              </a:lnSpc>
              <a:spcBef>
                <a:spcPts val="730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cambiar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atributos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un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considerable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similitud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casi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todos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componentes: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130">
                <a:latin typeface="Times New Roman"/>
                <a:cs typeface="Times New Roman"/>
              </a:rPr>
              <a:t>pá</a:t>
            </a:r>
            <a:r>
              <a:rPr dirty="0" baseline="13888" sz="900" spc="-195">
                <a:latin typeface="Arial MT"/>
                <a:cs typeface="Arial MT"/>
              </a:rPr>
              <a:t>T</a:t>
            </a:r>
            <a:r>
              <a:rPr dirty="0" sz="800" spc="-130">
                <a:latin typeface="Times New Roman"/>
                <a:cs typeface="Times New Roman"/>
              </a:rPr>
              <a:t>g</a:t>
            </a:r>
            <a:r>
              <a:rPr dirty="0" baseline="13888" sz="900" spc="-195">
                <a:latin typeface="Arial MT"/>
                <a:cs typeface="Arial MT"/>
              </a:rPr>
              <a:t>r</a:t>
            </a:r>
            <a:r>
              <a:rPr dirty="0" sz="800" spc="-130">
                <a:latin typeface="Times New Roman"/>
                <a:cs typeface="Times New Roman"/>
              </a:rPr>
              <a:t>i</a:t>
            </a:r>
            <a:r>
              <a:rPr dirty="0" baseline="13888" sz="900" spc="-195">
                <a:latin typeface="Arial MT"/>
                <a:cs typeface="Arial MT"/>
              </a:rPr>
              <a:t>a</a:t>
            </a:r>
            <a:r>
              <a:rPr dirty="0" sz="800" spc="-130">
                <a:latin typeface="Times New Roman"/>
                <a:cs typeface="Times New Roman"/>
              </a:rPr>
              <a:t>n</a:t>
            </a:r>
            <a:r>
              <a:rPr dirty="0" baseline="13888" sz="900" spc="-195">
                <a:latin typeface="Arial MT"/>
                <a:cs typeface="Arial MT"/>
              </a:rPr>
              <a:t>d</a:t>
            </a:r>
            <a:r>
              <a:rPr dirty="0" sz="800" spc="-130">
                <a:latin typeface="Times New Roman"/>
                <a:cs typeface="Times New Roman"/>
              </a:rPr>
              <a:t>a</a:t>
            </a:r>
            <a:r>
              <a:rPr dirty="0" baseline="13888" sz="900" spc="-195">
                <a:latin typeface="Arial MT"/>
                <a:cs typeface="Arial MT"/>
              </a:rPr>
              <a:t>uc</a:t>
            </a:r>
            <a:r>
              <a:rPr dirty="0" sz="800" spc="-130" i="1">
                <a:latin typeface="Times New Roman"/>
                <a:cs typeface="Times New Roman"/>
              </a:rPr>
              <a:t>A</a:t>
            </a:r>
            <a:r>
              <a:rPr dirty="0" baseline="13888" sz="900" spc="-195">
                <a:latin typeface="Arial MT"/>
                <a:cs typeface="Arial MT"/>
              </a:rPr>
              <a:t>ie</a:t>
            </a:r>
            <a:r>
              <a:rPr dirty="0" sz="800" spc="-130" i="1">
                <a:latin typeface="Times New Roman"/>
                <a:cs typeface="Times New Roman"/>
              </a:rPr>
              <a:t>t</a:t>
            </a:r>
            <a:r>
              <a:rPr dirty="0" baseline="13888" sz="900" spc="-195">
                <a:latin typeface="Arial MT"/>
                <a:cs typeface="Arial MT"/>
              </a:rPr>
              <a:t>n</a:t>
            </a:r>
            <a:r>
              <a:rPr dirty="0" sz="800" spc="-130" i="1">
                <a:latin typeface="Times New Roman"/>
                <a:cs typeface="Times New Roman"/>
              </a:rPr>
              <a:t>r</a:t>
            </a:r>
            <a:r>
              <a:rPr dirty="0" baseline="13888" sz="900" spc="-195">
                <a:latin typeface="Arial MT"/>
                <a:cs typeface="Arial MT"/>
              </a:rPr>
              <a:t>d</a:t>
            </a:r>
            <a:r>
              <a:rPr dirty="0" sz="800" spc="-130" i="1">
                <a:latin typeface="Times New Roman"/>
                <a:cs typeface="Times New Roman"/>
              </a:rPr>
              <a:t>i</a:t>
            </a:r>
            <a:r>
              <a:rPr dirty="0" baseline="13888" sz="900" spc="-195">
                <a:latin typeface="Arial MT"/>
                <a:cs typeface="Arial MT"/>
              </a:rPr>
              <a:t>o</a:t>
            </a:r>
            <a:r>
              <a:rPr dirty="0" sz="800" spc="-130" i="1">
                <a:latin typeface="Times New Roman"/>
                <a:cs typeface="Times New Roman"/>
              </a:rPr>
              <a:t>b</a:t>
            </a:r>
            <a:r>
              <a:rPr dirty="0" baseline="13888" sz="900" spc="-195">
                <a:latin typeface="Arial MT"/>
                <a:cs typeface="Arial MT"/>
              </a:rPr>
              <a:t>.</a:t>
            </a:r>
            <a:r>
              <a:rPr dirty="0" sz="800" spc="-130" i="1">
                <a:latin typeface="Times New Roman"/>
                <a:cs typeface="Times New Roman"/>
              </a:rPr>
              <a:t>u</a:t>
            </a:r>
            <a:r>
              <a:rPr dirty="0" baseline="13888" sz="900" spc="-195">
                <a:latin typeface="Arial MT"/>
                <a:cs typeface="Arial MT"/>
              </a:rPr>
              <a:t>..</a:t>
            </a:r>
            <a:r>
              <a:rPr dirty="0" sz="800" spc="-130" i="1">
                <a:latin typeface="Times New Roman"/>
                <a:cs typeface="Times New Roman"/>
              </a:rPr>
              <a:t>tos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,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y</a:t>
            </a:r>
            <a:endParaRPr sz="800">
              <a:latin typeface="Times New Roman"/>
              <a:cs typeface="Times New Roman"/>
            </a:endParaRPr>
          </a:p>
          <a:p>
            <a:pPr marL="101600" marR="56134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especificar,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página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opcional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Características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usted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característica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de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lineales.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5"/>
              </a:spcBef>
            </a:pPr>
            <a:endParaRPr sz="800">
              <a:latin typeface="Times New Roman"/>
              <a:cs typeface="Times New Roman"/>
            </a:endParaRPr>
          </a:p>
          <a:p>
            <a:pPr marL="101600">
              <a:lnSpc>
                <a:spcPct val="100000"/>
              </a:lnSpc>
            </a:pP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siguientes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desvían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poco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descripción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anterior:</a:t>
            </a:r>
            <a:endParaRPr sz="800">
              <a:latin typeface="Times New Roman"/>
              <a:cs typeface="Times New Roman"/>
            </a:endParaRPr>
          </a:p>
          <a:p>
            <a:pPr marL="327025" indent="-47625">
              <a:lnSpc>
                <a:spcPct val="100000"/>
              </a:lnSpc>
              <a:spcBef>
                <a:spcPts val="705"/>
              </a:spcBef>
              <a:buSzPct val="75000"/>
              <a:buChar char="▪"/>
              <a:tabLst>
                <a:tab pos="327025" algn="l"/>
              </a:tabLst>
            </a:pPr>
            <a:r>
              <a:rPr dirty="0" sz="800">
                <a:latin typeface="Times New Roman"/>
                <a:cs typeface="Times New Roman"/>
              </a:rPr>
              <a:t>Transformador</a:t>
            </a:r>
            <a:r>
              <a:rPr dirty="0" sz="800" spc="13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trifásico</a:t>
            </a:r>
            <a:r>
              <a:rPr dirty="0" sz="800" spc="13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saturable</a:t>
            </a:r>
            <a:r>
              <a:rPr dirty="0" sz="800" spc="13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(SATTRAFO)</a:t>
            </a:r>
            <a:endParaRPr sz="800">
              <a:latin typeface="Times New Roman"/>
              <a:cs typeface="Times New Roman"/>
            </a:endParaRPr>
          </a:p>
          <a:p>
            <a:pPr marL="327025" indent="-47625">
              <a:lnSpc>
                <a:spcPct val="100000"/>
              </a:lnSpc>
              <a:spcBef>
                <a:spcPts val="135"/>
              </a:spcBef>
              <a:buSzPct val="75000"/>
              <a:buChar char="▪"/>
              <a:tabLst>
                <a:tab pos="327025" algn="l"/>
              </a:tabLst>
            </a:pPr>
            <a:r>
              <a:rPr dirty="0" sz="800">
                <a:latin typeface="Times New Roman"/>
                <a:cs typeface="Times New Roman"/>
              </a:rPr>
              <a:t>Máquina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universal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(UM_1,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UM_3,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UM_4,</a:t>
            </a:r>
            <a:r>
              <a:rPr dirty="0" sz="800" spc="1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UM_6,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UM_8)</a:t>
            </a:r>
            <a:endParaRPr sz="800">
              <a:latin typeface="Times New Roman"/>
              <a:cs typeface="Times New Roman"/>
            </a:endParaRPr>
          </a:p>
          <a:p>
            <a:pPr marL="327025" indent="-47625">
              <a:lnSpc>
                <a:spcPct val="100000"/>
              </a:lnSpc>
              <a:spcBef>
                <a:spcPts val="130"/>
              </a:spcBef>
              <a:buSzPct val="75000"/>
              <a:buChar char="▪"/>
              <a:tabLst>
                <a:tab pos="327025" algn="l"/>
              </a:tabLst>
            </a:pPr>
            <a:r>
              <a:rPr dirty="0" sz="800">
                <a:latin typeface="Times New Roman"/>
                <a:cs typeface="Times New Roman"/>
              </a:rPr>
              <a:t>Cambio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estadístico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sistemático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(SW_STAT,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SW_SYST)</a:t>
            </a:r>
            <a:endParaRPr sz="800">
              <a:latin typeface="Times New Roman"/>
              <a:cs typeface="Times New Roman"/>
            </a:endParaRPr>
          </a:p>
          <a:p>
            <a:pPr marL="327025" indent="-47625">
              <a:lnSpc>
                <a:spcPct val="100000"/>
              </a:lnSpc>
              <a:spcBef>
                <a:spcPts val="135"/>
              </a:spcBef>
              <a:buSzPct val="75000"/>
              <a:buChar char="▪"/>
              <a:tabLst>
                <a:tab pos="327025" algn="l"/>
              </a:tabLst>
            </a:pPr>
            <a:r>
              <a:rPr dirty="0" sz="800">
                <a:latin typeface="Times New Roman"/>
                <a:cs typeface="Times New Roman"/>
              </a:rPr>
              <a:t>Fuente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armónica</a:t>
            </a:r>
            <a:r>
              <a:rPr dirty="0" sz="800" spc="11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(HFS_SOUR)</a:t>
            </a:r>
            <a:endParaRPr sz="800">
              <a:latin typeface="Times New Roman"/>
              <a:cs typeface="Times New Roman"/>
            </a:endParaRPr>
          </a:p>
          <a:p>
            <a:pPr marL="327025" indent="-47625">
              <a:lnSpc>
                <a:spcPct val="100000"/>
              </a:lnSpc>
              <a:spcBef>
                <a:spcPts val="130"/>
              </a:spcBef>
              <a:buSzPct val="75000"/>
              <a:buChar char="▪"/>
              <a:tabLst>
                <a:tab pos="327025" algn="l"/>
              </a:tabLst>
            </a:pPr>
            <a:r>
              <a:rPr dirty="0" sz="800">
                <a:latin typeface="Times New Roman"/>
                <a:cs typeface="Times New Roman"/>
              </a:rPr>
              <a:t>Componente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UM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fabricantes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Windsyn.</a:t>
            </a:r>
            <a:endParaRPr sz="800">
              <a:latin typeface="Times New Roman"/>
              <a:cs typeface="Times New Roman"/>
            </a:endParaRPr>
          </a:p>
          <a:p>
            <a:pPr marL="101600">
              <a:lnSpc>
                <a:spcPct val="100000"/>
              </a:lnSpc>
              <a:spcBef>
                <a:spcPts val="30"/>
              </a:spcBef>
            </a:pPr>
            <a:r>
              <a:rPr dirty="0" sz="800">
                <a:latin typeface="Times New Roman"/>
                <a:cs typeface="Times New Roman"/>
              </a:rPr>
              <a:t>Además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viene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Especificado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usuario,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explicado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adelante.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800">
              <a:latin typeface="Times New Roman"/>
              <a:cs typeface="Times New Roman"/>
            </a:endParaRPr>
          </a:p>
          <a:p>
            <a:pPr marL="101600">
              <a:lnSpc>
                <a:spcPct val="100000"/>
              </a:lnSpc>
            </a:pPr>
            <a:r>
              <a:rPr dirty="0" sz="800" b="1">
                <a:latin typeface="Times New Roman"/>
                <a:cs typeface="Times New Roman"/>
              </a:rPr>
              <a:t>5.2.1</a:t>
            </a:r>
            <a:r>
              <a:rPr dirty="0" sz="800" spc="11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Transformador</a:t>
            </a:r>
            <a:r>
              <a:rPr dirty="0" sz="800" spc="11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trifásico</a:t>
            </a:r>
            <a:r>
              <a:rPr dirty="0" sz="800" spc="110" b="1">
                <a:latin typeface="Times New Roman"/>
                <a:cs typeface="Times New Roman"/>
              </a:rPr>
              <a:t> </a:t>
            </a:r>
            <a:r>
              <a:rPr dirty="0" sz="800" spc="-10" b="1">
                <a:latin typeface="Times New Roman"/>
                <a:cs typeface="Times New Roman"/>
              </a:rPr>
              <a:t>saturable</a:t>
            </a:r>
            <a:endParaRPr sz="800">
              <a:latin typeface="Times New Roman"/>
              <a:cs typeface="Times New Roman"/>
            </a:endParaRPr>
          </a:p>
          <a:p>
            <a:pPr marL="101600" marR="431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transformador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figura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5.12.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también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tiene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página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Atributos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Característica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primera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difiere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gran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medida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estándar</a:t>
            </a:r>
            <a:endParaRPr sz="800">
              <a:latin typeface="Times New Roman"/>
              <a:cs typeface="Times New Roman"/>
            </a:endParaRPr>
          </a:p>
          <a:p>
            <a:pPr marL="1016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diseño.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función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campos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Orden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Etiqueta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Comentario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Salida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misma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cualquier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otro</a:t>
            </a:r>
            <a:endParaRPr sz="800">
              <a:latin typeface="Times New Roman"/>
              <a:cs typeface="Times New Roman"/>
            </a:endParaRPr>
          </a:p>
          <a:p>
            <a:pPr marL="101600" marR="66738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cuadros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significado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otros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campos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continuación.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I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450" i="1">
                <a:latin typeface="Times New Roman"/>
                <a:cs typeface="Times New Roman"/>
              </a:rPr>
              <a:t>o</a:t>
            </a:r>
            <a:r>
              <a:rPr dirty="0" sz="450" spc="14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F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450" i="1">
                <a:latin typeface="Times New Roman"/>
                <a:cs typeface="Times New Roman"/>
              </a:rPr>
              <a:t>o</a:t>
            </a:r>
            <a:r>
              <a:rPr dirty="0" sz="450" spc="14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define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inductancia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rama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magnetizante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estacionario.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R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450" i="1">
                <a:latin typeface="Times New Roman"/>
                <a:cs typeface="Times New Roman"/>
              </a:rPr>
              <a:t>m</a:t>
            </a:r>
            <a:r>
              <a:rPr dirty="0" sz="450" spc="15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resistencia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rama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magnetizante.</a:t>
            </a:r>
            <a:endParaRPr sz="800">
              <a:latin typeface="Times New Roman"/>
              <a:cs typeface="Times New Roman"/>
            </a:endParaRPr>
          </a:p>
          <a:p>
            <a:pPr marL="101600" marR="27813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representando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histéresis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pérdidas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corrientes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parásitas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núcleo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hierro.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I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450" i="1">
                <a:latin typeface="Times New Roman"/>
                <a:cs typeface="Times New Roman"/>
              </a:rPr>
              <a:t>o</a:t>
            </a:r>
            <a:r>
              <a:rPr dirty="0" sz="450" spc="14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F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450" i="1">
                <a:latin typeface="Times New Roman"/>
                <a:cs typeface="Times New Roman"/>
              </a:rPr>
              <a:t>o</a:t>
            </a:r>
            <a:r>
              <a:rPr dirty="0" sz="450" spc="14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R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450" i="1">
                <a:latin typeface="Times New Roman"/>
                <a:cs typeface="Times New Roman"/>
              </a:rPr>
              <a:t>m</a:t>
            </a:r>
            <a:r>
              <a:rPr dirty="0" sz="450" spc="14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dejarse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blanco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si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rama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magnetizante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descuida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simulación.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Verificando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núcleo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3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patas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gira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endParaRPr sz="800">
              <a:latin typeface="Times New Roman"/>
              <a:cs typeface="Times New Roman"/>
            </a:endParaRPr>
          </a:p>
          <a:p>
            <a:pPr marL="101600">
              <a:lnSpc>
                <a:spcPct val="100000"/>
              </a:lnSpc>
              <a:spcBef>
                <a:spcPts val="130"/>
              </a:spcBef>
            </a:pPr>
            <a:r>
              <a:rPr dirty="0" sz="800" spc="10">
                <a:latin typeface="Times New Roman"/>
                <a:cs typeface="Times New Roman"/>
              </a:rPr>
              <a:t>transformador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en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un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tipo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TRANSFORMADOR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TRIFÁSICO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con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alta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resistencia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homopolar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que</a:t>
            </a:r>
            <a:endParaRPr sz="800">
              <a:latin typeface="Times New Roman"/>
              <a:cs typeface="Times New Roman"/>
            </a:endParaRPr>
          </a:p>
          <a:p>
            <a:pPr marL="101600" marR="76517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especificar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campo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R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450" i="1">
                <a:latin typeface="Times New Roman"/>
                <a:cs typeface="Times New Roman"/>
              </a:rPr>
              <a:t>0</a:t>
            </a:r>
            <a:r>
              <a:rPr dirty="0" sz="450" spc="30" i="1">
                <a:latin typeface="Times New Roman"/>
                <a:cs typeface="Times New Roman"/>
              </a:rPr>
              <a:t> </a:t>
            </a:r>
            <a:r>
              <a:rPr dirty="0" sz="450" i="1">
                <a:latin typeface="Times New Roman"/>
                <a:cs typeface="Times New Roman"/>
              </a:rPr>
              <a:t>que</a:t>
            </a:r>
            <a:r>
              <a:rPr dirty="0" sz="450" spc="14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aparece.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núcleo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3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patas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marcar,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un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transformador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saturable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baja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reluctancia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homopolar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(por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ejemplo,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transformador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trifásico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menos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uno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devanado</a:t>
            </a:r>
            <a:r>
              <a:rPr dirty="0" sz="800" spc="12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delta).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75"/>
              </a:spcBef>
            </a:pPr>
            <a:endParaRPr sz="800">
              <a:latin typeface="Times New Roman"/>
              <a:cs typeface="Times New Roman"/>
            </a:endParaRPr>
          </a:p>
          <a:p>
            <a:pPr marL="101600" marR="80708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comprobación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RMS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permite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especificación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característica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saturación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valores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rms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para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corriente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voltaje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página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características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realiza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conversión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valores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flujo-</a:t>
            </a:r>
            <a:r>
              <a:rPr dirty="0" sz="800" spc="-10">
                <a:latin typeface="Times New Roman"/>
                <a:cs typeface="Times New Roman"/>
              </a:rPr>
              <a:t>corriente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internamente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marcado,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deben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ingresar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valores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normales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flujo-</a:t>
            </a:r>
            <a:r>
              <a:rPr dirty="0" sz="800" spc="-10">
                <a:latin typeface="Times New Roman"/>
                <a:cs typeface="Times New Roman"/>
              </a:rPr>
              <a:t>corriente.</a:t>
            </a:r>
            <a:endParaRPr sz="800">
              <a:latin typeface="Times New Roman"/>
              <a:cs typeface="Times New Roman"/>
            </a:endParaRPr>
          </a:p>
          <a:p>
            <a:pPr marL="1016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devanado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terciario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activar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desactivar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comprobando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3-wind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voltaje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nominal</a:t>
            </a:r>
            <a:endParaRPr sz="800">
              <a:latin typeface="Times New Roman"/>
              <a:cs typeface="Times New Roman"/>
            </a:endParaRPr>
          </a:p>
          <a:p>
            <a:pPr marL="1016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devanados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transformador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voltios.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inductancias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cortocircuito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en</a:t>
            </a:r>
            <a:endParaRPr sz="800">
              <a:latin typeface="Times New Roman"/>
              <a:cs typeface="Times New Roman"/>
            </a:endParaRPr>
          </a:p>
          <a:p>
            <a:pPr marL="101600" marR="669290">
              <a:lnSpc>
                <a:spcPts val="1140"/>
              </a:lnSpc>
              <a:spcBef>
                <a:spcPts val="20"/>
              </a:spcBef>
            </a:pPr>
            <a:r>
              <a:rPr dirty="0" sz="800" spc="10">
                <a:latin typeface="Times New Roman"/>
                <a:cs typeface="Times New Roman"/>
              </a:rPr>
              <a:t>[mH]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si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10" i="1">
                <a:latin typeface="Times New Roman"/>
                <a:cs typeface="Times New Roman"/>
              </a:rPr>
              <a:t>Xopt.</a:t>
            </a:r>
            <a:r>
              <a:rPr dirty="0" sz="800" spc="20" i="1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parámetro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es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0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(predeterminado)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en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el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10" i="1">
                <a:latin typeface="Times New Roman"/>
                <a:cs typeface="Times New Roman"/>
              </a:rPr>
              <a:t>ATP</a:t>
            </a:r>
            <a:r>
              <a:rPr dirty="0" sz="800" spc="20" i="1">
                <a:latin typeface="Times New Roman"/>
                <a:cs typeface="Times New Roman"/>
              </a:rPr>
              <a:t> </a:t>
            </a:r>
            <a:r>
              <a:rPr dirty="0" sz="800" spc="10" i="1">
                <a:latin typeface="Times New Roman"/>
                <a:cs typeface="Times New Roman"/>
              </a:rPr>
              <a:t>|</a:t>
            </a:r>
            <a:r>
              <a:rPr dirty="0" sz="800" spc="15" i="1">
                <a:latin typeface="Times New Roman"/>
                <a:cs typeface="Times New Roman"/>
              </a:rPr>
              <a:t> </a:t>
            </a:r>
            <a:r>
              <a:rPr dirty="0" sz="800" spc="10" i="1">
                <a:latin typeface="Times New Roman"/>
                <a:cs typeface="Times New Roman"/>
              </a:rPr>
              <a:t>Configuración</a:t>
            </a:r>
            <a:r>
              <a:rPr dirty="0" sz="800" spc="20" i="1">
                <a:latin typeface="Times New Roman"/>
                <a:cs typeface="Times New Roman"/>
              </a:rPr>
              <a:t> </a:t>
            </a:r>
            <a:r>
              <a:rPr dirty="0" sz="800" spc="10" i="1">
                <a:latin typeface="Times New Roman"/>
                <a:cs typeface="Times New Roman"/>
              </a:rPr>
              <a:t>/</a:t>
            </a:r>
            <a:r>
              <a:rPr dirty="0" sz="800" spc="15" i="1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página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10" i="1">
                <a:latin typeface="Times New Roman"/>
                <a:cs typeface="Times New Roman"/>
              </a:rPr>
              <a:t>simulación</a:t>
            </a:r>
            <a:r>
              <a:rPr dirty="0" sz="800" spc="20" i="1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.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lo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contrario,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impedancia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[Ω]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frecuencia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 i="1">
                <a:latin typeface="Times New Roman"/>
                <a:cs typeface="Times New Roman"/>
              </a:rPr>
              <a:t>Xopt.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10"/>
              </a:spcBef>
            </a:pPr>
            <a:endParaRPr sz="800">
              <a:latin typeface="Times New Roman"/>
              <a:cs typeface="Times New Roman"/>
            </a:endParaRPr>
          </a:p>
          <a:p>
            <a:pPr marL="101600" marR="42735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admiten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devanados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acoplados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estrella,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triángulo,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automático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todos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cambios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posibles.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Adicionalmente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configuración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zigzag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cambio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arbitrario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&lt;-60,0&gt;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+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&lt;0,60&gt;.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caso</a:t>
            </a:r>
            <a:endParaRPr sz="800">
              <a:latin typeface="Times New Roman"/>
              <a:cs typeface="Times New Roman"/>
            </a:endParaRPr>
          </a:p>
          <a:p>
            <a:pPr marL="1016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devanado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divide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partes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internamente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inductancia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fuga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recalcula.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831370" y="6745525"/>
            <a:ext cx="1841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142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4611106" y="6765349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grpSp>
        <p:nvGrpSpPr>
          <p:cNvPr id="11" name="object 11" descr=""/>
          <p:cNvGrpSpPr/>
          <p:nvPr/>
        </p:nvGrpSpPr>
        <p:grpSpPr>
          <a:xfrm>
            <a:off x="368299" y="7352926"/>
            <a:ext cx="502284" cy="13335"/>
            <a:chOff x="368299" y="7352926"/>
            <a:chExt cx="502284" cy="13335"/>
          </a:xfrm>
        </p:grpSpPr>
        <p:sp>
          <p:nvSpPr>
            <p:cNvPr id="12" name="object 12" descr=""/>
            <p:cNvSpPr/>
            <p:nvPr/>
          </p:nvSpPr>
          <p:spPr>
            <a:xfrm>
              <a:off x="368299" y="7352926"/>
              <a:ext cx="502284" cy="6985"/>
            </a:xfrm>
            <a:custGeom>
              <a:avLst/>
              <a:gdLst/>
              <a:ahLst/>
              <a:cxnLst/>
              <a:rect l="l" t="t" r="r" b="b"/>
              <a:pathLst>
                <a:path w="502284" h="6984">
                  <a:moveTo>
                    <a:pt x="502202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502202" y="0"/>
                  </a:lnTo>
                  <a:lnTo>
                    <a:pt x="502202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368287" y="7352931"/>
              <a:ext cx="502284" cy="13335"/>
            </a:xfrm>
            <a:custGeom>
              <a:avLst/>
              <a:gdLst/>
              <a:ahLst/>
              <a:cxnLst/>
              <a:rect l="l" t="t" r="r" b="b"/>
              <a:pathLst>
                <a:path w="502284" h="13334">
                  <a:moveTo>
                    <a:pt x="502208" y="0"/>
                  </a:moveTo>
                  <a:lnTo>
                    <a:pt x="495604" y="6604"/>
                  </a:lnTo>
                  <a:lnTo>
                    <a:pt x="0" y="6604"/>
                  </a:lnTo>
                  <a:lnTo>
                    <a:pt x="0" y="13208"/>
                  </a:lnTo>
                  <a:lnTo>
                    <a:pt x="495604" y="13208"/>
                  </a:lnTo>
                  <a:lnTo>
                    <a:pt x="502208" y="13208"/>
                  </a:lnTo>
                  <a:lnTo>
                    <a:pt x="502208" y="6604"/>
                  </a:lnTo>
                  <a:lnTo>
                    <a:pt x="502208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368299" y="7352926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4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5" name="object 15" descr=""/>
          <p:cNvSpPr txBox="1"/>
          <p:nvPr/>
        </p:nvSpPr>
        <p:spPr>
          <a:xfrm>
            <a:off x="379553" y="7412925"/>
            <a:ext cx="48450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Page</a:t>
            </a:r>
            <a:r>
              <a:rPr dirty="0" sz="800" spc="6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143</a:t>
            </a:r>
            <a:endParaRPr sz="800">
              <a:latin typeface="Arial"/>
              <a:cs typeface="Arial"/>
            </a:endParaRPr>
          </a:p>
        </p:txBody>
      </p:sp>
      <p:sp>
        <p:nvSpPr>
          <p:cNvPr id="17" name="object 17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18" name="object 18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107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16" name="object 16" descr=""/>
          <p:cNvSpPr txBox="1"/>
          <p:nvPr/>
        </p:nvSpPr>
        <p:spPr>
          <a:xfrm>
            <a:off x="4769696" y="7584732"/>
            <a:ext cx="83375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8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avanzado</a:t>
            </a:r>
            <a:endParaRPr sz="8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935015" y="165100"/>
            <a:ext cx="5226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5" name="object 5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678"/>
                  </a:lnTo>
                  <a:lnTo>
                    <a:pt x="142755" y="98678"/>
                  </a:lnTo>
                  <a:lnTo>
                    <a:pt x="136180" y="99986"/>
                  </a:lnTo>
                  <a:lnTo>
                    <a:pt x="104587" y="124182"/>
                  </a:lnTo>
                  <a:lnTo>
                    <a:pt x="98048" y="143385"/>
                  </a:lnTo>
                  <a:lnTo>
                    <a:pt x="98048" y="569369"/>
                  </a:lnTo>
                  <a:lnTo>
                    <a:pt x="117977" y="603813"/>
                  </a:lnTo>
                  <a:lnTo>
                    <a:pt x="142755" y="614076"/>
                  </a:lnTo>
                  <a:lnTo>
                    <a:pt x="1886711" y="614076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4076"/>
                  </a:moveTo>
                  <a:lnTo>
                    <a:pt x="1744971" y="614076"/>
                  </a:lnTo>
                  <a:lnTo>
                    <a:pt x="1751545" y="612768"/>
                  </a:lnTo>
                  <a:lnTo>
                    <a:pt x="1764174" y="607537"/>
                  </a:lnTo>
                  <a:lnTo>
                    <a:pt x="1788370" y="575944"/>
                  </a:lnTo>
                  <a:lnTo>
                    <a:pt x="1789678" y="569369"/>
                  </a:lnTo>
                  <a:lnTo>
                    <a:pt x="1789678" y="143385"/>
                  </a:lnTo>
                  <a:lnTo>
                    <a:pt x="1769748" y="108942"/>
                  </a:lnTo>
                  <a:lnTo>
                    <a:pt x="1744971" y="98678"/>
                  </a:lnTo>
                  <a:lnTo>
                    <a:pt x="1886711" y="98678"/>
                  </a:lnTo>
                  <a:lnTo>
                    <a:pt x="1886711" y="614076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932176" y="500495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1982" y="528634"/>
                  </a:moveTo>
                  <a:lnTo>
                    <a:pt x="52863" y="528634"/>
                  </a:lnTo>
                  <a:lnTo>
                    <a:pt x="49392" y="528502"/>
                  </a:lnTo>
                  <a:lnTo>
                    <a:pt x="13028" y="510660"/>
                  </a:lnTo>
                  <a:lnTo>
                    <a:pt x="8908" y="504977"/>
                  </a:lnTo>
                  <a:lnTo>
                    <a:pt x="6980" y="502202"/>
                  </a:lnTo>
                  <a:lnTo>
                    <a:pt x="0" y="479207"/>
                  </a:lnTo>
                  <a:lnTo>
                    <a:pt x="0" y="475770"/>
                  </a:lnTo>
                  <a:lnTo>
                    <a:pt x="0" y="49361"/>
                  </a:lnTo>
                  <a:lnTo>
                    <a:pt x="17937" y="12885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775"/>
                  </a:lnTo>
                  <a:lnTo>
                    <a:pt x="1704845" y="49361"/>
                  </a:lnTo>
                  <a:lnTo>
                    <a:pt x="1704845" y="479207"/>
                  </a:lnTo>
                  <a:lnTo>
                    <a:pt x="1695936" y="504977"/>
                  </a:lnTo>
                  <a:lnTo>
                    <a:pt x="1694008" y="508017"/>
                  </a:lnTo>
                  <a:lnTo>
                    <a:pt x="1658890" y="528237"/>
                  </a:lnTo>
                  <a:lnTo>
                    <a:pt x="1655453" y="528502"/>
                  </a:lnTo>
                  <a:lnTo>
                    <a:pt x="1651982" y="52863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171"/>
              <a:ext cx="145374" cy="145374"/>
            </a:xfrm>
            <a:prstGeom prst="rect">
              <a:avLst/>
            </a:prstGeom>
          </p:spPr>
        </p:pic>
      </p:grpSp>
      <p:sp>
        <p:nvSpPr>
          <p:cNvPr id="8" name="object 8" descr=""/>
          <p:cNvSpPr txBox="1"/>
          <p:nvPr/>
        </p:nvSpPr>
        <p:spPr>
          <a:xfrm>
            <a:off x="3519868" y="811596"/>
            <a:ext cx="52959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10">
                <a:latin typeface="Arial MT"/>
                <a:cs typeface="Arial MT"/>
              </a:rPr>
              <a:t>Traduciendo...</a:t>
            </a:r>
            <a:endParaRPr sz="600">
              <a:latin typeface="Arial MT"/>
              <a:cs typeface="Arial MT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089080" y="5285164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5595687" y="5265341"/>
            <a:ext cx="1841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143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2278507" y="1241112"/>
            <a:ext cx="238633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5.12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general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transformador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saturable.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1089080" y="1625694"/>
            <a:ext cx="5053965" cy="3488054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 marR="576580">
              <a:lnSpc>
                <a:spcPct val="113799"/>
              </a:lnSpc>
              <a:spcBef>
                <a:spcPts val="90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trifásico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Saturable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encuentra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Transformadores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y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editar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conectar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principal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cualquier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otro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componente.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Ayuda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esquina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inferior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derecha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ayuda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asociado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con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SATTRAFO.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texto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ayuda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describe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brevemente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significado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valores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entrada: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645"/>
              </a:spcBef>
            </a:pPr>
            <a:r>
              <a:rPr dirty="0" sz="550">
                <a:latin typeface="Courier New"/>
                <a:cs typeface="Courier New"/>
              </a:rPr>
              <a:t>Nombre: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SatTrafo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-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Transformador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saturable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general.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3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fases.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2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o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3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devanados.</a:t>
            </a:r>
            <a:endParaRPr sz="550">
              <a:latin typeface="Courier New"/>
              <a:cs typeface="Courier New"/>
            </a:endParaRPr>
          </a:p>
          <a:p>
            <a:pPr marL="382270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Wye,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Delta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con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todos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los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cambios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fase.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Auto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y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Zigzag.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Tarjeta:</a:t>
            </a:r>
            <a:r>
              <a:rPr dirty="0" sz="550" spc="140">
                <a:latin typeface="Courier New"/>
                <a:cs typeface="Courier New"/>
              </a:rPr>
              <a:t> </a:t>
            </a:r>
            <a:r>
              <a:rPr dirty="0" sz="550" spc="-20">
                <a:latin typeface="Courier New"/>
                <a:cs typeface="Courier New"/>
              </a:rPr>
              <a:t>RAMA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Datos: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Io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=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Corriente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[A]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a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través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la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rama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magnetización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(MB)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en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estado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estacionario.</a:t>
            </a:r>
            <a:endParaRPr sz="550">
              <a:latin typeface="Courier New"/>
              <a:cs typeface="Courier New"/>
            </a:endParaRPr>
          </a:p>
          <a:p>
            <a:pPr marL="547370">
              <a:lnSpc>
                <a:spcPct val="100000"/>
              </a:lnSpc>
              <a:spcBef>
                <a:spcPts val="65"/>
              </a:spcBef>
            </a:pPr>
            <a:r>
              <a:rPr dirty="0" sz="550">
                <a:latin typeface="Courier New"/>
                <a:cs typeface="Courier New"/>
              </a:rPr>
              <a:t>Fo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=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Flux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[Wb-turn]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en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MB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en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estado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estacionario.</a:t>
            </a:r>
            <a:endParaRPr sz="550">
              <a:latin typeface="Courier New"/>
              <a:cs typeface="Courier New"/>
            </a:endParaRPr>
          </a:p>
          <a:p>
            <a:pPr marL="758825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El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par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Io,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Fo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define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la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inductancia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en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MB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en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estado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estacionario.</a:t>
            </a:r>
            <a:endParaRPr sz="550">
              <a:latin typeface="Courier New"/>
              <a:cs typeface="Courier New"/>
            </a:endParaRPr>
          </a:p>
          <a:p>
            <a:pPr marL="547370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Rm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=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Resistencia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en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la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rama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magnetización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en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[ohm].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Núcleo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5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patas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o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carcasa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3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patas.</a:t>
            </a:r>
            <a:endParaRPr sz="550">
              <a:latin typeface="Courier New"/>
              <a:cs typeface="Courier New"/>
            </a:endParaRPr>
          </a:p>
          <a:p>
            <a:pPr marL="758825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La</a:t>
            </a:r>
            <a:r>
              <a:rPr dirty="0" sz="550" spc="10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rama</a:t>
            </a:r>
            <a:r>
              <a:rPr dirty="0" sz="550" spc="10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magnetizante</a:t>
            </a:r>
            <a:r>
              <a:rPr dirty="0" sz="550" spc="10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siempre</a:t>
            </a:r>
            <a:r>
              <a:rPr dirty="0" sz="550" spc="10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está</a:t>
            </a:r>
            <a:r>
              <a:rPr dirty="0" sz="550" spc="10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conectada</a:t>
            </a:r>
            <a:r>
              <a:rPr dirty="0" sz="550" spc="10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al</a:t>
            </a:r>
            <a:r>
              <a:rPr dirty="0" sz="550" spc="10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devanado</a:t>
            </a:r>
            <a:r>
              <a:rPr dirty="0" sz="550" spc="10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PRIMARIO</a:t>
            </a:r>
            <a:r>
              <a:rPr dirty="0" sz="550" spc="10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y</a:t>
            </a:r>
            <a:r>
              <a:rPr dirty="0" sz="550" spc="105">
                <a:latin typeface="Courier New"/>
                <a:cs typeface="Courier New"/>
              </a:rPr>
              <a:t> </a:t>
            </a:r>
            <a:r>
              <a:rPr dirty="0" sz="550" spc="-25">
                <a:latin typeface="Courier New"/>
                <a:cs typeface="Courier New"/>
              </a:rPr>
              <a:t>Rm</a:t>
            </a:r>
            <a:endParaRPr sz="550">
              <a:latin typeface="Courier New"/>
              <a:cs typeface="Courier New"/>
            </a:endParaRPr>
          </a:p>
          <a:p>
            <a:pPr marL="758825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se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refiere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a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este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voltaje.</a:t>
            </a:r>
            <a:endParaRPr sz="550">
              <a:latin typeface="Courier New"/>
              <a:cs typeface="Courier New"/>
            </a:endParaRPr>
          </a:p>
          <a:p>
            <a:pPr marL="488315" marR="5080" indent="59055">
              <a:lnSpc>
                <a:spcPct val="110400"/>
              </a:lnSpc>
            </a:pPr>
            <a:r>
              <a:rPr dirty="0" sz="550">
                <a:latin typeface="Courier New"/>
                <a:cs typeface="Courier New"/>
              </a:rPr>
              <a:t>R0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=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renuencia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la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ruta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retorno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aire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secuencia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cero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para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el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flujo.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Tipo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núcleo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3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patas </a:t>
            </a:r>
            <a:r>
              <a:rPr dirty="0" sz="550">
                <a:latin typeface="Courier New"/>
                <a:cs typeface="Courier New"/>
              </a:rPr>
              <a:t>Vrp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=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Tensión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nominal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en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[V]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devanado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primario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(solo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importan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las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relaciones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tensión).</a:t>
            </a:r>
            <a:endParaRPr sz="550">
              <a:latin typeface="Courier New"/>
              <a:cs typeface="Courier New"/>
            </a:endParaRPr>
          </a:p>
          <a:p>
            <a:pPr marL="547370">
              <a:lnSpc>
                <a:spcPct val="100000"/>
              </a:lnSpc>
              <a:spcBef>
                <a:spcPts val="65"/>
              </a:spcBef>
            </a:pPr>
            <a:r>
              <a:rPr dirty="0" sz="550">
                <a:latin typeface="Courier New"/>
                <a:cs typeface="Courier New"/>
              </a:rPr>
              <a:t>Rp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=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Resistencia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en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el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devanado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primario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en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[ohmios].</a:t>
            </a:r>
            <a:endParaRPr sz="550">
              <a:latin typeface="Courier New"/>
              <a:cs typeface="Courier New"/>
            </a:endParaRPr>
          </a:p>
          <a:p>
            <a:pPr marL="547370">
              <a:lnSpc>
                <a:spcPct val="100000"/>
              </a:lnSpc>
              <a:spcBef>
                <a:spcPts val="125"/>
              </a:spcBef>
            </a:pPr>
            <a:r>
              <a:rPr dirty="0" sz="550">
                <a:latin typeface="Courier New"/>
                <a:cs typeface="Courier New"/>
              </a:rPr>
              <a:t>Lp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=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Inductancia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en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el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devanado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primario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en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[mH]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si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Xopt.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=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0</a:t>
            </a:r>
            <a:endParaRPr sz="550">
              <a:latin typeface="Courier New"/>
              <a:cs typeface="Courier New"/>
            </a:endParaRPr>
          </a:p>
          <a:p>
            <a:pPr marL="758825">
              <a:lnSpc>
                <a:spcPct val="100000"/>
              </a:lnSpc>
              <a:spcBef>
                <a:spcPts val="65"/>
              </a:spcBef>
            </a:pPr>
            <a:r>
              <a:rPr dirty="0" sz="550">
                <a:latin typeface="Courier New"/>
                <a:cs typeface="Courier New"/>
              </a:rPr>
              <a:t>Inductancia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en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el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devanado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primario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en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[ohm]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si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Xopt.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=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Frecuencia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potencia.</a:t>
            </a:r>
            <a:endParaRPr sz="550">
              <a:latin typeface="Courier New"/>
              <a:cs typeface="Courier New"/>
            </a:endParaRPr>
          </a:p>
          <a:p>
            <a:pPr marL="488315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Vrs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=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Tensión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nominal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en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[V]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devanado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secundario.</a:t>
            </a:r>
            <a:endParaRPr sz="550">
              <a:latin typeface="Courier New"/>
              <a:cs typeface="Courier New"/>
            </a:endParaRPr>
          </a:p>
          <a:p>
            <a:pPr marL="54737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Rs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=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Resistencia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en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el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devanado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secundario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en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[ohmios].</a:t>
            </a:r>
            <a:endParaRPr sz="550">
              <a:latin typeface="Courier New"/>
              <a:cs typeface="Courier New"/>
            </a:endParaRPr>
          </a:p>
          <a:p>
            <a:pPr marL="547370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Ls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=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Inductancia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en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el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devanado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secundario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en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[mH]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si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Xopt.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=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0</a:t>
            </a:r>
            <a:endParaRPr sz="550">
              <a:latin typeface="Courier New"/>
              <a:cs typeface="Courier New"/>
            </a:endParaRPr>
          </a:p>
          <a:p>
            <a:pPr marL="758825">
              <a:lnSpc>
                <a:spcPct val="100000"/>
              </a:lnSpc>
              <a:spcBef>
                <a:spcPts val="65"/>
              </a:spcBef>
            </a:pPr>
            <a:r>
              <a:rPr dirty="0" sz="550">
                <a:latin typeface="Courier New"/>
                <a:cs typeface="Courier New"/>
              </a:rPr>
              <a:t>Inductancia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en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el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devanado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secundario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en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[ohm]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si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Xopt.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=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Frecuencia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potencia.</a:t>
            </a:r>
            <a:endParaRPr sz="550">
              <a:latin typeface="Courier New"/>
              <a:cs typeface="Courier New"/>
            </a:endParaRPr>
          </a:p>
          <a:p>
            <a:pPr marL="488315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Vrt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=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Tensión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nominal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en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[V]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devanado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terciario.</a:t>
            </a:r>
            <a:endParaRPr sz="550">
              <a:latin typeface="Courier New"/>
              <a:cs typeface="Courier New"/>
            </a:endParaRPr>
          </a:p>
          <a:p>
            <a:pPr marL="547370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Rt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=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Resistencia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en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el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devanado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terciario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en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[ohm].</a:t>
            </a:r>
            <a:endParaRPr sz="550">
              <a:latin typeface="Courier New"/>
              <a:cs typeface="Courier New"/>
            </a:endParaRPr>
          </a:p>
          <a:p>
            <a:pPr marL="547370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Lt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=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Inductancia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en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el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devanado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terciario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en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[mH]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si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Xopt.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=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0</a:t>
            </a:r>
            <a:endParaRPr sz="550">
              <a:latin typeface="Courier New"/>
              <a:cs typeface="Courier New"/>
            </a:endParaRPr>
          </a:p>
          <a:p>
            <a:pPr marL="758825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Inductancia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en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el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devanado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terciario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en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[ohm]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si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Xopt.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=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Frecuencia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potencia.</a:t>
            </a:r>
            <a:endParaRPr sz="550">
              <a:latin typeface="Courier New"/>
              <a:cs typeface="Courier New"/>
            </a:endParaRPr>
          </a:p>
          <a:p>
            <a:pPr marL="758825" marR="1329055" indent="-271145">
              <a:lnSpc>
                <a:spcPct val="110400"/>
              </a:lnSpc>
            </a:pPr>
            <a:r>
              <a:rPr dirty="0" sz="550">
                <a:latin typeface="Courier New"/>
                <a:cs typeface="Courier New"/>
              </a:rPr>
              <a:t>RMS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=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desmarcado: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se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debe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ingresar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la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característica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corriente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/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flujo. </a:t>
            </a:r>
            <a:r>
              <a:rPr dirty="0" sz="550">
                <a:latin typeface="Courier New"/>
                <a:cs typeface="Courier New"/>
              </a:rPr>
              <a:t>marcado: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se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debe</a:t>
            </a:r>
            <a:r>
              <a:rPr dirty="0" sz="550" spc="10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ingresar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la</a:t>
            </a:r>
            <a:r>
              <a:rPr dirty="0" sz="550" spc="10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característica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Irms</a:t>
            </a:r>
            <a:r>
              <a:rPr dirty="0" sz="550" spc="10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/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Urms.</a:t>
            </a:r>
            <a:endParaRPr sz="550">
              <a:latin typeface="Courier New"/>
              <a:cs typeface="Courier New"/>
            </a:endParaRPr>
          </a:p>
          <a:p>
            <a:pPr marL="1347470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ATPDRAW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realiza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un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cálculo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SATURACIÓN.</a:t>
            </a:r>
            <a:endParaRPr sz="550">
              <a:latin typeface="Courier New"/>
              <a:cs typeface="Courier New"/>
            </a:endParaRPr>
          </a:p>
          <a:p>
            <a:pPr marL="758825" marR="50800" indent="-694055">
              <a:lnSpc>
                <a:spcPct val="110400"/>
              </a:lnSpc>
              <a:spcBef>
                <a:spcPts val="50"/>
              </a:spcBef>
            </a:pPr>
            <a:r>
              <a:rPr dirty="0" sz="550">
                <a:latin typeface="Courier New"/>
                <a:cs typeface="Courier New"/>
              </a:rPr>
              <a:t>Núcleo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3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patas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=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verificado: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se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supone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un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transformador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del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tipo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núcleo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3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patas.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TRANSFORMADOR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TRIFÁSICO </a:t>
            </a:r>
            <a:r>
              <a:rPr dirty="0" sz="550">
                <a:latin typeface="Courier New"/>
                <a:cs typeface="Courier New"/>
              </a:rPr>
              <a:t>sin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marcar: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se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supone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un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tipo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carcasa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5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o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3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patas.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TRANSFORMADOR.</a:t>
            </a:r>
            <a:endParaRPr sz="550">
              <a:latin typeface="Courier New"/>
              <a:cs typeface="Courier New"/>
            </a:endParaRPr>
          </a:p>
          <a:p>
            <a:pPr marL="276860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3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vientos.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=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Activa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el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devanado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terciario.</a:t>
            </a:r>
            <a:endParaRPr sz="550">
              <a:latin typeface="Courier New"/>
              <a:cs typeface="Courier New"/>
            </a:endParaRPr>
          </a:p>
          <a:p>
            <a:pPr marL="12700" marR="889000">
              <a:lnSpc>
                <a:spcPct val="110400"/>
              </a:lnSpc>
              <a:spcBef>
                <a:spcPts val="50"/>
              </a:spcBef>
            </a:pPr>
            <a:r>
              <a:rPr dirty="0" sz="550">
                <a:latin typeface="Courier New"/>
                <a:cs typeface="Courier New"/>
              </a:rPr>
              <a:t>La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salida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especificó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la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salida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la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rama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magnetización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(potencia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y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energía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no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compatibles). </a:t>
            </a:r>
            <a:r>
              <a:rPr dirty="0" sz="550">
                <a:latin typeface="Courier New"/>
                <a:cs typeface="Courier New"/>
              </a:rPr>
              <a:t>Nodo: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P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=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lado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primario.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Nodo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trifásico.</a:t>
            </a:r>
            <a:endParaRPr sz="550">
              <a:latin typeface="Courier New"/>
              <a:cs typeface="Courier New"/>
            </a:endParaRPr>
          </a:p>
        </p:txBody>
      </p:sp>
      <p:grpSp>
        <p:nvGrpSpPr>
          <p:cNvPr id="13" name="object 13" descr=""/>
          <p:cNvGrpSpPr/>
          <p:nvPr/>
        </p:nvGrpSpPr>
        <p:grpSpPr>
          <a:xfrm>
            <a:off x="368299" y="5733975"/>
            <a:ext cx="502284" cy="13335"/>
            <a:chOff x="368299" y="5733975"/>
            <a:chExt cx="502284" cy="13335"/>
          </a:xfrm>
        </p:grpSpPr>
        <p:sp>
          <p:nvSpPr>
            <p:cNvPr id="14" name="object 14" descr=""/>
            <p:cNvSpPr/>
            <p:nvPr/>
          </p:nvSpPr>
          <p:spPr>
            <a:xfrm>
              <a:off x="368299" y="5733975"/>
              <a:ext cx="502284" cy="6985"/>
            </a:xfrm>
            <a:custGeom>
              <a:avLst/>
              <a:gdLst/>
              <a:ahLst/>
              <a:cxnLst/>
              <a:rect l="l" t="t" r="r" b="b"/>
              <a:pathLst>
                <a:path w="502284" h="6985">
                  <a:moveTo>
                    <a:pt x="502202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502202" y="0"/>
                  </a:lnTo>
                  <a:lnTo>
                    <a:pt x="502202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368287" y="5733973"/>
              <a:ext cx="502284" cy="13335"/>
            </a:xfrm>
            <a:custGeom>
              <a:avLst/>
              <a:gdLst/>
              <a:ahLst/>
              <a:cxnLst/>
              <a:rect l="l" t="t" r="r" b="b"/>
              <a:pathLst>
                <a:path w="502284" h="13335">
                  <a:moveTo>
                    <a:pt x="502208" y="0"/>
                  </a:moveTo>
                  <a:lnTo>
                    <a:pt x="495604" y="6616"/>
                  </a:lnTo>
                  <a:lnTo>
                    <a:pt x="0" y="6616"/>
                  </a:lnTo>
                  <a:lnTo>
                    <a:pt x="0" y="13220"/>
                  </a:lnTo>
                  <a:lnTo>
                    <a:pt x="495604" y="13220"/>
                  </a:lnTo>
                  <a:lnTo>
                    <a:pt x="502208" y="13220"/>
                  </a:lnTo>
                  <a:lnTo>
                    <a:pt x="502208" y="6616"/>
                  </a:lnTo>
                  <a:lnTo>
                    <a:pt x="502208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368299" y="5733975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" name="object 17" descr=""/>
          <p:cNvSpPr txBox="1"/>
          <p:nvPr/>
        </p:nvSpPr>
        <p:spPr>
          <a:xfrm>
            <a:off x="379553" y="5793975"/>
            <a:ext cx="48450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Page</a:t>
            </a:r>
            <a:r>
              <a:rPr dirty="0" sz="800" spc="6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144</a:t>
            </a:r>
            <a:endParaRPr sz="800">
              <a:latin typeface="Arial"/>
              <a:cs typeface="Arial"/>
            </a:endParaRPr>
          </a:p>
        </p:txBody>
      </p:sp>
      <p:sp>
        <p:nvSpPr>
          <p:cNvPr id="20" name="object 20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21" name="object 21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107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18" name="object 18" descr=""/>
          <p:cNvSpPr txBox="1"/>
          <p:nvPr/>
        </p:nvSpPr>
        <p:spPr>
          <a:xfrm>
            <a:off x="4518595" y="5965781"/>
            <a:ext cx="83375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8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avanzado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831370" y="6376795"/>
            <a:ext cx="4624070" cy="3811904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47370" marR="2444750" indent="52705">
              <a:lnSpc>
                <a:spcPct val="118300"/>
              </a:lnSpc>
              <a:spcBef>
                <a:spcPts val="95"/>
              </a:spcBef>
            </a:pPr>
            <a:r>
              <a:rPr dirty="0" sz="550">
                <a:latin typeface="Courier New"/>
                <a:cs typeface="Courier New"/>
              </a:rPr>
              <a:t>S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=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lado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secundario.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Nodo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trifásico. </a:t>
            </a:r>
            <a:r>
              <a:rPr dirty="0" sz="550">
                <a:latin typeface="Courier New"/>
                <a:cs typeface="Courier New"/>
              </a:rPr>
              <a:t>PN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=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Punto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neutro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lado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primario.</a:t>
            </a:r>
            <a:endParaRPr sz="550">
              <a:latin typeface="Courier New"/>
              <a:cs typeface="Courier New"/>
            </a:endParaRPr>
          </a:p>
          <a:p>
            <a:pPr marL="547370">
              <a:lnSpc>
                <a:spcPct val="100000"/>
              </a:lnSpc>
              <a:spcBef>
                <a:spcPts val="65"/>
              </a:spcBef>
            </a:pPr>
            <a:r>
              <a:rPr dirty="0" sz="550">
                <a:latin typeface="Courier New"/>
                <a:cs typeface="Courier New"/>
              </a:rPr>
              <a:t>SN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=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Punto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neutro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lado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secundario.</a:t>
            </a:r>
            <a:endParaRPr sz="550">
              <a:latin typeface="Courier New"/>
              <a:cs typeface="Courier New"/>
            </a:endParaRPr>
          </a:p>
          <a:p>
            <a:pPr marL="600710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T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=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lado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terciario.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Nodo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trifásico.</a:t>
            </a:r>
            <a:endParaRPr sz="550">
              <a:latin typeface="Courier New"/>
              <a:cs typeface="Courier New"/>
            </a:endParaRPr>
          </a:p>
          <a:p>
            <a:pPr marL="54737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TN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=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Punto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neutro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del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lado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terciario.</a:t>
            </a:r>
            <a:endParaRPr sz="550">
              <a:latin typeface="Courier New"/>
              <a:cs typeface="Courier New"/>
            </a:endParaRPr>
          </a:p>
          <a:p>
            <a:pPr marL="494665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Sat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=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nodo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interno,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conexión</a:t>
            </a:r>
            <a:r>
              <a:rPr dirty="0" sz="550" spc="10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del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circuito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magnetización</a:t>
            </a:r>
            <a:r>
              <a:rPr dirty="0" sz="550" spc="10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con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saturación.</a:t>
            </a:r>
            <a:endParaRPr sz="550">
              <a:latin typeface="Courier New"/>
              <a:cs typeface="Courier New"/>
            </a:endParaRPr>
          </a:p>
          <a:p>
            <a:pPr marL="118110" marR="372110" indent="-106045">
              <a:lnSpc>
                <a:spcPct val="110400"/>
              </a:lnSpc>
            </a:pPr>
            <a:r>
              <a:rPr dirty="0" sz="550">
                <a:latin typeface="Courier New"/>
                <a:cs typeface="Courier New"/>
              </a:rPr>
              <a:t>El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acoplamiento</a:t>
            </a:r>
            <a:r>
              <a:rPr dirty="0" sz="550" spc="10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se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especifica</a:t>
            </a:r>
            <a:r>
              <a:rPr dirty="0" sz="550" spc="10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para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cada</a:t>
            </a:r>
            <a:r>
              <a:rPr dirty="0" sz="550" spc="10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devanado,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con</a:t>
            </a:r>
            <a:r>
              <a:rPr dirty="0" sz="550" spc="10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cuatro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opciones</a:t>
            </a:r>
            <a:r>
              <a:rPr dirty="0" sz="550" spc="10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</a:t>
            </a:r>
            <a:r>
              <a:rPr dirty="0" sz="550" spc="10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acoplamiento: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Y,</a:t>
            </a:r>
            <a:r>
              <a:rPr dirty="0" sz="550" spc="10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D,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A,</a:t>
            </a:r>
            <a:r>
              <a:rPr dirty="0" sz="550" spc="100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Z </a:t>
            </a:r>
            <a:r>
              <a:rPr dirty="0" sz="550">
                <a:latin typeface="Courier New"/>
                <a:cs typeface="Courier New"/>
              </a:rPr>
              <a:t>Todos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los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cambios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fase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son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compatibles.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Nota</a:t>
            </a:r>
            <a:r>
              <a:rPr dirty="0" sz="550" spc="13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especial</a:t>
            </a:r>
            <a:r>
              <a:rPr dirty="0" sz="550" spc="14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sobre</a:t>
            </a:r>
            <a:r>
              <a:rPr dirty="0" sz="550" spc="14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transformadores</a:t>
            </a:r>
            <a:r>
              <a:rPr dirty="0" sz="550" spc="140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automáticos:</a:t>
            </a:r>
            <a:endParaRPr sz="550">
              <a:latin typeface="Courier New"/>
              <a:cs typeface="Courier New"/>
            </a:endParaRPr>
          </a:p>
          <a:p>
            <a:pPr marL="118110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Los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devanados</a:t>
            </a:r>
            <a:r>
              <a:rPr dirty="0" sz="550" spc="10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primario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y</a:t>
            </a:r>
            <a:r>
              <a:rPr dirty="0" sz="550" spc="10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secundario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deben</a:t>
            </a:r>
            <a:r>
              <a:rPr dirty="0" sz="550" spc="10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ser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</a:t>
            </a:r>
            <a:r>
              <a:rPr dirty="0" sz="550" spc="10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acoplamiento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A</a:t>
            </a:r>
            <a:r>
              <a:rPr dirty="0" sz="550" spc="100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(uto).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65"/>
              </a:spcBef>
            </a:pPr>
            <a:r>
              <a:rPr dirty="0" sz="550">
                <a:latin typeface="Courier New"/>
                <a:cs typeface="Courier New"/>
              </a:rPr>
              <a:t>Nota</a:t>
            </a:r>
            <a:r>
              <a:rPr dirty="0" sz="550" spc="14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especial</a:t>
            </a:r>
            <a:r>
              <a:rPr dirty="0" sz="550" spc="14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sobre</a:t>
            </a:r>
            <a:r>
              <a:rPr dirty="0" sz="550" spc="14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transformadores</a:t>
            </a:r>
            <a:r>
              <a:rPr dirty="0" sz="550" spc="140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ZigZag:</a:t>
            </a:r>
            <a:endParaRPr sz="550">
              <a:latin typeface="Courier New"/>
              <a:cs typeface="Courier New"/>
            </a:endParaRPr>
          </a:p>
          <a:p>
            <a:pPr marL="11811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Para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este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tipo,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el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usuario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puede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especificar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un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cambio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fase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en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el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rango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&lt;-60,0&gt;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y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&lt;0,60&gt;.</a:t>
            </a:r>
            <a:endParaRPr sz="550">
              <a:latin typeface="Courier New"/>
              <a:cs typeface="Courier New"/>
            </a:endParaRPr>
          </a:p>
          <a:p>
            <a:pPr marL="118110" marR="135890">
              <a:lnSpc>
                <a:spcPct val="110400"/>
              </a:lnSpc>
            </a:pPr>
            <a:r>
              <a:rPr dirty="0" sz="550">
                <a:latin typeface="Courier New"/>
                <a:cs typeface="Courier New"/>
              </a:rPr>
              <a:t>Tenga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en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cuenta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que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los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valores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-60,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0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y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+60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grados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son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ilegales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(como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una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las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partes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bobinado degenera)</a:t>
            </a:r>
            <a:endParaRPr sz="550">
              <a:latin typeface="Courier New"/>
              <a:cs typeface="Courier New"/>
            </a:endParaRPr>
          </a:p>
          <a:p>
            <a:pPr marL="11811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El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cambio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fase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se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da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en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relación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con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un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devanado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acoplado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en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 spc="-25">
                <a:latin typeface="Courier New"/>
                <a:cs typeface="Courier New"/>
              </a:rPr>
              <a:t>Y.</a:t>
            </a:r>
            <a:endParaRPr sz="550">
              <a:latin typeface="Courier New"/>
              <a:cs typeface="Courier New"/>
            </a:endParaRPr>
          </a:p>
          <a:p>
            <a:pPr marL="118110" marR="266700">
              <a:lnSpc>
                <a:spcPct val="110400"/>
              </a:lnSpc>
            </a:pPr>
            <a:r>
              <a:rPr dirty="0" sz="550">
                <a:latin typeface="Courier New"/>
                <a:cs typeface="Courier New"/>
              </a:rPr>
              <a:t>Si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el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devanado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primario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está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acoplado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en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zigzag,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todos</a:t>
            </a:r>
            <a:r>
              <a:rPr dirty="0" sz="550" spc="10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los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demás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devanados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se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desplazarán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con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 spc="-25">
                <a:latin typeface="Courier New"/>
                <a:cs typeface="Courier New"/>
              </a:rPr>
              <a:t>él. </a:t>
            </a:r>
            <a:r>
              <a:rPr dirty="0" sz="550">
                <a:latin typeface="Courier New"/>
                <a:cs typeface="Courier New"/>
              </a:rPr>
              <a:t>Si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el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devanado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primario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está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acoplado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en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D,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30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grados.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debe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ser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agregado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/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restado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a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la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 spc="-20">
                <a:latin typeface="Courier New"/>
                <a:cs typeface="Courier New"/>
              </a:rPr>
              <a:t>fase</a:t>
            </a:r>
            <a:endParaRPr sz="550">
              <a:latin typeface="Courier New"/>
              <a:cs typeface="Courier New"/>
            </a:endParaRPr>
          </a:p>
          <a:p>
            <a:pPr marL="118110">
              <a:lnSpc>
                <a:spcPct val="100000"/>
              </a:lnSpc>
              <a:spcBef>
                <a:spcPts val="125"/>
              </a:spcBef>
            </a:pPr>
            <a:r>
              <a:rPr dirty="0" sz="550" spc="-10">
                <a:latin typeface="Courier New"/>
                <a:cs typeface="Courier New"/>
              </a:rPr>
              <a:t>turnos</a:t>
            </a:r>
            <a:endParaRPr sz="550">
              <a:latin typeface="Courier New"/>
              <a:cs typeface="Courier New"/>
            </a:endParaRPr>
          </a:p>
          <a:p>
            <a:pPr marL="118110" marR="5080">
              <a:lnSpc>
                <a:spcPct val="110400"/>
              </a:lnSpc>
            </a:pPr>
            <a:r>
              <a:rPr dirty="0" sz="550">
                <a:latin typeface="Courier New"/>
                <a:cs typeface="Courier New"/>
              </a:rPr>
              <a:t>Para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los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cambios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fase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negativos,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el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devanado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fase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A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comienza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en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el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tramo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1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(llamado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z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con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voltaje </a:t>
            </a:r>
            <a:r>
              <a:rPr dirty="0" sz="550">
                <a:latin typeface="Courier New"/>
                <a:cs typeface="Courier New"/>
              </a:rPr>
              <a:t>Uz)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y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continúa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en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la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dirección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opuesta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en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el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tramo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3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(llamado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y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con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voltaje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 spc="-20">
                <a:latin typeface="Courier New"/>
                <a:cs typeface="Courier New"/>
              </a:rPr>
              <a:t>Uy).</a:t>
            </a:r>
            <a:endParaRPr sz="550">
              <a:latin typeface="Courier New"/>
              <a:cs typeface="Courier New"/>
            </a:endParaRPr>
          </a:p>
          <a:p>
            <a:pPr marL="118110">
              <a:lnSpc>
                <a:spcPct val="100000"/>
              </a:lnSpc>
              <a:spcBef>
                <a:spcPts val="65"/>
              </a:spcBef>
            </a:pPr>
            <a:r>
              <a:rPr dirty="0" sz="550">
                <a:latin typeface="Courier New"/>
                <a:cs typeface="Courier New"/>
              </a:rPr>
              <a:t>Para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los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cambios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fase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negativos,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la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fase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A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comienza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en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el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tramo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1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y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continúa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en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el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lado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opuesto.</a:t>
            </a:r>
            <a:endParaRPr sz="550">
              <a:latin typeface="Courier New"/>
              <a:cs typeface="Courier New"/>
            </a:endParaRPr>
          </a:p>
          <a:p>
            <a:pPr marL="11811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dirección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en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la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pierna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 spc="-25">
                <a:latin typeface="Courier New"/>
                <a:cs typeface="Courier New"/>
              </a:rPr>
              <a:t>2.</a:t>
            </a:r>
            <a:endParaRPr sz="550">
              <a:latin typeface="Courier New"/>
              <a:cs typeface="Courier New"/>
            </a:endParaRPr>
          </a:p>
          <a:p>
            <a:pPr marL="118110" marR="528320">
              <a:lnSpc>
                <a:spcPct val="110400"/>
              </a:lnSpc>
            </a:pPr>
            <a:r>
              <a:rPr dirty="0" sz="550">
                <a:latin typeface="Courier New"/>
                <a:cs typeface="Courier New"/>
              </a:rPr>
              <a:t>La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situación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normal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es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especificar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un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cambio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fase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+/-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30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grados.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en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cuyo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caso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los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 spc="-25">
                <a:latin typeface="Courier New"/>
                <a:cs typeface="Courier New"/>
              </a:rPr>
              <a:t>dos </a:t>
            </a:r>
            <a:r>
              <a:rPr dirty="0" sz="550">
                <a:latin typeface="Courier New"/>
                <a:cs typeface="Courier New"/>
              </a:rPr>
              <a:t>partes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del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devanado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tienen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el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mismo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nivel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voltaje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impedancia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fuga.</a:t>
            </a:r>
            <a:endParaRPr sz="550">
              <a:latin typeface="Courier New"/>
              <a:cs typeface="Courier New"/>
            </a:endParaRPr>
          </a:p>
          <a:p>
            <a:pPr marL="118110" marR="746125">
              <a:lnSpc>
                <a:spcPct val="110400"/>
              </a:lnSpc>
              <a:spcBef>
                <a:spcPts val="55"/>
              </a:spcBef>
            </a:pPr>
            <a:r>
              <a:rPr dirty="0" sz="550">
                <a:latin typeface="Courier New"/>
                <a:cs typeface="Courier New"/>
              </a:rPr>
              <a:t>En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general,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la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relación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entre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la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segunda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parte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del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devanado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Uy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y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la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primera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parte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 spc="-25">
                <a:latin typeface="Courier New"/>
                <a:cs typeface="Courier New"/>
              </a:rPr>
              <a:t>Uz</a:t>
            </a:r>
            <a:r>
              <a:rPr dirty="0" sz="550" spc="50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es</a:t>
            </a:r>
            <a:r>
              <a:rPr dirty="0" sz="550" spc="4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n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=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Uy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/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Uz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=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sin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(a)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/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sin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(60-a)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donde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a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es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el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valor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absoluto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del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cambio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fase. </a:t>
            </a:r>
            <a:r>
              <a:rPr dirty="0" sz="550">
                <a:latin typeface="Courier New"/>
                <a:cs typeface="Courier New"/>
              </a:rPr>
              <a:t>Esto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 spc="-25">
                <a:latin typeface="Courier New"/>
                <a:cs typeface="Courier New"/>
              </a:rPr>
              <a:t>da:</a:t>
            </a:r>
            <a:endParaRPr sz="550">
              <a:latin typeface="Courier New"/>
              <a:cs typeface="Courier New"/>
            </a:endParaRPr>
          </a:p>
          <a:p>
            <a:pPr marL="11811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Uz</a:t>
            </a:r>
            <a:r>
              <a:rPr dirty="0" sz="550" spc="3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=</a:t>
            </a:r>
            <a:r>
              <a:rPr dirty="0" sz="550" spc="4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U</a:t>
            </a:r>
            <a:r>
              <a:rPr dirty="0" sz="550" spc="4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/</a:t>
            </a:r>
            <a:r>
              <a:rPr dirty="0" sz="550" spc="4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(cos</a:t>
            </a:r>
            <a:r>
              <a:rPr dirty="0" sz="550" spc="4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(a)</a:t>
            </a:r>
            <a:r>
              <a:rPr dirty="0" sz="550" spc="4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+</a:t>
            </a:r>
            <a:r>
              <a:rPr dirty="0" sz="550" spc="4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n</a:t>
            </a:r>
            <a:r>
              <a:rPr dirty="0" sz="550" spc="4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*</a:t>
            </a:r>
            <a:r>
              <a:rPr dirty="0" sz="550" spc="4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cos</a:t>
            </a:r>
            <a:r>
              <a:rPr dirty="0" sz="550" spc="4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(60-a))</a:t>
            </a:r>
            <a:r>
              <a:rPr dirty="0" sz="550" spc="4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y</a:t>
            </a:r>
            <a:r>
              <a:rPr dirty="0" sz="550" spc="4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Uy</a:t>
            </a:r>
            <a:r>
              <a:rPr dirty="0" sz="550" spc="4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=</a:t>
            </a:r>
            <a:r>
              <a:rPr dirty="0" sz="550" spc="4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Uz</a:t>
            </a:r>
            <a:r>
              <a:rPr dirty="0" sz="550" spc="4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*</a:t>
            </a:r>
            <a:r>
              <a:rPr dirty="0" sz="550" spc="45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n</a:t>
            </a:r>
            <a:endParaRPr sz="550">
              <a:latin typeface="Courier New"/>
              <a:cs typeface="Courier New"/>
            </a:endParaRPr>
          </a:p>
          <a:p>
            <a:pPr marL="118110">
              <a:lnSpc>
                <a:spcPct val="100000"/>
              </a:lnSpc>
              <a:spcBef>
                <a:spcPts val="65"/>
              </a:spcBef>
            </a:pPr>
            <a:r>
              <a:rPr dirty="0" sz="550">
                <a:latin typeface="Courier New"/>
                <a:cs typeface="Courier New"/>
              </a:rPr>
              <a:t>Lz</a:t>
            </a:r>
            <a:r>
              <a:rPr dirty="0" sz="550" spc="2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=</a:t>
            </a:r>
            <a:r>
              <a:rPr dirty="0" sz="550" spc="3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L</a:t>
            </a:r>
            <a:r>
              <a:rPr dirty="0" sz="550" spc="3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/</a:t>
            </a:r>
            <a:r>
              <a:rPr dirty="0" sz="550" spc="3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(1</a:t>
            </a:r>
            <a:r>
              <a:rPr dirty="0" sz="550" spc="3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+</a:t>
            </a:r>
            <a:r>
              <a:rPr dirty="0" sz="550" spc="3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n</a:t>
            </a:r>
            <a:r>
              <a:rPr dirty="0" sz="550" spc="3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*</a:t>
            </a:r>
            <a:r>
              <a:rPr dirty="0" sz="550" spc="3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n)</a:t>
            </a:r>
            <a:r>
              <a:rPr dirty="0" sz="550" spc="3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y</a:t>
            </a:r>
            <a:r>
              <a:rPr dirty="0" sz="550" spc="3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Ly</a:t>
            </a:r>
            <a:r>
              <a:rPr dirty="0" sz="550" spc="3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=</a:t>
            </a:r>
            <a:r>
              <a:rPr dirty="0" sz="550" spc="3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Lz</a:t>
            </a:r>
            <a:r>
              <a:rPr dirty="0" sz="550" spc="3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*</a:t>
            </a:r>
            <a:r>
              <a:rPr dirty="0" sz="550" spc="3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n</a:t>
            </a:r>
            <a:r>
              <a:rPr dirty="0" sz="550" spc="3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*</a:t>
            </a:r>
            <a:r>
              <a:rPr dirty="0" sz="550" spc="3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n,</a:t>
            </a:r>
            <a:r>
              <a:rPr dirty="0" sz="550" spc="3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Rz</a:t>
            </a:r>
            <a:r>
              <a:rPr dirty="0" sz="550" spc="3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=</a:t>
            </a:r>
            <a:r>
              <a:rPr dirty="0" sz="550" spc="3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R</a:t>
            </a:r>
            <a:r>
              <a:rPr dirty="0" sz="550" spc="3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/</a:t>
            </a:r>
            <a:r>
              <a:rPr dirty="0" sz="550" spc="3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(1</a:t>
            </a:r>
            <a:r>
              <a:rPr dirty="0" sz="550" spc="3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+</a:t>
            </a:r>
            <a:r>
              <a:rPr dirty="0" sz="550" spc="3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n)</a:t>
            </a:r>
            <a:r>
              <a:rPr dirty="0" sz="550" spc="3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y</a:t>
            </a:r>
            <a:r>
              <a:rPr dirty="0" sz="550" spc="3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Ry</a:t>
            </a:r>
            <a:r>
              <a:rPr dirty="0" sz="550" spc="3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=</a:t>
            </a:r>
            <a:r>
              <a:rPr dirty="0" sz="550" spc="3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Rz</a:t>
            </a:r>
            <a:r>
              <a:rPr dirty="0" sz="550" spc="3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*</a:t>
            </a:r>
            <a:r>
              <a:rPr dirty="0" sz="550" spc="35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n</a:t>
            </a:r>
            <a:endParaRPr sz="550">
              <a:latin typeface="Courier New"/>
              <a:cs typeface="Courier New"/>
            </a:endParaRPr>
          </a:p>
          <a:p>
            <a:pPr marL="118110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donde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Lz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y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Ly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son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la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inductancia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fuga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cada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parte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del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devanado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(L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es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 spc="-25">
                <a:latin typeface="Courier New"/>
                <a:cs typeface="Courier New"/>
              </a:rPr>
              <a:t>el</a:t>
            </a:r>
            <a:endParaRPr sz="550">
              <a:latin typeface="Courier New"/>
              <a:cs typeface="Courier New"/>
            </a:endParaRPr>
          </a:p>
          <a:p>
            <a:pPr marL="118110" marR="789940">
              <a:lnSpc>
                <a:spcPct val="110400"/>
              </a:lnSpc>
              <a:spcBef>
                <a:spcPts val="50"/>
              </a:spcBef>
            </a:pPr>
            <a:r>
              <a:rPr dirty="0" sz="550">
                <a:latin typeface="Courier New"/>
                <a:cs typeface="Courier New"/>
              </a:rPr>
              <a:t>inductancia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fuga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total)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y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Rz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y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Ry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son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la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resistencia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del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devanado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cada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devanado </a:t>
            </a:r>
            <a:r>
              <a:rPr dirty="0" sz="550">
                <a:latin typeface="Courier New"/>
                <a:cs typeface="Courier New"/>
              </a:rPr>
              <a:t>parte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(R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es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el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total).</a:t>
            </a:r>
            <a:endParaRPr sz="550">
              <a:latin typeface="Courier New"/>
              <a:cs typeface="Courier New"/>
            </a:endParaRPr>
          </a:p>
          <a:p>
            <a:pPr marL="118110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ATPDraw</a:t>
            </a:r>
            <a:r>
              <a:rPr dirty="0" sz="550" spc="10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calcula</a:t>
            </a:r>
            <a:r>
              <a:rPr dirty="0" sz="550" spc="10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automáticamente</a:t>
            </a:r>
            <a:r>
              <a:rPr dirty="0" sz="550" spc="10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los</a:t>
            </a:r>
            <a:r>
              <a:rPr dirty="0" sz="550" spc="10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parámetros</a:t>
            </a:r>
            <a:r>
              <a:rPr dirty="0" sz="550" spc="10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Uz,</a:t>
            </a:r>
            <a:r>
              <a:rPr dirty="0" sz="550" spc="10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Uy,</a:t>
            </a:r>
            <a:r>
              <a:rPr dirty="0" sz="550" spc="10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Zz</a:t>
            </a:r>
            <a:r>
              <a:rPr dirty="0" sz="550" spc="10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y</a:t>
            </a:r>
            <a:r>
              <a:rPr dirty="0" sz="550" spc="10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Zy</a:t>
            </a:r>
            <a:r>
              <a:rPr dirty="0" sz="550" spc="10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basándose</a:t>
            </a:r>
            <a:r>
              <a:rPr dirty="0" sz="550" spc="100">
                <a:latin typeface="Courier New"/>
                <a:cs typeface="Courier New"/>
              </a:rPr>
              <a:t> </a:t>
            </a:r>
            <a:r>
              <a:rPr dirty="0" sz="550" spc="-25">
                <a:latin typeface="Courier New"/>
                <a:cs typeface="Courier New"/>
              </a:rPr>
              <a:t>en</a:t>
            </a:r>
            <a:endParaRPr sz="550">
              <a:latin typeface="Courier New"/>
              <a:cs typeface="Courier New"/>
            </a:endParaRPr>
          </a:p>
          <a:p>
            <a:pPr marL="11811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los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parámetros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equivalentes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U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y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Z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y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el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cambio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fase,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 spc="-25">
                <a:latin typeface="Courier New"/>
                <a:cs typeface="Courier New"/>
              </a:rPr>
              <a:t>a.</a:t>
            </a:r>
            <a:endParaRPr sz="55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175"/>
              </a:spcBef>
            </a:pP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</a:pPr>
            <a:r>
              <a:rPr dirty="0" sz="550">
                <a:latin typeface="Courier New"/>
                <a:cs typeface="Courier New"/>
              </a:rPr>
              <a:t>Puntos: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es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posible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ingresar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23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puntos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en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la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característica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actual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/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flujo.</a:t>
            </a:r>
            <a:endParaRPr sz="550">
              <a:latin typeface="Courier New"/>
              <a:cs typeface="Courier New"/>
            </a:endParaRPr>
          </a:p>
          <a:p>
            <a:pPr marL="441959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El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menú</a:t>
            </a:r>
            <a:r>
              <a:rPr dirty="0" sz="550" spc="10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requerido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se</a:t>
            </a:r>
            <a:r>
              <a:rPr dirty="0" sz="550" spc="10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realiza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inmediatamente</a:t>
            </a:r>
            <a:r>
              <a:rPr dirty="0" sz="550" spc="10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después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del</a:t>
            </a:r>
            <a:r>
              <a:rPr dirty="0" sz="550" spc="10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menú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</a:t>
            </a:r>
            <a:r>
              <a:rPr dirty="0" sz="550" spc="100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entrada.</a:t>
            </a:r>
            <a:endParaRPr sz="550">
              <a:latin typeface="Courier New"/>
              <a:cs typeface="Courier New"/>
            </a:endParaRPr>
          </a:p>
          <a:p>
            <a:pPr marL="441959" marR="1382395">
              <a:lnSpc>
                <a:spcPct val="110400"/>
              </a:lnSpc>
              <a:spcBef>
                <a:spcPts val="50"/>
              </a:spcBef>
            </a:pPr>
            <a:r>
              <a:rPr dirty="0" sz="550">
                <a:latin typeface="Courier New"/>
                <a:cs typeface="Courier New"/>
              </a:rPr>
              <a:t>Los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puntos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deben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ingresarse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como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valores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cada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vez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más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grandes.</a:t>
            </a:r>
            <a:r>
              <a:rPr dirty="0" sz="550" spc="50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El</a:t>
            </a:r>
            <a:r>
              <a:rPr dirty="0" sz="550" spc="10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punto</a:t>
            </a:r>
            <a:r>
              <a:rPr dirty="0" sz="550" spc="10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(0,0)</a:t>
            </a:r>
            <a:r>
              <a:rPr dirty="0" sz="550" spc="10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no</a:t>
            </a:r>
            <a:r>
              <a:rPr dirty="0" sz="550" spc="10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está</a:t>
            </a:r>
            <a:r>
              <a:rPr dirty="0" sz="550" spc="10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permitido</a:t>
            </a:r>
            <a:r>
              <a:rPr dirty="0" sz="550" spc="10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(agregado</a:t>
            </a:r>
            <a:r>
              <a:rPr dirty="0" sz="550" spc="10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internamente</a:t>
            </a:r>
            <a:r>
              <a:rPr dirty="0" sz="550" spc="10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en</a:t>
            </a:r>
            <a:r>
              <a:rPr dirty="0" sz="550" spc="100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ATP).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Rulebook:</a:t>
            </a:r>
            <a:r>
              <a:rPr dirty="0" sz="550" spc="10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IV.E.1-2</a:t>
            </a:r>
            <a:r>
              <a:rPr dirty="0" sz="550" spc="11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o</a:t>
            </a:r>
            <a:r>
              <a:rPr dirty="0" sz="550" spc="105">
                <a:latin typeface="Courier New"/>
                <a:cs typeface="Courier New"/>
              </a:rPr>
              <a:t> </a:t>
            </a:r>
            <a:r>
              <a:rPr dirty="0" sz="550" spc="-25">
                <a:latin typeface="Courier New"/>
                <a:cs typeface="Courier New"/>
              </a:rPr>
              <a:t>3.</a:t>
            </a:r>
            <a:endParaRPr sz="550">
              <a:latin typeface="Courier New"/>
              <a:cs typeface="Courier New"/>
            </a:endParaRPr>
          </a:p>
        </p:txBody>
      </p:sp>
    </p:spTree>
  </p:cSld>
  <p:clrMapOvr>
    <a:masterClrMapping/>
  </p:clrMapOvr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935015" y="165100"/>
            <a:ext cx="5226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5" name="object 5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678"/>
                  </a:lnTo>
                  <a:lnTo>
                    <a:pt x="142755" y="98678"/>
                  </a:lnTo>
                  <a:lnTo>
                    <a:pt x="136180" y="99986"/>
                  </a:lnTo>
                  <a:lnTo>
                    <a:pt x="104587" y="124182"/>
                  </a:lnTo>
                  <a:lnTo>
                    <a:pt x="98048" y="143385"/>
                  </a:lnTo>
                  <a:lnTo>
                    <a:pt x="98048" y="569369"/>
                  </a:lnTo>
                  <a:lnTo>
                    <a:pt x="117977" y="603813"/>
                  </a:lnTo>
                  <a:lnTo>
                    <a:pt x="142755" y="614076"/>
                  </a:lnTo>
                  <a:lnTo>
                    <a:pt x="1886711" y="614076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4076"/>
                  </a:moveTo>
                  <a:lnTo>
                    <a:pt x="1744971" y="614076"/>
                  </a:lnTo>
                  <a:lnTo>
                    <a:pt x="1751545" y="612768"/>
                  </a:lnTo>
                  <a:lnTo>
                    <a:pt x="1764174" y="607537"/>
                  </a:lnTo>
                  <a:lnTo>
                    <a:pt x="1788370" y="575944"/>
                  </a:lnTo>
                  <a:lnTo>
                    <a:pt x="1789678" y="569369"/>
                  </a:lnTo>
                  <a:lnTo>
                    <a:pt x="1789678" y="143385"/>
                  </a:lnTo>
                  <a:lnTo>
                    <a:pt x="1769748" y="108942"/>
                  </a:lnTo>
                  <a:lnTo>
                    <a:pt x="1744971" y="98678"/>
                  </a:lnTo>
                  <a:lnTo>
                    <a:pt x="1886711" y="98678"/>
                  </a:lnTo>
                  <a:lnTo>
                    <a:pt x="1886711" y="614076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932176" y="500457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5453" y="528634"/>
                  </a:moveTo>
                  <a:lnTo>
                    <a:pt x="49392" y="528634"/>
                  </a:lnTo>
                  <a:lnTo>
                    <a:pt x="45954" y="528303"/>
                  </a:lnTo>
                  <a:lnTo>
                    <a:pt x="10837" y="508017"/>
                  </a:lnTo>
                  <a:lnTo>
                    <a:pt x="8908" y="504977"/>
                  </a:lnTo>
                  <a:lnTo>
                    <a:pt x="6980" y="502202"/>
                  </a:lnTo>
                  <a:lnTo>
                    <a:pt x="0" y="479207"/>
                  </a:lnTo>
                  <a:lnTo>
                    <a:pt x="0" y="475770"/>
                  </a:lnTo>
                  <a:lnTo>
                    <a:pt x="0" y="49427"/>
                  </a:lnTo>
                  <a:lnTo>
                    <a:pt x="17937" y="13017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841"/>
                  </a:lnTo>
                  <a:lnTo>
                    <a:pt x="1704845" y="49427"/>
                  </a:lnTo>
                  <a:lnTo>
                    <a:pt x="1704845" y="479207"/>
                  </a:lnTo>
                  <a:lnTo>
                    <a:pt x="1686907" y="515616"/>
                  </a:lnTo>
                  <a:lnTo>
                    <a:pt x="1658890" y="528303"/>
                  </a:lnTo>
                  <a:lnTo>
                    <a:pt x="1655453" y="52863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171"/>
              <a:ext cx="145374" cy="145374"/>
            </a:xfrm>
            <a:prstGeom prst="rect">
              <a:avLst/>
            </a:prstGeom>
          </p:spPr>
        </p:pic>
      </p:grpSp>
      <p:sp>
        <p:nvSpPr>
          <p:cNvPr id="8" name="object 8" descr=""/>
          <p:cNvSpPr txBox="1"/>
          <p:nvPr/>
        </p:nvSpPr>
        <p:spPr>
          <a:xfrm>
            <a:off x="780570" y="508916"/>
            <a:ext cx="5551170" cy="2589530"/>
          </a:xfrm>
          <a:prstGeom prst="rect">
            <a:avLst/>
          </a:prstGeom>
        </p:spPr>
        <p:txBody>
          <a:bodyPr wrap="square" lIns="0" tIns="34925" rIns="0" bIns="0" rtlCol="0" vert="horz">
            <a:spAutoFit/>
          </a:bodyPr>
          <a:lstStyle/>
          <a:p>
            <a:pPr marL="63500">
              <a:lnSpc>
                <a:spcPct val="100000"/>
              </a:lnSpc>
              <a:spcBef>
                <a:spcPts val="275"/>
              </a:spcBef>
            </a:pPr>
            <a:r>
              <a:rPr dirty="0" sz="800" b="1">
                <a:latin typeface="Times New Roman"/>
                <a:cs typeface="Times New Roman"/>
              </a:rPr>
              <a:t>5.2.2</a:t>
            </a:r>
            <a:r>
              <a:rPr dirty="0" sz="800" spc="8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Máquinas</a:t>
            </a:r>
            <a:r>
              <a:rPr dirty="0" sz="800" spc="90" b="1">
                <a:latin typeface="Times New Roman"/>
                <a:cs typeface="Times New Roman"/>
              </a:rPr>
              <a:t> </a:t>
            </a:r>
            <a:r>
              <a:rPr dirty="0" sz="800" spc="-10" b="1">
                <a:latin typeface="Times New Roman"/>
                <a:cs typeface="Times New Roman"/>
              </a:rPr>
              <a:t>universales</a:t>
            </a:r>
            <a:endParaRPr sz="800">
              <a:latin typeface="Times New Roman"/>
              <a:cs typeface="Times New Roman"/>
            </a:endParaRPr>
          </a:p>
          <a:p>
            <a:pPr marL="63500">
              <a:lnSpc>
                <a:spcPct val="100000"/>
              </a:lnSpc>
              <a:spcBef>
                <a:spcPts val="185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manejo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máquinas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eléctricas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versión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3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actualizado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sustancialmente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a</a:t>
            </a:r>
            <a:endParaRPr sz="800">
              <a:latin typeface="Times New Roman"/>
              <a:cs typeface="Times New Roman"/>
            </a:endParaRPr>
          </a:p>
          <a:p>
            <a:pPr marL="63500" marR="59118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Proporcionar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interfaz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fácil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usar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mayoría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-165">
                <a:latin typeface="Times New Roman"/>
                <a:cs typeface="Times New Roman"/>
              </a:rPr>
              <a:t>p</a:t>
            </a:r>
            <a:r>
              <a:rPr dirty="0" baseline="18518" sz="900" spc="-315">
                <a:latin typeface="Arial MT"/>
                <a:cs typeface="Arial MT"/>
              </a:rPr>
              <a:t>T</a:t>
            </a:r>
            <a:r>
              <a:rPr dirty="0" sz="800" spc="-175">
                <a:latin typeface="Times New Roman"/>
                <a:cs typeface="Times New Roman"/>
              </a:rPr>
              <a:t>c</a:t>
            </a:r>
            <a:r>
              <a:rPr dirty="0" baseline="18518" sz="900" spc="-52">
                <a:latin typeface="Arial MT"/>
                <a:cs typeface="Arial MT"/>
              </a:rPr>
              <a:t>r</a:t>
            </a:r>
            <a:r>
              <a:rPr dirty="0" sz="800" spc="-204">
                <a:latin typeface="Times New Roman"/>
                <a:cs typeface="Times New Roman"/>
              </a:rPr>
              <a:t>i</a:t>
            </a:r>
            <a:r>
              <a:rPr dirty="0" baseline="18518" sz="900" spc="-225">
                <a:latin typeface="Arial MT"/>
                <a:cs typeface="Arial MT"/>
              </a:rPr>
              <a:t>a</a:t>
            </a:r>
            <a:r>
              <a:rPr dirty="0" sz="800" spc="-260">
                <a:latin typeface="Times New Roman"/>
                <a:cs typeface="Times New Roman"/>
              </a:rPr>
              <a:t>o</a:t>
            </a:r>
            <a:r>
              <a:rPr dirty="0" baseline="18518" sz="900" spc="-120">
                <a:latin typeface="Arial MT"/>
                <a:cs typeface="Arial MT"/>
              </a:rPr>
              <a:t>d</a:t>
            </a:r>
            <a:r>
              <a:rPr dirty="0" sz="800" spc="-330">
                <a:latin typeface="Times New Roman"/>
                <a:cs typeface="Times New Roman"/>
              </a:rPr>
              <a:t>n</a:t>
            </a:r>
            <a:r>
              <a:rPr dirty="0" baseline="18518" sz="900" spc="-15">
                <a:latin typeface="Arial MT"/>
                <a:cs typeface="Arial MT"/>
              </a:rPr>
              <a:t>u</a:t>
            </a:r>
            <a:r>
              <a:rPr dirty="0" sz="800" spc="-350">
                <a:latin typeface="Times New Roman"/>
                <a:cs typeface="Times New Roman"/>
              </a:rPr>
              <a:t>e</a:t>
            </a:r>
            <a:r>
              <a:rPr dirty="0" baseline="18518" sz="900">
                <a:latin typeface="Arial MT"/>
                <a:cs typeface="Arial MT"/>
              </a:rPr>
              <a:t>c</a:t>
            </a:r>
            <a:r>
              <a:rPr dirty="0" baseline="18518" sz="900" spc="-142">
                <a:latin typeface="Arial MT"/>
                <a:cs typeface="Arial MT"/>
              </a:rPr>
              <a:t>i</a:t>
            </a:r>
            <a:r>
              <a:rPr dirty="0" sz="800" spc="-229">
                <a:latin typeface="Times New Roman"/>
                <a:cs typeface="Times New Roman"/>
              </a:rPr>
              <a:t>s</a:t>
            </a:r>
            <a:r>
              <a:rPr dirty="0" baseline="18518" sz="900">
                <a:latin typeface="Arial MT"/>
                <a:cs typeface="Arial MT"/>
              </a:rPr>
              <a:t>e</a:t>
            </a:r>
            <a:r>
              <a:rPr dirty="0" baseline="18518" sz="900" spc="-375">
                <a:latin typeface="Arial MT"/>
                <a:cs typeface="Arial MT"/>
              </a:rPr>
              <a:t>n</a:t>
            </a:r>
            <a:r>
              <a:rPr dirty="0" sz="800" spc="-160">
                <a:latin typeface="Times New Roman"/>
                <a:cs typeface="Times New Roman"/>
              </a:rPr>
              <a:t>d</a:t>
            </a:r>
            <a:r>
              <a:rPr dirty="0" baseline="18518" sz="900" spc="-277">
                <a:latin typeface="Arial MT"/>
                <a:cs typeface="Arial MT"/>
              </a:rPr>
              <a:t>d</a:t>
            </a:r>
            <a:r>
              <a:rPr dirty="0" sz="800" spc="-185">
                <a:latin typeface="Times New Roman"/>
                <a:cs typeface="Times New Roman"/>
              </a:rPr>
              <a:t>e</a:t>
            </a:r>
            <a:r>
              <a:rPr dirty="0" baseline="18518" sz="900">
                <a:latin typeface="Arial MT"/>
                <a:cs typeface="Arial MT"/>
              </a:rPr>
              <a:t>o</a:t>
            </a:r>
            <a:r>
              <a:rPr dirty="0" baseline="18518" sz="900" spc="-187">
                <a:latin typeface="Arial MT"/>
                <a:cs typeface="Arial MT"/>
              </a:rPr>
              <a:t>.</a:t>
            </a:r>
            <a:r>
              <a:rPr dirty="0" sz="800" spc="-509">
                <a:latin typeface="Times New Roman"/>
                <a:cs typeface="Times New Roman"/>
              </a:rPr>
              <a:t>m</a:t>
            </a:r>
            <a:r>
              <a:rPr dirty="0" baseline="18518" sz="900">
                <a:latin typeface="Arial MT"/>
                <a:cs typeface="Arial MT"/>
              </a:rPr>
              <a:t>..</a:t>
            </a:r>
            <a:r>
              <a:rPr dirty="0" baseline="18518" sz="900" spc="104">
                <a:latin typeface="Arial MT"/>
                <a:cs typeface="Arial MT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odelado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máquinas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eléctricas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ATP.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tipos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máquina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universal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(UM)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admitidos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son:</a:t>
            </a:r>
            <a:endParaRPr sz="800">
              <a:latin typeface="Times New Roman"/>
              <a:cs typeface="Times New Roman"/>
            </a:endParaRPr>
          </a:p>
          <a:p>
            <a:pPr marL="1201420" indent="-47625">
              <a:lnSpc>
                <a:spcPct val="100000"/>
              </a:lnSpc>
              <a:spcBef>
                <a:spcPts val="705"/>
              </a:spcBef>
              <a:buSzPct val="75000"/>
              <a:buChar char="▪"/>
              <a:tabLst>
                <a:tab pos="1201420" algn="l"/>
              </a:tabLst>
            </a:pPr>
            <a:r>
              <a:rPr dirty="0" sz="800">
                <a:latin typeface="Times New Roman"/>
                <a:cs typeface="Times New Roman"/>
              </a:rPr>
              <a:t>Máquina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síncrona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(UM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1)</a:t>
            </a:r>
            <a:endParaRPr sz="800">
              <a:latin typeface="Times New Roman"/>
              <a:cs typeface="Times New Roman"/>
            </a:endParaRPr>
          </a:p>
          <a:p>
            <a:pPr marL="1201420" indent="-47625">
              <a:lnSpc>
                <a:spcPct val="100000"/>
              </a:lnSpc>
              <a:spcBef>
                <a:spcPts val="135"/>
              </a:spcBef>
              <a:buSzPct val="75000"/>
              <a:buChar char="▪"/>
              <a:tabLst>
                <a:tab pos="1201420" algn="l"/>
              </a:tabLst>
            </a:pPr>
            <a:r>
              <a:rPr dirty="0" sz="800">
                <a:latin typeface="Times New Roman"/>
                <a:cs typeface="Times New Roman"/>
              </a:rPr>
              <a:t>Máquinas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inducción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(UM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3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4)</a:t>
            </a:r>
            <a:endParaRPr sz="800">
              <a:latin typeface="Times New Roman"/>
              <a:cs typeface="Times New Roman"/>
            </a:endParaRPr>
          </a:p>
          <a:p>
            <a:pPr marL="1201420" indent="-47625">
              <a:lnSpc>
                <a:spcPct val="100000"/>
              </a:lnSpc>
              <a:spcBef>
                <a:spcPts val="130"/>
              </a:spcBef>
              <a:buSzPct val="75000"/>
              <a:buChar char="▪"/>
              <a:tabLst>
                <a:tab pos="1201420" algn="l"/>
              </a:tabLst>
            </a:pPr>
            <a:r>
              <a:rPr dirty="0" sz="800">
                <a:latin typeface="Times New Roman"/>
                <a:cs typeface="Times New Roman"/>
              </a:rPr>
              <a:t>Máquina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CC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(UM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8)</a:t>
            </a:r>
            <a:endParaRPr sz="800">
              <a:latin typeface="Times New Roman"/>
              <a:cs typeface="Times New Roman"/>
            </a:endParaRPr>
          </a:p>
          <a:p>
            <a:pPr marL="1201420" indent="-47625">
              <a:lnSpc>
                <a:spcPct val="100000"/>
              </a:lnSpc>
              <a:spcBef>
                <a:spcPts val="135"/>
              </a:spcBef>
              <a:buSzPct val="75000"/>
              <a:buChar char="▪"/>
              <a:tabLst>
                <a:tab pos="1201420" algn="l"/>
              </a:tabLst>
            </a:pPr>
            <a:r>
              <a:rPr dirty="0" sz="800">
                <a:latin typeface="Times New Roman"/>
                <a:cs typeface="Times New Roman"/>
              </a:rPr>
              <a:t>Máquina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monofásica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(UM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6)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0"/>
              </a:spcBef>
            </a:pPr>
            <a:endParaRPr sz="800">
              <a:latin typeface="Times New Roman"/>
              <a:cs typeface="Times New Roman"/>
            </a:endParaRPr>
          </a:p>
          <a:p>
            <a:pPr marL="63500">
              <a:lnSpc>
                <a:spcPct val="100000"/>
              </a:lnSpc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Universal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Machine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sustancialmente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diferente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estándar</a:t>
            </a:r>
            <a:endParaRPr sz="800">
              <a:latin typeface="Times New Roman"/>
              <a:cs typeface="Times New Roman"/>
            </a:endParaRPr>
          </a:p>
          <a:p>
            <a:pPr marL="63500" marR="304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diseño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figura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5.13.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UM,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ingresa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máquina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cinco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páginas: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General,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Imán,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Estator,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Rotor,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Inicial.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permiten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varios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UM</a:t>
            </a:r>
            <a:endParaRPr sz="800">
              <a:latin typeface="Times New Roman"/>
              <a:cs typeface="Times New Roman"/>
            </a:endParaRPr>
          </a:p>
          <a:p>
            <a:pPr marL="63500" marR="110807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especificación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global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método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inicialización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interfaz.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opciones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globales</a:t>
            </a:r>
            <a:r>
              <a:rPr dirty="0" sz="800" spc="9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pueden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ser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ATP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Configuración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/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Interruptor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/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spc="-25" i="1">
                <a:latin typeface="Times New Roman"/>
                <a:cs typeface="Times New Roman"/>
              </a:rPr>
              <a:t>UM.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54"/>
              </a:spcBef>
            </a:pPr>
            <a:endParaRPr sz="800">
              <a:latin typeface="Times New Roman"/>
              <a:cs typeface="Times New Roman"/>
            </a:endParaRPr>
          </a:p>
          <a:p>
            <a:pPr marL="63500">
              <a:lnSpc>
                <a:spcPct val="100000"/>
              </a:lnSpc>
            </a:pP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página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General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acoplamiento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estator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número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bobinas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q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.</a:t>
            </a:r>
            <a:endParaRPr sz="800">
              <a:latin typeface="Times New Roman"/>
              <a:cs typeface="Times New Roman"/>
            </a:endParaRPr>
          </a:p>
          <a:p>
            <a:pPr marL="635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imán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página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flujo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inductancia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saturación,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mientras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 i="1">
                <a:latin typeface="Times New Roman"/>
                <a:cs typeface="Times New Roman"/>
              </a:rPr>
              <a:t>estator</a:t>
            </a:r>
            <a:endParaRPr sz="800">
              <a:latin typeface="Times New Roman"/>
              <a:cs typeface="Times New Roman"/>
            </a:endParaRPr>
          </a:p>
          <a:p>
            <a:pPr marL="635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páginas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rotor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bobina.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La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página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inicio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configuración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condición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inicial.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831370" y="3507593"/>
            <a:ext cx="1841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144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4611106" y="3527418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grpSp>
        <p:nvGrpSpPr>
          <p:cNvPr id="11" name="object 11" descr=""/>
          <p:cNvGrpSpPr/>
          <p:nvPr/>
        </p:nvGrpSpPr>
        <p:grpSpPr>
          <a:xfrm>
            <a:off x="368299" y="4114994"/>
            <a:ext cx="502284" cy="13335"/>
            <a:chOff x="368299" y="4114994"/>
            <a:chExt cx="502284" cy="13335"/>
          </a:xfrm>
        </p:grpSpPr>
        <p:sp>
          <p:nvSpPr>
            <p:cNvPr id="12" name="object 12" descr=""/>
            <p:cNvSpPr/>
            <p:nvPr/>
          </p:nvSpPr>
          <p:spPr>
            <a:xfrm>
              <a:off x="368299" y="4114994"/>
              <a:ext cx="502284" cy="6985"/>
            </a:xfrm>
            <a:custGeom>
              <a:avLst/>
              <a:gdLst/>
              <a:ahLst/>
              <a:cxnLst/>
              <a:rect l="l" t="t" r="r" b="b"/>
              <a:pathLst>
                <a:path w="502284" h="6985">
                  <a:moveTo>
                    <a:pt x="502202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502202" y="0"/>
                  </a:lnTo>
                  <a:lnTo>
                    <a:pt x="502202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368287" y="4115002"/>
              <a:ext cx="502284" cy="13335"/>
            </a:xfrm>
            <a:custGeom>
              <a:avLst/>
              <a:gdLst/>
              <a:ahLst/>
              <a:cxnLst/>
              <a:rect l="l" t="t" r="r" b="b"/>
              <a:pathLst>
                <a:path w="502284" h="13335">
                  <a:moveTo>
                    <a:pt x="502208" y="0"/>
                  </a:moveTo>
                  <a:lnTo>
                    <a:pt x="495604" y="6604"/>
                  </a:lnTo>
                  <a:lnTo>
                    <a:pt x="0" y="6604"/>
                  </a:lnTo>
                  <a:lnTo>
                    <a:pt x="0" y="13208"/>
                  </a:lnTo>
                  <a:lnTo>
                    <a:pt x="495604" y="13208"/>
                  </a:lnTo>
                  <a:lnTo>
                    <a:pt x="502208" y="13208"/>
                  </a:lnTo>
                  <a:lnTo>
                    <a:pt x="502208" y="6604"/>
                  </a:lnTo>
                  <a:lnTo>
                    <a:pt x="502208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368299" y="4114994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5" name="object 15" descr=""/>
          <p:cNvSpPr txBox="1"/>
          <p:nvPr/>
        </p:nvSpPr>
        <p:spPr>
          <a:xfrm>
            <a:off x="379553" y="4174994"/>
            <a:ext cx="48450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Page</a:t>
            </a:r>
            <a:r>
              <a:rPr dirty="0" sz="800" spc="6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145</a:t>
            </a:r>
            <a:endParaRPr sz="800">
              <a:latin typeface="Arial"/>
              <a:cs typeface="Arial"/>
            </a:endParaRPr>
          </a:p>
        </p:txBody>
      </p:sp>
      <p:sp>
        <p:nvSpPr>
          <p:cNvPr id="18" name="object 18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19" name="object 19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107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16" name="object 16" descr=""/>
          <p:cNvSpPr txBox="1"/>
          <p:nvPr/>
        </p:nvSpPr>
        <p:spPr>
          <a:xfrm>
            <a:off x="4769696" y="4346800"/>
            <a:ext cx="83375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8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avanzado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1089080" y="8047241"/>
            <a:ext cx="5266055" cy="222758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32715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5.13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máquina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universal.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7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53022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todas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máquinas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universales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similares.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máquina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inducción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4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hace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tiene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grupo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bobinas</a:t>
            </a:r>
            <a:r>
              <a:rPr dirty="0" sz="800" spc="4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Rotor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,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bloqueado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3.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Ninguno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tipos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3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4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inducción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máquina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tiene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campo,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supuesto.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máquina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monofásica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(tipo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6)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máquina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CC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(tipo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8)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tienen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acoplamiento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del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spc="-10" i="1">
                <a:latin typeface="Times New Roman"/>
                <a:cs typeface="Times New Roman"/>
              </a:rPr>
              <a:t>estator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grupo.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máquina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6,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número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bloqueado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Incluso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número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rotor</a:t>
            </a:r>
            <a:endParaRPr sz="800">
              <a:latin typeface="Times New Roman"/>
              <a:cs typeface="Times New Roman"/>
            </a:endParaRPr>
          </a:p>
          <a:p>
            <a:pPr marL="12700" marR="16002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bobinas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bobinas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excitación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establecer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máximo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3,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primeras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bobinas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tendrán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terminales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máquina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6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8.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otras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bobinas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estarán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cortocircuito.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bobinas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rotor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son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cortocircuito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caso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máquina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3,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mientras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máquina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4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tiene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terminal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externo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todos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Sus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3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bobinas.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figura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5.14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diversas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páginas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universal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máquina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(máquina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inducción,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3).</a:t>
            </a:r>
            <a:endParaRPr sz="800">
              <a:latin typeface="Times New Roman"/>
              <a:cs typeface="Times New Roman"/>
            </a:endParaRPr>
          </a:p>
          <a:p>
            <a:pPr marL="12700" marR="1105535">
              <a:lnSpc>
                <a:spcPct val="108400"/>
              </a:lnSpc>
              <a:spcBef>
                <a:spcPts val="50"/>
              </a:spcBef>
            </a:pP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botones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debajo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Saturación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imán.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página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enciende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apaga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diversas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saturaciones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parámetros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dy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q.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equivalente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parámetro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JSATD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JSATQ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endParaRPr sz="8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3" name="object 3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4" name="object 4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678"/>
                  </a:lnTo>
                  <a:lnTo>
                    <a:pt x="142755" y="98678"/>
                  </a:lnTo>
                  <a:lnTo>
                    <a:pt x="136180" y="99986"/>
                  </a:lnTo>
                  <a:lnTo>
                    <a:pt x="104587" y="124182"/>
                  </a:lnTo>
                  <a:lnTo>
                    <a:pt x="98048" y="143385"/>
                  </a:lnTo>
                  <a:lnTo>
                    <a:pt x="98048" y="569369"/>
                  </a:lnTo>
                  <a:lnTo>
                    <a:pt x="117977" y="603813"/>
                  </a:lnTo>
                  <a:lnTo>
                    <a:pt x="142755" y="614076"/>
                  </a:lnTo>
                  <a:lnTo>
                    <a:pt x="1886711" y="614076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4076"/>
                  </a:moveTo>
                  <a:lnTo>
                    <a:pt x="1744971" y="614076"/>
                  </a:lnTo>
                  <a:lnTo>
                    <a:pt x="1751545" y="612768"/>
                  </a:lnTo>
                  <a:lnTo>
                    <a:pt x="1764174" y="607537"/>
                  </a:lnTo>
                  <a:lnTo>
                    <a:pt x="1788370" y="575944"/>
                  </a:lnTo>
                  <a:lnTo>
                    <a:pt x="1789678" y="569369"/>
                  </a:lnTo>
                  <a:lnTo>
                    <a:pt x="1789678" y="143385"/>
                  </a:lnTo>
                  <a:lnTo>
                    <a:pt x="1769748" y="108942"/>
                  </a:lnTo>
                  <a:lnTo>
                    <a:pt x="1744971" y="98678"/>
                  </a:lnTo>
                  <a:lnTo>
                    <a:pt x="1886711" y="98678"/>
                  </a:lnTo>
                  <a:lnTo>
                    <a:pt x="1886711" y="614076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2932176" y="500449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5453" y="528634"/>
                  </a:moveTo>
                  <a:lnTo>
                    <a:pt x="49392" y="528634"/>
                  </a:lnTo>
                  <a:lnTo>
                    <a:pt x="45954" y="528303"/>
                  </a:lnTo>
                  <a:lnTo>
                    <a:pt x="10837" y="508017"/>
                  </a:lnTo>
                  <a:lnTo>
                    <a:pt x="0" y="479207"/>
                  </a:lnTo>
                  <a:lnTo>
                    <a:pt x="0" y="475770"/>
                  </a:lnTo>
                  <a:lnTo>
                    <a:pt x="0" y="49361"/>
                  </a:lnTo>
                  <a:lnTo>
                    <a:pt x="17937" y="13017"/>
                  </a:lnTo>
                  <a:lnTo>
                    <a:pt x="52863" y="0"/>
                  </a:lnTo>
                  <a:lnTo>
                    <a:pt x="1651982" y="0"/>
                  </a:lnTo>
                  <a:lnTo>
                    <a:pt x="1655453" y="132"/>
                  </a:lnTo>
                  <a:lnTo>
                    <a:pt x="1658890" y="396"/>
                  </a:lnTo>
                  <a:lnTo>
                    <a:pt x="1662295" y="1123"/>
                  </a:lnTo>
                  <a:lnTo>
                    <a:pt x="1665699" y="1651"/>
                  </a:lnTo>
                  <a:lnTo>
                    <a:pt x="1697864" y="26299"/>
                  </a:lnTo>
                  <a:lnTo>
                    <a:pt x="1704845" y="49361"/>
                  </a:lnTo>
                  <a:lnTo>
                    <a:pt x="1704845" y="479207"/>
                  </a:lnTo>
                  <a:lnTo>
                    <a:pt x="1686907" y="515550"/>
                  </a:lnTo>
                  <a:lnTo>
                    <a:pt x="1658890" y="528303"/>
                  </a:lnTo>
                  <a:lnTo>
                    <a:pt x="1655453" y="52863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" name="object 6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171"/>
              <a:ext cx="145374" cy="145374"/>
            </a:xfrm>
            <a:prstGeom prst="rect">
              <a:avLst/>
            </a:prstGeom>
          </p:spPr>
        </p:pic>
      </p:grpSp>
      <p:sp>
        <p:nvSpPr>
          <p:cNvPr id="7" name="object 7" descr=""/>
          <p:cNvSpPr txBox="1"/>
          <p:nvPr/>
        </p:nvSpPr>
        <p:spPr>
          <a:xfrm>
            <a:off x="1089080" y="111892"/>
            <a:ext cx="4223385" cy="475615"/>
          </a:xfrm>
          <a:prstGeom prst="rect">
            <a:avLst/>
          </a:prstGeom>
        </p:spPr>
        <p:txBody>
          <a:bodyPr wrap="square" lIns="0" tIns="65405" rIns="0" bIns="0" rtlCol="0" vert="horz">
            <a:spAutoFit/>
          </a:bodyPr>
          <a:lstStyle/>
          <a:p>
            <a:pPr algn="r" marR="859790">
              <a:lnSpc>
                <a:spcPct val="100000"/>
              </a:lnSpc>
              <a:spcBef>
                <a:spcPts val="515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  <a:p>
            <a:pPr marL="12700" marR="5080">
              <a:lnSpc>
                <a:spcPct val="75900"/>
              </a:lnSpc>
              <a:spcBef>
                <a:spcPts val="700"/>
              </a:spcBef>
            </a:pPr>
            <a:r>
              <a:rPr dirty="0" sz="800">
                <a:latin typeface="Times New Roman"/>
                <a:cs typeface="Times New Roman"/>
              </a:rPr>
              <a:t>Formato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-35">
                <a:latin typeface="Times New Roman"/>
                <a:cs typeface="Times New Roman"/>
              </a:rPr>
              <a:t>ATP.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Seleccionar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symm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igual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tener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JSATD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=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JSATQ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=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0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(saturación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total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opción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espacio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aire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uniforme).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1050980" y="700538"/>
            <a:ext cx="5445760" cy="113601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50800" marR="756920">
              <a:lnSpc>
                <a:spcPct val="113799"/>
              </a:lnSpc>
              <a:spcBef>
                <a:spcPts val="90"/>
              </a:spcBef>
            </a:pP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página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estator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especifique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cantidades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transformadas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Park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resistencia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inductancia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para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devanado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armadura.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número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bobinas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50">
                <a:latin typeface="Times New Roman"/>
                <a:cs typeface="Times New Roman"/>
              </a:rPr>
              <a:t>p</a:t>
            </a:r>
            <a:r>
              <a:rPr dirty="0" baseline="46296" sz="900" spc="-225">
                <a:latin typeface="Arial MT"/>
                <a:cs typeface="Arial MT"/>
              </a:rPr>
              <a:t>T</a:t>
            </a:r>
            <a:r>
              <a:rPr dirty="0" sz="800" spc="-150">
                <a:latin typeface="Times New Roman"/>
                <a:cs typeface="Times New Roman"/>
              </a:rPr>
              <a:t>á</a:t>
            </a:r>
            <a:r>
              <a:rPr dirty="0" baseline="46296" sz="900" spc="-225">
                <a:latin typeface="Arial MT"/>
                <a:cs typeface="Arial MT"/>
              </a:rPr>
              <a:t>ra</a:t>
            </a:r>
            <a:r>
              <a:rPr dirty="0" sz="800" spc="-150">
                <a:latin typeface="Times New Roman"/>
                <a:cs typeface="Times New Roman"/>
              </a:rPr>
              <a:t>g</a:t>
            </a:r>
            <a:r>
              <a:rPr dirty="0" baseline="46296" sz="900" spc="-225">
                <a:latin typeface="Arial MT"/>
                <a:cs typeface="Arial MT"/>
              </a:rPr>
              <a:t>d</a:t>
            </a:r>
            <a:r>
              <a:rPr dirty="0" sz="800" spc="-150">
                <a:latin typeface="Times New Roman"/>
                <a:cs typeface="Times New Roman"/>
              </a:rPr>
              <a:t>i</a:t>
            </a:r>
            <a:r>
              <a:rPr dirty="0" baseline="46296" sz="900" spc="-225">
                <a:latin typeface="Arial MT"/>
                <a:cs typeface="Arial MT"/>
              </a:rPr>
              <a:t>u</a:t>
            </a:r>
            <a:r>
              <a:rPr dirty="0" sz="800" spc="-150">
                <a:latin typeface="Times New Roman"/>
                <a:cs typeface="Times New Roman"/>
              </a:rPr>
              <a:t>n</a:t>
            </a:r>
            <a:r>
              <a:rPr dirty="0" baseline="46296" sz="900" spc="-225">
                <a:latin typeface="Arial MT"/>
                <a:cs typeface="Arial MT"/>
              </a:rPr>
              <a:t>c</a:t>
            </a:r>
            <a:r>
              <a:rPr dirty="0" sz="800" spc="-150">
                <a:latin typeface="Times New Roman"/>
                <a:cs typeface="Times New Roman"/>
              </a:rPr>
              <a:t>a</a:t>
            </a:r>
            <a:r>
              <a:rPr dirty="0" baseline="46296" sz="900" spc="-225">
                <a:latin typeface="Arial MT"/>
                <a:cs typeface="Arial MT"/>
              </a:rPr>
              <a:t>ie</a:t>
            </a:r>
            <a:r>
              <a:rPr dirty="0" sz="800" spc="-150" i="1">
                <a:latin typeface="Times New Roman"/>
                <a:cs typeface="Times New Roman"/>
              </a:rPr>
              <a:t>R</a:t>
            </a:r>
            <a:r>
              <a:rPr dirty="0" baseline="46296" sz="900" spc="-225">
                <a:latin typeface="Arial MT"/>
                <a:cs typeface="Arial MT"/>
              </a:rPr>
              <a:t>nd</a:t>
            </a:r>
            <a:r>
              <a:rPr dirty="0" sz="800" spc="-150" i="1">
                <a:latin typeface="Times New Roman"/>
                <a:cs typeface="Times New Roman"/>
              </a:rPr>
              <a:t>o</a:t>
            </a:r>
            <a:r>
              <a:rPr dirty="0" baseline="46296" sz="900" spc="-225">
                <a:latin typeface="Arial MT"/>
                <a:cs typeface="Arial MT"/>
              </a:rPr>
              <a:t>o</a:t>
            </a:r>
            <a:r>
              <a:rPr dirty="0" sz="800" spc="-150" i="1">
                <a:latin typeface="Times New Roman"/>
                <a:cs typeface="Times New Roman"/>
              </a:rPr>
              <a:t>to</a:t>
            </a:r>
            <a:r>
              <a:rPr dirty="0" baseline="46296" sz="900" spc="-225">
                <a:latin typeface="Arial MT"/>
                <a:cs typeface="Arial MT"/>
              </a:rPr>
              <a:t>...</a:t>
            </a:r>
            <a:r>
              <a:rPr dirty="0" sz="800" spc="-150" i="1">
                <a:latin typeface="Times New Roman"/>
                <a:cs typeface="Times New Roman"/>
              </a:rPr>
              <a:t>r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página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Init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manual</a:t>
            </a:r>
            <a:endParaRPr sz="800">
              <a:latin typeface="Times New Roman"/>
              <a:cs typeface="Times New Roman"/>
            </a:endParaRPr>
          </a:p>
          <a:p>
            <a:pPr marL="50800" marR="43942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inicialización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adapta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número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bobinas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rotor.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Primero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enumeran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bobinas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d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luego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vienen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bobinas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q.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75"/>
              </a:spcBef>
            </a:pPr>
            <a:endParaRPr sz="800">
              <a:latin typeface="Times New Roman"/>
              <a:cs typeface="Times New Roman"/>
            </a:endParaRPr>
          </a:p>
          <a:p>
            <a:pPr marL="50800" marR="177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función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campos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Orden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Etiqueta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Comentario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misma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cualquier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otro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componentes.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cajas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Ayuda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esquina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inferior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derecha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ayuda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asociado</a:t>
            </a:r>
            <a:endParaRPr sz="800">
              <a:latin typeface="Times New Roman"/>
              <a:cs typeface="Times New Roman"/>
            </a:endParaRPr>
          </a:p>
          <a:p>
            <a:pPr marL="508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mensajería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unificada.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089080" y="2047233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5595687" y="2027410"/>
            <a:ext cx="1841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145</a:t>
            </a:r>
            <a:endParaRPr sz="800">
              <a:latin typeface="Times New Roman"/>
              <a:cs typeface="Times New Roman"/>
            </a:endParaRPr>
          </a:p>
        </p:txBody>
      </p:sp>
      <p:grpSp>
        <p:nvGrpSpPr>
          <p:cNvPr id="11" name="object 11" descr=""/>
          <p:cNvGrpSpPr/>
          <p:nvPr/>
        </p:nvGrpSpPr>
        <p:grpSpPr>
          <a:xfrm>
            <a:off x="368299" y="2496044"/>
            <a:ext cx="502284" cy="13335"/>
            <a:chOff x="368299" y="2496044"/>
            <a:chExt cx="502284" cy="13335"/>
          </a:xfrm>
        </p:grpSpPr>
        <p:sp>
          <p:nvSpPr>
            <p:cNvPr id="12" name="object 12" descr=""/>
            <p:cNvSpPr/>
            <p:nvPr/>
          </p:nvSpPr>
          <p:spPr>
            <a:xfrm>
              <a:off x="368299" y="2496044"/>
              <a:ext cx="502284" cy="6985"/>
            </a:xfrm>
            <a:custGeom>
              <a:avLst/>
              <a:gdLst/>
              <a:ahLst/>
              <a:cxnLst/>
              <a:rect l="l" t="t" r="r" b="b"/>
              <a:pathLst>
                <a:path w="502284" h="6985">
                  <a:moveTo>
                    <a:pt x="502202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502202" y="0"/>
                  </a:lnTo>
                  <a:lnTo>
                    <a:pt x="502202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368287" y="2496044"/>
              <a:ext cx="502284" cy="13335"/>
            </a:xfrm>
            <a:custGeom>
              <a:avLst/>
              <a:gdLst/>
              <a:ahLst/>
              <a:cxnLst/>
              <a:rect l="l" t="t" r="r" b="b"/>
              <a:pathLst>
                <a:path w="502284" h="13335">
                  <a:moveTo>
                    <a:pt x="502208" y="0"/>
                  </a:moveTo>
                  <a:lnTo>
                    <a:pt x="495604" y="6616"/>
                  </a:lnTo>
                  <a:lnTo>
                    <a:pt x="0" y="6616"/>
                  </a:lnTo>
                  <a:lnTo>
                    <a:pt x="0" y="13220"/>
                  </a:lnTo>
                  <a:lnTo>
                    <a:pt x="495604" y="13220"/>
                  </a:lnTo>
                  <a:lnTo>
                    <a:pt x="502208" y="13220"/>
                  </a:lnTo>
                  <a:lnTo>
                    <a:pt x="502208" y="6616"/>
                  </a:lnTo>
                  <a:lnTo>
                    <a:pt x="502208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368299" y="2496044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5" name="object 15" descr=""/>
          <p:cNvSpPr txBox="1"/>
          <p:nvPr/>
        </p:nvSpPr>
        <p:spPr>
          <a:xfrm>
            <a:off x="379553" y="2556044"/>
            <a:ext cx="48450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Page</a:t>
            </a:r>
            <a:r>
              <a:rPr dirty="0" sz="800" spc="6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146</a:t>
            </a:r>
            <a:endParaRPr sz="800">
              <a:latin typeface="Arial"/>
              <a:cs typeface="Arial"/>
            </a:endParaRPr>
          </a:p>
        </p:txBody>
      </p:sp>
      <p:sp>
        <p:nvSpPr>
          <p:cNvPr id="18" name="object 18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19" name="object 19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107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16" name="object 16" descr=""/>
          <p:cNvSpPr txBox="1"/>
          <p:nvPr/>
        </p:nvSpPr>
        <p:spPr>
          <a:xfrm>
            <a:off x="4518595" y="2727850"/>
            <a:ext cx="83375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8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avanzado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831370" y="7697013"/>
            <a:ext cx="5372100" cy="231457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92456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5.14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Páginas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máquinas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universales.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7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08400"/>
              </a:lnSpc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texto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Ayuda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describe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brevemente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significado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valores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ejemplo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continuación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UM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(máquina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síncrona):</a:t>
            </a:r>
            <a:endParaRPr sz="800">
              <a:latin typeface="Times New Roman"/>
              <a:cs typeface="Times New Roman"/>
            </a:endParaRPr>
          </a:p>
          <a:p>
            <a:pPr marL="335915">
              <a:lnSpc>
                <a:spcPct val="100000"/>
              </a:lnSpc>
              <a:spcBef>
                <a:spcPts val="489"/>
              </a:spcBef>
            </a:pPr>
            <a:r>
              <a:rPr dirty="0" sz="600" b="1">
                <a:latin typeface="Courier New"/>
                <a:cs typeface="Courier New"/>
              </a:rPr>
              <a:t>Datos</a:t>
            </a:r>
            <a:r>
              <a:rPr dirty="0" sz="600" spc="60" b="1">
                <a:latin typeface="Courier New"/>
                <a:cs typeface="Courier New"/>
              </a:rPr>
              <a:t> </a:t>
            </a:r>
            <a:r>
              <a:rPr dirty="0" sz="600" spc="-50">
                <a:latin typeface="Courier New"/>
                <a:cs typeface="Courier New"/>
              </a:rPr>
              <a:t>:</a:t>
            </a:r>
            <a:endParaRPr sz="600">
              <a:latin typeface="Courier New"/>
              <a:cs typeface="Courier New"/>
            </a:endParaRPr>
          </a:p>
          <a:p>
            <a:pPr marL="455295">
              <a:lnSpc>
                <a:spcPct val="100000"/>
              </a:lnSpc>
              <a:spcBef>
                <a:spcPts val="165"/>
              </a:spcBef>
            </a:pPr>
            <a:r>
              <a:rPr dirty="0" sz="600" i="1">
                <a:latin typeface="Courier New"/>
                <a:cs typeface="Courier New"/>
              </a:rPr>
              <a:t>Página</a:t>
            </a:r>
            <a:r>
              <a:rPr dirty="0" sz="600" spc="75" i="1">
                <a:latin typeface="Courier New"/>
                <a:cs typeface="Courier New"/>
              </a:rPr>
              <a:t> </a:t>
            </a:r>
            <a:r>
              <a:rPr dirty="0" sz="600" spc="-10" i="1">
                <a:latin typeface="Courier New"/>
                <a:cs typeface="Courier New"/>
              </a:rPr>
              <a:t>general:</a:t>
            </a:r>
            <a:endParaRPr sz="600">
              <a:latin typeface="Courier New"/>
              <a:cs typeface="Courier New"/>
            </a:endParaRPr>
          </a:p>
          <a:p>
            <a:pPr marL="692785">
              <a:lnSpc>
                <a:spcPct val="100000"/>
              </a:lnSpc>
              <a:spcBef>
                <a:spcPts val="110"/>
              </a:spcBef>
            </a:pPr>
            <a:r>
              <a:rPr dirty="0" sz="600">
                <a:latin typeface="Courier New"/>
                <a:cs typeface="Courier New"/>
              </a:rPr>
              <a:t>Pares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polos: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número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pares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polos</a:t>
            </a:r>
            <a:endParaRPr sz="600">
              <a:latin typeface="Courier New"/>
              <a:cs typeface="Courier New"/>
            </a:endParaRPr>
          </a:p>
          <a:p>
            <a:pPr marL="692785" marR="1434465">
              <a:lnSpc>
                <a:spcPct val="115599"/>
              </a:lnSpc>
            </a:pPr>
            <a:r>
              <a:rPr dirty="0" sz="600">
                <a:latin typeface="Courier New"/>
                <a:cs typeface="Courier New"/>
              </a:rPr>
              <a:t>Tolerancia</a:t>
            </a:r>
            <a:r>
              <a:rPr dirty="0" sz="600" spc="9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-</a:t>
            </a:r>
            <a:r>
              <a:rPr dirty="0" sz="600" spc="10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Margen</a:t>
            </a:r>
            <a:r>
              <a:rPr dirty="0" sz="600" spc="10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10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velocidad</a:t>
            </a:r>
            <a:r>
              <a:rPr dirty="0" sz="600" spc="9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10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rotor-convergencia-</a:t>
            </a:r>
            <a:r>
              <a:rPr dirty="0" sz="600" spc="-10">
                <a:latin typeface="Courier New"/>
                <a:cs typeface="Courier New"/>
              </a:rPr>
              <a:t>convergencia. </a:t>
            </a:r>
            <a:r>
              <a:rPr dirty="0" sz="600">
                <a:latin typeface="Courier New"/>
                <a:cs typeface="Courier New"/>
              </a:rPr>
              <a:t>Frecuencia: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anula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frecuencia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estado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estable.</a:t>
            </a:r>
            <a:endParaRPr sz="600">
              <a:latin typeface="Courier New"/>
              <a:cs typeface="Courier New"/>
            </a:endParaRPr>
          </a:p>
          <a:p>
            <a:pPr marL="692785">
              <a:lnSpc>
                <a:spcPct val="100000"/>
              </a:lnSpc>
              <a:spcBef>
                <a:spcPts val="115"/>
              </a:spcBef>
            </a:pPr>
            <a:r>
              <a:rPr dirty="0" sz="600">
                <a:latin typeface="Courier New"/>
                <a:cs typeface="Courier New"/>
              </a:rPr>
              <a:t>Acoplamiento</a:t>
            </a:r>
            <a:r>
              <a:rPr dirty="0" sz="600" spc="9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9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estator</a:t>
            </a:r>
            <a:endParaRPr sz="600">
              <a:latin typeface="Courier New"/>
              <a:cs typeface="Courier New"/>
            </a:endParaRPr>
          </a:p>
          <a:p>
            <a:pPr marL="812165" marR="1791970">
              <a:lnSpc>
                <a:spcPct val="115599"/>
              </a:lnSpc>
            </a:pPr>
            <a:r>
              <a:rPr dirty="0" sz="600">
                <a:latin typeface="Courier New"/>
                <a:cs typeface="Courier New"/>
              </a:rPr>
              <a:t>Seleccione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entre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Y,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Dlead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(AC,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BA,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CB)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y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Dlag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(AB,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BC,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 spc="-25">
                <a:latin typeface="Courier New"/>
                <a:cs typeface="Courier New"/>
              </a:rPr>
              <a:t>CA) </a:t>
            </a:r>
            <a:r>
              <a:rPr dirty="0" sz="600">
                <a:latin typeface="Courier New"/>
                <a:cs typeface="Courier New"/>
              </a:rPr>
              <a:t>Al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seleccionar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Y,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activa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nodo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neutral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Neut.</a:t>
            </a:r>
            <a:endParaRPr sz="600">
              <a:latin typeface="Courier New"/>
              <a:cs typeface="Courier New"/>
            </a:endParaRPr>
          </a:p>
          <a:p>
            <a:pPr marL="692785">
              <a:lnSpc>
                <a:spcPct val="100000"/>
              </a:lnSpc>
              <a:spcBef>
                <a:spcPts val="60"/>
              </a:spcBef>
            </a:pPr>
            <a:r>
              <a:rPr dirty="0" sz="600">
                <a:latin typeface="Courier New"/>
                <a:cs typeface="Courier New"/>
              </a:rPr>
              <a:t>Bobinas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rotor</a:t>
            </a:r>
            <a:endParaRPr sz="600">
              <a:latin typeface="Courier New"/>
              <a:cs typeface="Courier New"/>
            </a:endParaRPr>
          </a:p>
          <a:p>
            <a:pPr marL="812165">
              <a:lnSpc>
                <a:spcPct val="100000"/>
              </a:lnSpc>
              <a:spcBef>
                <a:spcPts val="110"/>
              </a:spcBef>
            </a:pPr>
            <a:r>
              <a:rPr dirty="0" sz="600">
                <a:latin typeface="Courier New"/>
                <a:cs typeface="Courier New"/>
              </a:rPr>
              <a:t>Especifique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número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bobinas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rotor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los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ejes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dy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q.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Total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máximo</a:t>
            </a:r>
            <a:endParaRPr sz="600">
              <a:latin typeface="Courier New"/>
              <a:cs typeface="Courier New"/>
            </a:endParaRPr>
          </a:p>
          <a:p>
            <a:pPr marL="812165" marR="601980">
              <a:lnSpc>
                <a:spcPct val="115599"/>
              </a:lnSpc>
            </a:pP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número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3.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Solo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terminales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para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primera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bobina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eje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d.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Las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otras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bobinas </a:t>
            </a:r>
            <a:r>
              <a:rPr dirty="0" sz="600">
                <a:latin typeface="Courier New"/>
                <a:cs typeface="Courier New"/>
              </a:rPr>
              <a:t>se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supone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que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están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cortocircuito.</a:t>
            </a:r>
            <a:endParaRPr sz="600">
              <a:latin typeface="Courier New"/>
              <a:cs typeface="Courier New"/>
            </a:endParaRPr>
          </a:p>
          <a:p>
            <a:pPr marL="692785">
              <a:lnSpc>
                <a:spcPct val="100000"/>
              </a:lnSpc>
              <a:spcBef>
                <a:spcPts val="114"/>
              </a:spcBef>
            </a:pPr>
            <a:r>
              <a:rPr dirty="0" sz="600" spc="-10">
                <a:latin typeface="Courier New"/>
                <a:cs typeface="Courier New"/>
              </a:rPr>
              <a:t>Global</a:t>
            </a:r>
            <a:endParaRPr sz="600">
              <a:latin typeface="Courier New"/>
              <a:cs typeface="Courier New"/>
            </a:endParaRPr>
          </a:p>
          <a:p>
            <a:pPr marL="812165">
              <a:lnSpc>
                <a:spcPct val="100000"/>
              </a:lnSpc>
              <a:spcBef>
                <a:spcPts val="110"/>
              </a:spcBef>
            </a:pPr>
            <a:r>
              <a:rPr dirty="0" sz="600">
                <a:latin typeface="Courier New"/>
                <a:cs typeface="Courier New"/>
              </a:rPr>
              <a:t>Visualización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modo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inicialización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interfaz.</a:t>
            </a:r>
            <a:endParaRPr sz="600">
              <a:latin typeface="Courier New"/>
              <a:cs typeface="Courier New"/>
            </a:endParaRPr>
          </a:p>
          <a:p>
            <a:pPr marL="812165">
              <a:lnSpc>
                <a:spcPct val="100000"/>
              </a:lnSpc>
              <a:spcBef>
                <a:spcPts val="114"/>
              </a:spcBef>
            </a:pPr>
            <a:r>
              <a:rPr dirty="0" sz="600">
                <a:latin typeface="Courier New"/>
                <a:cs typeface="Courier New"/>
              </a:rPr>
              <a:t>Establezca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menú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principal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ATP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|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Configuración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/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Interruptor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/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UM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para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cada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circuito.</a:t>
            </a:r>
            <a:endParaRPr sz="600">
              <a:latin typeface="Courier New"/>
              <a:cs typeface="Courier New"/>
            </a:endParaRPr>
          </a:p>
          <a:p>
            <a:pPr marL="455295">
              <a:lnSpc>
                <a:spcPct val="100000"/>
              </a:lnSpc>
              <a:spcBef>
                <a:spcPts val="370"/>
              </a:spcBef>
            </a:pPr>
            <a:r>
              <a:rPr dirty="0" sz="600" i="1">
                <a:latin typeface="Courier New"/>
                <a:cs typeface="Courier New"/>
              </a:rPr>
              <a:t>Página</a:t>
            </a:r>
            <a:r>
              <a:rPr dirty="0" sz="600" spc="55" i="1">
                <a:latin typeface="Courier New"/>
                <a:cs typeface="Courier New"/>
              </a:rPr>
              <a:t> </a:t>
            </a:r>
            <a:r>
              <a:rPr dirty="0" sz="600" i="1">
                <a:latin typeface="Courier New"/>
                <a:cs typeface="Courier New"/>
              </a:rPr>
              <a:t>del</a:t>
            </a:r>
            <a:r>
              <a:rPr dirty="0" sz="600" spc="60" i="1">
                <a:latin typeface="Courier New"/>
                <a:cs typeface="Courier New"/>
              </a:rPr>
              <a:t> </a:t>
            </a:r>
            <a:r>
              <a:rPr dirty="0" sz="600" spc="-10" i="1">
                <a:latin typeface="Courier New"/>
                <a:cs typeface="Courier New"/>
              </a:rPr>
              <a:t>estator:</a:t>
            </a:r>
            <a:endParaRPr sz="600">
              <a:latin typeface="Courier New"/>
              <a:cs typeface="Courier New"/>
            </a:endParaRPr>
          </a:p>
        </p:txBody>
      </p:sp>
    </p:spTree>
  </p:cSld>
  <p:clrMapOvr>
    <a:masterClrMapping/>
  </p:clrMapOvr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935015" y="165100"/>
            <a:ext cx="5226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5" name="object 5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583"/>
                  </a:lnTo>
                  <a:lnTo>
                    <a:pt x="142755" y="98583"/>
                  </a:lnTo>
                  <a:lnTo>
                    <a:pt x="136180" y="99891"/>
                  </a:lnTo>
                  <a:lnTo>
                    <a:pt x="104587" y="124086"/>
                  </a:lnTo>
                  <a:lnTo>
                    <a:pt x="98048" y="143290"/>
                  </a:lnTo>
                  <a:lnTo>
                    <a:pt x="98048" y="569369"/>
                  </a:lnTo>
                  <a:lnTo>
                    <a:pt x="117977" y="603813"/>
                  </a:lnTo>
                  <a:lnTo>
                    <a:pt x="142755" y="614076"/>
                  </a:lnTo>
                  <a:lnTo>
                    <a:pt x="1886711" y="614076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4076"/>
                  </a:moveTo>
                  <a:lnTo>
                    <a:pt x="1744971" y="614076"/>
                  </a:lnTo>
                  <a:lnTo>
                    <a:pt x="1751545" y="612768"/>
                  </a:lnTo>
                  <a:lnTo>
                    <a:pt x="1764174" y="607537"/>
                  </a:lnTo>
                  <a:lnTo>
                    <a:pt x="1788370" y="575944"/>
                  </a:lnTo>
                  <a:lnTo>
                    <a:pt x="1789678" y="569369"/>
                  </a:lnTo>
                  <a:lnTo>
                    <a:pt x="1789678" y="143290"/>
                  </a:lnTo>
                  <a:lnTo>
                    <a:pt x="1769748" y="108846"/>
                  </a:lnTo>
                  <a:lnTo>
                    <a:pt x="1744971" y="98583"/>
                  </a:lnTo>
                  <a:lnTo>
                    <a:pt x="1886711" y="98583"/>
                  </a:lnTo>
                  <a:lnTo>
                    <a:pt x="1886711" y="614076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932176" y="500442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1982" y="528634"/>
                  </a:moveTo>
                  <a:lnTo>
                    <a:pt x="52863" y="528634"/>
                  </a:lnTo>
                  <a:lnTo>
                    <a:pt x="49392" y="528502"/>
                  </a:lnTo>
                  <a:lnTo>
                    <a:pt x="13028" y="510594"/>
                  </a:lnTo>
                  <a:lnTo>
                    <a:pt x="0" y="479207"/>
                  </a:lnTo>
                  <a:lnTo>
                    <a:pt x="0" y="475770"/>
                  </a:lnTo>
                  <a:lnTo>
                    <a:pt x="0" y="49229"/>
                  </a:lnTo>
                  <a:lnTo>
                    <a:pt x="17937" y="13083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973"/>
                  </a:lnTo>
                  <a:lnTo>
                    <a:pt x="1704845" y="49229"/>
                  </a:lnTo>
                  <a:lnTo>
                    <a:pt x="1704845" y="479207"/>
                  </a:lnTo>
                  <a:lnTo>
                    <a:pt x="1686907" y="515418"/>
                  </a:lnTo>
                  <a:lnTo>
                    <a:pt x="1655453" y="528502"/>
                  </a:lnTo>
                  <a:lnTo>
                    <a:pt x="1651982" y="52863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171"/>
              <a:ext cx="145374" cy="145374"/>
            </a:xfrm>
            <a:prstGeom prst="rect">
              <a:avLst/>
            </a:prstGeom>
          </p:spPr>
        </p:pic>
      </p:grpSp>
      <p:sp>
        <p:nvSpPr>
          <p:cNvPr id="8" name="object 8" descr=""/>
          <p:cNvSpPr txBox="1"/>
          <p:nvPr/>
        </p:nvSpPr>
        <p:spPr>
          <a:xfrm>
            <a:off x="3519868" y="811543"/>
            <a:ext cx="52959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10">
                <a:latin typeface="Arial MT"/>
                <a:cs typeface="Arial MT"/>
              </a:rPr>
              <a:t>Traduciendo...</a:t>
            </a:r>
            <a:endParaRPr sz="600">
              <a:latin typeface="Arial MT"/>
              <a:cs typeface="Arial MT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831370" y="342380"/>
            <a:ext cx="1841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146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4611106" y="348988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grpSp>
        <p:nvGrpSpPr>
          <p:cNvPr id="11" name="object 11" descr=""/>
          <p:cNvGrpSpPr/>
          <p:nvPr/>
        </p:nvGrpSpPr>
        <p:grpSpPr>
          <a:xfrm>
            <a:off x="368299" y="877094"/>
            <a:ext cx="502284" cy="13335"/>
            <a:chOff x="368299" y="877094"/>
            <a:chExt cx="502284" cy="13335"/>
          </a:xfrm>
        </p:grpSpPr>
        <p:sp>
          <p:nvSpPr>
            <p:cNvPr id="12" name="object 12" descr=""/>
            <p:cNvSpPr/>
            <p:nvPr/>
          </p:nvSpPr>
          <p:spPr>
            <a:xfrm>
              <a:off x="368299" y="877094"/>
              <a:ext cx="502284" cy="6985"/>
            </a:xfrm>
            <a:custGeom>
              <a:avLst/>
              <a:gdLst/>
              <a:ahLst/>
              <a:cxnLst/>
              <a:rect l="l" t="t" r="r" b="b"/>
              <a:pathLst>
                <a:path w="502284" h="6984">
                  <a:moveTo>
                    <a:pt x="502202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502202" y="0"/>
                  </a:lnTo>
                  <a:lnTo>
                    <a:pt x="502202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368287" y="877099"/>
              <a:ext cx="502284" cy="13335"/>
            </a:xfrm>
            <a:custGeom>
              <a:avLst/>
              <a:gdLst/>
              <a:ahLst/>
              <a:cxnLst/>
              <a:rect l="l" t="t" r="r" b="b"/>
              <a:pathLst>
                <a:path w="502284" h="13334">
                  <a:moveTo>
                    <a:pt x="502208" y="0"/>
                  </a:moveTo>
                  <a:lnTo>
                    <a:pt x="495604" y="6604"/>
                  </a:lnTo>
                  <a:lnTo>
                    <a:pt x="0" y="6604"/>
                  </a:lnTo>
                  <a:lnTo>
                    <a:pt x="0" y="13208"/>
                  </a:lnTo>
                  <a:lnTo>
                    <a:pt x="495604" y="13208"/>
                  </a:lnTo>
                  <a:lnTo>
                    <a:pt x="502208" y="13208"/>
                  </a:lnTo>
                  <a:lnTo>
                    <a:pt x="502208" y="6604"/>
                  </a:lnTo>
                  <a:lnTo>
                    <a:pt x="502208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368299" y="877094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4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5" name="object 15" descr=""/>
          <p:cNvSpPr txBox="1"/>
          <p:nvPr/>
        </p:nvSpPr>
        <p:spPr>
          <a:xfrm>
            <a:off x="379553" y="937093"/>
            <a:ext cx="48450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Page</a:t>
            </a:r>
            <a:r>
              <a:rPr dirty="0" sz="800" spc="6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147</a:t>
            </a:r>
            <a:endParaRPr sz="800">
              <a:latin typeface="Arial"/>
              <a:cs typeface="Arial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4769696" y="1108900"/>
            <a:ext cx="83375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8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avanzado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1089080" y="8774098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5595687" y="8754274"/>
            <a:ext cx="1841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147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1089080" y="1527843"/>
            <a:ext cx="4545965" cy="61645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686435" marR="710565">
              <a:lnSpc>
                <a:spcPct val="115599"/>
              </a:lnSpc>
              <a:spcBef>
                <a:spcPts val="95"/>
              </a:spcBef>
            </a:pPr>
            <a:r>
              <a:rPr dirty="0" sz="600">
                <a:latin typeface="Courier New"/>
                <a:cs typeface="Courier New"/>
              </a:rPr>
              <a:t>Especificar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resistencia</a:t>
            </a:r>
            <a:r>
              <a:rPr dirty="0" sz="600" spc="8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inductancia</a:t>
            </a:r>
            <a:r>
              <a:rPr dirty="0" sz="600" spc="8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Park</a:t>
            </a:r>
            <a:r>
              <a:rPr dirty="0" sz="600" spc="8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transformado </a:t>
            </a:r>
            <a:r>
              <a:rPr dirty="0" sz="600">
                <a:latin typeface="Courier New"/>
                <a:cs typeface="Courier New"/>
              </a:rPr>
              <a:t>cantidades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(d-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q-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y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0-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sistema).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Todas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las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inductancias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H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o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 spc="-25">
                <a:latin typeface="Courier New"/>
                <a:cs typeface="Courier New"/>
              </a:rPr>
              <a:t>pu.</a:t>
            </a:r>
            <a:endParaRPr sz="600">
              <a:latin typeface="Courier New"/>
              <a:cs typeface="Courier New"/>
            </a:endParaRPr>
          </a:p>
          <a:p>
            <a:pPr marL="448309">
              <a:lnSpc>
                <a:spcPct val="100000"/>
              </a:lnSpc>
              <a:spcBef>
                <a:spcPts val="320"/>
              </a:spcBef>
            </a:pPr>
            <a:r>
              <a:rPr dirty="0" sz="600" i="1">
                <a:latin typeface="Courier New"/>
                <a:cs typeface="Courier New"/>
              </a:rPr>
              <a:t>Página</a:t>
            </a:r>
            <a:r>
              <a:rPr dirty="0" sz="600" spc="55" i="1">
                <a:latin typeface="Courier New"/>
                <a:cs typeface="Courier New"/>
              </a:rPr>
              <a:t> </a:t>
            </a:r>
            <a:r>
              <a:rPr dirty="0" sz="600" i="1">
                <a:latin typeface="Courier New"/>
                <a:cs typeface="Courier New"/>
              </a:rPr>
              <a:t>del</a:t>
            </a:r>
            <a:r>
              <a:rPr dirty="0" sz="600" spc="60" i="1">
                <a:latin typeface="Courier New"/>
                <a:cs typeface="Courier New"/>
              </a:rPr>
              <a:t> </a:t>
            </a:r>
            <a:r>
              <a:rPr dirty="0" sz="600" spc="-10" i="1">
                <a:latin typeface="Courier New"/>
                <a:cs typeface="Courier New"/>
              </a:rPr>
              <a:t>rotor:</a:t>
            </a:r>
            <a:endParaRPr sz="600">
              <a:latin typeface="Courier New"/>
              <a:cs typeface="Courier New"/>
            </a:endParaRPr>
          </a:p>
          <a:p>
            <a:pPr marL="686435" marR="43815">
              <a:lnSpc>
                <a:spcPct val="115599"/>
              </a:lnSpc>
            </a:pPr>
            <a:r>
              <a:rPr dirty="0" sz="600">
                <a:latin typeface="Courier New"/>
                <a:cs typeface="Courier New"/>
              </a:rPr>
              <a:t>Se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enumera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número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total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bobinas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y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proporcionan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datos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rotor. </a:t>
            </a:r>
            <a:r>
              <a:rPr dirty="0" sz="600">
                <a:latin typeface="Courier New"/>
                <a:cs typeface="Courier New"/>
              </a:rPr>
              <a:t>página.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Primero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muestran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las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bobinas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eje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y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luego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las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bobinas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eje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spc="-25">
                <a:latin typeface="Courier New"/>
                <a:cs typeface="Courier New"/>
              </a:rPr>
              <a:t>q. </a:t>
            </a:r>
            <a:r>
              <a:rPr dirty="0" sz="600">
                <a:latin typeface="Courier New"/>
                <a:cs typeface="Courier New"/>
              </a:rPr>
              <a:t>Especifique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resistencia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inductancia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para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cada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bobina.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Todas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las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bobinas</a:t>
            </a:r>
            <a:r>
              <a:rPr dirty="0" sz="600" spc="50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excepto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que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primero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está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cortocircuito.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Todas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las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inductancias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H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o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 spc="-25">
                <a:latin typeface="Courier New"/>
                <a:cs typeface="Courier New"/>
              </a:rPr>
              <a:t>pu.</a:t>
            </a:r>
            <a:endParaRPr sz="600">
              <a:latin typeface="Courier New"/>
              <a:cs typeface="Courier New"/>
            </a:endParaRPr>
          </a:p>
          <a:p>
            <a:pPr marL="448309">
              <a:lnSpc>
                <a:spcPct val="100000"/>
              </a:lnSpc>
              <a:spcBef>
                <a:spcPts val="370"/>
              </a:spcBef>
            </a:pPr>
            <a:r>
              <a:rPr dirty="0" sz="600" i="1">
                <a:latin typeface="Courier New"/>
                <a:cs typeface="Courier New"/>
              </a:rPr>
              <a:t>Imán.</a:t>
            </a:r>
            <a:r>
              <a:rPr dirty="0" sz="600" spc="60" i="1">
                <a:latin typeface="Courier New"/>
                <a:cs typeface="Courier New"/>
              </a:rPr>
              <a:t> </a:t>
            </a:r>
            <a:r>
              <a:rPr dirty="0" sz="600" spc="-10" i="1">
                <a:latin typeface="Courier New"/>
                <a:cs typeface="Courier New"/>
              </a:rPr>
              <a:t>página:</a:t>
            </a:r>
            <a:endParaRPr sz="600">
              <a:latin typeface="Courier New"/>
              <a:cs typeface="Courier New"/>
            </a:endParaRPr>
          </a:p>
          <a:p>
            <a:pPr algn="just" marL="686435" marR="1661795">
              <a:lnSpc>
                <a:spcPct val="112000"/>
              </a:lnSpc>
              <a:spcBef>
                <a:spcPts val="30"/>
              </a:spcBef>
            </a:pPr>
            <a:r>
              <a:rPr dirty="0" sz="600">
                <a:latin typeface="Courier New"/>
                <a:cs typeface="Courier New"/>
              </a:rPr>
              <a:t>LMUD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-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inductancia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magnetización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eje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 spc="-25">
                <a:latin typeface="Courier New"/>
                <a:cs typeface="Courier New"/>
              </a:rPr>
              <a:t>d. </a:t>
            </a:r>
            <a:r>
              <a:rPr dirty="0" sz="600">
                <a:latin typeface="Courier New"/>
                <a:cs typeface="Courier New"/>
              </a:rPr>
              <a:t>LMUQ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-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inductancia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magnetización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eje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 spc="-25">
                <a:latin typeface="Courier New"/>
                <a:cs typeface="Courier New"/>
              </a:rPr>
              <a:t>q. </a:t>
            </a:r>
            <a:r>
              <a:rPr dirty="0" sz="600">
                <a:latin typeface="Courier New"/>
                <a:cs typeface="Courier New"/>
              </a:rPr>
              <a:t>Enciende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/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apaga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saturación.</a:t>
            </a:r>
            <a:endParaRPr sz="600">
              <a:latin typeface="Courier New"/>
              <a:cs typeface="Courier New"/>
            </a:endParaRPr>
          </a:p>
          <a:p>
            <a:pPr marL="686435" marR="662305">
              <a:lnSpc>
                <a:spcPct val="115599"/>
              </a:lnSpc>
            </a:pPr>
            <a:r>
              <a:rPr dirty="0" sz="600">
                <a:latin typeface="Courier New"/>
                <a:cs typeface="Courier New"/>
              </a:rPr>
              <a:t>Symm.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igual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saturación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ambos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ejes,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especificada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solo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 spc="-25">
                <a:latin typeface="Courier New"/>
                <a:cs typeface="Courier New"/>
              </a:rPr>
              <a:t>d. </a:t>
            </a:r>
            <a:r>
              <a:rPr dirty="0" sz="600">
                <a:latin typeface="Courier New"/>
                <a:cs typeface="Courier New"/>
              </a:rPr>
              <a:t>LMSD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-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inductancia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saturada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eje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 spc="-25">
                <a:latin typeface="Courier New"/>
                <a:cs typeface="Courier New"/>
              </a:rPr>
              <a:t>d.</a:t>
            </a:r>
            <a:endParaRPr sz="600">
              <a:latin typeface="Courier New"/>
              <a:cs typeface="Courier New"/>
            </a:endParaRPr>
          </a:p>
          <a:p>
            <a:pPr marL="686435" marR="520065">
              <a:lnSpc>
                <a:spcPct val="115599"/>
              </a:lnSpc>
            </a:pPr>
            <a:r>
              <a:rPr dirty="0" sz="600">
                <a:latin typeface="Courier New"/>
                <a:cs typeface="Courier New"/>
              </a:rPr>
              <a:t>FLXSD: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enlace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flujo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eje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punto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saturación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rodilla. </a:t>
            </a:r>
            <a:r>
              <a:rPr dirty="0" sz="600">
                <a:latin typeface="Courier New"/>
                <a:cs typeface="Courier New"/>
              </a:rPr>
              <a:t>FLXRD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-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enlace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flujo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residual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eje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(con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corriente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cero).</a:t>
            </a:r>
            <a:endParaRPr sz="600">
              <a:latin typeface="Courier New"/>
              <a:cs typeface="Courier New"/>
            </a:endParaRPr>
          </a:p>
          <a:p>
            <a:pPr marL="686435">
              <a:lnSpc>
                <a:spcPct val="100000"/>
              </a:lnSpc>
              <a:spcBef>
                <a:spcPts val="110"/>
              </a:spcBef>
            </a:pPr>
            <a:r>
              <a:rPr dirty="0" sz="600">
                <a:latin typeface="Courier New"/>
                <a:cs typeface="Courier New"/>
              </a:rPr>
              <a:t>LMSQ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-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inductancia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saturada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eje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 spc="-25">
                <a:latin typeface="Courier New"/>
                <a:cs typeface="Courier New"/>
              </a:rPr>
              <a:t>d.</a:t>
            </a:r>
            <a:endParaRPr sz="600">
              <a:latin typeface="Courier New"/>
              <a:cs typeface="Courier New"/>
            </a:endParaRPr>
          </a:p>
          <a:p>
            <a:pPr marL="686435" marR="520065">
              <a:lnSpc>
                <a:spcPct val="115599"/>
              </a:lnSpc>
            </a:pPr>
            <a:r>
              <a:rPr dirty="0" sz="600">
                <a:latin typeface="Courier New"/>
                <a:cs typeface="Courier New"/>
              </a:rPr>
              <a:t>FLXSQ: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enlace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flujo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eje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q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punto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saturación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rodilla. </a:t>
            </a:r>
            <a:r>
              <a:rPr dirty="0" sz="600">
                <a:latin typeface="Courier New"/>
                <a:cs typeface="Courier New"/>
              </a:rPr>
              <a:t>FLXRQ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-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enlace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flujo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residual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eje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q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(a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corriente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cero).</a:t>
            </a:r>
            <a:endParaRPr sz="600">
              <a:latin typeface="Courier New"/>
              <a:cs typeface="Courier New"/>
            </a:endParaRPr>
          </a:p>
          <a:p>
            <a:pPr algn="just" marL="686435">
              <a:lnSpc>
                <a:spcPct val="100000"/>
              </a:lnSpc>
              <a:spcBef>
                <a:spcPts val="114"/>
              </a:spcBef>
            </a:pPr>
            <a:r>
              <a:rPr dirty="0" sz="600">
                <a:latin typeface="Courier New"/>
                <a:cs typeface="Courier New"/>
              </a:rPr>
              <a:t>¡NÓTESE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BIEN!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Todas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las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inductancias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H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o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spc="-25">
                <a:latin typeface="Courier New"/>
                <a:cs typeface="Courier New"/>
              </a:rPr>
              <a:t>pu.</a:t>
            </a:r>
            <a:endParaRPr sz="600">
              <a:latin typeface="Courier New"/>
              <a:cs typeface="Courier New"/>
            </a:endParaRPr>
          </a:p>
          <a:p>
            <a:pPr marL="448309">
              <a:lnSpc>
                <a:spcPct val="100000"/>
              </a:lnSpc>
              <a:spcBef>
                <a:spcPts val="370"/>
              </a:spcBef>
            </a:pPr>
            <a:r>
              <a:rPr dirty="0" sz="600" i="1">
                <a:latin typeface="Courier New"/>
                <a:cs typeface="Courier New"/>
              </a:rPr>
              <a:t>Página</a:t>
            </a:r>
            <a:r>
              <a:rPr dirty="0" sz="600" spc="75" i="1">
                <a:latin typeface="Courier New"/>
                <a:cs typeface="Courier New"/>
              </a:rPr>
              <a:t> </a:t>
            </a:r>
            <a:r>
              <a:rPr dirty="0" sz="600" spc="-10" i="1">
                <a:latin typeface="Courier New"/>
                <a:cs typeface="Courier New"/>
              </a:rPr>
              <a:t>inicial:</a:t>
            </a:r>
            <a:endParaRPr sz="600">
              <a:latin typeface="Courier New"/>
              <a:cs typeface="Courier New"/>
            </a:endParaRPr>
          </a:p>
          <a:p>
            <a:pPr marL="686435">
              <a:lnSpc>
                <a:spcPct val="100000"/>
              </a:lnSpc>
              <a:spcBef>
                <a:spcPts val="114"/>
              </a:spcBef>
            </a:pPr>
            <a:r>
              <a:rPr dirty="0" sz="600">
                <a:latin typeface="Courier New"/>
                <a:cs typeface="Courier New"/>
              </a:rPr>
              <a:t>Condiciones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iniciales</a:t>
            </a:r>
            <a:r>
              <a:rPr dirty="0" sz="600" spc="8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dependientes</a:t>
            </a:r>
            <a:r>
              <a:rPr dirty="0" sz="600" spc="8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8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manual</a:t>
            </a:r>
            <a:r>
              <a:rPr dirty="0" sz="600" spc="8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o</a:t>
            </a:r>
            <a:r>
              <a:rPr dirty="0" sz="600" spc="8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automático</a:t>
            </a:r>
            <a:endParaRPr sz="600">
              <a:latin typeface="Courier New"/>
              <a:cs typeface="Courier New"/>
            </a:endParaRPr>
          </a:p>
          <a:p>
            <a:pPr marL="686435">
              <a:lnSpc>
                <a:spcPct val="100000"/>
              </a:lnSpc>
              <a:spcBef>
                <a:spcPts val="60"/>
              </a:spcBef>
            </a:pP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inicialización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elige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ATP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|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Configuración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/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Interruptor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/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 spc="-35">
                <a:latin typeface="Courier New"/>
                <a:cs typeface="Courier New"/>
              </a:rPr>
              <a:t>UM</a:t>
            </a:r>
            <a:endParaRPr sz="600">
              <a:latin typeface="Courier New"/>
              <a:cs typeface="Courier New"/>
            </a:endParaRPr>
          </a:p>
          <a:p>
            <a:pPr marL="686435">
              <a:lnSpc>
                <a:spcPct val="100000"/>
              </a:lnSpc>
              <a:spcBef>
                <a:spcPts val="110"/>
              </a:spcBef>
            </a:pPr>
            <a:r>
              <a:rPr dirty="0" sz="600" spc="-10">
                <a:latin typeface="Courier New"/>
                <a:cs typeface="Courier New"/>
              </a:rPr>
              <a:t>Automático:</a:t>
            </a:r>
            <a:endParaRPr sz="600">
              <a:latin typeface="Courier New"/>
              <a:cs typeface="Courier New"/>
            </a:endParaRPr>
          </a:p>
          <a:p>
            <a:pPr marL="805180" marR="829310">
              <a:lnSpc>
                <a:spcPct val="115599"/>
              </a:lnSpc>
            </a:pPr>
            <a:r>
              <a:rPr dirty="0" sz="600">
                <a:latin typeface="Courier New"/>
                <a:cs typeface="Courier New"/>
              </a:rPr>
              <a:t>AMPLUM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-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voltaje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inicial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bobina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estator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(fase)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spc="-20">
                <a:latin typeface="Courier New"/>
                <a:cs typeface="Courier New"/>
              </a:rPr>
              <a:t>[V]. </a:t>
            </a:r>
            <a:r>
              <a:rPr dirty="0" sz="600">
                <a:latin typeface="Courier New"/>
                <a:cs typeface="Courier New"/>
              </a:rPr>
              <a:t>ÁNGULO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-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ángulo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voltaje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estator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fase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[deg].</a:t>
            </a:r>
            <a:endParaRPr sz="600">
              <a:latin typeface="Courier New"/>
              <a:cs typeface="Courier New"/>
            </a:endParaRPr>
          </a:p>
          <a:p>
            <a:pPr marL="686435">
              <a:lnSpc>
                <a:spcPct val="100000"/>
              </a:lnSpc>
              <a:spcBef>
                <a:spcPts val="114"/>
              </a:spcBef>
            </a:pPr>
            <a:r>
              <a:rPr dirty="0" sz="600" spc="-10">
                <a:latin typeface="Courier New"/>
                <a:cs typeface="Courier New"/>
              </a:rPr>
              <a:t>Manual:</a:t>
            </a:r>
            <a:endParaRPr sz="600">
              <a:latin typeface="Courier New"/>
              <a:cs typeface="Courier New"/>
            </a:endParaRPr>
          </a:p>
          <a:p>
            <a:pPr marL="805180" marR="876935">
              <a:lnSpc>
                <a:spcPct val="115599"/>
              </a:lnSpc>
            </a:pPr>
            <a:r>
              <a:rPr dirty="0" sz="600">
                <a:latin typeface="Courier New"/>
                <a:cs typeface="Courier New"/>
              </a:rPr>
              <a:t>Especifique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corriente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estator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sistema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d-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q-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y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spc="-50">
                <a:latin typeface="Courier New"/>
                <a:cs typeface="Courier New"/>
              </a:rPr>
              <a:t>0 </a:t>
            </a:r>
            <a:r>
              <a:rPr dirty="0" sz="600">
                <a:latin typeface="Courier New"/>
                <a:cs typeface="Courier New"/>
              </a:rPr>
              <a:t>Especifique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corriente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rotor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todas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las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bobinas.</a:t>
            </a:r>
            <a:endParaRPr sz="600">
              <a:latin typeface="Courier New"/>
              <a:cs typeface="Courier New"/>
            </a:endParaRPr>
          </a:p>
          <a:p>
            <a:pPr marL="805180" marR="876935">
              <a:lnSpc>
                <a:spcPct val="115599"/>
              </a:lnSpc>
            </a:pPr>
            <a:r>
              <a:rPr dirty="0" sz="600">
                <a:latin typeface="Courier New"/>
                <a:cs typeface="Courier New"/>
              </a:rPr>
              <a:t>OMEGM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-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velocidad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mecánica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inicial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[mech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rad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/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seg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o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unidad] </a:t>
            </a:r>
            <a:r>
              <a:rPr dirty="0" sz="600">
                <a:latin typeface="Courier New"/>
                <a:cs typeface="Courier New"/>
              </a:rPr>
              <a:t>THETAM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-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posición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inicial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rotor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[elec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 spc="-20">
                <a:latin typeface="Courier New"/>
                <a:cs typeface="Courier New"/>
              </a:rPr>
              <a:t>rad]</a:t>
            </a:r>
            <a:endParaRPr sz="600">
              <a:latin typeface="Courier New"/>
              <a:cs typeface="Courier New"/>
            </a:endParaRPr>
          </a:p>
          <a:p>
            <a:pPr marL="448309">
              <a:lnSpc>
                <a:spcPct val="100000"/>
              </a:lnSpc>
              <a:spcBef>
                <a:spcPts val="375"/>
              </a:spcBef>
            </a:pPr>
            <a:r>
              <a:rPr dirty="0" sz="600" spc="-10" i="1">
                <a:latin typeface="Courier New"/>
                <a:cs typeface="Courier New"/>
              </a:rPr>
              <a:t>Salida:</a:t>
            </a:r>
            <a:endParaRPr sz="600">
              <a:latin typeface="Courier New"/>
              <a:cs typeface="Courier New"/>
            </a:endParaRPr>
          </a:p>
          <a:p>
            <a:pPr marL="686435">
              <a:lnSpc>
                <a:spcPct val="100000"/>
              </a:lnSpc>
              <a:spcBef>
                <a:spcPts val="110"/>
              </a:spcBef>
            </a:pPr>
            <a:r>
              <a:rPr dirty="0" sz="600">
                <a:latin typeface="Courier New"/>
                <a:cs typeface="Courier New"/>
              </a:rPr>
              <a:t>TQOUT</a:t>
            </a:r>
            <a:r>
              <a:rPr dirty="0" sz="600" spc="4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=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1: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par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espacio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40">
                <a:latin typeface="Courier New"/>
                <a:cs typeface="Courier New"/>
              </a:rPr>
              <a:t> </a:t>
            </a:r>
            <a:r>
              <a:rPr dirty="0" sz="600" spc="-20">
                <a:latin typeface="Courier New"/>
                <a:cs typeface="Courier New"/>
              </a:rPr>
              <a:t>aire</a:t>
            </a:r>
            <a:endParaRPr sz="600">
              <a:latin typeface="Courier New"/>
              <a:cs typeface="Courier New"/>
            </a:endParaRPr>
          </a:p>
          <a:p>
            <a:pPr marL="983615">
              <a:lnSpc>
                <a:spcPct val="100000"/>
              </a:lnSpc>
              <a:spcBef>
                <a:spcPts val="115"/>
              </a:spcBef>
            </a:pPr>
            <a:r>
              <a:rPr dirty="0" sz="600">
                <a:latin typeface="Courier New"/>
                <a:cs typeface="Courier New"/>
              </a:rPr>
              <a:t>=</a:t>
            </a:r>
            <a:r>
              <a:rPr dirty="0" sz="600" spc="3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2:</a:t>
            </a:r>
            <a:r>
              <a:rPr dirty="0" sz="600" spc="4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</a:t>
            </a:r>
            <a:r>
              <a:rPr dirty="0" sz="600" spc="4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+</a:t>
            </a:r>
            <a:r>
              <a:rPr dirty="0" sz="600" spc="3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flujo</a:t>
            </a:r>
            <a:r>
              <a:rPr dirty="0" sz="600" spc="4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común</a:t>
            </a:r>
            <a:r>
              <a:rPr dirty="0" sz="600" spc="4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3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eje</a:t>
            </a:r>
            <a:r>
              <a:rPr dirty="0" sz="600" spc="40">
                <a:latin typeface="Courier New"/>
                <a:cs typeface="Courier New"/>
              </a:rPr>
              <a:t> </a:t>
            </a:r>
            <a:r>
              <a:rPr dirty="0" sz="600" spc="-50">
                <a:latin typeface="Courier New"/>
                <a:cs typeface="Courier New"/>
              </a:rPr>
              <a:t>d</a:t>
            </a:r>
            <a:endParaRPr sz="600">
              <a:latin typeface="Courier New"/>
              <a:cs typeface="Courier New"/>
            </a:endParaRPr>
          </a:p>
          <a:p>
            <a:pPr marL="983615">
              <a:lnSpc>
                <a:spcPct val="100000"/>
              </a:lnSpc>
              <a:spcBef>
                <a:spcPts val="60"/>
              </a:spcBef>
            </a:pPr>
            <a:r>
              <a:rPr dirty="0" sz="600">
                <a:latin typeface="Courier New"/>
                <a:cs typeface="Courier New"/>
              </a:rPr>
              <a:t>=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3: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2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+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corriente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magnetización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eje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 spc="-50">
                <a:latin typeface="Courier New"/>
                <a:cs typeface="Courier New"/>
              </a:rPr>
              <a:t>d</a:t>
            </a:r>
            <a:endParaRPr sz="600">
              <a:latin typeface="Courier New"/>
              <a:cs typeface="Courier New"/>
            </a:endParaRPr>
          </a:p>
          <a:p>
            <a:pPr marL="686435">
              <a:lnSpc>
                <a:spcPct val="100000"/>
              </a:lnSpc>
              <a:spcBef>
                <a:spcPts val="110"/>
              </a:spcBef>
            </a:pPr>
            <a:r>
              <a:rPr dirty="0" sz="600">
                <a:latin typeface="Courier New"/>
                <a:cs typeface="Courier New"/>
              </a:rPr>
              <a:t>OMOUT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=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1: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velocidad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eje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rotor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[rad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/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 spc="-20">
                <a:latin typeface="Courier New"/>
                <a:cs typeface="Courier New"/>
              </a:rPr>
              <a:t>seg]</a:t>
            </a:r>
            <a:endParaRPr sz="600">
              <a:latin typeface="Courier New"/>
              <a:cs typeface="Courier New"/>
            </a:endParaRPr>
          </a:p>
          <a:p>
            <a:pPr marL="983615">
              <a:lnSpc>
                <a:spcPct val="100000"/>
              </a:lnSpc>
              <a:spcBef>
                <a:spcPts val="115"/>
              </a:spcBef>
            </a:pPr>
            <a:r>
              <a:rPr dirty="0" sz="600">
                <a:latin typeface="Courier New"/>
                <a:cs typeface="Courier New"/>
              </a:rPr>
              <a:t>=</a:t>
            </a:r>
            <a:r>
              <a:rPr dirty="0" sz="600" spc="3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2:</a:t>
            </a:r>
            <a:r>
              <a:rPr dirty="0" sz="600" spc="4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</a:t>
            </a:r>
            <a:r>
              <a:rPr dirty="0" sz="600" spc="4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+</a:t>
            </a:r>
            <a:r>
              <a:rPr dirty="0" sz="600" spc="3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flujo</a:t>
            </a:r>
            <a:r>
              <a:rPr dirty="0" sz="600" spc="4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común</a:t>
            </a:r>
            <a:r>
              <a:rPr dirty="0" sz="600" spc="4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3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eje</a:t>
            </a:r>
            <a:r>
              <a:rPr dirty="0" sz="600" spc="40">
                <a:latin typeface="Courier New"/>
                <a:cs typeface="Courier New"/>
              </a:rPr>
              <a:t> </a:t>
            </a:r>
            <a:r>
              <a:rPr dirty="0" sz="600" spc="-50">
                <a:latin typeface="Courier New"/>
                <a:cs typeface="Courier New"/>
              </a:rPr>
              <a:t>q</a:t>
            </a:r>
            <a:endParaRPr sz="600">
              <a:latin typeface="Courier New"/>
              <a:cs typeface="Courier New"/>
            </a:endParaRPr>
          </a:p>
          <a:p>
            <a:pPr marL="686435" marR="1377315" indent="297180">
              <a:lnSpc>
                <a:spcPct val="115599"/>
              </a:lnSpc>
            </a:pPr>
            <a:r>
              <a:rPr dirty="0" sz="600">
                <a:latin typeface="Courier New"/>
                <a:cs typeface="Courier New"/>
              </a:rPr>
              <a:t>=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3: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2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+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corriente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magnetización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eje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 spc="-50">
                <a:latin typeface="Courier New"/>
                <a:cs typeface="Courier New"/>
              </a:rPr>
              <a:t>q </a:t>
            </a:r>
            <a:r>
              <a:rPr dirty="0" sz="600">
                <a:latin typeface="Courier New"/>
                <a:cs typeface="Courier New"/>
              </a:rPr>
              <a:t>THOUT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=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verificado: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posición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rotor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[mech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 spc="-20">
                <a:latin typeface="Courier New"/>
                <a:cs typeface="Courier New"/>
              </a:rPr>
              <a:t>rad]</a:t>
            </a:r>
            <a:endParaRPr sz="600">
              <a:latin typeface="Courier New"/>
              <a:cs typeface="Courier New"/>
            </a:endParaRPr>
          </a:p>
          <a:p>
            <a:pPr marL="686435">
              <a:lnSpc>
                <a:spcPct val="100000"/>
              </a:lnSpc>
              <a:spcBef>
                <a:spcPts val="110"/>
              </a:spcBef>
            </a:pPr>
            <a:r>
              <a:rPr dirty="0" sz="600">
                <a:latin typeface="Courier New"/>
                <a:cs typeface="Courier New"/>
              </a:rPr>
              <a:t>CURR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=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verificado: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todas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las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corrientes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físicas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bobina</a:t>
            </a:r>
            <a:endParaRPr sz="600">
              <a:latin typeface="Courier New"/>
              <a:cs typeface="Courier New"/>
            </a:endParaRPr>
          </a:p>
          <a:p>
            <a:pPr marL="329565">
              <a:lnSpc>
                <a:spcPct val="100000"/>
              </a:lnSpc>
              <a:spcBef>
                <a:spcPts val="165"/>
              </a:spcBef>
            </a:pPr>
            <a:r>
              <a:rPr dirty="0" sz="600" spc="-10" b="1">
                <a:latin typeface="Courier New"/>
                <a:cs typeface="Courier New"/>
              </a:rPr>
              <a:t>Nodo:</a:t>
            </a:r>
            <a:endParaRPr sz="600">
              <a:latin typeface="Courier New"/>
              <a:cs typeface="Courier New"/>
            </a:endParaRPr>
          </a:p>
          <a:p>
            <a:pPr marL="448309" marR="1661795">
              <a:lnSpc>
                <a:spcPct val="115599"/>
              </a:lnSpc>
            </a:pPr>
            <a:r>
              <a:rPr dirty="0" sz="600">
                <a:latin typeface="Courier New"/>
                <a:cs typeface="Courier New"/>
              </a:rPr>
              <a:t>Estator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-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Terminal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salida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armadura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trifásica. </a:t>
            </a:r>
            <a:r>
              <a:rPr dirty="0" sz="600">
                <a:latin typeface="Courier New"/>
                <a:cs typeface="Courier New"/>
              </a:rPr>
              <a:t>M_NODE: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nodo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turque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espacio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aire.</a:t>
            </a:r>
            <a:endParaRPr sz="600">
              <a:latin typeface="Courier New"/>
              <a:cs typeface="Courier New"/>
            </a:endParaRPr>
          </a:p>
          <a:p>
            <a:pPr marL="983615" marR="1376045" indent="-535305">
              <a:lnSpc>
                <a:spcPct val="115599"/>
              </a:lnSpc>
            </a:pPr>
            <a:r>
              <a:rPr dirty="0" sz="600">
                <a:latin typeface="Courier New"/>
                <a:cs typeface="Courier New"/>
              </a:rPr>
              <a:t>Campo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-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Pos.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terminal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bobina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rotor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salida. </a:t>
            </a:r>
            <a:r>
              <a:rPr dirty="0" sz="600">
                <a:latin typeface="Courier New"/>
                <a:cs typeface="Courier New"/>
              </a:rPr>
              <a:t>(las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otras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bobinas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están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conectadas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tierra)</a:t>
            </a:r>
            <a:endParaRPr sz="600">
              <a:latin typeface="Courier New"/>
              <a:cs typeface="Courier New"/>
            </a:endParaRPr>
          </a:p>
          <a:p>
            <a:pPr marL="448309" marR="1138555">
              <a:lnSpc>
                <a:spcPct val="115599"/>
              </a:lnSpc>
            </a:pPr>
            <a:r>
              <a:rPr dirty="0" sz="600">
                <a:latin typeface="Courier New"/>
                <a:cs typeface="Courier New"/>
              </a:rPr>
              <a:t>Campo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B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-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Neg.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terminal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bobina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rotor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salida.</a:t>
            </a:r>
            <a:r>
              <a:rPr dirty="0" sz="600" spc="50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BUSM: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nodo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fuente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par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para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inicialización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automática. </a:t>
            </a:r>
            <a:r>
              <a:rPr dirty="0" sz="600">
                <a:latin typeface="Courier New"/>
                <a:cs typeface="Courier New"/>
              </a:rPr>
              <a:t>BUSF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-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nodo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fuente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campo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para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inicialización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automática. </a:t>
            </a:r>
            <a:r>
              <a:rPr dirty="0" sz="600">
                <a:latin typeface="Courier New"/>
                <a:cs typeface="Courier New"/>
              </a:rPr>
              <a:t>Neut: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punto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neutro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las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bobinas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estator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acopladas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 spc="-25">
                <a:latin typeface="Courier New"/>
                <a:cs typeface="Courier New"/>
              </a:rPr>
              <a:t>Y.</a:t>
            </a:r>
            <a:endParaRPr sz="6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600">
              <a:latin typeface="Courier New"/>
              <a:cs typeface="Courier New"/>
            </a:endParaRPr>
          </a:p>
          <a:p>
            <a:pPr marL="12700" marR="738505">
              <a:lnSpc>
                <a:spcPct val="113799"/>
              </a:lnSpc>
              <a:spcBef>
                <a:spcPts val="5"/>
              </a:spcBef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sección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final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Ayuda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describe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red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eléctrica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equivalente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mecánica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red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representación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par: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37300"/>
              </a:lnSpc>
              <a:spcBef>
                <a:spcPts val="635"/>
              </a:spcBef>
              <a:tabLst>
                <a:tab pos="3263265" algn="l"/>
              </a:tabLst>
            </a:pPr>
            <a:r>
              <a:rPr dirty="0" sz="600">
                <a:latin typeface="Courier New"/>
                <a:cs typeface="Courier New"/>
              </a:rPr>
              <a:t>Masa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eje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(momento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inercia)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Times New Roman"/>
                <a:cs typeface="Times New Roman"/>
              </a:rPr>
              <a:t>↔</a:t>
            </a:r>
            <a:r>
              <a:rPr dirty="0" sz="600" spc="265">
                <a:latin typeface="Times New Roman"/>
                <a:cs typeface="Times New Roman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Capacitancia</a:t>
            </a:r>
            <a:r>
              <a:rPr dirty="0" sz="600">
                <a:latin typeface="Courier New"/>
                <a:cs typeface="Courier New"/>
              </a:rPr>
              <a:t>	(1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kg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/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m2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>
                <a:latin typeface="Times New Roman"/>
                <a:cs typeface="Times New Roman"/>
              </a:rPr>
              <a:t>↔</a:t>
            </a:r>
            <a:r>
              <a:rPr dirty="0" sz="600" spc="240">
                <a:latin typeface="Times New Roman"/>
                <a:cs typeface="Times New Roman"/>
              </a:rPr>
              <a:t> </a:t>
            </a:r>
            <a:r>
              <a:rPr dirty="0" sz="600">
                <a:latin typeface="Courier New"/>
                <a:cs typeface="Courier New"/>
              </a:rPr>
              <a:t>1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Faradio) </a:t>
            </a:r>
            <a:r>
              <a:rPr dirty="0" sz="600">
                <a:latin typeface="Courier New"/>
                <a:cs typeface="Courier New"/>
              </a:rPr>
              <a:t>Sección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eje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(constante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elasticidad)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Times New Roman"/>
                <a:cs typeface="Times New Roman"/>
              </a:rPr>
              <a:t>↔</a:t>
            </a:r>
            <a:r>
              <a:rPr dirty="0" sz="600" spc="270">
                <a:latin typeface="Times New Roman"/>
                <a:cs typeface="Times New Roman"/>
              </a:rPr>
              <a:t> </a:t>
            </a:r>
            <a:r>
              <a:rPr dirty="0" sz="600">
                <a:latin typeface="Courier New"/>
                <a:cs typeface="Courier New"/>
              </a:rPr>
              <a:t>inductancia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Inverse.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(1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Nm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/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rad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Times New Roman"/>
                <a:cs typeface="Times New Roman"/>
              </a:rPr>
              <a:t>↔</a:t>
            </a:r>
            <a:r>
              <a:rPr dirty="0" sz="600" spc="270">
                <a:latin typeface="Times New Roman"/>
                <a:cs typeface="Times New Roman"/>
              </a:rPr>
              <a:t> </a:t>
            </a:r>
            <a:r>
              <a:rPr dirty="0" sz="600">
                <a:latin typeface="Courier New"/>
                <a:cs typeface="Courier New"/>
              </a:rPr>
              <a:t>1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/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Henry) </a:t>
            </a:r>
            <a:r>
              <a:rPr dirty="0" sz="600">
                <a:latin typeface="Courier New"/>
                <a:cs typeface="Courier New"/>
              </a:rPr>
              <a:t>Fricción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eje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(amortiguación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viscosa)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>
                <a:latin typeface="Times New Roman"/>
                <a:cs typeface="Times New Roman"/>
              </a:rPr>
              <a:t>↔</a:t>
            </a:r>
            <a:r>
              <a:rPr dirty="0" sz="600" spc="290">
                <a:latin typeface="Times New Roman"/>
                <a:cs typeface="Times New Roman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Conductancia.</a:t>
            </a:r>
            <a:r>
              <a:rPr dirty="0" sz="600">
                <a:latin typeface="Courier New"/>
                <a:cs typeface="Courier New"/>
              </a:rPr>
              <a:t>	(1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Nm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/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rad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/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>
                <a:latin typeface="Times New Roman"/>
                <a:cs typeface="Times New Roman"/>
              </a:rPr>
              <a:t>↔</a:t>
            </a:r>
            <a:r>
              <a:rPr dirty="0" sz="600" spc="240">
                <a:latin typeface="Times New Roman"/>
                <a:cs typeface="Times New Roman"/>
              </a:rPr>
              <a:t> </a:t>
            </a:r>
            <a:r>
              <a:rPr dirty="0" sz="600">
                <a:latin typeface="Courier New"/>
                <a:cs typeface="Courier New"/>
              </a:rPr>
              <a:t>1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/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 spc="-20">
                <a:latin typeface="Courier New"/>
                <a:cs typeface="Courier New"/>
              </a:rPr>
              <a:t>ohm) </a:t>
            </a:r>
            <a:r>
              <a:rPr dirty="0" sz="600">
                <a:latin typeface="Courier New"/>
                <a:cs typeface="Courier New"/>
              </a:rPr>
              <a:t>Velocidad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angular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Times New Roman"/>
                <a:cs typeface="Times New Roman"/>
              </a:rPr>
              <a:t>↔</a:t>
            </a:r>
            <a:r>
              <a:rPr dirty="0" sz="600" spc="260">
                <a:latin typeface="Times New Roman"/>
                <a:cs typeface="Times New Roman"/>
              </a:rPr>
              <a:t> </a:t>
            </a:r>
            <a:r>
              <a:rPr dirty="0" sz="600">
                <a:latin typeface="Courier New"/>
                <a:cs typeface="Courier New"/>
              </a:rPr>
              <a:t>Voltaje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(1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rad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/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Times New Roman"/>
                <a:cs typeface="Times New Roman"/>
              </a:rPr>
              <a:t>↔</a:t>
            </a:r>
            <a:r>
              <a:rPr dirty="0" sz="600" spc="260">
                <a:latin typeface="Times New Roman"/>
                <a:cs typeface="Times New Roman"/>
              </a:rPr>
              <a:t> </a:t>
            </a:r>
            <a:r>
              <a:rPr dirty="0" sz="600">
                <a:latin typeface="Courier New"/>
                <a:cs typeface="Courier New"/>
              </a:rPr>
              <a:t>1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Volt)</a:t>
            </a:r>
            <a:endParaRPr sz="600">
              <a:latin typeface="Courier New"/>
              <a:cs typeface="Courier New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1089080" y="7666609"/>
            <a:ext cx="770890" cy="2768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37300"/>
              </a:lnSpc>
              <a:spcBef>
                <a:spcPts val="95"/>
              </a:spcBef>
            </a:pPr>
            <a:r>
              <a:rPr dirty="0" sz="600">
                <a:latin typeface="Courier New"/>
                <a:cs typeface="Courier New"/>
              </a:rPr>
              <a:t>Par</a:t>
            </a:r>
            <a:r>
              <a:rPr dirty="0" sz="600" spc="35">
                <a:latin typeface="Courier New"/>
                <a:cs typeface="Courier New"/>
              </a:rPr>
              <a:t> </a:t>
            </a:r>
            <a:r>
              <a:rPr dirty="0" sz="600">
                <a:latin typeface="Times New Roman"/>
                <a:cs typeface="Times New Roman"/>
              </a:rPr>
              <a:t>↔</a:t>
            </a:r>
            <a:r>
              <a:rPr dirty="0" sz="600" spc="250">
                <a:latin typeface="Times New Roman"/>
                <a:cs typeface="Times New Roman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Corriente </a:t>
            </a:r>
            <a:r>
              <a:rPr dirty="0" sz="600">
                <a:latin typeface="Courier New"/>
                <a:cs typeface="Courier New"/>
              </a:rPr>
              <a:t>Ángulo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Times New Roman"/>
                <a:cs typeface="Times New Roman"/>
              </a:rPr>
              <a:t>↔</a:t>
            </a:r>
            <a:r>
              <a:rPr dirty="0" sz="600" spc="265">
                <a:latin typeface="Times New Roman"/>
                <a:cs typeface="Times New Roman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Carga</a:t>
            </a:r>
            <a:endParaRPr sz="600">
              <a:latin typeface="Courier New"/>
              <a:cs typeface="Courier New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2853397" y="7666609"/>
            <a:ext cx="961390" cy="276860"/>
          </a:xfrm>
          <a:prstGeom prst="rect">
            <a:avLst/>
          </a:prstGeom>
        </p:spPr>
        <p:txBody>
          <a:bodyPr wrap="square" lIns="0" tIns="4572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360"/>
              </a:spcBef>
            </a:pPr>
            <a:r>
              <a:rPr dirty="0" sz="600">
                <a:latin typeface="Courier New"/>
                <a:cs typeface="Courier New"/>
              </a:rPr>
              <a:t>(1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Nm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Times New Roman"/>
                <a:cs typeface="Times New Roman"/>
              </a:rPr>
              <a:t>↔</a:t>
            </a:r>
            <a:r>
              <a:rPr dirty="0" sz="600" spc="240">
                <a:latin typeface="Times New Roman"/>
                <a:cs typeface="Times New Roman"/>
              </a:rPr>
              <a:t> </a:t>
            </a:r>
            <a:r>
              <a:rPr dirty="0" sz="600">
                <a:latin typeface="Courier New"/>
                <a:cs typeface="Courier New"/>
              </a:rPr>
              <a:t>1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 spc="-20">
                <a:latin typeface="Courier New"/>
                <a:cs typeface="Courier New"/>
              </a:rPr>
              <a:t>Amp)</a:t>
            </a: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270"/>
              </a:spcBef>
            </a:pPr>
            <a:r>
              <a:rPr dirty="0" sz="600">
                <a:latin typeface="Courier New"/>
                <a:cs typeface="Courier New"/>
              </a:rPr>
              <a:t>(1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rad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Times New Roman"/>
                <a:cs typeface="Times New Roman"/>
              </a:rPr>
              <a:t>↔</a:t>
            </a:r>
            <a:r>
              <a:rPr dirty="0" sz="600" spc="245">
                <a:latin typeface="Times New Roman"/>
                <a:cs typeface="Times New Roman"/>
              </a:rPr>
              <a:t> </a:t>
            </a:r>
            <a:r>
              <a:rPr dirty="0" sz="600">
                <a:latin typeface="Courier New"/>
                <a:cs typeface="Courier New"/>
              </a:rPr>
              <a:t>1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Coulomb)</a:t>
            </a:r>
            <a:endParaRPr sz="600">
              <a:latin typeface="Courier New"/>
              <a:cs typeface="Courier New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4056040" y="8450309"/>
            <a:ext cx="12065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25">
                <a:latin typeface="Courier New"/>
                <a:cs typeface="Courier New"/>
              </a:rPr>
              <a:t>L1</a:t>
            </a:r>
            <a:endParaRPr sz="600">
              <a:latin typeface="Courier New"/>
              <a:cs typeface="Courier New"/>
            </a:endParaRPr>
          </a:p>
        </p:txBody>
      </p:sp>
      <p:grpSp>
        <p:nvGrpSpPr>
          <p:cNvPr id="23" name="object 23" descr=""/>
          <p:cNvGrpSpPr/>
          <p:nvPr/>
        </p:nvGrpSpPr>
        <p:grpSpPr>
          <a:xfrm>
            <a:off x="368299" y="9222908"/>
            <a:ext cx="661035" cy="13335"/>
            <a:chOff x="368299" y="9222908"/>
            <a:chExt cx="661035" cy="13335"/>
          </a:xfrm>
        </p:grpSpPr>
        <p:sp>
          <p:nvSpPr>
            <p:cNvPr id="24" name="object 24" descr=""/>
            <p:cNvSpPr/>
            <p:nvPr/>
          </p:nvSpPr>
          <p:spPr>
            <a:xfrm>
              <a:off x="368299" y="9222908"/>
              <a:ext cx="661035" cy="6985"/>
            </a:xfrm>
            <a:custGeom>
              <a:avLst/>
              <a:gdLst/>
              <a:ahLst/>
              <a:cxnLst/>
              <a:rect l="l" t="t" r="r" b="b"/>
              <a:pathLst>
                <a:path w="661035" h="6984">
                  <a:moveTo>
                    <a:pt x="660792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660792" y="0"/>
                  </a:lnTo>
                  <a:lnTo>
                    <a:pt x="660792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 descr=""/>
            <p:cNvSpPr/>
            <p:nvPr/>
          </p:nvSpPr>
          <p:spPr>
            <a:xfrm>
              <a:off x="368287" y="9222917"/>
              <a:ext cx="661035" cy="13335"/>
            </a:xfrm>
            <a:custGeom>
              <a:avLst/>
              <a:gdLst/>
              <a:ahLst/>
              <a:cxnLst/>
              <a:rect l="l" t="t" r="r" b="b"/>
              <a:pathLst>
                <a:path w="661035" h="13334">
                  <a:moveTo>
                    <a:pt x="660793" y="0"/>
                  </a:moveTo>
                  <a:lnTo>
                    <a:pt x="654189" y="6604"/>
                  </a:lnTo>
                  <a:lnTo>
                    <a:pt x="0" y="6604"/>
                  </a:lnTo>
                  <a:lnTo>
                    <a:pt x="0" y="13208"/>
                  </a:lnTo>
                  <a:lnTo>
                    <a:pt x="654189" y="13208"/>
                  </a:lnTo>
                  <a:lnTo>
                    <a:pt x="660793" y="13208"/>
                  </a:lnTo>
                  <a:lnTo>
                    <a:pt x="660793" y="6604"/>
                  </a:lnTo>
                  <a:lnTo>
                    <a:pt x="660793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 descr=""/>
            <p:cNvSpPr/>
            <p:nvPr/>
          </p:nvSpPr>
          <p:spPr>
            <a:xfrm>
              <a:off x="368299" y="9222908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4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7" name="object 27" descr=""/>
          <p:cNvSpPr txBox="1"/>
          <p:nvPr/>
        </p:nvSpPr>
        <p:spPr>
          <a:xfrm>
            <a:off x="379347" y="9282909"/>
            <a:ext cx="64325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148</a:t>
            </a:r>
            <a:r>
              <a:rPr dirty="0" sz="800" spc="30" b="1">
                <a:latin typeface="Arial"/>
                <a:cs typeface="Arial"/>
              </a:rPr>
              <a:t> </a:t>
            </a:r>
            <a:r>
              <a:rPr dirty="0" sz="800" b="1">
                <a:latin typeface="Arial"/>
                <a:cs typeface="Arial"/>
              </a:rPr>
              <a:t>de</a:t>
            </a:r>
            <a:r>
              <a:rPr dirty="0" sz="800" spc="35" b="1">
                <a:latin typeface="Arial"/>
                <a:cs typeface="Arial"/>
              </a:rPr>
              <a:t> </a:t>
            </a:r>
            <a:r>
              <a:rPr dirty="0" sz="800" spc="-10" b="1">
                <a:latin typeface="Arial"/>
                <a:cs typeface="Arial"/>
              </a:rPr>
              <a:t>1189.</a:t>
            </a:r>
            <a:endParaRPr sz="800">
              <a:latin typeface="Arial"/>
              <a:cs typeface="Arial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4518595" y="9454715"/>
            <a:ext cx="83375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8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avanzado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9" name="object 29" descr=""/>
          <p:cNvSpPr/>
          <p:nvPr/>
        </p:nvSpPr>
        <p:spPr>
          <a:xfrm>
            <a:off x="1379313" y="9996327"/>
            <a:ext cx="95250" cy="0"/>
          </a:xfrm>
          <a:custGeom>
            <a:avLst/>
            <a:gdLst/>
            <a:ahLst/>
            <a:cxnLst/>
            <a:rect l="l" t="t" r="r" b="b"/>
            <a:pathLst>
              <a:path w="95250" h="0">
                <a:moveTo>
                  <a:pt x="0" y="0"/>
                </a:moveTo>
                <a:lnTo>
                  <a:pt x="95169" y="0"/>
                </a:lnTo>
              </a:path>
            </a:pathLst>
          </a:custGeom>
          <a:ln w="325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" name="object 30" descr=""/>
          <p:cNvSpPr/>
          <p:nvPr/>
        </p:nvSpPr>
        <p:spPr>
          <a:xfrm>
            <a:off x="1914555" y="9996327"/>
            <a:ext cx="95250" cy="0"/>
          </a:xfrm>
          <a:custGeom>
            <a:avLst/>
            <a:gdLst/>
            <a:ahLst/>
            <a:cxnLst/>
            <a:rect l="l" t="t" r="r" b="b"/>
            <a:pathLst>
              <a:path w="95250" h="0">
                <a:moveTo>
                  <a:pt x="0" y="0"/>
                </a:moveTo>
                <a:lnTo>
                  <a:pt x="95169" y="0"/>
                </a:lnTo>
              </a:path>
            </a:pathLst>
          </a:custGeom>
          <a:ln w="325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" name="object 31" descr=""/>
          <p:cNvSpPr txBox="1"/>
          <p:nvPr/>
        </p:nvSpPr>
        <p:spPr>
          <a:xfrm>
            <a:off x="3269696" y="9884230"/>
            <a:ext cx="132842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  <a:tabLst>
                <a:tab pos="220979" algn="l"/>
                <a:tab pos="1315085" algn="l"/>
              </a:tabLst>
            </a:pPr>
            <a:r>
              <a:rPr dirty="0" u="sng" sz="6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600">
                <a:latin typeface="Times New Roman"/>
                <a:cs typeface="Times New Roman"/>
              </a:rPr>
              <a:t> </a:t>
            </a:r>
            <a:r>
              <a:rPr dirty="0" u="sng" sz="600" spc="5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sz="600">
                <a:latin typeface="Courier New"/>
                <a:cs typeface="Courier New"/>
              </a:rPr>
              <a:t>oooo</a:t>
            </a:r>
            <a:r>
              <a:rPr dirty="0" u="sng" sz="6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36" name="object 36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37" name="object 37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107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32" name="object 32" descr=""/>
          <p:cNvSpPr txBox="1"/>
          <p:nvPr/>
        </p:nvSpPr>
        <p:spPr>
          <a:xfrm>
            <a:off x="1307141" y="9979384"/>
            <a:ext cx="1024890" cy="236854"/>
          </a:xfrm>
          <a:prstGeom prst="rect">
            <a:avLst/>
          </a:prstGeom>
        </p:spPr>
        <p:txBody>
          <a:bodyPr wrap="square" lIns="0" tIns="2603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04"/>
              </a:spcBef>
            </a:pP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|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|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|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 spc="-50">
                <a:latin typeface="Courier New"/>
                <a:cs typeface="Courier New"/>
              </a:rPr>
              <a:t>|</a:t>
            </a: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600">
                <a:latin typeface="Courier New"/>
                <a:cs typeface="Courier New"/>
              </a:rPr>
              <a:t>|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J1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|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K1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|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J2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|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-&gt;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 spc="-50">
                <a:latin typeface="Courier New"/>
                <a:cs typeface="Courier New"/>
              </a:rPr>
              <a:t>T</a:t>
            </a:r>
            <a:endParaRPr sz="600">
              <a:latin typeface="Courier New"/>
              <a:cs typeface="Courier New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3150753" y="9979384"/>
            <a:ext cx="513715" cy="236854"/>
          </a:xfrm>
          <a:prstGeom prst="rect">
            <a:avLst/>
          </a:prstGeom>
        </p:spPr>
        <p:txBody>
          <a:bodyPr wrap="square" lIns="0" tIns="26034" rIns="0" bIns="0" rtlCol="0" vert="horz">
            <a:spAutoFit/>
          </a:bodyPr>
          <a:lstStyle/>
          <a:p>
            <a:pPr marL="71755">
              <a:lnSpc>
                <a:spcPct val="100000"/>
              </a:lnSpc>
              <a:spcBef>
                <a:spcPts val="204"/>
              </a:spcBef>
            </a:pP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|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 spc="-50">
                <a:latin typeface="Courier New"/>
                <a:cs typeface="Courier New"/>
              </a:rPr>
              <a:t>|</a:t>
            </a: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600">
                <a:latin typeface="Courier New"/>
                <a:cs typeface="Courier New"/>
              </a:rPr>
              <a:t>_</a:t>
            </a:r>
            <a:r>
              <a:rPr dirty="0" sz="600" spc="2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|</a:t>
            </a:r>
            <a:r>
              <a:rPr dirty="0" sz="600" spc="2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_</a:t>
            </a:r>
            <a:r>
              <a:rPr dirty="0" sz="600" spc="20">
                <a:latin typeface="Courier New"/>
                <a:cs typeface="Courier New"/>
              </a:rPr>
              <a:t> </a:t>
            </a:r>
            <a:r>
              <a:rPr dirty="0" sz="600" spc="-50">
                <a:latin typeface="Courier New"/>
                <a:cs typeface="Courier New"/>
              </a:rPr>
              <a:t>&lt;</a:t>
            </a:r>
            <a:endParaRPr sz="600">
              <a:latin typeface="Courier New"/>
              <a:cs typeface="Courier New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4102295" y="9979384"/>
            <a:ext cx="751205" cy="236854"/>
          </a:xfrm>
          <a:prstGeom prst="rect">
            <a:avLst/>
          </a:prstGeom>
        </p:spPr>
        <p:txBody>
          <a:bodyPr wrap="square" lIns="0" tIns="26034" rIns="0" bIns="0" rtlCol="0" vert="horz">
            <a:spAutoFit/>
          </a:bodyPr>
          <a:lstStyle/>
          <a:p>
            <a:pPr marL="71755">
              <a:lnSpc>
                <a:spcPct val="100000"/>
              </a:lnSpc>
              <a:spcBef>
                <a:spcPts val="204"/>
              </a:spcBef>
            </a:pP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|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|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 spc="-50">
                <a:latin typeface="Courier New"/>
                <a:cs typeface="Courier New"/>
              </a:rPr>
              <a:t>|</a:t>
            </a: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600">
                <a:latin typeface="Courier New"/>
                <a:cs typeface="Courier New"/>
              </a:rPr>
              <a:t>_</a:t>
            </a:r>
            <a:r>
              <a:rPr dirty="0" sz="600" spc="2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|</a:t>
            </a:r>
            <a:r>
              <a:rPr dirty="0" sz="600" spc="2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_</a:t>
            </a:r>
            <a:r>
              <a:rPr dirty="0" sz="600" spc="20">
                <a:latin typeface="Courier New"/>
                <a:cs typeface="Courier New"/>
              </a:rPr>
              <a:t> </a:t>
            </a:r>
            <a:r>
              <a:rPr dirty="0" sz="600" spc="-25">
                <a:latin typeface="Courier New"/>
                <a:cs typeface="Courier New"/>
              </a:rPr>
              <a:t>&lt;|</a:t>
            </a:r>
            <a:endParaRPr sz="600">
              <a:latin typeface="Courier New"/>
              <a:cs typeface="Courier New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1188199" y="10194803"/>
            <a:ext cx="2404745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Courier New"/>
                <a:cs typeface="Courier New"/>
              </a:rPr>
              <a:t>==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|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|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=====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|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|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====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====&gt;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u="sng" sz="600" spc="434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sz="600">
                <a:latin typeface="Courier New"/>
                <a:cs typeface="Courier New"/>
              </a:rPr>
              <a:t>C1&gt;</a:t>
            </a:r>
            <a:r>
              <a:rPr dirty="0" sz="600" spc="3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R1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u="sng" sz="600" spc="434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sz="600">
                <a:latin typeface="Courier New"/>
                <a:cs typeface="Courier New"/>
              </a:rPr>
              <a:t>C2&gt;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R2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 spc="-25">
                <a:latin typeface="Courier New"/>
                <a:cs typeface="Courier New"/>
              </a:rPr>
              <a:t>OI</a:t>
            </a:r>
            <a:endParaRPr sz="600">
              <a:latin typeface="Courier New"/>
              <a:cs typeface="Courier New"/>
            </a:endParaRPr>
          </a:p>
        </p:txBody>
      </p:sp>
    </p:spTree>
  </p:cSld>
  <p:clrMapOvr>
    <a:masterClrMapping/>
  </p:clrMapOvr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3" name="object 3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4" name="object 4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678"/>
                  </a:lnTo>
                  <a:lnTo>
                    <a:pt x="142755" y="98678"/>
                  </a:lnTo>
                  <a:lnTo>
                    <a:pt x="136180" y="99986"/>
                  </a:lnTo>
                  <a:lnTo>
                    <a:pt x="104587" y="124182"/>
                  </a:lnTo>
                  <a:lnTo>
                    <a:pt x="98048" y="143385"/>
                  </a:lnTo>
                  <a:lnTo>
                    <a:pt x="98048" y="569464"/>
                  </a:lnTo>
                  <a:lnTo>
                    <a:pt x="117977" y="603908"/>
                  </a:lnTo>
                  <a:lnTo>
                    <a:pt x="142755" y="614171"/>
                  </a:lnTo>
                  <a:lnTo>
                    <a:pt x="1886711" y="614171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4171"/>
                  </a:moveTo>
                  <a:lnTo>
                    <a:pt x="1744971" y="614171"/>
                  </a:lnTo>
                  <a:lnTo>
                    <a:pt x="1751545" y="612864"/>
                  </a:lnTo>
                  <a:lnTo>
                    <a:pt x="1764174" y="607632"/>
                  </a:lnTo>
                  <a:lnTo>
                    <a:pt x="1788370" y="576039"/>
                  </a:lnTo>
                  <a:lnTo>
                    <a:pt x="1789678" y="569464"/>
                  </a:lnTo>
                  <a:lnTo>
                    <a:pt x="1789678" y="143385"/>
                  </a:lnTo>
                  <a:lnTo>
                    <a:pt x="1769748" y="108942"/>
                  </a:lnTo>
                  <a:lnTo>
                    <a:pt x="1744971" y="98678"/>
                  </a:lnTo>
                  <a:lnTo>
                    <a:pt x="1886711" y="98678"/>
                  </a:lnTo>
                  <a:lnTo>
                    <a:pt x="1886711" y="614171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2932176" y="500525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1982" y="528634"/>
                  </a:moveTo>
                  <a:lnTo>
                    <a:pt x="52863" y="528634"/>
                  </a:lnTo>
                  <a:lnTo>
                    <a:pt x="49392" y="528502"/>
                  </a:lnTo>
                  <a:lnTo>
                    <a:pt x="13028" y="510594"/>
                  </a:lnTo>
                  <a:lnTo>
                    <a:pt x="0" y="479207"/>
                  </a:lnTo>
                  <a:lnTo>
                    <a:pt x="0" y="475770"/>
                  </a:lnTo>
                  <a:lnTo>
                    <a:pt x="0" y="49427"/>
                  </a:lnTo>
                  <a:lnTo>
                    <a:pt x="17937" y="12885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775"/>
                  </a:lnTo>
                  <a:lnTo>
                    <a:pt x="1704845" y="49427"/>
                  </a:lnTo>
                  <a:lnTo>
                    <a:pt x="1704845" y="479207"/>
                  </a:lnTo>
                  <a:lnTo>
                    <a:pt x="1686907" y="515418"/>
                  </a:lnTo>
                  <a:lnTo>
                    <a:pt x="1655453" y="528502"/>
                  </a:lnTo>
                  <a:lnTo>
                    <a:pt x="1651982" y="52863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" name="object 6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266"/>
              <a:ext cx="145374" cy="145374"/>
            </a:xfrm>
            <a:prstGeom prst="rect">
              <a:avLst/>
            </a:prstGeom>
          </p:spPr>
        </p:pic>
      </p:grpSp>
      <p:sp>
        <p:nvSpPr>
          <p:cNvPr id="7" name="object 7" descr=""/>
          <p:cNvSpPr txBox="1"/>
          <p:nvPr/>
        </p:nvSpPr>
        <p:spPr>
          <a:xfrm>
            <a:off x="831370" y="6996649"/>
            <a:ext cx="1841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148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4611106" y="7016473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307141" y="342464"/>
            <a:ext cx="92964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|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|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|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 spc="-50">
                <a:latin typeface="Courier New"/>
                <a:cs typeface="Courier New"/>
              </a:rPr>
              <a:t>|</a:t>
            </a:r>
            <a:endParaRPr sz="600">
              <a:latin typeface="Courier New"/>
              <a:cs typeface="Courier New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1307141" y="441583"/>
            <a:ext cx="73025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50">
                <a:latin typeface="Courier New"/>
                <a:cs typeface="Courier New"/>
              </a:rPr>
              <a:t>|</a:t>
            </a:r>
            <a:endParaRPr sz="600">
              <a:latin typeface="Courier New"/>
              <a:cs typeface="Courier New"/>
            </a:endParaRPr>
          </a:p>
        </p:txBody>
      </p:sp>
      <p:sp>
        <p:nvSpPr>
          <p:cNvPr id="11" name="object 11" descr=""/>
          <p:cNvSpPr/>
          <p:nvPr/>
        </p:nvSpPr>
        <p:spPr>
          <a:xfrm>
            <a:off x="1415011" y="553679"/>
            <a:ext cx="95250" cy="0"/>
          </a:xfrm>
          <a:custGeom>
            <a:avLst/>
            <a:gdLst/>
            <a:ahLst/>
            <a:cxnLst/>
            <a:rect l="l" t="t" r="r" b="b"/>
            <a:pathLst>
              <a:path w="95250" h="0">
                <a:moveTo>
                  <a:pt x="0" y="0"/>
                </a:moveTo>
                <a:lnTo>
                  <a:pt x="95169" y="0"/>
                </a:lnTo>
              </a:path>
            </a:pathLst>
          </a:custGeom>
          <a:ln w="325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" name="object 12" descr=""/>
          <p:cNvSpPr/>
          <p:nvPr/>
        </p:nvSpPr>
        <p:spPr>
          <a:xfrm>
            <a:off x="1748092" y="553679"/>
            <a:ext cx="95250" cy="0"/>
          </a:xfrm>
          <a:custGeom>
            <a:avLst/>
            <a:gdLst/>
            <a:ahLst/>
            <a:cxnLst/>
            <a:rect l="l" t="t" r="r" b="b"/>
            <a:pathLst>
              <a:path w="95250" h="0">
                <a:moveTo>
                  <a:pt x="0" y="0"/>
                </a:moveTo>
                <a:lnTo>
                  <a:pt x="95169" y="0"/>
                </a:lnTo>
              </a:path>
            </a:pathLst>
          </a:custGeom>
          <a:ln w="325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" name="object 13" descr=""/>
          <p:cNvSpPr txBox="1"/>
          <p:nvPr/>
        </p:nvSpPr>
        <p:spPr>
          <a:xfrm>
            <a:off x="3210225" y="342464"/>
            <a:ext cx="454025" cy="21971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|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 spc="-50">
                <a:latin typeface="Courier New"/>
                <a:cs typeface="Courier New"/>
              </a:rPr>
              <a:t>&lt;</a:t>
            </a: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60"/>
              </a:spcBef>
            </a:pP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|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 spc="-50">
                <a:latin typeface="Courier New"/>
                <a:cs typeface="Courier New"/>
              </a:rPr>
              <a:t>|</a:t>
            </a:r>
            <a:endParaRPr sz="600">
              <a:latin typeface="Courier New"/>
              <a:cs typeface="Courier New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3935015" y="94059"/>
            <a:ext cx="918844" cy="468630"/>
          </a:xfrm>
          <a:prstGeom prst="rect">
            <a:avLst/>
          </a:prstGeom>
        </p:spPr>
        <p:txBody>
          <a:bodyPr wrap="square" lIns="0" tIns="8382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66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  <a:p>
            <a:pPr marL="239395">
              <a:lnSpc>
                <a:spcPct val="100000"/>
              </a:lnSpc>
              <a:spcBef>
                <a:spcPts val="459"/>
              </a:spcBef>
            </a:pP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|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 spc="-25">
                <a:latin typeface="Courier New"/>
                <a:cs typeface="Courier New"/>
              </a:rPr>
              <a:t>&lt;|</a:t>
            </a:r>
            <a:endParaRPr sz="600">
              <a:latin typeface="Courier New"/>
              <a:cs typeface="Courier New"/>
            </a:endParaRPr>
          </a:p>
          <a:p>
            <a:pPr marL="239395">
              <a:lnSpc>
                <a:spcPct val="100000"/>
              </a:lnSpc>
              <a:spcBef>
                <a:spcPts val="60"/>
              </a:spcBef>
            </a:pP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|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|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 spc="-50">
                <a:latin typeface="Courier New"/>
                <a:cs typeface="Courier New"/>
              </a:rPr>
              <a:t>|</a:t>
            </a:r>
            <a:endParaRPr sz="600">
              <a:latin typeface="Courier New"/>
              <a:cs typeface="Courier New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1366613" y="547310"/>
            <a:ext cx="12065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25">
                <a:latin typeface="Courier New"/>
                <a:cs typeface="Courier New"/>
              </a:rPr>
              <a:t>D1</a:t>
            </a:r>
            <a:endParaRPr sz="600">
              <a:latin typeface="Courier New"/>
              <a:cs typeface="Courier New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1545065" y="431010"/>
            <a:ext cx="477520" cy="236854"/>
          </a:xfrm>
          <a:prstGeom prst="rect">
            <a:avLst/>
          </a:prstGeom>
        </p:spPr>
        <p:txBody>
          <a:bodyPr wrap="square" lIns="0" tIns="2603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04"/>
              </a:spcBef>
              <a:tabLst>
                <a:tab pos="345440" algn="l"/>
              </a:tabLst>
            </a:pPr>
            <a:r>
              <a:rPr dirty="0" sz="600">
                <a:latin typeface="Courier New"/>
                <a:cs typeface="Courier New"/>
              </a:rPr>
              <a:t>|</a:t>
            </a:r>
            <a:r>
              <a:rPr dirty="0" sz="600" spc="20">
                <a:latin typeface="Courier New"/>
                <a:cs typeface="Courier New"/>
              </a:rPr>
              <a:t> </a:t>
            </a:r>
            <a:r>
              <a:rPr dirty="0" sz="600" spc="-50">
                <a:latin typeface="Courier New"/>
                <a:cs typeface="Courier New"/>
              </a:rPr>
              <a:t>|</a:t>
            </a:r>
            <a:r>
              <a:rPr dirty="0" sz="600">
                <a:latin typeface="Courier New"/>
                <a:cs typeface="Courier New"/>
              </a:rPr>
              <a:t>	</a:t>
            </a:r>
            <a:r>
              <a:rPr dirty="0" sz="600" spc="-50">
                <a:latin typeface="Courier New"/>
                <a:cs typeface="Courier New"/>
              </a:rPr>
              <a:t>|</a:t>
            </a:r>
            <a:endParaRPr sz="600">
              <a:latin typeface="Courier New"/>
              <a:cs typeface="Courier New"/>
            </a:endParaRPr>
          </a:p>
          <a:p>
            <a:pPr algn="r" marR="5080">
              <a:lnSpc>
                <a:spcPct val="100000"/>
              </a:lnSpc>
              <a:spcBef>
                <a:spcPts val="114"/>
              </a:spcBef>
            </a:pPr>
            <a:r>
              <a:rPr dirty="0" sz="600" spc="-25">
                <a:latin typeface="Courier New"/>
                <a:cs typeface="Courier New"/>
              </a:rPr>
              <a:t>D2</a:t>
            </a:r>
            <a:endParaRPr sz="600">
              <a:latin typeface="Courier New"/>
              <a:cs typeface="Courier New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831370" y="655680"/>
            <a:ext cx="5469890" cy="2720340"/>
          </a:xfrm>
          <a:prstGeom prst="rect">
            <a:avLst/>
          </a:prstGeom>
        </p:spPr>
        <p:txBody>
          <a:bodyPr wrap="square" lIns="0" tIns="45720" rIns="0" bIns="0" rtlCol="0" vert="horz">
            <a:spAutoFit/>
          </a:bodyPr>
          <a:lstStyle/>
          <a:p>
            <a:pPr marL="963930">
              <a:lnSpc>
                <a:spcPct val="100000"/>
              </a:lnSpc>
              <a:spcBef>
                <a:spcPts val="360"/>
              </a:spcBef>
            </a:pPr>
            <a:r>
              <a:rPr dirty="0" sz="600">
                <a:latin typeface="Courier New"/>
                <a:cs typeface="Courier New"/>
              </a:rPr>
              <a:t>C1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=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J1,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C2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=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J2,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R1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=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/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D1,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R2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=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/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D2,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L1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=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/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K1,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I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=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 spc="-50">
                <a:latin typeface="Courier New"/>
                <a:cs typeface="Courier New"/>
              </a:rPr>
              <a:t>T</a:t>
            </a:r>
            <a:endParaRPr sz="600">
              <a:latin typeface="Courier New"/>
              <a:cs typeface="Courier New"/>
            </a:endParaRPr>
          </a:p>
          <a:p>
            <a:pPr algn="ctr" marL="436245">
              <a:lnSpc>
                <a:spcPct val="100000"/>
              </a:lnSpc>
              <a:spcBef>
                <a:spcPts val="270"/>
              </a:spcBef>
            </a:pPr>
            <a:r>
              <a:rPr dirty="0" sz="600" spc="-10">
                <a:latin typeface="Arial MT"/>
                <a:cs typeface="Arial MT"/>
              </a:rPr>
              <a:t>Traduciendo...</a:t>
            </a:r>
            <a:endParaRPr sz="600">
              <a:latin typeface="Arial MT"/>
              <a:cs typeface="Arial MT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600">
              <a:latin typeface="Arial MT"/>
              <a:cs typeface="Arial MT"/>
            </a:endParaRPr>
          </a:p>
          <a:p>
            <a:pPr marL="12700">
              <a:lnSpc>
                <a:spcPct val="100000"/>
              </a:lnSpc>
            </a:pPr>
            <a:r>
              <a:rPr dirty="0" sz="800" b="1">
                <a:latin typeface="Times New Roman"/>
                <a:cs typeface="Times New Roman"/>
              </a:rPr>
              <a:t>5.2.3</a:t>
            </a:r>
            <a:r>
              <a:rPr dirty="0" sz="800" spc="8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Cambio</a:t>
            </a:r>
            <a:r>
              <a:rPr dirty="0" sz="800" spc="8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estadístico</a:t>
            </a:r>
            <a:r>
              <a:rPr dirty="0" sz="800" spc="8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/</a:t>
            </a:r>
            <a:r>
              <a:rPr dirty="0" sz="800" spc="85" b="1">
                <a:latin typeface="Times New Roman"/>
                <a:cs typeface="Times New Roman"/>
              </a:rPr>
              <a:t> </a:t>
            </a:r>
            <a:r>
              <a:rPr dirty="0" sz="800" spc="-10" b="1">
                <a:latin typeface="Times New Roman"/>
                <a:cs typeface="Times New Roman"/>
              </a:rPr>
              <a:t>sistemático</a:t>
            </a:r>
            <a:endParaRPr sz="800">
              <a:latin typeface="Times New Roman"/>
              <a:cs typeface="Times New Roman"/>
            </a:endParaRPr>
          </a:p>
          <a:p>
            <a:pPr marL="12700" marR="974725">
              <a:lnSpc>
                <a:spcPct val="113799"/>
              </a:lnSpc>
              <a:spcBef>
                <a:spcPts val="55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manejo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cambios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estadísticos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sistemáticos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versión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3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hecho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general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introduciendo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concepto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independiente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maestro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esclavo.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del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sin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embargo,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cambios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estadísticos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difieren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ligeramente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diseño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cambio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estándar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muestra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figura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5.15.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tipo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interruptor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combinado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opciones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admitidas: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Independiente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,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ts val="919"/>
              </a:lnSpc>
              <a:spcBef>
                <a:spcPts val="340"/>
              </a:spcBef>
            </a:pPr>
            <a:r>
              <a:rPr dirty="0" sz="800" i="1">
                <a:latin typeface="Times New Roman"/>
                <a:cs typeface="Times New Roman"/>
              </a:rPr>
              <a:t>Amo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esclavo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también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habilitará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posibles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campos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cambiará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número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nodos.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ts val="919"/>
              </a:lnSpc>
            </a:pPr>
            <a:r>
              <a:rPr dirty="0" sz="800">
                <a:latin typeface="Times New Roman"/>
                <a:cs typeface="Times New Roman"/>
              </a:rPr>
              <a:t>(tenga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cuenta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interruptor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esclavo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tiene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4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nodos).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distribución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cambio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estadístico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tiene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cuenta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especificación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parámetro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IDIST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tarjeta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conmutación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miscelánea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ATP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Configuración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 spc="-50" i="1">
                <a:latin typeface="Times New Roman"/>
                <a:cs typeface="Times New Roman"/>
              </a:rPr>
              <a:t>/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ts val="950"/>
              </a:lnSpc>
              <a:spcBef>
                <a:spcPts val="290"/>
              </a:spcBef>
            </a:pPr>
            <a:r>
              <a:rPr dirty="0" sz="800" i="1">
                <a:latin typeface="Times New Roman"/>
                <a:cs typeface="Times New Roman"/>
              </a:rPr>
              <a:t>Switch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/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UM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).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IDIST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=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deshabilitará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grupo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Distribución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forzará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 i="1">
                <a:latin typeface="Times New Roman"/>
                <a:cs typeface="Times New Roman"/>
              </a:rPr>
              <a:t>Uniforme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ts val="950"/>
              </a:lnSpc>
            </a:pPr>
            <a:r>
              <a:rPr dirty="0" sz="800">
                <a:latin typeface="Times New Roman"/>
                <a:cs typeface="Times New Roman"/>
              </a:rPr>
              <a:t>distribución.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botones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radio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Abrir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/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Cerrar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interruptor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cierra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abre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Ie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actual</a:t>
            </a:r>
            <a:endParaRPr sz="800">
              <a:latin typeface="Times New Roman"/>
              <a:cs typeface="Times New Roman"/>
            </a:endParaRPr>
          </a:p>
          <a:p>
            <a:pPr marL="12700" marR="69215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margen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abrir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interruptores.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número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simulaciones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establece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mediante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interruptor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misceláneo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parámetro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Num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ATP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Configuración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/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Interruptor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/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página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UM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valor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influye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450">
                <a:latin typeface="Times New Roman"/>
                <a:cs typeface="Times New Roman"/>
              </a:rPr>
              <a:t>1er</a:t>
            </a:r>
            <a:r>
              <a:rPr dirty="0" sz="450" spc="1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misc.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datos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parámetro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NENERG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35">
                <a:latin typeface="Times New Roman"/>
                <a:cs typeface="Times New Roman"/>
              </a:rPr>
              <a:t>ATP.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establece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signo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correcto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NENERG: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decir,&gt;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0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estadística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o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&lt;0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estudios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cambio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sistemático.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función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campos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Orden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Etiqueta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Comentario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 i="1">
                <a:latin typeface="Times New Roman"/>
                <a:cs typeface="Times New Roman"/>
              </a:rPr>
              <a:t>Salida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son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mismos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cualquier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otro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estándar.</a:t>
            </a:r>
            <a:endParaRPr sz="800">
              <a:latin typeface="Times New Roman"/>
              <a:cs typeface="Times New Roman"/>
            </a:endParaRPr>
          </a:p>
        </p:txBody>
      </p:sp>
      <p:grpSp>
        <p:nvGrpSpPr>
          <p:cNvPr id="18" name="object 18" descr=""/>
          <p:cNvGrpSpPr/>
          <p:nvPr/>
        </p:nvGrpSpPr>
        <p:grpSpPr>
          <a:xfrm>
            <a:off x="368299" y="7604049"/>
            <a:ext cx="502284" cy="13335"/>
            <a:chOff x="368299" y="7604049"/>
            <a:chExt cx="502284" cy="13335"/>
          </a:xfrm>
        </p:grpSpPr>
        <p:sp>
          <p:nvSpPr>
            <p:cNvPr id="19" name="object 19" descr=""/>
            <p:cNvSpPr/>
            <p:nvPr/>
          </p:nvSpPr>
          <p:spPr>
            <a:xfrm>
              <a:off x="368299" y="7604049"/>
              <a:ext cx="502284" cy="6985"/>
            </a:xfrm>
            <a:custGeom>
              <a:avLst/>
              <a:gdLst/>
              <a:ahLst/>
              <a:cxnLst/>
              <a:rect l="l" t="t" r="r" b="b"/>
              <a:pathLst>
                <a:path w="502284" h="6984">
                  <a:moveTo>
                    <a:pt x="502202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502202" y="0"/>
                  </a:lnTo>
                  <a:lnTo>
                    <a:pt x="502202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 descr=""/>
            <p:cNvSpPr/>
            <p:nvPr/>
          </p:nvSpPr>
          <p:spPr>
            <a:xfrm>
              <a:off x="368287" y="7604048"/>
              <a:ext cx="502284" cy="13335"/>
            </a:xfrm>
            <a:custGeom>
              <a:avLst/>
              <a:gdLst/>
              <a:ahLst/>
              <a:cxnLst/>
              <a:rect l="l" t="t" r="r" b="b"/>
              <a:pathLst>
                <a:path w="502284" h="13334">
                  <a:moveTo>
                    <a:pt x="502208" y="0"/>
                  </a:moveTo>
                  <a:lnTo>
                    <a:pt x="495604" y="6616"/>
                  </a:lnTo>
                  <a:lnTo>
                    <a:pt x="0" y="6616"/>
                  </a:lnTo>
                  <a:lnTo>
                    <a:pt x="0" y="13220"/>
                  </a:lnTo>
                  <a:lnTo>
                    <a:pt x="495604" y="13220"/>
                  </a:lnTo>
                  <a:lnTo>
                    <a:pt x="502208" y="13220"/>
                  </a:lnTo>
                  <a:lnTo>
                    <a:pt x="502208" y="6616"/>
                  </a:lnTo>
                  <a:lnTo>
                    <a:pt x="502208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 descr=""/>
            <p:cNvSpPr/>
            <p:nvPr/>
          </p:nvSpPr>
          <p:spPr>
            <a:xfrm>
              <a:off x="368299" y="7604049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4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2" name="object 22" descr=""/>
          <p:cNvSpPr txBox="1"/>
          <p:nvPr/>
        </p:nvSpPr>
        <p:spPr>
          <a:xfrm>
            <a:off x="379553" y="7664050"/>
            <a:ext cx="48450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Page</a:t>
            </a:r>
            <a:r>
              <a:rPr dirty="0" sz="800" spc="6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149</a:t>
            </a:r>
            <a:endParaRPr sz="800">
              <a:latin typeface="Arial"/>
              <a:cs typeface="Arial"/>
            </a:endParaRPr>
          </a:p>
        </p:txBody>
      </p:sp>
      <p:sp>
        <p:nvSpPr>
          <p:cNvPr id="25" name="object 25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26" name="object 26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107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23" name="object 23" descr=""/>
          <p:cNvSpPr txBox="1"/>
          <p:nvPr/>
        </p:nvSpPr>
        <p:spPr>
          <a:xfrm>
            <a:off x="4769696" y="7835856"/>
            <a:ext cx="83375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8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avanzado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1089080" y="9653037"/>
            <a:ext cx="5571490" cy="62166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31445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5.15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interruptor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estadístico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(arriba)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interruptor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sistemático.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72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Ayuda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esquina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inferior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derecha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ayuda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asociado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con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texto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describe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brevemente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significado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valores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muestra</a:t>
            </a:r>
            <a:endParaRPr sz="8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935015" y="165100"/>
            <a:ext cx="5226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5" name="object 5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678"/>
                  </a:lnTo>
                  <a:lnTo>
                    <a:pt x="142755" y="98678"/>
                  </a:lnTo>
                  <a:lnTo>
                    <a:pt x="136180" y="99986"/>
                  </a:lnTo>
                  <a:lnTo>
                    <a:pt x="104587" y="124182"/>
                  </a:lnTo>
                  <a:lnTo>
                    <a:pt x="98048" y="143385"/>
                  </a:lnTo>
                  <a:lnTo>
                    <a:pt x="98048" y="569369"/>
                  </a:lnTo>
                  <a:lnTo>
                    <a:pt x="117977" y="603813"/>
                  </a:lnTo>
                  <a:lnTo>
                    <a:pt x="142755" y="614076"/>
                  </a:lnTo>
                  <a:lnTo>
                    <a:pt x="1886711" y="614076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4076"/>
                  </a:moveTo>
                  <a:lnTo>
                    <a:pt x="1744971" y="614076"/>
                  </a:lnTo>
                  <a:lnTo>
                    <a:pt x="1751545" y="612768"/>
                  </a:lnTo>
                  <a:lnTo>
                    <a:pt x="1764174" y="607537"/>
                  </a:lnTo>
                  <a:lnTo>
                    <a:pt x="1788370" y="575944"/>
                  </a:lnTo>
                  <a:lnTo>
                    <a:pt x="1789678" y="569369"/>
                  </a:lnTo>
                  <a:lnTo>
                    <a:pt x="1789678" y="143385"/>
                  </a:lnTo>
                  <a:lnTo>
                    <a:pt x="1769748" y="108942"/>
                  </a:lnTo>
                  <a:lnTo>
                    <a:pt x="1744971" y="98678"/>
                  </a:lnTo>
                  <a:lnTo>
                    <a:pt x="1886711" y="98678"/>
                  </a:lnTo>
                  <a:lnTo>
                    <a:pt x="1886711" y="614076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932176" y="500518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5453" y="528634"/>
                  </a:moveTo>
                  <a:lnTo>
                    <a:pt x="49392" y="528634"/>
                  </a:lnTo>
                  <a:lnTo>
                    <a:pt x="45954" y="528237"/>
                  </a:lnTo>
                  <a:lnTo>
                    <a:pt x="10837" y="507885"/>
                  </a:lnTo>
                  <a:lnTo>
                    <a:pt x="0" y="479207"/>
                  </a:lnTo>
                  <a:lnTo>
                    <a:pt x="0" y="475770"/>
                  </a:lnTo>
                  <a:lnTo>
                    <a:pt x="0" y="49361"/>
                  </a:lnTo>
                  <a:lnTo>
                    <a:pt x="17937" y="12885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775"/>
                  </a:lnTo>
                  <a:lnTo>
                    <a:pt x="1695936" y="23458"/>
                  </a:lnTo>
                  <a:lnTo>
                    <a:pt x="1697864" y="26233"/>
                  </a:lnTo>
                  <a:lnTo>
                    <a:pt x="1704845" y="49361"/>
                  </a:lnTo>
                  <a:lnTo>
                    <a:pt x="1704845" y="479207"/>
                  </a:lnTo>
                  <a:lnTo>
                    <a:pt x="1686907" y="515418"/>
                  </a:lnTo>
                  <a:lnTo>
                    <a:pt x="1658890" y="528237"/>
                  </a:lnTo>
                  <a:lnTo>
                    <a:pt x="1655453" y="52863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266"/>
              <a:ext cx="145374" cy="145374"/>
            </a:xfrm>
            <a:prstGeom prst="rect">
              <a:avLst/>
            </a:prstGeom>
          </p:spPr>
        </p:pic>
      </p:grpSp>
      <p:sp>
        <p:nvSpPr>
          <p:cNvPr id="8" name="object 8" descr=""/>
          <p:cNvSpPr txBox="1"/>
          <p:nvPr/>
        </p:nvSpPr>
        <p:spPr>
          <a:xfrm>
            <a:off x="1038280" y="282544"/>
            <a:ext cx="4977765" cy="4686300"/>
          </a:xfrm>
          <a:prstGeom prst="rect">
            <a:avLst/>
          </a:prstGeom>
        </p:spPr>
        <p:txBody>
          <a:bodyPr wrap="square" lIns="0" tIns="76835" rIns="0" bIns="0" rtlCol="0" vert="horz">
            <a:spAutoFit/>
          </a:bodyPr>
          <a:lstStyle/>
          <a:p>
            <a:pPr marL="63500">
              <a:lnSpc>
                <a:spcPct val="100000"/>
              </a:lnSpc>
              <a:spcBef>
                <a:spcPts val="605"/>
              </a:spcBef>
            </a:pPr>
            <a:r>
              <a:rPr dirty="0" sz="800" spc="-10">
                <a:latin typeface="Times New Roman"/>
                <a:cs typeface="Times New Roman"/>
              </a:rPr>
              <a:t>abajo:</a:t>
            </a:r>
            <a:endParaRPr sz="800">
              <a:latin typeface="Times New Roman"/>
              <a:cs typeface="Times New Roman"/>
            </a:endParaRPr>
          </a:p>
          <a:p>
            <a:pPr marL="63500">
              <a:lnSpc>
                <a:spcPct val="100000"/>
              </a:lnSpc>
              <a:spcBef>
                <a:spcPts val="380"/>
              </a:spcBef>
            </a:pPr>
            <a:r>
              <a:rPr dirty="0" sz="600" b="1">
                <a:latin typeface="Courier New"/>
                <a:cs typeface="Courier New"/>
              </a:rPr>
              <a:t>SW_STAT</a:t>
            </a:r>
            <a:r>
              <a:rPr dirty="0" sz="600" spc="60" b="1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: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cambio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estadístico.</a:t>
            </a:r>
            <a:endParaRPr sz="600">
              <a:latin typeface="Courier New"/>
              <a:cs typeface="Courier New"/>
            </a:endParaRPr>
          </a:p>
          <a:p>
            <a:pPr marL="241300">
              <a:lnSpc>
                <a:spcPct val="100000"/>
              </a:lnSpc>
              <a:spcBef>
                <a:spcPts val="114"/>
              </a:spcBef>
            </a:pPr>
            <a:r>
              <a:rPr dirty="0" sz="600">
                <a:latin typeface="Courier New"/>
                <a:cs typeface="Courier New"/>
              </a:rPr>
              <a:t>Distribución:</a:t>
            </a:r>
            <a:r>
              <a:rPr dirty="0" sz="600" spc="10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Seleccione</a:t>
            </a:r>
            <a:r>
              <a:rPr dirty="0" sz="600" spc="10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distribución</a:t>
            </a:r>
            <a:r>
              <a:rPr dirty="0" sz="600" spc="10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uniforme</a:t>
            </a:r>
            <a:r>
              <a:rPr dirty="0" sz="600" spc="10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o</a:t>
            </a:r>
            <a:r>
              <a:rPr dirty="0" sz="600" spc="10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gaussiana.</a:t>
            </a:r>
            <a:endParaRPr sz="600">
              <a:latin typeface="Courier New"/>
              <a:cs typeface="Courier New"/>
            </a:endParaRPr>
          </a:p>
          <a:p>
            <a:pPr marL="829944">
              <a:lnSpc>
                <a:spcPct val="100000"/>
              </a:lnSpc>
              <a:spcBef>
                <a:spcPts val="110"/>
              </a:spcBef>
            </a:pPr>
            <a:r>
              <a:rPr dirty="0" sz="600">
                <a:latin typeface="Courier New"/>
                <a:cs typeface="Courier New"/>
              </a:rPr>
              <a:t>Si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IDIST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=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 i="1">
                <a:latin typeface="Courier New"/>
                <a:cs typeface="Courier New"/>
              </a:rPr>
              <a:t>ATP</a:t>
            </a:r>
            <a:r>
              <a:rPr dirty="0" sz="600" spc="50" i="1">
                <a:latin typeface="Courier New"/>
                <a:cs typeface="Courier New"/>
              </a:rPr>
              <a:t> </a:t>
            </a:r>
            <a:r>
              <a:rPr dirty="0" sz="600" i="1">
                <a:latin typeface="Courier New"/>
                <a:cs typeface="Courier New"/>
              </a:rPr>
              <a:t>|</a:t>
            </a:r>
            <a:r>
              <a:rPr dirty="0" sz="600" spc="50" i="1">
                <a:latin typeface="Courier New"/>
                <a:cs typeface="Courier New"/>
              </a:rPr>
              <a:t> </a:t>
            </a:r>
            <a:r>
              <a:rPr dirty="0" sz="600" i="1">
                <a:latin typeface="Courier New"/>
                <a:cs typeface="Courier New"/>
              </a:rPr>
              <a:t>Configuración</a:t>
            </a:r>
            <a:r>
              <a:rPr dirty="0" sz="600" spc="50" i="1">
                <a:latin typeface="Courier New"/>
                <a:cs typeface="Courier New"/>
              </a:rPr>
              <a:t> </a:t>
            </a:r>
            <a:r>
              <a:rPr dirty="0" sz="600" i="1">
                <a:latin typeface="Courier New"/>
                <a:cs typeface="Courier New"/>
              </a:rPr>
              <a:t>/</a:t>
            </a:r>
            <a:r>
              <a:rPr dirty="0" sz="600" spc="45" i="1">
                <a:latin typeface="Courier New"/>
                <a:cs typeface="Courier New"/>
              </a:rPr>
              <a:t> </a:t>
            </a:r>
            <a:r>
              <a:rPr dirty="0" sz="600" i="1">
                <a:latin typeface="Courier New"/>
                <a:cs typeface="Courier New"/>
              </a:rPr>
              <a:t>Interruptor</a:t>
            </a:r>
            <a:r>
              <a:rPr dirty="0" sz="600" spc="50" i="1">
                <a:latin typeface="Courier New"/>
                <a:cs typeface="Courier New"/>
              </a:rPr>
              <a:t> </a:t>
            </a:r>
            <a:r>
              <a:rPr dirty="0" sz="600" i="1">
                <a:latin typeface="Courier New"/>
                <a:cs typeface="Courier New"/>
              </a:rPr>
              <a:t>/</a:t>
            </a:r>
            <a:r>
              <a:rPr dirty="0" sz="600" spc="50" i="1">
                <a:latin typeface="Courier New"/>
                <a:cs typeface="Courier New"/>
              </a:rPr>
              <a:t> </a:t>
            </a:r>
            <a:r>
              <a:rPr dirty="0" sz="600" i="1">
                <a:latin typeface="Courier New"/>
                <a:cs typeface="Courier New"/>
              </a:rPr>
              <a:t>UM</a:t>
            </a:r>
            <a:r>
              <a:rPr dirty="0" sz="600" spc="50" i="1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solo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posible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uniforme.</a:t>
            </a:r>
            <a:endParaRPr sz="600">
              <a:latin typeface="Courier New"/>
              <a:cs typeface="Courier New"/>
            </a:endParaRPr>
          </a:p>
          <a:p>
            <a:pPr marL="241300">
              <a:lnSpc>
                <a:spcPct val="100000"/>
              </a:lnSpc>
              <a:spcBef>
                <a:spcPts val="114"/>
              </a:spcBef>
            </a:pPr>
            <a:r>
              <a:rPr dirty="0" sz="600">
                <a:latin typeface="Courier New"/>
                <a:cs typeface="Courier New"/>
              </a:rPr>
              <a:t>Abrir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/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Cerrar: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seleccione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si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interruptor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</a:t>
            </a:r>
            <a:r>
              <a:rPr dirty="0" sz="600" spc="-215">
                <a:latin typeface="Courier New"/>
                <a:cs typeface="Courier New"/>
              </a:rPr>
              <a:t> </a:t>
            </a:r>
            <a:r>
              <a:rPr dirty="0" baseline="13888" sz="900" spc="-187">
                <a:latin typeface="Arial MT"/>
                <a:cs typeface="Arial MT"/>
              </a:rPr>
              <a:t>T</a:t>
            </a:r>
            <a:r>
              <a:rPr dirty="0" sz="600" spc="-125">
                <a:latin typeface="Courier New"/>
                <a:cs typeface="Courier New"/>
              </a:rPr>
              <a:t>c</a:t>
            </a:r>
            <a:r>
              <a:rPr dirty="0" baseline="13888" sz="900" spc="-187">
                <a:latin typeface="Arial MT"/>
                <a:cs typeface="Arial MT"/>
              </a:rPr>
              <a:t>ra</a:t>
            </a:r>
            <a:r>
              <a:rPr dirty="0" sz="600" spc="-125">
                <a:latin typeface="Courier New"/>
                <a:cs typeface="Courier New"/>
              </a:rPr>
              <a:t>i</a:t>
            </a:r>
            <a:r>
              <a:rPr dirty="0" baseline="13888" sz="900" spc="-187">
                <a:latin typeface="Arial MT"/>
                <a:cs typeface="Arial MT"/>
              </a:rPr>
              <a:t>d</a:t>
            </a:r>
            <a:r>
              <a:rPr dirty="0" sz="600" spc="-125">
                <a:latin typeface="Courier New"/>
                <a:cs typeface="Courier New"/>
              </a:rPr>
              <a:t>e</a:t>
            </a:r>
            <a:r>
              <a:rPr dirty="0" baseline="13888" sz="900" spc="-187">
                <a:latin typeface="Arial MT"/>
                <a:cs typeface="Arial MT"/>
              </a:rPr>
              <a:t>u</a:t>
            </a:r>
            <a:r>
              <a:rPr dirty="0" sz="600" spc="-125">
                <a:latin typeface="Courier New"/>
                <a:cs typeface="Courier New"/>
              </a:rPr>
              <a:t>r</a:t>
            </a:r>
            <a:r>
              <a:rPr dirty="0" baseline="13888" sz="900" spc="-187">
                <a:latin typeface="Arial MT"/>
                <a:cs typeface="Arial MT"/>
              </a:rPr>
              <a:t>c</a:t>
            </a:r>
            <a:r>
              <a:rPr dirty="0" sz="600" spc="-125">
                <a:latin typeface="Courier New"/>
                <a:cs typeface="Courier New"/>
              </a:rPr>
              <a:t>r</a:t>
            </a:r>
            <a:r>
              <a:rPr dirty="0" baseline="13888" sz="900" spc="-187">
                <a:latin typeface="Arial MT"/>
                <a:cs typeface="Arial MT"/>
              </a:rPr>
              <a:t>ie</a:t>
            </a:r>
            <a:r>
              <a:rPr dirty="0" sz="600" spc="-125">
                <a:latin typeface="Courier New"/>
                <a:cs typeface="Courier New"/>
              </a:rPr>
              <a:t>a</a:t>
            </a:r>
            <a:r>
              <a:rPr dirty="0" baseline="13888" sz="900" spc="-187">
                <a:latin typeface="Arial MT"/>
                <a:cs typeface="Arial MT"/>
              </a:rPr>
              <a:t>nd</a:t>
            </a:r>
            <a:r>
              <a:rPr dirty="0" sz="600" spc="-125">
                <a:latin typeface="Courier New"/>
                <a:cs typeface="Courier New"/>
              </a:rPr>
              <a:t>o</a:t>
            </a:r>
            <a:r>
              <a:rPr dirty="0" baseline="13888" sz="900" spc="-187">
                <a:latin typeface="Arial MT"/>
                <a:cs typeface="Arial MT"/>
              </a:rPr>
              <a:t>o..</a:t>
            </a:r>
            <a:r>
              <a:rPr dirty="0" sz="600" spc="-125">
                <a:latin typeface="Courier New"/>
                <a:cs typeface="Courier New"/>
              </a:rPr>
              <a:t>s</a:t>
            </a:r>
            <a:r>
              <a:rPr dirty="0" baseline="13888" sz="900" spc="-187">
                <a:latin typeface="Arial MT"/>
                <a:cs typeface="Arial MT"/>
              </a:rPr>
              <a:t>.</a:t>
            </a:r>
            <a:r>
              <a:rPr dirty="0" sz="600" spc="-125">
                <a:latin typeface="Courier New"/>
                <a:cs typeface="Courier New"/>
              </a:rPr>
              <a:t>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abre.</a:t>
            </a:r>
            <a:endParaRPr sz="600">
              <a:latin typeface="Courier New"/>
              <a:cs typeface="Courier New"/>
            </a:endParaRPr>
          </a:p>
          <a:p>
            <a:pPr marL="598170">
              <a:lnSpc>
                <a:spcPct val="100000"/>
              </a:lnSpc>
              <a:spcBef>
                <a:spcPts val="110"/>
              </a:spcBef>
            </a:pPr>
            <a:r>
              <a:rPr dirty="0" sz="600">
                <a:latin typeface="Courier New"/>
                <a:cs typeface="Courier New"/>
              </a:rPr>
              <a:t>Margen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actual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disponible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para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abrir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interruptor.</a:t>
            </a:r>
            <a:endParaRPr sz="600">
              <a:latin typeface="Courier New"/>
              <a:cs typeface="Courier New"/>
            </a:endParaRPr>
          </a:p>
          <a:p>
            <a:pPr marL="829944" marR="1236980" indent="-350520">
              <a:lnSpc>
                <a:spcPct val="115599"/>
              </a:lnSpc>
              <a:spcBef>
                <a:spcPts val="5"/>
              </a:spcBef>
            </a:pPr>
            <a:r>
              <a:rPr dirty="0" sz="600">
                <a:latin typeface="Courier New"/>
                <a:cs typeface="Courier New"/>
              </a:rPr>
              <a:t>T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=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Tiempo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promedio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apertura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o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cierre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interruptor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[seg.] </a:t>
            </a:r>
            <a:r>
              <a:rPr dirty="0" sz="600">
                <a:latin typeface="Courier New"/>
                <a:cs typeface="Courier New"/>
              </a:rPr>
              <a:t>Para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los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interruptores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esclavos,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este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retraso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promedio.</a:t>
            </a:r>
            <a:endParaRPr sz="600">
              <a:latin typeface="Courier New"/>
              <a:cs typeface="Courier New"/>
            </a:endParaRPr>
          </a:p>
          <a:p>
            <a:pPr marL="479425">
              <a:lnSpc>
                <a:spcPct val="100000"/>
              </a:lnSpc>
              <a:spcBef>
                <a:spcPts val="110"/>
              </a:spcBef>
            </a:pPr>
            <a:r>
              <a:rPr dirty="0" sz="600">
                <a:latin typeface="Courier New"/>
                <a:cs typeface="Courier New"/>
              </a:rPr>
              <a:t>Dev.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=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Desviación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estándar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[seg.].</a:t>
            </a:r>
            <a:endParaRPr sz="600">
              <a:latin typeface="Courier New"/>
              <a:cs typeface="Courier New"/>
            </a:endParaRPr>
          </a:p>
          <a:p>
            <a:pPr marL="829944">
              <a:lnSpc>
                <a:spcPct val="100000"/>
              </a:lnSpc>
              <a:spcBef>
                <a:spcPts val="115"/>
              </a:spcBef>
            </a:pPr>
            <a:r>
              <a:rPr dirty="0" sz="600">
                <a:latin typeface="Courier New"/>
                <a:cs typeface="Courier New"/>
              </a:rPr>
              <a:t>Para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los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interruptores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esclavos,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esta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desviación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retraso.</a:t>
            </a:r>
            <a:endParaRPr sz="600">
              <a:latin typeface="Courier New"/>
              <a:cs typeface="Courier New"/>
            </a:endParaRPr>
          </a:p>
          <a:p>
            <a:pPr marL="829944" marR="1206500" indent="-350520">
              <a:lnSpc>
                <a:spcPct val="115599"/>
              </a:lnSpc>
            </a:pPr>
            <a:r>
              <a:rPr dirty="0" sz="600">
                <a:latin typeface="Courier New"/>
                <a:cs typeface="Courier New"/>
              </a:rPr>
              <a:t>Ie</a:t>
            </a:r>
            <a:r>
              <a:rPr dirty="0" sz="600" spc="4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=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interruptor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abre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vez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T&gt;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Tmean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y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corriente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través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cambio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menor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que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 spc="-25">
                <a:latin typeface="Courier New"/>
                <a:cs typeface="Courier New"/>
              </a:rPr>
              <a:t>Ie.</a:t>
            </a:r>
            <a:endParaRPr sz="600">
              <a:latin typeface="Courier New"/>
              <a:cs typeface="Courier New"/>
            </a:endParaRPr>
          </a:p>
          <a:p>
            <a:pPr marL="241300">
              <a:lnSpc>
                <a:spcPct val="100000"/>
              </a:lnSpc>
              <a:spcBef>
                <a:spcPts val="110"/>
              </a:spcBef>
            </a:pPr>
            <a:r>
              <a:rPr dirty="0" sz="600">
                <a:latin typeface="Courier New"/>
                <a:cs typeface="Courier New"/>
              </a:rPr>
              <a:t>Tipo</a:t>
            </a:r>
            <a:r>
              <a:rPr dirty="0" sz="600" spc="4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interruptor:</a:t>
            </a:r>
            <a:endParaRPr sz="600">
              <a:latin typeface="Courier New"/>
              <a:cs typeface="Courier New"/>
            </a:endParaRPr>
          </a:p>
          <a:p>
            <a:pPr marL="598170">
              <a:lnSpc>
                <a:spcPct val="100000"/>
              </a:lnSpc>
              <a:spcBef>
                <a:spcPts val="115"/>
              </a:spcBef>
            </a:pPr>
            <a:r>
              <a:rPr dirty="0" sz="600">
                <a:latin typeface="Courier New"/>
                <a:cs typeface="Courier New"/>
              </a:rPr>
              <a:t>INDEPENDIENTE:</a:t>
            </a:r>
            <a:r>
              <a:rPr dirty="0" sz="600" spc="10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dos</a:t>
            </a:r>
            <a:r>
              <a:rPr dirty="0" sz="600" spc="10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nodos</a:t>
            </a:r>
            <a:endParaRPr sz="600">
              <a:latin typeface="Courier New"/>
              <a:cs typeface="Courier New"/>
            </a:endParaRPr>
          </a:p>
          <a:p>
            <a:pPr marL="598170">
              <a:lnSpc>
                <a:spcPct val="100000"/>
              </a:lnSpc>
              <a:spcBef>
                <a:spcPts val="110"/>
              </a:spcBef>
            </a:pPr>
            <a:r>
              <a:rPr dirty="0" sz="600">
                <a:latin typeface="Courier New"/>
                <a:cs typeface="Courier New"/>
              </a:rPr>
              <a:t>MAESTRO: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Dos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nodos.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'TARGET'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golpeó.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Solo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uno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está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permitido.</a:t>
            </a:r>
            <a:endParaRPr sz="600">
              <a:latin typeface="Courier New"/>
              <a:cs typeface="Courier New"/>
            </a:endParaRPr>
          </a:p>
          <a:p>
            <a:pPr marL="598170">
              <a:lnSpc>
                <a:spcPct val="100000"/>
              </a:lnSpc>
              <a:spcBef>
                <a:spcPts val="60"/>
              </a:spcBef>
            </a:pPr>
            <a:r>
              <a:rPr dirty="0" sz="600">
                <a:latin typeface="Courier New"/>
                <a:cs typeface="Courier New"/>
              </a:rPr>
              <a:t>ESCLAVO: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Cuatro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nodos.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Especifique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los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nombres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nodo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interruptor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MASTER.</a:t>
            </a:r>
            <a:endParaRPr sz="600">
              <a:latin typeface="Courier New"/>
              <a:cs typeface="Courier New"/>
            </a:endParaRPr>
          </a:p>
          <a:p>
            <a:pPr marL="598170">
              <a:lnSpc>
                <a:spcPct val="100000"/>
              </a:lnSpc>
              <a:spcBef>
                <a:spcPts val="115"/>
              </a:spcBef>
            </a:pP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icono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y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los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nodos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los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objetos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adaptan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configuración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tipo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interruptor.</a:t>
            </a:r>
            <a:endParaRPr sz="600">
              <a:latin typeface="Courier New"/>
              <a:cs typeface="Courier New"/>
            </a:endParaRPr>
          </a:p>
          <a:p>
            <a:pPr marL="657860" marR="2741295" indent="-416559">
              <a:lnSpc>
                <a:spcPct val="115599"/>
              </a:lnSpc>
            </a:pPr>
            <a:r>
              <a:rPr dirty="0" sz="600">
                <a:latin typeface="Courier New"/>
                <a:cs typeface="Courier New"/>
              </a:rPr>
              <a:t>Nodo: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SW_F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=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Iniciar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nodo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conmutador. </a:t>
            </a:r>
            <a:r>
              <a:rPr dirty="0" sz="600">
                <a:latin typeface="Courier New"/>
                <a:cs typeface="Courier New"/>
              </a:rPr>
              <a:t>SW_T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=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Nodo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final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conmutador.</a:t>
            </a:r>
            <a:endParaRPr sz="600">
              <a:latin typeface="Courier New"/>
              <a:cs typeface="Courier New"/>
            </a:endParaRPr>
          </a:p>
          <a:p>
            <a:pPr marL="598170" marR="2277110">
              <a:lnSpc>
                <a:spcPct val="115599"/>
              </a:lnSpc>
            </a:pPr>
            <a:r>
              <a:rPr dirty="0" sz="600">
                <a:latin typeface="Courier New"/>
                <a:cs typeface="Courier New"/>
              </a:rPr>
              <a:t>REF_F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=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Nodo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inicio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conmutador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MASTER </a:t>
            </a:r>
            <a:r>
              <a:rPr dirty="0" sz="600">
                <a:latin typeface="Courier New"/>
                <a:cs typeface="Courier New"/>
              </a:rPr>
              <a:t>REF_T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=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Nodo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final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interruptor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MASTER</a:t>
            </a:r>
            <a:endParaRPr sz="6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315"/>
              </a:spcBef>
            </a:pPr>
            <a:endParaRPr sz="600">
              <a:latin typeface="Courier New"/>
              <a:cs typeface="Courier New"/>
            </a:endParaRPr>
          </a:p>
          <a:p>
            <a:pPr marL="63500">
              <a:lnSpc>
                <a:spcPct val="100000"/>
              </a:lnSpc>
            </a:pPr>
            <a:r>
              <a:rPr dirty="0" sz="600" b="1">
                <a:latin typeface="Courier New"/>
                <a:cs typeface="Courier New"/>
              </a:rPr>
              <a:t>SW_SYST</a:t>
            </a:r>
            <a:r>
              <a:rPr dirty="0" sz="600" spc="75" b="1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-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Interruptor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sistemático.</a:t>
            </a:r>
            <a:endParaRPr sz="600">
              <a:latin typeface="Courier New"/>
              <a:cs typeface="Courier New"/>
            </a:endParaRPr>
          </a:p>
          <a:p>
            <a:pPr algn="just" marL="479425" marR="1682750">
              <a:lnSpc>
                <a:spcPct val="115599"/>
              </a:lnSpc>
            </a:pPr>
            <a:r>
              <a:rPr dirty="0" sz="600">
                <a:latin typeface="Courier New"/>
                <a:cs typeface="Courier New"/>
              </a:rPr>
              <a:t>Tbeg</a:t>
            </a:r>
            <a:r>
              <a:rPr dirty="0" sz="600" spc="4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=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When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ITEST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=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(</a:t>
            </a:r>
            <a:r>
              <a:rPr dirty="0" sz="600" spc="40">
                <a:latin typeface="Courier New"/>
                <a:cs typeface="Courier New"/>
              </a:rPr>
              <a:t> </a:t>
            </a:r>
            <a:r>
              <a:rPr dirty="0" sz="600" i="1">
                <a:latin typeface="Courier New"/>
                <a:cs typeface="Courier New"/>
              </a:rPr>
              <a:t>ATP</a:t>
            </a:r>
            <a:r>
              <a:rPr dirty="0" sz="600" spc="45" i="1">
                <a:latin typeface="Courier New"/>
                <a:cs typeface="Courier New"/>
              </a:rPr>
              <a:t> </a:t>
            </a:r>
            <a:r>
              <a:rPr dirty="0" sz="600" i="1">
                <a:latin typeface="Courier New"/>
                <a:cs typeface="Courier New"/>
              </a:rPr>
              <a:t>|</a:t>
            </a:r>
            <a:r>
              <a:rPr dirty="0" sz="600" spc="45" i="1">
                <a:latin typeface="Courier New"/>
                <a:cs typeface="Courier New"/>
              </a:rPr>
              <a:t> </a:t>
            </a:r>
            <a:r>
              <a:rPr dirty="0" sz="600" i="1">
                <a:latin typeface="Courier New"/>
                <a:cs typeface="Courier New"/>
              </a:rPr>
              <a:t>Configuración</a:t>
            </a:r>
            <a:r>
              <a:rPr dirty="0" sz="600" spc="45" i="1">
                <a:latin typeface="Courier New"/>
                <a:cs typeface="Courier New"/>
              </a:rPr>
              <a:t> </a:t>
            </a:r>
            <a:r>
              <a:rPr dirty="0" sz="600" i="1">
                <a:latin typeface="Courier New"/>
                <a:cs typeface="Courier New"/>
              </a:rPr>
              <a:t>/</a:t>
            </a:r>
            <a:r>
              <a:rPr dirty="0" sz="600" spc="45" i="1">
                <a:latin typeface="Courier New"/>
                <a:cs typeface="Courier New"/>
              </a:rPr>
              <a:t> </a:t>
            </a:r>
            <a:r>
              <a:rPr dirty="0" sz="600" i="1">
                <a:latin typeface="Courier New"/>
                <a:cs typeface="Courier New"/>
              </a:rPr>
              <a:t>Switch</a:t>
            </a:r>
            <a:r>
              <a:rPr dirty="0" sz="600" spc="45" i="1">
                <a:latin typeface="Courier New"/>
                <a:cs typeface="Courier New"/>
              </a:rPr>
              <a:t> </a:t>
            </a:r>
            <a:r>
              <a:rPr dirty="0" sz="600" i="1">
                <a:latin typeface="Courier New"/>
                <a:cs typeface="Courier New"/>
              </a:rPr>
              <a:t>/</a:t>
            </a:r>
            <a:r>
              <a:rPr dirty="0" sz="600" spc="40" i="1">
                <a:latin typeface="Courier New"/>
                <a:cs typeface="Courier New"/>
              </a:rPr>
              <a:t> </a:t>
            </a:r>
            <a:r>
              <a:rPr dirty="0" sz="600" i="1">
                <a:latin typeface="Courier New"/>
                <a:cs typeface="Courier New"/>
              </a:rPr>
              <a:t>UM</a:t>
            </a:r>
            <a:r>
              <a:rPr dirty="0" sz="600" spc="45" i="1">
                <a:latin typeface="Courier New"/>
                <a:cs typeface="Courier New"/>
              </a:rPr>
              <a:t> </a:t>
            </a:r>
            <a:r>
              <a:rPr dirty="0" sz="600" spc="-50">
                <a:latin typeface="Courier New"/>
                <a:cs typeface="Courier New"/>
              </a:rPr>
              <a:t>) </a:t>
            </a:r>
            <a:r>
              <a:rPr dirty="0" sz="600">
                <a:latin typeface="Courier New"/>
                <a:cs typeface="Courier New"/>
              </a:rPr>
              <a:t>Tmid</a:t>
            </a:r>
            <a:r>
              <a:rPr dirty="0" sz="600" spc="4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=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When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ITEST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=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0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(</a:t>
            </a:r>
            <a:r>
              <a:rPr dirty="0" sz="600" spc="40">
                <a:latin typeface="Courier New"/>
                <a:cs typeface="Courier New"/>
              </a:rPr>
              <a:t> </a:t>
            </a:r>
            <a:r>
              <a:rPr dirty="0" sz="600" i="1">
                <a:latin typeface="Courier New"/>
                <a:cs typeface="Courier New"/>
              </a:rPr>
              <a:t>ATP</a:t>
            </a:r>
            <a:r>
              <a:rPr dirty="0" sz="600" spc="45" i="1">
                <a:latin typeface="Courier New"/>
                <a:cs typeface="Courier New"/>
              </a:rPr>
              <a:t> </a:t>
            </a:r>
            <a:r>
              <a:rPr dirty="0" sz="600" i="1">
                <a:latin typeface="Courier New"/>
                <a:cs typeface="Courier New"/>
              </a:rPr>
              <a:t>|</a:t>
            </a:r>
            <a:r>
              <a:rPr dirty="0" sz="600" spc="45" i="1">
                <a:latin typeface="Courier New"/>
                <a:cs typeface="Courier New"/>
              </a:rPr>
              <a:t> </a:t>
            </a:r>
            <a:r>
              <a:rPr dirty="0" sz="600" i="1">
                <a:latin typeface="Courier New"/>
                <a:cs typeface="Courier New"/>
              </a:rPr>
              <a:t>Configuración</a:t>
            </a:r>
            <a:r>
              <a:rPr dirty="0" sz="600" spc="45" i="1">
                <a:latin typeface="Courier New"/>
                <a:cs typeface="Courier New"/>
              </a:rPr>
              <a:t> </a:t>
            </a:r>
            <a:r>
              <a:rPr dirty="0" sz="600" i="1">
                <a:latin typeface="Courier New"/>
                <a:cs typeface="Courier New"/>
              </a:rPr>
              <a:t>/</a:t>
            </a:r>
            <a:r>
              <a:rPr dirty="0" sz="600" spc="45" i="1">
                <a:latin typeface="Courier New"/>
                <a:cs typeface="Courier New"/>
              </a:rPr>
              <a:t> </a:t>
            </a:r>
            <a:r>
              <a:rPr dirty="0" sz="600" i="1">
                <a:latin typeface="Courier New"/>
                <a:cs typeface="Courier New"/>
              </a:rPr>
              <a:t>Switch</a:t>
            </a:r>
            <a:r>
              <a:rPr dirty="0" sz="600" spc="45" i="1">
                <a:latin typeface="Courier New"/>
                <a:cs typeface="Courier New"/>
              </a:rPr>
              <a:t> </a:t>
            </a:r>
            <a:r>
              <a:rPr dirty="0" sz="600" i="1">
                <a:latin typeface="Courier New"/>
                <a:cs typeface="Courier New"/>
              </a:rPr>
              <a:t>/</a:t>
            </a:r>
            <a:r>
              <a:rPr dirty="0" sz="600" spc="40" i="1">
                <a:latin typeface="Courier New"/>
                <a:cs typeface="Courier New"/>
              </a:rPr>
              <a:t> </a:t>
            </a:r>
            <a:r>
              <a:rPr dirty="0" sz="600" i="1">
                <a:latin typeface="Courier New"/>
                <a:cs typeface="Courier New"/>
              </a:rPr>
              <a:t>UM</a:t>
            </a:r>
            <a:r>
              <a:rPr dirty="0" sz="600" spc="45" i="1">
                <a:latin typeface="Courier New"/>
                <a:cs typeface="Courier New"/>
              </a:rPr>
              <a:t> </a:t>
            </a:r>
            <a:r>
              <a:rPr dirty="0" sz="600" spc="-50">
                <a:latin typeface="Courier New"/>
                <a:cs typeface="Courier New"/>
              </a:rPr>
              <a:t>) </a:t>
            </a:r>
            <a:r>
              <a:rPr dirty="0" sz="600">
                <a:latin typeface="Courier New"/>
                <a:cs typeface="Courier New"/>
              </a:rPr>
              <a:t>Tdelay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=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Para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interruptores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SLAVE.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Si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ITEST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=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0: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T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=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Tmid.</a:t>
            </a:r>
            <a:endParaRPr sz="600">
              <a:latin typeface="Courier New"/>
              <a:cs typeface="Courier New"/>
            </a:endParaRPr>
          </a:p>
          <a:p>
            <a:pPr marL="479425" marR="2098675" indent="59055">
              <a:lnSpc>
                <a:spcPct val="115599"/>
              </a:lnSpc>
            </a:pPr>
            <a:r>
              <a:rPr dirty="0" sz="600">
                <a:latin typeface="Courier New"/>
                <a:cs typeface="Courier New"/>
              </a:rPr>
              <a:t>INCT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=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Tamaño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incremento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tiempo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[seg.]. </a:t>
            </a:r>
            <a:r>
              <a:rPr dirty="0" sz="600">
                <a:latin typeface="Courier New"/>
                <a:cs typeface="Courier New"/>
              </a:rPr>
              <a:t>NSTEP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=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Número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incrementos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tiempo.</a:t>
            </a:r>
            <a:endParaRPr sz="600">
              <a:latin typeface="Courier New"/>
              <a:cs typeface="Courier New"/>
            </a:endParaRPr>
          </a:p>
          <a:p>
            <a:pPr marL="241300">
              <a:lnSpc>
                <a:spcPct val="100000"/>
              </a:lnSpc>
              <a:spcBef>
                <a:spcPts val="114"/>
              </a:spcBef>
            </a:pPr>
            <a:r>
              <a:rPr dirty="0" sz="600">
                <a:latin typeface="Courier New"/>
                <a:cs typeface="Courier New"/>
              </a:rPr>
              <a:t>Tipo</a:t>
            </a:r>
            <a:r>
              <a:rPr dirty="0" sz="600" spc="4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interruptor:</a:t>
            </a:r>
            <a:endParaRPr sz="600">
              <a:latin typeface="Courier New"/>
              <a:cs typeface="Courier New"/>
            </a:endParaRPr>
          </a:p>
          <a:p>
            <a:pPr marL="598170">
              <a:lnSpc>
                <a:spcPct val="100000"/>
              </a:lnSpc>
              <a:spcBef>
                <a:spcPts val="110"/>
              </a:spcBef>
            </a:pPr>
            <a:r>
              <a:rPr dirty="0" sz="600">
                <a:latin typeface="Courier New"/>
                <a:cs typeface="Courier New"/>
              </a:rPr>
              <a:t>INDEPENDIENTE:</a:t>
            </a:r>
            <a:r>
              <a:rPr dirty="0" sz="600" spc="10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dos</a:t>
            </a:r>
            <a:r>
              <a:rPr dirty="0" sz="600" spc="10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nodos</a:t>
            </a:r>
            <a:endParaRPr sz="600">
              <a:latin typeface="Courier New"/>
              <a:cs typeface="Courier New"/>
            </a:endParaRPr>
          </a:p>
          <a:p>
            <a:pPr marL="598170">
              <a:lnSpc>
                <a:spcPct val="100000"/>
              </a:lnSpc>
              <a:spcBef>
                <a:spcPts val="114"/>
              </a:spcBef>
            </a:pPr>
            <a:r>
              <a:rPr dirty="0" sz="600">
                <a:latin typeface="Courier New"/>
                <a:cs typeface="Courier New"/>
              </a:rPr>
              <a:t>MAESTRO: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Dos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nodos.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'TARGET'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golpeó.</a:t>
            </a:r>
            <a:endParaRPr sz="600">
              <a:latin typeface="Courier New"/>
              <a:cs typeface="Courier New"/>
            </a:endParaRPr>
          </a:p>
          <a:p>
            <a:pPr marL="598170">
              <a:lnSpc>
                <a:spcPct val="100000"/>
              </a:lnSpc>
              <a:spcBef>
                <a:spcPts val="110"/>
              </a:spcBef>
            </a:pPr>
            <a:r>
              <a:rPr dirty="0" sz="600">
                <a:latin typeface="Courier New"/>
                <a:cs typeface="Courier New"/>
              </a:rPr>
              <a:t>ESCLAVO: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Cuatro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nodos.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Especifique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los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nombres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nodo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interruptor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MASTER.</a:t>
            </a:r>
            <a:endParaRPr sz="600">
              <a:latin typeface="Courier New"/>
              <a:cs typeface="Courier New"/>
            </a:endParaRPr>
          </a:p>
          <a:p>
            <a:pPr marL="598170">
              <a:lnSpc>
                <a:spcPct val="100000"/>
              </a:lnSpc>
              <a:spcBef>
                <a:spcPts val="114"/>
              </a:spcBef>
            </a:pP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icono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y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los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nodos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los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objetos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adaptan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configuración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tipo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interruptor.</a:t>
            </a:r>
            <a:endParaRPr sz="600">
              <a:latin typeface="Courier New"/>
              <a:cs typeface="Courier New"/>
            </a:endParaRPr>
          </a:p>
          <a:p>
            <a:pPr marL="63500">
              <a:lnSpc>
                <a:spcPct val="100000"/>
              </a:lnSpc>
              <a:spcBef>
                <a:spcPts val="110"/>
              </a:spcBef>
            </a:pPr>
            <a:r>
              <a:rPr dirty="0" sz="600">
                <a:latin typeface="Courier New"/>
                <a:cs typeface="Courier New"/>
              </a:rPr>
              <a:t>Nodo: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SW_F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=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Iniciar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nodo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conmutador.</a:t>
            </a:r>
            <a:endParaRPr sz="600">
              <a:latin typeface="Courier New"/>
              <a:cs typeface="Courier New"/>
            </a:endParaRPr>
          </a:p>
          <a:p>
            <a:pPr marL="657860">
              <a:lnSpc>
                <a:spcPct val="100000"/>
              </a:lnSpc>
              <a:spcBef>
                <a:spcPts val="114"/>
              </a:spcBef>
            </a:pPr>
            <a:r>
              <a:rPr dirty="0" sz="600">
                <a:latin typeface="Courier New"/>
                <a:cs typeface="Courier New"/>
              </a:rPr>
              <a:t>SW_T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=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Nodo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final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conmutador.</a:t>
            </a:r>
            <a:endParaRPr sz="600">
              <a:latin typeface="Courier New"/>
              <a:cs typeface="Courier New"/>
            </a:endParaRPr>
          </a:p>
          <a:p>
            <a:pPr marL="598170" marR="2277110">
              <a:lnSpc>
                <a:spcPct val="115599"/>
              </a:lnSpc>
            </a:pPr>
            <a:r>
              <a:rPr dirty="0" sz="600">
                <a:latin typeface="Courier New"/>
                <a:cs typeface="Courier New"/>
              </a:rPr>
              <a:t>REF_F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=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Nodo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inicio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conmutador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MASTER </a:t>
            </a:r>
            <a:r>
              <a:rPr dirty="0" sz="600">
                <a:latin typeface="Courier New"/>
                <a:cs typeface="Courier New"/>
              </a:rPr>
              <a:t>REF_T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=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Nodo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final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interruptor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MASTER</a:t>
            </a:r>
            <a:endParaRPr sz="6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</a:pPr>
            <a:endParaRPr sz="6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425"/>
              </a:spcBef>
            </a:pPr>
            <a:endParaRPr sz="600">
              <a:latin typeface="Courier New"/>
              <a:cs typeface="Courier New"/>
            </a:endParaRPr>
          </a:p>
          <a:p>
            <a:pPr marL="63500">
              <a:lnSpc>
                <a:spcPct val="100000"/>
              </a:lnSpc>
            </a:pPr>
            <a:r>
              <a:rPr dirty="0" sz="800" b="1">
                <a:latin typeface="Times New Roman"/>
                <a:cs typeface="Times New Roman"/>
              </a:rPr>
              <a:t>5.2.4</a:t>
            </a:r>
            <a:r>
              <a:rPr dirty="0" sz="800" spc="8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Fuente</a:t>
            </a:r>
            <a:r>
              <a:rPr dirty="0" sz="800" spc="85" b="1">
                <a:latin typeface="Times New Roman"/>
                <a:cs typeface="Times New Roman"/>
              </a:rPr>
              <a:t> </a:t>
            </a:r>
            <a:r>
              <a:rPr dirty="0" sz="800" spc="-10" b="1">
                <a:latin typeface="Times New Roman"/>
                <a:cs typeface="Times New Roman"/>
              </a:rPr>
              <a:t>armónica</a:t>
            </a:r>
            <a:endParaRPr sz="800">
              <a:latin typeface="Times New Roman"/>
              <a:cs typeface="Times New Roman"/>
            </a:endParaRPr>
          </a:p>
          <a:p>
            <a:pPr marL="63500" marR="17780">
              <a:lnSpc>
                <a:spcPct val="113799"/>
              </a:lnSpc>
              <a:spcBef>
                <a:spcPts val="50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fuente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armónica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utiliza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estudios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HFS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desvía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poco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diseño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fuente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estándar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figura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4.74.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089080" y="5536289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5595687" y="5516465"/>
            <a:ext cx="1841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149</a:t>
            </a:r>
            <a:endParaRPr sz="800">
              <a:latin typeface="Times New Roman"/>
              <a:cs typeface="Times New Roman"/>
            </a:endParaRPr>
          </a:p>
        </p:txBody>
      </p:sp>
      <p:grpSp>
        <p:nvGrpSpPr>
          <p:cNvPr id="11" name="object 11" descr=""/>
          <p:cNvGrpSpPr/>
          <p:nvPr/>
        </p:nvGrpSpPr>
        <p:grpSpPr>
          <a:xfrm>
            <a:off x="368299" y="5985099"/>
            <a:ext cx="502284" cy="13335"/>
            <a:chOff x="368299" y="5985099"/>
            <a:chExt cx="502284" cy="13335"/>
          </a:xfrm>
        </p:grpSpPr>
        <p:sp>
          <p:nvSpPr>
            <p:cNvPr id="12" name="object 12" descr=""/>
            <p:cNvSpPr/>
            <p:nvPr/>
          </p:nvSpPr>
          <p:spPr>
            <a:xfrm>
              <a:off x="368299" y="5985099"/>
              <a:ext cx="502284" cy="6985"/>
            </a:xfrm>
            <a:custGeom>
              <a:avLst/>
              <a:gdLst/>
              <a:ahLst/>
              <a:cxnLst/>
              <a:rect l="l" t="t" r="r" b="b"/>
              <a:pathLst>
                <a:path w="502284" h="6985">
                  <a:moveTo>
                    <a:pt x="502202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502202" y="0"/>
                  </a:lnTo>
                  <a:lnTo>
                    <a:pt x="502202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368287" y="5985103"/>
              <a:ext cx="502284" cy="13335"/>
            </a:xfrm>
            <a:custGeom>
              <a:avLst/>
              <a:gdLst/>
              <a:ahLst/>
              <a:cxnLst/>
              <a:rect l="l" t="t" r="r" b="b"/>
              <a:pathLst>
                <a:path w="502284" h="13335">
                  <a:moveTo>
                    <a:pt x="502208" y="0"/>
                  </a:moveTo>
                  <a:lnTo>
                    <a:pt x="495604" y="6604"/>
                  </a:lnTo>
                  <a:lnTo>
                    <a:pt x="0" y="6604"/>
                  </a:lnTo>
                  <a:lnTo>
                    <a:pt x="0" y="13220"/>
                  </a:lnTo>
                  <a:lnTo>
                    <a:pt x="495604" y="13220"/>
                  </a:lnTo>
                  <a:lnTo>
                    <a:pt x="502208" y="13220"/>
                  </a:lnTo>
                  <a:lnTo>
                    <a:pt x="502208" y="6604"/>
                  </a:lnTo>
                  <a:lnTo>
                    <a:pt x="502208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368299" y="5985099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5" name="object 15" descr=""/>
          <p:cNvSpPr txBox="1"/>
          <p:nvPr/>
        </p:nvSpPr>
        <p:spPr>
          <a:xfrm>
            <a:off x="379553" y="6045099"/>
            <a:ext cx="48450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Page</a:t>
            </a:r>
            <a:r>
              <a:rPr dirty="0" sz="800" spc="6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150</a:t>
            </a:r>
            <a:endParaRPr sz="800">
              <a:latin typeface="Arial"/>
              <a:cs typeface="Arial"/>
            </a:endParaRPr>
          </a:p>
        </p:txBody>
      </p:sp>
      <p:sp>
        <p:nvSpPr>
          <p:cNvPr id="17" name="object 17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18" name="object 18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107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16" name="object 16" descr=""/>
          <p:cNvSpPr txBox="1"/>
          <p:nvPr/>
        </p:nvSpPr>
        <p:spPr>
          <a:xfrm>
            <a:off x="831370" y="6216905"/>
            <a:ext cx="6070600" cy="404495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69951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8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avanzado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45"/>
              </a:spcBef>
            </a:pPr>
            <a:endParaRPr sz="800">
              <a:latin typeface="Times New Roman"/>
              <a:cs typeface="Times New Roman"/>
            </a:endParaRPr>
          </a:p>
          <a:p>
            <a:pPr marL="1750060" marR="146431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Selección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HFS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ATP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Configuración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/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Simulación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que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el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ATP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Ejecute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caso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tantas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veces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 i="1">
                <a:latin typeface="Times New Roman"/>
                <a:cs typeface="Times New Roman"/>
              </a:rPr>
              <a:t>Harmonic</a:t>
            </a:r>
            <a:endParaRPr sz="800">
              <a:latin typeface="Times New Roman"/>
              <a:cs typeface="Times New Roman"/>
            </a:endParaRPr>
          </a:p>
          <a:p>
            <a:pPr marL="1750060" marR="1305560">
              <a:lnSpc>
                <a:spcPts val="880"/>
              </a:lnSpc>
              <a:spcBef>
                <a:spcPts val="439"/>
              </a:spcBef>
            </a:pP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fuente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frecuencia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armónico.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fuente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cada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ejecución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incrementará.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usuario</a:t>
            </a:r>
            <a:endParaRPr sz="800">
              <a:latin typeface="Times New Roman"/>
              <a:cs typeface="Times New Roman"/>
            </a:endParaRPr>
          </a:p>
          <a:p>
            <a:pPr marL="1750060">
              <a:lnSpc>
                <a:spcPct val="100000"/>
              </a:lnSpc>
              <a:spcBef>
                <a:spcPts val="120"/>
              </a:spcBef>
            </a:pPr>
            <a:r>
              <a:rPr dirty="0" sz="800">
                <a:latin typeface="Times New Roman"/>
                <a:cs typeface="Times New Roman"/>
              </a:rPr>
              <a:t>selecciona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fuente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radio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voltaje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10" i="1">
                <a:latin typeface="Times New Roman"/>
                <a:cs typeface="Times New Roman"/>
              </a:rPr>
              <a:t>corriente</a:t>
            </a:r>
            <a:endParaRPr sz="800">
              <a:latin typeface="Times New Roman"/>
              <a:cs typeface="Times New Roman"/>
            </a:endParaRPr>
          </a:p>
          <a:p>
            <a:pPr marL="1750060" marR="124714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botón.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ejemplo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aquí,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caso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ejecutará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5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veces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porque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columna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F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/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n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tiene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armónicos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ingresados.</a:t>
            </a:r>
            <a:endParaRPr sz="800">
              <a:latin typeface="Times New Roman"/>
              <a:cs typeface="Times New Roman"/>
            </a:endParaRPr>
          </a:p>
          <a:p>
            <a:pPr marL="1750060">
              <a:lnSpc>
                <a:spcPct val="100000"/>
              </a:lnSpc>
              <a:spcBef>
                <a:spcPts val="60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5.16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fuente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armónica.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7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163004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frecuencia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base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aquí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frecuencia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.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valor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ATP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Configuraciones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/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Simulación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los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amplitud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ángulo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fuente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armónica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F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/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n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'th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dan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columnas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Ampl.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-20" i="1">
                <a:latin typeface="Times New Roman"/>
                <a:cs typeface="Times New Roman"/>
              </a:rPr>
              <a:t>Angl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 b="1">
                <a:latin typeface="Times New Roman"/>
                <a:cs typeface="Times New Roman"/>
              </a:rPr>
              <a:t>5.2.5</a:t>
            </a:r>
            <a:r>
              <a:rPr dirty="0" sz="800" spc="12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Componente</a:t>
            </a:r>
            <a:r>
              <a:rPr dirty="0" sz="800" spc="125" b="1">
                <a:latin typeface="Times New Roman"/>
                <a:cs typeface="Times New Roman"/>
              </a:rPr>
              <a:t> </a:t>
            </a:r>
            <a:r>
              <a:rPr dirty="0" sz="800" spc="-10" b="1">
                <a:latin typeface="Times New Roman"/>
                <a:cs typeface="Times New Roman"/>
              </a:rPr>
              <a:t>Windsyn</a:t>
            </a:r>
            <a:endParaRPr sz="800">
              <a:latin typeface="Times New Roman"/>
              <a:cs typeface="Times New Roman"/>
            </a:endParaRPr>
          </a:p>
          <a:p>
            <a:pPr marL="12700" marR="143637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Windsyn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programa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Gabor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Furst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Vancouver-Canadá.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Toma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máquina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fabricante.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hace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ajuste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produce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máquina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universal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eléctrica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arranque.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Esta</a:t>
            </a:r>
            <a:r>
              <a:rPr dirty="0" sz="800" spc="500">
                <a:latin typeface="Times New Roman"/>
                <a:cs typeface="Times New Roman"/>
              </a:rPr>
              <a:t>  </a:t>
            </a:r>
            <a:r>
              <a:rPr dirty="0" sz="800" spc="10">
                <a:latin typeface="Times New Roman"/>
                <a:cs typeface="Times New Roman"/>
              </a:rPr>
              <a:t>facilita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considerablemente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el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uso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máquinas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eléctricas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en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/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ATPDraw.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Siete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eléctricos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Windsyn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admite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diferentes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tipos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máquinas;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Máquinas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inducción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(herida,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jaula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simple,</a:t>
            </a:r>
            <a:endParaRPr sz="800">
              <a:latin typeface="Times New Roman"/>
              <a:cs typeface="Times New Roman"/>
            </a:endParaRPr>
          </a:p>
          <a:p>
            <a:pPr marL="12700" marR="130238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doble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jaula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rotores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barra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profunda),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máquinas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síncronas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(rotor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saliente;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amortiguación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d,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amortiguación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dq,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rotor</a:t>
            </a:r>
            <a:r>
              <a:rPr dirty="0" sz="800" spc="12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redondo;</a:t>
            </a:r>
            <a:r>
              <a:rPr dirty="0" sz="800" spc="12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amortiguación</a:t>
            </a:r>
            <a:r>
              <a:rPr dirty="0" sz="800" spc="12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dq).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número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máquina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proceso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control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máquina,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número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es</a:t>
            </a:r>
            <a:endParaRPr sz="800">
              <a:latin typeface="Times New Roman"/>
              <a:cs typeface="Times New Roman"/>
            </a:endParaRPr>
          </a:p>
          <a:p>
            <a:pPr marL="12700" marR="1014094">
              <a:lnSpc>
                <a:spcPct val="113799"/>
              </a:lnSpc>
            </a:pPr>
            <a:r>
              <a:rPr dirty="0" sz="800" spc="10">
                <a:latin typeface="Times New Roman"/>
                <a:cs typeface="Times New Roman"/>
              </a:rPr>
              <a:t>asignado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automáticamente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por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medida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que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procesa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el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archivo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datos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(número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máquina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=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secuencia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en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archivo).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versión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compatible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Windsyn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completamente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transparente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relación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Número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máquina.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versión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nueva,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todas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máquinas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mensajería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unificada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tener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encabezado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(INPU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(unidades),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INITUM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(método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inicialización),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ICOMP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(método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solución))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incluido,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pero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solo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configuración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de</a:t>
            </a:r>
            <a:endParaRPr sz="8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935015" y="165100"/>
            <a:ext cx="5226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5" name="object 5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678"/>
                  </a:lnTo>
                  <a:lnTo>
                    <a:pt x="142755" y="98678"/>
                  </a:lnTo>
                  <a:lnTo>
                    <a:pt x="136180" y="99986"/>
                  </a:lnTo>
                  <a:lnTo>
                    <a:pt x="104587" y="124182"/>
                  </a:lnTo>
                  <a:lnTo>
                    <a:pt x="98048" y="143385"/>
                  </a:lnTo>
                  <a:lnTo>
                    <a:pt x="98048" y="569369"/>
                  </a:lnTo>
                  <a:lnTo>
                    <a:pt x="117977" y="603813"/>
                  </a:lnTo>
                  <a:lnTo>
                    <a:pt x="142755" y="614076"/>
                  </a:lnTo>
                  <a:lnTo>
                    <a:pt x="1886711" y="614076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4076"/>
                  </a:moveTo>
                  <a:lnTo>
                    <a:pt x="1744971" y="614076"/>
                  </a:lnTo>
                  <a:lnTo>
                    <a:pt x="1751545" y="612768"/>
                  </a:lnTo>
                  <a:lnTo>
                    <a:pt x="1764174" y="607537"/>
                  </a:lnTo>
                  <a:lnTo>
                    <a:pt x="1788370" y="575944"/>
                  </a:lnTo>
                  <a:lnTo>
                    <a:pt x="1789678" y="569369"/>
                  </a:lnTo>
                  <a:lnTo>
                    <a:pt x="1789678" y="143385"/>
                  </a:lnTo>
                  <a:lnTo>
                    <a:pt x="1769748" y="108942"/>
                  </a:lnTo>
                  <a:lnTo>
                    <a:pt x="1744971" y="98678"/>
                  </a:lnTo>
                  <a:lnTo>
                    <a:pt x="1886711" y="98678"/>
                  </a:lnTo>
                  <a:lnTo>
                    <a:pt x="1886711" y="614076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932176" y="500510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1982" y="528634"/>
                  </a:moveTo>
                  <a:lnTo>
                    <a:pt x="52863" y="528634"/>
                  </a:lnTo>
                  <a:lnTo>
                    <a:pt x="49392" y="528502"/>
                  </a:lnTo>
                  <a:lnTo>
                    <a:pt x="13028" y="510594"/>
                  </a:lnTo>
                  <a:lnTo>
                    <a:pt x="0" y="479207"/>
                  </a:lnTo>
                  <a:lnTo>
                    <a:pt x="0" y="475770"/>
                  </a:lnTo>
                  <a:lnTo>
                    <a:pt x="0" y="49229"/>
                  </a:lnTo>
                  <a:lnTo>
                    <a:pt x="17937" y="12885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775"/>
                  </a:lnTo>
                  <a:lnTo>
                    <a:pt x="1695936" y="23458"/>
                  </a:lnTo>
                  <a:lnTo>
                    <a:pt x="1697864" y="26233"/>
                  </a:lnTo>
                  <a:lnTo>
                    <a:pt x="1704845" y="49229"/>
                  </a:lnTo>
                  <a:lnTo>
                    <a:pt x="1704845" y="479207"/>
                  </a:lnTo>
                  <a:lnTo>
                    <a:pt x="1686907" y="515418"/>
                  </a:lnTo>
                  <a:lnTo>
                    <a:pt x="1655453" y="528502"/>
                  </a:lnTo>
                  <a:lnTo>
                    <a:pt x="1651982" y="52863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266"/>
              <a:ext cx="145374" cy="145374"/>
            </a:xfrm>
            <a:prstGeom prst="rect">
              <a:avLst/>
            </a:prstGeom>
          </p:spPr>
        </p:pic>
      </p:grpSp>
      <p:sp>
        <p:nvSpPr>
          <p:cNvPr id="8" name="object 8" descr=""/>
          <p:cNvSpPr txBox="1"/>
          <p:nvPr/>
        </p:nvSpPr>
        <p:spPr>
          <a:xfrm>
            <a:off x="793270" y="342448"/>
            <a:ext cx="5367020" cy="161925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utilizará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primera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máquina.</a:t>
            </a:r>
            <a:endParaRPr sz="800">
              <a:latin typeface="Times New Roman"/>
              <a:cs typeface="Times New Roman"/>
            </a:endParaRPr>
          </a:p>
          <a:p>
            <a:pPr marL="50800">
              <a:lnSpc>
                <a:spcPct val="100000"/>
              </a:lnSpc>
              <a:spcBef>
                <a:spcPts val="760"/>
              </a:spcBef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versión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compatible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Windsyn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modifica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aceptar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comando</a:t>
            </a:r>
            <a:endParaRPr sz="800">
              <a:latin typeface="Times New Roman"/>
              <a:cs typeface="Times New Roman"/>
            </a:endParaRPr>
          </a:p>
          <a:p>
            <a:pPr marL="50800" marR="170815">
              <a:lnSpc>
                <a:spcPct val="113799"/>
              </a:lnSpc>
            </a:pPr>
            <a:r>
              <a:rPr dirty="0" sz="800" spc="10">
                <a:latin typeface="Times New Roman"/>
                <a:cs typeface="Times New Roman"/>
              </a:rPr>
              <a:t>línea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y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automáticamente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actualizar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y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saltar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la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pantalla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entrada.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El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archivo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entrada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es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un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formato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simple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y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gratuito,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basado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texto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comienza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'Datos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WindSyn'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25">
                <a:latin typeface="Times New Roman"/>
                <a:cs typeface="Times New Roman"/>
              </a:rPr>
              <a:t>te</a:t>
            </a:r>
            <a:r>
              <a:rPr dirty="0" baseline="37037" sz="900" spc="-187">
                <a:latin typeface="Arial MT"/>
                <a:cs typeface="Arial MT"/>
              </a:rPr>
              <a:t>T</a:t>
            </a:r>
            <a:r>
              <a:rPr dirty="0" sz="800" spc="-125">
                <a:latin typeface="Times New Roman"/>
                <a:cs typeface="Times New Roman"/>
              </a:rPr>
              <a:t>r</a:t>
            </a:r>
            <a:r>
              <a:rPr dirty="0" baseline="37037" sz="900" spc="-187">
                <a:latin typeface="Arial MT"/>
                <a:cs typeface="Arial MT"/>
              </a:rPr>
              <a:t>r</a:t>
            </a:r>
            <a:r>
              <a:rPr dirty="0" sz="800" spc="-125">
                <a:latin typeface="Times New Roman"/>
                <a:cs typeface="Times New Roman"/>
              </a:rPr>
              <a:t>m</a:t>
            </a:r>
            <a:r>
              <a:rPr dirty="0" baseline="37037" sz="900" spc="-187">
                <a:latin typeface="Arial MT"/>
                <a:cs typeface="Arial MT"/>
              </a:rPr>
              <a:t>ad</a:t>
            </a:r>
            <a:r>
              <a:rPr dirty="0" sz="800" spc="-125">
                <a:latin typeface="Times New Roman"/>
                <a:cs typeface="Times New Roman"/>
              </a:rPr>
              <a:t>i</a:t>
            </a:r>
            <a:r>
              <a:rPr dirty="0" baseline="37037" sz="900" spc="-187">
                <a:latin typeface="Arial MT"/>
                <a:cs typeface="Arial MT"/>
              </a:rPr>
              <a:t>u</a:t>
            </a:r>
            <a:r>
              <a:rPr dirty="0" sz="800" spc="-125">
                <a:latin typeface="Times New Roman"/>
                <a:cs typeface="Times New Roman"/>
              </a:rPr>
              <a:t>n</a:t>
            </a:r>
            <a:r>
              <a:rPr dirty="0" baseline="37037" sz="900" spc="-187">
                <a:latin typeface="Arial MT"/>
                <a:cs typeface="Arial MT"/>
              </a:rPr>
              <a:t>c</a:t>
            </a:r>
            <a:r>
              <a:rPr dirty="0" sz="800" spc="-125">
                <a:latin typeface="Times New Roman"/>
                <a:cs typeface="Times New Roman"/>
              </a:rPr>
              <a:t>a</a:t>
            </a:r>
            <a:r>
              <a:rPr dirty="0" baseline="37037" sz="900" spc="-187">
                <a:latin typeface="Arial MT"/>
                <a:cs typeface="Arial MT"/>
              </a:rPr>
              <a:t>ie</a:t>
            </a:r>
            <a:r>
              <a:rPr dirty="0" sz="800" spc="-125">
                <a:latin typeface="Times New Roman"/>
                <a:cs typeface="Times New Roman"/>
              </a:rPr>
              <a:t>c</a:t>
            </a:r>
            <a:r>
              <a:rPr dirty="0" baseline="37037" sz="900" spc="-187">
                <a:latin typeface="Arial MT"/>
                <a:cs typeface="Arial MT"/>
              </a:rPr>
              <a:t>n</a:t>
            </a:r>
            <a:r>
              <a:rPr dirty="0" sz="800" spc="-125">
                <a:latin typeface="Times New Roman"/>
                <a:cs typeface="Times New Roman"/>
              </a:rPr>
              <a:t>o</a:t>
            </a:r>
            <a:r>
              <a:rPr dirty="0" baseline="37037" sz="900" spc="-187">
                <a:latin typeface="Arial MT"/>
                <a:cs typeface="Arial MT"/>
              </a:rPr>
              <a:t>d</a:t>
            </a:r>
            <a:r>
              <a:rPr dirty="0" sz="800" spc="-125">
                <a:latin typeface="Times New Roman"/>
                <a:cs typeface="Times New Roman"/>
              </a:rPr>
              <a:t>n</a:t>
            </a:r>
            <a:r>
              <a:rPr dirty="0" baseline="37037" sz="900" spc="-187">
                <a:latin typeface="Arial MT"/>
                <a:cs typeface="Arial MT"/>
              </a:rPr>
              <a:t>o..</a:t>
            </a:r>
            <a:r>
              <a:rPr dirty="0" sz="800" spc="-125">
                <a:latin typeface="Times New Roman"/>
                <a:cs typeface="Times New Roman"/>
              </a:rPr>
              <a:t>'</a:t>
            </a:r>
            <a:r>
              <a:rPr dirty="0" baseline="37037" sz="900" spc="-187">
                <a:latin typeface="Arial MT"/>
                <a:cs typeface="Arial MT"/>
              </a:rPr>
              <a:t>.</a:t>
            </a:r>
            <a:r>
              <a:rPr dirty="0" sz="800" spc="-125">
                <a:latin typeface="Times New Roman"/>
                <a:cs typeface="Times New Roman"/>
              </a:rPr>
              <a:t>Fin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WIS'.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ATPDraw</a:t>
            </a:r>
            <a:endParaRPr sz="800">
              <a:latin typeface="Times New Roman"/>
              <a:cs typeface="Times New Roman"/>
            </a:endParaRPr>
          </a:p>
          <a:p>
            <a:pPr marL="50800" marR="97155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crea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cero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llamado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atpdraw.wis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descarga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mismo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directorio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windsyn.exe.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Windsyn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llama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600">
                <a:latin typeface="Courier New"/>
                <a:cs typeface="Courier New"/>
              </a:rPr>
              <a:t>Path</a:t>
            </a:r>
            <a:r>
              <a:rPr dirty="0" sz="600" spc="114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\</a:t>
            </a:r>
            <a:r>
              <a:rPr dirty="0" sz="600" spc="11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Windsyn.exe</a:t>
            </a:r>
            <a:r>
              <a:rPr dirty="0" sz="600" spc="114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atpdraw.wis,</a:t>
            </a:r>
            <a:r>
              <a:rPr dirty="0" sz="600" spc="114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INITUM,</a:t>
            </a:r>
            <a:r>
              <a:rPr dirty="0" sz="600" spc="11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ICOMP</a:t>
            </a:r>
            <a:r>
              <a:rPr dirty="0" sz="600" spc="-95">
                <a:latin typeface="Courier New"/>
                <a:cs typeface="Courier New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.</a:t>
            </a:r>
            <a:endParaRPr sz="800">
              <a:latin typeface="Times New Roman"/>
              <a:cs typeface="Times New Roman"/>
            </a:endParaRPr>
          </a:p>
          <a:p>
            <a:pPr marL="508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programa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Windsyn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documenta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separado.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75"/>
              </a:spcBef>
            </a:pPr>
            <a:endParaRPr sz="800">
              <a:latin typeface="Times New Roman"/>
              <a:cs typeface="Times New Roman"/>
            </a:endParaRPr>
          </a:p>
          <a:p>
            <a:pPr marL="50800" marR="177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Windsyn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simplemente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descarga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datos,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llama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producir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lib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base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datos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formato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módulo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llamada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lib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'$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Include,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Name,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BUS,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ROTM,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TORQUE,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EXFD,</a:t>
            </a:r>
            <a:endParaRPr sz="800">
              <a:latin typeface="Times New Roman"/>
              <a:cs typeface="Times New Roman"/>
            </a:endParaRPr>
          </a:p>
          <a:p>
            <a:pPr marL="508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Número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máquina#'.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831370" y="3758748"/>
            <a:ext cx="1841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150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4611106" y="3778572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grpSp>
        <p:nvGrpSpPr>
          <p:cNvPr id="11" name="object 11" descr=""/>
          <p:cNvGrpSpPr/>
          <p:nvPr/>
        </p:nvGrpSpPr>
        <p:grpSpPr>
          <a:xfrm>
            <a:off x="368299" y="4366148"/>
            <a:ext cx="502284" cy="13335"/>
            <a:chOff x="368299" y="4366148"/>
            <a:chExt cx="502284" cy="13335"/>
          </a:xfrm>
        </p:grpSpPr>
        <p:sp>
          <p:nvSpPr>
            <p:cNvPr id="12" name="object 12" descr=""/>
            <p:cNvSpPr/>
            <p:nvPr/>
          </p:nvSpPr>
          <p:spPr>
            <a:xfrm>
              <a:off x="368299" y="4366148"/>
              <a:ext cx="502284" cy="6985"/>
            </a:xfrm>
            <a:custGeom>
              <a:avLst/>
              <a:gdLst/>
              <a:ahLst/>
              <a:cxnLst/>
              <a:rect l="l" t="t" r="r" b="b"/>
              <a:pathLst>
                <a:path w="502284" h="6985">
                  <a:moveTo>
                    <a:pt x="502202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502202" y="0"/>
                  </a:lnTo>
                  <a:lnTo>
                    <a:pt x="502202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368287" y="4366157"/>
              <a:ext cx="502284" cy="13335"/>
            </a:xfrm>
            <a:custGeom>
              <a:avLst/>
              <a:gdLst/>
              <a:ahLst/>
              <a:cxnLst/>
              <a:rect l="l" t="t" r="r" b="b"/>
              <a:pathLst>
                <a:path w="502284" h="13335">
                  <a:moveTo>
                    <a:pt x="502208" y="0"/>
                  </a:moveTo>
                  <a:lnTo>
                    <a:pt x="495604" y="6604"/>
                  </a:lnTo>
                  <a:lnTo>
                    <a:pt x="0" y="6604"/>
                  </a:lnTo>
                  <a:lnTo>
                    <a:pt x="0" y="13208"/>
                  </a:lnTo>
                  <a:lnTo>
                    <a:pt x="495604" y="13208"/>
                  </a:lnTo>
                  <a:lnTo>
                    <a:pt x="502208" y="13208"/>
                  </a:lnTo>
                  <a:lnTo>
                    <a:pt x="502208" y="6604"/>
                  </a:lnTo>
                  <a:lnTo>
                    <a:pt x="502208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368299" y="4366148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5" name="object 15" descr=""/>
          <p:cNvSpPr txBox="1"/>
          <p:nvPr/>
        </p:nvSpPr>
        <p:spPr>
          <a:xfrm>
            <a:off x="379553" y="4426149"/>
            <a:ext cx="48450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Page</a:t>
            </a:r>
            <a:r>
              <a:rPr dirty="0" sz="800" spc="6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151</a:t>
            </a:r>
            <a:endParaRPr sz="800">
              <a:latin typeface="Arial"/>
              <a:cs typeface="Arial"/>
            </a:endParaRPr>
          </a:p>
        </p:txBody>
      </p:sp>
      <p:sp>
        <p:nvSpPr>
          <p:cNvPr id="18" name="object 18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19" name="object 19" descr=""/>
          <p:cNvSpPr txBox="1"/>
          <p:nvPr/>
        </p:nvSpPr>
        <p:spPr>
          <a:xfrm>
            <a:off x="6840139" y="10372823"/>
            <a:ext cx="393065" cy="139065"/>
          </a:xfrm>
          <a:prstGeom prst="rect">
            <a:avLst/>
          </a:prstGeom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z="800" spc="-10">
                <a:latin typeface="Arial MT"/>
                <a:cs typeface="Arial MT"/>
              </a:rPr>
              <a:t>123/222</a:t>
            </a:r>
            <a:endParaRPr sz="800">
              <a:latin typeface="Arial MT"/>
              <a:cs typeface="Arial MT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4769696" y="4597955"/>
            <a:ext cx="83375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8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avanzado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1089080" y="8159629"/>
            <a:ext cx="5175250" cy="210185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4445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5.17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Windsyn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ATPDraw.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7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figura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5.17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Windsyn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Sigue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mismo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diseño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mayoría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consisten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cuadrícula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estándar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izquierda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control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página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fondo.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página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Windsyn,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máquina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máquina.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última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llamada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$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Inlude.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número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máquina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actual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presenta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usuario,</a:t>
            </a:r>
            <a:endParaRPr sz="800">
              <a:latin typeface="Times New Roman"/>
              <a:cs typeface="Times New Roman"/>
            </a:endParaRPr>
          </a:p>
          <a:p>
            <a:pPr marL="12700" marR="28067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pero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número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podría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cambiar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medida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desarrolla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defecto,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máquina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inducción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con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asume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rotor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enrollado.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cambia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máquina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Tipo,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cuadrícula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es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 spc="10">
                <a:latin typeface="Times New Roman"/>
                <a:cs typeface="Times New Roman"/>
              </a:rPr>
              <a:t>actualizado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automáticamente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Si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cambia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el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 i="1">
                <a:latin typeface="Times New Roman"/>
                <a:cs typeface="Times New Roman"/>
              </a:rPr>
              <a:t>tipo</a:t>
            </a:r>
            <a:r>
              <a:rPr dirty="0" sz="800" spc="25" i="1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inducción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máquina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síncrona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o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viceversa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10">
                <a:latin typeface="Times New Roman"/>
                <a:cs typeface="Times New Roman"/>
              </a:rPr>
              <a:t>versa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leen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nuevos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valores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predeterminados.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En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segundo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plano,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en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realidad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hay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dos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archivos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soporte;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ts val="919"/>
              </a:lnSpc>
              <a:spcBef>
                <a:spcPts val="395"/>
              </a:spcBef>
            </a:pPr>
            <a:r>
              <a:rPr dirty="0" sz="800">
                <a:latin typeface="Courier New"/>
                <a:cs typeface="Courier New"/>
              </a:rPr>
              <a:t>WisInd.sup</a:t>
            </a:r>
            <a:r>
              <a:rPr dirty="0" sz="800" spc="175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459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WisSyn.sup</a:t>
            </a:r>
            <a:r>
              <a:rPr dirty="0" sz="800" spc="180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almacenados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459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ATPDraw.scl</a:t>
            </a:r>
            <a:r>
              <a:rPr dirty="0" sz="800" spc="180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ícono,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ayuda,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predeterminado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ts val="919"/>
              </a:lnSpc>
            </a:pPr>
            <a:r>
              <a:rPr dirty="0" sz="800">
                <a:latin typeface="Times New Roman"/>
                <a:cs typeface="Times New Roman"/>
              </a:rPr>
              <a:t>valores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unidades.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página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'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Ejecutar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datos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',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configurar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opciones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inicio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máquina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depende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máquina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inicialización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INITUM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establecida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ATP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Configuración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/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Interruptor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/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UM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Windsyn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caso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debe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ejecutar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programa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Windsyn</a:t>
            </a:r>
            <a:endParaRPr sz="8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935015" y="165100"/>
            <a:ext cx="5226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5" name="object 5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678"/>
                  </a:lnTo>
                  <a:lnTo>
                    <a:pt x="142755" y="98678"/>
                  </a:lnTo>
                  <a:lnTo>
                    <a:pt x="136180" y="99986"/>
                  </a:lnTo>
                  <a:lnTo>
                    <a:pt x="104587" y="124182"/>
                  </a:lnTo>
                  <a:lnTo>
                    <a:pt x="98048" y="143385"/>
                  </a:lnTo>
                  <a:lnTo>
                    <a:pt x="98048" y="569369"/>
                  </a:lnTo>
                  <a:lnTo>
                    <a:pt x="117977" y="603813"/>
                  </a:lnTo>
                  <a:lnTo>
                    <a:pt x="142755" y="614076"/>
                  </a:lnTo>
                  <a:lnTo>
                    <a:pt x="1886711" y="614076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4076"/>
                  </a:moveTo>
                  <a:lnTo>
                    <a:pt x="1744971" y="614076"/>
                  </a:lnTo>
                  <a:lnTo>
                    <a:pt x="1751545" y="612768"/>
                  </a:lnTo>
                  <a:lnTo>
                    <a:pt x="1764174" y="607537"/>
                  </a:lnTo>
                  <a:lnTo>
                    <a:pt x="1788370" y="575944"/>
                  </a:lnTo>
                  <a:lnTo>
                    <a:pt x="1789678" y="569369"/>
                  </a:lnTo>
                  <a:lnTo>
                    <a:pt x="1789678" y="143385"/>
                  </a:lnTo>
                  <a:lnTo>
                    <a:pt x="1769748" y="108942"/>
                  </a:lnTo>
                  <a:lnTo>
                    <a:pt x="1744971" y="98678"/>
                  </a:lnTo>
                  <a:lnTo>
                    <a:pt x="1886711" y="98678"/>
                  </a:lnTo>
                  <a:lnTo>
                    <a:pt x="1886711" y="614076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932176" y="500502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5453" y="528634"/>
                  </a:moveTo>
                  <a:lnTo>
                    <a:pt x="49392" y="528634"/>
                  </a:lnTo>
                  <a:lnTo>
                    <a:pt x="45954" y="528303"/>
                  </a:lnTo>
                  <a:lnTo>
                    <a:pt x="10837" y="507753"/>
                  </a:lnTo>
                  <a:lnTo>
                    <a:pt x="0" y="479207"/>
                  </a:lnTo>
                  <a:lnTo>
                    <a:pt x="0" y="475770"/>
                  </a:lnTo>
                  <a:lnTo>
                    <a:pt x="0" y="49361"/>
                  </a:lnTo>
                  <a:lnTo>
                    <a:pt x="17937" y="13017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841"/>
                  </a:lnTo>
                  <a:lnTo>
                    <a:pt x="1704845" y="49361"/>
                  </a:lnTo>
                  <a:lnTo>
                    <a:pt x="1704845" y="479207"/>
                  </a:lnTo>
                  <a:lnTo>
                    <a:pt x="1686907" y="515418"/>
                  </a:lnTo>
                  <a:lnTo>
                    <a:pt x="1658890" y="528237"/>
                  </a:lnTo>
                  <a:lnTo>
                    <a:pt x="1655453" y="52863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266"/>
              <a:ext cx="145374" cy="145374"/>
            </a:xfrm>
            <a:prstGeom prst="rect">
              <a:avLst/>
            </a:prstGeom>
          </p:spPr>
        </p:pic>
      </p:grpSp>
      <p:sp>
        <p:nvSpPr>
          <p:cNvPr id="8" name="object 8" descr=""/>
          <p:cNvSpPr txBox="1"/>
          <p:nvPr/>
        </p:nvSpPr>
        <p:spPr>
          <a:xfrm>
            <a:off x="1089080" y="2298388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595687" y="2278564"/>
            <a:ext cx="1841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151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1089080" y="342441"/>
            <a:ext cx="440626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10">
                <a:latin typeface="Times New Roman"/>
                <a:cs typeface="Times New Roman"/>
              </a:rPr>
              <a:t>a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través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del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botón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 i="1">
                <a:latin typeface="Times New Roman"/>
                <a:cs typeface="Times New Roman"/>
              </a:rPr>
              <a:t>Ejecutar</a:t>
            </a:r>
            <a:r>
              <a:rPr dirty="0" sz="800" spc="25" i="1">
                <a:latin typeface="Times New Roman"/>
                <a:cs typeface="Times New Roman"/>
              </a:rPr>
              <a:t> </a:t>
            </a:r>
            <a:r>
              <a:rPr dirty="0" sz="800" spc="10" i="1">
                <a:latin typeface="Times New Roman"/>
                <a:cs typeface="Times New Roman"/>
              </a:rPr>
              <a:t>Windsyn</a:t>
            </a:r>
            <a:r>
              <a:rPr dirty="0" sz="800" spc="25" i="1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.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Luego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crea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el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archivo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entrada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Windsyn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Courier New"/>
                <a:cs typeface="Courier New"/>
              </a:rPr>
              <a:t>atpdraw.wis</a:t>
            </a:r>
            <a:r>
              <a:rPr dirty="0" sz="800" spc="-254">
                <a:latin typeface="Courier New"/>
                <a:cs typeface="Courier New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y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063680" y="416449"/>
            <a:ext cx="5663565" cy="1545590"/>
          </a:xfrm>
          <a:prstGeom prst="rect">
            <a:avLst/>
          </a:prstGeom>
        </p:spPr>
        <p:txBody>
          <a:bodyPr wrap="square" lIns="0" tIns="285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225"/>
              </a:spcBef>
            </a:pPr>
            <a:r>
              <a:rPr dirty="0" sz="800">
                <a:latin typeface="Times New Roman"/>
                <a:cs typeface="Times New Roman"/>
              </a:rPr>
              <a:t>Windsyn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ejecutado.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Mientras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Windsyn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ejecutando,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texto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"Windsyn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ejecutando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(ESC)".</a:t>
            </a:r>
            <a:endParaRPr sz="800">
              <a:latin typeface="Times New Roman"/>
              <a:cs typeface="Times New Roman"/>
            </a:endParaRPr>
          </a:p>
          <a:p>
            <a:pPr marL="38100" marR="129730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Windsyn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termine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antes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leer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resultados.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proceso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espera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interrumpir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presionando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tecla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escape.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podría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necesario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Windsyn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termina</a:t>
            </a:r>
            <a:endParaRPr sz="800">
              <a:latin typeface="Times New Roman"/>
              <a:cs typeface="Times New Roman"/>
            </a:endParaRPr>
          </a:p>
          <a:p>
            <a:pPr marL="38100" marR="55499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incorrectamente.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Windsyn,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cambiar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80">
                <a:latin typeface="Times New Roman"/>
                <a:cs typeface="Times New Roman"/>
              </a:rPr>
              <a:t>e</a:t>
            </a:r>
            <a:r>
              <a:rPr dirty="0" baseline="41666" sz="900" spc="-427">
                <a:latin typeface="Arial MT"/>
                <a:cs typeface="Arial MT"/>
              </a:rPr>
              <a:t>T</a:t>
            </a:r>
            <a:r>
              <a:rPr dirty="0" sz="800" spc="50">
                <a:latin typeface="Times New Roman"/>
                <a:cs typeface="Times New Roman"/>
              </a:rPr>
              <a:t>l</a:t>
            </a:r>
            <a:r>
              <a:rPr dirty="0" baseline="41666" sz="900" spc="-60">
                <a:latin typeface="Arial MT"/>
                <a:cs typeface="Arial MT"/>
              </a:rPr>
              <a:t>r</a:t>
            </a:r>
            <a:r>
              <a:rPr dirty="0" sz="800" spc="-585">
                <a:latin typeface="Times New Roman"/>
                <a:cs typeface="Times New Roman"/>
              </a:rPr>
              <a:t>m</a:t>
            </a:r>
            <a:r>
              <a:rPr dirty="0" baseline="41666" sz="900" spc="7">
                <a:latin typeface="Arial MT"/>
                <a:cs typeface="Arial MT"/>
              </a:rPr>
              <a:t>a</a:t>
            </a:r>
            <a:r>
              <a:rPr dirty="0" baseline="41666" sz="900" spc="-135">
                <a:latin typeface="Arial MT"/>
                <a:cs typeface="Arial MT"/>
              </a:rPr>
              <a:t>d</a:t>
            </a:r>
            <a:r>
              <a:rPr dirty="0" sz="800" spc="-310">
                <a:latin typeface="Times New Roman"/>
                <a:cs typeface="Times New Roman"/>
              </a:rPr>
              <a:t>o</a:t>
            </a:r>
            <a:r>
              <a:rPr dirty="0" baseline="41666" sz="900" spc="-30">
                <a:latin typeface="Arial MT"/>
                <a:cs typeface="Arial MT"/>
              </a:rPr>
              <a:t>u</a:t>
            </a:r>
            <a:r>
              <a:rPr dirty="0" sz="800" spc="-375">
                <a:latin typeface="Times New Roman"/>
                <a:cs typeface="Times New Roman"/>
              </a:rPr>
              <a:t>d</a:t>
            </a:r>
            <a:r>
              <a:rPr dirty="0" baseline="41666" sz="900" spc="7">
                <a:latin typeface="Arial MT"/>
                <a:cs typeface="Arial MT"/>
              </a:rPr>
              <a:t>c</a:t>
            </a:r>
            <a:r>
              <a:rPr dirty="0" baseline="41666" sz="900" spc="-82">
                <a:latin typeface="Arial MT"/>
                <a:cs typeface="Arial MT"/>
              </a:rPr>
              <a:t>i</a:t>
            </a:r>
            <a:r>
              <a:rPr dirty="0" sz="800" spc="-295">
                <a:latin typeface="Times New Roman"/>
                <a:cs typeface="Times New Roman"/>
              </a:rPr>
              <a:t>e</a:t>
            </a:r>
            <a:r>
              <a:rPr dirty="0" baseline="41666" sz="900" spc="-52">
                <a:latin typeface="Arial MT"/>
                <a:cs typeface="Arial MT"/>
              </a:rPr>
              <a:t>e</a:t>
            </a:r>
            <a:r>
              <a:rPr dirty="0" sz="800" spc="-195">
                <a:latin typeface="Times New Roman"/>
                <a:cs typeface="Times New Roman"/>
              </a:rPr>
              <a:t>l</a:t>
            </a:r>
            <a:r>
              <a:rPr dirty="0" baseline="41666" sz="900" spc="-225">
                <a:latin typeface="Arial MT"/>
                <a:cs typeface="Arial MT"/>
              </a:rPr>
              <a:t>n</a:t>
            </a:r>
            <a:r>
              <a:rPr dirty="0" sz="800" spc="-250">
                <a:latin typeface="Times New Roman"/>
                <a:cs typeface="Times New Roman"/>
              </a:rPr>
              <a:t>o</a:t>
            </a:r>
            <a:r>
              <a:rPr dirty="0" baseline="41666" sz="900" spc="7">
                <a:latin typeface="Arial MT"/>
                <a:cs typeface="Arial MT"/>
              </a:rPr>
              <a:t>d</a:t>
            </a:r>
            <a:r>
              <a:rPr dirty="0" baseline="41666" sz="900" spc="-330">
                <a:latin typeface="Arial MT"/>
                <a:cs typeface="Arial MT"/>
              </a:rPr>
              <a:t>o</a:t>
            </a:r>
            <a:r>
              <a:rPr dirty="0" sz="800" spc="-185">
                <a:latin typeface="Times New Roman"/>
                <a:cs typeface="Times New Roman"/>
              </a:rPr>
              <a:t>d</a:t>
            </a:r>
            <a:r>
              <a:rPr dirty="0" baseline="41666" sz="900" spc="7">
                <a:latin typeface="Arial MT"/>
                <a:cs typeface="Arial MT"/>
              </a:rPr>
              <a:t>.</a:t>
            </a:r>
            <a:r>
              <a:rPr dirty="0" baseline="41666" sz="900" spc="-217">
                <a:latin typeface="Arial MT"/>
                <a:cs typeface="Arial MT"/>
              </a:rPr>
              <a:t>.</a:t>
            </a:r>
            <a:r>
              <a:rPr dirty="0" sz="800" spc="-204">
                <a:latin typeface="Times New Roman"/>
                <a:cs typeface="Times New Roman"/>
              </a:rPr>
              <a:t>e</a:t>
            </a:r>
            <a:r>
              <a:rPr dirty="0" baseline="41666" sz="900" spc="7">
                <a:latin typeface="Arial MT"/>
                <a:cs typeface="Arial MT"/>
              </a:rPr>
              <a:t>.</a:t>
            </a:r>
            <a:r>
              <a:rPr dirty="0" baseline="41666" sz="900" spc="225">
                <a:latin typeface="Arial MT"/>
                <a:cs typeface="Arial MT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máquina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final,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crear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nueva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salida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archivos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(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 i="1">
                <a:latin typeface="Times New Roman"/>
                <a:cs typeface="Times New Roman"/>
              </a:rPr>
              <a:t>Guardar</a:t>
            </a:r>
            <a:r>
              <a:rPr dirty="0" sz="800" spc="20" i="1">
                <a:latin typeface="Times New Roman"/>
                <a:cs typeface="Times New Roman"/>
              </a:rPr>
              <a:t> </a:t>
            </a:r>
            <a:r>
              <a:rPr dirty="0" sz="800" spc="10" i="1">
                <a:latin typeface="Times New Roman"/>
                <a:cs typeface="Times New Roman"/>
              </a:rPr>
              <a:t>datos</a:t>
            </a:r>
            <a:r>
              <a:rPr dirty="0" sz="800" spc="20" i="1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seguidos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 i="1">
                <a:latin typeface="Times New Roman"/>
                <a:cs typeface="Times New Roman"/>
              </a:rPr>
              <a:t>Salir</a:t>
            </a:r>
            <a:r>
              <a:rPr dirty="0" sz="800" spc="20" i="1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).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Los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archivos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resultados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/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resultados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son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cargados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automáticamente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por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$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include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crea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hacer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Editar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lib.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Está</a:t>
            </a:r>
            <a:endParaRPr sz="800">
              <a:latin typeface="Times New Roman"/>
              <a:cs typeface="Times New Roman"/>
            </a:endParaRPr>
          </a:p>
          <a:p>
            <a:pPr marL="381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posible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importar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directamente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lib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aquí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así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omitir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paso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Windsyn.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Tanto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wis</a:t>
            </a:r>
            <a:endParaRPr sz="800">
              <a:latin typeface="Times New Roman"/>
              <a:cs typeface="Times New Roman"/>
            </a:endParaRPr>
          </a:p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lib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lee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almacena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memoria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estructura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ATPDraw.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lib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final</a:t>
            </a:r>
            <a:endParaRPr sz="800">
              <a:latin typeface="Times New Roman"/>
              <a:cs typeface="Times New Roman"/>
            </a:endParaRPr>
          </a:p>
          <a:p>
            <a:pPr marL="38100" marR="770255">
              <a:lnSpc>
                <a:spcPct val="108400"/>
              </a:lnSpc>
              <a:spcBef>
                <a:spcPts val="50"/>
              </a:spcBef>
            </a:pP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descarga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disco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Directorio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resultados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campo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Nombre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(no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ingrese</a:t>
            </a:r>
            <a:r>
              <a:rPr dirty="0" sz="800" spc="10">
                <a:latin typeface="Times New Roman"/>
                <a:cs typeface="Times New Roman"/>
              </a:rPr>
              <a:t> ruta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o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'.lib'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ya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que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esto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se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agrega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automáticamente).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El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Directorio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resultados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es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la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misma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ubicación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que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el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ATP-</a:t>
            </a:r>
            <a:endParaRPr sz="800">
              <a:latin typeface="Times New Roman"/>
              <a:cs typeface="Times New Roman"/>
            </a:endParaRPr>
          </a:p>
          <a:p>
            <a:pPr marL="381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archivo.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todos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lib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(especificados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lcc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windsyn)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vuelcan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directorio</a:t>
            </a:r>
            <a:endParaRPr sz="800">
              <a:latin typeface="Times New Roman"/>
              <a:cs typeface="Times New Roman"/>
            </a:endParaRPr>
          </a:p>
        </p:txBody>
      </p:sp>
      <p:grpSp>
        <p:nvGrpSpPr>
          <p:cNvPr id="12" name="object 12" descr=""/>
          <p:cNvGrpSpPr/>
          <p:nvPr/>
        </p:nvGrpSpPr>
        <p:grpSpPr>
          <a:xfrm>
            <a:off x="368299" y="2747198"/>
            <a:ext cx="594995" cy="13335"/>
            <a:chOff x="368299" y="2747198"/>
            <a:chExt cx="594995" cy="13335"/>
          </a:xfrm>
        </p:grpSpPr>
        <p:sp>
          <p:nvSpPr>
            <p:cNvPr id="13" name="object 13" descr=""/>
            <p:cNvSpPr/>
            <p:nvPr/>
          </p:nvSpPr>
          <p:spPr>
            <a:xfrm>
              <a:off x="368299" y="2747198"/>
              <a:ext cx="594995" cy="6985"/>
            </a:xfrm>
            <a:custGeom>
              <a:avLst/>
              <a:gdLst/>
              <a:ahLst/>
              <a:cxnLst/>
              <a:rect l="l" t="t" r="r" b="b"/>
              <a:pathLst>
                <a:path w="594994" h="6985">
                  <a:moveTo>
                    <a:pt x="594713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594713" y="0"/>
                  </a:lnTo>
                  <a:lnTo>
                    <a:pt x="594713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368287" y="2747199"/>
              <a:ext cx="594995" cy="13335"/>
            </a:xfrm>
            <a:custGeom>
              <a:avLst/>
              <a:gdLst/>
              <a:ahLst/>
              <a:cxnLst/>
              <a:rect l="l" t="t" r="r" b="b"/>
              <a:pathLst>
                <a:path w="594994" h="13335">
                  <a:moveTo>
                    <a:pt x="594715" y="0"/>
                  </a:moveTo>
                  <a:lnTo>
                    <a:pt x="588111" y="6604"/>
                  </a:lnTo>
                  <a:lnTo>
                    <a:pt x="0" y="6604"/>
                  </a:lnTo>
                  <a:lnTo>
                    <a:pt x="0" y="13220"/>
                  </a:lnTo>
                  <a:lnTo>
                    <a:pt x="588111" y="13220"/>
                  </a:lnTo>
                  <a:lnTo>
                    <a:pt x="594715" y="13220"/>
                  </a:lnTo>
                  <a:lnTo>
                    <a:pt x="594715" y="6604"/>
                  </a:lnTo>
                  <a:lnTo>
                    <a:pt x="594715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368299" y="2747198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6" name="object 16" descr=""/>
          <p:cNvSpPr txBox="1"/>
          <p:nvPr/>
        </p:nvSpPr>
        <p:spPr>
          <a:xfrm>
            <a:off x="378108" y="2807199"/>
            <a:ext cx="5778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Página</a:t>
            </a:r>
            <a:r>
              <a:rPr dirty="0" sz="800" spc="8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152</a:t>
            </a:r>
            <a:endParaRPr sz="800">
              <a:latin typeface="Arial"/>
              <a:cs typeface="Arial"/>
            </a:endParaRPr>
          </a:p>
        </p:txBody>
      </p:sp>
      <p:sp>
        <p:nvSpPr>
          <p:cNvPr id="19" name="object 19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20" name="object 20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124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17" name="object 17" descr=""/>
          <p:cNvSpPr txBox="1"/>
          <p:nvPr/>
        </p:nvSpPr>
        <p:spPr>
          <a:xfrm>
            <a:off x="831370" y="2979004"/>
            <a:ext cx="5565140" cy="1678939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69951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8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avanzado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4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386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conflictos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ocurrir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diferentes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clases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tienen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mismo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opciones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prefijo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Herramientas</a:t>
            </a:r>
            <a:r>
              <a:rPr dirty="0" sz="800" spc="4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4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Opciones</a:t>
            </a:r>
            <a:r>
              <a:rPr dirty="0" sz="800" spc="4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/</a:t>
            </a:r>
            <a:r>
              <a:rPr dirty="0" sz="800" spc="4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Ver</a:t>
            </a:r>
            <a:r>
              <a:rPr dirty="0" sz="800" spc="4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/</a:t>
            </a:r>
            <a:r>
              <a:rPr dirty="0" sz="800" spc="4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ATP</a:t>
            </a:r>
            <a:r>
              <a:rPr dirty="0" sz="800" spc="40" i="1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>
                <a:latin typeface="Times New Roman"/>
                <a:cs typeface="Times New Roman"/>
              </a:rPr>
              <a:t>Windsyn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agrega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módulo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control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TACS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máquina.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serie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de</a:t>
            </a:r>
            <a:endParaRPr sz="800">
              <a:latin typeface="Times New Roman"/>
              <a:cs typeface="Times New Roman"/>
            </a:endParaRPr>
          </a:p>
          <a:p>
            <a:pPr marL="12700" marR="1066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nombres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predefinidos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declarados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ficticios.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Así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cuidado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intercambio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inesperado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nombres.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todos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casos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número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máquina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agrega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final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indica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carácter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'n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#'.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Esto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parámetro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dígitos.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configuración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Windsyn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realiza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Herramientas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Opciones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/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Preferencias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5.18.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831370" y="7036274"/>
            <a:ext cx="5518150" cy="325183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779145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5.18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Configuración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Windsyn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(+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Plot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program)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ATPDraw.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800" b="1">
                <a:latin typeface="Times New Roman"/>
                <a:cs typeface="Times New Roman"/>
              </a:rPr>
              <a:t>5.3</a:t>
            </a:r>
            <a:r>
              <a:rPr dirty="0" sz="800" spc="6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Uso</a:t>
            </a:r>
            <a:r>
              <a:rPr dirty="0" sz="800" spc="6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del</a:t>
            </a:r>
            <a:r>
              <a:rPr dirty="0" sz="800" spc="6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objeto</a:t>
            </a:r>
            <a:r>
              <a:rPr dirty="0" sz="800" spc="6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LCC</a:t>
            </a:r>
            <a:r>
              <a:rPr dirty="0" sz="800" spc="6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integrado</a:t>
            </a:r>
            <a:r>
              <a:rPr dirty="0" sz="800" spc="6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para</a:t>
            </a:r>
            <a:r>
              <a:rPr dirty="0" sz="800" spc="6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modelado</a:t>
            </a:r>
            <a:r>
              <a:rPr dirty="0" sz="800" spc="6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</a:t>
            </a:r>
            <a:r>
              <a:rPr dirty="0" sz="800" spc="6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línea</a:t>
            </a:r>
            <a:r>
              <a:rPr dirty="0" sz="800" spc="6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/</a:t>
            </a:r>
            <a:r>
              <a:rPr dirty="0" sz="800" spc="65" b="1">
                <a:latin typeface="Times New Roman"/>
                <a:cs typeface="Times New Roman"/>
              </a:rPr>
              <a:t> </a:t>
            </a:r>
            <a:r>
              <a:rPr dirty="0" sz="800" spc="-10" b="1">
                <a:latin typeface="Times New Roman"/>
                <a:cs typeface="Times New Roman"/>
              </a:rPr>
              <a:t>cable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860"/>
              </a:spcBef>
            </a:pP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LCC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integrados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basan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INE</a:t>
            </a:r>
            <a:r>
              <a:rPr dirty="0" sz="6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ONSTANTS</a:t>
            </a:r>
            <a:r>
              <a:rPr dirty="0" sz="6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,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ABLE</a:t>
            </a:r>
            <a:r>
              <a:rPr dirty="0" sz="6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600" spc="-10">
                <a:latin typeface="Times New Roman"/>
                <a:cs typeface="Times New Roman"/>
              </a:rPr>
              <a:t>ONSTANTS</a:t>
            </a:r>
            <a:endParaRPr sz="6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ABLE</a:t>
            </a:r>
            <a:r>
              <a:rPr dirty="0" sz="600" spc="1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ARÁMETROS</a:t>
            </a:r>
            <a:r>
              <a:rPr dirty="0" sz="600" spc="1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apoyo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rutinas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ATP-</a:t>
            </a:r>
            <a:r>
              <a:rPr dirty="0" sz="800">
                <a:latin typeface="Times New Roman"/>
                <a:cs typeface="Times New Roman"/>
              </a:rPr>
              <a:t>EMTP.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primero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debe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describir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endParaRPr sz="800">
              <a:latin typeface="Times New Roman"/>
              <a:cs typeface="Times New Roman"/>
            </a:endParaRPr>
          </a:p>
          <a:p>
            <a:pPr marL="12700" marR="105600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geometría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sistema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constantes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material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luego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realiza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ejecución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para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procesa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caso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convierte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perforado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salida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contiene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eléctrico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del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cable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formato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lib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estándar.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lib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incluirá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final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través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llamada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$</a:t>
            </a:r>
            <a:r>
              <a:rPr dirty="0" sz="800" spc="1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Incluir</a:t>
            </a:r>
            <a:r>
              <a:rPr dirty="0" sz="800" spc="-229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idea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ocultar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tanto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posible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intermedio</a:t>
            </a:r>
            <a:endParaRPr sz="800">
              <a:latin typeface="Times New Roman"/>
              <a:cs typeface="Times New Roman"/>
            </a:endParaRPr>
          </a:p>
          <a:p>
            <a:pPr marL="12700" marR="738505">
              <a:lnSpc>
                <a:spcPct val="113799"/>
              </a:lnSpc>
              <a:spcBef>
                <a:spcPts val="50"/>
              </a:spcBef>
            </a:pPr>
            <a:r>
              <a:rPr dirty="0" sz="800">
                <a:latin typeface="Times New Roman"/>
                <a:cs typeface="Times New Roman"/>
              </a:rPr>
              <a:t>Ejecución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permite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trabajar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directamente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geométricos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materiales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aquellos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casos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producen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eléctrico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cable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compatibles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con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ATPDraw.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7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31559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usar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módulo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cable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incorporado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primero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debe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cable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bajo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Líneas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/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Cables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Elemento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LCC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selección,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5.19.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voluntad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conectado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cualquier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otro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componente.</a:t>
            </a:r>
            <a:endParaRPr sz="800">
              <a:latin typeface="Times New Roman"/>
              <a:cs typeface="Times New Roman"/>
            </a:endParaRPr>
          </a:p>
          <a:p>
            <a:pPr marL="12700" marR="82105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hacer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LCC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derecho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mouse,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aparecerá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especial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llamado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diálogo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Línea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/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cable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contiene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hojas;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variado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modelo</a:t>
            </a:r>
            <a:r>
              <a:rPr dirty="0" sz="800" spc="10">
                <a:latin typeface="Times New Roman"/>
                <a:cs typeface="Times New Roman"/>
              </a:rPr>
              <a:t> especificaciones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y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una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para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los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datos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(geometría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y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materiales)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como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muestra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en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la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figura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5.20.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El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usuario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número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(y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número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cables)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grupo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Tipo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sistema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Esta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elección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influirá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directamente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condiciones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conexión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tierra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sistemas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cable.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icono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adapta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configuración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aérea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cable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núcleo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tubería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envolvente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número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fases.</a:t>
            </a:r>
            <a:endParaRPr sz="8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935015" y="165100"/>
            <a:ext cx="5226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5" name="object 5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678"/>
                  </a:lnTo>
                  <a:lnTo>
                    <a:pt x="142755" y="98678"/>
                  </a:lnTo>
                  <a:lnTo>
                    <a:pt x="136180" y="99986"/>
                  </a:lnTo>
                  <a:lnTo>
                    <a:pt x="104587" y="124182"/>
                  </a:lnTo>
                  <a:lnTo>
                    <a:pt x="98048" y="143385"/>
                  </a:lnTo>
                  <a:lnTo>
                    <a:pt x="98048" y="569369"/>
                  </a:lnTo>
                  <a:lnTo>
                    <a:pt x="117977" y="603813"/>
                  </a:lnTo>
                  <a:lnTo>
                    <a:pt x="142755" y="614076"/>
                  </a:lnTo>
                  <a:lnTo>
                    <a:pt x="1886711" y="614076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4076"/>
                  </a:moveTo>
                  <a:lnTo>
                    <a:pt x="1744971" y="614076"/>
                  </a:lnTo>
                  <a:lnTo>
                    <a:pt x="1751545" y="612768"/>
                  </a:lnTo>
                  <a:lnTo>
                    <a:pt x="1764174" y="607537"/>
                  </a:lnTo>
                  <a:lnTo>
                    <a:pt x="1788370" y="575944"/>
                  </a:lnTo>
                  <a:lnTo>
                    <a:pt x="1789678" y="569369"/>
                  </a:lnTo>
                  <a:lnTo>
                    <a:pt x="1789678" y="143385"/>
                  </a:lnTo>
                  <a:lnTo>
                    <a:pt x="1769748" y="108942"/>
                  </a:lnTo>
                  <a:lnTo>
                    <a:pt x="1744971" y="98678"/>
                  </a:lnTo>
                  <a:lnTo>
                    <a:pt x="1886711" y="98678"/>
                  </a:lnTo>
                  <a:lnTo>
                    <a:pt x="1886711" y="614076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932176" y="500494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1982" y="528634"/>
                  </a:moveTo>
                  <a:lnTo>
                    <a:pt x="52863" y="528634"/>
                  </a:lnTo>
                  <a:lnTo>
                    <a:pt x="49392" y="528502"/>
                  </a:lnTo>
                  <a:lnTo>
                    <a:pt x="13028" y="510330"/>
                  </a:lnTo>
                  <a:lnTo>
                    <a:pt x="0" y="479207"/>
                  </a:lnTo>
                  <a:lnTo>
                    <a:pt x="0" y="475770"/>
                  </a:lnTo>
                  <a:lnTo>
                    <a:pt x="0" y="49229"/>
                  </a:lnTo>
                  <a:lnTo>
                    <a:pt x="17937" y="12885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775"/>
                  </a:lnTo>
                  <a:lnTo>
                    <a:pt x="1704845" y="49229"/>
                  </a:lnTo>
                  <a:lnTo>
                    <a:pt x="1704845" y="479207"/>
                  </a:lnTo>
                  <a:lnTo>
                    <a:pt x="1686907" y="515286"/>
                  </a:lnTo>
                  <a:lnTo>
                    <a:pt x="1655453" y="528502"/>
                  </a:lnTo>
                  <a:lnTo>
                    <a:pt x="1651982" y="52863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171"/>
              <a:ext cx="145374" cy="145374"/>
            </a:xfrm>
            <a:prstGeom prst="rect">
              <a:avLst/>
            </a:prstGeom>
          </p:spPr>
        </p:pic>
      </p:grpSp>
      <p:sp>
        <p:nvSpPr>
          <p:cNvPr id="8" name="object 8" descr=""/>
          <p:cNvSpPr txBox="1"/>
          <p:nvPr/>
        </p:nvSpPr>
        <p:spPr>
          <a:xfrm>
            <a:off x="3519868" y="811596"/>
            <a:ext cx="52959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10">
                <a:latin typeface="Arial MT"/>
                <a:cs typeface="Arial MT"/>
              </a:rPr>
              <a:t>Traduciendo...</a:t>
            </a:r>
            <a:endParaRPr sz="600">
              <a:latin typeface="Arial MT"/>
              <a:cs typeface="Arial MT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831370" y="520848"/>
            <a:ext cx="1841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152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4611106" y="540671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grpSp>
        <p:nvGrpSpPr>
          <p:cNvPr id="11" name="object 11" descr=""/>
          <p:cNvGrpSpPr/>
          <p:nvPr/>
        </p:nvGrpSpPr>
        <p:grpSpPr>
          <a:xfrm>
            <a:off x="368299" y="1128248"/>
            <a:ext cx="502284" cy="13335"/>
            <a:chOff x="368299" y="1128248"/>
            <a:chExt cx="502284" cy="13335"/>
          </a:xfrm>
        </p:grpSpPr>
        <p:sp>
          <p:nvSpPr>
            <p:cNvPr id="12" name="object 12" descr=""/>
            <p:cNvSpPr/>
            <p:nvPr/>
          </p:nvSpPr>
          <p:spPr>
            <a:xfrm>
              <a:off x="368299" y="1128248"/>
              <a:ext cx="502284" cy="6985"/>
            </a:xfrm>
            <a:custGeom>
              <a:avLst/>
              <a:gdLst/>
              <a:ahLst/>
              <a:cxnLst/>
              <a:rect l="l" t="t" r="r" b="b"/>
              <a:pathLst>
                <a:path w="502284" h="6984">
                  <a:moveTo>
                    <a:pt x="502202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502202" y="0"/>
                  </a:lnTo>
                  <a:lnTo>
                    <a:pt x="502202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368287" y="1128254"/>
              <a:ext cx="502284" cy="13335"/>
            </a:xfrm>
            <a:custGeom>
              <a:avLst/>
              <a:gdLst/>
              <a:ahLst/>
              <a:cxnLst/>
              <a:rect l="l" t="t" r="r" b="b"/>
              <a:pathLst>
                <a:path w="502284" h="13334">
                  <a:moveTo>
                    <a:pt x="502208" y="0"/>
                  </a:moveTo>
                  <a:lnTo>
                    <a:pt x="495604" y="6604"/>
                  </a:lnTo>
                  <a:lnTo>
                    <a:pt x="0" y="6604"/>
                  </a:lnTo>
                  <a:lnTo>
                    <a:pt x="0" y="13208"/>
                  </a:lnTo>
                  <a:lnTo>
                    <a:pt x="495604" y="13208"/>
                  </a:lnTo>
                  <a:lnTo>
                    <a:pt x="502208" y="13208"/>
                  </a:lnTo>
                  <a:lnTo>
                    <a:pt x="502208" y="6604"/>
                  </a:lnTo>
                  <a:lnTo>
                    <a:pt x="502208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368299" y="1128248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4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5" name="object 15" descr=""/>
          <p:cNvSpPr txBox="1"/>
          <p:nvPr/>
        </p:nvSpPr>
        <p:spPr>
          <a:xfrm>
            <a:off x="379553" y="1188249"/>
            <a:ext cx="48450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Page</a:t>
            </a:r>
            <a:r>
              <a:rPr dirty="0" sz="800" spc="6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153</a:t>
            </a:r>
            <a:endParaRPr sz="800">
              <a:latin typeface="Arial"/>
              <a:cs typeface="Arial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4769696" y="1360054"/>
            <a:ext cx="83375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8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avanzado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1089080" y="9025252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5595687" y="9005429"/>
            <a:ext cx="1841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153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1089080" y="4353447"/>
            <a:ext cx="5424805" cy="417004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778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5.19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cable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conexión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LCC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resto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circuito.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156210">
              <a:lnSpc>
                <a:spcPct val="113799"/>
              </a:lnSpc>
              <a:spcBef>
                <a:spcPts val="5"/>
              </a:spcBef>
            </a:pPr>
            <a:r>
              <a:rPr dirty="0" sz="800">
                <a:latin typeface="Times New Roman"/>
                <a:cs typeface="Times New Roman"/>
              </a:rPr>
              <a:t>Cuando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requeridos,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cerrar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haciendo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Aceptar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También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preguntó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debería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ejecutarse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producir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perforación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requeridos.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responde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25" i="1">
                <a:latin typeface="Times New Roman"/>
                <a:cs typeface="Times New Roman"/>
              </a:rPr>
              <a:t>No</a:t>
            </a:r>
            <a:r>
              <a:rPr dirty="0" sz="800" spc="50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pregunta,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ejecuta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solicita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más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tarde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crear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endParaRPr sz="800">
              <a:latin typeface="Times New Roman"/>
              <a:cs typeface="Times New Roman"/>
            </a:endParaRPr>
          </a:p>
          <a:p>
            <a:pPr marL="12700" marR="81534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final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bajo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ATP</a:t>
            </a:r>
            <a:r>
              <a:rPr dirty="0" sz="800" spc="4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4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ejecutar</a:t>
            </a:r>
            <a:r>
              <a:rPr dirty="0" sz="800" spc="4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ATP</a:t>
            </a:r>
            <a:r>
              <a:rPr dirty="0" sz="800" spc="4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ATP</a:t>
            </a:r>
            <a:r>
              <a:rPr dirty="0" sz="800" spc="4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4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Crear</a:t>
            </a:r>
            <a:r>
              <a:rPr dirty="0" sz="800" spc="4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archivo</a:t>
            </a:r>
            <a:r>
              <a:rPr dirty="0" sz="800" spc="4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como</a:t>
            </a:r>
            <a:r>
              <a:rPr dirty="0" sz="800" spc="4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...</a:t>
            </a:r>
            <a:r>
              <a:rPr dirty="0" sz="800" spc="4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).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Tienes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dar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la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hace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Ejecutar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spc="-20" i="1">
                <a:latin typeface="Times New Roman"/>
                <a:cs typeface="Times New Roman"/>
              </a:rPr>
              <a:t>ATP,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pedirá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confirme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nombre.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Tú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haces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ts val="1090"/>
              </a:lnSpc>
              <a:spcBef>
                <a:spcPts val="5"/>
              </a:spcBef>
            </a:pP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tiene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ruta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extensión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todos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almacenan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Directorio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resultados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(igual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ATP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archivo).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comparte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mismo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obliga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iguales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son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80"/>
              </a:spcBef>
            </a:pPr>
            <a:r>
              <a:rPr dirty="0" sz="800">
                <a:latin typeface="Times New Roman"/>
                <a:cs typeface="Times New Roman"/>
              </a:rPr>
              <a:t>copiado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duplicados.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Cuando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hace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Aceptar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advierte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sobre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esto,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5.21.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Si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hace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Sí,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actual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copiarán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otro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con</a:t>
            </a:r>
            <a:endParaRPr sz="800">
              <a:latin typeface="Times New Roman"/>
              <a:cs typeface="Times New Roman"/>
            </a:endParaRPr>
          </a:p>
          <a:p>
            <a:pPr marL="12700" marR="113855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mismo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deshacer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directamente,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deshacer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edición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actual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luego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vuelve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abrirlo,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antiguos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copiarán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otros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duplicados.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7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67056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importante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garantizar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correcta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instalación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configuración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ATP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del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comando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ejecutar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ATP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F2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)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hace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Herramientas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Opciones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/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Preferencias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recomienda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lote</a:t>
            </a:r>
            <a:endParaRPr sz="800">
              <a:latin typeface="Times New Roman"/>
              <a:cs typeface="Times New Roman"/>
            </a:endParaRPr>
          </a:p>
          <a:p>
            <a:pPr marL="12700" marR="852805">
              <a:lnSpc>
                <a:spcPts val="1140"/>
              </a:lnSpc>
              <a:spcBef>
                <a:spcPts val="20"/>
              </a:spcBef>
            </a:pPr>
            <a:r>
              <a:rPr dirty="0" sz="800" spc="10">
                <a:latin typeface="Times New Roman"/>
                <a:cs typeface="Times New Roman"/>
              </a:rPr>
              <a:t>archivos.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Tres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estos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archivos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distribuyen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con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ATPDraw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(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Courier New"/>
                <a:cs typeface="Courier New"/>
              </a:rPr>
              <a:t>runATP_S.bat</a:t>
            </a:r>
            <a:r>
              <a:rPr dirty="0" sz="800" spc="-254">
                <a:latin typeface="Courier New"/>
                <a:cs typeface="Courier New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para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versión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Salford</a:t>
            </a:r>
            <a:r>
              <a:rPr dirty="0" sz="800" spc="10">
                <a:latin typeface="Times New Roman"/>
                <a:cs typeface="Times New Roman"/>
              </a:rPr>
              <a:t> (Se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requiere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DBOS),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Courier New"/>
                <a:cs typeface="Courier New"/>
              </a:rPr>
              <a:t>runATP_W.bat</a:t>
            </a:r>
            <a:r>
              <a:rPr dirty="0" sz="800" spc="-229">
                <a:latin typeface="Courier New"/>
                <a:cs typeface="Courier New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y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Courier New"/>
                <a:cs typeface="Courier New"/>
              </a:rPr>
              <a:t>runATP_G.bat</a:t>
            </a:r>
            <a:r>
              <a:rPr dirty="0" sz="800" spc="-225">
                <a:latin typeface="Courier New"/>
                <a:cs typeface="Courier New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para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el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Watcom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recomendado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o</a:t>
            </a:r>
            <a:endParaRPr sz="800">
              <a:latin typeface="Times New Roman"/>
              <a:cs typeface="Times New Roman"/>
            </a:endParaRPr>
          </a:p>
          <a:p>
            <a:pPr marL="12700" marR="920750">
              <a:lnSpc>
                <a:spcPts val="1090"/>
              </a:lnSpc>
              <a:spcBef>
                <a:spcPts val="50"/>
              </a:spcBef>
            </a:pPr>
            <a:r>
              <a:rPr dirty="0" sz="800">
                <a:latin typeface="Times New Roman"/>
                <a:cs typeface="Times New Roman"/>
              </a:rPr>
              <a:t>GNU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versiones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ATP).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configuración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comando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incorrecta,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cable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será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producido.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5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transfiere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salida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perforación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600" spc="-10">
                <a:latin typeface="Times New Roman"/>
                <a:cs typeface="Times New Roman"/>
              </a:rPr>
              <a:t>ATA</a:t>
            </a:r>
            <a:r>
              <a:rPr dirty="0" sz="600" spc="1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ASE</a:t>
            </a:r>
            <a:r>
              <a:rPr dirty="0" sz="6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ODULE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después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del</a:t>
            </a:r>
            <a:endParaRPr sz="800">
              <a:latin typeface="Times New Roman"/>
              <a:cs typeface="Times New Roman"/>
            </a:endParaRPr>
          </a:p>
          <a:p>
            <a:pPr marL="12700" marR="54229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cálculo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exitoso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parámetro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manejen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correctamente.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lib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requerido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construir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final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almacena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internamente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memoria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descarga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resultado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Directorio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bajo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demanda.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algo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sale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generación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eléctrico,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error</a:t>
            </a:r>
            <a:endParaRPr sz="800">
              <a:latin typeface="Times New Roman"/>
              <a:cs typeface="Times New Roman"/>
            </a:endParaRPr>
          </a:p>
          <a:p>
            <a:pPr marL="12700" marR="36322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mensaje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aparece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figura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5.22.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Problemas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típicos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faltantes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incorrectos.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Usted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puede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inspeccione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intermedios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Directorio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resultados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(c: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\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\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caso).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con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extensiones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.dat</a:t>
            </a:r>
            <a:r>
              <a:rPr dirty="0" sz="800" spc="-200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(CONSTANTES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CABLE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PARÁMETRO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CABLE)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Courier New"/>
                <a:cs typeface="Courier New"/>
              </a:rPr>
              <a:t>.pch</a:t>
            </a:r>
            <a:endParaRPr sz="800">
              <a:latin typeface="Courier New"/>
              <a:cs typeface="Courier New"/>
            </a:endParaRPr>
          </a:p>
          <a:p>
            <a:pPr marL="12700" marR="925194">
              <a:lnSpc>
                <a:spcPct val="113799"/>
              </a:lnSpc>
              <a:spcBef>
                <a:spcPts val="50"/>
              </a:spcBef>
            </a:pPr>
            <a:r>
              <a:rPr dirty="0" sz="800">
                <a:latin typeface="Times New Roman"/>
                <a:cs typeface="Times New Roman"/>
              </a:rPr>
              <a:t>(resultado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transforma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.lib</a:t>
            </a:r>
            <a:r>
              <a:rPr dirty="0" sz="800" spc="-220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)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mismo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cable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Debería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estar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presente.</a:t>
            </a:r>
            <a:endParaRPr sz="800">
              <a:latin typeface="Times New Roman"/>
              <a:cs typeface="Times New Roman"/>
            </a:endParaRPr>
          </a:p>
        </p:txBody>
      </p:sp>
      <p:grpSp>
        <p:nvGrpSpPr>
          <p:cNvPr id="20" name="object 20" descr=""/>
          <p:cNvGrpSpPr/>
          <p:nvPr/>
        </p:nvGrpSpPr>
        <p:grpSpPr>
          <a:xfrm>
            <a:off x="368299" y="9474062"/>
            <a:ext cx="502284" cy="13335"/>
            <a:chOff x="368299" y="9474062"/>
            <a:chExt cx="502284" cy="13335"/>
          </a:xfrm>
        </p:grpSpPr>
        <p:sp>
          <p:nvSpPr>
            <p:cNvPr id="21" name="object 21" descr=""/>
            <p:cNvSpPr/>
            <p:nvPr/>
          </p:nvSpPr>
          <p:spPr>
            <a:xfrm>
              <a:off x="368299" y="9474062"/>
              <a:ext cx="502284" cy="6985"/>
            </a:xfrm>
            <a:custGeom>
              <a:avLst/>
              <a:gdLst/>
              <a:ahLst/>
              <a:cxnLst/>
              <a:rect l="l" t="t" r="r" b="b"/>
              <a:pathLst>
                <a:path w="502284" h="6984">
                  <a:moveTo>
                    <a:pt x="502202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502202" y="0"/>
                  </a:lnTo>
                  <a:lnTo>
                    <a:pt x="502202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 descr=""/>
            <p:cNvSpPr/>
            <p:nvPr/>
          </p:nvSpPr>
          <p:spPr>
            <a:xfrm>
              <a:off x="368287" y="9474060"/>
              <a:ext cx="502284" cy="13335"/>
            </a:xfrm>
            <a:custGeom>
              <a:avLst/>
              <a:gdLst/>
              <a:ahLst/>
              <a:cxnLst/>
              <a:rect l="l" t="t" r="r" b="b"/>
              <a:pathLst>
                <a:path w="502284" h="13334">
                  <a:moveTo>
                    <a:pt x="502208" y="0"/>
                  </a:moveTo>
                  <a:lnTo>
                    <a:pt x="495604" y="6616"/>
                  </a:lnTo>
                  <a:lnTo>
                    <a:pt x="0" y="6616"/>
                  </a:lnTo>
                  <a:lnTo>
                    <a:pt x="0" y="13220"/>
                  </a:lnTo>
                  <a:lnTo>
                    <a:pt x="495604" y="13220"/>
                  </a:lnTo>
                  <a:lnTo>
                    <a:pt x="502208" y="13220"/>
                  </a:lnTo>
                  <a:lnTo>
                    <a:pt x="502208" y="6616"/>
                  </a:lnTo>
                  <a:lnTo>
                    <a:pt x="502208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 descr=""/>
            <p:cNvSpPr/>
            <p:nvPr/>
          </p:nvSpPr>
          <p:spPr>
            <a:xfrm>
              <a:off x="368299" y="9474062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4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4" name="object 24" descr=""/>
          <p:cNvSpPr txBox="1"/>
          <p:nvPr/>
        </p:nvSpPr>
        <p:spPr>
          <a:xfrm>
            <a:off x="379553" y="9534063"/>
            <a:ext cx="48450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Page</a:t>
            </a:r>
            <a:r>
              <a:rPr dirty="0" sz="800" spc="6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154</a:t>
            </a:r>
            <a:endParaRPr sz="800">
              <a:latin typeface="Arial"/>
              <a:cs typeface="Arial"/>
            </a:endParaRPr>
          </a:p>
        </p:txBody>
      </p:sp>
      <p:sp>
        <p:nvSpPr>
          <p:cNvPr id="26" name="object 26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27" name="object 27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124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25" name="object 25" descr=""/>
          <p:cNvSpPr txBox="1"/>
          <p:nvPr/>
        </p:nvSpPr>
        <p:spPr>
          <a:xfrm>
            <a:off x="4518595" y="9705869"/>
            <a:ext cx="83375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8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avanzado</a:t>
            </a:r>
            <a:endParaRPr sz="8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935015" y="165100"/>
            <a:ext cx="5226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5" name="object 5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678"/>
                  </a:lnTo>
                  <a:lnTo>
                    <a:pt x="142755" y="98678"/>
                  </a:lnTo>
                  <a:lnTo>
                    <a:pt x="136180" y="99986"/>
                  </a:lnTo>
                  <a:lnTo>
                    <a:pt x="104587" y="124182"/>
                  </a:lnTo>
                  <a:lnTo>
                    <a:pt x="98048" y="143385"/>
                  </a:lnTo>
                  <a:lnTo>
                    <a:pt x="98048" y="569369"/>
                  </a:lnTo>
                  <a:lnTo>
                    <a:pt x="117977" y="603813"/>
                  </a:lnTo>
                  <a:lnTo>
                    <a:pt x="142755" y="614076"/>
                  </a:lnTo>
                  <a:lnTo>
                    <a:pt x="1886711" y="614076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4076"/>
                  </a:moveTo>
                  <a:lnTo>
                    <a:pt x="1744971" y="614076"/>
                  </a:lnTo>
                  <a:lnTo>
                    <a:pt x="1751545" y="612768"/>
                  </a:lnTo>
                  <a:lnTo>
                    <a:pt x="1764174" y="607537"/>
                  </a:lnTo>
                  <a:lnTo>
                    <a:pt x="1788370" y="575944"/>
                  </a:lnTo>
                  <a:lnTo>
                    <a:pt x="1789678" y="569369"/>
                  </a:lnTo>
                  <a:lnTo>
                    <a:pt x="1789678" y="143385"/>
                  </a:lnTo>
                  <a:lnTo>
                    <a:pt x="1769748" y="108942"/>
                  </a:lnTo>
                  <a:lnTo>
                    <a:pt x="1744971" y="98678"/>
                  </a:lnTo>
                  <a:lnTo>
                    <a:pt x="1886711" y="98678"/>
                  </a:lnTo>
                  <a:lnTo>
                    <a:pt x="1886711" y="614076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932176" y="500487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1982" y="528634"/>
                  </a:moveTo>
                  <a:lnTo>
                    <a:pt x="52863" y="528634"/>
                  </a:lnTo>
                  <a:lnTo>
                    <a:pt x="49392" y="528502"/>
                  </a:lnTo>
                  <a:lnTo>
                    <a:pt x="13028" y="510594"/>
                  </a:lnTo>
                  <a:lnTo>
                    <a:pt x="0" y="479207"/>
                  </a:lnTo>
                  <a:lnTo>
                    <a:pt x="0" y="475770"/>
                  </a:lnTo>
                  <a:lnTo>
                    <a:pt x="0" y="49361"/>
                  </a:lnTo>
                  <a:lnTo>
                    <a:pt x="17937" y="12819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643"/>
                  </a:lnTo>
                  <a:lnTo>
                    <a:pt x="1704845" y="49361"/>
                  </a:lnTo>
                  <a:lnTo>
                    <a:pt x="1704845" y="479207"/>
                  </a:lnTo>
                  <a:lnTo>
                    <a:pt x="1686907" y="515418"/>
                  </a:lnTo>
                  <a:lnTo>
                    <a:pt x="1655453" y="528502"/>
                  </a:lnTo>
                  <a:lnTo>
                    <a:pt x="1651982" y="52863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171"/>
              <a:ext cx="145374" cy="145374"/>
            </a:xfrm>
            <a:prstGeom prst="rect">
              <a:avLst/>
            </a:prstGeom>
          </p:spPr>
        </p:pic>
      </p:grpSp>
      <p:sp>
        <p:nvSpPr>
          <p:cNvPr id="8" name="object 8" descr=""/>
          <p:cNvSpPr txBox="1"/>
          <p:nvPr/>
        </p:nvSpPr>
        <p:spPr>
          <a:xfrm>
            <a:off x="3519868" y="811589"/>
            <a:ext cx="52959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10">
                <a:latin typeface="Arial MT"/>
                <a:cs typeface="Arial MT"/>
              </a:rPr>
              <a:t>Traduciendo...</a:t>
            </a:r>
            <a:endParaRPr sz="600">
              <a:latin typeface="Arial MT"/>
              <a:cs typeface="Arial MT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831370" y="7247712"/>
            <a:ext cx="1841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154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4611106" y="7267536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511987" y="3315994"/>
            <a:ext cx="386651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5.20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Cable: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 i="1">
                <a:latin typeface="Times New Roman"/>
                <a:cs typeface="Times New Roman"/>
              </a:rPr>
              <a:t>Ver-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característica.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2080269" y="4584717"/>
            <a:ext cx="227203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5.21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duplicados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cable.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831370" y="5721280"/>
            <a:ext cx="5701030" cy="127571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41351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5.22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Mensajes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generación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modelos.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4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327660">
              <a:lnSpc>
                <a:spcPct val="116500"/>
              </a:lnSpc>
              <a:spcBef>
                <a:spcPts val="5"/>
              </a:spcBef>
            </a:pP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almacenan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internamente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memoria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optar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exportar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dispositivo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externo.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biblioteca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(normalmente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carpeta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/</a:t>
            </a:r>
            <a:r>
              <a:rPr dirty="0" sz="800" spc="1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LCC</a:t>
            </a:r>
            <a:r>
              <a:rPr dirty="0" sz="800" spc="-220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)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haciendo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Exportar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binario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formatear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tener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extensión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.alc</a:t>
            </a:r>
            <a:r>
              <a:rPr dirty="0" sz="800" spc="-210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hacer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Importar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cargar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externos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disco.</a:t>
            </a:r>
            <a:endParaRPr sz="800">
              <a:latin typeface="Times New Roman"/>
              <a:cs typeface="Times New Roman"/>
            </a:endParaRPr>
          </a:p>
          <a:p>
            <a:pPr marL="12700" marR="530860">
              <a:lnSpc>
                <a:spcPct val="113799"/>
              </a:lnSpc>
              <a:spcBef>
                <a:spcPts val="50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Line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&amp;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Cable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también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copiar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proyectos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todos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demás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Haciendo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clic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Ver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,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sección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transversal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cable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5.20.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fase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números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(con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cero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fondo)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mostrar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color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rojo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mediante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Ver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Numeración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cables,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conductores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conexión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tierra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dibujados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color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gris,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mientras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conductores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conexión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tierra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negros.</a:t>
            </a:r>
            <a:endParaRPr sz="800">
              <a:latin typeface="Times New Roman"/>
              <a:cs typeface="Times New Roman"/>
            </a:endParaRPr>
          </a:p>
        </p:txBody>
      </p:sp>
      <p:grpSp>
        <p:nvGrpSpPr>
          <p:cNvPr id="14" name="object 14" descr=""/>
          <p:cNvGrpSpPr/>
          <p:nvPr/>
        </p:nvGrpSpPr>
        <p:grpSpPr>
          <a:xfrm>
            <a:off x="368299" y="7855112"/>
            <a:ext cx="661035" cy="13335"/>
            <a:chOff x="368299" y="7855112"/>
            <a:chExt cx="661035" cy="13335"/>
          </a:xfrm>
        </p:grpSpPr>
        <p:sp>
          <p:nvSpPr>
            <p:cNvPr id="15" name="object 15" descr=""/>
            <p:cNvSpPr/>
            <p:nvPr/>
          </p:nvSpPr>
          <p:spPr>
            <a:xfrm>
              <a:off x="368299" y="7855112"/>
              <a:ext cx="661035" cy="6985"/>
            </a:xfrm>
            <a:custGeom>
              <a:avLst/>
              <a:gdLst/>
              <a:ahLst/>
              <a:cxnLst/>
              <a:rect l="l" t="t" r="r" b="b"/>
              <a:pathLst>
                <a:path w="661035" h="6984">
                  <a:moveTo>
                    <a:pt x="660792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660792" y="0"/>
                  </a:lnTo>
                  <a:lnTo>
                    <a:pt x="660792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368287" y="7855114"/>
              <a:ext cx="661035" cy="13335"/>
            </a:xfrm>
            <a:custGeom>
              <a:avLst/>
              <a:gdLst/>
              <a:ahLst/>
              <a:cxnLst/>
              <a:rect l="l" t="t" r="r" b="b"/>
              <a:pathLst>
                <a:path w="661035" h="13334">
                  <a:moveTo>
                    <a:pt x="660793" y="0"/>
                  </a:moveTo>
                  <a:lnTo>
                    <a:pt x="654189" y="6604"/>
                  </a:lnTo>
                  <a:lnTo>
                    <a:pt x="0" y="6604"/>
                  </a:lnTo>
                  <a:lnTo>
                    <a:pt x="0" y="13220"/>
                  </a:lnTo>
                  <a:lnTo>
                    <a:pt x="654189" y="13220"/>
                  </a:lnTo>
                  <a:lnTo>
                    <a:pt x="660793" y="13220"/>
                  </a:lnTo>
                  <a:lnTo>
                    <a:pt x="660793" y="6604"/>
                  </a:lnTo>
                  <a:lnTo>
                    <a:pt x="660793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 descr=""/>
            <p:cNvSpPr/>
            <p:nvPr/>
          </p:nvSpPr>
          <p:spPr>
            <a:xfrm>
              <a:off x="368299" y="7855112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4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8" name="object 18" descr=""/>
          <p:cNvSpPr txBox="1"/>
          <p:nvPr/>
        </p:nvSpPr>
        <p:spPr>
          <a:xfrm>
            <a:off x="379347" y="7915112"/>
            <a:ext cx="64325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155</a:t>
            </a:r>
            <a:r>
              <a:rPr dirty="0" sz="800" spc="30" b="1">
                <a:latin typeface="Arial"/>
                <a:cs typeface="Arial"/>
              </a:rPr>
              <a:t> </a:t>
            </a:r>
            <a:r>
              <a:rPr dirty="0" sz="800" b="1">
                <a:latin typeface="Arial"/>
                <a:cs typeface="Arial"/>
              </a:rPr>
              <a:t>de</a:t>
            </a:r>
            <a:r>
              <a:rPr dirty="0" sz="800" spc="35" b="1">
                <a:latin typeface="Arial"/>
                <a:cs typeface="Arial"/>
              </a:rPr>
              <a:t> </a:t>
            </a:r>
            <a:r>
              <a:rPr dirty="0" sz="800" spc="-10" b="1">
                <a:latin typeface="Arial"/>
                <a:cs typeface="Arial"/>
              </a:rPr>
              <a:t>1189.</a:t>
            </a:r>
            <a:endParaRPr sz="800">
              <a:latin typeface="Arial"/>
              <a:cs typeface="Arial"/>
            </a:endParaRPr>
          </a:p>
        </p:txBody>
      </p:sp>
      <p:sp>
        <p:nvSpPr>
          <p:cNvPr id="20" name="object 20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21" name="object 21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124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19" name="object 19" descr=""/>
          <p:cNvSpPr txBox="1"/>
          <p:nvPr/>
        </p:nvSpPr>
        <p:spPr>
          <a:xfrm>
            <a:off x="1089080" y="8086919"/>
            <a:ext cx="4751705" cy="224091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algn="r" marR="241935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8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avanzado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4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54165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número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acuerdo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regla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secuencia: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primero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viene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cable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alto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número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conductores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número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cable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bajo.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gruesa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horizontal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suelo.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superficie.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zoom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copia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portapapeles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Windows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compatibles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formatos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metarchivo.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los</a:t>
            </a:r>
            <a:endParaRPr sz="800">
              <a:latin typeface="Times New Roman"/>
              <a:cs typeface="Times New Roman"/>
            </a:endParaRPr>
          </a:p>
          <a:p>
            <a:pPr marL="12700" marR="44450">
              <a:lnSpc>
                <a:spcPts val="880"/>
              </a:lnSpc>
              <a:spcBef>
                <a:spcPts val="434"/>
              </a:spcBef>
            </a:pPr>
            <a:r>
              <a:rPr dirty="0" sz="800" i="1">
                <a:latin typeface="Times New Roman"/>
                <a:cs typeface="Times New Roman"/>
              </a:rPr>
              <a:t>El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Verificar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LCC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ayuda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obtener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visión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general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rendimiento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de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dominio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frecuencia.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característica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describe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separado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subsección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5.4.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9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 spc="10">
                <a:latin typeface="Times New Roman"/>
                <a:cs typeface="Times New Roman"/>
              </a:rPr>
              <a:t>Al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crear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un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modelo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línea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/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cable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Noda,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el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programa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Armafit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ejecuta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automáticamente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para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crear</a:t>
            </a:r>
            <a:endParaRPr sz="800">
              <a:latin typeface="Times New Roman"/>
              <a:cs typeface="Times New Roman"/>
            </a:endParaRPr>
          </a:p>
          <a:p>
            <a:pPr marL="12700" marR="211454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lib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requerido.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comando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Armafit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Herramientas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Opciones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/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Preferencias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los</a:t>
            </a:r>
            <a:r>
              <a:rPr dirty="0" sz="800" spc="10">
                <a:latin typeface="Times New Roman"/>
                <a:cs typeface="Times New Roman"/>
              </a:rPr>
              <a:t> El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archivo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por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lotes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Courier New"/>
                <a:cs typeface="Courier New"/>
              </a:rPr>
              <a:t>runAF.bat</a:t>
            </a:r>
            <a:r>
              <a:rPr dirty="0" sz="800" spc="-245">
                <a:latin typeface="Courier New"/>
                <a:cs typeface="Courier New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se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distribuye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con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ATPDraw.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2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49847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compatible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todos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diversos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eléctricos: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Bergeron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(KCLee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Clarke),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PI-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equivalentes,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JMarti,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Noda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Semlyen.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sencillo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cambiar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entre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diferentes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modelos.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Tipo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sistema,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seleccionar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Línea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aérea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Cable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un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solo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núcleo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o</a:t>
            </a:r>
            <a:endParaRPr sz="8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935015" y="165100"/>
            <a:ext cx="5226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5" name="object 5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678"/>
                  </a:lnTo>
                  <a:lnTo>
                    <a:pt x="142755" y="98678"/>
                  </a:lnTo>
                  <a:lnTo>
                    <a:pt x="136180" y="99986"/>
                  </a:lnTo>
                  <a:lnTo>
                    <a:pt x="104587" y="124182"/>
                  </a:lnTo>
                  <a:lnTo>
                    <a:pt x="98048" y="143385"/>
                  </a:lnTo>
                  <a:lnTo>
                    <a:pt x="98048" y="569369"/>
                  </a:lnTo>
                  <a:lnTo>
                    <a:pt x="117977" y="603813"/>
                  </a:lnTo>
                  <a:lnTo>
                    <a:pt x="142755" y="614076"/>
                  </a:lnTo>
                  <a:lnTo>
                    <a:pt x="1886711" y="614076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4076"/>
                  </a:moveTo>
                  <a:lnTo>
                    <a:pt x="1744971" y="614076"/>
                  </a:lnTo>
                  <a:lnTo>
                    <a:pt x="1751545" y="612768"/>
                  </a:lnTo>
                  <a:lnTo>
                    <a:pt x="1764174" y="607537"/>
                  </a:lnTo>
                  <a:lnTo>
                    <a:pt x="1788370" y="575944"/>
                  </a:lnTo>
                  <a:lnTo>
                    <a:pt x="1789678" y="569369"/>
                  </a:lnTo>
                  <a:lnTo>
                    <a:pt x="1789678" y="143385"/>
                  </a:lnTo>
                  <a:lnTo>
                    <a:pt x="1769748" y="108942"/>
                  </a:lnTo>
                  <a:lnTo>
                    <a:pt x="1744971" y="98678"/>
                  </a:lnTo>
                  <a:lnTo>
                    <a:pt x="1886711" y="98678"/>
                  </a:lnTo>
                  <a:lnTo>
                    <a:pt x="1886711" y="614076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932176" y="500448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5453" y="528634"/>
                  </a:moveTo>
                  <a:lnTo>
                    <a:pt x="49392" y="528634"/>
                  </a:lnTo>
                  <a:lnTo>
                    <a:pt x="45954" y="528303"/>
                  </a:lnTo>
                  <a:lnTo>
                    <a:pt x="10837" y="507885"/>
                  </a:lnTo>
                  <a:lnTo>
                    <a:pt x="0" y="479207"/>
                  </a:lnTo>
                  <a:lnTo>
                    <a:pt x="0" y="475770"/>
                  </a:lnTo>
                  <a:lnTo>
                    <a:pt x="0" y="49361"/>
                  </a:lnTo>
                  <a:lnTo>
                    <a:pt x="17937" y="12885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58890" y="396"/>
                  </a:lnTo>
                  <a:lnTo>
                    <a:pt x="1662295" y="1123"/>
                  </a:lnTo>
                  <a:lnTo>
                    <a:pt x="1665699" y="1651"/>
                  </a:lnTo>
                  <a:lnTo>
                    <a:pt x="1697864" y="26101"/>
                  </a:lnTo>
                  <a:lnTo>
                    <a:pt x="1704845" y="49361"/>
                  </a:lnTo>
                  <a:lnTo>
                    <a:pt x="1704845" y="479207"/>
                  </a:lnTo>
                  <a:lnTo>
                    <a:pt x="1686907" y="515418"/>
                  </a:lnTo>
                  <a:lnTo>
                    <a:pt x="1658890" y="528237"/>
                  </a:lnTo>
                  <a:lnTo>
                    <a:pt x="1655453" y="52863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171"/>
              <a:ext cx="145374" cy="145374"/>
            </a:xfrm>
            <a:prstGeom prst="rect">
              <a:avLst/>
            </a:prstGeom>
          </p:spPr>
        </p:pic>
      </p:grpSp>
      <p:sp>
        <p:nvSpPr>
          <p:cNvPr id="8" name="object 8" descr=""/>
          <p:cNvSpPr txBox="1"/>
          <p:nvPr/>
        </p:nvSpPr>
        <p:spPr>
          <a:xfrm>
            <a:off x="1089080" y="5787321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595687" y="5767497"/>
            <a:ext cx="1841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155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1089080" y="317278"/>
            <a:ext cx="3140710" cy="382270"/>
          </a:xfrm>
          <a:prstGeom prst="rect">
            <a:avLst/>
          </a:prstGeom>
        </p:spPr>
        <p:txBody>
          <a:bodyPr wrap="square" lIns="0" tIns="679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535"/>
              </a:spcBef>
            </a:pPr>
            <a:r>
              <a:rPr dirty="0" sz="800" i="1">
                <a:latin typeface="Times New Roman"/>
                <a:cs typeface="Times New Roman"/>
              </a:rPr>
              <a:t>Tubo</a:t>
            </a:r>
            <a:r>
              <a:rPr dirty="0" sz="800" spc="3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3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cierre</a:t>
            </a:r>
            <a:r>
              <a:rPr dirty="0" sz="800" spc="35" i="1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.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445"/>
              </a:spcBef>
            </a:pP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Cable,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entre: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3224472" y="713754"/>
            <a:ext cx="2747645" cy="125476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ct val="100000"/>
              </a:lnSpc>
            </a:pPr>
            <a:endParaRPr sz="600">
              <a:latin typeface="Times New Roman"/>
              <a:cs typeface="Times New Roman"/>
            </a:endParaRPr>
          </a:p>
          <a:p>
            <a:pPr marL="38100">
              <a:lnSpc>
                <a:spcPct val="100000"/>
              </a:lnSpc>
              <a:spcBef>
                <a:spcPts val="5"/>
              </a:spcBef>
            </a:pPr>
            <a:r>
              <a:rPr dirty="0" baseline="6944" sz="1200" spc="-89" b="1" i="1">
                <a:latin typeface="Times New Roman"/>
                <a:cs typeface="Times New Roman"/>
              </a:rPr>
              <a:t>Model</a:t>
            </a:r>
            <a:r>
              <a:rPr dirty="0" sz="600" spc="-60">
                <a:latin typeface="Arial MT"/>
                <a:cs typeface="Arial MT"/>
              </a:rPr>
              <a:t>T</a:t>
            </a:r>
            <a:r>
              <a:rPr dirty="0" baseline="6944" sz="1200" spc="-89" b="1" i="1">
                <a:latin typeface="Times New Roman"/>
                <a:cs typeface="Times New Roman"/>
              </a:rPr>
              <a:t>o</a:t>
            </a:r>
            <a:r>
              <a:rPr dirty="0" sz="600" spc="-60">
                <a:latin typeface="Arial MT"/>
                <a:cs typeface="Arial MT"/>
              </a:rPr>
              <a:t>ra</a:t>
            </a:r>
            <a:r>
              <a:rPr dirty="0" baseline="6944" sz="1200" spc="-89" b="1" i="1">
                <a:latin typeface="Times New Roman"/>
                <a:cs typeface="Times New Roman"/>
              </a:rPr>
              <a:t>/</a:t>
            </a:r>
            <a:r>
              <a:rPr dirty="0" sz="600" spc="-60">
                <a:latin typeface="Arial MT"/>
                <a:cs typeface="Arial MT"/>
              </a:rPr>
              <a:t>d</a:t>
            </a:r>
            <a:r>
              <a:rPr dirty="0" baseline="6944" sz="1200" spc="-89" b="1" i="1">
                <a:latin typeface="Times New Roman"/>
                <a:cs typeface="Times New Roman"/>
              </a:rPr>
              <a:t>T</a:t>
            </a:r>
            <a:r>
              <a:rPr dirty="0" sz="600" spc="-60">
                <a:latin typeface="Arial MT"/>
                <a:cs typeface="Arial MT"/>
              </a:rPr>
              <a:t>u</a:t>
            </a:r>
            <a:r>
              <a:rPr dirty="0" baseline="6944" sz="1200" spc="-89" b="1" i="1">
                <a:latin typeface="Times New Roman"/>
                <a:cs typeface="Times New Roman"/>
              </a:rPr>
              <a:t>i</a:t>
            </a:r>
            <a:r>
              <a:rPr dirty="0" sz="600" spc="-60">
                <a:latin typeface="Arial MT"/>
                <a:cs typeface="Arial MT"/>
              </a:rPr>
              <a:t>c</a:t>
            </a:r>
            <a:r>
              <a:rPr dirty="0" baseline="6944" sz="1200" spc="-89" b="1" i="1">
                <a:latin typeface="Times New Roman"/>
                <a:cs typeface="Times New Roman"/>
              </a:rPr>
              <a:t>p</a:t>
            </a:r>
            <a:r>
              <a:rPr dirty="0" sz="600" spc="-60">
                <a:latin typeface="Arial MT"/>
                <a:cs typeface="Arial MT"/>
              </a:rPr>
              <a:t>ie</a:t>
            </a:r>
            <a:r>
              <a:rPr dirty="0" baseline="6944" sz="1200" spc="-89" b="1" i="1">
                <a:latin typeface="Times New Roman"/>
                <a:cs typeface="Times New Roman"/>
              </a:rPr>
              <a:t>o</a:t>
            </a:r>
            <a:r>
              <a:rPr dirty="0" sz="600" spc="-60">
                <a:latin typeface="Arial MT"/>
                <a:cs typeface="Arial MT"/>
              </a:rPr>
              <a:t>nd</a:t>
            </a:r>
            <a:r>
              <a:rPr dirty="0" baseline="6944" sz="1200" spc="-89">
                <a:latin typeface="Times New Roman"/>
                <a:cs typeface="Times New Roman"/>
              </a:rPr>
              <a:t>:</a:t>
            </a:r>
            <a:r>
              <a:rPr dirty="0" sz="600" spc="-60">
                <a:latin typeface="Arial MT"/>
                <a:cs typeface="Arial MT"/>
              </a:rPr>
              <a:t>o...</a:t>
            </a:r>
            <a:endParaRPr sz="600">
              <a:latin typeface="Arial MT"/>
              <a:cs typeface="Arial MT"/>
            </a:endParaRPr>
          </a:p>
          <a:p>
            <a:pPr marL="38100">
              <a:lnSpc>
                <a:spcPct val="100000"/>
              </a:lnSpc>
              <a:spcBef>
                <a:spcPts val="600"/>
              </a:spcBef>
            </a:pPr>
            <a:r>
              <a:rPr dirty="0" sz="800" i="1">
                <a:latin typeface="Times New Roman"/>
                <a:cs typeface="Times New Roman"/>
              </a:rPr>
              <a:t>Bergeron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: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parámetro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constante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KCLee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Clark</a:t>
            </a:r>
            <a:endParaRPr sz="800">
              <a:latin typeface="Times New Roman"/>
              <a:cs typeface="Times New Roman"/>
            </a:endParaRPr>
          </a:p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sz="800" i="1">
                <a:latin typeface="Times New Roman"/>
                <a:cs typeface="Times New Roman"/>
              </a:rPr>
              <a:t>PI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: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equivalente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PI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nominal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(líneas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cortas)</a:t>
            </a:r>
            <a:endParaRPr sz="800">
              <a:latin typeface="Times New Roman"/>
              <a:cs typeface="Times New Roman"/>
            </a:endParaRPr>
          </a:p>
          <a:p>
            <a:pPr marL="427355" marR="279400" indent="-389890">
              <a:lnSpc>
                <a:spcPts val="880"/>
              </a:lnSpc>
              <a:spcBef>
                <a:spcPts val="229"/>
              </a:spcBef>
            </a:pPr>
            <a:r>
              <a:rPr dirty="0" sz="800" i="1">
                <a:latin typeface="Times New Roman"/>
                <a:cs typeface="Times New Roman"/>
              </a:rPr>
              <a:t>JMarti</a:t>
            </a:r>
            <a:r>
              <a:rPr dirty="0" sz="800" spc="8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: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dependiente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frecuencia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constante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matriz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transformación</a:t>
            </a:r>
            <a:endParaRPr sz="800">
              <a:latin typeface="Times New Roman"/>
              <a:cs typeface="Times New Roman"/>
            </a:endParaRPr>
          </a:p>
          <a:p>
            <a:pPr marL="374650" marR="176530" indent="-337185">
              <a:lnSpc>
                <a:spcPts val="880"/>
              </a:lnSpc>
              <a:spcBef>
                <a:spcPts val="425"/>
              </a:spcBef>
            </a:pPr>
            <a:r>
              <a:rPr dirty="0" sz="800" i="1">
                <a:latin typeface="Times New Roman"/>
                <a:cs typeface="Times New Roman"/>
              </a:rPr>
              <a:t>Noda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: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dependiente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frecuencia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(no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compatible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ABLE</a:t>
            </a:r>
            <a:r>
              <a:rPr dirty="0" sz="6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ONSTANTS</a:t>
            </a:r>
            <a:r>
              <a:rPr dirty="0" sz="600" spc="85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)</a:t>
            </a:r>
            <a:endParaRPr sz="800">
              <a:latin typeface="Times New Roman"/>
              <a:cs typeface="Times New Roman"/>
            </a:endParaRPr>
          </a:p>
          <a:p>
            <a:pPr marL="38100">
              <a:lnSpc>
                <a:spcPct val="100000"/>
              </a:lnSpc>
              <a:spcBef>
                <a:spcPts val="330"/>
              </a:spcBef>
            </a:pPr>
            <a:r>
              <a:rPr dirty="0" sz="800" i="1">
                <a:latin typeface="Times New Roman"/>
                <a:cs typeface="Times New Roman"/>
              </a:rPr>
              <a:t>Semlyen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: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ajustado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simple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dependiente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frecuencia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1141943" y="771903"/>
            <a:ext cx="1414780" cy="117030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 i="1">
                <a:latin typeface="Times New Roman"/>
                <a:cs typeface="Times New Roman"/>
              </a:rPr>
              <a:t>Tipo</a:t>
            </a:r>
            <a:r>
              <a:rPr dirty="0" sz="800" spc="40" b="1" i="1">
                <a:latin typeface="Times New Roman"/>
                <a:cs typeface="Times New Roman"/>
              </a:rPr>
              <a:t> </a:t>
            </a:r>
            <a:r>
              <a:rPr dirty="0" sz="800" b="1" i="1">
                <a:latin typeface="Times New Roman"/>
                <a:cs typeface="Times New Roman"/>
              </a:rPr>
              <a:t>de</a:t>
            </a:r>
            <a:r>
              <a:rPr dirty="0" sz="800" spc="45" b="1" i="1">
                <a:latin typeface="Times New Roman"/>
                <a:cs typeface="Times New Roman"/>
              </a:rPr>
              <a:t> </a:t>
            </a:r>
            <a:r>
              <a:rPr dirty="0" sz="800" b="1" i="1">
                <a:latin typeface="Times New Roman"/>
                <a:cs typeface="Times New Roman"/>
              </a:rPr>
              <a:t>sistema</a:t>
            </a:r>
            <a:r>
              <a:rPr dirty="0" sz="800" spc="45" b="1" i="1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: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705"/>
              </a:spcBef>
            </a:pPr>
            <a:r>
              <a:rPr dirty="0" sz="800" i="1">
                <a:latin typeface="Times New Roman"/>
                <a:cs typeface="Times New Roman"/>
              </a:rPr>
              <a:t>Línea</a:t>
            </a:r>
            <a:r>
              <a:rPr dirty="0" sz="800" spc="3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aérea</a:t>
            </a:r>
            <a:r>
              <a:rPr dirty="0" sz="800" spc="3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: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ONSTANTES</a:t>
            </a:r>
            <a:r>
              <a:rPr dirty="0" sz="6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INE</a:t>
            </a:r>
            <a:endParaRPr sz="600">
              <a:latin typeface="Times New Roman"/>
              <a:cs typeface="Times New Roman"/>
            </a:endParaRPr>
          </a:p>
          <a:p>
            <a:pPr marL="12700">
              <a:lnSpc>
                <a:spcPts val="919"/>
              </a:lnSpc>
              <a:spcBef>
                <a:spcPts val="135"/>
              </a:spcBef>
            </a:pPr>
            <a:r>
              <a:rPr dirty="0" sz="800" i="1">
                <a:latin typeface="Times New Roman"/>
                <a:cs typeface="Times New Roman"/>
              </a:rPr>
              <a:t>Cables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un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solo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núcleo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:</a:t>
            </a:r>
            <a:endParaRPr sz="800">
              <a:latin typeface="Times New Roman"/>
              <a:cs typeface="Times New Roman"/>
            </a:endParaRPr>
          </a:p>
          <a:p>
            <a:pPr marL="368935">
              <a:lnSpc>
                <a:spcPts val="919"/>
              </a:lnSpc>
            </a:pPr>
            <a:r>
              <a:rPr dirty="0" sz="800">
                <a:latin typeface="Times New Roman"/>
                <a:cs typeface="Times New Roman"/>
              </a:rPr>
              <a:t>C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ABLE</a:t>
            </a:r>
            <a:r>
              <a:rPr dirty="0" sz="600" spc="1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ARÁMETROS</a:t>
            </a:r>
            <a:r>
              <a:rPr dirty="0" sz="600" spc="45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o</a:t>
            </a:r>
            <a:endParaRPr sz="800">
              <a:latin typeface="Times New Roman"/>
              <a:cs typeface="Times New Roman"/>
            </a:endParaRPr>
          </a:p>
          <a:p>
            <a:pPr marL="368935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C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ABLE</a:t>
            </a:r>
            <a:r>
              <a:rPr dirty="0" sz="6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600" spc="-10">
                <a:latin typeface="Times New Roman"/>
                <a:cs typeface="Times New Roman"/>
              </a:rPr>
              <a:t>ONSTANTS</a:t>
            </a:r>
            <a:endParaRPr sz="600">
              <a:latin typeface="Times New Roman"/>
              <a:cs typeface="Times New Roman"/>
            </a:endParaRPr>
          </a:p>
          <a:p>
            <a:pPr marL="12700">
              <a:lnSpc>
                <a:spcPts val="919"/>
              </a:lnSpc>
              <a:spcBef>
                <a:spcPts val="340"/>
              </a:spcBef>
            </a:pPr>
            <a:r>
              <a:rPr dirty="0" sz="800" i="1">
                <a:latin typeface="Times New Roman"/>
                <a:cs typeface="Times New Roman"/>
              </a:rPr>
              <a:t>Tubo</a:t>
            </a:r>
            <a:r>
              <a:rPr dirty="0" sz="800" spc="3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3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cierre</a:t>
            </a:r>
            <a:r>
              <a:rPr dirty="0" sz="800" spc="35" i="1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:</a:t>
            </a:r>
            <a:endParaRPr sz="800">
              <a:latin typeface="Times New Roman"/>
              <a:cs typeface="Times New Roman"/>
            </a:endParaRPr>
          </a:p>
          <a:p>
            <a:pPr marL="368935">
              <a:lnSpc>
                <a:spcPts val="919"/>
              </a:lnSpc>
            </a:pPr>
            <a:r>
              <a:rPr dirty="0" sz="800">
                <a:latin typeface="Times New Roman"/>
                <a:cs typeface="Times New Roman"/>
              </a:rPr>
              <a:t>C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ABLE</a:t>
            </a:r>
            <a:r>
              <a:rPr dirty="0" sz="6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ARÁMETROS</a:t>
            </a:r>
            <a:r>
              <a:rPr dirty="0" sz="600" spc="105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o</a:t>
            </a:r>
            <a:endParaRPr sz="800">
              <a:latin typeface="Times New Roman"/>
              <a:cs typeface="Times New Roman"/>
            </a:endParaRPr>
          </a:p>
          <a:p>
            <a:pPr marL="368935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C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ABLE</a:t>
            </a:r>
            <a:r>
              <a:rPr dirty="0" sz="6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600" spc="-10">
                <a:latin typeface="Times New Roman"/>
                <a:cs typeface="Times New Roman"/>
              </a:rPr>
              <a:t>ONSTANTS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1089080" y="2121243"/>
            <a:ext cx="5398135" cy="327787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 marR="5080">
              <a:lnSpc>
                <a:spcPct val="113799"/>
              </a:lnSpc>
              <a:spcBef>
                <a:spcPts val="90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Datos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línea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/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cable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figura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5.20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realmente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consta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páginas: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página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modelo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línea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 i="1">
                <a:latin typeface="Times New Roman"/>
                <a:cs typeface="Times New Roman"/>
              </a:rPr>
              <a:t>cable</a:t>
            </a:r>
            <a:r>
              <a:rPr dirty="0" sz="800" spc="50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página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página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nodo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parámetros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utilizados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LCC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idénticos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de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Capítulo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XXI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CONSTANTES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Capítulo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XXIII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CONSTANTES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CABLE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partes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del</a:t>
            </a:r>
            <a:endParaRPr sz="800">
              <a:latin typeface="Times New Roman"/>
              <a:cs typeface="Times New Roman"/>
            </a:endParaRPr>
          </a:p>
          <a:p>
            <a:pPr marL="12700" marR="48260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Libro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reglas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[3].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datos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estándar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página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comunes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todos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tipos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cable.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tiene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siguientes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parámetros:</a:t>
            </a:r>
            <a:endParaRPr sz="800">
              <a:latin typeface="Times New Roman"/>
              <a:cs typeface="Times New Roman"/>
            </a:endParaRPr>
          </a:p>
          <a:p>
            <a:pPr marL="1096010" marR="1296035">
              <a:lnSpc>
                <a:spcPct val="115599"/>
              </a:lnSpc>
              <a:spcBef>
                <a:spcPts val="585"/>
              </a:spcBef>
            </a:pPr>
            <a:r>
              <a:rPr dirty="0" sz="600" b="1">
                <a:latin typeface="Courier New"/>
                <a:cs typeface="Courier New"/>
              </a:rPr>
              <a:t>Rho:</a:t>
            </a:r>
            <a:r>
              <a:rPr dirty="0" sz="600" spc="55" b="1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resistividad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suelo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ohmios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tierra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homogénea </a:t>
            </a:r>
            <a:r>
              <a:rPr dirty="0" sz="600">
                <a:latin typeface="Courier New"/>
                <a:cs typeface="Courier New"/>
              </a:rPr>
              <a:t>(Teoría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Carson).</a:t>
            </a:r>
            <a:endParaRPr sz="600">
              <a:latin typeface="Courier New"/>
              <a:cs typeface="Courier New"/>
            </a:endParaRPr>
          </a:p>
          <a:p>
            <a:pPr marL="1096010" marR="1343660">
              <a:lnSpc>
                <a:spcPct val="115599"/>
              </a:lnSpc>
              <a:spcBef>
                <a:spcPts val="315"/>
              </a:spcBef>
            </a:pPr>
            <a:r>
              <a:rPr dirty="0" sz="600" b="1">
                <a:latin typeface="Courier New"/>
                <a:cs typeface="Courier New"/>
              </a:rPr>
              <a:t>Freq.</a:t>
            </a:r>
            <a:r>
              <a:rPr dirty="0" sz="600" spc="55" b="1">
                <a:latin typeface="Courier New"/>
                <a:cs typeface="Courier New"/>
              </a:rPr>
              <a:t> </a:t>
            </a:r>
            <a:r>
              <a:rPr dirty="0" sz="600" b="1">
                <a:latin typeface="Courier New"/>
                <a:cs typeface="Courier New"/>
              </a:rPr>
              <a:t>init</a:t>
            </a:r>
            <a:r>
              <a:rPr dirty="0" sz="600" spc="55" b="1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: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frecuencia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que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serán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los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parámetros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línea </a:t>
            </a:r>
            <a:r>
              <a:rPr dirty="0" sz="600">
                <a:latin typeface="Courier New"/>
                <a:cs typeface="Courier New"/>
              </a:rPr>
              <a:t>calculado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(Bergeron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y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PI)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o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punto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frecuencia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más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 spc="-20">
                <a:latin typeface="Courier New"/>
                <a:cs typeface="Courier New"/>
              </a:rPr>
              <a:t>bajo </a:t>
            </a:r>
            <a:r>
              <a:rPr dirty="0" sz="600">
                <a:latin typeface="Courier New"/>
                <a:cs typeface="Courier New"/>
              </a:rPr>
              <a:t>(JMarti,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Noda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y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Semlyen)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ajuste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parámetros.</a:t>
            </a:r>
            <a:endParaRPr sz="600">
              <a:latin typeface="Courier New"/>
              <a:cs typeface="Courier New"/>
            </a:endParaRPr>
          </a:p>
          <a:p>
            <a:pPr marL="1096010" marR="1296035">
              <a:lnSpc>
                <a:spcPct val="115599"/>
              </a:lnSpc>
              <a:spcBef>
                <a:spcPts val="260"/>
              </a:spcBef>
            </a:pPr>
            <a:r>
              <a:rPr dirty="0" sz="600" b="1">
                <a:latin typeface="Courier New"/>
                <a:cs typeface="Courier New"/>
              </a:rPr>
              <a:t>Longitud</a:t>
            </a:r>
            <a:r>
              <a:rPr dirty="0" sz="600" spc="45" b="1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: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longitud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línea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aérea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[m]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/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[km]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o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[millas]. </a:t>
            </a:r>
            <a:r>
              <a:rPr dirty="0" sz="600">
                <a:latin typeface="Courier New"/>
                <a:cs typeface="Courier New"/>
              </a:rPr>
              <a:t>Establezca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longitud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como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texto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opción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icono.</a:t>
            </a: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5.23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estándar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todos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cable.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72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 b="1">
                <a:latin typeface="Times New Roman"/>
                <a:cs typeface="Times New Roman"/>
              </a:rPr>
              <a:t>5.3.1</a:t>
            </a:r>
            <a:r>
              <a:rPr dirty="0" sz="800" spc="6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Configuración</a:t>
            </a:r>
            <a:r>
              <a:rPr dirty="0" sz="800" spc="7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</a:t>
            </a:r>
            <a:r>
              <a:rPr dirty="0" sz="800" spc="7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página</a:t>
            </a:r>
            <a:r>
              <a:rPr dirty="0" sz="800" spc="7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</a:t>
            </a:r>
            <a:r>
              <a:rPr dirty="0" sz="800" spc="6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modelo</a:t>
            </a:r>
            <a:r>
              <a:rPr dirty="0" sz="800" spc="7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y</a:t>
            </a:r>
            <a:r>
              <a:rPr dirty="0" sz="800" spc="7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datos</a:t>
            </a:r>
            <a:r>
              <a:rPr dirty="0" sz="800" spc="7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para</a:t>
            </a:r>
            <a:r>
              <a:rPr dirty="0" sz="800" spc="7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líneas</a:t>
            </a:r>
            <a:r>
              <a:rPr dirty="0" sz="800" spc="65" b="1">
                <a:latin typeface="Times New Roman"/>
                <a:cs typeface="Times New Roman"/>
              </a:rPr>
              <a:t> </a:t>
            </a:r>
            <a:r>
              <a:rPr dirty="0" sz="800" spc="-10" b="1">
                <a:latin typeface="Times New Roman"/>
                <a:cs typeface="Times New Roman"/>
              </a:rPr>
              <a:t>aéreas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aéreas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transmisión,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configuración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tipo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sistema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siguiente.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Alta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precisión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(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700">
                <a:latin typeface="Courier New"/>
                <a:cs typeface="Courier New"/>
              </a:rPr>
              <a:t>FCAR</a:t>
            </a:r>
            <a:r>
              <a:rPr dirty="0" sz="700" spc="110">
                <a:latin typeface="Courier New"/>
                <a:cs typeface="Courier New"/>
              </a:rPr>
              <a:t> </a:t>
            </a:r>
            <a:r>
              <a:rPr dirty="0" sz="700">
                <a:latin typeface="Courier New"/>
                <a:cs typeface="Courier New"/>
              </a:rPr>
              <a:t>=</a:t>
            </a:r>
            <a:r>
              <a:rPr dirty="0" sz="700" spc="105">
                <a:latin typeface="Courier New"/>
                <a:cs typeface="Courier New"/>
              </a:rPr>
              <a:t> </a:t>
            </a:r>
            <a:r>
              <a:rPr dirty="0" sz="700">
                <a:latin typeface="Courier New"/>
                <a:cs typeface="Courier New"/>
              </a:rPr>
              <a:t>en</a:t>
            </a:r>
            <a:r>
              <a:rPr dirty="0" sz="700" spc="110">
                <a:latin typeface="Courier New"/>
                <a:cs typeface="Courier New"/>
              </a:rPr>
              <a:t> </a:t>
            </a:r>
            <a:r>
              <a:rPr dirty="0" sz="700">
                <a:latin typeface="Courier New"/>
                <a:cs typeface="Courier New"/>
              </a:rPr>
              <a:t>blanco</a:t>
            </a:r>
            <a:r>
              <a:rPr dirty="0" sz="700" spc="-175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)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utiliza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todos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casos.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Especifique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número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fases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cuadro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combinado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#Ph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.</a:t>
            </a:r>
            <a:endParaRPr sz="800">
              <a:latin typeface="Times New Roman"/>
              <a:cs typeface="Times New Roman"/>
            </a:endParaRPr>
          </a:p>
          <a:p>
            <a:pPr marL="12700" marR="1998980">
              <a:lnSpc>
                <a:spcPct val="115599"/>
              </a:lnSpc>
              <a:spcBef>
                <a:spcPts val="635"/>
              </a:spcBef>
            </a:pPr>
            <a:r>
              <a:rPr dirty="0" sz="600" b="1">
                <a:latin typeface="Courier New"/>
                <a:cs typeface="Courier New"/>
              </a:rPr>
              <a:t>Transpuesto:</a:t>
            </a:r>
            <a:r>
              <a:rPr dirty="0" sz="600" spc="55" b="1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supone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que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línea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aérea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transpone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si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botón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spc="-20">
                <a:latin typeface="Courier New"/>
                <a:cs typeface="Courier New"/>
              </a:rPr>
              <a:t>está </a:t>
            </a:r>
            <a:r>
              <a:rPr dirty="0" sz="600">
                <a:latin typeface="Courier New"/>
                <a:cs typeface="Courier New"/>
              </a:rPr>
              <a:t>comprobado.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Deshabilitado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para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tipo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modelo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 spc="-25">
                <a:latin typeface="Courier New"/>
                <a:cs typeface="Courier New"/>
              </a:rPr>
              <a:t>PI.</a:t>
            </a:r>
            <a:endParaRPr sz="600">
              <a:latin typeface="Courier New"/>
              <a:cs typeface="Courier New"/>
            </a:endParaRPr>
          </a:p>
          <a:p>
            <a:pPr marL="12700" marR="571500">
              <a:lnSpc>
                <a:spcPct val="122900"/>
              </a:lnSpc>
              <a:spcBef>
                <a:spcPts val="210"/>
              </a:spcBef>
            </a:pPr>
            <a:r>
              <a:rPr dirty="0" sz="600" b="1">
                <a:latin typeface="Courier New"/>
                <a:cs typeface="Courier New"/>
              </a:rPr>
              <a:t>Agrupación</a:t>
            </a:r>
            <a:r>
              <a:rPr dirty="0" sz="600" spc="85" b="1">
                <a:latin typeface="Courier New"/>
                <a:cs typeface="Courier New"/>
              </a:rPr>
              <a:t> </a:t>
            </a:r>
            <a:r>
              <a:rPr dirty="0" sz="600" b="1">
                <a:latin typeface="Courier New"/>
                <a:cs typeface="Courier New"/>
              </a:rPr>
              <a:t>automática:</a:t>
            </a:r>
            <a:r>
              <a:rPr dirty="0" sz="600" spc="90" b="1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cuando</a:t>
            </a:r>
            <a:r>
              <a:rPr dirty="0" sz="600" spc="9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está</a:t>
            </a:r>
            <a:r>
              <a:rPr dirty="0" sz="600" spc="9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seleccionada,</a:t>
            </a:r>
            <a:r>
              <a:rPr dirty="0" sz="600" spc="8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esto</a:t>
            </a:r>
            <a:r>
              <a:rPr dirty="0" sz="600" spc="9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habilita</a:t>
            </a:r>
            <a:r>
              <a:rPr dirty="0" sz="600" spc="9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9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función</a:t>
            </a:r>
            <a:r>
              <a:rPr dirty="0" sz="600" spc="8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9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agrupación</a:t>
            </a:r>
            <a:r>
              <a:rPr dirty="0" sz="600" spc="9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automática</a:t>
            </a:r>
            <a:r>
              <a:rPr dirty="0" sz="600" spc="90">
                <a:latin typeface="Courier New"/>
                <a:cs typeface="Courier New"/>
              </a:rPr>
              <a:t> </a:t>
            </a:r>
            <a:r>
              <a:rPr dirty="0" sz="600" spc="-25">
                <a:latin typeface="Courier New"/>
                <a:cs typeface="Courier New"/>
              </a:rPr>
              <a:t>de </a:t>
            </a:r>
            <a:r>
              <a:rPr dirty="0" sz="600">
                <a:latin typeface="Courier New"/>
                <a:cs typeface="Courier New"/>
              </a:rPr>
              <a:t>CONSTANTES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LÍNEA.</a:t>
            </a: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370"/>
              </a:spcBef>
            </a:pPr>
            <a:r>
              <a:rPr dirty="0" sz="600" b="1">
                <a:latin typeface="Courier New"/>
                <a:cs typeface="Courier New"/>
              </a:rPr>
              <a:t>Efecto</a:t>
            </a:r>
            <a:r>
              <a:rPr dirty="0" sz="600" spc="45" b="1">
                <a:latin typeface="Courier New"/>
                <a:cs typeface="Courier New"/>
              </a:rPr>
              <a:t> </a:t>
            </a:r>
            <a:r>
              <a:rPr dirty="0" sz="600" b="1">
                <a:latin typeface="Courier New"/>
                <a:cs typeface="Courier New"/>
              </a:rPr>
              <a:t>de</a:t>
            </a:r>
            <a:r>
              <a:rPr dirty="0" sz="600" spc="50" b="1">
                <a:latin typeface="Courier New"/>
                <a:cs typeface="Courier New"/>
              </a:rPr>
              <a:t> </a:t>
            </a:r>
            <a:r>
              <a:rPr dirty="0" sz="600" b="1">
                <a:latin typeface="Courier New"/>
                <a:cs typeface="Courier New"/>
              </a:rPr>
              <a:t>piel:</a:t>
            </a:r>
            <a:r>
              <a:rPr dirty="0" sz="600" spc="45" b="1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si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marca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botón,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supone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un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efecto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piel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(IX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=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4),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 spc="-25">
                <a:latin typeface="Courier New"/>
                <a:cs typeface="Courier New"/>
              </a:rPr>
              <a:t>si</a:t>
            </a: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600">
                <a:latin typeface="Courier New"/>
                <a:cs typeface="Courier New"/>
              </a:rPr>
              <a:t>sin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marcar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sin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corrección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efecto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piel.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opción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REACT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está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configurada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IX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=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spc="-25">
                <a:latin typeface="Courier New"/>
                <a:cs typeface="Courier New"/>
              </a:rPr>
              <a:t>0.</a:t>
            </a: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425"/>
              </a:spcBef>
            </a:pPr>
            <a:r>
              <a:rPr dirty="0" sz="600" b="1">
                <a:latin typeface="Courier New"/>
                <a:cs typeface="Courier New"/>
              </a:rPr>
              <a:t>Métrico</a:t>
            </a:r>
            <a:r>
              <a:rPr dirty="0" sz="600" spc="60" b="1">
                <a:latin typeface="Courier New"/>
                <a:cs typeface="Courier New"/>
              </a:rPr>
              <a:t> </a:t>
            </a:r>
            <a:r>
              <a:rPr dirty="0" sz="600" b="1">
                <a:latin typeface="Courier New"/>
                <a:cs typeface="Courier New"/>
              </a:rPr>
              <a:t>/</a:t>
            </a:r>
            <a:r>
              <a:rPr dirty="0" sz="600" spc="65" b="1">
                <a:latin typeface="Courier New"/>
                <a:cs typeface="Courier New"/>
              </a:rPr>
              <a:t> </a:t>
            </a:r>
            <a:r>
              <a:rPr dirty="0" sz="600" b="1">
                <a:latin typeface="Courier New"/>
                <a:cs typeface="Courier New"/>
              </a:rPr>
              <a:t>Inglés:</a:t>
            </a:r>
            <a:r>
              <a:rPr dirty="0" sz="600" spc="65" b="1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Cambio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entre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los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sistemas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unidades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métrico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inglés.</a:t>
            </a:r>
            <a:endParaRPr sz="600">
              <a:latin typeface="Courier New"/>
              <a:cs typeface="Courier New"/>
            </a:endParaRPr>
          </a:p>
        </p:txBody>
      </p:sp>
      <p:grpSp>
        <p:nvGrpSpPr>
          <p:cNvPr id="14" name="object 14" descr=""/>
          <p:cNvGrpSpPr/>
          <p:nvPr/>
        </p:nvGrpSpPr>
        <p:grpSpPr>
          <a:xfrm>
            <a:off x="368299" y="6236131"/>
            <a:ext cx="502284" cy="13335"/>
            <a:chOff x="368299" y="6236131"/>
            <a:chExt cx="502284" cy="13335"/>
          </a:xfrm>
        </p:grpSpPr>
        <p:sp>
          <p:nvSpPr>
            <p:cNvPr id="15" name="object 15" descr=""/>
            <p:cNvSpPr/>
            <p:nvPr/>
          </p:nvSpPr>
          <p:spPr>
            <a:xfrm>
              <a:off x="368299" y="6236131"/>
              <a:ext cx="502284" cy="6985"/>
            </a:xfrm>
            <a:custGeom>
              <a:avLst/>
              <a:gdLst/>
              <a:ahLst/>
              <a:cxnLst/>
              <a:rect l="l" t="t" r="r" b="b"/>
              <a:pathLst>
                <a:path w="502284" h="6985">
                  <a:moveTo>
                    <a:pt x="502202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502202" y="0"/>
                  </a:lnTo>
                  <a:lnTo>
                    <a:pt x="502202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368287" y="6236131"/>
              <a:ext cx="502284" cy="13335"/>
            </a:xfrm>
            <a:custGeom>
              <a:avLst/>
              <a:gdLst/>
              <a:ahLst/>
              <a:cxnLst/>
              <a:rect l="l" t="t" r="r" b="b"/>
              <a:pathLst>
                <a:path w="502284" h="13335">
                  <a:moveTo>
                    <a:pt x="502208" y="0"/>
                  </a:moveTo>
                  <a:lnTo>
                    <a:pt x="495604" y="6616"/>
                  </a:lnTo>
                  <a:lnTo>
                    <a:pt x="0" y="6616"/>
                  </a:lnTo>
                  <a:lnTo>
                    <a:pt x="0" y="13220"/>
                  </a:lnTo>
                  <a:lnTo>
                    <a:pt x="495604" y="13220"/>
                  </a:lnTo>
                  <a:lnTo>
                    <a:pt x="502208" y="13220"/>
                  </a:lnTo>
                  <a:lnTo>
                    <a:pt x="502208" y="6616"/>
                  </a:lnTo>
                  <a:lnTo>
                    <a:pt x="502208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 descr=""/>
            <p:cNvSpPr/>
            <p:nvPr/>
          </p:nvSpPr>
          <p:spPr>
            <a:xfrm>
              <a:off x="368299" y="6236131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8" name="object 18" descr=""/>
          <p:cNvSpPr txBox="1"/>
          <p:nvPr/>
        </p:nvSpPr>
        <p:spPr>
          <a:xfrm>
            <a:off x="379553" y="6296132"/>
            <a:ext cx="48450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Page</a:t>
            </a:r>
            <a:r>
              <a:rPr dirty="0" sz="800" spc="6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156</a:t>
            </a:r>
            <a:endParaRPr sz="800">
              <a:latin typeface="Arial"/>
              <a:cs typeface="Arial"/>
            </a:endParaRPr>
          </a:p>
        </p:txBody>
      </p:sp>
      <p:sp>
        <p:nvSpPr>
          <p:cNvPr id="26" name="object 26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27" name="object 27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124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19" name="object 19" descr=""/>
          <p:cNvSpPr txBox="1"/>
          <p:nvPr/>
        </p:nvSpPr>
        <p:spPr>
          <a:xfrm>
            <a:off x="4518595" y="6467938"/>
            <a:ext cx="83375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8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avanzado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2714630" y="6880273"/>
            <a:ext cx="2928620" cy="950594"/>
          </a:xfrm>
          <a:prstGeom prst="rect">
            <a:avLst/>
          </a:prstGeom>
        </p:spPr>
        <p:txBody>
          <a:bodyPr wrap="square" lIns="0" tIns="33019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9"/>
              </a:spcBef>
            </a:pPr>
            <a:r>
              <a:rPr dirty="0" sz="600" b="1">
                <a:latin typeface="Courier New"/>
                <a:cs typeface="Courier New"/>
              </a:rPr>
              <a:t>Tierra</a:t>
            </a:r>
            <a:r>
              <a:rPr dirty="0" sz="600" spc="85" b="1">
                <a:latin typeface="Courier New"/>
                <a:cs typeface="Courier New"/>
              </a:rPr>
              <a:t> </a:t>
            </a:r>
            <a:r>
              <a:rPr dirty="0" sz="600" b="1">
                <a:latin typeface="Courier New"/>
                <a:cs typeface="Courier New"/>
              </a:rPr>
              <a:t>segmentada:</a:t>
            </a:r>
            <a:r>
              <a:rPr dirty="0" sz="600" spc="90" b="1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cables</a:t>
            </a:r>
            <a:r>
              <a:rPr dirty="0" sz="600" spc="8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9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tierra</a:t>
            </a:r>
            <a:r>
              <a:rPr dirty="0" sz="600" spc="8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segmentados.</a:t>
            </a:r>
            <a:r>
              <a:rPr dirty="0" sz="600" spc="90">
                <a:latin typeface="Courier New"/>
                <a:cs typeface="Courier New"/>
              </a:rPr>
              <a:t> </a:t>
            </a:r>
            <a:r>
              <a:rPr dirty="0" sz="600" spc="-25">
                <a:latin typeface="Courier New"/>
                <a:cs typeface="Courier New"/>
              </a:rPr>
              <a:t>Si</a:t>
            </a:r>
            <a:endParaRPr sz="600">
              <a:latin typeface="Courier New"/>
              <a:cs typeface="Courier New"/>
            </a:endParaRPr>
          </a:p>
          <a:p>
            <a:pPr marL="12700" marR="5080">
              <a:lnSpc>
                <a:spcPct val="115599"/>
              </a:lnSpc>
              <a:spcBef>
                <a:spcPts val="50"/>
              </a:spcBef>
            </a:pP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botón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no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está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marcado,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entonces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los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cables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tierra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están </a:t>
            </a:r>
            <a:r>
              <a:rPr dirty="0" sz="600">
                <a:latin typeface="Courier New"/>
                <a:cs typeface="Courier New"/>
              </a:rPr>
              <a:t>se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supone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que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está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continuamente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conectado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tierra.</a:t>
            </a:r>
            <a:endParaRPr sz="600">
              <a:latin typeface="Courier New"/>
              <a:cs typeface="Courier New"/>
            </a:endParaRPr>
          </a:p>
          <a:p>
            <a:pPr marL="12700" marR="215265">
              <a:lnSpc>
                <a:spcPct val="122900"/>
              </a:lnSpc>
              <a:spcBef>
                <a:spcPts val="415"/>
              </a:spcBef>
              <a:tabLst>
                <a:tab pos="461645" algn="l"/>
                <a:tab pos="1023619" algn="l"/>
                <a:tab pos="1651000" algn="l"/>
                <a:tab pos="1981200" algn="l"/>
                <a:tab pos="2609215" algn="l"/>
              </a:tabLst>
            </a:pPr>
            <a:r>
              <a:rPr dirty="0" sz="600" spc="-20" b="1">
                <a:latin typeface="Courier New"/>
                <a:cs typeface="Courier New"/>
              </a:rPr>
              <a:t>Real</a:t>
            </a:r>
            <a:r>
              <a:rPr dirty="0" sz="600" b="1">
                <a:latin typeface="Courier New"/>
                <a:cs typeface="Courier New"/>
              </a:rPr>
              <a:t>	</a:t>
            </a:r>
            <a:r>
              <a:rPr dirty="0" sz="600" spc="-10" b="1">
                <a:latin typeface="Courier New"/>
                <a:cs typeface="Courier New"/>
              </a:rPr>
              <a:t>trans.</a:t>
            </a:r>
            <a:r>
              <a:rPr dirty="0" sz="600" b="1">
                <a:latin typeface="Courier New"/>
                <a:cs typeface="Courier New"/>
              </a:rPr>
              <a:t>	</a:t>
            </a:r>
            <a:r>
              <a:rPr dirty="0" sz="600" spc="-10" b="1">
                <a:latin typeface="Courier New"/>
                <a:cs typeface="Courier New"/>
              </a:rPr>
              <a:t>matriz:</a:t>
            </a:r>
            <a:r>
              <a:rPr dirty="0" sz="600" b="1">
                <a:latin typeface="Courier New"/>
                <a:cs typeface="Courier New"/>
              </a:rPr>
              <a:t>	</a:t>
            </a:r>
            <a:r>
              <a:rPr dirty="0" sz="600" spc="-25">
                <a:latin typeface="Courier New"/>
                <a:cs typeface="Courier New"/>
              </a:rPr>
              <a:t>Si</a:t>
            </a:r>
            <a:r>
              <a:rPr dirty="0" sz="600">
                <a:latin typeface="Courier New"/>
                <a:cs typeface="Courier New"/>
              </a:rPr>
              <a:t>	</a:t>
            </a:r>
            <a:r>
              <a:rPr dirty="0" sz="600" spc="-10">
                <a:latin typeface="Courier New"/>
                <a:cs typeface="Courier New"/>
              </a:rPr>
              <a:t>comprobado</a:t>
            </a:r>
            <a:r>
              <a:rPr dirty="0" sz="600">
                <a:latin typeface="Courier New"/>
                <a:cs typeface="Courier New"/>
              </a:rPr>
              <a:t>	</a:t>
            </a:r>
            <a:r>
              <a:rPr dirty="0" sz="600" spc="-25">
                <a:latin typeface="Courier New"/>
                <a:cs typeface="Courier New"/>
              </a:rPr>
              <a:t>el </a:t>
            </a:r>
            <a:r>
              <a:rPr dirty="0" sz="600">
                <a:latin typeface="Courier New"/>
                <a:cs typeface="Courier New"/>
              </a:rPr>
              <a:t>Se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supone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que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matriz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transformación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real.</a:t>
            </a:r>
            <a:endParaRPr sz="600">
              <a:latin typeface="Courier New"/>
              <a:cs typeface="Courier New"/>
            </a:endParaRPr>
          </a:p>
          <a:p>
            <a:pPr marL="12700" marR="433070">
              <a:lnSpc>
                <a:spcPct val="115599"/>
              </a:lnSpc>
            </a:pPr>
            <a:r>
              <a:rPr dirty="0" sz="600">
                <a:latin typeface="Courier New"/>
                <a:cs typeface="Courier New"/>
              </a:rPr>
              <a:t>Los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vectores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propios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matriz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transformación. </a:t>
            </a:r>
            <a:r>
              <a:rPr dirty="0" sz="600">
                <a:latin typeface="Courier New"/>
                <a:cs typeface="Courier New"/>
              </a:rPr>
              <a:t>se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giran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más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cerca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eje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real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para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 spc="-25">
                <a:latin typeface="Courier New"/>
                <a:cs typeface="Courier New"/>
              </a:rPr>
              <a:t>que</a:t>
            </a: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600">
                <a:latin typeface="Courier New"/>
                <a:cs typeface="Courier New"/>
              </a:rPr>
              <a:t>se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supone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que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su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parte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imaginaria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convierte</a:t>
            </a:r>
            <a:endParaRPr sz="600">
              <a:latin typeface="Courier New"/>
              <a:cs typeface="Courier New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3619917" y="7809348"/>
            <a:ext cx="1884045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  <a:tabLst>
                <a:tab pos="917575" algn="l"/>
                <a:tab pos="1346835" algn="l"/>
              </a:tabLst>
            </a:pPr>
            <a:r>
              <a:rPr dirty="0" sz="600" spc="-10">
                <a:latin typeface="Courier New"/>
                <a:cs typeface="Courier New"/>
              </a:rPr>
              <a:t>Recomendado</a:t>
            </a:r>
            <a:r>
              <a:rPr dirty="0" sz="600">
                <a:latin typeface="Courier New"/>
                <a:cs typeface="Courier New"/>
              </a:rPr>
              <a:t>	</a:t>
            </a:r>
            <a:r>
              <a:rPr dirty="0" sz="600" spc="-20">
                <a:latin typeface="Courier New"/>
                <a:cs typeface="Courier New"/>
              </a:rPr>
              <a:t>para</a:t>
            </a:r>
            <a:r>
              <a:rPr dirty="0" sz="600">
                <a:latin typeface="Courier New"/>
                <a:cs typeface="Courier New"/>
              </a:rPr>
              <a:t>	</a:t>
            </a:r>
            <a:r>
              <a:rPr dirty="0" sz="600" spc="-10">
                <a:latin typeface="Courier New"/>
                <a:cs typeface="Courier New"/>
              </a:rPr>
              <a:t>transitorio</a:t>
            </a:r>
            <a:endParaRPr sz="600">
              <a:latin typeface="Courier New"/>
              <a:cs typeface="Courier New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2714630" y="7798775"/>
            <a:ext cx="692150" cy="3429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15599"/>
              </a:lnSpc>
              <a:spcBef>
                <a:spcPts val="95"/>
              </a:spcBef>
            </a:pPr>
            <a:r>
              <a:rPr dirty="0" sz="600" spc="-10">
                <a:latin typeface="Courier New"/>
                <a:cs typeface="Courier New"/>
              </a:rPr>
              <a:t>despreciable. simulaciones transformación</a:t>
            </a:r>
            <a:endParaRPr sz="600">
              <a:latin typeface="Courier New"/>
              <a:cs typeface="Courier New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3633132" y="7904502"/>
            <a:ext cx="1870710" cy="236854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57480" marR="5080" indent="-145415">
              <a:lnSpc>
                <a:spcPct val="115599"/>
              </a:lnSpc>
              <a:spcBef>
                <a:spcPts val="95"/>
              </a:spcBef>
              <a:tabLst>
                <a:tab pos="745490" algn="l"/>
                <a:tab pos="1221740" algn="l"/>
                <a:tab pos="1571625" algn="l"/>
              </a:tabLst>
            </a:pP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4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otra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manera</a:t>
            </a:r>
            <a:r>
              <a:rPr dirty="0" sz="600" spc="21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una</a:t>
            </a:r>
            <a:r>
              <a:rPr dirty="0" sz="600" spc="160">
                <a:latin typeface="Courier New"/>
                <a:cs typeface="Courier New"/>
              </a:rPr>
              <a:t>  </a:t>
            </a:r>
            <a:r>
              <a:rPr dirty="0" sz="600">
                <a:latin typeface="Courier New"/>
                <a:cs typeface="Courier New"/>
              </a:rPr>
              <a:t>completo</a:t>
            </a:r>
            <a:r>
              <a:rPr dirty="0" sz="600" spc="17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complejo matriz</a:t>
            </a:r>
            <a:r>
              <a:rPr dirty="0" sz="600">
                <a:latin typeface="Courier New"/>
                <a:cs typeface="Courier New"/>
              </a:rPr>
              <a:t>	</a:t>
            </a:r>
            <a:r>
              <a:rPr dirty="0" sz="600" spc="-20">
                <a:latin typeface="Courier New"/>
                <a:cs typeface="Courier New"/>
              </a:rPr>
              <a:t>será</a:t>
            </a:r>
            <a:r>
              <a:rPr dirty="0" sz="600">
                <a:latin typeface="Courier New"/>
                <a:cs typeface="Courier New"/>
              </a:rPr>
              <a:t>	</a:t>
            </a:r>
            <a:r>
              <a:rPr dirty="0" sz="600" spc="-25">
                <a:latin typeface="Courier New"/>
                <a:cs typeface="Courier New"/>
              </a:rPr>
              <a:t>ser</a:t>
            </a:r>
            <a:r>
              <a:rPr dirty="0" sz="600">
                <a:latin typeface="Courier New"/>
                <a:cs typeface="Courier New"/>
              </a:rPr>
              <a:t>	</a:t>
            </a:r>
            <a:r>
              <a:rPr dirty="0" sz="600" spc="-10">
                <a:latin typeface="Courier New"/>
                <a:cs typeface="Courier New"/>
              </a:rPr>
              <a:t>usado.</a:t>
            </a:r>
            <a:endParaRPr sz="600">
              <a:latin typeface="Courier New"/>
              <a:cs typeface="Courier New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831370" y="8078951"/>
            <a:ext cx="4240530" cy="497205"/>
          </a:xfrm>
          <a:prstGeom prst="rect">
            <a:avLst/>
          </a:prstGeom>
        </p:spPr>
        <p:txBody>
          <a:bodyPr wrap="square" lIns="0" tIns="62865" rIns="0" bIns="0" rtlCol="0" vert="horz">
            <a:spAutoFit/>
          </a:bodyPr>
          <a:lstStyle/>
          <a:p>
            <a:pPr marL="1895475">
              <a:lnSpc>
                <a:spcPct val="100000"/>
              </a:lnSpc>
              <a:spcBef>
                <a:spcPts val="495"/>
              </a:spcBef>
            </a:pPr>
            <a:r>
              <a:rPr dirty="0" sz="600">
                <a:latin typeface="Courier New"/>
                <a:cs typeface="Courier New"/>
              </a:rPr>
              <a:t>Recomendado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para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cálculos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estado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estacionario.</a:t>
            </a:r>
            <a:endParaRPr sz="600">
              <a:latin typeface="Courier New"/>
              <a:cs typeface="Courier New"/>
            </a:endParaRPr>
          </a:p>
          <a:p>
            <a:pPr marL="12700" marR="2358390">
              <a:lnSpc>
                <a:spcPct val="113799"/>
              </a:lnSpc>
              <a:spcBef>
                <a:spcPts val="405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5.24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Opciones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sistema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para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titulares.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831370" y="8854722"/>
            <a:ext cx="4411980" cy="620395"/>
          </a:xfrm>
          <a:prstGeom prst="rect">
            <a:avLst/>
          </a:prstGeom>
        </p:spPr>
        <p:txBody>
          <a:bodyPr wrap="square" lIns="0" tIns="882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695"/>
              </a:spcBef>
            </a:pPr>
            <a:r>
              <a:rPr dirty="0" sz="800" b="1">
                <a:latin typeface="Times New Roman"/>
                <a:cs typeface="Times New Roman"/>
              </a:rPr>
              <a:t>5.3.1.1</a:t>
            </a:r>
            <a:r>
              <a:rPr dirty="0" sz="800" spc="7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Configuración</a:t>
            </a:r>
            <a:r>
              <a:rPr dirty="0" sz="800" spc="7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del</a:t>
            </a:r>
            <a:r>
              <a:rPr dirty="0" sz="800" spc="7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tipo</a:t>
            </a:r>
            <a:r>
              <a:rPr dirty="0" sz="800" spc="7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</a:t>
            </a:r>
            <a:r>
              <a:rPr dirty="0" sz="800" spc="70" b="1">
                <a:latin typeface="Times New Roman"/>
                <a:cs typeface="Times New Roman"/>
              </a:rPr>
              <a:t> </a:t>
            </a:r>
            <a:r>
              <a:rPr dirty="0" sz="800" spc="-10" b="1">
                <a:latin typeface="Times New Roman"/>
                <a:cs typeface="Times New Roman"/>
              </a:rPr>
              <a:t>modelo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600"/>
              </a:spcBef>
            </a:pPr>
            <a:r>
              <a:rPr dirty="0" sz="800" b="1" i="1">
                <a:latin typeface="Times New Roman"/>
                <a:cs typeface="Times New Roman"/>
              </a:rPr>
              <a:t>Bergeron:</a:t>
            </a:r>
            <a:r>
              <a:rPr dirty="0" sz="800" spc="105" b="1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1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1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requieren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configuraciones</a:t>
            </a:r>
            <a:r>
              <a:rPr dirty="0" sz="800" spc="11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adicionales.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600"/>
              </a:spcBef>
            </a:pPr>
            <a:r>
              <a:rPr dirty="0" sz="800" b="1" i="1">
                <a:latin typeface="Times New Roman"/>
                <a:cs typeface="Times New Roman"/>
              </a:rPr>
              <a:t>PI:</a:t>
            </a:r>
            <a:r>
              <a:rPr dirty="0" sz="800" spc="80" b="1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nominales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equivalentes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PI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(cortas),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existen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siguientes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ajustes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opcionales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Datos</a:t>
            </a:r>
            <a:r>
              <a:rPr dirty="0" sz="800" spc="85" i="1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:</a:t>
            </a:r>
            <a:endParaRPr sz="8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935015" y="165100"/>
            <a:ext cx="5226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5" name="object 5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583"/>
                  </a:lnTo>
                  <a:lnTo>
                    <a:pt x="142755" y="98583"/>
                  </a:lnTo>
                  <a:lnTo>
                    <a:pt x="136180" y="99891"/>
                  </a:lnTo>
                  <a:lnTo>
                    <a:pt x="104587" y="124086"/>
                  </a:lnTo>
                  <a:lnTo>
                    <a:pt x="98048" y="143290"/>
                  </a:lnTo>
                  <a:lnTo>
                    <a:pt x="98048" y="569369"/>
                  </a:lnTo>
                  <a:lnTo>
                    <a:pt x="117977" y="603813"/>
                  </a:lnTo>
                  <a:lnTo>
                    <a:pt x="142755" y="614076"/>
                  </a:lnTo>
                  <a:lnTo>
                    <a:pt x="1886711" y="614076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4076"/>
                  </a:moveTo>
                  <a:lnTo>
                    <a:pt x="1744971" y="614076"/>
                  </a:lnTo>
                  <a:lnTo>
                    <a:pt x="1751545" y="612768"/>
                  </a:lnTo>
                  <a:lnTo>
                    <a:pt x="1764174" y="607537"/>
                  </a:lnTo>
                  <a:lnTo>
                    <a:pt x="1788370" y="575944"/>
                  </a:lnTo>
                  <a:lnTo>
                    <a:pt x="1789678" y="569369"/>
                  </a:lnTo>
                  <a:lnTo>
                    <a:pt x="1789678" y="143290"/>
                  </a:lnTo>
                  <a:lnTo>
                    <a:pt x="1769748" y="108846"/>
                  </a:lnTo>
                  <a:lnTo>
                    <a:pt x="1744971" y="98583"/>
                  </a:lnTo>
                  <a:lnTo>
                    <a:pt x="1886711" y="98583"/>
                  </a:lnTo>
                  <a:lnTo>
                    <a:pt x="1886711" y="614076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932176" y="500441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1982" y="528634"/>
                  </a:moveTo>
                  <a:lnTo>
                    <a:pt x="52863" y="528634"/>
                  </a:lnTo>
                  <a:lnTo>
                    <a:pt x="49392" y="528502"/>
                  </a:lnTo>
                  <a:lnTo>
                    <a:pt x="13028" y="510594"/>
                  </a:lnTo>
                  <a:lnTo>
                    <a:pt x="0" y="479207"/>
                  </a:lnTo>
                  <a:lnTo>
                    <a:pt x="0" y="475770"/>
                  </a:lnTo>
                  <a:lnTo>
                    <a:pt x="0" y="49229"/>
                  </a:lnTo>
                  <a:lnTo>
                    <a:pt x="17937" y="12885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775"/>
                  </a:lnTo>
                  <a:lnTo>
                    <a:pt x="1704845" y="49229"/>
                  </a:lnTo>
                  <a:lnTo>
                    <a:pt x="1704845" y="479207"/>
                  </a:lnTo>
                  <a:lnTo>
                    <a:pt x="1686907" y="515550"/>
                  </a:lnTo>
                  <a:lnTo>
                    <a:pt x="1655453" y="528502"/>
                  </a:lnTo>
                  <a:lnTo>
                    <a:pt x="1651982" y="52863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171"/>
              <a:ext cx="145374" cy="145374"/>
            </a:xfrm>
            <a:prstGeom prst="rect">
              <a:avLst/>
            </a:prstGeom>
          </p:spPr>
        </p:pic>
      </p:grpSp>
      <p:sp>
        <p:nvSpPr>
          <p:cNvPr id="8" name="object 8" descr=""/>
          <p:cNvSpPr txBox="1"/>
          <p:nvPr/>
        </p:nvSpPr>
        <p:spPr>
          <a:xfrm>
            <a:off x="831370" y="579826"/>
            <a:ext cx="5681980" cy="2419350"/>
          </a:xfrm>
          <a:prstGeom prst="rect">
            <a:avLst/>
          </a:prstGeom>
        </p:spPr>
        <p:txBody>
          <a:bodyPr wrap="square" lIns="0" tIns="76835" rIns="0" bIns="0" rtlCol="0" vert="horz">
            <a:spAutoFit/>
          </a:bodyPr>
          <a:lstStyle/>
          <a:p>
            <a:pPr marL="1235075">
              <a:lnSpc>
                <a:spcPct val="100000"/>
              </a:lnSpc>
              <a:spcBef>
                <a:spcPts val="605"/>
              </a:spcBef>
            </a:pPr>
            <a:r>
              <a:rPr dirty="0" sz="800" spc="10">
                <a:latin typeface="Times New Roman"/>
                <a:cs typeface="Times New Roman"/>
              </a:rPr>
              <a:t>Fig.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5.25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-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Configuraciones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opcionales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para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modelos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línea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PI.</a:t>
            </a:r>
            <a:endParaRPr sz="800">
              <a:latin typeface="Times New Roman"/>
              <a:cs typeface="Times New Roman"/>
            </a:endParaRPr>
          </a:p>
          <a:p>
            <a:pPr algn="ctr" marL="224154">
              <a:lnSpc>
                <a:spcPct val="100000"/>
              </a:lnSpc>
              <a:spcBef>
                <a:spcPts val="380"/>
              </a:spcBef>
            </a:pPr>
            <a:r>
              <a:rPr dirty="0" sz="600" spc="-10">
                <a:latin typeface="Arial MT"/>
                <a:cs typeface="Arial MT"/>
              </a:rPr>
              <a:t>Traduciendo...</a:t>
            </a:r>
            <a:endParaRPr sz="600">
              <a:latin typeface="Arial MT"/>
              <a:cs typeface="Arial MT"/>
            </a:endParaRPr>
          </a:p>
          <a:p>
            <a:pPr marL="12700" marR="1092835">
              <a:lnSpc>
                <a:spcPct val="115599"/>
              </a:lnSpc>
              <a:spcBef>
                <a:spcPts val="160"/>
              </a:spcBef>
            </a:pPr>
            <a:r>
              <a:rPr dirty="0" sz="600" b="1">
                <a:latin typeface="Courier New"/>
                <a:cs typeface="Courier New"/>
              </a:rPr>
              <a:t>Salida</a:t>
            </a:r>
            <a:r>
              <a:rPr dirty="0" sz="600" spc="65" b="1">
                <a:latin typeface="Courier New"/>
                <a:cs typeface="Courier New"/>
              </a:rPr>
              <a:t> </a:t>
            </a:r>
            <a:r>
              <a:rPr dirty="0" sz="600" b="1">
                <a:latin typeface="Courier New"/>
                <a:cs typeface="Courier New"/>
              </a:rPr>
              <a:t>impresa:</a:t>
            </a:r>
            <a:r>
              <a:rPr dirty="0" sz="600" spc="70" b="1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si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selecciona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capacidad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derivación,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impedancia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/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admitancia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serie </a:t>
            </a:r>
            <a:r>
              <a:rPr dirty="0" sz="600">
                <a:latin typeface="Courier New"/>
                <a:cs typeface="Courier New"/>
              </a:rPr>
              <a:t>matriz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sistema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no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reducido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y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/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o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conductor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fase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equivalente</a:t>
            </a:r>
            <a:endParaRPr sz="600">
              <a:latin typeface="Courier New"/>
              <a:cs typeface="Courier New"/>
            </a:endParaRPr>
          </a:p>
          <a:p>
            <a:pPr marL="12700" marR="1569085">
              <a:lnSpc>
                <a:spcPct val="115599"/>
              </a:lnSpc>
            </a:pPr>
            <a:r>
              <a:rPr dirty="0" sz="600">
                <a:latin typeface="Courier New"/>
                <a:cs typeface="Courier New"/>
              </a:rPr>
              <a:t>sistema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(después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eliminación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cables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tierra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y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agrupación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conductores), </a:t>
            </a:r>
            <a:r>
              <a:rPr dirty="0" sz="600">
                <a:latin typeface="Courier New"/>
                <a:cs typeface="Courier New"/>
              </a:rPr>
              <a:t>y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/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o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los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componentes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simétricos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serán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calculados.</a:t>
            </a: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265"/>
              </a:spcBef>
            </a:pPr>
            <a:r>
              <a:rPr dirty="0" sz="600">
                <a:latin typeface="Times New Roman"/>
                <a:cs typeface="Times New Roman"/>
              </a:rPr>
              <a:t>ω</a:t>
            </a:r>
            <a:r>
              <a:rPr dirty="0" sz="600" spc="25">
                <a:latin typeface="Times New Roman"/>
                <a:cs typeface="Times New Roman"/>
              </a:rPr>
              <a:t> </a:t>
            </a:r>
            <a:r>
              <a:rPr dirty="0" sz="600" b="1">
                <a:latin typeface="Courier New"/>
                <a:cs typeface="Courier New"/>
              </a:rPr>
              <a:t>[C]</a:t>
            </a:r>
            <a:r>
              <a:rPr dirty="0" sz="600" spc="65" b="1">
                <a:latin typeface="Courier New"/>
                <a:cs typeface="Courier New"/>
              </a:rPr>
              <a:t> </a:t>
            </a:r>
            <a:r>
              <a:rPr dirty="0" sz="600" b="1">
                <a:latin typeface="Courier New"/>
                <a:cs typeface="Courier New"/>
              </a:rPr>
              <a:t>imprimir:</a:t>
            </a:r>
            <a:r>
              <a:rPr dirty="0" sz="600" spc="65" b="1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selección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entre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matriz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capacitancia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y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susceptancia</a:t>
            </a: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585"/>
              </a:spcBef>
            </a:pPr>
            <a:r>
              <a:rPr dirty="0" sz="600">
                <a:latin typeface="Courier New"/>
                <a:cs typeface="Courier New"/>
              </a:rPr>
              <a:t>matriz</a:t>
            </a:r>
            <a:r>
              <a:rPr dirty="0" sz="600" spc="3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(</a:t>
            </a:r>
            <a:r>
              <a:rPr dirty="0" sz="600" spc="40">
                <a:latin typeface="Courier New"/>
                <a:cs typeface="Courier New"/>
              </a:rPr>
              <a:t> </a:t>
            </a:r>
            <a:r>
              <a:rPr dirty="0" sz="600">
                <a:latin typeface="Times New Roman"/>
                <a:cs typeface="Times New Roman"/>
              </a:rPr>
              <a:t>ω</a:t>
            </a:r>
            <a:r>
              <a:rPr dirty="0" sz="600" spc="245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Courier New"/>
                <a:cs typeface="Courier New"/>
              </a:rPr>
              <a:t>C).</a:t>
            </a:r>
            <a:endParaRPr sz="6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420"/>
              </a:spcBef>
            </a:pPr>
            <a:endParaRPr sz="600">
              <a:latin typeface="Courier New"/>
              <a:cs typeface="Courier New"/>
            </a:endParaRPr>
          </a:p>
          <a:p>
            <a:pPr marL="12700" marR="1303020">
              <a:lnSpc>
                <a:spcPts val="880"/>
              </a:lnSpc>
            </a:pPr>
            <a:r>
              <a:rPr dirty="0" sz="800" b="1" i="1">
                <a:latin typeface="Times New Roman"/>
                <a:cs typeface="Times New Roman"/>
              </a:rPr>
              <a:t>JMarti:</a:t>
            </a:r>
            <a:r>
              <a:rPr dirty="0" sz="800" spc="60" b="1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JMarti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ajusta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rango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frecuencia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partir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estándar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parámetro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Freq.</a:t>
            </a:r>
            <a:r>
              <a:rPr dirty="0" sz="800" spc="8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init</a:t>
            </a:r>
            <a:r>
              <a:rPr dirty="0" sz="800" spc="8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hasta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límite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superior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frecuencia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especificada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parámetros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obligatorios</a:t>
            </a:r>
            <a:endParaRPr sz="800">
              <a:latin typeface="Times New Roman"/>
              <a:cs typeface="Times New Roman"/>
            </a:endParaRPr>
          </a:p>
          <a:p>
            <a:pPr marL="12700" marR="1055370">
              <a:lnSpc>
                <a:spcPts val="1090"/>
              </a:lnSpc>
              <a:spcBef>
                <a:spcPts val="50"/>
              </a:spcBef>
            </a:pPr>
            <a:r>
              <a:rPr dirty="0" sz="800">
                <a:latin typeface="Times New Roman"/>
                <a:cs typeface="Times New Roman"/>
              </a:rPr>
              <a:t>Número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décadas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número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puntos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década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Puntos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/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Dec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).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también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requiere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frecuencia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matriz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frecuencia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)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donde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calcula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matriz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transformación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constante</a:t>
            </a:r>
            <a:endParaRPr sz="800">
              <a:latin typeface="Times New Roman"/>
              <a:cs typeface="Times New Roman"/>
            </a:endParaRPr>
          </a:p>
          <a:p>
            <a:pPr marL="12700" marR="862965">
              <a:lnSpc>
                <a:spcPts val="1090"/>
              </a:lnSpc>
              <a:spcBef>
                <a:spcPts val="5"/>
              </a:spcBef>
            </a:pPr>
            <a:r>
              <a:rPr dirty="0" sz="800">
                <a:latin typeface="Times New Roman"/>
                <a:cs typeface="Times New Roman"/>
              </a:rPr>
              <a:t>frecuencia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Freq.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SS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)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cálculo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condición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estacionario.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Freq.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parámetro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matriz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debe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seleccionarse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acuerdo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frecuencia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dominante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estudio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transitorio.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los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75"/>
              </a:spcBef>
            </a:pPr>
            <a:r>
              <a:rPr dirty="0" sz="800" spc="10">
                <a:latin typeface="Times New Roman"/>
                <a:cs typeface="Times New Roman"/>
              </a:rPr>
              <a:t>El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modelo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JMarti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necesita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en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algunos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casos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modificación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los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datos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ajuste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predeterminados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bajo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opción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ts val="880"/>
              </a:lnSpc>
              <a:spcBef>
                <a:spcPts val="439"/>
              </a:spcBef>
            </a:pPr>
            <a:r>
              <a:rPr dirty="0" sz="800">
                <a:latin typeface="Times New Roman"/>
                <a:cs typeface="Times New Roman"/>
              </a:rPr>
              <a:t>Campo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datos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ajuste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del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modelo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hacerse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visible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desmarcando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casilla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verificación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Usar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ajuste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predeterminado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.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más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detalles,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lea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Rule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Book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[3].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831370" y="4009781"/>
            <a:ext cx="1841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156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4611106" y="4029605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grpSp>
        <p:nvGrpSpPr>
          <p:cNvPr id="11" name="object 11" descr=""/>
          <p:cNvGrpSpPr/>
          <p:nvPr/>
        </p:nvGrpSpPr>
        <p:grpSpPr>
          <a:xfrm>
            <a:off x="368299" y="4617180"/>
            <a:ext cx="502284" cy="13335"/>
            <a:chOff x="368299" y="4617180"/>
            <a:chExt cx="502284" cy="13335"/>
          </a:xfrm>
        </p:grpSpPr>
        <p:sp>
          <p:nvSpPr>
            <p:cNvPr id="12" name="object 12" descr=""/>
            <p:cNvSpPr/>
            <p:nvPr/>
          </p:nvSpPr>
          <p:spPr>
            <a:xfrm>
              <a:off x="368299" y="4617180"/>
              <a:ext cx="502284" cy="6985"/>
            </a:xfrm>
            <a:custGeom>
              <a:avLst/>
              <a:gdLst/>
              <a:ahLst/>
              <a:cxnLst/>
              <a:rect l="l" t="t" r="r" b="b"/>
              <a:pathLst>
                <a:path w="502284" h="6985">
                  <a:moveTo>
                    <a:pt x="502202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502202" y="0"/>
                  </a:lnTo>
                  <a:lnTo>
                    <a:pt x="502202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368287" y="4617185"/>
              <a:ext cx="502284" cy="13335"/>
            </a:xfrm>
            <a:custGeom>
              <a:avLst/>
              <a:gdLst/>
              <a:ahLst/>
              <a:cxnLst/>
              <a:rect l="l" t="t" r="r" b="b"/>
              <a:pathLst>
                <a:path w="502284" h="13335">
                  <a:moveTo>
                    <a:pt x="502208" y="0"/>
                  </a:moveTo>
                  <a:lnTo>
                    <a:pt x="495604" y="6604"/>
                  </a:lnTo>
                  <a:lnTo>
                    <a:pt x="0" y="6604"/>
                  </a:lnTo>
                  <a:lnTo>
                    <a:pt x="0" y="13208"/>
                  </a:lnTo>
                  <a:lnTo>
                    <a:pt x="495604" y="13208"/>
                  </a:lnTo>
                  <a:lnTo>
                    <a:pt x="502208" y="13208"/>
                  </a:lnTo>
                  <a:lnTo>
                    <a:pt x="502208" y="6604"/>
                  </a:lnTo>
                  <a:lnTo>
                    <a:pt x="502208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368299" y="4617180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5" name="object 15" descr=""/>
          <p:cNvSpPr txBox="1"/>
          <p:nvPr/>
        </p:nvSpPr>
        <p:spPr>
          <a:xfrm>
            <a:off x="379553" y="4677182"/>
            <a:ext cx="48450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Page</a:t>
            </a:r>
            <a:r>
              <a:rPr dirty="0" sz="800" spc="6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157</a:t>
            </a:r>
            <a:endParaRPr sz="800">
              <a:latin typeface="Arial"/>
              <a:cs typeface="Arial"/>
            </a:endParaRPr>
          </a:p>
        </p:txBody>
      </p:sp>
      <p:sp>
        <p:nvSpPr>
          <p:cNvPr id="19" name="object 19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20" name="object 20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124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16" name="object 16" descr=""/>
          <p:cNvSpPr txBox="1"/>
          <p:nvPr/>
        </p:nvSpPr>
        <p:spPr>
          <a:xfrm>
            <a:off x="4769696" y="4848988"/>
            <a:ext cx="83375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8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avanzado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1089080" y="6368812"/>
            <a:ext cx="5345430" cy="138176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029969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5.26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Configuración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parámetros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JMarti.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5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904875">
              <a:lnSpc>
                <a:spcPts val="880"/>
              </a:lnSpc>
            </a:pPr>
            <a:r>
              <a:rPr dirty="0" sz="800" b="1" i="1">
                <a:latin typeface="Times New Roman"/>
                <a:cs typeface="Times New Roman"/>
              </a:rPr>
              <a:t>Noda:</a:t>
            </a:r>
            <a:r>
              <a:rPr dirty="0" sz="800" spc="60" b="1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ajusta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rango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frecuencia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partir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estándar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parámetro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Freq.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init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hasta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límite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frecuencia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superior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especificado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número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décadas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endParaRPr sz="800">
              <a:latin typeface="Times New Roman"/>
              <a:cs typeface="Times New Roman"/>
            </a:endParaRPr>
          </a:p>
          <a:p>
            <a:pPr marL="12700" marR="605155">
              <a:lnSpc>
                <a:spcPts val="1090"/>
              </a:lnSpc>
              <a:spcBef>
                <a:spcPts val="50"/>
              </a:spcBef>
            </a:pPr>
            <a:r>
              <a:rPr dirty="0" sz="800">
                <a:latin typeface="Times New Roman"/>
                <a:cs typeface="Times New Roman"/>
              </a:rPr>
              <a:t>Resolución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Puntos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/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Dec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necesita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frecuencia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Frec.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Veloc.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),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Donde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velocidades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onda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naturales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propagación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calculan.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valor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frecuencia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alta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de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75"/>
              </a:spcBef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exploración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frecuencia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suele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ser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adecuada.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necesita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algunos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casos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modificación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de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 spc="10">
                <a:latin typeface="Times New Roman"/>
                <a:cs typeface="Times New Roman"/>
              </a:rPr>
              <a:t>los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datos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ajuste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predeterminados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bajo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el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campo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 i="1">
                <a:latin typeface="Times New Roman"/>
                <a:cs typeface="Times New Roman"/>
              </a:rPr>
              <a:t>datos</a:t>
            </a:r>
            <a:r>
              <a:rPr dirty="0" sz="800" spc="20" i="1">
                <a:latin typeface="Times New Roman"/>
                <a:cs typeface="Times New Roman"/>
              </a:rPr>
              <a:t> </a:t>
            </a:r>
            <a:r>
              <a:rPr dirty="0" sz="800" spc="10" i="1">
                <a:latin typeface="Times New Roman"/>
                <a:cs typeface="Times New Roman"/>
              </a:rPr>
              <a:t>de</a:t>
            </a:r>
            <a:r>
              <a:rPr dirty="0" sz="800" spc="25" i="1">
                <a:latin typeface="Times New Roman"/>
                <a:cs typeface="Times New Roman"/>
              </a:rPr>
              <a:t> </a:t>
            </a:r>
            <a:r>
              <a:rPr dirty="0" sz="800" spc="10" i="1">
                <a:latin typeface="Times New Roman"/>
                <a:cs typeface="Times New Roman"/>
              </a:rPr>
              <a:t>ajuste</a:t>
            </a:r>
            <a:r>
              <a:rPr dirty="0" sz="800" spc="20" i="1">
                <a:latin typeface="Times New Roman"/>
                <a:cs typeface="Times New Roman"/>
              </a:rPr>
              <a:t> </a:t>
            </a:r>
            <a:r>
              <a:rPr dirty="0" sz="800" spc="10" i="1">
                <a:latin typeface="Times New Roman"/>
                <a:cs typeface="Times New Roman"/>
              </a:rPr>
              <a:t>Modelo</a:t>
            </a:r>
            <a:r>
              <a:rPr dirty="0" sz="800" spc="25" i="1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opcional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,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que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pueden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hacerse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visibles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mediante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anule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casilla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verificación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Usar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ajuste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predeterminado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detalles,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lea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Regla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ATP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Libro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[3].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1089080" y="8833570"/>
            <a:ext cx="4982845" cy="138176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algn="ctr" marL="125095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5.27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Configuración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parámetros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Noda.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5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8255">
              <a:lnSpc>
                <a:spcPts val="880"/>
              </a:lnSpc>
            </a:pPr>
            <a:r>
              <a:rPr dirty="0" sz="800" b="1" i="1">
                <a:latin typeface="Times New Roman"/>
                <a:cs typeface="Times New Roman"/>
              </a:rPr>
              <a:t>Semlyen:</a:t>
            </a:r>
            <a:r>
              <a:rPr dirty="0" sz="800" spc="75" b="1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Semlyen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ajustado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simple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dependiente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frecuencia.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Rango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montaje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comienza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parámetro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estándar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Freq.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init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ejecuta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hasta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límite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frecuencia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superior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especificado</a:t>
            </a:r>
            <a:endParaRPr sz="800">
              <a:latin typeface="Times New Roman"/>
              <a:cs typeface="Times New Roman"/>
            </a:endParaRPr>
          </a:p>
          <a:p>
            <a:pPr marL="12700" marR="88900">
              <a:lnSpc>
                <a:spcPts val="1090"/>
              </a:lnSpc>
              <a:spcBef>
                <a:spcPts val="50"/>
              </a:spcBef>
            </a:pP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número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parámetro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décadas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también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requiere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frecuencia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matriz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frecuencia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)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donde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calcula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matriz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transformación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frecuencia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estable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Freq.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SS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)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cálculo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de</a:t>
            </a:r>
            <a:endParaRPr sz="800">
              <a:latin typeface="Times New Roman"/>
              <a:cs typeface="Times New Roman"/>
            </a:endParaRPr>
          </a:p>
          <a:p>
            <a:pPr marL="12700" marR="118745">
              <a:lnSpc>
                <a:spcPts val="1090"/>
              </a:lnSpc>
              <a:spcBef>
                <a:spcPts val="5"/>
              </a:spcBef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condición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estado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estacionario.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Freq.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parámetro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matriz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debe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seleccionarse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acuerdo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dominante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frecuencia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estudio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transitorio.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Semlyen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necesita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algunos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casos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ts val="1090"/>
              </a:lnSpc>
              <a:spcBef>
                <a:spcPts val="5"/>
              </a:spcBef>
            </a:pPr>
            <a:r>
              <a:rPr dirty="0" sz="800" spc="10">
                <a:latin typeface="Times New Roman"/>
                <a:cs typeface="Times New Roman"/>
              </a:rPr>
              <a:t>modificación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los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datos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ajuste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predeterminados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en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el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campo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 i="1">
                <a:latin typeface="Times New Roman"/>
                <a:cs typeface="Times New Roman"/>
              </a:rPr>
              <a:t>datos</a:t>
            </a:r>
            <a:r>
              <a:rPr dirty="0" sz="800" spc="25" i="1">
                <a:latin typeface="Times New Roman"/>
                <a:cs typeface="Times New Roman"/>
              </a:rPr>
              <a:t> </a:t>
            </a:r>
            <a:r>
              <a:rPr dirty="0" sz="800" spc="10" i="1">
                <a:latin typeface="Times New Roman"/>
                <a:cs typeface="Times New Roman"/>
              </a:rPr>
              <a:t>de</a:t>
            </a:r>
            <a:r>
              <a:rPr dirty="0" sz="800" spc="25" i="1">
                <a:latin typeface="Times New Roman"/>
                <a:cs typeface="Times New Roman"/>
              </a:rPr>
              <a:t> </a:t>
            </a:r>
            <a:r>
              <a:rPr dirty="0" sz="800" spc="10" i="1">
                <a:latin typeface="Times New Roman"/>
                <a:cs typeface="Times New Roman"/>
              </a:rPr>
              <a:t>ajuste</a:t>
            </a:r>
            <a:r>
              <a:rPr dirty="0" sz="800" spc="20" i="1">
                <a:latin typeface="Times New Roman"/>
                <a:cs typeface="Times New Roman"/>
              </a:rPr>
              <a:t> </a:t>
            </a:r>
            <a:r>
              <a:rPr dirty="0" sz="800" spc="10" i="1">
                <a:latin typeface="Times New Roman"/>
                <a:cs typeface="Times New Roman"/>
              </a:rPr>
              <a:t>Modelo</a:t>
            </a:r>
            <a:r>
              <a:rPr dirty="0" sz="800" spc="25" i="1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opcional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,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que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puede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ser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hace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visible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desmarcar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casilla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verificación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Usar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ajuste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predeterminado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detalles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favor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lea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en</a:t>
            </a:r>
            <a:endParaRPr sz="8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935015" y="165100"/>
            <a:ext cx="5226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5" name="object 5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678"/>
                  </a:lnTo>
                  <a:lnTo>
                    <a:pt x="142755" y="98678"/>
                  </a:lnTo>
                  <a:lnTo>
                    <a:pt x="136180" y="99986"/>
                  </a:lnTo>
                  <a:lnTo>
                    <a:pt x="104587" y="124182"/>
                  </a:lnTo>
                  <a:lnTo>
                    <a:pt x="98048" y="143385"/>
                  </a:lnTo>
                  <a:lnTo>
                    <a:pt x="98048" y="569464"/>
                  </a:lnTo>
                  <a:lnTo>
                    <a:pt x="117977" y="603908"/>
                  </a:lnTo>
                  <a:lnTo>
                    <a:pt x="142755" y="614171"/>
                  </a:lnTo>
                  <a:lnTo>
                    <a:pt x="1886711" y="614171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4171"/>
                  </a:moveTo>
                  <a:lnTo>
                    <a:pt x="1744971" y="614171"/>
                  </a:lnTo>
                  <a:lnTo>
                    <a:pt x="1751545" y="612864"/>
                  </a:lnTo>
                  <a:lnTo>
                    <a:pt x="1764174" y="607632"/>
                  </a:lnTo>
                  <a:lnTo>
                    <a:pt x="1788370" y="576039"/>
                  </a:lnTo>
                  <a:lnTo>
                    <a:pt x="1789678" y="569464"/>
                  </a:lnTo>
                  <a:lnTo>
                    <a:pt x="1789678" y="143385"/>
                  </a:lnTo>
                  <a:lnTo>
                    <a:pt x="1769748" y="108942"/>
                  </a:lnTo>
                  <a:lnTo>
                    <a:pt x="1744971" y="98678"/>
                  </a:lnTo>
                  <a:lnTo>
                    <a:pt x="1886711" y="98678"/>
                  </a:lnTo>
                  <a:lnTo>
                    <a:pt x="1886711" y="614171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932176" y="500524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5453" y="528634"/>
                  </a:moveTo>
                  <a:lnTo>
                    <a:pt x="49392" y="528634"/>
                  </a:lnTo>
                  <a:lnTo>
                    <a:pt x="45954" y="528303"/>
                  </a:lnTo>
                  <a:lnTo>
                    <a:pt x="10837" y="507885"/>
                  </a:lnTo>
                  <a:lnTo>
                    <a:pt x="0" y="479207"/>
                  </a:lnTo>
                  <a:lnTo>
                    <a:pt x="0" y="475770"/>
                  </a:lnTo>
                  <a:lnTo>
                    <a:pt x="0" y="49361"/>
                  </a:lnTo>
                  <a:lnTo>
                    <a:pt x="17937" y="13017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841"/>
                  </a:lnTo>
                  <a:lnTo>
                    <a:pt x="1704845" y="49361"/>
                  </a:lnTo>
                  <a:lnTo>
                    <a:pt x="1704845" y="479207"/>
                  </a:lnTo>
                  <a:lnTo>
                    <a:pt x="1686907" y="515418"/>
                  </a:lnTo>
                  <a:lnTo>
                    <a:pt x="1658890" y="528237"/>
                  </a:lnTo>
                  <a:lnTo>
                    <a:pt x="1655453" y="52863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266"/>
              <a:ext cx="145374" cy="145374"/>
            </a:xfrm>
            <a:prstGeom prst="rect">
              <a:avLst/>
            </a:prstGeom>
          </p:spPr>
        </p:pic>
      </p:grpSp>
      <p:sp>
        <p:nvSpPr>
          <p:cNvPr id="8" name="object 8" descr=""/>
          <p:cNvSpPr txBox="1"/>
          <p:nvPr/>
        </p:nvSpPr>
        <p:spPr>
          <a:xfrm>
            <a:off x="3519868" y="811627"/>
            <a:ext cx="52959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10">
                <a:latin typeface="Arial MT"/>
                <a:cs typeface="Arial MT"/>
              </a:rPr>
              <a:t>Traduciendo...</a:t>
            </a:r>
            <a:endParaRPr sz="600">
              <a:latin typeface="Arial MT"/>
              <a:cs typeface="Arial MT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089080" y="2549512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5595687" y="2529689"/>
            <a:ext cx="1841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157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089080" y="342464"/>
            <a:ext cx="89471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Libro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reglas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ATP.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1089080" y="1538499"/>
            <a:ext cx="5016500" cy="80708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algn="ctr" marL="74295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5.28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Configuración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parámetros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Semlyen.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82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 b="1">
                <a:latin typeface="Times New Roman"/>
                <a:cs typeface="Times New Roman"/>
              </a:rPr>
              <a:t>5.3.1.2</a:t>
            </a:r>
            <a:r>
              <a:rPr dirty="0" sz="800" spc="6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Configuración</a:t>
            </a:r>
            <a:r>
              <a:rPr dirty="0" sz="800" spc="6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</a:t>
            </a:r>
            <a:r>
              <a:rPr dirty="0" sz="800" spc="6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la</a:t>
            </a:r>
            <a:r>
              <a:rPr dirty="0" sz="800" spc="6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página</a:t>
            </a:r>
            <a:r>
              <a:rPr dirty="0" sz="800" spc="6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</a:t>
            </a:r>
            <a:r>
              <a:rPr dirty="0" sz="800" spc="6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datos</a:t>
            </a:r>
            <a:r>
              <a:rPr dirty="0" sz="800" spc="6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</a:t>
            </a:r>
            <a:r>
              <a:rPr dirty="0" sz="800" spc="65" b="1">
                <a:latin typeface="Times New Roman"/>
                <a:cs typeface="Times New Roman"/>
              </a:rPr>
              <a:t> </a:t>
            </a:r>
            <a:r>
              <a:rPr dirty="0" sz="800" spc="-10" b="1">
                <a:latin typeface="Times New Roman"/>
                <a:cs typeface="Times New Roman"/>
              </a:rPr>
              <a:t>línea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  <a:spcBef>
                <a:spcPts val="260"/>
              </a:spcBef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página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contiene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campos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donde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geométricos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materiales.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aéreas,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número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diámetros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conductor,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agrupación,</a:t>
            </a:r>
            <a:endParaRPr sz="800">
              <a:latin typeface="Times New Roman"/>
              <a:cs typeface="Times New Roman"/>
            </a:endParaRPr>
          </a:p>
        </p:txBody>
      </p:sp>
      <p:grpSp>
        <p:nvGrpSpPr>
          <p:cNvPr id="13" name="object 13" descr=""/>
          <p:cNvGrpSpPr/>
          <p:nvPr/>
        </p:nvGrpSpPr>
        <p:grpSpPr>
          <a:xfrm>
            <a:off x="368299" y="2998322"/>
            <a:ext cx="218440" cy="13335"/>
            <a:chOff x="368299" y="2998322"/>
            <a:chExt cx="218440" cy="13335"/>
          </a:xfrm>
        </p:grpSpPr>
        <p:sp>
          <p:nvSpPr>
            <p:cNvPr id="14" name="object 14" descr=""/>
            <p:cNvSpPr/>
            <p:nvPr/>
          </p:nvSpPr>
          <p:spPr>
            <a:xfrm>
              <a:off x="368299" y="2998322"/>
              <a:ext cx="218440" cy="6985"/>
            </a:xfrm>
            <a:custGeom>
              <a:avLst/>
              <a:gdLst/>
              <a:ahLst/>
              <a:cxnLst/>
              <a:rect l="l" t="t" r="r" b="b"/>
              <a:pathLst>
                <a:path w="218440" h="6985">
                  <a:moveTo>
                    <a:pt x="218061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218061" y="0"/>
                  </a:lnTo>
                  <a:lnTo>
                    <a:pt x="218061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368287" y="2998329"/>
              <a:ext cx="218440" cy="13335"/>
            </a:xfrm>
            <a:custGeom>
              <a:avLst/>
              <a:gdLst/>
              <a:ahLst/>
              <a:cxnLst/>
              <a:rect l="l" t="t" r="r" b="b"/>
              <a:pathLst>
                <a:path w="218440" h="13335">
                  <a:moveTo>
                    <a:pt x="218071" y="0"/>
                  </a:moveTo>
                  <a:lnTo>
                    <a:pt x="211455" y="6604"/>
                  </a:lnTo>
                  <a:lnTo>
                    <a:pt x="0" y="6604"/>
                  </a:lnTo>
                  <a:lnTo>
                    <a:pt x="0" y="13208"/>
                  </a:lnTo>
                  <a:lnTo>
                    <a:pt x="211455" y="13208"/>
                  </a:lnTo>
                  <a:lnTo>
                    <a:pt x="218071" y="13208"/>
                  </a:lnTo>
                  <a:lnTo>
                    <a:pt x="218071" y="6604"/>
                  </a:lnTo>
                  <a:lnTo>
                    <a:pt x="218071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368299" y="2998322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" name="object 17" descr=""/>
          <p:cNvSpPr txBox="1"/>
          <p:nvPr/>
        </p:nvSpPr>
        <p:spPr>
          <a:xfrm>
            <a:off x="377488" y="3058323"/>
            <a:ext cx="20193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Arial"/>
                <a:cs typeface="Arial"/>
              </a:rPr>
              <a:t>158</a:t>
            </a:r>
            <a:endParaRPr sz="800">
              <a:latin typeface="Arial"/>
              <a:cs typeface="Arial"/>
            </a:endParaRPr>
          </a:p>
        </p:txBody>
      </p:sp>
      <p:sp>
        <p:nvSpPr>
          <p:cNvPr id="23" name="object 23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24" name="object 24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124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18" name="object 18" descr=""/>
          <p:cNvSpPr txBox="1"/>
          <p:nvPr/>
        </p:nvSpPr>
        <p:spPr>
          <a:xfrm>
            <a:off x="831370" y="3230129"/>
            <a:ext cx="5594350" cy="143446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69951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8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avanzado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4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53975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posiciones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conductor,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figura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5.29.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número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conductores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seleccionable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usuario.</a:t>
            </a:r>
            <a:r>
              <a:rPr dirty="0" sz="800" spc="10">
                <a:latin typeface="Times New Roman"/>
                <a:cs typeface="Times New Roman"/>
              </a:rPr>
              <a:t> ATPDraw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establece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la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conexión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tierra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automáticamente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o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advertencias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si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las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condiciones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conexión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tierra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no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coincidir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número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fijo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fases.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eliminar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la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última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fila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tabla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botones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grises.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continuación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agregue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nuevo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haciendo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comando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Agregar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fila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filas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dentro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tabla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también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ser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eliminado,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primero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debe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arrastrarse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hacia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abajo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última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fila.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arrastrar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fila,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haga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identificador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#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240"/>
              </a:spcBef>
            </a:pPr>
            <a:r>
              <a:rPr dirty="0" sz="800">
                <a:latin typeface="Times New Roman"/>
                <a:cs typeface="Times New Roman"/>
              </a:rPr>
              <a:t>primera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columna,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mantenga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presionado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arrastre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seleccionada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nueva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ubicación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↑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y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285"/>
              </a:spcBef>
            </a:pPr>
            <a:r>
              <a:rPr dirty="0" sz="800">
                <a:latin typeface="Times New Roman"/>
                <a:cs typeface="Times New Roman"/>
              </a:rPr>
              <a:t>↓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flechas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derecha.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831370" y="6302816"/>
            <a:ext cx="4754245" cy="174625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257175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5.29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trifásica.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4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conductores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+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2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cables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tierra.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4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600" b="1">
                <a:latin typeface="Courier New"/>
                <a:cs typeface="Courier New"/>
              </a:rPr>
              <a:t>Ph.no</a:t>
            </a:r>
            <a:r>
              <a:rPr dirty="0" sz="600" spc="55" b="1">
                <a:latin typeface="Courier New"/>
                <a:cs typeface="Courier New"/>
              </a:rPr>
              <a:t> </a:t>
            </a:r>
            <a:r>
              <a:rPr dirty="0" sz="600" b="1">
                <a:latin typeface="Courier New"/>
                <a:cs typeface="Courier New"/>
              </a:rPr>
              <a:t>.:</a:t>
            </a:r>
            <a:r>
              <a:rPr dirty="0" sz="600" spc="55" b="1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número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fase.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0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=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cable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tierra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(eliminado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por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reducción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matriz).</a:t>
            </a: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320"/>
              </a:spcBef>
            </a:pPr>
            <a:r>
              <a:rPr dirty="0" sz="600" b="1">
                <a:latin typeface="Courier New"/>
                <a:cs typeface="Courier New"/>
              </a:rPr>
              <a:t>Rin:</a:t>
            </a:r>
            <a:r>
              <a:rPr dirty="0" sz="600" spc="70" b="1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radio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interior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conductor.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Solo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disponible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si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casilla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verificación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 i="1">
                <a:latin typeface="Courier New"/>
                <a:cs typeface="Courier New"/>
              </a:rPr>
              <a:t>Efecto</a:t>
            </a:r>
            <a:r>
              <a:rPr dirty="0" sz="600" spc="75" i="1">
                <a:latin typeface="Courier New"/>
                <a:cs typeface="Courier New"/>
              </a:rPr>
              <a:t> </a:t>
            </a:r>
            <a:r>
              <a:rPr dirty="0" sz="600" spc="-20" i="1">
                <a:latin typeface="Courier New"/>
                <a:cs typeface="Courier New"/>
              </a:rPr>
              <a:t>piel</a:t>
            </a:r>
            <a:endParaRPr sz="600">
              <a:latin typeface="Courier New"/>
              <a:cs typeface="Courier New"/>
            </a:endParaRPr>
          </a:p>
          <a:p>
            <a:pPr marL="434975">
              <a:lnSpc>
                <a:spcPct val="100000"/>
              </a:lnSpc>
              <a:spcBef>
                <a:spcPts val="165"/>
              </a:spcBef>
            </a:pPr>
            <a:r>
              <a:rPr dirty="0" sz="600">
                <a:latin typeface="Courier New"/>
                <a:cs typeface="Courier New"/>
              </a:rPr>
              <a:t>se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selecciona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página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i="1">
                <a:latin typeface="Courier New"/>
                <a:cs typeface="Courier New"/>
              </a:rPr>
              <a:t>Modelo</a:t>
            </a:r>
            <a:r>
              <a:rPr dirty="0" sz="600" spc="60" i="1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(ver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spc="-25">
                <a:latin typeface="Courier New"/>
                <a:cs typeface="Courier New"/>
              </a:rPr>
              <a:t>en</a:t>
            </a:r>
            <a:endParaRPr sz="600">
              <a:latin typeface="Courier New"/>
              <a:cs typeface="Courier New"/>
            </a:endParaRPr>
          </a:p>
          <a:p>
            <a:pPr marL="12700">
              <a:lnSpc>
                <a:spcPts val="890"/>
              </a:lnSpc>
              <a:spcBef>
                <a:spcPts val="540"/>
              </a:spcBef>
            </a:pPr>
            <a:r>
              <a:rPr dirty="0" sz="600">
                <a:latin typeface="Courier New"/>
                <a:cs typeface="Courier New"/>
              </a:rPr>
              <a:t>Fig.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5.24</a:t>
            </a:r>
            <a:r>
              <a:rPr dirty="0" sz="800" spc="215">
                <a:latin typeface="Times New Roman"/>
                <a:cs typeface="Times New Roman"/>
              </a:rPr>
              <a:t> </a:t>
            </a:r>
            <a:r>
              <a:rPr dirty="0" sz="600">
                <a:latin typeface="Courier New"/>
                <a:cs typeface="Courier New"/>
              </a:rPr>
              <a:t>).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Si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no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selecciona,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columna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 i="1">
                <a:latin typeface="Courier New"/>
                <a:cs typeface="Courier New"/>
              </a:rPr>
              <a:t>Rin</a:t>
            </a:r>
            <a:r>
              <a:rPr dirty="0" sz="600" spc="55" i="1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elimina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y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una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columna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 spc="-10" i="1">
                <a:latin typeface="Courier New"/>
                <a:cs typeface="Courier New"/>
              </a:rPr>
              <a:t>Reaccionar</a:t>
            </a:r>
            <a:endParaRPr sz="600">
              <a:latin typeface="Courier New"/>
              <a:cs typeface="Courier New"/>
            </a:endParaRPr>
          </a:p>
          <a:p>
            <a:pPr marL="434975">
              <a:lnSpc>
                <a:spcPts val="650"/>
              </a:lnSpc>
            </a:pPr>
            <a:r>
              <a:rPr dirty="0" sz="600">
                <a:latin typeface="Courier New"/>
                <a:cs typeface="Courier New"/>
              </a:rPr>
              <a:t>aparece,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donde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usuario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especifica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reactancia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línea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spc="-25">
                <a:latin typeface="Courier New"/>
                <a:cs typeface="Courier New"/>
              </a:rPr>
              <a:t>en</a:t>
            </a:r>
            <a:endParaRPr sz="600">
              <a:latin typeface="Courier New"/>
              <a:cs typeface="Courier New"/>
            </a:endParaRPr>
          </a:p>
          <a:p>
            <a:pPr marL="434975">
              <a:lnSpc>
                <a:spcPct val="100000"/>
              </a:lnSpc>
              <a:spcBef>
                <a:spcPts val="110"/>
              </a:spcBef>
            </a:pPr>
            <a:r>
              <a:rPr dirty="0" sz="600">
                <a:latin typeface="Courier New"/>
                <a:cs typeface="Courier New"/>
              </a:rPr>
              <a:t>ohmios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/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unidad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longitud.</a:t>
            </a: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270"/>
              </a:spcBef>
            </a:pPr>
            <a:r>
              <a:rPr dirty="0" sz="600" b="1">
                <a:latin typeface="Courier New"/>
                <a:cs typeface="Courier New"/>
              </a:rPr>
              <a:t>Derrota:</a:t>
            </a:r>
            <a:r>
              <a:rPr dirty="0" sz="600" spc="-40" b="1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Radio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exterior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(cm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o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pulgada)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conductor.</a:t>
            </a:r>
            <a:endParaRPr sz="600">
              <a:latin typeface="Courier New"/>
              <a:cs typeface="Courier New"/>
            </a:endParaRPr>
          </a:p>
          <a:p>
            <a:pPr marL="434975" marR="307975" indent="-422909">
              <a:lnSpc>
                <a:spcPct val="122900"/>
              </a:lnSpc>
              <a:spcBef>
                <a:spcPts val="155"/>
              </a:spcBef>
            </a:pPr>
            <a:r>
              <a:rPr dirty="0" sz="600" b="1">
                <a:latin typeface="Courier New"/>
                <a:cs typeface="Courier New"/>
              </a:rPr>
              <a:t>RESIS:</a:t>
            </a:r>
            <a:r>
              <a:rPr dirty="0" sz="600" spc="60" b="1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Resistencia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conductor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(ohm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/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unidad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longitud)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CC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(con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i="1">
                <a:latin typeface="Courier New"/>
                <a:cs typeface="Courier New"/>
              </a:rPr>
              <a:t>efecto</a:t>
            </a:r>
            <a:r>
              <a:rPr dirty="0" sz="600" spc="60" i="1">
                <a:latin typeface="Courier New"/>
                <a:cs typeface="Courier New"/>
              </a:rPr>
              <a:t> </a:t>
            </a:r>
            <a:r>
              <a:rPr dirty="0" sz="600" i="1">
                <a:latin typeface="Courier New"/>
                <a:cs typeface="Courier New"/>
              </a:rPr>
              <a:t>de</a:t>
            </a:r>
            <a:r>
              <a:rPr dirty="0" sz="600" spc="65" i="1">
                <a:latin typeface="Courier New"/>
                <a:cs typeface="Courier New"/>
              </a:rPr>
              <a:t> </a:t>
            </a:r>
            <a:r>
              <a:rPr dirty="0" sz="600" i="1">
                <a:latin typeface="Courier New"/>
                <a:cs typeface="Courier New"/>
              </a:rPr>
              <a:t>piel</a:t>
            </a:r>
            <a:r>
              <a:rPr dirty="0" sz="600" spc="60" i="1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marcado) </a:t>
            </a:r>
            <a:r>
              <a:rPr dirty="0" sz="600">
                <a:latin typeface="Courier New"/>
                <a:cs typeface="Courier New"/>
              </a:rPr>
              <a:t>o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resistencia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AC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Freq.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init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(si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no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seleccionó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ningún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 i="1">
                <a:latin typeface="Courier New"/>
                <a:cs typeface="Courier New"/>
              </a:rPr>
              <a:t>efecto</a:t>
            </a:r>
            <a:r>
              <a:rPr dirty="0" sz="600" spc="60" i="1">
                <a:latin typeface="Courier New"/>
                <a:cs typeface="Courier New"/>
              </a:rPr>
              <a:t> </a:t>
            </a:r>
            <a:r>
              <a:rPr dirty="0" sz="600" i="1">
                <a:latin typeface="Courier New"/>
                <a:cs typeface="Courier New"/>
              </a:rPr>
              <a:t>Skin</a:t>
            </a:r>
            <a:r>
              <a:rPr dirty="0" sz="600" spc="60" i="1">
                <a:latin typeface="Courier New"/>
                <a:cs typeface="Courier New"/>
              </a:rPr>
              <a:t> </a:t>
            </a:r>
            <a:r>
              <a:rPr dirty="0" sz="600" spc="-25">
                <a:latin typeface="Courier New"/>
                <a:cs typeface="Courier New"/>
              </a:rPr>
              <a:t>).</a:t>
            </a:r>
            <a:endParaRPr sz="600">
              <a:latin typeface="Courier New"/>
              <a:cs typeface="Courier New"/>
            </a:endParaRPr>
          </a:p>
          <a:p>
            <a:pPr marL="434975" marR="878840" indent="-422909">
              <a:lnSpc>
                <a:spcPct val="115599"/>
              </a:lnSpc>
              <a:spcBef>
                <a:spcPts val="209"/>
              </a:spcBef>
            </a:pPr>
            <a:r>
              <a:rPr dirty="0" sz="600" b="1">
                <a:latin typeface="Courier New"/>
                <a:cs typeface="Courier New"/>
              </a:rPr>
              <a:t>Horiz:</a:t>
            </a:r>
            <a:r>
              <a:rPr dirty="0" sz="600" spc="65" b="1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distancia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horizontal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(mo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pie)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desde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centro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paquete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hasta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un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usuario </a:t>
            </a:r>
            <a:r>
              <a:rPr dirty="0" sz="600">
                <a:latin typeface="Courier New"/>
                <a:cs typeface="Courier New"/>
              </a:rPr>
              <a:t>línea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referencia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seleccionable.</a:t>
            </a: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320"/>
              </a:spcBef>
            </a:pPr>
            <a:r>
              <a:rPr dirty="0" sz="600" b="1">
                <a:latin typeface="Courier New"/>
                <a:cs typeface="Courier New"/>
              </a:rPr>
              <a:t>Vtower:</a:t>
            </a:r>
            <a:r>
              <a:rPr dirty="0" sz="600" spc="50" b="1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altura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haz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vertical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torre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(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 b="1">
                <a:latin typeface="Courier New"/>
                <a:cs typeface="Courier New"/>
              </a:rPr>
              <a:t>mo</a:t>
            </a:r>
            <a:r>
              <a:rPr dirty="0" sz="600" spc="50" b="1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pie).</a:t>
            </a:r>
            <a:endParaRPr sz="600">
              <a:latin typeface="Courier New"/>
              <a:cs typeface="Courier New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831370" y="8060525"/>
            <a:ext cx="263525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10" b="1">
                <a:latin typeface="Courier New"/>
                <a:cs typeface="Courier New"/>
              </a:rPr>
              <a:t>Vmid:</a:t>
            </a:r>
            <a:endParaRPr sz="600">
              <a:latin typeface="Courier New"/>
              <a:cs typeface="Courier New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1247670" y="8049952"/>
            <a:ext cx="3934460" cy="3429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9050" marR="5080" indent="-6985">
              <a:lnSpc>
                <a:spcPct val="115599"/>
              </a:lnSpc>
              <a:spcBef>
                <a:spcPts val="95"/>
              </a:spcBef>
            </a:pPr>
            <a:r>
              <a:rPr dirty="0" sz="600">
                <a:latin typeface="Courier New"/>
                <a:cs typeface="Courier New"/>
              </a:rPr>
              <a:t>altura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haz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vertical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mitad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tramo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(mo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pies).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conductor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promedio </a:t>
            </a:r>
            <a:r>
              <a:rPr dirty="0" sz="600">
                <a:latin typeface="Courier New"/>
                <a:cs typeface="Courier New"/>
              </a:rPr>
              <a:t>altura</a:t>
            </a:r>
            <a:r>
              <a:rPr dirty="0" sz="600" spc="4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calculada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partir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ec.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h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=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2/3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*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Vmid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+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1/3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*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Vtower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utiliza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 spc="-25">
                <a:latin typeface="Courier New"/>
                <a:cs typeface="Courier New"/>
              </a:rPr>
              <a:t>el </a:t>
            </a:r>
            <a:r>
              <a:rPr dirty="0" sz="600" spc="-10">
                <a:latin typeface="Courier New"/>
                <a:cs typeface="Courier New"/>
              </a:rPr>
              <a:t>cálculos</a:t>
            </a:r>
            <a:endParaRPr sz="600">
              <a:latin typeface="Courier New"/>
              <a:cs typeface="Courier New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831370" y="8349953"/>
            <a:ext cx="5292725" cy="1984375"/>
          </a:xfrm>
          <a:prstGeom prst="rect">
            <a:avLst/>
          </a:prstGeom>
        </p:spPr>
        <p:txBody>
          <a:bodyPr wrap="square" lIns="0" tIns="628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495"/>
              </a:spcBef>
            </a:pPr>
            <a:r>
              <a:rPr dirty="0" sz="600">
                <a:latin typeface="Courier New"/>
                <a:cs typeface="Courier New"/>
              </a:rPr>
              <a:t>Si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i="1">
                <a:latin typeface="Courier New"/>
                <a:cs typeface="Courier New"/>
              </a:rPr>
              <a:t>marca</a:t>
            </a:r>
            <a:r>
              <a:rPr dirty="0" sz="600" spc="60" i="1">
                <a:latin typeface="Courier New"/>
                <a:cs typeface="Courier New"/>
              </a:rPr>
              <a:t> </a:t>
            </a:r>
            <a:r>
              <a:rPr dirty="0" sz="600" i="1">
                <a:latin typeface="Courier New"/>
                <a:cs typeface="Courier New"/>
              </a:rPr>
              <a:t>Tipo</a:t>
            </a:r>
            <a:r>
              <a:rPr dirty="0" sz="600" spc="60" i="1">
                <a:latin typeface="Courier New"/>
                <a:cs typeface="Courier New"/>
              </a:rPr>
              <a:t> </a:t>
            </a:r>
            <a:r>
              <a:rPr dirty="0" sz="600" i="1">
                <a:latin typeface="Courier New"/>
                <a:cs typeface="Courier New"/>
              </a:rPr>
              <a:t>de</a:t>
            </a:r>
            <a:r>
              <a:rPr dirty="0" sz="600" spc="60" i="1">
                <a:latin typeface="Courier New"/>
                <a:cs typeface="Courier New"/>
              </a:rPr>
              <a:t> </a:t>
            </a:r>
            <a:r>
              <a:rPr dirty="0" sz="600" i="1">
                <a:latin typeface="Courier New"/>
                <a:cs typeface="Courier New"/>
              </a:rPr>
              <a:t>sistema</a:t>
            </a:r>
            <a:r>
              <a:rPr dirty="0" sz="600" spc="60" i="1">
                <a:latin typeface="Courier New"/>
                <a:cs typeface="Courier New"/>
              </a:rPr>
              <a:t> </a:t>
            </a:r>
            <a:r>
              <a:rPr dirty="0" sz="600" i="1">
                <a:latin typeface="Courier New"/>
                <a:cs typeface="Courier New"/>
              </a:rPr>
              <a:t>/</a:t>
            </a:r>
            <a:r>
              <a:rPr dirty="0" sz="600" spc="60" i="1">
                <a:latin typeface="Courier New"/>
                <a:cs typeface="Courier New"/>
              </a:rPr>
              <a:t> </a:t>
            </a:r>
            <a:r>
              <a:rPr dirty="0" sz="600" i="1">
                <a:latin typeface="Courier New"/>
                <a:cs typeface="Courier New"/>
              </a:rPr>
              <a:t>Agrupación</a:t>
            </a:r>
            <a:r>
              <a:rPr dirty="0" sz="600" spc="55" i="1">
                <a:latin typeface="Courier New"/>
                <a:cs typeface="Courier New"/>
              </a:rPr>
              <a:t> </a:t>
            </a:r>
            <a:r>
              <a:rPr dirty="0" sz="600" i="1">
                <a:latin typeface="Courier New"/>
                <a:cs typeface="Courier New"/>
              </a:rPr>
              <a:t>automática</a:t>
            </a:r>
            <a:r>
              <a:rPr dirty="0" sz="600" spc="60" i="1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página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i="1">
                <a:latin typeface="Courier New"/>
                <a:cs typeface="Courier New"/>
              </a:rPr>
              <a:t>Modelo</a:t>
            </a:r>
            <a:r>
              <a:rPr dirty="0" sz="600" spc="60" i="1">
                <a:latin typeface="Courier New"/>
                <a:cs typeface="Courier New"/>
              </a:rPr>
              <a:t> </a:t>
            </a:r>
            <a:r>
              <a:rPr dirty="0" sz="600" spc="-50">
                <a:latin typeface="Courier New"/>
                <a:cs typeface="Courier New"/>
              </a:rPr>
              <a:t>(</a:t>
            </a: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540"/>
              </a:spcBef>
            </a:pPr>
            <a:r>
              <a:rPr dirty="0" sz="600">
                <a:latin typeface="Courier New"/>
                <a:cs typeface="Courier New"/>
              </a:rPr>
              <a:t>Fig.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5.24</a:t>
            </a:r>
            <a:r>
              <a:rPr dirty="0" sz="800" spc="22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Courier New"/>
                <a:cs typeface="Courier New"/>
              </a:rPr>
              <a:t>):</a:t>
            </a: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600" b="1">
                <a:latin typeface="Courier New"/>
                <a:cs typeface="Courier New"/>
              </a:rPr>
              <a:t>Separ:</a:t>
            </a:r>
            <a:r>
              <a:rPr dirty="0" sz="600" spc="65" b="1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distancia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entre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conductores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un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paquete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(cm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o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pulgadas)</a:t>
            </a:r>
            <a:endParaRPr sz="600">
              <a:latin typeface="Courier New"/>
              <a:cs typeface="Courier New"/>
            </a:endParaRPr>
          </a:p>
          <a:p>
            <a:pPr marL="434975" marR="1940560" indent="-422909">
              <a:lnSpc>
                <a:spcPct val="115599"/>
              </a:lnSpc>
              <a:spcBef>
                <a:spcPts val="210"/>
              </a:spcBef>
            </a:pPr>
            <a:r>
              <a:rPr dirty="0" sz="600" b="1">
                <a:latin typeface="Courier New"/>
                <a:cs typeface="Courier New"/>
              </a:rPr>
              <a:t>Alfa:</a:t>
            </a:r>
            <a:r>
              <a:rPr dirty="0" sz="600" spc="60" b="1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posición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angular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uno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los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conductores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un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paquete,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medida </a:t>
            </a:r>
            <a:r>
              <a:rPr dirty="0" sz="600">
                <a:latin typeface="Courier New"/>
                <a:cs typeface="Courier New"/>
              </a:rPr>
              <a:t>en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sentido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antihorario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desde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línea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horizontal.</a:t>
            </a: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320"/>
              </a:spcBef>
            </a:pPr>
            <a:r>
              <a:rPr dirty="0" sz="600" b="1">
                <a:latin typeface="Courier New"/>
                <a:cs typeface="Courier New"/>
              </a:rPr>
              <a:t>NÓTESE</a:t>
            </a:r>
            <a:r>
              <a:rPr dirty="0" sz="600" spc="65" b="1">
                <a:latin typeface="Courier New"/>
                <a:cs typeface="Courier New"/>
              </a:rPr>
              <a:t> </a:t>
            </a:r>
            <a:r>
              <a:rPr dirty="0" sz="600" spc="-110" b="1">
                <a:latin typeface="Courier New"/>
                <a:cs typeface="Courier New"/>
              </a:rPr>
              <a:t>BI</a:t>
            </a:r>
            <a:r>
              <a:rPr dirty="0" sz="600" spc="-110">
                <a:latin typeface="Courier New"/>
                <a:cs typeface="Courier New"/>
              </a:rPr>
              <a:t>N</a:t>
            </a:r>
            <a:r>
              <a:rPr dirty="0" sz="600" spc="-110" b="1">
                <a:latin typeface="Courier New"/>
                <a:cs typeface="Courier New"/>
              </a:rPr>
              <a:t>E</a:t>
            </a:r>
            <a:r>
              <a:rPr dirty="0" sz="600" spc="-110">
                <a:latin typeface="Courier New"/>
                <a:cs typeface="Courier New"/>
              </a:rPr>
              <a:t>ú</a:t>
            </a:r>
            <a:r>
              <a:rPr dirty="0" sz="600" spc="-110" b="1">
                <a:latin typeface="Courier New"/>
                <a:cs typeface="Courier New"/>
              </a:rPr>
              <a:t>N</a:t>
            </a:r>
            <a:r>
              <a:rPr dirty="0" sz="600" spc="-110">
                <a:latin typeface="Courier New"/>
                <a:cs typeface="Courier New"/>
              </a:rPr>
              <a:t>m</a:t>
            </a:r>
            <a:r>
              <a:rPr dirty="0" sz="600" spc="-110" b="1">
                <a:latin typeface="Courier New"/>
                <a:cs typeface="Courier New"/>
              </a:rPr>
              <a:t>:</a:t>
            </a:r>
            <a:r>
              <a:rPr dirty="0" sz="600" spc="-110">
                <a:latin typeface="Courier New"/>
                <a:cs typeface="Courier New"/>
              </a:rPr>
              <a:t>ero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conductores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un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paquete.</a:t>
            </a:r>
            <a:endParaRPr sz="6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</a:pPr>
            <a:endParaRPr sz="6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220"/>
              </a:spcBef>
            </a:pP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</a:pPr>
            <a:r>
              <a:rPr dirty="0" sz="800" b="1">
                <a:latin typeface="Times New Roman"/>
                <a:cs typeface="Times New Roman"/>
              </a:rPr>
              <a:t>5.3.2</a:t>
            </a:r>
            <a:r>
              <a:rPr dirty="0" sz="800" spc="6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Configuración</a:t>
            </a:r>
            <a:r>
              <a:rPr dirty="0" sz="800" spc="6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</a:t>
            </a:r>
            <a:r>
              <a:rPr dirty="0" sz="800" spc="6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la</a:t>
            </a:r>
            <a:r>
              <a:rPr dirty="0" sz="800" spc="6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página</a:t>
            </a:r>
            <a:r>
              <a:rPr dirty="0" sz="800" spc="6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</a:t>
            </a:r>
            <a:r>
              <a:rPr dirty="0" sz="800" spc="6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modelo</a:t>
            </a:r>
            <a:r>
              <a:rPr dirty="0" sz="800" spc="6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y</a:t>
            </a:r>
            <a:r>
              <a:rPr dirty="0" sz="800" spc="6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datos</a:t>
            </a:r>
            <a:r>
              <a:rPr dirty="0" sz="800" spc="6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para</a:t>
            </a:r>
            <a:r>
              <a:rPr dirty="0" sz="800" spc="6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sistemas</a:t>
            </a:r>
            <a:r>
              <a:rPr dirty="0" sz="800" spc="6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</a:t>
            </a:r>
            <a:r>
              <a:rPr dirty="0" sz="800" spc="6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cable</a:t>
            </a:r>
            <a:r>
              <a:rPr dirty="0" sz="800" spc="6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</a:t>
            </a:r>
            <a:r>
              <a:rPr dirty="0" sz="800" spc="6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un</a:t>
            </a:r>
            <a:r>
              <a:rPr dirty="0" sz="800" spc="6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solo</a:t>
            </a:r>
            <a:r>
              <a:rPr dirty="0" sz="800" spc="65" b="1">
                <a:latin typeface="Times New Roman"/>
                <a:cs typeface="Times New Roman"/>
              </a:rPr>
              <a:t> </a:t>
            </a:r>
            <a:r>
              <a:rPr dirty="0" sz="800" spc="-10" b="1">
                <a:latin typeface="Times New Roman"/>
                <a:cs typeface="Times New Roman"/>
              </a:rPr>
              <a:t>núcleo</a:t>
            </a:r>
            <a:endParaRPr sz="800">
              <a:latin typeface="Times New Roman"/>
              <a:cs typeface="Times New Roman"/>
            </a:endParaRPr>
          </a:p>
          <a:p>
            <a:pPr marL="12700" marR="92964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soporte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ABLE</a:t>
            </a:r>
            <a:r>
              <a:rPr dirty="0" sz="6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ONSTANTS</a:t>
            </a:r>
            <a:r>
              <a:rPr dirty="0" sz="6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ABLE</a:t>
            </a:r>
            <a:r>
              <a:rPr dirty="0" sz="6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PARAMETERS</a:t>
            </a:r>
            <a:r>
              <a:rPr dirty="0" sz="6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agregado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módulo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LCC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de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recientemente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programas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soporte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solo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interruptor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permite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esquema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conexión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tierra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flexible,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compatible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cable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Semlyen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lugar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sección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PI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cascada.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otro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lado,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habilitado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ABLE</a:t>
            </a:r>
            <a:r>
              <a:rPr dirty="0" sz="6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600" spc="-10">
                <a:latin typeface="Times New Roman"/>
                <a:cs typeface="Times New Roman"/>
              </a:rPr>
              <a:t>ONSTANTS</a:t>
            </a:r>
            <a:endParaRPr sz="600">
              <a:latin typeface="Times New Roman"/>
              <a:cs typeface="Times New Roman"/>
            </a:endParaRPr>
          </a:p>
          <a:p>
            <a:pPr marL="12700" marR="103568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admite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capacitancia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derivación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adicional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conductancia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Noda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selección.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soporte</a:t>
            </a:r>
            <a:r>
              <a:rPr dirty="0" sz="6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ABLE</a:t>
            </a:r>
            <a:r>
              <a:rPr dirty="0" sz="6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ONSTANTS</a:t>
            </a:r>
            <a:r>
              <a:rPr dirty="0" sz="6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ABLE</a:t>
            </a:r>
            <a:r>
              <a:rPr dirty="0" sz="6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ARAMETERS</a:t>
            </a:r>
            <a:r>
              <a:rPr dirty="0" sz="6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extiende</a:t>
            </a:r>
            <a:endParaRPr sz="8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3" name="object 3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4" name="object 4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678"/>
                  </a:lnTo>
                  <a:lnTo>
                    <a:pt x="142755" y="98678"/>
                  </a:lnTo>
                  <a:lnTo>
                    <a:pt x="136180" y="99986"/>
                  </a:lnTo>
                  <a:lnTo>
                    <a:pt x="104587" y="124182"/>
                  </a:lnTo>
                  <a:lnTo>
                    <a:pt x="98048" y="143385"/>
                  </a:lnTo>
                  <a:lnTo>
                    <a:pt x="98048" y="569369"/>
                  </a:lnTo>
                  <a:lnTo>
                    <a:pt x="117977" y="603813"/>
                  </a:lnTo>
                  <a:lnTo>
                    <a:pt x="142755" y="614076"/>
                  </a:lnTo>
                  <a:lnTo>
                    <a:pt x="1886711" y="614076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4076"/>
                  </a:moveTo>
                  <a:lnTo>
                    <a:pt x="1744971" y="614076"/>
                  </a:lnTo>
                  <a:lnTo>
                    <a:pt x="1751545" y="612768"/>
                  </a:lnTo>
                  <a:lnTo>
                    <a:pt x="1764174" y="607537"/>
                  </a:lnTo>
                  <a:lnTo>
                    <a:pt x="1788370" y="575944"/>
                  </a:lnTo>
                  <a:lnTo>
                    <a:pt x="1789678" y="569369"/>
                  </a:lnTo>
                  <a:lnTo>
                    <a:pt x="1789678" y="143385"/>
                  </a:lnTo>
                  <a:lnTo>
                    <a:pt x="1769748" y="108942"/>
                  </a:lnTo>
                  <a:lnTo>
                    <a:pt x="1744971" y="98678"/>
                  </a:lnTo>
                  <a:lnTo>
                    <a:pt x="1886711" y="98678"/>
                  </a:lnTo>
                  <a:lnTo>
                    <a:pt x="1886711" y="614076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2932176" y="500517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1982" y="528634"/>
                  </a:moveTo>
                  <a:lnTo>
                    <a:pt x="52863" y="528634"/>
                  </a:lnTo>
                  <a:lnTo>
                    <a:pt x="49392" y="528502"/>
                  </a:lnTo>
                  <a:lnTo>
                    <a:pt x="13028" y="510660"/>
                  </a:lnTo>
                  <a:lnTo>
                    <a:pt x="0" y="479207"/>
                  </a:lnTo>
                  <a:lnTo>
                    <a:pt x="0" y="475770"/>
                  </a:lnTo>
                  <a:lnTo>
                    <a:pt x="0" y="49361"/>
                  </a:lnTo>
                  <a:lnTo>
                    <a:pt x="17937" y="12885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775"/>
                  </a:lnTo>
                  <a:lnTo>
                    <a:pt x="1704845" y="49361"/>
                  </a:lnTo>
                  <a:lnTo>
                    <a:pt x="1704845" y="479207"/>
                  </a:lnTo>
                  <a:lnTo>
                    <a:pt x="1686907" y="515550"/>
                  </a:lnTo>
                  <a:lnTo>
                    <a:pt x="1655453" y="528502"/>
                  </a:lnTo>
                  <a:lnTo>
                    <a:pt x="1651982" y="52863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" name="object 6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266"/>
              <a:ext cx="145374" cy="145374"/>
            </a:xfrm>
            <a:prstGeom prst="rect">
              <a:avLst/>
            </a:prstGeom>
          </p:spPr>
        </p:pic>
      </p:grpSp>
      <p:sp>
        <p:nvSpPr>
          <p:cNvPr id="7" name="object 7" descr=""/>
          <p:cNvSpPr txBox="1"/>
          <p:nvPr/>
        </p:nvSpPr>
        <p:spPr>
          <a:xfrm>
            <a:off x="3519868" y="811619"/>
            <a:ext cx="52959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10">
                <a:latin typeface="Arial MT"/>
                <a:cs typeface="Arial MT"/>
              </a:rPr>
              <a:t>Traduciendo...</a:t>
            </a:r>
            <a:endParaRPr sz="600">
              <a:latin typeface="Arial MT"/>
              <a:cs typeface="Arial MT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831370" y="771972"/>
            <a:ext cx="1841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158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4611106" y="791795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831370" y="99126"/>
            <a:ext cx="3791585" cy="408940"/>
          </a:xfrm>
          <a:prstGeom prst="rect">
            <a:avLst/>
          </a:prstGeom>
        </p:spPr>
        <p:txBody>
          <a:bodyPr wrap="square" lIns="0" tIns="78740" rIns="0" bIns="0" rtlCol="0" vert="horz">
            <a:spAutoFit/>
          </a:bodyPr>
          <a:lstStyle/>
          <a:p>
            <a:pPr algn="r" marR="170815">
              <a:lnSpc>
                <a:spcPct val="100000"/>
              </a:lnSpc>
              <a:spcBef>
                <a:spcPts val="62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  <a:p>
            <a:pPr marL="12700">
              <a:lnSpc>
                <a:spcPct val="100000"/>
              </a:lnSpc>
              <a:spcBef>
                <a:spcPts val="570"/>
              </a:spcBef>
            </a:pP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parte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especial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aérea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suelo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multicapa.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cable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clase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A</a:t>
            </a:r>
            <a:endParaRPr sz="800">
              <a:latin typeface="Times New Roman"/>
              <a:cs typeface="Times New Roman"/>
            </a:endParaRPr>
          </a:p>
        </p:txBody>
      </p:sp>
      <p:grpSp>
        <p:nvGrpSpPr>
          <p:cNvPr id="11" name="object 11" descr=""/>
          <p:cNvGrpSpPr/>
          <p:nvPr/>
        </p:nvGrpSpPr>
        <p:grpSpPr>
          <a:xfrm>
            <a:off x="368299" y="1379371"/>
            <a:ext cx="502284" cy="13335"/>
            <a:chOff x="368299" y="1379371"/>
            <a:chExt cx="502284" cy="13335"/>
          </a:xfrm>
        </p:grpSpPr>
        <p:sp>
          <p:nvSpPr>
            <p:cNvPr id="12" name="object 12" descr=""/>
            <p:cNvSpPr/>
            <p:nvPr/>
          </p:nvSpPr>
          <p:spPr>
            <a:xfrm>
              <a:off x="368299" y="1379371"/>
              <a:ext cx="502284" cy="6985"/>
            </a:xfrm>
            <a:custGeom>
              <a:avLst/>
              <a:gdLst/>
              <a:ahLst/>
              <a:cxnLst/>
              <a:rect l="l" t="t" r="r" b="b"/>
              <a:pathLst>
                <a:path w="502284" h="6984">
                  <a:moveTo>
                    <a:pt x="502202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502202" y="0"/>
                  </a:lnTo>
                  <a:lnTo>
                    <a:pt x="502202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368287" y="1379371"/>
              <a:ext cx="502284" cy="13335"/>
            </a:xfrm>
            <a:custGeom>
              <a:avLst/>
              <a:gdLst/>
              <a:ahLst/>
              <a:cxnLst/>
              <a:rect l="l" t="t" r="r" b="b"/>
              <a:pathLst>
                <a:path w="502284" h="13334">
                  <a:moveTo>
                    <a:pt x="502208" y="0"/>
                  </a:moveTo>
                  <a:lnTo>
                    <a:pt x="495604" y="6604"/>
                  </a:lnTo>
                  <a:lnTo>
                    <a:pt x="0" y="6604"/>
                  </a:lnTo>
                  <a:lnTo>
                    <a:pt x="0" y="13220"/>
                  </a:lnTo>
                  <a:lnTo>
                    <a:pt x="495604" y="13220"/>
                  </a:lnTo>
                  <a:lnTo>
                    <a:pt x="502208" y="13220"/>
                  </a:lnTo>
                  <a:lnTo>
                    <a:pt x="502208" y="6604"/>
                  </a:lnTo>
                  <a:lnTo>
                    <a:pt x="502208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368299" y="1379371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4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5" name="object 15" descr=""/>
          <p:cNvSpPr txBox="1"/>
          <p:nvPr/>
        </p:nvSpPr>
        <p:spPr>
          <a:xfrm>
            <a:off x="379553" y="1439372"/>
            <a:ext cx="48450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Page</a:t>
            </a:r>
            <a:r>
              <a:rPr dirty="0" sz="800" spc="6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159</a:t>
            </a:r>
            <a:endParaRPr sz="800">
              <a:latin typeface="Arial"/>
              <a:cs typeface="Arial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1089080" y="1611179"/>
            <a:ext cx="5461000" cy="736854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algn="r" marR="951865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8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avanzado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8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>
                <a:latin typeface="Times New Roman"/>
                <a:cs typeface="Times New Roman"/>
              </a:rPr>
              <a:t>sistemas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consisten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cables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coaxiales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núcleo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(SC)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encerrar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tubería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conductora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340"/>
              </a:spcBef>
            </a:pPr>
            <a:r>
              <a:rPr dirty="0" sz="800" i="1">
                <a:latin typeface="Times New Roman"/>
                <a:cs typeface="Times New Roman"/>
              </a:rPr>
              <a:t>La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configuración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tipo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sistema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siguiente.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Especifique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número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cuadro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combinado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#Ph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.</a:t>
            </a:r>
            <a:endParaRPr sz="800">
              <a:latin typeface="Times New Roman"/>
              <a:cs typeface="Times New Roman"/>
            </a:endParaRPr>
          </a:p>
          <a:p>
            <a:pPr marL="1657985" marR="1130300">
              <a:lnSpc>
                <a:spcPct val="122900"/>
              </a:lnSpc>
              <a:spcBef>
                <a:spcPts val="325"/>
              </a:spcBef>
            </a:pPr>
            <a:r>
              <a:rPr dirty="0" sz="600" b="1">
                <a:latin typeface="Courier New"/>
                <a:cs typeface="Courier New"/>
              </a:rPr>
              <a:t>Cables</a:t>
            </a:r>
            <a:r>
              <a:rPr dirty="0" sz="600" spc="55" b="1">
                <a:latin typeface="Courier New"/>
                <a:cs typeface="Courier New"/>
              </a:rPr>
              <a:t> </a:t>
            </a:r>
            <a:r>
              <a:rPr dirty="0" sz="600" b="1">
                <a:latin typeface="Courier New"/>
                <a:cs typeface="Courier New"/>
              </a:rPr>
              <a:t>en:</a:t>
            </a:r>
            <a:r>
              <a:rPr dirty="0" sz="600" spc="60" b="1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seleccione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si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los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cables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están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aire,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 spc="-25">
                <a:latin typeface="Courier New"/>
                <a:cs typeface="Courier New"/>
              </a:rPr>
              <a:t>en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superficie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tierra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o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suelo.</a:t>
            </a:r>
            <a:endParaRPr sz="600">
              <a:latin typeface="Courier New"/>
              <a:cs typeface="Courier New"/>
            </a:endParaRPr>
          </a:p>
          <a:p>
            <a:pPr marL="1657985" marR="1320800">
              <a:lnSpc>
                <a:spcPts val="880"/>
              </a:lnSpc>
              <a:spcBef>
                <a:spcPts val="5"/>
              </a:spcBef>
            </a:pPr>
            <a:r>
              <a:rPr dirty="0" sz="600" b="1">
                <a:latin typeface="Courier New"/>
                <a:cs typeface="Courier New"/>
              </a:rPr>
              <a:t>Número</a:t>
            </a:r>
            <a:r>
              <a:rPr dirty="0" sz="600" spc="65" b="1">
                <a:latin typeface="Courier New"/>
                <a:cs typeface="Courier New"/>
              </a:rPr>
              <a:t> </a:t>
            </a:r>
            <a:r>
              <a:rPr dirty="0" sz="600" b="1">
                <a:latin typeface="Courier New"/>
                <a:cs typeface="Courier New"/>
              </a:rPr>
              <a:t>de</a:t>
            </a:r>
            <a:r>
              <a:rPr dirty="0" sz="600" spc="65" b="1">
                <a:latin typeface="Courier New"/>
                <a:cs typeface="Courier New"/>
              </a:rPr>
              <a:t> </a:t>
            </a:r>
            <a:r>
              <a:rPr dirty="0" sz="600" b="1">
                <a:latin typeface="Courier New"/>
                <a:cs typeface="Courier New"/>
              </a:rPr>
              <a:t>cables:</a:t>
            </a:r>
            <a:r>
              <a:rPr dirty="0" sz="600" spc="70" b="1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especifique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número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cables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 spc="-25">
                <a:latin typeface="Courier New"/>
                <a:cs typeface="Courier New"/>
              </a:rPr>
              <a:t>en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sistema.</a:t>
            </a:r>
            <a:endParaRPr sz="600">
              <a:latin typeface="Courier New"/>
              <a:cs typeface="Courier New"/>
            </a:endParaRPr>
          </a:p>
          <a:p>
            <a:pPr marL="1657985" marR="1082675">
              <a:lnSpc>
                <a:spcPct val="115599"/>
              </a:lnSpc>
              <a:spcBef>
                <a:spcPts val="210"/>
              </a:spcBef>
            </a:pPr>
            <a:r>
              <a:rPr dirty="0" sz="600" b="1">
                <a:latin typeface="Courier New"/>
                <a:cs typeface="Courier New"/>
              </a:rPr>
              <a:t>Constantes</a:t>
            </a:r>
            <a:r>
              <a:rPr dirty="0" sz="600" spc="75" b="1">
                <a:latin typeface="Courier New"/>
                <a:cs typeface="Courier New"/>
              </a:rPr>
              <a:t> </a:t>
            </a:r>
            <a:r>
              <a:rPr dirty="0" sz="600" b="1">
                <a:latin typeface="Courier New"/>
                <a:cs typeface="Courier New"/>
              </a:rPr>
              <a:t>de</a:t>
            </a:r>
            <a:r>
              <a:rPr dirty="0" sz="600" spc="80" b="1">
                <a:latin typeface="Courier New"/>
                <a:cs typeface="Courier New"/>
              </a:rPr>
              <a:t> </a:t>
            </a:r>
            <a:r>
              <a:rPr dirty="0" sz="600" b="1">
                <a:latin typeface="Courier New"/>
                <a:cs typeface="Courier New"/>
              </a:rPr>
              <a:t>cable:</a:t>
            </a:r>
            <a:r>
              <a:rPr dirty="0" sz="600" spc="80" b="1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selecciona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entre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constantes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cable </a:t>
            </a:r>
            <a:r>
              <a:rPr dirty="0" sz="600">
                <a:latin typeface="Courier New"/>
                <a:cs typeface="Courier New"/>
              </a:rPr>
              <a:t>y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opción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parámetros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cable.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Si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está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marcado,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 spc="-25">
                <a:latin typeface="Courier New"/>
                <a:cs typeface="Courier New"/>
              </a:rPr>
              <a:t>el </a:t>
            </a:r>
            <a:r>
              <a:rPr dirty="0" sz="600">
                <a:latin typeface="Courier New"/>
                <a:cs typeface="Courier New"/>
              </a:rPr>
              <a:t>opción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adicional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conductancia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y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capacitancia</a:t>
            </a:r>
            <a:endParaRPr sz="600">
              <a:latin typeface="Courier New"/>
              <a:cs typeface="Courier New"/>
            </a:endParaRPr>
          </a:p>
          <a:p>
            <a:pPr marL="1657985">
              <a:lnSpc>
                <a:spcPct val="100000"/>
              </a:lnSpc>
              <a:spcBef>
                <a:spcPts val="114"/>
              </a:spcBef>
            </a:pPr>
            <a:r>
              <a:rPr dirty="0" sz="600">
                <a:latin typeface="Courier New"/>
                <a:cs typeface="Courier New"/>
              </a:rPr>
              <a:t>se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apaga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y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las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opciones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 i="1">
                <a:latin typeface="Courier New"/>
                <a:cs typeface="Courier New"/>
              </a:rPr>
              <a:t>tierra</a:t>
            </a:r>
            <a:r>
              <a:rPr dirty="0" sz="600" spc="50" i="1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 spc="-10" i="1">
                <a:latin typeface="Courier New"/>
                <a:cs typeface="Courier New"/>
              </a:rPr>
              <a:t>cable</a:t>
            </a:r>
            <a:endParaRPr sz="600">
              <a:latin typeface="Courier New"/>
              <a:cs typeface="Courier New"/>
            </a:endParaRPr>
          </a:p>
          <a:p>
            <a:pPr marL="1657985" marR="1320800">
              <a:lnSpc>
                <a:spcPts val="880"/>
              </a:lnSpc>
              <a:spcBef>
                <a:spcPts val="5"/>
              </a:spcBef>
            </a:pPr>
            <a:r>
              <a:rPr dirty="0" sz="600" i="1">
                <a:latin typeface="Courier New"/>
                <a:cs typeface="Courier New"/>
              </a:rPr>
              <a:t>La</a:t>
            </a:r>
            <a:r>
              <a:rPr dirty="0" sz="600" spc="55" i="1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página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i="1">
                <a:latin typeface="Courier New"/>
                <a:cs typeface="Courier New"/>
              </a:rPr>
              <a:t>datos</a:t>
            </a:r>
            <a:r>
              <a:rPr dirty="0" sz="600" spc="60" i="1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activará.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modelo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Semlyen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spc="-25">
                <a:latin typeface="Courier New"/>
                <a:cs typeface="Courier New"/>
              </a:rPr>
              <a:t>es </a:t>
            </a:r>
            <a:r>
              <a:rPr dirty="0" sz="600">
                <a:latin typeface="Courier New"/>
                <a:cs typeface="Courier New"/>
              </a:rPr>
              <a:t>compatible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solo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con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Cable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Constants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y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 spc="-20">
                <a:latin typeface="Courier New"/>
                <a:cs typeface="Courier New"/>
              </a:rPr>
              <a:t>Noda</a:t>
            </a:r>
            <a:endParaRPr sz="600">
              <a:latin typeface="Courier New"/>
              <a:cs typeface="Courier New"/>
            </a:endParaRPr>
          </a:p>
          <a:p>
            <a:pPr marL="1657985">
              <a:lnSpc>
                <a:spcPct val="100000"/>
              </a:lnSpc>
              <a:spcBef>
                <a:spcPts val="10"/>
              </a:spcBef>
            </a:pPr>
            <a:r>
              <a:rPr dirty="0" sz="600">
                <a:latin typeface="Courier New"/>
                <a:cs typeface="Courier New"/>
              </a:rPr>
              <a:t>modelo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solo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con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parámetros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cable.</a:t>
            </a: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54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5.30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Opciones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sistema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cables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SC.</a:t>
            </a:r>
            <a:endParaRPr sz="800">
              <a:latin typeface="Times New Roman"/>
              <a:cs typeface="Times New Roman"/>
            </a:endParaRPr>
          </a:p>
          <a:p>
            <a:pPr marL="924560" marR="1680845" indent="-912494">
              <a:lnSpc>
                <a:spcPct val="151800"/>
              </a:lnSpc>
              <a:spcBef>
                <a:spcPts val="790"/>
              </a:spcBef>
            </a:pPr>
            <a:r>
              <a:rPr dirty="0" sz="600" b="1">
                <a:latin typeface="Courier New"/>
                <a:cs typeface="Courier New"/>
              </a:rPr>
              <a:t>Salida</a:t>
            </a:r>
            <a:r>
              <a:rPr dirty="0" sz="600" spc="65" b="1">
                <a:latin typeface="Courier New"/>
                <a:cs typeface="Courier New"/>
              </a:rPr>
              <a:t> </a:t>
            </a:r>
            <a:r>
              <a:rPr dirty="0" sz="600" b="1">
                <a:latin typeface="Courier New"/>
                <a:cs typeface="Courier New"/>
              </a:rPr>
              <a:t>de</a:t>
            </a:r>
            <a:r>
              <a:rPr dirty="0" sz="600" spc="70" b="1">
                <a:latin typeface="Courier New"/>
                <a:cs typeface="Courier New"/>
              </a:rPr>
              <a:t> </a:t>
            </a:r>
            <a:r>
              <a:rPr dirty="0" sz="600" b="1">
                <a:latin typeface="Courier New"/>
                <a:cs typeface="Courier New"/>
              </a:rPr>
              <a:t>matriz:</a:t>
            </a:r>
            <a:r>
              <a:rPr dirty="0" sz="600" spc="70" b="1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marque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este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botón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para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habilitar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impresión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impedancia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 spc="-50">
                <a:latin typeface="Courier New"/>
                <a:cs typeface="Courier New"/>
              </a:rPr>
              <a:t>y </a:t>
            </a:r>
            <a:r>
              <a:rPr dirty="0" sz="600">
                <a:latin typeface="Courier New"/>
                <a:cs typeface="Courier New"/>
              </a:rPr>
              <a:t>datos</a:t>
            </a:r>
            <a:r>
              <a:rPr dirty="0" sz="600" spc="4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matriz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admitancia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(R,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Times New Roman"/>
                <a:cs typeface="Times New Roman"/>
              </a:rPr>
              <a:t>ω</a:t>
            </a:r>
            <a:r>
              <a:rPr dirty="0" sz="600" spc="250">
                <a:latin typeface="Times New Roman"/>
                <a:cs typeface="Times New Roman"/>
              </a:rPr>
              <a:t> </a:t>
            </a:r>
            <a:r>
              <a:rPr dirty="0" sz="600">
                <a:latin typeface="Courier New"/>
                <a:cs typeface="Courier New"/>
              </a:rPr>
              <a:t>L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y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Times New Roman"/>
                <a:cs typeface="Times New Roman"/>
              </a:rPr>
              <a:t>ω</a:t>
            </a:r>
            <a:r>
              <a:rPr dirty="0" sz="600" spc="254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Courier New"/>
                <a:cs typeface="Courier New"/>
              </a:rPr>
              <a:t>C).</a:t>
            </a: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320"/>
              </a:spcBef>
            </a:pPr>
            <a:r>
              <a:rPr dirty="0" sz="600" b="1">
                <a:latin typeface="Courier New"/>
                <a:cs typeface="Courier New"/>
              </a:rPr>
              <a:t>Serpiente:</a:t>
            </a:r>
            <a:r>
              <a:rPr dirty="0" sz="600" spc="55" b="1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si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marca,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supone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que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los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cables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están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transpuestos.</a:t>
            </a: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375"/>
              </a:spcBef>
            </a:pPr>
            <a:r>
              <a:rPr dirty="0" sz="600" b="1">
                <a:latin typeface="Courier New"/>
                <a:cs typeface="Courier New"/>
              </a:rPr>
              <a:t>Agregar</a:t>
            </a:r>
            <a:r>
              <a:rPr dirty="0" sz="600" spc="65" b="1">
                <a:latin typeface="Courier New"/>
                <a:cs typeface="Courier New"/>
              </a:rPr>
              <a:t> </a:t>
            </a:r>
            <a:r>
              <a:rPr dirty="0" sz="600" b="1">
                <a:latin typeface="Courier New"/>
                <a:cs typeface="Courier New"/>
              </a:rPr>
              <a:t>G:</a:t>
            </a:r>
            <a:r>
              <a:rPr dirty="0" sz="600" spc="70" b="1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marque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este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botón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para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permitir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conductancia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entre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conductores.</a:t>
            </a:r>
            <a:endParaRPr sz="600">
              <a:latin typeface="Courier New"/>
              <a:cs typeface="Courier New"/>
            </a:endParaRPr>
          </a:p>
          <a:p>
            <a:pPr marL="428625">
              <a:lnSpc>
                <a:spcPct val="100000"/>
              </a:lnSpc>
              <a:spcBef>
                <a:spcPts val="165"/>
              </a:spcBef>
            </a:pPr>
            <a:r>
              <a:rPr dirty="0" sz="600">
                <a:latin typeface="Courier New"/>
                <a:cs typeface="Courier New"/>
              </a:rPr>
              <a:t>No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compatible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con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las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constantes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cable.</a:t>
            </a: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370"/>
              </a:spcBef>
            </a:pPr>
            <a:r>
              <a:rPr dirty="0" sz="600" b="1">
                <a:latin typeface="Courier New"/>
                <a:cs typeface="Courier New"/>
              </a:rPr>
              <a:t>Agregar</a:t>
            </a:r>
            <a:r>
              <a:rPr dirty="0" sz="600" spc="70" b="1">
                <a:latin typeface="Courier New"/>
                <a:cs typeface="Courier New"/>
              </a:rPr>
              <a:t> </a:t>
            </a:r>
            <a:r>
              <a:rPr dirty="0" sz="600" b="1">
                <a:latin typeface="Courier New"/>
                <a:cs typeface="Courier New"/>
              </a:rPr>
              <a:t>C:</a:t>
            </a:r>
            <a:r>
              <a:rPr dirty="0" sz="600" spc="75" b="1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marque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este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botón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para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permitir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capacitancia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adicional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entre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los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conductores.</a:t>
            </a:r>
            <a:endParaRPr sz="600">
              <a:latin typeface="Courier New"/>
              <a:cs typeface="Courier New"/>
            </a:endParaRPr>
          </a:p>
          <a:p>
            <a:pPr marL="428625">
              <a:lnSpc>
                <a:spcPct val="100000"/>
              </a:lnSpc>
              <a:spcBef>
                <a:spcPts val="115"/>
              </a:spcBef>
            </a:pPr>
            <a:r>
              <a:rPr dirty="0" sz="600">
                <a:latin typeface="Courier New"/>
                <a:cs typeface="Courier New"/>
              </a:rPr>
              <a:t>No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compatible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con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las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constantes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cable.</a:t>
            </a:r>
            <a:endParaRPr sz="6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530"/>
              </a:spcBef>
            </a:pPr>
            <a:endParaRPr sz="600">
              <a:latin typeface="Courier New"/>
              <a:cs typeface="Courier New"/>
            </a:endParaRPr>
          </a:p>
          <a:p>
            <a:pPr lvl="3" marL="328930" indent="-316230">
              <a:lnSpc>
                <a:spcPct val="100000"/>
              </a:lnSpc>
              <a:buAutoNum type="arabicPeriod"/>
              <a:tabLst>
                <a:tab pos="328930" algn="l"/>
              </a:tabLst>
            </a:pPr>
            <a:r>
              <a:rPr dirty="0" sz="800" b="1">
                <a:latin typeface="Times New Roman"/>
                <a:cs typeface="Times New Roman"/>
              </a:rPr>
              <a:t>Configuración</a:t>
            </a:r>
            <a:r>
              <a:rPr dirty="0" sz="800" spc="7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del</a:t>
            </a:r>
            <a:r>
              <a:rPr dirty="0" sz="800" spc="7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tipo</a:t>
            </a:r>
            <a:r>
              <a:rPr dirty="0" sz="800" spc="7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</a:t>
            </a:r>
            <a:r>
              <a:rPr dirty="0" sz="800" spc="7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modelo</a:t>
            </a:r>
            <a:r>
              <a:rPr dirty="0" sz="800" spc="8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para</a:t>
            </a:r>
            <a:r>
              <a:rPr dirty="0" sz="800" spc="7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cables</a:t>
            </a:r>
            <a:r>
              <a:rPr dirty="0" sz="800" spc="75" b="1">
                <a:latin typeface="Times New Roman"/>
                <a:cs typeface="Times New Roman"/>
              </a:rPr>
              <a:t> </a:t>
            </a:r>
            <a:r>
              <a:rPr dirty="0" sz="800" spc="-25" b="1">
                <a:latin typeface="Times New Roman"/>
                <a:cs typeface="Times New Roman"/>
              </a:rPr>
              <a:t>SC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ts val="950"/>
              </a:lnSpc>
              <a:spcBef>
                <a:spcPts val="550"/>
              </a:spcBef>
            </a:pPr>
            <a:r>
              <a:rPr dirty="0" sz="800" b="1" i="1">
                <a:latin typeface="Times New Roman"/>
                <a:cs typeface="Times New Roman"/>
              </a:rPr>
              <a:t>Bergeron</a:t>
            </a:r>
            <a:r>
              <a:rPr dirty="0" sz="800" spc="60" b="1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b="1" i="1">
                <a:latin typeface="Times New Roman"/>
                <a:cs typeface="Times New Roman"/>
              </a:rPr>
              <a:t>JMarti</a:t>
            </a:r>
            <a:r>
              <a:rPr dirty="0" sz="800" spc="60" b="1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b="1" i="1">
                <a:latin typeface="Times New Roman"/>
                <a:cs typeface="Times New Roman"/>
              </a:rPr>
              <a:t>Noda</a:t>
            </a:r>
            <a:r>
              <a:rPr dirty="0" sz="800" spc="60" b="1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b="1" i="1">
                <a:latin typeface="Times New Roman"/>
                <a:cs typeface="Times New Roman"/>
              </a:rPr>
              <a:t>Semlyen:</a:t>
            </a:r>
            <a:r>
              <a:rPr dirty="0" sz="800" spc="60" b="1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Modelo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/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Tipo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datos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configuración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cable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SC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ts val="950"/>
              </a:lnSpc>
            </a:pP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idénticos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aéreas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transmisión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describe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sección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5.3.1.1.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Sin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embargo,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advierte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dependientes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frecuencia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producir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resultados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poco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realistas,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debido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descuidar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dependencia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frecuencia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matriz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transformación,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aceptable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en</a:t>
            </a:r>
            <a:endParaRPr sz="800">
              <a:latin typeface="Times New Roman"/>
              <a:cs typeface="Times New Roman"/>
            </a:endParaRPr>
          </a:p>
          <a:p>
            <a:pPr marL="12700" marR="346138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modelado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aéreas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cables.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b="1" i="1">
                <a:latin typeface="Times New Roman"/>
                <a:cs typeface="Times New Roman"/>
              </a:rPr>
              <a:t>PI</a:t>
            </a:r>
            <a:r>
              <a:rPr dirty="0" sz="800" spc="75" b="1" i="1">
                <a:latin typeface="Times New Roman"/>
                <a:cs typeface="Times New Roman"/>
              </a:rPr>
              <a:t> </a:t>
            </a:r>
            <a:r>
              <a:rPr dirty="0" sz="800" b="1" i="1">
                <a:latin typeface="Times New Roman"/>
                <a:cs typeface="Times New Roman"/>
              </a:rPr>
              <a:t>en</a:t>
            </a:r>
            <a:r>
              <a:rPr dirty="0" sz="800" spc="80" b="1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cascada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:</a:t>
            </a:r>
            <a:endParaRPr sz="800">
              <a:latin typeface="Times New Roman"/>
              <a:cs typeface="Times New Roman"/>
            </a:endParaRPr>
          </a:p>
          <a:p>
            <a:pPr marL="1889125">
              <a:lnSpc>
                <a:spcPct val="100000"/>
              </a:lnSpc>
              <a:spcBef>
                <a:spcPts val="340"/>
              </a:spcBef>
            </a:pPr>
            <a:r>
              <a:rPr dirty="0" sz="800">
                <a:latin typeface="Times New Roman"/>
                <a:cs typeface="Times New Roman"/>
              </a:rPr>
              <a:t>Si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opción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Constantes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cable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 i="1">
                <a:latin typeface="Times New Roman"/>
                <a:cs typeface="Times New Roman"/>
              </a:rPr>
              <a:t>Sistema</a:t>
            </a:r>
            <a:endParaRPr sz="800">
              <a:latin typeface="Times New Roman"/>
              <a:cs typeface="Times New Roman"/>
            </a:endParaRPr>
          </a:p>
          <a:p>
            <a:pPr marL="1889125" marR="1042035">
              <a:lnSpc>
                <a:spcPts val="880"/>
              </a:lnSpc>
              <a:spcBef>
                <a:spcPts val="439"/>
              </a:spcBef>
            </a:pPr>
            <a:r>
              <a:rPr dirty="0" sz="800" i="1">
                <a:latin typeface="Times New Roman"/>
                <a:cs typeface="Times New Roman"/>
              </a:rPr>
              <a:t>tipo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campo,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PI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admite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adicional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parámetros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producir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equivalentes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PI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cascada.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los</a:t>
            </a:r>
            <a:endParaRPr sz="800">
              <a:latin typeface="Times New Roman"/>
              <a:cs typeface="Times New Roman"/>
            </a:endParaRPr>
          </a:p>
          <a:p>
            <a:pPr marL="1889125">
              <a:lnSpc>
                <a:spcPct val="100000"/>
              </a:lnSpc>
              <a:spcBef>
                <a:spcPts val="120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PI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cascada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describe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Libro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reglas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[3].</a:t>
            </a:r>
            <a:endParaRPr sz="800">
              <a:latin typeface="Times New Roman"/>
              <a:cs typeface="Times New Roman"/>
            </a:endParaRPr>
          </a:p>
          <a:p>
            <a:pPr marL="1889125" marR="62166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homogéneo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utilizar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todas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conexiones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tierra.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esquemas</a:t>
            </a:r>
            <a:endParaRPr sz="800">
              <a:latin typeface="Times New Roman"/>
              <a:cs typeface="Times New Roman"/>
            </a:endParaRPr>
          </a:p>
          <a:p>
            <a:pPr marL="1889125">
              <a:lnSpc>
                <a:spcPct val="100000"/>
              </a:lnSpc>
              <a:spcBef>
                <a:spcPts val="60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5.31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cable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SC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salida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PI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cascada.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30"/>
              </a:spcBef>
            </a:pPr>
            <a:endParaRPr sz="800">
              <a:latin typeface="Times New Roman"/>
              <a:cs typeface="Times New Roman"/>
            </a:endParaRPr>
          </a:p>
          <a:p>
            <a:pPr lvl="3" marL="328930" indent="-316230">
              <a:lnSpc>
                <a:spcPct val="100000"/>
              </a:lnSpc>
              <a:buAutoNum type="arabicPeriod" startAt="2"/>
              <a:tabLst>
                <a:tab pos="328930" algn="l"/>
              </a:tabLst>
            </a:pPr>
            <a:r>
              <a:rPr dirty="0" sz="800" b="1">
                <a:latin typeface="Times New Roman"/>
                <a:cs typeface="Times New Roman"/>
              </a:rPr>
              <a:t>Configuración</a:t>
            </a:r>
            <a:r>
              <a:rPr dirty="0" sz="800" spc="6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</a:t>
            </a:r>
            <a:r>
              <a:rPr dirty="0" sz="800" spc="6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la</a:t>
            </a:r>
            <a:r>
              <a:rPr dirty="0" sz="800" spc="6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página</a:t>
            </a:r>
            <a:r>
              <a:rPr dirty="0" sz="800" spc="6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</a:t>
            </a:r>
            <a:r>
              <a:rPr dirty="0" sz="800" spc="6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datos</a:t>
            </a:r>
            <a:r>
              <a:rPr dirty="0" sz="800" spc="6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</a:t>
            </a:r>
            <a:r>
              <a:rPr dirty="0" sz="800" spc="6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cable</a:t>
            </a:r>
            <a:r>
              <a:rPr dirty="0" sz="800" spc="6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para</a:t>
            </a:r>
            <a:r>
              <a:rPr dirty="0" sz="800" spc="7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cables</a:t>
            </a:r>
            <a:r>
              <a:rPr dirty="0" sz="800" spc="65" b="1">
                <a:latin typeface="Times New Roman"/>
                <a:cs typeface="Times New Roman"/>
              </a:rPr>
              <a:t> </a:t>
            </a:r>
            <a:r>
              <a:rPr dirty="0" sz="800" spc="-25" b="1">
                <a:latin typeface="Times New Roman"/>
                <a:cs typeface="Times New Roman"/>
              </a:rPr>
              <a:t>SC</a:t>
            </a:r>
            <a:endParaRPr sz="800">
              <a:latin typeface="Times New Roman"/>
              <a:cs typeface="Times New Roman"/>
            </a:endParaRPr>
          </a:p>
          <a:p>
            <a:pPr marL="12700" marR="267335">
              <a:lnSpc>
                <a:spcPct val="113799"/>
              </a:lnSpc>
              <a:spcBef>
                <a:spcPts val="260"/>
              </a:spcBef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página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contiene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campos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donde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geométricos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materiales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para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cables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activar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vaina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armadura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copiar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información</a:t>
            </a:r>
            <a:endParaRPr sz="800">
              <a:latin typeface="Times New Roman"/>
              <a:cs typeface="Times New Roman"/>
            </a:endParaRPr>
          </a:p>
          <a:p>
            <a:pPr marL="12700" marR="91630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entre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cables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número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cable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combinado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superior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número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máximo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Número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cables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página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Modelo.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7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109537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ABLE</a:t>
            </a:r>
            <a:r>
              <a:rPr dirty="0" sz="600" spc="12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ARÁMETROS</a:t>
            </a:r>
            <a:r>
              <a:rPr dirty="0" sz="600" spc="12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cable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Constantes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seleccionado)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Ground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opciones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inactivas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y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número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conductores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tierra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calcula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internamente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función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número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total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de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conductores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sistema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número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seleccionadas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inicialmente.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ABLE</a:t>
            </a:r>
            <a:r>
              <a:rPr dirty="0" sz="600" spc="12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600" spc="-10">
                <a:latin typeface="Times New Roman"/>
                <a:cs typeface="Times New Roman"/>
              </a:rPr>
              <a:t>ONSTANTS</a:t>
            </a:r>
            <a:endParaRPr sz="600">
              <a:latin typeface="Times New Roman"/>
              <a:cs typeface="Times New Roman"/>
            </a:endParaRPr>
          </a:p>
          <a:p>
            <a:pPr marL="12700" marR="8318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(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La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casilla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verificación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Constantes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cable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activada)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debe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qué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conductor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conectado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tierra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comprobando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botones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tierra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apropiados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Aparecerá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advertencia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hay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falta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coincidencia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entre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encuentra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número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número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conductores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conexión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tierra.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conductores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tierra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son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1089080" y="9276377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5595687" y="9256553"/>
            <a:ext cx="1841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159</a:t>
            </a:r>
            <a:endParaRPr sz="800">
              <a:latin typeface="Times New Roman"/>
              <a:cs typeface="Times New Roman"/>
            </a:endParaRPr>
          </a:p>
        </p:txBody>
      </p:sp>
      <p:grpSp>
        <p:nvGrpSpPr>
          <p:cNvPr id="19" name="object 19" descr=""/>
          <p:cNvGrpSpPr/>
          <p:nvPr/>
        </p:nvGrpSpPr>
        <p:grpSpPr>
          <a:xfrm>
            <a:off x="368299" y="9725186"/>
            <a:ext cx="661035" cy="13335"/>
            <a:chOff x="368299" y="9725186"/>
            <a:chExt cx="661035" cy="13335"/>
          </a:xfrm>
        </p:grpSpPr>
        <p:sp>
          <p:nvSpPr>
            <p:cNvPr id="20" name="object 20" descr=""/>
            <p:cNvSpPr/>
            <p:nvPr/>
          </p:nvSpPr>
          <p:spPr>
            <a:xfrm>
              <a:off x="368299" y="9725186"/>
              <a:ext cx="661035" cy="6985"/>
            </a:xfrm>
            <a:custGeom>
              <a:avLst/>
              <a:gdLst/>
              <a:ahLst/>
              <a:cxnLst/>
              <a:rect l="l" t="t" r="r" b="b"/>
              <a:pathLst>
                <a:path w="661035" h="6984">
                  <a:moveTo>
                    <a:pt x="660792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660792" y="0"/>
                  </a:lnTo>
                  <a:lnTo>
                    <a:pt x="660792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 descr=""/>
            <p:cNvSpPr/>
            <p:nvPr/>
          </p:nvSpPr>
          <p:spPr>
            <a:xfrm>
              <a:off x="368287" y="9725189"/>
              <a:ext cx="661035" cy="13335"/>
            </a:xfrm>
            <a:custGeom>
              <a:avLst/>
              <a:gdLst/>
              <a:ahLst/>
              <a:cxnLst/>
              <a:rect l="l" t="t" r="r" b="b"/>
              <a:pathLst>
                <a:path w="661035" h="13334">
                  <a:moveTo>
                    <a:pt x="660793" y="0"/>
                  </a:moveTo>
                  <a:lnTo>
                    <a:pt x="654189" y="6604"/>
                  </a:lnTo>
                  <a:lnTo>
                    <a:pt x="0" y="6604"/>
                  </a:lnTo>
                  <a:lnTo>
                    <a:pt x="0" y="13220"/>
                  </a:lnTo>
                  <a:lnTo>
                    <a:pt x="654189" y="13220"/>
                  </a:lnTo>
                  <a:lnTo>
                    <a:pt x="660793" y="13220"/>
                  </a:lnTo>
                  <a:lnTo>
                    <a:pt x="660793" y="6604"/>
                  </a:lnTo>
                  <a:lnTo>
                    <a:pt x="660793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 descr=""/>
            <p:cNvSpPr/>
            <p:nvPr/>
          </p:nvSpPr>
          <p:spPr>
            <a:xfrm>
              <a:off x="368299" y="9725186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4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3" name="object 23" descr=""/>
          <p:cNvSpPr txBox="1"/>
          <p:nvPr/>
        </p:nvSpPr>
        <p:spPr>
          <a:xfrm>
            <a:off x="379347" y="9785187"/>
            <a:ext cx="64325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160</a:t>
            </a:r>
            <a:r>
              <a:rPr dirty="0" sz="800" spc="30" b="1">
                <a:latin typeface="Arial"/>
                <a:cs typeface="Arial"/>
              </a:rPr>
              <a:t> </a:t>
            </a:r>
            <a:r>
              <a:rPr dirty="0" sz="800" b="1">
                <a:latin typeface="Arial"/>
                <a:cs typeface="Arial"/>
              </a:rPr>
              <a:t>de</a:t>
            </a:r>
            <a:r>
              <a:rPr dirty="0" sz="800" spc="35" b="1">
                <a:latin typeface="Arial"/>
                <a:cs typeface="Arial"/>
              </a:rPr>
              <a:t> </a:t>
            </a:r>
            <a:r>
              <a:rPr dirty="0" sz="800" spc="-10" b="1">
                <a:latin typeface="Arial"/>
                <a:cs typeface="Arial"/>
              </a:rPr>
              <a:t>1189.</a:t>
            </a:r>
            <a:endParaRPr sz="800">
              <a:latin typeface="Arial"/>
              <a:cs typeface="Arial"/>
            </a:endParaRPr>
          </a:p>
        </p:txBody>
      </p:sp>
      <p:sp>
        <p:nvSpPr>
          <p:cNvPr id="25" name="object 25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26" name="object 26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124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24" name="object 24" descr=""/>
          <p:cNvSpPr txBox="1"/>
          <p:nvPr/>
        </p:nvSpPr>
        <p:spPr>
          <a:xfrm>
            <a:off x="4518595" y="9956993"/>
            <a:ext cx="83375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8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avanzado</a:t>
            </a:r>
            <a:endParaRPr sz="8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935015" y="165100"/>
            <a:ext cx="5226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5" name="object 5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678"/>
                  </a:lnTo>
                  <a:lnTo>
                    <a:pt x="142755" y="98678"/>
                  </a:lnTo>
                  <a:lnTo>
                    <a:pt x="136180" y="99986"/>
                  </a:lnTo>
                  <a:lnTo>
                    <a:pt x="104587" y="124182"/>
                  </a:lnTo>
                  <a:lnTo>
                    <a:pt x="98048" y="143385"/>
                  </a:lnTo>
                  <a:lnTo>
                    <a:pt x="98048" y="569369"/>
                  </a:lnTo>
                  <a:lnTo>
                    <a:pt x="117977" y="603813"/>
                  </a:lnTo>
                  <a:lnTo>
                    <a:pt x="142755" y="614076"/>
                  </a:lnTo>
                  <a:lnTo>
                    <a:pt x="1886711" y="614076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4076"/>
                  </a:moveTo>
                  <a:lnTo>
                    <a:pt x="1744971" y="614076"/>
                  </a:lnTo>
                  <a:lnTo>
                    <a:pt x="1751545" y="612768"/>
                  </a:lnTo>
                  <a:lnTo>
                    <a:pt x="1764174" y="607537"/>
                  </a:lnTo>
                  <a:lnTo>
                    <a:pt x="1788370" y="575944"/>
                  </a:lnTo>
                  <a:lnTo>
                    <a:pt x="1789678" y="569369"/>
                  </a:lnTo>
                  <a:lnTo>
                    <a:pt x="1789678" y="143385"/>
                  </a:lnTo>
                  <a:lnTo>
                    <a:pt x="1769748" y="108942"/>
                  </a:lnTo>
                  <a:lnTo>
                    <a:pt x="1744971" y="98678"/>
                  </a:lnTo>
                  <a:lnTo>
                    <a:pt x="1886711" y="98678"/>
                  </a:lnTo>
                  <a:lnTo>
                    <a:pt x="1886711" y="614076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932176" y="500509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5453" y="528634"/>
                  </a:moveTo>
                  <a:lnTo>
                    <a:pt x="49392" y="528634"/>
                  </a:lnTo>
                  <a:lnTo>
                    <a:pt x="45954" y="528303"/>
                  </a:lnTo>
                  <a:lnTo>
                    <a:pt x="10837" y="508017"/>
                  </a:lnTo>
                  <a:lnTo>
                    <a:pt x="8908" y="504977"/>
                  </a:lnTo>
                  <a:lnTo>
                    <a:pt x="6980" y="502202"/>
                  </a:lnTo>
                  <a:lnTo>
                    <a:pt x="0" y="479207"/>
                  </a:lnTo>
                  <a:lnTo>
                    <a:pt x="0" y="475770"/>
                  </a:lnTo>
                  <a:lnTo>
                    <a:pt x="0" y="49361"/>
                  </a:lnTo>
                  <a:lnTo>
                    <a:pt x="17937" y="13017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841"/>
                  </a:lnTo>
                  <a:lnTo>
                    <a:pt x="1704845" y="49361"/>
                  </a:lnTo>
                  <a:lnTo>
                    <a:pt x="1704845" y="479207"/>
                  </a:lnTo>
                  <a:lnTo>
                    <a:pt x="1686907" y="515550"/>
                  </a:lnTo>
                  <a:lnTo>
                    <a:pt x="1658890" y="528303"/>
                  </a:lnTo>
                  <a:lnTo>
                    <a:pt x="1655453" y="52863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266"/>
              <a:ext cx="145374" cy="145374"/>
            </a:xfrm>
            <a:prstGeom prst="rect">
              <a:avLst/>
            </a:prstGeom>
          </p:spPr>
        </p:pic>
      </p:grpSp>
      <p:sp>
        <p:nvSpPr>
          <p:cNvPr id="8" name="object 8" descr=""/>
          <p:cNvSpPr txBox="1"/>
          <p:nvPr/>
        </p:nvSpPr>
        <p:spPr>
          <a:xfrm>
            <a:off x="805970" y="396634"/>
            <a:ext cx="5102860" cy="71945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38100" marR="241300">
              <a:lnSpc>
                <a:spcPct val="113799"/>
              </a:lnSpc>
              <a:spcBef>
                <a:spcPts val="90"/>
              </a:spcBef>
            </a:pPr>
            <a:r>
              <a:rPr dirty="0" sz="800">
                <a:latin typeface="Times New Roman"/>
                <a:cs typeface="Times New Roman"/>
              </a:rPr>
              <a:t>dibujado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color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gris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debajo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Ver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Ver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Numeración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mostrará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número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rojo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color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(0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=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conectado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tierra).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cables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ordenarán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internamente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acuerdo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regla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secuencia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ATP;</a:t>
            </a:r>
            <a:endParaRPr sz="800">
              <a:latin typeface="Times New Roman"/>
              <a:cs typeface="Times New Roman"/>
            </a:endParaRPr>
          </a:p>
          <a:p>
            <a:pPr marL="38100" marR="304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cable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mayoría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conductores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primero.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evitar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confusiones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desajustes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esperado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número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conductores,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debe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intentar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seguir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</a:t>
            </a:r>
            <a:r>
              <a:rPr dirty="0" sz="800" spc="-125">
                <a:latin typeface="Times New Roman"/>
                <a:cs typeface="Times New Roman"/>
              </a:rPr>
              <a:t>s</a:t>
            </a:r>
            <a:r>
              <a:rPr dirty="0" baseline="27777" sz="900" spc="-382">
                <a:latin typeface="Arial MT"/>
                <a:cs typeface="Arial MT"/>
              </a:rPr>
              <a:t>T</a:t>
            </a:r>
            <a:r>
              <a:rPr dirty="0" sz="800">
                <a:latin typeface="Times New Roman"/>
                <a:cs typeface="Times New Roman"/>
              </a:rPr>
              <a:t>t</a:t>
            </a:r>
            <a:r>
              <a:rPr dirty="0" sz="800" spc="-350">
                <a:latin typeface="Times New Roman"/>
                <a:cs typeface="Times New Roman"/>
              </a:rPr>
              <a:t>a</a:t>
            </a:r>
            <a:r>
              <a:rPr dirty="0" baseline="27777" sz="900">
                <a:latin typeface="Arial MT"/>
                <a:cs typeface="Arial MT"/>
              </a:rPr>
              <a:t>ra</a:t>
            </a:r>
            <a:r>
              <a:rPr dirty="0" baseline="27777" sz="900" spc="-494">
                <a:latin typeface="Arial MT"/>
                <a:cs typeface="Arial MT"/>
              </a:rPr>
              <a:t>d</a:t>
            </a:r>
            <a:r>
              <a:rPr dirty="0" sz="800">
                <a:latin typeface="Times New Roman"/>
                <a:cs typeface="Times New Roman"/>
              </a:rPr>
              <a:t>r</a:t>
            </a:r>
            <a:r>
              <a:rPr dirty="0" sz="800" spc="-305">
                <a:latin typeface="Times New Roman"/>
                <a:cs typeface="Times New Roman"/>
              </a:rPr>
              <a:t>e</a:t>
            </a:r>
            <a:r>
              <a:rPr dirty="0" baseline="27777" sz="900" spc="-52">
                <a:latin typeface="Arial MT"/>
                <a:cs typeface="Arial MT"/>
              </a:rPr>
              <a:t>u</a:t>
            </a:r>
            <a:r>
              <a:rPr dirty="0" sz="800" spc="-375">
                <a:latin typeface="Times New Roman"/>
                <a:cs typeface="Times New Roman"/>
              </a:rPr>
              <a:t>g</a:t>
            </a:r>
            <a:r>
              <a:rPr dirty="0" baseline="27777" sz="900">
                <a:latin typeface="Arial MT"/>
                <a:cs typeface="Arial MT"/>
              </a:rPr>
              <a:t>c</a:t>
            </a:r>
            <a:r>
              <a:rPr dirty="0" baseline="27777" sz="900" spc="-104">
                <a:latin typeface="Arial MT"/>
                <a:cs typeface="Arial MT"/>
              </a:rPr>
              <a:t>i</a:t>
            </a:r>
            <a:r>
              <a:rPr dirty="0" sz="800" spc="-170">
                <a:latin typeface="Times New Roman"/>
                <a:cs typeface="Times New Roman"/>
              </a:rPr>
              <a:t>l</a:t>
            </a:r>
            <a:r>
              <a:rPr dirty="0" baseline="27777" sz="900" spc="-277">
                <a:latin typeface="Arial MT"/>
                <a:cs typeface="Arial MT"/>
              </a:rPr>
              <a:t>e</a:t>
            </a:r>
            <a:r>
              <a:rPr dirty="0" sz="800" spc="-185">
                <a:latin typeface="Times New Roman"/>
                <a:cs typeface="Times New Roman"/>
              </a:rPr>
              <a:t>a</a:t>
            </a:r>
            <a:r>
              <a:rPr dirty="0" baseline="27777" sz="900">
                <a:latin typeface="Arial MT"/>
                <a:cs typeface="Arial MT"/>
              </a:rPr>
              <a:t>n</a:t>
            </a:r>
            <a:r>
              <a:rPr dirty="0" baseline="27777" sz="900" spc="-442">
                <a:latin typeface="Arial MT"/>
                <a:cs typeface="Arial MT"/>
              </a:rPr>
              <a:t>d</a:t>
            </a:r>
            <a:r>
              <a:rPr dirty="0" sz="800">
                <a:latin typeface="Times New Roman"/>
                <a:cs typeface="Times New Roman"/>
              </a:rPr>
              <a:t>t</a:t>
            </a:r>
            <a:r>
              <a:rPr dirty="0" sz="800" spc="-295">
                <a:latin typeface="Times New Roman"/>
                <a:cs typeface="Times New Roman"/>
              </a:rPr>
              <a:t>a</a:t>
            </a:r>
            <a:r>
              <a:rPr dirty="0" baseline="27777" sz="900" spc="-67">
                <a:latin typeface="Arial MT"/>
                <a:cs typeface="Arial MT"/>
              </a:rPr>
              <a:t>o</a:t>
            </a:r>
            <a:r>
              <a:rPr dirty="0" sz="800" spc="-590">
                <a:latin typeface="Times New Roman"/>
                <a:cs typeface="Times New Roman"/>
              </a:rPr>
              <a:t>m</a:t>
            </a:r>
            <a:r>
              <a:rPr dirty="0" baseline="27777" sz="900">
                <a:latin typeface="Arial MT"/>
                <a:cs typeface="Arial MT"/>
              </a:rPr>
              <a:t>...</a:t>
            </a:r>
            <a:r>
              <a:rPr dirty="0" baseline="27777" sz="900" spc="-89">
                <a:latin typeface="Arial MT"/>
                <a:cs typeface="Arial MT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bién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Cable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Datos.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página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Nodos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le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permite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reorganizar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secuencia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fases.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831370" y="7498836"/>
            <a:ext cx="1841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160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4611106" y="7518660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831370" y="4249056"/>
            <a:ext cx="5063490" cy="297942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 marR="572135" indent="687070">
              <a:lnSpc>
                <a:spcPct val="162600"/>
              </a:lnSpc>
              <a:spcBef>
                <a:spcPts val="9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5.32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cable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sistema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cable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trifásico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SC.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cada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conductores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Core,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Sheath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Armor,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siguientes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datos: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700"/>
              </a:spcBef>
            </a:pPr>
            <a:r>
              <a:rPr dirty="0" sz="600" b="1">
                <a:latin typeface="Courier New"/>
                <a:cs typeface="Courier New"/>
              </a:rPr>
              <a:t>Rin:</a:t>
            </a:r>
            <a:r>
              <a:rPr dirty="0" sz="600" spc="70" b="1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radio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interior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conductor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 spc="-20">
                <a:latin typeface="Courier New"/>
                <a:cs typeface="Courier New"/>
              </a:rPr>
              <a:t>[m].</a:t>
            </a: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215"/>
              </a:spcBef>
            </a:pPr>
            <a:r>
              <a:rPr dirty="0" sz="600" b="1">
                <a:latin typeface="Courier New"/>
                <a:cs typeface="Courier New"/>
              </a:rPr>
              <a:t>Rout:</a:t>
            </a:r>
            <a:r>
              <a:rPr dirty="0" sz="600" spc="75" b="1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Radio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exterior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conductor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 spc="-20">
                <a:latin typeface="Courier New"/>
                <a:cs typeface="Courier New"/>
              </a:rPr>
              <a:t>[m].</a:t>
            </a: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65"/>
              </a:spcBef>
            </a:pPr>
            <a:r>
              <a:rPr dirty="0" sz="600" b="1">
                <a:latin typeface="Courier New"/>
                <a:cs typeface="Courier New"/>
              </a:rPr>
              <a:t>Rho:</a:t>
            </a:r>
            <a:r>
              <a:rPr dirty="0" sz="600" spc="80" b="1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resistividad</a:t>
            </a:r>
            <a:r>
              <a:rPr dirty="0" sz="600" spc="8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8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material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conductor.</a:t>
            </a: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65"/>
              </a:spcBef>
            </a:pPr>
            <a:r>
              <a:rPr dirty="0" sz="600" b="1">
                <a:latin typeface="Courier New"/>
                <a:cs typeface="Courier New"/>
              </a:rPr>
              <a:t>mu:</a:t>
            </a:r>
            <a:r>
              <a:rPr dirty="0" sz="600" spc="85" b="1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permeabilidad</a:t>
            </a:r>
            <a:r>
              <a:rPr dirty="0" sz="600" spc="8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relativa</a:t>
            </a:r>
            <a:r>
              <a:rPr dirty="0" sz="600" spc="8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8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material</a:t>
            </a:r>
            <a:r>
              <a:rPr dirty="0" sz="600" spc="9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conductor.</a:t>
            </a:r>
            <a:endParaRPr sz="600">
              <a:latin typeface="Courier New"/>
              <a:cs typeface="Courier New"/>
            </a:endParaRPr>
          </a:p>
          <a:p>
            <a:pPr marL="574040" marR="1997075" indent="-561975">
              <a:lnSpc>
                <a:spcPct val="115599"/>
              </a:lnSpc>
              <a:spcBef>
                <a:spcPts val="50"/>
              </a:spcBef>
            </a:pPr>
            <a:r>
              <a:rPr dirty="0" sz="600" b="1">
                <a:latin typeface="Courier New"/>
                <a:cs typeface="Courier New"/>
              </a:rPr>
              <a:t>mu</a:t>
            </a:r>
            <a:r>
              <a:rPr dirty="0" sz="600" spc="80" b="1">
                <a:latin typeface="Courier New"/>
                <a:cs typeface="Courier New"/>
              </a:rPr>
              <a:t> </a:t>
            </a:r>
            <a:r>
              <a:rPr dirty="0" sz="600" b="1">
                <a:latin typeface="Courier New"/>
                <a:cs typeface="Courier New"/>
              </a:rPr>
              <a:t>(ins):</a:t>
            </a:r>
            <a:r>
              <a:rPr dirty="0" sz="600" spc="80" b="1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permeabilidad</a:t>
            </a:r>
            <a:r>
              <a:rPr dirty="0" sz="600" spc="8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relativa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8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material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aislante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fuera</a:t>
            </a:r>
            <a:r>
              <a:rPr dirty="0" sz="600" spc="85">
                <a:latin typeface="Courier New"/>
                <a:cs typeface="Courier New"/>
              </a:rPr>
              <a:t> </a:t>
            </a:r>
            <a:r>
              <a:rPr dirty="0" sz="600" spc="-25">
                <a:latin typeface="Courier New"/>
                <a:cs typeface="Courier New"/>
              </a:rPr>
              <a:t>del </a:t>
            </a:r>
            <a:r>
              <a:rPr dirty="0" sz="600" spc="-10">
                <a:latin typeface="Courier New"/>
                <a:cs typeface="Courier New"/>
              </a:rPr>
              <a:t>conductor.</a:t>
            </a:r>
            <a:endParaRPr sz="600">
              <a:latin typeface="Courier New"/>
              <a:cs typeface="Courier New"/>
            </a:endParaRPr>
          </a:p>
          <a:p>
            <a:pPr marL="574040" marR="1997075" indent="-561975">
              <a:lnSpc>
                <a:spcPct val="115599"/>
              </a:lnSpc>
              <a:spcBef>
                <a:spcPts val="55"/>
              </a:spcBef>
            </a:pPr>
            <a:r>
              <a:rPr dirty="0" sz="600" b="1">
                <a:latin typeface="Courier New"/>
                <a:cs typeface="Courier New"/>
              </a:rPr>
              <a:t>eps</a:t>
            </a:r>
            <a:r>
              <a:rPr dirty="0" sz="600" spc="80" b="1">
                <a:latin typeface="Courier New"/>
                <a:cs typeface="Courier New"/>
              </a:rPr>
              <a:t> </a:t>
            </a:r>
            <a:r>
              <a:rPr dirty="0" sz="600" b="1">
                <a:latin typeface="Courier New"/>
                <a:cs typeface="Courier New"/>
              </a:rPr>
              <a:t>(ins):</a:t>
            </a:r>
            <a:r>
              <a:rPr dirty="0" sz="600" spc="80" b="1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permitividad</a:t>
            </a:r>
            <a:r>
              <a:rPr dirty="0" sz="600" spc="8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relativa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8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material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aislante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fuera</a:t>
            </a:r>
            <a:r>
              <a:rPr dirty="0" sz="600" spc="85">
                <a:latin typeface="Courier New"/>
                <a:cs typeface="Courier New"/>
              </a:rPr>
              <a:t> </a:t>
            </a:r>
            <a:r>
              <a:rPr dirty="0" sz="600" spc="-25">
                <a:latin typeface="Courier New"/>
                <a:cs typeface="Courier New"/>
              </a:rPr>
              <a:t>del </a:t>
            </a:r>
            <a:r>
              <a:rPr dirty="0" sz="600" spc="-10">
                <a:latin typeface="Courier New"/>
                <a:cs typeface="Courier New"/>
              </a:rPr>
              <a:t>conductor.</a:t>
            </a: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65"/>
              </a:spcBef>
            </a:pPr>
            <a:r>
              <a:rPr dirty="0" sz="600" b="1">
                <a:latin typeface="Courier New"/>
                <a:cs typeface="Courier New"/>
              </a:rPr>
              <a:t>Radio</a:t>
            </a:r>
            <a:r>
              <a:rPr dirty="0" sz="600" spc="70" b="1">
                <a:latin typeface="Courier New"/>
                <a:cs typeface="Courier New"/>
              </a:rPr>
              <a:t> </a:t>
            </a:r>
            <a:r>
              <a:rPr dirty="0" sz="600" b="1">
                <a:latin typeface="Courier New"/>
                <a:cs typeface="Courier New"/>
              </a:rPr>
              <a:t>total:</a:t>
            </a:r>
            <a:r>
              <a:rPr dirty="0" sz="600" spc="75" b="1">
                <a:latin typeface="Courier New"/>
                <a:cs typeface="Courier New"/>
              </a:rPr>
              <a:t> </a:t>
            </a:r>
            <a:r>
              <a:rPr dirty="0" sz="600" b="1">
                <a:latin typeface="Courier New"/>
                <a:cs typeface="Courier New"/>
              </a:rPr>
              <a:t>Radio</a:t>
            </a:r>
            <a:r>
              <a:rPr dirty="0" sz="600" spc="75" b="1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total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cable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(aislante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exterior)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 spc="-20">
                <a:latin typeface="Courier New"/>
                <a:cs typeface="Courier New"/>
              </a:rPr>
              <a:t>[m].</a:t>
            </a: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65"/>
              </a:spcBef>
            </a:pPr>
            <a:r>
              <a:rPr dirty="0" sz="600" b="1">
                <a:latin typeface="Courier New"/>
                <a:cs typeface="Courier New"/>
              </a:rPr>
              <a:t>Vaina</a:t>
            </a:r>
            <a:r>
              <a:rPr dirty="0" sz="600" spc="70" b="1">
                <a:latin typeface="Courier New"/>
                <a:cs typeface="Courier New"/>
              </a:rPr>
              <a:t> </a:t>
            </a:r>
            <a:r>
              <a:rPr dirty="0" sz="600" b="1">
                <a:latin typeface="Courier New"/>
                <a:cs typeface="Courier New"/>
              </a:rPr>
              <a:t>/</a:t>
            </a:r>
            <a:r>
              <a:rPr dirty="0" sz="600" spc="70" b="1">
                <a:latin typeface="Courier New"/>
                <a:cs typeface="Courier New"/>
              </a:rPr>
              <a:t> </a:t>
            </a:r>
            <a:r>
              <a:rPr dirty="0" sz="600" b="1">
                <a:latin typeface="Courier New"/>
                <a:cs typeface="Courier New"/>
              </a:rPr>
              <a:t>armadura</a:t>
            </a:r>
            <a:r>
              <a:rPr dirty="0" sz="600" spc="75" b="1">
                <a:latin typeface="Courier New"/>
                <a:cs typeface="Courier New"/>
              </a:rPr>
              <a:t> </a:t>
            </a:r>
            <a:r>
              <a:rPr dirty="0" sz="600" b="1">
                <a:latin typeface="Courier New"/>
                <a:cs typeface="Courier New"/>
              </a:rPr>
              <a:t>activada:</a:t>
            </a:r>
            <a:r>
              <a:rPr dirty="0" sz="600" spc="70" b="1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encienda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los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conductores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opcionales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vaina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y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armadura.</a:t>
            </a: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60"/>
              </a:spcBef>
            </a:pPr>
            <a:r>
              <a:rPr dirty="0" sz="600" b="1">
                <a:latin typeface="Courier New"/>
                <a:cs typeface="Courier New"/>
              </a:rPr>
              <a:t>Posición:</a:t>
            </a:r>
            <a:r>
              <a:rPr dirty="0" sz="600" spc="70" b="1">
                <a:latin typeface="Courier New"/>
                <a:cs typeface="Courier New"/>
              </a:rPr>
              <a:t> </a:t>
            </a:r>
            <a:r>
              <a:rPr dirty="0" sz="600" b="1">
                <a:latin typeface="Courier New"/>
                <a:cs typeface="Courier New"/>
              </a:rPr>
              <a:t>posiciones</a:t>
            </a:r>
            <a:r>
              <a:rPr dirty="0" sz="600" spc="75" b="1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verticales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y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horizontales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con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respecto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superficie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suelo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y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 spc="-50">
                <a:latin typeface="Courier New"/>
                <a:cs typeface="Courier New"/>
              </a:rPr>
              <a:t>a</a:t>
            </a:r>
            <a:endParaRPr sz="600">
              <a:latin typeface="Courier New"/>
              <a:cs typeface="Courier New"/>
            </a:endParaRPr>
          </a:p>
          <a:p>
            <a:pPr marL="646430">
              <a:lnSpc>
                <a:spcPct val="100000"/>
              </a:lnSpc>
              <a:spcBef>
                <a:spcPts val="114"/>
              </a:spcBef>
            </a:pPr>
            <a:r>
              <a:rPr dirty="0" sz="600">
                <a:latin typeface="Courier New"/>
                <a:cs typeface="Courier New"/>
              </a:rPr>
              <a:t>Una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línea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referencia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seleccionable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por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usuario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para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cables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un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solo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núcleo.</a:t>
            </a:r>
            <a:endParaRPr sz="6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</a:pPr>
            <a:endParaRPr sz="6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215"/>
              </a:spcBef>
            </a:pP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800" b="1">
                <a:latin typeface="Times New Roman"/>
                <a:cs typeface="Times New Roman"/>
              </a:rPr>
              <a:t>5.3.3</a:t>
            </a:r>
            <a:r>
              <a:rPr dirty="0" sz="800" spc="6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Configuración</a:t>
            </a:r>
            <a:r>
              <a:rPr dirty="0" sz="800" spc="6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</a:t>
            </a:r>
            <a:r>
              <a:rPr dirty="0" sz="800" spc="6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la</a:t>
            </a:r>
            <a:r>
              <a:rPr dirty="0" sz="800" spc="6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página</a:t>
            </a:r>
            <a:r>
              <a:rPr dirty="0" sz="800" spc="6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</a:t>
            </a:r>
            <a:r>
              <a:rPr dirty="0" sz="800" spc="6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modelo</a:t>
            </a:r>
            <a:r>
              <a:rPr dirty="0" sz="800" spc="6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y</a:t>
            </a:r>
            <a:r>
              <a:rPr dirty="0" sz="800" spc="6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datos</a:t>
            </a:r>
            <a:r>
              <a:rPr dirty="0" sz="800" spc="6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para</a:t>
            </a:r>
            <a:r>
              <a:rPr dirty="0" sz="800" spc="6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cables</a:t>
            </a:r>
            <a:r>
              <a:rPr dirty="0" sz="800" spc="6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</a:t>
            </a:r>
            <a:r>
              <a:rPr dirty="0" sz="800" spc="6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tipo</a:t>
            </a:r>
            <a:r>
              <a:rPr dirty="0" sz="800" spc="6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</a:t>
            </a:r>
            <a:r>
              <a:rPr dirty="0" sz="800" spc="6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tubería</a:t>
            </a:r>
            <a:r>
              <a:rPr dirty="0" sz="800" spc="65" b="1">
                <a:latin typeface="Times New Roman"/>
                <a:cs typeface="Times New Roman"/>
              </a:rPr>
              <a:t> </a:t>
            </a:r>
            <a:r>
              <a:rPr dirty="0" sz="800" spc="-10" b="1">
                <a:latin typeface="Times New Roman"/>
                <a:cs typeface="Times New Roman"/>
              </a:rPr>
              <a:t>cerrada</a:t>
            </a:r>
            <a:endParaRPr sz="800">
              <a:latin typeface="Times New Roman"/>
              <a:cs typeface="Times New Roman"/>
            </a:endParaRPr>
          </a:p>
          <a:p>
            <a:pPr marL="12700" marR="8445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Esta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sistema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cable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consiste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cables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coaxiales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núcleo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(SC),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encerrados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por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tubería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conductora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(referida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Clase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Libro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Reglas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[3]).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sistema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cable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podría</a:t>
            </a:r>
            <a:endParaRPr sz="800">
              <a:latin typeface="Times New Roman"/>
              <a:cs typeface="Times New Roman"/>
            </a:endParaRPr>
          </a:p>
          <a:p>
            <a:pPr marL="12700" marR="61531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estar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ubicado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bajo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tierra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aire.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configuración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tipo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sistema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idéntica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clase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Cables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(ver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subsección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5.3.2).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Cuando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marca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Constantes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cable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derivación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opciones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conductancia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capacitancia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deshabilitadas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nueva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casilla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verificación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Tierra</a:t>
            </a:r>
            <a:r>
              <a:rPr dirty="0" sz="800" spc="85" i="1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controla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Condición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puesta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tierra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tubería.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transposición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cables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dentro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tubería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disponible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través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de</a:t>
            </a:r>
            <a:endParaRPr sz="800">
              <a:latin typeface="Times New Roman"/>
              <a:cs typeface="Times New Roman"/>
            </a:endParaRPr>
          </a:p>
        </p:txBody>
      </p:sp>
      <p:grpSp>
        <p:nvGrpSpPr>
          <p:cNvPr id="12" name="object 12" descr=""/>
          <p:cNvGrpSpPr/>
          <p:nvPr/>
        </p:nvGrpSpPr>
        <p:grpSpPr>
          <a:xfrm>
            <a:off x="368299" y="8106236"/>
            <a:ext cx="502284" cy="13335"/>
            <a:chOff x="368299" y="8106236"/>
            <a:chExt cx="502284" cy="13335"/>
          </a:xfrm>
        </p:grpSpPr>
        <p:sp>
          <p:nvSpPr>
            <p:cNvPr id="13" name="object 13" descr=""/>
            <p:cNvSpPr/>
            <p:nvPr/>
          </p:nvSpPr>
          <p:spPr>
            <a:xfrm>
              <a:off x="368299" y="8106236"/>
              <a:ext cx="502284" cy="6985"/>
            </a:xfrm>
            <a:custGeom>
              <a:avLst/>
              <a:gdLst/>
              <a:ahLst/>
              <a:cxnLst/>
              <a:rect l="l" t="t" r="r" b="b"/>
              <a:pathLst>
                <a:path w="502284" h="6984">
                  <a:moveTo>
                    <a:pt x="502202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502202" y="0"/>
                  </a:lnTo>
                  <a:lnTo>
                    <a:pt x="502202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368287" y="8106244"/>
              <a:ext cx="502284" cy="13335"/>
            </a:xfrm>
            <a:custGeom>
              <a:avLst/>
              <a:gdLst/>
              <a:ahLst/>
              <a:cxnLst/>
              <a:rect l="l" t="t" r="r" b="b"/>
              <a:pathLst>
                <a:path w="502284" h="13334">
                  <a:moveTo>
                    <a:pt x="502208" y="0"/>
                  </a:moveTo>
                  <a:lnTo>
                    <a:pt x="495604" y="6604"/>
                  </a:lnTo>
                  <a:lnTo>
                    <a:pt x="0" y="6604"/>
                  </a:lnTo>
                  <a:lnTo>
                    <a:pt x="0" y="13208"/>
                  </a:lnTo>
                  <a:lnTo>
                    <a:pt x="495604" y="13208"/>
                  </a:lnTo>
                  <a:lnTo>
                    <a:pt x="502208" y="13208"/>
                  </a:lnTo>
                  <a:lnTo>
                    <a:pt x="502208" y="6604"/>
                  </a:lnTo>
                  <a:lnTo>
                    <a:pt x="502208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368299" y="8106236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4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6" name="object 16" descr=""/>
          <p:cNvSpPr txBox="1"/>
          <p:nvPr/>
        </p:nvSpPr>
        <p:spPr>
          <a:xfrm>
            <a:off x="379553" y="8166237"/>
            <a:ext cx="48450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Page</a:t>
            </a:r>
            <a:r>
              <a:rPr dirty="0" sz="800" spc="6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161</a:t>
            </a:r>
            <a:endParaRPr sz="800">
              <a:latin typeface="Arial"/>
              <a:cs typeface="Arial"/>
            </a:endParaRPr>
          </a:p>
        </p:txBody>
      </p:sp>
      <p:sp>
        <p:nvSpPr>
          <p:cNvPr id="18" name="object 18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19" name="object 19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124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17" name="object 17" descr=""/>
          <p:cNvSpPr txBox="1"/>
          <p:nvPr/>
        </p:nvSpPr>
        <p:spPr>
          <a:xfrm>
            <a:off x="1089080" y="8338043"/>
            <a:ext cx="5339715" cy="70739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algn="r" marR="83058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8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avanzado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78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ts val="880"/>
              </a:lnSpc>
              <a:spcBef>
                <a:spcPts val="5"/>
              </a:spcBef>
            </a:pP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serpientes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opciones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Cascade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PI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manera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similar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cables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SC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(ver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5.31).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por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cables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tubería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envolvente,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requieren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siguientes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datos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tubería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:</a:t>
            </a:r>
            <a:endParaRPr sz="8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935015" y="165100"/>
            <a:ext cx="5226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5" name="object 5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678"/>
                  </a:lnTo>
                  <a:lnTo>
                    <a:pt x="142755" y="98678"/>
                  </a:lnTo>
                  <a:lnTo>
                    <a:pt x="136180" y="99986"/>
                  </a:lnTo>
                  <a:lnTo>
                    <a:pt x="104587" y="124182"/>
                  </a:lnTo>
                  <a:lnTo>
                    <a:pt x="98048" y="143385"/>
                  </a:lnTo>
                  <a:lnTo>
                    <a:pt x="98048" y="569369"/>
                  </a:lnTo>
                  <a:lnTo>
                    <a:pt x="117977" y="603813"/>
                  </a:lnTo>
                  <a:lnTo>
                    <a:pt x="142755" y="614076"/>
                  </a:lnTo>
                  <a:lnTo>
                    <a:pt x="1886711" y="614076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4076"/>
                  </a:moveTo>
                  <a:lnTo>
                    <a:pt x="1744971" y="614076"/>
                  </a:lnTo>
                  <a:lnTo>
                    <a:pt x="1751545" y="612768"/>
                  </a:lnTo>
                  <a:lnTo>
                    <a:pt x="1764174" y="607537"/>
                  </a:lnTo>
                  <a:lnTo>
                    <a:pt x="1788370" y="575944"/>
                  </a:lnTo>
                  <a:lnTo>
                    <a:pt x="1789678" y="569369"/>
                  </a:lnTo>
                  <a:lnTo>
                    <a:pt x="1789678" y="143385"/>
                  </a:lnTo>
                  <a:lnTo>
                    <a:pt x="1769748" y="108942"/>
                  </a:lnTo>
                  <a:lnTo>
                    <a:pt x="1744971" y="98678"/>
                  </a:lnTo>
                  <a:lnTo>
                    <a:pt x="1886711" y="98678"/>
                  </a:lnTo>
                  <a:lnTo>
                    <a:pt x="1886711" y="614076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932176" y="500501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5453" y="528634"/>
                  </a:moveTo>
                  <a:lnTo>
                    <a:pt x="49392" y="528634"/>
                  </a:lnTo>
                  <a:lnTo>
                    <a:pt x="45954" y="528303"/>
                  </a:lnTo>
                  <a:lnTo>
                    <a:pt x="10837" y="508017"/>
                  </a:lnTo>
                  <a:lnTo>
                    <a:pt x="0" y="479207"/>
                  </a:lnTo>
                  <a:lnTo>
                    <a:pt x="0" y="475770"/>
                  </a:lnTo>
                  <a:lnTo>
                    <a:pt x="0" y="49361"/>
                  </a:lnTo>
                  <a:lnTo>
                    <a:pt x="17937" y="13017"/>
                  </a:lnTo>
                  <a:lnTo>
                    <a:pt x="52863" y="0"/>
                  </a:lnTo>
                  <a:lnTo>
                    <a:pt x="1651982" y="0"/>
                  </a:lnTo>
                  <a:lnTo>
                    <a:pt x="1691816" y="17841"/>
                  </a:lnTo>
                  <a:lnTo>
                    <a:pt x="1704845" y="49361"/>
                  </a:lnTo>
                  <a:lnTo>
                    <a:pt x="1704845" y="479207"/>
                  </a:lnTo>
                  <a:lnTo>
                    <a:pt x="1686907" y="515616"/>
                  </a:lnTo>
                  <a:lnTo>
                    <a:pt x="1658890" y="528303"/>
                  </a:lnTo>
                  <a:lnTo>
                    <a:pt x="1655453" y="52863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266"/>
              <a:ext cx="145374" cy="145374"/>
            </a:xfrm>
            <a:prstGeom prst="rect">
              <a:avLst/>
            </a:prstGeom>
          </p:spPr>
        </p:pic>
      </p:grpSp>
      <p:sp>
        <p:nvSpPr>
          <p:cNvPr id="8" name="object 8" descr=""/>
          <p:cNvSpPr txBox="1"/>
          <p:nvPr/>
        </p:nvSpPr>
        <p:spPr>
          <a:xfrm>
            <a:off x="1089080" y="421736"/>
            <a:ext cx="5357495" cy="522732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58039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5.33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sistema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configuración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tubería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cable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tubería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envolvente.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4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600" b="1">
                <a:latin typeface="Courier New"/>
                <a:cs typeface="Courier New"/>
              </a:rPr>
              <a:t>Profundidad:</a:t>
            </a:r>
            <a:r>
              <a:rPr dirty="0" sz="600" spc="65" b="1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distancia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positiva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metros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entre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centro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tubería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y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superficie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suelo.</a:t>
            </a: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270"/>
              </a:spcBef>
              <a:tabLst>
                <a:tab pos="2442845" algn="l"/>
              </a:tabLst>
            </a:pPr>
            <a:r>
              <a:rPr dirty="0" sz="600" b="1">
                <a:latin typeface="Courier New"/>
                <a:cs typeface="Courier New"/>
              </a:rPr>
              <a:t>Rin:</a:t>
            </a:r>
            <a:r>
              <a:rPr dirty="0" sz="600" spc="55" b="1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radio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interior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tubería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metro.</a:t>
            </a:r>
            <a:r>
              <a:rPr dirty="0" sz="600">
                <a:latin typeface="Courier New"/>
                <a:cs typeface="Courier New"/>
              </a:rPr>
              <a:t>	</a:t>
            </a:r>
            <a:r>
              <a:rPr dirty="0" baseline="4629" sz="900" spc="-15">
                <a:latin typeface="Arial MT"/>
                <a:cs typeface="Arial MT"/>
              </a:rPr>
              <a:t>Traduciendo...</a:t>
            </a:r>
            <a:endParaRPr baseline="4629" sz="900">
              <a:latin typeface="Arial MT"/>
              <a:cs typeface="Arial MT"/>
            </a:endParaRPr>
          </a:p>
          <a:p>
            <a:pPr marL="12700">
              <a:lnSpc>
                <a:spcPct val="100000"/>
              </a:lnSpc>
              <a:spcBef>
                <a:spcPts val="215"/>
              </a:spcBef>
            </a:pPr>
            <a:r>
              <a:rPr dirty="0" sz="600" b="1">
                <a:latin typeface="Courier New"/>
                <a:cs typeface="Courier New"/>
              </a:rPr>
              <a:t>Rout:</a:t>
            </a:r>
            <a:r>
              <a:rPr dirty="0" sz="600" spc="55" b="1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Radio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exterior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tubería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metro.</a:t>
            </a: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270"/>
              </a:spcBef>
            </a:pPr>
            <a:r>
              <a:rPr dirty="0" sz="600" b="1">
                <a:latin typeface="Courier New"/>
                <a:cs typeface="Courier New"/>
              </a:rPr>
              <a:t>Enjuagues:</a:t>
            </a:r>
            <a:r>
              <a:rPr dirty="0" sz="600" spc="80" b="1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radio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exterior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aislamiento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exterior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(radio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total)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metros.</a:t>
            </a: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270"/>
              </a:spcBef>
            </a:pPr>
            <a:r>
              <a:rPr dirty="0" sz="600" b="1">
                <a:latin typeface="Courier New"/>
                <a:cs typeface="Courier New"/>
              </a:rPr>
              <a:t>Rho:</a:t>
            </a:r>
            <a:r>
              <a:rPr dirty="0" sz="600" spc="65" b="1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resistividad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conductor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tubería.</a:t>
            </a: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215"/>
              </a:spcBef>
            </a:pPr>
            <a:r>
              <a:rPr dirty="0" sz="600" b="1">
                <a:latin typeface="Courier New"/>
                <a:cs typeface="Courier New"/>
              </a:rPr>
              <a:t>Mu:</a:t>
            </a:r>
            <a:r>
              <a:rPr dirty="0" sz="600" spc="60" b="1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permeabilidad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relativa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conductor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tubería.</a:t>
            </a: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270"/>
              </a:spcBef>
            </a:pPr>
            <a:r>
              <a:rPr dirty="0" sz="600" b="1">
                <a:latin typeface="Courier New"/>
                <a:cs typeface="Courier New"/>
              </a:rPr>
              <a:t>Eps</a:t>
            </a:r>
            <a:r>
              <a:rPr dirty="0" sz="600" spc="70" b="1">
                <a:latin typeface="Courier New"/>
                <a:cs typeface="Courier New"/>
              </a:rPr>
              <a:t> </a:t>
            </a:r>
            <a:r>
              <a:rPr dirty="0" sz="600" b="1">
                <a:latin typeface="Courier New"/>
                <a:cs typeface="Courier New"/>
              </a:rPr>
              <a:t>(en):</a:t>
            </a:r>
            <a:r>
              <a:rPr dirty="0" sz="600" spc="75" b="1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Rel.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permitividad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aislamiento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interior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(entre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cables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y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tuberías).</a:t>
            </a: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65"/>
              </a:spcBef>
            </a:pPr>
            <a:r>
              <a:rPr dirty="0" sz="600" b="1">
                <a:latin typeface="Courier New"/>
                <a:cs typeface="Courier New"/>
              </a:rPr>
              <a:t>Eps</a:t>
            </a:r>
            <a:r>
              <a:rPr dirty="0" sz="600" spc="75" b="1">
                <a:latin typeface="Courier New"/>
                <a:cs typeface="Courier New"/>
              </a:rPr>
              <a:t> </a:t>
            </a:r>
            <a:r>
              <a:rPr dirty="0" sz="600" b="1">
                <a:latin typeface="Courier New"/>
                <a:cs typeface="Courier New"/>
              </a:rPr>
              <a:t>(fuera):</a:t>
            </a:r>
            <a:r>
              <a:rPr dirty="0" sz="600" spc="80" b="1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Rel.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permitividad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aislamiento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exterior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(alrededor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tubería).</a:t>
            </a:r>
            <a:endParaRPr sz="600">
              <a:latin typeface="Courier New"/>
              <a:cs typeface="Courier New"/>
            </a:endParaRPr>
          </a:p>
          <a:p>
            <a:pPr marL="574040" marR="1054100" indent="-561975">
              <a:lnSpc>
                <a:spcPct val="122900"/>
              </a:lnSpc>
            </a:pPr>
            <a:r>
              <a:rPr dirty="0" sz="600" b="1">
                <a:latin typeface="Courier New"/>
                <a:cs typeface="Courier New"/>
              </a:rPr>
              <a:t>G</a:t>
            </a:r>
            <a:r>
              <a:rPr dirty="0" sz="600" spc="60" b="1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y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 b="1">
                <a:latin typeface="Courier New"/>
                <a:cs typeface="Courier New"/>
              </a:rPr>
              <a:t>C</a:t>
            </a:r>
            <a:r>
              <a:rPr dirty="0" sz="600" spc="65" b="1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: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conductancia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derivación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adicional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y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capacitancia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derivación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entre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tubería </a:t>
            </a:r>
            <a:r>
              <a:rPr dirty="0" sz="600">
                <a:latin typeface="Courier New"/>
                <a:cs typeface="Courier New"/>
              </a:rPr>
              <a:t>y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los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cables</a:t>
            </a: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600" b="1">
                <a:latin typeface="Courier New"/>
                <a:cs typeface="Courier New"/>
              </a:rPr>
              <a:t>Grosor</a:t>
            </a:r>
            <a:r>
              <a:rPr dirty="0" sz="600" spc="55" b="1">
                <a:latin typeface="Courier New"/>
                <a:cs typeface="Courier New"/>
              </a:rPr>
              <a:t> </a:t>
            </a:r>
            <a:r>
              <a:rPr dirty="0" sz="600" b="1">
                <a:latin typeface="Courier New"/>
                <a:cs typeface="Courier New"/>
              </a:rPr>
              <a:t>infinito:</a:t>
            </a:r>
            <a:r>
              <a:rPr dirty="0" sz="600" spc="60" b="1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tubería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gruesa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b="1">
                <a:latin typeface="Courier New"/>
                <a:cs typeface="Courier New"/>
              </a:rPr>
              <a:t>infinita</a:t>
            </a:r>
            <a:r>
              <a:rPr dirty="0" sz="600" spc="60" b="1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.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ISYST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=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0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y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(puesta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tierra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uniforme).</a:t>
            </a:r>
            <a:endParaRPr sz="6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350"/>
              </a:spcBef>
            </a:pPr>
            <a:endParaRPr sz="600">
              <a:latin typeface="Courier New"/>
              <a:cs typeface="Courier New"/>
            </a:endParaRPr>
          </a:p>
          <a:p>
            <a:pPr marL="1270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cables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datos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campos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página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sistemas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cable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envolvente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tubo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idénticos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de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cables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SC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(vea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subsección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5.3.2.2).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única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diferencia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significado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 i="1">
                <a:latin typeface="Times New Roman"/>
                <a:cs typeface="Times New Roman"/>
              </a:rPr>
              <a:t>Posición:</a:t>
            </a:r>
            <a:endParaRPr sz="800">
              <a:latin typeface="Times New Roman"/>
              <a:cs typeface="Times New Roman"/>
            </a:endParaRPr>
          </a:p>
          <a:p>
            <a:pPr marL="607060" marR="1816100" indent="-594995">
              <a:lnSpc>
                <a:spcPct val="122900"/>
              </a:lnSpc>
              <a:spcBef>
                <a:spcPts val="530"/>
              </a:spcBef>
            </a:pPr>
            <a:r>
              <a:rPr dirty="0" sz="600" b="1">
                <a:latin typeface="Courier New"/>
                <a:cs typeface="Courier New"/>
              </a:rPr>
              <a:t>Posición:</a:t>
            </a:r>
            <a:r>
              <a:rPr dirty="0" sz="600" spc="70" b="1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posición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relativa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al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centro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tubería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coordenadas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polares </a:t>
            </a:r>
            <a:r>
              <a:rPr dirty="0" sz="600">
                <a:latin typeface="Courier New"/>
                <a:cs typeface="Courier New"/>
              </a:rPr>
              <a:t>(distancia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y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ángulo).</a:t>
            </a:r>
            <a:endParaRPr sz="6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</a:pPr>
            <a:endParaRPr sz="6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165"/>
              </a:spcBef>
            </a:pP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</a:pPr>
            <a:r>
              <a:rPr dirty="0" sz="800" b="1">
                <a:latin typeface="Times New Roman"/>
                <a:cs typeface="Times New Roman"/>
              </a:rPr>
              <a:t>5.3.4</a:t>
            </a:r>
            <a:r>
              <a:rPr dirty="0" sz="800" spc="7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Configuración</a:t>
            </a:r>
            <a:r>
              <a:rPr dirty="0" sz="800" spc="7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</a:t>
            </a:r>
            <a:r>
              <a:rPr dirty="0" sz="800" spc="7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página</a:t>
            </a:r>
            <a:r>
              <a:rPr dirty="0" sz="800" spc="7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</a:t>
            </a:r>
            <a:r>
              <a:rPr dirty="0" sz="800" spc="75" b="1">
                <a:latin typeface="Times New Roman"/>
                <a:cs typeface="Times New Roman"/>
              </a:rPr>
              <a:t> </a:t>
            </a:r>
            <a:r>
              <a:rPr dirty="0" sz="800" spc="-20" b="1">
                <a:latin typeface="Times New Roman"/>
                <a:cs typeface="Times New Roman"/>
              </a:rPr>
              <a:t>nodo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página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Node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introdujo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versión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5.3.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Normalmente,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necesita</a:t>
            </a:r>
            <a:endParaRPr sz="800">
              <a:latin typeface="Times New Roman"/>
              <a:cs typeface="Times New Roman"/>
            </a:endParaRPr>
          </a:p>
          <a:p>
            <a:pPr marL="12700" marR="63817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especifique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cualquier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cosa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página.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embargo,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acceso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LCC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ofrece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asignar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números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conductor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nodos.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numeración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conductor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ser</a:t>
            </a:r>
            <a:endParaRPr sz="800">
              <a:latin typeface="Times New Roman"/>
              <a:cs typeface="Times New Roman"/>
            </a:endParaRPr>
          </a:p>
          <a:p>
            <a:pPr marL="12700" marR="58039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deseable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cables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requiere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secuencia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especial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caso;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primero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vienen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núcleos,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luego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vainas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luego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armaduras.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cables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mayoría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conductores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deben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numerarse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internamente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primer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cable.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evitar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demasiada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confusión,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también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debe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intentar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seguir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regla.</a:t>
            </a:r>
            <a:endParaRPr sz="800">
              <a:latin typeface="Times New Roman"/>
              <a:cs typeface="Times New Roman"/>
            </a:endParaRPr>
          </a:p>
          <a:p>
            <a:pPr marL="12700" marR="70739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aérea,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número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conductor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directamente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cuadrícula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allí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debería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haber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necesidad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alterar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esto.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7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103187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sistema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cable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consta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3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cables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núcleo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vainas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cuarto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cable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tierra</a:t>
            </a:r>
            <a:r>
              <a:rPr dirty="0" sz="800" spc="500">
                <a:latin typeface="Times New Roman"/>
                <a:cs typeface="Times New Roman"/>
              </a:rPr>
              <a:t> 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defecto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recibe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secuencia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"inesperada".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núcleo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cables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estará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numerado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1-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2-3,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entonces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cable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tierra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numerará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4,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finalmente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vainas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numerarán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5-</a:t>
            </a:r>
            <a:r>
              <a:rPr dirty="0" sz="800" spc="-25">
                <a:latin typeface="Times New Roman"/>
                <a:cs typeface="Times New Roman"/>
              </a:rPr>
              <a:t>6-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7.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encaja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bien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diseño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trifásico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utilizado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sistema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7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fases.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núcleo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la</a:t>
            </a:r>
            <a:endParaRPr sz="800">
              <a:latin typeface="Times New Roman"/>
              <a:cs typeface="Times New Roman"/>
            </a:endParaRPr>
          </a:p>
          <a:p>
            <a:pPr marL="12700" marR="62166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todas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cabinas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serán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IN1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OUT1-ABC,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luego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cable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tierra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convertirá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IN2A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OUT2A,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fundas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cable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2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serán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IN2B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OUT2B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IN2C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OUT2C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terceras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fundas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cable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serán</a:t>
            </a:r>
            <a:endParaRPr sz="800">
              <a:latin typeface="Times New Roman"/>
              <a:cs typeface="Times New Roman"/>
            </a:endParaRPr>
          </a:p>
          <a:p>
            <a:pPr marL="12700" marR="105029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estar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conectado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monofásicos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IN3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OUT3.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dejar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cable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tierra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conecte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la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monofásico,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secuencia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conductor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1-2-3-5-6-7-4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asignar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cuadrícula.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módulo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Ver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tiene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función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Número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números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conductores.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089080" y="6038476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5595687" y="6018652"/>
            <a:ext cx="1841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161</a:t>
            </a:r>
            <a:endParaRPr sz="800">
              <a:latin typeface="Times New Roman"/>
              <a:cs typeface="Times New Roman"/>
            </a:endParaRPr>
          </a:p>
        </p:txBody>
      </p:sp>
      <p:grpSp>
        <p:nvGrpSpPr>
          <p:cNvPr id="11" name="object 11" descr=""/>
          <p:cNvGrpSpPr/>
          <p:nvPr/>
        </p:nvGrpSpPr>
        <p:grpSpPr>
          <a:xfrm>
            <a:off x="368299" y="6487285"/>
            <a:ext cx="502284" cy="13335"/>
            <a:chOff x="368299" y="6487285"/>
            <a:chExt cx="502284" cy="13335"/>
          </a:xfrm>
        </p:grpSpPr>
        <p:sp>
          <p:nvSpPr>
            <p:cNvPr id="12" name="object 12" descr=""/>
            <p:cNvSpPr/>
            <p:nvPr/>
          </p:nvSpPr>
          <p:spPr>
            <a:xfrm>
              <a:off x="368299" y="6487285"/>
              <a:ext cx="502284" cy="6985"/>
            </a:xfrm>
            <a:custGeom>
              <a:avLst/>
              <a:gdLst/>
              <a:ahLst/>
              <a:cxnLst/>
              <a:rect l="l" t="t" r="r" b="b"/>
              <a:pathLst>
                <a:path w="502284" h="6985">
                  <a:moveTo>
                    <a:pt x="502202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502202" y="0"/>
                  </a:lnTo>
                  <a:lnTo>
                    <a:pt x="502202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368287" y="6487286"/>
              <a:ext cx="502284" cy="13335"/>
            </a:xfrm>
            <a:custGeom>
              <a:avLst/>
              <a:gdLst/>
              <a:ahLst/>
              <a:cxnLst/>
              <a:rect l="l" t="t" r="r" b="b"/>
              <a:pathLst>
                <a:path w="502284" h="13335">
                  <a:moveTo>
                    <a:pt x="502208" y="0"/>
                  </a:moveTo>
                  <a:lnTo>
                    <a:pt x="495604" y="6604"/>
                  </a:lnTo>
                  <a:lnTo>
                    <a:pt x="0" y="6604"/>
                  </a:lnTo>
                  <a:lnTo>
                    <a:pt x="0" y="13220"/>
                  </a:lnTo>
                  <a:lnTo>
                    <a:pt x="495604" y="13220"/>
                  </a:lnTo>
                  <a:lnTo>
                    <a:pt x="502208" y="13220"/>
                  </a:lnTo>
                  <a:lnTo>
                    <a:pt x="502208" y="6604"/>
                  </a:lnTo>
                  <a:lnTo>
                    <a:pt x="502208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368299" y="6487285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5" name="object 15" descr=""/>
          <p:cNvSpPr txBox="1"/>
          <p:nvPr/>
        </p:nvSpPr>
        <p:spPr>
          <a:xfrm>
            <a:off x="379553" y="6547287"/>
            <a:ext cx="48450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Page</a:t>
            </a:r>
            <a:r>
              <a:rPr dirty="0" sz="800" spc="6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162</a:t>
            </a:r>
            <a:endParaRPr sz="800">
              <a:latin typeface="Arial"/>
              <a:cs typeface="Arial"/>
            </a:endParaRPr>
          </a:p>
        </p:txBody>
      </p:sp>
      <p:sp>
        <p:nvSpPr>
          <p:cNvPr id="18" name="object 18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19" name="object 19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124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16" name="object 16" descr=""/>
          <p:cNvSpPr txBox="1"/>
          <p:nvPr/>
        </p:nvSpPr>
        <p:spPr>
          <a:xfrm>
            <a:off x="4518595" y="6719093"/>
            <a:ext cx="83375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8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avanzado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831370" y="7161824"/>
            <a:ext cx="5304155" cy="309308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lvl="1" marL="170815" indent="-158115">
              <a:lnSpc>
                <a:spcPct val="100000"/>
              </a:lnSpc>
              <a:spcBef>
                <a:spcPts val="130"/>
              </a:spcBef>
              <a:buAutoNum type="arabicPeriod" startAt="4"/>
              <a:tabLst>
                <a:tab pos="170815" algn="l"/>
              </a:tabLst>
            </a:pPr>
            <a:r>
              <a:rPr dirty="0" sz="800" b="1">
                <a:latin typeface="Times New Roman"/>
                <a:cs typeface="Times New Roman"/>
              </a:rPr>
              <a:t>Verificación</a:t>
            </a:r>
            <a:r>
              <a:rPr dirty="0" sz="800" spc="6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del</a:t>
            </a:r>
            <a:r>
              <a:rPr dirty="0" sz="800" spc="6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rendimiento</a:t>
            </a:r>
            <a:r>
              <a:rPr dirty="0" sz="800" spc="6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del</a:t>
            </a:r>
            <a:r>
              <a:rPr dirty="0" sz="800" spc="6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modelo</a:t>
            </a:r>
            <a:r>
              <a:rPr dirty="0" sz="800" spc="6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</a:t>
            </a:r>
            <a:r>
              <a:rPr dirty="0" sz="800" spc="6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línea</a:t>
            </a:r>
            <a:r>
              <a:rPr dirty="0" sz="800" spc="6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/</a:t>
            </a:r>
            <a:r>
              <a:rPr dirty="0" sz="800" spc="65" b="1">
                <a:latin typeface="Times New Roman"/>
                <a:cs typeface="Times New Roman"/>
              </a:rPr>
              <a:t> </a:t>
            </a:r>
            <a:r>
              <a:rPr dirty="0" sz="800" spc="-10" b="1">
                <a:latin typeface="Times New Roman"/>
                <a:cs typeface="Times New Roman"/>
              </a:rPr>
              <a:t>cable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  <a:spcBef>
                <a:spcPts val="730"/>
              </a:spcBef>
            </a:pP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cable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verificar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maneras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diferentes.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Internamente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Cable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módulo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verificación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admite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escaneo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frecuencia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frecuencia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alimentación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cálculo.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Externamente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bajo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|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Line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Check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módulo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permite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seleccionar</a:t>
            </a:r>
            <a:endParaRPr sz="800">
              <a:latin typeface="Times New Roman"/>
              <a:cs typeface="Times New Roman"/>
            </a:endParaRPr>
          </a:p>
          <a:p>
            <a:pPr marL="12700" marR="74485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varias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secciones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secuencial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(incluida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transposición)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realizar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cálculos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frecuencia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potencia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impedancia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serie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admisión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derivación.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mejor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largas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colas.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0"/>
              </a:spcBef>
            </a:pPr>
            <a:endParaRPr sz="800">
              <a:latin typeface="Times New Roman"/>
              <a:cs typeface="Times New Roman"/>
            </a:endParaRPr>
          </a:p>
          <a:p>
            <a:pPr lvl="2" marL="250190" indent="-237490">
              <a:lnSpc>
                <a:spcPct val="100000"/>
              </a:lnSpc>
              <a:buAutoNum type="arabicPeriod"/>
              <a:tabLst>
                <a:tab pos="250190" algn="l"/>
              </a:tabLst>
            </a:pPr>
            <a:r>
              <a:rPr dirty="0" sz="800" b="1">
                <a:latin typeface="Times New Roman"/>
                <a:cs typeface="Times New Roman"/>
              </a:rPr>
              <a:t>Verificación</a:t>
            </a:r>
            <a:r>
              <a:rPr dirty="0" sz="800" spc="5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</a:t>
            </a:r>
            <a:r>
              <a:rPr dirty="0" sz="800" spc="5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línea</a:t>
            </a:r>
            <a:r>
              <a:rPr dirty="0" sz="800" spc="5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/</a:t>
            </a:r>
            <a:r>
              <a:rPr dirty="0" sz="800" spc="5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cable</a:t>
            </a:r>
            <a:r>
              <a:rPr dirty="0" sz="800" spc="55" b="1">
                <a:latin typeface="Times New Roman"/>
                <a:cs typeface="Times New Roman"/>
              </a:rPr>
              <a:t> </a:t>
            </a:r>
            <a:r>
              <a:rPr dirty="0" sz="800" spc="-10" b="1">
                <a:latin typeface="Times New Roman"/>
                <a:cs typeface="Times New Roman"/>
              </a:rPr>
              <a:t>interno</a:t>
            </a:r>
            <a:endParaRPr sz="800">
              <a:latin typeface="Times New Roman"/>
              <a:cs typeface="Times New Roman"/>
            </a:endParaRPr>
          </a:p>
          <a:p>
            <a:pPr marL="12700" marR="596900">
              <a:lnSpc>
                <a:spcPct val="113799"/>
              </a:lnSpc>
              <a:spcBef>
                <a:spcPts val="50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Verificar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LCC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ayuda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obtener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visión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general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rendimiento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de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dominio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frecuencia.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característica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permite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comparar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modelo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cable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equivalente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PI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exacto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función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frecuencia,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verificar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potencia</a:t>
            </a:r>
            <a:endParaRPr sz="800">
              <a:latin typeface="Times New Roman"/>
              <a:cs typeface="Times New Roman"/>
            </a:endParaRPr>
          </a:p>
          <a:p>
            <a:pPr marL="12700" marR="38989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referencia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frecuencia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impedancias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cortocircuito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cero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positivo,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reactiva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abierto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carga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acoplamiento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mutuo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secuencia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cero.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módulo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verificación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admite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tipos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frecuencia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 spc="-10">
                <a:latin typeface="Times New Roman"/>
                <a:cs typeface="Times New Roman"/>
              </a:rPr>
              <a:t>pruebas:</a:t>
            </a:r>
            <a:endParaRPr sz="800">
              <a:latin typeface="Times New Roman"/>
              <a:cs typeface="Times New Roman"/>
            </a:endParaRPr>
          </a:p>
          <a:p>
            <a:pPr marL="126364" indent="-113664">
              <a:lnSpc>
                <a:spcPct val="100000"/>
              </a:lnSpc>
              <a:spcBef>
                <a:spcPts val="340"/>
              </a:spcBef>
              <a:buAutoNum type="arabicParenR"/>
              <a:tabLst>
                <a:tab pos="126364" algn="l"/>
              </a:tabLst>
            </a:pPr>
            <a:r>
              <a:rPr dirty="0" sz="800">
                <a:latin typeface="Times New Roman"/>
                <a:cs typeface="Times New Roman"/>
              </a:rPr>
              <a:t>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INE</a:t>
            </a:r>
            <a:r>
              <a:rPr dirty="0" sz="600" spc="1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ODEL</a:t>
            </a:r>
            <a:r>
              <a:rPr dirty="0" sz="600" spc="1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REQUENCY</a:t>
            </a:r>
            <a:r>
              <a:rPr dirty="0" sz="600" spc="1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CAN</a:t>
            </a:r>
            <a:r>
              <a:rPr dirty="0" sz="600" spc="114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(LMFS)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documenta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referencia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ATP</a:t>
            </a:r>
            <a:endParaRPr sz="800">
              <a:latin typeface="Times New Roman"/>
              <a:cs typeface="Times New Roman"/>
            </a:endParaRPr>
          </a:p>
          <a:p>
            <a:pPr marL="157480" marR="699135">
              <a:lnSpc>
                <a:spcPts val="880"/>
              </a:lnSpc>
              <a:spcBef>
                <a:spcPts val="490"/>
              </a:spcBef>
            </a:pPr>
            <a:r>
              <a:rPr dirty="0" sz="800">
                <a:latin typeface="Courier New"/>
                <a:cs typeface="Courier New"/>
              </a:rPr>
              <a:t>DC51</a:t>
            </a:r>
            <a:r>
              <a:rPr dirty="0" sz="800" spc="1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/</a:t>
            </a:r>
            <a:r>
              <a:rPr dirty="0" sz="800" spc="1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52.dat</a:t>
            </a:r>
            <a:r>
              <a:rPr dirty="0" sz="800" spc="135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función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LMFS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compara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eléctrico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perforado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equivalente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PI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dependiente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frecuencia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exacta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función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rango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frecuencia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especificado.</a:t>
            </a:r>
            <a:endParaRPr sz="800">
              <a:latin typeface="Times New Roman"/>
              <a:cs typeface="Times New Roman"/>
            </a:endParaRPr>
          </a:p>
          <a:p>
            <a:pPr marL="126364" indent="-113664">
              <a:lnSpc>
                <a:spcPct val="100000"/>
              </a:lnSpc>
              <a:spcBef>
                <a:spcPts val="590"/>
              </a:spcBef>
              <a:buAutoNum type="arabicParenR" startAt="2"/>
              <a:tabLst>
                <a:tab pos="126364" algn="l"/>
              </a:tabLst>
            </a:pPr>
            <a:r>
              <a:rPr dirty="0" sz="800">
                <a:latin typeface="Times New Roman"/>
                <a:cs typeface="Times New Roman"/>
              </a:rPr>
              <a:t>P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OWER</a:t>
            </a:r>
            <a:r>
              <a:rPr dirty="0" sz="600" spc="12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RECUENCIA</a:t>
            </a:r>
            <a:r>
              <a:rPr dirty="0" sz="600" spc="12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ÁLCULO</a:t>
            </a:r>
            <a:r>
              <a:rPr dirty="0" sz="600" spc="12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(PFC)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cero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positivos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impedancias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cortocircuito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y</a:t>
            </a:r>
            <a:endParaRPr sz="800">
              <a:latin typeface="Times New Roman"/>
              <a:cs typeface="Times New Roman"/>
            </a:endParaRPr>
          </a:p>
          <a:p>
            <a:pPr marL="15748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carga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reactiva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abierto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impedancia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secuencia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cero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mutua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múltiples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circuitos.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Verificar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,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5.34,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elegir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INE</a:t>
            </a:r>
            <a:r>
              <a:rPr dirty="0" sz="6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600" spc="-20">
                <a:latin typeface="Times New Roman"/>
                <a:cs typeface="Times New Roman"/>
              </a:rPr>
              <a:t>ODEL</a:t>
            </a:r>
            <a:endParaRPr sz="6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3" name="object 3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4" name="object 4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678"/>
                  </a:lnTo>
                  <a:lnTo>
                    <a:pt x="142755" y="98678"/>
                  </a:lnTo>
                  <a:lnTo>
                    <a:pt x="136180" y="99986"/>
                  </a:lnTo>
                  <a:lnTo>
                    <a:pt x="104587" y="124182"/>
                  </a:lnTo>
                  <a:lnTo>
                    <a:pt x="98048" y="143385"/>
                  </a:lnTo>
                  <a:lnTo>
                    <a:pt x="98048" y="569369"/>
                  </a:lnTo>
                  <a:lnTo>
                    <a:pt x="117977" y="603813"/>
                  </a:lnTo>
                  <a:lnTo>
                    <a:pt x="142755" y="614076"/>
                  </a:lnTo>
                  <a:lnTo>
                    <a:pt x="1886711" y="614076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4076"/>
                  </a:moveTo>
                  <a:lnTo>
                    <a:pt x="1744971" y="614076"/>
                  </a:lnTo>
                  <a:lnTo>
                    <a:pt x="1751545" y="612768"/>
                  </a:lnTo>
                  <a:lnTo>
                    <a:pt x="1764174" y="607537"/>
                  </a:lnTo>
                  <a:lnTo>
                    <a:pt x="1788370" y="575944"/>
                  </a:lnTo>
                  <a:lnTo>
                    <a:pt x="1789678" y="569369"/>
                  </a:lnTo>
                  <a:lnTo>
                    <a:pt x="1789678" y="143385"/>
                  </a:lnTo>
                  <a:lnTo>
                    <a:pt x="1769748" y="108942"/>
                  </a:lnTo>
                  <a:lnTo>
                    <a:pt x="1744971" y="98678"/>
                  </a:lnTo>
                  <a:lnTo>
                    <a:pt x="1886711" y="98678"/>
                  </a:lnTo>
                  <a:lnTo>
                    <a:pt x="1886711" y="614076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2932176" y="500493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1982" y="528634"/>
                  </a:moveTo>
                  <a:lnTo>
                    <a:pt x="52863" y="528634"/>
                  </a:lnTo>
                  <a:lnTo>
                    <a:pt x="49392" y="528502"/>
                  </a:lnTo>
                  <a:lnTo>
                    <a:pt x="13028" y="510594"/>
                  </a:lnTo>
                  <a:lnTo>
                    <a:pt x="0" y="479207"/>
                  </a:lnTo>
                  <a:lnTo>
                    <a:pt x="0" y="475770"/>
                  </a:lnTo>
                  <a:lnTo>
                    <a:pt x="0" y="49229"/>
                  </a:lnTo>
                  <a:lnTo>
                    <a:pt x="17937" y="13017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973"/>
                  </a:lnTo>
                  <a:lnTo>
                    <a:pt x="1704845" y="49229"/>
                  </a:lnTo>
                  <a:lnTo>
                    <a:pt x="1704845" y="479207"/>
                  </a:lnTo>
                  <a:lnTo>
                    <a:pt x="1686907" y="515418"/>
                  </a:lnTo>
                  <a:lnTo>
                    <a:pt x="1655453" y="528502"/>
                  </a:lnTo>
                  <a:lnTo>
                    <a:pt x="1651982" y="52863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" name="object 6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171"/>
              <a:ext cx="145374" cy="145374"/>
            </a:xfrm>
            <a:prstGeom prst="rect">
              <a:avLst/>
            </a:prstGeom>
          </p:spPr>
        </p:pic>
      </p:grpSp>
      <p:sp>
        <p:nvSpPr>
          <p:cNvPr id="7" name="object 7" descr=""/>
          <p:cNvSpPr txBox="1"/>
          <p:nvPr/>
        </p:nvSpPr>
        <p:spPr>
          <a:xfrm>
            <a:off x="805970" y="111848"/>
            <a:ext cx="5095875" cy="1565910"/>
          </a:xfrm>
          <a:prstGeom prst="rect">
            <a:avLst/>
          </a:prstGeom>
        </p:spPr>
        <p:txBody>
          <a:bodyPr wrap="square" lIns="0" tIns="66040" rIns="0" bIns="0" rtlCol="0" vert="horz">
            <a:spAutoFit/>
          </a:bodyPr>
          <a:lstStyle/>
          <a:p>
            <a:pPr marL="3141345">
              <a:lnSpc>
                <a:spcPct val="100000"/>
              </a:lnSpc>
              <a:spcBef>
                <a:spcPts val="52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  <a:p>
            <a:pPr marL="38100">
              <a:lnSpc>
                <a:spcPts val="869"/>
              </a:lnSpc>
              <a:spcBef>
                <a:spcPts val="465"/>
              </a:spcBef>
            </a:pPr>
            <a:r>
              <a:rPr dirty="0" sz="800">
                <a:latin typeface="Times New Roman"/>
                <a:cs typeface="Times New Roman"/>
              </a:rPr>
              <a:t>F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REQUENCY</a:t>
            </a:r>
            <a:r>
              <a:rPr dirty="0" sz="6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CAN</a:t>
            </a:r>
            <a:r>
              <a:rPr dirty="0" sz="6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(LMFS)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caso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OWER</a:t>
            </a:r>
            <a:r>
              <a:rPr dirty="0" sz="6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REQUENCY</a:t>
            </a:r>
            <a:r>
              <a:rPr dirty="0" sz="6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ALCULATION</a:t>
            </a:r>
            <a:r>
              <a:rPr dirty="0" sz="6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(PFC)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Bajo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-10" i="1">
                <a:latin typeface="Times New Roman"/>
                <a:cs typeface="Times New Roman"/>
              </a:rPr>
              <a:t>circuito</a:t>
            </a:r>
            <a:endParaRPr sz="800">
              <a:latin typeface="Times New Roman"/>
              <a:cs typeface="Times New Roman"/>
            </a:endParaRPr>
          </a:p>
          <a:p>
            <a:pPr marL="38100">
              <a:lnSpc>
                <a:spcPts val="830"/>
              </a:lnSpc>
            </a:pPr>
            <a:r>
              <a:rPr dirty="0" sz="800" i="1">
                <a:latin typeface="Times New Roman"/>
                <a:cs typeface="Times New Roman"/>
              </a:rPr>
              <a:t>especificación,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enumera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cada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conductor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debe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asignar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número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circuito.</a:t>
            </a:r>
            <a:endParaRPr sz="800">
              <a:latin typeface="Times New Roman"/>
              <a:cs typeface="Times New Roman"/>
            </a:endParaRPr>
          </a:p>
          <a:p>
            <a:pPr marL="38100">
              <a:lnSpc>
                <a:spcPts val="919"/>
              </a:lnSpc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orden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aéreas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número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bajo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hasta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asignado</a:t>
            </a:r>
            <a:endParaRPr sz="800">
              <a:latin typeface="Times New Roman"/>
              <a:cs typeface="Times New Roman"/>
            </a:endParaRPr>
          </a:p>
          <a:p>
            <a:pPr marL="381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Datos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Cable.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cables,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cable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mayor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número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de</a:t>
            </a:r>
            <a:endParaRPr sz="800">
              <a:latin typeface="Times New Roman"/>
              <a:cs typeface="Times New Roman"/>
            </a:endParaRPr>
          </a:p>
          <a:p>
            <a:pPr marL="38100" marR="304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conductores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número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cable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bajo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5">
                <a:latin typeface="Times New Roman"/>
                <a:cs typeface="Times New Roman"/>
              </a:rPr>
              <a:t>primeros</a:t>
            </a:r>
            <a:r>
              <a:rPr dirty="0" baseline="32407" sz="900" spc="-157">
                <a:latin typeface="Arial MT"/>
                <a:cs typeface="Arial MT"/>
              </a:rPr>
              <a:t>T</a:t>
            </a:r>
            <a:r>
              <a:rPr dirty="0" sz="800" spc="-105">
                <a:latin typeface="Times New Roman"/>
                <a:cs typeface="Times New Roman"/>
              </a:rPr>
              <a:t>(</a:t>
            </a:r>
            <a:r>
              <a:rPr dirty="0" baseline="32407" sz="900" spc="-157">
                <a:latin typeface="Arial MT"/>
                <a:cs typeface="Arial MT"/>
              </a:rPr>
              <a:t>r</a:t>
            </a:r>
            <a:r>
              <a:rPr dirty="0" sz="800" spc="-105">
                <a:latin typeface="Times New Roman"/>
                <a:cs typeface="Times New Roman"/>
              </a:rPr>
              <a:t>r</a:t>
            </a:r>
            <a:r>
              <a:rPr dirty="0" baseline="32407" sz="900" spc="-157">
                <a:latin typeface="Arial MT"/>
                <a:cs typeface="Arial MT"/>
              </a:rPr>
              <a:t>a</a:t>
            </a:r>
            <a:r>
              <a:rPr dirty="0" sz="800" spc="-105">
                <a:latin typeface="Times New Roman"/>
                <a:cs typeface="Times New Roman"/>
              </a:rPr>
              <a:t>e</a:t>
            </a:r>
            <a:r>
              <a:rPr dirty="0" baseline="32407" sz="900" spc="-157">
                <a:latin typeface="Arial MT"/>
                <a:cs typeface="Arial MT"/>
              </a:rPr>
              <a:t>d</a:t>
            </a:r>
            <a:r>
              <a:rPr dirty="0" sz="800" spc="-105">
                <a:latin typeface="Times New Roman"/>
                <a:cs typeface="Times New Roman"/>
              </a:rPr>
              <a:t>g</a:t>
            </a:r>
            <a:r>
              <a:rPr dirty="0" baseline="32407" sz="900" spc="-157">
                <a:latin typeface="Arial MT"/>
                <a:cs typeface="Arial MT"/>
              </a:rPr>
              <a:t>uc</a:t>
            </a:r>
            <a:r>
              <a:rPr dirty="0" sz="800" spc="-105">
                <a:latin typeface="Times New Roman"/>
                <a:cs typeface="Times New Roman"/>
              </a:rPr>
              <a:t>la</a:t>
            </a:r>
            <a:r>
              <a:rPr dirty="0" baseline="32407" sz="900" spc="-157">
                <a:latin typeface="Arial MT"/>
                <a:cs typeface="Arial MT"/>
              </a:rPr>
              <a:t>ien</a:t>
            </a:r>
            <a:r>
              <a:rPr dirty="0" sz="800" spc="-105">
                <a:latin typeface="Times New Roman"/>
                <a:cs typeface="Times New Roman"/>
              </a:rPr>
              <a:t>d</a:t>
            </a:r>
            <a:r>
              <a:rPr dirty="0" baseline="32407" sz="900" spc="-157">
                <a:latin typeface="Arial MT"/>
                <a:cs typeface="Arial MT"/>
              </a:rPr>
              <a:t>d</a:t>
            </a:r>
            <a:r>
              <a:rPr dirty="0" sz="800" spc="-105">
                <a:latin typeface="Times New Roman"/>
                <a:cs typeface="Times New Roman"/>
              </a:rPr>
              <a:t>e</a:t>
            </a:r>
            <a:r>
              <a:rPr dirty="0" baseline="32407" sz="900" spc="-157">
                <a:latin typeface="Arial MT"/>
                <a:cs typeface="Arial MT"/>
              </a:rPr>
              <a:t>o</a:t>
            </a:r>
            <a:r>
              <a:rPr dirty="0" sz="800" spc="-105">
                <a:latin typeface="Times New Roman"/>
                <a:cs typeface="Times New Roman"/>
              </a:rPr>
              <a:t>s</a:t>
            </a:r>
            <a:r>
              <a:rPr dirty="0" baseline="32407" sz="900" spc="-157">
                <a:latin typeface="Arial MT"/>
                <a:cs typeface="Arial MT"/>
              </a:rPr>
              <a:t>..</a:t>
            </a:r>
            <a:r>
              <a:rPr dirty="0" sz="800" spc="-105">
                <a:latin typeface="Times New Roman"/>
                <a:cs typeface="Times New Roman"/>
              </a:rPr>
              <a:t>e</a:t>
            </a:r>
            <a:r>
              <a:rPr dirty="0" baseline="32407" sz="900" spc="-157">
                <a:latin typeface="Arial MT"/>
                <a:cs typeface="Arial MT"/>
              </a:rPr>
              <a:t>.</a:t>
            </a:r>
            <a:r>
              <a:rPr dirty="0" baseline="32407" sz="900" spc="37">
                <a:latin typeface="Arial MT"/>
                <a:cs typeface="Arial MT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cuencia,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Rule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Book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Capítulo</a:t>
            </a:r>
            <a:r>
              <a:rPr dirty="0" sz="800" spc="500">
                <a:latin typeface="Times New Roman"/>
                <a:cs typeface="Times New Roman"/>
              </a:rPr>
              <a:t>  </a:t>
            </a:r>
            <a:r>
              <a:rPr dirty="0" sz="800">
                <a:latin typeface="Times New Roman"/>
                <a:cs typeface="Times New Roman"/>
              </a:rPr>
              <a:t>XXIII).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número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cero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significa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conductor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conectado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tierra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durante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prueba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frecuencia.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por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prueba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LMFS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debe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rango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frecuencia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Min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freq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Max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Freq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)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junto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endParaRPr sz="800">
              <a:latin typeface="Times New Roman"/>
              <a:cs typeface="Times New Roman"/>
            </a:endParaRPr>
          </a:p>
          <a:p>
            <a:pPr algn="just" marL="38100" marR="60261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número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puntos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década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frecuencias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espaciales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logarítmicas.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prueba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PFC,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entrada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parámetros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frecuencia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potencia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nivel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voltaje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(utilizado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calcular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reactiva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cargando).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¡Nota!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función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LMFS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funciona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Noda.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831370" y="4260936"/>
            <a:ext cx="1841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162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4611106" y="4280759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1300533" y="3436266"/>
            <a:ext cx="4291330" cy="30353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422275" marR="5080" indent="-410209">
              <a:lnSpc>
                <a:spcPct val="113799"/>
              </a:lnSpc>
              <a:spcBef>
                <a:spcPts val="9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5.34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rango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frecuencia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ejecución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LMFS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(izquierda)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selección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voltaje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frecuencia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sistema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ejecución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PFC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(derecha).</a:t>
            </a:r>
            <a:endParaRPr sz="800">
              <a:latin typeface="Times New Roman"/>
              <a:cs typeface="Times New Roman"/>
            </a:endParaRPr>
          </a:p>
        </p:txBody>
      </p:sp>
      <p:grpSp>
        <p:nvGrpSpPr>
          <p:cNvPr id="11" name="object 11" descr=""/>
          <p:cNvGrpSpPr/>
          <p:nvPr/>
        </p:nvGrpSpPr>
        <p:grpSpPr>
          <a:xfrm>
            <a:off x="368299" y="4868335"/>
            <a:ext cx="502284" cy="13335"/>
            <a:chOff x="368299" y="4868335"/>
            <a:chExt cx="502284" cy="13335"/>
          </a:xfrm>
        </p:grpSpPr>
        <p:sp>
          <p:nvSpPr>
            <p:cNvPr id="12" name="object 12" descr=""/>
            <p:cNvSpPr/>
            <p:nvPr/>
          </p:nvSpPr>
          <p:spPr>
            <a:xfrm>
              <a:off x="368299" y="4868335"/>
              <a:ext cx="502284" cy="6985"/>
            </a:xfrm>
            <a:custGeom>
              <a:avLst/>
              <a:gdLst/>
              <a:ahLst/>
              <a:cxnLst/>
              <a:rect l="l" t="t" r="r" b="b"/>
              <a:pathLst>
                <a:path w="502284" h="6985">
                  <a:moveTo>
                    <a:pt x="502202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502202" y="0"/>
                  </a:lnTo>
                  <a:lnTo>
                    <a:pt x="502202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368287" y="4868341"/>
              <a:ext cx="502284" cy="13335"/>
            </a:xfrm>
            <a:custGeom>
              <a:avLst/>
              <a:gdLst/>
              <a:ahLst/>
              <a:cxnLst/>
              <a:rect l="l" t="t" r="r" b="b"/>
              <a:pathLst>
                <a:path w="502284" h="13335">
                  <a:moveTo>
                    <a:pt x="502208" y="0"/>
                  </a:moveTo>
                  <a:lnTo>
                    <a:pt x="495604" y="6604"/>
                  </a:lnTo>
                  <a:lnTo>
                    <a:pt x="0" y="6604"/>
                  </a:lnTo>
                  <a:lnTo>
                    <a:pt x="0" y="13208"/>
                  </a:lnTo>
                  <a:lnTo>
                    <a:pt x="495604" y="13208"/>
                  </a:lnTo>
                  <a:lnTo>
                    <a:pt x="502208" y="13208"/>
                  </a:lnTo>
                  <a:lnTo>
                    <a:pt x="502208" y="6604"/>
                  </a:lnTo>
                  <a:lnTo>
                    <a:pt x="502208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368299" y="4868335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5" name="object 15" descr=""/>
          <p:cNvSpPr txBox="1"/>
          <p:nvPr/>
        </p:nvSpPr>
        <p:spPr>
          <a:xfrm>
            <a:off x="379553" y="4928336"/>
            <a:ext cx="48450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Page</a:t>
            </a:r>
            <a:r>
              <a:rPr dirty="0" sz="800" spc="6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163</a:t>
            </a:r>
            <a:endParaRPr sz="800">
              <a:latin typeface="Arial"/>
              <a:cs typeface="Arial"/>
            </a:endParaRPr>
          </a:p>
        </p:txBody>
      </p:sp>
      <p:sp>
        <p:nvSpPr>
          <p:cNvPr id="17" name="object 17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18" name="object 18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124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16" name="object 16" descr=""/>
          <p:cNvSpPr txBox="1"/>
          <p:nvPr/>
        </p:nvSpPr>
        <p:spPr>
          <a:xfrm>
            <a:off x="1089080" y="5100142"/>
            <a:ext cx="5466715" cy="257111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algn="r" marR="95758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8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avanzado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8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>
                <a:latin typeface="Times New Roman"/>
                <a:cs typeface="Times New Roman"/>
              </a:rPr>
              <a:t>a)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LMFS: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hacer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Aceptar,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generará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caso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LMFS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llamado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ts val="919"/>
              </a:lnSpc>
              <a:spcBef>
                <a:spcPts val="390"/>
              </a:spcBef>
            </a:pPr>
            <a:r>
              <a:rPr dirty="0" sz="800">
                <a:latin typeface="Courier New"/>
                <a:cs typeface="Courier New"/>
              </a:rPr>
              <a:t>xVerify.dat</a:t>
            </a:r>
            <a:r>
              <a:rPr dirty="0" sz="800" spc="150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ejecución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función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configuración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comando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predeterminado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ts val="919"/>
              </a:lnSpc>
            </a:pPr>
            <a:r>
              <a:rPr dirty="0" sz="800" spc="10">
                <a:latin typeface="Times New Roman"/>
                <a:cs typeface="Times New Roman"/>
              </a:rPr>
              <a:t>(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 i="1">
                <a:latin typeface="Times New Roman"/>
                <a:cs typeface="Times New Roman"/>
              </a:rPr>
              <a:t>Herramientas</a:t>
            </a:r>
            <a:r>
              <a:rPr dirty="0" sz="800" spc="30" i="1">
                <a:latin typeface="Times New Roman"/>
                <a:cs typeface="Times New Roman"/>
              </a:rPr>
              <a:t> </a:t>
            </a:r>
            <a:r>
              <a:rPr dirty="0" sz="800" spc="10" i="1">
                <a:latin typeface="Times New Roman"/>
                <a:cs typeface="Times New Roman"/>
              </a:rPr>
              <a:t>|</a:t>
            </a:r>
            <a:r>
              <a:rPr dirty="0" sz="800" spc="25" i="1">
                <a:latin typeface="Times New Roman"/>
                <a:cs typeface="Times New Roman"/>
              </a:rPr>
              <a:t> </a:t>
            </a:r>
            <a:r>
              <a:rPr dirty="0" sz="800" spc="10" i="1">
                <a:latin typeface="Times New Roman"/>
                <a:cs typeface="Times New Roman"/>
              </a:rPr>
              <a:t>Opciones</a:t>
            </a:r>
            <a:r>
              <a:rPr dirty="0" sz="800" spc="30" i="1">
                <a:latin typeface="Times New Roman"/>
                <a:cs typeface="Times New Roman"/>
              </a:rPr>
              <a:t> </a:t>
            </a:r>
            <a:r>
              <a:rPr dirty="0" sz="800" spc="10" i="1">
                <a:latin typeface="Times New Roman"/>
                <a:cs typeface="Times New Roman"/>
              </a:rPr>
              <a:t>/</a:t>
            </a:r>
            <a:r>
              <a:rPr dirty="0" sz="800" spc="25" i="1">
                <a:latin typeface="Times New Roman"/>
                <a:cs typeface="Times New Roman"/>
              </a:rPr>
              <a:t> </a:t>
            </a:r>
            <a:r>
              <a:rPr dirty="0" sz="800" spc="10" i="1">
                <a:latin typeface="Times New Roman"/>
                <a:cs typeface="Times New Roman"/>
              </a:rPr>
              <a:t>Preferencias</a:t>
            </a:r>
            <a:r>
              <a:rPr dirty="0" sz="800" spc="30" i="1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).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Las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fuentes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se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especifican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en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archivos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inclusión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llamados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Courier New"/>
                <a:cs typeface="Courier New"/>
              </a:rPr>
              <a:t>xVerifyZ.dat</a:t>
            </a:r>
            <a:r>
              <a:rPr dirty="0" sz="800" spc="-254">
                <a:latin typeface="Courier New"/>
                <a:cs typeface="Courier New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,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ts val="950"/>
              </a:lnSpc>
              <a:spcBef>
                <a:spcPts val="395"/>
              </a:spcBef>
            </a:pPr>
            <a:r>
              <a:rPr dirty="0" sz="800">
                <a:latin typeface="Courier New"/>
                <a:cs typeface="Courier New"/>
              </a:rPr>
              <a:t>xVerifyP.dat</a:t>
            </a:r>
            <a:r>
              <a:rPr dirty="0" sz="800" spc="190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470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xVerifyM.dat</a:t>
            </a:r>
            <a:r>
              <a:rPr dirty="0" sz="800" spc="190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secuencia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cero,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positiva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mutua,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respectivamente.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ts val="950"/>
              </a:lnSpc>
            </a:pPr>
            <a:r>
              <a:rPr dirty="0" sz="800" spc="10">
                <a:latin typeface="Times New Roman"/>
                <a:cs typeface="Times New Roman"/>
              </a:rPr>
              <a:t>Los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circuitos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individuales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se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prueban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simultáneamente.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Los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extremos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receptores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están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todos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conectados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tierra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(más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0.1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999"/>
              </a:lnSpc>
              <a:spcBef>
                <a:spcPts val="50"/>
              </a:spcBef>
            </a:pPr>
            <a:r>
              <a:rPr dirty="0" sz="800">
                <a:latin typeface="Times New Roman"/>
                <a:cs typeface="Times New Roman"/>
              </a:rPr>
              <a:t>mΩ)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todos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extremos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envío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(si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número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circuito&gt;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0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)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conectado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fuentes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corriente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alterna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amperios.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los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ángulo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fuente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corriente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aplicada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i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450" i="1">
                <a:latin typeface="Times New Roman"/>
                <a:cs typeface="Times New Roman"/>
              </a:rPr>
              <a:t>El</a:t>
            </a:r>
            <a:r>
              <a:rPr dirty="0" sz="450" spc="2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conductor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450" i="1">
                <a:latin typeface="Times New Roman"/>
                <a:cs typeface="Times New Roman"/>
              </a:rPr>
              <a:t>th</a:t>
            </a:r>
            <a:r>
              <a:rPr dirty="0" sz="450" spc="2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-360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50">
                <a:latin typeface="Cambria Math"/>
                <a:cs typeface="Cambria Math"/>
              </a:rPr>
              <a:t>⋅</a:t>
            </a:r>
            <a:r>
              <a:rPr dirty="0" sz="850" spc="90">
                <a:latin typeface="Cambria Math"/>
                <a:cs typeface="Cambria Math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(i-1)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/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n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donde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n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total</a:t>
            </a:r>
            <a:endParaRPr sz="800">
              <a:latin typeface="Times New Roman"/>
              <a:cs typeface="Times New Roman"/>
            </a:endParaRPr>
          </a:p>
          <a:p>
            <a:pPr marL="12700" marR="586740">
              <a:lnSpc>
                <a:spcPts val="1090"/>
              </a:lnSpc>
              <a:spcBef>
                <a:spcPts val="50"/>
              </a:spcBef>
            </a:pPr>
            <a:r>
              <a:rPr dirty="0" sz="800">
                <a:latin typeface="Times New Roman"/>
                <a:cs typeface="Times New Roman"/>
              </a:rPr>
              <a:t>Número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conductores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pertenecientes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ángulo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pruebas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secuencia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cero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cero.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acoplamiento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mutuo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funciona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6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fases.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uno,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todas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suministran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con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fuentes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ángulo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cero,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mientras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conductores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otro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extremo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emisor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son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abierto.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Ver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caso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antiguo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omitirá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creación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caso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LMFS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rastreará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programa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directamente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al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procedimiento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que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lee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el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archivo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Courier New"/>
                <a:cs typeface="Courier New"/>
              </a:rPr>
              <a:t>xVerify.lis</a:t>
            </a:r>
            <a:r>
              <a:rPr dirty="0" sz="800" spc="-245">
                <a:latin typeface="Courier New"/>
                <a:cs typeface="Courier New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,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que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contiene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las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impedancias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entrada</a:t>
            </a:r>
            <a:endParaRPr sz="800">
              <a:latin typeface="Times New Roman"/>
              <a:cs typeface="Times New Roman"/>
            </a:endParaRPr>
          </a:p>
          <a:p>
            <a:pPr marL="12700" marR="971550">
              <a:lnSpc>
                <a:spcPct val="113799"/>
              </a:lnSpc>
              <a:spcBef>
                <a:spcPts val="5"/>
              </a:spcBef>
            </a:pP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eléctrico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comparado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equivalente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PI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exacto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función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frecuencia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bajo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varios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condiciones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leer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interpretación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resultados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0" i="1">
                <a:latin typeface="Times New Roman"/>
                <a:cs typeface="Times New Roman"/>
              </a:rPr>
              <a:t>LMFS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290"/>
              </a:spcBef>
            </a:pPr>
            <a:r>
              <a:rPr dirty="0" sz="800">
                <a:latin typeface="Times New Roman"/>
                <a:cs typeface="Times New Roman"/>
              </a:rPr>
              <a:t>ventana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resultados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5.36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JMarti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4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5.35.</a:t>
            </a:r>
            <a:endParaRPr sz="8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935015" y="165100"/>
            <a:ext cx="5226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5" name="object 5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678"/>
                  </a:lnTo>
                  <a:lnTo>
                    <a:pt x="142755" y="98678"/>
                  </a:lnTo>
                  <a:lnTo>
                    <a:pt x="136180" y="99986"/>
                  </a:lnTo>
                  <a:lnTo>
                    <a:pt x="104587" y="124182"/>
                  </a:lnTo>
                  <a:lnTo>
                    <a:pt x="98048" y="143385"/>
                  </a:lnTo>
                  <a:lnTo>
                    <a:pt x="98048" y="569369"/>
                  </a:lnTo>
                  <a:lnTo>
                    <a:pt x="117977" y="603813"/>
                  </a:lnTo>
                  <a:lnTo>
                    <a:pt x="142755" y="614076"/>
                  </a:lnTo>
                  <a:lnTo>
                    <a:pt x="1886711" y="614076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4076"/>
                  </a:moveTo>
                  <a:lnTo>
                    <a:pt x="1744971" y="614076"/>
                  </a:lnTo>
                  <a:lnTo>
                    <a:pt x="1751545" y="612768"/>
                  </a:lnTo>
                  <a:lnTo>
                    <a:pt x="1764174" y="607537"/>
                  </a:lnTo>
                  <a:lnTo>
                    <a:pt x="1788370" y="575944"/>
                  </a:lnTo>
                  <a:lnTo>
                    <a:pt x="1789678" y="569369"/>
                  </a:lnTo>
                  <a:lnTo>
                    <a:pt x="1789678" y="143385"/>
                  </a:lnTo>
                  <a:lnTo>
                    <a:pt x="1769748" y="108942"/>
                  </a:lnTo>
                  <a:lnTo>
                    <a:pt x="1744971" y="98678"/>
                  </a:lnTo>
                  <a:lnTo>
                    <a:pt x="1886711" y="98678"/>
                  </a:lnTo>
                  <a:lnTo>
                    <a:pt x="1886711" y="614076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932176" y="500486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1982" y="528634"/>
                  </a:moveTo>
                  <a:lnTo>
                    <a:pt x="52863" y="528634"/>
                  </a:lnTo>
                  <a:lnTo>
                    <a:pt x="49392" y="528502"/>
                  </a:lnTo>
                  <a:lnTo>
                    <a:pt x="13028" y="510594"/>
                  </a:lnTo>
                  <a:lnTo>
                    <a:pt x="0" y="479207"/>
                  </a:lnTo>
                  <a:lnTo>
                    <a:pt x="0" y="475770"/>
                  </a:lnTo>
                  <a:lnTo>
                    <a:pt x="0" y="49361"/>
                  </a:lnTo>
                  <a:lnTo>
                    <a:pt x="17937" y="12819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841"/>
                  </a:lnTo>
                  <a:lnTo>
                    <a:pt x="1704845" y="49361"/>
                  </a:lnTo>
                  <a:lnTo>
                    <a:pt x="1704845" y="479207"/>
                  </a:lnTo>
                  <a:lnTo>
                    <a:pt x="1686907" y="515418"/>
                  </a:lnTo>
                  <a:lnTo>
                    <a:pt x="1655453" y="528502"/>
                  </a:lnTo>
                  <a:lnTo>
                    <a:pt x="1651982" y="52863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171"/>
              <a:ext cx="145374" cy="145374"/>
            </a:xfrm>
            <a:prstGeom prst="rect">
              <a:avLst/>
            </a:prstGeom>
          </p:spPr>
        </p:pic>
      </p:grpSp>
      <p:sp>
        <p:nvSpPr>
          <p:cNvPr id="8" name="object 8" descr=""/>
          <p:cNvSpPr txBox="1"/>
          <p:nvPr/>
        </p:nvSpPr>
        <p:spPr>
          <a:xfrm>
            <a:off x="1038280" y="580311"/>
            <a:ext cx="5520055" cy="17780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067435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5.35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Especificación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JMarti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4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fases.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50"/>
              </a:spcBef>
            </a:pPr>
            <a:endParaRPr sz="800">
              <a:latin typeface="Times New Roman"/>
              <a:cs typeface="Times New Roman"/>
            </a:endParaRPr>
          </a:p>
          <a:p>
            <a:pPr marL="63500">
              <a:lnSpc>
                <a:spcPct val="100000"/>
              </a:lnSpc>
            </a:pP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figura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5.36,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modo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45">
                <a:latin typeface="Times New Roman"/>
                <a:cs typeface="Times New Roman"/>
              </a:rPr>
              <a:t>e</a:t>
            </a:r>
            <a:r>
              <a:rPr dirty="0" baseline="37037" sz="900" spc="-217">
                <a:latin typeface="Arial MT"/>
                <a:cs typeface="Arial MT"/>
              </a:rPr>
              <a:t>Tr</a:t>
            </a:r>
            <a:r>
              <a:rPr dirty="0" sz="800" spc="-145">
                <a:latin typeface="Times New Roman"/>
                <a:cs typeface="Times New Roman"/>
              </a:rPr>
              <a:t>l</a:t>
            </a:r>
            <a:r>
              <a:rPr dirty="0" baseline="37037" sz="900" spc="-217">
                <a:latin typeface="Arial MT"/>
                <a:cs typeface="Arial MT"/>
              </a:rPr>
              <a:t>a</a:t>
            </a:r>
            <a:r>
              <a:rPr dirty="0" sz="800" spc="-145" i="1">
                <a:latin typeface="Times New Roman"/>
                <a:cs typeface="Times New Roman"/>
              </a:rPr>
              <a:t>n</a:t>
            </a:r>
            <a:r>
              <a:rPr dirty="0" baseline="37037" sz="900" spc="-217">
                <a:latin typeface="Arial MT"/>
                <a:cs typeface="Arial MT"/>
              </a:rPr>
              <a:t>d</a:t>
            </a:r>
            <a:r>
              <a:rPr dirty="0" sz="800" spc="-145" i="1">
                <a:latin typeface="Times New Roman"/>
                <a:cs typeface="Times New Roman"/>
              </a:rPr>
              <a:t>ú</a:t>
            </a:r>
            <a:r>
              <a:rPr dirty="0" baseline="37037" sz="900" spc="-217">
                <a:latin typeface="Arial MT"/>
                <a:cs typeface="Arial MT"/>
              </a:rPr>
              <a:t>uc</a:t>
            </a:r>
            <a:r>
              <a:rPr dirty="0" sz="800" spc="-145" i="1">
                <a:latin typeface="Times New Roman"/>
                <a:cs typeface="Times New Roman"/>
              </a:rPr>
              <a:t>m</a:t>
            </a:r>
            <a:r>
              <a:rPr dirty="0" baseline="37037" sz="900" spc="-217">
                <a:latin typeface="Arial MT"/>
                <a:cs typeface="Arial MT"/>
              </a:rPr>
              <a:t>ie</a:t>
            </a:r>
            <a:r>
              <a:rPr dirty="0" sz="800" spc="-145" i="1">
                <a:latin typeface="Times New Roman"/>
                <a:cs typeface="Times New Roman"/>
              </a:rPr>
              <a:t>e</a:t>
            </a:r>
            <a:r>
              <a:rPr dirty="0" baseline="37037" sz="900" spc="-217">
                <a:latin typeface="Arial MT"/>
                <a:cs typeface="Arial MT"/>
              </a:rPr>
              <a:t>n</a:t>
            </a:r>
            <a:r>
              <a:rPr dirty="0" sz="800" spc="-145" i="1">
                <a:latin typeface="Times New Roman"/>
                <a:cs typeface="Times New Roman"/>
              </a:rPr>
              <a:t>r</a:t>
            </a:r>
            <a:r>
              <a:rPr dirty="0" baseline="37037" sz="900" spc="-217">
                <a:latin typeface="Arial MT"/>
                <a:cs typeface="Arial MT"/>
              </a:rPr>
              <a:t>d</a:t>
            </a:r>
            <a:r>
              <a:rPr dirty="0" sz="800" spc="-145" i="1">
                <a:latin typeface="Times New Roman"/>
                <a:cs typeface="Times New Roman"/>
              </a:rPr>
              <a:t>o</a:t>
            </a:r>
            <a:r>
              <a:rPr dirty="0" baseline="37037" sz="900" spc="-217">
                <a:latin typeface="Arial MT"/>
                <a:cs typeface="Arial MT"/>
              </a:rPr>
              <a:t>o.</a:t>
            </a:r>
            <a:r>
              <a:rPr dirty="0" sz="800" spc="-145">
                <a:latin typeface="Times New Roman"/>
                <a:cs typeface="Times New Roman"/>
              </a:rPr>
              <a:t>d</a:t>
            </a:r>
            <a:r>
              <a:rPr dirty="0" baseline="37037" sz="900" spc="-217">
                <a:latin typeface="Arial MT"/>
                <a:cs typeface="Arial MT"/>
              </a:rPr>
              <a:t>..</a:t>
            </a:r>
            <a:r>
              <a:rPr dirty="0" sz="800" spc="-145">
                <a:latin typeface="Times New Roman"/>
                <a:cs typeface="Times New Roman"/>
              </a:rPr>
              <a:t>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fase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cuyo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valor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absoluto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de</a:t>
            </a:r>
            <a:endParaRPr sz="800">
              <a:latin typeface="Times New Roman"/>
              <a:cs typeface="Times New Roman"/>
            </a:endParaRPr>
          </a:p>
          <a:p>
            <a:pPr marL="63500" marR="50292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impedancia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izquierda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diagrama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registro.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También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posible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copiar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curvas.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portapapeles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Windows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formato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metarchivo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Copiar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wmf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).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valor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absoluto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entrada.</a:t>
            </a:r>
            <a:endParaRPr sz="800">
              <a:latin typeface="Times New Roman"/>
              <a:cs typeface="Times New Roman"/>
            </a:endParaRPr>
          </a:p>
          <a:p>
            <a:pPr marL="635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impedancia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equivalente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pi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exacto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comparar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siguientes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casos:</a:t>
            </a:r>
            <a:endParaRPr sz="800">
              <a:latin typeface="Times New Roman"/>
              <a:cs typeface="Times New Roman"/>
            </a:endParaRPr>
          </a:p>
          <a:p>
            <a:pPr marL="63500">
              <a:lnSpc>
                <a:spcPts val="919"/>
              </a:lnSpc>
              <a:spcBef>
                <a:spcPts val="805"/>
              </a:spcBef>
            </a:pPr>
            <a:r>
              <a:rPr dirty="0" sz="800" i="1">
                <a:latin typeface="Times New Roman"/>
                <a:cs typeface="Times New Roman"/>
              </a:rPr>
              <a:t>Secuencia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cero: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las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corrientes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ángulo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cero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aplican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todas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simultáneamente</a:t>
            </a:r>
            <a:endParaRPr sz="800">
              <a:latin typeface="Times New Roman"/>
              <a:cs typeface="Times New Roman"/>
            </a:endParaRPr>
          </a:p>
          <a:p>
            <a:pPr marL="63500">
              <a:lnSpc>
                <a:spcPts val="919"/>
              </a:lnSpc>
            </a:pPr>
            <a:r>
              <a:rPr dirty="0" sz="800">
                <a:latin typeface="Times New Roman"/>
                <a:cs typeface="Times New Roman"/>
              </a:rPr>
              <a:t>mientras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otro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extremo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cable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conectado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tierra.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impedancia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secuencia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cero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tanto,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igual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a</a:t>
            </a:r>
            <a:endParaRPr sz="800">
              <a:latin typeface="Times New Roman"/>
              <a:cs typeface="Times New Roman"/>
            </a:endParaRPr>
          </a:p>
          <a:p>
            <a:pPr marL="635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voltaje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extremo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emisor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cada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fase.</a:t>
            </a:r>
            <a:endParaRPr sz="800">
              <a:latin typeface="Times New Roman"/>
              <a:cs typeface="Times New Roman"/>
            </a:endParaRPr>
          </a:p>
          <a:p>
            <a:pPr marL="63500" marR="671195">
              <a:lnSpc>
                <a:spcPts val="880"/>
              </a:lnSpc>
              <a:spcBef>
                <a:spcPts val="905"/>
              </a:spcBef>
            </a:pPr>
            <a:r>
              <a:rPr dirty="0" sz="800" i="1">
                <a:latin typeface="Times New Roman"/>
                <a:cs typeface="Times New Roman"/>
              </a:rPr>
              <a:t>Secuencia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positiva: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aplican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corrientes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ángulo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-360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*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(i-1)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/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n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todas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fases,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donde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i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número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actual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específico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yn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número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total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en</a:t>
            </a:r>
            <a:endParaRPr sz="800">
              <a:latin typeface="Times New Roman"/>
              <a:cs typeface="Times New Roman"/>
            </a:endParaRPr>
          </a:p>
          <a:p>
            <a:pPr marL="63500">
              <a:lnSpc>
                <a:spcPct val="100000"/>
              </a:lnSpc>
              <a:spcBef>
                <a:spcPts val="120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(Una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6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dará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resultado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ángulos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0,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-120,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-240,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0,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-120,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-240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mientras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4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089080" y="2800575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5595687" y="2780751"/>
            <a:ext cx="1841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163</a:t>
            </a:r>
            <a:endParaRPr sz="800">
              <a:latin typeface="Times New Roman"/>
              <a:cs typeface="Times New Roman"/>
            </a:endParaRPr>
          </a:p>
        </p:txBody>
      </p:sp>
      <p:grpSp>
        <p:nvGrpSpPr>
          <p:cNvPr id="11" name="object 11" descr=""/>
          <p:cNvGrpSpPr/>
          <p:nvPr/>
        </p:nvGrpSpPr>
        <p:grpSpPr>
          <a:xfrm>
            <a:off x="368299" y="3249384"/>
            <a:ext cx="502284" cy="13335"/>
            <a:chOff x="368299" y="3249384"/>
            <a:chExt cx="502284" cy="13335"/>
          </a:xfrm>
        </p:grpSpPr>
        <p:sp>
          <p:nvSpPr>
            <p:cNvPr id="12" name="object 12" descr=""/>
            <p:cNvSpPr/>
            <p:nvPr/>
          </p:nvSpPr>
          <p:spPr>
            <a:xfrm>
              <a:off x="368299" y="3249384"/>
              <a:ext cx="502284" cy="6985"/>
            </a:xfrm>
            <a:custGeom>
              <a:avLst/>
              <a:gdLst/>
              <a:ahLst/>
              <a:cxnLst/>
              <a:rect l="l" t="t" r="r" b="b"/>
              <a:pathLst>
                <a:path w="502284" h="6985">
                  <a:moveTo>
                    <a:pt x="502202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502202" y="0"/>
                  </a:lnTo>
                  <a:lnTo>
                    <a:pt x="502202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368287" y="3249383"/>
              <a:ext cx="502284" cy="13335"/>
            </a:xfrm>
            <a:custGeom>
              <a:avLst/>
              <a:gdLst/>
              <a:ahLst/>
              <a:cxnLst/>
              <a:rect l="l" t="t" r="r" b="b"/>
              <a:pathLst>
                <a:path w="502284" h="13335">
                  <a:moveTo>
                    <a:pt x="502208" y="0"/>
                  </a:moveTo>
                  <a:lnTo>
                    <a:pt x="495604" y="6616"/>
                  </a:lnTo>
                  <a:lnTo>
                    <a:pt x="0" y="6616"/>
                  </a:lnTo>
                  <a:lnTo>
                    <a:pt x="0" y="13220"/>
                  </a:lnTo>
                  <a:lnTo>
                    <a:pt x="495604" y="13220"/>
                  </a:lnTo>
                  <a:lnTo>
                    <a:pt x="502208" y="13220"/>
                  </a:lnTo>
                  <a:lnTo>
                    <a:pt x="502208" y="6616"/>
                  </a:lnTo>
                  <a:lnTo>
                    <a:pt x="502208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368299" y="3249384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5" name="object 15" descr=""/>
          <p:cNvSpPr txBox="1"/>
          <p:nvPr/>
        </p:nvSpPr>
        <p:spPr>
          <a:xfrm>
            <a:off x="379553" y="3309386"/>
            <a:ext cx="48450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Page</a:t>
            </a:r>
            <a:r>
              <a:rPr dirty="0" sz="800" spc="6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164</a:t>
            </a:r>
            <a:endParaRPr sz="800">
              <a:latin typeface="Arial"/>
              <a:cs typeface="Arial"/>
            </a:endParaRPr>
          </a:p>
        </p:txBody>
      </p:sp>
      <p:sp>
        <p:nvSpPr>
          <p:cNvPr id="18" name="object 18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19" name="object 19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124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16" name="object 16" descr=""/>
          <p:cNvSpPr txBox="1"/>
          <p:nvPr/>
        </p:nvSpPr>
        <p:spPr>
          <a:xfrm>
            <a:off x="831370" y="3481192"/>
            <a:ext cx="5709285" cy="118364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69951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8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avanzado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4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71247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dará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resultado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0,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-90,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-180,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-270).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número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cada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fase.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bajo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Especificación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circuito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Verificar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datos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extremo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receptor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conectado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tierra.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ts val="919"/>
              </a:lnSpc>
              <a:spcBef>
                <a:spcPts val="810"/>
              </a:spcBef>
            </a:pPr>
            <a:r>
              <a:rPr dirty="0" sz="800" i="1">
                <a:latin typeface="Times New Roman"/>
                <a:cs typeface="Times New Roman"/>
              </a:rPr>
              <a:t>Secuencia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mutua: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las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corrientes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ángulo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cero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aplican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todas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primera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ts val="919"/>
              </a:lnSpc>
            </a:pPr>
            <a:r>
              <a:rPr dirty="0" sz="800">
                <a:latin typeface="Times New Roman"/>
                <a:cs typeface="Times New Roman"/>
              </a:rPr>
              <a:t>circuito,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mientras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otro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abierto.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extremos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receptores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todas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conectados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tierra.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Aparentemente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esto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funciona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6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fases.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831370" y="7036258"/>
            <a:ext cx="4963795" cy="168592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429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5.36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Verificación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JMarti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Hz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1MHz.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bien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f&gt;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25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Hz.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2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b)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PFC: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prueba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PFC,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debe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frecuencia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alimentación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voltaje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base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nivel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escalar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carga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reactiva.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hacer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Aceptar,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generará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PFC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 spc="10">
                <a:latin typeface="Times New Roman"/>
                <a:cs typeface="Times New Roman"/>
              </a:rPr>
              <a:t>caso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datos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llamado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Courier New"/>
                <a:cs typeface="Courier New"/>
              </a:rPr>
              <a:t>xVerifyF.dat</a:t>
            </a:r>
            <a:r>
              <a:rPr dirty="0" sz="800" spc="-250">
                <a:latin typeface="Courier New"/>
                <a:cs typeface="Courier New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y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ejecución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basado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en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la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configuración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ATP-</a:t>
            </a:r>
            <a:endParaRPr sz="800">
              <a:latin typeface="Times New Roman"/>
              <a:cs typeface="Times New Roman"/>
            </a:endParaRPr>
          </a:p>
          <a:p>
            <a:pPr marL="12700" marR="94615">
              <a:lnSpc>
                <a:spcPct val="113799"/>
              </a:lnSpc>
              <a:spcBef>
                <a:spcPts val="50"/>
              </a:spcBef>
            </a:pPr>
            <a:r>
              <a:rPr dirty="0" sz="800" spc="10">
                <a:latin typeface="Times New Roman"/>
                <a:cs typeface="Times New Roman"/>
              </a:rPr>
              <a:t>Comando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(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 i="1">
                <a:latin typeface="Times New Roman"/>
                <a:cs typeface="Times New Roman"/>
              </a:rPr>
              <a:t>Herramientas</a:t>
            </a:r>
            <a:r>
              <a:rPr dirty="0" sz="800" spc="25" i="1">
                <a:latin typeface="Times New Roman"/>
                <a:cs typeface="Times New Roman"/>
              </a:rPr>
              <a:t> </a:t>
            </a:r>
            <a:r>
              <a:rPr dirty="0" sz="800" spc="10" i="1">
                <a:latin typeface="Times New Roman"/>
                <a:cs typeface="Times New Roman"/>
              </a:rPr>
              <a:t>|</a:t>
            </a:r>
            <a:r>
              <a:rPr dirty="0" sz="800" spc="20" i="1">
                <a:latin typeface="Times New Roman"/>
                <a:cs typeface="Times New Roman"/>
              </a:rPr>
              <a:t> </a:t>
            </a:r>
            <a:r>
              <a:rPr dirty="0" sz="800" spc="10" i="1">
                <a:latin typeface="Times New Roman"/>
                <a:cs typeface="Times New Roman"/>
              </a:rPr>
              <a:t>Opciones</a:t>
            </a:r>
            <a:r>
              <a:rPr dirty="0" sz="800" spc="25" i="1">
                <a:latin typeface="Times New Roman"/>
                <a:cs typeface="Times New Roman"/>
              </a:rPr>
              <a:t> </a:t>
            </a:r>
            <a:r>
              <a:rPr dirty="0" sz="800" spc="10" i="1">
                <a:latin typeface="Times New Roman"/>
                <a:cs typeface="Times New Roman"/>
              </a:rPr>
              <a:t>/</a:t>
            </a:r>
            <a:r>
              <a:rPr dirty="0" sz="800" spc="25" i="1">
                <a:latin typeface="Times New Roman"/>
                <a:cs typeface="Times New Roman"/>
              </a:rPr>
              <a:t> </a:t>
            </a:r>
            <a:r>
              <a:rPr dirty="0" sz="800" spc="10" i="1">
                <a:latin typeface="Times New Roman"/>
                <a:cs typeface="Times New Roman"/>
              </a:rPr>
              <a:t>Preferencias</a:t>
            </a:r>
            <a:r>
              <a:rPr dirty="0" sz="800" spc="20" i="1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).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En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este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caso,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cada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circuito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prueba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individualmente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(todos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otras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dejan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abiertas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mientras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prueba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específico).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biblioteca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describe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eléctrico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cable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incluye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nueva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carcasa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suministra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voltaje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unidad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fuentes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corriente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calcular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impedancias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cortocircuito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estado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estable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abierto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 spc="10">
                <a:latin typeface="Times New Roman"/>
                <a:cs typeface="Times New Roman"/>
              </a:rPr>
              <a:t>línea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reactiva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carga.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El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archivo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Courier New"/>
                <a:cs typeface="Courier New"/>
              </a:rPr>
              <a:t>xVerifyF.lis</a:t>
            </a:r>
            <a:r>
              <a:rPr dirty="0" sz="800" spc="-254">
                <a:latin typeface="Courier New"/>
                <a:cs typeface="Courier New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leído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por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ATPDraw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y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el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cortocircuito</a:t>
            </a:r>
            <a:endParaRPr sz="800">
              <a:latin typeface="Times New Roman"/>
              <a:cs typeface="Times New Roman"/>
            </a:endParaRPr>
          </a:p>
          <a:p>
            <a:pPr marL="12700" marR="752475">
              <a:lnSpc>
                <a:spcPct val="113799"/>
              </a:lnSpc>
              <a:spcBef>
                <a:spcPts val="50"/>
              </a:spcBef>
            </a:pP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impedancias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junto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carga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abierto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calculan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secuencia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cero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y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secuencia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positiva.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resultados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cálculos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figura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5.37.</a:t>
            </a:r>
            <a:endParaRPr sz="8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935015" y="165100"/>
            <a:ext cx="5226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5" name="object 5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678"/>
                  </a:lnTo>
                  <a:lnTo>
                    <a:pt x="142755" y="98678"/>
                  </a:lnTo>
                  <a:lnTo>
                    <a:pt x="136180" y="99986"/>
                  </a:lnTo>
                  <a:lnTo>
                    <a:pt x="104587" y="124182"/>
                  </a:lnTo>
                  <a:lnTo>
                    <a:pt x="98048" y="143385"/>
                  </a:lnTo>
                  <a:lnTo>
                    <a:pt x="98048" y="569369"/>
                  </a:lnTo>
                  <a:lnTo>
                    <a:pt x="117977" y="603813"/>
                  </a:lnTo>
                  <a:lnTo>
                    <a:pt x="142755" y="614076"/>
                  </a:lnTo>
                  <a:lnTo>
                    <a:pt x="1886711" y="614076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4076"/>
                  </a:moveTo>
                  <a:lnTo>
                    <a:pt x="1744971" y="614076"/>
                  </a:lnTo>
                  <a:lnTo>
                    <a:pt x="1751545" y="612768"/>
                  </a:lnTo>
                  <a:lnTo>
                    <a:pt x="1764174" y="607537"/>
                  </a:lnTo>
                  <a:lnTo>
                    <a:pt x="1788370" y="575944"/>
                  </a:lnTo>
                  <a:lnTo>
                    <a:pt x="1789678" y="569369"/>
                  </a:lnTo>
                  <a:lnTo>
                    <a:pt x="1789678" y="143385"/>
                  </a:lnTo>
                  <a:lnTo>
                    <a:pt x="1769748" y="108942"/>
                  </a:lnTo>
                  <a:lnTo>
                    <a:pt x="1744971" y="98678"/>
                  </a:lnTo>
                  <a:lnTo>
                    <a:pt x="1886711" y="98678"/>
                  </a:lnTo>
                  <a:lnTo>
                    <a:pt x="1886711" y="614076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932176" y="500478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1982" y="528634"/>
                  </a:moveTo>
                  <a:lnTo>
                    <a:pt x="52863" y="528634"/>
                  </a:lnTo>
                  <a:lnTo>
                    <a:pt x="49392" y="528502"/>
                  </a:lnTo>
                  <a:lnTo>
                    <a:pt x="13028" y="510594"/>
                  </a:lnTo>
                  <a:lnTo>
                    <a:pt x="0" y="479207"/>
                  </a:lnTo>
                  <a:lnTo>
                    <a:pt x="0" y="475770"/>
                  </a:lnTo>
                  <a:lnTo>
                    <a:pt x="0" y="49361"/>
                  </a:lnTo>
                  <a:lnTo>
                    <a:pt x="17937" y="12885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58890" y="330"/>
                  </a:lnTo>
                  <a:lnTo>
                    <a:pt x="1662295" y="1057"/>
                  </a:lnTo>
                  <a:lnTo>
                    <a:pt x="1665699" y="1519"/>
                  </a:lnTo>
                  <a:lnTo>
                    <a:pt x="1697864" y="26233"/>
                  </a:lnTo>
                  <a:lnTo>
                    <a:pt x="1704845" y="49361"/>
                  </a:lnTo>
                  <a:lnTo>
                    <a:pt x="1704845" y="479207"/>
                  </a:lnTo>
                  <a:lnTo>
                    <a:pt x="1686907" y="515418"/>
                  </a:lnTo>
                  <a:lnTo>
                    <a:pt x="1655453" y="528502"/>
                  </a:lnTo>
                  <a:lnTo>
                    <a:pt x="1651982" y="52863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171"/>
              <a:ext cx="145374" cy="145374"/>
            </a:xfrm>
            <a:prstGeom prst="rect">
              <a:avLst/>
            </a:prstGeom>
          </p:spPr>
        </p:pic>
      </p:grpSp>
      <p:sp>
        <p:nvSpPr>
          <p:cNvPr id="8" name="object 8" descr=""/>
          <p:cNvSpPr txBox="1"/>
          <p:nvPr/>
        </p:nvSpPr>
        <p:spPr>
          <a:xfrm>
            <a:off x="3519868" y="811581"/>
            <a:ext cx="52959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10">
                <a:latin typeface="Arial MT"/>
                <a:cs typeface="Arial MT"/>
              </a:rPr>
              <a:t>Traduciendo...</a:t>
            </a:r>
            <a:endParaRPr sz="600">
              <a:latin typeface="Arial MT"/>
              <a:cs typeface="Arial MT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831370" y="1023035"/>
            <a:ext cx="1841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164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4611106" y="1042858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831370" y="699246"/>
            <a:ext cx="198437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5.37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Resultados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ejecución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PFC.</a:t>
            </a:r>
            <a:endParaRPr sz="800">
              <a:latin typeface="Times New Roman"/>
              <a:cs typeface="Times New Roman"/>
            </a:endParaRPr>
          </a:p>
        </p:txBody>
      </p:sp>
      <p:grpSp>
        <p:nvGrpSpPr>
          <p:cNvPr id="12" name="object 12" descr=""/>
          <p:cNvGrpSpPr/>
          <p:nvPr/>
        </p:nvGrpSpPr>
        <p:grpSpPr>
          <a:xfrm>
            <a:off x="368299" y="1630434"/>
            <a:ext cx="502284" cy="13335"/>
            <a:chOff x="368299" y="1630434"/>
            <a:chExt cx="502284" cy="13335"/>
          </a:xfrm>
        </p:grpSpPr>
        <p:sp>
          <p:nvSpPr>
            <p:cNvPr id="13" name="object 13" descr=""/>
            <p:cNvSpPr/>
            <p:nvPr/>
          </p:nvSpPr>
          <p:spPr>
            <a:xfrm>
              <a:off x="368299" y="1630434"/>
              <a:ext cx="502284" cy="6985"/>
            </a:xfrm>
            <a:custGeom>
              <a:avLst/>
              <a:gdLst/>
              <a:ahLst/>
              <a:cxnLst/>
              <a:rect l="l" t="t" r="r" b="b"/>
              <a:pathLst>
                <a:path w="502284" h="6985">
                  <a:moveTo>
                    <a:pt x="502202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502202" y="0"/>
                  </a:lnTo>
                  <a:lnTo>
                    <a:pt x="502202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368287" y="1630438"/>
              <a:ext cx="502284" cy="13335"/>
            </a:xfrm>
            <a:custGeom>
              <a:avLst/>
              <a:gdLst/>
              <a:ahLst/>
              <a:cxnLst/>
              <a:rect l="l" t="t" r="r" b="b"/>
              <a:pathLst>
                <a:path w="502284" h="13335">
                  <a:moveTo>
                    <a:pt x="502208" y="0"/>
                  </a:moveTo>
                  <a:lnTo>
                    <a:pt x="495604" y="6604"/>
                  </a:lnTo>
                  <a:lnTo>
                    <a:pt x="0" y="6604"/>
                  </a:lnTo>
                  <a:lnTo>
                    <a:pt x="0" y="13220"/>
                  </a:lnTo>
                  <a:lnTo>
                    <a:pt x="495604" y="13220"/>
                  </a:lnTo>
                  <a:lnTo>
                    <a:pt x="502208" y="13220"/>
                  </a:lnTo>
                  <a:lnTo>
                    <a:pt x="502208" y="6604"/>
                  </a:lnTo>
                  <a:lnTo>
                    <a:pt x="502208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368299" y="1630434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6" name="object 16" descr=""/>
          <p:cNvSpPr txBox="1"/>
          <p:nvPr/>
        </p:nvSpPr>
        <p:spPr>
          <a:xfrm>
            <a:off x="379553" y="1690436"/>
            <a:ext cx="48450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Page</a:t>
            </a:r>
            <a:r>
              <a:rPr dirty="0" sz="800" spc="6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165</a:t>
            </a:r>
            <a:endParaRPr sz="800">
              <a:latin typeface="Arial"/>
              <a:cs typeface="Arial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1089080" y="1862242"/>
            <a:ext cx="5415915" cy="371411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algn="r" marR="90678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8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avanzado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8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>
                <a:latin typeface="Times New Roman"/>
                <a:cs typeface="Times New Roman"/>
              </a:rPr>
              <a:t>Si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hace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Informar,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contenido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cuadrículas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cadena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5.37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será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volcado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usuario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texto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seleccionable.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obtener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detalles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sobre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funcionamiento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función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Verificar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PFC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encontrado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Apéndice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Manual.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 b="1">
                <a:latin typeface="Times New Roman"/>
                <a:cs typeface="Times New Roman"/>
              </a:rPr>
              <a:t>5.4.2</a:t>
            </a:r>
            <a:r>
              <a:rPr dirty="0" sz="800" spc="6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Verificación</a:t>
            </a:r>
            <a:r>
              <a:rPr dirty="0" sz="800" spc="6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</a:t>
            </a:r>
            <a:r>
              <a:rPr dirty="0" sz="800" spc="6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línea</a:t>
            </a:r>
            <a:r>
              <a:rPr dirty="0" sz="800" spc="65" b="1">
                <a:latin typeface="Times New Roman"/>
                <a:cs typeface="Times New Roman"/>
              </a:rPr>
              <a:t> </a:t>
            </a:r>
            <a:r>
              <a:rPr dirty="0" sz="800" spc="-10" b="1">
                <a:latin typeface="Times New Roman"/>
                <a:cs typeface="Times New Roman"/>
              </a:rPr>
              <a:t>externa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Primero,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desea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probar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luego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hace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ATP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Line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Check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Fig.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5.38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Luego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aparece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salida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5.39.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función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LineCheck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admite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hasta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3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circuitos.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sugiere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valor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predeterminado</a:t>
            </a:r>
            <a:endParaRPr sz="800">
              <a:latin typeface="Times New Roman"/>
              <a:cs typeface="Times New Roman"/>
            </a:endParaRPr>
          </a:p>
          <a:p>
            <a:pPr marL="12700" marR="18415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cantidades.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izquierda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sugieren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mientras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derecha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convierten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salida.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número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sigue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orden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todos</a:t>
            </a:r>
            <a:endParaRPr sz="800">
              <a:latin typeface="Times New Roman"/>
              <a:cs typeface="Times New Roman"/>
            </a:endParaRPr>
          </a:p>
          <a:p>
            <a:pPr marL="12700" marR="7937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estándar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superiores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tienen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número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bajo.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también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tiene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frecuencia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alimentación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donde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prueba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cable.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Finalmente,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verificar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 i="1">
                <a:latin typeface="Times New Roman"/>
                <a:cs typeface="Times New Roman"/>
              </a:rPr>
              <a:t>Exact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345"/>
              </a:spcBef>
            </a:pP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equivalente</a:t>
            </a:r>
            <a:r>
              <a:rPr dirty="0" sz="800" spc="9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8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fasor</a:t>
            </a:r>
            <a:r>
              <a:rPr dirty="0" sz="800" spc="9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dará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resultado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resultados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ligeramente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mejores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secciones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largas.</a:t>
            </a:r>
            <a:endParaRPr sz="800">
              <a:latin typeface="Times New Roman"/>
              <a:cs typeface="Times New Roman"/>
            </a:endParaRPr>
          </a:p>
          <a:p>
            <a:pPr marL="12700" marR="701040">
              <a:lnSpc>
                <a:spcPct val="116500"/>
              </a:lnSpc>
              <a:spcBef>
                <a:spcPts val="855"/>
              </a:spcBef>
            </a:pPr>
            <a:r>
              <a:rPr dirty="0" sz="800">
                <a:latin typeface="Times New Roman"/>
                <a:cs typeface="Times New Roman"/>
              </a:rPr>
              <a:t>Cuando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hace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Aceptar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5.39,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crea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/LCC/LineCheck.dat</a:t>
            </a:r>
            <a:r>
              <a:rPr dirty="0" sz="800" spc="-215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)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y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ejecutado.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configuración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trifásica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crean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4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casos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secuenciales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(Z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+,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+,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Z0,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Y0)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mientras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configuración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9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crean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24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casos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(Z11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+,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Y11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+,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Z110,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Y110,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Z12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Z22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...,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Z13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Z23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Z33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...),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supone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simetría.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Finalmente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escanea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LIS.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los</a:t>
            </a:r>
            <a:endParaRPr sz="800">
              <a:latin typeface="Times New Roman"/>
              <a:cs typeface="Times New Roman"/>
            </a:endParaRPr>
          </a:p>
          <a:p>
            <a:pPr marL="12700" marR="16954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valores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calculados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presentan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resultados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figura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5.40.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cambiar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coordenadas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polares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complejas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crea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texto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resultado.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mutuos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son</a:t>
            </a:r>
            <a:endParaRPr sz="800">
              <a:latin typeface="Times New Roman"/>
              <a:cs typeface="Times New Roman"/>
            </a:endParaRPr>
          </a:p>
          <a:p>
            <a:pPr marL="12700" marR="106743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presentado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página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separada.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unidad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admisiones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Faradios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Siemens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(micro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nano)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escalar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todos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valores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factor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longitud.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1089080" y="9527440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5595687" y="9507616"/>
            <a:ext cx="1841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165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1089080" y="8166206"/>
            <a:ext cx="5116195" cy="97853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97485">
              <a:lnSpc>
                <a:spcPct val="100000"/>
              </a:lnSpc>
              <a:spcBef>
                <a:spcPts val="130"/>
              </a:spcBef>
              <a:tabLst>
                <a:tab pos="2701925" algn="l"/>
              </a:tabLst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5.38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secuencia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cable</a:t>
            </a:r>
            <a:r>
              <a:rPr dirty="0" sz="800">
                <a:latin typeface="Times New Roman"/>
                <a:cs typeface="Times New Roman"/>
              </a:rPr>
              <a:t>	Fig.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5.39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salidas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54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impedancias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serie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obtienen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aplicando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corrientes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terminales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extremos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salida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están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conectados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tierra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otros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dejan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abiertos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ecualizar).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acoplamiento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mutuo,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aplica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ambos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circuitos.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otro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lado,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admisiones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derivación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obtienen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aplicando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voltaje</a:t>
            </a:r>
            <a:endParaRPr sz="800">
              <a:latin typeface="Times New Roman"/>
              <a:cs typeface="Times New Roman"/>
            </a:endParaRPr>
          </a:p>
          <a:p>
            <a:pPr marL="12700" marR="445134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fuente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terminal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dejando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abierto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extremo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salida.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acoplamiento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mutuo,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aplica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1V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mientras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aplica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voltaje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1E-20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otro.</a:t>
            </a:r>
            <a:endParaRPr sz="800">
              <a:latin typeface="Times New Roman"/>
              <a:cs typeface="Times New Roman"/>
            </a:endParaRPr>
          </a:p>
        </p:txBody>
      </p:sp>
      <p:grpSp>
        <p:nvGrpSpPr>
          <p:cNvPr id="21" name="object 21" descr=""/>
          <p:cNvGrpSpPr/>
          <p:nvPr/>
        </p:nvGrpSpPr>
        <p:grpSpPr>
          <a:xfrm>
            <a:off x="368299" y="9976249"/>
            <a:ext cx="502284" cy="13335"/>
            <a:chOff x="368299" y="9976249"/>
            <a:chExt cx="502284" cy="13335"/>
          </a:xfrm>
        </p:grpSpPr>
        <p:sp>
          <p:nvSpPr>
            <p:cNvPr id="22" name="object 22" descr=""/>
            <p:cNvSpPr/>
            <p:nvPr/>
          </p:nvSpPr>
          <p:spPr>
            <a:xfrm>
              <a:off x="368299" y="9976249"/>
              <a:ext cx="502284" cy="6985"/>
            </a:xfrm>
            <a:custGeom>
              <a:avLst/>
              <a:gdLst/>
              <a:ahLst/>
              <a:cxnLst/>
              <a:rect l="l" t="t" r="r" b="b"/>
              <a:pathLst>
                <a:path w="502284" h="6984">
                  <a:moveTo>
                    <a:pt x="502202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502202" y="0"/>
                  </a:lnTo>
                  <a:lnTo>
                    <a:pt x="502202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 descr=""/>
            <p:cNvSpPr/>
            <p:nvPr/>
          </p:nvSpPr>
          <p:spPr>
            <a:xfrm>
              <a:off x="368287" y="9976256"/>
              <a:ext cx="502284" cy="13335"/>
            </a:xfrm>
            <a:custGeom>
              <a:avLst/>
              <a:gdLst/>
              <a:ahLst/>
              <a:cxnLst/>
              <a:rect l="l" t="t" r="r" b="b"/>
              <a:pathLst>
                <a:path w="502284" h="13334">
                  <a:moveTo>
                    <a:pt x="502208" y="0"/>
                  </a:moveTo>
                  <a:lnTo>
                    <a:pt x="495604" y="6604"/>
                  </a:lnTo>
                  <a:lnTo>
                    <a:pt x="0" y="6604"/>
                  </a:lnTo>
                  <a:lnTo>
                    <a:pt x="0" y="13208"/>
                  </a:lnTo>
                  <a:lnTo>
                    <a:pt x="495604" y="13208"/>
                  </a:lnTo>
                  <a:lnTo>
                    <a:pt x="502208" y="13208"/>
                  </a:lnTo>
                  <a:lnTo>
                    <a:pt x="502208" y="6604"/>
                  </a:lnTo>
                  <a:lnTo>
                    <a:pt x="502208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 descr=""/>
            <p:cNvSpPr/>
            <p:nvPr/>
          </p:nvSpPr>
          <p:spPr>
            <a:xfrm>
              <a:off x="368299" y="9976249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4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5" name="object 25" descr=""/>
          <p:cNvSpPr txBox="1"/>
          <p:nvPr/>
        </p:nvSpPr>
        <p:spPr>
          <a:xfrm>
            <a:off x="379553" y="10036250"/>
            <a:ext cx="48450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Page</a:t>
            </a:r>
            <a:r>
              <a:rPr dirty="0" sz="800" spc="6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166</a:t>
            </a:r>
            <a:endParaRPr sz="800">
              <a:latin typeface="Arial"/>
              <a:cs typeface="Arial"/>
            </a:endParaRPr>
          </a:p>
        </p:txBody>
      </p:sp>
      <p:sp>
        <p:nvSpPr>
          <p:cNvPr id="26" name="object 26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27" name="object 27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124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</p:spTree>
  </p:cSld>
  <p:clrMapOvr>
    <a:masterClrMapping/>
  </p:clrMapOvr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935015" y="165100"/>
            <a:ext cx="5226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5" name="object 5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583"/>
                  </a:lnTo>
                  <a:lnTo>
                    <a:pt x="142755" y="98583"/>
                  </a:lnTo>
                  <a:lnTo>
                    <a:pt x="136180" y="99891"/>
                  </a:lnTo>
                  <a:lnTo>
                    <a:pt x="104587" y="124086"/>
                  </a:lnTo>
                  <a:lnTo>
                    <a:pt x="98048" y="143290"/>
                  </a:lnTo>
                  <a:lnTo>
                    <a:pt x="98048" y="569369"/>
                  </a:lnTo>
                  <a:lnTo>
                    <a:pt x="117977" y="603813"/>
                  </a:lnTo>
                  <a:lnTo>
                    <a:pt x="142755" y="614076"/>
                  </a:lnTo>
                  <a:lnTo>
                    <a:pt x="1886711" y="614076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4076"/>
                  </a:moveTo>
                  <a:lnTo>
                    <a:pt x="1744971" y="614076"/>
                  </a:lnTo>
                  <a:lnTo>
                    <a:pt x="1751545" y="612768"/>
                  </a:lnTo>
                  <a:lnTo>
                    <a:pt x="1764174" y="607537"/>
                  </a:lnTo>
                  <a:lnTo>
                    <a:pt x="1788370" y="575944"/>
                  </a:lnTo>
                  <a:lnTo>
                    <a:pt x="1789678" y="569369"/>
                  </a:lnTo>
                  <a:lnTo>
                    <a:pt x="1789678" y="143290"/>
                  </a:lnTo>
                  <a:lnTo>
                    <a:pt x="1769748" y="108846"/>
                  </a:lnTo>
                  <a:lnTo>
                    <a:pt x="1744971" y="98583"/>
                  </a:lnTo>
                  <a:lnTo>
                    <a:pt x="1886711" y="98583"/>
                  </a:lnTo>
                  <a:lnTo>
                    <a:pt x="1886711" y="614076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932176" y="500440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5453" y="528634"/>
                  </a:moveTo>
                  <a:lnTo>
                    <a:pt x="49392" y="528634"/>
                  </a:lnTo>
                  <a:lnTo>
                    <a:pt x="45954" y="528303"/>
                  </a:lnTo>
                  <a:lnTo>
                    <a:pt x="10837" y="507885"/>
                  </a:lnTo>
                  <a:lnTo>
                    <a:pt x="0" y="479207"/>
                  </a:lnTo>
                  <a:lnTo>
                    <a:pt x="0" y="475770"/>
                  </a:lnTo>
                  <a:lnTo>
                    <a:pt x="0" y="49361"/>
                  </a:lnTo>
                  <a:lnTo>
                    <a:pt x="17937" y="12885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775"/>
                  </a:lnTo>
                  <a:lnTo>
                    <a:pt x="1695936" y="23458"/>
                  </a:lnTo>
                  <a:lnTo>
                    <a:pt x="1697864" y="26233"/>
                  </a:lnTo>
                  <a:lnTo>
                    <a:pt x="1704845" y="49361"/>
                  </a:lnTo>
                  <a:lnTo>
                    <a:pt x="1704845" y="479207"/>
                  </a:lnTo>
                  <a:lnTo>
                    <a:pt x="1686907" y="515550"/>
                  </a:lnTo>
                  <a:lnTo>
                    <a:pt x="1658890" y="528303"/>
                  </a:lnTo>
                  <a:lnTo>
                    <a:pt x="1655453" y="52863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171"/>
              <a:ext cx="145374" cy="145374"/>
            </a:xfrm>
            <a:prstGeom prst="rect">
              <a:avLst/>
            </a:prstGeom>
          </p:spPr>
        </p:pic>
      </p:grpSp>
      <p:sp>
        <p:nvSpPr>
          <p:cNvPr id="8" name="object 8" descr=""/>
          <p:cNvSpPr txBox="1"/>
          <p:nvPr/>
        </p:nvSpPr>
        <p:spPr>
          <a:xfrm>
            <a:off x="793270" y="342380"/>
            <a:ext cx="4584700" cy="102489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algn="r" marR="31115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8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avanzado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84"/>
              </a:spcBef>
            </a:pPr>
            <a:endParaRPr sz="800">
              <a:latin typeface="Times New Roman"/>
              <a:cs typeface="Times New Roman"/>
            </a:endParaRPr>
          </a:p>
          <a:p>
            <a:pPr marL="50800" marR="48895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debe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prestar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especial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atención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largas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cables.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aplica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particular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PI-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equivalentes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recomienda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equivalente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fasor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10">
                <a:latin typeface="Times New Roman"/>
                <a:cs typeface="Times New Roman"/>
              </a:rPr>
              <a:t>exac</a:t>
            </a:r>
            <a:r>
              <a:rPr dirty="0" baseline="9259" sz="900" spc="-165">
                <a:latin typeface="Arial MT"/>
                <a:cs typeface="Arial MT"/>
              </a:rPr>
              <a:t>T</a:t>
            </a:r>
            <a:r>
              <a:rPr dirty="0" sz="800" spc="-110">
                <a:latin typeface="Times New Roman"/>
                <a:cs typeface="Times New Roman"/>
              </a:rPr>
              <a:t>t</a:t>
            </a:r>
            <a:r>
              <a:rPr dirty="0" baseline="9259" sz="900" spc="-165">
                <a:latin typeface="Arial MT"/>
                <a:cs typeface="Arial MT"/>
              </a:rPr>
              <a:t>r</a:t>
            </a:r>
            <a:r>
              <a:rPr dirty="0" sz="800" spc="-110">
                <a:latin typeface="Times New Roman"/>
                <a:cs typeface="Times New Roman"/>
              </a:rPr>
              <a:t>o</a:t>
            </a:r>
            <a:r>
              <a:rPr dirty="0" baseline="9259" sz="900" spc="-165">
                <a:latin typeface="Arial MT"/>
                <a:cs typeface="Arial MT"/>
              </a:rPr>
              <a:t>a</a:t>
            </a:r>
            <a:r>
              <a:rPr dirty="0" sz="800" spc="-110">
                <a:latin typeface="Times New Roman"/>
                <a:cs typeface="Times New Roman"/>
              </a:rPr>
              <a:t>,</a:t>
            </a:r>
            <a:r>
              <a:rPr dirty="0" baseline="9259" sz="900" spc="-165">
                <a:latin typeface="Arial MT"/>
                <a:cs typeface="Arial MT"/>
              </a:rPr>
              <a:t>d</a:t>
            </a:r>
            <a:r>
              <a:rPr dirty="0" sz="800" spc="-110">
                <a:latin typeface="Times New Roman"/>
                <a:cs typeface="Times New Roman"/>
              </a:rPr>
              <a:t>p</a:t>
            </a:r>
            <a:r>
              <a:rPr dirty="0" baseline="9259" sz="900" spc="-165">
                <a:latin typeface="Arial MT"/>
                <a:cs typeface="Arial MT"/>
              </a:rPr>
              <a:t>uc</a:t>
            </a:r>
            <a:r>
              <a:rPr dirty="0" sz="800" spc="-110">
                <a:latin typeface="Times New Roman"/>
                <a:cs typeface="Times New Roman"/>
              </a:rPr>
              <a:t>e</a:t>
            </a:r>
            <a:r>
              <a:rPr dirty="0" baseline="9259" sz="900" spc="-165">
                <a:latin typeface="Arial MT"/>
                <a:cs typeface="Arial MT"/>
              </a:rPr>
              <a:t>i</a:t>
            </a:r>
            <a:r>
              <a:rPr dirty="0" sz="800" spc="-110">
                <a:latin typeface="Times New Roman"/>
                <a:cs typeface="Times New Roman"/>
              </a:rPr>
              <a:t>r</a:t>
            </a:r>
            <a:r>
              <a:rPr dirty="0" baseline="9259" sz="900" spc="-165">
                <a:latin typeface="Arial MT"/>
                <a:cs typeface="Arial MT"/>
              </a:rPr>
              <a:t>e</a:t>
            </a:r>
            <a:r>
              <a:rPr dirty="0" sz="800" spc="-110">
                <a:latin typeface="Times New Roman"/>
                <a:cs typeface="Times New Roman"/>
              </a:rPr>
              <a:t>o</a:t>
            </a:r>
            <a:r>
              <a:rPr dirty="0" baseline="9259" sz="900" spc="-165">
                <a:latin typeface="Arial MT"/>
                <a:cs typeface="Arial MT"/>
              </a:rPr>
              <a:t>nd</a:t>
            </a:r>
            <a:r>
              <a:rPr dirty="0" sz="800" spc="-110">
                <a:latin typeface="Times New Roman"/>
                <a:cs typeface="Times New Roman"/>
              </a:rPr>
              <a:t>n</a:t>
            </a:r>
            <a:r>
              <a:rPr dirty="0" baseline="9259" sz="900" spc="-165">
                <a:latin typeface="Arial MT"/>
                <a:cs typeface="Arial MT"/>
              </a:rPr>
              <a:t>o</a:t>
            </a:r>
            <a:r>
              <a:rPr dirty="0" sz="800" spc="-110">
                <a:latin typeface="Times New Roman"/>
                <a:cs typeface="Times New Roman"/>
              </a:rPr>
              <a:t>o</a:t>
            </a:r>
            <a:r>
              <a:rPr dirty="0" baseline="9259" sz="900" spc="-165">
                <a:latin typeface="Arial MT"/>
                <a:cs typeface="Arial MT"/>
              </a:rPr>
              <a:t>...</a:t>
            </a:r>
            <a:r>
              <a:rPr dirty="0" sz="800" spc="-110">
                <a:latin typeface="Times New Roman"/>
                <a:cs typeface="Times New Roman"/>
              </a:rPr>
              <a:t>es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garantía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éxito.</a:t>
            </a:r>
            <a:endParaRPr sz="800">
              <a:latin typeface="Times New Roman"/>
              <a:cs typeface="Times New Roman"/>
            </a:endParaRPr>
          </a:p>
          <a:p>
            <a:pPr marL="508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intenta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obtener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mejor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aproximación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sistema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cable</a:t>
            </a:r>
            <a:endParaRPr sz="800">
              <a:latin typeface="Times New Roman"/>
              <a:cs typeface="Times New Roman"/>
            </a:endParaRPr>
          </a:p>
          <a:p>
            <a:pPr marL="50800" marR="431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ser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probado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general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desconocido.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acoplamiento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mutuo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sistema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secuencia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positiva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Casos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simétricos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muy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pequeños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vulnerables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aproximaciones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realizadas.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831370" y="7749869"/>
            <a:ext cx="1841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166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4611106" y="7769693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831370" y="4260882"/>
            <a:ext cx="5535930" cy="330454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439545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5.40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Presentación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resultados.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800" b="1">
                <a:latin typeface="Times New Roman"/>
                <a:cs typeface="Times New Roman"/>
              </a:rPr>
              <a:t>5.5</a:t>
            </a:r>
            <a:r>
              <a:rPr dirty="0" sz="800" spc="6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Uso</a:t>
            </a:r>
            <a:r>
              <a:rPr dirty="0" sz="800" spc="7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del</a:t>
            </a:r>
            <a:r>
              <a:rPr dirty="0" sz="800" spc="7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lenguaje</a:t>
            </a:r>
            <a:r>
              <a:rPr dirty="0" sz="800" spc="6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</a:t>
            </a:r>
            <a:r>
              <a:rPr dirty="0" sz="800" spc="7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simulación</a:t>
            </a:r>
            <a:r>
              <a:rPr dirty="0" sz="800" spc="70" b="1">
                <a:latin typeface="Times New Roman"/>
                <a:cs typeface="Times New Roman"/>
              </a:rPr>
              <a:t> </a:t>
            </a:r>
            <a:r>
              <a:rPr dirty="0" sz="800" spc="-10" b="1">
                <a:latin typeface="Times New Roman"/>
                <a:cs typeface="Times New Roman"/>
              </a:rPr>
              <a:t>MODELS</a:t>
            </a:r>
            <a:endParaRPr sz="800">
              <a:latin typeface="Times New Roman"/>
              <a:cs typeface="Times New Roman"/>
            </a:endParaRPr>
          </a:p>
          <a:p>
            <a:pPr marL="12700" marR="180340">
              <a:lnSpc>
                <a:spcPct val="113799"/>
              </a:lnSpc>
              <a:spcBef>
                <a:spcPts val="725"/>
              </a:spcBef>
            </a:pPr>
            <a:r>
              <a:rPr dirty="0" sz="800">
                <a:latin typeface="Times New Roman"/>
                <a:cs typeface="Times New Roman"/>
              </a:rPr>
              <a:t>MODELOS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lenguaje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descripción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propósito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general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soportado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conjunto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herramientas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simulación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para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Representación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estudio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sistemas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tiempo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variable.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capítulo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manual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gran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medida</a:t>
            </a:r>
            <a:endParaRPr sz="800">
              <a:latin typeface="Times New Roman"/>
              <a:cs typeface="Times New Roman"/>
            </a:endParaRPr>
          </a:p>
          <a:p>
            <a:pPr marL="12700" marR="149352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extracto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MODELS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IN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ATP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-Language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Manual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febrero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1996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[4]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referencia.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favor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consulte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manual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obtener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información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detallada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sobre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lenguaje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MODELOS.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7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129921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lenguaje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centra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descripción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estructura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función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de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elementos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Existe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clara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distinción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descripción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la</a:t>
            </a:r>
            <a:endParaRPr sz="800">
              <a:latin typeface="Times New Roman"/>
              <a:cs typeface="Times New Roman"/>
            </a:endParaRPr>
          </a:p>
          <a:p>
            <a:pPr marL="12700" marR="55308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uso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individuales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desarrollar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separado,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agrupados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bibliotecas.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modelos,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utilizan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otros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bloques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construcción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independientes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construcción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un</a:t>
            </a:r>
            <a:r>
              <a:rPr dirty="0" sz="800" spc="10">
                <a:latin typeface="Times New Roman"/>
                <a:cs typeface="Times New Roman"/>
              </a:rPr>
              <a:t> sistema.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La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descripción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un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modelo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está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destinada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autodocumentarse.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Un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sistema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puede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ser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descrito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10">
                <a:latin typeface="Times New Roman"/>
                <a:cs typeface="Times New Roman"/>
              </a:rPr>
              <a:t>en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MODELOS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como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una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disposición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submodelos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interrelacionados,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independientes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entre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sí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en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su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Descripción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interna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simulación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(por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ejemplo,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individuales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pueden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tener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diferentes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simulaciones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hora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caminar).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descripción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cada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utiliza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sintaxis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formato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libre,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basada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palabras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clave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contexto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local,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requiere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formato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fijo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representación.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principales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características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descripción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lenguaje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MODELS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son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siguientes:</a:t>
            </a:r>
            <a:endParaRPr sz="800">
              <a:latin typeface="Times New Roman"/>
              <a:cs typeface="Times New Roman"/>
            </a:endParaRPr>
          </a:p>
          <a:p>
            <a:pPr marL="205104" marR="1387475" indent="-47625">
              <a:lnSpc>
                <a:spcPct val="108400"/>
              </a:lnSpc>
              <a:spcBef>
                <a:spcPts val="625"/>
              </a:spcBef>
              <a:buSzPct val="75000"/>
              <a:buChar char="▪"/>
              <a:tabLst>
                <a:tab pos="296545" algn="l"/>
              </a:tabLst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sintaxis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permite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representación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sistema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acuerdo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sistema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 spc="500">
                <a:latin typeface="Times New Roman"/>
                <a:cs typeface="Times New Roman"/>
              </a:rPr>
              <a:t>	</a:t>
            </a:r>
            <a:r>
              <a:rPr dirty="0" sz="800">
                <a:latin typeface="Times New Roman"/>
                <a:cs typeface="Times New Roman"/>
              </a:rPr>
              <a:t>estructura</a:t>
            </a:r>
            <a:r>
              <a:rPr dirty="0" sz="800" spc="1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funcional,</a:t>
            </a:r>
            <a:r>
              <a:rPr dirty="0" sz="800" spc="1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apoyando</a:t>
            </a:r>
            <a:r>
              <a:rPr dirty="0" sz="800" spc="114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1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descripción</a:t>
            </a:r>
            <a:r>
              <a:rPr dirty="0" sz="800" spc="114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explícita</a:t>
            </a:r>
            <a:r>
              <a:rPr dirty="0" sz="800" spc="1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14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composición,</a:t>
            </a:r>
            <a:r>
              <a:rPr dirty="0" sz="800" spc="11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secuencia,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 spc="500">
                <a:latin typeface="Times New Roman"/>
                <a:cs typeface="Times New Roman"/>
              </a:rPr>
              <a:t>	</a:t>
            </a:r>
            <a:r>
              <a:rPr dirty="0" sz="800">
                <a:latin typeface="Times New Roman"/>
                <a:cs typeface="Times New Roman"/>
              </a:rPr>
              <a:t>concurrencia,</a:t>
            </a:r>
            <a:r>
              <a:rPr dirty="0" sz="800" spc="114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selección,</a:t>
            </a:r>
            <a:r>
              <a:rPr dirty="0" sz="800" spc="114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repetición</a:t>
            </a:r>
            <a:r>
              <a:rPr dirty="0" sz="800" spc="114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114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replicación;</a:t>
            </a:r>
            <a:endParaRPr sz="800">
              <a:latin typeface="Times New Roman"/>
              <a:cs typeface="Times New Roman"/>
            </a:endParaRPr>
          </a:p>
        </p:txBody>
      </p:sp>
      <p:grpSp>
        <p:nvGrpSpPr>
          <p:cNvPr id="12" name="object 12" descr=""/>
          <p:cNvGrpSpPr/>
          <p:nvPr/>
        </p:nvGrpSpPr>
        <p:grpSpPr>
          <a:xfrm>
            <a:off x="368299" y="8357268"/>
            <a:ext cx="502284" cy="13335"/>
            <a:chOff x="368299" y="8357268"/>
            <a:chExt cx="502284" cy="13335"/>
          </a:xfrm>
        </p:grpSpPr>
        <p:sp>
          <p:nvSpPr>
            <p:cNvPr id="13" name="object 13" descr=""/>
            <p:cNvSpPr/>
            <p:nvPr/>
          </p:nvSpPr>
          <p:spPr>
            <a:xfrm>
              <a:off x="368299" y="8357268"/>
              <a:ext cx="502284" cy="6985"/>
            </a:xfrm>
            <a:custGeom>
              <a:avLst/>
              <a:gdLst/>
              <a:ahLst/>
              <a:cxnLst/>
              <a:rect l="l" t="t" r="r" b="b"/>
              <a:pathLst>
                <a:path w="502284" h="6984">
                  <a:moveTo>
                    <a:pt x="502202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502202" y="0"/>
                  </a:lnTo>
                  <a:lnTo>
                    <a:pt x="502202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368287" y="8357272"/>
              <a:ext cx="502284" cy="13335"/>
            </a:xfrm>
            <a:custGeom>
              <a:avLst/>
              <a:gdLst/>
              <a:ahLst/>
              <a:cxnLst/>
              <a:rect l="l" t="t" r="r" b="b"/>
              <a:pathLst>
                <a:path w="502284" h="13334">
                  <a:moveTo>
                    <a:pt x="502208" y="0"/>
                  </a:moveTo>
                  <a:lnTo>
                    <a:pt x="495604" y="6604"/>
                  </a:lnTo>
                  <a:lnTo>
                    <a:pt x="0" y="6604"/>
                  </a:lnTo>
                  <a:lnTo>
                    <a:pt x="0" y="13208"/>
                  </a:lnTo>
                  <a:lnTo>
                    <a:pt x="495604" y="13208"/>
                  </a:lnTo>
                  <a:lnTo>
                    <a:pt x="502208" y="13208"/>
                  </a:lnTo>
                  <a:lnTo>
                    <a:pt x="502208" y="6604"/>
                  </a:lnTo>
                  <a:lnTo>
                    <a:pt x="502208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368299" y="8357268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4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6" name="object 16" descr=""/>
          <p:cNvSpPr txBox="1"/>
          <p:nvPr/>
        </p:nvSpPr>
        <p:spPr>
          <a:xfrm>
            <a:off x="379553" y="8417269"/>
            <a:ext cx="48450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Page</a:t>
            </a:r>
            <a:r>
              <a:rPr dirty="0" sz="800" spc="6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167</a:t>
            </a:r>
            <a:endParaRPr sz="800">
              <a:latin typeface="Arial"/>
              <a:cs typeface="Arial"/>
            </a:endParaRPr>
          </a:p>
        </p:txBody>
      </p:sp>
      <p:sp>
        <p:nvSpPr>
          <p:cNvPr id="18" name="object 18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19" name="object 19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124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17" name="object 17" descr=""/>
          <p:cNvSpPr txBox="1"/>
          <p:nvPr/>
        </p:nvSpPr>
        <p:spPr>
          <a:xfrm>
            <a:off x="1089080" y="8589076"/>
            <a:ext cx="4531360" cy="156019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algn="r" marR="22225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8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avanzado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35"/>
              </a:spcBef>
            </a:pPr>
            <a:endParaRPr sz="800">
              <a:latin typeface="Times New Roman"/>
              <a:cs typeface="Times New Roman"/>
            </a:endParaRPr>
          </a:p>
          <a:p>
            <a:pPr marL="198755" indent="-47625">
              <a:lnSpc>
                <a:spcPct val="100000"/>
              </a:lnSpc>
              <a:buSzPct val="75000"/>
              <a:buChar char="▪"/>
              <a:tabLst>
                <a:tab pos="198755" algn="l"/>
              </a:tabLst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descripción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también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utilizar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documentación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modelo;</a:t>
            </a:r>
            <a:endParaRPr sz="800">
              <a:latin typeface="Times New Roman"/>
              <a:cs typeface="Times New Roman"/>
            </a:endParaRPr>
          </a:p>
          <a:p>
            <a:pPr marL="198755" indent="-47625">
              <a:lnSpc>
                <a:spcPct val="100000"/>
              </a:lnSpc>
              <a:spcBef>
                <a:spcPts val="135"/>
              </a:spcBef>
              <a:buSzPct val="75000"/>
              <a:buChar char="▪"/>
              <a:tabLst>
                <a:tab pos="198755" algn="l"/>
              </a:tabLst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interfaz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mundo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exterior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claramente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especificada;</a:t>
            </a:r>
            <a:endParaRPr sz="800">
              <a:latin typeface="Times New Roman"/>
              <a:cs typeface="Times New Roman"/>
            </a:endParaRPr>
          </a:p>
          <a:p>
            <a:pPr marL="198755" indent="-47625">
              <a:lnSpc>
                <a:spcPct val="100000"/>
              </a:lnSpc>
              <a:spcBef>
                <a:spcPts val="130"/>
              </a:spcBef>
              <a:buSzPct val="75000"/>
              <a:buChar char="▪"/>
              <a:tabLst>
                <a:tab pos="198755" algn="l"/>
              </a:tabLst>
            </a:pP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pueden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recibir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nombres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significativos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representativos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función.</a:t>
            </a:r>
            <a:endParaRPr sz="800">
              <a:latin typeface="Times New Roman"/>
              <a:cs typeface="Times New Roman"/>
            </a:endParaRPr>
          </a:p>
          <a:p>
            <a:pPr marL="198755" indent="-47625">
              <a:lnSpc>
                <a:spcPct val="100000"/>
              </a:lnSpc>
              <a:spcBef>
                <a:spcPts val="135"/>
              </a:spcBef>
              <a:buSzPct val="75000"/>
              <a:buChar char="▪"/>
              <a:tabLst>
                <a:tab pos="198755" algn="l"/>
              </a:tabLst>
            </a:pP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sistema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dividirse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submodelos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individuales,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cada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espacio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local;</a:t>
            </a:r>
            <a:endParaRPr sz="800">
              <a:latin typeface="Times New Roman"/>
              <a:cs typeface="Times New Roman"/>
            </a:endParaRPr>
          </a:p>
          <a:p>
            <a:pPr marL="198755" marR="5080" indent="-47625">
              <a:lnSpc>
                <a:spcPts val="940"/>
              </a:lnSpc>
              <a:spcBef>
                <a:spcPts val="180"/>
              </a:spcBef>
              <a:buSzPct val="75000"/>
              <a:buChar char="▪"/>
              <a:tabLst>
                <a:tab pos="290195" algn="l"/>
              </a:tabLst>
            </a:pP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funciones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utilizados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describir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funcionamiento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sistema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construirse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 spc="500">
                <a:latin typeface="Times New Roman"/>
                <a:cs typeface="Times New Roman"/>
              </a:rPr>
              <a:t>	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lenguajes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programación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distintos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lenguaje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MODELS.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3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principales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características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simulación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compatibles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lenguaje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MODELS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son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siguientes:</a:t>
            </a:r>
            <a:endParaRPr sz="8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3" name="object 3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4" name="object 4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583"/>
                  </a:lnTo>
                  <a:lnTo>
                    <a:pt x="142755" y="98583"/>
                  </a:lnTo>
                  <a:lnTo>
                    <a:pt x="136180" y="99891"/>
                  </a:lnTo>
                  <a:lnTo>
                    <a:pt x="104587" y="124086"/>
                  </a:lnTo>
                  <a:lnTo>
                    <a:pt x="98048" y="143290"/>
                  </a:lnTo>
                  <a:lnTo>
                    <a:pt x="98048" y="569369"/>
                  </a:lnTo>
                  <a:lnTo>
                    <a:pt x="117977" y="603813"/>
                  </a:lnTo>
                  <a:lnTo>
                    <a:pt x="142755" y="614076"/>
                  </a:lnTo>
                  <a:lnTo>
                    <a:pt x="1886711" y="614076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4076"/>
                  </a:moveTo>
                  <a:lnTo>
                    <a:pt x="1744971" y="614076"/>
                  </a:lnTo>
                  <a:lnTo>
                    <a:pt x="1751545" y="612768"/>
                  </a:lnTo>
                  <a:lnTo>
                    <a:pt x="1764174" y="607537"/>
                  </a:lnTo>
                  <a:lnTo>
                    <a:pt x="1788370" y="575944"/>
                  </a:lnTo>
                  <a:lnTo>
                    <a:pt x="1789678" y="569369"/>
                  </a:lnTo>
                  <a:lnTo>
                    <a:pt x="1789678" y="143290"/>
                  </a:lnTo>
                  <a:lnTo>
                    <a:pt x="1769748" y="108846"/>
                  </a:lnTo>
                  <a:lnTo>
                    <a:pt x="1744971" y="98583"/>
                  </a:lnTo>
                  <a:lnTo>
                    <a:pt x="1886711" y="98583"/>
                  </a:lnTo>
                  <a:lnTo>
                    <a:pt x="1886711" y="614076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2932176" y="500432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5453" y="528634"/>
                  </a:moveTo>
                  <a:lnTo>
                    <a:pt x="49392" y="528634"/>
                  </a:lnTo>
                  <a:lnTo>
                    <a:pt x="45954" y="528303"/>
                  </a:lnTo>
                  <a:lnTo>
                    <a:pt x="10837" y="507885"/>
                  </a:lnTo>
                  <a:lnTo>
                    <a:pt x="0" y="479207"/>
                  </a:lnTo>
                  <a:lnTo>
                    <a:pt x="0" y="475770"/>
                  </a:lnTo>
                  <a:lnTo>
                    <a:pt x="0" y="49361"/>
                  </a:lnTo>
                  <a:lnTo>
                    <a:pt x="17937" y="13017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775"/>
                  </a:lnTo>
                  <a:lnTo>
                    <a:pt x="1695936" y="23458"/>
                  </a:lnTo>
                  <a:lnTo>
                    <a:pt x="1697864" y="26233"/>
                  </a:lnTo>
                  <a:lnTo>
                    <a:pt x="1704845" y="49361"/>
                  </a:lnTo>
                  <a:lnTo>
                    <a:pt x="1704845" y="479207"/>
                  </a:lnTo>
                  <a:lnTo>
                    <a:pt x="1686907" y="515550"/>
                  </a:lnTo>
                  <a:lnTo>
                    <a:pt x="1658890" y="528303"/>
                  </a:lnTo>
                  <a:lnTo>
                    <a:pt x="1655453" y="52863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" name="object 6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171"/>
              <a:ext cx="145374" cy="145374"/>
            </a:xfrm>
            <a:prstGeom prst="rect">
              <a:avLst/>
            </a:prstGeom>
          </p:spPr>
        </p:pic>
      </p:grpSp>
      <p:sp>
        <p:nvSpPr>
          <p:cNvPr id="7" name="object 7" descr=""/>
          <p:cNvSpPr txBox="1"/>
          <p:nvPr/>
        </p:nvSpPr>
        <p:spPr>
          <a:xfrm>
            <a:off x="1202446" y="165100"/>
            <a:ext cx="4759960" cy="14662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745105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  <a:p>
            <a:pPr marL="85090" marR="751840" indent="-47625">
              <a:lnSpc>
                <a:spcPct val="113799"/>
              </a:lnSpc>
              <a:spcBef>
                <a:spcPts val="540"/>
              </a:spcBef>
              <a:buSzPct val="75000"/>
              <a:buChar char="▪"/>
              <a:tabLst>
                <a:tab pos="176530" algn="l"/>
              </a:tabLst>
            </a:pPr>
            <a:r>
              <a:rPr dirty="0" baseline="13888" sz="1200" spc="-202">
                <a:latin typeface="Times New Roman"/>
                <a:cs typeface="Times New Roman"/>
              </a:rPr>
              <a:t>Di</a:t>
            </a:r>
            <a:r>
              <a:rPr dirty="0" sz="800" spc="-135">
                <a:latin typeface="Times New Roman"/>
                <a:cs typeface="Times New Roman"/>
              </a:rPr>
              <a:t>r</a:t>
            </a:r>
            <a:r>
              <a:rPr dirty="0" baseline="13888" sz="1200" spc="-202">
                <a:latin typeface="Times New Roman"/>
                <a:cs typeface="Times New Roman"/>
              </a:rPr>
              <a:t>s</a:t>
            </a:r>
            <a:r>
              <a:rPr dirty="0" sz="800" spc="-135">
                <a:latin typeface="Times New Roman"/>
                <a:cs typeface="Times New Roman"/>
              </a:rPr>
              <a:t>é</a:t>
            </a:r>
            <a:r>
              <a:rPr dirty="0" baseline="13888" sz="1200" spc="-202">
                <a:latin typeface="Times New Roman"/>
                <a:cs typeface="Times New Roman"/>
              </a:rPr>
              <a:t>t</a:t>
            </a:r>
            <a:r>
              <a:rPr dirty="0" sz="800" spc="-135">
                <a:latin typeface="Times New Roman"/>
                <a:cs typeface="Times New Roman"/>
              </a:rPr>
              <a:t>p</a:t>
            </a:r>
            <a:r>
              <a:rPr dirty="0" baseline="13888" sz="1200" spc="-202">
                <a:latin typeface="Times New Roman"/>
                <a:cs typeface="Times New Roman"/>
              </a:rPr>
              <a:t>in</a:t>
            </a:r>
            <a:r>
              <a:rPr dirty="0" sz="800" spc="-135">
                <a:latin typeface="Times New Roman"/>
                <a:cs typeface="Times New Roman"/>
              </a:rPr>
              <a:t>li</a:t>
            </a:r>
            <a:r>
              <a:rPr dirty="0" sz="800" spc="-135" b="1">
                <a:latin typeface="Times New Roman"/>
                <a:cs typeface="Times New Roman"/>
              </a:rPr>
              <a:t>c</a:t>
            </a:r>
            <a:r>
              <a:rPr dirty="0" baseline="13888" sz="1200" spc="-202">
                <a:latin typeface="Times New Roman"/>
                <a:cs typeface="Times New Roman"/>
              </a:rPr>
              <a:t>i</a:t>
            </a:r>
            <a:r>
              <a:rPr dirty="0" sz="800" spc="-135">
                <a:latin typeface="Times New Roman"/>
                <a:cs typeface="Times New Roman"/>
              </a:rPr>
              <a:t>a</a:t>
            </a:r>
            <a:r>
              <a:rPr dirty="0" baseline="13888" sz="1200" spc="-202">
                <a:latin typeface="Times New Roman"/>
                <a:cs typeface="Times New Roman"/>
              </a:rPr>
              <a:t>ó</a:t>
            </a:r>
            <a:r>
              <a:rPr dirty="0" sz="800" spc="-135">
                <a:latin typeface="Times New Roman"/>
                <a:cs typeface="Times New Roman"/>
              </a:rPr>
              <a:t>s</a:t>
            </a:r>
            <a:r>
              <a:rPr dirty="0" baseline="13888" sz="1200" spc="-202">
                <a:latin typeface="Times New Roman"/>
                <a:cs typeface="Times New Roman"/>
              </a:rPr>
              <a:t>n</a:t>
            </a:r>
            <a:r>
              <a:rPr dirty="0" sz="800" spc="-135">
                <a:latin typeface="Times New Roman"/>
                <a:cs typeface="Times New Roman"/>
              </a:rPr>
              <a:t>d</a:t>
            </a:r>
            <a:r>
              <a:rPr dirty="0" baseline="13888" sz="1200" spc="-202">
                <a:latin typeface="Times New Roman"/>
                <a:cs typeface="Times New Roman"/>
              </a:rPr>
              <a:t>e</a:t>
            </a:r>
            <a:r>
              <a:rPr dirty="0" sz="800" spc="-135">
                <a:latin typeface="Times New Roman"/>
                <a:cs typeface="Times New Roman"/>
              </a:rPr>
              <a:t>e</a:t>
            </a:r>
            <a:r>
              <a:rPr dirty="0" baseline="13888" sz="1200" spc="-202">
                <a:latin typeface="Times New Roman"/>
                <a:cs typeface="Times New Roman"/>
              </a:rPr>
              <a:t>nt</a:t>
            </a:r>
            <a:r>
              <a:rPr dirty="0" sz="800" spc="-135">
                <a:latin typeface="Times New Roman"/>
                <a:cs typeface="Times New Roman"/>
              </a:rPr>
              <a:t>u</a:t>
            </a:r>
            <a:r>
              <a:rPr dirty="0" baseline="13888" sz="1200" spc="-202">
                <a:latin typeface="Times New Roman"/>
                <a:cs typeface="Times New Roman"/>
              </a:rPr>
              <a:t>r</a:t>
            </a:r>
            <a:r>
              <a:rPr dirty="0" sz="800" spc="-135">
                <a:latin typeface="Times New Roman"/>
                <a:cs typeface="Times New Roman"/>
              </a:rPr>
              <a:t>n</a:t>
            </a:r>
            <a:r>
              <a:rPr dirty="0" baseline="13888" sz="1200" spc="-202">
                <a:latin typeface="Times New Roman"/>
                <a:cs typeface="Times New Roman"/>
              </a:rPr>
              <a:t>e</a:t>
            </a:r>
            <a:r>
              <a:rPr dirty="0" baseline="13888" sz="1200" spc="375">
                <a:latin typeface="Times New Roman"/>
                <a:cs typeface="Times New Roman"/>
              </a:rPr>
              <a:t> </a:t>
            </a:r>
            <a:r>
              <a:rPr dirty="0" baseline="13888" sz="1200" spc="-240">
                <a:latin typeface="Times New Roman"/>
                <a:cs typeface="Times New Roman"/>
              </a:rPr>
              <a:t>l</a:t>
            </a:r>
            <a:r>
              <a:rPr dirty="0" sz="800" spc="-160">
                <a:latin typeface="Times New Roman"/>
                <a:cs typeface="Times New Roman"/>
              </a:rPr>
              <a:t>m</a:t>
            </a:r>
            <a:r>
              <a:rPr dirty="0" baseline="13888" sz="1200" spc="-240">
                <a:latin typeface="Times New Roman"/>
                <a:cs typeface="Times New Roman"/>
              </a:rPr>
              <a:t>a</a:t>
            </a:r>
            <a:r>
              <a:rPr dirty="0" sz="800" spc="-160">
                <a:latin typeface="Times New Roman"/>
                <a:cs typeface="Times New Roman"/>
              </a:rPr>
              <a:t>o</a:t>
            </a:r>
            <a:r>
              <a:rPr dirty="0" baseline="13888" sz="1200" spc="-240">
                <a:latin typeface="Times New Roman"/>
                <a:cs typeface="Times New Roman"/>
              </a:rPr>
              <a:t>d</a:t>
            </a:r>
            <a:r>
              <a:rPr dirty="0" sz="800" spc="-160">
                <a:latin typeface="Times New Roman"/>
                <a:cs typeface="Times New Roman"/>
              </a:rPr>
              <a:t>d</a:t>
            </a:r>
            <a:r>
              <a:rPr dirty="0" baseline="13888" sz="1200" spc="-240">
                <a:latin typeface="Times New Roman"/>
                <a:cs typeface="Times New Roman"/>
              </a:rPr>
              <a:t>e</a:t>
            </a:r>
            <a:r>
              <a:rPr dirty="0" sz="800" spc="-160">
                <a:latin typeface="Times New Roman"/>
                <a:cs typeface="Times New Roman"/>
              </a:rPr>
              <a:t>e</a:t>
            </a:r>
            <a:r>
              <a:rPr dirty="0" baseline="13888" sz="1200" spc="-240">
                <a:latin typeface="Times New Roman"/>
                <a:cs typeface="Times New Roman"/>
              </a:rPr>
              <a:t>s</a:t>
            </a:r>
            <a:r>
              <a:rPr dirty="0" sz="800" spc="-160">
                <a:latin typeface="Times New Roman"/>
                <a:cs typeface="Times New Roman"/>
              </a:rPr>
              <a:t>l</a:t>
            </a:r>
            <a:r>
              <a:rPr dirty="0" baseline="13888" sz="1200" spc="-240">
                <a:latin typeface="Times New Roman"/>
                <a:cs typeface="Times New Roman"/>
              </a:rPr>
              <a:t>c</a:t>
            </a:r>
            <a:r>
              <a:rPr dirty="0" sz="800" spc="-160">
                <a:latin typeface="Times New Roman"/>
                <a:cs typeface="Times New Roman"/>
              </a:rPr>
              <a:t>o</a:t>
            </a:r>
            <a:r>
              <a:rPr dirty="0" baseline="13888" sz="1200" spc="-240">
                <a:latin typeface="Times New Roman"/>
                <a:cs typeface="Times New Roman"/>
              </a:rPr>
              <a:t>ri</a:t>
            </a:r>
            <a:r>
              <a:rPr dirty="0" sz="800" spc="-160">
                <a:latin typeface="Times New Roman"/>
                <a:cs typeface="Times New Roman"/>
              </a:rPr>
              <a:t>c</a:t>
            </a:r>
            <a:r>
              <a:rPr dirty="0" baseline="13888" sz="1200" spc="-240">
                <a:latin typeface="Times New Roman"/>
                <a:cs typeface="Times New Roman"/>
              </a:rPr>
              <a:t>p</a:t>
            </a:r>
            <a:r>
              <a:rPr dirty="0" sz="800" spc="-160">
                <a:latin typeface="Times New Roman"/>
                <a:cs typeface="Times New Roman"/>
              </a:rPr>
              <a:t>o</a:t>
            </a:r>
            <a:r>
              <a:rPr dirty="0" baseline="13888" sz="1200" spc="-240">
                <a:latin typeface="Times New Roman"/>
                <a:cs typeface="Times New Roman"/>
              </a:rPr>
              <a:t>c</a:t>
            </a:r>
            <a:r>
              <a:rPr dirty="0" sz="800" spc="-160">
                <a:latin typeface="Times New Roman"/>
                <a:cs typeface="Times New Roman"/>
              </a:rPr>
              <a:t>n</a:t>
            </a:r>
            <a:r>
              <a:rPr dirty="0" baseline="13888" sz="1200" spc="-240">
                <a:latin typeface="Times New Roman"/>
                <a:cs typeface="Times New Roman"/>
              </a:rPr>
              <a:t>ió</a:t>
            </a:r>
            <a:r>
              <a:rPr dirty="0" sz="800" spc="-160">
                <a:latin typeface="Times New Roman"/>
                <a:cs typeface="Times New Roman"/>
              </a:rPr>
              <a:t>g</a:t>
            </a:r>
            <a:r>
              <a:rPr dirty="0" baseline="13888" sz="1200" spc="-240">
                <a:latin typeface="Times New Roman"/>
                <a:cs typeface="Times New Roman"/>
              </a:rPr>
              <a:t>n</a:t>
            </a:r>
            <a:r>
              <a:rPr dirty="0" sz="800" spc="-160">
                <a:latin typeface="Times New Roman"/>
                <a:cs typeface="Times New Roman"/>
              </a:rPr>
              <a:t>e</a:t>
            </a:r>
            <a:r>
              <a:rPr dirty="0" baseline="13888" sz="1200" spc="-240">
                <a:latin typeface="Times New Roman"/>
                <a:cs typeface="Times New Roman"/>
              </a:rPr>
              <a:t>d</a:t>
            </a:r>
            <a:r>
              <a:rPr dirty="0" sz="800" spc="-160">
                <a:latin typeface="Times New Roman"/>
                <a:cs typeface="Times New Roman"/>
              </a:rPr>
              <a:t>st</a:t>
            </a:r>
            <a:r>
              <a:rPr dirty="0" baseline="13888" sz="1200" spc="-240">
                <a:latin typeface="Times New Roman"/>
                <a:cs typeface="Times New Roman"/>
              </a:rPr>
              <a:t>e</a:t>
            </a:r>
            <a:r>
              <a:rPr dirty="0" sz="800" spc="-160">
                <a:latin typeface="Times New Roman"/>
                <a:cs typeface="Times New Roman"/>
              </a:rPr>
              <a:t>ió</a:t>
            </a:r>
            <a:r>
              <a:rPr dirty="0" baseline="13888" sz="1200" spc="-240">
                <a:latin typeface="Times New Roman"/>
                <a:cs typeface="Times New Roman"/>
              </a:rPr>
              <a:t>u</a:t>
            </a:r>
            <a:r>
              <a:rPr dirty="0" sz="800" spc="-160" b="1">
                <a:latin typeface="Times New Roman"/>
                <a:cs typeface="Times New Roman"/>
              </a:rPr>
              <a:t>n</a:t>
            </a:r>
            <a:r>
              <a:rPr dirty="0" sz="800" spc="250" b="1">
                <a:latin typeface="Times New Roman"/>
                <a:cs typeface="Times New Roman"/>
              </a:rPr>
              <a:t> </a:t>
            </a:r>
            <a:r>
              <a:rPr dirty="0" sz="800" spc="-250">
                <a:latin typeface="Times New Roman"/>
                <a:cs typeface="Times New Roman"/>
              </a:rPr>
              <a:t>d</a:t>
            </a:r>
            <a:r>
              <a:rPr dirty="0" baseline="13888" sz="1200" spc="-577">
                <a:latin typeface="Times New Roman"/>
                <a:cs typeface="Times New Roman"/>
              </a:rPr>
              <a:t>m</a:t>
            </a:r>
            <a:r>
              <a:rPr dirty="0" sz="800" spc="20">
                <a:latin typeface="Times New Roman"/>
                <a:cs typeface="Times New Roman"/>
              </a:rPr>
              <a:t>e</a:t>
            </a:r>
            <a:r>
              <a:rPr dirty="0" baseline="13888" sz="1200" spc="-345">
                <a:latin typeface="Times New Roman"/>
                <a:cs typeface="Times New Roman"/>
              </a:rPr>
              <a:t>o</a:t>
            </a:r>
            <a:r>
              <a:rPr dirty="0" sz="800" spc="-95">
                <a:latin typeface="Times New Roman"/>
                <a:cs typeface="Times New Roman"/>
              </a:rPr>
              <a:t>s</a:t>
            </a:r>
            <a:r>
              <a:rPr dirty="0" baseline="13888" sz="1200" spc="-472">
                <a:latin typeface="Times New Roman"/>
                <a:cs typeface="Times New Roman"/>
              </a:rPr>
              <a:t>d</a:t>
            </a:r>
            <a:r>
              <a:rPr dirty="0" sz="800">
                <a:latin typeface="Times New Roman"/>
                <a:cs typeface="Times New Roman"/>
              </a:rPr>
              <a:t>i</a:t>
            </a:r>
            <a:r>
              <a:rPr dirty="0" sz="800" spc="-540">
                <a:latin typeface="Times New Roman"/>
                <a:cs typeface="Times New Roman"/>
              </a:rPr>
              <a:t>m</a:t>
            </a:r>
            <a:r>
              <a:rPr dirty="0" baseline="13888" sz="1200">
                <a:latin typeface="Times New Roman"/>
                <a:cs typeface="Times New Roman"/>
              </a:rPr>
              <a:t>e</a:t>
            </a:r>
            <a:r>
              <a:rPr dirty="0" baseline="13888" sz="1200" spc="-75">
                <a:latin typeface="Times New Roman"/>
                <a:cs typeface="Times New Roman"/>
              </a:rPr>
              <a:t>l</a:t>
            </a:r>
            <a:r>
              <a:rPr dirty="0" sz="800" spc="-360">
                <a:latin typeface="Times New Roman"/>
                <a:cs typeface="Times New Roman"/>
              </a:rPr>
              <a:t>u</a:t>
            </a:r>
            <a:r>
              <a:rPr dirty="0" baseline="13888" sz="1200" spc="-75">
                <a:latin typeface="Times New Roman"/>
                <a:cs typeface="Times New Roman"/>
              </a:rPr>
              <a:t>o</a:t>
            </a:r>
            <a:r>
              <a:rPr dirty="0" sz="800">
                <a:latin typeface="Times New Roman"/>
                <a:cs typeface="Times New Roman"/>
              </a:rPr>
              <a:t>l</a:t>
            </a:r>
            <a:r>
              <a:rPr dirty="0" sz="800" spc="-335">
                <a:latin typeface="Times New Roman"/>
                <a:cs typeface="Times New Roman"/>
              </a:rPr>
              <a:t>a</a:t>
            </a:r>
            <a:r>
              <a:rPr dirty="0" baseline="13888" sz="1200" spc="-112">
                <a:latin typeface="Times New Roman"/>
                <a:cs typeface="Times New Roman"/>
              </a:rPr>
              <a:t>y</a:t>
            </a:r>
            <a:r>
              <a:rPr dirty="0" sz="800" spc="-95">
                <a:latin typeface="Times New Roman"/>
                <a:cs typeface="Times New Roman"/>
              </a:rPr>
              <a:t>c</a:t>
            </a:r>
            <a:r>
              <a:rPr dirty="0" baseline="13888" sz="1200" spc="-345">
                <a:latin typeface="Times New Roman"/>
                <a:cs typeface="Times New Roman"/>
              </a:rPr>
              <a:t>s</a:t>
            </a:r>
            <a:r>
              <a:rPr dirty="0" sz="800">
                <a:latin typeface="Times New Roman"/>
                <a:cs typeface="Times New Roman"/>
              </a:rPr>
              <a:t>i</a:t>
            </a:r>
            <a:r>
              <a:rPr dirty="0" sz="800" spc="-400">
                <a:latin typeface="Times New Roman"/>
                <a:cs typeface="Times New Roman"/>
              </a:rPr>
              <a:t>ó</a:t>
            </a:r>
            <a:r>
              <a:rPr dirty="0" baseline="13888" sz="1200" spc="-7">
                <a:latin typeface="Times New Roman"/>
                <a:cs typeface="Times New Roman"/>
              </a:rPr>
              <a:t>u</a:t>
            </a:r>
            <a:r>
              <a:rPr dirty="0" sz="800" spc="-204">
                <a:latin typeface="Times New Roman"/>
                <a:cs typeface="Times New Roman"/>
              </a:rPr>
              <a:t>n</a:t>
            </a:r>
            <a:r>
              <a:rPr dirty="0" baseline="13888" sz="1200" spc="-7">
                <a:latin typeface="Times New Roman"/>
                <a:cs typeface="Times New Roman"/>
              </a:rPr>
              <a:t>u</a:t>
            </a:r>
            <a:r>
              <a:rPr dirty="0" sz="800" spc="-229">
                <a:latin typeface="Times New Roman"/>
                <a:cs typeface="Times New Roman"/>
              </a:rPr>
              <a:t>i</a:t>
            </a:r>
            <a:r>
              <a:rPr dirty="0" baseline="13888" sz="1200" spc="-142">
                <a:latin typeface="Times New Roman"/>
                <a:cs typeface="Times New Roman"/>
              </a:rPr>
              <a:t>s</a:t>
            </a:r>
            <a:r>
              <a:rPr dirty="0" sz="800" spc="-315">
                <a:latin typeface="Times New Roman"/>
                <a:cs typeface="Times New Roman"/>
              </a:rPr>
              <a:t>n</a:t>
            </a:r>
            <a:r>
              <a:rPr dirty="0" baseline="13888" sz="1200" spc="-142">
                <a:latin typeface="Times New Roman"/>
                <a:cs typeface="Times New Roman"/>
              </a:rPr>
              <a:t>o</a:t>
            </a:r>
            <a:r>
              <a:rPr dirty="0" sz="800" spc="-315">
                <a:latin typeface="Times New Roman"/>
                <a:cs typeface="Times New Roman"/>
              </a:rPr>
              <a:t>d</a:t>
            </a:r>
            <a:r>
              <a:rPr dirty="0" baseline="13888" sz="1200">
                <a:latin typeface="Times New Roman"/>
                <a:cs typeface="Times New Roman"/>
              </a:rPr>
              <a:t>,</a:t>
            </a:r>
            <a:r>
              <a:rPr dirty="0" baseline="13888" sz="1200" spc="60">
                <a:latin typeface="Times New Roman"/>
                <a:cs typeface="Times New Roman"/>
              </a:rPr>
              <a:t> </a:t>
            </a:r>
            <a:r>
              <a:rPr dirty="0" sz="800" spc="-135">
                <a:latin typeface="Times New Roman"/>
                <a:cs typeface="Times New Roman"/>
              </a:rPr>
              <a:t>i</a:t>
            </a:r>
            <a:r>
              <a:rPr dirty="0" baseline="13888" sz="1200" spc="-397">
                <a:latin typeface="Times New Roman"/>
                <a:cs typeface="Times New Roman"/>
              </a:rPr>
              <a:t>p</a:t>
            </a:r>
            <a:r>
              <a:rPr dirty="0" sz="800" spc="-130">
                <a:latin typeface="Times New Roman"/>
                <a:cs typeface="Times New Roman"/>
              </a:rPr>
              <a:t>v</a:t>
            </a:r>
            <a:r>
              <a:rPr dirty="0" baseline="13888" sz="1200" spc="-330">
                <a:latin typeface="Times New Roman"/>
                <a:cs typeface="Times New Roman"/>
              </a:rPr>
              <a:t>e</a:t>
            </a:r>
            <a:r>
              <a:rPr dirty="0" sz="800" spc="5">
                <a:latin typeface="Times New Roman"/>
                <a:cs typeface="Times New Roman"/>
              </a:rPr>
              <a:t>i</a:t>
            </a:r>
            <a:r>
              <a:rPr dirty="0" sz="800" spc="-395">
                <a:latin typeface="Times New Roman"/>
                <a:cs typeface="Times New Roman"/>
              </a:rPr>
              <a:t>d</a:t>
            </a:r>
            <a:r>
              <a:rPr dirty="0" baseline="13888" sz="1200" spc="7">
                <a:latin typeface="Times New Roman"/>
                <a:cs typeface="Times New Roman"/>
              </a:rPr>
              <a:t>r</a:t>
            </a:r>
            <a:r>
              <a:rPr dirty="0" baseline="13888" sz="1200" spc="-742">
                <a:latin typeface="Times New Roman"/>
                <a:cs typeface="Times New Roman"/>
              </a:rPr>
              <a:t>m</a:t>
            </a:r>
            <a:r>
              <a:rPr dirty="0" sz="800" spc="5">
                <a:latin typeface="Times New Roman"/>
                <a:cs typeface="Times New Roman"/>
              </a:rPr>
              <a:t>u</a:t>
            </a:r>
            <a:r>
              <a:rPr dirty="0" sz="800" spc="-265">
                <a:latin typeface="Times New Roman"/>
                <a:cs typeface="Times New Roman"/>
              </a:rPr>
              <a:t>a</a:t>
            </a:r>
            <a:r>
              <a:rPr dirty="0" baseline="13888" sz="1200" spc="7">
                <a:latin typeface="Times New Roman"/>
                <a:cs typeface="Times New Roman"/>
              </a:rPr>
              <a:t>i</a:t>
            </a:r>
            <a:r>
              <a:rPr dirty="0" baseline="13888" sz="1200" spc="-277">
                <a:latin typeface="Times New Roman"/>
                <a:cs typeface="Times New Roman"/>
              </a:rPr>
              <a:t>t</a:t>
            </a:r>
            <a:r>
              <a:rPr dirty="0" sz="800" spc="-40">
                <a:latin typeface="Times New Roman"/>
                <a:cs typeface="Times New Roman"/>
              </a:rPr>
              <a:t>l</a:t>
            </a:r>
            <a:r>
              <a:rPr dirty="0" baseline="13888" sz="1200" spc="7">
                <a:latin typeface="Times New Roman"/>
                <a:cs typeface="Times New Roman"/>
              </a:rPr>
              <a:t>i</a:t>
            </a:r>
            <a:r>
              <a:rPr dirty="0" baseline="13888" sz="1200" spc="-494">
                <a:latin typeface="Times New Roman"/>
                <a:cs typeface="Times New Roman"/>
              </a:rPr>
              <a:t>e</a:t>
            </a:r>
            <a:r>
              <a:rPr dirty="0" sz="800" spc="5">
                <a:latin typeface="Times New Roman"/>
                <a:cs typeface="Times New Roman"/>
              </a:rPr>
              <a:t>(</a:t>
            </a:r>
            <a:r>
              <a:rPr dirty="0" sz="800" spc="-335">
                <a:latin typeface="Times New Roman"/>
                <a:cs typeface="Times New Roman"/>
              </a:rPr>
              <a:t>p</a:t>
            </a:r>
            <a:r>
              <a:rPr dirty="0" baseline="13888" sz="1200" spc="-104">
                <a:latin typeface="Times New Roman"/>
                <a:cs typeface="Times New Roman"/>
              </a:rPr>
              <a:t>n</a:t>
            </a:r>
            <a:r>
              <a:rPr dirty="0" sz="800" spc="-285">
                <a:latin typeface="Times New Roman"/>
                <a:cs typeface="Times New Roman"/>
              </a:rPr>
              <a:t>a</a:t>
            </a:r>
            <a:r>
              <a:rPr dirty="0" baseline="13888" sz="1200" spc="-172">
                <a:latin typeface="Times New Roman"/>
                <a:cs typeface="Times New Roman"/>
              </a:rPr>
              <a:t>d</a:t>
            </a:r>
            <a:r>
              <a:rPr dirty="0" sz="800" spc="5">
                <a:latin typeface="Times New Roman"/>
                <a:cs typeface="Times New Roman"/>
              </a:rPr>
              <a:t>s</a:t>
            </a:r>
            <a:r>
              <a:rPr dirty="0" sz="800" spc="5" b="1">
                <a:latin typeface="Times New Roman"/>
                <a:cs typeface="Times New Roman"/>
              </a:rPr>
              <a:t>o</a:t>
            </a:r>
            <a:r>
              <a:rPr dirty="0" baseline="13888" sz="1200" spc="-644">
                <a:latin typeface="Times New Roman"/>
                <a:cs typeface="Times New Roman"/>
              </a:rPr>
              <a:t>m</a:t>
            </a:r>
            <a:r>
              <a:rPr dirty="0" sz="800" spc="5">
                <a:latin typeface="Times New Roman"/>
                <a:cs typeface="Times New Roman"/>
              </a:rPr>
              <a:t>d</a:t>
            </a:r>
            <a:r>
              <a:rPr dirty="0" sz="800" spc="-325">
                <a:latin typeface="Times New Roman"/>
                <a:cs typeface="Times New Roman"/>
              </a:rPr>
              <a:t>e</a:t>
            </a:r>
            <a:r>
              <a:rPr dirty="0" baseline="13888" sz="1200" spc="7">
                <a:latin typeface="Times New Roman"/>
                <a:cs typeface="Times New Roman"/>
              </a:rPr>
              <a:t>ú</a:t>
            </a:r>
            <a:r>
              <a:rPr dirty="0" baseline="13888" sz="1200" spc="-135">
                <a:latin typeface="Times New Roman"/>
                <a:cs typeface="Times New Roman"/>
              </a:rPr>
              <a:t>l</a:t>
            </a:r>
            <a:r>
              <a:rPr dirty="0" sz="800" spc="5" b="1">
                <a:latin typeface="Times New Roman"/>
                <a:cs typeface="Times New Roman"/>
              </a:rPr>
              <a:t>ti</a:t>
            </a:r>
            <a:r>
              <a:rPr dirty="0" sz="800" spc="-260">
                <a:latin typeface="Times New Roman"/>
                <a:cs typeface="Times New Roman"/>
              </a:rPr>
              <a:t>e</a:t>
            </a:r>
            <a:r>
              <a:rPr dirty="0" baseline="13888" sz="1200" spc="-202">
                <a:latin typeface="Times New Roman"/>
                <a:cs typeface="Times New Roman"/>
              </a:rPr>
              <a:t>p</a:t>
            </a:r>
            <a:r>
              <a:rPr dirty="0" sz="800" spc="-495">
                <a:latin typeface="Times New Roman"/>
                <a:cs typeface="Times New Roman"/>
              </a:rPr>
              <a:t>m</a:t>
            </a:r>
            <a:r>
              <a:rPr dirty="0" baseline="13888" sz="1200" spc="7">
                <a:latin typeface="Times New Roman"/>
                <a:cs typeface="Times New Roman"/>
              </a:rPr>
              <a:t>l</a:t>
            </a:r>
            <a:r>
              <a:rPr dirty="0" baseline="13888" sz="1200" spc="-135">
                <a:latin typeface="Times New Roman"/>
                <a:cs typeface="Times New Roman"/>
              </a:rPr>
              <a:t>e</a:t>
            </a:r>
            <a:r>
              <a:rPr dirty="0" sz="800" spc="-310">
                <a:latin typeface="Times New Roman"/>
                <a:cs typeface="Times New Roman"/>
              </a:rPr>
              <a:t>p</a:t>
            </a:r>
            <a:r>
              <a:rPr dirty="0" baseline="13888" sz="1200">
                <a:latin typeface="Times New Roman"/>
                <a:cs typeface="Times New Roman"/>
              </a:rPr>
              <a:t>s</a:t>
            </a:r>
            <a:r>
              <a:rPr dirty="0" sz="800" spc="-200">
                <a:latin typeface="Times New Roman"/>
                <a:cs typeface="Times New Roman"/>
              </a:rPr>
              <a:t>o</a:t>
            </a:r>
            <a:r>
              <a:rPr dirty="0" baseline="13888" sz="1200" spc="-37">
                <a:latin typeface="Times New Roman"/>
                <a:cs typeface="Times New Roman"/>
              </a:rPr>
              <a:t>i</a:t>
            </a:r>
            <a:r>
              <a:rPr dirty="0" sz="800" spc="-175">
                <a:latin typeface="Times New Roman"/>
                <a:cs typeface="Times New Roman"/>
              </a:rPr>
              <a:t>,</a:t>
            </a:r>
            <a:r>
              <a:rPr dirty="0" baseline="13888" sz="1200" spc="-37">
                <a:latin typeface="Times New Roman"/>
                <a:cs typeface="Times New Roman"/>
              </a:rPr>
              <a:t>n</a:t>
            </a:r>
            <a:r>
              <a:rPr dirty="0" sz="800" spc="5" b="1">
                <a:latin typeface="Times New Roman"/>
                <a:cs typeface="Times New Roman"/>
              </a:rPr>
              <a:t>d</a:t>
            </a:r>
            <a:r>
              <a:rPr dirty="0" sz="800" spc="-204">
                <a:latin typeface="Times New Roman"/>
                <a:cs typeface="Times New Roman"/>
              </a:rPr>
              <a:t>i</a:t>
            </a:r>
            <a:r>
              <a:rPr dirty="0" baseline="13888" sz="1200" spc="-232">
                <a:latin typeface="Times New Roman"/>
                <a:cs typeface="Times New Roman"/>
              </a:rPr>
              <a:t>e</a:t>
            </a:r>
            <a:r>
              <a:rPr dirty="0" sz="800" spc="-470">
                <a:latin typeface="Times New Roman"/>
                <a:cs typeface="Times New Roman"/>
              </a:rPr>
              <a:t>m</a:t>
            </a:r>
            <a:r>
              <a:rPr dirty="0" baseline="13888" sz="1200" spc="104">
                <a:latin typeface="Times New Roman"/>
                <a:cs typeface="Times New Roman"/>
              </a:rPr>
              <a:t>p</a:t>
            </a:r>
            <a:r>
              <a:rPr dirty="0" sz="800" spc="5" b="1">
                <a:latin typeface="Times New Roman"/>
                <a:cs typeface="Times New Roman"/>
              </a:rPr>
              <a:t>e</a:t>
            </a:r>
            <a:r>
              <a:rPr dirty="0" sz="800" spc="-75" b="1">
                <a:latin typeface="Times New Roman"/>
                <a:cs typeface="Times New Roman"/>
              </a:rPr>
              <a:t>n</a:t>
            </a:r>
            <a:r>
              <a:rPr dirty="0" baseline="13888" sz="1200" spc="-502">
                <a:latin typeface="Times New Roman"/>
                <a:cs typeface="Times New Roman"/>
              </a:rPr>
              <a:t>d</a:t>
            </a:r>
            <a:r>
              <a:rPr dirty="0" sz="800" spc="5">
                <a:latin typeface="Times New Roman"/>
                <a:cs typeface="Times New Roman"/>
              </a:rPr>
              <a:t>s</a:t>
            </a:r>
            <a:r>
              <a:rPr dirty="0" sz="800" spc="5" b="1">
                <a:latin typeface="Times New Roman"/>
                <a:cs typeface="Times New Roman"/>
              </a:rPr>
              <a:t>i</a:t>
            </a:r>
            <a:r>
              <a:rPr dirty="0" sz="800" spc="-375">
                <a:latin typeface="Times New Roman"/>
                <a:cs typeface="Times New Roman"/>
              </a:rPr>
              <a:t>o</a:t>
            </a:r>
            <a:r>
              <a:rPr dirty="0" baseline="13888" sz="1200" spc="37">
                <a:latin typeface="Times New Roman"/>
                <a:cs typeface="Times New Roman"/>
              </a:rPr>
              <a:t>e</a:t>
            </a:r>
            <a:r>
              <a:rPr dirty="0" sz="800" spc="-25" b="1">
                <a:latin typeface="Times New Roman"/>
                <a:cs typeface="Times New Roman"/>
              </a:rPr>
              <a:t>n</a:t>
            </a:r>
            <a:r>
              <a:rPr dirty="0" baseline="13888" sz="1200" spc="-307">
                <a:latin typeface="Times New Roman"/>
                <a:cs typeface="Times New Roman"/>
              </a:rPr>
              <a:t>t</a:t>
            </a:r>
            <a:r>
              <a:rPr dirty="0" sz="800" spc="-155">
                <a:latin typeface="Times New Roman"/>
                <a:cs typeface="Times New Roman"/>
              </a:rPr>
              <a:t>e</a:t>
            </a:r>
            <a:r>
              <a:rPr dirty="0" baseline="13888" sz="1200" spc="-292">
                <a:latin typeface="Times New Roman"/>
                <a:cs typeface="Times New Roman"/>
              </a:rPr>
              <a:t>e</a:t>
            </a:r>
            <a:r>
              <a:rPr dirty="0" sz="800" spc="-110">
                <a:latin typeface="Times New Roman"/>
                <a:cs typeface="Times New Roman"/>
              </a:rPr>
              <a:t>s</a:t>
            </a:r>
            <a:r>
              <a:rPr dirty="0" baseline="13888" sz="1200" spc="-300">
                <a:latin typeface="Times New Roman"/>
                <a:cs typeface="Times New Roman"/>
              </a:rPr>
              <a:t>s</a:t>
            </a:r>
            <a:r>
              <a:rPr dirty="0" sz="800" spc="5">
                <a:latin typeface="Times New Roman"/>
                <a:cs typeface="Times New Roman"/>
              </a:rPr>
              <a:t>,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 spc="500">
                <a:latin typeface="Times New Roman"/>
                <a:cs typeface="Times New Roman"/>
              </a:rPr>
              <a:t>	</a:t>
            </a:r>
            <a:r>
              <a:rPr dirty="0" sz="800">
                <a:latin typeface="Times New Roman"/>
                <a:cs typeface="Times New Roman"/>
              </a:rPr>
              <a:t>condiciones</a:t>
            </a:r>
            <a:r>
              <a:rPr dirty="0" sz="800" spc="1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iniciales,</a:t>
            </a:r>
            <a:r>
              <a:rPr dirty="0" sz="800" spc="14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etc.);</a:t>
            </a:r>
            <a:endParaRPr sz="800">
              <a:latin typeface="Times New Roman"/>
              <a:cs typeface="Times New Roman"/>
            </a:endParaRPr>
          </a:p>
          <a:p>
            <a:pPr marL="85090" marR="30480" indent="-47625">
              <a:lnSpc>
                <a:spcPct val="108400"/>
              </a:lnSpc>
              <a:spcBef>
                <a:spcPts val="160"/>
              </a:spcBef>
              <a:buSzPct val="75000"/>
              <a:buChar char="▪"/>
              <a:tabLst>
                <a:tab pos="176530" algn="l"/>
              </a:tabLst>
            </a:pPr>
            <a:r>
              <a:rPr dirty="0" sz="800" spc="10">
                <a:latin typeface="Times New Roman"/>
                <a:cs typeface="Times New Roman"/>
              </a:rPr>
              <a:t>Combinación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jerárquica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tres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métodos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inicialización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(predeterminado,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dependiente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del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uso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y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construido)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 spc="500">
                <a:latin typeface="Times New Roman"/>
                <a:cs typeface="Times New Roman"/>
              </a:rPr>
              <a:t>	</a:t>
            </a:r>
            <a:r>
              <a:rPr dirty="0" sz="800">
                <a:latin typeface="Times New Roman"/>
                <a:cs typeface="Times New Roman"/>
              </a:rPr>
              <a:t>en),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cada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contribuyendo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descripción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20">
                <a:latin typeface="Times New Roman"/>
                <a:cs typeface="Times New Roman"/>
              </a:rPr>
              <a:t>hi</a:t>
            </a:r>
            <a:r>
              <a:rPr dirty="0" sz="600" spc="-120">
                <a:latin typeface="Arial MT"/>
                <a:cs typeface="Arial MT"/>
              </a:rPr>
              <a:t>T</a:t>
            </a:r>
            <a:r>
              <a:rPr dirty="0" sz="800" spc="-120">
                <a:latin typeface="Times New Roman"/>
                <a:cs typeface="Times New Roman"/>
              </a:rPr>
              <a:t>s</a:t>
            </a:r>
            <a:r>
              <a:rPr dirty="0" sz="600" spc="-120">
                <a:latin typeface="Arial MT"/>
                <a:cs typeface="Arial MT"/>
              </a:rPr>
              <a:t>r</a:t>
            </a:r>
            <a:r>
              <a:rPr dirty="0" sz="800" spc="-120">
                <a:latin typeface="Times New Roman"/>
                <a:cs typeface="Times New Roman"/>
              </a:rPr>
              <a:t>t</a:t>
            </a:r>
            <a:r>
              <a:rPr dirty="0" sz="600" spc="-120">
                <a:latin typeface="Arial MT"/>
                <a:cs typeface="Arial MT"/>
              </a:rPr>
              <a:t>a</a:t>
            </a:r>
            <a:r>
              <a:rPr dirty="0" sz="800" spc="-120">
                <a:latin typeface="Times New Roman"/>
                <a:cs typeface="Times New Roman"/>
              </a:rPr>
              <a:t>o</a:t>
            </a:r>
            <a:r>
              <a:rPr dirty="0" sz="600" spc="-120">
                <a:latin typeface="Arial MT"/>
                <a:cs typeface="Arial MT"/>
              </a:rPr>
              <a:t>d</a:t>
            </a:r>
            <a:r>
              <a:rPr dirty="0" sz="800" spc="-120">
                <a:latin typeface="Times New Roman"/>
                <a:cs typeface="Times New Roman"/>
              </a:rPr>
              <a:t>r</a:t>
            </a:r>
            <a:r>
              <a:rPr dirty="0" sz="600" spc="-120">
                <a:latin typeface="Arial MT"/>
                <a:cs typeface="Arial MT"/>
              </a:rPr>
              <a:t>u</a:t>
            </a:r>
            <a:r>
              <a:rPr dirty="0" sz="800" spc="-120">
                <a:latin typeface="Times New Roman"/>
                <a:cs typeface="Times New Roman"/>
              </a:rPr>
              <a:t>ia</a:t>
            </a:r>
            <a:r>
              <a:rPr dirty="0" sz="600" spc="-120">
                <a:latin typeface="Arial MT"/>
                <a:cs typeface="Arial MT"/>
              </a:rPr>
              <a:t>c</a:t>
            </a:r>
            <a:r>
              <a:rPr dirty="0" sz="800" spc="-120">
                <a:latin typeface="Times New Roman"/>
                <a:cs typeface="Times New Roman"/>
              </a:rPr>
              <a:t>l</a:t>
            </a:r>
            <a:r>
              <a:rPr dirty="0" sz="600" spc="-120">
                <a:latin typeface="Arial MT"/>
                <a:cs typeface="Arial MT"/>
              </a:rPr>
              <a:t>ie</a:t>
            </a:r>
            <a:r>
              <a:rPr dirty="0" sz="800" spc="-120">
                <a:latin typeface="Times New Roman"/>
                <a:cs typeface="Times New Roman"/>
              </a:rPr>
              <a:t>d</a:t>
            </a:r>
            <a:r>
              <a:rPr dirty="0" sz="600" spc="-120">
                <a:latin typeface="Arial MT"/>
                <a:cs typeface="Arial MT"/>
              </a:rPr>
              <a:t>n</a:t>
            </a:r>
            <a:r>
              <a:rPr dirty="0" sz="800" spc="-120">
                <a:latin typeface="Times New Roman"/>
                <a:cs typeface="Times New Roman"/>
              </a:rPr>
              <a:t>e</a:t>
            </a:r>
            <a:r>
              <a:rPr dirty="0" sz="600" spc="-120">
                <a:latin typeface="Arial MT"/>
                <a:cs typeface="Arial MT"/>
              </a:rPr>
              <a:t>do</a:t>
            </a:r>
            <a:r>
              <a:rPr dirty="0" sz="800" spc="-120">
                <a:latin typeface="Times New Roman"/>
                <a:cs typeface="Times New Roman"/>
              </a:rPr>
              <a:t>p</a:t>
            </a:r>
            <a:r>
              <a:rPr dirty="0" sz="600" spc="-120">
                <a:latin typeface="Arial MT"/>
                <a:cs typeface="Arial MT"/>
              </a:rPr>
              <a:t>..</a:t>
            </a:r>
            <a:r>
              <a:rPr dirty="0" sz="800" spc="-120">
                <a:latin typeface="Times New Roman"/>
                <a:cs typeface="Times New Roman"/>
              </a:rPr>
              <a:t>r</a:t>
            </a:r>
            <a:r>
              <a:rPr dirty="0" sz="600" spc="-120">
                <a:latin typeface="Arial MT"/>
                <a:cs typeface="Arial MT"/>
              </a:rPr>
              <a:t>.</a:t>
            </a:r>
            <a:r>
              <a:rPr dirty="0" sz="800" spc="-120">
                <a:latin typeface="Times New Roman"/>
                <a:cs typeface="Times New Roman"/>
              </a:rPr>
              <a:t>e-</a:t>
            </a:r>
            <a:r>
              <a:rPr dirty="0" sz="800">
                <a:latin typeface="Times New Roman"/>
                <a:cs typeface="Times New Roman"/>
              </a:rPr>
              <a:t>simulación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directo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 spc="500">
                <a:latin typeface="Times New Roman"/>
                <a:cs typeface="Times New Roman"/>
              </a:rPr>
              <a:t>	</a:t>
            </a:r>
            <a:r>
              <a:rPr dirty="0" sz="800">
                <a:latin typeface="Times New Roman"/>
                <a:cs typeface="Times New Roman"/>
              </a:rPr>
              <a:t>representación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valor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pre-simulación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variables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funciones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tiempo;</a:t>
            </a:r>
            <a:endParaRPr sz="800">
              <a:latin typeface="Times New Roman"/>
              <a:cs typeface="Times New Roman"/>
            </a:endParaRPr>
          </a:p>
          <a:p>
            <a:pPr marL="85090" marR="579120" indent="-47625">
              <a:lnSpc>
                <a:spcPct val="103000"/>
              </a:lnSpc>
              <a:spcBef>
                <a:spcPts val="204"/>
              </a:spcBef>
              <a:buSzPct val="75000"/>
              <a:buChar char="▪"/>
              <a:tabLst>
                <a:tab pos="176530" algn="l"/>
              </a:tabLst>
            </a:pPr>
            <a:r>
              <a:rPr dirty="0" sz="800">
                <a:latin typeface="Times New Roman"/>
                <a:cs typeface="Times New Roman"/>
              </a:rPr>
              <a:t>Modificación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controlada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dinámicamente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valores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variables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modelo.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 spc="500">
                <a:latin typeface="Times New Roman"/>
                <a:cs typeface="Times New Roman"/>
              </a:rPr>
              <a:t>	</a:t>
            </a:r>
            <a:r>
              <a:rPr dirty="0" sz="800">
                <a:latin typeface="Times New Roman"/>
                <a:cs typeface="Times New Roman"/>
              </a:rPr>
              <a:t>durante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curso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simulación;</a:t>
            </a:r>
            <a:endParaRPr sz="800">
              <a:latin typeface="Times New Roman"/>
              <a:cs typeface="Times New Roman"/>
            </a:endParaRPr>
          </a:p>
          <a:p>
            <a:pPr marL="85090" marR="819785" indent="-47625">
              <a:lnSpc>
                <a:spcPct val="103000"/>
              </a:lnSpc>
              <a:spcBef>
                <a:spcPts val="210"/>
              </a:spcBef>
              <a:buSzPct val="75000"/>
              <a:buChar char="▪"/>
              <a:tabLst>
                <a:tab pos="176530" algn="l"/>
              </a:tabLst>
            </a:pPr>
            <a:r>
              <a:rPr dirty="0" sz="800">
                <a:latin typeface="Times New Roman"/>
                <a:cs typeface="Times New Roman"/>
              </a:rPr>
              <a:t>Modificación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controlada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dinámicamente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estructura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(ambos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topológicos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 spc="500">
                <a:latin typeface="Times New Roman"/>
                <a:cs typeface="Times New Roman"/>
              </a:rPr>
              <a:t>	</a:t>
            </a:r>
            <a:r>
              <a:rPr dirty="0" sz="800">
                <a:latin typeface="Times New Roman"/>
                <a:cs typeface="Times New Roman"/>
              </a:rPr>
              <a:t>composición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flujo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algorítmico)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durante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curso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simulación.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1089080" y="6289509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595687" y="6269685"/>
            <a:ext cx="1841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167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1089080" y="1797438"/>
            <a:ext cx="5003800" cy="428752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 marR="941705">
              <a:lnSpc>
                <a:spcPct val="113799"/>
              </a:lnSpc>
              <a:spcBef>
                <a:spcPts val="90"/>
              </a:spcBef>
            </a:pP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admite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simplificado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MODELOS.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general,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encarga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de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interfaz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eléctrico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ENTRADA</a:t>
            </a:r>
            <a:r>
              <a:rPr dirty="0" sz="800" spc="-204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SALIDA</a:t>
            </a:r>
            <a:r>
              <a:rPr dirty="0" sz="800" spc="-204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MODELOS</a:t>
            </a:r>
            <a:endParaRPr sz="800">
              <a:latin typeface="Times New Roman"/>
              <a:cs typeface="Times New Roman"/>
            </a:endParaRPr>
          </a:p>
          <a:p>
            <a:pPr marL="12700" marR="709930">
              <a:lnSpc>
                <a:spcPct val="119200"/>
              </a:lnSpc>
              <a:spcBef>
                <a:spcPts val="5"/>
              </a:spcBef>
            </a:pPr>
            <a:r>
              <a:rPr dirty="0" sz="800">
                <a:latin typeface="Times New Roman"/>
                <a:cs typeface="Times New Roman"/>
              </a:rPr>
              <a:t>sección)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ejecución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cada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USE</a:t>
            </a:r>
            <a:r>
              <a:rPr dirty="0" sz="800" spc="-220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).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tanto,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haber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ninguna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expresión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Sección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USO.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Crear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nuevo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seguir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enfoques:</a:t>
            </a:r>
            <a:endParaRPr sz="800">
              <a:latin typeface="Times New Roman"/>
              <a:cs typeface="Times New Roman"/>
            </a:endParaRPr>
          </a:p>
          <a:p>
            <a:pPr marL="255904" indent="-104775">
              <a:lnSpc>
                <a:spcPct val="100000"/>
              </a:lnSpc>
              <a:spcBef>
                <a:spcPts val="600"/>
              </a:spcBef>
              <a:buAutoNum type="arabicPeriod"/>
              <a:tabLst>
                <a:tab pos="255904" algn="l"/>
              </a:tabLst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enfoque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automático.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Modelo</a:t>
            </a:r>
            <a:r>
              <a:rPr dirty="0" sz="800" spc="8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8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Modelo</a:t>
            </a:r>
            <a:r>
              <a:rPr dirty="0" sz="800" spc="8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predeterminado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abra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.mod</a:t>
            </a:r>
            <a:r>
              <a:rPr dirty="0" sz="800" spc="-195">
                <a:latin typeface="Courier New"/>
                <a:cs typeface="Courier New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existente</a:t>
            </a:r>
            <a:endParaRPr sz="800">
              <a:latin typeface="Times New Roman"/>
              <a:cs typeface="Times New Roman"/>
            </a:endParaRPr>
          </a:p>
          <a:p>
            <a:pPr marL="290195" marR="156845">
              <a:lnSpc>
                <a:spcPct val="113799"/>
              </a:lnSpc>
              <a:spcBef>
                <a:spcPts val="50"/>
              </a:spcBef>
            </a:pP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deje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encargue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definiciones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conexiones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icono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Esta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mejor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enfoque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supone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cambia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durante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estudio.</a:t>
            </a:r>
            <a:endParaRPr sz="800">
              <a:latin typeface="Times New Roman"/>
              <a:cs typeface="Times New Roman"/>
            </a:endParaRPr>
          </a:p>
          <a:p>
            <a:pPr marL="255904" marR="382905" indent="-104775">
              <a:lnSpc>
                <a:spcPct val="113799"/>
              </a:lnSpc>
              <a:buAutoNum type="arabicPeriod" startAt="2"/>
              <a:tabLst>
                <a:tab pos="290195" algn="l"/>
              </a:tabLst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enfoque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manual.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Modelos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Archivos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mod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/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sup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elija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soporte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preexistente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 spc="500">
                <a:latin typeface="Times New Roman"/>
                <a:cs typeface="Times New Roman"/>
              </a:rPr>
              <a:t>	</a:t>
            </a:r>
            <a:r>
              <a:rPr dirty="0" sz="800">
                <a:latin typeface="Times New Roman"/>
                <a:cs typeface="Times New Roman"/>
              </a:rPr>
              <a:t>(acompañado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.mod</a:t>
            </a:r>
            <a:r>
              <a:rPr dirty="0" sz="800" spc="-210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compatible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).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mejor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no</a:t>
            </a:r>
            <a:endParaRPr sz="800">
              <a:latin typeface="Times New Roman"/>
              <a:cs typeface="Times New Roman"/>
            </a:endParaRPr>
          </a:p>
          <a:p>
            <a:pPr marL="290195" marR="325120">
              <a:lnSpc>
                <a:spcPct val="113799"/>
              </a:lnSpc>
              <a:spcBef>
                <a:spcPts val="55"/>
              </a:spcBef>
            </a:pPr>
            <a:r>
              <a:rPr dirty="0" sz="800">
                <a:latin typeface="Times New Roman"/>
                <a:cs typeface="Times New Roman"/>
              </a:rPr>
              <a:t>cambiar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mucho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(entradas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salidas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fijas)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durante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estudio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icono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ubicaciones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son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crusial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nuevo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creado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capítulo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ejemplo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ATPDraw</a:t>
            </a:r>
            <a:endParaRPr sz="800">
              <a:latin typeface="Times New Roman"/>
              <a:cs typeface="Times New Roman"/>
            </a:endParaRPr>
          </a:p>
          <a:p>
            <a:pPr marL="12700" marR="400685">
              <a:lnSpc>
                <a:spcPts val="940"/>
              </a:lnSpc>
              <a:spcBef>
                <a:spcPts val="385"/>
              </a:spcBef>
            </a:pPr>
            <a:r>
              <a:rPr dirty="0" sz="800">
                <a:latin typeface="Courier New"/>
                <a:cs typeface="Courier New"/>
              </a:rPr>
              <a:t>Exa_14.adp</a:t>
            </a:r>
            <a:r>
              <a:rPr dirty="0" sz="800" spc="160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ejemplo,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contenido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armónico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corriente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suministro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132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kV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calcula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plan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industrial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utiliza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convertidor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CC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24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pulsos.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90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 b="1">
                <a:latin typeface="Times New Roman"/>
                <a:cs typeface="Times New Roman"/>
              </a:rPr>
              <a:t>5.5.1</a:t>
            </a:r>
            <a:r>
              <a:rPr dirty="0" sz="800" spc="7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El</a:t>
            </a:r>
            <a:r>
              <a:rPr dirty="0" sz="800" spc="7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enfoque</a:t>
            </a:r>
            <a:r>
              <a:rPr dirty="0" sz="800" spc="70" b="1">
                <a:latin typeface="Times New Roman"/>
                <a:cs typeface="Times New Roman"/>
              </a:rPr>
              <a:t> </a:t>
            </a:r>
            <a:r>
              <a:rPr dirty="0" sz="800" spc="-10" b="1">
                <a:latin typeface="Times New Roman"/>
                <a:cs typeface="Times New Roman"/>
              </a:rPr>
              <a:t>automático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85"/>
              </a:spcBef>
            </a:pPr>
            <a:r>
              <a:rPr dirty="0" sz="800">
                <a:latin typeface="Times New Roman"/>
                <a:cs typeface="Times New Roman"/>
              </a:rPr>
              <a:t>Agregue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nuevo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seleccionando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MODELOS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Modelo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predeterminado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selección.</a:t>
            </a:r>
            <a:endParaRPr sz="800">
              <a:latin typeface="Times New Roman"/>
              <a:cs typeface="Times New Roman"/>
            </a:endParaRPr>
          </a:p>
          <a:p>
            <a:pPr marL="12700" marR="23558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Aparecerá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simple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vacío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figura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5.41.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Ahora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haga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clic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Editar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escriba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descripción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importe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texto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Archivo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Importar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pegue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texto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portapapeles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Windows.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todos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modos,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difícil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proceso.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endParaRPr sz="800">
              <a:latin typeface="Times New Roman"/>
              <a:cs typeface="Times New Roman"/>
            </a:endParaRPr>
          </a:p>
          <a:p>
            <a:pPr marL="12700" marR="61150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lista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siguiente,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notará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salidas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indexadas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definen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absF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angF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[1..26].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Esta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dará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resultado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26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(que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máximo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permitido).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índice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bajo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tiene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endParaRPr sz="800">
              <a:latin typeface="Times New Roman"/>
              <a:cs typeface="Times New Roman"/>
            </a:endParaRPr>
          </a:p>
          <a:p>
            <a:pPr marL="12700" marR="36131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superior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debe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número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menor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igual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26.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indexados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también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permiten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luego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dividen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x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[1],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x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[2]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etc.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número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máximo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64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número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máximo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entradas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más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salidas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32.</a:t>
            </a:r>
            <a:endParaRPr sz="800">
              <a:latin typeface="Times New Roman"/>
              <a:cs typeface="Times New Roman"/>
            </a:endParaRPr>
          </a:p>
          <a:p>
            <a:pPr marL="12700" marR="394335">
              <a:lnSpc>
                <a:spcPct val="113799"/>
              </a:lnSpc>
              <a:spcBef>
                <a:spcPts val="465"/>
              </a:spcBef>
            </a:pPr>
            <a:r>
              <a:rPr dirty="0" sz="800">
                <a:latin typeface="Times New Roman"/>
                <a:cs typeface="Times New Roman"/>
              </a:rPr>
              <a:t>Haga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Listo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cuando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complete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proceso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edición.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luego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examinará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Modelo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descripción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identificar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declaraciones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salida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número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salidas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tiene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cambiado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icono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recrea.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colocan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izquierdo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salidas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derecho</a:t>
            </a:r>
            <a:endParaRPr sz="800">
              <a:latin typeface="Times New Roman"/>
              <a:cs typeface="Times New Roman"/>
            </a:endParaRPr>
          </a:p>
        </p:txBody>
      </p:sp>
      <p:grpSp>
        <p:nvGrpSpPr>
          <p:cNvPr id="11" name="object 11" descr=""/>
          <p:cNvGrpSpPr/>
          <p:nvPr/>
        </p:nvGrpSpPr>
        <p:grpSpPr>
          <a:xfrm>
            <a:off x="368299" y="6738317"/>
            <a:ext cx="502284" cy="13335"/>
            <a:chOff x="368299" y="6738317"/>
            <a:chExt cx="502284" cy="13335"/>
          </a:xfrm>
        </p:grpSpPr>
        <p:sp>
          <p:nvSpPr>
            <p:cNvPr id="12" name="object 12" descr=""/>
            <p:cNvSpPr/>
            <p:nvPr/>
          </p:nvSpPr>
          <p:spPr>
            <a:xfrm>
              <a:off x="368299" y="6738317"/>
              <a:ext cx="502284" cy="6985"/>
            </a:xfrm>
            <a:custGeom>
              <a:avLst/>
              <a:gdLst/>
              <a:ahLst/>
              <a:cxnLst/>
              <a:rect l="l" t="t" r="r" b="b"/>
              <a:pathLst>
                <a:path w="502284" h="6984">
                  <a:moveTo>
                    <a:pt x="502202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502202" y="0"/>
                  </a:lnTo>
                  <a:lnTo>
                    <a:pt x="502202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368287" y="6738314"/>
              <a:ext cx="502284" cy="13335"/>
            </a:xfrm>
            <a:custGeom>
              <a:avLst/>
              <a:gdLst/>
              <a:ahLst/>
              <a:cxnLst/>
              <a:rect l="l" t="t" r="r" b="b"/>
              <a:pathLst>
                <a:path w="502284" h="13334">
                  <a:moveTo>
                    <a:pt x="502208" y="0"/>
                  </a:moveTo>
                  <a:lnTo>
                    <a:pt x="495604" y="6616"/>
                  </a:lnTo>
                  <a:lnTo>
                    <a:pt x="0" y="6616"/>
                  </a:lnTo>
                  <a:lnTo>
                    <a:pt x="0" y="13220"/>
                  </a:lnTo>
                  <a:lnTo>
                    <a:pt x="495604" y="13220"/>
                  </a:lnTo>
                  <a:lnTo>
                    <a:pt x="502208" y="13220"/>
                  </a:lnTo>
                  <a:lnTo>
                    <a:pt x="502208" y="6616"/>
                  </a:lnTo>
                  <a:lnTo>
                    <a:pt x="502208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368299" y="6738317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4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5" name="object 15" descr=""/>
          <p:cNvSpPr txBox="1"/>
          <p:nvPr/>
        </p:nvSpPr>
        <p:spPr>
          <a:xfrm>
            <a:off x="379553" y="6798319"/>
            <a:ext cx="48450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Page</a:t>
            </a:r>
            <a:r>
              <a:rPr dirty="0" sz="800" spc="6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168</a:t>
            </a:r>
            <a:endParaRPr sz="800">
              <a:latin typeface="Arial"/>
              <a:cs typeface="Arial"/>
            </a:endParaRPr>
          </a:p>
        </p:txBody>
      </p:sp>
      <p:sp>
        <p:nvSpPr>
          <p:cNvPr id="18" name="object 18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19" name="object 19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124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16" name="object 16" descr=""/>
          <p:cNvSpPr txBox="1"/>
          <p:nvPr/>
        </p:nvSpPr>
        <p:spPr>
          <a:xfrm>
            <a:off x="831370" y="6970126"/>
            <a:ext cx="4965065" cy="112395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algn="r" marR="44958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8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avanzado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4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35306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(de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arriba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abajo).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Aparece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mensaje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figura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5.42.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Normalmente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deberías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optar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editar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elige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Sí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definiciones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edición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aparece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donde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puede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Reubicar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cambiar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icono.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embargo,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podría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proceso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complicado.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todos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puedes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cada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vez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haga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Editar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definiciones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haga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trabajo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adelante.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hace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volverá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un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actualizado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5.43.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1921679" y="9983341"/>
            <a:ext cx="271843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5.41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predeterminado.</a:t>
            </a:r>
            <a:endParaRPr sz="8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935015" y="165100"/>
            <a:ext cx="5226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5" name="object 5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678"/>
                  </a:lnTo>
                  <a:lnTo>
                    <a:pt x="142755" y="98678"/>
                  </a:lnTo>
                  <a:lnTo>
                    <a:pt x="136180" y="99986"/>
                  </a:lnTo>
                  <a:lnTo>
                    <a:pt x="104587" y="124182"/>
                  </a:lnTo>
                  <a:lnTo>
                    <a:pt x="98048" y="143385"/>
                  </a:lnTo>
                  <a:lnTo>
                    <a:pt x="98048" y="569369"/>
                  </a:lnTo>
                  <a:lnTo>
                    <a:pt x="117977" y="603813"/>
                  </a:lnTo>
                  <a:lnTo>
                    <a:pt x="142755" y="614076"/>
                  </a:lnTo>
                  <a:lnTo>
                    <a:pt x="1886711" y="614076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4076"/>
                  </a:moveTo>
                  <a:lnTo>
                    <a:pt x="1744971" y="614076"/>
                  </a:lnTo>
                  <a:lnTo>
                    <a:pt x="1751545" y="612768"/>
                  </a:lnTo>
                  <a:lnTo>
                    <a:pt x="1764174" y="607537"/>
                  </a:lnTo>
                  <a:lnTo>
                    <a:pt x="1788370" y="575944"/>
                  </a:lnTo>
                  <a:lnTo>
                    <a:pt x="1789678" y="569369"/>
                  </a:lnTo>
                  <a:lnTo>
                    <a:pt x="1789678" y="143385"/>
                  </a:lnTo>
                  <a:lnTo>
                    <a:pt x="1769748" y="108942"/>
                  </a:lnTo>
                  <a:lnTo>
                    <a:pt x="1744971" y="98678"/>
                  </a:lnTo>
                  <a:lnTo>
                    <a:pt x="1886711" y="98678"/>
                  </a:lnTo>
                  <a:lnTo>
                    <a:pt x="1886711" y="614076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932176" y="500516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1982" y="528634"/>
                  </a:moveTo>
                  <a:lnTo>
                    <a:pt x="52863" y="528634"/>
                  </a:lnTo>
                  <a:lnTo>
                    <a:pt x="49392" y="528502"/>
                  </a:lnTo>
                  <a:lnTo>
                    <a:pt x="13028" y="510594"/>
                  </a:lnTo>
                  <a:lnTo>
                    <a:pt x="0" y="479273"/>
                  </a:lnTo>
                  <a:lnTo>
                    <a:pt x="0" y="475770"/>
                  </a:lnTo>
                  <a:lnTo>
                    <a:pt x="0" y="49229"/>
                  </a:lnTo>
                  <a:lnTo>
                    <a:pt x="17937" y="12885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775"/>
                  </a:lnTo>
                  <a:lnTo>
                    <a:pt x="1704845" y="49229"/>
                  </a:lnTo>
                  <a:lnTo>
                    <a:pt x="1704845" y="479273"/>
                  </a:lnTo>
                  <a:lnTo>
                    <a:pt x="1686907" y="515418"/>
                  </a:lnTo>
                  <a:lnTo>
                    <a:pt x="1655453" y="528502"/>
                  </a:lnTo>
                  <a:lnTo>
                    <a:pt x="1651982" y="52863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266"/>
              <a:ext cx="145374" cy="145374"/>
            </a:xfrm>
            <a:prstGeom prst="rect">
              <a:avLst/>
            </a:prstGeom>
          </p:spPr>
        </p:pic>
      </p:grpSp>
      <p:sp>
        <p:nvSpPr>
          <p:cNvPr id="8" name="object 8" descr=""/>
          <p:cNvSpPr txBox="1"/>
          <p:nvPr/>
        </p:nvSpPr>
        <p:spPr>
          <a:xfrm>
            <a:off x="3519868" y="811619"/>
            <a:ext cx="52959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10">
                <a:latin typeface="Arial MT"/>
                <a:cs typeface="Arial MT"/>
              </a:rPr>
              <a:t>Traduciendo...</a:t>
            </a:r>
            <a:endParaRPr sz="600">
              <a:latin typeface="Arial MT"/>
              <a:cs typeface="Arial MT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831370" y="4512059"/>
            <a:ext cx="1841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168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4611106" y="4531883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2126525" y="1188271"/>
            <a:ext cx="199898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5.42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Identificación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texto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modelo.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1848991" y="4009857"/>
            <a:ext cx="250698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5.43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FOURIER.</a:t>
            </a:r>
            <a:endParaRPr sz="800">
              <a:latin typeface="Times New Roman"/>
              <a:cs typeface="Times New Roman"/>
            </a:endParaRPr>
          </a:p>
        </p:txBody>
      </p:sp>
      <p:grpSp>
        <p:nvGrpSpPr>
          <p:cNvPr id="13" name="object 13" descr=""/>
          <p:cNvGrpSpPr/>
          <p:nvPr/>
        </p:nvGrpSpPr>
        <p:grpSpPr>
          <a:xfrm>
            <a:off x="368299" y="5119458"/>
            <a:ext cx="502284" cy="13335"/>
            <a:chOff x="368299" y="5119458"/>
            <a:chExt cx="502284" cy="13335"/>
          </a:xfrm>
        </p:grpSpPr>
        <p:sp>
          <p:nvSpPr>
            <p:cNvPr id="14" name="object 14" descr=""/>
            <p:cNvSpPr/>
            <p:nvPr/>
          </p:nvSpPr>
          <p:spPr>
            <a:xfrm>
              <a:off x="368299" y="5119458"/>
              <a:ext cx="502284" cy="6985"/>
            </a:xfrm>
            <a:custGeom>
              <a:avLst/>
              <a:gdLst/>
              <a:ahLst/>
              <a:cxnLst/>
              <a:rect l="l" t="t" r="r" b="b"/>
              <a:pathLst>
                <a:path w="502284" h="6985">
                  <a:moveTo>
                    <a:pt x="502202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502202" y="0"/>
                  </a:lnTo>
                  <a:lnTo>
                    <a:pt x="502202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368287" y="5119458"/>
              <a:ext cx="502284" cy="13335"/>
            </a:xfrm>
            <a:custGeom>
              <a:avLst/>
              <a:gdLst/>
              <a:ahLst/>
              <a:cxnLst/>
              <a:rect l="l" t="t" r="r" b="b"/>
              <a:pathLst>
                <a:path w="502284" h="13335">
                  <a:moveTo>
                    <a:pt x="502208" y="0"/>
                  </a:moveTo>
                  <a:lnTo>
                    <a:pt x="495604" y="6616"/>
                  </a:lnTo>
                  <a:lnTo>
                    <a:pt x="0" y="6616"/>
                  </a:lnTo>
                  <a:lnTo>
                    <a:pt x="0" y="13220"/>
                  </a:lnTo>
                  <a:lnTo>
                    <a:pt x="495604" y="13220"/>
                  </a:lnTo>
                  <a:lnTo>
                    <a:pt x="502208" y="13220"/>
                  </a:lnTo>
                  <a:lnTo>
                    <a:pt x="502208" y="6616"/>
                  </a:lnTo>
                  <a:lnTo>
                    <a:pt x="502208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368299" y="5119458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" name="object 17" descr=""/>
          <p:cNvSpPr txBox="1"/>
          <p:nvPr/>
        </p:nvSpPr>
        <p:spPr>
          <a:xfrm>
            <a:off x="379553" y="5179460"/>
            <a:ext cx="48450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Page</a:t>
            </a:r>
            <a:r>
              <a:rPr dirty="0" sz="800" spc="6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169</a:t>
            </a:r>
            <a:endParaRPr sz="800">
              <a:latin typeface="Arial"/>
              <a:cs typeface="Arial"/>
            </a:endParaRPr>
          </a:p>
        </p:txBody>
      </p:sp>
      <p:sp>
        <p:nvSpPr>
          <p:cNvPr id="19" name="object 19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20" name="object 20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124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18" name="object 18" descr=""/>
          <p:cNvSpPr txBox="1"/>
          <p:nvPr/>
        </p:nvSpPr>
        <p:spPr>
          <a:xfrm>
            <a:off x="1089080" y="5351267"/>
            <a:ext cx="5141595" cy="491045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algn="r" marR="631825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8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avanzado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8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sección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5.43,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también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debe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Usar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como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modelo</a:t>
            </a:r>
            <a:r>
              <a:rPr dirty="0" sz="800" spc="1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USE</a:t>
            </a:r>
            <a:r>
              <a:rPr dirty="0" sz="800" spc="160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AS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445"/>
              </a:spcBef>
            </a:pPr>
            <a:r>
              <a:rPr dirty="0" sz="800">
                <a:latin typeface="Times New Roman"/>
                <a:cs typeface="Times New Roman"/>
              </a:rPr>
              <a:t>declaración</a:t>
            </a:r>
            <a:r>
              <a:rPr dirty="0" sz="800" spc="459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nombre_modelo</a:t>
            </a:r>
            <a:r>
              <a:rPr dirty="0" sz="800" spc="180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MODELOS.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El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registro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variable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local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también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disponible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sección.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6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real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describe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cálculo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armónicos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continuación:</a:t>
            </a:r>
            <a:endParaRPr sz="800">
              <a:latin typeface="Times New Roman"/>
              <a:cs typeface="Times New Roman"/>
            </a:endParaRPr>
          </a:p>
          <a:p>
            <a:pPr marL="151130">
              <a:lnSpc>
                <a:spcPct val="100000"/>
              </a:lnSpc>
              <a:spcBef>
                <a:spcPts val="640"/>
              </a:spcBef>
            </a:pPr>
            <a:r>
              <a:rPr dirty="0" sz="550">
                <a:latin typeface="Courier New"/>
                <a:cs typeface="Courier New"/>
              </a:rPr>
              <a:t>MODELO</a:t>
            </a:r>
            <a:r>
              <a:rPr dirty="0" sz="550" spc="105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FOURIER</a:t>
            </a:r>
            <a:endParaRPr sz="550">
              <a:latin typeface="Courier New"/>
              <a:cs typeface="Courier New"/>
            </a:endParaRPr>
          </a:p>
          <a:p>
            <a:pPr marL="151130">
              <a:lnSpc>
                <a:spcPct val="100000"/>
              </a:lnSpc>
              <a:spcBef>
                <a:spcPts val="70"/>
              </a:spcBef>
              <a:tabLst>
                <a:tab pos="1598295" algn="l"/>
              </a:tabLst>
            </a:pPr>
            <a:r>
              <a:rPr dirty="0" sz="550">
                <a:latin typeface="Courier New"/>
                <a:cs typeface="Courier New"/>
              </a:rPr>
              <a:t>ENTRADA</a:t>
            </a:r>
            <a:r>
              <a:rPr dirty="0" sz="550" spc="120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X</a:t>
            </a:r>
            <a:r>
              <a:rPr dirty="0" sz="550">
                <a:latin typeface="Courier New"/>
                <a:cs typeface="Courier New"/>
              </a:rPr>
              <a:t>	-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señal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entrada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a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transformar</a:t>
            </a:r>
            <a:endParaRPr sz="550">
              <a:latin typeface="Courier New"/>
              <a:cs typeface="Courier New"/>
            </a:endParaRPr>
          </a:p>
          <a:p>
            <a:pPr marL="15113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FREQ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DATOS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{DFLT: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50}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-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frecuencia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potencia</a:t>
            </a:r>
            <a:endParaRPr sz="550">
              <a:latin typeface="Courier New"/>
              <a:cs typeface="Courier New"/>
            </a:endParaRPr>
          </a:p>
          <a:p>
            <a:pPr marL="468630">
              <a:lnSpc>
                <a:spcPct val="100000"/>
              </a:lnSpc>
              <a:spcBef>
                <a:spcPts val="70"/>
              </a:spcBef>
              <a:tabLst>
                <a:tab pos="1651000" algn="l"/>
              </a:tabLst>
            </a:pPr>
            <a:r>
              <a:rPr dirty="0" sz="550">
                <a:latin typeface="Courier New"/>
                <a:cs typeface="Courier New"/>
              </a:rPr>
              <a:t>n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{DFLT: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 spc="-25">
                <a:latin typeface="Courier New"/>
                <a:cs typeface="Courier New"/>
              </a:rPr>
              <a:t>26}</a:t>
            </a:r>
            <a:r>
              <a:rPr dirty="0" sz="550">
                <a:latin typeface="Courier New"/>
                <a:cs typeface="Courier New"/>
              </a:rPr>
              <a:t>	-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número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armónicos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para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calcular</a:t>
            </a:r>
            <a:endParaRPr sz="55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225"/>
              </a:spcBef>
            </a:pPr>
            <a:endParaRPr sz="550">
              <a:latin typeface="Courier New"/>
              <a:cs typeface="Courier New"/>
            </a:endParaRPr>
          </a:p>
          <a:p>
            <a:pPr marL="151130">
              <a:lnSpc>
                <a:spcPct val="100000"/>
              </a:lnSpc>
            </a:pPr>
            <a:r>
              <a:rPr dirty="0" sz="550">
                <a:latin typeface="Courier New"/>
                <a:cs typeface="Courier New"/>
              </a:rPr>
              <a:t>SALIDA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absF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[1..26],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angF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[1..26],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F0</a:t>
            </a:r>
            <a:r>
              <a:rPr dirty="0" sz="550" spc="10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--DFT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señales</a:t>
            </a:r>
            <a:endParaRPr sz="550">
              <a:latin typeface="Courier New"/>
              <a:cs typeface="Courier New"/>
            </a:endParaRPr>
          </a:p>
          <a:p>
            <a:pPr marL="527685" marR="1579245" indent="-377190">
              <a:lnSpc>
                <a:spcPct val="110400"/>
              </a:lnSpc>
            </a:pPr>
            <a:r>
              <a:rPr dirty="0" sz="550">
                <a:latin typeface="Courier New"/>
                <a:cs typeface="Courier New"/>
              </a:rPr>
              <a:t>VAR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absF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[1..26],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angF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[1..26],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F0,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reF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[1..26],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imF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[1..26],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i,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NSAMPL,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 spc="-20">
                <a:latin typeface="Courier New"/>
                <a:cs typeface="Courier New"/>
              </a:rPr>
              <a:t>OMEGA </a:t>
            </a:r>
            <a:r>
              <a:rPr dirty="0" sz="550">
                <a:latin typeface="Courier New"/>
                <a:cs typeface="Courier New"/>
              </a:rPr>
              <a:t>D,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F1,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F2,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F3,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 spc="-25">
                <a:latin typeface="Courier New"/>
                <a:cs typeface="Courier New"/>
              </a:rPr>
              <a:t>F4</a:t>
            </a:r>
            <a:endParaRPr sz="55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225"/>
              </a:spcBef>
            </a:pPr>
            <a:endParaRPr sz="550">
              <a:latin typeface="Courier New"/>
              <a:cs typeface="Courier New"/>
            </a:endParaRPr>
          </a:p>
          <a:p>
            <a:pPr marL="151130">
              <a:lnSpc>
                <a:spcPct val="100000"/>
              </a:lnSpc>
            </a:pPr>
            <a:r>
              <a:rPr dirty="0" sz="550" spc="-10">
                <a:latin typeface="Courier New"/>
                <a:cs typeface="Courier New"/>
              </a:rPr>
              <a:t>HISTORIA</a:t>
            </a:r>
            <a:endParaRPr sz="550">
              <a:latin typeface="Courier New"/>
              <a:cs typeface="Courier New"/>
            </a:endParaRPr>
          </a:p>
          <a:p>
            <a:pPr marL="257175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X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{DFLT: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 spc="-25">
                <a:latin typeface="Courier New"/>
                <a:cs typeface="Courier New"/>
              </a:rPr>
              <a:t>0}</a:t>
            </a:r>
            <a:endParaRPr sz="550">
              <a:latin typeface="Courier New"/>
              <a:cs typeface="Courier New"/>
            </a:endParaRPr>
          </a:p>
          <a:p>
            <a:pPr marL="151130" marR="3149600">
              <a:lnSpc>
                <a:spcPct val="220699"/>
              </a:lnSpc>
              <a:spcBef>
                <a:spcPts val="50"/>
              </a:spcBef>
            </a:pPr>
            <a:r>
              <a:rPr dirty="0" sz="550">
                <a:latin typeface="Courier New"/>
                <a:cs typeface="Courier New"/>
              </a:rPr>
              <a:t>DELAY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CELLS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DFLT: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1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/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(FREQ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*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timestep)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 spc="-25">
                <a:latin typeface="Courier New"/>
                <a:cs typeface="Courier New"/>
              </a:rPr>
              <a:t>+1 </a:t>
            </a:r>
            <a:r>
              <a:rPr dirty="0" sz="550">
                <a:latin typeface="Courier New"/>
                <a:cs typeface="Courier New"/>
              </a:rPr>
              <a:t>EN</a:t>
            </a:r>
            <a:r>
              <a:rPr dirty="0" sz="550" spc="40">
                <a:latin typeface="Courier New"/>
                <a:cs typeface="Courier New"/>
              </a:rPr>
              <a:t> </a:t>
            </a:r>
            <a:r>
              <a:rPr dirty="0" sz="550" spc="-25">
                <a:latin typeface="Courier New"/>
                <a:cs typeface="Courier New"/>
              </a:rPr>
              <a:t>ESO</a:t>
            </a:r>
            <a:endParaRPr sz="550">
              <a:latin typeface="Courier New"/>
              <a:cs typeface="Courier New"/>
            </a:endParaRPr>
          </a:p>
          <a:p>
            <a:pPr marL="257175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OMEGA:</a:t>
            </a:r>
            <a:r>
              <a:rPr dirty="0" sz="550" spc="4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=</a:t>
            </a:r>
            <a:r>
              <a:rPr dirty="0" sz="550" spc="4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2</a:t>
            </a:r>
            <a:r>
              <a:rPr dirty="0" sz="550" spc="4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*</a:t>
            </a:r>
            <a:r>
              <a:rPr dirty="0" sz="550" spc="4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PI</a:t>
            </a:r>
            <a:r>
              <a:rPr dirty="0" sz="550" spc="4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*</a:t>
            </a:r>
            <a:r>
              <a:rPr dirty="0" sz="550" spc="45">
                <a:latin typeface="Courier New"/>
                <a:cs typeface="Courier New"/>
              </a:rPr>
              <a:t> </a:t>
            </a:r>
            <a:r>
              <a:rPr dirty="0" sz="550" spc="-20">
                <a:latin typeface="Courier New"/>
                <a:cs typeface="Courier New"/>
              </a:rPr>
              <a:t>FREQ</a:t>
            </a:r>
            <a:endParaRPr sz="550">
              <a:latin typeface="Courier New"/>
              <a:cs typeface="Courier New"/>
            </a:endParaRPr>
          </a:p>
          <a:p>
            <a:pPr marL="257175" marR="3523615">
              <a:lnSpc>
                <a:spcPct val="110400"/>
              </a:lnSpc>
            </a:pPr>
            <a:r>
              <a:rPr dirty="0" sz="550">
                <a:latin typeface="Courier New"/>
                <a:cs typeface="Courier New"/>
              </a:rPr>
              <a:t>NSAMPL: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=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1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/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(FREQ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*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timestep) </a:t>
            </a:r>
            <a:r>
              <a:rPr dirty="0" sz="550">
                <a:latin typeface="Courier New"/>
                <a:cs typeface="Courier New"/>
              </a:rPr>
              <a:t>F0:</a:t>
            </a:r>
            <a:r>
              <a:rPr dirty="0" sz="550" spc="4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=</a:t>
            </a:r>
            <a:r>
              <a:rPr dirty="0" sz="550" spc="45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0</a:t>
            </a:r>
            <a:endParaRPr sz="550">
              <a:latin typeface="Courier New"/>
              <a:cs typeface="Courier New"/>
            </a:endParaRPr>
          </a:p>
          <a:p>
            <a:pPr marL="257175">
              <a:lnSpc>
                <a:spcPct val="100000"/>
              </a:lnSpc>
              <a:spcBef>
                <a:spcPts val="125"/>
              </a:spcBef>
            </a:pPr>
            <a:r>
              <a:rPr dirty="0" sz="550">
                <a:latin typeface="Courier New"/>
                <a:cs typeface="Courier New"/>
              </a:rPr>
              <a:t>PARA</a:t>
            </a:r>
            <a:r>
              <a:rPr dirty="0" sz="550" spc="3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i:</a:t>
            </a:r>
            <a:r>
              <a:rPr dirty="0" sz="550" spc="4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=</a:t>
            </a:r>
            <a:r>
              <a:rPr dirty="0" sz="550" spc="4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1</a:t>
            </a:r>
            <a:r>
              <a:rPr dirty="0" sz="550" spc="4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a</a:t>
            </a:r>
            <a:r>
              <a:rPr dirty="0" sz="550" spc="4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26</a:t>
            </a:r>
            <a:r>
              <a:rPr dirty="0" sz="550" spc="40">
                <a:latin typeface="Courier New"/>
                <a:cs typeface="Courier New"/>
              </a:rPr>
              <a:t> </a:t>
            </a:r>
            <a:r>
              <a:rPr dirty="0" sz="550" spc="-25">
                <a:latin typeface="Courier New"/>
                <a:cs typeface="Courier New"/>
              </a:rPr>
              <a:t>DO</a:t>
            </a:r>
            <a:endParaRPr sz="550">
              <a:latin typeface="Courier New"/>
              <a:cs typeface="Courier New"/>
            </a:endParaRPr>
          </a:p>
          <a:p>
            <a:pPr marL="362585">
              <a:lnSpc>
                <a:spcPct val="100000"/>
              </a:lnSpc>
              <a:spcBef>
                <a:spcPts val="65"/>
              </a:spcBef>
            </a:pPr>
            <a:r>
              <a:rPr dirty="0" sz="550">
                <a:latin typeface="Courier New"/>
                <a:cs typeface="Courier New"/>
              </a:rPr>
              <a:t>reF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[i]: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=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0</a:t>
            </a:r>
            <a:endParaRPr sz="550">
              <a:latin typeface="Courier New"/>
              <a:cs typeface="Courier New"/>
            </a:endParaRPr>
          </a:p>
          <a:p>
            <a:pPr marL="362585" marR="4203065">
              <a:lnSpc>
                <a:spcPct val="110400"/>
              </a:lnSpc>
            </a:pPr>
            <a:r>
              <a:rPr dirty="0" sz="550">
                <a:latin typeface="Courier New"/>
                <a:cs typeface="Courier New"/>
              </a:rPr>
              <a:t>imF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[i]: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=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0 </a:t>
            </a:r>
            <a:r>
              <a:rPr dirty="0" sz="550">
                <a:latin typeface="Courier New"/>
                <a:cs typeface="Courier New"/>
              </a:rPr>
              <a:t>absF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[i]: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=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0</a:t>
            </a:r>
            <a:endParaRPr sz="550">
              <a:latin typeface="Courier New"/>
              <a:cs typeface="Courier New"/>
            </a:endParaRPr>
          </a:p>
          <a:p>
            <a:pPr marL="257175" marR="4203065" indent="105410">
              <a:lnSpc>
                <a:spcPct val="110400"/>
              </a:lnSpc>
              <a:spcBef>
                <a:spcPts val="55"/>
              </a:spcBef>
            </a:pPr>
            <a:r>
              <a:rPr dirty="0" sz="550">
                <a:latin typeface="Courier New"/>
                <a:cs typeface="Courier New"/>
              </a:rPr>
              <a:t>angF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[i]: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=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0 </a:t>
            </a:r>
            <a:r>
              <a:rPr dirty="0" sz="550" spc="-10">
                <a:latin typeface="Courier New"/>
                <a:cs typeface="Courier New"/>
              </a:rPr>
              <a:t>ENDFOR</a:t>
            </a:r>
            <a:endParaRPr sz="550">
              <a:latin typeface="Courier New"/>
              <a:cs typeface="Courier New"/>
            </a:endParaRPr>
          </a:p>
          <a:p>
            <a:pPr marL="151130">
              <a:lnSpc>
                <a:spcPct val="100000"/>
              </a:lnSpc>
              <a:spcBef>
                <a:spcPts val="65"/>
              </a:spcBef>
            </a:pPr>
            <a:r>
              <a:rPr dirty="0" sz="550" spc="-10">
                <a:latin typeface="Courier New"/>
                <a:cs typeface="Courier New"/>
              </a:rPr>
              <a:t>ENDINIT</a:t>
            </a:r>
            <a:endParaRPr sz="550">
              <a:latin typeface="Courier New"/>
              <a:cs typeface="Courier New"/>
            </a:endParaRPr>
          </a:p>
          <a:p>
            <a:pPr marL="151130">
              <a:lnSpc>
                <a:spcPct val="100000"/>
              </a:lnSpc>
              <a:spcBef>
                <a:spcPts val="120"/>
              </a:spcBef>
            </a:pPr>
            <a:r>
              <a:rPr dirty="0" sz="550" spc="-20">
                <a:latin typeface="Courier New"/>
                <a:cs typeface="Courier New"/>
              </a:rPr>
              <a:t>EXEC</a:t>
            </a:r>
            <a:endParaRPr sz="550">
              <a:latin typeface="Courier New"/>
              <a:cs typeface="Courier New"/>
            </a:endParaRPr>
          </a:p>
          <a:p>
            <a:pPr marL="257175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--ventana</a:t>
            </a:r>
            <a:r>
              <a:rPr dirty="0" sz="550" spc="155">
                <a:latin typeface="Courier New"/>
                <a:cs typeface="Courier New"/>
              </a:rPr>
              <a:t> </a:t>
            </a:r>
            <a:r>
              <a:rPr dirty="0" sz="550" spc="-25">
                <a:latin typeface="Courier New"/>
                <a:cs typeface="Courier New"/>
              </a:rPr>
              <a:t>X?</a:t>
            </a:r>
            <a:endParaRPr sz="550">
              <a:latin typeface="Courier New"/>
              <a:cs typeface="Courier New"/>
            </a:endParaRPr>
          </a:p>
          <a:p>
            <a:pPr marL="257175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f1: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=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retraso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(X,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(NSAMPL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+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1)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*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paso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tiempo,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 spc="-25">
                <a:latin typeface="Courier New"/>
                <a:cs typeface="Courier New"/>
              </a:rPr>
              <a:t>1)</a:t>
            </a:r>
            <a:endParaRPr sz="550">
              <a:latin typeface="Courier New"/>
              <a:cs typeface="Courier New"/>
            </a:endParaRPr>
          </a:p>
          <a:p>
            <a:pPr marL="257175" marR="2913380">
              <a:lnSpc>
                <a:spcPct val="110400"/>
              </a:lnSpc>
              <a:spcBef>
                <a:spcPts val="50"/>
              </a:spcBef>
            </a:pPr>
            <a:r>
              <a:rPr dirty="0" sz="550">
                <a:latin typeface="Courier New"/>
                <a:cs typeface="Courier New"/>
              </a:rPr>
              <a:t>f2: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=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retraso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(X,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NSAMPL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*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paso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tiempo,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 spc="-25">
                <a:latin typeface="Courier New"/>
                <a:cs typeface="Courier New"/>
              </a:rPr>
              <a:t>1) </a:t>
            </a:r>
            <a:r>
              <a:rPr dirty="0" sz="550">
                <a:latin typeface="Courier New"/>
                <a:cs typeface="Courier New"/>
              </a:rPr>
              <a:t>f3: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=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retraso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(X,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paso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tiempo,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 spc="-25">
                <a:latin typeface="Courier New"/>
                <a:cs typeface="Courier New"/>
              </a:rPr>
              <a:t>1)</a:t>
            </a:r>
            <a:endParaRPr sz="550">
              <a:latin typeface="Courier New"/>
              <a:cs typeface="Courier New"/>
            </a:endParaRPr>
          </a:p>
          <a:p>
            <a:pPr marL="257175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f4:</a:t>
            </a:r>
            <a:r>
              <a:rPr dirty="0" sz="550" spc="4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=</a:t>
            </a:r>
            <a:r>
              <a:rPr dirty="0" sz="550" spc="45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X</a:t>
            </a:r>
            <a:endParaRPr sz="550">
              <a:latin typeface="Courier New"/>
              <a:cs typeface="Courier New"/>
            </a:endParaRPr>
          </a:p>
          <a:p>
            <a:pPr marL="257175" marR="3087370">
              <a:lnSpc>
                <a:spcPct val="110400"/>
              </a:lnSpc>
              <a:spcBef>
                <a:spcPts val="50"/>
              </a:spcBef>
            </a:pPr>
            <a:r>
              <a:rPr dirty="0" sz="550">
                <a:latin typeface="Courier New"/>
                <a:cs typeface="Courier New"/>
              </a:rPr>
              <a:t>F0:</a:t>
            </a:r>
            <a:r>
              <a:rPr dirty="0" sz="550" spc="3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=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F0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+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(f4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+</a:t>
            </a:r>
            <a:r>
              <a:rPr dirty="0" sz="550" spc="4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f3-f2-f1)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/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(2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*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NSAMPL) </a:t>
            </a:r>
            <a:r>
              <a:rPr dirty="0" sz="550">
                <a:latin typeface="Courier New"/>
                <a:cs typeface="Courier New"/>
              </a:rPr>
              <a:t>PARA</a:t>
            </a:r>
            <a:r>
              <a:rPr dirty="0" sz="550" spc="3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i:</a:t>
            </a:r>
            <a:r>
              <a:rPr dirty="0" sz="550" spc="3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=</a:t>
            </a:r>
            <a:r>
              <a:rPr dirty="0" sz="550" spc="4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1</a:t>
            </a:r>
            <a:r>
              <a:rPr dirty="0" sz="550" spc="3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a</a:t>
            </a:r>
            <a:r>
              <a:rPr dirty="0" sz="550" spc="4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n</a:t>
            </a:r>
            <a:r>
              <a:rPr dirty="0" sz="550" spc="35">
                <a:latin typeface="Courier New"/>
                <a:cs typeface="Courier New"/>
              </a:rPr>
              <a:t> </a:t>
            </a:r>
            <a:r>
              <a:rPr dirty="0" sz="550" spc="-25">
                <a:latin typeface="Courier New"/>
                <a:cs typeface="Courier New"/>
              </a:rPr>
              <a:t>DO</a:t>
            </a:r>
            <a:endParaRPr sz="550">
              <a:latin typeface="Courier New"/>
              <a:cs typeface="Courier New"/>
            </a:endParaRPr>
          </a:p>
          <a:p>
            <a:pPr marL="362585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D:</a:t>
            </a:r>
            <a:r>
              <a:rPr dirty="0" sz="550" spc="4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=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1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/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(i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*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PI)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*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((f4-f2)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*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sin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(i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*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OMEGA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*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T)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-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(f3-f1)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*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sin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(i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*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OMEGA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*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(T-</a:t>
            </a:r>
            <a:r>
              <a:rPr dirty="0" sz="550" spc="-10">
                <a:latin typeface="Courier New"/>
                <a:cs typeface="Courier New"/>
              </a:rPr>
              <a:t>timestep))</a:t>
            </a:r>
            <a:endParaRPr sz="550">
              <a:latin typeface="Courier New"/>
              <a:cs typeface="Courier New"/>
            </a:endParaRPr>
          </a:p>
          <a:p>
            <a:pPr marL="527685" marR="2249805">
              <a:lnSpc>
                <a:spcPct val="110400"/>
              </a:lnSpc>
              <a:spcBef>
                <a:spcPts val="50"/>
              </a:spcBef>
            </a:pPr>
            <a:r>
              <a:rPr dirty="0" sz="550">
                <a:latin typeface="Courier New"/>
                <a:cs typeface="Courier New"/>
              </a:rPr>
              <a:t>+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(f4-f3-f2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+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f1)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/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(paso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tiempo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*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i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*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OMEGA)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*</a:t>
            </a:r>
            <a:r>
              <a:rPr dirty="0" sz="550" spc="50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(cos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(i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*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OMEGA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*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T)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-cos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(i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*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OMEGA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*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(T-</a:t>
            </a:r>
            <a:r>
              <a:rPr dirty="0" sz="550" spc="-10">
                <a:latin typeface="Courier New"/>
                <a:cs typeface="Courier New"/>
              </a:rPr>
              <a:t>timestep))))</a:t>
            </a:r>
            <a:endParaRPr sz="55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175"/>
              </a:spcBef>
            </a:pPr>
            <a:endParaRPr sz="550">
              <a:latin typeface="Courier New"/>
              <a:cs typeface="Courier New"/>
            </a:endParaRPr>
          </a:p>
          <a:p>
            <a:pPr marL="362585">
              <a:lnSpc>
                <a:spcPct val="100000"/>
              </a:lnSpc>
            </a:pPr>
            <a:r>
              <a:rPr dirty="0" sz="550">
                <a:latin typeface="Courier New"/>
                <a:cs typeface="Courier New"/>
              </a:rPr>
              <a:t>reF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[i]: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=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reF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[i]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+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D</a:t>
            </a:r>
            <a:endParaRPr sz="55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225"/>
              </a:spcBef>
            </a:pPr>
            <a:endParaRPr sz="550">
              <a:latin typeface="Courier New"/>
              <a:cs typeface="Courier New"/>
            </a:endParaRPr>
          </a:p>
          <a:p>
            <a:pPr marL="362585">
              <a:lnSpc>
                <a:spcPct val="100000"/>
              </a:lnSpc>
            </a:pPr>
            <a:r>
              <a:rPr dirty="0" sz="550">
                <a:latin typeface="Courier New"/>
                <a:cs typeface="Courier New"/>
              </a:rPr>
              <a:t>D:</a:t>
            </a:r>
            <a:r>
              <a:rPr dirty="0" sz="550" spc="3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=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1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/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(i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*</a:t>
            </a:r>
            <a:r>
              <a:rPr dirty="0" sz="550" spc="4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PI)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*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(-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(f4-f2)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*</a:t>
            </a:r>
            <a:r>
              <a:rPr dirty="0" sz="550" spc="4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cos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(i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*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OMEGA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*</a:t>
            </a:r>
            <a:r>
              <a:rPr dirty="0" sz="550" spc="4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T)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+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(f3-f1)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*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cos</a:t>
            </a:r>
            <a:r>
              <a:rPr dirty="0" sz="550" spc="4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(i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*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OMEGA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*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(T-</a:t>
            </a:r>
            <a:r>
              <a:rPr dirty="0" sz="550" spc="-10">
                <a:latin typeface="Courier New"/>
                <a:cs typeface="Courier New"/>
              </a:rPr>
              <a:t>timestep))</a:t>
            </a:r>
            <a:endParaRPr sz="550">
              <a:latin typeface="Courier New"/>
              <a:cs typeface="Courier New"/>
            </a:endParaRPr>
          </a:p>
        </p:txBody>
      </p:sp>
    </p:spTree>
  </p:cSld>
  <p:clrMapOvr>
    <a:masterClrMapping/>
  </p:clrMapOvr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3" name="object 3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4" name="object 4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678"/>
                  </a:lnTo>
                  <a:lnTo>
                    <a:pt x="142755" y="98678"/>
                  </a:lnTo>
                  <a:lnTo>
                    <a:pt x="136180" y="99986"/>
                  </a:lnTo>
                  <a:lnTo>
                    <a:pt x="104587" y="124182"/>
                  </a:lnTo>
                  <a:lnTo>
                    <a:pt x="98048" y="143385"/>
                  </a:lnTo>
                  <a:lnTo>
                    <a:pt x="98048" y="569369"/>
                  </a:lnTo>
                  <a:lnTo>
                    <a:pt x="117977" y="603813"/>
                  </a:lnTo>
                  <a:lnTo>
                    <a:pt x="142755" y="614076"/>
                  </a:lnTo>
                  <a:lnTo>
                    <a:pt x="1886711" y="614076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4076"/>
                  </a:moveTo>
                  <a:lnTo>
                    <a:pt x="1744971" y="614076"/>
                  </a:lnTo>
                  <a:lnTo>
                    <a:pt x="1751545" y="612768"/>
                  </a:lnTo>
                  <a:lnTo>
                    <a:pt x="1764174" y="607537"/>
                  </a:lnTo>
                  <a:lnTo>
                    <a:pt x="1788370" y="575944"/>
                  </a:lnTo>
                  <a:lnTo>
                    <a:pt x="1789678" y="569369"/>
                  </a:lnTo>
                  <a:lnTo>
                    <a:pt x="1789678" y="143385"/>
                  </a:lnTo>
                  <a:lnTo>
                    <a:pt x="1769748" y="108942"/>
                  </a:lnTo>
                  <a:lnTo>
                    <a:pt x="1744971" y="98678"/>
                  </a:lnTo>
                  <a:lnTo>
                    <a:pt x="1886711" y="98678"/>
                  </a:lnTo>
                  <a:lnTo>
                    <a:pt x="1886711" y="614076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2932176" y="500508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1982" y="528634"/>
                  </a:moveTo>
                  <a:lnTo>
                    <a:pt x="52863" y="528634"/>
                  </a:lnTo>
                  <a:lnTo>
                    <a:pt x="49392" y="528502"/>
                  </a:lnTo>
                  <a:lnTo>
                    <a:pt x="13028" y="510594"/>
                  </a:lnTo>
                  <a:lnTo>
                    <a:pt x="0" y="479207"/>
                  </a:lnTo>
                  <a:lnTo>
                    <a:pt x="0" y="475770"/>
                  </a:lnTo>
                  <a:lnTo>
                    <a:pt x="0" y="49361"/>
                  </a:lnTo>
                  <a:lnTo>
                    <a:pt x="17937" y="12885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775"/>
                  </a:lnTo>
                  <a:lnTo>
                    <a:pt x="1704845" y="49361"/>
                  </a:lnTo>
                  <a:lnTo>
                    <a:pt x="1704845" y="479207"/>
                  </a:lnTo>
                  <a:lnTo>
                    <a:pt x="1686907" y="515286"/>
                  </a:lnTo>
                  <a:lnTo>
                    <a:pt x="1655453" y="528502"/>
                  </a:lnTo>
                  <a:lnTo>
                    <a:pt x="1651982" y="52863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" name="object 6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266"/>
              <a:ext cx="145374" cy="145374"/>
            </a:xfrm>
            <a:prstGeom prst="rect">
              <a:avLst/>
            </a:prstGeom>
          </p:spPr>
        </p:pic>
      </p:grpSp>
      <p:sp>
        <p:nvSpPr>
          <p:cNvPr id="7" name="object 7" descr=""/>
          <p:cNvSpPr txBox="1"/>
          <p:nvPr/>
        </p:nvSpPr>
        <p:spPr>
          <a:xfrm>
            <a:off x="3519868" y="811611"/>
            <a:ext cx="52959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10">
                <a:latin typeface="Arial MT"/>
                <a:cs typeface="Arial MT"/>
              </a:rPr>
              <a:t>Traduciendo...</a:t>
            </a:r>
            <a:endParaRPr sz="600">
              <a:latin typeface="Arial MT"/>
              <a:cs typeface="Arial MT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1413900" y="165100"/>
            <a:ext cx="3068955" cy="69977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r" marR="3048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  <a:p>
            <a:pPr marL="38100" marR="501650" indent="165100">
              <a:lnSpc>
                <a:spcPts val="1460"/>
              </a:lnSpc>
              <a:spcBef>
                <a:spcPts val="100"/>
              </a:spcBef>
            </a:pPr>
            <a:r>
              <a:rPr dirty="0" baseline="25252" sz="825" spc="-217">
                <a:latin typeface="Courier New"/>
                <a:cs typeface="Courier New"/>
              </a:rPr>
              <a:t>+</a:t>
            </a:r>
            <a:r>
              <a:rPr dirty="0" sz="550" spc="-145">
                <a:latin typeface="Courier New"/>
                <a:cs typeface="Courier New"/>
              </a:rPr>
              <a:t>(si</a:t>
            </a:r>
            <a:r>
              <a:rPr dirty="0" baseline="25252" sz="825" spc="-217">
                <a:latin typeface="Courier New"/>
                <a:cs typeface="Courier New"/>
              </a:rPr>
              <a:t>(</a:t>
            </a:r>
            <a:r>
              <a:rPr dirty="0" sz="550" spc="-145">
                <a:latin typeface="Courier New"/>
                <a:cs typeface="Courier New"/>
              </a:rPr>
              <a:t>n</a:t>
            </a:r>
            <a:r>
              <a:rPr dirty="0" baseline="25252" sz="825" spc="-217">
                <a:latin typeface="Courier New"/>
                <a:cs typeface="Courier New"/>
              </a:rPr>
              <a:t>f4-</a:t>
            </a:r>
            <a:r>
              <a:rPr dirty="0" sz="550" spc="-130">
                <a:latin typeface="Courier New"/>
                <a:cs typeface="Courier New"/>
              </a:rPr>
              <a:t>(</a:t>
            </a:r>
            <a:r>
              <a:rPr dirty="0" baseline="25252" sz="825" spc="-195">
                <a:latin typeface="Courier New"/>
                <a:cs typeface="Courier New"/>
              </a:rPr>
              <a:t>f</a:t>
            </a:r>
            <a:r>
              <a:rPr dirty="0" sz="550" spc="-130">
                <a:latin typeface="Courier New"/>
                <a:cs typeface="Courier New"/>
              </a:rPr>
              <a:t>i</a:t>
            </a:r>
            <a:r>
              <a:rPr dirty="0" baseline="25252" sz="825" spc="-195">
                <a:latin typeface="Courier New"/>
                <a:cs typeface="Courier New"/>
              </a:rPr>
              <a:t>3-</a:t>
            </a:r>
            <a:r>
              <a:rPr dirty="0" sz="550" spc="-90">
                <a:latin typeface="Courier New"/>
                <a:cs typeface="Courier New"/>
              </a:rPr>
              <a:t>*</a:t>
            </a:r>
            <a:r>
              <a:rPr dirty="0" baseline="25252" sz="825" spc="-135">
                <a:latin typeface="Courier New"/>
                <a:cs typeface="Courier New"/>
              </a:rPr>
              <a:t>f2</a:t>
            </a:r>
            <a:r>
              <a:rPr dirty="0" sz="550" spc="-90">
                <a:latin typeface="Courier New"/>
                <a:cs typeface="Courier New"/>
              </a:rPr>
              <a:t>OME</a:t>
            </a:r>
            <a:r>
              <a:rPr dirty="0" baseline="25252" sz="825" spc="-135">
                <a:latin typeface="Courier New"/>
                <a:cs typeface="Courier New"/>
              </a:rPr>
              <a:t>+</a:t>
            </a:r>
            <a:r>
              <a:rPr dirty="0" sz="550" spc="-90">
                <a:latin typeface="Courier New"/>
                <a:cs typeface="Courier New"/>
              </a:rPr>
              <a:t>GA</a:t>
            </a:r>
            <a:r>
              <a:rPr dirty="0" baseline="25252" sz="825" spc="-135">
                <a:latin typeface="Courier New"/>
                <a:cs typeface="Courier New"/>
              </a:rPr>
              <a:t>f1)</a:t>
            </a:r>
            <a:r>
              <a:rPr dirty="0" sz="550" spc="-90">
                <a:latin typeface="Courier New"/>
                <a:cs typeface="Courier New"/>
              </a:rPr>
              <a:t>*</a:t>
            </a:r>
            <a:r>
              <a:rPr dirty="0" sz="550" spc="145">
                <a:latin typeface="Courier New"/>
                <a:cs typeface="Courier New"/>
              </a:rPr>
              <a:t> </a:t>
            </a:r>
            <a:r>
              <a:rPr dirty="0" sz="550" spc="-105">
                <a:latin typeface="Courier New"/>
                <a:cs typeface="Courier New"/>
              </a:rPr>
              <a:t>T</a:t>
            </a:r>
            <a:r>
              <a:rPr dirty="0" baseline="25252" sz="825" spc="-157">
                <a:latin typeface="Courier New"/>
                <a:cs typeface="Courier New"/>
              </a:rPr>
              <a:t>/</a:t>
            </a:r>
            <a:r>
              <a:rPr dirty="0" sz="550" spc="-105">
                <a:latin typeface="Courier New"/>
                <a:cs typeface="Courier New"/>
              </a:rPr>
              <a:t>)</a:t>
            </a:r>
            <a:r>
              <a:rPr dirty="0" baseline="25252" sz="825" spc="-157">
                <a:latin typeface="Courier New"/>
                <a:cs typeface="Courier New"/>
              </a:rPr>
              <a:t>(p</a:t>
            </a:r>
            <a:r>
              <a:rPr dirty="0" sz="550" spc="-105">
                <a:latin typeface="Courier New"/>
                <a:cs typeface="Courier New"/>
              </a:rPr>
              <a:t>-</a:t>
            </a:r>
            <a:r>
              <a:rPr dirty="0" baseline="25252" sz="825" spc="-240">
                <a:latin typeface="Courier New"/>
                <a:cs typeface="Courier New"/>
              </a:rPr>
              <a:t>a</a:t>
            </a:r>
            <a:r>
              <a:rPr dirty="0" sz="550" spc="-160">
                <a:latin typeface="Courier New"/>
                <a:cs typeface="Courier New"/>
              </a:rPr>
              <a:t>s</a:t>
            </a:r>
            <a:r>
              <a:rPr dirty="0" baseline="25252" sz="825" spc="-240">
                <a:latin typeface="Courier New"/>
                <a:cs typeface="Courier New"/>
              </a:rPr>
              <a:t>s</a:t>
            </a:r>
            <a:r>
              <a:rPr dirty="0" sz="550" spc="-160">
                <a:latin typeface="Courier New"/>
                <a:cs typeface="Courier New"/>
              </a:rPr>
              <a:t>i</a:t>
            </a:r>
            <a:r>
              <a:rPr dirty="0" baseline="25252" sz="825" spc="-240">
                <a:latin typeface="Courier New"/>
                <a:cs typeface="Courier New"/>
              </a:rPr>
              <a:t>o</a:t>
            </a:r>
            <a:r>
              <a:rPr dirty="0" sz="550" spc="-160">
                <a:latin typeface="Courier New"/>
                <a:cs typeface="Courier New"/>
              </a:rPr>
              <a:t>n</a:t>
            </a:r>
            <a:r>
              <a:rPr dirty="0" sz="550" spc="150">
                <a:latin typeface="Courier New"/>
                <a:cs typeface="Courier New"/>
              </a:rPr>
              <a:t> </a:t>
            </a:r>
            <a:r>
              <a:rPr dirty="0" sz="550" spc="-160">
                <a:latin typeface="Courier New"/>
                <a:cs typeface="Courier New"/>
              </a:rPr>
              <a:t>(</a:t>
            </a:r>
            <a:r>
              <a:rPr dirty="0" baseline="25252" sz="825" spc="-240">
                <a:latin typeface="Courier New"/>
                <a:cs typeface="Courier New"/>
              </a:rPr>
              <a:t>d</a:t>
            </a:r>
            <a:r>
              <a:rPr dirty="0" sz="550" spc="-160">
                <a:latin typeface="Courier New"/>
                <a:cs typeface="Courier New"/>
              </a:rPr>
              <a:t>i</a:t>
            </a:r>
            <a:r>
              <a:rPr dirty="0" baseline="25252" sz="825" spc="-240">
                <a:latin typeface="Courier New"/>
                <a:cs typeface="Courier New"/>
              </a:rPr>
              <a:t>e</a:t>
            </a:r>
            <a:r>
              <a:rPr dirty="0" baseline="25252" sz="825" spc="217">
                <a:latin typeface="Courier New"/>
                <a:cs typeface="Courier New"/>
              </a:rPr>
              <a:t> </a:t>
            </a:r>
            <a:r>
              <a:rPr dirty="0" sz="550" spc="-100">
                <a:latin typeface="Courier New"/>
                <a:cs typeface="Courier New"/>
              </a:rPr>
              <a:t>*</a:t>
            </a:r>
            <a:r>
              <a:rPr dirty="0" baseline="25252" sz="825" spc="-150">
                <a:latin typeface="Courier New"/>
                <a:cs typeface="Courier New"/>
              </a:rPr>
              <a:t>tie</a:t>
            </a:r>
            <a:r>
              <a:rPr dirty="0" sz="550" spc="-100">
                <a:latin typeface="Courier New"/>
                <a:cs typeface="Courier New"/>
              </a:rPr>
              <a:t>O</a:t>
            </a:r>
            <a:r>
              <a:rPr dirty="0" baseline="25252" sz="825" spc="-150">
                <a:latin typeface="Courier New"/>
                <a:cs typeface="Courier New"/>
              </a:rPr>
              <a:t>m</a:t>
            </a:r>
            <a:r>
              <a:rPr dirty="0" sz="550" spc="-100">
                <a:latin typeface="Courier New"/>
                <a:cs typeface="Courier New"/>
              </a:rPr>
              <a:t>M</a:t>
            </a:r>
            <a:r>
              <a:rPr dirty="0" baseline="25252" sz="825" spc="-150">
                <a:latin typeface="Courier New"/>
                <a:cs typeface="Courier New"/>
              </a:rPr>
              <a:t>p</a:t>
            </a:r>
            <a:r>
              <a:rPr dirty="0" sz="550" spc="-100">
                <a:latin typeface="Courier New"/>
                <a:cs typeface="Courier New"/>
              </a:rPr>
              <a:t>E</a:t>
            </a:r>
            <a:r>
              <a:rPr dirty="0" baseline="25252" sz="825" spc="-150">
                <a:latin typeface="Courier New"/>
                <a:cs typeface="Courier New"/>
              </a:rPr>
              <a:t>o</a:t>
            </a:r>
            <a:r>
              <a:rPr dirty="0" sz="550" spc="-100">
                <a:latin typeface="Courier New"/>
                <a:cs typeface="Courier New"/>
              </a:rPr>
              <a:t>GA</a:t>
            </a:r>
            <a:r>
              <a:rPr dirty="0" baseline="25252" sz="825" spc="-150">
                <a:latin typeface="Courier New"/>
                <a:cs typeface="Courier New"/>
              </a:rPr>
              <a:t>*</a:t>
            </a:r>
            <a:r>
              <a:rPr dirty="0" sz="550" spc="-100">
                <a:latin typeface="Courier New"/>
                <a:cs typeface="Courier New"/>
              </a:rPr>
              <a:t>*</a:t>
            </a:r>
            <a:r>
              <a:rPr dirty="0" baseline="25252" sz="825" spc="-150">
                <a:latin typeface="Courier New"/>
                <a:cs typeface="Courier New"/>
              </a:rPr>
              <a:t>i</a:t>
            </a:r>
            <a:r>
              <a:rPr dirty="0" sz="550" spc="-100">
                <a:latin typeface="Courier New"/>
                <a:cs typeface="Courier New"/>
              </a:rPr>
              <a:t>(T</a:t>
            </a:r>
            <a:r>
              <a:rPr dirty="0" baseline="25252" sz="825" spc="-150">
                <a:latin typeface="Courier New"/>
                <a:cs typeface="Courier New"/>
              </a:rPr>
              <a:t>*</a:t>
            </a:r>
            <a:r>
              <a:rPr dirty="0" sz="550" spc="-100">
                <a:latin typeface="Courier New"/>
                <a:cs typeface="Courier New"/>
              </a:rPr>
              <a:t>-</a:t>
            </a:r>
            <a:r>
              <a:rPr dirty="0" sz="550" spc="-110">
                <a:latin typeface="Courier New"/>
                <a:cs typeface="Courier New"/>
              </a:rPr>
              <a:t>t</a:t>
            </a:r>
            <a:r>
              <a:rPr dirty="0" baseline="25252" sz="825" spc="-165">
                <a:latin typeface="Courier New"/>
                <a:cs typeface="Courier New"/>
              </a:rPr>
              <a:t>O</a:t>
            </a:r>
            <a:r>
              <a:rPr dirty="0" sz="550" spc="-110">
                <a:latin typeface="Courier New"/>
                <a:cs typeface="Courier New"/>
              </a:rPr>
              <a:t>i</a:t>
            </a:r>
            <a:r>
              <a:rPr dirty="0" baseline="25252" sz="825" spc="-165">
                <a:latin typeface="Courier New"/>
                <a:cs typeface="Courier New"/>
              </a:rPr>
              <a:t>M</a:t>
            </a:r>
            <a:r>
              <a:rPr dirty="0" sz="550" spc="-110">
                <a:latin typeface="Courier New"/>
                <a:cs typeface="Courier New"/>
              </a:rPr>
              <a:t>m</a:t>
            </a:r>
            <a:r>
              <a:rPr dirty="0" baseline="25252" sz="825" spc="-165">
                <a:latin typeface="Courier New"/>
                <a:cs typeface="Courier New"/>
              </a:rPr>
              <a:t>E</a:t>
            </a:r>
            <a:r>
              <a:rPr dirty="0" sz="550" spc="-110">
                <a:latin typeface="Courier New"/>
                <a:cs typeface="Courier New"/>
              </a:rPr>
              <a:t>e</a:t>
            </a:r>
            <a:r>
              <a:rPr dirty="0" baseline="25252" sz="825" spc="-165">
                <a:latin typeface="Courier New"/>
                <a:cs typeface="Courier New"/>
              </a:rPr>
              <a:t>G</a:t>
            </a:r>
            <a:r>
              <a:rPr dirty="0" sz="550" spc="-110">
                <a:latin typeface="Courier New"/>
                <a:cs typeface="Courier New"/>
              </a:rPr>
              <a:t>s</a:t>
            </a:r>
            <a:r>
              <a:rPr dirty="0" baseline="25252" sz="825" spc="-165">
                <a:latin typeface="Courier New"/>
                <a:cs typeface="Courier New"/>
              </a:rPr>
              <a:t>A</a:t>
            </a:r>
            <a:r>
              <a:rPr dirty="0" sz="550" spc="-110">
                <a:latin typeface="Courier New"/>
                <a:cs typeface="Courier New"/>
              </a:rPr>
              <a:t>t</a:t>
            </a:r>
            <a:r>
              <a:rPr dirty="0" baseline="25252" sz="825" spc="-165">
                <a:latin typeface="Courier New"/>
                <a:cs typeface="Courier New"/>
              </a:rPr>
              <a:t>)</a:t>
            </a:r>
            <a:r>
              <a:rPr dirty="0" sz="550" spc="-110">
                <a:latin typeface="Courier New"/>
                <a:cs typeface="Courier New"/>
              </a:rPr>
              <a:t>ep</a:t>
            </a:r>
            <a:r>
              <a:rPr dirty="0" baseline="25252" sz="825" spc="-165">
                <a:latin typeface="Courier New"/>
                <a:cs typeface="Courier New"/>
              </a:rPr>
              <a:t>*</a:t>
            </a:r>
            <a:r>
              <a:rPr dirty="0" sz="550" spc="-110">
                <a:latin typeface="Courier New"/>
                <a:cs typeface="Courier New"/>
              </a:rPr>
              <a:t>)))) </a:t>
            </a:r>
            <a:r>
              <a:rPr dirty="0" sz="550">
                <a:latin typeface="Courier New"/>
                <a:cs typeface="Courier New"/>
              </a:rPr>
              <a:t>imF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[i]: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=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imF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[i]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+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D</a:t>
            </a:r>
            <a:endParaRPr sz="550">
              <a:latin typeface="Courier New"/>
              <a:cs typeface="Courier New"/>
            </a:endParaRPr>
          </a:p>
          <a:p>
            <a:pPr marL="38100">
              <a:lnSpc>
                <a:spcPts val="595"/>
              </a:lnSpc>
            </a:pPr>
            <a:r>
              <a:rPr dirty="0" sz="550">
                <a:latin typeface="Courier New"/>
                <a:cs typeface="Courier New"/>
              </a:rPr>
              <a:t>absF</a:t>
            </a:r>
            <a:r>
              <a:rPr dirty="0" sz="550" spc="4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[i]: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=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sqrt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(reF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[i]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**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2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+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imF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[i]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**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 spc="-25">
                <a:latin typeface="Courier New"/>
                <a:cs typeface="Courier New"/>
              </a:rPr>
              <a:t>2)</a:t>
            </a:r>
            <a:endParaRPr sz="550">
              <a:latin typeface="Courier New"/>
              <a:cs typeface="Courier New"/>
            </a:endParaRPr>
          </a:p>
          <a:p>
            <a:pPr marL="38100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SI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imF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[i]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&lt;1E-</a:t>
            </a:r>
            <a:r>
              <a:rPr dirty="0" sz="550" spc="-25">
                <a:latin typeface="Courier New"/>
                <a:cs typeface="Courier New"/>
              </a:rPr>
              <a:t>10</a:t>
            </a:r>
            <a:endParaRPr sz="550">
              <a:latin typeface="Courier New"/>
              <a:cs typeface="Courier New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089080" y="3051699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5595687" y="3031876"/>
            <a:ext cx="1841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169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333573" y="832756"/>
            <a:ext cx="1807210" cy="600710"/>
          </a:xfrm>
          <a:prstGeom prst="rect">
            <a:avLst/>
          </a:prstGeom>
        </p:spPr>
        <p:txBody>
          <a:bodyPr wrap="square" lIns="0" tIns="27305" rIns="0" bIns="0" rtlCol="0" vert="horz">
            <a:spAutoFit/>
          </a:bodyPr>
          <a:lstStyle/>
          <a:p>
            <a:pPr marL="118110">
              <a:lnSpc>
                <a:spcPct val="100000"/>
              </a:lnSpc>
              <a:spcBef>
                <a:spcPts val="215"/>
              </a:spcBef>
            </a:pPr>
            <a:r>
              <a:rPr dirty="0" sz="550" spc="-10">
                <a:latin typeface="Courier New"/>
                <a:cs typeface="Courier New"/>
              </a:rPr>
              <a:t>ENTONCES</a:t>
            </a:r>
            <a:endParaRPr sz="550">
              <a:latin typeface="Courier New"/>
              <a:cs typeface="Courier New"/>
            </a:endParaRPr>
          </a:p>
          <a:p>
            <a:pPr marL="118110" marR="1007744" indent="105410">
              <a:lnSpc>
                <a:spcPct val="110400"/>
              </a:lnSpc>
              <a:spcBef>
                <a:spcPts val="50"/>
              </a:spcBef>
            </a:pPr>
            <a:r>
              <a:rPr dirty="0" sz="550">
                <a:latin typeface="Courier New"/>
                <a:cs typeface="Courier New"/>
              </a:rPr>
              <a:t>angF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[i]: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=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0 </a:t>
            </a:r>
            <a:r>
              <a:rPr dirty="0" sz="550" spc="-25">
                <a:latin typeface="Courier New"/>
                <a:cs typeface="Courier New"/>
              </a:rPr>
              <a:t>MÁS</a:t>
            </a:r>
            <a:endParaRPr sz="550">
              <a:latin typeface="Courier New"/>
              <a:cs typeface="Courier New"/>
            </a:endParaRPr>
          </a:p>
          <a:p>
            <a:pPr marL="118110" marR="5080" indent="105410">
              <a:lnSpc>
                <a:spcPct val="110400"/>
              </a:lnSpc>
            </a:pPr>
            <a:r>
              <a:rPr dirty="0" sz="550">
                <a:latin typeface="Courier New"/>
                <a:cs typeface="Courier New"/>
              </a:rPr>
              <a:t>angF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[i]: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=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atan2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(imF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[i],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reF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 spc="-20">
                <a:latin typeface="Courier New"/>
                <a:cs typeface="Courier New"/>
              </a:rPr>
              <a:t>[i]) </a:t>
            </a:r>
            <a:r>
              <a:rPr dirty="0" sz="550">
                <a:latin typeface="Courier New"/>
                <a:cs typeface="Courier New"/>
              </a:rPr>
              <a:t>TERMINARA</a:t>
            </a:r>
            <a:r>
              <a:rPr dirty="0" sz="550" spc="155">
                <a:latin typeface="Courier New"/>
                <a:cs typeface="Courier New"/>
              </a:rPr>
              <a:t> </a:t>
            </a:r>
            <a:r>
              <a:rPr dirty="0" sz="550" spc="-25">
                <a:latin typeface="Courier New"/>
                <a:cs typeface="Courier New"/>
              </a:rPr>
              <a:t>SI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10">
                <a:latin typeface="Courier New"/>
                <a:cs typeface="Courier New"/>
              </a:rPr>
              <a:t>ENDFOR</a:t>
            </a:r>
            <a:endParaRPr sz="550">
              <a:latin typeface="Courier New"/>
              <a:cs typeface="Courier New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1089080" y="1493549"/>
            <a:ext cx="5403215" cy="12744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51130" marR="4894580">
              <a:lnSpc>
                <a:spcPct val="118300"/>
              </a:lnSpc>
              <a:spcBef>
                <a:spcPts val="95"/>
              </a:spcBef>
            </a:pPr>
            <a:r>
              <a:rPr dirty="0" sz="550" spc="-10">
                <a:latin typeface="Courier New"/>
                <a:cs typeface="Courier New"/>
              </a:rPr>
              <a:t>ENDEXEC ENDMODEL</a:t>
            </a:r>
            <a:endParaRPr sz="55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</a:pPr>
            <a:endParaRPr sz="55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545"/>
              </a:spcBef>
            </a:pP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800" b="1">
                <a:latin typeface="Times New Roman"/>
                <a:cs typeface="Times New Roman"/>
              </a:rPr>
              <a:t>5.5.2</a:t>
            </a:r>
            <a:r>
              <a:rPr dirty="0" sz="800" spc="7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El</a:t>
            </a:r>
            <a:r>
              <a:rPr dirty="0" sz="800" spc="7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enfoque</a:t>
            </a:r>
            <a:r>
              <a:rPr dirty="0" sz="800" spc="70" b="1">
                <a:latin typeface="Times New Roman"/>
                <a:cs typeface="Times New Roman"/>
              </a:rPr>
              <a:t> </a:t>
            </a:r>
            <a:r>
              <a:rPr dirty="0" sz="800" spc="-10" b="1">
                <a:latin typeface="Times New Roman"/>
                <a:cs typeface="Times New Roman"/>
              </a:rPr>
              <a:t>manual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crear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soporte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externo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maneras.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haciendo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Editar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definiciones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ts val="950"/>
              </a:lnSpc>
              <a:spcBef>
                <a:spcPts val="340"/>
              </a:spcBef>
            </a:pP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diálogo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componentes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luego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haga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Guardar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como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(preferible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/</a:t>
            </a:r>
            <a:r>
              <a:rPr dirty="0" sz="800" spc="145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MOD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ts val="950"/>
              </a:lnSpc>
            </a:pPr>
            <a:r>
              <a:rPr dirty="0" sz="800">
                <a:latin typeface="Times New Roman"/>
                <a:cs typeface="Times New Roman"/>
              </a:rPr>
              <a:t>directorio).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simplemente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dará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copia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otra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forma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través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de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ts val="919"/>
              </a:lnSpc>
              <a:spcBef>
                <a:spcPts val="340"/>
              </a:spcBef>
            </a:pPr>
            <a:r>
              <a:rPr dirty="0" sz="800" i="1">
                <a:latin typeface="Times New Roman"/>
                <a:cs typeface="Times New Roman"/>
              </a:rPr>
              <a:t>Biblioteca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Nuevo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objeto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Modelar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sup-file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crear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soporte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cero.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Ambas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opciones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usan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ts val="919"/>
              </a:lnSpc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cuadro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diálogo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Editar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definiciones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resultado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final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soporte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carga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través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MODELS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spc="-10" i="1">
                <a:latin typeface="Times New Roman"/>
                <a:cs typeface="Times New Roman"/>
              </a:rPr>
              <a:t>Archivos</a:t>
            </a:r>
            <a:endParaRPr sz="800">
              <a:latin typeface="Times New Roman"/>
              <a:cs typeface="Times New Roman"/>
            </a:endParaRPr>
          </a:p>
        </p:txBody>
      </p:sp>
      <p:grpSp>
        <p:nvGrpSpPr>
          <p:cNvPr id="13" name="object 13" descr=""/>
          <p:cNvGrpSpPr/>
          <p:nvPr/>
        </p:nvGrpSpPr>
        <p:grpSpPr>
          <a:xfrm>
            <a:off x="368299" y="3500508"/>
            <a:ext cx="661035" cy="13335"/>
            <a:chOff x="368299" y="3500508"/>
            <a:chExt cx="661035" cy="13335"/>
          </a:xfrm>
        </p:grpSpPr>
        <p:sp>
          <p:nvSpPr>
            <p:cNvPr id="14" name="object 14" descr=""/>
            <p:cNvSpPr/>
            <p:nvPr/>
          </p:nvSpPr>
          <p:spPr>
            <a:xfrm>
              <a:off x="368299" y="3500508"/>
              <a:ext cx="661035" cy="6985"/>
            </a:xfrm>
            <a:custGeom>
              <a:avLst/>
              <a:gdLst/>
              <a:ahLst/>
              <a:cxnLst/>
              <a:rect l="l" t="t" r="r" b="b"/>
              <a:pathLst>
                <a:path w="661035" h="6985">
                  <a:moveTo>
                    <a:pt x="660792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660792" y="0"/>
                  </a:lnTo>
                  <a:lnTo>
                    <a:pt x="660792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368287" y="3500513"/>
              <a:ext cx="661035" cy="13335"/>
            </a:xfrm>
            <a:custGeom>
              <a:avLst/>
              <a:gdLst/>
              <a:ahLst/>
              <a:cxnLst/>
              <a:rect l="l" t="t" r="r" b="b"/>
              <a:pathLst>
                <a:path w="661035" h="13335">
                  <a:moveTo>
                    <a:pt x="660793" y="0"/>
                  </a:moveTo>
                  <a:lnTo>
                    <a:pt x="654189" y="6604"/>
                  </a:lnTo>
                  <a:lnTo>
                    <a:pt x="0" y="6604"/>
                  </a:lnTo>
                  <a:lnTo>
                    <a:pt x="0" y="13208"/>
                  </a:lnTo>
                  <a:lnTo>
                    <a:pt x="654189" y="13208"/>
                  </a:lnTo>
                  <a:lnTo>
                    <a:pt x="660793" y="13208"/>
                  </a:lnTo>
                  <a:lnTo>
                    <a:pt x="660793" y="6604"/>
                  </a:lnTo>
                  <a:lnTo>
                    <a:pt x="660793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368299" y="3500508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" name="object 17" descr=""/>
          <p:cNvSpPr txBox="1"/>
          <p:nvPr/>
        </p:nvSpPr>
        <p:spPr>
          <a:xfrm>
            <a:off x="379347" y="3560510"/>
            <a:ext cx="64325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170</a:t>
            </a:r>
            <a:r>
              <a:rPr dirty="0" sz="800" spc="30" b="1">
                <a:latin typeface="Arial"/>
                <a:cs typeface="Arial"/>
              </a:rPr>
              <a:t> </a:t>
            </a:r>
            <a:r>
              <a:rPr dirty="0" sz="800" b="1">
                <a:latin typeface="Arial"/>
                <a:cs typeface="Arial"/>
              </a:rPr>
              <a:t>de</a:t>
            </a:r>
            <a:r>
              <a:rPr dirty="0" sz="800" spc="35" b="1">
                <a:latin typeface="Arial"/>
                <a:cs typeface="Arial"/>
              </a:rPr>
              <a:t> </a:t>
            </a:r>
            <a:r>
              <a:rPr dirty="0" sz="800" spc="-10" b="1">
                <a:latin typeface="Arial"/>
                <a:cs typeface="Arial"/>
              </a:rPr>
              <a:t>1189.</a:t>
            </a:r>
            <a:endParaRPr sz="800">
              <a:latin typeface="Arial"/>
              <a:cs typeface="Arial"/>
            </a:endParaRPr>
          </a:p>
        </p:txBody>
      </p:sp>
      <p:sp>
        <p:nvSpPr>
          <p:cNvPr id="20" name="object 20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21" name="object 21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124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18" name="object 18" descr=""/>
          <p:cNvSpPr txBox="1"/>
          <p:nvPr/>
        </p:nvSpPr>
        <p:spPr>
          <a:xfrm>
            <a:off x="831370" y="3732316"/>
            <a:ext cx="5100955" cy="323215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algn="r" marR="584835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8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avanzado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8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 i="1">
                <a:latin typeface="Times New Roman"/>
                <a:cs typeface="Times New Roman"/>
              </a:rPr>
              <a:t>(sup</a:t>
            </a:r>
            <a:r>
              <a:rPr dirty="0" sz="800" spc="4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/</a:t>
            </a:r>
            <a:r>
              <a:rPr dirty="0" sz="800" spc="4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mod)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.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395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enfoque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manual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requiere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haya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terminado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necesita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saber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número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todas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entradas,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salidas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Ingrese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Biblioteca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 i="1">
                <a:latin typeface="Times New Roman"/>
                <a:cs typeface="Times New Roman"/>
              </a:rPr>
              <a:t>Nuevo</a:t>
            </a:r>
            <a:endParaRPr sz="800">
              <a:latin typeface="Times New Roman"/>
              <a:cs typeface="Times New Roman"/>
            </a:endParaRPr>
          </a:p>
          <a:p>
            <a:pPr marL="1056640">
              <a:lnSpc>
                <a:spcPts val="919"/>
              </a:lnSpc>
              <a:spcBef>
                <a:spcPts val="340"/>
              </a:spcBef>
            </a:pPr>
            <a:r>
              <a:rPr dirty="0" sz="800" i="1">
                <a:latin typeface="Times New Roman"/>
                <a:cs typeface="Times New Roman"/>
              </a:rPr>
              <a:t>objetos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Suplemento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modelo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elemento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realizará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definiciones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spc="-10" i="1">
                <a:latin typeface="Times New Roman"/>
                <a:cs typeface="Times New Roman"/>
              </a:rPr>
              <a:t>edición</a:t>
            </a:r>
            <a:endParaRPr sz="800">
              <a:latin typeface="Times New Roman"/>
              <a:cs typeface="Times New Roman"/>
            </a:endParaRPr>
          </a:p>
          <a:p>
            <a:pPr marL="1056640">
              <a:lnSpc>
                <a:spcPts val="919"/>
              </a:lnSpc>
            </a:pPr>
            <a:r>
              <a:rPr dirty="0" sz="800">
                <a:latin typeface="Times New Roman"/>
                <a:cs typeface="Times New Roman"/>
              </a:rPr>
              <a:t>diálogo.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campo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Datos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estándar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especifique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tamaño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modelo: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número</a:t>
            </a:r>
            <a:endParaRPr sz="800">
              <a:latin typeface="Times New Roman"/>
              <a:cs typeface="Times New Roman"/>
            </a:endParaRPr>
          </a:p>
          <a:p>
            <a:pPr marL="105664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número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figura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5.44.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40"/>
              </a:spcBef>
            </a:pPr>
            <a:endParaRPr sz="800">
              <a:latin typeface="Times New Roman"/>
              <a:cs typeface="Times New Roman"/>
            </a:endParaRPr>
          </a:p>
          <a:p>
            <a:pPr marL="1056640" marR="667385">
              <a:lnSpc>
                <a:spcPct val="113799"/>
              </a:lnSpc>
            </a:pPr>
            <a:r>
              <a:rPr dirty="0" sz="800" spc="10">
                <a:latin typeface="Times New Roman"/>
                <a:cs typeface="Times New Roman"/>
              </a:rPr>
              <a:t>El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texto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 i="1">
                <a:latin typeface="Times New Roman"/>
                <a:cs typeface="Times New Roman"/>
              </a:rPr>
              <a:t>FOURIER.MOD</a:t>
            </a:r>
            <a:r>
              <a:rPr dirty="0" sz="800" spc="20" i="1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tiene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cuatro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nodos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(1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entrada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+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3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salidas)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y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dos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datos,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(FREQ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,</a:t>
            </a:r>
            <a:r>
              <a:rPr dirty="0" sz="800" spc="4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n</a:t>
            </a:r>
            <a:r>
              <a:rPr dirty="0" sz="800" spc="4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),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debe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ingresar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4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2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Num</a:t>
            </a:r>
            <a:r>
              <a:rPr dirty="0" sz="800" spc="4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campos.</a:t>
            </a:r>
            <a:endParaRPr sz="800">
              <a:latin typeface="Times New Roman"/>
              <a:cs typeface="Times New Roman"/>
            </a:endParaRPr>
          </a:p>
          <a:p>
            <a:pPr marL="1056640">
              <a:lnSpc>
                <a:spcPct val="100000"/>
              </a:lnSpc>
              <a:spcBef>
                <a:spcPts val="605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5.44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Especifique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tamaño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modelo.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8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  <a:spcBef>
                <a:spcPts val="5"/>
              </a:spcBef>
            </a:pP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vez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haya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valores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vaya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parte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estilo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cuaderno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pestañas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del</a:t>
            </a:r>
            <a:r>
              <a:rPr dirty="0" sz="800" spc="500">
                <a:latin typeface="Times New Roman"/>
                <a:cs typeface="Times New Roman"/>
              </a:rPr>
              <a:t>  </a:t>
            </a:r>
            <a:r>
              <a:rPr dirty="0" sz="800">
                <a:latin typeface="Times New Roman"/>
                <a:cs typeface="Times New Roman"/>
              </a:rPr>
              <a:t>caja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página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Datos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donde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especifique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valores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5.45.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nombre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de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deben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mismos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utilizados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parte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declaración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DATA</a:t>
            </a:r>
            <a:r>
              <a:rPr dirty="0" sz="800" spc="-220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.mod</a:t>
            </a:r>
            <a:r>
              <a:rPr dirty="0" sz="800" spc="-215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los</a:t>
            </a:r>
            <a:endParaRPr sz="800">
              <a:latin typeface="Times New Roman"/>
              <a:cs typeface="Times New Roman"/>
            </a:endParaRPr>
          </a:p>
          <a:p>
            <a:pPr marL="12700" marR="54610">
              <a:lnSpc>
                <a:spcPct val="105700"/>
              </a:lnSpc>
              <a:spcBef>
                <a:spcPts val="285"/>
              </a:spcBef>
            </a:pPr>
            <a:r>
              <a:rPr dirty="0" sz="800" spc="10" i="1">
                <a:latin typeface="Times New Roman"/>
                <a:cs typeface="Times New Roman"/>
              </a:rPr>
              <a:t>El</a:t>
            </a:r>
            <a:r>
              <a:rPr dirty="0" sz="800" spc="25" i="1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valor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 i="1">
                <a:latin typeface="Times New Roman"/>
                <a:cs typeface="Times New Roman"/>
              </a:rPr>
              <a:t>predeterminado</a:t>
            </a:r>
            <a:r>
              <a:rPr dirty="0" sz="800" spc="25" i="1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aparece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inicialmente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en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el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diálogo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modelos.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Los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valores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predeterminados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se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toman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del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uso</a:t>
            </a:r>
            <a:r>
              <a:rPr dirty="0" sz="800" spc="10">
                <a:latin typeface="Times New Roman"/>
                <a:cs typeface="Times New Roman"/>
              </a:rPr>
              <a:t> Declaraciones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modelo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en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Courier New"/>
                <a:cs typeface="Courier New"/>
              </a:rPr>
              <a:t>DC68.DAT</a:t>
            </a:r>
            <a:r>
              <a:rPr dirty="0" sz="800" spc="-245">
                <a:latin typeface="Courier New"/>
                <a:cs typeface="Courier New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(por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supuesto,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puede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cambiar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estos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valores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individualmente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para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cada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uso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modelo).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Min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Max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restringen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rango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legal.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Aquí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aplica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ninguna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restricción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datos.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valores,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entonces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Min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=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Max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831370" y="7637602"/>
            <a:ext cx="5539105" cy="243903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5.45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parámetros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datos.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87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591820">
              <a:lnSpc>
                <a:spcPct val="105700"/>
              </a:lnSpc>
            </a:pPr>
            <a:r>
              <a:rPr dirty="0" sz="800" i="1">
                <a:latin typeface="Times New Roman"/>
                <a:cs typeface="Times New Roman"/>
              </a:rPr>
              <a:t>El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parámetro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establece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0,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significa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cadena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texto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variable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asignar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valor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datos.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Dígitos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número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máximo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dígitos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permitido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35">
                <a:latin typeface="Times New Roman"/>
                <a:cs typeface="Times New Roman"/>
              </a:rPr>
              <a:t>ATP.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Cuando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alta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precisión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marcado,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$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Vintage,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1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habilitado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Dígitos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divide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valores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alta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baja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precisión.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2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Después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haya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valores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haga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pestaña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Nodos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ingresar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como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mostrado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figura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5.46.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nombre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identifica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los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ingrese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aquí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debe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mismo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utilizado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declaración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INPUT</a:t>
            </a:r>
            <a:r>
              <a:rPr dirty="0" sz="800" spc="-215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OUTPUT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85"/>
              </a:spcBef>
            </a:pPr>
            <a:r>
              <a:rPr dirty="0" sz="800">
                <a:latin typeface="Times New Roman"/>
                <a:cs typeface="Times New Roman"/>
              </a:rPr>
              <a:t>secciones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.mod</a:t>
            </a:r>
            <a:r>
              <a:rPr dirty="0" sz="800" spc="-215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campo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Posición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posición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borde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icono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en</a:t>
            </a:r>
            <a:endParaRPr sz="800">
              <a:latin typeface="Times New Roman"/>
              <a:cs typeface="Times New Roman"/>
            </a:endParaRPr>
          </a:p>
          <a:p>
            <a:pPr marL="3124835" marR="883919">
              <a:lnSpc>
                <a:spcPct val="113799"/>
              </a:lnSpc>
              <a:spcBef>
                <a:spcPts val="50"/>
              </a:spcBef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derecha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(Alt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+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F1..F12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cortas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teclas),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otras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posiciones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(-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120..120)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posible.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0" i="1">
                <a:latin typeface="Times New Roman"/>
                <a:cs typeface="Times New Roman"/>
              </a:rPr>
              <a:t>tipo</a:t>
            </a:r>
            <a:endParaRPr sz="800">
              <a:latin typeface="Times New Roman"/>
              <a:cs typeface="Times New Roman"/>
            </a:endParaRPr>
          </a:p>
          <a:p>
            <a:pPr marL="3124835" marR="9702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valor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salida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Número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de</a:t>
            </a:r>
            <a:endParaRPr sz="800">
              <a:latin typeface="Times New Roman"/>
              <a:cs typeface="Times New Roman"/>
            </a:endParaRPr>
          </a:p>
          <a:p>
            <a:pPr marL="3124835" marR="7175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#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fases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se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deben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configurar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coincidan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con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tamaño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matriz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salidas.</a:t>
            </a:r>
            <a:endParaRPr sz="8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935015" y="165100"/>
            <a:ext cx="5226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5" name="object 5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678"/>
                  </a:lnTo>
                  <a:lnTo>
                    <a:pt x="142755" y="98678"/>
                  </a:lnTo>
                  <a:lnTo>
                    <a:pt x="136180" y="99986"/>
                  </a:lnTo>
                  <a:lnTo>
                    <a:pt x="104587" y="124182"/>
                  </a:lnTo>
                  <a:lnTo>
                    <a:pt x="98048" y="143385"/>
                  </a:lnTo>
                  <a:lnTo>
                    <a:pt x="98048" y="569369"/>
                  </a:lnTo>
                  <a:lnTo>
                    <a:pt x="117977" y="603813"/>
                  </a:lnTo>
                  <a:lnTo>
                    <a:pt x="142755" y="614076"/>
                  </a:lnTo>
                  <a:lnTo>
                    <a:pt x="1886711" y="614076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4076"/>
                  </a:moveTo>
                  <a:lnTo>
                    <a:pt x="1744971" y="614076"/>
                  </a:lnTo>
                  <a:lnTo>
                    <a:pt x="1751545" y="612768"/>
                  </a:lnTo>
                  <a:lnTo>
                    <a:pt x="1764174" y="607537"/>
                  </a:lnTo>
                  <a:lnTo>
                    <a:pt x="1788370" y="575944"/>
                  </a:lnTo>
                  <a:lnTo>
                    <a:pt x="1789678" y="569369"/>
                  </a:lnTo>
                  <a:lnTo>
                    <a:pt x="1789678" y="143385"/>
                  </a:lnTo>
                  <a:lnTo>
                    <a:pt x="1769748" y="108942"/>
                  </a:lnTo>
                  <a:lnTo>
                    <a:pt x="1744971" y="98678"/>
                  </a:lnTo>
                  <a:lnTo>
                    <a:pt x="1886711" y="98678"/>
                  </a:lnTo>
                  <a:lnTo>
                    <a:pt x="1886711" y="614076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932176" y="500500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5453" y="528634"/>
                  </a:moveTo>
                  <a:lnTo>
                    <a:pt x="49392" y="528634"/>
                  </a:lnTo>
                  <a:lnTo>
                    <a:pt x="45954" y="528237"/>
                  </a:lnTo>
                  <a:lnTo>
                    <a:pt x="10837" y="507885"/>
                  </a:lnTo>
                  <a:lnTo>
                    <a:pt x="0" y="479207"/>
                  </a:lnTo>
                  <a:lnTo>
                    <a:pt x="0" y="475770"/>
                  </a:lnTo>
                  <a:lnTo>
                    <a:pt x="0" y="49361"/>
                  </a:lnTo>
                  <a:lnTo>
                    <a:pt x="8908" y="23259"/>
                  </a:lnTo>
                  <a:lnTo>
                    <a:pt x="10837" y="20220"/>
                  </a:lnTo>
                  <a:lnTo>
                    <a:pt x="45954" y="330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643"/>
                  </a:lnTo>
                  <a:lnTo>
                    <a:pt x="1704845" y="49361"/>
                  </a:lnTo>
                  <a:lnTo>
                    <a:pt x="1704845" y="479207"/>
                  </a:lnTo>
                  <a:lnTo>
                    <a:pt x="1686907" y="515418"/>
                  </a:lnTo>
                  <a:lnTo>
                    <a:pt x="1658890" y="528237"/>
                  </a:lnTo>
                  <a:lnTo>
                    <a:pt x="1655453" y="52863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266"/>
              <a:ext cx="145374" cy="145374"/>
            </a:xfrm>
            <a:prstGeom prst="rect">
              <a:avLst/>
            </a:prstGeom>
          </p:spPr>
        </p:pic>
      </p:grpSp>
      <p:sp>
        <p:nvSpPr>
          <p:cNvPr id="8" name="object 8" descr=""/>
          <p:cNvSpPr txBox="1"/>
          <p:nvPr/>
        </p:nvSpPr>
        <p:spPr>
          <a:xfrm>
            <a:off x="780570" y="434952"/>
            <a:ext cx="4373245" cy="63627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635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5.46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atributos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nodo.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869"/>
              </a:spcBef>
            </a:pPr>
            <a:endParaRPr sz="800">
              <a:latin typeface="Times New Roman"/>
              <a:cs typeface="Times New Roman"/>
            </a:endParaRPr>
          </a:p>
          <a:p>
            <a:pPr marL="63500">
              <a:lnSpc>
                <a:spcPct val="100000"/>
              </a:lnSpc>
            </a:pPr>
            <a:r>
              <a:rPr dirty="0" sz="600">
                <a:latin typeface="Courier New"/>
                <a:cs typeface="Courier New"/>
              </a:rPr>
              <a:t>Los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valores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 i="1">
                <a:latin typeface="Courier New"/>
                <a:cs typeface="Courier New"/>
              </a:rPr>
              <a:t>tipo</a:t>
            </a:r>
            <a:r>
              <a:rPr dirty="0" sz="600" spc="65" i="1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admitidos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para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los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objetos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MODELS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son</a:t>
            </a:r>
            <a:r>
              <a:rPr dirty="0" baseline="-18518" sz="900" spc="-15">
                <a:latin typeface="Arial MT"/>
                <a:cs typeface="Arial MT"/>
              </a:rPr>
              <a:t>T</a:t>
            </a:r>
            <a:r>
              <a:rPr dirty="0" sz="600" spc="-10">
                <a:latin typeface="Courier New"/>
                <a:cs typeface="Courier New"/>
              </a:rPr>
              <a:t>:</a:t>
            </a:r>
            <a:r>
              <a:rPr dirty="0" baseline="-18518" sz="900" spc="-15">
                <a:latin typeface="Arial MT"/>
                <a:cs typeface="Arial MT"/>
              </a:rPr>
              <a:t>raduciendo...</a:t>
            </a:r>
            <a:endParaRPr baseline="-18518" sz="900">
              <a:latin typeface="Arial MT"/>
              <a:cs typeface="Arial MT"/>
            </a:endParaRPr>
          </a:p>
          <a:p>
            <a:pPr marL="419734">
              <a:lnSpc>
                <a:spcPct val="100000"/>
              </a:lnSpc>
              <a:spcBef>
                <a:spcPts val="580"/>
              </a:spcBef>
              <a:tabLst>
                <a:tab pos="776605" algn="l"/>
                <a:tab pos="2263775" algn="l"/>
                <a:tab pos="2560955" algn="l"/>
              </a:tabLst>
            </a:pPr>
            <a:r>
              <a:rPr dirty="0" sz="600" spc="-25">
                <a:latin typeface="Courier New"/>
                <a:cs typeface="Courier New"/>
              </a:rPr>
              <a:t>0:</a:t>
            </a:r>
            <a:r>
              <a:rPr dirty="0" sz="600">
                <a:latin typeface="Courier New"/>
                <a:cs typeface="Courier New"/>
              </a:rPr>
              <a:t>	Nodo</a:t>
            </a:r>
            <a:r>
              <a:rPr dirty="0" sz="600" spc="4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salida.</a:t>
            </a:r>
            <a:r>
              <a:rPr dirty="0" sz="600">
                <a:latin typeface="Courier New"/>
                <a:cs typeface="Courier New"/>
              </a:rPr>
              <a:t>	</a:t>
            </a:r>
            <a:r>
              <a:rPr dirty="0" sz="600" spc="-25">
                <a:latin typeface="Courier New"/>
                <a:cs typeface="Courier New"/>
              </a:rPr>
              <a:t>3:</a:t>
            </a:r>
            <a:r>
              <a:rPr dirty="0" sz="600">
                <a:latin typeface="Courier New"/>
                <a:cs typeface="Courier New"/>
              </a:rPr>
              <a:t>	Cambiar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nodo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entrada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estado.</a:t>
            </a:r>
            <a:endParaRPr sz="600">
              <a:latin typeface="Courier New"/>
              <a:cs typeface="Courier New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831370" y="1274159"/>
            <a:ext cx="1841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170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4611106" y="1293983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grpSp>
        <p:nvGrpSpPr>
          <p:cNvPr id="11" name="object 11" descr=""/>
          <p:cNvGrpSpPr/>
          <p:nvPr/>
        </p:nvGrpSpPr>
        <p:grpSpPr>
          <a:xfrm>
            <a:off x="368299" y="1881557"/>
            <a:ext cx="594995" cy="13335"/>
            <a:chOff x="368299" y="1881557"/>
            <a:chExt cx="594995" cy="13335"/>
          </a:xfrm>
        </p:grpSpPr>
        <p:sp>
          <p:nvSpPr>
            <p:cNvPr id="12" name="object 12" descr=""/>
            <p:cNvSpPr/>
            <p:nvPr/>
          </p:nvSpPr>
          <p:spPr>
            <a:xfrm>
              <a:off x="368299" y="1881557"/>
              <a:ext cx="594995" cy="6985"/>
            </a:xfrm>
            <a:custGeom>
              <a:avLst/>
              <a:gdLst/>
              <a:ahLst/>
              <a:cxnLst/>
              <a:rect l="l" t="t" r="r" b="b"/>
              <a:pathLst>
                <a:path w="594994" h="6985">
                  <a:moveTo>
                    <a:pt x="594713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594713" y="0"/>
                  </a:lnTo>
                  <a:lnTo>
                    <a:pt x="594713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368287" y="1881555"/>
              <a:ext cx="594995" cy="13335"/>
            </a:xfrm>
            <a:custGeom>
              <a:avLst/>
              <a:gdLst/>
              <a:ahLst/>
              <a:cxnLst/>
              <a:rect l="l" t="t" r="r" b="b"/>
              <a:pathLst>
                <a:path w="594994" h="13335">
                  <a:moveTo>
                    <a:pt x="594715" y="0"/>
                  </a:moveTo>
                  <a:lnTo>
                    <a:pt x="588111" y="6616"/>
                  </a:lnTo>
                  <a:lnTo>
                    <a:pt x="0" y="6616"/>
                  </a:lnTo>
                  <a:lnTo>
                    <a:pt x="0" y="13220"/>
                  </a:lnTo>
                  <a:lnTo>
                    <a:pt x="588111" y="13220"/>
                  </a:lnTo>
                  <a:lnTo>
                    <a:pt x="594715" y="13220"/>
                  </a:lnTo>
                  <a:lnTo>
                    <a:pt x="594715" y="6616"/>
                  </a:lnTo>
                  <a:lnTo>
                    <a:pt x="594715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368299" y="1881557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5" name="object 15" descr=""/>
          <p:cNvSpPr txBox="1"/>
          <p:nvPr/>
        </p:nvSpPr>
        <p:spPr>
          <a:xfrm>
            <a:off x="378108" y="1941560"/>
            <a:ext cx="5778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Página</a:t>
            </a:r>
            <a:r>
              <a:rPr dirty="0" sz="800" spc="8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171</a:t>
            </a:r>
            <a:endParaRPr sz="800">
              <a:latin typeface="Arial"/>
              <a:cs typeface="Arial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4769696" y="2113366"/>
            <a:ext cx="83375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8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avanzado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1089080" y="9778564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5595687" y="9758740"/>
            <a:ext cx="1841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171</a:t>
            </a:r>
            <a:endParaRPr sz="800">
              <a:latin typeface="Times New Roman"/>
              <a:cs typeface="Times New Roman"/>
            </a:endParaRPr>
          </a:p>
        </p:txBody>
      </p:sp>
      <p:graphicFrame>
        <p:nvGraphicFramePr>
          <p:cNvPr id="19" name="object 19" descr=""/>
          <p:cNvGraphicFramePr>
            <a:graphicFrameLocks noGrp="1"/>
          </p:cNvGraphicFramePr>
          <p:nvPr/>
        </p:nvGraphicFramePr>
        <p:xfrm>
          <a:off x="1426858" y="2568862"/>
          <a:ext cx="3987165" cy="19431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57810"/>
                <a:gridCol w="1513205"/>
                <a:gridCol w="294005"/>
                <a:gridCol w="1845945"/>
              </a:tblGrid>
              <a:tr h="97155">
                <a:tc>
                  <a:txBody>
                    <a:bodyPr/>
                    <a:lstStyle/>
                    <a:p>
                      <a:pPr algn="ctr" marR="91440">
                        <a:lnSpc>
                          <a:spcPts val="640"/>
                        </a:lnSpc>
                      </a:pPr>
                      <a:r>
                        <a:rPr dirty="0" sz="600" spc="-25">
                          <a:latin typeface="Courier New"/>
                          <a:cs typeface="Courier New"/>
                        </a:rPr>
                        <a:t>1:</a:t>
                      </a:r>
                      <a:endParaRPr sz="60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30810">
                        <a:lnSpc>
                          <a:spcPts val="640"/>
                        </a:lnSpc>
                      </a:pPr>
                      <a:r>
                        <a:rPr dirty="0" sz="600">
                          <a:latin typeface="Courier New"/>
                          <a:cs typeface="Courier New"/>
                        </a:rPr>
                        <a:t>Nodo</a:t>
                      </a:r>
                      <a:r>
                        <a:rPr dirty="0" sz="600" spc="5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600">
                          <a:latin typeface="Courier New"/>
                          <a:cs typeface="Courier New"/>
                        </a:rPr>
                        <a:t>de</a:t>
                      </a:r>
                      <a:r>
                        <a:rPr dirty="0" sz="600" spc="5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600">
                          <a:latin typeface="Courier New"/>
                          <a:cs typeface="Courier New"/>
                        </a:rPr>
                        <a:t>entrada</a:t>
                      </a:r>
                      <a:r>
                        <a:rPr dirty="0" sz="600" spc="6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600" spc="-10">
                          <a:latin typeface="Courier New"/>
                          <a:cs typeface="Courier New"/>
                        </a:rPr>
                        <a:t>actual.</a:t>
                      </a:r>
                      <a:endParaRPr sz="60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640"/>
                        </a:lnSpc>
                      </a:pPr>
                      <a:r>
                        <a:rPr dirty="0" sz="600" spc="-25">
                          <a:latin typeface="Courier New"/>
                          <a:cs typeface="Courier New"/>
                        </a:rPr>
                        <a:t>4:</a:t>
                      </a:r>
                      <a:endParaRPr sz="60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00965">
                        <a:lnSpc>
                          <a:spcPts val="640"/>
                        </a:lnSpc>
                      </a:pPr>
                      <a:r>
                        <a:rPr dirty="0" sz="600">
                          <a:latin typeface="Courier New"/>
                          <a:cs typeface="Courier New"/>
                        </a:rPr>
                        <a:t>Nodo</a:t>
                      </a:r>
                      <a:r>
                        <a:rPr dirty="0" sz="600" spc="6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600">
                          <a:latin typeface="Courier New"/>
                          <a:cs typeface="Courier New"/>
                        </a:rPr>
                        <a:t>de</a:t>
                      </a:r>
                      <a:r>
                        <a:rPr dirty="0" sz="600" spc="6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600">
                          <a:latin typeface="Courier New"/>
                          <a:cs typeface="Courier New"/>
                        </a:rPr>
                        <a:t>entrada</a:t>
                      </a:r>
                      <a:r>
                        <a:rPr dirty="0" sz="600" spc="6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600">
                          <a:latin typeface="Courier New"/>
                          <a:cs typeface="Courier New"/>
                        </a:rPr>
                        <a:t>variable</a:t>
                      </a:r>
                      <a:r>
                        <a:rPr dirty="0" sz="600" spc="6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600">
                          <a:latin typeface="Courier New"/>
                          <a:cs typeface="Courier New"/>
                        </a:rPr>
                        <a:t>de</a:t>
                      </a:r>
                      <a:r>
                        <a:rPr dirty="0" sz="600" spc="6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600" spc="-10">
                          <a:latin typeface="Courier New"/>
                          <a:cs typeface="Courier New"/>
                        </a:rPr>
                        <a:t>máquina.</a:t>
                      </a:r>
                      <a:endParaRPr sz="60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</a:tr>
              <a:tr h="97155">
                <a:tc>
                  <a:txBody>
                    <a:bodyPr/>
                    <a:lstStyle/>
                    <a:p>
                      <a:pPr algn="ctr" marR="91440">
                        <a:lnSpc>
                          <a:spcPts val="670"/>
                        </a:lnSpc>
                      </a:pPr>
                      <a:r>
                        <a:rPr dirty="0" sz="600" spc="-25">
                          <a:latin typeface="Courier New"/>
                          <a:cs typeface="Courier New"/>
                        </a:rPr>
                        <a:t>2:</a:t>
                      </a:r>
                      <a:endParaRPr sz="60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30810">
                        <a:lnSpc>
                          <a:spcPts val="670"/>
                        </a:lnSpc>
                      </a:pPr>
                      <a:r>
                        <a:rPr dirty="0" sz="600">
                          <a:latin typeface="Courier New"/>
                          <a:cs typeface="Courier New"/>
                        </a:rPr>
                        <a:t>Nodo</a:t>
                      </a:r>
                      <a:r>
                        <a:rPr dirty="0" sz="600" spc="5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600">
                          <a:latin typeface="Courier New"/>
                          <a:cs typeface="Courier New"/>
                        </a:rPr>
                        <a:t>de</a:t>
                      </a:r>
                      <a:r>
                        <a:rPr dirty="0" sz="600" spc="5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600">
                          <a:latin typeface="Courier New"/>
                          <a:cs typeface="Courier New"/>
                        </a:rPr>
                        <a:t>entrada</a:t>
                      </a:r>
                      <a:r>
                        <a:rPr dirty="0" sz="600" spc="5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600">
                          <a:latin typeface="Courier New"/>
                          <a:cs typeface="Courier New"/>
                        </a:rPr>
                        <a:t>de</a:t>
                      </a:r>
                      <a:r>
                        <a:rPr dirty="0" sz="600" spc="5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600" spc="-10">
                          <a:latin typeface="Courier New"/>
                          <a:cs typeface="Courier New"/>
                        </a:rPr>
                        <a:t>voltaje.</a:t>
                      </a:r>
                      <a:endParaRPr sz="60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670"/>
                        </a:lnSpc>
                      </a:pPr>
                      <a:r>
                        <a:rPr dirty="0" sz="600" spc="-25">
                          <a:latin typeface="Courier New"/>
                          <a:cs typeface="Courier New"/>
                        </a:rPr>
                        <a:t>5:</a:t>
                      </a:r>
                      <a:endParaRPr sz="60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00965">
                        <a:lnSpc>
                          <a:spcPts val="670"/>
                        </a:lnSpc>
                      </a:pPr>
                      <a:r>
                        <a:rPr dirty="0" sz="600">
                          <a:latin typeface="Courier New"/>
                          <a:cs typeface="Courier New"/>
                        </a:rPr>
                        <a:t>Variable</a:t>
                      </a:r>
                      <a:r>
                        <a:rPr dirty="0" sz="600" spc="7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600">
                          <a:latin typeface="Courier New"/>
                          <a:cs typeface="Courier New"/>
                        </a:rPr>
                        <a:t>TACS</a:t>
                      </a:r>
                      <a:r>
                        <a:rPr dirty="0" sz="600" spc="7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600" spc="-10">
                          <a:latin typeface="Courier New"/>
                          <a:cs typeface="Courier New"/>
                        </a:rPr>
                        <a:t>(tacs).</a:t>
                      </a:r>
                      <a:endParaRPr sz="60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</a:tr>
            </a:tbl>
          </a:graphicData>
        </a:graphic>
      </p:graphicFrame>
      <p:sp>
        <p:nvSpPr>
          <p:cNvPr id="20" name="object 20" descr=""/>
          <p:cNvSpPr txBox="1"/>
          <p:nvPr/>
        </p:nvSpPr>
        <p:spPr>
          <a:xfrm>
            <a:off x="1445908" y="2754335"/>
            <a:ext cx="120650" cy="32575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25">
                <a:latin typeface="Courier New"/>
                <a:cs typeface="Courier New"/>
              </a:rPr>
              <a:t>6:</a:t>
            </a: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60"/>
              </a:spcBef>
            </a:pPr>
            <a:r>
              <a:rPr dirty="0" sz="600" spc="-25">
                <a:latin typeface="Courier New"/>
                <a:cs typeface="Courier New"/>
              </a:rPr>
              <a:t>7:</a:t>
            </a: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600" spc="-25">
                <a:latin typeface="Courier New"/>
                <a:cs typeface="Courier New"/>
              </a:rPr>
              <a:t>8:</a:t>
            </a:r>
            <a:endParaRPr sz="600">
              <a:latin typeface="Courier New"/>
              <a:cs typeface="Courier New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1802736" y="2754335"/>
            <a:ext cx="3832225" cy="32575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Courier New"/>
                <a:cs typeface="Courier New"/>
              </a:rPr>
              <a:t>Parte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imaginaria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voltaje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nodo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estado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estacionario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(imssv).</a:t>
            </a: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60"/>
              </a:spcBef>
            </a:pPr>
            <a:r>
              <a:rPr dirty="0" sz="600">
                <a:latin typeface="Courier New"/>
                <a:cs typeface="Courier New"/>
              </a:rPr>
              <a:t>Parte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imaginaria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corriente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interruptor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estado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estacionario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(imssi).</a:t>
            </a: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600">
                <a:latin typeface="Courier New"/>
                <a:cs typeface="Courier New"/>
              </a:rPr>
              <a:t>Salida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otro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modelo.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9: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Variable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global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 spc="-20">
                <a:latin typeface="Courier New"/>
                <a:cs typeface="Courier New"/>
              </a:rPr>
              <a:t>ATP.</a:t>
            </a:r>
            <a:endParaRPr sz="600">
              <a:latin typeface="Courier New"/>
              <a:cs typeface="Courier New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1089080" y="3185172"/>
            <a:ext cx="5836920" cy="6402070"/>
          </a:xfrm>
          <a:prstGeom prst="rect">
            <a:avLst/>
          </a:prstGeom>
        </p:spPr>
        <p:txBody>
          <a:bodyPr wrap="square" lIns="0" tIns="28575" rIns="0" bIns="0" rtlCol="0" vert="horz">
            <a:spAutoFit/>
          </a:bodyPr>
          <a:lstStyle/>
          <a:p>
            <a:pPr marL="1697355">
              <a:lnSpc>
                <a:spcPct val="100000"/>
              </a:lnSpc>
              <a:spcBef>
                <a:spcPts val="225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parámetro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Kind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cambiar</a:t>
            </a:r>
            <a:endParaRPr sz="800">
              <a:latin typeface="Times New Roman"/>
              <a:cs typeface="Times New Roman"/>
            </a:endParaRPr>
          </a:p>
          <a:p>
            <a:pPr marL="1697355" marR="20574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más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adelante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tipo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campo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),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Figura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5.47.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aparece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cuando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hace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un</a:t>
            </a:r>
            <a:endParaRPr sz="800">
              <a:latin typeface="Times New Roman"/>
              <a:cs typeface="Times New Roman"/>
            </a:endParaRPr>
          </a:p>
          <a:p>
            <a:pPr marL="1697355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derecho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mouse.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30"/>
              </a:spcBef>
            </a:pPr>
            <a:endParaRPr sz="800">
              <a:latin typeface="Times New Roman"/>
              <a:cs typeface="Times New Roman"/>
            </a:endParaRPr>
          </a:p>
          <a:p>
            <a:pPr marL="1697355">
              <a:lnSpc>
                <a:spcPct val="100000"/>
              </a:lnSpc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5.47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modelo.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0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1441450">
              <a:lnSpc>
                <a:spcPts val="940"/>
              </a:lnSpc>
            </a:pPr>
            <a:r>
              <a:rPr dirty="0" sz="800" b="1">
                <a:latin typeface="Times New Roman"/>
                <a:cs typeface="Times New Roman"/>
              </a:rPr>
              <a:t>¡Nota!</a:t>
            </a:r>
            <a:r>
              <a:rPr dirty="0" sz="800" spc="65" b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salida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otro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produce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salida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debe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USE</a:t>
            </a:r>
            <a:r>
              <a:rPr dirty="0" sz="800" spc="-220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antes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suministra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salida.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hacerse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por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50"/>
              </a:spcBef>
            </a:pPr>
            <a:r>
              <a:rPr dirty="0" sz="800">
                <a:latin typeface="Times New Roman"/>
                <a:cs typeface="Times New Roman"/>
              </a:rPr>
              <a:t>especificando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número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orden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inferior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señales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salida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seleccionando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Ordenar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spc="-25" i="1">
                <a:latin typeface="Times New Roman"/>
                <a:cs typeface="Times New Roman"/>
              </a:rPr>
              <a:t>por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290"/>
              </a:spcBef>
            </a:pPr>
            <a:r>
              <a:rPr dirty="0" sz="800">
                <a:latin typeface="Times New Roman"/>
                <a:cs typeface="Times New Roman"/>
              </a:rPr>
              <a:t>Opción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pedido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bajo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ATP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Configuraciones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/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Formato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.</a:t>
            </a:r>
            <a:endParaRPr sz="800">
              <a:latin typeface="Times New Roman"/>
              <a:cs typeface="Times New Roman"/>
            </a:endParaRPr>
          </a:p>
          <a:p>
            <a:pPr marL="2358390" marR="1385570">
              <a:lnSpc>
                <a:spcPct val="113799"/>
              </a:lnSpc>
              <a:spcBef>
                <a:spcPts val="885"/>
              </a:spcBef>
            </a:pP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también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tienen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icono,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que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representa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pantalla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un</a:t>
            </a:r>
            <a:endParaRPr sz="800">
              <a:latin typeface="Times New Roman"/>
              <a:cs typeface="Times New Roman"/>
            </a:endParaRPr>
          </a:p>
          <a:p>
            <a:pPr marL="235839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ayuda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opcional,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describe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significado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de</a:t>
            </a:r>
            <a:endParaRPr sz="800">
              <a:latin typeface="Times New Roman"/>
              <a:cs typeface="Times New Roman"/>
            </a:endParaRPr>
          </a:p>
          <a:p>
            <a:pPr marL="2358390" marR="77787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parámetros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ningún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proporcionó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texto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ayuda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fue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dado,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Visor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ayuda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modelo</a:t>
            </a:r>
            <a:endParaRPr sz="800">
              <a:latin typeface="Times New Roman"/>
              <a:cs typeface="Times New Roman"/>
            </a:endParaRPr>
          </a:p>
          <a:p>
            <a:pPr marL="2358390">
              <a:lnSpc>
                <a:spcPct val="100000"/>
              </a:lnSpc>
              <a:spcBef>
                <a:spcPts val="130"/>
              </a:spcBef>
            </a:pPr>
            <a:r>
              <a:rPr dirty="0" sz="800" spc="10">
                <a:latin typeface="Times New Roman"/>
                <a:cs typeface="Times New Roman"/>
              </a:rPr>
              <a:t>archivo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definición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(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Courier New"/>
                <a:cs typeface="Courier New"/>
              </a:rPr>
              <a:t>.mod</a:t>
            </a:r>
            <a:r>
              <a:rPr dirty="0" sz="800" spc="-250">
                <a:latin typeface="Courier New"/>
                <a:cs typeface="Courier New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)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automáticamente.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Si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tu</a:t>
            </a:r>
            <a:endParaRPr sz="800">
              <a:latin typeface="Times New Roman"/>
              <a:cs typeface="Times New Roman"/>
            </a:endParaRPr>
          </a:p>
          <a:p>
            <a:pPr marL="2358390" marR="675640">
              <a:lnSpc>
                <a:spcPct val="113799"/>
              </a:lnSpc>
              <a:spcBef>
                <a:spcPts val="55"/>
              </a:spcBef>
            </a:pPr>
            <a:r>
              <a:rPr dirty="0" sz="800">
                <a:latin typeface="Times New Roman"/>
                <a:cs typeface="Times New Roman"/>
              </a:rPr>
              <a:t>realmente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necesito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texto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ayuda,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característica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ser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anulado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abriendo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Editor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ayuda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0"/>
              </a:spcBef>
            </a:pPr>
            <a:endParaRPr sz="800">
              <a:latin typeface="Times New Roman"/>
              <a:cs typeface="Times New Roman"/>
            </a:endParaRPr>
          </a:p>
          <a:p>
            <a:pPr algn="ctr" marL="1427480">
              <a:lnSpc>
                <a:spcPct val="100000"/>
              </a:lnSpc>
            </a:pP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lado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derecho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diálogo</a:t>
            </a:r>
            <a:endParaRPr sz="800">
              <a:latin typeface="Times New Roman"/>
              <a:cs typeface="Times New Roman"/>
            </a:endParaRPr>
          </a:p>
          <a:p>
            <a:pPr marL="2358390">
              <a:lnSpc>
                <a:spcPct val="100000"/>
              </a:lnSpc>
              <a:spcBef>
                <a:spcPts val="130"/>
              </a:spcBef>
            </a:pPr>
            <a:r>
              <a:rPr dirty="0" sz="800" spc="-10">
                <a:latin typeface="Times New Roman"/>
                <a:cs typeface="Times New Roman"/>
              </a:rPr>
              <a:t>caja.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5"/>
              </a:spcBef>
            </a:pPr>
            <a:endParaRPr sz="800">
              <a:latin typeface="Times New Roman"/>
              <a:cs typeface="Times New Roman"/>
            </a:endParaRPr>
          </a:p>
          <a:p>
            <a:pPr marL="2358390">
              <a:lnSpc>
                <a:spcPct val="100000"/>
              </a:lnSpc>
              <a:spcBef>
                <a:spcPts val="5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Editor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iconos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aparece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manera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similar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hacer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en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20"/>
              </a:spcBef>
            </a:pPr>
            <a:endParaRPr sz="800">
              <a:latin typeface="Times New Roman"/>
              <a:cs typeface="Times New Roman"/>
            </a:endParaRPr>
          </a:p>
          <a:p>
            <a:pPr marL="2358390" marR="895985">
              <a:lnSpc>
                <a:spcPct val="113799"/>
              </a:lnSpc>
              <a:tabLst>
                <a:tab pos="3038475" algn="l"/>
              </a:tabLst>
            </a:pPr>
            <a:r>
              <a:rPr dirty="0" sz="800">
                <a:latin typeface="Times New Roman"/>
                <a:cs typeface="Times New Roman"/>
              </a:rPr>
              <a:t>sobre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r>
              <a:rPr dirty="0" sz="800">
                <a:latin typeface="Times New Roman"/>
                <a:cs typeface="Times New Roman"/>
              </a:rPr>
              <a:t>	botón.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caso,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icono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mapa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bits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elige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estilo.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Aquí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creativo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y</a:t>
            </a:r>
            <a:endParaRPr sz="800">
              <a:latin typeface="Times New Roman"/>
              <a:cs typeface="Times New Roman"/>
            </a:endParaRPr>
          </a:p>
          <a:p>
            <a:pPr marL="2358390" marR="895350">
              <a:lnSpc>
                <a:spcPts val="1090"/>
              </a:lnSpc>
              <a:spcBef>
                <a:spcPts val="5"/>
              </a:spcBef>
            </a:pPr>
            <a:r>
              <a:rPr dirty="0" sz="800">
                <a:latin typeface="Times New Roman"/>
                <a:cs typeface="Times New Roman"/>
              </a:rPr>
              <a:t>dibuje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icono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adecuado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nuevo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como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mostrado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figura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5.36.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Cuando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termine,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endParaRPr sz="800">
              <a:latin typeface="Times New Roman"/>
              <a:cs typeface="Times New Roman"/>
            </a:endParaRPr>
          </a:p>
          <a:p>
            <a:pPr marL="2358390">
              <a:lnSpc>
                <a:spcPct val="100000"/>
              </a:lnSpc>
              <a:spcBef>
                <a:spcPts val="290"/>
              </a:spcBef>
            </a:pPr>
            <a:r>
              <a:rPr dirty="0" sz="800" i="1">
                <a:latin typeface="Times New Roman"/>
                <a:cs typeface="Times New Roman"/>
              </a:rPr>
              <a:t>Elemento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hecho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50"/>
              </a:spcBef>
            </a:pPr>
            <a:endParaRPr sz="800">
              <a:latin typeface="Times New Roman"/>
              <a:cs typeface="Times New Roman"/>
            </a:endParaRPr>
          </a:p>
          <a:p>
            <a:pPr marL="2358390">
              <a:lnSpc>
                <a:spcPct val="100000"/>
              </a:lnSpc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5.48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icono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nuevos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modelo.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7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botones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Guardar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Guardar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como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guardar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nuevo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soporte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disco.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Ubicación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predeterminada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de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soporte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carpeta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\</a:t>
            </a:r>
            <a:r>
              <a:rPr dirty="0" sz="800" spc="1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MOD</a:t>
            </a:r>
            <a:r>
              <a:rPr dirty="0" sz="800" spc="-220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.sup</a:t>
            </a:r>
            <a:r>
              <a:rPr dirty="0" sz="800" spc="-220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necesita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tener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mismo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que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85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recomienda.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7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170815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nuevo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creado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ahora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listo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usar.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recargar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modificar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soporte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cuando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desee.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>
                <a:latin typeface="Times New Roman"/>
                <a:cs typeface="Times New Roman"/>
              </a:rPr>
              <a:t>Seleccionando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MODELOS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|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Archivos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(sup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/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mod)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...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realiza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modelo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spc="-10" i="1">
                <a:latin typeface="Times New Roman"/>
                <a:cs typeface="Times New Roman"/>
              </a:rPr>
              <a:t>abierto</a:t>
            </a:r>
            <a:endParaRPr sz="800">
              <a:latin typeface="Times New Roman"/>
              <a:cs typeface="Times New Roman"/>
            </a:endParaRPr>
          </a:p>
          <a:p>
            <a:pPr marL="12700" marR="937260">
              <a:lnSpc>
                <a:spcPts val="1140"/>
              </a:lnSpc>
              <a:spcBef>
                <a:spcPts val="20"/>
              </a:spcBef>
            </a:pPr>
            <a:r>
              <a:rPr dirty="0" sz="800" spc="10">
                <a:latin typeface="Times New Roman"/>
                <a:cs typeface="Times New Roman"/>
              </a:rPr>
              <a:t>cuadro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diálogo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donde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puede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elegir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un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archivo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soporte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modelo.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Si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selecciona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el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archivo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Courier New"/>
                <a:cs typeface="Courier New"/>
              </a:rPr>
              <a:t>FOURIER.SUP</a:t>
            </a:r>
            <a:r>
              <a:rPr dirty="0" sz="800" spc="-245">
                <a:latin typeface="Courier New"/>
                <a:cs typeface="Courier New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icono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nuevo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aparece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inmediatamente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conectar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con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800">
                <a:latin typeface="Times New Roman"/>
                <a:cs typeface="Times New Roman"/>
              </a:rPr>
              <a:t>otro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manera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normal.</a:t>
            </a:r>
            <a:endParaRPr sz="800">
              <a:latin typeface="Times New Roman"/>
              <a:cs typeface="Times New Roman"/>
            </a:endParaRPr>
          </a:p>
        </p:txBody>
      </p:sp>
      <p:grpSp>
        <p:nvGrpSpPr>
          <p:cNvPr id="23" name="object 23" descr=""/>
          <p:cNvGrpSpPr/>
          <p:nvPr/>
        </p:nvGrpSpPr>
        <p:grpSpPr>
          <a:xfrm>
            <a:off x="368299" y="10227372"/>
            <a:ext cx="502284" cy="13335"/>
            <a:chOff x="368299" y="10227372"/>
            <a:chExt cx="502284" cy="13335"/>
          </a:xfrm>
        </p:grpSpPr>
        <p:sp>
          <p:nvSpPr>
            <p:cNvPr id="24" name="object 24" descr=""/>
            <p:cNvSpPr/>
            <p:nvPr/>
          </p:nvSpPr>
          <p:spPr>
            <a:xfrm>
              <a:off x="368299" y="10227372"/>
              <a:ext cx="502284" cy="6985"/>
            </a:xfrm>
            <a:custGeom>
              <a:avLst/>
              <a:gdLst/>
              <a:ahLst/>
              <a:cxnLst/>
              <a:rect l="l" t="t" r="r" b="b"/>
              <a:pathLst>
                <a:path w="502284" h="6984">
                  <a:moveTo>
                    <a:pt x="502202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502202" y="0"/>
                  </a:lnTo>
                  <a:lnTo>
                    <a:pt x="502202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 descr=""/>
            <p:cNvSpPr/>
            <p:nvPr/>
          </p:nvSpPr>
          <p:spPr>
            <a:xfrm>
              <a:off x="368287" y="10227373"/>
              <a:ext cx="502284" cy="13335"/>
            </a:xfrm>
            <a:custGeom>
              <a:avLst/>
              <a:gdLst/>
              <a:ahLst/>
              <a:cxnLst/>
              <a:rect l="l" t="t" r="r" b="b"/>
              <a:pathLst>
                <a:path w="502284" h="13334">
                  <a:moveTo>
                    <a:pt x="502208" y="0"/>
                  </a:moveTo>
                  <a:lnTo>
                    <a:pt x="495604" y="6604"/>
                  </a:lnTo>
                  <a:lnTo>
                    <a:pt x="0" y="6604"/>
                  </a:lnTo>
                  <a:lnTo>
                    <a:pt x="0" y="13220"/>
                  </a:lnTo>
                  <a:lnTo>
                    <a:pt x="495604" y="13220"/>
                  </a:lnTo>
                  <a:lnTo>
                    <a:pt x="502208" y="13220"/>
                  </a:lnTo>
                  <a:lnTo>
                    <a:pt x="502208" y="6604"/>
                  </a:lnTo>
                  <a:lnTo>
                    <a:pt x="502208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 descr=""/>
            <p:cNvSpPr/>
            <p:nvPr/>
          </p:nvSpPr>
          <p:spPr>
            <a:xfrm>
              <a:off x="368299" y="10227372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4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7" name="object 27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28" name="object 28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124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</p:spTree>
  </p:cSld>
  <p:clrMapOvr>
    <a:masterClrMapping/>
  </p:clrMapOvr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935015" y="165100"/>
            <a:ext cx="5226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3" name="object 3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4" name="object 4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678"/>
                  </a:lnTo>
                  <a:lnTo>
                    <a:pt x="142755" y="98678"/>
                  </a:lnTo>
                  <a:lnTo>
                    <a:pt x="136180" y="99986"/>
                  </a:lnTo>
                  <a:lnTo>
                    <a:pt x="104587" y="124182"/>
                  </a:lnTo>
                  <a:lnTo>
                    <a:pt x="98048" y="143385"/>
                  </a:lnTo>
                  <a:lnTo>
                    <a:pt x="98048" y="569369"/>
                  </a:lnTo>
                  <a:lnTo>
                    <a:pt x="117977" y="603813"/>
                  </a:lnTo>
                  <a:lnTo>
                    <a:pt x="142755" y="614076"/>
                  </a:lnTo>
                  <a:lnTo>
                    <a:pt x="1886711" y="614076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4076"/>
                  </a:moveTo>
                  <a:lnTo>
                    <a:pt x="1744971" y="614076"/>
                  </a:lnTo>
                  <a:lnTo>
                    <a:pt x="1751545" y="612768"/>
                  </a:lnTo>
                  <a:lnTo>
                    <a:pt x="1764174" y="607537"/>
                  </a:lnTo>
                  <a:lnTo>
                    <a:pt x="1788370" y="575944"/>
                  </a:lnTo>
                  <a:lnTo>
                    <a:pt x="1789678" y="569369"/>
                  </a:lnTo>
                  <a:lnTo>
                    <a:pt x="1789678" y="143385"/>
                  </a:lnTo>
                  <a:lnTo>
                    <a:pt x="1769748" y="108942"/>
                  </a:lnTo>
                  <a:lnTo>
                    <a:pt x="1744971" y="98678"/>
                  </a:lnTo>
                  <a:lnTo>
                    <a:pt x="1886711" y="98678"/>
                  </a:lnTo>
                  <a:lnTo>
                    <a:pt x="1886711" y="614076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2932176" y="500492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1982" y="528634"/>
                  </a:moveTo>
                  <a:lnTo>
                    <a:pt x="52863" y="528634"/>
                  </a:lnTo>
                  <a:lnTo>
                    <a:pt x="49392" y="528502"/>
                  </a:lnTo>
                  <a:lnTo>
                    <a:pt x="13028" y="510594"/>
                  </a:lnTo>
                  <a:lnTo>
                    <a:pt x="0" y="479207"/>
                  </a:lnTo>
                  <a:lnTo>
                    <a:pt x="0" y="475770"/>
                  </a:lnTo>
                  <a:lnTo>
                    <a:pt x="0" y="49361"/>
                  </a:lnTo>
                  <a:lnTo>
                    <a:pt x="17937" y="12885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643"/>
                  </a:lnTo>
                  <a:lnTo>
                    <a:pt x="1704845" y="49361"/>
                  </a:lnTo>
                  <a:lnTo>
                    <a:pt x="1704845" y="479207"/>
                  </a:lnTo>
                  <a:lnTo>
                    <a:pt x="1686907" y="515418"/>
                  </a:lnTo>
                  <a:lnTo>
                    <a:pt x="1655453" y="528502"/>
                  </a:lnTo>
                  <a:lnTo>
                    <a:pt x="1651982" y="52863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" name="object 6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266"/>
              <a:ext cx="145374" cy="145374"/>
            </a:xfrm>
            <a:prstGeom prst="rect">
              <a:avLst/>
            </a:prstGeom>
          </p:spPr>
        </p:pic>
      </p:grpSp>
      <p:sp>
        <p:nvSpPr>
          <p:cNvPr id="7" name="object 7" descr=""/>
          <p:cNvSpPr txBox="1"/>
          <p:nvPr/>
        </p:nvSpPr>
        <p:spPr>
          <a:xfrm>
            <a:off x="323254" y="111848"/>
            <a:ext cx="540385" cy="382905"/>
          </a:xfrm>
          <a:prstGeom prst="rect">
            <a:avLst/>
          </a:prstGeom>
        </p:spPr>
        <p:txBody>
          <a:bodyPr wrap="square" lIns="0" tIns="660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52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  <a:p>
            <a:pPr marL="68580">
              <a:lnSpc>
                <a:spcPct val="100000"/>
              </a:lnSpc>
              <a:spcBef>
                <a:spcPts val="465"/>
              </a:spcBef>
            </a:pPr>
            <a:r>
              <a:rPr dirty="0" sz="800" b="1">
                <a:latin typeface="Arial"/>
                <a:cs typeface="Arial"/>
              </a:rPr>
              <a:t>Page</a:t>
            </a:r>
            <a:r>
              <a:rPr dirty="0" sz="800" spc="6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172</a:t>
            </a:r>
            <a:endParaRPr sz="800">
              <a:latin typeface="Arial"/>
              <a:cs typeface="Arial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831370" y="8001024"/>
            <a:ext cx="1841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172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4611106" y="8020847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/>
          <p:nvPr/>
        </p:nvSpPr>
        <p:spPr>
          <a:xfrm>
            <a:off x="1551119" y="3015552"/>
            <a:ext cx="1998980" cy="0"/>
          </a:xfrm>
          <a:custGeom>
            <a:avLst/>
            <a:gdLst/>
            <a:ahLst/>
            <a:cxnLst/>
            <a:rect l="l" t="t" r="r" b="b"/>
            <a:pathLst>
              <a:path w="1998979" h="0">
                <a:moveTo>
                  <a:pt x="0" y="0"/>
                </a:moveTo>
                <a:lnTo>
                  <a:pt x="1998563" y="0"/>
                </a:lnTo>
              </a:path>
            </a:pathLst>
          </a:custGeom>
          <a:ln w="4678">
            <a:solidFill>
              <a:srgbClr val="000000"/>
            </a:solidFill>
            <a:prstDash val="dash"/>
          </a:ln>
        </p:spPr>
        <p:txBody>
          <a:bodyPr wrap="square" lIns="0" tIns="0" rIns="0" bIns="0" rtlCol="0"/>
          <a:lstStyle/>
          <a:p/>
        </p:txBody>
      </p:sp>
      <p:sp>
        <p:nvSpPr>
          <p:cNvPr id="11" name="object 11" descr=""/>
          <p:cNvSpPr/>
          <p:nvPr/>
        </p:nvSpPr>
        <p:spPr>
          <a:xfrm>
            <a:off x="1551119" y="3874582"/>
            <a:ext cx="1998980" cy="0"/>
          </a:xfrm>
          <a:custGeom>
            <a:avLst/>
            <a:gdLst/>
            <a:ahLst/>
            <a:cxnLst/>
            <a:rect l="l" t="t" r="r" b="b"/>
            <a:pathLst>
              <a:path w="1998979" h="0">
                <a:moveTo>
                  <a:pt x="0" y="0"/>
                </a:moveTo>
                <a:lnTo>
                  <a:pt x="1998563" y="0"/>
                </a:lnTo>
              </a:path>
            </a:pathLst>
          </a:custGeom>
          <a:ln w="4678">
            <a:solidFill>
              <a:srgbClr val="000000"/>
            </a:solidFill>
            <a:prstDash val="dash"/>
          </a:ln>
        </p:spPr>
        <p:txBody>
          <a:bodyPr wrap="square" lIns="0" tIns="0" rIns="0" bIns="0" rtlCol="0"/>
          <a:lstStyle/>
          <a:p/>
        </p:txBody>
      </p:sp>
      <p:sp>
        <p:nvSpPr>
          <p:cNvPr id="12" name="object 12" descr=""/>
          <p:cNvSpPr txBox="1"/>
          <p:nvPr/>
        </p:nvSpPr>
        <p:spPr>
          <a:xfrm>
            <a:off x="831370" y="494416"/>
            <a:ext cx="4917440" cy="387413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algn="r" marR="401955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8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avanzado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10"/>
              </a:spcBef>
            </a:pPr>
            <a:endParaRPr sz="800">
              <a:latin typeface="Times New Roman"/>
              <a:cs typeface="Times New Roman"/>
            </a:endParaRPr>
          </a:p>
          <a:p>
            <a:pPr algn="ctr" marL="988694">
              <a:lnSpc>
                <a:spcPct val="100000"/>
              </a:lnSpc>
            </a:pPr>
            <a:r>
              <a:rPr dirty="0" sz="600" spc="-10">
                <a:latin typeface="Arial MT"/>
                <a:cs typeface="Arial MT"/>
              </a:rPr>
              <a:t>Traduciendo...</a:t>
            </a:r>
            <a:endParaRPr sz="600">
              <a:latin typeface="Arial MT"/>
              <a:cs typeface="Arial MT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interfaz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salida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MODELOS,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interfaz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con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10">
                <a:latin typeface="Times New Roman"/>
                <a:cs typeface="Times New Roman"/>
              </a:rPr>
              <a:t>ATPDraw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maneja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automáticamente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el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resto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del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circuito.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descripción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del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modelo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está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escrita.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ts val="1140"/>
              </a:lnSpc>
              <a:spcBef>
                <a:spcPts val="20"/>
              </a:spcBef>
            </a:pPr>
            <a:r>
              <a:rPr dirty="0" sz="800">
                <a:latin typeface="Times New Roman"/>
                <a:cs typeface="Times New Roman"/>
              </a:rPr>
              <a:t>directamente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35">
                <a:latin typeface="Times New Roman"/>
                <a:cs typeface="Times New Roman"/>
              </a:rPr>
              <a:t>ATP.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blanco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eliminan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insertar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.mod</a:t>
            </a:r>
            <a:r>
              <a:rPr dirty="0" sz="800" spc="-220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general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estructura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sección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.atp</a:t>
            </a:r>
            <a:r>
              <a:rPr dirty="0" sz="800" spc="-210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continuación:</a:t>
            </a:r>
            <a:endParaRPr sz="800">
              <a:latin typeface="Times New Roman"/>
              <a:cs typeface="Times New Roman"/>
            </a:endParaRPr>
          </a:p>
          <a:p>
            <a:pPr marL="719455" marR="3856354">
              <a:lnSpc>
                <a:spcPct val="122900"/>
              </a:lnSpc>
              <a:spcBef>
                <a:spcPts val="525"/>
              </a:spcBef>
            </a:pPr>
            <a:r>
              <a:rPr dirty="0" sz="600" spc="-10" b="1">
                <a:latin typeface="Courier New"/>
                <a:cs typeface="Courier New"/>
              </a:rPr>
              <a:t>MODELOS ENTRADA</a:t>
            </a:r>
            <a:endParaRPr sz="600">
              <a:latin typeface="Courier New"/>
              <a:cs typeface="Courier New"/>
            </a:endParaRPr>
          </a:p>
          <a:p>
            <a:pPr marL="719455" marR="3285490">
              <a:lnSpc>
                <a:spcPct val="122900"/>
              </a:lnSpc>
            </a:pPr>
            <a:r>
              <a:rPr dirty="0" sz="600" b="1">
                <a:latin typeface="Courier New"/>
                <a:cs typeface="Courier New"/>
              </a:rPr>
              <a:t>M0001A</a:t>
            </a:r>
            <a:r>
              <a:rPr dirty="0" sz="600" spc="50" b="1">
                <a:latin typeface="Courier New"/>
                <a:cs typeface="Courier New"/>
              </a:rPr>
              <a:t> </a:t>
            </a:r>
            <a:r>
              <a:rPr dirty="0" sz="600" b="1">
                <a:latin typeface="Courier New"/>
                <a:cs typeface="Courier New"/>
              </a:rPr>
              <a:t>{i</a:t>
            </a:r>
            <a:r>
              <a:rPr dirty="0" sz="600" spc="55" b="1">
                <a:latin typeface="Courier New"/>
                <a:cs typeface="Courier New"/>
              </a:rPr>
              <a:t> </a:t>
            </a:r>
            <a:r>
              <a:rPr dirty="0" sz="600" spc="-10" b="1">
                <a:latin typeface="Courier New"/>
                <a:cs typeface="Courier New"/>
              </a:rPr>
              <a:t>(HVBUSA)} SALIDA</a:t>
            </a:r>
            <a:endParaRPr sz="600">
              <a:latin typeface="Courier New"/>
              <a:cs typeface="Courier New"/>
            </a:endParaRPr>
          </a:p>
          <a:p>
            <a:pPr marL="838200" marR="3785235">
              <a:lnSpc>
                <a:spcPct val="115599"/>
              </a:lnSpc>
              <a:spcBef>
                <a:spcPts val="50"/>
              </a:spcBef>
            </a:pPr>
            <a:r>
              <a:rPr dirty="0" sz="600" spc="-10">
                <a:latin typeface="Courier New"/>
                <a:cs typeface="Courier New"/>
              </a:rPr>
              <a:t>X0027A X0027B</a:t>
            </a:r>
            <a:endParaRPr sz="600">
              <a:latin typeface="Courier New"/>
              <a:cs typeface="Courier New"/>
            </a:endParaRPr>
          </a:p>
          <a:p>
            <a:pPr marL="838200" marR="3785235">
              <a:lnSpc>
                <a:spcPct val="113199"/>
              </a:lnSpc>
              <a:spcBef>
                <a:spcPts val="15"/>
              </a:spcBef>
            </a:pPr>
            <a:r>
              <a:rPr dirty="0" sz="600" spc="-25">
                <a:latin typeface="Courier New"/>
                <a:cs typeface="Courier New"/>
              </a:rPr>
              <a:t>... </a:t>
            </a:r>
            <a:r>
              <a:rPr dirty="0" sz="600" spc="-10">
                <a:latin typeface="Courier New"/>
                <a:cs typeface="Courier New"/>
              </a:rPr>
              <a:t>X0027Z X0028A X0028B</a:t>
            </a:r>
            <a:endParaRPr sz="600">
              <a:latin typeface="Courier New"/>
              <a:cs typeface="Courier New"/>
            </a:endParaRPr>
          </a:p>
          <a:p>
            <a:pPr marL="838200" marR="3785235">
              <a:lnSpc>
                <a:spcPct val="115599"/>
              </a:lnSpc>
              <a:spcBef>
                <a:spcPts val="5"/>
              </a:spcBef>
            </a:pPr>
            <a:r>
              <a:rPr dirty="0" sz="600" spc="-25">
                <a:latin typeface="Courier New"/>
                <a:cs typeface="Courier New"/>
              </a:rPr>
              <a:t>... </a:t>
            </a:r>
            <a:r>
              <a:rPr dirty="0" sz="600" spc="-10">
                <a:latin typeface="Courier New"/>
                <a:cs typeface="Courier New"/>
              </a:rPr>
              <a:t>X0028Z XX0029</a:t>
            </a:r>
            <a:endParaRPr sz="6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315"/>
              </a:spcBef>
            </a:pPr>
            <a:endParaRPr sz="600">
              <a:latin typeface="Courier New"/>
              <a:cs typeface="Courier New"/>
            </a:endParaRPr>
          </a:p>
          <a:p>
            <a:pPr marL="719455">
              <a:lnSpc>
                <a:spcPct val="100000"/>
              </a:lnSpc>
            </a:pPr>
            <a:r>
              <a:rPr dirty="0" sz="600" b="1">
                <a:latin typeface="Courier New"/>
                <a:cs typeface="Courier New"/>
              </a:rPr>
              <a:t>MODELO</a:t>
            </a:r>
            <a:r>
              <a:rPr dirty="0" sz="600" spc="75" b="1">
                <a:latin typeface="Courier New"/>
                <a:cs typeface="Courier New"/>
              </a:rPr>
              <a:t> </a:t>
            </a:r>
            <a:r>
              <a:rPr dirty="0" sz="600" spc="-10" b="1">
                <a:latin typeface="Courier New"/>
                <a:cs typeface="Courier New"/>
              </a:rPr>
              <a:t>FOURIER</a:t>
            </a:r>
            <a:endParaRPr sz="600">
              <a:latin typeface="Courier New"/>
              <a:cs typeface="Courier New"/>
            </a:endParaRPr>
          </a:p>
          <a:p>
            <a:pPr marL="719455">
              <a:lnSpc>
                <a:spcPct val="100000"/>
              </a:lnSpc>
              <a:spcBef>
                <a:spcPts val="110"/>
              </a:spcBef>
            </a:pPr>
            <a:r>
              <a:rPr dirty="0" sz="600" spc="-25">
                <a:latin typeface="Courier New"/>
                <a:cs typeface="Courier New"/>
              </a:rPr>
              <a:t>...</a:t>
            </a:r>
            <a:endParaRPr sz="600">
              <a:latin typeface="Courier New"/>
              <a:cs typeface="Courier New"/>
            </a:endParaRPr>
          </a:p>
          <a:p>
            <a:pPr marL="719455" marR="3094990">
              <a:lnSpc>
                <a:spcPct val="115599"/>
              </a:lnSpc>
              <a:spcBef>
                <a:spcPts val="5"/>
              </a:spcBef>
            </a:pPr>
            <a:r>
              <a:rPr dirty="0" sz="600">
                <a:latin typeface="Courier New"/>
                <a:cs typeface="Courier New"/>
              </a:rPr>
              <a:t>Descripción</a:t>
            </a:r>
            <a:r>
              <a:rPr dirty="0" sz="600" spc="8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8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modelo. </a:t>
            </a:r>
            <a:r>
              <a:rPr dirty="0" sz="600">
                <a:latin typeface="Courier New"/>
                <a:cs typeface="Courier New"/>
              </a:rPr>
              <a:t>Copia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completa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 spc="-25">
                <a:latin typeface="Courier New"/>
                <a:cs typeface="Courier New"/>
              </a:rPr>
              <a:t>del</a:t>
            </a:r>
            <a:endParaRPr sz="600">
              <a:latin typeface="Courier New"/>
              <a:cs typeface="Courier New"/>
            </a:endParaRPr>
          </a:p>
          <a:p>
            <a:pPr marL="719455">
              <a:lnSpc>
                <a:spcPct val="100000"/>
              </a:lnSpc>
              <a:spcBef>
                <a:spcPts val="110"/>
              </a:spcBef>
            </a:pPr>
            <a:r>
              <a:rPr dirty="0" sz="600" i="1">
                <a:latin typeface="Courier New"/>
                <a:cs typeface="Courier New"/>
              </a:rPr>
              <a:t>FOURIER.MOD</a:t>
            </a:r>
            <a:r>
              <a:rPr dirty="0" sz="600" spc="70" i="1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pega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aquí.</a:t>
            </a:r>
            <a:endParaRPr sz="600">
              <a:latin typeface="Courier New"/>
              <a:cs typeface="Courier New"/>
            </a:endParaRPr>
          </a:p>
          <a:p>
            <a:pPr marL="719455">
              <a:lnSpc>
                <a:spcPct val="100000"/>
              </a:lnSpc>
              <a:spcBef>
                <a:spcPts val="110"/>
              </a:spcBef>
            </a:pPr>
            <a:r>
              <a:rPr dirty="0" sz="600" spc="-25">
                <a:latin typeface="Courier New"/>
                <a:cs typeface="Courier New"/>
              </a:rPr>
              <a:t>...</a:t>
            </a:r>
            <a:endParaRPr sz="600">
              <a:latin typeface="Courier New"/>
              <a:cs typeface="Courier New"/>
            </a:endParaRPr>
          </a:p>
          <a:p>
            <a:pPr marL="719455">
              <a:lnSpc>
                <a:spcPct val="100000"/>
              </a:lnSpc>
              <a:spcBef>
                <a:spcPts val="165"/>
              </a:spcBef>
            </a:pPr>
            <a:r>
              <a:rPr dirty="0" sz="600" spc="-10" b="1">
                <a:latin typeface="Courier New"/>
                <a:cs typeface="Courier New"/>
              </a:rPr>
              <a:t>ENDMODEL</a:t>
            </a:r>
            <a:endParaRPr sz="6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155"/>
              </a:spcBef>
            </a:pPr>
            <a:endParaRPr sz="600">
              <a:latin typeface="Courier New"/>
              <a:cs typeface="Courier New"/>
            </a:endParaRPr>
          </a:p>
          <a:p>
            <a:pPr marL="719455" marR="2857500">
              <a:lnSpc>
                <a:spcPct val="122900"/>
              </a:lnSpc>
            </a:pPr>
            <a:r>
              <a:rPr dirty="0" sz="600" b="1">
                <a:latin typeface="Courier New"/>
                <a:cs typeface="Courier New"/>
              </a:rPr>
              <a:t>UTILIZA</a:t>
            </a:r>
            <a:r>
              <a:rPr dirty="0" sz="600" spc="75" b="1">
                <a:latin typeface="Courier New"/>
                <a:cs typeface="Courier New"/>
              </a:rPr>
              <a:t> </a:t>
            </a:r>
            <a:r>
              <a:rPr dirty="0" sz="600" b="1">
                <a:latin typeface="Courier New"/>
                <a:cs typeface="Courier New"/>
              </a:rPr>
              <a:t>FOURIER</a:t>
            </a:r>
            <a:r>
              <a:rPr dirty="0" sz="600" spc="75" b="1">
                <a:latin typeface="Courier New"/>
                <a:cs typeface="Courier New"/>
              </a:rPr>
              <a:t> </a:t>
            </a:r>
            <a:r>
              <a:rPr dirty="0" sz="600" b="1">
                <a:latin typeface="Courier New"/>
                <a:cs typeface="Courier New"/>
              </a:rPr>
              <a:t>COMO</a:t>
            </a:r>
            <a:r>
              <a:rPr dirty="0" sz="600" spc="75" b="1">
                <a:latin typeface="Courier New"/>
                <a:cs typeface="Courier New"/>
              </a:rPr>
              <a:t> </a:t>
            </a:r>
            <a:r>
              <a:rPr dirty="0" sz="600" spc="-10" b="1">
                <a:latin typeface="Courier New"/>
                <a:cs typeface="Courier New"/>
              </a:rPr>
              <a:t>FOURIER ENTRADA</a:t>
            </a:r>
            <a:endParaRPr sz="600">
              <a:latin typeface="Courier New"/>
              <a:cs typeface="Courier New"/>
            </a:endParaRPr>
          </a:p>
          <a:p>
            <a:pPr marL="838200">
              <a:lnSpc>
                <a:spcPct val="100000"/>
              </a:lnSpc>
              <a:spcBef>
                <a:spcPts val="110"/>
              </a:spcBef>
            </a:pPr>
            <a:r>
              <a:rPr dirty="0" sz="600">
                <a:latin typeface="Courier New"/>
                <a:cs typeface="Courier New"/>
              </a:rPr>
              <a:t>X: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=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M0001A</a:t>
            </a:r>
            <a:endParaRPr sz="600">
              <a:latin typeface="Courier New"/>
              <a:cs typeface="Courier New"/>
            </a:endParaRPr>
          </a:p>
          <a:p>
            <a:pPr marL="719455">
              <a:lnSpc>
                <a:spcPct val="100000"/>
              </a:lnSpc>
              <a:spcBef>
                <a:spcPts val="165"/>
              </a:spcBef>
            </a:pPr>
            <a:r>
              <a:rPr dirty="0" sz="600" spc="-10" b="1">
                <a:latin typeface="Courier New"/>
                <a:cs typeface="Courier New"/>
              </a:rPr>
              <a:t>DATOS</a:t>
            </a:r>
            <a:endParaRPr sz="600">
              <a:latin typeface="Courier New"/>
              <a:cs typeface="Courier New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2489961" y="4353446"/>
            <a:ext cx="12065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25">
                <a:latin typeface="Courier New"/>
                <a:cs typeface="Courier New"/>
              </a:rPr>
              <a:t>50</a:t>
            </a:r>
            <a:endParaRPr sz="600">
              <a:latin typeface="Courier New"/>
              <a:cs typeface="Courier New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1538419" y="4342874"/>
            <a:ext cx="477520" cy="34925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31445" marR="5080">
              <a:lnSpc>
                <a:spcPct val="115599"/>
              </a:lnSpc>
              <a:spcBef>
                <a:spcPts val="95"/>
              </a:spcBef>
            </a:pPr>
            <a:r>
              <a:rPr dirty="0" sz="600">
                <a:latin typeface="Courier New"/>
                <a:cs typeface="Courier New"/>
              </a:rPr>
              <a:t>FREQ: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spc="-50">
                <a:latin typeface="Courier New"/>
                <a:cs typeface="Courier New"/>
              </a:rPr>
              <a:t>= </a:t>
            </a:r>
            <a:r>
              <a:rPr dirty="0" sz="600">
                <a:latin typeface="Courier New"/>
                <a:cs typeface="Courier New"/>
              </a:rPr>
              <a:t>N: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 spc="-50">
                <a:latin typeface="Courier New"/>
                <a:cs typeface="Courier New"/>
              </a:rPr>
              <a:t>=</a:t>
            </a: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65"/>
              </a:spcBef>
            </a:pPr>
            <a:r>
              <a:rPr dirty="0" sz="600" spc="-10" b="1">
                <a:latin typeface="Courier New"/>
                <a:cs typeface="Courier New"/>
              </a:rPr>
              <a:t>SALIDA</a:t>
            </a:r>
            <a:endParaRPr sz="600">
              <a:latin typeface="Courier New"/>
              <a:cs typeface="Courier New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2311547" y="4459173"/>
            <a:ext cx="168275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25">
                <a:latin typeface="Courier New"/>
                <a:cs typeface="Courier New"/>
              </a:rPr>
              <a:t>26)</a:t>
            </a:r>
            <a:endParaRPr sz="600">
              <a:latin typeface="Courier New"/>
              <a:cs typeface="Courier New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831370" y="4666662"/>
            <a:ext cx="5003800" cy="256159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838200" marR="3300095">
              <a:lnSpc>
                <a:spcPct val="115599"/>
              </a:lnSpc>
              <a:spcBef>
                <a:spcPts val="95"/>
              </a:spcBef>
            </a:pPr>
            <a:r>
              <a:rPr dirty="0" sz="600">
                <a:latin typeface="Courier New"/>
                <a:cs typeface="Courier New"/>
              </a:rPr>
              <a:t>X0027A: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=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ABSF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 spc="-25">
                <a:latin typeface="Courier New"/>
                <a:cs typeface="Courier New"/>
              </a:rPr>
              <a:t>[1] </a:t>
            </a:r>
            <a:r>
              <a:rPr dirty="0" sz="600">
                <a:latin typeface="Courier New"/>
                <a:cs typeface="Courier New"/>
              </a:rPr>
              <a:t>X0027B: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=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ABSF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 spc="-25">
                <a:latin typeface="Courier New"/>
                <a:cs typeface="Courier New"/>
              </a:rPr>
              <a:t>[2]</a:t>
            </a:r>
            <a:endParaRPr sz="600">
              <a:latin typeface="Courier New"/>
              <a:cs typeface="Courier New"/>
            </a:endParaRPr>
          </a:p>
          <a:p>
            <a:pPr marL="838200">
              <a:lnSpc>
                <a:spcPct val="100000"/>
              </a:lnSpc>
              <a:spcBef>
                <a:spcPts val="110"/>
              </a:spcBef>
            </a:pPr>
            <a:r>
              <a:rPr dirty="0" sz="600" spc="-25">
                <a:latin typeface="Courier New"/>
                <a:cs typeface="Courier New"/>
              </a:rPr>
              <a:t>...</a:t>
            </a:r>
            <a:endParaRPr sz="600">
              <a:latin typeface="Courier New"/>
              <a:cs typeface="Courier New"/>
            </a:endParaRPr>
          </a:p>
          <a:p>
            <a:pPr marL="838200" marR="3252470">
              <a:lnSpc>
                <a:spcPct val="115599"/>
              </a:lnSpc>
            </a:pPr>
            <a:r>
              <a:rPr dirty="0" sz="600">
                <a:latin typeface="Courier New"/>
                <a:cs typeface="Courier New"/>
              </a:rPr>
              <a:t>X0027Z: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=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ABSF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 spc="-20">
                <a:latin typeface="Courier New"/>
                <a:cs typeface="Courier New"/>
              </a:rPr>
              <a:t>[26] </a:t>
            </a:r>
            <a:r>
              <a:rPr dirty="0" sz="600">
                <a:latin typeface="Courier New"/>
                <a:cs typeface="Courier New"/>
              </a:rPr>
              <a:t>X0028A: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=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ANGF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 spc="-25">
                <a:latin typeface="Courier New"/>
                <a:cs typeface="Courier New"/>
              </a:rPr>
              <a:t>[1] </a:t>
            </a:r>
            <a:r>
              <a:rPr dirty="0" sz="600">
                <a:latin typeface="Courier New"/>
                <a:cs typeface="Courier New"/>
              </a:rPr>
              <a:t>X0028B: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=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ANGF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 spc="-25">
                <a:latin typeface="Courier New"/>
                <a:cs typeface="Courier New"/>
              </a:rPr>
              <a:t>[2]</a:t>
            </a:r>
            <a:endParaRPr sz="600">
              <a:latin typeface="Courier New"/>
              <a:cs typeface="Courier New"/>
            </a:endParaRPr>
          </a:p>
          <a:p>
            <a:pPr marL="838200">
              <a:lnSpc>
                <a:spcPct val="100000"/>
              </a:lnSpc>
              <a:spcBef>
                <a:spcPts val="114"/>
              </a:spcBef>
            </a:pPr>
            <a:r>
              <a:rPr dirty="0" sz="600" spc="-25">
                <a:latin typeface="Courier New"/>
                <a:cs typeface="Courier New"/>
              </a:rPr>
              <a:t>...</a:t>
            </a:r>
            <a:endParaRPr sz="600">
              <a:latin typeface="Courier New"/>
              <a:cs typeface="Courier New"/>
            </a:endParaRPr>
          </a:p>
          <a:p>
            <a:pPr marL="838200" marR="3252470">
              <a:lnSpc>
                <a:spcPct val="115599"/>
              </a:lnSpc>
            </a:pPr>
            <a:r>
              <a:rPr dirty="0" sz="600">
                <a:latin typeface="Courier New"/>
                <a:cs typeface="Courier New"/>
              </a:rPr>
              <a:t>X0028Z: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=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ANGF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 spc="-20">
                <a:latin typeface="Courier New"/>
                <a:cs typeface="Courier New"/>
              </a:rPr>
              <a:t>[26] </a:t>
            </a:r>
            <a:r>
              <a:rPr dirty="0" sz="600">
                <a:latin typeface="Courier New"/>
                <a:cs typeface="Courier New"/>
              </a:rPr>
              <a:t>XX0029: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=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 spc="-25">
                <a:latin typeface="Courier New"/>
                <a:cs typeface="Courier New"/>
              </a:rPr>
              <a:t>F0</a:t>
            </a:r>
            <a:endParaRPr sz="600">
              <a:latin typeface="Courier New"/>
              <a:cs typeface="Courier New"/>
            </a:endParaRPr>
          </a:p>
          <a:p>
            <a:pPr marL="719455">
              <a:lnSpc>
                <a:spcPct val="100000"/>
              </a:lnSpc>
              <a:spcBef>
                <a:spcPts val="110"/>
              </a:spcBef>
            </a:pPr>
            <a:r>
              <a:rPr dirty="0" sz="600" b="1">
                <a:latin typeface="Courier New"/>
                <a:cs typeface="Courier New"/>
              </a:rPr>
              <a:t>USO</a:t>
            </a:r>
            <a:r>
              <a:rPr dirty="0" sz="600" spc="40" b="1">
                <a:latin typeface="Courier New"/>
                <a:cs typeface="Courier New"/>
              </a:rPr>
              <a:t> </a:t>
            </a:r>
            <a:r>
              <a:rPr dirty="0" sz="600" spc="-10" b="1">
                <a:latin typeface="Courier New"/>
                <a:cs typeface="Courier New"/>
              </a:rPr>
              <a:t>FINAL</a:t>
            </a:r>
            <a:endParaRPr sz="6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</a:pPr>
            <a:endParaRPr sz="6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480"/>
              </a:spcBef>
            </a:pP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</a:pPr>
            <a:r>
              <a:rPr dirty="0" sz="800" b="1">
                <a:latin typeface="Times New Roman"/>
                <a:cs typeface="Times New Roman"/>
              </a:rPr>
              <a:t>5.5.3</a:t>
            </a:r>
            <a:r>
              <a:rPr dirty="0" sz="800" spc="8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Registro</a:t>
            </a:r>
            <a:r>
              <a:rPr dirty="0" sz="800" spc="8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</a:t>
            </a:r>
            <a:r>
              <a:rPr dirty="0" sz="800" spc="8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variables</a:t>
            </a:r>
            <a:r>
              <a:rPr dirty="0" sz="800" spc="8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internas</a:t>
            </a:r>
            <a:r>
              <a:rPr dirty="0" sz="800" spc="8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</a:t>
            </a:r>
            <a:r>
              <a:rPr dirty="0" sz="800" spc="80" b="1">
                <a:latin typeface="Times New Roman"/>
                <a:cs typeface="Times New Roman"/>
              </a:rPr>
              <a:t> </a:t>
            </a:r>
            <a:r>
              <a:rPr dirty="0" sz="800" spc="-10" b="1">
                <a:latin typeface="Times New Roman"/>
                <a:cs typeface="Times New Roman"/>
              </a:rPr>
              <a:t>MODELS</a:t>
            </a:r>
            <a:endParaRPr sz="800">
              <a:latin typeface="Times New Roman"/>
              <a:cs typeface="Times New Roman"/>
            </a:endParaRPr>
          </a:p>
          <a:p>
            <a:pPr marL="12700" marR="427355">
              <a:lnSpc>
                <a:spcPct val="119200"/>
              </a:lnSpc>
            </a:pP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admite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función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GRABAR</a:t>
            </a:r>
            <a:r>
              <a:rPr dirty="0" sz="800" spc="-195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registrar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cualquier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variable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interna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modelo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salida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.pl4</a:t>
            </a:r>
            <a:r>
              <a:rPr dirty="0" sz="800" spc="-215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variables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internas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realiza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haciendo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 i="1">
                <a:latin typeface="Times New Roman"/>
                <a:cs typeface="Times New Roman"/>
              </a:rPr>
              <a:t>Grabar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figura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5.43.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traerá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Grabar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5.49.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disponible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variables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(VAR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+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SALIDA)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lista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izquierda.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variable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deseada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haga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endParaRPr sz="800">
              <a:latin typeface="Times New Roman"/>
              <a:cs typeface="Times New Roman"/>
            </a:endParaRPr>
          </a:p>
          <a:p>
            <a:pPr marL="12700" marR="16637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&gt;&gt;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campo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Grabar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derecha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campo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texto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formato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libre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permite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editar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fácilmente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caso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variables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indexadas,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también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debe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índice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como</a:t>
            </a:r>
            <a:endParaRPr sz="800">
              <a:latin typeface="Times New Roman"/>
              <a:cs typeface="Times New Roman"/>
            </a:endParaRPr>
          </a:p>
          <a:p>
            <a:pPr marL="12700" marR="28003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reF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[5]).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Elimine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variable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lista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Registro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mediante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&lt;&lt;.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salidas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modelo</a:t>
            </a:r>
            <a:r>
              <a:rPr dirty="0" sz="800" spc="10">
                <a:latin typeface="Times New Roman"/>
                <a:cs typeface="Times New Roman"/>
              </a:rPr>
              <a:t> alternativamente,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puede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volver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grabar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con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sonda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modelo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como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muestra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derecha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en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figura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5.49.</a:t>
            </a:r>
            <a:endParaRPr sz="800">
              <a:latin typeface="Times New Roman"/>
              <a:cs typeface="Times New Roman"/>
            </a:endParaRPr>
          </a:p>
        </p:txBody>
      </p:sp>
      <p:grpSp>
        <p:nvGrpSpPr>
          <p:cNvPr id="17" name="object 17" descr=""/>
          <p:cNvGrpSpPr/>
          <p:nvPr/>
        </p:nvGrpSpPr>
        <p:grpSpPr>
          <a:xfrm>
            <a:off x="368299" y="8608421"/>
            <a:ext cx="502284" cy="13335"/>
            <a:chOff x="368299" y="8608421"/>
            <a:chExt cx="502284" cy="13335"/>
          </a:xfrm>
        </p:grpSpPr>
        <p:sp>
          <p:nvSpPr>
            <p:cNvPr id="18" name="object 18" descr=""/>
            <p:cNvSpPr/>
            <p:nvPr/>
          </p:nvSpPr>
          <p:spPr>
            <a:xfrm>
              <a:off x="368299" y="8608421"/>
              <a:ext cx="502284" cy="6985"/>
            </a:xfrm>
            <a:custGeom>
              <a:avLst/>
              <a:gdLst/>
              <a:ahLst/>
              <a:cxnLst/>
              <a:rect l="l" t="t" r="r" b="b"/>
              <a:pathLst>
                <a:path w="502284" h="6984">
                  <a:moveTo>
                    <a:pt x="502202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502202" y="0"/>
                  </a:lnTo>
                  <a:lnTo>
                    <a:pt x="502202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 descr=""/>
            <p:cNvSpPr/>
            <p:nvPr/>
          </p:nvSpPr>
          <p:spPr>
            <a:xfrm>
              <a:off x="368287" y="8608427"/>
              <a:ext cx="502284" cy="13335"/>
            </a:xfrm>
            <a:custGeom>
              <a:avLst/>
              <a:gdLst/>
              <a:ahLst/>
              <a:cxnLst/>
              <a:rect l="l" t="t" r="r" b="b"/>
              <a:pathLst>
                <a:path w="502284" h="13334">
                  <a:moveTo>
                    <a:pt x="502208" y="0"/>
                  </a:moveTo>
                  <a:lnTo>
                    <a:pt x="495604" y="6604"/>
                  </a:lnTo>
                  <a:lnTo>
                    <a:pt x="0" y="6604"/>
                  </a:lnTo>
                  <a:lnTo>
                    <a:pt x="0" y="13208"/>
                  </a:lnTo>
                  <a:lnTo>
                    <a:pt x="495604" y="13208"/>
                  </a:lnTo>
                  <a:lnTo>
                    <a:pt x="502208" y="13208"/>
                  </a:lnTo>
                  <a:lnTo>
                    <a:pt x="502208" y="6604"/>
                  </a:lnTo>
                  <a:lnTo>
                    <a:pt x="502208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 descr=""/>
            <p:cNvSpPr/>
            <p:nvPr/>
          </p:nvSpPr>
          <p:spPr>
            <a:xfrm>
              <a:off x="368299" y="8608421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4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1" name="object 21" descr=""/>
          <p:cNvSpPr txBox="1"/>
          <p:nvPr/>
        </p:nvSpPr>
        <p:spPr>
          <a:xfrm>
            <a:off x="379553" y="8668425"/>
            <a:ext cx="48450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Page</a:t>
            </a:r>
            <a:r>
              <a:rPr dirty="0" sz="800" spc="6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173</a:t>
            </a:r>
            <a:endParaRPr sz="800">
              <a:latin typeface="Arial"/>
              <a:cs typeface="Arial"/>
            </a:endParaRPr>
          </a:p>
        </p:txBody>
      </p:sp>
      <p:sp>
        <p:nvSpPr>
          <p:cNvPr id="23" name="object 23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24" name="object 24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124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22" name="object 22" descr=""/>
          <p:cNvSpPr txBox="1"/>
          <p:nvPr/>
        </p:nvSpPr>
        <p:spPr>
          <a:xfrm>
            <a:off x="4769696" y="8840230"/>
            <a:ext cx="83375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8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avanzado</a:t>
            </a:r>
            <a:endParaRPr sz="8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935015" y="165100"/>
            <a:ext cx="5226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5" name="object 5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678"/>
                  </a:lnTo>
                  <a:lnTo>
                    <a:pt x="142755" y="98678"/>
                  </a:lnTo>
                  <a:lnTo>
                    <a:pt x="136180" y="99986"/>
                  </a:lnTo>
                  <a:lnTo>
                    <a:pt x="104587" y="124182"/>
                  </a:lnTo>
                  <a:lnTo>
                    <a:pt x="98048" y="143385"/>
                  </a:lnTo>
                  <a:lnTo>
                    <a:pt x="98048" y="569369"/>
                  </a:lnTo>
                  <a:lnTo>
                    <a:pt x="117977" y="603813"/>
                  </a:lnTo>
                  <a:lnTo>
                    <a:pt x="142755" y="614076"/>
                  </a:lnTo>
                  <a:lnTo>
                    <a:pt x="1886711" y="614076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4076"/>
                  </a:moveTo>
                  <a:lnTo>
                    <a:pt x="1744971" y="614076"/>
                  </a:lnTo>
                  <a:lnTo>
                    <a:pt x="1751545" y="612768"/>
                  </a:lnTo>
                  <a:lnTo>
                    <a:pt x="1764174" y="607537"/>
                  </a:lnTo>
                  <a:lnTo>
                    <a:pt x="1788370" y="575944"/>
                  </a:lnTo>
                  <a:lnTo>
                    <a:pt x="1789678" y="569369"/>
                  </a:lnTo>
                  <a:lnTo>
                    <a:pt x="1789678" y="143385"/>
                  </a:lnTo>
                  <a:lnTo>
                    <a:pt x="1769748" y="108942"/>
                  </a:lnTo>
                  <a:lnTo>
                    <a:pt x="1744971" y="98678"/>
                  </a:lnTo>
                  <a:lnTo>
                    <a:pt x="1886711" y="98678"/>
                  </a:lnTo>
                  <a:lnTo>
                    <a:pt x="1886711" y="614076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932176" y="500485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1982" y="528634"/>
                  </a:moveTo>
                  <a:lnTo>
                    <a:pt x="52863" y="528634"/>
                  </a:lnTo>
                  <a:lnTo>
                    <a:pt x="49392" y="528502"/>
                  </a:lnTo>
                  <a:lnTo>
                    <a:pt x="13028" y="510462"/>
                  </a:lnTo>
                  <a:lnTo>
                    <a:pt x="0" y="479207"/>
                  </a:lnTo>
                  <a:lnTo>
                    <a:pt x="0" y="475770"/>
                  </a:lnTo>
                  <a:lnTo>
                    <a:pt x="0" y="49229"/>
                  </a:lnTo>
                  <a:lnTo>
                    <a:pt x="17937" y="12885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841"/>
                  </a:lnTo>
                  <a:lnTo>
                    <a:pt x="1704845" y="49229"/>
                  </a:lnTo>
                  <a:lnTo>
                    <a:pt x="1704845" y="479207"/>
                  </a:lnTo>
                  <a:lnTo>
                    <a:pt x="1686907" y="515418"/>
                  </a:lnTo>
                  <a:lnTo>
                    <a:pt x="1655453" y="528502"/>
                  </a:lnTo>
                  <a:lnTo>
                    <a:pt x="1651982" y="52863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171"/>
              <a:ext cx="145374" cy="145374"/>
            </a:xfrm>
            <a:prstGeom prst="rect">
              <a:avLst/>
            </a:prstGeom>
          </p:spPr>
        </p:pic>
      </p:grpSp>
      <p:sp>
        <p:nvSpPr>
          <p:cNvPr id="8" name="object 8" descr=""/>
          <p:cNvSpPr txBox="1"/>
          <p:nvPr/>
        </p:nvSpPr>
        <p:spPr>
          <a:xfrm>
            <a:off x="1089080" y="619959"/>
            <a:ext cx="5157470" cy="144081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5.49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Registro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variables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Derecha: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Sonda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conectada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salida.</a:t>
            </a:r>
            <a:endParaRPr sz="800">
              <a:latin typeface="Times New Roman"/>
              <a:cs typeface="Times New Roman"/>
            </a:endParaRPr>
          </a:p>
          <a:p>
            <a:pPr algn="ctr" marL="233045">
              <a:lnSpc>
                <a:spcPct val="100000"/>
              </a:lnSpc>
              <a:spcBef>
                <a:spcPts val="540"/>
              </a:spcBef>
            </a:pPr>
            <a:r>
              <a:rPr dirty="0" sz="600" spc="-10">
                <a:latin typeface="Arial MT"/>
                <a:cs typeface="Arial MT"/>
              </a:rPr>
              <a:t>Traduciendo...</a:t>
            </a:r>
            <a:endParaRPr sz="600">
              <a:latin typeface="Arial MT"/>
              <a:cs typeface="Arial MT"/>
            </a:endParaRPr>
          </a:p>
          <a:p>
            <a:pPr marL="12700">
              <a:lnSpc>
                <a:spcPct val="100000"/>
              </a:lnSpc>
              <a:spcBef>
                <a:spcPts val="645"/>
              </a:spcBef>
            </a:pPr>
            <a:r>
              <a:rPr dirty="0" sz="800" b="1">
                <a:latin typeface="Times New Roman"/>
                <a:cs typeface="Times New Roman"/>
              </a:rPr>
              <a:t>5.6</a:t>
            </a:r>
            <a:r>
              <a:rPr dirty="0" sz="800" spc="8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Soporte</a:t>
            </a:r>
            <a:r>
              <a:rPr dirty="0" sz="800" spc="8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BCTRAN</a:t>
            </a:r>
            <a:r>
              <a:rPr dirty="0" sz="800" spc="8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en</a:t>
            </a:r>
            <a:r>
              <a:rPr dirty="0" sz="800" spc="80" b="1">
                <a:latin typeface="Times New Roman"/>
                <a:cs typeface="Times New Roman"/>
              </a:rPr>
              <a:t> </a:t>
            </a:r>
            <a:r>
              <a:rPr dirty="0" sz="800" spc="-10" b="1">
                <a:latin typeface="Times New Roman"/>
                <a:cs typeface="Times New Roman"/>
              </a:rPr>
              <a:t>ATPDraw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  <a:spcBef>
                <a:spcPts val="725"/>
              </a:spcBef>
            </a:pP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proporciona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interfaz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fácil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usar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modelado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matriz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transformador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BCTRAN,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para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representan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transformadores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monofásicos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y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trifásicos,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dos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y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tres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devanados.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Después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que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el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usuario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haya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ingresado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prueba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fábrica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abierto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cortocircuito,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llama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ejecuta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un</a:t>
            </a:r>
            <a:endParaRPr sz="800">
              <a:latin typeface="Times New Roman"/>
              <a:cs typeface="Times New Roman"/>
            </a:endParaRPr>
          </a:p>
          <a:p>
            <a:pPr marL="12700" marR="36512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B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CTRAN</a:t>
            </a:r>
            <a:r>
              <a:rPr dirty="0" sz="600" spc="5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que</a:t>
            </a:r>
            <a:r>
              <a:rPr dirty="0" sz="600" spc="114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admite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ejecución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rutina.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Finalmente,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incluye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punch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35">
                <a:latin typeface="Times New Roman"/>
                <a:cs typeface="Times New Roman"/>
              </a:rPr>
              <a:t>ATP.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los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devanados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30">
                <a:latin typeface="Times New Roman"/>
                <a:cs typeface="Times New Roman"/>
              </a:rPr>
              <a:t>Y,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Auto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acoplados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soporte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todos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cambios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posibles.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lineal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rama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magnetización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agregar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opcionalmente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externamente.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089080" y="6540664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5595687" y="6520839"/>
            <a:ext cx="1841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173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089080" y="5641985"/>
            <a:ext cx="4661535" cy="68770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algn="ctr" marL="8509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5.50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BCTRAN.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5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figura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5.50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BCTRAN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aparece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cuando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BCTRAN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en</a:t>
            </a:r>
            <a:endParaRPr sz="800">
              <a:latin typeface="Times New Roman"/>
              <a:cs typeface="Times New Roman"/>
            </a:endParaRPr>
          </a:p>
          <a:p>
            <a:pPr marL="12700" marR="73025">
              <a:lnSpc>
                <a:spcPts val="880"/>
              </a:lnSpc>
              <a:spcBef>
                <a:spcPts val="434"/>
              </a:spcBef>
            </a:pPr>
            <a:r>
              <a:rPr dirty="0" sz="800" i="1">
                <a:latin typeface="Times New Roman"/>
                <a:cs typeface="Times New Roman"/>
              </a:rPr>
              <a:t>Transformadores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Estructura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número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de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fases,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número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devanados,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núcleo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(aún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compatible,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excepto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núcleos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monofásicos,</a:t>
            </a:r>
            <a:endParaRPr sz="800">
              <a:latin typeface="Times New Roman"/>
              <a:cs typeface="Times New Roman"/>
            </a:endParaRPr>
          </a:p>
        </p:txBody>
      </p:sp>
      <p:grpSp>
        <p:nvGrpSpPr>
          <p:cNvPr id="12" name="object 12" descr=""/>
          <p:cNvGrpSpPr/>
          <p:nvPr/>
        </p:nvGrpSpPr>
        <p:grpSpPr>
          <a:xfrm>
            <a:off x="368299" y="6989471"/>
            <a:ext cx="502284" cy="13335"/>
            <a:chOff x="368299" y="6989471"/>
            <a:chExt cx="502284" cy="13335"/>
          </a:xfrm>
        </p:grpSpPr>
        <p:sp>
          <p:nvSpPr>
            <p:cNvPr id="13" name="object 13" descr=""/>
            <p:cNvSpPr/>
            <p:nvPr/>
          </p:nvSpPr>
          <p:spPr>
            <a:xfrm>
              <a:off x="368299" y="6989471"/>
              <a:ext cx="502284" cy="6985"/>
            </a:xfrm>
            <a:custGeom>
              <a:avLst/>
              <a:gdLst/>
              <a:ahLst/>
              <a:cxnLst/>
              <a:rect l="l" t="t" r="r" b="b"/>
              <a:pathLst>
                <a:path w="502284" h="6984">
                  <a:moveTo>
                    <a:pt x="502202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502202" y="0"/>
                  </a:lnTo>
                  <a:lnTo>
                    <a:pt x="502202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368287" y="6989470"/>
              <a:ext cx="502284" cy="13335"/>
            </a:xfrm>
            <a:custGeom>
              <a:avLst/>
              <a:gdLst/>
              <a:ahLst/>
              <a:cxnLst/>
              <a:rect l="l" t="t" r="r" b="b"/>
              <a:pathLst>
                <a:path w="502284" h="13334">
                  <a:moveTo>
                    <a:pt x="502208" y="0"/>
                  </a:moveTo>
                  <a:lnTo>
                    <a:pt x="495604" y="6616"/>
                  </a:lnTo>
                  <a:lnTo>
                    <a:pt x="0" y="6616"/>
                  </a:lnTo>
                  <a:lnTo>
                    <a:pt x="0" y="13220"/>
                  </a:lnTo>
                  <a:lnTo>
                    <a:pt x="495604" y="13220"/>
                  </a:lnTo>
                  <a:lnTo>
                    <a:pt x="502208" y="13220"/>
                  </a:lnTo>
                  <a:lnTo>
                    <a:pt x="502208" y="6616"/>
                  </a:lnTo>
                  <a:lnTo>
                    <a:pt x="502208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368299" y="6989471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4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6" name="object 16" descr=""/>
          <p:cNvSpPr txBox="1"/>
          <p:nvPr/>
        </p:nvSpPr>
        <p:spPr>
          <a:xfrm>
            <a:off x="379553" y="7049474"/>
            <a:ext cx="48450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Page</a:t>
            </a:r>
            <a:r>
              <a:rPr dirty="0" sz="800" spc="6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174</a:t>
            </a:r>
            <a:endParaRPr sz="800">
              <a:latin typeface="Arial"/>
              <a:cs typeface="Arial"/>
            </a:endParaRPr>
          </a:p>
        </p:txBody>
      </p:sp>
      <p:sp>
        <p:nvSpPr>
          <p:cNvPr id="18" name="object 18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19" name="object 19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124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17" name="object 17" descr=""/>
          <p:cNvSpPr txBox="1"/>
          <p:nvPr/>
        </p:nvSpPr>
        <p:spPr>
          <a:xfrm>
            <a:off x="831370" y="7221280"/>
            <a:ext cx="5072380" cy="302704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algn="r" marR="55753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8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avanzado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4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67183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triplex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carcasa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trifásica),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frecuencia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prueba.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formato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adapta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Número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devanados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fases.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también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solicitar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matriz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inversa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salida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por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comprobando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salida</a:t>
            </a:r>
            <a:r>
              <a:rPr dirty="0" sz="800" spc="8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AR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no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linealidad</a:t>
            </a:r>
            <a:r>
              <a:rPr dirty="0" sz="800" spc="8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8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adición</a:t>
            </a:r>
            <a:r>
              <a:rPr dirty="0" sz="800" spc="8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automática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aparece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cuando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magnetización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externa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solicita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rama.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7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2095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Clasificaciones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debe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voltaje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potencia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nominal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acoplamiento.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Soportado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conexiones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bobinado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son: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(transformador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automático),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(wye)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(delta).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cambio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spc="-20" i="1">
                <a:latin typeface="Times New Roman"/>
                <a:cs typeface="Times New Roman"/>
              </a:rPr>
              <a:t>fase</a:t>
            </a:r>
            <a:r>
              <a:rPr dirty="0" sz="800" spc="50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adapta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configuraciones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todos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tipos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cambios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admitidos.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conexión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30">
                <a:latin typeface="Times New Roman"/>
                <a:cs typeface="Times New Roman"/>
              </a:rPr>
              <a:t>Y,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clasificación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340"/>
              </a:spcBef>
            </a:pPr>
            <a:r>
              <a:rPr dirty="0" sz="800" spc="10">
                <a:latin typeface="Times New Roman"/>
                <a:cs typeface="Times New Roman"/>
              </a:rPr>
              <a:t>el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voltaje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se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divide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automáticamente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por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3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para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obtener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el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voltaje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bobinado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Courier New"/>
                <a:cs typeface="Courier New"/>
              </a:rPr>
              <a:t>VRAT</a:t>
            </a:r>
            <a:r>
              <a:rPr dirty="0" sz="800" spc="-250">
                <a:latin typeface="Courier New"/>
                <a:cs typeface="Courier New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09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pruebas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fábrica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elegir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prueba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circuito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abierto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prueba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cortocircuito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77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pestaña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Circuito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abierto,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dónde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realizó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prueba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fábrica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y</a:t>
            </a:r>
            <a:endParaRPr sz="800">
              <a:latin typeface="Times New Roman"/>
              <a:cs typeface="Times New Roman"/>
            </a:endParaRPr>
          </a:p>
          <a:p>
            <a:pPr marL="12700" marR="57467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donde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conectar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rama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excitación.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caso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transformador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devanados,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elegir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HV,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LV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devanado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TV.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Normalmente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prefiere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voltaje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más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bajo,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estabilidad</a:t>
            </a:r>
            <a:endParaRPr sz="800">
              <a:latin typeface="Times New Roman"/>
              <a:cs typeface="Times New Roman"/>
            </a:endParaRPr>
          </a:p>
          <a:p>
            <a:pPr marL="12700" marR="413384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problemas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inductancias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lineales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conectadas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delta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podrían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requerir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conexión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baja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bobinado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utilizado.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hasta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6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puntos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curva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magnetización.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excitacion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voltaje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corriente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deben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especificarse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en%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pérdidas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kW.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referencia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regla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ATP</a:t>
            </a:r>
            <a:endParaRPr sz="8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4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935015" y="165100"/>
            <a:ext cx="5226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5" name="object 5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678"/>
                  </a:lnTo>
                  <a:lnTo>
                    <a:pt x="142755" y="98678"/>
                  </a:lnTo>
                  <a:lnTo>
                    <a:pt x="136180" y="99986"/>
                  </a:lnTo>
                  <a:lnTo>
                    <a:pt x="104587" y="124182"/>
                  </a:lnTo>
                  <a:lnTo>
                    <a:pt x="98048" y="143385"/>
                  </a:lnTo>
                  <a:lnTo>
                    <a:pt x="98048" y="569369"/>
                  </a:lnTo>
                  <a:lnTo>
                    <a:pt x="117977" y="603813"/>
                  </a:lnTo>
                  <a:lnTo>
                    <a:pt x="142755" y="614076"/>
                  </a:lnTo>
                  <a:lnTo>
                    <a:pt x="1886711" y="614076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4076"/>
                  </a:moveTo>
                  <a:lnTo>
                    <a:pt x="1744971" y="614076"/>
                  </a:lnTo>
                  <a:lnTo>
                    <a:pt x="1751545" y="612768"/>
                  </a:lnTo>
                  <a:lnTo>
                    <a:pt x="1764174" y="607537"/>
                  </a:lnTo>
                  <a:lnTo>
                    <a:pt x="1788370" y="575944"/>
                  </a:lnTo>
                  <a:lnTo>
                    <a:pt x="1789678" y="569369"/>
                  </a:lnTo>
                  <a:lnTo>
                    <a:pt x="1789678" y="143385"/>
                  </a:lnTo>
                  <a:lnTo>
                    <a:pt x="1769748" y="108942"/>
                  </a:lnTo>
                  <a:lnTo>
                    <a:pt x="1744971" y="98678"/>
                  </a:lnTo>
                  <a:lnTo>
                    <a:pt x="1886711" y="98678"/>
                  </a:lnTo>
                  <a:lnTo>
                    <a:pt x="1886711" y="614076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932176" y="500477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1982" y="528634"/>
                  </a:moveTo>
                  <a:lnTo>
                    <a:pt x="52863" y="528634"/>
                  </a:lnTo>
                  <a:lnTo>
                    <a:pt x="49392" y="528502"/>
                  </a:lnTo>
                  <a:lnTo>
                    <a:pt x="13028" y="510594"/>
                  </a:lnTo>
                  <a:lnTo>
                    <a:pt x="0" y="479207"/>
                  </a:lnTo>
                  <a:lnTo>
                    <a:pt x="0" y="475770"/>
                  </a:lnTo>
                  <a:lnTo>
                    <a:pt x="0" y="49229"/>
                  </a:lnTo>
                  <a:lnTo>
                    <a:pt x="17937" y="12885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775"/>
                  </a:lnTo>
                  <a:lnTo>
                    <a:pt x="1704845" y="49229"/>
                  </a:lnTo>
                  <a:lnTo>
                    <a:pt x="1704845" y="479207"/>
                  </a:lnTo>
                  <a:lnTo>
                    <a:pt x="1686907" y="515418"/>
                  </a:lnTo>
                  <a:lnTo>
                    <a:pt x="1655453" y="528502"/>
                  </a:lnTo>
                  <a:lnTo>
                    <a:pt x="1651982" y="52863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171"/>
              <a:ext cx="145374" cy="145374"/>
            </a:xfrm>
            <a:prstGeom prst="rect">
              <a:avLst/>
            </a:prstGeom>
          </p:spPr>
        </p:pic>
      </p:grpSp>
      <p:sp>
        <p:nvSpPr>
          <p:cNvPr id="8" name="object 8" descr=""/>
          <p:cNvSpPr txBox="1"/>
          <p:nvPr/>
        </p:nvSpPr>
        <p:spPr>
          <a:xfrm>
            <a:off x="831370" y="4763123"/>
            <a:ext cx="1841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174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4611106" y="4782946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831370" y="342418"/>
            <a:ext cx="457327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Libro,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valores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100%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voltaje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usan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directamente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IEXPOS</a:t>
            </a:r>
            <a:r>
              <a:rPr dirty="0" sz="800" spc="-210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=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Curr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[%]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LEXPOS</a:t>
            </a:r>
            <a:r>
              <a:rPr dirty="0" sz="800" spc="-210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=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Pérdida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831370" y="383386"/>
            <a:ext cx="4551680" cy="329565"/>
          </a:xfrm>
          <a:prstGeom prst="rect">
            <a:avLst/>
          </a:prstGeom>
        </p:spPr>
        <p:txBody>
          <a:bodyPr wrap="square" lIns="0" tIns="419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330"/>
              </a:spcBef>
            </a:pPr>
            <a:r>
              <a:rPr dirty="0" sz="800">
                <a:latin typeface="Times New Roman"/>
                <a:cs typeface="Times New Roman"/>
              </a:rPr>
              <a:t>[kW].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excepción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elige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Lm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externo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bajo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magnetización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núcleo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positivo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caso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235"/>
              </a:spcBef>
            </a:pPr>
            <a:r>
              <a:rPr dirty="0" sz="800">
                <a:latin typeface="Times New Roman"/>
                <a:cs typeface="Times New Roman"/>
              </a:rPr>
              <a:t>solo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corriente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resistiva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resulta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IEXPOS</a:t>
            </a:r>
            <a:r>
              <a:rPr dirty="0" sz="800" spc="-215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=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Pérdida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(10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Cambria Math"/>
                <a:cs typeface="Cambria Math"/>
              </a:rPr>
              <a:t>⋅</a:t>
            </a:r>
            <a:r>
              <a:rPr dirty="0" sz="800" spc="120">
                <a:latin typeface="Cambria Math"/>
                <a:cs typeface="Cambria Math"/>
              </a:rPr>
              <a:t> </a:t>
            </a:r>
            <a:r>
              <a:rPr dirty="0" sz="800">
                <a:latin typeface="Courier New"/>
                <a:cs typeface="Courier New"/>
              </a:rPr>
              <a:t>SPOS</a:t>
            </a:r>
            <a:r>
              <a:rPr dirty="0" sz="800" spc="-215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),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donde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SPOS</a:t>
            </a:r>
            <a:r>
              <a:rPr dirty="0" sz="800" spc="-215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793270" y="725678"/>
            <a:ext cx="5841365" cy="182435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50800">
              <a:lnSpc>
                <a:spcPts val="919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Valor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potencia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[MVA]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Clasificaciones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devanado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donde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realizó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prueba.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Si</a:t>
            </a:r>
            <a:endParaRPr sz="800">
              <a:latin typeface="Times New Roman"/>
              <a:cs typeface="Times New Roman"/>
            </a:endParaRPr>
          </a:p>
          <a:p>
            <a:pPr marL="50800">
              <a:lnSpc>
                <a:spcPts val="919"/>
              </a:lnSpc>
            </a:pP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prueba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abierto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secuencia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cero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90">
                <a:latin typeface="Times New Roman"/>
                <a:cs typeface="Times New Roman"/>
              </a:rPr>
              <a:t>tambié</a:t>
            </a:r>
            <a:r>
              <a:rPr dirty="0" baseline="37037" sz="900" spc="-135">
                <a:latin typeface="Arial MT"/>
                <a:cs typeface="Arial MT"/>
              </a:rPr>
              <a:t>T</a:t>
            </a:r>
            <a:r>
              <a:rPr dirty="0" sz="800" spc="-90">
                <a:latin typeface="Times New Roman"/>
                <a:cs typeface="Times New Roman"/>
              </a:rPr>
              <a:t>n</a:t>
            </a:r>
            <a:r>
              <a:rPr dirty="0" baseline="37037" sz="900" spc="-135">
                <a:latin typeface="Arial MT"/>
                <a:cs typeface="Arial MT"/>
              </a:rPr>
              <a:t>ra</a:t>
            </a:r>
            <a:r>
              <a:rPr dirty="0" sz="800" spc="-90">
                <a:latin typeface="Times New Roman"/>
                <a:cs typeface="Times New Roman"/>
              </a:rPr>
              <a:t>e</a:t>
            </a:r>
            <a:r>
              <a:rPr dirty="0" baseline="37037" sz="900" spc="-135">
                <a:latin typeface="Arial MT"/>
                <a:cs typeface="Arial MT"/>
              </a:rPr>
              <a:t>d</a:t>
            </a:r>
            <a:r>
              <a:rPr dirty="0" sz="800" spc="-90">
                <a:latin typeface="Times New Roman"/>
                <a:cs typeface="Times New Roman"/>
              </a:rPr>
              <a:t>s</a:t>
            </a:r>
            <a:r>
              <a:rPr dirty="0" baseline="37037" sz="900" spc="-135">
                <a:latin typeface="Arial MT"/>
                <a:cs typeface="Arial MT"/>
              </a:rPr>
              <a:t>u</a:t>
            </a:r>
            <a:r>
              <a:rPr dirty="0" sz="800" spc="-90">
                <a:latin typeface="Times New Roman"/>
                <a:cs typeface="Times New Roman"/>
              </a:rPr>
              <a:t>tá</a:t>
            </a:r>
            <a:r>
              <a:rPr dirty="0" baseline="37037" sz="900" spc="-135">
                <a:latin typeface="Arial MT"/>
                <a:cs typeface="Arial MT"/>
              </a:rPr>
              <a:t>ci</a:t>
            </a:r>
            <a:r>
              <a:rPr dirty="0" sz="800" spc="-90">
                <a:latin typeface="Times New Roman"/>
                <a:cs typeface="Times New Roman"/>
              </a:rPr>
              <a:t>n</a:t>
            </a:r>
            <a:r>
              <a:rPr dirty="0" baseline="37037" sz="900" spc="-135">
                <a:latin typeface="Arial MT"/>
                <a:cs typeface="Arial MT"/>
              </a:rPr>
              <a:t>en</a:t>
            </a:r>
            <a:r>
              <a:rPr dirty="0" sz="800" spc="-90">
                <a:latin typeface="Times New Roman"/>
                <a:cs typeface="Times New Roman"/>
              </a:rPr>
              <a:t>d</a:t>
            </a:r>
            <a:r>
              <a:rPr dirty="0" baseline="37037" sz="900" spc="-135">
                <a:latin typeface="Arial MT"/>
                <a:cs typeface="Arial MT"/>
              </a:rPr>
              <a:t>d</a:t>
            </a:r>
            <a:r>
              <a:rPr dirty="0" sz="800" spc="-90">
                <a:latin typeface="Times New Roman"/>
                <a:cs typeface="Times New Roman"/>
              </a:rPr>
              <a:t>i</a:t>
            </a:r>
            <a:r>
              <a:rPr dirty="0" baseline="37037" sz="900" spc="-135">
                <a:latin typeface="Arial MT"/>
                <a:cs typeface="Arial MT"/>
              </a:rPr>
              <a:t>o</a:t>
            </a:r>
            <a:r>
              <a:rPr dirty="0" sz="800" spc="-90">
                <a:latin typeface="Times New Roman"/>
                <a:cs typeface="Times New Roman"/>
              </a:rPr>
              <a:t>s</a:t>
            </a:r>
            <a:r>
              <a:rPr dirty="0" baseline="37037" sz="900" spc="-135">
                <a:latin typeface="Arial MT"/>
                <a:cs typeface="Arial MT"/>
              </a:rPr>
              <a:t>.</a:t>
            </a:r>
            <a:r>
              <a:rPr dirty="0" sz="800" spc="-90">
                <a:latin typeface="Times New Roman"/>
                <a:cs typeface="Times New Roman"/>
              </a:rPr>
              <a:t>p</a:t>
            </a:r>
            <a:r>
              <a:rPr dirty="0" baseline="37037" sz="900" spc="-135">
                <a:latin typeface="Arial MT"/>
                <a:cs typeface="Arial MT"/>
              </a:rPr>
              <a:t>..</a:t>
            </a:r>
            <a:r>
              <a:rPr dirty="0" sz="800" spc="-90">
                <a:latin typeface="Times New Roman"/>
                <a:cs typeface="Times New Roman"/>
              </a:rPr>
              <a:t>onibles,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especificarlos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manera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similar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al</a:t>
            </a:r>
            <a:endParaRPr sz="800">
              <a:latin typeface="Times New Roman"/>
              <a:cs typeface="Times New Roman"/>
            </a:endParaRPr>
          </a:p>
          <a:p>
            <a:pPr marL="50800" marR="88582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Derecha.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valores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otros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voltajes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diferentes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100%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usar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definir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magnetización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lineal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inductancia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resistencia.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establece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magnetización</a:t>
            </a:r>
            <a:r>
              <a:rPr dirty="0" sz="800" spc="8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9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núcleo</a:t>
            </a:r>
            <a:r>
              <a:rPr dirty="0" sz="800" spc="85" i="1">
                <a:latin typeface="Times New Roman"/>
                <a:cs typeface="Times New Roman"/>
              </a:rPr>
              <a:t> </a:t>
            </a:r>
            <a:r>
              <a:rPr dirty="0" sz="800" spc="-10" i="1">
                <a:latin typeface="Times New Roman"/>
                <a:cs typeface="Times New Roman"/>
              </a:rPr>
              <a:t>positivo:</a:t>
            </a:r>
            <a:endParaRPr sz="800">
              <a:latin typeface="Times New Roman"/>
              <a:cs typeface="Times New Roman"/>
            </a:endParaRPr>
          </a:p>
          <a:p>
            <a:pPr marL="158115" marR="1892300" indent="-107950">
              <a:lnSpc>
                <a:spcPct val="113799"/>
              </a:lnSpc>
              <a:spcBef>
                <a:spcPts val="260"/>
              </a:spcBef>
              <a:buAutoNum type="alphaLcParenR"/>
              <a:tabLst>
                <a:tab pos="222250" algn="l"/>
              </a:tabLst>
            </a:pPr>
            <a:r>
              <a:rPr dirty="0" sz="800">
                <a:latin typeface="Times New Roman"/>
                <a:cs typeface="Times New Roman"/>
              </a:rPr>
              <a:t>Especificar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Lineal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interno</a:t>
            </a:r>
            <a:r>
              <a:rPr dirty="0" sz="800" spc="8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resultará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representación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lineal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lineal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basada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100%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 spc="500">
                <a:latin typeface="Times New Roman"/>
                <a:cs typeface="Times New Roman"/>
              </a:rPr>
              <a:t>	</a:t>
            </a:r>
            <a:r>
              <a:rPr dirty="0" sz="800">
                <a:latin typeface="Times New Roman"/>
                <a:cs typeface="Times New Roman"/>
              </a:rPr>
              <a:t>valores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voltaje.</a:t>
            </a:r>
            <a:endParaRPr sz="800">
              <a:latin typeface="Times New Roman"/>
              <a:cs typeface="Times New Roman"/>
            </a:endParaRPr>
          </a:p>
          <a:p>
            <a:pPr marL="164465" indent="-113664">
              <a:lnSpc>
                <a:spcPct val="100000"/>
              </a:lnSpc>
              <a:spcBef>
                <a:spcPts val="135"/>
              </a:spcBef>
              <a:buAutoNum type="alphaLcParenR"/>
              <a:tabLst>
                <a:tab pos="164465" algn="l"/>
              </a:tabLst>
            </a:pPr>
            <a:r>
              <a:rPr dirty="0" sz="800">
                <a:latin typeface="Times New Roman"/>
                <a:cs typeface="Times New Roman"/>
              </a:rPr>
              <a:t>Especificando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Lm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externo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//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Rm,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rama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magnetizante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omitirá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600" spc="-10">
                <a:latin typeface="Times New Roman"/>
                <a:cs typeface="Times New Roman"/>
              </a:rPr>
              <a:t>CTRAN</a:t>
            </a:r>
            <a:endParaRPr sz="600">
              <a:latin typeface="Times New Roman"/>
              <a:cs typeface="Times New Roman"/>
            </a:endParaRPr>
          </a:p>
          <a:p>
            <a:pPr marL="222250" marR="1917064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cálculo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programa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asume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agregará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externos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modelo.</a:t>
            </a:r>
            <a:endParaRPr sz="800">
              <a:latin typeface="Times New Roman"/>
              <a:cs typeface="Times New Roman"/>
            </a:endParaRPr>
          </a:p>
          <a:p>
            <a:pPr marL="158115" marR="1032510" indent="-107950">
              <a:lnSpc>
                <a:spcPct val="113799"/>
              </a:lnSpc>
              <a:buAutoNum type="alphaLcParenR" startAt="3"/>
              <a:tabLst>
                <a:tab pos="222250" algn="l"/>
              </a:tabLst>
            </a:pPr>
            <a:r>
              <a:rPr dirty="0" sz="800">
                <a:latin typeface="Times New Roman"/>
                <a:cs typeface="Times New Roman"/>
              </a:rPr>
              <a:t>Especificar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Lm</a:t>
            </a:r>
            <a:r>
              <a:rPr dirty="0" sz="800" spc="8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externo</a:t>
            </a:r>
            <a:r>
              <a:rPr dirty="0" sz="800" spc="8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dará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resultado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cálculo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inductancia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magnetización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lineal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primero</a:t>
            </a:r>
            <a:r>
              <a:rPr dirty="0" sz="800" spc="10">
                <a:latin typeface="Times New Roman"/>
                <a:cs typeface="Times New Roman"/>
              </a:rPr>
              <a:t> 	como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un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 i="1">
                <a:latin typeface="Times New Roman"/>
                <a:cs typeface="Times New Roman"/>
              </a:rPr>
              <a:t>I</a:t>
            </a:r>
            <a:r>
              <a:rPr dirty="0" sz="800" spc="20" i="1">
                <a:latin typeface="Times New Roman"/>
                <a:cs typeface="Times New Roman"/>
              </a:rPr>
              <a:t> </a:t>
            </a:r>
            <a:r>
              <a:rPr dirty="0" sz="450" spc="10" i="1">
                <a:latin typeface="Times New Roman"/>
                <a:cs typeface="Times New Roman"/>
              </a:rPr>
              <a:t>rms</a:t>
            </a:r>
            <a:r>
              <a:rPr dirty="0" sz="450" spc="105" i="1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-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 i="1">
                <a:latin typeface="Times New Roman"/>
                <a:cs typeface="Times New Roman"/>
              </a:rPr>
              <a:t>U</a:t>
            </a:r>
            <a:r>
              <a:rPr dirty="0" sz="800" spc="20" i="1">
                <a:latin typeface="Times New Roman"/>
                <a:cs typeface="Times New Roman"/>
              </a:rPr>
              <a:t> </a:t>
            </a:r>
            <a:r>
              <a:rPr dirty="0" sz="450" spc="10" i="1">
                <a:latin typeface="Times New Roman"/>
                <a:cs typeface="Times New Roman"/>
              </a:rPr>
              <a:t>rms</a:t>
            </a:r>
            <a:r>
              <a:rPr dirty="0" sz="450" spc="340" i="1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característica,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luego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se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transforma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automáticamente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en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un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enlace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flujo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corriente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 spc="500">
                <a:latin typeface="Times New Roman"/>
                <a:cs typeface="Times New Roman"/>
              </a:rPr>
              <a:t>	</a:t>
            </a:r>
            <a:r>
              <a:rPr dirty="0" sz="800">
                <a:latin typeface="Times New Roman"/>
                <a:cs typeface="Times New Roman"/>
              </a:rPr>
              <a:t>característica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(por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medio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rutina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interna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similar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SATURA).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corriente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magnetización.</a:t>
            </a:r>
            <a:endParaRPr sz="800">
              <a:latin typeface="Times New Roman"/>
              <a:cs typeface="Times New Roman"/>
            </a:endParaRPr>
          </a:p>
          <a:p>
            <a:pPr marL="22225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inductancia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calcula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como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4056040" y="2575898"/>
            <a:ext cx="52069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 spc="-50">
                <a:latin typeface="Times New Roman"/>
                <a:cs typeface="Times New Roman"/>
              </a:rPr>
              <a:t>2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4327997" y="2582506"/>
            <a:ext cx="227329" cy="14478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sz="750">
                <a:latin typeface="Times New Roman"/>
                <a:cs typeface="Times New Roman"/>
              </a:rPr>
              <a:t>]</a:t>
            </a:r>
            <a:r>
              <a:rPr dirty="0" sz="750" spc="-80">
                <a:latin typeface="Times New Roman"/>
                <a:cs typeface="Times New Roman"/>
              </a:rPr>
              <a:t> </a:t>
            </a:r>
            <a:r>
              <a:rPr dirty="0" baseline="-11111" sz="1125" spc="-37" i="1">
                <a:latin typeface="Times New Roman"/>
                <a:cs typeface="Times New Roman"/>
              </a:rPr>
              <a:t>k</a:t>
            </a:r>
            <a:r>
              <a:rPr dirty="0" sz="750" spc="-25">
                <a:latin typeface="Times New Roman"/>
                <a:cs typeface="Times New Roman"/>
              </a:rPr>
              <a:t>[</a:t>
            </a:r>
            <a:r>
              <a:rPr dirty="0" baseline="-11111" sz="1125" spc="-37" i="1">
                <a:latin typeface="Times New Roman"/>
                <a:cs typeface="Times New Roman"/>
              </a:rPr>
              <a:t>V</a:t>
            </a:r>
            <a:endParaRPr baseline="-11111" sz="1125">
              <a:latin typeface="Times New Roman"/>
              <a:cs typeface="Times New Roman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3396279" y="2602330"/>
            <a:ext cx="890269" cy="14478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  <a:tabLst>
                <a:tab pos="791210" algn="l"/>
              </a:tabLst>
            </a:pPr>
            <a:r>
              <a:rPr dirty="0" sz="750" spc="5" i="1">
                <a:latin typeface="Times New Roman"/>
                <a:cs typeface="Times New Roman"/>
              </a:rPr>
              <a:t>Pé</a:t>
            </a:r>
            <a:r>
              <a:rPr dirty="0" sz="750" spc="-25" i="1">
                <a:latin typeface="Times New Roman"/>
                <a:cs typeface="Times New Roman"/>
              </a:rPr>
              <a:t>r</a:t>
            </a:r>
            <a:r>
              <a:rPr dirty="0" sz="750" spc="5" i="1">
                <a:latin typeface="Times New Roman"/>
                <a:cs typeface="Times New Roman"/>
              </a:rPr>
              <a:t>d</a:t>
            </a:r>
            <a:r>
              <a:rPr dirty="0" sz="750" spc="-35" i="1">
                <a:latin typeface="Times New Roman"/>
                <a:cs typeface="Times New Roman"/>
              </a:rPr>
              <a:t>i</a:t>
            </a:r>
            <a:r>
              <a:rPr dirty="0" baseline="11111" sz="1125" spc="-262">
                <a:latin typeface="Times New Roman"/>
                <a:cs typeface="Times New Roman"/>
              </a:rPr>
              <a:t>/</a:t>
            </a:r>
            <a:r>
              <a:rPr dirty="0" sz="750" spc="-204" i="1">
                <a:latin typeface="Times New Roman"/>
                <a:cs typeface="Times New Roman"/>
              </a:rPr>
              <a:t>d</a:t>
            </a:r>
            <a:r>
              <a:rPr dirty="0" baseline="11111" sz="1125" spc="-240">
                <a:latin typeface="Times New Roman"/>
                <a:cs typeface="Times New Roman"/>
              </a:rPr>
              <a:t>)</a:t>
            </a:r>
            <a:r>
              <a:rPr dirty="0" sz="750" spc="-225" i="1">
                <a:latin typeface="Times New Roman"/>
                <a:cs typeface="Times New Roman"/>
              </a:rPr>
              <a:t>k</a:t>
            </a:r>
            <a:r>
              <a:rPr dirty="0" sz="750" spc="-155" i="1">
                <a:latin typeface="Times New Roman"/>
                <a:cs typeface="Times New Roman"/>
              </a:rPr>
              <a:t>a</a:t>
            </a:r>
            <a:r>
              <a:rPr dirty="0" sz="750" spc="-615" i="1">
                <a:latin typeface="Times New Roman"/>
                <a:cs typeface="Times New Roman"/>
              </a:rPr>
              <a:t>W</a:t>
            </a:r>
            <a:r>
              <a:rPr dirty="0" baseline="11111" sz="1125" spc="7">
                <a:latin typeface="Times New Roman"/>
                <a:cs typeface="Times New Roman"/>
              </a:rPr>
              <a:t>3</a:t>
            </a:r>
            <a:r>
              <a:rPr dirty="0" baseline="11111" sz="1125" spc="52">
                <a:latin typeface="Times New Roman"/>
                <a:cs typeface="Times New Roman"/>
              </a:rPr>
              <a:t> </a:t>
            </a:r>
            <a:r>
              <a:rPr dirty="0" baseline="11111" sz="1125">
                <a:latin typeface="Times New Roman"/>
                <a:cs typeface="Times New Roman"/>
              </a:rPr>
              <a:t>/]</a:t>
            </a:r>
            <a:r>
              <a:rPr dirty="0" baseline="11111" sz="1125" spc="52">
                <a:latin typeface="Times New Roman"/>
                <a:cs typeface="Times New Roman"/>
              </a:rPr>
              <a:t> </a:t>
            </a:r>
            <a:r>
              <a:rPr dirty="0" baseline="11111" sz="1125" spc="-75">
                <a:latin typeface="Times New Roman"/>
                <a:cs typeface="Times New Roman"/>
              </a:rPr>
              <a:t>[</a:t>
            </a:r>
            <a:r>
              <a:rPr dirty="0" baseline="11111" sz="1125">
                <a:latin typeface="Times New Roman"/>
                <a:cs typeface="Times New Roman"/>
              </a:rPr>
              <a:t>	</a:t>
            </a:r>
            <a:r>
              <a:rPr dirty="0" sz="750" spc="-50" i="1">
                <a:latin typeface="Times New Roman"/>
                <a:cs typeface="Times New Roman"/>
              </a:rPr>
              <a:t>V</a:t>
            </a:r>
            <a:endParaRPr sz="750">
              <a:latin typeface="Times New Roman"/>
              <a:cs typeface="Times New Roman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1260886" y="2675017"/>
            <a:ext cx="3166745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  <a:tabLst>
                <a:tab pos="3005455" algn="l"/>
              </a:tabLst>
            </a:pPr>
            <a:r>
              <a:rPr dirty="0" sz="400" spc="-25" i="1">
                <a:latin typeface="Times New Roman"/>
                <a:cs typeface="Times New Roman"/>
              </a:rPr>
              <a:t>rms</a:t>
            </a:r>
            <a:r>
              <a:rPr dirty="0" sz="400" i="1">
                <a:latin typeface="Times New Roman"/>
                <a:cs typeface="Times New Roman"/>
              </a:rPr>
              <a:t>	</a:t>
            </a:r>
            <a:r>
              <a:rPr dirty="0" sz="400" spc="-10" i="1">
                <a:latin typeface="Times New Roman"/>
                <a:cs typeface="Times New Roman"/>
              </a:rPr>
              <a:t>árbitro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1711257" y="2582506"/>
            <a:ext cx="1656080" cy="14478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sz="750">
                <a:latin typeface="Times New Roman"/>
                <a:cs typeface="Times New Roman"/>
              </a:rPr>
              <a:t>10</a:t>
            </a:r>
            <a:r>
              <a:rPr dirty="0" sz="750" spc="10">
                <a:latin typeface="Times New Roman"/>
                <a:cs typeface="Times New Roman"/>
              </a:rPr>
              <a:t> </a:t>
            </a:r>
            <a:r>
              <a:rPr dirty="0" sz="750">
                <a:latin typeface="Times New Roman"/>
                <a:cs typeface="Times New Roman"/>
              </a:rPr>
              <a:t>(</a:t>
            </a:r>
            <a:r>
              <a:rPr dirty="0" sz="750" spc="-65">
                <a:latin typeface="Times New Roman"/>
                <a:cs typeface="Times New Roman"/>
              </a:rPr>
              <a:t> </a:t>
            </a:r>
            <a:r>
              <a:rPr dirty="0" baseline="7407" sz="1125">
                <a:latin typeface="Cambria Math"/>
                <a:cs typeface="Cambria Math"/>
              </a:rPr>
              <a:t>⋅</a:t>
            </a:r>
            <a:r>
              <a:rPr dirty="0" baseline="7407" sz="1125" spc="-30">
                <a:latin typeface="Cambria Math"/>
                <a:cs typeface="Cambria Math"/>
              </a:rPr>
              <a:t> </a:t>
            </a:r>
            <a:r>
              <a:rPr dirty="0" baseline="-11111" sz="1125" i="1">
                <a:latin typeface="Times New Roman"/>
                <a:cs typeface="Times New Roman"/>
              </a:rPr>
              <a:t>Curr</a:t>
            </a:r>
            <a:r>
              <a:rPr dirty="0" baseline="-11111" sz="1125" spc="104" i="1">
                <a:latin typeface="Times New Roman"/>
                <a:cs typeface="Times New Roman"/>
              </a:rPr>
              <a:t> </a:t>
            </a:r>
            <a:r>
              <a:rPr dirty="0" sz="750">
                <a:latin typeface="Times New Roman"/>
                <a:cs typeface="Times New Roman"/>
              </a:rPr>
              <a:t>[%]</a:t>
            </a:r>
            <a:r>
              <a:rPr dirty="0" sz="750" spc="220">
                <a:latin typeface="Times New Roman"/>
                <a:cs typeface="Times New Roman"/>
              </a:rPr>
              <a:t> </a:t>
            </a:r>
            <a:r>
              <a:rPr dirty="0" baseline="7407" sz="1125">
                <a:latin typeface="Cambria Math"/>
                <a:cs typeface="Cambria Math"/>
              </a:rPr>
              <a:t>⋅</a:t>
            </a:r>
            <a:r>
              <a:rPr dirty="0" baseline="7407" sz="1125" spc="-22">
                <a:latin typeface="Cambria Math"/>
                <a:cs typeface="Cambria Math"/>
              </a:rPr>
              <a:t> </a:t>
            </a:r>
            <a:r>
              <a:rPr dirty="0" baseline="-11111" sz="1125" i="1">
                <a:latin typeface="Times New Roman"/>
                <a:cs typeface="Times New Roman"/>
              </a:rPr>
              <a:t>SPOS</a:t>
            </a:r>
            <a:r>
              <a:rPr dirty="0" baseline="-11111" sz="1125" spc="367" i="1">
                <a:latin typeface="Times New Roman"/>
                <a:cs typeface="Times New Roman"/>
              </a:rPr>
              <a:t> </a:t>
            </a:r>
            <a:r>
              <a:rPr dirty="0" sz="750">
                <a:latin typeface="Times New Roman"/>
                <a:cs typeface="Times New Roman"/>
              </a:rPr>
              <a:t>[</a:t>
            </a:r>
            <a:r>
              <a:rPr dirty="0" sz="750" spc="-80">
                <a:latin typeface="Times New Roman"/>
                <a:cs typeface="Times New Roman"/>
              </a:rPr>
              <a:t> </a:t>
            </a:r>
            <a:r>
              <a:rPr dirty="0" baseline="-11111" sz="1125" i="1">
                <a:latin typeface="Times New Roman"/>
                <a:cs typeface="Times New Roman"/>
              </a:rPr>
              <a:t>MVA</a:t>
            </a:r>
            <a:r>
              <a:rPr dirty="0" baseline="-11111" sz="1125" spc="307" i="1">
                <a:latin typeface="Times New Roman"/>
                <a:cs typeface="Times New Roman"/>
              </a:rPr>
              <a:t> </a:t>
            </a:r>
            <a:r>
              <a:rPr dirty="0" sz="750">
                <a:latin typeface="Times New Roman"/>
                <a:cs typeface="Times New Roman"/>
              </a:rPr>
              <a:t>()</a:t>
            </a:r>
            <a:r>
              <a:rPr dirty="0" sz="750" spc="15">
                <a:latin typeface="Times New Roman"/>
                <a:cs typeface="Times New Roman"/>
              </a:rPr>
              <a:t> </a:t>
            </a:r>
            <a:r>
              <a:rPr dirty="0" sz="750">
                <a:latin typeface="Times New Roman"/>
                <a:cs typeface="Times New Roman"/>
              </a:rPr>
              <a:t>3</a:t>
            </a:r>
            <a:r>
              <a:rPr dirty="0" sz="750" spc="15">
                <a:latin typeface="Times New Roman"/>
                <a:cs typeface="Times New Roman"/>
              </a:rPr>
              <a:t> </a:t>
            </a:r>
            <a:r>
              <a:rPr dirty="0" sz="750">
                <a:latin typeface="Times New Roman"/>
                <a:cs typeface="Times New Roman"/>
              </a:rPr>
              <a:t>/]</a:t>
            </a:r>
            <a:r>
              <a:rPr dirty="0" baseline="55555" sz="600">
                <a:latin typeface="Times New Roman"/>
                <a:cs typeface="Times New Roman"/>
              </a:rPr>
              <a:t>2</a:t>
            </a:r>
            <a:r>
              <a:rPr dirty="0" baseline="55555" sz="600" spc="412">
                <a:latin typeface="Times New Roman"/>
                <a:cs typeface="Times New Roman"/>
              </a:rPr>
              <a:t> </a:t>
            </a:r>
            <a:r>
              <a:rPr dirty="0" baseline="7407" sz="1125" spc="-75">
                <a:latin typeface="Times New Roman"/>
                <a:cs typeface="Times New Roman"/>
              </a:rPr>
              <a:t>-</a:t>
            </a:r>
            <a:endParaRPr baseline="7407" sz="1125">
              <a:latin typeface="Times New Roman"/>
              <a:cs typeface="Times New Roman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1182622" y="2602330"/>
            <a:ext cx="492759" cy="14478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sz="750" i="1">
                <a:latin typeface="Times New Roman"/>
                <a:cs typeface="Times New Roman"/>
              </a:rPr>
              <a:t>yo</a:t>
            </a:r>
            <a:r>
              <a:rPr dirty="0" sz="750" spc="400" i="1">
                <a:latin typeface="Times New Roman"/>
                <a:cs typeface="Times New Roman"/>
              </a:rPr>
              <a:t> </a:t>
            </a:r>
            <a:r>
              <a:rPr dirty="0" baseline="11111" sz="1125">
                <a:latin typeface="Times New Roman"/>
                <a:cs typeface="Times New Roman"/>
              </a:rPr>
              <a:t>]</a:t>
            </a:r>
            <a:r>
              <a:rPr dirty="0" baseline="11111" sz="1125" spc="-37">
                <a:latin typeface="Times New Roman"/>
                <a:cs typeface="Times New Roman"/>
              </a:rPr>
              <a:t> </a:t>
            </a:r>
            <a:r>
              <a:rPr dirty="0" sz="750" spc="-509" i="1">
                <a:latin typeface="Times New Roman"/>
                <a:cs typeface="Times New Roman"/>
              </a:rPr>
              <a:t>U</a:t>
            </a:r>
            <a:r>
              <a:rPr dirty="0" baseline="11111" sz="1125" spc="-7">
                <a:latin typeface="Times New Roman"/>
                <a:cs typeface="Times New Roman"/>
              </a:rPr>
              <a:t>[</a:t>
            </a:r>
            <a:r>
              <a:rPr dirty="0" baseline="11111" sz="1125" spc="127">
                <a:latin typeface="Times New Roman"/>
                <a:cs typeface="Times New Roman"/>
              </a:rPr>
              <a:t> </a:t>
            </a:r>
            <a:r>
              <a:rPr dirty="0" sz="750" spc="-45" i="1">
                <a:latin typeface="Times New Roman"/>
                <a:cs typeface="Times New Roman"/>
              </a:rPr>
              <a:t>N</a:t>
            </a:r>
            <a:r>
              <a:rPr dirty="0" baseline="18518" sz="1125" spc="-67">
                <a:latin typeface="Times New Roman"/>
                <a:cs typeface="Times New Roman"/>
              </a:rPr>
              <a:t>=</a:t>
            </a:r>
            <a:r>
              <a:rPr dirty="0" sz="750" spc="-45" i="1">
                <a:latin typeface="Times New Roman"/>
                <a:cs typeface="Times New Roman"/>
              </a:rPr>
              <a:t>A</a:t>
            </a:r>
            <a:endParaRPr sz="750">
              <a:latin typeface="Times New Roman"/>
              <a:cs typeface="Times New Roman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831370" y="2762242"/>
            <a:ext cx="5544185" cy="157861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368935" marR="913130">
              <a:lnSpc>
                <a:spcPct val="124700"/>
              </a:lnSpc>
              <a:spcBef>
                <a:spcPts val="90"/>
              </a:spcBef>
            </a:pPr>
            <a:r>
              <a:rPr dirty="0" sz="800">
                <a:latin typeface="Times New Roman"/>
                <a:cs typeface="Times New Roman"/>
              </a:rPr>
              <a:t>donde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V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450" i="1">
                <a:latin typeface="Times New Roman"/>
                <a:cs typeface="Times New Roman"/>
              </a:rPr>
              <a:t>ref</a:t>
            </a:r>
            <a:r>
              <a:rPr dirty="0" sz="450" spc="14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voltaje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nominal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real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especificado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Clasificaciones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,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dividido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3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Y-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Auto-</a:t>
            </a:r>
            <a:r>
              <a:rPr dirty="0" sz="800" spc="10">
                <a:latin typeface="Times New Roman"/>
                <a:cs typeface="Times New Roman"/>
              </a:rPr>
              <a:t> transformadores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conectados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7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595630">
              <a:lnSpc>
                <a:spcPct val="113799"/>
              </a:lnSpc>
            </a:pPr>
            <a:r>
              <a:rPr dirty="0" sz="800" spc="10">
                <a:latin typeface="Times New Roman"/>
                <a:cs typeface="Times New Roman"/>
              </a:rPr>
              <a:t>El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usuario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puede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optar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10" i="1">
                <a:latin typeface="Times New Roman"/>
                <a:cs typeface="Times New Roman"/>
              </a:rPr>
              <a:t>por</a:t>
            </a:r>
            <a:r>
              <a:rPr dirty="0" sz="800" spc="15" i="1">
                <a:latin typeface="Times New Roman"/>
                <a:cs typeface="Times New Roman"/>
              </a:rPr>
              <a:t> </a:t>
            </a:r>
            <a:r>
              <a:rPr dirty="0" sz="800" spc="10" i="1">
                <a:latin typeface="Times New Roman"/>
                <a:cs typeface="Times New Roman"/>
              </a:rPr>
              <a:t>agregar</a:t>
            </a:r>
            <a:r>
              <a:rPr dirty="0" sz="800" spc="20" i="1">
                <a:latin typeface="Times New Roman"/>
                <a:cs typeface="Times New Roman"/>
              </a:rPr>
              <a:t> </a:t>
            </a:r>
            <a:r>
              <a:rPr dirty="0" sz="800" spc="10" i="1">
                <a:latin typeface="Times New Roman"/>
                <a:cs typeface="Times New Roman"/>
              </a:rPr>
              <a:t>automáticamente</a:t>
            </a:r>
            <a:r>
              <a:rPr dirty="0" sz="800" spc="15" i="1">
                <a:latin typeface="Times New Roman"/>
                <a:cs typeface="Times New Roman"/>
              </a:rPr>
              <a:t> </a:t>
            </a:r>
            <a:r>
              <a:rPr dirty="0" sz="800" spc="10" i="1">
                <a:latin typeface="Times New Roman"/>
                <a:cs typeface="Times New Roman"/>
              </a:rPr>
              <a:t>no</a:t>
            </a:r>
            <a:r>
              <a:rPr dirty="0" sz="800" spc="15" i="1">
                <a:latin typeface="Times New Roman"/>
                <a:cs typeface="Times New Roman"/>
              </a:rPr>
              <a:t> </a:t>
            </a:r>
            <a:r>
              <a:rPr dirty="0" sz="800" spc="10" i="1">
                <a:latin typeface="Times New Roman"/>
                <a:cs typeface="Times New Roman"/>
              </a:rPr>
              <a:t>linealidades</a:t>
            </a:r>
            <a:r>
              <a:rPr dirty="0" sz="800" spc="15" i="1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en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10" i="1">
                <a:latin typeface="Times New Roman"/>
                <a:cs typeface="Times New Roman"/>
              </a:rPr>
              <a:t>Estructura</a:t>
            </a:r>
            <a:r>
              <a:rPr dirty="0" sz="800" spc="15" i="1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y,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en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este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caso,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la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magnetización</a:t>
            </a:r>
            <a:r>
              <a:rPr dirty="0" sz="800" spc="10">
                <a:latin typeface="Times New Roman"/>
                <a:cs typeface="Times New Roman"/>
              </a:rPr>
              <a:t> La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inductancia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agrega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automáticamente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al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archivo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final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como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una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inductancia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Tipo-</a:t>
            </a:r>
            <a:r>
              <a:rPr dirty="0" sz="800" spc="10">
                <a:latin typeface="Times New Roman"/>
                <a:cs typeface="Times New Roman"/>
              </a:rPr>
              <a:t>98.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ATPDraw</a:t>
            </a:r>
            <a:endParaRPr sz="800">
              <a:latin typeface="Times New Roman"/>
              <a:cs typeface="Times New Roman"/>
            </a:endParaRPr>
          </a:p>
          <a:p>
            <a:pPr marL="12700" marR="95821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conecta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inductancias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dependiendo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conexión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seleccionada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devanado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real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un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Transformador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trifásico.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caso,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tiene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control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sobre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inicial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inductores.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Si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necesita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control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(por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ejemplo,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calcular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flujo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vinculado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establecer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condiciones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iniciales)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Agregar</a:t>
            </a:r>
            <a:r>
              <a:rPr dirty="0" sz="800" spc="85" i="1">
                <a:latin typeface="Times New Roman"/>
                <a:cs typeface="Times New Roman"/>
              </a:rPr>
              <a:t> </a:t>
            </a:r>
            <a:r>
              <a:rPr dirty="0" sz="800" spc="-10" i="1">
                <a:latin typeface="Times New Roman"/>
                <a:cs typeface="Times New Roman"/>
              </a:rPr>
              <a:t>automáticamente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ts val="919"/>
              </a:lnSpc>
              <a:spcBef>
                <a:spcPts val="345"/>
              </a:spcBef>
            </a:pPr>
            <a:r>
              <a:rPr dirty="0" sz="800" i="1">
                <a:latin typeface="Times New Roman"/>
                <a:cs typeface="Times New Roman"/>
              </a:rPr>
              <a:t>las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no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linealidades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deben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verificarse.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libre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crear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inductancias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lineales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separadas,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ts val="919"/>
              </a:lnSpc>
            </a:pPr>
            <a:r>
              <a:rPr dirty="0" sz="800">
                <a:latin typeface="Times New Roman"/>
                <a:cs typeface="Times New Roman"/>
              </a:rPr>
              <a:t>sin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embargo.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Copiar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+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inferior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permite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copiar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cálculo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característica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lineal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linealidad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externa.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Qué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copiar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Ver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/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Copiar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A</a:t>
            </a:r>
            <a:endParaRPr sz="800">
              <a:latin typeface="Times New Roman"/>
              <a:cs typeface="Times New Roman"/>
            </a:endParaRPr>
          </a:p>
        </p:txBody>
      </p:sp>
      <p:grpSp>
        <p:nvGrpSpPr>
          <p:cNvPr id="20" name="object 20" descr=""/>
          <p:cNvGrpSpPr/>
          <p:nvPr/>
        </p:nvGrpSpPr>
        <p:grpSpPr>
          <a:xfrm>
            <a:off x="368299" y="5370521"/>
            <a:ext cx="661035" cy="13335"/>
            <a:chOff x="368299" y="5370521"/>
            <a:chExt cx="661035" cy="13335"/>
          </a:xfrm>
        </p:grpSpPr>
        <p:sp>
          <p:nvSpPr>
            <p:cNvPr id="21" name="object 21" descr=""/>
            <p:cNvSpPr/>
            <p:nvPr/>
          </p:nvSpPr>
          <p:spPr>
            <a:xfrm>
              <a:off x="368299" y="5370521"/>
              <a:ext cx="661035" cy="6985"/>
            </a:xfrm>
            <a:custGeom>
              <a:avLst/>
              <a:gdLst/>
              <a:ahLst/>
              <a:cxnLst/>
              <a:rect l="l" t="t" r="r" b="b"/>
              <a:pathLst>
                <a:path w="661035" h="6985">
                  <a:moveTo>
                    <a:pt x="660792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660792" y="0"/>
                  </a:lnTo>
                  <a:lnTo>
                    <a:pt x="660792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 descr=""/>
            <p:cNvSpPr/>
            <p:nvPr/>
          </p:nvSpPr>
          <p:spPr>
            <a:xfrm>
              <a:off x="368287" y="5370524"/>
              <a:ext cx="661035" cy="13335"/>
            </a:xfrm>
            <a:custGeom>
              <a:avLst/>
              <a:gdLst/>
              <a:ahLst/>
              <a:cxnLst/>
              <a:rect l="l" t="t" r="r" b="b"/>
              <a:pathLst>
                <a:path w="661035" h="13335">
                  <a:moveTo>
                    <a:pt x="660793" y="0"/>
                  </a:moveTo>
                  <a:lnTo>
                    <a:pt x="654189" y="6604"/>
                  </a:lnTo>
                  <a:lnTo>
                    <a:pt x="0" y="6604"/>
                  </a:lnTo>
                  <a:lnTo>
                    <a:pt x="0" y="13220"/>
                  </a:lnTo>
                  <a:lnTo>
                    <a:pt x="654189" y="13220"/>
                  </a:lnTo>
                  <a:lnTo>
                    <a:pt x="660793" y="13220"/>
                  </a:lnTo>
                  <a:lnTo>
                    <a:pt x="660793" y="6604"/>
                  </a:lnTo>
                  <a:lnTo>
                    <a:pt x="660793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 descr=""/>
            <p:cNvSpPr/>
            <p:nvPr/>
          </p:nvSpPr>
          <p:spPr>
            <a:xfrm>
              <a:off x="368299" y="5370521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4" name="object 24" descr=""/>
          <p:cNvSpPr txBox="1"/>
          <p:nvPr/>
        </p:nvSpPr>
        <p:spPr>
          <a:xfrm>
            <a:off x="379347" y="5430523"/>
            <a:ext cx="64325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175</a:t>
            </a:r>
            <a:r>
              <a:rPr dirty="0" sz="800" spc="30" b="1">
                <a:latin typeface="Arial"/>
                <a:cs typeface="Arial"/>
              </a:rPr>
              <a:t> </a:t>
            </a:r>
            <a:r>
              <a:rPr dirty="0" sz="800" b="1">
                <a:latin typeface="Arial"/>
                <a:cs typeface="Arial"/>
              </a:rPr>
              <a:t>de</a:t>
            </a:r>
            <a:r>
              <a:rPr dirty="0" sz="800" spc="35" b="1">
                <a:latin typeface="Arial"/>
                <a:cs typeface="Arial"/>
              </a:rPr>
              <a:t> </a:t>
            </a:r>
            <a:r>
              <a:rPr dirty="0" sz="800" spc="-10" b="1">
                <a:latin typeface="Arial"/>
                <a:cs typeface="Arial"/>
              </a:rPr>
              <a:t>1189.</a:t>
            </a:r>
            <a:endParaRPr sz="800">
              <a:latin typeface="Arial"/>
              <a:cs typeface="Arial"/>
            </a:endParaRPr>
          </a:p>
        </p:txBody>
      </p:sp>
      <p:sp>
        <p:nvSpPr>
          <p:cNvPr id="52" name="object 52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53" name="object 53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143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25" name="object 25" descr=""/>
          <p:cNvSpPr txBox="1"/>
          <p:nvPr/>
        </p:nvSpPr>
        <p:spPr>
          <a:xfrm>
            <a:off x="1089080" y="5602330"/>
            <a:ext cx="5683250" cy="261747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69316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8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avanzado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8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>
                <a:latin typeface="Times New Roman"/>
                <a:cs typeface="Times New Roman"/>
              </a:rPr>
              <a:t>copie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característica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corriente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vinculada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flujo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utilizada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inductancias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93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98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Flujo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spc="-25" i="1">
                <a:latin typeface="Times New Roman"/>
                <a:cs typeface="Times New Roman"/>
              </a:rPr>
              <a:t>Lm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debe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ser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seleccionado</a:t>
            </a:r>
            <a:endParaRPr sz="800">
              <a:latin typeface="Times New Roman"/>
              <a:cs typeface="Times New Roman"/>
            </a:endParaRPr>
          </a:p>
          <a:p>
            <a:pPr marL="2040889">
              <a:lnSpc>
                <a:spcPct val="100000"/>
              </a:lnSpc>
              <a:spcBef>
                <a:spcPts val="605"/>
              </a:spcBef>
            </a:pP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cortocircuito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Fig.</a:t>
            </a:r>
            <a:endParaRPr sz="800">
              <a:latin typeface="Times New Roman"/>
              <a:cs typeface="Times New Roman"/>
            </a:endParaRPr>
          </a:p>
          <a:p>
            <a:pPr marL="2040889" marR="124650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5.51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referencia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Libro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Reglas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ATP;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Imp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[%]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igual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ZPOS</a:t>
            </a:r>
            <a:r>
              <a:rPr dirty="0" sz="800" spc="-235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,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Pow.</a:t>
            </a:r>
            <a:r>
              <a:rPr dirty="0" sz="800" spc="4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[MVA]</a:t>
            </a:r>
            <a:r>
              <a:rPr dirty="0" sz="800" spc="4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igual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SPOS</a:t>
            </a:r>
            <a:r>
              <a:rPr dirty="0" sz="800" spc="-240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,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y</a:t>
            </a:r>
            <a:endParaRPr sz="800">
              <a:latin typeface="Times New Roman"/>
              <a:cs typeface="Times New Roman"/>
            </a:endParaRPr>
          </a:p>
          <a:p>
            <a:pPr marL="2040889">
              <a:lnSpc>
                <a:spcPts val="950"/>
              </a:lnSpc>
              <a:spcBef>
                <a:spcPts val="390"/>
              </a:spcBef>
            </a:pPr>
            <a:r>
              <a:rPr dirty="0" sz="800" i="1">
                <a:latin typeface="Times New Roman"/>
                <a:cs typeface="Times New Roman"/>
              </a:rPr>
              <a:t>Pérdida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[kW]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igual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P</a:t>
            </a:r>
            <a:r>
              <a:rPr dirty="0" sz="800" spc="-235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Estos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tres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valores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son</a:t>
            </a:r>
            <a:endParaRPr sz="800">
              <a:latin typeface="Times New Roman"/>
              <a:cs typeface="Times New Roman"/>
            </a:endParaRPr>
          </a:p>
          <a:p>
            <a:pPr marL="2040889">
              <a:lnSpc>
                <a:spcPts val="950"/>
              </a:lnSpc>
            </a:pPr>
            <a:r>
              <a:rPr dirty="0" sz="800">
                <a:latin typeface="Times New Roman"/>
                <a:cs typeface="Times New Roman"/>
              </a:rPr>
              <a:t>especificado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todos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devanados.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secuencia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cero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corta</a:t>
            </a:r>
            <a:endParaRPr sz="800">
              <a:latin typeface="Times New Roman"/>
              <a:cs typeface="Times New Roman"/>
            </a:endParaRPr>
          </a:p>
          <a:p>
            <a:pPr marL="2040889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prueba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fábrica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también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disponibles,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puede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igualmente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especificarlos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derecha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positivo</a:t>
            </a:r>
            <a:endParaRPr sz="800">
              <a:latin typeface="Times New Roman"/>
              <a:cs typeface="Times New Roman"/>
            </a:endParaRPr>
          </a:p>
          <a:p>
            <a:pPr marL="2040889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valores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secuencia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después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datos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secuencia</a:t>
            </a:r>
            <a:r>
              <a:rPr dirty="0" sz="800" spc="85" i="1">
                <a:latin typeface="Times New Roman"/>
                <a:cs typeface="Times New Roman"/>
              </a:rPr>
              <a:t> </a:t>
            </a:r>
            <a:r>
              <a:rPr dirty="0" sz="800" spc="-20" i="1">
                <a:latin typeface="Times New Roman"/>
                <a:cs typeface="Times New Roman"/>
              </a:rPr>
              <a:t>cero</a:t>
            </a:r>
            <a:endParaRPr sz="800">
              <a:latin typeface="Times New Roman"/>
              <a:cs typeface="Times New Roman"/>
            </a:endParaRPr>
          </a:p>
          <a:p>
            <a:pPr marL="2040889">
              <a:lnSpc>
                <a:spcPct val="100000"/>
              </a:lnSpc>
              <a:spcBef>
                <a:spcPts val="285"/>
              </a:spcBef>
            </a:pPr>
            <a:r>
              <a:rPr dirty="0" sz="800">
                <a:latin typeface="Times New Roman"/>
                <a:cs typeface="Times New Roman"/>
              </a:rPr>
              <a:t>casilla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verificación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disponible</a:t>
            </a:r>
            <a:r>
              <a:rPr dirty="0" sz="800" spc="95" i="1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.</a:t>
            </a:r>
            <a:endParaRPr sz="800">
              <a:latin typeface="Times New Roman"/>
              <a:cs typeface="Times New Roman"/>
            </a:endParaRPr>
          </a:p>
          <a:p>
            <a:pPr marL="2040889">
              <a:lnSpc>
                <a:spcPct val="100000"/>
              </a:lnSpc>
              <a:spcBef>
                <a:spcPts val="445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5.51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prueba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fábrica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cortocircuito.</a:t>
            </a:r>
            <a:endParaRPr sz="800">
              <a:latin typeface="Times New Roman"/>
              <a:cs typeface="Times New Roman"/>
            </a:endParaRPr>
          </a:p>
          <a:p>
            <a:pPr marL="12700" marR="1184275" indent="2028189">
              <a:lnSpc>
                <a:spcPct val="113799"/>
              </a:lnSpc>
              <a:spcBef>
                <a:spcPts val="885"/>
              </a:spcBef>
            </a:pPr>
            <a:r>
              <a:rPr dirty="0" sz="800" spc="10">
                <a:latin typeface="Times New Roman"/>
                <a:cs typeface="Times New Roman"/>
              </a:rPr>
              <a:t>Si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se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selecciona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Autotransformador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para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el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primario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y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devanado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secundario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(HV-</a:t>
            </a:r>
            <a:r>
              <a:rPr dirty="0" sz="800">
                <a:latin typeface="Times New Roman"/>
                <a:cs typeface="Times New Roman"/>
              </a:rPr>
              <a:t>LV)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impedancias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deben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recalcularse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acuerdo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ecuación.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6.45,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6.46,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1089080" y="8225678"/>
            <a:ext cx="33845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6.50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libro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teoría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EMTP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[5].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tarea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realiza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valores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400" spc="-50">
                <a:latin typeface="Times New Roman"/>
                <a:cs typeface="Times New Roman"/>
              </a:rPr>
              <a:t>*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5477776" y="8252110"/>
            <a:ext cx="21907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sz="800" i="1">
                <a:latin typeface="Times New Roman"/>
                <a:cs typeface="Times New Roman"/>
              </a:rPr>
              <a:t>Z</a:t>
            </a:r>
            <a:r>
              <a:rPr dirty="0" sz="800" spc="-70" i="1">
                <a:latin typeface="Times New Roman"/>
                <a:cs typeface="Times New Roman"/>
              </a:rPr>
              <a:t> </a:t>
            </a:r>
            <a:r>
              <a:rPr dirty="0" baseline="-13888" sz="600" spc="-120" i="1">
                <a:latin typeface="Times New Roman"/>
                <a:cs typeface="Times New Roman"/>
              </a:rPr>
              <a:t>L</a:t>
            </a:r>
            <a:r>
              <a:rPr dirty="0" sz="400" spc="-80">
                <a:latin typeface="Times New Roman"/>
                <a:cs typeface="Times New Roman"/>
              </a:rPr>
              <a:t>-</a:t>
            </a:r>
            <a:r>
              <a:rPr dirty="0" baseline="-13888" sz="600" spc="-37" i="1">
                <a:latin typeface="Times New Roman"/>
                <a:cs typeface="Times New Roman"/>
              </a:rPr>
              <a:t>H</a:t>
            </a:r>
            <a:r>
              <a:rPr dirty="0" sz="800" spc="-25" i="1">
                <a:latin typeface="Times New Roman"/>
                <a:cs typeface="Times New Roman"/>
              </a:rPr>
              <a:t>,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1188199" y="8404092"/>
            <a:ext cx="92075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>
                <a:latin typeface="Times New Roman"/>
                <a:cs typeface="Times New Roman"/>
              </a:rPr>
              <a:t>*</a:t>
            </a:r>
            <a:r>
              <a:rPr dirty="0" sz="400" spc="5">
                <a:latin typeface="Times New Roman"/>
                <a:cs typeface="Times New Roman"/>
              </a:rPr>
              <a:t> </a:t>
            </a:r>
            <a:r>
              <a:rPr dirty="0" sz="400" spc="-50">
                <a:latin typeface="Times New Roman"/>
                <a:cs typeface="Times New Roman"/>
              </a:rPr>
              <a:t>*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1064195" y="8430524"/>
            <a:ext cx="75755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30"/>
              </a:spcBef>
              <a:tabLst>
                <a:tab pos="559435" algn="l"/>
              </a:tabLst>
            </a:pPr>
            <a:r>
              <a:rPr dirty="0" sz="800" i="1">
                <a:latin typeface="Times New Roman"/>
                <a:cs typeface="Times New Roman"/>
              </a:rPr>
              <a:t>Z</a:t>
            </a:r>
            <a:r>
              <a:rPr dirty="0" sz="800" spc="-50" i="1">
                <a:latin typeface="Times New Roman"/>
                <a:cs typeface="Times New Roman"/>
              </a:rPr>
              <a:t> </a:t>
            </a:r>
            <a:r>
              <a:rPr dirty="0" baseline="-13888" sz="600" spc="-150" i="1">
                <a:latin typeface="Times New Roman"/>
                <a:cs typeface="Times New Roman"/>
              </a:rPr>
              <a:t>T</a:t>
            </a:r>
            <a:r>
              <a:rPr dirty="0" sz="400" spc="-100">
                <a:latin typeface="Times New Roman"/>
                <a:cs typeface="Times New Roman"/>
              </a:rPr>
              <a:t>-</a:t>
            </a:r>
            <a:r>
              <a:rPr dirty="0" sz="400" spc="-55">
                <a:latin typeface="Times New Roman"/>
                <a:cs typeface="Times New Roman"/>
              </a:rPr>
              <a:t> </a:t>
            </a:r>
            <a:r>
              <a:rPr dirty="0" baseline="-13888" sz="600" i="1">
                <a:latin typeface="Times New Roman"/>
                <a:cs typeface="Times New Roman"/>
              </a:rPr>
              <a:t>L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-20">
                <a:latin typeface="Times New Roman"/>
                <a:cs typeface="Times New Roman"/>
              </a:rPr>
              <a:t> </a:t>
            </a:r>
            <a:r>
              <a:rPr dirty="0" sz="400" spc="-50">
                <a:latin typeface="Times New Roman"/>
                <a:cs typeface="Times New Roman"/>
              </a:rPr>
              <a:t>*</a:t>
            </a:r>
            <a:r>
              <a:rPr dirty="0" sz="400">
                <a:latin typeface="Times New Roman"/>
                <a:cs typeface="Times New Roman"/>
              </a:rPr>
              <a:t>	</a:t>
            </a:r>
            <a:r>
              <a:rPr dirty="0" sz="800" i="1">
                <a:latin typeface="Times New Roman"/>
                <a:cs typeface="Times New Roman"/>
              </a:rPr>
              <a:t>Z</a:t>
            </a:r>
            <a:r>
              <a:rPr dirty="0" sz="800" spc="-25" i="1">
                <a:latin typeface="Times New Roman"/>
                <a:cs typeface="Times New Roman"/>
              </a:rPr>
              <a:t> </a:t>
            </a:r>
            <a:r>
              <a:rPr dirty="0" baseline="-13888" sz="600" spc="-150" i="1">
                <a:latin typeface="Times New Roman"/>
                <a:cs typeface="Times New Roman"/>
              </a:rPr>
              <a:t>T</a:t>
            </a:r>
            <a:r>
              <a:rPr dirty="0" sz="400" spc="-100">
                <a:latin typeface="Times New Roman"/>
                <a:cs typeface="Times New Roman"/>
              </a:rPr>
              <a:t>-</a:t>
            </a:r>
            <a:r>
              <a:rPr dirty="0" sz="400" spc="-50">
                <a:latin typeface="Times New Roman"/>
                <a:cs typeface="Times New Roman"/>
              </a:rPr>
              <a:t> </a:t>
            </a:r>
            <a:r>
              <a:rPr dirty="0" baseline="-13888" sz="600" spc="-75" i="1">
                <a:latin typeface="Times New Roman"/>
                <a:cs typeface="Times New Roman"/>
              </a:rPr>
              <a:t>H</a:t>
            </a:r>
            <a:endParaRPr baseline="-13888" sz="600">
              <a:latin typeface="Times New Roman"/>
              <a:cs typeface="Times New Roman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3725643" y="8747704"/>
            <a:ext cx="76200" cy="20827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>
                <a:latin typeface="Times New Roman"/>
                <a:cs typeface="Times New Roman"/>
              </a:rPr>
              <a:t>(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3170577" y="8800568"/>
            <a:ext cx="101600" cy="9715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50" spc="-25" i="1">
                <a:latin typeface="Times New Roman"/>
                <a:cs typeface="Times New Roman"/>
              </a:rPr>
              <a:t>TH</a:t>
            </a:r>
            <a:endParaRPr sz="450">
              <a:latin typeface="Times New Roman"/>
              <a:cs typeface="Times New Roman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5345618" y="8604973"/>
            <a:ext cx="446405" cy="382270"/>
          </a:xfrm>
          <a:prstGeom prst="rect">
            <a:avLst/>
          </a:prstGeom>
        </p:spPr>
        <p:txBody>
          <a:bodyPr wrap="square" lIns="0" tIns="60325" rIns="0" bIns="0" rtlCol="0" vert="horz">
            <a:spAutoFit/>
          </a:bodyPr>
          <a:lstStyle/>
          <a:p>
            <a:pPr algn="ctr" marL="6350">
              <a:lnSpc>
                <a:spcPct val="100000"/>
              </a:lnSpc>
              <a:spcBef>
                <a:spcPts val="475"/>
              </a:spcBef>
            </a:pPr>
            <a:r>
              <a:rPr dirty="0" sz="850" spc="25" i="1">
                <a:latin typeface="Times New Roman"/>
                <a:cs typeface="Times New Roman"/>
              </a:rPr>
              <a:t>V</a:t>
            </a:r>
            <a:r>
              <a:rPr dirty="0" baseline="-18518" sz="675" spc="37" i="1">
                <a:latin typeface="Times New Roman"/>
                <a:cs typeface="Times New Roman"/>
              </a:rPr>
              <a:t>L</a:t>
            </a:r>
            <a:endParaRPr baseline="-18518" sz="675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  <a:spcBef>
                <a:spcPts val="385"/>
              </a:spcBef>
              <a:tabLst>
                <a:tab pos="257175" algn="l"/>
              </a:tabLst>
            </a:pPr>
            <a:r>
              <a:rPr dirty="0" sz="850" spc="25" i="1">
                <a:latin typeface="Times New Roman"/>
                <a:cs typeface="Times New Roman"/>
              </a:rPr>
              <a:t>V</a:t>
            </a:r>
            <a:r>
              <a:rPr dirty="0" baseline="-18518" sz="675" spc="37" i="1">
                <a:latin typeface="Times New Roman"/>
                <a:cs typeface="Times New Roman"/>
              </a:rPr>
              <a:t>H</a:t>
            </a:r>
            <a:r>
              <a:rPr dirty="0" baseline="-18518" sz="675" i="1">
                <a:latin typeface="Times New Roman"/>
                <a:cs typeface="Times New Roman"/>
              </a:rPr>
              <a:t>	</a:t>
            </a:r>
            <a:r>
              <a:rPr dirty="0" sz="850" spc="25" i="1">
                <a:latin typeface="Times New Roman"/>
                <a:cs typeface="Times New Roman"/>
              </a:rPr>
              <a:t>V</a:t>
            </a:r>
            <a:r>
              <a:rPr dirty="0" baseline="-18518" sz="675" spc="37" i="1">
                <a:latin typeface="Times New Roman"/>
                <a:cs typeface="Times New Roman"/>
              </a:rPr>
              <a:t>L</a:t>
            </a:r>
            <a:endParaRPr baseline="-18518" sz="675">
              <a:latin typeface="Times New Roman"/>
              <a:cs typeface="Times New Roman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4730565" y="8648586"/>
            <a:ext cx="173355" cy="16065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135"/>
              </a:spcBef>
            </a:pPr>
            <a:r>
              <a:rPr dirty="0" sz="850" spc="25" i="1">
                <a:latin typeface="Times New Roman"/>
                <a:cs typeface="Times New Roman"/>
              </a:rPr>
              <a:t>V</a:t>
            </a:r>
            <a:r>
              <a:rPr dirty="0" baseline="-18518" sz="675" spc="37" i="1">
                <a:latin typeface="Times New Roman"/>
                <a:cs typeface="Times New Roman"/>
              </a:rPr>
              <a:t>H</a:t>
            </a:r>
            <a:endParaRPr baseline="-18518" sz="675">
              <a:latin typeface="Times New Roman"/>
              <a:cs typeface="Times New Roman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1850023" y="8648586"/>
            <a:ext cx="198755" cy="16065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</a:pPr>
            <a:r>
              <a:rPr dirty="0" sz="850" spc="25" i="1">
                <a:latin typeface="Times New Roman"/>
                <a:cs typeface="Times New Roman"/>
              </a:rPr>
              <a:t>V</a:t>
            </a:r>
            <a:r>
              <a:rPr dirty="0" baseline="-18518" sz="675" spc="37" i="1">
                <a:latin typeface="Times New Roman"/>
                <a:cs typeface="Times New Roman"/>
              </a:rPr>
              <a:t>H</a:t>
            </a:r>
            <a:endParaRPr baseline="-18518" sz="675">
              <a:latin typeface="Times New Roman"/>
              <a:cs typeface="Times New Roman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5549432" y="8787352"/>
            <a:ext cx="62865" cy="16065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50" spc="-50">
                <a:latin typeface="Times New Roman"/>
                <a:cs typeface="Times New Roman"/>
              </a:rPr>
              <a:t>-</a:t>
            </a:r>
            <a:endParaRPr sz="850">
              <a:latin typeface="Times New Roman"/>
              <a:cs typeface="Times New Roman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3937097" y="8793960"/>
            <a:ext cx="916305" cy="16065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  <a:tabLst>
                <a:tab pos="878205" algn="l"/>
              </a:tabLst>
            </a:pPr>
            <a:r>
              <a:rPr dirty="0" sz="850" spc="-50">
                <a:latin typeface="Times New Roman"/>
                <a:cs typeface="Times New Roman"/>
              </a:rPr>
              <a:t>-</a:t>
            </a:r>
            <a:r>
              <a:rPr dirty="0" sz="850">
                <a:latin typeface="Times New Roman"/>
                <a:cs typeface="Times New Roman"/>
              </a:rPr>
              <a:t>	</a:t>
            </a:r>
            <a:r>
              <a:rPr dirty="0" baseline="3267" sz="1275" spc="-75">
                <a:latin typeface="Times New Roman"/>
                <a:cs typeface="Times New Roman"/>
              </a:rPr>
              <a:t>-</a:t>
            </a:r>
            <a:endParaRPr baseline="3267" sz="1275">
              <a:latin typeface="Times New Roman"/>
              <a:cs typeface="Times New Roman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3786146" y="8648586"/>
            <a:ext cx="393700" cy="16065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</a:pPr>
            <a:r>
              <a:rPr dirty="0" sz="850" spc="-105" i="1">
                <a:latin typeface="Times New Roman"/>
                <a:cs typeface="Times New Roman"/>
              </a:rPr>
              <a:t>VV</a:t>
            </a:r>
            <a:r>
              <a:rPr dirty="0" baseline="-18518" sz="675" spc="-157" i="1">
                <a:latin typeface="Times New Roman"/>
                <a:cs typeface="Times New Roman"/>
              </a:rPr>
              <a:t>H</a:t>
            </a:r>
            <a:r>
              <a:rPr dirty="0" baseline="-18518" sz="675" spc="352" i="1">
                <a:latin typeface="Times New Roman"/>
                <a:cs typeface="Times New Roman"/>
              </a:rPr>
              <a:t> </a:t>
            </a:r>
            <a:r>
              <a:rPr dirty="0" baseline="22875" sz="1275">
                <a:latin typeface="Cambria Math"/>
                <a:cs typeface="Cambria Math"/>
              </a:rPr>
              <a:t>⋅</a:t>
            </a:r>
            <a:r>
              <a:rPr dirty="0" baseline="22875" sz="1275" spc="577">
                <a:latin typeface="Cambria Math"/>
                <a:cs typeface="Cambria Math"/>
              </a:rPr>
              <a:t> </a:t>
            </a:r>
            <a:r>
              <a:rPr dirty="0" baseline="-18518" sz="675" spc="-75" i="1">
                <a:latin typeface="Times New Roman"/>
                <a:cs typeface="Times New Roman"/>
              </a:rPr>
              <a:t>L</a:t>
            </a:r>
            <a:endParaRPr baseline="-18518" sz="675">
              <a:latin typeface="Times New Roman"/>
              <a:cs typeface="Times New Roman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1646209" y="8833608"/>
            <a:ext cx="3411854" cy="16065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63500">
              <a:lnSpc>
                <a:spcPct val="100000"/>
              </a:lnSpc>
              <a:spcBef>
                <a:spcPts val="135"/>
              </a:spcBef>
              <a:tabLst>
                <a:tab pos="380365" algn="l"/>
                <a:tab pos="2118360" algn="l"/>
                <a:tab pos="2382520" algn="l"/>
                <a:tab pos="2990215" algn="l"/>
                <a:tab pos="3248025" algn="l"/>
              </a:tabLst>
            </a:pPr>
            <a:r>
              <a:rPr dirty="0" baseline="6535" sz="1275">
                <a:latin typeface="Cambria Math"/>
                <a:cs typeface="Cambria Math"/>
              </a:rPr>
              <a:t>𝗁</a:t>
            </a:r>
            <a:r>
              <a:rPr dirty="0" baseline="3267" sz="1275" i="1">
                <a:latin typeface="Times New Roman"/>
                <a:cs typeface="Times New Roman"/>
              </a:rPr>
              <a:t>V</a:t>
            </a:r>
            <a:r>
              <a:rPr dirty="0" baseline="3267" sz="1275" spc="-157" i="1">
                <a:latin typeface="Times New Roman"/>
                <a:cs typeface="Times New Roman"/>
              </a:rPr>
              <a:t> </a:t>
            </a:r>
            <a:r>
              <a:rPr dirty="0" baseline="-12345" sz="675" spc="-75" i="1">
                <a:latin typeface="Times New Roman"/>
                <a:cs typeface="Times New Roman"/>
              </a:rPr>
              <a:t>H</a:t>
            </a:r>
            <a:r>
              <a:rPr dirty="0" baseline="-12345" sz="675" i="1">
                <a:latin typeface="Times New Roman"/>
                <a:cs typeface="Times New Roman"/>
              </a:rPr>
              <a:t>	</a:t>
            </a:r>
            <a:r>
              <a:rPr dirty="0" baseline="3267" sz="1275" i="1">
                <a:latin typeface="Times New Roman"/>
                <a:cs typeface="Times New Roman"/>
              </a:rPr>
              <a:t>V</a:t>
            </a:r>
            <a:r>
              <a:rPr dirty="0" baseline="3267" sz="1275" spc="-112" i="1">
                <a:latin typeface="Times New Roman"/>
                <a:cs typeface="Times New Roman"/>
              </a:rPr>
              <a:t> </a:t>
            </a:r>
            <a:r>
              <a:rPr dirty="0" baseline="-12345" sz="675" i="1">
                <a:latin typeface="Times New Roman"/>
                <a:cs typeface="Times New Roman"/>
              </a:rPr>
              <a:t>L</a:t>
            </a:r>
            <a:r>
              <a:rPr dirty="0" baseline="-12345" sz="675" spc="397" i="1">
                <a:latin typeface="Times New Roman"/>
                <a:cs typeface="Times New Roman"/>
              </a:rPr>
              <a:t> </a:t>
            </a:r>
            <a:r>
              <a:rPr dirty="0" baseline="6535" sz="1275" spc="-75">
                <a:latin typeface="Cambria Math"/>
                <a:cs typeface="Cambria Math"/>
              </a:rPr>
              <a:t>⎠</a:t>
            </a:r>
            <a:r>
              <a:rPr dirty="0" baseline="6535" sz="1275">
                <a:latin typeface="Cambria Math"/>
                <a:cs typeface="Cambria Math"/>
              </a:rPr>
              <a:t>	</a:t>
            </a:r>
            <a:r>
              <a:rPr dirty="0" sz="850" i="1">
                <a:latin typeface="Times New Roman"/>
                <a:cs typeface="Times New Roman"/>
              </a:rPr>
              <a:t>V</a:t>
            </a:r>
            <a:r>
              <a:rPr dirty="0" sz="850" spc="-70" i="1">
                <a:latin typeface="Times New Roman"/>
                <a:cs typeface="Times New Roman"/>
              </a:rPr>
              <a:t> </a:t>
            </a:r>
            <a:r>
              <a:rPr dirty="0" baseline="-24691" sz="675" spc="-75" i="1">
                <a:latin typeface="Times New Roman"/>
                <a:cs typeface="Times New Roman"/>
              </a:rPr>
              <a:t>H</a:t>
            </a:r>
            <a:r>
              <a:rPr dirty="0" baseline="-24691" sz="675" i="1">
                <a:latin typeface="Times New Roman"/>
                <a:cs typeface="Times New Roman"/>
              </a:rPr>
              <a:t>	</a:t>
            </a:r>
            <a:r>
              <a:rPr dirty="0" sz="850" spc="25" i="1">
                <a:latin typeface="Times New Roman"/>
                <a:cs typeface="Times New Roman"/>
              </a:rPr>
              <a:t>V</a:t>
            </a:r>
            <a:r>
              <a:rPr dirty="0" baseline="-24691" sz="675" spc="37" i="1">
                <a:latin typeface="Times New Roman"/>
                <a:cs typeface="Times New Roman"/>
              </a:rPr>
              <a:t>L</a:t>
            </a:r>
            <a:r>
              <a:rPr dirty="0" baseline="-24691" sz="675" i="1">
                <a:latin typeface="Times New Roman"/>
                <a:cs typeface="Times New Roman"/>
              </a:rPr>
              <a:t>	</a:t>
            </a:r>
            <a:r>
              <a:rPr dirty="0" baseline="3267" sz="1275" spc="37" i="1">
                <a:latin typeface="Times New Roman"/>
                <a:cs typeface="Times New Roman"/>
              </a:rPr>
              <a:t>V</a:t>
            </a:r>
            <a:r>
              <a:rPr dirty="0" baseline="-12345" sz="675" spc="37" i="1">
                <a:latin typeface="Times New Roman"/>
                <a:cs typeface="Times New Roman"/>
              </a:rPr>
              <a:t>H</a:t>
            </a:r>
            <a:r>
              <a:rPr dirty="0" baseline="-12345" sz="675" i="1">
                <a:latin typeface="Times New Roman"/>
                <a:cs typeface="Times New Roman"/>
              </a:rPr>
              <a:t>	</a:t>
            </a:r>
            <a:r>
              <a:rPr dirty="0" baseline="3267" sz="1275" spc="37" i="1">
                <a:latin typeface="Times New Roman"/>
                <a:cs typeface="Times New Roman"/>
              </a:rPr>
              <a:t>V</a:t>
            </a:r>
            <a:r>
              <a:rPr dirty="0" baseline="-12345" sz="675" spc="37" i="1">
                <a:latin typeface="Times New Roman"/>
                <a:cs typeface="Times New Roman"/>
              </a:rPr>
              <a:t>L</a:t>
            </a:r>
            <a:endParaRPr baseline="-12345" sz="675">
              <a:latin typeface="Times New Roman"/>
              <a:cs typeface="Times New Roman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1697009" y="8602329"/>
            <a:ext cx="111125" cy="16065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50" spc="-50">
                <a:latin typeface="Cambria Math"/>
                <a:cs typeface="Cambria Math"/>
              </a:rPr>
              <a:t>⎛</a:t>
            </a:r>
            <a:endParaRPr sz="850">
              <a:latin typeface="Cambria Math"/>
              <a:cs typeface="Cambria Math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1941503" y="8787352"/>
            <a:ext cx="62865" cy="16065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50" spc="-50">
                <a:latin typeface="Times New Roman"/>
                <a:cs typeface="Times New Roman"/>
              </a:rPr>
              <a:t>-</a:t>
            </a:r>
            <a:endParaRPr sz="850">
              <a:latin typeface="Times New Roman"/>
              <a:cs typeface="Times New Roman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5028437" y="8727881"/>
            <a:ext cx="294640" cy="16065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</a:pPr>
            <a:r>
              <a:rPr dirty="0" baseline="19607" sz="1275">
                <a:latin typeface="Times New Roman"/>
                <a:cs typeface="Times New Roman"/>
              </a:rPr>
              <a:t>-</a:t>
            </a:r>
            <a:r>
              <a:rPr dirty="0" baseline="19607" sz="1275" spc="345">
                <a:latin typeface="Times New Roman"/>
                <a:cs typeface="Times New Roman"/>
              </a:rPr>
              <a:t> </a:t>
            </a:r>
            <a:r>
              <a:rPr dirty="0" sz="850" i="1">
                <a:latin typeface="Times New Roman"/>
                <a:cs typeface="Times New Roman"/>
              </a:rPr>
              <a:t>z</a:t>
            </a:r>
            <a:r>
              <a:rPr dirty="0" sz="850" spc="-85" i="1">
                <a:latin typeface="Times New Roman"/>
                <a:cs typeface="Times New Roman"/>
              </a:rPr>
              <a:t> </a:t>
            </a:r>
            <a:r>
              <a:rPr dirty="0" baseline="-18518" sz="675" spc="-37" i="1">
                <a:latin typeface="Times New Roman"/>
                <a:cs typeface="Times New Roman"/>
              </a:rPr>
              <a:t>TL</a:t>
            </a:r>
            <a:r>
              <a:rPr dirty="0" sz="450" spc="-25">
                <a:latin typeface="Times New Roman"/>
                <a:cs typeface="Times New Roman"/>
              </a:rPr>
              <a:t>-</a:t>
            </a:r>
            <a:endParaRPr sz="450">
              <a:latin typeface="Times New Roman"/>
              <a:cs typeface="Times New Roman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2418305" y="8727881"/>
            <a:ext cx="1252855" cy="16065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  <a:tabLst>
                <a:tab pos="711835" algn="l"/>
              </a:tabLst>
            </a:pPr>
            <a:r>
              <a:rPr dirty="0" sz="850" i="1">
                <a:latin typeface="Times New Roman"/>
                <a:cs typeface="Times New Roman"/>
              </a:rPr>
              <a:t>z</a:t>
            </a:r>
            <a:r>
              <a:rPr dirty="0" sz="850" spc="-90" i="1">
                <a:latin typeface="Times New Roman"/>
                <a:cs typeface="Times New Roman"/>
              </a:rPr>
              <a:t> </a:t>
            </a:r>
            <a:r>
              <a:rPr dirty="0" baseline="-18518" sz="675" i="1">
                <a:latin typeface="Times New Roman"/>
                <a:cs typeface="Times New Roman"/>
              </a:rPr>
              <a:t>TL</a:t>
            </a:r>
            <a:r>
              <a:rPr dirty="0" sz="450">
                <a:latin typeface="Times New Roman"/>
                <a:cs typeface="Times New Roman"/>
              </a:rPr>
              <a:t>-</a:t>
            </a:r>
            <a:r>
              <a:rPr dirty="0" sz="450" spc="295">
                <a:latin typeface="Times New Roman"/>
                <a:cs typeface="Times New Roman"/>
              </a:rPr>
              <a:t>  </a:t>
            </a:r>
            <a:r>
              <a:rPr dirty="0" baseline="19607" sz="1275">
                <a:latin typeface="Times New Roman"/>
                <a:cs typeface="Times New Roman"/>
              </a:rPr>
              <a:t>=</a:t>
            </a:r>
            <a:r>
              <a:rPr dirty="0" baseline="19607" sz="1275" spc="142">
                <a:latin typeface="Times New Roman"/>
                <a:cs typeface="Times New Roman"/>
              </a:rPr>
              <a:t> </a:t>
            </a:r>
            <a:r>
              <a:rPr dirty="0" sz="850" i="1">
                <a:latin typeface="Times New Roman"/>
                <a:cs typeface="Times New Roman"/>
              </a:rPr>
              <a:t>z</a:t>
            </a:r>
            <a:r>
              <a:rPr dirty="0" sz="850" spc="-90" i="1">
                <a:latin typeface="Times New Roman"/>
                <a:cs typeface="Times New Roman"/>
              </a:rPr>
              <a:t> </a:t>
            </a:r>
            <a:r>
              <a:rPr dirty="0" baseline="-18518" sz="675" spc="-37" i="1">
                <a:latin typeface="Times New Roman"/>
                <a:cs typeface="Times New Roman"/>
              </a:rPr>
              <a:t>TL</a:t>
            </a:r>
            <a:r>
              <a:rPr dirty="0" sz="450" spc="-25">
                <a:latin typeface="Times New Roman"/>
                <a:cs typeface="Times New Roman"/>
              </a:rPr>
              <a:t>-</a:t>
            </a:r>
            <a:r>
              <a:rPr dirty="0" sz="450">
                <a:latin typeface="Times New Roman"/>
                <a:cs typeface="Times New Roman"/>
              </a:rPr>
              <a:t>	</a:t>
            </a:r>
            <a:r>
              <a:rPr dirty="0" sz="850" i="1">
                <a:latin typeface="Times New Roman"/>
                <a:cs typeface="Times New Roman"/>
              </a:rPr>
              <a:t>z</a:t>
            </a:r>
            <a:r>
              <a:rPr dirty="0" sz="850" spc="385" i="1">
                <a:latin typeface="Times New Roman"/>
                <a:cs typeface="Times New Roman"/>
              </a:rPr>
              <a:t> </a:t>
            </a:r>
            <a:r>
              <a:rPr dirty="0" sz="450">
                <a:latin typeface="Times New Roman"/>
                <a:cs typeface="Times New Roman"/>
              </a:rPr>
              <a:t>-</a:t>
            </a:r>
            <a:r>
              <a:rPr dirty="0" sz="450" spc="365">
                <a:latin typeface="Times New Roman"/>
                <a:cs typeface="Times New Roman"/>
              </a:rPr>
              <a:t>  </a:t>
            </a:r>
            <a:r>
              <a:rPr dirty="0" baseline="19607" sz="1275">
                <a:latin typeface="Times New Roman"/>
                <a:cs typeface="Times New Roman"/>
              </a:rPr>
              <a:t>=</a:t>
            </a:r>
            <a:r>
              <a:rPr dirty="0" baseline="19607" sz="1275" spc="187">
                <a:latin typeface="Times New Roman"/>
                <a:cs typeface="Times New Roman"/>
              </a:rPr>
              <a:t> </a:t>
            </a:r>
            <a:r>
              <a:rPr dirty="0" sz="850" spc="-20" i="1">
                <a:latin typeface="Times New Roman"/>
                <a:cs typeface="Times New Roman"/>
              </a:rPr>
              <a:t>z</a:t>
            </a:r>
            <a:r>
              <a:rPr dirty="0" baseline="-18518" sz="675" spc="-30" i="1">
                <a:latin typeface="Times New Roman"/>
                <a:cs typeface="Times New Roman"/>
              </a:rPr>
              <a:t>LH</a:t>
            </a:r>
            <a:r>
              <a:rPr dirty="0" sz="450" spc="-20">
                <a:latin typeface="Times New Roman"/>
                <a:cs typeface="Times New Roman"/>
              </a:rPr>
              <a:t>-</a:t>
            </a:r>
            <a:endParaRPr sz="450">
              <a:latin typeface="Times New Roman"/>
              <a:cs typeface="Times New Roman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1083503" y="8727881"/>
            <a:ext cx="749935" cy="16065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</a:pPr>
            <a:r>
              <a:rPr dirty="0" sz="850" i="1">
                <a:latin typeface="Times New Roman"/>
                <a:cs typeface="Times New Roman"/>
              </a:rPr>
              <a:t>z</a:t>
            </a:r>
            <a:r>
              <a:rPr dirty="0" sz="850" spc="-90" i="1">
                <a:latin typeface="Times New Roman"/>
                <a:cs typeface="Times New Roman"/>
              </a:rPr>
              <a:t> </a:t>
            </a:r>
            <a:r>
              <a:rPr dirty="0" baseline="-18518" sz="675" i="1">
                <a:latin typeface="Times New Roman"/>
                <a:cs typeface="Times New Roman"/>
              </a:rPr>
              <a:t>LH</a:t>
            </a:r>
            <a:r>
              <a:rPr dirty="0" sz="450">
                <a:latin typeface="Times New Roman"/>
                <a:cs typeface="Times New Roman"/>
              </a:rPr>
              <a:t>-</a:t>
            </a:r>
            <a:r>
              <a:rPr dirty="0" sz="450" spc="330">
                <a:latin typeface="Times New Roman"/>
                <a:cs typeface="Times New Roman"/>
              </a:rPr>
              <a:t>  </a:t>
            </a:r>
            <a:r>
              <a:rPr dirty="0" baseline="19607" sz="1275">
                <a:latin typeface="Times New Roman"/>
                <a:cs typeface="Times New Roman"/>
              </a:rPr>
              <a:t>=</a:t>
            </a:r>
            <a:r>
              <a:rPr dirty="0" baseline="19607" sz="1275" spc="179">
                <a:latin typeface="Times New Roman"/>
                <a:cs typeface="Times New Roman"/>
              </a:rPr>
              <a:t> </a:t>
            </a:r>
            <a:r>
              <a:rPr dirty="0" sz="850" i="1">
                <a:latin typeface="Times New Roman"/>
                <a:cs typeface="Times New Roman"/>
              </a:rPr>
              <a:t>z</a:t>
            </a:r>
            <a:r>
              <a:rPr dirty="0" baseline="-18518" sz="675" i="1">
                <a:latin typeface="Times New Roman"/>
                <a:cs typeface="Times New Roman"/>
              </a:rPr>
              <a:t>LH</a:t>
            </a:r>
            <a:r>
              <a:rPr dirty="0" sz="450">
                <a:latin typeface="Times New Roman"/>
                <a:cs typeface="Times New Roman"/>
              </a:rPr>
              <a:t>-</a:t>
            </a:r>
            <a:r>
              <a:rPr dirty="0" sz="450" spc="225">
                <a:latin typeface="Times New Roman"/>
                <a:cs typeface="Times New Roman"/>
              </a:rPr>
              <a:t>  </a:t>
            </a:r>
            <a:r>
              <a:rPr dirty="0" baseline="22875" sz="1275" spc="-75">
                <a:latin typeface="Cambria Math"/>
                <a:cs typeface="Cambria Math"/>
              </a:rPr>
              <a:t>⎜</a:t>
            </a:r>
            <a:endParaRPr baseline="22875" sz="1275">
              <a:latin typeface="Cambria Math"/>
              <a:cs typeface="Cambria Math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4129759" y="8708056"/>
            <a:ext cx="446405" cy="20827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3888" sz="1800">
                <a:latin typeface="Times New Roman"/>
                <a:cs typeface="Times New Roman"/>
              </a:rPr>
              <a:t>)</a:t>
            </a:r>
            <a:r>
              <a:rPr dirty="0" sz="450">
                <a:latin typeface="Times New Roman"/>
                <a:cs typeface="Times New Roman"/>
              </a:rPr>
              <a:t>2</a:t>
            </a:r>
            <a:r>
              <a:rPr dirty="0" sz="450" spc="290">
                <a:latin typeface="Times New Roman"/>
                <a:cs typeface="Times New Roman"/>
              </a:rPr>
              <a:t> </a:t>
            </a:r>
            <a:r>
              <a:rPr dirty="0" baseline="29411" sz="1275">
                <a:latin typeface="Times New Roman"/>
                <a:cs typeface="Times New Roman"/>
              </a:rPr>
              <a:t>+</a:t>
            </a:r>
            <a:r>
              <a:rPr dirty="0" baseline="29411" sz="1275" spc="82">
                <a:latin typeface="Times New Roman"/>
                <a:cs typeface="Times New Roman"/>
              </a:rPr>
              <a:t> </a:t>
            </a:r>
            <a:r>
              <a:rPr dirty="0" baseline="9803" sz="1275" i="1">
                <a:latin typeface="Times New Roman"/>
                <a:cs typeface="Times New Roman"/>
              </a:rPr>
              <a:t>z</a:t>
            </a:r>
            <a:r>
              <a:rPr dirty="0" baseline="9803" sz="1275" spc="-135" i="1">
                <a:latin typeface="Times New Roman"/>
                <a:cs typeface="Times New Roman"/>
              </a:rPr>
              <a:t> </a:t>
            </a:r>
            <a:r>
              <a:rPr dirty="0" sz="450" spc="-25" i="1">
                <a:latin typeface="Times New Roman"/>
                <a:cs typeface="Times New Roman"/>
              </a:rPr>
              <a:t>TH</a:t>
            </a:r>
            <a:r>
              <a:rPr dirty="0" baseline="18518" sz="675" spc="-37">
                <a:latin typeface="Times New Roman"/>
                <a:cs typeface="Times New Roman"/>
              </a:rPr>
              <a:t>-</a:t>
            </a:r>
            <a:endParaRPr baseline="18518" sz="675">
              <a:latin typeface="Times New Roman"/>
              <a:cs typeface="Times New Roman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3170577" y="8694841"/>
            <a:ext cx="100330" cy="9715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50">
                <a:latin typeface="Times New Roman"/>
                <a:cs typeface="Times New Roman"/>
              </a:rPr>
              <a:t>*</a:t>
            </a:r>
            <a:r>
              <a:rPr dirty="0" sz="450" spc="5">
                <a:latin typeface="Times New Roman"/>
                <a:cs typeface="Times New Roman"/>
              </a:rPr>
              <a:t> </a:t>
            </a:r>
            <a:r>
              <a:rPr dirty="0" sz="450" spc="-50">
                <a:latin typeface="Times New Roman"/>
                <a:cs typeface="Times New Roman"/>
              </a:rPr>
              <a:t>*</a:t>
            </a:r>
            <a:endParaRPr sz="450">
              <a:latin typeface="Times New Roman"/>
              <a:cs typeface="Times New Roman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2503177" y="8694841"/>
            <a:ext cx="100330" cy="9715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50">
                <a:latin typeface="Times New Roman"/>
                <a:cs typeface="Times New Roman"/>
              </a:rPr>
              <a:t>*</a:t>
            </a:r>
            <a:r>
              <a:rPr dirty="0" sz="450" spc="5">
                <a:latin typeface="Times New Roman"/>
                <a:cs typeface="Times New Roman"/>
              </a:rPr>
              <a:t> </a:t>
            </a:r>
            <a:r>
              <a:rPr dirty="0" sz="450" spc="-50">
                <a:latin typeface="Times New Roman"/>
                <a:cs typeface="Times New Roman"/>
              </a:rPr>
              <a:t>*</a:t>
            </a:r>
            <a:endParaRPr sz="450">
              <a:latin typeface="Times New Roman"/>
              <a:cs typeface="Times New Roman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1888639" y="8404092"/>
            <a:ext cx="2294890" cy="27559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escriben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BCTRAN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automáticamente.</a:t>
            </a:r>
            <a:endParaRPr sz="800">
              <a:latin typeface="Times New Roman"/>
              <a:cs typeface="Times New Roman"/>
            </a:endParaRPr>
          </a:p>
          <a:p>
            <a:pPr marL="356235">
              <a:lnSpc>
                <a:spcPct val="100000"/>
              </a:lnSpc>
              <a:spcBef>
                <a:spcPts val="430"/>
              </a:spcBef>
            </a:pPr>
            <a:r>
              <a:rPr dirty="0" sz="450" spc="-50">
                <a:latin typeface="Times New Roman"/>
                <a:cs typeface="Times New Roman"/>
              </a:rPr>
              <a:t>2</a:t>
            </a:r>
            <a:endParaRPr sz="450">
              <a:latin typeface="Times New Roman"/>
              <a:cs typeface="Times New Roman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1168375" y="8694841"/>
            <a:ext cx="100330" cy="9715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50">
                <a:latin typeface="Times New Roman"/>
                <a:cs typeface="Times New Roman"/>
              </a:rPr>
              <a:t>*</a:t>
            </a:r>
            <a:r>
              <a:rPr dirty="0" sz="450" spc="5">
                <a:latin typeface="Times New Roman"/>
                <a:cs typeface="Times New Roman"/>
              </a:rPr>
              <a:t> </a:t>
            </a:r>
            <a:r>
              <a:rPr dirty="0" sz="450" spc="-50">
                <a:latin typeface="Times New Roman"/>
                <a:cs typeface="Times New Roman"/>
              </a:rPr>
              <a:t>*</a:t>
            </a:r>
            <a:endParaRPr sz="450">
              <a:latin typeface="Times New Roman"/>
              <a:cs typeface="Times New Roman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3018595" y="8701449"/>
            <a:ext cx="53975" cy="16065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50" spc="-50">
                <a:latin typeface="Times New Roman"/>
                <a:cs typeface="Times New Roman"/>
              </a:rPr>
              <a:t>,</a:t>
            </a:r>
            <a:endParaRPr sz="850">
              <a:latin typeface="Times New Roman"/>
              <a:cs typeface="Times New Roman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2153988" y="8602329"/>
            <a:ext cx="210185" cy="240029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ts val="819"/>
              </a:lnSpc>
              <a:spcBef>
                <a:spcPts val="135"/>
              </a:spcBef>
            </a:pPr>
            <a:r>
              <a:rPr dirty="0" sz="850" spc="-50">
                <a:latin typeface="Cambria Math"/>
                <a:cs typeface="Cambria Math"/>
              </a:rPr>
              <a:t>⎞</a:t>
            </a:r>
            <a:endParaRPr sz="850">
              <a:latin typeface="Cambria Math"/>
              <a:cs typeface="Cambria Math"/>
            </a:endParaRPr>
          </a:p>
          <a:p>
            <a:pPr marL="38100">
              <a:lnSpc>
                <a:spcPts val="819"/>
              </a:lnSpc>
            </a:pPr>
            <a:r>
              <a:rPr dirty="0" sz="850">
                <a:latin typeface="Cambria Math"/>
                <a:cs typeface="Cambria Math"/>
              </a:rPr>
              <a:t>⎟</a:t>
            </a:r>
            <a:r>
              <a:rPr dirty="0" sz="850" spc="-15">
                <a:latin typeface="Cambria Math"/>
                <a:cs typeface="Cambria Math"/>
              </a:rPr>
              <a:t> </a:t>
            </a:r>
            <a:r>
              <a:rPr dirty="0" baseline="-9803" sz="1275" spc="-75">
                <a:latin typeface="Times New Roman"/>
                <a:cs typeface="Times New Roman"/>
              </a:rPr>
              <a:t>,</a:t>
            </a:r>
            <a:endParaRPr baseline="-9803" sz="1275">
              <a:latin typeface="Times New Roman"/>
              <a:cs typeface="Times New Roman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1089080" y="8953872"/>
            <a:ext cx="5257800" cy="1307465"/>
          </a:xfrm>
          <a:prstGeom prst="rect">
            <a:avLst/>
          </a:prstGeom>
        </p:spPr>
        <p:txBody>
          <a:bodyPr wrap="square" lIns="0" tIns="55244" rIns="0" bIns="0" rtlCol="0" vert="horz">
            <a:spAutoFit/>
          </a:bodyPr>
          <a:lstStyle/>
          <a:p>
            <a:pPr algn="just" marL="12700">
              <a:lnSpc>
                <a:spcPct val="100000"/>
              </a:lnSpc>
              <a:spcBef>
                <a:spcPts val="434"/>
              </a:spcBef>
            </a:pPr>
            <a:r>
              <a:rPr dirty="0" sz="800">
                <a:latin typeface="Times New Roman"/>
                <a:cs typeface="Times New Roman"/>
              </a:rPr>
              <a:t>donde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Z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450" i="1">
                <a:latin typeface="Times New Roman"/>
                <a:cs typeface="Times New Roman"/>
              </a:rPr>
              <a:t>L-H</a:t>
            </a:r>
            <a:r>
              <a:rPr dirty="0" sz="450" spc="13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Z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450" i="1">
                <a:latin typeface="Times New Roman"/>
                <a:cs typeface="Times New Roman"/>
              </a:rPr>
              <a:t>L-T</a:t>
            </a:r>
            <a:r>
              <a:rPr dirty="0" sz="450" spc="13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Z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450" i="1">
                <a:latin typeface="Times New Roman"/>
                <a:cs typeface="Times New Roman"/>
              </a:rPr>
              <a:t>H-T</a:t>
            </a:r>
            <a:r>
              <a:rPr dirty="0" sz="450" spc="13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impedancias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cortocircuito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Imp.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[%]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referenciado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común</a:t>
            </a:r>
            <a:endParaRPr sz="800">
              <a:latin typeface="Times New Roman"/>
              <a:cs typeface="Times New Roman"/>
            </a:endParaRPr>
          </a:p>
          <a:p>
            <a:pPr algn="just" marL="12700">
              <a:lnSpc>
                <a:spcPct val="100000"/>
              </a:lnSpc>
              <a:spcBef>
                <a:spcPts val="340"/>
              </a:spcBef>
            </a:pPr>
            <a:r>
              <a:rPr dirty="0" sz="800" i="1">
                <a:latin typeface="Times New Roman"/>
                <a:cs typeface="Times New Roman"/>
              </a:rPr>
              <a:t>Pow.</a:t>
            </a:r>
            <a:r>
              <a:rPr dirty="0" sz="800" spc="1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[MVA]</a:t>
            </a:r>
            <a:r>
              <a:rPr dirty="0" sz="800" spc="10" i="1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base.</a:t>
            </a:r>
            <a:endParaRPr sz="800">
              <a:latin typeface="Times New Roman"/>
              <a:cs typeface="Times New Roman"/>
            </a:endParaRPr>
          </a:p>
          <a:p>
            <a:pPr algn="just" marL="12700" marR="8255">
              <a:lnSpc>
                <a:spcPct val="116500"/>
              </a:lnSpc>
              <a:spcBef>
                <a:spcPts val="855"/>
              </a:spcBef>
            </a:pPr>
            <a:r>
              <a:rPr dirty="0" sz="800">
                <a:latin typeface="Times New Roman"/>
                <a:cs typeface="Times New Roman"/>
              </a:rPr>
              <a:t>Cuando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hace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Aceptar,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estructura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almacena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disco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binario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extensión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0" i="1">
                <a:latin typeface="Times New Roman"/>
                <a:cs typeface="Times New Roman"/>
              </a:rPr>
              <a:t>.bct</a:t>
            </a:r>
            <a:r>
              <a:rPr dirty="0" sz="800" spc="50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-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almacenado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carpeta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/</a:t>
            </a:r>
            <a:r>
              <a:rPr dirty="0" sz="800" spc="155">
                <a:latin typeface="Courier New"/>
                <a:cs typeface="Courier New"/>
              </a:rPr>
              <a:t> </a:t>
            </a:r>
            <a:r>
              <a:rPr dirty="0" sz="800" spc="-45">
                <a:latin typeface="Courier New"/>
                <a:cs typeface="Courier New"/>
              </a:rPr>
              <a:t>BCT</a:t>
            </a:r>
            <a:r>
              <a:rPr dirty="0" sz="800" spc="-70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BCT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almacena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proyecto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igual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LCC-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cables.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Luego,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ofrece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generar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BCTRAN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ejecutar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35">
                <a:latin typeface="Times New Roman"/>
                <a:cs typeface="Times New Roman"/>
              </a:rPr>
              <a:t>ATP.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es</a:t>
            </a:r>
            <a:endParaRPr sz="800">
              <a:latin typeface="Times New Roman"/>
              <a:cs typeface="Times New Roman"/>
            </a:endParaRPr>
          </a:p>
          <a:p>
            <a:pPr algn="just" marL="1270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realmente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opcional,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menudo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requerirá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nuevo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BCTRAN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todos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durante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final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Generacion.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embargo,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intentar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ejecutar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buena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práctica,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advertirá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rápidamente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usuario</a:t>
            </a:r>
            <a:endParaRPr sz="800">
              <a:latin typeface="Times New Roman"/>
              <a:cs typeface="Times New Roman"/>
            </a:endParaRPr>
          </a:p>
          <a:p>
            <a:pPr algn="just"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sobre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posibles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problemas.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Ejecutar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ATP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solicita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ejecución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salir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del</a:t>
            </a:r>
            <a:endParaRPr sz="8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4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935015" y="165100"/>
            <a:ext cx="5226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5" name="object 5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678"/>
                  </a:lnTo>
                  <a:lnTo>
                    <a:pt x="142755" y="98678"/>
                  </a:lnTo>
                  <a:lnTo>
                    <a:pt x="136180" y="99986"/>
                  </a:lnTo>
                  <a:lnTo>
                    <a:pt x="104587" y="124182"/>
                  </a:lnTo>
                  <a:lnTo>
                    <a:pt x="98048" y="143385"/>
                  </a:lnTo>
                  <a:lnTo>
                    <a:pt x="98048" y="569369"/>
                  </a:lnTo>
                  <a:lnTo>
                    <a:pt x="117977" y="603813"/>
                  </a:lnTo>
                  <a:lnTo>
                    <a:pt x="142755" y="614076"/>
                  </a:lnTo>
                  <a:lnTo>
                    <a:pt x="1886711" y="614076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4076"/>
                  </a:moveTo>
                  <a:lnTo>
                    <a:pt x="1744971" y="614076"/>
                  </a:lnTo>
                  <a:lnTo>
                    <a:pt x="1751545" y="612768"/>
                  </a:lnTo>
                  <a:lnTo>
                    <a:pt x="1764174" y="607537"/>
                  </a:lnTo>
                  <a:lnTo>
                    <a:pt x="1788370" y="575944"/>
                  </a:lnTo>
                  <a:lnTo>
                    <a:pt x="1789678" y="569369"/>
                  </a:lnTo>
                  <a:lnTo>
                    <a:pt x="1789678" y="143385"/>
                  </a:lnTo>
                  <a:lnTo>
                    <a:pt x="1769748" y="108942"/>
                  </a:lnTo>
                  <a:lnTo>
                    <a:pt x="1744971" y="98678"/>
                  </a:lnTo>
                  <a:lnTo>
                    <a:pt x="1886711" y="98678"/>
                  </a:lnTo>
                  <a:lnTo>
                    <a:pt x="1886711" y="614076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932176" y="500469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1982" y="528634"/>
                  </a:moveTo>
                  <a:lnTo>
                    <a:pt x="52863" y="528634"/>
                  </a:lnTo>
                  <a:lnTo>
                    <a:pt x="49392" y="528502"/>
                  </a:lnTo>
                  <a:lnTo>
                    <a:pt x="13028" y="510660"/>
                  </a:lnTo>
                  <a:lnTo>
                    <a:pt x="8908" y="504977"/>
                  </a:lnTo>
                  <a:lnTo>
                    <a:pt x="6980" y="502202"/>
                  </a:lnTo>
                  <a:lnTo>
                    <a:pt x="0" y="479207"/>
                  </a:lnTo>
                  <a:lnTo>
                    <a:pt x="0" y="475770"/>
                  </a:lnTo>
                  <a:lnTo>
                    <a:pt x="0" y="49361"/>
                  </a:lnTo>
                  <a:lnTo>
                    <a:pt x="15483" y="15396"/>
                  </a:lnTo>
                  <a:lnTo>
                    <a:pt x="17937" y="12819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89362" y="15396"/>
                  </a:lnTo>
                  <a:lnTo>
                    <a:pt x="1691816" y="17775"/>
                  </a:lnTo>
                  <a:lnTo>
                    <a:pt x="1704845" y="49361"/>
                  </a:lnTo>
                  <a:lnTo>
                    <a:pt x="1704845" y="479207"/>
                  </a:lnTo>
                  <a:lnTo>
                    <a:pt x="1686907" y="515550"/>
                  </a:lnTo>
                  <a:lnTo>
                    <a:pt x="1655453" y="528502"/>
                  </a:lnTo>
                  <a:lnTo>
                    <a:pt x="1651982" y="52863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171"/>
              <a:ext cx="145374" cy="145374"/>
            </a:xfrm>
            <a:prstGeom prst="rect">
              <a:avLst/>
            </a:prstGeom>
          </p:spPr>
        </p:pic>
      </p:grpSp>
      <p:sp>
        <p:nvSpPr>
          <p:cNvPr id="8" name="object 8" descr=""/>
          <p:cNvSpPr txBox="1"/>
          <p:nvPr/>
        </p:nvSpPr>
        <p:spPr>
          <a:xfrm>
            <a:off x="1089080" y="3302763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595687" y="3282939"/>
            <a:ext cx="1841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175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1089080" y="342410"/>
            <a:ext cx="500189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caja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BCTRAN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correcto,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creará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perforación.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directamente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089080" y="403203"/>
            <a:ext cx="5200650" cy="169100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 marR="502284">
              <a:lnSpc>
                <a:spcPct val="113799"/>
              </a:lnSpc>
              <a:spcBef>
                <a:spcPts val="90"/>
              </a:spcBef>
            </a:pPr>
            <a:r>
              <a:rPr dirty="0" sz="800">
                <a:latin typeface="Times New Roman"/>
                <a:cs typeface="Times New Roman"/>
              </a:rPr>
              <a:t>incluido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final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conversión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biblioteca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cables.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Esta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significa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práctica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creará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nuevo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BCTRAN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ejecutará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automáticamente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ts val="944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(al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crear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final)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cada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vez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cambian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transformador.</a:t>
            </a:r>
            <a:endParaRPr sz="800">
              <a:latin typeface="Times New Roman"/>
              <a:cs typeface="Times New Roman"/>
            </a:endParaRPr>
          </a:p>
          <a:p>
            <a:pPr algn="ctr" marL="190500">
              <a:lnSpc>
                <a:spcPts val="705"/>
              </a:lnSpc>
            </a:pPr>
            <a:r>
              <a:rPr dirty="0" sz="600" spc="-10">
                <a:latin typeface="Arial MT"/>
                <a:cs typeface="Arial MT"/>
              </a:rPr>
              <a:t>Traduciendo...</a:t>
            </a:r>
            <a:endParaRPr sz="600">
              <a:latin typeface="Arial MT"/>
              <a:cs typeface="Arial MT"/>
            </a:endParaRPr>
          </a:p>
          <a:p>
            <a:pPr marL="12700" marR="5080">
              <a:lnSpc>
                <a:spcPct val="113799"/>
              </a:lnSpc>
              <a:spcBef>
                <a:spcPts val="405"/>
              </a:spcBef>
            </a:pPr>
            <a:r>
              <a:rPr dirty="0" sz="800">
                <a:latin typeface="Times New Roman"/>
                <a:cs typeface="Times New Roman"/>
              </a:rPr>
              <a:t>También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hay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Importar</a:t>
            </a:r>
            <a:r>
              <a:rPr dirty="0" sz="800" spc="8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disponible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importar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BCT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existentes.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también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almacenar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BCT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diferente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Guardar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como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),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útil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copiar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BCTRAN.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los</a:t>
            </a:r>
            <a:endParaRPr sz="800">
              <a:latin typeface="Times New Roman"/>
              <a:cs typeface="Times New Roman"/>
            </a:endParaRPr>
          </a:p>
          <a:p>
            <a:pPr marL="12700" marR="480695">
              <a:lnSpc>
                <a:spcPts val="880"/>
              </a:lnSpc>
              <a:spcBef>
                <a:spcPts val="434"/>
              </a:spcBef>
            </a:pPr>
            <a:r>
              <a:rPr dirty="0" sz="800" i="1">
                <a:latin typeface="Times New Roman"/>
                <a:cs typeface="Times New Roman"/>
              </a:rPr>
              <a:t>Los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botones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Ver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+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Copiar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+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característica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lineal.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Copiar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+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transfiere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seleccionado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característica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portapapeles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Windows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formato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texto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columnas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fijas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16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caracteres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primera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800">
                <a:latin typeface="Times New Roman"/>
                <a:cs typeface="Times New Roman"/>
              </a:rPr>
              <a:t>columna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actual).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Ver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+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característica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lineal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Vista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lineal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estándar</a:t>
            </a:r>
            <a:endParaRPr sz="800">
              <a:latin typeface="Times New Roman"/>
              <a:cs typeface="Times New Roman"/>
            </a:endParaRPr>
          </a:p>
          <a:p>
            <a:pPr marL="12700" marR="41719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ventana.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Ayuda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esquina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inferior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derecha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ayuda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asociado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BCTRAN.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texto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ayuda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describe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brevemente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significado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entrada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valores.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1089080" y="2162234"/>
            <a:ext cx="4439285" cy="930910"/>
          </a:xfrm>
          <a:prstGeom prst="rect">
            <a:avLst/>
          </a:prstGeom>
        </p:spPr>
        <p:txBody>
          <a:bodyPr wrap="square" lIns="0" tIns="527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415"/>
              </a:spcBef>
            </a:pPr>
            <a:r>
              <a:rPr dirty="0" sz="600">
                <a:latin typeface="Courier New"/>
                <a:cs typeface="Courier New"/>
              </a:rPr>
              <a:t>1.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Datos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prueba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excitación</a:t>
            </a:r>
            <a:endParaRPr sz="600">
              <a:latin typeface="Courier New"/>
              <a:cs typeface="Courier New"/>
            </a:endParaRPr>
          </a:p>
          <a:p>
            <a:pPr marL="12700" marR="1753870">
              <a:lnSpc>
                <a:spcPct val="115599"/>
              </a:lnSpc>
              <a:spcBef>
                <a:spcPts val="209"/>
              </a:spcBef>
            </a:pPr>
            <a:r>
              <a:rPr dirty="0" sz="600">
                <a:latin typeface="Courier New"/>
                <a:cs typeface="Courier New"/>
              </a:rPr>
              <a:t>Especificado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bajo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 i="1">
                <a:latin typeface="Courier New"/>
                <a:cs typeface="Courier New"/>
              </a:rPr>
              <a:t>prueba</a:t>
            </a:r>
            <a:r>
              <a:rPr dirty="0" sz="600" spc="75" i="1">
                <a:latin typeface="Courier New"/>
                <a:cs typeface="Courier New"/>
              </a:rPr>
              <a:t> </a:t>
            </a:r>
            <a:r>
              <a:rPr dirty="0" sz="600" i="1">
                <a:latin typeface="Courier New"/>
                <a:cs typeface="Courier New"/>
              </a:rPr>
              <a:t>de</a:t>
            </a:r>
            <a:r>
              <a:rPr dirty="0" sz="600" spc="75" i="1">
                <a:latin typeface="Courier New"/>
                <a:cs typeface="Courier New"/>
              </a:rPr>
              <a:t> </a:t>
            </a:r>
            <a:r>
              <a:rPr dirty="0" sz="600" i="1">
                <a:latin typeface="Courier New"/>
                <a:cs typeface="Courier New"/>
              </a:rPr>
              <a:t>fábrica</a:t>
            </a:r>
            <a:r>
              <a:rPr dirty="0" sz="600" spc="70" i="1">
                <a:latin typeface="Courier New"/>
                <a:cs typeface="Courier New"/>
              </a:rPr>
              <a:t> </a:t>
            </a:r>
            <a:r>
              <a:rPr dirty="0" sz="600" i="1">
                <a:latin typeface="Courier New"/>
                <a:cs typeface="Courier New"/>
              </a:rPr>
              <a:t>/</a:t>
            </a:r>
            <a:r>
              <a:rPr dirty="0" sz="600" spc="75" i="1">
                <a:latin typeface="Courier New"/>
                <a:cs typeface="Courier New"/>
              </a:rPr>
              <a:t> </a:t>
            </a:r>
            <a:r>
              <a:rPr dirty="0" sz="600" i="1">
                <a:latin typeface="Courier New"/>
                <a:cs typeface="Courier New"/>
              </a:rPr>
              <a:t>circuito</a:t>
            </a:r>
            <a:r>
              <a:rPr dirty="0" sz="600" spc="75" i="1">
                <a:latin typeface="Courier New"/>
                <a:cs typeface="Courier New"/>
              </a:rPr>
              <a:t> </a:t>
            </a:r>
            <a:r>
              <a:rPr dirty="0" sz="600" i="1">
                <a:latin typeface="Courier New"/>
                <a:cs typeface="Courier New"/>
              </a:rPr>
              <a:t>abierto</a:t>
            </a:r>
            <a:r>
              <a:rPr dirty="0" sz="600" spc="75" i="1">
                <a:latin typeface="Courier New"/>
                <a:cs typeface="Courier New"/>
              </a:rPr>
              <a:t> </a:t>
            </a:r>
            <a:r>
              <a:rPr dirty="0" sz="600" spc="-50">
                <a:latin typeface="Courier New"/>
                <a:cs typeface="Courier New"/>
              </a:rPr>
              <a:t>. </a:t>
            </a:r>
            <a:r>
              <a:rPr dirty="0" sz="600">
                <a:latin typeface="Courier New"/>
                <a:cs typeface="Courier New"/>
              </a:rPr>
              <a:t>Los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datos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requeridos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por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BCTRAN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 spc="-20">
                <a:latin typeface="Courier New"/>
                <a:cs typeface="Courier New"/>
              </a:rPr>
              <a:t>son:</a:t>
            </a: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600">
                <a:latin typeface="Courier New"/>
                <a:cs typeface="Courier New"/>
              </a:rPr>
              <a:t>FREQ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=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Frecuencia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prueba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bajo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spc="-10" i="1">
                <a:latin typeface="Courier New"/>
                <a:cs typeface="Courier New"/>
              </a:rPr>
              <a:t>Estructura</a:t>
            </a: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65"/>
              </a:spcBef>
            </a:pPr>
            <a:r>
              <a:rPr dirty="0" sz="600">
                <a:latin typeface="Courier New"/>
                <a:cs typeface="Courier New"/>
              </a:rPr>
              <a:t>IEXPOS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=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Curr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para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valor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voltaje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100%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 i="1">
                <a:latin typeface="Courier New"/>
                <a:cs typeface="Courier New"/>
              </a:rPr>
              <a:t>circuito</a:t>
            </a:r>
            <a:r>
              <a:rPr dirty="0" sz="600" spc="60" i="1">
                <a:latin typeface="Courier New"/>
                <a:cs typeface="Courier New"/>
              </a:rPr>
              <a:t> </a:t>
            </a:r>
            <a:r>
              <a:rPr dirty="0" sz="600" i="1">
                <a:latin typeface="Courier New"/>
                <a:cs typeface="Courier New"/>
              </a:rPr>
              <a:t>abierto</a:t>
            </a:r>
            <a:r>
              <a:rPr dirty="0" sz="600" spc="55" i="1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,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secuencia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positiva.</a:t>
            </a:r>
            <a:endParaRPr sz="600">
              <a:latin typeface="Courier New"/>
              <a:cs typeface="Courier New"/>
            </a:endParaRPr>
          </a:p>
          <a:p>
            <a:pPr marL="547370" marR="5080" indent="-119380">
              <a:lnSpc>
                <a:spcPct val="115599"/>
              </a:lnSpc>
            </a:pPr>
            <a:r>
              <a:rPr dirty="0" sz="600">
                <a:latin typeface="Courier New"/>
                <a:cs typeface="Courier New"/>
              </a:rPr>
              <a:t>=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Pérdida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para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valor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voltaje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100%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dividido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por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10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*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SPOS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cuando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Lm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externo pedido.</a:t>
            </a: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600">
                <a:latin typeface="Courier New"/>
                <a:cs typeface="Courier New"/>
              </a:rPr>
              <a:t>SPOS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=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Potencia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bajo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las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 i="1">
                <a:latin typeface="Courier New"/>
                <a:cs typeface="Courier New"/>
              </a:rPr>
              <a:t>clasificaciones</a:t>
            </a:r>
            <a:r>
              <a:rPr dirty="0" sz="600" spc="75" i="1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para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devanado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especificado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 i="1">
                <a:latin typeface="Courier New"/>
                <a:cs typeface="Courier New"/>
              </a:rPr>
              <a:t>Realizado</a:t>
            </a:r>
            <a:r>
              <a:rPr dirty="0" sz="600" spc="70" i="1">
                <a:latin typeface="Courier New"/>
                <a:cs typeface="Courier New"/>
              </a:rPr>
              <a:t> </a:t>
            </a:r>
            <a:r>
              <a:rPr dirty="0" sz="600" i="1">
                <a:latin typeface="Courier New"/>
                <a:cs typeface="Courier New"/>
              </a:rPr>
              <a:t>en</a:t>
            </a:r>
            <a:r>
              <a:rPr dirty="0" sz="600" spc="70" i="1">
                <a:latin typeface="Courier New"/>
                <a:cs typeface="Courier New"/>
              </a:rPr>
              <a:t> </a:t>
            </a:r>
            <a:r>
              <a:rPr dirty="0" sz="600" spc="-50">
                <a:latin typeface="Courier New"/>
                <a:cs typeface="Courier New"/>
              </a:rPr>
              <a:t>.</a:t>
            </a:r>
            <a:endParaRPr sz="600">
              <a:latin typeface="Courier New"/>
              <a:cs typeface="Courier New"/>
            </a:endParaRPr>
          </a:p>
        </p:txBody>
      </p:sp>
      <p:grpSp>
        <p:nvGrpSpPr>
          <p:cNvPr id="13" name="object 13" descr=""/>
          <p:cNvGrpSpPr/>
          <p:nvPr/>
        </p:nvGrpSpPr>
        <p:grpSpPr>
          <a:xfrm>
            <a:off x="368299" y="3751571"/>
            <a:ext cx="502284" cy="13335"/>
            <a:chOff x="368299" y="3751571"/>
            <a:chExt cx="502284" cy="13335"/>
          </a:xfrm>
        </p:grpSpPr>
        <p:sp>
          <p:nvSpPr>
            <p:cNvPr id="14" name="object 14" descr=""/>
            <p:cNvSpPr/>
            <p:nvPr/>
          </p:nvSpPr>
          <p:spPr>
            <a:xfrm>
              <a:off x="368299" y="3751571"/>
              <a:ext cx="502284" cy="6985"/>
            </a:xfrm>
            <a:custGeom>
              <a:avLst/>
              <a:gdLst/>
              <a:ahLst/>
              <a:cxnLst/>
              <a:rect l="l" t="t" r="r" b="b"/>
              <a:pathLst>
                <a:path w="502284" h="6985">
                  <a:moveTo>
                    <a:pt x="502202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502202" y="0"/>
                  </a:lnTo>
                  <a:lnTo>
                    <a:pt x="502202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368287" y="3751566"/>
              <a:ext cx="502284" cy="13335"/>
            </a:xfrm>
            <a:custGeom>
              <a:avLst/>
              <a:gdLst/>
              <a:ahLst/>
              <a:cxnLst/>
              <a:rect l="l" t="t" r="r" b="b"/>
              <a:pathLst>
                <a:path w="502284" h="13335">
                  <a:moveTo>
                    <a:pt x="502208" y="0"/>
                  </a:moveTo>
                  <a:lnTo>
                    <a:pt x="495604" y="6616"/>
                  </a:lnTo>
                  <a:lnTo>
                    <a:pt x="0" y="6616"/>
                  </a:lnTo>
                  <a:lnTo>
                    <a:pt x="0" y="13220"/>
                  </a:lnTo>
                  <a:lnTo>
                    <a:pt x="495604" y="13220"/>
                  </a:lnTo>
                  <a:lnTo>
                    <a:pt x="502208" y="13220"/>
                  </a:lnTo>
                  <a:lnTo>
                    <a:pt x="502208" y="6616"/>
                  </a:lnTo>
                  <a:lnTo>
                    <a:pt x="502208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368299" y="3751571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" name="object 17" descr=""/>
          <p:cNvSpPr txBox="1"/>
          <p:nvPr/>
        </p:nvSpPr>
        <p:spPr>
          <a:xfrm>
            <a:off x="379553" y="3811573"/>
            <a:ext cx="48450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Page</a:t>
            </a:r>
            <a:r>
              <a:rPr dirty="0" sz="800" spc="6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176</a:t>
            </a:r>
            <a:endParaRPr sz="800">
              <a:latin typeface="Arial"/>
              <a:cs typeface="Arial"/>
            </a:endParaRPr>
          </a:p>
        </p:txBody>
      </p:sp>
      <p:sp>
        <p:nvSpPr>
          <p:cNvPr id="20" name="object 20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21" name="object 21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143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18" name="object 18" descr=""/>
          <p:cNvSpPr txBox="1"/>
          <p:nvPr/>
        </p:nvSpPr>
        <p:spPr>
          <a:xfrm>
            <a:off x="4518595" y="3983380"/>
            <a:ext cx="83375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8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avanzado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831370" y="4402322"/>
            <a:ext cx="5339080" cy="593217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940435">
              <a:lnSpc>
                <a:spcPct val="115599"/>
              </a:lnSpc>
              <a:spcBef>
                <a:spcPts val="95"/>
              </a:spcBef>
            </a:pPr>
            <a:r>
              <a:rPr dirty="0" sz="600">
                <a:latin typeface="Courier New"/>
                <a:cs typeface="Courier New"/>
              </a:rPr>
              <a:t>LEXPOS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=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Pérdida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para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valor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voltaje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100%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i="1">
                <a:latin typeface="Courier New"/>
                <a:cs typeface="Courier New"/>
              </a:rPr>
              <a:t>circuito</a:t>
            </a:r>
            <a:r>
              <a:rPr dirty="0" sz="600" spc="60" i="1">
                <a:latin typeface="Courier New"/>
                <a:cs typeface="Courier New"/>
              </a:rPr>
              <a:t> </a:t>
            </a:r>
            <a:r>
              <a:rPr dirty="0" sz="600" i="1">
                <a:latin typeface="Courier New"/>
                <a:cs typeface="Courier New"/>
              </a:rPr>
              <a:t>abierto</a:t>
            </a:r>
            <a:r>
              <a:rPr dirty="0" sz="600" spc="60" i="1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,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secuencia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positiva. </a:t>
            </a:r>
            <a:r>
              <a:rPr dirty="0" sz="600">
                <a:latin typeface="Courier New"/>
                <a:cs typeface="Courier New"/>
              </a:rPr>
              <a:t>IEXZERO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=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Curr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para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valor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voltaje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100%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i="1">
                <a:latin typeface="Courier New"/>
                <a:cs typeface="Courier New"/>
              </a:rPr>
              <a:t>circuito</a:t>
            </a:r>
            <a:r>
              <a:rPr dirty="0" sz="600" spc="55" i="1">
                <a:latin typeface="Courier New"/>
                <a:cs typeface="Courier New"/>
              </a:rPr>
              <a:t> </a:t>
            </a:r>
            <a:r>
              <a:rPr dirty="0" sz="600" i="1">
                <a:latin typeface="Courier New"/>
                <a:cs typeface="Courier New"/>
              </a:rPr>
              <a:t>abierto</a:t>
            </a:r>
            <a:r>
              <a:rPr dirty="0" sz="600" spc="60" i="1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,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secuencia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cero.</a:t>
            </a:r>
            <a:endParaRPr sz="600">
              <a:latin typeface="Courier New"/>
              <a:cs typeface="Courier New"/>
            </a:endParaRPr>
          </a:p>
          <a:p>
            <a:pPr marL="12700" marR="655320">
              <a:lnSpc>
                <a:spcPct val="115599"/>
              </a:lnSpc>
            </a:pPr>
            <a:r>
              <a:rPr dirty="0" sz="600">
                <a:latin typeface="Courier New"/>
                <a:cs typeface="Courier New"/>
              </a:rPr>
              <a:t>SZERO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=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Potencia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por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debajo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las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 i="1">
                <a:latin typeface="Courier New"/>
                <a:cs typeface="Courier New"/>
              </a:rPr>
              <a:t>clasificaciones</a:t>
            </a:r>
            <a:r>
              <a:rPr dirty="0" sz="600" spc="70" i="1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para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devanado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especificado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 i="1">
                <a:latin typeface="Courier New"/>
                <a:cs typeface="Courier New"/>
              </a:rPr>
              <a:t>Realizado</a:t>
            </a:r>
            <a:r>
              <a:rPr dirty="0" sz="600" spc="70" i="1">
                <a:latin typeface="Courier New"/>
                <a:cs typeface="Courier New"/>
              </a:rPr>
              <a:t> </a:t>
            </a:r>
            <a:r>
              <a:rPr dirty="0" sz="600" i="1">
                <a:latin typeface="Courier New"/>
                <a:cs typeface="Courier New"/>
              </a:rPr>
              <a:t>en</a:t>
            </a:r>
            <a:r>
              <a:rPr dirty="0" sz="600" spc="70" i="1">
                <a:latin typeface="Courier New"/>
                <a:cs typeface="Courier New"/>
              </a:rPr>
              <a:t> </a:t>
            </a:r>
            <a:r>
              <a:rPr dirty="0" sz="600" spc="-50">
                <a:latin typeface="Courier New"/>
                <a:cs typeface="Courier New"/>
              </a:rPr>
              <a:t>. </a:t>
            </a:r>
            <a:r>
              <a:rPr dirty="0" sz="600">
                <a:latin typeface="Courier New"/>
                <a:cs typeface="Courier New"/>
              </a:rPr>
              <a:t>LEXZERO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=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Pérdida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para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valor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voltaje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100%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i="1">
                <a:latin typeface="Courier New"/>
                <a:cs typeface="Courier New"/>
              </a:rPr>
              <a:t>circuito</a:t>
            </a:r>
            <a:r>
              <a:rPr dirty="0" sz="600" spc="60" i="1">
                <a:latin typeface="Courier New"/>
                <a:cs typeface="Courier New"/>
              </a:rPr>
              <a:t> </a:t>
            </a:r>
            <a:r>
              <a:rPr dirty="0" sz="600" i="1">
                <a:latin typeface="Courier New"/>
                <a:cs typeface="Courier New"/>
              </a:rPr>
              <a:t>abierto</a:t>
            </a:r>
            <a:r>
              <a:rPr dirty="0" sz="600" spc="60" i="1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,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secuencia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cero.</a:t>
            </a:r>
            <a:endParaRPr sz="6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220"/>
              </a:spcBef>
            </a:pP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</a:pP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valores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anteriores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derivar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prueba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fábrica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continuación: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645"/>
              </a:spcBef>
            </a:pPr>
            <a:r>
              <a:rPr dirty="0" sz="600">
                <a:latin typeface="Courier New"/>
                <a:cs typeface="Courier New"/>
              </a:rPr>
              <a:t>IEXPOS</a:t>
            </a:r>
            <a:r>
              <a:rPr dirty="0" sz="600" spc="3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=</a:t>
            </a:r>
            <a:r>
              <a:rPr dirty="0" sz="600" spc="4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Iex</a:t>
            </a:r>
            <a:r>
              <a:rPr dirty="0" sz="600" spc="4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*</a:t>
            </a:r>
            <a:r>
              <a:rPr dirty="0" sz="600" spc="3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V</a:t>
            </a:r>
            <a:r>
              <a:rPr dirty="0" sz="600" spc="4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*</a:t>
            </a:r>
            <a:r>
              <a:rPr dirty="0" sz="600" spc="4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100</a:t>
            </a:r>
            <a:r>
              <a:rPr dirty="0" sz="600" spc="4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/</a:t>
            </a:r>
            <a:r>
              <a:rPr dirty="0" sz="600" spc="3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SPOS</a:t>
            </a:r>
            <a:r>
              <a:rPr dirty="0" sz="600" spc="4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para</a:t>
            </a:r>
            <a:r>
              <a:rPr dirty="0" sz="600" spc="4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fase</a:t>
            </a:r>
            <a:r>
              <a:rPr dirty="0" sz="600" spc="4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única,</a:t>
            </a:r>
            <a:endParaRPr sz="600">
              <a:latin typeface="Courier New"/>
              <a:cs typeface="Courier New"/>
            </a:endParaRPr>
          </a:p>
          <a:p>
            <a:pPr marL="131445" marR="2943225" indent="-119380">
              <a:lnSpc>
                <a:spcPct val="108400"/>
              </a:lnSpc>
              <a:spcBef>
                <a:spcPts val="260"/>
              </a:spcBef>
            </a:pPr>
            <a:r>
              <a:rPr dirty="0" sz="600">
                <a:latin typeface="Courier New"/>
                <a:cs typeface="Courier New"/>
              </a:rPr>
              <a:t>IEXPOS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=</a:t>
            </a:r>
            <a:r>
              <a:rPr dirty="0" sz="600" spc="3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Iex</a:t>
            </a:r>
            <a:r>
              <a:rPr dirty="0" sz="600" spc="3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*</a:t>
            </a:r>
            <a:r>
              <a:rPr dirty="0" sz="600" spc="35">
                <a:latin typeface="Courier New"/>
                <a:cs typeface="Courier New"/>
              </a:rPr>
              <a:t> </a:t>
            </a:r>
            <a:r>
              <a:rPr dirty="0" sz="600">
                <a:latin typeface="Times New Roman"/>
                <a:cs typeface="Times New Roman"/>
              </a:rPr>
              <a:t>√</a:t>
            </a:r>
            <a:r>
              <a:rPr dirty="0" sz="600" spc="240">
                <a:latin typeface="Times New Roman"/>
                <a:cs typeface="Times New Roman"/>
              </a:rPr>
              <a:t> </a:t>
            </a:r>
            <a:r>
              <a:rPr dirty="0" sz="600">
                <a:latin typeface="Courier New"/>
                <a:cs typeface="Courier New"/>
              </a:rPr>
              <a:t>3</a:t>
            </a:r>
            <a:r>
              <a:rPr dirty="0" sz="600" spc="3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*</a:t>
            </a:r>
            <a:r>
              <a:rPr dirty="0" sz="600" spc="3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V</a:t>
            </a:r>
            <a:r>
              <a:rPr dirty="0" sz="600" spc="3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*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100</a:t>
            </a:r>
            <a:r>
              <a:rPr dirty="0" sz="600" spc="3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/</a:t>
            </a:r>
            <a:r>
              <a:rPr dirty="0" sz="600" spc="3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SPOS</a:t>
            </a:r>
            <a:r>
              <a:rPr dirty="0" sz="600" spc="3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para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trifásico </a:t>
            </a:r>
            <a:r>
              <a:rPr dirty="0" sz="600">
                <a:latin typeface="Courier New"/>
                <a:cs typeface="Courier New"/>
              </a:rPr>
              <a:t>donde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Iex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[kA]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=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corriente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excitación,</a:t>
            </a:r>
            <a:endParaRPr sz="600">
              <a:latin typeface="Courier New"/>
              <a:cs typeface="Courier New"/>
            </a:endParaRPr>
          </a:p>
          <a:p>
            <a:pPr marL="488315" marR="3367404">
              <a:lnSpc>
                <a:spcPct val="115599"/>
              </a:lnSpc>
            </a:pPr>
            <a:r>
              <a:rPr dirty="0" sz="600">
                <a:latin typeface="Courier New"/>
                <a:cs typeface="Courier New"/>
              </a:rPr>
              <a:t>V</a:t>
            </a:r>
            <a:r>
              <a:rPr dirty="0" sz="600" spc="4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[kV]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=</a:t>
            </a:r>
            <a:r>
              <a:rPr dirty="0" sz="600" spc="4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voltaje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4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excitación. </a:t>
            </a:r>
            <a:r>
              <a:rPr dirty="0" sz="600">
                <a:latin typeface="Courier New"/>
                <a:cs typeface="Courier New"/>
              </a:rPr>
              <a:t>SPOS</a:t>
            </a:r>
            <a:r>
              <a:rPr dirty="0" sz="600" spc="4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[MVA]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=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base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potencia</a:t>
            </a: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dirty="0" sz="600">
                <a:latin typeface="Courier New"/>
                <a:cs typeface="Courier New"/>
              </a:rPr>
              <a:t>IEXZERO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=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0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para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fase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única</a:t>
            </a:r>
            <a:endParaRPr sz="600">
              <a:latin typeface="Courier New"/>
              <a:cs typeface="Courier New"/>
            </a:endParaRPr>
          </a:p>
          <a:p>
            <a:pPr marL="131445" marR="2344420" indent="-119380">
              <a:lnSpc>
                <a:spcPct val="108400"/>
              </a:lnSpc>
              <a:spcBef>
                <a:spcPts val="259"/>
              </a:spcBef>
            </a:pPr>
            <a:r>
              <a:rPr dirty="0" sz="600">
                <a:latin typeface="Courier New"/>
                <a:cs typeface="Courier New"/>
              </a:rPr>
              <a:t>IEXZERO</a:t>
            </a:r>
            <a:r>
              <a:rPr dirty="0" sz="600" spc="3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=</a:t>
            </a:r>
            <a:r>
              <a:rPr dirty="0" sz="600" spc="3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1/3</a:t>
            </a:r>
            <a:r>
              <a:rPr dirty="0" sz="600" spc="3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*</a:t>
            </a:r>
            <a:r>
              <a:rPr dirty="0" sz="600" spc="3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Iexh</a:t>
            </a:r>
            <a:r>
              <a:rPr dirty="0" sz="600" spc="3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*</a:t>
            </a:r>
            <a:r>
              <a:rPr dirty="0" sz="600" spc="35">
                <a:latin typeface="Courier New"/>
                <a:cs typeface="Courier New"/>
              </a:rPr>
              <a:t> </a:t>
            </a:r>
            <a:r>
              <a:rPr dirty="0" sz="600">
                <a:latin typeface="Times New Roman"/>
                <a:cs typeface="Times New Roman"/>
              </a:rPr>
              <a:t>√</a:t>
            </a:r>
            <a:r>
              <a:rPr dirty="0" sz="600" spc="250">
                <a:latin typeface="Times New Roman"/>
                <a:cs typeface="Times New Roman"/>
              </a:rPr>
              <a:t> </a:t>
            </a:r>
            <a:r>
              <a:rPr dirty="0" sz="600">
                <a:latin typeface="Courier New"/>
                <a:cs typeface="Courier New"/>
              </a:rPr>
              <a:t>3</a:t>
            </a:r>
            <a:r>
              <a:rPr dirty="0" sz="600" spc="3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*</a:t>
            </a:r>
            <a:r>
              <a:rPr dirty="0" sz="600" spc="3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V</a:t>
            </a:r>
            <a:r>
              <a:rPr dirty="0" sz="600" spc="3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*</a:t>
            </a:r>
            <a:r>
              <a:rPr dirty="0" sz="600" spc="3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100</a:t>
            </a:r>
            <a:r>
              <a:rPr dirty="0" sz="600" spc="3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/</a:t>
            </a:r>
            <a:r>
              <a:rPr dirty="0" sz="600" spc="3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SZERO</a:t>
            </a:r>
            <a:r>
              <a:rPr dirty="0" sz="600" spc="4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para</a:t>
            </a:r>
            <a:r>
              <a:rPr dirty="0" sz="600" spc="3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trifásico </a:t>
            </a:r>
            <a:r>
              <a:rPr dirty="0" sz="600">
                <a:latin typeface="Courier New"/>
                <a:cs typeface="Courier New"/>
              </a:rPr>
              <a:t>donde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Iexh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[kA]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=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corriente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excitación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secuencia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cero,</a:t>
            </a:r>
            <a:endParaRPr sz="600">
              <a:latin typeface="Courier New"/>
              <a:cs typeface="Courier New"/>
            </a:endParaRPr>
          </a:p>
          <a:p>
            <a:pPr marL="250190" marR="2178050" indent="237490">
              <a:lnSpc>
                <a:spcPct val="115599"/>
              </a:lnSpc>
            </a:pPr>
            <a:r>
              <a:rPr dirty="0" sz="600">
                <a:latin typeface="Courier New"/>
                <a:cs typeface="Courier New"/>
              </a:rPr>
              <a:t>SPOS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[MVA]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=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base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potencia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(normalmente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igual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SPOS) </a:t>
            </a:r>
            <a:r>
              <a:rPr dirty="0" sz="600">
                <a:latin typeface="Courier New"/>
                <a:cs typeface="Courier New"/>
              </a:rPr>
              <a:t>Bobinados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conectados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Y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(valores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típicos):</a:t>
            </a:r>
            <a:endParaRPr sz="600">
              <a:latin typeface="Courier New"/>
              <a:cs typeface="Courier New"/>
            </a:endParaRPr>
          </a:p>
          <a:p>
            <a:pPr marL="309880" marR="2784475">
              <a:lnSpc>
                <a:spcPct val="115599"/>
              </a:lnSpc>
            </a:pPr>
            <a:r>
              <a:rPr dirty="0" sz="600">
                <a:latin typeface="Courier New"/>
                <a:cs typeface="Courier New"/>
              </a:rPr>
              <a:t>Tipo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núcleo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3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patas: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IEXZERO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=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IEXPOS</a:t>
            </a:r>
            <a:r>
              <a:rPr dirty="0" sz="600" spc="50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Tipo</a:t>
            </a:r>
            <a:r>
              <a:rPr dirty="0" sz="600" spc="4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núcleo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4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5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patas: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IEXZERO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=</a:t>
            </a:r>
            <a:r>
              <a:rPr dirty="0" sz="600" spc="4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4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*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IEXPOS</a:t>
            </a:r>
            <a:endParaRPr sz="6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265"/>
              </a:spcBef>
            </a:pPr>
            <a:endParaRPr sz="600">
              <a:latin typeface="Courier New"/>
              <a:cs typeface="Courier New"/>
            </a:endParaRPr>
          </a:p>
          <a:p>
            <a:pPr marL="154940" indent="-142240">
              <a:lnSpc>
                <a:spcPct val="100000"/>
              </a:lnSpc>
              <a:buAutoNum type="arabicPeriod" startAt="2"/>
              <a:tabLst>
                <a:tab pos="154940" algn="l"/>
              </a:tabLst>
            </a:pPr>
            <a:r>
              <a:rPr dirty="0" sz="600">
                <a:latin typeface="Courier New"/>
                <a:cs typeface="Courier New"/>
              </a:rPr>
              <a:t>Cartas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sinuosas</a:t>
            </a: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320"/>
              </a:spcBef>
            </a:pPr>
            <a:r>
              <a:rPr dirty="0" sz="600">
                <a:latin typeface="Courier New"/>
                <a:cs typeface="Courier New"/>
              </a:rPr>
              <a:t>Especificado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 i="1">
                <a:latin typeface="Courier New"/>
                <a:cs typeface="Courier New"/>
              </a:rPr>
              <a:t>Calificaciones</a:t>
            </a:r>
            <a:r>
              <a:rPr dirty="0" sz="600" spc="75" i="1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.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Los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datos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requeridos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por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BCTRAN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 spc="-20">
                <a:latin typeface="Courier New"/>
                <a:cs typeface="Courier New"/>
              </a:rPr>
              <a:t>son:</a:t>
            </a: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600">
                <a:latin typeface="Courier New"/>
                <a:cs typeface="Courier New"/>
              </a:rPr>
              <a:t>VRAT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=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voltaje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LL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[kV]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para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conexión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o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transformadores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monofásicos</a:t>
            </a:r>
            <a:endParaRPr sz="600">
              <a:latin typeface="Courier New"/>
              <a:cs typeface="Courier New"/>
            </a:endParaRPr>
          </a:p>
          <a:p>
            <a:pPr marL="547370" marR="1646555">
              <a:lnSpc>
                <a:spcPct val="108400"/>
              </a:lnSpc>
              <a:spcBef>
                <a:spcPts val="260"/>
              </a:spcBef>
            </a:pPr>
            <a:r>
              <a:rPr dirty="0" sz="600">
                <a:latin typeface="Courier New"/>
                <a:cs typeface="Courier New"/>
              </a:rPr>
              <a:t>Tensión</a:t>
            </a:r>
            <a:r>
              <a:rPr dirty="0" sz="600" spc="4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LL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[kV]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dividida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por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Times New Roman"/>
                <a:cs typeface="Times New Roman"/>
              </a:rPr>
              <a:t>√</a:t>
            </a:r>
            <a:r>
              <a:rPr dirty="0" sz="600" spc="260">
                <a:latin typeface="Times New Roman"/>
                <a:cs typeface="Times New Roman"/>
              </a:rPr>
              <a:t> </a:t>
            </a:r>
            <a:r>
              <a:rPr dirty="0" sz="600">
                <a:latin typeface="Courier New"/>
                <a:cs typeface="Courier New"/>
              </a:rPr>
              <a:t>3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para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las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conexiones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(Auto)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 spc="-25">
                <a:latin typeface="Courier New"/>
                <a:cs typeface="Courier New"/>
              </a:rPr>
              <a:t>Y. </a:t>
            </a:r>
            <a:r>
              <a:rPr dirty="0" sz="600">
                <a:latin typeface="Courier New"/>
                <a:cs typeface="Courier New"/>
              </a:rPr>
              <a:t>Solo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trifásico.</a:t>
            </a:r>
            <a:endParaRPr sz="600">
              <a:latin typeface="Courier New"/>
              <a:cs typeface="Courier New"/>
            </a:endParaRPr>
          </a:p>
          <a:p>
            <a:pPr marL="12700" marR="1701800">
              <a:lnSpc>
                <a:spcPct val="115599"/>
              </a:lnSpc>
            </a:pPr>
            <a:r>
              <a:rPr dirty="0" sz="600">
                <a:latin typeface="Courier New"/>
                <a:cs typeface="Courier New"/>
              </a:rPr>
              <a:t>BUS1-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=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Los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nombres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nodo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actuales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del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componente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transformador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ATPDraw </a:t>
            </a:r>
            <a:r>
              <a:rPr dirty="0" sz="600">
                <a:latin typeface="Courier New"/>
                <a:cs typeface="Courier New"/>
              </a:rPr>
              <a:t>BUS6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teniendo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cuenta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conexión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y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cambio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fase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[deg].</a:t>
            </a:r>
            <a:endParaRPr sz="600">
              <a:latin typeface="Courier New"/>
              <a:cs typeface="Courier New"/>
            </a:endParaRPr>
          </a:p>
          <a:p>
            <a:pPr marL="547370" marR="1118870">
              <a:lnSpc>
                <a:spcPct val="115599"/>
              </a:lnSpc>
            </a:pPr>
            <a:r>
              <a:rPr dirty="0" sz="600">
                <a:latin typeface="Courier New"/>
                <a:cs typeface="Courier New"/>
              </a:rPr>
              <a:t>Cambiar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nombre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los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nodos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requerirá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una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nueva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ejecución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BCTRAN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realizada </a:t>
            </a:r>
            <a:r>
              <a:rPr dirty="0" sz="600">
                <a:latin typeface="Courier New"/>
                <a:cs typeface="Courier New"/>
              </a:rPr>
              <a:t>automáticamente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ATP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|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Ejecutar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ATP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o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Crear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archivo.</a:t>
            </a:r>
            <a:endParaRPr sz="6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265"/>
              </a:spcBef>
            </a:pPr>
            <a:endParaRPr sz="600">
              <a:latin typeface="Courier New"/>
              <a:cs typeface="Courier New"/>
            </a:endParaRPr>
          </a:p>
          <a:p>
            <a:pPr marL="154940" indent="-142240">
              <a:lnSpc>
                <a:spcPct val="100000"/>
              </a:lnSpc>
              <a:spcBef>
                <a:spcPts val="5"/>
              </a:spcBef>
              <a:buAutoNum type="arabicPeriod" startAt="3"/>
              <a:tabLst>
                <a:tab pos="154940" algn="l"/>
              </a:tabLst>
            </a:pPr>
            <a:r>
              <a:rPr dirty="0" sz="600">
                <a:latin typeface="Courier New"/>
                <a:cs typeface="Courier New"/>
              </a:rPr>
              <a:t>Datos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prueba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cortocircuito</a:t>
            </a:r>
            <a:endParaRPr sz="600">
              <a:latin typeface="Courier New"/>
              <a:cs typeface="Courier New"/>
            </a:endParaRPr>
          </a:p>
          <a:p>
            <a:pPr marL="12700" marR="1036319">
              <a:lnSpc>
                <a:spcPct val="115599"/>
              </a:lnSpc>
              <a:spcBef>
                <a:spcPts val="259"/>
              </a:spcBef>
            </a:pPr>
            <a:r>
              <a:rPr dirty="0" sz="600">
                <a:latin typeface="Courier New"/>
                <a:cs typeface="Courier New"/>
              </a:rPr>
              <a:t>Especificado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bajo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 i="1">
                <a:latin typeface="Courier New"/>
                <a:cs typeface="Courier New"/>
              </a:rPr>
              <a:t>prueba</a:t>
            </a:r>
            <a:r>
              <a:rPr dirty="0" sz="600" spc="70" i="1">
                <a:latin typeface="Courier New"/>
                <a:cs typeface="Courier New"/>
              </a:rPr>
              <a:t> </a:t>
            </a:r>
            <a:r>
              <a:rPr dirty="0" sz="600" i="1">
                <a:latin typeface="Courier New"/>
                <a:cs typeface="Courier New"/>
              </a:rPr>
              <a:t>de</a:t>
            </a:r>
            <a:r>
              <a:rPr dirty="0" sz="600" spc="70" i="1">
                <a:latin typeface="Courier New"/>
                <a:cs typeface="Courier New"/>
              </a:rPr>
              <a:t> </a:t>
            </a:r>
            <a:r>
              <a:rPr dirty="0" sz="600" i="1">
                <a:latin typeface="Courier New"/>
                <a:cs typeface="Courier New"/>
              </a:rPr>
              <a:t>fábrica</a:t>
            </a:r>
            <a:r>
              <a:rPr dirty="0" sz="600" spc="75" i="1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/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 i="1">
                <a:latin typeface="Courier New"/>
                <a:cs typeface="Courier New"/>
              </a:rPr>
              <a:t>cortocircuito</a:t>
            </a:r>
            <a:r>
              <a:rPr dirty="0" sz="600" spc="70" i="1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.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Los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datos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requeridos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por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BCTRAN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 spc="-20">
                <a:latin typeface="Courier New"/>
                <a:cs typeface="Courier New"/>
              </a:rPr>
              <a:t>son: </a:t>
            </a:r>
            <a:r>
              <a:rPr dirty="0" sz="600">
                <a:latin typeface="Courier New"/>
                <a:cs typeface="Courier New"/>
              </a:rPr>
              <a:t>Pij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=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Pérdida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(kW)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 i="1">
                <a:latin typeface="Courier New"/>
                <a:cs typeface="Courier New"/>
              </a:rPr>
              <a:t>cortocircuito</a:t>
            </a:r>
            <a:r>
              <a:rPr dirty="0" sz="600" spc="65" i="1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,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secuencia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positiva</a:t>
            </a:r>
            <a:endParaRPr sz="600">
              <a:latin typeface="Courier New"/>
              <a:cs typeface="Courier New"/>
            </a:endParaRPr>
          </a:p>
          <a:p>
            <a:pPr marL="12700" marR="2653665">
              <a:lnSpc>
                <a:spcPct val="115599"/>
              </a:lnSpc>
            </a:pPr>
            <a:r>
              <a:rPr dirty="0" sz="600">
                <a:latin typeface="Courier New"/>
                <a:cs typeface="Courier New"/>
              </a:rPr>
              <a:t>ZPOSij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=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Imp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(%)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bajo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 i="1">
                <a:latin typeface="Courier New"/>
                <a:cs typeface="Courier New"/>
              </a:rPr>
              <a:t>Cortocircuito</a:t>
            </a:r>
            <a:r>
              <a:rPr dirty="0" sz="600" spc="65" i="1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,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secuencia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positiva </a:t>
            </a:r>
            <a:r>
              <a:rPr dirty="0" sz="600">
                <a:latin typeface="Courier New"/>
                <a:cs typeface="Courier New"/>
              </a:rPr>
              <a:t>SPOS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=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Pow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(MVA)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i="1">
                <a:latin typeface="Courier New"/>
                <a:cs typeface="Courier New"/>
              </a:rPr>
              <a:t>cortocircuito</a:t>
            </a:r>
            <a:r>
              <a:rPr dirty="0" sz="600" spc="60" i="1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,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secuencia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positiva </a:t>
            </a:r>
            <a:r>
              <a:rPr dirty="0" sz="600">
                <a:latin typeface="Courier New"/>
                <a:cs typeface="Courier New"/>
              </a:rPr>
              <a:t>ZZEROij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=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Imp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(%)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bajo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 i="1">
                <a:latin typeface="Courier New"/>
                <a:cs typeface="Courier New"/>
              </a:rPr>
              <a:t>Cortocircuito</a:t>
            </a:r>
            <a:r>
              <a:rPr dirty="0" sz="600" spc="65" i="1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,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secuencia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 spc="-20">
                <a:latin typeface="Courier New"/>
                <a:cs typeface="Courier New"/>
              </a:rPr>
              <a:t>cero</a:t>
            </a: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65"/>
              </a:spcBef>
            </a:pPr>
            <a:r>
              <a:rPr dirty="0" sz="600">
                <a:latin typeface="Courier New"/>
                <a:cs typeface="Courier New"/>
              </a:rPr>
              <a:t>SZERO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=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Pow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(MVA)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bajo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 i="1">
                <a:latin typeface="Courier New"/>
                <a:cs typeface="Courier New"/>
              </a:rPr>
              <a:t>Cortocircuito</a:t>
            </a:r>
            <a:r>
              <a:rPr dirty="0" sz="600" spc="65" i="1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,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secuencia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 spc="-20">
                <a:latin typeface="Courier New"/>
                <a:cs typeface="Courier New"/>
              </a:rPr>
              <a:t>cero</a:t>
            </a: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5"/>
              </a:spcBef>
            </a:pP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cortocircuito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derivarse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informes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prueba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fábrica,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continuación: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695"/>
              </a:spcBef>
            </a:pPr>
            <a:r>
              <a:rPr dirty="0" sz="600">
                <a:latin typeface="Courier New"/>
                <a:cs typeface="Courier New"/>
              </a:rPr>
              <a:t>ZPOSij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=</a:t>
            </a:r>
            <a:r>
              <a:rPr dirty="0" sz="600" spc="3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Usi</a:t>
            </a:r>
            <a:r>
              <a:rPr dirty="0" sz="600" spc="4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/</a:t>
            </a:r>
            <a:r>
              <a:rPr dirty="0" sz="600" spc="3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Isi</a:t>
            </a:r>
            <a:r>
              <a:rPr dirty="0" sz="600" spc="4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*</a:t>
            </a:r>
            <a:r>
              <a:rPr dirty="0" sz="600" spc="3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SPOS</a:t>
            </a:r>
            <a:r>
              <a:rPr dirty="0" sz="600" spc="4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/</a:t>
            </a:r>
            <a:r>
              <a:rPr dirty="0" sz="600" spc="3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Vri</a:t>
            </a:r>
            <a:r>
              <a:rPr dirty="0" sz="600" spc="3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^</a:t>
            </a:r>
            <a:r>
              <a:rPr dirty="0" sz="600" spc="4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2</a:t>
            </a:r>
            <a:r>
              <a:rPr dirty="0" sz="600" spc="3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*</a:t>
            </a:r>
            <a:r>
              <a:rPr dirty="0" sz="600" spc="4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100</a:t>
            </a:r>
            <a:r>
              <a:rPr dirty="0" sz="600" spc="3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para</a:t>
            </a:r>
            <a:r>
              <a:rPr dirty="0" sz="600" spc="4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una</a:t>
            </a:r>
            <a:r>
              <a:rPr dirty="0" sz="600" spc="3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sola</a:t>
            </a:r>
            <a:r>
              <a:rPr dirty="0" sz="600" spc="4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fase,</a:t>
            </a:r>
            <a:endParaRPr sz="600">
              <a:latin typeface="Courier New"/>
              <a:cs typeface="Courier New"/>
            </a:endParaRPr>
          </a:p>
          <a:p>
            <a:pPr marL="309880" marR="2296795" indent="-297815">
              <a:lnSpc>
                <a:spcPct val="108400"/>
              </a:lnSpc>
              <a:spcBef>
                <a:spcPts val="260"/>
              </a:spcBef>
            </a:pPr>
            <a:r>
              <a:rPr dirty="0" sz="600">
                <a:latin typeface="Courier New"/>
                <a:cs typeface="Courier New"/>
              </a:rPr>
              <a:t>ZPOSij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=</a:t>
            </a:r>
            <a:r>
              <a:rPr dirty="0" sz="600" spc="3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Ush</a:t>
            </a:r>
            <a:r>
              <a:rPr dirty="0" sz="600" spc="3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/</a:t>
            </a:r>
            <a:r>
              <a:rPr dirty="0" sz="600" spc="35">
                <a:latin typeface="Courier New"/>
                <a:cs typeface="Courier New"/>
              </a:rPr>
              <a:t> </a:t>
            </a:r>
            <a:r>
              <a:rPr dirty="0" sz="600">
                <a:latin typeface="Times New Roman"/>
                <a:cs typeface="Times New Roman"/>
              </a:rPr>
              <a:t>√</a:t>
            </a:r>
            <a:r>
              <a:rPr dirty="0" sz="600" spc="245">
                <a:latin typeface="Times New Roman"/>
                <a:cs typeface="Times New Roman"/>
              </a:rPr>
              <a:t> </a:t>
            </a:r>
            <a:r>
              <a:rPr dirty="0" sz="600">
                <a:latin typeface="Courier New"/>
                <a:cs typeface="Courier New"/>
              </a:rPr>
              <a:t>3</a:t>
            </a:r>
            <a:r>
              <a:rPr dirty="0" sz="600" spc="3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*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Ish)</a:t>
            </a:r>
            <a:r>
              <a:rPr dirty="0" sz="600" spc="3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*</a:t>
            </a:r>
            <a:r>
              <a:rPr dirty="0" sz="600" spc="3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SPOS</a:t>
            </a:r>
            <a:r>
              <a:rPr dirty="0" sz="600" spc="3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/</a:t>
            </a:r>
            <a:r>
              <a:rPr dirty="0" sz="600" spc="3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(Vri</a:t>
            </a:r>
            <a:r>
              <a:rPr dirty="0" sz="600" spc="35">
                <a:latin typeface="Courier New"/>
                <a:cs typeface="Courier New"/>
              </a:rPr>
              <a:t> </a:t>
            </a:r>
            <a:r>
              <a:rPr dirty="0" sz="350">
                <a:latin typeface="Courier New"/>
                <a:cs typeface="Courier New"/>
              </a:rPr>
              <a:t>2</a:t>
            </a:r>
            <a:r>
              <a:rPr dirty="0" sz="350" spc="18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)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*</a:t>
            </a:r>
            <a:r>
              <a:rPr dirty="0" sz="600" spc="3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100</a:t>
            </a:r>
            <a:r>
              <a:rPr dirty="0" sz="600" spc="3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para</a:t>
            </a:r>
            <a:r>
              <a:rPr dirty="0" sz="600" spc="3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trifásico dónde</a:t>
            </a:r>
            <a:endParaRPr sz="600">
              <a:latin typeface="Courier New"/>
              <a:cs typeface="Courier New"/>
            </a:endParaRPr>
          </a:p>
          <a:p>
            <a:pPr marL="547370" marR="2308860">
              <a:lnSpc>
                <a:spcPct val="108400"/>
              </a:lnSpc>
              <a:spcBef>
                <a:spcPts val="55"/>
              </a:spcBef>
            </a:pPr>
            <a:r>
              <a:rPr dirty="0" sz="600">
                <a:latin typeface="Courier New"/>
                <a:cs typeface="Courier New"/>
              </a:rPr>
              <a:t>Usi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[kV]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=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voltaje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cortocircuito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devanado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spc="-50">
                <a:latin typeface="Courier New"/>
                <a:cs typeface="Courier New"/>
              </a:rPr>
              <a:t>i </a:t>
            </a:r>
            <a:r>
              <a:rPr dirty="0" sz="600">
                <a:latin typeface="Courier New"/>
                <a:cs typeface="Courier New"/>
              </a:rPr>
              <a:t>Isi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[kA]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=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corriente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nominal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devanado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spc="-50">
                <a:latin typeface="Courier New"/>
                <a:cs typeface="Courier New"/>
              </a:rPr>
              <a:t>i</a:t>
            </a:r>
            <a:endParaRPr sz="600">
              <a:latin typeface="Courier New"/>
              <a:cs typeface="Courier New"/>
            </a:endParaRPr>
          </a:p>
          <a:p>
            <a:pPr marL="547370">
              <a:lnSpc>
                <a:spcPct val="100000"/>
              </a:lnSpc>
              <a:spcBef>
                <a:spcPts val="110"/>
              </a:spcBef>
            </a:pPr>
            <a:r>
              <a:rPr dirty="0" sz="600">
                <a:latin typeface="Courier New"/>
                <a:cs typeface="Courier New"/>
              </a:rPr>
              <a:t>SPOS</a:t>
            </a:r>
            <a:r>
              <a:rPr dirty="0" sz="600" spc="4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[MVA]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=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base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potencia</a:t>
            </a:r>
            <a:endParaRPr sz="600">
              <a:latin typeface="Courier New"/>
              <a:cs typeface="Courier New"/>
            </a:endParaRPr>
          </a:p>
          <a:p>
            <a:pPr marL="12700" marR="2308860" indent="534670">
              <a:lnSpc>
                <a:spcPct val="115599"/>
              </a:lnSpc>
            </a:pPr>
            <a:r>
              <a:rPr dirty="0" sz="600">
                <a:latin typeface="Courier New"/>
                <a:cs typeface="Courier New"/>
              </a:rPr>
              <a:t>Vri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[kV]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=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voltaje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línea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nominal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devanado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 spc="-50">
                <a:latin typeface="Courier New"/>
                <a:cs typeface="Courier New"/>
              </a:rPr>
              <a:t>i </a:t>
            </a:r>
            <a:r>
              <a:rPr dirty="0" sz="600">
                <a:latin typeface="Courier New"/>
                <a:cs typeface="Courier New"/>
              </a:rPr>
              <a:t>ZZEROij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=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0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para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fase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única</a:t>
            </a:r>
            <a:endParaRPr sz="600">
              <a:latin typeface="Courier New"/>
              <a:cs typeface="Courier New"/>
            </a:endParaRPr>
          </a:p>
          <a:p>
            <a:pPr marL="309880" marR="2531110" indent="-297815">
              <a:lnSpc>
                <a:spcPct val="115599"/>
              </a:lnSpc>
            </a:pPr>
            <a:r>
              <a:rPr dirty="0" sz="600">
                <a:latin typeface="Courier New"/>
                <a:cs typeface="Courier New"/>
              </a:rPr>
              <a:t>ZZEROij</a:t>
            </a:r>
            <a:r>
              <a:rPr dirty="0" sz="600" spc="3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=</a:t>
            </a:r>
            <a:r>
              <a:rPr dirty="0" sz="600" spc="4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Ush</a:t>
            </a:r>
            <a:r>
              <a:rPr dirty="0" sz="600" spc="3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/</a:t>
            </a:r>
            <a:r>
              <a:rPr dirty="0" sz="600" spc="4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Ish</a:t>
            </a:r>
            <a:r>
              <a:rPr dirty="0" sz="600" spc="3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*</a:t>
            </a:r>
            <a:r>
              <a:rPr dirty="0" sz="600" spc="3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SZERO</a:t>
            </a:r>
            <a:r>
              <a:rPr dirty="0" sz="600" spc="4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/</a:t>
            </a:r>
            <a:r>
              <a:rPr dirty="0" sz="600" spc="3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(Vri</a:t>
            </a:r>
            <a:r>
              <a:rPr dirty="0" sz="600" spc="40">
                <a:latin typeface="Courier New"/>
                <a:cs typeface="Courier New"/>
              </a:rPr>
              <a:t> </a:t>
            </a:r>
            <a:r>
              <a:rPr dirty="0" sz="350">
                <a:latin typeface="Courier New"/>
                <a:cs typeface="Courier New"/>
              </a:rPr>
              <a:t>2</a:t>
            </a:r>
            <a:r>
              <a:rPr dirty="0" sz="350" spc="18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)</a:t>
            </a:r>
            <a:r>
              <a:rPr dirty="0" sz="600" spc="4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*</a:t>
            </a:r>
            <a:r>
              <a:rPr dirty="0" sz="600" spc="3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300</a:t>
            </a:r>
            <a:r>
              <a:rPr dirty="0" sz="600" spc="4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para</a:t>
            </a:r>
            <a:r>
              <a:rPr dirty="0" sz="600" spc="3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trifásico dónde</a:t>
            </a:r>
            <a:endParaRPr sz="600">
              <a:latin typeface="Courier New"/>
              <a:cs typeface="Courier New"/>
            </a:endParaRPr>
          </a:p>
          <a:p>
            <a:pPr marL="547370">
              <a:lnSpc>
                <a:spcPct val="100000"/>
              </a:lnSpc>
              <a:spcBef>
                <a:spcPts val="114"/>
              </a:spcBef>
            </a:pPr>
            <a:r>
              <a:rPr dirty="0" sz="600">
                <a:latin typeface="Courier New"/>
                <a:cs typeface="Courier New"/>
              </a:rPr>
              <a:t>SZERO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[MVA]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=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base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potencia</a:t>
            </a:r>
            <a:endParaRPr sz="600">
              <a:latin typeface="Courier New"/>
              <a:cs typeface="Courier New"/>
            </a:endParaRPr>
          </a:p>
          <a:p>
            <a:pPr marL="547370">
              <a:lnSpc>
                <a:spcPct val="100000"/>
              </a:lnSpc>
              <a:spcBef>
                <a:spcPts val="110"/>
              </a:spcBef>
            </a:pPr>
            <a:r>
              <a:rPr dirty="0" sz="600">
                <a:latin typeface="Courier New"/>
                <a:cs typeface="Courier New"/>
              </a:rPr>
              <a:t>Las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pruebas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secuencia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cero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se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deben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realizar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con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bobinados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Delta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abiertos.</a:t>
            </a:r>
            <a:endParaRPr sz="6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295"/>
              </a:spcBef>
            </a:pPr>
            <a:endParaRPr sz="600">
              <a:latin typeface="Courier New"/>
              <a:cs typeface="Courier New"/>
            </a:endParaRPr>
          </a:p>
          <a:p>
            <a:pPr marL="12700" marR="1017905">
              <a:lnSpc>
                <a:spcPct val="113799"/>
              </a:lnSpc>
              <a:spcBef>
                <a:spcPts val="5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BCTRAN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encuentra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Transformadores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BCTRAN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componentes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editar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conectar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principal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cualquier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otro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componente.</a:t>
            </a:r>
            <a:endParaRPr sz="8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4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935015" y="165100"/>
            <a:ext cx="5226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5" name="object 5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583"/>
                  </a:lnTo>
                  <a:lnTo>
                    <a:pt x="142755" y="98583"/>
                  </a:lnTo>
                  <a:lnTo>
                    <a:pt x="136180" y="99891"/>
                  </a:lnTo>
                  <a:lnTo>
                    <a:pt x="104587" y="124086"/>
                  </a:lnTo>
                  <a:lnTo>
                    <a:pt x="98048" y="143290"/>
                  </a:lnTo>
                  <a:lnTo>
                    <a:pt x="98048" y="569369"/>
                  </a:lnTo>
                  <a:lnTo>
                    <a:pt x="117977" y="603813"/>
                  </a:lnTo>
                  <a:lnTo>
                    <a:pt x="142755" y="614076"/>
                  </a:lnTo>
                  <a:lnTo>
                    <a:pt x="1886711" y="614076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4076"/>
                  </a:moveTo>
                  <a:lnTo>
                    <a:pt x="1744971" y="614076"/>
                  </a:lnTo>
                  <a:lnTo>
                    <a:pt x="1751545" y="612768"/>
                  </a:lnTo>
                  <a:lnTo>
                    <a:pt x="1764174" y="607537"/>
                  </a:lnTo>
                  <a:lnTo>
                    <a:pt x="1788370" y="575944"/>
                  </a:lnTo>
                  <a:lnTo>
                    <a:pt x="1789678" y="569369"/>
                  </a:lnTo>
                  <a:lnTo>
                    <a:pt x="1789678" y="143290"/>
                  </a:lnTo>
                  <a:lnTo>
                    <a:pt x="1769748" y="108846"/>
                  </a:lnTo>
                  <a:lnTo>
                    <a:pt x="1744971" y="98583"/>
                  </a:lnTo>
                  <a:lnTo>
                    <a:pt x="1886711" y="98583"/>
                  </a:lnTo>
                  <a:lnTo>
                    <a:pt x="1886711" y="614076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932176" y="500431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5453" y="528634"/>
                  </a:moveTo>
                  <a:lnTo>
                    <a:pt x="49392" y="528634"/>
                  </a:lnTo>
                  <a:lnTo>
                    <a:pt x="45954" y="528303"/>
                  </a:lnTo>
                  <a:lnTo>
                    <a:pt x="10837" y="508017"/>
                  </a:lnTo>
                  <a:lnTo>
                    <a:pt x="0" y="479207"/>
                  </a:lnTo>
                  <a:lnTo>
                    <a:pt x="0" y="475770"/>
                  </a:lnTo>
                  <a:lnTo>
                    <a:pt x="0" y="49361"/>
                  </a:lnTo>
                  <a:lnTo>
                    <a:pt x="17937" y="13017"/>
                  </a:lnTo>
                  <a:lnTo>
                    <a:pt x="52863" y="0"/>
                  </a:lnTo>
                  <a:lnTo>
                    <a:pt x="1651982" y="0"/>
                  </a:lnTo>
                  <a:lnTo>
                    <a:pt x="1655453" y="132"/>
                  </a:lnTo>
                  <a:lnTo>
                    <a:pt x="1658890" y="396"/>
                  </a:lnTo>
                  <a:lnTo>
                    <a:pt x="1662295" y="1123"/>
                  </a:lnTo>
                  <a:lnTo>
                    <a:pt x="1665699" y="1651"/>
                  </a:lnTo>
                  <a:lnTo>
                    <a:pt x="1697864" y="26299"/>
                  </a:lnTo>
                  <a:lnTo>
                    <a:pt x="1704845" y="49361"/>
                  </a:lnTo>
                  <a:lnTo>
                    <a:pt x="1704845" y="479207"/>
                  </a:lnTo>
                  <a:lnTo>
                    <a:pt x="1686907" y="515550"/>
                  </a:lnTo>
                  <a:lnTo>
                    <a:pt x="1658890" y="528303"/>
                  </a:lnTo>
                  <a:lnTo>
                    <a:pt x="1655453" y="52863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171"/>
              <a:ext cx="145374" cy="145374"/>
            </a:xfrm>
            <a:prstGeom prst="rect">
              <a:avLst/>
            </a:prstGeom>
          </p:spPr>
        </p:pic>
      </p:grpSp>
      <p:sp>
        <p:nvSpPr>
          <p:cNvPr id="8" name="object 8" descr=""/>
          <p:cNvSpPr txBox="1"/>
          <p:nvPr/>
        </p:nvSpPr>
        <p:spPr>
          <a:xfrm>
            <a:off x="1195838" y="462637"/>
            <a:ext cx="4806315" cy="441959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38100" marR="30480">
              <a:lnSpc>
                <a:spcPct val="113799"/>
              </a:lnSpc>
              <a:spcBef>
                <a:spcPts val="90"/>
              </a:spcBef>
            </a:pP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especificados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5.50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darán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resultado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icono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izquierda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3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terminales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trifásicos.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y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un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punto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neutro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monofásico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común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al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autotransformador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primario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y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secundario</a:t>
            </a:r>
            <a:endParaRPr sz="800">
              <a:latin typeface="Times New Roman"/>
              <a:cs typeface="Times New Roman"/>
            </a:endParaRPr>
          </a:p>
          <a:p>
            <a:pPr marL="381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bobinados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etiqueta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conexión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transfor</a:t>
            </a:r>
            <a:r>
              <a:rPr dirty="0" baseline="-23148" sz="900" spc="-75">
                <a:latin typeface="Arial MT"/>
                <a:cs typeface="Arial MT"/>
              </a:rPr>
              <a:t>T</a:t>
            </a:r>
            <a:r>
              <a:rPr dirty="0" sz="800" spc="-50">
                <a:latin typeface="Times New Roman"/>
                <a:cs typeface="Times New Roman"/>
              </a:rPr>
              <a:t>m</a:t>
            </a:r>
            <a:r>
              <a:rPr dirty="0" baseline="-23148" sz="900" spc="-75">
                <a:latin typeface="Arial MT"/>
                <a:cs typeface="Arial MT"/>
              </a:rPr>
              <a:t>ra</a:t>
            </a:r>
            <a:r>
              <a:rPr dirty="0" sz="800" spc="-50">
                <a:latin typeface="Times New Roman"/>
                <a:cs typeface="Times New Roman"/>
              </a:rPr>
              <a:t>a</a:t>
            </a:r>
            <a:r>
              <a:rPr dirty="0" baseline="-23148" sz="900" spc="-75">
                <a:latin typeface="Arial MT"/>
                <a:cs typeface="Arial MT"/>
              </a:rPr>
              <a:t>d</a:t>
            </a:r>
            <a:r>
              <a:rPr dirty="0" sz="800" spc="-50">
                <a:latin typeface="Times New Roman"/>
                <a:cs typeface="Times New Roman"/>
              </a:rPr>
              <a:t>d</a:t>
            </a:r>
            <a:r>
              <a:rPr dirty="0" baseline="-23148" sz="900" spc="-75">
                <a:latin typeface="Arial MT"/>
                <a:cs typeface="Arial MT"/>
              </a:rPr>
              <a:t>uc</a:t>
            </a:r>
            <a:r>
              <a:rPr dirty="0" sz="800" spc="-50">
                <a:latin typeface="Times New Roman"/>
                <a:cs typeface="Times New Roman"/>
              </a:rPr>
              <a:t>o</a:t>
            </a:r>
            <a:r>
              <a:rPr dirty="0" baseline="-23148" sz="900" spc="-75">
                <a:latin typeface="Arial MT"/>
                <a:cs typeface="Arial MT"/>
              </a:rPr>
              <a:t>i</a:t>
            </a:r>
            <a:r>
              <a:rPr dirty="0" sz="800" spc="-50">
                <a:latin typeface="Times New Roman"/>
                <a:cs typeface="Times New Roman"/>
              </a:rPr>
              <a:t>r</a:t>
            </a:r>
            <a:r>
              <a:rPr dirty="0" baseline="-23148" sz="900" spc="-75">
                <a:latin typeface="Arial MT"/>
                <a:cs typeface="Arial MT"/>
              </a:rPr>
              <a:t>e</a:t>
            </a:r>
            <a:r>
              <a:rPr dirty="0" sz="800" spc="-50">
                <a:latin typeface="Times New Roman"/>
                <a:cs typeface="Times New Roman"/>
              </a:rPr>
              <a:t>.</a:t>
            </a:r>
            <a:r>
              <a:rPr dirty="0" baseline="-23148" sz="900" spc="-75">
                <a:latin typeface="Arial MT"/>
                <a:cs typeface="Arial MT"/>
              </a:rPr>
              <a:t>ndo...</a:t>
            </a:r>
            <a:endParaRPr baseline="-23148" sz="900">
              <a:latin typeface="Arial MT"/>
              <a:cs typeface="Arial MT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831370" y="1525192"/>
            <a:ext cx="1841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176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4611106" y="1545015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036216" y="520787"/>
            <a:ext cx="90170" cy="6540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250" spc="-25">
                <a:solidFill>
                  <a:srgbClr val="008000"/>
                </a:solidFill>
                <a:latin typeface="Times New Roman"/>
                <a:cs typeface="Times New Roman"/>
              </a:rPr>
              <a:t>BCT</a:t>
            </a:r>
            <a:endParaRPr sz="250">
              <a:latin typeface="Times New Roman"/>
              <a:cs typeface="Times New Roman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890842" y="633122"/>
            <a:ext cx="236220" cy="6540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250">
                <a:solidFill>
                  <a:srgbClr val="000080"/>
                </a:solidFill>
                <a:latin typeface="Times New Roman"/>
                <a:cs typeface="Times New Roman"/>
              </a:rPr>
              <a:t>UNA</a:t>
            </a:r>
            <a:r>
              <a:rPr dirty="0" sz="250" spc="495">
                <a:solidFill>
                  <a:srgbClr val="000080"/>
                </a:solidFill>
                <a:latin typeface="Times New Roman"/>
                <a:cs typeface="Times New Roman"/>
              </a:rPr>
              <a:t> </a:t>
            </a:r>
            <a:r>
              <a:rPr dirty="0" sz="250" spc="-25">
                <a:solidFill>
                  <a:srgbClr val="000080"/>
                </a:solidFill>
                <a:latin typeface="Times New Roman"/>
                <a:cs typeface="Times New Roman"/>
              </a:rPr>
              <a:t>UNA</a:t>
            </a:r>
            <a:endParaRPr sz="250">
              <a:latin typeface="Times New Roman"/>
              <a:cs typeface="Times New Roman"/>
            </a:endParaRPr>
          </a:p>
        </p:txBody>
      </p:sp>
      <p:grpSp>
        <p:nvGrpSpPr>
          <p:cNvPr id="13" name="object 13" descr=""/>
          <p:cNvGrpSpPr/>
          <p:nvPr/>
        </p:nvGrpSpPr>
        <p:grpSpPr>
          <a:xfrm>
            <a:off x="368299" y="2132589"/>
            <a:ext cx="502284" cy="13335"/>
            <a:chOff x="368299" y="2132589"/>
            <a:chExt cx="502284" cy="13335"/>
          </a:xfrm>
        </p:grpSpPr>
        <p:sp>
          <p:nvSpPr>
            <p:cNvPr id="14" name="object 14" descr=""/>
            <p:cNvSpPr/>
            <p:nvPr/>
          </p:nvSpPr>
          <p:spPr>
            <a:xfrm>
              <a:off x="368299" y="2132589"/>
              <a:ext cx="502284" cy="6985"/>
            </a:xfrm>
            <a:custGeom>
              <a:avLst/>
              <a:gdLst/>
              <a:ahLst/>
              <a:cxnLst/>
              <a:rect l="l" t="t" r="r" b="b"/>
              <a:pathLst>
                <a:path w="502284" h="6985">
                  <a:moveTo>
                    <a:pt x="502202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502202" y="0"/>
                  </a:lnTo>
                  <a:lnTo>
                    <a:pt x="502202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368287" y="2132595"/>
              <a:ext cx="502284" cy="13335"/>
            </a:xfrm>
            <a:custGeom>
              <a:avLst/>
              <a:gdLst/>
              <a:ahLst/>
              <a:cxnLst/>
              <a:rect l="l" t="t" r="r" b="b"/>
              <a:pathLst>
                <a:path w="502284" h="13335">
                  <a:moveTo>
                    <a:pt x="502208" y="0"/>
                  </a:moveTo>
                  <a:lnTo>
                    <a:pt x="495604" y="6604"/>
                  </a:lnTo>
                  <a:lnTo>
                    <a:pt x="0" y="6604"/>
                  </a:lnTo>
                  <a:lnTo>
                    <a:pt x="0" y="13208"/>
                  </a:lnTo>
                  <a:lnTo>
                    <a:pt x="495604" y="13208"/>
                  </a:lnTo>
                  <a:lnTo>
                    <a:pt x="502208" y="13208"/>
                  </a:lnTo>
                  <a:lnTo>
                    <a:pt x="502208" y="6604"/>
                  </a:lnTo>
                  <a:lnTo>
                    <a:pt x="502208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368299" y="2132589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" name="object 17" descr=""/>
          <p:cNvSpPr txBox="1"/>
          <p:nvPr/>
        </p:nvSpPr>
        <p:spPr>
          <a:xfrm>
            <a:off x="379553" y="2192593"/>
            <a:ext cx="48450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Page</a:t>
            </a:r>
            <a:r>
              <a:rPr dirty="0" sz="800" spc="6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177</a:t>
            </a:r>
            <a:endParaRPr sz="800">
              <a:latin typeface="Arial"/>
              <a:cs typeface="Arial"/>
            </a:endParaRPr>
          </a:p>
        </p:txBody>
      </p:sp>
      <p:sp>
        <p:nvSpPr>
          <p:cNvPr id="23" name="object 23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24" name="object 24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143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18" name="object 18" descr=""/>
          <p:cNvSpPr txBox="1"/>
          <p:nvPr/>
        </p:nvSpPr>
        <p:spPr>
          <a:xfrm>
            <a:off x="4769696" y="2364399"/>
            <a:ext cx="83375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8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avanzado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1089080" y="10029597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5595687" y="10009773"/>
            <a:ext cx="1841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177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1089080" y="2807130"/>
            <a:ext cx="5289550" cy="354266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lvl="1" marL="170815" indent="-158115">
              <a:lnSpc>
                <a:spcPct val="100000"/>
              </a:lnSpc>
              <a:spcBef>
                <a:spcPts val="130"/>
              </a:spcBef>
              <a:buAutoNum type="arabicPeriod" startAt="7"/>
              <a:tabLst>
                <a:tab pos="170815" algn="l"/>
              </a:tabLst>
            </a:pPr>
            <a:r>
              <a:rPr dirty="0" sz="800" b="1">
                <a:latin typeface="Times New Roman"/>
                <a:cs typeface="Times New Roman"/>
              </a:rPr>
              <a:t>Transformador</a:t>
            </a:r>
            <a:r>
              <a:rPr dirty="0" sz="800" spc="114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híbrido,</a:t>
            </a:r>
            <a:r>
              <a:rPr dirty="0" sz="800" spc="120" b="1">
                <a:latin typeface="Times New Roman"/>
                <a:cs typeface="Times New Roman"/>
              </a:rPr>
              <a:t> </a:t>
            </a:r>
            <a:r>
              <a:rPr dirty="0" sz="800" spc="-20" b="1">
                <a:latin typeface="Times New Roman"/>
                <a:cs typeface="Times New Roman"/>
              </a:rPr>
              <a:t>XFMR</a:t>
            </a:r>
            <a:endParaRPr sz="800">
              <a:latin typeface="Times New Roman"/>
              <a:cs typeface="Times New Roman"/>
            </a:endParaRPr>
          </a:p>
          <a:p>
            <a:pPr marL="12700" marR="835025">
              <a:lnSpc>
                <a:spcPct val="113799"/>
              </a:lnSpc>
              <a:spcBef>
                <a:spcPts val="730"/>
              </a:spcBef>
            </a:pP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llamado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XFMR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agregó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versión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4.2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junio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2005.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luego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mejoró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varios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pasos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mediante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depuración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extensa.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XFMR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un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implementación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extensión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trabajo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realizado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Prof.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Bruce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Mork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Michigan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Tech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y</a:t>
            </a:r>
            <a:endParaRPr sz="800">
              <a:latin typeface="Times New Roman"/>
              <a:cs typeface="Times New Roman"/>
            </a:endParaRPr>
          </a:p>
          <a:p>
            <a:pPr marL="12700" marR="57785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sus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compañeros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trabajo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Fransisco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Gonzalez-Molina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Dmitry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Ishchenko.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proyecto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llamado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"Parámetro</a:t>
            </a:r>
            <a:r>
              <a:rPr dirty="0" sz="800" spc="10">
                <a:latin typeface="Times New Roman"/>
                <a:cs typeface="Times New Roman"/>
              </a:rPr>
              <a:t> Estimación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y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modelos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avanzados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transformadores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para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simulaciones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EMTP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"fue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patrocinado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por</a:t>
            </a:r>
            <a:endParaRPr sz="800">
              <a:latin typeface="Times New Roman"/>
              <a:cs typeface="Times New Roman"/>
            </a:endParaRPr>
          </a:p>
          <a:p>
            <a:pPr marL="12700" marR="27368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Administración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energía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Bonneville.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serie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informes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documenta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trabajo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suyo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aquí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utilizado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como</a:t>
            </a:r>
            <a:r>
              <a:rPr dirty="0" sz="800" spc="10">
                <a:latin typeface="Times New Roman"/>
                <a:cs typeface="Times New Roman"/>
              </a:rPr>
              <a:t> referencias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MTU4,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MTU6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y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MTU7.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La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implementación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en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ATPDraw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también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fue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financiada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por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BPA.</a:t>
            </a:r>
            <a:endParaRPr sz="800">
              <a:latin typeface="Times New Roman"/>
              <a:cs typeface="Times New Roman"/>
            </a:endParaRPr>
          </a:p>
          <a:p>
            <a:pPr lvl="2" marL="250190" indent="-237490">
              <a:lnSpc>
                <a:spcPct val="100000"/>
              </a:lnSpc>
              <a:spcBef>
                <a:spcPts val="810"/>
              </a:spcBef>
              <a:buAutoNum type="arabicPeriod"/>
              <a:tabLst>
                <a:tab pos="250190" algn="l"/>
              </a:tabLst>
            </a:pPr>
            <a:r>
              <a:rPr dirty="0" sz="800" b="1">
                <a:latin typeface="Times New Roman"/>
                <a:cs typeface="Times New Roman"/>
              </a:rPr>
              <a:t>Descripción</a:t>
            </a:r>
            <a:r>
              <a:rPr dirty="0" sz="800" spc="165" b="1">
                <a:latin typeface="Times New Roman"/>
                <a:cs typeface="Times New Roman"/>
              </a:rPr>
              <a:t> </a:t>
            </a:r>
            <a:r>
              <a:rPr dirty="0" sz="800" spc="-10" b="1">
                <a:latin typeface="Times New Roman"/>
                <a:cs typeface="Times New Roman"/>
              </a:rPr>
              <a:t>general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10">
                <a:latin typeface="Times New Roman"/>
                <a:cs typeface="Times New Roman"/>
              </a:rPr>
              <a:t>El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principio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del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modelado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es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derivar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un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modelo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topológicamente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correcto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con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el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núcleo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conectado</a:t>
            </a:r>
            <a:endParaRPr sz="800">
              <a:latin typeface="Times New Roman"/>
              <a:cs typeface="Times New Roman"/>
            </a:endParaRPr>
          </a:p>
          <a:p>
            <a:pPr marL="12700" marR="71247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devanado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artificial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superficie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núcleo.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establecen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ramas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magnetización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individuales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para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yugos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patas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dependen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longitud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área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relativas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(normalmente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valor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dentro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límite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rango).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característica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clave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supone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magnetización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sigue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ecuación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Frolich,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es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ajustado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Informe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prueba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(utilizando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optimización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Método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degradado).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mejora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extrema</a:t>
            </a:r>
            <a:r>
              <a:rPr dirty="0" sz="800" spc="10">
                <a:latin typeface="Times New Roman"/>
                <a:cs typeface="Times New Roman"/>
              </a:rPr>
              <a:t> comportamiento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saturación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ya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que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evita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la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extrapolación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lineal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por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encima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los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datos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del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Informe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prueba.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fuga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inductancia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matriz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inductancia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inversa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(matriz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A),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siguiendo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BCTRAN</a:t>
            </a:r>
            <a:endParaRPr sz="800">
              <a:latin typeface="Times New Roman"/>
              <a:cs typeface="Times New Roman"/>
            </a:endParaRPr>
          </a:p>
          <a:p>
            <a:pPr marL="12700" marR="86042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enfoque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documenta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Libro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Teoría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6.21.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Shunt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capacitancias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frecuencia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dependiente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resistencia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devanado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también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considera.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transformador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consta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cuatro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partes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(como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figura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5.52):</a:t>
            </a:r>
            <a:endParaRPr sz="800">
              <a:latin typeface="Times New Roman"/>
              <a:cs typeface="Times New Roman"/>
            </a:endParaRPr>
          </a:p>
          <a:p>
            <a:pPr lvl="3" marL="75565" indent="-62865">
              <a:lnSpc>
                <a:spcPct val="100000"/>
              </a:lnSpc>
              <a:spcBef>
                <a:spcPts val="80"/>
              </a:spcBef>
              <a:buChar char="•"/>
              <a:tabLst>
                <a:tab pos="75565" algn="l"/>
              </a:tabLst>
            </a:pPr>
            <a:r>
              <a:rPr dirty="0" sz="800">
                <a:latin typeface="Times New Roman"/>
                <a:cs typeface="Times New Roman"/>
              </a:rPr>
              <a:t>Inductancia.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Reactancia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fuga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-&gt;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matriz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A</a:t>
            </a:r>
            <a:endParaRPr sz="800">
              <a:latin typeface="Times New Roman"/>
              <a:cs typeface="Times New Roman"/>
            </a:endParaRPr>
          </a:p>
          <a:p>
            <a:pPr lvl="3" marL="75565" indent="-62865">
              <a:lnSpc>
                <a:spcPct val="100000"/>
              </a:lnSpc>
              <a:spcBef>
                <a:spcPts val="185"/>
              </a:spcBef>
              <a:buChar char="•"/>
              <a:tabLst>
                <a:tab pos="75565" algn="l"/>
              </a:tabLst>
            </a:pPr>
            <a:r>
              <a:rPr dirty="0" sz="800">
                <a:latin typeface="Times New Roman"/>
                <a:cs typeface="Times New Roman"/>
              </a:rPr>
              <a:t>Resistencia.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Resistencia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devanado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-&gt;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(f)</a:t>
            </a:r>
            <a:endParaRPr sz="800">
              <a:latin typeface="Times New Roman"/>
              <a:cs typeface="Times New Roman"/>
            </a:endParaRPr>
          </a:p>
          <a:p>
            <a:pPr lvl="3" marL="75565" indent="-62865">
              <a:lnSpc>
                <a:spcPct val="100000"/>
              </a:lnSpc>
              <a:spcBef>
                <a:spcPts val="235"/>
              </a:spcBef>
              <a:buChar char="•"/>
              <a:tabLst>
                <a:tab pos="75565" algn="l"/>
              </a:tabLst>
            </a:pPr>
            <a:r>
              <a:rPr dirty="0" sz="800">
                <a:latin typeface="Times New Roman"/>
                <a:cs typeface="Times New Roman"/>
              </a:rPr>
              <a:t>Capacitancia.</a:t>
            </a:r>
            <a:r>
              <a:rPr dirty="0" sz="800" spc="114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Capacidad</a:t>
            </a:r>
            <a:r>
              <a:rPr dirty="0" sz="800" spc="114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2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derivación:</a:t>
            </a:r>
            <a:r>
              <a:rPr dirty="0" sz="800" spc="114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matriz</a:t>
            </a:r>
            <a:r>
              <a:rPr dirty="0" sz="800" spc="120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C</a:t>
            </a:r>
            <a:endParaRPr sz="800">
              <a:latin typeface="Times New Roman"/>
              <a:cs typeface="Times New Roman"/>
            </a:endParaRPr>
          </a:p>
          <a:p>
            <a:pPr lvl="3" marL="75565" indent="-62865">
              <a:lnSpc>
                <a:spcPct val="100000"/>
              </a:lnSpc>
              <a:spcBef>
                <a:spcPts val="185"/>
              </a:spcBef>
              <a:buChar char="•"/>
              <a:tabLst>
                <a:tab pos="75565" algn="l"/>
              </a:tabLst>
            </a:pPr>
            <a:r>
              <a:rPr dirty="0" sz="800">
                <a:latin typeface="Times New Roman"/>
                <a:cs typeface="Times New Roman"/>
              </a:rPr>
              <a:t>Core.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Magnetización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individual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pérdidas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patas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yugos.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1089080" y="9329156"/>
            <a:ext cx="391604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5.52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dualidad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transformador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trifásico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devanados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MTU4.</a:t>
            </a:r>
            <a:endParaRPr sz="8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4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935015" y="165100"/>
            <a:ext cx="5226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5" name="object 5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678"/>
                  </a:lnTo>
                  <a:lnTo>
                    <a:pt x="142755" y="98678"/>
                  </a:lnTo>
                  <a:lnTo>
                    <a:pt x="136180" y="99986"/>
                  </a:lnTo>
                  <a:lnTo>
                    <a:pt x="104587" y="124182"/>
                  </a:lnTo>
                  <a:lnTo>
                    <a:pt x="98048" y="143385"/>
                  </a:lnTo>
                  <a:lnTo>
                    <a:pt x="98048" y="569369"/>
                  </a:lnTo>
                  <a:lnTo>
                    <a:pt x="117977" y="603813"/>
                  </a:lnTo>
                  <a:lnTo>
                    <a:pt x="142755" y="614076"/>
                  </a:lnTo>
                  <a:lnTo>
                    <a:pt x="1886711" y="614076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4076"/>
                  </a:moveTo>
                  <a:lnTo>
                    <a:pt x="1744971" y="614076"/>
                  </a:lnTo>
                  <a:lnTo>
                    <a:pt x="1751545" y="612768"/>
                  </a:lnTo>
                  <a:lnTo>
                    <a:pt x="1764174" y="607537"/>
                  </a:lnTo>
                  <a:lnTo>
                    <a:pt x="1788370" y="575944"/>
                  </a:lnTo>
                  <a:lnTo>
                    <a:pt x="1789678" y="569369"/>
                  </a:lnTo>
                  <a:lnTo>
                    <a:pt x="1789678" y="143385"/>
                  </a:lnTo>
                  <a:lnTo>
                    <a:pt x="1769748" y="108942"/>
                  </a:lnTo>
                  <a:lnTo>
                    <a:pt x="1744971" y="98678"/>
                  </a:lnTo>
                  <a:lnTo>
                    <a:pt x="1886711" y="98678"/>
                  </a:lnTo>
                  <a:lnTo>
                    <a:pt x="1886711" y="614076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932176" y="500515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1982" y="528634"/>
                  </a:moveTo>
                  <a:lnTo>
                    <a:pt x="52863" y="528634"/>
                  </a:lnTo>
                  <a:lnTo>
                    <a:pt x="49392" y="528502"/>
                  </a:lnTo>
                  <a:lnTo>
                    <a:pt x="13028" y="510594"/>
                  </a:lnTo>
                  <a:lnTo>
                    <a:pt x="0" y="479207"/>
                  </a:lnTo>
                  <a:lnTo>
                    <a:pt x="0" y="475770"/>
                  </a:lnTo>
                  <a:lnTo>
                    <a:pt x="0" y="49361"/>
                  </a:lnTo>
                  <a:lnTo>
                    <a:pt x="17937" y="13017"/>
                  </a:lnTo>
                  <a:lnTo>
                    <a:pt x="23493" y="8986"/>
                  </a:lnTo>
                  <a:lnTo>
                    <a:pt x="26379" y="6938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973"/>
                  </a:lnTo>
                  <a:lnTo>
                    <a:pt x="1704845" y="49361"/>
                  </a:lnTo>
                  <a:lnTo>
                    <a:pt x="1704845" y="479207"/>
                  </a:lnTo>
                  <a:lnTo>
                    <a:pt x="1686907" y="515418"/>
                  </a:lnTo>
                  <a:lnTo>
                    <a:pt x="1655453" y="528502"/>
                  </a:lnTo>
                  <a:lnTo>
                    <a:pt x="1651982" y="52863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266"/>
              <a:ext cx="145374" cy="145374"/>
            </a:xfrm>
            <a:prstGeom prst="rect">
              <a:avLst/>
            </a:prstGeom>
          </p:spPr>
        </p:pic>
      </p:grpSp>
      <p:sp>
        <p:nvSpPr>
          <p:cNvPr id="8" name="object 8" descr=""/>
          <p:cNvSpPr txBox="1"/>
          <p:nvPr/>
        </p:nvSpPr>
        <p:spPr>
          <a:xfrm>
            <a:off x="3519868" y="811619"/>
            <a:ext cx="52959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10">
                <a:latin typeface="Arial MT"/>
                <a:cs typeface="Arial MT"/>
              </a:rPr>
              <a:t>Traduciendo...</a:t>
            </a:r>
            <a:endParaRPr sz="600">
              <a:latin typeface="Arial MT"/>
              <a:cs typeface="Arial MT"/>
            </a:endParaRPr>
          </a:p>
        </p:txBody>
      </p:sp>
      <p:grpSp>
        <p:nvGrpSpPr>
          <p:cNvPr id="9" name="object 9" descr=""/>
          <p:cNvGrpSpPr/>
          <p:nvPr/>
        </p:nvGrpSpPr>
        <p:grpSpPr>
          <a:xfrm>
            <a:off x="368299" y="513731"/>
            <a:ext cx="502284" cy="13335"/>
            <a:chOff x="368299" y="513731"/>
            <a:chExt cx="502284" cy="13335"/>
          </a:xfrm>
        </p:grpSpPr>
        <p:sp>
          <p:nvSpPr>
            <p:cNvPr id="10" name="object 10" descr=""/>
            <p:cNvSpPr/>
            <p:nvPr/>
          </p:nvSpPr>
          <p:spPr>
            <a:xfrm>
              <a:off x="368299" y="513731"/>
              <a:ext cx="502284" cy="6985"/>
            </a:xfrm>
            <a:custGeom>
              <a:avLst/>
              <a:gdLst/>
              <a:ahLst/>
              <a:cxnLst/>
              <a:rect l="l" t="t" r="r" b="b"/>
              <a:pathLst>
                <a:path w="502284" h="6984">
                  <a:moveTo>
                    <a:pt x="502202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502202" y="0"/>
                  </a:lnTo>
                  <a:lnTo>
                    <a:pt x="502202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368287" y="513726"/>
              <a:ext cx="502284" cy="13335"/>
            </a:xfrm>
            <a:custGeom>
              <a:avLst/>
              <a:gdLst/>
              <a:ahLst/>
              <a:cxnLst/>
              <a:rect l="l" t="t" r="r" b="b"/>
              <a:pathLst>
                <a:path w="502284" h="13334">
                  <a:moveTo>
                    <a:pt x="502208" y="0"/>
                  </a:moveTo>
                  <a:lnTo>
                    <a:pt x="495604" y="6616"/>
                  </a:lnTo>
                  <a:lnTo>
                    <a:pt x="0" y="6616"/>
                  </a:lnTo>
                  <a:lnTo>
                    <a:pt x="0" y="13220"/>
                  </a:lnTo>
                  <a:lnTo>
                    <a:pt x="495604" y="13220"/>
                  </a:lnTo>
                  <a:lnTo>
                    <a:pt x="502208" y="13220"/>
                  </a:lnTo>
                  <a:lnTo>
                    <a:pt x="502208" y="6616"/>
                  </a:lnTo>
                  <a:lnTo>
                    <a:pt x="502208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368299" y="513731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4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" name="object 13" descr=""/>
          <p:cNvSpPr txBox="1"/>
          <p:nvPr/>
        </p:nvSpPr>
        <p:spPr>
          <a:xfrm>
            <a:off x="379553" y="573733"/>
            <a:ext cx="48450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Page</a:t>
            </a:r>
            <a:r>
              <a:rPr dirty="0" sz="800" spc="6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178</a:t>
            </a:r>
            <a:endParaRPr sz="800">
              <a:latin typeface="Arial"/>
              <a:cs typeface="Arial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4518595" y="745540"/>
            <a:ext cx="83375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8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avanzado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831370" y="8252148"/>
            <a:ext cx="1841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178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4611106" y="8271971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831370" y="1161839"/>
            <a:ext cx="5307965" cy="114363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XFMR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admite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fuentes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datos:</a:t>
            </a:r>
            <a:endParaRPr sz="800">
              <a:latin typeface="Times New Roman"/>
              <a:cs typeface="Times New Roman"/>
            </a:endParaRPr>
          </a:p>
          <a:p>
            <a:pPr marL="75565" indent="-62865">
              <a:lnSpc>
                <a:spcPct val="100000"/>
              </a:lnSpc>
              <a:spcBef>
                <a:spcPts val="80"/>
              </a:spcBef>
              <a:buChar char="•"/>
              <a:tabLst>
                <a:tab pos="75565" algn="l"/>
              </a:tabLst>
            </a:pPr>
            <a:r>
              <a:rPr dirty="0" sz="800">
                <a:latin typeface="Times New Roman"/>
                <a:cs typeface="Times New Roman"/>
              </a:rPr>
              <a:t>Parámetros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diseño.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Bobinado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geometría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núcleo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propiedades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material.</a:t>
            </a:r>
            <a:endParaRPr sz="800">
              <a:latin typeface="Times New Roman"/>
              <a:cs typeface="Times New Roman"/>
            </a:endParaRPr>
          </a:p>
          <a:p>
            <a:pPr marL="74930" marR="778510" indent="-62865">
              <a:lnSpc>
                <a:spcPts val="1200"/>
              </a:lnSpc>
              <a:spcBef>
                <a:spcPts val="25"/>
              </a:spcBef>
              <a:buChar char="•"/>
              <a:tabLst>
                <a:tab pos="190500" algn="l"/>
              </a:tabLst>
            </a:pPr>
            <a:r>
              <a:rPr dirty="0" sz="800">
                <a:latin typeface="Times New Roman"/>
                <a:cs typeface="Times New Roman"/>
              </a:rPr>
              <a:t>Informe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prueba.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informe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prueba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estándar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BCTRAN.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Capacitancias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frecuencia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 spc="500">
                <a:latin typeface="Times New Roman"/>
                <a:cs typeface="Times New Roman"/>
              </a:rPr>
              <a:t>	</a:t>
            </a:r>
            <a:r>
              <a:rPr dirty="0" sz="800">
                <a:latin typeface="Times New Roman"/>
                <a:cs typeface="Times New Roman"/>
              </a:rPr>
              <a:t>resistencia</a:t>
            </a:r>
            <a:r>
              <a:rPr dirty="0" sz="800" spc="1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dependiente</a:t>
            </a:r>
            <a:r>
              <a:rPr dirty="0" sz="800" spc="15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agregada.</a:t>
            </a:r>
            <a:endParaRPr sz="800">
              <a:latin typeface="Times New Roman"/>
              <a:cs typeface="Times New Roman"/>
            </a:endParaRPr>
          </a:p>
          <a:p>
            <a:pPr marL="75565" indent="-62865">
              <a:lnSpc>
                <a:spcPts val="955"/>
              </a:lnSpc>
              <a:buChar char="•"/>
              <a:tabLst>
                <a:tab pos="75565" algn="l"/>
              </a:tabLst>
            </a:pPr>
            <a:r>
              <a:rPr dirty="0" sz="800">
                <a:latin typeface="Times New Roman"/>
                <a:cs typeface="Times New Roman"/>
              </a:rPr>
              <a:t>Valores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típicos.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Valores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típicos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libros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texto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basados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en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clasificaciones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transformadores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Ten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cuidado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con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esto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como</a:t>
            </a:r>
            <a:endParaRPr sz="800">
              <a:latin typeface="Times New Roman"/>
              <a:cs typeface="Times New Roman"/>
            </a:endParaRPr>
          </a:p>
          <a:p>
            <a:pPr marL="190500">
              <a:lnSpc>
                <a:spcPct val="100000"/>
              </a:lnSpc>
              <a:spcBef>
                <a:spcPts val="240"/>
              </a:spcBef>
            </a:pPr>
            <a:r>
              <a:rPr dirty="0" sz="800">
                <a:latin typeface="Times New Roman"/>
                <a:cs typeface="Times New Roman"/>
              </a:rPr>
              <a:t>Tanto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diseño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propiedades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material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cambiado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mucho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últimas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décadas.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estructura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general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XFMR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final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figura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5.53.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831370" y="3963601"/>
            <a:ext cx="5446395" cy="220091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5.53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Estructura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ATP.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7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115697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conectar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cualquier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otro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siguiente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excepciones.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ambos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casos,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interruptores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deben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usarse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mantener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únicos.</a:t>
            </a:r>
            <a:endParaRPr sz="800">
              <a:latin typeface="Times New Roman"/>
              <a:cs typeface="Times New Roman"/>
            </a:endParaRPr>
          </a:p>
          <a:p>
            <a:pPr marL="75565" indent="-62865">
              <a:lnSpc>
                <a:spcPct val="100000"/>
              </a:lnSpc>
              <a:spcBef>
                <a:spcPts val="80"/>
              </a:spcBef>
              <a:buChar char="•"/>
              <a:tabLst>
                <a:tab pos="75565" algn="l"/>
              </a:tabLst>
            </a:pP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legal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poner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tierra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directamente</a:t>
            </a:r>
            <a:endParaRPr sz="800">
              <a:latin typeface="Times New Roman"/>
              <a:cs typeface="Times New Roman"/>
            </a:endParaRPr>
          </a:p>
          <a:p>
            <a:pPr marL="75565" indent="-62865">
              <a:lnSpc>
                <a:spcPct val="100000"/>
              </a:lnSpc>
              <a:spcBef>
                <a:spcPts val="185"/>
              </a:spcBef>
              <a:buChar char="•"/>
              <a:tabLst>
                <a:tab pos="75565" algn="l"/>
              </a:tabLst>
            </a:pP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correcto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conectar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varios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mismo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bus.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6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 b="1">
                <a:latin typeface="Times New Roman"/>
                <a:cs typeface="Times New Roman"/>
              </a:rPr>
              <a:t>5.7.2</a:t>
            </a:r>
            <a:r>
              <a:rPr dirty="0" sz="800" spc="6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cuadro</a:t>
            </a:r>
            <a:r>
              <a:rPr dirty="0" sz="800" spc="7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</a:t>
            </a:r>
            <a:r>
              <a:rPr dirty="0" sz="800" spc="6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diálogo</a:t>
            </a:r>
            <a:r>
              <a:rPr dirty="0" sz="800" spc="70" b="1">
                <a:latin typeface="Times New Roman"/>
                <a:cs typeface="Times New Roman"/>
              </a:rPr>
              <a:t> </a:t>
            </a:r>
            <a:r>
              <a:rPr dirty="0" sz="800" spc="-20" b="1">
                <a:latin typeface="Times New Roman"/>
                <a:cs typeface="Times New Roman"/>
              </a:rPr>
              <a:t>XFMR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85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avanzado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Transformador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híbrido,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XFMR,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encuentra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Transformadores</a:t>
            </a:r>
            <a:r>
              <a:rPr dirty="0" sz="800" spc="95" i="1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en</a:t>
            </a:r>
            <a:endParaRPr sz="800">
              <a:latin typeface="Times New Roman"/>
              <a:cs typeface="Times New Roman"/>
            </a:endParaRPr>
          </a:p>
          <a:p>
            <a:pPr marL="12700" marR="939165">
              <a:lnSpc>
                <a:spcPct val="113799"/>
              </a:lnSpc>
            </a:pPr>
            <a:r>
              <a:rPr dirty="0" sz="800" spc="10">
                <a:latin typeface="Times New Roman"/>
                <a:cs typeface="Times New Roman"/>
              </a:rPr>
              <a:t>menú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selección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El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modelo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admite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transformadores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trifásicos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con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dos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o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tres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devanados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acoplados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como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Wye,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Delta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Auto.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Todos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cambios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posibles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compatibles.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Triplex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(banco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monofásico),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3-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y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admiten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núcleos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apilados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patas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núcleos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forma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carcasa.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figura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5.54.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7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Todos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campos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cambian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dinámicamente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número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usuario.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bobinados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núcleo.</a:t>
            </a:r>
            <a:endParaRPr sz="800">
              <a:latin typeface="Times New Roman"/>
              <a:cs typeface="Times New Roman"/>
            </a:endParaRPr>
          </a:p>
        </p:txBody>
      </p:sp>
      <p:grpSp>
        <p:nvGrpSpPr>
          <p:cNvPr id="19" name="object 19" descr=""/>
          <p:cNvGrpSpPr/>
          <p:nvPr/>
        </p:nvGrpSpPr>
        <p:grpSpPr>
          <a:xfrm>
            <a:off x="368299" y="8859546"/>
            <a:ext cx="502284" cy="13335"/>
            <a:chOff x="368299" y="8859546"/>
            <a:chExt cx="502284" cy="13335"/>
          </a:xfrm>
        </p:grpSpPr>
        <p:sp>
          <p:nvSpPr>
            <p:cNvPr id="20" name="object 20" descr=""/>
            <p:cNvSpPr/>
            <p:nvPr/>
          </p:nvSpPr>
          <p:spPr>
            <a:xfrm>
              <a:off x="368299" y="8859546"/>
              <a:ext cx="502284" cy="6985"/>
            </a:xfrm>
            <a:custGeom>
              <a:avLst/>
              <a:gdLst/>
              <a:ahLst/>
              <a:cxnLst/>
              <a:rect l="l" t="t" r="r" b="b"/>
              <a:pathLst>
                <a:path w="502284" h="6984">
                  <a:moveTo>
                    <a:pt x="502202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502202" y="0"/>
                  </a:lnTo>
                  <a:lnTo>
                    <a:pt x="502202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 descr=""/>
            <p:cNvSpPr/>
            <p:nvPr/>
          </p:nvSpPr>
          <p:spPr>
            <a:xfrm>
              <a:off x="368287" y="8859545"/>
              <a:ext cx="502284" cy="13335"/>
            </a:xfrm>
            <a:custGeom>
              <a:avLst/>
              <a:gdLst/>
              <a:ahLst/>
              <a:cxnLst/>
              <a:rect l="l" t="t" r="r" b="b"/>
              <a:pathLst>
                <a:path w="502284" h="13334">
                  <a:moveTo>
                    <a:pt x="502208" y="0"/>
                  </a:moveTo>
                  <a:lnTo>
                    <a:pt x="495604" y="6616"/>
                  </a:lnTo>
                  <a:lnTo>
                    <a:pt x="0" y="6616"/>
                  </a:lnTo>
                  <a:lnTo>
                    <a:pt x="0" y="13220"/>
                  </a:lnTo>
                  <a:lnTo>
                    <a:pt x="495604" y="13220"/>
                  </a:lnTo>
                  <a:lnTo>
                    <a:pt x="502208" y="13220"/>
                  </a:lnTo>
                  <a:lnTo>
                    <a:pt x="502208" y="6616"/>
                  </a:lnTo>
                  <a:lnTo>
                    <a:pt x="502208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 descr=""/>
            <p:cNvSpPr/>
            <p:nvPr/>
          </p:nvSpPr>
          <p:spPr>
            <a:xfrm>
              <a:off x="368299" y="8859546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4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3" name="object 23" descr=""/>
          <p:cNvSpPr txBox="1"/>
          <p:nvPr/>
        </p:nvSpPr>
        <p:spPr>
          <a:xfrm>
            <a:off x="379553" y="8919548"/>
            <a:ext cx="48450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Page</a:t>
            </a:r>
            <a:r>
              <a:rPr dirty="0" sz="800" spc="6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179</a:t>
            </a:r>
            <a:endParaRPr sz="800">
              <a:latin typeface="Arial"/>
              <a:cs typeface="Arial"/>
            </a:endParaRPr>
          </a:p>
        </p:txBody>
      </p:sp>
      <p:sp>
        <p:nvSpPr>
          <p:cNvPr id="25" name="object 25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26" name="object 26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143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24" name="object 24" descr=""/>
          <p:cNvSpPr txBox="1"/>
          <p:nvPr/>
        </p:nvSpPr>
        <p:spPr>
          <a:xfrm>
            <a:off x="4769696" y="9091355"/>
            <a:ext cx="83375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8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avanzado</a:t>
            </a:r>
            <a:endParaRPr sz="8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4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935015" y="165100"/>
            <a:ext cx="5226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5" name="object 5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678"/>
                  </a:lnTo>
                  <a:lnTo>
                    <a:pt x="142755" y="98678"/>
                  </a:lnTo>
                  <a:lnTo>
                    <a:pt x="136180" y="99986"/>
                  </a:lnTo>
                  <a:lnTo>
                    <a:pt x="104587" y="124182"/>
                  </a:lnTo>
                  <a:lnTo>
                    <a:pt x="98048" y="143385"/>
                  </a:lnTo>
                  <a:lnTo>
                    <a:pt x="98048" y="569369"/>
                  </a:lnTo>
                  <a:lnTo>
                    <a:pt x="117977" y="603813"/>
                  </a:lnTo>
                  <a:lnTo>
                    <a:pt x="142755" y="614076"/>
                  </a:lnTo>
                  <a:lnTo>
                    <a:pt x="1886711" y="614076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4076"/>
                  </a:moveTo>
                  <a:lnTo>
                    <a:pt x="1744971" y="614076"/>
                  </a:lnTo>
                  <a:lnTo>
                    <a:pt x="1751545" y="612768"/>
                  </a:lnTo>
                  <a:lnTo>
                    <a:pt x="1764174" y="607537"/>
                  </a:lnTo>
                  <a:lnTo>
                    <a:pt x="1788370" y="575944"/>
                  </a:lnTo>
                  <a:lnTo>
                    <a:pt x="1789678" y="569369"/>
                  </a:lnTo>
                  <a:lnTo>
                    <a:pt x="1789678" y="143385"/>
                  </a:lnTo>
                  <a:lnTo>
                    <a:pt x="1769748" y="108942"/>
                  </a:lnTo>
                  <a:lnTo>
                    <a:pt x="1744971" y="98678"/>
                  </a:lnTo>
                  <a:lnTo>
                    <a:pt x="1886711" y="98678"/>
                  </a:lnTo>
                  <a:lnTo>
                    <a:pt x="1886711" y="614076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932176" y="500507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5453" y="528634"/>
                  </a:moveTo>
                  <a:lnTo>
                    <a:pt x="49392" y="528634"/>
                  </a:lnTo>
                  <a:lnTo>
                    <a:pt x="45954" y="528303"/>
                  </a:lnTo>
                  <a:lnTo>
                    <a:pt x="10837" y="507753"/>
                  </a:lnTo>
                  <a:lnTo>
                    <a:pt x="0" y="479207"/>
                  </a:lnTo>
                  <a:lnTo>
                    <a:pt x="0" y="475770"/>
                  </a:lnTo>
                  <a:lnTo>
                    <a:pt x="0" y="49229"/>
                  </a:lnTo>
                  <a:lnTo>
                    <a:pt x="17937" y="12885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841"/>
                  </a:lnTo>
                  <a:lnTo>
                    <a:pt x="1704845" y="49229"/>
                  </a:lnTo>
                  <a:lnTo>
                    <a:pt x="1704845" y="479207"/>
                  </a:lnTo>
                  <a:lnTo>
                    <a:pt x="1686907" y="515550"/>
                  </a:lnTo>
                  <a:lnTo>
                    <a:pt x="1658890" y="528237"/>
                  </a:lnTo>
                  <a:lnTo>
                    <a:pt x="1655453" y="52863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266"/>
              <a:ext cx="145374" cy="145374"/>
            </a:xfrm>
            <a:prstGeom prst="rect">
              <a:avLst/>
            </a:prstGeom>
          </p:spPr>
        </p:pic>
      </p:grpSp>
      <p:sp>
        <p:nvSpPr>
          <p:cNvPr id="8" name="object 8" descr=""/>
          <p:cNvSpPr txBox="1"/>
          <p:nvPr/>
        </p:nvSpPr>
        <p:spPr>
          <a:xfrm>
            <a:off x="3519868" y="811611"/>
            <a:ext cx="52959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10">
                <a:latin typeface="Arial MT"/>
                <a:cs typeface="Arial MT"/>
              </a:rPr>
              <a:t>Traduciendo...</a:t>
            </a:r>
            <a:endParaRPr sz="600">
              <a:latin typeface="Arial MT"/>
              <a:cs typeface="Arial MT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089080" y="6791787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5595687" y="6771964"/>
            <a:ext cx="1841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179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089080" y="3448175"/>
            <a:ext cx="5349875" cy="307975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6111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5.54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XFMR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7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118935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Cuando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presiona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OK,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eléctrico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(matrices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Core)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son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calculado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almacenado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internamente.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cálculo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central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tomar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hasta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minuto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barra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progreso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presionar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ESC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detener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cálculo).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ser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ts val="1140"/>
              </a:lnSpc>
              <a:spcBef>
                <a:spcPts val="20"/>
              </a:spcBef>
            </a:pPr>
            <a:r>
              <a:rPr dirty="0" sz="800">
                <a:latin typeface="Times New Roman"/>
                <a:cs typeface="Times New Roman"/>
              </a:rPr>
              <a:t>exportado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Exportar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)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biblioteca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externo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.xfm</a:t>
            </a:r>
            <a:r>
              <a:rPr dirty="0" sz="800" spc="-210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)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posterior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importación,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también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copiado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proyectos.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Usando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Importar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posible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cargar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.xfm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creado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forma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privada</a:t>
            </a:r>
            <a:r>
              <a:rPr dirty="0" sz="800" spc="-200">
                <a:latin typeface="Courier New"/>
                <a:cs typeface="Courier New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9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>
                <a:latin typeface="Times New Roman"/>
                <a:cs typeface="Times New Roman"/>
              </a:rPr>
              <a:t>Doce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botones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disponibles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Estructura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Datos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basados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en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permite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configurar</a:t>
            </a:r>
            <a:endParaRPr sz="800">
              <a:latin typeface="Times New Roman"/>
              <a:cs typeface="Times New Roman"/>
            </a:endParaRPr>
          </a:p>
          <a:p>
            <a:pPr marL="12700" marR="391160">
              <a:lnSpc>
                <a:spcPct val="113799"/>
              </a:lnSpc>
            </a:pPr>
            <a:r>
              <a:rPr dirty="0" sz="800" spc="10">
                <a:latin typeface="Times New Roman"/>
                <a:cs typeface="Times New Roman"/>
              </a:rPr>
              <a:t>la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fuente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datos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individualmente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para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cada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parte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del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modelo.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Haga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clic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con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el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botón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derecho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del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mouse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para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omitir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parte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completamente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(no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omitir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inductancia).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Inductancia</a:t>
            </a:r>
            <a:r>
              <a:rPr dirty="0" sz="800" spc="8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,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resistencia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,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capacitancia</a:t>
            </a:r>
            <a:r>
              <a:rPr dirty="0" sz="800" spc="8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núcleo</a:t>
            </a:r>
            <a:r>
              <a:rPr dirty="0" sz="800" spc="85" i="1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.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Tipo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8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núcleo,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configuración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principal.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Triplex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(banco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monofásico),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3-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y</a:t>
            </a:r>
            <a:endParaRPr sz="800">
              <a:latin typeface="Times New Roman"/>
              <a:cs typeface="Times New Roman"/>
            </a:endParaRPr>
          </a:p>
          <a:p>
            <a:pPr marL="12700" marR="64325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5-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patas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apiladas,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núcleos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forma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concha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compatibles.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núcleo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influirá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estructura.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proceso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cálculo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central.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núcleo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patas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tendrá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característica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saturación</a:t>
            </a:r>
            <a:endParaRPr sz="800">
              <a:latin typeface="Times New Roman"/>
              <a:cs typeface="Times New Roman"/>
            </a:endParaRPr>
          </a:p>
          <a:p>
            <a:pPr marL="12700" marR="38798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también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patas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externas,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mientras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caso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núcleo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3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patas,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reemplaza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constante</a:t>
            </a:r>
            <a:r>
              <a:rPr dirty="0" sz="800" spc="10">
                <a:latin typeface="Times New Roman"/>
                <a:cs typeface="Times New Roman"/>
              </a:rPr>
              <a:t> inductancia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que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representa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el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comportamiento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secuencia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cero.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7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60833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Clasificaciones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y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conexiones,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debe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voltaje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[kV],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valor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nominal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potencia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transformador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[MVA]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acoplamiento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cambio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cada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devanado.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Estas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todos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ajustes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hacen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referencia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notación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Primaria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(P),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Secundaria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(S)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Terciaria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(T).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izquierdo,</a:t>
            </a:r>
            <a:endParaRPr sz="800">
              <a:latin typeface="Times New Roman"/>
              <a:cs typeface="Times New Roman"/>
            </a:endParaRPr>
          </a:p>
          <a:p>
            <a:pPr marL="12700" marR="1148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derecho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superior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icono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transformador.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restricciones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niveles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voltaje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aquí.</a:t>
            </a:r>
            <a:endParaRPr sz="800">
              <a:latin typeface="Times New Roman"/>
              <a:cs typeface="Times New Roman"/>
            </a:endParaRPr>
          </a:p>
        </p:txBody>
      </p:sp>
      <p:grpSp>
        <p:nvGrpSpPr>
          <p:cNvPr id="12" name="object 12" descr=""/>
          <p:cNvGrpSpPr/>
          <p:nvPr/>
        </p:nvGrpSpPr>
        <p:grpSpPr>
          <a:xfrm>
            <a:off x="368299" y="7240595"/>
            <a:ext cx="502284" cy="13335"/>
            <a:chOff x="368299" y="7240595"/>
            <a:chExt cx="502284" cy="13335"/>
          </a:xfrm>
        </p:grpSpPr>
        <p:sp>
          <p:nvSpPr>
            <p:cNvPr id="13" name="object 13" descr=""/>
            <p:cNvSpPr/>
            <p:nvPr/>
          </p:nvSpPr>
          <p:spPr>
            <a:xfrm>
              <a:off x="368299" y="7240595"/>
              <a:ext cx="502284" cy="6985"/>
            </a:xfrm>
            <a:custGeom>
              <a:avLst/>
              <a:gdLst/>
              <a:ahLst/>
              <a:cxnLst/>
              <a:rect l="l" t="t" r="r" b="b"/>
              <a:pathLst>
                <a:path w="502284" h="6984">
                  <a:moveTo>
                    <a:pt x="502202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502202" y="0"/>
                  </a:lnTo>
                  <a:lnTo>
                    <a:pt x="502202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368287" y="7240599"/>
              <a:ext cx="502284" cy="13335"/>
            </a:xfrm>
            <a:custGeom>
              <a:avLst/>
              <a:gdLst/>
              <a:ahLst/>
              <a:cxnLst/>
              <a:rect l="l" t="t" r="r" b="b"/>
              <a:pathLst>
                <a:path w="502284" h="13334">
                  <a:moveTo>
                    <a:pt x="502208" y="0"/>
                  </a:moveTo>
                  <a:lnTo>
                    <a:pt x="495604" y="6604"/>
                  </a:lnTo>
                  <a:lnTo>
                    <a:pt x="0" y="6604"/>
                  </a:lnTo>
                  <a:lnTo>
                    <a:pt x="0" y="13208"/>
                  </a:lnTo>
                  <a:lnTo>
                    <a:pt x="495604" y="13208"/>
                  </a:lnTo>
                  <a:lnTo>
                    <a:pt x="502208" y="13208"/>
                  </a:lnTo>
                  <a:lnTo>
                    <a:pt x="502208" y="6604"/>
                  </a:lnTo>
                  <a:lnTo>
                    <a:pt x="502208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368299" y="7240595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4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6" name="object 16" descr=""/>
          <p:cNvSpPr txBox="1"/>
          <p:nvPr/>
        </p:nvSpPr>
        <p:spPr>
          <a:xfrm>
            <a:off x="379553" y="7300598"/>
            <a:ext cx="48450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Page</a:t>
            </a:r>
            <a:r>
              <a:rPr dirty="0" sz="800" spc="6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180</a:t>
            </a:r>
            <a:endParaRPr sz="800">
              <a:latin typeface="Arial"/>
              <a:cs typeface="Arial"/>
            </a:endParaRPr>
          </a:p>
        </p:txBody>
      </p:sp>
      <p:sp>
        <p:nvSpPr>
          <p:cNvPr id="18" name="object 18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19" name="object 19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143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17" name="object 17" descr=""/>
          <p:cNvSpPr txBox="1"/>
          <p:nvPr/>
        </p:nvSpPr>
        <p:spPr>
          <a:xfrm>
            <a:off x="831370" y="7472405"/>
            <a:ext cx="5328285" cy="278892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algn="r" marR="812165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8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avanzado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8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cambio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referido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devanado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primario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lista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desplegable.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posible</a:t>
            </a:r>
            <a:endParaRPr sz="800">
              <a:latin typeface="Times New Roman"/>
              <a:cs typeface="Times New Roman"/>
            </a:endParaRPr>
          </a:p>
          <a:p>
            <a:pPr marL="12700" marR="61912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cambios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enumeran.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Otro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cambio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requeriría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acoplamientos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ZigZag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admitidos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aquí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(use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114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</a:t>
            </a:r>
            <a:r>
              <a:rPr dirty="0" sz="800" spc="12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Transformador</a:t>
            </a:r>
            <a:r>
              <a:rPr dirty="0" sz="800" spc="12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Saturable).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7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38735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secuencia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devanado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tramo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central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establece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combinado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Secuencia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devanado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utiliza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establecer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devanado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artificial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donde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debe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conectar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núcleo.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secuencia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es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desconocido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entonces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recuerde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devanado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interno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generalmente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tiene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voltaje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bajo.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Cuando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 spc="-20" i="1">
                <a:latin typeface="Times New Roman"/>
                <a:cs typeface="Times New Roman"/>
              </a:rPr>
              <a:t>ext.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ts val="880"/>
              </a:lnSpc>
              <a:spcBef>
                <a:spcPts val="434"/>
              </a:spcBef>
            </a:pPr>
            <a:r>
              <a:rPr dirty="0" sz="800" i="1">
                <a:latin typeface="Times New Roman"/>
                <a:cs typeface="Times New Roman"/>
              </a:rPr>
              <a:t>el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conexiones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neutrales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marcado,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todos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puntos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neutros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convierten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trifásicos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tiene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conectarse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manualmente.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6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366395">
              <a:lnSpc>
                <a:spcPct val="113799"/>
              </a:lnSpc>
              <a:spcBef>
                <a:spcPts val="5"/>
              </a:spcBef>
            </a:pP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diseño,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debe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ingresar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geometría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matriales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devanado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núcleo.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núcleo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debe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elegir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material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magnético.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lista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material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disponibles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limitada.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incluyen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características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relativamente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nuevas.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significa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viejo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transformador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utiliza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enfoque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daría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resultado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pérdidas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núcleo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demasiado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bajas.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Aspectos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inciertos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la</a:t>
            </a:r>
            <a:r>
              <a:rPr dirty="0" sz="800" spc="10">
                <a:latin typeface="Times New Roman"/>
                <a:cs typeface="Times New Roman"/>
              </a:rPr>
              <a:t> Los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datos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diseño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son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las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pérdidas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del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núcleo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y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los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datos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secuencia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cero,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especialmente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para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transformadores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3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patas.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informe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prueba,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tiene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rutina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BCTRAN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incorporada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cálculo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A-</a:t>
            </a:r>
            <a:endParaRPr sz="8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4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935015" y="165100"/>
            <a:ext cx="5226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5" name="object 5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678"/>
                  </a:lnTo>
                  <a:lnTo>
                    <a:pt x="142755" y="98678"/>
                  </a:lnTo>
                  <a:lnTo>
                    <a:pt x="136180" y="99986"/>
                  </a:lnTo>
                  <a:lnTo>
                    <a:pt x="104587" y="124182"/>
                  </a:lnTo>
                  <a:lnTo>
                    <a:pt x="98048" y="143385"/>
                  </a:lnTo>
                  <a:lnTo>
                    <a:pt x="98048" y="569369"/>
                  </a:lnTo>
                  <a:lnTo>
                    <a:pt x="117977" y="603813"/>
                  </a:lnTo>
                  <a:lnTo>
                    <a:pt x="142755" y="614076"/>
                  </a:lnTo>
                  <a:lnTo>
                    <a:pt x="1886711" y="614076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4076"/>
                  </a:moveTo>
                  <a:lnTo>
                    <a:pt x="1744971" y="614076"/>
                  </a:lnTo>
                  <a:lnTo>
                    <a:pt x="1751545" y="612768"/>
                  </a:lnTo>
                  <a:lnTo>
                    <a:pt x="1764174" y="607537"/>
                  </a:lnTo>
                  <a:lnTo>
                    <a:pt x="1788370" y="575944"/>
                  </a:lnTo>
                  <a:lnTo>
                    <a:pt x="1789678" y="569369"/>
                  </a:lnTo>
                  <a:lnTo>
                    <a:pt x="1789678" y="143385"/>
                  </a:lnTo>
                  <a:lnTo>
                    <a:pt x="1769748" y="108942"/>
                  </a:lnTo>
                  <a:lnTo>
                    <a:pt x="1744971" y="98678"/>
                  </a:lnTo>
                  <a:lnTo>
                    <a:pt x="1886711" y="98678"/>
                  </a:lnTo>
                  <a:lnTo>
                    <a:pt x="1886711" y="614076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932176" y="500499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1982" y="528634"/>
                  </a:moveTo>
                  <a:lnTo>
                    <a:pt x="52863" y="528634"/>
                  </a:lnTo>
                  <a:lnTo>
                    <a:pt x="49392" y="528502"/>
                  </a:lnTo>
                  <a:lnTo>
                    <a:pt x="13028" y="510594"/>
                  </a:lnTo>
                  <a:lnTo>
                    <a:pt x="0" y="479207"/>
                  </a:lnTo>
                  <a:lnTo>
                    <a:pt x="0" y="475770"/>
                  </a:lnTo>
                  <a:lnTo>
                    <a:pt x="0" y="49361"/>
                  </a:lnTo>
                  <a:lnTo>
                    <a:pt x="17937" y="12885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775"/>
                  </a:lnTo>
                  <a:lnTo>
                    <a:pt x="1704845" y="49361"/>
                  </a:lnTo>
                  <a:lnTo>
                    <a:pt x="1704845" y="479207"/>
                  </a:lnTo>
                  <a:lnTo>
                    <a:pt x="1686907" y="515418"/>
                  </a:lnTo>
                  <a:lnTo>
                    <a:pt x="1655453" y="528502"/>
                  </a:lnTo>
                  <a:lnTo>
                    <a:pt x="1651982" y="52863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266"/>
              <a:ext cx="145374" cy="145374"/>
            </a:xfrm>
            <a:prstGeom prst="rect">
              <a:avLst/>
            </a:prstGeom>
          </p:spPr>
        </p:pic>
      </p:grpSp>
      <p:sp>
        <p:nvSpPr>
          <p:cNvPr id="8" name="object 8" descr=""/>
          <p:cNvSpPr txBox="1"/>
          <p:nvPr/>
        </p:nvSpPr>
        <p:spPr>
          <a:xfrm>
            <a:off x="831370" y="5014247"/>
            <a:ext cx="1841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180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4611106" y="5034071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831370" y="342441"/>
            <a:ext cx="415607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matriz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resistencia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bobinado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central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establece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ajustando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excitación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medida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831370" y="390018"/>
            <a:ext cx="5345430" cy="2536825"/>
          </a:xfrm>
          <a:prstGeom prst="rect">
            <a:avLst/>
          </a:prstGeom>
        </p:spPr>
        <p:txBody>
          <a:bodyPr wrap="square" lIns="0" tIns="4826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380"/>
              </a:spcBef>
            </a:pPr>
            <a:r>
              <a:rPr dirty="0" sz="800">
                <a:latin typeface="Times New Roman"/>
                <a:cs typeface="Times New Roman"/>
              </a:rPr>
              <a:t>Corrientes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pérdidas.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especificar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9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puntos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característica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excitación.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Algunos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insertar</a:t>
            </a:r>
            <a:r>
              <a:rPr dirty="0" sz="800" spc="85" i="1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y</a:t>
            </a:r>
            <a:endParaRPr sz="800">
              <a:latin typeface="Times New Roman"/>
              <a:cs typeface="Times New Roman"/>
            </a:endParaRPr>
          </a:p>
          <a:p>
            <a:pPr marL="12700" marR="396875">
              <a:lnSpc>
                <a:spcPts val="880"/>
              </a:lnSpc>
              <a:spcBef>
                <a:spcPts val="385"/>
              </a:spcBef>
            </a:pPr>
            <a:r>
              <a:rPr dirty="0" sz="800" i="1">
                <a:latin typeface="Times New Roman"/>
                <a:cs typeface="Times New Roman"/>
              </a:rPr>
              <a:t>Los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botones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Eliminar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disponibles.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también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ordenará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puntos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aumentando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nivel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voltaje.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corriente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pérdida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núcleo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aumentan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voltaje;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mensaje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error.</a:t>
            </a:r>
            <a:endParaRPr sz="800">
              <a:latin typeface="Times New Roman"/>
              <a:cs typeface="Times New Roman"/>
            </a:endParaRPr>
          </a:p>
          <a:p>
            <a:pPr algn="ctr" marL="561340">
              <a:lnSpc>
                <a:spcPts val="675"/>
              </a:lnSpc>
            </a:pPr>
            <a:r>
              <a:rPr dirty="0" sz="600" spc="-10">
                <a:latin typeface="Arial MT"/>
                <a:cs typeface="Arial MT"/>
              </a:rPr>
              <a:t>Traduciendo...</a:t>
            </a:r>
            <a:endParaRPr sz="600">
              <a:latin typeface="Arial MT"/>
              <a:cs typeface="Arial MT"/>
            </a:endParaRPr>
          </a:p>
          <a:p>
            <a:pPr marL="12700" marR="521334">
              <a:lnSpc>
                <a:spcPct val="113799"/>
              </a:lnSpc>
              <a:spcBef>
                <a:spcPts val="405"/>
              </a:spcBef>
            </a:pP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valores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típicos,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realiza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estimación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basada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tablas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libros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texto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utilizan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voltaje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nominal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y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poder.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página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Típicos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Editar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reactancias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Editar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resistencias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 i="1">
                <a:latin typeface="Times New Roman"/>
                <a:cs typeface="Times New Roman"/>
              </a:rPr>
              <a:t>Editar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ts val="919"/>
              </a:lnSpc>
              <a:spcBef>
                <a:spcPts val="340"/>
              </a:spcBef>
            </a:pPr>
            <a:r>
              <a:rPr dirty="0" sz="800" i="1">
                <a:latin typeface="Times New Roman"/>
                <a:cs typeface="Times New Roman"/>
              </a:rPr>
              <a:t>capacitancias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Editar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magnetización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Cuando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marca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calcula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ts val="919"/>
              </a:lnSpc>
            </a:pPr>
            <a:r>
              <a:rPr dirty="0" sz="800">
                <a:latin typeface="Times New Roman"/>
                <a:cs typeface="Times New Roman"/>
              </a:rPr>
              <a:t>valores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típicos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basados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cantidades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clasificadas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mostrar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valores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típicos.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valores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entonces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bloqueado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actualizar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valores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función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nueva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configuración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valores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nominales,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debe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desmarcar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botón.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Básicamente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hay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niveles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sofisticación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disponibles.</a:t>
            </a:r>
            <a:endParaRPr sz="800">
              <a:latin typeface="Times New Roman"/>
              <a:cs typeface="Times New Roman"/>
            </a:endParaRPr>
          </a:p>
          <a:p>
            <a:pPr marL="75565" indent="-62865">
              <a:lnSpc>
                <a:spcPct val="100000"/>
              </a:lnSpc>
              <a:spcBef>
                <a:spcPts val="80"/>
              </a:spcBef>
              <a:buChar char="•"/>
              <a:tabLst>
                <a:tab pos="75565" algn="l"/>
              </a:tabLst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nivel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predeterminado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requiere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ninguna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usuario;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inductancia,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resistencia,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capacitancia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núcleo</a:t>
            </a:r>
            <a:endParaRPr sz="800">
              <a:latin typeface="Times New Roman"/>
              <a:cs typeface="Times New Roman"/>
            </a:endParaRPr>
          </a:p>
          <a:p>
            <a:pPr marL="190500">
              <a:lnSpc>
                <a:spcPct val="100000"/>
              </a:lnSpc>
              <a:spcBef>
                <a:spcPts val="240"/>
              </a:spcBef>
            </a:pP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calculan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función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valores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típicos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tablas.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algunos</a:t>
            </a:r>
            <a:endParaRPr sz="800">
              <a:latin typeface="Times New Roman"/>
              <a:cs typeface="Times New Roman"/>
            </a:endParaRPr>
          </a:p>
          <a:p>
            <a:pPr marL="190500" marR="21018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mejorar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conjeturas;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enfriamiento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inductancias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(desconocido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=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aire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forzado),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acoplamiento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factor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capacitancias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intensidad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nominal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campo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magnético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Bmax,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densidad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pérdida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Pmax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básico</a:t>
            </a:r>
            <a:endParaRPr sz="800">
              <a:latin typeface="Times New Roman"/>
              <a:cs typeface="Times New Roman"/>
            </a:endParaRPr>
          </a:p>
          <a:p>
            <a:pPr marL="190500" marR="36639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nivel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aislamiento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modelado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núcleos.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examinar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calculados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internamente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por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marcando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Editar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también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habilita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segundo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nivel.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vez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marcado,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datos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actualizan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cuando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cambia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tensión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potencia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nominal.</a:t>
            </a:r>
            <a:endParaRPr sz="800">
              <a:latin typeface="Times New Roman"/>
              <a:cs typeface="Times New Roman"/>
            </a:endParaRPr>
          </a:p>
          <a:p>
            <a:pPr marL="75565" indent="-62865">
              <a:lnSpc>
                <a:spcPct val="100000"/>
              </a:lnSpc>
              <a:spcBef>
                <a:spcPts val="80"/>
              </a:spcBef>
              <a:buChar char="•"/>
              <a:tabLst>
                <a:tab pos="75565" algn="l"/>
              </a:tabLst>
            </a:pP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segundo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nivel,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directamente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datos.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831370" y="3053013"/>
            <a:ext cx="5703570" cy="169100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 marR="967105">
              <a:lnSpc>
                <a:spcPct val="113799"/>
              </a:lnSpc>
              <a:spcBef>
                <a:spcPts val="90"/>
              </a:spcBef>
            </a:pPr>
            <a:r>
              <a:rPr dirty="0" sz="800">
                <a:latin typeface="Times New Roman"/>
                <a:cs typeface="Times New Roman"/>
              </a:rPr>
              <a:t>Algunos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botones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disponibles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bobinado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diseño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núcleo.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botones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marcados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aparece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superior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separada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información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requerida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especificar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correctamente.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imagen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configuración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cambia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número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devanado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núcleo.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los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cifras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fijas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escalan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dimensiones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especificadas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usuario.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7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  <a:spcBef>
                <a:spcPts val="5"/>
              </a:spcBef>
            </a:pPr>
            <a:r>
              <a:rPr dirty="0" sz="800">
                <a:latin typeface="Times New Roman"/>
                <a:cs typeface="Times New Roman"/>
              </a:rPr>
              <a:t>Haga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Configuración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página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principal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establecer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algunos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parámetros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principal.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voluntad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Abra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Configuración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avanzada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núcleo.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configuración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importante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#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puntos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saturación;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endParaRPr sz="800">
              <a:latin typeface="Times New Roman"/>
              <a:cs typeface="Times New Roman"/>
            </a:endParaRPr>
          </a:p>
          <a:p>
            <a:pPr marL="12700" marR="95313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núcleo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interno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basado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ecuación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Frolich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(opción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2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3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parámetros)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ajusta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prueba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informe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método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rápido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optimización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degradado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minimizando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diferencia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entre</a:t>
            </a:r>
            <a:endParaRPr sz="800">
              <a:latin typeface="Times New Roman"/>
              <a:cs typeface="Times New Roman"/>
            </a:endParaRPr>
          </a:p>
          <a:p>
            <a:pPr marL="12700" marR="124587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corrientes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rms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medidas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calculadas.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luego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convierte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característica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lineal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partes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(inductores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93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98)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suponiendo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cierto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número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puntos.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inductores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histéresicos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96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son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también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compatible,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caso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supone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mitad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pérdida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núcleo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pérdidas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histéresis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núcleo</a:t>
            </a:r>
            <a:endParaRPr sz="800">
              <a:latin typeface="Times New Roman"/>
              <a:cs typeface="Times New Roman"/>
            </a:endParaRPr>
          </a:p>
        </p:txBody>
      </p:sp>
      <p:grpSp>
        <p:nvGrpSpPr>
          <p:cNvPr id="13" name="object 13" descr=""/>
          <p:cNvGrpSpPr/>
          <p:nvPr/>
        </p:nvGrpSpPr>
        <p:grpSpPr>
          <a:xfrm>
            <a:off x="368299" y="5621644"/>
            <a:ext cx="594995" cy="13335"/>
            <a:chOff x="368299" y="5621644"/>
            <a:chExt cx="594995" cy="13335"/>
          </a:xfrm>
        </p:grpSpPr>
        <p:sp>
          <p:nvSpPr>
            <p:cNvPr id="14" name="object 14" descr=""/>
            <p:cNvSpPr/>
            <p:nvPr/>
          </p:nvSpPr>
          <p:spPr>
            <a:xfrm>
              <a:off x="368299" y="5621644"/>
              <a:ext cx="594995" cy="6985"/>
            </a:xfrm>
            <a:custGeom>
              <a:avLst/>
              <a:gdLst/>
              <a:ahLst/>
              <a:cxnLst/>
              <a:rect l="l" t="t" r="r" b="b"/>
              <a:pathLst>
                <a:path w="594994" h="6985">
                  <a:moveTo>
                    <a:pt x="594713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594713" y="0"/>
                  </a:lnTo>
                  <a:lnTo>
                    <a:pt x="594713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368287" y="5621641"/>
              <a:ext cx="594995" cy="13335"/>
            </a:xfrm>
            <a:custGeom>
              <a:avLst/>
              <a:gdLst/>
              <a:ahLst/>
              <a:cxnLst/>
              <a:rect l="l" t="t" r="r" b="b"/>
              <a:pathLst>
                <a:path w="594994" h="13335">
                  <a:moveTo>
                    <a:pt x="594715" y="0"/>
                  </a:moveTo>
                  <a:lnTo>
                    <a:pt x="588111" y="6616"/>
                  </a:lnTo>
                  <a:lnTo>
                    <a:pt x="0" y="6616"/>
                  </a:lnTo>
                  <a:lnTo>
                    <a:pt x="0" y="13220"/>
                  </a:lnTo>
                  <a:lnTo>
                    <a:pt x="588111" y="13220"/>
                  </a:lnTo>
                  <a:lnTo>
                    <a:pt x="594715" y="13220"/>
                  </a:lnTo>
                  <a:lnTo>
                    <a:pt x="594715" y="6616"/>
                  </a:lnTo>
                  <a:lnTo>
                    <a:pt x="594715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368299" y="5621644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" name="object 17" descr=""/>
          <p:cNvSpPr txBox="1"/>
          <p:nvPr/>
        </p:nvSpPr>
        <p:spPr>
          <a:xfrm>
            <a:off x="378108" y="5681648"/>
            <a:ext cx="5778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Página</a:t>
            </a:r>
            <a:r>
              <a:rPr dirty="0" sz="800" spc="8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181</a:t>
            </a:r>
            <a:endParaRPr sz="800">
              <a:latin typeface="Arial"/>
              <a:cs typeface="Arial"/>
            </a:endParaRPr>
          </a:p>
        </p:txBody>
      </p:sp>
      <p:sp>
        <p:nvSpPr>
          <p:cNvPr id="24" name="object 24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25" name="object 25" descr=""/>
          <p:cNvSpPr txBox="1"/>
          <p:nvPr/>
        </p:nvSpPr>
        <p:spPr>
          <a:xfrm>
            <a:off x="6840139" y="10372823"/>
            <a:ext cx="393065" cy="139065"/>
          </a:xfrm>
          <a:prstGeom prst="rect">
            <a:avLst/>
          </a:prstGeom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z="800" spc="-10">
                <a:latin typeface="Arial MT"/>
                <a:cs typeface="Arial MT"/>
              </a:rPr>
              <a:t>148/222</a:t>
            </a:r>
            <a:endParaRPr sz="800">
              <a:latin typeface="Arial MT"/>
              <a:cs typeface="Arial MT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1089080" y="5853454"/>
            <a:ext cx="5198745" cy="84645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algn="r" marR="68961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8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avanzado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4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57467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general,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supone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pérdida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proporcional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cuadrado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densidad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flujo.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inicialización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desafiante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inductores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96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aumentando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fuente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alimentación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fuente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controlada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podría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necesario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núcleo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patas.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parámetro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importante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estudios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irrupción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4361036" y="6758740"/>
            <a:ext cx="107759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  <a:tabLst>
                <a:tab pos="281940" algn="l"/>
              </a:tabLst>
            </a:pPr>
            <a:r>
              <a:rPr dirty="0" sz="450" spc="-25" i="1">
                <a:latin typeface="Times New Roman"/>
                <a:cs typeface="Times New Roman"/>
              </a:rPr>
              <a:t>una</a:t>
            </a:r>
            <a:r>
              <a:rPr dirty="0" sz="450" i="1">
                <a:latin typeface="Times New Roman"/>
                <a:cs typeface="Times New Roman"/>
              </a:rPr>
              <a:t>	</a:t>
            </a:r>
            <a:r>
              <a:rPr dirty="0" baseline="18518" sz="675">
                <a:latin typeface="Times New Roman"/>
                <a:cs typeface="Times New Roman"/>
              </a:rPr>
              <a:t>0</a:t>
            </a:r>
            <a:r>
              <a:rPr dirty="0" baseline="18518" sz="675" spc="7">
                <a:latin typeface="Times New Roman"/>
                <a:cs typeface="Times New Roman"/>
              </a:rPr>
              <a:t> </a:t>
            </a:r>
            <a:r>
              <a:rPr dirty="0" baseline="18518" sz="675">
                <a:latin typeface="Times New Roman"/>
                <a:cs typeface="Times New Roman"/>
              </a:rPr>
              <a:t>0</a:t>
            </a:r>
            <a:r>
              <a:rPr dirty="0" baseline="18518" sz="675" spc="307">
                <a:latin typeface="Times New Roman"/>
                <a:cs typeface="Times New Roman"/>
              </a:rPr>
              <a:t> </a:t>
            </a:r>
            <a:r>
              <a:rPr dirty="0" baseline="10416" sz="1200" i="1">
                <a:latin typeface="Times New Roman"/>
                <a:cs typeface="Times New Roman"/>
              </a:rPr>
              <a:t>N</a:t>
            </a:r>
            <a:r>
              <a:rPr dirty="0" baseline="10416" sz="1200" spc="30" i="1">
                <a:latin typeface="Times New Roman"/>
                <a:cs typeface="Times New Roman"/>
              </a:rPr>
              <a:t> </a:t>
            </a:r>
            <a:r>
              <a:rPr dirty="0" baseline="10416" sz="1200" i="1">
                <a:latin typeface="Times New Roman"/>
                <a:cs typeface="Times New Roman"/>
              </a:rPr>
              <a:t>/</a:t>
            </a:r>
            <a:r>
              <a:rPr dirty="0" baseline="10416" sz="1200" spc="30" i="1">
                <a:latin typeface="Times New Roman"/>
                <a:cs typeface="Times New Roman"/>
              </a:rPr>
              <a:t> </a:t>
            </a:r>
            <a:r>
              <a:rPr dirty="0" baseline="10416" sz="1200" i="1">
                <a:latin typeface="Times New Roman"/>
                <a:cs typeface="Times New Roman"/>
              </a:rPr>
              <a:t>A</a:t>
            </a:r>
            <a:r>
              <a:rPr dirty="0" baseline="10416" sz="1200" spc="450" i="1">
                <a:latin typeface="Times New Roman"/>
                <a:cs typeface="Times New Roman"/>
              </a:rPr>
              <a:t> </a:t>
            </a:r>
            <a:r>
              <a:rPr dirty="0" sz="450" i="1">
                <a:latin typeface="Times New Roman"/>
                <a:cs typeface="Times New Roman"/>
              </a:rPr>
              <a:t>pierna</a:t>
            </a:r>
            <a:r>
              <a:rPr dirty="0" sz="450" spc="135" i="1">
                <a:latin typeface="Times New Roman"/>
                <a:cs typeface="Times New Roman"/>
              </a:rPr>
              <a:t> </a:t>
            </a:r>
            <a:r>
              <a:rPr dirty="0" baseline="10416" sz="1200" spc="-15" i="1">
                <a:latin typeface="Times New Roman"/>
                <a:cs typeface="Times New Roman"/>
              </a:rPr>
              <a:t>l</a:t>
            </a:r>
            <a:r>
              <a:rPr dirty="0" sz="450" spc="-10" i="1">
                <a:latin typeface="Times New Roman"/>
                <a:cs typeface="Times New Roman"/>
              </a:rPr>
              <a:t>pierna</a:t>
            </a:r>
            <a:endParaRPr sz="450">
              <a:latin typeface="Times New Roman"/>
              <a:cs typeface="Times New Roman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1063680" y="6712485"/>
            <a:ext cx="365188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inductancia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pendiente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final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parámetros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diseño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requieren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90">
                <a:latin typeface="Times New Roman"/>
                <a:cs typeface="Times New Roman"/>
              </a:rPr>
              <a:t>aqu</a:t>
            </a:r>
            <a:r>
              <a:rPr dirty="0" baseline="-13888" sz="1200" spc="-135" i="1">
                <a:latin typeface="Times New Roman"/>
                <a:cs typeface="Times New Roman"/>
              </a:rPr>
              <a:t>L</a:t>
            </a:r>
            <a:r>
              <a:rPr dirty="0" sz="800" spc="-90">
                <a:latin typeface="Times New Roman"/>
                <a:cs typeface="Times New Roman"/>
              </a:rPr>
              <a:t>í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baseline="6944" sz="1200">
                <a:latin typeface="Times New Roman"/>
                <a:cs typeface="Times New Roman"/>
              </a:rPr>
              <a:t>=</a:t>
            </a:r>
            <a:r>
              <a:rPr dirty="0" baseline="6944" sz="1200" spc="112">
                <a:latin typeface="Times New Roman"/>
                <a:cs typeface="Times New Roman"/>
              </a:rPr>
              <a:t> </a:t>
            </a:r>
            <a:r>
              <a:rPr dirty="0" baseline="6944" sz="1200">
                <a:latin typeface="Times New Roman"/>
                <a:cs typeface="Times New Roman"/>
              </a:rPr>
              <a:t>μ</a:t>
            </a:r>
            <a:r>
              <a:rPr dirty="0" baseline="6944" sz="1200" spc="112">
                <a:latin typeface="Times New Roman"/>
                <a:cs typeface="Times New Roman"/>
              </a:rPr>
              <a:t> </a:t>
            </a:r>
            <a:r>
              <a:rPr dirty="0" baseline="6944" sz="1200" spc="-75">
                <a:latin typeface="Cambria Math"/>
                <a:cs typeface="Cambria Math"/>
              </a:rPr>
              <a:t>⋅</a:t>
            </a:r>
            <a:endParaRPr baseline="6944" sz="1200">
              <a:latin typeface="Cambria Math"/>
              <a:cs typeface="Cambria Math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4816983" y="6653014"/>
            <a:ext cx="17272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sz="450">
                <a:latin typeface="Times New Roman"/>
                <a:cs typeface="Times New Roman"/>
              </a:rPr>
              <a:t>2</a:t>
            </a:r>
            <a:r>
              <a:rPr dirty="0" sz="450" spc="175">
                <a:latin typeface="Times New Roman"/>
                <a:cs typeface="Times New Roman"/>
              </a:rPr>
              <a:t> </a:t>
            </a:r>
            <a:r>
              <a:rPr dirty="0" baseline="-24305" sz="1200" spc="-75">
                <a:latin typeface="Cambria Math"/>
                <a:cs typeface="Cambria Math"/>
              </a:rPr>
              <a:t>⋅</a:t>
            </a:r>
            <a:endParaRPr baseline="-24305" sz="1200">
              <a:latin typeface="Cambria Math"/>
              <a:cs typeface="Cambria Math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5152956" y="6712485"/>
            <a:ext cx="25717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270">
                <a:latin typeface="Times New Roman"/>
                <a:cs typeface="Times New Roman"/>
              </a:rPr>
              <a:t>  </a:t>
            </a:r>
            <a:r>
              <a:rPr dirty="0" sz="800" spc="-50">
                <a:latin typeface="Times New Roman"/>
                <a:cs typeface="Times New Roman"/>
              </a:rPr>
              <a:t>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1089080" y="9130987"/>
            <a:ext cx="5208905" cy="116332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algn="ctr" marL="1397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5.55: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Configuración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avanzada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núcleo.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800" b="1">
                <a:latin typeface="Times New Roman"/>
                <a:cs typeface="Times New Roman"/>
              </a:rPr>
              <a:t>5.8</a:t>
            </a:r>
            <a:r>
              <a:rPr dirty="0" sz="800" spc="6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Crear</a:t>
            </a:r>
            <a:r>
              <a:rPr dirty="0" sz="800" spc="7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nuevos</a:t>
            </a:r>
            <a:r>
              <a:rPr dirty="0" sz="800" spc="6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objetos</a:t>
            </a:r>
            <a:r>
              <a:rPr dirty="0" sz="800" spc="7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</a:t>
            </a:r>
            <a:r>
              <a:rPr dirty="0" sz="800" spc="6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circuito</a:t>
            </a:r>
            <a:r>
              <a:rPr dirty="0" sz="800" spc="7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en</a:t>
            </a:r>
            <a:r>
              <a:rPr dirty="0" sz="800" spc="65" b="1">
                <a:latin typeface="Times New Roman"/>
                <a:cs typeface="Times New Roman"/>
              </a:rPr>
              <a:t> </a:t>
            </a:r>
            <a:r>
              <a:rPr dirty="0" sz="800" spc="-10" b="1">
                <a:latin typeface="Times New Roman"/>
                <a:cs typeface="Times New Roman"/>
              </a:rPr>
              <a:t>ATPDraw</a:t>
            </a:r>
            <a:endParaRPr sz="800">
              <a:latin typeface="Times New Roman"/>
              <a:cs typeface="Times New Roman"/>
            </a:endParaRPr>
          </a:p>
          <a:p>
            <a:pPr marL="12700" marR="695960">
              <a:lnSpc>
                <a:spcPct val="113799"/>
              </a:lnSpc>
              <a:spcBef>
                <a:spcPts val="725"/>
              </a:spcBef>
            </a:pP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especificados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(USP)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estándar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personalizados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creados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para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uso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$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INCLUDE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600" spc="-10">
                <a:latin typeface="Times New Roman"/>
                <a:cs typeface="Times New Roman"/>
              </a:rPr>
              <a:t>ATA</a:t>
            </a:r>
            <a:r>
              <a:rPr dirty="0" sz="6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ASE</a:t>
            </a:r>
            <a:r>
              <a:rPr dirty="0" sz="6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ODULARIZATION</a:t>
            </a:r>
            <a:r>
              <a:rPr dirty="0" sz="6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característica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ATP-</a:t>
            </a:r>
            <a:r>
              <a:rPr dirty="0" sz="800">
                <a:latin typeface="Times New Roman"/>
                <a:cs typeface="Times New Roman"/>
              </a:rPr>
              <a:t>EMTP.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objetos</a:t>
            </a:r>
            <a:r>
              <a:rPr dirty="0" sz="800" spc="4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|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 spc="-10" i="1">
                <a:latin typeface="Times New Roman"/>
                <a:cs typeface="Times New Roman"/>
              </a:rPr>
              <a:t>Usuario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ts val="940"/>
              </a:lnSpc>
              <a:spcBef>
                <a:spcPts val="340"/>
              </a:spcBef>
            </a:pPr>
            <a:r>
              <a:rPr dirty="0" sz="800" i="1">
                <a:latin typeface="Times New Roman"/>
                <a:cs typeface="Times New Roman"/>
              </a:rPr>
              <a:t>Especificados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El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nuevo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archivo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auxiliar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permite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crear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nuevo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soporte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dicho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usuario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personalizar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propiedades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icono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texto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ayuda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existente.</a:t>
            </a:r>
            <a:endParaRPr sz="8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4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3" name="object 3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4" name="object 4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678"/>
                  </a:lnTo>
                  <a:lnTo>
                    <a:pt x="142755" y="98678"/>
                  </a:lnTo>
                  <a:lnTo>
                    <a:pt x="136180" y="99986"/>
                  </a:lnTo>
                  <a:lnTo>
                    <a:pt x="104587" y="124182"/>
                  </a:lnTo>
                  <a:lnTo>
                    <a:pt x="98048" y="143385"/>
                  </a:lnTo>
                  <a:lnTo>
                    <a:pt x="98048" y="569369"/>
                  </a:lnTo>
                  <a:lnTo>
                    <a:pt x="117977" y="603813"/>
                  </a:lnTo>
                  <a:lnTo>
                    <a:pt x="142755" y="614076"/>
                  </a:lnTo>
                  <a:lnTo>
                    <a:pt x="1886711" y="614076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4076"/>
                  </a:moveTo>
                  <a:lnTo>
                    <a:pt x="1744971" y="614076"/>
                  </a:lnTo>
                  <a:lnTo>
                    <a:pt x="1751545" y="612768"/>
                  </a:lnTo>
                  <a:lnTo>
                    <a:pt x="1764174" y="607537"/>
                  </a:lnTo>
                  <a:lnTo>
                    <a:pt x="1788370" y="575944"/>
                  </a:lnTo>
                  <a:lnTo>
                    <a:pt x="1789678" y="569369"/>
                  </a:lnTo>
                  <a:lnTo>
                    <a:pt x="1789678" y="143385"/>
                  </a:lnTo>
                  <a:lnTo>
                    <a:pt x="1769748" y="108942"/>
                  </a:lnTo>
                  <a:lnTo>
                    <a:pt x="1744971" y="98678"/>
                  </a:lnTo>
                  <a:lnTo>
                    <a:pt x="1886711" y="98678"/>
                  </a:lnTo>
                  <a:lnTo>
                    <a:pt x="1886711" y="614076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2932176" y="500492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1982" y="528634"/>
                  </a:moveTo>
                  <a:lnTo>
                    <a:pt x="52863" y="528634"/>
                  </a:lnTo>
                  <a:lnTo>
                    <a:pt x="49392" y="528502"/>
                  </a:lnTo>
                  <a:lnTo>
                    <a:pt x="13028" y="510594"/>
                  </a:lnTo>
                  <a:lnTo>
                    <a:pt x="0" y="479207"/>
                  </a:lnTo>
                  <a:lnTo>
                    <a:pt x="0" y="475770"/>
                  </a:lnTo>
                  <a:lnTo>
                    <a:pt x="0" y="49361"/>
                  </a:lnTo>
                  <a:lnTo>
                    <a:pt x="15483" y="15396"/>
                  </a:lnTo>
                  <a:lnTo>
                    <a:pt x="17937" y="12819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89362" y="15396"/>
                  </a:lnTo>
                  <a:lnTo>
                    <a:pt x="1691816" y="17775"/>
                  </a:lnTo>
                  <a:lnTo>
                    <a:pt x="1704845" y="49361"/>
                  </a:lnTo>
                  <a:lnTo>
                    <a:pt x="1704845" y="479207"/>
                  </a:lnTo>
                  <a:lnTo>
                    <a:pt x="1686907" y="515418"/>
                  </a:lnTo>
                  <a:lnTo>
                    <a:pt x="1655453" y="528502"/>
                  </a:lnTo>
                  <a:lnTo>
                    <a:pt x="1651982" y="52863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" name="object 6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266"/>
              <a:ext cx="145374" cy="145374"/>
            </a:xfrm>
            <a:prstGeom prst="rect">
              <a:avLst/>
            </a:prstGeom>
          </p:spPr>
        </p:pic>
      </p:grpSp>
      <p:sp>
        <p:nvSpPr>
          <p:cNvPr id="7" name="object 7" descr=""/>
          <p:cNvSpPr txBox="1"/>
          <p:nvPr/>
        </p:nvSpPr>
        <p:spPr>
          <a:xfrm>
            <a:off x="3519868" y="811596"/>
            <a:ext cx="52959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10">
                <a:latin typeface="Arial MT"/>
                <a:cs typeface="Arial MT"/>
              </a:rPr>
              <a:t>Traduciendo...</a:t>
            </a:r>
            <a:endParaRPr sz="600">
              <a:latin typeface="Arial MT"/>
              <a:cs typeface="Arial MT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1089080" y="111849"/>
            <a:ext cx="4737735" cy="634365"/>
          </a:xfrm>
          <a:prstGeom prst="rect">
            <a:avLst/>
          </a:prstGeom>
        </p:spPr>
        <p:txBody>
          <a:bodyPr wrap="square" lIns="0" tIns="66040" rIns="0" bIns="0" rtlCol="0" vert="horz">
            <a:spAutoFit/>
          </a:bodyPr>
          <a:lstStyle/>
          <a:p>
            <a:pPr marL="2858135">
              <a:lnSpc>
                <a:spcPct val="100000"/>
              </a:lnSpc>
              <a:spcBef>
                <a:spcPts val="52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  <a:p>
            <a:pPr marL="12700" marR="5080">
              <a:lnSpc>
                <a:spcPts val="880"/>
              </a:lnSpc>
              <a:spcBef>
                <a:spcPts val="565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número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especificados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Editar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objeto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USP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debe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declaraciones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ARG</a:t>
            </a:r>
            <a:r>
              <a:rPr dirty="0" sz="800" spc="-215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NUM</a:t>
            </a:r>
            <a:r>
              <a:rPr dirty="0" sz="800" spc="-220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sección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encabezado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Módulo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base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(DBM)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800">
                <a:latin typeface="Times New Roman"/>
                <a:cs typeface="Times New Roman"/>
              </a:rPr>
              <a:t>archivo.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número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debe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estar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rango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0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36,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número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nodos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rango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0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089080" y="3553886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5595687" y="3534063"/>
            <a:ext cx="1841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181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089080" y="732301"/>
            <a:ext cx="375729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12.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soporte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USP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normalmente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encuentran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carpeta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/</a:t>
            </a:r>
            <a:r>
              <a:rPr dirty="0" sz="800" spc="1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USP</a:t>
            </a:r>
            <a:r>
              <a:rPr dirty="0" sz="800" spc="-220">
                <a:latin typeface="Courier New"/>
                <a:cs typeface="Courier New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1089080" y="1004548"/>
            <a:ext cx="5692140" cy="2313305"/>
          </a:xfrm>
          <a:prstGeom prst="rect">
            <a:avLst/>
          </a:prstGeom>
        </p:spPr>
        <p:txBody>
          <a:bodyPr wrap="square" lIns="0" tIns="285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25"/>
              </a:spcBef>
            </a:pP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crearán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nuevos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sección: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tiristor-rectificador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controlado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6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pulsos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10">
                <a:latin typeface="Times New Roman"/>
                <a:cs typeface="Times New Roman"/>
              </a:rPr>
              <a:t>puente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que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se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utiliza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como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bloque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construcción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para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simular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una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estación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HVDC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12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pulsos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(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Courier New"/>
                <a:cs typeface="Courier New"/>
              </a:rPr>
              <a:t>Exa_6.adp</a:t>
            </a:r>
            <a:r>
              <a:rPr dirty="0" sz="800" spc="-250">
                <a:latin typeface="Courier New"/>
                <a:cs typeface="Courier New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)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en</a:t>
            </a:r>
            <a:endParaRPr sz="800">
              <a:latin typeface="Times New Roman"/>
              <a:cs typeface="Times New Roman"/>
            </a:endParaRPr>
          </a:p>
          <a:p>
            <a:pPr marL="12700" marR="1194435">
              <a:lnSpc>
                <a:spcPct val="113799"/>
              </a:lnSpc>
              <a:spcBef>
                <a:spcPts val="55"/>
              </a:spcBef>
            </a:pPr>
            <a:r>
              <a:rPr dirty="0" sz="800">
                <a:latin typeface="Times New Roman"/>
                <a:cs typeface="Times New Roman"/>
              </a:rPr>
              <a:t>sección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6.3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Manual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aplicación,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transformador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elevador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generador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devanado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capacitancias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magnetismo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núcleo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histéreo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incluidos.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último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utiliza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transformador.</a:t>
            </a:r>
            <a:r>
              <a:rPr dirty="0" sz="800" spc="10">
                <a:latin typeface="Times New Roman"/>
                <a:cs typeface="Times New Roman"/>
              </a:rPr>
              <a:t> estudio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actual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irrupción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(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Courier New"/>
                <a:cs typeface="Courier New"/>
              </a:rPr>
              <a:t>Exa_11.adp</a:t>
            </a:r>
            <a:r>
              <a:rPr dirty="0" sz="800" spc="-250">
                <a:latin typeface="Courier New"/>
                <a:cs typeface="Courier New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)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en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la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sección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6.5.2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del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Manual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aplicación.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09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 b="1">
                <a:latin typeface="Times New Roman"/>
                <a:cs typeface="Times New Roman"/>
              </a:rPr>
              <a:t>5.8.1</a:t>
            </a:r>
            <a:r>
              <a:rPr dirty="0" sz="800" spc="6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Crear</a:t>
            </a:r>
            <a:r>
              <a:rPr dirty="0" sz="800" spc="7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un</a:t>
            </a:r>
            <a:r>
              <a:rPr dirty="0" sz="800" spc="7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puente</a:t>
            </a:r>
            <a:r>
              <a:rPr dirty="0" sz="800" spc="7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rectificador</a:t>
            </a:r>
            <a:r>
              <a:rPr dirty="0" sz="800" spc="6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</a:t>
            </a:r>
            <a:r>
              <a:rPr dirty="0" sz="800" spc="7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6</a:t>
            </a:r>
            <a:r>
              <a:rPr dirty="0" sz="800" spc="70" b="1">
                <a:latin typeface="Times New Roman"/>
                <a:cs typeface="Times New Roman"/>
              </a:rPr>
              <a:t> </a:t>
            </a:r>
            <a:r>
              <a:rPr dirty="0" sz="800" spc="-10" b="1">
                <a:latin typeface="Times New Roman"/>
                <a:cs typeface="Times New Roman"/>
              </a:rPr>
              <a:t>fases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Módulo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base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(DBM)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continuación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describe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puente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rectificador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tiristores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6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pulsos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(basado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ejercicio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54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[2]).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proceso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crear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DBM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ciertamente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difícil.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parte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agregar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nuevos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rutina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soporte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DBM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de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comienza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declaración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encabezado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seguida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descripción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libro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reglas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[3]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capítulo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XIX-F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explica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detalle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cómo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crear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perforado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salida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DBM</a:t>
            </a:r>
            <a:endParaRPr sz="800">
              <a:latin typeface="Times New Roman"/>
              <a:cs typeface="Times New Roman"/>
            </a:endParaRPr>
          </a:p>
          <a:p>
            <a:pPr marL="12700" marR="99441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rutina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soporte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realidad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considerar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biblioteca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externo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incluye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Simulación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tiempo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ejecución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través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llamada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$</a:t>
            </a:r>
            <a:r>
              <a:rPr dirty="0" sz="800" spc="1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INCLUDE</a:t>
            </a:r>
            <a:r>
              <a:rPr dirty="0" sz="800" spc="-225">
                <a:latin typeface="Courier New"/>
                <a:cs typeface="Courier New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80"/>
              </a:spcBef>
            </a:pPr>
            <a:endParaRPr sz="800">
              <a:latin typeface="Times New Roman"/>
              <a:cs typeface="Times New Roman"/>
            </a:endParaRPr>
          </a:p>
          <a:p>
            <a:pPr marL="151130" marR="3676650">
              <a:lnSpc>
                <a:spcPct val="108400"/>
              </a:lnSpc>
              <a:spcBef>
                <a:spcPts val="5"/>
              </a:spcBef>
            </a:pPr>
            <a:r>
              <a:rPr dirty="0" sz="600">
                <a:latin typeface="Courier New"/>
                <a:cs typeface="Courier New"/>
              </a:rPr>
              <a:t>COMIENCE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NUEVO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CASO</a:t>
            </a:r>
            <a:r>
              <a:rPr dirty="0" sz="600" spc="8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DATOS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--NOSORT-</a:t>
            </a:r>
            <a:r>
              <a:rPr dirty="0" sz="600" spc="-50">
                <a:latin typeface="Courier New"/>
                <a:cs typeface="Courier New"/>
              </a:rPr>
              <a:t>- </a:t>
            </a:r>
            <a:r>
              <a:rPr dirty="0" sz="600">
                <a:latin typeface="Courier New"/>
                <a:cs typeface="Courier New"/>
              </a:rPr>
              <a:t>MÓDULO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BASE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DATOS</a:t>
            </a:r>
            <a:endParaRPr sz="600">
              <a:latin typeface="Courier New"/>
              <a:cs typeface="Courier New"/>
            </a:endParaRPr>
          </a:p>
        </p:txBody>
      </p:sp>
      <p:grpSp>
        <p:nvGrpSpPr>
          <p:cNvPr id="13" name="object 13" descr=""/>
          <p:cNvGrpSpPr/>
          <p:nvPr/>
        </p:nvGrpSpPr>
        <p:grpSpPr>
          <a:xfrm>
            <a:off x="368299" y="4002694"/>
            <a:ext cx="502284" cy="13335"/>
            <a:chOff x="368299" y="4002694"/>
            <a:chExt cx="502284" cy="13335"/>
          </a:xfrm>
        </p:grpSpPr>
        <p:sp>
          <p:nvSpPr>
            <p:cNvPr id="14" name="object 14" descr=""/>
            <p:cNvSpPr/>
            <p:nvPr/>
          </p:nvSpPr>
          <p:spPr>
            <a:xfrm>
              <a:off x="368299" y="4002694"/>
              <a:ext cx="502284" cy="6985"/>
            </a:xfrm>
            <a:custGeom>
              <a:avLst/>
              <a:gdLst/>
              <a:ahLst/>
              <a:cxnLst/>
              <a:rect l="l" t="t" r="r" b="b"/>
              <a:pathLst>
                <a:path w="502284" h="6985">
                  <a:moveTo>
                    <a:pt x="502202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502202" y="0"/>
                  </a:lnTo>
                  <a:lnTo>
                    <a:pt x="502202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368287" y="4002696"/>
              <a:ext cx="502284" cy="13335"/>
            </a:xfrm>
            <a:custGeom>
              <a:avLst/>
              <a:gdLst/>
              <a:ahLst/>
              <a:cxnLst/>
              <a:rect l="l" t="t" r="r" b="b"/>
              <a:pathLst>
                <a:path w="502284" h="13335">
                  <a:moveTo>
                    <a:pt x="502208" y="0"/>
                  </a:moveTo>
                  <a:lnTo>
                    <a:pt x="495604" y="6604"/>
                  </a:lnTo>
                  <a:lnTo>
                    <a:pt x="0" y="6604"/>
                  </a:lnTo>
                  <a:lnTo>
                    <a:pt x="0" y="13220"/>
                  </a:lnTo>
                  <a:lnTo>
                    <a:pt x="495604" y="13220"/>
                  </a:lnTo>
                  <a:lnTo>
                    <a:pt x="502208" y="13220"/>
                  </a:lnTo>
                  <a:lnTo>
                    <a:pt x="502208" y="6604"/>
                  </a:lnTo>
                  <a:lnTo>
                    <a:pt x="502208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368299" y="4002694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" name="object 17" descr=""/>
          <p:cNvSpPr txBox="1"/>
          <p:nvPr/>
        </p:nvSpPr>
        <p:spPr>
          <a:xfrm>
            <a:off x="379553" y="4062697"/>
            <a:ext cx="48450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Page</a:t>
            </a:r>
            <a:r>
              <a:rPr dirty="0" sz="800" spc="6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182</a:t>
            </a:r>
            <a:endParaRPr sz="800">
              <a:latin typeface="Arial"/>
              <a:cs typeface="Arial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4518595" y="4234503"/>
            <a:ext cx="83375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8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avanzado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9" name="object 19" descr=""/>
          <p:cNvSpPr/>
          <p:nvPr/>
        </p:nvSpPr>
        <p:spPr>
          <a:xfrm>
            <a:off x="3749365" y="5073472"/>
            <a:ext cx="95250" cy="0"/>
          </a:xfrm>
          <a:custGeom>
            <a:avLst/>
            <a:gdLst/>
            <a:ahLst/>
            <a:cxnLst/>
            <a:rect l="l" t="t" r="r" b="b"/>
            <a:pathLst>
              <a:path w="95250" h="0">
                <a:moveTo>
                  <a:pt x="0" y="0"/>
                </a:moveTo>
                <a:lnTo>
                  <a:pt x="95169" y="0"/>
                </a:lnTo>
              </a:path>
            </a:pathLst>
          </a:custGeom>
          <a:ln w="325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" name="object 20" descr=""/>
          <p:cNvSpPr/>
          <p:nvPr/>
        </p:nvSpPr>
        <p:spPr>
          <a:xfrm>
            <a:off x="4177629" y="5073472"/>
            <a:ext cx="95250" cy="0"/>
          </a:xfrm>
          <a:custGeom>
            <a:avLst/>
            <a:gdLst/>
            <a:ahLst/>
            <a:cxnLst/>
            <a:rect l="l" t="t" r="r" b="b"/>
            <a:pathLst>
              <a:path w="95250" h="0">
                <a:moveTo>
                  <a:pt x="0" y="0"/>
                </a:moveTo>
                <a:lnTo>
                  <a:pt x="95169" y="0"/>
                </a:lnTo>
              </a:path>
            </a:pathLst>
          </a:custGeom>
          <a:ln w="325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" name="object 21" descr=""/>
          <p:cNvSpPr/>
          <p:nvPr/>
        </p:nvSpPr>
        <p:spPr>
          <a:xfrm>
            <a:off x="4558308" y="5073472"/>
            <a:ext cx="95250" cy="0"/>
          </a:xfrm>
          <a:custGeom>
            <a:avLst/>
            <a:gdLst/>
            <a:ahLst/>
            <a:cxnLst/>
            <a:rect l="l" t="t" r="r" b="b"/>
            <a:pathLst>
              <a:path w="95250" h="0">
                <a:moveTo>
                  <a:pt x="0" y="0"/>
                </a:moveTo>
                <a:lnTo>
                  <a:pt x="95169" y="0"/>
                </a:lnTo>
              </a:path>
            </a:pathLst>
          </a:custGeom>
          <a:ln w="325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" name="object 22" descr=""/>
          <p:cNvSpPr txBox="1"/>
          <p:nvPr/>
        </p:nvSpPr>
        <p:spPr>
          <a:xfrm>
            <a:off x="976745" y="4664019"/>
            <a:ext cx="3642360" cy="112522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Courier New"/>
                <a:cs typeface="Courier New"/>
              </a:rPr>
              <a:t>$</a:t>
            </a:r>
            <a:r>
              <a:rPr dirty="0" sz="600" spc="2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BORRAR</a:t>
            </a: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60"/>
              </a:spcBef>
              <a:tabLst>
                <a:tab pos="535940" algn="l"/>
              </a:tabLst>
            </a:pPr>
            <a:r>
              <a:rPr dirty="0" sz="600">
                <a:latin typeface="Courier New"/>
                <a:cs typeface="Courier New"/>
              </a:rPr>
              <a:t>ARG, U </a:t>
            </a:r>
            <a:r>
              <a:rPr dirty="0" u="sng" sz="6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600">
                <a:latin typeface="Courier New"/>
                <a:cs typeface="Courier New"/>
              </a:rPr>
              <a:t>,</a:t>
            </a:r>
            <a:r>
              <a:rPr dirty="0" sz="600" spc="3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POS</a:t>
            </a:r>
            <a:r>
              <a:rPr dirty="0" sz="600" spc="35">
                <a:latin typeface="Courier New"/>
                <a:cs typeface="Courier New"/>
              </a:rPr>
              <a:t> </a:t>
            </a:r>
            <a:r>
              <a:rPr dirty="0" u="sng" sz="600" spc="4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sz="600">
                <a:latin typeface="Courier New"/>
                <a:cs typeface="Courier New"/>
              </a:rPr>
              <a:t>,</a:t>
            </a:r>
            <a:r>
              <a:rPr dirty="0" sz="600" spc="4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NEG</a:t>
            </a:r>
            <a:r>
              <a:rPr dirty="0" sz="600" spc="35">
                <a:latin typeface="Courier New"/>
                <a:cs typeface="Courier New"/>
              </a:rPr>
              <a:t> </a:t>
            </a:r>
            <a:r>
              <a:rPr dirty="0" u="sng" sz="600" spc="4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sz="600">
                <a:latin typeface="Courier New"/>
                <a:cs typeface="Courier New"/>
              </a:rPr>
              <a:t>,</a:t>
            </a:r>
            <a:r>
              <a:rPr dirty="0" sz="600" spc="4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REFPOS,</a:t>
            </a:r>
            <a:r>
              <a:rPr dirty="0" sz="600" spc="3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REFNEG,</a:t>
            </a:r>
            <a:r>
              <a:rPr dirty="0" sz="600" spc="3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ANGLE_,</a:t>
            </a:r>
            <a:r>
              <a:rPr dirty="0" sz="600" spc="4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Rsnub_,</a:t>
            </a:r>
            <a:r>
              <a:rPr dirty="0" sz="600" spc="3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Csnub_</a:t>
            </a: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60"/>
              </a:spcBef>
            </a:pPr>
            <a:r>
              <a:rPr dirty="0" sz="600">
                <a:latin typeface="Courier New"/>
                <a:cs typeface="Courier New"/>
              </a:rPr>
              <a:t>NUM,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ANGLE_,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Rsnub_,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Csnub_</a:t>
            </a:r>
            <a:endParaRPr sz="600">
              <a:latin typeface="Courier New"/>
              <a:cs typeface="Courier New"/>
            </a:endParaRPr>
          </a:p>
          <a:p>
            <a:pPr marL="12700" marR="5080">
              <a:lnSpc>
                <a:spcPct val="108400"/>
              </a:lnSpc>
              <a:tabLst>
                <a:tab pos="2867660" algn="l"/>
                <a:tab pos="3295650" algn="l"/>
              </a:tabLst>
            </a:pPr>
            <a:r>
              <a:rPr dirty="0" sz="600">
                <a:latin typeface="Courier New"/>
                <a:cs typeface="Courier New"/>
              </a:rPr>
              <a:t>DUM,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PULS1_,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PULS2_,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PULS3_,</a:t>
            </a:r>
            <a:r>
              <a:rPr dirty="0" sz="600" spc="8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PULS4_,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PULS5_,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PULS6_,</a:t>
            </a:r>
            <a:r>
              <a:rPr dirty="0" sz="600" spc="85">
                <a:latin typeface="Courier New"/>
                <a:cs typeface="Courier New"/>
              </a:rPr>
              <a:t> </a:t>
            </a:r>
            <a:r>
              <a:rPr dirty="0" sz="600" spc="-20">
                <a:latin typeface="Courier New"/>
                <a:cs typeface="Courier New"/>
              </a:rPr>
              <a:t>MID1</a:t>
            </a:r>
            <a:r>
              <a:rPr dirty="0" sz="600">
                <a:latin typeface="Courier New"/>
                <a:cs typeface="Courier New"/>
              </a:rPr>
              <a:t>	,</a:t>
            </a:r>
            <a:r>
              <a:rPr dirty="0" sz="600" spc="20">
                <a:latin typeface="Courier New"/>
                <a:cs typeface="Courier New"/>
              </a:rPr>
              <a:t> </a:t>
            </a:r>
            <a:r>
              <a:rPr dirty="0" sz="600" spc="-20">
                <a:latin typeface="Courier New"/>
                <a:cs typeface="Courier New"/>
              </a:rPr>
              <a:t>MID2</a:t>
            </a:r>
            <a:r>
              <a:rPr dirty="0" sz="600">
                <a:latin typeface="Courier New"/>
                <a:cs typeface="Courier New"/>
              </a:rPr>
              <a:t>	,</a:t>
            </a:r>
            <a:r>
              <a:rPr dirty="0" sz="600" spc="20">
                <a:latin typeface="Courier New"/>
                <a:cs typeface="Courier New"/>
              </a:rPr>
              <a:t> </a:t>
            </a:r>
            <a:r>
              <a:rPr dirty="0" sz="600" spc="-20">
                <a:latin typeface="Courier New"/>
                <a:cs typeface="Courier New"/>
              </a:rPr>
              <a:t>MID3 </a:t>
            </a:r>
            <a:r>
              <a:rPr dirty="0" sz="600">
                <a:latin typeface="Courier New"/>
                <a:cs typeface="Courier New"/>
              </a:rPr>
              <a:t>DUM,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GATE1_,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GATE2_,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GATE3_,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GATE4_,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GATE5_,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GATE6_,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VAC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u="sng" sz="600" spc="48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sz="600">
                <a:latin typeface="Courier New"/>
                <a:cs typeface="Courier New"/>
              </a:rPr>
              <a:t>,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RAMP1_,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COMP1_</a:t>
            </a: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600">
                <a:latin typeface="Courier New"/>
                <a:cs typeface="Courier New"/>
              </a:rPr>
              <a:t>DUM,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DCMP1_,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DLY60D</a:t>
            </a: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60"/>
              </a:spcBef>
            </a:pPr>
            <a:r>
              <a:rPr dirty="0" sz="600">
                <a:latin typeface="Courier New"/>
                <a:cs typeface="Courier New"/>
              </a:rPr>
              <a:t>/</a:t>
            </a:r>
            <a:r>
              <a:rPr dirty="0" sz="600" spc="20">
                <a:latin typeface="Courier New"/>
                <a:cs typeface="Courier New"/>
              </a:rPr>
              <a:t> </a:t>
            </a:r>
            <a:r>
              <a:rPr dirty="0" sz="600" spc="-20">
                <a:latin typeface="Courier New"/>
                <a:cs typeface="Courier New"/>
              </a:rPr>
              <a:t>TACS</a:t>
            </a: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60"/>
              </a:spcBef>
            </a:pPr>
            <a:r>
              <a:rPr dirty="0" sz="600">
                <a:latin typeface="Courier New"/>
                <a:cs typeface="Courier New"/>
              </a:rPr>
              <a:t>11DLY60D</a:t>
            </a:r>
            <a:r>
              <a:rPr dirty="0" sz="600" spc="9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.002777778</a:t>
            </a: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65"/>
              </a:spcBef>
            </a:pPr>
            <a:r>
              <a:rPr dirty="0" sz="600" spc="-10">
                <a:latin typeface="Courier New"/>
                <a:cs typeface="Courier New"/>
              </a:rPr>
              <a:t>90REFPOS</a:t>
            </a: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60"/>
              </a:spcBef>
            </a:pPr>
            <a:r>
              <a:rPr dirty="0" sz="600" spc="-10">
                <a:latin typeface="Courier New"/>
                <a:cs typeface="Courier New"/>
              </a:rPr>
              <a:t>90REFNEG</a:t>
            </a: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411480" algn="l"/>
              </a:tabLst>
            </a:pPr>
            <a:r>
              <a:rPr dirty="0" sz="600" spc="-10">
                <a:latin typeface="Courier New"/>
                <a:cs typeface="Courier New"/>
              </a:rPr>
              <a:t>98VAC</a:t>
            </a:r>
            <a:r>
              <a:rPr dirty="0" u="sng" sz="6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600" spc="120">
                <a:latin typeface="Times New Roman"/>
                <a:cs typeface="Times New Roman"/>
              </a:rPr>
              <a:t> </a:t>
            </a:r>
            <a:r>
              <a:rPr dirty="0" sz="600">
                <a:latin typeface="Courier New"/>
                <a:cs typeface="Courier New"/>
              </a:rPr>
              <a:t>=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REFPOS-REFNEG</a:t>
            </a:r>
            <a:endParaRPr sz="600">
              <a:latin typeface="Courier New"/>
              <a:cs typeface="Courier New"/>
            </a:endParaRPr>
          </a:p>
        </p:txBody>
      </p:sp>
      <p:sp>
        <p:nvSpPr>
          <p:cNvPr id="33" name="object 33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34" name="object 34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167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23" name="object 23" descr=""/>
          <p:cNvSpPr txBox="1"/>
          <p:nvPr/>
        </p:nvSpPr>
        <p:spPr>
          <a:xfrm>
            <a:off x="3798330" y="5767543"/>
            <a:ext cx="1043305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  <a:tabLst>
                <a:tab pos="1029969" algn="l"/>
              </a:tabLst>
            </a:pPr>
            <a:r>
              <a:rPr dirty="0" sz="600">
                <a:latin typeface="Courier New"/>
                <a:cs typeface="Courier New"/>
              </a:rPr>
              <a:t>120.00</a:t>
            </a:r>
            <a:r>
              <a:rPr dirty="0" sz="600" spc="9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0.0</a:t>
            </a:r>
            <a:r>
              <a:rPr dirty="0" sz="600" spc="9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1.0VAC</a:t>
            </a:r>
            <a:r>
              <a:rPr dirty="0" sz="600" spc="10">
                <a:latin typeface="Courier New"/>
                <a:cs typeface="Courier New"/>
              </a:rPr>
              <a:t> </a:t>
            </a:r>
            <a:r>
              <a:rPr dirty="0" u="sng" sz="6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976745" y="5767543"/>
            <a:ext cx="2167255" cy="1726564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Courier New"/>
                <a:cs typeface="Courier New"/>
              </a:rPr>
              <a:t>98RAMP1_58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+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UNIDAD</a:t>
            </a: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60"/>
              </a:spcBef>
            </a:pPr>
            <a:r>
              <a:rPr dirty="0" sz="600">
                <a:latin typeface="Courier New"/>
                <a:cs typeface="Courier New"/>
              </a:rPr>
              <a:t>98COMP1_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=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(RAMP1_-ANGLE_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/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180)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.AND.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UNIDAD</a:t>
            </a: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60"/>
              </a:spcBef>
            </a:pPr>
            <a:r>
              <a:rPr dirty="0" sz="600">
                <a:latin typeface="Courier New"/>
                <a:cs typeface="Courier New"/>
              </a:rPr>
              <a:t>98DCMP1_54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+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COMP1_</a:t>
            </a: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600">
                <a:latin typeface="Courier New"/>
                <a:cs typeface="Courier New"/>
              </a:rPr>
              <a:t>98PULS1_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=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.NOT.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DCMP1_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.AND.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COMP1_</a:t>
            </a: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60"/>
              </a:spcBef>
            </a:pPr>
            <a:r>
              <a:rPr dirty="0" sz="600">
                <a:latin typeface="Courier New"/>
                <a:cs typeface="Courier New"/>
              </a:rPr>
              <a:t>98PULS2_54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+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PULS1_</a:t>
            </a: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60"/>
              </a:spcBef>
            </a:pPr>
            <a:r>
              <a:rPr dirty="0" sz="600">
                <a:latin typeface="Courier New"/>
                <a:cs typeface="Courier New"/>
              </a:rPr>
              <a:t>98PULS3_54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+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PULS2_</a:t>
            </a: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65"/>
              </a:spcBef>
            </a:pPr>
            <a:r>
              <a:rPr dirty="0" sz="600">
                <a:latin typeface="Courier New"/>
                <a:cs typeface="Courier New"/>
              </a:rPr>
              <a:t>98PULS4_54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+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PULS3_</a:t>
            </a: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60"/>
              </a:spcBef>
            </a:pPr>
            <a:r>
              <a:rPr dirty="0" sz="600">
                <a:latin typeface="Courier New"/>
                <a:cs typeface="Courier New"/>
              </a:rPr>
              <a:t>98PULS5_54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+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PULS4_</a:t>
            </a: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600">
                <a:latin typeface="Courier New"/>
                <a:cs typeface="Courier New"/>
              </a:rPr>
              <a:t>98PULS6_54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+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PULS5_</a:t>
            </a: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60"/>
              </a:spcBef>
            </a:pPr>
            <a:r>
              <a:rPr dirty="0" sz="600">
                <a:latin typeface="Courier New"/>
                <a:cs typeface="Courier New"/>
              </a:rPr>
              <a:t>98GATE1_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=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PULS1_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.OR.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PULS2_</a:t>
            </a: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60"/>
              </a:spcBef>
            </a:pPr>
            <a:r>
              <a:rPr dirty="0" sz="600">
                <a:latin typeface="Courier New"/>
                <a:cs typeface="Courier New"/>
              </a:rPr>
              <a:t>98GATE2_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=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PULS2_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.OR.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PULS3_</a:t>
            </a: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60"/>
              </a:spcBef>
            </a:pPr>
            <a:r>
              <a:rPr dirty="0" sz="600">
                <a:latin typeface="Courier New"/>
                <a:cs typeface="Courier New"/>
              </a:rPr>
              <a:t>98GATE3_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=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PULS3_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.OR.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PULS4_</a:t>
            </a: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65"/>
              </a:spcBef>
            </a:pPr>
            <a:r>
              <a:rPr dirty="0" sz="600">
                <a:latin typeface="Courier New"/>
                <a:cs typeface="Courier New"/>
              </a:rPr>
              <a:t>98GATE4_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=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PULS4_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.OR.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PULS5_</a:t>
            </a: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600">
                <a:latin typeface="Courier New"/>
                <a:cs typeface="Courier New"/>
              </a:rPr>
              <a:t>98GATE5_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=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PULS5_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.OR.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PULS6_</a:t>
            </a: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60"/>
              </a:spcBef>
            </a:pPr>
            <a:r>
              <a:rPr dirty="0" sz="600">
                <a:latin typeface="Courier New"/>
                <a:cs typeface="Courier New"/>
              </a:rPr>
              <a:t>98GATE6_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=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PULS6_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.OR.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PULS1_</a:t>
            </a: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60"/>
              </a:spcBef>
            </a:pPr>
            <a:r>
              <a:rPr dirty="0" sz="600" spc="-10">
                <a:latin typeface="Courier New"/>
                <a:cs typeface="Courier New"/>
              </a:rPr>
              <a:t>/RAMA</a:t>
            </a: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60"/>
              </a:spcBef>
            </a:pPr>
            <a:r>
              <a:rPr dirty="0" sz="600">
                <a:latin typeface="Courier New"/>
                <a:cs typeface="Courier New"/>
              </a:rPr>
              <a:t>$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VINTAGE,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spc="-50">
                <a:latin typeface="Courier New"/>
                <a:cs typeface="Courier New"/>
              </a:rPr>
              <a:t>0</a:t>
            </a:r>
            <a:endParaRPr sz="600">
              <a:latin typeface="Courier New"/>
              <a:cs typeface="Courier New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4135335" y="5965781"/>
            <a:ext cx="31115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Courier New"/>
                <a:cs typeface="Courier New"/>
              </a:rPr>
              <a:t>5.0E-</a:t>
            </a:r>
            <a:r>
              <a:rPr dirty="0" sz="600" spc="-50">
                <a:latin typeface="Courier New"/>
                <a:cs typeface="Courier New"/>
              </a:rPr>
              <a:t>3</a:t>
            </a:r>
            <a:endParaRPr sz="600">
              <a:latin typeface="Courier New"/>
              <a:cs typeface="Courier New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4815952" y="6170627"/>
            <a:ext cx="311150" cy="523875"/>
          </a:xfrm>
          <a:prstGeom prst="rect">
            <a:avLst/>
          </a:prstGeom>
        </p:spPr>
        <p:txBody>
          <a:bodyPr wrap="square" lIns="0" tIns="6350" rIns="0" bIns="0" rtlCol="0" vert="horz">
            <a:spAutoFit/>
          </a:bodyPr>
          <a:lstStyle/>
          <a:p>
            <a:pPr algn="just" marL="12700" marR="5080">
              <a:lnSpc>
                <a:spcPct val="110200"/>
              </a:lnSpc>
              <a:spcBef>
                <a:spcPts val="50"/>
              </a:spcBef>
            </a:pPr>
            <a:r>
              <a:rPr dirty="0" sz="600" spc="-10">
                <a:latin typeface="Courier New"/>
                <a:cs typeface="Courier New"/>
              </a:rPr>
              <a:t>DLY60D DLY60D DLY60D DLY60D DLY60D</a:t>
            </a:r>
            <a:endParaRPr sz="600">
              <a:latin typeface="Courier New"/>
              <a:cs typeface="Courier New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2443705" y="7472389"/>
            <a:ext cx="644525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Courier New"/>
                <a:cs typeface="Courier New"/>
              </a:rPr>
              <a:t>Rsnub_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Csnub_</a:t>
            </a:r>
            <a:endParaRPr sz="600">
              <a:latin typeface="Courier New"/>
              <a:cs typeface="Courier New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976745" y="7461816"/>
            <a:ext cx="1358265" cy="1439545"/>
          </a:xfrm>
          <a:prstGeom prst="rect">
            <a:avLst/>
          </a:prstGeom>
        </p:spPr>
        <p:txBody>
          <a:bodyPr wrap="square" lIns="0" tIns="26034" rIns="0" bIns="0" rtlCol="0" vert="horz">
            <a:spAutoFit/>
          </a:bodyPr>
          <a:lstStyle/>
          <a:p>
            <a:pPr marL="124460">
              <a:lnSpc>
                <a:spcPct val="100000"/>
              </a:lnSpc>
              <a:spcBef>
                <a:spcPts val="204"/>
              </a:spcBef>
              <a:tabLst>
                <a:tab pos="648335" algn="l"/>
              </a:tabLst>
            </a:pPr>
            <a:r>
              <a:rPr dirty="0" sz="600">
                <a:latin typeface="Courier New"/>
                <a:cs typeface="Courier New"/>
              </a:rPr>
              <a:t>POS</a:t>
            </a:r>
            <a:r>
              <a:rPr dirty="0" u="sng" sz="600" spc="42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sz="600" spc="-50">
                <a:latin typeface="Courier New"/>
                <a:cs typeface="Courier New"/>
              </a:rPr>
              <a:t>U</a:t>
            </a:r>
            <a:r>
              <a:rPr dirty="0" u="sng" sz="6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600" spc="-50">
                <a:latin typeface="Courier New"/>
                <a:cs typeface="Courier New"/>
              </a:rPr>
              <a:t>A</a:t>
            </a:r>
            <a:endParaRPr sz="600">
              <a:latin typeface="Courier New"/>
              <a:cs typeface="Courier New"/>
            </a:endParaRPr>
          </a:p>
          <a:p>
            <a:pPr algn="just" marL="124460" marR="82550">
              <a:lnSpc>
                <a:spcPct val="108400"/>
              </a:lnSpc>
              <a:spcBef>
                <a:spcPts val="55"/>
              </a:spcBef>
            </a:pPr>
            <a:r>
              <a:rPr dirty="0" sz="600">
                <a:latin typeface="Courier New"/>
                <a:cs typeface="Courier New"/>
              </a:rPr>
              <a:t>POS</a:t>
            </a:r>
            <a:r>
              <a:rPr dirty="0" u="sng" sz="600" spc="42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sz="600">
                <a:latin typeface="Courier New"/>
                <a:cs typeface="Courier New"/>
              </a:rPr>
              <a:t>U</a:t>
            </a:r>
            <a:r>
              <a:rPr dirty="0" u="sng" sz="600" spc="35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 </a:t>
            </a:r>
            <a:r>
              <a:rPr dirty="0" sz="600">
                <a:latin typeface="Courier New"/>
                <a:cs typeface="Courier New"/>
              </a:rPr>
              <a:t>BPOS</a:t>
            </a:r>
            <a:r>
              <a:rPr dirty="0" u="sng" sz="600" spc="42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sz="600">
                <a:latin typeface="Courier New"/>
                <a:cs typeface="Courier New"/>
              </a:rPr>
              <a:t>U</a:t>
            </a:r>
            <a:r>
              <a:rPr dirty="0" u="sng" sz="600" spc="36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 </a:t>
            </a:r>
            <a:r>
              <a:rPr dirty="0" sz="600" spc="-50">
                <a:latin typeface="Courier New"/>
                <a:cs typeface="Courier New"/>
              </a:rPr>
              <a:t>A </a:t>
            </a:r>
            <a:r>
              <a:rPr dirty="0" sz="600">
                <a:latin typeface="Courier New"/>
                <a:cs typeface="Courier New"/>
              </a:rPr>
              <a:t>POS</a:t>
            </a:r>
            <a:r>
              <a:rPr dirty="0" u="sng" sz="600" spc="42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sz="600">
                <a:latin typeface="Courier New"/>
                <a:cs typeface="Courier New"/>
              </a:rPr>
              <a:t>U</a:t>
            </a:r>
            <a:r>
              <a:rPr dirty="0" u="sng" sz="600" spc="35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 </a:t>
            </a:r>
            <a:r>
              <a:rPr dirty="0" sz="600">
                <a:latin typeface="Courier New"/>
                <a:cs typeface="Courier New"/>
              </a:rPr>
              <a:t>CPOS</a:t>
            </a:r>
            <a:r>
              <a:rPr dirty="0" u="sng" sz="600" spc="42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sz="600">
                <a:latin typeface="Courier New"/>
                <a:cs typeface="Courier New"/>
              </a:rPr>
              <a:t>U</a:t>
            </a:r>
            <a:r>
              <a:rPr dirty="0" u="sng" sz="600" spc="36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 </a:t>
            </a:r>
            <a:r>
              <a:rPr dirty="0" sz="600" spc="-50">
                <a:latin typeface="Courier New"/>
                <a:cs typeface="Courier New"/>
              </a:rPr>
              <a:t>A </a:t>
            </a:r>
            <a:r>
              <a:rPr dirty="0" sz="600">
                <a:latin typeface="Courier New"/>
                <a:cs typeface="Courier New"/>
              </a:rPr>
              <a:t>U</a:t>
            </a:r>
            <a:r>
              <a:rPr dirty="0" u="sng" sz="600" spc="35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 </a:t>
            </a:r>
            <a:r>
              <a:rPr dirty="0" sz="600">
                <a:latin typeface="Courier New"/>
                <a:cs typeface="Courier New"/>
              </a:rPr>
              <a:t>ANEG</a:t>
            </a:r>
            <a:r>
              <a:rPr dirty="0" u="sng" sz="600" spc="42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sz="600">
                <a:latin typeface="Courier New"/>
                <a:cs typeface="Courier New"/>
              </a:rPr>
              <a:t>POS</a:t>
            </a:r>
            <a:r>
              <a:rPr dirty="0" u="sng" sz="600" spc="42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sz="600">
                <a:latin typeface="Courier New"/>
                <a:cs typeface="Courier New"/>
              </a:rPr>
              <a:t>U</a:t>
            </a:r>
            <a:r>
              <a:rPr dirty="0" u="sng" sz="600" spc="36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 </a:t>
            </a:r>
            <a:r>
              <a:rPr dirty="0" sz="600" spc="-50">
                <a:latin typeface="Courier New"/>
                <a:cs typeface="Courier New"/>
              </a:rPr>
              <a:t>A </a:t>
            </a:r>
            <a:r>
              <a:rPr dirty="0" sz="600">
                <a:latin typeface="Courier New"/>
                <a:cs typeface="Courier New"/>
              </a:rPr>
              <a:t>U</a:t>
            </a:r>
            <a:r>
              <a:rPr dirty="0" u="sng" sz="600" spc="35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 </a:t>
            </a:r>
            <a:r>
              <a:rPr dirty="0" sz="600">
                <a:latin typeface="Courier New"/>
                <a:cs typeface="Courier New"/>
              </a:rPr>
              <a:t>BNEG</a:t>
            </a:r>
            <a:r>
              <a:rPr dirty="0" u="sng" sz="600" spc="42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sz="600">
                <a:latin typeface="Courier New"/>
                <a:cs typeface="Courier New"/>
              </a:rPr>
              <a:t>POS</a:t>
            </a:r>
            <a:r>
              <a:rPr dirty="0" u="sng" sz="600" spc="42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sz="600">
                <a:latin typeface="Courier New"/>
                <a:cs typeface="Courier New"/>
              </a:rPr>
              <a:t>U</a:t>
            </a:r>
            <a:r>
              <a:rPr dirty="0" u="sng" sz="600" spc="36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 </a:t>
            </a:r>
            <a:r>
              <a:rPr dirty="0" sz="600" spc="-50">
                <a:latin typeface="Courier New"/>
                <a:cs typeface="Courier New"/>
              </a:rPr>
              <a:t>A </a:t>
            </a:r>
            <a:r>
              <a:rPr dirty="0" sz="600">
                <a:latin typeface="Courier New"/>
                <a:cs typeface="Courier New"/>
              </a:rPr>
              <a:t>U</a:t>
            </a:r>
            <a:r>
              <a:rPr dirty="0" u="sng" sz="600" spc="35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 </a:t>
            </a:r>
            <a:r>
              <a:rPr dirty="0" sz="600">
                <a:latin typeface="Courier New"/>
                <a:cs typeface="Courier New"/>
              </a:rPr>
              <a:t>CNEG</a:t>
            </a:r>
            <a:r>
              <a:rPr dirty="0" u="sng" sz="600" spc="42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sz="600">
                <a:latin typeface="Courier New"/>
                <a:cs typeface="Courier New"/>
              </a:rPr>
              <a:t>POS</a:t>
            </a:r>
            <a:r>
              <a:rPr dirty="0" u="sng" sz="600" spc="42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sz="600">
                <a:latin typeface="Courier New"/>
                <a:cs typeface="Courier New"/>
              </a:rPr>
              <a:t>U</a:t>
            </a:r>
            <a:r>
              <a:rPr dirty="0" u="sng" sz="600" spc="36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 </a:t>
            </a:r>
            <a:r>
              <a:rPr dirty="0" sz="600" spc="-50">
                <a:latin typeface="Courier New"/>
                <a:cs typeface="Courier New"/>
              </a:rPr>
              <a:t>A</a:t>
            </a: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600" spc="-10">
                <a:latin typeface="Courier New"/>
                <a:cs typeface="Courier New"/>
              </a:rPr>
              <a:t>/CAMBIAR</a:t>
            </a: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60"/>
              </a:spcBef>
              <a:tabLst>
                <a:tab pos="345440" algn="l"/>
                <a:tab pos="696595" algn="l"/>
              </a:tabLst>
            </a:pPr>
            <a:r>
              <a:rPr dirty="0" sz="600" spc="-25">
                <a:latin typeface="Courier New"/>
                <a:cs typeface="Courier New"/>
              </a:rPr>
              <a:t>11U</a:t>
            </a:r>
            <a:r>
              <a:rPr dirty="0" u="sng" sz="6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600" spc="-20">
                <a:latin typeface="Courier New"/>
                <a:cs typeface="Courier New"/>
              </a:rPr>
              <a:t>APOS</a:t>
            </a:r>
            <a:r>
              <a:rPr dirty="0" u="sng" sz="6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endParaRPr sz="6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60"/>
              </a:spcBef>
              <a:tabLst>
                <a:tab pos="345440" algn="l"/>
                <a:tab pos="696595" algn="l"/>
              </a:tabLst>
            </a:pPr>
            <a:r>
              <a:rPr dirty="0" sz="600" spc="-25">
                <a:latin typeface="Courier New"/>
                <a:cs typeface="Courier New"/>
              </a:rPr>
              <a:t>11U</a:t>
            </a:r>
            <a:r>
              <a:rPr dirty="0" u="sng" sz="6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600" spc="-20">
                <a:latin typeface="Courier New"/>
                <a:cs typeface="Courier New"/>
              </a:rPr>
              <a:t>BPOS</a:t>
            </a:r>
            <a:r>
              <a:rPr dirty="0" u="sng" sz="6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endParaRPr sz="6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60"/>
              </a:spcBef>
              <a:tabLst>
                <a:tab pos="345440" algn="l"/>
                <a:tab pos="696595" algn="l"/>
              </a:tabLst>
            </a:pPr>
            <a:r>
              <a:rPr dirty="0" sz="600" spc="-25">
                <a:latin typeface="Courier New"/>
                <a:cs typeface="Courier New"/>
              </a:rPr>
              <a:t>11U</a:t>
            </a:r>
            <a:r>
              <a:rPr dirty="0" u="sng" sz="6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600" spc="-20">
                <a:latin typeface="Courier New"/>
                <a:cs typeface="Courier New"/>
              </a:rPr>
              <a:t>CPOS</a:t>
            </a:r>
            <a:r>
              <a:rPr dirty="0" u="sng" sz="6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endParaRPr sz="6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14"/>
              </a:spcBef>
              <a:tabLst>
                <a:tab pos="631190" algn="l"/>
              </a:tabLst>
            </a:pPr>
            <a:r>
              <a:rPr dirty="0" sz="600">
                <a:latin typeface="Courier New"/>
                <a:cs typeface="Courier New"/>
              </a:rPr>
              <a:t>11NEG</a:t>
            </a:r>
            <a:r>
              <a:rPr dirty="0" u="sng" sz="600" spc="434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sz="600" spc="-50">
                <a:latin typeface="Courier New"/>
                <a:cs typeface="Courier New"/>
              </a:rPr>
              <a:t>U</a:t>
            </a:r>
            <a:r>
              <a:rPr dirty="0" u="sng" sz="6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600" spc="-50">
                <a:latin typeface="Courier New"/>
                <a:cs typeface="Courier New"/>
              </a:rPr>
              <a:t>A</a:t>
            </a: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60"/>
              </a:spcBef>
              <a:tabLst>
                <a:tab pos="631190" algn="l"/>
              </a:tabLst>
            </a:pPr>
            <a:r>
              <a:rPr dirty="0" sz="600">
                <a:latin typeface="Courier New"/>
                <a:cs typeface="Courier New"/>
              </a:rPr>
              <a:t>11NEG</a:t>
            </a:r>
            <a:r>
              <a:rPr dirty="0" u="sng" sz="600" spc="434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sz="600" spc="-50">
                <a:latin typeface="Courier New"/>
                <a:cs typeface="Courier New"/>
              </a:rPr>
              <a:t>U</a:t>
            </a:r>
            <a:r>
              <a:rPr dirty="0" u="sng" sz="6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600" spc="-50">
                <a:latin typeface="Courier New"/>
                <a:cs typeface="Courier New"/>
              </a:rPr>
              <a:t>B</a:t>
            </a: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60"/>
              </a:spcBef>
              <a:tabLst>
                <a:tab pos="631190" algn="l"/>
              </a:tabLst>
            </a:pPr>
            <a:r>
              <a:rPr dirty="0" sz="600">
                <a:latin typeface="Courier New"/>
                <a:cs typeface="Courier New"/>
              </a:rPr>
              <a:t>11NEG</a:t>
            </a:r>
            <a:r>
              <a:rPr dirty="0" u="sng" sz="600" spc="434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sz="600" spc="-50">
                <a:latin typeface="Courier New"/>
                <a:cs typeface="Courier New"/>
              </a:rPr>
              <a:t>U</a:t>
            </a:r>
            <a:r>
              <a:rPr dirty="0" u="sng" sz="6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600" spc="-50">
                <a:latin typeface="Courier New"/>
                <a:cs typeface="Courier New"/>
              </a:rPr>
              <a:t>C</a:t>
            </a: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60"/>
              </a:spcBef>
            </a:pPr>
            <a:r>
              <a:rPr dirty="0" sz="600">
                <a:latin typeface="Courier New"/>
                <a:cs typeface="Courier New"/>
              </a:rPr>
              <a:t>COMIENCE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NUEVO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CASO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DATOS</a:t>
            </a:r>
            <a:endParaRPr sz="600">
              <a:latin typeface="Courier New"/>
              <a:cs typeface="Courier New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4591282" y="8179437"/>
            <a:ext cx="311150" cy="622935"/>
          </a:xfrm>
          <a:prstGeom prst="rect">
            <a:avLst/>
          </a:prstGeom>
        </p:spPr>
        <p:txBody>
          <a:bodyPr wrap="square" lIns="0" tIns="6350" rIns="0" bIns="0" rtlCol="0" vert="horz">
            <a:spAutoFit/>
          </a:bodyPr>
          <a:lstStyle/>
          <a:p>
            <a:pPr algn="just" marL="12700" marR="5080">
              <a:lnSpc>
                <a:spcPct val="109800"/>
              </a:lnSpc>
              <a:spcBef>
                <a:spcPts val="50"/>
              </a:spcBef>
            </a:pPr>
            <a:r>
              <a:rPr dirty="0" sz="600" spc="-10">
                <a:latin typeface="Courier New"/>
                <a:cs typeface="Courier New"/>
              </a:rPr>
              <a:t>GATE1_ GATE3_ GATE5_ GATE4_ GATE6_ GATE2_</a:t>
            </a:r>
            <a:endParaRPr sz="600">
              <a:latin typeface="Courier New"/>
              <a:cs typeface="Courier New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2159564" y="8879878"/>
            <a:ext cx="2079625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Courier New"/>
                <a:cs typeface="Courier New"/>
              </a:rPr>
              <a:t>&lt;=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"C"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en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350">
                <a:latin typeface="Courier New"/>
                <a:cs typeface="Courier New"/>
              </a:rPr>
              <a:t>1ª</a:t>
            </a:r>
            <a:r>
              <a:rPr dirty="0" sz="350" spc="20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columna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es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obligatorio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aquí!</a:t>
            </a:r>
            <a:endParaRPr sz="600">
              <a:latin typeface="Courier New"/>
              <a:cs typeface="Courier New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976745" y="8869305"/>
            <a:ext cx="358775" cy="236854"/>
          </a:xfrm>
          <a:prstGeom prst="rect">
            <a:avLst/>
          </a:prstGeom>
        </p:spPr>
        <p:txBody>
          <a:bodyPr wrap="square" lIns="0" tIns="2603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04"/>
              </a:spcBef>
            </a:pPr>
            <a:r>
              <a:rPr dirty="0" sz="600" spc="-50">
                <a:latin typeface="Courier New"/>
                <a:cs typeface="Courier New"/>
              </a:rPr>
              <a:t>C</a:t>
            </a: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600">
                <a:latin typeface="Courier New"/>
                <a:cs typeface="Courier New"/>
              </a:rPr>
              <a:t>$</a:t>
            </a:r>
            <a:r>
              <a:rPr dirty="0" sz="600" spc="2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PUNCH</a:t>
            </a:r>
            <a:endParaRPr sz="600">
              <a:latin typeface="Courier New"/>
              <a:cs typeface="Courier New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831370" y="9084724"/>
            <a:ext cx="5130800" cy="1156970"/>
          </a:xfrm>
          <a:prstGeom prst="rect">
            <a:avLst/>
          </a:prstGeom>
        </p:spPr>
        <p:txBody>
          <a:bodyPr wrap="square" lIns="0" tIns="7620" rIns="0" bIns="0" rtlCol="0" vert="horz">
            <a:spAutoFit/>
          </a:bodyPr>
          <a:lstStyle/>
          <a:p>
            <a:pPr marL="157480" marR="3632200">
              <a:lnSpc>
                <a:spcPct val="108400"/>
              </a:lnSpc>
              <a:spcBef>
                <a:spcPts val="60"/>
              </a:spcBef>
            </a:pPr>
            <a:r>
              <a:rPr dirty="0" sz="600">
                <a:latin typeface="Courier New"/>
                <a:cs typeface="Courier New"/>
              </a:rPr>
              <a:t>COMIENCE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NUEVO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CASO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DATOS BLANCO</a:t>
            </a:r>
            <a:endParaRPr sz="600">
              <a:latin typeface="Courier New"/>
              <a:cs typeface="Courier New"/>
            </a:endParaRPr>
          </a:p>
          <a:p>
            <a:pPr marL="12700" marR="34925">
              <a:lnSpc>
                <a:spcPct val="119200"/>
              </a:lnSpc>
              <a:spcBef>
                <a:spcPts val="615"/>
              </a:spcBef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sección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encabezado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DBM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comienza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declaración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ARG</a:t>
            </a:r>
            <a:r>
              <a:rPr dirty="0" sz="800" spc="-204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después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solicitud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especial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ATP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tarjeta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MÓDULO</a:t>
            </a:r>
            <a:r>
              <a:rPr dirty="0" sz="800" spc="16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BASE</a:t>
            </a:r>
            <a:r>
              <a:rPr dirty="0" sz="800" spc="16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DE</a:t>
            </a:r>
            <a:r>
              <a:rPr dirty="0" sz="800" spc="16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DATOS.</a:t>
            </a:r>
            <a:r>
              <a:rPr dirty="0" sz="800" spc="160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función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variables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externas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(numérico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+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nodo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85"/>
              </a:spcBef>
            </a:pPr>
            <a:r>
              <a:rPr dirty="0" sz="800">
                <a:latin typeface="Times New Roman"/>
                <a:cs typeface="Times New Roman"/>
              </a:rPr>
              <a:t>nombres)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secuencia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argumentos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procedimiento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$</a:t>
            </a:r>
            <a:r>
              <a:rPr dirty="0" sz="800" spc="17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INCLUDE</a:t>
            </a:r>
            <a:r>
              <a:rPr dirty="0" sz="800" spc="-204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tarjeta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NUM</a:t>
            </a:r>
            <a:r>
              <a:rPr dirty="0" sz="800" spc="-210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dice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qué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  <a:spcBef>
                <a:spcPts val="50"/>
              </a:spcBef>
            </a:pP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argumentos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numéricos.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La</a:t>
            </a:r>
            <a:r>
              <a:rPr dirty="0" sz="800" spc="-195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tarjeta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DUM</a:t>
            </a:r>
            <a:r>
              <a:rPr dirty="0" sz="800" spc="-195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enumera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variables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ficticias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locales,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generalmente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son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internas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nombres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nodos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ficticios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único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y,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tanto,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permite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usar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mismo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DBM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varias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veces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caso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evitando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conflictos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DBM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describe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endParaRPr sz="8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5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3" name="object 3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4" name="object 4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678"/>
                  </a:lnTo>
                  <a:lnTo>
                    <a:pt x="142755" y="98678"/>
                  </a:lnTo>
                  <a:lnTo>
                    <a:pt x="136180" y="99986"/>
                  </a:lnTo>
                  <a:lnTo>
                    <a:pt x="104587" y="124182"/>
                  </a:lnTo>
                  <a:lnTo>
                    <a:pt x="98048" y="143385"/>
                  </a:lnTo>
                  <a:lnTo>
                    <a:pt x="98048" y="569369"/>
                  </a:lnTo>
                  <a:lnTo>
                    <a:pt x="117977" y="603813"/>
                  </a:lnTo>
                  <a:lnTo>
                    <a:pt x="142755" y="614076"/>
                  </a:lnTo>
                  <a:lnTo>
                    <a:pt x="1886711" y="614076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4076"/>
                  </a:moveTo>
                  <a:lnTo>
                    <a:pt x="1744971" y="614076"/>
                  </a:lnTo>
                  <a:lnTo>
                    <a:pt x="1751545" y="612768"/>
                  </a:lnTo>
                  <a:lnTo>
                    <a:pt x="1764174" y="607537"/>
                  </a:lnTo>
                  <a:lnTo>
                    <a:pt x="1788370" y="575944"/>
                  </a:lnTo>
                  <a:lnTo>
                    <a:pt x="1789678" y="569369"/>
                  </a:lnTo>
                  <a:lnTo>
                    <a:pt x="1789678" y="143385"/>
                  </a:lnTo>
                  <a:lnTo>
                    <a:pt x="1769748" y="108942"/>
                  </a:lnTo>
                  <a:lnTo>
                    <a:pt x="1744971" y="98678"/>
                  </a:lnTo>
                  <a:lnTo>
                    <a:pt x="1886711" y="98678"/>
                  </a:lnTo>
                  <a:lnTo>
                    <a:pt x="1886711" y="614076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2932176" y="500484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1982" y="528634"/>
                  </a:moveTo>
                  <a:lnTo>
                    <a:pt x="52863" y="528634"/>
                  </a:lnTo>
                  <a:lnTo>
                    <a:pt x="49392" y="528502"/>
                  </a:lnTo>
                  <a:lnTo>
                    <a:pt x="13028" y="510594"/>
                  </a:lnTo>
                  <a:lnTo>
                    <a:pt x="0" y="479207"/>
                  </a:lnTo>
                  <a:lnTo>
                    <a:pt x="0" y="475770"/>
                  </a:lnTo>
                  <a:lnTo>
                    <a:pt x="0" y="49361"/>
                  </a:lnTo>
                  <a:lnTo>
                    <a:pt x="17937" y="13017"/>
                  </a:lnTo>
                  <a:lnTo>
                    <a:pt x="52863" y="0"/>
                  </a:lnTo>
                  <a:lnTo>
                    <a:pt x="1651982" y="0"/>
                  </a:lnTo>
                  <a:lnTo>
                    <a:pt x="1691816" y="17775"/>
                  </a:lnTo>
                  <a:lnTo>
                    <a:pt x="1704845" y="49361"/>
                  </a:lnTo>
                  <a:lnTo>
                    <a:pt x="1704845" y="479207"/>
                  </a:lnTo>
                  <a:lnTo>
                    <a:pt x="1686907" y="515550"/>
                  </a:lnTo>
                  <a:lnTo>
                    <a:pt x="1655453" y="528502"/>
                  </a:lnTo>
                  <a:lnTo>
                    <a:pt x="1651982" y="52863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" name="object 6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171"/>
              <a:ext cx="145374" cy="145374"/>
            </a:xfrm>
            <a:prstGeom prst="rect">
              <a:avLst/>
            </a:prstGeom>
          </p:spPr>
        </p:pic>
      </p:grpSp>
      <p:sp>
        <p:nvSpPr>
          <p:cNvPr id="7" name="object 7" descr=""/>
          <p:cNvSpPr txBox="1"/>
          <p:nvPr/>
        </p:nvSpPr>
        <p:spPr>
          <a:xfrm>
            <a:off x="805970" y="111856"/>
            <a:ext cx="5636895" cy="1433830"/>
          </a:xfrm>
          <a:prstGeom prst="rect">
            <a:avLst/>
          </a:prstGeom>
        </p:spPr>
        <p:txBody>
          <a:bodyPr wrap="square" lIns="0" tIns="66040" rIns="0" bIns="0" rtlCol="0" vert="horz">
            <a:spAutoFit/>
          </a:bodyPr>
          <a:lstStyle/>
          <a:p>
            <a:pPr algn="ctr" marL="1143000">
              <a:lnSpc>
                <a:spcPct val="100000"/>
              </a:lnSpc>
              <a:spcBef>
                <a:spcPts val="52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  <a:p>
            <a:pPr marL="38100">
              <a:lnSpc>
                <a:spcPts val="869"/>
              </a:lnSpc>
              <a:spcBef>
                <a:spcPts val="465"/>
              </a:spcBef>
            </a:pPr>
            <a:r>
              <a:rPr dirty="0" sz="800">
                <a:latin typeface="Times New Roman"/>
                <a:cs typeface="Times New Roman"/>
              </a:rPr>
              <a:t>puente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rectificador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estructura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normal,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excepto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tarjetas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clasificación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/</a:t>
            </a:r>
            <a:r>
              <a:rPr dirty="0" sz="800" spc="1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TACS</a:t>
            </a:r>
            <a:r>
              <a:rPr dirty="0" sz="800" spc="-220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/</a:t>
            </a:r>
            <a:r>
              <a:rPr dirty="0" sz="800" spc="1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BRANCH</a:t>
            </a:r>
            <a:r>
              <a:rPr dirty="0" sz="800" spc="-215">
                <a:latin typeface="Courier New"/>
                <a:cs typeface="Courier New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,</a:t>
            </a:r>
            <a:endParaRPr sz="800">
              <a:latin typeface="Times New Roman"/>
              <a:cs typeface="Times New Roman"/>
            </a:endParaRPr>
          </a:p>
          <a:p>
            <a:pPr marL="38100">
              <a:lnSpc>
                <a:spcPts val="869"/>
              </a:lnSpc>
            </a:pPr>
            <a:r>
              <a:rPr dirty="0" sz="800">
                <a:latin typeface="Courier New"/>
                <a:cs typeface="Courier New"/>
              </a:rPr>
              <a:t>/</a:t>
            </a:r>
            <a:r>
              <a:rPr dirty="0" sz="800" spc="1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SWITCH</a:t>
            </a:r>
            <a:r>
              <a:rPr dirty="0" sz="800" spc="135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etc.,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utilizan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manera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especial.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requieren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tarjetas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clasificación,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420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TACS</a:t>
            </a:r>
            <a:r>
              <a:rPr dirty="0" sz="800" spc="1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EN</a:t>
            </a:r>
            <a:r>
              <a:rPr dirty="0" sz="800" spc="1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BLANCO</a:t>
            </a:r>
            <a:r>
              <a:rPr dirty="0" sz="800" spc="140">
                <a:latin typeface="Courier New"/>
                <a:cs typeface="Courier New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,</a:t>
            </a:r>
            <a:endParaRPr sz="800">
              <a:latin typeface="Times New Roman"/>
              <a:cs typeface="Times New Roman"/>
            </a:endParaRPr>
          </a:p>
          <a:p>
            <a:pPr marL="38100">
              <a:lnSpc>
                <a:spcPct val="100000"/>
              </a:lnSpc>
              <a:spcBef>
                <a:spcPts val="185"/>
              </a:spcBef>
            </a:pP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necesitan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indicadores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425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BLANK</a:t>
            </a:r>
            <a:r>
              <a:rPr dirty="0" sz="800" spc="1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BRANCH</a:t>
            </a:r>
            <a:r>
              <a:rPr dirty="0" sz="800" spc="140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etc.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95"/>
              </a:spcBef>
            </a:pPr>
            <a:endParaRPr sz="800">
              <a:latin typeface="Times New Roman"/>
              <a:cs typeface="Times New Roman"/>
            </a:endParaRPr>
          </a:p>
          <a:p>
            <a:pPr marL="38100">
              <a:lnSpc>
                <a:spcPct val="100000"/>
              </a:lnSpc>
              <a:spcBef>
                <a:spcPts val="5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puente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tiristores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trifásicos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tiene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14">
                <a:latin typeface="Times New Roman"/>
                <a:cs typeface="Times New Roman"/>
              </a:rPr>
              <a:t>CA</a:t>
            </a:r>
            <a:r>
              <a:rPr dirty="0" baseline="37037" sz="900" spc="-172">
                <a:latin typeface="Arial MT"/>
                <a:cs typeface="Arial MT"/>
              </a:rPr>
              <a:t>T</a:t>
            </a:r>
            <a:r>
              <a:rPr dirty="0" sz="800" spc="-114">
                <a:latin typeface="Times New Roman"/>
                <a:cs typeface="Times New Roman"/>
              </a:rPr>
              <a:t>t</a:t>
            </a:r>
            <a:r>
              <a:rPr dirty="0" baseline="37037" sz="900" spc="-172">
                <a:latin typeface="Arial MT"/>
                <a:cs typeface="Arial MT"/>
              </a:rPr>
              <a:t>r</a:t>
            </a:r>
            <a:r>
              <a:rPr dirty="0" sz="800" spc="-114">
                <a:latin typeface="Times New Roman"/>
                <a:cs typeface="Times New Roman"/>
              </a:rPr>
              <a:t>r</a:t>
            </a:r>
            <a:r>
              <a:rPr dirty="0" baseline="37037" sz="900" spc="-172">
                <a:latin typeface="Arial MT"/>
                <a:cs typeface="Arial MT"/>
              </a:rPr>
              <a:t>a</a:t>
            </a:r>
            <a:r>
              <a:rPr dirty="0" sz="800" spc="-114">
                <a:latin typeface="Times New Roman"/>
                <a:cs typeface="Times New Roman"/>
              </a:rPr>
              <a:t>i</a:t>
            </a:r>
            <a:r>
              <a:rPr dirty="0" baseline="37037" sz="900" spc="-172">
                <a:latin typeface="Arial MT"/>
                <a:cs typeface="Arial MT"/>
              </a:rPr>
              <a:t>d</a:t>
            </a:r>
            <a:r>
              <a:rPr dirty="0" sz="800" spc="-114">
                <a:latin typeface="Times New Roman"/>
                <a:cs typeface="Times New Roman"/>
              </a:rPr>
              <a:t>f</a:t>
            </a:r>
            <a:r>
              <a:rPr dirty="0" baseline="37037" sz="900" spc="-172">
                <a:latin typeface="Arial MT"/>
                <a:cs typeface="Arial MT"/>
              </a:rPr>
              <a:t>u</a:t>
            </a:r>
            <a:r>
              <a:rPr dirty="0" sz="800" spc="-114">
                <a:latin typeface="Times New Roman"/>
                <a:cs typeface="Times New Roman"/>
              </a:rPr>
              <a:t>á</a:t>
            </a:r>
            <a:r>
              <a:rPr dirty="0" baseline="37037" sz="900" spc="-172">
                <a:latin typeface="Arial MT"/>
                <a:cs typeface="Arial MT"/>
              </a:rPr>
              <a:t>c</a:t>
            </a:r>
            <a:r>
              <a:rPr dirty="0" sz="800" spc="-114">
                <a:latin typeface="Times New Roman"/>
                <a:cs typeface="Times New Roman"/>
              </a:rPr>
              <a:t>s</a:t>
            </a:r>
            <a:r>
              <a:rPr dirty="0" baseline="37037" sz="900" spc="-172">
                <a:latin typeface="Arial MT"/>
                <a:cs typeface="Arial MT"/>
              </a:rPr>
              <a:t>i</a:t>
            </a:r>
            <a:r>
              <a:rPr dirty="0" sz="800" spc="-114">
                <a:latin typeface="Times New Roman"/>
                <a:cs typeface="Times New Roman"/>
              </a:rPr>
              <a:t>i</a:t>
            </a:r>
            <a:r>
              <a:rPr dirty="0" baseline="37037" sz="900" spc="-172">
                <a:latin typeface="Arial MT"/>
                <a:cs typeface="Arial MT"/>
              </a:rPr>
              <a:t>e</a:t>
            </a:r>
            <a:r>
              <a:rPr dirty="0" sz="800" spc="-114">
                <a:latin typeface="Times New Roman"/>
                <a:cs typeface="Times New Roman"/>
              </a:rPr>
              <a:t>c</a:t>
            </a:r>
            <a:r>
              <a:rPr dirty="0" baseline="37037" sz="900" spc="-172">
                <a:latin typeface="Arial MT"/>
                <a:cs typeface="Arial MT"/>
              </a:rPr>
              <a:t>n</a:t>
            </a:r>
            <a:r>
              <a:rPr dirty="0" sz="800" spc="-114">
                <a:latin typeface="Times New Roman"/>
                <a:cs typeface="Times New Roman"/>
              </a:rPr>
              <a:t>o</a:t>
            </a:r>
            <a:r>
              <a:rPr dirty="0" baseline="37037" sz="900" spc="-172">
                <a:latin typeface="Arial MT"/>
                <a:cs typeface="Arial MT"/>
              </a:rPr>
              <a:t>do</a:t>
            </a:r>
            <a:r>
              <a:rPr dirty="0" sz="800" spc="-114">
                <a:latin typeface="Times New Roman"/>
                <a:cs typeface="Times New Roman"/>
              </a:rPr>
              <a:t>y</a:t>
            </a:r>
            <a:r>
              <a:rPr dirty="0" baseline="37037" sz="900" spc="-172">
                <a:latin typeface="Arial MT"/>
                <a:cs typeface="Arial MT"/>
              </a:rPr>
              <a:t>...</a:t>
            </a:r>
            <a:r>
              <a:rPr dirty="0" sz="800" spc="-114">
                <a:latin typeface="Times New Roman"/>
                <a:cs typeface="Times New Roman"/>
              </a:rPr>
              <a:t>dos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salida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CC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monofásicos.</a:t>
            </a:r>
            <a:endParaRPr sz="800">
              <a:latin typeface="Times New Roman"/>
              <a:cs typeface="Times New Roman"/>
            </a:endParaRPr>
          </a:p>
          <a:p>
            <a:pPr marL="38100" marR="304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ángulo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disparo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toma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parámetros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amortiguador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también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prácticos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considerar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como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numérica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modelo.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creado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aquí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acepta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señales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referencia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externas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para</a:t>
            </a:r>
            <a:endParaRPr sz="800">
              <a:latin typeface="Times New Roman"/>
              <a:cs typeface="Times New Roman"/>
            </a:endParaRPr>
          </a:p>
          <a:p>
            <a:pPr marL="38100" marR="377190">
              <a:lnSpc>
                <a:spcPct val="113799"/>
              </a:lnSpc>
            </a:pPr>
            <a:r>
              <a:rPr dirty="0" sz="800" spc="10">
                <a:latin typeface="Times New Roman"/>
                <a:cs typeface="Times New Roman"/>
              </a:rPr>
              <a:t>detector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cruce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por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cero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(alternativamente,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el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archivo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del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módulo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DBM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podría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haber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detectado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su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propia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entrada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CA),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así,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nuevo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USP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tendrá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nodos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3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datos: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831370" y="1776346"/>
            <a:ext cx="1841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182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4611106" y="1796170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grpSp>
        <p:nvGrpSpPr>
          <p:cNvPr id="10" name="object 10" descr=""/>
          <p:cNvGrpSpPr/>
          <p:nvPr/>
        </p:nvGrpSpPr>
        <p:grpSpPr>
          <a:xfrm>
            <a:off x="368299" y="2383744"/>
            <a:ext cx="594995" cy="13335"/>
            <a:chOff x="368299" y="2383744"/>
            <a:chExt cx="594995" cy="13335"/>
          </a:xfrm>
        </p:grpSpPr>
        <p:sp>
          <p:nvSpPr>
            <p:cNvPr id="11" name="object 11" descr=""/>
            <p:cNvSpPr/>
            <p:nvPr/>
          </p:nvSpPr>
          <p:spPr>
            <a:xfrm>
              <a:off x="368299" y="2383744"/>
              <a:ext cx="594995" cy="6985"/>
            </a:xfrm>
            <a:custGeom>
              <a:avLst/>
              <a:gdLst/>
              <a:ahLst/>
              <a:cxnLst/>
              <a:rect l="l" t="t" r="r" b="b"/>
              <a:pathLst>
                <a:path w="594994" h="6985">
                  <a:moveTo>
                    <a:pt x="594713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594713" y="0"/>
                  </a:lnTo>
                  <a:lnTo>
                    <a:pt x="594713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368287" y="2383751"/>
              <a:ext cx="594995" cy="13335"/>
            </a:xfrm>
            <a:custGeom>
              <a:avLst/>
              <a:gdLst/>
              <a:ahLst/>
              <a:cxnLst/>
              <a:rect l="l" t="t" r="r" b="b"/>
              <a:pathLst>
                <a:path w="594994" h="13335">
                  <a:moveTo>
                    <a:pt x="594715" y="0"/>
                  </a:moveTo>
                  <a:lnTo>
                    <a:pt x="588111" y="6604"/>
                  </a:lnTo>
                  <a:lnTo>
                    <a:pt x="0" y="6604"/>
                  </a:lnTo>
                  <a:lnTo>
                    <a:pt x="0" y="13208"/>
                  </a:lnTo>
                  <a:lnTo>
                    <a:pt x="588111" y="13208"/>
                  </a:lnTo>
                  <a:lnTo>
                    <a:pt x="594715" y="13208"/>
                  </a:lnTo>
                  <a:lnTo>
                    <a:pt x="594715" y="6604"/>
                  </a:lnTo>
                  <a:lnTo>
                    <a:pt x="594715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368299" y="2383744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" name="object 14" descr=""/>
          <p:cNvSpPr txBox="1"/>
          <p:nvPr/>
        </p:nvSpPr>
        <p:spPr>
          <a:xfrm>
            <a:off x="378108" y="2443747"/>
            <a:ext cx="5778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Página</a:t>
            </a:r>
            <a:r>
              <a:rPr dirty="0" sz="800" spc="8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183</a:t>
            </a:r>
            <a:endParaRPr sz="800">
              <a:latin typeface="Arial"/>
              <a:cs typeface="Arial"/>
            </a:endParaRPr>
          </a:p>
        </p:txBody>
      </p:sp>
      <p:sp>
        <p:nvSpPr>
          <p:cNvPr id="25" name="object 25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26" name="object 26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167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15" name="object 15" descr=""/>
          <p:cNvSpPr txBox="1"/>
          <p:nvPr/>
        </p:nvSpPr>
        <p:spPr>
          <a:xfrm>
            <a:off x="4769696" y="2615553"/>
            <a:ext cx="83375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8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avanzado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1227846" y="3046390"/>
            <a:ext cx="562610" cy="118237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18200"/>
              </a:lnSpc>
              <a:spcBef>
                <a:spcPts val="100"/>
              </a:spcBef>
              <a:tabLst>
                <a:tab pos="354330" algn="l"/>
                <a:tab pos="417830" algn="l"/>
              </a:tabLst>
            </a:pPr>
            <a:r>
              <a:rPr dirty="0" sz="800" spc="-50">
                <a:latin typeface="Courier New"/>
                <a:cs typeface="Courier New"/>
              </a:rPr>
              <a:t>U</a:t>
            </a:r>
            <a:r>
              <a:rPr dirty="0" u="sng" sz="8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800">
                <a:latin typeface="Times New Roman"/>
                <a:cs typeface="Times New Roman"/>
              </a:rPr>
              <a:t> :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POS</a:t>
            </a:r>
            <a:r>
              <a:rPr dirty="0" u="sng" sz="8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	</a:t>
            </a:r>
            <a:r>
              <a:rPr dirty="0" sz="800">
                <a:latin typeface="Times New Roman"/>
                <a:cs typeface="Times New Roman"/>
              </a:rPr>
              <a:t> :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NEG</a:t>
            </a:r>
            <a:r>
              <a:rPr dirty="0" u="sng" sz="8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	</a:t>
            </a:r>
            <a:r>
              <a:rPr dirty="0" sz="800">
                <a:latin typeface="Times New Roman"/>
                <a:cs typeface="Times New Roman"/>
              </a:rPr>
              <a:t> :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REFPOS</a:t>
            </a:r>
            <a:r>
              <a:rPr dirty="0" sz="800" spc="155">
                <a:latin typeface="Courier New"/>
                <a:cs typeface="Courier New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: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REFNEG</a:t>
            </a:r>
            <a:r>
              <a:rPr dirty="0" sz="800" spc="155">
                <a:latin typeface="Courier New"/>
                <a:cs typeface="Courier New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: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ANGULO_</a:t>
            </a:r>
            <a:r>
              <a:rPr dirty="0" sz="800" spc="180">
                <a:latin typeface="Courier New"/>
                <a:cs typeface="Courier New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: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85"/>
              </a:spcBef>
            </a:pPr>
            <a:r>
              <a:rPr dirty="0" sz="800">
                <a:latin typeface="Courier New"/>
                <a:cs typeface="Courier New"/>
              </a:rPr>
              <a:t>Rsnub_</a:t>
            </a:r>
            <a:r>
              <a:rPr dirty="0" sz="800" spc="155">
                <a:latin typeface="Courier New"/>
                <a:cs typeface="Courier New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: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85"/>
              </a:spcBef>
            </a:pPr>
            <a:r>
              <a:rPr dirty="0" sz="800">
                <a:latin typeface="Courier New"/>
                <a:cs typeface="Courier New"/>
              </a:rPr>
              <a:t>Csnub_</a:t>
            </a:r>
            <a:r>
              <a:rPr dirty="0" sz="800" spc="155">
                <a:latin typeface="Courier New"/>
                <a:cs typeface="Courier New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: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1981150" y="3013350"/>
            <a:ext cx="2063114" cy="118237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 marR="1037590">
              <a:lnSpc>
                <a:spcPct val="119200"/>
              </a:lnSpc>
              <a:spcBef>
                <a:spcPts val="90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trifásico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CA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DC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positivo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85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DC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negativo</a:t>
            </a:r>
            <a:endParaRPr sz="800">
              <a:latin typeface="Times New Roman"/>
              <a:cs typeface="Times New Roman"/>
            </a:endParaRPr>
          </a:p>
          <a:p>
            <a:pPr marL="12700" marR="815340">
              <a:lnSpc>
                <a:spcPct val="119200"/>
              </a:lnSpc>
            </a:pP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referencia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positivo.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referencia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negativo.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ángulo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disparo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tiristores.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9200"/>
              </a:lnSpc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resistencia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amortiguadores.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capacitancia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amortiguadores.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1089080" y="4229210"/>
            <a:ext cx="5367020" cy="3509645"/>
          </a:xfrm>
          <a:prstGeom prst="rect">
            <a:avLst/>
          </a:prstGeom>
        </p:spPr>
        <p:txBody>
          <a:bodyPr wrap="square" lIns="0" tIns="3492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75"/>
              </a:spcBef>
              <a:tabLst>
                <a:tab pos="4702810" algn="l"/>
              </a:tabLst>
            </a:pPr>
            <a:r>
              <a:rPr dirty="0" sz="800">
                <a:latin typeface="Times New Roman"/>
                <a:cs typeface="Times New Roman"/>
              </a:rPr>
              <a:t>Tenga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cuenta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importancia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número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caracteres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utilizados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cada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parámetro.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parámetro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Courier New"/>
                <a:cs typeface="Courier New"/>
              </a:rPr>
              <a:t>U</a:t>
            </a:r>
            <a:r>
              <a:rPr dirty="0" u="sng" sz="8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85"/>
              </a:spcBef>
            </a:pPr>
            <a:r>
              <a:rPr dirty="0" sz="800">
                <a:latin typeface="Times New Roman"/>
                <a:cs typeface="Times New Roman"/>
              </a:rPr>
              <a:t>tiene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caracteres,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porque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trifásico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extensiones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B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agregan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dentro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DBM.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caracteres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subrayado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'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_</a:t>
            </a:r>
            <a:r>
              <a:rPr dirty="0" sz="800" spc="-220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'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usado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forzar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variables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ocupar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6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9200"/>
              </a:lnSpc>
            </a:pPr>
            <a:r>
              <a:rPr dirty="0" sz="800">
                <a:latin typeface="Times New Roman"/>
                <a:cs typeface="Times New Roman"/>
              </a:rPr>
              <a:t>espacio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caracteres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6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columnas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$</a:t>
            </a:r>
            <a:r>
              <a:rPr dirty="0" sz="800" spc="1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VINTAGE,</a:t>
            </a:r>
            <a:r>
              <a:rPr dirty="0" sz="800" spc="1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</a:t>
            </a:r>
            <a:r>
              <a:rPr dirty="0" sz="800" spc="-220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)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amortiguador.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Corriendo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DBM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través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producirá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.pch</a:t>
            </a:r>
            <a:r>
              <a:rPr dirty="0" sz="800" spc="-220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punch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continuación: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0"/>
              </a:spcBef>
            </a:pPr>
            <a:endParaRPr sz="800">
              <a:latin typeface="Times New Roman"/>
              <a:cs typeface="Times New Roman"/>
            </a:endParaRPr>
          </a:p>
          <a:p>
            <a:pPr marL="151130">
              <a:lnSpc>
                <a:spcPct val="100000"/>
              </a:lnSpc>
            </a:pPr>
            <a:r>
              <a:rPr dirty="0" sz="600">
                <a:latin typeface="Courier New"/>
                <a:cs typeface="Courier New"/>
              </a:rPr>
              <a:t>KARD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3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4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5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6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6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6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7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7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8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8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8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9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9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10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10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10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11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11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11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12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12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12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13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13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 spc="-25">
                <a:latin typeface="Courier New"/>
                <a:cs typeface="Courier New"/>
              </a:rPr>
              <a:t>13</a:t>
            </a:r>
            <a:endParaRPr sz="600">
              <a:latin typeface="Courier New"/>
              <a:cs typeface="Courier New"/>
            </a:endParaRPr>
          </a:p>
          <a:p>
            <a:pPr marL="434975">
              <a:lnSpc>
                <a:spcPct val="100000"/>
              </a:lnSpc>
              <a:spcBef>
                <a:spcPts val="60"/>
              </a:spcBef>
            </a:pPr>
            <a:r>
              <a:rPr dirty="0" sz="600">
                <a:latin typeface="Courier New"/>
                <a:cs typeface="Courier New"/>
              </a:rPr>
              <a:t>14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14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14</a:t>
            </a:r>
            <a:r>
              <a:rPr dirty="0" sz="600" spc="3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15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15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15</a:t>
            </a:r>
            <a:r>
              <a:rPr dirty="0" sz="600" spc="3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16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16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16</a:t>
            </a:r>
            <a:r>
              <a:rPr dirty="0" sz="600" spc="3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17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17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17</a:t>
            </a:r>
            <a:r>
              <a:rPr dirty="0" sz="600" spc="3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18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18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18</a:t>
            </a:r>
            <a:r>
              <a:rPr dirty="0" sz="600" spc="3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19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19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19</a:t>
            </a:r>
            <a:r>
              <a:rPr dirty="0" sz="600" spc="3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20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20</a:t>
            </a:r>
            <a:r>
              <a:rPr dirty="0" sz="600" spc="3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20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21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21</a:t>
            </a:r>
            <a:r>
              <a:rPr dirty="0" sz="600" spc="3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21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 spc="-25">
                <a:latin typeface="Courier New"/>
                <a:cs typeface="Courier New"/>
              </a:rPr>
              <a:t>24</a:t>
            </a:r>
            <a:endParaRPr sz="600">
              <a:latin typeface="Courier New"/>
              <a:cs typeface="Courier New"/>
            </a:endParaRPr>
          </a:p>
          <a:p>
            <a:pPr marL="434975">
              <a:lnSpc>
                <a:spcPct val="100000"/>
              </a:lnSpc>
              <a:spcBef>
                <a:spcPts val="60"/>
              </a:spcBef>
            </a:pPr>
            <a:r>
              <a:rPr dirty="0" sz="600">
                <a:latin typeface="Courier New"/>
                <a:cs typeface="Courier New"/>
              </a:rPr>
              <a:t>24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24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24</a:t>
            </a:r>
            <a:r>
              <a:rPr dirty="0" sz="600" spc="3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25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25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25</a:t>
            </a:r>
            <a:r>
              <a:rPr dirty="0" sz="600" spc="3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25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26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26</a:t>
            </a:r>
            <a:r>
              <a:rPr dirty="0" sz="600" spc="3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26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26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27</a:t>
            </a:r>
            <a:r>
              <a:rPr dirty="0" sz="600" spc="3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27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27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27</a:t>
            </a:r>
            <a:r>
              <a:rPr dirty="0" sz="600" spc="3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28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28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28</a:t>
            </a:r>
            <a:r>
              <a:rPr dirty="0" sz="600" spc="3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28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29</a:t>
            </a:r>
            <a:r>
              <a:rPr dirty="0" sz="600" spc="3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29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29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29</a:t>
            </a:r>
            <a:r>
              <a:rPr dirty="0" sz="600" spc="3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31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 spc="-25">
                <a:latin typeface="Courier New"/>
                <a:cs typeface="Courier New"/>
              </a:rPr>
              <a:t>31</a:t>
            </a:r>
            <a:endParaRPr sz="600">
              <a:latin typeface="Courier New"/>
              <a:cs typeface="Courier New"/>
            </a:endParaRPr>
          </a:p>
          <a:p>
            <a:pPr marL="434975">
              <a:lnSpc>
                <a:spcPct val="100000"/>
              </a:lnSpc>
              <a:spcBef>
                <a:spcPts val="60"/>
              </a:spcBef>
            </a:pPr>
            <a:r>
              <a:rPr dirty="0" sz="600">
                <a:latin typeface="Courier New"/>
                <a:cs typeface="Courier New"/>
              </a:rPr>
              <a:t>31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32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32</a:t>
            </a:r>
            <a:r>
              <a:rPr dirty="0" sz="600" spc="3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32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33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33</a:t>
            </a:r>
            <a:r>
              <a:rPr dirty="0" sz="600" spc="3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33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34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34</a:t>
            </a:r>
            <a:r>
              <a:rPr dirty="0" sz="600" spc="3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34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35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35</a:t>
            </a:r>
            <a:r>
              <a:rPr dirty="0" sz="600" spc="3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35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36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36</a:t>
            </a:r>
            <a:r>
              <a:rPr dirty="0" sz="600" spc="35">
                <a:latin typeface="Courier New"/>
                <a:cs typeface="Courier New"/>
              </a:rPr>
              <a:t> </a:t>
            </a:r>
            <a:r>
              <a:rPr dirty="0" sz="600" spc="-25">
                <a:latin typeface="Courier New"/>
                <a:cs typeface="Courier New"/>
              </a:rPr>
              <a:t>36</a:t>
            </a:r>
            <a:endParaRPr sz="600">
              <a:latin typeface="Courier New"/>
              <a:cs typeface="Courier New"/>
            </a:endParaRPr>
          </a:p>
          <a:p>
            <a:pPr marL="151130">
              <a:lnSpc>
                <a:spcPct val="100000"/>
              </a:lnSpc>
              <a:spcBef>
                <a:spcPts val="115"/>
              </a:spcBef>
            </a:pPr>
            <a:r>
              <a:rPr dirty="0" sz="600">
                <a:latin typeface="Courier New"/>
                <a:cs typeface="Courier New"/>
              </a:rPr>
              <a:t>KARG-20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4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5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4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5-16-16-17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6-17-18-18-19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-1-18-19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-1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-2-20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-2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-3-20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-3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-4-</a:t>
            </a:r>
            <a:r>
              <a:rPr dirty="0" sz="600" spc="-25">
                <a:latin typeface="Courier New"/>
                <a:cs typeface="Courier New"/>
              </a:rPr>
              <a:t>20</a:t>
            </a:r>
            <a:endParaRPr sz="600">
              <a:latin typeface="Courier New"/>
              <a:cs typeface="Courier New"/>
            </a:endParaRPr>
          </a:p>
          <a:p>
            <a:pPr marL="434975">
              <a:lnSpc>
                <a:spcPct val="100000"/>
              </a:lnSpc>
              <a:spcBef>
                <a:spcPts val="60"/>
              </a:spcBef>
            </a:pPr>
            <a:r>
              <a:rPr dirty="0" sz="600">
                <a:latin typeface="Courier New"/>
                <a:cs typeface="Courier New"/>
              </a:rPr>
              <a:t>-4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-5-20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-5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-6-20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-1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-2-10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-2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-3-11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-3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-4-12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-4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-5-13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-5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-6-14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-1</a:t>
            </a:r>
            <a:r>
              <a:rPr dirty="0" sz="600" spc="5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-6-15</a:t>
            </a:r>
            <a:r>
              <a:rPr dirty="0" sz="600" spc="45">
                <a:latin typeface="Courier New"/>
                <a:cs typeface="Courier New"/>
              </a:rPr>
              <a:t> </a:t>
            </a:r>
            <a:r>
              <a:rPr dirty="0" sz="600" spc="-50">
                <a:latin typeface="Courier New"/>
                <a:cs typeface="Courier New"/>
              </a:rPr>
              <a:t>1</a:t>
            </a:r>
            <a:endParaRPr sz="600">
              <a:latin typeface="Courier New"/>
              <a:cs typeface="Courier New"/>
            </a:endParaRPr>
          </a:p>
          <a:p>
            <a:pPr marL="488315">
              <a:lnSpc>
                <a:spcPct val="100000"/>
              </a:lnSpc>
              <a:spcBef>
                <a:spcPts val="60"/>
              </a:spcBef>
            </a:pPr>
            <a:r>
              <a:rPr dirty="0" sz="600">
                <a:latin typeface="Courier New"/>
                <a:cs typeface="Courier New"/>
              </a:rPr>
              <a:t>2</a:t>
            </a:r>
            <a:r>
              <a:rPr dirty="0" sz="600" spc="2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7</a:t>
            </a:r>
            <a:r>
              <a:rPr dirty="0" sz="600" spc="2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8</a:t>
            </a:r>
            <a:r>
              <a:rPr dirty="0" sz="600" spc="2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</a:t>
            </a:r>
            <a:r>
              <a:rPr dirty="0" sz="600" spc="2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</a:t>
            </a:r>
            <a:r>
              <a:rPr dirty="0" sz="600" spc="2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2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2</a:t>
            </a:r>
            <a:r>
              <a:rPr dirty="0" sz="600" spc="2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</a:t>
            </a:r>
            <a:r>
              <a:rPr dirty="0" sz="600" spc="2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</a:t>
            </a:r>
            <a:r>
              <a:rPr dirty="0" sz="600" spc="2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2</a:t>
            </a:r>
            <a:r>
              <a:rPr dirty="0" sz="600" spc="2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2</a:t>
            </a:r>
            <a:r>
              <a:rPr dirty="0" sz="600" spc="2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</a:t>
            </a:r>
            <a:r>
              <a:rPr dirty="0" sz="600" spc="2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2</a:t>
            </a:r>
            <a:r>
              <a:rPr dirty="0" sz="600" spc="2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3</a:t>
            </a:r>
            <a:r>
              <a:rPr dirty="0" sz="600" spc="2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</a:t>
            </a:r>
            <a:r>
              <a:rPr dirty="0" sz="600" spc="2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</a:t>
            </a:r>
            <a:r>
              <a:rPr dirty="0" sz="600" spc="2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2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3</a:t>
            </a:r>
            <a:r>
              <a:rPr dirty="0" sz="600" spc="2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</a:t>
            </a:r>
            <a:r>
              <a:rPr dirty="0" sz="600" spc="2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</a:t>
            </a:r>
            <a:r>
              <a:rPr dirty="0" sz="600" spc="2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2</a:t>
            </a:r>
            <a:r>
              <a:rPr dirty="0" sz="600" spc="2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3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</a:t>
            </a:r>
            <a:r>
              <a:rPr dirty="0" sz="600" spc="20">
                <a:latin typeface="Courier New"/>
                <a:cs typeface="Courier New"/>
              </a:rPr>
              <a:t> </a:t>
            </a:r>
            <a:r>
              <a:rPr dirty="0" sz="600" spc="-50">
                <a:latin typeface="Courier New"/>
                <a:cs typeface="Courier New"/>
              </a:rPr>
              <a:t>2</a:t>
            </a:r>
            <a:endParaRPr sz="600">
              <a:latin typeface="Courier New"/>
              <a:cs typeface="Courier New"/>
            </a:endParaRPr>
          </a:p>
          <a:p>
            <a:pPr marL="375920">
              <a:lnSpc>
                <a:spcPct val="100000"/>
              </a:lnSpc>
              <a:spcBef>
                <a:spcPts val="60"/>
              </a:spcBef>
            </a:pPr>
            <a:r>
              <a:rPr dirty="0" sz="600">
                <a:latin typeface="Courier New"/>
                <a:cs typeface="Courier New"/>
              </a:rPr>
              <a:t>-10</a:t>
            </a:r>
            <a:r>
              <a:rPr dirty="0" sz="600" spc="3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</a:t>
            </a:r>
            <a:r>
              <a:rPr dirty="0" sz="600" spc="4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2-12</a:t>
            </a:r>
            <a:r>
              <a:rPr dirty="0" sz="600" spc="3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</a:t>
            </a:r>
            <a:r>
              <a:rPr dirty="0" sz="600" spc="4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2-14</a:t>
            </a:r>
            <a:r>
              <a:rPr dirty="0" sz="600" spc="4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</a:t>
            </a:r>
            <a:r>
              <a:rPr dirty="0" sz="600" spc="3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3-13</a:t>
            </a:r>
            <a:r>
              <a:rPr dirty="0" sz="600" spc="4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</a:t>
            </a:r>
            <a:r>
              <a:rPr dirty="0" sz="600" spc="4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3-15</a:t>
            </a:r>
            <a:r>
              <a:rPr dirty="0" sz="600" spc="3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</a:t>
            </a:r>
            <a:r>
              <a:rPr dirty="0" sz="600" spc="4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3-</a:t>
            </a:r>
            <a:r>
              <a:rPr dirty="0" sz="600" spc="-25">
                <a:latin typeface="Courier New"/>
                <a:cs typeface="Courier New"/>
              </a:rPr>
              <a:t>11</a:t>
            </a:r>
            <a:endParaRPr sz="600">
              <a:latin typeface="Courier New"/>
              <a:cs typeface="Courier New"/>
            </a:endParaRPr>
          </a:p>
          <a:p>
            <a:pPr marL="151130">
              <a:lnSpc>
                <a:spcPct val="100000"/>
              </a:lnSpc>
              <a:spcBef>
                <a:spcPts val="60"/>
              </a:spcBef>
            </a:pPr>
            <a:r>
              <a:rPr dirty="0" sz="600">
                <a:latin typeface="Courier New"/>
                <a:cs typeface="Courier New"/>
              </a:rPr>
              <a:t>KBEG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3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3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3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12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19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3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69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3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20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13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3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12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3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3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32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19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12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3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69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12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3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69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12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3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 spc="-35">
                <a:latin typeface="Courier New"/>
                <a:cs typeface="Courier New"/>
              </a:rPr>
              <a:t>69</a:t>
            </a:r>
            <a:endParaRPr sz="600">
              <a:latin typeface="Courier New"/>
              <a:cs typeface="Courier New"/>
            </a:endParaRPr>
          </a:p>
          <a:p>
            <a:pPr marL="434975">
              <a:lnSpc>
                <a:spcPct val="100000"/>
              </a:lnSpc>
              <a:spcBef>
                <a:spcPts val="110"/>
              </a:spcBef>
            </a:pPr>
            <a:r>
              <a:rPr dirty="0" sz="600">
                <a:latin typeface="Courier New"/>
                <a:cs typeface="Courier New"/>
              </a:rPr>
              <a:t>12</a:t>
            </a:r>
            <a:r>
              <a:rPr dirty="0" sz="600" spc="1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3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69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12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3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69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13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25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3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13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25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3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13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25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3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13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25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3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13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25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3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25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13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3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 spc="-50">
                <a:latin typeface="Courier New"/>
                <a:cs typeface="Courier New"/>
              </a:rPr>
              <a:t>9</a:t>
            </a:r>
            <a:endParaRPr sz="600">
              <a:latin typeface="Courier New"/>
              <a:cs typeface="Courier New"/>
            </a:endParaRPr>
          </a:p>
          <a:p>
            <a:pPr marL="488315">
              <a:lnSpc>
                <a:spcPct val="100000"/>
              </a:lnSpc>
              <a:spcBef>
                <a:spcPts val="60"/>
              </a:spcBef>
            </a:pPr>
            <a:r>
              <a:rPr dirty="0" sz="600">
                <a:latin typeface="Courier New"/>
                <a:cs typeface="Courier New"/>
              </a:rPr>
              <a:t>3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27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39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9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21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3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15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9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21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3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15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3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21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15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9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3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21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15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9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3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21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15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9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3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 spc="-50">
                <a:latin typeface="Courier New"/>
                <a:cs typeface="Courier New"/>
              </a:rPr>
              <a:t>9</a:t>
            </a:r>
            <a:endParaRPr sz="600">
              <a:latin typeface="Courier New"/>
              <a:cs typeface="Courier New"/>
            </a:endParaRPr>
          </a:p>
          <a:p>
            <a:pPr marL="434975">
              <a:lnSpc>
                <a:spcPct val="100000"/>
              </a:lnSpc>
              <a:spcBef>
                <a:spcPts val="65"/>
              </a:spcBef>
            </a:pPr>
            <a:r>
              <a:rPr dirty="0" sz="600">
                <a:latin typeface="Courier New"/>
                <a:cs typeface="Courier New"/>
              </a:rPr>
              <a:t>65</a:t>
            </a:r>
            <a:r>
              <a:rPr dirty="0" sz="600" spc="2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3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9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65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3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9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65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9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3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65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9</a:t>
            </a:r>
            <a:r>
              <a:rPr dirty="0" sz="600" spc="2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3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65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9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3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 spc="-25">
                <a:latin typeface="Courier New"/>
                <a:cs typeface="Courier New"/>
              </a:rPr>
              <a:t>65</a:t>
            </a:r>
            <a:endParaRPr sz="600">
              <a:latin typeface="Courier New"/>
              <a:cs typeface="Courier New"/>
            </a:endParaRPr>
          </a:p>
          <a:p>
            <a:pPr marL="151130">
              <a:lnSpc>
                <a:spcPct val="100000"/>
              </a:lnSpc>
              <a:spcBef>
                <a:spcPts val="60"/>
              </a:spcBef>
            </a:pPr>
            <a:r>
              <a:rPr dirty="0" sz="600">
                <a:latin typeface="Courier New"/>
                <a:cs typeface="Courier New"/>
              </a:rPr>
              <a:t>KEND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8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8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8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17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24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8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74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8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25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18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8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17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8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8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37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24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17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8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74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17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8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74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17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8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 spc="-35">
                <a:latin typeface="Courier New"/>
                <a:cs typeface="Courier New"/>
              </a:rPr>
              <a:t>74</a:t>
            </a:r>
            <a:endParaRPr sz="600">
              <a:latin typeface="Courier New"/>
              <a:cs typeface="Courier New"/>
            </a:endParaRPr>
          </a:p>
          <a:p>
            <a:pPr marL="434975">
              <a:lnSpc>
                <a:spcPct val="100000"/>
              </a:lnSpc>
              <a:spcBef>
                <a:spcPts val="60"/>
              </a:spcBef>
            </a:pPr>
            <a:r>
              <a:rPr dirty="0" sz="600">
                <a:latin typeface="Courier New"/>
                <a:cs typeface="Courier New"/>
              </a:rPr>
              <a:t>17</a:t>
            </a:r>
            <a:r>
              <a:rPr dirty="0" sz="600" spc="1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8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74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17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8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74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18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30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8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18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30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8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18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30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8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18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30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8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18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30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8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30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18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8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 spc="-25">
                <a:latin typeface="Courier New"/>
                <a:cs typeface="Courier New"/>
              </a:rPr>
              <a:t>13</a:t>
            </a:r>
            <a:endParaRPr sz="600">
              <a:latin typeface="Courier New"/>
              <a:cs typeface="Courier New"/>
            </a:endParaRPr>
          </a:p>
          <a:p>
            <a:pPr marL="488315">
              <a:lnSpc>
                <a:spcPct val="100000"/>
              </a:lnSpc>
              <a:spcBef>
                <a:spcPts val="110"/>
              </a:spcBef>
            </a:pPr>
            <a:r>
              <a:rPr dirty="0" sz="600">
                <a:latin typeface="Courier New"/>
                <a:cs typeface="Courier New"/>
              </a:rPr>
              <a:t>8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32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44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13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25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8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20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13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25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8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20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7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25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20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14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7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25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20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14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7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25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20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14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7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 spc="-25">
                <a:latin typeface="Courier New"/>
                <a:cs typeface="Courier New"/>
              </a:rPr>
              <a:t>14</a:t>
            </a:r>
            <a:endParaRPr sz="600">
              <a:latin typeface="Courier New"/>
              <a:cs typeface="Courier New"/>
            </a:endParaRPr>
          </a:p>
          <a:p>
            <a:pPr marL="434975">
              <a:lnSpc>
                <a:spcPct val="100000"/>
              </a:lnSpc>
              <a:spcBef>
                <a:spcPts val="60"/>
              </a:spcBef>
            </a:pPr>
            <a:r>
              <a:rPr dirty="0" sz="600">
                <a:latin typeface="Courier New"/>
                <a:cs typeface="Courier New"/>
              </a:rPr>
              <a:t>70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7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14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70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7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14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70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13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8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70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13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8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70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13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8</a:t>
            </a:r>
            <a:r>
              <a:rPr dirty="0" sz="600" spc="30">
                <a:latin typeface="Courier New"/>
                <a:cs typeface="Courier New"/>
              </a:rPr>
              <a:t> </a:t>
            </a:r>
            <a:r>
              <a:rPr dirty="0" sz="600" spc="-25">
                <a:latin typeface="Courier New"/>
                <a:cs typeface="Courier New"/>
              </a:rPr>
              <a:t>70</a:t>
            </a:r>
            <a:endParaRPr sz="600">
              <a:latin typeface="Courier New"/>
              <a:cs typeface="Courier New"/>
            </a:endParaRPr>
          </a:p>
          <a:p>
            <a:pPr marL="151130">
              <a:lnSpc>
                <a:spcPct val="100000"/>
              </a:lnSpc>
              <a:spcBef>
                <a:spcPts val="60"/>
              </a:spcBef>
            </a:pPr>
            <a:r>
              <a:rPr dirty="0" sz="600">
                <a:latin typeface="Courier New"/>
                <a:cs typeface="Courier New"/>
              </a:rPr>
              <a:t>KTEX</a:t>
            </a:r>
            <a:r>
              <a:rPr dirty="0" sz="600" spc="2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</a:t>
            </a:r>
            <a:r>
              <a:rPr dirty="0" sz="600" spc="2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</a:t>
            </a:r>
            <a:r>
              <a:rPr dirty="0" sz="600" spc="2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</a:t>
            </a:r>
            <a:r>
              <a:rPr dirty="0" sz="600" spc="2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</a:t>
            </a:r>
            <a:r>
              <a:rPr dirty="0" sz="600" spc="2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</a:t>
            </a:r>
            <a:r>
              <a:rPr dirty="0" sz="600" spc="2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0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</a:t>
            </a:r>
            <a:r>
              <a:rPr dirty="0" sz="600" spc="2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</a:t>
            </a:r>
            <a:r>
              <a:rPr dirty="0" sz="600" spc="2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</a:t>
            </a:r>
            <a:r>
              <a:rPr dirty="0" sz="600" spc="2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</a:t>
            </a:r>
            <a:r>
              <a:rPr dirty="0" sz="600" spc="2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</a:t>
            </a:r>
            <a:r>
              <a:rPr dirty="0" sz="600" spc="2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</a:t>
            </a:r>
            <a:r>
              <a:rPr dirty="0" sz="600" spc="2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</a:t>
            </a:r>
            <a:r>
              <a:rPr dirty="0" sz="600" spc="2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</a:t>
            </a:r>
            <a:r>
              <a:rPr dirty="0" sz="600" spc="2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</a:t>
            </a:r>
            <a:r>
              <a:rPr dirty="0" sz="600" spc="20">
                <a:latin typeface="Courier New"/>
                <a:cs typeface="Courier New"/>
              </a:rPr>
              <a:t> </a:t>
            </a:r>
            <a:r>
              <a:rPr dirty="0" sz="600" spc="-50">
                <a:latin typeface="Courier New"/>
                <a:cs typeface="Courier New"/>
              </a:rPr>
              <a:t>1</a:t>
            </a:r>
            <a:endParaRPr sz="600">
              <a:latin typeface="Courier New"/>
              <a:cs typeface="Courier New"/>
            </a:endParaRPr>
          </a:p>
          <a:p>
            <a:pPr marL="488315">
              <a:lnSpc>
                <a:spcPct val="100000"/>
              </a:lnSpc>
              <a:spcBef>
                <a:spcPts val="65"/>
              </a:spcBef>
            </a:pPr>
            <a:r>
              <a:rPr dirty="0" sz="600">
                <a:latin typeface="Courier New"/>
                <a:cs typeface="Courier New"/>
              </a:rPr>
              <a:t>1</a:t>
            </a:r>
            <a:r>
              <a:rPr dirty="0" sz="600" spc="2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</a:t>
            </a:r>
            <a:r>
              <a:rPr dirty="0" sz="600" spc="2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</a:t>
            </a:r>
            <a:r>
              <a:rPr dirty="0" sz="600" spc="2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</a:t>
            </a:r>
            <a:r>
              <a:rPr dirty="0" sz="600" spc="2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</a:t>
            </a:r>
            <a:r>
              <a:rPr dirty="0" sz="600" spc="2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</a:t>
            </a:r>
            <a:r>
              <a:rPr dirty="0" sz="600" spc="2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</a:t>
            </a:r>
            <a:r>
              <a:rPr dirty="0" sz="600" spc="2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</a:t>
            </a:r>
            <a:r>
              <a:rPr dirty="0" sz="600" spc="2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</a:t>
            </a:r>
            <a:r>
              <a:rPr dirty="0" sz="600" spc="2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</a:t>
            </a:r>
            <a:r>
              <a:rPr dirty="0" sz="600" spc="2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</a:t>
            </a:r>
            <a:r>
              <a:rPr dirty="0" sz="600" spc="2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</a:t>
            </a:r>
            <a:r>
              <a:rPr dirty="0" sz="600" spc="2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</a:t>
            </a:r>
            <a:r>
              <a:rPr dirty="0" sz="600" spc="2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</a:t>
            </a:r>
            <a:r>
              <a:rPr dirty="0" sz="600" spc="2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</a:t>
            </a:r>
            <a:r>
              <a:rPr dirty="0" sz="600" spc="2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</a:t>
            </a:r>
            <a:r>
              <a:rPr dirty="0" sz="600" spc="2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</a:t>
            </a:r>
            <a:r>
              <a:rPr dirty="0" sz="600" spc="2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</a:t>
            </a:r>
            <a:r>
              <a:rPr dirty="0" sz="600" spc="2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</a:t>
            </a:r>
            <a:r>
              <a:rPr dirty="0" sz="600" spc="2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</a:t>
            </a:r>
            <a:r>
              <a:rPr dirty="0" sz="600" spc="20">
                <a:latin typeface="Courier New"/>
                <a:cs typeface="Courier New"/>
              </a:rPr>
              <a:t> </a:t>
            </a:r>
            <a:r>
              <a:rPr dirty="0" sz="600" spc="-50">
                <a:latin typeface="Courier New"/>
                <a:cs typeface="Courier New"/>
              </a:rPr>
              <a:t>1</a:t>
            </a:r>
            <a:endParaRPr sz="600">
              <a:latin typeface="Courier New"/>
              <a:cs typeface="Courier New"/>
            </a:endParaRPr>
          </a:p>
          <a:p>
            <a:pPr marL="488315">
              <a:lnSpc>
                <a:spcPct val="100000"/>
              </a:lnSpc>
              <a:spcBef>
                <a:spcPts val="60"/>
              </a:spcBef>
            </a:pPr>
            <a:r>
              <a:rPr dirty="0" sz="600">
                <a:latin typeface="Courier New"/>
                <a:cs typeface="Courier New"/>
              </a:rPr>
              <a:t>1</a:t>
            </a:r>
            <a:r>
              <a:rPr dirty="0" sz="600" spc="2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0</a:t>
            </a:r>
            <a:r>
              <a:rPr dirty="0" sz="600" spc="2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0</a:t>
            </a:r>
            <a:r>
              <a:rPr dirty="0" sz="600" spc="2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</a:t>
            </a:r>
            <a:r>
              <a:rPr dirty="0" sz="600" spc="2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</a:t>
            </a:r>
            <a:r>
              <a:rPr dirty="0" sz="600" spc="2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</a:t>
            </a:r>
            <a:r>
              <a:rPr dirty="0" sz="600" spc="2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</a:t>
            </a:r>
            <a:r>
              <a:rPr dirty="0" sz="600" spc="2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</a:t>
            </a:r>
            <a:r>
              <a:rPr dirty="0" sz="600" spc="2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</a:t>
            </a:r>
            <a:r>
              <a:rPr dirty="0" sz="600" spc="2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</a:t>
            </a:r>
            <a:r>
              <a:rPr dirty="0" sz="600" spc="2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</a:t>
            </a:r>
            <a:r>
              <a:rPr dirty="0" sz="600" spc="2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</a:t>
            </a:r>
            <a:r>
              <a:rPr dirty="0" sz="600" spc="2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</a:t>
            </a:r>
            <a:r>
              <a:rPr dirty="0" sz="600" spc="2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</a:t>
            </a:r>
            <a:r>
              <a:rPr dirty="0" sz="600" spc="2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</a:t>
            </a:r>
            <a:r>
              <a:rPr dirty="0" sz="600" spc="2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</a:t>
            </a:r>
            <a:r>
              <a:rPr dirty="0" sz="600" spc="2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</a:t>
            </a:r>
            <a:r>
              <a:rPr dirty="0" sz="600" spc="2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</a:t>
            </a:r>
            <a:r>
              <a:rPr dirty="0" sz="600" spc="2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</a:t>
            </a:r>
            <a:r>
              <a:rPr dirty="0" sz="600" spc="2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</a:t>
            </a:r>
            <a:r>
              <a:rPr dirty="0" sz="600" spc="20">
                <a:latin typeface="Courier New"/>
                <a:cs typeface="Courier New"/>
              </a:rPr>
              <a:t> </a:t>
            </a:r>
            <a:r>
              <a:rPr dirty="0" sz="600" spc="-50">
                <a:latin typeface="Courier New"/>
                <a:cs typeface="Courier New"/>
              </a:rPr>
              <a:t>1</a:t>
            </a:r>
            <a:endParaRPr sz="600">
              <a:latin typeface="Courier New"/>
              <a:cs typeface="Courier New"/>
            </a:endParaRPr>
          </a:p>
          <a:p>
            <a:pPr marL="488315">
              <a:lnSpc>
                <a:spcPct val="100000"/>
              </a:lnSpc>
              <a:spcBef>
                <a:spcPts val="110"/>
              </a:spcBef>
            </a:pPr>
            <a:r>
              <a:rPr dirty="0" sz="600">
                <a:latin typeface="Courier New"/>
                <a:cs typeface="Courier New"/>
              </a:rPr>
              <a:t>1</a:t>
            </a:r>
            <a:r>
              <a:rPr dirty="0" sz="600" spc="2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</a:t>
            </a:r>
            <a:r>
              <a:rPr dirty="0" sz="600" spc="2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</a:t>
            </a:r>
            <a:r>
              <a:rPr dirty="0" sz="600" spc="2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</a:t>
            </a:r>
            <a:r>
              <a:rPr dirty="0" sz="600" spc="2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</a:t>
            </a:r>
            <a:r>
              <a:rPr dirty="0" sz="600" spc="2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</a:t>
            </a:r>
            <a:r>
              <a:rPr dirty="0" sz="600" spc="2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</a:t>
            </a:r>
            <a:r>
              <a:rPr dirty="0" sz="600" spc="2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</a:t>
            </a:r>
            <a:r>
              <a:rPr dirty="0" sz="600" spc="2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</a:t>
            </a:r>
            <a:r>
              <a:rPr dirty="0" sz="600" spc="2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</a:t>
            </a:r>
            <a:r>
              <a:rPr dirty="0" sz="600" spc="2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</a:t>
            </a:r>
            <a:r>
              <a:rPr dirty="0" sz="600" spc="2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</a:t>
            </a:r>
            <a:r>
              <a:rPr dirty="0" sz="600" spc="2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</a:t>
            </a:r>
            <a:r>
              <a:rPr dirty="0" sz="600" spc="2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</a:t>
            </a:r>
            <a:r>
              <a:rPr dirty="0" sz="600" spc="20">
                <a:latin typeface="Courier New"/>
                <a:cs typeface="Courier New"/>
              </a:rPr>
              <a:t> </a:t>
            </a:r>
            <a:r>
              <a:rPr dirty="0" sz="600" spc="-50">
                <a:latin typeface="Courier New"/>
                <a:cs typeface="Courier New"/>
              </a:rPr>
              <a:t>1</a:t>
            </a:r>
            <a:endParaRPr sz="600">
              <a:latin typeface="Courier New"/>
              <a:cs typeface="Courier New"/>
            </a:endParaRPr>
          </a:p>
          <a:p>
            <a:pPr marL="151130">
              <a:lnSpc>
                <a:spcPct val="100000"/>
              </a:lnSpc>
              <a:spcBef>
                <a:spcPts val="60"/>
              </a:spcBef>
            </a:pPr>
            <a:r>
              <a:rPr dirty="0" sz="600">
                <a:latin typeface="Courier New"/>
                <a:cs typeface="Courier New"/>
              </a:rPr>
              <a:t>$</a:t>
            </a:r>
            <a:r>
              <a:rPr dirty="0" sz="600" spc="2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BORRAR</a:t>
            </a:r>
            <a:endParaRPr sz="600">
              <a:latin typeface="Courier New"/>
              <a:cs typeface="Courier New"/>
            </a:endParaRPr>
          </a:p>
          <a:p>
            <a:pPr marL="151130">
              <a:lnSpc>
                <a:spcPct val="100000"/>
              </a:lnSpc>
              <a:spcBef>
                <a:spcPts val="60"/>
              </a:spcBef>
            </a:pPr>
            <a:r>
              <a:rPr dirty="0" sz="600">
                <a:latin typeface="Courier New"/>
                <a:cs typeface="Courier New"/>
              </a:rPr>
              <a:t>/</a:t>
            </a:r>
            <a:r>
              <a:rPr dirty="0" sz="600" spc="20">
                <a:latin typeface="Courier New"/>
                <a:cs typeface="Courier New"/>
              </a:rPr>
              <a:t> </a:t>
            </a:r>
            <a:r>
              <a:rPr dirty="0" sz="600" spc="-20">
                <a:latin typeface="Courier New"/>
                <a:cs typeface="Courier New"/>
              </a:rPr>
              <a:t>TACS</a:t>
            </a:r>
            <a:endParaRPr sz="600">
              <a:latin typeface="Courier New"/>
              <a:cs typeface="Courier New"/>
            </a:endParaRPr>
          </a:p>
          <a:p>
            <a:pPr marL="151130">
              <a:lnSpc>
                <a:spcPct val="100000"/>
              </a:lnSpc>
              <a:spcBef>
                <a:spcPts val="60"/>
              </a:spcBef>
            </a:pPr>
            <a:r>
              <a:rPr dirty="0" sz="600">
                <a:latin typeface="Courier New"/>
                <a:cs typeface="Courier New"/>
              </a:rPr>
              <a:t>11DLY60D</a:t>
            </a:r>
            <a:r>
              <a:rPr dirty="0" sz="600" spc="9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.002777778</a:t>
            </a:r>
            <a:endParaRPr sz="600">
              <a:latin typeface="Courier New"/>
              <a:cs typeface="Courier New"/>
            </a:endParaRPr>
          </a:p>
          <a:p>
            <a:pPr marL="151130">
              <a:lnSpc>
                <a:spcPct val="100000"/>
              </a:lnSpc>
              <a:spcBef>
                <a:spcPts val="114"/>
              </a:spcBef>
            </a:pPr>
            <a:r>
              <a:rPr dirty="0" sz="600" spc="-10">
                <a:latin typeface="Courier New"/>
                <a:cs typeface="Courier New"/>
              </a:rPr>
              <a:t>90REFPOS</a:t>
            </a:r>
            <a:endParaRPr sz="600">
              <a:latin typeface="Courier New"/>
              <a:cs typeface="Courier New"/>
            </a:endParaRPr>
          </a:p>
          <a:p>
            <a:pPr marL="151130">
              <a:lnSpc>
                <a:spcPct val="100000"/>
              </a:lnSpc>
              <a:spcBef>
                <a:spcPts val="60"/>
              </a:spcBef>
            </a:pPr>
            <a:r>
              <a:rPr dirty="0" sz="600" spc="-10">
                <a:latin typeface="Courier New"/>
                <a:cs typeface="Courier New"/>
              </a:rPr>
              <a:t>90REFNEG</a:t>
            </a:r>
            <a:endParaRPr sz="600">
              <a:latin typeface="Courier New"/>
              <a:cs typeface="Courier New"/>
            </a:endParaRPr>
          </a:p>
          <a:p>
            <a:pPr marL="151130">
              <a:lnSpc>
                <a:spcPct val="100000"/>
              </a:lnSpc>
              <a:spcBef>
                <a:spcPts val="60"/>
              </a:spcBef>
              <a:tabLst>
                <a:tab pos="549910" algn="l"/>
              </a:tabLst>
            </a:pPr>
            <a:r>
              <a:rPr dirty="0" sz="600" spc="-10">
                <a:latin typeface="Courier New"/>
                <a:cs typeface="Courier New"/>
              </a:rPr>
              <a:t>98VAC</a:t>
            </a:r>
            <a:r>
              <a:rPr dirty="0" u="sng" sz="6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600" spc="120">
                <a:latin typeface="Times New Roman"/>
                <a:cs typeface="Times New Roman"/>
              </a:rPr>
              <a:t> </a:t>
            </a:r>
            <a:r>
              <a:rPr dirty="0" sz="600">
                <a:latin typeface="Courier New"/>
                <a:cs typeface="Courier New"/>
              </a:rPr>
              <a:t>=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REFPOS-REFNEG</a:t>
            </a:r>
            <a:endParaRPr sz="600">
              <a:latin typeface="Courier New"/>
              <a:cs typeface="Courier New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4049432" y="7716875"/>
            <a:ext cx="1043305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  <a:tabLst>
                <a:tab pos="1029969" algn="l"/>
              </a:tabLst>
            </a:pPr>
            <a:r>
              <a:rPr dirty="0" sz="600">
                <a:latin typeface="Courier New"/>
                <a:cs typeface="Courier New"/>
              </a:rPr>
              <a:t>120.00</a:t>
            </a:r>
            <a:r>
              <a:rPr dirty="0" sz="600" spc="9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0.0</a:t>
            </a:r>
            <a:r>
              <a:rPr dirty="0" sz="600" spc="9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1.0VAC</a:t>
            </a:r>
            <a:r>
              <a:rPr dirty="0" sz="600" spc="10">
                <a:latin typeface="Courier New"/>
                <a:cs typeface="Courier New"/>
              </a:rPr>
              <a:t> </a:t>
            </a:r>
            <a:r>
              <a:rPr dirty="0" u="sng" sz="6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1227846" y="7716875"/>
            <a:ext cx="2167255" cy="1726564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Courier New"/>
                <a:cs typeface="Courier New"/>
              </a:rPr>
              <a:t>98RAMP1_58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+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UNIDAD</a:t>
            </a: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60"/>
              </a:spcBef>
            </a:pPr>
            <a:r>
              <a:rPr dirty="0" sz="600">
                <a:latin typeface="Courier New"/>
                <a:cs typeface="Courier New"/>
              </a:rPr>
              <a:t>98COMP1_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=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(RAMP1_-ANGLE_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/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180)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.AND.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UNIDAD</a:t>
            </a: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600">
                <a:latin typeface="Courier New"/>
                <a:cs typeface="Courier New"/>
              </a:rPr>
              <a:t>98DCMP1_54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+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COMP1_</a:t>
            </a: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60"/>
              </a:spcBef>
            </a:pPr>
            <a:r>
              <a:rPr dirty="0" sz="600">
                <a:latin typeface="Courier New"/>
                <a:cs typeface="Courier New"/>
              </a:rPr>
              <a:t>98PULS1_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=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.NOT.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DCMP1_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.AND.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COMP1_</a:t>
            </a: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60"/>
              </a:spcBef>
            </a:pPr>
            <a:r>
              <a:rPr dirty="0" sz="600">
                <a:latin typeface="Courier New"/>
                <a:cs typeface="Courier New"/>
              </a:rPr>
              <a:t>98PULS2_54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+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PULS1_</a:t>
            </a: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60"/>
              </a:spcBef>
            </a:pPr>
            <a:r>
              <a:rPr dirty="0" sz="600">
                <a:latin typeface="Courier New"/>
                <a:cs typeface="Courier New"/>
              </a:rPr>
              <a:t>98PULS3_54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+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PULS2_</a:t>
            </a: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65"/>
              </a:spcBef>
            </a:pPr>
            <a:r>
              <a:rPr dirty="0" sz="600">
                <a:latin typeface="Courier New"/>
                <a:cs typeface="Courier New"/>
              </a:rPr>
              <a:t>98PULS4_54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+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PULS3_</a:t>
            </a: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600">
                <a:latin typeface="Courier New"/>
                <a:cs typeface="Courier New"/>
              </a:rPr>
              <a:t>98PULS5_54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+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PULS4_</a:t>
            </a: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60"/>
              </a:spcBef>
            </a:pPr>
            <a:r>
              <a:rPr dirty="0" sz="600">
                <a:latin typeface="Courier New"/>
                <a:cs typeface="Courier New"/>
              </a:rPr>
              <a:t>98PULS6_54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+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PULS5_</a:t>
            </a: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60"/>
              </a:spcBef>
            </a:pPr>
            <a:r>
              <a:rPr dirty="0" sz="600">
                <a:latin typeface="Courier New"/>
                <a:cs typeface="Courier New"/>
              </a:rPr>
              <a:t>98GATE1_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=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PULS1_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.OR.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PULS2_</a:t>
            </a: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60"/>
              </a:spcBef>
            </a:pPr>
            <a:r>
              <a:rPr dirty="0" sz="600">
                <a:latin typeface="Courier New"/>
                <a:cs typeface="Courier New"/>
              </a:rPr>
              <a:t>98GATE2_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=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PULS2_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.OR.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PULS3_</a:t>
            </a: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60"/>
              </a:spcBef>
            </a:pPr>
            <a:r>
              <a:rPr dirty="0" sz="600">
                <a:latin typeface="Courier New"/>
                <a:cs typeface="Courier New"/>
              </a:rPr>
              <a:t>98GATE3_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=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PULS3_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.OR.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PULS4_</a:t>
            </a: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600">
                <a:latin typeface="Courier New"/>
                <a:cs typeface="Courier New"/>
              </a:rPr>
              <a:t>98GATE4_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=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PULS4_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.OR.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PULS5_</a:t>
            </a: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60"/>
              </a:spcBef>
            </a:pPr>
            <a:r>
              <a:rPr dirty="0" sz="600">
                <a:latin typeface="Courier New"/>
                <a:cs typeface="Courier New"/>
              </a:rPr>
              <a:t>98GATE5_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=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PULS5_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.OR.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PULS6_</a:t>
            </a: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60"/>
              </a:spcBef>
            </a:pPr>
            <a:r>
              <a:rPr dirty="0" sz="600">
                <a:latin typeface="Courier New"/>
                <a:cs typeface="Courier New"/>
              </a:rPr>
              <a:t>98GATE6_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=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PULS6_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.OR.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PULS1_</a:t>
            </a: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60"/>
              </a:spcBef>
            </a:pPr>
            <a:r>
              <a:rPr dirty="0" sz="600" spc="-10">
                <a:latin typeface="Courier New"/>
                <a:cs typeface="Courier New"/>
              </a:rPr>
              <a:t>/RAMA</a:t>
            </a: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60"/>
              </a:spcBef>
            </a:pPr>
            <a:r>
              <a:rPr dirty="0" sz="600">
                <a:latin typeface="Courier New"/>
                <a:cs typeface="Courier New"/>
              </a:rPr>
              <a:t>$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VINTAGE,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 spc="-50">
                <a:latin typeface="Courier New"/>
                <a:cs typeface="Courier New"/>
              </a:rPr>
              <a:t>0</a:t>
            </a:r>
            <a:endParaRPr sz="600">
              <a:latin typeface="Courier New"/>
              <a:cs typeface="Courier New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4393044" y="7921721"/>
            <a:ext cx="31115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Courier New"/>
                <a:cs typeface="Courier New"/>
              </a:rPr>
              <a:t>5.0E-</a:t>
            </a:r>
            <a:r>
              <a:rPr dirty="0" sz="600" spc="-50">
                <a:latin typeface="Courier New"/>
                <a:cs typeface="Courier New"/>
              </a:rPr>
              <a:t>3</a:t>
            </a:r>
            <a:endParaRPr sz="600">
              <a:latin typeface="Courier New"/>
              <a:cs typeface="Courier New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5067053" y="8119958"/>
            <a:ext cx="311150" cy="523875"/>
          </a:xfrm>
          <a:prstGeom prst="rect">
            <a:avLst/>
          </a:prstGeom>
        </p:spPr>
        <p:txBody>
          <a:bodyPr wrap="square" lIns="0" tIns="6350" rIns="0" bIns="0" rtlCol="0" vert="horz">
            <a:spAutoFit/>
          </a:bodyPr>
          <a:lstStyle/>
          <a:p>
            <a:pPr algn="just" marL="12700" marR="5080">
              <a:lnSpc>
                <a:spcPct val="110200"/>
              </a:lnSpc>
              <a:spcBef>
                <a:spcPts val="50"/>
              </a:spcBef>
            </a:pPr>
            <a:r>
              <a:rPr dirty="0" sz="600" spc="-10">
                <a:latin typeface="Courier New"/>
                <a:cs typeface="Courier New"/>
              </a:rPr>
              <a:t>DLY60D DLY60D DLY60D DLY60D DLY60D</a:t>
            </a:r>
            <a:endParaRPr sz="600">
              <a:latin typeface="Courier New"/>
              <a:cs typeface="Courier New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2694806" y="9428329"/>
            <a:ext cx="644525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Courier New"/>
                <a:cs typeface="Courier New"/>
              </a:rPr>
              <a:t>Rsnub_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Csnub_</a:t>
            </a:r>
            <a:endParaRPr sz="600">
              <a:latin typeface="Courier New"/>
              <a:cs typeface="Courier New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1340181" y="9428329"/>
            <a:ext cx="1167765" cy="62293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  <a:tabLst>
                <a:tab pos="535940" algn="l"/>
              </a:tabLst>
            </a:pPr>
            <a:r>
              <a:rPr dirty="0" sz="600">
                <a:latin typeface="Courier New"/>
                <a:cs typeface="Courier New"/>
              </a:rPr>
              <a:t>POS</a:t>
            </a:r>
            <a:r>
              <a:rPr dirty="0" u="sng" sz="600" spc="42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sz="600" spc="-50">
                <a:latin typeface="Courier New"/>
                <a:cs typeface="Courier New"/>
              </a:rPr>
              <a:t>U</a:t>
            </a:r>
            <a:r>
              <a:rPr dirty="0" u="sng" sz="6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600" spc="-50">
                <a:latin typeface="Courier New"/>
                <a:cs typeface="Courier New"/>
              </a:rPr>
              <a:t>A</a:t>
            </a:r>
            <a:endParaRPr sz="600">
              <a:latin typeface="Courier New"/>
              <a:cs typeface="Courier New"/>
            </a:endParaRPr>
          </a:p>
          <a:p>
            <a:pPr algn="just" marL="12700" marR="5080">
              <a:lnSpc>
                <a:spcPct val="108400"/>
              </a:lnSpc>
            </a:pPr>
            <a:r>
              <a:rPr dirty="0" sz="600">
                <a:latin typeface="Courier New"/>
                <a:cs typeface="Courier New"/>
              </a:rPr>
              <a:t>POS</a:t>
            </a:r>
            <a:r>
              <a:rPr dirty="0" u="sng" sz="600" spc="42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sz="600">
                <a:latin typeface="Courier New"/>
                <a:cs typeface="Courier New"/>
              </a:rPr>
              <a:t>U</a:t>
            </a:r>
            <a:r>
              <a:rPr dirty="0" u="sng" sz="600" spc="35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 </a:t>
            </a:r>
            <a:r>
              <a:rPr dirty="0" sz="600">
                <a:latin typeface="Courier New"/>
                <a:cs typeface="Courier New"/>
              </a:rPr>
              <a:t>BPOS</a:t>
            </a:r>
            <a:r>
              <a:rPr dirty="0" u="sng" sz="600" spc="42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sz="600">
                <a:latin typeface="Courier New"/>
                <a:cs typeface="Courier New"/>
              </a:rPr>
              <a:t>U</a:t>
            </a:r>
            <a:r>
              <a:rPr dirty="0" u="sng" sz="600" spc="36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 </a:t>
            </a:r>
            <a:r>
              <a:rPr dirty="0" sz="600" spc="-50">
                <a:latin typeface="Courier New"/>
                <a:cs typeface="Courier New"/>
              </a:rPr>
              <a:t>A </a:t>
            </a:r>
            <a:r>
              <a:rPr dirty="0" sz="600">
                <a:latin typeface="Courier New"/>
                <a:cs typeface="Courier New"/>
              </a:rPr>
              <a:t>POS</a:t>
            </a:r>
            <a:r>
              <a:rPr dirty="0" u="sng" sz="600" spc="42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sz="600">
                <a:latin typeface="Courier New"/>
                <a:cs typeface="Courier New"/>
              </a:rPr>
              <a:t>U</a:t>
            </a:r>
            <a:r>
              <a:rPr dirty="0" u="sng" sz="600" spc="35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 </a:t>
            </a:r>
            <a:r>
              <a:rPr dirty="0" sz="600">
                <a:latin typeface="Courier New"/>
                <a:cs typeface="Courier New"/>
              </a:rPr>
              <a:t>CPOS</a:t>
            </a:r>
            <a:r>
              <a:rPr dirty="0" u="sng" sz="600" spc="42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sz="600">
                <a:latin typeface="Courier New"/>
                <a:cs typeface="Courier New"/>
              </a:rPr>
              <a:t>U</a:t>
            </a:r>
            <a:r>
              <a:rPr dirty="0" u="sng" sz="600" spc="36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 </a:t>
            </a:r>
            <a:r>
              <a:rPr dirty="0" sz="600" spc="-50">
                <a:latin typeface="Courier New"/>
                <a:cs typeface="Courier New"/>
              </a:rPr>
              <a:t>A </a:t>
            </a:r>
            <a:r>
              <a:rPr dirty="0" sz="600">
                <a:latin typeface="Courier New"/>
                <a:cs typeface="Courier New"/>
              </a:rPr>
              <a:t>U</a:t>
            </a:r>
            <a:r>
              <a:rPr dirty="0" u="sng" sz="600" spc="35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 </a:t>
            </a:r>
            <a:r>
              <a:rPr dirty="0" sz="600">
                <a:latin typeface="Courier New"/>
                <a:cs typeface="Courier New"/>
              </a:rPr>
              <a:t>ANEG</a:t>
            </a:r>
            <a:r>
              <a:rPr dirty="0" u="sng" sz="600" spc="42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sz="600">
                <a:latin typeface="Courier New"/>
                <a:cs typeface="Courier New"/>
              </a:rPr>
              <a:t>POS</a:t>
            </a:r>
            <a:r>
              <a:rPr dirty="0" u="sng" sz="600" spc="42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sz="600">
                <a:latin typeface="Courier New"/>
                <a:cs typeface="Courier New"/>
              </a:rPr>
              <a:t>U</a:t>
            </a:r>
            <a:r>
              <a:rPr dirty="0" u="sng" sz="600" spc="36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 </a:t>
            </a:r>
            <a:r>
              <a:rPr dirty="0" sz="600" spc="-50">
                <a:latin typeface="Courier New"/>
                <a:cs typeface="Courier New"/>
              </a:rPr>
              <a:t>A</a:t>
            </a:r>
            <a:endParaRPr sz="600">
              <a:latin typeface="Courier New"/>
              <a:cs typeface="Courier New"/>
            </a:endParaRPr>
          </a:p>
          <a:p>
            <a:pPr marL="12700" marR="5080">
              <a:lnSpc>
                <a:spcPct val="108400"/>
              </a:lnSpc>
              <a:spcBef>
                <a:spcPts val="50"/>
              </a:spcBef>
              <a:tabLst>
                <a:tab pos="250190" algn="l"/>
                <a:tab pos="1106805" algn="l"/>
              </a:tabLst>
            </a:pPr>
            <a:r>
              <a:rPr dirty="0" sz="600" spc="-50">
                <a:latin typeface="Courier New"/>
                <a:cs typeface="Courier New"/>
              </a:rPr>
              <a:t>U</a:t>
            </a:r>
            <a:r>
              <a:rPr dirty="0" u="sng" sz="6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600">
                <a:latin typeface="Courier New"/>
                <a:cs typeface="Courier New"/>
              </a:rPr>
              <a:t>BNEG</a:t>
            </a:r>
            <a:r>
              <a:rPr dirty="0" u="sng" sz="600" spc="42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sz="600">
                <a:latin typeface="Courier New"/>
                <a:cs typeface="Courier New"/>
              </a:rPr>
              <a:t>POS</a:t>
            </a:r>
            <a:r>
              <a:rPr dirty="0" u="sng" sz="600" spc="43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sz="600" spc="-50">
                <a:latin typeface="Courier New"/>
                <a:cs typeface="Courier New"/>
              </a:rPr>
              <a:t>U</a:t>
            </a:r>
            <a:r>
              <a:rPr dirty="0" u="sng" sz="6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600" spc="-50">
                <a:latin typeface="Courier New"/>
                <a:cs typeface="Courier New"/>
              </a:rPr>
              <a:t>A U</a:t>
            </a:r>
            <a:r>
              <a:rPr dirty="0" u="sng" sz="6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600">
                <a:latin typeface="Courier New"/>
                <a:cs typeface="Courier New"/>
              </a:rPr>
              <a:t>CNEG</a:t>
            </a:r>
            <a:r>
              <a:rPr dirty="0" u="sng" sz="600" spc="42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sz="600">
                <a:latin typeface="Courier New"/>
                <a:cs typeface="Courier New"/>
              </a:rPr>
              <a:t>POS</a:t>
            </a:r>
            <a:r>
              <a:rPr dirty="0" u="sng" sz="600" spc="43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sz="600" spc="-50">
                <a:latin typeface="Courier New"/>
                <a:cs typeface="Courier New"/>
              </a:rPr>
              <a:t>U</a:t>
            </a:r>
            <a:r>
              <a:rPr dirty="0" u="sng" sz="6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600" spc="-50">
                <a:latin typeface="Courier New"/>
                <a:cs typeface="Courier New"/>
              </a:rPr>
              <a:t>A</a:t>
            </a:r>
            <a:endParaRPr sz="600">
              <a:latin typeface="Courier New"/>
              <a:cs typeface="Courier New"/>
            </a:endParaRPr>
          </a:p>
        </p:txBody>
      </p:sp>
    </p:spTree>
  </p:cSld>
  <p:clrMapOvr>
    <a:masterClrMapping/>
  </p:clrMapOvr>
</p:sld>
</file>

<file path=ppt/slides/slide15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935015" y="165100"/>
            <a:ext cx="5226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5" name="object 5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678"/>
                  </a:lnTo>
                  <a:lnTo>
                    <a:pt x="142755" y="98678"/>
                  </a:lnTo>
                  <a:lnTo>
                    <a:pt x="136180" y="99986"/>
                  </a:lnTo>
                  <a:lnTo>
                    <a:pt x="104587" y="124182"/>
                  </a:lnTo>
                  <a:lnTo>
                    <a:pt x="98048" y="143385"/>
                  </a:lnTo>
                  <a:lnTo>
                    <a:pt x="98048" y="569369"/>
                  </a:lnTo>
                  <a:lnTo>
                    <a:pt x="117977" y="603813"/>
                  </a:lnTo>
                  <a:lnTo>
                    <a:pt x="142755" y="614076"/>
                  </a:lnTo>
                  <a:lnTo>
                    <a:pt x="1886711" y="614076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4076"/>
                  </a:moveTo>
                  <a:lnTo>
                    <a:pt x="1744971" y="614076"/>
                  </a:lnTo>
                  <a:lnTo>
                    <a:pt x="1751545" y="612768"/>
                  </a:lnTo>
                  <a:lnTo>
                    <a:pt x="1764174" y="607537"/>
                  </a:lnTo>
                  <a:lnTo>
                    <a:pt x="1788370" y="575944"/>
                  </a:lnTo>
                  <a:lnTo>
                    <a:pt x="1789678" y="569369"/>
                  </a:lnTo>
                  <a:lnTo>
                    <a:pt x="1789678" y="143385"/>
                  </a:lnTo>
                  <a:lnTo>
                    <a:pt x="1769748" y="108942"/>
                  </a:lnTo>
                  <a:lnTo>
                    <a:pt x="1744971" y="98678"/>
                  </a:lnTo>
                  <a:lnTo>
                    <a:pt x="1886711" y="98678"/>
                  </a:lnTo>
                  <a:lnTo>
                    <a:pt x="1886711" y="614076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932176" y="500476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1982" y="528634"/>
                  </a:moveTo>
                  <a:lnTo>
                    <a:pt x="52863" y="528634"/>
                  </a:lnTo>
                  <a:lnTo>
                    <a:pt x="49392" y="528502"/>
                  </a:lnTo>
                  <a:lnTo>
                    <a:pt x="13028" y="510594"/>
                  </a:lnTo>
                  <a:lnTo>
                    <a:pt x="0" y="479207"/>
                  </a:lnTo>
                  <a:lnTo>
                    <a:pt x="0" y="475770"/>
                  </a:lnTo>
                  <a:lnTo>
                    <a:pt x="0" y="49229"/>
                  </a:lnTo>
                  <a:lnTo>
                    <a:pt x="17937" y="12885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775"/>
                  </a:lnTo>
                  <a:lnTo>
                    <a:pt x="1704845" y="49229"/>
                  </a:lnTo>
                  <a:lnTo>
                    <a:pt x="1704845" y="479207"/>
                  </a:lnTo>
                  <a:lnTo>
                    <a:pt x="1686907" y="515418"/>
                  </a:lnTo>
                  <a:lnTo>
                    <a:pt x="1655453" y="528502"/>
                  </a:lnTo>
                  <a:lnTo>
                    <a:pt x="1651982" y="52863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171"/>
              <a:ext cx="145374" cy="145374"/>
            </a:xfrm>
            <a:prstGeom prst="rect">
              <a:avLst/>
            </a:prstGeom>
          </p:spPr>
        </p:pic>
      </p:grpSp>
      <p:sp>
        <p:nvSpPr>
          <p:cNvPr id="8" name="object 8" descr=""/>
          <p:cNvSpPr txBox="1"/>
          <p:nvPr/>
        </p:nvSpPr>
        <p:spPr>
          <a:xfrm>
            <a:off x="3519868" y="811581"/>
            <a:ext cx="52959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10">
                <a:latin typeface="Arial MT"/>
                <a:cs typeface="Arial MT"/>
              </a:rPr>
              <a:t>Traduciendo...</a:t>
            </a:r>
            <a:endParaRPr sz="600">
              <a:latin typeface="Arial MT"/>
              <a:cs typeface="Arial MT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089080" y="349025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5595687" y="342418"/>
            <a:ext cx="1841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183</a:t>
            </a:r>
            <a:endParaRPr sz="800">
              <a:latin typeface="Times New Roman"/>
              <a:cs typeface="Times New Roman"/>
            </a:endParaRPr>
          </a:p>
        </p:txBody>
      </p:sp>
      <p:grpSp>
        <p:nvGrpSpPr>
          <p:cNvPr id="11" name="object 11" descr=""/>
          <p:cNvGrpSpPr/>
          <p:nvPr/>
        </p:nvGrpSpPr>
        <p:grpSpPr>
          <a:xfrm>
            <a:off x="368299" y="764793"/>
            <a:ext cx="502284" cy="13335"/>
            <a:chOff x="368299" y="764793"/>
            <a:chExt cx="502284" cy="13335"/>
          </a:xfrm>
        </p:grpSpPr>
        <p:sp>
          <p:nvSpPr>
            <p:cNvPr id="12" name="object 12" descr=""/>
            <p:cNvSpPr/>
            <p:nvPr/>
          </p:nvSpPr>
          <p:spPr>
            <a:xfrm>
              <a:off x="368299" y="764793"/>
              <a:ext cx="502284" cy="6985"/>
            </a:xfrm>
            <a:custGeom>
              <a:avLst/>
              <a:gdLst/>
              <a:ahLst/>
              <a:cxnLst/>
              <a:rect l="l" t="t" r="r" b="b"/>
              <a:pathLst>
                <a:path w="502284" h="6984">
                  <a:moveTo>
                    <a:pt x="502202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502202" y="0"/>
                  </a:lnTo>
                  <a:lnTo>
                    <a:pt x="502202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368287" y="764793"/>
              <a:ext cx="502284" cy="13335"/>
            </a:xfrm>
            <a:custGeom>
              <a:avLst/>
              <a:gdLst/>
              <a:ahLst/>
              <a:cxnLst/>
              <a:rect l="l" t="t" r="r" b="b"/>
              <a:pathLst>
                <a:path w="502284" h="13334">
                  <a:moveTo>
                    <a:pt x="502208" y="0"/>
                  </a:moveTo>
                  <a:lnTo>
                    <a:pt x="495604" y="6604"/>
                  </a:lnTo>
                  <a:lnTo>
                    <a:pt x="0" y="6604"/>
                  </a:lnTo>
                  <a:lnTo>
                    <a:pt x="0" y="13220"/>
                  </a:lnTo>
                  <a:lnTo>
                    <a:pt x="495604" y="13220"/>
                  </a:lnTo>
                  <a:lnTo>
                    <a:pt x="502208" y="13220"/>
                  </a:lnTo>
                  <a:lnTo>
                    <a:pt x="502208" y="6604"/>
                  </a:lnTo>
                  <a:lnTo>
                    <a:pt x="502208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368299" y="764793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4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5" name="object 15" descr=""/>
          <p:cNvSpPr txBox="1"/>
          <p:nvPr/>
        </p:nvSpPr>
        <p:spPr>
          <a:xfrm>
            <a:off x="379553" y="824796"/>
            <a:ext cx="48450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Page</a:t>
            </a:r>
            <a:r>
              <a:rPr dirty="0" sz="800" spc="6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184</a:t>
            </a:r>
            <a:endParaRPr sz="800">
              <a:latin typeface="Arial"/>
              <a:cs typeface="Arial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4518595" y="996603"/>
            <a:ext cx="83375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8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avanzado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831370" y="8503211"/>
            <a:ext cx="1841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184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4611106" y="8523034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976745" y="1426119"/>
            <a:ext cx="709930" cy="72199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10">
                <a:latin typeface="Courier New"/>
                <a:cs typeface="Courier New"/>
              </a:rPr>
              <a:t>/CAMBIAR</a:t>
            </a: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60"/>
              </a:spcBef>
              <a:tabLst>
                <a:tab pos="345440" algn="l"/>
                <a:tab pos="696595" algn="l"/>
              </a:tabLst>
            </a:pPr>
            <a:r>
              <a:rPr dirty="0" sz="600" spc="-25">
                <a:latin typeface="Courier New"/>
                <a:cs typeface="Courier New"/>
              </a:rPr>
              <a:t>11U</a:t>
            </a:r>
            <a:r>
              <a:rPr dirty="0" u="sng" sz="6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600" spc="-20">
                <a:latin typeface="Courier New"/>
                <a:cs typeface="Courier New"/>
              </a:rPr>
              <a:t>APOS</a:t>
            </a:r>
            <a:r>
              <a:rPr dirty="0" u="sng" sz="6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endParaRPr sz="6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60"/>
              </a:spcBef>
              <a:tabLst>
                <a:tab pos="345440" algn="l"/>
                <a:tab pos="696595" algn="l"/>
              </a:tabLst>
            </a:pPr>
            <a:r>
              <a:rPr dirty="0" sz="600" spc="-25">
                <a:latin typeface="Courier New"/>
                <a:cs typeface="Courier New"/>
              </a:rPr>
              <a:t>11U</a:t>
            </a:r>
            <a:r>
              <a:rPr dirty="0" u="sng" sz="6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600" spc="-20">
                <a:latin typeface="Courier New"/>
                <a:cs typeface="Courier New"/>
              </a:rPr>
              <a:t>BPOS</a:t>
            </a:r>
            <a:r>
              <a:rPr dirty="0" u="sng" sz="6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endParaRPr sz="6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60"/>
              </a:spcBef>
              <a:tabLst>
                <a:tab pos="345440" algn="l"/>
                <a:tab pos="696595" algn="l"/>
              </a:tabLst>
            </a:pPr>
            <a:r>
              <a:rPr dirty="0" sz="600" spc="-25">
                <a:latin typeface="Courier New"/>
                <a:cs typeface="Courier New"/>
              </a:rPr>
              <a:t>11U</a:t>
            </a:r>
            <a:r>
              <a:rPr dirty="0" u="sng" sz="6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600" spc="-20">
                <a:latin typeface="Courier New"/>
                <a:cs typeface="Courier New"/>
              </a:rPr>
              <a:t>CPOS</a:t>
            </a:r>
            <a:r>
              <a:rPr dirty="0" u="sng" sz="6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endParaRPr sz="6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60"/>
              </a:spcBef>
              <a:tabLst>
                <a:tab pos="631190" algn="l"/>
              </a:tabLst>
            </a:pPr>
            <a:r>
              <a:rPr dirty="0" sz="600">
                <a:latin typeface="Courier New"/>
                <a:cs typeface="Courier New"/>
              </a:rPr>
              <a:t>11NEG</a:t>
            </a:r>
            <a:r>
              <a:rPr dirty="0" u="sng" sz="600" spc="434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sz="600" spc="-50">
                <a:latin typeface="Courier New"/>
                <a:cs typeface="Courier New"/>
              </a:rPr>
              <a:t>U</a:t>
            </a:r>
            <a:r>
              <a:rPr dirty="0" u="sng" sz="6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600" spc="-50">
                <a:latin typeface="Courier New"/>
                <a:cs typeface="Courier New"/>
              </a:rPr>
              <a:t>A</a:t>
            </a: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631190" algn="l"/>
              </a:tabLst>
            </a:pPr>
            <a:r>
              <a:rPr dirty="0" sz="600">
                <a:latin typeface="Courier New"/>
                <a:cs typeface="Courier New"/>
              </a:rPr>
              <a:t>11NEG</a:t>
            </a:r>
            <a:r>
              <a:rPr dirty="0" u="sng" sz="600" spc="434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sz="600" spc="-50">
                <a:latin typeface="Courier New"/>
                <a:cs typeface="Courier New"/>
              </a:rPr>
              <a:t>U</a:t>
            </a:r>
            <a:r>
              <a:rPr dirty="0" u="sng" sz="6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600" spc="-50">
                <a:latin typeface="Courier New"/>
                <a:cs typeface="Courier New"/>
              </a:rPr>
              <a:t>B</a:t>
            </a: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65"/>
              </a:spcBef>
              <a:tabLst>
                <a:tab pos="631190" algn="l"/>
              </a:tabLst>
            </a:pPr>
            <a:r>
              <a:rPr dirty="0" sz="600">
                <a:latin typeface="Courier New"/>
                <a:cs typeface="Courier New"/>
              </a:rPr>
              <a:t>11NEG</a:t>
            </a:r>
            <a:r>
              <a:rPr dirty="0" u="sng" sz="600" spc="434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sz="600" spc="-50">
                <a:latin typeface="Courier New"/>
                <a:cs typeface="Courier New"/>
              </a:rPr>
              <a:t>U</a:t>
            </a:r>
            <a:r>
              <a:rPr dirty="0" u="sng" sz="6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600" spc="-50">
                <a:latin typeface="Courier New"/>
                <a:cs typeface="Courier New"/>
              </a:rPr>
              <a:t>C</a:t>
            </a:r>
            <a:endParaRPr sz="600">
              <a:latin typeface="Courier New"/>
              <a:cs typeface="Courier New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4591282" y="1525237"/>
            <a:ext cx="311150" cy="622935"/>
          </a:xfrm>
          <a:prstGeom prst="rect">
            <a:avLst/>
          </a:prstGeom>
        </p:spPr>
        <p:txBody>
          <a:bodyPr wrap="square" lIns="0" tIns="6350" rIns="0" bIns="0" rtlCol="0" vert="horz">
            <a:spAutoFit/>
          </a:bodyPr>
          <a:lstStyle/>
          <a:p>
            <a:pPr algn="just" marL="12700" marR="5080">
              <a:lnSpc>
                <a:spcPct val="109800"/>
              </a:lnSpc>
              <a:spcBef>
                <a:spcPts val="50"/>
              </a:spcBef>
            </a:pPr>
            <a:r>
              <a:rPr dirty="0" sz="600" spc="-10">
                <a:latin typeface="Courier New"/>
                <a:cs typeface="Courier New"/>
              </a:rPr>
              <a:t>GATE1_ GATE3_ GATE5_ GATE4_ GATE6_ GATE2_</a:t>
            </a:r>
            <a:endParaRPr sz="600">
              <a:latin typeface="Courier New"/>
              <a:cs typeface="Courier New"/>
            </a:endParaRPr>
          </a:p>
        </p:txBody>
      </p:sp>
      <p:sp>
        <p:nvSpPr>
          <p:cNvPr id="21" name="object 21" descr=""/>
          <p:cNvSpPr/>
          <p:nvPr/>
        </p:nvSpPr>
        <p:spPr>
          <a:xfrm>
            <a:off x="3749365" y="2542620"/>
            <a:ext cx="95250" cy="0"/>
          </a:xfrm>
          <a:custGeom>
            <a:avLst/>
            <a:gdLst/>
            <a:ahLst/>
            <a:cxnLst/>
            <a:rect l="l" t="t" r="r" b="b"/>
            <a:pathLst>
              <a:path w="95250" h="0">
                <a:moveTo>
                  <a:pt x="0" y="0"/>
                </a:moveTo>
                <a:lnTo>
                  <a:pt x="95169" y="0"/>
                </a:lnTo>
              </a:path>
            </a:pathLst>
          </a:custGeom>
          <a:ln w="325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" name="object 22" descr=""/>
          <p:cNvSpPr/>
          <p:nvPr/>
        </p:nvSpPr>
        <p:spPr>
          <a:xfrm>
            <a:off x="4177629" y="2542620"/>
            <a:ext cx="95250" cy="0"/>
          </a:xfrm>
          <a:custGeom>
            <a:avLst/>
            <a:gdLst/>
            <a:ahLst/>
            <a:cxnLst/>
            <a:rect l="l" t="t" r="r" b="b"/>
            <a:pathLst>
              <a:path w="95250" h="0">
                <a:moveTo>
                  <a:pt x="0" y="0"/>
                </a:moveTo>
                <a:lnTo>
                  <a:pt x="95169" y="0"/>
                </a:lnTo>
              </a:path>
            </a:pathLst>
          </a:custGeom>
          <a:ln w="325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" name="object 23" descr=""/>
          <p:cNvSpPr/>
          <p:nvPr/>
        </p:nvSpPr>
        <p:spPr>
          <a:xfrm>
            <a:off x="4558308" y="2542620"/>
            <a:ext cx="95250" cy="0"/>
          </a:xfrm>
          <a:custGeom>
            <a:avLst/>
            <a:gdLst/>
            <a:ahLst/>
            <a:cxnLst/>
            <a:rect l="l" t="t" r="r" b="b"/>
            <a:pathLst>
              <a:path w="95250" h="0">
                <a:moveTo>
                  <a:pt x="0" y="0"/>
                </a:moveTo>
                <a:lnTo>
                  <a:pt x="95169" y="0"/>
                </a:lnTo>
              </a:path>
            </a:pathLst>
          </a:custGeom>
          <a:ln w="325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" name="object 24" descr=""/>
          <p:cNvSpPr txBox="1"/>
          <p:nvPr/>
        </p:nvSpPr>
        <p:spPr>
          <a:xfrm>
            <a:off x="831370" y="2126559"/>
            <a:ext cx="5715635" cy="5762625"/>
          </a:xfrm>
          <a:prstGeom prst="rect">
            <a:avLst/>
          </a:prstGeom>
        </p:spPr>
        <p:txBody>
          <a:bodyPr wrap="square" lIns="0" tIns="7620" rIns="0" bIns="0" rtlCol="0" vert="horz">
            <a:spAutoFit/>
          </a:bodyPr>
          <a:lstStyle/>
          <a:p>
            <a:pPr marL="157480" marR="1870710">
              <a:lnSpc>
                <a:spcPct val="108400"/>
              </a:lnSpc>
              <a:spcBef>
                <a:spcPts val="60"/>
              </a:spcBef>
              <a:tabLst>
                <a:tab pos="681355" algn="l"/>
              </a:tabLst>
            </a:pPr>
            <a:r>
              <a:rPr dirty="0" sz="600">
                <a:latin typeface="Courier New"/>
                <a:cs typeface="Courier New"/>
              </a:rPr>
              <a:t>Siguen</a:t>
            </a:r>
            <a:r>
              <a:rPr dirty="0" sz="600" spc="8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las</a:t>
            </a:r>
            <a:r>
              <a:rPr dirty="0" sz="600" spc="8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tarjetas</a:t>
            </a:r>
            <a:r>
              <a:rPr dirty="0" sz="600" spc="9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de</a:t>
            </a:r>
            <a:r>
              <a:rPr dirty="0" sz="600" spc="8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cabecera</a:t>
            </a:r>
            <a:r>
              <a:rPr dirty="0" sz="600" spc="9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proporcionadas</a:t>
            </a:r>
            <a:r>
              <a:rPr dirty="0" sz="600" spc="8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por</a:t>
            </a:r>
            <a:r>
              <a:rPr dirty="0" sz="600" spc="8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el</a:t>
            </a:r>
            <a:r>
              <a:rPr dirty="0" sz="600" spc="90">
                <a:latin typeface="Courier New"/>
                <a:cs typeface="Courier New"/>
              </a:rPr>
              <a:t> </a:t>
            </a:r>
            <a:r>
              <a:rPr dirty="0" sz="600" spc="-75">
                <a:latin typeface="Courier New"/>
                <a:cs typeface="Courier New"/>
              </a:rPr>
              <a:t>usuari3o1-</a:t>
            </a:r>
            <a:r>
              <a:rPr dirty="0" sz="600" spc="-160">
                <a:latin typeface="Courier New"/>
                <a:cs typeface="Courier New"/>
              </a:rPr>
              <a:t>$maEyO-F0.2</a:t>
            </a:r>
            <a:r>
              <a:rPr dirty="0" sz="600" spc="8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15.46.06 </a:t>
            </a:r>
            <a:r>
              <a:rPr dirty="0" sz="600">
                <a:latin typeface="Courier New"/>
                <a:cs typeface="Courier New"/>
              </a:rPr>
              <a:t>ARG, U </a:t>
            </a:r>
            <a:r>
              <a:rPr dirty="0" u="sng" sz="6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600">
                <a:latin typeface="Courier New"/>
                <a:cs typeface="Courier New"/>
              </a:rPr>
              <a:t>,</a:t>
            </a:r>
            <a:r>
              <a:rPr dirty="0" sz="600" spc="3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POS</a:t>
            </a:r>
            <a:r>
              <a:rPr dirty="0" sz="600" spc="35">
                <a:latin typeface="Courier New"/>
                <a:cs typeface="Courier New"/>
              </a:rPr>
              <a:t> </a:t>
            </a:r>
            <a:r>
              <a:rPr dirty="0" u="sng" sz="600" spc="4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sz="600">
                <a:latin typeface="Courier New"/>
                <a:cs typeface="Courier New"/>
              </a:rPr>
              <a:t>,</a:t>
            </a:r>
            <a:r>
              <a:rPr dirty="0" sz="600" spc="4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NEG</a:t>
            </a:r>
            <a:r>
              <a:rPr dirty="0" sz="600" spc="35">
                <a:latin typeface="Courier New"/>
                <a:cs typeface="Courier New"/>
              </a:rPr>
              <a:t> </a:t>
            </a:r>
            <a:r>
              <a:rPr dirty="0" u="sng" sz="600" spc="4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sz="600">
                <a:latin typeface="Courier New"/>
                <a:cs typeface="Courier New"/>
              </a:rPr>
              <a:t>,</a:t>
            </a:r>
            <a:r>
              <a:rPr dirty="0" sz="600" spc="4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REFPOS,</a:t>
            </a:r>
            <a:r>
              <a:rPr dirty="0" sz="600" spc="3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REFNEG,</a:t>
            </a:r>
            <a:r>
              <a:rPr dirty="0" sz="600" spc="3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ANGLE_,</a:t>
            </a:r>
            <a:r>
              <a:rPr dirty="0" sz="600" spc="4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Rsnub_,</a:t>
            </a:r>
            <a:r>
              <a:rPr dirty="0" sz="600" spc="3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Csnub_</a:t>
            </a:r>
            <a:endParaRPr sz="600">
              <a:latin typeface="Courier New"/>
              <a:cs typeface="Courier New"/>
            </a:endParaRPr>
          </a:p>
          <a:p>
            <a:pPr marL="157480">
              <a:lnSpc>
                <a:spcPct val="100000"/>
              </a:lnSpc>
              <a:spcBef>
                <a:spcPts val="65"/>
              </a:spcBef>
            </a:pPr>
            <a:r>
              <a:rPr dirty="0" sz="600">
                <a:latin typeface="Courier New"/>
                <a:cs typeface="Courier New"/>
              </a:rPr>
              <a:t>NUM,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ANGLE_,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Rsnub_,</a:t>
            </a:r>
            <a:r>
              <a:rPr dirty="0" sz="600" spc="7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Csnub_</a:t>
            </a:r>
            <a:endParaRPr sz="600">
              <a:latin typeface="Courier New"/>
              <a:cs typeface="Courier New"/>
            </a:endParaRPr>
          </a:p>
          <a:p>
            <a:pPr marL="157480" marR="1932305">
              <a:lnSpc>
                <a:spcPct val="108400"/>
              </a:lnSpc>
              <a:spcBef>
                <a:spcPts val="50"/>
              </a:spcBef>
              <a:tabLst>
                <a:tab pos="3013075" algn="l"/>
                <a:tab pos="3441065" algn="l"/>
              </a:tabLst>
            </a:pPr>
            <a:r>
              <a:rPr dirty="0" sz="600">
                <a:latin typeface="Courier New"/>
                <a:cs typeface="Courier New"/>
              </a:rPr>
              <a:t>DUM,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PULS1_,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PULS2_,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PULS3_,</a:t>
            </a:r>
            <a:r>
              <a:rPr dirty="0" sz="600" spc="8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PULS4_,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PULS5_,</a:t>
            </a:r>
            <a:r>
              <a:rPr dirty="0" sz="600" spc="8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PULS6_,</a:t>
            </a:r>
            <a:r>
              <a:rPr dirty="0" sz="600" spc="85">
                <a:latin typeface="Courier New"/>
                <a:cs typeface="Courier New"/>
              </a:rPr>
              <a:t> </a:t>
            </a:r>
            <a:r>
              <a:rPr dirty="0" sz="600" spc="-20">
                <a:latin typeface="Courier New"/>
                <a:cs typeface="Courier New"/>
              </a:rPr>
              <a:t>MID1</a:t>
            </a:r>
            <a:r>
              <a:rPr dirty="0" sz="600">
                <a:latin typeface="Courier New"/>
                <a:cs typeface="Courier New"/>
              </a:rPr>
              <a:t>	,</a:t>
            </a:r>
            <a:r>
              <a:rPr dirty="0" sz="600" spc="20">
                <a:latin typeface="Courier New"/>
                <a:cs typeface="Courier New"/>
              </a:rPr>
              <a:t> </a:t>
            </a:r>
            <a:r>
              <a:rPr dirty="0" sz="600" spc="-20">
                <a:latin typeface="Courier New"/>
                <a:cs typeface="Courier New"/>
              </a:rPr>
              <a:t>MID2</a:t>
            </a:r>
            <a:r>
              <a:rPr dirty="0" sz="600">
                <a:latin typeface="Courier New"/>
                <a:cs typeface="Courier New"/>
              </a:rPr>
              <a:t>	,</a:t>
            </a:r>
            <a:r>
              <a:rPr dirty="0" sz="600" spc="20">
                <a:latin typeface="Courier New"/>
                <a:cs typeface="Courier New"/>
              </a:rPr>
              <a:t> </a:t>
            </a:r>
            <a:r>
              <a:rPr dirty="0" sz="600" spc="-20">
                <a:latin typeface="Courier New"/>
                <a:cs typeface="Courier New"/>
              </a:rPr>
              <a:t>MID3 </a:t>
            </a:r>
            <a:r>
              <a:rPr dirty="0" sz="600">
                <a:latin typeface="Courier New"/>
                <a:cs typeface="Courier New"/>
              </a:rPr>
              <a:t>DUM,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GATE1_,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GATE2_,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GATE3_,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GATE4_,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GATE5_,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GATE6_,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VAC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u="sng" sz="600" spc="48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sz="600">
                <a:latin typeface="Courier New"/>
                <a:cs typeface="Courier New"/>
              </a:rPr>
              <a:t>,</a:t>
            </a:r>
            <a:r>
              <a:rPr dirty="0" sz="600" spc="60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RAMP1_,</a:t>
            </a:r>
            <a:r>
              <a:rPr dirty="0" sz="600" spc="55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COMP1_ </a:t>
            </a:r>
            <a:r>
              <a:rPr dirty="0" sz="600">
                <a:latin typeface="Courier New"/>
                <a:cs typeface="Courier New"/>
              </a:rPr>
              <a:t>DUM,</a:t>
            </a:r>
            <a:r>
              <a:rPr dirty="0" sz="600" spc="65">
                <a:latin typeface="Courier New"/>
                <a:cs typeface="Courier New"/>
              </a:rPr>
              <a:t> </a:t>
            </a:r>
            <a:r>
              <a:rPr dirty="0" sz="600">
                <a:latin typeface="Courier New"/>
                <a:cs typeface="Courier New"/>
              </a:rPr>
              <a:t>DCMP1_,</a:t>
            </a:r>
            <a:r>
              <a:rPr dirty="0" sz="600" spc="70">
                <a:latin typeface="Courier New"/>
                <a:cs typeface="Courier New"/>
              </a:rPr>
              <a:t> </a:t>
            </a:r>
            <a:r>
              <a:rPr dirty="0" sz="600" spc="-10">
                <a:latin typeface="Courier New"/>
                <a:cs typeface="Courier New"/>
              </a:rPr>
              <a:t>DLY60D</a:t>
            </a:r>
            <a:endParaRPr sz="6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114"/>
              </a:spcBef>
            </a:pPr>
            <a:endParaRPr sz="6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</a:pP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similar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DBM,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encabezado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diferente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original</a:t>
            </a:r>
            <a:endParaRPr sz="800">
              <a:latin typeface="Times New Roman"/>
              <a:cs typeface="Times New Roman"/>
            </a:endParaRPr>
          </a:p>
          <a:p>
            <a:pPr marL="12700" marR="318770">
              <a:lnSpc>
                <a:spcPts val="1140"/>
              </a:lnSpc>
              <a:spcBef>
                <a:spcPts val="25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encabezado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DBM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encuentra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inferior.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listo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$</a:t>
            </a:r>
            <a:r>
              <a:rPr dirty="0" sz="800" spc="16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INCLUDE</a:t>
            </a:r>
            <a:r>
              <a:rPr dirty="0" sz="800" spc="-215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ATP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debe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tener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extensión.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LIB</a:t>
            </a:r>
            <a:r>
              <a:rPr dirty="0" sz="800" spc="-215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almacenado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valor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predeterminado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325"/>
              </a:spcBef>
            </a:pPr>
            <a:r>
              <a:rPr dirty="0" sz="800">
                <a:latin typeface="Courier New"/>
                <a:cs typeface="Courier New"/>
              </a:rPr>
              <a:t>\</a:t>
            </a:r>
            <a:r>
              <a:rPr dirty="0" sz="800" spc="114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Directorio</a:t>
            </a:r>
            <a:r>
              <a:rPr dirty="0" sz="800" spc="400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USP</a:t>
            </a:r>
            <a:r>
              <a:rPr dirty="0" sz="800" spc="120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</a:t>
            </a:r>
            <a:r>
              <a:rPr dirty="0" sz="800" spc="400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HVDC_6.LIB</a:t>
            </a:r>
            <a:r>
              <a:rPr dirty="0" sz="800" spc="120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aquí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ejemplo.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91503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Cuando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creado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perforación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DBM,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siguiente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paso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crear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soporte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nuevo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HVDC_6</a:t>
            </a:r>
            <a:r>
              <a:rPr dirty="0" sz="800" spc="-215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Objetos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especificado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por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el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usuario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proceso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crear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un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nuevo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consta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pasos: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crear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compatibilidad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parámetros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crear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icono.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7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Primero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Nuevo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archivo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sup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emergente.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estilo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cuaderno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figura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5.56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aparece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donde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número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nodos.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número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argumentos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NUM</a:t>
            </a:r>
            <a:endParaRPr sz="800">
              <a:latin typeface="Courier New"/>
              <a:cs typeface="Courier New"/>
            </a:endParaRPr>
          </a:p>
          <a:p>
            <a:pPr marL="12700" marR="1014094">
              <a:lnSpc>
                <a:spcPct val="113799"/>
              </a:lnSpc>
              <a:spcBef>
                <a:spcPts val="50"/>
              </a:spcBef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(s)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tarjeta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(s)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DBM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indica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número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datos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,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3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ejemplo.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número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de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argumentos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(s)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tarjeta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(s)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ARG</a:t>
            </a:r>
            <a:r>
              <a:rPr dirty="0" sz="800" spc="-215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número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argumentos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(s)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tarjeta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(s)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NUM</a:t>
            </a:r>
            <a:r>
              <a:rPr dirty="0" sz="800" spc="-220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total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395"/>
              </a:spcBef>
            </a:pPr>
            <a:r>
              <a:rPr dirty="0" sz="800" i="1">
                <a:latin typeface="Times New Roman"/>
                <a:cs typeface="Times New Roman"/>
              </a:rPr>
              <a:t>Número</a:t>
            </a:r>
            <a:r>
              <a:rPr dirty="0" sz="800" spc="4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4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nodos</a:t>
            </a:r>
            <a:r>
              <a:rPr dirty="0" sz="800" spc="4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,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ejemplo.</a:t>
            </a:r>
            <a:endParaRPr sz="800">
              <a:latin typeface="Times New Roman"/>
              <a:cs typeface="Times New Roman"/>
            </a:endParaRPr>
          </a:p>
          <a:p>
            <a:pPr marL="12700" marR="897255">
              <a:lnSpc>
                <a:spcPct val="113799"/>
              </a:lnSpc>
              <a:spcBef>
                <a:spcPts val="885"/>
              </a:spcBef>
            </a:pP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pestaña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Datos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especifique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parámetros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número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dígitos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(debe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menor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o</a:t>
            </a:r>
            <a:r>
              <a:rPr dirty="0" sz="800" spc="10">
                <a:latin typeface="Times New Roman"/>
                <a:cs typeface="Times New Roman"/>
              </a:rPr>
              <a:t> igual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al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espacio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utilizado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en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el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archivo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DBM,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que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es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6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en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este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caso)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un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valor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predeterminado,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y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el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 i="1">
                <a:latin typeface="Times New Roman"/>
                <a:cs typeface="Times New Roman"/>
              </a:rPr>
              <a:t>Min</a:t>
            </a:r>
            <a:r>
              <a:rPr dirty="0" sz="800" spc="20" i="1">
                <a:latin typeface="Times New Roman"/>
                <a:cs typeface="Times New Roman"/>
              </a:rPr>
              <a:t> </a:t>
            </a:r>
            <a:r>
              <a:rPr dirty="0" sz="800" spc="10" i="1">
                <a:latin typeface="Times New Roman"/>
                <a:cs typeface="Times New Roman"/>
              </a:rPr>
              <a:t>/</a:t>
            </a:r>
            <a:r>
              <a:rPr dirty="0" sz="800" spc="15" i="1">
                <a:latin typeface="Times New Roman"/>
                <a:cs typeface="Times New Roman"/>
              </a:rPr>
              <a:t> </a:t>
            </a:r>
            <a:r>
              <a:rPr dirty="0" sz="800" spc="-25" i="1">
                <a:latin typeface="Times New Roman"/>
                <a:cs typeface="Times New Roman"/>
              </a:rPr>
              <a:t>Max</a:t>
            </a:r>
            <a:endParaRPr sz="800">
              <a:latin typeface="Times New Roman"/>
              <a:cs typeface="Times New Roman"/>
            </a:endParaRPr>
          </a:p>
          <a:p>
            <a:pPr marL="12700" marR="60642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valores.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necesita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igual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utilizados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perforación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DBM,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secuencia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debe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misma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tarjetas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ARG</a:t>
            </a:r>
            <a:r>
              <a:rPr dirty="0" sz="800" spc="-220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NUM</a:t>
            </a:r>
            <a:r>
              <a:rPr dirty="0" sz="800" spc="-215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Después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datos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85"/>
              </a:spcBef>
            </a:pPr>
            <a:r>
              <a:rPr dirty="0" sz="800">
                <a:latin typeface="Times New Roman"/>
                <a:cs typeface="Times New Roman"/>
              </a:rPr>
              <a:t>propiedades,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haga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pestaña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Nodo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configure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parámetros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control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figura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5.56.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los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ts val="950"/>
              </a:lnSpc>
              <a:spcBef>
                <a:spcPts val="290"/>
              </a:spcBef>
            </a:pPr>
            <a:r>
              <a:rPr dirty="0" sz="800" i="1">
                <a:latin typeface="Times New Roman"/>
                <a:cs typeface="Times New Roman"/>
              </a:rPr>
              <a:t>El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nombre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nodos,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número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fases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(1/3)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posición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borde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icono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(1-12)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son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ts val="950"/>
              </a:lnSpc>
            </a:pPr>
            <a:r>
              <a:rPr dirty="0" sz="800">
                <a:latin typeface="Times New Roman"/>
                <a:cs typeface="Times New Roman"/>
              </a:rPr>
              <a:t>ser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aquí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códigos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posiciones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disponibles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icono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derecha.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Tipo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es</a:t>
            </a:r>
            <a:endParaRPr sz="800">
              <a:latin typeface="Times New Roman"/>
              <a:cs typeface="Times New Roman"/>
            </a:endParaRPr>
          </a:p>
          <a:p>
            <a:pPr marL="12700" marR="56832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utilizado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aquí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debe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dejar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unidad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(por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defecto)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todos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nodos.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necesita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idéntico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utilizados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DBM,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secuencia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debe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misma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tarjeta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ARG</a:t>
            </a:r>
            <a:r>
              <a:rPr dirty="0" sz="800" spc="-220">
                <a:latin typeface="Courier New"/>
                <a:cs typeface="Courier New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2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1280160">
              <a:lnSpc>
                <a:spcPct val="119200"/>
              </a:lnSpc>
            </a:pP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escribe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trifásico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instrucción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$</a:t>
            </a:r>
            <a:r>
              <a:rPr dirty="0" sz="800" spc="1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INCLUDE</a:t>
            </a:r>
            <a:r>
              <a:rPr dirty="0" sz="800" spc="-220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ejemplo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central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trifásico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lista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argumentos,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porque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fase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identificadores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ABC</a:t>
            </a:r>
            <a:r>
              <a:rPr dirty="0" sz="800" spc="-204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agregan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internamente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DBM.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opción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requiere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fase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 spc="-10" i="1">
                <a:latin typeface="Times New Roman"/>
                <a:cs typeface="Times New Roman"/>
              </a:rPr>
              <a:t>interna</a:t>
            </a:r>
            <a:endParaRPr sz="800">
              <a:latin typeface="Times New Roman"/>
              <a:cs typeface="Times New Roman"/>
            </a:endParaRPr>
          </a:p>
          <a:p>
            <a:pPr marL="12700" marR="1184910">
              <a:lnSpc>
                <a:spcPts val="880"/>
              </a:lnSpc>
              <a:spcBef>
                <a:spcPts val="490"/>
              </a:spcBef>
            </a:pPr>
            <a:r>
              <a:rPr dirty="0" sz="800" i="1">
                <a:latin typeface="Times New Roman"/>
                <a:cs typeface="Times New Roman"/>
              </a:rPr>
              <a:t>seq.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casilla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seleccionada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HVDC_6,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Figura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5.59.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seleccionado,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escribe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principales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caracteres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380"/>
              </a:spcBef>
            </a:pPr>
            <a:r>
              <a:rPr dirty="0" sz="800">
                <a:latin typeface="Courier New"/>
                <a:cs typeface="Courier New"/>
              </a:rPr>
              <a:t>$</a:t>
            </a:r>
            <a:r>
              <a:rPr dirty="0" sz="800" spc="1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INCLUDE</a:t>
            </a:r>
            <a:r>
              <a:rPr dirty="0" sz="800" spc="135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deje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extensiones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,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B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agreguen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dentro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biblioteca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DBM.</a:t>
            </a:r>
            <a:endParaRPr sz="800">
              <a:latin typeface="Times New Roman"/>
              <a:cs typeface="Times New Roman"/>
            </a:endParaRPr>
          </a:p>
          <a:p>
            <a:pPr marL="12700" marR="896619">
              <a:lnSpc>
                <a:spcPct val="113799"/>
              </a:lnSpc>
              <a:spcBef>
                <a:spcPts val="885"/>
              </a:spcBef>
            </a:pPr>
            <a:r>
              <a:rPr dirty="0" sz="800">
                <a:latin typeface="Times New Roman"/>
                <a:cs typeface="Times New Roman"/>
              </a:rPr>
              <a:t>Tenga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cuenta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realiza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ningún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diagnóstico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inclusión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antes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enviar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nodo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otra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parte,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fase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interna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seq.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provocar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conflictos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transposición.</a:t>
            </a:r>
            <a:endParaRPr sz="800">
              <a:latin typeface="Times New Roman"/>
              <a:cs typeface="Times New Roman"/>
            </a:endParaRPr>
          </a:p>
          <a:p>
            <a:pPr marL="12700" marR="129921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resultado,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opción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general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debe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usarse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transpuestos.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evitar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conflicto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tres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trifásicos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600" spc="-10">
                <a:latin typeface="Times New Roman"/>
                <a:cs typeface="Times New Roman"/>
              </a:rPr>
              <a:t>ATA</a:t>
            </a:r>
            <a:r>
              <a:rPr dirty="0" sz="6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ASE</a:t>
            </a:r>
            <a:r>
              <a:rPr dirty="0" sz="6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ODULE</a:t>
            </a:r>
            <a:r>
              <a:rPr dirty="0" sz="600" spc="105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.</a:t>
            </a:r>
            <a:endParaRPr sz="800">
              <a:latin typeface="Times New Roman"/>
              <a:cs typeface="Times New Roman"/>
            </a:endParaRPr>
          </a:p>
        </p:txBody>
      </p:sp>
      <p:grpSp>
        <p:nvGrpSpPr>
          <p:cNvPr id="25" name="object 25" descr=""/>
          <p:cNvGrpSpPr/>
          <p:nvPr/>
        </p:nvGrpSpPr>
        <p:grpSpPr>
          <a:xfrm>
            <a:off x="368299" y="9110608"/>
            <a:ext cx="502284" cy="13335"/>
            <a:chOff x="368299" y="9110608"/>
            <a:chExt cx="502284" cy="13335"/>
          </a:xfrm>
        </p:grpSpPr>
        <p:sp>
          <p:nvSpPr>
            <p:cNvPr id="26" name="object 26" descr=""/>
            <p:cNvSpPr/>
            <p:nvPr/>
          </p:nvSpPr>
          <p:spPr>
            <a:xfrm>
              <a:off x="368299" y="9110608"/>
              <a:ext cx="502284" cy="6985"/>
            </a:xfrm>
            <a:custGeom>
              <a:avLst/>
              <a:gdLst/>
              <a:ahLst/>
              <a:cxnLst/>
              <a:rect l="l" t="t" r="r" b="b"/>
              <a:pathLst>
                <a:path w="502284" h="6984">
                  <a:moveTo>
                    <a:pt x="502202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502202" y="0"/>
                  </a:lnTo>
                  <a:lnTo>
                    <a:pt x="502202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 descr=""/>
            <p:cNvSpPr/>
            <p:nvPr/>
          </p:nvSpPr>
          <p:spPr>
            <a:xfrm>
              <a:off x="368287" y="9110611"/>
              <a:ext cx="502284" cy="13335"/>
            </a:xfrm>
            <a:custGeom>
              <a:avLst/>
              <a:gdLst/>
              <a:ahLst/>
              <a:cxnLst/>
              <a:rect l="l" t="t" r="r" b="b"/>
              <a:pathLst>
                <a:path w="502284" h="13334">
                  <a:moveTo>
                    <a:pt x="502208" y="0"/>
                  </a:moveTo>
                  <a:lnTo>
                    <a:pt x="495604" y="6604"/>
                  </a:lnTo>
                  <a:lnTo>
                    <a:pt x="0" y="6604"/>
                  </a:lnTo>
                  <a:lnTo>
                    <a:pt x="0" y="13220"/>
                  </a:lnTo>
                  <a:lnTo>
                    <a:pt x="495604" y="13220"/>
                  </a:lnTo>
                  <a:lnTo>
                    <a:pt x="502208" y="13220"/>
                  </a:lnTo>
                  <a:lnTo>
                    <a:pt x="502208" y="6604"/>
                  </a:lnTo>
                  <a:lnTo>
                    <a:pt x="502208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 descr=""/>
            <p:cNvSpPr/>
            <p:nvPr/>
          </p:nvSpPr>
          <p:spPr>
            <a:xfrm>
              <a:off x="368299" y="9110608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4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9" name="object 29" descr=""/>
          <p:cNvSpPr txBox="1"/>
          <p:nvPr/>
        </p:nvSpPr>
        <p:spPr>
          <a:xfrm>
            <a:off x="379553" y="9170612"/>
            <a:ext cx="48450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Page</a:t>
            </a:r>
            <a:r>
              <a:rPr dirty="0" sz="800" spc="6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185</a:t>
            </a:r>
            <a:endParaRPr sz="800">
              <a:latin typeface="Arial"/>
              <a:cs typeface="Arial"/>
            </a:endParaRPr>
          </a:p>
        </p:txBody>
      </p:sp>
      <p:sp>
        <p:nvSpPr>
          <p:cNvPr id="31" name="object 31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32" name="object 32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167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30" name="object 30" descr=""/>
          <p:cNvSpPr txBox="1"/>
          <p:nvPr/>
        </p:nvSpPr>
        <p:spPr>
          <a:xfrm>
            <a:off x="4769696" y="9342418"/>
            <a:ext cx="83375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8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avanzado</a:t>
            </a:r>
            <a:endParaRPr sz="8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5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935015" y="165100"/>
            <a:ext cx="5226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5" name="object 5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678"/>
                  </a:lnTo>
                  <a:lnTo>
                    <a:pt x="142755" y="98678"/>
                  </a:lnTo>
                  <a:lnTo>
                    <a:pt x="136180" y="99986"/>
                  </a:lnTo>
                  <a:lnTo>
                    <a:pt x="104587" y="124182"/>
                  </a:lnTo>
                  <a:lnTo>
                    <a:pt x="98048" y="143385"/>
                  </a:lnTo>
                  <a:lnTo>
                    <a:pt x="98048" y="569369"/>
                  </a:lnTo>
                  <a:lnTo>
                    <a:pt x="117977" y="603813"/>
                  </a:lnTo>
                  <a:lnTo>
                    <a:pt x="142755" y="614076"/>
                  </a:lnTo>
                  <a:lnTo>
                    <a:pt x="1886711" y="614076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4076"/>
                  </a:moveTo>
                  <a:lnTo>
                    <a:pt x="1744971" y="614076"/>
                  </a:lnTo>
                  <a:lnTo>
                    <a:pt x="1751545" y="612768"/>
                  </a:lnTo>
                  <a:lnTo>
                    <a:pt x="1764174" y="607537"/>
                  </a:lnTo>
                  <a:lnTo>
                    <a:pt x="1788370" y="575944"/>
                  </a:lnTo>
                  <a:lnTo>
                    <a:pt x="1789678" y="569369"/>
                  </a:lnTo>
                  <a:lnTo>
                    <a:pt x="1789678" y="143385"/>
                  </a:lnTo>
                  <a:lnTo>
                    <a:pt x="1769748" y="108942"/>
                  </a:lnTo>
                  <a:lnTo>
                    <a:pt x="1744971" y="98678"/>
                  </a:lnTo>
                  <a:lnTo>
                    <a:pt x="1886711" y="98678"/>
                  </a:lnTo>
                  <a:lnTo>
                    <a:pt x="1886711" y="614076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932176" y="500468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1982" y="528634"/>
                  </a:moveTo>
                  <a:lnTo>
                    <a:pt x="52863" y="528634"/>
                  </a:lnTo>
                  <a:lnTo>
                    <a:pt x="49392" y="528502"/>
                  </a:lnTo>
                  <a:lnTo>
                    <a:pt x="13028" y="510462"/>
                  </a:lnTo>
                  <a:lnTo>
                    <a:pt x="0" y="479207"/>
                  </a:lnTo>
                  <a:lnTo>
                    <a:pt x="0" y="475770"/>
                  </a:lnTo>
                  <a:lnTo>
                    <a:pt x="0" y="49361"/>
                  </a:lnTo>
                  <a:lnTo>
                    <a:pt x="17937" y="12819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841"/>
                  </a:lnTo>
                  <a:lnTo>
                    <a:pt x="1704845" y="49361"/>
                  </a:lnTo>
                  <a:lnTo>
                    <a:pt x="1704845" y="479207"/>
                  </a:lnTo>
                  <a:lnTo>
                    <a:pt x="1686907" y="515286"/>
                  </a:lnTo>
                  <a:lnTo>
                    <a:pt x="1655453" y="528502"/>
                  </a:lnTo>
                  <a:lnTo>
                    <a:pt x="1651982" y="52863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171"/>
              <a:ext cx="145374" cy="145374"/>
            </a:xfrm>
            <a:prstGeom prst="rect">
              <a:avLst/>
            </a:prstGeom>
          </p:spPr>
        </p:pic>
      </p:grpSp>
      <p:sp>
        <p:nvSpPr>
          <p:cNvPr id="8" name="object 8" descr=""/>
          <p:cNvSpPr txBox="1"/>
          <p:nvPr/>
        </p:nvSpPr>
        <p:spPr>
          <a:xfrm>
            <a:off x="3519868" y="811573"/>
            <a:ext cx="52959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10">
                <a:latin typeface="Arial MT"/>
                <a:cs typeface="Arial MT"/>
              </a:rPr>
              <a:t>Traduciendo...</a:t>
            </a:r>
            <a:endParaRPr sz="600">
              <a:latin typeface="Arial MT"/>
              <a:cs typeface="Arial MT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089080" y="7042851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5595687" y="7023027"/>
            <a:ext cx="1841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185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089080" y="2357828"/>
            <a:ext cx="5283200" cy="826769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169035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5.56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Propiedades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nuevo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HVDC_6.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752475">
              <a:lnSpc>
                <a:spcPct val="113799"/>
              </a:lnSpc>
              <a:spcBef>
                <a:spcPts val="5"/>
              </a:spcBef>
            </a:pPr>
            <a:r>
              <a:rPr dirty="0" sz="800">
                <a:latin typeface="Times New Roman"/>
                <a:cs typeface="Times New Roman"/>
              </a:rPr>
              <a:t>Cada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tener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ícono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único,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representa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pantalla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ayuda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opcional,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describe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significado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parámetros.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propiedades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ser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editado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utilizando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editores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ayuda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íconos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incorporados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.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figura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5.57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ejemplo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ser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asociado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puente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rectificador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6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usuario.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1089080" y="5384260"/>
            <a:ext cx="4529455" cy="826769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algn="ctr" marL="22225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5.57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ayuda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HVDC_6.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  <a:spcBef>
                <a:spcPts val="5"/>
              </a:spcBef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figura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5.58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editor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iconos.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rojas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fondo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indican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posible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posiciones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borde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icono.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conexión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externos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deben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ser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extraído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símbolo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medio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fuera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posiciones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especificadas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figura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5.56.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los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ícono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completo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puente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rectificador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6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pulsos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figura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5.58.</a:t>
            </a:r>
            <a:endParaRPr sz="800">
              <a:latin typeface="Times New Roman"/>
              <a:cs typeface="Times New Roman"/>
            </a:endParaRPr>
          </a:p>
        </p:txBody>
      </p:sp>
      <p:grpSp>
        <p:nvGrpSpPr>
          <p:cNvPr id="13" name="object 13" descr=""/>
          <p:cNvGrpSpPr/>
          <p:nvPr/>
        </p:nvGrpSpPr>
        <p:grpSpPr>
          <a:xfrm>
            <a:off x="368299" y="7491658"/>
            <a:ext cx="502284" cy="13335"/>
            <a:chOff x="368299" y="7491658"/>
            <a:chExt cx="502284" cy="13335"/>
          </a:xfrm>
        </p:grpSpPr>
        <p:sp>
          <p:nvSpPr>
            <p:cNvPr id="14" name="object 14" descr=""/>
            <p:cNvSpPr/>
            <p:nvPr/>
          </p:nvSpPr>
          <p:spPr>
            <a:xfrm>
              <a:off x="368299" y="7491658"/>
              <a:ext cx="502284" cy="6985"/>
            </a:xfrm>
            <a:custGeom>
              <a:avLst/>
              <a:gdLst/>
              <a:ahLst/>
              <a:cxnLst/>
              <a:rect l="l" t="t" r="r" b="b"/>
              <a:pathLst>
                <a:path w="502284" h="6984">
                  <a:moveTo>
                    <a:pt x="502202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502202" y="0"/>
                  </a:lnTo>
                  <a:lnTo>
                    <a:pt x="502202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368287" y="7491666"/>
              <a:ext cx="502284" cy="13335"/>
            </a:xfrm>
            <a:custGeom>
              <a:avLst/>
              <a:gdLst/>
              <a:ahLst/>
              <a:cxnLst/>
              <a:rect l="l" t="t" r="r" b="b"/>
              <a:pathLst>
                <a:path w="502284" h="13334">
                  <a:moveTo>
                    <a:pt x="502208" y="0"/>
                  </a:moveTo>
                  <a:lnTo>
                    <a:pt x="495604" y="6604"/>
                  </a:lnTo>
                  <a:lnTo>
                    <a:pt x="0" y="6604"/>
                  </a:lnTo>
                  <a:lnTo>
                    <a:pt x="0" y="13208"/>
                  </a:lnTo>
                  <a:lnTo>
                    <a:pt x="495604" y="13208"/>
                  </a:lnTo>
                  <a:lnTo>
                    <a:pt x="502208" y="13208"/>
                  </a:lnTo>
                  <a:lnTo>
                    <a:pt x="502208" y="6604"/>
                  </a:lnTo>
                  <a:lnTo>
                    <a:pt x="502208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368299" y="7491658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4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" name="object 17" descr=""/>
          <p:cNvSpPr txBox="1"/>
          <p:nvPr/>
        </p:nvSpPr>
        <p:spPr>
          <a:xfrm>
            <a:off x="379553" y="7551661"/>
            <a:ext cx="48450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Page</a:t>
            </a:r>
            <a:r>
              <a:rPr dirty="0" sz="800" spc="6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186</a:t>
            </a:r>
            <a:endParaRPr sz="800">
              <a:latin typeface="Arial"/>
              <a:cs typeface="Arial"/>
            </a:endParaRPr>
          </a:p>
        </p:txBody>
      </p:sp>
      <p:sp>
        <p:nvSpPr>
          <p:cNvPr id="19" name="object 19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20" name="object 20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167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18" name="object 18" descr=""/>
          <p:cNvSpPr txBox="1"/>
          <p:nvPr/>
        </p:nvSpPr>
        <p:spPr>
          <a:xfrm>
            <a:off x="4518595" y="7723468"/>
            <a:ext cx="83375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8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avanzado</a:t>
            </a:r>
            <a:endParaRPr sz="8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5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935015" y="165100"/>
            <a:ext cx="5226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5" name="object 5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583"/>
                  </a:lnTo>
                  <a:lnTo>
                    <a:pt x="142755" y="98583"/>
                  </a:lnTo>
                  <a:lnTo>
                    <a:pt x="136180" y="99891"/>
                  </a:lnTo>
                  <a:lnTo>
                    <a:pt x="104587" y="124086"/>
                  </a:lnTo>
                  <a:lnTo>
                    <a:pt x="98048" y="143290"/>
                  </a:lnTo>
                  <a:lnTo>
                    <a:pt x="98048" y="569369"/>
                  </a:lnTo>
                  <a:lnTo>
                    <a:pt x="117977" y="603813"/>
                  </a:lnTo>
                  <a:lnTo>
                    <a:pt x="142755" y="614076"/>
                  </a:lnTo>
                  <a:lnTo>
                    <a:pt x="1886711" y="614076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4076"/>
                  </a:moveTo>
                  <a:lnTo>
                    <a:pt x="1744971" y="614076"/>
                  </a:lnTo>
                  <a:lnTo>
                    <a:pt x="1751545" y="612768"/>
                  </a:lnTo>
                  <a:lnTo>
                    <a:pt x="1764174" y="607537"/>
                  </a:lnTo>
                  <a:lnTo>
                    <a:pt x="1788370" y="575944"/>
                  </a:lnTo>
                  <a:lnTo>
                    <a:pt x="1789678" y="569369"/>
                  </a:lnTo>
                  <a:lnTo>
                    <a:pt x="1789678" y="143290"/>
                  </a:lnTo>
                  <a:lnTo>
                    <a:pt x="1769748" y="108846"/>
                  </a:lnTo>
                  <a:lnTo>
                    <a:pt x="1744971" y="98583"/>
                  </a:lnTo>
                  <a:lnTo>
                    <a:pt x="1886711" y="98583"/>
                  </a:lnTo>
                  <a:lnTo>
                    <a:pt x="1886711" y="614076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932176" y="500461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1982" y="528634"/>
                  </a:moveTo>
                  <a:lnTo>
                    <a:pt x="52863" y="528634"/>
                  </a:lnTo>
                  <a:lnTo>
                    <a:pt x="49392" y="528502"/>
                  </a:lnTo>
                  <a:lnTo>
                    <a:pt x="13028" y="510462"/>
                  </a:lnTo>
                  <a:lnTo>
                    <a:pt x="0" y="479207"/>
                  </a:lnTo>
                  <a:lnTo>
                    <a:pt x="0" y="475770"/>
                  </a:lnTo>
                  <a:lnTo>
                    <a:pt x="0" y="49361"/>
                  </a:lnTo>
                  <a:lnTo>
                    <a:pt x="15483" y="15264"/>
                  </a:lnTo>
                  <a:lnTo>
                    <a:pt x="17937" y="12687"/>
                  </a:lnTo>
                  <a:lnTo>
                    <a:pt x="20607" y="10506"/>
                  </a:lnTo>
                  <a:lnTo>
                    <a:pt x="23493" y="8788"/>
                  </a:lnTo>
                  <a:lnTo>
                    <a:pt x="26379" y="6806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89362" y="15264"/>
                  </a:lnTo>
                  <a:lnTo>
                    <a:pt x="1691816" y="17643"/>
                  </a:lnTo>
                  <a:lnTo>
                    <a:pt x="1704845" y="49361"/>
                  </a:lnTo>
                  <a:lnTo>
                    <a:pt x="1704845" y="479207"/>
                  </a:lnTo>
                  <a:lnTo>
                    <a:pt x="1686907" y="515286"/>
                  </a:lnTo>
                  <a:lnTo>
                    <a:pt x="1655453" y="528502"/>
                  </a:lnTo>
                  <a:lnTo>
                    <a:pt x="1651982" y="52863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171"/>
              <a:ext cx="145374" cy="145374"/>
            </a:xfrm>
            <a:prstGeom prst="rect">
              <a:avLst/>
            </a:prstGeom>
          </p:spPr>
        </p:pic>
      </p:grpSp>
      <p:sp>
        <p:nvSpPr>
          <p:cNvPr id="8" name="object 8" descr=""/>
          <p:cNvSpPr txBox="1"/>
          <p:nvPr/>
        </p:nvSpPr>
        <p:spPr>
          <a:xfrm>
            <a:off x="3519868" y="811565"/>
            <a:ext cx="52959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10">
                <a:latin typeface="Arial MT"/>
                <a:cs typeface="Arial MT"/>
              </a:rPr>
              <a:t>Traduciendo...</a:t>
            </a:r>
            <a:endParaRPr sz="600">
              <a:latin typeface="Arial MT"/>
              <a:cs typeface="Arial MT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831370" y="5265310"/>
            <a:ext cx="1841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186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4611106" y="5285134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703617" y="1148570"/>
            <a:ext cx="255968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5.58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icono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asociado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nuevo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HVDC_6.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831370" y="4604517"/>
            <a:ext cx="5537835" cy="410209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527685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5.59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nuevo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HVDC_6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usuario.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5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>
                <a:latin typeface="Times New Roman"/>
                <a:cs typeface="Times New Roman"/>
              </a:rPr>
              <a:t>Finalmente,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soporte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recién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creado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debe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guardarse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disco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usando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botones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Guardar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Guardar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como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Usuario</a:t>
            </a:r>
            <a:endParaRPr sz="800">
              <a:latin typeface="Times New Roman"/>
              <a:cs typeface="Times New Roman"/>
            </a:endParaRPr>
          </a:p>
        </p:txBody>
      </p:sp>
      <p:grpSp>
        <p:nvGrpSpPr>
          <p:cNvPr id="13" name="object 13" descr=""/>
          <p:cNvGrpSpPr/>
          <p:nvPr/>
        </p:nvGrpSpPr>
        <p:grpSpPr>
          <a:xfrm>
            <a:off x="368299" y="5872707"/>
            <a:ext cx="502284" cy="13335"/>
            <a:chOff x="368299" y="5872707"/>
            <a:chExt cx="502284" cy="13335"/>
          </a:xfrm>
        </p:grpSpPr>
        <p:sp>
          <p:nvSpPr>
            <p:cNvPr id="14" name="object 14" descr=""/>
            <p:cNvSpPr/>
            <p:nvPr/>
          </p:nvSpPr>
          <p:spPr>
            <a:xfrm>
              <a:off x="368299" y="5872707"/>
              <a:ext cx="502284" cy="6985"/>
            </a:xfrm>
            <a:custGeom>
              <a:avLst/>
              <a:gdLst/>
              <a:ahLst/>
              <a:cxnLst/>
              <a:rect l="l" t="t" r="r" b="b"/>
              <a:pathLst>
                <a:path w="502284" h="6985">
                  <a:moveTo>
                    <a:pt x="502202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502202" y="0"/>
                  </a:lnTo>
                  <a:lnTo>
                    <a:pt x="502202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368287" y="5872708"/>
              <a:ext cx="502284" cy="13335"/>
            </a:xfrm>
            <a:custGeom>
              <a:avLst/>
              <a:gdLst/>
              <a:ahLst/>
              <a:cxnLst/>
              <a:rect l="l" t="t" r="r" b="b"/>
              <a:pathLst>
                <a:path w="502284" h="13335">
                  <a:moveTo>
                    <a:pt x="502208" y="0"/>
                  </a:moveTo>
                  <a:lnTo>
                    <a:pt x="495604" y="6604"/>
                  </a:lnTo>
                  <a:lnTo>
                    <a:pt x="0" y="6604"/>
                  </a:lnTo>
                  <a:lnTo>
                    <a:pt x="0" y="13220"/>
                  </a:lnTo>
                  <a:lnTo>
                    <a:pt x="495604" y="13220"/>
                  </a:lnTo>
                  <a:lnTo>
                    <a:pt x="502208" y="13220"/>
                  </a:lnTo>
                  <a:lnTo>
                    <a:pt x="502208" y="6604"/>
                  </a:lnTo>
                  <a:lnTo>
                    <a:pt x="502208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368299" y="5872707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" name="object 17" descr=""/>
          <p:cNvSpPr txBox="1"/>
          <p:nvPr/>
        </p:nvSpPr>
        <p:spPr>
          <a:xfrm>
            <a:off x="379553" y="5932711"/>
            <a:ext cx="48450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Page</a:t>
            </a:r>
            <a:r>
              <a:rPr dirty="0" sz="800" spc="6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187</a:t>
            </a:r>
            <a:endParaRPr sz="800">
              <a:latin typeface="Arial"/>
              <a:cs typeface="Arial"/>
            </a:endParaRPr>
          </a:p>
        </p:txBody>
      </p:sp>
      <p:sp>
        <p:nvSpPr>
          <p:cNvPr id="19" name="object 19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20" name="object 20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167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18" name="object 18" descr=""/>
          <p:cNvSpPr txBox="1"/>
          <p:nvPr/>
        </p:nvSpPr>
        <p:spPr>
          <a:xfrm>
            <a:off x="1089080" y="6104517"/>
            <a:ext cx="5504815" cy="399859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algn="r" marR="99568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8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avanzado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8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sup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especificados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normalmente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encuentran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carpeta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\</a:t>
            </a:r>
            <a:r>
              <a:rPr dirty="0" sz="800" spc="19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USP</a:t>
            </a:r>
            <a:r>
              <a:rPr dirty="0" sz="800" spc="-204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extensión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predeterminada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.sup</a:t>
            </a:r>
            <a:r>
              <a:rPr dirty="0" sz="800" spc="-204">
                <a:latin typeface="Courier New"/>
                <a:cs typeface="Courier New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.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85"/>
              </a:spcBef>
            </a:pP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volver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cargar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soporte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cualquier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cuando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desee,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utilizando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 i="1">
                <a:latin typeface="Times New Roman"/>
                <a:cs typeface="Times New Roman"/>
              </a:rPr>
              <a:t>Usuario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340"/>
              </a:spcBef>
            </a:pPr>
            <a:r>
              <a:rPr dirty="0" sz="800" i="1">
                <a:latin typeface="Times New Roman"/>
                <a:cs typeface="Times New Roman"/>
              </a:rPr>
              <a:t>Especificados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Editar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la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archivo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auxiliar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Objetos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.</a:t>
            </a:r>
            <a:endParaRPr sz="800">
              <a:latin typeface="Times New Roman"/>
              <a:cs typeface="Times New Roman"/>
            </a:endParaRPr>
          </a:p>
          <a:p>
            <a:pPr marL="12700" marR="231775">
              <a:lnSpc>
                <a:spcPct val="113799"/>
              </a:lnSpc>
              <a:spcBef>
                <a:spcPts val="885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usuario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especificado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|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Los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archivos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proporcionan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acceso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especificado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HVDC_6</a:t>
            </a:r>
            <a:r>
              <a:rPr dirty="0" sz="800" spc="-210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similar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estándar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85"/>
              </a:spcBef>
            </a:pPr>
            <a:r>
              <a:rPr dirty="0" sz="800">
                <a:latin typeface="Times New Roman"/>
                <a:cs typeface="Times New Roman"/>
              </a:rPr>
              <a:t>objetos,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figura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5.59.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DBM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hace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referencia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final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debe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especificarse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campo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$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Incluir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bajo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Usuario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especificado.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verificación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parámetros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spc="-10" i="1">
                <a:latin typeface="Times New Roman"/>
                <a:cs typeface="Times New Roman"/>
              </a:rPr>
              <a:t>envío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normalmente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USP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tiene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datos.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 b="1">
                <a:latin typeface="Times New Roman"/>
                <a:cs typeface="Times New Roman"/>
              </a:rPr>
              <a:t>5.8.2</a:t>
            </a:r>
            <a:r>
              <a:rPr dirty="0" sz="800" spc="7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Crear</a:t>
            </a:r>
            <a:r>
              <a:rPr dirty="0" sz="800" spc="8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un</a:t>
            </a:r>
            <a:r>
              <a:rPr dirty="0" sz="800" spc="8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modelo</a:t>
            </a:r>
            <a:r>
              <a:rPr dirty="0" sz="800" spc="7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</a:t>
            </a:r>
            <a:r>
              <a:rPr dirty="0" sz="800" spc="8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transformador</a:t>
            </a:r>
            <a:r>
              <a:rPr dirty="0" sz="800" spc="8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no</a:t>
            </a:r>
            <a:r>
              <a:rPr dirty="0" sz="800" spc="8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lineal</a:t>
            </a:r>
            <a:r>
              <a:rPr dirty="0" sz="800" spc="7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especificado</a:t>
            </a:r>
            <a:r>
              <a:rPr dirty="0" sz="800" spc="8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por</a:t>
            </a:r>
            <a:r>
              <a:rPr dirty="0" sz="800" spc="8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el</a:t>
            </a:r>
            <a:r>
              <a:rPr dirty="0" sz="800" spc="80" b="1">
                <a:latin typeface="Times New Roman"/>
                <a:cs typeface="Times New Roman"/>
              </a:rPr>
              <a:t> </a:t>
            </a:r>
            <a:r>
              <a:rPr dirty="0" sz="800" spc="-10" b="1">
                <a:latin typeface="Times New Roman"/>
                <a:cs typeface="Times New Roman"/>
              </a:rPr>
              <a:t>usuario</a:t>
            </a:r>
            <a:endParaRPr sz="800">
              <a:latin typeface="Times New Roman"/>
              <a:cs typeface="Times New Roman"/>
            </a:endParaRPr>
          </a:p>
          <a:p>
            <a:pPr marL="12700" marR="29972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rutina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soporte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CTRAN</a:t>
            </a:r>
            <a:r>
              <a:rPr dirty="0" sz="600" spc="114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utilizar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derivar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representación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lineal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trifásica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transformador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devanado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múltiple,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utiliza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prueba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excitación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cortocircuito.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rango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frecuencia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de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interés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excede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algunos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kHz,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capacitancias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devanados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capacitancia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tierra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del</a:t>
            </a:r>
            <a:endParaRPr sz="800">
              <a:latin typeface="Times New Roman"/>
              <a:cs typeface="Times New Roman"/>
            </a:endParaRPr>
          </a:p>
          <a:p>
            <a:pPr marL="12700" marR="84836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devanados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BT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simular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agregando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capacitancias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agrupadas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conectadas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terminales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transformador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Aunque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CTRAN</a:t>
            </a:r>
            <a:r>
              <a:rPr dirty="0" sz="600" spc="1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produce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representación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lineal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transformador,</a:t>
            </a:r>
            <a:endParaRPr sz="800">
              <a:latin typeface="Times New Roman"/>
              <a:cs typeface="Times New Roman"/>
            </a:endParaRPr>
          </a:p>
          <a:p>
            <a:pPr marL="12700" marR="93662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conectando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inductancias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lineales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devanado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cercano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núcleo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hierro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elementos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externos,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proporciona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manera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fácil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tener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cuenta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saturación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histéresis.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observa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600">
                <a:latin typeface="Times New Roman"/>
                <a:cs typeface="Times New Roman"/>
              </a:rPr>
              <a:t>El</a:t>
            </a:r>
            <a:r>
              <a:rPr dirty="0" sz="600" spc="1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CTRAN</a:t>
            </a:r>
            <a:r>
              <a:rPr dirty="0" sz="600" spc="114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ahora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compatible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manera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fácil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(consulte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sección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5.6),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endParaRPr sz="800">
              <a:latin typeface="Times New Roman"/>
              <a:cs typeface="Times New Roman"/>
            </a:endParaRPr>
          </a:p>
          <a:p>
            <a:pPr marL="12700" marR="48704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procedimiento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descrito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aquí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proporciona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flexibilidad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manejo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linealidades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núcleo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hierro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y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permite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incorporación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capacidades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bobinado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USP,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necesario.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Ventaja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adicional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de</a:t>
            </a:r>
            <a:endParaRPr sz="800">
              <a:latin typeface="Times New Roman"/>
              <a:cs typeface="Times New Roman"/>
            </a:endParaRPr>
          </a:p>
          <a:p>
            <a:pPr marL="12700" marR="71437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modelado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basado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USP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necesitan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ejecutar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rutina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soporte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CTRAN</a:t>
            </a:r>
            <a:r>
              <a:rPr dirty="0" sz="600" spc="114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muchos</a:t>
            </a:r>
            <a:r>
              <a:rPr dirty="0" sz="800" spc="10">
                <a:latin typeface="Times New Roman"/>
                <a:cs typeface="Times New Roman"/>
              </a:rPr>
              <a:t> veces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como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tal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tipo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transformadores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presentes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en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el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circuito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antes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la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ejecución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del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dominio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del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tiempo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simulación.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Sin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embargo,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crear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especificado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requiere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cierta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experiencia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dos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Rutinas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soporte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ATP: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600" spc="-10">
                <a:latin typeface="Times New Roman"/>
                <a:cs typeface="Times New Roman"/>
              </a:rPr>
              <a:t>ATA</a:t>
            </a:r>
            <a:r>
              <a:rPr dirty="0" sz="6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ASE</a:t>
            </a:r>
            <a:r>
              <a:rPr dirty="0" sz="6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ODULE</a:t>
            </a:r>
            <a:r>
              <a:rPr dirty="0" sz="6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CTRAN</a:t>
            </a:r>
            <a:r>
              <a:rPr dirty="0" sz="600" spc="80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.</a:t>
            </a:r>
            <a:endParaRPr sz="8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5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935015" y="165100"/>
            <a:ext cx="5226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5" name="object 5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678"/>
                  </a:lnTo>
                  <a:lnTo>
                    <a:pt x="142755" y="98678"/>
                  </a:lnTo>
                  <a:lnTo>
                    <a:pt x="136180" y="99986"/>
                  </a:lnTo>
                  <a:lnTo>
                    <a:pt x="104587" y="124182"/>
                  </a:lnTo>
                  <a:lnTo>
                    <a:pt x="98048" y="143385"/>
                  </a:lnTo>
                  <a:lnTo>
                    <a:pt x="98048" y="569464"/>
                  </a:lnTo>
                  <a:lnTo>
                    <a:pt x="117977" y="603908"/>
                  </a:lnTo>
                  <a:lnTo>
                    <a:pt x="142755" y="614171"/>
                  </a:lnTo>
                  <a:lnTo>
                    <a:pt x="1886711" y="614171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4171"/>
                  </a:moveTo>
                  <a:lnTo>
                    <a:pt x="1744971" y="614171"/>
                  </a:lnTo>
                  <a:lnTo>
                    <a:pt x="1751545" y="612864"/>
                  </a:lnTo>
                  <a:lnTo>
                    <a:pt x="1764174" y="607632"/>
                  </a:lnTo>
                  <a:lnTo>
                    <a:pt x="1788370" y="576039"/>
                  </a:lnTo>
                  <a:lnTo>
                    <a:pt x="1789678" y="569464"/>
                  </a:lnTo>
                  <a:lnTo>
                    <a:pt x="1789678" y="143385"/>
                  </a:lnTo>
                  <a:lnTo>
                    <a:pt x="1769748" y="108942"/>
                  </a:lnTo>
                  <a:lnTo>
                    <a:pt x="1744971" y="98678"/>
                  </a:lnTo>
                  <a:lnTo>
                    <a:pt x="1886711" y="98678"/>
                  </a:lnTo>
                  <a:lnTo>
                    <a:pt x="1886711" y="614171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932176" y="500544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1982" y="528634"/>
                  </a:moveTo>
                  <a:lnTo>
                    <a:pt x="52863" y="528634"/>
                  </a:lnTo>
                  <a:lnTo>
                    <a:pt x="49392" y="528502"/>
                  </a:lnTo>
                  <a:lnTo>
                    <a:pt x="13028" y="510594"/>
                  </a:lnTo>
                  <a:lnTo>
                    <a:pt x="0" y="479207"/>
                  </a:lnTo>
                  <a:lnTo>
                    <a:pt x="0" y="475770"/>
                  </a:lnTo>
                  <a:lnTo>
                    <a:pt x="0" y="49229"/>
                  </a:lnTo>
                  <a:lnTo>
                    <a:pt x="17937" y="12885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643"/>
                  </a:lnTo>
                  <a:lnTo>
                    <a:pt x="1704845" y="49229"/>
                  </a:lnTo>
                  <a:lnTo>
                    <a:pt x="1704845" y="479207"/>
                  </a:lnTo>
                  <a:lnTo>
                    <a:pt x="1686907" y="515418"/>
                  </a:lnTo>
                  <a:lnTo>
                    <a:pt x="1655453" y="528502"/>
                  </a:lnTo>
                  <a:lnTo>
                    <a:pt x="1651982" y="52863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266"/>
              <a:ext cx="145374" cy="145374"/>
            </a:xfrm>
            <a:prstGeom prst="rect">
              <a:avLst/>
            </a:prstGeom>
          </p:spPr>
        </p:pic>
      </p:grpSp>
      <p:sp>
        <p:nvSpPr>
          <p:cNvPr id="8" name="object 8" descr=""/>
          <p:cNvSpPr txBox="1"/>
          <p:nvPr/>
        </p:nvSpPr>
        <p:spPr>
          <a:xfrm>
            <a:off x="1089080" y="3805042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595687" y="3785217"/>
            <a:ext cx="1841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187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1089080" y="342486"/>
            <a:ext cx="534606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BCTRAN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requiere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fácilmente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disponibles,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placa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identificación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un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089080" y="401958"/>
            <a:ext cx="289115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transformador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elevador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generador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continuación: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3494468" y="542046"/>
            <a:ext cx="1083945" cy="1036955"/>
          </a:xfrm>
          <a:prstGeom prst="rect">
            <a:avLst/>
          </a:prstGeom>
        </p:spPr>
        <p:txBody>
          <a:bodyPr wrap="square" lIns="0" tIns="74930" rIns="0" bIns="0" rtlCol="0" vert="horz">
            <a:spAutoFit/>
          </a:bodyPr>
          <a:lstStyle/>
          <a:p>
            <a:pPr marL="461645">
              <a:lnSpc>
                <a:spcPct val="100000"/>
              </a:lnSpc>
              <a:spcBef>
                <a:spcPts val="590"/>
              </a:spcBef>
            </a:pPr>
            <a:r>
              <a:rPr dirty="0" sz="800">
                <a:latin typeface="Times New Roman"/>
                <a:cs typeface="Times New Roman"/>
              </a:rPr>
              <a:t>132/15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kV</a:t>
            </a:r>
            <a:endParaRPr sz="800">
              <a:latin typeface="Times New Roman"/>
              <a:cs typeface="Times New Roman"/>
            </a:endParaRPr>
          </a:p>
          <a:p>
            <a:pPr marL="38100">
              <a:lnSpc>
                <a:spcPts val="844"/>
              </a:lnSpc>
              <a:spcBef>
                <a:spcPts val="495"/>
              </a:spcBef>
            </a:pPr>
            <a:r>
              <a:rPr dirty="0" sz="600" spc="-10">
                <a:latin typeface="Arial MT"/>
                <a:cs typeface="Arial MT"/>
              </a:rPr>
              <a:t>Traduciendo</a:t>
            </a:r>
            <a:r>
              <a:rPr dirty="0" baseline="24305" sz="1200" spc="-15">
                <a:latin typeface="Times New Roman"/>
                <a:cs typeface="Times New Roman"/>
              </a:rPr>
              <a:t>Y</a:t>
            </a:r>
            <a:r>
              <a:rPr dirty="0" sz="600" spc="-10">
                <a:latin typeface="Arial MT"/>
                <a:cs typeface="Arial MT"/>
              </a:rPr>
              <a:t>...</a:t>
            </a:r>
            <a:r>
              <a:rPr dirty="0" baseline="24305" sz="1200" spc="-15">
                <a:latin typeface="Times New Roman"/>
                <a:cs typeface="Times New Roman"/>
              </a:rPr>
              <a:t>nd11</a:t>
            </a:r>
            <a:endParaRPr baseline="24305" sz="1200">
              <a:latin typeface="Times New Roman"/>
              <a:cs typeface="Times New Roman"/>
            </a:endParaRPr>
          </a:p>
          <a:p>
            <a:pPr marL="455295">
              <a:lnSpc>
                <a:spcPts val="844"/>
              </a:lnSpc>
            </a:pPr>
            <a:r>
              <a:rPr dirty="0" sz="800">
                <a:latin typeface="Times New Roman"/>
                <a:cs typeface="Times New Roman"/>
              </a:rPr>
              <a:t>155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MVA</a:t>
            </a:r>
            <a:endParaRPr sz="800">
              <a:latin typeface="Times New Roman"/>
              <a:cs typeface="Times New Roman"/>
            </a:endParaRPr>
          </a:p>
          <a:p>
            <a:pPr marL="455295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74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kW</a:t>
            </a:r>
            <a:endParaRPr sz="800">
              <a:latin typeface="Times New Roman"/>
              <a:cs typeface="Times New Roman"/>
            </a:endParaRPr>
          </a:p>
          <a:p>
            <a:pPr marL="455295">
              <a:lnSpc>
                <a:spcPct val="100000"/>
              </a:lnSpc>
              <a:spcBef>
                <a:spcPts val="80"/>
              </a:spcBef>
            </a:pPr>
            <a:r>
              <a:rPr dirty="0" sz="800">
                <a:latin typeface="Times New Roman"/>
                <a:cs typeface="Times New Roman"/>
              </a:rPr>
              <a:t>0.3%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2.67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A</a:t>
            </a:r>
            <a:endParaRPr sz="800">
              <a:latin typeface="Times New Roman"/>
              <a:cs typeface="Times New Roman"/>
            </a:endParaRPr>
          </a:p>
          <a:p>
            <a:pPr marL="455295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461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kW</a:t>
            </a:r>
            <a:endParaRPr sz="800">
              <a:latin typeface="Times New Roman"/>
              <a:cs typeface="Times New Roman"/>
            </a:endParaRPr>
          </a:p>
          <a:p>
            <a:pPr marL="461645">
              <a:lnSpc>
                <a:spcPct val="100000"/>
              </a:lnSpc>
              <a:spcBef>
                <a:spcPts val="135"/>
              </a:spcBef>
            </a:pPr>
            <a:r>
              <a:rPr dirty="0" sz="800" spc="-25">
                <a:latin typeface="Times New Roman"/>
                <a:cs typeface="Times New Roman"/>
              </a:rPr>
              <a:t>14%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1445908" y="588301"/>
            <a:ext cx="1231265" cy="99060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 marR="5080">
              <a:lnSpc>
                <a:spcPct val="113799"/>
              </a:lnSpc>
              <a:spcBef>
                <a:spcPts val="90"/>
              </a:spcBef>
            </a:pPr>
            <a:r>
              <a:rPr dirty="0" sz="800">
                <a:latin typeface="Times New Roman"/>
                <a:cs typeface="Times New Roman"/>
              </a:rPr>
              <a:t>Tensión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nominal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450">
                <a:latin typeface="Times New Roman"/>
                <a:cs typeface="Times New Roman"/>
              </a:rPr>
              <a:t>alta</a:t>
            </a:r>
            <a:r>
              <a:rPr dirty="0" sz="450" spc="12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450" spc="-20">
                <a:latin typeface="Times New Roman"/>
                <a:cs typeface="Times New Roman"/>
              </a:rPr>
              <a:t>baja</a:t>
            </a:r>
            <a:r>
              <a:rPr dirty="0" sz="45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Conexión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bobinado: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Potencia</a:t>
            </a:r>
            <a:r>
              <a:rPr dirty="0" sz="800" spc="114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nominal:</a:t>
            </a:r>
            <a:endParaRPr sz="800">
              <a:latin typeface="Times New Roman"/>
              <a:cs typeface="Times New Roman"/>
            </a:endParaRPr>
          </a:p>
          <a:p>
            <a:pPr marL="12700" marR="24130">
              <a:lnSpc>
                <a:spcPct val="112000"/>
              </a:lnSpc>
              <a:spcBef>
                <a:spcPts val="20"/>
              </a:spcBef>
            </a:pPr>
            <a:r>
              <a:rPr dirty="0" sz="800">
                <a:latin typeface="Times New Roman"/>
                <a:cs typeface="Times New Roman"/>
              </a:rPr>
              <a:t>Pérdidas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excitación: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Corriente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excitación: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Pérdidas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cortocircuito: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Reactancia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cortocircuito: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1089080" y="1691825"/>
            <a:ext cx="4790440" cy="120840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 marR="31750">
              <a:lnSpc>
                <a:spcPct val="113799"/>
              </a:lnSpc>
              <a:spcBef>
                <a:spcPts val="90"/>
              </a:spcBef>
            </a:pPr>
            <a:r>
              <a:rPr dirty="0" sz="800" spc="10">
                <a:latin typeface="Times New Roman"/>
                <a:cs typeface="Times New Roman"/>
              </a:rPr>
              <a:t>La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corriente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excitación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secuencia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cero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y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las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pérdidas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son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aproximadamente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iguales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secuencia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positiva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mediciones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debido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presencia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devanado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secundario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conectado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delta.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Tomando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inductancia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magnetización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lineal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agregará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elemento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externo,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solo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resistivo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corriente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excitación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(0.05%)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debe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ingresarse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BCTRAN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continuación:</a:t>
            </a:r>
            <a:endParaRPr sz="800">
              <a:latin typeface="Times New Roman"/>
              <a:cs typeface="Times New Roman"/>
            </a:endParaRPr>
          </a:p>
          <a:p>
            <a:pPr marL="91440" marR="3469004">
              <a:lnSpc>
                <a:spcPct val="110400"/>
              </a:lnSpc>
              <a:spcBef>
                <a:spcPts val="885"/>
              </a:spcBef>
            </a:pPr>
            <a:r>
              <a:rPr dirty="0" sz="550">
                <a:latin typeface="Courier New"/>
                <a:cs typeface="Courier New"/>
              </a:rPr>
              <a:t>COMIENCE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NUEVO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CASO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DATOS </a:t>
            </a:r>
            <a:r>
              <a:rPr dirty="0" sz="550">
                <a:latin typeface="Courier New"/>
                <a:cs typeface="Courier New"/>
              </a:rPr>
              <a:t>MÓDULO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ACCESO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BCTRAN</a:t>
            </a:r>
            <a:endParaRPr sz="550">
              <a:latin typeface="Courier New"/>
              <a:cs typeface="Courier New"/>
            </a:endParaRPr>
          </a:p>
          <a:p>
            <a:pPr marL="91440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$</a:t>
            </a:r>
            <a:r>
              <a:rPr dirty="0" sz="550" spc="25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BORRAR</a:t>
            </a:r>
            <a:endParaRPr sz="550">
              <a:latin typeface="Courier New"/>
              <a:cs typeface="Courier New"/>
            </a:endParaRPr>
          </a:p>
          <a:p>
            <a:pPr marL="14478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2</a:t>
            </a:r>
            <a:r>
              <a:rPr dirty="0" sz="550" spc="4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50.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0.05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155.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74.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0.05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155.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74.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0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2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2</a:t>
            </a:r>
            <a:endParaRPr sz="550">
              <a:latin typeface="Courier New"/>
              <a:cs typeface="Courier New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1274102" y="2874645"/>
            <a:ext cx="330835" cy="210820"/>
          </a:xfrm>
          <a:prstGeom prst="rect">
            <a:avLst/>
          </a:prstGeom>
        </p:spPr>
        <p:txBody>
          <a:bodyPr wrap="square" lIns="0" tIns="2032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60"/>
              </a:spcBef>
            </a:pPr>
            <a:r>
              <a:rPr dirty="0" sz="550">
                <a:latin typeface="Courier New"/>
                <a:cs typeface="Courier New"/>
              </a:rPr>
              <a:t>1</a:t>
            </a:r>
            <a:r>
              <a:rPr dirty="0" sz="550" spc="25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76,21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2</a:t>
            </a:r>
            <a:r>
              <a:rPr dirty="0" sz="550" spc="25">
                <a:latin typeface="Courier New"/>
                <a:cs typeface="Courier New"/>
              </a:rPr>
              <a:t> </a:t>
            </a:r>
            <a:r>
              <a:rPr dirty="0" sz="550" spc="-20">
                <a:latin typeface="Courier New"/>
                <a:cs typeface="Courier New"/>
              </a:rPr>
              <a:t>15,0</a:t>
            </a:r>
            <a:endParaRPr sz="550">
              <a:latin typeface="Courier New"/>
              <a:cs typeface="Courier New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2456921" y="2874645"/>
            <a:ext cx="1595755" cy="2108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10400"/>
              </a:lnSpc>
              <a:spcBef>
                <a:spcPts val="95"/>
              </a:spcBef>
            </a:pPr>
            <a:r>
              <a:rPr dirty="0" sz="550" spc="-10">
                <a:latin typeface="Courier New"/>
                <a:cs typeface="Courier New"/>
              </a:rPr>
              <a:t>HVBUSASTRPNTHVBUSBSTRPNTHVBUSCSTRPNT</a:t>
            </a:r>
            <a:r>
              <a:rPr dirty="0" sz="550" spc="500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LVBUSALVBUSCLVBUSBLVBUSALVBUSCLVBUSB</a:t>
            </a:r>
            <a:endParaRPr sz="550">
              <a:latin typeface="Courier New"/>
              <a:cs typeface="Courier New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1168375" y="3066276"/>
            <a:ext cx="1474470" cy="494665"/>
          </a:xfrm>
          <a:prstGeom prst="rect">
            <a:avLst/>
          </a:prstGeom>
        </p:spPr>
        <p:txBody>
          <a:bodyPr wrap="square" lIns="0" tIns="20320" rIns="0" bIns="0" rtlCol="0" vert="horz">
            <a:spAutoFit/>
          </a:bodyPr>
          <a:lstStyle/>
          <a:p>
            <a:pPr marL="65405">
              <a:lnSpc>
                <a:spcPct val="100000"/>
              </a:lnSpc>
              <a:spcBef>
                <a:spcPts val="160"/>
              </a:spcBef>
            </a:pPr>
            <a:r>
              <a:rPr dirty="0" sz="550">
                <a:latin typeface="Courier New"/>
                <a:cs typeface="Courier New"/>
              </a:rPr>
              <a:t>1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2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461.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14.0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155.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14.0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155.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0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1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550" spc="-10">
                <a:latin typeface="Courier New"/>
                <a:cs typeface="Courier New"/>
              </a:rPr>
              <a:t>BLANCO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$</a:t>
            </a:r>
            <a:r>
              <a:rPr dirty="0" sz="550" spc="25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PUNCH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10">
                <a:latin typeface="Courier New"/>
                <a:cs typeface="Courier New"/>
              </a:rPr>
              <a:t>BLANCO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COMIENCE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NUEVO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CASO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DATOS</a:t>
            </a:r>
            <a:endParaRPr sz="550">
              <a:latin typeface="Courier New"/>
              <a:cs typeface="Courier New"/>
            </a:endParaRPr>
          </a:p>
        </p:txBody>
      </p:sp>
      <p:grpSp>
        <p:nvGrpSpPr>
          <p:cNvPr id="18" name="object 18" descr=""/>
          <p:cNvGrpSpPr/>
          <p:nvPr/>
        </p:nvGrpSpPr>
        <p:grpSpPr>
          <a:xfrm>
            <a:off x="368299" y="4253848"/>
            <a:ext cx="502284" cy="13335"/>
            <a:chOff x="368299" y="4253848"/>
            <a:chExt cx="502284" cy="13335"/>
          </a:xfrm>
        </p:grpSpPr>
        <p:sp>
          <p:nvSpPr>
            <p:cNvPr id="19" name="object 19" descr=""/>
            <p:cNvSpPr/>
            <p:nvPr/>
          </p:nvSpPr>
          <p:spPr>
            <a:xfrm>
              <a:off x="368299" y="4253848"/>
              <a:ext cx="502284" cy="6985"/>
            </a:xfrm>
            <a:custGeom>
              <a:avLst/>
              <a:gdLst/>
              <a:ahLst/>
              <a:cxnLst/>
              <a:rect l="l" t="t" r="r" b="b"/>
              <a:pathLst>
                <a:path w="502284" h="6985">
                  <a:moveTo>
                    <a:pt x="502202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502202" y="0"/>
                  </a:lnTo>
                  <a:lnTo>
                    <a:pt x="502202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 descr=""/>
            <p:cNvSpPr/>
            <p:nvPr/>
          </p:nvSpPr>
          <p:spPr>
            <a:xfrm>
              <a:off x="368287" y="4253851"/>
              <a:ext cx="502284" cy="13335"/>
            </a:xfrm>
            <a:custGeom>
              <a:avLst/>
              <a:gdLst/>
              <a:ahLst/>
              <a:cxnLst/>
              <a:rect l="l" t="t" r="r" b="b"/>
              <a:pathLst>
                <a:path w="502284" h="13335">
                  <a:moveTo>
                    <a:pt x="502208" y="0"/>
                  </a:moveTo>
                  <a:lnTo>
                    <a:pt x="495604" y="6604"/>
                  </a:lnTo>
                  <a:lnTo>
                    <a:pt x="0" y="6604"/>
                  </a:lnTo>
                  <a:lnTo>
                    <a:pt x="0" y="13220"/>
                  </a:lnTo>
                  <a:lnTo>
                    <a:pt x="495604" y="13220"/>
                  </a:lnTo>
                  <a:lnTo>
                    <a:pt x="502208" y="13220"/>
                  </a:lnTo>
                  <a:lnTo>
                    <a:pt x="502208" y="6604"/>
                  </a:lnTo>
                  <a:lnTo>
                    <a:pt x="502208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 descr=""/>
            <p:cNvSpPr/>
            <p:nvPr/>
          </p:nvSpPr>
          <p:spPr>
            <a:xfrm>
              <a:off x="368299" y="4253848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2" name="object 22" descr=""/>
          <p:cNvSpPr txBox="1"/>
          <p:nvPr/>
        </p:nvSpPr>
        <p:spPr>
          <a:xfrm>
            <a:off x="379553" y="4313852"/>
            <a:ext cx="48450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Page</a:t>
            </a:r>
            <a:r>
              <a:rPr dirty="0" sz="800" spc="6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188</a:t>
            </a:r>
            <a:endParaRPr sz="800">
              <a:latin typeface="Arial"/>
              <a:cs typeface="Arial"/>
            </a:endParaRPr>
          </a:p>
        </p:txBody>
      </p:sp>
      <p:sp>
        <p:nvSpPr>
          <p:cNvPr id="31" name="object 31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32" name="object 32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167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23" name="object 23" descr=""/>
          <p:cNvSpPr txBox="1"/>
          <p:nvPr/>
        </p:nvSpPr>
        <p:spPr>
          <a:xfrm>
            <a:off x="4518595" y="4485658"/>
            <a:ext cx="83375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8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avanzado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831370" y="4896671"/>
            <a:ext cx="5709285" cy="31115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98425" marR="5340985">
              <a:lnSpc>
                <a:spcPct val="118300"/>
              </a:lnSpc>
              <a:spcBef>
                <a:spcPts val="95"/>
              </a:spcBef>
            </a:pPr>
            <a:r>
              <a:rPr dirty="0" sz="550" spc="-10">
                <a:latin typeface="Courier New"/>
                <a:cs typeface="Courier New"/>
              </a:rPr>
              <a:t>BLANCO BLANCO</a:t>
            </a:r>
            <a:endParaRPr sz="550">
              <a:latin typeface="Courier New"/>
              <a:cs typeface="Courier New"/>
            </a:endParaRPr>
          </a:p>
          <a:p>
            <a:pPr marL="12700" marR="580390">
              <a:lnSpc>
                <a:spcPct val="113799"/>
              </a:lnSpc>
              <a:spcBef>
                <a:spcPts val="620"/>
              </a:spcBef>
            </a:pPr>
            <a:r>
              <a:rPr dirty="0" sz="800">
                <a:latin typeface="Times New Roman"/>
                <a:cs typeface="Times New Roman"/>
              </a:rPr>
              <a:t>Ejecutar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través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producirá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perforación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salida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para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Ejecución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módulo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base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(DBM).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proceso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crear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DBM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ciertamente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difícil.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parte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agregar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nuevos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rutina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soporte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DBM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de</a:t>
            </a:r>
            <a:endParaRPr sz="800">
              <a:latin typeface="Times New Roman"/>
              <a:cs typeface="Times New Roman"/>
            </a:endParaRPr>
          </a:p>
          <a:p>
            <a:pPr marL="12700" marR="81216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comienza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declaración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encabezado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seguida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descripción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libro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reglas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[3]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capítulo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XIX-F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explica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detalle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cómo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crear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salida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soporte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DBM</a:t>
            </a:r>
            <a:endParaRPr sz="800">
              <a:latin typeface="Times New Roman"/>
              <a:cs typeface="Times New Roman"/>
            </a:endParaRPr>
          </a:p>
          <a:p>
            <a:pPr marL="12700" marR="75057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rutina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.lib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realidad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considerar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procedimiento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externo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incluye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para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simulación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tiempo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ejecución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través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llamada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$</a:t>
            </a:r>
            <a:r>
              <a:rPr dirty="0" sz="800" spc="1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INCLUDE</a:t>
            </a:r>
            <a:r>
              <a:rPr dirty="0" sz="800" spc="-225">
                <a:latin typeface="Courier New"/>
                <a:cs typeface="Courier New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8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 b="1">
                <a:latin typeface="Times New Roman"/>
                <a:cs typeface="Times New Roman"/>
              </a:rPr>
              <a:t>5.8.2.1</a:t>
            </a:r>
            <a:r>
              <a:rPr dirty="0" sz="800" spc="5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Crear</a:t>
            </a:r>
            <a:r>
              <a:rPr dirty="0" sz="800" spc="6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un</a:t>
            </a:r>
            <a:r>
              <a:rPr dirty="0" sz="800" spc="6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archivo</a:t>
            </a:r>
            <a:r>
              <a:rPr dirty="0" sz="800" spc="6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</a:t>
            </a:r>
            <a:r>
              <a:rPr dirty="0" sz="800" spc="5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Módulo</a:t>
            </a:r>
            <a:r>
              <a:rPr dirty="0" sz="800" spc="6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</a:t>
            </a:r>
            <a:r>
              <a:rPr dirty="0" sz="800" spc="6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base</a:t>
            </a:r>
            <a:r>
              <a:rPr dirty="0" sz="800" spc="6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</a:t>
            </a:r>
            <a:r>
              <a:rPr dirty="0" sz="800" spc="6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datos</a:t>
            </a:r>
            <a:r>
              <a:rPr dirty="0" sz="800" spc="5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para</a:t>
            </a:r>
            <a:r>
              <a:rPr dirty="0" sz="800" spc="6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el</a:t>
            </a:r>
            <a:r>
              <a:rPr dirty="0" sz="800" spc="6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objeto</a:t>
            </a:r>
            <a:r>
              <a:rPr dirty="0" sz="800" spc="60" b="1">
                <a:latin typeface="Times New Roman"/>
                <a:cs typeface="Times New Roman"/>
              </a:rPr>
              <a:t> </a:t>
            </a:r>
            <a:r>
              <a:rPr dirty="0" sz="800" spc="-10" b="1">
                <a:latin typeface="Times New Roman"/>
                <a:cs typeface="Times New Roman"/>
              </a:rPr>
              <a:t>BCTRAN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395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DBM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comienza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declaración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encabezado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seguida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BASE</a:t>
            </a:r>
            <a:r>
              <a:rPr dirty="0" sz="800" spc="1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DE</a:t>
            </a:r>
            <a:r>
              <a:rPr dirty="0" sz="800" spc="1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DATOS</a:t>
            </a:r>
            <a:r>
              <a:rPr dirty="0" sz="800" spc="1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de</a:t>
            </a:r>
            <a:r>
              <a:rPr dirty="0" sz="800" spc="1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la</a:t>
            </a:r>
            <a:r>
              <a:rPr dirty="0" sz="800" spc="-220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tarjeta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solicitud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ATP</a:t>
            </a:r>
            <a:endParaRPr sz="800">
              <a:latin typeface="Times New Roman"/>
              <a:cs typeface="Times New Roman"/>
            </a:endParaRPr>
          </a:p>
          <a:p>
            <a:pPr marL="12700" marR="1188720">
              <a:lnSpc>
                <a:spcPts val="880"/>
              </a:lnSpc>
              <a:spcBef>
                <a:spcPts val="489"/>
              </a:spcBef>
            </a:pPr>
            <a:r>
              <a:rPr dirty="0" sz="800">
                <a:latin typeface="Courier New"/>
                <a:cs typeface="Courier New"/>
              </a:rPr>
              <a:t>MÓDULO</a:t>
            </a:r>
            <a:r>
              <a:rPr dirty="0" sz="800" spc="105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termina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solicitud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390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$</a:t>
            </a:r>
            <a:r>
              <a:rPr dirty="0" sz="800" spc="10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PUNCH</a:t>
            </a:r>
            <a:r>
              <a:rPr dirty="0" sz="800" spc="110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declaración</a:t>
            </a:r>
            <a:r>
              <a:rPr dirty="0" sz="800" spc="390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ARG</a:t>
            </a:r>
            <a:r>
              <a:rPr dirty="0" sz="800" spc="105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junto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tarjeta</a:t>
            </a:r>
            <a:r>
              <a:rPr dirty="0" sz="800" spc="385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NUM</a:t>
            </a:r>
            <a:r>
              <a:rPr dirty="0" sz="800" spc="110">
                <a:latin typeface="Courier New"/>
                <a:cs typeface="Courier New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(si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necesario)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variables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externas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(numérico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+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nodo)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secuencia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argumentos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procedimiento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$</a:t>
            </a:r>
            <a:r>
              <a:rPr dirty="0" sz="800" spc="1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INCLUDE</a:t>
            </a:r>
            <a:r>
              <a:rPr dirty="0" sz="800" spc="-215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describe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BCTRAN.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Tenga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cuenta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datos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85"/>
              </a:spcBef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tarjeta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clasificación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/</a:t>
            </a:r>
            <a:r>
              <a:rPr dirty="0" sz="800" spc="17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SUCURSAL</a:t>
            </a:r>
            <a:r>
              <a:rPr dirty="0" sz="800" spc="-210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forma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requiere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ningún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indicador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SUCURSAL</a:t>
            </a:r>
            <a:r>
              <a:rPr dirty="0" sz="800" spc="17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EN</a:t>
            </a:r>
            <a:r>
              <a:rPr dirty="0" sz="800" spc="17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BLANCO</a:t>
            </a:r>
            <a:r>
              <a:rPr dirty="0" sz="800" spc="-210">
                <a:latin typeface="Courier New"/>
                <a:cs typeface="Courier New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declaración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ARG</a:t>
            </a:r>
            <a:r>
              <a:rPr dirty="0" sz="800" spc="-210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DBM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incluye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7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ejemplo: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800">
              <a:latin typeface="Times New Roman"/>
              <a:cs typeface="Times New Roman"/>
            </a:endParaRPr>
          </a:p>
          <a:p>
            <a:pPr marL="157480">
              <a:lnSpc>
                <a:spcPct val="100000"/>
              </a:lnSpc>
            </a:pPr>
            <a:r>
              <a:rPr dirty="0" sz="700">
                <a:latin typeface="Courier New"/>
                <a:cs typeface="Courier New"/>
              </a:rPr>
              <a:t>HVBUSA,</a:t>
            </a:r>
            <a:r>
              <a:rPr dirty="0" sz="700" spc="105">
                <a:latin typeface="Courier New"/>
                <a:cs typeface="Courier New"/>
              </a:rPr>
              <a:t> </a:t>
            </a:r>
            <a:r>
              <a:rPr dirty="0" sz="700">
                <a:latin typeface="Courier New"/>
                <a:cs typeface="Courier New"/>
              </a:rPr>
              <a:t>HVBUSB,</a:t>
            </a:r>
            <a:r>
              <a:rPr dirty="0" sz="700" spc="110">
                <a:latin typeface="Courier New"/>
                <a:cs typeface="Courier New"/>
              </a:rPr>
              <a:t> </a:t>
            </a:r>
            <a:r>
              <a:rPr dirty="0" sz="700">
                <a:latin typeface="Courier New"/>
                <a:cs typeface="Courier New"/>
              </a:rPr>
              <a:t>HVBUSC:</a:t>
            </a:r>
            <a:r>
              <a:rPr dirty="0" sz="700" spc="110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trifásico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terminal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alta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tensión</a:t>
            </a:r>
            <a:endParaRPr sz="800">
              <a:latin typeface="Times New Roman"/>
              <a:cs typeface="Times New Roman"/>
            </a:endParaRPr>
          </a:p>
          <a:p>
            <a:pPr marL="157480">
              <a:lnSpc>
                <a:spcPct val="100000"/>
              </a:lnSpc>
              <a:spcBef>
                <a:spcPts val="135"/>
              </a:spcBef>
            </a:pPr>
            <a:r>
              <a:rPr dirty="0" sz="700">
                <a:latin typeface="Courier New"/>
                <a:cs typeface="Courier New"/>
              </a:rPr>
              <a:t>LVBUSA,</a:t>
            </a:r>
            <a:r>
              <a:rPr dirty="0" sz="700" spc="110">
                <a:latin typeface="Courier New"/>
                <a:cs typeface="Courier New"/>
              </a:rPr>
              <a:t> </a:t>
            </a:r>
            <a:r>
              <a:rPr dirty="0" sz="700">
                <a:latin typeface="Courier New"/>
                <a:cs typeface="Courier New"/>
              </a:rPr>
              <a:t>LVBUSB,</a:t>
            </a:r>
            <a:r>
              <a:rPr dirty="0" sz="700" spc="110">
                <a:latin typeface="Courier New"/>
                <a:cs typeface="Courier New"/>
              </a:rPr>
              <a:t> </a:t>
            </a:r>
            <a:r>
              <a:rPr dirty="0" sz="700">
                <a:latin typeface="Courier New"/>
                <a:cs typeface="Courier New"/>
              </a:rPr>
              <a:t>LVBUSC:</a:t>
            </a:r>
            <a:r>
              <a:rPr dirty="0" sz="700" spc="110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trifásico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terminal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baja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tensión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976745" y="8001077"/>
            <a:ext cx="414020" cy="13652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700" spc="-10">
                <a:latin typeface="Courier New"/>
                <a:cs typeface="Courier New"/>
              </a:rPr>
              <a:t>STRPNT:</a:t>
            </a:r>
            <a:endParaRPr sz="700">
              <a:latin typeface="Courier New"/>
              <a:cs typeface="Courier New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2516392" y="7961429"/>
            <a:ext cx="153225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monofásico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HV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neutral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831370" y="8227068"/>
            <a:ext cx="4137660" cy="1188720"/>
          </a:xfrm>
          <a:prstGeom prst="rect">
            <a:avLst/>
          </a:prstGeom>
        </p:spPr>
        <p:txBody>
          <a:bodyPr wrap="square" lIns="0" tIns="285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25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DBM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descripción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transformador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producida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600" spc="-10">
                <a:latin typeface="Times New Roman"/>
                <a:cs typeface="Times New Roman"/>
              </a:rPr>
              <a:t>CTRAN</a:t>
            </a:r>
            <a:endParaRPr sz="6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rutina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apoyo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35">
                <a:latin typeface="Times New Roman"/>
                <a:cs typeface="Times New Roman"/>
              </a:rPr>
              <a:t>ATP.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estructura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DBM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continuación:</a:t>
            </a:r>
            <a:endParaRPr sz="800">
              <a:latin typeface="Times New Roman"/>
              <a:cs typeface="Times New Roman"/>
            </a:endParaRPr>
          </a:p>
          <a:p>
            <a:pPr marL="157480" marR="2270125">
              <a:lnSpc>
                <a:spcPct val="110400"/>
              </a:lnSpc>
              <a:spcBef>
                <a:spcPts val="890"/>
              </a:spcBef>
            </a:pPr>
            <a:r>
              <a:rPr dirty="0" sz="550">
                <a:latin typeface="Courier New"/>
                <a:cs typeface="Courier New"/>
              </a:rPr>
              <a:t>COMIENCE</a:t>
            </a:r>
            <a:r>
              <a:rPr dirty="0" sz="550" spc="114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NUEVO</a:t>
            </a:r>
            <a:r>
              <a:rPr dirty="0" sz="550" spc="114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CASO</a:t>
            </a:r>
            <a:r>
              <a:rPr dirty="0" sz="550" spc="12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</a:t>
            </a:r>
            <a:r>
              <a:rPr dirty="0" sz="550" spc="114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DATOS</a:t>
            </a:r>
            <a:r>
              <a:rPr dirty="0" sz="550" spc="12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--NOSORT-</a:t>
            </a:r>
            <a:r>
              <a:rPr dirty="0" sz="550" spc="-50">
                <a:latin typeface="Courier New"/>
                <a:cs typeface="Courier New"/>
              </a:rPr>
              <a:t>- </a:t>
            </a:r>
            <a:r>
              <a:rPr dirty="0" sz="550">
                <a:latin typeface="Courier New"/>
                <a:cs typeface="Courier New"/>
              </a:rPr>
              <a:t>MÓDULO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BASE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DATOS</a:t>
            </a:r>
            <a:endParaRPr sz="550">
              <a:latin typeface="Courier New"/>
              <a:cs typeface="Courier New"/>
            </a:endParaRPr>
          </a:p>
          <a:p>
            <a:pPr marL="157480">
              <a:lnSpc>
                <a:spcPct val="100000"/>
              </a:lnSpc>
              <a:spcBef>
                <a:spcPts val="65"/>
              </a:spcBef>
            </a:pPr>
            <a:r>
              <a:rPr dirty="0" sz="550">
                <a:latin typeface="Courier New"/>
                <a:cs typeface="Courier New"/>
              </a:rPr>
              <a:t>$</a:t>
            </a:r>
            <a:r>
              <a:rPr dirty="0" sz="550" spc="25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BORRAR</a:t>
            </a:r>
            <a:endParaRPr sz="550">
              <a:latin typeface="Courier New"/>
              <a:cs typeface="Courier New"/>
            </a:endParaRPr>
          </a:p>
          <a:p>
            <a:pPr marL="157480">
              <a:lnSpc>
                <a:spcPct val="100000"/>
              </a:lnSpc>
              <a:spcBef>
                <a:spcPts val="125"/>
              </a:spcBef>
            </a:pPr>
            <a:r>
              <a:rPr dirty="0" sz="550">
                <a:latin typeface="Courier New"/>
                <a:cs typeface="Courier New"/>
              </a:rPr>
              <a:t>ARG,</a:t>
            </a:r>
            <a:r>
              <a:rPr dirty="0" sz="550" spc="114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HVBUSA,</a:t>
            </a:r>
            <a:r>
              <a:rPr dirty="0" sz="550" spc="114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HVBUSB,</a:t>
            </a:r>
            <a:r>
              <a:rPr dirty="0" sz="550" spc="12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HVBUSC,</a:t>
            </a:r>
            <a:r>
              <a:rPr dirty="0" sz="550" spc="114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LVBUSA,</a:t>
            </a:r>
            <a:r>
              <a:rPr dirty="0" sz="550" spc="114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LVBUSB,</a:t>
            </a:r>
            <a:r>
              <a:rPr dirty="0" sz="550" spc="12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LVBUSC,</a:t>
            </a:r>
            <a:r>
              <a:rPr dirty="0" sz="550" spc="114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STRPNT</a:t>
            </a:r>
            <a:endParaRPr sz="550">
              <a:latin typeface="Courier New"/>
              <a:cs typeface="Courier New"/>
            </a:endParaRPr>
          </a:p>
          <a:p>
            <a:pPr marL="157480">
              <a:lnSpc>
                <a:spcPct val="100000"/>
              </a:lnSpc>
              <a:spcBef>
                <a:spcPts val="120"/>
              </a:spcBef>
            </a:pPr>
            <a:r>
              <a:rPr dirty="0" sz="550" b="1">
                <a:latin typeface="Courier New"/>
                <a:cs typeface="Courier New"/>
              </a:rPr>
              <a:t>&lt;&lt;&lt;&lt;</a:t>
            </a:r>
            <a:r>
              <a:rPr dirty="0" sz="550" spc="75" b="1">
                <a:latin typeface="Courier New"/>
                <a:cs typeface="Courier New"/>
              </a:rPr>
              <a:t> </a:t>
            </a:r>
            <a:r>
              <a:rPr dirty="0" sz="550" b="1">
                <a:latin typeface="Courier New"/>
                <a:cs typeface="Courier New"/>
              </a:rPr>
              <a:t>El</a:t>
            </a:r>
            <a:r>
              <a:rPr dirty="0" sz="550" spc="80" b="1">
                <a:latin typeface="Courier New"/>
                <a:cs typeface="Courier New"/>
              </a:rPr>
              <a:t> </a:t>
            </a:r>
            <a:r>
              <a:rPr dirty="0" sz="550" b="1">
                <a:latin typeface="Courier New"/>
                <a:cs typeface="Courier New"/>
              </a:rPr>
              <a:t>archivo</a:t>
            </a:r>
            <a:r>
              <a:rPr dirty="0" sz="550" spc="80" b="1">
                <a:latin typeface="Courier New"/>
                <a:cs typeface="Courier New"/>
              </a:rPr>
              <a:t> </a:t>
            </a:r>
            <a:r>
              <a:rPr dirty="0" sz="550" b="1">
                <a:latin typeface="Courier New"/>
                <a:cs typeface="Courier New"/>
              </a:rPr>
              <a:t>.PCH</a:t>
            </a:r>
            <a:r>
              <a:rPr dirty="0" sz="550" spc="80" b="1">
                <a:latin typeface="Courier New"/>
                <a:cs typeface="Courier New"/>
              </a:rPr>
              <a:t> </a:t>
            </a:r>
            <a:r>
              <a:rPr dirty="0" sz="550" b="1">
                <a:latin typeface="Courier New"/>
                <a:cs typeface="Courier New"/>
              </a:rPr>
              <a:t>generado</a:t>
            </a:r>
            <a:r>
              <a:rPr dirty="0" sz="550" spc="80" b="1">
                <a:latin typeface="Courier New"/>
                <a:cs typeface="Courier New"/>
              </a:rPr>
              <a:t> </a:t>
            </a:r>
            <a:r>
              <a:rPr dirty="0" sz="550" b="1">
                <a:latin typeface="Courier New"/>
                <a:cs typeface="Courier New"/>
              </a:rPr>
              <a:t>por</a:t>
            </a:r>
            <a:r>
              <a:rPr dirty="0" sz="550" spc="80" b="1">
                <a:latin typeface="Courier New"/>
                <a:cs typeface="Courier New"/>
              </a:rPr>
              <a:t> </a:t>
            </a:r>
            <a:r>
              <a:rPr dirty="0" sz="550" b="1">
                <a:latin typeface="Courier New"/>
                <a:cs typeface="Courier New"/>
              </a:rPr>
              <a:t>el</a:t>
            </a:r>
            <a:r>
              <a:rPr dirty="0" sz="550" spc="80" b="1">
                <a:latin typeface="Courier New"/>
                <a:cs typeface="Courier New"/>
              </a:rPr>
              <a:t> </a:t>
            </a:r>
            <a:r>
              <a:rPr dirty="0" sz="550" spc="-20" b="1">
                <a:latin typeface="Courier New"/>
                <a:cs typeface="Courier New"/>
              </a:rPr>
              <a:t>&gt;&gt;&gt;&gt;</a:t>
            </a:r>
            <a:endParaRPr sz="550">
              <a:latin typeface="Courier New"/>
              <a:cs typeface="Courier New"/>
            </a:endParaRPr>
          </a:p>
          <a:p>
            <a:pPr marL="157480">
              <a:lnSpc>
                <a:spcPct val="100000"/>
              </a:lnSpc>
              <a:spcBef>
                <a:spcPts val="120"/>
              </a:spcBef>
            </a:pPr>
            <a:r>
              <a:rPr dirty="0" sz="550" b="1">
                <a:latin typeface="Courier New"/>
                <a:cs typeface="Courier New"/>
              </a:rPr>
              <a:t>&lt;&lt;&lt;&lt;</a:t>
            </a:r>
            <a:r>
              <a:rPr dirty="0" sz="550" spc="80" b="1">
                <a:latin typeface="Courier New"/>
                <a:cs typeface="Courier New"/>
              </a:rPr>
              <a:t> </a:t>
            </a:r>
            <a:r>
              <a:rPr dirty="0" sz="550" b="1">
                <a:latin typeface="Courier New"/>
                <a:cs typeface="Courier New"/>
              </a:rPr>
              <a:t>La</a:t>
            </a:r>
            <a:r>
              <a:rPr dirty="0" sz="550" spc="80" b="1">
                <a:latin typeface="Courier New"/>
                <a:cs typeface="Courier New"/>
              </a:rPr>
              <a:t> </a:t>
            </a:r>
            <a:r>
              <a:rPr dirty="0" sz="550" b="1">
                <a:latin typeface="Courier New"/>
                <a:cs typeface="Courier New"/>
              </a:rPr>
              <a:t>rutina</a:t>
            </a:r>
            <a:r>
              <a:rPr dirty="0" sz="550" spc="85" b="1">
                <a:latin typeface="Courier New"/>
                <a:cs typeface="Courier New"/>
              </a:rPr>
              <a:t> </a:t>
            </a:r>
            <a:r>
              <a:rPr dirty="0" sz="550" b="1">
                <a:latin typeface="Courier New"/>
                <a:cs typeface="Courier New"/>
              </a:rPr>
              <a:t>de</a:t>
            </a:r>
            <a:r>
              <a:rPr dirty="0" sz="550" spc="80" b="1">
                <a:latin typeface="Courier New"/>
                <a:cs typeface="Courier New"/>
              </a:rPr>
              <a:t> </a:t>
            </a:r>
            <a:r>
              <a:rPr dirty="0" sz="550" b="1">
                <a:latin typeface="Courier New"/>
                <a:cs typeface="Courier New"/>
              </a:rPr>
              <a:t>soporte</a:t>
            </a:r>
            <a:r>
              <a:rPr dirty="0" sz="550" spc="80" b="1">
                <a:latin typeface="Courier New"/>
                <a:cs typeface="Courier New"/>
              </a:rPr>
              <a:t> </a:t>
            </a:r>
            <a:r>
              <a:rPr dirty="0" sz="550" b="1">
                <a:latin typeface="Courier New"/>
                <a:cs typeface="Courier New"/>
              </a:rPr>
              <a:t>BCTRAN</a:t>
            </a:r>
            <a:r>
              <a:rPr dirty="0" sz="550" spc="85" b="1">
                <a:latin typeface="Courier New"/>
                <a:cs typeface="Courier New"/>
              </a:rPr>
              <a:t> </a:t>
            </a:r>
            <a:r>
              <a:rPr dirty="0" sz="550" b="1">
                <a:latin typeface="Courier New"/>
                <a:cs typeface="Courier New"/>
              </a:rPr>
              <a:t>debe</a:t>
            </a:r>
            <a:r>
              <a:rPr dirty="0" sz="550" spc="80" b="1">
                <a:latin typeface="Courier New"/>
                <a:cs typeface="Courier New"/>
              </a:rPr>
              <a:t> </a:t>
            </a:r>
            <a:r>
              <a:rPr dirty="0" sz="550" spc="-20" b="1">
                <a:latin typeface="Courier New"/>
                <a:cs typeface="Courier New"/>
              </a:rPr>
              <a:t>&gt;&gt;&gt;&gt;</a:t>
            </a:r>
            <a:endParaRPr sz="550">
              <a:latin typeface="Courier New"/>
              <a:cs typeface="Courier New"/>
            </a:endParaRPr>
          </a:p>
          <a:p>
            <a:pPr marL="157480">
              <a:lnSpc>
                <a:spcPct val="100000"/>
              </a:lnSpc>
              <a:spcBef>
                <a:spcPts val="120"/>
              </a:spcBef>
              <a:tabLst>
                <a:tab pos="2080895" algn="l"/>
              </a:tabLst>
            </a:pPr>
            <a:r>
              <a:rPr dirty="0" sz="550" b="1">
                <a:latin typeface="Courier New"/>
                <a:cs typeface="Courier New"/>
              </a:rPr>
              <a:t>&lt;&lt;&lt;&lt;</a:t>
            </a:r>
            <a:r>
              <a:rPr dirty="0" sz="550" spc="95" b="1">
                <a:latin typeface="Courier New"/>
                <a:cs typeface="Courier New"/>
              </a:rPr>
              <a:t> </a:t>
            </a:r>
            <a:r>
              <a:rPr dirty="0" sz="550" b="1">
                <a:latin typeface="Courier New"/>
                <a:cs typeface="Courier New"/>
              </a:rPr>
              <a:t>ser</a:t>
            </a:r>
            <a:r>
              <a:rPr dirty="0" sz="550" spc="95" b="1">
                <a:latin typeface="Courier New"/>
                <a:cs typeface="Courier New"/>
              </a:rPr>
              <a:t> </a:t>
            </a:r>
            <a:r>
              <a:rPr dirty="0" sz="550" b="1">
                <a:latin typeface="Courier New"/>
                <a:cs typeface="Courier New"/>
              </a:rPr>
              <a:t>insertado</a:t>
            </a:r>
            <a:r>
              <a:rPr dirty="0" sz="550" spc="100" b="1">
                <a:latin typeface="Courier New"/>
                <a:cs typeface="Courier New"/>
              </a:rPr>
              <a:t> </a:t>
            </a:r>
            <a:r>
              <a:rPr dirty="0" sz="550" spc="-20" b="1">
                <a:latin typeface="Courier New"/>
                <a:cs typeface="Courier New"/>
              </a:rPr>
              <a:t>aquí</a:t>
            </a:r>
            <a:r>
              <a:rPr dirty="0" sz="550" b="1">
                <a:latin typeface="Courier New"/>
                <a:cs typeface="Courier New"/>
              </a:rPr>
              <a:t>	</a:t>
            </a:r>
            <a:r>
              <a:rPr dirty="0" sz="550" spc="-20" b="1">
                <a:latin typeface="Courier New"/>
                <a:cs typeface="Courier New"/>
              </a:rPr>
              <a:t>&gt;&gt;&gt;&gt;</a:t>
            </a:r>
            <a:endParaRPr sz="550">
              <a:latin typeface="Courier New"/>
              <a:cs typeface="Courier New"/>
            </a:endParaRPr>
          </a:p>
          <a:p>
            <a:pPr marL="15748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COMIENCE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NUEVO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CASO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DATOS</a:t>
            </a:r>
            <a:endParaRPr sz="550">
              <a:latin typeface="Courier New"/>
              <a:cs typeface="Courier New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976745" y="9395350"/>
            <a:ext cx="6921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>
                <a:latin typeface="Courier New"/>
                <a:cs typeface="Courier New"/>
              </a:rPr>
              <a:t>C</a:t>
            </a:r>
            <a:endParaRPr sz="550">
              <a:latin typeface="Courier New"/>
              <a:cs typeface="Courier New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1545027" y="9395350"/>
            <a:ext cx="225044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!!!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¡Esta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línea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comentarios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aquí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es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obligatoria!</a:t>
            </a:r>
            <a:endParaRPr sz="550">
              <a:latin typeface="Courier New"/>
              <a:cs typeface="Courier New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831370" y="9482574"/>
            <a:ext cx="4711065" cy="84518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57480" marR="3323590">
              <a:lnSpc>
                <a:spcPct val="1143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$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PUNCH,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 spc="-10" b="1">
                <a:latin typeface="Courier New"/>
                <a:cs typeface="Courier New"/>
              </a:rPr>
              <a:t>MYTRAFO.LIB</a:t>
            </a:r>
            <a:r>
              <a:rPr dirty="0" sz="550" spc="500" b="1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COMIENCE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NUEVO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CASO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DATOS BLANCO</a:t>
            </a:r>
            <a:endParaRPr sz="550">
              <a:latin typeface="Courier New"/>
              <a:cs typeface="Courier New"/>
            </a:endParaRPr>
          </a:p>
          <a:p>
            <a:pPr marL="157480">
              <a:lnSpc>
                <a:spcPct val="100000"/>
              </a:lnSpc>
              <a:spcBef>
                <a:spcPts val="70"/>
              </a:spcBef>
            </a:pPr>
            <a:r>
              <a:rPr dirty="0" sz="550" spc="-10">
                <a:latin typeface="Courier New"/>
                <a:cs typeface="Courier New"/>
              </a:rPr>
              <a:t>BLANCO</a:t>
            </a:r>
            <a:endParaRPr sz="55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495"/>
              </a:spcBef>
            </a:pP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</a:pPr>
            <a:r>
              <a:rPr dirty="0" sz="800">
                <a:latin typeface="Times New Roman"/>
                <a:cs typeface="Times New Roman"/>
              </a:rPr>
              <a:t>Ejecutar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DBM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través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producirá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mytrafo.lib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debe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almacenarse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archivo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395"/>
              </a:spcBef>
            </a:pPr>
            <a:r>
              <a:rPr dirty="0" sz="800">
                <a:latin typeface="Courier New"/>
                <a:cs typeface="Courier New"/>
              </a:rPr>
              <a:t>\</a:t>
            </a:r>
            <a:r>
              <a:rPr dirty="0" sz="800" spc="80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Carpeta</a:t>
            </a:r>
            <a:r>
              <a:rPr dirty="0" sz="800" spc="360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USP</a:t>
            </a:r>
            <a:r>
              <a:rPr dirty="0" sz="800" spc="80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ATPDraw.</a:t>
            </a:r>
            <a:endParaRPr sz="8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5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935015" y="165100"/>
            <a:ext cx="5226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5" name="object 5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678"/>
                  </a:lnTo>
                  <a:lnTo>
                    <a:pt x="142755" y="98678"/>
                  </a:lnTo>
                  <a:lnTo>
                    <a:pt x="136180" y="99986"/>
                  </a:lnTo>
                  <a:lnTo>
                    <a:pt x="104587" y="124182"/>
                  </a:lnTo>
                  <a:lnTo>
                    <a:pt x="98048" y="143385"/>
                  </a:lnTo>
                  <a:lnTo>
                    <a:pt x="98048" y="569369"/>
                  </a:lnTo>
                  <a:lnTo>
                    <a:pt x="117977" y="603813"/>
                  </a:lnTo>
                  <a:lnTo>
                    <a:pt x="142755" y="614076"/>
                  </a:lnTo>
                  <a:lnTo>
                    <a:pt x="1886711" y="614076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4076"/>
                  </a:moveTo>
                  <a:lnTo>
                    <a:pt x="1744971" y="614076"/>
                  </a:lnTo>
                  <a:lnTo>
                    <a:pt x="1751545" y="612768"/>
                  </a:lnTo>
                  <a:lnTo>
                    <a:pt x="1764174" y="607537"/>
                  </a:lnTo>
                  <a:lnTo>
                    <a:pt x="1788370" y="575944"/>
                  </a:lnTo>
                  <a:lnTo>
                    <a:pt x="1789678" y="569369"/>
                  </a:lnTo>
                  <a:lnTo>
                    <a:pt x="1789678" y="143385"/>
                  </a:lnTo>
                  <a:lnTo>
                    <a:pt x="1769748" y="108942"/>
                  </a:lnTo>
                  <a:lnTo>
                    <a:pt x="1744971" y="98678"/>
                  </a:lnTo>
                  <a:lnTo>
                    <a:pt x="1886711" y="98678"/>
                  </a:lnTo>
                  <a:lnTo>
                    <a:pt x="1886711" y="614076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932176" y="500506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1982" y="528634"/>
                  </a:moveTo>
                  <a:lnTo>
                    <a:pt x="52863" y="528634"/>
                  </a:lnTo>
                  <a:lnTo>
                    <a:pt x="49392" y="528502"/>
                  </a:lnTo>
                  <a:lnTo>
                    <a:pt x="23493" y="519449"/>
                  </a:lnTo>
                  <a:lnTo>
                    <a:pt x="20607" y="517665"/>
                  </a:lnTo>
                  <a:lnTo>
                    <a:pt x="338" y="482510"/>
                  </a:lnTo>
                  <a:lnTo>
                    <a:pt x="0" y="479207"/>
                  </a:lnTo>
                  <a:lnTo>
                    <a:pt x="0" y="475770"/>
                  </a:lnTo>
                  <a:lnTo>
                    <a:pt x="0" y="49361"/>
                  </a:lnTo>
                  <a:lnTo>
                    <a:pt x="17937" y="12885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775"/>
                  </a:lnTo>
                  <a:lnTo>
                    <a:pt x="1704845" y="49361"/>
                  </a:lnTo>
                  <a:lnTo>
                    <a:pt x="1704845" y="479207"/>
                  </a:lnTo>
                  <a:lnTo>
                    <a:pt x="1686907" y="515550"/>
                  </a:lnTo>
                  <a:lnTo>
                    <a:pt x="1655453" y="528502"/>
                  </a:lnTo>
                  <a:lnTo>
                    <a:pt x="1651982" y="52863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266"/>
              <a:ext cx="145374" cy="145374"/>
            </a:xfrm>
            <a:prstGeom prst="rect">
              <a:avLst/>
            </a:prstGeom>
          </p:spPr>
        </p:pic>
      </p:grpSp>
      <p:sp>
        <p:nvSpPr>
          <p:cNvPr id="8" name="object 8" descr=""/>
          <p:cNvSpPr txBox="1"/>
          <p:nvPr/>
        </p:nvSpPr>
        <p:spPr>
          <a:xfrm>
            <a:off x="3519868" y="811611"/>
            <a:ext cx="52959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10">
                <a:latin typeface="Arial MT"/>
                <a:cs typeface="Arial MT"/>
              </a:rPr>
              <a:t>Traduciendo...</a:t>
            </a:r>
            <a:endParaRPr sz="600">
              <a:latin typeface="Arial MT"/>
              <a:cs typeface="Arial MT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831370" y="2027470"/>
            <a:ext cx="1841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188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4611106" y="2047294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976745" y="423065"/>
            <a:ext cx="2293620" cy="587375"/>
          </a:xfrm>
          <a:prstGeom prst="rect">
            <a:avLst/>
          </a:prstGeom>
        </p:spPr>
        <p:txBody>
          <a:bodyPr wrap="square" lIns="0" tIns="2032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60"/>
              </a:spcBef>
            </a:pPr>
            <a:r>
              <a:rPr dirty="0" sz="550">
                <a:latin typeface="Courier New"/>
                <a:cs typeface="Courier New"/>
              </a:rPr>
              <a:t>KARD</a:t>
            </a:r>
            <a:r>
              <a:rPr dirty="0" sz="550" spc="2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3</a:t>
            </a:r>
            <a:r>
              <a:rPr dirty="0" sz="550" spc="4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3</a:t>
            </a:r>
            <a:r>
              <a:rPr dirty="0" sz="550" spc="4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4</a:t>
            </a:r>
            <a:r>
              <a:rPr dirty="0" sz="550" spc="4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4</a:t>
            </a:r>
            <a:r>
              <a:rPr dirty="0" sz="550" spc="3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6</a:t>
            </a:r>
            <a:r>
              <a:rPr dirty="0" sz="550" spc="4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6</a:t>
            </a:r>
            <a:r>
              <a:rPr dirty="0" sz="550" spc="4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10</a:t>
            </a:r>
            <a:r>
              <a:rPr dirty="0" sz="550" spc="4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10</a:t>
            </a:r>
            <a:r>
              <a:rPr dirty="0" sz="550" spc="4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11</a:t>
            </a:r>
            <a:r>
              <a:rPr dirty="0" sz="550" spc="3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11</a:t>
            </a:r>
            <a:r>
              <a:rPr dirty="0" sz="550" spc="4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13</a:t>
            </a:r>
            <a:r>
              <a:rPr dirty="0" sz="550" spc="4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13</a:t>
            </a:r>
            <a:r>
              <a:rPr dirty="0" sz="550" spc="4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16</a:t>
            </a:r>
            <a:r>
              <a:rPr dirty="0" sz="550" spc="3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16</a:t>
            </a:r>
            <a:r>
              <a:rPr dirty="0" sz="550" spc="4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20</a:t>
            </a:r>
            <a:r>
              <a:rPr dirty="0" sz="550" spc="4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20</a:t>
            </a:r>
            <a:r>
              <a:rPr dirty="0" sz="550" spc="4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25</a:t>
            </a:r>
            <a:r>
              <a:rPr dirty="0" sz="550" spc="40">
                <a:latin typeface="Courier New"/>
                <a:cs typeface="Courier New"/>
              </a:rPr>
              <a:t> </a:t>
            </a:r>
            <a:r>
              <a:rPr dirty="0" sz="550" spc="-25">
                <a:latin typeface="Courier New"/>
                <a:cs typeface="Courier New"/>
              </a:rPr>
              <a:t>25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KARG</a:t>
            </a:r>
            <a:r>
              <a:rPr dirty="0" sz="550" spc="2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4</a:t>
            </a:r>
            <a:r>
              <a:rPr dirty="0" sz="550" spc="3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6</a:t>
            </a:r>
            <a:r>
              <a:rPr dirty="0" sz="550" spc="3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4</a:t>
            </a:r>
            <a:r>
              <a:rPr dirty="0" sz="550" spc="3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5</a:t>
            </a:r>
            <a:r>
              <a:rPr dirty="0" sz="550" spc="2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5</a:t>
            </a:r>
            <a:r>
              <a:rPr dirty="0" sz="550" spc="3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6</a:t>
            </a:r>
            <a:r>
              <a:rPr dirty="0" sz="550" spc="3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1</a:t>
            </a:r>
            <a:r>
              <a:rPr dirty="0" sz="550" spc="3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7</a:t>
            </a:r>
            <a:r>
              <a:rPr dirty="0" sz="550" spc="3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4</a:t>
            </a:r>
            <a:r>
              <a:rPr dirty="0" sz="550" spc="2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6</a:t>
            </a:r>
            <a:r>
              <a:rPr dirty="0" sz="550" spc="3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2</a:t>
            </a:r>
            <a:r>
              <a:rPr dirty="0" sz="550" spc="3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7</a:t>
            </a:r>
            <a:r>
              <a:rPr dirty="0" sz="550" spc="3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4</a:t>
            </a:r>
            <a:r>
              <a:rPr dirty="0" sz="550" spc="3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5</a:t>
            </a:r>
            <a:r>
              <a:rPr dirty="0" sz="550" spc="2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3</a:t>
            </a:r>
            <a:r>
              <a:rPr dirty="0" sz="550" spc="3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7</a:t>
            </a:r>
            <a:r>
              <a:rPr dirty="0" sz="550" spc="3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5</a:t>
            </a:r>
            <a:r>
              <a:rPr dirty="0" sz="550" spc="30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6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KBEG</a:t>
            </a:r>
            <a:r>
              <a:rPr dirty="0" sz="550" spc="2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3</a:t>
            </a:r>
            <a:r>
              <a:rPr dirty="0" sz="550" spc="3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9</a:t>
            </a:r>
            <a:r>
              <a:rPr dirty="0" sz="550" spc="3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9</a:t>
            </a:r>
            <a:r>
              <a:rPr dirty="0" sz="550" spc="3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3</a:t>
            </a:r>
            <a:r>
              <a:rPr dirty="0" sz="550" spc="2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9</a:t>
            </a:r>
            <a:r>
              <a:rPr dirty="0" sz="550" spc="3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3</a:t>
            </a:r>
            <a:r>
              <a:rPr dirty="0" sz="550" spc="3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3</a:t>
            </a:r>
            <a:r>
              <a:rPr dirty="0" sz="550" spc="3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9</a:t>
            </a:r>
            <a:r>
              <a:rPr dirty="0" sz="550" spc="3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3</a:t>
            </a:r>
            <a:r>
              <a:rPr dirty="0" sz="550" spc="2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9</a:t>
            </a:r>
            <a:r>
              <a:rPr dirty="0" sz="550" spc="3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3</a:t>
            </a:r>
            <a:r>
              <a:rPr dirty="0" sz="550" spc="3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9</a:t>
            </a:r>
            <a:r>
              <a:rPr dirty="0" sz="550" spc="3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9</a:t>
            </a:r>
            <a:r>
              <a:rPr dirty="0" sz="550" spc="3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3</a:t>
            </a:r>
            <a:r>
              <a:rPr dirty="0" sz="550" spc="2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3</a:t>
            </a:r>
            <a:r>
              <a:rPr dirty="0" sz="550" spc="3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9</a:t>
            </a:r>
            <a:r>
              <a:rPr dirty="0" sz="550" spc="3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9</a:t>
            </a:r>
            <a:r>
              <a:rPr dirty="0" sz="550" spc="30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3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KEND</a:t>
            </a:r>
            <a:r>
              <a:rPr dirty="0" sz="550" spc="3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8</a:t>
            </a:r>
            <a:r>
              <a:rPr dirty="0" sz="550" spc="3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14</a:t>
            </a:r>
            <a:r>
              <a:rPr dirty="0" sz="550" spc="4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14</a:t>
            </a:r>
            <a:r>
              <a:rPr dirty="0" sz="550" spc="3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8</a:t>
            </a:r>
            <a:r>
              <a:rPr dirty="0" sz="550" spc="4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14</a:t>
            </a:r>
            <a:r>
              <a:rPr dirty="0" sz="550" spc="3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8</a:t>
            </a:r>
            <a:r>
              <a:rPr dirty="0" sz="550" spc="3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8</a:t>
            </a:r>
            <a:r>
              <a:rPr dirty="0" sz="550" spc="4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14</a:t>
            </a:r>
            <a:r>
              <a:rPr dirty="0" sz="550" spc="3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8</a:t>
            </a:r>
            <a:r>
              <a:rPr dirty="0" sz="550" spc="4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14</a:t>
            </a:r>
            <a:r>
              <a:rPr dirty="0" sz="550" spc="3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8</a:t>
            </a:r>
            <a:r>
              <a:rPr dirty="0" sz="550" spc="4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14</a:t>
            </a:r>
            <a:r>
              <a:rPr dirty="0" sz="550" spc="3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14</a:t>
            </a:r>
            <a:r>
              <a:rPr dirty="0" sz="550" spc="3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8</a:t>
            </a:r>
            <a:r>
              <a:rPr dirty="0" sz="550" spc="4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8</a:t>
            </a:r>
            <a:r>
              <a:rPr dirty="0" sz="550" spc="3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14</a:t>
            </a:r>
            <a:r>
              <a:rPr dirty="0" sz="550" spc="4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14</a:t>
            </a:r>
            <a:r>
              <a:rPr dirty="0" sz="550" spc="35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8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KTEX</a:t>
            </a:r>
            <a:r>
              <a:rPr dirty="0" sz="550" spc="2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1</a:t>
            </a:r>
            <a:r>
              <a:rPr dirty="0" sz="550" spc="3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1</a:t>
            </a:r>
            <a:r>
              <a:rPr dirty="0" sz="550" spc="3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1</a:t>
            </a:r>
            <a:r>
              <a:rPr dirty="0" sz="550" spc="3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1</a:t>
            </a:r>
            <a:r>
              <a:rPr dirty="0" sz="550" spc="2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1</a:t>
            </a:r>
            <a:r>
              <a:rPr dirty="0" sz="550" spc="3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1</a:t>
            </a:r>
            <a:r>
              <a:rPr dirty="0" sz="550" spc="3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1</a:t>
            </a:r>
            <a:r>
              <a:rPr dirty="0" sz="550" spc="3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1</a:t>
            </a:r>
            <a:r>
              <a:rPr dirty="0" sz="550" spc="3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1</a:t>
            </a:r>
            <a:r>
              <a:rPr dirty="0" sz="550" spc="2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1</a:t>
            </a:r>
            <a:r>
              <a:rPr dirty="0" sz="550" spc="3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1</a:t>
            </a:r>
            <a:r>
              <a:rPr dirty="0" sz="550" spc="3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1</a:t>
            </a:r>
            <a:r>
              <a:rPr dirty="0" sz="550" spc="3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1</a:t>
            </a:r>
            <a:r>
              <a:rPr dirty="0" sz="550" spc="3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1</a:t>
            </a:r>
            <a:r>
              <a:rPr dirty="0" sz="550" spc="2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1</a:t>
            </a:r>
            <a:r>
              <a:rPr dirty="0" sz="550" spc="3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1</a:t>
            </a:r>
            <a:r>
              <a:rPr dirty="0" sz="550" spc="3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1</a:t>
            </a:r>
            <a:r>
              <a:rPr dirty="0" sz="550" spc="30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1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65"/>
              </a:spcBef>
            </a:pPr>
            <a:r>
              <a:rPr dirty="0" sz="550">
                <a:latin typeface="Courier New"/>
                <a:cs typeface="Courier New"/>
              </a:rPr>
              <a:t>$</a:t>
            </a:r>
            <a:r>
              <a:rPr dirty="0" sz="550" spc="25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BORRAR</a:t>
            </a:r>
            <a:endParaRPr sz="550">
              <a:latin typeface="Courier New"/>
              <a:cs typeface="Courier New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976745" y="991346"/>
            <a:ext cx="3863975" cy="40259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10400"/>
              </a:lnSpc>
              <a:spcBef>
                <a:spcPts val="95"/>
              </a:spcBef>
            </a:pPr>
            <a:r>
              <a:rPr dirty="0" sz="550">
                <a:latin typeface="Courier New"/>
                <a:cs typeface="Courier New"/>
              </a:rPr>
              <a:t>C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&lt;++++++&gt;</a:t>
            </a:r>
            <a:r>
              <a:rPr dirty="0" sz="550" spc="10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Tarjetas</a:t>
            </a:r>
            <a:r>
              <a:rPr dirty="0" sz="550" spc="10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perforadas</a:t>
            </a:r>
            <a:r>
              <a:rPr dirty="0" sz="550" spc="10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por</a:t>
            </a:r>
            <a:r>
              <a:rPr dirty="0" sz="550" spc="10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la</a:t>
            </a:r>
            <a:r>
              <a:rPr dirty="0" sz="550" spc="10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rutina</a:t>
            </a:r>
            <a:r>
              <a:rPr dirty="0" sz="550" spc="10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</a:t>
            </a:r>
            <a:r>
              <a:rPr dirty="0" sz="550" spc="10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soporte</a:t>
            </a:r>
            <a:r>
              <a:rPr dirty="0" sz="550" spc="10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el</a:t>
            </a:r>
            <a:r>
              <a:rPr dirty="0" sz="550" spc="10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28-enero-02</a:t>
            </a:r>
            <a:r>
              <a:rPr dirty="0" sz="550" spc="10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14.10.13</a:t>
            </a:r>
            <a:r>
              <a:rPr dirty="0" sz="550" spc="105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&lt;++++++&gt;</a:t>
            </a:r>
            <a:r>
              <a:rPr dirty="0" sz="550" spc="50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C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MÓDULO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ACCESO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BCTRAN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65"/>
              </a:spcBef>
            </a:pPr>
            <a:r>
              <a:rPr dirty="0" sz="550">
                <a:latin typeface="Courier New"/>
                <a:cs typeface="Courier New"/>
              </a:rPr>
              <a:t>C</a:t>
            </a:r>
            <a:r>
              <a:rPr dirty="0" sz="550" spc="2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$</a:t>
            </a:r>
            <a:r>
              <a:rPr dirty="0" sz="550" spc="25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ERASE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550">
                <a:latin typeface="Courier New"/>
                <a:cs typeface="Courier New"/>
              </a:rPr>
              <a:t>C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2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50.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0.05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155.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74.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0.05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155.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74.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0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2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2</a:t>
            </a:r>
            <a:endParaRPr sz="550">
              <a:latin typeface="Courier New"/>
              <a:cs typeface="Courier New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976745" y="1367999"/>
            <a:ext cx="418465" cy="210820"/>
          </a:xfrm>
          <a:prstGeom prst="rect">
            <a:avLst/>
          </a:prstGeom>
        </p:spPr>
        <p:txBody>
          <a:bodyPr wrap="square" lIns="0" tIns="2032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60"/>
              </a:spcBef>
            </a:pPr>
            <a:r>
              <a:rPr dirty="0" sz="550">
                <a:latin typeface="Courier New"/>
                <a:cs typeface="Courier New"/>
              </a:rPr>
              <a:t>C</a:t>
            </a:r>
            <a:r>
              <a:rPr dirty="0" sz="550" spc="2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1</a:t>
            </a:r>
            <a:r>
              <a:rPr dirty="0" sz="550" spc="25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76.21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C</a:t>
            </a:r>
            <a:r>
              <a:rPr dirty="0" sz="550" spc="2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2</a:t>
            </a:r>
            <a:r>
              <a:rPr dirty="0" sz="550" spc="25">
                <a:latin typeface="Courier New"/>
                <a:cs typeface="Courier New"/>
              </a:rPr>
              <a:t> </a:t>
            </a:r>
            <a:r>
              <a:rPr dirty="0" sz="550" spc="-20">
                <a:latin typeface="Courier New"/>
                <a:cs typeface="Courier New"/>
              </a:rPr>
              <a:t>15.0</a:t>
            </a:r>
            <a:endParaRPr sz="550">
              <a:latin typeface="Courier New"/>
              <a:cs typeface="Courier New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2364410" y="1367999"/>
            <a:ext cx="1595755" cy="2108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10400"/>
              </a:lnSpc>
              <a:spcBef>
                <a:spcPts val="95"/>
              </a:spcBef>
            </a:pPr>
            <a:r>
              <a:rPr dirty="0" sz="550" spc="-10">
                <a:latin typeface="Courier New"/>
                <a:cs typeface="Courier New"/>
              </a:rPr>
              <a:t>HVBUSASTRPNTHVBUSBSTRPNTHVBUSCSTRPNT</a:t>
            </a:r>
            <a:r>
              <a:rPr dirty="0" sz="550" spc="500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LVBUSALVBUSCLVBUSBLVBUSALVBUSCLVBUSB</a:t>
            </a:r>
            <a:endParaRPr sz="550">
              <a:latin typeface="Courier New"/>
              <a:cs typeface="Courier New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976745" y="1559629"/>
            <a:ext cx="1508760" cy="3035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10400"/>
              </a:lnSpc>
              <a:spcBef>
                <a:spcPts val="95"/>
              </a:spcBef>
            </a:pPr>
            <a:r>
              <a:rPr dirty="0" sz="550">
                <a:latin typeface="Courier New"/>
                <a:cs typeface="Courier New"/>
              </a:rPr>
              <a:t>C</a:t>
            </a:r>
            <a:r>
              <a:rPr dirty="0" sz="550" spc="4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1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2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461.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14.0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155.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14.0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155.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0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1 </a:t>
            </a:r>
            <a:r>
              <a:rPr dirty="0" sz="550">
                <a:latin typeface="Courier New"/>
                <a:cs typeface="Courier New"/>
              </a:rPr>
              <a:t>C</a:t>
            </a:r>
            <a:r>
              <a:rPr dirty="0" sz="550" spc="3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EN</a:t>
            </a:r>
            <a:r>
              <a:rPr dirty="0" sz="550" spc="35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BLANCO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65"/>
              </a:spcBef>
            </a:pPr>
            <a:r>
              <a:rPr dirty="0" sz="550">
                <a:latin typeface="Courier New"/>
                <a:cs typeface="Courier New"/>
              </a:rPr>
              <a:t>$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VINTAGE,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 spc="-25">
                <a:latin typeface="Courier New"/>
                <a:cs typeface="Courier New"/>
              </a:rPr>
              <a:t>1,</a:t>
            </a:r>
            <a:endParaRPr sz="550">
              <a:latin typeface="Courier New"/>
              <a:cs typeface="Courier New"/>
            </a:endParaRPr>
          </a:p>
        </p:txBody>
      </p:sp>
      <p:grpSp>
        <p:nvGrpSpPr>
          <p:cNvPr id="16" name="object 16" descr=""/>
          <p:cNvGrpSpPr/>
          <p:nvPr/>
        </p:nvGrpSpPr>
        <p:grpSpPr>
          <a:xfrm>
            <a:off x="368299" y="2634867"/>
            <a:ext cx="502284" cy="13335"/>
            <a:chOff x="368299" y="2634867"/>
            <a:chExt cx="502284" cy="13335"/>
          </a:xfrm>
        </p:grpSpPr>
        <p:sp>
          <p:nvSpPr>
            <p:cNvPr id="17" name="object 17" descr=""/>
            <p:cNvSpPr/>
            <p:nvPr/>
          </p:nvSpPr>
          <p:spPr>
            <a:xfrm>
              <a:off x="368299" y="2634867"/>
              <a:ext cx="502284" cy="6985"/>
            </a:xfrm>
            <a:custGeom>
              <a:avLst/>
              <a:gdLst/>
              <a:ahLst/>
              <a:cxnLst/>
              <a:rect l="l" t="t" r="r" b="b"/>
              <a:pathLst>
                <a:path w="502284" h="6985">
                  <a:moveTo>
                    <a:pt x="502202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502202" y="0"/>
                  </a:lnTo>
                  <a:lnTo>
                    <a:pt x="502202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 descr=""/>
            <p:cNvSpPr/>
            <p:nvPr/>
          </p:nvSpPr>
          <p:spPr>
            <a:xfrm>
              <a:off x="368287" y="2634868"/>
              <a:ext cx="502284" cy="13335"/>
            </a:xfrm>
            <a:custGeom>
              <a:avLst/>
              <a:gdLst/>
              <a:ahLst/>
              <a:cxnLst/>
              <a:rect l="l" t="t" r="r" b="b"/>
              <a:pathLst>
                <a:path w="502284" h="13335">
                  <a:moveTo>
                    <a:pt x="502208" y="0"/>
                  </a:moveTo>
                  <a:lnTo>
                    <a:pt x="495604" y="6604"/>
                  </a:lnTo>
                  <a:lnTo>
                    <a:pt x="0" y="6604"/>
                  </a:lnTo>
                  <a:lnTo>
                    <a:pt x="0" y="13220"/>
                  </a:lnTo>
                  <a:lnTo>
                    <a:pt x="495604" y="13220"/>
                  </a:lnTo>
                  <a:lnTo>
                    <a:pt x="502208" y="13220"/>
                  </a:lnTo>
                  <a:lnTo>
                    <a:pt x="502208" y="6604"/>
                  </a:lnTo>
                  <a:lnTo>
                    <a:pt x="502208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 descr=""/>
            <p:cNvSpPr/>
            <p:nvPr/>
          </p:nvSpPr>
          <p:spPr>
            <a:xfrm>
              <a:off x="368299" y="2634867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0" name="object 20" descr=""/>
          <p:cNvSpPr txBox="1"/>
          <p:nvPr/>
        </p:nvSpPr>
        <p:spPr>
          <a:xfrm>
            <a:off x="379553" y="2694871"/>
            <a:ext cx="48450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Page</a:t>
            </a:r>
            <a:r>
              <a:rPr dirty="0" sz="800" spc="6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189</a:t>
            </a:r>
            <a:endParaRPr sz="800">
              <a:latin typeface="Arial"/>
              <a:cs typeface="Arial"/>
            </a:endParaRPr>
          </a:p>
        </p:txBody>
      </p:sp>
      <p:sp>
        <p:nvSpPr>
          <p:cNvPr id="25" name="object 25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26" name="object 26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167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21" name="object 21" descr=""/>
          <p:cNvSpPr txBox="1"/>
          <p:nvPr/>
        </p:nvSpPr>
        <p:spPr>
          <a:xfrm>
            <a:off x="4769696" y="2866677"/>
            <a:ext cx="83375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8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avanzado</a:t>
            </a:r>
            <a:endParaRPr sz="800">
              <a:latin typeface="Times New Roman"/>
              <a:cs typeface="Times New Roman"/>
            </a:endParaRPr>
          </a:p>
        </p:txBody>
      </p:sp>
      <p:graphicFrame>
        <p:nvGraphicFramePr>
          <p:cNvPr id="22" name="object 22" descr=""/>
          <p:cNvGraphicFramePr>
            <a:graphicFrameLocks noGrp="1"/>
          </p:cNvGraphicFramePr>
          <p:nvPr/>
        </p:nvGraphicFramePr>
        <p:xfrm>
          <a:off x="1261660" y="3314458"/>
          <a:ext cx="3158490" cy="262572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012190"/>
                <a:gridCol w="1836420"/>
                <a:gridCol w="233044"/>
              </a:tblGrid>
              <a:tr h="90170">
                <a:tc>
                  <a:txBody>
                    <a:bodyPr/>
                    <a:lstStyle/>
                    <a:p>
                      <a:pPr marL="31750">
                        <a:lnSpc>
                          <a:spcPts val="585"/>
                        </a:lnSpc>
                      </a:pPr>
                      <a:r>
                        <a:rPr dirty="0" sz="550" spc="-10">
                          <a:latin typeface="Courier New"/>
                          <a:cs typeface="Courier New"/>
                        </a:rPr>
                        <a:t>1LVBUSALVBUSC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413384">
                        <a:lnSpc>
                          <a:spcPts val="585"/>
                        </a:lnSpc>
                      </a:pPr>
                      <a:r>
                        <a:rPr dirty="0" sz="550" spc="-10">
                          <a:latin typeface="Courier New"/>
                          <a:cs typeface="Courier New"/>
                        </a:rPr>
                        <a:t>9121.6157726436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 rowSpan="7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95250">
                <a:tc>
                  <a:txBody>
                    <a:bodyPr/>
                    <a:lstStyle/>
                    <a:p>
                      <a:pPr marL="31750">
                        <a:lnSpc>
                          <a:spcPts val="655"/>
                        </a:lnSpc>
                      </a:pPr>
                      <a:r>
                        <a:rPr dirty="0" sz="550" spc="-10">
                          <a:latin typeface="Courier New"/>
                          <a:cs typeface="Courier New"/>
                        </a:rPr>
                        <a:t>2LVBUSBLVBUSA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413384">
                        <a:lnSpc>
                          <a:spcPts val="655"/>
                        </a:lnSpc>
                      </a:pPr>
                      <a:r>
                        <a:rPr dirty="0" sz="550" spc="-25">
                          <a:latin typeface="Courier New"/>
                          <a:cs typeface="Courier New"/>
                        </a:rPr>
                        <a:t>0.0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920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413384">
                        <a:lnSpc>
                          <a:spcPts val="625"/>
                        </a:lnSpc>
                      </a:pPr>
                      <a:r>
                        <a:rPr dirty="0" sz="550" spc="-10">
                          <a:latin typeface="Courier New"/>
                          <a:cs typeface="Courier New"/>
                        </a:rPr>
                        <a:t>9121.6157726436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95250">
                <a:tc>
                  <a:txBody>
                    <a:bodyPr/>
                    <a:lstStyle/>
                    <a:p>
                      <a:pPr marL="31750">
                        <a:lnSpc>
                          <a:spcPts val="625"/>
                        </a:lnSpc>
                      </a:pPr>
                      <a:r>
                        <a:rPr dirty="0" sz="550" spc="-10">
                          <a:latin typeface="Courier New"/>
                          <a:cs typeface="Courier New"/>
                        </a:rPr>
                        <a:t>3LVBUSCLVBUSB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413384">
                        <a:lnSpc>
                          <a:spcPts val="625"/>
                        </a:lnSpc>
                      </a:pPr>
                      <a:r>
                        <a:rPr dirty="0" sz="550" spc="-25">
                          <a:latin typeface="Courier New"/>
                          <a:cs typeface="Courier New"/>
                        </a:rPr>
                        <a:t>0.0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952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413384">
                        <a:lnSpc>
                          <a:spcPts val="655"/>
                        </a:lnSpc>
                      </a:pPr>
                      <a:r>
                        <a:rPr dirty="0" sz="550" spc="-25">
                          <a:latin typeface="Courier New"/>
                          <a:cs typeface="Courier New"/>
                        </a:rPr>
                        <a:t>0.0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18478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endParaRPr sz="550">
                        <a:latin typeface="Times New Roman"/>
                        <a:cs typeface="Times New Roman"/>
                      </a:endParaRPr>
                    </a:p>
                    <a:p>
                      <a:pPr marL="84455">
                        <a:lnSpc>
                          <a:spcPct val="100000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USE</a:t>
                      </a:r>
                      <a:r>
                        <a:rPr dirty="0" sz="550" spc="5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25">
                          <a:latin typeface="Courier New"/>
                          <a:cs typeface="Courier New"/>
                        </a:rPr>
                        <a:t>AR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7620"/>
                </a:tc>
                <a:tc>
                  <a:txBody>
                    <a:bodyPr/>
                    <a:lstStyle/>
                    <a:p>
                      <a:pPr marL="413384">
                        <a:lnSpc>
                          <a:spcPts val="625"/>
                        </a:lnSpc>
                      </a:pPr>
                      <a:r>
                        <a:rPr dirty="0" sz="550" spc="-10">
                          <a:latin typeface="Courier New"/>
                          <a:cs typeface="Courier New"/>
                        </a:rPr>
                        <a:t>9121.6157726436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95250">
                <a:tc>
                  <a:txBody>
                    <a:bodyPr/>
                    <a:lstStyle/>
                    <a:p>
                      <a:pPr marL="31750">
                        <a:lnSpc>
                          <a:spcPts val="625"/>
                        </a:lnSpc>
                      </a:pPr>
                      <a:r>
                        <a:rPr dirty="0" sz="550" spc="-10">
                          <a:latin typeface="Courier New"/>
                          <a:cs typeface="Courier New"/>
                        </a:rPr>
                        <a:t>1HVBUSASTRPNT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413384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19.966704093183</a:t>
                      </a:r>
                      <a:r>
                        <a:rPr dirty="0" sz="550" spc="25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10">
                          <a:latin typeface="Courier New"/>
                          <a:cs typeface="Courier New"/>
                        </a:rPr>
                        <a:t>.16716783247242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95250">
                <a:tc>
                  <a:txBody>
                    <a:bodyPr/>
                    <a:lstStyle/>
                    <a:p>
                      <a:pPr marL="31750">
                        <a:lnSpc>
                          <a:spcPts val="655"/>
                        </a:lnSpc>
                      </a:pPr>
                      <a:r>
                        <a:rPr dirty="0" sz="550" spc="-10">
                          <a:latin typeface="Courier New"/>
                          <a:cs typeface="Courier New"/>
                        </a:rPr>
                        <a:t>2LVBUSALVBUSC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413384">
                        <a:lnSpc>
                          <a:spcPts val="65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-</a:t>
                      </a:r>
                      <a:r>
                        <a:rPr dirty="0" sz="550" spc="-10">
                          <a:latin typeface="Courier New"/>
                          <a:cs typeface="Courier New"/>
                        </a:rPr>
                        <a:t>101.4441679294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L="38735">
                        <a:lnSpc>
                          <a:spcPts val="655"/>
                        </a:lnSpc>
                      </a:pPr>
                      <a:r>
                        <a:rPr dirty="0" sz="550" spc="-25">
                          <a:latin typeface="Courier New"/>
                          <a:cs typeface="Courier New"/>
                        </a:rPr>
                        <a:t>0.0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</a:tr>
              <a:tr h="920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413384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515.41471986794</a:t>
                      </a:r>
                      <a:r>
                        <a:rPr dirty="0" sz="550" spc="25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10">
                          <a:latin typeface="Courier New"/>
                          <a:cs typeface="Courier New"/>
                        </a:rPr>
                        <a:t>.00647606659729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95250">
                <a:tc>
                  <a:txBody>
                    <a:bodyPr/>
                    <a:lstStyle/>
                    <a:p>
                      <a:pPr marL="31750">
                        <a:lnSpc>
                          <a:spcPts val="625"/>
                        </a:lnSpc>
                      </a:pPr>
                      <a:r>
                        <a:rPr dirty="0" sz="550" spc="-10">
                          <a:latin typeface="Courier New"/>
                          <a:cs typeface="Courier New"/>
                        </a:rPr>
                        <a:t>3HVBUSBSTRPNT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L="403225">
                        <a:lnSpc>
                          <a:spcPts val="625"/>
                        </a:lnSpc>
                      </a:pPr>
                      <a:r>
                        <a:rPr dirty="0" sz="550" spc="-25">
                          <a:latin typeface="Courier New"/>
                          <a:cs typeface="Courier New"/>
                        </a:rPr>
                        <a:t>0.0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L="38735">
                        <a:lnSpc>
                          <a:spcPts val="625"/>
                        </a:lnSpc>
                      </a:pPr>
                      <a:r>
                        <a:rPr dirty="0" sz="550" spc="-25">
                          <a:latin typeface="Courier New"/>
                          <a:cs typeface="Courier New"/>
                        </a:rPr>
                        <a:t>0.0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</a:tr>
              <a:tr h="952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L="403225">
                        <a:lnSpc>
                          <a:spcPts val="655"/>
                        </a:lnSpc>
                      </a:pPr>
                      <a:r>
                        <a:rPr dirty="0" sz="550" spc="-25">
                          <a:latin typeface="Courier New"/>
                          <a:cs typeface="Courier New"/>
                        </a:rPr>
                        <a:t>0.0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L="38735">
                        <a:lnSpc>
                          <a:spcPts val="655"/>
                        </a:lnSpc>
                      </a:pPr>
                      <a:r>
                        <a:rPr dirty="0" sz="550" spc="-25">
                          <a:latin typeface="Courier New"/>
                          <a:cs typeface="Courier New"/>
                        </a:rPr>
                        <a:t>0.0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</a:tr>
              <a:tr h="920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413384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19.966704093183</a:t>
                      </a:r>
                      <a:r>
                        <a:rPr dirty="0" sz="550" spc="25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10">
                          <a:latin typeface="Courier New"/>
                          <a:cs typeface="Courier New"/>
                        </a:rPr>
                        <a:t>.16716783247242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95250">
                <a:tc>
                  <a:txBody>
                    <a:bodyPr/>
                    <a:lstStyle/>
                    <a:p>
                      <a:pPr marL="31750">
                        <a:lnSpc>
                          <a:spcPts val="625"/>
                        </a:lnSpc>
                      </a:pPr>
                      <a:r>
                        <a:rPr dirty="0" sz="550" spc="-10">
                          <a:latin typeface="Courier New"/>
                          <a:cs typeface="Courier New"/>
                        </a:rPr>
                        <a:t>4LVBUSBLVBUSA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L="403225">
                        <a:lnSpc>
                          <a:spcPts val="625"/>
                        </a:lnSpc>
                      </a:pPr>
                      <a:r>
                        <a:rPr dirty="0" sz="550" spc="-25">
                          <a:latin typeface="Courier New"/>
                          <a:cs typeface="Courier New"/>
                        </a:rPr>
                        <a:t>0.0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L="38735">
                        <a:lnSpc>
                          <a:spcPts val="625"/>
                        </a:lnSpc>
                      </a:pPr>
                      <a:r>
                        <a:rPr dirty="0" sz="550" spc="-25">
                          <a:latin typeface="Courier New"/>
                          <a:cs typeface="Courier New"/>
                        </a:rPr>
                        <a:t>0.0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</a:tr>
              <a:tr h="952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L="403225">
                        <a:lnSpc>
                          <a:spcPts val="655"/>
                        </a:lnSpc>
                      </a:pPr>
                      <a:r>
                        <a:rPr dirty="0" sz="550" spc="-25">
                          <a:latin typeface="Courier New"/>
                          <a:cs typeface="Courier New"/>
                        </a:rPr>
                        <a:t>0.0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L="38735">
                        <a:lnSpc>
                          <a:spcPts val="655"/>
                        </a:lnSpc>
                      </a:pPr>
                      <a:r>
                        <a:rPr dirty="0" sz="550" spc="-25">
                          <a:latin typeface="Courier New"/>
                          <a:cs typeface="Courier New"/>
                        </a:rPr>
                        <a:t>0.0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</a:tr>
              <a:tr h="920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413384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-</a:t>
                      </a:r>
                      <a:r>
                        <a:rPr dirty="0" sz="550" spc="-10">
                          <a:latin typeface="Courier New"/>
                          <a:cs typeface="Courier New"/>
                        </a:rPr>
                        <a:t>101.4441679294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L="38735">
                        <a:lnSpc>
                          <a:spcPts val="625"/>
                        </a:lnSpc>
                      </a:pPr>
                      <a:r>
                        <a:rPr dirty="0" sz="550" spc="-25">
                          <a:latin typeface="Courier New"/>
                          <a:cs typeface="Courier New"/>
                        </a:rPr>
                        <a:t>0.0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</a:tr>
              <a:tr h="952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413384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515.41471986794</a:t>
                      </a:r>
                      <a:r>
                        <a:rPr dirty="0" sz="550" spc="25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10">
                          <a:latin typeface="Courier New"/>
                          <a:cs typeface="Courier New"/>
                        </a:rPr>
                        <a:t>.00647606659729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95250">
                <a:tc>
                  <a:txBody>
                    <a:bodyPr/>
                    <a:lstStyle/>
                    <a:p>
                      <a:pPr marL="31750">
                        <a:lnSpc>
                          <a:spcPts val="655"/>
                        </a:lnSpc>
                      </a:pPr>
                      <a:r>
                        <a:rPr dirty="0" sz="550" spc="-10">
                          <a:latin typeface="Courier New"/>
                          <a:cs typeface="Courier New"/>
                        </a:rPr>
                        <a:t>5HVBUSCSTRPNT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L="403225">
                        <a:lnSpc>
                          <a:spcPts val="655"/>
                        </a:lnSpc>
                      </a:pPr>
                      <a:r>
                        <a:rPr dirty="0" sz="550" spc="-25">
                          <a:latin typeface="Courier New"/>
                          <a:cs typeface="Courier New"/>
                        </a:rPr>
                        <a:t>0.0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L="38735">
                        <a:lnSpc>
                          <a:spcPts val="655"/>
                        </a:lnSpc>
                      </a:pPr>
                      <a:r>
                        <a:rPr dirty="0" sz="550" spc="-25">
                          <a:latin typeface="Courier New"/>
                          <a:cs typeface="Courier New"/>
                        </a:rPr>
                        <a:t>0.0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</a:tr>
              <a:tr h="920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L="403225">
                        <a:lnSpc>
                          <a:spcPts val="625"/>
                        </a:lnSpc>
                      </a:pPr>
                      <a:r>
                        <a:rPr dirty="0" sz="550" spc="-25">
                          <a:latin typeface="Courier New"/>
                          <a:cs typeface="Courier New"/>
                        </a:rPr>
                        <a:t>0.0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L="38735">
                        <a:lnSpc>
                          <a:spcPts val="625"/>
                        </a:lnSpc>
                      </a:pPr>
                      <a:r>
                        <a:rPr dirty="0" sz="550" spc="-25">
                          <a:latin typeface="Courier New"/>
                          <a:cs typeface="Courier New"/>
                        </a:rPr>
                        <a:t>0.0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</a:tr>
              <a:tr h="920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L="403225">
                        <a:lnSpc>
                          <a:spcPts val="625"/>
                        </a:lnSpc>
                      </a:pPr>
                      <a:r>
                        <a:rPr dirty="0" sz="550" spc="-25">
                          <a:latin typeface="Courier New"/>
                          <a:cs typeface="Courier New"/>
                        </a:rPr>
                        <a:t>0.0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L="38735">
                        <a:lnSpc>
                          <a:spcPts val="625"/>
                        </a:lnSpc>
                      </a:pPr>
                      <a:r>
                        <a:rPr dirty="0" sz="550" spc="-25">
                          <a:latin typeface="Courier New"/>
                          <a:cs typeface="Courier New"/>
                        </a:rPr>
                        <a:t>0.0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</a:tr>
              <a:tr h="952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L="403225">
                        <a:lnSpc>
                          <a:spcPts val="625"/>
                        </a:lnSpc>
                      </a:pPr>
                      <a:r>
                        <a:rPr dirty="0" sz="550" spc="-25">
                          <a:latin typeface="Courier New"/>
                          <a:cs typeface="Courier New"/>
                        </a:rPr>
                        <a:t>0.0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L="38735">
                        <a:lnSpc>
                          <a:spcPts val="625"/>
                        </a:lnSpc>
                      </a:pPr>
                      <a:r>
                        <a:rPr dirty="0" sz="550" spc="-25">
                          <a:latin typeface="Courier New"/>
                          <a:cs typeface="Courier New"/>
                        </a:rPr>
                        <a:t>0.0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</a:tr>
              <a:tr h="952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413384">
                        <a:lnSpc>
                          <a:spcPts val="65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19.966704093183</a:t>
                      </a:r>
                      <a:r>
                        <a:rPr dirty="0" sz="550" spc="25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10">
                          <a:latin typeface="Courier New"/>
                          <a:cs typeface="Courier New"/>
                        </a:rPr>
                        <a:t>.16716783247242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92075">
                <a:tc>
                  <a:txBody>
                    <a:bodyPr/>
                    <a:lstStyle/>
                    <a:p>
                      <a:pPr marL="31750">
                        <a:lnSpc>
                          <a:spcPts val="625"/>
                        </a:lnSpc>
                      </a:pPr>
                      <a:r>
                        <a:rPr dirty="0" sz="550" spc="-10">
                          <a:latin typeface="Courier New"/>
                          <a:cs typeface="Courier New"/>
                        </a:rPr>
                        <a:t>6LVBUSCLVBUSB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L="403225">
                        <a:lnSpc>
                          <a:spcPts val="625"/>
                        </a:lnSpc>
                      </a:pPr>
                      <a:r>
                        <a:rPr dirty="0" sz="550" spc="-25">
                          <a:latin typeface="Courier New"/>
                          <a:cs typeface="Courier New"/>
                        </a:rPr>
                        <a:t>0.0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L="38735">
                        <a:lnSpc>
                          <a:spcPts val="625"/>
                        </a:lnSpc>
                      </a:pPr>
                      <a:r>
                        <a:rPr dirty="0" sz="550" spc="-25">
                          <a:latin typeface="Courier New"/>
                          <a:cs typeface="Courier New"/>
                        </a:rPr>
                        <a:t>0.0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</a:tr>
              <a:tr h="952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L="403225">
                        <a:lnSpc>
                          <a:spcPts val="625"/>
                        </a:lnSpc>
                      </a:pPr>
                      <a:r>
                        <a:rPr dirty="0" sz="550" spc="-25">
                          <a:latin typeface="Courier New"/>
                          <a:cs typeface="Courier New"/>
                        </a:rPr>
                        <a:t>0.0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L="38735">
                        <a:lnSpc>
                          <a:spcPts val="625"/>
                        </a:lnSpc>
                      </a:pPr>
                      <a:r>
                        <a:rPr dirty="0" sz="550" spc="-25">
                          <a:latin typeface="Courier New"/>
                          <a:cs typeface="Courier New"/>
                        </a:rPr>
                        <a:t>0.0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</a:tr>
              <a:tr h="952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L="403225">
                        <a:lnSpc>
                          <a:spcPts val="655"/>
                        </a:lnSpc>
                      </a:pPr>
                      <a:r>
                        <a:rPr dirty="0" sz="550" spc="-25">
                          <a:latin typeface="Courier New"/>
                          <a:cs typeface="Courier New"/>
                        </a:rPr>
                        <a:t>0.0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L="38735">
                        <a:lnSpc>
                          <a:spcPts val="655"/>
                        </a:lnSpc>
                      </a:pPr>
                      <a:r>
                        <a:rPr dirty="0" sz="550" spc="-25">
                          <a:latin typeface="Courier New"/>
                          <a:cs typeface="Courier New"/>
                        </a:rPr>
                        <a:t>0.0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</a:tr>
              <a:tr h="920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L="403225">
                        <a:lnSpc>
                          <a:spcPts val="625"/>
                        </a:lnSpc>
                      </a:pPr>
                      <a:r>
                        <a:rPr dirty="0" sz="550" spc="-25">
                          <a:latin typeface="Courier New"/>
                          <a:cs typeface="Courier New"/>
                        </a:rPr>
                        <a:t>0.0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L="38735">
                        <a:lnSpc>
                          <a:spcPts val="625"/>
                        </a:lnSpc>
                      </a:pPr>
                      <a:r>
                        <a:rPr dirty="0" sz="550" spc="-25">
                          <a:latin typeface="Courier New"/>
                          <a:cs typeface="Courier New"/>
                        </a:rPr>
                        <a:t>0.0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</a:tr>
              <a:tr h="952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413384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-</a:t>
                      </a:r>
                      <a:r>
                        <a:rPr dirty="0" sz="550" spc="-10">
                          <a:latin typeface="Courier New"/>
                          <a:cs typeface="Courier New"/>
                        </a:rPr>
                        <a:t>101.4441679294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L="38735">
                        <a:lnSpc>
                          <a:spcPts val="625"/>
                        </a:lnSpc>
                      </a:pPr>
                      <a:r>
                        <a:rPr dirty="0" sz="550" spc="-25">
                          <a:latin typeface="Courier New"/>
                          <a:cs typeface="Courier New"/>
                        </a:rPr>
                        <a:t>0.0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</a:tr>
              <a:tr h="9017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413384">
                        <a:lnSpc>
                          <a:spcPts val="61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515.41471986794</a:t>
                      </a:r>
                      <a:r>
                        <a:rPr dirty="0" sz="550" spc="25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10">
                          <a:latin typeface="Courier New"/>
                          <a:cs typeface="Courier New"/>
                        </a:rPr>
                        <a:t>.00647606659729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</a:tbl>
          </a:graphicData>
        </a:graphic>
      </p:graphicFrame>
      <p:sp>
        <p:nvSpPr>
          <p:cNvPr id="23" name="object 23" descr=""/>
          <p:cNvSpPr txBox="1"/>
          <p:nvPr/>
        </p:nvSpPr>
        <p:spPr>
          <a:xfrm>
            <a:off x="1227846" y="5934078"/>
            <a:ext cx="3486785" cy="593725"/>
          </a:xfrm>
          <a:prstGeom prst="rect">
            <a:avLst/>
          </a:prstGeom>
        </p:spPr>
        <p:txBody>
          <a:bodyPr wrap="square" lIns="0" tIns="2032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60"/>
              </a:spcBef>
            </a:pPr>
            <a:r>
              <a:rPr dirty="0" sz="550">
                <a:latin typeface="Courier New"/>
                <a:cs typeface="Courier New"/>
              </a:rPr>
              <a:t>$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VINTAGE,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 spc="-25">
                <a:latin typeface="Courier New"/>
                <a:cs typeface="Courier New"/>
              </a:rPr>
              <a:t>0,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$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UNIDADES,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-1.,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-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 spc="-25">
                <a:latin typeface="Courier New"/>
                <a:cs typeface="Courier New"/>
              </a:rPr>
              <a:t>1.</a:t>
            </a:r>
            <a:endParaRPr sz="550">
              <a:latin typeface="Courier New"/>
              <a:cs typeface="Courier New"/>
            </a:endParaRPr>
          </a:p>
          <a:p>
            <a:pPr marL="11811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USE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 spc="-25">
                <a:latin typeface="Courier New"/>
                <a:cs typeface="Courier New"/>
              </a:rPr>
              <a:t>RL</a:t>
            </a:r>
            <a:endParaRPr sz="550">
              <a:latin typeface="Courier New"/>
              <a:cs typeface="Courier New"/>
            </a:endParaRPr>
          </a:p>
          <a:p>
            <a:pPr marL="12700" marR="5080">
              <a:lnSpc>
                <a:spcPct val="110400"/>
              </a:lnSpc>
            </a:pPr>
            <a:r>
              <a:rPr dirty="0" sz="550">
                <a:latin typeface="Courier New"/>
                <a:cs typeface="Courier New"/>
              </a:rPr>
              <a:t>C</a:t>
            </a:r>
            <a:r>
              <a:rPr dirty="0" sz="550" spc="12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-----------------</a:t>
            </a:r>
            <a:r>
              <a:rPr dirty="0" sz="550" spc="12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&lt;&lt;</a:t>
            </a:r>
            <a:r>
              <a:rPr dirty="0" sz="550" spc="13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separador</a:t>
            </a:r>
            <a:r>
              <a:rPr dirty="0" sz="550" spc="12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</a:t>
            </a:r>
            <a:r>
              <a:rPr dirty="0" sz="550" spc="13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mayúsculas</a:t>
            </a:r>
            <a:r>
              <a:rPr dirty="0" sz="550" spc="12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y</a:t>
            </a:r>
            <a:r>
              <a:rPr dirty="0" sz="550" spc="13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minúsculas</a:t>
            </a:r>
            <a:r>
              <a:rPr dirty="0" sz="550" spc="12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&gt;&gt;&gt;</a:t>
            </a:r>
            <a:r>
              <a:rPr dirty="0" sz="550" spc="13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----------</a:t>
            </a:r>
            <a:r>
              <a:rPr dirty="0" sz="550" spc="-50">
                <a:latin typeface="Courier New"/>
                <a:cs typeface="Courier New"/>
              </a:rPr>
              <a:t>- </a:t>
            </a:r>
            <a:r>
              <a:rPr dirty="0" sz="550">
                <a:latin typeface="Courier New"/>
                <a:cs typeface="Courier New"/>
              </a:rPr>
              <a:t>Siguen</a:t>
            </a:r>
            <a:r>
              <a:rPr dirty="0" sz="550" spc="11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las</a:t>
            </a:r>
            <a:r>
              <a:rPr dirty="0" sz="550" spc="114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tarjetas</a:t>
            </a:r>
            <a:r>
              <a:rPr dirty="0" sz="550" spc="114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</a:t>
            </a:r>
            <a:r>
              <a:rPr dirty="0" sz="550" spc="114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cabecera</a:t>
            </a:r>
            <a:r>
              <a:rPr dirty="0" sz="550" spc="114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proporcionadas</a:t>
            </a:r>
            <a:r>
              <a:rPr dirty="0" sz="550" spc="114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por</a:t>
            </a:r>
            <a:r>
              <a:rPr dirty="0" sz="550" spc="114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el</a:t>
            </a:r>
            <a:r>
              <a:rPr dirty="0" sz="550" spc="114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usuario</a:t>
            </a:r>
            <a:r>
              <a:rPr dirty="0" sz="550" spc="-175">
                <a:latin typeface="Courier New"/>
                <a:cs typeface="Courier New"/>
              </a:rPr>
              <a:t> </a:t>
            </a:r>
            <a:r>
              <a:rPr dirty="0" sz="550" spc="-110">
                <a:latin typeface="Courier New"/>
                <a:cs typeface="Courier New"/>
              </a:rPr>
              <a:t>2$8-</a:t>
            </a:r>
            <a:r>
              <a:rPr dirty="0" sz="550" spc="-150">
                <a:latin typeface="Courier New"/>
                <a:cs typeface="Courier New"/>
              </a:rPr>
              <a:t>EeOnFe.-</a:t>
            </a:r>
            <a:r>
              <a:rPr dirty="0" sz="550">
                <a:latin typeface="Courier New"/>
                <a:cs typeface="Courier New"/>
              </a:rPr>
              <a:t>02</a:t>
            </a:r>
            <a:r>
              <a:rPr dirty="0" sz="550" spc="114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14.28.28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ARG,</a:t>
            </a:r>
            <a:r>
              <a:rPr dirty="0" sz="550" spc="114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HVBUSA,</a:t>
            </a:r>
            <a:r>
              <a:rPr dirty="0" sz="550" spc="114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HVBUSB,</a:t>
            </a:r>
            <a:r>
              <a:rPr dirty="0" sz="550" spc="12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HVBUSC,</a:t>
            </a:r>
            <a:r>
              <a:rPr dirty="0" sz="550" spc="114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LVBUSA,</a:t>
            </a:r>
            <a:r>
              <a:rPr dirty="0" sz="550" spc="114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LVBUSB,</a:t>
            </a:r>
            <a:r>
              <a:rPr dirty="0" sz="550" spc="12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LVBUSC,</a:t>
            </a:r>
            <a:r>
              <a:rPr dirty="0" sz="550" spc="114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STRPNT</a:t>
            </a:r>
            <a:endParaRPr sz="550">
              <a:latin typeface="Courier New"/>
              <a:cs typeface="Courier New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1089080" y="6740245"/>
            <a:ext cx="5622925" cy="2186305"/>
          </a:xfrm>
          <a:prstGeom prst="rect">
            <a:avLst/>
          </a:prstGeom>
        </p:spPr>
        <p:txBody>
          <a:bodyPr wrap="square" lIns="0" tIns="6159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484"/>
              </a:spcBef>
            </a:pPr>
            <a:r>
              <a:rPr dirty="0" sz="800" b="1">
                <a:latin typeface="Times New Roman"/>
                <a:cs typeface="Times New Roman"/>
              </a:rPr>
              <a:t>5.8.2.2</a:t>
            </a:r>
            <a:r>
              <a:rPr dirty="0" sz="800" spc="6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Crear</a:t>
            </a:r>
            <a:r>
              <a:rPr dirty="0" sz="800" spc="6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nuevo</a:t>
            </a:r>
            <a:r>
              <a:rPr dirty="0" sz="800" spc="6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archivo</a:t>
            </a:r>
            <a:r>
              <a:rPr dirty="0" sz="800" spc="6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e</a:t>
            </a:r>
            <a:r>
              <a:rPr dirty="0" sz="800" spc="6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icono</a:t>
            </a:r>
            <a:r>
              <a:rPr dirty="0" sz="800" spc="6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</a:t>
            </a:r>
            <a:r>
              <a:rPr dirty="0" sz="800" spc="65" b="1">
                <a:latin typeface="Times New Roman"/>
                <a:cs typeface="Times New Roman"/>
              </a:rPr>
              <a:t> </a:t>
            </a:r>
            <a:r>
              <a:rPr dirty="0" sz="800" spc="-10" b="1">
                <a:latin typeface="Times New Roman"/>
                <a:cs typeface="Times New Roman"/>
              </a:rPr>
              <a:t>soporte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395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siguiente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paso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crear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nuevo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través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objeto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Usuario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especificado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Nuevo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archivo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spc="-25" i="1">
                <a:latin typeface="Times New Roman"/>
                <a:cs typeface="Times New Roman"/>
              </a:rPr>
              <a:t>sup</a:t>
            </a:r>
            <a:endParaRPr sz="800">
              <a:latin typeface="Times New Roman"/>
              <a:cs typeface="Times New Roman"/>
            </a:endParaRPr>
          </a:p>
          <a:p>
            <a:pPr marL="12700" marR="102489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.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proceso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creación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nuevo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consta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pasos: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creación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parámetros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apoyar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crear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ícono.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existe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tarjeta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NUM</a:t>
            </a:r>
            <a:r>
              <a:rPr dirty="0" sz="800" spc="-215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encabezado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DBM,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número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es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0,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número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3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ejemplo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figura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5.60.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pestaña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Nodos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,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asignar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Nombre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cada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nodo.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número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nodo.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posición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borde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icono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también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debe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especificarse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aquí.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diferir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de</a:t>
            </a:r>
            <a:endParaRPr sz="800">
              <a:latin typeface="Times New Roman"/>
              <a:cs typeface="Times New Roman"/>
            </a:endParaRPr>
          </a:p>
          <a:p>
            <a:pPr marL="12700" marR="512445">
              <a:lnSpc>
                <a:spcPts val="1140"/>
              </a:lnSpc>
              <a:spcBef>
                <a:spcPts val="20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utilizado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.lib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,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secuencia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debe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ser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misma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especificada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lista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ARG</a:t>
            </a:r>
            <a:r>
              <a:rPr dirty="0" sz="800" spc="-220">
                <a:latin typeface="Courier New"/>
                <a:cs typeface="Courier New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.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Cada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tener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icono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ayuda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opcional,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describe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significado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parámetros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aparición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icono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depende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creatividad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usuarios,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es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recomienda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indicar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trifásicos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gruesas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ubicarlos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acuerdo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con</a:t>
            </a:r>
            <a:endParaRPr sz="800">
              <a:latin typeface="Times New Roman"/>
              <a:cs typeface="Times New Roman"/>
            </a:endParaRPr>
          </a:p>
          <a:p>
            <a:pPr marL="12700" marR="982344">
              <a:lnSpc>
                <a:spcPts val="880"/>
              </a:lnSpc>
              <a:spcBef>
                <a:spcPts val="439"/>
              </a:spcBef>
            </a:pPr>
            <a:r>
              <a:rPr dirty="0" sz="800" i="1">
                <a:latin typeface="Times New Roman"/>
                <a:cs typeface="Times New Roman"/>
              </a:rPr>
              <a:t>Pos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(1..12)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pestaña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Nodos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Finalmente,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soporte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debe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guardarse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disco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usando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Guardar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ubicación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predeterminada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carpeta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/</a:t>
            </a:r>
            <a:r>
              <a:rPr dirty="0" sz="800" spc="16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USP</a:t>
            </a:r>
            <a:r>
              <a:rPr dirty="0" sz="800" spc="-215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)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crear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nuevo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USP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70"/>
              </a:spcBef>
            </a:pPr>
            <a:r>
              <a:rPr dirty="0" sz="800">
                <a:latin typeface="Times New Roman"/>
                <a:cs typeface="Times New Roman"/>
              </a:rPr>
              <a:t>accesible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través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usuario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especificado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|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archivos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componentes.</a:t>
            </a:r>
            <a:endParaRPr sz="8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5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935015" y="165100"/>
            <a:ext cx="5226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5" name="object 5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678"/>
                  </a:lnTo>
                  <a:lnTo>
                    <a:pt x="142755" y="98678"/>
                  </a:lnTo>
                  <a:lnTo>
                    <a:pt x="136180" y="99986"/>
                  </a:lnTo>
                  <a:lnTo>
                    <a:pt x="104587" y="124182"/>
                  </a:lnTo>
                  <a:lnTo>
                    <a:pt x="98048" y="143385"/>
                  </a:lnTo>
                  <a:lnTo>
                    <a:pt x="98048" y="569369"/>
                  </a:lnTo>
                  <a:lnTo>
                    <a:pt x="117977" y="603813"/>
                  </a:lnTo>
                  <a:lnTo>
                    <a:pt x="142755" y="614076"/>
                  </a:lnTo>
                  <a:lnTo>
                    <a:pt x="1886711" y="614076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4076"/>
                  </a:moveTo>
                  <a:lnTo>
                    <a:pt x="1744971" y="614076"/>
                  </a:lnTo>
                  <a:lnTo>
                    <a:pt x="1751545" y="612768"/>
                  </a:lnTo>
                  <a:lnTo>
                    <a:pt x="1764174" y="607537"/>
                  </a:lnTo>
                  <a:lnTo>
                    <a:pt x="1788370" y="575944"/>
                  </a:lnTo>
                  <a:lnTo>
                    <a:pt x="1789678" y="569369"/>
                  </a:lnTo>
                  <a:lnTo>
                    <a:pt x="1789678" y="143385"/>
                  </a:lnTo>
                  <a:lnTo>
                    <a:pt x="1769748" y="108942"/>
                  </a:lnTo>
                  <a:lnTo>
                    <a:pt x="1744971" y="98678"/>
                  </a:lnTo>
                  <a:lnTo>
                    <a:pt x="1886711" y="98678"/>
                  </a:lnTo>
                  <a:lnTo>
                    <a:pt x="1886711" y="614076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932176" y="500498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1982" y="528634"/>
                  </a:moveTo>
                  <a:lnTo>
                    <a:pt x="52863" y="528634"/>
                  </a:lnTo>
                  <a:lnTo>
                    <a:pt x="49392" y="528502"/>
                  </a:lnTo>
                  <a:lnTo>
                    <a:pt x="13028" y="510594"/>
                  </a:lnTo>
                  <a:lnTo>
                    <a:pt x="0" y="479207"/>
                  </a:lnTo>
                  <a:lnTo>
                    <a:pt x="0" y="475770"/>
                  </a:lnTo>
                  <a:lnTo>
                    <a:pt x="0" y="49229"/>
                  </a:lnTo>
                  <a:lnTo>
                    <a:pt x="17937" y="12885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841"/>
                  </a:lnTo>
                  <a:lnTo>
                    <a:pt x="1704845" y="49229"/>
                  </a:lnTo>
                  <a:lnTo>
                    <a:pt x="1704845" y="479207"/>
                  </a:lnTo>
                  <a:lnTo>
                    <a:pt x="1686907" y="515418"/>
                  </a:lnTo>
                  <a:lnTo>
                    <a:pt x="1655453" y="528502"/>
                  </a:lnTo>
                  <a:lnTo>
                    <a:pt x="1651982" y="52863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266"/>
              <a:ext cx="145374" cy="145374"/>
            </a:xfrm>
            <a:prstGeom prst="rect">
              <a:avLst/>
            </a:prstGeom>
          </p:spPr>
        </p:pic>
      </p:grpSp>
      <p:sp>
        <p:nvSpPr>
          <p:cNvPr id="8" name="object 8" descr=""/>
          <p:cNvSpPr txBox="1"/>
          <p:nvPr/>
        </p:nvSpPr>
        <p:spPr>
          <a:xfrm>
            <a:off x="3519868" y="811603"/>
            <a:ext cx="52959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10">
                <a:latin typeface="Arial MT"/>
                <a:cs typeface="Arial MT"/>
              </a:rPr>
              <a:t>Traduciendo...</a:t>
            </a:r>
            <a:endParaRPr sz="600">
              <a:latin typeface="Arial MT"/>
              <a:cs typeface="Arial MT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089080" y="567111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5595687" y="547286"/>
            <a:ext cx="1841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189</a:t>
            </a:r>
            <a:endParaRPr sz="800">
              <a:latin typeface="Times New Roman"/>
              <a:cs typeface="Times New Roman"/>
            </a:endParaRPr>
          </a:p>
        </p:txBody>
      </p:sp>
      <p:grpSp>
        <p:nvGrpSpPr>
          <p:cNvPr id="11" name="object 11" descr=""/>
          <p:cNvGrpSpPr/>
          <p:nvPr/>
        </p:nvGrpSpPr>
        <p:grpSpPr>
          <a:xfrm>
            <a:off x="368299" y="1015917"/>
            <a:ext cx="502284" cy="13335"/>
            <a:chOff x="368299" y="1015917"/>
            <a:chExt cx="502284" cy="13335"/>
          </a:xfrm>
        </p:grpSpPr>
        <p:sp>
          <p:nvSpPr>
            <p:cNvPr id="12" name="object 12" descr=""/>
            <p:cNvSpPr/>
            <p:nvPr/>
          </p:nvSpPr>
          <p:spPr>
            <a:xfrm>
              <a:off x="368299" y="1015917"/>
              <a:ext cx="502284" cy="6985"/>
            </a:xfrm>
            <a:custGeom>
              <a:avLst/>
              <a:gdLst/>
              <a:ahLst/>
              <a:cxnLst/>
              <a:rect l="l" t="t" r="r" b="b"/>
              <a:pathLst>
                <a:path w="502284" h="6984">
                  <a:moveTo>
                    <a:pt x="502202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502202" y="0"/>
                  </a:lnTo>
                  <a:lnTo>
                    <a:pt x="502202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368287" y="1015923"/>
              <a:ext cx="502284" cy="13335"/>
            </a:xfrm>
            <a:custGeom>
              <a:avLst/>
              <a:gdLst/>
              <a:ahLst/>
              <a:cxnLst/>
              <a:rect l="l" t="t" r="r" b="b"/>
              <a:pathLst>
                <a:path w="502284" h="13334">
                  <a:moveTo>
                    <a:pt x="502208" y="0"/>
                  </a:moveTo>
                  <a:lnTo>
                    <a:pt x="495604" y="6604"/>
                  </a:lnTo>
                  <a:lnTo>
                    <a:pt x="0" y="6604"/>
                  </a:lnTo>
                  <a:lnTo>
                    <a:pt x="0" y="13208"/>
                  </a:lnTo>
                  <a:lnTo>
                    <a:pt x="495604" y="13208"/>
                  </a:lnTo>
                  <a:lnTo>
                    <a:pt x="502208" y="13208"/>
                  </a:lnTo>
                  <a:lnTo>
                    <a:pt x="502208" y="6604"/>
                  </a:lnTo>
                  <a:lnTo>
                    <a:pt x="502208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368299" y="1015917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4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5" name="object 15" descr=""/>
          <p:cNvSpPr txBox="1"/>
          <p:nvPr/>
        </p:nvSpPr>
        <p:spPr>
          <a:xfrm>
            <a:off x="379553" y="1075921"/>
            <a:ext cx="48450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Page</a:t>
            </a:r>
            <a:r>
              <a:rPr dirty="0" sz="800" spc="6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190</a:t>
            </a:r>
            <a:endParaRPr sz="800">
              <a:latin typeface="Arial"/>
              <a:cs typeface="Arial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4518595" y="1247727"/>
            <a:ext cx="83375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8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avanzado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831370" y="8754335"/>
            <a:ext cx="1841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190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4611106" y="8774159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831370" y="4227903"/>
            <a:ext cx="5154295" cy="177673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algn="ctr" marR="10668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5.60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Creación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soporte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nuevo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BCTRAN.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180340">
              <a:lnSpc>
                <a:spcPct val="113799"/>
              </a:lnSpc>
              <a:spcBef>
                <a:spcPts val="5"/>
              </a:spcBef>
            </a:pP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especificados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usar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combinación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nueva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función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agrupación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de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Dibuje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figura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5.61.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ejemplo,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lineal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transformador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tiene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completado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capacidades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bobinado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externos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tres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tipos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lineales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96</a:t>
            </a:r>
            <a:endParaRPr sz="800">
              <a:latin typeface="Times New Roman"/>
              <a:cs typeface="Times New Roman"/>
            </a:endParaRPr>
          </a:p>
          <a:p>
            <a:pPr marL="12700" marR="102489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inductores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histéreos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conexión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delta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terminales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15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kV,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representan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lineales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núcleo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magnético.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función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compresión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admite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reemplazo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icono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7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objetos.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inter-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1100"/>
              </a:lnSpc>
              <a:spcBef>
                <a:spcPts val="25"/>
              </a:spcBef>
            </a:pP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capacidades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devanado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devanado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tierra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parámetros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grupo.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muestra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continuación,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icono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grupo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también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personalizar.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ícono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artístico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mejorar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legibilidad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ayuda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comprensión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otros.</a:t>
            </a:r>
            <a:endParaRPr sz="800">
              <a:latin typeface="Times New Roman"/>
              <a:cs typeface="Times New Roman"/>
            </a:endParaRPr>
          </a:p>
          <a:p>
            <a:pPr marL="633730">
              <a:lnSpc>
                <a:spcPct val="100000"/>
              </a:lnSpc>
              <a:spcBef>
                <a:spcPts val="380"/>
              </a:spcBef>
            </a:pPr>
            <a:r>
              <a:rPr dirty="0" sz="500" spc="-20" i="1">
                <a:solidFill>
                  <a:srgbClr val="000080"/>
                </a:solidFill>
                <a:latin typeface="Times New Roman"/>
                <a:cs typeface="Times New Roman"/>
              </a:rPr>
              <a:t>C_hl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1511987" y="6890899"/>
            <a:ext cx="333375" cy="8128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dirty="0" sz="350" i="1">
                <a:solidFill>
                  <a:srgbClr val="400000"/>
                </a:solidFill>
                <a:latin typeface="Times New Roman"/>
                <a:cs typeface="Times New Roman"/>
              </a:rPr>
              <a:t>yo</a:t>
            </a:r>
            <a:r>
              <a:rPr dirty="0" sz="350" spc="265" i="1">
                <a:solidFill>
                  <a:srgbClr val="400000"/>
                </a:solidFill>
                <a:latin typeface="Times New Roman"/>
                <a:cs typeface="Times New Roman"/>
              </a:rPr>
              <a:t>  </a:t>
            </a:r>
            <a:r>
              <a:rPr dirty="0" sz="350" i="1">
                <a:solidFill>
                  <a:srgbClr val="400000"/>
                </a:solidFill>
                <a:latin typeface="Times New Roman"/>
                <a:cs typeface="Times New Roman"/>
              </a:rPr>
              <a:t>yo</a:t>
            </a:r>
            <a:r>
              <a:rPr dirty="0" sz="350" spc="265" i="1">
                <a:solidFill>
                  <a:srgbClr val="400000"/>
                </a:solidFill>
                <a:latin typeface="Times New Roman"/>
                <a:cs typeface="Times New Roman"/>
              </a:rPr>
              <a:t>  </a:t>
            </a:r>
            <a:r>
              <a:rPr dirty="0" sz="350" spc="-25" i="1">
                <a:solidFill>
                  <a:srgbClr val="400000"/>
                </a:solidFill>
                <a:latin typeface="Times New Roman"/>
                <a:cs typeface="Times New Roman"/>
              </a:rPr>
              <a:t>yo</a:t>
            </a:r>
            <a:endParaRPr sz="350">
              <a:latin typeface="Times New Roman"/>
              <a:cs typeface="Times New Roman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1948110" y="6467991"/>
            <a:ext cx="154305" cy="10477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00" spc="-20" i="1">
                <a:solidFill>
                  <a:srgbClr val="000080"/>
                </a:solidFill>
                <a:latin typeface="Times New Roman"/>
                <a:cs typeface="Times New Roman"/>
              </a:rPr>
              <a:t>C_lg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1016392" y="6467991"/>
            <a:ext cx="168910" cy="10477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00" spc="-20" i="1">
                <a:solidFill>
                  <a:srgbClr val="000080"/>
                </a:solidFill>
                <a:latin typeface="Times New Roman"/>
                <a:cs typeface="Times New Roman"/>
              </a:rPr>
              <a:t>C_hg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831370" y="7175040"/>
            <a:ext cx="5267960" cy="142113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68935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5.61-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Comprimir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transformador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objeto.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82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 b="1">
                <a:latin typeface="Times New Roman"/>
                <a:cs typeface="Times New Roman"/>
              </a:rPr>
              <a:t>5.9</a:t>
            </a:r>
            <a:r>
              <a:rPr dirty="0" sz="800" spc="7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Editor</a:t>
            </a:r>
            <a:r>
              <a:rPr dirty="0" sz="800" spc="7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gráfico</a:t>
            </a:r>
            <a:r>
              <a:rPr dirty="0" sz="800" spc="75" b="1">
                <a:latin typeface="Times New Roman"/>
                <a:cs typeface="Times New Roman"/>
              </a:rPr>
              <a:t> </a:t>
            </a:r>
            <a:r>
              <a:rPr dirty="0" sz="800" spc="-10" b="1">
                <a:latin typeface="Times New Roman"/>
                <a:cs typeface="Times New Roman"/>
              </a:rPr>
              <a:t>vectorial</a:t>
            </a:r>
            <a:endParaRPr sz="800">
              <a:latin typeface="Times New Roman"/>
              <a:cs typeface="Times New Roman"/>
            </a:endParaRPr>
          </a:p>
          <a:p>
            <a:pPr algn="just" marL="12700" marR="652780">
              <a:lnSpc>
                <a:spcPct val="113799"/>
              </a:lnSpc>
              <a:spcBef>
                <a:spcPts val="730"/>
              </a:spcBef>
            </a:pP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todos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íconos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estándar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estilo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gráfico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vectorial.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permite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mejor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capacidades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zoom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íconos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dinámicos.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tener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mapa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bits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icono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vector,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ambos.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básico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formato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gráfico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vectorial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Elemento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(máximo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93).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Un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Element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tiene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bandera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visible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pertenecer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capa,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tanto,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posible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activar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desactivar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fácilmente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elemento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respuesta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configuración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Además,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elemento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Forma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Texto.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silueta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ser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varios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tipos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estándar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Windows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(líneas,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rectángulos,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elipses,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polilíneas,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polígonos,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arcos,</a:t>
            </a:r>
            <a:endParaRPr sz="800">
              <a:latin typeface="Times New Roman"/>
              <a:cs typeface="Times New Roman"/>
            </a:endParaRPr>
          </a:p>
        </p:txBody>
      </p:sp>
      <p:grpSp>
        <p:nvGrpSpPr>
          <p:cNvPr id="24" name="object 24" descr=""/>
          <p:cNvGrpSpPr/>
          <p:nvPr/>
        </p:nvGrpSpPr>
        <p:grpSpPr>
          <a:xfrm>
            <a:off x="368299" y="9361731"/>
            <a:ext cx="594995" cy="13335"/>
            <a:chOff x="368299" y="9361731"/>
            <a:chExt cx="594995" cy="13335"/>
          </a:xfrm>
        </p:grpSpPr>
        <p:sp>
          <p:nvSpPr>
            <p:cNvPr id="25" name="object 25" descr=""/>
            <p:cNvSpPr/>
            <p:nvPr/>
          </p:nvSpPr>
          <p:spPr>
            <a:xfrm>
              <a:off x="368299" y="9361731"/>
              <a:ext cx="594995" cy="6985"/>
            </a:xfrm>
            <a:custGeom>
              <a:avLst/>
              <a:gdLst/>
              <a:ahLst/>
              <a:cxnLst/>
              <a:rect l="l" t="t" r="r" b="b"/>
              <a:pathLst>
                <a:path w="594994" h="6984">
                  <a:moveTo>
                    <a:pt x="594713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594713" y="0"/>
                  </a:lnTo>
                  <a:lnTo>
                    <a:pt x="594713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 descr=""/>
            <p:cNvSpPr/>
            <p:nvPr/>
          </p:nvSpPr>
          <p:spPr>
            <a:xfrm>
              <a:off x="368287" y="9361728"/>
              <a:ext cx="594995" cy="13335"/>
            </a:xfrm>
            <a:custGeom>
              <a:avLst/>
              <a:gdLst/>
              <a:ahLst/>
              <a:cxnLst/>
              <a:rect l="l" t="t" r="r" b="b"/>
              <a:pathLst>
                <a:path w="594994" h="13334">
                  <a:moveTo>
                    <a:pt x="594715" y="0"/>
                  </a:moveTo>
                  <a:lnTo>
                    <a:pt x="588111" y="6616"/>
                  </a:lnTo>
                  <a:lnTo>
                    <a:pt x="0" y="6616"/>
                  </a:lnTo>
                  <a:lnTo>
                    <a:pt x="0" y="13220"/>
                  </a:lnTo>
                  <a:lnTo>
                    <a:pt x="588111" y="13220"/>
                  </a:lnTo>
                  <a:lnTo>
                    <a:pt x="594715" y="13220"/>
                  </a:lnTo>
                  <a:lnTo>
                    <a:pt x="594715" y="6616"/>
                  </a:lnTo>
                  <a:lnTo>
                    <a:pt x="594715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 descr=""/>
            <p:cNvSpPr/>
            <p:nvPr/>
          </p:nvSpPr>
          <p:spPr>
            <a:xfrm>
              <a:off x="368299" y="9361731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4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8" name="object 28" descr=""/>
          <p:cNvSpPr txBox="1"/>
          <p:nvPr/>
        </p:nvSpPr>
        <p:spPr>
          <a:xfrm>
            <a:off x="378108" y="9421736"/>
            <a:ext cx="5778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Página</a:t>
            </a:r>
            <a:r>
              <a:rPr dirty="0" sz="800" spc="8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191</a:t>
            </a:r>
            <a:endParaRPr sz="800">
              <a:latin typeface="Arial"/>
              <a:cs typeface="Arial"/>
            </a:endParaRPr>
          </a:p>
        </p:txBody>
      </p:sp>
      <p:sp>
        <p:nvSpPr>
          <p:cNvPr id="30" name="object 30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31" name="object 31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167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29" name="object 29" descr=""/>
          <p:cNvSpPr txBox="1"/>
          <p:nvPr/>
        </p:nvSpPr>
        <p:spPr>
          <a:xfrm>
            <a:off x="1089080" y="9593542"/>
            <a:ext cx="5187315" cy="70739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algn="r" marR="67818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8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avanzado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4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pasteles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curvas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Bezier),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mientras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texto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simple.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forma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constar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máximo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255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puntos.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beneficioso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polilíneas,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polígonos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curvas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Bezier.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editor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gráficos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vectoriales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tiene</a:t>
            </a:r>
            <a:endParaRPr sz="8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5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3" name="object 3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4" name="object 4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678"/>
                  </a:lnTo>
                  <a:lnTo>
                    <a:pt x="142755" y="98678"/>
                  </a:lnTo>
                  <a:lnTo>
                    <a:pt x="136180" y="99986"/>
                  </a:lnTo>
                  <a:lnTo>
                    <a:pt x="104587" y="124182"/>
                  </a:lnTo>
                  <a:lnTo>
                    <a:pt x="98048" y="143385"/>
                  </a:lnTo>
                  <a:lnTo>
                    <a:pt x="98048" y="569369"/>
                  </a:lnTo>
                  <a:lnTo>
                    <a:pt x="117977" y="603813"/>
                  </a:lnTo>
                  <a:lnTo>
                    <a:pt x="142755" y="614076"/>
                  </a:lnTo>
                  <a:lnTo>
                    <a:pt x="1886711" y="614076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4076"/>
                  </a:moveTo>
                  <a:lnTo>
                    <a:pt x="1744971" y="614076"/>
                  </a:lnTo>
                  <a:lnTo>
                    <a:pt x="1751545" y="612768"/>
                  </a:lnTo>
                  <a:lnTo>
                    <a:pt x="1764174" y="607537"/>
                  </a:lnTo>
                  <a:lnTo>
                    <a:pt x="1788370" y="575944"/>
                  </a:lnTo>
                  <a:lnTo>
                    <a:pt x="1789678" y="569369"/>
                  </a:lnTo>
                  <a:lnTo>
                    <a:pt x="1789678" y="143385"/>
                  </a:lnTo>
                  <a:lnTo>
                    <a:pt x="1769748" y="108942"/>
                  </a:lnTo>
                  <a:lnTo>
                    <a:pt x="1744971" y="98678"/>
                  </a:lnTo>
                  <a:lnTo>
                    <a:pt x="1886711" y="98678"/>
                  </a:lnTo>
                  <a:lnTo>
                    <a:pt x="1886711" y="614076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2932176" y="500491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1982" y="528634"/>
                  </a:moveTo>
                  <a:lnTo>
                    <a:pt x="52863" y="528634"/>
                  </a:lnTo>
                  <a:lnTo>
                    <a:pt x="49392" y="528502"/>
                  </a:lnTo>
                  <a:lnTo>
                    <a:pt x="13028" y="510594"/>
                  </a:lnTo>
                  <a:lnTo>
                    <a:pt x="0" y="479207"/>
                  </a:lnTo>
                  <a:lnTo>
                    <a:pt x="0" y="475770"/>
                  </a:lnTo>
                  <a:lnTo>
                    <a:pt x="0" y="49427"/>
                  </a:lnTo>
                  <a:lnTo>
                    <a:pt x="15483" y="15396"/>
                  </a:lnTo>
                  <a:lnTo>
                    <a:pt x="17937" y="12819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89362" y="15396"/>
                  </a:lnTo>
                  <a:lnTo>
                    <a:pt x="1691816" y="17775"/>
                  </a:lnTo>
                  <a:lnTo>
                    <a:pt x="1704845" y="49427"/>
                  </a:lnTo>
                  <a:lnTo>
                    <a:pt x="1704845" y="479207"/>
                  </a:lnTo>
                  <a:lnTo>
                    <a:pt x="1686907" y="515418"/>
                  </a:lnTo>
                  <a:lnTo>
                    <a:pt x="1655453" y="528502"/>
                  </a:lnTo>
                  <a:lnTo>
                    <a:pt x="1651982" y="52863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" name="object 6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266"/>
              <a:ext cx="145374" cy="145374"/>
            </a:xfrm>
            <a:prstGeom prst="rect">
              <a:avLst/>
            </a:prstGeom>
          </p:spPr>
        </p:pic>
      </p:grpSp>
      <p:sp>
        <p:nvSpPr>
          <p:cNvPr id="7" name="object 7" descr=""/>
          <p:cNvSpPr txBox="1"/>
          <p:nvPr/>
        </p:nvSpPr>
        <p:spPr>
          <a:xfrm>
            <a:off x="3519868" y="811596"/>
            <a:ext cx="52959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10">
                <a:latin typeface="Arial MT"/>
                <a:cs typeface="Arial MT"/>
              </a:rPr>
              <a:t>Traduciendo...</a:t>
            </a:r>
            <a:endParaRPr sz="600">
              <a:latin typeface="Arial MT"/>
              <a:cs typeface="Arial MT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1089080" y="111849"/>
            <a:ext cx="4036060" cy="502284"/>
          </a:xfrm>
          <a:prstGeom prst="rect">
            <a:avLst/>
          </a:prstGeom>
        </p:spPr>
        <p:txBody>
          <a:bodyPr wrap="square" lIns="0" tIns="66040" rIns="0" bIns="0" rtlCol="0" vert="horz">
            <a:spAutoFit/>
          </a:bodyPr>
          <a:lstStyle/>
          <a:p>
            <a:pPr algn="r" marR="672465">
              <a:lnSpc>
                <a:spcPct val="100000"/>
              </a:lnSpc>
              <a:spcBef>
                <a:spcPts val="52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  <a:p>
            <a:pPr marL="12700" marR="5080">
              <a:lnSpc>
                <a:spcPts val="940"/>
              </a:lnSpc>
              <a:spcBef>
                <a:spcPts val="515"/>
              </a:spcBef>
            </a:pPr>
            <a:r>
              <a:rPr dirty="0" sz="800">
                <a:latin typeface="Times New Roman"/>
                <a:cs typeface="Times New Roman"/>
              </a:rPr>
              <a:t>desarrollado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desde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cero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utilizando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formato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gráfico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interno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dibujos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rápidos.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editor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mostrado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figura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5.62.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089080" y="7293975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5595687" y="7274151"/>
            <a:ext cx="1841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191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089080" y="4327014"/>
            <a:ext cx="5467985" cy="278257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5.62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Editor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gráficos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vectoriales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(400%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zoom).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elemento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haciendo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icono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especificando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giro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Editar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spc="-10" i="1">
                <a:latin typeface="Times New Roman"/>
                <a:cs typeface="Times New Roman"/>
              </a:rPr>
              <a:t>elemento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Editar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campo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parte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superior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derecha.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elemento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seleccionado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propiedades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continuación.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ts val="880"/>
              </a:lnSpc>
              <a:spcBef>
                <a:spcPts val="434"/>
              </a:spcBef>
            </a:pPr>
            <a:r>
              <a:rPr dirty="0" sz="800" i="1">
                <a:latin typeface="Times New Roman"/>
                <a:cs typeface="Times New Roman"/>
              </a:rPr>
              <a:t>Las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propiedades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la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cuadrícula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colores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estilos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pluma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pincel.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colores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códigos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con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números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0-255.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números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240-255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usan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colores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estándar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valores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bajos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coincidan</a:t>
            </a:r>
            <a:endParaRPr sz="800">
              <a:latin typeface="Times New Roman"/>
              <a:cs typeface="Times New Roman"/>
            </a:endParaRPr>
          </a:p>
          <a:p>
            <a:pPr marL="12700" marR="791210">
              <a:lnSpc>
                <a:spcPts val="1090"/>
              </a:lnSpc>
              <a:spcBef>
                <a:spcPts val="50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color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cercano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posible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paleta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colores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completa.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color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actual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pluma.</a:t>
            </a:r>
            <a:r>
              <a:rPr dirty="0" sz="800" spc="500">
                <a:latin typeface="Times New Roman"/>
                <a:cs typeface="Times New Roman"/>
              </a:rPr>
              <a:t>  </a:t>
            </a:r>
            <a:r>
              <a:rPr dirty="0" sz="800">
                <a:latin typeface="Times New Roman"/>
                <a:cs typeface="Times New Roman"/>
              </a:rPr>
              <a:t>(cuadro)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pincel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(relleno)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cuadrados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derecha.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acceso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directo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colores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estándar.</a:t>
            </a:r>
            <a:endParaRPr sz="800">
              <a:latin typeface="Times New Roman"/>
              <a:cs typeface="Times New Roman"/>
            </a:endParaRPr>
          </a:p>
          <a:p>
            <a:pPr marL="12700" marR="419100">
              <a:lnSpc>
                <a:spcPts val="1090"/>
              </a:lnSpc>
              <a:spcBef>
                <a:spcPts val="5"/>
              </a:spcBef>
            </a:pPr>
            <a:r>
              <a:rPr dirty="0" sz="800">
                <a:latin typeface="Times New Roman"/>
                <a:cs typeface="Times New Roman"/>
              </a:rPr>
              <a:t>(240-255)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hacer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paleta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derecha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\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izquierda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lápiz,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derecha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pincel).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mismo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antiguo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editor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mapas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bits.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cuadrícula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Puntos,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coordenadas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puntos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y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80"/>
              </a:spcBef>
            </a:pPr>
            <a:r>
              <a:rPr dirty="0" sz="800">
                <a:latin typeface="Times New Roman"/>
                <a:cs typeface="Times New Roman"/>
              </a:rPr>
              <a:t>ángulo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rotación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rectángulos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elipses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redondeo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rectángulos.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7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64262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figura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5.62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también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nodos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marco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activan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desactivan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través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de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casillas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verificación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esquina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superior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derecha.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marco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área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icono;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mouse</a:t>
            </a:r>
            <a:endParaRPr sz="800">
              <a:latin typeface="Times New Roman"/>
              <a:cs typeface="Times New Roman"/>
            </a:endParaRPr>
          </a:p>
          <a:p>
            <a:pPr marL="12700" marR="38163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dentro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área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seleccionará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abrirá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marco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demasiado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grande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dará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resultado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conflictos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superpuestos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otros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íconos.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marco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cambiar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mouse;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tiene</a:t>
            </a:r>
            <a:endParaRPr sz="800">
              <a:latin typeface="Times New Roman"/>
              <a:cs typeface="Times New Roman"/>
            </a:endParaRPr>
          </a:p>
          <a:p>
            <a:pPr marL="12700" marR="137795">
              <a:lnSpc>
                <a:spcPts val="1090"/>
              </a:lnSpc>
              <a:spcBef>
                <a:spcPts val="10"/>
              </a:spcBef>
            </a:pP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coordenadas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cuadrícula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cadena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marco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punto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externo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dibujado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rojo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utiliza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para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salida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ramificación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algunos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dibujan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puntos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grises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nodo</a:t>
            </a:r>
            <a:endParaRPr sz="800">
              <a:latin typeface="Times New Roman"/>
              <a:cs typeface="Times New Roman"/>
            </a:endParaRPr>
          </a:p>
          <a:p>
            <a:pPr marL="12700" marR="229870">
              <a:lnSpc>
                <a:spcPts val="1090"/>
              </a:lnSpc>
              <a:spcBef>
                <a:spcPts val="5"/>
              </a:spcBef>
            </a:pPr>
            <a:r>
              <a:rPr dirty="0" sz="800">
                <a:latin typeface="Times New Roman"/>
                <a:cs typeface="Times New Roman"/>
              </a:rPr>
              <a:t>nombres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orientados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relación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marco.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posiciones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nodos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rejilla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cuerda.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también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mover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mouse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seleccionando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Herramienta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Mover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nodos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nodos</a:t>
            </a:r>
            <a:endParaRPr sz="800">
              <a:latin typeface="Times New Roman"/>
              <a:cs typeface="Times New Roman"/>
            </a:endParaRPr>
          </a:p>
        </p:txBody>
      </p:sp>
      <p:grpSp>
        <p:nvGrpSpPr>
          <p:cNvPr id="12" name="object 12" descr=""/>
          <p:cNvGrpSpPr/>
          <p:nvPr/>
        </p:nvGrpSpPr>
        <p:grpSpPr>
          <a:xfrm>
            <a:off x="368299" y="7742781"/>
            <a:ext cx="218440" cy="13335"/>
            <a:chOff x="368299" y="7742781"/>
            <a:chExt cx="218440" cy="13335"/>
          </a:xfrm>
        </p:grpSpPr>
        <p:sp>
          <p:nvSpPr>
            <p:cNvPr id="13" name="object 13" descr=""/>
            <p:cNvSpPr/>
            <p:nvPr/>
          </p:nvSpPr>
          <p:spPr>
            <a:xfrm>
              <a:off x="368299" y="7742781"/>
              <a:ext cx="218440" cy="6985"/>
            </a:xfrm>
            <a:custGeom>
              <a:avLst/>
              <a:gdLst/>
              <a:ahLst/>
              <a:cxnLst/>
              <a:rect l="l" t="t" r="r" b="b"/>
              <a:pathLst>
                <a:path w="218440" h="6984">
                  <a:moveTo>
                    <a:pt x="218061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218061" y="0"/>
                  </a:lnTo>
                  <a:lnTo>
                    <a:pt x="218061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368287" y="7742783"/>
              <a:ext cx="218440" cy="13335"/>
            </a:xfrm>
            <a:custGeom>
              <a:avLst/>
              <a:gdLst/>
              <a:ahLst/>
              <a:cxnLst/>
              <a:rect l="l" t="t" r="r" b="b"/>
              <a:pathLst>
                <a:path w="218440" h="13334">
                  <a:moveTo>
                    <a:pt x="218071" y="0"/>
                  </a:moveTo>
                  <a:lnTo>
                    <a:pt x="211455" y="6604"/>
                  </a:lnTo>
                  <a:lnTo>
                    <a:pt x="0" y="6604"/>
                  </a:lnTo>
                  <a:lnTo>
                    <a:pt x="0" y="13220"/>
                  </a:lnTo>
                  <a:lnTo>
                    <a:pt x="211455" y="13220"/>
                  </a:lnTo>
                  <a:lnTo>
                    <a:pt x="218071" y="13220"/>
                  </a:lnTo>
                  <a:lnTo>
                    <a:pt x="218071" y="6604"/>
                  </a:lnTo>
                  <a:lnTo>
                    <a:pt x="218071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368299" y="7742781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4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6" name="object 16" descr=""/>
          <p:cNvSpPr txBox="1"/>
          <p:nvPr/>
        </p:nvSpPr>
        <p:spPr>
          <a:xfrm>
            <a:off x="377488" y="7802785"/>
            <a:ext cx="20193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Arial"/>
                <a:cs typeface="Arial"/>
              </a:rPr>
              <a:t>192</a:t>
            </a:r>
            <a:endParaRPr sz="800">
              <a:latin typeface="Arial"/>
              <a:cs typeface="Arial"/>
            </a:endParaRPr>
          </a:p>
        </p:txBody>
      </p:sp>
      <p:sp>
        <p:nvSpPr>
          <p:cNvPr id="18" name="object 18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19" name="object 19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167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17" name="object 17" descr=""/>
          <p:cNvSpPr txBox="1"/>
          <p:nvPr/>
        </p:nvSpPr>
        <p:spPr>
          <a:xfrm>
            <a:off x="831370" y="7974592"/>
            <a:ext cx="5336540" cy="162623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algn="r" marR="820419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8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avanzado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4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tiene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cuadrícula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muevan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pasos.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cuadrícula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también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dibuja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figura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5.62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rojas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indican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centro.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cuadrícula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activar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desactivar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mediante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Editar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Cuadrícula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nodo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>
                <a:latin typeface="Times New Roman"/>
                <a:cs typeface="Times New Roman"/>
              </a:rPr>
              <a:t>Cuando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completa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proceso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edición,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hace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Listo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 b="1">
                <a:latin typeface="Times New Roman"/>
                <a:cs typeface="Times New Roman"/>
              </a:rPr>
              <a:t>5.9.1</a:t>
            </a:r>
            <a:r>
              <a:rPr dirty="0" sz="800" spc="65" b="1">
                <a:latin typeface="Times New Roman"/>
                <a:cs typeface="Times New Roman"/>
              </a:rPr>
              <a:t> </a:t>
            </a:r>
            <a:r>
              <a:rPr dirty="0" sz="800" spc="-10" b="1">
                <a:latin typeface="Times New Roman"/>
                <a:cs typeface="Times New Roman"/>
              </a:rPr>
              <a:t>Propiedades</a:t>
            </a:r>
            <a:endParaRPr sz="800">
              <a:latin typeface="Times New Roman"/>
              <a:cs typeface="Times New Roman"/>
            </a:endParaRPr>
          </a:p>
          <a:p>
            <a:pPr marL="12700" marR="2476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5.63-Fig.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5.64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cuadrículas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propiedades.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mayoría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propiedades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tienen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combinados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pup-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adjuntos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figura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5.65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posibles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valores.</a:t>
            </a:r>
            <a:endParaRPr sz="8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5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935015" y="165100"/>
            <a:ext cx="5226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5" name="object 5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678"/>
                  </a:lnTo>
                  <a:lnTo>
                    <a:pt x="142755" y="98678"/>
                  </a:lnTo>
                  <a:lnTo>
                    <a:pt x="136180" y="99986"/>
                  </a:lnTo>
                  <a:lnTo>
                    <a:pt x="104587" y="124182"/>
                  </a:lnTo>
                  <a:lnTo>
                    <a:pt x="98048" y="143385"/>
                  </a:lnTo>
                  <a:lnTo>
                    <a:pt x="98048" y="569369"/>
                  </a:lnTo>
                  <a:lnTo>
                    <a:pt x="117977" y="603813"/>
                  </a:lnTo>
                  <a:lnTo>
                    <a:pt x="142755" y="614076"/>
                  </a:lnTo>
                  <a:lnTo>
                    <a:pt x="1886711" y="614076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4076"/>
                  </a:moveTo>
                  <a:lnTo>
                    <a:pt x="1744971" y="614076"/>
                  </a:lnTo>
                  <a:lnTo>
                    <a:pt x="1751545" y="612768"/>
                  </a:lnTo>
                  <a:lnTo>
                    <a:pt x="1764174" y="607537"/>
                  </a:lnTo>
                  <a:lnTo>
                    <a:pt x="1788370" y="575944"/>
                  </a:lnTo>
                  <a:lnTo>
                    <a:pt x="1789678" y="569369"/>
                  </a:lnTo>
                  <a:lnTo>
                    <a:pt x="1789678" y="143385"/>
                  </a:lnTo>
                  <a:lnTo>
                    <a:pt x="1769748" y="108942"/>
                  </a:lnTo>
                  <a:lnTo>
                    <a:pt x="1744971" y="98678"/>
                  </a:lnTo>
                  <a:lnTo>
                    <a:pt x="1886711" y="98678"/>
                  </a:lnTo>
                  <a:lnTo>
                    <a:pt x="1886711" y="614076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932176" y="500483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5453" y="528634"/>
                  </a:moveTo>
                  <a:lnTo>
                    <a:pt x="49392" y="528634"/>
                  </a:lnTo>
                  <a:lnTo>
                    <a:pt x="45954" y="528237"/>
                  </a:lnTo>
                  <a:lnTo>
                    <a:pt x="10837" y="508017"/>
                  </a:lnTo>
                  <a:lnTo>
                    <a:pt x="0" y="479207"/>
                  </a:lnTo>
                  <a:lnTo>
                    <a:pt x="0" y="475770"/>
                  </a:lnTo>
                  <a:lnTo>
                    <a:pt x="0" y="49361"/>
                  </a:lnTo>
                  <a:lnTo>
                    <a:pt x="17937" y="12885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775"/>
                  </a:lnTo>
                  <a:lnTo>
                    <a:pt x="1695936" y="23458"/>
                  </a:lnTo>
                  <a:lnTo>
                    <a:pt x="1697864" y="26233"/>
                  </a:lnTo>
                  <a:lnTo>
                    <a:pt x="1704845" y="49361"/>
                  </a:lnTo>
                  <a:lnTo>
                    <a:pt x="1704845" y="479207"/>
                  </a:lnTo>
                  <a:lnTo>
                    <a:pt x="1695936" y="504977"/>
                  </a:lnTo>
                  <a:lnTo>
                    <a:pt x="1694008" y="508017"/>
                  </a:lnTo>
                  <a:lnTo>
                    <a:pt x="1658890" y="528237"/>
                  </a:lnTo>
                  <a:lnTo>
                    <a:pt x="1655453" y="52863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171"/>
              <a:ext cx="145374" cy="145374"/>
            </a:xfrm>
            <a:prstGeom prst="rect">
              <a:avLst/>
            </a:prstGeom>
          </p:spPr>
        </p:pic>
      </p:grpSp>
      <p:sp>
        <p:nvSpPr>
          <p:cNvPr id="8" name="object 8" descr=""/>
          <p:cNvSpPr txBox="1"/>
          <p:nvPr/>
        </p:nvSpPr>
        <p:spPr>
          <a:xfrm>
            <a:off x="3519868" y="811589"/>
            <a:ext cx="52959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10">
                <a:latin typeface="Arial MT"/>
                <a:cs typeface="Arial MT"/>
              </a:rPr>
              <a:t>Traduciendo...</a:t>
            </a:r>
            <a:endParaRPr sz="600">
              <a:latin typeface="Arial MT"/>
              <a:cs typeface="Arial MT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831370" y="5516434"/>
            <a:ext cx="1841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192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4611106" y="5536258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831370" y="1564892"/>
            <a:ext cx="353123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5.63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Cuadrícula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propiedades.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Izquierda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centro: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formas.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Derecha: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textos.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831370" y="3415113"/>
            <a:ext cx="210439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5.64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Alternativas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propiedades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forma.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831370" y="4630971"/>
            <a:ext cx="4429760" cy="56896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5.65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Propiedades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texto.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7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puntos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forma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sistema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coordenadas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-128..127.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punto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texto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centro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texto.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coordenadas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deben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redondearse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10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cercanas.</a:t>
            </a:r>
            <a:endParaRPr sz="800">
              <a:latin typeface="Times New Roman"/>
              <a:cs typeface="Times New Roman"/>
            </a:endParaRPr>
          </a:p>
        </p:txBody>
      </p:sp>
      <p:grpSp>
        <p:nvGrpSpPr>
          <p:cNvPr id="14" name="object 14" descr=""/>
          <p:cNvGrpSpPr/>
          <p:nvPr/>
        </p:nvGrpSpPr>
        <p:grpSpPr>
          <a:xfrm>
            <a:off x="368299" y="6123831"/>
            <a:ext cx="594995" cy="13335"/>
            <a:chOff x="368299" y="6123831"/>
            <a:chExt cx="594995" cy="13335"/>
          </a:xfrm>
        </p:grpSpPr>
        <p:sp>
          <p:nvSpPr>
            <p:cNvPr id="15" name="object 15" descr=""/>
            <p:cNvSpPr/>
            <p:nvPr/>
          </p:nvSpPr>
          <p:spPr>
            <a:xfrm>
              <a:off x="368299" y="6123831"/>
              <a:ext cx="594995" cy="6985"/>
            </a:xfrm>
            <a:custGeom>
              <a:avLst/>
              <a:gdLst/>
              <a:ahLst/>
              <a:cxnLst/>
              <a:rect l="l" t="t" r="r" b="b"/>
              <a:pathLst>
                <a:path w="594994" h="6985">
                  <a:moveTo>
                    <a:pt x="594713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594713" y="0"/>
                  </a:lnTo>
                  <a:lnTo>
                    <a:pt x="594713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368287" y="6123838"/>
              <a:ext cx="594995" cy="13335"/>
            </a:xfrm>
            <a:custGeom>
              <a:avLst/>
              <a:gdLst/>
              <a:ahLst/>
              <a:cxnLst/>
              <a:rect l="l" t="t" r="r" b="b"/>
              <a:pathLst>
                <a:path w="594994" h="13335">
                  <a:moveTo>
                    <a:pt x="594715" y="0"/>
                  </a:moveTo>
                  <a:lnTo>
                    <a:pt x="588111" y="6604"/>
                  </a:lnTo>
                  <a:lnTo>
                    <a:pt x="0" y="6604"/>
                  </a:lnTo>
                  <a:lnTo>
                    <a:pt x="0" y="13208"/>
                  </a:lnTo>
                  <a:lnTo>
                    <a:pt x="588111" y="13208"/>
                  </a:lnTo>
                  <a:lnTo>
                    <a:pt x="594715" y="13208"/>
                  </a:lnTo>
                  <a:lnTo>
                    <a:pt x="594715" y="6604"/>
                  </a:lnTo>
                  <a:lnTo>
                    <a:pt x="594715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 descr=""/>
            <p:cNvSpPr/>
            <p:nvPr/>
          </p:nvSpPr>
          <p:spPr>
            <a:xfrm>
              <a:off x="368299" y="6123831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8" name="object 18" descr=""/>
          <p:cNvSpPr txBox="1"/>
          <p:nvPr/>
        </p:nvSpPr>
        <p:spPr>
          <a:xfrm>
            <a:off x="378108" y="6183835"/>
            <a:ext cx="5778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Página</a:t>
            </a:r>
            <a:r>
              <a:rPr dirty="0" sz="800" spc="8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193</a:t>
            </a:r>
            <a:endParaRPr sz="800">
              <a:latin typeface="Arial"/>
              <a:cs typeface="Arial"/>
            </a:endParaRPr>
          </a:p>
        </p:txBody>
      </p:sp>
      <p:sp>
        <p:nvSpPr>
          <p:cNvPr id="22" name="object 22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23" name="object 23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167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19" name="object 19" descr=""/>
          <p:cNvSpPr txBox="1"/>
          <p:nvPr/>
        </p:nvSpPr>
        <p:spPr>
          <a:xfrm>
            <a:off x="1089080" y="6355641"/>
            <a:ext cx="5137150" cy="126301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algn="r" marR="62738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8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avanzado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4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colores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describen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mediante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código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0..255,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donde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240-255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viejos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colores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estándar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utilizados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iconos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estilos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mapa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bits.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colores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encuentran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cuadrícula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colores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derecha.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color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propiedades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hay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disponible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cuando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presiona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paleta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colores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básica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disponible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en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Delphi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figura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5.66.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elegir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color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aquí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luego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asigna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al</a:t>
            </a:r>
            <a:endParaRPr sz="800">
              <a:latin typeface="Times New Roman"/>
              <a:cs typeface="Times New Roman"/>
            </a:endParaRPr>
          </a:p>
          <a:p>
            <a:pPr marL="12700" marR="9906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color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cercano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paleta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colores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personalizada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misma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colores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estándar.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Verdadero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24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bit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colores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compatibles.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1089080" y="9956962"/>
            <a:ext cx="170497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5.66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paleta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colores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básicos.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3223441" y="9956962"/>
            <a:ext cx="120332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Colores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estándar.</a:t>
            </a:r>
            <a:endParaRPr sz="8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5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3" name="object 3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4" name="object 4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678"/>
                  </a:lnTo>
                  <a:lnTo>
                    <a:pt x="142755" y="98678"/>
                  </a:lnTo>
                  <a:lnTo>
                    <a:pt x="136180" y="99986"/>
                  </a:lnTo>
                  <a:lnTo>
                    <a:pt x="104587" y="124182"/>
                  </a:lnTo>
                  <a:lnTo>
                    <a:pt x="98048" y="143385"/>
                  </a:lnTo>
                  <a:lnTo>
                    <a:pt x="98048" y="569369"/>
                  </a:lnTo>
                  <a:lnTo>
                    <a:pt x="117977" y="603813"/>
                  </a:lnTo>
                  <a:lnTo>
                    <a:pt x="142755" y="614076"/>
                  </a:lnTo>
                  <a:lnTo>
                    <a:pt x="1886711" y="614076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4076"/>
                  </a:moveTo>
                  <a:lnTo>
                    <a:pt x="1744971" y="614076"/>
                  </a:lnTo>
                  <a:lnTo>
                    <a:pt x="1751545" y="612768"/>
                  </a:lnTo>
                  <a:lnTo>
                    <a:pt x="1764174" y="607537"/>
                  </a:lnTo>
                  <a:lnTo>
                    <a:pt x="1788370" y="575944"/>
                  </a:lnTo>
                  <a:lnTo>
                    <a:pt x="1789678" y="569369"/>
                  </a:lnTo>
                  <a:lnTo>
                    <a:pt x="1789678" y="143385"/>
                  </a:lnTo>
                  <a:lnTo>
                    <a:pt x="1769748" y="108942"/>
                  </a:lnTo>
                  <a:lnTo>
                    <a:pt x="1744971" y="98678"/>
                  </a:lnTo>
                  <a:lnTo>
                    <a:pt x="1886711" y="98678"/>
                  </a:lnTo>
                  <a:lnTo>
                    <a:pt x="1886711" y="614076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2932176" y="500475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1982" y="528634"/>
                  </a:moveTo>
                  <a:lnTo>
                    <a:pt x="52863" y="528634"/>
                  </a:lnTo>
                  <a:lnTo>
                    <a:pt x="49392" y="528502"/>
                  </a:lnTo>
                  <a:lnTo>
                    <a:pt x="13028" y="510594"/>
                  </a:lnTo>
                  <a:lnTo>
                    <a:pt x="0" y="479207"/>
                  </a:lnTo>
                  <a:lnTo>
                    <a:pt x="0" y="475770"/>
                  </a:lnTo>
                  <a:lnTo>
                    <a:pt x="0" y="49427"/>
                  </a:lnTo>
                  <a:lnTo>
                    <a:pt x="17937" y="13017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841"/>
                  </a:lnTo>
                  <a:lnTo>
                    <a:pt x="1695936" y="23458"/>
                  </a:lnTo>
                  <a:lnTo>
                    <a:pt x="1697864" y="26233"/>
                  </a:lnTo>
                  <a:lnTo>
                    <a:pt x="1704845" y="49427"/>
                  </a:lnTo>
                  <a:lnTo>
                    <a:pt x="1704845" y="479207"/>
                  </a:lnTo>
                  <a:lnTo>
                    <a:pt x="1686907" y="515616"/>
                  </a:lnTo>
                  <a:lnTo>
                    <a:pt x="1655453" y="528502"/>
                  </a:lnTo>
                  <a:lnTo>
                    <a:pt x="1651982" y="52863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" name="object 6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171"/>
              <a:ext cx="145374" cy="145374"/>
            </a:xfrm>
            <a:prstGeom prst="rect">
              <a:avLst/>
            </a:prstGeom>
          </p:spPr>
        </p:pic>
      </p:grpSp>
      <p:sp>
        <p:nvSpPr>
          <p:cNvPr id="7" name="object 7" descr=""/>
          <p:cNvSpPr txBox="1"/>
          <p:nvPr/>
        </p:nvSpPr>
        <p:spPr>
          <a:xfrm>
            <a:off x="1089080" y="99164"/>
            <a:ext cx="5683250" cy="1525905"/>
          </a:xfrm>
          <a:prstGeom prst="rect">
            <a:avLst/>
          </a:prstGeom>
        </p:spPr>
        <p:txBody>
          <a:bodyPr wrap="square" lIns="0" tIns="78740" rIns="0" bIns="0" rtlCol="0" vert="horz">
            <a:spAutoFit/>
          </a:bodyPr>
          <a:lstStyle/>
          <a:p>
            <a:pPr algn="ctr" marL="530860">
              <a:lnSpc>
                <a:spcPct val="100000"/>
              </a:lnSpc>
              <a:spcBef>
                <a:spcPts val="62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  <a:p>
            <a:pPr marL="12700">
              <a:lnSpc>
                <a:spcPct val="100000"/>
              </a:lnSpc>
              <a:spcBef>
                <a:spcPts val="570"/>
              </a:spcBef>
            </a:pPr>
            <a:r>
              <a:rPr dirty="0" sz="800" b="1">
                <a:latin typeface="Times New Roman"/>
                <a:cs typeface="Times New Roman"/>
              </a:rPr>
              <a:t>5.9.2</a:t>
            </a:r>
            <a:r>
              <a:rPr dirty="0" sz="800" spc="9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Edición:</a:t>
            </a:r>
            <a:r>
              <a:rPr dirty="0" sz="800" spc="9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selección,</a:t>
            </a:r>
            <a:r>
              <a:rPr dirty="0" sz="800" spc="9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movimiento,</a:t>
            </a:r>
            <a:r>
              <a:rPr dirty="0" sz="800" spc="9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cambio</a:t>
            </a:r>
            <a:r>
              <a:rPr dirty="0" sz="800" spc="9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</a:t>
            </a:r>
            <a:r>
              <a:rPr dirty="0" sz="800" spc="9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tamaño</a:t>
            </a:r>
            <a:r>
              <a:rPr dirty="0" sz="800" spc="9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y</a:t>
            </a:r>
            <a:r>
              <a:rPr dirty="0" sz="800" spc="90" b="1">
                <a:latin typeface="Times New Roman"/>
                <a:cs typeface="Times New Roman"/>
              </a:rPr>
              <a:t> </a:t>
            </a:r>
            <a:r>
              <a:rPr dirty="0" sz="800" spc="-10" b="1">
                <a:latin typeface="Times New Roman"/>
                <a:cs typeface="Times New Roman"/>
              </a:rPr>
              <a:t>portapapeles</a:t>
            </a:r>
            <a:endParaRPr sz="800">
              <a:latin typeface="Times New Roman"/>
              <a:cs typeface="Times New Roman"/>
            </a:endParaRPr>
          </a:p>
          <a:p>
            <a:pPr marL="12700" marR="748030">
              <a:lnSpc>
                <a:spcPct val="116500"/>
              </a:lnSpc>
              <a:spcBef>
                <a:spcPts val="25"/>
              </a:spcBef>
            </a:pP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elemento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haciendo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él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icono.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color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pincel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claro,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tiene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hacer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borde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visible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(no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aplica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tartas).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agrega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extenso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código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soportar</a:t>
            </a:r>
            <a:r>
              <a:rPr dirty="0" sz="800" spc="500">
                <a:latin typeface="Times New Roman"/>
                <a:cs typeface="Times New Roman"/>
              </a:rPr>
              <a:t>  </a:t>
            </a:r>
            <a:r>
              <a:rPr dirty="0" baseline="3472" sz="1200">
                <a:latin typeface="Times New Roman"/>
                <a:cs typeface="Times New Roman"/>
              </a:rPr>
              <a:t>haciendo</a:t>
            </a:r>
            <a:r>
              <a:rPr dirty="0" baseline="3472" sz="1200" spc="89">
                <a:latin typeface="Times New Roman"/>
                <a:cs typeface="Times New Roman"/>
              </a:rPr>
              <a:t> </a:t>
            </a:r>
            <a:r>
              <a:rPr dirty="0" baseline="3472" sz="1200">
                <a:latin typeface="Times New Roman"/>
                <a:cs typeface="Times New Roman"/>
              </a:rPr>
              <a:t>clic</a:t>
            </a:r>
            <a:r>
              <a:rPr dirty="0" baseline="3472" sz="1200" spc="89">
                <a:latin typeface="Times New Roman"/>
                <a:cs typeface="Times New Roman"/>
              </a:rPr>
              <a:t> </a:t>
            </a:r>
            <a:r>
              <a:rPr dirty="0" baseline="3472" sz="1200">
                <a:latin typeface="Times New Roman"/>
                <a:cs typeface="Times New Roman"/>
              </a:rPr>
              <a:t>en</a:t>
            </a:r>
            <a:r>
              <a:rPr dirty="0" baseline="3472" sz="1200" spc="97">
                <a:latin typeface="Times New Roman"/>
                <a:cs typeface="Times New Roman"/>
              </a:rPr>
              <a:t> </a:t>
            </a:r>
            <a:r>
              <a:rPr dirty="0" baseline="3472" sz="1200">
                <a:latin typeface="Times New Roman"/>
                <a:cs typeface="Times New Roman"/>
              </a:rPr>
              <a:t>las</a:t>
            </a:r>
            <a:r>
              <a:rPr dirty="0" baseline="3472" sz="1200" spc="89">
                <a:latin typeface="Times New Roman"/>
                <a:cs typeface="Times New Roman"/>
              </a:rPr>
              <a:t> </a:t>
            </a:r>
            <a:r>
              <a:rPr dirty="0" baseline="3472" sz="1200">
                <a:latin typeface="Times New Roman"/>
                <a:cs typeface="Times New Roman"/>
              </a:rPr>
              <a:t>curvas</a:t>
            </a:r>
            <a:r>
              <a:rPr dirty="0" baseline="3472" sz="1200" spc="97">
                <a:latin typeface="Times New Roman"/>
                <a:cs typeface="Times New Roman"/>
              </a:rPr>
              <a:t> </a:t>
            </a:r>
            <a:r>
              <a:rPr dirty="0" baseline="3472" sz="1200">
                <a:latin typeface="Times New Roman"/>
                <a:cs typeface="Times New Roman"/>
              </a:rPr>
              <a:t>de</a:t>
            </a:r>
            <a:r>
              <a:rPr dirty="0" baseline="3472" sz="1200" spc="89">
                <a:latin typeface="Times New Roman"/>
                <a:cs typeface="Times New Roman"/>
              </a:rPr>
              <a:t> </a:t>
            </a:r>
            <a:r>
              <a:rPr dirty="0" baseline="3472" sz="1200">
                <a:latin typeface="Times New Roman"/>
                <a:cs typeface="Times New Roman"/>
              </a:rPr>
              <a:t>Bezier.</a:t>
            </a:r>
            <a:r>
              <a:rPr dirty="0" baseline="3472" sz="1200" spc="97">
                <a:latin typeface="Times New Roman"/>
                <a:cs typeface="Times New Roman"/>
              </a:rPr>
              <a:t> </a:t>
            </a:r>
            <a:r>
              <a:rPr dirty="0" baseline="3472" sz="1200">
                <a:latin typeface="Times New Roman"/>
                <a:cs typeface="Times New Roman"/>
              </a:rPr>
              <a:t>Si</a:t>
            </a:r>
            <a:r>
              <a:rPr dirty="0" baseline="3472" sz="1200" spc="89">
                <a:latin typeface="Times New Roman"/>
                <a:cs typeface="Times New Roman"/>
              </a:rPr>
              <a:t> </a:t>
            </a:r>
            <a:r>
              <a:rPr dirty="0" baseline="3472" sz="1200">
                <a:latin typeface="Times New Roman"/>
                <a:cs typeface="Times New Roman"/>
              </a:rPr>
              <a:t>un</a:t>
            </a:r>
            <a:r>
              <a:rPr dirty="0" baseline="3472" sz="1200" spc="97">
                <a:latin typeface="Times New Roman"/>
                <a:cs typeface="Times New Roman"/>
              </a:rPr>
              <a:t> </a:t>
            </a:r>
            <a:r>
              <a:rPr dirty="0" baseline="3472" sz="1200">
                <a:latin typeface="Times New Roman"/>
                <a:cs typeface="Times New Roman"/>
              </a:rPr>
              <a:t>elemento</a:t>
            </a:r>
            <a:r>
              <a:rPr dirty="0" baseline="3472" sz="1200" spc="89">
                <a:latin typeface="Times New Roman"/>
                <a:cs typeface="Times New Roman"/>
              </a:rPr>
              <a:t> </a:t>
            </a:r>
            <a:r>
              <a:rPr dirty="0" baseline="3472" sz="1200">
                <a:latin typeface="Times New Roman"/>
                <a:cs typeface="Times New Roman"/>
              </a:rPr>
              <a:t>ya</a:t>
            </a:r>
            <a:r>
              <a:rPr dirty="0" baseline="3472" sz="1200" spc="97">
                <a:latin typeface="Times New Roman"/>
                <a:cs typeface="Times New Roman"/>
              </a:rPr>
              <a:t> </a:t>
            </a:r>
            <a:r>
              <a:rPr dirty="0" baseline="3472" sz="1200" spc="-179">
                <a:latin typeface="Times New Roman"/>
                <a:cs typeface="Times New Roman"/>
              </a:rPr>
              <a:t>e</a:t>
            </a:r>
            <a:r>
              <a:rPr dirty="0" sz="600" spc="-120">
                <a:latin typeface="Arial MT"/>
                <a:cs typeface="Arial MT"/>
              </a:rPr>
              <a:t>T</a:t>
            </a:r>
            <a:r>
              <a:rPr dirty="0" baseline="3472" sz="1200" spc="-179">
                <a:latin typeface="Times New Roman"/>
                <a:cs typeface="Times New Roman"/>
              </a:rPr>
              <a:t>s</a:t>
            </a:r>
            <a:r>
              <a:rPr dirty="0" sz="600" spc="-120">
                <a:latin typeface="Arial MT"/>
                <a:cs typeface="Arial MT"/>
              </a:rPr>
              <a:t>r</a:t>
            </a:r>
            <a:r>
              <a:rPr dirty="0" baseline="3472" sz="1200" spc="-179">
                <a:latin typeface="Times New Roman"/>
                <a:cs typeface="Times New Roman"/>
              </a:rPr>
              <a:t>t</a:t>
            </a:r>
            <a:r>
              <a:rPr dirty="0" sz="600" spc="-120">
                <a:latin typeface="Arial MT"/>
                <a:cs typeface="Arial MT"/>
              </a:rPr>
              <a:t>a</a:t>
            </a:r>
            <a:r>
              <a:rPr dirty="0" baseline="3472" sz="1200" spc="-179">
                <a:latin typeface="Times New Roman"/>
                <a:cs typeface="Times New Roman"/>
              </a:rPr>
              <a:t>á</a:t>
            </a:r>
            <a:r>
              <a:rPr dirty="0" sz="600" spc="-120">
                <a:latin typeface="Arial MT"/>
                <a:cs typeface="Arial MT"/>
              </a:rPr>
              <a:t>d</a:t>
            </a:r>
            <a:r>
              <a:rPr dirty="0" baseline="3472" sz="1200" spc="-179">
                <a:latin typeface="Times New Roman"/>
                <a:cs typeface="Times New Roman"/>
              </a:rPr>
              <a:t>s</a:t>
            </a:r>
            <a:r>
              <a:rPr dirty="0" sz="600" spc="-120">
                <a:latin typeface="Arial MT"/>
                <a:cs typeface="Arial MT"/>
              </a:rPr>
              <a:t>u</a:t>
            </a:r>
            <a:r>
              <a:rPr dirty="0" baseline="3472" sz="1200" spc="-179">
                <a:latin typeface="Times New Roman"/>
                <a:cs typeface="Times New Roman"/>
              </a:rPr>
              <a:t>e</a:t>
            </a:r>
            <a:r>
              <a:rPr dirty="0" sz="600" spc="-120">
                <a:latin typeface="Arial MT"/>
                <a:cs typeface="Arial MT"/>
              </a:rPr>
              <a:t>c</a:t>
            </a:r>
            <a:r>
              <a:rPr dirty="0" baseline="3472" sz="1200" spc="-179">
                <a:latin typeface="Times New Roman"/>
                <a:cs typeface="Times New Roman"/>
              </a:rPr>
              <a:t>l</a:t>
            </a:r>
            <a:r>
              <a:rPr dirty="0" sz="600" spc="-120">
                <a:latin typeface="Arial MT"/>
                <a:cs typeface="Arial MT"/>
              </a:rPr>
              <a:t>ie</a:t>
            </a:r>
            <a:r>
              <a:rPr dirty="0" baseline="3472" sz="1200" spc="-179">
                <a:latin typeface="Times New Roman"/>
                <a:cs typeface="Times New Roman"/>
              </a:rPr>
              <a:t>e</a:t>
            </a:r>
            <a:r>
              <a:rPr dirty="0" sz="600" spc="-120">
                <a:latin typeface="Arial MT"/>
                <a:cs typeface="Arial MT"/>
              </a:rPr>
              <a:t>n</a:t>
            </a:r>
            <a:r>
              <a:rPr dirty="0" baseline="3472" sz="1200" spc="-179">
                <a:latin typeface="Times New Roman"/>
                <a:cs typeface="Times New Roman"/>
              </a:rPr>
              <a:t>c</a:t>
            </a:r>
            <a:r>
              <a:rPr dirty="0" sz="600" spc="-120">
                <a:latin typeface="Arial MT"/>
                <a:cs typeface="Arial MT"/>
              </a:rPr>
              <a:t>d</a:t>
            </a:r>
            <a:r>
              <a:rPr dirty="0" baseline="3472" sz="1200" spc="-179">
                <a:latin typeface="Times New Roman"/>
                <a:cs typeface="Times New Roman"/>
              </a:rPr>
              <a:t>c</a:t>
            </a:r>
            <a:r>
              <a:rPr dirty="0" sz="600" spc="-120">
                <a:latin typeface="Arial MT"/>
                <a:cs typeface="Arial MT"/>
              </a:rPr>
              <a:t>o</a:t>
            </a:r>
            <a:r>
              <a:rPr dirty="0" baseline="3472" sz="1200" spc="-179">
                <a:latin typeface="Times New Roman"/>
                <a:cs typeface="Times New Roman"/>
              </a:rPr>
              <a:t>i</a:t>
            </a:r>
            <a:r>
              <a:rPr dirty="0" sz="600" spc="-120">
                <a:latin typeface="Arial MT"/>
                <a:cs typeface="Arial MT"/>
              </a:rPr>
              <a:t>.</a:t>
            </a:r>
            <a:r>
              <a:rPr dirty="0" baseline="3472" sz="1200" spc="-179">
                <a:latin typeface="Times New Roman"/>
                <a:cs typeface="Times New Roman"/>
              </a:rPr>
              <a:t>o</a:t>
            </a:r>
            <a:r>
              <a:rPr dirty="0" sz="600" spc="-120">
                <a:latin typeface="Arial MT"/>
                <a:cs typeface="Arial MT"/>
              </a:rPr>
              <a:t>..</a:t>
            </a:r>
            <a:r>
              <a:rPr dirty="0" baseline="3472" sz="1200" spc="-179">
                <a:latin typeface="Times New Roman"/>
                <a:cs typeface="Times New Roman"/>
              </a:rPr>
              <a:t>nado,</a:t>
            </a:r>
            <a:r>
              <a:rPr dirty="0" baseline="3472" sz="1200" spc="89">
                <a:latin typeface="Times New Roman"/>
                <a:cs typeface="Times New Roman"/>
              </a:rPr>
              <a:t> </a:t>
            </a:r>
            <a:r>
              <a:rPr dirty="0" baseline="3472" sz="1200">
                <a:latin typeface="Times New Roman"/>
                <a:cs typeface="Times New Roman"/>
              </a:rPr>
              <a:t>se</a:t>
            </a:r>
            <a:r>
              <a:rPr dirty="0" baseline="3472" sz="1200" spc="97">
                <a:latin typeface="Times New Roman"/>
                <a:cs typeface="Times New Roman"/>
              </a:rPr>
              <a:t> </a:t>
            </a:r>
            <a:r>
              <a:rPr dirty="0" baseline="3472" sz="1200">
                <a:latin typeface="Times New Roman"/>
                <a:cs typeface="Times New Roman"/>
              </a:rPr>
              <a:t>le</a:t>
            </a:r>
            <a:r>
              <a:rPr dirty="0" baseline="3472" sz="1200" spc="89">
                <a:latin typeface="Times New Roman"/>
                <a:cs typeface="Times New Roman"/>
              </a:rPr>
              <a:t> </a:t>
            </a:r>
            <a:r>
              <a:rPr dirty="0" baseline="3472" sz="1200">
                <a:latin typeface="Times New Roman"/>
                <a:cs typeface="Times New Roman"/>
              </a:rPr>
              <a:t>da</a:t>
            </a:r>
            <a:r>
              <a:rPr dirty="0" baseline="3472" sz="1200" spc="97">
                <a:latin typeface="Times New Roman"/>
                <a:cs typeface="Times New Roman"/>
              </a:rPr>
              <a:t> </a:t>
            </a:r>
            <a:r>
              <a:rPr dirty="0" baseline="3472" sz="1200">
                <a:latin typeface="Times New Roman"/>
                <a:cs typeface="Times New Roman"/>
              </a:rPr>
              <a:t>prioridad</a:t>
            </a:r>
            <a:r>
              <a:rPr dirty="0" baseline="3472" sz="1200" spc="89">
                <a:latin typeface="Times New Roman"/>
                <a:cs typeface="Times New Roman"/>
              </a:rPr>
              <a:t> </a:t>
            </a:r>
            <a:r>
              <a:rPr dirty="0" baseline="3472" sz="1200">
                <a:latin typeface="Times New Roman"/>
                <a:cs typeface="Times New Roman"/>
              </a:rPr>
              <a:t>en</a:t>
            </a:r>
            <a:r>
              <a:rPr dirty="0" baseline="3472" sz="1200" spc="97">
                <a:latin typeface="Times New Roman"/>
                <a:cs typeface="Times New Roman"/>
              </a:rPr>
              <a:t> </a:t>
            </a:r>
            <a:r>
              <a:rPr dirty="0" baseline="3472" sz="1200">
                <a:latin typeface="Times New Roman"/>
                <a:cs typeface="Times New Roman"/>
              </a:rPr>
              <a:t>la</a:t>
            </a:r>
            <a:r>
              <a:rPr dirty="0" baseline="3472" sz="1200" spc="89">
                <a:latin typeface="Times New Roman"/>
                <a:cs typeface="Times New Roman"/>
              </a:rPr>
              <a:t> </a:t>
            </a:r>
            <a:r>
              <a:rPr dirty="0" baseline="3472" sz="1200" spc="-15">
                <a:latin typeface="Times New Roman"/>
                <a:cs typeface="Times New Roman"/>
              </a:rPr>
              <a:t>selección</a:t>
            </a:r>
            <a:endParaRPr baseline="3472" sz="1200">
              <a:latin typeface="Times New Roman"/>
              <a:cs typeface="Times New Roman"/>
            </a:endParaRPr>
          </a:p>
          <a:p>
            <a:pPr marL="12700" marR="90805">
              <a:lnSpc>
                <a:spcPts val="1090"/>
              </a:lnSpc>
              <a:spcBef>
                <a:spcPts val="10"/>
              </a:spcBef>
            </a:pPr>
            <a:r>
              <a:rPr dirty="0" sz="800">
                <a:latin typeface="Times New Roman"/>
                <a:cs typeface="Times New Roman"/>
              </a:rPr>
              <a:t>proceso.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Haga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espacio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abierto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anular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selección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elemento.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seleccionar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varios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elementos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manteniendo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presione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tecla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Mayús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haga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espacio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abierto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dibuje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rectángulo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cierre.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elemento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ts val="1090"/>
              </a:lnSpc>
              <a:spcBef>
                <a:spcPts val="5"/>
              </a:spcBef>
            </a:pP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mover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grupo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elementos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haciendo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manteniendo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presionada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tecla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izquierda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mouse.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elementos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pueden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cambiar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tamaño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haciendo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ocho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cuadrados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marcado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negro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cursor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mouse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cambia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estilo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80"/>
              </a:spcBef>
            </a:pP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caso).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También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cambiar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tamaño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grupo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elementos.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1089080" y="4056074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595687" y="4036250"/>
            <a:ext cx="1841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193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1089080" y="1718189"/>
            <a:ext cx="5457190" cy="198183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 marR="5080">
              <a:lnSpc>
                <a:spcPct val="130100"/>
              </a:lnSpc>
              <a:spcBef>
                <a:spcPts val="90"/>
              </a:spcBef>
            </a:pP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posible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mover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todos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elementos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través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Herramienta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Mover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todo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,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mismo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Editar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spc="-10" i="1">
                <a:latin typeface="Times New Roman"/>
                <a:cs typeface="Times New Roman"/>
              </a:rPr>
              <a:t>Seleccionar</a:t>
            </a:r>
            <a:r>
              <a:rPr dirty="0" sz="800" spc="50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todo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+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movimiento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normal.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407034">
              <a:lnSpc>
                <a:spcPct val="111100"/>
              </a:lnSpc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posición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elementos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ajustar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manteniendo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presionada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tecla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Mayús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usando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teclas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flecha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mover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grupo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píxel.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posición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punto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también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escribir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directamente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puntos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cuadrícula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figura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5.63.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7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39560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orden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elementos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cambiar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través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Editar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Organizar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donde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cuatro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opciones,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enviar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arriba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abajo,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enviar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atrás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frente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disponibles.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elementos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grupos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elementos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también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rotarse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90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deg.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volteado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izquierda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derecha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arriba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abajo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través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Editar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Voltear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y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rotar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posible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copiar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elementos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seleccionados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portapapeles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Windows.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pegar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en</a:t>
            </a:r>
            <a:endParaRPr sz="800">
              <a:latin typeface="Times New Roman"/>
              <a:cs typeface="Times New Roman"/>
            </a:endParaRPr>
          </a:p>
          <a:p>
            <a:pPr marL="12700" marR="93281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otros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íconos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duplicados).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colocar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contenido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gráfico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formato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metarchivo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portapapeles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Editar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Copiar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gráficos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.</a:t>
            </a:r>
            <a:endParaRPr sz="800">
              <a:latin typeface="Times New Roman"/>
              <a:cs typeface="Times New Roman"/>
            </a:endParaRPr>
          </a:p>
        </p:txBody>
      </p:sp>
      <p:grpSp>
        <p:nvGrpSpPr>
          <p:cNvPr id="11" name="object 11" descr=""/>
          <p:cNvGrpSpPr/>
          <p:nvPr/>
        </p:nvGrpSpPr>
        <p:grpSpPr>
          <a:xfrm>
            <a:off x="368299" y="4504880"/>
            <a:ext cx="594995" cy="13335"/>
            <a:chOff x="368299" y="4504880"/>
            <a:chExt cx="594995" cy="13335"/>
          </a:xfrm>
        </p:grpSpPr>
        <p:sp>
          <p:nvSpPr>
            <p:cNvPr id="12" name="object 12" descr=""/>
            <p:cNvSpPr/>
            <p:nvPr/>
          </p:nvSpPr>
          <p:spPr>
            <a:xfrm>
              <a:off x="368299" y="4504880"/>
              <a:ext cx="594995" cy="6985"/>
            </a:xfrm>
            <a:custGeom>
              <a:avLst/>
              <a:gdLst/>
              <a:ahLst/>
              <a:cxnLst/>
              <a:rect l="l" t="t" r="r" b="b"/>
              <a:pathLst>
                <a:path w="594994" h="6985">
                  <a:moveTo>
                    <a:pt x="594713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594713" y="0"/>
                  </a:lnTo>
                  <a:lnTo>
                    <a:pt x="594713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368287" y="4504880"/>
              <a:ext cx="594995" cy="13335"/>
            </a:xfrm>
            <a:custGeom>
              <a:avLst/>
              <a:gdLst/>
              <a:ahLst/>
              <a:cxnLst/>
              <a:rect l="l" t="t" r="r" b="b"/>
              <a:pathLst>
                <a:path w="594994" h="13335">
                  <a:moveTo>
                    <a:pt x="594715" y="0"/>
                  </a:moveTo>
                  <a:lnTo>
                    <a:pt x="588111" y="6616"/>
                  </a:lnTo>
                  <a:lnTo>
                    <a:pt x="0" y="6616"/>
                  </a:lnTo>
                  <a:lnTo>
                    <a:pt x="0" y="13220"/>
                  </a:lnTo>
                  <a:lnTo>
                    <a:pt x="588111" y="13220"/>
                  </a:lnTo>
                  <a:lnTo>
                    <a:pt x="594715" y="13220"/>
                  </a:lnTo>
                  <a:lnTo>
                    <a:pt x="594715" y="6616"/>
                  </a:lnTo>
                  <a:lnTo>
                    <a:pt x="594715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368299" y="4504880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5" name="object 15" descr=""/>
          <p:cNvSpPr txBox="1"/>
          <p:nvPr/>
        </p:nvSpPr>
        <p:spPr>
          <a:xfrm>
            <a:off x="378108" y="4564885"/>
            <a:ext cx="5778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Página</a:t>
            </a:r>
            <a:r>
              <a:rPr dirty="0" sz="800" spc="8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194</a:t>
            </a:r>
            <a:endParaRPr sz="800">
              <a:latin typeface="Arial"/>
              <a:cs typeface="Arial"/>
            </a:endParaRPr>
          </a:p>
        </p:txBody>
      </p:sp>
      <p:sp>
        <p:nvSpPr>
          <p:cNvPr id="18" name="object 18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19" name="object 19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167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16" name="object 16" descr=""/>
          <p:cNvSpPr txBox="1"/>
          <p:nvPr/>
        </p:nvSpPr>
        <p:spPr>
          <a:xfrm>
            <a:off x="831370" y="4736691"/>
            <a:ext cx="5501640" cy="198310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algn="r" marR="986155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8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avanzado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8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 b="1">
                <a:latin typeface="Times New Roman"/>
                <a:cs typeface="Times New Roman"/>
              </a:rPr>
              <a:t>5.9.3</a:t>
            </a:r>
            <a:r>
              <a:rPr dirty="0" sz="800" spc="8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Dibujar</a:t>
            </a:r>
            <a:r>
              <a:rPr dirty="0" sz="800" spc="8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nuevos</a:t>
            </a:r>
            <a:r>
              <a:rPr dirty="0" sz="800" spc="85" b="1">
                <a:latin typeface="Times New Roman"/>
                <a:cs typeface="Times New Roman"/>
              </a:rPr>
              <a:t> </a:t>
            </a:r>
            <a:r>
              <a:rPr dirty="0" sz="800" spc="-10" b="1">
                <a:latin typeface="Times New Roman"/>
                <a:cs typeface="Times New Roman"/>
              </a:rPr>
              <a:t>elementos</a:t>
            </a:r>
            <a:endParaRPr sz="800">
              <a:latin typeface="Times New Roman"/>
              <a:cs typeface="Times New Roman"/>
            </a:endParaRPr>
          </a:p>
          <a:p>
            <a:pPr marL="12700" marR="407670">
              <a:lnSpc>
                <a:spcPct val="113799"/>
              </a:lnSpc>
              <a:spcBef>
                <a:spcPts val="55"/>
              </a:spcBef>
            </a:pP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dibuja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nuevo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elemento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seleccionando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herramienta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adecuada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Herramientas</a:t>
            </a:r>
            <a:r>
              <a:rPr dirty="0" sz="800" spc="9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siguientes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herramientas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son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disponible: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25"/>
              </a:spcBef>
            </a:pPr>
            <a:endParaRPr sz="800">
              <a:latin typeface="Times New Roman"/>
              <a:cs typeface="Times New Roman"/>
            </a:endParaRPr>
          </a:p>
          <a:p>
            <a:pPr marL="891540" marR="5080">
              <a:lnSpc>
                <a:spcPct val="108400"/>
              </a:lnSpc>
            </a:pPr>
            <a:r>
              <a:rPr dirty="0" sz="800">
                <a:latin typeface="Times New Roman"/>
                <a:cs typeface="Times New Roman"/>
              </a:rPr>
              <a:t>Después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herramienta,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haga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izquierdo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mouse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colocar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puntos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con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derecho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mouse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colocar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punto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final.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rectángulos,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elipses,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arcos,</a:t>
            </a:r>
            <a:endParaRPr sz="800">
              <a:latin typeface="Times New Roman"/>
              <a:cs typeface="Times New Roman"/>
            </a:endParaRPr>
          </a:p>
          <a:p>
            <a:pPr marL="891540" marR="476884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pasteles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toman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número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fijo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puntos,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izquierdo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derecho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realmente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no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importa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caso.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polilíneas,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polígonos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curvas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(Bezier),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número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de</a:t>
            </a:r>
            <a:endParaRPr sz="800">
              <a:latin typeface="Times New Roman"/>
              <a:cs typeface="Times New Roman"/>
            </a:endParaRPr>
          </a:p>
          <a:p>
            <a:pPr marL="891540" marR="111950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puntos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variar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hasta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255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máximo.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dibujar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curvas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Bezier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se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puntos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curva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siguen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mouse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(punto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1-4-7-10,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etc.)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mientras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puntos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control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intermedios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(2-3,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5-6,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etc.)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calculan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internamente.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831370" y="7538453"/>
            <a:ext cx="5555615" cy="1678939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89154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5.67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herramientas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disponibles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7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29654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puntos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forma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editar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tarde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ingresando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Herramienta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Editar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puntos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puntos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forma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son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luego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dibujan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cuadrados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verdes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mover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directamente.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También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posible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agregar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eliminar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puntos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haciendo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derecho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mouse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elija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emergente.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curvas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Bezier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son</a:t>
            </a:r>
            <a:endParaRPr sz="800">
              <a:latin typeface="Times New Roman"/>
              <a:cs typeface="Times New Roman"/>
            </a:endParaRPr>
          </a:p>
          <a:p>
            <a:pPr marL="12700" marR="8255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manejado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manera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especial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figura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5.68.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puntos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curva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dibujan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color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lima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mientras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puntos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control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dibujan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lectura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puntos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curva.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puntos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curva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encuentran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curva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mientras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puntos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control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establecen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derivada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curva.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herramienta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dibujo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oficina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Windows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(Word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Power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Points)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puntos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control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izquierdo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derecho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obligados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descansar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misma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tangente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y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esto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forzará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curva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suave).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Cuando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agregan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eliminan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puntos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curvas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Bezier,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esto</a:t>
            </a:r>
            <a:endParaRPr sz="800">
              <a:latin typeface="Times New Roman"/>
              <a:cs typeface="Times New Roman"/>
            </a:endParaRPr>
          </a:p>
          <a:p>
            <a:pPr marL="12700" marR="619760">
              <a:lnSpc>
                <a:spcPct val="113799"/>
              </a:lnSpc>
            </a:pPr>
            <a:r>
              <a:rPr dirty="0" sz="800" spc="10">
                <a:latin typeface="Times New Roman"/>
                <a:cs typeface="Times New Roman"/>
              </a:rPr>
              <a:t>afecta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directamente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el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punto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curva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mientras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que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los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puntos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control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agregan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/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eliminan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automáticamente.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los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curva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Bezier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cerrar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seleccionando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Estilo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pincel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sólido.</a:t>
            </a:r>
            <a:endParaRPr sz="8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6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935015" y="165100"/>
            <a:ext cx="5226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5" name="object 5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678"/>
                  </a:lnTo>
                  <a:lnTo>
                    <a:pt x="142755" y="98678"/>
                  </a:lnTo>
                  <a:lnTo>
                    <a:pt x="136180" y="99986"/>
                  </a:lnTo>
                  <a:lnTo>
                    <a:pt x="104587" y="124182"/>
                  </a:lnTo>
                  <a:lnTo>
                    <a:pt x="98048" y="143385"/>
                  </a:lnTo>
                  <a:lnTo>
                    <a:pt x="98048" y="569369"/>
                  </a:lnTo>
                  <a:lnTo>
                    <a:pt x="117977" y="603813"/>
                  </a:lnTo>
                  <a:lnTo>
                    <a:pt x="142755" y="614076"/>
                  </a:lnTo>
                  <a:lnTo>
                    <a:pt x="1886711" y="614076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4076"/>
                  </a:moveTo>
                  <a:lnTo>
                    <a:pt x="1744971" y="614076"/>
                  </a:lnTo>
                  <a:lnTo>
                    <a:pt x="1751545" y="612768"/>
                  </a:lnTo>
                  <a:lnTo>
                    <a:pt x="1764174" y="607537"/>
                  </a:lnTo>
                  <a:lnTo>
                    <a:pt x="1788370" y="575944"/>
                  </a:lnTo>
                  <a:lnTo>
                    <a:pt x="1789678" y="569369"/>
                  </a:lnTo>
                  <a:lnTo>
                    <a:pt x="1789678" y="143385"/>
                  </a:lnTo>
                  <a:lnTo>
                    <a:pt x="1769748" y="108942"/>
                  </a:lnTo>
                  <a:lnTo>
                    <a:pt x="1744971" y="98678"/>
                  </a:lnTo>
                  <a:lnTo>
                    <a:pt x="1886711" y="98678"/>
                  </a:lnTo>
                  <a:lnTo>
                    <a:pt x="1886711" y="614076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932176" y="500467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1982" y="528634"/>
                  </a:moveTo>
                  <a:lnTo>
                    <a:pt x="52863" y="528634"/>
                  </a:lnTo>
                  <a:lnTo>
                    <a:pt x="49392" y="528502"/>
                  </a:lnTo>
                  <a:lnTo>
                    <a:pt x="13028" y="510462"/>
                  </a:lnTo>
                  <a:lnTo>
                    <a:pt x="0" y="479207"/>
                  </a:lnTo>
                  <a:lnTo>
                    <a:pt x="0" y="475770"/>
                  </a:lnTo>
                  <a:lnTo>
                    <a:pt x="0" y="49361"/>
                  </a:lnTo>
                  <a:lnTo>
                    <a:pt x="17937" y="13017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841"/>
                  </a:lnTo>
                  <a:lnTo>
                    <a:pt x="1704845" y="49361"/>
                  </a:lnTo>
                  <a:lnTo>
                    <a:pt x="1704845" y="479207"/>
                  </a:lnTo>
                  <a:lnTo>
                    <a:pt x="1686907" y="515418"/>
                  </a:lnTo>
                  <a:lnTo>
                    <a:pt x="1655453" y="528502"/>
                  </a:lnTo>
                  <a:lnTo>
                    <a:pt x="1651982" y="52863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171"/>
              <a:ext cx="145374" cy="145374"/>
            </a:xfrm>
            <a:prstGeom prst="rect">
              <a:avLst/>
            </a:prstGeom>
          </p:spPr>
        </p:pic>
      </p:grpSp>
      <p:sp>
        <p:nvSpPr>
          <p:cNvPr id="8" name="object 8" descr=""/>
          <p:cNvSpPr txBox="1"/>
          <p:nvPr/>
        </p:nvSpPr>
        <p:spPr>
          <a:xfrm>
            <a:off x="3519868" y="811573"/>
            <a:ext cx="52959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10">
                <a:latin typeface="Arial MT"/>
                <a:cs typeface="Arial MT"/>
              </a:rPr>
              <a:t>Traduciendo...</a:t>
            </a:r>
            <a:endParaRPr sz="600">
              <a:latin typeface="Arial MT"/>
              <a:cs typeface="Arial MT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831370" y="2278533"/>
            <a:ext cx="1841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194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4611106" y="2298358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831370" y="712454"/>
            <a:ext cx="497903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5.68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Curva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Bezier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dibujada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Editar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puntos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Cuadrados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verdes: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puntos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curva,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cuadrados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rojos: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831370" y="851220"/>
            <a:ext cx="78613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puntos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control.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831370" y="1196155"/>
            <a:ext cx="5344795" cy="871219"/>
          </a:xfrm>
          <a:prstGeom prst="rect">
            <a:avLst/>
          </a:prstGeom>
        </p:spPr>
        <p:txBody>
          <a:bodyPr wrap="square" lIns="0" tIns="3492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75"/>
              </a:spcBef>
            </a:pPr>
            <a:r>
              <a:rPr dirty="0" sz="800" b="1">
                <a:latin typeface="Times New Roman"/>
                <a:cs typeface="Times New Roman"/>
              </a:rPr>
              <a:t>5.9.4</a:t>
            </a:r>
            <a:r>
              <a:rPr dirty="0" sz="800" spc="5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Capas</a:t>
            </a:r>
            <a:r>
              <a:rPr dirty="0" sz="800" spc="5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y</a:t>
            </a:r>
            <a:r>
              <a:rPr dirty="0" sz="800" spc="50" b="1">
                <a:latin typeface="Times New Roman"/>
                <a:cs typeface="Times New Roman"/>
              </a:rPr>
              <a:t> </a:t>
            </a:r>
            <a:r>
              <a:rPr dirty="0" sz="800" spc="-10" b="1">
                <a:latin typeface="Times New Roman"/>
                <a:cs typeface="Times New Roman"/>
              </a:rPr>
              <a:t>visibles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85"/>
              </a:spcBef>
            </a:pPr>
            <a:r>
              <a:rPr dirty="0" sz="800">
                <a:latin typeface="Times New Roman"/>
                <a:cs typeface="Times New Roman"/>
              </a:rPr>
              <a:t>Cada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elemento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pertenecer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capa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específica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cuadrícula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propiedades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5.63-</a:t>
            </a:r>
            <a:r>
              <a:rPr dirty="0" sz="800" spc="-20">
                <a:latin typeface="Times New Roman"/>
                <a:cs typeface="Times New Roman"/>
              </a:rPr>
              <a:t>Fig.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 spc="10">
                <a:latin typeface="Times New Roman"/>
                <a:cs typeface="Times New Roman"/>
              </a:rPr>
              <a:t>5.64.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Las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capas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se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pueden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mostrar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individualmente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cambiando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el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elemento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Mostrar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capa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en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la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figura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5.62.</a:t>
            </a:r>
            <a:endParaRPr sz="800">
              <a:latin typeface="Times New Roman"/>
              <a:cs typeface="Times New Roman"/>
            </a:endParaRPr>
          </a:p>
          <a:p>
            <a:pPr marL="12700" marR="31432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elementos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Capa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=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0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siempre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dibujan.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práctico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iconos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especificados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limitado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separación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elementos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proceso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dibujo.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embargo,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elementos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estándar,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capa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propiedad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utiliza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activar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desactivar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elementos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dinámicamente.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codificado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código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fuente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de</a:t>
            </a:r>
            <a:endParaRPr sz="800">
              <a:latin typeface="Times New Roman"/>
              <a:cs typeface="Times New Roman"/>
            </a:endParaRPr>
          </a:p>
        </p:txBody>
      </p:sp>
      <p:grpSp>
        <p:nvGrpSpPr>
          <p:cNvPr id="14" name="object 14" descr=""/>
          <p:cNvGrpSpPr/>
          <p:nvPr/>
        </p:nvGrpSpPr>
        <p:grpSpPr>
          <a:xfrm>
            <a:off x="368299" y="2885930"/>
            <a:ext cx="594995" cy="13335"/>
            <a:chOff x="368299" y="2885930"/>
            <a:chExt cx="594995" cy="13335"/>
          </a:xfrm>
        </p:grpSpPr>
        <p:sp>
          <p:nvSpPr>
            <p:cNvPr id="15" name="object 15" descr=""/>
            <p:cNvSpPr/>
            <p:nvPr/>
          </p:nvSpPr>
          <p:spPr>
            <a:xfrm>
              <a:off x="368299" y="2885930"/>
              <a:ext cx="594995" cy="6985"/>
            </a:xfrm>
            <a:custGeom>
              <a:avLst/>
              <a:gdLst/>
              <a:ahLst/>
              <a:cxnLst/>
              <a:rect l="l" t="t" r="r" b="b"/>
              <a:pathLst>
                <a:path w="594994" h="6985">
                  <a:moveTo>
                    <a:pt x="594713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594713" y="0"/>
                  </a:lnTo>
                  <a:lnTo>
                    <a:pt x="594713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368287" y="2885934"/>
              <a:ext cx="594995" cy="13335"/>
            </a:xfrm>
            <a:custGeom>
              <a:avLst/>
              <a:gdLst/>
              <a:ahLst/>
              <a:cxnLst/>
              <a:rect l="l" t="t" r="r" b="b"/>
              <a:pathLst>
                <a:path w="594994" h="13335">
                  <a:moveTo>
                    <a:pt x="594715" y="0"/>
                  </a:moveTo>
                  <a:lnTo>
                    <a:pt x="588111" y="6604"/>
                  </a:lnTo>
                  <a:lnTo>
                    <a:pt x="0" y="6604"/>
                  </a:lnTo>
                  <a:lnTo>
                    <a:pt x="0" y="13208"/>
                  </a:lnTo>
                  <a:lnTo>
                    <a:pt x="588111" y="13208"/>
                  </a:lnTo>
                  <a:lnTo>
                    <a:pt x="594715" y="13208"/>
                  </a:lnTo>
                  <a:lnTo>
                    <a:pt x="594715" y="6604"/>
                  </a:lnTo>
                  <a:lnTo>
                    <a:pt x="594715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 descr=""/>
            <p:cNvSpPr/>
            <p:nvPr/>
          </p:nvSpPr>
          <p:spPr>
            <a:xfrm>
              <a:off x="368299" y="2885930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8" name="object 18" descr=""/>
          <p:cNvSpPr txBox="1"/>
          <p:nvPr/>
        </p:nvSpPr>
        <p:spPr>
          <a:xfrm>
            <a:off x="378108" y="2945934"/>
            <a:ext cx="5778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Página</a:t>
            </a:r>
            <a:r>
              <a:rPr dirty="0" sz="800" spc="8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195</a:t>
            </a:r>
            <a:endParaRPr sz="800">
              <a:latin typeface="Arial"/>
              <a:cs typeface="Arial"/>
            </a:endParaRPr>
          </a:p>
        </p:txBody>
      </p:sp>
      <p:sp>
        <p:nvSpPr>
          <p:cNvPr id="22" name="object 22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23" name="object 23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167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19" name="object 19" descr=""/>
          <p:cNvSpPr txBox="1"/>
          <p:nvPr/>
        </p:nvSpPr>
        <p:spPr>
          <a:xfrm>
            <a:off x="1089080" y="3117740"/>
            <a:ext cx="4864735" cy="245872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algn="r" marR="3556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8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avanzado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4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193040">
              <a:lnSpc>
                <a:spcPct val="113799"/>
              </a:lnSpc>
            </a:pPr>
            <a:r>
              <a:rPr dirty="0" sz="800" spc="10">
                <a:latin typeface="Times New Roman"/>
                <a:cs typeface="Times New Roman"/>
              </a:rPr>
              <a:t>ATPDraw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afecta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elementos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RLC,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transformadores,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interruptores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estadísticos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y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controlados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por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tiempo,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TAC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dispositivos,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fuentes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(corriente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voltaje),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transmisión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LCC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(línea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aérea,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cables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núcleo,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tubo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cierre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+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longitud),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máquinas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universales.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información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capa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controlar</a:t>
            </a:r>
            <a:endParaRPr sz="800">
              <a:latin typeface="Times New Roman"/>
              <a:cs typeface="Times New Roman"/>
            </a:endParaRPr>
          </a:p>
          <a:p>
            <a:pPr marL="12700" marR="53086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Propiedad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visible.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elementos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Visible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=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false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dibujan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son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dibujado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editor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iconos.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 b="1">
                <a:latin typeface="Times New Roman"/>
                <a:cs typeface="Times New Roman"/>
              </a:rPr>
              <a:t>5.9.5</a:t>
            </a:r>
            <a:r>
              <a:rPr dirty="0" sz="800" spc="7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Ejemplo</a:t>
            </a:r>
            <a:r>
              <a:rPr dirty="0" sz="800" spc="7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</a:t>
            </a:r>
            <a:r>
              <a:rPr dirty="0" sz="800" spc="7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íconos</a:t>
            </a:r>
            <a:r>
              <a:rPr dirty="0" sz="800" spc="75" b="1">
                <a:latin typeface="Times New Roman"/>
                <a:cs typeface="Times New Roman"/>
              </a:rPr>
              <a:t> </a:t>
            </a:r>
            <a:r>
              <a:rPr dirty="0" sz="800" spc="-10" b="1">
                <a:latin typeface="Times New Roman"/>
                <a:cs typeface="Times New Roman"/>
              </a:rPr>
              <a:t>complejos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nuevo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editor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gráficos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vectoriales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crear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iconos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bastante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complejos.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embargo,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todavía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hay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un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límite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tamaño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icono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(41x41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bytes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heredados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antiguo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icono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mapa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bits).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restringe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endParaRPr sz="800">
              <a:latin typeface="Times New Roman"/>
              <a:cs typeface="Times New Roman"/>
            </a:endParaRPr>
          </a:p>
          <a:p>
            <a:pPr marL="12700" marR="70167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tamaño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93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elementos.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espacio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ocupado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icono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actual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barra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la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parte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inferior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mostrada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8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(13%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completo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caso).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7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16129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Uno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beneficios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iconos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gráficos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vectoriales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posible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crear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grandes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mucho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más.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iconos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complejos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figura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5.69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ejemplo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molino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viento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creado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iconos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transformador.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2397450" y="7459150"/>
            <a:ext cx="158115" cy="13017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91440">
              <a:lnSpc>
                <a:spcPct val="100000"/>
              </a:lnSpc>
              <a:spcBef>
                <a:spcPts val="105"/>
              </a:spcBef>
            </a:pPr>
            <a:r>
              <a:rPr dirty="0" sz="200" spc="-25">
                <a:solidFill>
                  <a:srgbClr val="008000"/>
                </a:solidFill>
                <a:latin typeface="Times New Roman"/>
                <a:cs typeface="Times New Roman"/>
              </a:rPr>
              <a:t>SOY</a:t>
            </a:r>
            <a:endParaRPr sz="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5"/>
              </a:spcBef>
            </a:pPr>
            <a:endParaRPr sz="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200" spc="-50">
                <a:solidFill>
                  <a:srgbClr val="800000"/>
                </a:solidFill>
                <a:latin typeface="Times New Roman"/>
                <a:cs typeface="Times New Roman"/>
              </a:rPr>
              <a:t>ω</a:t>
            </a:r>
            <a:endParaRPr sz="200">
              <a:latin typeface="Times New Roman"/>
              <a:cs typeface="Times New Roman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1089080" y="8240207"/>
            <a:ext cx="5718175" cy="200787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 marR="1433195">
              <a:lnSpc>
                <a:spcPct val="113799"/>
              </a:lnSpc>
              <a:spcBef>
                <a:spcPts val="9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5.69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Icono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molino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viento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transformador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máquina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universal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conexión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carga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tamaño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estándar.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 b="1">
                <a:latin typeface="Times New Roman"/>
                <a:cs typeface="Times New Roman"/>
              </a:rPr>
              <a:t>5.10</a:t>
            </a:r>
            <a:r>
              <a:rPr dirty="0" sz="800" spc="5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Fondo</a:t>
            </a:r>
            <a:r>
              <a:rPr dirty="0" sz="800" spc="5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</a:t>
            </a:r>
            <a:r>
              <a:rPr dirty="0" sz="800" spc="5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mapa</a:t>
            </a:r>
            <a:r>
              <a:rPr dirty="0" sz="800" spc="5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</a:t>
            </a:r>
            <a:r>
              <a:rPr dirty="0" sz="800" spc="55" b="1">
                <a:latin typeface="Times New Roman"/>
                <a:cs typeface="Times New Roman"/>
              </a:rPr>
              <a:t> </a:t>
            </a:r>
            <a:r>
              <a:rPr dirty="0" sz="800" spc="-20" b="1">
                <a:latin typeface="Times New Roman"/>
                <a:cs typeface="Times New Roman"/>
              </a:rPr>
              <a:t>bits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860"/>
              </a:spcBef>
            </a:pP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posible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agregar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fondo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gráfico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estándar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cualquier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viene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en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Además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icono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sí.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gráfico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incluye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través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Editar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definiciones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que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se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Fig.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5.70.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elemento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Biblioteca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principal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soporte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disco,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Editar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definición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todos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agregar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gráficos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fondo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velocidad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derecha.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Aparece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Fondo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gráfico.</a:t>
            </a:r>
            <a:endParaRPr sz="800">
              <a:latin typeface="Times New Roman"/>
              <a:cs typeface="Times New Roman"/>
            </a:endParaRPr>
          </a:p>
          <a:p>
            <a:pPr marL="12700" marR="71437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figura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5.71,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donde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cargar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escalar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mapa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bits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estándar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metarchivo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(ancho),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posicionado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relación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centro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ícono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forzado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rotar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ícono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(solo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mapas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bits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rotado).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opción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debe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usarse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cuidado,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fondos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gráficos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aumentan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significativamente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tamaño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proyecto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tiempo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redibujo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circuitos.</a:t>
            </a:r>
            <a:endParaRPr sz="8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6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935015" y="165100"/>
            <a:ext cx="5226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5" name="object 5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583"/>
                  </a:lnTo>
                  <a:lnTo>
                    <a:pt x="142755" y="98583"/>
                  </a:lnTo>
                  <a:lnTo>
                    <a:pt x="136180" y="99891"/>
                  </a:lnTo>
                  <a:lnTo>
                    <a:pt x="104587" y="124086"/>
                  </a:lnTo>
                  <a:lnTo>
                    <a:pt x="98048" y="143290"/>
                  </a:lnTo>
                  <a:lnTo>
                    <a:pt x="98048" y="569369"/>
                  </a:lnTo>
                  <a:lnTo>
                    <a:pt x="117977" y="603813"/>
                  </a:lnTo>
                  <a:lnTo>
                    <a:pt x="142755" y="614076"/>
                  </a:lnTo>
                  <a:lnTo>
                    <a:pt x="1886711" y="614076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4076"/>
                  </a:moveTo>
                  <a:lnTo>
                    <a:pt x="1744971" y="614076"/>
                  </a:lnTo>
                  <a:lnTo>
                    <a:pt x="1751545" y="612768"/>
                  </a:lnTo>
                  <a:lnTo>
                    <a:pt x="1764174" y="607537"/>
                  </a:lnTo>
                  <a:lnTo>
                    <a:pt x="1788370" y="575944"/>
                  </a:lnTo>
                  <a:lnTo>
                    <a:pt x="1789678" y="569369"/>
                  </a:lnTo>
                  <a:lnTo>
                    <a:pt x="1789678" y="143290"/>
                  </a:lnTo>
                  <a:lnTo>
                    <a:pt x="1769748" y="108846"/>
                  </a:lnTo>
                  <a:lnTo>
                    <a:pt x="1744971" y="98583"/>
                  </a:lnTo>
                  <a:lnTo>
                    <a:pt x="1886711" y="98583"/>
                  </a:lnTo>
                  <a:lnTo>
                    <a:pt x="1886711" y="614076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932176" y="500460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1982" y="528634"/>
                  </a:moveTo>
                  <a:lnTo>
                    <a:pt x="52863" y="528634"/>
                  </a:lnTo>
                  <a:lnTo>
                    <a:pt x="49392" y="528502"/>
                  </a:lnTo>
                  <a:lnTo>
                    <a:pt x="13028" y="510594"/>
                  </a:lnTo>
                  <a:lnTo>
                    <a:pt x="0" y="479207"/>
                  </a:lnTo>
                  <a:lnTo>
                    <a:pt x="0" y="475770"/>
                  </a:lnTo>
                  <a:lnTo>
                    <a:pt x="0" y="49361"/>
                  </a:lnTo>
                  <a:lnTo>
                    <a:pt x="17937" y="12885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775"/>
                  </a:lnTo>
                  <a:lnTo>
                    <a:pt x="1704845" y="49361"/>
                  </a:lnTo>
                  <a:lnTo>
                    <a:pt x="1704845" y="479207"/>
                  </a:lnTo>
                  <a:lnTo>
                    <a:pt x="1686907" y="515418"/>
                  </a:lnTo>
                  <a:lnTo>
                    <a:pt x="1655453" y="528502"/>
                  </a:lnTo>
                  <a:lnTo>
                    <a:pt x="1651982" y="52863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171"/>
              <a:ext cx="145374" cy="145374"/>
            </a:xfrm>
            <a:prstGeom prst="rect">
              <a:avLst/>
            </a:prstGeom>
          </p:spPr>
        </p:pic>
      </p:grpSp>
      <p:sp>
        <p:nvSpPr>
          <p:cNvPr id="8" name="object 8" descr=""/>
          <p:cNvSpPr txBox="1"/>
          <p:nvPr/>
        </p:nvSpPr>
        <p:spPr>
          <a:xfrm>
            <a:off x="3519868" y="811565"/>
            <a:ext cx="52959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10">
                <a:latin typeface="Arial MT"/>
                <a:cs typeface="Arial MT"/>
              </a:rPr>
              <a:t>Traduciendo...</a:t>
            </a:r>
            <a:endParaRPr sz="600">
              <a:latin typeface="Arial MT"/>
              <a:cs typeface="Arial MT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089080" y="818174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5595687" y="798350"/>
            <a:ext cx="1841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195</a:t>
            </a:r>
            <a:endParaRPr sz="800">
              <a:latin typeface="Times New Roman"/>
              <a:cs typeface="Times New Roman"/>
            </a:endParaRPr>
          </a:p>
        </p:txBody>
      </p:sp>
      <p:grpSp>
        <p:nvGrpSpPr>
          <p:cNvPr id="11" name="object 11" descr=""/>
          <p:cNvGrpSpPr/>
          <p:nvPr/>
        </p:nvGrpSpPr>
        <p:grpSpPr>
          <a:xfrm>
            <a:off x="368299" y="1266979"/>
            <a:ext cx="594995" cy="13335"/>
            <a:chOff x="368299" y="1266979"/>
            <a:chExt cx="594995" cy="13335"/>
          </a:xfrm>
        </p:grpSpPr>
        <p:sp>
          <p:nvSpPr>
            <p:cNvPr id="12" name="object 12" descr=""/>
            <p:cNvSpPr/>
            <p:nvPr/>
          </p:nvSpPr>
          <p:spPr>
            <a:xfrm>
              <a:off x="368299" y="1266979"/>
              <a:ext cx="594995" cy="6985"/>
            </a:xfrm>
            <a:custGeom>
              <a:avLst/>
              <a:gdLst/>
              <a:ahLst/>
              <a:cxnLst/>
              <a:rect l="l" t="t" r="r" b="b"/>
              <a:pathLst>
                <a:path w="594994" h="6984">
                  <a:moveTo>
                    <a:pt x="594713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594713" y="0"/>
                  </a:lnTo>
                  <a:lnTo>
                    <a:pt x="594713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368287" y="1266976"/>
              <a:ext cx="594995" cy="13335"/>
            </a:xfrm>
            <a:custGeom>
              <a:avLst/>
              <a:gdLst/>
              <a:ahLst/>
              <a:cxnLst/>
              <a:rect l="l" t="t" r="r" b="b"/>
              <a:pathLst>
                <a:path w="594994" h="13334">
                  <a:moveTo>
                    <a:pt x="594715" y="0"/>
                  </a:moveTo>
                  <a:lnTo>
                    <a:pt x="588111" y="6616"/>
                  </a:lnTo>
                  <a:lnTo>
                    <a:pt x="0" y="6616"/>
                  </a:lnTo>
                  <a:lnTo>
                    <a:pt x="0" y="13220"/>
                  </a:lnTo>
                  <a:lnTo>
                    <a:pt x="588111" y="13220"/>
                  </a:lnTo>
                  <a:lnTo>
                    <a:pt x="594715" y="13220"/>
                  </a:lnTo>
                  <a:lnTo>
                    <a:pt x="594715" y="6616"/>
                  </a:lnTo>
                  <a:lnTo>
                    <a:pt x="594715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368299" y="1266979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4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5" name="object 15" descr=""/>
          <p:cNvSpPr txBox="1"/>
          <p:nvPr/>
        </p:nvSpPr>
        <p:spPr>
          <a:xfrm>
            <a:off x="378108" y="1326984"/>
            <a:ext cx="5778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Página</a:t>
            </a:r>
            <a:r>
              <a:rPr dirty="0" sz="800" spc="8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196</a:t>
            </a:r>
            <a:endParaRPr sz="800">
              <a:latin typeface="Arial"/>
              <a:cs typeface="Arial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4518595" y="1498790"/>
            <a:ext cx="83375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8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avanzado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831370" y="9005398"/>
            <a:ext cx="1841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196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4611106" y="9025221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831370" y="4406279"/>
            <a:ext cx="212788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5.70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Editar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definiciones.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831370" y="6910685"/>
            <a:ext cx="1681480" cy="51625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5.71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fondo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gráfico.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800" b="1">
                <a:latin typeface="Times New Roman"/>
                <a:cs typeface="Times New Roman"/>
              </a:rPr>
              <a:t>5.11</a:t>
            </a:r>
            <a:r>
              <a:rPr dirty="0" sz="800" spc="10" b="1">
                <a:latin typeface="Times New Roman"/>
                <a:cs typeface="Times New Roman"/>
              </a:rPr>
              <a:t> </a:t>
            </a:r>
            <a:r>
              <a:rPr dirty="0" sz="800" spc="-10" b="1">
                <a:latin typeface="Times New Roman"/>
                <a:cs typeface="Times New Roman"/>
              </a:rPr>
              <a:t>Optimización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831370" y="7493503"/>
            <a:ext cx="5327650" cy="858519"/>
          </a:xfrm>
          <a:prstGeom prst="rect">
            <a:avLst/>
          </a:prstGeom>
        </p:spPr>
        <p:txBody>
          <a:bodyPr wrap="square" lIns="0" tIns="285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25"/>
              </a:spcBef>
            </a:pP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módulo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agregó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versión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5.6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cooperación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Schneider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Electric.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tiene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agregar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función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costo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encuentra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MODELOS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spc="-10" i="1">
                <a:latin typeface="Times New Roman"/>
                <a:cs typeface="Times New Roman"/>
              </a:rPr>
              <a:t>Escribir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ts val="919"/>
              </a:lnSpc>
              <a:spcBef>
                <a:spcPts val="345"/>
              </a:spcBef>
            </a:pPr>
            <a:r>
              <a:rPr dirty="0" sz="800" i="1">
                <a:latin typeface="Times New Roman"/>
                <a:cs typeface="Times New Roman"/>
              </a:rPr>
              <a:t>Max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/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Min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extraerá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valor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simulación.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Además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variables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ts val="919"/>
              </a:lnSpc>
            </a:pPr>
            <a:r>
              <a:rPr dirty="0" sz="800">
                <a:latin typeface="Times New Roman"/>
                <a:cs typeface="Times New Roman"/>
              </a:rPr>
              <a:t>debe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asignarse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variables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ajustar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optimizar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costo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función.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problema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optimización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define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minimización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maximización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objeto.</a:t>
            </a:r>
            <a:endParaRPr sz="800">
              <a:latin typeface="Times New Roman"/>
              <a:cs typeface="Times New Roman"/>
            </a:endParaRPr>
          </a:p>
          <a:p>
            <a:pPr marL="2245995">
              <a:lnSpc>
                <a:spcPct val="100000"/>
              </a:lnSpc>
              <a:spcBef>
                <a:spcPts val="135"/>
              </a:spcBef>
            </a:pPr>
            <a:r>
              <a:rPr dirty="0" sz="800" spc="-25">
                <a:latin typeface="Times New Roman"/>
                <a:cs typeface="Times New Roman"/>
              </a:rPr>
              <a:t>max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3046058" y="8318173"/>
            <a:ext cx="60071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baseline="-31250" sz="1200">
                <a:latin typeface="Times New Roman"/>
                <a:cs typeface="Times New Roman"/>
              </a:rPr>
              <a:t>min</a:t>
            </a:r>
            <a:r>
              <a:rPr dirty="0" baseline="-31250" sz="1200" spc="315">
                <a:latin typeface="Times New Roman"/>
                <a:cs typeface="Times New Roman"/>
              </a:rPr>
              <a:t> </a:t>
            </a:r>
            <a:r>
              <a:rPr dirty="0" baseline="3472" sz="1200" i="1">
                <a:latin typeface="Times New Roman"/>
                <a:cs typeface="Times New Roman"/>
              </a:rPr>
              <a:t>De</a:t>
            </a:r>
            <a:r>
              <a:rPr dirty="0" baseline="3472" sz="1200" spc="44" i="1">
                <a:latin typeface="Times New Roman"/>
                <a:cs typeface="Times New Roman"/>
              </a:rPr>
              <a:t> </a:t>
            </a:r>
            <a:r>
              <a:rPr dirty="0" baseline="3472" sz="1200" spc="-104" i="1">
                <a:latin typeface="Times New Roman"/>
                <a:cs typeface="Times New Roman"/>
              </a:rPr>
              <a:t>x</a:t>
            </a:r>
            <a:r>
              <a:rPr dirty="0" baseline="17361" sz="1200" spc="-104">
                <a:latin typeface="Times New Roman"/>
                <a:cs typeface="Times New Roman"/>
              </a:rPr>
              <a:t>(</a:t>
            </a:r>
            <a:r>
              <a:rPr dirty="0" baseline="3472" sz="1200" spc="-104" i="1">
                <a:latin typeface="Times New Roman"/>
                <a:cs typeface="Times New Roman"/>
              </a:rPr>
              <a:t>x</a:t>
            </a:r>
            <a:r>
              <a:rPr dirty="0" baseline="17361" sz="1200" spc="-104">
                <a:latin typeface="Times New Roman"/>
                <a:cs typeface="Times New Roman"/>
              </a:rPr>
              <a:t>``</a:t>
            </a:r>
            <a:r>
              <a:rPr dirty="0" sz="500" spc="-70">
                <a:latin typeface="Times New Roman"/>
                <a:cs typeface="Times New Roman"/>
              </a:rPr>
              <a:t>1</a:t>
            </a:r>
            <a:r>
              <a:rPr dirty="0" baseline="17361" sz="1200" spc="-104">
                <a:latin typeface="Times New Roman"/>
                <a:cs typeface="Times New Roman"/>
              </a:rPr>
              <a:t>)</a:t>
            </a:r>
            <a:endParaRPr baseline="17361" sz="1200">
              <a:latin typeface="Times New Roman"/>
              <a:cs typeface="Times New Roman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3924913" y="8331389"/>
            <a:ext cx="26225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baseline="10416" sz="1200" spc="-15" i="1">
                <a:latin typeface="Times New Roman"/>
                <a:cs typeface="Times New Roman"/>
              </a:rPr>
              <a:t>X</a:t>
            </a:r>
            <a:r>
              <a:rPr dirty="0" sz="500" spc="-10" i="1">
                <a:latin typeface="Times New Roman"/>
                <a:cs typeface="Times New Roman"/>
              </a:rPr>
              <a:t>norte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805970" y="8285134"/>
            <a:ext cx="305625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  <a:tabLst>
                <a:tab pos="2898775" algn="l"/>
              </a:tabLst>
            </a:pPr>
            <a:r>
              <a:rPr dirty="0" sz="800">
                <a:latin typeface="Times New Roman"/>
                <a:cs typeface="Times New Roman"/>
              </a:rPr>
              <a:t>función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OF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n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dimensiones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variables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x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.</a:t>
            </a:r>
            <a:r>
              <a:rPr dirty="0" sz="800">
                <a:latin typeface="Times New Roman"/>
                <a:cs typeface="Times New Roman"/>
              </a:rPr>
              <a:t>	</a:t>
            </a:r>
            <a:r>
              <a:rPr dirty="0" baseline="-27777" sz="750">
                <a:latin typeface="Times New Roman"/>
                <a:cs typeface="Times New Roman"/>
              </a:rPr>
              <a:t>2</a:t>
            </a:r>
            <a:r>
              <a:rPr dirty="0" baseline="-27777" sz="750" spc="352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831370" y="8675002"/>
            <a:ext cx="305816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variables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x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variables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globales.</a:t>
            </a:r>
            <a:endParaRPr sz="800">
              <a:latin typeface="Times New Roman"/>
              <a:cs typeface="Times New Roman"/>
            </a:endParaRPr>
          </a:p>
        </p:txBody>
      </p:sp>
      <p:grpSp>
        <p:nvGrpSpPr>
          <p:cNvPr id="26" name="object 26" descr=""/>
          <p:cNvGrpSpPr/>
          <p:nvPr/>
        </p:nvGrpSpPr>
        <p:grpSpPr>
          <a:xfrm>
            <a:off x="368299" y="9612794"/>
            <a:ext cx="502284" cy="13335"/>
            <a:chOff x="368299" y="9612794"/>
            <a:chExt cx="502284" cy="13335"/>
          </a:xfrm>
        </p:grpSpPr>
        <p:sp>
          <p:nvSpPr>
            <p:cNvPr id="27" name="object 27" descr=""/>
            <p:cNvSpPr/>
            <p:nvPr/>
          </p:nvSpPr>
          <p:spPr>
            <a:xfrm>
              <a:off x="368299" y="9612794"/>
              <a:ext cx="502284" cy="6985"/>
            </a:xfrm>
            <a:custGeom>
              <a:avLst/>
              <a:gdLst/>
              <a:ahLst/>
              <a:cxnLst/>
              <a:rect l="l" t="t" r="r" b="b"/>
              <a:pathLst>
                <a:path w="502284" h="6984">
                  <a:moveTo>
                    <a:pt x="502202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502202" y="0"/>
                  </a:lnTo>
                  <a:lnTo>
                    <a:pt x="502202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 descr=""/>
            <p:cNvSpPr/>
            <p:nvPr/>
          </p:nvSpPr>
          <p:spPr>
            <a:xfrm>
              <a:off x="368287" y="9612794"/>
              <a:ext cx="502284" cy="13335"/>
            </a:xfrm>
            <a:custGeom>
              <a:avLst/>
              <a:gdLst/>
              <a:ahLst/>
              <a:cxnLst/>
              <a:rect l="l" t="t" r="r" b="b"/>
              <a:pathLst>
                <a:path w="502284" h="13334">
                  <a:moveTo>
                    <a:pt x="502208" y="0"/>
                  </a:moveTo>
                  <a:lnTo>
                    <a:pt x="495604" y="6604"/>
                  </a:lnTo>
                  <a:lnTo>
                    <a:pt x="0" y="6604"/>
                  </a:lnTo>
                  <a:lnTo>
                    <a:pt x="0" y="13220"/>
                  </a:lnTo>
                  <a:lnTo>
                    <a:pt x="495604" y="13220"/>
                  </a:lnTo>
                  <a:lnTo>
                    <a:pt x="502208" y="13220"/>
                  </a:lnTo>
                  <a:lnTo>
                    <a:pt x="502208" y="6604"/>
                  </a:lnTo>
                  <a:lnTo>
                    <a:pt x="502208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 descr=""/>
            <p:cNvSpPr/>
            <p:nvPr/>
          </p:nvSpPr>
          <p:spPr>
            <a:xfrm>
              <a:off x="368299" y="9612794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4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0" name="object 30" descr=""/>
          <p:cNvSpPr txBox="1"/>
          <p:nvPr/>
        </p:nvSpPr>
        <p:spPr>
          <a:xfrm>
            <a:off x="379553" y="9672799"/>
            <a:ext cx="48450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Page</a:t>
            </a:r>
            <a:r>
              <a:rPr dirty="0" sz="800" spc="6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197</a:t>
            </a:r>
            <a:endParaRPr sz="800">
              <a:latin typeface="Arial"/>
              <a:cs typeface="Arial"/>
            </a:endParaRPr>
          </a:p>
        </p:txBody>
      </p:sp>
      <p:sp>
        <p:nvSpPr>
          <p:cNvPr id="32" name="object 32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33" name="object 33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167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31" name="object 31" descr=""/>
          <p:cNvSpPr txBox="1"/>
          <p:nvPr/>
        </p:nvSpPr>
        <p:spPr>
          <a:xfrm>
            <a:off x="4769696" y="9844605"/>
            <a:ext cx="83375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8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avanzado</a:t>
            </a:r>
            <a:endParaRPr sz="8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6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935015" y="165100"/>
            <a:ext cx="5226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5" name="object 5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488"/>
                  </a:lnTo>
                  <a:lnTo>
                    <a:pt x="142755" y="98488"/>
                  </a:lnTo>
                  <a:lnTo>
                    <a:pt x="136180" y="99796"/>
                  </a:lnTo>
                  <a:lnTo>
                    <a:pt x="104587" y="123991"/>
                  </a:lnTo>
                  <a:lnTo>
                    <a:pt x="98048" y="143195"/>
                  </a:lnTo>
                  <a:lnTo>
                    <a:pt x="98048" y="569274"/>
                  </a:lnTo>
                  <a:lnTo>
                    <a:pt x="117977" y="603718"/>
                  </a:lnTo>
                  <a:lnTo>
                    <a:pt x="142755" y="613981"/>
                  </a:lnTo>
                  <a:lnTo>
                    <a:pt x="1886711" y="613981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3981"/>
                  </a:moveTo>
                  <a:lnTo>
                    <a:pt x="1744971" y="613981"/>
                  </a:lnTo>
                  <a:lnTo>
                    <a:pt x="1751545" y="612673"/>
                  </a:lnTo>
                  <a:lnTo>
                    <a:pt x="1764174" y="607442"/>
                  </a:lnTo>
                  <a:lnTo>
                    <a:pt x="1788370" y="575849"/>
                  </a:lnTo>
                  <a:lnTo>
                    <a:pt x="1789678" y="569274"/>
                  </a:lnTo>
                  <a:lnTo>
                    <a:pt x="1789678" y="143195"/>
                  </a:lnTo>
                  <a:lnTo>
                    <a:pt x="1769748" y="108751"/>
                  </a:lnTo>
                  <a:lnTo>
                    <a:pt x="1744971" y="98488"/>
                  </a:lnTo>
                  <a:lnTo>
                    <a:pt x="1886711" y="98488"/>
                  </a:lnTo>
                  <a:lnTo>
                    <a:pt x="1886711" y="613981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932176" y="500330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1982" y="528634"/>
                  </a:moveTo>
                  <a:lnTo>
                    <a:pt x="52863" y="528634"/>
                  </a:lnTo>
                  <a:lnTo>
                    <a:pt x="49392" y="528502"/>
                  </a:lnTo>
                  <a:lnTo>
                    <a:pt x="13028" y="510594"/>
                  </a:lnTo>
                  <a:lnTo>
                    <a:pt x="0" y="479207"/>
                  </a:lnTo>
                  <a:lnTo>
                    <a:pt x="0" y="475770"/>
                  </a:lnTo>
                  <a:lnTo>
                    <a:pt x="0" y="49361"/>
                  </a:lnTo>
                  <a:lnTo>
                    <a:pt x="17937" y="12885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775"/>
                  </a:lnTo>
                  <a:lnTo>
                    <a:pt x="1704845" y="49361"/>
                  </a:lnTo>
                  <a:lnTo>
                    <a:pt x="1704845" y="479207"/>
                  </a:lnTo>
                  <a:lnTo>
                    <a:pt x="1686907" y="515418"/>
                  </a:lnTo>
                  <a:lnTo>
                    <a:pt x="1655453" y="528502"/>
                  </a:lnTo>
                  <a:lnTo>
                    <a:pt x="1651982" y="52863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5980"/>
              <a:ext cx="145374" cy="145374"/>
            </a:xfrm>
            <a:prstGeom prst="rect">
              <a:avLst/>
            </a:prstGeom>
          </p:spPr>
        </p:pic>
      </p:grpSp>
      <p:sp>
        <p:nvSpPr>
          <p:cNvPr id="8" name="object 8" descr=""/>
          <p:cNvSpPr txBox="1"/>
          <p:nvPr/>
        </p:nvSpPr>
        <p:spPr>
          <a:xfrm>
            <a:off x="1050980" y="342273"/>
            <a:ext cx="4473575" cy="833119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Times New Roman"/>
                <a:cs typeface="Times New Roman"/>
              </a:rPr>
              <a:t>5.11.1</a:t>
            </a:r>
            <a:r>
              <a:rPr dirty="0" sz="800" spc="5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Rutinas</a:t>
            </a:r>
            <a:r>
              <a:rPr dirty="0" sz="800" spc="5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</a:t>
            </a:r>
            <a:r>
              <a:rPr dirty="0" sz="800" spc="55" b="1">
                <a:latin typeface="Times New Roman"/>
                <a:cs typeface="Times New Roman"/>
              </a:rPr>
              <a:t> </a:t>
            </a:r>
            <a:r>
              <a:rPr dirty="0" sz="800" spc="-10" b="1">
                <a:latin typeface="Times New Roman"/>
                <a:cs typeface="Times New Roman"/>
              </a:rPr>
              <a:t>optimización</a:t>
            </a:r>
            <a:endParaRPr sz="800">
              <a:latin typeface="Times New Roman"/>
              <a:cs typeface="Times New Roman"/>
            </a:endParaRPr>
          </a:p>
          <a:p>
            <a:pPr marL="50800">
              <a:lnSpc>
                <a:spcPct val="100000"/>
              </a:lnSpc>
              <a:spcBef>
                <a:spcPts val="30"/>
              </a:spcBef>
            </a:pP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admiten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rutinas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optimización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diferentes: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70"/>
              </a:spcBef>
            </a:pPr>
            <a:endParaRPr sz="800">
              <a:latin typeface="Times New Roman"/>
              <a:cs typeface="Times New Roman"/>
            </a:endParaRPr>
          </a:p>
          <a:p>
            <a:pPr marL="50800" marR="431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método</a:t>
            </a:r>
            <a:r>
              <a:rPr dirty="0" sz="800" spc="8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</a:t>
            </a:r>
            <a:r>
              <a:rPr dirty="0" sz="800" spc="8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gradiente</a:t>
            </a:r>
            <a:r>
              <a:rPr dirty="0" sz="800" spc="80" b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(GM)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rutina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L-BFGS-B</a:t>
            </a:r>
            <a:r>
              <a:rPr dirty="0" sz="800" spc="85" b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[1</a:t>
            </a:r>
            <a:r>
              <a:rPr dirty="0" sz="800" spc="-385">
                <a:latin typeface="Times New Roman"/>
                <a:cs typeface="Times New Roman"/>
              </a:rPr>
              <a:t>6</a:t>
            </a:r>
            <a:r>
              <a:rPr dirty="0" baseline="-27777" sz="900" spc="-37">
                <a:latin typeface="Arial MT"/>
                <a:cs typeface="Arial MT"/>
              </a:rPr>
              <a:t>T</a:t>
            </a:r>
            <a:r>
              <a:rPr dirty="0" baseline="-27777" sz="900" spc="-247">
                <a:latin typeface="Arial MT"/>
                <a:cs typeface="Arial MT"/>
              </a:rPr>
              <a:t>r</a:t>
            </a:r>
            <a:r>
              <a:rPr dirty="0" sz="800" spc="-105">
                <a:latin typeface="Times New Roman"/>
                <a:cs typeface="Times New Roman"/>
              </a:rPr>
              <a:t>]</a:t>
            </a:r>
            <a:r>
              <a:rPr dirty="0" baseline="-27777" sz="900" spc="-52">
                <a:latin typeface="Arial MT"/>
                <a:cs typeface="Arial MT"/>
              </a:rPr>
              <a:t>a</a:t>
            </a:r>
            <a:r>
              <a:rPr dirty="0" sz="800" spc="-240">
                <a:latin typeface="Times New Roman"/>
                <a:cs typeface="Times New Roman"/>
              </a:rPr>
              <a:t>(</a:t>
            </a:r>
            <a:r>
              <a:rPr dirty="0" baseline="-27777" sz="900" spc="-157">
                <a:latin typeface="Arial MT"/>
                <a:cs typeface="Arial MT"/>
              </a:rPr>
              <a:t>d</a:t>
            </a:r>
            <a:r>
              <a:rPr dirty="0" sz="800" spc="-260">
                <a:latin typeface="Times New Roman"/>
                <a:cs typeface="Times New Roman"/>
              </a:rPr>
              <a:t>a</a:t>
            </a:r>
            <a:r>
              <a:rPr dirty="0" baseline="-27777" sz="900" spc="-120">
                <a:latin typeface="Arial MT"/>
                <a:cs typeface="Arial MT"/>
              </a:rPr>
              <a:t>u</a:t>
            </a:r>
            <a:r>
              <a:rPr dirty="0" sz="800" spc="-155">
                <a:latin typeface="Times New Roman"/>
                <a:cs typeface="Times New Roman"/>
              </a:rPr>
              <a:t>l</a:t>
            </a:r>
            <a:r>
              <a:rPr dirty="0" baseline="-27777" sz="900" spc="-232">
                <a:latin typeface="Arial MT"/>
                <a:cs typeface="Arial MT"/>
              </a:rPr>
              <a:t>c</a:t>
            </a:r>
            <a:r>
              <a:rPr dirty="0" sz="800" spc="-250">
                <a:latin typeface="Times New Roman"/>
                <a:cs typeface="Times New Roman"/>
              </a:rPr>
              <a:t>g</a:t>
            </a:r>
            <a:r>
              <a:rPr dirty="0" baseline="-27777" sz="900">
                <a:latin typeface="Arial MT"/>
                <a:cs typeface="Arial MT"/>
              </a:rPr>
              <a:t>i</a:t>
            </a:r>
            <a:r>
              <a:rPr dirty="0" baseline="-27777" sz="900" spc="-345">
                <a:latin typeface="Arial MT"/>
                <a:cs typeface="Arial MT"/>
              </a:rPr>
              <a:t>e</a:t>
            </a:r>
            <a:r>
              <a:rPr dirty="0" sz="800" spc="-185">
                <a:latin typeface="Times New Roman"/>
                <a:cs typeface="Times New Roman"/>
              </a:rPr>
              <a:t>o</a:t>
            </a:r>
            <a:r>
              <a:rPr dirty="0" baseline="-27777" sz="900" spc="-247">
                <a:latin typeface="Arial MT"/>
                <a:cs typeface="Arial MT"/>
              </a:rPr>
              <a:t>n</a:t>
            </a:r>
            <a:r>
              <a:rPr dirty="0" sz="800" spc="-114">
                <a:latin typeface="Times New Roman"/>
                <a:cs typeface="Times New Roman"/>
              </a:rPr>
              <a:t>r</a:t>
            </a:r>
            <a:r>
              <a:rPr dirty="0" baseline="-27777" sz="900" spc="-352">
                <a:latin typeface="Arial MT"/>
                <a:cs typeface="Arial MT"/>
              </a:rPr>
              <a:t>d</a:t>
            </a:r>
            <a:r>
              <a:rPr dirty="0" sz="800" spc="-5">
                <a:latin typeface="Times New Roman"/>
                <a:cs typeface="Times New Roman"/>
              </a:rPr>
              <a:t>i</a:t>
            </a:r>
            <a:r>
              <a:rPr dirty="0" sz="800" spc="-229">
                <a:latin typeface="Times New Roman"/>
                <a:cs typeface="Times New Roman"/>
              </a:rPr>
              <a:t>t</a:t>
            </a:r>
            <a:r>
              <a:rPr dirty="0" baseline="-27777" sz="900" spc="-179">
                <a:latin typeface="Arial MT"/>
                <a:cs typeface="Arial MT"/>
              </a:rPr>
              <a:t>o</a:t>
            </a:r>
            <a:r>
              <a:rPr dirty="0" sz="800" spc="-520">
                <a:latin typeface="Times New Roman"/>
                <a:cs typeface="Times New Roman"/>
              </a:rPr>
              <a:t>m</a:t>
            </a:r>
            <a:r>
              <a:rPr dirty="0" baseline="-27777" sz="900">
                <a:latin typeface="Arial MT"/>
                <a:cs typeface="Arial MT"/>
              </a:rPr>
              <a:t>..</a:t>
            </a:r>
            <a:r>
              <a:rPr dirty="0" baseline="-27777" sz="900" spc="15">
                <a:latin typeface="Arial MT"/>
                <a:cs typeface="Arial MT"/>
              </a:rPr>
              <a:t>.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memoria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limitada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límite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optimización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restringida),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método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cuasi-Newton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cálculo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numérico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de</a:t>
            </a:r>
            <a:endParaRPr sz="800">
              <a:latin typeface="Times New Roman"/>
              <a:cs typeface="Times New Roman"/>
            </a:endParaRPr>
          </a:p>
          <a:p>
            <a:pPr marL="508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degradado.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gradiente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calcula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base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fórmula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puntos: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089080" y="7544916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5595687" y="7525092"/>
            <a:ext cx="1841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197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896795" y="1235665"/>
            <a:ext cx="619760" cy="382270"/>
          </a:xfrm>
          <a:prstGeom prst="rect">
            <a:avLst/>
          </a:prstGeom>
        </p:spPr>
        <p:txBody>
          <a:bodyPr wrap="square" lIns="0" tIns="67945" rIns="0" bIns="0" rtlCol="0" vert="horz">
            <a:spAutoFit/>
          </a:bodyPr>
          <a:lstStyle/>
          <a:p>
            <a:pPr algn="ctr" marL="12065">
              <a:lnSpc>
                <a:spcPct val="100000"/>
              </a:lnSpc>
              <a:spcBef>
                <a:spcPts val="535"/>
              </a:spcBef>
              <a:tabLst>
                <a:tab pos="508000" algn="l"/>
              </a:tabLst>
            </a:pPr>
            <a:r>
              <a:rPr dirty="0" sz="800">
                <a:latin typeface="Times New Roman"/>
                <a:cs typeface="Times New Roman"/>
              </a:rPr>
              <a:t>+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-5">
                <a:latin typeface="Times New Roman"/>
                <a:cs typeface="Times New Roman"/>
              </a:rPr>
              <a:t> </a:t>
            </a:r>
            <a:r>
              <a:rPr dirty="0" baseline="-6944" sz="1200">
                <a:latin typeface="Times New Roman"/>
                <a:cs typeface="Times New Roman"/>
              </a:rPr>
              <a:t>)</a:t>
            </a:r>
            <a:r>
              <a:rPr dirty="0" baseline="-6944" sz="1200" spc="30">
                <a:latin typeface="Times New Roman"/>
                <a:cs typeface="Times New Roman"/>
              </a:rPr>
              <a:t> </a:t>
            </a:r>
            <a:r>
              <a:rPr dirty="0" baseline="-6944" sz="1200" spc="-75">
                <a:latin typeface="Times New Roman"/>
                <a:cs typeface="Times New Roman"/>
              </a:rPr>
              <a:t>(</a:t>
            </a:r>
            <a:r>
              <a:rPr dirty="0" baseline="-6944" sz="1200">
                <a:latin typeface="Times New Roman"/>
                <a:cs typeface="Times New Roman"/>
              </a:rPr>
              <a:t>	</a:t>
            </a:r>
            <a:r>
              <a:rPr dirty="0" sz="800" spc="-50">
                <a:latin typeface="Times New Roman"/>
                <a:cs typeface="Times New Roman"/>
              </a:rPr>
              <a:t>-</a:t>
            </a:r>
            <a:endParaRPr sz="800">
              <a:latin typeface="Times New Roman"/>
              <a:cs typeface="Times New Roman"/>
            </a:endParaRPr>
          </a:p>
          <a:p>
            <a:pPr algn="ctr" marR="41275">
              <a:lnSpc>
                <a:spcPct val="100000"/>
              </a:lnSpc>
              <a:spcBef>
                <a:spcPts val="445"/>
              </a:spcBef>
            </a:pPr>
            <a:r>
              <a:rPr dirty="0" sz="800" spc="-25">
                <a:latin typeface="Times New Roman"/>
                <a:cs typeface="Times New Roman"/>
              </a:rPr>
              <a:t>2</a:t>
            </a:r>
            <a:r>
              <a:rPr dirty="0" baseline="-13888" sz="1200" spc="-37" i="1">
                <a:latin typeface="Times New Roman"/>
                <a:cs typeface="Times New Roman"/>
              </a:rPr>
              <a:t>h</a:t>
            </a:r>
            <a:endParaRPr baseline="-13888" sz="1200">
              <a:latin typeface="Times New Roman"/>
              <a:cs typeface="Times New Roman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1446939" y="1326854"/>
            <a:ext cx="44894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baseline="20833" sz="1200" spc="-15">
                <a:latin typeface="Times New Roman"/>
                <a:cs typeface="Times New Roman"/>
              </a:rPr>
              <a:t>∂</a:t>
            </a:r>
            <a:r>
              <a:rPr dirty="0" sz="800" spc="-10" i="1">
                <a:latin typeface="Times New Roman"/>
                <a:cs typeface="Times New Roman"/>
              </a:rPr>
              <a:t>ffx</a:t>
            </a:r>
            <a:r>
              <a:rPr dirty="0" baseline="-17361" sz="1200" spc="-15">
                <a:latin typeface="Times New Roman"/>
                <a:cs typeface="Times New Roman"/>
              </a:rPr>
              <a:t>≈</a:t>
            </a:r>
            <a:r>
              <a:rPr dirty="0" sz="800" spc="-10" i="1">
                <a:latin typeface="Times New Roman"/>
                <a:cs typeface="Times New Roman"/>
              </a:rPr>
              <a:t>hfxh</a:t>
            </a:r>
            <a:r>
              <a:rPr dirty="0" baseline="13888" sz="1200" spc="-15">
                <a:latin typeface="Times New Roman"/>
                <a:cs typeface="Times New Roman"/>
              </a:rPr>
              <a:t>(</a:t>
            </a:r>
            <a:endParaRPr baseline="13888" sz="1200">
              <a:latin typeface="Times New Roman"/>
              <a:cs typeface="Times New Roman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2582472" y="1300422"/>
            <a:ext cx="6096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50">
                <a:latin typeface="Times New Roman"/>
                <a:cs typeface="Times New Roman"/>
              </a:rPr>
              <a:t>)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1446939" y="1452405"/>
            <a:ext cx="20066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sz="800" spc="-25">
                <a:latin typeface="Times New Roman"/>
                <a:cs typeface="Times New Roman"/>
              </a:rPr>
              <a:t>∂</a:t>
            </a:r>
            <a:r>
              <a:rPr dirty="0" baseline="-20833" sz="1200" spc="-37" i="1">
                <a:latin typeface="Times New Roman"/>
                <a:cs typeface="Times New Roman"/>
              </a:rPr>
              <a:t>X</a:t>
            </a:r>
            <a:endParaRPr baseline="-20833" sz="1200">
              <a:latin typeface="Times New Roman"/>
              <a:cs typeface="Times New Roman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1445908" y="1572670"/>
            <a:ext cx="2174875" cy="39560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 marR="5080">
              <a:lnSpc>
                <a:spcPct val="151800"/>
              </a:lnSpc>
              <a:spcBef>
                <a:spcPts val="90"/>
              </a:spcBef>
            </a:pPr>
            <a:r>
              <a:rPr dirty="0" sz="800">
                <a:latin typeface="Times New Roman"/>
                <a:cs typeface="Times New Roman"/>
              </a:rPr>
              <a:t>donde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punto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discretización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h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calcula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como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parámetro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seleccionable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delta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X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).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3957952" y="1630819"/>
            <a:ext cx="179133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baseline="-13888" sz="1200" i="1">
                <a:latin typeface="Times New Roman"/>
                <a:cs typeface="Times New Roman"/>
              </a:rPr>
              <a:t>h</a:t>
            </a:r>
            <a:r>
              <a:rPr dirty="0" baseline="-13888" sz="1200" spc="97" i="1">
                <a:latin typeface="Times New Roman"/>
                <a:cs typeface="Times New Roman"/>
              </a:rPr>
              <a:t> </a:t>
            </a:r>
            <a:r>
              <a:rPr dirty="0" baseline="6944" sz="1200">
                <a:latin typeface="Times New Roman"/>
                <a:cs typeface="Times New Roman"/>
              </a:rPr>
              <a:t>=</a:t>
            </a:r>
            <a:r>
              <a:rPr dirty="0" baseline="6944" sz="1200" spc="97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max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(,</a:t>
            </a:r>
            <a:r>
              <a:rPr dirty="0" baseline="-13888" sz="1200" spc="-15" i="1">
                <a:latin typeface="Times New Roman"/>
                <a:cs typeface="Times New Roman"/>
              </a:rPr>
              <a:t>X</a:t>
            </a:r>
            <a:r>
              <a:rPr dirty="0" sz="800" spc="-10">
                <a:latin typeface="Times New Roman"/>
                <a:cs typeface="Times New Roman"/>
              </a:rPr>
              <a:t>10)</a:t>
            </a:r>
            <a:r>
              <a:rPr dirty="0" sz="800" spc="380">
                <a:latin typeface="Times New Roman"/>
                <a:cs typeface="Times New Roman"/>
              </a:rPr>
              <a:t> </a:t>
            </a:r>
            <a:r>
              <a:rPr dirty="0" baseline="61728" sz="675">
                <a:latin typeface="Times New Roman"/>
                <a:cs typeface="Times New Roman"/>
              </a:rPr>
              <a:t>-</a:t>
            </a:r>
            <a:r>
              <a:rPr dirty="0" baseline="61728" sz="675" spc="142">
                <a:latin typeface="Times New Roman"/>
                <a:cs typeface="Times New Roman"/>
              </a:rPr>
              <a:t> </a:t>
            </a:r>
            <a:r>
              <a:rPr dirty="0" baseline="38888" sz="750">
                <a:latin typeface="Times New Roman"/>
                <a:cs typeface="Times New Roman"/>
              </a:rPr>
              <a:t>6</a:t>
            </a:r>
            <a:r>
              <a:rPr dirty="0" baseline="38888" sz="750" spc="15">
                <a:latin typeface="Times New Roman"/>
                <a:cs typeface="Times New Roman"/>
              </a:rPr>
              <a:t> </a:t>
            </a:r>
            <a:r>
              <a:rPr dirty="0" baseline="38888" sz="750">
                <a:latin typeface="Times New Roman"/>
                <a:cs typeface="Times New Roman"/>
              </a:rPr>
              <a:t>6</a:t>
            </a:r>
            <a:r>
              <a:rPr dirty="0" baseline="38888" sz="750" spc="97">
                <a:latin typeface="Times New Roman"/>
                <a:cs typeface="Times New Roman"/>
              </a:rPr>
              <a:t> </a:t>
            </a:r>
            <a:r>
              <a:rPr dirty="0" baseline="6944" sz="1200">
                <a:latin typeface="Cambria Math"/>
                <a:cs typeface="Cambria Math"/>
              </a:rPr>
              <a:t>⋅</a:t>
            </a:r>
            <a:r>
              <a:rPr dirty="0" baseline="6944" sz="1200" spc="-67">
                <a:latin typeface="Cambria Math"/>
                <a:cs typeface="Cambria Math"/>
              </a:rPr>
              <a:t> </a:t>
            </a:r>
            <a:r>
              <a:rPr dirty="0" baseline="-13888" sz="1200" i="1">
                <a:latin typeface="Times New Roman"/>
                <a:cs typeface="Times New Roman"/>
              </a:rPr>
              <a:t>dx</a:t>
            </a:r>
            <a:r>
              <a:rPr dirty="0" baseline="-13888" sz="1200" spc="300" i="1">
                <a:latin typeface="Times New Roman"/>
                <a:cs typeface="Times New Roman"/>
              </a:rPr>
              <a:t>  </a:t>
            </a:r>
            <a:r>
              <a:rPr dirty="0" sz="800">
                <a:latin typeface="Times New Roman"/>
                <a:cs typeface="Times New Roman"/>
              </a:rPr>
              <a:t>donde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dx</a:t>
            </a:r>
            <a:r>
              <a:rPr dirty="0" sz="800" spc="1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un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1089080" y="2081480"/>
            <a:ext cx="5272405" cy="5245735"/>
          </a:xfrm>
          <a:prstGeom prst="rect">
            <a:avLst/>
          </a:prstGeom>
        </p:spPr>
        <p:txBody>
          <a:bodyPr wrap="square" lIns="0" tIns="285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25"/>
              </a:spcBef>
            </a:pPr>
            <a:r>
              <a:rPr dirty="0" sz="800">
                <a:latin typeface="Times New Roman"/>
                <a:cs typeface="Times New Roman"/>
              </a:rPr>
              <a:t>Si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n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número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variables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problema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optimización,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función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costo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debe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ser</a:t>
            </a:r>
            <a:endParaRPr sz="800">
              <a:latin typeface="Times New Roman"/>
              <a:cs typeface="Times New Roman"/>
            </a:endParaRPr>
          </a:p>
          <a:p>
            <a:pPr marL="12700" marR="70993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evaluado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2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n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+1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veces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cada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punto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solución.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calcula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ejecución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utilizando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PCVP.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número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iteración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define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manera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tanto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vaga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Método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degradado.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solución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pobre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punto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anterior,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algoritmo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retrocede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largo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gradiente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hasta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que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encuentra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solución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mejorada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entonces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incrementa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número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iteración.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algoritmo</a:t>
            </a:r>
            <a:r>
              <a:rPr dirty="0" sz="800" spc="7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genético</a:t>
            </a:r>
            <a:r>
              <a:rPr dirty="0" sz="800" spc="75" b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(GA)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basa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paquete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RiverSoft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AVG</a:t>
            </a:r>
            <a:endParaRPr sz="800">
              <a:latin typeface="Times New Roman"/>
              <a:cs typeface="Times New Roman"/>
            </a:endParaRPr>
          </a:p>
          <a:p>
            <a:pPr marL="12700" marR="115316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  <a:hlinkClick r:id="rId3"/>
              </a:rPr>
              <a:t>(www.RiverSoftAVG.com),</a:t>
            </a:r>
            <a:r>
              <a:rPr dirty="0" sz="800" spc="1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pero</a:t>
            </a:r>
            <a:r>
              <a:rPr dirty="0" sz="800" spc="1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modificado</a:t>
            </a:r>
            <a:r>
              <a:rPr dirty="0" sz="800" spc="114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1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manejar</a:t>
            </a:r>
            <a:r>
              <a:rPr dirty="0" sz="800" spc="114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mejor</a:t>
            </a:r>
            <a:r>
              <a:rPr dirty="0" sz="800" spc="1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1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restricciones</a:t>
            </a:r>
            <a:r>
              <a:rPr dirty="0" sz="800" spc="114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variables.</a:t>
            </a:r>
            <a:r>
              <a:rPr dirty="0" sz="800" spc="11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Esta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rutina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optimización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podría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necesitar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mejoras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desarrollo.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evolución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la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solución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soluciones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azar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(individuos)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unirlas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a</a:t>
            </a:r>
            <a:endParaRPr sz="800">
              <a:latin typeface="Times New Roman"/>
              <a:cs typeface="Times New Roman"/>
            </a:endParaRPr>
          </a:p>
          <a:p>
            <a:pPr marL="12700" marR="52197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obtener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nuevas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soluciones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proceso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selección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ser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aleatorio,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ruleta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(utilizando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método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acumulativo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distribución),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Torneo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(competencia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número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seleccionable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seleccionados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azar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rivales),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torneo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estocástico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(combinación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ruleta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torneo)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elitismo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(seleccione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solo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definió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mejor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porcentaje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población).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torneo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5-10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rivales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un</a:t>
            </a:r>
            <a:endParaRPr sz="800">
              <a:latin typeface="Times New Roman"/>
              <a:cs typeface="Times New Roman"/>
            </a:endParaRPr>
          </a:p>
          <a:p>
            <a:pPr marL="12700" marR="1068070">
              <a:lnSpc>
                <a:spcPct val="112500"/>
              </a:lnSpc>
              <a:spcBef>
                <a:spcPts val="10"/>
              </a:spcBef>
            </a:pPr>
            <a:r>
              <a:rPr dirty="0" sz="800">
                <a:latin typeface="Times New Roman"/>
                <a:cs typeface="Times New Roman"/>
              </a:rPr>
              <a:t>punto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partida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razonable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debe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tamaño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población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(máximo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1000)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y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parámetro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crítico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depende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problema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número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variables.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usuario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También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debe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resolución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8,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16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32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bits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disponibles.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necesita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más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desarrollo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permitir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valores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enteros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resoluciones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arbitrarias.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Hasta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veinte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función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costo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evaluaciones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realizan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paralelo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utilizando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PCVP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ATP.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6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método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recocido</a:t>
            </a:r>
            <a:r>
              <a:rPr dirty="0" sz="800" spc="7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Simplex</a:t>
            </a:r>
            <a:r>
              <a:rPr dirty="0" sz="800" spc="75" b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(SA)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implementa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partir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recetas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numéricas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[17].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basado</a:t>
            </a:r>
            <a:endParaRPr sz="800">
              <a:latin typeface="Times New Roman"/>
              <a:cs typeface="Times New Roman"/>
            </a:endParaRPr>
          </a:p>
          <a:p>
            <a:pPr marL="12700" marR="474980">
              <a:lnSpc>
                <a:spcPct val="113799"/>
              </a:lnSpc>
            </a:pPr>
            <a:r>
              <a:rPr dirty="0" sz="800" spc="10">
                <a:latin typeface="Times New Roman"/>
                <a:cs typeface="Times New Roman"/>
              </a:rPr>
              <a:t>en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el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algoritmo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simplex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Nelder-Mead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con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un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comportamiento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aleatorio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agregado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reducido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gradualmente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(recocido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simulado).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algoritmo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también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utiliza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posible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conjunto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puntos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grande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(llamado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población)</a:t>
            </a:r>
            <a:endParaRPr sz="800">
              <a:latin typeface="Times New Roman"/>
              <a:cs typeface="Times New Roman"/>
            </a:endParaRPr>
          </a:p>
          <a:p>
            <a:pPr marL="12700" marR="187325">
              <a:lnSpc>
                <a:spcPct val="108400"/>
              </a:lnSpc>
              <a:spcBef>
                <a:spcPts val="50"/>
              </a:spcBef>
            </a:pP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soportar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mutación.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todos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parámetros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control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puestos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cero,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algoritmo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simplemente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reduce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método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clásico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Nelder-Mead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simplex.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método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basa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evaluaciones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funciones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y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 spc="10">
                <a:latin typeface="Times New Roman"/>
                <a:cs typeface="Times New Roman"/>
              </a:rPr>
              <a:t>CALCULADORA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BOLSILLO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por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lo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tanto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no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se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utiliza.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Dado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que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un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solo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caso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se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ejecuta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través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para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cada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evaluación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función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costos,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método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tiene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potencial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extenderse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incluir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otros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variables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definidas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dentro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variables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globales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($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Parameter).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 b="1">
                <a:latin typeface="Times New Roman"/>
                <a:cs typeface="Times New Roman"/>
              </a:rPr>
              <a:t>5.11.2</a:t>
            </a:r>
            <a:r>
              <a:rPr dirty="0" sz="800" spc="5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Función</a:t>
            </a:r>
            <a:r>
              <a:rPr dirty="0" sz="800" spc="5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</a:t>
            </a:r>
            <a:r>
              <a:rPr dirty="0" sz="800" spc="55" b="1">
                <a:latin typeface="Times New Roman"/>
                <a:cs typeface="Times New Roman"/>
              </a:rPr>
              <a:t> </a:t>
            </a:r>
            <a:r>
              <a:rPr dirty="0" sz="800" spc="-20" b="1">
                <a:latin typeface="Times New Roman"/>
                <a:cs typeface="Times New Roman"/>
              </a:rPr>
              <a:t>costo</a:t>
            </a:r>
            <a:endParaRPr sz="800">
              <a:latin typeface="Times New Roman"/>
              <a:cs typeface="Times New Roman"/>
            </a:endParaRPr>
          </a:p>
          <a:p>
            <a:pPr marL="12700" marR="962025">
              <a:lnSpc>
                <a:spcPct val="113799"/>
              </a:lnSpc>
              <a:spcBef>
                <a:spcPts val="55"/>
              </a:spcBef>
            </a:pPr>
            <a:r>
              <a:rPr dirty="0" sz="800" spc="10">
                <a:latin typeface="Times New Roman"/>
                <a:cs typeface="Times New Roman"/>
              </a:rPr>
              <a:t>Se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introduce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una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función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costo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propósito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general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en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MODELOS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llamada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WRITEMAXMIN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versión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5.6.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idea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extraer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valor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único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simulación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escribir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Lis-file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léelo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cuando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termine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simulación.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valor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único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máximo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o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mínimo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señal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xout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tiempo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Tlimit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hasta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final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simulación.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modelo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tiene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ampliar.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también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toma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parámetro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 i="1">
                <a:latin typeface="Times New Roman"/>
                <a:cs typeface="Times New Roman"/>
              </a:rPr>
              <a:t>AsFuncOf</a:t>
            </a:r>
            <a:endParaRPr sz="800">
              <a:latin typeface="Times New Roman"/>
              <a:cs typeface="Times New Roman"/>
            </a:endParaRPr>
          </a:p>
          <a:p>
            <a:pPr marL="12700" marR="1200150">
              <a:lnSpc>
                <a:spcPct val="113799"/>
              </a:lnSpc>
            </a:pPr>
            <a:r>
              <a:rPr dirty="0" sz="800" spc="10">
                <a:latin typeface="Times New Roman"/>
                <a:cs typeface="Times New Roman"/>
              </a:rPr>
              <a:t>y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si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esto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asigna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una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variable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WRITEMAXMIN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escribe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salida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en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función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estos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datos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parámetro.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AsFuncOf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número,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simplemente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reemplaza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número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simulación.</a:t>
            </a:r>
            <a:endParaRPr sz="800">
              <a:latin typeface="Times New Roman"/>
              <a:cs typeface="Times New Roman"/>
            </a:endParaRPr>
          </a:p>
        </p:txBody>
      </p:sp>
      <p:grpSp>
        <p:nvGrpSpPr>
          <p:cNvPr id="18" name="object 18" descr=""/>
          <p:cNvGrpSpPr/>
          <p:nvPr/>
        </p:nvGrpSpPr>
        <p:grpSpPr>
          <a:xfrm>
            <a:off x="368299" y="7993722"/>
            <a:ext cx="594995" cy="13335"/>
            <a:chOff x="368299" y="7993722"/>
            <a:chExt cx="594995" cy="13335"/>
          </a:xfrm>
        </p:grpSpPr>
        <p:sp>
          <p:nvSpPr>
            <p:cNvPr id="19" name="object 19" descr=""/>
            <p:cNvSpPr/>
            <p:nvPr/>
          </p:nvSpPr>
          <p:spPr>
            <a:xfrm>
              <a:off x="368299" y="7993722"/>
              <a:ext cx="594995" cy="6985"/>
            </a:xfrm>
            <a:custGeom>
              <a:avLst/>
              <a:gdLst/>
              <a:ahLst/>
              <a:cxnLst/>
              <a:rect l="l" t="t" r="r" b="b"/>
              <a:pathLst>
                <a:path w="594994" h="6984">
                  <a:moveTo>
                    <a:pt x="594713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594713" y="0"/>
                  </a:lnTo>
                  <a:lnTo>
                    <a:pt x="594713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 descr=""/>
            <p:cNvSpPr/>
            <p:nvPr/>
          </p:nvSpPr>
          <p:spPr>
            <a:xfrm>
              <a:off x="368287" y="7993722"/>
              <a:ext cx="594995" cy="13335"/>
            </a:xfrm>
            <a:custGeom>
              <a:avLst/>
              <a:gdLst/>
              <a:ahLst/>
              <a:cxnLst/>
              <a:rect l="l" t="t" r="r" b="b"/>
              <a:pathLst>
                <a:path w="594994" h="13334">
                  <a:moveTo>
                    <a:pt x="594715" y="0"/>
                  </a:moveTo>
                  <a:lnTo>
                    <a:pt x="588111" y="6604"/>
                  </a:lnTo>
                  <a:lnTo>
                    <a:pt x="0" y="6604"/>
                  </a:lnTo>
                  <a:lnTo>
                    <a:pt x="0" y="13220"/>
                  </a:lnTo>
                  <a:lnTo>
                    <a:pt x="588111" y="13220"/>
                  </a:lnTo>
                  <a:lnTo>
                    <a:pt x="594715" y="13220"/>
                  </a:lnTo>
                  <a:lnTo>
                    <a:pt x="594715" y="6604"/>
                  </a:lnTo>
                  <a:lnTo>
                    <a:pt x="594715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 descr=""/>
            <p:cNvSpPr/>
            <p:nvPr/>
          </p:nvSpPr>
          <p:spPr>
            <a:xfrm>
              <a:off x="368299" y="7993722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4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2" name="object 22" descr=""/>
          <p:cNvSpPr txBox="1"/>
          <p:nvPr/>
        </p:nvSpPr>
        <p:spPr>
          <a:xfrm>
            <a:off x="378108" y="8053727"/>
            <a:ext cx="5778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Página</a:t>
            </a:r>
            <a:r>
              <a:rPr dirty="0" sz="800" spc="8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198</a:t>
            </a:r>
            <a:endParaRPr sz="800">
              <a:latin typeface="Arial"/>
              <a:cs typeface="Arial"/>
            </a:endParaRPr>
          </a:p>
        </p:txBody>
      </p:sp>
      <p:sp>
        <p:nvSpPr>
          <p:cNvPr id="24" name="object 24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25" name="object 25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167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23" name="object 23" descr=""/>
          <p:cNvSpPr txBox="1"/>
          <p:nvPr/>
        </p:nvSpPr>
        <p:spPr>
          <a:xfrm>
            <a:off x="831370" y="8225533"/>
            <a:ext cx="4887595" cy="70739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algn="r" marR="37211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8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avanzado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4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 spc="10">
                <a:latin typeface="Times New Roman"/>
                <a:cs typeface="Times New Roman"/>
              </a:rPr>
              <a:t>WRITEMAXMIN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admite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múltiples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ejecuciones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través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CALCULADORA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BOLSILLO.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La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selección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la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figura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5.72.</a:t>
            </a:r>
            <a:endParaRPr sz="8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6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935015" y="165100"/>
            <a:ext cx="5226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5" name="object 5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678"/>
                  </a:lnTo>
                  <a:lnTo>
                    <a:pt x="142755" y="98678"/>
                  </a:lnTo>
                  <a:lnTo>
                    <a:pt x="136180" y="99986"/>
                  </a:lnTo>
                  <a:lnTo>
                    <a:pt x="104587" y="124182"/>
                  </a:lnTo>
                  <a:lnTo>
                    <a:pt x="98048" y="143385"/>
                  </a:lnTo>
                  <a:lnTo>
                    <a:pt x="98048" y="569274"/>
                  </a:lnTo>
                  <a:lnTo>
                    <a:pt x="117977" y="603718"/>
                  </a:lnTo>
                  <a:lnTo>
                    <a:pt x="142755" y="613981"/>
                  </a:lnTo>
                  <a:lnTo>
                    <a:pt x="1886711" y="613981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3981"/>
                  </a:moveTo>
                  <a:lnTo>
                    <a:pt x="1744971" y="613981"/>
                  </a:lnTo>
                  <a:lnTo>
                    <a:pt x="1751545" y="612673"/>
                  </a:lnTo>
                  <a:lnTo>
                    <a:pt x="1764174" y="607442"/>
                  </a:lnTo>
                  <a:lnTo>
                    <a:pt x="1788370" y="575849"/>
                  </a:lnTo>
                  <a:lnTo>
                    <a:pt x="1789678" y="569274"/>
                  </a:lnTo>
                  <a:lnTo>
                    <a:pt x="1789678" y="143385"/>
                  </a:lnTo>
                  <a:lnTo>
                    <a:pt x="1769748" y="108942"/>
                  </a:lnTo>
                  <a:lnTo>
                    <a:pt x="1744971" y="98678"/>
                  </a:lnTo>
                  <a:lnTo>
                    <a:pt x="1886711" y="98678"/>
                  </a:lnTo>
                  <a:lnTo>
                    <a:pt x="1886711" y="613981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932176" y="500414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1982" y="528634"/>
                  </a:moveTo>
                  <a:lnTo>
                    <a:pt x="52863" y="528634"/>
                  </a:lnTo>
                  <a:lnTo>
                    <a:pt x="49392" y="528502"/>
                  </a:lnTo>
                  <a:lnTo>
                    <a:pt x="23493" y="519449"/>
                  </a:lnTo>
                  <a:lnTo>
                    <a:pt x="20607" y="517665"/>
                  </a:lnTo>
                  <a:lnTo>
                    <a:pt x="338" y="482510"/>
                  </a:lnTo>
                  <a:lnTo>
                    <a:pt x="0" y="479207"/>
                  </a:lnTo>
                  <a:lnTo>
                    <a:pt x="0" y="475770"/>
                  </a:lnTo>
                  <a:lnTo>
                    <a:pt x="0" y="49361"/>
                  </a:lnTo>
                  <a:lnTo>
                    <a:pt x="17937" y="12885"/>
                  </a:lnTo>
                  <a:lnTo>
                    <a:pt x="52863" y="0"/>
                  </a:lnTo>
                  <a:lnTo>
                    <a:pt x="1651982" y="0"/>
                  </a:lnTo>
                  <a:lnTo>
                    <a:pt x="1691816" y="17775"/>
                  </a:lnTo>
                  <a:lnTo>
                    <a:pt x="1704845" y="49361"/>
                  </a:lnTo>
                  <a:lnTo>
                    <a:pt x="1704845" y="479207"/>
                  </a:lnTo>
                  <a:lnTo>
                    <a:pt x="1686907" y="515550"/>
                  </a:lnTo>
                  <a:lnTo>
                    <a:pt x="1655453" y="528502"/>
                  </a:lnTo>
                  <a:lnTo>
                    <a:pt x="1651982" y="52863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171"/>
              <a:ext cx="145374" cy="145374"/>
            </a:xfrm>
            <a:prstGeom prst="rect">
              <a:avLst/>
            </a:prstGeom>
          </p:spPr>
        </p:pic>
      </p:grpSp>
      <p:sp>
        <p:nvSpPr>
          <p:cNvPr id="8" name="object 8" descr=""/>
          <p:cNvSpPr txBox="1"/>
          <p:nvPr/>
        </p:nvSpPr>
        <p:spPr>
          <a:xfrm>
            <a:off x="3519868" y="811520"/>
            <a:ext cx="52959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10">
                <a:latin typeface="Arial MT"/>
                <a:cs typeface="Arial MT"/>
              </a:rPr>
              <a:t>Traduciendo...</a:t>
            </a:r>
            <a:endParaRPr sz="600">
              <a:latin typeface="Arial MT"/>
              <a:cs typeface="Arial MT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831370" y="5767467"/>
            <a:ext cx="1841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198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4611106" y="5787290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831370" y="1736630"/>
            <a:ext cx="5128260" cy="384619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5.72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Función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costo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WRITEMAXMIN.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800" b="1">
                <a:latin typeface="Times New Roman"/>
                <a:cs typeface="Times New Roman"/>
              </a:rPr>
              <a:t>5.11.3</a:t>
            </a:r>
            <a:r>
              <a:rPr dirty="0" sz="800" spc="5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Diálogo</a:t>
            </a:r>
            <a:r>
              <a:rPr dirty="0" sz="800" spc="5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</a:t>
            </a:r>
            <a:r>
              <a:rPr dirty="0" sz="800" spc="55" b="1">
                <a:latin typeface="Times New Roman"/>
                <a:cs typeface="Times New Roman"/>
              </a:rPr>
              <a:t> </a:t>
            </a:r>
            <a:r>
              <a:rPr dirty="0" sz="800" spc="-10" b="1">
                <a:latin typeface="Times New Roman"/>
                <a:cs typeface="Times New Roman"/>
              </a:rPr>
              <a:t>optimización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7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571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Optimización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encuentra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ATP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Optimización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tiene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configurar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caso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datos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almacena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proyecto.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variables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x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500">
                <a:latin typeface="Times New Roman"/>
                <a:cs typeface="Times New Roman"/>
              </a:rPr>
              <a:t>1</a:t>
            </a:r>
            <a:r>
              <a:rPr dirty="0" sz="500" spc="12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x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500" i="1">
                <a:latin typeface="Times New Roman"/>
                <a:cs typeface="Times New Roman"/>
              </a:rPr>
              <a:t>n</a:t>
            </a:r>
            <a:r>
              <a:rPr dirty="0" sz="500" spc="13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eligen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haciendo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10" i="1">
                <a:latin typeface="Times New Roman"/>
                <a:cs typeface="Times New Roman"/>
              </a:rPr>
              <a:t>Variables</a:t>
            </a:r>
            <a:endParaRPr sz="800">
              <a:latin typeface="Times New Roman"/>
              <a:cs typeface="Times New Roman"/>
            </a:endParaRPr>
          </a:p>
          <a:p>
            <a:pPr marL="12700" marR="7556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columna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seleccionando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variable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disponible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combinado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aparece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izquierda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Figura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5.73.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también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tiene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restricciones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Mínimo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Máximo.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objeto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 spc="10">
                <a:latin typeface="Times New Roman"/>
                <a:cs typeface="Times New Roman"/>
              </a:rPr>
              <a:t>La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función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debe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seleccionarse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entre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los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componentes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WRITEMAXMIN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disponibles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en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el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circuito.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los</a:t>
            </a:r>
            <a:endParaRPr sz="800">
              <a:latin typeface="Times New Roman"/>
              <a:cs typeface="Times New Roman"/>
            </a:endParaRPr>
          </a:p>
          <a:p>
            <a:pPr marL="12700" marR="41275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seleccionar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minimizar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maximizar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seleccionar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método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solución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(Algoritmo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genético,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Método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gradiente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recocido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simplex).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campo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Max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iter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número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máximo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iteraciones.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algoritmo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solución.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algoritmo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genético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varias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especiales.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tamaño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población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un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parámetro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crítico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número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bajo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producirá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resultado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degenerado,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mientras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número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demasiado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alto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producirá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desperdicio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tiempo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cálculo.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número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máximo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permitido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1000.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resolución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requerida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depende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rango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seleccionado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(Max-Min).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todos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modos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recomienda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cambiar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a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método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degradado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ajustar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resolución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8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bits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(255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pasos)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normalmente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suficiente.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los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345"/>
              </a:spcBef>
            </a:pPr>
            <a:r>
              <a:rPr dirty="0" sz="800" i="1">
                <a:latin typeface="Times New Roman"/>
                <a:cs typeface="Times New Roman"/>
              </a:rPr>
              <a:t>El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conteo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población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resolución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cambiar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proceso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optimización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(Continuar).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los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i="1">
                <a:latin typeface="Times New Roman"/>
                <a:cs typeface="Times New Roman"/>
              </a:rPr>
              <a:t>La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probabilidad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cruce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debe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establecerse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número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(&lt;1)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alternativa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clonación.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los</a:t>
            </a:r>
            <a:endParaRPr sz="800">
              <a:latin typeface="Times New Roman"/>
              <a:cs typeface="Times New Roman"/>
            </a:endParaRPr>
          </a:p>
          <a:p>
            <a:pPr marL="12700" marR="735330">
              <a:lnSpc>
                <a:spcPts val="880"/>
              </a:lnSpc>
              <a:spcBef>
                <a:spcPts val="229"/>
              </a:spcBef>
            </a:pPr>
            <a:r>
              <a:rPr dirty="0" sz="800" i="1">
                <a:latin typeface="Times New Roman"/>
                <a:cs typeface="Times New Roman"/>
              </a:rPr>
              <a:t>Las</a:t>
            </a:r>
            <a:r>
              <a:rPr dirty="0" sz="800" spc="8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probabilidades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inversión</a:t>
            </a:r>
            <a:r>
              <a:rPr dirty="0" sz="800" spc="9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mutación</a:t>
            </a:r>
            <a:r>
              <a:rPr dirty="0" sz="800" spc="8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deben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establecerse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números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bajos,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depende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de</a:t>
            </a:r>
            <a:r>
              <a:rPr dirty="0" sz="800" spc="10">
                <a:latin typeface="Times New Roman"/>
                <a:cs typeface="Times New Roman"/>
              </a:rPr>
              <a:t> Complejidad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del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problema.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Los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números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altos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reducirán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considerablemente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la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convergencia.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los</a:t>
            </a:r>
            <a:endParaRPr sz="800">
              <a:latin typeface="Times New Roman"/>
              <a:cs typeface="Times New Roman"/>
            </a:endParaRPr>
          </a:p>
          <a:p>
            <a:pPr marL="12700" marR="600710">
              <a:lnSpc>
                <a:spcPts val="880"/>
              </a:lnSpc>
              <a:spcBef>
                <a:spcPts val="425"/>
              </a:spcBef>
            </a:pPr>
            <a:r>
              <a:rPr dirty="0" sz="800" i="1">
                <a:latin typeface="Times New Roman"/>
                <a:cs typeface="Times New Roman"/>
              </a:rPr>
              <a:t>El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conteo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rivales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torneos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debe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establecerse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valor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medio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(2-10).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gran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número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aquí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hará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abordar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elitismo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fuerte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posibles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soluciones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degeneradas.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opción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Preserve</a:t>
            </a:r>
            <a:r>
              <a:rPr dirty="0" sz="800" spc="85" i="1">
                <a:latin typeface="Times New Roman"/>
                <a:cs typeface="Times New Roman"/>
              </a:rPr>
              <a:t> </a:t>
            </a:r>
            <a:r>
              <a:rPr dirty="0" sz="800" spc="-10" i="1">
                <a:latin typeface="Times New Roman"/>
                <a:cs typeface="Times New Roman"/>
              </a:rPr>
              <a:t>fittest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800">
                <a:latin typeface="Times New Roman"/>
                <a:cs typeface="Times New Roman"/>
              </a:rPr>
              <a:t>simplemente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copie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individuo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apto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próxima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generación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(elitismo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débil).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selección</a:t>
            </a:r>
            <a:r>
              <a:rPr dirty="0" sz="800" spc="85" i="1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preferida</a:t>
            </a:r>
            <a:endParaRPr sz="800">
              <a:latin typeface="Times New Roman"/>
              <a:cs typeface="Times New Roman"/>
            </a:endParaRPr>
          </a:p>
          <a:p>
            <a:pPr marL="12700" marR="1235075">
              <a:lnSpc>
                <a:spcPts val="880"/>
              </a:lnSpc>
              <a:spcBef>
                <a:spcPts val="439"/>
              </a:spcBef>
            </a:pPr>
            <a:r>
              <a:rPr dirty="0" sz="800" i="1">
                <a:latin typeface="Times New Roman"/>
                <a:cs typeface="Times New Roman"/>
              </a:rPr>
              <a:t>El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método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tipos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torneo.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elitismo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seleccionar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hacia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final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la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proceso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optimización</a:t>
            </a:r>
            <a:endParaRPr sz="800">
              <a:latin typeface="Times New Roman"/>
              <a:cs typeface="Times New Roman"/>
            </a:endParaRPr>
          </a:p>
        </p:txBody>
      </p:sp>
      <p:grpSp>
        <p:nvGrpSpPr>
          <p:cNvPr id="12" name="object 12" descr=""/>
          <p:cNvGrpSpPr/>
          <p:nvPr/>
        </p:nvGrpSpPr>
        <p:grpSpPr>
          <a:xfrm>
            <a:off x="368299" y="6374863"/>
            <a:ext cx="502284" cy="13335"/>
            <a:chOff x="368299" y="6374863"/>
            <a:chExt cx="502284" cy="13335"/>
          </a:xfrm>
        </p:grpSpPr>
        <p:sp>
          <p:nvSpPr>
            <p:cNvPr id="13" name="object 13" descr=""/>
            <p:cNvSpPr/>
            <p:nvPr/>
          </p:nvSpPr>
          <p:spPr>
            <a:xfrm>
              <a:off x="368299" y="6374863"/>
              <a:ext cx="502284" cy="6985"/>
            </a:xfrm>
            <a:custGeom>
              <a:avLst/>
              <a:gdLst/>
              <a:ahLst/>
              <a:cxnLst/>
              <a:rect l="l" t="t" r="r" b="b"/>
              <a:pathLst>
                <a:path w="502284" h="6985">
                  <a:moveTo>
                    <a:pt x="502202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502202" y="0"/>
                  </a:lnTo>
                  <a:lnTo>
                    <a:pt x="502202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368287" y="6374866"/>
              <a:ext cx="502284" cy="13335"/>
            </a:xfrm>
            <a:custGeom>
              <a:avLst/>
              <a:gdLst/>
              <a:ahLst/>
              <a:cxnLst/>
              <a:rect l="l" t="t" r="r" b="b"/>
              <a:pathLst>
                <a:path w="502284" h="13335">
                  <a:moveTo>
                    <a:pt x="502208" y="0"/>
                  </a:moveTo>
                  <a:lnTo>
                    <a:pt x="495604" y="6604"/>
                  </a:lnTo>
                  <a:lnTo>
                    <a:pt x="0" y="6604"/>
                  </a:lnTo>
                  <a:lnTo>
                    <a:pt x="0" y="13220"/>
                  </a:lnTo>
                  <a:lnTo>
                    <a:pt x="495604" y="13220"/>
                  </a:lnTo>
                  <a:lnTo>
                    <a:pt x="502208" y="13220"/>
                  </a:lnTo>
                  <a:lnTo>
                    <a:pt x="502208" y="6604"/>
                  </a:lnTo>
                  <a:lnTo>
                    <a:pt x="502208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368299" y="6374863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6" name="object 16" descr=""/>
          <p:cNvSpPr txBox="1"/>
          <p:nvPr/>
        </p:nvSpPr>
        <p:spPr>
          <a:xfrm>
            <a:off x="379553" y="6434868"/>
            <a:ext cx="48450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Page</a:t>
            </a:r>
            <a:r>
              <a:rPr dirty="0" sz="800" spc="6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199</a:t>
            </a:r>
            <a:endParaRPr sz="800">
              <a:latin typeface="Arial"/>
              <a:cs typeface="Arial"/>
            </a:endParaRPr>
          </a:p>
        </p:txBody>
      </p:sp>
      <p:sp>
        <p:nvSpPr>
          <p:cNvPr id="19" name="object 19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20" name="object 20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167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17" name="object 17" descr=""/>
          <p:cNvSpPr txBox="1"/>
          <p:nvPr/>
        </p:nvSpPr>
        <p:spPr>
          <a:xfrm>
            <a:off x="4769696" y="6606674"/>
            <a:ext cx="83375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8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avanzado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1089080" y="9256454"/>
            <a:ext cx="5125720" cy="84010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5.73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optimización.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2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Método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degradado,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debe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límite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convergencia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eps_x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paso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dicretización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pulg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unidad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delta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X.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pasos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prueba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intermedios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cuentan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Max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iter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también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tiene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punto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partida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columna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Mejor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ajuste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(si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blanco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promedio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Mínimo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y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Máximo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supone).</a:t>
            </a:r>
            <a:endParaRPr sz="8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6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3" name="object 3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4" name="object 4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488"/>
                  </a:lnTo>
                  <a:lnTo>
                    <a:pt x="142755" y="98488"/>
                  </a:lnTo>
                  <a:lnTo>
                    <a:pt x="136180" y="99796"/>
                  </a:lnTo>
                  <a:lnTo>
                    <a:pt x="104587" y="123991"/>
                  </a:lnTo>
                  <a:lnTo>
                    <a:pt x="98048" y="143195"/>
                  </a:lnTo>
                  <a:lnTo>
                    <a:pt x="98048" y="569274"/>
                  </a:lnTo>
                  <a:lnTo>
                    <a:pt x="117977" y="603718"/>
                  </a:lnTo>
                  <a:lnTo>
                    <a:pt x="142755" y="613981"/>
                  </a:lnTo>
                  <a:lnTo>
                    <a:pt x="1886711" y="613981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3981"/>
                  </a:moveTo>
                  <a:lnTo>
                    <a:pt x="1744971" y="613981"/>
                  </a:lnTo>
                  <a:lnTo>
                    <a:pt x="1751545" y="612673"/>
                  </a:lnTo>
                  <a:lnTo>
                    <a:pt x="1764174" y="607442"/>
                  </a:lnTo>
                  <a:lnTo>
                    <a:pt x="1788370" y="575849"/>
                  </a:lnTo>
                  <a:lnTo>
                    <a:pt x="1789678" y="569274"/>
                  </a:lnTo>
                  <a:lnTo>
                    <a:pt x="1789678" y="143195"/>
                  </a:lnTo>
                  <a:lnTo>
                    <a:pt x="1769748" y="108751"/>
                  </a:lnTo>
                  <a:lnTo>
                    <a:pt x="1744971" y="98488"/>
                  </a:lnTo>
                  <a:lnTo>
                    <a:pt x="1886711" y="98488"/>
                  </a:lnTo>
                  <a:lnTo>
                    <a:pt x="1886711" y="613981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2932176" y="500315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1982" y="528634"/>
                  </a:moveTo>
                  <a:lnTo>
                    <a:pt x="52863" y="528634"/>
                  </a:lnTo>
                  <a:lnTo>
                    <a:pt x="49392" y="528502"/>
                  </a:lnTo>
                  <a:lnTo>
                    <a:pt x="13028" y="510594"/>
                  </a:lnTo>
                  <a:lnTo>
                    <a:pt x="0" y="479074"/>
                  </a:lnTo>
                  <a:lnTo>
                    <a:pt x="0" y="475770"/>
                  </a:lnTo>
                  <a:lnTo>
                    <a:pt x="0" y="49361"/>
                  </a:lnTo>
                  <a:lnTo>
                    <a:pt x="17937" y="12885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841"/>
                  </a:lnTo>
                  <a:lnTo>
                    <a:pt x="1704845" y="49361"/>
                  </a:lnTo>
                  <a:lnTo>
                    <a:pt x="1704845" y="479074"/>
                  </a:lnTo>
                  <a:lnTo>
                    <a:pt x="1686907" y="515418"/>
                  </a:lnTo>
                  <a:lnTo>
                    <a:pt x="1655453" y="528502"/>
                  </a:lnTo>
                  <a:lnTo>
                    <a:pt x="1651982" y="52863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" name="object 6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5980"/>
              <a:ext cx="145374" cy="145374"/>
            </a:xfrm>
            <a:prstGeom prst="rect">
              <a:avLst/>
            </a:prstGeom>
          </p:spPr>
        </p:pic>
      </p:grpSp>
      <p:sp>
        <p:nvSpPr>
          <p:cNvPr id="7" name="object 7" descr=""/>
          <p:cNvSpPr txBox="1"/>
          <p:nvPr/>
        </p:nvSpPr>
        <p:spPr>
          <a:xfrm>
            <a:off x="1063680" y="165100"/>
            <a:ext cx="4718050" cy="13538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883535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  <a:p>
            <a:pPr marL="38100">
              <a:lnSpc>
                <a:spcPct val="100000"/>
              </a:lnSpc>
              <a:spcBef>
                <a:spcPts val="880"/>
              </a:spcBef>
            </a:pPr>
            <a:r>
              <a:rPr dirty="0" sz="800" spc="-355">
                <a:latin typeface="Times New Roman"/>
                <a:cs typeface="Times New Roman"/>
              </a:rPr>
              <a:t>e</a:t>
            </a:r>
            <a:r>
              <a:rPr dirty="0" baseline="27777" sz="1200" spc="-142">
                <a:latin typeface="Times New Roman"/>
                <a:cs typeface="Times New Roman"/>
              </a:rPr>
              <a:t>P</a:t>
            </a:r>
            <a:r>
              <a:rPr dirty="0" sz="800" spc="-315">
                <a:latin typeface="Times New Roman"/>
                <a:cs typeface="Times New Roman"/>
              </a:rPr>
              <a:t>v</a:t>
            </a:r>
            <a:r>
              <a:rPr dirty="0" baseline="27777" sz="1200" spc="-75">
                <a:latin typeface="Times New Roman"/>
                <a:cs typeface="Times New Roman"/>
              </a:rPr>
              <a:t>a</a:t>
            </a:r>
            <a:r>
              <a:rPr dirty="0" sz="800" spc="-310">
                <a:latin typeface="Times New Roman"/>
                <a:cs typeface="Times New Roman"/>
              </a:rPr>
              <a:t>a</a:t>
            </a:r>
            <a:r>
              <a:rPr dirty="0" baseline="27777" sz="1200">
                <a:latin typeface="Times New Roman"/>
                <a:cs typeface="Times New Roman"/>
              </a:rPr>
              <a:t>r</a:t>
            </a:r>
            <a:r>
              <a:rPr dirty="0" baseline="27777" sz="1200" spc="-465">
                <a:latin typeface="Times New Roman"/>
                <a:cs typeface="Times New Roman"/>
              </a:rPr>
              <a:t>a</a:t>
            </a:r>
            <a:r>
              <a:rPr dirty="0" sz="800">
                <a:latin typeface="Times New Roman"/>
                <a:cs typeface="Times New Roman"/>
              </a:rPr>
              <a:t>l</a:t>
            </a:r>
            <a:r>
              <a:rPr dirty="0" sz="800" spc="-120">
                <a:latin typeface="Times New Roman"/>
                <a:cs typeface="Times New Roman"/>
              </a:rPr>
              <a:t>u</a:t>
            </a:r>
            <a:r>
              <a:rPr dirty="0" baseline="27777" sz="1200" spc="-367">
                <a:latin typeface="Times New Roman"/>
                <a:cs typeface="Times New Roman"/>
              </a:rPr>
              <a:t>e</a:t>
            </a:r>
            <a:r>
              <a:rPr dirty="0" sz="800" spc="-114">
                <a:latin typeface="Times New Roman"/>
                <a:cs typeface="Times New Roman"/>
              </a:rPr>
              <a:t>a</a:t>
            </a:r>
            <a:r>
              <a:rPr dirty="0" baseline="27777" sz="1200" spc="-179">
                <a:latin typeface="Times New Roman"/>
                <a:cs typeface="Times New Roman"/>
              </a:rPr>
              <a:t>l</a:t>
            </a:r>
            <a:r>
              <a:rPr dirty="0" sz="800" spc="-95">
                <a:latin typeface="Times New Roman"/>
                <a:cs typeface="Times New Roman"/>
              </a:rPr>
              <a:t>d</a:t>
            </a:r>
            <a:r>
              <a:rPr dirty="0" baseline="27777" sz="1200" spc="-817">
                <a:latin typeface="Times New Roman"/>
                <a:cs typeface="Times New Roman"/>
              </a:rPr>
              <a:t>m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305">
                <a:latin typeface="Times New Roman"/>
                <a:cs typeface="Times New Roman"/>
              </a:rPr>
              <a:t> </a:t>
            </a:r>
            <a:r>
              <a:rPr dirty="0" baseline="27777" sz="1200" spc="-442">
                <a:latin typeface="Times New Roman"/>
                <a:cs typeface="Times New Roman"/>
              </a:rPr>
              <a:t>é</a:t>
            </a:r>
            <a:r>
              <a:rPr dirty="0" sz="800" spc="-120">
                <a:latin typeface="Times New Roman"/>
                <a:cs typeface="Times New Roman"/>
              </a:rPr>
              <a:t>p</a:t>
            </a:r>
            <a:r>
              <a:rPr dirty="0" baseline="27777" sz="1200" spc="-179">
                <a:latin typeface="Times New Roman"/>
                <a:cs typeface="Times New Roman"/>
              </a:rPr>
              <a:t>t</a:t>
            </a:r>
            <a:r>
              <a:rPr dirty="0" sz="800" spc="-245">
                <a:latin typeface="Times New Roman"/>
                <a:cs typeface="Times New Roman"/>
              </a:rPr>
              <a:t>a</a:t>
            </a:r>
            <a:r>
              <a:rPr dirty="0" baseline="27777" sz="1200" spc="-240">
                <a:latin typeface="Times New Roman"/>
                <a:cs typeface="Times New Roman"/>
              </a:rPr>
              <a:t>o</a:t>
            </a:r>
            <a:r>
              <a:rPr dirty="0" sz="800" spc="-110">
                <a:latin typeface="Times New Roman"/>
                <a:cs typeface="Times New Roman"/>
              </a:rPr>
              <a:t>r</a:t>
            </a:r>
            <a:r>
              <a:rPr dirty="0" baseline="27777" sz="1200" spc="-442">
                <a:latin typeface="Times New Roman"/>
                <a:cs typeface="Times New Roman"/>
              </a:rPr>
              <a:t>d</a:t>
            </a:r>
            <a:r>
              <a:rPr dirty="0" sz="800" spc="-70">
                <a:latin typeface="Times New Roman"/>
                <a:cs typeface="Times New Roman"/>
              </a:rPr>
              <a:t>a</a:t>
            </a:r>
            <a:r>
              <a:rPr dirty="0" baseline="27777" sz="1200" spc="-202">
                <a:latin typeface="Times New Roman"/>
                <a:cs typeface="Times New Roman"/>
              </a:rPr>
              <a:t>o</a:t>
            </a:r>
            <a:r>
              <a:rPr dirty="0" sz="800">
                <a:latin typeface="Times New Roman"/>
                <a:cs typeface="Times New Roman"/>
              </a:rPr>
              <a:t>l</a:t>
            </a:r>
            <a:r>
              <a:rPr dirty="0" sz="800" spc="-245">
                <a:latin typeface="Times New Roman"/>
                <a:cs typeface="Times New Roman"/>
              </a:rPr>
              <a:t>a</a:t>
            </a:r>
            <a:r>
              <a:rPr dirty="0" baseline="27777" sz="1200">
                <a:latin typeface="Times New Roman"/>
                <a:cs typeface="Times New Roman"/>
              </a:rPr>
              <a:t>d</a:t>
            </a:r>
            <a:r>
              <a:rPr dirty="0" baseline="27777" sz="1200" spc="-465">
                <a:latin typeface="Times New Roman"/>
                <a:cs typeface="Times New Roman"/>
              </a:rPr>
              <a:t>e</a:t>
            </a:r>
            <a:r>
              <a:rPr dirty="0" sz="800" spc="-114">
                <a:latin typeface="Times New Roman"/>
                <a:cs typeface="Times New Roman"/>
              </a:rPr>
              <a:t>m</a:t>
            </a:r>
            <a:r>
              <a:rPr dirty="0" baseline="27777" sz="1200" spc="-240">
                <a:latin typeface="Times New Roman"/>
                <a:cs typeface="Times New Roman"/>
              </a:rPr>
              <a:t>r</a:t>
            </a:r>
            <a:r>
              <a:rPr dirty="0" sz="800" spc="-200">
                <a:latin typeface="Times New Roman"/>
                <a:cs typeface="Times New Roman"/>
              </a:rPr>
              <a:t>e</a:t>
            </a:r>
            <a:r>
              <a:rPr dirty="0" baseline="27777" sz="1200" spc="-240">
                <a:latin typeface="Times New Roman"/>
                <a:cs typeface="Times New Roman"/>
              </a:rPr>
              <a:t>e</a:t>
            </a:r>
            <a:r>
              <a:rPr dirty="0" sz="800" spc="-475">
                <a:latin typeface="Times New Roman"/>
                <a:cs typeface="Times New Roman"/>
              </a:rPr>
              <a:t>m</a:t>
            </a:r>
            <a:r>
              <a:rPr dirty="0" baseline="27777" sz="1200">
                <a:latin typeface="Times New Roman"/>
                <a:cs typeface="Times New Roman"/>
              </a:rPr>
              <a:t>c</a:t>
            </a:r>
            <a:r>
              <a:rPr dirty="0" baseline="27777" sz="1200" spc="-442">
                <a:latin typeface="Times New Roman"/>
                <a:cs typeface="Times New Roman"/>
              </a:rPr>
              <a:t>o</a:t>
            </a:r>
            <a:r>
              <a:rPr dirty="0" sz="800" spc="-120">
                <a:latin typeface="Times New Roman"/>
                <a:cs typeface="Times New Roman"/>
              </a:rPr>
              <a:t>b</a:t>
            </a:r>
            <a:r>
              <a:rPr dirty="0" baseline="27777" sz="1200" spc="-367">
                <a:latin typeface="Times New Roman"/>
                <a:cs typeface="Times New Roman"/>
              </a:rPr>
              <a:t>c</a:t>
            </a:r>
            <a:r>
              <a:rPr dirty="0" sz="800" spc="-25">
                <a:latin typeface="Times New Roman"/>
                <a:cs typeface="Times New Roman"/>
              </a:rPr>
              <a:t>r</a:t>
            </a:r>
            <a:r>
              <a:rPr dirty="0" baseline="27777" sz="1200" spc="-315">
                <a:latin typeface="Times New Roman"/>
                <a:cs typeface="Times New Roman"/>
              </a:rPr>
              <a:t>i</a:t>
            </a:r>
            <a:r>
              <a:rPr dirty="0" sz="800" spc="-160">
                <a:latin typeface="Times New Roman"/>
                <a:cs typeface="Times New Roman"/>
              </a:rPr>
              <a:t>e</a:t>
            </a:r>
            <a:r>
              <a:rPr dirty="0" baseline="27777" sz="1200" spc="-375">
                <a:latin typeface="Times New Roman"/>
                <a:cs typeface="Times New Roman"/>
              </a:rPr>
              <a:t>d</a:t>
            </a:r>
            <a:r>
              <a:rPr dirty="0" sz="800" spc="-70">
                <a:latin typeface="Times New Roman"/>
                <a:cs typeface="Times New Roman"/>
              </a:rPr>
              <a:t>s</a:t>
            </a:r>
            <a:r>
              <a:rPr dirty="0" baseline="27777" sz="1200" spc="-509">
                <a:latin typeface="Times New Roman"/>
                <a:cs typeface="Times New Roman"/>
              </a:rPr>
              <a:t>o</a:t>
            </a:r>
            <a:r>
              <a:rPr dirty="0" sz="800">
                <a:latin typeface="Times New Roman"/>
                <a:cs typeface="Times New Roman"/>
              </a:rPr>
              <a:t>í</a:t>
            </a:r>
            <a:r>
              <a:rPr dirty="0" sz="800" spc="-50">
                <a:latin typeface="Times New Roman"/>
                <a:cs typeface="Times New Roman"/>
              </a:rPr>
              <a:t>a</a:t>
            </a:r>
            <a:r>
              <a:rPr dirty="0" baseline="27777" sz="1200" spc="-112">
                <a:latin typeface="Times New Roman"/>
                <a:cs typeface="Times New Roman"/>
              </a:rPr>
              <a:t>s</a:t>
            </a:r>
            <a:r>
              <a:rPr dirty="0" sz="800" spc="-290">
                <a:latin typeface="Times New Roman"/>
                <a:cs typeface="Times New Roman"/>
              </a:rPr>
              <a:t>e</a:t>
            </a:r>
            <a:r>
              <a:rPr dirty="0" baseline="27777" sz="1200">
                <a:latin typeface="Times New Roman"/>
                <a:cs typeface="Times New Roman"/>
              </a:rPr>
              <a:t>i</a:t>
            </a:r>
            <a:r>
              <a:rPr dirty="0" baseline="27777" sz="1200" spc="-847">
                <a:latin typeface="Times New Roman"/>
                <a:cs typeface="Times New Roman"/>
              </a:rPr>
              <a:t>m</a:t>
            </a:r>
            <a:r>
              <a:rPr dirty="0" sz="800">
                <a:latin typeface="Times New Roman"/>
                <a:cs typeface="Times New Roman"/>
              </a:rPr>
              <a:t>n</a:t>
            </a:r>
            <a:r>
              <a:rPr dirty="0" sz="800" spc="405">
                <a:latin typeface="Times New Roman"/>
                <a:cs typeface="Times New Roman"/>
              </a:rPr>
              <a:t> </a:t>
            </a:r>
            <a:r>
              <a:rPr dirty="0" baseline="27777" sz="1200" spc="-547">
                <a:latin typeface="Times New Roman"/>
                <a:cs typeface="Times New Roman"/>
              </a:rPr>
              <a:t>p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baseline="27777" sz="1200" spc="-240">
                <a:latin typeface="Times New Roman"/>
                <a:cs typeface="Times New Roman"/>
              </a:rPr>
              <a:t>e</a:t>
            </a:r>
            <a:r>
              <a:rPr dirty="0" sz="800" spc="-165">
                <a:latin typeface="Times New Roman"/>
                <a:cs typeface="Times New Roman"/>
              </a:rPr>
              <a:t>s</a:t>
            </a:r>
            <a:r>
              <a:rPr dirty="0" baseline="27777" sz="1200" spc="-75">
                <a:latin typeface="Times New Roman"/>
                <a:cs typeface="Times New Roman"/>
              </a:rPr>
              <a:t>,</a:t>
            </a:r>
            <a:r>
              <a:rPr dirty="0" sz="800">
                <a:latin typeface="Times New Roman"/>
                <a:cs typeface="Times New Roman"/>
              </a:rPr>
              <a:t>i</a:t>
            </a:r>
            <a:r>
              <a:rPr dirty="0" sz="800" spc="-610">
                <a:latin typeface="Times New Roman"/>
                <a:cs typeface="Times New Roman"/>
              </a:rPr>
              <a:t>m</a:t>
            </a:r>
            <a:r>
              <a:rPr dirty="0" baseline="27777" sz="1200">
                <a:latin typeface="Times New Roman"/>
                <a:cs typeface="Times New Roman"/>
              </a:rPr>
              <a:t>e</a:t>
            </a:r>
            <a:r>
              <a:rPr dirty="0" baseline="27777" sz="1200" spc="30">
                <a:latin typeface="Times New Roman"/>
                <a:cs typeface="Times New Roman"/>
              </a:rPr>
              <a:t>l</a:t>
            </a:r>
            <a:r>
              <a:rPr dirty="0" sz="800" spc="-229">
                <a:latin typeface="Times New Roman"/>
                <a:cs typeface="Times New Roman"/>
              </a:rPr>
              <a:t>p</a:t>
            </a:r>
            <a:r>
              <a:rPr dirty="0" baseline="27777" sz="1200" spc="-277">
                <a:latin typeface="Times New Roman"/>
                <a:cs typeface="Times New Roman"/>
              </a:rPr>
              <a:t>u</a:t>
            </a:r>
            <a:r>
              <a:rPr dirty="0" sz="800" spc="-50">
                <a:latin typeface="Times New Roman"/>
                <a:cs typeface="Times New Roman"/>
              </a:rPr>
              <a:t>l</a:t>
            </a:r>
            <a:r>
              <a:rPr dirty="0" baseline="27777" sz="1200" spc="-412">
                <a:latin typeface="Times New Roman"/>
                <a:cs typeface="Times New Roman"/>
              </a:rPr>
              <a:t>s</a:t>
            </a:r>
            <a:r>
              <a:rPr dirty="0" sz="800" spc="-95">
                <a:latin typeface="Times New Roman"/>
                <a:cs typeface="Times New Roman"/>
              </a:rPr>
              <a:t>e</a:t>
            </a:r>
            <a:r>
              <a:rPr dirty="0" baseline="27777" sz="1200" spc="-480">
                <a:latin typeface="Times New Roman"/>
                <a:cs typeface="Times New Roman"/>
              </a:rPr>
              <a:t>u</a:t>
            </a:r>
            <a:r>
              <a:rPr dirty="0" sz="800" spc="-95">
                <a:latin typeface="Times New Roman"/>
                <a:cs typeface="Times New Roman"/>
              </a:rPr>
              <a:t>x</a:t>
            </a:r>
            <a:r>
              <a:rPr dirty="0" baseline="27777" sz="1200" spc="-405">
                <a:latin typeface="Times New Roman"/>
                <a:cs typeface="Times New Roman"/>
              </a:rPr>
              <a:t>a</a:t>
            </a:r>
            <a:r>
              <a:rPr dirty="0" sz="800">
                <a:latin typeface="Times New Roman"/>
                <a:cs typeface="Times New Roman"/>
              </a:rPr>
              <a:t>)</a:t>
            </a:r>
            <a:r>
              <a:rPr dirty="0" baseline="27777" sz="1200" spc="-112">
                <a:latin typeface="Times New Roman"/>
                <a:cs typeface="Times New Roman"/>
              </a:rPr>
              <a:t>r</a:t>
            </a:r>
            <a:r>
              <a:rPr dirty="0" sz="800" spc="-340">
                <a:latin typeface="Times New Roman"/>
                <a:cs typeface="Times New Roman"/>
              </a:rPr>
              <a:t>q</a:t>
            </a:r>
            <a:r>
              <a:rPr dirty="0" baseline="27777" sz="1200">
                <a:latin typeface="Times New Roman"/>
                <a:cs typeface="Times New Roman"/>
              </a:rPr>
              <a:t>i</a:t>
            </a:r>
            <a:r>
              <a:rPr dirty="0" baseline="27777" sz="1200" spc="-442">
                <a:latin typeface="Times New Roman"/>
                <a:cs typeface="Times New Roman"/>
              </a:rPr>
              <a:t>o</a:t>
            </a:r>
            <a:r>
              <a:rPr dirty="0" sz="800">
                <a:latin typeface="Times New Roman"/>
                <a:cs typeface="Times New Roman"/>
              </a:rPr>
              <a:t>u</a:t>
            </a:r>
            <a:r>
              <a:rPr dirty="0" sz="800" spc="-270">
                <a:latin typeface="Times New Roman"/>
                <a:cs typeface="Times New Roman"/>
              </a:rPr>
              <a:t>e</a:t>
            </a:r>
            <a:r>
              <a:rPr dirty="0" baseline="27777" sz="1200" spc="97">
                <a:latin typeface="Times New Roman"/>
                <a:cs typeface="Times New Roman"/>
              </a:rPr>
              <a:t>d</a:t>
            </a:r>
            <a:r>
              <a:rPr dirty="0" sz="800" spc="-70">
                <a:latin typeface="Times New Roman"/>
                <a:cs typeface="Times New Roman"/>
              </a:rPr>
              <a:t>e</a:t>
            </a:r>
            <a:r>
              <a:rPr dirty="0" baseline="27777" sz="1200" spc="-509">
                <a:latin typeface="Times New Roman"/>
                <a:cs typeface="Times New Roman"/>
              </a:rPr>
              <a:t>b</a:t>
            </a:r>
            <a:r>
              <a:rPr dirty="0" sz="800">
                <a:latin typeface="Times New Roman"/>
                <a:cs typeface="Times New Roman"/>
              </a:rPr>
              <a:t>s</a:t>
            </a:r>
            <a:r>
              <a:rPr dirty="0" sz="800" spc="-210">
                <a:latin typeface="Times New Roman"/>
                <a:cs typeface="Times New Roman"/>
              </a:rPr>
              <a:t>t</a:t>
            </a:r>
            <a:r>
              <a:rPr dirty="0" baseline="27777" sz="1200" spc="-240">
                <a:latin typeface="Times New Roman"/>
                <a:cs typeface="Times New Roman"/>
              </a:rPr>
              <a:t>e</a:t>
            </a:r>
            <a:r>
              <a:rPr dirty="0" sz="800">
                <a:latin typeface="Times New Roman"/>
                <a:cs typeface="Times New Roman"/>
              </a:rPr>
              <a:t>á</a:t>
            </a:r>
            <a:r>
              <a:rPr dirty="0" baseline="27777" sz="1200" spc="-240">
                <a:latin typeface="Times New Roman"/>
                <a:cs typeface="Times New Roman"/>
              </a:rPr>
              <a:t>e</a:t>
            </a:r>
            <a:r>
              <a:rPr dirty="0" sz="800" spc="-70">
                <a:latin typeface="Times New Roman"/>
                <a:cs typeface="Times New Roman"/>
              </a:rPr>
              <a:t>i</a:t>
            </a:r>
            <a:r>
              <a:rPr dirty="0" baseline="27777" sz="1200" spc="-247">
                <a:latin typeface="Times New Roman"/>
                <a:cs typeface="Times New Roman"/>
              </a:rPr>
              <a:t>l</a:t>
            </a:r>
            <a:r>
              <a:rPr dirty="0" sz="800" spc="-250">
                <a:latin typeface="Times New Roman"/>
                <a:cs typeface="Times New Roman"/>
              </a:rPr>
              <a:t>n</a:t>
            </a:r>
            <a:r>
              <a:rPr dirty="0" baseline="27777" sz="1200" spc="-172">
                <a:latin typeface="Times New Roman"/>
                <a:cs typeface="Times New Roman"/>
              </a:rPr>
              <a:t>e</a:t>
            </a:r>
            <a:r>
              <a:rPr dirty="0" sz="800" spc="-120">
                <a:latin typeface="Times New Roman"/>
                <a:cs typeface="Times New Roman"/>
              </a:rPr>
              <a:t>t</a:t>
            </a:r>
            <a:r>
              <a:rPr dirty="0" baseline="27777" sz="1200" spc="-442">
                <a:latin typeface="Times New Roman"/>
                <a:cs typeface="Times New Roman"/>
              </a:rPr>
              <a:t>g</a:t>
            </a:r>
            <a:r>
              <a:rPr dirty="0" sz="800" spc="-70">
                <a:latin typeface="Times New Roman"/>
                <a:cs typeface="Times New Roman"/>
              </a:rPr>
              <a:t>e</a:t>
            </a:r>
            <a:r>
              <a:rPr dirty="0" baseline="27777" sz="1200" spc="-247">
                <a:latin typeface="Times New Roman"/>
                <a:cs typeface="Times New Roman"/>
              </a:rPr>
              <a:t>i</a:t>
            </a:r>
            <a:r>
              <a:rPr dirty="0" sz="800" spc="-110">
                <a:latin typeface="Times New Roman"/>
                <a:cs typeface="Times New Roman"/>
              </a:rPr>
              <a:t>r</a:t>
            </a:r>
            <a:r>
              <a:rPr dirty="0" baseline="27777" sz="1200" spc="-240">
                <a:latin typeface="Times New Roman"/>
                <a:cs typeface="Times New Roman"/>
              </a:rPr>
              <a:t>r</a:t>
            </a:r>
            <a:r>
              <a:rPr dirty="0" sz="800" spc="-50">
                <a:latin typeface="Times New Roman"/>
                <a:cs typeface="Times New Roman"/>
              </a:rPr>
              <a:t>n</a:t>
            </a:r>
            <a:r>
              <a:rPr dirty="0" baseline="27777" sz="1200" spc="-284">
                <a:latin typeface="Times New Roman"/>
                <a:cs typeface="Times New Roman"/>
              </a:rPr>
              <a:t>l</a:t>
            </a:r>
            <a:r>
              <a:rPr dirty="0" sz="800" spc="-180">
                <a:latin typeface="Times New Roman"/>
                <a:cs typeface="Times New Roman"/>
              </a:rPr>
              <a:t>a</a:t>
            </a:r>
            <a:r>
              <a:rPr dirty="0" baseline="27777" sz="1200" spc="-277">
                <a:latin typeface="Times New Roman"/>
                <a:cs typeface="Times New Roman"/>
              </a:rPr>
              <a:t>a</a:t>
            </a:r>
            <a:r>
              <a:rPr dirty="0" sz="800" spc="-250">
                <a:latin typeface="Times New Roman"/>
                <a:cs typeface="Times New Roman"/>
              </a:rPr>
              <a:t>m</a:t>
            </a:r>
            <a:r>
              <a:rPr dirty="0" baseline="27777" sz="1200" spc="-240" i="1">
                <a:latin typeface="Times New Roman"/>
                <a:cs typeface="Times New Roman"/>
              </a:rPr>
              <a:t>p</a:t>
            </a:r>
            <a:r>
              <a:rPr dirty="0" sz="800" spc="-200">
                <a:latin typeface="Times New Roman"/>
                <a:cs typeface="Times New Roman"/>
              </a:rPr>
              <a:t>e</a:t>
            </a:r>
            <a:r>
              <a:rPr dirty="0" baseline="27777" sz="1200" spc="-307" i="1">
                <a:latin typeface="Times New Roman"/>
                <a:cs typeface="Times New Roman"/>
              </a:rPr>
              <a:t>o</a:t>
            </a:r>
            <a:r>
              <a:rPr dirty="0" sz="800" spc="-204">
                <a:latin typeface="Times New Roman"/>
                <a:cs typeface="Times New Roman"/>
              </a:rPr>
              <a:t>n</a:t>
            </a:r>
            <a:r>
              <a:rPr dirty="0" baseline="27777" sz="1200" spc="-307" i="1">
                <a:latin typeface="Times New Roman"/>
                <a:cs typeface="Times New Roman"/>
              </a:rPr>
              <a:t>b</a:t>
            </a:r>
            <a:r>
              <a:rPr dirty="0" sz="800" spc="-25">
                <a:latin typeface="Times New Roman"/>
                <a:cs typeface="Times New Roman"/>
              </a:rPr>
              <a:t>t</a:t>
            </a:r>
            <a:r>
              <a:rPr dirty="0" baseline="27777" sz="1200" spc="-315" i="1">
                <a:latin typeface="Times New Roman"/>
                <a:cs typeface="Times New Roman"/>
              </a:rPr>
              <a:t>l</a:t>
            </a:r>
            <a:r>
              <a:rPr dirty="0" sz="800" spc="-160">
                <a:latin typeface="Times New Roman"/>
                <a:cs typeface="Times New Roman"/>
              </a:rPr>
              <a:t>e</a:t>
            </a:r>
            <a:r>
              <a:rPr dirty="0" baseline="27777" sz="1200" spc="-75" i="1">
                <a:latin typeface="Times New Roman"/>
                <a:cs typeface="Times New Roman"/>
              </a:rPr>
              <a:t>a</a:t>
            </a:r>
            <a:r>
              <a:rPr dirty="0" sz="800" spc="-220">
                <a:latin typeface="Times New Roman"/>
                <a:cs typeface="Times New Roman"/>
              </a:rPr>
              <a:t>r</a:t>
            </a:r>
            <a:r>
              <a:rPr dirty="0" baseline="27777" sz="1200" spc="-202" i="1">
                <a:latin typeface="Times New Roman"/>
                <a:cs typeface="Times New Roman"/>
              </a:rPr>
              <a:t>c</a:t>
            </a:r>
            <a:r>
              <a:rPr dirty="0" sz="800" spc="-220">
                <a:latin typeface="Times New Roman"/>
                <a:cs typeface="Times New Roman"/>
              </a:rPr>
              <a:t>e</a:t>
            </a:r>
            <a:r>
              <a:rPr dirty="0" baseline="27777" sz="1200" spc="-7" i="1">
                <a:latin typeface="Times New Roman"/>
                <a:cs typeface="Times New Roman"/>
              </a:rPr>
              <a:t>i</a:t>
            </a:r>
            <a:r>
              <a:rPr dirty="0" sz="800" spc="-320">
                <a:latin typeface="Times New Roman"/>
                <a:cs typeface="Times New Roman"/>
              </a:rPr>
              <a:t>s</a:t>
            </a:r>
            <a:r>
              <a:rPr dirty="0" baseline="27777" sz="1200" spc="-142" i="1">
                <a:latin typeface="Times New Roman"/>
                <a:cs typeface="Times New Roman"/>
              </a:rPr>
              <a:t>ó</a:t>
            </a:r>
            <a:r>
              <a:rPr dirty="0" sz="800" spc="-140">
                <a:latin typeface="Times New Roman"/>
                <a:cs typeface="Times New Roman"/>
              </a:rPr>
              <a:t>t</a:t>
            </a:r>
            <a:r>
              <a:rPr dirty="0" baseline="27777" sz="1200" spc="-405" i="1">
                <a:latin typeface="Times New Roman"/>
                <a:cs typeface="Times New Roman"/>
              </a:rPr>
              <a:t>n</a:t>
            </a:r>
            <a:r>
              <a:rPr dirty="0" sz="800">
                <a:latin typeface="Times New Roman"/>
                <a:cs typeface="Times New Roman"/>
              </a:rPr>
              <a:t>r</a:t>
            </a:r>
            <a:r>
              <a:rPr dirty="0" sz="800" spc="-25">
                <a:latin typeface="Times New Roman"/>
                <a:cs typeface="Times New Roman"/>
              </a:rPr>
              <a:t>i</a:t>
            </a:r>
            <a:r>
              <a:rPr dirty="0" baseline="27777" sz="1200" spc="-375">
                <a:latin typeface="Times New Roman"/>
                <a:cs typeface="Times New Roman"/>
              </a:rPr>
              <a:t>(</a:t>
            </a:r>
            <a:r>
              <a:rPr dirty="0" sz="800" spc="-160">
                <a:latin typeface="Times New Roman"/>
                <a:cs typeface="Times New Roman"/>
              </a:rPr>
              <a:t>n</a:t>
            </a:r>
            <a:r>
              <a:rPr dirty="0" baseline="27777" sz="1200" spc="-375">
                <a:latin typeface="Times New Roman"/>
                <a:cs typeface="Times New Roman"/>
              </a:rPr>
              <a:t>n</a:t>
            </a:r>
            <a:r>
              <a:rPr dirty="0" sz="800" spc="-160">
                <a:latin typeface="Times New Roman"/>
                <a:cs typeface="Times New Roman"/>
              </a:rPr>
              <a:t>g</a:t>
            </a:r>
            <a:r>
              <a:rPr dirty="0" baseline="27777" sz="1200" spc="-375">
                <a:latin typeface="Times New Roman"/>
                <a:cs typeface="Times New Roman"/>
              </a:rPr>
              <a:t>ú</a:t>
            </a:r>
            <a:r>
              <a:rPr dirty="0" sz="800">
                <a:latin typeface="Times New Roman"/>
                <a:cs typeface="Times New Roman"/>
              </a:rPr>
              <a:t>i</a:t>
            </a:r>
            <a:r>
              <a:rPr dirty="0" sz="800" spc="-380">
                <a:latin typeface="Times New Roman"/>
                <a:cs typeface="Times New Roman"/>
              </a:rPr>
              <a:t>d</a:t>
            </a:r>
            <a:r>
              <a:rPr dirty="0" baseline="27777" sz="1200" spc="-382">
                <a:latin typeface="Times New Roman"/>
                <a:cs typeface="Times New Roman"/>
              </a:rPr>
              <a:t>m</a:t>
            </a:r>
            <a:r>
              <a:rPr dirty="0" sz="800" spc="-160">
                <a:latin typeface="Times New Roman"/>
                <a:cs typeface="Times New Roman"/>
              </a:rPr>
              <a:t>o</a:t>
            </a:r>
            <a:r>
              <a:rPr dirty="0" baseline="27777" sz="1200" spc="-7">
                <a:latin typeface="Times New Roman"/>
                <a:cs typeface="Times New Roman"/>
              </a:rPr>
              <a:t>e</a:t>
            </a:r>
            <a:r>
              <a:rPr dirty="0" sz="800" spc="-355">
                <a:latin typeface="Times New Roman"/>
                <a:cs typeface="Times New Roman"/>
              </a:rPr>
              <a:t>a</a:t>
            </a:r>
            <a:r>
              <a:rPr dirty="0" baseline="27777" sz="1200">
                <a:latin typeface="Times New Roman"/>
                <a:cs typeface="Times New Roman"/>
              </a:rPr>
              <a:t>r</a:t>
            </a:r>
            <a:r>
              <a:rPr dirty="0" baseline="27777" sz="1200" spc="-179">
                <a:latin typeface="Times New Roman"/>
                <a:cs typeface="Times New Roman"/>
              </a:rPr>
              <a:t>o</a:t>
            </a:r>
            <a:r>
              <a:rPr dirty="0" sz="800" spc="-140">
                <a:latin typeface="Times New Roman"/>
                <a:cs typeface="Times New Roman"/>
              </a:rPr>
              <a:t>P</a:t>
            </a:r>
            <a:r>
              <a:rPr dirty="0" baseline="27777" sz="1200" spc="-405">
                <a:latin typeface="Times New Roman"/>
                <a:cs typeface="Times New Roman"/>
              </a:rPr>
              <a:t>d</a:t>
            </a:r>
            <a:r>
              <a:rPr dirty="0" sz="800" spc="-135">
                <a:latin typeface="Times New Roman"/>
                <a:cs typeface="Times New Roman"/>
              </a:rPr>
              <a:t>o</a:t>
            </a:r>
            <a:r>
              <a:rPr dirty="0" baseline="27777" sz="1200" spc="-337">
                <a:latin typeface="Times New Roman"/>
                <a:cs typeface="Times New Roman"/>
              </a:rPr>
              <a:t>e</a:t>
            </a:r>
            <a:r>
              <a:rPr dirty="0" sz="800">
                <a:latin typeface="Times New Roman"/>
                <a:cs typeface="Times New Roman"/>
              </a:rPr>
              <a:t>b</a:t>
            </a:r>
            <a:r>
              <a:rPr dirty="0" sz="800" spc="-210">
                <a:latin typeface="Times New Roman"/>
                <a:cs typeface="Times New Roman"/>
              </a:rPr>
              <a:t>l</a:t>
            </a:r>
            <a:r>
              <a:rPr dirty="0" baseline="27777" sz="1200" spc="-307">
                <a:latin typeface="Times New Roman"/>
                <a:cs typeface="Times New Roman"/>
              </a:rPr>
              <a:t>p</a:t>
            </a:r>
            <a:r>
              <a:rPr dirty="0" sz="800" spc="-160">
                <a:latin typeface="Times New Roman"/>
                <a:cs typeface="Times New Roman"/>
              </a:rPr>
              <a:t>a</a:t>
            </a:r>
            <a:r>
              <a:rPr dirty="0" baseline="27777" sz="1200" spc="-375">
                <a:latin typeface="Times New Roman"/>
                <a:cs typeface="Times New Roman"/>
              </a:rPr>
              <a:t>u</a:t>
            </a:r>
            <a:r>
              <a:rPr dirty="0" sz="800" spc="-110">
                <a:latin typeface="Times New Roman"/>
                <a:cs typeface="Times New Roman"/>
              </a:rPr>
              <a:t>c</a:t>
            </a:r>
            <a:r>
              <a:rPr dirty="0" baseline="27777" sz="1200" spc="-442">
                <a:latin typeface="Times New Roman"/>
                <a:cs typeface="Times New Roman"/>
              </a:rPr>
              <a:t>n</a:t>
            </a:r>
            <a:r>
              <a:rPr dirty="0" sz="800">
                <a:latin typeface="Times New Roman"/>
                <a:cs typeface="Times New Roman"/>
              </a:rPr>
              <a:t>i</a:t>
            </a:r>
            <a:r>
              <a:rPr dirty="0" sz="800" spc="-340">
                <a:latin typeface="Times New Roman"/>
                <a:cs typeface="Times New Roman"/>
              </a:rPr>
              <a:t>ó</a:t>
            </a:r>
            <a:r>
              <a:rPr dirty="0" baseline="27777" sz="1200">
                <a:latin typeface="Times New Roman"/>
                <a:cs typeface="Times New Roman"/>
              </a:rPr>
              <a:t>t</a:t>
            </a:r>
            <a:r>
              <a:rPr dirty="0" baseline="27777" sz="1200" spc="-442">
                <a:latin typeface="Times New Roman"/>
                <a:cs typeface="Times New Roman"/>
              </a:rPr>
              <a:t>o</a:t>
            </a:r>
            <a:r>
              <a:rPr dirty="0" sz="800" spc="-114">
                <a:latin typeface="Times New Roman"/>
                <a:cs typeface="Times New Roman"/>
              </a:rPr>
              <a:t>n</a:t>
            </a:r>
            <a:r>
              <a:rPr dirty="0" baseline="27777" sz="1200" spc="-7">
                <a:latin typeface="Times New Roman"/>
                <a:cs typeface="Times New Roman"/>
              </a:rPr>
              <a:t>s</a:t>
            </a:r>
            <a:r>
              <a:rPr dirty="0" sz="800">
                <a:latin typeface="Times New Roman"/>
                <a:cs typeface="Times New Roman"/>
              </a:rPr>
              <a:t>=</a:t>
            </a:r>
            <a:r>
              <a:rPr dirty="0" sz="800" spc="185">
                <a:latin typeface="Times New Roman"/>
                <a:cs typeface="Times New Roman"/>
              </a:rPr>
              <a:t>  </a:t>
            </a:r>
            <a:r>
              <a:rPr dirty="0" sz="800" spc="-25">
                <a:latin typeface="Times New Roman"/>
                <a:cs typeface="Times New Roman"/>
              </a:rPr>
              <a:t>max</a:t>
            </a:r>
            <a:endParaRPr sz="800">
              <a:latin typeface="Times New Roman"/>
              <a:cs typeface="Times New Roman"/>
            </a:endParaRPr>
          </a:p>
          <a:p>
            <a:pPr marL="38100" marR="8191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(Población,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n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+1).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parámetro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probabilidad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mutación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controla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nuevos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puntos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símplex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son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encontrado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azar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métodos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clásicos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reflexión,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expansión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contradicción.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25" i="1">
                <a:latin typeface="Times New Roman"/>
                <a:cs typeface="Times New Roman"/>
              </a:rPr>
              <a:t>max</a:t>
            </a:r>
            <a:endParaRPr sz="800">
              <a:latin typeface="Times New Roman"/>
              <a:cs typeface="Times New Roman"/>
            </a:endParaRPr>
          </a:p>
          <a:p>
            <a:pPr marL="38100" marR="385445">
              <a:lnSpc>
                <a:spcPts val="880"/>
              </a:lnSpc>
              <a:spcBef>
                <a:spcPts val="440"/>
              </a:spcBef>
            </a:pPr>
            <a:r>
              <a:rPr dirty="0" sz="800" i="1">
                <a:latin typeface="Times New Roman"/>
                <a:cs typeface="Times New Roman"/>
              </a:rPr>
              <a:t>El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parámetro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ascenso</a:t>
            </a:r>
            <a:r>
              <a:rPr dirty="0" sz="800" spc="8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controla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cuántos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pasos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20">
                <a:latin typeface="Times New Roman"/>
                <a:cs typeface="Times New Roman"/>
              </a:rPr>
              <a:t>di</a:t>
            </a:r>
            <a:r>
              <a:rPr dirty="0" baseline="37037" sz="900" spc="-179">
                <a:latin typeface="Arial MT"/>
                <a:cs typeface="Arial MT"/>
              </a:rPr>
              <a:t>T</a:t>
            </a:r>
            <a:r>
              <a:rPr dirty="0" sz="800" spc="-120">
                <a:latin typeface="Times New Roman"/>
                <a:cs typeface="Times New Roman"/>
              </a:rPr>
              <a:t>re</a:t>
            </a:r>
            <a:r>
              <a:rPr dirty="0" baseline="37037" sz="900" spc="-179">
                <a:latin typeface="Arial MT"/>
                <a:cs typeface="Arial MT"/>
              </a:rPr>
              <a:t>ra</a:t>
            </a:r>
            <a:r>
              <a:rPr dirty="0" sz="800" spc="-120">
                <a:latin typeface="Times New Roman"/>
                <a:cs typeface="Times New Roman"/>
              </a:rPr>
              <a:t>c</a:t>
            </a:r>
            <a:r>
              <a:rPr dirty="0" baseline="37037" sz="900" spc="-179">
                <a:latin typeface="Arial MT"/>
                <a:cs typeface="Arial MT"/>
              </a:rPr>
              <a:t>d</a:t>
            </a:r>
            <a:r>
              <a:rPr dirty="0" sz="800" spc="-120">
                <a:latin typeface="Times New Roman"/>
                <a:cs typeface="Times New Roman"/>
              </a:rPr>
              <a:t>c</a:t>
            </a:r>
            <a:r>
              <a:rPr dirty="0" baseline="37037" sz="900" spc="-179">
                <a:latin typeface="Arial MT"/>
                <a:cs typeface="Arial MT"/>
              </a:rPr>
              <a:t>u</a:t>
            </a:r>
            <a:r>
              <a:rPr dirty="0" sz="800" spc="-120">
                <a:latin typeface="Times New Roman"/>
                <a:cs typeface="Times New Roman"/>
              </a:rPr>
              <a:t>i</a:t>
            </a:r>
            <a:r>
              <a:rPr dirty="0" baseline="37037" sz="900" spc="-179">
                <a:latin typeface="Arial MT"/>
                <a:cs typeface="Arial MT"/>
              </a:rPr>
              <a:t>c</a:t>
            </a:r>
            <a:r>
              <a:rPr dirty="0" sz="800" spc="-120">
                <a:latin typeface="Times New Roman"/>
                <a:cs typeface="Times New Roman"/>
              </a:rPr>
              <a:t>ó</a:t>
            </a:r>
            <a:r>
              <a:rPr dirty="0" baseline="37037" sz="900" spc="-179">
                <a:latin typeface="Arial MT"/>
                <a:cs typeface="Arial MT"/>
              </a:rPr>
              <a:t>i</a:t>
            </a:r>
            <a:r>
              <a:rPr dirty="0" sz="800" spc="-120">
                <a:latin typeface="Times New Roman"/>
                <a:cs typeface="Times New Roman"/>
              </a:rPr>
              <a:t>n</a:t>
            </a:r>
            <a:r>
              <a:rPr dirty="0" baseline="37037" sz="900" spc="-179">
                <a:latin typeface="Arial MT"/>
                <a:cs typeface="Arial MT"/>
              </a:rPr>
              <a:t>en</a:t>
            </a:r>
            <a:r>
              <a:rPr dirty="0" sz="800" spc="-120">
                <a:latin typeface="Times New Roman"/>
                <a:cs typeface="Times New Roman"/>
              </a:rPr>
              <a:t>n</a:t>
            </a:r>
            <a:r>
              <a:rPr dirty="0" baseline="37037" sz="900" spc="-179">
                <a:latin typeface="Arial MT"/>
                <a:cs typeface="Arial MT"/>
              </a:rPr>
              <a:t>d</a:t>
            </a:r>
            <a:r>
              <a:rPr dirty="0" sz="800" spc="-120">
                <a:latin typeface="Times New Roman"/>
                <a:cs typeface="Times New Roman"/>
              </a:rPr>
              <a:t>e</a:t>
            </a:r>
            <a:r>
              <a:rPr dirty="0" baseline="37037" sz="900" spc="-179">
                <a:latin typeface="Arial MT"/>
                <a:cs typeface="Arial MT"/>
              </a:rPr>
              <a:t>o.</a:t>
            </a:r>
            <a:r>
              <a:rPr dirty="0" sz="800" spc="-120">
                <a:latin typeface="Times New Roman"/>
                <a:cs typeface="Times New Roman"/>
              </a:rPr>
              <a:t>g</a:t>
            </a:r>
            <a:r>
              <a:rPr dirty="0" baseline="37037" sz="900" spc="-179">
                <a:latin typeface="Arial MT"/>
                <a:cs typeface="Arial MT"/>
              </a:rPr>
              <a:t>..</a:t>
            </a:r>
            <a:r>
              <a:rPr dirty="0" sz="800" spc="-120">
                <a:latin typeface="Times New Roman"/>
                <a:cs typeface="Times New Roman"/>
              </a:rPr>
              <a:t>ativa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aceptado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método.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debería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valor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moderado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0-3.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parámetro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beta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(&lt;1)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controla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programa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recocido</a:t>
            </a:r>
            <a:endParaRPr sz="800">
              <a:latin typeface="Times New Roman"/>
              <a:cs typeface="Times New Roman"/>
            </a:endParaRPr>
          </a:p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sz="800">
                <a:latin typeface="Times New Roman"/>
                <a:cs typeface="Times New Roman"/>
              </a:rPr>
              <a:t>(reducción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temperatura)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relación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parámetros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(controla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programa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recocido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cuando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local</a:t>
            </a:r>
            <a:endParaRPr sz="800">
              <a:latin typeface="Times New Roman"/>
              <a:cs typeface="Times New Roman"/>
            </a:endParaRPr>
          </a:p>
          <a:p>
            <a:pPr marL="38100" marR="304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encuentran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mínimos.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superficie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rugosa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muchos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mínimos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locales,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parámetros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beta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ración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necesita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incrementado.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Ftol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criterio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convergencia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desventaja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método).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los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1089080" y="4307015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595687" y="4287192"/>
            <a:ext cx="1841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199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2377626" y="1769570"/>
            <a:ext cx="485140" cy="10477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368935" algn="l"/>
              </a:tabLst>
            </a:pPr>
            <a:r>
              <a:rPr dirty="0" sz="500" spc="-25">
                <a:latin typeface="Times New Roman"/>
                <a:cs typeface="Times New Roman"/>
              </a:rPr>
              <a:t>max</a:t>
            </a:r>
            <a:r>
              <a:rPr dirty="0" sz="500">
                <a:latin typeface="Times New Roman"/>
                <a:cs typeface="Times New Roman"/>
              </a:rPr>
              <a:t>	</a:t>
            </a:r>
            <a:r>
              <a:rPr dirty="0" sz="500" spc="-25">
                <a:latin typeface="Times New Roman"/>
                <a:cs typeface="Times New Roman"/>
              </a:rPr>
              <a:t>min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968966" y="1650627"/>
            <a:ext cx="20574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baseline="13888" sz="1200" spc="-30" i="1">
                <a:latin typeface="Times New Roman"/>
                <a:cs typeface="Times New Roman"/>
              </a:rPr>
              <a:t>F</a:t>
            </a:r>
            <a:r>
              <a:rPr dirty="0" sz="500" spc="-20" i="1">
                <a:latin typeface="Times New Roman"/>
                <a:cs typeface="Times New Roman"/>
              </a:rPr>
              <a:t>tol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2344586" y="1716707"/>
            <a:ext cx="9017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50" i="1">
                <a:latin typeface="Times New Roman"/>
                <a:cs typeface="Times New Roman"/>
              </a:rPr>
              <a:t>F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2543856" y="1683667"/>
            <a:ext cx="2730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+</a:t>
            </a:r>
            <a:r>
              <a:rPr dirty="0" sz="800" spc="385">
                <a:latin typeface="Times New Roman"/>
                <a:cs typeface="Times New Roman"/>
              </a:rPr>
              <a:t> </a:t>
            </a:r>
            <a:r>
              <a:rPr dirty="0" baseline="-17361" sz="1200" spc="-89" i="1">
                <a:latin typeface="Times New Roman"/>
                <a:cs typeface="Times New Roman"/>
              </a:rPr>
              <a:t>F</a:t>
            </a:r>
            <a:endParaRPr baseline="-17361" sz="1200">
              <a:latin typeface="Times New Roman"/>
              <a:cs typeface="Times New Roman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1063680" y="1604372"/>
            <a:ext cx="448691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iteración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detiene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</a:t>
            </a:r>
            <a:r>
              <a:rPr dirty="0" sz="800" spc="440">
                <a:latin typeface="Times New Roman"/>
                <a:cs typeface="Times New Roman"/>
              </a:rPr>
              <a:t> </a:t>
            </a:r>
            <a:r>
              <a:rPr dirty="0" baseline="6944" sz="1200">
                <a:latin typeface="Times New Roman"/>
                <a:cs typeface="Times New Roman"/>
              </a:rPr>
              <a:t>&gt;</a:t>
            </a:r>
            <a:r>
              <a:rPr dirty="0" baseline="6944" sz="1200" spc="292">
                <a:latin typeface="Times New Roman"/>
                <a:cs typeface="Times New Roman"/>
              </a:rPr>
              <a:t> </a:t>
            </a:r>
            <a:r>
              <a:rPr dirty="0" baseline="48611" sz="1200">
                <a:latin typeface="Times New Roman"/>
                <a:cs typeface="Times New Roman"/>
              </a:rPr>
              <a:t>2</a:t>
            </a:r>
            <a:r>
              <a:rPr dirty="0" baseline="48611" sz="1200" spc="465">
                <a:latin typeface="Times New Roman"/>
                <a:cs typeface="Times New Roman"/>
              </a:rPr>
              <a:t> </a:t>
            </a:r>
            <a:r>
              <a:rPr dirty="0" baseline="34722" sz="1200" i="1">
                <a:latin typeface="Times New Roman"/>
                <a:cs typeface="Times New Roman"/>
              </a:rPr>
              <a:t>F</a:t>
            </a:r>
            <a:r>
              <a:rPr dirty="0" baseline="44444" sz="750">
                <a:latin typeface="Times New Roman"/>
                <a:cs typeface="Times New Roman"/>
              </a:rPr>
              <a:t>max</a:t>
            </a:r>
            <a:r>
              <a:rPr dirty="0" baseline="44444" sz="750" spc="562">
                <a:latin typeface="Times New Roman"/>
                <a:cs typeface="Times New Roman"/>
              </a:rPr>
              <a:t> </a:t>
            </a:r>
            <a:r>
              <a:rPr dirty="0" baseline="55555" sz="1200">
                <a:latin typeface="Times New Roman"/>
                <a:cs typeface="Times New Roman"/>
              </a:rPr>
              <a:t>-</a:t>
            </a:r>
            <a:r>
              <a:rPr dirty="0" baseline="55555" sz="1200" spc="607">
                <a:latin typeface="Times New Roman"/>
                <a:cs typeface="Times New Roman"/>
              </a:rPr>
              <a:t> </a:t>
            </a:r>
            <a:r>
              <a:rPr dirty="0" baseline="34722" sz="1200" i="1">
                <a:latin typeface="Times New Roman"/>
                <a:cs typeface="Times New Roman"/>
              </a:rPr>
              <a:t>F</a:t>
            </a:r>
            <a:r>
              <a:rPr dirty="0" baseline="44444" sz="750">
                <a:latin typeface="Times New Roman"/>
                <a:cs typeface="Times New Roman"/>
              </a:rPr>
              <a:t>min</a:t>
            </a:r>
            <a:r>
              <a:rPr dirty="0" baseline="44444" sz="750" spc="345">
                <a:latin typeface="Times New Roman"/>
                <a:cs typeface="Times New Roman"/>
              </a:rPr>
              <a:t>  </a:t>
            </a:r>
            <a:r>
              <a:rPr dirty="0" sz="800">
                <a:latin typeface="Times New Roman"/>
                <a:cs typeface="Times New Roman"/>
              </a:rPr>
              <a:t>.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todos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demás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parámetros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puestos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cero,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Simplex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1089080" y="1863403"/>
            <a:ext cx="4829175" cy="1638300"/>
          </a:xfrm>
          <a:prstGeom prst="rect">
            <a:avLst/>
          </a:prstGeom>
        </p:spPr>
        <p:txBody>
          <a:bodyPr wrap="square" lIns="0" tIns="285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25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método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recocido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vuelve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igual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método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simplex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Nelder-</a:t>
            </a:r>
            <a:r>
              <a:rPr dirty="0" sz="800" spc="-10">
                <a:latin typeface="Times New Roman"/>
                <a:cs typeface="Times New Roman"/>
              </a:rPr>
              <a:t>Mead.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presionar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ESC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detener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algoritmos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optimización.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Cuando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hace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Salir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resultados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optimización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vuelven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escribir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campo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VALOR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ATP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Configuración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/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Variables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 b="1">
                <a:latin typeface="Times New Roman"/>
                <a:cs typeface="Times New Roman"/>
              </a:rPr>
              <a:t>5.11.4</a:t>
            </a:r>
            <a:r>
              <a:rPr dirty="0" sz="800" spc="7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Ejemplo:</a:t>
            </a:r>
            <a:r>
              <a:rPr dirty="0" sz="800" spc="7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conexión</a:t>
            </a:r>
            <a:r>
              <a:rPr dirty="0" sz="800" spc="7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a</a:t>
            </a:r>
            <a:r>
              <a:rPr dirty="0" sz="800" spc="7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tierra</a:t>
            </a:r>
            <a:r>
              <a:rPr dirty="0" sz="800" spc="7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</a:t>
            </a:r>
            <a:r>
              <a:rPr dirty="0" sz="800" spc="7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resonancia</a:t>
            </a:r>
            <a:r>
              <a:rPr dirty="0" sz="800" spc="70" b="1">
                <a:latin typeface="Times New Roman"/>
                <a:cs typeface="Times New Roman"/>
              </a:rPr>
              <a:t> </a:t>
            </a:r>
            <a:r>
              <a:rPr dirty="0" sz="800" spc="-10" b="1">
                <a:latin typeface="Times New Roman"/>
                <a:cs typeface="Times New Roman"/>
              </a:rPr>
              <a:t>(Exa_18.acp)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figura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4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tierra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resonancia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podría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extenderse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cualquier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complejidad.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los</a:t>
            </a:r>
            <a:endParaRPr sz="800">
              <a:latin typeface="Times New Roman"/>
              <a:cs typeface="Times New Roman"/>
            </a:endParaRPr>
          </a:p>
          <a:p>
            <a:pPr marL="12700" marR="10160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variable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REACT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asigna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inductor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neutral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unidad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configura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ohmios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XOPT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50.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Un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variable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intermedia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CURR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figura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5.75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variar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corriente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linealmente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20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Amplificadores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sintaxis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especial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@LIN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20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forma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estándar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cuantificar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resonante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toma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tierra.</a:t>
            </a:r>
            <a:endParaRPr sz="800">
              <a:latin typeface="Times New Roman"/>
              <a:cs typeface="Times New Roman"/>
            </a:endParaRPr>
          </a:p>
        </p:txBody>
      </p:sp>
      <p:grpSp>
        <p:nvGrpSpPr>
          <p:cNvPr id="16" name="object 16" descr=""/>
          <p:cNvGrpSpPr/>
          <p:nvPr/>
        </p:nvGrpSpPr>
        <p:grpSpPr>
          <a:xfrm>
            <a:off x="368299" y="4755821"/>
            <a:ext cx="594995" cy="13335"/>
            <a:chOff x="368299" y="4755821"/>
            <a:chExt cx="594995" cy="13335"/>
          </a:xfrm>
        </p:grpSpPr>
        <p:sp>
          <p:nvSpPr>
            <p:cNvPr id="17" name="object 17" descr=""/>
            <p:cNvSpPr/>
            <p:nvPr/>
          </p:nvSpPr>
          <p:spPr>
            <a:xfrm>
              <a:off x="368299" y="4755821"/>
              <a:ext cx="594995" cy="6985"/>
            </a:xfrm>
            <a:custGeom>
              <a:avLst/>
              <a:gdLst/>
              <a:ahLst/>
              <a:cxnLst/>
              <a:rect l="l" t="t" r="r" b="b"/>
              <a:pathLst>
                <a:path w="594994" h="6985">
                  <a:moveTo>
                    <a:pt x="594713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594713" y="0"/>
                  </a:lnTo>
                  <a:lnTo>
                    <a:pt x="594713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 descr=""/>
            <p:cNvSpPr/>
            <p:nvPr/>
          </p:nvSpPr>
          <p:spPr>
            <a:xfrm>
              <a:off x="368287" y="4755819"/>
              <a:ext cx="594995" cy="13335"/>
            </a:xfrm>
            <a:custGeom>
              <a:avLst/>
              <a:gdLst/>
              <a:ahLst/>
              <a:cxnLst/>
              <a:rect l="l" t="t" r="r" b="b"/>
              <a:pathLst>
                <a:path w="594994" h="13335">
                  <a:moveTo>
                    <a:pt x="594715" y="0"/>
                  </a:moveTo>
                  <a:lnTo>
                    <a:pt x="588111" y="6616"/>
                  </a:lnTo>
                  <a:lnTo>
                    <a:pt x="0" y="6616"/>
                  </a:lnTo>
                  <a:lnTo>
                    <a:pt x="0" y="13220"/>
                  </a:lnTo>
                  <a:lnTo>
                    <a:pt x="588111" y="13220"/>
                  </a:lnTo>
                  <a:lnTo>
                    <a:pt x="594715" y="13220"/>
                  </a:lnTo>
                  <a:lnTo>
                    <a:pt x="594715" y="6616"/>
                  </a:lnTo>
                  <a:lnTo>
                    <a:pt x="594715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 descr=""/>
            <p:cNvSpPr/>
            <p:nvPr/>
          </p:nvSpPr>
          <p:spPr>
            <a:xfrm>
              <a:off x="368299" y="4755821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0" name="object 20" descr=""/>
          <p:cNvSpPr txBox="1"/>
          <p:nvPr/>
        </p:nvSpPr>
        <p:spPr>
          <a:xfrm>
            <a:off x="378108" y="4815826"/>
            <a:ext cx="5778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Página</a:t>
            </a:r>
            <a:r>
              <a:rPr dirty="0" sz="800" spc="8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200</a:t>
            </a:r>
            <a:endParaRPr sz="800">
              <a:latin typeface="Arial"/>
              <a:cs typeface="Arial"/>
            </a:endParaRPr>
          </a:p>
        </p:txBody>
      </p:sp>
      <p:sp>
        <p:nvSpPr>
          <p:cNvPr id="43" name="object 43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44" name="object 44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167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21" name="object 21" descr=""/>
          <p:cNvSpPr txBox="1"/>
          <p:nvPr/>
        </p:nvSpPr>
        <p:spPr>
          <a:xfrm>
            <a:off x="4518595" y="4987632"/>
            <a:ext cx="83375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8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avanzado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1591282" y="6259659"/>
            <a:ext cx="179070" cy="14922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40"/>
              </a:spcBef>
            </a:pPr>
            <a:r>
              <a:rPr dirty="0" sz="250">
                <a:solidFill>
                  <a:srgbClr val="008000"/>
                </a:solidFill>
                <a:latin typeface="Times New Roman"/>
                <a:cs typeface="Times New Roman"/>
              </a:rPr>
              <a:t>SE</a:t>
            </a:r>
            <a:r>
              <a:rPr dirty="0" sz="250" spc="10">
                <a:solidFill>
                  <a:srgbClr val="008000"/>
                </a:solidFill>
                <a:latin typeface="Times New Roman"/>
                <a:cs typeface="Times New Roman"/>
              </a:rPr>
              <a:t> </a:t>
            </a:r>
            <a:r>
              <a:rPr dirty="0" sz="250" spc="-10">
                <a:solidFill>
                  <a:srgbClr val="008000"/>
                </a:solidFill>
                <a:latin typeface="Times New Roman"/>
                <a:cs typeface="Times New Roman"/>
              </a:rPr>
              <a:t>SENTÓ</a:t>
            </a:r>
            <a:endParaRPr sz="250">
              <a:latin typeface="Times New Roman"/>
              <a:cs typeface="Times New Roman"/>
            </a:endParaRPr>
          </a:p>
          <a:p>
            <a:pPr marL="52069">
              <a:lnSpc>
                <a:spcPct val="100000"/>
              </a:lnSpc>
              <a:spcBef>
                <a:spcPts val="170"/>
              </a:spcBef>
            </a:pPr>
            <a:r>
              <a:rPr dirty="0" sz="300" spc="-50" b="1">
                <a:solidFill>
                  <a:srgbClr val="000080"/>
                </a:solidFill>
                <a:latin typeface="Times New Roman"/>
                <a:cs typeface="Times New Roman"/>
              </a:rPr>
              <a:t>V</a:t>
            </a:r>
            <a:endParaRPr sz="300">
              <a:latin typeface="Times New Roman"/>
              <a:cs typeface="Times New Roman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1492163" y="5985430"/>
            <a:ext cx="249554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i="1">
                <a:solidFill>
                  <a:srgbClr val="000080"/>
                </a:solidFill>
                <a:latin typeface="Times New Roman"/>
                <a:cs typeface="Times New Roman"/>
              </a:rPr>
              <a:t>150:</a:t>
            </a:r>
            <a:r>
              <a:rPr dirty="0" sz="550" spc="35" i="1">
                <a:solidFill>
                  <a:srgbClr val="000080"/>
                </a:solidFill>
                <a:latin typeface="Times New Roman"/>
                <a:cs typeface="Times New Roman"/>
              </a:rPr>
              <a:t> </a:t>
            </a:r>
            <a:r>
              <a:rPr dirty="0" sz="550" spc="-25" i="1">
                <a:solidFill>
                  <a:srgbClr val="000080"/>
                </a:solidFill>
                <a:latin typeface="Times New Roman"/>
                <a:cs typeface="Times New Roman"/>
              </a:rPr>
              <a:t>24</a:t>
            </a:r>
            <a:endParaRPr sz="550">
              <a:latin typeface="Times New Roman"/>
              <a:cs typeface="Times New Roman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1697009" y="6190276"/>
            <a:ext cx="49530" cy="6540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250" spc="-50">
                <a:solidFill>
                  <a:srgbClr val="000080"/>
                </a:solidFill>
                <a:latin typeface="Times New Roman"/>
                <a:cs typeface="Times New Roman"/>
              </a:rPr>
              <a:t>Y</a:t>
            </a:r>
            <a:endParaRPr sz="250">
              <a:latin typeface="Times New Roman"/>
              <a:cs typeface="Times New Roman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2245467" y="6051509"/>
            <a:ext cx="128270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 spc="-25">
                <a:solidFill>
                  <a:srgbClr val="FF0000"/>
                </a:solidFill>
                <a:latin typeface="Times New Roman"/>
                <a:cs typeface="Times New Roman"/>
              </a:rPr>
              <a:t>LCC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831370" y="6482345"/>
            <a:ext cx="5300980" cy="1446530"/>
          </a:xfrm>
          <a:prstGeom prst="rect">
            <a:avLst/>
          </a:prstGeom>
        </p:spPr>
        <p:txBody>
          <a:bodyPr wrap="square" lIns="0" tIns="39369" rIns="0" bIns="0" rtlCol="0" vert="horz">
            <a:spAutoFit/>
          </a:bodyPr>
          <a:lstStyle/>
          <a:p>
            <a:pPr marL="1254760">
              <a:lnSpc>
                <a:spcPct val="100000"/>
              </a:lnSpc>
              <a:spcBef>
                <a:spcPts val="309"/>
              </a:spcBef>
            </a:pPr>
            <a:r>
              <a:rPr dirty="0" sz="300" spc="-10">
                <a:solidFill>
                  <a:srgbClr val="800000"/>
                </a:solidFill>
                <a:latin typeface="Times New Roman"/>
                <a:cs typeface="Times New Roman"/>
              </a:rPr>
              <a:t>ESCRIBIR</a:t>
            </a:r>
            <a:endParaRPr sz="300">
              <a:latin typeface="Times New Roman"/>
              <a:cs typeface="Times New Roman"/>
            </a:endParaRPr>
          </a:p>
          <a:p>
            <a:pPr marL="1254760">
              <a:lnSpc>
                <a:spcPct val="100000"/>
              </a:lnSpc>
              <a:spcBef>
                <a:spcPts val="210"/>
              </a:spcBef>
            </a:pPr>
            <a:r>
              <a:rPr dirty="0" sz="300" spc="-25">
                <a:latin typeface="Times New Roman"/>
                <a:cs typeface="Times New Roman"/>
              </a:rPr>
              <a:t>max</a:t>
            </a:r>
            <a:endParaRPr sz="300">
              <a:latin typeface="Times New Roman"/>
              <a:cs typeface="Times New Roman"/>
            </a:endParaRPr>
          </a:p>
          <a:p>
            <a:pPr marL="1347470">
              <a:lnSpc>
                <a:spcPct val="100000"/>
              </a:lnSpc>
              <a:spcBef>
                <a:spcPts val="55"/>
              </a:spcBef>
            </a:pPr>
            <a:r>
              <a:rPr dirty="0" sz="300" spc="-25">
                <a:latin typeface="Times New Roman"/>
                <a:cs typeface="Times New Roman"/>
              </a:rPr>
              <a:t>min</a:t>
            </a:r>
            <a:endParaRPr sz="300">
              <a:latin typeface="Times New Roman"/>
              <a:cs typeface="Times New Roman"/>
            </a:endParaRPr>
          </a:p>
          <a:p>
            <a:pPr marL="12700" marR="814705">
              <a:lnSpc>
                <a:spcPts val="2190"/>
              </a:lnSpc>
              <a:spcBef>
                <a:spcPts val="65"/>
              </a:spcBef>
              <a:tabLst>
                <a:tab pos="2510155" algn="l"/>
              </a:tabLst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5.74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puesta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tierra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resonante.</a:t>
            </a:r>
            <a:r>
              <a:rPr dirty="0" sz="800">
                <a:latin typeface="Times New Roman"/>
                <a:cs typeface="Times New Roman"/>
              </a:rPr>
              <a:t>	Fig.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5.75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$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parámetros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@LIN</a:t>
            </a:r>
            <a:r>
              <a:rPr dirty="0" sz="800" spc="10">
                <a:latin typeface="Times New Roman"/>
                <a:cs typeface="Times New Roman"/>
              </a:rPr>
              <a:t> El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nuevo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componente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modelo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especial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WRITEMAXMIN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se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utiliza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para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escribir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el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valor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máximo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de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ts val="810"/>
              </a:lnSpc>
            </a:pPr>
            <a:r>
              <a:rPr dirty="0" sz="800">
                <a:latin typeface="Times New Roman"/>
                <a:cs typeface="Times New Roman"/>
              </a:rPr>
              <a:t>voltaje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neutro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función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CURR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corriente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neutra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todas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51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simulaciones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especificadas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Fig.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5.75.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figura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5.76.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necesita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escribe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valor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máximo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mínimo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después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tiempo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inicio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Tlimit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lis.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Después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simulación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endParaRPr sz="800">
              <a:latin typeface="Times New Roman"/>
              <a:cs typeface="Times New Roman"/>
            </a:endParaRPr>
          </a:p>
          <a:p>
            <a:pPr marL="12700" marR="1140460">
              <a:lnSpc>
                <a:spcPct val="113799"/>
              </a:lnSpc>
            </a:pPr>
            <a:r>
              <a:rPr dirty="0" sz="800" spc="10">
                <a:latin typeface="Times New Roman"/>
                <a:cs typeface="Times New Roman"/>
              </a:rPr>
              <a:t>los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resultados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se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leen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automáticamente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del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archivo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lis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y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hay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un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botón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Ver</a:t>
            </a:r>
            <a:r>
              <a:rPr dirty="0" sz="800" spc="15" i="1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disponible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para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trazar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resultados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figura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5.77.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976745" y="6058117"/>
            <a:ext cx="22987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i="1">
                <a:solidFill>
                  <a:srgbClr val="000080"/>
                </a:solidFill>
                <a:latin typeface="Times New Roman"/>
                <a:cs typeface="Times New Roman"/>
              </a:rPr>
              <a:t>150</a:t>
            </a:r>
            <a:r>
              <a:rPr dirty="0" sz="550" spc="35" i="1">
                <a:solidFill>
                  <a:srgbClr val="000080"/>
                </a:solidFill>
                <a:latin typeface="Times New Roman"/>
                <a:cs typeface="Times New Roman"/>
              </a:rPr>
              <a:t> </a:t>
            </a:r>
            <a:r>
              <a:rPr dirty="0" sz="550" spc="-25" i="1">
                <a:solidFill>
                  <a:srgbClr val="000080"/>
                </a:solidFill>
                <a:latin typeface="Times New Roman"/>
                <a:cs typeface="Times New Roman"/>
              </a:rPr>
              <a:t>kV</a:t>
            </a:r>
            <a:endParaRPr sz="550">
              <a:latin typeface="Times New Roman"/>
              <a:cs typeface="Times New Roman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2245467" y="5681465"/>
            <a:ext cx="128270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 spc="-25">
                <a:solidFill>
                  <a:srgbClr val="FF0000"/>
                </a:solidFill>
                <a:latin typeface="Times New Roman"/>
                <a:cs typeface="Times New Roman"/>
              </a:rPr>
              <a:t>LCC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2542824" y="5681465"/>
            <a:ext cx="128270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 spc="-25">
                <a:solidFill>
                  <a:srgbClr val="FF0000"/>
                </a:solidFill>
                <a:latin typeface="Times New Roman"/>
                <a:cs typeface="Times New Roman"/>
              </a:rPr>
              <a:t>LCC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2542824" y="6051509"/>
            <a:ext cx="128270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 spc="-25">
                <a:solidFill>
                  <a:srgbClr val="FF0000"/>
                </a:solidFill>
                <a:latin typeface="Times New Roman"/>
                <a:cs typeface="Times New Roman"/>
              </a:rPr>
              <a:t>LCC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2542824" y="6348865"/>
            <a:ext cx="128270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 spc="-25">
                <a:solidFill>
                  <a:srgbClr val="FF0000"/>
                </a:solidFill>
                <a:latin typeface="Times New Roman"/>
                <a:cs typeface="Times New Roman"/>
              </a:rPr>
              <a:t>LCC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3672780" y="9648369"/>
            <a:ext cx="1678939" cy="421640"/>
          </a:xfrm>
          <a:prstGeom prst="rect">
            <a:avLst/>
          </a:prstGeom>
        </p:spPr>
        <p:txBody>
          <a:bodyPr wrap="square" lIns="0" tIns="381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300"/>
              </a:spcBef>
              <a:tabLst>
                <a:tab pos="276860" algn="l"/>
                <a:tab pos="541020" algn="l"/>
                <a:tab pos="785495" algn="l"/>
                <a:tab pos="1049655" algn="l"/>
                <a:tab pos="1320800" algn="l"/>
              </a:tabLst>
            </a:pPr>
            <a:r>
              <a:rPr dirty="0" sz="300" spc="-25">
                <a:latin typeface="Times New Roman"/>
                <a:cs typeface="Times New Roman"/>
              </a:rPr>
              <a:t>0.0</a:t>
            </a:r>
            <a:r>
              <a:rPr dirty="0" sz="300">
                <a:latin typeface="Times New Roman"/>
                <a:cs typeface="Times New Roman"/>
              </a:rPr>
              <a:t>	4.0</a:t>
            </a:r>
            <a:r>
              <a:rPr dirty="0" sz="300" spc="5">
                <a:latin typeface="Times New Roman"/>
                <a:cs typeface="Times New Roman"/>
              </a:rPr>
              <a:t> </a:t>
            </a:r>
            <a:r>
              <a:rPr dirty="0" sz="300" spc="-25">
                <a:latin typeface="Times New Roman"/>
                <a:cs typeface="Times New Roman"/>
              </a:rPr>
              <a:t>4.0</a:t>
            </a:r>
            <a:r>
              <a:rPr dirty="0" sz="300">
                <a:latin typeface="Times New Roman"/>
                <a:cs typeface="Times New Roman"/>
              </a:rPr>
              <a:t>	</a:t>
            </a:r>
            <a:r>
              <a:rPr dirty="0" sz="300" spc="-25">
                <a:latin typeface="Times New Roman"/>
                <a:cs typeface="Times New Roman"/>
              </a:rPr>
              <a:t>8.0</a:t>
            </a:r>
            <a:r>
              <a:rPr dirty="0" sz="300">
                <a:latin typeface="Times New Roman"/>
                <a:cs typeface="Times New Roman"/>
              </a:rPr>
              <a:t>	</a:t>
            </a:r>
            <a:r>
              <a:rPr dirty="0" sz="300" spc="-20">
                <a:latin typeface="Times New Roman"/>
                <a:cs typeface="Times New Roman"/>
              </a:rPr>
              <a:t>12,0</a:t>
            </a:r>
            <a:r>
              <a:rPr dirty="0" sz="300">
                <a:latin typeface="Times New Roman"/>
                <a:cs typeface="Times New Roman"/>
              </a:rPr>
              <a:t>	</a:t>
            </a:r>
            <a:r>
              <a:rPr dirty="0" sz="300" spc="-20">
                <a:latin typeface="Times New Roman"/>
                <a:cs typeface="Times New Roman"/>
              </a:rPr>
              <a:t>16,0</a:t>
            </a:r>
            <a:r>
              <a:rPr dirty="0" sz="300">
                <a:latin typeface="Times New Roman"/>
                <a:cs typeface="Times New Roman"/>
              </a:rPr>
              <a:t>	</a:t>
            </a:r>
            <a:r>
              <a:rPr dirty="0" sz="300" spc="-20">
                <a:latin typeface="Times New Roman"/>
                <a:cs typeface="Times New Roman"/>
              </a:rPr>
              <a:t>20,0</a:t>
            </a:r>
            <a:endParaRPr sz="3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20"/>
              </a:spcBef>
            </a:pPr>
            <a:endParaRPr sz="300">
              <a:latin typeface="Times New Roman"/>
              <a:cs typeface="Times New Roman"/>
            </a:endParaRPr>
          </a:p>
          <a:p>
            <a:pPr marL="25400" marR="5080">
              <a:lnSpc>
                <a:spcPct val="108400"/>
              </a:lnSpc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5.77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Tensión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neutra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función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corriente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neutral.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4954718" y="9507456"/>
            <a:ext cx="133985" cy="730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300" spc="-20">
                <a:latin typeface="Times New Roman"/>
                <a:cs typeface="Times New Roman"/>
              </a:rPr>
              <a:t>CURR</a:t>
            </a:r>
            <a:endParaRPr sz="300">
              <a:latin typeface="Times New Roman"/>
              <a:cs typeface="Times New Roman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3573661" y="9560319"/>
            <a:ext cx="75565" cy="730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300" spc="-25">
                <a:latin typeface="Times New Roman"/>
                <a:cs typeface="Times New Roman"/>
              </a:rPr>
              <a:t>0.0</a:t>
            </a:r>
            <a:endParaRPr sz="300">
              <a:latin typeface="Times New Roman"/>
              <a:cs typeface="Times New Roman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3547229" y="9302610"/>
            <a:ext cx="95250" cy="730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300" spc="-20">
                <a:latin typeface="Times New Roman"/>
                <a:cs typeface="Times New Roman"/>
              </a:rPr>
              <a:t>10,0</a:t>
            </a:r>
            <a:endParaRPr sz="300">
              <a:latin typeface="Times New Roman"/>
              <a:cs typeface="Times New Roman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3547229" y="9044901"/>
            <a:ext cx="95250" cy="730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300" spc="-20">
                <a:latin typeface="Times New Roman"/>
                <a:cs typeface="Times New Roman"/>
              </a:rPr>
              <a:t>20,0</a:t>
            </a:r>
            <a:endParaRPr sz="300">
              <a:latin typeface="Times New Roman"/>
              <a:cs typeface="Times New Roman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3547229" y="8787192"/>
            <a:ext cx="95250" cy="730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300" spc="-20">
                <a:latin typeface="Times New Roman"/>
                <a:cs typeface="Times New Roman"/>
              </a:rPr>
              <a:t>30,0</a:t>
            </a:r>
            <a:endParaRPr sz="300">
              <a:latin typeface="Times New Roman"/>
              <a:cs typeface="Times New Roman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3547229" y="8529482"/>
            <a:ext cx="95250" cy="730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300" spc="-20">
                <a:latin typeface="Times New Roman"/>
                <a:cs typeface="Times New Roman"/>
              </a:rPr>
              <a:t>40,0</a:t>
            </a:r>
            <a:endParaRPr sz="300">
              <a:latin typeface="Times New Roman"/>
              <a:cs typeface="Times New Roman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3547229" y="8271773"/>
            <a:ext cx="95250" cy="730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300" spc="-20">
                <a:latin typeface="Times New Roman"/>
                <a:cs typeface="Times New Roman"/>
              </a:rPr>
              <a:t>50,0</a:t>
            </a:r>
            <a:endParaRPr sz="300">
              <a:latin typeface="Times New Roman"/>
              <a:cs typeface="Times New Roman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3547229" y="8014064"/>
            <a:ext cx="95250" cy="730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300" spc="-20">
                <a:latin typeface="Times New Roman"/>
                <a:cs typeface="Times New Roman"/>
              </a:rPr>
              <a:t>60,0</a:t>
            </a:r>
            <a:endParaRPr sz="300">
              <a:latin typeface="Times New Roman"/>
              <a:cs typeface="Times New Roman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3745467" y="7994240"/>
            <a:ext cx="100330" cy="730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300" spc="-20">
                <a:latin typeface="Times New Roman"/>
                <a:cs typeface="Times New Roman"/>
              </a:rPr>
              <a:t>nuez</a:t>
            </a:r>
            <a:endParaRPr sz="300">
              <a:latin typeface="Times New Roman"/>
              <a:cs typeface="Times New Roman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831370" y="9784989"/>
            <a:ext cx="2550795" cy="284480"/>
          </a:xfrm>
          <a:prstGeom prst="rect">
            <a:avLst/>
          </a:prstGeom>
        </p:spPr>
        <p:txBody>
          <a:bodyPr wrap="square" lIns="0" tIns="6350" rIns="0" bIns="0" rtlCol="0" vert="horz">
            <a:spAutoFit/>
          </a:bodyPr>
          <a:lstStyle/>
          <a:p>
            <a:pPr marL="12700" marR="5080">
              <a:lnSpc>
                <a:spcPct val="108400"/>
              </a:lnSpc>
              <a:spcBef>
                <a:spcPts val="5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5.76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nuevo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WRITEMAXMIN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componente.</a:t>
            </a:r>
            <a:endParaRPr sz="8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6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3" name="object 3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4" name="object 4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488"/>
                  </a:lnTo>
                  <a:lnTo>
                    <a:pt x="142755" y="98488"/>
                  </a:lnTo>
                  <a:lnTo>
                    <a:pt x="136180" y="99796"/>
                  </a:lnTo>
                  <a:lnTo>
                    <a:pt x="104587" y="123991"/>
                  </a:lnTo>
                  <a:lnTo>
                    <a:pt x="98048" y="143195"/>
                  </a:lnTo>
                  <a:lnTo>
                    <a:pt x="98048" y="569274"/>
                  </a:lnTo>
                  <a:lnTo>
                    <a:pt x="117977" y="603718"/>
                  </a:lnTo>
                  <a:lnTo>
                    <a:pt x="142755" y="613981"/>
                  </a:lnTo>
                  <a:lnTo>
                    <a:pt x="1886711" y="613981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3981"/>
                  </a:moveTo>
                  <a:lnTo>
                    <a:pt x="1744971" y="613981"/>
                  </a:lnTo>
                  <a:lnTo>
                    <a:pt x="1751545" y="612673"/>
                  </a:lnTo>
                  <a:lnTo>
                    <a:pt x="1764174" y="607442"/>
                  </a:lnTo>
                  <a:lnTo>
                    <a:pt x="1788370" y="575849"/>
                  </a:lnTo>
                  <a:lnTo>
                    <a:pt x="1789678" y="569274"/>
                  </a:lnTo>
                  <a:lnTo>
                    <a:pt x="1789678" y="143195"/>
                  </a:lnTo>
                  <a:lnTo>
                    <a:pt x="1769748" y="108751"/>
                  </a:lnTo>
                  <a:lnTo>
                    <a:pt x="1744971" y="98488"/>
                  </a:lnTo>
                  <a:lnTo>
                    <a:pt x="1886711" y="98488"/>
                  </a:lnTo>
                  <a:lnTo>
                    <a:pt x="1886711" y="613981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2932176" y="500398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1982" y="528634"/>
                  </a:moveTo>
                  <a:lnTo>
                    <a:pt x="52863" y="528634"/>
                  </a:lnTo>
                  <a:lnTo>
                    <a:pt x="49392" y="528502"/>
                  </a:lnTo>
                  <a:lnTo>
                    <a:pt x="13028" y="510462"/>
                  </a:lnTo>
                  <a:lnTo>
                    <a:pt x="0" y="479207"/>
                  </a:lnTo>
                  <a:lnTo>
                    <a:pt x="0" y="475770"/>
                  </a:lnTo>
                  <a:lnTo>
                    <a:pt x="0" y="49361"/>
                  </a:lnTo>
                  <a:lnTo>
                    <a:pt x="17937" y="12819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841"/>
                  </a:lnTo>
                  <a:lnTo>
                    <a:pt x="1704845" y="49361"/>
                  </a:lnTo>
                  <a:lnTo>
                    <a:pt x="1704845" y="479207"/>
                  </a:lnTo>
                  <a:lnTo>
                    <a:pt x="1686907" y="515418"/>
                  </a:lnTo>
                  <a:lnTo>
                    <a:pt x="1655453" y="528502"/>
                  </a:lnTo>
                  <a:lnTo>
                    <a:pt x="1651982" y="52863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" name="object 6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171"/>
              <a:ext cx="145374" cy="145374"/>
            </a:xfrm>
            <a:prstGeom prst="rect">
              <a:avLst/>
            </a:prstGeom>
          </p:spPr>
        </p:pic>
      </p:grpSp>
      <p:sp>
        <p:nvSpPr>
          <p:cNvPr id="7" name="object 7" descr=""/>
          <p:cNvSpPr txBox="1"/>
          <p:nvPr/>
        </p:nvSpPr>
        <p:spPr>
          <a:xfrm>
            <a:off x="3519868" y="811504"/>
            <a:ext cx="52959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10">
                <a:latin typeface="Arial MT"/>
                <a:cs typeface="Arial MT"/>
              </a:rPr>
              <a:t>Traduciendo...</a:t>
            </a:r>
            <a:endParaRPr sz="600">
              <a:latin typeface="Arial MT"/>
              <a:cs typeface="Arial MT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805970" y="111937"/>
            <a:ext cx="4981575" cy="687070"/>
          </a:xfrm>
          <a:prstGeom prst="rect">
            <a:avLst/>
          </a:prstGeom>
        </p:spPr>
        <p:txBody>
          <a:bodyPr wrap="square" lIns="0" tIns="65405" rIns="0" bIns="0" rtlCol="0" vert="horz">
            <a:spAutoFit/>
          </a:bodyPr>
          <a:lstStyle/>
          <a:p>
            <a:pPr marL="3141345">
              <a:lnSpc>
                <a:spcPct val="100000"/>
              </a:lnSpc>
              <a:spcBef>
                <a:spcPts val="515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  <a:p>
            <a:pPr marL="38100" marR="30480">
              <a:lnSpc>
                <a:spcPct val="135500"/>
              </a:lnSpc>
              <a:spcBef>
                <a:spcPts val="130"/>
              </a:spcBef>
            </a:pPr>
            <a:r>
              <a:rPr dirty="0" sz="800" spc="-155">
                <a:latin typeface="Times New Roman"/>
                <a:cs typeface="Times New Roman"/>
              </a:rPr>
              <a:t>E</a:t>
            </a:r>
            <a:r>
              <a:rPr dirty="0" baseline="-13888" sz="1200" spc="-232">
                <a:latin typeface="Times New Roman"/>
                <a:cs typeface="Times New Roman"/>
              </a:rPr>
              <a:t>m</a:t>
            </a:r>
            <a:r>
              <a:rPr dirty="0" sz="800" spc="-155">
                <a:latin typeface="Times New Roman"/>
                <a:cs typeface="Times New Roman"/>
              </a:rPr>
              <a:t>l</a:t>
            </a:r>
            <a:r>
              <a:rPr dirty="0" baseline="-13888" sz="1200" spc="-232">
                <a:latin typeface="Times New Roman"/>
                <a:cs typeface="Times New Roman"/>
              </a:rPr>
              <a:t>ó</a:t>
            </a:r>
            <a:r>
              <a:rPr dirty="0" sz="800" spc="-155">
                <a:latin typeface="Times New Roman"/>
                <a:cs typeface="Times New Roman"/>
              </a:rPr>
              <a:t>v</a:t>
            </a:r>
            <a:r>
              <a:rPr dirty="0" baseline="-13888" sz="1200" spc="-232">
                <a:latin typeface="Times New Roman"/>
                <a:cs typeface="Times New Roman"/>
              </a:rPr>
              <a:t>d</a:t>
            </a:r>
            <a:r>
              <a:rPr dirty="0" sz="800" spc="-155">
                <a:latin typeface="Times New Roman"/>
                <a:cs typeface="Times New Roman"/>
              </a:rPr>
              <a:t>a</a:t>
            </a:r>
            <a:r>
              <a:rPr dirty="0" baseline="-13888" sz="1200" spc="-232">
                <a:latin typeface="Times New Roman"/>
                <a:cs typeface="Times New Roman"/>
              </a:rPr>
              <a:t>u</a:t>
            </a:r>
            <a:r>
              <a:rPr dirty="0" sz="800" spc="-155">
                <a:latin typeface="Times New Roman"/>
                <a:cs typeface="Times New Roman"/>
              </a:rPr>
              <a:t>l</a:t>
            </a:r>
            <a:r>
              <a:rPr dirty="0" baseline="-13888" sz="1200" spc="-232">
                <a:latin typeface="Times New Roman"/>
                <a:cs typeface="Times New Roman"/>
              </a:rPr>
              <a:t>l</a:t>
            </a:r>
            <a:r>
              <a:rPr dirty="0" baseline="-13888" sz="1200" spc="-232" b="1">
                <a:latin typeface="Times New Roman"/>
                <a:cs typeface="Times New Roman"/>
              </a:rPr>
              <a:t>o</a:t>
            </a:r>
            <a:r>
              <a:rPr dirty="0" sz="800" spc="-155">
                <a:latin typeface="Times New Roman"/>
                <a:cs typeface="Times New Roman"/>
              </a:rPr>
              <a:t>r</a:t>
            </a:r>
            <a:r>
              <a:rPr dirty="0" sz="800" spc="-40">
                <a:latin typeface="Times New Roman"/>
                <a:cs typeface="Times New Roman"/>
              </a:rPr>
              <a:t> </a:t>
            </a:r>
            <a:r>
              <a:rPr dirty="0" baseline="-13888" sz="1200" spc="-434">
                <a:latin typeface="Times New Roman"/>
                <a:cs typeface="Times New Roman"/>
              </a:rPr>
              <a:t>d</a:t>
            </a:r>
            <a:r>
              <a:rPr dirty="0" sz="800" spc="-65">
                <a:latin typeface="Times New Roman"/>
                <a:cs typeface="Times New Roman"/>
              </a:rPr>
              <a:t>e</a:t>
            </a:r>
            <a:r>
              <a:rPr dirty="0" baseline="-13888" sz="1200" spc="-434">
                <a:latin typeface="Times New Roman"/>
                <a:cs typeface="Times New Roman"/>
              </a:rPr>
              <a:t>e</a:t>
            </a:r>
            <a:r>
              <a:rPr dirty="0" sz="800" spc="5">
                <a:latin typeface="Times New Roman"/>
                <a:cs typeface="Times New Roman"/>
              </a:rPr>
              <a:t>x</a:t>
            </a:r>
            <a:r>
              <a:rPr dirty="0" sz="800" spc="-265">
                <a:latin typeface="Times New Roman"/>
                <a:cs typeface="Times New Roman"/>
              </a:rPr>
              <a:t>a</a:t>
            </a:r>
            <a:r>
              <a:rPr dirty="0" baseline="-13888" sz="1200" spc="-472">
                <a:latin typeface="Times New Roman"/>
                <a:cs typeface="Times New Roman"/>
              </a:rPr>
              <a:t>A</a:t>
            </a:r>
            <a:r>
              <a:rPr dirty="0" sz="800" spc="-130">
                <a:latin typeface="Times New Roman"/>
                <a:cs typeface="Times New Roman"/>
              </a:rPr>
              <a:t>c</a:t>
            </a:r>
            <a:r>
              <a:rPr dirty="0" baseline="-13888" sz="1200" spc="-540">
                <a:latin typeface="Times New Roman"/>
                <a:cs typeface="Times New Roman"/>
              </a:rPr>
              <a:t>T</a:t>
            </a:r>
            <a:r>
              <a:rPr dirty="0" sz="800" spc="5">
                <a:latin typeface="Times New Roman"/>
                <a:cs typeface="Times New Roman"/>
              </a:rPr>
              <a:t>t</a:t>
            </a:r>
            <a:r>
              <a:rPr dirty="0" sz="800" spc="-265">
                <a:latin typeface="Times New Roman"/>
                <a:cs typeface="Times New Roman"/>
              </a:rPr>
              <a:t>o</a:t>
            </a:r>
            <a:r>
              <a:rPr dirty="0" baseline="-13888" sz="1200" spc="7">
                <a:latin typeface="Times New Roman"/>
                <a:cs typeface="Times New Roman"/>
              </a:rPr>
              <a:t>P</a:t>
            </a:r>
            <a:r>
              <a:rPr dirty="0" baseline="-13888" sz="1200" spc="-839">
                <a:latin typeface="Times New Roman"/>
                <a:cs typeface="Times New Roman"/>
              </a:rPr>
              <a:t>D</a:t>
            </a:r>
            <a:r>
              <a:rPr dirty="0" sz="800" spc="5">
                <a:latin typeface="Times New Roman"/>
                <a:cs typeface="Times New Roman"/>
              </a:rPr>
              <a:t>d</a:t>
            </a:r>
            <a:r>
              <a:rPr dirty="0" sz="800" spc="-195">
                <a:latin typeface="Times New Roman"/>
                <a:cs typeface="Times New Roman"/>
              </a:rPr>
              <a:t>e</a:t>
            </a:r>
            <a:r>
              <a:rPr dirty="0" baseline="-13888" sz="1200" spc="7">
                <a:latin typeface="Times New Roman"/>
                <a:cs typeface="Times New Roman"/>
              </a:rPr>
              <a:t>r</a:t>
            </a:r>
            <a:r>
              <a:rPr dirty="0" baseline="-13888" sz="1200" spc="-330">
                <a:latin typeface="Times New Roman"/>
                <a:cs typeface="Times New Roman"/>
              </a:rPr>
              <a:t>a</a:t>
            </a:r>
            <a:r>
              <a:rPr dirty="0" sz="800" spc="5">
                <a:latin typeface="Times New Roman"/>
                <a:cs typeface="Times New Roman"/>
              </a:rPr>
              <a:t>l</a:t>
            </a:r>
            <a:r>
              <a:rPr dirty="0" sz="800" spc="-350">
                <a:latin typeface="Times New Roman"/>
                <a:cs typeface="Times New Roman"/>
              </a:rPr>
              <a:t>a</a:t>
            </a:r>
            <a:r>
              <a:rPr dirty="0" baseline="-13888" sz="1200" spc="-75">
                <a:latin typeface="Times New Roman"/>
                <a:cs typeface="Times New Roman"/>
              </a:rPr>
              <a:t>w</a:t>
            </a:r>
            <a:r>
              <a:rPr dirty="0" baseline="-13888" sz="1200" spc="-254">
                <a:latin typeface="Times New Roman"/>
                <a:cs typeface="Times New Roman"/>
              </a:rPr>
              <a:t>.</a:t>
            </a:r>
            <a:r>
              <a:rPr dirty="0" sz="800" spc="5">
                <a:latin typeface="Times New Roman"/>
                <a:cs typeface="Times New Roman"/>
              </a:rPr>
              <a:t>c</a:t>
            </a:r>
            <a:r>
              <a:rPr dirty="0" sz="800" spc="-380">
                <a:latin typeface="Times New Roman"/>
                <a:cs typeface="Times New Roman"/>
              </a:rPr>
              <a:t>o</a:t>
            </a:r>
            <a:r>
              <a:rPr dirty="0" baseline="-13888" sz="1200" spc="-165">
                <a:latin typeface="Times New Roman"/>
                <a:cs typeface="Times New Roman"/>
              </a:rPr>
              <a:t>E</a:t>
            </a:r>
            <a:r>
              <a:rPr dirty="0" sz="800" spc="-160">
                <a:latin typeface="Times New Roman"/>
                <a:cs typeface="Times New Roman"/>
              </a:rPr>
              <a:t>r</a:t>
            </a:r>
            <a:r>
              <a:rPr dirty="0" baseline="-13888" sz="1200" spc="-232">
                <a:latin typeface="Times New Roman"/>
                <a:cs typeface="Times New Roman"/>
              </a:rPr>
              <a:t>s</a:t>
            </a:r>
            <a:r>
              <a:rPr dirty="0" sz="800" spc="-114">
                <a:latin typeface="Times New Roman"/>
                <a:cs typeface="Times New Roman"/>
              </a:rPr>
              <a:t>r</a:t>
            </a:r>
            <a:r>
              <a:rPr dirty="0" baseline="-13888" sz="1200" spc="-165">
                <a:latin typeface="Times New Roman"/>
                <a:cs typeface="Times New Roman"/>
              </a:rPr>
              <a:t>t</a:t>
            </a:r>
            <a:r>
              <a:rPr dirty="0" sz="800" spc="-120">
                <a:latin typeface="Times New Roman"/>
                <a:cs typeface="Times New Roman"/>
              </a:rPr>
              <a:t>i</a:t>
            </a:r>
            <a:r>
              <a:rPr dirty="0" baseline="-13888" sz="1200" spc="-427">
                <a:latin typeface="Times New Roman"/>
                <a:cs typeface="Times New Roman"/>
              </a:rPr>
              <a:t>o</a:t>
            </a:r>
            <a:r>
              <a:rPr dirty="0" sz="800" spc="5">
                <a:latin typeface="Times New Roman"/>
                <a:cs typeface="Times New Roman"/>
              </a:rPr>
              <a:t>e</a:t>
            </a:r>
            <a:r>
              <a:rPr dirty="0" sz="800" spc="-270">
                <a:latin typeface="Times New Roman"/>
                <a:cs typeface="Times New Roman"/>
              </a:rPr>
              <a:t>n</a:t>
            </a:r>
            <a:r>
              <a:rPr dirty="0" baseline="-13888" sz="1200" spc="-60">
                <a:latin typeface="Times New Roman"/>
                <a:cs typeface="Times New Roman"/>
              </a:rPr>
              <a:t>s</a:t>
            </a:r>
            <a:r>
              <a:rPr dirty="0" sz="800" spc="-185">
                <a:latin typeface="Times New Roman"/>
                <a:cs typeface="Times New Roman"/>
              </a:rPr>
              <a:t>t</a:t>
            </a:r>
            <a:r>
              <a:rPr dirty="0" baseline="-13888" sz="1200" spc="7" b="1">
                <a:latin typeface="Times New Roman"/>
                <a:cs typeface="Times New Roman"/>
              </a:rPr>
              <a:t>e</a:t>
            </a:r>
            <a:r>
              <a:rPr dirty="0" baseline="-13888" sz="1200" spc="262" b="1">
                <a:latin typeface="Times New Roman"/>
                <a:cs typeface="Times New Roman"/>
              </a:rPr>
              <a:t> </a:t>
            </a:r>
            <a:r>
              <a:rPr dirty="0" baseline="-13888" sz="1200" spc="-247">
                <a:latin typeface="Times New Roman"/>
                <a:cs typeface="Times New Roman"/>
              </a:rPr>
              <a:t>o</a:t>
            </a:r>
            <a:r>
              <a:rPr dirty="0" sz="800" spc="-165">
                <a:latin typeface="Times New Roman"/>
                <a:cs typeface="Times New Roman"/>
              </a:rPr>
              <a:t>q</a:t>
            </a:r>
            <a:r>
              <a:rPr dirty="0" baseline="-13888" sz="1200" spc="-247">
                <a:latin typeface="Times New Roman"/>
                <a:cs typeface="Times New Roman"/>
              </a:rPr>
              <a:t>b</a:t>
            </a:r>
            <a:r>
              <a:rPr dirty="0" sz="800" spc="-165">
                <a:latin typeface="Times New Roman"/>
                <a:cs typeface="Times New Roman"/>
              </a:rPr>
              <a:t>u</a:t>
            </a:r>
            <a:r>
              <a:rPr dirty="0" baseline="-13888" sz="1200" spc="-247">
                <a:latin typeface="Times New Roman"/>
                <a:cs typeface="Times New Roman"/>
              </a:rPr>
              <a:t>t</a:t>
            </a:r>
            <a:r>
              <a:rPr dirty="0" sz="800" spc="-165">
                <a:latin typeface="Times New Roman"/>
                <a:cs typeface="Times New Roman"/>
              </a:rPr>
              <a:t>e</a:t>
            </a:r>
            <a:r>
              <a:rPr dirty="0" baseline="-13888" sz="1200" spc="-247">
                <a:latin typeface="Times New Roman"/>
                <a:cs typeface="Times New Roman"/>
              </a:rPr>
              <a:t>ie</a:t>
            </a:r>
            <a:r>
              <a:rPr dirty="0" sz="800" spc="-165">
                <a:latin typeface="Times New Roman"/>
                <a:cs typeface="Times New Roman"/>
              </a:rPr>
              <a:t>c</a:t>
            </a:r>
            <a:r>
              <a:rPr dirty="0" baseline="-13888" sz="1200" spc="-247">
                <a:latin typeface="Times New Roman"/>
                <a:cs typeface="Times New Roman"/>
              </a:rPr>
              <a:t>n</a:t>
            </a:r>
            <a:r>
              <a:rPr dirty="0" sz="800" spc="-165">
                <a:latin typeface="Times New Roman"/>
                <a:cs typeface="Times New Roman"/>
              </a:rPr>
              <a:t>o</a:t>
            </a:r>
            <a:r>
              <a:rPr dirty="0" baseline="-13888" sz="1200" spc="-247">
                <a:latin typeface="Times New Roman"/>
                <a:cs typeface="Times New Roman"/>
              </a:rPr>
              <a:t>e</a:t>
            </a:r>
            <a:r>
              <a:rPr dirty="0" sz="800" spc="-165">
                <a:latin typeface="Times New Roman"/>
                <a:cs typeface="Times New Roman"/>
              </a:rPr>
              <a:t>r</a:t>
            </a:r>
            <a:r>
              <a:rPr dirty="0" baseline="-13888" sz="1200" spc="-247">
                <a:latin typeface="Times New Roman"/>
                <a:cs typeface="Times New Roman"/>
              </a:rPr>
              <a:t>e</a:t>
            </a:r>
            <a:r>
              <a:rPr dirty="0" sz="800" spc="-165">
                <a:latin typeface="Times New Roman"/>
                <a:cs typeface="Times New Roman"/>
              </a:rPr>
              <a:t>re</a:t>
            </a:r>
            <a:r>
              <a:rPr dirty="0" baseline="-13888" sz="1200" spc="-247">
                <a:latin typeface="Times New Roman"/>
                <a:cs typeface="Times New Roman"/>
              </a:rPr>
              <a:t>n</a:t>
            </a:r>
            <a:r>
              <a:rPr dirty="0" sz="800" spc="-165">
                <a:latin typeface="Times New Roman"/>
                <a:cs typeface="Times New Roman"/>
              </a:rPr>
              <a:t>sp</a:t>
            </a:r>
            <a:r>
              <a:rPr dirty="0" baseline="-13888" sz="1200" spc="-247" i="1">
                <a:latin typeface="Times New Roman"/>
                <a:cs typeface="Times New Roman"/>
              </a:rPr>
              <a:t>A</a:t>
            </a:r>
            <a:r>
              <a:rPr dirty="0" sz="800" spc="-165">
                <a:latin typeface="Times New Roman"/>
                <a:cs typeface="Times New Roman"/>
              </a:rPr>
              <a:t>o</a:t>
            </a:r>
            <a:r>
              <a:rPr dirty="0" baseline="-13888" sz="1200" spc="-247" i="1">
                <a:latin typeface="Times New Roman"/>
                <a:cs typeface="Times New Roman"/>
              </a:rPr>
              <a:t>T</a:t>
            </a:r>
            <a:r>
              <a:rPr dirty="0" sz="800" spc="-165">
                <a:latin typeface="Times New Roman"/>
                <a:cs typeface="Times New Roman"/>
              </a:rPr>
              <a:t>n</a:t>
            </a:r>
            <a:r>
              <a:rPr dirty="0" baseline="-13888" sz="1200" spc="-247" i="1">
                <a:latin typeface="Times New Roman"/>
                <a:cs typeface="Times New Roman"/>
              </a:rPr>
              <a:t>P</a:t>
            </a:r>
            <a:r>
              <a:rPr dirty="0" sz="800" spc="-165">
                <a:latin typeface="Times New Roman"/>
                <a:cs typeface="Times New Roman"/>
              </a:rPr>
              <a:t>de</a:t>
            </a:r>
            <a:r>
              <a:rPr dirty="0" baseline="-13888" sz="1200" spc="-247" i="1">
                <a:latin typeface="Times New Roman"/>
                <a:cs typeface="Times New Roman"/>
              </a:rPr>
              <a:t>|</a:t>
            </a:r>
            <a:r>
              <a:rPr dirty="0" baseline="-13888" sz="1200" spc="262" i="1">
                <a:latin typeface="Times New Roman"/>
                <a:cs typeface="Times New Roman"/>
              </a:rPr>
              <a:t> </a:t>
            </a:r>
            <a:r>
              <a:rPr dirty="0" baseline="-13888" sz="1200" spc="-337" i="1">
                <a:latin typeface="Times New Roman"/>
                <a:cs typeface="Times New Roman"/>
              </a:rPr>
              <a:t>O</a:t>
            </a:r>
            <a:r>
              <a:rPr dirty="0" sz="800" spc="-225">
                <a:latin typeface="Times New Roman"/>
                <a:cs typeface="Times New Roman"/>
              </a:rPr>
              <a:t>a</a:t>
            </a:r>
            <a:r>
              <a:rPr dirty="0" sz="800" spc="-20">
                <a:latin typeface="Times New Roman"/>
                <a:cs typeface="Times New Roman"/>
              </a:rPr>
              <a:t> </a:t>
            </a:r>
            <a:r>
              <a:rPr dirty="0" baseline="-13888" sz="1200" spc="-457" i="1">
                <a:latin typeface="Times New Roman"/>
                <a:cs typeface="Times New Roman"/>
              </a:rPr>
              <a:t>p</a:t>
            </a:r>
            <a:r>
              <a:rPr dirty="0" sz="800">
                <a:latin typeface="Times New Roman"/>
                <a:cs typeface="Times New Roman"/>
              </a:rPr>
              <a:t>l</a:t>
            </a:r>
            <a:r>
              <a:rPr dirty="0" sz="800" spc="-280">
                <a:latin typeface="Times New Roman"/>
                <a:cs typeface="Times New Roman"/>
              </a:rPr>
              <a:t>a</a:t>
            </a:r>
            <a:r>
              <a:rPr dirty="0" baseline="-13888" sz="1200" i="1">
                <a:latin typeface="Times New Roman"/>
                <a:cs typeface="Times New Roman"/>
              </a:rPr>
              <a:t>ti</a:t>
            </a:r>
            <a:r>
              <a:rPr dirty="0" baseline="-13888" sz="1200" spc="-825" i="1">
                <a:latin typeface="Times New Roman"/>
                <a:cs typeface="Times New Roman"/>
              </a:rPr>
              <a:t>m</a:t>
            </a:r>
            <a:r>
              <a:rPr dirty="0" sz="800">
                <a:latin typeface="Times New Roman"/>
                <a:cs typeface="Times New Roman"/>
              </a:rPr>
              <a:t>r</a:t>
            </a:r>
            <a:r>
              <a:rPr dirty="0" sz="800" spc="-85">
                <a:latin typeface="Times New Roman"/>
                <a:cs typeface="Times New Roman"/>
              </a:rPr>
              <a:t>e</a:t>
            </a:r>
            <a:r>
              <a:rPr dirty="0" baseline="-13888" sz="1200" spc="-232" i="1">
                <a:latin typeface="Times New Roman"/>
                <a:cs typeface="Times New Roman"/>
              </a:rPr>
              <a:t>i</a:t>
            </a:r>
            <a:r>
              <a:rPr dirty="0" sz="800" spc="-170">
                <a:latin typeface="Times New Roman"/>
                <a:cs typeface="Times New Roman"/>
              </a:rPr>
              <a:t>s</a:t>
            </a:r>
            <a:r>
              <a:rPr dirty="0" baseline="-13888" sz="1200" spc="-232" i="1">
                <a:latin typeface="Times New Roman"/>
                <a:cs typeface="Times New Roman"/>
              </a:rPr>
              <a:t>z</a:t>
            </a:r>
            <a:r>
              <a:rPr dirty="0" sz="800" spc="-260">
                <a:latin typeface="Times New Roman"/>
                <a:cs typeface="Times New Roman"/>
              </a:rPr>
              <a:t>o</a:t>
            </a:r>
            <a:r>
              <a:rPr dirty="0" baseline="-13888" sz="1200" spc="-225" i="1">
                <a:latin typeface="Times New Roman"/>
                <a:cs typeface="Times New Roman"/>
              </a:rPr>
              <a:t>a</a:t>
            </a:r>
            <a:r>
              <a:rPr dirty="0" sz="800" spc="-260">
                <a:latin typeface="Times New Roman"/>
                <a:cs typeface="Times New Roman"/>
              </a:rPr>
              <a:t>n</a:t>
            </a:r>
            <a:r>
              <a:rPr dirty="0" baseline="-13888" sz="1200" spc="-150" i="1">
                <a:latin typeface="Times New Roman"/>
                <a:cs typeface="Times New Roman"/>
              </a:rPr>
              <a:t>c</a:t>
            </a:r>
            <a:r>
              <a:rPr dirty="0" sz="800" spc="-260">
                <a:latin typeface="Times New Roman"/>
                <a:cs typeface="Times New Roman"/>
              </a:rPr>
              <a:t>a</a:t>
            </a:r>
            <a:r>
              <a:rPr dirty="0" baseline="-13888" sz="1200" i="1">
                <a:latin typeface="Times New Roman"/>
                <a:cs typeface="Times New Roman"/>
              </a:rPr>
              <a:t>i</a:t>
            </a:r>
            <a:r>
              <a:rPr dirty="0" baseline="-13888" sz="1200" spc="-562" i="1">
                <a:latin typeface="Times New Roman"/>
                <a:cs typeface="Times New Roman"/>
              </a:rPr>
              <a:t>ó</a:t>
            </a:r>
            <a:r>
              <a:rPr dirty="0" sz="800" spc="-35">
                <a:latin typeface="Times New Roman"/>
                <a:cs typeface="Times New Roman"/>
              </a:rPr>
              <a:t>n</a:t>
            </a:r>
            <a:r>
              <a:rPr dirty="0" baseline="-13888" sz="1200" spc="-562" i="1">
                <a:latin typeface="Times New Roman"/>
                <a:cs typeface="Times New Roman"/>
              </a:rPr>
              <a:t>n</a:t>
            </a:r>
            <a:r>
              <a:rPr dirty="0" sz="800">
                <a:latin typeface="Times New Roman"/>
                <a:cs typeface="Times New Roman"/>
              </a:rPr>
              <a:t>c</a:t>
            </a:r>
            <a:r>
              <a:rPr dirty="0" sz="800" spc="-15">
                <a:latin typeface="Times New Roman"/>
                <a:cs typeface="Times New Roman"/>
              </a:rPr>
              <a:t>i</a:t>
            </a:r>
            <a:r>
              <a:rPr dirty="0" baseline="-13888" sz="1200" spc="-517">
                <a:latin typeface="Times New Roman"/>
                <a:cs typeface="Times New Roman"/>
              </a:rPr>
              <a:t>c</a:t>
            </a:r>
            <a:r>
              <a:rPr dirty="0" sz="800" spc="-15">
                <a:latin typeface="Times New Roman"/>
                <a:cs typeface="Times New Roman"/>
              </a:rPr>
              <a:t>a</a:t>
            </a:r>
            <a:r>
              <a:rPr dirty="0" baseline="-13888" sz="1200" spc="-292">
                <a:latin typeface="Times New Roman"/>
                <a:cs typeface="Times New Roman"/>
              </a:rPr>
              <a:t>o</a:t>
            </a:r>
            <a:r>
              <a:rPr dirty="0" sz="800" spc="-130">
                <a:latin typeface="Times New Roman"/>
                <a:cs typeface="Times New Roman"/>
              </a:rPr>
              <a:t>s</a:t>
            </a:r>
            <a:r>
              <a:rPr dirty="0" baseline="-13888" sz="1200" spc="-419">
                <a:latin typeface="Times New Roman"/>
                <a:cs typeface="Times New Roman"/>
              </a:rPr>
              <a:t>n</a:t>
            </a:r>
            <a:r>
              <a:rPr dirty="0" sz="800">
                <a:latin typeface="Times New Roman"/>
                <a:cs typeface="Times New Roman"/>
              </a:rPr>
              <a:t>e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baseline="-13888" sz="1200" spc="-247">
                <a:latin typeface="Times New Roman"/>
                <a:cs typeface="Times New Roman"/>
              </a:rPr>
              <a:t>u</a:t>
            </a:r>
            <a:r>
              <a:rPr dirty="0" sz="800" spc="-165">
                <a:latin typeface="Times New Roman"/>
                <a:cs typeface="Times New Roman"/>
              </a:rPr>
              <a:t>p</a:t>
            </a:r>
            <a:r>
              <a:rPr dirty="0" baseline="-13888" sz="1200" spc="-247">
                <a:latin typeface="Times New Roman"/>
                <a:cs typeface="Times New Roman"/>
              </a:rPr>
              <a:t>n</a:t>
            </a:r>
            <a:r>
              <a:rPr dirty="0" sz="800" spc="-165">
                <a:latin typeface="Times New Roman"/>
                <a:cs typeface="Times New Roman"/>
              </a:rPr>
              <a:t>ue</a:t>
            </a:r>
            <a:r>
              <a:rPr dirty="0" baseline="-13888" sz="1200" spc="-247">
                <a:latin typeface="Times New Roman"/>
                <a:cs typeface="Times New Roman"/>
              </a:rPr>
              <a:t>d</a:t>
            </a:r>
            <a:r>
              <a:rPr dirty="0" sz="800" spc="-165">
                <a:latin typeface="Times New Roman"/>
                <a:cs typeface="Times New Roman"/>
              </a:rPr>
              <a:t>d</a:t>
            </a:r>
            <a:r>
              <a:rPr dirty="0" baseline="-13888" sz="1200" spc="-247">
                <a:latin typeface="Times New Roman"/>
                <a:cs typeface="Times New Roman"/>
              </a:rPr>
              <a:t>iá</a:t>
            </a:r>
            <a:r>
              <a:rPr dirty="0" sz="800" spc="-165">
                <a:latin typeface="Times New Roman"/>
                <a:cs typeface="Times New Roman"/>
              </a:rPr>
              <a:t>e</a:t>
            </a:r>
            <a:r>
              <a:rPr dirty="0" baseline="-13888" sz="1200" spc="-247">
                <a:latin typeface="Times New Roman"/>
                <a:cs typeface="Times New Roman"/>
              </a:rPr>
              <a:t>l</a:t>
            </a:r>
            <a:r>
              <a:rPr dirty="0" sz="800" spc="-165">
                <a:latin typeface="Times New Roman"/>
                <a:cs typeface="Times New Roman"/>
              </a:rPr>
              <a:t>e</a:t>
            </a:r>
            <a:r>
              <a:rPr dirty="0" baseline="-13888" sz="1200" spc="-247">
                <a:latin typeface="Times New Roman"/>
                <a:cs typeface="Times New Roman"/>
              </a:rPr>
              <a:t>o</a:t>
            </a:r>
            <a:r>
              <a:rPr dirty="0" sz="800" spc="-165">
                <a:latin typeface="Times New Roman"/>
                <a:cs typeface="Times New Roman"/>
              </a:rPr>
              <a:t>n</a:t>
            </a:r>
            <a:r>
              <a:rPr dirty="0" baseline="-13888" sz="1200" spc="-247">
                <a:latin typeface="Times New Roman"/>
                <a:cs typeface="Times New Roman"/>
              </a:rPr>
              <a:t>g</a:t>
            </a:r>
            <a:r>
              <a:rPr dirty="0" sz="800" spc="-165">
                <a:latin typeface="Times New Roman"/>
                <a:cs typeface="Times New Roman"/>
              </a:rPr>
              <a:t>c</a:t>
            </a:r>
            <a:r>
              <a:rPr dirty="0" baseline="-13888" sz="1200" spc="-247">
                <a:latin typeface="Times New Roman"/>
                <a:cs typeface="Times New Roman"/>
              </a:rPr>
              <a:t>o</a:t>
            </a:r>
            <a:r>
              <a:rPr dirty="0" sz="800" spc="-165">
                <a:latin typeface="Times New Roman"/>
                <a:cs typeface="Times New Roman"/>
              </a:rPr>
              <a:t>o</a:t>
            </a:r>
            <a:r>
              <a:rPr dirty="0" baseline="-13888" sz="1200" spc="-247">
                <a:latin typeface="Times New Roman"/>
                <a:cs typeface="Times New Roman"/>
              </a:rPr>
              <a:t>d</a:t>
            </a:r>
            <a:r>
              <a:rPr dirty="0" sz="800" spc="-165">
                <a:latin typeface="Times New Roman"/>
                <a:cs typeface="Times New Roman"/>
              </a:rPr>
              <a:t>n</a:t>
            </a:r>
            <a:r>
              <a:rPr dirty="0" baseline="-13888" sz="1200" spc="-247">
                <a:latin typeface="Times New Roman"/>
                <a:cs typeface="Times New Roman"/>
              </a:rPr>
              <a:t>e</a:t>
            </a:r>
            <a:r>
              <a:rPr dirty="0" sz="800" spc="-165">
                <a:latin typeface="Times New Roman"/>
                <a:cs typeface="Times New Roman"/>
              </a:rPr>
              <a:t>tr</a:t>
            </a:r>
            <a:r>
              <a:rPr dirty="0" baseline="-13888" sz="1200" spc="-247">
                <a:latin typeface="Times New Roman"/>
                <a:cs typeface="Times New Roman"/>
              </a:rPr>
              <a:t>e</a:t>
            </a:r>
            <a:r>
              <a:rPr dirty="0" sz="800" spc="-165">
                <a:latin typeface="Times New Roman"/>
                <a:cs typeface="Times New Roman"/>
              </a:rPr>
              <a:t>a</a:t>
            </a:r>
            <a:r>
              <a:rPr dirty="0" baseline="-13888" sz="1200" spc="-247">
                <a:latin typeface="Times New Roman"/>
                <a:cs typeface="Times New Roman"/>
              </a:rPr>
              <a:t>n</a:t>
            </a:r>
            <a:r>
              <a:rPr dirty="0" sz="800" spc="-165">
                <a:latin typeface="Times New Roman"/>
                <a:cs typeface="Times New Roman"/>
              </a:rPr>
              <a:t>r</a:t>
            </a:r>
            <a:r>
              <a:rPr dirty="0" sz="800" spc="-10">
                <a:latin typeface="Times New Roman"/>
                <a:cs typeface="Times New Roman"/>
              </a:rPr>
              <a:t> </a:t>
            </a:r>
            <a:r>
              <a:rPr dirty="0" baseline="-13888" sz="1200" spc="-202">
                <a:latin typeface="Times New Roman"/>
                <a:cs typeface="Times New Roman"/>
              </a:rPr>
              <a:t>t</a:t>
            </a:r>
            <a:r>
              <a:rPr dirty="0" sz="800" spc="-135">
                <a:latin typeface="Times New Roman"/>
                <a:cs typeface="Times New Roman"/>
              </a:rPr>
              <a:t>a</a:t>
            </a:r>
            <a:r>
              <a:rPr dirty="0" baseline="-13888" sz="1200" spc="-202">
                <a:latin typeface="Times New Roman"/>
                <a:cs typeface="Times New Roman"/>
              </a:rPr>
              <a:t>ra</a:t>
            </a:r>
            <a:r>
              <a:rPr dirty="0" sz="800" spc="-135">
                <a:latin typeface="Times New Roman"/>
                <a:cs typeface="Times New Roman"/>
              </a:rPr>
              <a:t>t</a:t>
            </a:r>
            <a:r>
              <a:rPr dirty="0" baseline="-13888" sz="1200" spc="-202">
                <a:latin typeface="Times New Roman"/>
                <a:cs typeface="Times New Roman"/>
              </a:rPr>
              <a:t>d</a:t>
            </a:r>
            <a:r>
              <a:rPr dirty="0" sz="800" spc="-135">
                <a:latin typeface="Times New Roman"/>
                <a:cs typeface="Times New Roman"/>
              </a:rPr>
              <a:t>r</a:t>
            </a:r>
            <a:r>
              <a:rPr dirty="0" sz="800" spc="-5">
                <a:latin typeface="Times New Roman"/>
                <a:cs typeface="Times New Roman"/>
              </a:rPr>
              <a:t> </a:t>
            </a:r>
            <a:r>
              <a:rPr dirty="0" baseline="-13888" sz="1200" spc="-247" b="1">
                <a:latin typeface="Times New Roman"/>
                <a:cs typeface="Times New Roman"/>
              </a:rPr>
              <a:t>a</a:t>
            </a:r>
            <a:r>
              <a:rPr dirty="0" sz="800" spc="-165">
                <a:latin typeface="Times New Roman"/>
                <a:cs typeface="Times New Roman"/>
              </a:rPr>
              <a:t>v</a:t>
            </a:r>
            <a:r>
              <a:rPr dirty="0" baseline="-13888" sz="1200" spc="-247">
                <a:latin typeface="Times New Roman"/>
                <a:cs typeface="Times New Roman"/>
              </a:rPr>
              <a:t>c</a:t>
            </a:r>
            <a:r>
              <a:rPr dirty="0" sz="800" spc="-165">
                <a:latin typeface="Times New Roman"/>
                <a:cs typeface="Times New Roman"/>
              </a:rPr>
              <a:t>é</a:t>
            </a:r>
            <a:r>
              <a:rPr dirty="0" baseline="-13888" sz="1200" spc="-247">
                <a:latin typeface="Times New Roman"/>
                <a:cs typeface="Times New Roman"/>
              </a:rPr>
              <a:t>o</a:t>
            </a:r>
            <a:r>
              <a:rPr dirty="0" sz="800" spc="-165">
                <a:latin typeface="Times New Roman"/>
                <a:cs typeface="Times New Roman"/>
              </a:rPr>
              <a:t>s</a:t>
            </a:r>
            <a:r>
              <a:rPr dirty="0" baseline="-13888" sz="1200" spc="-247">
                <a:latin typeface="Times New Roman"/>
                <a:cs typeface="Times New Roman"/>
              </a:rPr>
              <a:t>m</a:t>
            </a:r>
            <a:r>
              <a:rPr dirty="0" sz="800" spc="-165">
                <a:latin typeface="Times New Roman"/>
                <a:cs typeface="Times New Roman"/>
              </a:rPr>
              <a:t>de</a:t>
            </a:r>
            <a:r>
              <a:rPr dirty="0" baseline="-13888" sz="1200" spc="-247">
                <a:latin typeface="Times New Roman"/>
                <a:cs typeface="Times New Roman"/>
              </a:rPr>
              <a:t>o</a:t>
            </a:r>
            <a:r>
              <a:rPr dirty="0" baseline="-13888" sz="1200" spc="89">
                <a:latin typeface="Times New Roman"/>
                <a:cs typeface="Times New Roman"/>
              </a:rPr>
              <a:t> </a:t>
            </a:r>
            <a:r>
              <a:rPr dirty="0" sz="800" spc="-100">
                <a:latin typeface="Times New Roman"/>
                <a:cs typeface="Times New Roman"/>
              </a:rPr>
              <a:t>l</a:t>
            </a:r>
            <a:r>
              <a:rPr dirty="0" baseline="-13888" sz="1200" spc="-150">
                <a:latin typeface="Times New Roman"/>
                <a:cs typeface="Times New Roman"/>
              </a:rPr>
              <a:t>s</a:t>
            </a:r>
            <a:r>
              <a:rPr dirty="0" sz="800" spc="-100">
                <a:latin typeface="Times New Roman"/>
                <a:cs typeface="Times New Roman"/>
              </a:rPr>
              <a:t>a</a:t>
            </a:r>
            <a:r>
              <a:rPr dirty="0" baseline="-13888" sz="1200" spc="-150">
                <a:latin typeface="Times New Roman"/>
                <a:cs typeface="Times New Roman"/>
              </a:rPr>
              <a:t>e</a:t>
            </a:r>
            <a:r>
              <a:rPr dirty="0" sz="800" spc="-100">
                <a:latin typeface="Times New Roman"/>
                <a:cs typeface="Times New Roman"/>
              </a:rPr>
              <a:t>n</a:t>
            </a:r>
            <a:r>
              <a:rPr dirty="0" baseline="-13888" sz="1200" spc="-150">
                <a:latin typeface="Times New Roman"/>
                <a:cs typeface="Times New Roman"/>
              </a:rPr>
              <a:t>m</a:t>
            </a:r>
            <a:r>
              <a:rPr dirty="0" sz="800" spc="-100">
                <a:latin typeface="Times New Roman"/>
                <a:cs typeface="Times New Roman"/>
              </a:rPr>
              <a:t>u</a:t>
            </a:r>
            <a:r>
              <a:rPr dirty="0" baseline="-13888" sz="1200" spc="-150">
                <a:latin typeface="Times New Roman"/>
                <a:cs typeface="Times New Roman"/>
              </a:rPr>
              <a:t>u</a:t>
            </a:r>
            <a:r>
              <a:rPr dirty="0" sz="800" spc="-100">
                <a:latin typeface="Times New Roman"/>
                <a:cs typeface="Times New Roman"/>
              </a:rPr>
              <a:t>ev</a:t>
            </a:r>
            <a:r>
              <a:rPr dirty="0" baseline="-13888" sz="1200" spc="-150">
                <a:latin typeface="Times New Roman"/>
                <a:cs typeface="Times New Roman"/>
              </a:rPr>
              <a:t>es</a:t>
            </a:r>
            <a:r>
              <a:rPr dirty="0" sz="800" spc="-100">
                <a:latin typeface="Times New Roman"/>
                <a:cs typeface="Times New Roman"/>
              </a:rPr>
              <a:t>a</a:t>
            </a:r>
            <a:r>
              <a:rPr dirty="0" baseline="-13888" sz="1200" spc="-150">
                <a:latin typeface="Times New Roman"/>
                <a:cs typeface="Times New Roman"/>
              </a:rPr>
              <a:t>tr</a:t>
            </a:r>
            <a:r>
              <a:rPr dirty="0" sz="800" spc="-100">
                <a:latin typeface="Times New Roman"/>
                <a:cs typeface="Times New Roman"/>
              </a:rPr>
              <a:t>o</a:t>
            </a:r>
            <a:r>
              <a:rPr dirty="0" baseline="-13888" sz="1200" spc="-150">
                <a:latin typeface="Times New Roman"/>
                <a:cs typeface="Times New Roman"/>
              </a:rPr>
              <a:t>a</a:t>
            </a:r>
            <a:r>
              <a:rPr dirty="0" sz="800" spc="-100">
                <a:latin typeface="Times New Roman"/>
                <a:cs typeface="Times New Roman"/>
              </a:rPr>
              <a:t>p</a:t>
            </a:r>
            <a:r>
              <a:rPr dirty="0" baseline="-13888" sz="1200" spc="-150">
                <a:latin typeface="Times New Roman"/>
                <a:cs typeface="Times New Roman"/>
              </a:rPr>
              <a:t>e</a:t>
            </a:r>
            <a:r>
              <a:rPr dirty="0" sz="800" spc="-100">
                <a:latin typeface="Times New Roman"/>
                <a:cs typeface="Times New Roman"/>
              </a:rPr>
              <a:t>ti</a:t>
            </a:r>
            <a:r>
              <a:rPr dirty="0" baseline="-13888" sz="1200" spc="-150">
                <a:latin typeface="Times New Roman"/>
                <a:cs typeface="Times New Roman"/>
              </a:rPr>
              <a:t>n</a:t>
            </a:r>
            <a:r>
              <a:rPr dirty="0" sz="800" spc="-100">
                <a:latin typeface="Times New Roman"/>
                <a:cs typeface="Times New Roman"/>
              </a:rPr>
              <a:t>mización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Figura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5.73.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figura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5.73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valor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óptimo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encontrado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métodos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solución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GM.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Esta</a:t>
            </a:r>
            <a:endParaRPr sz="800">
              <a:latin typeface="Times New Roman"/>
              <a:cs typeface="Times New Roman"/>
            </a:endParaRPr>
          </a:p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caso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variable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involucrada,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función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convexo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puro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figura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5.77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es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831370" y="2529566"/>
            <a:ext cx="1841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200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4611106" y="2549390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831370" y="785073"/>
            <a:ext cx="88582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Sencillo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resolver.</a:t>
            </a:r>
            <a:endParaRPr sz="800">
              <a:latin typeface="Times New Roman"/>
              <a:cs typeface="Times New Roman"/>
            </a:endParaRPr>
          </a:p>
        </p:txBody>
      </p:sp>
      <p:grpSp>
        <p:nvGrpSpPr>
          <p:cNvPr id="12" name="object 12" descr=""/>
          <p:cNvGrpSpPr/>
          <p:nvPr/>
        </p:nvGrpSpPr>
        <p:grpSpPr>
          <a:xfrm>
            <a:off x="368299" y="3136962"/>
            <a:ext cx="218440" cy="13335"/>
            <a:chOff x="368299" y="3136962"/>
            <a:chExt cx="218440" cy="13335"/>
          </a:xfrm>
        </p:grpSpPr>
        <p:sp>
          <p:nvSpPr>
            <p:cNvPr id="13" name="object 13" descr=""/>
            <p:cNvSpPr/>
            <p:nvPr/>
          </p:nvSpPr>
          <p:spPr>
            <a:xfrm>
              <a:off x="368299" y="3136962"/>
              <a:ext cx="218440" cy="6985"/>
            </a:xfrm>
            <a:custGeom>
              <a:avLst/>
              <a:gdLst/>
              <a:ahLst/>
              <a:cxnLst/>
              <a:rect l="l" t="t" r="r" b="b"/>
              <a:pathLst>
                <a:path w="218440" h="6985">
                  <a:moveTo>
                    <a:pt x="218061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218061" y="0"/>
                  </a:lnTo>
                  <a:lnTo>
                    <a:pt x="218061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368287" y="3136962"/>
              <a:ext cx="218440" cy="13335"/>
            </a:xfrm>
            <a:custGeom>
              <a:avLst/>
              <a:gdLst/>
              <a:ahLst/>
              <a:cxnLst/>
              <a:rect l="l" t="t" r="r" b="b"/>
              <a:pathLst>
                <a:path w="218440" h="13335">
                  <a:moveTo>
                    <a:pt x="218071" y="0"/>
                  </a:moveTo>
                  <a:lnTo>
                    <a:pt x="211455" y="6604"/>
                  </a:lnTo>
                  <a:lnTo>
                    <a:pt x="0" y="6604"/>
                  </a:lnTo>
                  <a:lnTo>
                    <a:pt x="0" y="13220"/>
                  </a:lnTo>
                  <a:lnTo>
                    <a:pt x="211455" y="13220"/>
                  </a:lnTo>
                  <a:lnTo>
                    <a:pt x="218071" y="13220"/>
                  </a:lnTo>
                  <a:lnTo>
                    <a:pt x="218071" y="6604"/>
                  </a:lnTo>
                  <a:lnTo>
                    <a:pt x="218071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368299" y="3136962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6" name="object 16" descr=""/>
          <p:cNvSpPr txBox="1"/>
          <p:nvPr/>
        </p:nvSpPr>
        <p:spPr>
          <a:xfrm>
            <a:off x="377488" y="3196967"/>
            <a:ext cx="20193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Arial"/>
                <a:cs typeface="Arial"/>
              </a:rPr>
              <a:t>201</a:t>
            </a:r>
            <a:endParaRPr sz="800">
              <a:latin typeface="Arial"/>
              <a:cs typeface="Arial"/>
            </a:endParaRPr>
          </a:p>
        </p:txBody>
      </p:sp>
      <p:sp>
        <p:nvSpPr>
          <p:cNvPr id="19" name="object 19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20" name="object 20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167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17" name="object 17" descr=""/>
          <p:cNvSpPr txBox="1"/>
          <p:nvPr/>
        </p:nvSpPr>
        <p:spPr>
          <a:xfrm>
            <a:off x="1835776" y="6367452"/>
            <a:ext cx="2590800" cy="805180"/>
          </a:xfrm>
          <a:prstGeom prst="rect">
            <a:avLst/>
          </a:prstGeom>
        </p:spPr>
        <p:txBody>
          <a:bodyPr wrap="square" lIns="0" tIns="135255" rIns="0" bIns="0" rtlCol="0" vert="horz">
            <a:spAutoFit/>
          </a:bodyPr>
          <a:lstStyle/>
          <a:p>
            <a:pPr algn="r" marR="5080">
              <a:lnSpc>
                <a:spcPct val="100000"/>
              </a:lnSpc>
              <a:spcBef>
                <a:spcPts val="1065"/>
              </a:spcBef>
            </a:pPr>
            <a:r>
              <a:rPr dirty="0" sz="1750" b="1">
                <a:solidFill>
                  <a:srgbClr val="0000FF"/>
                </a:solidFill>
                <a:latin typeface="Times New Roman"/>
                <a:cs typeface="Times New Roman"/>
              </a:rPr>
              <a:t>6.</a:t>
            </a:r>
            <a:r>
              <a:rPr dirty="0" sz="1750" spc="3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175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1750" spc="3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1750" b="1">
                <a:solidFill>
                  <a:srgbClr val="0000FF"/>
                </a:solidFill>
                <a:latin typeface="Times New Roman"/>
                <a:cs typeface="Times New Roman"/>
              </a:rPr>
              <a:t>de</a:t>
            </a:r>
            <a:r>
              <a:rPr dirty="0" sz="1750" spc="3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1750" b="1">
                <a:solidFill>
                  <a:srgbClr val="0000FF"/>
                </a:solidFill>
                <a:latin typeface="Times New Roman"/>
                <a:cs typeface="Times New Roman"/>
              </a:rPr>
              <a:t>aplicación.</a:t>
            </a:r>
            <a:r>
              <a:rPr dirty="0" sz="1750" spc="3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1750" b="1">
                <a:solidFill>
                  <a:srgbClr val="0000FF"/>
                </a:solidFill>
                <a:latin typeface="Times New Roman"/>
                <a:cs typeface="Times New Roman"/>
              </a:rPr>
              <a:t>.</a:t>
            </a:r>
            <a:r>
              <a:rPr dirty="0" sz="1750" spc="3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1750" spc="-50" b="1">
                <a:solidFill>
                  <a:srgbClr val="0000FF"/>
                </a:solidFill>
                <a:latin typeface="Times New Roman"/>
                <a:cs typeface="Times New Roman"/>
              </a:rPr>
              <a:t>.</a:t>
            </a:r>
            <a:endParaRPr sz="1750">
              <a:latin typeface="Times New Roman"/>
              <a:cs typeface="Times New Roman"/>
            </a:endParaRPr>
          </a:p>
          <a:p>
            <a:pPr algn="r" marR="48895">
              <a:lnSpc>
                <a:spcPct val="100000"/>
              </a:lnSpc>
              <a:spcBef>
                <a:spcPts val="969"/>
              </a:spcBef>
            </a:pPr>
            <a:r>
              <a:rPr dirty="0" sz="1750" b="1">
                <a:solidFill>
                  <a:srgbClr val="0000FF"/>
                </a:solidFill>
                <a:latin typeface="Times New Roman"/>
                <a:cs typeface="Times New Roman"/>
              </a:rPr>
              <a:t>. .</a:t>
            </a:r>
            <a:r>
              <a:rPr dirty="0" sz="1750" spc="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1750" b="1">
                <a:solidFill>
                  <a:srgbClr val="0000FF"/>
                </a:solidFill>
                <a:latin typeface="Times New Roman"/>
                <a:cs typeface="Times New Roman"/>
              </a:rPr>
              <a:t>.</a:t>
            </a:r>
            <a:r>
              <a:rPr dirty="0" sz="1750" spc="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1750" b="1">
                <a:solidFill>
                  <a:srgbClr val="0000FF"/>
                </a:solidFill>
                <a:latin typeface="Times New Roman"/>
                <a:cs typeface="Times New Roman"/>
              </a:rPr>
              <a:t>.</a:t>
            </a:r>
            <a:r>
              <a:rPr dirty="0" sz="1750" spc="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1750" b="1">
                <a:solidFill>
                  <a:srgbClr val="0000FF"/>
                </a:solidFill>
                <a:latin typeface="Times New Roman"/>
                <a:cs typeface="Times New Roman"/>
              </a:rPr>
              <a:t>.</a:t>
            </a:r>
            <a:r>
              <a:rPr dirty="0" sz="1750" spc="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1750" b="1">
                <a:solidFill>
                  <a:srgbClr val="0000FF"/>
                </a:solidFill>
                <a:latin typeface="Times New Roman"/>
                <a:cs typeface="Times New Roman"/>
              </a:rPr>
              <a:t>.</a:t>
            </a:r>
            <a:r>
              <a:rPr dirty="0" sz="1750" spc="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1750" b="1">
                <a:solidFill>
                  <a:srgbClr val="0000FF"/>
                </a:solidFill>
                <a:latin typeface="Times New Roman"/>
                <a:cs typeface="Times New Roman"/>
              </a:rPr>
              <a:t>.</a:t>
            </a:r>
            <a:r>
              <a:rPr dirty="0" sz="1750" spc="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1750" b="1">
                <a:solidFill>
                  <a:srgbClr val="0000FF"/>
                </a:solidFill>
                <a:latin typeface="Times New Roman"/>
                <a:cs typeface="Times New Roman"/>
              </a:rPr>
              <a:t>.</a:t>
            </a:r>
            <a:r>
              <a:rPr dirty="0" sz="1750" spc="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1750" b="1">
                <a:solidFill>
                  <a:srgbClr val="0000FF"/>
                </a:solidFill>
                <a:latin typeface="Times New Roman"/>
                <a:cs typeface="Times New Roman"/>
              </a:rPr>
              <a:t>. .</a:t>
            </a:r>
            <a:r>
              <a:rPr dirty="0" sz="1750" spc="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1750" b="1">
                <a:solidFill>
                  <a:srgbClr val="0000FF"/>
                </a:solidFill>
                <a:latin typeface="Times New Roman"/>
                <a:cs typeface="Times New Roman"/>
              </a:rPr>
              <a:t>.</a:t>
            </a:r>
            <a:r>
              <a:rPr dirty="0" sz="1750" spc="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1750" b="1">
                <a:solidFill>
                  <a:srgbClr val="0000FF"/>
                </a:solidFill>
                <a:latin typeface="Times New Roman"/>
                <a:cs typeface="Times New Roman"/>
              </a:rPr>
              <a:t>.</a:t>
            </a:r>
            <a:r>
              <a:rPr dirty="0" sz="1750" spc="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1750" b="1">
                <a:solidFill>
                  <a:srgbClr val="0000FF"/>
                </a:solidFill>
                <a:latin typeface="Times New Roman"/>
                <a:cs typeface="Times New Roman"/>
              </a:rPr>
              <a:t>.</a:t>
            </a:r>
            <a:r>
              <a:rPr dirty="0" sz="1750" spc="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1750" b="1">
                <a:solidFill>
                  <a:srgbClr val="0000FF"/>
                </a:solidFill>
                <a:latin typeface="Times New Roman"/>
                <a:cs typeface="Times New Roman"/>
              </a:rPr>
              <a:t>.</a:t>
            </a:r>
            <a:r>
              <a:rPr dirty="0" sz="1750" spc="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1750" b="1">
                <a:solidFill>
                  <a:srgbClr val="0000FF"/>
                </a:solidFill>
                <a:latin typeface="Times New Roman"/>
                <a:cs typeface="Times New Roman"/>
              </a:rPr>
              <a:t>.</a:t>
            </a:r>
            <a:r>
              <a:rPr dirty="0" sz="1750" spc="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1750" b="1">
                <a:solidFill>
                  <a:srgbClr val="0000FF"/>
                </a:solidFill>
                <a:latin typeface="Times New Roman"/>
                <a:cs typeface="Times New Roman"/>
              </a:rPr>
              <a:t>.</a:t>
            </a:r>
            <a:r>
              <a:rPr dirty="0" sz="1750" spc="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1750" b="1">
                <a:solidFill>
                  <a:srgbClr val="0000FF"/>
                </a:solidFill>
                <a:latin typeface="Times New Roman"/>
                <a:cs typeface="Times New Roman"/>
              </a:rPr>
              <a:t>. .</a:t>
            </a:r>
            <a:r>
              <a:rPr dirty="0" sz="1750" spc="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1750" b="1">
                <a:solidFill>
                  <a:srgbClr val="0000FF"/>
                </a:solidFill>
                <a:latin typeface="Times New Roman"/>
                <a:cs typeface="Times New Roman"/>
              </a:rPr>
              <a:t>.</a:t>
            </a:r>
            <a:r>
              <a:rPr dirty="0" sz="1750" spc="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1750" spc="-50" b="1">
                <a:solidFill>
                  <a:srgbClr val="0000FF"/>
                </a:solidFill>
                <a:latin typeface="Times New Roman"/>
                <a:cs typeface="Times New Roman"/>
              </a:rPr>
              <a:t>.</a:t>
            </a:r>
            <a:endParaRPr sz="1750">
              <a:latin typeface="Times New Roman"/>
              <a:cs typeface="Times New Roman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4518595" y="9335734"/>
            <a:ext cx="941705" cy="7194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300" spc="-10" b="1">
                <a:solidFill>
                  <a:srgbClr val="0000FF"/>
                </a:solidFill>
                <a:latin typeface="Times New Roman"/>
                <a:cs typeface="Times New Roman"/>
              </a:rPr>
              <a:t>ATPDraw</a:t>
            </a:r>
            <a:r>
              <a:rPr dirty="0" sz="1300" spc="-3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1300" spc="-50">
                <a:solidFill>
                  <a:srgbClr val="0000FF"/>
                </a:solidFill>
                <a:latin typeface="Times New Roman"/>
                <a:cs typeface="Times New Roman"/>
              </a:rPr>
              <a:t>™</a:t>
            </a:r>
            <a:endParaRPr sz="13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45"/>
              </a:spcBef>
            </a:pPr>
            <a:r>
              <a:rPr dirty="0" sz="1100" b="1">
                <a:solidFill>
                  <a:srgbClr val="0000FF"/>
                </a:solidFill>
                <a:latin typeface="Times New Roman"/>
                <a:cs typeface="Times New Roman"/>
              </a:rPr>
              <a:t>para</a:t>
            </a:r>
            <a:r>
              <a:rPr dirty="0" sz="1100" spc="-3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1100" spc="-10" b="1">
                <a:solidFill>
                  <a:srgbClr val="0000FF"/>
                </a:solidFill>
                <a:latin typeface="Times New Roman"/>
                <a:cs typeface="Times New Roman"/>
              </a:rPr>
              <a:t>ventanas</a:t>
            </a: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675"/>
              </a:spcBef>
            </a:pPr>
            <a:r>
              <a:rPr dirty="0" sz="1550" spc="-25" b="1">
                <a:solidFill>
                  <a:srgbClr val="0000FF"/>
                </a:solidFill>
                <a:latin typeface="Times New Roman"/>
                <a:cs typeface="Times New Roman"/>
              </a:rPr>
              <a:t>5.6</a:t>
            </a:r>
            <a:endParaRPr sz="155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6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935015" y="165100"/>
            <a:ext cx="5226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5" name="object 5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678"/>
                  </a:lnTo>
                  <a:lnTo>
                    <a:pt x="142755" y="98678"/>
                  </a:lnTo>
                  <a:lnTo>
                    <a:pt x="136180" y="99986"/>
                  </a:lnTo>
                  <a:lnTo>
                    <a:pt x="104587" y="124182"/>
                  </a:lnTo>
                  <a:lnTo>
                    <a:pt x="98048" y="143385"/>
                  </a:lnTo>
                  <a:lnTo>
                    <a:pt x="98048" y="569464"/>
                  </a:lnTo>
                  <a:lnTo>
                    <a:pt x="117977" y="603908"/>
                  </a:lnTo>
                  <a:lnTo>
                    <a:pt x="142755" y="614171"/>
                  </a:lnTo>
                  <a:lnTo>
                    <a:pt x="1886711" y="614171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4171"/>
                  </a:moveTo>
                  <a:lnTo>
                    <a:pt x="1744971" y="614171"/>
                  </a:lnTo>
                  <a:lnTo>
                    <a:pt x="1751545" y="612864"/>
                  </a:lnTo>
                  <a:lnTo>
                    <a:pt x="1764174" y="607632"/>
                  </a:lnTo>
                  <a:lnTo>
                    <a:pt x="1788370" y="576039"/>
                  </a:lnTo>
                  <a:lnTo>
                    <a:pt x="1789678" y="569464"/>
                  </a:lnTo>
                  <a:lnTo>
                    <a:pt x="1789678" y="143385"/>
                  </a:lnTo>
                  <a:lnTo>
                    <a:pt x="1769748" y="108942"/>
                  </a:lnTo>
                  <a:lnTo>
                    <a:pt x="1744971" y="98678"/>
                  </a:lnTo>
                  <a:lnTo>
                    <a:pt x="1886711" y="98678"/>
                  </a:lnTo>
                  <a:lnTo>
                    <a:pt x="1886711" y="614171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932176" y="500482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1982" y="528634"/>
                  </a:moveTo>
                  <a:lnTo>
                    <a:pt x="52863" y="528634"/>
                  </a:lnTo>
                  <a:lnTo>
                    <a:pt x="49392" y="528502"/>
                  </a:lnTo>
                  <a:lnTo>
                    <a:pt x="13028" y="510462"/>
                  </a:lnTo>
                  <a:lnTo>
                    <a:pt x="0" y="479207"/>
                  </a:lnTo>
                  <a:lnTo>
                    <a:pt x="0" y="475770"/>
                  </a:lnTo>
                  <a:lnTo>
                    <a:pt x="0" y="49361"/>
                  </a:lnTo>
                  <a:lnTo>
                    <a:pt x="17937" y="12819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643"/>
                  </a:lnTo>
                  <a:lnTo>
                    <a:pt x="1704845" y="49361"/>
                  </a:lnTo>
                  <a:lnTo>
                    <a:pt x="1704845" y="479207"/>
                  </a:lnTo>
                  <a:lnTo>
                    <a:pt x="1686907" y="515286"/>
                  </a:lnTo>
                  <a:lnTo>
                    <a:pt x="1655453" y="528502"/>
                  </a:lnTo>
                  <a:lnTo>
                    <a:pt x="1651982" y="52863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171"/>
              <a:ext cx="145374" cy="145374"/>
            </a:xfrm>
            <a:prstGeom prst="rect">
              <a:avLst/>
            </a:prstGeom>
          </p:spPr>
        </p:pic>
      </p:grpSp>
      <p:sp>
        <p:nvSpPr>
          <p:cNvPr id="8" name="object 8" descr=""/>
          <p:cNvSpPr txBox="1"/>
          <p:nvPr/>
        </p:nvSpPr>
        <p:spPr>
          <a:xfrm>
            <a:off x="3519868" y="811589"/>
            <a:ext cx="52959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10">
                <a:latin typeface="Arial MT"/>
                <a:cs typeface="Arial MT"/>
              </a:rPr>
              <a:t>Traduciendo...</a:t>
            </a:r>
            <a:endParaRPr sz="600">
              <a:latin typeface="Arial MT"/>
              <a:cs typeface="Arial MT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595687" y="910707"/>
            <a:ext cx="1841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201</a:t>
            </a:r>
            <a:endParaRPr sz="800">
              <a:latin typeface="Times New Roman"/>
              <a:cs typeface="Times New Roman"/>
            </a:endParaRPr>
          </a:p>
        </p:txBody>
      </p:sp>
      <p:grpSp>
        <p:nvGrpSpPr>
          <p:cNvPr id="10" name="object 10" descr=""/>
          <p:cNvGrpSpPr/>
          <p:nvPr/>
        </p:nvGrpSpPr>
        <p:grpSpPr>
          <a:xfrm>
            <a:off x="368299" y="1518103"/>
            <a:ext cx="661035" cy="13335"/>
            <a:chOff x="368299" y="1518103"/>
            <a:chExt cx="661035" cy="13335"/>
          </a:xfrm>
        </p:grpSpPr>
        <p:sp>
          <p:nvSpPr>
            <p:cNvPr id="11" name="object 11" descr=""/>
            <p:cNvSpPr/>
            <p:nvPr/>
          </p:nvSpPr>
          <p:spPr>
            <a:xfrm>
              <a:off x="368299" y="1518103"/>
              <a:ext cx="594995" cy="6985"/>
            </a:xfrm>
            <a:custGeom>
              <a:avLst/>
              <a:gdLst/>
              <a:ahLst/>
              <a:cxnLst/>
              <a:rect l="l" t="t" r="r" b="b"/>
              <a:pathLst>
                <a:path w="594994" h="6984">
                  <a:moveTo>
                    <a:pt x="594713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594713" y="0"/>
                  </a:lnTo>
                  <a:lnTo>
                    <a:pt x="594713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368287" y="1518106"/>
              <a:ext cx="594995" cy="13335"/>
            </a:xfrm>
            <a:custGeom>
              <a:avLst/>
              <a:gdLst/>
              <a:ahLst/>
              <a:cxnLst/>
              <a:rect l="l" t="t" r="r" b="b"/>
              <a:pathLst>
                <a:path w="594994" h="13334">
                  <a:moveTo>
                    <a:pt x="594715" y="0"/>
                  </a:moveTo>
                  <a:lnTo>
                    <a:pt x="588111" y="6604"/>
                  </a:lnTo>
                  <a:lnTo>
                    <a:pt x="0" y="6604"/>
                  </a:lnTo>
                  <a:lnTo>
                    <a:pt x="0" y="13208"/>
                  </a:lnTo>
                  <a:lnTo>
                    <a:pt x="588111" y="13208"/>
                  </a:lnTo>
                  <a:lnTo>
                    <a:pt x="594715" y="13208"/>
                  </a:lnTo>
                  <a:lnTo>
                    <a:pt x="594715" y="6604"/>
                  </a:lnTo>
                  <a:lnTo>
                    <a:pt x="594715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368287" y="1518106"/>
              <a:ext cx="661035" cy="13335"/>
            </a:xfrm>
            <a:custGeom>
              <a:avLst/>
              <a:gdLst/>
              <a:ahLst/>
              <a:cxnLst/>
              <a:rect l="l" t="t" r="r" b="b"/>
              <a:pathLst>
                <a:path w="661035" h="13334">
                  <a:moveTo>
                    <a:pt x="660793" y="0"/>
                  </a:moveTo>
                  <a:lnTo>
                    <a:pt x="6616" y="0"/>
                  </a:lnTo>
                  <a:lnTo>
                    <a:pt x="0" y="0"/>
                  </a:lnTo>
                  <a:lnTo>
                    <a:pt x="0" y="6604"/>
                  </a:lnTo>
                  <a:lnTo>
                    <a:pt x="0" y="13208"/>
                  </a:lnTo>
                  <a:lnTo>
                    <a:pt x="6616" y="6604"/>
                  </a:lnTo>
                  <a:lnTo>
                    <a:pt x="660793" y="6604"/>
                  </a:lnTo>
                  <a:lnTo>
                    <a:pt x="660793" y="0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368287" y="1518106"/>
              <a:ext cx="661035" cy="13335"/>
            </a:xfrm>
            <a:custGeom>
              <a:avLst/>
              <a:gdLst/>
              <a:ahLst/>
              <a:cxnLst/>
              <a:rect l="l" t="t" r="r" b="b"/>
              <a:pathLst>
                <a:path w="661035" h="13334">
                  <a:moveTo>
                    <a:pt x="660793" y="0"/>
                  </a:moveTo>
                  <a:lnTo>
                    <a:pt x="654189" y="6604"/>
                  </a:lnTo>
                  <a:lnTo>
                    <a:pt x="0" y="6604"/>
                  </a:lnTo>
                  <a:lnTo>
                    <a:pt x="0" y="13208"/>
                  </a:lnTo>
                  <a:lnTo>
                    <a:pt x="654189" y="13208"/>
                  </a:lnTo>
                  <a:lnTo>
                    <a:pt x="660793" y="13208"/>
                  </a:lnTo>
                  <a:lnTo>
                    <a:pt x="660793" y="6604"/>
                  </a:lnTo>
                  <a:lnTo>
                    <a:pt x="660793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368299" y="1518103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4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6" name="object 16" descr=""/>
          <p:cNvSpPr txBox="1"/>
          <p:nvPr/>
        </p:nvSpPr>
        <p:spPr>
          <a:xfrm>
            <a:off x="390808" y="1600823"/>
            <a:ext cx="552450" cy="11874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915"/>
              </a:lnSpc>
            </a:pPr>
            <a:r>
              <a:rPr dirty="0" sz="800" b="1">
                <a:latin typeface="Arial"/>
                <a:cs typeface="Arial"/>
              </a:rPr>
              <a:t>Página</a:t>
            </a:r>
            <a:r>
              <a:rPr dirty="0" sz="800" spc="8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202</a:t>
            </a:r>
            <a:endParaRPr sz="800">
              <a:latin typeface="Arial"/>
              <a:cs typeface="Arial"/>
            </a:endParaRPr>
          </a:p>
        </p:txBody>
      </p:sp>
      <p:sp>
        <p:nvSpPr>
          <p:cNvPr id="17" name="object 17" descr=""/>
          <p:cNvSpPr/>
          <p:nvPr/>
        </p:nvSpPr>
        <p:spPr>
          <a:xfrm>
            <a:off x="381515" y="1597398"/>
            <a:ext cx="634365" cy="132715"/>
          </a:xfrm>
          <a:custGeom>
            <a:avLst/>
            <a:gdLst/>
            <a:ahLst/>
            <a:cxnLst/>
            <a:rect l="l" t="t" r="r" b="b"/>
            <a:pathLst>
              <a:path w="634365" h="132714">
                <a:moveTo>
                  <a:pt x="634361" y="132158"/>
                </a:moveTo>
                <a:lnTo>
                  <a:pt x="0" y="132158"/>
                </a:lnTo>
                <a:lnTo>
                  <a:pt x="0" y="0"/>
                </a:lnTo>
                <a:lnTo>
                  <a:pt x="634361" y="0"/>
                </a:lnTo>
                <a:lnTo>
                  <a:pt x="634361" y="132158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" name="object 18" descr=""/>
          <p:cNvSpPr txBox="1"/>
          <p:nvPr/>
        </p:nvSpPr>
        <p:spPr>
          <a:xfrm>
            <a:off x="379347" y="1578108"/>
            <a:ext cx="64325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203</a:t>
            </a:r>
            <a:r>
              <a:rPr dirty="0" sz="800" spc="30" b="1">
                <a:latin typeface="Arial"/>
                <a:cs typeface="Arial"/>
              </a:rPr>
              <a:t> </a:t>
            </a:r>
            <a:r>
              <a:rPr dirty="0" sz="800" b="1">
                <a:latin typeface="Arial"/>
                <a:cs typeface="Arial"/>
              </a:rPr>
              <a:t>de</a:t>
            </a:r>
            <a:r>
              <a:rPr dirty="0" sz="800" spc="35" b="1">
                <a:latin typeface="Arial"/>
                <a:cs typeface="Arial"/>
              </a:rPr>
              <a:t> </a:t>
            </a:r>
            <a:r>
              <a:rPr dirty="0" sz="800" spc="-10" b="1">
                <a:latin typeface="Arial"/>
                <a:cs typeface="Arial"/>
              </a:rPr>
              <a:t>1189.</a:t>
            </a:r>
            <a:endParaRPr sz="800">
              <a:latin typeface="Arial"/>
              <a:cs typeface="Arial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1089080" y="1749914"/>
            <a:ext cx="5288915" cy="4189729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algn="r" marR="69723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de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aplicación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8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capítulo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comienza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algunos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ejemplos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simples.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mostrará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cómo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crear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estos</a:t>
            </a:r>
            <a:endParaRPr sz="800">
              <a:latin typeface="Times New Roman"/>
              <a:cs typeface="Times New Roman"/>
            </a:endParaRPr>
          </a:p>
          <a:p>
            <a:pPr marL="12700" marR="442595">
              <a:lnSpc>
                <a:spcPts val="1140"/>
              </a:lnSpc>
              <a:spcBef>
                <a:spcPts val="20"/>
              </a:spcBef>
            </a:pPr>
            <a:r>
              <a:rPr dirty="0" sz="800">
                <a:latin typeface="Times New Roman"/>
                <a:cs typeface="Times New Roman"/>
              </a:rPr>
              <a:t>circuitos,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archivos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circuitos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Exa</a:t>
            </a:r>
            <a:r>
              <a:rPr dirty="0" sz="800" spc="1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_</a:t>
            </a:r>
            <a:r>
              <a:rPr dirty="0" sz="800" spc="1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*.</a:t>
            </a:r>
            <a:r>
              <a:rPr dirty="0" sz="800" spc="1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adp</a:t>
            </a:r>
            <a:r>
              <a:rPr dirty="0" sz="800" spc="-229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parte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distribución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ATPDraw.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cargar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estos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circuitos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ejemplo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ATPDraw,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Archivo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Comando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abierto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Ctrl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+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O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)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Abrir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proyecto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resultantes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entregarán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endParaRPr sz="800">
              <a:latin typeface="Times New Roman"/>
              <a:cs typeface="Times New Roman"/>
            </a:endParaRPr>
          </a:p>
          <a:p>
            <a:pPr marL="12700" marR="61976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Fin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cada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descripción.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resultados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simulación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comparación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mediciones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también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son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presentado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algunos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casos.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cifras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obtenido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procesando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salida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.pl4</a:t>
            </a:r>
            <a:r>
              <a:rPr dirty="0" sz="800" spc="-200">
                <a:latin typeface="Courier New"/>
                <a:cs typeface="Courier New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o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85"/>
              </a:spcBef>
            </a:pPr>
            <a:r>
              <a:rPr dirty="0" sz="800">
                <a:latin typeface="Times New Roman"/>
                <a:cs typeface="Times New Roman"/>
              </a:rPr>
              <a:t>registros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pruebas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campo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procesadores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prótesis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PlotXY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ATP_Analyzer.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800">
              <a:latin typeface="Times New Roman"/>
              <a:cs typeface="Times New Roman"/>
            </a:endParaRPr>
          </a:p>
          <a:p>
            <a:pPr lvl="1" marL="170815" indent="-158115">
              <a:lnSpc>
                <a:spcPct val="100000"/>
              </a:lnSpc>
              <a:buAutoNum type="arabicPeriod"/>
              <a:tabLst>
                <a:tab pos="170815" algn="l"/>
              </a:tabLst>
            </a:pPr>
            <a:r>
              <a:rPr dirty="0" sz="800" b="1">
                <a:latin typeface="Times New Roman"/>
                <a:cs typeface="Times New Roman"/>
              </a:rPr>
              <a:t>Cambio</a:t>
            </a:r>
            <a:r>
              <a:rPr dirty="0" sz="800" spc="9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</a:t>
            </a:r>
            <a:r>
              <a:rPr dirty="0" sz="800" spc="9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estudios</a:t>
            </a:r>
            <a:r>
              <a:rPr dirty="0" sz="800" spc="9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utilizando</a:t>
            </a:r>
            <a:r>
              <a:rPr dirty="0" sz="800" spc="9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objetos</a:t>
            </a:r>
            <a:r>
              <a:rPr dirty="0" sz="800" spc="9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JMarti</a:t>
            </a:r>
            <a:r>
              <a:rPr dirty="0" sz="800" spc="90" b="1">
                <a:latin typeface="Times New Roman"/>
                <a:cs typeface="Times New Roman"/>
              </a:rPr>
              <a:t> </a:t>
            </a:r>
            <a:r>
              <a:rPr dirty="0" sz="800" spc="-25" b="1">
                <a:latin typeface="Times New Roman"/>
                <a:cs typeface="Times New Roman"/>
              </a:rPr>
              <a:t>LCC</a:t>
            </a:r>
            <a:endParaRPr sz="800">
              <a:latin typeface="Times New Roman"/>
              <a:cs typeface="Times New Roman"/>
            </a:endParaRPr>
          </a:p>
          <a:p>
            <a:pPr marL="12700" marR="635000">
              <a:lnSpc>
                <a:spcPct val="113799"/>
              </a:lnSpc>
              <a:spcBef>
                <a:spcPts val="730"/>
              </a:spcBef>
            </a:pP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características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modelado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LCC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describen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detalle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sección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5.3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Advanced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Manual.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modelado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LCC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significa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disposición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geométrica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constantes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material,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luego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ejecuta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rutina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Constantes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cable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convierte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perforado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salida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formato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biblioteca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DBM.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LIB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resultante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incluirá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final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través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llamada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$</a:t>
            </a:r>
            <a:r>
              <a:rPr dirty="0" sz="800" spc="1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Include</a:t>
            </a:r>
            <a:r>
              <a:rPr dirty="0" sz="800" spc="-225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opción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JMarti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cinco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alternativas.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compatible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LCC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Aquí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ejemplos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simulación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transitoria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conmutación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son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presentado.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770"/>
              </a:spcBef>
            </a:pPr>
            <a:endParaRPr sz="800">
              <a:latin typeface="Times New Roman"/>
              <a:cs typeface="Times New Roman"/>
            </a:endParaRPr>
          </a:p>
          <a:p>
            <a:pPr lvl="2" marL="250190" indent="-237490">
              <a:lnSpc>
                <a:spcPct val="100000"/>
              </a:lnSpc>
              <a:spcBef>
                <a:spcPts val="5"/>
              </a:spcBef>
              <a:buAutoNum type="arabicPeriod"/>
              <a:tabLst>
                <a:tab pos="250190" algn="l"/>
              </a:tabLst>
            </a:pPr>
            <a:r>
              <a:rPr dirty="0" sz="800" b="1">
                <a:latin typeface="Times New Roman"/>
                <a:cs typeface="Times New Roman"/>
              </a:rPr>
              <a:t>Modelo</a:t>
            </a:r>
            <a:r>
              <a:rPr dirty="0" sz="800" spc="6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JMarti</a:t>
            </a:r>
            <a:r>
              <a:rPr dirty="0" sz="800" spc="6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</a:t>
            </a:r>
            <a:r>
              <a:rPr dirty="0" sz="800" spc="6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una</a:t>
            </a:r>
            <a:r>
              <a:rPr dirty="0" sz="800" spc="6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línea</a:t>
            </a:r>
            <a:r>
              <a:rPr dirty="0" sz="800" spc="6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</a:t>
            </a:r>
            <a:r>
              <a:rPr dirty="0" sz="800" spc="6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750</a:t>
            </a:r>
            <a:r>
              <a:rPr dirty="0" sz="800" spc="60" b="1">
                <a:latin typeface="Times New Roman"/>
                <a:cs typeface="Times New Roman"/>
              </a:rPr>
              <a:t> </a:t>
            </a:r>
            <a:r>
              <a:rPr dirty="0" sz="800" spc="-35" b="1">
                <a:latin typeface="Times New Roman"/>
                <a:cs typeface="Times New Roman"/>
              </a:rPr>
              <a:t>kV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390"/>
              </a:spcBef>
            </a:pP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JMarti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introducidos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sección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utilizarán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siguiente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simple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a</a:t>
            </a:r>
            <a:endParaRPr sz="800">
              <a:latin typeface="Times New Roman"/>
              <a:cs typeface="Times New Roman"/>
            </a:endParaRPr>
          </a:p>
          <a:p>
            <a:pPr marL="12700" marR="3302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Estudio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falla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tierra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transmisión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compensada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derivación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750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kV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longitud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total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487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km.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transposiciones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separan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cuatro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secciones.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Cada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sección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representada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3-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fase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LCC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transpuesto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JMarti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habilitada.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proyecto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SLG</a:t>
            </a:r>
            <a:endParaRPr sz="800">
              <a:latin typeface="Times New Roman"/>
              <a:cs typeface="Times New Roman"/>
            </a:endParaRPr>
          </a:p>
          <a:p>
            <a:pPr marL="12700" marR="818515">
              <a:lnSpc>
                <a:spcPts val="1140"/>
              </a:lnSpc>
              <a:spcBef>
                <a:spcPts val="20"/>
              </a:spcBef>
            </a:pPr>
            <a:r>
              <a:rPr dirty="0" sz="800" spc="10">
                <a:latin typeface="Times New Roman"/>
                <a:cs typeface="Times New Roman"/>
              </a:rPr>
              <a:t>el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estudio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incluye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cuatro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estos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objetos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con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el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nombre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Courier New"/>
                <a:cs typeface="Courier New"/>
              </a:rPr>
              <a:t>LIN750_x.ALC</a:t>
            </a:r>
            <a:r>
              <a:rPr dirty="0" sz="800" spc="-254">
                <a:latin typeface="Courier New"/>
                <a:cs typeface="Courier New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,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donde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x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va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1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4.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La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línea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configuración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6.1.</a:t>
            </a:r>
            <a:endParaRPr sz="800">
              <a:latin typeface="Times New Roman"/>
              <a:cs typeface="Times New Roman"/>
            </a:endParaRPr>
          </a:p>
          <a:p>
            <a:pPr algn="ctr" marR="374650">
              <a:lnSpc>
                <a:spcPct val="100000"/>
              </a:lnSpc>
              <a:spcBef>
                <a:spcPts val="370"/>
              </a:spcBef>
            </a:pPr>
            <a:r>
              <a:rPr dirty="0" sz="550">
                <a:latin typeface="Times New Roman"/>
                <a:cs typeface="Times New Roman"/>
              </a:rPr>
              <a:t>13,2</a:t>
            </a:r>
            <a:r>
              <a:rPr dirty="0" sz="550" spc="40">
                <a:latin typeface="Times New Roman"/>
                <a:cs typeface="Times New Roman"/>
              </a:rPr>
              <a:t> </a:t>
            </a:r>
            <a:r>
              <a:rPr dirty="0" sz="550" spc="-50">
                <a:latin typeface="Times New Roman"/>
                <a:cs typeface="Times New Roman"/>
              </a:rPr>
              <a:t>m</a:t>
            </a:r>
            <a:endParaRPr sz="550">
              <a:latin typeface="Times New Roman"/>
              <a:cs typeface="Times New Roman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1089080" y="9282954"/>
            <a:ext cx="65786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Times New Roman"/>
                <a:cs typeface="Times New Roman"/>
              </a:rPr>
              <a:t>ATPDraw</a:t>
            </a:r>
            <a:r>
              <a:rPr dirty="0" sz="550" spc="30">
                <a:latin typeface="Times New Roman"/>
                <a:cs typeface="Times New Roman"/>
              </a:rPr>
              <a:t> </a:t>
            </a:r>
            <a:r>
              <a:rPr dirty="0" sz="550">
                <a:latin typeface="Times New Roman"/>
                <a:cs typeface="Times New Roman"/>
              </a:rPr>
              <a:t>versión</a:t>
            </a:r>
            <a:r>
              <a:rPr dirty="0" sz="550" spc="30">
                <a:latin typeface="Times New Roman"/>
                <a:cs typeface="Times New Roman"/>
              </a:rPr>
              <a:t> </a:t>
            </a:r>
            <a:r>
              <a:rPr dirty="0" sz="550" spc="-25">
                <a:latin typeface="Times New Roman"/>
                <a:cs typeface="Times New Roman"/>
              </a:rPr>
              <a:t>5.6</a:t>
            </a:r>
            <a:endParaRPr sz="550">
              <a:latin typeface="Times New Roman"/>
              <a:cs typeface="Times New Roman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5595687" y="9256522"/>
            <a:ext cx="1841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203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1089080" y="8199253"/>
            <a:ext cx="5193030" cy="68770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169035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6.1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Configuración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torre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750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kV.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  <a:spcBef>
                <a:spcPts val="5"/>
              </a:spcBef>
            </a:pP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parámetros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unidades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métricas.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opción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agrupación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automática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habilitada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simplificar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sistema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disposición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rectangular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4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conductores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suposición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tubular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tiene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aplicado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ejemplo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anterior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siguientes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parámetros: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1644146" y="6508945"/>
            <a:ext cx="648335" cy="224154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18300"/>
              </a:lnSpc>
              <a:spcBef>
                <a:spcPts val="95"/>
              </a:spcBef>
            </a:pPr>
            <a:r>
              <a:rPr dirty="0" sz="550">
                <a:latin typeface="Times New Roman"/>
                <a:cs typeface="Times New Roman"/>
              </a:rPr>
              <a:t>En</a:t>
            </a:r>
            <a:r>
              <a:rPr dirty="0" sz="550" spc="25">
                <a:latin typeface="Times New Roman"/>
                <a:cs typeface="Times New Roman"/>
              </a:rPr>
              <a:t> </a:t>
            </a:r>
            <a:r>
              <a:rPr dirty="0" sz="550">
                <a:latin typeface="Times New Roman"/>
                <a:cs typeface="Times New Roman"/>
              </a:rPr>
              <a:t>la</a:t>
            </a:r>
            <a:r>
              <a:rPr dirty="0" sz="550" spc="25">
                <a:latin typeface="Times New Roman"/>
                <a:cs typeface="Times New Roman"/>
              </a:rPr>
              <a:t> </a:t>
            </a:r>
            <a:r>
              <a:rPr dirty="0" sz="550">
                <a:latin typeface="Times New Roman"/>
                <a:cs typeface="Times New Roman"/>
              </a:rPr>
              <a:t>torre</a:t>
            </a:r>
            <a:r>
              <a:rPr dirty="0" sz="550" spc="30">
                <a:latin typeface="Times New Roman"/>
                <a:cs typeface="Times New Roman"/>
              </a:rPr>
              <a:t> </a:t>
            </a:r>
            <a:r>
              <a:rPr dirty="0" sz="550">
                <a:latin typeface="Times New Roman"/>
                <a:cs typeface="Times New Roman"/>
              </a:rPr>
              <a:t>=</a:t>
            </a:r>
            <a:r>
              <a:rPr dirty="0" sz="550" spc="25">
                <a:latin typeface="Times New Roman"/>
                <a:cs typeface="Times New Roman"/>
              </a:rPr>
              <a:t> </a:t>
            </a:r>
            <a:r>
              <a:rPr dirty="0" sz="550">
                <a:latin typeface="Times New Roman"/>
                <a:cs typeface="Times New Roman"/>
              </a:rPr>
              <a:t>41,05</a:t>
            </a:r>
            <a:r>
              <a:rPr dirty="0" sz="550" spc="30">
                <a:latin typeface="Times New Roman"/>
                <a:cs typeface="Times New Roman"/>
              </a:rPr>
              <a:t> </a:t>
            </a:r>
            <a:r>
              <a:rPr dirty="0" sz="550" spc="-50">
                <a:latin typeface="Times New Roman"/>
                <a:cs typeface="Times New Roman"/>
              </a:rPr>
              <a:t>m</a:t>
            </a:r>
            <a:r>
              <a:rPr dirty="0" sz="550" spc="500">
                <a:latin typeface="Times New Roman"/>
                <a:cs typeface="Times New Roman"/>
              </a:rPr>
              <a:t> </a:t>
            </a:r>
            <a:r>
              <a:rPr dirty="0" sz="550">
                <a:latin typeface="Times New Roman"/>
                <a:cs typeface="Times New Roman"/>
              </a:rPr>
              <a:t>Midspan</a:t>
            </a:r>
            <a:r>
              <a:rPr dirty="0" sz="550" spc="50">
                <a:latin typeface="Times New Roman"/>
                <a:cs typeface="Times New Roman"/>
              </a:rPr>
              <a:t> </a:t>
            </a:r>
            <a:r>
              <a:rPr dirty="0" sz="550">
                <a:latin typeface="Times New Roman"/>
                <a:cs typeface="Times New Roman"/>
              </a:rPr>
              <a:t>=</a:t>
            </a:r>
            <a:r>
              <a:rPr dirty="0" sz="550" spc="50">
                <a:latin typeface="Times New Roman"/>
                <a:cs typeface="Times New Roman"/>
              </a:rPr>
              <a:t> </a:t>
            </a:r>
            <a:r>
              <a:rPr dirty="0" sz="550">
                <a:latin typeface="Times New Roman"/>
                <a:cs typeface="Times New Roman"/>
              </a:rPr>
              <a:t>26.15</a:t>
            </a:r>
            <a:r>
              <a:rPr dirty="0" sz="550" spc="50">
                <a:latin typeface="Times New Roman"/>
                <a:cs typeface="Times New Roman"/>
              </a:rPr>
              <a:t> </a:t>
            </a:r>
            <a:r>
              <a:rPr dirty="0" sz="550" spc="-50">
                <a:latin typeface="Times New Roman"/>
                <a:cs typeface="Times New Roman"/>
              </a:rPr>
              <a:t>m</a:t>
            </a:r>
            <a:endParaRPr sz="550">
              <a:latin typeface="Times New Roman"/>
              <a:cs typeface="Times New Roman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4386436" y="7066902"/>
            <a:ext cx="448309" cy="399415"/>
          </a:xfrm>
          <a:prstGeom prst="rect">
            <a:avLst/>
          </a:prstGeom>
        </p:spPr>
        <p:txBody>
          <a:bodyPr wrap="square" lIns="0" tIns="508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400"/>
              </a:spcBef>
            </a:pPr>
            <a:r>
              <a:rPr dirty="0" sz="550">
                <a:latin typeface="Times New Roman"/>
                <a:cs typeface="Times New Roman"/>
              </a:rPr>
              <a:t>Separ</a:t>
            </a:r>
            <a:r>
              <a:rPr dirty="0" sz="550" spc="25">
                <a:latin typeface="Times New Roman"/>
                <a:cs typeface="Times New Roman"/>
              </a:rPr>
              <a:t> </a:t>
            </a:r>
            <a:r>
              <a:rPr dirty="0" sz="550">
                <a:latin typeface="Times New Roman"/>
                <a:cs typeface="Times New Roman"/>
              </a:rPr>
              <a:t>=</a:t>
            </a:r>
            <a:r>
              <a:rPr dirty="0" sz="550" spc="30">
                <a:latin typeface="Times New Roman"/>
                <a:cs typeface="Times New Roman"/>
              </a:rPr>
              <a:t> </a:t>
            </a:r>
            <a:r>
              <a:rPr dirty="0" sz="550">
                <a:latin typeface="Times New Roman"/>
                <a:cs typeface="Times New Roman"/>
              </a:rPr>
              <a:t>60</a:t>
            </a:r>
            <a:r>
              <a:rPr dirty="0" sz="550" spc="25">
                <a:latin typeface="Times New Roman"/>
                <a:cs typeface="Times New Roman"/>
              </a:rPr>
              <a:t> </a:t>
            </a:r>
            <a:r>
              <a:rPr dirty="0" sz="550" spc="-25">
                <a:latin typeface="Times New Roman"/>
                <a:cs typeface="Times New Roman"/>
              </a:rPr>
              <a:t>cm</a:t>
            </a:r>
            <a:endParaRPr sz="550">
              <a:latin typeface="Times New Roman"/>
              <a:cs typeface="Times New Roman"/>
            </a:endParaRPr>
          </a:p>
          <a:p>
            <a:pPr marL="12700">
              <a:lnSpc>
                <a:spcPts val="915"/>
              </a:lnSpc>
              <a:spcBef>
                <a:spcPts val="445"/>
              </a:spcBef>
            </a:pPr>
            <a:r>
              <a:rPr dirty="0" sz="550">
                <a:latin typeface="Times New Roman"/>
                <a:cs typeface="Times New Roman"/>
              </a:rPr>
              <a:t>Alfa</a:t>
            </a:r>
            <a:r>
              <a:rPr dirty="0" sz="550" spc="20">
                <a:latin typeface="Times New Roman"/>
                <a:cs typeface="Times New Roman"/>
              </a:rPr>
              <a:t> </a:t>
            </a:r>
            <a:r>
              <a:rPr dirty="0" sz="550">
                <a:latin typeface="Times New Roman"/>
                <a:cs typeface="Times New Roman"/>
              </a:rPr>
              <a:t>=</a:t>
            </a:r>
            <a:r>
              <a:rPr dirty="0" sz="550" spc="20">
                <a:latin typeface="Times New Roman"/>
                <a:cs typeface="Times New Roman"/>
              </a:rPr>
              <a:t> </a:t>
            </a:r>
            <a:r>
              <a:rPr dirty="0" sz="550">
                <a:latin typeface="Times New Roman"/>
                <a:cs typeface="Times New Roman"/>
              </a:rPr>
              <a:t>45</a:t>
            </a:r>
            <a:r>
              <a:rPr dirty="0" sz="550" spc="20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°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ts val="615"/>
              </a:lnSpc>
            </a:pPr>
            <a:r>
              <a:rPr dirty="0" sz="550">
                <a:latin typeface="Times New Roman"/>
                <a:cs typeface="Times New Roman"/>
              </a:rPr>
              <a:t>NB</a:t>
            </a:r>
            <a:r>
              <a:rPr dirty="0" sz="550" spc="20">
                <a:latin typeface="Times New Roman"/>
                <a:cs typeface="Times New Roman"/>
              </a:rPr>
              <a:t> </a:t>
            </a:r>
            <a:r>
              <a:rPr dirty="0" sz="550">
                <a:latin typeface="Times New Roman"/>
                <a:cs typeface="Times New Roman"/>
              </a:rPr>
              <a:t>=</a:t>
            </a:r>
            <a:r>
              <a:rPr dirty="0" sz="550" spc="25">
                <a:latin typeface="Times New Roman"/>
                <a:cs typeface="Times New Roman"/>
              </a:rPr>
              <a:t> </a:t>
            </a:r>
            <a:r>
              <a:rPr dirty="0" sz="550" spc="-50">
                <a:latin typeface="Times New Roman"/>
                <a:cs typeface="Times New Roman"/>
              </a:rPr>
              <a:t>4</a:t>
            </a:r>
            <a:endParaRPr sz="550">
              <a:latin typeface="Times New Roman"/>
              <a:cs typeface="Times New Roman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3540621" y="7181632"/>
            <a:ext cx="227329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Times New Roman"/>
                <a:cs typeface="Times New Roman"/>
              </a:rPr>
              <a:t>17,5</a:t>
            </a:r>
            <a:r>
              <a:rPr dirty="0" sz="550" spc="40">
                <a:latin typeface="Times New Roman"/>
                <a:cs typeface="Times New Roman"/>
              </a:rPr>
              <a:t> </a:t>
            </a:r>
            <a:r>
              <a:rPr dirty="0" sz="550" spc="-50">
                <a:latin typeface="Times New Roman"/>
                <a:cs typeface="Times New Roman"/>
              </a:rPr>
              <a:t>m</a:t>
            </a:r>
            <a:endParaRPr sz="550">
              <a:latin typeface="Times New Roman"/>
              <a:cs typeface="Times New Roman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2073661" y="7249033"/>
            <a:ext cx="611505" cy="236854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26099"/>
              </a:lnSpc>
              <a:spcBef>
                <a:spcPts val="95"/>
              </a:spcBef>
            </a:pPr>
            <a:r>
              <a:rPr dirty="0" sz="550">
                <a:latin typeface="Times New Roman"/>
                <a:cs typeface="Times New Roman"/>
              </a:rPr>
              <a:t>En</a:t>
            </a:r>
            <a:r>
              <a:rPr dirty="0" sz="550" spc="20">
                <a:latin typeface="Times New Roman"/>
                <a:cs typeface="Times New Roman"/>
              </a:rPr>
              <a:t> </a:t>
            </a:r>
            <a:r>
              <a:rPr dirty="0" sz="550">
                <a:latin typeface="Times New Roman"/>
                <a:cs typeface="Times New Roman"/>
              </a:rPr>
              <a:t>la</a:t>
            </a:r>
            <a:r>
              <a:rPr dirty="0" sz="550" spc="25">
                <a:latin typeface="Times New Roman"/>
                <a:cs typeface="Times New Roman"/>
              </a:rPr>
              <a:t> </a:t>
            </a:r>
            <a:r>
              <a:rPr dirty="0" sz="550">
                <a:latin typeface="Times New Roman"/>
                <a:cs typeface="Times New Roman"/>
              </a:rPr>
              <a:t>torre</a:t>
            </a:r>
            <a:r>
              <a:rPr dirty="0" sz="550" spc="25">
                <a:latin typeface="Times New Roman"/>
                <a:cs typeface="Times New Roman"/>
              </a:rPr>
              <a:t> </a:t>
            </a:r>
            <a:r>
              <a:rPr dirty="0" sz="550">
                <a:latin typeface="Times New Roman"/>
                <a:cs typeface="Times New Roman"/>
              </a:rPr>
              <a:t>=</a:t>
            </a:r>
            <a:r>
              <a:rPr dirty="0" sz="550" spc="25">
                <a:latin typeface="Times New Roman"/>
                <a:cs typeface="Times New Roman"/>
              </a:rPr>
              <a:t> </a:t>
            </a:r>
            <a:r>
              <a:rPr dirty="0" sz="550">
                <a:latin typeface="Times New Roman"/>
                <a:cs typeface="Times New Roman"/>
              </a:rPr>
              <a:t>27,9</a:t>
            </a:r>
            <a:r>
              <a:rPr dirty="0" sz="550" spc="25">
                <a:latin typeface="Times New Roman"/>
                <a:cs typeface="Times New Roman"/>
              </a:rPr>
              <a:t> </a:t>
            </a:r>
            <a:r>
              <a:rPr dirty="0" sz="550" spc="-50">
                <a:latin typeface="Times New Roman"/>
                <a:cs typeface="Times New Roman"/>
              </a:rPr>
              <a:t>m</a:t>
            </a:r>
            <a:r>
              <a:rPr dirty="0" sz="550" spc="500">
                <a:latin typeface="Times New Roman"/>
                <a:cs typeface="Times New Roman"/>
              </a:rPr>
              <a:t> </a:t>
            </a:r>
            <a:r>
              <a:rPr dirty="0" sz="550">
                <a:latin typeface="Times New Roman"/>
                <a:cs typeface="Times New Roman"/>
              </a:rPr>
              <a:t>Midspan</a:t>
            </a:r>
            <a:r>
              <a:rPr dirty="0" sz="550" spc="45">
                <a:latin typeface="Times New Roman"/>
                <a:cs typeface="Times New Roman"/>
              </a:rPr>
              <a:t> </a:t>
            </a:r>
            <a:r>
              <a:rPr dirty="0" sz="550">
                <a:latin typeface="Times New Roman"/>
                <a:cs typeface="Times New Roman"/>
              </a:rPr>
              <a:t>=</a:t>
            </a:r>
            <a:r>
              <a:rPr dirty="0" sz="550" spc="45">
                <a:latin typeface="Times New Roman"/>
                <a:cs typeface="Times New Roman"/>
              </a:rPr>
              <a:t> </a:t>
            </a:r>
            <a:r>
              <a:rPr dirty="0" sz="550">
                <a:latin typeface="Times New Roman"/>
                <a:cs typeface="Times New Roman"/>
              </a:rPr>
              <a:t>13.0</a:t>
            </a:r>
            <a:r>
              <a:rPr dirty="0" sz="550" spc="45">
                <a:latin typeface="Times New Roman"/>
                <a:cs typeface="Times New Roman"/>
              </a:rPr>
              <a:t> </a:t>
            </a:r>
            <a:r>
              <a:rPr dirty="0" sz="550" spc="-50">
                <a:latin typeface="Times New Roman"/>
                <a:cs typeface="Times New Roman"/>
              </a:rPr>
              <a:t>m</a:t>
            </a:r>
            <a:endParaRPr sz="550">
              <a:latin typeface="Times New Roman"/>
              <a:cs typeface="Times New Roman"/>
            </a:endParaRPr>
          </a:p>
        </p:txBody>
      </p:sp>
      <p:grpSp>
        <p:nvGrpSpPr>
          <p:cNvPr id="27" name="object 27" descr=""/>
          <p:cNvGrpSpPr/>
          <p:nvPr/>
        </p:nvGrpSpPr>
        <p:grpSpPr>
          <a:xfrm>
            <a:off x="368299" y="9863918"/>
            <a:ext cx="661035" cy="13335"/>
            <a:chOff x="368299" y="9863918"/>
            <a:chExt cx="661035" cy="13335"/>
          </a:xfrm>
        </p:grpSpPr>
        <p:sp>
          <p:nvSpPr>
            <p:cNvPr id="28" name="object 28" descr=""/>
            <p:cNvSpPr/>
            <p:nvPr/>
          </p:nvSpPr>
          <p:spPr>
            <a:xfrm>
              <a:off x="368299" y="9863918"/>
              <a:ext cx="661035" cy="6985"/>
            </a:xfrm>
            <a:custGeom>
              <a:avLst/>
              <a:gdLst/>
              <a:ahLst/>
              <a:cxnLst/>
              <a:rect l="l" t="t" r="r" b="b"/>
              <a:pathLst>
                <a:path w="661035" h="6984">
                  <a:moveTo>
                    <a:pt x="660792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660792" y="0"/>
                  </a:lnTo>
                  <a:lnTo>
                    <a:pt x="660792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 descr=""/>
            <p:cNvSpPr/>
            <p:nvPr/>
          </p:nvSpPr>
          <p:spPr>
            <a:xfrm>
              <a:off x="368287" y="9863924"/>
              <a:ext cx="661035" cy="13335"/>
            </a:xfrm>
            <a:custGeom>
              <a:avLst/>
              <a:gdLst/>
              <a:ahLst/>
              <a:cxnLst/>
              <a:rect l="l" t="t" r="r" b="b"/>
              <a:pathLst>
                <a:path w="661035" h="13334">
                  <a:moveTo>
                    <a:pt x="660793" y="0"/>
                  </a:moveTo>
                  <a:lnTo>
                    <a:pt x="654189" y="6604"/>
                  </a:lnTo>
                  <a:lnTo>
                    <a:pt x="0" y="6604"/>
                  </a:lnTo>
                  <a:lnTo>
                    <a:pt x="0" y="13208"/>
                  </a:lnTo>
                  <a:lnTo>
                    <a:pt x="654189" y="13208"/>
                  </a:lnTo>
                  <a:lnTo>
                    <a:pt x="660793" y="13208"/>
                  </a:lnTo>
                  <a:lnTo>
                    <a:pt x="660793" y="6604"/>
                  </a:lnTo>
                  <a:lnTo>
                    <a:pt x="660793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 descr=""/>
            <p:cNvSpPr/>
            <p:nvPr/>
          </p:nvSpPr>
          <p:spPr>
            <a:xfrm>
              <a:off x="368299" y="9863918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4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1" name="object 31" descr=""/>
          <p:cNvSpPr txBox="1"/>
          <p:nvPr/>
        </p:nvSpPr>
        <p:spPr>
          <a:xfrm>
            <a:off x="379347" y="9923923"/>
            <a:ext cx="64325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204</a:t>
            </a:r>
            <a:r>
              <a:rPr dirty="0" sz="800" spc="30" b="1">
                <a:latin typeface="Arial"/>
                <a:cs typeface="Arial"/>
              </a:rPr>
              <a:t> </a:t>
            </a:r>
            <a:r>
              <a:rPr dirty="0" sz="800" b="1">
                <a:latin typeface="Arial"/>
                <a:cs typeface="Arial"/>
              </a:rPr>
              <a:t>de</a:t>
            </a:r>
            <a:r>
              <a:rPr dirty="0" sz="800" spc="35" b="1">
                <a:latin typeface="Arial"/>
                <a:cs typeface="Arial"/>
              </a:rPr>
              <a:t> </a:t>
            </a:r>
            <a:r>
              <a:rPr dirty="0" sz="800" spc="-10" b="1">
                <a:latin typeface="Arial"/>
                <a:cs typeface="Arial"/>
              </a:rPr>
              <a:t>1189.</a:t>
            </a:r>
            <a:endParaRPr sz="800">
              <a:latin typeface="Arial"/>
              <a:cs typeface="Arial"/>
            </a:endParaRPr>
          </a:p>
        </p:txBody>
      </p:sp>
      <p:sp>
        <p:nvSpPr>
          <p:cNvPr id="33" name="object 33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34" name="object 34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167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32" name="object 32" descr=""/>
          <p:cNvSpPr txBox="1"/>
          <p:nvPr/>
        </p:nvSpPr>
        <p:spPr>
          <a:xfrm>
            <a:off x="4432692" y="10095729"/>
            <a:ext cx="995044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de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aplicación</a:t>
            </a:r>
            <a:endParaRPr sz="8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6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935015" y="165100"/>
            <a:ext cx="5226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5" name="object 5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488"/>
                  </a:lnTo>
                  <a:lnTo>
                    <a:pt x="142755" y="98488"/>
                  </a:lnTo>
                  <a:lnTo>
                    <a:pt x="136180" y="99796"/>
                  </a:lnTo>
                  <a:lnTo>
                    <a:pt x="104587" y="123991"/>
                  </a:lnTo>
                  <a:lnTo>
                    <a:pt x="98048" y="143195"/>
                  </a:lnTo>
                  <a:lnTo>
                    <a:pt x="98048" y="569274"/>
                  </a:lnTo>
                  <a:lnTo>
                    <a:pt x="117977" y="603718"/>
                  </a:lnTo>
                  <a:lnTo>
                    <a:pt x="142755" y="613981"/>
                  </a:lnTo>
                  <a:lnTo>
                    <a:pt x="1886711" y="613981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3981"/>
                  </a:moveTo>
                  <a:lnTo>
                    <a:pt x="1744971" y="613981"/>
                  </a:lnTo>
                  <a:lnTo>
                    <a:pt x="1751545" y="612673"/>
                  </a:lnTo>
                  <a:lnTo>
                    <a:pt x="1764174" y="607442"/>
                  </a:lnTo>
                  <a:lnTo>
                    <a:pt x="1788370" y="575849"/>
                  </a:lnTo>
                  <a:lnTo>
                    <a:pt x="1789678" y="569274"/>
                  </a:lnTo>
                  <a:lnTo>
                    <a:pt x="1789678" y="143195"/>
                  </a:lnTo>
                  <a:lnTo>
                    <a:pt x="1769748" y="108751"/>
                  </a:lnTo>
                  <a:lnTo>
                    <a:pt x="1744971" y="98488"/>
                  </a:lnTo>
                  <a:lnTo>
                    <a:pt x="1886711" y="98488"/>
                  </a:lnTo>
                  <a:lnTo>
                    <a:pt x="1886711" y="613981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932176" y="500383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1982" y="528634"/>
                  </a:moveTo>
                  <a:lnTo>
                    <a:pt x="52863" y="528634"/>
                  </a:lnTo>
                  <a:lnTo>
                    <a:pt x="49392" y="528502"/>
                  </a:lnTo>
                  <a:lnTo>
                    <a:pt x="13028" y="510330"/>
                  </a:lnTo>
                  <a:lnTo>
                    <a:pt x="0" y="479207"/>
                  </a:lnTo>
                  <a:lnTo>
                    <a:pt x="0" y="475770"/>
                  </a:lnTo>
                  <a:lnTo>
                    <a:pt x="0" y="49229"/>
                  </a:lnTo>
                  <a:lnTo>
                    <a:pt x="17937" y="12885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643"/>
                  </a:lnTo>
                  <a:lnTo>
                    <a:pt x="1704845" y="49229"/>
                  </a:lnTo>
                  <a:lnTo>
                    <a:pt x="1704845" y="479207"/>
                  </a:lnTo>
                  <a:lnTo>
                    <a:pt x="1686907" y="515286"/>
                  </a:lnTo>
                  <a:lnTo>
                    <a:pt x="1655453" y="528502"/>
                  </a:lnTo>
                  <a:lnTo>
                    <a:pt x="1651982" y="52863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171"/>
              <a:ext cx="145374" cy="145374"/>
            </a:xfrm>
            <a:prstGeom prst="rect">
              <a:avLst/>
            </a:prstGeom>
          </p:spPr>
        </p:pic>
      </p:grpSp>
      <p:sp>
        <p:nvSpPr>
          <p:cNvPr id="8" name="object 8" descr=""/>
          <p:cNvSpPr txBox="1"/>
          <p:nvPr/>
        </p:nvSpPr>
        <p:spPr>
          <a:xfrm>
            <a:off x="3519868" y="811490"/>
            <a:ext cx="52959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10">
                <a:latin typeface="Arial MT"/>
                <a:cs typeface="Arial MT"/>
              </a:rPr>
              <a:t>Traduciendo...</a:t>
            </a:r>
            <a:endParaRPr sz="600">
              <a:latin typeface="Arial MT"/>
              <a:cs typeface="Arial MT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831370" y="7637481"/>
            <a:ext cx="36957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Times New Roman"/>
                <a:cs typeface="Times New Roman"/>
              </a:rPr>
              <a:t>204</a:t>
            </a:r>
            <a:r>
              <a:rPr dirty="0" sz="800" spc="50" b="1">
                <a:latin typeface="Times New Roman"/>
                <a:cs typeface="Times New Roman"/>
              </a:rPr>
              <a:t> </a:t>
            </a:r>
            <a:r>
              <a:rPr dirty="0" sz="800" spc="-25" b="1">
                <a:latin typeface="Times New Roman"/>
                <a:cs typeface="Times New Roman"/>
              </a:rPr>
              <a:t>204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4697009" y="7663912"/>
            <a:ext cx="65786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Times New Roman"/>
                <a:cs typeface="Times New Roman"/>
              </a:rPr>
              <a:t>ATPDraw</a:t>
            </a:r>
            <a:r>
              <a:rPr dirty="0" sz="550" spc="30">
                <a:latin typeface="Times New Roman"/>
                <a:cs typeface="Times New Roman"/>
              </a:rPr>
              <a:t> </a:t>
            </a:r>
            <a:r>
              <a:rPr dirty="0" sz="550">
                <a:latin typeface="Times New Roman"/>
                <a:cs typeface="Times New Roman"/>
              </a:rPr>
              <a:t>versión</a:t>
            </a:r>
            <a:r>
              <a:rPr dirty="0" sz="550" spc="30">
                <a:latin typeface="Times New Roman"/>
                <a:cs typeface="Times New Roman"/>
              </a:rPr>
              <a:t> </a:t>
            </a:r>
            <a:r>
              <a:rPr dirty="0" sz="550" spc="-25">
                <a:latin typeface="Times New Roman"/>
                <a:cs typeface="Times New Roman"/>
              </a:rPr>
              <a:t>5.6</a:t>
            </a:r>
            <a:endParaRPr sz="55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393044" y="541887"/>
            <a:ext cx="2125980" cy="441959"/>
          </a:xfrm>
          <a:prstGeom prst="rect">
            <a:avLst/>
          </a:prstGeom>
        </p:spPr>
        <p:txBody>
          <a:bodyPr wrap="square" lIns="0" tIns="285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25"/>
              </a:spcBef>
            </a:pPr>
            <a:r>
              <a:rPr dirty="0" sz="800">
                <a:latin typeface="Times New Roman"/>
                <a:cs typeface="Times New Roman"/>
              </a:rPr>
              <a:t>Resistencia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DC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=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0.0585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Ω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km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Diámetro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exterior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conductores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=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3.105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cm.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Radio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interior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tubo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=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0,55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cm.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831370" y="958186"/>
            <a:ext cx="5248275" cy="1710689"/>
          </a:xfrm>
          <a:prstGeom prst="rect">
            <a:avLst/>
          </a:prstGeom>
        </p:spPr>
        <p:txBody>
          <a:bodyPr wrap="square" lIns="0" tIns="28575" rIns="0" bIns="0" rtlCol="0" vert="horz">
            <a:spAutoFit/>
          </a:bodyPr>
          <a:lstStyle/>
          <a:p>
            <a:pPr marL="574040">
              <a:lnSpc>
                <a:spcPct val="100000"/>
              </a:lnSpc>
              <a:spcBef>
                <a:spcPts val="225"/>
              </a:spcBef>
            </a:pP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calcula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valor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espesor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diámetro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internamente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(T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=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0.32).</a:t>
            </a:r>
            <a:endParaRPr sz="800">
              <a:latin typeface="Times New Roman"/>
              <a:cs typeface="Times New Roman"/>
            </a:endParaRPr>
          </a:p>
          <a:p>
            <a:pPr marL="574040" marR="5080" indent="-561975">
              <a:lnSpc>
                <a:spcPts val="1140"/>
              </a:lnSpc>
              <a:spcBef>
                <a:spcPts val="20"/>
              </a:spcBef>
            </a:pP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cables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cielo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hechos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conductores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reforzados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acero,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supuesto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tubular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también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aplica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aquí: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Resistencia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DC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=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0.304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Ω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km</a:t>
            </a:r>
            <a:endParaRPr sz="800">
              <a:latin typeface="Times New Roman"/>
              <a:cs typeface="Times New Roman"/>
            </a:endParaRPr>
          </a:p>
          <a:p>
            <a:pPr marL="574040">
              <a:lnSpc>
                <a:spcPct val="100000"/>
              </a:lnSpc>
              <a:spcBef>
                <a:spcPts val="70"/>
              </a:spcBef>
            </a:pPr>
            <a:r>
              <a:rPr dirty="0" sz="800">
                <a:latin typeface="Times New Roman"/>
                <a:cs typeface="Times New Roman"/>
              </a:rPr>
              <a:t>Diámetro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exterior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cable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cielo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=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1,6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cm.</a:t>
            </a:r>
            <a:endParaRPr sz="800">
              <a:latin typeface="Times New Roman"/>
              <a:cs typeface="Times New Roman"/>
            </a:endParaRPr>
          </a:p>
          <a:p>
            <a:pPr marL="57404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Radio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interior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tubo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=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0.3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cm.</a:t>
            </a:r>
            <a:endParaRPr sz="800">
              <a:latin typeface="Times New Roman"/>
              <a:cs typeface="Times New Roman"/>
            </a:endParaRPr>
          </a:p>
          <a:p>
            <a:pPr marL="12700" marR="1247140" indent="561340">
              <a:lnSpc>
                <a:spcPts val="1140"/>
              </a:lnSpc>
              <a:spcBef>
                <a:spcPts val="25"/>
              </a:spcBef>
            </a:pP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calcula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valor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espesor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diámetro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internamente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(T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=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0.187).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resistividad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suelo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igual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20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Ωm.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separación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conductor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haz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60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cm.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4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>
                <a:latin typeface="Times New Roman"/>
                <a:cs typeface="Times New Roman"/>
              </a:rPr>
              <a:t>Ingresando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geométricos,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materiales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opciones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línea,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luego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ejecutando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Ejecutar</a:t>
            </a:r>
            <a:r>
              <a:rPr dirty="0" sz="800" spc="85" i="1">
                <a:latin typeface="Times New Roman"/>
                <a:cs typeface="Times New Roman"/>
              </a:rPr>
              <a:t> </a:t>
            </a:r>
            <a:r>
              <a:rPr dirty="0" sz="800" spc="-25" i="1">
                <a:latin typeface="Times New Roman"/>
                <a:cs typeface="Times New Roman"/>
              </a:rPr>
              <a:t>ATP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producirá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LIB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carpeta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/</a:t>
            </a:r>
            <a:r>
              <a:rPr dirty="0" sz="800" spc="1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LCC</a:t>
            </a:r>
            <a:r>
              <a:rPr dirty="0" sz="800" spc="-220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longitud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cada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sección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diferente,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cuatro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LCC</a:t>
            </a:r>
            <a:endParaRPr sz="800">
              <a:latin typeface="Times New Roman"/>
              <a:cs typeface="Times New Roman"/>
            </a:endParaRPr>
          </a:p>
          <a:p>
            <a:pPr marL="12700" marR="247015">
              <a:lnSpc>
                <a:spcPct val="113799"/>
              </a:lnSpc>
              <a:spcBef>
                <a:spcPts val="50"/>
              </a:spcBef>
            </a:pP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necesitan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diferente.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Guardar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como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LCC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para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guarde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.ALC</a:t>
            </a:r>
            <a:r>
              <a:rPr dirty="0" sz="800" spc="-215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nueva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longitud,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necesario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ingresar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parámetros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cero.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1492163" y="7188141"/>
            <a:ext cx="326072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6.2-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LCC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pestaña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500">
                <a:latin typeface="Times New Roman"/>
                <a:cs typeface="Times New Roman"/>
              </a:rPr>
              <a:t>1ª</a:t>
            </a:r>
            <a:r>
              <a:rPr dirty="0" sz="500" spc="13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sección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750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kV.</a:t>
            </a:r>
            <a:endParaRPr sz="800">
              <a:latin typeface="Times New Roman"/>
              <a:cs typeface="Times New Roman"/>
            </a:endParaRPr>
          </a:p>
        </p:txBody>
      </p:sp>
      <p:grpSp>
        <p:nvGrpSpPr>
          <p:cNvPr id="14" name="object 14" descr=""/>
          <p:cNvGrpSpPr/>
          <p:nvPr/>
        </p:nvGrpSpPr>
        <p:grpSpPr>
          <a:xfrm>
            <a:off x="368299" y="8244876"/>
            <a:ext cx="661035" cy="13335"/>
            <a:chOff x="368299" y="8244876"/>
            <a:chExt cx="661035" cy="13335"/>
          </a:xfrm>
        </p:grpSpPr>
        <p:sp>
          <p:nvSpPr>
            <p:cNvPr id="15" name="object 15" descr=""/>
            <p:cNvSpPr/>
            <p:nvPr/>
          </p:nvSpPr>
          <p:spPr>
            <a:xfrm>
              <a:off x="368299" y="8244876"/>
              <a:ext cx="661035" cy="6985"/>
            </a:xfrm>
            <a:custGeom>
              <a:avLst/>
              <a:gdLst/>
              <a:ahLst/>
              <a:cxnLst/>
              <a:rect l="l" t="t" r="r" b="b"/>
              <a:pathLst>
                <a:path w="661035" h="6984">
                  <a:moveTo>
                    <a:pt x="660792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660792" y="0"/>
                  </a:lnTo>
                  <a:lnTo>
                    <a:pt x="660792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368287" y="8244878"/>
              <a:ext cx="661035" cy="13335"/>
            </a:xfrm>
            <a:custGeom>
              <a:avLst/>
              <a:gdLst/>
              <a:ahLst/>
              <a:cxnLst/>
              <a:rect l="l" t="t" r="r" b="b"/>
              <a:pathLst>
                <a:path w="661035" h="13334">
                  <a:moveTo>
                    <a:pt x="660793" y="0"/>
                  </a:moveTo>
                  <a:lnTo>
                    <a:pt x="654189" y="6604"/>
                  </a:lnTo>
                  <a:lnTo>
                    <a:pt x="0" y="6604"/>
                  </a:lnTo>
                  <a:lnTo>
                    <a:pt x="0" y="13220"/>
                  </a:lnTo>
                  <a:lnTo>
                    <a:pt x="654189" y="13220"/>
                  </a:lnTo>
                  <a:lnTo>
                    <a:pt x="660793" y="13220"/>
                  </a:lnTo>
                  <a:lnTo>
                    <a:pt x="660793" y="6604"/>
                  </a:lnTo>
                  <a:lnTo>
                    <a:pt x="660793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 descr=""/>
            <p:cNvSpPr/>
            <p:nvPr/>
          </p:nvSpPr>
          <p:spPr>
            <a:xfrm>
              <a:off x="368299" y="8244876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4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8" name="object 18" descr=""/>
          <p:cNvSpPr txBox="1"/>
          <p:nvPr/>
        </p:nvSpPr>
        <p:spPr>
          <a:xfrm>
            <a:off x="379347" y="8304881"/>
            <a:ext cx="64325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205</a:t>
            </a:r>
            <a:r>
              <a:rPr dirty="0" sz="800" spc="30" b="1">
                <a:latin typeface="Arial"/>
                <a:cs typeface="Arial"/>
              </a:rPr>
              <a:t> </a:t>
            </a:r>
            <a:r>
              <a:rPr dirty="0" sz="800" b="1">
                <a:latin typeface="Arial"/>
                <a:cs typeface="Arial"/>
              </a:rPr>
              <a:t>de</a:t>
            </a:r>
            <a:r>
              <a:rPr dirty="0" sz="800" spc="35" b="1">
                <a:latin typeface="Arial"/>
                <a:cs typeface="Arial"/>
              </a:rPr>
              <a:t> </a:t>
            </a:r>
            <a:r>
              <a:rPr dirty="0" sz="800" spc="-10" b="1">
                <a:latin typeface="Arial"/>
                <a:cs typeface="Arial"/>
              </a:rPr>
              <a:t>1189.</a:t>
            </a:r>
            <a:endParaRPr sz="800">
              <a:latin typeface="Arial"/>
              <a:cs typeface="Arial"/>
            </a:endParaRPr>
          </a:p>
        </p:txBody>
      </p:sp>
      <p:sp>
        <p:nvSpPr>
          <p:cNvPr id="23" name="object 23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24" name="object 24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167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19" name="object 19" descr=""/>
          <p:cNvSpPr txBox="1"/>
          <p:nvPr/>
        </p:nvSpPr>
        <p:spPr>
          <a:xfrm>
            <a:off x="4690401" y="8476688"/>
            <a:ext cx="995044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de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aplicación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1227846" y="8887700"/>
            <a:ext cx="1814195" cy="60071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72770">
              <a:lnSpc>
                <a:spcPct val="118300"/>
              </a:lnSpc>
              <a:spcBef>
                <a:spcPts val="95"/>
              </a:spcBef>
            </a:pPr>
            <a:r>
              <a:rPr dirty="0" sz="550">
                <a:latin typeface="Courier New"/>
                <a:cs typeface="Courier New"/>
              </a:rPr>
              <a:t>COMIENCE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NUEVO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CASO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DATOS </a:t>
            </a:r>
            <a:r>
              <a:rPr dirty="0" sz="550">
                <a:latin typeface="Courier New"/>
                <a:cs typeface="Courier New"/>
              </a:rPr>
              <a:t>CONFIGURACIÓN</a:t>
            </a:r>
            <a:r>
              <a:rPr dirty="0" sz="550" spc="220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JMARTI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65"/>
              </a:spcBef>
            </a:pPr>
            <a:r>
              <a:rPr dirty="0" sz="550">
                <a:latin typeface="Courier New"/>
                <a:cs typeface="Courier New"/>
              </a:rPr>
              <a:t>$</a:t>
            </a:r>
            <a:r>
              <a:rPr dirty="0" sz="550" spc="25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BORRAR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RAMA</a:t>
            </a:r>
            <a:r>
              <a:rPr dirty="0" sz="550" spc="3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IN</a:t>
            </a:r>
            <a:r>
              <a:rPr dirty="0" u="sng" sz="550" spc="409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sz="550">
                <a:latin typeface="Courier New"/>
                <a:cs typeface="Courier New"/>
              </a:rPr>
              <a:t>AOUT</a:t>
            </a:r>
            <a:r>
              <a:rPr dirty="0" u="sng" sz="550" spc="22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sz="550">
                <a:latin typeface="Courier New"/>
                <a:cs typeface="Courier New"/>
              </a:rPr>
              <a:t>AIN</a:t>
            </a:r>
            <a:r>
              <a:rPr dirty="0" u="sng" sz="550" spc="409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sz="550">
                <a:latin typeface="Courier New"/>
                <a:cs typeface="Courier New"/>
              </a:rPr>
              <a:t>BOUT</a:t>
            </a:r>
            <a:r>
              <a:rPr dirty="0" u="sng" sz="550" spc="22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sz="550">
                <a:latin typeface="Courier New"/>
                <a:cs typeface="Courier New"/>
              </a:rPr>
              <a:t>BIN</a:t>
            </a:r>
            <a:r>
              <a:rPr dirty="0" u="sng" sz="550" spc="409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sz="550">
                <a:latin typeface="Courier New"/>
                <a:cs typeface="Courier New"/>
              </a:rPr>
              <a:t>COUT</a:t>
            </a:r>
            <a:r>
              <a:rPr dirty="0" u="sng" sz="550" spc="229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sz="550" spc="-50">
                <a:latin typeface="Courier New"/>
                <a:cs typeface="Courier New"/>
              </a:rPr>
              <a:t>C</a:t>
            </a:r>
            <a:endParaRPr sz="550">
              <a:latin typeface="Courier New"/>
              <a:cs typeface="Courier New"/>
            </a:endParaRPr>
          </a:p>
          <a:p>
            <a:pPr marL="12700" marR="964565">
              <a:lnSpc>
                <a:spcPct val="110400"/>
              </a:lnSpc>
              <a:spcBef>
                <a:spcPts val="50"/>
              </a:spcBef>
            </a:pPr>
            <a:r>
              <a:rPr dirty="0" sz="550">
                <a:latin typeface="Courier New"/>
                <a:cs typeface="Courier New"/>
              </a:rPr>
              <a:t>CONSTANTES</a:t>
            </a:r>
            <a:r>
              <a:rPr dirty="0" sz="550" spc="10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</a:t>
            </a:r>
            <a:r>
              <a:rPr dirty="0" sz="550" spc="110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LÍNEA MÉTRICO</a:t>
            </a:r>
            <a:endParaRPr sz="550">
              <a:latin typeface="Courier New"/>
              <a:cs typeface="Courier New"/>
            </a:endParaRPr>
          </a:p>
        </p:txBody>
      </p:sp>
      <p:graphicFrame>
        <p:nvGraphicFramePr>
          <p:cNvPr id="21" name="object 21" descr=""/>
          <p:cNvGraphicFramePr>
            <a:graphicFrameLocks noGrp="1"/>
          </p:cNvGraphicFramePr>
          <p:nvPr/>
        </p:nvGraphicFramePr>
        <p:xfrm>
          <a:off x="1314523" y="9492750"/>
          <a:ext cx="3771900" cy="8382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35380"/>
                <a:gridCol w="1928495"/>
                <a:gridCol w="472439"/>
                <a:gridCol w="159385"/>
              </a:tblGrid>
              <a:tr h="86995">
                <a:tc>
                  <a:txBody>
                    <a:bodyPr/>
                    <a:lstStyle/>
                    <a:p>
                      <a:pPr marL="31750">
                        <a:lnSpc>
                          <a:spcPts val="58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10.323</a:t>
                      </a:r>
                      <a:r>
                        <a:rPr dirty="0" sz="550" spc="10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0.0585</a:t>
                      </a:r>
                      <a:r>
                        <a:rPr dirty="0" sz="550" spc="11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50">
                          <a:latin typeface="Courier New"/>
                          <a:cs typeface="Courier New"/>
                        </a:rPr>
                        <a:t>4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 gridSpan="3">
                  <a:txBody>
                    <a:bodyPr/>
                    <a:lstStyle/>
                    <a:p>
                      <a:pPr marL="448945">
                        <a:lnSpc>
                          <a:spcPts val="58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3.1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-17.5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27.9</a:t>
                      </a:r>
                      <a:r>
                        <a:rPr dirty="0" sz="550" spc="7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13.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60.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45.</a:t>
                      </a:r>
                      <a:r>
                        <a:rPr dirty="0" sz="550" spc="7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50">
                          <a:latin typeface="Courier New"/>
                          <a:cs typeface="Courier New"/>
                        </a:rPr>
                        <a:t>4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95250">
                <a:tc>
                  <a:txBody>
                    <a:bodyPr/>
                    <a:lstStyle/>
                    <a:p>
                      <a:pPr marL="31750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20.323</a:t>
                      </a:r>
                      <a:r>
                        <a:rPr dirty="0" sz="550" spc="10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0.0585</a:t>
                      </a:r>
                      <a:r>
                        <a:rPr dirty="0" sz="550" spc="11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50">
                          <a:latin typeface="Courier New"/>
                          <a:cs typeface="Courier New"/>
                        </a:rPr>
                        <a:t>4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 gridSpan="3">
                  <a:txBody>
                    <a:bodyPr/>
                    <a:lstStyle/>
                    <a:p>
                      <a:pPr marL="448945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3.1</a:t>
                      </a:r>
                      <a:r>
                        <a:rPr dirty="0" sz="550" spc="6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0.0</a:t>
                      </a:r>
                      <a:r>
                        <a:rPr dirty="0" sz="550" spc="6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27.9</a:t>
                      </a:r>
                      <a:r>
                        <a:rPr dirty="0" sz="550" spc="6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13.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60.</a:t>
                      </a:r>
                      <a:r>
                        <a:rPr dirty="0" sz="550" spc="6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45.</a:t>
                      </a:r>
                      <a:r>
                        <a:rPr dirty="0" sz="550" spc="6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50">
                          <a:latin typeface="Courier New"/>
                          <a:cs typeface="Courier New"/>
                        </a:rPr>
                        <a:t>4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95250">
                <a:tc>
                  <a:txBody>
                    <a:bodyPr/>
                    <a:lstStyle/>
                    <a:p>
                      <a:pPr marL="31750">
                        <a:lnSpc>
                          <a:spcPts val="65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30.323</a:t>
                      </a:r>
                      <a:r>
                        <a:rPr dirty="0" sz="550" spc="10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0.0585</a:t>
                      </a:r>
                      <a:r>
                        <a:rPr dirty="0" sz="550" spc="11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50">
                          <a:latin typeface="Courier New"/>
                          <a:cs typeface="Courier New"/>
                        </a:rPr>
                        <a:t>4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 gridSpan="3">
                  <a:txBody>
                    <a:bodyPr/>
                    <a:lstStyle/>
                    <a:p>
                      <a:pPr marL="448945">
                        <a:lnSpc>
                          <a:spcPts val="65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3.1</a:t>
                      </a:r>
                      <a:r>
                        <a:rPr dirty="0" sz="550" spc="5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17.5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27.9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13.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60.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45.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50">
                          <a:latin typeface="Courier New"/>
                          <a:cs typeface="Courier New"/>
                        </a:rPr>
                        <a:t>4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92075">
                <a:tc>
                  <a:txBody>
                    <a:bodyPr/>
                    <a:lstStyle/>
                    <a:p>
                      <a:pPr marL="31750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00.313</a:t>
                      </a:r>
                      <a:r>
                        <a:rPr dirty="0" sz="550" spc="9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0.304</a:t>
                      </a:r>
                      <a:r>
                        <a:rPr dirty="0" sz="550" spc="10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50">
                          <a:latin typeface="Courier New"/>
                          <a:cs typeface="Courier New"/>
                        </a:rPr>
                        <a:t>4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 gridSpan="3">
                  <a:txBody>
                    <a:bodyPr/>
                    <a:lstStyle/>
                    <a:p>
                      <a:pPr marL="448945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1,6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-13,2</a:t>
                      </a:r>
                      <a:r>
                        <a:rPr dirty="0" sz="550" spc="7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41,05</a:t>
                      </a:r>
                      <a:r>
                        <a:rPr dirty="0" sz="550" spc="7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26,15</a:t>
                      </a:r>
                      <a:r>
                        <a:rPr dirty="0" sz="550" spc="7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0,0</a:t>
                      </a:r>
                      <a:r>
                        <a:rPr dirty="0" sz="550" spc="7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0,0</a:t>
                      </a:r>
                      <a:r>
                        <a:rPr dirty="0" sz="550" spc="7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50">
                          <a:latin typeface="Courier New"/>
                          <a:cs typeface="Courier New"/>
                        </a:rPr>
                        <a:t>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86995">
                <a:tc>
                  <a:txBody>
                    <a:bodyPr/>
                    <a:lstStyle/>
                    <a:p>
                      <a:pPr marL="31750">
                        <a:lnSpc>
                          <a:spcPts val="590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00.313</a:t>
                      </a:r>
                      <a:r>
                        <a:rPr dirty="0" sz="550" spc="9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0.304</a:t>
                      </a:r>
                      <a:r>
                        <a:rPr dirty="0" sz="550" spc="10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50">
                          <a:latin typeface="Courier New"/>
                          <a:cs typeface="Courier New"/>
                        </a:rPr>
                        <a:t>4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 gridSpan="3">
                  <a:txBody>
                    <a:bodyPr/>
                    <a:lstStyle/>
                    <a:p>
                      <a:pPr marL="448945">
                        <a:lnSpc>
                          <a:spcPts val="590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1,6</a:t>
                      </a:r>
                      <a:r>
                        <a:rPr dirty="0" sz="550" spc="7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13,2</a:t>
                      </a:r>
                      <a:r>
                        <a:rPr dirty="0" sz="550" spc="7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41,05</a:t>
                      </a:r>
                      <a:r>
                        <a:rPr dirty="0" sz="550" spc="7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26,15</a:t>
                      </a:r>
                      <a:r>
                        <a:rPr dirty="0" sz="550" spc="7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0,0</a:t>
                      </a:r>
                      <a:r>
                        <a:rPr dirty="0" sz="550" spc="7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0,0</a:t>
                      </a:r>
                      <a:r>
                        <a:rPr dirty="0" sz="550" spc="7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50">
                          <a:latin typeface="Courier New"/>
                          <a:cs typeface="Courier New"/>
                        </a:rPr>
                        <a:t>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196215">
                <a:tc gridSpan="4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ARJETAS</a:t>
                      </a:r>
                      <a:r>
                        <a:rPr dirty="0" sz="550" spc="10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CONDUCTORES</a:t>
                      </a:r>
                      <a:r>
                        <a:rPr dirty="0" sz="550" spc="11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FINALES</a:t>
                      </a:r>
                      <a:r>
                        <a:rPr dirty="0" sz="550" spc="10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DE</a:t>
                      </a:r>
                      <a:r>
                        <a:rPr dirty="0" sz="550" spc="11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TARJETA</a:t>
                      </a:r>
                      <a:r>
                        <a:rPr dirty="0" sz="550" spc="10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EN</a:t>
                      </a:r>
                      <a:r>
                        <a:rPr dirty="0" sz="550" spc="11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10">
                          <a:latin typeface="Courier New"/>
                          <a:cs typeface="Courier New"/>
                        </a:rPr>
                        <a:t>BLANCO</a:t>
                      </a:r>
                      <a:endParaRPr sz="550">
                        <a:latin typeface="Courier New"/>
                        <a:cs typeface="Courier New"/>
                      </a:endParaRPr>
                    </a:p>
                    <a:p>
                      <a:pPr marL="189865">
                        <a:lnSpc>
                          <a:spcPct val="100000"/>
                        </a:lnSpc>
                        <a:spcBef>
                          <a:spcPts val="70"/>
                        </a:spcBef>
                        <a:tabLst>
                          <a:tab pos="2496185" algn="l"/>
                          <a:tab pos="3619500" algn="l"/>
                        </a:tabLst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20.</a:t>
                      </a:r>
                      <a:r>
                        <a:rPr dirty="0" sz="550" spc="5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20">
                          <a:latin typeface="Courier New"/>
                          <a:cs typeface="Courier New"/>
                        </a:rPr>
                        <a:t>1.E3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	</a:t>
                      </a:r>
                      <a:r>
                        <a:rPr dirty="0" sz="550" spc="-20">
                          <a:latin typeface="Courier New"/>
                          <a:cs typeface="Courier New"/>
                        </a:rPr>
                        <a:t>84,6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	</a:t>
                      </a:r>
                      <a:r>
                        <a:rPr dirty="0" sz="550" spc="-50">
                          <a:latin typeface="Courier New"/>
                          <a:cs typeface="Courier New"/>
                        </a:rPr>
                        <a:t>1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6985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95250">
                <a:tc>
                  <a:txBody>
                    <a:bodyPr/>
                    <a:lstStyle/>
                    <a:p>
                      <a:pPr marL="189865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20.</a:t>
                      </a:r>
                      <a:r>
                        <a:rPr dirty="0" sz="550" spc="5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25">
                          <a:latin typeface="Courier New"/>
                          <a:cs typeface="Courier New"/>
                        </a:rPr>
                        <a:t>50.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384810">
                        <a:lnSpc>
                          <a:spcPts val="625"/>
                        </a:lnSpc>
                      </a:pPr>
                      <a:r>
                        <a:rPr dirty="0" sz="550" spc="-20">
                          <a:latin typeface="Courier New"/>
                          <a:cs typeface="Courier New"/>
                        </a:rPr>
                        <a:t>84,6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83820">
                        <a:lnSpc>
                          <a:spcPts val="625"/>
                        </a:lnSpc>
                      </a:pPr>
                      <a:r>
                        <a:rPr dirty="0" sz="550" spc="-50">
                          <a:latin typeface="Courier New"/>
                          <a:cs typeface="Courier New"/>
                        </a:rPr>
                        <a:t>1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</a:tr>
              <a:tr h="90170">
                <a:tc>
                  <a:txBody>
                    <a:bodyPr/>
                    <a:lstStyle/>
                    <a:p>
                      <a:pPr marL="189865">
                        <a:lnSpc>
                          <a:spcPts val="61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20.</a:t>
                      </a:r>
                      <a:r>
                        <a:rPr dirty="0" sz="550" spc="5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10">
                          <a:latin typeface="Courier New"/>
                          <a:cs typeface="Courier New"/>
                        </a:rPr>
                        <a:t>0.005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384810">
                        <a:lnSpc>
                          <a:spcPts val="615"/>
                        </a:lnSpc>
                      </a:pPr>
                      <a:r>
                        <a:rPr dirty="0" sz="550" spc="-20">
                          <a:latin typeface="Courier New"/>
                          <a:cs typeface="Courier New"/>
                        </a:rPr>
                        <a:t>84,6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26364">
                        <a:lnSpc>
                          <a:spcPts val="61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7</a:t>
                      </a:r>
                      <a:r>
                        <a:rPr dirty="0" sz="550" spc="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10</a:t>
                      </a:r>
                      <a:r>
                        <a:rPr dirty="0" sz="550" spc="3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50">
                          <a:latin typeface="Courier New"/>
                          <a:cs typeface="Courier New"/>
                        </a:rPr>
                        <a:t>1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</a:tbl>
          </a:graphicData>
        </a:graphic>
      </p:graphicFrame>
      <p:sp>
        <p:nvSpPr>
          <p:cNvPr id="22" name="object 22" descr=""/>
          <p:cNvSpPr txBox="1"/>
          <p:nvPr/>
        </p:nvSpPr>
        <p:spPr>
          <a:xfrm>
            <a:off x="1227846" y="9943648"/>
            <a:ext cx="6921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>
                <a:latin typeface="Courier New"/>
                <a:cs typeface="Courier New"/>
              </a:rPr>
              <a:t>T</a:t>
            </a:r>
            <a:endParaRPr sz="550">
              <a:latin typeface="Courier New"/>
              <a:cs typeface="Courier New"/>
            </a:endParaRPr>
          </a:p>
        </p:txBody>
      </p:sp>
    </p:spTree>
  </p:cSld>
  <p:clrMapOvr>
    <a:masterClrMapping/>
  </p:clrMapOvr>
</p:sld>
</file>

<file path=ppt/slides/slide16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935015" y="165100"/>
            <a:ext cx="5226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5" name="object 5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678"/>
                  </a:lnTo>
                  <a:lnTo>
                    <a:pt x="142755" y="98678"/>
                  </a:lnTo>
                  <a:lnTo>
                    <a:pt x="136180" y="99986"/>
                  </a:lnTo>
                  <a:lnTo>
                    <a:pt x="104587" y="124182"/>
                  </a:lnTo>
                  <a:lnTo>
                    <a:pt x="98048" y="143385"/>
                  </a:lnTo>
                  <a:lnTo>
                    <a:pt x="98048" y="569274"/>
                  </a:lnTo>
                  <a:lnTo>
                    <a:pt x="117977" y="603718"/>
                  </a:lnTo>
                  <a:lnTo>
                    <a:pt x="142755" y="613981"/>
                  </a:lnTo>
                  <a:lnTo>
                    <a:pt x="1886711" y="613981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3981"/>
                  </a:moveTo>
                  <a:lnTo>
                    <a:pt x="1744971" y="613981"/>
                  </a:lnTo>
                  <a:lnTo>
                    <a:pt x="1751545" y="612673"/>
                  </a:lnTo>
                  <a:lnTo>
                    <a:pt x="1764174" y="607442"/>
                  </a:lnTo>
                  <a:lnTo>
                    <a:pt x="1788370" y="575849"/>
                  </a:lnTo>
                  <a:lnTo>
                    <a:pt x="1789678" y="569274"/>
                  </a:lnTo>
                  <a:lnTo>
                    <a:pt x="1789678" y="143385"/>
                  </a:lnTo>
                  <a:lnTo>
                    <a:pt x="1769748" y="108942"/>
                  </a:lnTo>
                  <a:lnTo>
                    <a:pt x="1744971" y="98678"/>
                  </a:lnTo>
                  <a:lnTo>
                    <a:pt x="1886711" y="98678"/>
                  </a:lnTo>
                  <a:lnTo>
                    <a:pt x="1886711" y="613981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932176" y="500466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1982" y="528634"/>
                  </a:moveTo>
                  <a:lnTo>
                    <a:pt x="52863" y="528634"/>
                  </a:lnTo>
                  <a:lnTo>
                    <a:pt x="49392" y="528502"/>
                  </a:lnTo>
                  <a:lnTo>
                    <a:pt x="13028" y="510462"/>
                  </a:lnTo>
                  <a:lnTo>
                    <a:pt x="0" y="479207"/>
                  </a:lnTo>
                  <a:lnTo>
                    <a:pt x="0" y="475770"/>
                  </a:lnTo>
                  <a:lnTo>
                    <a:pt x="0" y="49361"/>
                  </a:lnTo>
                  <a:lnTo>
                    <a:pt x="8908" y="23259"/>
                  </a:lnTo>
                  <a:lnTo>
                    <a:pt x="10837" y="20220"/>
                  </a:lnTo>
                  <a:lnTo>
                    <a:pt x="45954" y="396"/>
                  </a:lnTo>
                  <a:lnTo>
                    <a:pt x="52863" y="0"/>
                  </a:lnTo>
                  <a:lnTo>
                    <a:pt x="1651982" y="0"/>
                  </a:lnTo>
                  <a:lnTo>
                    <a:pt x="1655453" y="132"/>
                  </a:lnTo>
                  <a:lnTo>
                    <a:pt x="1658890" y="396"/>
                  </a:lnTo>
                  <a:lnTo>
                    <a:pt x="1662295" y="1123"/>
                  </a:lnTo>
                  <a:lnTo>
                    <a:pt x="1665699" y="1651"/>
                  </a:lnTo>
                  <a:lnTo>
                    <a:pt x="1695936" y="23259"/>
                  </a:lnTo>
                  <a:lnTo>
                    <a:pt x="1697864" y="26035"/>
                  </a:lnTo>
                  <a:lnTo>
                    <a:pt x="1704845" y="49361"/>
                  </a:lnTo>
                  <a:lnTo>
                    <a:pt x="1704845" y="479207"/>
                  </a:lnTo>
                  <a:lnTo>
                    <a:pt x="1686907" y="515418"/>
                  </a:lnTo>
                  <a:lnTo>
                    <a:pt x="1655453" y="528502"/>
                  </a:lnTo>
                  <a:lnTo>
                    <a:pt x="1651982" y="52863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171"/>
              <a:ext cx="145374" cy="145374"/>
            </a:xfrm>
            <a:prstGeom prst="rect">
              <a:avLst/>
            </a:prstGeom>
          </p:spPr>
        </p:pic>
      </p:grpSp>
      <p:sp>
        <p:nvSpPr>
          <p:cNvPr id="8" name="object 8" descr=""/>
          <p:cNvSpPr txBox="1"/>
          <p:nvPr/>
        </p:nvSpPr>
        <p:spPr>
          <a:xfrm>
            <a:off x="1089080" y="6045053"/>
            <a:ext cx="65786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Times New Roman"/>
                <a:cs typeface="Times New Roman"/>
              </a:rPr>
              <a:t>ATPDraw</a:t>
            </a:r>
            <a:r>
              <a:rPr dirty="0" sz="550" spc="30">
                <a:latin typeface="Times New Roman"/>
                <a:cs typeface="Times New Roman"/>
              </a:rPr>
              <a:t> </a:t>
            </a:r>
            <a:r>
              <a:rPr dirty="0" sz="550">
                <a:latin typeface="Times New Roman"/>
                <a:cs typeface="Times New Roman"/>
              </a:rPr>
              <a:t>versión</a:t>
            </a:r>
            <a:r>
              <a:rPr dirty="0" sz="550" spc="30">
                <a:latin typeface="Times New Roman"/>
                <a:cs typeface="Times New Roman"/>
              </a:rPr>
              <a:t> </a:t>
            </a:r>
            <a:r>
              <a:rPr dirty="0" sz="550" spc="-25">
                <a:latin typeface="Times New Roman"/>
                <a:cs typeface="Times New Roman"/>
              </a:rPr>
              <a:t>5.6</a:t>
            </a:r>
            <a:endParaRPr sz="550">
              <a:latin typeface="Times New Roman"/>
              <a:cs typeface="Times New Roman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595687" y="6018621"/>
            <a:ext cx="1841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205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3481150" y="2608930"/>
            <a:ext cx="47815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Times New Roman"/>
                <a:cs typeface="Times New Roman"/>
              </a:rPr>
              <a:t>750</a:t>
            </a:r>
            <a:r>
              <a:rPr dirty="0" sz="550" spc="15">
                <a:latin typeface="Times New Roman"/>
                <a:cs typeface="Times New Roman"/>
              </a:rPr>
              <a:t> </a:t>
            </a:r>
            <a:r>
              <a:rPr dirty="0" sz="550">
                <a:latin typeface="Times New Roman"/>
                <a:cs typeface="Times New Roman"/>
              </a:rPr>
              <a:t>kV</a:t>
            </a:r>
            <a:r>
              <a:rPr dirty="0" sz="550" spc="15">
                <a:latin typeface="Times New Roman"/>
                <a:cs typeface="Times New Roman"/>
              </a:rPr>
              <a:t> </a:t>
            </a:r>
            <a:r>
              <a:rPr dirty="0" sz="550">
                <a:latin typeface="Times New Roman"/>
                <a:cs typeface="Times New Roman"/>
              </a:rPr>
              <a:t>tr.</a:t>
            </a:r>
            <a:r>
              <a:rPr dirty="0" sz="550" spc="15">
                <a:latin typeface="Times New Roman"/>
                <a:cs typeface="Times New Roman"/>
              </a:rPr>
              <a:t> </a:t>
            </a:r>
            <a:r>
              <a:rPr dirty="0" sz="550" spc="-20">
                <a:latin typeface="Times New Roman"/>
                <a:cs typeface="Times New Roman"/>
              </a:rPr>
              <a:t>línea</a:t>
            </a:r>
            <a:endParaRPr sz="55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4716833" y="2569282"/>
            <a:ext cx="290830" cy="9715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50">
                <a:latin typeface="Times New Roman"/>
                <a:cs typeface="Times New Roman"/>
              </a:rPr>
              <a:t>6000</a:t>
            </a:r>
            <a:r>
              <a:rPr dirty="0" sz="450" spc="35">
                <a:latin typeface="Times New Roman"/>
                <a:cs typeface="Times New Roman"/>
              </a:rPr>
              <a:t> </a:t>
            </a:r>
            <a:r>
              <a:rPr dirty="0" sz="450" spc="-25">
                <a:latin typeface="Times New Roman"/>
                <a:cs typeface="Times New Roman"/>
              </a:rPr>
              <a:t>MVA</a:t>
            </a:r>
            <a:endParaRPr sz="450">
              <a:latin typeface="Times New Roman"/>
              <a:cs typeface="Times New Roman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3996568" y="2303644"/>
            <a:ext cx="354330" cy="184150"/>
          </a:xfrm>
          <a:prstGeom prst="rect">
            <a:avLst/>
          </a:prstGeom>
        </p:spPr>
        <p:txBody>
          <a:bodyPr wrap="square" lIns="0" tIns="2286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80"/>
              </a:spcBef>
            </a:pPr>
            <a:r>
              <a:rPr dirty="0" sz="450">
                <a:latin typeface="Times New Roman"/>
                <a:cs typeface="Times New Roman"/>
              </a:rPr>
              <a:t>Fase</a:t>
            </a:r>
            <a:r>
              <a:rPr dirty="0" sz="450" spc="30">
                <a:latin typeface="Times New Roman"/>
                <a:cs typeface="Times New Roman"/>
              </a:rPr>
              <a:t> </a:t>
            </a:r>
            <a:r>
              <a:rPr dirty="0" sz="450" spc="-10">
                <a:latin typeface="Times New Roman"/>
                <a:cs typeface="Times New Roman"/>
              </a:rPr>
              <a:t>única</a:t>
            </a:r>
            <a:endParaRPr sz="4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85"/>
              </a:spcBef>
            </a:pPr>
            <a:r>
              <a:rPr dirty="0" sz="450">
                <a:latin typeface="Times New Roman"/>
                <a:cs typeface="Times New Roman"/>
              </a:rPr>
              <a:t>a</a:t>
            </a:r>
            <a:r>
              <a:rPr dirty="0" sz="450" spc="10">
                <a:latin typeface="Times New Roman"/>
                <a:cs typeface="Times New Roman"/>
              </a:rPr>
              <a:t> </a:t>
            </a:r>
            <a:r>
              <a:rPr dirty="0" sz="450">
                <a:latin typeface="Times New Roman"/>
                <a:cs typeface="Times New Roman"/>
              </a:rPr>
              <a:t>falta</a:t>
            </a:r>
            <a:r>
              <a:rPr dirty="0" sz="450" spc="10">
                <a:latin typeface="Times New Roman"/>
                <a:cs typeface="Times New Roman"/>
              </a:rPr>
              <a:t> </a:t>
            </a:r>
            <a:r>
              <a:rPr dirty="0" sz="450">
                <a:latin typeface="Times New Roman"/>
                <a:cs typeface="Times New Roman"/>
              </a:rPr>
              <a:t>a</a:t>
            </a:r>
            <a:r>
              <a:rPr dirty="0" sz="450" spc="15">
                <a:latin typeface="Times New Roman"/>
                <a:cs typeface="Times New Roman"/>
              </a:rPr>
              <a:t> </a:t>
            </a:r>
            <a:r>
              <a:rPr dirty="0" sz="450" spc="-10">
                <a:latin typeface="Times New Roman"/>
                <a:cs typeface="Times New Roman"/>
              </a:rPr>
              <a:t>tierra</a:t>
            </a:r>
            <a:endParaRPr sz="450">
              <a:latin typeface="Times New Roman"/>
              <a:cs typeface="Times New Roman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3692604" y="2780736"/>
            <a:ext cx="205740" cy="9715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50">
                <a:latin typeface="Times New Roman"/>
                <a:cs typeface="Times New Roman"/>
              </a:rPr>
              <a:t>478</a:t>
            </a:r>
            <a:r>
              <a:rPr dirty="0" sz="450" spc="25">
                <a:latin typeface="Times New Roman"/>
                <a:cs typeface="Times New Roman"/>
              </a:rPr>
              <a:t> </a:t>
            </a:r>
            <a:r>
              <a:rPr dirty="0" sz="450" spc="-25">
                <a:latin typeface="Times New Roman"/>
                <a:cs typeface="Times New Roman"/>
              </a:rPr>
              <a:t>km</a:t>
            </a:r>
            <a:endParaRPr sz="450">
              <a:latin typeface="Times New Roman"/>
              <a:cs typeface="Times New Roman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5086877" y="2819062"/>
            <a:ext cx="114935" cy="250190"/>
          </a:xfrm>
          <a:prstGeom prst="rect">
            <a:avLst/>
          </a:prstGeom>
        </p:spPr>
        <p:txBody>
          <a:bodyPr wrap="square" lIns="0" tIns="558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440"/>
              </a:spcBef>
            </a:pPr>
            <a:r>
              <a:rPr dirty="0" sz="450" spc="-25">
                <a:latin typeface="Times New Roman"/>
                <a:cs typeface="Times New Roman"/>
              </a:rPr>
              <a:t>750</a:t>
            </a:r>
            <a:endParaRPr sz="450">
              <a:latin typeface="Times New Roman"/>
              <a:cs typeface="Times New Roman"/>
            </a:endParaRPr>
          </a:p>
          <a:p>
            <a:pPr marL="71755">
              <a:lnSpc>
                <a:spcPct val="100000"/>
              </a:lnSpc>
              <a:spcBef>
                <a:spcPts val="345"/>
              </a:spcBef>
            </a:pPr>
            <a:r>
              <a:rPr dirty="0" sz="450" spc="-50">
                <a:latin typeface="Times New Roman"/>
                <a:cs typeface="Times New Roman"/>
              </a:rPr>
              <a:t>3</a:t>
            </a:r>
            <a:endParaRPr sz="450">
              <a:latin typeface="Times New Roman"/>
              <a:cs typeface="Times New Roman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2549432" y="2357829"/>
            <a:ext cx="64135" cy="9715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50" spc="-50">
                <a:latin typeface="Times New Roman"/>
                <a:cs typeface="Times New Roman"/>
              </a:rPr>
              <a:t>Δ</a:t>
            </a:r>
            <a:endParaRPr sz="450">
              <a:latin typeface="Times New Roman"/>
              <a:cs typeface="Times New Roman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2549432" y="2972366"/>
            <a:ext cx="64135" cy="9715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50" spc="-50">
                <a:latin typeface="Times New Roman"/>
                <a:cs typeface="Times New Roman"/>
              </a:rPr>
              <a:t>Δ</a:t>
            </a:r>
            <a:endParaRPr sz="450">
              <a:latin typeface="Times New Roman"/>
              <a:cs typeface="Times New Roman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2529608" y="3144172"/>
            <a:ext cx="171450" cy="6540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250">
                <a:latin typeface="Times New Roman"/>
                <a:cs typeface="Times New Roman"/>
              </a:rPr>
              <a:t>1100</a:t>
            </a:r>
            <a:r>
              <a:rPr dirty="0" sz="250" spc="10">
                <a:latin typeface="Times New Roman"/>
                <a:cs typeface="Times New Roman"/>
              </a:rPr>
              <a:t> </a:t>
            </a:r>
            <a:r>
              <a:rPr dirty="0" sz="250" spc="-25">
                <a:latin typeface="Times New Roman"/>
                <a:cs typeface="Times New Roman"/>
              </a:rPr>
              <a:t>MVA</a:t>
            </a:r>
            <a:endParaRPr sz="250">
              <a:latin typeface="Times New Roman"/>
              <a:cs typeface="Times New Roman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2529608" y="2258710"/>
            <a:ext cx="171450" cy="6540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250">
                <a:latin typeface="Times New Roman"/>
                <a:cs typeface="Times New Roman"/>
              </a:rPr>
              <a:t>1100</a:t>
            </a:r>
            <a:r>
              <a:rPr dirty="0" sz="250" spc="10">
                <a:latin typeface="Times New Roman"/>
                <a:cs typeface="Times New Roman"/>
              </a:rPr>
              <a:t> </a:t>
            </a:r>
            <a:r>
              <a:rPr dirty="0" sz="250" spc="-25">
                <a:latin typeface="Times New Roman"/>
                <a:cs typeface="Times New Roman"/>
              </a:rPr>
              <a:t>MVA</a:t>
            </a:r>
            <a:endParaRPr sz="250">
              <a:latin typeface="Times New Roman"/>
              <a:cs typeface="Times New Roman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1038280" y="350339"/>
            <a:ext cx="5261610" cy="194627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01930" marR="2826385">
              <a:lnSpc>
                <a:spcPct val="110400"/>
              </a:lnSpc>
              <a:spcBef>
                <a:spcPts val="95"/>
              </a:spcBef>
            </a:pPr>
            <a:r>
              <a:rPr dirty="0" sz="550">
                <a:latin typeface="Courier New"/>
                <a:cs typeface="Courier New"/>
              </a:rPr>
              <a:t>TARJETA</a:t>
            </a:r>
            <a:r>
              <a:rPr dirty="0" sz="550" spc="10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EN</a:t>
            </a:r>
            <a:r>
              <a:rPr dirty="0" sz="550" spc="10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BLANCO</a:t>
            </a:r>
            <a:r>
              <a:rPr dirty="0" sz="550" spc="10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TERMINANDO</a:t>
            </a:r>
            <a:r>
              <a:rPr dirty="0" sz="550" spc="10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TARJETAS</a:t>
            </a:r>
            <a:r>
              <a:rPr dirty="0" sz="550" spc="10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</a:t>
            </a:r>
            <a:r>
              <a:rPr dirty="0" sz="550" spc="105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FRECUENCIA </a:t>
            </a:r>
            <a:r>
              <a:rPr dirty="0" sz="550">
                <a:latin typeface="Courier New"/>
                <a:cs typeface="Courier New"/>
              </a:rPr>
              <a:t>LÍNEA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FINALIZACIÓN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TARJETA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EN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BLANCO</a:t>
            </a:r>
            <a:endParaRPr sz="550">
              <a:latin typeface="Courier New"/>
              <a:cs typeface="Courier New"/>
            </a:endParaRPr>
          </a:p>
          <a:p>
            <a:pPr marL="201930">
              <a:lnSpc>
                <a:spcPct val="100000"/>
              </a:lnSpc>
              <a:spcBef>
                <a:spcPts val="120"/>
              </a:spcBef>
            </a:pPr>
            <a:r>
              <a:rPr dirty="0" sz="550" spc="-10">
                <a:latin typeface="Courier New"/>
                <a:cs typeface="Courier New"/>
              </a:rPr>
              <a:t>DEFECTO</a:t>
            </a:r>
            <a:endParaRPr sz="550">
              <a:latin typeface="Courier New"/>
              <a:cs typeface="Courier New"/>
            </a:endParaRPr>
          </a:p>
          <a:p>
            <a:pPr marL="201930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$</a:t>
            </a:r>
            <a:r>
              <a:rPr dirty="0" sz="550" spc="25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PUNCH</a:t>
            </a:r>
            <a:endParaRPr sz="550">
              <a:latin typeface="Courier New"/>
              <a:cs typeface="Courier New"/>
            </a:endParaRPr>
          </a:p>
          <a:p>
            <a:pPr marL="201930" marR="2254885">
              <a:lnSpc>
                <a:spcPct val="109100"/>
              </a:lnSpc>
              <a:spcBef>
                <a:spcPts val="5"/>
              </a:spcBef>
              <a:tabLst>
                <a:tab pos="2493645" algn="l"/>
              </a:tabLst>
            </a:pPr>
            <a:r>
              <a:rPr dirty="0" sz="550">
                <a:latin typeface="Courier New"/>
                <a:cs typeface="Courier New"/>
              </a:rPr>
              <a:t>TARJETA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EN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BLANCO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QUE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TERMINA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LA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CONFIGURACIÓN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JMARTI</a:t>
            </a:r>
            <a:r>
              <a:rPr dirty="0" sz="550" spc="50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COMIENCE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NUEVO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CASO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DATOS</a:t>
            </a:r>
            <a:r>
              <a:rPr dirty="0" sz="550">
                <a:latin typeface="Courier New"/>
                <a:cs typeface="Courier New"/>
              </a:rPr>
              <a:t>	</a:t>
            </a:r>
            <a:r>
              <a:rPr dirty="0" baseline="4629" sz="900" spc="-15">
                <a:latin typeface="Arial MT"/>
                <a:cs typeface="Arial MT"/>
              </a:rPr>
              <a:t>Traduciendo...</a:t>
            </a:r>
            <a:r>
              <a:rPr dirty="0" baseline="4629" sz="900" spc="750">
                <a:latin typeface="Arial MT"/>
                <a:cs typeface="Arial MT"/>
              </a:rPr>
              <a:t> </a:t>
            </a:r>
            <a:r>
              <a:rPr dirty="0" sz="550">
                <a:latin typeface="Courier New"/>
                <a:cs typeface="Courier New"/>
              </a:rPr>
              <a:t>TARJETA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EN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BLANCO</a:t>
            </a:r>
            <a:endParaRPr sz="55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</a:pPr>
            <a:endParaRPr sz="55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185"/>
              </a:spcBef>
            </a:pPr>
            <a:endParaRPr sz="550">
              <a:latin typeface="Courier New"/>
              <a:cs typeface="Courier New"/>
            </a:endParaRPr>
          </a:p>
          <a:p>
            <a:pPr marL="63500">
              <a:lnSpc>
                <a:spcPct val="100000"/>
              </a:lnSpc>
            </a:pPr>
            <a:r>
              <a:rPr dirty="0" sz="800" b="1">
                <a:latin typeface="Times New Roman"/>
                <a:cs typeface="Times New Roman"/>
              </a:rPr>
              <a:t>6.1.2</a:t>
            </a:r>
            <a:r>
              <a:rPr dirty="0" sz="800" spc="45" b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Transitorios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falla</a:t>
            </a:r>
            <a:r>
              <a:rPr dirty="0" sz="800" spc="5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</a:t>
            </a:r>
            <a:r>
              <a:rPr dirty="0" sz="800" spc="5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línea</a:t>
            </a:r>
            <a:r>
              <a:rPr dirty="0" sz="800" spc="5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a</a:t>
            </a:r>
            <a:r>
              <a:rPr dirty="0" sz="800" spc="5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tierra</a:t>
            </a:r>
            <a:r>
              <a:rPr dirty="0" sz="800" spc="5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y</a:t>
            </a:r>
            <a:r>
              <a:rPr dirty="0" sz="800" spc="5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disparo</a:t>
            </a:r>
            <a:r>
              <a:rPr dirty="0" sz="800" spc="5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</a:t>
            </a:r>
            <a:r>
              <a:rPr dirty="0" sz="800" spc="5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falla</a:t>
            </a:r>
            <a:r>
              <a:rPr dirty="0" sz="800" spc="50" b="1">
                <a:latin typeface="Times New Roman"/>
                <a:cs typeface="Times New Roman"/>
              </a:rPr>
              <a:t> </a:t>
            </a:r>
            <a:r>
              <a:rPr dirty="0" sz="800" spc="-10" i="1">
                <a:latin typeface="Times New Roman"/>
                <a:cs typeface="Times New Roman"/>
              </a:rPr>
              <a:t>(Exa_7a.adp)</a:t>
            </a:r>
            <a:endParaRPr sz="800">
              <a:latin typeface="Times New Roman"/>
              <a:cs typeface="Times New Roman"/>
            </a:endParaRPr>
          </a:p>
          <a:p>
            <a:pPr marL="63500" marR="669925">
              <a:lnSpc>
                <a:spcPct val="113799"/>
              </a:lnSpc>
              <a:spcBef>
                <a:spcPts val="55"/>
              </a:spcBef>
            </a:pP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estudio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investigan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transitorios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fallas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monofásicas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tierra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interconexión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750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kV.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diagrama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unifilar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red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simulada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figura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6.3.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final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envío.</a:t>
            </a:r>
            <a:endParaRPr sz="800">
              <a:latin typeface="Times New Roman"/>
              <a:cs typeface="Times New Roman"/>
            </a:endParaRPr>
          </a:p>
          <a:p>
            <a:pPr marL="63500" marR="558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reactores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derivación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están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conectados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reactores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neutros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reducir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corriente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secundario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durante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tiempo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muerto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reenganche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monofásico.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falla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etapas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iniciado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extremo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receptor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de</a:t>
            </a:r>
            <a:endParaRPr sz="800">
              <a:latin typeface="Times New Roman"/>
              <a:cs typeface="Times New Roman"/>
            </a:endParaRPr>
          </a:p>
          <a:p>
            <a:pPr marL="635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línea.</a:t>
            </a:r>
            <a:endParaRPr sz="800">
              <a:latin typeface="Times New Roman"/>
              <a:cs typeface="Times New Roman"/>
            </a:endParaRPr>
          </a:p>
          <a:p>
            <a:pPr marL="803275">
              <a:lnSpc>
                <a:spcPct val="100000"/>
              </a:lnSpc>
              <a:spcBef>
                <a:spcPts val="795"/>
              </a:spcBef>
              <a:tabLst>
                <a:tab pos="1814195" algn="l"/>
              </a:tabLst>
            </a:pPr>
            <a:r>
              <a:rPr dirty="0" baseline="6172" sz="675" b="1">
                <a:latin typeface="Times New Roman"/>
                <a:cs typeface="Times New Roman"/>
              </a:rPr>
              <a:t>400</a:t>
            </a:r>
            <a:r>
              <a:rPr dirty="0" baseline="6172" sz="675" spc="37" b="1">
                <a:latin typeface="Times New Roman"/>
                <a:cs typeface="Times New Roman"/>
              </a:rPr>
              <a:t> </a:t>
            </a:r>
            <a:r>
              <a:rPr dirty="0" baseline="6172" sz="675" spc="-37" b="1">
                <a:latin typeface="Times New Roman"/>
                <a:cs typeface="Times New Roman"/>
              </a:rPr>
              <a:t>kV</a:t>
            </a:r>
            <a:r>
              <a:rPr dirty="0" baseline="6172" sz="675" b="1">
                <a:latin typeface="Times New Roman"/>
                <a:cs typeface="Times New Roman"/>
              </a:rPr>
              <a:t>	</a:t>
            </a:r>
            <a:r>
              <a:rPr dirty="0" sz="450">
                <a:latin typeface="Times New Roman"/>
                <a:cs typeface="Times New Roman"/>
              </a:rPr>
              <a:t>750</a:t>
            </a:r>
            <a:r>
              <a:rPr dirty="0" sz="450" spc="25">
                <a:latin typeface="Times New Roman"/>
                <a:cs typeface="Times New Roman"/>
              </a:rPr>
              <a:t> </a:t>
            </a:r>
            <a:r>
              <a:rPr dirty="0" sz="450" spc="-25">
                <a:latin typeface="Times New Roman"/>
                <a:cs typeface="Times New Roman"/>
              </a:rPr>
              <a:t>kV</a:t>
            </a:r>
            <a:endParaRPr sz="450">
              <a:latin typeface="Times New Roman"/>
              <a:cs typeface="Times New Roman"/>
            </a:endParaRPr>
          </a:p>
          <a:p>
            <a:pPr marL="723900">
              <a:lnSpc>
                <a:spcPct val="100000"/>
              </a:lnSpc>
              <a:spcBef>
                <a:spcPts val="140"/>
              </a:spcBef>
            </a:pPr>
            <a:r>
              <a:rPr dirty="0" sz="450" spc="-35">
                <a:latin typeface="Times New Roman"/>
                <a:cs typeface="Times New Roman"/>
              </a:rPr>
              <a:t>10</a:t>
            </a:r>
            <a:r>
              <a:rPr dirty="0" baseline="-18518" sz="675" spc="-52">
                <a:latin typeface="Times New Roman"/>
                <a:cs typeface="Times New Roman"/>
              </a:rPr>
              <a:t>6</a:t>
            </a:r>
            <a:r>
              <a:rPr dirty="0" sz="450" spc="-35">
                <a:latin typeface="Times New Roman"/>
                <a:cs typeface="Times New Roman"/>
              </a:rPr>
              <a:t>000</a:t>
            </a:r>
            <a:r>
              <a:rPr dirty="0" sz="450" spc="20">
                <a:latin typeface="Times New Roman"/>
                <a:cs typeface="Times New Roman"/>
              </a:rPr>
              <a:t> </a:t>
            </a:r>
            <a:r>
              <a:rPr dirty="0" sz="450" spc="-25">
                <a:latin typeface="Times New Roman"/>
                <a:cs typeface="Times New Roman"/>
              </a:rPr>
              <a:t>MVA</a:t>
            </a:r>
            <a:endParaRPr sz="450">
              <a:latin typeface="Times New Roman"/>
              <a:cs typeface="Times New Roman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1089080" y="3408489"/>
            <a:ext cx="4697095" cy="68770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6111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6.3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diagrama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falla.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5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diseño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completado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6.4.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largo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ruta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tres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existe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transposición,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cada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LCC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representa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sección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transposiciones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con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longitud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84.6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km,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162.7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km,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155.9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km,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75.7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km,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respectivamente.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4584674" y="5126551"/>
            <a:ext cx="265430" cy="10477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00" spc="-10" i="1">
                <a:solidFill>
                  <a:srgbClr val="000080"/>
                </a:solidFill>
                <a:latin typeface="Times New Roman"/>
                <a:cs typeface="Times New Roman"/>
              </a:rPr>
              <a:t>Arc_RES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4584674" y="4961353"/>
            <a:ext cx="216535" cy="10477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00" spc="-10" i="1">
                <a:solidFill>
                  <a:srgbClr val="800000"/>
                </a:solidFill>
                <a:latin typeface="Times New Roman"/>
                <a:cs typeface="Times New Roman"/>
              </a:rPr>
              <a:t>SLG_A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2324762" y="5020824"/>
            <a:ext cx="236220" cy="10477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00" spc="-10" i="1">
                <a:solidFill>
                  <a:srgbClr val="000080"/>
                </a:solidFill>
                <a:latin typeface="Times New Roman"/>
                <a:cs typeface="Times New Roman"/>
              </a:rPr>
              <a:t>N_react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4637538" y="4192630"/>
            <a:ext cx="191135" cy="187960"/>
          </a:xfrm>
          <a:prstGeom prst="rect">
            <a:avLst/>
          </a:prstGeom>
        </p:spPr>
        <p:txBody>
          <a:bodyPr wrap="square" lIns="0" tIns="36830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290"/>
              </a:spcBef>
            </a:pPr>
            <a:r>
              <a:rPr dirty="0" sz="500" spc="-20" i="1">
                <a:solidFill>
                  <a:srgbClr val="800000"/>
                </a:solidFill>
                <a:latin typeface="Times New Roman"/>
                <a:cs typeface="Times New Roman"/>
              </a:rPr>
              <a:t>RECV</a:t>
            </a:r>
            <a:endParaRPr sz="500">
              <a:latin typeface="Times New Roman"/>
              <a:cs typeface="Times New Roman"/>
            </a:endParaRPr>
          </a:p>
          <a:p>
            <a:pPr algn="ctr" marL="48260">
              <a:lnSpc>
                <a:spcPct val="100000"/>
              </a:lnSpc>
              <a:spcBef>
                <a:spcPts val="125"/>
              </a:spcBef>
            </a:pPr>
            <a:r>
              <a:rPr dirty="0" sz="300" spc="-50" b="1">
                <a:solidFill>
                  <a:srgbClr val="000080"/>
                </a:solidFill>
                <a:latin typeface="Times New Roman"/>
                <a:cs typeface="Times New Roman"/>
              </a:rPr>
              <a:t>V</a:t>
            </a:r>
            <a:endParaRPr sz="300">
              <a:latin typeface="Times New Roman"/>
              <a:cs typeface="Times New Roman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1188199" y="4280736"/>
            <a:ext cx="73660" cy="10477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00" spc="-50" i="1">
                <a:solidFill>
                  <a:srgbClr val="000080"/>
                </a:solidFill>
                <a:latin typeface="Times New Roman"/>
                <a:cs typeface="Times New Roman"/>
              </a:rPr>
              <a:t>U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2146348" y="4192630"/>
            <a:ext cx="253365" cy="187960"/>
          </a:xfrm>
          <a:prstGeom prst="rect">
            <a:avLst/>
          </a:prstGeom>
        </p:spPr>
        <p:txBody>
          <a:bodyPr wrap="square" lIns="0" tIns="36830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290"/>
              </a:spcBef>
            </a:pPr>
            <a:r>
              <a:rPr dirty="0" sz="500" spc="-10" i="1">
                <a:solidFill>
                  <a:srgbClr val="800000"/>
                </a:solidFill>
                <a:latin typeface="Times New Roman"/>
                <a:cs typeface="Times New Roman"/>
              </a:rPr>
              <a:t>ENVIAR</a:t>
            </a:r>
            <a:endParaRPr sz="500">
              <a:latin typeface="Times New Roman"/>
              <a:cs typeface="Times New Roman"/>
            </a:endParaRPr>
          </a:p>
          <a:p>
            <a:pPr algn="ctr" marR="5715">
              <a:lnSpc>
                <a:spcPct val="100000"/>
              </a:lnSpc>
              <a:spcBef>
                <a:spcPts val="125"/>
              </a:spcBef>
            </a:pPr>
            <a:r>
              <a:rPr dirty="0" sz="300" spc="-50" b="1">
                <a:solidFill>
                  <a:srgbClr val="000080"/>
                </a:solidFill>
                <a:latin typeface="Times New Roman"/>
                <a:cs typeface="Times New Roman"/>
              </a:rPr>
              <a:t>V</a:t>
            </a:r>
            <a:endParaRPr sz="300">
              <a:latin typeface="Times New Roman"/>
              <a:cs typeface="Times New Roman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2423881" y="4360031"/>
            <a:ext cx="71755" cy="8128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dirty="0" sz="350" spc="-25">
                <a:solidFill>
                  <a:srgbClr val="000080"/>
                </a:solidFill>
                <a:latin typeface="Times New Roman"/>
                <a:cs typeface="Times New Roman"/>
              </a:rPr>
              <a:t>yo</a:t>
            </a:r>
            <a:endParaRPr sz="350">
              <a:latin typeface="Times New Roman"/>
              <a:cs typeface="Times New Roman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5529608" y="4280736"/>
            <a:ext cx="73660" cy="10477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00" spc="-50" i="1">
                <a:solidFill>
                  <a:srgbClr val="000080"/>
                </a:solidFill>
                <a:latin typeface="Times New Roman"/>
                <a:cs typeface="Times New Roman"/>
              </a:rPr>
              <a:t>U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3183793" y="4287344"/>
            <a:ext cx="115570" cy="8128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dirty="0" sz="350" spc="-25">
                <a:solidFill>
                  <a:srgbClr val="FF0000"/>
                </a:solidFill>
                <a:latin typeface="Times New Roman"/>
                <a:cs typeface="Times New Roman"/>
              </a:rPr>
              <a:t>LCC</a:t>
            </a:r>
            <a:endParaRPr sz="350">
              <a:latin typeface="Times New Roman"/>
              <a:cs typeface="Times New Roman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2615511" y="4287344"/>
            <a:ext cx="115570" cy="8128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dirty="0" sz="350" spc="-25">
                <a:solidFill>
                  <a:srgbClr val="FF0000"/>
                </a:solidFill>
                <a:latin typeface="Times New Roman"/>
                <a:cs typeface="Times New Roman"/>
              </a:rPr>
              <a:t>LCC</a:t>
            </a:r>
            <a:endParaRPr sz="350">
              <a:latin typeface="Times New Roman"/>
              <a:cs typeface="Times New Roman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3758683" y="4287344"/>
            <a:ext cx="115570" cy="8128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dirty="0" sz="350" spc="-25">
                <a:solidFill>
                  <a:srgbClr val="FF0000"/>
                </a:solidFill>
                <a:latin typeface="Times New Roman"/>
                <a:cs typeface="Times New Roman"/>
              </a:rPr>
              <a:t>LCC</a:t>
            </a:r>
            <a:endParaRPr sz="350">
              <a:latin typeface="Times New Roman"/>
              <a:cs typeface="Times New Roman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4326965" y="4287344"/>
            <a:ext cx="115570" cy="8128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dirty="0" sz="350" spc="-25">
                <a:solidFill>
                  <a:srgbClr val="FF0000"/>
                </a:solidFill>
                <a:latin typeface="Times New Roman"/>
                <a:cs typeface="Times New Roman"/>
              </a:rPr>
              <a:t>LCC</a:t>
            </a:r>
            <a:endParaRPr sz="350">
              <a:latin typeface="Times New Roman"/>
              <a:cs typeface="Times New Roman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1630930" y="4201441"/>
            <a:ext cx="127000" cy="730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300">
                <a:solidFill>
                  <a:srgbClr val="000080"/>
                </a:solidFill>
                <a:latin typeface="Times New Roman"/>
                <a:cs typeface="Times New Roman"/>
              </a:rPr>
              <a:t>A</a:t>
            </a:r>
            <a:r>
              <a:rPr dirty="0" sz="300" spc="10">
                <a:solidFill>
                  <a:srgbClr val="000080"/>
                </a:solidFill>
                <a:latin typeface="Times New Roman"/>
                <a:cs typeface="Times New Roman"/>
              </a:rPr>
              <a:t> </a:t>
            </a:r>
            <a:r>
              <a:rPr dirty="0" sz="300">
                <a:solidFill>
                  <a:srgbClr val="000080"/>
                </a:solidFill>
                <a:latin typeface="Times New Roman"/>
                <a:cs typeface="Times New Roman"/>
              </a:rPr>
              <a:t>B</a:t>
            </a:r>
            <a:r>
              <a:rPr dirty="0" sz="300" spc="10">
                <a:solidFill>
                  <a:srgbClr val="000080"/>
                </a:solidFill>
                <a:latin typeface="Times New Roman"/>
                <a:cs typeface="Times New Roman"/>
              </a:rPr>
              <a:t> </a:t>
            </a:r>
            <a:r>
              <a:rPr dirty="0" sz="300" spc="-50">
                <a:solidFill>
                  <a:srgbClr val="000080"/>
                </a:solidFill>
                <a:latin typeface="Times New Roman"/>
                <a:cs typeface="Times New Roman"/>
              </a:rPr>
              <a:t>C</a:t>
            </a:r>
            <a:endParaRPr sz="300">
              <a:latin typeface="Times New Roman"/>
              <a:cs typeface="Times New Roman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4564850" y="4564877"/>
            <a:ext cx="158115" cy="10477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00" spc="-25" i="1">
                <a:latin typeface="Times New Roman"/>
                <a:cs typeface="Times New Roman"/>
              </a:rPr>
              <a:t>UNA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2152956" y="5410692"/>
            <a:ext cx="256857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10">
                <a:latin typeface="Times New Roman"/>
                <a:cs typeface="Times New Roman"/>
              </a:rPr>
              <a:t>Fig.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6.4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-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Estudio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falla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línea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tierra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(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Courier New"/>
                <a:cs typeface="Courier New"/>
              </a:rPr>
              <a:t>Exa_7a.acp</a:t>
            </a:r>
            <a:r>
              <a:rPr dirty="0" sz="800" spc="-260">
                <a:latin typeface="Courier New"/>
                <a:cs typeface="Courier New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)</a:t>
            </a:r>
            <a:endParaRPr sz="800">
              <a:latin typeface="Times New Roman"/>
              <a:cs typeface="Times New Roman"/>
            </a:endParaRPr>
          </a:p>
        </p:txBody>
      </p:sp>
      <p:grpSp>
        <p:nvGrpSpPr>
          <p:cNvPr id="36" name="object 36" descr=""/>
          <p:cNvGrpSpPr/>
          <p:nvPr/>
        </p:nvGrpSpPr>
        <p:grpSpPr>
          <a:xfrm>
            <a:off x="368299" y="6626017"/>
            <a:ext cx="661035" cy="13335"/>
            <a:chOff x="368299" y="6626017"/>
            <a:chExt cx="661035" cy="13335"/>
          </a:xfrm>
        </p:grpSpPr>
        <p:sp>
          <p:nvSpPr>
            <p:cNvPr id="37" name="object 37" descr=""/>
            <p:cNvSpPr/>
            <p:nvPr/>
          </p:nvSpPr>
          <p:spPr>
            <a:xfrm>
              <a:off x="368299" y="6626017"/>
              <a:ext cx="661035" cy="6985"/>
            </a:xfrm>
            <a:custGeom>
              <a:avLst/>
              <a:gdLst/>
              <a:ahLst/>
              <a:cxnLst/>
              <a:rect l="l" t="t" r="r" b="b"/>
              <a:pathLst>
                <a:path w="661035" h="6984">
                  <a:moveTo>
                    <a:pt x="660792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660792" y="0"/>
                  </a:lnTo>
                  <a:lnTo>
                    <a:pt x="660792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 descr=""/>
            <p:cNvSpPr/>
            <p:nvPr/>
          </p:nvSpPr>
          <p:spPr>
            <a:xfrm>
              <a:off x="368287" y="6626021"/>
              <a:ext cx="661035" cy="13335"/>
            </a:xfrm>
            <a:custGeom>
              <a:avLst/>
              <a:gdLst/>
              <a:ahLst/>
              <a:cxnLst/>
              <a:rect l="l" t="t" r="r" b="b"/>
              <a:pathLst>
                <a:path w="661035" h="13334">
                  <a:moveTo>
                    <a:pt x="660793" y="0"/>
                  </a:moveTo>
                  <a:lnTo>
                    <a:pt x="654189" y="6604"/>
                  </a:lnTo>
                  <a:lnTo>
                    <a:pt x="0" y="6604"/>
                  </a:lnTo>
                  <a:lnTo>
                    <a:pt x="0" y="13208"/>
                  </a:lnTo>
                  <a:lnTo>
                    <a:pt x="654189" y="13208"/>
                  </a:lnTo>
                  <a:lnTo>
                    <a:pt x="660793" y="13208"/>
                  </a:lnTo>
                  <a:lnTo>
                    <a:pt x="660793" y="6604"/>
                  </a:lnTo>
                  <a:lnTo>
                    <a:pt x="660793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 descr=""/>
            <p:cNvSpPr/>
            <p:nvPr/>
          </p:nvSpPr>
          <p:spPr>
            <a:xfrm>
              <a:off x="368299" y="6626017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4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0" name="object 40" descr=""/>
          <p:cNvSpPr txBox="1"/>
          <p:nvPr/>
        </p:nvSpPr>
        <p:spPr>
          <a:xfrm>
            <a:off x="379347" y="6686022"/>
            <a:ext cx="64325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206</a:t>
            </a:r>
            <a:r>
              <a:rPr dirty="0" sz="800" spc="30" b="1">
                <a:latin typeface="Arial"/>
                <a:cs typeface="Arial"/>
              </a:rPr>
              <a:t> </a:t>
            </a:r>
            <a:r>
              <a:rPr dirty="0" sz="800" b="1">
                <a:latin typeface="Arial"/>
                <a:cs typeface="Arial"/>
              </a:rPr>
              <a:t>de</a:t>
            </a:r>
            <a:r>
              <a:rPr dirty="0" sz="800" spc="35" b="1">
                <a:latin typeface="Arial"/>
                <a:cs typeface="Arial"/>
              </a:rPr>
              <a:t> </a:t>
            </a:r>
            <a:r>
              <a:rPr dirty="0" sz="800" spc="-10" b="1">
                <a:latin typeface="Arial"/>
                <a:cs typeface="Arial"/>
              </a:rPr>
              <a:t>1189.</a:t>
            </a:r>
            <a:endParaRPr sz="800">
              <a:latin typeface="Arial"/>
              <a:cs typeface="Arial"/>
            </a:endParaRPr>
          </a:p>
        </p:txBody>
      </p:sp>
      <p:grpSp>
        <p:nvGrpSpPr>
          <p:cNvPr id="41" name="object 41" descr=""/>
          <p:cNvGrpSpPr/>
          <p:nvPr/>
        </p:nvGrpSpPr>
        <p:grpSpPr>
          <a:xfrm>
            <a:off x="1076684" y="8731110"/>
            <a:ext cx="2486660" cy="4445"/>
            <a:chOff x="1076684" y="8731110"/>
            <a:chExt cx="2486660" cy="4445"/>
          </a:xfrm>
        </p:grpSpPr>
        <p:sp>
          <p:nvSpPr>
            <p:cNvPr id="42" name="object 42" descr=""/>
            <p:cNvSpPr/>
            <p:nvPr/>
          </p:nvSpPr>
          <p:spPr>
            <a:xfrm>
              <a:off x="1076684" y="8733254"/>
              <a:ext cx="2137410" cy="0"/>
            </a:xfrm>
            <a:custGeom>
              <a:avLst/>
              <a:gdLst/>
              <a:ahLst/>
              <a:cxnLst/>
              <a:rect l="l" t="t" r="r" b="b"/>
              <a:pathLst>
                <a:path w="2137410" h="0">
                  <a:moveTo>
                    <a:pt x="0" y="0"/>
                  </a:moveTo>
                  <a:lnTo>
                    <a:pt x="2137352" y="0"/>
                  </a:lnTo>
                </a:path>
              </a:pathLst>
            </a:custGeom>
            <a:ln w="4288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 descr=""/>
            <p:cNvSpPr/>
            <p:nvPr/>
          </p:nvSpPr>
          <p:spPr>
            <a:xfrm>
              <a:off x="3257655" y="8733254"/>
              <a:ext cx="305435" cy="0"/>
            </a:xfrm>
            <a:custGeom>
              <a:avLst/>
              <a:gdLst/>
              <a:ahLst/>
              <a:cxnLst/>
              <a:rect l="l" t="t" r="r" b="b"/>
              <a:pathLst>
                <a:path w="305435" h="0">
                  <a:moveTo>
                    <a:pt x="0" y="0"/>
                  </a:moveTo>
                  <a:lnTo>
                    <a:pt x="305336" y="0"/>
                  </a:lnTo>
                </a:path>
              </a:pathLst>
            </a:custGeom>
            <a:ln w="4288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4" name="object 44" descr=""/>
          <p:cNvGrpSpPr/>
          <p:nvPr/>
        </p:nvGrpSpPr>
        <p:grpSpPr>
          <a:xfrm>
            <a:off x="1076684" y="9107762"/>
            <a:ext cx="2486660" cy="4445"/>
            <a:chOff x="1076684" y="9107762"/>
            <a:chExt cx="2486660" cy="4445"/>
          </a:xfrm>
        </p:grpSpPr>
        <p:sp>
          <p:nvSpPr>
            <p:cNvPr id="45" name="object 45" descr=""/>
            <p:cNvSpPr/>
            <p:nvPr/>
          </p:nvSpPr>
          <p:spPr>
            <a:xfrm>
              <a:off x="1076684" y="9109906"/>
              <a:ext cx="2137410" cy="0"/>
            </a:xfrm>
            <a:custGeom>
              <a:avLst/>
              <a:gdLst/>
              <a:ahLst/>
              <a:cxnLst/>
              <a:rect l="l" t="t" r="r" b="b"/>
              <a:pathLst>
                <a:path w="2137410" h="0">
                  <a:moveTo>
                    <a:pt x="0" y="0"/>
                  </a:moveTo>
                  <a:lnTo>
                    <a:pt x="2137352" y="0"/>
                  </a:lnTo>
                </a:path>
              </a:pathLst>
            </a:custGeom>
            <a:ln w="4288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 descr=""/>
            <p:cNvSpPr/>
            <p:nvPr/>
          </p:nvSpPr>
          <p:spPr>
            <a:xfrm>
              <a:off x="3257655" y="9109906"/>
              <a:ext cx="305435" cy="0"/>
            </a:xfrm>
            <a:custGeom>
              <a:avLst/>
              <a:gdLst/>
              <a:ahLst/>
              <a:cxnLst/>
              <a:rect l="l" t="t" r="r" b="b"/>
              <a:pathLst>
                <a:path w="305435" h="0">
                  <a:moveTo>
                    <a:pt x="0" y="0"/>
                  </a:moveTo>
                  <a:lnTo>
                    <a:pt x="305336" y="0"/>
                  </a:lnTo>
                </a:path>
              </a:pathLst>
            </a:custGeom>
            <a:ln w="4288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7" name="object 47" descr=""/>
          <p:cNvSpPr txBox="1"/>
          <p:nvPr/>
        </p:nvSpPr>
        <p:spPr>
          <a:xfrm>
            <a:off x="831370" y="6857829"/>
            <a:ext cx="5046980" cy="268351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algn="r" marR="455295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de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aplicación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4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red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suministro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bastante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simple: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fuente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equivalente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50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Hz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Thevenin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paralelo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resistencia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representa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impedancia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sobretensión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erigidas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bus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400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kV.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desacoplado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reactancia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serie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simula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inductancia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cortocircuito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banco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transformadores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400/750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kV.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los</a:t>
            </a:r>
            <a:endParaRPr sz="800">
              <a:latin typeface="Times New Roman"/>
              <a:cs typeface="Times New Roman"/>
            </a:endParaRPr>
          </a:p>
          <a:p>
            <a:pPr marL="12700" marR="3810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reactores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shunt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monofásicos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están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representados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RLC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lineales.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linealidades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necesitan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considerado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aquí,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porque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amplitud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prevista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voltaje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reactor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debajo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la</a:t>
            </a:r>
            <a:endParaRPr sz="800">
              <a:latin typeface="Times New Roman"/>
              <a:cs typeface="Times New Roman"/>
            </a:endParaRPr>
          </a:p>
          <a:p>
            <a:pPr marL="12700" marR="55816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nivel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saturación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núcleo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espacio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aire.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impedancia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falla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considera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2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ohmios.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Resistencia</a:t>
            </a:r>
            <a:r>
              <a:rPr dirty="0" sz="800" spc="15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constante.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605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generado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ejemplo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750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kV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continuación: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70"/>
              </a:spcBef>
            </a:pPr>
            <a:endParaRPr sz="800">
              <a:latin typeface="Times New Roman"/>
              <a:cs typeface="Times New Roman"/>
            </a:endParaRPr>
          </a:p>
          <a:p>
            <a:pPr marL="157480" marR="3659504">
              <a:lnSpc>
                <a:spcPct val="110400"/>
              </a:lnSpc>
            </a:pPr>
            <a:r>
              <a:rPr dirty="0" sz="550">
                <a:latin typeface="Courier New"/>
                <a:cs typeface="Courier New"/>
              </a:rPr>
              <a:t>COMIENCE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NUEVO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CASO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DATOS </a:t>
            </a:r>
            <a:r>
              <a:rPr dirty="0" sz="550" spc="-50">
                <a:latin typeface="Courier New"/>
                <a:cs typeface="Courier New"/>
              </a:rPr>
              <a:t>C</a:t>
            </a:r>
            <a:endParaRPr sz="550">
              <a:latin typeface="Courier New"/>
              <a:cs typeface="Courier New"/>
            </a:endParaRPr>
          </a:p>
          <a:p>
            <a:pPr marL="157480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C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Generado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por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ATPDRAW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Julio,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lunes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1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 spc="-20">
                <a:latin typeface="Courier New"/>
                <a:cs typeface="Courier New"/>
              </a:rPr>
              <a:t>2002</a:t>
            </a:r>
            <a:endParaRPr sz="550">
              <a:latin typeface="Courier New"/>
              <a:cs typeface="Courier New"/>
            </a:endParaRPr>
          </a:p>
          <a:p>
            <a:pPr marL="15748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Programa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administración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energía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</a:t>
            </a:r>
            <a:r>
              <a:rPr dirty="0" sz="550" spc="10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CA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Bonneville</a:t>
            </a:r>
            <a:endParaRPr sz="550">
              <a:latin typeface="Courier New"/>
              <a:cs typeface="Courier New"/>
            </a:endParaRPr>
          </a:p>
          <a:p>
            <a:pPr marL="157480" marR="2394585">
              <a:lnSpc>
                <a:spcPct val="110400"/>
              </a:lnSpc>
            </a:pPr>
            <a:r>
              <a:rPr dirty="0" sz="550">
                <a:latin typeface="Courier New"/>
                <a:cs typeface="Courier New"/>
              </a:rPr>
              <a:t>C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Programado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por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HK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Høidalen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en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SEfAS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-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NORUEGA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1994-</a:t>
            </a:r>
            <a:r>
              <a:rPr dirty="0" sz="550" spc="-20">
                <a:latin typeface="Courier New"/>
                <a:cs typeface="Courier New"/>
              </a:rPr>
              <a:t>2002 </a:t>
            </a:r>
            <a:r>
              <a:rPr dirty="0" sz="550" spc="-50">
                <a:latin typeface="Courier New"/>
                <a:cs typeface="Courier New"/>
              </a:rPr>
              <a:t>C</a:t>
            </a:r>
            <a:endParaRPr sz="550">
              <a:latin typeface="Courier New"/>
              <a:cs typeface="Courier New"/>
            </a:endParaRPr>
          </a:p>
          <a:p>
            <a:pPr marL="15748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$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DUMMY,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XYZ000</a:t>
            </a:r>
            <a:endParaRPr sz="550">
              <a:latin typeface="Courier New"/>
              <a:cs typeface="Courier New"/>
            </a:endParaRPr>
          </a:p>
          <a:p>
            <a:pPr marL="316230" marR="3703320" indent="-158750">
              <a:lnSpc>
                <a:spcPct val="110400"/>
              </a:lnSpc>
            </a:pPr>
            <a:r>
              <a:rPr dirty="0" sz="550">
                <a:latin typeface="Courier New"/>
                <a:cs typeface="Courier New"/>
              </a:rPr>
              <a:t>C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dT&gt;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&lt;Tmax&gt;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&lt;Xopt&gt;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&lt;Copto&gt; </a:t>
            </a:r>
            <a:r>
              <a:rPr dirty="0" sz="550">
                <a:latin typeface="Courier New"/>
                <a:cs typeface="Courier New"/>
              </a:rPr>
              <a:t>2.E-5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 spc="-35">
                <a:latin typeface="Courier New"/>
                <a:cs typeface="Courier New"/>
              </a:rPr>
              <a:t>.5</a:t>
            </a:r>
            <a:endParaRPr sz="550">
              <a:latin typeface="Courier New"/>
              <a:cs typeface="Courier New"/>
            </a:endParaRPr>
          </a:p>
          <a:p>
            <a:pPr marL="422275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500</a:t>
            </a:r>
            <a:r>
              <a:rPr dirty="0" sz="550" spc="3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3</a:t>
            </a:r>
            <a:r>
              <a:rPr dirty="0" sz="550" spc="3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0</a:t>
            </a:r>
            <a:r>
              <a:rPr dirty="0" sz="550" spc="3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0</a:t>
            </a:r>
            <a:r>
              <a:rPr dirty="0" sz="550" spc="3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1</a:t>
            </a:r>
            <a:r>
              <a:rPr dirty="0" sz="550" spc="3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0</a:t>
            </a:r>
            <a:r>
              <a:rPr dirty="0" sz="550" spc="3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0</a:t>
            </a:r>
            <a:r>
              <a:rPr dirty="0" sz="550" spc="3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1</a:t>
            </a:r>
            <a:r>
              <a:rPr dirty="0" sz="550" spc="30">
                <a:latin typeface="Courier New"/>
                <a:cs typeface="Courier New"/>
              </a:rPr>
              <a:t> </a:t>
            </a:r>
            <a:r>
              <a:rPr dirty="0" sz="550" spc="-60">
                <a:latin typeface="Courier New"/>
                <a:cs typeface="Courier New"/>
              </a:rPr>
              <a:t>0</a:t>
            </a:r>
            <a:endParaRPr sz="550">
              <a:latin typeface="Courier New"/>
              <a:cs typeface="Courier New"/>
            </a:endParaRPr>
          </a:p>
        </p:txBody>
      </p:sp>
      <p:sp>
        <p:nvSpPr>
          <p:cNvPr id="56" name="object 56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57" name="object 57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167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48" name="object 48" descr=""/>
          <p:cNvSpPr txBox="1"/>
          <p:nvPr/>
        </p:nvSpPr>
        <p:spPr>
          <a:xfrm>
            <a:off x="976745" y="9520824"/>
            <a:ext cx="330835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488315" algn="l"/>
                <a:tab pos="1023619" algn="l"/>
                <a:tab pos="1558290" algn="l"/>
                <a:tab pos="2093595" algn="l"/>
                <a:tab pos="2628900" algn="l"/>
                <a:tab pos="3164205" algn="l"/>
              </a:tabLst>
            </a:pPr>
            <a:r>
              <a:rPr dirty="0" sz="550" spc="-50">
                <a:latin typeface="Courier New"/>
                <a:cs typeface="Courier New"/>
              </a:rPr>
              <a:t>C</a:t>
            </a:r>
            <a:r>
              <a:rPr dirty="0" sz="550">
                <a:latin typeface="Courier New"/>
                <a:cs typeface="Courier New"/>
              </a:rPr>
              <a:t>	</a:t>
            </a:r>
            <a:r>
              <a:rPr dirty="0" sz="550" spc="-50">
                <a:latin typeface="Courier New"/>
                <a:cs typeface="Courier New"/>
              </a:rPr>
              <a:t>1</a:t>
            </a:r>
            <a:r>
              <a:rPr dirty="0" sz="550">
                <a:latin typeface="Courier New"/>
                <a:cs typeface="Courier New"/>
              </a:rPr>
              <a:t>	</a:t>
            </a:r>
            <a:r>
              <a:rPr dirty="0" sz="550" spc="-50">
                <a:latin typeface="Courier New"/>
                <a:cs typeface="Courier New"/>
              </a:rPr>
              <a:t>2</a:t>
            </a:r>
            <a:r>
              <a:rPr dirty="0" sz="550">
                <a:latin typeface="Courier New"/>
                <a:cs typeface="Courier New"/>
              </a:rPr>
              <a:t>	</a:t>
            </a:r>
            <a:r>
              <a:rPr dirty="0" sz="550" spc="-50">
                <a:latin typeface="Courier New"/>
                <a:cs typeface="Courier New"/>
              </a:rPr>
              <a:t>3</a:t>
            </a:r>
            <a:r>
              <a:rPr dirty="0" sz="550">
                <a:latin typeface="Courier New"/>
                <a:cs typeface="Courier New"/>
              </a:rPr>
              <a:t>	4</a:t>
            </a:r>
            <a:r>
              <a:rPr dirty="0" sz="550" spc="25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4</a:t>
            </a:r>
            <a:r>
              <a:rPr dirty="0" sz="550">
                <a:latin typeface="Courier New"/>
                <a:cs typeface="Courier New"/>
              </a:rPr>
              <a:t>	5</a:t>
            </a:r>
            <a:r>
              <a:rPr dirty="0" sz="550" spc="25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5</a:t>
            </a:r>
            <a:r>
              <a:rPr dirty="0" sz="550">
                <a:latin typeface="Courier New"/>
                <a:cs typeface="Courier New"/>
              </a:rPr>
              <a:t>	6</a:t>
            </a:r>
            <a:r>
              <a:rPr dirty="0" sz="550" spc="25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6</a:t>
            </a:r>
            <a:endParaRPr sz="550">
              <a:latin typeface="Courier New"/>
              <a:cs typeface="Courier New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4663969" y="9520824"/>
            <a:ext cx="15684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7</a:t>
            </a:r>
            <a:r>
              <a:rPr dirty="0" sz="550" spc="25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7</a:t>
            </a:r>
            <a:endParaRPr sz="550">
              <a:latin typeface="Courier New"/>
              <a:cs typeface="Courier New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5199212" y="9520824"/>
            <a:ext cx="6921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>
                <a:latin typeface="Courier New"/>
                <a:cs typeface="Courier New"/>
              </a:rPr>
              <a:t>8</a:t>
            </a:r>
            <a:endParaRPr sz="550">
              <a:latin typeface="Courier New"/>
              <a:cs typeface="Courier New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976745" y="9601441"/>
            <a:ext cx="3515360" cy="316230"/>
          </a:xfrm>
          <a:prstGeom prst="rect">
            <a:avLst/>
          </a:prstGeom>
        </p:spPr>
        <p:txBody>
          <a:bodyPr wrap="square" lIns="0" tIns="273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15"/>
              </a:spcBef>
            </a:pPr>
            <a:r>
              <a:rPr dirty="0" sz="550">
                <a:latin typeface="Courier New"/>
                <a:cs typeface="Courier New"/>
              </a:rPr>
              <a:t>C</a:t>
            </a:r>
            <a:r>
              <a:rPr dirty="0" sz="550" spc="325">
                <a:latin typeface="Courier New"/>
                <a:cs typeface="Courier New"/>
              </a:rPr>
              <a:t>   </a:t>
            </a:r>
            <a:r>
              <a:rPr dirty="0" sz="550" spc="-10">
                <a:latin typeface="Courier New"/>
                <a:cs typeface="Courier New"/>
              </a:rPr>
              <a:t>345678901234567890123456789012345678901234567890123456789012345678901234567890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10">
                <a:latin typeface="Courier New"/>
                <a:cs typeface="Courier New"/>
              </a:rPr>
              <a:t>/RAMA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C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&lt;n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1&gt;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&lt;n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2&gt;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&lt;ref1&gt;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&lt;ref2&gt;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&lt;R&gt;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&lt;L&gt;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 spc="-25">
                <a:latin typeface="Courier New"/>
                <a:cs typeface="Courier New"/>
              </a:rPr>
              <a:t>&lt;C&gt;</a:t>
            </a:r>
            <a:endParaRPr sz="550">
              <a:latin typeface="Courier New"/>
              <a:cs typeface="Courier New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1082472" y="9897476"/>
            <a:ext cx="24384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10">
                <a:latin typeface="Courier New"/>
                <a:cs typeface="Courier New"/>
              </a:rPr>
              <a:t>SLG_A</a:t>
            </a:r>
            <a:endParaRPr sz="550">
              <a:latin typeface="Courier New"/>
              <a:cs typeface="Courier New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5199212" y="9885581"/>
            <a:ext cx="156845" cy="408940"/>
          </a:xfrm>
          <a:prstGeom prst="rect">
            <a:avLst/>
          </a:prstGeom>
        </p:spPr>
        <p:txBody>
          <a:bodyPr wrap="square" lIns="0" tIns="273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15"/>
              </a:spcBef>
            </a:pPr>
            <a:r>
              <a:rPr dirty="0" sz="550">
                <a:latin typeface="Courier New"/>
                <a:cs typeface="Courier New"/>
              </a:rPr>
              <a:t>0</a:t>
            </a:r>
            <a:r>
              <a:rPr dirty="0" sz="550" spc="25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0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0</a:t>
            </a:r>
            <a:r>
              <a:rPr dirty="0" sz="550" spc="25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0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0</a:t>
            </a:r>
            <a:r>
              <a:rPr dirty="0" sz="550" spc="25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0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65"/>
              </a:spcBef>
            </a:pPr>
            <a:r>
              <a:rPr dirty="0" sz="550">
                <a:latin typeface="Courier New"/>
                <a:cs typeface="Courier New"/>
              </a:rPr>
              <a:t>0</a:t>
            </a:r>
            <a:r>
              <a:rPr dirty="0" sz="550" spc="25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0</a:t>
            </a:r>
            <a:endParaRPr sz="550">
              <a:latin typeface="Courier New"/>
              <a:cs typeface="Courier New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1082472" y="9991308"/>
            <a:ext cx="604520" cy="3035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 indent="316865">
              <a:lnSpc>
                <a:spcPct val="110400"/>
              </a:lnSpc>
              <a:spcBef>
                <a:spcPts val="95"/>
              </a:spcBef>
            </a:pPr>
            <a:r>
              <a:rPr dirty="0" sz="550" spc="-10">
                <a:latin typeface="Courier New"/>
                <a:cs typeface="Courier New"/>
              </a:rPr>
              <a:t>XX0008 X0012CX0014C X0012AX0014A</a:t>
            </a:r>
            <a:endParaRPr sz="550">
              <a:latin typeface="Courier New"/>
              <a:cs typeface="Courier New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2582472" y="9885581"/>
            <a:ext cx="330835" cy="408940"/>
          </a:xfrm>
          <a:prstGeom prst="rect">
            <a:avLst/>
          </a:prstGeom>
        </p:spPr>
        <p:txBody>
          <a:bodyPr wrap="square" lIns="0" tIns="273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15"/>
              </a:spcBef>
            </a:pPr>
            <a:r>
              <a:rPr dirty="0" sz="550" spc="-25">
                <a:latin typeface="Courier New"/>
                <a:cs typeface="Courier New"/>
              </a:rPr>
              <a:t>2)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1.</a:t>
            </a:r>
            <a:r>
              <a:rPr dirty="0" sz="550" spc="40">
                <a:latin typeface="Courier New"/>
                <a:cs typeface="Courier New"/>
              </a:rPr>
              <a:t> </a:t>
            </a:r>
            <a:r>
              <a:rPr dirty="0" sz="550" spc="-20">
                <a:latin typeface="Courier New"/>
                <a:cs typeface="Courier New"/>
              </a:rPr>
              <a:t>300.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5.</a:t>
            </a:r>
            <a:r>
              <a:rPr dirty="0" sz="550" spc="40">
                <a:latin typeface="Courier New"/>
                <a:cs typeface="Courier New"/>
              </a:rPr>
              <a:t> </a:t>
            </a:r>
            <a:r>
              <a:rPr dirty="0" sz="550" spc="-20">
                <a:latin typeface="Courier New"/>
                <a:cs typeface="Courier New"/>
              </a:rPr>
              <a:t>180.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65"/>
              </a:spcBef>
            </a:pPr>
            <a:r>
              <a:rPr dirty="0" sz="550">
                <a:latin typeface="Courier New"/>
                <a:cs typeface="Courier New"/>
              </a:rPr>
              <a:t>5.</a:t>
            </a:r>
            <a:r>
              <a:rPr dirty="0" sz="550" spc="40">
                <a:latin typeface="Courier New"/>
                <a:cs typeface="Courier New"/>
              </a:rPr>
              <a:t> </a:t>
            </a:r>
            <a:r>
              <a:rPr dirty="0" sz="550" spc="-20">
                <a:latin typeface="Courier New"/>
                <a:cs typeface="Courier New"/>
              </a:rPr>
              <a:t>180.</a:t>
            </a:r>
            <a:endParaRPr sz="550">
              <a:latin typeface="Courier New"/>
              <a:cs typeface="Courier New"/>
            </a:endParaRPr>
          </a:p>
        </p:txBody>
      </p:sp>
    </p:spTree>
  </p:cSld>
  <p:clrMapOvr>
    <a:masterClrMapping/>
  </p:clrMapOvr>
</p:sld>
</file>

<file path=ppt/slides/slide16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935015" y="165100"/>
            <a:ext cx="5226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5" name="object 5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488"/>
                  </a:lnTo>
                  <a:lnTo>
                    <a:pt x="142755" y="98488"/>
                  </a:lnTo>
                  <a:lnTo>
                    <a:pt x="136180" y="99796"/>
                  </a:lnTo>
                  <a:lnTo>
                    <a:pt x="104587" y="123991"/>
                  </a:lnTo>
                  <a:lnTo>
                    <a:pt x="98048" y="143195"/>
                  </a:lnTo>
                  <a:lnTo>
                    <a:pt x="98048" y="569274"/>
                  </a:lnTo>
                  <a:lnTo>
                    <a:pt x="117977" y="603718"/>
                  </a:lnTo>
                  <a:lnTo>
                    <a:pt x="142755" y="613981"/>
                  </a:lnTo>
                  <a:lnTo>
                    <a:pt x="1886711" y="613981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3981"/>
                  </a:moveTo>
                  <a:lnTo>
                    <a:pt x="1744971" y="613981"/>
                  </a:lnTo>
                  <a:lnTo>
                    <a:pt x="1751545" y="612673"/>
                  </a:lnTo>
                  <a:lnTo>
                    <a:pt x="1764174" y="607442"/>
                  </a:lnTo>
                  <a:lnTo>
                    <a:pt x="1788370" y="575849"/>
                  </a:lnTo>
                  <a:lnTo>
                    <a:pt x="1789678" y="569274"/>
                  </a:lnTo>
                  <a:lnTo>
                    <a:pt x="1789678" y="143195"/>
                  </a:lnTo>
                  <a:lnTo>
                    <a:pt x="1769748" y="108751"/>
                  </a:lnTo>
                  <a:lnTo>
                    <a:pt x="1744971" y="98488"/>
                  </a:lnTo>
                  <a:lnTo>
                    <a:pt x="1886711" y="98488"/>
                  </a:lnTo>
                  <a:lnTo>
                    <a:pt x="1886711" y="613981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932176" y="500367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1982" y="528634"/>
                  </a:moveTo>
                  <a:lnTo>
                    <a:pt x="52863" y="528634"/>
                  </a:lnTo>
                  <a:lnTo>
                    <a:pt x="49392" y="528502"/>
                  </a:lnTo>
                  <a:lnTo>
                    <a:pt x="13028" y="510594"/>
                  </a:lnTo>
                  <a:lnTo>
                    <a:pt x="0" y="479207"/>
                  </a:lnTo>
                  <a:lnTo>
                    <a:pt x="0" y="475770"/>
                  </a:lnTo>
                  <a:lnTo>
                    <a:pt x="0" y="49229"/>
                  </a:lnTo>
                  <a:lnTo>
                    <a:pt x="17937" y="12885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775"/>
                  </a:lnTo>
                  <a:lnTo>
                    <a:pt x="1704845" y="49229"/>
                  </a:lnTo>
                  <a:lnTo>
                    <a:pt x="1704845" y="479207"/>
                  </a:lnTo>
                  <a:lnTo>
                    <a:pt x="1686907" y="515418"/>
                  </a:lnTo>
                  <a:lnTo>
                    <a:pt x="1655453" y="528502"/>
                  </a:lnTo>
                  <a:lnTo>
                    <a:pt x="1651982" y="52863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171"/>
              <a:ext cx="145374" cy="145374"/>
            </a:xfrm>
            <a:prstGeom prst="rect">
              <a:avLst/>
            </a:prstGeom>
          </p:spPr>
        </p:pic>
      </p:grpSp>
      <p:sp>
        <p:nvSpPr>
          <p:cNvPr id="8" name="object 8" descr=""/>
          <p:cNvSpPr txBox="1"/>
          <p:nvPr/>
        </p:nvSpPr>
        <p:spPr>
          <a:xfrm>
            <a:off x="3519868" y="811474"/>
            <a:ext cx="52959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10">
                <a:latin typeface="Arial MT"/>
                <a:cs typeface="Arial MT"/>
              </a:rPr>
              <a:t>Traduciendo...</a:t>
            </a:r>
            <a:endParaRPr sz="600">
              <a:latin typeface="Arial MT"/>
              <a:cs typeface="Arial MT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831370" y="4399580"/>
            <a:ext cx="1841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206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4697009" y="4426012"/>
            <a:ext cx="65786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Times New Roman"/>
                <a:cs typeface="Times New Roman"/>
              </a:rPr>
              <a:t>ATPDraw</a:t>
            </a:r>
            <a:r>
              <a:rPr dirty="0" sz="550" spc="30">
                <a:latin typeface="Times New Roman"/>
                <a:cs typeface="Times New Roman"/>
              </a:rPr>
              <a:t> </a:t>
            </a:r>
            <a:r>
              <a:rPr dirty="0" sz="550">
                <a:latin typeface="Times New Roman"/>
                <a:cs typeface="Times New Roman"/>
              </a:rPr>
              <a:t>versión</a:t>
            </a:r>
            <a:r>
              <a:rPr dirty="0" sz="550" spc="30">
                <a:latin typeface="Times New Roman"/>
                <a:cs typeface="Times New Roman"/>
              </a:rPr>
              <a:t> </a:t>
            </a:r>
            <a:r>
              <a:rPr dirty="0" sz="550" spc="-25">
                <a:latin typeface="Times New Roman"/>
                <a:cs typeface="Times New Roman"/>
              </a:rPr>
              <a:t>5.6</a:t>
            </a:r>
            <a:endParaRPr sz="55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082472" y="342311"/>
            <a:ext cx="592455" cy="1784985"/>
          </a:xfrm>
          <a:prstGeom prst="rect">
            <a:avLst/>
          </a:prstGeom>
        </p:spPr>
        <p:txBody>
          <a:bodyPr wrap="square" lIns="0" tIns="33020" rIns="0" bIns="0" rtlCol="0" vert="horz">
            <a:spAutoFit/>
          </a:bodyPr>
          <a:lstStyle/>
          <a:p>
            <a:pPr marL="12700" marR="48260">
              <a:lnSpc>
                <a:spcPct val="78800"/>
              </a:lnSpc>
              <a:spcBef>
                <a:spcPts val="260"/>
              </a:spcBef>
            </a:pPr>
            <a:r>
              <a:rPr dirty="0" sz="550" spc="-10">
                <a:latin typeface="Courier New"/>
                <a:cs typeface="Courier New"/>
              </a:rPr>
              <a:t>X0012BX0014B X0012CX0014C</a:t>
            </a:r>
            <a:endParaRPr sz="550">
              <a:latin typeface="Courier New"/>
              <a:cs typeface="Courier New"/>
            </a:endParaRPr>
          </a:p>
          <a:p>
            <a:pPr marL="12700" marR="48260">
              <a:lnSpc>
                <a:spcPct val="110400"/>
              </a:lnSpc>
            </a:pPr>
            <a:r>
              <a:rPr dirty="0" sz="550" spc="-10">
                <a:latin typeface="Courier New"/>
                <a:cs typeface="Courier New"/>
              </a:rPr>
              <a:t>X0012AX0014A X0012BX0014B</a:t>
            </a:r>
            <a:endParaRPr sz="550">
              <a:latin typeface="Courier New"/>
              <a:cs typeface="Courier New"/>
            </a:endParaRPr>
          </a:p>
          <a:p>
            <a:pPr algn="just" marL="12700" marR="48260">
              <a:lnSpc>
                <a:spcPct val="111900"/>
              </a:lnSpc>
              <a:spcBef>
                <a:spcPts val="40"/>
              </a:spcBef>
            </a:pPr>
            <a:r>
              <a:rPr dirty="0" sz="550" spc="-10">
                <a:latin typeface="Courier New"/>
                <a:cs typeface="Courier New"/>
              </a:rPr>
              <a:t>X0022CX0021C X0022AX0021A X0022BX0021B X0022CX0021C X0022AX0021A X0022BX0021B</a:t>
            </a:r>
            <a:endParaRPr sz="550">
              <a:latin typeface="Courier New"/>
              <a:cs typeface="Courier New"/>
            </a:endParaRPr>
          </a:p>
          <a:p>
            <a:pPr algn="just" marL="329565" marR="36830">
              <a:lnSpc>
                <a:spcPct val="110400"/>
              </a:lnSpc>
              <a:spcBef>
                <a:spcPts val="55"/>
              </a:spcBef>
            </a:pPr>
            <a:r>
              <a:rPr dirty="0" sz="550" spc="-10">
                <a:latin typeface="Courier New"/>
                <a:cs typeface="Courier New"/>
              </a:rPr>
              <a:t>RECVC RECVA RECVB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550" spc="-10">
                <a:latin typeface="Courier New"/>
                <a:cs typeface="Courier New"/>
              </a:rPr>
              <a:t>X0014CX0017C</a:t>
            </a:r>
            <a:endParaRPr sz="550">
              <a:latin typeface="Courier New"/>
              <a:cs typeface="Courier New"/>
            </a:endParaRPr>
          </a:p>
          <a:p>
            <a:pPr marL="12700" marR="5080">
              <a:lnSpc>
                <a:spcPct val="112300"/>
              </a:lnSpc>
              <a:spcBef>
                <a:spcPts val="35"/>
              </a:spcBef>
            </a:pPr>
            <a:r>
              <a:rPr dirty="0" sz="550" spc="-10">
                <a:latin typeface="Courier New"/>
                <a:cs typeface="Courier New"/>
              </a:rPr>
              <a:t>X0014AX0017A X0014BX0017B </a:t>
            </a:r>
            <a:r>
              <a:rPr dirty="0" sz="550">
                <a:latin typeface="Courier New"/>
                <a:cs typeface="Courier New"/>
              </a:rPr>
              <a:t>SENDC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XX0008 </a:t>
            </a:r>
            <a:r>
              <a:rPr dirty="0" sz="550">
                <a:latin typeface="Courier New"/>
                <a:cs typeface="Courier New"/>
              </a:rPr>
              <a:t>SENDA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XX0008 </a:t>
            </a:r>
            <a:r>
              <a:rPr dirty="0" sz="550">
                <a:latin typeface="Courier New"/>
                <a:cs typeface="Courier New"/>
              </a:rPr>
              <a:t>ENVIAR</a:t>
            </a:r>
            <a:r>
              <a:rPr dirty="0" sz="550" spc="105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XX0008</a:t>
            </a:r>
            <a:endParaRPr sz="550">
              <a:latin typeface="Courier New"/>
              <a:cs typeface="Courier New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2470137" y="342311"/>
            <a:ext cx="443230" cy="178498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4460">
              <a:lnSpc>
                <a:spcPts val="59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5.</a:t>
            </a:r>
            <a:r>
              <a:rPr dirty="0" sz="550" spc="40">
                <a:latin typeface="Courier New"/>
                <a:cs typeface="Courier New"/>
              </a:rPr>
              <a:t> </a:t>
            </a:r>
            <a:r>
              <a:rPr dirty="0" sz="550" spc="-20">
                <a:latin typeface="Courier New"/>
                <a:cs typeface="Courier New"/>
              </a:rPr>
              <a:t>180.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ts val="590"/>
              </a:lnSpc>
            </a:pPr>
            <a:r>
              <a:rPr dirty="0" sz="550" spc="-25">
                <a:latin typeface="Courier New"/>
                <a:cs typeface="Courier New"/>
              </a:rPr>
              <a:t>150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550" spc="-25">
                <a:latin typeface="Courier New"/>
                <a:cs typeface="Courier New"/>
              </a:rPr>
              <a:t>150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550" spc="-25">
                <a:latin typeface="Courier New"/>
                <a:cs typeface="Courier New"/>
              </a:rPr>
              <a:t>150</a:t>
            </a:r>
            <a:endParaRPr sz="550">
              <a:latin typeface="Courier New"/>
              <a:cs typeface="Courier New"/>
            </a:endParaRPr>
          </a:p>
          <a:p>
            <a:pPr marL="12446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5.</a:t>
            </a:r>
            <a:r>
              <a:rPr dirty="0" sz="550" spc="40">
                <a:latin typeface="Courier New"/>
                <a:cs typeface="Courier New"/>
              </a:rPr>
              <a:t> </a:t>
            </a:r>
            <a:r>
              <a:rPr dirty="0" sz="550" spc="-20">
                <a:latin typeface="Courier New"/>
                <a:cs typeface="Courier New"/>
              </a:rPr>
              <a:t>300.</a:t>
            </a:r>
            <a:endParaRPr sz="550">
              <a:latin typeface="Courier New"/>
              <a:cs typeface="Courier New"/>
            </a:endParaRPr>
          </a:p>
          <a:p>
            <a:pPr marL="124460">
              <a:lnSpc>
                <a:spcPct val="100000"/>
              </a:lnSpc>
              <a:spcBef>
                <a:spcPts val="65"/>
              </a:spcBef>
            </a:pPr>
            <a:r>
              <a:rPr dirty="0" sz="550">
                <a:latin typeface="Courier New"/>
                <a:cs typeface="Courier New"/>
              </a:rPr>
              <a:t>5.</a:t>
            </a:r>
            <a:r>
              <a:rPr dirty="0" sz="550" spc="40">
                <a:latin typeface="Courier New"/>
                <a:cs typeface="Courier New"/>
              </a:rPr>
              <a:t> </a:t>
            </a:r>
            <a:r>
              <a:rPr dirty="0" sz="550" spc="-20">
                <a:latin typeface="Courier New"/>
                <a:cs typeface="Courier New"/>
              </a:rPr>
              <a:t>300.</a:t>
            </a:r>
            <a:endParaRPr sz="550">
              <a:latin typeface="Courier New"/>
              <a:cs typeface="Courier New"/>
            </a:endParaRPr>
          </a:p>
          <a:p>
            <a:pPr marL="124460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5.</a:t>
            </a:r>
            <a:r>
              <a:rPr dirty="0" sz="550" spc="40">
                <a:latin typeface="Courier New"/>
                <a:cs typeface="Courier New"/>
              </a:rPr>
              <a:t> </a:t>
            </a:r>
            <a:r>
              <a:rPr dirty="0" sz="550" spc="-20">
                <a:latin typeface="Courier New"/>
                <a:cs typeface="Courier New"/>
              </a:rPr>
              <a:t>300.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25">
                <a:latin typeface="Courier New"/>
                <a:cs typeface="Courier New"/>
              </a:rPr>
              <a:t>150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550" spc="-25">
                <a:latin typeface="Courier New"/>
                <a:cs typeface="Courier New"/>
              </a:rPr>
              <a:t>150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65"/>
              </a:spcBef>
            </a:pPr>
            <a:r>
              <a:rPr dirty="0" sz="550" spc="-25">
                <a:latin typeface="Courier New"/>
                <a:cs typeface="Courier New"/>
              </a:rPr>
              <a:t>150</a:t>
            </a:r>
            <a:endParaRPr sz="550">
              <a:latin typeface="Courier New"/>
              <a:cs typeface="Courier New"/>
            </a:endParaRPr>
          </a:p>
          <a:p>
            <a:pPr marL="65405">
              <a:lnSpc>
                <a:spcPct val="100000"/>
              </a:lnSpc>
              <a:spcBef>
                <a:spcPts val="125"/>
              </a:spcBef>
            </a:pPr>
            <a:r>
              <a:rPr dirty="0" sz="550">
                <a:latin typeface="Courier New"/>
                <a:cs typeface="Courier New"/>
              </a:rPr>
              <a:t>20.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 spc="-20">
                <a:latin typeface="Courier New"/>
                <a:cs typeface="Courier New"/>
              </a:rPr>
              <a:t>6.E3</a:t>
            </a:r>
            <a:endParaRPr sz="550">
              <a:latin typeface="Courier New"/>
              <a:cs typeface="Courier New"/>
            </a:endParaRPr>
          </a:p>
          <a:p>
            <a:pPr marL="65405">
              <a:lnSpc>
                <a:spcPct val="100000"/>
              </a:lnSpc>
              <a:spcBef>
                <a:spcPts val="65"/>
              </a:spcBef>
            </a:pPr>
            <a:r>
              <a:rPr dirty="0" sz="550">
                <a:latin typeface="Courier New"/>
                <a:cs typeface="Courier New"/>
              </a:rPr>
              <a:t>20.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 spc="-20">
                <a:latin typeface="Courier New"/>
                <a:cs typeface="Courier New"/>
              </a:rPr>
              <a:t>6.E3</a:t>
            </a:r>
            <a:endParaRPr sz="550">
              <a:latin typeface="Courier New"/>
              <a:cs typeface="Courier New"/>
            </a:endParaRPr>
          </a:p>
          <a:p>
            <a:pPr marL="65405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20.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 spc="-20">
                <a:latin typeface="Courier New"/>
                <a:cs typeface="Courier New"/>
              </a:rPr>
              <a:t>6.E3</a:t>
            </a:r>
            <a:endParaRPr sz="550">
              <a:latin typeface="Courier New"/>
              <a:cs typeface="Courier New"/>
            </a:endParaRPr>
          </a:p>
          <a:p>
            <a:pPr marL="124460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2.</a:t>
            </a:r>
            <a:r>
              <a:rPr dirty="0" sz="550" spc="40">
                <a:latin typeface="Courier New"/>
                <a:cs typeface="Courier New"/>
              </a:rPr>
              <a:t> </a:t>
            </a:r>
            <a:r>
              <a:rPr dirty="0" sz="550" spc="-20">
                <a:latin typeface="Courier New"/>
                <a:cs typeface="Courier New"/>
              </a:rPr>
              <a:t>200.</a:t>
            </a:r>
            <a:endParaRPr sz="550">
              <a:latin typeface="Courier New"/>
              <a:cs typeface="Courier New"/>
            </a:endParaRPr>
          </a:p>
          <a:p>
            <a:pPr marL="12446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2.</a:t>
            </a:r>
            <a:r>
              <a:rPr dirty="0" sz="550" spc="40">
                <a:latin typeface="Courier New"/>
                <a:cs typeface="Courier New"/>
              </a:rPr>
              <a:t> </a:t>
            </a:r>
            <a:r>
              <a:rPr dirty="0" sz="550" spc="-20">
                <a:latin typeface="Courier New"/>
                <a:cs typeface="Courier New"/>
              </a:rPr>
              <a:t>200.</a:t>
            </a:r>
            <a:endParaRPr sz="550">
              <a:latin typeface="Courier New"/>
              <a:cs typeface="Courier New"/>
            </a:endParaRPr>
          </a:p>
          <a:p>
            <a:pPr marL="124460">
              <a:lnSpc>
                <a:spcPct val="100000"/>
              </a:lnSpc>
              <a:spcBef>
                <a:spcPts val="65"/>
              </a:spcBef>
            </a:pPr>
            <a:r>
              <a:rPr dirty="0" sz="550">
                <a:latin typeface="Courier New"/>
                <a:cs typeface="Courier New"/>
              </a:rPr>
              <a:t>2.</a:t>
            </a:r>
            <a:r>
              <a:rPr dirty="0" sz="550" spc="40">
                <a:latin typeface="Courier New"/>
                <a:cs typeface="Courier New"/>
              </a:rPr>
              <a:t> </a:t>
            </a:r>
            <a:r>
              <a:rPr dirty="0" sz="550" spc="-20">
                <a:latin typeface="Courier New"/>
                <a:cs typeface="Courier New"/>
              </a:rPr>
              <a:t>200.</a:t>
            </a:r>
            <a:endParaRPr sz="550">
              <a:latin typeface="Courier New"/>
              <a:cs typeface="Courier New"/>
            </a:endParaRPr>
          </a:p>
          <a:p>
            <a:pPr marL="65405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10.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 spc="-20">
                <a:latin typeface="Courier New"/>
                <a:cs typeface="Courier New"/>
              </a:rPr>
              <a:t>3.E3</a:t>
            </a:r>
            <a:endParaRPr sz="550">
              <a:latin typeface="Courier New"/>
              <a:cs typeface="Courier New"/>
            </a:endParaRPr>
          </a:p>
          <a:p>
            <a:pPr marL="65405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10.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 spc="-20">
                <a:latin typeface="Courier New"/>
                <a:cs typeface="Courier New"/>
              </a:rPr>
              <a:t>3.E3</a:t>
            </a:r>
            <a:endParaRPr sz="550">
              <a:latin typeface="Courier New"/>
              <a:cs typeface="Courier New"/>
            </a:endParaRPr>
          </a:p>
          <a:p>
            <a:pPr marL="65405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10.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 spc="-20">
                <a:latin typeface="Courier New"/>
                <a:cs typeface="Courier New"/>
              </a:rPr>
              <a:t>3.E3</a:t>
            </a:r>
            <a:endParaRPr sz="550">
              <a:latin typeface="Courier New"/>
              <a:cs typeface="Courier New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5199212" y="342311"/>
            <a:ext cx="156845" cy="178498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ts val="59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0</a:t>
            </a:r>
            <a:r>
              <a:rPr dirty="0" sz="550" spc="25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0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ts val="590"/>
              </a:lnSpc>
            </a:pPr>
            <a:r>
              <a:rPr dirty="0" sz="550">
                <a:latin typeface="Courier New"/>
                <a:cs typeface="Courier New"/>
              </a:rPr>
              <a:t>0</a:t>
            </a:r>
            <a:r>
              <a:rPr dirty="0" sz="550" spc="25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0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0</a:t>
            </a:r>
            <a:r>
              <a:rPr dirty="0" sz="550" spc="25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0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0</a:t>
            </a:r>
            <a:r>
              <a:rPr dirty="0" sz="550" spc="25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0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0</a:t>
            </a:r>
            <a:r>
              <a:rPr dirty="0" sz="550" spc="25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0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65"/>
              </a:spcBef>
            </a:pPr>
            <a:r>
              <a:rPr dirty="0" sz="550">
                <a:latin typeface="Courier New"/>
                <a:cs typeface="Courier New"/>
              </a:rPr>
              <a:t>0</a:t>
            </a:r>
            <a:r>
              <a:rPr dirty="0" sz="550" spc="25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0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0</a:t>
            </a:r>
            <a:r>
              <a:rPr dirty="0" sz="550" spc="25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0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0</a:t>
            </a:r>
            <a:r>
              <a:rPr dirty="0" sz="550" spc="25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0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0</a:t>
            </a:r>
            <a:r>
              <a:rPr dirty="0" sz="550" spc="25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0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65"/>
              </a:spcBef>
            </a:pPr>
            <a:r>
              <a:rPr dirty="0" sz="550">
                <a:latin typeface="Courier New"/>
                <a:cs typeface="Courier New"/>
              </a:rPr>
              <a:t>0</a:t>
            </a:r>
            <a:r>
              <a:rPr dirty="0" sz="550" spc="25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0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550">
                <a:latin typeface="Courier New"/>
                <a:cs typeface="Courier New"/>
              </a:rPr>
              <a:t>0</a:t>
            </a:r>
            <a:r>
              <a:rPr dirty="0" sz="550" spc="25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0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65"/>
              </a:spcBef>
            </a:pPr>
            <a:r>
              <a:rPr dirty="0" sz="550">
                <a:latin typeface="Courier New"/>
                <a:cs typeface="Courier New"/>
              </a:rPr>
              <a:t>0</a:t>
            </a:r>
            <a:r>
              <a:rPr dirty="0" sz="550" spc="25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0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0</a:t>
            </a:r>
            <a:r>
              <a:rPr dirty="0" sz="550" spc="25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0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0</a:t>
            </a:r>
            <a:r>
              <a:rPr dirty="0" sz="550" spc="25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0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0</a:t>
            </a:r>
            <a:r>
              <a:rPr dirty="0" sz="550" spc="25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0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65"/>
              </a:spcBef>
            </a:pPr>
            <a:r>
              <a:rPr dirty="0" sz="550">
                <a:latin typeface="Courier New"/>
                <a:cs typeface="Courier New"/>
              </a:rPr>
              <a:t>0</a:t>
            </a:r>
            <a:r>
              <a:rPr dirty="0" sz="550" spc="25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0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0</a:t>
            </a:r>
            <a:r>
              <a:rPr dirty="0" sz="550" spc="25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0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0</a:t>
            </a:r>
            <a:r>
              <a:rPr dirty="0" sz="550" spc="25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0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0</a:t>
            </a:r>
            <a:r>
              <a:rPr dirty="0" sz="550" spc="25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0</a:t>
            </a:r>
            <a:endParaRPr sz="550">
              <a:latin typeface="Courier New"/>
              <a:cs typeface="Courier New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976745" y="2094734"/>
            <a:ext cx="3646170" cy="977265"/>
          </a:xfrm>
          <a:prstGeom prst="rect">
            <a:avLst/>
          </a:prstGeom>
        </p:spPr>
        <p:txBody>
          <a:bodyPr wrap="square" lIns="0" tIns="273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15"/>
              </a:spcBef>
            </a:pPr>
            <a:r>
              <a:rPr dirty="0" sz="550">
                <a:latin typeface="Courier New"/>
                <a:cs typeface="Courier New"/>
              </a:rPr>
              <a:t>$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INCLUDE,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D: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\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ATPDRAW3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\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LCC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\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LIN750_2.LIB,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TRAN1B,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TRAN1C,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TRAN1A,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TRAN2B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 spc="-25">
                <a:latin typeface="Courier New"/>
                <a:cs typeface="Courier New"/>
              </a:rPr>
              <a:t>$$</a:t>
            </a:r>
            <a:endParaRPr sz="550">
              <a:latin typeface="Courier New"/>
              <a:cs typeface="Courier New"/>
            </a:endParaRPr>
          </a:p>
          <a:p>
            <a:pPr marL="11811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,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TRAN2C,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TRAN2A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$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INCLUDE,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D: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\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ATPDRAW3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\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LCC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\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LIN750_1.LIB,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LN1C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##,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LN1A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##,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LN1B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##,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TRAN1C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 spc="-25">
                <a:latin typeface="Courier New"/>
                <a:cs typeface="Courier New"/>
              </a:rPr>
              <a:t>$$</a:t>
            </a:r>
            <a:endParaRPr sz="550">
              <a:latin typeface="Courier New"/>
              <a:cs typeface="Courier New"/>
            </a:endParaRPr>
          </a:p>
          <a:p>
            <a:pPr marL="118110">
              <a:lnSpc>
                <a:spcPct val="100000"/>
              </a:lnSpc>
              <a:spcBef>
                <a:spcPts val="65"/>
              </a:spcBef>
            </a:pPr>
            <a:r>
              <a:rPr dirty="0" sz="550">
                <a:latin typeface="Courier New"/>
                <a:cs typeface="Courier New"/>
              </a:rPr>
              <a:t>,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TRAN1A,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TRAN1B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$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INCLUYE,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D: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\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ATPDRAW3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\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LCC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\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LIN750_3.LIB,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TRAN2A,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TRAN2B,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TRAN2C,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TRAN3A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 spc="-25">
                <a:latin typeface="Courier New"/>
                <a:cs typeface="Courier New"/>
              </a:rPr>
              <a:t>$$</a:t>
            </a:r>
            <a:endParaRPr sz="550">
              <a:latin typeface="Courier New"/>
              <a:cs typeface="Courier New"/>
            </a:endParaRPr>
          </a:p>
          <a:p>
            <a:pPr marL="118110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,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TRAN3B,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TRAN3C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$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INCLUYE,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D: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\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ATPDRAW3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\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LCC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\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LIN750_4.LIB,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TRAN3C,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TRAN3A,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TRAN3B,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RECVC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#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 spc="-25">
                <a:latin typeface="Courier New"/>
                <a:cs typeface="Courier New"/>
              </a:rPr>
              <a:t>$$</a:t>
            </a:r>
            <a:endParaRPr sz="550">
              <a:latin typeface="Courier New"/>
              <a:cs typeface="Courier New"/>
            </a:endParaRPr>
          </a:p>
          <a:p>
            <a:pPr marL="11811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,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RECVA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#,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RECVB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#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550" spc="-10">
                <a:latin typeface="Courier New"/>
                <a:cs typeface="Courier New"/>
              </a:rPr>
              <a:t>/CAMBIAR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65"/>
              </a:spcBef>
            </a:pPr>
            <a:r>
              <a:rPr dirty="0" sz="550">
                <a:latin typeface="Courier New"/>
                <a:cs typeface="Courier New"/>
              </a:rPr>
              <a:t>C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&lt;n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1&gt;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&lt;n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2&gt;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&lt;Tclose&gt;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&lt;Superior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/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Tde&gt;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&lt;Ie&gt;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&lt;Vf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/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CLOP&gt;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&lt;tipo&gt;</a:t>
            </a:r>
            <a:endParaRPr sz="550">
              <a:latin typeface="Courier New"/>
              <a:cs typeface="Courier New"/>
            </a:endParaRPr>
          </a:p>
        </p:txBody>
      </p:sp>
      <p:graphicFrame>
        <p:nvGraphicFramePr>
          <p:cNvPr id="15" name="object 15" descr=""/>
          <p:cNvGraphicFramePr>
            <a:graphicFrameLocks noGrp="1"/>
          </p:cNvGraphicFramePr>
          <p:nvPr/>
        </p:nvGraphicFramePr>
        <p:xfrm>
          <a:off x="1074641" y="3076436"/>
          <a:ext cx="4364990" cy="92963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002030"/>
                <a:gridCol w="504825"/>
                <a:gridCol w="751205"/>
                <a:gridCol w="1386205"/>
                <a:gridCol w="643889"/>
              </a:tblGrid>
              <a:tr h="90170">
                <a:tc>
                  <a:txBody>
                    <a:bodyPr/>
                    <a:lstStyle/>
                    <a:p>
                      <a:pPr marL="20320">
                        <a:lnSpc>
                          <a:spcPts val="58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RECVC</a:t>
                      </a:r>
                      <a:r>
                        <a:rPr dirty="0" sz="550" spc="9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SLG_A</a:t>
                      </a:r>
                      <a:r>
                        <a:rPr dirty="0" sz="550" spc="9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.0285</a:t>
                      </a:r>
                      <a:r>
                        <a:rPr dirty="0" sz="550" spc="9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20">
                          <a:latin typeface="Courier New"/>
                          <a:cs typeface="Courier New"/>
                        </a:rPr>
                        <a:t>.225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21590">
                        <a:lnSpc>
                          <a:spcPts val="585"/>
                        </a:lnSpc>
                      </a:pPr>
                      <a:r>
                        <a:rPr dirty="0" sz="550" spc="-25">
                          <a:latin typeface="Courier New"/>
                          <a:cs typeface="Courier New"/>
                        </a:rPr>
                        <a:t>10.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492759">
                        <a:lnSpc>
                          <a:spcPts val="58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0</a:t>
                      </a:r>
                      <a:r>
                        <a:rPr dirty="0" sz="550" spc="2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50">
                          <a:latin typeface="Courier New"/>
                          <a:cs typeface="Courier New"/>
                        </a:rPr>
                        <a:t>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</a:tr>
              <a:tr h="95250">
                <a:tc>
                  <a:txBody>
                    <a:bodyPr/>
                    <a:lstStyle/>
                    <a:p>
                      <a:pPr marL="20320">
                        <a:lnSpc>
                          <a:spcPts val="655"/>
                        </a:lnSpc>
                      </a:pPr>
                      <a:r>
                        <a:rPr dirty="0" sz="550" spc="-10">
                          <a:latin typeface="Courier New"/>
                          <a:cs typeface="Courier New"/>
                        </a:rPr>
                        <a:t>X0017CSENDC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35560">
                        <a:lnSpc>
                          <a:spcPts val="65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-1.</a:t>
                      </a:r>
                      <a:r>
                        <a:rPr dirty="0" sz="550" spc="5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20">
                          <a:latin typeface="Courier New"/>
                          <a:cs typeface="Courier New"/>
                        </a:rPr>
                        <a:t>.075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492759">
                        <a:lnSpc>
                          <a:spcPts val="65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0</a:t>
                      </a:r>
                      <a:r>
                        <a:rPr dirty="0" sz="550" spc="2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50">
                          <a:latin typeface="Courier New"/>
                          <a:cs typeface="Courier New"/>
                        </a:rPr>
                        <a:t>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</a:tr>
              <a:tr h="92075">
                <a:tc>
                  <a:txBody>
                    <a:bodyPr/>
                    <a:lstStyle/>
                    <a:p>
                      <a:pPr marL="20320">
                        <a:lnSpc>
                          <a:spcPts val="625"/>
                        </a:lnSpc>
                      </a:pPr>
                      <a:r>
                        <a:rPr dirty="0" sz="550" spc="-10">
                          <a:latin typeface="Courier New"/>
                          <a:cs typeface="Courier New"/>
                        </a:rPr>
                        <a:t>X0017ASENDA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35560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-</a:t>
                      </a:r>
                      <a:r>
                        <a:rPr dirty="0" sz="550" spc="-25">
                          <a:latin typeface="Courier New"/>
                          <a:cs typeface="Courier New"/>
                        </a:rPr>
                        <a:t>1.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19380">
                        <a:lnSpc>
                          <a:spcPts val="625"/>
                        </a:lnSpc>
                      </a:pPr>
                      <a:r>
                        <a:rPr dirty="0" sz="550" spc="-25">
                          <a:latin typeface="Courier New"/>
                          <a:cs typeface="Courier New"/>
                        </a:rPr>
                        <a:t>1)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492759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0</a:t>
                      </a:r>
                      <a:r>
                        <a:rPr dirty="0" sz="550" spc="2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50">
                          <a:latin typeface="Courier New"/>
                          <a:cs typeface="Courier New"/>
                        </a:rPr>
                        <a:t>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</a:tr>
              <a:tr h="95250">
                <a:tc>
                  <a:txBody>
                    <a:bodyPr/>
                    <a:lstStyle/>
                    <a:p>
                      <a:pPr marL="20320">
                        <a:lnSpc>
                          <a:spcPts val="625"/>
                        </a:lnSpc>
                      </a:pPr>
                      <a:r>
                        <a:rPr dirty="0" sz="550" spc="-10">
                          <a:latin typeface="Courier New"/>
                          <a:cs typeface="Courier New"/>
                        </a:rPr>
                        <a:t>X0017BSENDB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35560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-</a:t>
                      </a:r>
                      <a:r>
                        <a:rPr dirty="0" sz="550" spc="-25">
                          <a:latin typeface="Courier New"/>
                          <a:cs typeface="Courier New"/>
                        </a:rPr>
                        <a:t>1.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19380">
                        <a:lnSpc>
                          <a:spcPts val="625"/>
                        </a:lnSpc>
                      </a:pPr>
                      <a:r>
                        <a:rPr dirty="0" sz="550" spc="-25">
                          <a:latin typeface="Courier New"/>
                          <a:cs typeface="Courier New"/>
                        </a:rPr>
                        <a:t>1)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492759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0</a:t>
                      </a:r>
                      <a:r>
                        <a:rPr dirty="0" sz="550" spc="2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50">
                          <a:latin typeface="Courier New"/>
                          <a:cs typeface="Courier New"/>
                        </a:rPr>
                        <a:t>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</a:tr>
              <a:tr h="95250">
                <a:tc>
                  <a:txBody>
                    <a:bodyPr/>
                    <a:lstStyle/>
                    <a:p>
                      <a:pPr marL="20320">
                        <a:lnSpc>
                          <a:spcPts val="65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SENDC</a:t>
                      </a:r>
                      <a:r>
                        <a:rPr dirty="0" sz="550" spc="9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20">
                          <a:latin typeface="Courier New"/>
                          <a:cs typeface="Courier New"/>
                        </a:rPr>
                        <a:t>LN1C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L="51435">
                        <a:lnSpc>
                          <a:spcPts val="655"/>
                        </a:lnSpc>
                      </a:pPr>
                      <a:r>
                        <a:rPr dirty="0" sz="550" spc="-10">
                          <a:latin typeface="Courier New"/>
                          <a:cs typeface="Courier New"/>
                        </a:rPr>
                        <a:t>MEDICIÓN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492759">
                        <a:lnSpc>
                          <a:spcPts val="655"/>
                        </a:lnSpc>
                      </a:pPr>
                      <a:r>
                        <a:rPr dirty="0" sz="550" spc="-50">
                          <a:latin typeface="Courier New"/>
                          <a:cs typeface="Courier New"/>
                        </a:rPr>
                        <a:t>1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</a:tr>
              <a:tr h="92075">
                <a:tc>
                  <a:txBody>
                    <a:bodyPr/>
                    <a:lstStyle/>
                    <a:p>
                      <a:pPr marL="20320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SENDA</a:t>
                      </a:r>
                      <a:r>
                        <a:rPr dirty="0" sz="550" spc="9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20">
                          <a:latin typeface="Courier New"/>
                          <a:cs typeface="Courier New"/>
                        </a:rPr>
                        <a:t>LN1A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L="51435">
                        <a:lnSpc>
                          <a:spcPts val="625"/>
                        </a:lnSpc>
                      </a:pPr>
                      <a:r>
                        <a:rPr dirty="0" sz="550" spc="-10">
                          <a:latin typeface="Courier New"/>
                          <a:cs typeface="Courier New"/>
                        </a:rPr>
                        <a:t>MEDICIÓN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492759">
                        <a:lnSpc>
                          <a:spcPts val="625"/>
                        </a:lnSpc>
                      </a:pPr>
                      <a:r>
                        <a:rPr dirty="0" sz="550" spc="-50">
                          <a:latin typeface="Courier New"/>
                          <a:cs typeface="Courier New"/>
                        </a:rPr>
                        <a:t>1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</a:tr>
              <a:tr h="95250">
                <a:tc>
                  <a:txBody>
                    <a:bodyPr/>
                    <a:lstStyle/>
                    <a:p>
                      <a:pPr marL="20320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ENVIAR</a:t>
                      </a:r>
                      <a:r>
                        <a:rPr dirty="0" sz="550" spc="10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20">
                          <a:latin typeface="Courier New"/>
                          <a:cs typeface="Courier New"/>
                        </a:rPr>
                        <a:t>LN1B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L="51435">
                        <a:lnSpc>
                          <a:spcPts val="625"/>
                        </a:lnSpc>
                      </a:pPr>
                      <a:r>
                        <a:rPr dirty="0" sz="550" spc="-10">
                          <a:latin typeface="Courier New"/>
                          <a:cs typeface="Courier New"/>
                        </a:rPr>
                        <a:t>MEDICIÓN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492759">
                        <a:lnSpc>
                          <a:spcPts val="625"/>
                        </a:lnSpc>
                      </a:pPr>
                      <a:r>
                        <a:rPr dirty="0" sz="550" spc="-50">
                          <a:latin typeface="Courier New"/>
                          <a:cs typeface="Courier New"/>
                        </a:rPr>
                        <a:t>1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</a:tr>
              <a:tr h="95250">
                <a:tc>
                  <a:txBody>
                    <a:bodyPr/>
                    <a:lstStyle/>
                    <a:p>
                      <a:pPr marL="20320">
                        <a:lnSpc>
                          <a:spcPts val="65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RECVC</a:t>
                      </a:r>
                      <a:r>
                        <a:rPr dirty="0" sz="550" spc="8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X0022C</a:t>
                      </a:r>
                      <a:r>
                        <a:rPr dirty="0" sz="550" spc="8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-1.</a:t>
                      </a:r>
                      <a:r>
                        <a:rPr dirty="0" sz="550" spc="8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20">
                          <a:latin typeface="Courier New"/>
                          <a:cs typeface="Courier New"/>
                        </a:rPr>
                        <a:t>.075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492759">
                        <a:lnSpc>
                          <a:spcPts val="65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0</a:t>
                      </a:r>
                      <a:r>
                        <a:rPr dirty="0" sz="550" spc="2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50">
                          <a:latin typeface="Courier New"/>
                          <a:cs typeface="Courier New"/>
                        </a:rPr>
                        <a:t>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</a:tr>
              <a:tr h="92075">
                <a:tc>
                  <a:txBody>
                    <a:bodyPr/>
                    <a:lstStyle/>
                    <a:p>
                      <a:pPr marL="20320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RECVA</a:t>
                      </a:r>
                      <a:r>
                        <a:rPr dirty="0" sz="550" spc="10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X0022A</a:t>
                      </a:r>
                      <a:r>
                        <a:rPr dirty="0" sz="550" spc="11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-</a:t>
                      </a:r>
                      <a:r>
                        <a:rPr dirty="0" sz="550" spc="-25">
                          <a:latin typeface="Courier New"/>
                          <a:cs typeface="Courier New"/>
                        </a:rPr>
                        <a:t>1.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19380">
                        <a:lnSpc>
                          <a:spcPts val="625"/>
                        </a:lnSpc>
                      </a:pPr>
                      <a:r>
                        <a:rPr dirty="0" sz="550" spc="-25">
                          <a:latin typeface="Courier New"/>
                          <a:cs typeface="Courier New"/>
                        </a:rPr>
                        <a:t>1)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492759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0</a:t>
                      </a:r>
                      <a:r>
                        <a:rPr dirty="0" sz="550" spc="2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50">
                          <a:latin typeface="Courier New"/>
                          <a:cs typeface="Courier New"/>
                        </a:rPr>
                        <a:t>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</a:tr>
              <a:tr h="86995">
                <a:tc>
                  <a:txBody>
                    <a:bodyPr/>
                    <a:lstStyle/>
                    <a:p>
                      <a:pPr marL="20320">
                        <a:lnSpc>
                          <a:spcPts val="590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RECVB</a:t>
                      </a:r>
                      <a:r>
                        <a:rPr dirty="0" sz="550" spc="10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X0022B</a:t>
                      </a:r>
                      <a:r>
                        <a:rPr dirty="0" sz="550" spc="11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-</a:t>
                      </a:r>
                      <a:r>
                        <a:rPr dirty="0" sz="550" spc="-25">
                          <a:latin typeface="Courier New"/>
                          <a:cs typeface="Courier New"/>
                        </a:rPr>
                        <a:t>1.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19380">
                        <a:lnSpc>
                          <a:spcPts val="590"/>
                        </a:lnSpc>
                      </a:pPr>
                      <a:r>
                        <a:rPr dirty="0" sz="550" spc="-25">
                          <a:latin typeface="Courier New"/>
                          <a:cs typeface="Courier New"/>
                        </a:rPr>
                        <a:t>1)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492759">
                        <a:lnSpc>
                          <a:spcPts val="590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0</a:t>
                      </a:r>
                      <a:r>
                        <a:rPr dirty="0" sz="550" spc="2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50">
                          <a:latin typeface="Courier New"/>
                          <a:cs typeface="Courier New"/>
                        </a:rPr>
                        <a:t>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</a:tr>
            </a:tbl>
          </a:graphicData>
        </a:graphic>
      </p:graphicFrame>
      <p:sp>
        <p:nvSpPr>
          <p:cNvPr id="16" name="object 16" descr=""/>
          <p:cNvSpPr txBox="1"/>
          <p:nvPr/>
        </p:nvSpPr>
        <p:spPr>
          <a:xfrm>
            <a:off x="976745" y="3997817"/>
            <a:ext cx="2948305" cy="210820"/>
          </a:xfrm>
          <a:prstGeom prst="rect">
            <a:avLst/>
          </a:prstGeom>
        </p:spPr>
        <p:txBody>
          <a:bodyPr wrap="square" lIns="0" tIns="2032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60"/>
              </a:spcBef>
            </a:pPr>
            <a:r>
              <a:rPr dirty="0" sz="550" spc="-10">
                <a:latin typeface="Courier New"/>
                <a:cs typeface="Courier New"/>
              </a:rPr>
              <a:t>/FUENTE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C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&lt;n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1&gt;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&lt;&gt;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&lt;Ampl.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&gt;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&lt;Freq.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&gt;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&lt;Fase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/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T0&gt;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&lt;A1&gt;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&lt;T1&gt;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&lt;TSTART&gt;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&lt;TSTOP&gt;</a:t>
            </a:r>
            <a:endParaRPr sz="550">
              <a:latin typeface="Courier New"/>
              <a:cs typeface="Courier New"/>
            </a:endParaRPr>
          </a:p>
        </p:txBody>
      </p:sp>
      <p:grpSp>
        <p:nvGrpSpPr>
          <p:cNvPr id="17" name="object 17" descr=""/>
          <p:cNvGrpSpPr/>
          <p:nvPr/>
        </p:nvGrpSpPr>
        <p:grpSpPr>
          <a:xfrm>
            <a:off x="368299" y="5006975"/>
            <a:ext cx="661035" cy="13335"/>
            <a:chOff x="368299" y="5006975"/>
            <a:chExt cx="661035" cy="13335"/>
          </a:xfrm>
        </p:grpSpPr>
        <p:sp>
          <p:nvSpPr>
            <p:cNvPr id="18" name="object 18" descr=""/>
            <p:cNvSpPr/>
            <p:nvPr/>
          </p:nvSpPr>
          <p:spPr>
            <a:xfrm>
              <a:off x="368299" y="5006975"/>
              <a:ext cx="661035" cy="6985"/>
            </a:xfrm>
            <a:custGeom>
              <a:avLst/>
              <a:gdLst/>
              <a:ahLst/>
              <a:cxnLst/>
              <a:rect l="l" t="t" r="r" b="b"/>
              <a:pathLst>
                <a:path w="661035" h="6985">
                  <a:moveTo>
                    <a:pt x="660792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660792" y="0"/>
                  </a:lnTo>
                  <a:lnTo>
                    <a:pt x="660792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 descr=""/>
            <p:cNvSpPr/>
            <p:nvPr/>
          </p:nvSpPr>
          <p:spPr>
            <a:xfrm>
              <a:off x="368287" y="5006974"/>
              <a:ext cx="661035" cy="13335"/>
            </a:xfrm>
            <a:custGeom>
              <a:avLst/>
              <a:gdLst/>
              <a:ahLst/>
              <a:cxnLst/>
              <a:rect l="l" t="t" r="r" b="b"/>
              <a:pathLst>
                <a:path w="661035" h="13335">
                  <a:moveTo>
                    <a:pt x="660793" y="0"/>
                  </a:moveTo>
                  <a:lnTo>
                    <a:pt x="654189" y="6616"/>
                  </a:lnTo>
                  <a:lnTo>
                    <a:pt x="0" y="6616"/>
                  </a:lnTo>
                  <a:lnTo>
                    <a:pt x="0" y="13220"/>
                  </a:lnTo>
                  <a:lnTo>
                    <a:pt x="654189" y="13220"/>
                  </a:lnTo>
                  <a:lnTo>
                    <a:pt x="660793" y="13220"/>
                  </a:lnTo>
                  <a:lnTo>
                    <a:pt x="660793" y="6616"/>
                  </a:lnTo>
                  <a:lnTo>
                    <a:pt x="660793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 descr=""/>
            <p:cNvSpPr/>
            <p:nvPr/>
          </p:nvSpPr>
          <p:spPr>
            <a:xfrm>
              <a:off x="368299" y="5006975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1" name="object 21" descr=""/>
          <p:cNvSpPr txBox="1"/>
          <p:nvPr/>
        </p:nvSpPr>
        <p:spPr>
          <a:xfrm>
            <a:off x="379347" y="5066981"/>
            <a:ext cx="64325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207</a:t>
            </a:r>
            <a:r>
              <a:rPr dirty="0" sz="800" spc="30" b="1">
                <a:latin typeface="Arial"/>
                <a:cs typeface="Arial"/>
              </a:rPr>
              <a:t> </a:t>
            </a:r>
            <a:r>
              <a:rPr dirty="0" sz="800" b="1">
                <a:latin typeface="Arial"/>
                <a:cs typeface="Arial"/>
              </a:rPr>
              <a:t>de</a:t>
            </a:r>
            <a:r>
              <a:rPr dirty="0" sz="800" spc="35" b="1">
                <a:latin typeface="Arial"/>
                <a:cs typeface="Arial"/>
              </a:rPr>
              <a:t> </a:t>
            </a:r>
            <a:r>
              <a:rPr dirty="0" sz="800" spc="-10" b="1">
                <a:latin typeface="Arial"/>
                <a:cs typeface="Arial"/>
              </a:rPr>
              <a:t>1189.</a:t>
            </a:r>
            <a:endParaRPr sz="800">
              <a:latin typeface="Arial"/>
              <a:cs typeface="Arial"/>
            </a:endParaRPr>
          </a:p>
        </p:txBody>
      </p:sp>
      <p:sp>
        <p:nvSpPr>
          <p:cNvPr id="36" name="object 36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37" name="object 37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167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22" name="object 22" descr=""/>
          <p:cNvSpPr txBox="1"/>
          <p:nvPr/>
        </p:nvSpPr>
        <p:spPr>
          <a:xfrm>
            <a:off x="4690401" y="5238787"/>
            <a:ext cx="995044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de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aplicación</a:t>
            </a:r>
            <a:endParaRPr sz="800">
              <a:latin typeface="Times New Roman"/>
              <a:cs typeface="Times New Roman"/>
            </a:endParaRPr>
          </a:p>
        </p:txBody>
      </p:sp>
      <p:graphicFrame>
        <p:nvGraphicFramePr>
          <p:cNvPr id="23" name="object 23" descr=""/>
          <p:cNvGraphicFramePr>
            <a:graphicFrameLocks noGrp="1"/>
          </p:cNvGraphicFramePr>
          <p:nvPr/>
        </p:nvGraphicFramePr>
        <p:xfrm>
          <a:off x="1220015" y="5686568"/>
          <a:ext cx="4380865" cy="74041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421890"/>
                <a:gridCol w="1543050"/>
                <a:gridCol w="339725"/>
              </a:tblGrid>
              <a:tr h="90170">
                <a:tc>
                  <a:txBody>
                    <a:bodyPr/>
                    <a:lstStyle/>
                    <a:p>
                      <a:pPr marL="20320">
                        <a:lnSpc>
                          <a:spcPts val="58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14X0012C</a:t>
                      </a:r>
                      <a:r>
                        <a:rPr dirty="0" sz="550" spc="9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0</a:t>
                      </a:r>
                      <a:r>
                        <a:rPr dirty="0" sz="550" spc="9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612300.</a:t>
                      </a:r>
                      <a:r>
                        <a:rPr dirty="0" sz="550" spc="10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25">
                          <a:latin typeface="Courier New"/>
                          <a:cs typeface="Courier New"/>
                        </a:rPr>
                        <a:t>50.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224154">
                        <a:lnSpc>
                          <a:spcPts val="58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-</a:t>
                      </a:r>
                      <a:r>
                        <a:rPr dirty="0" sz="550" spc="-25">
                          <a:latin typeface="Courier New"/>
                          <a:cs typeface="Courier New"/>
                        </a:rPr>
                        <a:t>1.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12700">
                        <a:lnSpc>
                          <a:spcPts val="585"/>
                        </a:lnSpc>
                      </a:pPr>
                      <a:r>
                        <a:rPr dirty="0" sz="550" spc="-25">
                          <a:latin typeface="Courier New"/>
                          <a:cs typeface="Courier New"/>
                        </a:rPr>
                        <a:t>1)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</a:tr>
              <a:tr h="95250">
                <a:tc>
                  <a:txBody>
                    <a:bodyPr/>
                    <a:lstStyle/>
                    <a:p>
                      <a:pPr marL="20320">
                        <a:lnSpc>
                          <a:spcPts val="65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14X0012A</a:t>
                      </a:r>
                      <a:r>
                        <a:rPr dirty="0" sz="550" spc="8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0</a:t>
                      </a:r>
                      <a:r>
                        <a:rPr dirty="0" sz="550" spc="9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612300.</a:t>
                      </a:r>
                      <a:r>
                        <a:rPr dirty="0" sz="550" spc="9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50.</a:t>
                      </a:r>
                      <a:r>
                        <a:rPr dirty="0" sz="550" spc="9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-</a:t>
                      </a:r>
                      <a:r>
                        <a:rPr dirty="0" sz="550" spc="-20">
                          <a:latin typeface="Courier New"/>
                          <a:cs typeface="Courier New"/>
                        </a:rPr>
                        <a:t>120.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224154">
                        <a:lnSpc>
                          <a:spcPts val="65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-</a:t>
                      </a:r>
                      <a:r>
                        <a:rPr dirty="0" sz="550" spc="-25">
                          <a:latin typeface="Courier New"/>
                          <a:cs typeface="Courier New"/>
                        </a:rPr>
                        <a:t>1.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12700">
                        <a:lnSpc>
                          <a:spcPts val="655"/>
                        </a:lnSpc>
                      </a:pPr>
                      <a:r>
                        <a:rPr dirty="0" sz="550" spc="-25">
                          <a:latin typeface="Courier New"/>
                          <a:cs typeface="Courier New"/>
                        </a:rPr>
                        <a:t>1)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</a:tr>
              <a:tr h="92075">
                <a:tc>
                  <a:txBody>
                    <a:bodyPr/>
                    <a:lstStyle/>
                    <a:p>
                      <a:pPr marL="20320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14X0012B</a:t>
                      </a:r>
                      <a:r>
                        <a:rPr dirty="0" sz="550" spc="8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0</a:t>
                      </a:r>
                      <a:r>
                        <a:rPr dirty="0" sz="550" spc="8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612300.</a:t>
                      </a:r>
                      <a:r>
                        <a:rPr dirty="0" sz="550" spc="9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50.</a:t>
                      </a:r>
                      <a:r>
                        <a:rPr dirty="0" sz="550" spc="8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20">
                          <a:latin typeface="Courier New"/>
                          <a:cs typeface="Courier New"/>
                        </a:rPr>
                        <a:t>120.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224154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-</a:t>
                      </a:r>
                      <a:r>
                        <a:rPr dirty="0" sz="550" spc="-25">
                          <a:latin typeface="Courier New"/>
                          <a:cs typeface="Courier New"/>
                        </a:rPr>
                        <a:t>1.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12700">
                        <a:lnSpc>
                          <a:spcPts val="625"/>
                        </a:lnSpc>
                      </a:pPr>
                      <a:r>
                        <a:rPr dirty="0" sz="550" spc="-25">
                          <a:latin typeface="Courier New"/>
                          <a:cs typeface="Courier New"/>
                        </a:rPr>
                        <a:t>1)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</a:tr>
              <a:tr h="95250">
                <a:tc>
                  <a:txBody>
                    <a:bodyPr/>
                    <a:lstStyle/>
                    <a:p>
                      <a:pPr marL="20320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14X0021C</a:t>
                      </a:r>
                      <a:r>
                        <a:rPr dirty="0" sz="550" spc="8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0</a:t>
                      </a:r>
                      <a:r>
                        <a:rPr dirty="0" sz="550" spc="8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612300.</a:t>
                      </a:r>
                      <a:r>
                        <a:rPr dirty="0" sz="550" spc="9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50.</a:t>
                      </a:r>
                      <a:r>
                        <a:rPr dirty="0" sz="550" spc="8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25">
                          <a:latin typeface="Courier New"/>
                          <a:cs typeface="Courier New"/>
                        </a:rPr>
                        <a:t>10.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224154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-</a:t>
                      </a:r>
                      <a:r>
                        <a:rPr dirty="0" sz="550" spc="-25">
                          <a:latin typeface="Courier New"/>
                          <a:cs typeface="Courier New"/>
                        </a:rPr>
                        <a:t>1.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12700">
                        <a:lnSpc>
                          <a:spcPts val="625"/>
                        </a:lnSpc>
                      </a:pPr>
                      <a:r>
                        <a:rPr dirty="0" sz="550" spc="-25">
                          <a:latin typeface="Courier New"/>
                          <a:cs typeface="Courier New"/>
                        </a:rPr>
                        <a:t>1)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</a:tr>
              <a:tr h="95250">
                <a:tc>
                  <a:txBody>
                    <a:bodyPr/>
                    <a:lstStyle/>
                    <a:p>
                      <a:pPr marL="20320">
                        <a:lnSpc>
                          <a:spcPts val="65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14X0021A</a:t>
                      </a:r>
                      <a:r>
                        <a:rPr dirty="0" sz="550" spc="8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0</a:t>
                      </a:r>
                      <a:r>
                        <a:rPr dirty="0" sz="550" spc="9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612300.</a:t>
                      </a:r>
                      <a:r>
                        <a:rPr dirty="0" sz="550" spc="9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50.</a:t>
                      </a:r>
                      <a:r>
                        <a:rPr dirty="0" sz="550" spc="9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-</a:t>
                      </a:r>
                      <a:r>
                        <a:rPr dirty="0" sz="550" spc="-20">
                          <a:latin typeface="Courier New"/>
                          <a:cs typeface="Courier New"/>
                        </a:rPr>
                        <a:t>110.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224154">
                        <a:lnSpc>
                          <a:spcPts val="65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-</a:t>
                      </a:r>
                      <a:r>
                        <a:rPr dirty="0" sz="550" spc="-25">
                          <a:latin typeface="Courier New"/>
                          <a:cs typeface="Courier New"/>
                        </a:rPr>
                        <a:t>1.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12700">
                        <a:lnSpc>
                          <a:spcPts val="655"/>
                        </a:lnSpc>
                      </a:pPr>
                      <a:r>
                        <a:rPr dirty="0" sz="550" spc="-25">
                          <a:latin typeface="Courier New"/>
                          <a:cs typeface="Courier New"/>
                        </a:rPr>
                        <a:t>1)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</a:tr>
              <a:tr h="272415">
                <a:tc>
                  <a:txBody>
                    <a:bodyPr/>
                    <a:lstStyle/>
                    <a:p>
                      <a:pPr marL="20320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14X0021B</a:t>
                      </a:r>
                      <a:r>
                        <a:rPr dirty="0" sz="550" spc="8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0</a:t>
                      </a:r>
                      <a:r>
                        <a:rPr dirty="0" sz="550" spc="8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612300.</a:t>
                      </a:r>
                      <a:r>
                        <a:rPr dirty="0" sz="550" spc="9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50.</a:t>
                      </a:r>
                      <a:r>
                        <a:rPr dirty="0" sz="550" spc="8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20">
                          <a:latin typeface="Courier New"/>
                          <a:cs typeface="Courier New"/>
                        </a:rPr>
                        <a:t>130.</a:t>
                      </a:r>
                      <a:endParaRPr sz="550">
                        <a:latin typeface="Courier New"/>
                        <a:cs typeface="Courier New"/>
                      </a:endParaRPr>
                    </a:p>
                    <a:p>
                      <a:pPr marL="20320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550" spc="-10">
                          <a:latin typeface="Courier New"/>
                          <a:cs typeface="Courier New"/>
                        </a:rPr>
                        <a:t>/INICIAL</a:t>
                      </a:r>
                      <a:endParaRPr sz="550">
                        <a:latin typeface="Courier New"/>
                        <a:cs typeface="Courier New"/>
                      </a:endParaRPr>
                    </a:p>
                    <a:p>
                      <a:pPr marL="20320">
                        <a:lnSpc>
                          <a:spcPts val="620"/>
                        </a:lnSpc>
                        <a:spcBef>
                          <a:spcPts val="70"/>
                        </a:spcBef>
                      </a:pPr>
                      <a:r>
                        <a:rPr dirty="0" sz="550" spc="-10">
                          <a:latin typeface="Courier New"/>
                          <a:cs typeface="Courier New"/>
                        </a:rPr>
                        <a:t>/SALIDA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224154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-</a:t>
                      </a:r>
                      <a:r>
                        <a:rPr dirty="0" sz="550" spc="-25">
                          <a:latin typeface="Courier New"/>
                          <a:cs typeface="Courier New"/>
                        </a:rPr>
                        <a:t>1.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12700">
                        <a:lnSpc>
                          <a:spcPts val="625"/>
                        </a:lnSpc>
                      </a:pPr>
                      <a:r>
                        <a:rPr dirty="0" sz="550" spc="-25">
                          <a:latin typeface="Courier New"/>
                          <a:cs typeface="Courier New"/>
                        </a:rPr>
                        <a:t>1)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</a:tr>
            </a:tbl>
          </a:graphicData>
        </a:graphic>
      </p:graphicFrame>
      <p:sp>
        <p:nvSpPr>
          <p:cNvPr id="24" name="object 24" descr=""/>
          <p:cNvSpPr txBox="1"/>
          <p:nvPr/>
        </p:nvSpPr>
        <p:spPr>
          <a:xfrm>
            <a:off x="1089080" y="6416320"/>
            <a:ext cx="5240020" cy="21888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51130" marR="3448050" indent="105410">
              <a:lnSpc>
                <a:spcPct val="110400"/>
              </a:lnSpc>
              <a:spcBef>
                <a:spcPts val="95"/>
              </a:spcBef>
            </a:pPr>
            <a:r>
              <a:rPr dirty="0" sz="550">
                <a:latin typeface="Courier New"/>
                <a:cs typeface="Courier New"/>
              </a:rPr>
              <a:t>SENDC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SENDA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SENDB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RECVC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RECVA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 spc="-20">
                <a:latin typeface="Courier New"/>
                <a:cs typeface="Courier New"/>
              </a:rPr>
              <a:t>RECVB </a:t>
            </a:r>
            <a:r>
              <a:rPr dirty="0" sz="550">
                <a:latin typeface="Courier New"/>
                <a:cs typeface="Courier New"/>
              </a:rPr>
              <a:t>RAMA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EN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BLANCO</a:t>
            </a:r>
            <a:endParaRPr sz="550">
              <a:latin typeface="Courier New"/>
              <a:cs typeface="Courier New"/>
            </a:endParaRPr>
          </a:p>
          <a:p>
            <a:pPr marL="151130">
              <a:lnSpc>
                <a:spcPct val="100000"/>
              </a:lnSpc>
              <a:spcBef>
                <a:spcPts val="65"/>
              </a:spcBef>
            </a:pPr>
            <a:r>
              <a:rPr dirty="0" sz="550">
                <a:latin typeface="Courier New"/>
                <a:cs typeface="Courier New"/>
              </a:rPr>
              <a:t>INTERRUPTOR</a:t>
            </a:r>
            <a:r>
              <a:rPr dirty="0" sz="550" spc="114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EN</a:t>
            </a:r>
            <a:r>
              <a:rPr dirty="0" sz="550" spc="114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BLANCO</a:t>
            </a:r>
            <a:endParaRPr sz="550">
              <a:latin typeface="Courier New"/>
              <a:cs typeface="Courier New"/>
            </a:endParaRPr>
          </a:p>
          <a:p>
            <a:pPr marL="151130" marR="4338955">
              <a:lnSpc>
                <a:spcPct val="112999"/>
              </a:lnSpc>
              <a:spcBef>
                <a:spcPts val="35"/>
              </a:spcBef>
            </a:pPr>
            <a:r>
              <a:rPr dirty="0" sz="550">
                <a:latin typeface="Courier New"/>
                <a:cs typeface="Courier New"/>
              </a:rPr>
              <a:t>FUENTE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EN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BLANCO </a:t>
            </a:r>
            <a:r>
              <a:rPr dirty="0" sz="550">
                <a:latin typeface="Courier New"/>
                <a:cs typeface="Courier New"/>
              </a:rPr>
              <a:t>INICIAL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EN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BLANCO </a:t>
            </a:r>
            <a:r>
              <a:rPr dirty="0" sz="550">
                <a:latin typeface="Courier New"/>
                <a:cs typeface="Courier New"/>
              </a:rPr>
              <a:t>SALIDA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EN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BLANCO </a:t>
            </a:r>
            <a:r>
              <a:rPr dirty="0" sz="550">
                <a:latin typeface="Courier New"/>
                <a:cs typeface="Courier New"/>
              </a:rPr>
              <a:t>PARCELA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EN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BLANCO</a:t>
            </a:r>
            <a:endParaRPr sz="550">
              <a:latin typeface="Courier New"/>
              <a:cs typeface="Courier New"/>
            </a:endParaRPr>
          </a:p>
          <a:p>
            <a:pPr marL="151130" marR="3858895">
              <a:lnSpc>
                <a:spcPct val="110400"/>
              </a:lnSpc>
            </a:pPr>
            <a:r>
              <a:rPr dirty="0" sz="550">
                <a:latin typeface="Courier New"/>
                <a:cs typeface="Courier New"/>
              </a:rPr>
              <a:t>COMIENCE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NUEVO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CASO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DATOS BLANCO</a:t>
            </a:r>
            <a:endParaRPr sz="55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550">
              <a:latin typeface="Courier New"/>
              <a:cs typeface="Courier New"/>
            </a:endParaRPr>
          </a:p>
          <a:p>
            <a:pPr marL="12700" marR="763270">
              <a:lnSpc>
                <a:spcPct val="113799"/>
              </a:lnSpc>
              <a:spcBef>
                <a:spcPts val="5"/>
              </a:spcBef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figura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6.5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resultados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simulación.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curva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superior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voltaje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tierra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recibiendo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final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Después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extinción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secundario,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carga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atrapada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oscilante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aparece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defectuosa,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características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compensadas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derivación.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azul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curva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(inferior)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corriente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defectuosa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durante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falla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adelante.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ts val="1090"/>
              </a:lnSpc>
              <a:spcBef>
                <a:spcPts val="5"/>
              </a:spcBef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figura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6.6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voltajes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registrados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corrientes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obtenidas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transitorio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alta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velocidad.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registrador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pruebas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falla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etapas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misma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750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kV.</a:t>
            </a:r>
            <a:endParaRPr sz="800">
              <a:latin typeface="Times New Roman"/>
              <a:cs typeface="Times New Roman"/>
            </a:endParaRPr>
          </a:p>
          <a:p>
            <a:pPr marL="131445" marR="4999990" indent="-33655">
              <a:lnSpc>
                <a:spcPct val="140900"/>
              </a:lnSpc>
              <a:spcBef>
                <a:spcPts val="335"/>
              </a:spcBef>
            </a:pPr>
            <a:r>
              <a:rPr dirty="0" sz="400" spc="-25">
                <a:latin typeface="Times New Roman"/>
                <a:cs typeface="Times New Roman"/>
              </a:rPr>
              <a:t>700</a:t>
            </a:r>
            <a:r>
              <a:rPr dirty="0" sz="400" spc="500">
                <a:latin typeface="Times New Roman"/>
                <a:cs typeface="Times New Roman"/>
              </a:rPr>
              <a:t> </a:t>
            </a:r>
            <a:r>
              <a:rPr dirty="0" sz="400" spc="-20">
                <a:latin typeface="Times New Roman"/>
                <a:cs typeface="Times New Roman"/>
              </a:rPr>
              <a:t>[kV]</a:t>
            </a:r>
            <a:endParaRPr sz="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400">
              <a:latin typeface="Times New Roman"/>
              <a:cs typeface="Times New Roman"/>
            </a:endParaRPr>
          </a:p>
          <a:p>
            <a:pPr marL="98425">
              <a:lnSpc>
                <a:spcPct val="100000"/>
              </a:lnSpc>
            </a:pPr>
            <a:r>
              <a:rPr dirty="0" sz="400" spc="-25">
                <a:latin typeface="Times New Roman"/>
                <a:cs typeface="Times New Roman"/>
              </a:rPr>
              <a:t>350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1320357" y="9401782"/>
            <a:ext cx="92075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 spc="-25">
                <a:latin typeface="Times New Roman"/>
                <a:cs typeface="Times New Roman"/>
              </a:rPr>
              <a:t>0.0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2185996" y="9401782"/>
            <a:ext cx="92075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 spc="-25">
                <a:latin typeface="Times New Roman"/>
                <a:cs typeface="Times New Roman"/>
              </a:rPr>
              <a:t>0.1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3058242" y="9401782"/>
            <a:ext cx="170815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>
                <a:latin typeface="Times New Roman"/>
                <a:cs typeface="Times New Roman"/>
              </a:rPr>
              <a:t>0.2</a:t>
            </a:r>
            <a:r>
              <a:rPr dirty="0" sz="400" spc="20">
                <a:latin typeface="Times New Roman"/>
                <a:cs typeface="Times New Roman"/>
              </a:rPr>
              <a:t> </a:t>
            </a:r>
            <a:r>
              <a:rPr dirty="0" sz="400" spc="-25">
                <a:latin typeface="Times New Roman"/>
                <a:cs typeface="Times New Roman"/>
              </a:rPr>
              <a:t>0.2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3917273" y="9401782"/>
            <a:ext cx="92075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 spc="-25">
                <a:latin typeface="Times New Roman"/>
                <a:cs typeface="Times New Roman"/>
              </a:rPr>
              <a:t>0,3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4782912" y="9401782"/>
            <a:ext cx="170815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>
                <a:latin typeface="Times New Roman"/>
                <a:cs typeface="Times New Roman"/>
              </a:rPr>
              <a:t>0.4</a:t>
            </a:r>
            <a:r>
              <a:rPr dirty="0" sz="400" spc="20">
                <a:latin typeface="Times New Roman"/>
                <a:cs typeface="Times New Roman"/>
              </a:rPr>
              <a:t> </a:t>
            </a:r>
            <a:r>
              <a:rPr dirty="0" sz="400" spc="-25">
                <a:latin typeface="Times New Roman"/>
                <a:cs typeface="Times New Roman"/>
              </a:rPr>
              <a:t>0.4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5648551" y="9401782"/>
            <a:ext cx="92075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 spc="-25">
                <a:latin typeface="Times New Roman"/>
                <a:cs typeface="Times New Roman"/>
              </a:rPr>
              <a:t>0,5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5351194" y="9421606"/>
            <a:ext cx="81280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 spc="-25">
                <a:latin typeface="Times New Roman"/>
                <a:cs typeface="Times New Roman"/>
              </a:rPr>
              <a:t>[s]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1148551" y="9315879"/>
            <a:ext cx="122555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>
                <a:latin typeface="Times New Roman"/>
                <a:cs typeface="Times New Roman"/>
              </a:rPr>
              <a:t>-</a:t>
            </a:r>
            <a:r>
              <a:rPr dirty="0" sz="400" spc="-25">
                <a:latin typeface="Times New Roman"/>
                <a:cs typeface="Times New Roman"/>
              </a:rPr>
              <a:t>700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1148551" y="9051562"/>
            <a:ext cx="122555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>
                <a:latin typeface="Times New Roman"/>
                <a:cs typeface="Times New Roman"/>
              </a:rPr>
              <a:t>-</a:t>
            </a:r>
            <a:r>
              <a:rPr dirty="0" sz="400" spc="-25">
                <a:latin typeface="Times New Roman"/>
                <a:cs typeface="Times New Roman"/>
              </a:rPr>
              <a:t>350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1260886" y="8780637"/>
            <a:ext cx="92075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>
                <a:latin typeface="Times New Roman"/>
                <a:cs typeface="Times New Roman"/>
              </a:rPr>
              <a:t>0</a:t>
            </a:r>
            <a:r>
              <a:rPr dirty="0" sz="400" spc="5">
                <a:latin typeface="Times New Roman"/>
                <a:cs typeface="Times New Roman"/>
              </a:rPr>
              <a:t> </a:t>
            </a:r>
            <a:r>
              <a:rPr dirty="0" sz="400" spc="-50">
                <a:latin typeface="Times New Roman"/>
                <a:cs typeface="Times New Roman"/>
              </a:rPr>
              <a:t>0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1102295" y="9527333"/>
            <a:ext cx="334010" cy="73025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32384">
              <a:lnSpc>
                <a:spcPct val="100000"/>
              </a:lnSpc>
              <a:spcBef>
                <a:spcPts val="114"/>
              </a:spcBef>
            </a:pPr>
            <a:r>
              <a:rPr dirty="0" sz="400" spc="-20">
                <a:latin typeface="Times New Roman"/>
                <a:cs typeface="Times New Roman"/>
              </a:rPr>
              <a:t>2000</a:t>
            </a:r>
            <a:endParaRPr sz="400">
              <a:latin typeface="Times New Roman"/>
              <a:cs typeface="Times New Roman"/>
            </a:endParaRPr>
          </a:p>
          <a:p>
            <a:pPr marL="170815">
              <a:lnSpc>
                <a:spcPct val="100000"/>
              </a:lnSpc>
              <a:spcBef>
                <a:spcPts val="350"/>
              </a:spcBef>
            </a:pPr>
            <a:r>
              <a:rPr dirty="0" sz="400" spc="-10">
                <a:latin typeface="Times New Roman"/>
                <a:cs typeface="Times New Roman"/>
              </a:rPr>
              <a:t>[UNA]</a:t>
            </a:r>
            <a:endParaRPr sz="400">
              <a:latin typeface="Times New Roman"/>
              <a:cs typeface="Times New Roman"/>
            </a:endParaRPr>
          </a:p>
          <a:p>
            <a:pPr marL="32384">
              <a:lnSpc>
                <a:spcPct val="100000"/>
              </a:lnSpc>
              <a:spcBef>
                <a:spcPts val="355"/>
              </a:spcBef>
            </a:pPr>
            <a:r>
              <a:rPr dirty="0" sz="400" spc="-20">
                <a:latin typeface="Times New Roman"/>
                <a:cs typeface="Times New Roman"/>
              </a:rPr>
              <a:t>1000</a:t>
            </a:r>
            <a:endParaRPr sz="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15"/>
              </a:spcBef>
            </a:pPr>
            <a:endParaRPr sz="400">
              <a:latin typeface="Times New Roman"/>
              <a:cs typeface="Times New Roman"/>
            </a:endParaRPr>
          </a:p>
          <a:p>
            <a:pPr marL="170815">
              <a:lnSpc>
                <a:spcPct val="100000"/>
              </a:lnSpc>
            </a:pPr>
            <a:r>
              <a:rPr dirty="0" sz="400">
                <a:latin typeface="Times New Roman"/>
                <a:cs typeface="Times New Roman"/>
              </a:rPr>
              <a:t>0</a:t>
            </a:r>
            <a:r>
              <a:rPr dirty="0" sz="400" spc="5">
                <a:latin typeface="Times New Roman"/>
                <a:cs typeface="Times New Roman"/>
              </a:rPr>
              <a:t> </a:t>
            </a:r>
            <a:r>
              <a:rPr dirty="0" sz="400" spc="-50">
                <a:latin typeface="Times New Roman"/>
                <a:cs typeface="Times New Roman"/>
              </a:rPr>
              <a:t>0</a:t>
            </a:r>
            <a:endParaRPr sz="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65"/>
              </a:spcBef>
            </a:pPr>
            <a:endParaRPr sz="4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400">
                <a:latin typeface="Times New Roman"/>
                <a:cs typeface="Times New Roman"/>
              </a:rPr>
              <a:t>-</a:t>
            </a:r>
            <a:r>
              <a:rPr dirty="0" sz="400" spc="-20">
                <a:latin typeface="Times New Roman"/>
                <a:cs typeface="Times New Roman"/>
              </a:rPr>
              <a:t>1000</a:t>
            </a:r>
            <a:endParaRPr sz="4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7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935015" y="165100"/>
            <a:ext cx="5226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5" name="object 5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678"/>
                  </a:lnTo>
                  <a:lnTo>
                    <a:pt x="142755" y="98678"/>
                  </a:lnTo>
                  <a:lnTo>
                    <a:pt x="136180" y="99986"/>
                  </a:lnTo>
                  <a:lnTo>
                    <a:pt x="104587" y="124182"/>
                  </a:lnTo>
                  <a:lnTo>
                    <a:pt x="98048" y="143385"/>
                  </a:lnTo>
                  <a:lnTo>
                    <a:pt x="98048" y="569274"/>
                  </a:lnTo>
                  <a:lnTo>
                    <a:pt x="117977" y="603718"/>
                  </a:lnTo>
                  <a:lnTo>
                    <a:pt x="142755" y="613981"/>
                  </a:lnTo>
                  <a:lnTo>
                    <a:pt x="1886711" y="613981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3981"/>
                  </a:moveTo>
                  <a:lnTo>
                    <a:pt x="1744971" y="613981"/>
                  </a:lnTo>
                  <a:lnTo>
                    <a:pt x="1751545" y="612673"/>
                  </a:lnTo>
                  <a:lnTo>
                    <a:pt x="1764174" y="607442"/>
                  </a:lnTo>
                  <a:lnTo>
                    <a:pt x="1788370" y="575849"/>
                  </a:lnTo>
                  <a:lnTo>
                    <a:pt x="1789678" y="569274"/>
                  </a:lnTo>
                  <a:lnTo>
                    <a:pt x="1789678" y="143385"/>
                  </a:lnTo>
                  <a:lnTo>
                    <a:pt x="1769748" y="108942"/>
                  </a:lnTo>
                  <a:lnTo>
                    <a:pt x="1744971" y="98678"/>
                  </a:lnTo>
                  <a:lnTo>
                    <a:pt x="1886711" y="98678"/>
                  </a:lnTo>
                  <a:lnTo>
                    <a:pt x="1886711" y="613981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932176" y="500451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1982" y="528634"/>
                  </a:moveTo>
                  <a:lnTo>
                    <a:pt x="52863" y="528634"/>
                  </a:lnTo>
                  <a:lnTo>
                    <a:pt x="49392" y="528502"/>
                  </a:lnTo>
                  <a:lnTo>
                    <a:pt x="13028" y="510462"/>
                  </a:lnTo>
                  <a:lnTo>
                    <a:pt x="0" y="479207"/>
                  </a:lnTo>
                  <a:lnTo>
                    <a:pt x="0" y="475770"/>
                  </a:lnTo>
                  <a:lnTo>
                    <a:pt x="0" y="49361"/>
                  </a:lnTo>
                  <a:lnTo>
                    <a:pt x="17937" y="12885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775"/>
                  </a:lnTo>
                  <a:lnTo>
                    <a:pt x="1704845" y="49361"/>
                  </a:lnTo>
                  <a:lnTo>
                    <a:pt x="1704845" y="479207"/>
                  </a:lnTo>
                  <a:lnTo>
                    <a:pt x="1686907" y="515418"/>
                  </a:lnTo>
                  <a:lnTo>
                    <a:pt x="1655453" y="528502"/>
                  </a:lnTo>
                  <a:lnTo>
                    <a:pt x="1651982" y="52863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171"/>
              <a:ext cx="145374" cy="145374"/>
            </a:xfrm>
            <a:prstGeom prst="rect">
              <a:avLst/>
            </a:prstGeom>
          </p:spPr>
        </p:pic>
      </p:grpSp>
      <p:sp>
        <p:nvSpPr>
          <p:cNvPr id="8" name="object 8" descr=""/>
          <p:cNvSpPr txBox="1"/>
          <p:nvPr/>
        </p:nvSpPr>
        <p:spPr>
          <a:xfrm>
            <a:off x="1890187" y="697902"/>
            <a:ext cx="3136900" cy="398145"/>
          </a:xfrm>
          <a:prstGeom prst="rect">
            <a:avLst/>
          </a:prstGeom>
        </p:spPr>
        <p:txBody>
          <a:bodyPr wrap="square" lIns="0" tIns="29209" rIns="0" bIns="0" rtlCol="0" vert="horz">
            <a:spAutoFit/>
          </a:bodyPr>
          <a:lstStyle/>
          <a:p>
            <a:pPr marL="307975">
              <a:lnSpc>
                <a:spcPct val="100000"/>
              </a:lnSpc>
              <a:spcBef>
                <a:spcPts val="229"/>
              </a:spcBef>
              <a:tabLst>
                <a:tab pos="1167130" algn="l"/>
                <a:tab pos="2039620" algn="l"/>
                <a:tab pos="2905125" algn="l"/>
              </a:tabLst>
            </a:pPr>
            <a:r>
              <a:rPr dirty="0" sz="400" spc="-25">
                <a:latin typeface="Times New Roman"/>
                <a:cs typeface="Times New Roman"/>
              </a:rPr>
              <a:t>0.1</a:t>
            </a:r>
            <a:r>
              <a:rPr dirty="0" sz="400">
                <a:latin typeface="Times New Roman"/>
                <a:cs typeface="Times New Roman"/>
              </a:rPr>
              <a:t>	0.2</a:t>
            </a:r>
            <a:r>
              <a:rPr dirty="0" sz="400" spc="20">
                <a:latin typeface="Times New Roman"/>
                <a:cs typeface="Times New Roman"/>
              </a:rPr>
              <a:t> </a:t>
            </a:r>
            <a:r>
              <a:rPr dirty="0" sz="400" spc="-25">
                <a:latin typeface="Times New Roman"/>
                <a:cs typeface="Times New Roman"/>
              </a:rPr>
              <a:t>0.2</a:t>
            </a:r>
            <a:r>
              <a:rPr dirty="0" sz="400">
                <a:latin typeface="Times New Roman"/>
                <a:cs typeface="Times New Roman"/>
              </a:rPr>
              <a:t>	</a:t>
            </a:r>
            <a:r>
              <a:rPr dirty="0" sz="400" spc="-25">
                <a:latin typeface="Times New Roman"/>
                <a:cs typeface="Times New Roman"/>
              </a:rPr>
              <a:t>0,3</a:t>
            </a:r>
            <a:r>
              <a:rPr dirty="0" sz="400">
                <a:latin typeface="Times New Roman"/>
                <a:cs typeface="Times New Roman"/>
              </a:rPr>
              <a:t>	0.4</a:t>
            </a:r>
            <a:r>
              <a:rPr dirty="0" sz="400" spc="10">
                <a:latin typeface="Times New Roman"/>
                <a:cs typeface="Times New Roman"/>
              </a:rPr>
              <a:t> </a:t>
            </a:r>
            <a:r>
              <a:rPr dirty="0" sz="400" spc="-25">
                <a:latin typeface="Times New Roman"/>
                <a:cs typeface="Times New Roman"/>
              </a:rPr>
              <a:t>0.4</a:t>
            </a:r>
            <a:endParaRPr sz="400">
              <a:latin typeface="Times New Roman"/>
              <a:cs typeface="Times New Roman"/>
            </a:endParaRPr>
          </a:p>
          <a:p>
            <a:pPr marL="50800" marR="43180" indent="39370">
              <a:lnSpc>
                <a:spcPct val="113799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6.5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Transitorios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falla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SLG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45">
                <a:latin typeface="Times New Roman"/>
                <a:cs typeface="Times New Roman"/>
              </a:rPr>
              <a:t>y</a:t>
            </a:r>
            <a:r>
              <a:rPr dirty="0" baseline="13888" sz="900" spc="-217">
                <a:latin typeface="Arial MT"/>
                <a:cs typeface="Arial MT"/>
              </a:rPr>
              <a:t>Tr</a:t>
            </a:r>
            <a:r>
              <a:rPr dirty="0" sz="800" spc="-145">
                <a:latin typeface="Times New Roman"/>
                <a:cs typeface="Times New Roman"/>
              </a:rPr>
              <a:t>b</a:t>
            </a:r>
            <a:r>
              <a:rPr dirty="0" baseline="13888" sz="900" spc="-217">
                <a:latin typeface="Arial MT"/>
                <a:cs typeface="Arial MT"/>
              </a:rPr>
              <a:t>a</a:t>
            </a:r>
            <a:r>
              <a:rPr dirty="0" sz="800" spc="-145">
                <a:latin typeface="Times New Roman"/>
                <a:cs typeface="Times New Roman"/>
              </a:rPr>
              <a:t>o</a:t>
            </a:r>
            <a:r>
              <a:rPr dirty="0" baseline="13888" sz="900" spc="-217">
                <a:latin typeface="Arial MT"/>
                <a:cs typeface="Arial MT"/>
              </a:rPr>
              <a:t>d</a:t>
            </a:r>
            <a:r>
              <a:rPr dirty="0" sz="800" spc="-145">
                <a:latin typeface="Times New Roman"/>
                <a:cs typeface="Times New Roman"/>
              </a:rPr>
              <a:t>r</a:t>
            </a:r>
            <a:r>
              <a:rPr dirty="0" baseline="13888" sz="900" spc="-217">
                <a:latin typeface="Arial MT"/>
                <a:cs typeface="Arial MT"/>
              </a:rPr>
              <a:t>u</a:t>
            </a:r>
            <a:r>
              <a:rPr dirty="0" sz="800" spc="-145">
                <a:latin typeface="Times New Roman"/>
                <a:cs typeface="Times New Roman"/>
              </a:rPr>
              <a:t>r</a:t>
            </a:r>
            <a:r>
              <a:rPr dirty="0" baseline="13888" sz="900" spc="-217">
                <a:latin typeface="Arial MT"/>
                <a:cs typeface="Arial MT"/>
              </a:rPr>
              <a:t>c</a:t>
            </a:r>
            <a:r>
              <a:rPr dirty="0" sz="800" spc="-145">
                <a:latin typeface="Times New Roman"/>
                <a:cs typeface="Times New Roman"/>
              </a:rPr>
              <a:t>a</a:t>
            </a:r>
            <a:r>
              <a:rPr dirty="0" baseline="13888" sz="900" spc="-217">
                <a:latin typeface="Arial MT"/>
                <a:cs typeface="Arial MT"/>
              </a:rPr>
              <a:t>ie</a:t>
            </a:r>
            <a:r>
              <a:rPr dirty="0" sz="800" spc="-145">
                <a:latin typeface="Times New Roman"/>
                <a:cs typeface="Times New Roman"/>
              </a:rPr>
              <a:t>d</a:t>
            </a:r>
            <a:r>
              <a:rPr dirty="0" baseline="13888" sz="900" spc="-217">
                <a:latin typeface="Arial MT"/>
                <a:cs typeface="Arial MT"/>
              </a:rPr>
              <a:t>n</a:t>
            </a:r>
            <a:r>
              <a:rPr dirty="0" sz="800" spc="-145">
                <a:latin typeface="Times New Roman"/>
                <a:cs typeface="Times New Roman"/>
              </a:rPr>
              <a:t>o</a:t>
            </a:r>
            <a:r>
              <a:rPr dirty="0" baseline="13888" sz="900" spc="-217">
                <a:latin typeface="Arial MT"/>
                <a:cs typeface="Arial MT"/>
              </a:rPr>
              <a:t>do</a:t>
            </a:r>
            <a:r>
              <a:rPr dirty="0" sz="800" spc="-145">
                <a:latin typeface="Times New Roman"/>
                <a:cs typeface="Times New Roman"/>
              </a:rPr>
              <a:t>d</a:t>
            </a:r>
            <a:r>
              <a:rPr dirty="0" baseline="13888" sz="900" spc="-217">
                <a:latin typeface="Arial MT"/>
                <a:cs typeface="Arial MT"/>
              </a:rPr>
              <a:t>.</a:t>
            </a:r>
            <a:r>
              <a:rPr dirty="0" sz="800" spc="-145">
                <a:latin typeface="Times New Roman"/>
                <a:cs typeface="Times New Roman"/>
              </a:rPr>
              <a:t>e</a:t>
            </a:r>
            <a:r>
              <a:rPr dirty="0" baseline="13888" sz="900" spc="-217">
                <a:latin typeface="Arial MT"/>
                <a:cs typeface="Arial MT"/>
              </a:rPr>
              <a:t>..</a:t>
            </a:r>
            <a:r>
              <a:rPr dirty="0" baseline="13888" sz="900" spc="44">
                <a:latin typeface="Arial MT"/>
                <a:cs typeface="Arial MT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fallas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(simulación).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curva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superior: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tensión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tierra,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curva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inferior: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corriente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línea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089080" y="2807153"/>
            <a:ext cx="65786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Times New Roman"/>
                <a:cs typeface="Times New Roman"/>
              </a:rPr>
              <a:t>ATPDraw</a:t>
            </a:r>
            <a:r>
              <a:rPr dirty="0" sz="550" spc="30">
                <a:latin typeface="Times New Roman"/>
                <a:cs typeface="Times New Roman"/>
              </a:rPr>
              <a:t> </a:t>
            </a:r>
            <a:r>
              <a:rPr dirty="0" sz="550">
                <a:latin typeface="Times New Roman"/>
                <a:cs typeface="Times New Roman"/>
              </a:rPr>
              <a:t>versión</a:t>
            </a:r>
            <a:r>
              <a:rPr dirty="0" sz="550" spc="30">
                <a:latin typeface="Times New Roman"/>
                <a:cs typeface="Times New Roman"/>
              </a:rPr>
              <a:t> </a:t>
            </a:r>
            <a:r>
              <a:rPr dirty="0" sz="550" spc="-25">
                <a:latin typeface="Times New Roman"/>
                <a:cs typeface="Times New Roman"/>
              </a:rPr>
              <a:t>5.6</a:t>
            </a:r>
            <a:endParaRPr sz="55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5595687" y="2780720"/>
            <a:ext cx="1841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207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320357" y="712439"/>
            <a:ext cx="92075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 spc="-25">
                <a:latin typeface="Times New Roman"/>
                <a:cs typeface="Times New Roman"/>
              </a:rPr>
              <a:t>0.0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5648551" y="712439"/>
            <a:ext cx="92075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 spc="-25">
                <a:latin typeface="Times New Roman"/>
                <a:cs typeface="Times New Roman"/>
              </a:rPr>
              <a:t>0,5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5344586" y="732263"/>
            <a:ext cx="81280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 spc="-25">
                <a:latin typeface="Times New Roman"/>
                <a:cs typeface="Times New Roman"/>
              </a:rPr>
              <a:t>[s]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1102295" y="421690"/>
            <a:ext cx="149225" cy="30035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>
                <a:latin typeface="Times New Roman"/>
                <a:cs typeface="Times New Roman"/>
              </a:rPr>
              <a:t>-</a:t>
            </a:r>
            <a:r>
              <a:rPr dirty="0" sz="400" spc="-20">
                <a:latin typeface="Times New Roman"/>
                <a:cs typeface="Times New Roman"/>
              </a:rPr>
              <a:t>2000</a:t>
            </a:r>
            <a:endParaRPr sz="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65"/>
              </a:spcBef>
            </a:pPr>
            <a:endParaRPr sz="4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400">
                <a:latin typeface="Times New Roman"/>
                <a:cs typeface="Times New Roman"/>
              </a:rPr>
              <a:t>-</a:t>
            </a:r>
            <a:r>
              <a:rPr dirty="0" sz="400" spc="-20">
                <a:latin typeface="Times New Roman"/>
                <a:cs typeface="Times New Roman"/>
              </a:rPr>
              <a:t>3000</a:t>
            </a:r>
            <a:endParaRPr sz="400">
              <a:latin typeface="Times New Roman"/>
              <a:cs typeface="Times New Roman"/>
            </a:endParaRPr>
          </a:p>
        </p:txBody>
      </p:sp>
      <p:grpSp>
        <p:nvGrpSpPr>
          <p:cNvPr id="15" name="object 15" descr=""/>
          <p:cNvGrpSpPr/>
          <p:nvPr/>
        </p:nvGrpSpPr>
        <p:grpSpPr>
          <a:xfrm>
            <a:off x="368299" y="3388116"/>
            <a:ext cx="502284" cy="13335"/>
            <a:chOff x="368299" y="3388116"/>
            <a:chExt cx="502284" cy="13335"/>
          </a:xfrm>
        </p:grpSpPr>
        <p:sp>
          <p:nvSpPr>
            <p:cNvPr id="16" name="object 16" descr=""/>
            <p:cNvSpPr/>
            <p:nvPr/>
          </p:nvSpPr>
          <p:spPr>
            <a:xfrm>
              <a:off x="368299" y="3388116"/>
              <a:ext cx="502284" cy="6985"/>
            </a:xfrm>
            <a:custGeom>
              <a:avLst/>
              <a:gdLst/>
              <a:ahLst/>
              <a:cxnLst/>
              <a:rect l="l" t="t" r="r" b="b"/>
              <a:pathLst>
                <a:path w="502284" h="6985">
                  <a:moveTo>
                    <a:pt x="502202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502202" y="0"/>
                  </a:lnTo>
                  <a:lnTo>
                    <a:pt x="502202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 descr=""/>
            <p:cNvSpPr/>
            <p:nvPr/>
          </p:nvSpPr>
          <p:spPr>
            <a:xfrm>
              <a:off x="368287" y="3388118"/>
              <a:ext cx="502284" cy="13335"/>
            </a:xfrm>
            <a:custGeom>
              <a:avLst/>
              <a:gdLst/>
              <a:ahLst/>
              <a:cxnLst/>
              <a:rect l="l" t="t" r="r" b="b"/>
              <a:pathLst>
                <a:path w="502284" h="13335">
                  <a:moveTo>
                    <a:pt x="502208" y="0"/>
                  </a:moveTo>
                  <a:lnTo>
                    <a:pt x="495604" y="6604"/>
                  </a:lnTo>
                  <a:lnTo>
                    <a:pt x="0" y="6604"/>
                  </a:lnTo>
                  <a:lnTo>
                    <a:pt x="0" y="13220"/>
                  </a:lnTo>
                  <a:lnTo>
                    <a:pt x="495604" y="13220"/>
                  </a:lnTo>
                  <a:lnTo>
                    <a:pt x="502208" y="13220"/>
                  </a:lnTo>
                  <a:lnTo>
                    <a:pt x="502208" y="6604"/>
                  </a:lnTo>
                  <a:lnTo>
                    <a:pt x="502208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 descr=""/>
            <p:cNvSpPr/>
            <p:nvPr/>
          </p:nvSpPr>
          <p:spPr>
            <a:xfrm>
              <a:off x="368299" y="3388116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9" name="object 19" descr=""/>
          <p:cNvSpPr txBox="1"/>
          <p:nvPr/>
        </p:nvSpPr>
        <p:spPr>
          <a:xfrm>
            <a:off x="379553" y="3448122"/>
            <a:ext cx="48450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Page</a:t>
            </a:r>
            <a:r>
              <a:rPr dirty="0" sz="800" spc="6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208</a:t>
            </a:r>
            <a:endParaRPr sz="800">
              <a:latin typeface="Arial"/>
              <a:cs typeface="Arial"/>
            </a:endParaRPr>
          </a:p>
        </p:txBody>
      </p:sp>
      <p:sp>
        <p:nvSpPr>
          <p:cNvPr id="22" name="object 22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23" name="object 23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167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20" name="object 20" descr=""/>
          <p:cNvSpPr txBox="1"/>
          <p:nvPr/>
        </p:nvSpPr>
        <p:spPr>
          <a:xfrm>
            <a:off x="4432692" y="3619928"/>
            <a:ext cx="995044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de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aplicación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831370" y="6548563"/>
            <a:ext cx="5513070" cy="169100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 marR="688340">
              <a:lnSpc>
                <a:spcPct val="113799"/>
              </a:lnSpc>
              <a:spcBef>
                <a:spcPts val="9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6.6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Fallas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SLG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transitorios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eliminación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fallas.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Corrientes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voltajes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registrados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etapa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prueba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falla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registrador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perturbaciones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frecuencia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muestreo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variable.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2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 b="1">
                <a:latin typeface="Times New Roman"/>
                <a:cs typeface="Times New Roman"/>
              </a:rPr>
              <a:t>6.2</a:t>
            </a:r>
            <a:r>
              <a:rPr dirty="0" sz="800" spc="6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Estudio</a:t>
            </a:r>
            <a:r>
              <a:rPr dirty="0" sz="800" spc="6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</a:t>
            </a:r>
            <a:r>
              <a:rPr dirty="0" sz="800" spc="6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sobretensión</a:t>
            </a:r>
            <a:r>
              <a:rPr dirty="0" sz="800" spc="6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</a:t>
            </a:r>
            <a:r>
              <a:rPr dirty="0" sz="800" spc="6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rayos</a:t>
            </a:r>
            <a:r>
              <a:rPr dirty="0" sz="800" spc="6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en</a:t>
            </a:r>
            <a:r>
              <a:rPr dirty="0" sz="800" spc="6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una</a:t>
            </a:r>
            <a:r>
              <a:rPr dirty="0" sz="800" spc="6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subestación</a:t>
            </a:r>
            <a:r>
              <a:rPr dirty="0" sz="800" spc="6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</a:t>
            </a:r>
            <a:r>
              <a:rPr dirty="0" sz="800" spc="6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400</a:t>
            </a:r>
            <a:r>
              <a:rPr dirty="0" sz="800" spc="6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kV</a:t>
            </a:r>
            <a:r>
              <a:rPr dirty="0" sz="800" spc="65" b="1">
                <a:latin typeface="Times New Roman"/>
                <a:cs typeface="Times New Roman"/>
              </a:rPr>
              <a:t> </a:t>
            </a:r>
            <a:r>
              <a:rPr dirty="0" sz="800" spc="-10" i="1">
                <a:latin typeface="Times New Roman"/>
                <a:cs typeface="Times New Roman"/>
              </a:rPr>
              <a:t>(Exa_9.adp)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860"/>
              </a:spcBef>
            </a:pP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ejemplo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demuestra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estudio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protección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rayos.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línea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diagrama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subestación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400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kV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investigada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dibuja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figura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6.7.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números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escritos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superior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secciones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autobús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longitud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metros.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incidente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simulado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retroceso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monofásico.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descargas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eléctricas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causadas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rayo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estructura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torre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900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subestación.</a:t>
            </a:r>
            <a:endParaRPr sz="800">
              <a:latin typeface="Times New Roman"/>
              <a:cs typeface="Times New Roman"/>
            </a:endParaRPr>
          </a:p>
          <a:p>
            <a:pPr marL="12700" marR="802005">
              <a:lnSpc>
                <a:spcPct val="113799"/>
              </a:lnSpc>
              <a:spcBef>
                <a:spcPts val="50"/>
              </a:spcBef>
            </a:pP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eligieron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parámetros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rayos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severos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amplitud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120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kA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tiempos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frente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4/50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μs.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casos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investigados,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Line1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Line2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conectados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bus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transformador.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los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transformador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protegido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descargadores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SiC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convencionales.</a:t>
            </a:r>
            <a:endParaRPr sz="8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7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935015" y="165100"/>
            <a:ext cx="5226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5" name="object 5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488"/>
                  </a:lnTo>
                  <a:lnTo>
                    <a:pt x="142755" y="98488"/>
                  </a:lnTo>
                  <a:lnTo>
                    <a:pt x="136180" y="99796"/>
                  </a:lnTo>
                  <a:lnTo>
                    <a:pt x="104587" y="123991"/>
                  </a:lnTo>
                  <a:lnTo>
                    <a:pt x="98048" y="143195"/>
                  </a:lnTo>
                  <a:lnTo>
                    <a:pt x="98048" y="569274"/>
                  </a:lnTo>
                  <a:lnTo>
                    <a:pt x="117977" y="603718"/>
                  </a:lnTo>
                  <a:lnTo>
                    <a:pt x="142755" y="613981"/>
                  </a:lnTo>
                  <a:lnTo>
                    <a:pt x="1886711" y="613981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3981"/>
                  </a:moveTo>
                  <a:lnTo>
                    <a:pt x="1744971" y="613981"/>
                  </a:lnTo>
                  <a:lnTo>
                    <a:pt x="1751545" y="612673"/>
                  </a:lnTo>
                  <a:lnTo>
                    <a:pt x="1764174" y="607442"/>
                  </a:lnTo>
                  <a:lnTo>
                    <a:pt x="1788370" y="575849"/>
                  </a:lnTo>
                  <a:lnTo>
                    <a:pt x="1789678" y="569274"/>
                  </a:lnTo>
                  <a:lnTo>
                    <a:pt x="1789678" y="143195"/>
                  </a:lnTo>
                  <a:lnTo>
                    <a:pt x="1769748" y="108751"/>
                  </a:lnTo>
                  <a:lnTo>
                    <a:pt x="1744971" y="98488"/>
                  </a:lnTo>
                  <a:lnTo>
                    <a:pt x="1886711" y="98488"/>
                  </a:lnTo>
                  <a:lnTo>
                    <a:pt x="1886711" y="613981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932176" y="500321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1982" y="528634"/>
                  </a:moveTo>
                  <a:lnTo>
                    <a:pt x="52863" y="528634"/>
                  </a:lnTo>
                  <a:lnTo>
                    <a:pt x="49392" y="528502"/>
                  </a:lnTo>
                  <a:lnTo>
                    <a:pt x="13028" y="510660"/>
                  </a:lnTo>
                  <a:lnTo>
                    <a:pt x="0" y="479207"/>
                  </a:lnTo>
                  <a:lnTo>
                    <a:pt x="0" y="475770"/>
                  </a:lnTo>
                  <a:lnTo>
                    <a:pt x="0" y="49361"/>
                  </a:lnTo>
                  <a:lnTo>
                    <a:pt x="17937" y="12885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58890" y="330"/>
                  </a:lnTo>
                  <a:lnTo>
                    <a:pt x="1662295" y="1057"/>
                  </a:lnTo>
                  <a:lnTo>
                    <a:pt x="1665699" y="1519"/>
                  </a:lnTo>
                  <a:lnTo>
                    <a:pt x="1697864" y="26101"/>
                  </a:lnTo>
                  <a:lnTo>
                    <a:pt x="1704845" y="49361"/>
                  </a:lnTo>
                  <a:lnTo>
                    <a:pt x="1704845" y="479207"/>
                  </a:lnTo>
                  <a:lnTo>
                    <a:pt x="1686907" y="515550"/>
                  </a:lnTo>
                  <a:lnTo>
                    <a:pt x="1655453" y="528502"/>
                  </a:lnTo>
                  <a:lnTo>
                    <a:pt x="1651982" y="52863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5980"/>
              <a:ext cx="145374" cy="145374"/>
            </a:xfrm>
            <a:prstGeom prst="rect">
              <a:avLst/>
            </a:prstGeom>
          </p:spPr>
        </p:pic>
      </p:grpSp>
      <p:sp>
        <p:nvSpPr>
          <p:cNvPr id="8" name="object 8" descr=""/>
          <p:cNvSpPr txBox="1"/>
          <p:nvPr/>
        </p:nvSpPr>
        <p:spPr>
          <a:xfrm>
            <a:off x="3519868" y="811428"/>
            <a:ext cx="52959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10">
                <a:latin typeface="Arial MT"/>
                <a:cs typeface="Arial MT"/>
              </a:rPr>
              <a:t>Traduciendo...</a:t>
            </a:r>
            <a:endParaRPr sz="600">
              <a:latin typeface="Arial MT"/>
              <a:cs typeface="Arial MT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831370" y="1161649"/>
            <a:ext cx="1841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208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4697009" y="1188080"/>
            <a:ext cx="65786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Times New Roman"/>
                <a:cs typeface="Times New Roman"/>
              </a:rPr>
              <a:t>ATPDraw</a:t>
            </a:r>
            <a:r>
              <a:rPr dirty="0" sz="550" spc="30">
                <a:latin typeface="Times New Roman"/>
                <a:cs typeface="Times New Roman"/>
              </a:rPr>
              <a:t> </a:t>
            </a:r>
            <a:r>
              <a:rPr dirty="0" sz="550">
                <a:latin typeface="Times New Roman"/>
                <a:cs typeface="Times New Roman"/>
              </a:rPr>
              <a:t>versión</a:t>
            </a:r>
            <a:r>
              <a:rPr dirty="0" sz="550" spc="30">
                <a:latin typeface="Times New Roman"/>
                <a:cs typeface="Times New Roman"/>
              </a:rPr>
              <a:t> </a:t>
            </a:r>
            <a:r>
              <a:rPr dirty="0" sz="550" spc="-25">
                <a:latin typeface="Times New Roman"/>
                <a:cs typeface="Times New Roman"/>
              </a:rPr>
              <a:t>5.6</a:t>
            </a:r>
            <a:endParaRPr sz="550">
              <a:latin typeface="Times New Roman"/>
              <a:cs typeface="Times New Roman"/>
            </a:endParaRPr>
          </a:p>
        </p:txBody>
      </p:sp>
      <p:grpSp>
        <p:nvGrpSpPr>
          <p:cNvPr id="11" name="object 11" descr=""/>
          <p:cNvGrpSpPr/>
          <p:nvPr/>
        </p:nvGrpSpPr>
        <p:grpSpPr>
          <a:xfrm>
            <a:off x="368299" y="1769044"/>
            <a:ext cx="594995" cy="13335"/>
            <a:chOff x="368299" y="1769044"/>
            <a:chExt cx="594995" cy="13335"/>
          </a:xfrm>
        </p:grpSpPr>
        <p:sp>
          <p:nvSpPr>
            <p:cNvPr id="12" name="object 12" descr=""/>
            <p:cNvSpPr/>
            <p:nvPr/>
          </p:nvSpPr>
          <p:spPr>
            <a:xfrm>
              <a:off x="368299" y="1769044"/>
              <a:ext cx="594995" cy="6985"/>
            </a:xfrm>
            <a:custGeom>
              <a:avLst/>
              <a:gdLst/>
              <a:ahLst/>
              <a:cxnLst/>
              <a:rect l="l" t="t" r="r" b="b"/>
              <a:pathLst>
                <a:path w="594994" h="6985">
                  <a:moveTo>
                    <a:pt x="594713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594713" y="0"/>
                  </a:lnTo>
                  <a:lnTo>
                    <a:pt x="594713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368287" y="1769045"/>
              <a:ext cx="594995" cy="13335"/>
            </a:xfrm>
            <a:custGeom>
              <a:avLst/>
              <a:gdLst/>
              <a:ahLst/>
              <a:cxnLst/>
              <a:rect l="l" t="t" r="r" b="b"/>
              <a:pathLst>
                <a:path w="594994" h="13335">
                  <a:moveTo>
                    <a:pt x="594715" y="0"/>
                  </a:moveTo>
                  <a:lnTo>
                    <a:pt x="588111" y="6604"/>
                  </a:lnTo>
                  <a:lnTo>
                    <a:pt x="0" y="6604"/>
                  </a:lnTo>
                  <a:lnTo>
                    <a:pt x="0" y="13220"/>
                  </a:lnTo>
                  <a:lnTo>
                    <a:pt x="588111" y="13220"/>
                  </a:lnTo>
                  <a:lnTo>
                    <a:pt x="594715" y="13220"/>
                  </a:lnTo>
                  <a:lnTo>
                    <a:pt x="594715" y="6604"/>
                  </a:lnTo>
                  <a:lnTo>
                    <a:pt x="594715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368299" y="1769044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graphicFrame>
        <p:nvGraphicFramePr>
          <p:cNvPr id="15" name="object 15" descr=""/>
          <p:cNvGraphicFramePr>
            <a:graphicFrameLocks noGrp="1"/>
          </p:cNvGraphicFramePr>
          <p:nvPr/>
        </p:nvGraphicFramePr>
        <p:xfrm>
          <a:off x="368299" y="1775652"/>
          <a:ext cx="5401945" cy="83439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986280"/>
                <a:gridCol w="455930"/>
                <a:gridCol w="2882899"/>
              </a:tblGrid>
              <a:tr h="221615">
                <a:tc>
                  <a:txBody>
                    <a:bodyPr/>
                    <a:lstStyle/>
                    <a:p>
                      <a:pPr marL="22225">
                        <a:lnSpc>
                          <a:spcPct val="100000"/>
                        </a:lnSpc>
                        <a:spcBef>
                          <a:spcPts val="550"/>
                        </a:spcBef>
                      </a:pPr>
                      <a:r>
                        <a:rPr dirty="0" sz="800" b="1">
                          <a:latin typeface="Arial"/>
                          <a:cs typeface="Arial"/>
                        </a:rPr>
                        <a:t>Página</a:t>
                      </a:r>
                      <a:r>
                        <a:rPr dirty="0" sz="800" spc="80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 b="1">
                          <a:latin typeface="Arial"/>
                          <a:cs typeface="Arial"/>
                        </a:rPr>
                        <a:t>209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985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971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892300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dirty="0" sz="800" b="1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Manual</a:t>
                      </a:r>
                      <a:r>
                        <a:rPr dirty="0" sz="800" spc="60" b="1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800" b="1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de</a:t>
                      </a:r>
                      <a:r>
                        <a:rPr dirty="0" sz="800" spc="60" b="1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800" spc="-10" b="1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aplicación</a:t>
                      </a: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20320"/>
                </a:tc>
              </a:tr>
              <a:tr h="2343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5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370"/>
                        </a:spcBef>
                      </a:pPr>
                      <a:endParaRPr sz="350">
                        <a:latin typeface="Times New Roman"/>
                        <a:cs typeface="Times New Roman"/>
                      </a:endParaRPr>
                    </a:p>
                    <a:p>
                      <a:pPr algn="r" marR="13335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350">
                          <a:latin typeface="Times New Roman"/>
                          <a:cs typeface="Times New Roman"/>
                        </a:rPr>
                        <a:t>LÍNEA</a:t>
                      </a:r>
                      <a:r>
                        <a:rPr dirty="0" sz="350" spc="5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350" spc="-50">
                          <a:latin typeface="Times New Roman"/>
                          <a:cs typeface="Times New Roman"/>
                        </a:rPr>
                        <a:t>1</a:t>
                      </a:r>
                      <a:endParaRPr sz="3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5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370"/>
                        </a:spcBef>
                      </a:pPr>
                      <a:endParaRPr sz="350">
                        <a:latin typeface="Times New Roman"/>
                        <a:cs typeface="Times New Roman"/>
                      </a:endParaRPr>
                    </a:p>
                    <a:p>
                      <a:pPr algn="r" marR="13335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350">
                          <a:latin typeface="Times New Roman"/>
                          <a:cs typeface="Times New Roman"/>
                        </a:rPr>
                        <a:t>LÍNEA</a:t>
                      </a:r>
                      <a:r>
                        <a:rPr dirty="0" sz="350" spc="5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350" spc="-50">
                          <a:latin typeface="Times New Roman"/>
                          <a:cs typeface="Times New Roman"/>
                        </a:rPr>
                        <a:t>2</a:t>
                      </a:r>
                      <a:endParaRPr sz="3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5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370"/>
                        </a:spcBef>
                      </a:pPr>
                      <a:endParaRPr sz="350">
                        <a:latin typeface="Times New Roman"/>
                        <a:cs typeface="Times New Roman"/>
                      </a:endParaRPr>
                    </a:p>
                    <a:p>
                      <a:pPr marL="14097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350">
                          <a:latin typeface="Times New Roman"/>
                          <a:cs typeface="Times New Roman"/>
                        </a:rPr>
                        <a:t>LÍNEA</a:t>
                      </a:r>
                      <a:r>
                        <a:rPr dirty="0" sz="350" spc="5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350" spc="-50">
                          <a:latin typeface="Times New Roman"/>
                          <a:cs typeface="Times New Roman"/>
                        </a:rPr>
                        <a:t>3</a:t>
                      </a:r>
                      <a:endParaRPr sz="3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81280">
                <a:tc>
                  <a:txBody>
                    <a:bodyPr/>
                    <a:lstStyle/>
                    <a:p>
                      <a:pPr algn="r" marR="147955">
                        <a:lnSpc>
                          <a:spcPts val="330"/>
                        </a:lnSpc>
                        <a:spcBef>
                          <a:spcPts val="215"/>
                        </a:spcBef>
                      </a:pPr>
                      <a:r>
                        <a:rPr dirty="0" sz="350" spc="-25">
                          <a:latin typeface="Times New Roman"/>
                          <a:cs typeface="Times New Roman"/>
                        </a:rPr>
                        <a:t>15</a:t>
                      </a:r>
                      <a:endParaRPr sz="3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27305"/>
                </a:tc>
                <a:tc>
                  <a:txBody>
                    <a:bodyPr/>
                    <a:lstStyle/>
                    <a:p>
                      <a:pPr algn="r" marR="147955">
                        <a:lnSpc>
                          <a:spcPts val="330"/>
                        </a:lnSpc>
                        <a:spcBef>
                          <a:spcPts val="215"/>
                        </a:spcBef>
                      </a:pPr>
                      <a:r>
                        <a:rPr dirty="0" sz="350" spc="-25">
                          <a:latin typeface="Times New Roman"/>
                          <a:cs typeface="Times New Roman"/>
                        </a:rPr>
                        <a:t>15</a:t>
                      </a:r>
                      <a:endParaRPr sz="3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27305"/>
                </a:tc>
                <a:tc>
                  <a:txBody>
                    <a:bodyPr/>
                    <a:lstStyle/>
                    <a:p>
                      <a:pPr marL="253365">
                        <a:lnSpc>
                          <a:spcPts val="330"/>
                        </a:lnSpc>
                        <a:spcBef>
                          <a:spcPts val="215"/>
                        </a:spcBef>
                      </a:pPr>
                      <a:r>
                        <a:rPr dirty="0" sz="350" spc="-25">
                          <a:latin typeface="Times New Roman"/>
                          <a:cs typeface="Times New Roman"/>
                        </a:rPr>
                        <a:t>15</a:t>
                      </a:r>
                      <a:endParaRPr sz="3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27305"/>
                </a:tc>
              </a:tr>
            </a:tbl>
          </a:graphicData>
        </a:graphic>
      </p:graphicFrame>
      <p:sp>
        <p:nvSpPr>
          <p:cNvPr id="16" name="object 16" descr=""/>
          <p:cNvSpPr txBox="1"/>
          <p:nvPr/>
        </p:nvSpPr>
        <p:spPr>
          <a:xfrm>
            <a:off x="1089080" y="9533895"/>
            <a:ext cx="65786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Times New Roman"/>
                <a:cs typeface="Times New Roman"/>
              </a:rPr>
              <a:t>ATPDraw</a:t>
            </a:r>
            <a:r>
              <a:rPr dirty="0" sz="550" spc="30">
                <a:latin typeface="Times New Roman"/>
                <a:cs typeface="Times New Roman"/>
              </a:rPr>
              <a:t> </a:t>
            </a:r>
            <a:r>
              <a:rPr dirty="0" sz="550">
                <a:latin typeface="Times New Roman"/>
                <a:cs typeface="Times New Roman"/>
              </a:rPr>
              <a:t>versión</a:t>
            </a:r>
            <a:r>
              <a:rPr dirty="0" sz="550" spc="30">
                <a:latin typeface="Times New Roman"/>
                <a:cs typeface="Times New Roman"/>
              </a:rPr>
              <a:t> </a:t>
            </a:r>
            <a:r>
              <a:rPr dirty="0" sz="550" spc="-25">
                <a:latin typeface="Times New Roman"/>
                <a:cs typeface="Times New Roman"/>
              </a:rPr>
              <a:t>5.6</a:t>
            </a:r>
            <a:endParaRPr sz="550">
              <a:latin typeface="Times New Roman"/>
              <a:cs typeface="Times New Roman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5595687" y="9507463"/>
            <a:ext cx="1841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209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3428287" y="2919358"/>
            <a:ext cx="71755" cy="8128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dirty="0" sz="350" spc="-25">
                <a:latin typeface="Times New Roman"/>
                <a:cs typeface="Times New Roman"/>
              </a:rPr>
              <a:t>22</a:t>
            </a:r>
            <a:endParaRPr sz="350">
              <a:latin typeface="Times New Roman"/>
              <a:cs typeface="Times New Roman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4670577" y="3659446"/>
            <a:ext cx="101600" cy="9715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50" spc="-25">
                <a:latin typeface="Times New Roman"/>
                <a:cs typeface="Times New Roman"/>
              </a:rPr>
              <a:t>TR</a:t>
            </a:r>
            <a:endParaRPr sz="450">
              <a:latin typeface="Times New Roman"/>
              <a:cs typeface="Times New Roman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2371018" y="5547992"/>
            <a:ext cx="1943100" cy="299085"/>
          </a:xfrm>
          <a:prstGeom prst="rect">
            <a:avLst/>
          </a:prstGeom>
        </p:spPr>
        <p:txBody>
          <a:bodyPr wrap="square" lIns="0" tIns="41910" rIns="0" bIns="0" rtlCol="0" vert="horz">
            <a:spAutoFit/>
          </a:bodyPr>
          <a:lstStyle/>
          <a:p>
            <a:pPr marL="85090">
              <a:lnSpc>
                <a:spcPct val="100000"/>
              </a:lnSpc>
              <a:spcBef>
                <a:spcPts val="330"/>
              </a:spcBef>
              <a:tabLst>
                <a:tab pos="580390" algn="l"/>
              </a:tabLst>
            </a:pPr>
            <a:r>
              <a:rPr dirty="0" sz="350" spc="-10">
                <a:latin typeface="Times New Roman"/>
                <a:cs typeface="Times New Roman"/>
              </a:rPr>
              <a:t>LINE4</a:t>
            </a:r>
            <a:r>
              <a:rPr dirty="0" sz="350">
                <a:latin typeface="Times New Roman"/>
                <a:cs typeface="Times New Roman"/>
              </a:rPr>
              <a:t>	</a:t>
            </a:r>
            <a:r>
              <a:rPr dirty="0" sz="350" spc="-10">
                <a:latin typeface="Times New Roman"/>
                <a:cs typeface="Times New Roman"/>
              </a:rPr>
              <a:t>LINE5</a:t>
            </a:r>
            <a:endParaRPr sz="3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35"/>
              </a:spcBef>
            </a:pPr>
            <a:endParaRPr sz="3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6.7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Diagrama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unifilar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subestación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3051635" y="2919358"/>
            <a:ext cx="71755" cy="8128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dirty="0" sz="350" spc="-25">
                <a:latin typeface="Times New Roman"/>
                <a:cs typeface="Times New Roman"/>
              </a:rPr>
              <a:t>22</a:t>
            </a:r>
            <a:endParaRPr sz="350">
              <a:latin typeface="Times New Roman"/>
              <a:cs typeface="Times New Roman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2595688" y="2919358"/>
            <a:ext cx="71755" cy="8128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dirty="0" sz="350" spc="-25">
                <a:latin typeface="Times New Roman"/>
                <a:cs typeface="Times New Roman"/>
              </a:rPr>
              <a:t>22</a:t>
            </a:r>
            <a:endParaRPr sz="350">
              <a:latin typeface="Times New Roman"/>
              <a:cs typeface="Times New Roman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3732251" y="2919358"/>
            <a:ext cx="71755" cy="8128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dirty="0" sz="350" spc="-25">
                <a:latin typeface="Times New Roman"/>
                <a:cs typeface="Times New Roman"/>
              </a:rPr>
              <a:t>15</a:t>
            </a:r>
            <a:endParaRPr sz="350">
              <a:latin typeface="Times New Roman"/>
              <a:cs typeface="Times New Roman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2179388" y="2919358"/>
            <a:ext cx="71755" cy="8128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dirty="0" sz="350" spc="-25">
                <a:latin typeface="Times New Roman"/>
                <a:cs typeface="Times New Roman"/>
              </a:rPr>
              <a:t>15</a:t>
            </a:r>
            <a:endParaRPr sz="350">
              <a:latin typeface="Times New Roman"/>
              <a:cs typeface="Times New Roman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3771899" y="4967816"/>
            <a:ext cx="71755" cy="8128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dirty="0" sz="350" spc="-25">
                <a:latin typeface="Times New Roman"/>
                <a:cs typeface="Times New Roman"/>
              </a:rPr>
              <a:t>15</a:t>
            </a:r>
            <a:endParaRPr sz="350">
              <a:latin typeface="Times New Roman"/>
              <a:cs typeface="Times New Roman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2139740" y="4967816"/>
            <a:ext cx="71755" cy="8128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dirty="0" sz="350" spc="-25">
                <a:latin typeface="Times New Roman"/>
                <a:cs typeface="Times New Roman"/>
              </a:rPr>
              <a:t>15</a:t>
            </a:r>
            <a:endParaRPr sz="350">
              <a:latin typeface="Times New Roman"/>
              <a:cs typeface="Times New Roman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3428287" y="4967816"/>
            <a:ext cx="71755" cy="8128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dirty="0" sz="350" spc="-25">
                <a:latin typeface="Times New Roman"/>
                <a:cs typeface="Times New Roman"/>
              </a:rPr>
              <a:t>22</a:t>
            </a:r>
            <a:endParaRPr sz="350">
              <a:latin typeface="Times New Roman"/>
              <a:cs typeface="Times New Roman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3051635" y="4967816"/>
            <a:ext cx="71755" cy="8128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dirty="0" sz="350" spc="-25">
                <a:latin typeface="Times New Roman"/>
                <a:cs typeface="Times New Roman"/>
              </a:rPr>
              <a:t>22</a:t>
            </a:r>
            <a:endParaRPr sz="350">
              <a:latin typeface="Times New Roman"/>
              <a:cs typeface="Times New Roman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2595688" y="4967816"/>
            <a:ext cx="71755" cy="8128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dirty="0" sz="350" spc="-25">
                <a:latin typeface="Times New Roman"/>
                <a:cs typeface="Times New Roman"/>
              </a:rPr>
              <a:t>22</a:t>
            </a:r>
            <a:endParaRPr sz="350">
              <a:latin typeface="Times New Roman"/>
              <a:cs typeface="Times New Roman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3091282" y="3606582"/>
            <a:ext cx="71755" cy="8128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dirty="0" sz="350" spc="-25">
                <a:latin typeface="Times New Roman"/>
                <a:cs typeface="Times New Roman"/>
              </a:rPr>
              <a:t>15</a:t>
            </a:r>
            <a:endParaRPr sz="350">
              <a:latin typeface="Times New Roman"/>
              <a:cs typeface="Times New Roman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3203617" y="3110988"/>
            <a:ext cx="71755" cy="8128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dirty="0" sz="350" spc="-25">
                <a:latin typeface="Times New Roman"/>
                <a:cs typeface="Times New Roman"/>
              </a:rPr>
              <a:t>12</a:t>
            </a:r>
            <a:endParaRPr sz="350">
              <a:latin typeface="Times New Roman"/>
              <a:cs typeface="Times New Roman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2972339" y="3335658"/>
            <a:ext cx="71755" cy="8128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dirty="0" sz="350" spc="-25">
                <a:latin typeface="Times New Roman"/>
                <a:cs typeface="Times New Roman"/>
              </a:rPr>
              <a:t>57</a:t>
            </a:r>
            <a:endParaRPr sz="350">
              <a:latin typeface="Times New Roman"/>
              <a:cs typeface="Times New Roman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3190401" y="3401737"/>
            <a:ext cx="71755" cy="8128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dirty="0" sz="350" spc="-25">
                <a:latin typeface="Times New Roman"/>
                <a:cs typeface="Times New Roman"/>
              </a:rPr>
              <a:t>10</a:t>
            </a:r>
            <a:endParaRPr sz="350">
              <a:latin typeface="Times New Roman"/>
              <a:cs typeface="Times New Roman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2635335" y="3606582"/>
            <a:ext cx="71755" cy="8128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dirty="0" sz="350" spc="-25">
                <a:latin typeface="Times New Roman"/>
                <a:cs typeface="Times New Roman"/>
              </a:rPr>
              <a:t>15</a:t>
            </a:r>
            <a:endParaRPr sz="350">
              <a:latin typeface="Times New Roman"/>
              <a:cs typeface="Times New Roman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2747670" y="3110988"/>
            <a:ext cx="71755" cy="8128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dirty="0" sz="350" spc="-25">
                <a:latin typeface="Times New Roman"/>
                <a:cs typeface="Times New Roman"/>
              </a:rPr>
              <a:t>12</a:t>
            </a:r>
            <a:endParaRPr sz="350">
              <a:latin typeface="Times New Roman"/>
              <a:cs typeface="Times New Roman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2179388" y="3606582"/>
            <a:ext cx="71755" cy="8128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dirty="0" sz="350" spc="-25">
                <a:latin typeface="Times New Roman"/>
                <a:cs typeface="Times New Roman"/>
              </a:rPr>
              <a:t>15</a:t>
            </a:r>
            <a:endParaRPr sz="350">
              <a:latin typeface="Times New Roman"/>
              <a:cs typeface="Times New Roman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2291723" y="3110988"/>
            <a:ext cx="71755" cy="8128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dirty="0" sz="350" spc="-25">
                <a:latin typeface="Times New Roman"/>
                <a:cs typeface="Times New Roman"/>
              </a:rPr>
              <a:t>12</a:t>
            </a:r>
            <a:endParaRPr sz="350">
              <a:latin typeface="Times New Roman"/>
              <a:cs typeface="Times New Roman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3091282" y="4287199"/>
            <a:ext cx="71755" cy="8128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dirty="0" sz="350" spc="-25">
                <a:latin typeface="Times New Roman"/>
                <a:cs typeface="Times New Roman"/>
              </a:rPr>
              <a:t>15</a:t>
            </a:r>
            <a:endParaRPr sz="350">
              <a:latin typeface="Times New Roman"/>
              <a:cs typeface="Times New Roman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3203617" y="4895129"/>
            <a:ext cx="71755" cy="8128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dirty="0" sz="350" spc="-25">
                <a:latin typeface="Times New Roman"/>
                <a:cs typeface="Times New Roman"/>
              </a:rPr>
              <a:t>12</a:t>
            </a:r>
            <a:endParaRPr sz="350">
              <a:latin typeface="Times New Roman"/>
              <a:cs typeface="Times New Roman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2972339" y="4703499"/>
            <a:ext cx="71755" cy="8128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dirty="0" sz="350" spc="-25">
                <a:latin typeface="Times New Roman"/>
                <a:cs typeface="Times New Roman"/>
              </a:rPr>
              <a:t>57</a:t>
            </a:r>
            <a:endParaRPr sz="350">
              <a:latin typeface="Times New Roman"/>
              <a:cs typeface="Times New Roman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3190401" y="4617596"/>
            <a:ext cx="71755" cy="8128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dirty="0" sz="350" spc="-25">
                <a:latin typeface="Times New Roman"/>
                <a:cs typeface="Times New Roman"/>
              </a:rPr>
              <a:t>10</a:t>
            </a:r>
            <a:endParaRPr sz="350">
              <a:latin typeface="Times New Roman"/>
              <a:cs typeface="Times New Roman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2635335" y="4287199"/>
            <a:ext cx="71755" cy="8128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dirty="0" sz="350" spc="-25">
                <a:latin typeface="Times New Roman"/>
                <a:cs typeface="Times New Roman"/>
              </a:rPr>
              <a:t>15</a:t>
            </a:r>
            <a:endParaRPr sz="350">
              <a:latin typeface="Times New Roman"/>
              <a:cs typeface="Times New Roman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2747670" y="4895129"/>
            <a:ext cx="71755" cy="8128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dirty="0" sz="350" spc="-25">
                <a:latin typeface="Times New Roman"/>
                <a:cs typeface="Times New Roman"/>
              </a:rPr>
              <a:t>12</a:t>
            </a:r>
            <a:endParaRPr sz="350">
              <a:latin typeface="Times New Roman"/>
              <a:cs typeface="Times New Roman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2516392" y="4703499"/>
            <a:ext cx="71755" cy="8128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dirty="0" sz="350" spc="-25">
                <a:latin typeface="Times New Roman"/>
                <a:cs typeface="Times New Roman"/>
              </a:rPr>
              <a:t>57</a:t>
            </a:r>
            <a:endParaRPr sz="350">
              <a:latin typeface="Times New Roman"/>
              <a:cs typeface="Times New Roman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3230049" y="3784996"/>
            <a:ext cx="48895" cy="8128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dirty="0" sz="350" spc="-50">
                <a:latin typeface="Times New Roman"/>
                <a:cs typeface="Times New Roman"/>
              </a:rPr>
              <a:t>8</a:t>
            </a:r>
            <a:endParaRPr sz="350">
              <a:latin typeface="Times New Roman"/>
              <a:cs typeface="Times New Roman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2774101" y="3784996"/>
            <a:ext cx="48895" cy="8128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dirty="0" sz="350" spc="-50">
                <a:latin typeface="Times New Roman"/>
                <a:cs typeface="Times New Roman"/>
              </a:rPr>
              <a:t>8</a:t>
            </a:r>
            <a:endParaRPr sz="350">
              <a:latin typeface="Times New Roman"/>
              <a:cs typeface="Times New Roman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3249872" y="4273984"/>
            <a:ext cx="83820" cy="8128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dirty="0" sz="350">
                <a:latin typeface="Times New Roman"/>
                <a:cs typeface="Times New Roman"/>
              </a:rPr>
              <a:t>5</a:t>
            </a:r>
            <a:r>
              <a:rPr dirty="0" sz="350" spc="5">
                <a:latin typeface="Times New Roman"/>
                <a:cs typeface="Times New Roman"/>
              </a:rPr>
              <a:t> </a:t>
            </a:r>
            <a:r>
              <a:rPr dirty="0" sz="350" spc="-50">
                <a:latin typeface="Times New Roman"/>
                <a:cs typeface="Times New Roman"/>
              </a:rPr>
              <a:t>5</a:t>
            </a:r>
            <a:endParaRPr sz="350">
              <a:latin typeface="Times New Roman"/>
              <a:cs typeface="Times New Roman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2734454" y="4088962"/>
            <a:ext cx="71755" cy="8128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dirty="0" sz="350" spc="-25">
                <a:latin typeface="Times New Roman"/>
                <a:cs typeface="Times New Roman"/>
              </a:rPr>
              <a:t>10</a:t>
            </a:r>
            <a:endParaRPr sz="350">
              <a:latin typeface="Times New Roman"/>
              <a:cs typeface="Times New Roman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3659564" y="3110988"/>
            <a:ext cx="71755" cy="8128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dirty="0" sz="350" spc="-25">
                <a:latin typeface="Times New Roman"/>
                <a:cs typeface="Times New Roman"/>
              </a:rPr>
              <a:t>12</a:t>
            </a:r>
            <a:endParaRPr sz="350">
              <a:latin typeface="Times New Roman"/>
              <a:cs typeface="Times New Roman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3646348" y="3514072"/>
            <a:ext cx="71755" cy="8128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dirty="0" sz="350" spc="-25">
                <a:latin typeface="Times New Roman"/>
                <a:cs typeface="Times New Roman"/>
              </a:rPr>
              <a:t>25</a:t>
            </a:r>
            <a:endParaRPr sz="350">
              <a:latin typeface="Times New Roman"/>
              <a:cs typeface="Times New Roman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3646348" y="4161649"/>
            <a:ext cx="71755" cy="8128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dirty="0" sz="350" spc="-25">
                <a:latin typeface="Times New Roman"/>
                <a:cs typeface="Times New Roman"/>
              </a:rPr>
              <a:t>68</a:t>
            </a:r>
            <a:endParaRPr sz="350">
              <a:latin typeface="Times New Roman"/>
              <a:cs typeface="Times New Roman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3659564" y="4895129"/>
            <a:ext cx="71755" cy="8128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dirty="0" sz="350" spc="-25">
                <a:latin typeface="Times New Roman"/>
                <a:cs typeface="Times New Roman"/>
              </a:rPr>
              <a:t>12</a:t>
            </a:r>
            <a:endParaRPr sz="350">
              <a:latin typeface="Times New Roman"/>
              <a:cs typeface="Times New Roman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2291723" y="4895129"/>
            <a:ext cx="71755" cy="8128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dirty="0" sz="350" spc="-25">
                <a:latin typeface="Times New Roman"/>
                <a:cs typeface="Times New Roman"/>
              </a:rPr>
              <a:t>12</a:t>
            </a:r>
            <a:endParaRPr sz="350">
              <a:latin typeface="Times New Roman"/>
              <a:cs typeface="Times New Roman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2278507" y="4161649"/>
            <a:ext cx="71755" cy="8128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dirty="0" sz="350" spc="-25">
                <a:latin typeface="Times New Roman"/>
                <a:cs typeface="Times New Roman"/>
              </a:rPr>
              <a:t>68</a:t>
            </a:r>
            <a:endParaRPr sz="350">
              <a:latin typeface="Times New Roman"/>
              <a:cs typeface="Times New Roman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2972339" y="2694688"/>
            <a:ext cx="71755" cy="8128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dirty="0" sz="350" spc="-25">
                <a:latin typeface="Times New Roman"/>
                <a:cs typeface="Times New Roman"/>
              </a:rPr>
              <a:t>24</a:t>
            </a:r>
            <a:endParaRPr sz="350">
              <a:latin typeface="Times New Roman"/>
              <a:cs typeface="Times New Roman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2516392" y="3335658"/>
            <a:ext cx="71755" cy="8128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dirty="0" sz="350" spc="-25">
                <a:latin typeface="Times New Roman"/>
                <a:cs typeface="Times New Roman"/>
              </a:rPr>
              <a:t>57</a:t>
            </a:r>
            <a:endParaRPr sz="350">
              <a:latin typeface="Times New Roman"/>
              <a:cs typeface="Times New Roman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2060445" y="3335658"/>
            <a:ext cx="71755" cy="8128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dirty="0" sz="350" spc="-25">
                <a:latin typeface="Times New Roman"/>
                <a:cs typeface="Times New Roman"/>
              </a:rPr>
              <a:t>57</a:t>
            </a:r>
            <a:endParaRPr sz="350">
              <a:latin typeface="Times New Roman"/>
              <a:cs typeface="Times New Roman"/>
            </a:endParaRPr>
          </a:p>
        </p:txBody>
      </p:sp>
      <p:sp>
        <p:nvSpPr>
          <p:cNvPr id="58" name="object 58" descr=""/>
          <p:cNvSpPr txBox="1"/>
          <p:nvPr/>
        </p:nvSpPr>
        <p:spPr>
          <a:xfrm>
            <a:off x="2516392" y="2846671"/>
            <a:ext cx="71755" cy="8128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dirty="0" sz="350" spc="-25">
                <a:latin typeface="Times New Roman"/>
                <a:cs typeface="Times New Roman"/>
              </a:rPr>
              <a:t>13</a:t>
            </a:r>
            <a:endParaRPr sz="350">
              <a:latin typeface="Times New Roman"/>
              <a:cs typeface="Times New Roman"/>
            </a:endParaRPr>
          </a:p>
        </p:txBody>
      </p:sp>
      <p:sp>
        <p:nvSpPr>
          <p:cNvPr id="59" name="object 59" descr=""/>
          <p:cNvSpPr txBox="1"/>
          <p:nvPr/>
        </p:nvSpPr>
        <p:spPr>
          <a:xfrm>
            <a:off x="2516392" y="2694688"/>
            <a:ext cx="71755" cy="8128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dirty="0" sz="350" spc="-25">
                <a:latin typeface="Times New Roman"/>
                <a:cs typeface="Times New Roman"/>
              </a:rPr>
              <a:t>24</a:t>
            </a:r>
            <a:endParaRPr sz="350">
              <a:latin typeface="Times New Roman"/>
              <a:cs typeface="Times New Roman"/>
            </a:endParaRPr>
          </a:p>
        </p:txBody>
      </p:sp>
      <p:sp>
        <p:nvSpPr>
          <p:cNvPr id="60" name="object 60" descr=""/>
          <p:cNvSpPr txBox="1"/>
          <p:nvPr/>
        </p:nvSpPr>
        <p:spPr>
          <a:xfrm>
            <a:off x="2972339" y="2846671"/>
            <a:ext cx="71755" cy="8128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dirty="0" sz="350" spc="-25">
                <a:latin typeface="Times New Roman"/>
                <a:cs typeface="Times New Roman"/>
              </a:rPr>
              <a:t>13</a:t>
            </a:r>
            <a:endParaRPr sz="350">
              <a:latin typeface="Times New Roman"/>
              <a:cs typeface="Times New Roman"/>
            </a:endParaRPr>
          </a:p>
        </p:txBody>
      </p:sp>
      <p:sp>
        <p:nvSpPr>
          <p:cNvPr id="61" name="object 61" descr=""/>
          <p:cNvSpPr txBox="1"/>
          <p:nvPr/>
        </p:nvSpPr>
        <p:spPr>
          <a:xfrm>
            <a:off x="2060445" y="2846671"/>
            <a:ext cx="71755" cy="8128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dirty="0" sz="350" spc="-25">
                <a:latin typeface="Times New Roman"/>
                <a:cs typeface="Times New Roman"/>
              </a:rPr>
              <a:t>13</a:t>
            </a:r>
            <a:endParaRPr sz="350">
              <a:latin typeface="Times New Roman"/>
              <a:cs typeface="Times New Roman"/>
            </a:endParaRPr>
          </a:p>
        </p:txBody>
      </p:sp>
      <p:sp>
        <p:nvSpPr>
          <p:cNvPr id="62" name="object 62" descr=""/>
          <p:cNvSpPr txBox="1"/>
          <p:nvPr/>
        </p:nvSpPr>
        <p:spPr>
          <a:xfrm>
            <a:off x="2060445" y="2694688"/>
            <a:ext cx="71755" cy="8128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dirty="0" sz="350" spc="-25">
                <a:latin typeface="Times New Roman"/>
                <a:cs typeface="Times New Roman"/>
              </a:rPr>
              <a:t>24</a:t>
            </a:r>
            <a:endParaRPr sz="350">
              <a:latin typeface="Times New Roman"/>
              <a:cs typeface="Times New Roman"/>
            </a:endParaRPr>
          </a:p>
        </p:txBody>
      </p:sp>
      <p:sp>
        <p:nvSpPr>
          <p:cNvPr id="63" name="object 63" descr=""/>
          <p:cNvSpPr txBox="1"/>
          <p:nvPr/>
        </p:nvSpPr>
        <p:spPr>
          <a:xfrm>
            <a:off x="3230049" y="3593367"/>
            <a:ext cx="83820" cy="8128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dirty="0" sz="350">
                <a:latin typeface="Times New Roman"/>
                <a:cs typeface="Times New Roman"/>
              </a:rPr>
              <a:t>5</a:t>
            </a:r>
            <a:r>
              <a:rPr dirty="0" sz="350" spc="5">
                <a:latin typeface="Times New Roman"/>
                <a:cs typeface="Times New Roman"/>
              </a:rPr>
              <a:t> </a:t>
            </a:r>
            <a:r>
              <a:rPr dirty="0" sz="350" spc="-50">
                <a:latin typeface="Times New Roman"/>
                <a:cs typeface="Times New Roman"/>
              </a:rPr>
              <a:t>5</a:t>
            </a:r>
            <a:endParaRPr sz="350">
              <a:latin typeface="Times New Roman"/>
              <a:cs typeface="Times New Roman"/>
            </a:endParaRPr>
          </a:p>
        </p:txBody>
      </p:sp>
      <p:sp>
        <p:nvSpPr>
          <p:cNvPr id="64" name="object 64" descr=""/>
          <p:cNvSpPr txBox="1"/>
          <p:nvPr/>
        </p:nvSpPr>
        <p:spPr>
          <a:xfrm>
            <a:off x="2734454" y="3401737"/>
            <a:ext cx="71755" cy="8128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dirty="0" sz="350" spc="-25">
                <a:latin typeface="Times New Roman"/>
                <a:cs typeface="Times New Roman"/>
              </a:rPr>
              <a:t>10</a:t>
            </a:r>
            <a:endParaRPr sz="350">
              <a:latin typeface="Times New Roman"/>
              <a:cs typeface="Times New Roman"/>
            </a:endParaRPr>
          </a:p>
        </p:txBody>
      </p:sp>
      <p:sp>
        <p:nvSpPr>
          <p:cNvPr id="65" name="object 65" descr=""/>
          <p:cNvSpPr txBox="1"/>
          <p:nvPr/>
        </p:nvSpPr>
        <p:spPr>
          <a:xfrm>
            <a:off x="2774101" y="3593367"/>
            <a:ext cx="83820" cy="8128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dirty="0" sz="350">
                <a:latin typeface="Times New Roman"/>
                <a:cs typeface="Times New Roman"/>
              </a:rPr>
              <a:t>5</a:t>
            </a:r>
            <a:r>
              <a:rPr dirty="0" sz="350" spc="5">
                <a:latin typeface="Times New Roman"/>
                <a:cs typeface="Times New Roman"/>
              </a:rPr>
              <a:t> </a:t>
            </a:r>
            <a:r>
              <a:rPr dirty="0" sz="350" spc="-50">
                <a:latin typeface="Times New Roman"/>
                <a:cs typeface="Times New Roman"/>
              </a:rPr>
              <a:t>5</a:t>
            </a:r>
            <a:endParaRPr sz="350">
              <a:latin typeface="Times New Roman"/>
              <a:cs typeface="Times New Roman"/>
            </a:endParaRPr>
          </a:p>
        </p:txBody>
      </p:sp>
      <p:sp>
        <p:nvSpPr>
          <p:cNvPr id="66" name="object 66" descr=""/>
          <p:cNvSpPr txBox="1"/>
          <p:nvPr/>
        </p:nvSpPr>
        <p:spPr>
          <a:xfrm>
            <a:off x="2278507" y="3401737"/>
            <a:ext cx="71755" cy="8128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dirty="0" sz="350" spc="-25">
                <a:latin typeface="Times New Roman"/>
                <a:cs typeface="Times New Roman"/>
              </a:rPr>
              <a:t>10</a:t>
            </a:r>
            <a:endParaRPr sz="350">
              <a:latin typeface="Times New Roman"/>
              <a:cs typeface="Times New Roman"/>
            </a:endParaRPr>
          </a:p>
        </p:txBody>
      </p:sp>
      <p:sp>
        <p:nvSpPr>
          <p:cNvPr id="67" name="object 67" descr=""/>
          <p:cNvSpPr txBox="1"/>
          <p:nvPr/>
        </p:nvSpPr>
        <p:spPr>
          <a:xfrm>
            <a:off x="2318155" y="3593367"/>
            <a:ext cx="83820" cy="8128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dirty="0" sz="350">
                <a:latin typeface="Times New Roman"/>
                <a:cs typeface="Times New Roman"/>
              </a:rPr>
              <a:t>5</a:t>
            </a:r>
            <a:r>
              <a:rPr dirty="0" sz="350" spc="5">
                <a:latin typeface="Times New Roman"/>
                <a:cs typeface="Times New Roman"/>
              </a:rPr>
              <a:t> </a:t>
            </a:r>
            <a:r>
              <a:rPr dirty="0" sz="350" spc="-50">
                <a:latin typeface="Times New Roman"/>
                <a:cs typeface="Times New Roman"/>
              </a:rPr>
              <a:t>5</a:t>
            </a:r>
            <a:endParaRPr sz="350">
              <a:latin typeface="Times New Roman"/>
              <a:cs typeface="Times New Roman"/>
            </a:endParaRPr>
          </a:p>
        </p:txBody>
      </p:sp>
      <p:sp>
        <p:nvSpPr>
          <p:cNvPr id="68" name="object 68" descr=""/>
          <p:cNvSpPr txBox="1"/>
          <p:nvPr/>
        </p:nvSpPr>
        <p:spPr>
          <a:xfrm>
            <a:off x="3190401" y="4088962"/>
            <a:ext cx="71755" cy="8128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dirty="0" sz="350" spc="-25">
                <a:latin typeface="Times New Roman"/>
                <a:cs typeface="Times New Roman"/>
              </a:rPr>
              <a:t>10</a:t>
            </a:r>
            <a:endParaRPr sz="350">
              <a:latin typeface="Times New Roman"/>
              <a:cs typeface="Times New Roman"/>
            </a:endParaRPr>
          </a:p>
        </p:txBody>
      </p:sp>
      <p:sp>
        <p:nvSpPr>
          <p:cNvPr id="69" name="object 69" descr=""/>
          <p:cNvSpPr txBox="1"/>
          <p:nvPr/>
        </p:nvSpPr>
        <p:spPr>
          <a:xfrm>
            <a:off x="2793925" y="4273984"/>
            <a:ext cx="83820" cy="8128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dirty="0" sz="350">
                <a:latin typeface="Times New Roman"/>
                <a:cs typeface="Times New Roman"/>
              </a:rPr>
              <a:t>5</a:t>
            </a:r>
            <a:r>
              <a:rPr dirty="0" sz="350" spc="5">
                <a:latin typeface="Times New Roman"/>
                <a:cs typeface="Times New Roman"/>
              </a:rPr>
              <a:t> </a:t>
            </a:r>
            <a:r>
              <a:rPr dirty="0" sz="350" spc="-50">
                <a:latin typeface="Times New Roman"/>
                <a:cs typeface="Times New Roman"/>
              </a:rPr>
              <a:t>5</a:t>
            </a:r>
            <a:endParaRPr sz="350">
              <a:latin typeface="Times New Roman"/>
              <a:cs typeface="Times New Roman"/>
            </a:endParaRPr>
          </a:p>
        </p:txBody>
      </p:sp>
      <p:sp>
        <p:nvSpPr>
          <p:cNvPr id="70" name="object 70" descr=""/>
          <p:cNvSpPr txBox="1"/>
          <p:nvPr/>
        </p:nvSpPr>
        <p:spPr>
          <a:xfrm>
            <a:off x="3249872" y="4425966"/>
            <a:ext cx="83820" cy="8128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dirty="0" sz="350">
                <a:latin typeface="Times New Roman"/>
                <a:cs typeface="Times New Roman"/>
              </a:rPr>
              <a:t>5</a:t>
            </a:r>
            <a:r>
              <a:rPr dirty="0" sz="350" spc="5">
                <a:latin typeface="Times New Roman"/>
                <a:cs typeface="Times New Roman"/>
              </a:rPr>
              <a:t> </a:t>
            </a:r>
            <a:r>
              <a:rPr dirty="0" sz="350" spc="-50">
                <a:latin typeface="Times New Roman"/>
                <a:cs typeface="Times New Roman"/>
              </a:rPr>
              <a:t>5</a:t>
            </a:r>
            <a:endParaRPr sz="350">
              <a:latin typeface="Times New Roman"/>
              <a:cs typeface="Times New Roman"/>
            </a:endParaRPr>
          </a:p>
        </p:txBody>
      </p:sp>
      <p:sp>
        <p:nvSpPr>
          <p:cNvPr id="71" name="object 71" descr=""/>
          <p:cNvSpPr txBox="1"/>
          <p:nvPr/>
        </p:nvSpPr>
        <p:spPr>
          <a:xfrm>
            <a:off x="2734454" y="4617596"/>
            <a:ext cx="71755" cy="8128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dirty="0" sz="350" spc="-25">
                <a:latin typeface="Times New Roman"/>
                <a:cs typeface="Times New Roman"/>
              </a:rPr>
              <a:t>10</a:t>
            </a:r>
            <a:endParaRPr sz="350">
              <a:latin typeface="Times New Roman"/>
              <a:cs typeface="Times New Roman"/>
            </a:endParaRPr>
          </a:p>
        </p:txBody>
      </p:sp>
      <p:sp>
        <p:nvSpPr>
          <p:cNvPr id="72" name="object 72" descr=""/>
          <p:cNvSpPr txBox="1"/>
          <p:nvPr/>
        </p:nvSpPr>
        <p:spPr>
          <a:xfrm>
            <a:off x="2793925" y="4425966"/>
            <a:ext cx="83820" cy="8128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dirty="0" sz="350">
                <a:latin typeface="Times New Roman"/>
                <a:cs typeface="Times New Roman"/>
              </a:rPr>
              <a:t>5</a:t>
            </a:r>
            <a:r>
              <a:rPr dirty="0" sz="350" spc="5">
                <a:latin typeface="Times New Roman"/>
                <a:cs typeface="Times New Roman"/>
              </a:rPr>
              <a:t> </a:t>
            </a:r>
            <a:r>
              <a:rPr dirty="0" sz="350" spc="-50">
                <a:latin typeface="Times New Roman"/>
                <a:cs typeface="Times New Roman"/>
              </a:rPr>
              <a:t>5</a:t>
            </a:r>
            <a:endParaRPr sz="350">
              <a:latin typeface="Times New Roman"/>
              <a:cs typeface="Times New Roman"/>
            </a:endParaRPr>
          </a:p>
        </p:txBody>
      </p:sp>
      <p:sp>
        <p:nvSpPr>
          <p:cNvPr id="73" name="object 73" descr=""/>
          <p:cNvSpPr txBox="1"/>
          <p:nvPr/>
        </p:nvSpPr>
        <p:spPr>
          <a:xfrm>
            <a:off x="2972339" y="5159446"/>
            <a:ext cx="71755" cy="8128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dirty="0" sz="350" spc="-25">
                <a:latin typeface="Times New Roman"/>
                <a:cs typeface="Times New Roman"/>
              </a:rPr>
              <a:t>13</a:t>
            </a:r>
            <a:endParaRPr sz="350">
              <a:latin typeface="Times New Roman"/>
              <a:cs typeface="Times New Roman"/>
            </a:endParaRPr>
          </a:p>
        </p:txBody>
      </p:sp>
      <p:sp>
        <p:nvSpPr>
          <p:cNvPr id="74" name="object 74" descr=""/>
          <p:cNvSpPr txBox="1"/>
          <p:nvPr/>
        </p:nvSpPr>
        <p:spPr>
          <a:xfrm>
            <a:off x="2972339" y="5344468"/>
            <a:ext cx="71755" cy="8128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dirty="0" sz="350" spc="-25">
                <a:latin typeface="Times New Roman"/>
                <a:cs typeface="Times New Roman"/>
              </a:rPr>
              <a:t>24</a:t>
            </a:r>
            <a:endParaRPr sz="350">
              <a:latin typeface="Times New Roman"/>
              <a:cs typeface="Times New Roman"/>
            </a:endParaRPr>
          </a:p>
        </p:txBody>
      </p:sp>
      <p:sp>
        <p:nvSpPr>
          <p:cNvPr id="75" name="object 75" descr=""/>
          <p:cNvSpPr txBox="1"/>
          <p:nvPr/>
        </p:nvSpPr>
        <p:spPr>
          <a:xfrm>
            <a:off x="3051635" y="5463411"/>
            <a:ext cx="71755" cy="8128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dirty="0" sz="350" spc="-25">
                <a:latin typeface="Times New Roman"/>
                <a:cs typeface="Times New Roman"/>
              </a:rPr>
              <a:t>15</a:t>
            </a:r>
            <a:endParaRPr sz="350">
              <a:latin typeface="Times New Roman"/>
              <a:cs typeface="Times New Roman"/>
            </a:endParaRPr>
          </a:p>
        </p:txBody>
      </p:sp>
      <p:sp>
        <p:nvSpPr>
          <p:cNvPr id="76" name="object 76" descr=""/>
          <p:cNvSpPr txBox="1"/>
          <p:nvPr/>
        </p:nvSpPr>
        <p:spPr>
          <a:xfrm>
            <a:off x="2516392" y="5159446"/>
            <a:ext cx="71755" cy="8128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dirty="0" sz="350" spc="-25">
                <a:latin typeface="Times New Roman"/>
                <a:cs typeface="Times New Roman"/>
              </a:rPr>
              <a:t>13</a:t>
            </a:r>
            <a:endParaRPr sz="350">
              <a:latin typeface="Times New Roman"/>
              <a:cs typeface="Times New Roman"/>
            </a:endParaRPr>
          </a:p>
        </p:txBody>
      </p:sp>
      <p:sp>
        <p:nvSpPr>
          <p:cNvPr id="77" name="object 77" descr=""/>
          <p:cNvSpPr txBox="1"/>
          <p:nvPr/>
        </p:nvSpPr>
        <p:spPr>
          <a:xfrm>
            <a:off x="2516392" y="5344468"/>
            <a:ext cx="71755" cy="8128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dirty="0" sz="350" spc="-25">
                <a:latin typeface="Times New Roman"/>
                <a:cs typeface="Times New Roman"/>
              </a:rPr>
              <a:t>24</a:t>
            </a:r>
            <a:endParaRPr sz="350">
              <a:latin typeface="Times New Roman"/>
              <a:cs typeface="Times New Roman"/>
            </a:endParaRPr>
          </a:p>
        </p:txBody>
      </p:sp>
      <p:sp>
        <p:nvSpPr>
          <p:cNvPr id="78" name="object 78" descr=""/>
          <p:cNvSpPr txBox="1"/>
          <p:nvPr/>
        </p:nvSpPr>
        <p:spPr>
          <a:xfrm>
            <a:off x="2595688" y="5463411"/>
            <a:ext cx="71755" cy="8128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dirty="0" sz="350" spc="-25">
                <a:latin typeface="Times New Roman"/>
                <a:cs typeface="Times New Roman"/>
              </a:rPr>
              <a:t>15</a:t>
            </a:r>
            <a:endParaRPr sz="350">
              <a:latin typeface="Times New Roman"/>
              <a:cs typeface="Times New Roman"/>
            </a:endParaRPr>
          </a:p>
        </p:txBody>
      </p:sp>
      <p:sp>
        <p:nvSpPr>
          <p:cNvPr id="79" name="object 79" descr=""/>
          <p:cNvSpPr txBox="1"/>
          <p:nvPr/>
        </p:nvSpPr>
        <p:spPr>
          <a:xfrm>
            <a:off x="4188199" y="3718917"/>
            <a:ext cx="83820" cy="8128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dirty="0" sz="350">
                <a:latin typeface="Times New Roman"/>
                <a:cs typeface="Times New Roman"/>
              </a:rPr>
              <a:t>7</a:t>
            </a:r>
            <a:r>
              <a:rPr dirty="0" sz="350" spc="5">
                <a:latin typeface="Times New Roman"/>
                <a:cs typeface="Times New Roman"/>
              </a:rPr>
              <a:t> </a:t>
            </a:r>
            <a:r>
              <a:rPr dirty="0" sz="350" spc="-50">
                <a:latin typeface="Times New Roman"/>
                <a:cs typeface="Times New Roman"/>
              </a:rPr>
              <a:t>7</a:t>
            </a:r>
            <a:endParaRPr sz="350">
              <a:latin typeface="Times New Roman"/>
              <a:cs typeface="Times New Roman"/>
            </a:endParaRPr>
          </a:p>
        </p:txBody>
      </p:sp>
      <p:sp>
        <p:nvSpPr>
          <p:cNvPr id="80" name="object 80" descr=""/>
          <p:cNvSpPr txBox="1"/>
          <p:nvPr/>
        </p:nvSpPr>
        <p:spPr>
          <a:xfrm>
            <a:off x="4307141" y="3606582"/>
            <a:ext cx="71755" cy="8128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dirty="0" sz="350" spc="-25">
                <a:latin typeface="Times New Roman"/>
                <a:cs typeface="Times New Roman"/>
              </a:rPr>
              <a:t>17</a:t>
            </a:r>
            <a:endParaRPr sz="350">
              <a:latin typeface="Times New Roman"/>
              <a:cs typeface="Times New Roman"/>
            </a:endParaRPr>
          </a:p>
        </p:txBody>
      </p:sp>
      <p:sp>
        <p:nvSpPr>
          <p:cNvPr id="81" name="object 81" descr=""/>
          <p:cNvSpPr txBox="1"/>
          <p:nvPr/>
        </p:nvSpPr>
        <p:spPr>
          <a:xfrm>
            <a:off x="3884234" y="3606582"/>
            <a:ext cx="71755" cy="8128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dirty="0" sz="350" spc="-25">
                <a:latin typeface="Times New Roman"/>
                <a:cs typeface="Times New Roman"/>
              </a:rPr>
              <a:t>51</a:t>
            </a:r>
            <a:endParaRPr sz="350">
              <a:latin typeface="Times New Roman"/>
              <a:cs typeface="Times New Roman"/>
            </a:endParaRPr>
          </a:p>
        </p:txBody>
      </p:sp>
      <p:sp>
        <p:nvSpPr>
          <p:cNvPr id="82" name="object 82" descr=""/>
          <p:cNvSpPr txBox="1"/>
          <p:nvPr/>
        </p:nvSpPr>
        <p:spPr>
          <a:xfrm>
            <a:off x="2212428" y="2773983"/>
            <a:ext cx="102870" cy="8128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dirty="0" sz="350" spc="-25">
                <a:latin typeface="Times New Roman"/>
                <a:cs typeface="Times New Roman"/>
              </a:rPr>
              <a:t>PT1</a:t>
            </a:r>
            <a:endParaRPr sz="350">
              <a:latin typeface="Times New Roman"/>
              <a:cs typeface="Times New Roman"/>
            </a:endParaRPr>
          </a:p>
        </p:txBody>
      </p:sp>
      <p:sp>
        <p:nvSpPr>
          <p:cNvPr id="83" name="object 83" descr=""/>
          <p:cNvSpPr txBox="1"/>
          <p:nvPr/>
        </p:nvSpPr>
        <p:spPr>
          <a:xfrm>
            <a:off x="2668375" y="2773983"/>
            <a:ext cx="102870" cy="8128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dirty="0" sz="350" spc="-25">
                <a:latin typeface="Times New Roman"/>
                <a:cs typeface="Times New Roman"/>
              </a:rPr>
              <a:t>PT2</a:t>
            </a:r>
            <a:endParaRPr sz="350">
              <a:latin typeface="Times New Roman"/>
              <a:cs typeface="Times New Roman"/>
            </a:endParaRPr>
          </a:p>
        </p:txBody>
      </p:sp>
      <p:sp>
        <p:nvSpPr>
          <p:cNvPr id="84" name="object 84" descr=""/>
          <p:cNvSpPr txBox="1"/>
          <p:nvPr/>
        </p:nvSpPr>
        <p:spPr>
          <a:xfrm>
            <a:off x="3124322" y="2773983"/>
            <a:ext cx="102870" cy="8128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dirty="0" sz="350" spc="-25">
                <a:latin typeface="Times New Roman"/>
                <a:cs typeface="Times New Roman"/>
              </a:rPr>
              <a:t>PT3</a:t>
            </a:r>
            <a:endParaRPr sz="350">
              <a:latin typeface="Times New Roman"/>
              <a:cs typeface="Times New Roman"/>
            </a:endParaRPr>
          </a:p>
        </p:txBody>
      </p:sp>
      <p:sp>
        <p:nvSpPr>
          <p:cNvPr id="85" name="object 85" descr=""/>
          <p:cNvSpPr txBox="1"/>
          <p:nvPr/>
        </p:nvSpPr>
        <p:spPr>
          <a:xfrm>
            <a:off x="4267494" y="3853719"/>
            <a:ext cx="443230" cy="17081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36300"/>
              </a:lnSpc>
              <a:spcBef>
                <a:spcPts val="95"/>
              </a:spcBef>
            </a:pPr>
            <a:r>
              <a:rPr dirty="0" sz="350" spc="-10">
                <a:latin typeface="Times New Roman"/>
                <a:cs typeface="Times New Roman"/>
              </a:rPr>
              <a:t>Convencional</a:t>
            </a:r>
            <a:r>
              <a:rPr dirty="0" sz="350" spc="500">
                <a:latin typeface="Times New Roman"/>
                <a:cs typeface="Times New Roman"/>
              </a:rPr>
              <a:t> </a:t>
            </a:r>
            <a:r>
              <a:rPr dirty="0" sz="350">
                <a:latin typeface="Times New Roman"/>
                <a:cs typeface="Times New Roman"/>
              </a:rPr>
              <a:t>descargador</a:t>
            </a:r>
            <a:r>
              <a:rPr dirty="0" sz="350" spc="45">
                <a:latin typeface="Times New Roman"/>
                <a:cs typeface="Times New Roman"/>
              </a:rPr>
              <a:t> </a:t>
            </a:r>
            <a:r>
              <a:rPr dirty="0" sz="350">
                <a:latin typeface="Times New Roman"/>
                <a:cs typeface="Times New Roman"/>
              </a:rPr>
              <a:t>de</a:t>
            </a:r>
            <a:r>
              <a:rPr dirty="0" sz="350" spc="50">
                <a:latin typeface="Times New Roman"/>
                <a:cs typeface="Times New Roman"/>
              </a:rPr>
              <a:t> </a:t>
            </a:r>
            <a:r>
              <a:rPr dirty="0" sz="350" spc="-10">
                <a:latin typeface="Times New Roman"/>
                <a:cs typeface="Times New Roman"/>
              </a:rPr>
              <a:t>huecos</a:t>
            </a:r>
            <a:endParaRPr sz="350">
              <a:latin typeface="Times New Roman"/>
              <a:cs typeface="Times New Roman"/>
            </a:endParaRPr>
          </a:p>
        </p:txBody>
      </p:sp>
      <p:sp>
        <p:nvSpPr>
          <p:cNvPr id="86" name="object 86" descr=""/>
          <p:cNvSpPr txBox="1"/>
          <p:nvPr/>
        </p:nvSpPr>
        <p:spPr>
          <a:xfrm>
            <a:off x="2668375" y="5232133"/>
            <a:ext cx="102870" cy="8128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dirty="0" sz="350" spc="-25">
                <a:latin typeface="Times New Roman"/>
                <a:cs typeface="Times New Roman"/>
              </a:rPr>
              <a:t>PT4</a:t>
            </a:r>
            <a:endParaRPr sz="350">
              <a:latin typeface="Times New Roman"/>
              <a:cs typeface="Times New Roman"/>
            </a:endParaRPr>
          </a:p>
        </p:txBody>
      </p:sp>
      <p:sp>
        <p:nvSpPr>
          <p:cNvPr id="87" name="object 87" descr=""/>
          <p:cNvSpPr txBox="1"/>
          <p:nvPr/>
        </p:nvSpPr>
        <p:spPr>
          <a:xfrm>
            <a:off x="3124322" y="5232133"/>
            <a:ext cx="102870" cy="8128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dirty="0" sz="350" spc="-25">
                <a:latin typeface="Times New Roman"/>
                <a:cs typeface="Times New Roman"/>
              </a:rPr>
              <a:t>PT5</a:t>
            </a:r>
            <a:endParaRPr sz="350">
              <a:latin typeface="Times New Roman"/>
              <a:cs typeface="Times New Roman"/>
            </a:endParaRPr>
          </a:p>
        </p:txBody>
      </p:sp>
      <p:sp>
        <p:nvSpPr>
          <p:cNvPr id="88" name="object 88" descr=""/>
          <p:cNvSpPr txBox="1"/>
          <p:nvPr/>
        </p:nvSpPr>
        <p:spPr>
          <a:xfrm>
            <a:off x="1485555" y="6104380"/>
            <a:ext cx="154305" cy="8128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dirty="0" sz="350" spc="-10" i="1">
                <a:solidFill>
                  <a:srgbClr val="000080"/>
                </a:solidFill>
                <a:latin typeface="Times New Roman"/>
                <a:cs typeface="Times New Roman"/>
              </a:rPr>
              <a:t>Cojear</a:t>
            </a:r>
            <a:endParaRPr sz="350">
              <a:latin typeface="Times New Roman"/>
              <a:cs typeface="Times New Roman"/>
            </a:endParaRPr>
          </a:p>
        </p:txBody>
      </p:sp>
      <p:sp>
        <p:nvSpPr>
          <p:cNvPr id="89" name="object 89" descr=""/>
          <p:cNvSpPr txBox="1"/>
          <p:nvPr/>
        </p:nvSpPr>
        <p:spPr>
          <a:xfrm>
            <a:off x="1743265" y="6077948"/>
            <a:ext cx="45085" cy="571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200" spc="-50">
                <a:solidFill>
                  <a:srgbClr val="0000FF"/>
                </a:solidFill>
                <a:latin typeface="Times New Roman"/>
                <a:cs typeface="Times New Roman"/>
              </a:rPr>
              <a:t>H</a:t>
            </a:r>
            <a:endParaRPr sz="200">
              <a:latin typeface="Times New Roman"/>
              <a:cs typeface="Times New Roman"/>
            </a:endParaRPr>
          </a:p>
        </p:txBody>
      </p:sp>
      <p:sp>
        <p:nvSpPr>
          <p:cNvPr id="90" name="object 90" descr=""/>
          <p:cNvSpPr txBox="1"/>
          <p:nvPr/>
        </p:nvSpPr>
        <p:spPr>
          <a:xfrm>
            <a:off x="5027405" y="7445789"/>
            <a:ext cx="33020" cy="571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105"/>
              </a:spcBef>
            </a:pPr>
            <a:r>
              <a:rPr dirty="0" sz="200" spc="-50">
                <a:solidFill>
                  <a:srgbClr val="787878"/>
                </a:solidFill>
                <a:latin typeface="Times New Roman"/>
                <a:cs typeface="Times New Roman"/>
              </a:rPr>
              <a:t>t</a:t>
            </a:r>
            <a:endParaRPr sz="200">
              <a:latin typeface="Times New Roman"/>
              <a:cs typeface="Times New Roman"/>
            </a:endParaRPr>
          </a:p>
        </p:txBody>
      </p:sp>
      <p:sp>
        <p:nvSpPr>
          <p:cNvPr id="91" name="object 91" descr=""/>
          <p:cNvSpPr txBox="1"/>
          <p:nvPr/>
        </p:nvSpPr>
        <p:spPr>
          <a:xfrm>
            <a:off x="2113309" y="6210107"/>
            <a:ext cx="388620" cy="255904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115"/>
              </a:spcBef>
            </a:pPr>
            <a:r>
              <a:rPr dirty="0" sz="350" i="1">
                <a:solidFill>
                  <a:srgbClr val="800000"/>
                </a:solidFill>
                <a:latin typeface="Times New Roman"/>
                <a:cs typeface="Times New Roman"/>
              </a:rPr>
              <a:t>PARTE</a:t>
            </a:r>
            <a:r>
              <a:rPr dirty="0" sz="350" spc="-20" i="1">
                <a:solidFill>
                  <a:srgbClr val="800000"/>
                </a:solidFill>
                <a:latin typeface="Times New Roman"/>
                <a:cs typeface="Times New Roman"/>
              </a:rPr>
              <a:t> </a:t>
            </a:r>
            <a:r>
              <a:rPr dirty="0" sz="350" spc="-10" i="1">
                <a:solidFill>
                  <a:srgbClr val="800000"/>
                </a:solidFill>
                <a:latin typeface="Times New Roman"/>
                <a:cs typeface="Times New Roman"/>
              </a:rPr>
              <a:t>SUPERIOR</a:t>
            </a:r>
            <a:endParaRPr sz="3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10"/>
              </a:spcBef>
            </a:pPr>
            <a:endParaRPr sz="350">
              <a:latin typeface="Times New Roman"/>
              <a:cs typeface="Times New Roman"/>
            </a:endParaRPr>
          </a:p>
          <a:p>
            <a:pPr marL="98425">
              <a:lnSpc>
                <a:spcPct val="100000"/>
              </a:lnSpc>
            </a:pPr>
            <a:r>
              <a:rPr dirty="0" sz="350" spc="-20" i="1">
                <a:solidFill>
                  <a:srgbClr val="800000"/>
                </a:solidFill>
                <a:latin typeface="Times New Roman"/>
                <a:cs typeface="Times New Roman"/>
              </a:rPr>
              <a:t>TWR4</a:t>
            </a:r>
            <a:endParaRPr sz="35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  <a:spcBef>
                <a:spcPts val="200"/>
              </a:spcBef>
            </a:pPr>
            <a:r>
              <a:rPr dirty="0" sz="200" spc="-50" b="1">
                <a:solidFill>
                  <a:srgbClr val="000080"/>
                </a:solidFill>
                <a:latin typeface="Times New Roman"/>
                <a:cs typeface="Times New Roman"/>
              </a:rPr>
              <a:t>V</a:t>
            </a:r>
            <a:endParaRPr sz="200">
              <a:latin typeface="Times New Roman"/>
              <a:cs typeface="Times New Roman"/>
            </a:endParaRPr>
          </a:p>
        </p:txBody>
      </p:sp>
      <p:sp>
        <p:nvSpPr>
          <p:cNvPr id="92" name="object 92" descr=""/>
          <p:cNvSpPr txBox="1"/>
          <p:nvPr/>
        </p:nvSpPr>
        <p:spPr>
          <a:xfrm>
            <a:off x="2100093" y="6104380"/>
            <a:ext cx="59055" cy="6540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250" spc="-25">
                <a:solidFill>
                  <a:srgbClr val="000080"/>
                </a:solidFill>
                <a:latin typeface="Times New Roman"/>
                <a:cs typeface="Times New Roman"/>
              </a:rPr>
              <a:t>yo</a:t>
            </a:r>
            <a:endParaRPr sz="250">
              <a:latin typeface="Times New Roman"/>
              <a:cs typeface="Times New Roman"/>
            </a:endParaRPr>
          </a:p>
        </p:txBody>
      </p:sp>
      <p:sp>
        <p:nvSpPr>
          <p:cNvPr id="93" name="object 93" descr=""/>
          <p:cNvSpPr txBox="1"/>
          <p:nvPr/>
        </p:nvSpPr>
        <p:spPr>
          <a:xfrm>
            <a:off x="4168375" y="7445789"/>
            <a:ext cx="33020" cy="571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105"/>
              </a:spcBef>
            </a:pPr>
            <a:r>
              <a:rPr dirty="0" sz="200" spc="-50">
                <a:solidFill>
                  <a:srgbClr val="787878"/>
                </a:solidFill>
                <a:latin typeface="Times New Roman"/>
                <a:cs typeface="Times New Roman"/>
              </a:rPr>
              <a:t>t</a:t>
            </a:r>
            <a:endParaRPr sz="200">
              <a:latin typeface="Times New Roman"/>
              <a:cs typeface="Times New Roman"/>
            </a:endParaRPr>
          </a:p>
        </p:txBody>
      </p:sp>
      <p:sp>
        <p:nvSpPr>
          <p:cNvPr id="94" name="object 94" descr=""/>
          <p:cNvSpPr txBox="1"/>
          <p:nvPr/>
        </p:nvSpPr>
        <p:spPr>
          <a:xfrm>
            <a:off x="3626524" y="7445789"/>
            <a:ext cx="33020" cy="571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105"/>
              </a:spcBef>
            </a:pPr>
            <a:r>
              <a:rPr dirty="0" sz="200" spc="-50">
                <a:solidFill>
                  <a:srgbClr val="787878"/>
                </a:solidFill>
                <a:latin typeface="Times New Roman"/>
                <a:cs typeface="Times New Roman"/>
              </a:rPr>
              <a:t>t</a:t>
            </a:r>
            <a:endParaRPr sz="200">
              <a:latin typeface="Times New Roman"/>
              <a:cs typeface="Times New Roman"/>
            </a:endParaRPr>
          </a:p>
        </p:txBody>
      </p:sp>
      <p:sp>
        <p:nvSpPr>
          <p:cNvPr id="95" name="object 95" descr=""/>
          <p:cNvSpPr txBox="1"/>
          <p:nvPr/>
        </p:nvSpPr>
        <p:spPr>
          <a:xfrm>
            <a:off x="4703617" y="6798212"/>
            <a:ext cx="33020" cy="571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105"/>
              </a:spcBef>
            </a:pPr>
            <a:r>
              <a:rPr dirty="0" sz="200" spc="-50">
                <a:solidFill>
                  <a:srgbClr val="787878"/>
                </a:solidFill>
                <a:latin typeface="Times New Roman"/>
                <a:cs typeface="Times New Roman"/>
              </a:rPr>
              <a:t>t</a:t>
            </a:r>
            <a:endParaRPr sz="200">
              <a:latin typeface="Times New Roman"/>
              <a:cs typeface="Times New Roman"/>
            </a:endParaRPr>
          </a:p>
        </p:txBody>
      </p:sp>
      <p:sp>
        <p:nvSpPr>
          <p:cNvPr id="96" name="object 96" descr=""/>
          <p:cNvSpPr txBox="1"/>
          <p:nvPr/>
        </p:nvSpPr>
        <p:spPr>
          <a:xfrm>
            <a:off x="3705819" y="6005261"/>
            <a:ext cx="188595" cy="136525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115"/>
              </a:spcBef>
            </a:pPr>
            <a:r>
              <a:rPr dirty="0" sz="350" i="1">
                <a:solidFill>
                  <a:srgbClr val="800000"/>
                </a:solidFill>
                <a:latin typeface="Times New Roman"/>
                <a:cs typeface="Times New Roman"/>
              </a:rPr>
              <a:t>LÍNEA</a:t>
            </a:r>
            <a:r>
              <a:rPr dirty="0" sz="350" spc="25" i="1">
                <a:solidFill>
                  <a:srgbClr val="800000"/>
                </a:solidFill>
                <a:latin typeface="Times New Roman"/>
                <a:cs typeface="Times New Roman"/>
              </a:rPr>
              <a:t> </a:t>
            </a:r>
            <a:r>
              <a:rPr dirty="0" sz="350" spc="-50" i="1">
                <a:solidFill>
                  <a:srgbClr val="800000"/>
                </a:solidFill>
                <a:latin typeface="Times New Roman"/>
                <a:cs typeface="Times New Roman"/>
              </a:rPr>
              <a:t>1</a:t>
            </a:r>
            <a:endParaRPr sz="350">
              <a:latin typeface="Times New Roman"/>
              <a:cs typeface="Times New Roman"/>
            </a:endParaRPr>
          </a:p>
          <a:p>
            <a:pPr algn="ctr" marL="27305">
              <a:lnSpc>
                <a:spcPct val="100000"/>
              </a:lnSpc>
              <a:spcBef>
                <a:spcPts val="195"/>
              </a:spcBef>
            </a:pPr>
            <a:r>
              <a:rPr dirty="0" sz="200" spc="-50" b="1">
                <a:solidFill>
                  <a:srgbClr val="000080"/>
                </a:solidFill>
                <a:latin typeface="Times New Roman"/>
                <a:cs typeface="Times New Roman"/>
              </a:rPr>
              <a:t>V</a:t>
            </a:r>
            <a:endParaRPr sz="200">
              <a:latin typeface="Times New Roman"/>
              <a:cs typeface="Times New Roman"/>
            </a:endParaRPr>
          </a:p>
        </p:txBody>
      </p:sp>
      <p:sp>
        <p:nvSpPr>
          <p:cNvPr id="97" name="object 97" descr=""/>
          <p:cNvSpPr txBox="1"/>
          <p:nvPr/>
        </p:nvSpPr>
        <p:spPr>
          <a:xfrm>
            <a:off x="5397450" y="6956803"/>
            <a:ext cx="156845" cy="14986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dirty="0" sz="350" spc="-10" i="1">
                <a:solidFill>
                  <a:srgbClr val="800000"/>
                </a:solidFill>
                <a:latin typeface="Times New Roman"/>
                <a:cs typeface="Times New Roman"/>
              </a:rPr>
              <a:t>TR400</a:t>
            </a:r>
            <a:endParaRPr sz="350">
              <a:latin typeface="Times New Roman"/>
              <a:cs typeface="Times New Roman"/>
            </a:endParaRPr>
          </a:p>
          <a:p>
            <a:pPr algn="r" marR="5080">
              <a:lnSpc>
                <a:spcPct val="100000"/>
              </a:lnSpc>
              <a:spcBef>
                <a:spcPts val="300"/>
              </a:spcBef>
            </a:pPr>
            <a:r>
              <a:rPr dirty="0" sz="200" spc="-50" b="1">
                <a:solidFill>
                  <a:srgbClr val="000080"/>
                </a:solidFill>
                <a:latin typeface="Times New Roman"/>
                <a:cs typeface="Times New Roman"/>
              </a:rPr>
              <a:t>V</a:t>
            </a:r>
            <a:endParaRPr sz="200">
              <a:latin typeface="Times New Roman"/>
              <a:cs typeface="Times New Roman"/>
            </a:endParaRPr>
          </a:p>
        </p:txBody>
      </p:sp>
      <p:sp>
        <p:nvSpPr>
          <p:cNvPr id="98" name="object 98" descr=""/>
          <p:cNvSpPr txBox="1"/>
          <p:nvPr/>
        </p:nvSpPr>
        <p:spPr>
          <a:xfrm>
            <a:off x="4241062" y="6077948"/>
            <a:ext cx="188595" cy="8128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dirty="0" sz="350" i="1">
                <a:solidFill>
                  <a:srgbClr val="800000"/>
                </a:solidFill>
                <a:latin typeface="Times New Roman"/>
                <a:cs typeface="Times New Roman"/>
              </a:rPr>
              <a:t>LÍNEA</a:t>
            </a:r>
            <a:r>
              <a:rPr dirty="0" sz="350" spc="25" i="1">
                <a:solidFill>
                  <a:srgbClr val="800000"/>
                </a:solidFill>
                <a:latin typeface="Times New Roman"/>
                <a:cs typeface="Times New Roman"/>
              </a:rPr>
              <a:t> </a:t>
            </a:r>
            <a:r>
              <a:rPr dirty="0" sz="350" spc="-50" i="1">
                <a:solidFill>
                  <a:srgbClr val="800000"/>
                </a:solidFill>
                <a:latin typeface="Times New Roman"/>
                <a:cs typeface="Times New Roman"/>
              </a:rPr>
              <a:t>2</a:t>
            </a:r>
            <a:endParaRPr sz="350">
              <a:latin typeface="Times New Roman"/>
              <a:cs typeface="Times New Roman"/>
            </a:endParaRPr>
          </a:p>
        </p:txBody>
      </p:sp>
      <p:sp>
        <p:nvSpPr>
          <p:cNvPr id="99" name="object 99" descr=""/>
          <p:cNvSpPr txBox="1"/>
          <p:nvPr/>
        </p:nvSpPr>
        <p:spPr>
          <a:xfrm>
            <a:off x="4168375" y="6798212"/>
            <a:ext cx="33020" cy="571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105"/>
              </a:spcBef>
            </a:pPr>
            <a:r>
              <a:rPr dirty="0" sz="200" spc="-50">
                <a:solidFill>
                  <a:srgbClr val="000080"/>
                </a:solidFill>
                <a:latin typeface="Times New Roman"/>
                <a:cs typeface="Times New Roman"/>
              </a:rPr>
              <a:t>t</a:t>
            </a:r>
            <a:endParaRPr sz="200">
              <a:latin typeface="Times New Roman"/>
              <a:cs typeface="Times New Roman"/>
            </a:endParaRPr>
          </a:p>
        </p:txBody>
      </p:sp>
      <p:sp>
        <p:nvSpPr>
          <p:cNvPr id="100" name="object 100" descr=""/>
          <p:cNvSpPr txBox="1"/>
          <p:nvPr/>
        </p:nvSpPr>
        <p:spPr>
          <a:xfrm>
            <a:off x="5166172" y="7591164"/>
            <a:ext cx="549275" cy="1314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177800" algn="l"/>
                <a:tab pos="335915" algn="l"/>
              </a:tabLst>
            </a:pPr>
            <a:r>
              <a:rPr dirty="0" sz="250" spc="-25" i="1">
                <a:solidFill>
                  <a:srgbClr val="400000"/>
                </a:solidFill>
                <a:latin typeface="Times New Roman"/>
                <a:cs typeface="Times New Roman"/>
              </a:rPr>
              <a:t>yo</a:t>
            </a:r>
            <a:r>
              <a:rPr dirty="0" sz="250" i="1">
                <a:solidFill>
                  <a:srgbClr val="400000"/>
                </a:solidFill>
                <a:latin typeface="Times New Roman"/>
                <a:cs typeface="Times New Roman"/>
              </a:rPr>
              <a:t>	</a:t>
            </a:r>
            <a:r>
              <a:rPr dirty="0" sz="250" spc="-25" i="1">
                <a:solidFill>
                  <a:srgbClr val="400000"/>
                </a:solidFill>
                <a:latin typeface="Times New Roman"/>
                <a:cs typeface="Times New Roman"/>
              </a:rPr>
              <a:t>yo</a:t>
            </a:r>
            <a:r>
              <a:rPr dirty="0" sz="250" i="1">
                <a:solidFill>
                  <a:srgbClr val="400000"/>
                </a:solidFill>
                <a:latin typeface="Times New Roman"/>
                <a:cs typeface="Times New Roman"/>
              </a:rPr>
              <a:t>	</a:t>
            </a:r>
            <a:r>
              <a:rPr dirty="0" sz="250" spc="-25" i="1">
                <a:solidFill>
                  <a:srgbClr val="400000"/>
                </a:solidFill>
                <a:latin typeface="Times New Roman"/>
                <a:cs typeface="Times New Roman"/>
              </a:rPr>
              <a:t>yo</a:t>
            </a:r>
            <a:endParaRPr sz="250">
              <a:latin typeface="Times New Roman"/>
              <a:cs typeface="Times New Roman"/>
            </a:endParaRPr>
          </a:p>
          <a:p>
            <a:pPr marL="25400">
              <a:lnSpc>
                <a:spcPct val="100000"/>
              </a:lnSpc>
              <a:spcBef>
                <a:spcPts val="220"/>
              </a:spcBef>
            </a:pPr>
            <a:r>
              <a:rPr dirty="0" sz="250">
                <a:solidFill>
                  <a:srgbClr val="0000FF"/>
                </a:solidFill>
                <a:latin typeface="Times New Roman"/>
                <a:cs typeface="Times New Roman"/>
              </a:rPr>
              <a:t>Rhode</a:t>
            </a:r>
            <a:r>
              <a:rPr dirty="0" sz="250" spc="55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250" spc="-20">
                <a:solidFill>
                  <a:srgbClr val="0000FF"/>
                </a:solidFill>
                <a:latin typeface="Times New Roman"/>
                <a:cs typeface="Times New Roman"/>
              </a:rPr>
              <a:t>IslanRd)hode</a:t>
            </a:r>
            <a:r>
              <a:rPr dirty="0" sz="250" spc="60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250" spc="-20">
                <a:solidFill>
                  <a:srgbClr val="0000FF"/>
                </a:solidFill>
                <a:latin typeface="Times New Roman"/>
                <a:cs typeface="Times New Roman"/>
              </a:rPr>
              <a:t>IslandR)hode</a:t>
            </a:r>
            <a:r>
              <a:rPr dirty="0" sz="250" spc="60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250" spc="-10">
                <a:solidFill>
                  <a:srgbClr val="0000FF"/>
                </a:solidFill>
                <a:latin typeface="Times New Roman"/>
                <a:cs typeface="Times New Roman"/>
              </a:rPr>
              <a:t>Island)</a:t>
            </a:r>
            <a:endParaRPr sz="250">
              <a:latin typeface="Times New Roman"/>
              <a:cs typeface="Times New Roman"/>
            </a:endParaRPr>
          </a:p>
        </p:txBody>
      </p:sp>
      <p:sp>
        <p:nvSpPr>
          <p:cNvPr id="101" name="object 101" descr=""/>
          <p:cNvSpPr txBox="1"/>
          <p:nvPr/>
        </p:nvSpPr>
        <p:spPr>
          <a:xfrm>
            <a:off x="5027405" y="6798212"/>
            <a:ext cx="33020" cy="571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105"/>
              </a:spcBef>
            </a:pPr>
            <a:r>
              <a:rPr dirty="0" sz="200" spc="-50">
                <a:solidFill>
                  <a:srgbClr val="000080"/>
                </a:solidFill>
                <a:latin typeface="Times New Roman"/>
                <a:cs typeface="Times New Roman"/>
              </a:rPr>
              <a:t>t</a:t>
            </a:r>
            <a:endParaRPr sz="200">
              <a:latin typeface="Times New Roman"/>
              <a:cs typeface="Times New Roman"/>
            </a:endParaRPr>
          </a:p>
        </p:txBody>
      </p:sp>
      <p:sp>
        <p:nvSpPr>
          <p:cNvPr id="102" name="object 102" descr=""/>
          <p:cNvSpPr txBox="1"/>
          <p:nvPr/>
        </p:nvSpPr>
        <p:spPr>
          <a:xfrm>
            <a:off x="3626524" y="6798212"/>
            <a:ext cx="33020" cy="571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105"/>
              </a:spcBef>
            </a:pPr>
            <a:r>
              <a:rPr dirty="0" sz="200" spc="-50">
                <a:solidFill>
                  <a:srgbClr val="000080"/>
                </a:solidFill>
                <a:latin typeface="Times New Roman"/>
                <a:cs typeface="Times New Roman"/>
              </a:rPr>
              <a:t>t</a:t>
            </a:r>
            <a:endParaRPr sz="200">
              <a:latin typeface="Times New Roman"/>
              <a:cs typeface="Times New Roman"/>
            </a:endParaRPr>
          </a:p>
        </p:txBody>
      </p:sp>
      <p:sp>
        <p:nvSpPr>
          <p:cNvPr id="103" name="object 103" descr=""/>
          <p:cNvSpPr txBox="1"/>
          <p:nvPr/>
        </p:nvSpPr>
        <p:spPr>
          <a:xfrm>
            <a:off x="5575863" y="7293807"/>
            <a:ext cx="79375" cy="8128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dirty="0" sz="350" spc="-25" i="1">
                <a:solidFill>
                  <a:srgbClr val="000080"/>
                </a:solidFill>
                <a:latin typeface="Times New Roman"/>
                <a:cs typeface="Times New Roman"/>
              </a:rPr>
              <a:t>TR</a:t>
            </a:r>
            <a:endParaRPr sz="350">
              <a:latin typeface="Times New Roman"/>
              <a:cs typeface="Times New Roman"/>
            </a:endParaRPr>
          </a:p>
        </p:txBody>
      </p:sp>
      <p:sp>
        <p:nvSpPr>
          <p:cNvPr id="104" name="object 104" descr=""/>
          <p:cNvSpPr txBox="1"/>
          <p:nvPr/>
        </p:nvSpPr>
        <p:spPr>
          <a:xfrm>
            <a:off x="3738859" y="6699094"/>
            <a:ext cx="45085" cy="571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200" spc="-50" b="1">
                <a:solidFill>
                  <a:srgbClr val="000080"/>
                </a:solidFill>
                <a:latin typeface="Times New Roman"/>
                <a:cs typeface="Times New Roman"/>
              </a:rPr>
              <a:t>V</a:t>
            </a:r>
            <a:endParaRPr sz="200">
              <a:latin typeface="Times New Roman"/>
              <a:cs typeface="Times New Roman"/>
            </a:endParaRPr>
          </a:p>
        </p:txBody>
      </p:sp>
      <p:sp>
        <p:nvSpPr>
          <p:cNvPr id="105" name="object 105" descr=""/>
          <p:cNvSpPr txBox="1"/>
          <p:nvPr/>
        </p:nvSpPr>
        <p:spPr>
          <a:xfrm>
            <a:off x="3652956" y="6626406"/>
            <a:ext cx="102870" cy="8128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dirty="0" sz="350" spc="-25" i="1">
                <a:solidFill>
                  <a:srgbClr val="800000"/>
                </a:solidFill>
                <a:latin typeface="Times New Roman"/>
                <a:cs typeface="Times New Roman"/>
              </a:rPr>
              <a:t>PT1</a:t>
            </a:r>
            <a:endParaRPr sz="350">
              <a:latin typeface="Times New Roman"/>
              <a:cs typeface="Times New Roman"/>
            </a:endParaRPr>
          </a:p>
        </p:txBody>
      </p:sp>
      <p:sp>
        <p:nvSpPr>
          <p:cNvPr id="106" name="object 106" descr=""/>
          <p:cNvSpPr txBox="1"/>
          <p:nvPr/>
        </p:nvSpPr>
        <p:spPr>
          <a:xfrm>
            <a:off x="4928287" y="6058124"/>
            <a:ext cx="59055" cy="8128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dirty="0" sz="350" spc="-50" i="1">
                <a:solidFill>
                  <a:srgbClr val="000080"/>
                </a:solidFill>
                <a:latin typeface="Times New Roman"/>
                <a:cs typeface="Times New Roman"/>
              </a:rPr>
              <a:t>U</a:t>
            </a:r>
            <a:endParaRPr sz="350">
              <a:latin typeface="Times New Roman"/>
              <a:cs typeface="Times New Roman"/>
            </a:endParaRPr>
          </a:p>
        </p:txBody>
      </p:sp>
      <p:sp>
        <p:nvSpPr>
          <p:cNvPr id="107" name="object 107" descr=""/>
          <p:cNvSpPr txBox="1"/>
          <p:nvPr/>
        </p:nvSpPr>
        <p:spPr>
          <a:xfrm>
            <a:off x="1326965" y="6441384"/>
            <a:ext cx="90170" cy="6540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250" spc="-25">
                <a:solidFill>
                  <a:srgbClr val="FF0000"/>
                </a:solidFill>
                <a:latin typeface="Times New Roman"/>
                <a:cs typeface="Times New Roman"/>
              </a:rPr>
              <a:t>LCC</a:t>
            </a:r>
            <a:endParaRPr sz="250">
              <a:latin typeface="Times New Roman"/>
              <a:cs typeface="Times New Roman"/>
            </a:endParaRPr>
          </a:p>
        </p:txBody>
      </p:sp>
      <p:sp>
        <p:nvSpPr>
          <p:cNvPr id="108" name="object 108" descr=""/>
          <p:cNvSpPr txBox="1"/>
          <p:nvPr/>
        </p:nvSpPr>
        <p:spPr>
          <a:xfrm>
            <a:off x="1545027" y="6441384"/>
            <a:ext cx="90170" cy="6540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250" spc="-25">
                <a:solidFill>
                  <a:srgbClr val="FF0000"/>
                </a:solidFill>
                <a:latin typeface="Times New Roman"/>
                <a:cs typeface="Times New Roman"/>
              </a:rPr>
              <a:t>LCC</a:t>
            </a:r>
            <a:endParaRPr sz="250">
              <a:latin typeface="Times New Roman"/>
              <a:cs typeface="Times New Roman"/>
            </a:endParaRPr>
          </a:p>
        </p:txBody>
      </p:sp>
      <p:sp>
        <p:nvSpPr>
          <p:cNvPr id="109" name="object 109" descr=""/>
          <p:cNvSpPr txBox="1"/>
          <p:nvPr/>
        </p:nvSpPr>
        <p:spPr>
          <a:xfrm>
            <a:off x="1763088" y="6441384"/>
            <a:ext cx="90170" cy="6540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250" spc="-25">
                <a:solidFill>
                  <a:srgbClr val="FF0000"/>
                </a:solidFill>
                <a:latin typeface="Times New Roman"/>
                <a:cs typeface="Times New Roman"/>
              </a:rPr>
              <a:t>LCC</a:t>
            </a:r>
            <a:endParaRPr sz="250">
              <a:latin typeface="Times New Roman"/>
              <a:cs typeface="Times New Roman"/>
            </a:endParaRPr>
          </a:p>
        </p:txBody>
      </p:sp>
      <p:sp>
        <p:nvSpPr>
          <p:cNvPr id="110" name="object 110" descr=""/>
          <p:cNvSpPr txBox="1"/>
          <p:nvPr/>
        </p:nvSpPr>
        <p:spPr>
          <a:xfrm>
            <a:off x="2351194" y="6441384"/>
            <a:ext cx="90170" cy="6540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250" spc="-25">
                <a:solidFill>
                  <a:srgbClr val="FF0000"/>
                </a:solidFill>
                <a:latin typeface="Times New Roman"/>
                <a:cs typeface="Times New Roman"/>
              </a:rPr>
              <a:t>LCC</a:t>
            </a:r>
            <a:endParaRPr sz="250">
              <a:latin typeface="Times New Roman"/>
              <a:cs typeface="Times New Roman"/>
            </a:endParaRPr>
          </a:p>
        </p:txBody>
      </p:sp>
      <p:sp>
        <p:nvSpPr>
          <p:cNvPr id="111" name="object 111" descr=""/>
          <p:cNvSpPr txBox="1"/>
          <p:nvPr/>
        </p:nvSpPr>
        <p:spPr>
          <a:xfrm>
            <a:off x="2569256" y="6441384"/>
            <a:ext cx="301625" cy="6540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223520" algn="l"/>
              </a:tabLst>
            </a:pPr>
            <a:r>
              <a:rPr dirty="0" sz="250" spc="-25">
                <a:solidFill>
                  <a:srgbClr val="FF0000"/>
                </a:solidFill>
                <a:latin typeface="Times New Roman"/>
                <a:cs typeface="Times New Roman"/>
              </a:rPr>
              <a:t>LCC</a:t>
            </a:r>
            <a:r>
              <a:rPr dirty="0" sz="250">
                <a:solidFill>
                  <a:srgbClr val="FF0000"/>
                </a:solidFill>
                <a:latin typeface="Times New Roman"/>
                <a:cs typeface="Times New Roman"/>
              </a:rPr>
              <a:t>	</a:t>
            </a:r>
            <a:r>
              <a:rPr dirty="0" sz="250" spc="-25">
                <a:solidFill>
                  <a:srgbClr val="FF0000"/>
                </a:solidFill>
                <a:latin typeface="Times New Roman"/>
                <a:cs typeface="Times New Roman"/>
              </a:rPr>
              <a:t>LCC</a:t>
            </a:r>
            <a:endParaRPr sz="250">
              <a:latin typeface="Times New Roman"/>
              <a:cs typeface="Times New Roman"/>
            </a:endParaRPr>
          </a:p>
        </p:txBody>
      </p:sp>
      <p:sp>
        <p:nvSpPr>
          <p:cNvPr id="112" name="object 112" descr=""/>
          <p:cNvSpPr txBox="1"/>
          <p:nvPr/>
        </p:nvSpPr>
        <p:spPr>
          <a:xfrm>
            <a:off x="1089080" y="8000855"/>
            <a:ext cx="5009515" cy="124968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367155">
              <a:lnSpc>
                <a:spcPct val="100000"/>
              </a:lnSpc>
              <a:spcBef>
                <a:spcPts val="130"/>
              </a:spcBef>
            </a:pPr>
            <a:r>
              <a:rPr dirty="0" sz="800" spc="10">
                <a:latin typeface="Times New Roman"/>
                <a:cs typeface="Times New Roman"/>
              </a:rPr>
              <a:t>Fig.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6.8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-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Ejemplo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circuito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(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Courier New"/>
                <a:cs typeface="Courier New"/>
              </a:rPr>
              <a:t>Exa_9.acp</a:t>
            </a:r>
            <a:r>
              <a:rPr dirty="0" sz="800" spc="-254">
                <a:latin typeface="Courier New"/>
                <a:cs typeface="Courier New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)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red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completa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(subestación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+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entrante)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6.8.</a:t>
            </a:r>
            <a:endParaRPr sz="800">
              <a:latin typeface="Times New Roman"/>
              <a:cs typeface="Times New Roman"/>
            </a:endParaRPr>
          </a:p>
          <a:p>
            <a:pPr marL="12700" marR="44069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función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Copiar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y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Pegar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Agrupar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Comprimir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)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podría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usarse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manera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efectiva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cuando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creando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porque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tiene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muchos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bloques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idénticos.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decir,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necesita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definir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parámetros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vez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cópielos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tantas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veces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necesario.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800">
                <a:latin typeface="Times New Roman"/>
                <a:cs typeface="Times New Roman"/>
              </a:rPr>
              <a:t>Cerca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rayo,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tramos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representados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JMarti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LCC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4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(fase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conductores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+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cable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cielo).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propagación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sobretensión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largo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estructura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torre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tomada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en</a:t>
            </a:r>
            <a:endParaRPr sz="800">
              <a:latin typeface="Times New Roman"/>
              <a:cs typeface="Times New Roman"/>
            </a:endParaRPr>
          </a:p>
        </p:txBody>
      </p:sp>
      <p:grpSp>
        <p:nvGrpSpPr>
          <p:cNvPr id="113" name="object 113" descr=""/>
          <p:cNvGrpSpPr/>
          <p:nvPr/>
        </p:nvGrpSpPr>
        <p:grpSpPr>
          <a:xfrm>
            <a:off x="368299" y="10114858"/>
            <a:ext cx="594995" cy="13335"/>
            <a:chOff x="368299" y="10114858"/>
            <a:chExt cx="594995" cy="13335"/>
          </a:xfrm>
        </p:grpSpPr>
        <p:sp>
          <p:nvSpPr>
            <p:cNvPr id="114" name="object 114" descr=""/>
            <p:cNvSpPr/>
            <p:nvPr/>
          </p:nvSpPr>
          <p:spPr>
            <a:xfrm>
              <a:off x="368299" y="10114858"/>
              <a:ext cx="594995" cy="6985"/>
            </a:xfrm>
            <a:custGeom>
              <a:avLst/>
              <a:gdLst/>
              <a:ahLst/>
              <a:cxnLst/>
              <a:rect l="l" t="t" r="r" b="b"/>
              <a:pathLst>
                <a:path w="594994" h="6984">
                  <a:moveTo>
                    <a:pt x="594713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594713" y="0"/>
                  </a:lnTo>
                  <a:lnTo>
                    <a:pt x="594713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" name="object 115" descr=""/>
            <p:cNvSpPr/>
            <p:nvPr/>
          </p:nvSpPr>
          <p:spPr>
            <a:xfrm>
              <a:off x="368287" y="10114863"/>
              <a:ext cx="594995" cy="13335"/>
            </a:xfrm>
            <a:custGeom>
              <a:avLst/>
              <a:gdLst/>
              <a:ahLst/>
              <a:cxnLst/>
              <a:rect l="l" t="t" r="r" b="b"/>
              <a:pathLst>
                <a:path w="594994" h="13334">
                  <a:moveTo>
                    <a:pt x="594715" y="0"/>
                  </a:moveTo>
                  <a:lnTo>
                    <a:pt x="588111" y="6604"/>
                  </a:lnTo>
                  <a:lnTo>
                    <a:pt x="0" y="6604"/>
                  </a:lnTo>
                  <a:lnTo>
                    <a:pt x="0" y="13208"/>
                  </a:lnTo>
                  <a:lnTo>
                    <a:pt x="588111" y="13208"/>
                  </a:lnTo>
                  <a:lnTo>
                    <a:pt x="594715" y="13208"/>
                  </a:lnTo>
                  <a:lnTo>
                    <a:pt x="594715" y="6604"/>
                  </a:lnTo>
                  <a:lnTo>
                    <a:pt x="594715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" name="object 116" descr=""/>
            <p:cNvSpPr/>
            <p:nvPr/>
          </p:nvSpPr>
          <p:spPr>
            <a:xfrm>
              <a:off x="368299" y="10114858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4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7" name="object 117" descr=""/>
          <p:cNvSpPr txBox="1"/>
          <p:nvPr/>
        </p:nvSpPr>
        <p:spPr>
          <a:xfrm>
            <a:off x="378108" y="10174864"/>
            <a:ext cx="5778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Página</a:t>
            </a:r>
            <a:r>
              <a:rPr dirty="0" sz="800" spc="8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210</a:t>
            </a:r>
            <a:endParaRPr sz="800">
              <a:latin typeface="Arial"/>
              <a:cs typeface="Arial"/>
            </a:endParaRPr>
          </a:p>
        </p:txBody>
      </p:sp>
      <p:sp>
        <p:nvSpPr>
          <p:cNvPr id="118" name="object 118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119" name="object 119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167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</p:spTree>
  </p:cSld>
  <p:clrMapOvr>
    <a:masterClrMapping/>
  </p:clrMapOvr>
</p:sld>
</file>

<file path=ppt/slides/slide17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935015" y="165100"/>
            <a:ext cx="5226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5" name="object 5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678"/>
                  </a:lnTo>
                  <a:lnTo>
                    <a:pt x="142755" y="98678"/>
                  </a:lnTo>
                  <a:lnTo>
                    <a:pt x="136180" y="99986"/>
                  </a:lnTo>
                  <a:lnTo>
                    <a:pt x="104587" y="124182"/>
                  </a:lnTo>
                  <a:lnTo>
                    <a:pt x="98048" y="143385"/>
                  </a:lnTo>
                  <a:lnTo>
                    <a:pt x="98048" y="569274"/>
                  </a:lnTo>
                  <a:lnTo>
                    <a:pt x="117977" y="603718"/>
                  </a:lnTo>
                  <a:lnTo>
                    <a:pt x="142755" y="613981"/>
                  </a:lnTo>
                  <a:lnTo>
                    <a:pt x="1886711" y="613981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3981"/>
                  </a:moveTo>
                  <a:lnTo>
                    <a:pt x="1744971" y="613981"/>
                  </a:lnTo>
                  <a:lnTo>
                    <a:pt x="1751545" y="612673"/>
                  </a:lnTo>
                  <a:lnTo>
                    <a:pt x="1764174" y="607442"/>
                  </a:lnTo>
                  <a:lnTo>
                    <a:pt x="1788370" y="575849"/>
                  </a:lnTo>
                  <a:lnTo>
                    <a:pt x="1789678" y="569274"/>
                  </a:lnTo>
                  <a:lnTo>
                    <a:pt x="1789678" y="143385"/>
                  </a:lnTo>
                  <a:lnTo>
                    <a:pt x="1769748" y="108942"/>
                  </a:lnTo>
                  <a:lnTo>
                    <a:pt x="1744971" y="98678"/>
                  </a:lnTo>
                  <a:lnTo>
                    <a:pt x="1886711" y="98678"/>
                  </a:lnTo>
                  <a:lnTo>
                    <a:pt x="1886711" y="613981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932176" y="500405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1982" y="528634"/>
                  </a:moveTo>
                  <a:lnTo>
                    <a:pt x="52863" y="528634"/>
                  </a:lnTo>
                  <a:lnTo>
                    <a:pt x="49392" y="528502"/>
                  </a:lnTo>
                  <a:lnTo>
                    <a:pt x="13028" y="510660"/>
                  </a:lnTo>
                  <a:lnTo>
                    <a:pt x="0" y="479207"/>
                  </a:lnTo>
                  <a:lnTo>
                    <a:pt x="0" y="475770"/>
                  </a:lnTo>
                  <a:lnTo>
                    <a:pt x="0" y="49229"/>
                  </a:lnTo>
                  <a:lnTo>
                    <a:pt x="17937" y="12885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775"/>
                  </a:lnTo>
                  <a:lnTo>
                    <a:pt x="1704845" y="49229"/>
                  </a:lnTo>
                  <a:lnTo>
                    <a:pt x="1704845" y="479207"/>
                  </a:lnTo>
                  <a:lnTo>
                    <a:pt x="1686907" y="515550"/>
                  </a:lnTo>
                  <a:lnTo>
                    <a:pt x="1655453" y="528502"/>
                  </a:lnTo>
                  <a:lnTo>
                    <a:pt x="1651982" y="52863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171"/>
              <a:ext cx="145374" cy="145374"/>
            </a:xfrm>
            <a:prstGeom prst="rect">
              <a:avLst/>
            </a:prstGeom>
          </p:spPr>
        </p:pic>
      </p:grpSp>
      <p:sp>
        <p:nvSpPr>
          <p:cNvPr id="8" name="object 8" descr=""/>
          <p:cNvSpPr txBox="1"/>
          <p:nvPr/>
        </p:nvSpPr>
        <p:spPr>
          <a:xfrm>
            <a:off x="831370" y="7888605"/>
            <a:ext cx="1841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210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4697009" y="7915037"/>
            <a:ext cx="65786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Times New Roman"/>
                <a:cs typeface="Times New Roman"/>
              </a:rPr>
              <a:t>ATPDraw</a:t>
            </a:r>
            <a:r>
              <a:rPr dirty="0" sz="550" spc="30">
                <a:latin typeface="Times New Roman"/>
                <a:cs typeface="Times New Roman"/>
              </a:rPr>
              <a:t> </a:t>
            </a:r>
            <a:r>
              <a:rPr dirty="0" sz="550">
                <a:latin typeface="Times New Roman"/>
                <a:cs typeface="Times New Roman"/>
              </a:rPr>
              <a:t>versión</a:t>
            </a:r>
            <a:r>
              <a:rPr dirty="0" sz="550" spc="30">
                <a:latin typeface="Times New Roman"/>
                <a:cs typeface="Times New Roman"/>
              </a:rPr>
              <a:t> </a:t>
            </a:r>
            <a:r>
              <a:rPr dirty="0" sz="550" spc="-25">
                <a:latin typeface="Times New Roman"/>
                <a:cs typeface="Times New Roman"/>
              </a:rPr>
              <a:t>5.6</a:t>
            </a:r>
            <a:endParaRPr sz="550">
              <a:latin typeface="Times New Roman"/>
              <a:cs typeface="Times New Roman"/>
            </a:endParaRPr>
          </a:p>
        </p:txBody>
      </p:sp>
      <p:grpSp>
        <p:nvGrpSpPr>
          <p:cNvPr id="10" name="object 10" descr=""/>
          <p:cNvGrpSpPr/>
          <p:nvPr/>
        </p:nvGrpSpPr>
        <p:grpSpPr>
          <a:xfrm>
            <a:off x="1076684" y="2731049"/>
            <a:ext cx="2486660" cy="4445"/>
            <a:chOff x="1076684" y="2731049"/>
            <a:chExt cx="2486660" cy="4445"/>
          </a:xfrm>
        </p:grpSpPr>
        <p:sp>
          <p:nvSpPr>
            <p:cNvPr id="11" name="object 11" descr=""/>
            <p:cNvSpPr/>
            <p:nvPr/>
          </p:nvSpPr>
          <p:spPr>
            <a:xfrm>
              <a:off x="1076684" y="2733193"/>
              <a:ext cx="2137410" cy="0"/>
            </a:xfrm>
            <a:custGeom>
              <a:avLst/>
              <a:gdLst/>
              <a:ahLst/>
              <a:cxnLst/>
              <a:rect l="l" t="t" r="r" b="b"/>
              <a:pathLst>
                <a:path w="2137410" h="0">
                  <a:moveTo>
                    <a:pt x="0" y="0"/>
                  </a:moveTo>
                  <a:lnTo>
                    <a:pt x="2137352" y="0"/>
                  </a:lnTo>
                </a:path>
              </a:pathLst>
            </a:custGeom>
            <a:ln w="4288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3257655" y="2733193"/>
              <a:ext cx="305435" cy="0"/>
            </a:xfrm>
            <a:custGeom>
              <a:avLst/>
              <a:gdLst/>
              <a:ahLst/>
              <a:cxnLst/>
              <a:rect l="l" t="t" r="r" b="b"/>
              <a:pathLst>
                <a:path w="305435" h="0">
                  <a:moveTo>
                    <a:pt x="0" y="0"/>
                  </a:moveTo>
                  <a:lnTo>
                    <a:pt x="305336" y="0"/>
                  </a:lnTo>
                </a:path>
              </a:pathLst>
            </a:custGeom>
            <a:ln w="4288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3" name="object 13" descr=""/>
          <p:cNvGrpSpPr/>
          <p:nvPr/>
        </p:nvGrpSpPr>
        <p:grpSpPr>
          <a:xfrm>
            <a:off x="1076684" y="3114309"/>
            <a:ext cx="2486660" cy="4445"/>
            <a:chOff x="1076684" y="3114309"/>
            <a:chExt cx="2486660" cy="4445"/>
          </a:xfrm>
        </p:grpSpPr>
        <p:sp>
          <p:nvSpPr>
            <p:cNvPr id="14" name="object 14" descr=""/>
            <p:cNvSpPr/>
            <p:nvPr/>
          </p:nvSpPr>
          <p:spPr>
            <a:xfrm>
              <a:off x="1076684" y="3116453"/>
              <a:ext cx="2137410" cy="0"/>
            </a:xfrm>
            <a:custGeom>
              <a:avLst/>
              <a:gdLst/>
              <a:ahLst/>
              <a:cxnLst/>
              <a:rect l="l" t="t" r="r" b="b"/>
              <a:pathLst>
                <a:path w="2137410" h="0">
                  <a:moveTo>
                    <a:pt x="0" y="0"/>
                  </a:moveTo>
                  <a:lnTo>
                    <a:pt x="2137352" y="0"/>
                  </a:lnTo>
                </a:path>
              </a:pathLst>
            </a:custGeom>
            <a:ln w="4288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3257655" y="3116453"/>
              <a:ext cx="305435" cy="0"/>
            </a:xfrm>
            <a:custGeom>
              <a:avLst/>
              <a:gdLst/>
              <a:ahLst/>
              <a:cxnLst/>
              <a:rect l="l" t="t" r="r" b="b"/>
              <a:pathLst>
                <a:path w="305435" h="0">
                  <a:moveTo>
                    <a:pt x="0" y="0"/>
                  </a:moveTo>
                  <a:lnTo>
                    <a:pt x="305336" y="0"/>
                  </a:lnTo>
                </a:path>
              </a:pathLst>
            </a:custGeom>
            <a:ln w="4288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6" name="object 16" descr=""/>
          <p:cNvSpPr txBox="1"/>
          <p:nvPr/>
        </p:nvSpPr>
        <p:spPr>
          <a:xfrm>
            <a:off x="717070" y="381997"/>
            <a:ext cx="5685155" cy="4104004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728085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de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aplicación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4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0" marR="141033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cuenta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representando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secciones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pilón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 spc="-100">
                <a:latin typeface="Times New Roman"/>
                <a:cs typeface="Times New Roman"/>
              </a:rPr>
              <a:t>vert</a:t>
            </a:r>
            <a:r>
              <a:rPr dirty="0" baseline="9259" sz="900" spc="-150">
                <a:latin typeface="Arial MT"/>
                <a:cs typeface="Arial MT"/>
              </a:rPr>
              <a:t>T</a:t>
            </a:r>
            <a:r>
              <a:rPr dirty="0" sz="800" spc="-100">
                <a:latin typeface="Times New Roman"/>
                <a:cs typeface="Times New Roman"/>
              </a:rPr>
              <a:t>ic</a:t>
            </a:r>
            <a:r>
              <a:rPr dirty="0" baseline="9259" sz="900" spc="-150">
                <a:latin typeface="Arial MT"/>
                <a:cs typeface="Arial MT"/>
              </a:rPr>
              <a:t>ra</a:t>
            </a:r>
            <a:r>
              <a:rPr dirty="0" sz="800" spc="-100">
                <a:latin typeface="Times New Roman"/>
                <a:cs typeface="Times New Roman"/>
              </a:rPr>
              <a:t>a</a:t>
            </a:r>
            <a:r>
              <a:rPr dirty="0" baseline="9259" sz="900" spc="-150">
                <a:latin typeface="Arial MT"/>
                <a:cs typeface="Arial MT"/>
              </a:rPr>
              <a:t>d</a:t>
            </a:r>
            <a:r>
              <a:rPr dirty="0" sz="800" spc="-100">
                <a:latin typeface="Times New Roman"/>
                <a:cs typeface="Times New Roman"/>
              </a:rPr>
              <a:t>l</a:t>
            </a:r>
            <a:r>
              <a:rPr dirty="0" baseline="9259" sz="900" spc="-150">
                <a:latin typeface="Arial MT"/>
                <a:cs typeface="Arial MT"/>
              </a:rPr>
              <a:t>u</a:t>
            </a:r>
            <a:r>
              <a:rPr dirty="0" sz="800" spc="-100">
                <a:latin typeface="Times New Roman"/>
                <a:cs typeface="Times New Roman"/>
              </a:rPr>
              <a:t>c</a:t>
            </a:r>
            <a:r>
              <a:rPr dirty="0" baseline="9259" sz="900" spc="-150">
                <a:latin typeface="Arial MT"/>
                <a:cs typeface="Arial MT"/>
              </a:rPr>
              <a:t>c</a:t>
            </a:r>
            <a:r>
              <a:rPr dirty="0" sz="800" spc="-100">
                <a:latin typeface="Times New Roman"/>
                <a:cs typeface="Times New Roman"/>
              </a:rPr>
              <a:t>o</a:t>
            </a:r>
            <a:r>
              <a:rPr dirty="0" baseline="9259" sz="900" spc="-150">
                <a:latin typeface="Arial MT"/>
                <a:cs typeface="Arial MT"/>
              </a:rPr>
              <a:t>ie</a:t>
            </a:r>
            <a:r>
              <a:rPr dirty="0" sz="800" spc="-100">
                <a:latin typeface="Times New Roman"/>
                <a:cs typeface="Times New Roman"/>
              </a:rPr>
              <a:t>m</a:t>
            </a:r>
            <a:r>
              <a:rPr dirty="0" baseline="9259" sz="900" spc="-150">
                <a:latin typeface="Arial MT"/>
                <a:cs typeface="Arial MT"/>
              </a:rPr>
              <a:t>nd</a:t>
            </a:r>
            <a:r>
              <a:rPr dirty="0" sz="800" spc="-100">
                <a:latin typeface="Times New Roman"/>
                <a:cs typeface="Times New Roman"/>
              </a:rPr>
              <a:t>o</a:t>
            </a:r>
            <a:r>
              <a:rPr dirty="0" baseline="9259" sz="900" spc="-150">
                <a:latin typeface="Arial MT"/>
                <a:cs typeface="Arial MT"/>
              </a:rPr>
              <a:t>o.</a:t>
            </a:r>
            <a:r>
              <a:rPr dirty="0" sz="800" spc="-100">
                <a:latin typeface="Times New Roman"/>
                <a:cs typeface="Times New Roman"/>
              </a:rPr>
              <a:t>c</a:t>
            </a:r>
            <a:r>
              <a:rPr dirty="0" baseline="9259" sz="900" spc="-150">
                <a:latin typeface="Arial MT"/>
                <a:cs typeface="Arial MT"/>
              </a:rPr>
              <a:t>..</a:t>
            </a:r>
            <a:r>
              <a:rPr dirty="0" sz="800" spc="-100">
                <a:latin typeface="Times New Roman"/>
                <a:cs typeface="Times New Roman"/>
              </a:rPr>
              <a:t>onstante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monofásica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transmisión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parámetros.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ramas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debajo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torre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simulan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torre.</a:t>
            </a:r>
            <a:endParaRPr sz="800">
              <a:latin typeface="Times New Roman"/>
              <a:cs typeface="Times New Roman"/>
            </a:endParaRPr>
          </a:p>
          <a:p>
            <a:pPr marL="127000" marR="63817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impedancia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puesta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tierra.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frente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descarga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onda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característica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aisladores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juega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un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papel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significativo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estudio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retroceso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luz.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simular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bastante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facilidad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utilizando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MODELOS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Flash</a:t>
            </a:r>
            <a:r>
              <a:rPr dirty="0" sz="800" spc="-210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ejemplo,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controla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interruptor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controlado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TACS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MODELS.</a:t>
            </a:r>
            <a:endParaRPr sz="800">
              <a:latin typeface="Times New Roman"/>
              <a:cs typeface="Times New Roman"/>
            </a:endParaRPr>
          </a:p>
          <a:p>
            <a:pPr marL="127000" marR="697865">
              <a:lnSpc>
                <a:spcPct val="113799"/>
              </a:lnSpc>
              <a:spcBef>
                <a:spcPts val="55"/>
              </a:spcBef>
            </a:pP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despreciar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influencia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voltaje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frecuencia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potencia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probabilidad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retroceso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flash.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nivel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voltaje.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caso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estudio,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considerado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equivalente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Thevenin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trifásico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fuente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conectada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extremo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remoto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Line2.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7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0" marR="812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creado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continuación.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¡Nota!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caso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excede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límite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celda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almacenamiento</a:t>
            </a:r>
            <a:r>
              <a:rPr dirty="0" sz="800" spc="10">
                <a:latin typeface="Times New Roman"/>
                <a:cs typeface="Times New Roman"/>
              </a:rPr>
              <a:t> de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si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el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programa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ejecuta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con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DEFAULT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=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3.0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tamaño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tabla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(configuración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predeterminada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Courier New"/>
                <a:cs typeface="Courier New"/>
              </a:rPr>
              <a:t>LISTSIZE.DAT</a:t>
            </a:r>
            <a:r>
              <a:rPr dirty="0" sz="800" spc="-254">
                <a:latin typeface="Courier New"/>
                <a:cs typeface="Courier New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).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ejecutar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simulación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éxito,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debe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aumentar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límite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3.0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6.0.</a:t>
            </a:r>
            <a:endParaRPr sz="800">
              <a:latin typeface="Times New Roman"/>
              <a:cs typeface="Times New Roman"/>
            </a:endParaRPr>
          </a:p>
          <a:p>
            <a:pPr marL="271780" marR="4183379">
              <a:lnSpc>
                <a:spcPct val="110400"/>
              </a:lnSpc>
              <a:spcBef>
                <a:spcPts val="890"/>
              </a:spcBef>
            </a:pPr>
            <a:r>
              <a:rPr dirty="0" sz="550">
                <a:latin typeface="Courier New"/>
                <a:cs typeface="Courier New"/>
              </a:rPr>
              <a:t>COMIENCE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NUEVO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CASO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DATOS </a:t>
            </a:r>
            <a:r>
              <a:rPr dirty="0" sz="550" spc="-50">
                <a:latin typeface="Courier New"/>
                <a:cs typeface="Courier New"/>
              </a:rPr>
              <a:t>C</a:t>
            </a:r>
            <a:endParaRPr sz="550">
              <a:latin typeface="Courier New"/>
              <a:cs typeface="Courier New"/>
            </a:endParaRPr>
          </a:p>
          <a:p>
            <a:pPr marL="271780" marR="3049270">
              <a:lnSpc>
                <a:spcPct val="110400"/>
              </a:lnSpc>
              <a:spcBef>
                <a:spcPts val="50"/>
              </a:spcBef>
            </a:pPr>
            <a:r>
              <a:rPr dirty="0" sz="550">
                <a:latin typeface="Courier New"/>
                <a:cs typeface="Courier New"/>
              </a:rPr>
              <a:t>C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Generado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por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ATPDRAW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el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jueves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4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julio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 spc="-20">
                <a:latin typeface="Courier New"/>
                <a:cs typeface="Courier New"/>
              </a:rPr>
              <a:t>2002 </a:t>
            </a:r>
            <a:r>
              <a:rPr dirty="0" sz="550">
                <a:latin typeface="Courier New"/>
                <a:cs typeface="Courier New"/>
              </a:rPr>
              <a:t>Programa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administración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energía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</a:t>
            </a:r>
            <a:r>
              <a:rPr dirty="0" sz="550" spc="10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CA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Bonneville</a:t>
            </a:r>
            <a:endParaRPr sz="550">
              <a:latin typeface="Courier New"/>
              <a:cs typeface="Courier New"/>
            </a:endParaRPr>
          </a:p>
          <a:p>
            <a:pPr marL="271780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C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Programado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por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HK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Høidalen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en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SEfAS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-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NORUEGA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1994-</a:t>
            </a:r>
            <a:r>
              <a:rPr dirty="0" sz="550" spc="-20">
                <a:latin typeface="Courier New"/>
                <a:cs typeface="Courier New"/>
              </a:rPr>
              <a:t>2002</a:t>
            </a:r>
            <a:endParaRPr sz="550">
              <a:latin typeface="Courier New"/>
              <a:cs typeface="Courier New"/>
            </a:endParaRPr>
          </a:p>
          <a:p>
            <a:pPr marL="271780">
              <a:lnSpc>
                <a:spcPct val="100000"/>
              </a:lnSpc>
              <a:spcBef>
                <a:spcPts val="120"/>
              </a:spcBef>
            </a:pPr>
            <a:r>
              <a:rPr dirty="0" sz="550" spc="-50">
                <a:latin typeface="Courier New"/>
                <a:cs typeface="Courier New"/>
              </a:rPr>
              <a:t>C</a:t>
            </a:r>
            <a:endParaRPr sz="550">
              <a:latin typeface="Courier New"/>
              <a:cs typeface="Courier New"/>
            </a:endParaRPr>
          </a:p>
          <a:p>
            <a:pPr marL="271780">
              <a:lnSpc>
                <a:spcPct val="100000"/>
              </a:lnSpc>
              <a:spcBef>
                <a:spcPts val="65"/>
              </a:spcBef>
            </a:pPr>
            <a:r>
              <a:rPr dirty="0" sz="550">
                <a:latin typeface="Courier New"/>
                <a:cs typeface="Courier New"/>
              </a:rPr>
              <a:t>$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DUMMY,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XYZ000</a:t>
            </a:r>
            <a:endParaRPr sz="550">
              <a:latin typeface="Courier New"/>
              <a:cs typeface="Courier New"/>
            </a:endParaRPr>
          </a:p>
          <a:p>
            <a:pPr marL="271780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C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dT&gt;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&lt;Tmax&gt;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&lt;Xopt&gt;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&lt;Copto&gt;</a:t>
            </a:r>
            <a:endParaRPr sz="550">
              <a:latin typeface="Courier New"/>
              <a:cs typeface="Courier New"/>
            </a:endParaRPr>
          </a:p>
          <a:p>
            <a:pPr marL="43053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5.E-9</a:t>
            </a:r>
            <a:r>
              <a:rPr dirty="0" sz="550" spc="1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2.5E-</a:t>
            </a:r>
            <a:r>
              <a:rPr dirty="0" sz="550" spc="-50">
                <a:latin typeface="Courier New"/>
                <a:cs typeface="Courier New"/>
              </a:rPr>
              <a:t>5</a:t>
            </a:r>
            <a:endParaRPr sz="550">
              <a:latin typeface="Courier New"/>
              <a:cs typeface="Courier New"/>
            </a:endParaRPr>
          </a:p>
          <a:p>
            <a:pPr marL="536575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500</a:t>
            </a:r>
            <a:r>
              <a:rPr dirty="0" sz="550" spc="3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3</a:t>
            </a:r>
            <a:r>
              <a:rPr dirty="0" sz="550" spc="3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0</a:t>
            </a:r>
            <a:r>
              <a:rPr dirty="0" sz="550" spc="3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0</a:t>
            </a:r>
            <a:r>
              <a:rPr dirty="0" sz="550" spc="3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1</a:t>
            </a:r>
            <a:r>
              <a:rPr dirty="0" sz="550" spc="3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0</a:t>
            </a:r>
            <a:r>
              <a:rPr dirty="0" sz="550" spc="3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0</a:t>
            </a:r>
            <a:r>
              <a:rPr dirty="0" sz="550" spc="3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1</a:t>
            </a:r>
            <a:r>
              <a:rPr dirty="0" sz="550" spc="30">
                <a:latin typeface="Courier New"/>
                <a:cs typeface="Courier New"/>
              </a:rPr>
              <a:t> </a:t>
            </a:r>
            <a:r>
              <a:rPr dirty="0" sz="550" spc="-60">
                <a:latin typeface="Courier New"/>
                <a:cs typeface="Courier New"/>
              </a:rPr>
              <a:t>0</a:t>
            </a:r>
            <a:endParaRPr sz="550">
              <a:latin typeface="Courier New"/>
              <a:cs typeface="Courier New"/>
            </a:endParaRPr>
          </a:p>
          <a:p>
            <a:pPr marL="271780">
              <a:lnSpc>
                <a:spcPct val="100000"/>
              </a:lnSpc>
              <a:spcBef>
                <a:spcPts val="70"/>
              </a:spcBef>
            </a:pPr>
            <a:r>
              <a:rPr dirty="0" sz="550" spc="-10">
                <a:latin typeface="Courier New"/>
                <a:cs typeface="Courier New"/>
              </a:rPr>
              <a:t>MODELOS</a:t>
            </a:r>
            <a:endParaRPr sz="550">
              <a:latin typeface="Courier New"/>
              <a:cs typeface="Courier New"/>
            </a:endParaRPr>
          </a:p>
          <a:p>
            <a:pPr marL="271780">
              <a:lnSpc>
                <a:spcPct val="100000"/>
              </a:lnSpc>
              <a:spcBef>
                <a:spcPts val="65"/>
              </a:spcBef>
            </a:pPr>
            <a:r>
              <a:rPr dirty="0" sz="550">
                <a:latin typeface="Courier New"/>
                <a:cs typeface="Courier New"/>
              </a:rPr>
              <a:t>/</a:t>
            </a:r>
            <a:r>
              <a:rPr dirty="0" sz="550" spc="25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MODELOS</a:t>
            </a:r>
            <a:endParaRPr sz="550">
              <a:latin typeface="Courier New"/>
              <a:cs typeface="Courier New"/>
            </a:endParaRPr>
          </a:p>
          <a:p>
            <a:pPr marL="271780">
              <a:lnSpc>
                <a:spcPct val="100000"/>
              </a:lnSpc>
              <a:spcBef>
                <a:spcPts val="120"/>
              </a:spcBef>
            </a:pPr>
            <a:r>
              <a:rPr dirty="0" sz="550" spc="-10">
                <a:latin typeface="Courier New"/>
                <a:cs typeface="Courier New"/>
              </a:rPr>
              <a:t>ENTRADA</a:t>
            </a:r>
            <a:endParaRPr sz="550">
              <a:latin typeface="Courier New"/>
              <a:cs typeface="Courier New"/>
            </a:endParaRPr>
          </a:p>
          <a:p>
            <a:pPr marL="377825" marR="4470400">
              <a:lnSpc>
                <a:spcPct val="110400"/>
              </a:lnSpc>
            </a:pPr>
            <a:r>
              <a:rPr dirty="0" sz="550">
                <a:latin typeface="Courier New"/>
                <a:cs typeface="Courier New"/>
              </a:rPr>
              <a:t>IX0001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{v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(TWR4A)} </a:t>
            </a:r>
            <a:r>
              <a:rPr dirty="0" sz="550">
                <a:latin typeface="Courier New"/>
                <a:cs typeface="Courier New"/>
              </a:rPr>
              <a:t>IX0002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{v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(XX0016)}</a:t>
            </a:r>
            <a:endParaRPr sz="550">
              <a:latin typeface="Courier New"/>
              <a:cs typeface="Courier New"/>
            </a:endParaRPr>
          </a:p>
          <a:p>
            <a:pPr algn="ctr" marR="4870450">
              <a:lnSpc>
                <a:spcPct val="100000"/>
              </a:lnSpc>
              <a:spcBef>
                <a:spcPts val="120"/>
              </a:spcBef>
            </a:pPr>
            <a:r>
              <a:rPr dirty="0" sz="550" spc="-10">
                <a:latin typeface="Courier New"/>
                <a:cs typeface="Courier New"/>
              </a:rPr>
              <a:t>SALIDA</a:t>
            </a:r>
            <a:endParaRPr sz="550">
              <a:latin typeface="Courier New"/>
              <a:cs typeface="Courier New"/>
            </a:endParaRPr>
          </a:p>
          <a:p>
            <a:pPr algn="ctr" marR="4658995">
              <a:lnSpc>
                <a:spcPct val="100000"/>
              </a:lnSpc>
              <a:spcBef>
                <a:spcPts val="70"/>
              </a:spcBef>
            </a:pPr>
            <a:r>
              <a:rPr dirty="0" sz="550" spc="-10">
                <a:latin typeface="Courier New"/>
                <a:cs typeface="Courier New"/>
              </a:rPr>
              <a:t>XX0048</a:t>
            </a:r>
            <a:endParaRPr sz="550">
              <a:latin typeface="Courier New"/>
              <a:cs typeface="Courier New"/>
            </a:endParaRPr>
          </a:p>
          <a:p>
            <a:pPr algn="ctr" marR="4608830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MODELO</a:t>
            </a:r>
            <a:r>
              <a:rPr dirty="0" sz="550" spc="105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Flash</a:t>
            </a:r>
            <a:endParaRPr sz="550">
              <a:latin typeface="Courier New"/>
              <a:cs typeface="Courier New"/>
            </a:endParaRPr>
          </a:p>
          <a:p>
            <a:pPr marL="27178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comentario-------------------------------------</a:t>
            </a:r>
            <a:r>
              <a:rPr dirty="0" sz="550" spc="-50">
                <a:latin typeface="Courier New"/>
                <a:cs typeface="Courier New"/>
              </a:rPr>
              <a:t>-</a:t>
            </a:r>
            <a:endParaRPr sz="550">
              <a:latin typeface="Courier New"/>
              <a:cs typeface="Courier New"/>
            </a:endParaRPr>
          </a:p>
          <a:p>
            <a:pPr marL="271780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El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|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Parte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delantera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la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onda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descarga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característica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|</a:t>
            </a:r>
            <a:endParaRPr sz="550">
              <a:latin typeface="Courier New"/>
              <a:cs typeface="Courier New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3329168" y="4465697"/>
            <a:ext cx="20002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El</a:t>
            </a:r>
            <a:r>
              <a:rPr dirty="0" sz="550" spc="40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|</a:t>
            </a:r>
            <a:endParaRPr sz="550">
              <a:latin typeface="Courier New"/>
              <a:cs typeface="Courier New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976745" y="4453802"/>
            <a:ext cx="2337435" cy="316230"/>
          </a:xfrm>
          <a:prstGeom prst="rect">
            <a:avLst/>
          </a:prstGeom>
        </p:spPr>
        <p:txBody>
          <a:bodyPr wrap="square" lIns="0" tIns="273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15"/>
              </a:spcBef>
            </a:pPr>
            <a:r>
              <a:rPr dirty="0" sz="550">
                <a:latin typeface="Courier New"/>
                <a:cs typeface="Courier New"/>
              </a:rPr>
              <a:t>El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|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del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aislador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alta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tensión.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El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|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Entrada: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Voltaje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a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través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del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aislador.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El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|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El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|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Salida: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comando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Cerrar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para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el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conmutador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TACS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|</a:t>
            </a:r>
            <a:endParaRPr sz="550">
              <a:latin typeface="Courier New"/>
              <a:cs typeface="Courier New"/>
            </a:endParaRPr>
          </a:p>
        </p:txBody>
      </p:sp>
      <p:sp>
        <p:nvSpPr>
          <p:cNvPr id="19" name="object 19" descr=""/>
          <p:cNvSpPr/>
          <p:nvPr/>
        </p:nvSpPr>
        <p:spPr>
          <a:xfrm>
            <a:off x="989445" y="4814691"/>
            <a:ext cx="1527175" cy="0"/>
          </a:xfrm>
          <a:custGeom>
            <a:avLst/>
            <a:gdLst/>
            <a:ahLst/>
            <a:cxnLst/>
            <a:rect l="l" t="t" r="r" b="b"/>
            <a:pathLst>
              <a:path w="1527175" h="0">
                <a:moveTo>
                  <a:pt x="0" y="0"/>
                </a:moveTo>
                <a:lnTo>
                  <a:pt x="1526680" y="0"/>
                </a:lnTo>
              </a:path>
            </a:pathLst>
          </a:custGeom>
          <a:ln w="4288">
            <a:solidFill>
              <a:srgbClr val="000000"/>
            </a:solidFill>
            <a:prstDash val="dash"/>
          </a:ln>
        </p:spPr>
        <p:txBody>
          <a:bodyPr wrap="square" lIns="0" tIns="0" rIns="0" bIns="0" rtlCol="0"/>
          <a:lstStyle/>
          <a:p/>
        </p:txBody>
      </p:sp>
      <p:sp>
        <p:nvSpPr>
          <p:cNvPr id="20" name="object 20" descr=""/>
          <p:cNvSpPr txBox="1"/>
          <p:nvPr/>
        </p:nvSpPr>
        <p:spPr>
          <a:xfrm>
            <a:off x="2547044" y="4749838"/>
            <a:ext cx="72390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comentario</a:t>
            </a:r>
            <a:r>
              <a:rPr dirty="0" sz="550" spc="170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final</a:t>
            </a:r>
            <a:endParaRPr sz="550">
              <a:latin typeface="Courier New"/>
              <a:cs typeface="Courier New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976745" y="4830455"/>
            <a:ext cx="3559175" cy="28670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2839720">
              <a:lnSpc>
                <a:spcPct val="118300"/>
              </a:lnSpc>
              <a:spcBef>
                <a:spcPts val="95"/>
              </a:spcBef>
            </a:pPr>
            <a:r>
              <a:rPr dirty="0" sz="550">
                <a:latin typeface="Courier New"/>
                <a:cs typeface="Courier New"/>
              </a:rPr>
              <a:t>INPUT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UP,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 spc="-25">
                <a:latin typeface="Courier New"/>
                <a:cs typeface="Courier New"/>
              </a:rPr>
              <a:t>UN </a:t>
            </a:r>
            <a:r>
              <a:rPr dirty="0" sz="550">
                <a:latin typeface="Courier New"/>
                <a:cs typeface="Courier New"/>
              </a:rPr>
              <a:t>CIERRE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SALIDA</a:t>
            </a:r>
            <a:endParaRPr sz="550">
              <a:latin typeface="Courier New"/>
              <a:cs typeface="Courier New"/>
            </a:endParaRPr>
          </a:p>
          <a:p>
            <a:pPr marL="12700" marR="5080">
              <a:lnSpc>
                <a:spcPct val="110400"/>
              </a:lnSpc>
            </a:pPr>
            <a:r>
              <a:rPr dirty="0" sz="550">
                <a:latin typeface="Courier New"/>
                <a:cs typeface="Courier New"/>
              </a:rPr>
              <a:t>DATOS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UINF</a:t>
            </a:r>
            <a:r>
              <a:rPr dirty="0" sz="550" spc="10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{DFLT: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650e3},</a:t>
            </a:r>
            <a:r>
              <a:rPr dirty="0" sz="550" spc="10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UO</a:t>
            </a:r>
            <a:r>
              <a:rPr dirty="0" sz="550" spc="10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{DFLT: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1650e3},</a:t>
            </a:r>
            <a:r>
              <a:rPr dirty="0" sz="550" spc="10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TAU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{DFLT:</a:t>
            </a:r>
            <a:r>
              <a:rPr dirty="0" sz="550" spc="10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8.e-7},</a:t>
            </a:r>
            <a:r>
              <a:rPr dirty="0" sz="550" spc="10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UINIT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{DFLT:</a:t>
            </a:r>
            <a:r>
              <a:rPr dirty="0" sz="550" spc="100">
                <a:latin typeface="Courier New"/>
                <a:cs typeface="Courier New"/>
              </a:rPr>
              <a:t> </a:t>
            </a:r>
            <a:r>
              <a:rPr dirty="0" sz="550" spc="-20">
                <a:latin typeface="Courier New"/>
                <a:cs typeface="Courier New"/>
              </a:rPr>
              <a:t>1E5} </a:t>
            </a:r>
            <a:r>
              <a:rPr dirty="0" sz="550">
                <a:latin typeface="Courier New"/>
                <a:cs typeface="Courier New"/>
              </a:rPr>
              <a:t>VAR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CLOSE,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TT,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U,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FLASH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EN</a:t>
            </a:r>
            <a:r>
              <a:rPr dirty="0" sz="550" spc="40">
                <a:latin typeface="Courier New"/>
                <a:cs typeface="Courier New"/>
              </a:rPr>
              <a:t> </a:t>
            </a:r>
            <a:r>
              <a:rPr dirty="0" sz="550" spc="-25">
                <a:latin typeface="Courier New"/>
                <a:cs typeface="Courier New"/>
              </a:rPr>
              <a:t>ESO</a:t>
            </a:r>
            <a:endParaRPr sz="550">
              <a:latin typeface="Courier New"/>
              <a:cs typeface="Courier New"/>
            </a:endParaRPr>
          </a:p>
          <a:p>
            <a:pPr marL="118110">
              <a:lnSpc>
                <a:spcPct val="100000"/>
              </a:lnSpc>
              <a:spcBef>
                <a:spcPts val="65"/>
              </a:spcBef>
            </a:pPr>
            <a:r>
              <a:rPr dirty="0" sz="550">
                <a:latin typeface="Courier New"/>
                <a:cs typeface="Courier New"/>
              </a:rPr>
              <a:t>CERRAR: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=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0</a:t>
            </a:r>
            <a:endParaRPr sz="550">
              <a:latin typeface="Courier New"/>
              <a:cs typeface="Courier New"/>
            </a:endParaRPr>
          </a:p>
          <a:p>
            <a:pPr marL="118110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TT:</a:t>
            </a:r>
            <a:r>
              <a:rPr dirty="0" sz="550" spc="4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=</a:t>
            </a:r>
            <a:r>
              <a:rPr dirty="0" sz="550" spc="45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0</a:t>
            </a:r>
            <a:endParaRPr sz="550">
              <a:latin typeface="Courier New"/>
              <a:cs typeface="Courier New"/>
            </a:endParaRPr>
          </a:p>
          <a:p>
            <a:pPr marL="12700" marR="2908935" indent="105410">
              <a:lnSpc>
                <a:spcPct val="110400"/>
              </a:lnSpc>
              <a:spcBef>
                <a:spcPts val="55"/>
              </a:spcBef>
            </a:pPr>
            <a:r>
              <a:rPr dirty="0" sz="550">
                <a:latin typeface="Courier New"/>
                <a:cs typeface="Courier New"/>
              </a:rPr>
              <a:t>FLASH: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=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 spc="-25">
                <a:latin typeface="Courier New"/>
                <a:cs typeface="Courier New"/>
              </a:rPr>
              <a:t>INF </a:t>
            </a:r>
            <a:r>
              <a:rPr dirty="0" sz="550" spc="-10">
                <a:latin typeface="Courier New"/>
                <a:cs typeface="Courier New"/>
              </a:rPr>
              <a:t>ENDINIT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65"/>
              </a:spcBef>
            </a:pPr>
            <a:r>
              <a:rPr dirty="0" sz="550" spc="-20">
                <a:latin typeface="Courier New"/>
                <a:cs typeface="Courier New"/>
              </a:rPr>
              <a:t>EXEC</a:t>
            </a:r>
            <a:endParaRPr sz="550">
              <a:latin typeface="Courier New"/>
              <a:cs typeface="Courier New"/>
            </a:endParaRPr>
          </a:p>
          <a:p>
            <a:pPr marL="11811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U: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=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ABS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(UP-</a:t>
            </a:r>
            <a:r>
              <a:rPr dirty="0" sz="550" spc="-25">
                <a:latin typeface="Courier New"/>
                <a:cs typeface="Courier New"/>
              </a:rPr>
              <a:t>UN)</a:t>
            </a:r>
            <a:endParaRPr sz="550">
              <a:latin typeface="Courier New"/>
              <a:cs typeface="Courier New"/>
            </a:endParaRPr>
          </a:p>
          <a:p>
            <a:pPr marL="118110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SI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(U&gt;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UINIT)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ENTONCES</a:t>
            </a:r>
            <a:endParaRPr sz="550">
              <a:latin typeface="Courier New"/>
              <a:cs typeface="Courier New"/>
            </a:endParaRPr>
          </a:p>
          <a:p>
            <a:pPr marL="223520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TT:</a:t>
            </a:r>
            <a:r>
              <a:rPr dirty="0" sz="550" spc="4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=</a:t>
            </a:r>
            <a:r>
              <a:rPr dirty="0" sz="550" spc="4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TT</a:t>
            </a:r>
            <a:r>
              <a:rPr dirty="0" sz="550" spc="4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+</a:t>
            </a:r>
            <a:r>
              <a:rPr dirty="0" sz="550" spc="4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paso</a:t>
            </a:r>
            <a:r>
              <a:rPr dirty="0" sz="550" spc="4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</a:t>
            </a:r>
            <a:r>
              <a:rPr dirty="0" sz="550" spc="45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tiempo</a:t>
            </a:r>
            <a:endParaRPr sz="550">
              <a:latin typeface="Courier New"/>
              <a:cs typeface="Courier New"/>
            </a:endParaRPr>
          </a:p>
          <a:p>
            <a:pPr marL="223520" marR="1276350">
              <a:lnSpc>
                <a:spcPct val="110400"/>
              </a:lnSpc>
              <a:spcBef>
                <a:spcPts val="50"/>
              </a:spcBef>
            </a:pPr>
            <a:r>
              <a:rPr dirty="0" sz="550">
                <a:latin typeface="Courier New"/>
                <a:cs typeface="Courier New"/>
              </a:rPr>
              <a:t>FLASH: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=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(UINF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+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(UO-UINF)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*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(EXP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(-TT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/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TAU))) </a:t>
            </a:r>
            <a:r>
              <a:rPr dirty="0" sz="550">
                <a:latin typeface="Courier New"/>
                <a:cs typeface="Courier New"/>
              </a:rPr>
              <a:t>SI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(U&gt;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FLASH)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LUEGO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CIERRE: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=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1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ENDIF</a:t>
            </a:r>
            <a:endParaRPr sz="550">
              <a:latin typeface="Courier New"/>
              <a:cs typeface="Courier New"/>
            </a:endParaRPr>
          </a:p>
          <a:p>
            <a:pPr marL="12700" marR="2908935" indent="105410">
              <a:lnSpc>
                <a:spcPct val="110400"/>
              </a:lnSpc>
            </a:pPr>
            <a:r>
              <a:rPr dirty="0" sz="550">
                <a:latin typeface="Courier New"/>
                <a:cs typeface="Courier New"/>
              </a:rPr>
              <a:t>TERMINARA</a:t>
            </a:r>
            <a:r>
              <a:rPr dirty="0" sz="550" spc="155">
                <a:latin typeface="Courier New"/>
                <a:cs typeface="Courier New"/>
              </a:rPr>
              <a:t> </a:t>
            </a:r>
            <a:r>
              <a:rPr dirty="0" sz="550" spc="-25">
                <a:latin typeface="Courier New"/>
                <a:cs typeface="Courier New"/>
              </a:rPr>
              <a:t>SI </a:t>
            </a:r>
            <a:r>
              <a:rPr dirty="0" sz="550" spc="-10">
                <a:latin typeface="Courier New"/>
                <a:cs typeface="Courier New"/>
              </a:rPr>
              <a:t>ENDEXEC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10">
                <a:latin typeface="Courier New"/>
                <a:cs typeface="Courier New"/>
              </a:rPr>
              <a:t>ENDMODEL</a:t>
            </a:r>
            <a:endParaRPr sz="550">
              <a:latin typeface="Courier New"/>
              <a:cs typeface="Courier New"/>
            </a:endParaRPr>
          </a:p>
          <a:p>
            <a:pPr marL="12700" marR="2665730">
              <a:lnSpc>
                <a:spcPct val="110400"/>
              </a:lnSpc>
            </a:pPr>
            <a:r>
              <a:rPr dirty="0" sz="550">
                <a:latin typeface="Courier New"/>
                <a:cs typeface="Courier New"/>
              </a:rPr>
              <a:t>USE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FLASH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COMO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FLASH ENTRADA</a:t>
            </a:r>
            <a:endParaRPr sz="550">
              <a:latin typeface="Courier New"/>
              <a:cs typeface="Courier New"/>
            </a:endParaRPr>
          </a:p>
          <a:p>
            <a:pPr marL="118110" marR="2734310">
              <a:lnSpc>
                <a:spcPct val="110400"/>
              </a:lnSpc>
              <a:spcBef>
                <a:spcPts val="50"/>
              </a:spcBef>
            </a:pPr>
            <a:r>
              <a:rPr dirty="0" sz="550">
                <a:latin typeface="Courier New"/>
                <a:cs typeface="Courier New"/>
              </a:rPr>
              <a:t>ARRIBA: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=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IX0001 </a:t>
            </a:r>
            <a:r>
              <a:rPr dirty="0" sz="550">
                <a:latin typeface="Courier New"/>
                <a:cs typeface="Courier New"/>
              </a:rPr>
              <a:t>ONU: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=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IX0002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550" spc="-10">
                <a:latin typeface="Courier New"/>
                <a:cs typeface="Courier New"/>
              </a:rPr>
              <a:t>DATOS</a:t>
            </a:r>
            <a:endParaRPr sz="550">
              <a:latin typeface="Courier New"/>
              <a:cs typeface="Courier New"/>
            </a:endParaRPr>
          </a:p>
          <a:p>
            <a:pPr marL="118110" marR="2821305">
              <a:lnSpc>
                <a:spcPct val="112999"/>
              </a:lnSpc>
              <a:spcBef>
                <a:spcPts val="35"/>
              </a:spcBef>
            </a:pPr>
            <a:r>
              <a:rPr dirty="0" sz="550">
                <a:latin typeface="Courier New"/>
                <a:cs typeface="Courier New"/>
              </a:rPr>
              <a:t>UINF: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=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 spc="-20">
                <a:latin typeface="Courier New"/>
                <a:cs typeface="Courier New"/>
              </a:rPr>
              <a:t>1.4E6 </a:t>
            </a:r>
            <a:r>
              <a:rPr dirty="0" sz="550">
                <a:latin typeface="Courier New"/>
                <a:cs typeface="Courier New"/>
              </a:rPr>
              <a:t>UO:</a:t>
            </a:r>
            <a:r>
              <a:rPr dirty="0" sz="550" spc="4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=</a:t>
            </a:r>
            <a:r>
              <a:rPr dirty="0" sz="550" spc="45">
                <a:latin typeface="Courier New"/>
                <a:cs typeface="Courier New"/>
              </a:rPr>
              <a:t> </a:t>
            </a:r>
            <a:r>
              <a:rPr dirty="0" sz="550" spc="-20">
                <a:latin typeface="Courier New"/>
                <a:cs typeface="Courier New"/>
              </a:rPr>
              <a:t>3.E6</a:t>
            </a:r>
            <a:r>
              <a:rPr dirty="0" sz="550" spc="50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TAU: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=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8.E-</a:t>
            </a:r>
            <a:r>
              <a:rPr dirty="0" sz="550" spc="-50">
                <a:latin typeface="Courier New"/>
                <a:cs typeface="Courier New"/>
              </a:rPr>
              <a:t>7 </a:t>
            </a:r>
            <a:r>
              <a:rPr dirty="0" sz="550">
                <a:latin typeface="Courier New"/>
                <a:cs typeface="Courier New"/>
              </a:rPr>
              <a:t>UINIT: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=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3.5E5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550" spc="-10">
                <a:latin typeface="Courier New"/>
                <a:cs typeface="Courier New"/>
              </a:rPr>
              <a:t>SALIDA</a:t>
            </a:r>
            <a:endParaRPr sz="550">
              <a:latin typeface="Courier New"/>
              <a:cs typeface="Courier New"/>
            </a:endParaRPr>
          </a:p>
          <a:p>
            <a:pPr marL="12700" marR="2734310" indent="105410">
              <a:lnSpc>
                <a:spcPct val="110400"/>
              </a:lnSpc>
            </a:pPr>
            <a:r>
              <a:rPr dirty="0" sz="550">
                <a:latin typeface="Courier New"/>
                <a:cs typeface="Courier New"/>
              </a:rPr>
              <a:t>XX0048: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=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CERRAR </a:t>
            </a:r>
            <a:r>
              <a:rPr dirty="0" sz="550">
                <a:latin typeface="Courier New"/>
                <a:cs typeface="Courier New"/>
              </a:rPr>
              <a:t>USO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FINAL</a:t>
            </a:r>
            <a:endParaRPr sz="550">
              <a:latin typeface="Courier New"/>
              <a:cs typeface="Courier New"/>
            </a:endParaRPr>
          </a:p>
        </p:txBody>
      </p:sp>
      <p:grpSp>
        <p:nvGrpSpPr>
          <p:cNvPr id="22" name="object 22" descr=""/>
          <p:cNvGrpSpPr/>
          <p:nvPr/>
        </p:nvGrpSpPr>
        <p:grpSpPr>
          <a:xfrm>
            <a:off x="368299" y="8496000"/>
            <a:ext cx="588645" cy="13335"/>
            <a:chOff x="368299" y="8496000"/>
            <a:chExt cx="588645" cy="13335"/>
          </a:xfrm>
        </p:grpSpPr>
        <p:sp>
          <p:nvSpPr>
            <p:cNvPr id="23" name="object 23" descr=""/>
            <p:cNvSpPr/>
            <p:nvPr/>
          </p:nvSpPr>
          <p:spPr>
            <a:xfrm>
              <a:off x="368299" y="8496000"/>
              <a:ext cx="588645" cy="6985"/>
            </a:xfrm>
            <a:custGeom>
              <a:avLst/>
              <a:gdLst/>
              <a:ahLst/>
              <a:cxnLst/>
              <a:rect l="l" t="t" r="r" b="b"/>
              <a:pathLst>
                <a:path w="588644" h="6984">
                  <a:moveTo>
                    <a:pt x="588105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588105" y="0"/>
                  </a:lnTo>
                  <a:lnTo>
                    <a:pt x="588105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 descr=""/>
            <p:cNvSpPr/>
            <p:nvPr/>
          </p:nvSpPr>
          <p:spPr>
            <a:xfrm>
              <a:off x="368287" y="8496007"/>
              <a:ext cx="588645" cy="13335"/>
            </a:xfrm>
            <a:custGeom>
              <a:avLst/>
              <a:gdLst/>
              <a:ahLst/>
              <a:cxnLst/>
              <a:rect l="l" t="t" r="r" b="b"/>
              <a:pathLst>
                <a:path w="588644" h="13334">
                  <a:moveTo>
                    <a:pt x="588111" y="0"/>
                  </a:moveTo>
                  <a:lnTo>
                    <a:pt x="581507" y="6604"/>
                  </a:lnTo>
                  <a:lnTo>
                    <a:pt x="0" y="6604"/>
                  </a:lnTo>
                  <a:lnTo>
                    <a:pt x="0" y="13208"/>
                  </a:lnTo>
                  <a:lnTo>
                    <a:pt x="581507" y="13208"/>
                  </a:lnTo>
                  <a:lnTo>
                    <a:pt x="588111" y="13208"/>
                  </a:lnTo>
                  <a:lnTo>
                    <a:pt x="588111" y="6604"/>
                  </a:lnTo>
                  <a:lnTo>
                    <a:pt x="588111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 descr=""/>
            <p:cNvSpPr/>
            <p:nvPr/>
          </p:nvSpPr>
          <p:spPr>
            <a:xfrm>
              <a:off x="368299" y="8496000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4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6" name="object 26" descr=""/>
          <p:cNvSpPr txBox="1"/>
          <p:nvPr/>
        </p:nvSpPr>
        <p:spPr>
          <a:xfrm>
            <a:off x="377282" y="8556005"/>
            <a:ext cx="57213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Página</a:t>
            </a:r>
            <a:r>
              <a:rPr dirty="0" sz="800" spc="8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211</a:t>
            </a:r>
            <a:endParaRPr sz="800">
              <a:latin typeface="Arial"/>
              <a:cs typeface="Arial"/>
            </a:endParaRPr>
          </a:p>
        </p:txBody>
      </p:sp>
      <p:sp>
        <p:nvSpPr>
          <p:cNvPr id="33" name="object 33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34" name="object 34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167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27" name="object 27" descr=""/>
          <p:cNvSpPr txBox="1"/>
          <p:nvPr/>
        </p:nvSpPr>
        <p:spPr>
          <a:xfrm>
            <a:off x="4690401" y="8727812"/>
            <a:ext cx="995044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de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aplicación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1227846" y="9138825"/>
            <a:ext cx="1003935" cy="408940"/>
          </a:xfrm>
          <a:prstGeom prst="rect">
            <a:avLst/>
          </a:prstGeom>
        </p:spPr>
        <p:txBody>
          <a:bodyPr wrap="square" lIns="0" tIns="273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15"/>
              </a:spcBef>
            </a:pPr>
            <a:r>
              <a:rPr dirty="0" sz="550" spc="-10">
                <a:latin typeface="Courier New"/>
                <a:cs typeface="Courier New"/>
              </a:rPr>
              <a:t>GRABAR</a:t>
            </a:r>
            <a:endParaRPr sz="550">
              <a:latin typeface="Courier New"/>
              <a:cs typeface="Courier New"/>
            </a:endParaRPr>
          </a:p>
          <a:p>
            <a:pPr marL="118110" marR="5080">
              <a:lnSpc>
                <a:spcPct val="110400"/>
              </a:lnSpc>
              <a:spcBef>
                <a:spcPts val="50"/>
              </a:spcBef>
            </a:pPr>
            <a:r>
              <a:rPr dirty="0" sz="550">
                <a:latin typeface="Courier New"/>
                <a:cs typeface="Courier New"/>
              </a:rPr>
              <a:t>FLASH.U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AS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U </a:t>
            </a:r>
            <a:r>
              <a:rPr dirty="0" sz="550">
                <a:latin typeface="Courier New"/>
                <a:cs typeface="Courier New"/>
              </a:rPr>
              <a:t>FLASH.CLOSE</a:t>
            </a:r>
            <a:r>
              <a:rPr dirty="0" sz="550" spc="114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AS</a:t>
            </a:r>
            <a:r>
              <a:rPr dirty="0" sz="550" spc="114">
                <a:latin typeface="Courier New"/>
                <a:cs typeface="Courier New"/>
              </a:rPr>
              <a:t> </a:t>
            </a:r>
            <a:r>
              <a:rPr dirty="0" sz="550" spc="-20">
                <a:latin typeface="Courier New"/>
                <a:cs typeface="Courier New"/>
              </a:rPr>
              <a:t>CLOSE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MODELOS</a:t>
            </a:r>
            <a:r>
              <a:rPr dirty="0" sz="550" spc="120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FINALES</a:t>
            </a:r>
            <a:endParaRPr sz="550">
              <a:latin typeface="Courier New"/>
              <a:cs typeface="Courier New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1227846" y="9528692"/>
            <a:ext cx="3515360" cy="494665"/>
          </a:xfrm>
          <a:prstGeom prst="rect">
            <a:avLst/>
          </a:prstGeom>
        </p:spPr>
        <p:txBody>
          <a:bodyPr wrap="square" lIns="0" tIns="2032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60"/>
              </a:spcBef>
              <a:tabLst>
                <a:tab pos="494665" algn="l"/>
                <a:tab pos="1029969" algn="l"/>
                <a:tab pos="1565275" algn="l"/>
                <a:tab pos="2100580" algn="l"/>
                <a:tab pos="2635885" algn="l"/>
                <a:tab pos="3171190" algn="l"/>
              </a:tabLst>
            </a:pPr>
            <a:r>
              <a:rPr dirty="0" sz="550" spc="-50">
                <a:latin typeface="Courier New"/>
                <a:cs typeface="Courier New"/>
              </a:rPr>
              <a:t>C</a:t>
            </a:r>
            <a:r>
              <a:rPr dirty="0" sz="550">
                <a:latin typeface="Courier New"/>
                <a:cs typeface="Courier New"/>
              </a:rPr>
              <a:t>	</a:t>
            </a:r>
            <a:r>
              <a:rPr dirty="0" sz="550" spc="-50">
                <a:latin typeface="Courier New"/>
                <a:cs typeface="Courier New"/>
              </a:rPr>
              <a:t>1</a:t>
            </a:r>
            <a:r>
              <a:rPr dirty="0" sz="550">
                <a:latin typeface="Courier New"/>
                <a:cs typeface="Courier New"/>
              </a:rPr>
              <a:t>	</a:t>
            </a:r>
            <a:r>
              <a:rPr dirty="0" sz="550" spc="-50">
                <a:latin typeface="Courier New"/>
                <a:cs typeface="Courier New"/>
              </a:rPr>
              <a:t>2</a:t>
            </a:r>
            <a:r>
              <a:rPr dirty="0" sz="550">
                <a:latin typeface="Courier New"/>
                <a:cs typeface="Courier New"/>
              </a:rPr>
              <a:t>	</a:t>
            </a:r>
            <a:r>
              <a:rPr dirty="0" sz="550" spc="-50">
                <a:latin typeface="Courier New"/>
                <a:cs typeface="Courier New"/>
              </a:rPr>
              <a:t>3</a:t>
            </a:r>
            <a:r>
              <a:rPr dirty="0" sz="550">
                <a:latin typeface="Courier New"/>
                <a:cs typeface="Courier New"/>
              </a:rPr>
              <a:t>	4</a:t>
            </a:r>
            <a:r>
              <a:rPr dirty="0" sz="550" spc="25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4</a:t>
            </a:r>
            <a:r>
              <a:rPr dirty="0" sz="550">
                <a:latin typeface="Courier New"/>
                <a:cs typeface="Courier New"/>
              </a:rPr>
              <a:t>	5</a:t>
            </a:r>
            <a:r>
              <a:rPr dirty="0" sz="550" spc="25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5</a:t>
            </a:r>
            <a:r>
              <a:rPr dirty="0" sz="550">
                <a:latin typeface="Courier New"/>
                <a:cs typeface="Courier New"/>
              </a:rPr>
              <a:t>	6</a:t>
            </a:r>
            <a:r>
              <a:rPr dirty="0" sz="550" spc="25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6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C</a:t>
            </a:r>
            <a:r>
              <a:rPr dirty="0" sz="550" spc="325">
                <a:latin typeface="Courier New"/>
                <a:cs typeface="Courier New"/>
              </a:rPr>
              <a:t>   </a:t>
            </a:r>
            <a:r>
              <a:rPr dirty="0" sz="550" spc="-10">
                <a:latin typeface="Courier New"/>
                <a:cs typeface="Courier New"/>
              </a:rPr>
              <a:t>345678901234567890123456789012345678901234567890123456789012345678901234567890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550" spc="-10">
                <a:latin typeface="Courier New"/>
                <a:cs typeface="Courier New"/>
              </a:rPr>
              <a:t>/RAMA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C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&lt;n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1&gt;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&lt;n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2&gt;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&lt;ref1&gt;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&lt;ref2&gt;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&lt;R&gt;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&lt;L&gt;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 spc="-25">
                <a:latin typeface="Courier New"/>
                <a:cs typeface="Courier New"/>
              </a:rPr>
              <a:t>&lt;C&gt;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C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&lt;n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1&gt;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&lt;n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2&gt;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&lt;ref1&gt;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&lt;ref2&gt;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&lt;R&gt;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&lt;A&gt;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&lt;B&gt;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&lt;Leng&gt;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&lt;&gt;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&lt;&gt;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0</a:t>
            </a:r>
            <a:endParaRPr sz="550">
              <a:latin typeface="Courier New"/>
              <a:cs typeface="Courier New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4921679" y="9533979"/>
            <a:ext cx="15684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7</a:t>
            </a:r>
            <a:r>
              <a:rPr dirty="0" sz="550" spc="25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7</a:t>
            </a:r>
            <a:endParaRPr sz="550">
              <a:latin typeface="Courier New"/>
              <a:cs typeface="Courier New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5456921" y="9533979"/>
            <a:ext cx="6921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>
                <a:latin typeface="Courier New"/>
                <a:cs typeface="Courier New"/>
              </a:rPr>
              <a:t>8</a:t>
            </a:r>
            <a:endParaRPr sz="550">
              <a:latin typeface="Courier New"/>
              <a:cs typeface="Courier New"/>
            </a:endParaRPr>
          </a:p>
        </p:txBody>
      </p:sp>
      <p:graphicFrame>
        <p:nvGraphicFramePr>
          <p:cNvPr id="32" name="object 32" descr=""/>
          <p:cNvGraphicFramePr>
            <a:graphicFrameLocks noGrp="1"/>
          </p:cNvGraphicFramePr>
          <p:nvPr/>
        </p:nvGraphicFramePr>
        <p:xfrm>
          <a:off x="1218919" y="10028015"/>
          <a:ext cx="4479925" cy="27241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03630"/>
                <a:gridCol w="2442210"/>
                <a:gridCol w="858520"/>
              </a:tblGrid>
              <a:tr h="86995">
                <a:tc>
                  <a:txBody>
                    <a:bodyPr/>
                    <a:lstStyle/>
                    <a:p>
                      <a:pPr marL="21590">
                        <a:lnSpc>
                          <a:spcPts val="58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-</a:t>
                      </a:r>
                      <a:r>
                        <a:rPr dirty="0" sz="550" spc="-10">
                          <a:latin typeface="Courier New"/>
                          <a:cs typeface="Courier New"/>
                        </a:rPr>
                        <a:t>1XX0010XX0167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470534">
                        <a:lnSpc>
                          <a:spcPts val="58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10.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200.</a:t>
                      </a:r>
                      <a:r>
                        <a:rPr dirty="0" sz="550" spc="7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2.</a:t>
                      </a:r>
                      <a:r>
                        <a:rPr dirty="0" sz="550" spc="7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depósito</a:t>
                      </a:r>
                      <a:r>
                        <a:rPr dirty="0" sz="550" spc="7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.008</a:t>
                      </a:r>
                      <a:r>
                        <a:rPr dirty="0" sz="550" spc="7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1</a:t>
                      </a:r>
                      <a:r>
                        <a:rPr dirty="0" sz="550" spc="7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50">
                          <a:latin typeface="Courier New"/>
                          <a:cs typeface="Courier New"/>
                        </a:rPr>
                        <a:t>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13970">
                        <a:lnSpc>
                          <a:spcPts val="58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0</a:t>
                      </a:r>
                      <a:r>
                        <a:rPr dirty="0" sz="550" spc="2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50">
                          <a:latin typeface="Courier New"/>
                          <a:cs typeface="Courier New"/>
                        </a:rPr>
                        <a:t>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</a:tr>
              <a:tr h="95250">
                <a:tc>
                  <a:txBody>
                    <a:bodyPr/>
                    <a:lstStyle/>
                    <a:p>
                      <a:pPr marL="21590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-</a:t>
                      </a:r>
                      <a:r>
                        <a:rPr dirty="0" sz="550" spc="-10">
                          <a:latin typeface="Courier New"/>
                          <a:cs typeface="Courier New"/>
                        </a:rPr>
                        <a:t>1XX0012XX0010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470534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10.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200.</a:t>
                      </a:r>
                      <a:r>
                        <a:rPr dirty="0" sz="550" spc="7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2.</a:t>
                      </a:r>
                      <a:r>
                        <a:rPr dirty="0" sz="550" spc="7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depósito</a:t>
                      </a:r>
                      <a:r>
                        <a:rPr dirty="0" sz="550" spc="7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.007</a:t>
                      </a:r>
                      <a:r>
                        <a:rPr dirty="0" sz="550" spc="7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1</a:t>
                      </a:r>
                      <a:r>
                        <a:rPr dirty="0" sz="550" spc="7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50">
                          <a:latin typeface="Courier New"/>
                          <a:cs typeface="Courier New"/>
                        </a:rPr>
                        <a:t>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13970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0</a:t>
                      </a:r>
                      <a:r>
                        <a:rPr dirty="0" sz="550" spc="2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50">
                          <a:latin typeface="Courier New"/>
                          <a:cs typeface="Courier New"/>
                        </a:rPr>
                        <a:t>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</a:tr>
              <a:tr h="90170">
                <a:tc>
                  <a:txBody>
                    <a:bodyPr/>
                    <a:lstStyle/>
                    <a:p>
                      <a:pPr marL="21590">
                        <a:lnSpc>
                          <a:spcPts val="61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-</a:t>
                      </a:r>
                      <a:r>
                        <a:rPr dirty="0" sz="550" spc="-10">
                          <a:latin typeface="Courier New"/>
                          <a:cs typeface="Courier New"/>
                        </a:rPr>
                        <a:t>1XX0014XX0012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470534">
                        <a:lnSpc>
                          <a:spcPts val="61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10.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200.</a:t>
                      </a:r>
                      <a:r>
                        <a:rPr dirty="0" sz="550" spc="7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2.</a:t>
                      </a:r>
                      <a:r>
                        <a:rPr dirty="0" sz="550" spc="7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depósito</a:t>
                      </a:r>
                      <a:r>
                        <a:rPr dirty="0" sz="550" spc="7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.018</a:t>
                      </a:r>
                      <a:r>
                        <a:rPr dirty="0" sz="550" spc="7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1</a:t>
                      </a:r>
                      <a:r>
                        <a:rPr dirty="0" sz="550" spc="7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50">
                          <a:latin typeface="Courier New"/>
                          <a:cs typeface="Courier New"/>
                        </a:rPr>
                        <a:t>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13970">
                        <a:lnSpc>
                          <a:spcPts val="61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0</a:t>
                      </a:r>
                      <a:r>
                        <a:rPr dirty="0" sz="550" spc="2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50">
                          <a:latin typeface="Courier New"/>
                          <a:cs typeface="Courier New"/>
                        </a:rPr>
                        <a:t>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</a:tr>
            </a:tbl>
          </a:graphicData>
        </a:graphic>
      </p:graphicFrame>
    </p:spTree>
  </p:cSld>
  <p:clrMapOvr>
    <a:masterClrMapping/>
  </p:clrMapOvr>
</p:sld>
</file>

<file path=ppt/slides/slide17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3" name="object 3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4" name="object 4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488"/>
                  </a:lnTo>
                  <a:lnTo>
                    <a:pt x="142755" y="98488"/>
                  </a:lnTo>
                  <a:lnTo>
                    <a:pt x="136180" y="99796"/>
                  </a:lnTo>
                  <a:lnTo>
                    <a:pt x="104587" y="123991"/>
                  </a:lnTo>
                  <a:lnTo>
                    <a:pt x="98048" y="143195"/>
                  </a:lnTo>
                  <a:lnTo>
                    <a:pt x="98048" y="569274"/>
                  </a:lnTo>
                  <a:lnTo>
                    <a:pt x="117977" y="603718"/>
                  </a:lnTo>
                  <a:lnTo>
                    <a:pt x="142755" y="613981"/>
                  </a:lnTo>
                  <a:lnTo>
                    <a:pt x="1886711" y="613981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3981"/>
                  </a:moveTo>
                  <a:lnTo>
                    <a:pt x="1744971" y="613981"/>
                  </a:lnTo>
                  <a:lnTo>
                    <a:pt x="1751545" y="612673"/>
                  </a:lnTo>
                  <a:lnTo>
                    <a:pt x="1764174" y="607442"/>
                  </a:lnTo>
                  <a:lnTo>
                    <a:pt x="1788370" y="575849"/>
                  </a:lnTo>
                  <a:lnTo>
                    <a:pt x="1789678" y="569274"/>
                  </a:lnTo>
                  <a:lnTo>
                    <a:pt x="1789678" y="143195"/>
                  </a:lnTo>
                  <a:lnTo>
                    <a:pt x="1769748" y="108751"/>
                  </a:lnTo>
                  <a:lnTo>
                    <a:pt x="1744971" y="98488"/>
                  </a:lnTo>
                  <a:lnTo>
                    <a:pt x="1886711" y="98488"/>
                  </a:lnTo>
                  <a:lnTo>
                    <a:pt x="1886711" y="613981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2932176" y="500306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1982" y="528634"/>
                  </a:moveTo>
                  <a:lnTo>
                    <a:pt x="52863" y="528634"/>
                  </a:lnTo>
                  <a:lnTo>
                    <a:pt x="49392" y="528502"/>
                  </a:lnTo>
                  <a:lnTo>
                    <a:pt x="13028" y="510462"/>
                  </a:lnTo>
                  <a:lnTo>
                    <a:pt x="0" y="479207"/>
                  </a:lnTo>
                  <a:lnTo>
                    <a:pt x="0" y="475770"/>
                  </a:lnTo>
                  <a:lnTo>
                    <a:pt x="0" y="49361"/>
                  </a:lnTo>
                  <a:lnTo>
                    <a:pt x="17937" y="13017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841"/>
                  </a:lnTo>
                  <a:lnTo>
                    <a:pt x="1704845" y="49361"/>
                  </a:lnTo>
                  <a:lnTo>
                    <a:pt x="1704845" y="479207"/>
                  </a:lnTo>
                  <a:lnTo>
                    <a:pt x="1686907" y="515418"/>
                  </a:lnTo>
                  <a:lnTo>
                    <a:pt x="1655453" y="528502"/>
                  </a:lnTo>
                  <a:lnTo>
                    <a:pt x="1651982" y="52863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" name="object 6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5980"/>
              <a:ext cx="145374" cy="145374"/>
            </a:xfrm>
            <a:prstGeom prst="rect">
              <a:avLst/>
            </a:prstGeom>
          </p:spPr>
        </p:pic>
      </p:grpSp>
      <p:sp>
        <p:nvSpPr>
          <p:cNvPr id="7" name="object 7" descr=""/>
          <p:cNvSpPr txBox="1"/>
          <p:nvPr/>
        </p:nvSpPr>
        <p:spPr>
          <a:xfrm>
            <a:off x="2755309" y="165100"/>
            <a:ext cx="1727200" cy="102361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r" marR="3048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  <a:p>
            <a:pPr marL="38100">
              <a:lnSpc>
                <a:spcPts val="615"/>
              </a:lnSpc>
              <a:spcBef>
                <a:spcPts val="455"/>
              </a:spcBef>
            </a:pPr>
            <a:r>
              <a:rPr dirty="0" sz="550">
                <a:latin typeface="Courier New"/>
                <a:cs typeface="Courier New"/>
              </a:rPr>
              <a:t>10.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200.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2.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depósito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.008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1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0</a:t>
            </a:r>
            <a:endParaRPr sz="550">
              <a:latin typeface="Courier New"/>
              <a:cs typeface="Courier New"/>
            </a:endParaRPr>
          </a:p>
          <a:p>
            <a:pPr marL="38100">
              <a:lnSpc>
                <a:spcPts val="615"/>
              </a:lnSpc>
            </a:pPr>
            <a:r>
              <a:rPr dirty="0" sz="550">
                <a:latin typeface="Courier New"/>
                <a:cs typeface="Courier New"/>
              </a:rPr>
              <a:t>20.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600.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2.9E5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.3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1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0</a:t>
            </a:r>
            <a:endParaRPr sz="550">
              <a:latin typeface="Courier New"/>
              <a:cs typeface="Courier New"/>
            </a:endParaRPr>
          </a:p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10.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200.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2.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depósito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.007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1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0</a:t>
            </a:r>
            <a:endParaRPr sz="550">
              <a:latin typeface="Courier New"/>
              <a:cs typeface="Courier New"/>
            </a:endParaRPr>
          </a:p>
          <a:p>
            <a:pPr marL="38100">
              <a:lnSpc>
                <a:spcPct val="100000"/>
              </a:lnSpc>
              <a:spcBef>
                <a:spcPts val="70"/>
              </a:spcBef>
            </a:pPr>
            <a:r>
              <a:rPr dirty="0" sz="550" spc="-25">
                <a:latin typeface="Courier New"/>
                <a:cs typeface="Courier New"/>
              </a:rPr>
              <a:t>40)</a:t>
            </a:r>
            <a:endParaRPr sz="550">
              <a:latin typeface="Courier New"/>
              <a:cs typeface="Courier New"/>
            </a:endParaRPr>
          </a:p>
          <a:p>
            <a:pPr marL="38100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13.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 spc="-20">
                <a:latin typeface="Courier New"/>
                <a:cs typeface="Courier New"/>
              </a:rPr>
              <a:t>.005</a:t>
            </a:r>
            <a:endParaRPr sz="550">
              <a:latin typeface="Courier New"/>
              <a:cs typeface="Courier New"/>
            </a:endParaRPr>
          </a:p>
          <a:p>
            <a:pPr marL="38100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10.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200.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2.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 spc="-75">
                <a:latin typeface="Courier New"/>
                <a:cs typeface="Courier New"/>
              </a:rPr>
              <a:t>depós</a:t>
            </a:r>
            <a:r>
              <a:rPr dirty="0" baseline="-13888" sz="900" spc="-112">
                <a:latin typeface="Arial MT"/>
                <a:cs typeface="Arial MT"/>
              </a:rPr>
              <a:t>T</a:t>
            </a:r>
            <a:r>
              <a:rPr dirty="0" sz="550" spc="-75">
                <a:latin typeface="Courier New"/>
                <a:cs typeface="Courier New"/>
              </a:rPr>
              <a:t>i</a:t>
            </a:r>
            <a:r>
              <a:rPr dirty="0" baseline="-13888" sz="900" spc="-112">
                <a:latin typeface="Arial MT"/>
                <a:cs typeface="Arial MT"/>
              </a:rPr>
              <a:t>r</a:t>
            </a:r>
            <a:r>
              <a:rPr dirty="0" sz="550" spc="-75">
                <a:latin typeface="Courier New"/>
                <a:cs typeface="Courier New"/>
              </a:rPr>
              <a:t>t</a:t>
            </a:r>
            <a:r>
              <a:rPr dirty="0" baseline="-13888" sz="900" spc="-112">
                <a:latin typeface="Arial MT"/>
                <a:cs typeface="Arial MT"/>
              </a:rPr>
              <a:t>a</a:t>
            </a:r>
            <a:r>
              <a:rPr dirty="0" sz="550" spc="-75">
                <a:latin typeface="Courier New"/>
                <a:cs typeface="Courier New"/>
              </a:rPr>
              <a:t>o</a:t>
            </a:r>
            <a:r>
              <a:rPr dirty="0" baseline="-13888" sz="900" spc="-112">
                <a:latin typeface="Arial MT"/>
                <a:cs typeface="Arial MT"/>
              </a:rPr>
              <a:t>du</a:t>
            </a:r>
            <a:r>
              <a:rPr dirty="0" sz="550" spc="-75">
                <a:latin typeface="Courier New"/>
                <a:cs typeface="Courier New"/>
              </a:rPr>
              <a:t>.</a:t>
            </a:r>
            <a:r>
              <a:rPr dirty="0" baseline="-13888" sz="900" spc="-112">
                <a:latin typeface="Arial MT"/>
                <a:cs typeface="Arial MT"/>
              </a:rPr>
              <a:t>c</a:t>
            </a:r>
            <a:r>
              <a:rPr dirty="0" sz="550" spc="-75">
                <a:latin typeface="Courier New"/>
                <a:cs typeface="Courier New"/>
              </a:rPr>
              <a:t>0</a:t>
            </a:r>
            <a:r>
              <a:rPr dirty="0" baseline="-13888" sz="900" spc="-112">
                <a:latin typeface="Arial MT"/>
                <a:cs typeface="Arial MT"/>
              </a:rPr>
              <a:t>ie</a:t>
            </a:r>
            <a:r>
              <a:rPr dirty="0" sz="550" spc="-75">
                <a:latin typeface="Courier New"/>
                <a:cs typeface="Courier New"/>
              </a:rPr>
              <a:t>0</a:t>
            </a:r>
            <a:r>
              <a:rPr dirty="0" baseline="-13888" sz="900" spc="-112">
                <a:latin typeface="Arial MT"/>
                <a:cs typeface="Arial MT"/>
              </a:rPr>
              <a:t>n</a:t>
            </a:r>
            <a:r>
              <a:rPr dirty="0" sz="550" spc="-75">
                <a:latin typeface="Courier New"/>
                <a:cs typeface="Courier New"/>
              </a:rPr>
              <a:t>8</a:t>
            </a:r>
            <a:r>
              <a:rPr dirty="0" baseline="-13888" sz="900" spc="-112">
                <a:latin typeface="Arial MT"/>
                <a:cs typeface="Arial MT"/>
              </a:rPr>
              <a:t>do</a:t>
            </a:r>
            <a:r>
              <a:rPr dirty="0" sz="550" spc="-75">
                <a:latin typeface="Courier New"/>
                <a:cs typeface="Courier New"/>
              </a:rPr>
              <a:t>1</a:t>
            </a:r>
            <a:r>
              <a:rPr dirty="0" baseline="-13888" sz="900" spc="-112">
                <a:latin typeface="Arial MT"/>
                <a:cs typeface="Arial MT"/>
              </a:rPr>
              <a:t>...</a:t>
            </a:r>
            <a:r>
              <a:rPr dirty="0" sz="550" spc="-75">
                <a:latin typeface="Courier New"/>
                <a:cs typeface="Courier New"/>
              </a:rPr>
              <a:t>0</a:t>
            </a:r>
            <a:endParaRPr sz="550">
              <a:latin typeface="Courier New"/>
              <a:cs typeface="Courier New"/>
            </a:endParaRPr>
          </a:p>
          <a:p>
            <a:pPr marL="38100">
              <a:lnSpc>
                <a:spcPct val="100000"/>
              </a:lnSpc>
              <a:spcBef>
                <a:spcPts val="55"/>
              </a:spcBef>
            </a:pPr>
            <a:r>
              <a:rPr dirty="0" sz="550">
                <a:latin typeface="Courier New"/>
                <a:cs typeface="Courier New"/>
              </a:rPr>
              <a:t>10.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200.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2.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depósito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.018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1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0</a:t>
            </a:r>
            <a:endParaRPr sz="550">
              <a:latin typeface="Courier New"/>
              <a:cs typeface="Courier New"/>
            </a:endParaRPr>
          </a:p>
          <a:p>
            <a:pPr marL="38100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20.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650.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2.4E5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3.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1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0</a:t>
            </a:r>
            <a:endParaRPr sz="550">
              <a:latin typeface="Courier New"/>
              <a:cs typeface="Courier New"/>
            </a:endParaRPr>
          </a:p>
          <a:p>
            <a:pPr marL="90805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2.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400.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2.9E5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3.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1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0</a:t>
            </a:r>
            <a:endParaRPr sz="550">
              <a:latin typeface="Courier New"/>
              <a:cs typeface="Courier New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1089080" y="6295995"/>
            <a:ext cx="65786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Times New Roman"/>
                <a:cs typeface="Times New Roman"/>
              </a:rPr>
              <a:t>ATPDraw</a:t>
            </a:r>
            <a:r>
              <a:rPr dirty="0" sz="550" spc="30">
                <a:latin typeface="Times New Roman"/>
                <a:cs typeface="Times New Roman"/>
              </a:rPr>
              <a:t> </a:t>
            </a:r>
            <a:r>
              <a:rPr dirty="0" sz="550">
                <a:latin typeface="Times New Roman"/>
                <a:cs typeface="Times New Roman"/>
              </a:rPr>
              <a:t>versión</a:t>
            </a:r>
            <a:r>
              <a:rPr dirty="0" sz="550" spc="30">
                <a:latin typeface="Times New Roman"/>
                <a:cs typeface="Times New Roman"/>
              </a:rPr>
              <a:t> </a:t>
            </a:r>
            <a:r>
              <a:rPr dirty="0" sz="550" spc="-25">
                <a:latin typeface="Times New Roman"/>
                <a:cs typeface="Times New Roman"/>
              </a:rPr>
              <a:t>5.6</a:t>
            </a:r>
            <a:endParaRPr sz="550">
              <a:latin typeface="Times New Roman"/>
              <a:cs typeface="Times New Roman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595687" y="6269563"/>
            <a:ext cx="17843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211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1227846" y="342250"/>
            <a:ext cx="716915" cy="576961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ts val="615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-</a:t>
            </a:r>
            <a:r>
              <a:rPr dirty="0" sz="550" spc="-10">
                <a:latin typeface="Courier New"/>
                <a:cs typeface="Courier New"/>
              </a:rPr>
              <a:t>1XX0016TOP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ts val="615"/>
              </a:lnSpc>
            </a:pPr>
            <a:r>
              <a:rPr dirty="0" sz="550">
                <a:latin typeface="Courier New"/>
                <a:cs typeface="Courier New"/>
              </a:rPr>
              <a:t>-1</a:t>
            </a:r>
            <a:r>
              <a:rPr dirty="0" sz="550" spc="40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XX0019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-</a:t>
            </a:r>
            <a:r>
              <a:rPr dirty="0" sz="550" spc="-10">
                <a:latin typeface="Courier New"/>
                <a:cs typeface="Courier New"/>
              </a:rPr>
              <a:t>1XX0020XX0016</a:t>
            </a:r>
            <a:endParaRPr sz="550">
              <a:latin typeface="Courier New"/>
              <a:cs typeface="Courier New"/>
            </a:endParaRPr>
          </a:p>
          <a:p>
            <a:pPr marL="441959" marR="5080">
              <a:lnSpc>
                <a:spcPct val="110400"/>
              </a:lnSpc>
            </a:pPr>
            <a:r>
              <a:rPr dirty="0" sz="550" spc="-10">
                <a:latin typeface="Courier New"/>
                <a:cs typeface="Courier New"/>
              </a:rPr>
              <a:t>XX0014 XX0014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-</a:t>
            </a:r>
            <a:r>
              <a:rPr dirty="0" sz="550" spc="-10">
                <a:latin typeface="Courier New"/>
                <a:cs typeface="Courier New"/>
              </a:rPr>
              <a:t>1XX0026XX0171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-</a:t>
            </a:r>
            <a:r>
              <a:rPr dirty="0" sz="550" spc="-10">
                <a:latin typeface="Courier New"/>
                <a:cs typeface="Courier New"/>
              </a:rPr>
              <a:t>1XX0028XX0020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-</a:t>
            </a:r>
            <a:r>
              <a:rPr dirty="0" sz="550" spc="-10">
                <a:latin typeface="Courier New"/>
                <a:cs typeface="Courier New"/>
              </a:rPr>
              <a:t>1X0032AX0033A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65"/>
              </a:spcBef>
            </a:pPr>
            <a:r>
              <a:rPr dirty="0" sz="550">
                <a:latin typeface="Courier New"/>
                <a:cs typeface="Courier New"/>
              </a:rPr>
              <a:t>-</a:t>
            </a:r>
            <a:r>
              <a:rPr dirty="0" sz="550" spc="-10">
                <a:latin typeface="Courier New"/>
                <a:cs typeface="Courier New"/>
              </a:rPr>
              <a:t>2X0032BX0033B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-</a:t>
            </a:r>
            <a:r>
              <a:rPr dirty="0" sz="550" spc="-10">
                <a:latin typeface="Courier New"/>
                <a:cs typeface="Courier New"/>
              </a:rPr>
              <a:t>3X0032CX0033C</a:t>
            </a:r>
            <a:endParaRPr sz="550">
              <a:latin typeface="Courier New"/>
              <a:cs typeface="Courier New"/>
            </a:endParaRPr>
          </a:p>
          <a:p>
            <a:pPr marL="441959">
              <a:lnSpc>
                <a:spcPct val="100000"/>
              </a:lnSpc>
              <a:spcBef>
                <a:spcPts val="70"/>
              </a:spcBef>
            </a:pPr>
            <a:r>
              <a:rPr dirty="0" sz="550" spc="-10">
                <a:latin typeface="Courier New"/>
                <a:cs typeface="Courier New"/>
              </a:rPr>
              <a:t>XX0028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-</a:t>
            </a:r>
            <a:r>
              <a:rPr dirty="0" sz="550" spc="-10">
                <a:latin typeface="Courier New"/>
                <a:cs typeface="Courier New"/>
              </a:rPr>
              <a:t>1XX0036</a:t>
            </a:r>
            <a:endParaRPr sz="550">
              <a:latin typeface="Courier New"/>
              <a:cs typeface="Courier New"/>
            </a:endParaRPr>
          </a:p>
          <a:p>
            <a:pPr marL="441959">
              <a:lnSpc>
                <a:spcPct val="100000"/>
              </a:lnSpc>
              <a:spcBef>
                <a:spcPts val="120"/>
              </a:spcBef>
            </a:pPr>
            <a:r>
              <a:rPr dirty="0" sz="550" spc="-10">
                <a:latin typeface="Courier New"/>
                <a:cs typeface="Courier New"/>
              </a:rPr>
              <a:t>XX0028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-</a:t>
            </a:r>
            <a:r>
              <a:rPr dirty="0" sz="550" spc="-10">
                <a:latin typeface="Courier New"/>
                <a:cs typeface="Courier New"/>
              </a:rPr>
              <a:t>1XX0040XX0179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65"/>
              </a:spcBef>
            </a:pPr>
            <a:r>
              <a:rPr dirty="0" sz="550">
                <a:latin typeface="Courier New"/>
                <a:cs typeface="Courier New"/>
              </a:rPr>
              <a:t>-</a:t>
            </a:r>
            <a:r>
              <a:rPr dirty="0" sz="550" spc="-10">
                <a:latin typeface="Courier New"/>
                <a:cs typeface="Courier New"/>
              </a:rPr>
              <a:t>1XX0042XX0040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-</a:t>
            </a:r>
            <a:r>
              <a:rPr dirty="0" sz="550" spc="-10">
                <a:latin typeface="Courier New"/>
                <a:cs typeface="Courier New"/>
              </a:rPr>
              <a:t>1XX0044XX0042</a:t>
            </a:r>
            <a:endParaRPr sz="550">
              <a:latin typeface="Courier New"/>
              <a:cs typeface="Courier New"/>
            </a:endParaRPr>
          </a:p>
          <a:p>
            <a:pPr marL="441959" marR="5080">
              <a:lnSpc>
                <a:spcPct val="110400"/>
              </a:lnSpc>
            </a:pPr>
            <a:r>
              <a:rPr dirty="0" sz="550" spc="-10">
                <a:latin typeface="Courier New"/>
                <a:cs typeface="Courier New"/>
              </a:rPr>
              <a:t>XX0044 XX0044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-</a:t>
            </a:r>
            <a:r>
              <a:rPr dirty="0" sz="550" spc="-10">
                <a:latin typeface="Courier New"/>
                <a:cs typeface="Courier New"/>
              </a:rPr>
              <a:t>1XX0054XX0183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-</a:t>
            </a:r>
            <a:r>
              <a:rPr dirty="0" sz="550" spc="-10">
                <a:latin typeface="Courier New"/>
                <a:cs typeface="Courier New"/>
              </a:rPr>
              <a:t>1XX0056XX0026</a:t>
            </a:r>
            <a:endParaRPr sz="550">
              <a:latin typeface="Courier New"/>
              <a:cs typeface="Courier New"/>
            </a:endParaRPr>
          </a:p>
          <a:p>
            <a:pPr marL="441959">
              <a:lnSpc>
                <a:spcPct val="100000"/>
              </a:lnSpc>
              <a:spcBef>
                <a:spcPts val="70"/>
              </a:spcBef>
            </a:pPr>
            <a:r>
              <a:rPr dirty="0" sz="550" spc="-10">
                <a:latin typeface="Courier New"/>
                <a:cs typeface="Courier New"/>
              </a:rPr>
              <a:t>LIGERO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-</a:t>
            </a:r>
            <a:r>
              <a:rPr dirty="0" sz="550" spc="-10">
                <a:latin typeface="Courier New"/>
                <a:cs typeface="Courier New"/>
              </a:rPr>
              <a:t>1XX0060XX0054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-</a:t>
            </a:r>
            <a:r>
              <a:rPr dirty="0" sz="550" spc="-10">
                <a:latin typeface="Courier New"/>
                <a:cs typeface="Courier New"/>
              </a:rPr>
              <a:t>1XX0062XX0056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65"/>
              </a:spcBef>
            </a:pPr>
            <a:r>
              <a:rPr dirty="0" sz="550">
                <a:latin typeface="Courier New"/>
                <a:cs typeface="Courier New"/>
              </a:rPr>
              <a:t>-</a:t>
            </a:r>
            <a:r>
              <a:rPr dirty="0" sz="550" spc="-10">
                <a:latin typeface="Courier New"/>
                <a:cs typeface="Courier New"/>
              </a:rPr>
              <a:t>1XX0064XX0060</a:t>
            </a:r>
            <a:endParaRPr sz="550">
              <a:latin typeface="Courier New"/>
              <a:cs typeface="Courier New"/>
            </a:endParaRPr>
          </a:p>
          <a:p>
            <a:pPr marL="441959">
              <a:lnSpc>
                <a:spcPct val="100000"/>
              </a:lnSpc>
              <a:spcBef>
                <a:spcPts val="70"/>
              </a:spcBef>
            </a:pPr>
            <a:r>
              <a:rPr dirty="0" sz="550" spc="-10">
                <a:latin typeface="Courier New"/>
                <a:cs typeface="Courier New"/>
              </a:rPr>
              <a:t>XX0064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-</a:t>
            </a:r>
            <a:r>
              <a:rPr dirty="0" sz="550" spc="-10">
                <a:latin typeface="Courier New"/>
                <a:cs typeface="Courier New"/>
              </a:rPr>
              <a:t>1XX0069XX0019</a:t>
            </a:r>
            <a:endParaRPr sz="550">
              <a:latin typeface="Courier New"/>
              <a:cs typeface="Courier New"/>
            </a:endParaRPr>
          </a:p>
          <a:p>
            <a:pPr marL="441959">
              <a:lnSpc>
                <a:spcPct val="100000"/>
              </a:lnSpc>
              <a:spcBef>
                <a:spcPts val="70"/>
              </a:spcBef>
            </a:pPr>
            <a:r>
              <a:rPr dirty="0" sz="550" spc="-10">
                <a:latin typeface="Courier New"/>
                <a:cs typeface="Courier New"/>
              </a:rPr>
              <a:t>XX0064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65"/>
              </a:spcBef>
            </a:pPr>
            <a:r>
              <a:rPr dirty="0" sz="550">
                <a:latin typeface="Courier New"/>
                <a:cs typeface="Courier New"/>
              </a:rPr>
              <a:t>-</a:t>
            </a:r>
            <a:r>
              <a:rPr dirty="0" sz="550" spc="-10">
                <a:latin typeface="Courier New"/>
                <a:cs typeface="Courier New"/>
              </a:rPr>
              <a:t>1X0073AX0074A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550">
                <a:latin typeface="Courier New"/>
                <a:cs typeface="Courier New"/>
              </a:rPr>
              <a:t>-</a:t>
            </a:r>
            <a:r>
              <a:rPr dirty="0" sz="550" spc="-10">
                <a:latin typeface="Courier New"/>
                <a:cs typeface="Courier New"/>
              </a:rPr>
              <a:t>2X0073BX0074B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65"/>
              </a:spcBef>
            </a:pPr>
            <a:r>
              <a:rPr dirty="0" sz="550">
                <a:latin typeface="Courier New"/>
                <a:cs typeface="Courier New"/>
              </a:rPr>
              <a:t>-</a:t>
            </a:r>
            <a:r>
              <a:rPr dirty="0" sz="550" spc="-10">
                <a:latin typeface="Courier New"/>
                <a:cs typeface="Courier New"/>
              </a:rPr>
              <a:t>3X0073CX0074C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-</a:t>
            </a:r>
            <a:r>
              <a:rPr dirty="0" sz="550" spc="-10">
                <a:latin typeface="Courier New"/>
                <a:cs typeface="Courier New"/>
              </a:rPr>
              <a:t>1XX0075XX0036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-</a:t>
            </a:r>
            <a:r>
              <a:rPr dirty="0" sz="550" spc="-10">
                <a:latin typeface="Courier New"/>
                <a:cs typeface="Courier New"/>
              </a:rPr>
              <a:t>1X0078AX0211A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-</a:t>
            </a:r>
            <a:r>
              <a:rPr dirty="0" sz="550" spc="-10">
                <a:latin typeface="Courier New"/>
                <a:cs typeface="Courier New"/>
              </a:rPr>
              <a:t>2X0078BX0211B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65"/>
              </a:spcBef>
            </a:pPr>
            <a:r>
              <a:rPr dirty="0" sz="550">
                <a:latin typeface="Courier New"/>
                <a:cs typeface="Courier New"/>
              </a:rPr>
              <a:t>-</a:t>
            </a:r>
            <a:r>
              <a:rPr dirty="0" sz="550" spc="-10">
                <a:latin typeface="Courier New"/>
                <a:cs typeface="Courier New"/>
              </a:rPr>
              <a:t>3X0078CX0211C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-</a:t>
            </a:r>
            <a:r>
              <a:rPr dirty="0" sz="550" spc="-10">
                <a:latin typeface="Courier New"/>
                <a:cs typeface="Courier New"/>
              </a:rPr>
              <a:t>1X0257AX0081A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-</a:t>
            </a:r>
            <a:r>
              <a:rPr dirty="0" sz="550" spc="-10">
                <a:latin typeface="Courier New"/>
                <a:cs typeface="Courier New"/>
              </a:rPr>
              <a:t>2X0257BX0081B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-</a:t>
            </a:r>
            <a:r>
              <a:rPr dirty="0" sz="550" spc="-10">
                <a:latin typeface="Courier New"/>
                <a:cs typeface="Courier New"/>
              </a:rPr>
              <a:t>3X0257CX0081C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-</a:t>
            </a:r>
            <a:r>
              <a:rPr dirty="0" sz="550" spc="-10">
                <a:latin typeface="Courier New"/>
                <a:cs typeface="Courier New"/>
              </a:rPr>
              <a:t>1X0082AX0083A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-</a:t>
            </a:r>
            <a:r>
              <a:rPr dirty="0" sz="550" spc="-10">
                <a:latin typeface="Courier New"/>
                <a:cs typeface="Courier New"/>
              </a:rPr>
              <a:t>2X0082BX0083B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65"/>
              </a:spcBef>
            </a:pPr>
            <a:r>
              <a:rPr dirty="0" sz="550">
                <a:latin typeface="Courier New"/>
                <a:cs typeface="Courier New"/>
              </a:rPr>
              <a:t>-</a:t>
            </a:r>
            <a:r>
              <a:rPr dirty="0" sz="550" spc="-10">
                <a:latin typeface="Courier New"/>
                <a:cs typeface="Courier New"/>
              </a:rPr>
              <a:t>3X0082CX0083C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-</a:t>
            </a:r>
            <a:r>
              <a:rPr dirty="0" sz="550" spc="-10">
                <a:latin typeface="Courier New"/>
                <a:cs typeface="Courier New"/>
              </a:rPr>
              <a:t>1X0271ALINE2A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-</a:t>
            </a:r>
            <a:r>
              <a:rPr dirty="0" sz="550" spc="-10">
                <a:latin typeface="Courier New"/>
                <a:cs typeface="Courier New"/>
              </a:rPr>
              <a:t>2X0271BLINE2B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-</a:t>
            </a:r>
            <a:r>
              <a:rPr dirty="0" sz="550" spc="-10">
                <a:latin typeface="Courier New"/>
                <a:cs typeface="Courier New"/>
              </a:rPr>
              <a:t>3X0271CLINE2C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65"/>
              </a:spcBef>
            </a:pPr>
            <a:r>
              <a:rPr dirty="0" sz="550">
                <a:latin typeface="Courier New"/>
                <a:cs typeface="Courier New"/>
              </a:rPr>
              <a:t>-</a:t>
            </a:r>
            <a:r>
              <a:rPr dirty="0" sz="550" spc="-10">
                <a:latin typeface="Courier New"/>
                <a:cs typeface="Courier New"/>
              </a:rPr>
              <a:t>1X0086AX0269A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550">
                <a:latin typeface="Courier New"/>
                <a:cs typeface="Courier New"/>
              </a:rPr>
              <a:t>-</a:t>
            </a:r>
            <a:r>
              <a:rPr dirty="0" sz="550" spc="-10">
                <a:latin typeface="Courier New"/>
                <a:cs typeface="Courier New"/>
              </a:rPr>
              <a:t>2X0086BX0269B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65"/>
              </a:spcBef>
            </a:pPr>
            <a:r>
              <a:rPr dirty="0" sz="550">
                <a:latin typeface="Courier New"/>
                <a:cs typeface="Courier New"/>
              </a:rPr>
              <a:t>-</a:t>
            </a:r>
            <a:r>
              <a:rPr dirty="0" sz="550" spc="-10">
                <a:latin typeface="Courier New"/>
                <a:cs typeface="Courier New"/>
              </a:rPr>
              <a:t>3X0086CX0269C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-</a:t>
            </a:r>
            <a:r>
              <a:rPr dirty="0" sz="550" spc="-10">
                <a:latin typeface="Courier New"/>
                <a:cs typeface="Courier New"/>
              </a:rPr>
              <a:t>1X0088AX0293A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-</a:t>
            </a:r>
            <a:r>
              <a:rPr dirty="0" sz="550" spc="-10">
                <a:latin typeface="Courier New"/>
                <a:cs typeface="Courier New"/>
              </a:rPr>
              <a:t>2X0088BX0293B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-</a:t>
            </a:r>
            <a:r>
              <a:rPr dirty="0" sz="550" spc="-10">
                <a:latin typeface="Courier New"/>
                <a:cs typeface="Courier New"/>
              </a:rPr>
              <a:t>3X0088CX0293C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65"/>
              </a:spcBef>
            </a:pPr>
            <a:r>
              <a:rPr dirty="0" sz="550">
                <a:latin typeface="Courier New"/>
                <a:cs typeface="Courier New"/>
              </a:rPr>
              <a:t>-</a:t>
            </a:r>
            <a:r>
              <a:rPr dirty="0" sz="550" spc="-10">
                <a:latin typeface="Courier New"/>
                <a:cs typeface="Courier New"/>
              </a:rPr>
              <a:t>1X0074AX0090A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-</a:t>
            </a:r>
            <a:r>
              <a:rPr dirty="0" sz="550" spc="-10">
                <a:latin typeface="Courier New"/>
                <a:cs typeface="Courier New"/>
              </a:rPr>
              <a:t>2X0074BX0090B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-</a:t>
            </a:r>
            <a:r>
              <a:rPr dirty="0" sz="550" spc="-10">
                <a:latin typeface="Courier New"/>
                <a:cs typeface="Courier New"/>
              </a:rPr>
              <a:t>3X0074CX0090C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-</a:t>
            </a:r>
            <a:r>
              <a:rPr dirty="0" sz="550" spc="-10">
                <a:latin typeface="Courier New"/>
                <a:cs typeface="Courier New"/>
              </a:rPr>
              <a:t>1X0074AX0271A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-</a:t>
            </a:r>
            <a:r>
              <a:rPr dirty="0" sz="550" spc="-10">
                <a:latin typeface="Courier New"/>
                <a:cs typeface="Courier New"/>
              </a:rPr>
              <a:t>2X0074BX0271B</a:t>
            </a:r>
            <a:endParaRPr sz="550">
              <a:latin typeface="Courier New"/>
              <a:cs typeface="Courier New"/>
            </a:endParaRPr>
          </a:p>
          <a:p>
            <a:pPr marL="118110" marR="85090" indent="-106045">
              <a:lnSpc>
                <a:spcPct val="112999"/>
              </a:lnSpc>
              <a:spcBef>
                <a:spcPts val="30"/>
              </a:spcBef>
            </a:pPr>
            <a:r>
              <a:rPr dirty="0" sz="550">
                <a:latin typeface="Courier New"/>
                <a:cs typeface="Courier New"/>
              </a:rPr>
              <a:t>-</a:t>
            </a:r>
            <a:r>
              <a:rPr dirty="0" sz="550" spc="-10">
                <a:latin typeface="Courier New"/>
                <a:cs typeface="Courier New"/>
              </a:rPr>
              <a:t>3X0074CX0271C X0271A</a:t>
            </a:r>
            <a:r>
              <a:rPr dirty="0" sz="550" spc="500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X0271B</a:t>
            </a:r>
            <a:r>
              <a:rPr dirty="0" sz="550" spc="500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X0271C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-</a:t>
            </a:r>
            <a:r>
              <a:rPr dirty="0" sz="550" spc="-10">
                <a:latin typeface="Courier New"/>
                <a:cs typeface="Courier New"/>
              </a:rPr>
              <a:t>1X0269AX0211A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-</a:t>
            </a:r>
            <a:r>
              <a:rPr dirty="0" sz="550" spc="-10">
                <a:latin typeface="Courier New"/>
                <a:cs typeface="Courier New"/>
              </a:rPr>
              <a:t>2X0269BX0211B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-</a:t>
            </a:r>
            <a:r>
              <a:rPr dirty="0" sz="550" spc="-10">
                <a:latin typeface="Courier New"/>
                <a:cs typeface="Courier New"/>
              </a:rPr>
              <a:t>3X0269CX0211C</a:t>
            </a:r>
            <a:endParaRPr sz="550">
              <a:latin typeface="Courier New"/>
              <a:cs typeface="Courier New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5456921" y="342250"/>
            <a:ext cx="156845" cy="576961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ts val="615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0</a:t>
            </a:r>
            <a:r>
              <a:rPr dirty="0" sz="550" spc="25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0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ts val="615"/>
              </a:lnSpc>
            </a:pPr>
            <a:r>
              <a:rPr dirty="0" sz="550">
                <a:latin typeface="Courier New"/>
                <a:cs typeface="Courier New"/>
              </a:rPr>
              <a:t>0</a:t>
            </a:r>
            <a:r>
              <a:rPr dirty="0" sz="550" spc="25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0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0</a:t>
            </a:r>
            <a:r>
              <a:rPr dirty="0" sz="550" spc="25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0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0</a:t>
            </a:r>
            <a:r>
              <a:rPr dirty="0" sz="550" spc="25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0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0</a:t>
            </a:r>
            <a:r>
              <a:rPr dirty="0" sz="550" spc="25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0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0</a:t>
            </a:r>
            <a:r>
              <a:rPr dirty="0" sz="550" spc="25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0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65"/>
              </a:spcBef>
            </a:pPr>
            <a:r>
              <a:rPr dirty="0" sz="550">
                <a:latin typeface="Courier New"/>
                <a:cs typeface="Courier New"/>
              </a:rPr>
              <a:t>0</a:t>
            </a:r>
            <a:r>
              <a:rPr dirty="0" sz="550" spc="25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0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0</a:t>
            </a:r>
            <a:r>
              <a:rPr dirty="0" sz="550" spc="25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0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0</a:t>
            </a:r>
            <a:r>
              <a:rPr dirty="0" sz="550" spc="25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0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0</a:t>
            </a:r>
            <a:r>
              <a:rPr dirty="0" sz="550" spc="25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0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0</a:t>
            </a:r>
            <a:r>
              <a:rPr dirty="0" sz="550" spc="25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0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65"/>
              </a:spcBef>
            </a:pPr>
            <a:r>
              <a:rPr dirty="0" sz="550">
                <a:latin typeface="Courier New"/>
                <a:cs typeface="Courier New"/>
              </a:rPr>
              <a:t>0</a:t>
            </a:r>
            <a:r>
              <a:rPr dirty="0" sz="550" spc="25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0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0</a:t>
            </a:r>
            <a:r>
              <a:rPr dirty="0" sz="550" spc="25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0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0</a:t>
            </a:r>
            <a:r>
              <a:rPr dirty="0" sz="550" spc="25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0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0</a:t>
            </a:r>
            <a:r>
              <a:rPr dirty="0" sz="550" spc="25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0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0</a:t>
            </a:r>
            <a:r>
              <a:rPr dirty="0" sz="550" spc="25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0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65"/>
              </a:spcBef>
            </a:pPr>
            <a:r>
              <a:rPr dirty="0" sz="550">
                <a:latin typeface="Courier New"/>
                <a:cs typeface="Courier New"/>
              </a:rPr>
              <a:t>0</a:t>
            </a:r>
            <a:r>
              <a:rPr dirty="0" sz="550" spc="25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0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0</a:t>
            </a:r>
            <a:r>
              <a:rPr dirty="0" sz="550" spc="25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0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0</a:t>
            </a:r>
            <a:r>
              <a:rPr dirty="0" sz="550" spc="25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0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0</a:t>
            </a:r>
            <a:r>
              <a:rPr dirty="0" sz="550" spc="25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0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0</a:t>
            </a:r>
            <a:r>
              <a:rPr dirty="0" sz="550" spc="25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0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0</a:t>
            </a:r>
            <a:r>
              <a:rPr dirty="0" sz="550" spc="25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0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65"/>
              </a:spcBef>
            </a:pPr>
            <a:r>
              <a:rPr dirty="0" sz="550">
                <a:latin typeface="Courier New"/>
                <a:cs typeface="Courier New"/>
              </a:rPr>
              <a:t>0</a:t>
            </a:r>
            <a:r>
              <a:rPr dirty="0" sz="550" spc="25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0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0</a:t>
            </a:r>
            <a:r>
              <a:rPr dirty="0" sz="550" spc="25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0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0</a:t>
            </a:r>
            <a:r>
              <a:rPr dirty="0" sz="550" spc="25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0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0</a:t>
            </a:r>
            <a:r>
              <a:rPr dirty="0" sz="550" spc="25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0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0</a:t>
            </a:r>
            <a:r>
              <a:rPr dirty="0" sz="550" spc="25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0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65"/>
              </a:spcBef>
            </a:pPr>
            <a:r>
              <a:rPr dirty="0" sz="550">
                <a:latin typeface="Courier New"/>
                <a:cs typeface="Courier New"/>
              </a:rPr>
              <a:t>0</a:t>
            </a:r>
            <a:r>
              <a:rPr dirty="0" sz="550" spc="25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0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0</a:t>
            </a:r>
            <a:r>
              <a:rPr dirty="0" sz="550" spc="25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0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0</a:t>
            </a:r>
            <a:r>
              <a:rPr dirty="0" sz="550" spc="25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0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0</a:t>
            </a:r>
            <a:r>
              <a:rPr dirty="0" sz="550" spc="25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0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0</a:t>
            </a:r>
            <a:r>
              <a:rPr dirty="0" sz="550" spc="25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0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0</a:t>
            </a:r>
            <a:r>
              <a:rPr dirty="0" sz="550" spc="25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0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65"/>
              </a:spcBef>
            </a:pPr>
            <a:r>
              <a:rPr dirty="0" sz="550">
                <a:latin typeface="Courier New"/>
                <a:cs typeface="Courier New"/>
              </a:rPr>
              <a:t>0</a:t>
            </a:r>
            <a:r>
              <a:rPr dirty="0" sz="550" spc="25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0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0</a:t>
            </a:r>
            <a:r>
              <a:rPr dirty="0" sz="550" spc="25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0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0</a:t>
            </a:r>
            <a:r>
              <a:rPr dirty="0" sz="550" spc="25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0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0</a:t>
            </a:r>
            <a:r>
              <a:rPr dirty="0" sz="550" spc="25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0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65"/>
              </a:spcBef>
            </a:pPr>
            <a:r>
              <a:rPr dirty="0" sz="550">
                <a:latin typeface="Courier New"/>
                <a:cs typeface="Courier New"/>
              </a:rPr>
              <a:t>0</a:t>
            </a:r>
            <a:r>
              <a:rPr dirty="0" sz="550" spc="25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0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0</a:t>
            </a:r>
            <a:r>
              <a:rPr dirty="0" sz="550" spc="25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0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0</a:t>
            </a:r>
            <a:r>
              <a:rPr dirty="0" sz="550" spc="25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0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0</a:t>
            </a:r>
            <a:r>
              <a:rPr dirty="0" sz="550" spc="25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0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0</a:t>
            </a:r>
            <a:r>
              <a:rPr dirty="0" sz="550" spc="25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0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0</a:t>
            </a:r>
            <a:r>
              <a:rPr dirty="0" sz="550" spc="25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0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65"/>
              </a:spcBef>
            </a:pPr>
            <a:r>
              <a:rPr dirty="0" sz="550">
                <a:latin typeface="Courier New"/>
                <a:cs typeface="Courier New"/>
              </a:rPr>
              <a:t>0</a:t>
            </a:r>
            <a:r>
              <a:rPr dirty="0" sz="550" spc="25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0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0</a:t>
            </a:r>
            <a:r>
              <a:rPr dirty="0" sz="550" spc="25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0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0</a:t>
            </a:r>
            <a:r>
              <a:rPr dirty="0" sz="550" spc="25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0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0</a:t>
            </a:r>
            <a:r>
              <a:rPr dirty="0" sz="550" spc="25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0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0</a:t>
            </a:r>
            <a:r>
              <a:rPr dirty="0" sz="550" spc="25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0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0</a:t>
            </a:r>
            <a:r>
              <a:rPr dirty="0" sz="550" spc="25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0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65"/>
              </a:spcBef>
            </a:pPr>
            <a:r>
              <a:rPr dirty="0" sz="550">
                <a:latin typeface="Courier New"/>
                <a:cs typeface="Courier New"/>
              </a:rPr>
              <a:t>0</a:t>
            </a:r>
            <a:r>
              <a:rPr dirty="0" sz="550" spc="25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0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0</a:t>
            </a:r>
            <a:r>
              <a:rPr dirty="0" sz="550" spc="25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0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0</a:t>
            </a:r>
            <a:r>
              <a:rPr dirty="0" sz="550" spc="25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0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0</a:t>
            </a:r>
            <a:r>
              <a:rPr dirty="0" sz="550" spc="25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0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65"/>
              </a:spcBef>
            </a:pPr>
            <a:r>
              <a:rPr dirty="0" sz="550">
                <a:latin typeface="Courier New"/>
                <a:cs typeface="Courier New"/>
              </a:rPr>
              <a:t>0</a:t>
            </a:r>
            <a:r>
              <a:rPr dirty="0" sz="550" spc="25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0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0</a:t>
            </a:r>
            <a:r>
              <a:rPr dirty="0" sz="550" spc="25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0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0</a:t>
            </a:r>
            <a:r>
              <a:rPr dirty="0" sz="550" spc="25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0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0</a:t>
            </a:r>
            <a:r>
              <a:rPr dirty="0" sz="550" spc="25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0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0</a:t>
            </a:r>
            <a:r>
              <a:rPr dirty="0" sz="550" spc="25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0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0</a:t>
            </a:r>
            <a:r>
              <a:rPr dirty="0" sz="550" spc="25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0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65"/>
              </a:spcBef>
            </a:pPr>
            <a:r>
              <a:rPr dirty="0" sz="550">
                <a:latin typeface="Courier New"/>
                <a:cs typeface="Courier New"/>
              </a:rPr>
              <a:t>0</a:t>
            </a:r>
            <a:r>
              <a:rPr dirty="0" sz="550" spc="25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0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0</a:t>
            </a:r>
            <a:r>
              <a:rPr dirty="0" sz="550" spc="25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0</a:t>
            </a:r>
            <a:endParaRPr sz="550">
              <a:latin typeface="Courier New"/>
              <a:cs typeface="Courier New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2727846" y="1262073"/>
            <a:ext cx="1343660" cy="1823085"/>
          </a:xfrm>
          <a:prstGeom prst="rect">
            <a:avLst/>
          </a:prstGeom>
        </p:spPr>
        <p:txBody>
          <a:bodyPr wrap="square" lIns="0" tIns="20320" rIns="0" bIns="0" rtlCol="0" vert="horz">
            <a:spAutoFit/>
          </a:bodyPr>
          <a:lstStyle/>
          <a:p>
            <a:pPr marL="65405">
              <a:lnSpc>
                <a:spcPct val="100000"/>
              </a:lnSpc>
              <a:spcBef>
                <a:spcPts val="160"/>
              </a:spcBef>
            </a:pPr>
            <a:r>
              <a:rPr dirty="0" sz="550" spc="-25">
                <a:latin typeface="Courier New"/>
                <a:cs typeface="Courier New"/>
              </a:rPr>
              <a:t>40)</a:t>
            </a:r>
            <a:endParaRPr sz="550">
              <a:latin typeface="Courier New"/>
              <a:cs typeface="Courier New"/>
            </a:endParaRPr>
          </a:p>
          <a:p>
            <a:pPr marL="65405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20.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600.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2.9E5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.3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1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0</a:t>
            </a:r>
            <a:endParaRPr sz="550">
              <a:latin typeface="Courier New"/>
              <a:cs typeface="Courier New"/>
            </a:endParaRPr>
          </a:p>
          <a:p>
            <a:pPr marL="65405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13.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 spc="-20">
                <a:latin typeface="Courier New"/>
                <a:cs typeface="Courier New"/>
              </a:rPr>
              <a:t>.005</a:t>
            </a:r>
            <a:endParaRPr sz="550">
              <a:latin typeface="Courier New"/>
              <a:cs typeface="Courier New"/>
            </a:endParaRPr>
          </a:p>
          <a:p>
            <a:pPr marL="65405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10.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200.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2.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depósito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.008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1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0</a:t>
            </a:r>
            <a:endParaRPr sz="550">
              <a:latin typeface="Courier New"/>
              <a:cs typeface="Courier New"/>
            </a:endParaRPr>
          </a:p>
          <a:p>
            <a:pPr marL="65405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10.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200.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2.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depósito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.007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1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0</a:t>
            </a:r>
            <a:endParaRPr sz="550">
              <a:latin typeface="Courier New"/>
              <a:cs typeface="Courier New"/>
            </a:endParaRPr>
          </a:p>
          <a:p>
            <a:pPr marL="65405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10.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200.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2.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depósito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.018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1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0</a:t>
            </a:r>
            <a:endParaRPr sz="550">
              <a:latin typeface="Courier New"/>
              <a:cs typeface="Courier New"/>
            </a:endParaRPr>
          </a:p>
          <a:p>
            <a:pPr marL="65405">
              <a:lnSpc>
                <a:spcPct val="100000"/>
              </a:lnSpc>
              <a:spcBef>
                <a:spcPts val="65"/>
              </a:spcBef>
            </a:pPr>
            <a:r>
              <a:rPr dirty="0" sz="550" spc="-25">
                <a:latin typeface="Courier New"/>
                <a:cs typeface="Courier New"/>
              </a:rPr>
              <a:t>40)</a:t>
            </a:r>
            <a:endParaRPr sz="550">
              <a:latin typeface="Courier New"/>
              <a:cs typeface="Courier New"/>
            </a:endParaRPr>
          </a:p>
          <a:p>
            <a:pPr marL="65405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13.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 spc="-20">
                <a:latin typeface="Courier New"/>
                <a:cs typeface="Courier New"/>
              </a:rPr>
              <a:t>.005</a:t>
            </a:r>
            <a:endParaRPr sz="550">
              <a:latin typeface="Courier New"/>
              <a:cs typeface="Courier New"/>
            </a:endParaRPr>
          </a:p>
          <a:p>
            <a:pPr marL="65405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10.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200.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2.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depósito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.008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1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0</a:t>
            </a:r>
            <a:endParaRPr sz="550">
              <a:latin typeface="Courier New"/>
              <a:cs typeface="Courier New"/>
            </a:endParaRPr>
          </a:p>
          <a:p>
            <a:pPr marL="65405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10.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200.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2.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depósito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.007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1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0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550" spc="-25">
                <a:latin typeface="Courier New"/>
                <a:cs typeface="Courier New"/>
              </a:rPr>
              <a:t>400</a:t>
            </a:r>
            <a:endParaRPr sz="550">
              <a:latin typeface="Courier New"/>
              <a:cs typeface="Courier New"/>
            </a:endParaRPr>
          </a:p>
          <a:p>
            <a:pPr marL="65405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10.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200.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2.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depósito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.007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1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0</a:t>
            </a:r>
            <a:endParaRPr sz="550">
              <a:latin typeface="Courier New"/>
              <a:cs typeface="Courier New"/>
            </a:endParaRPr>
          </a:p>
          <a:p>
            <a:pPr marL="65405">
              <a:lnSpc>
                <a:spcPct val="100000"/>
              </a:lnSpc>
              <a:spcBef>
                <a:spcPts val="65"/>
              </a:spcBef>
            </a:pPr>
            <a:r>
              <a:rPr dirty="0" sz="550">
                <a:latin typeface="Courier New"/>
                <a:cs typeface="Courier New"/>
              </a:rPr>
              <a:t>10.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200.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2.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depósito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.018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1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0</a:t>
            </a:r>
            <a:endParaRPr sz="550">
              <a:latin typeface="Courier New"/>
              <a:cs typeface="Courier New"/>
            </a:endParaRPr>
          </a:p>
          <a:p>
            <a:pPr marL="65405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10.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200.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2.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depósito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.018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1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0</a:t>
            </a:r>
            <a:endParaRPr sz="550">
              <a:latin typeface="Courier New"/>
              <a:cs typeface="Courier New"/>
            </a:endParaRPr>
          </a:p>
          <a:p>
            <a:pPr marL="65405">
              <a:lnSpc>
                <a:spcPct val="100000"/>
              </a:lnSpc>
              <a:spcBef>
                <a:spcPts val="70"/>
              </a:spcBef>
            </a:pPr>
            <a:r>
              <a:rPr dirty="0" sz="550" spc="-25">
                <a:latin typeface="Courier New"/>
                <a:cs typeface="Courier New"/>
              </a:rPr>
              <a:t>40)</a:t>
            </a:r>
            <a:endParaRPr sz="550">
              <a:latin typeface="Courier New"/>
              <a:cs typeface="Courier New"/>
            </a:endParaRPr>
          </a:p>
          <a:p>
            <a:pPr marL="65405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10.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200.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2.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depósito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.008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1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0</a:t>
            </a:r>
            <a:endParaRPr sz="550">
              <a:latin typeface="Courier New"/>
              <a:cs typeface="Courier New"/>
            </a:endParaRPr>
          </a:p>
          <a:p>
            <a:pPr marL="65405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13.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 spc="-20">
                <a:latin typeface="Courier New"/>
                <a:cs typeface="Courier New"/>
              </a:rPr>
              <a:t>.005</a:t>
            </a:r>
            <a:endParaRPr sz="550">
              <a:latin typeface="Courier New"/>
              <a:cs typeface="Courier New"/>
            </a:endParaRPr>
          </a:p>
          <a:p>
            <a:pPr marL="65405">
              <a:lnSpc>
                <a:spcPct val="100000"/>
              </a:lnSpc>
              <a:spcBef>
                <a:spcPts val="65"/>
              </a:spcBef>
            </a:pPr>
            <a:r>
              <a:rPr dirty="0" sz="550">
                <a:latin typeface="Courier New"/>
                <a:cs typeface="Courier New"/>
              </a:rPr>
              <a:t>20.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400.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2.4E5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.008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1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0</a:t>
            </a:r>
            <a:endParaRPr sz="550">
              <a:latin typeface="Courier New"/>
              <a:cs typeface="Courier New"/>
            </a:endParaRPr>
          </a:p>
          <a:p>
            <a:pPr marL="11811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2.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260.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2.9E5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.008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1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0</a:t>
            </a:r>
            <a:endParaRPr sz="550">
              <a:latin typeface="Courier New"/>
              <a:cs typeface="Courier New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2780709" y="3145334"/>
            <a:ext cx="1290955" cy="316230"/>
          </a:xfrm>
          <a:prstGeom prst="rect">
            <a:avLst/>
          </a:prstGeom>
        </p:spPr>
        <p:txBody>
          <a:bodyPr wrap="square" lIns="0" tIns="273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15"/>
              </a:spcBef>
            </a:pPr>
            <a:r>
              <a:rPr dirty="0" sz="550">
                <a:latin typeface="Courier New"/>
                <a:cs typeface="Courier New"/>
              </a:rPr>
              <a:t>10.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200.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2.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depósito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.008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1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0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20.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400.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2.4E5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.012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1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0</a:t>
            </a:r>
            <a:endParaRPr sz="550">
              <a:latin typeface="Courier New"/>
              <a:cs typeface="Courier New"/>
            </a:endParaRPr>
          </a:p>
          <a:p>
            <a:pPr marL="65405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2.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260.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2.9E5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.012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1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0</a:t>
            </a:r>
            <a:endParaRPr sz="550">
              <a:latin typeface="Courier New"/>
              <a:cs typeface="Courier New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2780709" y="3535201"/>
            <a:ext cx="1028700" cy="210820"/>
          </a:xfrm>
          <a:prstGeom prst="rect">
            <a:avLst/>
          </a:prstGeom>
        </p:spPr>
        <p:txBody>
          <a:bodyPr wrap="square" lIns="0" tIns="2032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60"/>
              </a:spcBef>
            </a:pPr>
            <a:r>
              <a:rPr dirty="0" sz="550">
                <a:latin typeface="Courier New"/>
                <a:cs typeface="Courier New"/>
              </a:rPr>
              <a:t>50.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650.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2.4E5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.015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1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0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10.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360.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2.9E5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.015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1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0</a:t>
            </a:r>
            <a:endParaRPr sz="550">
              <a:latin typeface="Courier New"/>
              <a:cs typeface="Courier New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2780709" y="3806127"/>
            <a:ext cx="1038225" cy="224154"/>
          </a:xfrm>
          <a:prstGeom prst="rect">
            <a:avLst/>
          </a:prstGeom>
        </p:spPr>
        <p:txBody>
          <a:bodyPr wrap="square" lIns="0" tIns="273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15"/>
              </a:spcBef>
            </a:pPr>
            <a:r>
              <a:rPr dirty="0" sz="550">
                <a:latin typeface="Courier New"/>
                <a:cs typeface="Courier New"/>
              </a:rPr>
              <a:t>20.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400.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2.4E5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.068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1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0</a:t>
            </a:r>
            <a:endParaRPr sz="550">
              <a:latin typeface="Courier New"/>
              <a:cs typeface="Courier New"/>
            </a:endParaRPr>
          </a:p>
          <a:p>
            <a:pPr marL="65405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2.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260.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2.9E5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.068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1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0</a:t>
            </a:r>
            <a:endParaRPr sz="550">
              <a:latin typeface="Courier New"/>
              <a:cs typeface="Courier New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2780709" y="4090268"/>
            <a:ext cx="1038225" cy="224154"/>
          </a:xfrm>
          <a:prstGeom prst="rect">
            <a:avLst/>
          </a:prstGeom>
        </p:spPr>
        <p:txBody>
          <a:bodyPr wrap="square" lIns="0" tIns="273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15"/>
              </a:spcBef>
            </a:pPr>
            <a:r>
              <a:rPr dirty="0" sz="550">
                <a:latin typeface="Courier New"/>
                <a:cs typeface="Courier New"/>
              </a:rPr>
              <a:t>20.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650.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2.4E5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.024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1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0</a:t>
            </a:r>
            <a:endParaRPr sz="550">
              <a:latin typeface="Courier New"/>
              <a:cs typeface="Courier New"/>
            </a:endParaRPr>
          </a:p>
          <a:p>
            <a:pPr marL="65405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2.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360.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2.9E5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.024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1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0</a:t>
            </a:r>
            <a:endParaRPr sz="550">
              <a:latin typeface="Courier New"/>
              <a:cs typeface="Courier New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2780709" y="4374409"/>
            <a:ext cx="1038225" cy="224154"/>
          </a:xfrm>
          <a:prstGeom prst="rect">
            <a:avLst/>
          </a:prstGeom>
        </p:spPr>
        <p:txBody>
          <a:bodyPr wrap="square" lIns="0" tIns="273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15"/>
              </a:spcBef>
            </a:pPr>
            <a:r>
              <a:rPr dirty="0" sz="550">
                <a:latin typeface="Courier New"/>
                <a:cs typeface="Courier New"/>
              </a:rPr>
              <a:t>20.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400.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2.4E5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.012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1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0</a:t>
            </a:r>
            <a:endParaRPr sz="550">
              <a:latin typeface="Courier New"/>
              <a:cs typeface="Courier New"/>
            </a:endParaRPr>
          </a:p>
          <a:p>
            <a:pPr marL="65405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2.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260.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2.9E5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.012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1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0</a:t>
            </a:r>
            <a:endParaRPr sz="550">
              <a:latin typeface="Courier New"/>
              <a:cs typeface="Courier New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2780709" y="4658549"/>
            <a:ext cx="1038225" cy="224154"/>
          </a:xfrm>
          <a:prstGeom prst="rect">
            <a:avLst/>
          </a:prstGeom>
        </p:spPr>
        <p:txBody>
          <a:bodyPr wrap="square" lIns="0" tIns="273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15"/>
              </a:spcBef>
            </a:pPr>
            <a:r>
              <a:rPr dirty="0" sz="550">
                <a:latin typeface="Courier New"/>
                <a:cs typeface="Courier New"/>
              </a:rPr>
              <a:t>20.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650.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2.4E5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.015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1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0</a:t>
            </a:r>
            <a:endParaRPr sz="550">
              <a:latin typeface="Courier New"/>
              <a:cs typeface="Courier New"/>
            </a:endParaRPr>
          </a:p>
          <a:p>
            <a:pPr marL="65405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2.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360.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2.9E5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.015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1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0</a:t>
            </a:r>
            <a:endParaRPr sz="550">
              <a:latin typeface="Courier New"/>
              <a:cs typeface="Courier New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2780709" y="4942691"/>
            <a:ext cx="1038225" cy="224154"/>
          </a:xfrm>
          <a:prstGeom prst="rect">
            <a:avLst/>
          </a:prstGeom>
        </p:spPr>
        <p:txBody>
          <a:bodyPr wrap="square" lIns="0" tIns="273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15"/>
              </a:spcBef>
            </a:pPr>
            <a:r>
              <a:rPr dirty="0" sz="550">
                <a:latin typeface="Courier New"/>
                <a:cs typeface="Courier New"/>
              </a:rPr>
              <a:t>20.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400.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2.4E5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.015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1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0</a:t>
            </a:r>
            <a:endParaRPr sz="550">
              <a:latin typeface="Courier New"/>
              <a:cs typeface="Courier New"/>
            </a:endParaRPr>
          </a:p>
          <a:p>
            <a:pPr marL="65405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2.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260.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2.9E5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.015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1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0</a:t>
            </a:r>
            <a:endParaRPr sz="550">
              <a:latin typeface="Courier New"/>
              <a:cs typeface="Courier New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2780709" y="5233439"/>
            <a:ext cx="1038225" cy="210820"/>
          </a:xfrm>
          <a:prstGeom prst="rect">
            <a:avLst/>
          </a:prstGeom>
        </p:spPr>
        <p:txBody>
          <a:bodyPr wrap="square" lIns="0" tIns="2032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60"/>
              </a:spcBef>
            </a:pPr>
            <a:r>
              <a:rPr dirty="0" sz="550">
                <a:latin typeface="Courier New"/>
                <a:cs typeface="Courier New"/>
              </a:rPr>
              <a:t>20.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400.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2.4E5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.085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1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0</a:t>
            </a:r>
            <a:endParaRPr sz="550">
              <a:latin typeface="Courier New"/>
              <a:cs typeface="Courier New"/>
            </a:endParaRPr>
          </a:p>
          <a:p>
            <a:pPr marL="65405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2.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260.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2.9E5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.085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1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0</a:t>
            </a:r>
            <a:endParaRPr sz="550">
              <a:latin typeface="Courier New"/>
              <a:cs typeface="Courier New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2780709" y="5517581"/>
            <a:ext cx="1038225" cy="494665"/>
          </a:xfrm>
          <a:prstGeom prst="rect">
            <a:avLst/>
          </a:prstGeom>
        </p:spPr>
        <p:txBody>
          <a:bodyPr wrap="square" lIns="0" tIns="20320" rIns="0" bIns="0" rtlCol="0" vert="horz">
            <a:spAutoFit/>
          </a:bodyPr>
          <a:lstStyle/>
          <a:p>
            <a:pPr marL="547370">
              <a:lnSpc>
                <a:spcPct val="100000"/>
              </a:lnSpc>
              <a:spcBef>
                <a:spcPts val="160"/>
              </a:spcBef>
            </a:pPr>
            <a:r>
              <a:rPr dirty="0" sz="550" spc="-10">
                <a:latin typeface="Courier New"/>
                <a:cs typeface="Courier New"/>
              </a:rPr>
              <a:t>.0005</a:t>
            </a:r>
            <a:endParaRPr sz="550">
              <a:latin typeface="Courier New"/>
              <a:cs typeface="Courier New"/>
            </a:endParaRPr>
          </a:p>
          <a:p>
            <a:pPr marL="547370">
              <a:lnSpc>
                <a:spcPct val="100000"/>
              </a:lnSpc>
              <a:spcBef>
                <a:spcPts val="70"/>
              </a:spcBef>
            </a:pPr>
            <a:r>
              <a:rPr dirty="0" sz="550" spc="-10">
                <a:latin typeface="Courier New"/>
                <a:cs typeface="Courier New"/>
              </a:rPr>
              <a:t>.0005</a:t>
            </a:r>
            <a:endParaRPr sz="550">
              <a:latin typeface="Courier New"/>
              <a:cs typeface="Courier New"/>
            </a:endParaRPr>
          </a:p>
          <a:p>
            <a:pPr marL="547370">
              <a:lnSpc>
                <a:spcPct val="100000"/>
              </a:lnSpc>
              <a:spcBef>
                <a:spcPts val="120"/>
              </a:spcBef>
            </a:pPr>
            <a:r>
              <a:rPr dirty="0" sz="550" spc="-10">
                <a:latin typeface="Courier New"/>
                <a:cs typeface="Courier New"/>
              </a:rPr>
              <a:t>.0005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20.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650.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2.4E5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.022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1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0</a:t>
            </a:r>
            <a:endParaRPr sz="550">
              <a:latin typeface="Courier New"/>
              <a:cs typeface="Courier New"/>
            </a:endParaRPr>
          </a:p>
          <a:p>
            <a:pPr marL="65405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2.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360.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2.9E5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.022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1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0</a:t>
            </a:r>
            <a:endParaRPr sz="550">
              <a:latin typeface="Courier New"/>
              <a:cs typeface="Courier New"/>
            </a:endParaRPr>
          </a:p>
        </p:txBody>
      </p:sp>
      <p:grpSp>
        <p:nvGrpSpPr>
          <p:cNvPr id="22" name="object 22" descr=""/>
          <p:cNvGrpSpPr/>
          <p:nvPr/>
        </p:nvGrpSpPr>
        <p:grpSpPr>
          <a:xfrm>
            <a:off x="368299" y="6876957"/>
            <a:ext cx="594995" cy="13335"/>
            <a:chOff x="368299" y="6876957"/>
            <a:chExt cx="594995" cy="13335"/>
          </a:xfrm>
        </p:grpSpPr>
        <p:sp>
          <p:nvSpPr>
            <p:cNvPr id="23" name="object 23" descr=""/>
            <p:cNvSpPr/>
            <p:nvPr/>
          </p:nvSpPr>
          <p:spPr>
            <a:xfrm>
              <a:off x="368299" y="6876957"/>
              <a:ext cx="594995" cy="6985"/>
            </a:xfrm>
            <a:custGeom>
              <a:avLst/>
              <a:gdLst/>
              <a:ahLst/>
              <a:cxnLst/>
              <a:rect l="l" t="t" r="r" b="b"/>
              <a:pathLst>
                <a:path w="594994" h="6984">
                  <a:moveTo>
                    <a:pt x="594713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594713" y="0"/>
                  </a:lnTo>
                  <a:lnTo>
                    <a:pt x="594713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 descr=""/>
            <p:cNvSpPr/>
            <p:nvPr/>
          </p:nvSpPr>
          <p:spPr>
            <a:xfrm>
              <a:off x="368287" y="6876960"/>
              <a:ext cx="594995" cy="13335"/>
            </a:xfrm>
            <a:custGeom>
              <a:avLst/>
              <a:gdLst/>
              <a:ahLst/>
              <a:cxnLst/>
              <a:rect l="l" t="t" r="r" b="b"/>
              <a:pathLst>
                <a:path w="594994" h="13334">
                  <a:moveTo>
                    <a:pt x="594715" y="0"/>
                  </a:moveTo>
                  <a:lnTo>
                    <a:pt x="588111" y="6604"/>
                  </a:lnTo>
                  <a:lnTo>
                    <a:pt x="0" y="6604"/>
                  </a:lnTo>
                  <a:lnTo>
                    <a:pt x="0" y="13220"/>
                  </a:lnTo>
                  <a:lnTo>
                    <a:pt x="588111" y="13220"/>
                  </a:lnTo>
                  <a:lnTo>
                    <a:pt x="594715" y="13220"/>
                  </a:lnTo>
                  <a:lnTo>
                    <a:pt x="594715" y="6604"/>
                  </a:lnTo>
                  <a:lnTo>
                    <a:pt x="594715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 descr=""/>
            <p:cNvSpPr/>
            <p:nvPr/>
          </p:nvSpPr>
          <p:spPr>
            <a:xfrm>
              <a:off x="368299" y="6876957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4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6" name="object 26" descr=""/>
          <p:cNvSpPr txBox="1"/>
          <p:nvPr/>
        </p:nvSpPr>
        <p:spPr>
          <a:xfrm>
            <a:off x="378108" y="6936964"/>
            <a:ext cx="5778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Página</a:t>
            </a:r>
            <a:r>
              <a:rPr dirty="0" sz="800" spc="8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212</a:t>
            </a:r>
            <a:endParaRPr sz="800">
              <a:latin typeface="Arial"/>
              <a:cs typeface="Arial"/>
            </a:endParaRPr>
          </a:p>
        </p:txBody>
      </p:sp>
      <p:sp>
        <p:nvSpPr>
          <p:cNvPr id="29" name="object 29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30" name="object 30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167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27" name="object 27" descr=""/>
          <p:cNvSpPr txBox="1"/>
          <p:nvPr/>
        </p:nvSpPr>
        <p:spPr>
          <a:xfrm>
            <a:off x="4432692" y="7108770"/>
            <a:ext cx="995044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de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aplicación</a:t>
            </a:r>
            <a:endParaRPr sz="800">
              <a:latin typeface="Times New Roman"/>
              <a:cs typeface="Times New Roman"/>
            </a:endParaRPr>
          </a:p>
        </p:txBody>
      </p:sp>
      <p:graphicFrame>
        <p:nvGraphicFramePr>
          <p:cNvPr id="28" name="object 28" descr=""/>
          <p:cNvGraphicFramePr>
            <a:graphicFrameLocks noGrp="1"/>
          </p:cNvGraphicFramePr>
          <p:nvPr/>
        </p:nvGraphicFramePr>
        <p:xfrm>
          <a:off x="970929" y="7556551"/>
          <a:ext cx="4466590" cy="272288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44525"/>
                <a:gridCol w="449580"/>
                <a:gridCol w="2319020"/>
                <a:gridCol w="977900"/>
              </a:tblGrid>
              <a:tr h="90170">
                <a:tc>
                  <a:txBody>
                    <a:bodyPr/>
                    <a:lstStyle/>
                    <a:p>
                      <a:pPr marL="18415">
                        <a:lnSpc>
                          <a:spcPts val="58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-</a:t>
                      </a:r>
                      <a:r>
                        <a:rPr dirty="0" sz="550" spc="-10">
                          <a:latin typeface="Courier New"/>
                          <a:cs typeface="Courier New"/>
                        </a:rPr>
                        <a:t>1X0211AX0257A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836294">
                        <a:lnSpc>
                          <a:spcPts val="58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20.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650.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2.4E5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.022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1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50">
                          <a:latin typeface="Courier New"/>
                          <a:cs typeface="Courier New"/>
                        </a:rPr>
                        <a:t>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828040">
                        <a:lnSpc>
                          <a:spcPts val="58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0</a:t>
                      </a:r>
                      <a:r>
                        <a:rPr dirty="0" sz="550" spc="2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50">
                          <a:latin typeface="Courier New"/>
                          <a:cs typeface="Courier New"/>
                        </a:rPr>
                        <a:t>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</a:tr>
              <a:tr h="95250">
                <a:tc>
                  <a:txBody>
                    <a:bodyPr/>
                    <a:lstStyle/>
                    <a:p>
                      <a:pPr marL="18415">
                        <a:lnSpc>
                          <a:spcPts val="65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-</a:t>
                      </a:r>
                      <a:r>
                        <a:rPr dirty="0" sz="550" spc="-10">
                          <a:latin typeface="Courier New"/>
                          <a:cs typeface="Courier New"/>
                        </a:rPr>
                        <a:t>2X0211BX0257B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820419">
                        <a:lnSpc>
                          <a:spcPts val="65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2.</a:t>
                      </a:r>
                      <a:r>
                        <a:rPr dirty="0" sz="550" spc="5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360.</a:t>
                      </a:r>
                      <a:r>
                        <a:rPr dirty="0" sz="550" spc="6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2.9E5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.022</a:t>
                      </a:r>
                      <a:r>
                        <a:rPr dirty="0" sz="550" spc="6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1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50">
                          <a:latin typeface="Courier New"/>
                          <a:cs typeface="Courier New"/>
                        </a:rPr>
                        <a:t>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828040">
                        <a:lnSpc>
                          <a:spcPts val="65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0</a:t>
                      </a:r>
                      <a:r>
                        <a:rPr dirty="0" sz="550" spc="2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50">
                          <a:latin typeface="Courier New"/>
                          <a:cs typeface="Courier New"/>
                        </a:rPr>
                        <a:t>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</a:tr>
              <a:tr h="92075">
                <a:tc>
                  <a:txBody>
                    <a:bodyPr/>
                    <a:lstStyle/>
                    <a:p>
                      <a:pPr marL="18415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-</a:t>
                      </a:r>
                      <a:r>
                        <a:rPr dirty="0" sz="550" spc="-10">
                          <a:latin typeface="Courier New"/>
                          <a:cs typeface="Courier New"/>
                        </a:rPr>
                        <a:t>3X0211CX0257C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828040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0</a:t>
                      </a:r>
                      <a:r>
                        <a:rPr dirty="0" sz="550" spc="2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50">
                          <a:latin typeface="Courier New"/>
                          <a:cs typeface="Courier New"/>
                        </a:rPr>
                        <a:t>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</a:tr>
              <a:tr h="95250">
                <a:tc>
                  <a:txBody>
                    <a:bodyPr/>
                    <a:lstStyle/>
                    <a:p>
                      <a:pPr marL="18415">
                        <a:lnSpc>
                          <a:spcPts val="625"/>
                        </a:lnSpc>
                      </a:pPr>
                      <a:r>
                        <a:rPr dirty="0" sz="550" spc="-10">
                          <a:latin typeface="Courier New"/>
                          <a:cs typeface="Courier New"/>
                        </a:rPr>
                        <a:t>99SICC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365125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1.1E6</a:t>
                      </a:r>
                      <a:r>
                        <a:rPr dirty="0" sz="550" spc="9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25">
                          <a:latin typeface="Courier New"/>
                          <a:cs typeface="Courier New"/>
                        </a:rPr>
                        <a:t>1.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828040">
                        <a:lnSpc>
                          <a:spcPts val="625"/>
                        </a:lnSpc>
                      </a:pPr>
                      <a:r>
                        <a:rPr dirty="0" sz="550" spc="-50">
                          <a:latin typeface="Courier New"/>
                          <a:cs typeface="Courier New"/>
                        </a:rPr>
                        <a:t>1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</a:tr>
              <a:tr h="37655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4604">
                        <a:lnSpc>
                          <a:spcPts val="655"/>
                        </a:lnSpc>
                      </a:pPr>
                      <a:r>
                        <a:rPr dirty="0" sz="550" spc="-25">
                          <a:latin typeface="Courier New"/>
                          <a:cs typeface="Courier New"/>
                        </a:rPr>
                        <a:t>100</a:t>
                      </a:r>
                      <a:endParaRPr sz="550">
                        <a:latin typeface="Courier New"/>
                        <a:cs typeface="Courier New"/>
                      </a:endParaRPr>
                    </a:p>
                    <a:p>
                      <a:pPr marL="101600" indent="-86995">
                        <a:lnSpc>
                          <a:spcPct val="100000"/>
                        </a:lnSpc>
                        <a:spcBef>
                          <a:spcPts val="65"/>
                        </a:spcBef>
                        <a:buSzPct val="81818"/>
                        <a:buAutoNum type="arabicPeriod"/>
                        <a:tabLst>
                          <a:tab pos="101600" algn="l"/>
                        </a:tabLst>
                      </a:pPr>
                      <a:r>
                        <a:rPr dirty="0" sz="550" spc="-25">
                          <a:latin typeface="Courier New"/>
                          <a:cs typeface="Courier New"/>
                        </a:rPr>
                        <a:t>E3</a:t>
                      </a:r>
                      <a:endParaRPr sz="550">
                        <a:latin typeface="Courier New"/>
                        <a:cs typeface="Courier New"/>
                      </a:endParaRPr>
                    </a:p>
                    <a:p>
                      <a:pPr marL="101600" indent="-86995">
                        <a:lnSpc>
                          <a:spcPct val="100000"/>
                        </a:lnSpc>
                        <a:spcBef>
                          <a:spcPts val="70"/>
                        </a:spcBef>
                        <a:buSzPct val="81818"/>
                        <a:buAutoNum type="arabicPeriod"/>
                        <a:tabLst>
                          <a:tab pos="101600" algn="l"/>
                        </a:tabLst>
                      </a:pPr>
                      <a:r>
                        <a:rPr dirty="0" sz="550" spc="-25">
                          <a:latin typeface="Courier New"/>
                          <a:cs typeface="Courier New"/>
                        </a:rPr>
                        <a:t>E3</a:t>
                      </a:r>
                      <a:endParaRPr sz="550">
                        <a:latin typeface="Courier New"/>
                        <a:cs typeface="Courier New"/>
                      </a:endParaRPr>
                    </a:p>
                    <a:p>
                      <a:pPr marL="14604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550" spc="-20">
                          <a:latin typeface="Courier New"/>
                          <a:cs typeface="Courier New"/>
                        </a:rPr>
                        <a:t>4.E3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365125">
                        <a:lnSpc>
                          <a:spcPts val="655"/>
                        </a:lnSpc>
                      </a:pPr>
                      <a:r>
                        <a:rPr dirty="0" sz="550" spc="-10">
                          <a:latin typeface="Courier New"/>
                          <a:cs typeface="Courier New"/>
                        </a:rPr>
                        <a:t>6.5E5</a:t>
                      </a:r>
                      <a:endParaRPr sz="550">
                        <a:latin typeface="Courier New"/>
                        <a:cs typeface="Courier New"/>
                      </a:endParaRPr>
                    </a:p>
                    <a:p>
                      <a:pPr marL="365125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550" spc="-10">
                          <a:latin typeface="Courier New"/>
                          <a:cs typeface="Courier New"/>
                        </a:rPr>
                        <a:t>7.6E5</a:t>
                      </a:r>
                      <a:endParaRPr sz="550">
                        <a:latin typeface="Courier New"/>
                        <a:cs typeface="Courier New"/>
                      </a:endParaRPr>
                    </a:p>
                    <a:p>
                      <a:pPr marL="417830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550" spc="-20">
                          <a:latin typeface="Courier New"/>
                          <a:cs typeface="Courier New"/>
                        </a:rPr>
                        <a:t>8.E5</a:t>
                      </a:r>
                      <a:endParaRPr sz="550">
                        <a:latin typeface="Courier New"/>
                        <a:cs typeface="Courier New"/>
                      </a:endParaRPr>
                    </a:p>
                    <a:p>
                      <a:pPr marL="312420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550" spc="-10">
                          <a:latin typeface="Courier New"/>
                          <a:cs typeface="Courier New"/>
                        </a:rPr>
                        <a:t>8.34E5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28384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4604">
                        <a:lnSpc>
                          <a:spcPts val="655"/>
                        </a:lnSpc>
                      </a:pPr>
                      <a:r>
                        <a:rPr dirty="0" sz="550" spc="-20">
                          <a:latin typeface="Courier New"/>
                          <a:cs typeface="Courier New"/>
                        </a:rPr>
                        <a:t>5.E3</a:t>
                      </a:r>
                      <a:endParaRPr sz="550">
                        <a:latin typeface="Courier New"/>
                        <a:cs typeface="Courier New"/>
                      </a:endParaRPr>
                    </a:p>
                    <a:p>
                      <a:pPr marL="101600" indent="-86995">
                        <a:lnSpc>
                          <a:spcPct val="100000"/>
                        </a:lnSpc>
                        <a:spcBef>
                          <a:spcPts val="65"/>
                        </a:spcBef>
                        <a:buSzPct val="81818"/>
                        <a:buAutoNum type="arabicPeriod"/>
                        <a:tabLst>
                          <a:tab pos="101600" algn="l"/>
                        </a:tabLst>
                      </a:pPr>
                      <a:r>
                        <a:rPr dirty="0" sz="550" spc="-25">
                          <a:latin typeface="Courier New"/>
                          <a:cs typeface="Courier New"/>
                        </a:rPr>
                        <a:t>E4</a:t>
                      </a:r>
                      <a:endParaRPr sz="550">
                        <a:latin typeface="Courier New"/>
                        <a:cs typeface="Courier New"/>
                      </a:endParaRPr>
                    </a:p>
                    <a:p>
                      <a:pPr marL="101600" indent="-86995">
                        <a:lnSpc>
                          <a:spcPct val="100000"/>
                        </a:lnSpc>
                        <a:spcBef>
                          <a:spcPts val="70"/>
                        </a:spcBef>
                        <a:buSzPct val="81818"/>
                        <a:buAutoNum type="arabicPeriod"/>
                        <a:tabLst>
                          <a:tab pos="101600" algn="l"/>
                        </a:tabLst>
                      </a:pPr>
                      <a:r>
                        <a:rPr dirty="0" sz="550" spc="-25">
                          <a:latin typeface="Courier New"/>
                          <a:cs typeface="Courier New"/>
                        </a:rPr>
                        <a:t>E4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365125">
                        <a:lnSpc>
                          <a:spcPts val="655"/>
                        </a:lnSpc>
                      </a:pPr>
                      <a:r>
                        <a:rPr dirty="0" sz="550" spc="-10">
                          <a:latin typeface="Courier New"/>
                          <a:cs typeface="Courier New"/>
                        </a:rPr>
                        <a:t>8.5E5</a:t>
                      </a:r>
                      <a:endParaRPr sz="550">
                        <a:latin typeface="Courier New"/>
                        <a:cs typeface="Courier New"/>
                      </a:endParaRPr>
                    </a:p>
                    <a:p>
                      <a:pPr marL="259079" marR="1475105" indent="52705">
                        <a:lnSpc>
                          <a:spcPct val="110400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9.3</a:t>
                      </a:r>
                      <a:r>
                        <a:rPr dirty="0" sz="550" spc="5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10">
                          <a:latin typeface="Courier New"/>
                          <a:cs typeface="Courier New"/>
                        </a:rPr>
                        <a:t>depósito 1.082E6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28384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5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endParaRPr sz="550">
                        <a:latin typeface="Times New Roman"/>
                        <a:cs typeface="Times New Roman"/>
                      </a:endParaRPr>
                    </a:p>
                    <a:p>
                      <a:pPr marL="1841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-</a:t>
                      </a:r>
                      <a:r>
                        <a:rPr dirty="0" sz="550" spc="-10">
                          <a:latin typeface="Courier New"/>
                          <a:cs typeface="Courier New"/>
                        </a:rPr>
                        <a:t>1X0104AX0105A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4604">
                        <a:lnSpc>
                          <a:spcPts val="655"/>
                        </a:lnSpc>
                      </a:pPr>
                      <a:r>
                        <a:rPr dirty="0" sz="550" spc="-20">
                          <a:latin typeface="Courier New"/>
                          <a:cs typeface="Courier New"/>
                        </a:rPr>
                        <a:t>3.E4</a:t>
                      </a:r>
                      <a:endParaRPr sz="550">
                        <a:latin typeface="Courier New"/>
                        <a:cs typeface="Courier New"/>
                      </a:endParaRPr>
                    </a:p>
                    <a:p>
                      <a:pPr marL="14604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550" spc="-20">
                          <a:latin typeface="Courier New"/>
                          <a:cs typeface="Courier New"/>
                        </a:rPr>
                        <a:t>9999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365125">
                        <a:lnSpc>
                          <a:spcPts val="655"/>
                        </a:lnSpc>
                      </a:pPr>
                      <a:r>
                        <a:rPr dirty="0" sz="550" spc="-10">
                          <a:latin typeface="Courier New"/>
                          <a:cs typeface="Courier New"/>
                        </a:rPr>
                        <a:t>1.2E6</a:t>
                      </a:r>
                      <a:endParaRPr sz="550">
                        <a:latin typeface="Courier New"/>
                        <a:cs typeface="Courier New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endParaRPr sz="550">
                        <a:latin typeface="Times New Roman"/>
                        <a:cs typeface="Times New Roman"/>
                      </a:endParaRPr>
                    </a:p>
                    <a:p>
                      <a:pPr marL="470534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20.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400.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2.4E5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.068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1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50">
                          <a:latin typeface="Courier New"/>
                          <a:cs typeface="Courier New"/>
                        </a:rPr>
                        <a:t>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5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endParaRPr sz="550">
                        <a:latin typeface="Times New Roman"/>
                        <a:cs typeface="Times New Roman"/>
                      </a:endParaRPr>
                    </a:p>
                    <a:p>
                      <a:pPr marL="82804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0</a:t>
                      </a:r>
                      <a:r>
                        <a:rPr dirty="0" sz="550" spc="2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50">
                          <a:latin typeface="Courier New"/>
                          <a:cs typeface="Courier New"/>
                        </a:rPr>
                        <a:t>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</a:tr>
              <a:tr h="95250">
                <a:tc>
                  <a:txBody>
                    <a:bodyPr/>
                    <a:lstStyle/>
                    <a:p>
                      <a:pPr marL="18415">
                        <a:lnSpc>
                          <a:spcPts val="65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-</a:t>
                      </a:r>
                      <a:r>
                        <a:rPr dirty="0" sz="550" spc="-10">
                          <a:latin typeface="Courier New"/>
                          <a:cs typeface="Courier New"/>
                        </a:rPr>
                        <a:t>2X0104BX0105B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820419">
                        <a:lnSpc>
                          <a:spcPts val="65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2.</a:t>
                      </a:r>
                      <a:r>
                        <a:rPr dirty="0" sz="550" spc="5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260.</a:t>
                      </a:r>
                      <a:r>
                        <a:rPr dirty="0" sz="550" spc="6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2.9E5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.068</a:t>
                      </a:r>
                      <a:r>
                        <a:rPr dirty="0" sz="550" spc="6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1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50">
                          <a:latin typeface="Courier New"/>
                          <a:cs typeface="Courier New"/>
                        </a:rPr>
                        <a:t>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828040">
                        <a:lnSpc>
                          <a:spcPts val="65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0</a:t>
                      </a:r>
                      <a:r>
                        <a:rPr dirty="0" sz="550" spc="2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50">
                          <a:latin typeface="Courier New"/>
                          <a:cs typeface="Courier New"/>
                        </a:rPr>
                        <a:t>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</a:tr>
              <a:tr h="92075">
                <a:tc>
                  <a:txBody>
                    <a:bodyPr/>
                    <a:lstStyle/>
                    <a:p>
                      <a:pPr marL="18415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-</a:t>
                      </a:r>
                      <a:r>
                        <a:rPr dirty="0" sz="550" spc="-10">
                          <a:latin typeface="Courier New"/>
                          <a:cs typeface="Courier New"/>
                        </a:rPr>
                        <a:t>3X0104CX0105C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828040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0</a:t>
                      </a:r>
                      <a:r>
                        <a:rPr dirty="0" sz="550" spc="2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50">
                          <a:latin typeface="Courier New"/>
                          <a:cs typeface="Courier New"/>
                        </a:rPr>
                        <a:t>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</a:tr>
              <a:tr h="95250">
                <a:tc>
                  <a:txBody>
                    <a:bodyPr/>
                    <a:lstStyle/>
                    <a:p>
                      <a:pPr marL="18415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-</a:t>
                      </a:r>
                      <a:r>
                        <a:rPr dirty="0" sz="550" spc="-10">
                          <a:latin typeface="Courier New"/>
                          <a:cs typeface="Courier New"/>
                        </a:rPr>
                        <a:t>1X0106AX0257A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836294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20.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400.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2.4E5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.012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1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50">
                          <a:latin typeface="Courier New"/>
                          <a:cs typeface="Courier New"/>
                        </a:rPr>
                        <a:t>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828040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0</a:t>
                      </a:r>
                      <a:r>
                        <a:rPr dirty="0" sz="550" spc="2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50">
                          <a:latin typeface="Courier New"/>
                          <a:cs typeface="Courier New"/>
                        </a:rPr>
                        <a:t>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</a:tr>
              <a:tr h="95250">
                <a:tc>
                  <a:txBody>
                    <a:bodyPr/>
                    <a:lstStyle/>
                    <a:p>
                      <a:pPr marL="18415">
                        <a:lnSpc>
                          <a:spcPts val="65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-</a:t>
                      </a:r>
                      <a:r>
                        <a:rPr dirty="0" sz="550" spc="-10">
                          <a:latin typeface="Courier New"/>
                          <a:cs typeface="Courier New"/>
                        </a:rPr>
                        <a:t>2X0106BX0257B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820419">
                        <a:lnSpc>
                          <a:spcPts val="65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2.</a:t>
                      </a:r>
                      <a:r>
                        <a:rPr dirty="0" sz="550" spc="5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260.</a:t>
                      </a:r>
                      <a:r>
                        <a:rPr dirty="0" sz="550" spc="6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2.9E5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.012</a:t>
                      </a:r>
                      <a:r>
                        <a:rPr dirty="0" sz="550" spc="6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1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50">
                          <a:latin typeface="Courier New"/>
                          <a:cs typeface="Courier New"/>
                        </a:rPr>
                        <a:t>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828040">
                        <a:lnSpc>
                          <a:spcPts val="65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0</a:t>
                      </a:r>
                      <a:r>
                        <a:rPr dirty="0" sz="550" spc="2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50">
                          <a:latin typeface="Courier New"/>
                          <a:cs typeface="Courier New"/>
                        </a:rPr>
                        <a:t>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</a:tr>
              <a:tr h="92075">
                <a:tc>
                  <a:txBody>
                    <a:bodyPr/>
                    <a:lstStyle/>
                    <a:p>
                      <a:pPr marL="18415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-</a:t>
                      </a:r>
                      <a:r>
                        <a:rPr dirty="0" sz="550" spc="-10">
                          <a:latin typeface="Courier New"/>
                          <a:cs typeface="Courier New"/>
                        </a:rPr>
                        <a:t>3X0106CX0257C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828040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0</a:t>
                      </a:r>
                      <a:r>
                        <a:rPr dirty="0" sz="550" spc="2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50">
                          <a:latin typeface="Courier New"/>
                          <a:cs typeface="Courier New"/>
                        </a:rPr>
                        <a:t>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</a:tr>
              <a:tr h="92075">
                <a:tc>
                  <a:txBody>
                    <a:bodyPr/>
                    <a:lstStyle/>
                    <a:p>
                      <a:pPr marL="18415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-</a:t>
                      </a:r>
                      <a:r>
                        <a:rPr dirty="0" sz="550" spc="-10">
                          <a:latin typeface="Courier New"/>
                          <a:cs typeface="Courier New"/>
                        </a:rPr>
                        <a:t>1X0108ATR400A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836294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20.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650.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2.4E5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.017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1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50">
                          <a:latin typeface="Courier New"/>
                          <a:cs typeface="Courier New"/>
                        </a:rPr>
                        <a:t>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828040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0</a:t>
                      </a:r>
                      <a:r>
                        <a:rPr dirty="0" sz="550" spc="2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50">
                          <a:latin typeface="Courier New"/>
                          <a:cs typeface="Courier New"/>
                        </a:rPr>
                        <a:t>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</a:tr>
              <a:tr h="95250">
                <a:tc>
                  <a:txBody>
                    <a:bodyPr/>
                    <a:lstStyle/>
                    <a:p>
                      <a:pPr marL="18415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-</a:t>
                      </a:r>
                      <a:r>
                        <a:rPr dirty="0" sz="550" spc="-10">
                          <a:latin typeface="Courier New"/>
                          <a:cs typeface="Courier New"/>
                        </a:rPr>
                        <a:t>2X0108BTR400B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820419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2.</a:t>
                      </a:r>
                      <a:r>
                        <a:rPr dirty="0" sz="550" spc="5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360.</a:t>
                      </a:r>
                      <a:r>
                        <a:rPr dirty="0" sz="550" spc="6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2.9E5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.017</a:t>
                      </a:r>
                      <a:r>
                        <a:rPr dirty="0" sz="550" spc="6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1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50">
                          <a:latin typeface="Courier New"/>
                          <a:cs typeface="Courier New"/>
                        </a:rPr>
                        <a:t>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828040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0</a:t>
                      </a:r>
                      <a:r>
                        <a:rPr dirty="0" sz="550" spc="2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50">
                          <a:latin typeface="Courier New"/>
                          <a:cs typeface="Courier New"/>
                        </a:rPr>
                        <a:t>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</a:tr>
              <a:tr h="95250">
                <a:tc>
                  <a:txBody>
                    <a:bodyPr/>
                    <a:lstStyle/>
                    <a:p>
                      <a:pPr marL="18415">
                        <a:lnSpc>
                          <a:spcPts val="65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-</a:t>
                      </a:r>
                      <a:r>
                        <a:rPr dirty="0" sz="550" spc="-10">
                          <a:latin typeface="Courier New"/>
                          <a:cs typeface="Courier New"/>
                        </a:rPr>
                        <a:t>3X0108CTR400C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828040">
                        <a:lnSpc>
                          <a:spcPts val="65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0</a:t>
                      </a:r>
                      <a:r>
                        <a:rPr dirty="0" sz="550" spc="2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50">
                          <a:latin typeface="Courier New"/>
                          <a:cs typeface="Courier New"/>
                        </a:rPr>
                        <a:t>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</a:tr>
              <a:tr h="92075">
                <a:tc>
                  <a:txBody>
                    <a:bodyPr/>
                    <a:lstStyle/>
                    <a:p>
                      <a:pPr marL="18415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-</a:t>
                      </a:r>
                      <a:r>
                        <a:rPr dirty="0" sz="550" spc="-10">
                          <a:latin typeface="Courier New"/>
                          <a:cs typeface="Courier New"/>
                        </a:rPr>
                        <a:t>1X0105AX0110A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836294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20.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400.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2.4E5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.025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1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50">
                          <a:latin typeface="Courier New"/>
                          <a:cs typeface="Courier New"/>
                        </a:rPr>
                        <a:t>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828040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0</a:t>
                      </a:r>
                      <a:r>
                        <a:rPr dirty="0" sz="550" spc="2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50">
                          <a:latin typeface="Courier New"/>
                          <a:cs typeface="Courier New"/>
                        </a:rPr>
                        <a:t>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</a:tr>
              <a:tr h="95250">
                <a:tc>
                  <a:txBody>
                    <a:bodyPr/>
                    <a:lstStyle/>
                    <a:p>
                      <a:pPr marL="18415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-</a:t>
                      </a:r>
                      <a:r>
                        <a:rPr dirty="0" sz="550" spc="-10">
                          <a:latin typeface="Courier New"/>
                          <a:cs typeface="Courier New"/>
                        </a:rPr>
                        <a:t>2X0105BX0110B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820419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2.</a:t>
                      </a:r>
                      <a:r>
                        <a:rPr dirty="0" sz="550" spc="5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260.</a:t>
                      </a:r>
                      <a:r>
                        <a:rPr dirty="0" sz="550" spc="6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2.9E5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.025</a:t>
                      </a:r>
                      <a:r>
                        <a:rPr dirty="0" sz="550" spc="6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1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50">
                          <a:latin typeface="Courier New"/>
                          <a:cs typeface="Courier New"/>
                        </a:rPr>
                        <a:t>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828040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0</a:t>
                      </a:r>
                      <a:r>
                        <a:rPr dirty="0" sz="550" spc="2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50">
                          <a:latin typeface="Courier New"/>
                          <a:cs typeface="Courier New"/>
                        </a:rPr>
                        <a:t>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</a:tr>
              <a:tr h="95250">
                <a:tc>
                  <a:txBody>
                    <a:bodyPr/>
                    <a:lstStyle/>
                    <a:p>
                      <a:pPr marL="18415">
                        <a:lnSpc>
                          <a:spcPts val="65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-</a:t>
                      </a:r>
                      <a:r>
                        <a:rPr dirty="0" sz="550" spc="-10">
                          <a:latin typeface="Courier New"/>
                          <a:cs typeface="Courier New"/>
                        </a:rPr>
                        <a:t>3X0105CX0110C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828040">
                        <a:lnSpc>
                          <a:spcPts val="65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0</a:t>
                      </a:r>
                      <a:r>
                        <a:rPr dirty="0" sz="550" spc="2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50">
                          <a:latin typeface="Courier New"/>
                          <a:cs typeface="Courier New"/>
                        </a:rPr>
                        <a:t>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</a:tr>
              <a:tr h="187960">
                <a:tc>
                  <a:txBody>
                    <a:bodyPr/>
                    <a:lstStyle/>
                    <a:p>
                      <a:pPr marL="18415">
                        <a:lnSpc>
                          <a:spcPts val="625"/>
                        </a:lnSpc>
                      </a:pPr>
                      <a:r>
                        <a:rPr dirty="0" sz="550" spc="-10">
                          <a:latin typeface="Courier New"/>
                          <a:cs typeface="Courier New"/>
                        </a:rPr>
                        <a:t>99SICB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endParaRPr sz="550">
                        <a:latin typeface="Times New Roman"/>
                        <a:cs typeface="Times New Roman"/>
                      </a:endParaRPr>
                    </a:p>
                    <a:p>
                      <a:pPr marL="14604">
                        <a:lnSpc>
                          <a:spcPct val="100000"/>
                        </a:lnSpc>
                      </a:pPr>
                      <a:r>
                        <a:rPr dirty="0" sz="550" spc="-25">
                          <a:latin typeface="Courier New"/>
                          <a:cs typeface="Courier New"/>
                        </a:rPr>
                        <a:t>100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7620"/>
                </a:tc>
                <a:tc>
                  <a:txBody>
                    <a:bodyPr/>
                    <a:lstStyle/>
                    <a:p>
                      <a:pPr marL="365125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1.1E6</a:t>
                      </a:r>
                      <a:r>
                        <a:rPr dirty="0" sz="550" spc="9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25">
                          <a:latin typeface="Courier New"/>
                          <a:cs typeface="Courier New"/>
                        </a:rPr>
                        <a:t>1.</a:t>
                      </a:r>
                      <a:endParaRPr sz="550">
                        <a:latin typeface="Courier New"/>
                        <a:cs typeface="Courier New"/>
                      </a:endParaRPr>
                    </a:p>
                    <a:p>
                      <a:pPr marL="365125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550" spc="-10">
                          <a:latin typeface="Courier New"/>
                          <a:cs typeface="Courier New"/>
                        </a:rPr>
                        <a:t>6.5E5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828040">
                        <a:lnSpc>
                          <a:spcPts val="625"/>
                        </a:lnSpc>
                      </a:pPr>
                      <a:r>
                        <a:rPr dirty="0" sz="550" spc="-50">
                          <a:latin typeface="Courier New"/>
                          <a:cs typeface="Courier New"/>
                        </a:rPr>
                        <a:t>1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</a:tr>
              <a:tr h="1828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01600" indent="-86995">
                        <a:lnSpc>
                          <a:spcPts val="655"/>
                        </a:lnSpc>
                        <a:buSzPct val="81818"/>
                        <a:buAutoNum type="arabicPeriod"/>
                        <a:tabLst>
                          <a:tab pos="101600" algn="l"/>
                        </a:tabLst>
                      </a:pPr>
                      <a:r>
                        <a:rPr dirty="0" sz="550" spc="-25">
                          <a:latin typeface="Courier New"/>
                          <a:cs typeface="Courier New"/>
                        </a:rPr>
                        <a:t>E3</a:t>
                      </a:r>
                      <a:endParaRPr sz="550">
                        <a:latin typeface="Courier New"/>
                        <a:cs typeface="Courier New"/>
                      </a:endParaRPr>
                    </a:p>
                    <a:p>
                      <a:pPr marL="101600" indent="-86995">
                        <a:lnSpc>
                          <a:spcPts val="620"/>
                        </a:lnSpc>
                        <a:spcBef>
                          <a:spcPts val="65"/>
                        </a:spcBef>
                        <a:buSzPct val="81818"/>
                        <a:buAutoNum type="arabicPeriod"/>
                        <a:tabLst>
                          <a:tab pos="101600" algn="l"/>
                        </a:tabLst>
                      </a:pPr>
                      <a:r>
                        <a:rPr dirty="0" sz="550" spc="-25">
                          <a:latin typeface="Courier New"/>
                          <a:cs typeface="Courier New"/>
                        </a:rPr>
                        <a:t>E3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365125">
                        <a:lnSpc>
                          <a:spcPts val="655"/>
                        </a:lnSpc>
                      </a:pPr>
                      <a:r>
                        <a:rPr dirty="0" sz="550" spc="-10">
                          <a:latin typeface="Courier New"/>
                          <a:cs typeface="Courier New"/>
                        </a:rPr>
                        <a:t>7.6E5</a:t>
                      </a:r>
                      <a:endParaRPr sz="550">
                        <a:latin typeface="Courier New"/>
                        <a:cs typeface="Courier New"/>
                      </a:endParaRPr>
                    </a:p>
                    <a:p>
                      <a:pPr marL="417830">
                        <a:lnSpc>
                          <a:spcPts val="620"/>
                        </a:lnSpc>
                        <a:spcBef>
                          <a:spcPts val="65"/>
                        </a:spcBef>
                      </a:pPr>
                      <a:r>
                        <a:rPr dirty="0" sz="550" spc="-20">
                          <a:latin typeface="Courier New"/>
                          <a:cs typeface="Courier New"/>
                        </a:rPr>
                        <a:t>8.E5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</a:tbl>
          </a:graphicData>
        </a:graphic>
      </p:graphicFrame>
    </p:spTree>
  </p:cSld>
  <p:clrMapOvr>
    <a:masterClrMapping/>
  </p:clrMapOvr>
</p:sld>
</file>

<file path=ppt/slides/slide17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3" name="object 3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488"/>
                  </a:lnTo>
                  <a:lnTo>
                    <a:pt x="142755" y="98488"/>
                  </a:lnTo>
                  <a:lnTo>
                    <a:pt x="136180" y="99796"/>
                  </a:lnTo>
                  <a:lnTo>
                    <a:pt x="104587" y="123991"/>
                  </a:lnTo>
                  <a:lnTo>
                    <a:pt x="98048" y="143195"/>
                  </a:lnTo>
                  <a:lnTo>
                    <a:pt x="98048" y="569274"/>
                  </a:lnTo>
                  <a:lnTo>
                    <a:pt x="117977" y="603718"/>
                  </a:lnTo>
                  <a:lnTo>
                    <a:pt x="142755" y="613981"/>
                  </a:lnTo>
                  <a:lnTo>
                    <a:pt x="1886711" y="613981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3981"/>
                  </a:moveTo>
                  <a:lnTo>
                    <a:pt x="1744971" y="613981"/>
                  </a:lnTo>
                  <a:lnTo>
                    <a:pt x="1751545" y="612673"/>
                  </a:lnTo>
                  <a:lnTo>
                    <a:pt x="1764174" y="607442"/>
                  </a:lnTo>
                  <a:lnTo>
                    <a:pt x="1788370" y="575849"/>
                  </a:lnTo>
                  <a:lnTo>
                    <a:pt x="1789678" y="569274"/>
                  </a:lnTo>
                  <a:lnTo>
                    <a:pt x="1789678" y="143195"/>
                  </a:lnTo>
                  <a:lnTo>
                    <a:pt x="1769748" y="108751"/>
                  </a:lnTo>
                  <a:lnTo>
                    <a:pt x="1744971" y="98488"/>
                  </a:lnTo>
                  <a:lnTo>
                    <a:pt x="1886711" y="98488"/>
                  </a:lnTo>
                  <a:lnTo>
                    <a:pt x="1886711" y="613981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932176" y="500390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1982" y="528634"/>
                  </a:moveTo>
                  <a:lnTo>
                    <a:pt x="52863" y="528634"/>
                  </a:lnTo>
                  <a:lnTo>
                    <a:pt x="49392" y="528502"/>
                  </a:lnTo>
                  <a:lnTo>
                    <a:pt x="13028" y="510462"/>
                  </a:lnTo>
                  <a:lnTo>
                    <a:pt x="0" y="479207"/>
                  </a:lnTo>
                  <a:lnTo>
                    <a:pt x="0" y="475770"/>
                  </a:lnTo>
                  <a:lnTo>
                    <a:pt x="0" y="49229"/>
                  </a:lnTo>
                  <a:lnTo>
                    <a:pt x="17937" y="12885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775"/>
                  </a:lnTo>
                  <a:lnTo>
                    <a:pt x="1704845" y="49229"/>
                  </a:lnTo>
                  <a:lnTo>
                    <a:pt x="1704845" y="479207"/>
                  </a:lnTo>
                  <a:lnTo>
                    <a:pt x="1686907" y="515418"/>
                  </a:lnTo>
                  <a:lnTo>
                    <a:pt x="1655453" y="528502"/>
                  </a:lnTo>
                  <a:lnTo>
                    <a:pt x="1651982" y="52863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" name="object 5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171"/>
              <a:ext cx="145374" cy="145374"/>
            </a:xfrm>
            <a:prstGeom prst="rect">
              <a:avLst/>
            </a:prstGeom>
          </p:spPr>
        </p:pic>
      </p:grpSp>
      <p:graphicFrame>
        <p:nvGraphicFramePr>
          <p:cNvPr id="6" name="object 6" descr=""/>
          <p:cNvGraphicFramePr>
            <a:graphicFrameLocks noGrp="1"/>
          </p:cNvGraphicFramePr>
          <p:nvPr/>
        </p:nvGraphicFramePr>
        <p:xfrm>
          <a:off x="317438" y="187424"/>
          <a:ext cx="5120640" cy="427672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746885"/>
                <a:gridCol w="1151889"/>
                <a:gridCol w="1611629"/>
                <a:gridCol w="533400"/>
              </a:tblGrid>
              <a:tr h="146050">
                <a:tc>
                  <a:txBody>
                    <a:bodyPr/>
                    <a:lstStyle/>
                    <a:p>
                      <a:pPr marL="18415">
                        <a:lnSpc>
                          <a:spcPts val="885"/>
                        </a:lnSpc>
                      </a:pPr>
                      <a:r>
                        <a:rPr dirty="0" sz="800" spc="-10">
                          <a:latin typeface="Arial MT"/>
                          <a:cs typeface="Arial MT"/>
                        </a:rPr>
                        <a:t>19/6/2020</a:t>
                      </a:r>
                      <a:endParaRPr sz="800">
                        <a:latin typeface="Arial MT"/>
                        <a:cs typeface="Arial MT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algn="ctr" marR="177800">
                        <a:lnSpc>
                          <a:spcPts val="885"/>
                        </a:lnSpc>
                      </a:pPr>
                      <a:r>
                        <a:rPr dirty="0" sz="800" spc="-10">
                          <a:latin typeface="Arial MT"/>
                          <a:cs typeface="Arial MT"/>
                        </a:rPr>
                        <a:t>ATPDRAW</a:t>
                      </a:r>
                      <a:endParaRPr sz="800">
                        <a:latin typeface="Arial MT"/>
                        <a:cs typeface="Arial MT"/>
                      </a:endParaRPr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107314">
                <a:tc>
                  <a:txBody>
                    <a:bodyPr/>
                    <a:lstStyle/>
                    <a:p>
                      <a:pPr algn="r" marR="251460">
                        <a:lnSpc>
                          <a:spcPts val="560"/>
                        </a:lnSpc>
                        <a:spcBef>
                          <a:spcPts val="185"/>
                        </a:spcBef>
                      </a:pPr>
                      <a:r>
                        <a:rPr dirty="0" sz="550" spc="-20">
                          <a:latin typeface="Courier New"/>
                          <a:cs typeface="Courier New"/>
                        </a:rPr>
                        <a:t>4.E3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23495"/>
                </a:tc>
                <a:tc>
                  <a:txBody>
                    <a:bodyPr/>
                    <a:lstStyle/>
                    <a:p>
                      <a:pPr marL="312420">
                        <a:lnSpc>
                          <a:spcPts val="560"/>
                        </a:lnSpc>
                        <a:spcBef>
                          <a:spcPts val="185"/>
                        </a:spcBef>
                      </a:pPr>
                      <a:r>
                        <a:rPr dirty="0" sz="550" spc="-10">
                          <a:latin typeface="Courier New"/>
                          <a:cs typeface="Courier New"/>
                        </a:rPr>
                        <a:t>8.34E5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23495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78740">
                <a:tc>
                  <a:txBody>
                    <a:bodyPr/>
                    <a:lstStyle/>
                    <a:p>
                      <a:pPr algn="r" marR="251460">
                        <a:lnSpc>
                          <a:spcPts val="520"/>
                        </a:lnSpc>
                      </a:pPr>
                      <a:r>
                        <a:rPr dirty="0" sz="550" spc="-20">
                          <a:latin typeface="Courier New"/>
                          <a:cs typeface="Courier New"/>
                        </a:rPr>
                        <a:t>5.E3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365125">
                        <a:lnSpc>
                          <a:spcPts val="520"/>
                        </a:lnSpc>
                      </a:pPr>
                      <a:r>
                        <a:rPr dirty="0" sz="550" spc="-10">
                          <a:latin typeface="Courier New"/>
                          <a:cs typeface="Courier New"/>
                        </a:rPr>
                        <a:t>8.5E5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92075">
                <a:tc>
                  <a:txBody>
                    <a:bodyPr/>
                    <a:lstStyle/>
                    <a:p>
                      <a:pPr algn="r" marR="251460">
                        <a:lnSpc>
                          <a:spcPts val="625"/>
                        </a:lnSpc>
                      </a:pPr>
                      <a:r>
                        <a:rPr dirty="0" sz="550" spc="-20">
                          <a:latin typeface="Courier New"/>
                          <a:cs typeface="Courier New"/>
                        </a:rPr>
                        <a:t>1.E4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312420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9.3</a:t>
                      </a:r>
                      <a:r>
                        <a:rPr dirty="0" sz="550" spc="5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10">
                          <a:latin typeface="Courier New"/>
                          <a:cs typeface="Courier New"/>
                        </a:rPr>
                        <a:t>depósito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95250">
                <a:tc>
                  <a:txBody>
                    <a:bodyPr/>
                    <a:lstStyle/>
                    <a:p>
                      <a:pPr algn="r" marR="251460">
                        <a:lnSpc>
                          <a:spcPts val="625"/>
                        </a:lnSpc>
                      </a:pPr>
                      <a:r>
                        <a:rPr dirty="0" sz="550" spc="-20">
                          <a:latin typeface="Courier New"/>
                          <a:cs typeface="Courier New"/>
                        </a:rPr>
                        <a:t>2.E4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259079">
                        <a:lnSpc>
                          <a:spcPts val="625"/>
                        </a:lnSpc>
                      </a:pPr>
                      <a:r>
                        <a:rPr dirty="0" sz="550" spc="-10">
                          <a:latin typeface="Courier New"/>
                          <a:cs typeface="Courier New"/>
                        </a:rPr>
                        <a:t>1.082E6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95250">
                <a:tc>
                  <a:txBody>
                    <a:bodyPr/>
                    <a:lstStyle/>
                    <a:p>
                      <a:pPr algn="r" marR="251460">
                        <a:lnSpc>
                          <a:spcPts val="655"/>
                        </a:lnSpc>
                      </a:pPr>
                      <a:r>
                        <a:rPr dirty="0" sz="550" spc="-20">
                          <a:latin typeface="Courier New"/>
                          <a:cs typeface="Courier New"/>
                        </a:rPr>
                        <a:t>3.E4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365125">
                        <a:lnSpc>
                          <a:spcPts val="655"/>
                        </a:lnSpc>
                      </a:pPr>
                      <a:r>
                        <a:rPr dirty="0" sz="550" spc="-10">
                          <a:latin typeface="Courier New"/>
                          <a:cs typeface="Courier New"/>
                        </a:rPr>
                        <a:t>1.2E6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97155">
                <a:tc>
                  <a:txBody>
                    <a:bodyPr/>
                    <a:lstStyle/>
                    <a:p>
                      <a:pPr algn="r" marR="251460">
                        <a:lnSpc>
                          <a:spcPts val="625"/>
                        </a:lnSpc>
                      </a:pPr>
                      <a:r>
                        <a:rPr dirty="0" sz="550" spc="-20">
                          <a:latin typeface="Courier New"/>
                          <a:cs typeface="Courier New"/>
                        </a:rPr>
                        <a:t>9999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315595">
                        <a:lnSpc>
                          <a:spcPts val="490"/>
                        </a:lnSpc>
                        <a:spcBef>
                          <a:spcPts val="175"/>
                        </a:spcBef>
                      </a:pPr>
                      <a:r>
                        <a:rPr dirty="0" sz="600" spc="-10">
                          <a:latin typeface="Arial MT"/>
                          <a:cs typeface="Arial MT"/>
                        </a:rPr>
                        <a:t>Traduciendo...</a:t>
                      </a:r>
                      <a:endParaRPr sz="600">
                        <a:latin typeface="Arial MT"/>
                        <a:cs typeface="Arial MT"/>
                      </a:endParaRPr>
                    </a:p>
                  </a:txBody>
                  <a:tcPr marL="0" marR="0" marB="0" marT="22225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86995">
                <a:tc>
                  <a:txBody>
                    <a:bodyPr/>
                    <a:lstStyle/>
                    <a:p>
                      <a:pPr marL="671830">
                        <a:lnSpc>
                          <a:spcPts val="58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-1PT1A</a:t>
                      </a:r>
                      <a:r>
                        <a:rPr dirty="0" sz="550" spc="10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10">
                          <a:latin typeface="Courier New"/>
                          <a:cs typeface="Courier New"/>
                        </a:rPr>
                        <a:t>LINE1A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470534">
                        <a:lnSpc>
                          <a:spcPts val="58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20.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650.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2.4E5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.024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1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50">
                          <a:latin typeface="Courier New"/>
                          <a:cs typeface="Courier New"/>
                        </a:rPr>
                        <a:t>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383540">
                        <a:lnSpc>
                          <a:spcPts val="58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0</a:t>
                      </a:r>
                      <a:r>
                        <a:rPr dirty="0" sz="550" spc="2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50">
                          <a:latin typeface="Courier New"/>
                          <a:cs typeface="Courier New"/>
                        </a:rPr>
                        <a:t>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</a:tr>
              <a:tr h="95250">
                <a:tc>
                  <a:txBody>
                    <a:bodyPr/>
                    <a:lstStyle/>
                    <a:p>
                      <a:pPr marL="671830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-2PT1B</a:t>
                      </a:r>
                      <a:r>
                        <a:rPr dirty="0" sz="550" spc="10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10">
                          <a:latin typeface="Courier New"/>
                          <a:cs typeface="Courier New"/>
                        </a:rPr>
                        <a:t>LINE1B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530225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2.</a:t>
                      </a:r>
                      <a:r>
                        <a:rPr dirty="0" sz="550" spc="5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360.</a:t>
                      </a:r>
                      <a:r>
                        <a:rPr dirty="0" sz="550" spc="6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2.9E5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.024</a:t>
                      </a:r>
                      <a:r>
                        <a:rPr dirty="0" sz="550" spc="6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1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50">
                          <a:latin typeface="Courier New"/>
                          <a:cs typeface="Courier New"/>
                        </a:rPr>
                        <a:t>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383540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0</a:t>
                      </a:r>
                      <a:r>
                        <a:rPr dirty="0" sz="550" spc="2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50">
                          <a:latin typeface="Courier New"/>
                          <a:cs typeface="Courier New"/>
                        </a:rPr>
                        <a:t>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</a:tr>
              <a:tr h="95250">
                <a:tc>
                  <a:txBody>
                    <a:bodyPr/>
                    <a:lstStyle/>
                    <a:p>
                      <a:pPr marL="671830">
                        <a:lnSpc>
                          <a:spcPts val="65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-3PT1C</a:t>
                      </a:r>
                      <a:r>
                        <a:rPr dirty="0" sz="550" spc="10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10">
                          <a:latin typeface="Courier New"/>
                          <a:cs typeface="Courier New"/>
                        </a:rPr>
                        <a:t>LINE1C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383540">
                        <a:lnSpc>
                          <a:spcPts val="65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0</a:t>
                      </a:r>
                      <a:r>
                        <a:rPr dirty="0" sz="550" spc="2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50">
                          <a:latin typeface="Courier New"/>
                          <a:cs typeface="Courier New"/>
                        </a:rPr>
                        <a:t>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</a:tr>
              <a:tr h="92075">
                <a:tc>
                  <a:txBody>
                    <a:bodyPr/>
                    <a:lstStyle/>
                    <a:p>
                      <a:pPr marL="671830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-</a:t>
                      </a:r>
                      <a:r>
                        <a:rPr dirty="0" sz="550" spc="-10">
                          <a:latin typeface="Courier New"/>
                          <a:cs typeface="Courier New"/>
                        </a:rPr>
                        <a:t>1X0118AX0293A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470534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20.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400.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2.4E5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.012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1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50">
                          <a:latin typeface="Courier New"/>
                          <a:cs typeface="Courier New"/>
                        </a:rPr>
                        <a:t>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383540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0</a:t>
                      </a:r>
                      <a:r>
                        <a:rPr dirty="0" sz="550" spc="2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50">
                          <a:latin typeface="Courier New"/>
                          <a:cs typeface="Courier New"/>
                        </a:rPr>
                        <a:t>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</a:tr>
              <a:tr h="95250">
                <a:tc>
                  <a:txBody>
                    <a:bodyPr/>
                    <a:lstStyle/>
                    <a:p>
                      <a:pPr marL="671830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-</a:t>
                      </a:r>
                      <a:r>
                        <a:rPr dirty="0" sz="550" spc="-10">
                          <a:latin typeface="Courier New"/>
                          <a:cs typeface="Courier New"/>
                        </a:rPr>
                        <a:t>2X0118BX0293B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530225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2.</a:t>
                      </a:r>
                      <a:r>
                        <a:rPr dirty="0" sz="550" spc="5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260.</a:t>
                      </a:r>
                      <a:r>
                        <a:rPr dirty="0" sz="550" spc="6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2.9E5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.012</a:t>
                      </a:r>
                      <a:r>
                        <a:rPr dirty="0" sz="550" spc="6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1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50">
                          <a:latin typeface="Courier New"/>
                          <a:cs typeface="Courier New"/>
                        </a:rPr>
                        <a:t>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383540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0</a:t>
                      </a:r>
                      <a:r>
                        <a:rPr dirty="0" sz="550" spc="2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50">
                          <a:latin typeface="Courier New"/>
                          <a:cs typeface="Courier New"/>
                        </a:rPr>
                        <a:t>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</a:tr>
              <a:tr h="95250">
                <a:tc>
                  <a:txBody>
                    <a:bodyPr/>
                    <a:lstStyle/>
                    <a:p>
                      <a:pPr marL="671830">
                        <a:lnSpc>
                          <a:spcPts val="65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-</a:t>
                      </a:r>
                      <a:r>
                        <a:rPr dirty="0" sz="550" spc="-10">
                          <a:latin typeface="Courier New"/>
                          <a:cs typeface="Courier New"/>
                        </a:rPr>
                        <a:t>3X0118CX0293C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383540">
                        <a:lnSpc>
                          <a:spcPts val="65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0</a:t>
                      </a:r>
                      <a:r>
                        <a:rPr dirty="0" sz="550" spc="2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50">
                          <a:latin typeface="Courier New"/>
                          <a:cs typeface="Courier New"/>
                        </a:rPr>
                        <a:t>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</a:tr>
              <a:tr h="92075">
                <a:tc>
                  <a:txBody>
                    <a:bodyPr/>
                    <a:lstStyle/>
                    <a:p>
                      <a:pPr marL="671830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-</a:t>
                      </a:r>
                      <a:r>
                        <a:rPr dirty="0" sz="550" spc="-10">
                          <a:latin typeface="Courier New"/>
                          <a:cs typeface="Courier New"/>
                        </a:rPr>
                        <a:t>1X0083AX0120A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470534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20.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400.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2.4E5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.015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1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50">
                          <a:latin typeface="Courier New"/>
                          <a:cs typeface="Courier New"/>
                        </a:rPr>
                        <a:t>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383540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0</a:t>
                      </a:r>
                      <a:r>
                        <a:rPr dirty="0" sz="550" spc="2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50">
                          <a:latin typeface="Courier New"/>
                          <a:cs typeface="Courier New"/>
                        </a:rPr>
                        <a:t>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</a:tr>
              <a:tr h="95250">
                <a:tc>
                  <a:txBody>
                    <a:bodyPr/>
                    <a:lstStyle/>
                    <a:p>
                      <a:pPr marL="671830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-</a:t>
                      </a:r>
                      <a:r>
                        <a:rPr dirty="0" sz="550" spc="-10">
                          <a:latin typeface="Courier New"/>
                          <a:cs typeface="Courier New"/>
                        </a:rPr>
                        <a:t>2X0083BX0120B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530225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2.</a:t>
                      </a:r>
                      <a:r>
                        <a:rPr dirty="0" sz="550" spc="5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260.</a:t>
                      </a:r>
                      <a:r>
                        <a:rPr dirty="0" sz="550" spc="6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2.9E5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.015</a:t>
                      </a:r>
                      <a:r>
                        <a:rPr dirty="0" sz="550" spc="6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1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50">
                          <a:latin typeface="Courier New"/>
                          <a:cs typeface="Courier New"/>
                        </a:rPr>
                        <a:t>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383540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0</a:t>
                      </a:r>
                      <a:r>
                        <a:rPr dirty="0" sz="550" spc="2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50">
                          <a:latin typeface="Courier New"/>
                          <a:cs typeface="Courier New"/>
                        </a:rPr>
                        <a:t>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</a:tr>
              <a:tr h="95250">
                <a:tc>
                  <a:txBody>
                    <a:bodyPr/>
                    <a:lstStyle/>
                    <a:p>
                      <a:pPr marL="671830">
                        <a:lnSpc>
                          <a:spcPts val="65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-</a:t>
                      </a:r>
                      <a:r>
                        <a:rPr dirty="0" sz="550" spc="-10">
                          <a:latin typeface="Courier New"/>
                          <a:cs typeface="Courier New"/>
                        </a:rPr>
                        <a:t>3X0083CX0120C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383540">
                        <a:lnSpc>
                          <a:spcPts val="65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0</a:t>
                      </a:r>
                      <a:r>
                        <a:rPr dirty="0" sz="550" spc="2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50">
                          <a:latin typeface="Courier New"/>
                          <a:cs typeface="Courier New"/>
                        </a:rPr>
                        <a:t>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</a:tr>
              <a:tr h="92075">
                <a:tc>
                  <a:txBody>
                    <a:bodyPr/>
                    <a:lstStyle/>
                    <a:p>
                      <a:pPr marL="1094740">
                        <a:lnSpc>
                          <a:spcPts val="625"/>
                        </a:lnSpc>
                      </a:pPr>
                      <a:r>
                        <a:rPr dirty="0" sz="550" spc="-10">
                          <a:latin typeface="Courier New"/>
                          <a:cs typeface="Courier New"/>
                        </a:rPr>
                        <a:t>TR400A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algn="ctr" marR="449580">
                        <a:lnSpc>
                          <a:spcPts val="625"/>
                        </a:lnSpc>
                      </a:pPr>
                      <a:r>
                        <a:rPr dirty="0" sz="550" spc="-20">
                          <a:latin typeface="Courier New"/>
                          <a:cs typeface="Courier New"/>
                        </a:rPr>
                        <a:t>.003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383540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0</a:t>
                      </a:r>
                      <a:r>
                        <a:rPr dirty="0" sz="550" spc="2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50">
                          <a:latin typeface="Courier New"/>
                          <a:cs typeface="Courier New"/>
                        </a:rPr>
                        <a:t>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</a:tr>
              <a:tr h="95250">
                <a:tc>
                  <a:txBody>
                    <a:bodyPr/>
                    <a:lstStyle/>
                    <a:p>
                      <a:pPr marL="1094740">
                        <a:lnSpc>
                          <a:spcPts val="625"/>
                        </a:lnSpc>
                      </a:pPr>
                      <a:r>
                        <a:rPr dirty="0" sz="550" spc="-10">
                          <a:latin typeface="Courier New"/>
                          <a:cs typeface="Courier New"/>
                        </a:rPr>
                        <a:t>TR400B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algn="ctr" marR="449580">
                        <a:lnSpc>
                          <a:spcPts val="625"/>
                        </a:lnSpc>
                      </a:pPr>
                      <a:r>
                        <a:rPr dirty="0" sz="550" spc="-20">
                          <a:latin typeface="Courier New"/>
                          <a:cs typeface="Courier New"/>
                        </a:rPr>
                        <a:t>.003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383540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0</a:t>
                      </a:r>
                      <a:r>
                        <a:rPr dirty="0" sz="550" spc="2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50">
                          <a:latin typeface="Courier New"/>
                          <a:cs typeface="Courier New"/>
                        </a:rPr>
                        <a:t>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</a:tr>
              <a:tr h="95250">
                <a:tc>
                  <a:txBody>
                    <a:bodyPr/>
                    <a:lstStyle/>
                    <a:p>
                      <a:pPr marL="1094740">
                        <a:lnSpc>
                          <a:spcPts val="655"/>
                        </a:lnSpc>
                      </a:pPr>
                      <a:r>
                        <a:rPr dirty="0" sz="550" spc="-10">
                          <a:latin typeface="Courier New"/>
                          <a:cs typeface="Courier New"/>
                        </a:rPr>
                        <a:t>TR400C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algn="ctr" marR="449580">
                        <a:lnSpc>
                          <a:spcPts val="655"/>
                        </a:lnSpc>
                      </a:pPr>
                      <a:r>
                        <a:rPr dirty="0" sz="550" spc="-20">
                          <a:latin typeface="Courier New"/>
                          <a:cs typeface="Courier New"/>
                        </a:rPr>
                        <a:t>.003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383540">
                        <a:lnSpc>
                          <a:spcPts val="65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0</a:t>
                      </a:r>
                      <a:r>
                        <a:rPr dirty="0" sz="550" spc="2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50">
                          <a:latin typeface="Courier New"/>
                          <a:cs typeface="Courier New"/>
                        </a:rPr>
                        <a:t>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</a:tr>
              <a:tr h="92075">
                <a:tc>
                  <a:txBody>
                    <a:bodyPr/>
                    <a:lstStyle/>
                    <a:p>
                      <a:pPr marL="671830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-</a:t>
                      </a:r>
                      <a:r>
                        <a:rPr dirty="0" sz="550" spc="-10">
                          <a:latin typeface="Courier New"/>
                          <a:cs typeface="Courier New"/>
                        </a:rPr>
                        <a:t>1X0105AX0108A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470534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20.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650.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2.4E5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.051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1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50">
                          <a:latin typeface="Courier New"/>
                          <a:cs typeface="Courier New"/>
                        </a:rPr>
                        <a:t>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383540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0</a:t>
                      </a:r>
                      <a:r>
                        <a:rPr dirty="0" sz="550" spc="2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50">
                          <a:latin typeface="Courier New"/>
                          <a:cs typeface="Courier New"/>
                        </a:rPr>
                        <a:t>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</a:tr>
              <a:tr h="92075">
                <a:tc>
                  <a:txBody>
                    <a:bodyPr/>
                    <a:lstStyle/>
                    <a:p>
                      <a:pPr marL="671830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-</a:t>
                      </a:r>
                      <a:r>
                        <a:rPr dirty="0" sz="550" spc="-10">
                          <a:latin typeface="Courier New"/>
                          <a:cs typeface="Courier New"/>
                        </a:rPr>
                        <a:t>2X0105BX0108B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530225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2.</a:t>
                      </a:r>
                      <a:r>
                        <a:rPr dirty="0" sz="550" spc="5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360.</a:t>
                      </a:r>
                      <a:r>
                        <a:rPr dirty="0" sz="550" spc="6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2.9E5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.051</a:t>
                      </a:r>
                      <a:r>
                        <a:rPr dirty="0" sz="550" spc="6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1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50">
                          <a:latin typeface="Courier New"/>
                          <a:cs typeface="Courier New"/>
                        </a:rPr>
                        <a:t>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383540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0</a:t>
                      </a:r>
                      <a:r>
                        <a:rPr dirty="0" sz="550" spc="2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50">
                          <a:latin typeface="Courier New"/>
                          <a:cs typeface="Courier New"/>
                        </a:rPr>
                        <a:t>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</a:tr>
              <a:tr h="95250">
                <a:tc>
                  <a:txBody>
                    <a:bodyPr/>
                    <a:lstStyle/>
                    <a:p>
                      <a:pPr marL="671830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-</a:t>
                      </a:r>
                      <a:r>
                        <a:rPr dirty="0" sz="550" spc="-10">
                          <a:latin typeface="Courier New"/>
                          <a:cs typeface="Courier New"/>
                        </a:rPr>
                        <a:t>3X0105CX0108C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383540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0</a:t>
                      </a:r>
                      <a:r>
                        <a:rPr dirty="0" sz="550" spc="2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50">
                          <a:latin typeface="Courier New"/>
                          <a:cs typeface="Courier New"/>
                        </a:rPr>
                        <a:t>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</a:tr>
              <a:tr h="95250">
                <a:tc>
                  <a:txBody>
                    <a:bodyPr/>
                    <a:lstStyle/>
                    <a:p>
                      <a:pPr marL="671830">
                        <a:lnSpc>
                          <a:spcPts val="65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-1SICA</a:t>
                      </a:r>
                      <a:r>
                        <a:rPr dirty="0" sz="550" spc="10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10">
                          <a:latin typeface="Courier New"/>
                          <a:cs typeface="Courier New"/>
                        </a:rPr>
                        <a:t>X0108A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470534">
                        <a:lnSpc>
                          <a:spcPts val="65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20.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400.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2.4E5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.007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1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50">
                          <a:latin typeface="Courier New"/>
                          <a:cs typeface="Courier New"/>
                        </a:rPr>
                        <a:t>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383540">
                        <a:lnSpc>
                          <a:spcPts val="65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0</a:t>
                      </a:r>
                      <a:r>
                        <a:rPr dirty="0" sz="550" spc="2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50">
                          <a:latin typeface="Courier New"/>
                          <a:cs typeface="Courier New"/>
                        </a:rPr>
                        <a:t>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</a:tr>
              <a:tr h="92075">
                <a:tc>
                  <a:txBody>
                    <a:bodyPr/>
                    <a:lstStyle/>
                    <a:p>
                      <a:pPr marL="671830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-2SICB</a:t>
                      </a:r>
                      <a:r>
                        <a:rPr dirty="0" sz="550" spc="10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10">
                          <a:latin typeface="Courier New"/>
                          <a:cs typeface="Courier New"/>
                        </a:rPr>
                        <a:t>X0108B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530225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2.</a:t>
                      </a:r>
                      <a:r>
                        <a:rPr dirty="0" sz="550" spc="5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260.</a:t>
                      </a:r>
                      <a:r>
                        <a:rPr dirty="0" sz="550" spc="6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2.9E5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.007</a:t>
                      </a:r>
                      <a:r>
                        <a:rPr dirty="0" sz="550" spc="6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1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50">
                          <a:latin typeface="Courier New"/>
                          <a:cs typeface="Courier New"/>
                        </a:rPr>
                        <a:t>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383540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0</a:t>
                      </a:r>
                      <a:r>
                        <a:rPr dirty="0" sz="550" spc="2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50">
                          <a:latin typeface="Courier New"/>
                          <a:cs typeface="Courier New"/>
                        </a:rPr>
                        <a:t>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</a:tr>
              <a:tr h="95250">
                <a:tc>
                  <a:txBody>
                    <a:bodyPr/>
                    <a:lstStyle/>
                    <a:p>
                      <a:pPr marL="671830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-3SICC</a:t>
                      </a:r>
                      <a:r>
                        <a:rPr dirty="0" sz="550" spc="10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10">
                          <a:latin typeface="Courier New"/>
                          <a:cs typeface="Courier New"/>
                        </a:rPr>
                        <a:t>X0108C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383540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0</a:t>
                      </a:r>
                      <a:r>
                        <a:rPr dirty="0" sz="550" spc="2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50">
                          <a:latin typeface="Courier New"/>
                          <a:cs typeface="Courier New"/>
                        </a:rPr>
                        <a:t>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</a:tr>
              <a:tr h="95250">
                <a:tc>
                  <a:txBody>
                    <a:bodyPr/>
                    <a:lstStyle/>
                    <a:p>
                      <a:pPr algn="ctr" marR="133350">
                        <a:lnSpc>
                          <a:spcPts val="655"/>
                        </a:lnSpc>
                      </a:pPr>
                      <a:r>
                        <a:rPr dirty="0" sz="550" spc="-10">
                          <a:latin typeface="Courier New"/>
                          <a:cs typeface="Courier New"/>
                        </a:rPr>
                        <a:t>99SICA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365125">
                        <a:lnSpc>
                          <a:spcPts val="65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1.1E6</a:t>
                      </a:r>
                      <a:r>
                        <a:rPr dirty="0" sz="550" spc="9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25">
                          <a:latin typeface="Courier New"/>
                          <a:cs typeface="Courier New"/>
                        </a:rPr>
                        <a:t>1.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383540">
                        <a:lnSpc>
                          <a:spcPts val="655"/>
                        </a:lnSpc>
                      </a:pPr>
                      <a:r>
                        <a:rPr dirty="0" sz="550" spc="-50">
                          <a:latin typeface="Courier New"/>
                          <a:cs typeface="Courier New"/>
                        </a:rPr>
                        <a:t>1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</a:tr>
              <a:tr h="92075">
                <a:tc>
                  <a:txBody>
                    <a:bodyPr/>
                    <a:lstStyle/>
                    <a:p>
                      <a:pPr algn="r" marR="295275">
                        <a:lnSpc>
                          <a:spcPts val="625"/>
                        </a:lnSpc>
                      </a:pPr>
                      <a:r>
                        <a:rPr dirty="0" sz="550" spc="-25">
                          <a:latin typeface="Courier New"/>
                          <a:cs typeface="Courier New"/>
                        </a:rPr>
                        <a:t>100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365125">
                        <a:lnSpc>
                          <a:spcPts val="625"/>
                        </a:lnSpc>
                      </a:pPr>
                      <a:r>
                        <a:rPr dirty="0" sz="550" spc="-10">
                          <a:latin typeface="Courier New"/>
                          <a:cs typeface="Courier New"/>
                        </a:rPr>
                        <a:t>6.5E5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95250">
                <a:tc>
                  <a:txBody>
                    <a:bodyPr/>
                    <a:lstStyle/>
                    <a:p>
                      <a:pPr algn="r" marR="251460">
                        <a:lnSpc>
                          <a:spcPts val="625"/>
                        </a:lnSpc>
                      </a:pPr>
                      <a:r>
                        <a:rPr dirty="0" sz="550" spc="-20">
                          <a:latin typeface="Courier New"/>
                          <a:cs typeface="Courier New"/>
                        </a:rPr>
                        <a:t>1.E3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365125">
                        <a:lnSpc>
                          <a:spcPts val="625"/>
                        </a:lnSpc>
                      </a:pPr>
                      <a:r>
                        <a:rPr dirty="0" sz="550" spc="-10">
                          <a:latin typeface="Courier New"/>
                          <a:cs typeface="Courier New"/>
                        </a:rPr>
                        <a:t>7.6E5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95250">
                <a:tc>
                  <a:txBody>
                    <a:bodyPr/>
                    <a:lstStyle/>
                    <a:p>
                      <a:pPr algn="r" marR="251460">
                        <a:lnSpc>
                          <a:spcPts val="655"/>
                        </a:lnSpc>
                      </a:pPr>
                      <a:r>
                        <a:rPr dirty="0" sz="550" spc="-20">
                          <a:latin typeface="Courier New"/>
                          <a:cs typeface="Courier New"/>
                        </a:rPr>
                        <a:t>2.E3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417830">
                        <a:lnSpc>
                          <a:spcPts val="655"/>
                        </a:lnSpc>
                      </a:pPr>
                      <a:r>
                        <a:rPr dirty="0" sz="550" spc="-20">
                          <a:latin typeface="Courier New"/>
                          <a:cs typeface="Courier New"/>
                        </a:rPr>
                        <a:t>8.E5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92075">
                <a:tc>
                  <a:txBody>
                    <a:bodyPr/>
                    <a:lstStyle/>
                    <a:p>
                      <a:pPr algn="r" marR="251460">
                        <a:lnSpc>
                          <a:spcPts val="625"/>
                        </a:lnSpc>
                      </a:pPr>
                      <a:r>
                        <a:rPr dirty="0" sz="550" spc="-20">
                          <a:latin typeface="Courier New"/>
                          <a:cs typeface="Courier New"/>
                        </a:rPr>
                        <a:t>4.E3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312420">
                        <a:lnSpc>
                          <a:spcPts val="625"/>
                        </a:lnSpc>
                      </a:pPr>
                      <a:r>
                        <a:rPr dirty="0" sz="550" spc="-10">
                          <a:latin typeface="Courier New"/>
                          <a:cs typeface="Courier New"/>
                        </a:rPr>
                        <a:t>8.34E5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95250">
                <a:tc>
                  <a:txBody>
                    <a:bodyPr/>
                    <a:lstStyle/>
                    <a:p>
                      <a:pPr algn="r" marR="251460">
                        <a:lnSpc>
                          <a:spcPts val="625"/>
                        </a:lnSpc>
                      </a:pPr>
                      <a:r>
                        <a:rPr dirty="0" sz="550" spc="-20">
                          <a:latin typeface="Courier New"/>
                          <a:cs typeface="Courier New"/>
                        </a:rPr>
                        <a:t>5.E3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365125">
                        <a:lnSpc>
                          <a:spcPts val="625"/>
                        </a:lnSpc>
                      </a:pPr>
                      <a:r>
                        <a:rPr dirty="0" sz="550" spc="-10">
                          <a:latin typeface="Courier New"/>
                          <a:cs typeface="Courier New"/>
                        </a:rPr>
                        <a:t>8.5E5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95250">
                <a:tc>
                  <a:txBody>
                    <a:bodyPr/>
                    <a:lstStyle/>
                    <a:p>
                      <a:pPr algn="r" marR="251460">
                        <a:lnSpc>
                          <a:spcPts val="655"/>
                        </a:lnSpc>
                      </a:pPr>
                      <a:r>
                        <a:rPr dirty="0" sz="550" spc="-20">
                          <a:latin typeface="Courier New"/>
                          <a:cs typeface="Courier New"/>
                        </a:rPr>
                        <a:t>1.E4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312420">
                        <a:lnSpc>
                          <a:spcPts val="65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9.3</a:t>
                      </a:r>
                      <a:r>
                        <a:rPr dirty="0" sz="550" spc="5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10">
                          <a:latin typeface="Courier New"/>
                          <a:cs typeface="Courier New"/>
                        </a:rPr>
                        <a:t>depósito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92075">
                <a:tc>
                  <a:txBody>
                    <a:bodyPr/>
                    <a:lstStyle/>
                    <a:p>
                      <a:pPr algn="r" marR="251460">
                        <a:lnSpc>
                          <a:spcPts val="625"/>
                        </a:lnSpc>
                      </a:pPr>
                      <a:r>
                        <a:rPr dirty="0" sz="550" spc="-20">
                          <a:latin typeface="Courier New"/>
                          <a:cs typeface="Courier New"/>
                        </a:rPr>
                        <a:t>2.E4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259079">
                        <a:lnSpc>
                          <a:spcPts val="625"/>
                        </a:lnSpc>
                      </a:pPr>
                      <a:r>
                        <a:rPr dirty="0" sz="550" spc="-10">
                          <a:latin typeface="Courier New"/>
                          <a:cs typeface="Courier New"/>
                        </a:rPr>
                        <a:t>1.082E6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95250">
                <a:tc>
                  <a:txBody>
                    <a:bodyPr/>
                    <a:lstStyle/>
                    <a:p>
                      <a:pPr algn="r" marR="251460">
                        <a:lnSpc>
                          <a:spcPts val="625"/>
                        </a:lnSpc>
                      </a:pPr>
                      <a:r>
                        <a:rPr dirty="0" sz="550" spc="-20">
                          <a:latin typeface="Courier New"/>
                          <a:cs typeface="Courier New"/>
                        </a:rPr>
                        <a:t>3.E4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365125">
                        <a:lnSpc>
                          <a:spcPts val="625"/>
                        </a:lnSpc>
                      </a:pPr>
                      <a:r>
                        <a:rPr dirty="0" sz="550" spc="-10">
                          <a:latin typeface="Courier New"/>
                          <a:cs typeface="Courier New"/>
                        </a:rPr>
                        <a:t>1.2E6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95250">
                <a:tc>
                  <a:txBody>
                    <a:bodyPr/>
                    <a:lstStyle/>
                    <a:p>
                      <a:pPr algn="r" marR="251460">
                        <a:lnSpc>
                          <a:spcPts val="655"/>
                        </a:lnSpc>
                      </a:pPr>
                      <a:r>
                        <a:rPr dirty="0" sz="550" spc="-20">
                          <a:latin typeface="Courier New"/>
                          <a:cs typeface="Courier New"/>
                        </a:rPr>
                        <a:t>9999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92075">
                <a:tc>
                  <a:txBody>
                    <a:bodyPr/>
                    <a:lstStyle/>
                    <a:p>
                      <a:pPr marL="777240">
                        <a:lnSpc>
                          <a:spcPts val="625"/>
                        </a:lnSpc>
                      </a:pPr>
                      <a:r>
                        <a:rPr dirty="0" sz="550" spc="-10">
                          <a:latin typeface="Courier New"/>
                          <a:cs typeface="Courier New"/>
                        </a:rPr>
                        <a:t>X0132AX0133A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530225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1.</a:t>
                      </a:r>
                      <a:r>
                        <a:rPr dirty="0" sz="550" spc="4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25">
                          <a:latin typeface="Courier New"/>
                          <a:cs typeface="Courier New"/>
                        </a:rPr>
                        <a:t>50.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383540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0</a:t>
                      </a:r>
                      <a:r>
                        <a:rPr dirty="0" sz="550" spc="2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50">
                          <a:latin typeface="Courier New"/>
                          <a:cs typeface="Courier New"/>
                        </a:rPr>
                        <a:t>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</a:tr>
              <a:tr h="92075">
                <a:tc>
                  <a:txBody>
                    <a:bodyPr/>
                    <a:lstStyle/>
                    <a:p>
                      <a:pPr marL="777240">
                        <a:lnSpc>
                          <a:spcPts val="625"/>
                        </a:lnSpc>
                      </a:pPr>
                      <a:r>
                        <a:rPr dirty="0" sz="550" spc="-10">
                          <a:latin typeface="Courier New"/>
                          <a:cs typeface="Courier New"/>
                        </a:rPr>
                        <a:t>X0132BX0133B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530225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1.</a:t>
                      </a:r>
                      <a:r>
                        <a:rPr dirty="0" sz="550" spc="4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25">
                          <a:latin typeface="Courier New"/>
                          <a:cs typeface="Courier New"/>
                        </a:rPr>
                        <a:t>50.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383540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0</a:t>
                      </a:r>
                      <a:r>
                        <a:rPr dirty="0" sz="550" spc="2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50">
                          <a:latin typeface="Courier New"/>
                          <a:cs typeface="Courier New"/>
                        </a:rPr>
                        <a:t>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</a:tr>
              <a:tr h="95250">
                <a:tc>
                  <a:txBody>
                    <a:bodyPr/>
                    <a:lstStyle/>
                    <a:p>
                      <a:pPr marL="777240">
                        <a:lnSpc>
                          <a:spcPts val="625"/>
                        </a:lnSpc>
                      </a:pPr>
                      <a:r>
                        <a:rPr dirty="0" sz="550" spc="-10">
                          <a:latin typeface="Courier New"/>
                          <a:cs typeface="Courier New"/>
                        </a:rPr>
                        <a:t>X0132CX0133C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530225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1.</a:t>
                      </a:r>
                      <a:r>
                        <a:rPr dirty="0" sz="550" spc="4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25">
                          <a:latin typeface="Courier New"/>
                          <a:cs typeface="Courier New"/>
                        </a:rPr>
                        <a:t>50.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383540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0</a:t>
                      </a:r>
                      <a:r>
                        <a:rPr dirty="0" sz="550" spc="2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50">
                          <a:latin typeface="Courier New"/>
                          <a:cs typeface="Courier New"/>
                        </a:rPr>
                        <a:t>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</a:tr>
              <a:tr h="95250">
                <a:tc>
                  <a:txBody>
                    <a:bodyPr/>
                    <a:lstStyle/>
                    <a:p>
                      <a:pPr marL="671830">
                        <a:lnSpc>
                          <a:spcPts val="65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-</a:t>
                      </a:r>
                      <a:r>
                        <a:rPr dirty="0" sz="550" spc="-10">
                          <a:latin typeface="Courier New"/>
                          <a:cs typeface="Courier New"/>
                        </a:rPr>
                        <a:t>1XX0135XX0075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470534">
                        <a:lnSpc>
                          <a:spcPts val="65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10.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200.</a:t>
                      </a:r>
                      <a:r>
                        <a:rPr dirty="0" sz="550" spc="7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2.</a:t>
                      </a:r>
                      <a:r>
                        <a:rPr dirty="0" sz="550" spc="7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depósito</a:t>
                      </a:r>
                      <a:r>
                        <a:rPr dirty="0" sz="550" spc="7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.007</a:t>
                      </a:r>
                      <a:r>
                        <a:rPr dirty="0" sz="550" spc="7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1</a:t>
                      </a:r>
                      <a:r>
                        <a:rPr dirty="0" sz="550" spc="7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50">
                          <a:latin typeface="Courier New"/>
                          <a:cs typeface="Courier New"/>
                        </a:rPr>
                        <a:t>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383540">
                        <a:lnSpc>
                          <a:spcPts val="65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0</a:t>
                      </a:r>
                      <a:r>
                        <a:rPr dirty="0" sz="550" spc="2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50">
                          <a:latin typeface="Courier New"/>
                          <a:cs typeface="Courier New"/>
                        </a:rPr>
                        <a:t>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</a:tr>
              <a:tr h="92075">
                <a:tc>
                  <a:txBody>
                    <a:bodyPr/>
                    <a:lstStyle/>
                    <a:p>
                      <a:pPr marL="671830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-</a:t>
                      </a:r>
                      <a:r>
                        <a:rPr dirty="0" sz="550" spc="-10">
                          <a:latin typeface="Courier New"/>
                          <a:cs typeface="Courier New"/>
                        </a:rPr>
                        <a:t>1X0083APT1A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470534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20.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400.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2.4E5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.085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1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50">
                          <a:latin typeface="Courier New"/>
                          <a:cs typeface="Courier New"/>
                        </a:rPr>
                        <a:t>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383540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0</a:t>
                      </a:r>
                      <a:r>
                        <a:rPr dirty="0" sz="550" spc="2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50">
                          <a:latin typeface="Courier New"/>
                          <a:cs typeface="Courier New"/>
                        </a:rPr>
                        <a:t>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</a:tr>
              <a:tr h="95250">
                <a:tc>
                  <a:txBody>
                    <a:bodyPr/>
                    <a:lstStyle/>
                    <a:p>
                      <a:pPr marL="671830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-</a:t>
                      </a:r>
                      <a:r>
                        <a:rPr dirty="0" sz="550" spc="-10">
                          <a:latin typeface="Courier New"/>
                          <a:cs typeface="Courier New"/>
                        </a:rPr>
                        <a:t>2X0083BPT1B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530225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2.</a:t>
                      </a:r>
                      <a:r>
                        <a:rPr dirty="0" sz="550" spc="5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260.</a:t>
                      </a:r>
                      <a:r>
                        <a:rPr dirty="0" sz="550" spc="6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2.9E5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.085</a:t>
                      </a:r>
                      <a:r>
                        <a:rPr dirty="0" sz="550" spc="6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1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50">
                          <a:latin typeface="Courier New"/>
                          <a:cs typeface="Courier New"/>
                        </a:rPr>
                        <a:t>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383540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0</a:t>
                      </a:r>
                      <a:r>
                        <a:rPr dirty="0" sz="550" spc="2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50">
                          <a:latin typeface="Courier New"/>
                          <a:cs typeface="Courier New"/>
                        </a:rPr>
                        <a:t>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</a:tr>
              <a:tr h="95250">
                <a:tc>
                  <a:txBody>
                    <a:bodyPr/>
                    <a:lstStyle/>
                    <a:p>
                      <a:pPr marL="671830">
                        <a:lnSpc>
                          <a:spcPts val="65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-</a:t>
                      </a:r>
                      <a:r>
                        <a:rPr dirty="0" sz="550" spc="-10">
                          <a:latin typeface="Courier New"/>
                          <a:cs typeface="Courier New"/>
                        </a:rPr>
                        <a:t>3X0083CPT1C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383540">
                        <a:lnSpc>
                          <a:spcPts val="65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0</a:t>
                      </a:r>
                      <a:r>
                        <a:rPr dirty="0" sz="550" spc="2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50">
                          <a:latin typeface="Courier New"/>
                          <a:cs typeface="Courier New"/>
                        </a:rPr>
                        <a:t>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</a:tr>
              <a:tr h="92075">
                <a:tc>
                  <a:txBody>
                    <a:bodyPr/>
                    <a:lstStyle/>
                    <a:p>
                      <a:pPr algn="ctr" marR="9525">
                        <a:lnSpc>
                          <a:spcPts val="625"/>
                        </a:lnSpc>
                      </a:pPr>
                      <a:r>
                        <a:rPr dirty="0" sz="550" spc="-20">
                          <a:latin typeface="Courier New"/>
                          <a:cs typeface="Courier New"/>
                        </a:rPr>
                        <a:t>PT1A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algn="ctr" marR="524510">
                        <a:lnSpc>
                          <a:spcPts val="625"/>
                        </a:lnSpc>
                      </a:pPr>
                      <a:r>
                        <a:rPr dirty="0" sz="550" spc="-10">
                          <a:latin typeface="Courier New"/>
                          <a:cs typeface="Courier New"/>
                        </a:rPr>
                        <a:t>.0005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383540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0</a:t>
                      </a:r>
                      <a:r>
                        <a:rPr dirty="0" sz="550" spc="2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50">
                          <a:latin typeface="Courier New"/>
                          <a:cs typeface="Courier New"/>
                        </a:rPr>
                        <a:t>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</a:tr>
              <a:tr h="95250">
                <a:tc>
                  <a:txBody>
                    <a:bodyPr/>
                    <a:lstStyle/>
                    <a:p>
                      <a:pPr algn="ctr" marR="9525">
                        <a:lnSpc>
                          <a:spcPts val="625"/>
                        </a:lnSpc>
                      </a:pPr>
                      <a:r>
                        <a:rPr dirty="0" sz="550" spc="-20">
                          <a:latin typeface="Courier New"/>
                          <a:cs typeface="Courier New"/>
                        </a:rPr>
                        <a:t>PT1B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algn="ctr" marR="524510">
                        <a:lnSpc>
                          <a:spcPts val="625"/>
                        </a:lnSpc>
                      </a:pPr>
                      <a:r>
                        <a:rPr dirty="0" sz="550" spc="-10">
                          <a:latin typeface="Courier New"/>
                          <a:cs typeface="Courier New"/>
                        </a:rPr>
                        <a:t>.0005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383540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0</a:t>
                      </a:r>
                      <a:r>
                        <a:rPr dirty="0" sz="550" spc="2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50">
                          <a:latin typeface="Courier New"/>
                          <a:cs typeface="Courier New"/>
                        </a:rPr>
                        <a:t>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</a:tr>
              <a:tr h="90170">
                <a:tc>
                  <a:txBody>
                    <a:bodyPr/>
                    <a:lstStyle/>
                    <a:p>
                      <a:pPr algn="ctr" marR="9525">
                        <a:lnSpc>
                          <a:spcPts val="615"/>
                        </a:lnSpc>
                      </a:pPr>
                      <a:r>
                        <a:rPr dirty="0" sz="550" spc="-20">
                          <a:latin typeface="Courier New"/>
                          <a:cs typeface="Courier New"/>
                        </a:rPr>
                        <a:t>PT1C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algn="ctr" marR="524510">
                        <a:lnSpc>
                          <a:spcPts val="615"/>
                        </a:lnSpc>
                      </a:pPr>
                      <a:r>
                        <a:rPr dirty="0" sz="550" spc="-10">
                          <a:latin typeface="Courier New"/>
                          <a:cs typeface="Courier New"/>
                        </a:rPr>
                        <a:t>.0005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383540">
                        <a:lnSpc>
                          <a:spcPts val="61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0</a:t>
                      </a:r>
                      <a:r>
                        <a:rPr dirty="0" sz="550" spc="2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50">
                          <a:latin typeface="Courier New"/>
                          <a:cs typeface="Courier New"/>
                        </a:rPr>
                        <a:t>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</a:tr>
            </a:tbl>
          </a:graphicData>
        </a:graphic>
      </p:graphicFrame>
      <p:sp>
        <p:nvSpPr>
          <p:cNvPr id="7" name="object 7" descr=""/>
          <p:cNvSpPr txBox="1"/>
          <p:nvPr/>
        </p:nvSpPr>
        <p:spPr>
          <a:xfrm>
            <a:off x="831370" y="4650704"/>
            <a:ext cx="1841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212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4697009" y="4677136"/>
            <a:ext cx="65786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Times New Roman"/>
                <a:cs typeface="Times New Roman"/>
              </a:rPr>
              <a:t>ATPDraw</a:t>
            </a:r>
            <a:r>
              <a:rPr dirty="0" sz="550" spc="30">
                <a:latin typeface="Times New Roman"/>
                <a:cs typeface="Times New Roman"/>
              </a:rPr>
              <a:t> </a:t>
            </a:r>
            <a:r>
              <a:rPr dirty="0" sz="550">
                <a:latin typeface="Times New Roman"/>
                <a:cs typeface="Times New Roman"/>
              </a:rPr>
              <a:t>versión</a:t>
            </a:r>
            <a:r>
              <a:rPr dirty="0" sz="550" spc="30">
                <a:latin typeface="Times New Roman"/>
                <a:cs typeface="Times New Roman"/>
              </a:rPr>
              <a:t> </a:t>
            </a:r>
            <a:r>
              <a:rPr dirty="0" sz="550" spc="-25">
                <a:latin typeface="Times New Roman"/>
                <a:cs typeface="Times New Roman"/>
              </a:rPr>
              <a:t>5.6</a:t>
            </a:r>
            <a:endParaRPr sz="550">
              <a:latin typeface="Times New Roman"/>
              <a:cs typeface="Times New Roman"/>
            </a:endParaRPr>
          </a:p>
        </p:txBody>
      </p:sp>
      <p:grpSp>
        <p:nvGrpSpPr>
          <p:cNvPr id="9" name="object 9" descr=""/>
          <p:cNvGrpSpPr/>
          <p:nvPr/>
        </p:nvGrpSpPr>
        <p:grpSpPr>
          <a:xfrm>
            <a:off x="368299" y="5258099"/>
            <a:ext cx="502284" cy="13335"/>
            <a:chOff x="368299" y="5258099"/>
            <a:chExt cx="502284" cy="13335"/>
          </a:xfrm>
        </p:grpSpPr>
        <p:sp>
          <p:nvSpPr>
            <p:cNvPr id="10" name="object 10" descr=""/>
            <p:cNvSpPr/>
            <p:nvPr/>
          </p:nvSpPr>
          <p:spPr>
            <a:xfrm>
              <a:off x="368299" y="5258099"/>
              <a:ext cx="502284" cy="6985"/>
            </a:xfrm>
            <a:custGeom>
              <a:avLst/>
              <a:gdLst/>
              <a:ahLst/>
              <a:cxnLst/>
              <a:rect l="l" t="t" r="r" b="b"/>
              <a:pathLst>
                <a:path w="502284" h="6985">
                  <a:moveTo>
                    <a:pt x="502202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502202" y="0"/>
                  </a:lnTo>
                  <a:lnTo>
                    <a:pt x="502202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368287" y="5258104"/>
              <a:ext cx="502284" cy="13335"/>
            </a:xfrm>
            <a:custGeom>
              <a:avLst/>
              <a:gdLst/>
              <a:ahLst/>
              <a:cxnLst/>
              <a:rect l="l" t="t" r="r" b="b"/>
              <a:pathLst>
                <a:path w="502284" h="13335">
                  <a:moveTo>
                    <a:pt x="502208" y="0"/>
                  </a:moveTo>
                  <a:lnTo>
                    <a:pt x="495604" y="6604"/>
                  </a:lnTo>
                  <a:lnTo>
                    <a:pt x="0" y="6604"/>
                  </a:lnTo>
                  <a:lnTo>
                    <a:pt x="0" y="13208"/>
                  </a:lnTo>
                  <a:lnTo>
                    <a:pt x="495604" y="13208"/>
                  </a:lnTo>
                  <a:lnTo>
                    <a:pt x="502208" y="13208"/>
                  </a:lnTo>
                  <a:lnTo>
                    <a:pt x="502208" y="6604"/>
                  </a:lnTo>
                  <a:lnTo>
                    <a:pt x="502208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368299" y="5258099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" name="object 13" descr=""/>
          <p:cNvSpPr txBox="1"/>
          <p:nvPr/>
        </p:nvSpPr>
        <p:spPr>
          <a:xfrm>
            <a:off x="379553" y="5318105"/>
            <a:ext cx="48450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Page</a:t>
            </a:r>
            <a:r>
              <a:rPr dirty="0" sz="800" spc="6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213</a:t>
            </a:r>
            <a:endParaRPr sz="800">
              <a:latin typeface="Arial"/>
              <a:cs typeface="Arial"/>
            </a:endParaRPr>
          </a:p>
        </p:txBody>
      </p:sp>
      <p:sp>
        <p:nvSpPr>
          <p:cNvPr id="18" name="object 18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19" name="object 19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167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14" name="object 14" descr=""/>
          <p:cNvSpPr txBox="1"/>
          <p:nvPr/>
        </p:nvSpPr>
        <p:spPr>
          <a:xfrm>
            <a:off x="4690401" y="5489911"/>
            <a:ext cx="995044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de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aplicación</a:t>
            </a:r>
            <a:endParaRPr sz="800">
              <a:latin typeface="Times New Roman"/>
              <a:cs typeface="Times New Roman"/>
            </a:endParaRPr>
          </a:p>
        </p:txBody>
      </p:sp>
      <p:graphicFrame>
        <p:nvGraphicFramePr>
          <p:cNvPr id="15" name="object 15" descr=""/>
          <p:cNvGraphicFramePr>
            <a:graphicFrameLocks noGrp="1"/>
          </p:cNvGraphicFramePr>
          <p:nvPr/>
        </p:nvGraphicFramePr>
        <p:xfrm>
          <a:off x="1222030" y="5937692"/>
          <a:ext cx="4473575" cy="140271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40460"/>
                <a:gridCol w="2401569"/>
                <a:gridCol w="855345"/>
              </a:tblGrid>
              <a:tr h="90170">
                <a:tc>
                  <a:txBody>
                    <a:bodyPr/>
                    <a:lstStyle/>
                    <a:p>
                      <a:pPr marL="18415">
                        <a:lnSpc>
                          <a:spcPts val="58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-</a:t>
                      </a:r>
                      <a:r>
                        <a:rPr dirty="0" sz="550" spc="-10">
                          <a:latin typeface="Courier New"/>
                          <a:cs typeface="Courier New"/>
                        </a:rPr>
                        <a:t>1X0293AX0269A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430530">
                        <a:lnSpc>
                          <a:spcPts val="58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20.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650.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2.4E5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.022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1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50">
                          <a:latin typeface="Courier New"/>
                          <a:cs typeface="Courier New"/>
                        </a:rPr>
                        <a:t>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10795">
                        <a:lnSpc>
                          <a:spcPts val="58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0</a:t>
                      </a:r>
                      <a:r>
                        <a:rPr dirty="0" sz="550" spc="2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50">
                          <a:latin typeface="Courier New"/>
                          <a:cs typeface="Courier New"/>
                        </a:rPr>
                        <a:t>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</a:tr>
              <a:tr h="95250">
                <a:tc>
                  <a:txBody>
                    <a:bodyPr/>
                    <a:lstStyle/>
                    <a:p>
                      <a:pPr marL="18415">
                        <a:lnSpc>
                          <a:spcPts val="65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-</a:t>
                      </a:r>
                      <a:r>
                        <a:rPr dirty="0" sz="550" spc="-10">
                          <a:latin typeface="Courier New"/>
                          <a:cs typeface="Courier New"/>
                        </a:rPr>
                        <a:t>2X0293BX0269B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483234">
                        <a:lnSpc>
                          <a:spcPts val="65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2.</a:t>
                      </a:r>
                      <a:r>
                        <a:rPr dirty="0" sz="550" spc="5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360.</a:t>
                      </a:r>
                      <a:r>
                        <a:rPr dirty="0" sz="550" spc="6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2.9E5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.022</a:t>
                      </a:r>
                      <a:r>
                        <a:rPr dirty="0" sz="550" spc="6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1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50">
                          <a:latin typeface="Courier New"/>
                          <a:cs typeface="Courier New"/>
                        </a:rPr>
                        <a:t>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10795">
                        <a:lnSpc>
                          <a:spcPts val="65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0</a:t>
                      </a:r>
                      <a:r>
                        <a:rPr dirty="0" sz="550" spc="2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50">
                          <a:latin typeface="Courier New"/>
                          <a:cs typeface="Courier New"/>
                        </a:rPr>
                        <a:t>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</a:tr>
              <a:tr h="92075">
                <a:tc>
                  <a:txBody>
                    <a:bodyPr/>
                    <a:lstStyle/>
                    <a:p>
                      <a:pPr marL="18415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-</a:t>
                      </a:r>
                      <a:r>
                        <a:rPr dirty="0" sz="550" spc="-10">
                          <a:latin typeface="Courier New"/>
                          <a:cs typeface="Courier New"/>
                        </a:rPr>
                        <a:t>3X0293CX0269C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10795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0</a:t>
                      </a:r>
                      <a:r>
                        <a:rPr dirty="0" sz="550" spc="2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50">
                          <a:latin typeface="Courier New"/>
                          <a:cs typeface="Courier New"/>
                        </a:rPr>
                        <a:t>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</a:tr>
              <a:tr h="95250">
                <a:tc>
                  <a:txBody>
                    <a:bodyPr/>
                    <a:lstStyle/>
                    <a:p>
                      <a:pPr marL="18415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-</a:t>
                      </a:r>
                      <a:r>
                        <a:rPr dirty="0" sz="550" spc="-10">
                          <a:latin typeface="Courier New"/>
                          <a:cs typeface="Courier New"/>
                        </a:rPr>
                        <a:t>1XX0143XX0135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430530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10.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200.</a:t>
                      </a:r>
                      <a:r>
                        <a:rPr dirty="0" sz="550" spc="7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2.</a:t>
                      </a:r>
                      <a:r>
                        <a:rPr dirty="0" sz="550" spc="7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depósito</a:t>
                      </a:r>
                      <a:r>
                        <a:rPr dirty="0" sz="550" spc="7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.018</a:t>
                      </a:r>
                      <a:r>
                        <a:rPr dirty="0" sz="550" spc="7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1</a:t>
                      </a:r>
                      <a:r>
                        <a:rPr dirty="0" sz="550" spc="7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50">
                          <a:latin typeface="Courier New"/>
                          <a:cs typeface="Courier New"/>
                        </a:rPr>
                        <a:t>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10795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0</a:t>
                      </a:r>
                      <a:r>
                        <a:rPr dirty="0" sz="550" spc="2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50">
                          <a:latin typeface="Courier New"/>
                          <a:cs typeface="Courier New"/>
                        </a:rPr>
                        <a:t>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</a:tr>
              <a:tr h="95250">
                <a:tc>
                  <a:txBody>
                    <a:bodyPr/>
                    <a:lstStyle/>
                    <a:p>
                      <a:pPr algn="r" marR="422909">
                        <a:lnSpc>
                          <a:spcPts val="655"/>
                        </a:lnSpc>
                      </a:pPr>
                      <a:r>
                        <a:rPr dirty="0" sz="550" spc="-10">
                          <a:latin typeface="Courier New"/>
                          <a:cs typeface="Courier New"/>
                        </a:rPr>
                        <a:t>XX0062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430530">
                        <a:lnSpc>
                          <a:spcPts val="655"/>
                        </a:lnSpc>
                      </a:pPr>
                      <a:r>
                        <a:rPr dirty="0" sz="550" spc="-25">
                          <a:latin typeface="Courier New"/>
                          <a:cs typeface="Courier New"/>
                        </a:rPr>
                        <a:t>40)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10795">
                        <a:lnSpc>
                          <a:spcPts val="65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0</a:t>
                      </a:r>
                      <a:r>
                        <a:rPr dirty="0" sz="550" spc="2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50">
                          <a:latin typeface="Courier New"/>
                          <a:cs typeface="Courier New"/>
                        </a:rPr>
                        <a:t>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</a:tr>
              <a:tr h="92075">
                <a:tc>
                  <a:txBody>
                    <a:bodyPr/>
                    <a:lstStyle/>
                    <a:p>
                      <a:pPr algn="r" marR="422909">
                        <a:lnSpc>
                          <a:spcPts val="625"/>
                        </a:lnSpc>
                      </a:pPr>
                      <a:r>
                        <a:rPr dirty="0" sz="550" spc="-10">
                          <a:latin typeface="Courier New"/>
                          <a:cs typeface="Courier New"/>
                        </a:rPr>
                        <a:t>XX0062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430530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13.</a:t>
                      </a:r>
                      <a:r>
                        <a:rPr dirty="0" sz="550" spc="5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20">
                          <a:latin typeface="Courier New"/>
                          <a:cs typeface="Courier New"/>
                        </a:rPr>
                        <a:t>.005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10795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0</a:t>
                      </a:r>
                      <a:r>
                        <a:rPr dirty="0" sz="550" spc="2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50">
                          <a:latin typeface="Courier New"/>
                          <a:cs typeface="Courier New"/>
                        </a:rPr>
                        <a:t>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</a:tr>
              <a:tr h="92075">
                <a:tc>
                  <a:txBody>
                    <a:bodyPr/>
                    <a:lstStyle/>
                    <a:p>
                      <a:pPr marL="18415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-</a:t>
                      </a:r>
                      <a:r>
                        <a:rPr dirty="0" sz="550" spc="-10">
                          <a:latin typeface="Courier New"/>
                          <a:cs typeface="Courier New"/>
                        </a:rPr>
                        <a:t>1XX0149XX0069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430530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10.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200.</a:t>
                      </a:r>
                      <a:r>
                        <a:rPr dirty="0" sz="550" spc="7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2.</a:t>
                      </a:r>
                      <a:r>
                        <a:rPr dirty="0" sz="550" spc="7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depósito</a:t>
                      </a:r>
                      <a:r>
                        <a:rPr dirty="0" sz="550" spc="7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.007</a:t>
                      </a:r>
                      <a:r>
                        <a:rPr dirty="0" sz="550" spc="7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1</a:t>
                      </a:r>
                      <a:r>
                        <a:rPr dirty="0" sz="550" spc="7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50">
                          <a:latin typeface="Courier New"/>
                          <a:cs typeface="Courier New"/>
                        </a:rPr>
                        <a:t>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10795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0</a:t>
                      </a:r>
                      <a:r>
                        <a:rPr dirty="0" sz="550" spc="2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50">
                          <a:latin typeface="Courier New"/>
                          <a:cs typeface="Courier New"/>
                        </a:rPr>
                        <a:t>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</a:tr>
              <a:tr h="95250">
                <a:tc>
                  <a:txBody>
                    <a:bodyPr/>
                    <a:lstStyle/>
                    <a:p>
                      <a:pPr marL="18415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-</a:t>
                      </a:r>
                      <a:r>
                        <a:rPr dirty="0" sz="550" spc="-10">
                          <a:latin typeface="Courier New"/>
                          <a:cs typeface="Courier New"/>
                        </a:rPr>
                        <a:t>1XX0151XX0149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430530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10.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200.</a:t>
                      </a:r>
                      <a:r>
                        <a:rPr dirty="0" sz="550" spc="7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2.</a:t>
                      </a:r>
                      <a:r>
                        <a:rPr dirty="0" sz="550" spc="7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depósito</a:t>
                      </a:r>
                      <a:r>
                        <a:rPr dirty="0" sz="550" spc="7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.018</a:t>
                      </a:r>
                      <a:r>
                        <a:rPr dirty="0" sz="550" spc="7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1</a:t>
                      </a:r>
                      <a:r>
                        <a:rPr dirty="0" sz="550" spc="7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50">
                          <a:latin typeface="Courier New"/>
                          <a:cs typeface="Courier New"/>
                        </a:rPr>
                        <a:t>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10795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0</a:t>
                      </a:r>
                      <a:r>
                        <a:rPr dirty="0" sz="550" spc="2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50">
                          <a:latin typeface="Courier New"/>
                          <a:cs typeface="Courier New"/>
                        </a:rPr>
                        <a:t>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</a:tr>
              <a:tr h="95250">
                <a:tc>
                  <a:txBody>
                    <a:bodyPr/>
                    <a:lstStyle/>
                    <a:p>
                      <a:pPr algn="r" marR="422909">
                        <a:lnSpc>
                          <a:spcPts val="655"/>
                        </a:lnSpc>
                      </a:pPr>
                      <a:r>
                        <a:rPr dirty="0" sz="550" spc="-10">
                          <a:latin typeface="Courier New"/>
                          <a:cs typeface="Courier New"/>
                        </a:rPr>
                        <a:t>XX0151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430530">
                        <a:lnSpc>
                          <a:spcPts val="655"/>
                        </a:lnSpc>
                      </a:pPr>
                      <a:r>
                        <a:rPr dirty="0" sz="550" spc="-25">
                          <a:latin typeface="Courier New"/>
                          <a:cs typeface="Courier New"/>
                        </a:rPr>
                        <a:t>40)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10795">
                        <a:lnSpc>
                          <a:spcPts val="65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0</a:t>
                      </a:r>
                      <a:r>
                        <a:rPr dirty="0" sz="550" spc="2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50">
                          <a:latin typeface="Courier New"/>
                          <a:cs typeface="Courier New"/>
                        </a:rPr>
                        <a:t>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</a:tr>
              <a:tr h="92075">
                <a:tc>
                  <a:txBody>
                    <a:bodyPr/>
                    <a:lstStyle/>
                    <a:p>
                      <a:pPr algn="r" marR="422909">
                        <a:lnSpc>
                          <a:spcPts val="625"/>
                        </a:lnSpc>
                      </a:pPr>
                      <a:r>
                        <a:rPr dirty="0" sz="550" spc="-10">
                          <a:latin typeface="Courier New"/>
                          <a:cs typeface="Courier New"/>
                        </a:rPr>
                        <a:t>XX0151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430530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13.</a:t>
                      </a:r>
                      <a:r>
                        <a:rPr dirty="0" sz="550" spc="5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20">
                          <a:latin typeface="Courier New"/>
                          <a:cs typeface="Courier New"/>
                        </a:rPr>
                        <a:t>.005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10795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0</a:t>
                      </a:r>
                      <a:r>
                        <a:rPr dirty="0" sz="550" spc="2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50">
                          <a:latin typeface="Courier New"/>
                          <a:cs typeface="Courier New"/>
                        </a:rPr>
                        <a:t>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</a:tr>
              <a:tr h="95250">
                <a:tc>
                  <a:txBody>
                    <a:bodyPr/>
                    <a:lstStyle/>
                    <a:p>
                      <a:pPr algn="r" marR="422909">
                        <a:lnSpc>
                          <a:spcPts val="625"/>
                        </a:lnSpc>
                      </a:pPr>
                      <a:r>
                        <a:rPr dirty="0" sz="550" spc="-10">
                          <a:latin typeface="Courier New"/>
                          <a:cs typeface="Courier New"/>
                        </a:rPr>
                        <a:t>XX0143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430530">
                        <a:lnSpc>
                          <a:spcPts val="625"/>
                        </a:lnSpc>
                      </a:pPr>
                      <a:r>
                        <a:rPr dirty="0" sz="550" spc="-25">
                          <a:latin typeface="Courier New"/>
                          <a:cs typeface="Courier New"/>
                        </a:rPr>
                        <a:t>40)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10795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0</a:t>
                      </a:r>
                      <a:r>
                        <a:rPr dirty="0" sz="550" spc="2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50">
                          <a:latin typeface="Courier New"/>
                          <a:cs typeface="Courier New"/>
                        </a:rPr>
                        <a:t>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</a:tr>
              <a:tr h="95250">
                <a:tc>
                  <a:txBody>
                    <a:bodyPr/>
                    <a:lstStyle/>
                    <a:p>
                      <a:pPr algn="r" marR="422909">
                        <a:lnSpc>
                          <a:spcPts val="655"/>
                        </a:lnSpc>
                      </a:pPr>
                      <a:r>
                        <a:rPr dirty="0" sz="550" spc="-10">
                          <a:latin typeface="Courier New"/>
                          <a:cs typeface="Courier New"/>
                        </a:rPr>
                        <a:t>XX0143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430530">
                        <a:lnSpc>
                          <a:spcPts val="65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13.</a:t>
                      </a:r>
                      <a:r>
                        <a:rPr dirty="0" sz="550" spc="5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20">
                          <a:latin typeface="Courier New"/>
                          <a:cs typeface="Courier New"/>
                        </a:rPr>
                        <a:t>.005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10795">
                        <a:lnSpc>
                          <a:spcPts val="65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0</a:t>
                      </a:r>
                      <a:r>
                        <a:rPr dirty="0" sz="550" spc="2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50">
                          <a:latin typeface="Courier New"/>
                          <a:cs typeface="Courier New"/>
                        </a:rPr>
                        <a:t>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</a:tr>
              <a:tr h="92075">
                <a:tc>
                  <a:txBody>
                    <a:bodyPr/>
                    <a:lstStyle/>
                    <a:p>
                      <a:pPr marL="18415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-</a:t>
                      </a:r>
                      <a:r>
                        <a:rPr dirty="0" sz="550" spc="-10">
                          <a:latin typeface="Courier New"/>
                          <a:cs typeface="Courier New"/>
                        </a:rPr>
                        <a:t>1LINE2AX0132A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430530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20.</a:t>
                      </a:r>
                      <a:r>
                        <a:rPr dirty="0" sz="550" spc="5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650.</a:t>
                      </a:r>
                      <a:r>
                        <a:rPr dirty="0" sz="550" spc="6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2.4E5</a:t>
                      </a:r>
                      <a:r>
                        <a:rPr dirty="0" sz="550" spc="6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3.</a:t>
                      </a:r>
                      <a:r>
                        <a:rPr dirty="0" sz="550" spc="6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1</a:t>
                      </a:r>
                      <a:r>
                        <a:rPr dirty="0" sz="550" spc="5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50">
                          <a:latin typeface="Courier New"/>
                          <a:cs typeface="Courier New"/>
                        </a:rPr>
                        <a:t>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10795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0</a:t>
                      </a:r>
                      <a:r>
                        <a:rPr dirty="0" sz="550" spc="2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50">
                          <a:latin typeface="Courier New"/>
                          <a:cs typeface="Courier New"/>
                        </a:rPr>
                        <a:t>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</a:tr>
              <a:tr h="95250">
                <a:tc>
                  <a:txBody>
                    <a:bodyPr/>
                    <a:lstStyle/>
                    <a:p>
                      <a:pPr marL="18415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-</a:t>
                      </a:r>
                      <a:r>
                        <a:rPr dirty="0" sz="550" spc="-10">
                          <a:latin typeface="Courier New"/>
                          <a:cs typeface="Courier New"/>
                        </a:rPr>
                        <a:t>2LINE2BX0132B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483234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2.</a:t>
                      </a:r>
                      <a:r>
                        <a:rPr dirty="0" sz="550" spc="5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360.</a:t>
                      </a:r>
                      <a:r>
                        <a:rPr dirty="0" sz="550" spc="5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2.9E5</a:t>
                      </a:r>
                      <a:r>
                        <a:rPr dirty="0" sz="550" spc="5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3.</a:t>
                      </a:r>
                      <a:r>
                        <a:rPr dirty="0" sz="550" spc="5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1</a:t>
                      </a:r>
                      <a:r>
                        <a:rPr dirty="0" sz="550" spc="5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50">
                          <a:latin typeface="Courier New"/>
                          <a:cs typeface="Courier New"/>
                        </a:rPr>
                        <a:t>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10795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0</a:t>
                      </a:r>
                      <a:r>
                        <a:rPr dirty="0" sz="550" spc="2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50">
                          <a:latin typeface="Courier New"/>
                          <a:cs typeface="Courier New"/>
                        </a:rPr>
                        <a:t>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</a:tr>
              <a:tr h="90170">
                <a:tc>
                  <a:txBody>
                    <a:bodyPr/>
                    <a:lstStyle/>
                    <a:p>
                      <a:pPr marL="18415">
                        <a:lnSpc>
                          <a:spcPts val="61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-</a:t>
                      </a:r>
                      <a:r>
                        <a:rPr dirty="0" sz="550" spc="-10">
                          <a:latin typeface="Courier New"/>
                          <a:cs typeface="Courier New"/>
                        </a:rPr>
                        <a:t>3LINE2CX0132C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10795">
                        <a:lnSpc>
                          <a:spcPts val="61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0</a:t>
                      </a:r>
                      <a:r>
                        <a:rPr dirty="0" sz="550" spc="2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50">
                          <a:latin typeface="Courier New"/>
                          <a:cs typeface="Courier New"/>
                        </a:rPr>
                        <a:t>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</a:tr>
            </a:tbl>
          </a:graphicData>
        </a:graphic>
      </p:graphicFrame>
      <p:sp>
        <p:nvSpPr>
          <p:cNvPr id="16" name="object 16" descr=""/>
          <p:cNvSpPr txBox="1"/>
          <p:nvPr/>
        </p:nvSpPr>
        <p:spPr>
          <a:xfrm>
            <a:off x="1227846" y="7328237"/>
            <a:ext cx="3863975" cy="1347470"/>
          </a:xfrm>
          <a:prstGeom prst="rect">
            <a:avLst/>
          </a:prstGeom>
        </p:spPr>
        <p:txBody>
          <a:bodyPr wrap="square" lIns="0" tIns="2032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60"/>
              </a:spcBef>
            </a:pPr>
            <a:r>
              <a:rPr dirty="0" sz="550">
                <a:latin typeface="Courier New"/>
                <a:cs typeface="Courier New"/>
              </a:rPr>
              <a:t>$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INCLUYE,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D: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\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ATPDRAW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\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LCC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\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EXA_9.LIB,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X0033A,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X0033B,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X0033C,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XX0019,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X0166A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 spc="-25">
                <a:latin typeface="Courier New"/>
                <a:cs typeface="Courier New"/>
              </a:rPr>
              <a:t>$$</a:t>
            </a:r>
            <a:endParaRPr sz="550">
              <a:latin typeface="Courier New"/>
              <a:cs typeface="Courier New"/>
            </a:endParaRPr>
          </a:p>
          <a:p>
            <a:pPr marL="118110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,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X0166B,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X0166C,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XX0167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$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INCLUYE,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D: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\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ATPDRAW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\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LCC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\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EXA_9.LIB,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X0166A,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X0166B,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X0166C,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XX0167,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X0170A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 spc="-25">
                <a:latin typeface="Courier New"/>
                <a:cs typeface="Courier New"/>
              </a:rPr>
              <a:t>$$</a:t>
            </a:r>
            <a:endParaRPr sz="550">
              <a:latin typeface="Courier New"/>
              <a:cs typeface="Courier New"/>
            </a:endParaRPr>
          </a:p>
          <a:p>
            <a:pPr marL="118110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,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X0170B,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X0170C,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XX0171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$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INCLUYE,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D: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\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ATPDRAW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\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LCC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\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EXA_9.LIB,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X0170A,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X0170B,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X0170C,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XX0171,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TWR4A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#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 spc="-25">
                <a:latin typeface="Courier New"/>
                <a:cs typeface="Courier New"/>
              </a:rPr>
              <a:t>$$</a:t>
            </a:r>
            <a:endParaRPr sz="550">
              <a:latin typeface="Courier New"/>
              <a:cs typeface="Courier New"/>
            </a:endParaRPr>
          </a:p>
          <a:p>
            <a:pPr marL="118110">
              <a:lnSpc>
                <a:spcPct val="100000"/>
              </a:lnSpc>
              <a:spcBef>
                <a:spcPts val="65"/>
              </a:spcBef>
            </a:pPr>
            <a:r>
              <a:rPr dirty="0" sz="550">
                <a:latin typeface="Courier New"/>
                <a:cs typeface="Courier New"/>
              </a:rPr>
              <a:t>,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TWR4B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#,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TWR4C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#,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TOP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 spc="-25">
                <a:latin typeface="Courier New"/>
                <a:cs typeface="Courier New"/>
              </a:rPr>
              <a:t>###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$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INCLUYE,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D: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\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ATPDRAW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\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LCC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\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EXA_9.LIB,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TWR4A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#,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TWR4B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#,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TWR4C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#,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TOP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###,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X0178A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 spc="-25">
                <a:latin typeface="Courier New"/>
                <a:cs typeface="Courier New"/>
              </a:rPr>
              <a:t>$$</a:t>
            </a:r>
            <a:endParaRPr sz="550">
              <a:latin typeface="Courier New"/>
              <a:cs typeface="Courier New"/>
            </a:endParaRPr>
          </a:p>
          <a:p>
            <a:pPr marL="118110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,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X0178B,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X0178C,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XX0179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$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INCLUYE,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D: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\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ATPDRAW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\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LCC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\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EXA_9.LIB,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X0178A,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X0178B,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X0178C,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XX0179,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X0182A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 spc="-25">
                <a:latin typeface="Courier New"/>
                <a:cs typeface="Courier New"/>
              </a:rPr>
              <a:t>$$</a:t>
            </a:r>
            <a:endParaRPr sz="550">
              <a:latin typeface="Courier New"/>
              <a:cs typeface="Courier New"/>
            </a:endParaRPr>
          </a:p>
          <a:p>
            <a:pPr marL="11811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,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X0182B,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X0182C,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XX0183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$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INCLUYE,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D: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\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ATPDRAW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\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LCC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\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EXA_9.LIB,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X0182A,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X0182B,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X0182C,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XX0183,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LINE1A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 spc="-25">
                <a:latin typeface="Courier New"/>
                <a:cs typeface="Courier New"/>
              </a:rPr>
              <a:t>$$</a:t>
            </a:r>
            <a:endParaRPr sz="550">
              <a:latin typeface="Courier New"/>
              <a:cs typeface="Courier New"/>
            </a:endParaRPr>
          </a:p>
          <a:p>
            <a:pPr marL="118110">
              <a:lnSpc>
                <a:spcPct val="100000"/>
              </a:lnSpc>
              <a:spcBef>
                <a:spcPts val="65"/>
              </a:spcBef>
            </a:pPr>
            <a:r>
              <a:rPr dirty="0" sz="550">
                <a:latin typeface="Courier New"/>
                <a:cs typeface="Courier New"/>
              </a:rPr>
              <a:t>,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LINE1B,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LINE1C,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XX0036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10">
                <a:latin typeface="Courier New"/>
                <a:cs typeface="Courier New"/>
              </a:rPr>
              <a:t>/CAMBIAR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C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&lt;n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1&gt;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&lt;n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2&gt;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&lt;Tclose&gt;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&lt;Superior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/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Tde&gt;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&lt;Ie&gt;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&lt;Vf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/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CLOP&gt;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&lt;tipo&gt;</a:t>
            </a:r>
            <a:endParaRPr sz="550">
              <a:latin typeface="Courier New"/>
              <a:cs typeface="Courier New"/>
            </a:endParaRPr>
          </a:p>
        </p:txBody>
      </p:sp>
      <p:graphicFrame>
        <p:nvGraphicFramePr>
          <p:cNvPr id="17" name="object 17" descr=""/>
          <p:cNvGraphicFramePr>
            <a:graphicFrameLocks noGrp="1"/>
          </p:cNvGraphicFramePr>
          <p:nvPr/>
        </p:nvGraphicFramePr>
        <p:xfrm>
          <a:off x="1222030" y="8679983"/>
          <a:ext cx="4519295" cy="158686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938655"/>
                <a:gridCol w="899160"/>
                <a:gridCol w="636904"/>
                <a:gridCol w="321310"/>
                <a:gridCol w="407035"/>
                <a:gridCol w="243204"/>
              </a:tblGrid>
              <a:tr h="90170">
                <a:tc>
                  <a:txBody>
                    <a:bodyPr/>
                    <a:lstStyle/>
                    <a:p>
                      <a:pPr marL="123825" marR="39370">
                        <a:lnSpc>
                          <a:spcPts val="58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TOP</a:t>
                      </a:r>
                      <a:r>
                        <a:rPr dirty="0" sz="550" spc="5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10">
                          <a:latin typeface="Courier New"/>
                          <a:cs typeface="Courier New"/>
                        </a:rPr>
                        <a:t>LIGERO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1013460">
                        <a:lnSpc>
                          <a:spcPts val="585"/>
                        </a:lnSpc>
                      </a:pPr>
                      <a:r>
                        <a:rPr dirty="0" sz="550" spc="-10">
                          <a:latin typeface="Courier New"/>
                          <a:cs typeface="Courier New"/>
                        </a:rPr>
                        <a:t>MEDICIÓN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R="4445">
                        <a:lnSpc>
                          <a:spcPts val="585"/>
                        </a:lnSpc>
                      </a:pPr>
                      <a:r>
                        <a:rPr dirty="0" sz="550" spc="-50">
                          <a:latin typeface="Courier New"/>
                          <a:cs typeface="Courier New"/>
                        </a:rPr>
                        <a:t>1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</a:tr>
              <a:tr h="95250">
                <a:tc>
                  <a:txBody>
                    <a:bodyPr/>
                    <a:lstStyle/>
                    <a:p>
                      <a:pPr marL="123825" marR="39370">
                        <a:lnSpc>
                          <a:spcPts val="65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X0090AX0086A</a:t>
                      </a:r>
                      <a:r>
                        <a:rPr dirty="0" sz="550" spc="1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-1.</a:t>
                      </a:r>
                      <a:r>
                        <a:rPr dirty="0" sz="550" spc="1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10">
                          <a:latin typeface="Courier New"/>
                          <a:cs typeface="Courier New"/>
                        </a:rPr>
                        <a:t>1.001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92710">
                        <a:lnSpc>
                          <a:spcPts val="65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0</a:t>
                      </a:r>
                      <a:r>
                        <a:rPr dirty="0" sz="550" spc="2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50">
                          <a:latin typeface="Courier New"/>
                          <a:cs typeface="Courier New"/>
                        </a:rPr>
                        <a:t>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</a:tr>
              <a:tr h="92075">
                <a:tc>
                  <a:txBody>
                    <a:bodyPr/>
                    <a:lstStyle/>
                    <a:p>
                      <a:pPr marL="123825" marR="39370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X0090BX0086B</a:t>
                      </a:r>
                      <a:r>
                        <a:rPr dirty="0" sz="550" spc="1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-1.</a:t>
                      </a:r>
                      <a:r>
                        <a:rPr dirty="0" sz="550" spc="1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10">
                          <a:latin typeface="Courier New"/>
                          <a:cs typeface="Courier New"/>
                        </a:rPr>
                        <a:t>1.001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92710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0</a:t>
                      </a:r>
                      <a:r>
                        <a:rPr dirty="0" sz="550" spc="2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50">
                          <a:latin typeface="Courier New"/>
                          <a:cs typeface="Courier New"/>
                        </a:rPr>
                        <a:t>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</a:tr>
              <a:tr h="95250">
                <a:tc>
                  <a:txBody>
                    <a:bodyPr/>
                    <a:lstStyle/>
                    <a:p>
                      <a:pPr marL="123825" marR="39370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X0090CX0086C</a:t>
                      </a:r>
                      <a:r>
                        <a:rPr dirty="0" sz="550" spc="1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-1.</a:t>
                      </a:r>
                      <a:r>
                        <a:rPr dirty="0" sz="550" spc="1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10">
                          <a:latin typeface="Courier New"/>
                          <a:cs typeface="Courier New"/>
                        </a:rPr>
                        <a:t>1.001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92710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0</a:t>
                      </a:r>
                      <a:r>
                        <a:rPr dirty="0" sz="550" spc="2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50">
                          <a:latin typeface="Courier New"/>
                          <a:cs typeface="Courier New"/>
                        </a:rPr>
                        <a:t>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</a:tr>
              <a:tr h="95250">
                <a:tc>
                  <a:txBody>
                    <a:bodyPr/>
                    <a:lstStyle/>
                    <a:p>
                      <a:pPr marL="123825" marR="39370">
                        <a:lnSpc>
                          <a:spcPts val="65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X0110AX0106A</a:t>
                      </a:r>
                      <a:r>
                        <a:rPr dirty="0" sz="550" spc="1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-1.</a:t>
                      </a:r>
                      <a:r>
                        <a:rPr dirty="0" sz="550" spc="1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10">
                          <a:latin typeface="Courier New"/>
                          <a:cs typeface="Courier New"/>
                        </a:rPr>
                        <a:t>1.001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92710">
                        <a:lnSpc>
                          <a:spcPts val="65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0</a:t>
                      </a:r>
                      <a:r>
                        <a:rPr dirty="0" sz="550" spc="2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50">
                          <a:latin typeface="Courier New"/>
                          <a:cs typeface="Courier New"/>
                        </a:rPr>
                        <a:t>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</a:tr>
              <a:tr h="92075">
                <a:tc>
                  <a:txBody>
                    <a:bodyPr/>
                    <a:lstStyle/>
                    <a:p>
                      <a:pPr marL="123825" marR="39370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X0110BX0106B</a:t>
                      </a:r>
                      <a:r>
                        <a:rPr dirty="0" sz="550" spc="1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-1.</a:t>
                      </a:r>
                      <a:r>
                        <a:rPr dirty="0" sz="550" spc="1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10">
                          <a:latin typeface="Courier New"/>
                          <a:cs typeface="Courier New"/>
                        </a:rPr>
                        <a:t>1.001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92710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0</a:t>
                      </a:r>
                      <a:r>
                        <a:rPr dirty="0" sz="550" spc="2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50">
                          <a:latin typeface="Courier New"/>
                          <a:cs typeface="Courier New"/>
                        </a:rPr>
                        <a:t>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</a:tr>
              <a:tr h="92075">
                <a:tc>
                  <a:txBody>
                    <a:bodyPr/>
                    <a:lstStyle/>
                    <a:p>
                      <a:pPr marL="123825" marR="39370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X0110CX0106C</a:t>
                      </a:r>
                      <a:r>
                        <a:rPr dirty="0" sz="550" spc="1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-1.</a:t>
                      </a:r>
                      <a:r>
                        <a:rPr dirty="0" sz="550" spc="1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10">
                          <a:latin typeface="Courier New"/>
                          <a:cs typeface="Courier New"/>
                        </a:rPr>
                        <a:t>1.001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92710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0</a:t>
                      </a:r>
                      <a:r>
                        <a:rPr dirty="0" sz="550" spc="2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50">
                          <a:latin typeface="Courier New"/>
                          <a:cs typeface="Courier New"/>
                        </a:rPr>
                        <a:t>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</a:tr>
              <a:tr h="95250">
                <a:tc>
                  <a:txBody>
                    <a:bodyPr/>
                    <a:lstStyle/>
                    <a:p>
                      <a:pPr marL="123825" marR="39370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X0120AX0118A</a:t>
                      </a:r>
                      <a:r>
                        <a:rPr dirty="0" sz="550" spc="1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-1.</a:t>
                      </a:r>
                      <a:r>
                        <a:rPr dirty="0" sz="550" spc="1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10">
                          <a:latin typeface="Courier New"/>
                          <a:cs typeface="Courier New"/>
                        </a:rPr>
                        <a:t>1.001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92710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0</a:t>
                      </a:r>
                      <a:r>
                        <a:rPr dirty="0" sz="550" spc="2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50">
                          <a:latin typeface="Courier New"/>
                          <a:cs typeface="Courier New"/>
                        </a:rPr>
                        <a:t>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</a:tr>
              <a:tr h="95250">
                <a:tc>
                  <a:txBody>
                    <a:bodyPr/>
                    <a:lstStyle/>
                    <a:p>
                      <a:pPr marL="123825" marR="39370">
                        <a:lnSpc>
                          <a:spcPts val="65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X0120BX0118B</a:t>
                      </a:r>
                      <a:r>
                        <a:rPr dirty="0" sz="550" spc="1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-1.</a:t>
                      </a:r>
                      <a:r>
                        <a:rPr dirty="0" sz="550" spc="1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10">
                          <a:latin typeface="Courier New"/>
                          <a:cs typeface="Courier New"/>
                        </a:rPr>
                        <a:t>1.001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92710">
                        <a:lnSpc>
                          <a:spcPts val="65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0</a:t>
                      </a:r>
                      <a:r>
                        <a:rPr dirty="0" sz="550" spc="2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50">
                          <a:latin typeface="Courier New"/>
                          <a:cs typeface="Courier New"/>
                        </a:rPr>
                        <a:t>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</a:tr>
              <a:tr h="92075">
                <a:tc>
                  <a:txBody>
                    <a:bodyPr/>
                    <a:lstStyle/>
                    <a:p>
                      <a:pPr marL="123825" marR="39370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X0120CX0118C</a:t>
                      </a:r>
                      <a:r>
                        <a:rPr dirty="0" sz="550" spc="1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-1.</a:t>
                      </a:r>
                      <a:r>
                        <a:rPr dirty="0" sz="550" spc="1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10">
                          <a:latin typeface="Courier New"/>
                          <a:cs typeface="Courier New"/>
                        </a:rPr>
                        <a:t>1.001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92710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0</a:t>
                      </a:r>
                      <a:r>
                        <a:rPr dirty="0" sz="550" spc="2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50">
                          <a:latin typeface="Courier New"/>
                          <a:cs typeface="Courier New"/>
                        </a:rPr>
                        <a:t>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</a:tr>
              <a:tr h="95250">
                <a:tc>
                  <a:txBody>
                    <a:bodyPr/>
                    <a:lstStyle/>
                    <a:p>
                      <a:pPr marL="18415" marR="39370">
                        <a:lnSpc>
                          <a:spcPts val="625"/>
                        </a:lnSpc>
                      </a:pPr>
                      <a:r>
                        <a:rPr dirty="0" sz="550" spc="-10">
                          <a:latin typeface="Courier New"/>
                          <a:cs typeface="Courier New"/>
                        </a:rPr>
                        <a:t>13XX0016TWR4A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337185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XX0048</a:t>
                      </a:r>
                      <a:r>
                        <a:rPr dirty="0" sz="550" spc="10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50">
                          <a:latin typeface="Courier New"/>
                          <a:cs typeface="Courier New"/>
                        </a:rPr>
                        <a:t>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90170">
                <a:tc>
                  <a:txBody>
                    <a:bodyPr/>
                    <a:lstStyle/>
                    <a:p>
                      <a:pPr marL="18415" marR="39370">
                        <a:lnSpc>
                          <a:spcPts val="615"/>
                        </a:lnSpc>
                      </a:pPr>
                      <a:r>
                        <a:rPr dirty="0" sz="550" spc="-10">
                          <a:latin typeface="Courier New"/>
                          <a:cs typeface="Courier New"/>
                        </a:rPr>
                        <a:t>/FUENTE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92075">
                <a:tc>
                  <a:txBody>
                    <a:bodyPr/>
                    <a:lstStyle/>
                    <a:p>
                      <a:pPr marL="18415">
                        <a:lnSpc>
                          <a:spcPts val="620"/>
                        </a:lnSpc>
                        <a:spcBef>
                          <a:spcPts val="5"/>
                        </a:spcBef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C</a:t>
                      </a:r>
                      <a:r>
                        <a:rPr dirty="0" sz="550" spc="5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&lt;n</a:t>
                      </a:r>
                      <a:r>
                        <a:rPr dirty="0" sz="550" spc="5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1&gt;</a:t>
                      </a:r>
                      <a:r>
                        <a:rPr dirty="0" sz="550" spc="5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&lt;&gt;</a:t>
                      </a:r>
                      <a:r>
                        <a:rPr dirty="0" sz="550" spc="5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&lt;Ampl.</a:t>
                      </a:r>
                      <a:r>
                        <a:rPr dirty="0" sz="550" spc="5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&gt;</a:t>
                      </a:r>
                      <a:r>
                        <a:rPr dirty="0" sz="550" spc="5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&lt;Freq.</a:t>
                      </a:r>
                      <a:r>
                        <a:rPr dirty="0" sz="550" spc="5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&gt;</a:t>
                      </a:r>
                      <a:r>
                        <a:rPr dirty="0" sz="550" spc="5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&lt;Fase</a:t>
                      </a:r>
                      <a:r>
                        <a:rPr dirty="0" sz="550" spc="5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/</a:t>
                      </a:r>
                      <a:r>
                        <a:rPr dirty="0" sz="550" spc="5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T0&gt;</a:t>
                      </a:r>
                      <a:r>
                        <a:rPr dirty="0" sz="550" spc="5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25">
                          <a:latin typeface="Courier New"/>
                          <a:cs typeface="Courier New"/>
                        </a:rPr>
                        <a:t>&lt;A1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635"/>
                </a:tc>
                <a:tc gridSpan="2">
                  <a:txBody>
                    <a:bodyPr/>
                    <a:lstStyle/>
                    <a:p>
                      <a:pPr marL="130175" indent="-85725">
                        <a:lnSpc>
                          <a:spcPts val="620"/>
                        </a:lnSpc>
                        <a:spcBef>
                          <a:spcPts val="5"/>
                        </a:spcBef>
                        <a:buChar char="&gt;"/>
                        <a:tabLst>
                          <a:tab pos="130175" algn="l"/>
                        </a:tabLst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&lt;T1&gt;</a:t>
                      </a:r>
                      <a:r>
                        <a:rPr dirty="0" sz="550" spc="10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&lt;TSTART&gt;</a:t>
                      </a:r>
                      <a:r>
                        <a:rPr dirty="0" sz="550" spc="11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10">
                          <a:latin typeface="Courier New"/>
                          <a:cs typeface="Courier New"/>
                        </a:rPr>
                        <a:t>&lt;TSTOP&gt;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635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00330">
                <a:tc>
                  <a:txBody>
                    <a:bodyPr/>
                    <a:lstStyle/>
                    <a:p>
                      <a:pPr marL="18415" marR="39370">
                        <a:lnSpc>
                          <a:spcPts val="58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15</a:t>
                      </a:r>
                      <a:r>
                        <a:rPr dirty="0" sz="550" spc="7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LUZ</a:t>
                      </a:r>
                      <a:r>
                        <a:rPr dirty="0" sz="550" spc="8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-1</a:t>
                      </a:r>
                      <a:r>
                        <a:rPr dirty="0" sz="550" spc="7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1.2E5</a:t>
                      </a:r>
                      <a:r>
                        <a:rPr dirty="0" sz="550" spc="8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4.E-6</a:t>
                      </a:r>
                      <a:r>
                        <a:rPr dirty="0" sz="550" spc="8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5.E-</a:t>
                      </a:r>
                      <a:r>
                        <a:rPr dirty="0" sz="550" spc="-50">
                          <a:latin typeface="Courier New"/>
                          <a:cs typeface="Courier New"/>
                        </a:rPr>
                        <a:t>5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107314">
                        <a:lnSpc>
                          <a:spcPts val="585"/>
                        </a:lnSpc>
                      </a:pPr>
                      <a:r>
                        <a:rPr dirty="0" sz="550" spc="-25">
                          <a:latin typeface="Courier New"/>
                          <a:cs typeface="Courier New"/>
                        </a:rPr>
                        <a:t>5)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algn="r" marR="107314">
                        <a:lnSpc>
                          <a:spcPts val="585"/>
                        </a:lnSpc>
                      </a:pPr>
                      <a:r>
                        <a:rPr dirty="0" sz="550" spc="-25">
                          <a:latin typeface="Courier New"/>
                          <a:cs typeface="Courier New"/>
                        </a:rPr>
                        <a:t>1)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95250">
                <a:tc>
                  <a:txBody>
                    <a:bodyPr/>
                    <a:lstStyle/>
                    <a:p>
                      <a:pPr marL="18415" marR="39370">
                        <a:lnSpc>
                          <a:spcPts val="65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14X0133A</a:t>
                      </a:r>
                      <a:r>
                        <a:rPr dirty="0" sz="550" spc="9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0</a:t>
                      </a:r>
                      <a:r>
                        <a:rPr dirty="0" sz="550" spc="9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-3.3E5</a:t>
                      </a:r>
                      <a:r>
                        <a:rPr dirty="0" sz="550" spc="9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25">
                          <a:latin typeface="Courier New"/>
                          <a:cs typeface="Courier New"/>
                        </a:rPr>
                        <a:t>50.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algn="r" marR="9525">
                        <a:lnSpc>
                          <a:spcPts val="65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-</a:t>
                      </a:r>
                      <a:r>
                        <a:rPr dirty="0" sz="550" spc="-25">
                          <a:latin typeface="Courier New"/>
                          <a:cs typeface="Courier New"/>
                        </a:rPr>
                        <a:t>1.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algn="r" marR="107314">
                        <a:lnSpc>
                          <a:spcPts val="655"/>
                        </a:lnSpc>
                      </a:pPr>
                      <a:r>
                        <a:rPr dirty="0" sz="550" spc="-25">
                          <a:latin typeface="Courier New"/>
                          <a:cs typeface="Courier New"/>
                        </a:rPr>
                        <a:t>1)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92075">
                <a:tc>
                  <a:txBody>
                    <a:bodyPr/>
                    <a:lstStyle/>
                    <a:p>
                      <a:pPr marL="18415" marR="39370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14X0133B</a:t>
                      </a:r>
                      <a:r>
                        <a:rPr dirty="0" sz="550" spc="8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0</a:t>
                      </a:r>
                      <a:r>
                        <a:rPr dirty="0" sz="550" spc="8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-3.3E5</a:t>
                      </a:r>
                      <a:r>
                        <a:rPr dirty="0" sz="550" spc="9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50.</a:t>
                      </a:r>
                      <a:r>
                        <a:rPr dirty="0" sz="550" spc="8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-</a:t>
                      </a:r>
                      <a:r>
                        <a:rPr dirty="0" sz="550" spc="-20">
                          <a:latin typeface="Courier New"/>
                          <a:cs typeface="Courier New"/>
                        </a:rPr>
                        <a:t>120.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algn="r" marR="9525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-</a:t>
                      </a:r>
                      <a:r>
                        <a:rPr dirty="0" sz="550" spc="-25">
                          <a:latin typeface="Courier New"/>
                          <a:cs typeface="Courier New"/>
                        </a:rPr>
                        <a:t>1.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algn="r" marR="107314">
                        <a:lnSpc>
                          <a:spcPts val="625"/>
                        </a:lnSpc>
                      </a:pPr>
                      <a:r>
                        <a:rPr dirty="0" sz="550" spc="-25">
                          <a:latin typeface="Courier New"/>
                          <a:cs typeface="Courier New"/>
                        </a:rPr>
                        <a:t>1)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86995">
                <a:tc>
                  <a:txBody>
                    <a:bodyPr/>
                    <a:lstStyle/>
                    <a:p>
                      <a:pPr marL="18415" marR="39370">
                        <a:lnSpc>
                          <a:spcPts val="590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14X0133C</a:t>
                      </a:r>
                      <a:r>
                        <a:rPr dirty="0" sz="550" spc="8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0</a:t>
                      </a:r>
                      <a:r>
                        <a:rPr dirty="0" sz="550" spc="8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-3.3E5</a:t>
                      </a:r>
                      <a:r>
                        <a:rPr dirty="0" sz="550" spc="8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50.</a:t>
                      </a:r>
                      <a:r>
                        <a:rPr dirty="0" sz="550" spc="8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20">
                          <a:latin typeface="Courier New"/>
                          <a:cs typeface="Courier New"/>
                        </a:rPr>
                        <a:t>120.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algn="r" marR="9525">
                        <a:lnSpc>
                          <a:spcPts val="590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-</a:t>
                      </a:r>
                      <a:r>
                        <a:rPr dirty="0" sz="550" spc="-25">
                          <a:latin typeface="Courier New"/>
                          <a:cs typeface="Courier New"/>
                        </a:rPr>
                        <a:t>1.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algn="r" marR="107314">
                        <a:lnSpc>
                          <a:spcPts val="590"/>
                        </a:lnSpc>
                      </a:pPr>
                      <a:r>
                        <a:rPr dirty="0" sz="550" spc="-25">
                          <a:latin typeface="Courier New"/>
                          <a:cs typeface="Courier New"/>
                        </a:rPr>
                        <a:t>1)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</a:tbl>
          </a:graphicData>
        </a:graphic>
      </p:graphicFrame>
    </p:spTree>
  </p:cSld>
  <p:clrMapOvr>
    <a:masterClrMapping/>
  </p:clrMapOvr>
</p:sld>
</file>

<file path=ppt/slides/slide17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935015" y="165100"/>
            <a:ext cx="5226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5" name="object 5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678"/>
                  </a:lnTo>
                  <a:lnTo>
                    <a:pt x="142755" y="98678"/>
                  </a:lnTo>
                  <a:lnTo>
                    <a:pt x="136180" y="99986"/>
                  </a:lnTo>
                  <a:lnTo>
                    <a:pt x="104587" y="124182"/>
                  </a:lnTo>
                  <a:lnTo>
                    <a:pt x="98048" y="143385"/>
                  </a:lnTo>
                  <a:lnTo>
                    <a:pt x="98048" y="569274"/>
                  </a:lnTo>
                  <a:lnTo>
                    <a:pt x="117977" y="603718"/>
                  </a:lnTo>
                  <a:lnTo>
                    <a:pt x="142755" y="613981"/>
                  </a:lnTo>
                  <a:lnTo>
                    <a:pt x="1886711" y="613981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3981"/>
                  </a:moveTo>
                  <a:lnTo>
                    <a:pt x="1744971" y="613981"/>
                  </a:lnTo>
                  <a:lnTo>
                    <a:pt x="1751545" y="612673"/>
                  </a:lnTo>
                  <a:lnTo>
                    <a:pt x="1764174" y="607442"/>
                  </a:lnTo>
                  <a:lnTo>
                    <a:pt x="1788370" y="575849"/>
                  </a:lnTo>
                  <a:lnTo>
                    <a:pt x="1789678" y="569274"/>
                  </a:lnTo>
                  <a:lnTo>
                    <a:pt x="1789678" y="143385"/>
                  </a:lnTo>
                  <a:lnTo>
                    <a:pt x="1769748" y="108942"/>
                  </a:lnTo>
                  <a:lnTo>
                    <a:pt x="1744971" y="98678"/>
                  </a:lnTo>
                  <a:lnTo>
                    <a:pt x="1886711" y="98678"/>
                  </a:lnTo>
                  <a:lnTo>
                    <a:pt x="1886711" y="613981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932176" y="500473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5453" y="528634"/>
                  </a:moveTo>
                  <a:lnTo>
                    <a:pt x="49392" y="528634"/>
                  </a:lnTo>
                  <a:lnTo>
                    <a:pt x="45954" y="528237"/>
                  </a:lnTo>
                  <a:lnTo>
                    <a:pt x="10837" y="507753"/>
                  </a:lnTo>
                  <a:lnTo>
                    <a:pt x="0" y="479273"/>
                  </a:lnTo>
                  <a:lnTo>
                    <a:pt x="0" y="475770"/>
                  </a:lnTo>
                  <a:lnTo>
                    <a:pt x="0" y="49361"/>
                  </a:lnTo>
                  <a:lnTo>
                    <a:pt x="8908" y="23524"/>
                  </a:lnTo>
                  <a:lnTo>
                    <a:pt x="10837" y="20418"/>
                  </a:lnTo>
                  <a:lnTo>
                    <a:pt x="45954" y="396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775"/>
                  </a:lnTo>
                  <a:lnTo>
                    <a:pt x="1704845" y="49361"/>
                  </a:lnTo>
                  <a:lnTo>
                    <a:pt x="1704845" y="479273"/>
                  </a:lnTo>
                  <a:lnTo>
                    <a:pt x="1686907" y="515616"/>
                  </a:lnTo>
                  <a:lnTo>
                    <a:pt x="1658890" y="528237"/>
                  </a:lnTo>
                  <a:lnTo>
                    <a:pt x="1655453" y="52863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171"/>
              <a:ext cx="145374" cy="145374"/>
            </a:xfrm>
            <a:prstGeom prst="rect">
              <a:avLst/>
            </a:prstGeom>
          </p:spPr>
        </p:pic>
      </p:grpSp>
      <p:sp>
        <p:nvSpPr>
          <p:cNvPr id="8" name="object 8" descr=""/>
          <p:cNvSpPr txBox="1"/>
          <p:nvPr/>
        </p:nvSpPr>
        <p:spPr>
          <a:xfrm>
            <a:off x="3519868" y="811581"/>
            <a:ext cx="52959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10">
                <a:latin typeface="Arial MT"/>
                <a:cs typeface="Arial MT"/>
              </a:rPr>
              <a:t>Traduciendo...</a:t>
            </a:r>
            <a:endParaRPr sz="600">
              <a:latin typeface="Arial MT"/>
              <a:cs typeface="Arial MT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089080" y="3058277"/>
            <a:ext cx="65786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Times New Roman"/>
                <a:cs typeface="Times New Roman"/>
              </a:rPr>
              <a:t>ATPDraw</a:t>
            </a:r>
            <a:r>
              <a:rPr dirty="0" sz="550" spc="30">
                <a:latin typeface="Times New Roman"/>
                <a:cs typeface="Times New Roman"/>
              </a:rPr>
              <a:t> </a:t>
            </a:r>
            <a:r>
              <a:rPr dirty="0" sz="550">
                <a:latin typeface="Times New Roman"/>
                <a:cs typeface="Times New Roman"/>
              </a:rPr>
              <a:t>versión</a:t>
            </a:r>
            <a:r>
              <a:rPr dirty="0" sz="550" spc="30">
                <a:latin typeface="Times New Roman"/>
                <a:cs typeface="Times New Roman"/>
              </a:rPr>
              <a:t> </a:t>
            </a:r>
            <a:r>
              <a:rPr dirty="0" sz="550" spc="-25">
                <a:latin typeface="Times New Roman"/>
                <a:cs typeface="Times New Roman"/>
              </a:rPr>
              <a:t>5.6</a:t>
            </a:r>
            <a:endParaRPr sz="55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5595687" y="3031845"/>
            <a:ext cx="1841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213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227846" y="342418"/>
            <a:ext cx="37465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10">
                <a:latin typeface="Courier New"/>
                <a:cs typeface="Courier New"/>
              </a:rPr>
              <a:t>/INICIAL</a:t>
            </a:r>
            <a:endParaRPr sz="550">
              <a:latin typeface="Courier New"/>
              <a:cs typeface="Courier New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1227846" y="389995"/>
            <a:ext cx="3097530" cy="494665"/>
          </a:xfrm>
          <a:prstGeom prst="rect">
            <a:avLst/>
          </a:prstGeom>
        </p:spPr>
        <p:txBody>
          <a:bodyPr wrap="square" lIns="0" tIns="2032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60"/>
              </a:spcBef>
            </a:pPr>
            <a:r>
              <a:rPr dirty="0" sz="550" spc="-10">
                <a:latin typeface="Courier New"/>
                <a:cs typeface="Courier New"/>
              </a:rPr>
              <a:t>/SALIDA</a:t>
            </a:r>
            <a:endParaRPr sz="550">
              <a:latin typeface="Courier New"/>
              <a:cs typeface="Courier New"/>
            </a:endParaRPr>
          </a:p>
          <a:p>
            <a:pPr marL="12700" marR="5080" indent="105410">
              <a:lnSpc>
                <a:spcPct val="110400"/>
              </a:lnSpc>
            </a:pPr>
            <a:r>
              <a:rPr dirty="0" sz="550" spc="10">
                <a:latin typeface="Courier New"/>
                <a:cs typeface="Courier New"/>
              </a:rPr>
              <a:t>LINE1ALINE1BLINE1CTWR4A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 spc="10">
                <a:latin typeface="Courier New"/>
                <a:cs typeface="Courier New"/>
              </a:rPr>
              <a:t>TWR4B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 spc="10">
                <a:latin typeface="Courier New"/>
                <a:cs typeface="Courier New"/>
              </a:rPr>
              <a:t>TWR4C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 spc="10">
                <a:latin typeface="Courier New"/>
                <a:cs typeface="Courier New"/>
              </a:rPr>
              <a:t>TR400ATR400BTR400CPT1A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 spc="10">
                <a:latin typeface="Courier New"/>
                <a:cs typeface="Courier New"/>
              </a:rPr>
              <a:t>PT1B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 spc="-20">
                <a:latin typeface="Courier New"/>
                <a:cs typeface="Courier New"/>
              </a:rPr>
              <a:t>PT1C </a:t>
            </a:r>
            <a:r>
              <a:rPr dirty="0" sz="550">
                <a:latin typeface="Courier New"/>
                <a:cs typeface="Courier New"/>
              </a:rPr>
              <a:t>MODELOS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EN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BLANCO</a:t>
            </a:r>
            <a:endParaRPr sz="550">
              <a:latin typeface="Courier New"/>
              <a:cs typeface="Courier New"/>
            </a:endParaRPr>
          </a:p>
          <a:p>
            <a:pPr marL="12700" marR="2160905">
              <a:lnSpc>
                <a:spcPct val="110400"/>
              </a:lnSpc>
              <a:spcBef>
                <a:spcPts val="55"/>
              </a:spcBef>
            </a:pPr>
            <a:r>
              <a:rPr dirty="0" sz="550">
                <a:latin typeface="Courier New"/>
                <a:cs typeface="Courier New"/>
              </a:rPr>
              <a:t>RAMA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EN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BLANCO </a:t>
            </a:r>
            <a:r>
              <a:rPr dirty="0" sz="550">
                <a:latin typeface="Courier New"/>
                <a:cs typeface="Courier New"/>
              </a:rPr>
              <a:t>INTERRUPTOR</a:t>
            </a:r>
            <a:r>
              <a:rPr dirty="0" sz="550" spc="114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EN</a:t>
            </a:r>
            <a:r>
              <a:rPr dirty="0" sz="550" spc="114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BLANCO</a:t>
            </a:r>
            <a:endParaRPr sz="550">
              <a:latin typeface="Courier New"/>
              <a:cs typeface="Courier New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1227846" y="852550"/>
            <a:ext cx="1247140" cy="60071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 marR="484505">
              <a:lnSpc>
                <a:spcPct val="112999"/>
              </a:lnSpc>
              <a:spcBef>
                <a:spcPts val="130"/>
              </a:spcBef>
            </a:pPr>
            <a:r>
              <a:rPr dirty="0" sz="550">
                <a:latin typeface="Courier New"/>
                <a:cs typeface="Courier New"/>
              </a:rPr>
              <a:t>FUENTE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EN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BLANCO </a:t>
            </a:r>
            <a:r>
              <a:rPr dirty="0" sz="550">
                <a:latin typeface="Courier New"/>
                <a:cs typeface="Courier New"/>
              </a:rPr>
              <a:t>INICIAL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EN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BLANCO </a:t>
            </a:r>
            <a:r>
              <a:rPr dirty="0" sz="550">
                <a:latin typeface="Courier New"/>
                <a:cs typeface="Courier New"/>
              </a:rPr>
              <a:t>SALIDA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EN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BLANCO </a:t>
            </a:r>
            <a:r>
              <a:rPr dirty="0" sz="550">
                <a:latin typeface="Courier New"/>
                <a:cs typeface="Courier New"/>
              </a:rPr>
              <a:t>PARCELA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EN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BLANCO</a:t>
            </a:r>
            <a:endParaRPr sz="550">
              <a:latin typeface="Courier New"/>
              <a:cs typeface="Courier New"/>
            </a:endParaRPr>
          </a:p>
          <a:p>
            <a:pPr marL="12700" marR="5080">
              <a:lnSpc>
                <a:spcPct val="110400"/>
              </a:lnSpc>
              <a:spcBef>
                <a:spcPts val="50"/>
              </a:spcBef>
            </a:pPr>
            <a:r>
              <a:rPr dirty="0" sz="550">
                <a:latin typeface="Courier New"/>
                <a:cs typeface="Courier New"/>
              </a:rPr>
              <a:t>COMIENCE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NUEVO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CASO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DATOS BLANCO</a:t>
            </a:r>
            <a:endParaRPr sz="550">
              <a:latin typeface="Courier New"/>
              <a:cs typeface="Courier New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1089080" y="1552990"/>
            <a:ext cx="4843780" cy="71945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 marR="5080">
              <a:lnSpc>
                <a:spcPct val="113799"/>
              </a:lnSpc>
              <a:spcBef>
                <a:spcPts val="90"/>
              </a:spcBef>
            </a:pPr>
            <a:r>
              <a:rPr dirty="0" sz="800">
                <a:latin typeface="Times New Roman"/>
                <a:cs typeface="Times New Roman"/>
              </a:rPr>
              <a:t>Algunos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resultados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simulación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dibujan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figura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6.9.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azul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tensión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tensión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aparece.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terminal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transformador,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roja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sobretensión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entrante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medida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voltaje</a:t>
            </a:r>
            <a:endParaRPr sz="800">
              <a:latin typeface="Times New Roman"/>
              <a:cs typeface="Times New Roman"/>
            </a:endParaRPr>
          </a:p>
          <a:p>
            <a:pPr marL="12700" marR="72326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transformador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Line1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(nodo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PT1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circuito).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corriente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descarga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pararrayos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vacío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dibujado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parte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inferior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figura.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ver,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valor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instantáneo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poder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voltaje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frecuencia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ajustó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frente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polaridad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descarga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rayo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simulación.</a:t>
            </a:r>
            <a:endParaRPr sz="800">
              <a:latin typeface="Times New Roman"/>
              <a:cs typeface="Times New Roman"/>
            </a:endParaRPr>
          </a:p>
        </p:txBody>
      </p:sp>
      <p:grpSp>
        <p:nvGrpSpPr>
          <p:cNvPr id="15" name="object 15" descr=""/>
          <p:cNvGrpSpPr/>
          <p:nvPr/>
        </p:nvGrpSpPr>
        <p:grpSpPr>
          <a:xfrm>
            <a:off x="368299" y="3639240"/>
            <a:ext cx="594995" cy="13335"/>
            <a:chOff x="368299" y="3639240"/>
            <a:chExt cx="594995" cy="13335"/>
          </a:xfrm>
        </p:grpSpPr>
        <p:sp>
          <p:nvSpPr>
            <p:cNvPr id="16" name="object 16" descr=""/>
            <p:cNvSpPr/>
            <p:nvPr/>
          </p:nvSpPr>
          <p:spPr>
            <a:xfrm>
              <a:off x="368299" y="3639240"/>
              <a:ext cx="594995" cy="6985"/>
            </a:xfrm>
            <a:custGeom>
              <a:avLst/>
              <a:gdLst/>
              <a:ahLst/>
              <a:cxnLst/>
              <a:rect l="l" t="t" r="r" b="b"/>
              <a:pathLst>
                <a:path w="594994" h="6985">
                  <a:moveTo>
                    <a:pt x="594713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594713" y="0"/>
                  </a:lnTo>
                  <a:lnTo>
                    <a:pt x="594713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 descr=""/>
            <p:cNvSpPr/>
            <p:nvPr/>
          </p:nvSpPr>
          <p:spPr>
            <a:xfrm>
              <a:off x="368287" y="3639235"/>
              <a:ext cx="594995" cy="13335"/>
            </a:xfrm>
            <a:custGeom>
              <a:avLst/>
              <a:gdLst/>
              <a:ahLst/>
              <a:cxnLst/>
              <a:rect l="l" t="t" r="r" b="b"/>
              <a:pathLst>
                <a:path w="594994" h="13335">
                  <a:moveTo>
                    <a:pt x="594715" y="0"/>
                  </a:moveTo>
                  <a:lnTo>
                    <a:pt x="588111" y="6616"/>
                  </a:lnTo>
                  <a:lnTo>
                    <a:pt x="0" y="6616"/>
                  </a:lnTo>
                  <a:lnTo>
                    <a:pt x="0" y="13220"/>
                  </a:lnTo>
                  <a:lnTo>
                    <a:pt x="588111" y="13220"/>
                  </a:lnTo>
                  <a:lnTo>
                    <a:pt x="594715" y="13220"/>
                  </a:lnTo>
                  <a:lnTo>
                    <a:pt x="594715" y="6616"/>
                  </a:lnTo>
                  <a:lnTo>
                    <a:pt x="594715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 descr=""/>
            <p:cNvSpPr/>
            <p:nvPr/>
          </p:nvSpPr>
          <p:spPr>
            <a:xfrm>
              <a:off x="368299" y="3639240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9" name="object 19" descr=""/>
          <p:cNvSpPr txBox="1"/>
          <p:nvPr/>
        </p:nvSpPr>
        <p:spPr>
          <a:xfrm>
            <a:off x="378108" y="3699246"/>
            <a:ext cx="5778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Página</a:t>
            </a:r>
            <a:r>
              <a:rPr dirty="0" sz="800" spc="8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214</a:t>
            </a:r>
            <a:endParaRPr sz="800">
              <a:latin typeface="Arial"/>
              <a:cs typeface="Arial"/>
            </a:endParaRPr>
          </a:p>
        </p:txBody>
      </p:sp>
      <p:sp>
        <p:nvSpPr>
          <p:cNvPr id="53" name="object 53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54" name="object 54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167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20" name="object 20" descr=""/>
          <p:cNvSpPr txBox="1"/>
          <p:nvPr/>
        </p:nvSpPr>
        <p:spPr>
          <a:xfrm>
            <a:off x="4432692" y="3871052"/>
            <a:ext cx="995044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de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aplicación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831370" y="6680744"/>
            <a:ext cx="5459730" cy="2285365"/>
          </a:xfrm>
          <a:prstGeom prst="rect">
            <a:avLst/>
          </a:prstGeom>
        </p:spPr>
        <p:txBody>
          <a:bodyPr wrap="square" lIns="0" tIns="26670" rIns="0" bIns="0" rtlCol="0" vert="horz">
            <a:spAutoFit/>
          </a:bodyPr>
          <a:lstStyle/>
          <a:p>
            <a:pPr marL="124460">
              <a:lnSpc>
                <a:spcPct val="100000"/>
              </a:lnSpc>
              <a:spcBef>
                <a:spcPts val="210"/>
              </a:spcBef>
            </a:pPr>
            <a:r>
              <a:rPr dirty="0" sz="450">
                <a:latin typeface="Times New Roman"/>
                <a:cs typeface="Times New Roman"/>
              </a:rPr>
              <a:t>(archivo</a:t>
            </a:r>
            <a:r>
              <a:rPr dirty="0" sz="450" spc="35">
                <a:latin typeface="Times New Roman"/>
                <a:cs typeface="Times New Roman"/>
              </a:rPr>
              <a:t> </a:t>
            </a:r>
            <a:r>
              <a:rPr dirty="0" sz="450">
                <a:latin typeface="Times New Roman"/>
                <a:cs typeface="Times New Roman"/>
              </a:rPr>
              <a:t>Exa_9.pl4;</a:t>
            </a:r>
            <a:r>
              <a:rPr dirty="0" sz="450" spc="35">
                <a:latin typeface="Times New Roman"/>
                <a:cs typeface="Times New Roman"/>
              </a:rPr>
              <a:t> </a:t>
            </a:r>
            <a:r>
              <a:rPr dirty="0" sz="450">
                <a:latin typeface="Times New Roman"/>
                <a:cs typeface="Times New Roman"/>
              </a:rPr>
              <a:t>x-var</a:t>
            </a:r>
            <a:r>
              <a:rPr dirty="0" sz="450" spc="40">
                <a:latin typeface="Times New Roman"/>
                <a:cs typeface="Times New Roman"/>
              </a:rPr>
              <a:t> </a:t>
            </a:r>
            <a:r>
              <a:rPr dirty="0" sz="450">
                <a:latin typeface="Times New Roman"/>
                <a:cs typeface="Times New Roman"/>
              </a:rPr>
              <a:t>t)</a:t>
            </a:r>
            <a:r>
              <a:rPr dirty="0" sz="450" spc="35">
                <a:latin typeface="Times New Roman"/>
                <a:cs typeface="Times New Roman"/>
              </a:rPr>
              <a:t> </a:t>
            </a:r>
            <a:r>
              <a:rPr dirty="0" sz="450">
                <a:solidFill>
                  <a:srgbClr val="FF0000"/>
                </a:solidFill>
                <a:latin typeface="Times New Roman"/>
                <a:cs typeface="Times New Roman"/>
              </a:rPr>
              <a:t>v:</a:t>
            </a:r>
            <a:r>
              <a:rPr dirty="0" sz="450" spc="40">
                <a:solidFill>
                  <a:srgbClr val="FF0000"/>
                </a:solidFill>
                <a:latin typeface="Times New Roman"/>
                <a:cs typeface="Times New Roman"/>
              </a:rPr>
              <a:t> </a:t>
            </a:r>
            <a:r>
              <a:rPr dirty="0" sz="450">
                <a:solidFill>
                  <a:srgbClr val="FF0000"/>
                </a:solidFill>
                <a:latin typeface="Times New Roman"/>
                <a:cs typeface="Times New Roman"/>
              </a:rPr>
              <a:t>PT1A</a:t>
            </a:r>
            <a:r>
              <a:rPr dirty="0" sz="450" spc="35">
                <a:solidFill>
                  <a:srgbClr val="FF0000"/>
                </a:solidFill>
                <a:latin typeface="Times New Roman"/>
                <a:cs typeface="Times New Roman"/>
              </a:rPr>
              <a:t> </a:t>
            </a:r>
            <a:r>
              <a:rPr dirty="0" sz="450">
                <a:solidFill>
                  <a:srgbClr val="0000FF"/>
                </a:solidFill>
                <a:latin typeface="Times New Roman"/>
                <a:cs typeface="Times New Roman"/>
              </a:rPr>
              <a:t>v:</a:t>
            </a:r>
            <a:r>
              <a:rPr dirty="0" sz="450" spc="40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450">
                <a:solidFill>
                  <a:srgbClr val="0000FF"/>
                </a:solidFill>
                <a:latin typeface="Times New Roman"/>
                <a:cs typeface="Times New Roman"/>
              </a:rPr>
              <a:t>TR400A</a:t>
            </a:r>
            <a:r>
              <a:rPr dirty="0" sz="450" spc="35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450">
                <a:solidFill>
                  <a:srgbClr val="008000"/>
                </a:solidFill>
                <a:latin typeface="Times New Roman"/>
                <a:cs typeface="Times New Roman"/>
              </a:rPr>
              <a:t>c:</a:t>
            </a:r>
            <a:r>
              <a:rPr dirty="0" sz="450" spc="40">
                <a:solidFill>
                  <a:srgbClr val="008000"/>
                </a:solidFill>
                <a:latin typeface="Times New Roman"/>
                <a:cs typeface="Times New Roman"/>
              </a:rPr>
              <a:t> </a:t>
            </a:r>
            <a:r>
              <a:rPr dirty="0" sz="450">
                <a:solidFill>
                  <a:srgbClr val="008000"/>
                </a:solidFill>
                <a:latin typeface="Times New Roman"/>
                <a:cs typeface="Times New Roman"/>
              </a:rPr>
              <a:t>SICA</a:t>
            </a:r>
            <a:r>
              <a:rPr dirty="0" sz="450" spc="35">
                <a:solidFill>
                  <a:srgbClr val="008000"/>
                </a:solidFill>
                <a:latin typeface="Times New Roman"/>
                <a:cs typeface="Times New Roman"/>
              </a:rPr>
              <a:t> </a:t>
            </a:r>
            <a:r>
              <a:rPr dirty="0" sz="450" spc="-50">
                <a:solidFill>
                  <a:srgbClr val="008000"/>
                </a:solidFill>
                <a:latin typeface="Times New Roman"/>
                <a:cs typeface="Times New Roman"/>
              </a:rPr>
              <a:t>-</a:t>
            </a:r>
            <a:endParaRPr sz="450">
              <a:latin typeface="Times New Roman"/>
              <a:cs typeface="Times New Roman"/>
            </a:endParaRPr>
          </a:p>
          <a:p>
            <a:pPr marL="12700" marR="955675">
              <a:lnSpc>
                <a:spcPct val="113799"/>
              </a:lnSpc>
              <a:spcBef>
                <a:spcPts val="7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6.9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Resultados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simulación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35">
                <a:latin typeface="Times New Roman"/>
                <a:cs typeface="Times New Roman"/>
              </a:rPr>
              <a:t>ATP.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Rojo: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sobretensión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entrante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subestación.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Azul: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tensión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tensión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terminal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transformador.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Verde: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corriente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descarga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descargador.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 spc="10" b="1">
                <a:latin typeface="Times New Roman"/>
                <a:cs typeface="Times New Roman"/>
              </a:rPr>
              <a:t>6.3</a:t>
            </a:r>
            <a:r>
              <a:rPr dirty="0" sz="800" spc="25" b="1">
                <a:latin typeface="Times New Roman"/>
                <a:cs typeface="Times New Roman"/>
              </a:rPr>
              <a:t> </a:t>
            </a:r>
            <a:r>
              <a:rPr dirty="0" sz="800" spc="10" b="1">
                <a:latin typeface="Times New Roman"/>
                <a:cs typeface="Times New Roman"/>
              </a:rPr>
              <a:t>Rectificadores</a:t>
            </a:r>
            <a:r>
              <a:rPr dirty="0" sz="800" spc="25" b="1">
                <a:latin typeface="Times New Roman"/>
                <a:cs typeface="Times New Roman"/>
              </a:rPr>
              <a:t> </a:t>
            </a:r>
            <a:r>
              <a:rPr dirty="0" sz="800" spc="10" b="1">
                <a:latin typeface="Times New Roman"/>
                <a:cs typeface="Times New Roman"/>
              </a:rPr>
              <a:t>de</a:t>
            </a:r>
            <a:r>
              <a:rPr dirty="0" sz="800" spc="30" b="1">
                <a:latin typeface="Times New Roman"/>
                <a:cs typeface="Times New Roman"/>
              </a:rPr>
              <a:t> </a:t>
            </a:r>
            <a:r>
              <a:rPr dirty="0" sz="800" spc="10" b="1">
                <a:latin typeface="Times New Roman"/>
                <a:cs typeface="Times New Roman"/>
              </a:rPr>
              <a:t>modelado,</a:t>
            </a:r>
            <a:r>
              <a:rPr dirty="0" sz="800" spc="25" b="1">
                <a:latin typeface="Times New Roman"/>
                <a:cs typeface="Times New Roman"/>
              </a:rPr>
              <a:t> </a:t>
            </a:r>
            <a:r>
              <a:rPr dirty="0" sz="800" spc="10" b="1">
                <a:latin typeface="Times New Roman"/>
                <a:cs typeface="Times New Roman"/>
              </a:rPr>
              <a:t>transformadores</a:t>
            </a:r>
            <a:r>
              <a:rPr dirty="0" sz="800" spc="30" b="1">
                <a:latin typeface="Times New Roman"/>
                <a:cs typeface="Times New Roman"/>
              </a:rPr>
              <a:t> </a:t>
            </a:r>
            <a:r>
              <a:rPr dirty="0" sz="800" spc="10" b="1">
                <a:latin typeface="Times New Roman"/>
                <a:cs typeface="Times New Roman"/>
              </a:rPr>
              <a:t>en</a:t>
            </a:r>
            <a:r>
              <a:rPr dirty="0" sz="800" spc="25" b="1">
                <a:latin typeface="Times New Roman"/>
                <a:cs typeface="Times New Roman"/>
              </a:rPr>
              <a:t> </a:t>
            </a:r>
            <a:r>
              <a:rPr dirty="0" sz="800" spc="10" b="1">
                <a:latin typeface="Times New Roman"/>
                <a:cs typeface="Times New Roman"/>
              </a:rPr>
              <a:t>zigzag</a:t>
            </a:r>
            <a:r>
              <a:rPr dirty="0" sz="800" spc="30" b="1">
                <a:latin typeface="Times New Roman"/>
                <a:cs typeface="Times New Roman"/>
              </a:rPr>
              <a:t> </a:t>
            </a:r>
            <a:r>
              <a:rPr dirty="0" sz="800" spc="10" b="1">
                <a:latin typeface="Times New Roman"/>
                <a:cs typeface="Times New Roman"/>
              </a:rPr>
              <a:t>y</a:t>
            </a:r>
            <a:r>
              <a:rPr dirty="0" sz="800" spc="25" b="1">
                <a:latin typeface="Times New Roman"/>
                <a:cs typeface="Times New Roman"/>
              </a:rPr>
              <a:t> </a:t>
            </a:r>
            <a:r>
              <a:rPr dirty="0" sz="800" spc="10" b="1">
                <a:latin typeface="Times New Roman"/>
                <a:cs typeface="Times New Roman"/>
              </a:rPr>
              <a:t>análisis</a:t>
            </a:r>
            <a:r>
              <a:rPr dirty="0" sz="800" spc="30" b="1">
                <a:latin typeface="Times New Roman"/>
                <a:cs typeface="Times New Roman"/>
              </a:rPr>
              <a:t> </a:t>
            </a:r>
            <a:r>
              <a:rPr dirty="0" sz="800" spc="10" b="1">
                <a:latin typeface="Times New Roman"/>
                <a:cs typeface="Times New Roman"/>
              </a:rPr>
              <a:t>de</a:t>
            </a:r>
            <a:r>
              <a:rPr dirty="0" sz="800" spc="25" b="1">
                <a:latin typeface="Times New Roman"/>
                <a:cs typeface="Times New Roman"/>
              </a:rPr>
              <a:t> </a:t>
            </a:r>
            <a:r>
              <a:rPr dirty="0" sz="800" spc="10" b="1">
                <a:latin typeface="Times New Roman"/>
                <a:cs typeface="Times New Roman"/>
              </a:rPr>
              <a:t>armónicos</a:t>
            </a:r>
            <a:r>
              <a:rPr dirty="0" sz="800" spc="25" b="1">
                <a:latin typeface="Times New Roman"/>
                <a:cs typeface="Times New Roman"/>
              </a:rPr>
              <a:t> </a:t>
            </a:r>
            <a:r>
              <a:rPr dirty="0" sz="800" spc="-10" i="1">
                <a:latin typeface="Times New Roman"/>
                <a:cs typeface="Times New Roman"/>
              </a:rPr>
              <a:t>(Exa_14.adp)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865"/>
              </a:spcBef>
            </a:pP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sección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5.8.1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Manual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avanzado,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cómo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crear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tiristor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controlado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6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pulsos.</a:t>
            </a:r>
            <a:endParaRPr sz="800">
              <a:latin typeface="Times New Roman"/>
              <a:cs typeface="Times New Roman"/>
            </a:endParaRPr>
          </a:p>
          <a:p>
            <a:pPr marL="12700" marR="22479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puente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rectificador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ponerlo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disposición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único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de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manual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rectificador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diodos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utilizará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lugar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foco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desplazará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armónicos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Corrientes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suministro.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caso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planta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industrial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compuesta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convertidores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DC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y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Consumo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55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MW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producción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aluminio.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planta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alimentada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corriente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alterna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voltaje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132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kV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sistema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preocupaciones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sobre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armónicos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corriente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voltaje.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Esta</a:t>
            </a:r>
            <a:endParaRPr sz="800">
              <a:latin typeface="Times New Roman"/>
              <a:cs typeface="Times New Roman"/>
            </a:endParaRPr>
          </a:p>
          <a:p>
            <a:pPr marL="12700" marR="69151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ejemplo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cómo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rectificador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diodo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24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pulsos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equivalente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calcular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armónicos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en</a:t>
            </a:r>
            <a:r>
              <a:rPr dirty="0" sz="800" spc="10">
                <a:latin typeface="Times New Roman"/>
                <a:cs typeface="Times New Roman"/>
              </a:rPr>
              <a:t> corrientes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en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modelos.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Los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armónicos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podrían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haberse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calculado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alternativamente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como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parte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un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post-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Procesando.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figura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6.10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ejemplo.</a:t>
            </a:r>
            <a:endParaRPr sz="800">
              <a:latin typeface="Times New Roman"/>
              <a:cs typeface="Times New Roman"/>
            </a:endParaRPr>
          </a:p>
          <a:p>
            <a:pPr algn="r" marR="899794">
              <a:lnSpc>
                <a:spcPct val="100000"/>
              </a:lnSpc>
              <a:spcBef>
                <a:spcPts val="800"/>
              </a:spcBef>
              <a:tabLst>
                <a:tab pos="475615" algn="l"/>
              </a:tabLst>
            </a:pPr>
            <a:r>
              <a:rPr dirty="0" sz="550" i="1">
                <a:solidFill>
                  <a:srgbClr val="000080"/>
                </a:solidFill>
                <a:latin typeface="Times New Roman"/>
                <a:cs typeface="Times New Roman"/>
              </a:rPr>
              <a:t>5</a:t>
            </a:r>
            <a:r>
              <a:rPr dirty="0" sz="550" spc="15" i="1">
                <a:solidFill>
                  <a:srgbClr val="000080"/>
                </a:solidFill>
                <a:latin typeface="Times New Roman"/>
                <a:cs typeface="Times New Roman"/>
              </a:rPr>
              <a:t> </a:t>
            </a:r>
            <a:r>
              <a:rPr dirty="0" sz="550" spc="-25" i="1">
                <a:solidFill>
                  <a:srgbClr val="000080"/>
                </a:solidFill>
                <a:latin typeface="Times New Roman"/>
                <a:cs typeface="Times New Roman"/>
              </a:rPr>
              <a:t>uH</a:t>
            </a:r>
            <a:r>
              <a:rPr dirty="0" sz="550" i="1">
                <a:solidFill>
                  <a:srgbClr val="000080"/>
                </a:solidFill>
                <a:latin typeface="Times New Roman"/>
                <a:cs typeface="Times New Roman"/>
              </a:rPr>
              <a:t>	5</a:t>
            </a:r>
            <a:r>
              <a:rPr dirty="0" sz="550" spc="15" i="1">
                <a:solidFill>
                  <a:srgbClr val="000080"/>
                </a:solidFill>
                <a:latin typeface="Times New Roman"/>
                <a:cs typeface="Times New Roman"/>
              </a:rPr>
              <a:t> </a:t>
            </a:r>
            <a:r>
              <a:rPr dirty="0" sz="550" spc="-25" i="1">
                <a:solidFill>
                  <a:srgbClr val="000080"/>
                </a:solidFill>
                <a:latin typeface="Times New Roman"/>
                <a:cs typeface="Times New Roman"/>
              </a:rPr>
              <a:t>mF</a:t>
            </a:r>
            <a:endParaRPr sz="550">
              <a:latin typeface="Times New Roman"/>
              <a:cs typeface="Times New Roman"/>
            </a:endParaRPr>
          </a:p>
        </p:txBody>
      </p:sp>
      <p:graphicFrame>
        <p:nvGraphicFramePr>
          <p:cNvPr id="22" name="object 22" descr=""/>
          <p:cNvGraphicFramePr>
            <a:graphicFrameLocks noGrp="1"/>
          </p:cNvGraphicFramePr>
          <p:nvPr/>
        </p:nvGraphicFramePr>
        <p:xfrm>
          <a:off x="951087" y="4365999"/>
          <a:ext cx="4606925" cy="230441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48285"/>
                <a:gridCol w="455295"/>
                <a:gridCol w="782955"/>
                <a:gridCol w="775335"/>
                <a:gridCol w="796289"/>
                <a:gridCol w="640714"/>
                <a:gridCol w="584835"/>
                <a:gridCol w="246379"/>
              </a:tblGrid>
              <a:tr h="231140">
                <a:tc>
                  <a:txBody>
                    <a:bodyPr/>
                    <a:lstStyle/>
                    <a:p>
                      <a:pPr marL="64769">
                        <a:lnSpc>
                          <a:spcPts val="505"/>
                        </a:lnSpc>
                      </a:pPr>
                      <a:r>
                        <a:rPr dirty="0" sz="450" spc="-20">
                          <a:latin typeface="Times New Roman"/>
                          <a:cs typeface="Times New Roman"/>
                        </a:rPr>
                        <a:t>1,50</a:t>
                      </a:r>
                      <a:endParaRPr sz="450">
                        <a:latin typeface="Times New Roman"/>
                        <a:cs typeface="Times New Roman"/>
                      </a:endParaRPr>
                    </a:p>
                    <a:p>
                      <a:pPr marL="90805">
                        <a:lnSpc>
                          <a:spcPct val="100000"/>
                        </a:lnSpc>
                        <a:spcBef>
                          <a:spcPts val="500"/>
                        </a:spcBef>
                      </a:pPr>
                      <a:r>
                        <a:rPr dirty="0" sz="450" spc="-20">
                          <a:latin typeface="Times New Roman"/>
                          <a:cs typeface="Times New Roman"/>
                        </a:rPr>
                        <a:t>[MV]</a:t>
                      </a:r>
                      <a:endParaRPr sz="4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9525">
                        <a:lnSpc>
                          <a:spcPts val="505"/>
                        </a:lnSpc>
                      </a:pPr>
                      <a:r>
                        <a:rPr dirty="0" sz="450" spc="-10">
                          <a:latin typeface="Times New Roman"/>
                          <a:cs typeface="Times New Roman"/>
                        </a:rPr>
                        <a:t>dieciséis</a:t>
                      </a:r>
                      <a:endParaRPr sz="450">
                        <a:latin typeface="Times New Roman"/>
                        <a:cs typeface="Times New Roman"/>
                      </a:endParaRPr>
                    </a:p>
                    <a:p>
                      <a:pPr marL="16510">
                        <a:lnSpc>
                          <a:spcPct val="100000"/>
                        </a:lnSpc>
                        <a:spcBef>
                          <a:spcPts val="500"/>
                        </a:spcBef>
                      </a:pPr>
                      <a:r>
                        <a:rPr dirty="0" sz="450" spc="-20">
                          <a:latin typeface="Times New Roman"/>
                          <a:cs typeface="Times New Roman"/>
                        </a:rPr>
                        <a:t>[kA]</a:t>
                      </a:r>
                      <a:endParaRPr sz="4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98120"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dirty="0" sz="450" spc="-20">
                          <a:latin typeface="Times New Roman"/>
                          <a:cs typeface="Times New Roman"/>
                        </a:rPr>
                        <a:t>1,25</a:t>
                      </a:r>
                      <a:endParaRPr sz="4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28575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952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dirty="0" sz="450" spc="-25">
                          <a:latin typeface="Times New Roman"/>
                          <a:cs typeface="Times New Roman"/>
                        </a:rPr>
                        <a:t>14</a:t>
                      </a:r>
                      <a:endParaRPr sz="4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28575"/>
                </a:tc>
              </a:tr>
              <a:tr h="26416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endParaRPr sz="450">
                        <a:latin typeface="Times New Roman"/>
                        <a:cs typeface="Times New Roman"/>
                      </a:endParaRPr>
                    </a:p>
                    <a:p>
                      <a:pPr marL="64769">
                        <a:lnSpc>
                          <a:spcPct val="100000"/>
                        </a:lnSpc>
                      </a:pPr>
                      <a:r>
                        <a:rPr dirty="0" sz="450" spc="-20">
                          <a:latin typeface="Times New Roman"/>
                          <a:cs typeface="Times New Roman"/>
                        </a:rPr>
                        <a:t>1.00</a:t>
                      </a:r>
                      <a:endParaRPr sz="4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29209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endParaRPr sz="450">
                        <a:latin typeface="Times New Roman"/>
                        <a:cs typeface="Times New Roman"/>
                      </a:endParaRPr>
                    </a:p>
                    <a:p>
                      <a:pPr marL="9525">
                        <a:lnSpc>
                          <a:spcPct val="100000"/>
                        </a:lnSpc>
                      </a:pPr>
                      <a:r>
                        <a:rPr dirty="0" sz="450" spc="-25">
                          <a:latin typeface="Times New Roman"/>
                          <a:cs typeface="Times New Roman"/>
                        </a:rPr>
                        <a:t>12</a:t>
                      </a:r>
                      <a:endParaRPr sz="4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29209"/>
                </a:tc>
              </a:tr>
              <a:tr h="26416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endParaRPr sz="450">
                        <a:latin typeface="Times New Roman"/>
                        <a:cs typeface="Times New Roman"/>
                      </a:endParaRPr>
                    </a:p>
                    <a:p>
                      <a:pPr marL="64769">
                        <a:lnSpc>
                          <a:spcPct val="100000"/>
                        </a:lnSpc>
                      </a:pPr>
                      <a:r>
                        <a:rPr dirty="0" sz="450" spc="-20">
                          <a:latin typeface="Times New Roman"/>
                          <a:cs typeface="Times New Roman"/>
                        </a:rPr>
                        <a:t>0,75</a:t>
                      </a:r>
                      <a:endParaRPr sz="4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29209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endParaRPr sz="450">
                        <a:latin typeface="Times New Roman"/>
                        <a:cs typeface="Times New Roman"/>
                      </a:endParaRPr>
                    </a:p>
                    <a:p>
                      <a:pPr marL="9525">
                        <a:lnSpc>
                          <a:spcPct val="100000"/>
                        </a:lnSpc>
                      </a:pPr>
                      <a:r>
                        <a:rPr dirty="0" sz="450" spc="-25">
                          <a:latin typeface="Times New Roman"/>
                          <a:cs typeface="Times New Roman"/>
                        </a:rPr>
                        <a:t>10</a:t>
                      </a:r>
                      <a:endParaRPr sz="4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29209"/>
                </a:tc>
              </a:tr>
              <a:tr h="2673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endParaRPr sz="450">
                        <a:latin typeface="Times New Roman"/>
                        <a:cs typeface="Times New Roman"/>
                      </a:endParaRPr>
                    </a:p>
                    <a:p>
                      <a:pPr marL="64769">
                        <a:lnSpc>
                          <a:spcPct val="100000"/>
                        </a:lnSpc>
                      </a:pPr>
                      <a:r>
                        <a:rPr dirty="0" sz="450" spc="-20">
                          <a:latin typeface="Times New Roman"/>
                          <a:cs typeface="Times New Roman"/>
                        </a:rPr>
                        <a:t>0,50</a:t>
                      </a:r>
                      <a:endParaRPr sz="4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29209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endParaRPr sz="450">
                        <a:latin typeface="Times New Roman"/>
                        <a:cs typeface="Times New Roman"/>
                      </a:endParaRPr>
                    </a:p>
                    <a:p>
                      <a:pPr marL="9525">
                        <a:lnSpc>
                          <a:spcPct val="100000"/>
                        </a:lnSpc>
                      </a:pPr>
                      <a:r>
                        <a:rPr dirty="0" sz="450" spc="-50">
                          <a:latin typeface="Times New Roman"/>
                          <a:cs typeface="Times New Roman"/>
                        </a:rPr>
                        <a:t>8</a:t>
                      </a:r>
                      <a:endParaRPr sz="4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29209"/>
                </a:tc>
              </a:tr>
              <a:tr h="2673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54"/>
                        </a:spcBef>
                      </a:pPr>
                      <a:endParaRPr sz="450">
                        <a:latin typeface="Times New Roman"/>
                        <a:cs typeface="Times New Roman"/>
                      </a:endParaRPr>
                    </a:p>
                    <a:p>
                      <a:pPr marL="64769">
                        <a:lnSpc>
                          <a:spcPct val="100000"/>
                        </a:lnSpc>
                      </a:pPr>
                      <a:r>
                        <a:rPr dirty="0" sz="450" spc="-20">
                          <a:latin typeface="Times New Roman"/>
                          <a:cs typeface="Times New Roman"/>
                        </a:rPr>
                        <a:t>0.25</a:t>
                      </a:r>
                      <a:endParaRPr sz="4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32384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54"/>
                        </a:spcBef>
                      </a:pPr>
                      <a:endParaRPr sz="450">
                        <a:latin typeface="Times New Roman"/>
                        <a:cs typeface="Times New Roman"/>
                      </a:endParaRPr>
                    </a:p>
                    <a:p>
                      <a:pPr marL="9525">
                        <a:lnSpc>
                          <a:spcPct val="100000"/>
                        </a:lnSpc>
                      </a:pPr>
                      <a:r>
                        <a:rPr dirty="0" sz="450">
                          <a:latin typeface="Times New Roman"/>
                          <a:cs typeface="Times New Roman"/>
                        </a:rPr>
                        <a:t>6</a:t>
                      </a:r>
                      <a:r>
                        <a:rPr dirty="0" sz="450" spc="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450" spc="-50">
                          <a:latin typeface="Times New Roman"/>
                          <a:cs typeface="Times New Roman"/>
                        </a:rPr>
                        <a:t>6</a:t>
                      </a:r>
                      <a:endParaRPr sz="4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32384"/>
                </a:tc>
              </a:tr>
              <a:tr h="26416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endParaRPr sz="450">
                        <a:latin typeface="Times New Roman"/>
                        <a:cs typeface="Times New Roman"/>
                      </a:endParaRPr>
                    </a:p>
                    <a:p>
                      <a:pPr marL="64769">
                        <a:lnSpc>
                          <a:spcPct val="100000"/>
                        </a:lnSpc>
                      </a:pPr>
                      <a:r>
                        <a:rPr dirty="0" sz="450" spc="-20">
                          <a:latin typeface="Times New Roman"/>
                          <a:cs typeface="Times New Roman"/>
                        </a:rPr>
                        <a:t>0.00</a:t>
                      </a:r>
                      <a:endParaRPr sz="4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29209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endParaRPr sz="450">
                        <a:latin typeface="Times New Roman"/>
                        <a:cs typeface="Times New Roman"/>
                      </a:endParaRPr>
                    </a:p>
                    <a:p>
                      <a:pPr marL="9525">
                        <a:lnSpc>
                          <a:spcPct val="100000"/>
                        </a:lnSpc>
                      </a:pPr>
                      <a:r>
                        <a:rPr dirty="0" sz="450">
                          <a:latin typeface="Times New Roman"/>
                          <a:cs typeface="Times New Roman"/>
                        </a:rPr>
                        <a:t>4</a:t>
                      </a:r>
                      <a:r>
                        <a:rPr dirty="0" sz="450" spc="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450" spc="-50">
                          <a:latin typeface="Times New Roman"/>
                          <a:cs typeface="Times New Roman"/>
                        </a:rPr>
                        <a:t>4</a:t>
                      </a:r>
                      <a:endParaRPr sz="4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29209"/>
                </a:tc>
              </a:tr>
              <a:tr h="26416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endParaRPr sz="450">
                        <a:latin typeface="Times New Roman"/>
                        <a:cs typeface="Times New Roman"/>
                      </a:endParaRPr>
                    </a:p>
                    <a:p>
                      <a:pPr marL="31750">
                        <a:lnSpc>
                          <a:spcPct val="100000"/>
                        </a:lnSpc>
                      </a:pPr>
                      <a:r>
                        <a:rPr dirty="0" sz="450">
                          <a:latin typeface="Times New Roman"/>
                          <a:cs typeface="Times New Roman"/>
                        </a:rPr>
                        <a:t>-</a:t>
                      </a:r>
                      <a:r>
                        <a:rPr dirty="0" sz="450" spc="-20">
                          <a:latin typeface="Times New Roman"/>
                          <a:cs typeface="Times New Roman"/>
                        </a:rPr>
                        <a:t>0.25</a:t>
                      </a:r>
                      <a:endParaRPr sz="4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29209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endParaRPr sz="450">
                        <a:latin typeface="Times New Roman"/>
                        <a:cs typeface="Times New Roman"/>
                      </a:endParaRPr>
                    </a:p>
                    <a:p>
                      <a:pPr marL="9525">
                        <a:lnSpc>
                          <a:spcPct val="100000"/>
                        </a:lnSpc>
                      </a:pPr>
                      <a:r>
                        <a:rPr dirty="0" sz="450" spc="-50">
                          <a:latin typeface="Times New Roman"/>
                          <a:cs typeface="Times New Roman"/>
                        </a:rPr>
                        <a:t>2</a:t>
                      </a:r>
                      <a:endParaRPr sz="4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29209"/>
                </a:tc>
              </a:tr>
              <a:tr h="28384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endParaRPr sz="450">
                        <a:latin typeface="Times New Roman"/>
                        <a:cs typeface="Times New Roman"/>
                      </a:endParaRPr>
                    </a:p>
                    <a:p>
                      <a:pPr marL="31750">
                        <a:lnSpc>
                          <a:spcPct val="100000"/>
                        </a:lnSpc>
                      </a:pPr>
                      <a:r>
                        <a:rPr dirty="0" sz="450">
                          <a:latin typeface="Times New Roman"/>
                          <a:cs typeface="Times New Roman"/>
                        </a:rPr>
                        <a:t>-</a:t>
                      </a:r>
                      <a:r>
                        <a:rPr dirty="0" sz="450" spc="-20">
                          <a:latin typeface="Times New Roman"/>
                          <a:cs typeface="Times New Roman"/>
                        </a:rPr>
                        <a:t>0,50</a:t>
                      </a:r>
                      <a:endParaRPr sz="4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29209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5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490"/>
                        </a:spcBef>
                      </a:pPr>
                      <a:endParaRPr sz="450">
                        <a:latin typeface="Times New Roman"/>
                        <a:cs typeface="Times New Roman"/>
                      </a:endParaRPr>
                    </a:p>
                    <a:p>
                      <a:pPr marL="2095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450">
                          <a:latin typeface="Times New Roman"/>
                          <a:cs typeface="Times New Roman"/>
                        </a:rPr>
                        <a:t>0</a:t>
                      </a:r>
                      <a:r>
                        <a:rPr dirty="0" sz="450" spc="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450" spc="-50">
                          <a:latin typeface="Times New Roman"/>
                          <a:cs typeface="Times New Roman"/>
                        </a:rPr>
                        <a:t>0</a:t>
                      </a:r>
                      <a:endParaRPr sz="4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5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490"/>
                        </a:spcBef>
                      </a:pPr>
                      <a:endParaRPr sz="450">
                        <a:latin typeface="Times New Roman"/>
                        <a:cs typeface="Times New Roman"/>
                      </a:endParaRPr>
                    </a:p>
                    <a:p>
                      <a:pPr algn="ctr" marL="952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450">
                          <a:latin typeface="Times New Roman"/>
                          <a:cs typeface="Times New Roman"/>
                        </a:rPr>
                        <a:t>5</a:t>
                      </a:r>
                      <a:r>
                        <a:rPr dirty="0" sz="450" spc="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450" spc="-50">
                          <a:latin typeface="Times New Roman"/>
                          <a:cs typeface="Times New Roman"/>
                        </a:rPr>
                        <a:t>5</a:t>
                      </a:r>
                      <a:endParaRPr sz="4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5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490"/>
                        </a:spcBef>
                      </a:pPr>
                      <a:endParaRPr sz="450">
                        <a:latin typeface="Times New Roman"/>
                        <a:cs typeface="Times New Roman"/>
                      </a:endParaRPr>
                    </a:p>
                    <a:p>
                      <a:pPr algn="ctr" marR="952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450" spc="-25">
                          <a:latin typeface="Times New Roman"/>
                          <a:cs typeface="Times New Roman"/>
                        </a:rPr>
                        <a:t>10</a:t>
                      </a:r>
                      <a:endParaRPr sz="4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5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490"/>
                        </a:spcBef>
                      </a:pPr>
                      <a:endParaRPr sz="45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450" spc="-25">
                          <a:latin typeface="Times New Roman"/>
                          <a:cs typeface="Times New Roman"/>
                        </a:rPr>
                        <a:t>15</a:t>
                      </a:r>
                      <a:endParaRPr sz="4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5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490"/>
                        </a:spcBef>
                      </a:pPr>
                      <a:endParaRPr sz="450">
                        <a:latin typeface="Times New Roman"/>
                        <a:cs typeface="Times New Roman"/>
                      </a:endParaRPr>
                    </a:p>
                    <a:p>
                      <a:pPr marL="36957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450" spc="-25">
                          <a:latin typeface="Times New Roman"/>
                          <a:cs typeface="Times New Roman"/>
                        </a:rPr>
                        <a:t>20</a:t>
                      </a:r>
                      <a:endParaRPr sz="4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5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45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endParaRPr sz="450">
                        <a:latin typeface="Times New Roman"/>
                        <a:cs typeface="Times New Roman"/>
                      </a:endParaRPr>
                    </a:p>
                    <a:p>
                      <a:pPr marL="210820">
                        <a:lnSpc>
                          <a:spcPts val="450"/>
                        </a:lnSpc>
                      </a:pPr>
                      <a:r>
                        <a:rPr dirty="0" sz="450">
                          <a:latin typeface="Times New Roman"/>
                          <a:cs typeface="Times New Roman"/>
                        </a:rPr>
                        <a:t>[nosotros]</a:t>
                      </a:r>
                      <a:r>
                        <a:rPr dirty="0" sz="450" spc="44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baseline="18518" sz="675" spc="-37">
                          <a:latin typeface="Times New Roman"/>
                          <a:cs typeface="Times New Roman"/>
                        </a:rPr>
                        <a:t>25</a:t>
                      </a:r>
                      <a:endParaRPr baseline="18518" sz="675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endParaRPr sz="450">
                        <a:latin typeface="Times New Roman"/>
                        <a:cs typeface="Times New Roman"/>
                      </a:endParaRPr>
                    </a:p>
                    <a:p>
                      <a:pPr marL="9525">
                        <a:lnSpc>
                          <a:spcPct val="100000"/>
                        </a:lnSpc>
                      </a:pPr>
                      <a:r>
                        <a:rPr dirty="0" sz="450">
                          <a:latin typeface="Times New Roman"/>
                          <a:cs typeface="Times New Roman"/>
                        </a:rPr>
                        <a:t>0</a:t>
                      </a:r>
                      <a:r>
                        <a:rPr dirty="0" sz="450" spc="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450" spc="-50">
                          <a:latin typeface="Times New Roman"/>
                          <a:cs typeface="Times New Roman"/>
                        </a:rPr>
                        <a:t>0</a:t>
                      </a:r>
                      <a:endParaRPr sz="4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29209"/>
                </a:tc>
              </a:tr>
            </a:tbl>
          </a:graphicData>
        </a:graphic>
      </p:graphicFrame>
      <p:sp>
        <p:nvSpPr>
          <p:cNvPr id="23" name="object 23" descr=""/>
          <p:cNvSpPr txBox="1"/>
          <p:nvPr/>
        </p:nvSpPr>
        <p:spPr>
          <a:xfrm>
            <a:off x="3672780" y="9586911"/>
            <a:ext cx="179070" cy="6540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250">
                <a:solidFill>
                  <a:srgbClr val="008000"/>
                </a:solidFill>
                <a:latin typeface="Times New Roman"/>
                <a:cs typeface="Times New Roman"/>
              </a:rPr>
              <a:t>SE</a:t>
            </a:r>
            <a:r>
              <a:rPr dirty="0" sz="250" spc="10">
                <a:solidFill>
                  <a:srgbClr val="008000"/>
                </a:solidFill>
                <a:latin typeface="Times New Roman"/>
                <a:cs typeface="Times New Roman"/>
              </a:rPr>
              <a:t> </a:t>
            </a:r>
            <a:r>
              <a:rPr dirty="0" sz="250" spc="-10">
                <a:solidFill>
                  <a:srgbClr val="008000"/>
                </a:solidFill>
                <a:latin typeface="Times New Roman"/>
                <a:cs typeface="Times New Roman"/>
              </a:rPr>
              <a:t>SENTÓ</a:t>
            </a:r>
            <a:endParaRPr sz="250">
              <a:latin typeface="Times New Roman"/>
              <a:cs typeface="Times New Roman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3705819" y="9421713"/>
            <a:ext cx="49530" cy="6540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250" spc="-50">
                <a:solidFill>
                  <a:srgbClr val="000080"/>
                </a:solidFill>
                <a:latin typeface="Times New Roman"/>
                <a:cs typeface="Times New Roman"/>
              </a:rPr>
              <a:t>Y</a:t>
            </a:r>
            <a:endParaRPr sz="250">
              <a:latin typeface="Times New Roman"/>
              <a:cs typeface="Times New Roman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3633132" y="9494400"/>
            <a:ext cx="45720" cy="6540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250" spc="-50">
                <a:solidFill>
                  <a:srgbClr val="000080"/>
                </a:solidFill>
                <a:latin typeface="Times New Roman"/>
                <a:cs typeface="Times New Roman"/>
              </a:rPr>
              <a:t>Z</a:t>
            </a:r>
            <a:endParaRPr sz="250">
              <a:latin typeface="Times New Roman"/>
              <a:cs typeface="Times New Roman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831370" y="10175016"/>
            <a:ext cx="22987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i="1">
                <a:solidFill>
                  <a:srgbClr val="000080"/>
                </a:solidFill>
                <a:latin typeface="Times New Roman"/>
                <a:cs typeface="Times New Roman"/>
              </a:rPr>
              <a:t>132</a:t>
            </a:r>
            <a:r>
              <a:rPr dirty="0" sz="550" spc="35" i="1">
                <a:solidFill>
                  <a:srgbClr val="000080"/>
                </a:solidFill>
                <a:latin typeface="Times New Roman"/>
                <a:cs typeface="Times New Roman"/>
              </a:rPr>
              <a:t> </a:t>
            </a:r>
            <a:r>
              <a:rPr dirty="0" sz="550" spc="-25" i="1">
                <a:solidFill>
                  <a:srgbClr val="000080"/>
                </a:solidFill>
                <a:latin typeface="Times New Roman"/>
                <a:cs typeface="Times New Roman"/>
              </a:rPr>
              <a:t>kV</a:t>
            </a:r>
            <a:endParaRPr sz="550">
              <a:latin typeface="Times New Roman"/>
              <a:cs typeface="Times New Roman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3011987" y="9586911"/>
            <a:ext cx="179070" cy="6540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250">
                <a:solidFill>
                  <a:srgbClr val="008000"/>
                </a:solidFill>
                <a:latin typeface="Times New Roman"/>
                <a:cs typeface="Times New Roman"/>
              </a:rPr>
              <a:t>SE</a:t>
            </a:r>
            <a:r>
              <a:rPr dirty="0" sz="250" spc="10">
                <a:solidFill>
                  <a:srgbClr val="008000"/>
                </a:solidFill>
                <a:latin typeface="Times New Roman"/>
                <a:cs typeface="Times New Roman"/>
              </a:rPr>
              <a:t> </a:t>
            </a:r>
            <a:r>
              <a:rPr dirty="0" sz="250" spc="-10">
                <a:solidFill>
                  <a:srgbClr val="008000"/>
                </a:solidFill>
                <a:latin typeface="Times New Roman"/>
                <a:cs typeface="Times New Roman"/>
              </a:rPr>
              <a:t>SENTÓ</a:t>
            </a:r>
            <a:endParaRPr sz="250">
              <a:latin typeface="Times New Roman"/>
              <a:cs typeface="Times New Roman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2978947" y="9494400"/>
            <a:ext cx="188595" cy="6540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250">
                <a:solidFill>
                  <a:srgbClr val="000080"/>
                </a:solidFill>
                <a:latin typeface="Times New Roman"/>
                <a:cs typeface="Times New Roman"/>
              </a:rPr>
              <a:t>Y</a:t>
            </a:r>
            <a:r>
              <a:rPr dirty="0" sz="250" spc="390">
                <a:solidFill>
                  <a:srgbClr val="000080"/>
                </a:solidFill>
                <a:latin typeface="Times New Roman"/>
                <a:cs typeface="Times New Roman"/>
              </a:rPr>
              <a:t>  </a:t>
            </a:r>
            <a:r>
              <a:rPr dirty="0" sz="250" spc="-50">
                <a:solidFill>
                  <a:srgbClr val="000080"/>
                </a:solidFill>
                <a:latin typeface="Times New Roman"/>
                <a:cs typeface="Times New Roman"/>
              </a:rPr>
              <a:t>Y</a:t>
            </a:r>
            <a:endParaRPr sz="250">
              <a:latin typeface="Times New Roman"/>
              <a:cs typeface="Times New Roman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4743265" y="9950347"/>
            <a:ext cx="16891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i="1">
                <a:solidFill>
                  <a:srgbClr val="000080"/>
                </a:solidFill>
                <a:latin typeface="Times New Roman"/>
                <a:cs typeface="Times New Roman"/>
              </a:rPr>
              <a:t>5</a:t>
            </a:r>
            <a:r>
              <a:rPr dirty="0" sz="550" spc="15" i="1">
                <a:solidFill>
                  <a:srgbClr val="000080"/>
                </a:solidFill>
                <a:latin typeface="Times New Roman"/>
                <a:cs typeface="Times New Roman"/>
              </a:rPr>
              <a:t> </a:t>
            </a:r>
            <a:r>
              <a:rPr dirty="0" sz="550" spc="-25" i="1">
                <a:solidFill>
                  <a:srgbClr val="000080"/>
                </a:solidFill>
                <a:latin typeface="Times New Roman"/>
                <a:cs typeface="Times New Roman"/>
              </a:rPr>
              <a:t>uH</a:t>
            </a:r>
            <a:endParaRPr sz="550">
              <a:latin typeface="Times New Roman"/>
              <a:cs typeface="Times New Roman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2661767" y="9368849"/>
            <a:ext cx="19939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10" i="1">
                <a:solidFill>
                  <a:srgbClr val="000080"/>
                </a:solidFill>
                <a:latin typeface="Times New Roman"/>
                <a:cs typeface="Times New Roman"/>
              </a:rPr>
              <a:t>Cable</a:t>
            </a:r>
            <a:endParaRPr sz="550">
              <a:latin typeface="Times New Roman"/>
              <a:cs typeface="Times New Roman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2040621" y="9804972"/>
            <a:ext cx="31305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i="1">
                <a:solidFill>
                  <a:srgbClr val="000080"/>
                </a:solidFill>
                <a:latin typeface="Times New Roman"/>
                <a:cs typeface="Times New Roman"/>
              </a:rPr>
              <a:t>132</a:t>
            </a:r>
            <a:r>
              <a:rPr dirty="0" sz="550" spc="25" i="1">
                <a:solidFill>
                  <a:srgbClr val="000080"/>
                </a:solidFill>
                <a:latin typeface="Times New Roman"/>
                <a:cs typeface="Times New Roman"/>
              </a:rPr>
              <a:t> </a:t>
            </a:r>
            <a:r>
              <a:rPr dirty="0" sz="550" i="1">
                <a:solidFill>
                  <a:srgbClr val="000080"/>
                </a:solidFill>
                <a:latin typeface="Times New Roman"/>
                <a:cs typeface="Times New Roman"/>
              </a:rPr>
              <a:t>/</a:t>
            </a:r>
            <a:r>
              <a:rPr dirty="0" sz="550" spc="25" i="1">
                <a:solidFill>
                  <a:srgbClr val="000080"/>
                </a:solidFill>
                <a:latin typeface="Times New Roman"/>
                <a:cs typeface="Times New Roman"/>
              </a:rPr>
              <a:t> </a:t>
            </a:r>
            <a:r>
              <a:rPr dirty="0" sz="550" spc="-20" i="1">
                <a:solidFill>
                  <a:srgbClr val="000080"/>
                </a:solidFill>
                <a:latin typeface="Times New Roman"/>
                <a:cs typeface="Times New Roman"/>
              </a:rPr>
              <a:t>11,3</a:t>
            </a:r>
            <a:endParaRPr sz="550">
              <a:latin typeface="Times New Roman"/>
              <a:cs typeface="Times New Roman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2133132" y="10095721"/>
            <a:ext cx="179070" cy="6540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250">
                <a:solidFill>
                  <a:srgbClr val="008000"/>
                </a:solidFill>
                <a:latin typeface="Times New Roman"/>
                <a:cs typeface="Times New Roman"/>
              </a:rPr>
              <a:t>SE</a:t>
            </a:r>
            <a:r>
              <a:rPr dirty="0" sz="250" spc="10">
                <a:solidFill>
                  <a:srgbClr val="008000"/>
                </a:solidFill>
                <a:latin typeface="Times New Roman"/>
                <a:cs typeface="Times New Roman"/>
              </a:rPr>
              <a:t> </a:t>
            </a:r>
            <a:r>
              <a:rPr dirty="0" sz="250" spc="-10">
                <a:solidFill>
                  <a:srgbClr val="008000"/>
                </a:solidFill>
                <a:latin typeface="Times New Roman"/>
                <a:cs typeface="Times New Roman"/>
              </a:rPr>
              <a:t>SENTÓ</a:t>
            </a:r>
            <a:endParaRPr sz="250">
              <a:latin typeface="Times New Roman"/>
              <a:cs typeface="Times New Roman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2100093" y="10009818"/>
            <a:ext cx="188595" cy="6540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250">
                <a:solidFill>
                  <a:srgbClr val="000080"/>
                </a:solidFill>
                <a:latin typeface="Times New Roman"/>
                <a:cs typeface="Times New Roman"/>
              </a:rPr>
              <a:t>Y</a:t>
            </a:r>
            <a:r>
              <a:rPr dirty="0" sz="250" spc="390">
                <a:solidFill>
                  <a:srgbClr val="000080"/>
                </a:solidFill>
                <a:latin typeface="Times New Roman"/>
                <a:cs typeface="Times New Roman"/>
              </a:rPr>
              <a:t>  </a:t>
            </a:r>
            <a:r>
              <a:rPr dirty="0" sz="250" spc="-50">
                <a:solidFill>
                  <a:srgbClr val="000080"/>
                </a:solidFill>
                <a:latin typeface="Times New Roman"/>
                <a:cs typeface="Times New Roman"/>
              </a:rPr>
              <a:t>Y</a:t>
            </a:r>
            <a:endParaRPr sz="250">
              <a:latin typeface="Times New Roman"/>
              <a:cs typeface="Times New Roman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3851194" y="9395281"/>
            <a:ext cx="54610" cy="730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300" spc="-50" b="1">
                <a:solidFill>
                  <a:srgbClr val="000080"/>
                </a:solidFill>
                <a:latin typeface="Times New Roman"/>
                <a:cs typeface="Times New Roman"/>
              </a:rPr>
              <a:t>V</a:t>
            </a:r>
            <a:endParaRPr sz="300">
              <a:latin typeface="Times New Roman"/>
              <a:cs typeface="Times New Roman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4855599" y="9368849"/>
            <a:ext cx="22542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10" i="1">
                <a:solidFill>
                  <a:srgbClr val="000080"/>
                </a:solidFill>
                <a:latin typeface="Times New Roman"/>
                <a:cs typeface="Times New Roman"/>
              </a:rPr>
              <a:t>0,0265</a:t>
            </a:r>
            <a:endParaRPr sz="550">
              <a:latin typeface="Times New Roman"/>
              <a:cs typeface="Times New Roman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5007582" y="8972374"/>
            <a:ext cx="74295" cy="8128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dirty="0" sz="350" spc="-25" i="1">
                <a:solidFill>
                  <a:srgbClr val="400000"/>
                </a:solidFill>
                <a:latin typeface="Times New Roman"/>
                <a:cs typeface="Times New Roman"/>
              </a:rPr>
              <a:t>UI</a:t>
            </a:r>
            <a:endParaRPr sz="350">
              <a:latin typeface="Times New Roman"/>
              <a:cs typeface="Times New Roman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5417273" y="9045061"/>
            <a:ext cx="109220" cy="8128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dirty="0" sz="350">
                <a:solidFill>
                  <a:srgbClr val="800000"/>
                </a:solidFill>
                <a:latin typeface="Times New Roman"/>
                <a:cs typeface="Times New Roman"/>
              </a:rPr>
              <a:t>U</a:t>
            </a:r>
            <a:r>
              <a:rPr dirty="0" sz="350" spc="10">
                <a:solidFill>
                  <a:srgbClr val="800000"/>
                </a:solidFill>
                <a:latin typeface="Times New Roman"/>
                <a:cs typeface="Times New Roman"/>
              </a:rPr>
              <a:t> </a:t>
            </a:r>
            <a:r>
              <a:rPr dirty="0" sz="350" spc="-25">
                <a:solidFill>
                  <a:srgbClr val="800000"/>
                </a:solidFill>
                <a:latin typeface="Times New Roman"/>
                <a:cs typeface="Times New Roman"/>
              </a:rPr>
              <a:t>(0</a:t>
            </a:r>
            <a:endParaRPr sz="350">
              <a:latin typeface="Times New Roman"/>
              <a:cs typeface="Times New Roman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5417273" y="9150787"/>
            <a:ext cx="41275" cy="8128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dirty="0" sz="350" spc="-50">
                <a:solidFill>
                  <a:srgbClr val="800000"/>
                </a:solidFill>
                <a:latin typeface="Times New Roman"/>
                <a:cs typeface="Times New Roman"/>
              </a:rPr>
              <a:t>)</a:t>
            </a:r>
            <a:endParaRPr sz="350">
              <a:latin typeface="Times New Roman"/>
              <a:cs typeface="Times New Roman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5199212" y="9078100"/>
            <a:ext cx="52069" cy="8128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dirty="0" sz="350" spc="-50">
                <a:solidFill>
                  <a:srgbClr val="800000"/>
                </a:solidFill>
                <a:latin typeface="Times New Roman"/>
                <a:cs typeface="Times New Roman"/>
              </a:rPr>
              <a:t>+</a:t>
            </a:r>
            <a:endParaRPr sz="350">
              <a:latin typeface="Times New Roman"/>
              <a:cs typeface="Times New Roman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1201414" y="10175016"/>
            <a:ext cx="27622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i="1">
                <a:solidFill>
                  <a:srgbClr val="000080"/>
                </a:solidFill>
                <a:latin typeface="Times New Roman"/>
                <a:cs typeface="Times New Roman"/>
              </a:rPr>
              <a:t>22,2</a:t>
            </a:r>
            <a:r>
              <a:rPr dirty="0" sz="550" spc="40" i="1">
                <a:solidFill>
                  <a:srgbClr val="000080"/>
                </a:solidFill>
                <a:latin typeface="Times New Roman"/>
                <a:cs typeface="Times New Roman"/>
              </a:rPr>
              <a:t> </a:t>
            </a:r>
            <a:r>
              <a:rPr dirty="0" sz="550" spc="-25" i="1">
                <a:solidFill>
                  <a:srgbClr val="000080"/>
                </a:solidFill>
                <a:latin typeface="Times New Roman"/>
                <a:cs typeface="Times New Roman"/>
              </a:rPr>
              <a:t>mH</a:t>
            </a:r>
            <a:endParaRPr sz="550">
              <a:latin typeface="Times New Roman"/>
              <a:cs typeface="Times New Roman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5007582" y="10069290"/>
            <a:ext cx="74295" cy="8128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dirty="0" sz="350" spc="-25" i="1">
                <a:solidFill>
                  <a:srgbClr val="400000"/>
                </a:solidFill>
                <a:latin typeface="Times New Roman"/>
                <a:cs typeface="Times New Roman"/>
              </a:rPr>
              <a:t>UI</a:t>
            </a:r>
            <a:endParaRPr sz="350">
              <a:latin typeface="Times New Roman"/>
              <a:cs typeface="Times New Roman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5219036" y="9989994"/>
            <a:ext cx="17716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i="1">
                <a:solidFill>
                  <a:srgbClr val="000080"/>
                </a:solidFill>
                <a:latin typeface="Times New Roman"/>
                <a:cs typeface="Times New Roman"/>
              </a:rPr>
              <a:t>5</a:t>
            </a:r>
            <a:r>
              <a:rPr dirty="0" sz="550" spc="15" i="1">
                <a:solidFill>
                  <a:srgbClr val="000080"/>
                </a:solidFill>
                <a:latin typeface="Times New Roman"/>
                <a:cs typeface="Times New Roman"/>
              </a:rPr>
              <a:t> </a:t>
            </a:r>
            <a:r>
              <a:rPr dirty="0" sz="550" spc="-25" i="1">
                <a:solidFill>
                  <a:srgbClr val="000080"/>
                </a:solidFill>
                <a:latin typeface="Times New Roman"/>
                <a:cs typeface="Times New Roman"/>
              </a:rPr>
              <a:t>mF</a:t>
            </a:r>
            <a:endParaRPr sz="550">
              <a:latin typeface="Times New Roman"/>
              <a:cs typeface="Times New Roman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5417273" y="10141977"/>
            <a:ext cx="109220" cy="8128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dirty="0" sz="350">
                <a:solidFill>
                  <a:srgbClr val="800000"/>
                </a:solidFill>
                <a:latin typeface="Times New Roman"/>
                <a:cs typeface="Times New Roman"/>
              </a:rPr>
              <a:t>U</a:t>
            </a:r>
            <a:r>
              <a:rPr dirty="0" sz="350" spc="10">
                <a:solidFill>
                  <a:srgbClr val="800000"/>
                </a:solidFill>
                <a:latin typeface="Times New Roman"/>
                <a:cs typeface="Times New Roman"/>
              </a:rPr>
              <a:t> </a:t>
            </a:r>
            <a:r>
              <a:rPr dirty="0" sz="350" spc="-25">
                <a:solidFill>
                  <a:srgbClr val="800000"/>
                </a:solidFill>
                <a:latin typeface="Times New Roman"/>
                <a:cs typeface="Times New Roman"/>
              </a:rPr>
              <a:t>(0</a:t>
            </a:r>
            <a:endParaRPr sz="350">
              <a:latin typeface="Times New Roman"/>
              <a:cs typeface="Times New Roman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5417273" y="10254312"/>
            <a:ext cx="41275" cy="8128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dirty="0" sz="350" spc="-50">
                <a:solidFill>
                  <a:srgbClr val="800000"/>
                </a:solidFill>
                <a:latin typeface="Times New Roman"/>
                <a:cs typeface="Times New Roman"/>
              </a:rPr>
              <a:t>)</a:t>
            </a:r>
            <a:endParaRPr sz="350">
              <a:latin typeface="Times New Roman"/>
              <a:cs typeface="Times New Roman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5199212" y="10175016"/>
            <a:ext cx="52069" cy="8128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dirty="0" sz="350" spc="-50">
                <a:solidFill>
                  <a:srgbClr val="800000"/>
                </a:solidFill>
                <a:latin typeface="Times New Roman"/>
                <a:cs typeface="Times New Roman"/>
              </a:rPr>
              <a:t>+</a:t>
            </a:r>
            <a:endParaRPr sz="350">
              <a:latin typeface="Times New Roman"/>
              <a:cs typeface="Times New Roman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1789520" y="9330523"/>
            <a:ext cx="195580" cy="170815"/>
          </a:xfrm>
          <a:prstGeom prst="rect">
            <a:avLst/>
          </a:prstGeom>
        </p:spPr>
        <p:txBody>
          <a:bodyPr wrap="square" lIns="0" tIns="39369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309"/>
              </a:spcBef>
            </a:pPr>
            <a:r>
              <a:rPr dirty="0" sz="300" spc="-10">
                <a:solidFill>
                  <a:srgbClr val="800000"/>
                </a:solidFill>
                <a:latin typeface="Times New Roman"/>
                <a:cs typeface="Times New Roman"/>
              </a:rPr>
              <a:t>MODELO</a:t>
            </a:r>
            <a:endParaRPr sz="300">
              <a:latin typeface="Times New Roman"/>
              <a:cs typeface="Times New Roman"/>
            </a:endParaRPr>
          </a:p>
          <a:p>
            <a:pPr marL="38735">
              <a:lnSpc>
                <a:spcPct val="100000"/>
              </a:lnSpc>
              <a:spcBef>
                <a:spcPts val="210"/>
              </a:spcBef>
            </a:pPr>
            <a:r>
              <a:rPr dirty="0" sz="300" spc="-10">
                <a:latin typeface="Times New Roman"/>
                <a:cs typeface="Times New Roman"/>
              </a:rPr>
              <a:t>Fourier</a:t>
            </a:r>
            <a:endParaRPr sz="300">
              <a:latin typeface="Times New Roman"/>
              <a:cs typeface="Times New Roman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2020798" y="9177219"/>
            <a:ext cx="175260" cy="730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300" spc="-10" b="1">
                <a:solidFill>
                  <a:srgbClr val="000080"/>
                </a:solidFill>
                <a:latin typeface="Times New Roman"/>
                <a:cs typeface="Times New Roman"/>
              </a:rPr>
              <a:t>METRO</a:t>
            </a:r>
            <a:endParaRPr sz="300">
              <a:latin typeface="Times New Roman"/>
              <a:cs typeface="Times New Roman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1921679" y="9956955"/>
            <a:ext cx="71755" cy="8128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dirty="0" sz="350" spc="-25">
                <a:solidFill>
                  <a:srgbClr val="000080"/>
                </a:solidFill>
                <a:latin typeface="Times New Roman"/>
                <a:cs typeface="Times New Roman"/>
              </a:rPr>
              <a:t>yo</a:t>
            </a:r>
            <a:endParaRPr sz="350">
              <a:latin typeface="Times New Roman"/>
              <a:cs typeface="Times New Roman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1782912" y="9626558"/>
            <a:ext cx="17081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25" i="1">
                <a:latin typeface="Times New Roman"/>
                <a:cs typeface="Times New Roman"/>
              </a:rPr>
              <a:t>UNA</a:t>
            </a:r>
            <a:endParaRPr sz="550">
              <a:latin typeface="Times New Roman"/>
              <a:cs typeface="Times New Roman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2879828" y="9925237"/>
            <a:ext cx="497840" cy="3625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34000"/>
              </a:lnSpc>
              <a:spcBef>
                <a:spcPts val="95"/>
              </a:spcBef>
            </a:pPr>
            <a:r>
              <a:rPr dirty="0" sz="550" spc="-10">
                <a:latin typeface="Times New Roman"/>
                <a:cs typeface="Times New Roman"/>
              </a:rPr>
              <a:t>Regulación</a:t>
            </a:r>
            <a:r>
              <a:rPr dirty="0" sz="550" spc="500">
                <a:latin typeface="Times New Roman"/>
                <a:cs typeface="Times New Roman"/>
              </a:rPr>
              <a:t> </a:t>
            </a:r>
            <a:r>
              <a:rPr dirty="0" sz="550" spc="-10">
                <a:latin typeface="Times New Roman"/>
                <a:cs typeface="Times New Roman"/>
              </a:rPr>
              <a:t>transformadores</a:t>
            </a:r>
            <a:endParaRPr sz="5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225"/>
              </a:spcBef>
            </a:pPr>
            <a:r>
              <a:rPr dirty="0" sz="550">
                <a:latin typeface="Times New Roman"/>
                <a:cs typeface="Times New Roman"/>
              </a:rPr>
              <a:t>11.3</a:t>
            </a:r>
            <a:r>
              <a:rPr dirty="0" sz="550" spc="25">
                <a:latin typeface="Times New Roman"/>
                <a:cs typeface="Times New Roman"/>
              </a:rPr>
              <a:t> </a:t>
            </a:r>
            <a:r>
              <a:rPr dirty="0" sz="550">
                <a:latin typeface="Times New Roman"/>
                <a:cs typeface="Times New Roman"/>
              </a:rPr>
              <a:t>/</a:t>
            </a:r>
            <a:r>
              <a:rPr dirty="0" sz="550" spc="25">
                <a:latin typeface="Times New Roman"/>
                <a:cs typeface="Times New Roman"/>
              </a:rPr>
              <a:t> </a:t>
            </a:r>
            <a:r>
              <a:rPr dirty="0" sz="550">
                <a:latin typeface="Times New Roman"/>
                <a:cs typeface="Times New Roman"/>
              </a:rPr>
              <a:t>10.6</a:t>
            </a:r>
            <a:r>
              <a:rPr dirty="0" sz="550" spc="25">
                <a:latin typeface="Times New Roman"/>
                <a:cs typeface="Times New Roman"/>
              </a:rPr>
              <a:t> </a:t>
            </a:r>
            <a:r>
              <a:rPr dirty="0" sz="550" spc="-25">
                <a:latin typeface="Times New Roman"/>
                <a:cs typeface="Times New Roman"/>
              </a:rPr>
              <a:t>kV</a:t>
            </a:r>
            <a:endParaRPr sz="550">
              <a:latin typeface="Times New Roman"/>
              <a:cs typeface="Times New Roman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4234454" y="9753431"/>
            <a:ext cx="247650" cy="236854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26099"/>
              </a:lnSpc>
              <a:spcBef>
                <a:spcPts val="95"/>
              </a:spcBef>
            </a:pPr>
            <a:r>
              <a:rPr dirty="0" sz="550" spc="-10">
                <a:latin typeface="Times New Roman"/>
                <a:cs typeface="Times New Roman"/>
              </a:rPr>
              <a:t>Diodo</a:t>
            </a:r>
            <a:r>
              <a:rPr dirty="0" sz="550" spc="500">
                <a:latin typeface="Times New Roman"/>
                <a:cs typeface="Times New Roman"/>
              </a:rPr>
              <a:t> </a:t>
            </a:r>
            <a:r>
              <a:rPr dirty="0" sz="550" spc="-10">
                <a:latin typeface="Times New Roman"/>
                <a:cs typeface="Times New Roman"/>
              </a:rPr>
              <a:t>puentes</a:t>
            </a:r>
            <a:endParaRPr sz="550">
              <a:latin typeface="Times New Roman"/>
              <a:cs typeface="Times New Roman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3613308" y="9826118"/>
            <a:ext cx="497840" cy="44195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26099"/>
              </a:lnSpc>
              <a:spcBef>
                <a:spcPts val="95"/>
              </a:spcBef>
            </a:pPr>
            <a:r>
              <a:rPr dirty="0" sz="550" spc="-10">
                <a:latin typeface="Times New Roman"/>
                <a:cs typeface="Times New Roman"/>
              </a:rPr>
              <a:t>Zigzag</a:t>
            </a:r>
            <a:r>
              <a:rPr dirty="0" sz="550" spc="500">
                <a:latin typeface="Times New Roman"/>
                <a:cs typeface="Times New Roman"/>
              </a:rPr>
              <a:t> </a:t>
            </a:r>
            <a:r>
              <a:rPr dirty="0" sz="550" spc="-10">
                <a:latin typeface="Times New Roman"/>
                <a:cs typeface="Times New Roman"/>
              </a:rPr>
              <a:t>transformadores</a:t>
            </a:r>
            <a:r>
              <a:rPr dirty="0" sz="550" spc="500">
                <a:latin typeface="Times New Roman"/>
                <a:cs typeface="Times New Roman"/>
              </a:rPr>
              <a:t> </a:t>
            </a:r>
            <a:r>
              <a:rPr dirty="0" sz="550" spc="-10">
                <a:latin typeface="Times New Roman"/>
                <a:cs typeface="Times New Roman"/>
              </a:rPr>
              <a:t>ZN0d11y0</a:t>
            </a:r>
            <a:endParaRPr sz="5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Times New Roman"/>
                <a:cs typeface="Times New Roman"/>
              </a:rPr>
              <a:t>10.7</a:t>
            </a:r>
            <a:r>
              <a:rPr dirty="0" sz="550" spc="35">
                <a:latin typeface="Times New Roman"/>
                <a:cs typeface="Times New Roman"/>
              </a:rPr>
              <a:t> </a:t>
            </a:r>
            <a:r>
              <a:rPr dirty="0" sz="550">
                <a:latin typeface="Times New Roman"/>
                <a:cs typeface="Times New Roman"/>
              </a:rPr>
              <a:t>/</a:t>
            </a:r>
            <a:r>
              <a:rPr dirty="0" sz="550" spc="35">
                <a:latin typeface="Times New Roman"/>
                <a:cs typeface="Times New Roman"/>
              </a:rPr>
              <a:t> </a:t>
            </a:r>
            <a:r>
              <a:rPr dirty="0" sz="550">
                <a:latin typeface="Times New Roman"/>
                <a:cs typeface="Times New Roman"/>
              </a:rPr>
              <a:t>0.693</a:t>
            </a:r>
            <a:r>
              <a:rPr dirty="0" sz="550" spc="40">
                <a:latin typeface="Times New Roman"/>
                <a:cs typeface="Times New Roman"/>
              </a:rPr>
              <a:t> </a:t>
            </a:r>
            <a:r>
              <a:rPr dirty="0" sz="550" spc="-25">
                <a:latin typeface="Times New Roman"/>
                <a:cs typeface="Times New Roman"/>
              </a:rPr>
              <a:t>kV</a:t>
            </a:r>
            <a:endParaRPr sz="55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7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935015" y="165100"/>
            <a:ext cx="5226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5" name="object 5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488"/>
                  </a:lnTo>
                  <a:lnTo>
                    <a:pt x="142755" y="98488"/>
                  </a:lnTo>
                  <a:lnTo>
                    <a:pt x="136180" y="99796"/>
                  </a:lnTo>
                  <a:lnTo>
                    <a:pt x="104587" y="123991"/>
                  </a:lnTo>
                  <a:lnTo>
                    <a:pt x="98048" y="143195"/>
                  </a:lnTo>
                  <a:lnTo>
                    <a:pt x="98048" y="569274"/>
                  </a:lnTo>
                  <a:lnTo>
                    <a:pt x="117977" y="603718"/>
                  </a:lnTo>
                  <a:lnTo>
                    <a:pt x="142755" y="613981"/>
                  </a:lnTo>
                  <a:lnTo>
                    <a:pt x="1886711" y="613981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3981"/>
                  </a:moveTo>
                  <a:lnTo>
                    <a:pt x="1744971" y="613981"/>
                  </a:lnTo>
                  <a:lnTo>
                    <a:pt x="1751545" y="612673"/>
                  </a:lnTo>
                  <a:lnTo>
                    <a:pt x="1764174" y="607442"/>
                  </a:lnTo>
                  <a:lnTo>
                    <a:pt x="1788370" y="575849"/>
                  </a:lnTo>
                  <a:lnTo>
                    <a:pt x="1789678" y="569274"/>
                  </a:lnTo>
                  <a:lnTo>
                    <a:pt x="1789678" y="143195"/>
                  </a:lnTo>
                  <a:lnTo>
                    <a:pt x="1769748" y="108751"/>
                  </a:lnTo>
                  <a:lnTo>
                    <a:pt x="1744971" y="98488"/>
                  </a:lnTo>
                  <a:lnTo>
                    <a:pt x="1886711" y="98488"/>
                  </a:lnTo>
                  <a:lnTo>
                    <a:pt x="1886711" y="613981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932176" y="500374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5453" y="528634"/>
                  </a:moveTo>
                  <a:lnTo>
                    <a:pt x="49392" y="528634"/>
                  </a:lnTo>
                  <a:lnTo>
                    <a:pt x="45954" y="528237"/>
                  </a:lnTo>
                  <a:lnTo>
                    <a:pt x="39145" y="526784"/>
                  </a:lnTo>
                  <a:lnTo>
                    <a:pt x="35839" y="525726"/>
                  </a:lnTo>
                  <a:lnTo>
                    <a:pt x="32633" y="524273"/>
                  </a:lnTo>
                  <a:lnTo>
                    <a:pt x="29426" y="523083"/>
                  </a:lnTo>
                  <a:lnTo>
                    <a:pt x="26379" y="521431"/>
                  </a:lnTo>
                  <a:lnTo>
                    <a:pt x="23493" y="519317"/>
                  </a:lnTo>
                  <a:lnTo>
                    <a:pt x="20607" y="517466"/>
                  </a:lnTo>
                  <a:lnTo>
                    <a:pt x="338" y="482577"/>
                  </a:lnTo>
                  <a:lnTo>
                    <a:pt x="0" y="479273"/>
                  </a:lnTo>
                  <a:lnTo>
                    <a:pt x="0" y="475770"/>
                  </a:lnTo>
                  <a:lnTo>
                    <a:pt x="0" y="49361"/>
                  </a:lnTo>
                  <a:lnTo>
                    <a:pt x="17937" y="13017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775"/>
                  </a:lnTo>
                  <a:lnTo>
                    <a:pt x="1704845" y="49361"/>
                  </a:lnTo>
                  <a:lnTo>
                    <a:pt x="1704845" y="479273"/>
                  </a:lnTo>
                  <a:lnTo>
                    <a:pt x="1686907" y="515418"/>
                  </a:lnTo>
                  <a:lnTo>
                    <a:pt x="1681351" y="519317"/>
                  </a:lnTo>
                  <a:lnTo>
                    <a:pt x="1678465" y="521431"/>
                  </a:lnTo>
                  <a:lnTo>
                    <a:pt x="1675418" y="523083"/>
                  </a:lnTo>
                  <a:lnTo>
                    <a:pt x="1672211" y="524273"/>
                  </a:lnTo>
                  <a:lnTo>
                    <a:pt x="1669005" y="525726"/>
                  </a:lnTo>
                  <a:lnTo>
                    <a:pt x="1665699" y="526784"/>
                  </a:lnTo>
                  <a:lnTo>
                    <a:pt x="1662295" y="527378"/>
                  </a:lnTo>
                  <a:lnTo>
                    <a:pt x="1658890" y="528237"/>
                  </a:lnTo>
                  <a:lnTo>
                    <a:pt x="1655453" y="52863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171"/>
              <a:ext cx="145374" cy="145374"/>
            </a:xfrm>
            <a:prstGeom prst="rect">
              <a:avLst/>
            </a:prstGeom>
          </p:spPr>
        </p:pic>
      </p:grpSp>
      <p:sp>
        <p:nvSpPr>
          <p:cNvPr id="8" name="object 8" descr=""/>
          <p:cNvSpPr txBox="1"/>
          <p:nvPr/>
        </p:nvSpPr>
        <p:spPr>
          <a:xfrm>
            <a:off x="831370" y="1412803"/>
            <a:ext cx="1841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214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4697009" y="1439235"/>
            <a:ext cx="65786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Times New Roman"/>
                <a:cs typeface="Times New Roman"/>
              </a:rPr>
              <a:t>ATPDraw</a:t>
            </a:r>
            <a:r>
              <a:rPr dirty="0" sz="550" spc="30">
                <a:latin typeface="Times New Roman"/>
                <a:cs typeface="Times New Roman"/>
              </a:rPr>
              <a:t> </a:t>
            </a:r>
            <a:r>
              <a:rPr dirty="0" sz="550">
                <a:latin typeface="Times New Roman"/>
                <a:cs typeface="Times New Roman"/>
              </a:rPr>
              <a:t>versión</a:t>
            </a:r>
            <a:r>
              <a:rPr dirty="0" sz="550" spc="30">
                <a:latin typeface="Times New Roman"/>
                <a:cs typeface="Times New Roman"/>
              </a:rPr>
              <a:t> </a:t>
            </a:r>
            <a:r>
              <a:rPr dirty="0" sz="550" spc="-25">
                <a:latin typeface="Times New Roman"/>
                <a:cs typeface="Times New Roman"/>
              </a:rPr>
              <a:t>5.6</a:t>
            </a:r>
            <a:endParaRPr sz="55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3672780" y="718971"/>
            <a:ext cx="179070" cy="6540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250">
                <a:solidFill>
                  <a:srgbClr val="008000"/>
                </a:solidFill>
                <a:latin typeface="Times New Roman"/>
                <a:cs typeface="Times New Roman"/>
              </a:rPr>
              <a:t>SE</a:t>
            </a:r>
            <a:r>
              <a:rPr dirty="0" sz="250" spc="10">
                <a:solidFill>
                  <a:srgbClr val="008000"/>
                </a:solidFill>
                <a:latin typeface="Times New Roman"/>
                <a:cs typeface="Times New Roman"/>
              </a:rPr>
              <a:t> </a:t>
            </a:r>
            <a:r>
              <a:rPr dirty="0" sz="250" spc="-10">
                <a:solidFill>
                  <a:srgbClr val="008000"/>
                </a:solidFill>
                <a:latin typeface="Times New Roman"/>
                <a:cs typeface="Times New Roman"/>
              </a:rPr>
              <a:t>SENTÓ</a:t>
            </a:r>
            <a:endParaRPr sz="25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3705819" y="553772"/>
            <a:ext cx="49530" cy="6540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250" spc="-50">
                <a:solidFill>
                  <a:srgbClr val="000080"/>
                </a:solidFill>
                <a:latin typeface="Times New Roman"/>
                <a:cs typeface="Times New Roman"/>
              </a:rPr>
              <a:t>Y</a:t>
            </a:r>
            <a:endParaRPr sz="250">
              <a:latin typeface="Times New Roman"/>
              <a:cs typeface="Times New Roman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3633132" y="626460"/>
            <a:ext cx="45720" cy="6540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250" spc="-50">
                <a:solidFill>
                  <a:srgbClr val="000080"/>
                </a:solidFill>
                <a:latin typeface="Times New Roman"/>
                <a:cs typeface="Times New Roman"/>
              </a:rPr>
              <a:t>Z</a:t>
            </a:r>
            <a:endParaRPr sz="250">
              <a:latin typeface="Times New Roman"/>
              <a:cs typeface="Times New Roman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3011987" y="718971"/>
            <a:ext cx="179070" cy="6540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250">
                <a:solidFill>
                  <a:srgbClr val="008000"/>
                </a:solidFill>
                <a:latin typeface="Times New Roman"/>
                <a:cs typeface="Times New Roman"/>
              </a:rPr>
              <a:t>SE</a:t>
            </a:r>
            <a:r>
              <a:rPr dirty="0" sz="250" spc="10">
                <a:solidFill>
                  <a:srgbClr val="008000"/>
                </a:solidFill>
                <a:latin typeface="Times New Roman"/>
                <a:cs typeface="Times New Roman"/>
              </a:rPr>
              <a:t> </a:t>
            </a:r>
            <a:r>
              <a:rPr dirty="0" sz="250" spc="-10">
                <a:solidFill>
                  <a:srgbClr val="008000"/>
                </a:solidFill>
                <a:latin typeface="Times New Roman"/>
                <a:cs typeface="Times New Roman"/>
              </a:rPr>
              <a:t>SENTÓ</a:t>
            </a:r>
            <a:endParaRPr sz="250">
              <a:latin typeface="Times New Roman"/>
              <a:cs typeface="Times New Roman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2978947" y="626460"/>
            <a:ext cx="188595" cy="6540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250">
                <a:solidFill>
                  <a:srgbClr val="000080"/>
                </a:solidFill>
                <a:latin typeface="Times New Roman"/>
                <a:cs typeface="Times New Roman"/>
              </a:rPr>
              <a:t>Y</a:t>
            </a:r>
            <a:r>
              <a:rPr dirty="0" sz="250" spc="390">
                <a:solidFill>
                  <a:srgbClr val="000080"/>
                </a:solidFill>
                <a:latin typeface="Times New Roman"/>
                <a:cs typeface="Times New Roman"/>
              </a:rPr>
              <a:t>  </a:t>
            </a:r>
            <a:r>
              <a:rPr dirty="0" sz="250" spc="-50">
                <a:solidFill>
                  <a:srgbClr val="000080"/>
                </a:solidFill>
                <a:latin typeface="Times New Roman"/>
                <a:cs typeface="Times New Roman"/>
              </a:rPr>
              <a:t>Y</a:t>
            </a:r>
            <a:endParaRPr sz="250">
              <a:latin typeface="Times New Roman"/>
              <a:cs typeface="Times New Roman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2661767" y="500909"/>
            <a:ext cx="19939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10" i="1">
                <a:solidFill>
                  <a:srgbClr val="000080"/>
                </a:solidFill>
                <a:latin typeface="Times New Roman"/>
                <a:cs typeface="Times New Roman"/>
              </a:rPr>
              <a:t>Cable</a:t>
            </a:r>
            <a:endParaRPr sz="550">
              <a:latin typeface="Times New Roman"/>
              <a:cs typeface="Times New Roman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4855599" y="500909"/>
            <a:ext cx="22542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10" i="1">
                <a:solidFill>
                  <a:srgbClr val="000080"/>
                </a:solidFill>
                <a:latin typeface="Times New Roman"/>
                <a:cs typeface="Times New Roman"/>
              </a:rPr>
              <a:t>0,0265</a:t>
            </a:r>
            <a:endParaRPr sz="550">
              <a:latin typeface="Times New Roman"/>
              <a:cs typeface="Times New Roman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3851194" y="527341"/>
            <a:ext cx="54610" cy="730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300" spc="-50" b="1">
                <a:solidFill>
                  <a:srgbClr val="000080"/>
                </a:solidFill>
                <a:latin typeface="Times New Roman"/>
                <a:cs typeface="Times New Roman"/>
              </a:rPr>
              <a:t>V</a:t>
            </a:r>
            <a:endParaRPr sz="300">
              <a:latin typeface="Times New Roman"/>
              <a:cs typeface="Times New Roman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2100093" y="758949"/>
            <a:ext cx="2136775" cy="370205"/>
          </a:xfrm>
          <a:prstGeom prst="rect">
            <a:avLst/>
          </a:prstGeom>
        </p:spPr>
        <p:txBody>
          <a:bodyPr wrap="square" lIns="0" tIns="67945" rIns="0" bIns="0" rtlCol="0" vert="horz">
            <a:spAutoFit/>
          </a:bodyPr>
          <a:lstStyle/>
          <a:p>
            <a:pPr algn="r" marR="192405">
              <a:lnSpc>
                <a:spcPct val="100000"/>
              </a:lnSpc>
              <a:spcBef>
                <a:spcPts val="535"/>
              </a:spcBef>
            </a:pPr>
            <a:r>
              <a:rPr dirty="0" sz="600" spc="-10">
                <a:latin typeface="Arial MT"/>
                <a:cs typeface="Arial MT"/>
              </a:rPr>
              <a:t>Traduciendo...</a:t>
            </a:r>
            <a:endParaRPr sz="600">
              <a:latin typeface="Arial MT"/>
              <a:cs typeface="Arial MT"/>
            </a:endParaRPr>
          </a:p>
          <a:p>
            <a:pPr marL="12700">
              <a:lnSpc>
                <a:spcPct val="100000"/>
              </a:lnSpc>
              <a:spcBef>
                <a:spcPts val="590"/>
              </a:spcBef>
            </a:pPr>
            <a:r>
              <a:rPr dirty="0" sz="800" spc="10">
                <a:latin typeface="Times New Roman"/>
                <a:cs typeface="Times New Roman"/>
              </a:rPr>
              <a:t>Fig.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6.10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-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Ejemplo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circuito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(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Courier New"/>
                <a:cs typeface="Courier New"/>
              </a:rPr>
              <a:t>Exa_14.acp</a:t>
            </a:r>
            <a:r>
              <a:rPr dirty="0" sz="800" spc="-250">
                <a:latin typeface="Courier New"/>
                <a:cs typeface="Courier New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).</a:t>
            </a:r>
            <a:endParaRPr sz="800">
              <a:latin typeface="Times New Roman"/>
              <a:cs typeface="Times New Roman"/>
            </a:endParaRPr>
          </a:p>
        </p:txBody>
      </p:sp>
      <p:grpSp>
        <p:nvGrpSpPr>
          <p:cNvPr id="19" name="object 19" descr=""/>
          <p:cNvGrpSpPr/>
          <p:nvPr/>
        </p:nvGrpSpPr>
        <p:grpSpPr>
          <a:xfrm>
            <a:off x="368299" y="2020198"/>
            <a:ext cx="502284" cy="13335"/>
            <a:chOff x="368299" y="2020198"/>
            <a:chExt cx="502284" cy="13335"/>
          </a:xfrm>
        </p:grpSpPr>
        <p:sp>
          <p:nvSpPr>
            <p:cNvPr id="20" name="object 20" descr=""/>
            <p:cNvSpPr/>
            <p:nvPr/>
          </p:nvSpPr>
          <p:spPr>
            <a:xfrm>
              <a:off x="368299" y="2020198"/>
              <a:ext cx="502284" cy="6985"/>
            </a:xfrm>
            <a:custGeom>
              <a:avLst/>
              <a:gdLst/>
              <a:ahLst/>
              <a:cxnLst/>
              <a:rect l="l" t="t" r="r" b="b"/>
              <a:pathLst>
                <a:path w="502284" h="6985">
                  <a:moveTo>
                    <a:pt x="502202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502202" y="0"/>
                  </a:lnTo>
                  <a:lnTo>
                    <a:pt x="502202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 descr=""/>
            <p:cNvSpPr/>
            <p:nvPr/>
          </p:nvSpPr>
          <p:spPr>
            <a:xfrm>
              <a:off x="368287" y="2020200"/>
              <a:ext cx="502284" cy="13335"/>
            </a:xfrm>
            <a:custGeom>
              <a:avLst/>
              <a:gdLst/>
              <a:ahLst/>
              <a:cxnLst/>
              <a:rect l="l" t="t" r="r" b="b"/>
              <a:pathLst>
                <a:path w="502284" h="13335">
                  <a:moveTo>
                    <a:pt x="502208" y="0"/>
                  </a:moveTo>
                  <a:lnTo>
                    <a:pt x="495604" y="6604"/>
                  </a:lnTo>
                  <a:lnTo>
                    <a:pt x="0" y="6604"/>
                  </a:lnTo>
                  <a:lnTo>
                    <a:pt x="0" y="13208"/>
                  </a:lnTo>
                  <a:lnTo>
                    <a:pt x="495604" y="13208"/>
                  </a:lnTo>
                  <a:lnTo>
                    <a:pt x="502208" y="13208"/>
                  </a:lnTo>
                  <a:lnTo>
                    <a:pt x="502208" y="6604"/>
                  </a:lnTo>
                  <a:lnTo>
                    <a:pt x="502208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 descr=""/>
            <p:cNvSpPr/>
            <p:nvPr/>
          </p:nvSpPr>
          <p:spPr>
            <a:xfrm>
              <a:off x="368299" y="2020198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3" name="object 23" descr=""/>
          <p:cNvSpPr txBox="1"/>
          <p:nvPr/>
        </p:nvSpPr>
        <p:spPr>
          <a:xfrm>
            <a:off x="379553" y="2080204"/>
            <a:ext cx="48450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Page</a:t>
            </a:r>
            <a:r>
              <a:rPr dirty="0" sz="800" spc="6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215</a:t>
            </a:r>
            <a:endParaRPr sz="800">
              <a:latin typeface="Arial"/>
              <a:cs typeface="Arial"/>
            </a:endParaRPr>
          </a:p>
        </p:txBody>
      </p:sp>
      <p:sp>
        <p:nvSpPr>
          <p:cNvPr id="29" name="object 29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30" name="object 30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167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24" name="object 24" descr=""/>
          <p:cNvSpPr txBox="1"/>
          <p:nvPr/>
        </p:nvSpPr>
        <p:spPr>
          <a:xfrm>
            <a:off x="1089080" y="2252010"/>
            <a:ext cx="5289550" cy="991869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algn="r" marR="6985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de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aplicación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2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6500"/>
              </a:lnSpc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puente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diodos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comprime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grupo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figura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6.11.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Tenga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cuenta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necesidad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para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resistencias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pequeñas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(1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μΩ)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para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desacoplar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los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diodos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y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agregar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circuitos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amortiguadores.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Los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datos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R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y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para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seis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amortiguadores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agregan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grupo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parámetros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Externos,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aparecerán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parámetros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comprimido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crea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icono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mapa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bits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puente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diodos.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1089080" y="9785050"/>
            <a:ext cx="65786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Times New Roman"/>
                <a:cs typeface="Times New Roman"/>
              </a:rPr>
              <a:t>ATPDraw</a:t>
            </a:r>
            <a:r>
              <a:rPr dirty="0" sz="550" spc="30">
                <a:latin typeface="Times New Roman"/>
                <a:cs typeface="Times New Roman"/>
              </a:rPr>
              <a:t> </a:t>
            </a:r>
            <a:r>
              <a:rPr dirty="0" sz="550">
                <a:latin typeface="Times New Roman"/>
                <a:cs typeface="Times New Roman"/>
              </a:rPr>
              <a:t>versión</a:t>
            </a:r>
            <a:r>
              <a:rPr dirty="0" sz="550" spc="30">
                <a:latin typeface="Times New Roman"/>
                <a:cs typeface="Times New Roman"/>
              </a:rPr>
              <a:t> </a:t>
            </a:r>
            <a:r>
              <a:rPr dirty="0" sz="550" spc="-25">
                <a:latin typeface="Times New Roman"/>
                <a:cs typeface="Times New Roman"/>
              </a:rPr>
              <a:t>5.6</a:t>
            </a:r>
            <a:endParaRPr sz="550">
              <a:latin typeface="Times New Roman"/>
              <a:cs typeface="Times New Roman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5595687" y="9758618"/>
            <a:ext cx="1841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215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2351194" y="5549367"/>
            <a:ext cx="221551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6.11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Comprima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puente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diodos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trifásico.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1089080" y="8411922"/>
            <a:ext cx="5544820" cy="1122680"/>
          </a:xfrm>
          <a:prstGeom prst="rect">
            <a:avLst/>
          </a:prstGeom>
        </p:spPr>
        <p:txBody>
          <a:bodyPr wrap="square" lIns="0" tIns="88265" rIns="0" bIns="0" rtlCol="0" vert="horz">
            <a:spAutoFit/>
          </a:bodyPr>
          <a:lstStyle/>
          <a:p>
            <a:pPr marL="845185">
              <a:lnSpc>
                <a:spcPct val="100000"/>
              </a:lnSpc>
              <a:spcBef>
                <a:spcPts val="695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6.12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grupo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comprimido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ACDC.</a:t>
            </a:r>
            <a:endParaRPr sz="800">
              <a:latin typeface="Times New Roman"/>
              <a:cs typeface="Times New Roman"/>
            </a:endParaRPr>
          </a:p>
          <a:p>
            <a:pPr marL="12700" marR="327025">
              <a:lnSpc>
                <a:spcPct val="119200"/>
              </a:lnSpc>
              <a:spcBef>
                <a:spcPts val="415"/>
              </a:spcBef>
            </a:pPr>
            <a:r>
              <a:rPr dirty="0" sz="800" spc="10">
                <a:latin typeface="Times New Roman"/>
                <a:cs typeface="Times New Roman"/>
              </a:rPr>
              <a:t>La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unidad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clave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para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producir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el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sistema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24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pulsos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son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los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dos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transformadores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alimentación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que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cambian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fase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15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grados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acoplamiento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Δ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secundario.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logra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utilizando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Componente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transformable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saturable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acoplamiento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zigzag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devanado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primario.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entrada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transformador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superior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figura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6.12.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transformador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saturable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requiere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directo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 spc="10">
                <a:latin typeface="Times New Roman"/>
                <a:cs typeface="Times New Roman"/>
              </a:rPr>
              <a:t>ingreso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cantidades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eléctricas,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por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lo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que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requiere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el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recálculo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los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datos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del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Informe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prueba.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Los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transformadores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tenían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siguientes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informe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prueba:</a:t>
            </a:r>
            <a:endParaRPr sz="8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7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935015" y="165100"/>
            <a:ext cx="5226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5" name="object 5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678"/>
                  </a:lnTo>
                  <a:lnTo>
                    <a:pt x="142755" y="98678"/>
                  </a:lnTo>
                  <a:lnTo>
                    <a:pt x="136180" y="99986"/>
                  </a:lnTo>
                  <a:lnTo>
                    <a:pt x="104587" y="124182"/>
                  </a:lnTo>
                  <a:lnTo>
                    <a:pt x="98048" y="143385"/>
                  </a:lnTo>
                  <a:lnTo>
                    <a:pt x="98048" y="569274"/>
                  </a:lnTo>
                  <a:lnTo>
                    <a:pt x="117977" y="603718"/>
                  </a:lnTo>
                  <a:lnTo>
                    <a:pt x="142755" y="613981"/>
                  </a:lnTo>
                  <a:lnTo>
                    <a:pt x="1886711" y="613981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3981"/>
                  </a:moveTo>
                  <a:lnTo>
                    <a:pt x="1744971" y="613981"/>
                  </a:lnTo>
                  <a:lnTo>
                    <a:pt x="1751545" y="612673"/>
                  </a:lnTo>
                  <a:lnTo>
                    <a:pt x="1764174" y="607442"/>
                  </a:lnTo>
                  <a:lnTo>
                    <a:pt x="1788370" y="575849"/>
                  </a:lnTo>
                  <a:lnTo>
                    <a:pt x="1789678" y="569274"/>
                  </a:lnTo>
                  <a:lnTo>
                    <a:pt x="1789678" y="143385"/>
                  </a:lnTo>
                  <a:lnTo>
                    <a:pt x="1769748" y="108942"/>
                  </a:lnTo>
                  <a:lnTo>
                    <a:pt x="1744971" y="98678"/>
                  </a:lnTo>
                  <a:lnTo>
                    <a:pt x="1886711" y="98678"/>
                  </a:lnTo>
                  <a:lnTo>
                    <a:pt x="1886711" y="613981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932176" y="500458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1982" y="528634"/>
                  </a:moveTo>
                  <a:lnTo>
                    <a:pt x="52863" y="528634"/>
                  </a:lnTo>
                  <a:lnTo>
                    <a:pt x="49392" y="528436"/>
                  </a:lnTo>
                  <a:lnTo>
                    <a:pt x="13028" y="510462"/>
                  </a:lnTo>
                  <a:lnTo>
                    <a:pt x="0" y="479074"/>
                  </a:lnTo>
                  <a:lnTo>
                    <a:pt x="0" y="475770"/>
                  </a:lnTo>
                  <a:lnTo>
                    <a:pt x="0" y="49361"/>
                  </a:lnTo>
                  <a:lnTo>
                    <a:pt x="17937" y="12819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775"/>
                  </a:lnTo>
                  <a:lnTo>
                    <a:pt x="1704845" y="49361"/>
                  </a:lnTo>
                  <a:lnTo>
                    <a:pt x="1704845" y="479074"/>
                  </a:lnTo>
                  <a:lnTo>
                    <a:pt x="1686907" y="515418"/>
                  </a:lnTo>
                  <a:lnTo>
                    <a:pt x="1655453" y="528436"/>
                  </a:lnTo>
                  <a:lnTo>
                    <a:pt x="1651982" y="52863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171"/>
              <a:ext cx="145374" cy="145374"/>
            </a:xfrm>
            <a:prstGeom prst="rect">
              <a:avLst/>
            </a:prstGeom>
          </p:spPr>
        </p:pic>
      </p:grpSp>
      <p:sp>
        <p:nvSpPr>
          <p:cNvPr id="8" name="object 8" descr=""/>
          <p:cNvSpPr txBox="1"/>
          <p:nvPr/>
        </p:nvSpPr>
        <p:spPr>
          <a:xfrm>
            <a:off x="3519868" y="564429"/>
            <a:ext cx="1907539" cy="368300"/>
          </a:xfrm>
          <a:prstGeom prst="rect">
            <a:avLst/>
          </a:prstGeom>
        </p:spPr>
        <p:txBody>
          <a:bodyPr wrap="square" lIns="0" tIns="85090" rIns="0" bIns="0" rtlCol="0" vert="horz">
            <a:spAutoFit/>
          </a:bodyPr>
          <a:lstStyle/>
          <a:p>
            <a:pPr marL="925194">
              <a:lnSpc>
                <a:spcPct val="100000"/>
              </a:lnSpc>
              <a:spcBef>
                <a:spcPts val="67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de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aplicación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440"/>
              </a:spcBef>
            </a:pPr>
            <a:r>
              <a:rPr dirty="0" sz="600" spc="-10">
                <a:latin typeface="Arial MT"/>
                <a:cs typeface="Arial MT"/>
              </a:rPr>
              <a:t>Traduciendo...</a:t>
            </a:r>
            <a:endParaRPr sz="600">
              <a:latin typeface="Arial MT"/>
              <a:cs typeface="Arial MT"/>
            </a:endParaRPr>
          </a:p>
        </p:txBody>
      </p:sp>
      <p:grpSp>
        <p:nvGrpSpPr>
          <p:cNvPr id="9" name="object 9" descr=""/>
          <p:cNvGrpSpPr/>
          <p:nvPr/>
        </p:nvGrpSpPr>
        <p:grpSpPr>
          <a:xfrm>
            <a:off x="368299" y="368299"/>
            <a:ext cx="502284" cy="13335"/>
            <a:chOff x="368299" y="368299"/>
            <a:chExt cx="502284" cy="13335"/>
          </a:xfrm>
        </p:grpSpPr>
        <p:sp>
          <p:nvSpPr>
            <p:cNvPr id="10" name="object 10" descr=""/>
            <p:cNvSpPr/>
            <p:nvPr/>
          </p:nvSpPr>
          <p:spPr>
            <a:xfrm>
              <a:off x="368299" y="368299"/>
              <a:ext cx="502284" cy="6985"/>
            </a:xfrm>
            <a:custGeom>
              <a:avLst/>
              <a:gdLst/>
              <a:ahLst/>
              <a:cxnLst/>
              <a:rect l="l" t="t" r="r" b="b"/>
              <a:pathLst>
                <a:path w="502284" h="6985">
                  <a:moveTo>
                    <a:pt x="502202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502202" y="0"/>
                  </a:lnTo>
                  <a:lnTo>
                    <a:pt x="502202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368287" y="368299"/>
              <a:ext cx="502284" cy="13335"/>
            </a:xfrm>
            <a:custGeom>
              <a:avLst/>
              <a:gdLst/>
              <a:ahLst/>
              <a:cxnLst/>
              <a:rect l="l" t="t" r="r" b="b"/>
              <a:pathLst>
                <a:path w="502284" h="13335">
                  <a:moveTo>
                    <a:pt x="502208" y="0"/>
                  </a:moveTo>
                  <a:lnTo>
                    <a:pt x="495604" y="6604"/>
                  </a:lnTo>
                  <a:lnTo>
                    <a:pt x="0" y="6604"/>
                  </a:lnTo>
                  <a:lnTo>
                    <a:pt x="0" y="13220"/>
                  </a:lnTo>
                  <a:lnTo>
                    <a:pt x="495604" y="13220"/>
                  </a:lnTo>
                  <a:lnTo>
                    <a:pt x="502208" y="13220"/>
                  </a:lnTo>
                  <a:lnTo>
                    <a:pt x="502208" y="6604"/>
                  </a:lnTo>
                  <a:lnTo>
                    <a:pt x="502208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368299" y="368299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" name="object 13" descr=""/>
          <p:cNvSpPr txBox="1"/>
          <p:nvPr/>
        </p:nvSpPr>
        <p:spPr>
          <a:xfrm>
            <a:off x="379553" y="428306"/>
            <a:ext cx="48450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Page</a:t>
            </a:r>
            <a:r>
              <a:rPr dirty="0" sz="800" spc="6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216</a:t>
            </a:r>
            <a:endParaRPr sz="800">
              <a:latin typeface="Arial"/>
              <a:cs typeface="Arial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831370" y="8139759"/>
            <a:ext cx="1841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216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4697009" y="8166191"/>
            <a:ext cx="65786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Times New Roman"/>
                <a:cs typeface="Times New Roman"/>
              </a:rPr>
              <a:t>ATPDraw</a:t>
            </a:r>
            <a:r>
              <a:rPr dirty="0" sz="550" spc="30">
                <a:latin typeface="Times New Roman"/>
                <a:cs typeface="Times New Roman"/>
              </a:rPr>
              <a:t> </a:t>
            </a:r>
            <a:r>
              <a:rPr dirty="0" sz="550">
                <a:latin typeface="Times New Roman"/>
                <a:cs typeface="Times New Roman"/>
              </a:rPr>
              <a:t>versión</a:t>
            </a:r>
            <a:r>
              <a:rPr dirty="0" sz="550" spc="30">
                <a:latin typeface="Times New Roman"/>
                <a:cs typeface="Times New Roman"/>
              </a:rPr>
              <a:t> </a:t>
            </a:r>
            <a:r>
              <a:rPr dirty="0" sz="550" spc="-25">
                <a:latin typeface="Times New Roman"/>
                <a:cs typeface="Times New Roman"/>
              </a:rPr>
              <a:t>5.6</a:t>
            </a:r>
            <a:endParaRPr sz="550">
              <a:latin typeface="Times New Roman"/>
              <a:cs typeface="Times New Roman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831370" y="1037557"/>
            <a:ext cx="1251585" cy="441959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 marR="464184">
              <a:lnSpc>
                <a:spcPct val="113799"/>
              </a:lnSpc>
              <a:spcBef>
                <a:spcPts val="90"/>
              </a:spcBef>
            </a:pPr>
            <a:r>
              <a:rPr dirty="0" sz="800" spc="-10">
                <a:latin typeface="Times New Roman"/>
                <a:cs typeface="Times New Roman"/>
              </a:rPr>
              <a:t>Acoplamiento: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Potencia</a:t>
            </a:r>
            <a:r>
              <a:rPr dirty="0" sz="800" spc="114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nominal: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Tensión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primaria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clasificada: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2258683" y="1037557"/>
            <a:ext cx="471805" cy="441959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 marR="6350">
              <a:lnSpc>
                <a:spcPct val="113799"/>
              </a:lnSpc>
              <a:spcBef>
                <a:spcPts val="90"/>
              </a:spcBef>
            </a:pPr>
            <a:r>
              <a:rPr dirty="0" sz="800" spc="-10">
                <a:latin typeface="Times New Roman"/>
                <a:cs typeface="Times New Roman"/>
              </a:rPr>
              <a:t>ZN0d11y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24,8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MVA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10.735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kV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831370" y="1465750"/>
            <a:ext cx="152781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Tensión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secundaria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nominal: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693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V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831370" y="1592623"/>
            <a:ext cx="1249680" cy="441959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 marR="5080">
              <a:lnSpc>
                <a:spcPct val="113799"/>
              </a:lnSpc>
              <a:spcBef>
                <a:spcPts val="90"/>
              </a:spcBef>
            </a:pPr>
            <a:r>
              <a:rPr dirty="0" sz="800">
                <a:latin typeface="Times New Roman"/>
                <a:cs typeface="Times New Roman"/>
              </a:rPr>
              <a:t>Tensión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terciaria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nominal: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Frecuencia</a:t>
            </a:r>
            <a:r>
              <a:rPr dirty="0" sz="800" spc="14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nominal: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Corriente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abierto: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2258683" y="1592623"/>
            <a:ext cx="448309" cy="441959"/>
          </a:xfrm>
          <a:prstGeom prst="rect">
            <a:avLst/>
          </a:prstGeom>
        </p:spPr>
        <p:txBody>
          <a:bodyPr wrap="square" lIns="0" tIns="285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25"/>
              </a:spcBef>
            </a:pPr>
            <a:r>
              <a:rPr dirty="0" sz="800">
                <a:latin typeface="Times New Roman"/>
                <a:cs typeface="Times New Roman"/>
              </a:rPr>
              <a:t>693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V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50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Hz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0.0056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pu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805970" y="2008922"/>
            <a:ext cx="4573905" cy="119634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algn="just" marL="38100" marR="2263140">
              <a:lnSpc>
                <a:spcPct val="113799"/>
              </a:lnSpc>
              <a:spcBef>
                <a:spcPts val="90"/>
              </a:spcBef>
            </a:pPr>
            <a:r>
              <a:rPr dirty="0" sz="800">
                <a:latin typeface="Times New Roman"/>
                <a:cs typeface="Times New Roman"/>
              </a:rPr>
              <a:t>Impedancia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cortocircuito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1-2: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0.0084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+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j0.1015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pu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Impedancia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cortocircuito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1-3: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0.0084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+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j0.1015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pu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Impedancia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cortocircuito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2-3: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0.0210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+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j0.1887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pu</a:t>
            </a:r>
            <a:r>
              <a:rPr dirty="0" sz="800" spc="10">
                <a:latin typeface="Times New Roman"/>
                <a:cs typeface="Times New Roman"/>
              </a:rPr>
              <a:t> Desplazamiento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fase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Z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(ref.3):</a:t>
            </a:r>
            <a:r>
              <a:rPr dirty="0" sz="800" spc="-1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±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7,5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grados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5"/>
              </a:spcBef>
            </a:pPr>
            <a:endParaRPr sz="800">
              <a:latin typeface="Times New Roman"/>
              <a:cs typeface="Times New Roman"/>
            </a:endParaRPr>
          </a:p>
          <a:p>
            <a:pPr marL="38100">
              <a:lnSpc>
                <a:spcPct val="100000"/>
              </a:lnSpc>
              <a:spcBef>
                <a:spcPts val="5"/>
              </a:spcBef>
            </a:pPr>
            <a:r>
              <a:rPr dirty="0" sz="800">
                <a:latin typeface="Times New Roman"/>
                <a:cs typeface="Times New Roman"/>
              </a:rPr>
              <a:t>Esto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dará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resultado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equivalente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estándar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unidad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impedancias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cortocircuito</a:t>
            </a:r>
            <a:endParaRPr sz="800">
              <a:latin typeface="Times New Roman"/>
              <a:cs typeface="Times New Roman"/>
            </a:endParaRPr>
          </a:p>
          <a:p>
            <a:pPr marL="288925">
              <a:lnSpc>
                <a:spcPct val="100000"/>
              </a:lnSpc>
              <a:spcBef>
                <a:spcPts val="545"/>
              </a:spcBef>
              <a:tabLst>
                <a:tab pos="559435" algn="l"/>
                <a:tab pos="1187450" algn="l"/>
                <a:tab pos="1544320" algn="l"/>
              </a:tabLst>
            </a:pPr>
            <a:r>
              <a:rPr dirty="0" baseline="-6944" sz="1200" spc="-75">
                <a:latin typeface="Times New Roman"/>
                <a:cs typeface="Times New Roman"/>
              </a:rPr>
              <a:t>1</a:t>
            </a:r>
            <a:r>
              <a:rPr dirty="0" baseline="-6944" sz="1200">
                <a:latin typeface="Times New Roman"/>
                <a:cs typeface="Times New Roman"/>
              </a:rPr>
              <a:t>	</a:t>
            </a:r>
            <a:r>
              <a:rPr dirty="0" sz="600" i="1">
                <a:latin typeface="Times New Roman"/>
                <a:cs typeface="Times New Roman"/>
              </a:rPr>
              <a:t>Z</a:t>
            </a:r>
            <a:r>
              <a:rPr dirty="0" sz="600" spc="10" i="1">
                <a:latin typeface="Times New Roman"/>
                <a:cs typeface="Times New Roman"/>
              </a:rPr>
              <a:t> </a:t>
            </a:r>
            <a:r>
              <a:rPr dirty="0" sz="350" spc="-50">
                <a:latin typeface="Times New Roman"/>
                <a:cs typeface="Times New Roman"/>
              </a:rPr>
              <a:t>1</a:t>
            </a:r>
            <a:r>
              <a:rPr dirty="0" sz="350">
                <a:latin typeface="Times New Roman"/>
                <a:cs typeface="Times New Roman"/>
              </a:rPr>
              <a:t>	</a:t>
            </a:r>
            <a:r>
              <a:rPr dirty="0" sz="600" i="1">
                <a:latin typeface="Times New Roman"/>
                <a:cs typeface="Times New Roman"/>
              </a:rPr>
              <a:t>Z</a:t>
            </a:r>
            <a:r>
              <a:rPr dirty="0" sz="600" spc="10" i="1">
                <a:latin typeface="Times New Roman"/>
                <a:cs typeface="Times New Roman"/>
              </a:rPr>
              <a:t> </a:t>
            </a:r>
            <a:r>
              <a:rPr dirty="0" sz="350" spc="-50">
                <a:latin typeface="Times New Roman"/>
                <a:cs typeface="Times New Roman"/>
              </a:rPr>
              <a:t>2</a:t>
            </a:r>
            <a:r>
              <a:rPr dirty="0" sz="350">
                <a:latin typeface="Times New Roman"/>
                <a:cs typeface="Times New Roman"/>
              </a:rPr>
              <a:t>	</a:t>
            </a:r>
            <a:r>
              <a:rPr dirty="0" baseline="-6944" sz="1200" spc="-75">
                <a:latin typeface="Times New Roman"/>
                <a:cs typeface="Times New Roman"/>
              </a:rPr>
              <a:t>2</a:t>
            </a:r>
            <a:endParaRPr baseline="-6944"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350">
              <a:latin typeface="Times New Roman"/>
              <a:cs typeface="Times New Roman"/>
            </a:endParaRPr>
          </a:p>
          <a:p>
            <a:pPr marL="2159000">
              <a:lnSpc>
                <a:spcPct val="100000"/>
              </a:lnSpc>
            </a:pPr>
            <a:r>
              <a:rPr dirty="0" baseline="-13888" sz="900" i="1">
                <a:latin typeface="Times New Roman"/>
                <a:cs typeface="Times New Roman"/>
              </a:rPr>
              <a:t>Z</a:t>
            </a:r>
            <a:r>
              <a:rPr dirty="0" baseline="-13888" sz="900" spc="-127" i="1">
                <a:latin typeface="Times New Roman"/>
                <a:cs typeface="Times New Roman"/>
              </a:rPr>
              <a:t> </a:t>
            </a:r>
            <a:r>
              <a:rPr dirty="0" baseline="-27777" sz="600">
                <a:latin typeface="Times New Roman"/>
                <a:cs typeface="Times New Roman"/>
              </a:rPr>
              <a:t>1</a:t>
            </a:r>
            <a:r>
              <a:rPr dirty="0" baseline="-27777" sz="600" spc="345">
                <a:latin typeface="Times New Roman"/>
                <a:cs typeface="Times New Roman"/>
              </a:rPr>
              <a:t> </a:t>
            </a:r>
            <a:r>
              <a:rPr dirty="0" baseline="9259" sz="900">
                <a:latin typeface="Times New Roman"/>
                <a:cs typeface="Times New Roman"/>
              </a:rPr>
              <a:t>=</a:t>
            </a:r>
            <a:r>
              <a:rPr dirty="0" baseline="9259" sz="900" spc="202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(</a:t>
            </a:r>
            <a:r>
              <a:rPr dirty="0" sz="600" spc="-45">
                <a:latin typeface="Times New Roman"/>
                <a:cs typeface="Times New Roman"/>
              </a:rPr>
              <a:t> </a:t>
            </a:r>
            <a:r>
              <a:rPr dirty="0" baseline="-13888" sz="900" i="1">
                <a:latin typeface="Times New Roman"/>
                <a:cs typeface="Times New Roman"/>
              </a:rPr>
              <a:t>Z</a:t>
            </a:r>
            <a:r>
              <a:rPr dirty="0" baseline="-13888" sz="900" spc="-120" i="1">
                <a:latin typeface="Times New Roman"/>
                <a:cs typeface="Times New Roman"/>
              </a:rPr>
              <a:t> </a:t>
            </a:r>
            <a:r>
              <a:rPr dirty="0" baseline="-27777" sz="600">
                <a:latin typeface="Times New Roman"/>
                <a:cs typeface="Times New Roman"/>
              </a:rPr>
              <a:t>12</a:t>
            </a:r>
            <a:r>
              <a:rPr dirty="0" baseline="-27777" sz="600" spc="509">
                <a:latin typeface="Times New Roman"/>
                <a:cs typeface="Times New Roman"/>
              </a:rPr>
              <a:t> </a:t>
            </a:r>
            <a:r>
              <a:rPr dirty="0" baseline="9259" sz="900">
                <a:latin typeface="Times New Roman"/>
                <a:cs typeface="Times New Roman"/>
              </a:rPr>
              <a:t>+</a:t>
            </a:r>
            <a:r>
              <a:rPr dirty="0" baseline="9259" sz="900" spc="127">
                <a:latin typeface="Times New Roman"/>
                <a:cs typeface="Times New Roman"/>
              </a:rPr>
              <a:t> </a:t>
            </a:r>
            <a:r>
              <a:rPr dirty="0" baseline="-13888" sz="900" i="1">
                <a:latin typeface="Times New Roman"/>
                <a:cs typeface="Times New Roman"/>
              </a:rPr>
              <a:t>Z</a:t>
            </a:r>
            <a:r>
              <a:rPr dirty="0" baseline="-13888" sz="900" spc="-37" i="1">
                <a:latin typeface="Times New Roman"/>
                <a:cs typeface="Times New Roman"/>
              </a:rPr>
              <a:t> </a:t>
            </a:r>
            <a:r>
              <a:rPr dirty="0" baseline="-27777" sz="600">
                <a:latin typeface="Times New Roman"/>
                <a:cs typeface="Times New Roman"/>
              </a:rPr>
              <a:t>13</a:t>
            </a:r>
            <a:r>
              <a:rPr dirty="0" baseline="-27777" sz="600" spc="419">
                <a:latin typeface="Times New Roman"/>
                <a:cs typeface="Times New Roman"/>
              </a:rPr>
              <a:t> </a:t>
            </a:r>
            <a:r>
              <a:rPr dirty="0" baseline="9259" sz="900">
                <a:latin typeface="Times New Roman"/>
                <a:cs typeface="Times New Roman"/>
              </a:rPr>
              <a:t>-</a:t>
            </a:r>
            <a:r>
              <a:rPr dirty="0" baseline="9259" sz="900" spc="434">
                <a:latin typeface="Times New Roman"/>
                <a:cs typeface="Times New Roman"/>
              </a:rPr>
              <a:t> </a:t>
            </a:r>
            <a:r>
              <a:rPr dirty="0" baseline="-13888" sz="900" i="1">
                <a:latin typeface="Times New Roman"/>
                <a:cs typeface="Times New Roman"/>
              </a:rPr>
              <a:t>Z</a:t>
            </a:r>
            <a:r>
              <a:rPr dirty="0" baseline="-13888" sz="900" spc="-30" i="1">
                <a:latin typeface="Times New Roman"/>
                <a:cs typeface="Times New Roman"/>
              </a:rPr>
              <a:t> </a:t>
            </a:r>
            <a:r>
              <a:rPr dirty="0" baseline="-27777" sz="600">
                <a:latin typeface="Times New Roman"/>
                <a:cs typeface="Times New Roman"/>
              </a:rPr>
              <a:t>23</a:t>
            </a:r>
            <a:r>
              <a:rPr dirty="0" baseline="-27777" sz="600" spc="172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2</a:t>
            </a:r>
            <a:r>
              <a:rPr dirty="0" sz="600" spc="1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/)</a:t>
            </a:r>
            <a:r>
              <a:rPr dirty="0" sz="600" spc="325">
                <a:latin typeface="Times New Roman"/>
                <a:cs typeface="Times New Roman"/>
              </a:rPr>
              <a:t> </a:t>
            </a:r>
            <a:r>
              <a:rPr dirty="0" baseline="9259" sz="900">
                <a:latin typeface="Times New Roman"/>
                <a:cs typeface="Times New Roman"/>
              </a:rPr>
              <a:t>=</a:t>
            </a:r>
            <a:r>
              <a:rPr dirty="0" baseline="9259" sz="900" spc="209">
                <a:latin typeface="Times New Roman"/>
                <a:cs typeface="Times New Roman"/>
              </a:rPr>
              <a:t> </a:t>
            </a:r>
            <a:r>
              <a:rPr dirty="0" baseline="9259" sz="900">
                <a:latin typeface="Times New Roman"/>
                <a:cs typeface="Times New Roman"/>
              </a:rPr>
              <a:t>-</a:t>
            </a:r>
            <a:r>
              <a:rPr dirty="0" baseline="9259" sz="900" spc="97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0021.0</a:t>
            </a:r>
            <a:r>
              <a:rPr dirty="0" sz="600" spc="400">
                <a:latin typeface="Times New Roman"/>
                <a:cs typeface="Times New Roman"/>
              </a:rPr>
              <a:t> </a:t>
            </a:r>
            <a:r>
              <a:rPr dirty="0" baseline="9259" sz="900">
                <a:latin typeface="Times New Roman"/>
                <a:cs typeface="Times New Roman"/>
              </a:rPr>
              <a:t>+</a:t>
            </a:r>
            <a:r>
              <a:rPr dirty="0" baseline="9259" sz="900" spc="450">
                <a:latin typeface="Times New Roman"/>
                <a:cs typeface="Times New Roman"/>
              </a:rPr>
              <a:t> </a:t>
            </a:r>
            <a:r>
              <a:rPr dirty="0" baseline="-13888" sz="900" i="1">
                <a:latin typeface="Times New Roman"/>
                <a:cs typeface="Times New Roman"/>
              </a:rPr>
              <a:t>j</a:t>
            </a:r>
            <a:r>
              <a:rPr dirty="0" baseline="-13888" sz="900" spc="-89" i="1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.0</a:t>
            </a:r>
            <a:r>
              <a:rPr dirty="0" sz="600" spc="-4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00715</a:t>
            </a:r>
            <a:r>
              <a:rPr dirty="0" sz="600" spc="265">
                <a:latin typeface="Times New Roman"/>
                <a:cs typeface="Times New Roman"/>
              </a:rPr>
              <a:t>  </a:t>
            </a:r>
            <a:r>
              <a:rPr dirty="0" sz="600">
                <a:latin typeface="Times New Roman"/>
                <a:cs typeface="Times New Roman"/>
              </a:rPr>
              <a:t>]</a:t>
            </a:r>
            <a:r>
              <a:rPr dirty="0" sz="600" spc="1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[</a:t>
            </a:r>
            <a:r>
              <a:rPr dirty="0" baseline="-13888" sz="900" spc="-37" i="1">
                <a:latin typeface="Times New Roman"/>
                <a:cs typeface="Times New Roman"/>
              </a:rPr>
              <a:t>pu</a:t>
            </a:r>
            <a:endParaRPr baseline="-13888" sz="900">
              <a:latin typeface="Times New Roman"/>
              <a:cs typeface="Times New Roman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831370" y="3679407"/>
            <a:ext cx="5059045" cy="70739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6.13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unidad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equivalente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transformador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3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devanados.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7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Tenga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cuenta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resistencia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negativa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devanado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primario.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podría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provocar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problema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estabilidad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r>
              <a:rPr dirty="0" sz="800" spc="10">
                <a:latin typeface="Times New Roman"/>
                <a:cs typeface="Times New Roman"/>
              </a:rPr>
              <a:t> simulaciones,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pero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afortunadamente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este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no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parece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ser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el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caso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en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este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ejemplo.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El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diálogo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entrada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la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transformador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saturable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parámetros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eléctricos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figura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6.14.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1465732" y="7657380"/>
            <a:ext cx="3310254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6.14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Transformador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Saturable.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4314781" y="3236676"/>
            <a:ext cx="657860" cy="2730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44450">
              <a:lnSpc>
                <a:spcPct val="100000"/>
              </a:lnSpc>
              <a:spcBef>
                <a:spcPts val="125"/>
              </a:spcBef>
            </a:pPr>
            <a:r>
              <a:rPr dirty="0" baseline="9259" sz="900">
                <a:latin typeface="Times New Roman"/>
                <a:cs typeface="Times New Roman"/>
              </a:rPr>
              <a:t>+</a:t>
            </a:r>
            <a:r>
              <a:rPr dirty="0" baseline="9259" sz="900" spc="367">
                <a:latin typeface="Times New Roman"/>
                <a:cs typeface="Times New Roman"/>
              </a:rPr>
              <a:t> </a:t>
            </a:r>
            <a:r>
              <a:rPr dirty="0" baseline="-13888" sz="900" i="1">
                <a:latin typeface="Times New Roman"/>
                <a:cs typeface="Times New Roman"/>
              </a:rPr>
              <a:t>j</a:t>
            </a:r>
            <a:r>
              <a:rPr dirty="0" baseline="-13888" sz="900" spc="-82" i="1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0944.0</a:t>
            </a:r>
            <a:r>
              <a:rPr dirty="0" sz="600" spc="290">
                <a:latin typeface="Times New Roman"/>
                <a:cs typeface="Times New Roman"/>
              </a:rPr>
              <a:t>  </a:t>
            </a:r>
            <a:r>
              <a:rPr dirty="0" sz="600">
                <a:latin typeface="Times New Roman"/>
                <a:cs typeface="Times New Roman"/>
              </a:rPr>
              <a:t>]</a:t>
            </a:r>
            <a:r>
              <a:rPr dirty="0" sz="600" spc="2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[</a:t>
            </a:r>
            <a:r>
              <a:rPr dirty="0" baseline="-13888" sz="900" spc="-37" i="1">
                <a:latin typeface="Times New Roman"/>
                <a:cs typeface="Times New Roman"/>
              </a:rPr>
              <a:t>pu</a:t>
            </a:r>
            <a:endParaRPr baseline="-13888" sz="900">
              <a:latin typeface="Times New Roman"/>
              <a:cs typeface="Times New Roman"/>
            </a:endParaRPr>
          </a:p>
          <a:p>
            <a:pPr marL="38100">
              <a:lnSpc>
                <a:spcPct val="100000"/>
              </a:lnSpc>
              <a:spcBef>
                <a:spcPts val="475"/>
              </a:spcBef>
            </a:pPr>
            <a:r>
              <a:rPr dirty="0" baseline="9259" sz="900">
                <a:latin typeface="Times New Roman"/>
                <a:cs typeface="Times New Roman"/>
              </a:rPr>
              <a:t>+</a:t>
            </a:r>
            <a:r>
              <a:rPr dirty="0" baseline="9259" sz="900" spc="367">
                <a:latin typeface="Times New Roman"/>
                <a:cs typeface="Times New Roman"/>
              </a:rPr>
              <a:t> </a:t>
            </a:r>
            <a:r>
              <a:rPr dirty="0" baseline="-13888" sz="900" i="1">
                <a:latin typeface="Times New Roman"/>
                <a:cs typeface="Times New Roman"/>
              </a:rPr>
              <a:t>j</a:t>
            </a:r>
            <a:r>
              <a:rPr dirty="0" baseline="-13888" sz="900" spc="-82" i="1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0944.0</a:t>
            </a:r>
            <a:r>
              <a:rPr dirty="0" sz="600" spc="290">
                <a:latin typeface="Times New Roman"/>
                <a:cs typeface="Times New Roman"/>
              </a:rPr>
              <a:t>  </a:t>
            </a:r>
            <a:r>
              <a:rPr dirty="0" sz="600">
                <a:latin typeface="Times New Roman"/>
                <a:cs typeface="Times New Roman"/>
              </a:rPr>
              <a:t>]</a:t>
            </a:r>
            <a:r>
              <a:rPr dirty="0" sz="600" spc="2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[</a:t>
            </a:r>
            <a:r>
              <a:rPr dirty="0" baseline="-13888" sz="900" spc="-37" i="1">
                <a:latin typeface="Times New Roman"/>
                <a:cs typeface="Times New Roman"/>
              </a:rPr>
              <a:t>pu</a:t>
            </a:r>
            <a:endParaRPr baseline="-13888" sz="900">
              <a:latin typeface="Times New Roman"/>
              <a:cs typeface="Times New Roman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2927116" y="3256499"/>
            <a:ext cx="1261745" cy="2730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sz="600" i="1">
                <a:latin typeface="Times New Roman"/>
                <a:cs typeface="Times New Roman"/>
              </a:rPr>
              <a:t>Z</a:t>
            </a:r>
            <a:r>
              <a:rPr dirty="0" sz="600" spc="-25" i="1">
                <a:latin typeface="Times New Roman"/>
                <a:cs typeface="Times New Roman"/>
              </a:rPr>
              <a:t> </a:t>
            </a:r>
            <a:r>
              <a:rPr dirty="0" sz="400">
                <a:latin typeface="Times New Roman"/>
                <a:cs typeface="Times New Roman"/>
              </a:rPr>
              <a:t>2</a:t>
            </a:r>
            <a:r>
              <a:rPr dirty="0" sz="400" spc="275">
                <a:latin typeface="Times New Roman"/>
                <a:cs typeface="Times New Roman"/>
              </a:rPr>
              <a:t> </a:t>
            </a:r>
            <a:r>
              <a:rPr dirty="0" baseline="23148" sz="900">
                <a:latin typeface="Times New Roman"/>
                <a:cs typeface="Times New Roman"/>
              </a:rPr>
              <a:t>=</a:t>
            </a:r>
            <a:r>
              <a:rPr dirty="0" baseline="23148" sz="900" spc="202">
                <a:latin typeface="Times New Roman"/>
                <a:cs typeface="Times New Roman"/>
              </a:rPr>
              <a:t> </a:t>
            </a:r>
            <a:r>
              <a:rPr dirty="0" baseline="13888" sz="900">
                <a:latin typeface="Times New Roman"/>
                <a:cs typeface="Times New Roman"/>
              </a:rPr>
              <a:t>(</a:t>
            </a:r>
            <a:r>
              <a:rPr dirty="0" baseline="13888" sz="900" spc="-67">
                <a:latin typeface="Times New Roman"/>
                <a:cs typeface="Times New Roman"/>
              </a:rPr>
              <a:t> </a:t>
            </a:r>
            <a:r>
              <a:rPr dirty="0" sz="600" i="1">
                <a:latin typeface="Times New Roman"/>
                <a:cs typeface="Times New Roman"/>
              </a:rPr>
              <a:t>Z</a:t>
            </a:r>
            <a:r>
              <a:rPr dirty="0" sz="600" spc="-85" i="1">
                <a:latin typeface="Times New Roman"/>
                <a:cs typeface="Times New Roman"/>
              </a:rPr>
              <a:t> </a:t>
            </a:r>
            <a:r>
              <a:rPr dirty="0" sz="400">
                <a:latin typeface="Times New Roman"/>
                <a:cs typeface="Times New Roman"/>
              </a:rPr>
              <a:t>12</a:t>
            </a:r>
            <a:r>
              <a:rPr dirty="0" sz="400" spc="335">
                <a:latin typeface="Times New Roman"/>
                <a:cs typeface="Times New Roman"/>
              </a:rPr>
              <a:t> </a:t>
            </a:r>
            <a:r>
              <a:rPr dirty="0" baseline="23148" sz="900">
                <a:latin typeface="Times New Roman"/>
                <a:cs typeface="Times New Roman"/>
              </a:rPr>
              <a:t>+</a:t>
            </a:r>
            <a:r>
              <a:rPr dirty="0" baseline="23148" sz="900" spc="120">
                <a:latin typeface="Times New Roman"/>
                <a:cs typeface="Times New Roman"/>
              </a:rPr>
              <a:t> </a:t>
            </a:r>
            <a:r>
              <a:rPr dirty="0" sz="600" i="1">
                <a:latin typeface="Times New Roman"/>
                <a:cs typeface="Times New Roman"/>
              </a:rPr>
              <a:t>Z</a:t>
            </a:r>
            <a:r>
              <a:rPr dirty="0" sz="600" spc="30" i="1">
                <a:latin typeface="Times New Roman"/>
                <a:cs typeface="Times New Roman"/>
              </a:rPr>
              <a:t> </a:t>
            </a:r>
            <a:r>
              <a:rPr dirty="0" sz="400">
                <a:latin typeface="Times New Roman"/>
                <a:cs typeface="Times New Roman"/>
              </a:rPr>
              <a:t>23</a:t>
            </a:r>
            <a:r>
              <a:rPr dirty="0" sz="400" spc="275">
                <a:latin typeface="Times New Roman"/>
                <a:cs typeface="Times New Roman"/>
              </a:rPr>
              <a:t> </a:t>
            </a:r>
            <a:r>
              <a:rPr dirty="0" baseline="23148" sz="900">
                <a:latin typeface="Times New Roman"/>
                <a:cs typeface="Times New Roman"/>
              </a:rPr>
              <a:t>-</a:t>
            </a:r>
            <a:r>
              <a:rPr dirty="0" baseline="23148" sz="900" spc="427">
                <a:latin typeface="Times New Roman"/>
                <a:cs typeface="Times New Roman"/>
              </a:rPr>
              <a:t> </a:t>
            </a:r>
            <a:r>
              <a:rPr dirty="0" sz="600" i="1">
                <a:latin typeface="Times New Roman"/>
                <a:cs typeface="Times New Roman"/>
              </a:rPr>
              <a:t>Z</a:t>
            </a:r>
            <a:r>
              <a:rPr dirty="0" sz="600" spc="-80" i="1">
                <a:latin typeface="Times New Roman"/>
                <a:cs typeface="Times New Roman"/>
              </a:rPr>
              <a:t> </a:t>
            </a:r>
            <a:r>
              <a:rPr dirty="0" sz="400">
                <a:latin typeface="Times New Roman"/>
                <a:cs typeface="Times New Roman"/>
              </a:rPr>
              <a:t>13</a:t>
            </a:r>
            <a:r>
              <a:rPr dirty="0" sz="400" spc="114">
                <a:latin typeface="Times New Roman"/>
                <a:cs typeface="Times New Roman"/>
              </a:rPr>
              <a:t> </a:t>
            </a:r>
            <a:r>
              <a:rPr dirty="0" baseline="13888" sz="900" spc="-52">
                <a:latin typeface="Times New Roman"/>
                <a:cs typeface="Times New Roman"/>
              </a:rPr>
              <a:t>0105.</a:t>
            </a:r>
            <a:r>
              <a:rPr dirty="0" baseline="23148" sz="900" spc="-52">
                <a:latin typeface="Times New Roman"/>
                <a:cs typeface="Times New Roman"/>
              </a:rPr>
              <a:t>=</a:t>
            </a:r>
            <a:r>
              <a:rPr dirty="0" baseline="13888" sz="900" spc="-52">
                <a:latin typeface="Times New Roman"/>
                <a:cs typeface="Times New Roman"/>
              </a:rPr>
              <a:t>02</a:t>
            </a:r>
            <a:r>
              <a:rPr dirty="0" baseline="13888" sz="900" spc="15">
                <a:latin typeface="Times New Roman"/>
                <a:cs typeface="Times New Roman"/>
              </a:rPr>
              <a:t> </a:t>
            </a:r>
            <a:r>
              <a:rPr dirty="0" baseline="13888" sz="900" spc="-37">
                <a:latin typeface="Times New Roman"/>
                <a:cs typeface="Times New Roman"/>
              </a:rPr>
              <a:t>/)</a:t>
            </a:r>
            <a:endParaRPr baseline="13888" sz="900">
              <a:latin typeface="Times New Roman"/>
              <a:cs typeface="Times New Roman"/>
            </a:endParaRPr>
          </a:p>
          <a:p>
            <a:pPr marL="38100">
              <a:lnSpc>
                <a:spcPct val="100000"/>
              </a:lnSpc>
              <a:spcBef>
                <a:spcPts val="475"/>
              </a:spcBef>
            </a:pPr>
            <a:r>
              <a:rPr dirty="0" sz="600" i="1">
                <a:latin typeface="Times New Roman"/>
                <a:cs typeface="Times New Roman"/>
              </a:rPr>
              <a:t>Z</a:t>
            </a:r>
            <a:r>
              <a:rPr dirty="0" sz="600" spc="-25" i="1">
                <a:latin typeface="Times New Roman"/>
                <a:cs typeface="Times New Roman"/>
              </a:rPr>
              <a:t> </a:t>
            </a:r>
            <a:r>
              <a:rPr dirty="0" sz="400">
                <a:latin typeface="Times New Roman"/>
                <a:cs typeface="Times New Roman"/>
              </a:rPr>
              <a:t>3</a:t>
            </a:r>
            <a:r>
              <a:rPr dirty="0" sz="400" spc="285">
                <a:latin typeface="Times New Roman"/>
                <a:cs typeface="Times New Roman"/>
              </a:rPr>
              <a:t> </a:t>
            </a:r>
            <a:r>
              <a:rPr dirty="0" baseline="23148" sz="900">
                <a:latin typeface="Times New Roman"/>
                <a:cs typeface="Times New Roman"/>
              </a:rPr>
              <a:t>=</a:t>
            </a:r>
            <a:r>
              <a:rPr dirty="0" baseline="23148" sz="900" spc="209">
                <a:latin typeface="Times New Roman"/>
                <a:cs typeface="Times New Roman"/>
              </a:rPr>
              <a:t> </a:t>
            </a:r>
            <a:r>
              <a:rPr dirty="0" baseline="13888" sz="900">
                <a:latin typeface="Times New Roman"/>
                <a:cs typeface="Times New Roman"/>
              </a:rPr>
              <a:t>(</a:t>
            </a:r>
            <a:r>
              <a:rPr dirty="0" sz="600" i="1">
                <a:latin typeface="Times New Roman"/>
                <a:cs typeface="Times New Roman"/>
              </a:rPr>
              <a:t>Z</a:t>
            </a:r>
            <a:r>
              <a:rPr dirty="0" sz="600" spc="-25" i="1">
                <a:latin typeface="Times New Roman"/>
                <a:cs typeface="Times New Roman"/>
              </a:rPr>
              <a:t> </a:t>
            </a:r>
            <a:r>
              <a:rPr dirty="0" sz="400">
                <a:latin typeface="Times New Roman"/>
                <a:cs typeface="Times New Roman"/>
              </a:rPr>
              <a:t>13</a:t>
            </a:r>
            <a:r>
              <a:rPr dirty="0" sz="400" spc="285">
                <a:latin typeface="Times New Roman"/>
                <a:cs typeface="Times New Roman"/>
              </a:rPr>
              <a:t> </a:t>
            </a:r>
            <a:r>
              <a:rPr dirty="0" baseline="23148" sz="900">
                <a:latin typeface="Times New Roman"/>
                <a:cs typeface="Times New Roman"/>
              </a:rPr>
              <a:t>+</a:t>
            </a:r>
            <a:r>
              <a:rPr dirty="0" baseline="23148" sz="900" spc="127">
                <a:latin typeface="Times New Roman"/>
                <a:cs typeface="Times New Roman"/>
              </a:rPr>
              <a:t> </a:t>
            </a:r>
            <a:r>
              <a:rPr dirty="0" sz="600" i="1">
                <a:latin typeface="Times New Roman"/>
                <a:cs typeface="Times New Roman"/>
              </a:rPr>
              <a:t>Z</a:t>
            </a:r>
            <a:r>
              <a:rPr dirty="0" sz="600" spc="30" i="1">
                <a:latin typeface="Times New Roman"/>
                <a:cs typeface="Times New Roman"/>
              </a:rPr>
              <a:t> </a:t>
            </a:r>
            <a:r>
              <a:rPr dirty="0" sz="400">
                <a:latin typeface="Times New Roman"/>
                <a:cs typeface="Times New Roman"/>
              </a:rPr>
              <a:t>23</a:t>
            </a:r>
            <a:r>
              <a:rPr dirty="0" sz="400" spc="285">
                <a:latin typeface="Times New Roman"/>
                <a:cs typeface="Times New Roman"/>
              </a:rPr>
              <a:t> </a:t>
            </a:r>
            <a:r>
              <a:rPr dirty="0" baseline="23148" sz="900">
                <a:latin typeface="Times New Roman"/>
                <a:cs typeface="Times New Roman"/>
              </a:rPr>
              <a:t>-</a:t>
            </a:r>
            <a:r>
              <a:rPr dirty="0" baseline="23148" sz="900" spc="442">
                <a:latin typeface="Times New Roman"/>
                <a:cs typeface="Times New Roman"/>
              </a:rPr>
              <a:t> </a:t>
            </a:r>
            <a:r>
              <a:rPr dirty="0" sz="600" i="1">
                <a:latin typeface="Times New Roman"/>
                <a:cs typeface="Times New Roman"/>
              </a:rPr>
              <a:t>Z</a:t>
            </a:r>
            <a:r>
              <a:rPr dirty="0" sz="600" spc="-85" i="1">
                <a:latin typeface="Times New Roman"/>
                <a:cs typeface="Times New Roman"/>
              </a:rPr>
              <a:t> </a:t>
            </a:r>
            <a:r>
              <a:rPr dirty="0" sz="400">
                <a:latin typeface="Times New Roman"/>
                <a:cs typeface="Times New Roman"/>
              </a:rPr>
              <a:t>12</a:t>
            </a:r>
            <a:r>
              <a:rPr dirty="0" sz="400" spc="120">
                <a:latin typeface="Times New Roman"/>
                <a:cs typeface="Times New Roman"/>
              </a:rPr>
              <a:t> </a:t>
            </a:r>
            <a:r>
              <a:rPr dirty="0" baseline="13888" sz="900" spc="-52">
                <a:latin typeface="Times New Roman"/>
                <a:cs typeface="Times New Roman"/>
              </a:rPr>
              <a:t>0105.</a:t>
            </a:r>
            <a:r>
              <a:rPr dirty="0" baseline="23148" sz="900" spc="-52">
                <a:latin typeface="Times New Roman"/>
                <a:cs typeface="Times New Roman"/>
              </a:rPr>
              <a:t>=</a:t>
            </a:r>
            <a:r>
              <a:rPr dirty="0" baseline="13888" sz="900" spc="-52">
                <a:latin typeface="Times New Roman"/>
                <a:cs typeface="Times New Roman"/>
              </a:rPr>
              <a:t>02</a:t>
            </a:r>
            <a:r>
              <a:rPr dirty="0" baseline="13888" sz="900" spc="22">
                <a:latin typeface="Times New Roman"/>
                <a:cs typeface="Times New Roman"/>
              </a:rPr>
              <a:t> </a:t>
            </a:r>
            <a:r>
              <a:rPr dirty="0" baseline="13888" sz="900" spc="-37">
                <a:latin typeface="Times New Roman"/>
                <a:cs typeface="Times New Roman"/>
              </a:rPr>
              <a:t>/)</a:t>
            </a:r>
            <a:endParaRPr baseline="13888" sz="900">
              <a:latin typeface="Times New Roman"/>
              <a:cs typeface="Times New Roman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2337978" y="3276323"/>
            <a:ext cx="7874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50">
                <a:latin typeface="Times New Roman"/>
                <a:cs typeface="Times New Roman"/>
              </a:rPr>
              <a:t>3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1981150" y="3289539"/>
            <a:ext cx="11303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i="1">
                <a:latin typeface="Times New Roman"/>
                <a:cs typeface="Times New Roman"/>
              </a:rPr>
              <a:t>Z</a:t>
            </a:r>
            <a:r>
              <a:rPr dirty="0" sz="600" spc="10" i="1">
                <a:latin typeface="Times New Roman"/>
                <a:cs typeface="Times New Roman"/>
              </a:rPr>
              <a:t> </a:t>
            </a:r>
            <a:r>
              <a:rPr dirty="0" sz="350" spc="-50">
                <a:latin typeface="Times New Roman"/>
                <a:cs typeface="Times New Roman"/>
              </a:rPr>
              <a:t>3</a:t>
            </a:r>
            <a:endParaRPr sz="350">
              <a:latin typeface="Times New Roman"/>
              <a:cs typeface="Times New Roman"/>
            </a:endParaRPr>
          </a:p>
        </p:txBody>
      </p:sp>
      <p:grpSp>
        <p:nvGrpSpPr>
          <p:cNvPr id="28" name="object 28" descr=""/>
          <p:cNvGrpSpPr/>
          <p:nvPr/>
        </p:nvGrpSpPr>
        <p:grpSpPr>
          <a:xfrm>
            <a:off x="368299" y="8747153"/>
            <a:ext cx="594995" cy="13335"/>
            <a:chOff x="368299" y="8747153"/>
            <a:chExt cx="594995" cy="13335"/>
          </a:xfrm>
        </p:grpSpPr>
        <p:sp>
          <p:nvSpPr>
            <p:cNvPr id="29" name="object 29" descr=""/>
            <p:cNvSpPr/>
            <p:nvPr/>
          </p:nvSpPr>
          <p:spPr>
            <a:xfrm>
              <a:off x="368299" y="8747153"/>
              <a:ext cx="594995" cy="6985"/>
            </a:xfrm>
            <a:custGeom>
              <a:avLst/>
              <a:gdLst/>
              <a:ahLst/>
              <a:cxnLst/>
              <a:rect l="l" t="t" r="r" b="b"/>
              <a:pathLst>
                <a:path w="594994" h="6984">
                  <a:moveTo>
                    <a:pt x="594713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594713" y="0"/>
                  </a:lnTo>
                  <a:lnTo>
                    <a:pt x="594713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 descr=""/>
            <p:cNvSpPr/>
            <p:nvPr/>
          </p:nvSpPr>
          <p:spPr>
            <a:xfrm>
              <a:off x="368287" y="8747149"/>
              <a:ext cx="594995" cy="13335"/>
            </a:xfrm>
            <a:custGeom>
              <a:avLst/>
              <a:gdLst/>
              <a:ahLst/>
              <a:cxnLst/>
              <a:rect l="l" t="t" r="r" b="b"/>
              <a:pathLst>
                <a:path w="594994" h="13334">
                  <a:moveTo>
                    <a:pt x="594715" y="0"/>
                  </a:moveTo>
                  <a:lnTo>
                    <a:pt x="588111" y="6616"/>
                  </a:lnTo>
                  <a:lnTo>
                    <a:pt x="0" y="6616"/>
                  </a:lnTo>
                  <a:lnTo>
                    <a:pt x="0" y="13220"/>
                  </a:lnTo>
                  <a:lnTo>
                    <a:pt x="588111" y="13220"/>
                  </a:lnTo>
                  <a:lnTo>
                    <a:pt x="594715" y="13220"/>
                  </a:lnTo>
                  <a:lnTo>
                    <a:pt x="594715" y="6616"/>
                  </a:lnTo>
                  <a:lnTo>
                    <a:pt x="594715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 descr=""/>
            <p:cNvSpPr/>
            <p:nvPr/>
          </p:nvSpPr>
          <p:spPr>
            <a:xfrm>
              <a:off x="368299" y="8747153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4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2" name="object 32" descr=""/>
          <p:cNvSpPr txBox="1"/>
          <p:nvPr/>
        </p:nvSpPr>
        <p:spPr>
          <a:xfrm>
            <a:off x="378108" y="8807160"/>
            <a:ext cx="5778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Página</a:t>
            </a:r>
            <a:r>
              <a:rPr dirty="0" sz="800" spc="8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217</a:t>
            </a:r>
            <a:endParaRPr sz="800">
              <a:latin typeface="Arial"/>
              <a:cs typeface="Arial"/>
            </a:endParaRPr>
          </a:p>
        </p:txBody>
      </p:sp>
      <p:sp>
        <p:nvSpPr>
          <p:cNvPr id="39" name="object 39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40" name="object 40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167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33" name="object 33" descr=""/>
          <p:cNvSpPr txBox="1"/>
          <p:nvPr/>
        </p:nvSpPr>
        <p:spPr>
          <a:xfrm>
            <a:off x="4690401" y="8978966"/>
            <a:ext cx="995044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de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aplicación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1063680" y="9389979"/>
            <a:ext cx="3155315" cy="55435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38100" marR="574675">
              <a:lnSpc>
                <a:spcPct val="135500"/>
              </a:lnSpc>
              <a:spcBef>
                <a:spcPts val="90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voltaje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bobinado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total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180">
                <a:latin typeface="Times New Roman"/>
                <a:cs typeface="Times New Roman"/>
              </a:rPr>
              <a:t>  </a:t>
            </a:r>
            <a:r>
              <a:rPr dirty="0" baseline="-10416" sz="1200" i="1">
                <a:latin typeface="Times New Roman"/>
                <a:cs typeface="Times New Roman"/>
              </a:rPr>
              <a:t>U</a:t>
            </a:r>
            <a:r>
              <a:rPr dirty="0" baseline="-10416" sz="1200" spc="60" i="1">
                <a:latin typeface="Times New Roman"/>
                <a:cs typeface="Times New Roman"/>
              </a:rPr>
              <a:t> </a:t>
            </a:r>
            <a:r>
              <a:rPr dirty="0" baseline="-10416" sz="1200" spc="-127">
                <a:latin typeface="Times New Roman"/>
                <a:cs typeface="Times New Roman"/>
              </a:rPr>
              <a:t>=</a:t>
            </a:r>
            <a:r>
              <a:rPr dirty="0" baseline="-38888" sz="750" spc="-127" i="1">
                <a:latin typeface="Times New Roman"/>
                <a:cs typeface="Times New Roman"/>
              </a:rPr>
              <a:t>UNA</a:t>
            </a:r>
            <a:r>
              <a:rPr dirty="0" baseline="-38888" sz="750" spc="262" i="1">
                <a:latin typeface="Times New Roman"/>
                <a:cs typeface="Times New Roman"/>
              </a:rPr>
              <a:t> </a:t>
            </a:r>
            <a:r>
              <a:rPr dirty="0" baseline="3472" sz="1200">
                <a:latin typeface="Times New Roman"/>
                <a:cs typeface="Times New Roman"/>
              </a:rPr>
              <a:t>10.735</a:t>
            </a:r>
            <a:r>
              <a:rPr dirty="0" baseline="3472" sz="1200" spc="52">
                <a:latin typeface="Times New Roman"/>
                <a:cs typeface="Times New Roman"/>
              </a:rPr>
              <a:t> </a:t>
            </a:r>
            <a:r>
              <a:rPr dirty="0" baseline="3472" sz="1200">
                <a:latin typeface="Times New Roman"/>
                <a:cs typeface="Times New Roman"/>
              </a:rPr>
              <a:t>/</a:t>
            </a:r>
            <a:r>
              <a:rPr dirty="0" baseline="3472" sz="1200" spc="60">
                <a:latin typeface="Times New Roman"/>
                <a:cs typeface="Times New Roman"/>
              </a:rPr>
              <a:t> </a:t>
            </a:r>
            <a:r>
              <a:rPr dirty="0" baseline="3472" sz="1200">
                <a:latin typeface="Times New Roman"/>
                <a:cs typeface="Times New Roman"/>
              </a:rPr>
              <a:t>3</a:t>
            </a:r>
            <a:r>
              <a:rPr dirty="0" baseline="3472" sz="1200" spc="52">
                <a:latin typeface="Times New Roman"/>
                <a:cs typeface="Times New Roman"/>
              </a:rPr>
              <a:t> </a:t>
            </a:r>
            <a:r>
              <a:rPr dirty="0" baseline="3472" sz="1200">
                <a:latin typeface="Times New Roman"/>
                <a:cs typeface="Times New Roman"/>
              </a:rPr>
              <a:t>kV</a:t>
            </a:r>
            <a:r>
              <a:rPr dirty="0" baseline="3472" sz="1200" spc="52">
                <a:latin typeface="Times New Roman"/>
                <a:cs typeface="Times New Roman"/>
              </a:rPr>
              <a:t> </a:t>
            </a:r>
            <a:r>
              <a:rPr dirty="0" baseline="3472" sz="1200">
                <a:latin typeface="Times New Roman"/>
                <a:cs typeface="Times New Roman"/>
              </a:rPr>
              <a:t>6.2</a:t>
            </a:r>
            <a:r>
              <a:rPr dirty="0" baseline="3472" sz="1200" spc="52">
                <a:latin typeface="Times New Roman"/>
                <a:cs typeface="Times New Roman"/>
              </a:rPr>
              <a:t> </a:t>
            </a:r>
            <a:r>
              <a:rPr dirty="0" baseline="3472" sz="1200" spc="-187">
                <a:latin typeface="Times New Roman"/>
                <a:cs typeface="Times New Roman"/>
              </a:rPr>
              <a:t>k</a:t>
            </a:r>
            <a:r>
              <a:rPr dirty="0" baseline="10416" sz="1200" spc="-187">
                <a:latin typeface="Times New Roman"/>
                <a:cs typeface="Times New Roman"/>
              </a:rPr>
              <a:t>=</a:t>
            </a:r>
            <a:r>
              <a:rPr dirty="0" baseline="3472" sz="1200" spc="-187">
                <a:latin typeface="Times New Roman"/>
                <a:cs typeface="Times New Roman"/>
              </a:rPr>
              <a:t>V</a:t>
            </a:r>
            <a:r>
              <a:rPr dirty="0" baseline="3472" sz="1200" spc="7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impedancia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cortocircuito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es</a:t>
            </a:r>
            <a:endParaRPr sz="800">
              <a:latin typeface="Times New Roman"/>
              <a:cs typeface="Times New Roman"/>
            </a:endParaRPr>
          </a:p>
          <a:p>
            <a:pPr marL="335280">
              <a:lnSpc>
                <a:spcPct val="100000"/>
              </a:lnSpc>
              <a:spcBef>
                <a:spcPts val="250"/>
              </a:spcBef>
            </a:pPr>
            <a:r>
              <a:rPr dirty="0" baseline="-10416" sz="1200" i="1">
                <a:latin typeface="Times New Roman"/>
                <a:cs typeface="Times New Roman"/>
              </a:rPr>
              <a:t>Z</a:t>
            </a:r>
            <a:r>
              <a:rPr dirty="0" baseline="-27777" sz="750">
                <a:latin typeface="Times New Roman"/>
                <a:cs typeface="Times New Roman"/>
              </a:rPr>
              <a:t>1</a:t>
            </a:r>
            <a:r>
              <a:rPr dirty="0" baseline="-27777" sz="750" spc="292">
                <a:latin typeface="Times New Roman"/>
                <a:cs typeface="Times New Roman"/>
              </a:rPr>
              <a:t> </a:t>
            </a:r>
            <a:r>
              <a:rPr dirty="0" baseline="6944" sz="1200">
                <a:latin typeface="Times New Roman"/>
                <a:cs typeface="Times New Roman"/>
              </a:rPr>
              <a:t>=</a:t>
            </a:r>
            <a:r>
              <a:rPr dirty="0" baseline="6944" sz="1200" spc="22">
                <a:latin typeface="Times New Roman"/>
                <a:cs typeface="Times New Roman"/>
              </a:rPr>
              <a:t> </a:t>
            </a:r>
            <a:r>
              <a:rPr dirty="0" baseline="5050" sz="1650" spc="-112">
                <a:latin typeface="Times New Roman"/>
                <a:cs typeface="Times New Roman"/>
              </a:rPr>
              <a:t>(</a:t>
            </a:r>
            <a:r>
              <a:rPr dirty="0" baseline="6944" sz="1200" spc="-112">
                <a:latin typeface="Times New Roman"/>
                <a:cs typeface="Times New Roman"/>
              </a:rPr>
              <a:t>-</a:t>
            </a:r>
            <a:r>
              <a:rPr dirty="0" baseline="6944" sz="1200" spc="644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0.0021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-65">
                <a:latin typeface="Times New Roman"/>
                <a:cs typeface="Times New Roman"/>
              </a:rPr>
              <a:t>0</a:t>
            </a:r>
            <a:r>
              <a:rPr dirty="0" baseline="6944" sz="1200" spc="-97">
                <a:latin typeface="Times New Roman"/>
                <a:cs typeface="Times New Roman"/>
              </a:rPr>
              <a:t>+</a:t>
            </a:r>
            <a:r>
              <a:rPr dirty="0" sz="800" spc="-65">
                <a:latin typeface="Times New Roman"/>
                <a:cs typeface="Times New Roman"/>
              </a:rPr>
              <a:t>.0</a:t>
            </a:r>
            <a:r>
              <a:rPr dirty="0" baseline="-10416" sz="1200" spc="-97" i="1">
                <a:latin typeface="Times New Roman"/>
                <a:cs typeface="Times New Roman"/>
              </a:rPr>
              <a:t>j</a:t>
            </a:r>
            <a:r>
              <a:rPr dirty="0" sz="800" spc="-65">
                <a:latin typeface="Times New Roman"/>
                <a:cs typeface="Times New Roman"/>
              </a:rPr>
              <a:t>0715</a:t>
            </a:r>
            <a:r>
              <a:rPr dirty="0" sz="800" spc="10">
                <a:latin typeface="Times New Roman"/>
                <a:cs typeface="Times New Roman"/>
              </a:rPr>
              <a:t> </a:t>
            </a:r>
            <a:r>
              <a:rPr dirty="0" sz="800" spc="-60">
                <a:latin typeface="Times New Roman"/>
                <a:cs typeface="Times New Roman"/>
              </a:rPr>
              <a:t>10.73</a:t>
            </a:r>
            <a:r>
              <a:rPr dirty="0" baseline="5050" sz="1650" spc="-89">
                <a:latin typeface="Times New Roman"/>
                <a:cs typeface="Times New Roman"/>
              </a:rPr>
              <a:t>)</a:t>
            </a:r>
            <a:r>
              <a:rPr dirty="0" sz="800" spc="-60">
                <a:latin typeface="Times New Roman"/>
                <a:cs typeface="Times New Roman"/>
              </a:rPr>
              <a:t>5</a:t>
            </a:r>
            <a:r>
              <a:rPr dirty="0" baseline="6944" sz="1200" spc="-89">
                <a:latin typeface="Cambria Math"/>
                <a:cs typeface="Cambria Math"/>
              </a:rPr>
              <a:t>⋅</a:t>
            </a:r>
            <a:r>
              <a:rPr dirty="0" baseline="5050" sz="1650" spc="-89">
                <a:latin typeface="Times New Roman"/>
                <a:cs typeface="Times New Roman"/>
              </a:rPr>
              <a:t>(</a:t>
            </a:r>
            <a:r>
              <a:rPr dirty="0" sz="800" spc="-60">
                <a:latin typeface="Times New Roman"/>
                <a:cs typeface="Times New Roman"/>
              </a:rPr>
              <a:t>kV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24.8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-30">
                <a:latin typeface="Times New Roman"/>
                <a:cs typeface="Times New Roman"/>
              </a:rPr>
              <a:t>M</a:t>
            </a:r>
            <a:r>
              <a:rPr dirty="0" baseline="5050" sz="1650" spc="-397">
                <a:latin typeface="Times New Roman"/>
                <a:cs typeface="Times New Roman"/>
              </a:rPr>
              <a:t>)</a:t>
            </a:r>
            <a:r>
              <a:rPr dirty="0" sz="800" spc="-75">
                <a:latin typeface="Times New Roman"/>
                <a:cs typeface="Times New Roman"/>
              </a:rPr>
              <a:t>V</a:t>
            </a:r>
            <a:r>
              <a:rPr dirty="0" sz="800" spc="-470">
                <a:latin typeface="Times New Roman"/>
                <a:cs typeface="Times New Roman"/>
              </a:rPr>
              <a:t>A</a:t>
            </a:r>
            <a:r>
              <a:rPr dirty="0" baseline="11111" sz="750" spc="52">
                <a:latin typeface="Times New Roman"/>
                <a:cs typeface="Times New Roman"/>
              </a:rPr>
              <a:t>2</a:t>
            </a:r>
            <a:r>
              <a:rPr dirty="0" baseline="11111" sz="750" spc="547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0.00976</a:t>
            </a:r>
            <a:r>
              <a:rPr dirty="0" sz="800" spc="10">
                <a:latin typeface="Times New Roman"/>
                <a:cs typeface="Times New Roman"/>
              </a:rPr>
              <a:t> </a:t>
            </a:r>
            <a:r>
              <a:rPr dirty="0" sz="800" spc="-60">
                <a:latin typeface="Times New Roman"/>
                <a:cs typeface="Times New Roman"/>
              </a:rPr>
              <a:t>0.033</a:t>
            </a:r>
            <a:r>
              <a:rPr dirty="0" baseline="6944" sz="1200" spc="-89">
                <a:latin typeface="Times New Roman"/>
                <a:cs typeface="Times New Roman"/>
              </a:rPr>
              <a:t>=</a:t>
            </a:r>
            <a:r>
              <a:rPr dirty="0" sz="800" spc="-60">
                <a:latin typeface="Times New Roman"/>
                <a:cs typeface="Times New Roman"/>
              </a:rPr>
              <a:t>2</a:t>
            </a:r>
            <a:r>
              <a:rPr dirty="0" baseline="6944" sz="1200" spc="-89">
                <a:latin typeface="Times New Roman"/>
                <a:cs typeface="Times New Roman"/>
              </a:rPr>
              <a:t>-</a:t>
            </a:r>
            <a:r>
              <a:rPr dirty="0" sz="800" spc="-25">
                <a:latin typeface="Times New Roman"/>
                <a:cs typeface="Times New Roman"/>
              </a:rPr>
              <a:t>[]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4506927" y="9771918"/>
            <a:ext cx="70294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30"/>
              </a:spcBef>
              <a:tabLst>
                <a:tab pos="585470" algn="l"/>
              </a:tabLst>
            </a:pPr>
            <a:r>
              <a:rPr dirty="0" sz="800">
                <a:latin typeface="Times New Roman"/>
                <a:cs typeface="Times New Roman"/>
              </a:rPr>
              <a:t>+</a:t>
            </a:r>
            <a:r>
              <a:rPr dirty="0" sz="800" spc="229">
                <a:latin typeface="Times New Roman"/>
                <a:cs typeface="Times New Roman"/>
              </a:rPr>
              <a:t> </a:t>
            </a:r>
            <a:r>
              <a:rPr dirty="0" baseline="-17361" sz="1200" spc="-75" i="1">
                <a:latin typeface="Times New Roman"/>
                <a:cs typeface="Times New Roman"/>
              </a:rPr>
              <a:t>j</a:t>
            </a:r>
            <a:r>
              <a:rPr dirty="0" baseline="-17361" sz="1200" i="1">
                <a:latin typeface="Times New Roman"/>
                <a:cs typeface="Times New Roman"/>
              </a:rPr>
              <a:t>	</a:t>
            </a:r>
            <a:r>
              <a:rPr dirty="0" sz="800" spc="-50">
                <a:latin typeface="Times New Roman"/>
                <a:cs typeface="Times New Roman"/>
              </a:rPr>
              <a:t>Ω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1089080" y="10069275"/>
            <a:ext cx="251206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devanado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zigzag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divide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más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partes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Z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con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4070287" y="9935002"/>
            <a:ext cx="1153795" cy="377825"/>
          </a:xfrm>
          <a:prstGeom prst="rect">
            <a:avLst/>
          </a:prstGeom>
        </p:spPr>
        <p:txBody>
          <a:bodyPr wrap="square" lIns="0" tIns="71755" rIns="0" bIns="0" rtlCol="0" vert="horz">
            <a:spAutoFit/>
          </a:bodyPr>
          <a:lstStyle/>
          <a:p>
            <a:pPr marL="149860">
              <a:lnSpc>
                <a:spcPct val="100000"/>
              </a:lnSpc>
              <a:spcBef>
                <a:spcPts val="565"/>
              </a:spcBef>
            </a:pPr>
            <a:r>
              <a:rPr dirty="0" sz="750">
                <a:latin typeface="Times New Roman"/>
                <a:cs typeface="Times New Roman"/>
              </a:rPr>
              <a:t>pecado</a:t>
            </a:r>
            <a:r>
              <a:rPr dirty="0" sz="750" spc="30">
                <a:latin typeface="Times New Roman"/>
                <a:cs typeface="Times New Roman"/>
              </a:rPr>
              <a:t> </a:t>
            </a:r>
            <a:r>
              <a:rPr dirty="0" sz="750">
                <a:latin typeface="Times New Roman"/>
                <a:cs typeface="Times New Roman"/>
              </a:rPr>
              <a:t>(7.5)</a:t>
            </a:r>
            <a:r>
              <a:rPr dirty="0" sz="750" spc="400">
                <a:latin typeface="Times New Roman"/>
                <a:cs typeface="Times New Roman"/>
              </a:rPr>
              <a:t> </a:t>
            </a:r>
            <a:r>
              <a:rPr dirty="0" baseline="-33333" sz="1125">
                <a:latin typeface="Times New Roman"/>
                <a:cs typeface="Times New Roman"/>
              </a:rPr>
              <a:t>=</a:t>
            </a:r>
            <a:r>
              <a:rPr dirty="0" baseline="-33333" sz="1125" spc="202">
                <a:latin typeface="Times New Roman"/>
                <a:cs typeface="Times New Roman"/>
              </a:rPr>
              <a:t> </a:t>
            </a:r>
            <a:r>
              <a:rPr dirty="0" baseline="-40740" sz="1125">
                <a:latin typeface="Times New Roman"/>
                <a:cs typeface="Times New Roman"/>
              </a:rPr>
              <a:t>0,165</a:t>
            </a:r>
            <a:r>
              <a:rPr dirty="0" baseline="-40740" sz="1125" spc="532">
                <a:latin typeface="Times New Roman"/>
                <a:cs typeface="Times New Roman"/>
              </a:rPr>
              <a:t> </a:t>
            </a:r>
            <a:r>
              <a:rPr dirty="0" baseline="-41666" sz="1200" spc="-75">
                <a:latin typeface="Times New Roman"/>
                <a:cs typeface="Times New Roman"/>
              </a:rPr>
              <a:t>.</a:t>
            </a:r>
            <a:endParaRPr baseline="-41666" sz="1200">
              <a:latin typeface="Times New Roman"/>
              <a:cs typeface="Times New Roman"/>
            </a:endParaRPr>
          </a:p>
          <a:p>
            <a:pPr marL="38100">
              <a:lnSpc>
                <a:spcPct val="100000"/>
              </a:lnSpc>
              <a:spcBef>
                <a:spcPts val="440"/>
              </a:spcBef>
            </a:pPr>
            <a:r>
              <a:rPr dirty="0" sz="750">
                <a:latin typeface="Times New Roman"/>
                <a:cs typeface="Times New Roman"/>
              </a:rPr>
              <a:t>pecado</a:t>
            </a:r>
            <a:r>
              <a:rPr dirty="0" sz="750" spc="50">
                <a:latin typeface="Times New Roman"/>
                <a:cs typeface="Times New Roman"/>
              </a:rPr>
              <a:t> </a:t>
            </a:r>
            <a:r>
              <a:rPr dirty="0" sz="750" spc="-125">
                <a:latin typeface="Times New Roman"/>
                <a:cs typeface="Times New Roman"/>
              </a:rPr>
              <a:t>(</a:t>
            </a:r>
            <a:r>
              <a:rPr dirty="0" baseline="7407" sz="1125" spc="-187">
                <a:latin typeface="Times New Roman"/>
                <a:cs typeface="Times New Roman"/>
              </a:rPr>
              <a:t>-</a:t>
            </a:r>
            <a:r>
              <a:rPr dirty="0" sz="750">
                <a:latin typeface="Times New Roman"/>
                <a:cs typeface="Times New Roman"/>
              </a:rPr>
              <a:t>60</a:t>
            </a:r>
            <a:r>
              <a:rPr dirty="0" sz="750" spc="50">
                <a:latin typeface="Times New Roman"/>
                <a:cs typeface="Times New Roman"/>
              </a:rPr>
              <a:t> </a:t>
            </a:r>
            <a:r>
              <a:rPr dirty="0" sz="750" spc="-20">
                <a:latin typeface="Times New Roman"/>
                <a:cs typeface="Times New Roman"/>
              </a:rPr>
              <a:t>7.5)</a:t>
            </a:r>
            <a:endParaRPr sz="750">
              <a:latin typeface="Times New Roman"/>
              <a:cs typeface="Times New Roman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3910665" y="10095707"/>
            <a:ext cx="156210" cy="14478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750" i="1">
                <a:latin typeface="Times New Roman"/>
                <a:cs typeface="Times New Roman"/>
              </a:rPr>
              <a:t>n</a:t>
            </a:r>
            <a:r>
              <a:rPr dirty="0" sz="750" spc="20" i="1">
                <a:latin typeface="Times New Roman"/>
                <a:cs typeface="Times New Roman"/>
              </a:rPr>
              <a:t> </a:t>
            </a:r>
            <a:r>
              <a:rPr dirty="0" sz="750" spc="-50">
                <a:latin typeface="Times New Roman"/>
                <a:cs typeface="Times New Roman"/>
              </a:rPr>
              <a:t>=</a:t>
            </a:r>
            <a:endParaRPr sz="75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7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3" name="object 3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4" name="object 4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488"/>
                  </a:lnTo>
                  <a:lnTo>
                    <a:pt x="142755" y="98488"/>
                  </a:lnTo>
                  <a:lnTo>
                    <a:pt x="136180" y="99796"/>
                  </a:lnTo>
                  <a:lnTo>
                    <a:pt x="104587" y="123991"/>
                  </a:lnTo>
                  <a:lnTo>
                    <a:pt x="98048" y="143195"/>
                  </a:lnTo>
                  <a:lnTo>
                    <a:pt x="98048" y="569274"/>
                  </a:lnTo>
                  <a:lnTo>
                    <a:pt x="117977" y="603718"/>
                  </a:lnTo>
                  <a:lnTo>
                    <a:pt x="142755" y="613981"/>
                  </a:lnTo>
                  <a:lnTo>
                    <a:pt x="1886711" y="613981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3981"/>
                  </a:moveTo>
                  <a:lnTo>
                    <a:pt x="1744971" y="613981"/>
                  </a:lnTo>
                  <a:lnTo>
                    <a:pt x="1751545" y="612673"/>
                  </a:lnTo>
                  <a:lnTo>
                    <a:pt x="1764174" y="607442"/>
                  </a:lnTo>
                  <a:lnTo>
                    <a:pt x="1788370" y="575849"/>
                  </a:lnTo>
                  <a:lnTo>
                    <a:pt x="1789678" y="569274"/>
                  </a:lnTo>
                  <a:lnTo>
                    <a:pt x="1789678" y="143195"/>
                  </a:lnTo>
                  <a:lnTo>
                    <a:pt x="1769748" y="108751"/>
                  </a:lnTo>
                  <a:lnTo>
                    <a:pt x="1744971" y="98488"/>
                  </a:lnTo>
                  <a:lnTo>
                    <a:pt x="1886711" y="98488"/>
                  </a:lnTo>
                  <a:lnTo>
                    <a:pt x="1886711" y="613981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2932176" y="500359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5453" y="528634"/>
                  </a:moveTo>
                  <a:lnTo>
                    <a:pt x="49392" y="528634"/>
                  </a:lnTo>
                  <a:lnTo>
                    <a:pt x="45954" y="528237"/>
                  </a:lnTo>
                  <a:lnTo>
                    <a:pt x="42550" y="527378"/>
                  </a:lnTo>
                  <a:lnTo>
                    <a:pt x="39145" y="526784"/>
                  </a:lnTo>
                  <a:lnTo>
                    <a:pt x="6980" y="501806"/>
                  </a:lnTo>
                  <a:lnTo>
                    <a:pt x="0" y="479273"/>
                  </a:lnTo>
                  <a:lnTo>
                    <a:pt x="0" y="475770"/>
                  </a:lnTo>
                  <a:lnTo>
                    <a:pt x="0" y="49361"/>
                  </a:lnTo>
                  <a:lnTo>
                    <a:pt x="8908" y="23325"/>
                  </a:lnTo>
                  <a:lnTo>
                    <a:pt x="10837" y="20220"/>
                  </a:lnTo>
                  <a:lnTo>
                    <a:pt x="45954" y="198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577"/>
                  </a:lnTo>
                  <a:lnTo>
                    <a:pt x="1695936" y="23325"/>
                  </a:lnTo>
                  <a:lnTo>
                    <a:pt x="1697864" y="26035"/>
                  </a:lnTo>
                  <a:lnTo>
                    <a:pt x="1704845" y="49361"/>
                  </a:lnTo>
                  <a:lnTo>
                    <a:pt x="1704845" y="479273"/>
                  </a:lnTo>
                  <a:lnTo>
                    <a:pt x="1686907" y="515220"/>
                  </a:lnTo>
                  <a:lnTo>
                    <a:pt x="1662295" y="527378"/>
                  </a:lnTo>
                  <a:lnTo>
                    <a:pt x="1658890" y="528237"/>
                  </a:lnTo>
                  <a:lnTo>
                    <a:pt x="1655453" y="52863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" name="object 6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171"/>
              <a:ext cx="145374" cy="145374"/>
            </a:xfrm>
            <a:prstGeom prst="rect">
              <a:avLst/>
            </a:prstGeom>
          </p:spPr>
        </p:pic>
      </p:grpSp>
      <p:sp>
        <p:nvSpPr>
          <p:cNvPr id="7" name="object 7" descr=""/>
          <p:cNvSpPr txBox="1"/>
          <p:nvPr/>
        </p:nvSpPr>
        <p:spPr>
          <a:xfrm>
            <a:off x="1089080" y="165100"/>
            <a:ext cx="4294505" cy="62865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858135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  <a:p>
            <a:pPr marL="12700" marR="5080">
              <a:lnSpc>
                <a:spcPct val="113799"/>
              </a:lnSpc>
              <a:spcBef>
                <a:spcPts val="490"/>
              </a:spcBef>
            </a:pP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voltajes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cada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devanado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impedancias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fuga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individuales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automáticamente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calculado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como:</a:t>
            </a:r>
            <a:endParaRPr sz="800">
              <a:latin typeface="Times New Roman"/>
              <a:cs typeface="Times New Roman"/>
            </a:endParaRPr>
          </a:p>
          <a:p>
            <a:pPr marL="1010285">
              <a:lnSpc>
                <a:spcPct val="100000"/>
              </a:lnSpc>
              <a:spcBef>
                <a:spcPts val="385"/>
              </a:spcBef>
            </a:pPr>
            <a:r>
              <a:rPr dirty="0" sz="600">
                <a:latin typeface="Times New Roman"/>
                <a:cs typeface="Times New Roman"/>
              </a:rPr>
              <a:t>3</a:t>
            </a:r>
            <a:r>
              <a:rPr dirty="0" sz="600" spc="1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/</a:t>
            </a:r>
            <a:r>
              <a:rPr dirty="0" sz="600" spc="15">
                <a:latin typeface="Times New Roman"/>
                <a:cs typeface="Times New Roman"/>
              </a:rPr>
              <a:t> </a:t>
            </a:r>
            <a:r>
              <a:rPr dirty="0" sz="600" spc="-10">
                <a:latin typeface="Times New Roman"/>
                <a:cs typeface="Times New Roman"/>
              </a:rPr>
              <a:t>735.10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1089080" y="6547149"/>
            <a:ext cx="65786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Times New Roman"/>
                <a:cs typeface="Times New Roman"/>
              </a:rPr>
              <a:t>ATPDraw</a:t>
            </a:r>
            <a:r>
              <a:rPr dirty="0" sz="550" spc="30">
                <a:latin typeface="Times New Roman"/>
                <a:cs typeface="Times New Roman"/>
              </a:rPr>
              <a:t> </a:t>
            </a:r>
            <a:r>
              <a:rPr dirty="0" sz="550">
                <a:latin typeface="Times New Roman"/>
                <a:cs typeface="Times New Roman"/>
              </a:rPr>
              <a:t>versión</a:t>
            </a:r>
            <a:r>
              <a:rPr dirty="0" sz="550" spc="30">
                <a:latin typeface="Times New Roman"/>
                <a:cs typeface="Times New Roman"/>
              </a:rPr>
              <a:t> </a:t>
            </a:r>
            <a:r>
              <a:rPr dirty="0" sz="550" spc="-25">
                <a:latin typeface="Times New Roman"/>
                <a:cs typeface="Times New Roman"/>
              </a:rPr>
              <a:t>5.6</a:t>
            </a:r>
            <a:endParaRPr sz="550">
              <a:latin typeface="Times New Roman"/>
              <a:cs typeface="Times New Roman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595687" y="6520718"/>
            <a:ext cx="1841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217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2993195" y="732171"/>
            <a:ext cx="54356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kV</a:t>
            </a:r>
            <a:r>
              <a:rPr dirty="0" sz="600" spc="300">
                <a:latin typeface="Times New Roman"/>
                <a:cs typeface="Times New Roman"/>
              </a:rPr>
              <a:t> </a:t>
            </a:r>
            <a:r>
              <a:rPr dirty="0" baseline="9259" sz="900">
                <a:latin typeface="Times New Roman"/>
                <a:cs typeface="Times New Roman"/>
              </a:rPr>
              <a:t>=</a:t>
            </a:r>
            <a:r>
              <a:rPr dirty="0" baseline="9259" sz="900" spc="202">
                <a:latin typeface="Times New Roman"/>
                <a:cs typeface="Times New Roman"/>
              </a:rPr>
              <a:t> </a:t>
            </a:r>
            <a:r>
              <a:rPr dirty="0" sz="600" spc="-10">
                <a:latin typeface="Times New Roman"/>
                <a:cs typeface="Times New Roman"/>
              </a:rPr>
              <a:t>kV68.5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593346" y="818074"/>
            <a:ext cx="248158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63500">
              <a:lnSpc>
                <a:spcPct val="100000"/>
              </a:lnSpc>
              <a:spcBef>
                <a:spcPts val="125"/>
              </a:spcBef>
              <a:tabLst>
                <a:tab pos="763270" algn="l"/>
                <a:tab pos="1938655" algn="l"/>
              </a:tabLst>
            </a:pPr>
            <a:r>
              <a:rPr dirty="0" sz="600">
                <a:latin typeface="Times New Roman"/>
                <a:cs typeface="Times New Roman"/>
              </a:rPr>
              <a:t>165.0)</a:t>
            </a:r>
            <a:r>
              <a:rPr dirty="0" sz="600" spc="45">
                <a:latin typeface="Times New Roman"/>
                <a:cs typeface="Times New Roman"/>
              </a:rPr>
              <a:t> </a:t>
            </a:r>
            <a:r>
              <a:rPr dirty="0" sz="600" spc="-45">
                <a:latin typeface="Times New Roman"/>
                <a:cs typeface="Times New Roman"/>
              </a:rPr>
              <a:t>5.7co</a:t>
            </a:r>
            <a:r>
              <a:rPr dirty="0" baseline="9259" sz="900" spc="-67">
                <a:latin typeface="Times New Roman"/>
                <a:cs typeface="Times New Roman"/>
              </a:rPr>
              <a:t>+</a:t>
            </a:r>
            <a:r>
              <a:rPr dirty="0" sz="600" spc="-45">
                <a:latin typeface="Times New Roman"/>
                <a:cs typeface="Times New Roman"/>
              </a:rPr>
              <a:t>s</a:t>
            </a:r>
            <a:r>
              <a:rPr dirty="0" sz="600" spc="50">
                <a:latin typeface="Times New Roman"/>
                <a:cs typeface="Times New Roman"/>
              </a:rPr>
              <a:t> </a:t>
            </a:r>
            <a:r>
              <a:rPr dirty="0" sz="600" spc="-50">
                <a:latin typeface="Times New Roman"/>
                <a:cs typeface="Times New Roman"/>
              </a:rPr>
              <a:t>(</a:t>
            </a:r>
            <a:r>
              <a:rPr dirty="0" sz="600">
                <a:latin typeface="Times New Roman"/>
                <a:cs typeface="Times New Roman"/>
              </a:rPr>
              <a:t>	</a:t>
            </a:r>
            <a:r>
              <a:rPr dirty="0" baseline="9259" sz="900">
                <a:latin typeface="Cambria Math"/>
                <a:cs typeface="Cambria Math"/>
              </a:rPr>
              <a:t>⋅</a:t>
            </a:r>
            <a:r>
              <a:rPr dirty="0" baseline="9259" sz="900" spc="-22">
                <a:latin typeface="Cambria Math"/>
                <a:cs typeface="Cambria Math"/>
              </a:rPr>
              <a:t> </a:t>
            </a:r>
            <a:r>
              <a:rPr dirty="0" sz="600">
                <a:latin typeface="Times New Roman"/>
                <a:cs typeface="Times New Roman"/>
              </a:rPr>
              <a:t>cos</a:t>
            </a:r>
            <a:r>
              <a:rPr dirty="0" sz="600" spc="-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(</a:t>
            </a:r>
            <a:r>
              <a:rPr dirty="0" sz="600" spc="-5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60</a:t>
            </a:r>
            <a:r>
              <a:rPr dirty="0" sz="600" spc="-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60</a:t>
            </a:r>
            <a:r>
              <a:rPr dirty="0" baseline="9259" sz="900">
                <a:latin typeface="Times New Roman"/>
                <a:cs typeface="Times New Roman"/>
              </a:rPr>
              <a:t>-</a:t>
            </a:r>
            <a:r>
              <a:rPr dirty="0" baseline="9259" sz="900" spc="367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)</a:t>
            </a:r>
            <a:r>
              <a:rPr dirty="0" sz="600" spc="-5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5.7</a:t>
            </a:r>
            <a:r>
              <a:rPr dirty="0" sz="600">
                <a:latin typeface="Times New Roman"/>
                <a:cs typeface="Times New Roman"/>
              </a:rPr>
              <a:t>	</a:t>
            </a:r>
            <a:r>
              <a:rPr dirty="0" baseline="4629" sz="900" spc="-15">
                <a:latin typeface="Arial MT"/>
                <a:cs typeface="Arial MT"/>
              </a:rPr>
              <a:t>Traduciendo...</a:t>
            </a:r>
            <a:endParaRPr baseline="4629" sz="900">
              <a:latin typeface="Arial MT"/>
              <a:cs typeface="Arial MT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1551635" y="718956"/>
            <a:ext cx="70485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50">
                <a:latin typeface="Times New Roman"/>
                <a:cs typeface="Times New Roman"/>
              </a:rPr>
              <a:t>=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1347821" y="758603"/>
            <a:ext cx="20955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baseline="4629" sz="900" i="1">
                <a:latin typeface="Times New Roman"/>
                <a:cs typeface="Times New Roman"/>
              </a:rPr>
              <a:t>U</a:t>
            </a:r>
            <a:r>
              <a:rPr dirty="0" baseline="4629" sz="900" spc="52" i="1">
                <a:latin typeface="Times New Roman"/>
                <a:cs typeface="Times New Roman"/>
              </a:rPr>
              <a:t> </a:t>
            </a:r>
            <a:r>
              <a:rPr dirty="0" sz="400">
                <a:latin typeface="Times New Roman"/>
                <a:cs typeface="Times New Roman"/>
              </a:rPr>
              <a:t>1</a:t>
            </a:r>
            <a:r>
              <a:rPr dirty="0" sz="400" spc="-45">
                <a:latin typeface="Times New Roman"/>
                <a:cs typeface="Times New Roman"/>
              </a:rPr>
              <a:t> </a:t>
            </a:r>
            <a:r>
              <a:rPr dirty="0" baseline="-13888" sz="600" spc="-75" i="1">
                <a:latin typeface="Times New Roman"/>
                <a:cs typeface="Times New Roman"/>
              </a:rPr>
              <a:t>z</a:t>
            </a:r>
            <a:endParaRPr baseline="-13888" sz="600">
              <a:latin typeface="Times New Roman"/>
              <a:cs typeface="Times New Roman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1347821" y="956841"/>
            <a:ext cx="1389380" cy="2940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baseline="-13888" sz="900" i="1">
                <a:latin typeface="Times New Roman"/>
                <a:cs typeface="Times New Roman"/>
              </a:rPr>
              <a:t>U</a:t>
            </a:r>
            <a:r>
              <a:rPr dirty="0" baseline="-13888" sz="900" spc="44" i="1">
                <a:latin typeface="Times New Roman"/>
                <a:cs typeface="Times New Roman"/>
              </a:rPr>
              <a:t> </a:t>
            </a:r>
            <a:r>
              <a:rPr dirty="0" baseline="-27777" sz="600">
                <a:latin typeface="Times New Roman"/>
                <a:cs typeface="Times New Roman"/>
              </a:rPr>
              <a:t>1</a:t>
            </a:r>
            <a:r>
              <a:rPr dirty="0" baseline="-27777" sz="600" spc="7">
                <a:latin typeface="Times New Roman"/>
                <a:cs typeface="Times New Roman"/>
              </a:rPr>
              <a:t> </a:t>
            </a:r>
            <a:r>
              <a:rPr dirty="0" baseline="-41666" sz="600" i="1">
                <a:latin typeface="Times New Roman"/>
                <a:cs typeface="Times New Roman"/>
              </a:rPr>
              <a:t>y</a:t>
            </a:r>
            <a:r>
              <a:rPr dirty="0" baseline="-41666" sz="600" spc="390" i="1">
                <a:latin typeface="Times New Roman"/>
                <a:cs typeface="Times New Roman"/>
              </a:rPr>
              <a:t> </a:t>
            </a:r>
            <a:r>
              <a:rPr dirty="0" baseline="4629" sz="900">
                <a:latin typeface="Times New Roman"/>
                <a:cs typeface="Times New Roman"/>
              </a:rPr>
              <a:t>=</a:t>
            </a:r>
            <a:r>
              <a:rPr dirty="0" baseline="4629" sz="900" spc="209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kV68.5</a:t>
            </a:r>
            <a:r>
              <a:rPr dirty="0" sz="600" spc="275">
                <a:latin typeface="Times New Roman"/>
                <a:cs typeface="Times New Roman"/>
              </a:rPr>
              <a:t>  </a:t>
            </a:r>
            <a:r>
              <a:rPr dirty="0" baseline="4629" sz="900">
                <a:latin typeface="Cambria Math"/>
                <a:cs typeface="Cambria Math"/>
              </a:rPr>
              <a:t>⋅</a:t>
            </a:r>
            <a:r>
              <a:rPr dirty="0" baseline="4629" sz="900" spc="7">
                <a:latin typeface="Cambria Math"/>
                <a:cs typeface="Cambria Math"/>
              </a:rPr>
              <a:t> </a:t>
            </a:r>
            <a:r>
              <a:rPr dirty="0" sz="600">
                <a:latin typeface="Times New Roman"/>
                <a:cs typeface="Times New Roman"/>
              </a:rPr>
              <a:t>0,165</a:t>
            </a:r>
            <a:r>
              <a:rPr dirty="0" sz="600" spc="409">
                <a:latin typeface="Times New Roman"/>
                <a:cs typeface="Times New Roman"/>
              </a:rPr>
              <a:t> </a:t>
            </a:r>
            <a:r>
              <a:rPr dirty="0" baseline="4629" sz="900">
                <a:latin typeface="Times New Roman"/>
                <a:cs typeface="Times New Roman"/>
              </a:rPr>
              <a:t>=</a:t>
            </a:r>
            <a:r>
              <a:rPr dirty="0" baseline="4629" sz="900" spc="284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934,0</a:t>
            </a:r>
            <a:r>
              <a:rPr dirty="0" sz="600" spc="405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kV</a:t>
            </a:r>
            <a:endParaRPr sz="600">
              <a:latin typeface="Times New Roman"/>
              <a:cs typeface="Times New Roman"/>
            </a:endParaRPr>
          </a:p>
          <a:p>
            <a:pPr algn="ctr" marL="408305">
              <a:lnSpc>
                <a:spcPct val="100000"/>
              </a:lnSpc>
              <a:spcBef>
                <a:spcPts val="580"/>
              </a:spcBef>
            </a:pPr>
            <a:r>
              <a:rPr dirty="0" sz="650" spc="-50">
                <a:latin typeface="Times New Roman"/>
                <a:cs typeface="Times New Roman"/>
              </a:rPr>
              <a:t>1</a:t>
            </a:r>
            <a:endParaRPr sz="650">
              <a:latin typeface="Times New Roman"/>
              <a:cs typeface="Times New Roman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2398481" y="1452436"/>
            <a:ext cx="458470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sz="650">
                <a:latin typeface="Times New Roman"/>
                <a:cs typeface="Times New Roman"/>
              </a:rPr>
              <a:t>]</a:t>
            </a:r>
            <a:r>
              <a:rPr dirty="0" sz="650" spc="30">
                <a:latin typeface="Times New Roman"/>
                <a:cs typeface="Times New Roman"/>
              </a:rPr>
              <a:t> </a:t>
            </a:r>
            <a:r>
              <a:rPr dirty="0" sz="650" spc="-160">
                <a:latin typeface="Times New Roman"/>
                <a:cs typeface="Times New Roman"/>
              </a:rPr>
              <a:t>[</a:t>
            </a:r>
            <a:r>
              <a:rPr dirty="0" baseline="8547" sz="975" spc="-240">
                <a:latin typeface="Times New Roman"/>
                <a:cs typeface="Times New Roman"/>
              </a:rPr>
              <a:t>Ω</a:t>
            </a:r>
            <a:r>
              <a:rPr dirty="0" sz="650" spc="-160">
                <a:latin typeface="Times New Roman"/>
                <a:cs typeface="Times New Roman"/>
              </a:rPr>
              <a:t>m</a:t>
            </a:r>
            <a:r>
              <a:rPr dirty="0" sz="650" spc="30">
                <a:latin typeface="Times New Roman"/>
                <a:cs typeface="Times New Roman"/>
              </a:rPr>
              <a:t> </a:t>
            </a:r>
            <a:r>
              <a:rPr dirty="0" sz="650" spc="-70">
                <a:latin typeface="Times New Roman"/>
                <a:cs typeface="Times New Roman"/>
              </a:rPr>
              <a:t>1</a:t>
            </a:r>
            <a:r>
              <a:rPr dirty="0" baseline="8547" sz="975" spc="-104">
                <a:latin typeface="Times New Roman"/>
                <a:cs typeface="Times New Roman"/>
              </a:rPr>
              <a:t>=</a:t>
            </a:r>
            <a:r>
              <a:rPr dirty="0" sz="650" spc="-70">
                <a:latin typeface="Times New Roman"/>
                <a:cs typeface="Times New Roman"/>
              </a:rPr>
              <a:t>.4-</a:t>
            </a:r>
            <a:r>
              <a:rPr dirty="0" sz="650">
                <a:latin typeface="Times New Roman"/>
                <a:cs typeface="Times New Roman"/>
              </a:rPr>
              <a:t>]</a:t>
            </a:r>
            <a:r>
              <a:rPr dirty="0" sz="650" spc="30">
                <a:latin typeface="Times New Roman"/>
                <a:cs typeface="Times New Roman"/>
              </a:rPr>
              <a:t> </a:t>
            </a:r>
            <a:r>
              <a:rPr dirty="0" sz="650" spc="-50">
                <a:latin typeface="Times New Roman"/>
                <a:cs typeface="Times New Roman"/>
              </a:rPr>
              <a:t>[</a:t>
            </a:r>
            <a:endParaRPr sz="650">
              <a:latin typeface="Times New Roman"/>
              <a:cs typeface="Times New Roman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1526235" y="1452436"/>
            <a:ext cx="570230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baseline="8547" sz="975">
                <a:latin typeface="Times New Roman"/>
                <a:cs typeface="Times New Roman"/>
              </a:rPr>
              <a:t>=</a:t>
            </a:r>
            <a:r>
              <a:rPr dirty="0" baseline="8547" sz="975" spc="195">
                <a:latin typeface="Times New Roman"/>
                <a:cs typeface="Times New Roman"/>
              </a:rPr>
              <a:t> </a:t>
            </a:r>
            <a:r>
              <a:rPr dirty="0" baseline="8547" sz="975">
                <a:latin typeface="Times New Roman"/>
                <a:cs typeface="Times New Roman"/>
              </a:rPr>
              <a:t>-</a:t>
            </a:r>
            <a:r>
              <a:rPr dirty="0" baseline="8547" sz="975" spc="97">
                <a:latin typeface="Times New Roman"/>
                <a:cs typeface="Times New Roman"/>
              </a:rPr>
              <a:t> </a:t>
            </a:r>
            <a:r>
              <a:rPr dirty="0" sz="650">
                <a:latin typeface="Times New Roman"/>
                <a:cs typeface="Times New Roman"/>
              </a:rPr>
              <a:t>.000976</a:t>
            </a:r>
            <a:r>
              <a:rPr dirty="0" sz="650" spc="310">
                <a:latin typeface="Times New Roman"/>
                <a:cs typeface="Times New Roman"/>
              </a:rPr>
              <a:t> </a:t>
            </a:r>
            <a:r>
              <a:rPr dirty="0" baseline="8547" sz="975" spc="-75">
                <a:latin typeface="Cambria Math"/>
                <a:cs typeface="Cambria Math"/>
              </a:rPr>
              <a:t>⋅</a:t>
            </a:r>
            <a:endParaRPr baseline="8547" sz="975">
              <a:latin typeface="Cambria Math"/>
              <a:cs typeface="Cambria Math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1545027" y="1181511"/>
            <a:ext cx="1503680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  <a:tabLst>
                <a:tab pos="884555" algn="l"/>
                <a:tab pos="1426210" algn="l"/>
              </a:tabLst>
            </a:pPr>
            <a:r>
              <a:rPr dirty="0" baseline="4273" sz="975">
                <a:latin typeface="Times New Roman"/>
                <a:cs typeface="Times New Roman"/>
              </a:rPr>
              <a:t>=</a:t>
            </a:r>
            <a:r>
              <a:rPr dirty="0" baseline="4273" sz="975" spc="195">
                <a:latin typeface="Times New Roman"/>
                <a:cs typeface="Times New Roman"/>
              </a:rPr>
              <a:t> </a:t>
            </a:r>
            <a:r>
              <a:rPr dirty="0" baseline="4273" sz="975">
                <a:latin typeface="Times New Roman"/>
                <a:cs typeface="Times New Roman"/>
              </a:rPr>
              <a:t>-</a:t>
            </a:r>
            <a:r>
              <a:rPr dirty="0" baseline="4273" sz="975" spc="97">
                <a:latin typeface="Times New Roman"/>
                <a:cs typeface="Times New Roman"/>
              </a:rPr>
              <a:t> </a:t>
            </a:r>
            <a:r>
              <a:rPr dirty="0" sz="650">
                <a:latin typeface="Times New Roman"/>
                <a:cs typeface="Times New Roman"/>
              </a:rPr>
              <a:t>.000976</a:t>
            </a:r>
            <a:r>
              <a:rPr dirty="0" sz="650" spc="310">
                <a:latin typeface="Times New Roman"/>
                <a:cs typeface="Times New Roman"/>
              </a:rPr>
              <a:t> </a:t>
            </a:r>
            <a:r>
              <a:rPr dirty="0" baseline="4273" sz="975" spc="-75">
                <a:latin typeface="Cambria Math"/>
                <a:cs typeface="Cambria Math"/>
              </a:rPr>
              <a:t>⋅</a:t>
            </a:r>
            <a:r>
              <a:rPr dirty="0" baseline="4273" sz="975">
                <a:latin typeface="Cambria Math"/>
                <a:cs typeface="Cambria Math"/>
              </a:rPr>
              <a:t>	</a:t>
            </a:r>
            <a:r>
              <a:rPr dirty="0" sz="650">
                <a:latin typeface="Times New Roman"/>
                <a:cs typeface="Times New Roman"/>
              </a:rPr>
              <a:t>]</a:t>
            </a:r>
            <a:r>
              <a:rPr dirty="0" sz="650" spc="30">
                <a:latin typeface="Times New Roman"/>
                <a:cs typeface="Times New Roman"/>
              </a:rPr>
              <a:t> </a:t>
            </a:r>
            <a:r>
              <a:rPr dirty="0" sz="650" spc="-160">
                <a:latin typeface="Times New Roman"/>
                <a:cs typeface="Times New Roman"/>
              </a:rPr>
              <a:t>[</a:t>
            </a:r>
            <a:r>
              <a:rPr dirty="0" baseline="4273" sz="975" spc="-240">
                <a:latin typeface="Times New Roman"/>
                <a:cs typeface="Times New Roman"/>
              </a:rPr>
              <a:t>Ω</a:t>
            </a:r>
            <a:r>
              <a:rPr dirty="0" sz="650" spc="-160">
                <a:latin typeface="Times New Roman"/>
                <a:cs typeface="Times New Roman"/>
              </a:rPr>
              <a:t>m</a:t>
            </a:r>
            <a:r>
              <a:rPr dirty="0" sz="650" spc="30">
                <a:latin typeface="Times New Roman"/>
                <a:cs typeface="Times New Roman"/>
              </a:rPr>
              <a:t> </a:t>
            </a:r>
            <a:r>
              <a:rPr dirty="0" sz="650" spc="-70">
                <a:latin typeface="Times New Roman"/>
                <a:cs typeface="Times New Roman"/>
              </a:rPr>
              <a:t>8</a:t>
            </a:r>
            <a:r>
              <a:rPr dirty="0" baseline="4273" sz="975" spc="-104">
                <a:latin typeface="Times New Roman"/>
                <a:cs typeface="Times New Roman"/>
              </a:rPr>
              <a:t>=</a:t>
            </a:r>
            <a:r>
              <a:rPr dirty="0" sz="650" spc="-70">
                <a:latin typeface="Times New Roman"/>
                <a:cs typeface="Times New Roman"/>
              </a:rPr>
              <a:t>.4-</a:t>
            </a:r>
            <a:r>
              <a:rPr dirty="0" sz="650">
                <a:latin typeface="Times New Roman"/>
                <a:cs typeface="Times New Roman"/>
              </a:rPr>
              <a:t>]</a:t>
            </a:r>
            <a:r>
              <a:rPr dirty="0" sz="650" spc="30">
                <a:latin typeface="Times New Roman"/>
                <a:cs typeface="Times New Roman"/>
              </a:rPr>
              <a:t> </a:t>
            </a:r>
            <a:r>
              <a:rPr dirty="0" sz="650" spc="-50">
                <a:latin typeface="Times New Roman"/>
                <a:cs typeface="Times New Roman"/>
              </a:rPr>
              <a:t>[</a:t>
            </a:r>
            <a:r>
              <a:rPr dirty="0" sz="650">
                <a:latin typeface="Times New Roman"/>
                <a:cs typeface="Times New Roman"/>
              </a:rPr>
              <a:t>	</a:t>
            </a:r>
            <a:r>
              <a:rPr dirty="0" baseline="4273" sz="975" spc="-75">
                <a:latin typeface="Times New Roman"/>
                <a:cs typeface="Times New Roman"/>
              </a:rPr>
              <a:t>Ω</a:t>
            </a:r>
            <a:endParaRPr baseline="4273" sz="975">
              <a:latin typeface="Times New Roman"/>
              <a:cs typeface="Times New Roman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1361036" y="1472259"/>
            <a:ext cx="192405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sz="650" i="1">
                <a:latin typeface="Times New Roman"/>
                <a:cs typeface="Times New Roman"/>
              </a:rPr>
              <a:t>R</a:t>
            </a:r>
            <a:r>
              <a:rPr dirty="0" sz="400">
                <a:latin typeface="Times New Roman"/>
                <a:cs typeface="Times New Roman"/>
              </a:rPr>
              <a:t>1</a:t>
            </a:r>
            <a:r>
              <a:rPr dirty="0" sz="400" spc="20">
                <a:latin typeface="Times New Roman"/>
                <a:cs typeface="Times New Roman"/>
              </a:rPr>
              <a:t> </a:t>
            </a:r>
            <a:r>
              <a:rPr dirty="0" baseline="-13888" sz="600" spc="-75" i="1">
                <a:latin typeface="Times New Roman"/>
                <a:cs typeface="Times New Roman"/>
              </a:rPr>
              <a:t>y</a:t>
            </a:r>
            <a:endParaRPr baseline="-13888" sz="600">
              <a:latin typeface="Times New Roman"/>
              <a:cs typeface="Times New Roman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1361036" y="1214550"/>
            <a:ext cx="189865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baseline="4273" sz="975" i="1">
                <a:latin typeface="Times New Roman"/>
                <a:cs typeface="Times New Roman"/>
              </a:rPr>
              <a:t>R</a:t>
            </a:r>
            <a:r>
              <a:rPr dirty="0" baseline="13888" sz="600">
                <a:latin typeface="Times New Roman"/>
                <a:cs typeface="Times New Roman"/>
              </a:rPr>
              <a:t>1</a:t>
            </a:r>
            <a:r>
              <a:rPr dirty="0" baseline="13888" sz="600" spc="30">
                <a:latin typeface="Times New Roman"/>
                <a:cs typeface="Times New Roman"/>
              </a:rPr>
              <a:t> </a:t>
            </a:r>
            <a:r>
              <a:rPr dirty="0" sz="400" spc="-50" i="1">
                <a:latin typeface="Times New Roman"/>
                <a:cs typeface="Times New Roman"/>
              </a:rPr>
              <a:t>z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2028437" y="1231731"/>
            <a:ext cx="355600" cy="539750"/>
          </a:xfrm>
          <a:prstGeom prst="rect">
            <a:avLst/>
          </a:prstGeom>
        </p:spPr>
        <p:txBody>
          <a:bodyPr wrap="square" lIns="0" tIns="45085" rIns="0" bIns="0" rtlCol="0" vert="horz">
            <a:spAutoFit/>
          </a:bodyPr>
          <a:lstStyle/>
          <a:p>
            <a:pPr algn="r" marR="73025">
              <a:lnSpc>
                <a:spcPct val="100000"/>
              </a:lnSpc>
              <a:spcBef>
                <a:spcPts val="355"/>
              </a:spcBef>
            </a:pPr>
            <a:r>
              <a:rPr dirty="0" sz="650" spc="-10">
                <a:latin typeface="Times New Roman"/>
                <a:cs typeface="Times New Roman"/>
              </a:rPr>
              <a:t>16</a:t>
            </a:r>
            <a:r>
              <a:rPr dirty="0" baseline="4273" sz="975" spc="-15">
                <a:latin typeface="Times New Roman"/>
                <a:cs typeface="Times New Roman"/>
              </a:rPr>
              <a:t>+</a:t>
            </a:r>
            <a:r>
              <a:rPr dirty="0" sz="650" spc="-10">
                <a:latin typeface="Times New Roman"/>
                <a:cs typeface="Times New Roman"/>
              </a:rPr>
              <a:t>5,01</a:t>
            </a:r>
            <a:endParaRPr sz="650">
              <a:latin typeface="Times New Roman"/>
              <a:cs typeface="Times New Roman"/>
            </a:endParaRPr>
          </a:p>
          <a:p>
            <a:pPr algn="r" marR="30480">
              <a:lnSpc>
                <a:spcPct val="100000"/>
              </a:lnSpc>
              <a:spcBef>
                <a:spcPts val="260"/>
              </a:spcBef>
            </a:pPr>
            <a:r>
              <a:rPr dirty="0" sz="650" spc="-10">
                <a:latin typeface="Times New Roman"/>
                <a:cs typeface="Times New Roman"/>
              </a:rPr>
              <a:t>165,0</a:t>
            </a:r>
            <a:endParaRPr sz="650">
              <a:latin typeface="Times New Roman"/>
              <a:cs typeface="Times New Roman"/>
            </a:endParaRPr>
          </a:p>
          <a:p>
            <a:pPr algn="r" marR="66675">
              <a:lnSpc>
                <a:spcPct val="100000"/>
              </a:lnSpc>
              <a:spcBef>
                <a:spcPts val="310"/>
              </a:spcBef>
            </a:pPr>
            <a:r>
              <a:rPr dirty="0" sz="650" spc="-10">
                <a:latin typeface="Times New Roman"/>
                <a:cs typeface="Times New Roman"/>
              </a:rPr>
              <a:t>16</a:t>
            </a:r>
            <a:r>
              <a:rPr dirty="0" baseline="8547" sz="975" spc="-15">
                <a:latin typeface="Times New Roman"/>
                <a:cs typeface="Times New Roman"/>
              </a:rPr>
              <a:t>+</a:t>
            </a:r>
            <a:r>
              <a:rPr dirty="0" sz="650" spc="-10">
                <a:latin typeface="Times New Roman"/>
                <a:cs typeface="Times New Roman"/>
              </a:rPr>
              <a:t>5,01</a:t>
            </a:r>
            <a:endParaRPr sz="650">
              <a:latin typeface="Times New Roman"/>
              <a:cs typeface="Times New Roman"/>
            </a:endParaRPr>
          </a:p>
          <a:p>
            <a:pPr algn="ctr" marR="33655">
              <a:lnSpc>
                <a:spcPct val="100000"/>
              </a:lnSpc>
              <a:spcBef>
                <a:spcPts val="155"/>
              </a:spcBef>
            </a:pPr>
            <a:r>
              <a:rPr dirty="0" sz="600" spc="-50">
                <a:latin typeface="Times New Roman"/>
                <a:cs typeface="Times New Roman"/>
              </a:rPr>
              <a:t>1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2959124" y="1439220"/>
            <a:ext cx="89535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50" spc="-50">
                <a:latin typeface="Times New Roman"/>
                <a:cs typeface="Times New Roman"/>
              </a:rPr>
              <a:t>Ω</a:t>
            </a:r>
            <a:endParaRPr sz="650">
              <a:latin typeface="Times New Roman"/>
              <a:cs typeface="Times New Roman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1605530" y="1948030"/>
            <a:ext cx="74422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  <a:tabLst>
                <a:tab pos="454025" algn="l"/>
              </a:tabLst>
            </a:pPr>
            <a:r>
              <a:rPr dirty="0" sz="600" spc="-10">
                <a:latin typeface="Times New Roman"/>
                <a:cs typeface="Times New Roman"/>
              </a:rPr>
              <a:t>0332.0</a:t>
            </a:r>
            <a:r>
              <a:rPr dirty="0" sz="600">
                <a:latin typeface="Times New Roman"/>
                <a:cs typeface="Times New Roman"/>
              </a:rPr>
              <a:t>	165,0</a:t>
            </a:r>
            <a:r>
              <a:rPr dirty="0" sz="600" spc="260">
                <a:latin typeface="Times New Roman"/>
                <a:cs typeface="Times New Roman"/>
              </a:rPr>
              <a:t> </a:t>
            </a:r>
            <a:r>
              <a:rPr dirty="0" baseline="48611" sz="600" spc="-75">
                <a:latin typeface="Times New Roman"/>
                <a:cs typeface="Times New Roman"/>
              </a:rPr>
              <a:t>2</a:t>
            </a:r>
            <a:endParaRPr baseline="48611" sz="600">
              <a:latin typeface="Times New Roman"/>
              <a:cs typeface="Times New Roman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2337978" y="2000894"/>
            <a:ext cx="587375" cy="16827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65405">
              <a:lnSpc>
                <a:spcPts val="695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H]</a:t>
            </a:r>
            <a:r>
              <a:rPr dirty="0" sz="600" spc="15">
                <a:latin typeface="Times New Roman"/>
                <a:cs typeface="Times New Roman"/>
              </a:rPr>
              <a:t> </a:t>
            </a:r>
            <a:r>
              <a:rPr dirty="0" sz="600" spc="-50">
                <a:latin typeface="Times New Roman"/>
                <a:cs typeface="Times New Roman"/>
              </a:rPr>
              <a:t>[2</a:t>
            </a:r>
            <a:r>
              <a:rPr dirty="0" baseline="4629" sz="900" spc="-75">
                <a:latin typeface="Times New Roman"/>
                <a:cs typeface="Times New Roman"/>
              </a:rPr>
              <a:t>=</a:t>
            </a:r>
            <a:r>
              <a:rPr dirty="0" sz="600" spc="-50">
                <a:latin typeface="Times New Roman"/>
                <a:cs typeface="Times New Roman"/>
              </a:rPr>
              <a:t>,79</a:t>
            </a:r>
            <a:r>
              <a:rPr dirty="0" sz="600" spc="1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[H]</a:t>
            </a:r>
            <a:r>
              <a:rPr dirty="0" sz="600" spc="380">
                <a:latin typeface="Times New Roman"/>
                <a:cs typeface="Times New Roman"/>
              </a:rPr>
              <a:t> </a:t>
            </a:r>
            <a:r>
              <a:rPr dirty="0" baseline="4273" sz="975" spc="-75">
                <a:latin typeface="Times New Roman"/>
                <a:cs typeface="Times New Roman"/>
              </a:rPr>
              <a:t>μ</a:t>
            </a:r>
            <a:endParaRPr baseline="4273" sz="975">
              <a:latin typeface="Times New Roman"/>
              <a:cs typeface="Times New Roman"/>
            </a:endParaRPr>
          </a:p>
          <a:p>
            <a:pPr marL="12700">
              <a:lnSpc>
                <a:spcPts val="395"/>
              </a:lnSpc>
            </a:pPr>
            <a:r>
              <a:rPr dirty="0" sz="400" spc="-50">
                <a:latin typeface="Times New Roman"/>
                <a:cs typeface="Times New Roman"/>
              </a:rPr>
              <a:t>2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1637538" y="2093405"/>
            <a:ext cx="581025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baseline="4629" sz="900">
                <a:latin typeface="Times New Roman"/>
                <a:cs typeface="Times New Roman"/>
              </a:rPr>
              <a:t>2</a:t>
            </a:r>
            <a:r>
              <a:rPr dirty="0" baseline="4629" sz="900" spc="525">
                <a:latin typeface="Times New Roman"/>
                <a:cs typeface="Times New Roman"/>
              </a:rPr>
              <a:t>  </a:t>
            </a:r>
            <a:r>
              <a:rPr dirty="0" baseline="4629" sz="900">
                <a:latin typeface="Times New Roman"/>
                <a:cs typeface="Times New Roman"/>
              </a:rPr>
              <a:t>50</a:t>
            </a:r>
            <a:r>
              <a:rPr dirty="0" baseline="4629" sz="900" spc="330">
                <a:latin typeface="Times New Roman"/>
                <a:cs typeface="Times New Roman"/>
              </a:rPr>
              <a:t>  </a:t>
            </a:r>
            <a:r>
              <a:rPr dirty="0" sz="600" spc="10">
                <a:latin typeface="Times New Roman"/>
                <a:cs typeface="Times New Roman"/>
              </a:rPr>
              <a:t>165,0</a:t>
            </a:r>
            <a:r>
              <a:rPr dirty="0" sz="600" spc="-1195">
                <a:latin typeface="Times New Roman"/>
                <a:cs typeface="Times New Roman"/>
              </a:rPr>
              <a:t>1</a:t>
            </a:r>
            <a:r>
              <a:rPr dirty="0" baseline="4629" sz="900" spc="15">
                <a:latin typeface="Times New Roman"/>
                <a:cs typeface="Times New Roman"/>
              </a:rPr>
              <a:t>+</a:t>
            </a:r>
            <a:endParaRPr baseline="4629" sz="900">
              <a:latin typeface="Times New Roman"/>
              <a:cs typeface="Times New Roman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2384234" y="1710145"/>
            <a:ext cx="66675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[H]</a:t>
            </a:r>
            <a:r>
              <a:rPr dirty="0" sz="600" spc="315">
                <a:latin typeface="Times New Roman"/>
                <a:cs typeface="Times New Roman"/>
              </a:rPr>
              <a:t> </a:t>
            </a:r>
            <a:r>
              <a:rPr dirty="0" baseline="4629" sz="900">
                <a:latin typeface="Times New Roman"/>
                <a:cs typeface="Times New Roman"/>
              </a:rPr>
              <a:t>=</a:t>
            </a:r>
            <a:r>
              <a:rPr dirty="0" baseline="4629" sz="900" spc="13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0,103</a:t>
            </a:r>
            <a:r>
              <a:rPr dirty="0" sz="600" spc="300">
                <a:latin typeface="Times New Roman"/>
                <a:cs typeface="Times New Roman"/>
              </a:rPr>
              <a:t> </a:t>
            </a:r>
            <a:r>
              <a:rPr dirty="0" sz="600" spc="-20">
                <a:latin typeface="Times New Roman"/>
                <a:cs typeface="Times New Roman"/>
              </a:rPr>
              <a:t>[mH]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1500319" y="1610415"/>
            <a:ext cx="736600" cy="307975"/>
          </a:xfrm>
          <a:prstGeom prst="rect">
            <a:avLst/>
          </a:prstGeom>
        </p:spPr>
        <p:txBody>
          <a:bodyPr wrap="square" lIns="0" tIns="5588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440"/>
              </a:spcBef>
            </a:pPr>
            <a:r>
              <a:rPr dirty="0" baseline="-37037" sz="900">
                <a:latin typeface="Times New Roman"/>
                <a:cs typeface="Times New Roman"/>
              </a:rPr>
              <a:t>=</a:t>
            </a:r>
            <a:r>
              <a:rPr dirty="0" baseline="-37037" sz="900" spc="382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0332.0</a:t>
            </a:r>
            <a:r>
              <a:rPr dirty="0" sz="600" spc="180">
                <a:latin typeface="Times New Roman"/>
                <a:cs typeface="Times New Roman"/>
              </a:rPr>
              <a:t>  </a:t>
            </a:r>
            <a:r>
              <a:rPr dirty="0" baseline="-37037" sz="900" spc="-75">
                <a:latin typeface="Cambria Math"/>
                <a:cs typeface="Cambria Math"/>
              </a:rPr>
              <a:t>⋅</a:t>
            </a:r>
            <a:endParaRPr baseline="-37037" sz="900">
              <a:latin typeface="Cambria Math"/>
              <a:cs typeface="Cambria Math"/>
            </a:endParaRPr>
          </a:p>
          <a:p>
            <a:pPr marL="142875">
              <a:lnSpc>
                <a:spcPct val="100000"/>
              </a:lnSpc>
              <a:spcBef>
                <a:spcPts val="375"/>
              </a:spcBef>
            </a:pPr>
            <a:r>
              <a:rPr dirty="0" baseline="4629" sz="900">
                <a:latin typeface="Times New Roman"/>
                <a:cs typeface="Times New Roman"/>
              </a:rPr>
              <a:t>2</a:t>
            </a:r>
            <a:r>
              <a:rPr dirty="0" baseline="12820" sz="975">
                <a:latin typeface="Times New Roman"/>
                <a:cs typeface="Times New Roman"/>
              </a:rPr>
              <a:t>π</a:t>
            </a:r>
            <a:r>
              <a:rPr dirty="0" baseline="12820" sz="975" spc="284">
                <a:latin typeface="Times New Roman"/>
                <a:cs typeface="Times New Roman"/>
              </a:rPr>
              <a:t> </a:t>
            </a:r>
            <a:r>
              <a:rPr dirty="0" baseline="13888" sz="900">
                <a:latin typeface="Cambria Math"/>
                <a:cs typeface="Cambria Math"/>
              </a:rPr>
              <a:t>⋅</a:t>
            </a:r>
            <a:r>
              <a:rPr dirty="0" baseline="13888" sz="900" spc="-60">
                <a:latin typeface="Cambria Math"/>
                <a:cs typeface="Cambria Math"/>
              </a:rPr>
              <a:t> </a:t>
            </a:r>
            <a:r>
              <a:rPr dirty="0" baseline="4629" sz="900">
                <a:latin typeface="Times New Roman"/>
                <a:cs typeface="Times New Roman"/>
              </a:rPr>
              <a:t>50</a:t>
            </a:r>
            <a:r>
              <a:rPr dirty="0" baseline="4629" sz="900" spc="367">
                <a:latin typeface="Times New Roman"/>
                <a:cs typeface="Times New Roman"/>
              </a:rPr>
              <a:t>  </a:t>
            </a:r>
            <a:r>
              <a:rPr dirty="0" sz="600" spc="-10">
                <a:latin typeface="Times New Roman"/>
                <a:cs typeface="Times New Roman"/>
              </a:rPr>
              <a:t>16</a:t>
            </a:r>
            <a:r>
              <a:rPr dirty="0" baseline="4629" sz="900" spc="-15">
                <a:latin typeface="Times New Roman"/>
                <a:cs typeface="Times New Roman"/>
              </a:rPr>
              <a:t>+</a:t>
            </a:r>
            <a:r>
              <a:rPr dirty="0" sz="600" spc="-10">
                <a:latin typeface="Times New Roman"/>
                <a:cs typeface="Times New Roman"/>
              </a:rPr>
              <a:t>5,01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2331370" y="1782832"/>
            <a:ext cx="52069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 spc="-50">
                <a:latin typeface="Times New Roman"/>
                <a:cs typeface="Times New Roman"/>
              </a:rPr>
              <a:t>2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1361036" y="1736576"/>
            <a:ext cx="18288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baseline="4629" sz="900" i="1">
                <a:latin typeface="Times New Roman"/>
                <a:cs typeface="Times New Roman"/>
              </a:rPr>
              <a:t>L</a:t>
            </a:r>
            <a:r>
              <a:rPr dirty="0" sz="400">
                <a:latin typeface="Times New Roman"/>
                <a:cs typeface="Times New Roman"/>
              </a:rPr>
              <a:t>1</a:t>
            </a:r>
            <a:r>
              <a:rPr dirty="0" sz="400" spc="25">
                <a:latin typeface="Times New Roman"/>
                <a:cs typeface="Times New Roman"/>
              </a:rPr>
              <a:t> </a:t>
            </a:r>
            <a:r>
              <a:rPr dirty="0" baseline="-13888" sz="600" spc="-75" i="1">
                <a:latin typeface="Times New Roman"/>
                <a:cs typeface="Times New Roman"/>
              </a:rPr>
              <a:t>z</a:t>
            </a:r>
            <a:endParaRPr baseline="-13888" sz="600">
              <a:latin typeface="Times New Roman"/>
              <a:cs typeface="Times New Roman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1934895" y="2000894"/>
            <a:ext cx="4826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50">
                <a:latin typeface="Cambria Math"/>
                <a:cs typeface="Cambria Math"/>
              </a:rPr>
              <a:t>⋅</a:t>
            </a:r>
            <a:endParaRPr sz="600">
              <a:latin typeface="Cambria Math"/>
              <a:cs typeface="Cambria Math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1683793" y="2066973"/>
            <a:ext cx="133985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50">
                <a:latin typeface="Times New Roman"/>
                <a:cs typeface="Times New Roman"/>
              </a:rPr>
              <a:t>π</a:t>
            </a:r>
            <a:r>
              <a:rPr dirty="0" sz="650" spc="180">
                <a:latin typeface="Times New Roman"/>
                <a:cs typeface="Times New Roman"/>
              </a:rPr>
              <a:t> </a:t>
            </a:r>
            <a:r>
              <a:rPr dirty="0" sz="600" spc="-50">
                <a:latin typeface="Cambria Math"/>
                <a:cs typeface="Cambria Math"/>
              </a:rPr>
              <a:t>⋅</a:t>
            </a:r>
            <a:endParaRPr sz="600">
              <a:latin typeface="Cambria Math"/>
              <a:cs typeface="Cambria Math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1545027" y="2000894"/>
            <a:ext cx="70485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50">
                <a:latin typeface="Times New Roman"/>
                <a:cs typeface="Times New Roman"/>
              </a:rPr>
              <a:t>=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1472339" y="2073581"/>
            <a:ext cx="48895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 spc="-50" i="1">
                <a:latin typeface="Times New Roman"/>
                <a:cs typeface="Times New Roman"/>
              </a:rPr>
              <a:t>y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1386436" y="2033933"/>
            <a:ext cx="98425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baseline="4629" sz="900" spc="-37" i="1">
                <a:latin typeface="Times New Roman"/>
                <a:cs typeface="Times New Roman"/>
              </a:rPr>
              <a:t>L</a:t>
            </a:r>
            <a:r>
              <a:rPr dirty="0" sz="400" spc="-25">
                <a:latin typeface="Times New Roman"/>
                <a:cs typeface="Times New Roman"/>
              </a:rPr>
              <a:t>1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1089080" y="2332612"/>
            <a:ext cx="4578350" cy="719455"/>
          </a:xfrm>
          <a:prstGeom prst="rect">
            <a:avLst/>
          </a:prstGeom>
        </p:spPr>
        <p:txBody>
          <a:bodyPr wrap="square" lIns="0" tIns="285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25"/>
              </a:spcBef>
            </a:pPr>
            <a:r>
              <a:rPr dirty="0" sz="800">
                <a:latin typeface="Times New Roman"/>
                <a:cs typeface="Times New Roman"/>
              </a:rPr>
              <a:t>Si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elige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devanado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HV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devanado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primario,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rama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magnetización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agregará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a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primera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devanado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(Z)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devanado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zigzag.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Probablemente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buena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opción,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y</a:t>
            </a:r>
            <a:r>
              <a:rPr dirty="0" sz="800" spc="10">
                <a:latin typeface="Times New Roman"/>
                <a:cs typeface="Times New Roman"/>
              </a:rPr>
              <a:t> alternativamente,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la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rama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magnetización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debe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agregarse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al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devanado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acoplado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en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Y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bajo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voltaje.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Esta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podría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hacerse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externamente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eligiendo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devanado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3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primario.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inductancia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medida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es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2332402" y="3104418"/>
            <a:ext cx="2092960" cy="19240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</a:pPr>
            <a:r>
              <a:rPr dirty="0" sz="750">
                <a:latin typeface="Times New Roman"/>
                <a:cs typeface="Times New Roman"/>
              </a:rPr>
              <a:t>pu</a:t>
            </a:r>
            <a:r>
              <a:rPr dirty="0" sz="750" spc="35">
                <a:latin typeface="Times New Roman"/>
                <a:cs typeface="Times New Roman"/>
              </a:rPr>
              <a:t> </a:t>
            </a:r>
            <a:r>
              <a:rPr dirty="0" sz="750" spc="-70">
                <a:latin typeface="Times New Roman"/>
                <a:cs typeface="Times New Roman"/>
              </a:rPr>
              <a:t>0</a:t>
            </a:r>
            <a:r>
              <a:rPr dirty="0" baseline="7407" sz="1125" spc="-104">
                <a:latin typeface="Times New Roman"/>
                <a:cs typeface="Times New Roman"/>
              </a:rPr>
              <a:t>=</a:t>
            </a:r>
            <a:r>
              <a:rPr dirty="0" sz="750" spc="-70">
                <a:latin typeface="Times New Roman"/>
                <a:cs typeface="Times New Roman"/>
              </a:rPr>
              <a:t>.328</a:t>
            </a:r>
            <a:r>
              <a:rPr dirty="0" sz="750" spc="35">
                <a:latin typeface="Times New Roman"/>
                <a:cs typeface="Times New Roman"/>
              </a:rPr>
              <a:t> </a:t>
            </a:r>
            <a:r>
              <a:rPr dirty="0" sz="750">
                <a:latin typeface="Times New Roman"/>
                <a:cs typeface="Times New Roman"/>
              </a:rPr>
              <a:t>pu</a:t>
            </a:r>
            <a:r>
              <a:rPr dirty="0" sz="750" spc="35">
                <a:latin typeface="Times New Roman"/>
                <a:cs typeface="Times New Roman"/>
              </a:rPr>
              <a:t> </a:t>
            </a:r>
            <a:r>
              <a:rPr dirty="0" sz="750" spc="-10">
                <a:latin typeface="Times New Roman"/>
                <a:cs typeface="Times New Roman"/>
              </a:rPr>
              <a:t>0.328</a:t>
            </a:r>
            <a:r>
              <a:rPr dirty="0" baseline="7407" sz="1125" spc="-15">
                <a:latin typeface="Times New Roman"/>
                <a:cs typeface="Times New Roman"/>
              </a:rPr>
              <a:t>=</a:t>
            </a:r>
            <a:r>
              <a:rPr dirty="0" sz="750" spc="-10">
                <a:latin typeface="Times New Roman"/>
                <a:cs typeface="Times New Roman"/>
              </a:rPr>
              <a:t>10.735</a:t>
            </a:r>
            <a:r>
              <a:rPr dirty="0" sz="750" spc="35">
                <a:latin typeface="Times New Roman"/>
                <a:cs typeface="Times New Roman"/>
              </a:rPr>
              <a:t> </a:t>
            </a:r>
            <a:r>
              <a:rPr dirty="0" sz="750" spc="-95">
                <a:latin typeface="Times New Roman"/>
                <a:cs typeface="Times New Roman"/>
              </a:rPr>
              <a:t>kV</a:t>
            </a:r>
            <a:r>
              <a:rPr dirty="0" baseline="7407" sz="1125" spc="-142">
                <a:latin typeface="Cambria Math"/>
                <a:cs typeface="Cambria Math"/>
              </a:rPr>
              <a:t>⋅</a:t>
            </a:r>
            <a:r>
              <a:rPr dirty="0" baseline="7407" sz="1125" spc="-97">
                <a:latin typeface="Cambria Math"/>
                <a:cs typeface="Cambria Math"/>
              </a:rPr>
              <a:t> </a:t>
            </a:r>
            <a:r>
              <a:rPr dirty="0" baseline="2525" sz="1650" spc="-142">
                <a:latin typeface="Times New Roman"/>
                <a:cs typeface="Times New Roman"/>
              </a:rPr>
              <a:t>(</a:t>
            </a:r>
            <a:r>
              <a:rPr dirty="0" sz="750" spc="-95">
                <a:latin typeface="Times New Roman"/>
                <a:cs typeface="Times New Roman"/>
              </a:rPr>
              <a:t>/</a:t>
            </a:r>
            <a:r>
              <a:rPr dirty="0" sz="750" spc="35">
                <a:latin typeface="Times New Roman"/>
                <a:cs typeface="Times New Roman"/>
              </a:rPr>
              <a:t> </a:t>
            </a:r>
            <a:r>
              <a:rPr dirty="0" sz="750">
                <a:latin typeface="Times New Roman"/>
                <a:cs typeface="Times New Roman"/>
              </a:rPr>
              <a:t>24.8</a:t>
            </a:r>
            <a:r>
              <a:rPr dirty="0" sz="750" spc="35">
                <a:latin typeface="Times New Roman"/>
                <a:cs typeface="Times New Roman"/>
              </a:rPr>
              <a:t> </a:t>
            </a:r>
            <a:r>
              <a:rPr dirty="0" sz="750">
                <a:latin typeface="Times New Roman"/>
                <a:cs typeface="Times New Roman"/>
              </a:rPr>
              <a:t>MVA</a:t>
            </a:r>
            <a:r>
              <a:rPr dirty="0" sz="750" spc="35">
                <a:latin typeface="Times New Roman"/>
                <a:cs typeface="Times New Roman"/>
              </a:rPr>
              <a:t> </a:t>
            </a:r>
            <a:r>
              <a:rPr dirty="0" sz="750" spc="-100">
                <a:latin typeface="Times New Roman"/>
                <a:cs typeface="Times New Roman"/>
              </a:rPr>
              <a:t>1</a:t>
            </a:r>
            <a:r>
              <a:rPr dirty="0" baseline="2525" sz="1650" spc="-150">
                <a:latin typeface="Times New Roman"/>
                <a:cs typeface="Times New Roman"/>
              </a:rPr>
              <a:t>)</a:t>
            </a:r>
            <a:r>
              <a:rPr dirty="0" sz="750" spc="-100">
                <a:latin typeface="Times New Roman"/>
                <a:cs typeface="Times New Roman"/>
              </a:rPr>
              <a:t>.5</a:t>
            </a:r>
            <a:r>
              <a:rPr dirty="0" baseline="6172" sz="675" spc="-150">
                <a:latin typeface="Times New Roman"/>
                <a:cs typeface="Times New Roman"/>
              </a:rPr>
              <a:t>2</a:t>
            </a:r>
            <a:r>
              <a:rPr dirty="0" sz="750" spc="-100">
                <a:latin typeface="Times New Roman"/>
                <a:cs typeface="Times New Roman"/>
              </a:rPr>
              <a:t>2</a:t>
            </a:r>
            <a:r>
              <a:rPr dirty="0" sz="750" spc="35">
                <a:latin typeface="Times New Roman"/>
                <a:cs typeface="Times New Roman"/>
              </a:rPr>
              <a:t> </a:t>
            </a:r>
            <a:r>
              <a:rPr dirty="0" sz="750" spc="-25">
                <a:latin typeface="Times New Roman"/>
                <a:cs typeface="Times New Roman"/>
              </a:rPr>
              <a:t>[H]</a:t>
            </a:r>
            <a:endParaRPr sz="750">
              <a:latin typeface="Times New Roman"/>
              <a:cs typeface="Times New Roman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1855599" y="3071378"/>
            <a:ext cx="152400" cy="14478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750" spc="-25">
                <a:latin typeface="Times New Roman"/>
                <a:cs typeface="Times New Roman"/>
              </a:rPr>
              <a:t>1/3</a:t>
            </a:r>
            <a:endParaRPr sz="750">
              <a:latin typeface="Times New Roman"/>
              <a:cs typeface="Times New Roman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1386436" y="3163889"/>
            <a:ext cx="161290" cy="14478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750" i="1">
                <a:latin typeface="Times New Roman"/>
                <a:cs typeface="Times New Roman"/>
              </a:rPr>
              <a:t>L</a:t>
            </a:r>
            <a:r>
              <a:rPr dirty="0" sz="750" spc="25" i="1">
                <a:latin typeface="Times New Roman"/>
                <a:cs typeface="Times New Roman"/>
              </a:rPr>
              <a:t> </a:t>
            </a:r>
            <a:r>
              <a:rPr dirty="0" sz="750" spc="-50">
                <a:latin typeface="Times New Roman"/>
                <a:cs typeface="Times New Roman"/>
              </a:rPr>
              <a:t>=</a:t>
            </a:r>
            <a:endParaRPr sz="750">
              <a:latin typeface="Times New Roman"/>
              <a:cs typeface="Times New Roman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1427116" y="3236576"/>
            <a:ext cx="745490" cy="14478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baseline="43209" sz="675" i="1">
                <a:latin typeface="Times New Roman"/>
                <a:cs typeface="Times New Roman"/>
              </a:rPr>
              <a:t>metro</a:t>
            </a:r>
            <a:r>
              <a:rPr dirty="0" baseline="43209" sz="675" spc="622" i="1">
                <a:latin typeface="Times New Roman"/>
                <a:cs typeface="Times New Roman"/>
              </a:rPr>
              <a:t> </a:t>
            </a:r>
            <a:r>
              <a:rPr dirty="0" sz="750">
                <a:latin typeface="Times New Roman"/>
                <a:cs typeface="Times New Roman"/>
              </a:rPr>
              <a:t>2</a:t>
            </a:r>
            <a:r>
              <a:rPr dirty="0" sz="750" spc="-100">
                <a:latin typeface="Times New Roman"/>
                <a:cs typeface="Times New Roman"/>
              </a:rPr>
              <a:t> </a:t>
            </a:r>
            <a:r>
              <a:rPr dirty="0" baseline="7407" sz="1125" spc="-172">
                <a:latin typeface="Times New Roman"/>
                <a:cs typeface="Times New Roman"/>
              </a:rPr>
              <a:t>π</a:t>
            </a:r>
            <a:r>
              <a:rPr dirty="0" sz="750" spc="-114">
                <a:latin typeface="Times New Roman"/>
                <a:cs typeface="Times New Roman"/>
              </a:rPr>
              <a:t>5</a:t>
            </a:r>
            <a:r>
              <a:rPr dirty="0" baseline="7407" sz="1125" spc="-172">
                <a:latin typeface="Cambria Math"/>
                <a:cs typeface="Cambria Math"/>
              </a:rPr>
              <a:t>⋅</a:t>
            </a:r>
            <a:r>
              <a:rPr dirty="0" sz="750" spc="-114">
                <a:latin typeface="Times New Roman"/>
                <a:cs typeface="Times New Roman"/>
              </a:rPr>
              <a:t>0</a:t>
            </a:r>
            <a:r>
              <a:rPr dirty="0" baseline="7407" sz="1125" spc="-172">
                <a:latin typeface="Cambria Math"/>
                <a:cs typeface="Cambria Math"/>
              </a:rPr>
              <a:t>⋅</a:t>
            </a:r>
            <a:r>
              <a:rPr dirty="0" baseline="7407" sz="1125" spc="-135">
                <a:latin typeface="Cambria Math"/>
                <a:cs typeface="Cambria Math"/>
              </a:rPr>
              <a:t> </a:t>
            </a:r>
            <a:r>
              <a:rPr dirty="0" sz="750" spc="-10">
                <a:latin typeface="Times New Roman"/>
                <a:cs typeface="Times New Roman"/>
              </a:rPr>
              <a:t>0.0056</a:t>
            </a:r>
            <a:endParaRPr sz="750">
              <a:latin typeface="Times New Roman"/>
              <a:cs typeface="Times New Roman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4782912" y="3130849"/>
            <a:ext cx="81915" cy="14478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750" spc="-50">
                <a:latin typeface="Times New Roman"/>
                <a:cs typeface="Times New Roman"/>
              </a:rPr>
              <a:t>=</a:t>
            </a:r>
            <a:endParaRPr sz="750">
              <a:latin typeface="Times New Roman"/>
              <a:cs typeface="Times New Roman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1089080" y="3507502"/>
            <a:ext cx="260604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inductancia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debe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agregar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devanado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1Z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ATP: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2113309" y="3811466"/>
            <a:ext cx="55244" cy="9715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50" spc="-50">
                <a:latin typeface="Times New Roman"/>
                <a:cs typeface="Times New Roman"/>
              </a:rPr>
              <a:t>2</a:t>
            </a:r>
            <a:endParaRPr sz="450">
              <a:latin typeface="Times New Roman"/>
              <a:cs typeface="Times New Roman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2173812" y="3725564"/>
            <a:ext cx="491490" cy="14478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baseline="7407" sz="1125">
                <a:latin typeface="Times New Roman"/>
                <a:cs typeface="Times New Roman"/>
              </a:rPr>
              <a:t>=</a:t>
            </a:r>
            <a:r>
              <a:rPr dirty="0" baseline="7407" sz="1125" spc="37">
                <a:latin typeface="Times New Roman"/>
                <a:cs typeface="Times New Roman"/>
              </a:rPr>
              <a:t> </a:t>
            </a:r>
            <a:r>
              <a:rPr dirty="0" sz="750">
                <a:latin typeface="Times New Roman"/>
                <a:cs typeface="Times New Roman"/>
              </a:rPr>
              <a:t>1.28</a:t>
            </a:r>
            <a:r>
              <a:rPr dirty="0" sz="750" spc="40">
                <a:latin typeface="Times New Roman"/>
                <a:cs typeface="Times New Roman"/>
              </a:rPr>
              <a:t> </a:t>
            </a:r>
            <a:r>
              <a:rPr dirty="0" sz="750" spc="-25">
                <a:latin typeface="Times New Roman"/>
                <a:cs typeface="Times New Roman"/>
              </a:rPr>
              <a:t>[H]</a:t>
            </a:r>
            <a:endParaRPr sz="750">
              <a:latin typeface="Times New Roman"/>
              <a:cs typeface="Times New Roman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1452516" y="3724242"/>
            <a:ext cx="129539" cy="184150"/>
          </a:xfrm>
          <a:prstGeom prst="rect">
            <a:avLst/>
          </a:prstGeom>
        </p:spPr>
        <p:txBody>
          <a:bodyPr wrap="square" lIns="0" tIns="2286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80"/>
              </a:spcBef>
            </a:pPr>
            <a:r>
              <a:rPr dirty="0" sz="450" spc="-25" i="1">
                <a:latin typeface="Times New Roman"/>
                <a:cs typeface="Times New Roman"/>
              </a:rPr>
              <a:t>ATP</a:t>
            </a:r>
            <a:endParaRPr sz="4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85"/>
              </a:spcBef>
            </a:pPr>
            <a:r>
              <a:rPr dirty="0" sz="450" spc="-25" i="1">
                <a:latin typeface="Times New Roman"/>
                <a:cs typeface="Times New Roman"/>
              </a:rPr>
              <a:t>mz</a:t>
            </a:r>
            <a:endParaRPr sz="450">
              <a:latin typeface="Times New Roman"/>
              <a:cs typeface="Times New Roman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1386436" y="3751995"/>
            <a:ext cx="80645" cy="14478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750" spc="-50" i="1">
                <a:latin typeface="Times New Roman"/>
                <a:cs typeface="Times New Roman"/>
              </a:rPr>
              <a:t>L</a:t>
            </a:r>
            <a:endParaRPr sz="750">
              <a:latin typeface="Times New Roman"/>
              <a:cs typeface="Times New Roman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1637538" y="3712347"/>
            <a:ext cx="81915" cy="14478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750" spc="-50">
                <a:latin typeface="Times New Roman"/>
                <a:cs typeface="Times New Roman"/>
              </a:rPr>
              <a:t>=</a:t>
            </a:r>
            <a:endParaRPr sz="750">
              <a:latin typeface="Times New Roman"/>
              <a:cs typeface="Times New Roman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1698041" y="3699132"/>
            <a:ext cx="437515" cy="25717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203200">
              <a:lnSpc>
                <a:spcPts val="890"/>
              </a:lnSpc>
              <a:spcBef>
                <a:spcPts val="130"/>
              </a:spcBef>
            </a:pPr>
            <a:r>
              <a:rPr dirty="0" baseline="14814" sz="1125" spc="-15" i="1">
                <a:latin typeface="Times New Roman"/>
                <a:cs typeface="Times New Roman"/>
              </a:rPr>
              <a:t>L</a:t>
            </a:r>
            <a:r>
              <a:rPr dirty="0" sz="450" spc="-10" i="1">
                <a:latin typeface="Times New Roman"/>
                <a:cs typeface="Times New Roman"/>
              </a:rPr>
              <a:t>metro</a:t>
            </a:r>
            <a:endParaRPr sz="450">
              <a:latin typeface="Times New Roman"/>
              <a:cs typeface="Times New Roman"/>
            </a:endParaRPr>
          </a:p>
          <a:p>
            <a:pPr marL="38100">
              <a:lnSpc>
                <a:spcPts val="890"/>
              </a:lnSpc>
            </a:pPr>
            <a:r>
              <a:rPr dirty="0" baseline="-7407" sz="1125">
                <a:latin typeface="Times New Roman"/>
                <a:cs typeface="Times New Roman"/>
              </a:rPr>
              <a:t>1</a:t>
            </a:r>
            <a:r>
              <a:rPr dirty="0" baseline="-7407" sz="1125" spc="-75">
                <a:latin typeface="Times New Roman"/>
                <a:cs typeface="Times New Roman"/>
              </a:rPr>
              <a:t> </a:t>
            </a:r>
            <a:r>
              <a:rPr dirty="0" sz="750">
                <a:latin typeface="Times New Roman"/>
                <a:cs typeface="Times New Roman"/>
              </a:rPr>
              <a:t>+</a:t>
            </a:r>
            <a:r>
              <a:rPr dirty="0" sz="750" spc="20">
                <a:latin typeface="Times New Roman"/>
                <a:cs typeface="Times New Roman"/>
              </a:rPr>
              <a:t> </a:t>
            </a:r>
            <a:r>
              <a:rPr dirty="0" sz="750" spc="-25">
                <a:latin typeface="Times New Roman"/>
                <a:cs typeface="Times New Roman"/>
              </a:rPr>
              <a:t>+</a:t>
            </a:r>
            <a:r>
              <a:rPr dirty="0" baseline="-18518" sz="1125" spc="-37" i="1">
                <a:latin typeface="Times New Roman"/>
                <a:cs typeface="Times New Roman"/>
              </a:rPr>
              <a:t>nn</a:t>
            </a:r>
            <a:endParaRPr baseline="-18518" sz="1125">
              <a:latin typeface="Times New Roman"/>
              <a:cs typeface="Times New Roman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1089080" y="3944947"/>
            <a:ext cx="4807585" cy="871219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 marR="78105">
              <a:lnSpc>
                <a:spcPct val="119200"/>
              </a:lnSpc>
              <a:spcBef>
                <a:spcPts val="90"/>
              </a:spcBef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saturación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tiene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importancia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ejemplo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establece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único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punto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página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características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(i,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λ)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=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(1,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1.28).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800">
                <a:latin typeface="Times New Roman"/>
                <a:cs typeface="Times New Roman"/>
              </a:rPr>
              <a:t>Si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falta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medición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impedancia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secuencia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cero,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supone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razonablemente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transformador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particular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configurarlo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2/3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corriente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magnetización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secuencia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positiva.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Además,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inductancia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secuencia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cero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añadida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mitad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valor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real.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da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1452516" y="4981070"/>
            <a:ext cx="108585" cy="10477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00">
                <a:latin typeface="Times New Roman"/>
                <a:cs typeface="Times New Roman"/>
              </a:rPr>
              <a:t>0</a:t>
            </a:r>
            <a:r>
              <a:rPr dirty="0" sz="500" spc="15">
                <a:latin typeface="Times New Roman"/>
                <a:cs typeface="Times New Roman"/>
              </a:rPr>
              <a:t> </a:t>
            </a:r>
            <a:r>
              <a:rPr dirty="0" sz="500" spc="-50">
                <a:latin typeface="Times New Roman"/>
                <a:cs typeface="Times New Roman"/>
              </a:rPr>
              <a:t>0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2233283" y="4835695"/>
            <a:ext cx="75692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  <a:tabLst>
                <a:tab pos="473709" algn="l"/>
              </a:tabLst>
            </a:pPr>
            <a:r>
              <a:rPr dirty="0" sz="800">
                <a:latin typeface="Times New Roman"/>
                <a:cs typeface="Times New Roman"/>
              </a:rPr>
              <a:t>5.68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baseline="44444" sz="750" spc="-75">
                <a:latin typeface="Times New Roman"/>
                <a:cs typeface="Times New Roman"/>
              </a:rPr>
              <a:t>2</a:t>
            </a:r>
            <a:r>
              <a:rPr dirty="0" baseline="44444" sz="750">
                <a:latin typeface="Times New Roman"/>
                <a:cs typeface="Times New Roman"/>
              </a:rPr>
              <a:t>	</a:t>
            </a:r>
            <a:r>
              <a:rPr dirty="0" sz="800">
                <a:latin typeface="Times New Roman"/>
                <a:cs typeface="Times New Roman"/>
              </a:rPr>
              <a:t>5.68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baseline="44444" sz="750" spc="-75">
                <a:latin typeface="Times New Roman"/>
                <a:cs typeface="Times New Roman"/>
              </a:rPr>
              <a:t>2</a:t>
            </a:r>
            <a:endParaRPr baseline="44444" sz="750">
              <a:latin typeface="Times New Roman"/>
              <a:cs typeface="Times New Roman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1783944" y="5086797"/>
            <a:ext cx="159385" cy="10477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sz="500">
                <a:latin typeface="Times New Roman"/>
                <a:cs typeface="Times New Roman"/>
              </a:rPr>
              <a:t>0</a:t>
            </a:r>
            <a:r>
              <a:rPr dirty="0" sz="500" spc="-15">
                <a:latin typeface="Times New Roman"/>
                <a:cs typeface="Times New Roman"/>
              </a:rPr>
              <a:t> </a:t>
            </a:r>
            <a:r>
              <a:rPr dirty="0" baseline="-11111" sz="750" spc="-37" i="1">
                <a:latin typeface="Times New Roman"/>
                <a:cs typeface="Times New Roman"/>
              </a:rPr>
              <a:t>z</a:t>
            </a:r>
            <a:r>
              <a:rPr dirty="0" sz="500" spc="-25">
                <a:latin typeface="Times New Roman"/>
                <a:cs typeface="Times New Roman"/>
              </a:rPr>
              <a:t>0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2721238" y="5007502"/>
            <a:ext cx="21082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0">
                <a:latin typeface="Times New Roman"/>
                <a:cs typeface="Times New Roman"/>
              </a:rPr>
              <a:t>1,28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2404058" y="5100013"/>
            <a:ext cx="99060" cy="10477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00" spc="-25" i="1">
                <a:latin typeface="Times New Roman"/>
                <a:cs typeface="Times New Roman"/>
              </a:rPr>
              <a:t>mz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1703617" y="4822480"/>
            <a:ext cx="164465" cy="18542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algn="r" marR="5080">
              <a:lnSpc>
                <a:spcPts val="434"/>
              </a:lnSpc>
              <a:spcBef>
                <a:spcPts val="120"/>
              </a:spcBef>
            </a:pPr>
            <a:r>
              <a:rPr dirty="0" sz="500" spc="-50">
                <a:latin typeface="Times New Roman"/>
                <a:cs typeface="Times New Roman"/>
              </a:rPr>
              <a:t>2</a:t>
            </a:r>
            <a:endParaRPr sz="500">
              <a:latin typeface="Times New Roman"/>
              <a:cs typeface="Times New Roman"/>
            </a:endParaRPr>
          </a:p>
          <a:p>
            <a:pPr marL="12700">
              <a:lnSpc>
                <a:spcPts val="795"/>
              </a:lnSpc>
            </a:pPr>
            <a:r>
              <a:rPr dirty="0" sz="800" spc="-50" i="1">
                <a:latin typeface="Times New Roman"/>
                <a:cs typeface="Times New Roman"/>
              </a:rPr>
              <a:t>U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1361036" y="4895167"/>
            <a:ext cx="28130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baseline="-20833" sz="1200" i="1">
                <a:latin typeface="Times New Roman"/>
                <a:cs typeface="Times New Roman"/>
              </a:rPr>
              <a:t>R</a:t>
            </a:r>
            <a:r>
              <a:rPr dirty="0" baseline="-20833" sz="1200" spc="675" i="1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=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1777336" y="4868735"/>
            <a:ext cx="42672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baseline="-11111" sz="750" i="1">
                <a:latin typeface="Times New Roman"/>
                <a:cs typeface="Times New Roman"/>
              </a:rPr>
              <a:t>z</a:t>
            </a:r>
            <a:r>
              <a:rPr dirty="0" baseline="-11111" sz="750" spc="-104" i="1">
                <a:latin typeface="Times New Roman"/>
                <a:cs typeface="Times New Roman"/>
              </a:rPr>
              <a:t> </a:t>
            </a:r>
            <a:r>
              <a:rPr dirty="0" sz="500">
                <a:latin typeface="Times New Roman"/>
                <a:cs typeface="Times New Roman"/>
              </a:rPr>
              <a:t>0</a:t>
            </a:r>
            <a:r>
              <a:rPr dirty="0" sz="500" spc="10">
                <a:latin typeface="Times New Roman"/>
                <a:cs typeface="Times New Roman"/>
              </a:rPr>
              <a:t> </a:t>
            </a:r>
            <a:r>
              <a:rPr dirty="0" sz="500">
                <a:latin typeface="Times New Roman"/>
                <a:cs typeface="Times New Roman"/>
              </a:rPr>
              <a:t>0</a:t>
            </a:r>
            <a:r>
              <a:rPr dirty="0" sz="500" spc="210">
                <a:latin typeface="Times New Roman"/>
                <a:cs typeface="Times New Roman"/>
              </a:rPr>
              <a:t>  </a:t>
            </a:r>
            <a:r>
              <a:rPr dirty="0" baseline="-13888" sz="1200">
                <a:latin typeface="Times New Roman"/>
                <a:cs typeface="Times New Roman"/>
              </a:rPr>
              <a:t>≈</a:t>
            </a:r>
            <a:r>
              <a:rPr dirty="0" baseline="-13888" sz="1200" spc="22">
                <a:latin typeface="Times New Roman"/>
                <a:cs typeface="Times New Roman"/>
              </a:rPr>
              <a:t> </a:t>
            </a:r>
            <a:r>
              <a:rPr dirty="0" baseline="-13888" sz="1200" spc="-37">
                <a:latin typeface="Cambria Math"/>
                <a:cs typeface="Cambria Math"/>
              </a:rPr>
              <a:t>⋅</a:t>
            </a:r>
            <a:r>
              <a:rPr dirty="0" baseline="-20833" sz="1200" spc="-37">
                <a:latin typeface="Times New Roman"/>
                <a:cs typeface="Times New Roman"/>
              </a:rPr>
              <a:t>2</a:t>
            </a:r>
            <a:endParaRPr baseline="-20833" sz="1200">
              <a:latin typeface="Times New Roman"/>
              <a:cs typeface="Times New Roman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2595688" y="4895167"/>
            <a:ext cx="8509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50">
                <a:latin typeface="Times New Roman"/>
                <a:cs typeface="Times New Roman"/>
              </a:rPr>
              <a:t>=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2966763" y="4908382"/>
            <a:ext cx="511809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baseline="6944" sz="1200">
                <a:latin typeface="Times New Roman"/>
                <a:cs typeface="Times New Roman"/>
              </a:rPr>
              <a:t>=</a:t>
            </a:r>
            <a:r>
              <a:rPr dirty="0" baseline="6944" sz="1200" spc="142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25,2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[]</a:t>
            </a:r>
            <a:r>
              <a:rPr dirty="0" baseline="6944" sz="1200" spc="-37">
                <a:latin typeface="Times New Roman"/>
                <a:cs typeface="Times New Roman"/>
              </a:rPr>
              <a:t>Ω</a:t>
            </a:r>
            <a:endParaRPr baseline="6944" sz="1200">
              <a:latin typeface="Times New Roman"/>
              <a:cs typeface="Times New Roman"/>
            </a:endParaRPr>
          </a:p>
        </p:txBody>
      </p:sp>
      <p:sp>
        <p:nvSpPr>
          <p:cNvPr id="58" name="object 58" descr=""/>
          <p:cNvSpPr txBox="1"/>
          <p:nvPr/>
        </p:nvSpPr>
        <p:spPr>
          <a:xfrm>
            <a:off x="1605530" y="4974462"/>
            <a:ext cx="96456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  <a:tabLst>
                <a:tab pos="632460" algn="l"/>
              </a:tabLst>
            </a:pPr>
            <a:r>
              <a:rPr dirty="0" baseline="-17361" sz="1200">
                <a:latin typeface="Times New Roman"/>
                <a:cs typeface="Times New Roman"/>
              </a:rPr>
              <a:t>3</a:t>
            </a:r>
            <a:r>
              <a:rPr dirty="0" baseline="-17361" sz="1200" spc="-52">
                <a:latin typeface="Times New Roman"/>
                <a:cs typeface="Times New Roman"/>
              </a:rPr>
              <a:t> </a:t>
            </a:r>
            <a:r>
              <a:rPr dirty="0" baseline="-10416" sz="1200">
                <a:latin typeface="Cambria Math"/>
                <a:cs typeface="Cambria Math"/>
              </a:rPr>
              <a:t>⋅</a:t>
            </a:r>
            <a:r>
              <a:rPr dirty="0" baseline="-10416" sz="1200" spc="-52">
                <a:latin typeface="Cambria Math"/>
                <a:cs typeface="Cambria Math"/>
              </a:rPr>
              <a:t> </a:t>
            </a:r>
            <a:r>
              <a:rPr dirty="0" baseline="-31250" sz="1200" spc="-30" i="1">
                <a:latin typeface="Times New Roman"/>
                <a:cs typeface="Times New Roman"/>
              </a:rPr>
              <a:t>L</a:t>
            </a:r>
            <a:r>
              <a:rPr dirty="0" sz="500" spc="-20" i="1">
                <a:latin typeface="Times New Roman"/>
                <a:cs typeface="Times New Roman"/>
              </a:rPr>
              <a:t>ATP</a:t>
            </a:r>
            <a:r>
              <a:rPr dirty="0" sz="500" i="1">
                <a:latin typeface="Times New Roman"/>
                <a:cs typeface="Times New Roman"/>
              </a:rPr>
              <a:t>	</a:t>
            </a:r>
            <a:r>
              <a:rPr dirty="0" baseline="-17361" sz="1200">
                <a:latin typeface="Times New Roman"/>
                <a:cs typeface="Times New Roman"/>
              </a:rPr>
              <a:t>2</a:t>
            </a:r>
            <a:r>
              <a:rPr dirty="0" baseline="-17361" sz="1200" spc="-67">
                <a:latin typeface="Times New Roman"/>
                <a:cs typeface="Times New Roman"/>
              </a:rPr>
              <a:t> </a:t>
            </a:r>
            <a:r>
              <a:rPr dirty="0" baseline="-10416" sz="1200">
                <a:latin typeface="Cambria Math"/>
                <a:cs typeface="Cambria Math"/>
              </a:rPr>
              <a:t>⋅</a:t>
            </a:r>
            <a:r>
              <a:rPr dirty="0" baseline="-10416" sz="1200" spc="-52">
                <a:latin typeface="Cambria Math"/>
                <a:cs typeface="Cambria Math"/>
              </a:rPr>
              <a:t> </a:t>
            </a:r>
            <a:r>
              <a:rPr dirty="0" baseline="-31250" sz="1200" spc="-30" i="1">
                <a:latin typeface="Times New Roman"/>
                <a:cs typeface="Times New Roman"/>
              </a:rPr>
              <a:t>L</a:t>
            </a:r>
            <a:r>
              <a:rPr dirty="0" sz="500" spc="-20" i="1">
                <a:latin typeface="Times New Roman"/>
                <a:cs typeface="Times New Roman"/>
              </a:rPr>
              <a:t>ATP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59" name="object 59" descr=""/>
          <p:cNvSpPr txBox="1"/>
          <p:nvPr/>
        </p:nvSpPr>
        <p:spPr>
          <a:xfrm>
            <a:off x="1063680" y="5306180"/>
            <a:ext cx="3213100" cy="924560"/>
          </a:xfrm>
          <a:prstGeom prst="rect">
            <a:avLst/>
          </a:prstGeom>
        </p:spPr>
        <p:txBody>
          <a:bodyPr wrap="square" lIns="0" tIns="3492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275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devanado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Delta:</a:t>
            </a:r>
            <a:endParaRPr sz="800">
              <a:latin typeface="Times New Roman"/>
              <a:cs typeface="Times New Roman"/>
            </a:endParaRPr>
          </a:p>
          <a:p>
            <a:pPr marL="38100">
              <a:lnSpc>
                <a:spcPct val="100000"/>
              </a:lnSpc>
              <a:spcBef>
                <a:spcPts val="185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voltaje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bobinado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total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500">
                <a:latin typeface="Times New Roman"/>
                <a:cs typeface="Times New Roman"/>
              </a:rPr>
              <a:t>2</a:t>
            </a:r>
            <a:r>
              <a:rPr dirty="0" sz="500" spc="90">
                <a:latin typeface="Times New Roman"/>
                <a:cs typeface="Times New Roman"/>
              </a:rPr>
              <a:t> </a:t>
            </a:r>
            <a:r>
              <a:rPr dirty="0" baseline="-13888" sz="1200" i="1">
                <a:latin typeface="Times New Roman"/>
                <a:cs typeface="Times New Roman"/>
              </a:rPr>
              <a:t>U</a:t>
            </a:r>
            <a:r>
              <a:rPr dirty="0" baseline="-13888" sz="1200" spc="37" i="1">
                <a:latin typeface="Times New Roman"/>
                <a:cs typeface="Times New Roman"/>
              </a:rPr>
              <a:t> </a:t>
            </a:r>
            <a:r>
              <a:rPr dirty="0" baseline="-13888" sz="1200" spc="-75">
                <a:latin typeface="Times New Roman"/>
                <a:cs typeface="Times New Roman"/>
              </a:rPr>
              <a:t>=</a:t>
            </a:r>
            <a:r>
              <a:rPr dirty="0" baseline="-38888" sz="750" spc="-75" i="1">
                <a:latin typeface="Times New Roman"/>
                <a:cs typeface="Times New Roman"/>
              </a:rPr>
              <a:t>UNA</a:t>
            </a:r>
            <a:r>
              <a:rPr dirty="0" baseline="-38888" sz="750" spc="359" i="1">
                <a:latin typeface="Times New Roman"/>
                <a:cs typeface="Times New Roman"/>
              </a:rPr>
              <a:t>  </a:t>
            </a:r>
            <a:r>
              <a:rPr dirty="0" sz="800">
                <a:latin typeface="Times New Roman"/>
                <a:cs typeface="Times New Roman"/>
              </a:rPr>
              <a:t>0,693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kV</a:t>
            </a:r>
            <a:endParaRPr sz="800">
              <a:latin typeface="Times New Roman"/>
              <a:cs typeface="Times New Roman"/>
            </a:endParaRPr>
          </a:p>
          <a:p>
            <a:pPr marL="38100">
              <a:lnSpc>
                <a:spcPts val="910"/>
              </a:lnSpc>
              <a:spcBef>
                <a:spcPts val="395"/>
              </a:spcBef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impedancia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cortocircuito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es</a:t>
            </a:r>
            <a:endParaRPr sz="800">
              <a:latin typeface="Times New Roman"/>
              <a:cs typeface="Times New Roman"/>
            </a:endParaRPr>
          </a:p>
          <a:p>
            <a:pPr marL="335280">
              <a:lnSpc>
                <a:spcPts val="1750"/>
              </a:lnSpc>
            </a:pPr>
            <a:r>
              <a:rPr dirty="0" baseline="-11111" sz="1125" i="1">
                <a:latin typeface="Times New Roman"/>
                <a:cs typeface="Times New Roman"/>
              </a:rPr>
              <a:t>Z</a:t>
            </a:r>
            <a:r>
              <a:rPr dirty="0" baseline="-11111" sz="1125" spc="-52" i="1">
                <a:latin typeface="Times New Roman"/>
                <a:cs typeface="Times New Roman"/>
              </a:rPr>
              <a:t> </a:t>
            </a:r>
            <a:r>
              <a:rPr dirty="0" baseline="-30864" sz="675">
                <a:latin typeface="Times New Roman"/>
                <a:cs typeface="Times New Roman"/>
              </a:rPr>
              <a:t>2</a:t>
            </a:r>
            <a:r>
              <a:rPr dirty="0" baseline="-30864" sz="675" spc="487">
                <a:latin typeface="Times New Roman"/>
                <a:cs typeface="Times New Roman"/>
              </a:rPr>
              <a:t> </a:t>
            </a:r>
            <a:r>
              <a:rPr dirty="0" baseline="7407" sz="1125">
                <a:latin typeface="Times New Roman"/>
                <a:cs typeface="Times New Roman"/>
              </a:rPr>
              <a:t>=</a:t>
            </a:r>
            <a:r>
              <a:rPr dirty="0" baseline="7407" sz="1125" spc="112">
                <a:latin typeface="Times New Roman"/>
                <a:cs typeface="Times New Roman"/>
              </a:rPr>
              <a:t> </a:t>
            </a:r>
            <a:r>
              <a:rPr dirty="0" baseline="2525" sz="1650">
                <a:latin typeface="Times New Roman"/>
                <a:cs typeface="Times New Roman"/>
              </a:rPr>
              <a:t>(</a:t>
            </a:r>
            <a:r>
              <a:rPr dirty="0" sz="750">
                <a:latin typeface="Times New Roman"/>
                <a:cs typeface="Times New Roman"/>
              </a:rPr>
              <a:t>0,0105</a:t>
            </a:r>
            <a:r>
              <a:rPr dirty="0" sz="750" spc="445">
                <a:latin typeface="Times New Roman"/>
                <a:cs typeface="Times New Roman"/>
              </a:rPr>
              <a:t> </a:t>
            </a:r>
            <a:r>
              <a:rPr dirty="0" baseline="7407" sz="1125">
                <a:latin typeface="Times New Roman"/>
                <a:cs typeface="Times New Roman"/>
              </a:rPr>
              <a:t>+</a:t>
            </a:r>
            <a:r>
              <a:rPr dirty="0" baseline="7407" sz="1125" spc="375">
                <a:latin typeface="Times New Roman"/>
                <a:cs typeface="Times New Roman"/>
              </a:rPr>
              <a:t> </a:t>
            </a:r>
            <a:r>
              <a:rPr dirty="0" baseline="-11111" sz="1125" i="1">
                <a:latin typeface="Times New Roman"/>
                <a:cs typeface="Times New Roman"/>
              </a:rPr>
              <a:t>j</a:t>
            </a:r>
            <a:r>
              <a:rPr dirty="0" baseline="-11111" sz="1125" spc="-127" i="1">
                <a:latin typeface="Times New Roman"/>
                <a:cs typeface="Times New Roman"/>
              </a:rPr>
              <a:t> </a:t>
            </a:r>
            <a:r>
              <a:rPr dirty="0" sz="750">
                <a:latin typeface="Times New Roman"/>
                <a:cs typeface="Times New Roman"/>
              </a:rPr>
              <a:t>0,0944</a:t>
            </a:r>
            <a:r>
              <a:rPr dirty="0" sz="750" spc="385">
                <a:latin typeface="Times New Roman"/>
                <a:cs typeface="Times New Roman"/>
              </a:rPr>
              <a:t> </a:t>
            </a:r>
            <a:r>
              <a:rPr dirty="0" baseline="-15151" sz="1650">
                <a:latin typeface="Times New Roman"/>
                <a:cs typeface="Times New Roman"/>
              </a:rPr>
              <a:t>)</a:t>
            </a:r>
            <a:r>
              <a:rPr dirty="0" baseline="7407" sz="1125">
                <a:latin typeface="Cambria Math"/>
                <a:cs typeface="Cambria Math"/>
              </a:rPr>
              <a:t>⋅</a:t>
            </a:r>
            <a:r>
              <a:rPr dirty="0" baseline="-11111" sz="2250">
                <a:latin typeface="Times New Roman"/>
                <a:cs typeface="Times New Roman"/>
              </a:rPr>
              <a:t>(</a:t>
            </a:r>
            <a:r>
              <a:rPr dirty="0" baseline="-11111" sz="2250" spc="412">
                <a:latin typeface="Times New Roman"/>
                <a:cs typeface="Times New Roman"/>
              </a:rPr>
              <a:t> </a:t>
            </a:r>
            <a:r>
              <a:rPr dirty="0" sz="750">
                <a:latin typeface="Times New Roman"/>
                <a:cs typeface="Times New Roman"/>
              </a:rPr>
              <a:t>3</a:t>
            </a:r>
            <a:r>
              <a:rPr dirty="0" sz="750" spc="30">
                <a:latin typeface="Times New Roman"/>
                <a:cs typeface="Times New Roman"/>
              </a:rPr>
              <a:t> </a:t>
            </a:r>
            <a:r>
              <a:rPr dirty="0" sz="750" spc="-170">
                <a:latin typeface="Times New Roman"/>
                <a:cs typeface="Times New Roman"/>
              </a:rPr>
              <a:t>0</a:t>
            </a:r>
            <a:r>
              <a:rPr dirty="0" baseline="7407" sz="1125" spc="-254">
                <a:latin typeface="Cambria Math"/>
                <a:cs typeface="Cambria Math"/>
              </a:rPr>
              <a:t>⋅</a:t>
            </a:r>
            <a:r>
              <a:rPr dirty="0" baseline="7407" sz="1125" spc="-30">
                <a:latin typeface="Cambria Math"/>
                <a:cs typeface="Cambria Math"/>
              </a:rPr>
              <a:t> </a:t>
            </a:r>
            <a:r>
              <a:rPr dirty="0" sz="750">
                <a:latin typeface="Times New Roman"/>
                <a:cs typeface="Times New Roman"/>
              </a:rPr>
              <a:t>.693kV</a:t>
            </a:r>
            <a:r>
              <a:rPr dirty="0" sz="750" spc="30">
                <a:latin typeface="Times New Roman"/>
                <a:cs typeface="Times New Roman"/>
              </a:rPr>
              <a:t> </a:t>
            </a:r>
            <a:r>
              <a:rPr dirty="0" sz="750">
                <a:latin typeface="Times New Roman"/>
                <a:cs typeface="Times New Roman"/>
              </a:rPr>
              <a:t>/</a:t>
            </a:r>
            <a:r>
              <a:rPr dirty="0" sz="750" spc="30">
                <a:latin typeface="Times New Roman"/>
                <a:cs typeface="Times New Roman"/>
              </a:rPr>
              <a:t> </a:t>
            </a:r>
            <a:r>
              <a:rPr dirty="0" sz="750" spc="-100">
                <a:latin typeface="Times New Roman"/>
                <a:cs typeface="Times New Roman"/>
              </a:rPr>
              <a:t>24</a:t>
            </a:r>
            <a:r>
              <a:rPr dirty="0" sz="1500" spc="-100">
                <a:latin typeface="Times New Roman"/>
                <a:cs typeface="Times New Roman"/>
              </a:rPr>
              <a:t>)</a:t>
            </a:r>
            <a:r>
              <a:rPr dirty="0" sz="750" spc="-100">
                <a:latin typeface="Times New Roman"/>
                <a:cs typeface="Times New Roman"/>
              </a:rPr>
              <a:t>.8</a:t>
            </a:r>
            <a:r>
              <a:rPr dirty="0" sz="750" spc="-95">
                <a:latin typeface="Times New Roman"/>
                <a:cs typeface="Times New Roman"/>
              </a:rPr>
              <a:t> </a:t>
            </a:r>
            <a:r>
              <a:rPr dirty="0" sz="450" spc="-35">
                <a:latin typeface="Times New Roman"/>
                <a:cs typeface="Times New Roman"/>
              </a:rPr>
              <a:t>2</a:t>
            </a:r>
            <a:r>
              <a:rPr dirty="0" sz="750" spc="-35">
                <a:latin typeface="Times New Roman"/>
                <a:cs typeface="Times New Roman"/>
              </a:rPr>
              <a:t>MVA</a:t>
            </a:r>
            <a:r>
              <a:rPr dirty="0" sz="750" spc="30">
                <a:latin typeface="Times New Roman"/>
                <a:cs typeface="Times New Roman"/>
              </a:rPr>
              <a:t> </a:t>
            </a:r>
            <a:r>
              <a:rPr dirty="0" sz="750">
                <a:latin typeface="Times New Roman"/>
                <a:cs typeface="Times New Roman"/>
              </a:rPr>
              <a:t>0.61</a:t>
            </a:r>
            <a:r>
              <a:rPr dirty="0" sz="750" spc="30">
                <a:latin typeface="Times New Roman"/>
                <a:cs typeface="Times New Roman"/>
              </a:rPr>
              <a:t> </a:t>
            </a:r>
            <a:r>
              <a:rPr dirty="0" sz="750" spc="-10">
                <a:latin typeface="Times New Roman"/>
                <a:cs typeface="Times New Roman"/>
              </a:rPr>
              <a:t>j5.48</a:t>
            </a:r>
            <a:r>
              <a:rPr dirty="0" baseline="7407" sz="1125" spc="-15">
                <a:latin typeface="Times New Roman"/>
                <a:cs typeface="Times New Roman"/>
              </a:rPr>
              <a:t>=</a:t>
            </a:r>
            <a:r>
              <a:rPr dirty="0" sz="750" spc="-10">
                <a:latin typeface="Times New Roman"/>
                <a:cs typeface="Times New Roman"/>
              </a:rPr>
              <a:t>[m]</a:t>
            </a:r>
            <a:endParaRPr sz="750">
              <a:latin typeface="Times New Roman"/>
              <a:cs typeface="Times New Roman"/>
            </a:endParaRPr>
          </a:p>
          <a:p>
            <a:pPr marL="315595">
              <a:lnSpc>
                <a:spcPct val="100000"/>
              </a:lnSpc>
              <a:spcBef>
                <a:spcPts val="770"/>
              </a:spcBef>
            </a:pPr>
            <a:r>
              <a:rPr dirty="0" sz="800" i="1">
                <a:latin typeface="Times New Roman"/>
                <a:cs typeface="Times New Roman"/>
              </a:rPr>
              <a:t>R</a:t>
            </a:r>
            <a:r>
              <a:rPr dirty="0" sz="800" spc="30" i="1">
                <a:latin typeface="Times New Roman"/>
                <a:cs typeface="Times New Roman"/>
              </a:rPr>
              <a:t> </a:t>
            </a:r>
            <a:r>
              <a:rPr dirty="0" sz="500">
                <a:latin typeface="Times New Roman"/>
                <a:cs typeface="Times New Roman"/>
              </a:rPr>
              <a:t>2</a:t>
            </a:r>
            <a:r>
              <a:rPr dirty="0" sz="500" spc="1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=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0,61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[mΩ]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L</a:t>
            </a:r>
            <a:r>
              <a:rPr dirty="0" sz="800" spc="35" i="1">
                <a:latin typeface="Times New Roman"/>
                <a:cs typeface="Times New Roman"/>
              </a:rPr>
              <a:t> </a:t>
            </a:r>
            <a:r>
              <a:rPr dirty="0" sz="500">
                <a:latin typeface="Times New Roman"/>
                <a:cs typeface="Times New Roman"/>
              </a:rPr>
              <a:t>2</a:t>
            </a:r>
            <a:r>
              <a:rPr dirty="0" sz="500" spc="1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=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17,5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[μH]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60" name="object 60" descr=""/>
          <p:cNvSpPr txBox="1"/>
          <p:nvPr/>
        </p:nvSpPr>
        <p:spPr>
          <a:xfrm>
            <a:off x="4346789" y="5833493"/>
            <a:ext cx="81915" cy="14478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750" spc="-50">
                <a:latin typeface="Times New Roman"/>
                <a:cs typeface="Times New Roman"/>
              </a:rPr>
              <a:t>+</a:t>
            </a:r>
            <a:endParaRPr sz="750">
              <a:latin typeface="Times New Roman"/>
              <a:cs typeface="Times New Roman"/>
            </a:endParaRPr>
          </a:p>
        </p:txBody>
      </p:sp>
      <p:sp>
        <p:nvSpPr>
          <p:cNvPr id="61" name="object 61" descr=""/>
          <p:cNvSpPr txBox="1"/>
          <p:nvPr/>
        </p:nvSpPr>
        <p:spPr>
          <a:xfrm>
            <a:off x="4829168" y="5833493"/>
            <a:ext cx="99060" cy="14478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750" spc="-50">
                <a:latin typeface="Times New Roman"/>
                <a:cs typeface="Times New Roman"/>
              </a:rPr>
              <a:t>Ω</a:t>
            </a:r>
            <a:endParaRPr sz="750">
              <a:latin typeface="Times New Roman"/>
              <a:cs typeface="Times New Roman"/>
            </a:endParaRPr>
          </a:p>
        </p:txBody>
      </p:sp>
      <p:grpSp>
        <p:nvGrpSpPr>
          <p:cNvPr id="62" name="object 62" descr=""/>
          <p:cNvGrpSpPr/>
          <p:nvPr/>
        </p:nvGrpSpPr>
        <p:grpSpPr>
          <a:xfrm>
            <a:off x="368299" y="7128112"/>
            <a:ext cx="594995" cy="13335"/>
            <a:chOff x="368299" y="7128112"/>
            <a:chExt cx="594995" cy="13335"/>
          </a:xfrm>
        </p:grpSpPr>
        <p:sp>
          <p:nvSpPr>
            <p:cNvPr id="63" name="object 63" descr=""/>
            <p:cNvSpPr/>
            <p:nvPr/>
          </p:nvSpPr>
          <p:spPr>
            <a:xfrm>
              <a:off x="368299" y="7128112"/>
              <a:ext cx="594995" cy="6985"/>
            </a:xfrm>
            <a:custGeom>
              <a:avLst/>
              <a:gdLst/>
              <a:ahLst/>
              <a:cxnLst/>
              <a:rect l="l" t="t" r="r" b="b"/>
              <a:pathLst>
                <a:path w="594994" h="6984">
                  <a:moveTo>
                    <a:pt x="594713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594713" y="0"/>
                  </a:lnTo>
                  <a:lnTo>
                    <a:pt x="594713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" name="object 64" descr=""/>
            <p:cNvSpPr/>
            <p:nvPr/>
          </p:nvSpPr>
          <p:spPr>
            <a:xfrm>
              <a:off x="368287" y="7128115"/>
              <a:ext cx="594995" cy="13335"/>
            </a:xfrm>
            <a:custGeom>
              <a:avLst/>
              <a:gdLst/>
              <a:ahLst/>
              <a:cxnLst/>
              <a:rect l="l" t="t" r="r" b="b"/>
              <a:pathLst>
                <a:path w="594994" h="13334">
                  <a:moveTo>
                    <a:pt x="594715" y="0"/>
                  </a:moveTo>
                  <a:lnTo>
                    <a:pt x="588111" y="6604"/>
                  </a:lnTo>
                  <a:lnTo>
                    <a:pt x="0" y="6604"/>
                  </a:lnTo>
                  <a:lnTo>
                    <a:pt x="0" y="13208"/>
                  </a:lnTo>
                  <a:lnTo>
                    <a:pt x="588111" y="13208"/>
                  </a:lnTo>
                  <a:lnTo>
                    <a:pt x="594715" y="13208"/>
                  </a:lnTo>
                  <a:lnTo>
                    <a:pt x="594715" y="6604"/>
                  </a:lnTo>
                  <a:lnTo>
                    <a:pt x="594715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" name="object 65" descr=""/>
            <p:cNvSpPr/>
            <p:nvPr/>
          </p:nvSpPr>
          <p:spPr>
            <a:xfrm>
              <a:off x="368299" y="7128112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4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6" name="object 66" descr=""/>
          <p:cNvSpPr txBox="1"/>
          <p:nvPr/>
        </p:nvSpPr>
        <p:spPr>
          <a:xfrm>
            <a:off x="378108" y="7188118"/>
            <a:ext cx="5778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Página</a:t>
            </a:r>
            <a:r>
              <a:rPr dirty="0" sz="800" spc="8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218</a:t>
            </a:r>
            <a:endParaRPr sz="800">
              <a:latin typeface="Arial"/>
              <a:cs typeface="Arial"/>
            </a:endParaRPr>
          </a:p>
        </p:txBody>
      </p:sp>
      <p:sp>
        <p:nvSpPr>
          <p:cNvPr id="77" name="object 77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78" name="object 78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167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67" name="object 67" descr=""/>
          <p:cNvSpPr txBox="1"/>
          <p:nvPr/>
        </p:nvSpPr>
        <p:spPr>
          <a:xfrm>
            <a:off x="4432692" y="7359925"/>
            <a:ext cx="995044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de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aplicación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68" name="object 68" descr=""/>
          <p:cNvSpPr txBox="1"/>
          <p:nvPr/>
        </p:nvSpPr>
        <p:spPr>
          <a:xfrm>
            <a:off x="805970" y="7737898"/>
            <a:ext cx="3163570" cy="963930"/>
          </a:xfrm>
          <a:prstGeom prst="rect">
            <a:avLst/>
          </a:prstGeom>
        </p:spPr>
        <p:txBody>
          <a:bodyPr wrap="square" lIns="0" tIns="55244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434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sinuoso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Wye:</a:t>
            </a:r>
            <a:endParaRPr sz="800">
              <a:latin typeface="Times New Roman"/>
              <a:cs typeface="Times New Roman"/>
            </a:endParaRPr>
          </a:p>
          <a:p>
            <a:pPr marL="38100" marR="737870">
              <a:lnSpc>
                <a:spcPts val="1350"/>
              </a:lnSpc>
              <a:spcBef>
                <a:spcPts val="60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voltaje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bobinado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total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500">
                <a:latin typeface="Times New Roman"/>
                <a:cs typeface="Times New Roman"/>
              </a:rPr>
              <a:t>3</a:t>
            </a:r>
            <a:r>
              <a:rPr dirty="0" sz="500" spc="145">
                <a:latin typeface="Times New Roman"/>
                <a:cs typeface="Times New Roman"/>
              </a:rPr>
              <a:t> </a:t>
            </a:r>
            <a:r>
              <a:rPr dirty="0" baseline="-13888" sz="1200" i="1">
                <a:latin typeface="Times New Roman"/>
                <a:cs typeface="Times New Roman"/>
              </a:rPr>
              <a:t>U</a:t>
            </a:r>
            <a:r>
              <a:rPr dirty="0" baseline="-13888" sz="1200" spc="-15" i="1">
                <a:latin typeface="Times New Roman"/>
                <a:cs typeface="Times New Roman"/>
              </a:rPr>
              <a:t> </a:t>
            </a:r>
            <a:r>
              <a:rPr dirty="0" baseline="-44444" sz="750" spc="-82" i="1">
                <a:latin typeface="Times New Roman"/>
                <a:cs typeface="Times New Roman"/>
              </a:rPr>
              <a:t>U</a:t>
            </a:r>
            <a:r>
              <a:rPr dirty="0" baseline="-13888" sz="1200" spc="-82">
                <a:latin typeface="Times New Roman"/>
                <a:cs typeface="Times New Roman"/>
              </a:rPr>
              <a:t>=</a:t>
            </a:r>
            <a:r>
              <a:rPr dirty="0" baseline="-44444" sz="750" spc="-82" i="1">
                <a:latin typeface="Times New Roman"/>
                <a:cs typeface="Times New Roman"/>
              </a:rPr>
              <a:t>NA</a:t>
            </a:r>
            <a:r>
              <a:rPr dirty="0" baseline="-44444" sz="750" spc="359" i="1">
                <a:latin typeface="Times New Roman"/>
                <a:cs typeface="Times New Roman"/>
              </a:rPr>
              <a:t>  </a:t>
            </a:r>
            <a:r>
              <a:rPr dirty="0" sz="800">
                <a:latin typeface="Times New Roman"/>
                <a:cs typeface="Times New Roman"/>
              </a:rPr>
              <a:t>0,693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3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0,4</a:t>
            </a:r>
            <a:r>
              <a:rPr dirty="0" baseline="6944" sz="1200" spc="-37">
                <a:latin typeface="Times New Roman"/>
                <a:cs typeface="Times New Roman"/>
              </a:rPr>
              <a:t>=</a:t>
            </a:r>
            <a:r>
              <a:rPr dirty="0" sz="800" spc="-25">
                <a:latin typeface="Times New Roman"/>
                <a:cs typeface="Times New Roman"/>
              </a:rPr>
              <a:t>kV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impedancia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cortocircuito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es</a:t>
            </a:r>
            <a:endParaRPr sz="800">
              <a:latin typeface="Times New Roman"/>
              <a:cs typeface="Times New Roman"/>
            </a:endParaRPr>
          </a:p>
          <a:p>
            <a:pPr marL="341630">
              <a:lnSpc>
                <a:spcPts val="1595"/>
              </a:lnSpc>
            </a:pPr>
            <a:r>
              <a:rPr dirty="0" baseline="-14814" sz="1125" i="1">
                <a:latin typeface="Times New Roman"/>
                <a:cs typeface="Times New Roman"/>
              </a:rPr>
              <a:t>Z</a:t>
            </a:r>
            <a:r>
              <a:rPr dirty="0" baseline="-14814" sz="1125" spc="-142" i="1">
                <a:latin typeface="Times New Roman"/>
                <a:cs typeface="Times New Roman"/>
              </a:rPr>
              <a:t> </a:t>
            </a:r>
            <a:r>
              <a:rPr dirty="0" baseline="-30864" sz="675">
                <a:latin typeface="Times New Roman"/>
                <a:cs typeface="Times New Roman"/>
              </a:rPr>
              <a:t>3</a:t>
            </a:r>
            <a:r>
              <a:rPr dirty="0" baseline="-30864" sz="675" spc="487">
                <a:latin typeface="Times New Roman"/>
                <a:cs typeface="Times New Roman"/>
              </a:rPr>
              <a:t> </a:t>
            </a:r>
            <a:r>
              <a:rPr dirty="0" baseline="7407" sz="1125">
                <a:latin typeface="Times New Roman"/>
                <a:cs typeface="Times New Roman"/>
              </a:rPr>
              <a:t>=</a:t>
            </a:r>
            <a:r>
              <a:rPr dirty="0" baseline="7407" sz="1125" spc="112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(</a:t>
            </a:r>
            <a:r>
              <a:rPr dirty="0" sz="750">
                <a:latin typeface="Times New Roman"/>
                <a:cs typeface="Times New Roman"/>
              </a:rPr>
              <a:t>0,0105</a:t>
            </a:r>
            <a:r>
              <a:rPr dirty="0" sz="750" spc="440">
                <a:latin typeface="Times New Roman"/>
                <a:cs typeface="Times New Roman"/>
              </a:rPr>
              <a:t> </a:t>
            </a:r>
            <a:r>
              <a:rPr dirty="0" baseline="7407" sz="1125">
                <a:latin typeface="Times New Roman"/>
                <a:cs typeface="Times New Roman"/>
              </a:rPr>
              <a:t>+</a:t>
            </a:r>
            <a:r>
              <a:rPr dirty="0" baseline="7407" sz="1125" spc="375">
                <a:latin typeface="Times New Roman"/>
                <a:cs typeface="Times New Roman"/>
              </a:rPr>
              <a:t> </a:t>
            </a:r>
            <a:r>
              <a:rPr dirty="0" baseline="-14814" sz="1125" i="1">
                <a:latin typeface="Times New Roman"/>
                <a:cs typeface="Times New Roman"/>
              </a:rPr>
              <a:t>j</a:t>
            </a:r>
            <a:r>
              <a:rPr dirty="0" baseline="-14814" sz="1125" spc="-120" i="1">
                <a:latin typeface="Times New Roman"/>
                <a:cs typeface="Times New Roman"/>
              </a:rPr>
              <a:t> </a:t>
            </a:r>
            <a:r>
              <a:rPr dirty="0" sz="750">
                <a:latin typeface="Times New Roman"/>
                <a:cs typeface="Times New Roman"/>
              </a:rPr>
              <a:t>0,0944</a:t>
            </a:r>
            <a:r>
              <a:rPr dirty="0" sz="750" spc="380">
                <a:latin typeface="Times New Roman"/>
                <a:cs typeface="Times New Roman"/>
              </a:rPr>
              <a:t> </a:t>
            </a:r>
            <a:r>
              <a:rPr dirty="0" baseline="-17676" sz="1650">
                <a:latin typeface="Times New Roman"/>
                <a:cs typeface="Times New Roman"/>
              </a:rPr>
              <a:t>)</a:t>
            </a:r>
            <a:r>
              <a:rPr dirty="0" baseline="7407" sz="1125">
                <a:latin typeface="Cambria Math"/>
                <a:cs typeface="Cambria Math"/>
              </a:rPr>
              <a:t>⋅</a:t>
            </a:r>
            <a:r>
              <a:rPr dirty="0" baseline="-12962" sz="2250">
                <a:latin typeface="Times New Roman"/>
                <a:cs typeface="Times New Roman"/>
              </a:rPr>
              <a:t>(</a:t>
            </a:r>
            <a:r>
              <a:rPr dirty="0" baseline="-12962" sz="2250" spc="412">
                <a:latin typeface="Times New Roman"/>
                <a:cs typeface="Times New Roman"/>
              </a:rPr>
              <a:t> </a:t>
            </a:r>
            <a:r>
              <a:rPr dirty="0" sz="750">
                <a:latin typeface="Times New Roman"/>
                <a:cs typeface="Times New Roman"/>
              </a:rPr>
              <a:t>3</a:t>
            </a:r>
            <a:r>
              <a:rPr dirty="0" sz="750" spc="30">
                <a:latin typeface="Times New Roman"/>
                <a:cs typeface="Times New Roman"/>
              </a:rPr>
              <a:t> </a:t>
            </a:r>
            <a:r>
              <a:rPr dirty="0" sz="750" spc="-170">
                <a:latin typeface="Times New Roman"/>
                <a:cs typeface="Times New Roman"/>
              </a:rPr>
              <a:t>0</a:t>
            </a:r>
            <a:r>
              <a:rPr dirty="0" baseline="7407" sz="1125" spc="-254">
                <a:latin typeface="Cambria Math"/>
                <a:cs typeface="Cambria Math"/>
              </a:rPr>
              <a:t>⋅</a:t>
            </a:r>
            <a:r>
              <a:rPr dirty="0" baseline="7407" sz="1125" spc="-30">
                <a:latin typeface="Cambria Math"/>
                <a:cs typeface="Cambria Math"/>
              </a:rPr>
              <a:t> </a:t>
            </a:r>
            <a:r>
              <a:rPr dirty="0" sz="750">
                <a:latin typeface="Times New Roman"/>
                <a:cs typeface="Times New Roman"/>
              </a:rPr>
              <a:t>.4kV</a:t>
            </a:r>
            <a:r>
              <a:rPr dirty="0" sz="750" spc="30">
                <a:latin typeface="Times New Roman"/>
                <a:cs typeface="Times New Roman"/>
              </a:rPr>
              <a:t> </a:t>
            </a:r>
            <a:r>
              <a:rPr dirty="0" sz="750">
                <a:latin typeface="Times New Roman"/>
                <a:cs typeface="Times New Roman"/>
              </a:rPr>
              <a:t>/</a:t>
            </a:r>
            <a:r>
              <a:rPr dirty="0" sz="750" spc="30">
                <a:latin typeface="Times New Roman"/>
                <a:cs typeface="Times New Roman"/>
              </a:rPr>
              <a:t> </a:t>
            </a:r>
            <a:r>
              <a:rPr dirty="0" sz="750" spc="-105">
                <a:latin typeface="Times New Roman"/>
                <a:cs typeface="Times New Roman"/>
              </a:rPr>
              <a:t>2</a:t>
            </a:r>
            <a:r>
              <a:rPr dirty="0" sz="1500" spc="-105">
                <a:latin typeface="Times New Roman"/>
                <a:cs typeface="Times New Roman"/>
              </a:rPr>
              <a:t>)</a:t>
            </a:r>
            <a:r>
              <a:rPr dirty="0" sz="750" spc="-105">
                <a:latin typeface="Times New Roman"/>
                <a:cs typeface="Times New Roman"/>
              </a:rPr>
              <a:t>4.8</a:t>
            </a:r>
            <a:r>
              <a:rPr dirty="0" sz="450" spc="-105">
                <a:latin typeface="Times New Roman"/>
                <a:cs typeface="Times New Roman"/>
              </a:rPr>
              <a:t>2</a:t>
            </a:r>
            <a:r>
              <a:rPr dirty="0" sz="450" spc="-20">
                <a:latin typeface="Times New Roman"/>
                <a:cs typeface="Times New Roman"/>
              </a:rPr>
              <a:t> </a:t>
            </a:r>
            <a:r>
              <a:rPr dirty="0" sz="750">
                <a:latin typeface="Times New Roman"/>
                <a:cs typeface="Times New Roman"/>
              </a:rPr>
              <a:t>MVA</a:t>
            </a:r>
            <a:r>
              <a:rPr dirty="0" sz="750" spc="30">
                <a:latin typeface="Times New Roman"/>
                <a:cs typeface="Times New Roman"/>
              </a:rPr>
              <a:t> </a:t>
            </a:r>
            <a:r>
              <a:rPr dirty="0" sz="750">
                <a:latin typeface="Times New Roman"/>
                <a:cs typeface="Times New Roman"/>
              </a:rPr>
              <a:t>0.203</a:t>
            </a:r>
            <a:r>
              <a:rPr dirty="0" sz="750" spc="30">
                <a:latin typeface="Times New Roman"/>
                <a:cs typeface="Times New Roman"/>
              </a:rPr>
              <a:t> </a:t>
            </a:r>
            <a:r>
              <a:rPr dirty="0" sz="750" spc="-70">
                <a:latin typeface="Times New Roman"/>
                <a:cs typeface="Times New Roman"/>
              </a:rPr>
              <a:t>j1.8</a:t>
            </a:r>
            <a:r>
              <a:rPr dirty="0" baseline="7407" sz="1125" spc="-104">
                <a:latin typeface="Times New Roman"/>
                <a:cs typeface="Times New Roman"/>
              </a:rPr>
              <a:t>=</a:t>
            </a:r>
            <a:r>
              <a:rPr dirty="0" sz="750" spc="-70">
                <a:latin typeface="Times New Roman"/>
                <a:cs typeface="Times New Roman"/>
              </a:rPr>
              <a:t>3</a:t>
            </a:r>
            <a:r>
              <a:rPr dirty="0" sz="750" spc="30">
                <a:latin typeface="Times New Roman"/>
                <a:cs typeface="Times New Roman"/>
              </a:rPr>
              <a:t> </a:t>
            </a:r>
            <a:r>
              <a:rPr dirty="0" sz="750" spc="-25">
                <a:latin typeface="Times New Roman"/>
                <a:cs typeface="Times New Roman"/>
              </a:rPr>
              <a:t>[m]</a:t>
            </a:r>
            <a:endParaRPr sz="750">
              <a:latin typeface="Times New Roman"/>
              <a:cs typeface="Times New Roman"/>
            </a:endParaRPr>
          </a:p>
          <a:p>
            <a:pPr marL="321945">
              <a:lnSpc>
                <a:spcPct val="100000"/>
              </a:lnSpc>
              <a:spcBef>
                <a:spcPts val="770"/>
              </a:spcBef>
            </a:pPr>
            <a:r>
              <a:rPr dirty="0" sz="800" i="1">
                <a:latin typeface="Times New Roman"/>
                <a:cs typeface="Times New Roman"/>
              </a:rPr>
              <a:t>R</a:t>
            </a:r>
            <a:r>
              <a:rPr dirty="0" sz="800" spc="30" i="1">
                <a:latin typeface="Times New Roman"/>
                <a:cs typeface="Times New Roman"/>
              </a:rPr>
              <a:t> </a:t>
            </a:r>
            <a:r>
              <a:rPr dirty="0" sz="500">
                <a:latin typeface="Times New Roman"/>
                <a:cs typeface="Times New Roman"/>
              </a:rPr>
              <a:t>3</a:t>
            </a:r>
            <a:r>
              <a:rPr dirty="0" sz="500" spc="1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=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0,203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[mΩ]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L</a:t>
            </a:r>
            <a:r>
              <a:rPr dirty="0" sz="800" spc="35" i="1">
                <a:latin typeface="Times New Roman"/>
                <a:cs typeface="Times New Roman"/>
              </a:rPr>
              <a:t> </a:t>
            </a:r>
            <a:r>
              <a:rPr dirty="0" sz="500">
                <a:latin typeface="Times New Roman"/>
                <a:cs typeface="Times New Roman"/>
              </a:rPr>
              <a:t>3</a:t>
            </a:r>
            <a:r>
              <a:rPr dirty="0" sz="500" spc="1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=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5,85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[μH]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69" name="object 69" descr=""/>
          <p:cNvSpPr txBox="1"/>
          <p:nvPr/>
        </p:nvSpPr>
        <p:spPr>
          <a:xfrm>
            <a:off x="4029608" y="8304858"/>
            <a:ext cx="81915" cy="14478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750" spc="-50">
                <a:latin typeface="Times New Roman"/>
                <a:cs typeface="Times New Roman"/>
              </a:rPr>
              <a:t>+</a:t>
            </a:r>
            <a:endParaRPr sz="750">
              <a:latin typeface="Times New Roman"/>
              <a:cs typeface="Times New Roman"/>
            </a:endParaRPr>
          </a:p>
        </p:txBody>
      </p:sp>
      <p:sp>
        <p:nvSpPr>
          <p:cNvPr id="70" name="object 70" descr=""/>
          <p:cNvSpPr txBox="1"/>
          <p:nvPr/>
        </p:nvSpPr>
        <p:spPr>
          <a:xfrm>
            <a:off x="4511987" y="8304858"/>
            <a:ext cx="99060" cy="14478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750" spc="-50">
                <a:latin typeface="Times New Roman"/>
                <a:cs typeface="Times New Roman"/>
              </a:rPr>
              <a:t>Ω</a:t>
            </a:r>
            <a:endParaRPr sz="750">
              <a:latin typeface="Times New Roman"/>
              <a:cs typeface="Times New Roman"/>
            </a:endParaRPr>
          </a:p>
        </p:txBody>
      </p:sp>
      <p:sp>
        <p:nvSpPr>
          <p:cNvPr id="71" name="object 71" descr=""/>
          <p:cNvSpPr txBox="1"/>
          <p:nvPr/>
        </p:nvSpPr>
        <p:spPr>
          <a:xfrm>
            <a:off x="831370" y="8807061"/>
            <a:ext cx="351917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formato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conectividad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transformador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es: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72" name="object 72" descr=""/>
          <p:cNvSpPr txBox="1"/>
          <p:nvPr/>
        </p:nvSpPr>
        <p:spPr>
          <a:xfrm>
            <a:off x="937097" y="9204858"/>
            <a:ext cx="1552575" cy="2108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10400"/>
              </a:lnSpc>
              <a:spcBef>
                <a:spcPts val="95"/>
              </a:spcBef>
            </a:pPr>
            <a:r>
              <a:rPr dirty="0" sz="550">
                <a:latin typeface="Courier New"/>
                <a:cs typeface="Courier New"/>
              </a:rPr>
              <a:t>TRANSFORMADOR</a:t>
            </a:r>
            <a:r>
              <a:rPr dirty="0" sz="550" spc="1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TRIFÁSICO</a:t>
            </a:r>
            <a:r>
              <a:rPr dirty="0" sz="550" spc="1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TX0001</a:t>
            </a:r>
            <a:r>
              <a:rPr dirty="0" sz="550" spc="165">
                <a:latin typeface="Courier New"/>
                <a:cs typeface="Courier New"/>
              </a:rPr>
              <a:t> </a:t>
            </a:r>
            <a:r>
              <a:rPr dirty="0" sz="550" spc="-20">
                <a:latin typeface="Courier New"/>
                <a:cs typeface="Courier New"/>
              </a:rPr>
              <a:t>25.2 </a:t>
            </a:r>
            <a:r>
              <a:rPr dirty="0" sz="550" spc="-10">
                <a:latin typeface="Courier New"/>
                <a:cs typeface="Courier New"/>
              </a:rPr>
              <a:t>TRANSFORMADOR</a:t>
            </a:r>
            <a:endParaRPr sz="550">
              <a:latin typeface="Courier New"/>
              <a:cs typeface="Courier New"/>
            </a:endParaRPr>
          </a:p>
        </p:txBody>
      </p:sp>
      <p:sp>
        <p:nvSpPr>
          <p:cNvPr id="73" name="object 73" descr=""/>
          <p:cNvSpPr txBox="1"/>
          <p:nvPr/>
        </p:nvSpPr>
        <p:spPr>
          <a:xfrm>
            <a:off x="2866613" y="9302656"/>
            <a:ext cx="41846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T1A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1.E11</a:t>
            </a:r>
            <a:endParaRPr sz="550">
              <a:latin typeface="Courier New"/>
              <a:cs typeface="Courier New"/>
            </a:endParaRPr>
          </a:p>
        </p:txBody>
      </p:sp>
      <p:graphicFrame>
        <p:nvGraphicFramePr>
          <p:cNvPr id="74" name="object 74" descr=""/>
          <p:cNvGraphicFramePr>
            <a:graphicFrameLocks noGrp="1"/>
          </p:cNvGraphicFramePr>
          <p:nvPr/>
        </p:nvGraphicFramePr>
        <p:xfrm>
          <a:off x="865184" y="9420040"/>
          <a:ext cx="4525645" cy="8388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099820"/>
                <a:gridCol w="1459230"/>
                <a:gridCol w="1122045"/>
                <a:gridCol w="768985"/>
              </a:tblGrid>
              <a:tr h="180975">
                <a:tc>
                  <a:txBody>
                    <a:bodyPr/>
                    <a:lstStyle/>
                    <a:p>
                      <a:pPr algn="r" marR="272415">
                        <a:lnSpc>
                          <a:spcPts val="585"/>
                        </a:lnSpc>
                      </a:pPr>
                      <a:r>
                        <a:rPr dirty="0" sz="550" spc="-25">
                          <a:latin typeface="Courier New"/>
                          <a:cs typeface="Courier New"/>
                        </a:rPr>
                        <a:t>1)</a:t>
                      </a:r>
                      <a:endParaRPr sz="550">
                        <a:latin typeface="Courier New"/>
                        <a:cs typeface="Courier New"/>
                      </a:endParaRPr>
                    </a:p>
                    <a:p>
                      <a:pPr algn="r" marR="297180">
                        <a:lnSpc>
                          <a:spcPts val="620"/>
                        </a:lnSpc>
                        <a:spcBef>
                          <a:spcPts val="120"/>
                        </a:spcBef>
                      </a:pPr>
                      <a:r>
                        <a:rPr dirty="0" sz="550" spc="-20">
                          <a:latin typeface="Courier New"/>
                          <a:cs typeface="Courier New"/>
                        </a:rPr>
                        <a:t>9999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379095">
                        <a:lnSpc>
                          <a:spcPts val="585"/>
                        </a:lnSpc>
                      </a:pPr>
                      <a:r>
                        <a:rPr dirty="0" sz="550" spc="-20">
                          <a:latin typeface="Courier New"/>
                          <a:cs typeface="Courier New"/>
                        </a:rPr>
                        <a:t>1,28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algn="r" marR="26034">
                        <a:lnSpc>
                          <a:spcPct val="100000"/>
                        </a:lnSpc>
                        <a:spcBef>
                          <a:spcPts val="345"/>
                        </a:spcBef>
                      </a:pPr>
                      <a:r>
                        <a:rPr dirty="0" sz="600" spc="-25">
                          <a:latin typeface="Times New Roman"/>
                          <a:cs typeface="Times New Roman"/>
                        </a:rPr>
                        <a:t>Y3A</a:t>
                      </a: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43815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97155">
                <a:tc>
                  <a:txBody>
                    <a:bodyPr/>
                    <a:lstStyle/>
                    <a:p>
                      <a:pPr marL="31750">
                        <a:lnSpc>
                          <a:spcPts val="58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1Z1A</a:t>
                      </a:r>
                      <a:r>
                        <a:rPr dirty="0" sz="550" spc="7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10">
                          <a:latin typeface="Courier New"/>
                          <a:cs typeface="Courier New"/>
                        </a:rPr>
                        <a:t>T0002C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273050">
                        <a:lnSpc>
                          <a:spcPts val="58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-</a:t>
                      </a:r>
                      <a:r>
                        <a:rPr dirty="0" sz="550" spc="-10">
                          <a:latin typeface="Courier New"/>
                          <a:cs typeface="Courier New"/>
                        </a:rPr>
                        <a:t>.0084.103215.6797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95250">
                <a:tc>
                  <a:txBody>
                    <a:bodyPr/>
                    <a:lstStyle/>
                    <a:p>
                      <a:pPr marL="31750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2</a:t>
                      </a:r>
                      <a:r>
                        <a:rPr dirty="0" sz="550" spc="2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10">
                          <a:latin typeface="Courier New"/>
                          <a:cs typeface="Courier New"/>
                        </a:rPr>
                        <a:t>T0002A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273050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-</a:t>
                      </a:r>
                      <a:r>
                        <a:rPr dirty="0" sz="550" spc="-10">
                          <a:latin typeface="Courier New"/>
                          <a:cs typeface="Courier New"/>
                        </a:rPr>
                        <a:t>.0014.00279.93446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02870">
                <a:tc>
                  <a:txBody>
                    <a:bodyPr/>
                    <a:lstStyle/>
                    <a:p>
                      <a:pPr marL="31750">
                        <a:lnSpc>
                          <a:spcPts val="65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3D2A</a:t>
                      </a:r>
                      <a:r>
                        <a:rPr dirty="0" sz="550" spc="7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25">
                          <a:latin typeface="Courier New"/>
                          <a:cs typeface="Courier New"/>
                        </a:rPr>
                        <a:t>D2C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273050">
                        <a:lnSpc>
                          <a:spcPts val="65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.00061</a:t>
                      </a:r>
                      <a:r>
                        <a:rPr dirty="0" sz="550" spc="9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.0174</a:t>
                      </a:r>
                      <a:r>
                        <a:rPr dirty="0" sz="550" spc="10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20">
                          <a:latin typeface="Courier New"/>
                          <a:cs typeface="Courier New"/>
                        </a:rPr>
                        <a:t>.693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R="172085">
                        <a:lnSpc>
                          <a:spcPts val="615"/>
                        </a:lnSpc>
                        <a:spcBef>
                          <a:spcPts val="95"/>
                        </a:spcBef>
                      </a:pPr>
                      <a:r>
                        <a:rPr dirty="0" sz="600" spc="-25">
                          <a:latin typeface="Times New Roman"/>
                          <a:cs typeface="Times New Roman"/>
                        </a:rPr>
                        <a:t>Z1B</a:t>
                      </a: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12065"/>
                </a:tc>
                <a:tc>
                  <a:txBody>
                    <a:bodyPr/>
                    <a:lstStyle/>
                    <a:p>
                      <a:pPr algn="r" marR="24130">
                        <a:lnSpc>
                          <a:spcPts val="615"/>
                        </a:lnSpc>
                        <a:spcBef>
                          <a:spcPts val="95"/>
                        </a:spcBef>
                      </a:pPr>
                      <a:r>
                        <a:rPr dirty="0" sz="600" spc="-25">
                          <a:latin typeface="Times New Roman"/>
                          <a:cs typeface="Times New Roman"/>
                        </a:rPr>
                        <a:t>D2B</a:t>
                      </a: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12065"/>
                </a:tc>
              </a:tr>
              <a:tr h="84455">
                <a:tc>
                  <a:txBody>
                    <a:bodyPr/>
                    <a:lstStyle/>
                    <a:p>
                      <a:pPr marL="31750">
                        <a:lnSpc>
                          <a:spcPts val="565"/>
                        </a:lnSpc>
                      </a:pPr>
                      <a:r>
                        <a:rPr dirty="0" sz="550" spc="-20">
                          <a:latin typeface="Courier New"/>
                          <a:cs typeface="Courier New"/>
                        </a:rPr>
                        <a:t>4Y3A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325755">
                        <a:lnSpc>
                          <a:spcPts val="56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.0002.00585</a:t>
                      </a:r>
                      <a:r>
                        <a:rPr dirty="0" sz="550" spc="18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25">
                          <a:latin typeface="Courier New"/>
                          <a:cs typeface="Courier New"/>
                        </a:rPr>
                        <a:t>.4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95250">
                <a:tc>
                  <a:txBody>
                    <a:bodyPr/>
                    <a:lstStyle/>
                    <a:p>
                      <a:pPr marL="84455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TRANSFORMADOR</a:t>
                      </a:r>
                      <a:r>
                        <a:rPr dirty="0" sz="550" spc="22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25">
                          <a:latin typeface="Courier New"/>
                          <a:cs typeface="Courier New"/>
                        </a:rPr>
                        <a:t>T1A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914400">
                        <a:lnSpc>
                          <a:spcPts val="625"/>
                        </a:lnSpc>
                      </a:pPr>
                      <a:r>
                        <a:rPr dirty="0" sz="550" spc="-25">
                          <a:latin typeface="Courier New"/>
                          <a:cs typeface="Courier New"/>
                        </a:rPr>
                        <a:t>T1B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82880">
                <a:tc>
                  <a:txBody>
                    <a:bodyPr/>
                    <a:lstStyle/>
                    <a:p>
                      <a:pPr marL="31750">
                        <a:lnSpc>
                          <a:spcPts val="65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1Z1B</a:t>
                      </a:r>
                      <a:r>
                        <a:rPr dirty="0" sz="550" spc="7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10">
                          <a:latin typeface="Courier New"/>
                          <a:cs typeface="Courier New"/>
                        </a:rPr>
                        <a:t>T0002A</a:t>
                      </a:r>
                      <a:endParaRPr sz="550">
                        <a:latin typeface="Courier New"/>
                        <a:cs typeface="Courier New"/>
                      </a:endParaRPr>
                    </a:p>
                    <a:p>
                      <a:pPr marL="31750">
                        <a:lnSpc>
                          <a:spcPts val="620"/>
                        </a:lnSpc>
                        <a:spcBef>
                          <a:spcPts val="65"/>
                        </a:spcBef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2</a:t>
                      </a:r>
                      <a:r>
                        <a:rPr dirty="0" sz="550" spc="2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10">
                          <a:latin typeface="Courier New"/>
                          <a:cs typeface="Courier New"/>
                        </a:rPr>
                        <a:t>T0002B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30480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dirty="0" sz="600" spc="-25">
                          <a:latin typeface="Times New Roman"/>
                          <a:cs typeface="Times New Roman"/>
                        </a:rPr>
                        <a:t>Y3B</a:t>
                      </a: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12065"/>
                </a:tc>
              </a:tr>
            </a:tbl>
          </a:graphicData>
        </a:graphic>
      </p:graphicFrame>
      <p:sp>
        <p:nvSpPr>
          <p:cNvPr id="75" name="object 75" descr=""/>
          <p:cNvSpPr txBox="1"/>
          <p:nvPr/>
        </p:nvSpPr>
        <p:spPr>
          <a:xfrm>
            <a:off x="3811546" y="9157281"/>
            <a:ext cx="170815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25">
                <a:latin typeface="Times New Roman"/>
                <a:cs typeface="Times New Roman"/>
              </a:rPr>
              <a:t>Z1A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76" name="object 76" descr=""/>
          <p:cNvSpPr txBox="1"/>
          <p:nvPr/>
        </p:nvSpPr>
        <p:spPr>
          <a:xfrm>
            <a:off x="5119916" y="9157281"/>
            <a:ext cx="179705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25">
                <a:latin typeface="Times New Roman"/>
                <a:cs typeface="Times New Roman"/>
              </a:rPr>
              <a:t>D2A</a:t>
            </a:r>
            <a:endParaRPr sz="6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7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935015" y="165100"/>
            <a:ext cx="5226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5" name="object 5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678"/>
                  </a:lnTo>
                  <a:lnTo>
                    <a:pt x="142755" y="98678"/>
                  </a:lnTo>
                  <a:lnTo>
                    <a:pt x="136180" y="99986"/>
                  </a:lnTo>
                  <a:lnTo>
                    <a:pt x="104587" y="124182"/>
                  </a:lnTo>
                  <a:lnTo>
                    <a:pt x="98048" y="143385"/>
                  </a:lnTo>
                  <a:lnTo>
                    <a:pt x="98048" y="569274"/>
                  </a:lnTo>
                  <a:lnTo>
                    <a:pt x="117977" y="603718"/>
                  </a:lnTo>
                  <a:lnTo>
                    <a:pt x="142755" y="613981"/>
                  </a:lnTo>
                  <a:lnTo>
                    <a:pt x="1886711" y="613981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3981"/>
                  </a:moveTo>
                  <a:lnTo>
                    <a:pt x="1744971" y="613981"/>
                  </a:lnTo>
                  <a:lnTo>
                    <a:pt x="1751545" y="612673"/>
                  </a:lnTo>
                  <a:lnTo>
                    <a:pt x="1764174" y="607442"/>
                  </a:lnTo>
                  <a:lnTo>
                    <a:pt x="1788370" y="575849"/>
                  </a:lnTo>
                  <a:lnTo>
                    <a:pt x="1789678" y="569274"/>
                  </a:lnTo>
                  <a:lnTo>
                    <a:pt x="1789678" y="143385"/>
                  </a:lnTo>
                  <a:lnTo>
                    <a:pt x="1769748" y="108942"/>
                  </a:lnTo>
                  <a:lnTo>
                    <a:pt x="1744971" y="98678"/>
                  </a:lnTo>
                  <a:lnTo>
                    <a:pt x="1886711" y="98678"/>
                  </a:lnTo>
                  <a:lnTo>
                    <a:pt x="1886711" y="613981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932176" y="500442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5453" y="528634"/>
                  </a:moveTo>
                  <a:lnTo>
                    <a:pt x="49392" y="528634"/>
                  </a:lnTo>
                  <a:lnTo>
                    <a:pt x="45954" y="528237"/>
                  </a:lnTo>
                  <a:lnTo>
                    <a:pt x="10837" y="507753"/>
                  </a:lnTo>
                  <a:lnTo>
                    <a:pt x="0" y="479273"/>
                  </a:lnTo>
                  <a:lnTo>
                    <a:pt x="0" y="475770"/>
                  </a:lnTo>
                  <a:lnTo>
                    <a:pt x="0" y="49361"/>
                  </a:lnTo>
                  <a:lnTo>
                    <a:pt x="17937" y="12819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775"/>
                  </a:lnTo>
                  <a:lnTo>
                    <a:pt x="1704845" y="49361"/>
                  </a:lnTo>
                  <a:lnTo>
                    <a:pt x="1704845" y="479273"/>
                  </a:lnTo>
                  <a:lnTo>
                    <a:pt x="1686907" y="515220"/>
                  </a:lnTo>
                  <a:lnTo>
                    <a:pt x="1658890" y="528237"/>
                  </a:lnTo>
                  <a:lnTo>
                    <a:pt x="1655453" y="52863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171"/>
              <a:ext cx="145374" cy="145374"/>
            </a:xfrm>
            <a:prstGeom prst="rect">
              <a:avLst/>
            </a:prstGeom>
          </p:spPr>
        </p:pic>
      </p:grpSp>
      <p:sp>
        <p:nvSpPr>
          <p:cNvPr id="8" name="object 8" descr=""/>
          <p:cNvSpPr txBox="1"/>
          <p:nvPr/>
        </p:nvSpPr>
        <p:spPr>
          <a:xfrm>
            <a:off x="3519868" y="811550"/>
            <a:ext cx="52959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10">
                <a:latin typeface="Arial MT"/>
                <a:cs typeface="Arial MT"/>
              </a:rPr>
              <a:t>Traduciendo...</a:t>
            </a:r>
            <a:endParaRPr sz="600">
              <a:latin typeface="Arial MT"/>
              <a:cs typeface="Arial MT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831370" y="4901858"/>
            <a:ext cx="1841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218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4697009" y="4928291"/>
            <a:ext cx="65786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Times New Roman"/>
                <a:cs typeface="Times New Roman"/>
              </a:rPr>
              <a:t>ATPDraw</a:t>
            </a:r>
            <a:r>
              <a:rPr dirty="0" sz="550" spc="30">
                <a:latin typeface="Times New Roman"/>
                <a:cs typeface="Times New Roman"/>
              </a:rPr>
              <a:t> </a:t>
            </a:r>
            <a:r>
              <a:rPr dirty="0" sz="550">
                <a:latin typeface="Times New Roman"/>
                <a:cs typeface="Times New Roman"/>
              </a:rPr>
              <a:t>versión</a:t>
            </a:r>
            <a:r>
              <a:rPr dirty="0" sz="550" spc="30">
                <a:latin typeface="Times New Roman"/>
                <a:cs typeface="Times New Roman"/>
              </a:rPr>
              <a:t> </a:t>
            </a:r>
            <a:r>
              <a:rPr dirty="0" sz="550" spc="-25">
                <a:latin typeface="Times New Roman"/>
                <a:cs typeface="Times New Roman"/>
              </a:rPr>
              <a:t>5.6</a:t>
            </a:r>
            <a:endParaRPr sz="55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858834" y="297453"/>
            <a:ext cx="871219" cy="66675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90805" marR="30480" indent="-53340">
              <a:lnSpc>
                <a:spcPct val="157700"/>
              </a:lnSpc>
              <a:spcBef>
                <a:spcPts val="95"/>
              </a:spcBef>
            </a:pPr>
            <a:r>
              <a:rPr dirty="0" sz="550" spc="-130">
                <a:latin typeface="Courier New"/>
                <a:cs typeface="Courier New"/>
              </a:rPr>
              <a:t>3</a:t>
            </a:r>
            <a:r>
              <a:rPr dirty="0" baseline="-25252" sz="825" spc="-195">
                <a:latin typeface="Courier New"/>
                <a:cs typeface="Courier New"/>
              </a:rPr>
              <a:t>4</a:t>
            </a:r>
            <a:r>
              <a:rPr dirty="0" sz="550" spc="-130">
                <a:latin typeface="Courier New"/>
                <a:cs typeface="Courier New"/>
              </a:rPr>
              <a:t>D</a:t>
            </a:r>
            <a:r>
              <a:rPr dirty="0" baseline="-25252" sz="825" spc="-195">
                <a:latin typeface="Courier New"/>
                <a:cs typeface="Courier New"/>
              </a:rPr>
              <a:t>Y</a:t>
            </a:r>
            <a:r>
              <a:rPr dirty="0" sz="550" spc="-130">
                <a:latin typeface="Courier New"/>
                <a:cs typeface="Courier New"/>
              </a:rPr>
              <a:t>2</a:t>
            </a:r>
            <a:r>
              <a:rPr dirty="0" baseline="-25252" sz="825" spc="-195">
                <a:latin typeface="Courier New"/>
                <a:cs typeface="Courier New"/>
              </a:rPr>
              <a:t>3B</a:t>
            </a:r>
            <a:r>
              <a:rPr dirty="0" baseline="-25252" sz="825" spc="15">
                <a:latin typeface="Courier New"/>
                <a:cs typeface="Courier New"/>
              </a:rPr>
              <a:t> </a:t>
            </a:r>
            <a:r>
              <a:rPr dirty="0" sz="550" spc="-25">
                <a:latin typeface="Courier New"/>
                <a:cs typeface="Courier New"/>
              </a:rPr>
              <a:t>D2A </a:t>
            </a:r>
            <a:r>
              <a:rPr dirty="0" sz="550">
                <a:latin typeface="Courier New"/>
                <a:cs typeface="Courier New"/>
              </a:rPr>
              <a:t>TRANSFORMADOR</a:t>
            </a:r>
            <a:r>
              <a:rPr dirty="0" sz="550" spc="220">
                <a:latin typeface="Courier New"/>
                <a:cs typeface="Courier New"/>
              </a:rPr>
              <a:t> </a:t>
            </a:r>
            <a:r>
              <a:rPr dirty="0" sz="550" spc="-25">
                <a:latin typeface="Courier New"/>
                <a:cs typeface="Courier New"/>
              </a:rPr>
              <a:t>T1A</a:t>
            </a:r>
            <a:endParaRPr sz="550">
              <a:latin typeface="Courier New"/>
              <a:cs typeface="Courier New"/>
            </a:endParaRPr>
          </a:p>
          <a:p>
            <a:pPr marL="38100">
              <a:lnSpc>
                <a:spcPct val="100000"/>
              </a:lnSpc>
              <a:spcBef>
                <a:spcPts val="65"/>
              </a:spcBef>
            </a:pPr>
            <a:r>
              <a:rPr dirty="0" sz="550">
                <a:latin typeface="Courier New"/>
                <a:cs typeface="Courier New"/>
              </a:rPr>
              <a:t>1Z1C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T0002B</a:t>
            </a:r>
            <a:endParaRPr sz="550">
              <a:latin typeface="Courier New"/>
              <a:cs typeface="Courier New"/>
            </a:endParaRPr>
          </a:p>
          <a:p>
            <a:pPr marL="38100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2</a:t>
            </a:r>
            <a:r>
              <a:rPr dirty="0" sz="550" spc="25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T0002C</a:t>
            </a:r>
            <a:endParaRPr sz="550">
              <a:latin typeface="Courier New"/>
              <a:cs typeface="Courier New"/>
            </a:endParaRPr>
          </a:p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3D2C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 spc="-25">
                <a:latin typeface="Courier New"/>
                <a:cs typeface="Courier New"/>
              </a:rPr>
              <a:t>D2B</a:t>
            </a:r>
            <a:endParaRPr sz="550">
              <a:latin typeface="Courier New"/>
              <a:cs typeface="Courier New"/>
            </a:endParaRPr>
          </a:p>
          <a:p>
            <a:pPr marL="38100">
              <a:lnSpc>
                <a:spcPct val="100000"/>
              </a:lnSpc>
              <a:spcBef>
                <a:spcPts val="70"/>
              </a:spcBef>
            </a:pPr>
            <a:r>
              <a:rPr dirty="0" sz="550" spc="-20">
                <a:latin typeface="Courier New"/>
                <a:cs typeface="Courier New"/>
              </a:rPr>
              <a:t>4Y3C</a:t>
            </a:r>
            <a:endParaRPr sz="550">
              <a:latin typeface="Courier New"/>
              <a:cs typeface="Courier New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2866613" y="474546"/>
            <a:ext cx="15684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25">
                <a:latin typeface="Courier New"/>
                <a:cs typeface="Courier New"/>
              </a:rPr>
              <a:t>T1C</a:t>
            </a:r>
            <a:endParaRPr sz="550">
              <a:latin typeface="Courier New"/>
              <a:cs typeface="Courier New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831370" y="1288644"/>
            <a:ext cx="5236210" cy="255651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 marR="271145">
              <a:lnSpc>
                <a:spcPct val="113799"/>
              </a:lnSpc>
              <a:spcBef>
                <a:spcPts val="90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ejemplo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figura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6.10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también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incluye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transformador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reductor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transformador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regulador</a:t>
            </a:r>
            <a:r>
              <a:rPr dirty="0" sz="800" spc="10">
                <a:latin typeface="Times New Roman"/>
                <a:cs typeface="Times New Roman"/>
              </a:rPr>
              <a:t> (regulación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no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modelada)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que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también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se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modelan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como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componentes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transformadores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saturables.</a:t>
            </a:r>
            <a:endParaRPr sz="800">
              <a:latin typeface="Times New Roman"/>
              <a:cs typeface="Times New Roman"/>
            </a:endParaRPr>
          </a:p>
          <a:p>
            <a:pPr marL="12700" marR="591185">
              <a:lnSpc>
                <a:spcPct val="111100"/>
              </a:lnSpc>
              <a:spcBef>
                <a:spcPts val="30"/>
              </a:spcBef>
            </a:pPr>
            <a:r>
              <a:rPr dirty="0" sz="800" spc="10">
                <a:latin typeface="Times New Roman"/>
                <a:cs typeface="Times New Roman"/>
              </a:rPr>
              <a:t>Alternativamente,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los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modelos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BCTRAN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o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Hybrid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Transformer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podrían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haberse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utilizado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ya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que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tienen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un</a:t>
            </a:r>
            <a:r>
              <a:rPr dirty="0" sz="800" spc="10">
                <a:latin typeface="Times New Roman"/>
                <a:cs typeface="Times New Roman"/>
              </a:rPr>
              <a:t> Conversión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interna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los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datos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del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informe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prueba.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Estos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modelos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no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admiten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transformadores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en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zigzag,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sin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embargo.</a:t>
            </a:r>
            <a:endParaRPr sz="800">
              <a:latin typeface="Times New Roman"/>
              <a:cs typeface="Times New Roman"/>
            </a:endParaRPr>
          </a:p>
          <a:p>
            <a:pPr marL="12700" marR="582295">
              <a:lnSpc>
                <a:spcPct val="113799"/>
              </a:lnSpc>
              <a:spcBef>
                <a:spcPts val="465"/>
              </a:spcBef>
            </a:pP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armónicos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calculan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mediante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algoritmo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MODELOS.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capítulo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5.5.1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este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manual.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supone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enfoque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automático.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predeterminado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escribe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texto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Modelos</a:t>
            </a:r>
            <a:r>
              <a:rPr dirty="0" sz="800" spc="500">
                <a:latin typeface="Times New Roman"/>
                <a:cs typeface="Times New Roman"/>
              </a:rPr>
              <a:t> 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debajo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Editar.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salida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valor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absoluto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ángulo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declaran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26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(ABSF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ANGF)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mientras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X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monofásica.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(cambiar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corriente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caso)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cliakin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izquierdo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Input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Current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Node.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emitirá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todos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armónicos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0..N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(donde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parámetro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datos)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función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tiempo.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los</a:t>
            </a:r>
            <a:endParaRPr sz="800">
              <a:latin typeface="Times New Roman"/>
              <a:cs typeface="Times New Roman"/>
            </a:endParaRPr>
          </a:p>
          <a:p>
            <a:pPr marL="12700" marR="39497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cálculo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realiza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mediante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integración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deslizante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tamaño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FREQ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[seg].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de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variables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trazar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realizan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partir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sonda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conectada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ABSF.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90"/>
              </a:spcBef>
            </a:pPr>
            <a:endParaRPr sz="800">
              <a:latin typeface="Times New Roman"/>
              <a:cs typeface="Times New Roman"/>
            </a:endParaRPr>
          </a:p>
          <a:p>
            <a:pPr marL="2463800" marR="829944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sonda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configurada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26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fases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especial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interés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1,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5,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7,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11,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13,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23,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25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marcados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Monitor.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3282912" y="4287321"/>
            <a:ext cx="160274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6.15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sonda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modelo.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3811546" y="461330"/>
            <a:ext cx="16637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25">
                <a:latin typeface="Times New Roman"/>
                <a:cs typeface="Times New Roman"/>
              </a:rPr>
              <a:t>Z1C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5119916" y="461330"/>
            <a:ext cx="17526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25">
                <a:latin typeface="Times New Roman"/>
                <a:cs typeface="Times New Roman"/>
              </a:rPr>
              <a:t>D2C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5113309" y="745471"/>
            <a:ext cx="17526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25">
                <a:latin typeface="Times New Roman"/>
                <a:cs typeface="Times New Roman"/>
              </a:rPr>
              <a:t>Y3C</a:t>
            </a:r>
            <a:endParaRPr sz="600">
              <a:latin typeface="Times New Roman"/>
              <a:cs typeface="Times New Roman"/>
            </a:endParaRPr>
          </a:p>
        </p:txBody>
      </p:sp>
      <p:grpSp>
        <p:nvGrpSpPr>
          <p:cNvPr id="18" name="object 18" descr=""/>
          <p:cNvGrpSpPr/>
          <p:nvPr/>
        </p:nvGrpSpPr>
        <p:grpSpPr>
          <a:xfrm>
            <a:off x="368299" y="5509253"/>
            <a:ext cx="502284" cy="13335"/>
            <a:chOff x="368299" y="5509253"/>
            <a:chExt cx="502284" cy="13335"/>
          </a:xfrm>
        </p:grpSpPr>
        <p:sp>
          <p:nvSpPr>
            <p:cNvPr id="19" name="object 19" descr=""/>
            <p:cNvSpPr/>
            <p:nvPr/>
          </p:nvSpPr>
          <p:spPr>
            <a:xfrm>
              <a:off x="368299" y="5509253"/>
              <a:ext cx="502284" cy="6985"/>
            </a:xfrm>
            <a:custGeom>
              <a:avLst/>
              <a:gdLst/>
              <a:ahLst/>
              <a:cxnLst/>
              <a:rect l="l" t="t" r="r" b="b"/>
              <a:pathLst>
                <a:path w="502284" h="6985">
                  <a:moveTo>
                    <a:pt x="502202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502202" y="0"/>
                  </a:lnTo>
                  <a:lnTo>
                    <a:pt x="502202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 descr=""/>
            <p:cNvSpPr/>
            <p:nvPr/>
          </p:nvSpPr>
          <p:spPr>
            <a:xfrm>
              <a:off x="368287" y="5509259"/>
              <a:ext cx="502284" cy="13335"/>
            </a:xfrm>
            <a:custGeom>
              <a:avLst/>
              <a:gdLst/>
              <a:ahLst/>
              <a:cxnLst/>
              <a:rect l="l" t="t" r="r" b="b"/>
              <a:pathLst>
                <a:path w="502284" h="13335">
                  <a:moveTo>
                    <a:pt x="502208" y="0"/>
                  </a:moveTo>
                  <a:lnTo>
                    <a:pt x="495604" y="6604"/>
                  </a:lnTo>
                  <a:lnTo>
                    <a:pt x="0" y="6604"/>
                  </a:lnTo>
                  <a:lnTo>
                    <a:pt x="0" y="13208"/>
                  </a:lnTo>
                  <a:lnTo>
                    <a:pt x="495604" y="13208"/>
                  </a:lnTo>
                  <a:lnTo>
                    <a:pt x="502208" y="13208"/>
                  </a:lnTo>
                  <a:lnTo>
                    <a:pt x="502208" y="6604"/>
                  </a:lnTo>
                  <a:lnTo>
                    <a:pt x="502208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 descr=""/>
            <p:cNvSpPr/>
            <p:nvPr/>
          </p:nvSpPr>
          <p:spPr>
            <a:xfrm>
              <a:off x="368299" y="5509253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2" name="object 22" descr=""/>
          <p:cNvSpPr txBox="1"/>
          <p:nvPr/>
        </p:nvSpPr>
        <p:spPr>
          <a:xfrm>
            <a:off x="379553" y="5569259"/>
            <a:ext cx="48450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Page</a:t>
            </a:r>
            <a:r>
              <a:rPr dirty="0" sz="800" spc="6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219</a:t>
            </a:r>
            <a:endParaRPr sz="800">
              <a:latin typeface="Arial"/>
              <a:cs typeface="Arial"/>
            </a:endParaRPr>
          </a:p>
        </p:txBody>
      </p:sp>
      <p:sp>
        <p:nvSpPr>
          <p:cNvPr id="31" name="object 31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32" name="object 32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167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23" name="object 23" descr=""/>
          <p:cNvSpPr txBox="1"/>
          <p:nvPr/>
        </p:nvSpPr>
        <p:spPr>
          <a:xfrm>
            <a:off x="1089080" y="5741065"/>
            <a:ext cx="4799330" cy="98488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algn="r" marR="208279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de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aplicación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4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corriente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132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kV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extrae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conexión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del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izquierdo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trifásico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conmutador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monofásico.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conexión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luego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aparece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seleccionada.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corriente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simulada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figura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6.16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5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500">
                <a:latin typeface="Times New Roman"/>
                <a:cs typeface="Times New Roman"/>
              </a:rPr>
              <a:t>º</a:t>
            </a:r>
            <a:r>
              <a:rPr dirty="0" sz="500" spc="12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7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500">
                <a:latin typeface="Times New Roman"/>
                <a:cs typeface="Times New Roman"/>
              </a:rPr>
              <a:t>º</a:t>
            </a:r>
            <a:r>
              <a:rPr dirty="0" sz="500" spc="12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,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23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500">
                <a:latin typeface="Times New Roman"/>
                <a:cs typeface="Times New Roman"/>
              </a:rPr>
              <a:t>rd</a:t>
            </a:r>
            <a:r>
              <a:rPr dirty="0" sz="500" spc="12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25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500">
                <a:latin typeface="Times New Roman"/>
                <a:cs typeface="Times New Roman"/>
              </a:rPr>
              <a:t>th</a:t>
            </a:r>
            <a:r>
              <a:rPr dirty="0" sz="500" spc="12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armónicos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calculan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modelos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mostrados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6.17.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1611106" y="8954171"/>
            <a:ext cx="1091565" cy="213360"/>
          </a:xfrm>
          <a:prstGeom prst="rect">
            <a:avLst/>
          </a:prstGeom>
        </p:spPr>
        <p:txBody>
          <a:bodyPr wrap="square" lIns="0" tIns="40005" rIns="0" bIns="0" rtlCol="0" vert="horz">
            <a:spAutoFit/>
          </a:bodyPr>
          <a:lstStyle/>
          <a:p>
            <a:pPr marL="144780">
              <a:lnSpc>
                <a:spcPct val="100000"/>
              </a:lnSpc>
              <a:spcBef>
                <a:spcPts val="315"/>
              </a:spcBef>
              <a:tabLst>
                <a:tab pos="812165" algn="l"/>
              </a:tabLst>
            </a:pPr>
            <a:r>
              <a:rPr dirty="0" sz="500" spc="-20">
                <a:latin typeface="Times New Roman"/>
                <a:cs typeface="Times New Roman"/>
              </a:rPr>
              <a:t>0.00</a:t>
            </a:r>
            <a:r>
              <a:rPr dirty="0" sz="500">
                <a:latin typeface="Times New Roman"/>
                <a:cs typeface="Times New Roman"/>
              </a:rPr>
              <a:t>	</a:t>
            </a:r>
            <a:r>
              <a:rPr dirty="0" sz="500" spc="-20">
                <a:latin typeface="Times New Roman"/>
                <a:cs typeface="Times New Roman"/>
              </a:rPr>
              <a:t>0,02</a:t>
            </a:r>
            <a:endParaRPr sz="5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75"/>
              </a:spcBef>
            </a:pPr>
            <a:r>
              <a:rPr dirty="0" sz="400">
                <a:latin typeface="Times New Roman"/>
                <a:cs typeface="Times New Roman"/>
              </a:rPr>
              <a:t>(archivo</a:t>
            </a:r>
            <a:r>
              <a:rPr dirty="0" sz="400" spc="40">
                <a:latin typeface="Times New Roman"/>
                <a:cs typeface="Times New Roman"/>
              </a:rPr>
              <a:t> </a:t>
            </a:r>
            <a:r>
              <a:rPr dirty="0" sz="400">
                <a:latin typeface="Times New Roman"/>
                <a:cs typeface="Times New Roman"/>
              </a:rPr>
              <a:t>Exa_14.pl4;</a:t>
            </a:r>
            <a:r>
              <a:rPr dirty="0" sz="400" spc="40">
                <a:latin typeface="Times New Roman"/>
                <a:cs typeface="Times New Roman"/>
              </a:rPr>
              <a:t> </a:t>
            </a:r>
            <a:r>
              <a:rPr dirty="0" sz="400">
                <a:latin typeface="Times New Roman"/>
                <a:cs typeface="Times New Roman"/>
              </a:rPr>
              <a:t>x-var</a:t>
            </a:r>
            <a:r>
              <a:rPr dirty="0" sz="400" spc="45">
                <a:latin typeface="Times New Roman"/>
                <a:cs typeface="Times New Roman"/>
              </a:rPr>
              <a:t> </a:t>
            </a:r>
            <a:r>
              <a:rPr dirty="0" sz="400">
                <a:latin typeface="Times New Roman"/>
                <a:cs typeface="Times New Roman"/>
              </a:rPr>
              <a:t>t)</a:t>
            </a:r>
            <a:r>
              <a:rPr dirty="0" sz="400" spc="40">
                <a:latin typeface="Times New Roman"/>
                <a:cs typeface="Times New Roman"/>
              </a:rPr>
              <a:t> </a:t>
            </a:r>
            <a:r>
              <a:rPr dirty="0" sz="400">
                <a:solidFill>
                  <a:srgbClr val="FF0000"/>
                </a:solidFill>
                <a:latin typeface="Times New Roman"/>
                <a:cs typeface="Times New Roman"/>
              </a:rPr>
              <a:t>c:</a:t>
            </a:r>
            <a:r>
              <a:rPr dirty="0" sz="400" spc="40">
                <a:solidFill>
                  <a:srgbClr val="FF0000"/>
                </a:solidFill>
                <a:latin typeface="Times New Roman"/>
                <a:cs typeface="Times New Roman"/>
              </a:rPr>
              <a:t> </a:t>
            </a:r>
            <a:r>
              <a:rPr dirty="0" sz="400">
                <a:solidFill>
                  <a:srgbClr val="FF0000"/>
                </a:solidFill>
                <a:latin typeface="Times New Roman"/>
                <a:cs typeface="Times New Roman"/>
              </a:rPr>
              <a:t>HVBUSA-</a:t>
            </a:r>
            <a:r>
              <a:rPr dirty="0" sz="400" spc="-10">
                <a:solidFill>
                  <a:srgbClr val="FF0000"/>
                </a:solidFill>
                <a:latin typeface="Times New Roman"/>
                <a:cs typeface="Times New Roman"/>
              </a:rPr>
              <a:t>T132A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3084674" y="8978951"/>
            <a:ext cx="141605" cy="10477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00" spc="-20">
                <a:latin typeface="Times New Roman"/>
                <a:cs typeface="Times New Roman"/>
              </a:rPr>
              <a:t>0,04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3745467" y="8978951"/>
            <a:ext cx="141605" cy="10477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00" spc="-20">
                <a:latin typeface="Times New Roman"/>
                <a:cs typeface="Times New Roman"/>
              </a:rPr>
              <a:t>0,06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4412868" y="8978951"/>
            <a:ext cx="141605" cy="10477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00" spc="-20">
                <a:latin typeface="Times New Roman"/>
                <a:cs typeface="Times New Roman"/>
              </a:rPr>
              <a:t>0,08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5080269" y="8978951"/>
            <a:ext cx="141605" cy="10477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00" spc="-20">
                <a:latin typeface="Times New Roman"/>
                <a:cs typeface="Times New Roman"/>
              </a:rPr>
              <a:t>0,10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1611106" y="6831374"/>
            <a:ext cx="227329" cy="216662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735">
              <a:lnSpc>
                <a:spcPct val="100000"/>
              </a:lnSpc>
              <a:spcBef>
                <a:spcPts val="120"/>
              </a:spcBef>
            </a:pPr>
            <a:r>
              <a:rPr dirty="0" sz="500" spc="-25">
                <a:latin typeface="Times New Roman"/>
                <a:cs typeface="Times New Roman"/>
              </a:rPr>
              <a:t>400</a:t>
            </a:r>
            <a:endParaRPr sz="5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5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75"/>
              </a:spcBef>
            </a:pPr>
            <a:endParaRPr sz="500">
              <a:latin typeface="Times New Roman"/>
              <a:cs typeface="Times New Roman"/>
            </a:endParaRPr>
          </a:p>
          <a:p>
            <a:pPr marL="38735">
              <a:lnSpc>
                <a:spcPct val="100000"/>
              </a:lnSpc>
              <a:spcBef>
                <a:spcPts val="5"/>
              </a:spcBef>
            </a:pPr>
            <a:r>
              <a:rPr dirty="0" sz="500" spc="-25">
                <a:latin typeface="Times New Roman"/>
                <a:cs typeface="Times New Roman"/>
              </a:rPr>
              <a:t>300</a:t>
            </a:r>
            <a:endParaRPr sz="5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5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75"/>
              </a:spcBef>
            </a:pPr>
            <a:endParaRPr sz="500">
              <a:latin typeface="Times New Roman"/>
              <a:cs typeface="Times New Roman"/>
            </a:endParaRPr>
          </a:p>
          <a:p>
            <a:pPr marL="38735">
              <a:lnSpc>
                <a:spcPct val="100000"/>
              </a:lnSpc>
            </a:pPr>
            <a:r>
              <a:rPr dirty="0" sz="500" spc="-25">
                <a:latin typeface="Times New Roman"/>
                <a:cs typeface="Times New Roman"/>
              </a:rPr>
              <a:t>200</a:t>
            </a:r>
            <a:endParaRPr sz="5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5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80"/>
              </a:spcBef>
            </a:pPr>
            <a:endParaRPr sz="500">
              <a:latin typeface="Times New Roman"/>
              <a:cs typeface="Times New Roman"/>
            </a:endParaRPr>
          </a:p>
          <a:p>
            <a:pPr marL="38735">
              <a:lnSpc>
                <a:spcPct val="100000"/>
              </a:lnSpc>
            </a:pPr>
            <a:r>
              <a:rPr dirty="0" sz="500" spc="-25">
                <a:latin typeface="Times New Roman"/>
                <a:cs typeface="Times New Roman"/>
              </a:rPr>
              <a:t>100</a:t>
            </a:r>
            <a:endParaRPr sz="5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5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80"/>
              </a:spcBef>
            </a:pPr>
            <a:endParaRPr sz="500">
              <a:latin typeface="Times New Roman"/>
              <a:cs typeface="Times New Roman"/>
            </a:endParaRPr>
          </a:p>
          <a:p>
            <a:pPr marL="131445">
              <a:lnSpc>
                <a:spcPct val="100000"/>
              </a:lnSpc>
            </a:pPr>
            <a:r>
              <a:rPr dirty="0" sz="500">
                <a:latin typeface="Times New Roman"/>
                <a:cs typeface="Times New Roman"/>
              </a:rPr>
              <a:t>0</a:t>
            </a:r>
            <a:r>
              <a:rPr dirty="0" sz="500" spc="15">
                <a:latin typeface="Times New Roman"/>
                <a:cs typeface="Times New Roman"/>
              </a:rPr>
              <a:t> </a:t>
            </a:r>
            <a:r>
              <a:rPr dirty="0" sz="500" spc="-50">
                <a:latin typeface="Times New Roman"/>
                <a:cs typeface="Times New Roman"/>
              </a:rPr>
              <a:t>0</a:t>
            </a:r>
            <a:endParaRPr sz="5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5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80"/>
              </a:spcBef>
            </a:pPr>
            <a:endParaRPr sz="5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500">
                <a:latin typeface="Times New Roman"/>
                <a:cs typeface="Times New Roman"/>
              </a:rPr>
              <a:t>-</a:t>
            </a:r>
            <a:r>
              <a:rPr dirty="0" sz="500" spc="-25">
                <a:latin typeface="Times New Roman"/>
                <a:cs typeface="Times New Roman"/>
              </a:rPr>
              <a:t>100</a:t>
            </a:r>
            <a:endParaRPr sz="5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5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80"/>
              </a:spcBef>
            </a:pPr>
            <a:endParaRPr sz="5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500">
                <a:latin typeface="Times New Roman"/>
                <a:cs typeface="Times New Roman"/>
              </a:rPr>
              <a:t>-</a:t>
            </a:r>
            <a:r>
              <a:rPr dirty="0" sz="500" spc="-25">
                <a:latin typeface="Times New Roman"/>
                <a:cs typeface="Times New Roman"/>
              </a:rPr>
              <a:t>200</a:t>
            </a:r>
            <a:endParaRPr sz="5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5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25"/>
              </a:spcBef>
            </a:pPr>
            <a:endParaRPr sz="5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500">
                <a:latin typeface="Times New Roman"/>
                <a:cs typeface="Times New Roman"/>
              </a:rPr>
              <a:t>-</a:t>
            </a:r>
            <a:r>
              <a:rPr dirty="0" sz="500" spc="-25">
                <a:latin typeface="Times New Roman"/>
                <a:cs typeface="Times New Roman"/>
              </a:rPr>
              <a:t>300</a:t>
            </a:r>
            <a:endParaRPr sz="5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5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30"/>
              </a:spcBef>
            </a:pPr>
            <a:endParaRPr sz="5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500">
                <a:latin typeface="Times New Roman"/>
                <a:cs typeface="Times New Roman"/>
              </a:rPr>
              <a:t>-</a:t>
            </a:r>
            <a:r>
              <a:rPr dirty="0" sz="500" spc="-25">
                <a:latin typeface="Times New Roman"/>
                <a:cs typeface="Times New Roman"/>
              </a:rPr>
              <a:t>400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1961326" y="9230052"/>
            <a:ext cx="300101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6.16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corriente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simulada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lado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132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kV.</a:t>
            </a:r>
            <a:endParaRPr sz="8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8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935015" y="165100"/>
            <a:ext cx="5226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5" name="object 5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488"/>
                  </a:lnTo>
                  <a:lnTo>
                    <a:pt x="142755" y="98488"/>
                  </a:lnTo>
                  <a:lnTo>
                    <a:pt x="136180" y="99796"/>
                  </a:lnTo>
                  <a:lnTo>
                    <a:pt x="104587" y="123991"/>
                  </a:lnTo>
                  <a:lnTo>
                    <a:pt x="98048" y="143195"/>
                  </a:lnTo>
                  <a:lnTo>
                    <a:pt x="98048" y="569274"/>
                  </a:lnTo>
                  <a:lnTo>
                    <a:pt x="117977" y="603718"/>
                  </a:lnTo>
                  <a:lnTo>
                    <a:pt x="142755" y="613981"/>
                  </a:lnTo>
                  <a:lnTo>
                    <a:pt x="1886711" y="613981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3981"/>
                  </a:moveTo>
                  <a:lnTo>
                    <a:pt x="1744971" y="613981"/>
                  </a:lnTo>
                  <a:lnTo>
                    <a:pt x="1751545" y="612673"/>
                  </a:lnTo>
                  <a:lnTo>
                    <a:pt x="1764174" y="607442"/>
                  </a:lnTo>
                  <a:lnTo>
                    <a:pt x="1788370" y="575849"/>
                  </a:lnTo>
                  <a:lnTo>
                    <a:pt x="1789678" y="569274"/>
                  </a:lnTo>
                  <a:lnTo>
                    <a:pt x="1789678" y="143195"/>
                  </a:lnTo>
                  <a:lnTo>
                    <a:pt x="1769748" y="108751"/>
                  </a:lnTo>
                  <a:lnTo>
                    <a:pt x="1744971" y="98488"/>
                  </a:lnTo>
                  <a:lnTo>
                    <a:pt x="1886711" y="98488"/>
                  </a:lnTo>
                  <a:lnTo>
                    <a:pt x="1886711" y="613981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932176" y="500313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1982" y="528634"/>
                  </a:moveTo>
                  <a:lnTo>
                    <a:pt x="52863" y="528634"/>
                  </a:lnTo>
                  <a:lnTo>
                    <a:pt x="49392" y="528436"/>
                  </a:lnTo>
                  <a:lnTo>
                    <a:pt x="13028" y="510462"/>
                  </a:lnTo>
                  <a:lnTo>
                    <a:pt x="0" y="479273"/>
                  </a:lnTo>
                  <a:lnTo>
                    <a:pt x="0" y="475770"/>
                  </a:lnTo>
                  <a:lnTo>
                    <a:pt x="0" y="49361"/>
                  </a:lnTo>
                  <a:lnTo>
                    <a:pt x="17937" y="12819"/>
                  </a:lnTo>
                  <a:lnTo>
                    <a:pt x="52863" y="0"/>
                  </a:lnTo>
                  <a:lnTo>
                    <a:pt x="1651982" y="0"/>
                  </a:lnTo>
                  <a:lnTo>
                    <a:pt x="1691816" y="17775"/>
                  </a:lnTo>
                  <a:lnTo>
                    <a:pt x="1704845" y="49361"/>
                  </a:lnTo>
                  <a:lnTo>
                    <a:pt x="1704845" y="479273"/>
                  </a:lnTo>
                  <a:lnTo>
                    <a:pt x="1686907" y="515220"/>
                  </a:lnTo>
                  <a:lnTo>
                    <a:pt x="1655453" y="528436"/>
                  </a:lnTo>
                  <a:lnTo>
                    <a:pt x="1651982" y="52863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5980"/>
              <a:ext cx="145374" cy="145374"/>
            </a:xfrm>
            <a:prstGeom prst="rect">
              <a:avLst/>
            </a:prstGeom>
          </p:spPr>
        </p:pic>
      </p:grpSp>
      <p:sp>
        <p:nvSpPr>
          <p:cNvPr id="8" name="object 8" descr=""/>
          <p:cNvSpPr txBox="1"/>
          <p:nvPr/>
        </p:nvSpPr>
        <p:spPr>
          <a:xfrm>
            <a:off x="3519868" y="811421"/>
            <a:ext cx="52959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10">
                <a:latin typeface="Arial MT"/>
                <a:cs typeface="Arial MT"/>
              </a:rPr>
              <a:t>Traduciendo...</a:t>
            </a:r>
            <a:endParaRPr sz="600">
              <a:latin typeface="Arial MT"/>
              <a:cs typeface="Arial MT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089080" y="3309218"/>
            <a:ext cx="65786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Times New Roman"/>
                <a:cs typeface="Times New Roman"/>
              </a:rPr>
              <a:t>ATPDraw</a:t>
            </a:r>
            <a:r>
              <a:rPr dirty="0" sz="550" spc="30">
                <a:latin typeface="Times New Roman"/>
                <a:cs typeface="Times New Roman"/>
              </a:rPr>
              <a:t> </a:t>
            </a:r>
            <a:r>
              <a:rPr dirty="0" sz="550">
                <a:latin typeface="Times New Roman"/>
                <a:cs typeface="Times New Roman"/>
              </a:rPr>
              <a:t>versión</a:t>
            </a:r>
            <a:r>
              <a:rPr dirty="0" sz="550" spc="30">
                <a:latin typeface="Times New Roman"/>
                <a:cs typeface="Times New Roman"/>
              </a:rPr>
              <a:t> </a:t>
            </a:r>
            <a:r>
              <a:rPr dirty="0" sz="550" spc="-25">
                <a:latin typeface="Times New Roman"/>
                <a:cs typeface="Times New Roman"/>
              </a:rPr>
              <a:t>5.6</a:t>
            </a:r>
            <a:endParaRPr sz="55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5595687" y="3282786"/>
            <a:ext cx="1841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219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089080" y="2575738"/>
            <a:ext cx="4974590" cy="54927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08966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6.17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armónicos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corriente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6.16.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2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armónicos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también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calcular,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ejemplo,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PlotXY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figura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6.18,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como</a:t>
            </a:r>
            <a:endParaRPr sz="800">
              <a:latin typeface="Times New Roman"/>
              <a:cs typeface="Times New Roman"/>
            </a:endParaRPr>
          </a:p>
        </p:txBody>
      </p:sp>
      <p:grpSp>
        <p:nvGrpSpPr>
          <p:cNvPr id="12" name="object 12" descr=""/>
          <p:cNvGrpSpPr/>
          <p:nvPr/>
        </p:nvGrpSpPr>
        <p:grpSpPr>
          <a:xfrm>
            <a:off x="368299" y="3890180"/>
            <a:ext cx="502284" cy="13335"/>
            <a:chOff x="368299" y="3890180"/>
            <a:chExt cx="502284" cy="13335"/>
          </a:xfrm>
        </p:grpSpPr>
        <p:sp>
          <p:nvSpPr>
            <p:cNvPr id="13" name="object 13" descr=""/>
            <p:cNvSpPr/>
            <p:nvPr/>
          </p:nvSpPr>
          <p:spPr>
            <a:xfrm>
              <a:off x="368299" y="3890180"/>
              <a:ext cx="502284" cy="6985"/>
            </a:xfrm>
            <a:custGeom>
              <a:avLst/>
              <a:gdLst/>
              <a:ahLst/>
              <a:cxnLst/>
              <a:rect l="l" t="t" r="r" b="b"/>
              <a:pathLst>
                <a:path w="502284" h="6985">
                  <a:moveTo>
                    <a:pt x="502202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502202" y="0"/>
                  </a:lnTo>
                  <a:lnTo>
                    <a:pt x="502202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368287" y="3890187"/>
              <a:ext cx="502284" cy="13335"/>
            </a:xfrm>
            <a:custGeom>
              <a:avLst/>
              <a:gdLst/>
              <a:ahLst/>
              <a:cxnLst/>
              <a:rect l="l" t="t" r="r" b="b"/>
              <a:pathLst>
                <a:path w="502284" h="13335">
                  <a:moveTo>
                    <a:pt x="502208" y="0"/>
                  </a:moveTo>
                  <a:lnTo>
                    <a:pt x="495604" y="6604"/>
                  </a:lnTo>
                  <a:lnTo>
                    <a:pt x="0" y="6604"/>
                  </a:lnTo>
                  <a:lnTo>
                    <a:pt x="0" y="13208"/>
                  </a:lnTo>
                  <a:lnTo>
                    <a:pt x="495604" y="13208"/>
                  </a:lnTo>
                  <a:lnTo>
                    <a:pt x="502208" y="13208"/>
                  </a:lnTo>
                  <a:lnTo>
                    <a:pt x="502208" y="6604"/>
                  </a:lnTo>
                  <a:lnTo>
                    <a:pt x="502208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368299" y="3890180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6" name="object 16" descr=""/>
          <p:cNvSpPr txBox="1"/>
          <p:nvPr/>
        </p:nvSpPr>
        <p:spPr>
          <a:xfrm>
            <a:off x="379553" y="3950187"/>
            <a:ext cx="48450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Page</a:t>
            </a:r>
            <a:r>
              <a:rPr dirty="0" sz="800" spc="6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220</a:t>
            </a:r>
            <a:endParaRPr sz="800">
              <a:latin typeface="Arial"/>
              <a:cs typeface="Arial"/>
            </a:endParaRPr>
          </a:p>
        </p:txBody>
      </p:sp>
      <p:sp>
        <p:nvSpPr>
          <p:cNvPr id="39" name="object 39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40" name="object 40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167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17" name="object 17" descr=""/>
          <p:cNvSpPr txBox="1"/>
          <p:nvPr/>
        </p:nvSpPr>
        <p:spPr>
          <a:xfrm>
            <a:off x="4432692" y="4121993"/>
            <a:ext cx="995044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de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aplicación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1875423" y="6461200"/>
            <a:ext cx="108585" cy="10477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00">
                <a:latin typeface="Times New Roman"/>
                <a:cs typeface="Times New Roman"/>
              </a:rPr>
              <a:t>0</a:t>
            </a:r>
            <a:r>
              <a:rPr dirty="0" sz="500" spc="15">
                <a:latin typeface="Times New Roman"/>
                <a:cs typeface="Times New Roman"/>
              </a:rPr>
              <a:t> </a:t>
            </a:r>
            <a:r>
              <a:rPr dirty="0" sz="500" spc="-50">
                <a:latin typeface="Times New Roman"/>
                <a:cs typeface="Times New Roman"/>
              </a:rPr>
              <a:t>0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2318155" y="6461200"/>
            <a:ext cx="108585" cy="10477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00">
                <a:latin typeface="Times New Roman"/>
                <a:cs typeface="Times New Roman"/>
              </a:rPr>
              <a:t>5</a:t>
            </a:r>
            <a:r>
              <a:rPr dirty="0" sz="500" spc="15">
                <a:latin typeface="Times New Roman"/>
                <a:cs typeface="Times New Roman"/>
              </a:rPr>
              <a:t> </a:t>
            </a:r>
            <a:r>
              <a:rPr dirty="0" sz="500" spc="-50">
                <a:latin typeface="Times New Roman"/>
                <a:cs typeface="Times New Roman"/>
              </a:rPr>
              <a:t>5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2741062" y="6461200"/>
            <a:ext cx="92075" cy="10477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00" spc="-25">
                <a:latin typeface="Times New Roman"/>
                <a:cs typeface="Times New Roman"/>
              </a:rPr>
              <a:t>10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3633132" y="6461200"/>
            <a:ext cx="92075" cy="10477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00" spc="-25">
                <a:latin typeface="Times New Roman"/>
                <a:cs typeface="Times New Roman"/>
              </a:rPr>
              <a:t>20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4082472" y="6461200"/>
            <a:ext cx="92075" cy="10477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00" spc="-25">
                <a:latin typeface="Times New Roman"/>
                <a:cs typeface="Times New Roman"/>
              </a:rPr>
              <a:t>25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831370" y="4538293"/>
            <a:ext cx="3446779" cy="193548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función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tiempo</a:t>
            </a:r>
            <a:endParaRPr sz="800">
              <a:latin typeface="Times New Roman"/>
              <a:cs typeface="Times New Roman"/>
            </a:endParaRPr>
          </a:p>
          <a:p>
            <a:pPr marL="864869">
              <a:lnSpc>
                <a:spcPct val="100000"/>
              </a:lnSpc>
              <a:spcBef>
                <a:spcPts val="755"/>
              </a:spcBef>
            </a:pPr>
            <a:r>
              <a:rPr dirty="0" sz="700" b="1">
                <a:latin typeface="Times New Roman"/>
                <a:cs typeface="Times New Roman"/>
              </a:rPr>
              <a:t>MC's</a:t>
            </a:r>
            <a:r>
              <a:rPr dirty="0" sz="700" spc="45" b="1">
                <a:latin typeface="Times New Roman"/>
                <a:cs typeface="Times New Roman"/>
              </a:rPr>
              <a:t> </a:t>
            </a:r>
            <a:r>
              <a:rPr dirty="0" sz="700" b="1">
                <a:latin typeface="Times New Roman"/>
                <a:cs typeface="Times New Roman"/>
              </a:rPr>
              <a:t>PlotXY</a:t>
            </a:r>
            <a:r>
              <a:rPr dirty="0" sz="700" spc="45" b="1">
                <a:latin typeface="Times New Roman"/>
                <a:cs typeface="Times New Roman"/>
              </a:rPr>
              <a:t> </a:t>
            </a:r>
            <a:r>
              <a:rPr dirty="0" sz="700" b="1">
                <a:latin typeface="Times New Roman"/>
                <a:cs typeface="Times New Roman"/>
              </a:rPr>
              <a:t>-</a:t>
            </a:r>
            <a:r>
              <a:rPr dirty="0" sz="700" spc="45" b="1">
                <a:latin typeface="Times New Roman"/>
                <a:cs typeface="Times New Roman"/>
              </a:rPr>
              <a:t> </a:t>
            </a:r>
            <a:r>
              <a:rPr dirty="0" sz="700" b="1">
                <a:latin typeface="Times New Roman"/>
                <a:cs typeface="Times New Roman"/>
              </a:rPr>
              <a:t>Gráfico</a:t>
            </a:r>
            <a:r>
              <a:rPr dirty="0" sz="700" spc="50" b="1">
                <a:latin typeface="Times New Roman"/>
                <a:cs typeface="Times New Roman"/>
              </a:rPr>
              <a:t> </a:t>
            </a:r>
            <a:r>
              <a:rPr dirty="0" sz="700" b="1">
                <a:latin typeface="Times New Roman"/>
                <a:cs typeface="Times New Roman"/>
              </a:rPr>
              <a:t>(s)</a:t>
            </a:r>
            <a:r>
              <a:rPr dirty="0" sz="700" spc="45" b="1">
                <a:latin typeface="Times New Roman"/>
                <a:cs typeface="Times New Roman"/>
              </a:rPr>
              <a:t> </a:t>
            </a:r>
            <a:r>
              <a:rPr dirty="0" sz="700" b="1">
                <a:latin typeface="Times New Roman"/>
                <a:cs typeface="Times New Roman"/>
              </a:rPr>
              <a:t>de</a:t>
            </a:r>
            <a:r>
              <a:rPr dirty="0" sz="700" spc="45" b="1">
                <a:latin typeface="Times New Roman"/>
                <a:cs typeface="Times New Roman"/>
              </a:rPr>
              <a:t> </a:t>
            </a:r>
            <a:r>
              <a:rPr dirty="0" sz="700" b="1">
                <a:latin typeface="Times New Roman"/>
                <a:cs typeface="Times New Roman"/>
              </a:rPr>
              <a:t>Fourier.</a:t>
            </a:r>
            <a:r>
              <a:rPr dirty="0" sz="700" spc="50" b="1">
                <a:latin typeface="Times New Roman"/>
                <a:cs typeface="Times New Roman"/>
              </a:rPr>
              <a:t> </a:t>
            </a:r>
            <a:r>
              <a:rPr dirty="0" sz="700" b="1">
                <a:latin typeface="Times New Roman"/>
                <a:cs typeface="Times New Roman"/>
              </a:rPr>
              <a:t>Fecha</a:t>
            </a:r>
            <a:r>
              <a:rPr dirty="0" sz="700" spc="45" b="1">
                <a:latin typeface="Times New Roman"/>
                <a:cs typeface="Times New Roman"/>
              </a:rPr>
              <a:t> </a:t>
            </a:r>
            <a:r>
              <a:rPr dirty="0" sz="700" b="1">
                <a:latin typeface="Times New Roman"/>
                <a:cs typeface="Times New Roman"/>
              </a:rPr>
              <a:t>de</a:t>
            </a:r>
            <a:r>
              <a:rPr dirty="0" sz="700" spc="45" b="1">
                <a:latin typeface="Times New Roman"/>
                <a:cs typeface="Times New Roman"/>
              </a:rPr>
              <a:t> </a:t>
            </a:r>
            <a:r>
              <a:rPr dirty="0" sz="700" b="1">
                <a:latin typeface="Times New Roman"/>
                <a:cs typeface="Times New Roman"/>
              </a:rPr>
              <a:t>copia:</a:t>
            </a:r>
            <a:r>
              <a:rPr dirty="0" sz="700" spc="50" b="1">
                <a:latin typeface="Times New Roman"/>
                <a:cs typeface="Times New Roman"/>
              </a:rPr>
              <a:t> </a:t>
            </a:r>
            <a:r>
              <a:rPr dirty="0" sz="700" spc="-10" b="1">
                <a:latin typeface="Times New Roman"/>
                <a:cs typeface="Times New Roman"/>
              </a:rPr>
              <a:t>28.01.2009</a:t>
            </a:r>
            <a:endParaRPr sz="700">
              <a:latin typeface="Times New Roman"/>
              <a:cs typeface="Times New Roman"/>
            </a:endParaRPr>
          </a:p>
          <a:p>
            <a:pPr marL="864869" marR="763905">
              <a:lnSpc>
                <a:spcPts val="940"/>
              </a:lnSpc>
              <a:spcBef>
                <a:spcPts val="45"/>
              </a:spcBef>
            </a:pPr>
            <a:r>
              <a:rPr dirty="0" sz="600">
                <a:latin typeface="Times New Roman"/>
                <a:cs typeface="Times New Roman"/>
              </a:rPr>
              <a:t>Archivo</a:t>
            </a:r>
            <a:r>
              <a:rPr dirty="0" sz="600" spc="7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Exa_14.pl4</a:t>
            </a:r>
            <a:r>
              <a:rPr dirty="0" sz="600" spc="8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Variable</a:t>
            </a:r>
            <a:r>
              <a:rPr dirty="0" sz="600" spc="8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c:</a:t>
            </a:r>
            <a:r>
              <a:rPr dirty="0" sz="600" spc="8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HVBUSA-T132A</a:t>
            </a:r>
            <a:r>
              <a:rPr dirty="0" sz="600" spc="75">
                <a:latin typeface="Times New Roman"/>
                <a:cs typeface="Times New Roman"/>
              </a:rPr>
              <a:t> </a:t>
            </a:r>
            <a:r>
              <a:rPr dirty="0" sz="600" spc="-10">
                <a:latin typeface="Times New Roman"/>
                <a:cs typeface="Times New Roman"/>
              </a:rPr>
              <a:t>[pico]</a:t>
            </a:r>
            <a:r>
              <a:rPr dirty="0" sz="600" spc="50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Tiempo</a:t>
            </a:r>
            <a:r>
              <a:rPr dirty="0" sz="600" spc="6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inicial:</a:t>
            </a:r>
            <a:r>
              <a:rPr dirty="0" sz="600" spc="6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0.08</a:t>
            </a:r>
            <a:r>
              <a:rPr dirty="0" sz="600" spc="6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Tiempo</a:t>
            </a:r>
            <a:r>
              <a:rPr dirty="0" sz="600" spc="6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final:</a:t>
            </a:r>
            <a:r>
              <a:rPr dirty="0" sz="600" spc="65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0.1</a:t>
            </a:r>
            <a:endParaRPr sz="600">
              <a:latin typeface="Times New Roman"/>
              <a:cs typeface="Times New Roman"/>
            </a:endParaRPr>
          </a:p>
          <a:p>
            <a:pPr marL="878205">
              <a:lnSpc>
                <a:spcPct val="100000"/>
              </a:lnSpc>
              <a:spcBef>
                <a:spcPts val="660"/>
              </a:spcBef>
            </a:pPr>
            <a:r>
              <a:rPr dirty="0" sz="500" spc="-25">
                <a:latin typeface="Times New Roman"/>
                <a:cs typeface="Times New Roman"/>
              </a:rPr>
              <a:t>2.5</a:t>
            </a:r>
            <a:endParaRPr sz="5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5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20"/>
              </a:spcBef>
            </a:pPr>
            <a:endParaRPr sz="500">
              <a:latin typeface="Times New Roman"/>
              <a:cs typeface="Times New Roman"/>
            </a:endParaRPr>
          </a:p>
          <a:p>
            <a:pPr marL="878205">
              <a:lnSpc>
                <a:spcPct val="100000"/>
              </a:lnSpc>
              <a:spcBef>
                <a:spcPts val="5"/>
              </a:spcBef>
            </a:pPr>
            <a:r>
              <a:rPr dirty="0" sz="500" spc="-25">
                <a:latin typeface="Times New Roman"/>
                <a:cs typeface="Times New Roman"/>
              </a:rPr>
              <a:t>2,0</a:t>
            </a:r>
            <a:endParaRPr sz="5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5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20"/>
              </a:spcBef>
            </a:pPr>
            <a:endParaRPr sz="500">
              <a:latin typeface="Times New Roman"/>
              <a:cs typeface="Times New Roman"/>
            </a:endParaRPr>
          </a:p>
          <a:p>
            <a:pPr marL="878205">
              <a:lnSpc>
                <a:spcPct val="100000"/>
              </a:lnSpc>
            </a:pPr>
            <a:r>
              <a:rPr dirty="0" sz="500" spc="-25">
                <a:latin typeface="Times New Roman"/>
                <a:cs typeface="Times New Roman"/>
              </a:rPr>
              <a:t>1,5</a:t>
            </a:r>
            <a:endParaRPr sz="5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5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500">
              <a:latin typeface="Times New Roman"/>
              <a:cs typeface="Times New Roman"/>
            </a:endParaRPr>
          </a:p>
          <a:p>
            <a:pPr marL="878205">
              <a:lnSpc>
                <a:spcPct val="100000"/>
              </a:lnSpc>
            </a:pPr>
            <a:r>
              <a:rPr dirty="0" sz="500" spc="-25">
                <a:latin typeface="Times New Roman"/>
                <a:cs typeface="Times New Roman"/>
              </a:rPr>
              <a:t>1.0</a:t>
            </a:r>
            <a:endParaRPr sz="5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5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25"/>
              </a:spcBef>
            </a:pPr>
            <a:endParaRPr sz="500">
              <a:latin typeface="Times New Roman"/>
              <a:cs typeface="Times New Roman"/>
            </a:endParaRPr>
          </a:p>
          <a:p>
            <a:pPr marL="878205">
              <a:lnSpc>
                <a:spcPct val="100000"/>
              </a:lnSpc>
            </a:pPr>
            <a:r>
              <a:rPr dirty="0" sz="500" spc="-25">
                <a:latin typeface="Times New Roman"/>
                <a:cs typeface="Times New Roman"/>
              </a:rPr>
              <a:t>0,5</a:t>
            </a:r>
            <a:endParaRPr sz="5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5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20"/>
              </a:spcBef>
            </a:pPr>
            <a:endParaRPr sz="500">
              <a:latin typeface="Times New Roman"/>
              <a:cs typeface="Times New Roman"/>
            </a:endParaRPr>
          </a:p>
          <a:p>
            <a:pPr marL="878205">
              <a:lnSpc>
                <a:spcPct val="100000"/>
              </a:lnSpc>
            </a:pPr>
            <a:r>
              <a:rPr dirty="0" sz="500" spc="-25">
                <a:latin typeface="Times New Roman"/>
                <a:cs typeface="Times New Roman"/>
              </a:rPr>
              <a:t>0.0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2899652" y="6461200"/>
            <a:ext cx="441959" cy="18415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algn="r" marR="65405">
              <a:lnSpc>
                <a:spcPct val="100000"/>
              </a:lnSpc>
              <a:spcBef>
                <a:spcPts val="120"/>
              </a:spcBef>
            </a:pPr>
            <a:r>
              <a:rPr dirty="0" sz="500" spc="-25">
                <a:latin typeface="Times New Roman"/>
                <a:cs typeface="Times New Roman"/>
              </a:rPr>
              <a:t>15</a:t>
            </a:r>
            <a:endParaRPr sz="500">
              <a:latin typeface="Times New Roman"/>
              <a:cs typeface="Times New Roman"/>
            </a:endParaRPr>
          </a:p>
          <a:p>
            <a:pPr algn="r" marR="5080">
              <a:lnSpc>
                <a:spcPct val="100000"/>
              </a:lnSpc>
              <a:spcBef>
                <a:spcPts val="25"/>
              </a:spcBef>
            </a:pPr>
            <a:r>
              <a:rPr dirty="0" sz="500">
                <a:latin typeface="Times New Roman"/>
                <a:cs typeface="Times New Roman"/>
              </a:rPr>
              <a:t>orden</a:t>
            </a:r>
            <a:r>
              <a:rPr dirty="0" sz="500" spc="50">
                <a:latin typeface="Times New Roman"/>
                <a:cs typeface="Times New Roman"/>
              </a:rPr>
              <a:t> </a:t>
            </a:r>
            <a:r>
              <a:rPr dirty="0" sz="500" spc="-10">
                <a:latin typeface="Times New Roman"/>
                <a:cs typeface="Times New Roman"/>
              </a:rPr>
              <a:t>armónico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4525203" y="6461200"/>
            <a:ext cx="92075" cy="10477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00" spc="-25">
                <a:latin typeface="Times New Roman"/>
                <a:cs typeface="Times New Roman"/>
              </a:rPr>
              <a:t>30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1928287" y="6725518"/>
            <a:ext cx="229997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6.18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Armónicos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calculados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FFT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PlotXY.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1360005" y="9031685"/>
            <a:ext cx="1079500" cy="294005"/>
          </a:xfrm>
          <a:prstGeom prst="rect">
            <a:avLst/>
          </a:prstGeom>
        </p:spPr>
        <p:txBody>
          <a:bodyPr wrap="square" lIns="0" tIns="28575" rIns="0" bIns="0" rtlCol="0" vert="horz">
            <a:spAutoFit/>
          </a:bodyPr>
          <a:lstStyle/>
          <a:p>
            <a:pPr marL="98425">
              <a:lnSpc>
                <a:spcPct val="100000"/>
              </a:lnSpc>
              <a:spcBef>
                <a:spcPts val="225"/>
              </a:spcBef>
            </a:pPr>
            <a:r>
              <a:rPr dirty="0" sz="500">
                <a:latin typeface="Times New Roman"/>
                <a:cs typeface="Times New Roman"/>
              </a:rPr>
              <a:t>0</a:t>
            </a:r>
            <a:r>
              <a:rPr dirty="0" sz="500" spc="15">
                <a:latin typeface="Times New Roman"/>
                <a:cs typeface="Times New Roman"/>
              </a:rPr>
              <a:t> </a:t>
            </a:r>
            <a:r>
              <a:rPr dirty="0" sz="500" spc="-50">
                <a:latin typeface="Times New Roman"/>
                <a:cs typeface="Times New Roman"/>
              </a:rPr>
              <a:t>0</a:t>
            </a:r>
            <a:endParaRPr sz="500">
              <a:latin typeface="Times New Roman"/>
              <a:cs typeface="Times New Roman"/>
            </a:endParaRPr>
          </a:p>
          <a:p>
            <a:pPr algn="ctr" marL="32384">
              <a:lnSpc>
                <a:spcPct val="100000"/>
              </a:lnSpc>
              <a:spcBef>
                <a:spcPts val="125"/>
              </a:spcBef>
              <a:tabLst>
                <a:tab pos="719455" algn="l"/>
              </a:tabLst>
            </a:pPr>
            <a:r>
              <a:rPr dirty="0" sz="500">
                <a:latin typeface="Times New Roman"/>
                <a:cs typeface="Times New Roman"/>
              </a:rPr>
              <a:t>0</a:t>
            </a:r>
            <a:r>
              <a:rPr dirty="0" sz="500" spc="15">
                <a:latin typeface="Times New Roman"/>
                <a:cs typeface="Times New Roman"/>
              </a:rPr>
              <a:t> </a:t>
            </a:r>
            <a:r>
              <a:rPr dirty="0" sz="500" spc="-50">
                <a:latin typeface="Times New Roman"/>
                <a:cs typeface="Times New Roman"/>
              </a:rPr>
              <a:t>0</a:t>
            </a:r>
            <a:r>
              <a:rPr dirty="0" sz="500">
                <a:latin typeface="Times New Roman"/>
                <a:cs typeface="Times New Roman"/>
              </a:rPr>
              <a:t>	4</a:t>
            </a:r>
            <a:r>
              <a:rPr dirty="0" sz="500" spc="5">
                <a:latin typeface="Times New Roman"/>
                <a:cs typeface="Times New Roman"/>
              </a:rPr>
              <a:t> </a:t>
            </a:r>
            <a:r>
              <a:rPr dirty="0" sz="500" spc="-50">
                <a:latin typeface="Times New Roman"/>
                <a:cs typeface="Times New Roman"/>
              </a:rPr>
              <a:t>4</a:t>
            </a:r>
            <a:endParaRPr sz="50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  <a:spcBef>
                <a:spcPts val="180"/>
              </a:spcBef>
            </a:pPr>
            <a:r>
              <a:rPr dirty="0" sz="400">
                <a:latin typeface="Times New Roman"/>
                <a:cs typeface="Times New Roman"/>
              </a:rPr>
              <a:t>(archivo</a:t>
            </a:r>
            <a:r>
              <a:rPr dirty="0" sz="400" spc="20">
                <a:latin typeface="Times New Roman"/>
                <a:cs typeface="Times New Roman"/>
              </a:rPr>
              <a:t> </a:t>
            </a:r>
            <a:r>
              <a:rPr dirty="0" sz="400">
                <a:latin typeface="Times New Roman"/>
                <a:cs typeface="Times New Roman"/>
              </a:rPr>
              <a:t>Exa_14.pl4;</a:t>
            </a:r>
            <a:r>
              <a:rPr dirty="0" sz="400" spc="20">
                <a:latin typeface="Times New Roman"/>
                <a:cs typeface="Times New Roman"/>
              </a:rPr>
              <a:t> </a:t>
            </a:r>
            <a:r>
              <a:rPr dirty="0" sz="400">
                <a:latin typeface="Times New Roman"/>
                <a:cs typeface="Times New Roman"/>
              </a:rPr>
              <a:t>x-var</a:t>
            </a:r>
            <a:r>
              <a:rPr dirty="0" sz="400" spc="20">
                <a:latin typeface="Times New Roman"/>
                <a:cs typeface="Times New Roman"/>
              </a:rPr>
              <a:t> </a:t>
            </a:r>
            <a:r>
              <a:rPr dirty="0" sz="400">
                <a:latin typeface="Times New Roman"/>
                <a:cs typeface="Times New Roman"/>
              </a:rPr>
              <a:t>t)</a:t>
            </a:r>
            <a:r>
              <a:rPr dirty="0" sz="400" spc="25">
                <a:latin typeface="Times New Roman"/>
                <a:cs typeface="Times New Roman"/>
              </a:rPr>
              <a:t> </a:t>
            </a:r>
            <a:r>
              <a:rPr dirty="0" sz="400">
                <a:solidFill>
                  <a:srgbClr val="FF0000"/>
                </a:solidFill>
                <a:latin typeface="Times New Roman"/>
                <a:cs typeface="Times New Roman"/>
              </a:rPr>
              <a:t>v:</a:t>
            </a:r>
            <a:r>
              <a:rPr dirty="0" sz="400" spc="20">
                <a:solidFill>
                  <a:srgbClr val="FF0000"/>
                </a:solidFill>
                <a:latin typeface="Times New Roman"/>
                <a:cs typeface="Times New Roman"/>
              </a:rPr>
              <a:t> </a:t>
            </a:r>
            <a:r>
              <a:rPr dirty="0" sz="400">
                <a:solidFill>
                  <a:srgbClr val="FF0000"/>
                </a:solidFill>
                <a:latin typeface="Times New Roman"/>
                <a:cs typeface="Times New Roman"/>
              </a:rPr>
              <a:t>P1</a:t>
            </a:r>
            <a:r>
              <a:rPr dirty="0" sz="400" spc="20">
                <a:solidFill>
                  <a:srgbClr val="FF0000"/>
                </a:solidFill>
                <a:latin typeface="Times New Roman"/>
                <a:cs typeface="Times New Roman"/>
              </a:rPr>
              <a:t> </a:t>
            </a:r>
            <a:r>
              <a:rPr dirty="0" sz="400">
                <a:solidFill>
                  <a:srgbClr val="FF0000"/>
                </a:solidFill>
                <a:latin typeface="Times New Roman"/>
                <a:cs typeface="Times New Roman"/>
              </a:rPr>
              <a:t>-N1</a:t>
            </a:r>
            <a:r>
              <a:rPr dirty="0" sz="400" spc="25">
                <a:solidFill>
                  <a:srgbClr val="FF0000"/>
                </a:solidFill>
                <a:latin typeface="Times New Roman"/>
                <a:cs typeface="Times New Roman"/>
              </a:rPr>
              <a:t> </a:t>
            </a:r>
            <a:r>
              <a:rPr dirty="0" sz="400">
                <a:solidFill>
                  <a:srgbClr val="008000"/>
                </a:solidFill>
                <a:latin typeface="Times New Roman"/>
                <a:cs typeface="Times New Roman"/>
              </a:rPr>
              <a:t>v:</a:t>
            </a:r>
            <a:r>
              <a:rPr dirty="0" sz="400" spc="20">
                <a:solidFill>
                  <a:srgbClr val="008000"/>
                </a:solidFill>
                <a:latin typeface="Times New Roman"/>
                <a:cs typeface="Times New Roman"/>
              </a:rPr>
              <a:t> </a:t>
            </a:r>
            <a:r>
              <a:rPr dirty="0" sz="400">
                <a:solidFill>
                  <a:srgbClr val="008000"/>
                </a:solidFill>
                <a:latin typeface="Times New Roman"/>
                <a:cs typeface="Times New Roman"/>
              </a:rPr>
              <a:t>P2</a:t>
            </a:r>
            <a:r>
              <a:rPr dirty="0" sz="400" spc="20">
                <a:solidFill>
                  <a:srgbClr val="008000"/>
                </a:solidFill>
                <a:latin typeface="Times New Roman"/>
                <a:cs typeface="Times New Roman"/>
              </a:rPr>
              <a:t> </a:t>
            </a:r>
            <a:r>
              <a:rPr dirty="0" sz="400">
                <a:solidFill>
                  <a:srgbClr val="008000"/>
                </a:solidFill>
                <a:latin typeface="Times New Roman"/>
                <a:cs typeface="Times New Roman"/>
              </a:rPr>
              <a:t>-</a:t>
            </a:r>
            <a:r>
              <a:rPr dirty="0" sz="400" spc="-25">
                <a:solidFill>
                  <a:srgbClr val="008000"/>
                </a:solidFill>
                <a:latin typeface="Times New Roman"/>
                <a:cs typeface="Times New Roman"/>
              </a:rPr>
              <a:t>N2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2879828" y="9137412"/>
            <a:ext cx="59055" cy="10477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00" spc="-50">
                <a:latin typeface="Times New Roman"/>
                <a:cs typeface="Times New Roman"/>
              </a:rPr>
              <a:t>8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3540621" y="9137412"/>
            <a:ext cx="92075" cy="10477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00" spc="-25">
                <a:latin typeface="Times New Roman"/>
                <a:cs typeface="Times New Roman"/>
              </a:rPr>
              <a:t>12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4221238" y="9137412"/>
            <a:ext cx="253365" cy="10477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00" spc="-10">
                <a:latin typeface="Times New Roman"/>
                <a:cs typeface="Times New Roman"/>
              </a:rPr>
              <a:t>dieciséis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4604498" y="9137412"/>
            <a:ext cx="389255" cy="10477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309880" algn="l"/>
              </a:tabLst>
            </a:pPr>
            <a:r>
              <a:rPr dirty="0" sz="500">
                <a:latin typeface="Times New Roman"/>
                <a:cs typeface="Times New Roman"/>
              </a:rPr>
              <a:t>*</a:t>
            </a:r>
            <a:r>
              <a:rPr dirty="0" sz="500" spc="20">
                <a:latin typeface="Times New Roman"/>
                <a:cs typeface="Times New Roman"/>
              </a:rPr>
              <a:t> </a:t>
            </a:r>
            <a:r>
              <a:rPr dirty="0" sz="500">
                <a:latin typeface="Times New Roman"/>
                <a:cs typeface="Times New Roman"/>
              </a:rPr>
              <a:t>10</a:t>
            </a:r>
            <a:r>
              <a:rPr dirty="0" sz="500" spc="20">
                <a:latin typeface="Times New Roman"/>
                <a:cs typeface="Times New Roman"/>
              </a:rPr>
              <a:t> </a:t>
            </a:r>
            <a:r>
              <a:rPr dirty="0" sz="300">
                <a:latin typeface="Times New Roman"/>
                <a:cs typeface="Times New Roman"/>
              </a:rPr>
              <a:t>-</a:t>
            </a:r>
            <a:r>
              <a:rPr dirty="0" sz="300" spc="-50">
                <a:latin typeface="Times New Roman"/>
                <a:cs typeface="Times New Roman"/>
              </a:rPr>
              <a:t>3</a:t>
            </a:r>
            <a:r>
              <a:rPr dirty="0" sz="300">
                <a:latin typeface="Times New Roman"/>
                <a:cs typeface="Times New Roman"/>
              </a:rPr>
              <a:t>	</a:t>
            </a:r>
            <a:r>
              <a:rPr dirty="0" sz="500" spc="-25">
                <a:latin typeface="Times New Roman"/>
                <a:cs typeface="Times New Roman"/>
              </a:rPr>
              <a:t>20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1360005" y="8701289"/>
            <a:ext cx="125095" cy="10477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00" spc="-25">
                <a:latin typeface="Times New Roman"/>
                <a:cs typeface="Times New Roman"/>
              </a:rPr>
              <a:t>150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1360005" y="8364284"/>
            <a:ext cx="125095" cy="10477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00" spc="-25">
                <a:latin typeface="Times New Roman"/>
                <a:cs typeface="Times New Roman"/>
              </a:rPr>
              <a:t>300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1360005" y="8014064"/>
            <a:ext cx="125095" cy="10477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00" spc="-25">
                <a:latin typeface="Times New Roman"/>
                <a:cs typeface="Times New Roman"/>
              </a:rPr>
              <a:t>450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1360005" y="7670451"/>
            <a:ext cx="125095" cy="10477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00" spc="-25">
                <a:latin typeface="Times New Roman"/>
                <a:cs typeface="Times New Roman"/>
              </a:rPr>
              <a:t>600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1360005" y="7326839"/>
            <a:ext cx="125095" cy="10477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00" spc="-25">
                <a:latin typeface="Times New Roman"/>
                <a:cs typeface="Times New Roman"/>
              </a:rPr>
              <a:t>750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1360005" y="6989835"/>
            <a:ext cx="125095" cy="10477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00" spc="-25">
                <a:latin typeface="Times New Roman"/>
                <a:cs typeface="Times New Roman"/>
              </a:rPr>
              <a:t>900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831370" y="9388513"/>
            <a:ext cx="4112895" cy="88582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41351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6.19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Tensiones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CC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lado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baja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tensión.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800" b="1">
                <a:latin typeface="Times New Roman"/>
                <a:cs typeface="Times New Roman"/>
              </a:rPr>
              <a:t>6.4</a:t>
            </a:r>
            <a:r>
              <a:rPr dirty="0" sz="800" spc="7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Modelado</a:t>
            </a:r>
            <a:r>
              <a:rPr dirty="0" sz="800" spc="7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</a:t>
            </a:r>
            <a:r>
              <a:rPr dirty="0" sz="800" spc="7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máquinas</a:t>
            </a:r>
            <a:r>
              <a:rPr dirty="0" sz="800" spc="7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y</a:t>
            </a:r>
            <a:r>
              <a:rPr dirty="0" sz="800" spc="7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controles</a:t>
            </a:r>
            <a:r>
              <a:rPr dirty="0" sz="800" spc="75" b="1">
                <a:latin typeface="Times New Roman"/>
                <a:cs typeface="Times New Roman"/>
              </a:rPr>
              <a:t> </a:t>
            </a:r>
            <a:r>
              <a:rPr dirty="0" sz="800" spc="-10" b="1">
                <a:latin typeface="Times New Roman"/>
                <a:cs typeface="Times New Roman"/>
              </a:rPr>
              <a:t>eléctricos.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  <a:spcBef>
                <a:spcPts val="725"/>
              </a:spcBef>
            </a:pPr>
            <a:r>
              <a:rPr dirty="0" sz="800">
                <a:latin typeface="Times New Roman"/>
                <a:cs typeface="Times New Roman"/>
              </a:rPr>
              <a:t>Esta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sección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ilustra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algunos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ejemplos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modelado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máquinas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controles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énfasis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cómo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interfase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1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diversos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</a:t>
            </a:r>
            <a:r>
              <a:rPr dirty="0" sz="800" spc="11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involucrados.</a:t>
            </a:r>
            <a:endParaRPr sz="8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8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935015" y="165100"/>
            <a:ext cx="5226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5" name="object 5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678"/>
                  </a:lnTo>
                  <a:lnTo>
                    <a:pt x="142755" y="98678"/>
                  </a:lnTo>
                  <a:lnTo>
                    <a:pt x="136180" y="99986"/>
                  </a:lnTo>
                  <a:lnTo>
                    <a:pt x="104587" y="124182"/>
                  </a:lnTo>
                  <a:lnTo>
                    <a:pt x="98048" y="143385"/>
                  </a:lnTo>
                  <a:lnTo>
                    <a:pt x="98048" y="569274"/>
                  </a:lnTo>
                  <a:lnTo>
                    <a:pt x="117977" y="603718"/>
                  </a:lnTo>
                  <a:lnTo>
                    <a:pt x="142755" y="613981"/>
                  </a:lnTo>
                  <a:lnTo>
                    <a:pt x="1886711" y="613981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3981"/>
                  </a:moveTo>
                  <a:lnTo>
                    <a:pt x="1744971" y="613981"/>
                  </a:lnTo>
                  <a:lnTo>
                    <a:pt x="1751545" y="612673"/>
                  </a:lnTo>
                  <a:lnTo>
                    <a:pt x="1764174" y="607442"/>
                  </a:lnTo>
                  <a:lnTo>
                    <a:pt x="1788370" y="575849"/>
                  </a:lnTo>
                  <a:lnTo>
                    <a:pt x="1789678" y="569274"/>
                  </a:lnTo>
                  <a:lnTo>
                    <a:pt x="1789678" y="143385"/>
                  </a:lnTo>
                  <a:lnTo>
                    <a:pt x="1769748" y="108942"/>
                  </a:lnTo>
                  <a:lnTo>
                    <a:pt x="1744971" y="98678"/>
                  </a:lnTo>
                  <a:lnTo>
                    <a:pt x="1886711" y="98678"/>
                  </a:lnTo>
                  <a:lnTo>
                    <a:pt x="1886711" y="613981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932176" y="500396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1982" y="528634"/>
                  </a:moveTo>
                  <a:lnTo>
                    <a:pt x="52863" y="528634"/>
                  </a:lnTo>
                  <a:lnTo>
                    <a:pt x="45954" y="528237"/>
                  </a:lnTo>
                  <a:lnTo>
                    <a:pt x="10837" y="507753"/>
                  </a:lnTo>
                  <a:lnTo>
                    <a:pt x="8908" y="504713"/>
                  </a:lnTo>
                  <a:lnTo>
                    <a:pt x="6980" y="502004"/>
                  </a:lnTo>
                  <a:lnTo>
                    <a:pt x="0" y="479273"/>
                  </a:lnTo>
                  <a:lnTo>
                    <a:pt x="0" y="475770"/>
                  </a:lnTo>
                  <a:lnTo>
                    <a:pt x="0" y="49361"/>
                  </a:lnTo>
                  <a:lnTo>
                    <a:pt x="17937" y="13017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577"/>
                  </a:lnTo>
                  <a:lnTo>
                    <a:pt x="1704845" y="49361"/>
                  </a:lnTo>
                  <a:lnTo>
                    <a:pt x="1704845" y="479273"/>
                  </a:lnTo>
                  <a:lnTo>
                    <a:pt x="1695936" y="504713"/>
                  </a:lnTo>
                  <a:lnTo>
                    <a:pt x="1694008" y="507753"/>
                  </a:lnTo>
                  <a:lnTo>
                    <a:pt x="1658890" y="528237"/>
                  </a:lnTo>
                  <a:lnTo>
                    <a:pt x="1651982" y="52863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171"/>
              <a:ext cx="145374" cy="145374"/>
            </a:xfrm>
            <a:prstGeom prst="rect">
              <a:avLst/>
            </a:prstGeom>
          </p:spPr>
        </p:pic>
      </p:grpSp>
      <p:sp>
        <p:nvSpPr>
          <p:cNvPr id="8" name="object 8" descr=""/>
          <p:cNvSpPr txBox="1"/>
          <p:nvPr/>
        </p:nvSpPr>
        <p:spPr>
          <a:xfrm>
            <a:off x="805970" y="508861"/>
            <a:ext cx="5068570" cy="996950"/>
          </a:xfrm>
          <a:prstGeom prst="rect">
            <a:avLst/>
          </a:prstGeom>
        </p:spPr>
        <p:txBody>
          <a:bodyPr wrap="square" lIns="0" tIns="285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225"/>
              </a:spcBef>
            </a:pPr>
            <a:r>
              <a:rPr dirty="0" sz="800" b="1">
                <a:latin typeface="Times New Roman"/>
                <a:cs typeface="Times New Roman"/>
              </a:rPr>
              <a:t>6.4.1</a:t>
            </a:r>
            <a:r>
              <a:rPr dirty="0" sz="800" spc="7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Máquina</a:t>
            </a:r>
            <a:r>
              <a:rPr dirty="0" sz="800" spc="7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</a:t>
            </a:r>
            <a:r>
              <a:rPr dirty="0" sz="800" spc="7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inducción</a:t>
            </a:r>
            <a:r>
              <a:rPr dirty="0" sz="800" spc="7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controlada</a:t>
            </a:r>
            <a:r>
              <a:rPr dirty="0" sz="800" spc="7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por</a:t>
            </a:r>
            <a:r>
              <a:rPr dirty="0" sz="800" spc="7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TACS</a:t>
            </a:r>
            <a:r>
              <a:rPr dirty="0" sz="800" spc="70" b="1">
                <a:latin typeface="Times New Roman"/>
                <a:cs typeface="Times New Roman"/>
              </a:rPr>
              <a:t> </a:t>
            </a:r>
            <a:r>
              <a:rPr dirty="0" sz="800" spc="-10" b="1" i="1">
                <a:latin typeface="Times New Roman"/>
                <a:cs typeface="Times New Roman"/>
              </a:rPr>
              <a:t>(Exa_4.adp)</a:t>
            </a:r>
            <a:endParaRPr sz="800">
              <a:latin typeface="Times New Roman"/>
              <a:cs typeface="Times New Roman"/>
            </a:endParaRPr>
          </a:p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ejemplo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Universal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Machine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3,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inicialización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manual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junto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con</a:t>
            </a:r>
            <a:endParaRPr sz="800">
              <a:latin typeface="Times New Roman"/>
              <a:cs typeface="Times New Roman"/>
            </a:endParaRPr>
          </a:p>
          <a:p>
            <a:pPr marL="381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uso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TACS.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flechas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información,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cuyo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5">
                <a:latin typeface="Times New Roman"/>
                <a:cs typeface="Times New Roman"/>
              </a:rPr>
              <a:t>propósito</a:t>
            </a:r>
            <a:r>
              <a:rPr dirty="0" baseline="9259" sz="900" spc="-157">
                <a:latin typeface="Arial MT"/>
                <a:cs typeface="Arial MT"/>
              </a:rPr>
              <a:t>T</a:t>
            </a:r>
            <a:r>
              <a:rPr dirty="0" sz="800" spc="-105">
                <a:latin typeface="Times New Roman"/>
                <a:cs typeface="Times New Roman"/>
              </a:rPr>
              <a:t>e</a:t>
            </a:r>
            <a:r>
              <a:rPr dirty="0" baseline="9259" sz="900" spc="-157">
                <a:latin typeface="Arial MT"/>
                <a:cs typeface="Arial MT"/>
              </a:rPr>
              <a:t>r</a:t>
            </a:r>
            <a:r>
              <a:rPr dirty="0" sz="800" spc="-105">
                <a:latin typeface="Times New Roman"/>
                <a:cs typeface="Times New Roman"/>
              </a:rPr>
              <a:t>s</a:t>
            </a:r>
            <a:r>
              <a:rPr dirty="0" baseline="9259" sz="900" spc="-157">
                <a:latin typeface="Arial MT"/>
                <a:cs typeface="Arial MT"/>
              </a:rPr>
              <a:t>ad</a:t>
            </a:r>
            <a:r>
              <a:rPr dirty="0" sz="800" spc="-105">
                <a:latin typeface="Times New Roman"/>
                <a:cs typeface="Times New Roman"/>
              </a:rPr>
              <a:t>v</a:t>
            </a:r>
            <a:r>
              <a:rPr dirty="0" baseline="9259" sz="900" spc="-157">
                <a:latin typeface="Arial MT"/>
                <a:cs typeface="Arial MT"/>
              </a:rPr>
              <a:t>u</a:t>
            </a:r>
            <a:r>
              <a:rPr dirty="0" sz="800" spc="-105">
                <a:latin typeface="Times New Roman"/>
                <a:cs typeface="Times New Roman"/>
              </a:rPr>
              <a:t>i</a:t>
            </a:r>
            <a:r>
              <a:rPr dirty="0" baseline="9259" sz="900" spc="-157">
                <a:latin typeface="Arial MT"/>
                <a:cs typeface="Arial MT"/>
              </a:rPr>
              <a:t>c</a:t>
            </a:r>
            <a:r>
              <a:rPr dirty="0" sz="800" spc="-105">
                <a:latin typeface="Times New Roman"/>
                <a:cs typeface="Times New Roman"/>
              </a:rPr>
              <a:t>s</a:t>
            </a:r>
            <a:r>
              <a:rPr dirty="0" baseline="9259" sz="900" spc="-157">
                <a:latin typeface="Arial MT"/>
                <a:cs typeface="Arial MT"/>
              </a:rPr>
              <a:t>ie</a:t>
            </a:r>
            <a:r>
              <a:rPr dirty="0" sz="800" spc="-105">
                <a:latin typeface="Times New Roman"/>
                <a:cs typeface="Times New Roman"/>
              </a:rPr>
              <a:t>u</a:t>
            </a:r>
            <a:r>
              <a:rPr dirty="0" baseline="9259" sz="900" spc="-157">
                <a:latin typeface="Arial MT"/>
                <a:cs typeface="Arial MT"/>
              </a:rPr>
              <a:t>n</a:t>
            </a:r>
            <a:r>
              <a:rPr dirty="0" sz="800" spc="-105">
                <a:latin typeface="Times New Roman"/>
                <a:cs typeface="Times New Roman"/>
              </a:rPr>
              <a:t>a</a:t>
            </a:r>
            <a:r>
              <a:rPr dirty="0" baseline="9259" sz="900" spc="-157">
                <a:latin typeface="Arial MT"/>
                <a:cs typeface="Arial MT"/>
              </a:rPr>
              <a:t>d</a:t>
            </a:r>
            <a:r>
              <a:rPr dirty="0" sz="800" spc="-105">
                <a:latin typeface="Times New Roman"/>
                <a:cs typeface="Times New Roman"/>
              </a:rPr>
              <a:t>li</a:t>
            </a:r>
            <a:r>
              <a:rPr dirty="0" baseline="9259" sz="900" spc="-157">
                <a:latin typeface="Arial MT"/>
                <a:cs typeface="Arial MT"/>
              </a:rPr>
              <a:t>o</a:t>
            </a:r>
            <a:r>
              <a:rPr dirty="0" sz="800" spc="-105">
                <a:latin typeface="Times New Roman"/>
                <a:cs typeface="Times New Roman"/>
              </a:rPr>
              <a:t>z</a:t>
            </a:r>
            <a:r>
              <a:rPr dirty="0" baseline="9259" sz="900" spc="-157">
                <a:latin typeface="Arial MT"/>
                <a:cs typeface="Arial MT"/>
              </a:rPr>
              <a:t>..</a:t>
            </a:r>
            <a:r>
              <a:rPr dirty="0" sz="800" spc="-105">
                <a:latin typeface="Times New Roman"/>
                <a:cs typeface="Times New Roman"/>
              </a:rPr>
              <a:t>a</a:t>
            </a:r>
            <a:r>
              <a:rPr dirty="0" baseline="9259" sz="900" spc="-157">
                <a:latin typeface="Arial MT"/>
                <a:cs typeface="Arial MT"/>
              </a:rPr>
              <a:t>.</a:t>
            </a:r>
            <a:r>
              <a:rPr dirty="0" baseline="9259" sz="900" spc="-82">
                <a:latin typeface="Arial MT"/>
                <a:cs typeface="Arial MT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flujo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información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entre</a:t>
            </a:r>
            <a:endParaRPr sz="800">
              <a:latin typeface="Times New Roman"/>
              <a:cs typeface="Times New Roman"/>
            </a:endParaRPr>
          </a:p>
          <a:p>
            <a:pPr marL="381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TACS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FORTRAN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también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aquí.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flechas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información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TACS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spc="-50" i="1">
                <a:latin typeface="Times New Roman"/>
                <a:cs typeface="Times New Roman"/>
              </a:rPr>
              <a:t>|</a:t>
            </a:r>
            <a:endParaRPr sz="800">
              <a:latin typeface="Times New Roman"/>
              <a:cs typeface="Times New Roman"/>
            </a:endParaRPr>
          </a:p>
          <a:p>
            <a:pPr marL="38100" marR="760095">
              <a:lnSpc>
                <a:spcPts val="880"/>
              </a:lnSpc>
              <a:spcBef>
                <a:spcPts val="434"/>
              </a:spcBef>
            </a:pPr>
            <a:r>
              <a:rPr dirty="0" sz="800" i="1">
                <a:latin typeface="Times New Roman"/>
                <a:cs typeface="Times New Roman"/>
              </a:rPr>
              <a:t>Dibuje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la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relación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manejan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gráficamente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normal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conexiones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embargo,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afectan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35">
                <a:latin typeface="Times New Roman"/>
                <a:cs typeface="Times New Roman"/>
              </a:rPr>
              <a:t>ATP.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ejemplo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toma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ejercicio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46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en</a:t>
            </a:r>
            <a:endParaRPr sz="800">
              <a:latin typeface="Times New Roman"/>
              <a:cs typeface="Times New Roman"/>
            </a:endParaRPr>
          </a:p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sz="800">
                <a:latin typeface="Times New Roman"/>
                <a:cs typeface="Times New Roman"/>
              </a:rPr>
              <a:t>[2]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construido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figura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6.20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b: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831370" y="1663927"/>
            <a:ext cx="1841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220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4697009" y="1690359"/>
            <a:ext cx="65786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Times New Roman"/>
                <a:cs typeface="Times New Roman"/>
              </a:rPr>
              <a:t>ATPDraw</a:t>
            </a:r>
            <a:r>
              <a:rPr dirty="0" sz="550" spc="30">
                <a:latin typeface="Times New Roman"/>
                <a:cs typeface="Times New Roman"/>
              </a:rPr>
              <a:t> </a:t>
            </a:r>
            <a:r>
              <a:rPr dirty="0" sz="550">
                <a:latin typeface="Times New Roman"/>
                <a:cs typeface="Times New Roman"/>
              </a:rPr>
              <a:t>versión</a:t>
            </a:r>
            <a:r>
              <a:rPr dirty="0" sz="550" spc="30">
                <a:latin typeface="Times New Roman"/>
                <a:cs typeface="Times New Roman"/>
              </a:rPr>
              <a:t> </a:t>
            </a:r>
            <a:r>
              <a:rPr dirty="0" sz="550" spc="-25">
                <a:latin typeface="Times New Roman"/>
                <a:cs typeface="Times New Roman"/>
              </a:rPr>
              <a:t>5.6</a:t>
            </a:r>
            <a:endParaRPr sz="550">
              <a:latin typeface="Times New Roman"/>
              <a:cs typeface="Times New Roman"/>
            </a:endParaRPr>
          </a:p>
        </p:txBody>
      </p:sp>
      <p:grpSp>
        <p:nvGrpSpPr>
          <p:cNvPr id="11" name="object 11" descr=""/>
          <p:cNvGrpSpPr/>
          <p:nvPr/>
        </p:nvGrpSpPr>
        <p:grpSpPr>
          <a:xfrm>
            <a:off x="368299" y="2271321"/>
            <a:ext cx="594995" cy="13335"/>
            <a:chOff x="368299" y="2271321"/>
            <a:chExt cx="594995" cy="13335"/>
          </a:xfrm>
        </p:grpSpPr>
        <p:sp>
          <p:nvSpPr>
            <p:cNvPr id="12" name="object 12" descr=""/>
            <p:cNvSpPr/>
            <p:nvPr/>
          </p:nvSpPr>
          <p:spPr>
            <a:xfrm>
              <a:off x="368299" y="2271321"/>
              <a:ext cx="594995" cy="6985"/>
            </a:xfrm>
            <a:custGeom>
              <a:avLst/>
              <a:gdLst/>
              <a:ahLst/>
              <a:cxnLst/>
              <a:rect l="l" t="t" r="r" b="b"/>
              <a:pathLst>
                <a:path w="594994" h="6985">
                  <a:moveTo>
                    <a:pt x="594713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594713" y="0"/>
                  </a:lnTo>
                  <a:lnTo>
                    <a:pt x="594713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368287" y="2271318"/>
              <a:ext cx="594995" cy="13335"/>
            </a:xfrm>
            <a:custGeom>
              <a:avLst/>
              <a:gdLst/>
              <a:ahLst/>
              <a:cxnLst/>
              <a:rect l="l" t="t" r="r" b="b"/>
              <a:pathLst>
                <a:path w="594994" h="13335">
                  <a:moveTo>
                    <a:pt x="594715" y="0"/>
                  </a:moveTo>
                  <a:lnTo>
                    <a:pt x="588111" y="6616"/>
                  </a:lnTo>
                  <a:lnTo>
                    <a:pt x="0" y="6616"/>
                  </a:lnTo>
                  <a:lnTo>
                    <a:pt x="0" y="13220"/>
                  </a:lnTo>
                  <a:lnTo>
                    <a:pt x="588111" y="13220"/>
                  </a:lnTo>
                  <a:lnTo>
                    <a:pt x="594715" y="13220"/>
                  </a:lnTo>
                  <a:lnTo>
                    <a:pt x="594715" y="6616"/>
                  </a:lnTo>
                  <a:lnTo>
                    <a:pt x="594715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368299" y="2271321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5" name="object 15" descr=""/>
          <p:cNvSpPr txBox="1"/>
          <p:nvPr/>
        </p:nvSpPr>
        <p:spPr>
          <a:xfrm>
            <a:off x="378108" y="2331329"/>
            <a:ext cx="5778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Página</a:t>
            </a:r>
            <a:r>
              <a:rPr dirty="0" sz="800" spc="8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221</a:t>
            </a:r>
            <a:endParaRPr sz="800">
              <a:latin typeface="Arial"/>
              <a:cs typeface="Arial"/>
            </a:endParaRPr>
          </a:p>
        </p:txBody>
      </p:sp>
      <p:sp>
        <p:nvSpPr>
          <p:cNvPr id="53" name="object 53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54" name="object 54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167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16" name="object 16" descr=""/>
          <p:cNvSpPr txBox="1"/>
          <p:nvPr/>
        </p:nvSpPr>
        <p:spPr>
          <a:xfrm>
            <a:off x="4690401" y="2503134"/>
            <a:ext cx="995044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de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aplicación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1089080" y="10036174"/>
            <a:ext cx="65786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Times New Roman"/>
                <a:cs typeface="Times New Roman"/>
              </a:rPr>
              <a:t>ATPDraw</a:t>
            </a:r>
            <a:r>
              <a:rPr dirty="0" sz="550" spc="30">
                <a:latin typeface="Times New Roman"/>
                <a:cs typeface="Times New Roman"/>
              </a:rPr>
              <a:t> </a:t>
            </a:r>
            <a:r>
              <a:rPr dirty="0" sz="550">
                <a:latin typeface="Times New Roman"/>
                <a:cs typeface="Times New Roman"/>
              </a:rPr>
              <a:t>versión</a:t>
            </a:r>
            <a:r>
              <a:rPr dirty="0" sz="550" spc="30">
                <a:latin typeface="Times New Roman"/>
                <a:cs typeface="Times New Roman"/>
              </a:rPr>
              <a:t> </a:t>
            </a:r>
            <a:r>
              <a:rPr dirty="0" sz="550" spc="-25">
                <a:latin typeface="Times New Roman"/>
                <a:cs typeface="Times New Roman"/>
              </a:rPr>
              <a:t>5.6</a:t>
            </a:r>
            <a:endParaRPr sz="550">
              <a:latin typeface="Times New Roman"/>
              <a:cs typeface="Times New Roman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5595687" y="10009742"/>
            <a:ext cx="1841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221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2470137" y="4657319"/>
            <a:ext cx="194183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6.20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Máquina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inducción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+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TACS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3474542" y="6818112"/>
            <a:ext cx="59055" cy="8128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dirty="0" sz="350" spc="-50" i="1">
                <a:solidFill>
                  <a:srgbClr val="400000"/>
                </a:solidFill>
                <a:latin typeface="Times New Roman"/>
                <a:cs typeface="Times New Roman"/>
              </a:rPr>
              <a:t>U</a:t>
            </a:r>
            <a:endParaRPr sz="350">
              <a:latin typeface="Times New Roman"/>
              <a:cs typeface="Times New Roman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3078066" y="6996527"/>
            <a:ext cx="539750" cy="10477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00" i="1">
                <a:solidFill>
                  <a:srgbClr val="000080"/>
                </a:solidFill>
                <a:latin typeface="Times New Roman"/>
                <a:cs typeface="Times New Roman"/>
              </a:rPr>
              <a:t>Esfuerzo</a:t>
            </a:r>
            <a:r>
              <a:rPr dirty="0" sz="500" spc="35" i="1">
                <a:solidFill>
                  <a:srgbClr val="000080"/>
                </a:solidFill>
                <a:latin typeface="Times New Roman"/>
                <a:cs typeface="Times New Roman"/>
              </a:rPr>
              <a:t> </a:t>
            </a:r>
            <a:r>
              <a:rPr dirty="0" sz="500" i="1">
                <a:solidFill>
                  <a:srgbClr val="000080"/>
                </a:solidFill>
                <a:latin typeface="Times New Roman"/>
                <a:cs typeface="Times New Roman"/>
              </a:rPr>
              <a:t>de</a:t>
            </a:r>
            <a:r>
              <a:rPr dirty="0" sz="500" spc="40" i="1">
                <a:solidFill>
                  <a:srgbClr val="000080"/>
                </a:solidFill>
                <a:latin typeface="Times New Roman"/>
                <a:cs typeface="Times New Roman"/>
              </a:rPr>
              <a:t> </a:t>
            </a:r>
            <a:r>
              <a:rPr dirty="0" sz="500" spc="-10" i="1">
                <a:solidFill>
                  <a:srgbClr val="000080"/>
                </a:solidFill>
                <a:latin typeface="Times New Roman"/>
                <a:cs typeface="Times New Roman"/>
              </a:rPr>
              <a:t>torsión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2582472" y="6586835"/>
            <a:ext cx="249554" cy="10477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00" spc="-10" i="1">
                <a:solidFill>
                  <a:srgbClr val="800000"/>
                </a:solidFill>
                <a:latin typeface="Times New Roman"/>
                <a:cs typeface="Times New Roman"/>
              </a:rPr>
              <a:t>BUSMG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2741062" y="6870975"/>
            <a:ext cx="69215" cy="8128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dirty="0" sz="350" spc="-25" i="1">
                <a:solidFill>
                  <a:srgbClr val="400000"/>
                </a:solidFill>
                <a:latin typeface="Times New Roman"/>
                <a:cs typeface="Times New Roman"/>
              </a:rPr>
              <a:t>yo</a:t>
            </a:r>
            <a:endParaRPr sz="350">
              <a:latin typeface="Times New Roman"/>
              <a:cs typeface="Times New Roman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3064850" y="6824720"/>
            <a:ext cx="41275" cy="8128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dirty="0" sz="350" spc="-50">
                <a:solidFill>
                  <a:srgbClr val="800000"/>
                </a:solidFill>
                <a:latin typeface="Times New Roman"/>
                <a:cs typeface="Times New Roman"/>
              </a:rPr>
              <a:t>)</a:t>
            </a:r>
            <a:endParaRPr sz="350">
              <a:latin typeface="Times New Roman"/>
              <a:cs typeface="Times New Roman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2860005" y="6758641"/>
            <a:ext cx="52069" cy="8128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dirty="0" sz="350" spc="-50">
                <a:solidFill>
                  <a:srgbClr val="800000"/>
                </a:solidFill>
                <a:latin typeface="Times New Roman"/>
                <a:cs typeface="Times New Roman"/>
              </a:rPr>
              <a:t>+</a:t>
            </a:r>
            <a:endParaRPr sz="350">
              <a:latin typeface="Times New Roman"/>
              <a:cs typeface="Times New Roman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3322560" y="6712386"/>
            <a:ext cx="88265" cy="10477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00" spc="-25" i="1">
                <a:solidFill>
                  <a:srgbClr val="000080"/>
                </a:solidFill>
                <a:latin typeface="Times New Roman"/>
                <a:cs typeface="Times New Roman"/>
              </a:rPr>
              <a:t>yo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2979979" y="6586835"/>
            <a:ext cx="358140" cy="21971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baseline="-31746" sz="525" i="1">
                <a:solidFill>
                  <a:srgbClr val="400000"/>
                </a:solidFill>
                <a:latin typeface="Times New Roman"/>
                <a:cs typeface="Times New Roman"/>
              </a:rPr>
              <a:t>UI</a:t>
            </a:r>
            <a:r>
              <a:rPr dirty="0" baseline="-31746" sz="525" spc="30" i="1">
                <a:solidFill>
                  <a:srgbClr val="400000"/>
                </a:solidFill>
                <a:latin typeface="Times New Roman"/>
                <a:cs typeface="Times New Roman"/>
              </a:rPr>
              <a:t> </a:t>
            </a:r>
            <a:r>
              <a:rPr dirty="0" baseline="-31746" sz="525" spc="-15" i="1">
                <a:solidFill>
                  <a:srgbClr val="400000"/>
                </a:solidFill>
                <a:latin typeface="Times New Roman"/>
                <a:cs typeface="Times New Roman"/>
              </a:rPr>
              <a:t>I</a:t>
            </a:r>
            <a:r>
              <a:rPr dirty="0" sz="500" spc="-10" i="1">
                <a:solidFill>
                  <a:srgbClr val="800000"/>
                </a:solidFill>
                <a:latin typeface="Times New Roman"/>
                <a:cs typeface="Times New Roman"/>
              </a:rPr>
              <a:t>BUSMS</a:t>
            </a:r>
            <a:endParaRPr sz="500">
              <a:latin typeface="Times New Roman"/>
              <a:cs typeface="Times New Roman"/>
            </a:endParaRPr>
          </a:p>
          <a:p>
            <a:pPr marL="97155">
              <a:lnSpc>
                <a:spcPct val="100000"/>
              </a:lnSpc>
              <a:spcBef>
                <a:spcPts val="484"/>
              </a:spcBef>
            </a:pPr>
            <a:r>
              <a:rPr dirty="0" sz="350">
                <a:solidFill>
                  <a:srgbClr val="800000"/>
                </a:solidFill>
                <a:latin typeface="Times New Roman"/>
                <a:cs typeface="Times New Roman"/>
              </a:rPr>
              <a:t>U</a:t>
            </a:r>
            <a:r>
              <a:rPr dirty="0" sz="350" spc="10">
                <a:solidFill>
                  <a:srgbClr val="800000"/>
                </a:solidFill>
                <a:latin typeface="Times New Roman"/>
                <a:cs typeface="Times New Roman"/>
              </a:rPr>
              <a:t> </a:t>
            </a:r>
            <a:r>
              <a:rPr dirty="0" sz="350" spc="-25">
                <a:solidFill>
                  <a:srgbClr val="800000"/>
                </a:solidFill>
                <a:latin typeface="Times New Roman"/>
                <a:cs typeface="Times New Roman"/>
              </a:rPr>
              <a:t>(0</a:t>
            </a:r>
            <a:endParaRPr sz="350">
              <a:latin typeface="Times New Roman"/>
              <a:cs typeface="Times New Roman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4439300" y="6533971"/>
            <a:ext cx="73660" cy="10477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00" spc="-50" i="1">
                <a:solidFill>
                  <a:srgbClr val="000080"/>
                </a:solidFill>
                <a:latin typeface="Times New Roman"/>
                <a:cs typeface="Times New Roman"/>
              </a:rPr>
              <a:t>U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2073661" y="5119874"/>
            <a:ext cx="99060" cy="10477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00" spc="-25" i="1">
                <a:solidFill>
                  <a:srgbClr val="800000"/>
                </a:solidFill>
                <a:latin typeface="Times New Roman"/>
                <a:cs typeface="Times New Roman"/>
              </a:rPr>
              <a:t>FS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1888639" y="5205777"/>
            <a:ext cx="59055" cy="9715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50" spc="-50">
                <a:solidFill>
                  <a:srgbClr val="800000"/>
                </a:solidFill>
                <a:latin typeface="Times New Roman"/>
                <a:cs typeface="Times New Roman"/>
              </a:rPr>
              <a:t>F</a:t>
            </a:r>
            <a:endParaRPr sz="450">
              <a:latin typeface="Times New Roman"/>
              <a:cs typeface="Times New Roman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2470137" y="4855557"/>
            <a:ext cx="264160" cy="10477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00" spc="-10" i="1">
                <a:solidFill>
                  <a:srgbClr val="800000"/>
                </a:solidFill>
                <a:latin typeface="Times New Roman"/>
                <a:cs typeface="Times New Roman"/>
              </a:rPr>
              <a:t>PULSOS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2311547" y="4901813"/>
            <a:ext cx="53975" cy="8128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dirty="0" sz="350" spc="-50">
                <a:solidFill>
                  <a:srgbClr val="800000"/>
                </a:solidFill>
                <a:latin typeface="Times New Roman"/>
                <a:cs typeface="Times New Roman"/>
              </a:rPr>
              <a:t>T</a:t>
            </a:r>
            <a:endParaRPr sz="350">
              <a:latin typeface="Times New Roman"/>
              <a:cs typeface="Times New Roman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2503177" y="5199169"/>
            <a:ext cx="198120" cy="10477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00" spc="-20" i="1">
                <a:solidFill>
                  <a:srgbClr val="800000"/>
                </a:solidFill>
                <a:latin typeface="Times New Roman"/>
                <a:cs typeface="Times New Roman"/>
              </a:rPr>
              <a:t>AMPL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2291723" y="5205777"/>
            <a:ext cx="59055" cy="9715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50" spc="-50">
                <a:solidFill>
                  <a:srgbClr val="800000"/>
                </a:solidFill>
                <a:latin typeface="Times New Roman"/>
                <a:cs typeface="Times New Roman"/>
              </a:rPr>
              <a:t>F</a:t>
            </a:r>
            <a:endParaRPr sz="450">
              <a:latin typeface="Times New Roman"/>
              <a:cs typeface="Times New Roman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2714630" y="4948068"/>
            <a:ext cx="231140" cy="10477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00" spc="-10" i="1">
                <a:solidFill>
                  <a:srgbClr val="800000"/>
                </a:solidFill>
                <a:latin typeface="Times New Roman"/>
                <a:cs typeface="Times New Roman"/>
              </a:rPr>
              <a:t>SQPUL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2628727" y="5067011"/>
            <a:ext cx="59055" cy="9715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50" spc="-50">
                <a:solidFill>
                  <a:srgbClr val="800000"/>
                </a:solidFill>
                <a:latin typeface="Times New Roman"/>
                <a:cs typeface="Times New Roman"/>
              </a:rPr>
              <a:t>F</a:t>
            </a:r>
            <a:endParaRPr sz="450">
              <a:latin typeface="Times New Roman"/>
              <a:cs typeface="Times New Roman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3078066" y="4948068"/>
            <a:ext cx="261620" cy="10477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00" spc="-10" i="1">
                <a:solidFill>
                  <a:srgbClr val="800000"/>
                </a:solidFill>
                <a:latin typeface="Times New Roman"/>
                <a:cs typeface="Times New Roman"/>
              </a:rPr>
              <a:t>VDELTA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3025203" y="5067011"/>
            <a:ext cx="59055" cy="9715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50" spc="-50">
                <a:solidFill>
                  <a:srgbClr val="800000"/>
                </a:solidFill>
                <a:latin typeface="Times New Roman"/>
                <a:cs typeface="Times New Roman"/>
              </a:rPr>
              <a:t>F</a:t>
            </a:r>
            <a:endParaRPr sz="450">
              <a:latin typeface="Times New Roman"/>
              <a:cs typeface="Times New Roman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3553837" y="5245425"/>
            <a:ext cx="265430" cy="730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300">
                <a:solidFill>
                  <a:srgbClr val="FF0000"/>
                </a:solidFill>
                <a:latin typeface="Times New Roman"/>
                <a:cs typeface="Times New Roman"/>
              </a:rPr>
              <a:t>sesenta</a:t>
            </a:r>
            <a:r>
              <a:rPr dirty="0" sz="300" spc="15">
                <a:solidFill>
                  <a:srgbClr val="FF0000"/>
                </a:solidFill>
                <a:latin typeface="Times New Roman"/>
                <a:cs typeface="Times New Roman"/>
              </a:rPr>
              <a:t> </a:t>
            </a:r>
            <a:r>
              <a:rPr dirty="0" sz="300">
                <a:solidFill>
                  <a:srgbClr val="FF0000"/>
                </a:solidFill>
                <a:latin typeface="Times New Roman"/>
                <a:cs typeface="Times New Roman"/>
              </a:rPr>
              <a:t>y</a:t>
            </a:r>
            <a:r>
              <a:rPr dirty="0" sz="300" spc="15">
                <a:solidFill>
                  <a:srgbClr val="FF0000"/>
                </a:solidFill>
                <a:latin typeface="Times New Roman"/>
                <a:cs typeface="Times New Roman"/>
              </a:rPr>
              <a:t> </a:t>
            </a:r>
            <a:r>
              <a:rPr dirty="0" sz="300" spc="-10">
                <a:solidFill>
                  <a:srgbClr val="FF0000"/>
                </a:solidFill>
                <a:latin typeface="Times New Roman"/>
                <a:cs typeface="Times New Roman"/>
              </a:rPr>
              <a:t>cinco</a:t>
            </a:r>
            <a:endParaRPr sz="300">
              <a:latin typeface="Times New Roman"/>
              <a:cs typeface="Times New Roman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3494366" y="5139698"/>
            <a:ext cx="107314" cy="730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300" spc="-25">
                <a:solidFill>
                  <a:srgbClr val="800000"/>
                </a:solidFill>
                <a:latin typeface="Times New Roman"/>
                <a:cs typeface="Times New Roman"/>
              </a:rPr>
              <a:t>ACC</a:t>
            </a:r>
            <a:endParaRPr sz="300">
              <a:latin typeface="Times New Roman"/>
              <a:cs typeface="Times New Roman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3930489" y="4915029"/>
            <a:ext cx="53975" cy="8128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dirty="0" sz="350" spc="-50">
                <a:solidFill>
                  <a:srgbClr val="800000"/>
                </a:solidFill>
                <a:latin typeface="Times New Roman"/>
                <a:cs typeface="Times New Roman"/>
              </a:rPr>
              <a:t>T</a:t>
            </a:r>
            <a:endParaRPr sz="350">
              <a:latin typeface="Times New Roman"/>
              <a:cs typeface="Times New Roman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4062648" y="4915029"/>
            <a:ext cx="53975" cy="8128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dirty="0" sz="350" spc="-50">
                <a:solidFill>
                  <a:srgbClr val="800000"/>
                </a:solidFill>
                <a:latin typeface="Times New Roman"/>
                <a:cs typeface="Times New Roman"/>
              </a:rPr>
              <a:t>T</a:t>
            </a:r>
            <a:endParaRPr sz="350">
              <a:latin typeface="Times New Roman"/>
              <a:cs typeface="Times New Roman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4194806" y="4915029"/>
            <a:ext cx="53975" cy="8128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dirty="0" sz="350" spc="-50">
                <a:solidFill>
                  <a:srgbClr val="800000"/>
                </a:solidFill>
                <a:latin typeface="Times New Roman"/>
                <a:cs typeface="Times New Roman"/>
              </a:rPr>
              <a:t>T</a:t>
            </a:r>
            <a:endParaRPr sz="350">
              <a:latin typeface="Times New Roman"/>
              <a:cs typeface="Times New Roman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3652956" y="5522958"/>
            <a:ext cx="172720" cy="10477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00" spc="-20" i="1">
                <a:solidFill>
                  <a:srgbClr val="800000"/>
                </a:solidFill>
                <a:latin typeface="Times New Roman"/>
                <a:cs typeface="Times New Roman"/>
              </a:rPr>
              <a:t>SIGC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3897450" y="5470095"/>
            <a:ext cx="323215" cy="9715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50">
                <a:solidFill>
                  <a:srgbClr val="800000"/>
                </a:solidFill>
                <a:latin typeface="Times New Roman"/>
                <a:cs typeface="Times New Roman"/>
              </a:rPr>
              <a:t>F</a:t>
            </a:r>
            <a:r>
              <a:rPr dirty="0" sz="450" spc="280">
                <a:solidFill>
                  <a:srgbClr val="800000"/>
                </a:solidFill>
                <a:latin typeface="Times New Roman"/>
                <a:cs typeface="Times New Roman"/>
              </a:rPr>
              <a:t>  </a:t>
            </a:r>
            <a:r>
              <a:rPr dirty="0" sz="450">
                <a:solidFill>
                  <a:srgbClr val="800000"/>
                </a:solidFill>
                <a:latin typeface="Times New Roman"/>
                <a:cs typeface="Times New Roman"/>
              </a:rPr>
              <a:t>F</a:t>
            </a:r>
            <a:r>
              <a:rPr dirty="0" sz="450" spc="280">
                <a:solidFill>
                  <a:srgbClr val="800000"/>
                </a:solidFill>
                <a:latin typeface="Times New Roman"/>
                <a:cs typeface="Times New Roman"/>
              </a:rPr>
              <a:t>  </a:t>
            </a:r>
            <a:r>
              <a:rPr dirty="0" sz="450" spc="-50">
                <a:solidFill>
                  <a:srgbClr val="800000"/>
                </a:solidFill>
                <a:latin typeface="Times New Roman"/>
                <a:cs typeface="Times New Roman"/>
              </a:rPr>
              <a:t>F</a:t>
            </a:r>
            <a:endParaRPr sz="450">
              <a:latin typeface="Times New Roman"/>
              <a:cs typeface="Times New Roman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4247670" y="5536174"/>
            <a:ext cx="168910" cy="10477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00" spc="-20" i="1">
                <a:solidFill>
                  <a:srgbClr val="800000"/>
                </a:solidFill>
                <a:latin typeface="Times New Roman"/>
                <a:cs typeface="Times New Roman"/>
              </a:rPr>
              <a:t>SIGA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3897450" y="5631460"/>
            <a:ext cx="1056640" cy="405130"/>
          </a:xfrm>
          <a:prstGeom prst="rect">
            <a:avLst/>
          </a:prstGeom>
        </p:spPr>
        <p:txBody>
          <a:bodyPr wrap="square" lIns="0" tIns="51435" rIns="0" bIns="0" rtlCol="0" vert="horz">
            <a:spAutoFit/>
          </a:bodyPr>
          <a:lstStyle/>
          <a:p>
            <a:pPr marL="680085">
              <a:lnSpc>
                <a:spcPct val="100000"/>
              </a:lnSpc>
              <a:spcBef>
                <a:spcPts val="405"/>
              </a:spcBef>
            </a:pPr>
            <a:r>
              <a:rPr dirty="0" sz="450" spc="-50">
                <a:solidFill>
                  <a:srgbClr val="800000"/>
                </a:solidFill>
                <a:latin typeface="Times New Roman"/>
                <a:cs typeface="Times New Roman"/>
              </a:rPr>
              <a:t>F</a:t>
            </a:r>
            <a:endParaRPr sz="450">
              <a:latin typeface="Times New Roman"/>
              <a:cs typeface="Times New Roman"/>
            </a:endParaRPr>
          </a:p>
          <a:p>
            <a:pPr marL="508000">
              <a:lnSpc>
                <a:spcPct val="100000"/>
              </a:lnSpc>
              <a:spcBef>
                <a:spcPts val="350"/>
              </a:spcBef>
            </a:pPr>
            <a:r>
              <a:rPr dirty="0" sz="500" i="1">
                <a:solidFill>
                  <a:srgbClr val="800000"/>
                </a:solidFill>
                <a:latin typeface="Times New Roman"/>
                <a:cs typeface="Times New Roman"/>
              </a:rPr>
              <a:t>enfermedad</a:t>
            </a:r>
            <a:r>
              <a:rPr dirty="0" sz="500" spc="75" i="1">
                <a:solidFill>
                  <a:srgbClr val="800000"/>
                </a:solidFill>
                <a:latin typeface="Times New Roman"/>
                <a:cs typeface="Times New Roman"/>
              </a:rPr>
              <a:t> </a:t>
            </a:r>
            <a:r>
              <a:rPr dirty="0" sz="500" spc="-10" i="1">
                <a:solidFill>
                  <a:srgbClr val="800000"/>
                </a:solidFill>
                <a:latin typeface="Times New Roman"/>
                <a:cs typeface="Times New Roman"/>
              </a:rPr>
              <a:t>venérea</a:t>
            </a:r>
            <a:endParaRPr sz="5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70"/>
              </a:spcBef>
            </a:pPr>
            <a:endParaRPr sz="5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450">
                <a:solidFill>
                  <a:srgbClr val="800000"/>
                </a:solidFill>
                <a:latin typeface="Times New Roman"/>
                <a:cs typeface="Times New Roman"/>
              </a:rPr>
              <a:t>F</a:t>
            </a:r>
            <a:r>
              <a:rPr dirty="0" sz="450" spc="280">
                <a:solidFill>
                  <a:srgbClr val="800000"/>
                </a:solidFill>
                <a:latin typeface="Times New Roman"/>
                <a:cs typeface="Times New Roman"/>
              </a:rPr>
              <a:t>  </a:t>
            </a:r>
            <a:r>
              <a:rPr dirty="0" sz="450">
                <a:solidFill>
                  <a:srgbClr val="800000"/>
                </a:solidFill>
                <a:latin typeface="Times New Roman"/>
                <a:cs typeface="Times New Roman"/>
              </a:rPr>
              <a:t>F</a:t>
            </a:r>
            <a:r>
              <a:rPr dirty="0" sz="450" spc="280">
                <a:solidFill>
                  <a:srgbClr val="800000"/>
                </a:solidFill>
                <a:latin typeface="Times New Roman"/>
                <a:cs typeface="Times New Roman"/>
              </a:rPr>
              <a:t>  </a:t>
            </a:r>
            <a:r>
              <a:rPr dirty="0" sz="450" spc="-50">
                <a:solidFill>
                  <a:srgbClr val="800000"/>
                </a:solidFill>
                <a:latin typeface="Times New Roman"/>
                <a:cs typeface="Times New Roman"/>
              </a:rPr>
              <a:t>F</a:t>
            </a:r>
            <a:endParaRPr sz="450">
              <a:latin typeface="Times New Roman"/>
              <a:cs typeface="Times New Roman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3685996" y="6256438"/>
            <a:ext cx="318135" cy="10477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00" spc="-30" i="1">
                <a:solidFill>
                  <a:srgbClr val="800000"/>
                </a:solidFill>
                <a:latin typeface="Times New Roman"/>
                <a:cs typeface="Times New Roman"/>
              </a:rPr>
              <a:t>AUTO</a:t>
            </a:r>
            <a:r>
              <a:rPr dirty="0" sz="350" spc="-30" i="1">
                <a:solidFill>
                  <a:srgbClr val="400000"/>
                </a:solidFill>
                <a:latin typeface="Times New Roman"/>
                <a:cs typeface="Times New Roman"/>
              </a:rPr>
              <a:t>yo</a:t>
            </a:r>
            <a:r>
              <a:rPr dirty="0" sz="500" spc="-30" i="1">
                <a:solidFill>
                  <a:srgbClr val="800000"/>
                </a:solidFill>
                <a:latin typeface="Times New Roman"/>
                <a:cs typeface="Times New Roman"/>
              </a:rPr>
              <a:t>BÚS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4062648" y="6289478"/>
            <a:ext cx="85725" cy="18542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2384">
              <a:lnSpc>
                <a:spcPct val="100000"/>
              </a:lnSpc>
              <a:spcBef>
                <a:spcPts val="120"/>
              </a:spcBef>
            </a:pPr>
            <a:r>
              <a:rPr dirty="0" sz="500" spc="-50" i="1">
                <a:solidFill>
                  <a:srgbClr val="800000"/>
                </a:solidFill>
                <a:latin typeface="Times New Roman"/>
                <a:cs typeface="Times New Roman"/>
              </a:rPr>
              <a:t>V</a:t>
            </a:r>
            <a:endParaRPr sz="5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275"/>
              </a:spcBef>
            </a:pPr>
            <a:r>
              <a:rPr dirty="0" sz="300" spc="-50" b="1">
                <a:solidFill>
                  <a:srgbClr val="000080"/>
                </a:solidFill>
                <a:latin typeface="Times New Roman"/>
                <a:cs typeface="Times New Roman"/>
              </a:rPr>
              <a:t>V</a:t>
            </a:r>
            <a:endParaRPr sz="300">
              <a:latin typeface="Times New Roman"/>
              <a:cs typeface="Times New Roman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3355599" y="6342341"/>
            <a:ext cx="104775" cy="730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300" spc="-25">
                <a:solidFill>
                  <a:srgbClr val="008000"/>
                </a:solidFill>
                <a:latin typeface="Times New Roman"/>
                <a:cs typeface="Times New Roman"/>
              </a:rPr>
              <a:t>SOY</a:t>
            </a:r>
            <a:endParaRPr sz="300">
              <a:latin typeface="Times New Roman"/>
              <a:cs typeface="Times New Roman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3263088" y="6441460"/>
            <a:ext cx="52069" cy="730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300" spc="-50">
                <a:solidFill>
                  <a:srgbClr val="800000"/>
                </a:solidFill>
                <a:latin typeface="Times New Roman"/>
                <a:cs typeface="Times New Roman"/>
              </a:rPr>
              <a:t>ω</a:t>
            </a:r>
            <a:endParaRPr sz="300">
              <a:latin typeface="Times New Roman"/>
              <a:cs typeface="Times New Roman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1089080" y="7148509"/>
            <a:ext cx="4526915" cy="97218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408940">
              <a:lnSpc>
                <a:spcPct val="100000"/>
              </a:lnSpc>
              <a:spcBef>
                <a:spcPts val="130"/>
              </a:spcBef>
            </a:pPr>
            <a:r>
              <a:rPr dirty="0" sz="800" spc="10">
                <a:latin typeface="Times New Roman"/>
                <a:cs typeface="Times New Roman"/>
              </a:rPr>
              <a:t>Fig.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6.20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/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b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-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Esquema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ATPDraw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del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ejemplo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máquina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inducción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(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Courier New"/>
                <a:cs typeface="Courier New"/>
              </a:rPr>
              <a:t>Exa_4.adp</a:t>
            </a:r>
            <a:r>
              <a:rPr dirty="0" sz="800" spc="-260">
                <a:latin typeface="Courier New"/>
                <a:cs typeface="Courier New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)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7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TACS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controla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fuentes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producen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armadura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modulada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ancho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pulso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voltaje.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hace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referencia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TACS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FORTRAN1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parte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Referencia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Manual.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7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250825">
              <a:lnSpc>
                <a:spcPct val="113799"/>
              </a:lnSpc>
              <a:spcBef>
                <a:spcPts val="5"/>
              </a:spcBef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TACS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final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cadena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TACS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figura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6.21.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Esta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TACS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crea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tensión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inducido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3-fase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V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.</a:t>
            </a:r>
            <a:endParaRPr sz="8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8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935015" y="165100"/>
            <a:ext cx="5226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5" name="object 5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488"/>
                  </a:lnTo>
                  <a:lnTo>
                    <a:pt x="142755" y="98488"/>
                  </a:lnTo>
                  <a:lnTo>
                    <a:pt x="136180" y="99796"/>
                  </a:lnTo>
                  <a:lnTo>
                    <a:pt x="104587" y="123991"/>
                  </a:lnTo>
                  <a:lnTo>
                    <a:pt x="98048" y="143195"/>
                  </a:lnTo>
                  <a:lnTo>
                    <a:pt x="98048" y="569274"/>
                  </a:lnTo>
                  <a:lnTo>
                    <a:pt x="117977" y="603718"/>
                  </a:lnTo>
                  <a:lnTo>
                    <a:pt x="142755" y="613981"/>
                  </a:lnTo>
                  <a:lnTo>
                    <a:pt x="1886711" y="613981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3981"/>
                  </a:moveTo>
                  <a:lnTo>
                    <a:pt x="1744971" y="613981"/>
                  </a:lnTo>
                  <a:lnTo>
                    <a:pt x="1751545" y="612673"/>
                  </a:lnTo>
                  <a:lnTo>
                    <a:pt x="1764174" y="607442"/>
                  </a:lnTo>
                  <a:lnTo>
                    <a:pt x="1788370" y="575849"/>
                  </a:lnTo>
                  <a:lnTo>
                    <a:pt x="1789678" y="569274"/>
                  </a:lnTo>
                  <a:lnTo>
                    <a:pt x="1789678" y="143195"/>
                  </a:lnTo>
                  <a:lnTo>
                    <a:pt x="1769748" y="108751"/>
                  </a:lnTo>
                  <a:lnTo>
                    <a:pt x="1744971" y="98488"/>
                  </a:lnTo>
                  <a:lnTo>
                    <a:pt x="1886711" y="98488"/>
                  </a:lnTo>
                  <a:lnTo>
                    <a:pt x="1886711" y="613981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932176" y="500297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1982" y="528634"/>
                  </a:moveTo>
                  <a:lnTo>
                    <a:pt x="52863" y="528634"/>
                  </a:lnTo>
                  <a:lnTo>
                    <a:pt x="49392" y="528436"/>
                  </a:lnTo>
                  <a:lnTo>
                    <a:pt x="13028" y="510859"/>
                  </a:lnTo>
                  <a:lnTo>
                    <a:pt x="8908" y="504911"/>
                  </a:lnTo>
                  <a:lnTo>
                    <a:pt x="6980" y="502202"/>
                  </a:lnTo>
                  <a:lnTo>
                    <a:pt x="0" y="479074"/>
                  </a:lnTo>
                  <a:lnTo>
                    <a:pt x="0" y="475770"/>
                  </a:lnTo>
                  <a:lnTo>
                    <a:pt x="0" y="49361"/>
                  </a:lnTo>
                  <a:lnTo>
                    <a:pt x="17937" y="12819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775"/>
                  </a:lnTo>
                  <a:lnTo>
                    <a:pt x="1704845" y="49361"/>
                  </a:lnTo>
                  <a:lnTo>
                    <a:pt x="1704845" y="479074"/>
                  </a:lnTo>
                  <a:lnTo>
                    <a:pt x="1695936" y="504911"/>
                  </a:lnTo>
                  <a:lnTo>
                    <a:pt x="1694008" y="508017"/>
                  </a:lnTo>
                  <a:lnTo>
                    <a:pt x="1658890" y="528039"/>
                  </a:lnTo>
                  <a:lnTo>
                    <a:pt x="1655453" y="528436"/>
                  </a:lnTo>
                  <a:lnTo>
                    <a:pt x="1651982" y="52863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5980"/>
              <a:ext cx="145374" cy="145374"/>
            </a:xfrm>
            <a:prstGeom prst="rect">
              <a:avLst/>
            </a:prstGeom>
          </p:spPr>
        </p:pic>
      </p:grpSp>
      <p:sp>
        <p:nvSpPr>
          <p:cNvPr id="8" name="object 8" descr=""/>
          <p:cNvSpPr txBox="1"/>
          <p:nvPr/>
        </p:nvSpPr>
        <p:spPr>
          <a:xfrm>
            <a:off x="3519868" y="811405"/>
            <a:ext cx="1907539" cy="22542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ts val="650"/>
              </a:lnSpc>
              <a:spcBef>
                <a:spcPts val="125"/>
              </a:spcBef>
            </a:pPr>
            <a:r>
              <a:rPr dirty="0" sz="600" spc="-10">
                <a:latin typeface="Arial MT"/>
                <a:cs typeface="Arial MT"/>
              </a:rPr>
              <a:t>Traduciendo...</a:t>
            </a:r>
            <a:endParaRPr sz="600">
              <a:latin typeface="Arial MT"/>
              <a:cs typeface="Arial MT"/>
            </a:endParaRPr>
          </a:p>
          <a:p>
            <a:pPr marL="925194">
              <a:lnSpc>
                <a:spcPts val="890"/>
              </a:lnSpc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de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aplicación</a:t>
            </a:r>
            <a:endParaRPr sz="800">
              <a:latin typeface="Times New Roman"/>
              <a:cs typeface="Times New Roman"/>
            </a:endParaRPr>
          </a:p>
        </p:txBody>
      </p:sp>
      <p:grpSp>
        <p:nvGrpSpPr>
          <p:cNvPr id="9" name="object 9" descr=""/>
          <p:cNvGrpSpPr/>
          <p:nvPr/>
        </p:nvGrpSpPr>
        <p:grpSpPr>
          <a:xfrm>
            <a:off x="368299" y="652280"/>
            <a:ext cx="594995" cy="13335"/>
            <a:chOff x="368299" y="652280"/>
            <a:chExt cx="594995" cy="13335"/>
          </a:xfrm>
        </p:grpSpPr>
        <p:sp>
          <p:nvSpPr>
            <p:cNvPr id="10" name="object 10" descr=""/>
            <p:cNvSpPr/>
            <p:nvPr/>
          </p:nvSpPr>
          <p:spPr>
            <a:xfrm>
              <a:off x="368299" y="652280"/>
              <a:ext cx="594995" cy="6985"/>
            </a:xfrm>
            <a:custGeom>
              <a:avLst/>
              <a:gdLst/>
              <a:ahLst/>
              <a:cxnLst/>
              <a:rect l="l" t="t" r="r" b="b"/>
              <a:pathLst>
                <a:path w="594994" h="6984">
                  <a:moveTo>
                    <a:pt x="594713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594713" y="0"/>
                  </a:lnTo>
                  <a:lnTo>
                    <a:pt x="594713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368287" y="652284"/>
              <a:ext cx="594995" cy="13335"/>
            </a:xfrm>
            <a:custGeom>
              <a:avLst/>
              <a:gdLst/>
              <a:ahLst/>
              <a:cxnLst/>
              <a:rect l="l" t="t" r="r" b="b"/>
              <a:pathLst>
                <a:path w="594994" h="13334">
                  <a:moveTo>
                    <a:pt x="594715" y="0"/>
                  </a:moveTo>
                  <a:lnTo>
                    <a:pt x="588111" y="6604"/>
                  </a:lnTo>
                  <a:lnTo>
                    <a:pt x="0" y="6604"/>
                  </a:lnTo>
                  <a:lnTo>
                    <a:pt x="0" y="13208"/>
                  </a:lnTo>
                  <a:lnTo>
                    <a:pt x="588111" y="13208"/>
                  </a:lnTo>
                  <a:lnTo>
                    <a:pt x="594715" y="13208"/>
                  </a:lnTo>
                  <a:lnTo>
                    <a:pt x="594715" y="6604"/>
                  </a:lnTo>
                  <a:lnTo>
                    <a:pt x="594715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368299" y="652280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4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" name="object 13" descr=""/>
          <p:cNvSpPr txBox="1"/>
          <p:nvPr/>
        </p:nvSpPr>
        <p:spPr>
          <a:xfrm>
            <a:off x="378108" y="712286"/>
            <a:ext cx="5778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Página</a:t>
            </a:r>
            <a:r>
              <a:rPr dirty="0" sz="800" spc="8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222</a:t>
            </a:r>
            <a:endParaRPr sz="800">
              <a:latin typeface="Arial"/>
              <a:cs typeface="Arial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831370" y="8390701"/>
            <a:ext cx="1841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222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4697009" y="8417132"/>
            <a:ext cx="65786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Times New Roman"/>
                <a:cs typeface="Times New Roman"/>
              </a:rPr>
              <a:t>ATPDraw</a:t>
            </a:r>
            <a:r>
              <a:rPr dirty="0" sz="550" spc="30">
                <a:latin typeface="Times New Roman"/>
                <a:cs typeface="Times New Roman"/>
              </a:rPr>
              <a:t> </a:t>
            </a:r>
            <a:r>
              <a:rPr dirty="0" sz="550">
                <a:latin typeface="Times New Roman"/>
                <a:cs typeface="Times New Roman"/>
              </a:rPr>
              <a:t>versión</a:t>
            </a:r>
            <a:r>
              <a:rPr dirty="0" sz="550" spc="30">
                <a:latin typeface="Times New Roman"/>
                <a:cs typeface="Times New Roman"/>
              </a:rPr>
              <a:t> </a:t>
            </a:r>
            <a:r>
              <a:rPr dirty="0" sz="550" spc="-25">
                <a:latin typeface="Times New Roman"/>
                <a:cs typeface="Times New Roman"/>
              </a:rPr>
              <a:t>5.6</a:t>
            </a:r>
            <a:endParaRPr sz="550">
              <a:latin typeface="Times New Roman"/>
              <a:cs typeface="Times New Roman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831370" y="3566912"/>
            <a:ext cx="5026025" cy="826769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algn="ctr" marR="16764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6.21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TACS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Fortran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5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declaración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TACS,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debe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escribir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expresiones.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monofásico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TACS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Fortran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compatibles.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flechas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información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(azul)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TACS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sirven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visualización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de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señales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SIGA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SIGA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)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VD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máquina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inducción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recibió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en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6.22: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831370" y="7584533"/>
            <a:ext cx="5407660" cy="54927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307465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6.22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máquina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inducción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  <a:spcBef>
                <a:spcPts val="5"/>
              </a:spcBef>
            </a:pP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valores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numéricos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figura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6.22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deben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especificados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caso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todos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ingresados.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ventanas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texto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identidad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delante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cada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atributo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sigue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estrictamente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variable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ATP</a:t>
            </a:r>
            <a:endParaRPr sz="800">
              <a:latin typeface="Times New Roman"/>
              <a:cs typeface="Times New Roman"/>
            </a:endParaRPr>
          </a:p>
        </p:txBody>
      </p:sp>
      <p:grpSp>
        <p:nvGrpSpPr>
          <p:cNvPr id="18" name="object 18" descr=""/>
          <p:cNvGrpSpPr/>
          <p:nvPr/>
        </p:nvGrpSpPr>
        <p:grpSpPr>
          <a:xfrm>
            <a:off x="368299" y="8998094"/>
            <a:ext cx="594995" cy="13335"/>
            <a:chOff x="368299" y="8998094"/>
            <a:chExt cx="594995" cy="13335"/>
          </a:xfrm>
        </p:grpSpPr>
        <p:sp>
          <p:nvSpPr>
            <p:cNvPr id="19" name="object 19" descr=""/>
            <p:cNvSpPr/>
            <p:nvPr/>
          </p:nvSpPr>
          <p:spPr>
            <a:xfrm>
              <a:off x="368299" y="8998094"/>
              <a:ext cx="594995" cy="6985"/>
            </a:xfrm>
            <a:custGeom>
              <a:avLst/>
              <a:gdLst/>
              <a:ahLst/>
              <a:cxnLst/>
              <a:rect l="l" t="t" r="r" b="b"/>
              <a:pathLst>
                <a:path w="594994" h="6984">
                  <a:moveTo>
                    <a:pt x="594713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594713" y="0"/>
                  </a:lnTo>
                  <a:lnTo>
                    <a:pt x="594713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 descr=""/>
            <p:cNvSpPr/>
            <p:nvPr/>
          </p:nvSpPr>
          <p:spPr>
            <a:xfrm>
              <a:off x="368287" y="8998102"/>
              <a:ext cx="594995" cy="13335"/>
            </a:xfrm>
            <a:custGeom>
              <a:avLst/>
              <a:gdLst/>
              <a:ahLst/>
              <a:cxnLst/>
              <a:rect l="l" t="t" r="r" b="b"/>
              <a:pathLst>
                <a:path w="594994" h="13334">
                  <a:moveTo>
                    <a:pt x="594715" y="0"/>
                  </a:moveTo>
                  <a:lnTo>
                    <a:pt x="588111" y="6604"/>
                  </a:lnTo>
                  <a:lnTo>
                    <a:pt x="0" y="6604"/>
                  </a:lnTo>
                  <a:lnTo>
                    <a:pt x="0" y="13208"/>
                  </a:lnTo>
                  <a:lnTo>
                    <a:pt x="588111" y="13208"/>
                  </a:lnTo>
                  <a:lnTo>
                    <a:pt x="594715" y="13208"/>
                  </a:lnTo>
                  <a:lnTo>
                    <a:pt x="594715" y="6604"/>
                  </a:lnTo>
                  <a:lnTo>
                    <a:pt x="594715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 descr=""/>
            <p:cNvSpPr/>
            <p:nvPr/>
          </p:nvSpPr>
          <p:spPr>
            <a:xfrm>
              <a:off x="368299" y="8998094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4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2" name="object 22" descr=""/>
          <p:cNvSpPr txBox="1"/>
          <p:nvPr/>
        </p:nvSpPr>
        <p:spPr>
          <a:xfrm>
            <a:off x="378108" y="9058101"/>
            <a:ext cx="5778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Página</a:t>
            </a:r>
            <a:r>
              <a:rPr dirty="0" sz="800" spc="8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223</a:t>
            </a:r>
            <a:endParaRPr sz="800">
              <a:latin typeface="Arial"/>
              <a:cs typeface="Arial"/>
            </a:endParaRPr>
          </a:p>
        </p:txBody>
      </p:sp>
      <p:grpSp>
        <p:nvGrpSpPr>
          <p:cNvPr id="23" name="object 23" descr=""/>
          <p:cNvGrpSpPr/>
          <p:nvPr/>
        </p:nvGrpSpPr>
        <p:grpSpPr>
          <a:xfrm>
            <a:off x="1327785" y="10045920"/>
            <a:ext cx="2486660" cy="4445"/>
            <a:chOff x="1327785" y="10045920"/>
            <a:chExt cx="2486660" cy="4445"/>
          </a:xfrm>
        </p:grpSpPr>
        <p:sp>
          <p:nvSpPr>
            <p:cNvPr id="24" name="object 24" descr=""/>
            <p:cNvSpPr/>
            <p:nvPr/>
          </p:nvSpPr>
          <p:spPr>
            <a:xfrm>
              <a:off x="1327785" y="10048065"/>
              <a:ext cx="2137410" cy="0"/>
            </a:xfrm>
            <a:custGeom>
              <a:avLst/>
              <a:gdLst/>
              <a:ahLst/>
              <a:cxnLst/>
              <a:rect l="l" t="t" r="r" b="b"/>
              <a:pathLst>
                <a:path w="2137410" h="0">
                  <a:moveTo>
                    <a:pt x="0" y="0"/>
                  </a:moveTo>
                  <a:lnTo>
                    <a:pt x="2137352" y="0"/>
                  </a:lnTo>
                </a:path>
              </a:pathLst>
            </a:custGeom>
            <a:ln w="4288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 descr=""/>
            <p:cNvSpPr/>
            <p:nvPr/>
          </p:nvSpPr>
          <p:spPr>
            <a:xfrm>
              <a:off x="3508757" y="10048065"/>
              <a:ext cx="305435" cy="0"/>
            </a:xfrm>
            <a:custGeom>
              <a:avLst/>
              <a:gdLst/>
              <a:ahLst/>
              <a:cxnLst/>
              <a:rect l="l" t="t" r="r" b="b"/>
              <a:pathLst>
                <a:path w="305435" h="0">
                  <a:moveTo>
                    <a:pt x="0" y="0"/>
                  </a:moveTo>
                  <a:lnTo>
                    <a:pt x="305336" y="0"/>
                  </a:lnTo>
                </a:path>
              </a:pathLst>
            </a:custGeom>
            <a:ln w="4288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6" name="object 26" descr=""/>
          <p:cNvSpPr txBox="1"/>
          <p:nvPr/>
        </p:nvSpPr>
        <p:spPr>
          <a:xfrm>
            <a:off x="1089080" y="9229907"/>
            <a:ext cx="4596130" cy="105791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algn="r" marR="508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de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aplicación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8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>
                <a:latin typeface="Times New Roman"/>
                <a:cs typeface="Times New Roman"/>
              </a:rPr>
              <a:t>Libro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reglas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[3].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creado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continuación:</a:t>
            </a:r>
            <a:endParaRPr sz="800">
              <a:latin typeface="Times New Roman"/>
              <a:cs typeface="Times New Roman"/>
            </a:endParaRPr>
          </a:p>
          <a:p>
            <a:pPr marL="151130" marR="3215005">
              <a:lnSpc>
                <a:spcPct val="110400"/>
              </a:lnSpc>
              <a:spcBef>
                <a:spcPts val="885"/>
              </a:spcBef>
            </a:pPr>
            <a:r>
              <a:rPr dirty="0" sz="550">
                <a:latin typeface="Courier New"/>
                <a:cs typeface="Courier New"/>
              </a:rPr>
              <a:t>COMIENCE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NUEVO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CASO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DATOS </a:t>
            </a:r>
            <a:r>
              <a:rPr dirty="0" sz="550" spc="-50">
                <a:latin typeface="Courier New"/>
                <a:cs typeface="Courier New"/>
              </a:rPr>
              <a:t>C</a:t>
            </a:r>
            <a:endParaRPr sz="550">
              <a:latin typeface="Courier New"/>
              <a:cs typeface="Courier New"/>
            </a:endParaRPr>
          </a:p>
          <a:p>
            <a:pPr marL="151130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C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Generado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por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ATPDRAW,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martes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30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julio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 spc="-20">
                <a:latin typeface="Courier New"/>
                <a:cs typeface="Courier New"/>
              </a:rPr>
              <a:t>2002</a:t>
            </a:r>
            <a:endParaRPr sz="550">
              <a:latin typeface="Courier New"/>
              <a:cs typeface="Courier New"/>
            </a:endParaRPr>
          </a:p>
          <a:p>
            <a:pPr marL="15113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Programa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administración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energía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</a:t>
            </a:r>
            <a:r>
              <a:rPr dirty="0" sz="550" spc="10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CA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Bonneville</a:t>
            </a:r>
            <a:endParaRPr sz="550">
              <a:latin typeface="Courier New"/>
              <a:cs typeface="Courier New"/>
            </a:endParaRPr>
          </a:p>
        </p:txBody>
      </p:sp>
      <p:sp>
        <p:nvSpPr>
          <p:cNvPr id="27" name="object 27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28" name="object 28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167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</p:spTree>
  </p:cSld>
  <p:clrMapOvr>
    <a:masterClrMapping/>
  </p:clrMapOvr>
</p:sld>
</file>

<file path=ppt/slides/slide18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935015" y="165100"/>
            <a:ext cx="5226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5" name="object 5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488"/>
                  </a:lnTo>
                  <a:lnTo>
                    <a:pt x="142755" y="98488"/>
                  </a:lnTo>
                  <a:lnTo>
                    <a:pt x="136180" y="99796"/>
                  </a:lnTo>
                  <a:lnTo>
                    <a:pt x="104587" y="123991"/>
                  </a:lnTo>
                  <a:lnTo>
                    <a:pt x="98048" y="143195"/>
                  </a:lnTo>
                  <a:lnTo>
                    <a:pt x="98048" y="569274"/>
                  </a:lnTo>
                  <a:lnTo>
                    <a:pt x="117977" y="603718"/>
                  </a:lnTo>
                  <a:lnTo>
                    <a:pt x="142755" y="613981"/>
                  </a:lnTo>
                  <a:lnTo>
                    <a:pt x="1886711" y="613981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3981"/>
                  </a:moveTo>
                  <a:lnTo>
                    <a:pt x="1744971" y="613981"/>
                  </a:lnTo>
                  <a:lnTo>
                    <a:pt x="1751545" y="612673"/>
                  </a:lnTo>
                  <a:lnTo>
                    <a:pt x="1764174" y="607442"/>
                  </a:lnTo>
                  <a:lnTo>
                    <a:pt x="1788370" y="575849"/>
                  </a:lnTo>
                  <a:lnTo>
                    <a:pt x="1789678" y="569274"/>
                  </a:lnTo>
                  <a:lnTo>
                    <a:pt x="1789678" y="143195"/>
                  </a:lnTo>
                  <a:lnTo>
                    <a:pt x="1769748" y="108751"/>
                  </a:lnTo>
                  <a:lnTo>
                    <a:pt x="1744971" y="98488"/>
                  </a:lnTo>
                  <a:lnTo>
                    <a:pt x="1886711" y="98488"/>
                  </a:lnTo>
                  <a:lnTo>
                    <a:pt x="1886711" y="613981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932176" y="500381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5453" y="528634"/>
                  </a:moveTo>
                  <a:lnTo>
                    <a:pt x="49392" y="528634"/>
                  </a:lnTo>
                  <a:lnTo>
                    <a:pt x="45954" y="528237"/>
                  </a:lnTo>
                  <a:lnTo>
                    <a:pt x="42550" y="527378"/>
                  </a:lnTo>
                  <a:lnTo>
                    <a:pt x="39145" y="526784"/>
                  </a:lnTo>
                  <a:lnTo>
                    <a:pt x="6980" y="501806"/>
                  </a:lnTo>
                  <a:lnTo>
                    <a:pt x="0" y="479273"/>
                  </a:lnTo>
                  <a:lnTo>
                    <a:pt x="0" y="475770"/>
                  </a:lnTo>
                  <a:lnTo>
                    <a:pt x="0" y="49361"/>
                  </a:lnTo>
                  <a:lnTo>
                    <a:pt x="17937" y="13017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775"/>
                  </a:lnTo>
                  <a:lnTo>
                    <a:pt x="1704845" y="49361"/>
                  </a:lnTo>
                  <a:lnTo>
                    <a:pt x="1704845" y="479273"/>
                  </a:lnTo>
                  <a:lnTo>
                    <a:pt x="1686907" y="515418"/>
                  </a:lnTo>
                  <a:lnTo>
                    <a:pt x="1662295" y="527378"/>
                  </a:lnTo>
                  <a:lnTo>
                    <a:pt x="1658890" y="528237"/>
                  </a:lnTo>
                  <a:lnTo>
                    <a:pt x="1655453" y="52863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171"/>
              <a:ext cx="145374" cy="145374"/>
            </a:xfrm>
            <a:prstGeom prst="rect">
              <a:avLst/>
            </a:prstGeom>
          </p:spPr>
        </p:pic>
      </p:grpSp>
      <p:sp>
        <p:nvSpPr>
          <p:cNvPr id="8" name="object 8" descr=""/>
          <p:cNvSpPr txBox="1"/>
          <p:nvPr/>
        </p:nvSpPr>
        <p:spPr>
          <a:xfrm>
            <a:off x="3519868" y="811490"/>
            <a:ext cx="52959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10">
                <a:latin typeface="Arial MT"/>
                <a:cs typeface="Arial MT"/>
              </a:rPr>
              <a:t>Traduciendo...</a:t>
            </a:r>
            <a:endParaRPr sz="600">
              <a:latin typeface="Arial MT"/>
              <a:cs typeface="Arial MT"/>
            </a:endParaRPr>
          </a:p>
        </p:txBody>
      </p:sp>
      <p:graphicFrame>
        <p:nvGraphicFramePr>
          <p:cNvPr id="9" name="object 9" descr=""/>
          <p:cNvGraphicFramePr>
            <a:graphicFrameLocks noGrp="1"/>
          </p:cNvGraphicFramePr>
          <p:nvPr/>
        </p:nvGraphicFramePr>
        <p:xfrm>
          <a:off x="368299" y="5527993"/>
          <a:ext cx="5495290" cy="289115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945005"/>
                <a:gridCol w="1157605"/>
                <a:gridCol w="708660"/>
                <a:gridCol w="264160"/>
                <a:gridCol w="1343025"/>
              </a:tblGrid>
              <a:tr h="86995">
                <a:tc>
                  <a:txBody>
                    <a:bodyPr/>
                    <a:lstStyle/>
                    <a:p>
                      <a:pPr marL="1083310">
                        <a:lnSpc>
                          <a:spcPts val="585"/>
                        </a:lnSpc>
                      </a:pPr>
                      <a:r>
                        <a:rPr dirty="0" sz="550" spc="-10">
                          <a:latin typeface="Courier New"/>
                          <a:cs typeface="Courier New"/>
                        </a:rPr>
                        <a:t>182.840692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208915">
                        <a:lnSpc>
                          <a:spcPts val="585"/>
                        </a:lnSpc>
                      </a:pPr>
                      <a:r>
                        <a:rPr dirty="0" sz="550" spc="-10">
                          <a:latin typeface="Courier New"/>
                          <a:cs typeface="Courier New"/>
                        </a:rPr>
                        <a:t>.0160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 gridSpan="2" rowSpan="4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 rowSpan="4"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92075">
                <a:tc>
                  <a:txBody>
                    <a:bodyPr/>
                    <a:lstStyle/>
                    <a:p>
                      <a:pPr marL="1083310">
                        <a:lnSpc>
                          <a:spcPts val="625"/>
                        </a:lnSpc>
                      </a:pPr>
                      <a:r>
                        <a:rPr dirty="0" sz="550" spc="-10">
                          <a:latin typeface="Courier New"/>
                          <a:cs typeface="Courier New"/>
                        </a:rPr>
                        <a:t>.785398163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208915">
                        <a:lnSpc>
                          <a:spcPts val="625"/>
                        </a:lnSpc>
                      </a:pPr>
                      <a:r>
                        <a:rPr dirty="0" sz="550" spc="-10">
                          <a:latin typeface="Courier New"/>
                          <a:cs typeface="Courier New"/>
                        </a:rPr>
                        <a:t>.0160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 gridSpan="2"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95250">
                <a:tc>
                  <a:txBody>
                    <a:bodyPr/>
                    <a:lstStyle/>
                    <a:p>
                      <a:pPr marL="871855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C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bobinas</a:t>
                      </a:r>
                      <a:r>
                        <a:rPr dirty="0" sz="550" spc="7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del</a:t>
                      </a:r>
                      <a:r>
                        <a:rPr dirty="0" sz="550" spc="7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10">
                          <a:latin typeface="Courier New"/>
                          <a:cs typeface="Courier New"/>
                        </a:rPr>
                        <a:t>estator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 gridSpan="2"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952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427355">
                        <a:lnSpc>
                          <a:spcPts val="65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BUSA</a:t>
                      </a:r>
                      <a:r>
                        <a:rPr dirty="0" sz="550" spc="7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20">
                          <a:latin typeface="Courier New"/>
                          <a:cs typeface="Courier New"/>
                        </a:rPr>
                        <a:t>NEUT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227329">
                        <a:lnSpc>
                          <a:spcPts val="65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1</a:t>
                      </a:r>
                      <a:r>
                        <a:rPr dirty="0" sz="550" spc="2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10">
                          <a:latin typeface="Courier New"/>
                          <a:cs typeface="Courier New"/>
                        </a:rPr>
                        <a:t>73.5587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 gridSpan="2"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92075">
                <a:tc>
                  <a:txBody>
                    <a:bodyPr/>
                    <a:lstStyle/>
                    <a:p>
                      <a:pPr algn="r" marR="354965">
                        <a:lnSpc>
                          <a:spcPts val="625"/>
                        </a:lnSpc>
                      </a:pPr>
                      <a:r>
                        <a:rPr dirty="0" sz="550" spc="-20">
                          <a:latin typeface="Courier New"/>
                          <a:cs typeface="Courier New"/>
                        </a:rPr>
                        <a:t>.095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56210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.0005BUSB</a:t>
                      </a:r>
                      <a:r>
                        <a:rPr dirty="0" sz="550" spc="15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20">
                          <a:latin typeface="Courier New"/>
                          <a:cs typeface="Courier New"/>
                        </a:rPr>
                        <a:t>NEUT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227329">
                        <a:lnSpc>
                          <a:spcPts val="625"/>
                        </a:lnSpc>
                      </a:pPr>
                      <a:r>
                        <a:rPr dirty="0" sz="550" spc="-50">
                          <a:latin typeface="Courier New"/>
                          <a:cs typeface="Courier New"/>
                        </a:rPr>
                        <a:t>1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1270">
                        <a:lnSpc>
                          <a:spcPts val="625"/>
                        </a:lnSpc>
                      </a:pPr>
                      <a:r>
                        <a:rPr dirty="0" sz="550" spc="-10">
                          <a:latin typeface="Courier New"/>
                          <a:cs typeface="Courier New"/>
                        </a:rPr>
                        <a:t>80,545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86995">
                <a:tc>
                  <a:txBody>
                    <a:bodyPr/>
                    <a:lstStyle/>
                    <a:p>
                      <a:pPr algn="r" marR="354965">
                        <a:lnSpc>
                          <a:spcPts val="590"/>
                        </a:lnSpc>
                      </a:pPr>
                      <a:r>
                        <a:rPr dirty="0" sz="550" spc="-20">
                          <a:latin typeface="Courier New"/>
                          <a:cs typeface="Courier New"/>
                        </a:rPr>
                        <a:t>.095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56210">
                        <a:lnSpc>
                          <a:spcPts val="590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.0005BUSC</a:t>
                      </a:r>
                      <a:r>
                        <a:rPr dirty="0" sz="550" spc="15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20">
                          <a:latin typeface="Courier New"/>
                          <a:cs typeface="Courier New"/>
                        </a:rPr>
                        <a:t>NEUT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227329">
                        <a:lnSpc>
                          <a:spcPts val="590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1</a:t>
                      </a:r>
                      <a:r>
                        <a:rPr dirty="0" sz="550" spc="4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-</a:t>
                      </a:r>
                      <a:r>
                        <a:rPr dirty="0" sz="550" spc="-10">
                          <a:latin typeface="Courier New"/>
                          <a:cs typeface="Courier New"/>
                        </a:rPr>
                        <a:t>154.1034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196215">
                <a:tc>
                  <a:txBody>
                    <a:bodyPr/>
                    <a:lstStyle/>
                    <a:p>
                      <a:pPr marL="871855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Bobinas</a:t>
                      </a:r>
                      <a:r>
                        <a:rPr dirty="0" sz="550" spc="8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de</a:t>
                      </a:r>
                      <a:r>
                        <a:rPr dirty="0" sz="550" spc="8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rotor</a:t>
                      </a:r>
                      <a:r>
                        <a:rPr dirty="0" sz="550" spc="8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50">
                          <a:latin typeface="Courier New"/>
                          <a:cs typeface="Courier New"/>
                        </a:rPr>
                        <a:t>C</a:t>
                      </a:r>
                      <a:endParaRPr sz="550">
                        <a:latin typeface="Courier New"/>
                        <a:cs typeface="Courier New"/>
                      </a:endParaRPr>
                    </a:p>
                    <a:p>
                      <a:pPr marL="1407160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550" spc="-20">
                          <a:latin typeface="Courier New"/>
                          <a:cs typeface="Courier New"/>
                        </a:rPr>
                        <a:t>.075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6985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endParaRPr sz="550">
                        <a:latin typeface="Times New Roman"/>
                        <a:cs typeface="Times New Roman"/>
                      </a:endParaRPr>
                    </a:p>
                    <a:p>
                      <a:pPr marL="15621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550" spc="-10">
                          <a:latin typeface="Courier New"/>
                          <a:cs typeface="Courier New"/>
                        </a:rPr>
                        <a:t>.0004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1905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endParaRPr sz="550">
                        <a:latin typeface="Times New Roman"/>
                        <a:cs typeface="Times New Roman"/>
                      </a:endParaRPr>
                    </a:p>
                    <a:p>
                      <a:pPr marL="227329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1</a:t>
                      </a:r>
                      <a:r>
                        <a:rPr dirty="0" sz="550" spc="2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10">
                          <a:latin typeface="Courier New"/>
                          <a:cs typeface="Courier New"/>
                        </a:rPr>
                        <a:t>169,6725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1905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86995">
                <a:tc>
                  <a:txBody>
                    <a:bodyPr/>
                    <a:lstStyle/>
                    <a:p>
                      <a:pPr algn="r" marR="354965">
                        <a:lnSpc>
                          <a:spcPts val="590"/>
                        </a:lnSpc>
                      </a:pPr>
                      <a:r>
                        <a:rPr dirty="0" sz="550" spc="-20">
                          <a:latin typeface="Courier New"/>
                          <a:cs typeface="Courier New"/>
                        </a:rPr>
                        <a:t>.075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56210">
                        <a:lnSpc>
                          <a:spcPts val="590"/>
                        </a:lnSpc>
                      </a:pPr>
                      <a:r>
                        <a:rPr dirty="0" sz="550" spc="-10">
                          <a:latin typeface="Courier New"/>
                          <a:cs typeface="Courier New"/>
                        </a:rPr>
                        <a:t>.0004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227329">
                        <a:lnSpc>
                          <a:spcPts val="590"/>
                        </a:lnSpc>
                      </a:pPr>
                      <a:r>
                        <a:rPr dirty="0" sz="550" spc="-50">
                          <a:latin typeface="Courier New"/>
                          <a:cs typeface="Courier New"/>
                        </a:rPr>
                        <a:t>1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1270">
                        <a:lnSpc>
                          <a:spcPts val="590"/>
                        </a:lnSpc>
                      </a:pPr>
                      <a:r>
                        <a:rPr dirty="0" sz="550" spc="-10">
                          <a:latin typeface="Courier New"/>
                          <a:cs typeface="Courier New"/>
                        </a:rPr>
                        <a:t>19,285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311785">
                <a:tc>
                  <a:txBody>
                    <a:bodyPr/>
                    <a:lstStyle/>
                    <a:p>
                      <a:pPr marL="871855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UM</a:t>
                      </a:r>
                      <a:r>
                        <a:rPr dirty="0" sz="550" spc="4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EN</a:t>
                      </a:r>
                      <a:r>
                        <a:rPr dirty="0" sz="550" spc="4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10">
                          <a:latin typeface="Courier New"/>
                          <a:cs typeface="Courier New"/>
                        </a:rPr>
                        <a:t>BLANCO</a:t>
                      </a:r>
                      <a:endParaRPr sz="550">
                        <a:latin typeface="Courier New"/>
                        <a:cs typeface="Courier New"/>
                      </a:endParaRPr>
                    </a:p>
                    <a:p>
                      <a:pPr marL="871855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550" spc="-10">
                          <a:latin typeface="Courier New"/>
                          <a:cs typeface="Courier New"/>
                        </a:rPr>
                        <a:t>/INICIAL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6985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 grid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70993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endParaRPr sz="550">
                        <a:latin typeface="Times New Roman"/>
                        <a:cs typeface="Times New Roman"/>
                      </a:endParaRPr>
                    </a:p>
                    <a:p>
                      <a:pPr marL="733425">
                        <a:lnSpc>
                          <a:spcPct val="100000"/>
                        </a:lnSpc>
                      </a:pPr>
                      <a:r>
                        <a:rPr dirty="0" sz="550">
                          <a:latin typeface="Times New Roman"/>
                          <a:cs typeface="Times New Roman"/>
                        </a:rPr>
                        <a:t>ATPDraw</a:t>
                      </a:r>
                      <a:r>
                        <a:rPr dirty="0" sz="550" spc="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550">
                          <a:latin typeface="Times New Roman"/>
                          <a:cs typeface="Times New Roman"/>
                        </a:rPr>
                        <a:t>versión</a:t>
                      </a:r>
                      <a:r>
                        <a:rPr dirty="0" sz="550" spc="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550" spc="-25">
                          <a:latin typeface="Times New Roman"/>
                          <a:cs typeface="Times New Roman"/>
                        </a:rPr>
                        <a:t>5.6</a:t>
                      </a:r>
                      <a:endParaRPr sz="5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57785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 gridSpan="3">
                  <a:txBody>
                    <a:bodyPr/>
                    <a:lstStyle/>
                    <a:p>
                      <a:pPr algn="r" marR="12065">
                        <a:lnSpc>
                          <a:spcPct val="100000"/>
                        </a:lnSpc>
                        <a:spcBef>
                          <a:spcPts val="890"/>
                        </a:spcBef>
                      </a:pPr>
                      <a:r>
                        <a:rPr dirty="0" sz="800" spc="-25" b="1">
                          <a:latin typeface="Times New Roman"/>
                          <a:cs typeface="Times New Roman"/>
                        </a:rPr>
                        <a:t>223</a:t>
                      </a: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11303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21615">
                <a:tc>
                  <a:txBody>
                    <a:bodyPr/>
                    <a:lstStyle/>
                    <a:p>
                      <a:pPr marL="22225">
                        <a:lnSpc>
                          <a:spcPct val="100000"/>
                        </a:lnSpc>
                        <a:spcBef>
                          <a:spcPts val="550"/>
                        </a:spcBef>
                      </a:pPr>
                      <a:r>
                        <a:rPr dirty="0" sz="800" b="1">
                          <a:latin typeface="Arial"/>
                          <a:cs typeface="Arial"/>
                        </a:rPr>
                        <a:t>Página</a:t>
                      </a:r>
                      <a:r>
                        <a:rPr dirty="0" sz="800" spc="80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 b="1">
                          <a:latin typeface="Arial"/>
                          <a:cs typeface="Arial"/>
                        </a:rPr>
                        <a:t>224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985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 grid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978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 gridSpan="3">
                  <a:txBody>
                    <a:bodyPr/>
                    <a:lstStyle/>
                    <a:p>
                      <a:pPr marL="974090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dirty="0" sz="800" b="1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Manual</a:t>
                      </a:r>
                      <a:r>
                        <a:rPr dirty="0" sz="800" spc="60" b="1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800" b="1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de</a:t>
                      </a:r>
                      <a:r>
                        <a:rPr dirty="0" sz="800" spc="60" b="1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800" spc="-10" b="1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aplicación</a:t>
                      </a: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2032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4384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0"/>
                        </a:spcBef>
                      </a:pPr>
                      <a:endParaRPr sz="550">
                        <a:latin typeface="Times New Roman"/>
                        <a:cs typeface="Times New Roman"/>
                      </a:endParaRPr>
                    </a:p>
                    <a:p>
                      <a:pPr marL="673735">
                        <a:lnSpc>
                          <a:spcPct val="100000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2BUSMG</a:t>
                      </a:r>
                      <a:r>
                        <a:rPr dirty="0" sz="550" spc="10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10">
                          <a:latin typeface="Courier New"/>
                          <a:cs typeface="Courier New"/>
                        </a:rPr>
                        <a:t>182.840692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6350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 grid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95250">
                <a:tc>
                  <a:txBody>
                    <a:bodyPr/>
                    <a:lstStyle/>
                    <a:p>
                      <a:pPr algn="ctr" marR="327025">
                        <a:lnSpc>
                          <a:spcPts val="655"/>
                        </a:lnSpc>
                      </a:pPr>
                      <a:r>
                        <a:rPr dirty="0" sz="550" spc="-10">
                          <a:latin typeface="Courier New"/>
                          <a:cs typeface="Courier New"/>
                        </a:rPr>
                        <a:t>3BUSMG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493395">
                        <a:lnSpc>
                          <a:spcPts val="655"/>
                        </a:lnSpc>
                      </a:pPr>
                      <a:r>
                        <a:rPr dirty="0" sz="550" spc="-10">
                          <a:latin typeface="Courier New"/>
                          <a:cs typeface="Courier New"/>
                        </a:rPr>
                        <a:t>182.840692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 grid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86995">
                <a:tc>
                  <a:txBody>
                    <a:bodyPr/>
                    <a:lstStyle/>
                    <a:p>
                      <a:pPr marL="621030">
                        <a:lnSpc>
                          <a:spcPts val="590"/>
                        </a:lnSpc>
                      </a:pPr>
                      <a:r>
                        <a:rPr dirty="0" sz="550" spc="-10">
                          <a:latin typeface="Courier New"/>
                          <a:cs typeface="Courier New"/>
                        </a:rPr>
                        <a:t>/SALIDA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 grid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92075">
                <a:tc>
                  <a:txBody>
                    <a:bodyPr/>
                    <a:lstStyle/>
                    <a:p>
                      <a:pPr algn="ctr" marR="133985">
                        <a:lnSpc>
                          <a:spcPts val="620"/>
                        </a:lnSpc>
                        <a:spcBef>
                          <a:spcPts val="5"/>
                        </a:spcBef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VA</a:t>
                      </a:r>
                      <a:r>
                        <a:rPr dirty="0" sz="550" spc="4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VB</a:t>
                      </a:r>
                      <a:r>
                        <a:rPr dirty="0" sz="550" spc="4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25">
                          <a:latin typeface="Courier New"/>
                          <a:cs typeface="Courier New"/>
                        </a:rPr>
                        <a:t>VC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635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</a:tbl>
          </a:graphicData>
        </a:graphic>
      </p:graphicFrame>
      <p:sp>
        <p:nvSpPr>
          <p:cNvPr id="10" name="object 10" descr=""/>
          <p:cNvSpPr txBox="1"/>
          <p:nvPr/>
        </p:nvSpPr>
        <p:spPr>
          <a:xfrm>
            <a:off x="1227846" y="342326"/>
            <a:ext cx="251206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C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Programado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por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HK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Høidalen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en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SEfAS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-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NORUEGA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1994-</a:t>
            </a:r>
            <a:r>
              <a:rPr dirty="0" sz="550" spc="-20">
                <a:latin typeface="Courier New"/>
                <a:cs typeface="Courier New"/>
              </a:rPr>
              <a:t>2002</a:t>
            </a:r>
            <a:endParaRPr sz="550">
              <a:latin typeface="Courier New"/>
              <a:cs typeface="Courier New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227846" y="395190"/>
            <a:ext cx="6921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>
                <a:latin typeface="Courier New"/>
                <a:cs typeface="Courier New"/>
              </a:rPr>
              <a:t>C</a:t>
            </a:r>
            <a:endParaRPr sz="550">
              <a:latin typeface="Courier New"/>
              <a:cs typeface="Courier New"/>
            </a:endParaRPr>
          </a:p>
        </p:txBody>
      </p:sp>
      <p:grpSp>
        <p:nvGrpSpPr>
          <p:cNvPr id="12" name="object 12" descr=""/>
          <p:cNvGrpSpPr/>
          <p:nvPr/>
        </p:nvGrpSpPr>
        <p:grpSpPr>
          <a:xfrm>
            <a:off x="1327785" y="457899"/>
            <a:ext cx="2486660" cy="4445"/>
            <a:chOff x="1327785" y="457899"/>
            <a:chExt cx="2486660" cy="4445"/>
          </a:xfrm>
        </p:grpSpPr>
        <p:sp>
          <p:nvSpPr>
            <p:cNvPr id="13" name="object 13" descr=""/>
            <p:cNvSpPr/>
            <p:nvPr/>
          </p:nvSpPr>
          <p:spPr>
            <a:xfrm>
              <a:off x="1327785" y="460043"/>
              <a:ext cx="2137410" cy="0"/>
            </a:xfrm>
            <a:custGeom>
              <a:avLst/>
              <a:gdLst/>
              <a:ahLst/>
              <a:cxnLst/>
              <a:rect l="l" t="t" r="r" b="b"/>
              <a:pathLst>
                <a:path w="2137410" h="0">
                  <a:moveTo>
                    <a:pt x="0" y="0"/>
                  </a:moveTo>
                  <a:lnTo>
                    <a:pt x="2137352" y="0"/>
                  </a:lnTo>
                </a:path>
              </a:pathLst>
            </a:custGeom>
            <a:ln w="4288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3508757" y="460043"/>
              <a:ext cx="305435" cy="0"/>
            </a:xfrm>
            <a:custGeom>
              <a:avLst/>
              <a:gdLst/>
              <a:ahLst/>
              <a:cxnLst/>
              <a:rect l="l" t="t" r="r" b="b"/>
              <a:pathLst>
                <a:path w="305435" h="0">
                  <a:moveTo>
                    <a:pt x="0" y="0"/>
                  </a:moveTo>
                  <a:lnTo>
                    <a:pt x="305336" y="0"/>
                  </a:lnTo>
                </a:path>
              </a:pathLst>
            </a:custGeom>
            <a:ln w="4288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5" name="object 15" descr=""/>
          <p:cNvSpPr txBox="1"/>
          <p:nvPr/>
        </p:nvSpPr>
        <p:spPr>
          <a:xfrm>
            <a:off x="1227846" y="475806"/>
            <a:ext cx="1770380" cy="88455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18300"/>
              </a:lnSpc>
              <a:spcBef>
                <a:spcPts val="95"/>
              </a:spcBef>
            </a:pPr>
            <a:r>
              <a:rPr dirty="0" sz="550">
                <a:latin typeface="Courier New"/>
                <a:cs typeface="Courier New"/>
              </a:rPr>
              <a:t>C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Motor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</a:t>
            </a:r>
            <a:r>
              <a:rPr dirty="0" sz="550" spc="10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inducción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suministrado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por</a:t>
            </a:r>
            <a:r>
              <a:rPr dirty="0" sz="550" spc="100">
                <a:latin typeface="Courier New"/>
                <a:cs typeface="Courier New"/>
              </a:rPr>
              <a:t> </a:t>
            </a:r>
            <a:r>
              <a:rPr dirty="0" sz="550" spc="-25">
                <a:latin typeface="Courier New"/>
                <a:cs typeface="Courier New"/>
              </a:rPr>
              <a:t>un </a:t>
            </a:r>
            <a:r>
              <a:rPr dirty="0" sz="550">
                <a:latin typeface="Courier New"/>
                <a:cs typeface="Courier New"/>
              </a:rPr>
              <a:t>Fuente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modulada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por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ancho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pulso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 spc="-25">
                <a:latin typeface="Courier New"/>
                <a:cs typeface="Courier New"/>
              </a:rPr>
              <a:t>C.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65"/>
              </a:spcBef>
            </a:pPr>
            <a:r>
              <a:rPr dirty="0" sz="550">
                <a:latin typeface="Courier New"/>
                <a:cs typeface="Courier New"/>
              </a:rPr>
              <a:t>C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Ejemplo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prueba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 spc="-25">
                <a:latin typeface="Courier New"/>
                <a:cs typeface="Courier New"/>
              </a:rPr>
              <a:t>1.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C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dT&gt;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&lt;Tmax&gt;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&lt;Xopt&gt;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&lt;Copto&gt;</a:t>
            </a:r>
            <a:endParaRPr sz="550">
              <a:latin typeface="Courier New"/>
              <a:cs typeface="Courier New"/>
            </a:endParaRPr>
          </a:p>
          <a:p>
            <a:pPr marL="170815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1.E-5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 spc="-25">
                <a:latin typeface="Courier New"/>
                <a:cs typeface="Courier New"/>
              </a:rPr>
              <a:t>.1</a:t>
            </a:r>
            <a:endParaRPr sz="550">
              <a:latin typeface="Courier New"/>
              <a:cs typeface="Courier New"/>
            </a:endParaRPr>
          </a:p>
          <a:p>
            <a:pPr marL="276860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500</a:t>
            </a:r>
            <a:r>
              <a:rPr dirty="0" sz="550" spc="3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3</a:t>
            </a:r>
            <a:r>
              <a:rPr dirty="0" sz="550" spc="3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0</a:t>
            </a:r>
            <a:r>
              <a:rPr dirty="0" sz="550" spc="3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0</a:t>
            </a:r>
            <a:r>
              <a:rPr dirty="0" sz="550" spc="3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1</a:t>
            </a:r>
            <a:r>
              <a:rPr dirty="0" sz="550" spc="3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0</a:t>
            </a:r>
            <a:r>
              <a:rPr dirty="0" sz="550" spc="3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0</a:t>
            </a:r>
            <a:r>
              <a:rPr dirty="0" sz="550" spc="3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1</a:t>
            </a:r>
            <a:r>
              <a:rPr dirty="0" sz="550" spc="30">
                <a:latin typeface="Courier New"/>
                <a:cs typeface="Courier New"/>
              </a:rPr>
              <a:t> </a:t>
            </a:r>
            <a:r>
              <a:rPr dirty="0" sz="550" spc="-60">
                <a:latin typeface="Courier New"/>
                <a:cs typeface="Courier New"/>
              </a:rPr>
              <a:t>0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TACS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HYBRID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/</a:t>
            </a:r>
            <a:r>
              <a:rPr dirty="0" sz="550" spc="25">
                <a:latin typeface="Courier New"/>
                <a:cs typeface="Courier New"/>
              </a:rPr>
              <a:t> </a:t>
            </a:r>
            <a:r>
              <a:rPr dirty="0" sz="550" spc="-20">
                <a:latin typeface="Courier New"/>
                <a:cs typeface="Courier New"/>
              </a:rPr>
              <a:t>TACS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65"/>
              </a:spcBef>
            </a:pPr>
            <a:r>
              <a:rPr dirty="0" sz="550">
                <a:latin typeface="Courier New"/>
                <a:cs typeface="Courier New"/>
              </a:rPr>
              <a:t>98FS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=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 spc="-20">
                <a:latin typeface="Courier New"/>
                <a:cs typeface="Courier New"/>
              </a:rPr>
              <a:t>1000</a:t>
            </a:r>
            <a:endParaRPr sz="550">
              <a:latin typeface="Courier New"/>
              <a:cs typeface="Courier New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1227846" y="1328230"/>
            <a:ext cx="1557655" cy="224154"/>
          </a:xfrm>
          <a:prstGeom prst="rect">
            <a:avLst/>
          </a:prstGeom>
        </p:spPr>
        <p:txBody>
          <a:bodyPr wrap="square" lIns="0" tIns="273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15"/>
              </a:spcBef>
              <a:tabLst>
                <a:tab pos="977265" algn="l"/>
              </a:tabLst>
            </a:pPr>
            <a:r>
              <a:rPr dirty="0" sz="550" spc="-10">
                <a:latin typeface="Courier New"/>
                <a:cs typeface="Courier New"/>
              </a:rPr>
              <a:t>23PULS</a:t>
            </a:r>
            <a:r>
              <a:rPr dirty="0" sz="550">
                <a:latin typeface="Courier New"/>
                <a:cs typeface="Courier New"/>
              </a:rPr>
              <a:t>	2.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.001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.0005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98AMPL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=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4.0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*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 spc="-25">
                <a:latin typeface="Courier New"/>
                <a:cs typeface="Courier New"/>
              </a:rPr>
              <a:t>FS</a:t>
            </a:r>
            <a:endParaRPr sz="550">
              <a:latin typeface="Courier New"/>
              <a:cs typeface="Courier New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4597890" y="1340124"/>
            <a:ext cx="33083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10">
                <a:latin typeface="Courier New"/>
                <a:cs typeface="Courier New"/>
              </a:rPr>
              <a:t>.000252</a:t>
            </a:r>
            <a:endParaRPr sz="550">
              <a:latin typeface="Courier New"/>
              <a:cs typeface="Courier New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1227846" y="1526468"/>
            <a:ext cx="1290955" cy="210820"/>
          </a:xfrm>
          <a:prstGeom prst="rect">
            <a:avLst/>
          </a:prstGeom>
        </p:spPr>
        <p:txBody>
          <a:bodyPr wrap="square" lIns="0" tIns="2032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60"/>
              </a:spcBef>
            </a:pPr>
            <a:r>
              <a:rPr dirty="0" sz="550">
                <a:latin typeface="Courier New"/>
                <a:cs typeface="Courier New"/>
              </a:rPr>
              <a:t>98SQPUL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=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AMPL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*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(UNITY-</a:t>
            </a:r>
            <a:r>
              <a:rPr dirty="0" sz="550" spc="-10">
                <a:latin typeface="Courier New"/>
                <a:cs typeface="Courier New"/>
              </a:rPr>
              <a:t>PULS)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98VDELTA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=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SQPUL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*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DELTAT</a:t>
            </a:r>
            <a:endParaRPr sz="550">
              <a:latin typeface="Courier New"/>
              <a:cs typeface="Courier New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2192604" y="1716775"/>
            <a:ext cx="37465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+</a:t>
            </a:r>
            <a:r>
              <a:rPr dirty="0" sz="550" spc="25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VDELTA</a:t>
            </a:r>
            <a:endParaRPr sz="550">
              <a:latin typeface="Courier New"/>
              <a:cs typeface="Courier New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1227846" y="1704880"/>
            <a:ext cx="418465" cy="408940"/>
          </a:xfrm>
          <a:prstGeom prst="rect">
            <a:avLst/>
          </a:prstGeom>
        </p:spPr>
        <p:txBody>
          <a:bodyPr wrap="square" lIns="0" tIns="273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15"/>
              </a:spcBef>
            </a:pPr>
            <a:r>
              <a:rPr dirty="0" sz="550">
                <a:latin typeface="Courier New"/>
                <a:cs typeface="Courier New"/>
              </a:rPr>
              <a:t>98VTRI</a:t>
            </a:r>
            <a:r>
              <a:rPr dirty="0" sz="550" spc="105">
                <a:latin typeface="Courier New"/>
                <a:cs typeface="Courier New"/>
              </a:rPr>
              <a:t> </a:t>
            </a:r>
            <a:r>
              <a:rPr dirty="0" sz="550" spc="-25">
                <a:latin typeface="Courier New"/>
                <a:cs typeface="Courier New"/>
              </a:rPr>
              <a:t>65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10">
                <a:latin typeface="Courier New"/>
                <a:cs typeface="Courier New"/>
              </a:rPr>
              <a:t>14VCONTC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550" spc="-10">
                <a:latin typeface="Courier New"/>
                <a:cs typeface="Courier New"/>
              </a:rPr>
              <a:t>14VCONTB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65"/>
              </a:spcBef>
            </a:pPr>
            <a:r>
              <a:rPr dirty="0" sz="550" spc="-10">
                <a:latin typeface="Courier New"/>
                <a:cs typeface="Courier New"/>
              </a:rPr>
              <a:t>14VCONTA</a:t>
            </a:r>
            <a:endParaRPr sz="550">
              <a:latin typeface="Courier New"/>
              <a:cs typeface="Courier New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2139740" y="1810609"/>
            <a:ext cx="592455" cy="303530"/>
          </a:xfrm>
          <a:prstGeom prst="rect">
            <a:avLst/>
          </a:prstGeom>
        </p:spPr>
        <p:txBody>
          <a:bodyPr wrap="square" lIns="0" tIns="2032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60"/>
              </a:spcBef>
            </a:pPr>
            <a:r>
              <a:rPr dirty="0" sz="550">
                <a:latin typeface="Courier New"/>
                <a:cs typeface="Courier New"/>
              </a:rPr>
              <a:t>.95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60.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-</a:t>
            </a:r>
            <a:r>
              <a:rPr dirty="0" sz="550" spc="-25">
                <a:latin typeface="Courier New"/>
                <a:cs typeface="Courier New"/>
              </a:rPr>
              <a:t>90.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.95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60.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-</a:t>
            </a:r>
            <a:r>
              <a:rPr dirty="0" sz="550" spc="-20">
                <a:latin typeface="Courier New"/>
                <a:cs typeface="Courier New"/>
              </a:rPr>
              <a:t>210.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.95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60.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 spc="-25">
                <a:latin typeface="Courier New"/>
                <a:cs typeface="Courier New"/>
              </a:rPr>
              <a:t>30.</a:t>
            </a:r>
            <a:endParaRPr sz="550">
              <a:latin typeface="Courier New"/>
              <a:cs typeface="Courier New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1227846" y="2094750"/>
            <a:ext cx="1508760" cy="686435"/>
          </a:xfrm>
          <a:prstGeom prst="rect">
            <a:avLst/>
          </a:prstGeom>
        </p:spPr>
        <p:txBody>
          <a:bodyPr wrap="square" lIns="0" tIns="2032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60"/>
              </a:spcBef>
            </a:pPr>
            <a:r>
              <a:rPr dirty="0" sz="550">
                <a:latin typeface="Courier New"/>
                <a:cs typeface="Courier New"/>
              </a:rPr>
              <a:t>98VB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=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(2.0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*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SIGB-1.0)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*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VD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/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 spc="-25">
                <a:latin typeface="Courier New"/>
                <a:cs typeface="Courier New"/>
              </a:rPr>
              <a:t>2.0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98VC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=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(2.0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*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SIGC-1.0)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*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VD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/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 spc="-25">
                <a:latin typeface="Courier New"/>
                <a:cs typeface="Courier New"/>
              </a:rPr>
              <a:t>2.0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98SIGC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=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VCONTC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.GT.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 spc="-20">
                <a:latin typeface="Courier New"/>
                <a:cs typeface="Courier New"/>
              </a:rPr>
              <a:t>VTRI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98VA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=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(2.0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*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SIGA-1.0)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*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VD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/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 spc="-25">
                <a:latin typeface="Courier New"/>
                <a:cs typeface="Courier New"/>
              </a:rPr>
              <a:t>2.0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98SIGB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=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VCONTB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.GT.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 spc="-20">
                <a:latin typeface="Courier New"/>
                <a:cs typeface="Courier New"/>
              </a:rPr>
              <a:t>VTRI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65"/>
              </a:spcBef>
            </a:pPr>
            <a:r>
              <a:rPr dirty="0" sz="550">
                <a:latin typeface="Courier New"/>
                <a:cs typeface="Courier New"/>
              </a:rPr>
              <a:t>98SIGA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=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VCONTA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.GT.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 spc="-20">
                <a:latin typeface="Courier New"/>
                <a:cs typeface="Courier New"/>
              </a:rPr>
              <a:t>VTRI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98VD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=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791.2</a:t>
            </a:r>
            <a:endParaRPr sz="550">
              <a:latin typeface="Courier New"/>
              <a:cs typeface="Courier New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1227846" y="2755543"/>
            <a:ext cx="3515360" cy="494665"/>
          </a:xfrm>
          <a:prstGeom prst="rect">
            <a:avLst/>
          </a:prstGeom>
        </p:spPr>
        <p:txBody>
          <a:bodyPr wrap="square" lIns="0" tIns="2032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60"/>
              </a:spcBef>
              <a:tabLst>
                <a:tab pos="494665" algn="l"/>
                <a:tab pos="1029969" algn="l"/>
                <a:tab pos="1565275" algn="l"/>
                <a:tab pos="2100580" algn="l"/>
                <a:tab pos="2635885" algn="l"/>
                <a:tab pos="3171190" algn="l"/>
              </a:tabLst>
            </a:pPr>
            <a:r>
              <a:rPr dirty="0" sz="550" spc="-50">
                <a:latin typeface="Courier New"/>
                <a:cs typeface="Courier New"/>
              </a:rPr>
              <a:t>C</a:t>
            </a:r>
            <a:r>
              <a:rPr dirty="0" sz="550">
                <a:latin typeface="Courier New"/>
                <a:cs typeface="Courier New"/>
              </a:rPr>
              <a:t>	</a:t>
            </a:r>
            <a:r>
              <a:rPr dirty="0" sz="550" spc="-50">
                <a:latin typeface="Courier New"/>
                <a:cs typeface="Courier New"/>
              </a:rPr>
              <a:t>1</a:t>
            </a:r>
            <a:r>
              <a:rPr dirty="0" sz="550">
                <a:latin typeface="Courier New"/>
                <a:cs typeface="Courier New"/>
              </a:rPr>
              <a:t>	</a:t>
            </a:r>
            <a:r>
              <a:rPr dirty="0" sz="550" spc="-50">
                <a:latin typeface="Courier New"/>
                <a:cs typeface="Courier New"/>
              </a:rPr>
              <a:t>2</a:t>
            </a:r>
            <a:r>
              <a:rPr dirty="0" sz="550">
                <a:latin typeface="Courier New"/>
                <a:cs typeface="Courier New"/>
              </a:rPr>
              <a:t>	</a:t>
            </a:r>
            <a:r>
              <a:rPr dirty="0" sz="550" spc="-50">
                <a:latin typeface="Courier New"/>
                <a:cs typeface="Courier New"/>
              </a:rPr>
              <a:t>3</a:t>
            </a:r>
            <a:r>
              <a:rPr dirty="0" sz="550">
                <a:latin typeface="Courier New"/>
                <a:cs typeface="Courier New"/>
              </a:rPr>
              <a:t>	4</a:t>
            </a:r>
            <a:r>
              <a:rPr dirty="0" sz="550" spc="25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4</a:t>
            </a:r>
            <a:r>
              <a:rPr dirty="0" sz="550">
                <a:latin typeface="Courier New"/>
                <a:cs typeface="Courier New"/>
              </a:rPr>
              <a:t>	5</a:t>
            </a:r>
            <a:r>
              <a:rPr dirty="0" sz="550" spc="25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5</a:t>
            </a:r>
            <a:r>
              <a:rPr dirty="0" sz="550">
                <a:latin typeface="Courier New"/>
                <a:cs typeface="Courier New"/>
              </a:rPr>
              <a:t>	6</a:t>
            </a:r>
            <a:r>
              <a:rPr dirty="0" sz="550" spc="25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6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C</a:t>
            </a:r>
            <a:r>
              <a:rPr dirty="0" sz="550" spc="325">
                <a:latin typeface="Courier New"/>
                <a:cs typeface="Courier New"/>
              </a:rPr>
              <a:t>   </a:t>
            </a:r>
            <a:r>
              <a:rPr dirty="0" sz="550" spc="-10">
                <a:latin typeface="Courier New"/>
                <a:cs typeface="Courier New"/>
              </a:rPr>
              <a:t>345678901234567890123456789012345678901234567890123456789012345678901234567890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550" spc="-10">
                <a:latin typeface="Courier New"/>
                <a:cs typeface="Courier New"/>
              </a:rPr>
              <a:t>/RAMA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C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&lt;n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1&gt;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&lt;n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2&gt;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&lt;ref1&gt;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&lt;ref2&gt;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&lt;R&gt;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&lt;L&gt;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 spc="-25">
                <a:latin typeface="Courier New"/>
                <a:cs typeface="Courier New"/>
              </a:rPr>
              <a:t>&lt;C&gt;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C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&lt;n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1&gt;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&lt;n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2&gt;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&lt;ref1&gt;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&lt;ref2&gt;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&lt;R&gt;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&lt;A&gt;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&lt;B&gt;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&lt;Leng&gt;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&lt;&gt;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&lt;&gt;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0</a:t>
            </a:r>
            <a:endParaRPr sz="550">
              <a:latin typeface="Courier New"/>
              <a:cs typeface="Courier New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4921679" y="2760828"/>
            <a:ext cx="15684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7</a:t>
            </a:r>
            <a:r>
              <a:rPr dirty="0" sz="550" spc="25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7</a:t>
            </a:r>
            <a:endParaRPr sz="550">
              <a:latin typeface="Courier New"/>
              <a:cs typeface="Courier New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5456921" y="2760828"/>
            <a:ext cx="6921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>
                <a:latin typeface="Courier New"/>
                <a:cs typeface="Courier New"/>
              </a:rPr>
              <a:t>8</a:t>
            </a:r>
            <a:endParaRPr sz="550">
              <a:latin typeface="Courier New"/>
              <a:cs typeface="Courier New"/>
            </a:endParaRPr>
          </a:p>
        </p:txBody>
      </p:sp>
      <p:graphicFrame>
        <p:nvGraphicFramePr>
          <p:cNvPr id="26" name="object 26" descr=""/>
          <p:cNvGraphicFramePr>
            <a:graphicFrameLocks noGrp="1"/>
          </p:cNvGraphicFramePr>
          <p:nvPr/>
        </p:nvGraphicFramePr>
        <p:xfrm>
          <a:off x="1326244" y="3254865"/>
          <a:ext cx="4370705" cy="92963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61390"/>
                <a:gridCol w="859790"/>
                <a:gridCol w="1363980"/>
                <a:gridCol w="1107439"/>
              </a:tblGrid>
              <a:tr h="90170">
                <a:tc>
                  <a:txBody>
                    <a:bodyPr/>
                    <a:lstStyle/>
                    <a:p>
                      <a:pPr algn="ctr" marR="91440">
                        <a:lnSpc>
                          <a:spcPts val="585"/>
                        </a:lnSpc>
                      </a:pPr>
                      <a:r>
                        <a:rPr dirty="0" sz="550" spc="-20">
                          <a:latin typeface="Courier New"/>
                          <a:cs typeface="Courier New"/>
                        </a:rPr>
                        <a:t>NEUT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225425">
                        <a:lnSpc>
                          <a:spcPts val="585"/>
                        </a:lnSpc>
                      </a:pPr>
                      <a:r>
                        <a:rPr dirty="0" sz="550" spc="-20">
                          <a:latin typeface="Courier New"/>
                          <a:cs typeface="Courier New"/>
                        </a:rPr>
                        <a:t>1.E6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99060">
                        <a:lnSpc>
                          <a:spcPts val="585"/>
                        </a:lnSpc>
                      </a:pPr>
                      <a:r>
                        <a:rPr dirty="0" sz="550" spc="-50">
                          <a:latin typeface="Courier New"/>
                          <a:cs typeface="Courier New"/>
                        </a:rPr>
                        <a:t>2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</a:tr>
              <a:tr h="95250">
                <a:tc>
                  <a:txBody>
                    <a:bodyPr/>
                    <a:lstStyle/>
                    <a:p>
                      <a:pPr algn="ctr" marR="48260">
                        <a:lnSpc>
                          <a:spcPts val="655"/>
                        </a:lnSpc>
                      </a:pPr>
                      <a:r>
                        <a:rPr dirty="0" sz="550" spc="-10">
                          <a:latin typeface="Courier New"/>
                          <a:cs typeface="Courier New"/>
                        </a:rPr>
                        <a:t>BUSMG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234315">
                        <a:lnSpc>
                          <a:spcPts val="655"/>
                        </a:lnSpc>
                      </a:pPr>
                      <a:r>
                        <a:rPr dirty="0" sz="550" spc="-10">
                          <a:latin typeface="Courier New"/>
                          <a:cs typeface="Courier New"/>
                        </a:rPr>
                        <a:t>13,33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99060">
                        <a:lnSpc>
                          <a:spcPts val="655"/>
                        </a:lnSpc>
                      </a:pPr>
                      <a:r>
                        <a:rPr dirty="0" sz="550" spc="-50">
                          <a:latin typeface="Courier New"/>
                          <a:cs typeface="Courier New"/>
                        </a:rPr>
                        <a:t>1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</a:tr>
              <a:tr h="92075">
                <a:tc>
                  <a:txBody>
                    <a:bodyPr/>
                    <a:lstStyle/>
                    <a:p>
                      <a:pPr marL="19685">
                        <a:lnSpc>
                          <a:spcPts val="625"/>
                        </a:lnSpc>
                      </a:pPr>
                      <a:r>
                        <a:rPr dirty="0" sz="550" spc="-10">
                          <a:latin typeface="Courier New"/>
                          <a:cs typeface="Courier New"/>
                        </a:rPr>
                        <a:t>BUSMG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233045">
                        <a:lnSpc>
                          <a:spcPts val="625"/>
                        </a:lnSpc>
                      </a:pPr>
                      <a:r>
                        <a:rPr dirty="0" sz="550" spc="-20">
                          <a:latin typeface="Courier New"/>
                          <a:cs typeface="Courier New"/>
                        </a:rPr>
                        <a:t>5.E6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99060">
                        <a:lnSpc>
                          <a:spcPts val="625"/>
                        </a:lnSpc>
                      </a:pPr>
                      <a:r>
                        <a:rPr dirty="0" sz="550" spc="-50">
                          <a:latin typeface="Courier New"/>
                          <a:cs typeface="Courier New"/>
                        </a:rPr>
                        <a:t>3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</a:tr>
              <a:tr h="95250">
                <a:tc>
                  <a:txBody>
                    <a:bodyPr/>
                    <a:lstStyle/>
                    <a:p>
                      <a:pPr marL="19685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BUSMG</a:t>
                      </a:r>
                      <a:r>
                        <a:rPr dirty="0" sz="550" spc="9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10">
                          <a:latin typeface="Courier New"/>
                          <a:cs typeface="Courier New"/>
                        </a:rPr>
                        <a:t>BUSMS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234315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1.E-</a:t>
                      </a:r>
                      <a:r>
                        <a:rPr dirty="0" sz="550" spc="-50">
                          <a:latin typeface="Courier New"/>
                          <a:cs typeface="Courier New"/>
                        </a:rPr>
                        <a:t>6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99060">
                        <a:lnSpc>
                          <a:spcPts val="625"/>
                        </a:lnSpc>
                      </a:pPr>
                      <a:r>
                        <a:rPr dirty="0" sz="550" spc="-50">
                          <a:latin typeface="Courier New"/>
                          <a:cs typeface="Courier New"/>
                        </a:rPr>
                        <a:t>1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</a:tr>
              <a:tr h="95250">
                <a:tc>
                  <a:txBody>
                    <a:bodyPr/>
                    <a:lstStyle/>
                    <a:p>
                      <a:pPr marL="19685">
                        <a:lnSpc>
                          <a:spcPts val="65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BUSA</a:t>
                      </a:r>
                      <a:r>
                        <a:rPr dirty="0" sz="550" spc="7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25">
                          <a:latin typeface="Courier New"/>
                          <a:cs typeface="Courier New"/>
                        </a:rPr>
                        <a:t>VA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225425">
                        <a:lnSpc>
                          <a:spcPts val="655"/>
                        </a:lnSpc>
                      </a:pPr>
                      <a:r>
                        <a:rPr dirty="0" sz="550" spc="-20">
                          <a:latin typeface="Courier New"/>
                          <a:cs typeface="Courier New"/>
                        </a:rPr>
                        <a:t>.001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99060">
                        <a:lnSpc>
                          <a:spcPts val="655"/>
                        </a:lnSpc>
                      </a:pPr>
                      <a:r>
                        <a:rPr dirty="0" sz="550" spc="-50">
                          <a:latin typeface="Courier New"/>
                          <a:cs typeface="Courier New"/>
                        </a:rPr>
                        <a:t>1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</a:tr>
              <a:tr h="92075">
                <a:tc>
                  <a:txBody>
                    <a:bodyPr/>
                    <a:lstStyle/>
                    <a:p>
                      <a:pPr marL="19685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BUSB</a:t>
                      </a:r>
                      <a:r>
                        <a:rPr dirty="0" sz="550" spc="7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25">
                          <a:latin typeface="Courier New"/>
                          <a:cs typeface="Courier New"/>
                        </a:rPr>
                        <a:t>VB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225425">
                        <a:lnSpc>
                          <a:spcPts val="625"/>
                        </a:lnSpc>
                      </a:pPr>
                      <a:r>
                        <a:rPr dirty="0" sz="550" spc="-20">
                          <a:latin typeface="Courier New"/>
                          <a:cs typeface="Courier New"/>
                        </a:rPr>
                        <a:t>.001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99060">
                        <a:lnSpc>
                          <a:spcPts val="625"/>
                        </a:lnSpc>
                      </a:pPr>
                      <a:r>
                        <a:rPr dirty="0" sz="550" spc="-50">
                          <a:latin typeface="Courier New"/>
                          <a:cs typeface="Courier New"/>
                        </a:rPr>
                        <a:t>1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</a:tr>
              <a:tr h="95250">
                <a:tc>
                  <a:txBody>
                    <a:bodyPr/>
                    <a:lstStyle/>
                    <a:p>
                      <a:pPr marL="19685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BUSC</a:t>
                      </a:r>
                      <a:r>
                        <a:rPr dirty="0" sz="550" spc="7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25">
                          <a:latin typeface="Courier New"/>
                          <a:cs typeface="Courier New"/>
                        </a:rPr>
                        <a:t>VC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225425">
                        <a:lnSpc>
                          <a:spcPts val="625"/>
                        </a:lnSpc>
                      </a:pPr>
                      <a:r>
                        <a:rPr dirty="0" sz="550" spc="-20">
                          <a:latin typeface="Courier New"/>
                          <a:cs typeface="Courier New"/>
                        </a:rPr>
                        <a:t>.001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99060">
                        <a:lnSpc>
                          <a:spcPts val="625"/>
                        </a:lnSpc>
                      </a:pPr>
                      <a:r>
                        <a:rPr dirty="0" sz="550" spc="-50">
                          <a:latin typeface="Courier New"/>
                          <a:cs typeface="Courier New"/>
                        </a:rPr>
                        <a:t>1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</a:tr>
              <a:tr h="95250">
                <a:tc>
                  <a:txBody>
                    <a:bodyPr/>
                    <a:lstStyle/>
                    <a:p>
                      <a:pPr marL="19685">
                        <a:lnSpc>
                          <a:spcPts val="65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BUSA</a:t>
                      </a:r>
                      <a:r>
                        <a:rPr dirty="0" sz="550" spc="7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20">
                          <a:latin typeface="Courier New"/>
                          <a:cs typeface="Courier New"/>
                        </a:rPr>
                        <a:t>NEUT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225425">
                        <a:lnSpc>
                          <a:spcPts val="655"/>
                        </a:lnSpc>
                      </a:pPr>
                      <a:r>
                        <a:rPr dirty="0" sz="550" spc="-20">
                          <a:latin typeface="Courier New"/>
                          <a:cs typeface="Courier New"/>
                        </a:rPr>
                        <a:t>1.E4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12065">
                        <a:lnSpc>
                          <a:spcPts val="65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0</a:t>
                      </a:r>
                      <a:r>
                        <a:rPr dirty="0" sz="550" spc="2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50">
                          <a:latin typeface="Courier New"/>
                          <a:cs typeface="Courier New"/>
                        </a:rPr>
                        <a:t>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</a:tr>
              <a:tr h="92075">
                <a:tc>
                  <a:txBody>
                    <a:bodyPr/>
                    <a:lstStyle/>
                    <a:p>
                      <a:pPr marL="19685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BUSB</a:t>
                      </a:r>
                      <a:r>
                        <a:rPr dirty="0" sz="550" spc="7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20">
                          <a:latin typeface="Courier New"/>
                          <a:cs typeface="Courier New"/>
                        </a:rPr>
                        <a:t>NEUT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225425">
                        <a:lnSpc>
                          <a:spcPts val="625"/>
                        </a:lnSpc>
                      </a:pPr>
                      <a:r>
                        <a:rPr dirty="0" sz="550" spc="-20">
                          <a:latin typeface="Courier New"/>
                          <a:cs typeface="Courier New"/>
                        </a:rPr>
                        <a:t>1.E4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12065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0</a:t>
                      </a:r>
                      <a:r>
                        <a:rPr dirty="0" sz="550" spc="2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50">
                          <a:latin typeface="Courier New"/>
                          <a:cs typeface="Courier New"/>
                        </a:rPr>
                        <a:t>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</a:tr>
              <a:tr h="86995">
                <a:tc>
                  <a:txBody>
                    <a:bodyPr/>
                    <a:lstStyle/>
                    <a:p>
                      <a:pPr marL="19685">
                        <a:lnSpc>
                          <a:spcPts val="590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BUSC</a:t>
                      </a:r>
                      <a:r>
                        <a:rPr dirty="0" sz="550" spc="7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20">
                          <a:latin typeface="Courier New"/>
                          <a:cs typeface="Courier New"/>
                        </a:rPr>
                        <a:t>NEUT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225425">
                        <a:lnSpc>
                          <a:spcPts val="590"/>
                        </a:lnSpc>
                      </a:pPr>
                      <a:r>
                        <a:rPr dirty="0" sz="550" spc="-20">
                          <a:latin typeface="Courier New"/>
                          <a:cs typeface="Courier New"/>
                        </a:rPr>
                        <a:t>1.E4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12065">
                        <a:lnSpc>
                          <a:spcPts val="590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0</a:t>
                      </a:r>
                      <a:r>
                        <a:rPr dirty="0" sz="550" spc="2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50">
                          <a:latin typeface="Courier New"/>
                          <a:cs typeface="Courier New"/>
                        </a:rPr>
                        <a:t>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</a:tr>
            </a:tbl>
          </a:graphicData>
        </a:graphic>
      </p:graphicFrame>
      <p:sp>
        <p:nvSpPr>
          <p:cNvPr id="27" name="object 27" descr=""/>
          <p:cNvSpPr txBox="1"/>
          <p:nvPr/>
        </p:nvSpPr>
        <p:spPr>
          <a:xfrm>
            <a:off x="1227846" y="4176247"/>
            <a:ext cx="2948305" cy="1347470"/>
          </a:xfrm>
          <a:prstGeom prst="rect">
            <a:avLst/>
          </a:prstGeom>
        </p:spPr>
        <p:txBody>
          <a:bodyPr wrap="square" lIns="0" tIns="2032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60"/>
              </a:spcBef>
            </a:pPr>
            <a:r>
              <a:rPr dirty="0" sz="550" spc="-10">
                <a:latin typeface="Courier New"/>
                <a:cs typeface="Courier New"/>
              </a:rPr>
              <a:t>/CAMBIAR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C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&lt;n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1&gt;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&lt;n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2&gt;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&lt;Tclose&gt;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&lt;Superior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/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Tde&gt;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&lt;Ie&gt;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&lt;Vf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/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CLOP&gt;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&lt;tipo&gt;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550" spc="-10">
                <a:latin typeface="Courier New"/>
                <a:cs typeface="Courier New"/>
              </a:rPr>
              <a:t>/FUENTE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C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&lt;n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1&gt;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&lt;&gt;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&lt;Ampl.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&gt;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&lt;Freq.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&gt;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&lt;Fase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/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T0&gt;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&lt;A1&gt;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&lt;T1&gt;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&lt;TSTART&gt;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&lt;TSTOP&gt;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14BUSMS</a:t>
            </a:r>
            <a:r>
              <a:rPr dirty="0" sz="550" spc="1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-1-374.03889</a:t>
            </a:r>
            <a:r>
              <a:rPr dirty="0" sz="550" spc="1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1.E-</a:t>
            </a:r>
            <a:r>
              <a:rPr dirty="0" sz="550" spc="-50">
                <a:latin typeface="Courier New"/>
                <a:cs typeface="Courier New"/>
              </a:rPr>
              <a:t>5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65"/>
              </a:spcBef>
            </a:pPr>
            <a:r>
              <a:rPr dirty="0" sz="550">
                <a:latin typeface="Courier New"/>
                <a:cs typeface="Courier New"/>
              </a:rPr>
              <a:t>60VC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0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60VB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0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60VA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0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C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Luego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viene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Universal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Machines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65"/>
              </a:spcBef>
            </a:pPr>
            <a:r>
              <a:rPr dirty="0" sz="550">
                <a:latin typeface="Courier New"/>
                <a:cs typeface="Courier New"/>
              </a:rPr>
              <a:t>19</a:t>
            </a:r>
            <a:r>
              <a:rPr dirty="0" sz="550" spc="40">
                <a:latin typeface="Courier New"/>
                <a:cs typeface="Courier New"/>
              </a:rPr>
              <a:t> </a:t>
            </a:r>
            <a:r>
              <a:rPr dirty="0" sz="550" spc="-25">
                <a:latin typeface="Courier New"/>
                <a:cs typeface="Courier New"/>
              </a:rPr>
              <a:t>UM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25"/>
              </a:spcBef>
              <a:tabLst>
                <a:tab pos="758825" algn="l"/>
              </a:tabLst>
            </a:pPr>
            <a:r>
              <a:rPr dirty="0" sz="550" spc="-25">
                <a:latin typeface="Courier New"/>
                <a:cs typeface="Courier New"/>
              </a:rPr>
              <a:t>00</a:t>
            </a:r>
            <a:r>
              <a:rPr dirty="0" sz="550">
                <a:latin typeface="Courier New"/>
                <a:cs typeface="Courier New"/>
              </a:rPr>
              <a:t>	0</a:t>
            </a:r>
            <a:r>
              <a:rPr dirty="0" sz="550" spc="25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0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65"/>
              </a:spcBef>
            </a:pPr>
            <a:r>
              <a:rPr dirty="0" sz="550">
                <a:latin typeface="Courier New"/>
                <a:cs typeface="Courier New"/>
              </a:rPr>
              <a:t>EN</a:t>
            </a:r>
            <a:r>
              <a:rPr dirty="0" sz="550" spc="11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BLANCO</a:t>
            </a:r>
            <a:r>
              <a:rPr dirty="0" sz="550" spc="11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especificación</a:t>
            </a:r>
            <a:r>
              <a:rPr dirty="0" sz="550" spc="11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general</a:t>
            </a:r>
            <a:r>
              <a:rPr dirty="0" sz="550" spc="11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</a:t>
            </a:r>
            <a:r>
              <a:rPr dirty="0" sz="550" spc="110">
                <a:latin typeface="Courier New"/>
                <a:cs typeface="Courier New"/>
              </a:rPr>
              <a:t> </a:t>
            </a:r>
            <a:r>
              <a:rPr dirty="0" sz="550" spc="-25">
                <a:latin typeface="Courier New"/>
                <a:cs typeface="Courier New"/>
              </a:rPr>
              <a:t>UM</a:t>
            </a:r>
            <a:endParaRPr sz="550">
              <a:latin typeface="Courier New"/>
              <a:cs typeface="Courier New"/>
            </a:endParaRPr>
          </a:p>
          <a:p>
            <a:pPr marL="65405">
              <a:lnSpc>
                <a:spcPct val="100000"/>
              </a:lnSpc>
              <a:spcBef>
                <a:spcPts val="70"/>
              </a:spcBef>
              <a:tabLst>
                <a:tab pos="1188720" algn="l"/>
              </a:tabLst>
            </a:pPr>
            <a:r>
              <a:rPr dirty="0" sz="550">
                <a:latin typeface="Courier New"/>
                <a:cs typeface="Courier New"/>
              </a:rPr>
              <a:t>3</a:t>
            </a:r>
            <a:r>
              <a:rPr dirty="0" sz="550" spc="2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1</a:t>
            </a:r>
            <a:r>
              <a:rPr dirty="0" sz="550" spc="25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1331BUSMG</a:t>
            </a:r>
            <a:r>
              <a:rPr dirty="0" sz="550">
                <a:latin typeface="Courier New"/>
                <a:cs typeface="Courier New"/>
              </a:rPr>
              <a:t>	</a:t>
            </a:r>
            <a:r>
              <a:rPr dirty="0" sz="550" spc="-50">
                <a:latin typeface="Courier New"/>
                <a:cs typeface="Courier New"/>
              </a:rPr>
              <a:t>2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C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inductancias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magnetización</a:t>
            </a:r>
            <a:endParaRPr sz="550">
              <a:latin typeface="Courier New"/>
              <a:cs typeface="Courier New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4439300" y="5311489"/>
            <a:ext cx="24384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10">
                <a:latin typeface="Courier New"/>
                <a:cs typeface="Courier New"/>
              </a:rPr>
              <a:t>.1885</a:t>
            </a:r>
            <a:endParaRPr sz="550">
              <a:latin typeface="Courier New"/>
              <a:cs typeface="Courier New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5291723" y="5311489"/>
            <a:ext cx="11303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25">
                <a:latin typeface="Courier New"/>
                <a:cs typeface="Courier New"/>
              </a:rPr>
              <a:t>60</a:t>
            </a:r>
            <a:endParaRPr sz="550">
              <a:latin typeface="Courier New"/>
              <a:cs typeface="Courier New"/>
            </a:endParaRPr>
          </a:p>
        </p:txBody>
      </p:sp>
      <p:grpSp>
        <p:nvGrpSpPr>
          <p:cNvPr id="30" name="object 30" descr=""/>
          <p:cNvGrpSpPr/>
          <p:nvPr/>
        </p:nvGrpSpPr>
        <p:grpSpPr>
          <a:xfrm>
            <a:off x="368299" y="7379235"/>
            <a:ext cx="594995" cy="13335"/>
            <a:chOff x="368299" y="7379235"/>
            <a:chExt cx="594995" cy="13335"/>
          </a:xfrm>
        </p:grpSpPr>
        <p:sp>
          <p:nvSpPr>
            <p:cNvPr id="31" name="object 31" descr=""/>
            <p:cNvSpPr/>
            <p:nvPr/>
          </p:nvSpPr>
          <p:spPr>
            <a:xfrm>
              <a:off x="368299" y="7379235"/>
              <a:ext cx="594995" cy="6985"/>
            </a:xfrm>
            <a:custGeom>
              <a:avLst/>
              <a:gdLst/>
              <a:ahLst/>
              <a:cxnLst/>
              <a:rect l="l" t="t" r="r" b="b"/>
              <a:pathLst>
                <a:path w="594994" h="6984">
                  <a:moveTo>
                    <a:pt x="594713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594713" y="0"/>
                  </a:lnTo>
                  <a:lnTo>
                    <a:pt x="594713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 descr=""/>
            <p:cNvSpPr/>
            <p:nvPr/>
          </p:nvSpPr>
          <p:spPr>
            <a:xfrm>
              <a:off x="368287" y="7379232"/>
              <a:ext cx="594995" cy="13335"/>
            </a:xfrm>
            <a:custGeom>
              <a:avLst/>
              <a:gdLst/>
              <a:ahLst/>
              <a:cxnLst/>
              <a:rect l="l" t="t" r="r" b="b"/>
              <a:pathLst>
                <a:path w="594994" h="13334">
                  <a:moveTo>
                    <a:pt x="594715" y="0"/>
                  </a:moveTo>
                  <a:lnTo>
                    <a:pt x="588111" y="6616"/>
                  </a:lnTo>
                  <a:lnTo>
                    <a:pt x="0" y="6616"/>
                  </a:lnTo>
                  <a:lnTo>
                    <a:pt x="0" y="13220"/>
                  </a:lnTo>
                  <a:lnTo>
                    <a:pt x="588111" y="13220"/>
                  </a:lnTo>
                  <a:lnTo>
                    <a:pt x="594715" y="13220"/>
                  </a:lnTo>
                  <a:lnTo>
                    <a:pt x="594715" y="6616"/>
                  </a:lnTo>
                  <a:lnTo>
                    <a:pt x="594715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 descr=""/>
            <p:cNvSpPr/>
            <p:nvPr/>
          </p:nvSpPr>
          <p:spPr>
            <a:xfrm>
              <a:off x="368299" y="7379235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4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4" name="object 34" descr=""/>
          <p:cNvSpPr txBox="1"/>
          <p:nvPr/>
        </p:nvSpPr>
        <p:spPr>
          <a:xfrm>
            <a:off x="976745" y="8411929"/>
            <a:ext cx="1247140" cy="87121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72770">
              <a:lnSpc>
                <a:spcPct val="110400"/>
              </a:lnSpc>
              <a:spcBef>
                <a:spcPts val="95"/>
              </a:spcBef>
            </a:pPr>
            <a:r>
              <a:rPr dirty="0" sz="550">
                <a:latin typeface="Courier New"/>
                <a:cs typeface="Courier New"/>
              </a:rPr>
              <a:t>TACOS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EN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BLANCO </a:t>
            </a:r>
            <a:r>
              <a:rPr dirty="0" sz="550">
                <a:latin typeface="Courier New"/>
                <a:cs typeface="Courier New"/>
              </a:rPr>
              <a:t>RAMA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EN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BLANCO</a:t>
            </a:r>
            <a:endParaRPr sz="550">
              <a:latin typeface="Courier New"/>
              <a:cs typeface="Courier New"/>
            </a:endParaRPr>
          </a:p>
          <a:p>
            <a:pPr marL="12700" marR="309880">
              <a:lnSpc>
                <a:spcPct val="110400"/>
              </a:lnSpc>
            </a:pPr>
            <a:r>
              <a:rPr dirty="0" sz="550">
                <a:latin typeface="Courier New"/>
                <a:cs typeface="Courier New"/>
              </a:rPr>
              <a:t>INTERRUPTOR</a:t>
            </a:r>
            <a:r>
              <a:rPr dirty="0" sz="550" spc="114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EN</a:t>
            </a:r>
            <a:r>
              <a:rPr dirty="0" sz="550" spc="114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BLANCO </a:t>
            </a:r>
            <a:r>
              <a:rPr dirty="0" sz="550">
                <a:latin typeface="Courier New"/>
                <a:cs typeface="Courier New"/>
              </a:rPr>
              <a:t>FUENTE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EN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BLANCO</a:t>
            </a:r>
            <a:endParaRPr sz="550">
              <a:latin typeface="Courier New"/>
              <a:cs typeface="Courier New"/>
            </a:endParaRPr>
          </a:p>
          <a:p>
            <a:pPr marL="12700" marR="484505">
              <a:lnSpc>
                <a:spcPct val="110400"/>
              </a:lnSpc>
              <a:spcBef>
                <a:spcPts val="50"/>
              </a:spcBef>
            </a:pPr>
            <a:r>
              <a:rPr dirty="0" sz="550">
                <a:latin typeface="Courier New"/>
                <a:cs typeface="Courier New"/>
              </a:rPr>
              <a:t>INICIAL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EN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BLANCO </a:t>
            </a:r>
            <a:r>
              <a:rPr dirty="0" sz="550">
                <a:latin typeface="Courier New"/>
                <a:cs typeface="Courier New"/>
              </a:rPr>
              <a:t>SALIDA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EN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BLANCO </a:t>
            </a:r>
            <a:r>
              <a:rPr dirty="0" sz="550">
                <a:latin typeface="Courier New"/>
                <a:cs typeface="Courier New"/>
              </a:rPr>
              <a:t>PARCELA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EN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BLANCO</a:t>
            </a:r>
            <a:endParaRPr sz="550">
              <a:latin typeface="Courier New"/>
              <a:cs typeface="Courier New"/>
            </a:endParaRPr>
          </a:p>
          <a:p>
            <a:pPr marL="12700" marR="5080">
              <a:lnSpc>
                <a:spcPct val="110400"/>
              </a:lnSpc>
              <a:spcBef>
                <a:spcPts val="50"/>
              </a:spcBef>
            </a:pPr>
            <a:r>
              <a:rPr dirty="0" sz="550">
                <a:latin typeface="Courier New"/>
                <a:cs typeface="Courier New"/>
              </a:rPr>
              <a:t>COMIENCE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NUEVO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CASO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DATOS BLANCO</a:t>
            </a:r>
            <a:endParaRPr sz="550">
              <a:latin typeface="Courier New"/>
              <a:cs typeface="Courier New"/>
            </a:endParaRPr>
          </a:p>
        </p:txBody>
      </p:sp>
      <p:sp>
        <p:nvSpPr>
          <p:cNvPr id="42" name="object 42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43" name="object 43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167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35" name="object 35" descr=""/>
          <p:cNvSpPr txBox="1"/>
          <p:nvPr/>
        </p:nvSpPr>
        <p:spPr>
          <a:xfrm>
            <a:off x="2192604" y="9383295"/>
            <a:ext cx="3575050" cy="864869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 marR="5080">
              <a:lnSpc>
                <a:spcPct val="113799"/>
              </a:lnSpc>
              <a:spcBef>
                <a:spcPts val="90"/>
              </a:spcBef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nueva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agrupación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característica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utilizar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forma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creativa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camino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ejemplo,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también.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fuente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modulada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ancho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pulso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carga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mecánica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comprimirse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icono.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los</a:t>
            </a:r>
            <a:endParaRPr sz="800">
              <a:latin typeface="Times New Roman"/>
              <a:cs typeface="Times New Roman"/>
            </a:endParaRPr>
          </a:p>
          <a:p>
            <a:pPr marL="12700" marR="36830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versión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comprimida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ejemplo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también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forma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parte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del</a:t>
            </a:r>
            <a:r>
              <a:rPr dirty="0" sz="800" spc="10">
                <a:latin typeface="Times New Roman"/>
                <a:cs typeface="Times New Roman"/>
              </a:rPr>
              <a:t> Distribución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ATPDraw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con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el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nombre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Courier New"/>
                <a:cs typeface="Courier New"/>
              </a:rPr>
              <a:t>Exa_4g.adp</a:t>
            </a:r>
            <a:r>
              <a:rPr dirty="0" sz="800" spc="-245">
                <a:latin typeface="Courier New"/>
                <a:cs typeface="Courier New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.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85"/>
              </a:spcBef>
            </a:pP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izquierda,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ícono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artístico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mejorar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legibilidad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del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1201414" y="10128670"/>
            <a:ext cx="64135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 spc="-50" i="1">
                <a:solidFill>
                  <a:srgbClr val="400000"/>
                </a:solidFill>
                <a:latin typeface="Times New Roman"/>
                <a:cs typeface="Times New Roman"/>
              </a:rPr>
              <a:t>U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1341213" y="9494308"/>
            <a:ext cx="39814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sz="550" spc="-10" i="1">
                <a:solidFill>
                  <a:srgbClr val="800000"/>
                </a:solidFill>
                <a:latin typeface="Times New Roman"/>
                <a:cs typeface="Times New Roman"/>
              </a:rPr>
              <a:t>AUTOB</a:t>
            </a:r>
            <a:r>
              <a:rPr dirty="0" baseline="-13888" sz="600" spc="-15" i="1">
                <a:solidFill>
                  <a:srgbClr val="400000"/>
                </a:solidFill>
                <a:latin typeface="Times New Roman"/>
                <a:cs typeface="Times New Roman"/>
              </a:rPr>
              <a:t>y</a:t>
            </a:r>
            <a:r>
              <a:rPr dirty="0" sz="550" spc="-10" i="1">
                <a:solidFill>
                  <a:srgbClr val="800000"/>
                </a:solidFill>
                <a:latin typeface="Times New Roman"/>
                <a:cs typeface="Times New Roman"/>
              </a:rPr>
              <a:t>Ú</a:t>
            </a:r>
            <a:r>
              <a:rPr dirty="0" baseline="-13888" sz="600" spc="-15" i="1">
                <a:solidFill>
                  <a:srgbClr val="400000"/>
                </a:solidFill>
                <a:latin typeface="Times New Roman"/>
                <a:cs typeface="Times New Roman"/>
              </a:rPr>
              <a:t>o</a:t>
            </a:r>
            <a:r>
              <a:rPr dirty="0" sz="550" spc="-10" i="1">
                <a:solidFill>
                  <a:srgbClr val="800000"/>
                </a:solidFill>
                <a:latin typeface="Times New Roman"/>
                <a:cs typeface="Times New Roman"/>
              </a:rPr>
              <a:t>S</a:t>
            </a:r>
            <a:endParaRPr sz="550">
              <a:latin typeface="Times New Roman"/>
              <a:cs typeface="Times New Roman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1769696" y="9685939"/>
            <a:ext cx="6985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solidFill>
                  <a:srgbClr val="800000"/>
                </a:solidFill>
                <a:latin typeface="Times New Roman"/>
                <a:cs typeface="Times New Roman"/>
              </a:rPr>
              <a:t>V</a:t>
            </a:r>
            <a:endParaRPr sz="550">
              <a:latin typeface="Times New Roman"/>
              <a:cs typeface="Times New Roman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1069256" y="9600035"/>
            <a:ext cx="104775" cy="730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300" spc="-25">
                <a:solidFill>
                  <a:srgbClr val="008000"/>
                </a:solidFill>
                <a:latin typeface="Times New Roman"/>
                <a:cs typeface="Times New Roman"/>
              </a:rPr>
              <a:t>SOY</a:t>
            </a:r>
            <a:endParaRPr sz="300">
              <a:latin typeface="Times New Roman"/>
              <a:cs typeface="Times New Roman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963529" y="9712370"/>
            <a:ext cx="52069" cy="730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300" spc="-50">
                <a:solidFill>
                  <a:srgbClr val="800000"/>
                </a:solidFill>
                <a:latin typeface="Times New Roman"/>
                <a:cs typeface="Times New Roman"/>
              </a:rPr>
              <a:t>ω</a:t>
            </a:r>
            <a:endParaRPr sz="300">
              <a:latin typeface="Times New Roman"/>
              <a:cs typeface="Times New Roman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1829168" y="9487700"/>
            <a:ext cx="54610" cy="730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300" spc="-50" b="1">
                <a:solidFill>
                  <a:srgbClr val="000080"/>
                </a:solidFill>
                <a:latin typeface="Times New Roman"/>
                <a:cs typeface="Times New Roman"/>
              </a:rPr>
              <a:t>V</a:t>
            </a:r>
            <a:endParaRPr sz="3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8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3" name="object 3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4" name="object 4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678"/>
                  </a:lnTo>
                  <a:lnTo>
                    <a:pt x="142755" y="98678"/>
                  </a:lnTo>
                  <a:lnTo>
                    <a:pt x="136180" y="99986"/>
                  </a:lnTo>
                  <a:lnTo>
                    <a:pt x="104587" y="124182"/>
                  </a:lnTo>
                  <a:lnTo>
                    <a:pt x="98048" y="143385"/>
                  </a:lnTo>
                  <a:lnTo>
                    <a:pt x="98048" y="569274"/>
                  </a:lnTo>
                  <a:lnTo>
                    <a:pt x="117977" y="603718"/>
                  </a:lnTo>
                  <a:lnTo>
                    <a:pt x="142755" y="613981"/>
                  </a:lnTo>
                  <a:lnTo>
                    <a:pt x="1886711" y="613981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3981"/>
                  </a:moveTo>
                  <a:lnTo>
                    <a:pt x="1744971" y="613981"/>
                  </a:lnTo>
                  <a:lnTo>
                    <a:pt x="1751545" y="612673"/>
                  </a:lnTo>
                  <a:lnTo>
                    <a:pt x="1764174" y="607442"/>
                  </a:lnTo>
                  <a:lnTo>
                    <a:pt x="1788370" y="575849"/>
                  </a:lnTo>
                  <a:lnTo>
                    <a:pt x="1789678" y="569274"/>
                  </a:lnTo>
                  <a:lnTo>
                    <a:pt x="1789678" y="143385"/>
                  </a:lnTo>
                  <a:lnTo>
                    <a:pt x="1769748" y="108942"/>
                  </a:lnTo>
                  <a:lnTo>
                    <a:pt x="1744971" y="98678"/>
                  </a:lnTo>
                  <a:lnTo>
                    <a:pt x="1886711" y="98678"/>
                  </a:lnTo>
                  <a:lnTo>
                    <a:pt x="1886711" y="613981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2932176" y="500465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5453" y="528634"/>
                  </a:moveTo>
                  <a:lnTo>
                    <a:pt x="49392" y="528634"/>
                  </a:lnTo>
                  <a:lnTo>
                    <a:pt x="45954" y="528237"/>
                  </a:lnTo>
                  <a:lnTo>
                    <a:pt x="10837" y="507753"/>
                  </a:lnTo>
                  <a:lnTo>
                    <a:pt x="0" y="478876"/>
                  </a:lnTo>
                  <a:lnTo>
                    <a:pt x="0" y="475770"/>
                  </a:lnTo>
                  <a:lnTo>
                    <a:pt x="0" y="49361"/>
                  </a:lnTo>
                  <a:lnTo>
                    <a:pt x="17937" y="12819"/>
                  </a:lnTo>
                  <a:lnTo>
                    <a:pt x="23493" y="8656"/>
                  </a:lnTo>
                  <a:lnTo>
                    <a:pt x="26379" y="6607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81351" y="8656"/>
                  </a:lnTo>
                  <a:lnTo>
                    <a:pt x="1684237" y="10506"/>
                  </a:lnTo>
                  <a:lnTo>
                    <a:pt x="1704506" y="45859"/>
                  </a:lnTo>
                  <a:lnTo>
                    <a:pt x="1704845" y="49361"/>
                  </a:lnTo>
                  <a:lnTo>
                    <a:pt x="1704845" y="478876"/>
                  </a:lnTo>
                  <a:lnTo>
                    <a:pt x="1686907" y="515220"/>
                  </a:lnTo>
                  <a:lnTo>
                    <a:pt x="1658890" y="528237"/>
                  </a:lnTo>
                  <a:lnTo>
                    <a:pt x="1655453" y="52863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" name="object 6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171"/>
              <a:ext cx="145374" cy="145374"/>
            </a:xfrm>
            <a:prstGeom prst="rect">
              <a:avLst/>
            </a:prstGeom>
          </p:spPr>
        </p:pic>
      </p:grpSp>
      <p:sp>
        <p:nvSpPr>
          <p:cNvPr id="7" name="object 7" descr=""/>
          <p:cNvSpPr txBox="1"/>
          <p:nvPr/>
        </p:nvSpPr>
        <p:spPr>
          <a:xfrm>
            <a:off x="3519868" y="811573"/>
            <a:ext cx="52959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10">
                <a:latin typeface="Arial MT"/>
                <a:cs typeface="Arial MT"/>
              </a:rPr>
              <a:t>Traduciendo...</a:t>
            </a:r>
            <a:endParaRPr sz="600">
              <a:latin typeface="Arial MT"/>
              <a:cs typeface="Arial MT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831370" y="111871"/>
            <a:ext cx="4337050" cy="475615"/>
          </a:xfrm>
          <a:prstGeom prst="rect">
            <a:avLst/>
          </a:prstGeom>
        </p:spPr>
        <p:txBody>
          <a:bodyPr wrap="square" lIns="0" tIns="66040" rIns="0" bIns="0" rtlCol="0" vert="horz">
            <a:spAutoFit/>
          </a:bodyPr>
          <a:lstStyle/>
          <a:p>
            <a:pPr algn="r" marR="716280">
              <a:lnSpc>
                <a:spcPct val="100000"/>
              </a:lnSpc>
              <a:spcBef>
                <a:spcPts val="52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  <a:p>
            <a:pPr marL="1373505">
              <a:lnSpc>
                <a:spcPts val="844"/>
              </a:lnSpc>
              <a:spcBef>
                <a:spcPts val="465"/>
              </a:spcBef>
            </a:pP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ayuda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comprender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autores.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ts val="844"/>
              </a:lnSpc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6.23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Fuente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PWM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carga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mecánica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comprimida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icono.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831370" y="5152983"/>
            <a:ext cx="1841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224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4697009" y="5179414"/>
            <a:ext cx="65786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Times New Roman"/>
                <a:cs typeface="Times New Roman"/>
              </a:rPr>
              <a:t>ATPDraw</a:t>
            </a:r>
            <a:r>
              <a:rPr dirty="0" sz="550" spc="30">
                <a:latin typeface="Times New Roman"/>
                <a:cs typeface="Times New Roman"/>
              </a:rPr>
              <a:t> </a:t>
            </a:r>
            <a:r>
              <a:rPr dirty="0" sz="550">
                <a:latin typeface="Times New Roman"/>
                <a:cs typeface="Times New Roman"/>
              </a:rPr>
              <a:t>versión</a:t>
            </a:r>
            <a:r>
              <a:rPr dirty="0" sz="550" spc="30">
                <a:latin typeface="Times New Roman"/>
                <a:cs typeface="Times New Roman"/>
              </a:rPr>
              <a:t> </a:t>
            </a:r>
            <a:r>
              <a:rPr dirty="0" sz="550" spc="-25">
                <a:latin typeface="Times New Roman"/>
                <a:cs typeface="Times New Roman"/>
              </a:rPr>
              <a:t>5.6</a:t>
            </a:r>
            <a:endParaRPr sz="55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831370" y="798357"/>
            <a:ext cx="159258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Times New Roman"/>
                <a:cs typeface="Times New Roman"/>
              </a:rPr>
              <a:t>6.4.2</a:t>
            </a:r>
            <a:r>
              <a:rPr dirty="0" sz="800" spc="7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Modelo</a:t>
            </a:r>
            <a:r>
              <a:rPr dirty="0" sz="800" spc="8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</a:t>
            </a:r>
            <a:r>
              <a:rPr dirty="0" sz="800" spc="7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máquina</a:t>
            </a:r>
            <a:r>
              <a:rPr dirty="0" sz="800" spc="80" b="1">
                <a:latin typeface="Times New Roman"/>
                <a:cs typeface="Times New Roman"/>
              </a:rPr>
              <a:t> </a:t>
            </a:r>
            <a:r>
              <a:rPr dirty="0" sz="800" spc="-10" b="1">
                <a:latin typeface="Times New Roman"/>
                <a:cs typeface="Times New Roman"/>
              </a:rPr>
              <a:t>Windsyn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831370" y="931838"/>
            <a:ext cx="4857750" cy="719455"/>
          </a:xfrm>
          <a:prstGeom prst="rect">
            <a:avLst/>
          </a:prstGeom>
        </p:spPr>
        <p:txBody>
          <a:bodyPr wrap="square" lIns="0" tIns="285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25"/>
              </a:spcBef>
            </a:pP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desafío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ejemplo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anterior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obtener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eléctricos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máquina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inducción.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los</a:t>
            </a:r>
            <a:endParaRPr sz="800">
              <a:latin typeface="Times New Roman"/>
              <a:cs typeface="Times New Roman"/>
            </a:endParaRPr>
          </a:p>
          <a:p>
            <a:pPr marL="12700" marR="18478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programa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WindsynATPDraw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integrado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permite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fabricantes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sean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utilizado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lugar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eléctricos.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Windsyn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Fig.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6.24.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debe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hacer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Ejecutar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Windsyn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crear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modelo.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1630930" y="4776330"/>
            <a:ext cx="343598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6.24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Windsyn.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Máquina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inducción,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rotor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bobinado.</a:t>
            </a:r>
            <a:endParaRPr sz="800">
              <a:latin typeface="Times New Roman"/>
              <a:cs typeface="Times New Roman"/>
            </a:endParaRPr>
          </a:p>
        </p:txBody>
      </p:sp>
      <p:grpSp>
        <p:nvGrpSpPr>
          <p:cNvPr id="14" name="object 14" descr=""/>
          <p:cNvGrpSpPr/>
          <p:nvPr/>
        </p:nvGrpSpPr>
        <p:grpSpPr>
          <a:xfrm>
            <a:off x="368299" y="5760376"/>
            <a:ext cx="502284" cy="13335"/>
            <a:chOff x="368299" y="5760376"/>
            <a:chExt cx="502284" cy="13335"/>
          </a:xfrm>
        </p:grpSpPr>
        <p:sp>
          <p:nvSpPr>
            <p:cNvPr id="15" name="object 15" descr=""/>
            <p:cNvSpPr/>
            <p:nvPr/>
          </p:nvSpPr>
          <p:spPr>
            <a:xfrm>
              <a:off x="368299" y="5760376"/>
              <a:ext cx="502284" cy="6985"/>
            </a:xfrm>
            <a:custGeom>
              <a:avLst/>
              <a:gdLst/>
              <a:ahLst/>
              <a:cxnLst/>
              <a:rect l="l" t="t" r="r" b="b"/>
              <a:pathLst>
                <a:path w="502284" h="6985">
                  <a:moveTo>
                    <a:pt x="502202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502202" y="0"/>
                  </a:lnTo>
                  <a:lnTo>
                    <a:pt x="502202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368287" y="5760376"/>
              <a:ext cx="502284" cy="13335"/>
            </a:xfrm>
            <a:custGeom>
              <a:avLst/>
              <a:gdLst/>
              <a:ahLst/>
              <a:cxnLst/>
              <a:rect l="l" t="t" r="r" b="b"/>
              <a:pathLst>
                <a:path w="502284" h="13335">
                  <a:moveTo>
                    <a:pt x="502208" y="0"/>
                  </a:moveTo>
                  <a:lnTo>
                    <a:pt x="495604" y="6604"/>
                  </a:lnTo>
                  <a:lnTo>
                    <a:pt x="0" y="6604"/>
                  </a:lnTo>
                  <a:lnTo>
                    <a:pt x="0" y="13220"/>
                  </a:lnTo>
                  <a:lnTo>
                    <a:pt x="495604" y="13220"/>
                  </a:lnTo>
                  <a:lnTo>
                    <a:pt x="502208" y="13220"/>
                  </a:lnTo>
                  <a:lnTo>
                    <a:pt x="502208" y="6604"/>
                  </a:lnTo>
                  <a:lnTo>
                    <a:pt x="502208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 descr=""/>
            <p:cNvSpPr/>
            <p:nvPr/>
          </p:nvSpPr>
          <p:spPr>
            <a:xfrm>
              <a:off x="368299" y="5760376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8" name="object 18" descr=""/>
          <p:cNvSpPr txBox="1"/>
          <p:nvPr/>
        </p:nvSpPr>
        <p:spPr>
          <a:xfrm>
            <a:off x="379553" y="5820383"/>
            <a:ext cx="48450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Page</a:t>
            </a:r>
            <a:r>
              <a:rPr dirty="0" sz="800" spc="6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225</a:t>
            </a:r>
            <a:endParaRPr sz="800">
              <a:latin typeface="Arial"/>
              <a:cs typeface="Arial"/>
            </a:endParaRPr>
          </a:p>
        </p:txBody>
      </p:sp>
      <p:sp>
        <p:nvSpPr>
          <p:cNvPr id="32" name="object 32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33" name="object 33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167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19" name="object 19" descr=""/>
          <p:cNvSpPr txBox="1"/>
          <p:nvPr/>
        </p:nvSpPr>
        <p:spPr>
          <a:xfrm>
            <a:off x="1089080" y="5992190"/>
            <a:ext cx="5610860" cy="253174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613785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de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aplicación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2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541020">
              <a:lnSpc>
                <a:spcPct val="116500"/>
              </a:lnSpc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inicialización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automática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máquina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eligió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establece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ATP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Configuración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/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Interruptor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y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UM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los</a:t>
            </a:r>
            <a:r>
              <a:rPr dirty="0" sz="800" spc="10">
                <a:latin typeface="Times New Roman"/>
                <a:cs typeface="Times New Roman"/>
              </a:rPr>
              <a:t> los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datos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requeridos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por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los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fabricantes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para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producir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el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mismo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modelo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eléctrico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que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en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Courier New"/>
                <a:cs typeface="Courier New"/>
              </a:rPr>
              <a:t>Exa_4.acp</a:t>
            </a:r>
            <a:r>
              <a:rPr dirty="0" sz="800" spc="-254">
                <a:latin typeface="Courier New"/>
                <a:cs typeface="Courier New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no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fueron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disponible.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eficiencia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parámetros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actuales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arranque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ajustaron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alcanzar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relativamente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cerca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de</a:t>
            </a:r>
            <a:endParaRPr sz="800">
              <a:latin typeface="Times New Roman"/>
              <a:cs typeface="Times New Roman"/>
            </a:endParaRPr>
          </a:p>
          <a:p>
            <a:pPr marL="12700" marR="109220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dados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Exa_4.acp.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Tenga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cuenta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red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mecánica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incluida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dentro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Windsyn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estator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neutral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supone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directamente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conectado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tierra.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resultó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comparable</a:t>
            </a:r>
            <a:endParaRPr sz="800">
              <a:latin typeface="Times New Roman"/>
              <a:cs typeface="Times New Roman"/>
            </a:endParaRPr>
          </a:p>
          <a:p>
            <a:pPr marL="12700" marR="276225">
              <a:lnSpc>
                <a:spcPts val="1140"/>
              </a:lnSpc>
              <a:spcBef>
                <a:spcPts val="20"/>
              </a:spcBef>
            </a:pPr>
            <a:r>
              <a:rPr dirty="0" sz="800" spc="10">
                <a:latin typeface="Times New Roman"/>
                <a:cs typeface="Times New Roman"/>
              </a:rPr>
              <a:t>corriente</a:t>
            </a:r>
            <a:r>
              <a:rPr dirty="0" sz="800" spc="-15">
                <a:latin typeface="Times New Roman"/>
                <a:cs typeface="Times New Roman"/>
              </a:rPr>
              <a:t> </a:t>
            </a:r>
            <a:r>
              <a:rPr dirty="0" sz="800" spc="20">
                <a:latin typeface="Times New Roman"/>
                <a:cs typeface="Times New Roman"/>
              </a:rPr>
              <a:t>del</a:t>
            </a:r>
            <a:r>
              <a:rPr dirty="0" sz="800" spc="-5">
                <a:latin typeface="Times New Roman"/>
                <a:cs typeface="Times New Roman"/>
              </a:rPr>
              <a:t> </a:t>
            </a:r>
            <a:r>
              <a:rPr dirty="0" sz="800" spc="20">
                <a:latin typeface="Times New Roman"/>
                <a:cs typeface="Times New Roman"/>
              </a:rPr>
              <a:t>estator</a:t>
            </a:r>
            <a:r>
              <a:rPr dirty="0" sz="800" spc="-5">
                <a:latin typeface="Times New Roman"/>
                <a:cs typeface="Times New Roman"/>
              </a:rPr>
              <a:t> </a:t>
            </a:r>
            <a:r>
              <a:rPr dirty="0" sz="800" spc="20">
                <a:latin typeface="Times New Roman"/>
                <a:cs typeface="Times New Roman"/>
              </a:rPr>
              <a:t>en</a:t>
            </a:r>
            <a:r>
              <a:rPr dirty="0" sz="800" spc="-5">
                <a:latin typeface="Times New Roman"/>
                <a:cs typeface="Times New Roman"/>
              </a:rPr>
              <a:t> </a:t>
            </a:r>
            <a:r>
              <a:rPr dirty="0" sz="800" spc="20">
                <a:latin typeface="Times New Roman"/>
                <a:cs typeface="Times New Roman"/>
              </a:rPr>
              <a:t>estado</a:t>
            </a:r>
            <a:r>
              <a:rPr dirty="0" sz="800" spc="-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estacionario</a:t>
            </a:r>
            <a:r>
              <a:rPr dirty="0" sz="800">
                <a:latin typeface="Times New Roman"/>
                <a:cs typeface="Times New Roman"/>
              </a:rPr>
              <a:t> </a:t>
            </a:r>
            <a:r>
              <a:rPr dirty="0" sz="800" spc="20">
                <a:latin typeface="Times New Roman"/>
                <a:cs typeface="Times New Roman"/>
              </a:rPr>
              <a:t>como</a:t>
            </a:r>
            <a:r>
              <a:rPr dirty="0" sz="800" spc="-5">
                <a:latin typeface="Times New Roman"/>
                <a:cs typeface="Times New Roman"/>
              </a:rPr>
              <a:t> </a:t>
            </a:r>
            <a:r>
              <a:rPr dirty="0" sz="800" spc="20">
                <a:latin typeface="Times New Roman"/>
                <a:cs typeface="Times New Roman"/>
              </a:rPr>
              <a:t>se</a:t>
            </a:r>
            <a:r>
              <a:rPr dirty="0" sz="800" spc="-5">
                <a:latin typeface="Times New Roman"/>
                <a:cs typeface="Times New Roman"/>
              </a:rPr>
              <a:t> </a:t>
            </a:r>
            <a:r>
              <a:rPr dirty="0" sz="800" spc="20">
                <a:latin typeface="Times New Roman"/>
                <a:cs typeface="Times New Roman"/>
              </a:rPr>
              <a:t>muestra</a:t>
            </a:r>
            <a:r>
              <a:rPr dirty="0" sz="800" spc="-5">
                <a:latin typeface="Times New Roman"/>
                <a:cs typeface="Times New Roman"/>
              </a:rPr>
              <a:t> </a:t>
            </a:r>
            <a:r>
              <a:rPr dirty="0" sz="800" spc="20">
                <a:latin typeface="Times New Roman"/>
                <a:cs typeface="Times New Roman"/>
              </a:rPr>
              <a:t>en</a:t>
            </a:r>
            <a:r>
              <a:rPr dirty="0" sz="800" spc="-5">
                <a:latin typeface="Times New Roman"/>
                <a:cs typeface="Times New Roman"/>
              </a:rPr>
              <a:t> </a:t>
            </a:r>
            <a:r>
              <a:rPr dirty="0" sz="800" spc="20">
                <a:latin typeface="Times New Roman"/>
                <a:cs typeface="Times New Roman"/>
              </a:rPr>
              <a:t>la</a:t>
            </a:r>
            <a:r>
              <a:rPr dirty="0" sz="800" spc="-5">
                <a:latin typeface="Times New Roman"/>
                <a:cs typeface="Times New Roman"/>
              </a:rPr>
              <a:t> </a:t>
            </a:r>
            <a:r>
              <a:rPr dirty="0" sz="800" spc="20">
                <a:latin typeface="Times New Roman"/>
                <a:cs typeface="Times New Roman"/>
              </a:rPr>
              <a:t>figura</a:t>
            </a:r>
            <a:r>
              <a:rPr dirty="0" sz="800">
                <a:latin typeface="Times New Roman"/>
                <a:cs typeface="Times New Roman"/>
              </a:rPr>
              <a:t> </a:t>
            </a:r>
            <a:r>
              <a:rPr dirty="0" sz="800" spc="20">
                <a:latin typeface="Times New Roman"/>
                <a:cs typeface="Times New Roman"/>
              </a:rPr>
              <a:t>6.25.</a:t>
            </a:r>
            <a:r>
              <a:rPr dirty="0" sz="800" spc="-5">
                <a:latin typeface="Times New Roman"/>
                <a:cs typeface="Times New Roman"/>
              </a:rPr>
              <a:t> </a:t>
            </a:r>
            <a:r>
              <a:rPr dirty="0" sz="800" spc="20">
                <a:latin typeface="Times New Roman"/>
                <a:cs typeface="Times New Roman"/>
              </a:rPr>
              <a:t>La</a:t>
            </a:r>
            <a:r>
              <a:rPr dirty="0" sz="800" spc="-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instalación</a:t>
            </a:r>
            <a:r>
              <a:rPr dirty="0" sz="800" spc="-5">
                <a:latin typeface="Times New Roman"/>
                <a:cs typeface="Times New Roman"/>
              </a:rPr>
              <a:t> </a:t>
            </a:r>
            <a:r>
              <a:rPr dirty="0" sz="800" spc="20">
                <a:latin typeface="Times New Roman"/>
                <a:cs typeface="Times New Roman"/>
              </a:rPr>
              <a:t>de</a:t>
            </a:r>
            <a:r>
              <a:rPr dirty="0" sz="800" spc="-5">
                <a:latin typeface="Times New Roman"/>
                <a:cs typeface="Times New Roman"/>
              </a:rPr>
              <a:t> </a:t>
            </a:r>
            <a:r>
              <a:rPr dirty="0" sz="800" spc="20">
                <a:latin typeface="Courier New"/>
                <a:cs typeface="Courier New"/>
              </a:rPr>
              <a:t>WindsynATPDraw.exe</a:t>
            </a:r>
            <a:r>
              <a:rPr dirty="0" sz="800" spc="-275">
                <a:latin typeface="Courier New"/>
                <a:cs typeface="Courier New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requerido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usar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componente.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enlace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programa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instalado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establece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en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ts val="940"/>
              </a:lnSpc>
              <a:spcBef>
                <a:spcPts val="275"/>
              </a:spcBef>
            </a:pPr>
            <a:r>
              <a:rPr dirty="0" sz="800" i="1">
                <a:latin typeface="Times New Roman"/>
                <a:cs typeface="Times New Roman"/>
              </a:rPr>
              <a:t>Herramientas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Opciones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/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Preferencias-Windsyn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Tenga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cuenta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Windsyn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versión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utilizada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aquí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restablece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unidades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inercia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kWs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kVA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cada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vez.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Además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esto,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posible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simplemente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hacer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 i="1">
                <a:latin typeface="Times New Roman"/>
                <a:cs typeface="Times New Roman"/>
              </a:rPr>
              <a:t>Continuar</a:t>
            </a:r>
            <a:endParaRPr sz="800">
              <a:latin typeface="Times New Roman"/>
              <a:cs typeface="Times New Roman"/>
            </a:endParaRPr>
          </a:p>
          <a:p>
            <a:pPr marL="12700" marR="843915">
              <a:lnSpc>
                <a:spcPts val="940"/>
              </a:lnSpc>
              <a:spcBef>
                <a:spcPts val="305"/>
              </a:spcBef>
            </a:pPr>
            <a:r>
              <a:rPr dirty="0" sz="800" i="1">
                <a:latin typeface="Times New Roman"/>
                <a:cs typeface="Times New Roman"/>
              </a:rPr>
              <a:t>Continuar-Crear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archivos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Guardar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datos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ejecución-Salir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Windsyn.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hacer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Salir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Windsyn,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control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vuelve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(presione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ESC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Windsyn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termina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correctamente)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datos</a:t>
            </a:r>
            <a:endParaRPr sz="800">
              <a:latin typeface="Times New Roman"/>
              <a:cs typeface="Times New Roman"/>
            </a:endParaRPr>
          </a:p>
          <a:p>
            <a:pPr algn="just" marL="12700">
              <a:lnSpc>
                <a:spcPct val="100000"/>
              </a:lnSpc>
              <a:spcBef>
                <a:spcPts val="50"/>
              </a:spcBef>
            </a:pPr>
            <a:r>
              <a:rPr dirty="0" sz="800" spc="10">
                <a:latin typeface="Times New Roman"/>
                <a:cs typeface="Times New Roman"/>
              </a:rPr>
              <a:t>Los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archivos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Courier New"/>
                <a:cs typeface="Courier New"/>
              </a:rPr>
              <a:t>atpdraw.pch</a:t>
            </a:r>
            <a:r>
              <a:rPr dirty="0" sz="800" spc="-245">
                <a:latin typeface="Courier New"/>
                <a:cs typeface="Courier New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y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Courier New"/>
                <a:cs typeface="Courier New"/>
              </a:rPr>
              <a:t>atpdraw.wis</a:t>
            </a:r>
            <a:r>
              <a:rPr dirty="0" sz="800" spc="-240">
                <a:latin typeface="Courier New"/>
                <a:cs typeface="Courier New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se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leen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en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la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memoria.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El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Courier New"/>
                <a:cs typeface="Courier New"/>
              </a:rPr>
              <a:t>PCH</a:t>
            </a:r>
            <a:r>
              <a:rPr dirty="0" sz="800" spc="-245">
                <a:latin typeface="Courier New"/>
                <a:cs typeface="Courier New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se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ejecuta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continuación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el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archivo</a:t>
            </a:r>
            <a:endParaRPr sz="800">
              <a:latin typeface="Times New Roman"/>
              <a:cs typeface="Times New Roman"/>
            </a:endParaRPr>
          </a:p>
          <a:p>
            <a:pPr algn="just" marL="12700" marR="675005">
              <a:lnSpc>
                <a:spcPct val="116500"/>
              </a:lnSpc>
              <a:spcBef>
                <a:spcPts val="25"/>
              </a:spcBef>
            </a:pP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-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través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producir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'Nombre'.lib</a:t>
            </a:r>
            <a:r>
              <a:rPr dirty="0" sz="800" spc="-120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utilizado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$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Include.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w1.lib</a:t>
            </a:r>
            <a:r>
              <a:rPr dirty="0" sz="800" spc="-110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caso)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escrito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misma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ubicación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final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(Directorio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resultados).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inspeccionar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'archivo'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haciendo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Editar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archivo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lib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1611106" y="10181617"/>
            <a:ext cx="146685" cy="10477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00">
                <a:latin typeface="Times New Roman"/>
                <a:cs typeface="Times New Roman"/>
              </a:rPr>
              <a:t>-</a:t>
            </a:r>
            <a:r>
              <a:rPr dirty="0" sz="500" spc="-25">
                <a:latin typeface="Times New Roman"/>
                <a:cs typeface="Times New Roman"/>
              </a:rPr>
              <a:t>400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1611106" y="9937123"/>
            <a:ext cx="146685" cy="10477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00">
                <a:latin typeface="Times New Roman"/>
                <a:cs typeface="Times New Roman"/>
              </a:rPr>
              <a:t>-</a:t>
            </a:r>
            <a:r>
              <a:rPr dirty="0" sz="500" spc="-25">
                <a:latin typeface="Times New Roman"/>
                <a:cs typeface="Times New Roman"/>
              </a:rPr>
              <a:t>200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1730049" y="9692630"/>
            <a:ext cx="108585" cy="10477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00">
                <a:latin typeface="Times New Roman"/>
                <a:cs typeface="Times New Roman"/>
              </a:rPr>
              <a:t>0</a:t>
            </a:r>
            <a:r>
              <a:rPr dirty="0" sz="500" spc="15">
                <a:latin typeface="Times New Roman"/>
                <a:cs typeface="Times New Roman"/>
              </a:rPr>
              <a:t> </a:t>
            </a:r>
            <a:r>
              <a:rPr dirty="0" sz="500" spc="-50">
                <a:latin typeface="Times New Roman"/>
                <a:cs typeface="Times New Roman"/>
              </a:rPr>
              <a:t>0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1637538" y="9448137"/>
            <a:ext cx="125095" cy="10477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00" spc="-25">
                <a:latin typeface="Times New Roman"/>
                <a:cs typeface="Times New Roman"/>
              </a:rPr>
              <a:t>200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1637538" y="9197035"/>
            <a:ext cx="125095" cy="10477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00" spc="-25">
                <a:latin typeface="Times New Roman"/>
                <a:cs typeface="Times New Roman"/>
              </a:rPr>
              <a:t>400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1637538" y="8952542"/>
            <a:ext cx="125095" cy="10477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00" spc="-25">
                <a:latin typeface="Times New Roman"/>
                <a:cs typeface="Times New Roman"/>
              </a:rPr>
              <a:t>600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1637538" y="8708049"/>
            <a:ext cx="125095" cy="10477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00" spc="-25">
                <a:latin typeface="Times New Roman"/>
                <a:cs typeface="Times New Roman"/>
              </a:rPr>
              <a:t>800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5086877" y="10016418"/>
            <a:ext cx="146685" cy="10477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00">
                <a:latin typeface="Times New Roman"/>
                <a:cs typeface="Times New Roman"/>
              </a:rPr>
              <a:t>-</a:t>
            </a:r>
            <a:r>
              <a:rPr dirty="0" sz="500" spc="-25">
                <a:latin typeface="Times New Roman"/>
                <a:cs typeface="Times New Roman"/>
              </a:rPr>
              <a:t>100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5086877" y="9692630"/>
            <a:ext cx="108585" cy="10477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00">
                <a:latin typeface="Times New Roman"/>
                <a:cs typeface="Times New Roman"/>
              </a:rPr>
              <a:t>0</a:t>
            </a:r>
            <a:r>
              <a:rPr dirty="0" sz="500" spc="15">
                <a:latin typeface="Times New Roman"/>
                <a:cs typeface="Times New Roman"/>
              </a:rPr>
              <a:t> </a:t>
            </a:r>
            <a:r>
              <a:rPr dirty="0" sz="500" spc="-50">
                <a:latin typeface="Times New Roman"/>
                <a:cs typeface="Times New Roman"/>
              </a:rPr>
              <a:t>0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5086877" y="9362233"/>
            <a:ext cx="125095" cy="10477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00" spc="-25">
                <a:latin typeface="Times New Roman"/>
                <a:cs typeface="Times New Roman"/>
              </a:rPr>
              <a:t>100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5086877" y="9038445"/>
            <a:ext cx="125095" cy="10477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00" spc="-25">
                <a:latin typeface="Times New Roman"/>
                <a:cs typeface="Times New Roman"/>
              </a:rPr>
              <a:t>200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5086877" y="8708049"/>
            <a:ext cx="125095" cy="10477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00" spc="-25">
                <a:latin typeface="Times New Roman"/>
                <a:cs typeface="Times New Roman"/>
              </a:rPr>
              <a:t>300</a:t>
            </a:r>
            <a:endParaRPr sz="5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8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935015" y="165100"/>
            <a:ext cx="5226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5" name="object 5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488"/>
                  </a:lnTo>
                  <a:lnTo>
                    <a:pt x="142755" y="98488"/>
                  </a:lnTo>
                  <a:lnTo>
                    <a:pt x="136180" y="99796"/>
                  </a:lnTo>
                  <a:lnTo>
                    <a:pt x="104587" y="123991"/>
                  </a:lnTo>
                  <a:lnTo>
                    <a:pt x="98048" y="143195"/>
                  </a:lnTo>
                  <a:lnTo>
                    <a:pt x="98048" y="569274"/>
                  </a:lnTo>
                  <a:lnTo>
                    <a:pt x="117977" y="603718"/>
                  </a:lnTo>
                  <a:lnTo>
                    <a:pt x="142755" y="613981"/>
                  </a:lnTo>
                  <a:lnTo>
                    <a:pt x="1886711" y="613981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3981"/>
                  </a:moveTo>
                  <a:lnTo>
                    <a:pt x="1744971" y="613981"/>
                  </a:lnTo>
                  <a:lnTo>
                    <a:pt x="1751545" y="612673"/>
                  </a:lnTo>
                  <a:lnTo>
                    <a:pt x="1764174" y="607442"/>
                  </a:lnTo>
                  <a:lnTo>
                    <a:pt x="1788370" y="575849"/>
                  </a:lnTo>
                  <a:lnTo>
                    <a:pt x="1789678" y="569274"/>
                  </a:lnTo>
                  <a:lnTo>
                    <a:pt x="1789678" y="143195"/>
                  </a:lnTo>
                  <a:lnTo>
                    <a:pt x="1769748" y="108751"/>
                  </a:lnTo>
                  <a:lnTo>
                    <a:pt x="1744971" y="98488"/>
                  </a:lnTo>
                  <a:lnTo>
                    <a:pt x="1886711" y="98488"/>
                  </a:lnTo>
                  <a:lnTo>
                    <a:pt x="1886711" y="613981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932176" y="500365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1982" y="528634"/>
                  </a:moveTo>
                  <a:lnTo>
                    <a:pt x="52863" y="528634"/>
                  </a:lnTo>
                  <a:lnTo>
                    <a:pt x="45954" y="528237"/>
                  </a:lnTo>
                  <a:lnTo>
                    <a:pt x="10837" y="507753"/>
                  </a:lnTo>
                  <a:lnTo>
                    <a:pt x="0" y="479273"/>
                  </a:lnTo>
                  <a:lnTo>
                    <a:pt x="0" y="475770"/>
                  </a:lnTo>
                  <a:lnTo>
                    <a:pt x="0" y="49361"/>
                  </a:lnTo>
                  <a:lnTo>
                    <a:pt x="17937" y="12819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775"/>
                  </a:lnTo>
                  <a:lnTo>
                    <a:pt x="1704845" y="49361"/>
                  </a:lnTo>
                  <a:lnTo>
                    <a:pt x="1704845" y="479273"/>
                  </a:lnTo>
                  <a:lnTo>
                    <a:pt x="1686907" y="515616"/>
                  </a:lnTo>
                  <a:lnTo>
                    <a:pt x="1658890" y="528237"/>
                  </a:lnTo>
                  <a:lnTo>
                    <a:pt x="1651982" y="52863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171"/>
              <a:ext cx="145374" cy="145374"/>
            </a:xfrm>
            <a:prstGeom prst="rect">
              <a:avLst/>
            </a:prstGeom>
          </p:spPr>
        </p:pic>
      </p:grpSp>
      <p:sp>
        <p:nvSpPr>
          <p:cNvPr id="8" name="object 8" descr=""/>
          <p:cNvSpPr txBox="1"/>
          <p:nvPr/>
        </p:nvSpPr>
        <p:spPr>
          <a:xfrm>
            <a:off x="1089080" y="3560373"/>
            <a:ext cx="65786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Times New Roman"/>
                <a:cs typeface="Times New Roman"/>
              </a:rPr>
              <a:t>ATPDraw</a:t>
            </a:r>
            <a:r>
              <a:rPr dirty="0" sz="550" spc="30">
                <a:latin typeface="Times New Roman"/>
                <a:cs typeface="Times New Roman"/>
              </a:rPr>
              <a:t> </a:t>
            </a:r>
            <a:r>
              <a:rPr dirty="0" sz="550">
                <a:latin typeface="Times New Roman"/>
                <a:cs typeface="Times New Roman"/>
              </a:rPr>
              <a:t>versión</a:t>
            </a:r>
            <a:r>
              <a:rPr dirty="0" sz="550" spc="30">
                <a:latin typeface="Times New Roman"/>
                <a:cs typeface="Times New Roman"/>
              </a:rPr>
              <a:t> </a:t>
            </a:r>
            <a:r>
              <a:rPr dirty="0" sz="550" spc="-25">
                <a:latin typeface="Times New Roman"/>
                <a:cs typeface="Times New Roman"/>
              </a:rPr>
              <a:t>5.6</a:t>
            </a:r>
            <a:endParaRPr sz="550">
              <a:latin typeface="Times New Roman"/>
              <a:cs typeface="Times New Roman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595687" y="3533941"/>
            <a:ext cx="1841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225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/>
          <p:nvPr/>
        </p:nvSpPr>
        <p:spPr>
          <a:xfrm>
            <a:off x="2051076" y="973286"/>
            <a:ext cx="53340" cy="0"/>
          </a:xfrm>
          <a:custGeom>
            <a:avLst/>
            <a:gdLst/>
            <a:ahLst/>
            <a:cxnLst/>
            <a:rect l="l" t="t" r="r" b="b"/>
            <a:pathLst>
              <a:path w="53339" h="0">
                <a:moveTo>
                  <a:pt x="0" y="0"/>
                </a:moveTo>
                <a:lnTo>
                  <a:pt x="52863" y="0"/>
                </a:lnTo>
              </a:path>
            </a:pathLst>
          </a:custGeom>
          <a:ln w="3175">
            <a:solidFill>
              <a:srgbClr val="FE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" name="object 11" descr=""/>
          <p:cNvSpPr/>
          <p:nvPr/>
        </p:nvSpPr>
        <p:spPr>
          <a:xfrm>
            <a:off x="2262555" y="973286"/>
            <a:ext cx="53340" cy="0"/>
          </a:xfrm>
          <a:custGeom>
            <a:avLst/>
            <a:gdLst/>
            <a:ahLst/>
            <a:cxnLst/>
            <a:rect l="l" t="t" r="r" b="b"/>
            <a:pathLst>
              <a:path w="53339" h="0">
                <a:moveTo>
                  <a:pt x="0" y="0"/>
                </a:moveTo>
                <a:lnTo>
                  <a:pt x="52863" y="0"/>
                </a:lnTo>
              </a:path>
            </a:pathLst>
          </a:custGeom>
          <a:ln w="3175">
            <a:solidFill>
              <a:srgbClr val="FE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" name="object 12" descr=""/>
          <p:cNvSpPr/>
          <p:nvPr/>
        </p:nvSpPr>
        <p:spPr>
          <a:xfrm>
            <a:off x="2518096" y="973286"/>
            <a:ext cx="53340" cy="0"/>
          </a:xfrm>
          <a:custGeom>
            <a:avLst/>
            <a:gdLst/>
            <a:ahLst/>
            <a:cxnLst/>
            <a:rect l="l" t="t" r="r" b="b"/>
            <a:pathLst>
              <a:path w="53339" h="0">
                <a:moveTo>
                  <a:pt x="0" y="0"/>
                </a:moveTo>
                <a:lnTo>
                  <a:pt x="52863" y="0"/>
                </a:lnTo>
              </a:path>
            </a:pathLst>
          </a:custGeom>
          <a:ln w="3175">
            <a:solidFill>
              <a:srgbClr val="007F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" name="object 13" descr=""/>
          <p:cNvSpPr/>
          <p:nvPr/>
        </p:nvSpPr>
        <p:spPr>
          <a:xfrm>
            <a:off x="2192036" y="1072405"/>
            <a:ext cx="53340" cy="0"/>
          </a:xfrm>
          <a:custGeom>
            <a:avLst/>
            <a:gdLst/>
            <a:ahLst/>
            <a:cxnLst/>
            <a:rect l="l" t="t" r="r" b="b"/>
            <a:pathLst>
              <a:path w="53339" h="0">
                <a:moveTo>
                  <a:pt x="0" y="0"/>
                </a:moveTo>
                <a:lnTo>
                  <a:pt x="52863" y="0"/>
                </a:lnTo>
              </a:path>
            </a:pathLst>
          </a:custGeom>
          <a:ln w="3175">
            <a:solidFill>
              <a:srgbClr val="0000FE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" name="object 14" descr=""/>
          <p:cNvSpPr txBox="1"/>
          <p:nvPr/>
        </p:nvSpPr>
        <p:spPr>
          <a:xfrm>
            <a:off x="1611106" y="692530"/>
            <a:ext cx="1097915" cy="393065"/>
          </a:xfrm>
          <a:prstGeom prst="rect">
            <a:avLst/>
          </a:prstGeom>
        </p:spPr>
        <p:txBody>
          <a:bodyPr wrap="square" lIns="0" tIns="285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25"/>
              </a:spcBef>
            </a:pPr>
            <a:r>
              <a:rPr dirty="0" sz="500">
                <a:latin typeface="Times New Roman"/>
                <a:cs typeface="Times New Roman"/>
              </a:rPr>
              <a:t>-</a:t>
            </a:r>
            <a:r>
              <a:rPr dirty="0" sz="500" spc="-25">
                <a:latin typeface="Times New Roman"/>
                <a:cs typeface="Times New Roman"/>
              </a:rPr>
              <a:t>800</a:t>
            </a:r>
            <a:endParaRPr sz="500">
              <a:latin typeface="Times New Roman"/>
              <a:cs typeface="Times New Roman"/>
            </a:endParaRPr>
          </a:p>
          <a:p>
            <a:pPr marL="124460">
              <a:lnSpc>
                <a:spcPct val="100000"/>
              </a:lnSpc>
              <a:spcBef>
                <a:spcPts val="125"/>
              </a:spcBef>
              <a:tabLst>
                <a:tab pos="765810" algn="l"/>
              </a:tabLst>
            </a:pPr>
            <a:r>
              <a:rPr dirty="0" sz="500" spc="-10">
                <a:latin typeface="Times New Roman"/>
                <a:cs typeface="Times New Roman"/>
              </a:rPr>
              <a:t>0,075</a:t>
            </a:r>
            <a:r>
              <a:rPr dirty="0" sz="500">
                <a:latin typeface="Times New Roman"/>
                <a:cs typeface="Times New Roman"/>
              </a:rPr>
              <a:t>	</a:t>
            </a:r>
            <a:r>
              <a:rPr dirty="0" sz="500" spc="-10">
                <a:latin typeface="Times New Roman"/>
                <a:cs typeface="Times New Roman"/>
              </a:rPr>
              <a:t>0,080</a:t>
            </a:r>
            <a:endParaRPr sz="5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80"/>
              </a:spcBef>
            </a:pPr>
            <a:r>
              <a:rPr dirty="0" sz="400">
                <a:latin typeface="Times New Roman"/>
                <a:cs typeface="Times New Roman"/>
              </a:rPr>
              <a:t>Exa_4g.pl4:</a:t>
            </a:r>
            <a:r>
              <a:rPr dirty="0" sz="400" spc="10">
                <a:latin typeface="Times New Roman"/>
                <a:cs typeface="Times New Roman"/>
              </a:rPr>
              <a:t> </a:t>
            </a:r>
            <a:r>
              <a:rPr dirty="0" sz="400">
                <a:solidFill>
                  <a:srgbClr val="FF0000"/>
                </a:solidFill>
                <a:latin typeface="Times New Roman"/>
                <a:cs typeface="Times New Roman"/>
              </a:rPr>
              <a:t>v:</a:t>
            </a:r>
            <a:r>
              <a:rPr dirty="0" sz="400" spc="15">
                <a:solidFill>
                  <a:srgbClr val="FF0000"/>
                </a:solidFill>
                <a:latin typeface="Times New Roman"/>
                <a:cs typeface="Times New Roman"/>
              </a:rPr>
              <a:t> </a:t>
            </a:r>
            <a:r>
              <a:rPr dirty="0" sz="400">
                <a:solidFill>
                  <a:srgbClr val="FF0000"/>
                </a:solidFill>
                <a:latin typeface="Times New Roman"/>
                <a:cs typeface="Times New Roman"/>
              </a:rPr>
              <a:t>BUS</a:t>
            </a:r>
            <a:r>
              <a:rPr dirty="0" sz="400" spc="370">
                <a:solidFill>
                  <a:srgbClr val="FF0000"/>
                </a:solidFill>
                <a:latin typeface="Times New Roman"/>
                <a:cs typeface="Times New Roman"/>
              </a:rPr>
              <a:t> </a:t>
            </a:r>
            <a:r>
              <a:rPr dirty="0" sz="400">
                <a:solidFill>
                  <a:srgbClr val="FF0000"/>
                </a:solidFill>
                <a:latin typeface="Times New Roman"/>
                <a:cs typeface="Times New Roman"/>
              </a:rPr>
              <a:t>A-BUS</a:t>
            </a:r>
            <a:r>
              <a:rPr dirty="0" sz="400" spc="370">
                <a:solidFill>
                  <a:srgbClr val="FF0000"/>
                </a:solidFill>
                <a:latin typeface="Times New Roman"/>
                <a:cs typeface="Times New Roman"/>
              </a:rPr>
              <a:t> </a:t>
            </a:r>
            <a:r>
              <a:rPr dirty="0" sz="400">
                <a:solidFill>
                  <a:srgbClr val="FF0000"/>
                </a:solidFill>
                <a:latin typeface="Times New Roman"/>
                <a:cs typeface="Times New Roman"/>
              </a:rPr>
              <a:t>B</a:t>
            </a:r>
            <a:r>
              <a:rPr dirty="0" sz="400" spc="10">
                <a:solidFill>
                  <a:srgbClr val="FF0000"/>
                </a:solidFill>
                <a:latin typeface="Times New Roman"/>
                <a:cs typeface="Times New Roman"/>
              </a:rPr>
              <a:t> </a:t>
            </a:r>
            <a:r>
              <a:rPr dirty="0" sz="400">
                <a:solidFill>
                  <a:srgbClr val="008000"/>
                </a:solidFill>
                <a:latin typeface="Times New Roman"/>
                <a:cs typeface="Times New Roman"/>
              </a:rPr>
              <a:t>c:</a:t>
            </a:r>
            <a:r>
              <a:rPr dirty="0" sz="400" spc="15">
                <a:solidFill>
                  <a:srgbClr val="008000"/>
                </a:solidFill>
                <a:latin typeface="Times New Roman"/>
                <a:cs typeface="Times New Roman"/>
              </a:rPr>
              <a:t> </a:t>
            </a:r>
            <a:r>
              <a:rPr dirty="0" sz="400">
                <a:solidFill>
                  <a:srgbClr val="008000"/>
                </a:solidFill>
                <a:latin typeface="Times New Roman"/>
                <a:cs typeface="Times New Roman"/>
              </a:rPr>
              <a:t>BUS</a:t>
            </a:r>
            <a:r>
              <a:rPr dirty="0" sz="400" spc="370">
                <a:solidFill>
                  <a:srgbClr val="008000"/>
                </a:solidFill>
                <a:latin typeface="Times New Roman"/>
                <a:cs typeface="Times New Roman"/>
              </a:rPr>
              <a:t> </a:t>
            </a:r>
            <a:r>
              <a:rPr dirty="0" sz="400">
                <a:solidFill>
                  <a:srgbClr val="008000"/>
                </a:solidFill>
                <a:latin typeface="Times New Roman"/>
                <a:cs typeface="Times New Roman"/>
              </a:rPr>
              <a:t>A-</a:t>
            </a:r>
            <a:r>
              <a:rPr dirty="0" sz="400" spc="-25">
                <a:solidFill>
                  <a:srgbClr val="008000"/>
                </a:solidFill>
                <a:latin typeface="Times New Roman"/>
                <a:cs typeface="Times New Roman"/>
              </a:rPr>
              <a:t>VA</a:t>
            </a:r>
            <a:endParaRPr sz="4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300"/>
              </a:spcBef>
            </a:pPr>
            <a:r>
              <a:rPr dirty="0" sz="400">
                <a:latin typeface="Times New Roman"/>
                <a:cs typeface="Times New Roman"/>
              </a:rPr>
              <a:t>exa_4gwinsyn.pl4:</a:t>
            </a:r>
            <a:r>
              <a:rPr dirty="0" sz="400" spc="25">
                <a:latin typeface="Times New Roman"/>
                <a:cs typeface="Times New Roman"/>
              </a:rPr>
              <a:t> </a:t>
            </a:r>
            <a:r>
              <a:rPr dirty="0" sz="400">
                <a:solidFill>
                  <a:srgbClr val="0000FF"/>
                </a:solidFill>
                <a:latin typeface="Times New Roman"/>
                <a:cs typeface="Times New Roman"/>
              </a:rPr>
              <a:t>c:</a:t>
            </a:r>
            <a:r>
              <a:rPr dirty="0" sz="400" spc="30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400">
                <a:solidFill>
                  <a:srgbClr val="0000FF"/>
                </a:solidFill>
                <a:latin typeface="Times New Roman"/>
                <a:cs typeface="Times New Roman"/>
              </a:rPr>
              <a:t>BUS</a:t>
            </a:r>
            <a:r>
              <a:rPr dirty="0" sz="400" spc="440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400">
                <a:solidFill>
                  <a:srgbClr val="0000FF"/>
                </a:solidFill>
                <a:latin typeface="Times New Roman"/>
                <a:cs typeface="Times New Roman"/>
              </a:rPr>
              <a:t>A-</a:t>
            </a:r>
            <a:r>
              <a:rPr dirty="0" sz="400" spc="-25">
                <a:solidFill>
                  <a:srgbClr val="0000FF"/>
                </a:solidFill>
                <a:latin typeface="Times New Roman"/>
                <a:cs typeface="Times New Roman"/>
              </a:rPr>
              <a:t>VA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3005379" y="798258"/>
            <a:ext cx="174625" cy="10477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00" spc="-10">
                <a:latin typeface="Times New Roman"/>
                <a:cs typeface="Times New Roman"/>
              </a:rPr>
              <a:t>0,085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3494468" y="811474"/>
            <a:ext cx="58039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sz="600" spc="-45">
                <a:latin typeface="Arial MT"/>
                <a:cs typeface="Arial MT"/>
              </a:rPr>
              <a:t>Trad</a:t>
            </a:r>
            <a:r>
              <a:rPr dirty="0" baseline="22222" sz="750" spc="-67">
                <a:latin typeface="Times New Roman"/>
                <a:cs typeface="Times New Roman"/>
              </a:rPr>
              <a:t>0,</a:t>
            </a:r>
            <a:r>
              <a:rPr dirty="0" sz="600" spc="-45">
                <a:latin typeface="Arial MT"/>
                <a:cs typeface="Arial MT"/>
              </a:rPr>
              <a:t>u</a:t>
            </a:r>
            <a:r>
              <a:rPr dirty="0" baseline="22222" sz="750" spc="-67">
                <a:latin typeface="Times New Roman"/>
                <a:cs typeface="Times New Roman"/>
              </a:rPr>
              <a:t>0</a:t>
            </a:r>
            <a:r>
              <a:rPr dirty="0" sz="600" spc="-45">
                <a:latin typeface="Arial MT"/>
                <a:cs typeface="Arial MT"/>
              </a:rPr>
              <a:t>c</a:t>
            </a:r>
            <a:r>
              <a:rPr dirty="0" baseline="22222" sz="750" spc="-67">
                <a:latin typeface="Times New Roman"/>
                <a:cs typeface="Times New Roman"/>
              </a:rPr>
              <a:t>9</a:t>
            </a:r>
            <a:r>
              <a:rPr dirty="0" sz="600" spc="-45">
                <a:latin typeface="Arial MT"/>
                <a:cs typeface="Arial MT"/>
              </a:rPr>
              <a:t>i</a:t>
            </a:r>
            <a:r>
              <a:rPr dirty="0" baseline="22222" sz="750" spc="-67">
                <a:latin typeface="Times New Roman"/>
                <a:cs typeface="Times New Roman"/>
              </a:rPr>
              <a:t>0</a:t>
            </a:r>
            <a:r>
              <a:rPr dirty="0" sz="600" spc="-45">
                <a:latin typeface="Arial MT"/>
                <a:cs typeface="Arial MT"/>
              </a:rPr>
              <a:t>endo...</a:t>
            </a:r>
            <a:endParaRPr sz="600">
              <a:latin typeface="Arial MT"/>
              <a:cs typeface="Arial MT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4293925" y="798258"/>
            <a:ext cx="174625" cy="10477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00" spc="-10">
                <a:latin typeface="Times New Roman"/>
                <a:cs typeface="Times New Roman"/>
              </a:rPr>
              <a:t>0,095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4934894" y="798258"/>
            <a:ext cx="174625" cy="10477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00" spc="-10">
                <a:latin typeface="Times New Roman"/>
                <a:cs typeface="Times New Roman"/>
              </a:rPr>
              <a:t>0.100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1611106" y="461254"/>
            <a:ext cx="146685" cy="10477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00">
                <a:latin typeface="Times New Roman"/>
                <a:cs typeface="Times New Roman"/>
              </a:rPr>
              <a:t>-</a:t>
            </a:r>
            <a:r>
              <a:rPr dirty="0" sz="500" spc="-25">
                <a:latin typeface="Times New Roman"/>
                <a:cs typeface="Times New Roman"/>
              </a:rPr>
              <a:t>600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5086877" y="705747"/>
            <a:ext cx="146685" cy="10477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00">
                <a:latin typeface="Times New Roman"/>
                <a:cs typeface="Times New Roman"/>
              </a:rPr>
              <a:t>-</a:t>
            </a:r>
            <a:r>
              <a:rPr dirty="0" sz="500" spc="-25">
                <a:latin typeface="Times New Roman"/>
                <a:cs typeface="Times New Roman"/>
              </a:rPr>
              <a:t>300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5086877" y="381959"/>
            <a:ext cx="146685" cy="10477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00">
                <a:latin typeface="Times New Roman"/>
                <a:cs typeface="Times New Roman"/>
              </a:rPr>
              <a:t>-</a:t>
            </a:r>
            <a:r>
              <a:rPr dirty="0" sz="500" spc="-25">
                <a:latin typeface="Times New Roman"/>
                <a:cs typeface="Times New Roman"/>
              </a:rPr>
              <a:t>200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1089080" y="1089007"/>
            <a:ext cx="5304790" cy="218122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587375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6.25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Tensión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PWM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simulada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corriente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estator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estacionario.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800" b="1">
                <a:latin typeface="Times New Roman"/>
                <a:cs typeface="Times New Roman"/>
              </a:rPr>
              <a:t>6.4.3</a:t>
            </a:r>
            <a:r>
              <a:rPr dirty="0" sz="800" spc="6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Control</a:t>
            </a:r>
            <a:r>
              <a:rPr dirty="0" sz="800" spc="6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</a:t>
            </a:r>
            <a:r>
              <a:rPr dirty="0" sz="800" spc="6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la</a:t>
            </a:r>
            <a:r>
              <a:rPr dirty="0" sz="800" spc="6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máquina</a:t>
            </a:r>
            <a:r>
              <a:rPr dirty="0" sz="800" spc="65" b="1">
                <a:latin typeface="Times New Roman"/>
                <a:cs typeface="Times New Roman"/>
              </a:rPr>
              <a:t> </a:t>
            </a:r>
            <a:r>
              <a:rPr dirty="0" sz="800" spc="-10" b="1" i="1">
                <a:latin typeface="Times New Roman"/>
                <a:cs typeface="Times New Roman"/>
              </a:rPr>
              <a:t>(Exa_17.acp)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10">
                <a:latin typeface="Times New Roman"/>
                <a:cs typeface="Times New Roman"/>
              </a:rPr>
              <a:t>El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control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máquina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típicamente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menor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importancia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en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un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programa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transitorios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electromagnéticos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ya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que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constantes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tiempo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involucradas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mucho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grandes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constantes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tiempo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eléctricas.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Newertheless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algo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situación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interés.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figura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6.26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ejemplo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simple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donde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Windsyn</a:t>
            </a:r>
            <a:endParaRPr sz="800">
              <a:latin typeface="Times New Roman"/>
              <a:cs typeface="Times New Roman"/>
            </a:endParaRPr>
          </a:p>
          <a:p>
            <a:pPr marL="12700" marR="81089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máquina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síncrona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siendo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controlado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gobernador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excitador.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cargas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la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máquina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duplica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2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segundos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vuelve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500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kW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iniciales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10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segundos.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windsyn</a:t>
            </a:r>
            <a:endParaRPr sz="800">
              <a:latin typeface="Times New Roman"/>
              <a:cs typeface="Times New Roman"/>
            </a:endParaRPr>
          </a:p>
          <a:p>
            <a:pPr marL="12700" marR="360045">
              <a:lnSpc>
                <a:spcPct val="113799"/>
              </a:lnSpc>
            </a:pPr>
            <a:r>
              <a:rPr dirty="0" sz="800" spc="10">
                <a:latin typeface="Times New Roman"/>
                <a:cs typeface="Times New Roman"/>
              </a:rPr>
              <a:t>El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generador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inicializa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automáticamente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y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esto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implica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dos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fuentes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ocultas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dentro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su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archivo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lib.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Inicialización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unidades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control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desafío.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controlar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máquina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fuentes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externas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adicionales</a:t>
            </a:r>
            <a:endParaRPr sz="800">
              <a:latin typeface="Times New Roman"/>
              <a:cs typeface="Times New Roman"/>
            </a:endParaRPr>
          </a:p>
          <a:p>
            <a:pPr algn="just" marL="12700" marR="94361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debe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ajustado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aquí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conveniencia,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TACS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resultarán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mucho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rendimiento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maestro.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Windsyn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requiere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tarjeta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solicitud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especial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'UM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TO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TACS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'para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poder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hacer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parámetros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rendimiento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cálculo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TACS.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agrega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 i="1">
                <a:latin typeface="Times New Roman"/>
                <a:cs typeface="Times New Roman"/>
              </a:rPr>
              <a:t>usuario</a:t>
            </a:r>
            <a:endParaRPr sz="800">
              <a:latin typeface="Times New Roman"/>
              <a:cs typeface="Times New Roman"/>
            </a:endParaRPr>
          </a:p>
          <a:p>
            <a:pPr algn="just" marL="12700" marR="1123315">
              <a:lnSpc>
                <a:spcPts val="880"/>
              </a:lnSpc>
              <a:spcBef>
                <a:spcPts val="439"/>
              </a:spcBef>
            </a:pPr>
            <a:r>
              <a:rPr dirty="0" sz="800" i="1">
                <a:latin typeface="Times New Roman"/>
                <a:cs typeface="Times New Roman"/>
              </a:rPr>
              <a:t>Especificado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adicional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parámetros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utilizados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controles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ser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discutido,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punto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aquí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ilustrar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interfaz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máquina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control.</a:t>
            </a:r>
            <a:endParaRPr sz="800">
              <a:latin typeface="Times New Roman"/>
              <a:cs typeface="Times New Roman"/>
            </a:endParaRPr>
          </a:p>
        </p:txBody>
      </p:sp>
      <p:grpSp>
        <p:nvGrpSpPr>
          <p:cNvPr id="23" name="object 23" descr=""/>
          <p:cNvGrpSpPr/>
          <p:nvPr/>
        </p:nvGrpSpPr>
        <p:grpSpPr>
          <a:xfrm>
            <a:off x="368299" y="4141334"/>
            <a:ext cx="594995" cy="13335"/>
            <a:chOff x="368299" y="4141334"/>
            <a:chExt cx="594995" cy="13335"/>
          </a:xfrm>
        </p:grpSpPr>
        <p:sp>
          <p:nvSpPr>
            <p:cNvPr id="24" name="object 24" descr=""/>
            <p:cNvSpPr/>
            <p:nvPr/>
          </p:nvSpPr>
          <p:spPr>
            <a:xfrm>
              <a:off x="368299" y="4141334"/>
              <a:ext cx="594995" cy="6985"/>
            </a:xfrm>
            <a:custGeom>
              <a:avLst/>
              <a:gdLst/>
              <a:ahLst/>
              <a:cxnLst/>
              <a:rect l="l" t="t" r="r" b="b"/>
              <a:pathLst>
                <a:path w="594994" h="6985">
                  <a:moveTo>
                    <a:pt x="594713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594713" y="0"/>
                  </a:lnTo>
                  <a:lnTo>
                    <a:pt x="594713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 descr=""/>
            <p:cNvSpPr/>
            <p:nvPr/>
          </p:nvSpPr>
          <p:spPr>
            <a:xfrm>
              <a:off x="368287" y="4141329"/>
              <a:ext cx="594995" cy="13335"/>
            </a:xfrm>
            <a:custGeom>
              <a:avLst/>
              <a:gdLst/>
              <a:ahLst/>
              <a:cxnLst/>
              <a:rect l="l" t="t" r="r" b="b"/>
              <a:pathLst>
                <a:path w="594994" h="13335">
                  <a:moveTo>
                    <a:pt x="594715" y="0"/>
                  </a:moveTo>
                  <a:lnTo>
                    <a:pt x="588111" y="6616"/>
                  </a:lnTo>
                  <a:lnTo>
                    <a:pt x="0" y="6616"/>
                  </a:lnTo>
                  <a:lnTo>
                    <a:pt x="0" y="13220"/>
                  </a:lnTo>
                  <a:lnTo>
                    <a:pt x="588111" y="13220"/>
                  </a:lnTo>
                  <a:lnTo>
                    <a:pt x="594715" y="13220"/>
                  </a:lnTo>
                  <a:lnTo>
                    <a:pt x="594715" y="6616"/>
                  </a:lnTo>
                  <a:lnTo>
                    <a:pt x="594715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 descr=""/>
            <p:cNvSpPr/>
            <p:nvPr/>
          </p:nvSpPr>
          <p:spPr>
            <a:xfrm>
              <a:off x="368299" y="4141334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7" name="object 27" descr=""/>
          <p:cNvSpPr txBox="1"/>
          <p:nvPr/>
        </p:nvSpPr>
        <p:spPr>
          <a:xfrm>
            <a:off x="378108" y="4201342"/>
            <a:ext cx="5778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Página</a:t>
            </a:r>
            <a:r>
              <a:rPr dirty="0" sz="800" spc="8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226</a:t>
            </a:r>
            <a:endParaRPr sz="800">
              <a:latin typeface="Arial"/>
              <a:cs typeface="Arial"/>
            </a:endParaRPr>
          </a:p>
        </p:txBody>
      </p:sp>
      <p:sp>
        <p:nvSpPr>
          <p:cNvPr id="69" name="object 69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70" name="object 70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167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28" name="object 28" descr=""/>
          <p:cNvSpPr txBox="1"/>
          <p:nvPr/>
        </p:nvSpPr>
        <p:spPr>
          <a:xfrm>
            <a:off x="831370" y="4373148"/>
            <a:ext cx="4596130" cy="126301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algn="r" marR="508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de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aplicación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4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1524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control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velocidad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toma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velocidad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real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máquina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(voltaje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TORQUE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de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máquina)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entrega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fuente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corriente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adicional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conectada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mismo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nodo.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7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30416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control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voltaje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toma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voltaje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tierra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entrega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voltaje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campo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fuente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voltaje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adicional.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ejemplo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cómo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obtener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campo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actual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campo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inicial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voltaje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excitador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ST1A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utiliza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separado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calcular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valor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eficaz.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3593485" y="6236584"/>
            <a:ext cx="54610" cy="730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300" spc="-50" b="1">
                <a:solidFill>
                  <a:srgbClr val="000080"/>
                </a:solidFill>
                <a:latin typeface="Times New Roman"/>
                <a:cs typeface="Times New Roman"/>
              </a:rPr>
              <a:t>V</a:t>
            </a:r>
            <a:endParaRPr sz="300">
              <a:latin typeface="Times New Roman"/>
              <a:cs typeface="Times New Roman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2921024" y="6449359"/>
            <a:ext cx="781050" cy="273050"/>
          </a:xfrm>
          <a:prstGeom prst="rect">
            <a:avLst/>
          </a:prstGeom>
        </p:spPr>
        <p:txBody>
          <a:bodyPr wrap="square" lIns="0" tIns="26034" rIns="0" bIns="0" rtlCol="0" vert="horz">
            <a:spAutoFit/>
          </a:bodyPr>
          <a:lstStyle/>
          <a:p>
            <a:pPr algn="r" marR="17780">
              <a:lnSpc>
                <a:spcPct val="100000"/>
              </a:lnSpc>
              <a:spcBef>
                <a:spcPts val="204"/>
              </a:spcBef>
            </a:pPr>
            <a:r>
              <a:rPr dirty="0" sz="300" spc="-10" b="1">
                <a:solidFill>
                  <a:srgbClr val="000080"/>
                </a:solidFill>
                <a:latin typeface="Times New Roman"/>
                <a:cs typeface="Times New Roman"/>
              </a:rPr>
              <a:t>METRO</a:t>
            </a:r>
            <a:endParaRPr sz="300">
              <a:latin typeface="Times New Roman"/>
              <a:cs typeface="Times New Roman"/>
            </a:endParaRPr>
          </a:p>
          <a:p>
            <a:pPr marL="50800">
              <a:lnSpc>
                <a:spcPct val="100000"/>
              </a:lnSpc>
              <a:spcBef>
                <a:spcPts val="110"/>
              </a:spcBef>
            </a:pPr>
            <a:r>
              <a:rPr dirty="0" sz="300">
                <a:solidFill>
                  <a:srgbClr val="0000FF"/>
                </a:solidFill>
                <a:latin typeface="Times New Roman"/>
                <a:cs typeface="Times New Roman"/>
              </a:rPr>
              <a:t>Esfuerzo</a:t>
            </a:r>
            <a:r>
              <a:rPr dirty="0" sz="300" spc="15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300">
                <a:solidFill>
                  <a:srgbClr val="0000FF"/>
                </a:solidFill>
                <a:latin typeface="Times New Roman"/>
                <a:cs typeface="Times New Roman"/>
              </a:rPr>
              <a:t>de</a:t>
            </a:r>
            <a:r>
              <a:rPr dirty="0" sz="300" spc="20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300">
                <a:solidFill>
                  <a:srgbClr val="0000FF"/>
                </a:solidFill>
                <a:latin typeface="Times New Roman"/>
                <a:cs typeface="Times New Roman"/>
              </a:rPr>
              <a:t>torsión</a:t>
            </a:r>
            <a:r>
              <a:rPr dirty="0" sz="300" spc="70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baseline="27777" sz="450" spc="-15">
                <a:latin typeface="Times New Roman"/>
                <a:cs typeface="Times New Roman"/>
              </a:rPr>
              <a:t>HIDRO</a:t>
            </a:r>
            <a:endParaRPr baseline="27777" sz="450">
              <a:latin typeface="Times New Roman"/>
              <a:cs typeface="Times New Roman"/>
            </a:endParaRPr>
          </a:p>
          <a:p>
            <a:pPr marL="374015">
              <a:lnSpc>
                <a:spcPct val="100000"/>
              </a:lnSpc>
              <a:spcBef>
                <a:spcPts val="55"/>
              </a:spcBef>
            </a:pPr>
            <a:r>
              <a:rPr dirty="0" sz="300" spc="-10">
                <a:solidFill>
                  <a:srgbClr val="800000"/>
                </a:solidFill>
                <a:latin typeface="Times New Roman"/>
                <a:cs typeface="Times New Roman"/>
              </a:rPr>
              <a:t>MODELO</a:t>
            </a:r>
            <a:endParaRPr sz="300">
              <a:latin typeface="Times New Roman"/>
              <a:cs typeface="Times New Roman"/>
            </a:endParaRPr>
          </a:p>
          <a:p>
            <a:pPr marL="156210">
              <a:lnSpc>
                <a:spcPct val="100000"/>
              </a:lnSpc>
              <a:spcBef>
                <a:spcPts val="110"/>
              </a:spcBef>
            </a:pPr>
            <a:r>
              <a:rPr dirty="0" baseline="27777" sz="600">
                <a:solidFill>
                  <a:srgbClr val="800000"/>
                </a:solidFill>
                <a:latin typeface="Times New Roman"/>
                <a:cs typeface="Times New Roman"/>
              </a:rPr>
              <a:t>METRO</a:t>
            </a:r>
            <a:r>
              <a:rPr dirty="0" baseline="27777" sz="600" spc="540">
                <a:solidFill>
                  <a:srgbClr val="800000"/>
                </a:solidFill>
                <a:latin typeface="Times New Roman"/>
                <a:cs typeface="Times New Roman"/>
              </a:rPr>
              <a:t> </a:t>
            </a:r>
            <a:r>
              <a:rPr dirty="0" sz="300">
                <a:latin typeface="Times New Roman"/>
                <a:cs typeface="Times New Roman"/>
              </a:rPr>
              <a:t>tur</a:t>
            </a:r>
            <a:r>
              <a:rPr dirty="0" sz="300" spc="5">
                <a:latin typeface="Times New Roman"/>
                <a:cs typeface="Times New Roman"/>
              </a:rPr>
              <a:t> </a:t>
            </a:r>
            <a:r>
              <a:rPr dirty="0" sz="300">
                <a:latin typeface="Times New Roman"/>
                <a:cs typeface="Times New Roman"/>
              </a:rPr>
              <a:t>/</a:t>
            </a:r>
            <a:r>
              <a:rPr dirty="0" sz="300" spc="10">
                <a:latin typeface="Times New Roman"/>
                <a:cs typeface="Times New Roman"/>
              </a:rPr>
              <a:t> </a:t>
            </a:r>
            <a:r>
              <a:rPr dirty="0" sz="300" spc="-25">
                <a:latin typeface="Times New Roman"/>
                <a:cs typeface="Times New Roman"/>
              </a:rPr>
              <a:t>gov</a:t>
            </a:r>
            <a:endParaRPr sz="300">
              <a:latin typeface="Times New Roman"/>
              <a:cs typeface="Times New Roman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1796128" y="6700461"/>
            <a:ext cx="195580" cy="2438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 indent="33020">
              <a:lnSpc>
                <a:spcPct val="159000"/>
              </a:lnSpc>
              <a:spcBef>
                <a:spcPts val="95"/>
              </a:spcBef>
            </a:pPr>
            <a:r>
              <a:rPr dirty="0" sz="300" spc="-20">
                <a:solidFill>
                  <a:srgbClr val="787878"/>
                </a:solidFill>
                <a:latin typeface="Times New Roman"/>
                <a:cs typeface="Times New Roman"/>
              </a:rPr>
              <a:t>DC1A</a:t>
            </a:r>
            <a:r>
              <a:rPr dirty="0" sz="300" spc="500">
                <a:solidFill>
                  <a:srgbClr val="787878"/>
                </a:solidFill>
                <a:latin typeface="Times New Roman"/>
                <a:cs typeface="Times New Roman"/>
              </a:rPr>
              <a:t> </a:t>
            </a:r>
            <a:r>
              <a:rPr dirty="0" sz="300" spc="-10">
                <a:solidFill>
                  <a:srgbClr val="787878"/>
                </a:solidFill>
                <a:latin typeface="Times New Roman"/>
                <a:cs typeface="Times New Roman"/>
              </a:rPr>
              <a:t>MODELO</a:t>
            </a:r>
            <a:endParaRPr sz="300">
              <a:latin typeface="Times New Roman"/>
              <a:cs typeface="Times New Roman"/>
            </a:endParaRPr>
          </a:p>
          <a:p>
            <a:pPr marL="32384">
              <a:lnSpc>
                <a:spcPct val="100000"/>
              </a:lnSpc>
              <a:spcBef>
                <a:spcPts val="215"/>
              </a:spcBef>
            </a:pPr>
            <a:r>
              <a:rPr dirty="0" sz="300" spc="-10">
                <a:solidFill>
                  <a:srgbClr val="787878"/>
                </a:solidFill>
                <a:latin typeface="Times New Roman"/>
                <a:cs typeface="Times New Roman"/>
              </a:rPr>
              <a:t>excitante</a:t>
            </a:r>
            <a:endParaRPr sz="300">
              <a:latin typeface="Times New Roman"/>
              <a:cs typeface="Times New Roman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2074693" y="5945835"/>
            <a:ext cx="761365" cy="23876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ts val="310"/>
              </a:lnSpc>
              <a:spcBef>
                <a:spcPts val="110"/>
              </a:spcBef>
            </a:pPr>
            <a:r>
              <a:rPr dirty="0" sz="300" spc="-10" b="1">
                <a:solidFill>
                  <a:srgbClr val="000080"/>
                </a:solidFill>
                <a:latin typeface="Times New Roman"/>
                <a:cs typeface="Times New Roman"/>
              </a:rPr>
              <a:t>METRO</a:t>
            </a:r>
            <a:endParaRPr sz="300">
              <a:latin typeface="Times New Roman"/>
              <a:cs typeface="Times New Roman"/>
            </a:endParaRPr>
          </a:p>
          <a:p>
            <a:pPr marL="149860">
              <a:lnSpc>
                <a:spcPts val="310"/>
              </a:lnSpc>
              <a:tabLst>
                <a:tab pos="553085" algn="l"/>
              </a:tabLst>
            </a:pPr>
            <a:r>
              <a:rPr dirty="0" sz="300" spc="-20">
                <a:latin typeface="Times New Roman"/>
                <a:cs typeface="Times New Roman"/>
              </a:rPr>
              <a:t>ST1A</a:t>
            </a:r>
            <a:r>
              <a:rPr dirty="0" sz="300">
                <a:latin typeface="Times New Roman"/>
                <a:cs typeface="Times New Roman"/>
              </a:rPr>
              <a:t>	</a:t>
            </a:r>
            <a:r>
              <a:rPr dirty="0" sz="300" spc="-10">
                <a:solidFill>
                  <a:srgbClr val="800000"/>
                </a:solidFill>
                <a:latin typeface="Times New Roman"/>
                <a:cs typeface="Times New Roman"/>
              </a:rPr>
              <a:t>MODELO</a:t>
            </a:r>
            <a:endParaRPr sz="300">
              <a:latin typeface="Times New Roman"/>
              <a:cs typeface="Times New Roman"/>
            </a:endParaRPr>
          </a:p>
          <a:p>
            <a:pPr marL="97155">
              <a:lnSpc>
                <a:spcPct val="100000"/>
              </a:lnSpc>
              <a:spcBef>
                <a:spcPts val="215"/>
              </a:spcBef>
              <a:tabLst>
                <a:tab pos="612775" algn="l"/>
              </a:tabLst>
            </a:pPr>
            <a:r>
              <a:rPr dirty="0" baseline="9259" sz="450" spc="-15">
                <a:solidFill>
                  <a:srgbClr val="800000"/>
                </a:solidFill>
                <a:latin typeface="Times New Roman"/>
                <a:cs typeface="Times New Roman"/>
              </a:rPr>
              <a:t>MODELO</a:t>
            </a:r>
            <a:r>
              <a:rPr dirty="0" baseline="9259" sz="450">
                <a:solidFill>
                  <a:srgbClr val="800000"/>
                </a:solidFill>
                <a:latin typeface="Times New Roman"/>
                <a:cs typeface="Times New Roman"/>
              </a:rPr>
              <a:t>	</a:t>
            </a:r>
            <a:r>
              <a:rPr dirty="0" sz="300" spc="-25">
                <a:latin typeface="Times New Roman"/>
                <a:cs typeface="Times New Roman"/>
              </a:rPr>
              <a:t>rms</a:t>
            </a:r>
            <a:endParaRPr sz="300">
              <a:latin typeface="Times New Roman"/>
              <a:cs typeface="Times New Roman"/>
            </a:endParaRPr>
          </a:p>
          <a:p>
            <a:pPr marL="130175">
              <a:lnSpc>
                <a:spcPct val="100000"/>
              </a:lnSpc>
              <a:spcBef>
                <a:spcPts val="105"/>
              </a:spcBef>
            </a:pPr>
            <a:r>
              <a:rPr dirty="0" sz="300" spc="-10">
                <a:latin typeface="Times New Roman"/>
                <a:cs typeface="Times New Roman"/>
              </a:rPr>
              <a:t>excitante</a:t>
            </a:r>
            <a:endParaRPr sz="300">
              <a:latin typeface="Times New Roman"/>
              <a:cs typeface="Times New Roman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2524032" y="6309271"/>
            <a:ext cx="285750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4"/>
              </a:spcBef>
            </a:pPr>
            <a:r>
              <a:rPr dirty="0" sz="400" spc="-10">
                <a:solidFill>
                  <a:srgbClr val="800000"/>
                </a:solidFill>
                <a:latin typeface="Times New Roman"/>
                <a:cs typeface="Times New Roman"/>
              </a:rPr>
              <a:t>METR</a:t>
            </a:r>
            <a:r>
              <a:rPr dirty="0" baseline="-27777" sz="450" spc="-15">
                <a:solidFill>
                  <a:srgbClr val="0000FF"/>
                </a:solidFill>
                <a:latin typeface="Times New Roman"/>
                <a:cs typeface="Times New Roman"/>
              </a:rPr>
              <a:t>E</a:t>
            </a:r>
            <a:r>
              <a:rPr dirty="0" sz="400" spc="-10">
                <a:solidFill>
                  <a:srgbClr val="800000"/>
                </a:solidFill>
                <a:latin typeface="Times New Roman"/>
                <a:cs typeface="Times New Roman"/>
              </a:rPr>
              <a:t>O</a:t>
            </a:r>
            <a:r>
              <a:rPr dirty="0" baseline="-27777" sz="450" spc="-15">
                <a:solidFill>
                  <a:srgbClr val="0000FF"/>
                </a:solidFill>
                <a:latin typeface="Times New Roman"/>
                <a:cs typeface="Times New Roman"/>
              </a:rPr>
              <a:t>xfd</a:t>
            </a:r>
            <a:endParaRPr baseline="-27777" sz="450">
              <a:latin typeface="Times New Roman"/>
              <a:cs typeface="Times New Roman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2470137" y="6216760"/>
            <a:ext cx="75565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 spc="-25" i="1">
                <a:solidFill>
                  <a:srgbClr val="400000"/>
                </a:solidFill>
                <a:latin typeface="Times New Roman"/>
                <a:cs typeface="Times New Roman"/>
              </a:rPr>
              <a:t>yo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2840181" y="6303984"/>
            <a:ext cx="177800" cy="158115"/>
          </a:xfrm>
          <a:prstGeom prst="rect">
            <a:avLst/>
          </a:prstGeom>
        </p:spPr>
        <p:txBody>
          <a:bodyPr wrap="square" lIns="0" tIns="32384" rIns="0" bIns="0" rtlCol="0" vert="horz">
            <a:spAutoFit/>
          </a:bodyPr>
          <a:lstStyle/>
          <a:p>
            <a:pPr marL="32384">
              <a:lnSpc>
                <a:spcPct val="100000"/>
              </a:lnSpc>
              <a:spcBef>
                <a:spcPts val="254"/>
              </a:spcBef>
            </a:pPr>
            <a:r>
              <a:rPr dirty="0" sz="300">
                <a:solidFill>
                  <a:srgbClr val="FF0000"/>
                </a:solidFill>
                <a:latin typeface="Times New Roman"/>
                <a:cs typeface="Times New Roman"/>
              </a:rPr>
              <a:t>UM</a:t>
            </a:r>
            <a:r>
              <a:rPr dirty="0" sz="300" spc="10">
                <a:solidFill>
                  <a:srgbClr val="FF0000"/>
                </a:solidFill>
                <a:latin typeface="Times New Roman"/>
                <a:cs typeface="Times New Roman"/>
              </a:rPr>
              <a:t> </a:t>
            </a:r>
            <a:r>
              <a:rPr dirty="0" sz="300">
                <a:solidFill>
                  <a:srgbClr val="FF0000"/>
                </a:solidFill>
                <a:latin typeface="Times New Roman"/>
                <a:cs typeface="Times New Roman"/>
              </a:rPr>
              <a:t>/</a:t>
            </a:r>
            <a:r>
              <a:rPr dirty="0" sz="300" spc="10">
                <a:solidFill>
                  <a:srgbClr val="FF0000"/>
                </a:solidFill>
                <a:latin typeface="Times New Roman"/>
                <a:cs typeface="Times New Roman"/>
              </a:rPr>
              <a:t> </a:t>
            </a:r>
            <a:r>
              <a:rPr dirty="0" sz="300" spc="-50">
                <a:solidFill>
                  <a:srgbClr val="FF0000"/>
                </a:solidFill>
                <a:latin typeface="Times New Roman"/>
                <a:cs typeface="Times New Roman"/>
              </a:rPr>
              <a:t>W</a:t>
            </a:r>
            <a:endParaRPr sz="3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60"/>
              </a:spcBef>
            </a:pPr>
            <a:r>
              <a:rPr dirty="0" sz="300">
                <a:solidFill>
                  <a:srgbClr val="0000FF"/>
                </a:solidFill>
                <a:latin typeface="Times New Roman"/>
                <a:cs typeface="Times New Roman"/>
              </a:rPr>
              <a:t>SM-</a:t>
            </a:r>
            <a:r>
              <a:rPr dirty="0" sz="300" spc="-25">
                <a:solidFill>
                  <a:srgbClr val="0000FF"/>
                </a:solidFill>
                <a:latin typeface="Times New Roman"/>
                <a:cs typeface="Times New Roman"/>
              </a:rPr>
              <a:t>sdq</a:t>
            </a:r>
            <a:endParaRPr sz="300">
              <a:latin typeface="Times New Roman"/>
              <a:cs typeface="Times New Roman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2912868" y="5881077"/>
            <a:ext cx="195580" cy="170815"/>
          </a:xfrm>
          <a:prstGeom prst="rect">
            <a:avLst/>
          </a:prstGeom>
        </p:spPr>
        <p:txBody>
          <a:bodyPr wrap="square" lIns="0" tIns="39369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309"/>
              </a:spcBef>
            </a:pPr>
            <a:r>
              <a:rPr dirty="0" sz="300" spc="-10">
                <a:solidFill>
                  <a:srgbClr val="800000"/>
                </a:solidFill>
                <a:latin typeface="Times New Roman"/>
                <a:cs typeface="Times New Roman"/>
              </a:rPr>
              <a:t>MODELO</a:t>
            </a:r>
            <a:endParaRPr sz="300">
              <a:latin typeface="Times New Roman"/>
              <a:cs typeface="Times New Roman"/>
            </a:endParaRPr>
          </a:p>
          <a:p>
            <a:pPr marL="38735">
              <a:lnSpc>
                <a:spcPct val="100000"/>
              </a:lnSpc>
              <a:spcBef>
                <a:spcPts val="210"/>
              </a:spcBef>
            </a:pPr>
            <a:r>
              <a:rPr dirty="0" sz="300" spc="-10">
                <a:latin typeface="Times New Roman"/>
                <a:cs typeface="Times New Roman"/>
              </a:rPr>
              <a:t>fmeter</a:t>
            </a:r>
            <a:endParaRPr sz="300">
              <a:latin typeface="Times New Roman"/>
              <a:cs typeface="Times New Roman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2846789" y="5793853"/>
            <a:ext cx="175260" cy="730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300" spc="-10" b="1">
                <a:solidFill>
                  <a:srgbClr val="000080"/>
                </a:solidFill>
                <a:latin typeface="Times New Roman"/>
                <a:cs typeface="Times New Roman"/>
              </a:rPr>
              <a:t>METRO</a:t>
            </a:r>
            <a:endParaRPr sz="300">
              <a:latin typeface="Times New Roman"/>
              <a:cs typeface="Times New Roman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1848991" y="5985483"/>
            <a:ext cx="131445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 spc="-25">
                <a:solidFill>
                  <a:srgbClr val="000080"/>
                </a:solidFill>
                <a:latin typeface="Times New Roman"/>
                <a:cs typeface="Times New Roman"/>
              </a:rPr>
              <a:t>REQ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2470137" y="5866540"/>
            <a:ext cx="175260" cy="730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300" spc="-10" b="1">
                <a:solidFill>
                  <a:srgbClr val="000080"/>
                </a:solidFill>
                <a:latin typeface="Times New Roman"/>
                <a:cs typeface="Times New Roman"/>
              </a:rPr>
              <a:t>METRO</a:t>
            </a:r>
            <a:endParaRPr sz="300">
              <a:latin typeface="Times New Roman"/>
              <a:cs typeface="Times New Roman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3203617" y="6025130"/>
            <a:ext cx="17081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25" i="1">
                <a:latin typeface="Times New Roman"/>
                <a:cs typeface="Times New Roman"/>
              </a:rPr>
              <a:t>UNA</a:t>
            </a:r>
            <a:endParaRPr sz="550">
              <a:latin typeface="Times New Roman"/>
              <a:cs typeface="Times New Roman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2978947" y="6097818"/>
            <a:ext cx="17081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25" i="1">
                <a:latin typeface="Times New Roman"/>
                <a:cs typeface="Times New Roman"/>
              </a:rPr>
              <a:t>UNA</a:t>
            </a:r>
            <a:endParaRPr sz="550">
              <a:latin typeface="Times New Roman"/>
              <a:cs typeface="Times New Roman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2285115" y="9516760"/>
            <a:ext cx="800735" cy="25019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22900"/>
              </a:lnSpc>
              <a:spcBef>
                <a:spcPts val="95"/>
              </a:spcBef>
            </a:pPr>
            <a:r>
              <a:rPr dirty="0" sz="600">
                <a:latin typeface="Times New Roman"/>
                <a:cs typeface="Times New Roman"/>
              </a:rPr>
              <a:t>Permanente</a:t>
            </a:r>
            <a:r>
              <a:rPr dirty="0" sz="600" spc="6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y</a:t>
            </a:r>
            <a:r>
              <a:rPr dirty="0" sz="600" spc="65">
                <a:latin typeface="Times New Roman"/>
                <a:cs typeface="Times New Roman"/>
              </a:rPr>
              <a:t> </a:t>
            </a:r>
            <a:r>
              <a:rPr dirty="0" sz="600" spc="-10">
                <a:latin typeface="Times New Roman"/>
                <a:cs typeface="Times New Roman"/>
              </a:rPr>
              <a:t>transitoria</a:t>
            </a:r>
            <a:r>
              <a:rPr dirty="0" sz="600" spc="50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control</a:t>
            </a:r>
            <a:r>
              <a:rPr dirty="0" sz="600" spc="5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de</a:t>
            </a:r>
            <a:r>
              <a:rPr dirty="0" sz="600" spc="50">
                <a:latin typeface="Times New Roman"/>
                <a:cs typeface="Times New Roman"/>
              </a:rPr>
              <a:t> </a:t>
            </a:r>
            <a:r>
              <a:rPr dirty="0" sz="600" spc="-10">
                <a:latin typeface="Times New Roman"/>
                <a:cs typeface="Times New Roman"/>
              </a:rPr>
              <a:t>caída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1756480" y="8628654"/>
            <a:ext cx="95250" cy="1682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900" spc="-50">
                <a:latin typeface="Times New Roman"/>
                <a:cs typeface="Times New Roman"/>
              </a:rPr>
              <a:t>Σ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1412868" y="8536144"/>
            <a:ext cx="30988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Δω</a:t>
            </a:r>
            <a:r>
              <a:rPr dirty="0" sz="800" spc="160">
                <a:latin typeface="Times New Roman"/>
                <a:cs typeface="Times New Roman"/>
              </a:rPr>
              <a:t>  </a:t>
            </a:r>
            <a:r>
              <a:rPr dirty="0" sz="800" spc="-50">
                <a:latin typeface="Times New Roman"/>
                <a:cs typeface="Times New Roman"/>
              </a:rPr>
              <a:t>+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2325794" y="9150680"/>
            <a:ext cx="85280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sz="800" i="1">
                <a:latin typeface="Times New Roman"/>
                <a:cs typeface="Times New Roman"/>
              </a:rPr>
              <a:t>R</a:t>
            </a:r>
            <a:r>
              <a:rPr dirty="0" sz="800" spc="495" i="1">
                <a:latin typeface="Times New Roman"/>
                <a:cs typeface="Times New Roman"/>
              </a:rPr>
              <a:t> </a:t>
            </a:r>
            <a:r>
              <a:rPr dirty="0" baseline="17361" sz="1200">
                <a:latin typeface="Times New Roman"/>
                <a:cs typeface="Times New Roman"/>
              </a:rPr>
              <a:t>+</a:t>
            </a:r>
            <a:r>
              <a:rPr dirty="0" baseline="17361" sz="1200" spc="15">
                <a:latin typeface="Times New Roman"/>
                <a:cs typeface="Times New Roman"/>
              </a:rPr>
              <a:t> </a:t>
            </a:r>
            <a:r>
              <a:rPr dirty="0" baseline="10416" sz="1200">
                <a:latin typeface="Times New Roman"/>
                <a:cs typeface="Times New Roman"/>
              </a:rPr>
              <a:t>(</a:t>
            </a:r>
            <a:r>
              <a:rPr dirty="0" baseline="10416" sz="1200" spc="-172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R</a:t>
            </a:r>
            <a:r>
              <a:rPr dirty="0" sz="800" spc="150" i="1">
                <a:latin typeface="Times New Roman"/>
                <a:cs typeface="Times New Roman"/>
              </a:rPr>
              <a:t>  </a:t>
            </a:r>
            <a:r>
              <a:rPr dirty="0" baseline="17361" sz="1200">
                <a:latin typeface="Times New Roman"/>
                <a:cs typeface="Times New Roman"/>
              </a:rPr>
              <a:t>+</a:t>
            </a:r>
            <a:r>
              <a:rPr dirty="0" baseline="17361" sz="1200" spc="89">
                <a:latin typeface="Times New Roman"/>
                <a:cs typeface="Times New Roman"/>
              </a:rPr>
              <a:t> </a:t>
            </a:r>
            <a:r>
              <a:rPr dirty="0" sz="800" spc="-45" i="1">
                <a:latin typeface="Times New Roman"/>
                <a:cs typeface="Times New Roman"/>
              </a:rPr>
              <a:t>RT</a:t>
            </a:r>
            <a:r>
              <a:rPr dirty="0" baseline="10416" sz="1200" spc="-67">
                <a:latin typeface="Times New Roman"/>
                <a:cs typeface="Times New Roman"/>
              </a:rPr>
              <a:t>)</a:t>
            </a:r>
            <a:r>
              <a:rPr dirty="0" sz="800" spc="-45" i="1">
                <a:latin typeface="Times New Roman"/>
                <a:cs typeface="Times New Roman"/>
              </a:rPr>
              <a:t>s</a:t>
            </a:r>
            <a:r>
              <a:rPr dirty="0" baseline="17361" sz="1200" spc="-67">
                <a:latin typeface="Cambria Math"/>
                <a:cs typeface="Cambria Math"/>
              </a:rPr>
              <a:t>⋅</a:t>
            </a:r>
            <a:r>
              <a:rPr dirty="0" baseline="17361" sz="1200" spc="89">
                <a:latin typeface="Cambria Math"/>
                <a:cs typeface="Cambria Math"/>
              </a:rPr>
              <a:t> </a:t>
            </a:r>
            <a:r>
              <a:rPr dirty="0" baseline="17361" sz="1200" spc="-89">
                <a:latin typeface="Cambria Math"/>
                <a:cs typeface="Cambria Math"/>
              </a:rPr>
              <a:t>⋅</a:t>
            </a:r>
            <a:endParaRPr baseline="17361" sz="1200">
              <a:latin typeface="Cambria Math"/>
              <a:cs typeface="Cambria Math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2405089" y="9212630"/>
            <a:ext cx="802640" cy="242570"/>
          </a:xfrm>
          <a:prstGeom prst="rect">
            <a:avLst/>
          </a:prstGeom>
        </p:spPr>
        <p:txBody>
          <a:bodyPr wrap="square" lIns="0" tIns="19050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150"/>
              </a:spcBef>
              <a:tabLst>
                <a:tab pos="283845" algn="l"/>
                <a:tab pos="699770" algn="l"/>
              </a:tabLst>
            </a:pPr>
            <a:r>
              <a:rPr dirty="0" sz="500" spc="-20" i="1">
                <a:latin typeface="Times New Roman"/>
                <a:cs typeface="Times New Roman"/>
              </a:rPr>
              <a:t>pags</a:t>
            </a:r>
            <a:r>
              <a:rPr dirty="0" sz="500" i="1">
                <a:latin typeface="Times New Roman"/>
                <a:cs typeface="Times New Roman"/>
              </a:rPr>
              <a:t>	pags</a:t>
            </a:r>
            <a:r>
              <a:rPr dirty="0" sz="500" spc="305" i="1">
                <a:latin typeface="Times New Roman"/>
                <a:cs typeface="Times New Roman"/>
              </a:rPr>
              <a:t>  </a:t>
            </a:r>
            <a:r>
              <a:rPr dirty="0" sz="500" spc="-50" i="1">
                <a:latin typeface="Times New Roman"/>
                <a:cs typeface="Times New Roman"/>
              </a:rPr>
              <a:t>t</a:t>
            </a:r>
            <a:r>
              <a:rPr dirty="0" sz="500" i="1">
                <a:latin typeface="Times New Roman"/>
                <a:cs typeface="Times New Roman"/>
              </a:rPr>
              <a:t>	</a:t>
            </a:r>
            <a:r>
              <a:rPr dirty="0" sz="500" spc="-50" i="1">
                <a:latin typeface="Times New Roman"/>
                <a:cs typeface="Times New Roman"/>
              </a:rPr>
              <a:t>r</a:t>
            </a:r>
            <a:endParaRPr sz="500">
              <a:latin typeface="Times New Roman"/>
              <a:cs typeface="Times New Roman"/>
            </a:endParaRPr>
          </a:p>
          <a:p>
            <a:pPr algn="ctr" marR="43180">
              <a:lnSpc>
                <a:spcPct val="100000"/>
              </a:lnSpc>
              <a:spcBef>
                <a:spcPts val="90"/>
              </a:spcBef>
            </a:pPr>
            <a:r>
              <a:rPr dirty="0" baseline="-6944" sz="1200">
                <a:latin typeface="Times New Roman"/>
                <a:cs typeface="Times New Roman"/>
              </a:rPr>
              <a:t>1</a:t>
            </a:r>
            <a:r>
              <a:rPr dirty="0" baseline="-6944" sz="1200" spc="-44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+</a:t>
            </a:r>
            <a:r>
              <a:rPr dirty="0" sz="800" spc="-35">
                <a:latin typeface="Times New Roman"/>
                <a:cs typeface="Times New Roman"/>
              </a:rPr>
              <a:t> </a:t>
            </a:r>
            <a:r>
              <a:rPr dirty="0" baseline="-17361" sz="1200" spc="-307" i="1">
                <a:latin typeface="Times New Roman"/>
                <a:cs typeface="Times New Roman"/>
              </a:rPr>
              <a:t>T</a:t>
            </a:r>
            <a:r>
              <a:rPr dirty="0" sz="800" spc="-204">
                <a:latin typeface="Cambria Math"/>
                <a:cs typeface="Cambria Math"/>
              </a:rPr>
              <a:t>⋅</a:t>
            </a:r>
            <a:r>
              <a:rPr dirty="0" sz="800" spc="20">
                <a:latin typeface="Cambria Math"/>
                <a:cs typeface="Cambria Math"/>
              </a:rPr>
              <a:t> </a:t>
            </a:r>
            <a:r>
              <a:rPr dirty="0" baseline="-50000" sz="750" spc="-37" i="1">
                <a:latin typeface="Times New Roman"/>
                <a:cs typeface="Times New Roman"/>
              </a:rPr>
              <a:t>r</a:t>
            </a:r>
            <a:r>
              <a:rPr dirty="0" baseline="-17361" sz="1200" spc="-37" i="1">
                <a:latin typeface="Times New Roman"/>
                <a:cs typeface="Times New Roman"/>
              </a:rPr>
              <a:t>s</a:t>
            </a:r>
            <a:endParaRPr baseline="-17361" sz="1200">
              <a:latin typeface="Times New Roman"/>
              <a:cs typeface="Times New Roman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1848476" y="8820284"/>
            <a:ext cx="3556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800" spc="-50">
                <a:latin typeface="Times New Roman"/>
                <a:cs typeface="Times New Roman"/>
              </a:rPr>
              <a:t>-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2172780" y="8668302"/>
            <a:ext cx="8509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50">
                <a:latin typeface="Times New Roman"/>
                <a:cs typeface="Times New Roman"/>
              </a:rPr>
              <a:t>+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2081301" y="8471386"/>
            <a:ext cx="354965" cy="369570"/>
          </a:xfrm>
          <a:prstGeom prst="rect">
            <a:avLst/>
          </a:prstGeom>
        </p:spPr>
        <p:txBody>
          <a:bodyPr wrap="square" lIns="0" tIns="61594" rIns="0" bIns="0" rtlCol="0" vert="horz">
            <a:spAutoFit/>
          </a:bodyPr>
          <a:lstStyle/>
          <a:p>
            <a:pPr marL="203200">
              <a:lnSpc>
                <a:spcPct val="100000"/>
              </a:lnSpc>
              <a:spcBef>
                <a:spcPts val="484"/>
              </a:spcBef>
            </a:pPr>
            <a:r>
              <a:rPr dirty="0" sz="800" spc="-50">
                <a:latin typeface="Times New Roman"/>
                <a:cs typeface="Times New Roman"/>
              </a:rPr>
              <a:t>1</a:t>
            </a:r>
            <a:endParaRPr sz="800">
              <a:latin typeface="Times New Roman"/>
              <a:cs typeface="Times New Roman"/>
            </a:endParaRPr>
          </a:p>
          <a:p>
            <a:pPr marL="38100">
              <a:lnSpc>
                <a:spcPct val="100000"/>
              </a:lnSpc>
              <a:spcBef>
                <a:spcPts val="395"/>
              </a:spcBef>
            </a:pPr>
            <a:r>
              <a:rPr dirty="0" sz="800">
                <a:latin typeface="Times New Roman"/>
                <a:cs typeface="Times New Roman"/>
              </a:rPr>
              <a:t>1</a:t>
            </a:r>
            <a:r>
              <a:rPr dirty="0" sz="800" spc="-20">
                <a:latin typeface="Times New Roman"/>
                <a:cs typeface="Times New Roman"/>
              </a:rPr>
              <a:t> </a:t>
            </a:r>
            <a:r>
              <a:rPr dirty="0" sz="500" i="1">
                <a:latin typeface="Times New Roman"/>
                <a:cs typeface="Times New Roman"/>
              </a:rPr>
              <a:t>p</a:t>
            </a:r>
            <a:r>
              <a:rPr dirty="0" sz="500" spc="150" i="1">
                <a:latin typeface="Times New Roman"/>
                <a:cs typeface="Times New Roman"/>
              </a:rPr>
              <a:t> </a:t>
            </a:r>
            <a:r>
              <a:rPr dirty="0" baseline="-10416" sz="1200" spc="-232" i="1">
                <a:latin typeface="Times New Roman"/>
                <a:cs typeface="Times New Roman"/>
              </a:rPr>
              <a:t>T</a:t>
            </a:r>
            <a:r>
              <a:rPr dirty="0" baseline="10416" sz="1200" spc="-232">
                <a:latin typeface="Cambria Math"/>
                <a:cs typeface="Cambria Math"/>
              </a:rPr>
              <a:t>⋅</a:t>
            </a:r>
            <a:r>
              <a:rPr dirty="0" baseline="10416" sz="1200" spc="315">
                <a:latin typeface="Cambria Math"/>
                <a:cs typeface="Cambria Math"/>
              </a:rPr>
              <a:t> </a:t>
            </a:r>
            <a:r>
              <a:rPr dirty="0" baseline="-10416" sz="1200" spc="-75" i="1">
                <a:latin typeface="Times New Roman"/>
                <a:cs typeface="Times New Roman"/>
              </a:rPr>
              <a:t>s</a:t>
            </a:r>
            <a:endParaRPr baseline="-10416" sz="1200">
              <a:latin typeface="Times New Roman"/>
              <a:cs typeface="Times New Roman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2854428" y="8628654"/>
            <a:ext cx="18796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sz="800" i="1">
                <a:latin typeface="Times New Roman"/>
                <a:cs typeface="Times New Roman"/>
              </a:rPr>
              <a:t>K</a:t>
            </a:r>
            <a:r>
              <a:rPr dirty="0" sz="800" spc="-65" i="1">
                <a:latin typeface="Times New Roman"/>
                <a:cs typeface="Times New Roman"/>
              </a:rPr>
              <a:t> </a:t>
            </a:r>
            <a:r>
              <a:rPr dirty="0" baseline="-22222" sz="750" spc="-75" i="1">
                <a:latin typeface="Times New Roman"/>
                <a:cs typeface="Times New Roman"/>
              </a:rPr>
              <a:t>s</a:t>
            </a:r>
            <a:endParaRPr baseline="-22222" sz="750">
              <a:latin typeface="Times New Roman"/>
              <a:cs typeface="Times New Roman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3415071" y="8549359"/>
            <a:ext cx="75565" cy="33655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750" spc="-50">
                <a:latin typeface="Times New Roman"/>
                <a:cs typeface="Times New Roman"/>
              </a:rPr>
              <a:t>1</a:t>
            </a:r>
            <a:endParaRPr sz="750">
              <a:latin typeface="Times New Roman"/>
              <a:cs typeface="Times New Roman"/>
            </a:endParaRPr>
          </a:p>
          <a:p>
            <a:pPr marL="19050">
              <a:lnSpc>
                <a:spcPct val="100000"/>
              </a:lnSpc>
              <a:spcBef>
                <a:spcPts val="610"/>
              </a:spcBef>
            </a:pPr>
            <a:r>
              <a:rPr dirty="0" sz="750" spc="-50" i="1">
                <a:latin typeface="Times New Roman"/>
                <a:cs typeface="Times New Roman"/>
              </a:rPr>
              <a:t>s</a:t>
            </a:r>
            <a:endParaRPr sz="750">
              <a:latin typeface="Times New Roman"/>
              <a:cs typeface="Times New Roman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3944737" y="8491209"/>
            <a:ext cx="354965" cy="329565"/>
          </a:xfrm>
          <a:prstGeom prst="rect">
            <a:avLst/>
          </a:prstGeom>
        </p:spPr>
        <p:txBody>
          <a:bodyPr wrap="square" lIns="0" tIns="41910" rIns="0" bIns="0" rtlCol="0" vert="horz">
            <a:spAutoFit/>
          </a:bodyPr>
          <a:lstStyle/>
          <a:p>
            <a:pPr marL="203200">
              <a:lnSpc>
                <a:spcPct val="100000"/>
              </a:lnSpc>
              <a:spcBef>
                <a:spcPts val="330"/>
              </a:spcBef>
            </a:pPr>
            <a:r>
              <a:rPr dirty="0" sz="800" spc="-50">
                <a:latin typeface="Times New Roman"/>
                <a:cs typeface="Times New Roman"/>
              </a:rPr>
              <a:t>1</a:t>
            </a:r>
            <a:endParaRPr sz="800">
              <a:latin typeface="Times New Roman"/>
              <a:cs typeface="Times New Roman"/>
            </a:endParaRPr>
          </a:p>
          <a:p>
            <a:pPr marL="38100">
              <a:lnSpc>
                <a:spcPct val="100000"/>
              </a:lnSpc>
              <a:spcBef>
                <a:spcPts val="235"/>
              </a:spcBef>
            </a:pPr>
            <a:r>
              <a:rPr dirty="0" baseline="-10416" sz="1200">
                <a:latin typeface="Times New Roman"/>
                <a:cs typeface="Times New Roman"/>
              </a:rPr>
              <a:t>1</a:t>
            </a:r>
            <a:r>
              <a:rPr dirty="0" baseline="-10416" sz="1200" spc="-75">
                <a:latin typeface="Times New Roman"/>
                <a:cs typeface="Times New Roman"/>
              </a:rPr>
              <a:t> </a:t>
            </a:r>
            <a:r>
              <a:rPr dirty="0" sz="800" spc="-185">
                <a:latin typeface="Times New Roman"/>
                <a:cs typeface="Times New Roman"/>
              </a:rPr>
              <a:t>+</a:t>
            </a:r>
            <a:r>
              <a:rPr dirty="0" baseline="-16666" sz="750" spc="-277" i="1">
                <a:latin typeface="Times New Roman"/>
                <a:cs typeface="Times New Roman"/>
              </a:rPr>
              <a:t>g</a:t>
            </a:r>
            <a:r>
              <a:rPr dirty="0" baseline="-16666" sz="750" spc="225" i="1">
                <a:latin typeface="Times New Roman"/>
                <a:cs typeface="Times New Roman"/>
              </a:rPr>
              <a:t> </a:t>
            </a:r>
            <a:r>
              <a:rPr dirty="0" baseline="-20833" sz="1200" spc="-217" i="1">
                <a:latin typeface="Times New Roman"/>
                <a:cs typeface="Times New Roman"/>
              </a:rPr>
              <a:t>T</a:t>
            </a:r>
            <a:r>
              <a:rPr dirty="0" sz="800" spc="-145">
                <a:latin typeface="Cambria Math"/>
                <a:cs typeface="Cambria Math"/>
              </a:rPr>
              <a:t>⋅</a:t>
            </a:r>
            <a:r>
              <a:rPr dirty="0" sz="800" spc="135">
                <a:latin typeface="Cambria Math"/>
                <a:cs typeface="Cambria Math"/>
              </a:rPr>
              <a:t> </a:t>
            </a:r>
            <a:r>
              <a:rPr dirty="0" baseline="-20833" sz="1200" spc="-75" i="1">
                <a:latin typeface="Times New Roman"/>
                <a:cs typeface="Times New Roman"/>
              </a:rPr>
              <a:t>s</a:t>
            </a:r>
            <a:endParaRPr baseline="-20833" sz="1200">
              <a:latin typeface="Times New Roman"/>
              <a:cs typeface="Times New Roman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3527406" y="8324690"/>
            <a:ext cx="28384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0">
                <a:latin typeface="Times New Roman"/>
                <a:cs typeface="Times New Roman"/>
              </a:rPr>
              <a:t>Gmax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2681590" y="8932619"/>
            <a:ext cx="71564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  <a:tabLst>
                <a:tab pos="461645" algn="l"/>
              </a:tabLst>
            </a:pPr>
            <a:r>
              <a:rPr dirty="0" sz="800" spc="-20">
                <a:latin typeface="Times New Roman"/>
                <a:cs typeface="Times New Roman"/>
              </a:rPr>
              <a:t>Rmin</a:t>
            </a:r>
            <a:r>
              <a:rPr dirty="0" sz="800">
                <a:latin typeface="Times New Roman"/>
                <a:cs typeface="Times New Roman"/>
              </a:rPr>
              <a:t>	</a:t>
            </a:r>
            <a:r>
              <a:rPr dirty="0" sz="800" spc="-20">
                <a:latin typeface="Times New Roman"/>
                <a:cs typeface="Times New Roman"/>
              </a:rPr>
              <a:t>Gmin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2906260" y="8311474"/>
            <a:ext cx="27813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0">
                <a:latin typeface="Times New Roman"/>
                <a:cs typeface="Times New Roman"/>
              </a:rPr>
              <a:t>Rmax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831370" y="7135262"/>
            <a:ext cx="5236210" cy="121793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31445">
              <a:lnSpc>
                <a:spcPct val="100000"/>
              </a:lnSpc>
              <a:spcBef>
                <a:spcPts val="130"/>
              </a:spcBef>
            </a:pPr>
            <a:r>
              <a:rPr dirty="0" sz="800" spc="10">
                <a:latin typeface="Times New Roman"/>
                <a:cs typeface="Times New Roman"/>
              </a:rPr>
              <a:t>Fig.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6.26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-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Control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máquina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Winsyn,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autoinicializar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máquina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síncrona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(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Courier New"/>
                <a:cs typeface="Courier New"/>
              </a:rPr>
              <a:t>Exa_17.acp</a:t>
            </a:r>
            <a:r>
              <a:rPr dirty="0" sz="800" spc="-250">
                <a:latin typeface="Courier New"/>
                <a:cs typeface="Courier New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).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8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800" b="1">
                <a:latin typeface="Times New Roman"/>
                <a:cs typeface="Times New Roman"/>
              </a:rPr>
              <a:t>6.4.3.1</a:t>
            </a:r>
            <a:r>
              <a:rPr dirty="0" sz="800" spc="9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Regulador</a:t>
            </a:r>
            <a:r>
              <a:rPr dirty="0" sz="800" spc="9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</a:t>
            </a:r>
            <a:r>
              <a:rPr dirty="0" sz="800" spc="9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turbina</a:t>
            </a:r>
            <a:r>
              <a:rPr dirty="0" sz="800" spc="90" b="1">
                <a:latin typeface="Times New Roman"/>
                <a:cs typeface="Times New Roman"/>
              </a:rPr>
              <a:t> </a:t>
            </a:r>
            <a:r>
              <a:rPr dirty="0" sz="800" spc="-10" b="1">
                <a:latin typeface="Times New Roman"/>
                <a:cs typeface="Times New Roman"/>
              </a:rPr>
              <a:t>hidráulica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390"/>
              </a:spcBef>
            </a:pP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límites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apertura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puerta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deben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ajustarse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tener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cuenta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condición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estable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y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Gmin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=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-1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establece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caso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permitir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aumento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reducción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par.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También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cabeza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inicial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h0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establece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cero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aquí.</a:t>
            </a:r>
            <a:endParaRPr sz="800">
              <a:latin typeface="Times New Roman"/>
              <a:cs typeface="Times New Roman"/>
            </a:endParaRPr>
          </a:p>
          <a:p>
            <a:pPr marL="1214755">
              <a:lnSpc>
                <a:spcPct val="100000"/>
              </a:lnSpc>
              <a:spcBef>
                <a:spcPts val="750"/>
              </a:spcBef>
            </a:pPr>
            <a:r>
              <a:rPr dirty="0" sz="600">
                <a:latin typeface="Times New Roman"/>
                <a:cs typeface="Times New Roman"/>
              </a:rPr>
              <a:t>Válvula</a:t>
            </a:r>
            <a:r>
              <a:rPr dirty="0" sz="600" spc="7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piloto</a:t>
            </a:r>
            <a:r>
              <a:rPr dirty="0" sz="600" spc="75">
                <a:latin typeface="Times New Roman"/>
                <a:cs typeface="Times New Roman"/>
              </a:rPr>
              <a:t> </a:t>
            </a:r>
            <a:r>
              <a:rPr dirty="0" sz="600" spc="-50">
                <a:latin typeface="Times New Roman"/>
                <a:cs typeface="Times New Roman"/>
              </a:rPr>
              <a:t>y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1848476" y="9018522"/>
            <a:ext cx="10668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800" i="1">
                <a:latin typeface="Times New Roman"/>
                <a:cs typeface="Times New Roman"/>
              </a:rPr>
              <a:t>x</a:t>
            </a:r>
            <a:r>
              <a:rPr dirty="0" sz="800" spc="20" i="1">
                <a:latin typeface="Times New Roman"/>
                <a:cs typeface="Times New Roman"/>
              </a:rPr>
              <a:t> </a:t>
            </a:r>
            <a:r>
              <a:rPr dirty="0" sz="500" spc="-50">
                <a:latin typeface="Times New Roman"/>
                <a:cs typeface="Times New Roman"/>
              </a:rPr>
              <a:t>5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58" name="object 58" descr=""/>
          <p:cNvSpPr txBox="1"/>
          <p:nvPr/>
        </p:nvSpPr>
        <p:spPr>
          <a:xfrm>
            <a:off x="1888639" y="8476672"/>
            <a:ext cx="13208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i="1">
                <a:latin typeface="Times New Roman"/>
                <a:cs typeface="Times New Roman"/>
              </a:rPr>
              <a:t>x</a:t>
            </a:r>
            <a:r>
              <a:rPr dirty="0" sz="800" spc="20" i="1">
                <a:latin typeface="Times New Roman"/>
                <a:cs typeface="Times New Roman"/>
              </a:rPr>
              <a:t> </a:t>
            </a:r>
            <a:r>
              <a:rPr dirty="0" sz="500" spc="-50">
                <a:latin typeface="Times New Roman"/>
                <a:cs typeface="Times New Roman"/>
              </a:rPr>
              <a:t>1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59" name="object 59" descr=""/>
          <p:cNvSpPr txBox="1"/>
          <p:nvPr/>
        </p:nvSpPr>
        <p:spPr>
          <a:xfrm>
            <a:off x="2628727" y="8562575"/>
            <a:ext cx="13208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i="1">
                <a:latin typeface="Times New Roman"/>
                <a:cs typeface="Times New Roman"/>
              </a:rPr>
              <a:t>x</a:t>
            </a:r>
            <a:r>
              <a:rPr dirty="0" sz="800" spc="20" i="1">
                <a:latin typeface="Times New Roman"/>
                <a:cs typeface="Times New Roman"/>
              </a:rPr>
              <a:t> </a:t>
            </a:r>
            <a:r>
              <a:rPr dirty="0" sz="500" spc="-50">
                <a:latin typeface="Times New Roman"/>
                <a:cs typeface="Times New Roman"/>
              </a:rPr>
              <a:t>2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60" name="object 60" descr=""/>
          <p:cNvSpPr txBox="1"/>
          <p:nvPr/>
        </p:nvSpPr>
        <p:spPr>
          <a:xfrm>
            <a:off x="3130930" y="8562575"/>
            <a:ext cx="13208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i="1">
                <a:latin typeface="Times New Roman"/>
                <a:cs typeface="Times New Roman"/>
              </a:rPr>
              <a:t>x</a:t>
            </a:r>
            <a:r>
              <a:rPr dirty="0" sz="800" spc="20" i="1">
                <a:latin typeface="Times New Roman"/>
                <a:cs typeface="Times New Roman"/>
              </a:rPr>
              <a:t> </a:t>
            </a:r>
            <a:r>
              <a:rPr dirty="0" sz="500" spc="-50">
                <a:latin typeface="Times New Roman"/>
                <a:cs typeface="Times New Roman"/>
              </a:rPr>
              <a:t>3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61" name="object 61" descr=""/>
          <p:cNvSpPr txBox="1"/>
          <p:nvPr/>
        </p:nvSpPr>
        <p:spPr>
          <a:xfrm>
            <a:off x="3699212" y="8562575"/>
            <a:ext cx="13208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i="1">
                <a:latin typeface="Times New Roman"/>
                <a:cs typeface="Times New Roman"/>
              </a:rPr>
              <a:t>x</a:t>
            </a:r>
            <a:r>
              <a:rPr dirty="0" sz="800" spc="20" i="1">
                <a:latin typeface="Times New Roman"/>
                <a:cs typeface="Times New Roman"/>
              </a:rPr>
              <a:t> </a:t>
            </a:r>
            <a:r>
              <a:rPr dirty="0" sz="500" spc="-50">
                <a:latin typeface="Times New Roman"/>
                <a:cs typeface="Times New Roman"/>
              </a:rPr>
              <a:t>4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62" name="object 62" descr=""/>
          <p:cNvSpPr txBox="1"/>
          <p:nvPr/>
        </p:nvSpPr>
        <p:spPr>
          <a:xfrm>
            <a:off x="4571458" y="8503104"/>
            <a:ext cx="17272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Δ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-50" i="1">
                <a:latin typeface="Times New Roman"/>
                <a:cs typeface="Times New Roman"/>
              </a:rPr>
              <a:t>g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63" name="object 63" descr=""/>
          <p:cNvSpPr txBox="1"/>
          <p:nvPr/>
        </p:nvSpPr>
        <p:spPr>
          <a:xfrm>
            <a:off x="2034014" y="8351122"/>
            <a:ext cx="40640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servo</a:t>
            </a:r>
            <a:r>
              <a:rPr dirty="0" sz="600" spc="55">
                <a:latin typeface="Times New Roman"/>
                <a:cs typeface="Times New Roman"/>
              </a:rPr>
              <a:t> </a:t>
            </a:r>
            <a:r>
              <a:rPr dirty="0" sz="600" spc="-10">
                <a:latin typeface="Times New Roman"/>
                <a:cs typeface="Times New Roman"/>
              </a:rPr>
              <a:t>motor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64" name="object 64" descr=""/>
          <p:cNvSpPr txBox="1"/>
          <p:nvPr/>
        </p:nvSpPr>
        <p:spPr>
          <a:xfrm>
            <a:off x="3950313" y="8318082"/>
            <a:ext cx="71247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Servomotor</a:t>
            </a:r>
            <a:r>
              <a:rPr dirty="0" sz="600" spc="7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de</a:t>
            </a:r>
            <a:r>
              <a:rPr dirty="0" sz="600" spc="75">
                <a:latin typeface="Times New Roman"/>
                <a:cs typeface="Times New Roman"/>
              </a:rPr>
              <a:t> </a:t>
            </a:r>
            <a:r>
              <a:rPr dirty="0" sz="600" spc="-10">
                <a:latin typeface="Times New Roman"/>
                <a:cs typeface="Times New Roman"/>
              </a:rPr>
              <a:t>puerta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65" name="object 65" descr=""/>
          <p:cNvSpPr txBox="1"/>
          <p:nvPr/>
        </p:nvSpPr>
        <p:spPr>
          <a:xfrm>
            <a:off x="4439300" y="10016319"/>
            <a:ext cx="10985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i="1">
                <a:latin typeface="Times New Roman"/>
                <a:cs typeface="Times New Roman"/>
              </a:rPr>
              <a:t>re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66" name="object 66" descr=""/>
          <p:cNvSpPr txBox="1"/>
          <p:nvPr/>
        </p:nvSpPr>
        <p:spPr>
          <a:xfrm>
            <a:off x="5053837" y="9699139"/>
            <a:ext cx="16319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>
                <a:latin typeface="Times New Roman"/>
                <a:cs typeface="Times New Roman"/>
              </a:rPr>
              <a:t>Δω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67" name="object 67" descr=""/>
          <p:cNvSpPr txBox="1"/>
          <p:nvPr/>
        </p:nvSpPr>
        <p:spPr>
          <a:xfrm>
            <a:off x="4941503" y="9956848"/>
            <a:ext cx="85725" cy="1682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900" spc="-50">
                <a:latin typeface="Times New Roman"/>
                <a:cs typeface="Times New Roman"/>
              </a:rPr>
              <a:t>π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68" name="object 68" descr=""/>
          <p:cNvSpPr txBox="1"/>
          <p:nvPr/>
        </p:nvSpPr>
        <p:spPr>
          <a:xfrm>
            <a:off x="4095687" y="9138787"/>
            <a:ext cx="992505" cy="441959"/>
          </a:xfrm>
          <a:prstGeom prst="rect">
            <a:avLst/>
          </a:prstGeom>
        </p:spPr>
        <p:txBody>
          <a:bodyPr wrap="square" lIns="0" tIns="285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25"/>
              </a:spcBef>
            </a:pPr>
            <a:r>
              <a:rPr dirty="0" sz="800" i="1">
                <a:latin typeface="Times New Roman"/>
                <a:cs typeface="Times New Roman"/>
              </a:rPr>
              <a:t>T</a:t>
            </a:r>
            <a:r>
              <a:rPr dirty="0" sz="800" spc="25" i="1">
                <a:latin typeface="Times New Roman"/>
                <a:cs typeface="Times New Roman"/>
              </a:rPr>
              <a:t> </a:t>
            </a:r>
            <a:r>
              <a:rPr dirty="0" sz="500" i="1">
                <a:latin typeface="Times New Roman"/>
                <a:cs typeface="Times New Roman"/>
              </a:rPr>
              <a:t>p</a:t>
            </a:r>
            <a:r>
              <a:rPr dirty="0" sz="500" spc="10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=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0.05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s,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T</a:t>
            </a:r>
            <a:r>
              <a:rPr dirty="0" sz="800" spc="25" i="1">
                <a:latin typeface="Times New Roman"/>
                <a:cs typeface="Times New Roman"/>
              </a:rPr>
              <a:t> </a:t>
            </a:r>
            <a:r>
              <a:rPr dirty="0" sz="500" i="1">
                <a:latin typeface="Times New Roman"/>
                <a:cs typeface="Times New Roman"/>
              </a:rPr>
              <a:t>g</a:t>
            </a:r>
            <a:r>
              <a:rPr dirty="0" sz="500" spc="10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=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0.2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s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i="1">
                <a:latin typeface="Times New Roman"/>
                <a:cs typeface="Times New Roman"/>
              </a:rPr>
              <a:t>R</a:t>
            </a:r>
            <a:r>
              <a:rPr dirty="0" sz="800" spc="25" i="1">
                <a:latin typeface="Times New Roman"/>
                <a:cs typeface="Times New Roman"/>
              </a:rPr>
              <a:t> </a:t>
            </a:r>
            <a:r>
              <a:rPr dirty="0" sz="500" i="1">
                <a:latin typeface="Times New Roman"/>
                <a:cs typeface="Times New Roman"/>
              </a:rPr>
              <a:t>p</a:t>
            </a:r>
            <a:r>
              <a:rPr dirty="0" sz="500" spc="10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=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0.05,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R</a:t>
            </a:r>
            <a:r>
              <a:rPr dirty="0" sz="800" spc="30" i="1">
                <a:latin typeface="Times New Roman"/>
                <a:cs typeface="Times New Roman"/>
              </a:rPr>
              <a:t> </a:t>
            </a:r>
            <a:r>
              <a:rPr dirty="0" sz="500" i="1">
                <a:latin typeface="Times New Roman"/>
                <a:cs typeface="Times New Roman"/>
              </a:rPr>
              <a:t>t</a:t>
            </a:r>
            <a:r>
              <a:rPr dirty="0" sz="500" spc="10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=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0.43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 i="1">
                <a:latin typeface="Times New Roman"/>
                <a:cs typeface="Times New Roman"/>
              </a:rPr>
              <a:t>T</a:t>
            </a:r>
            <a:r>
              <a:rPr dirty="0" sz="800" spc="15" i="1">
                <a:latin typeface="Times New Roman"/>
                <a:cs typeface="Times New Roman"/>
              </a:rPr>
              <a:t> </a:t>
            </a:r>
            <a:r>
              <a:rPr dirty="0" sz="500" i="1">
                <a:latin typeface="Times New Roman"/>
                <a:cs typeface="Times New Roman"/>
              </a:rPr>
              <a:t>r</a:t>
            </a:r>
            <a:r>
              <a:rPr dirty="0" sz="500" spc="9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=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s,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K</a:t>
            </a:r>
            <a:r>
              <a:rPr dirty="0" sz="800" spc="15" i="1">
                <a:latin typeface="Times New Roman"/>
                <a:cs typeface="Times New Roman"/>
              </a:rPr>
              <a:t> </a:t>
            </a:r>
            <a:r>
              <a:rPr dirty="0" sz="500" i="1">
                <a:latin typeface="Times New Roman"/>
                <a:cs typeface="Times New Roman"/>
              </a:rPr>
              <a:t>s</a:t>
            </a:r>
            <a:r>
              <a:rPr dirty="0" sz="500" spc="9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=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5</a:t>
            </a:r>
            <a:endParaRPr sz="8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8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935015" y="165100"/>
            <a:ext cx="5226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5" name="object 5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678"/>
                  </a:lnTo>
                  <a:lnTo>
                    <a:pt x="142755" y="98678"/>
                  </a:lnTo>
                  <a:lnTo>
                    <a:pt x="136180" y="99986"/>
                  </a:lnTo>
                  <a:lnTo>
                    <a:pt x="104587" y="124182"/>
                  </a:lnTo>
                  <a:lnTo>
                    <a:pt x="98048" y="143385"/>
                  </a:lnTo>
                  <a:lnTo>
                    <a:pt x="98048" y="569274"/>
                  </a:lnTo>
                  <a:lnTo>
                    <a:pt x="117977" y="603718"/>
                  </a:lnTo>
                  <a:lnTo>
                    <a:pt x="142755" y="613981"/>
                  </a:lnTo>
                  <a:lnTo>
                    <a:pt x="1886711" y="613981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3981"/>
                  </a:moveTo>
                  <a:lnTo>
                    <a:pt x="1744971" y="613981"/>
                  </a:lnTo>
                  <a:lnTo>
                    <a:pt x="1751545" y="612673"/>
                  </a:lnTo>
                  <a:lnTo>
                    <a:pt x="1764174" y="607442"/>
                  </a:lnTo>
                  <a:lnTo>
                    <a:pt x="1788370" y="575849"/>
                  </a:lnTo>
                  <a:lnTo>
                    <a:pt x="1789678" y="569274"/>
                  </a:lnTo>
                  <a:lnTo>
                    <a:pt x="1789678" y="143385"/>
                  </a:lnTo>
                  <a:lnTo>
                    <a:pt x="1769748" y="108942"/>
                  </a:lnTo>
                  <a:lnTo>
                    <a:pt x="1744971" y="98678"/>
                  </a:lnTo>
                  <a:lnTo>
                    <a:pt x="1886711" y="98678"/>
                  </a:lnTo>
                  <a:lnTo>
                    <a:pt x="1886711" y="613981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932176" y="500449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1982" y="528634"/>
                  </a:moveTo>
                  <a:lnTo>
                    <a:pt x="52863" y="528634"/>
                  </a:lnTo>
                  <a:lnTo>
                    <a:pt x="45954" y="528237"/>
                  </a:lnTo>
                  <a:lnTo>
                    <a:pt x="10837" y="507753"/>
                  </a:lnTo>
                  <a:lnTo>
                    <a:pt x="0" y="479273"/>
                  </a:lnTo>
                  <a:lnTo>
                    <a:pt x="0" y="475770"/>
                  </a:lnTo>
                  <a:lnTo>
                    <a:pt x="0" y="49361"/>
                  </a:lnTo>
                  <a:lnTo>
                    <a:pt x="17937" y="12819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577"/>
                  </a:lnTo>
                  <a:lnTo>
                    <a:pt x="1704845" y="49361"/>
                  </a:lnTo>
                  <a:lnTo>
                    <a:pt x="1704845" y="479273"/>
                  </a:lnTo>
                  <a:lnTo>
                    <a:pt x="1686907" y="515418"/>
                  </a:lnTo>
                  <a:lnTo>
                    <a:pt x="1658890" y="528237"/>
                  </a:lnTo>
                  <a:lnTo>
                    <a:pt x="1651982" y="52863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171"/>
              <a:ext cx="145374" cy="145374"/>
            </a:xfrm>
            <a:prstGeom prst="rect">
              <a:avLst/>
            </a:prstGeom>
          </p:spPr>
        </p:pic>
      </p:grpSp>
      <p:sp>
        <p:nvSpPr>
          <p:cNvPr id="8" name="object 8" descr=""/>
          <p:cNvSpPr txBox="1"/>
          <p:nvPr/>
        </p:nvSpPr>
        <p:spPr>
          <a:xfrm>
            <a:off x="3532568" y="811558"/>
            <a:ext cx="50419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5"/>
              </a:spcBef>
            </a:pPr>
            <a:r>
              <a:rPr dirty="0" sz="600" spc="-10">
                <a:latin typeface="Arial MT"/>
                <a:cs typeface="Arial MT"/>
              </a:rPr>
              <a:t>Traduciendo...</a:t>
            </a:r>
            <a:endParaRPr sz="600">
              <a:latin typeface="Arial MT"/>
              <a:cs typeface="Arial MT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831370" y="1915082"/>
            <a:ext cx="1841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226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4697009" y="1941513"/>
            <a:ext cx="65786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Times New Roman"/>
                <a:cs typeface="Times New Roman"/>
              </a:rPr>
              <a:t>ATPDraw</a:t>
            </a:r>
            <a:r>
              <a:rPr dirty="0" sz="550" spc="30">
                <a:latin typeface="Times New Roman"/>
                <a:cs typeface="Times New Roman"/>
              </a:rPr>
              <a:t> </a:t>
            </a:r>
            <a:r>
              <a:rPr dirty="0" sz="550">
                <a:latin typeface="Times New Roman"/>
                <a:cs typeface="Times New Roman"/>
              </a:rPr>
              <a:t>versión</a:t>
            </a:r>
            <a:r>
              <a:rPr dirty="0" sz="550" spc="30">
                <a:latin typeface="Times New Roman"/>
                <a:cs typeface="Times New Roman"/>
              </a:rPr>
              <a:t> </a:t>
            </a:r>
            <a:r>
              <a:rPr dirty="0" sz="550" spc="-25">
                <a:latin typeface="Times New Roman"/>
                <a:cs typeface="Times New Roman"/>
              </a:rPr>
              <a:t>5.6</a:t>
            </a:r>
            <a:endParaRPr sz="55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5278507" y="375435"/>
            <a:ext cx="259079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Δ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P</a:t>
            </a:r>
            <a:r>
              <a:rPr dirty="0" sz="800" spc="25" i="1">
                <a:latin typeface="Times New Roman"/>
                <a:cs typeface="Times New Roman"/>
              </a:rPr>
              <a:t> </a:t>
            </a:r>
            <a:r>
              <a:rPr dirty="0" sz="500" spc="-50" i="1">
                <a:latin typeface="Times New Roman"/>
                <a:cs typeface="Times New Roman"/>
              </a:rPr>
              <a:t>m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3011987" y="408474"/>
            <a:ext cx="75565" cy="14478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750" spc="-50">
                <a:latin typeface="Times New Roman"/>
                <a:cs typeface="Times New Roman"/>
              </a:rPr>
              <a:t>1</a:t>
            </a:r>
            <a:endParaRPr sz="750">
              <a:latin typeface="Times New Roman"/>
              <a:cs typeface="Times New Roman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2907292" y="593496"/>
            <a:ext cx="247650" cy="14478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sz="750" spc="-20" i="1">
                <a:latin typeface="Times New Roman"/>
                <a:cs typeface="Times New Roman"/>
              </a:rPr>
              <a:t>T</a:t>
            </a:r>
            <a:r>
              <a:rPr dirty="0" baseline="-24691" sz="675" spc="-30" i="1">
                <a:latin typeface="Times New Roman"/>
                <a:cs typeface="Times New Roman"/>
              </a:rPr>
              <a:t>w</a:t>
            </a:r>
            <a:r>
              <a:rPr dirty="0" sz="750" spc="-20" i="1">
                <a:latin typeface="Times New Roman"/>
                <a:cs typeface="Times New Roman"/>
              </a:rPr>
              <a:t>s</a:t>
            </a:r>
            <a:r>
              <a:rPr dirty="0" sz="750" spc="-10" i="1">
                <a:latin typeface="Times New Roman"/>
                <a:cs typeface="Times New Roman"/>
              </a:rPr>
              <a:t> </a:t>
            </a:r>
            <a:r>
              <a:rPr dirty="0" sz="750" spc="-50">
                <a:latin typeface="Cambria Math"/>
                <a:cs typeface="Cambria Math"/>
              </a:rPr>
              <a:t>⋅</a:t>
            </a:r>
            <a:endParaRPr sz="750">
              <a:latin typeface="Cambria Math"/>
              <a:cs typeface="Cambria Math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3600093" y="461338"/>
            <a:ext cx="95250" cy="1682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900" spc="-50">
                <a:latin typeface="Times New Roman"/>
                <a:cs typeface="Times New Roman"/>
              </a:rPr>
              <a:t>Σ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3474542" y="421690"/>
            <a:ext cx="8509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50">
                <a:latin typeface="Times New Roman"/>
                <a:cs typeface="Times New Roman"/>
              </a:rPr>
              <a:t>+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3711912" y="646359"/>
            <a:ext cx="3556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800" spc="-50">
                <a:latin typeface="Times New Roman"/>
                <a:cs typeface="Times New Roman"/>
              </a:rPr>
              <a:t>-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4009784" y="434906"/>
            <a:ext cx="85725" cy="1682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900" spc="-50">
                <a:latin typeface="Times New Roman"/>
                <a:cs typeface="Times New Roman"/>
              </a:rPr>
              <a:t>π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2430489" y="930501"/>
            <a:ext cx="11430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i="1">
                <a:latin typeface="Times New Roman"/>
                <a:cs typeface="Times New Roman"/>
              </a:rPr>
              <a:t>f</a:t>
            </a:r>
            <a:r>
              <a:rPr dirty="0" sz="800" spc="5" i="1">
                <a:latin typeface="Times New Roman"/>
                <a:cs typeface="Times New Roman"/>
              </a:rPr>
              <a:t> </a:t>
            </a:r>
            <a:r>
              <a:rPr dirty="0" sz="500" spc="-50" i="1">
                <a:latin typeface="Times New Roman"/>
                <a:cs typeface="Times New Roman"/>
              </a:rPr>
              <a:t>p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2793925" y="1122131"/>
            <a:ext cx="85725" cy="1682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900" spc="-50">
                <a:latin typeface="Times New Roman"/>
                <a:cs typeface="Times New Roman"/>
              </a:rPr>
              <a:t>π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2430489" y="474553"/>
            <a:ext cx="95250" cy="1682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900" spc="-50">
                <a:latin typeface="Times New Roman"/>
                <a:cs typeface="Times New Roman"/>
              </a:rPr>
              <a:t>Σ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2509784" y="672791"/>
            <a:ext cx="6096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50">
                <a:latin typeface="Times New Roman"/>
                <a:cs typeface="Times New Roman"/>
              </a:rPr>
              <a:t>-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2285115" y="421690"/>
            <a:ext cx="6096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50">
                <a:latin typeface="Times New Roman"/>
                <a:cs typeface="Times New Roman"/>
              </a:rPr>
              <a:t>-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2086877" y="581601"/>
            <a:ext cx="197485" cy="356235"/>
          </a:xfrm>
          <a:prstGeom prst="rect">
            <a:avLst/>
          </a:prstGeom>
        </p:spPr>
        <p:txBody>
          <a:bodyPr wrap="square" lIns="0" tIns="55244" rIns="0" bIns="0" rtlCol="0" vert="horz">
            <a:spAutoFit/>
          </a:bodyPr>
          <a:lstStyle/>
          <a:p>
            <a:pPr algn="r" marR="5080">
              <a:lnSpc>
                <a:spcPct val="100000"/>
              </a:lnSpc>
              <a:spcBef>
                <a:spcPts val="434"/>
              </a:spcBef>
            </a:pPr>
            <a:r>
              <a:rPr dirty="0" sz="800" spc="-50">
                <a:latin typeface="Times New Roman"/>
                <a:cs typeface="Times New Roman"/>
              </a:rPr>
              <a:t>+</a:t>
            </a:r>
            <a:endParaRPr sz="800">
              <a:latin typeface="Times New Roman"/>
              <a:cs typeface="Times New Roman"/>
            </a:endParaRPr>
          </a:p>
          <a:p>
            <a:pPr algn="r" marR="64135">
              <a:lnSpc>
                <a:spcPct val="100000"/>
              </a:lnSpc>
              <a:spcBef>
                <a:spcPts val="340"/>
              </a:spcBef>
            </a:pPr>
            <a:r>
              <a:rPr dirty="0" sz="800" i="1">
                <a:latin typeface="Times New Roman"/>
                <a:cs typeface="Times New Roman"/>
              </a:rPr>
              <a:t>h</a:t>
            </a:r>
            <a:r>
              <a:rPr dirty="0" sz="800" spc="20" i="1">
                <a:latin typeface="Times New Roman"/>
                <a:cs typeface="Times New Roman"/>
              </a:rPr>
              <a:t> </a:t>
            </a:r>
            <a:r>
              <a:rPr dirty="0" sz="500" spc="-50">
                <a:latin typeface="Times New Roman"/>
                <a:cs typeface="Times New Roman"/>
              </a:rPr>
              <a:t>0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3613308" y="956933"/>
            <a:ext cx="18605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i="1">
                <a:latin typeface="Times New Roman"/>
                <a:cs typeface="Times New Roman"/>
              </a:rPr>
              <a:t>q</a:t>
            </a:r>
            <a:r>
              <a:rPr dirty="0" sz="800" spc="20" i="1">
                <a:latin typeface="Times New Roman"/>
                <a:cs typeface="Times New Roman"/>
              </a:rPr>
              <a:t> </a:t>
            </a:r>
            <a:r>
              <a:rPr dirty="0" sz="500" spc="-25" i="1">
                <a:latin typeface="Times New Roman"/>
                <a:cs typeface="Times New Roman"/>
              </a:rPr>
              <a:t>NL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1888639" y="441514"/>
            <a:ext cx="85725" cy="1682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900" spc="-50">
                <a:latin typeface="Times New Roman"/>
                <a:cs typeface="Times New Roman"/>
              </a:rPr>
              <a:t>π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1366613" y="481161"/>
            <a:ext cx="90805" cy="1682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900" spc="-50">
                <a:latin typeface="Times New Roman"/>
                <a:cs typeface="Times New Roman"/>
              </a:rPr>
              <a:t>÷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4439300" y="481162"/>
            <a:ext cx="13525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i="1">
                <a:latin typeface="Times New Roman"/>
                <a:cs typeface="Times New Roman"/>
              </a:rPr>
              <a:t>A</a:t>
            </a:r>
            <a:r>
              <a:rPr dirty="0" sz="800" spc="20" i="1">
                <a:latin typeface="Times New Roman"/>
                <a:cs typeface="Times New Roman"/>
              </a:rPr>
              <a:t> </a:t>
            </a:r>
            <a:r>
              <a:rPr dirty="0" sz="500" spc="-50" i="1">
                <a:latin typeface="Times New Roman"/>
                <a:cs typeface="Times New Roman"/>
              </a:rPr>
              <a:t>t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930489" y="388650"/>
            <a:ext cx="17272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Δ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-50" i="1">
                <a:latin typeface="Times New Roman"/>
                <a:cs typeface="Times New Roman"/>
              </a:rPr>
              <a:t>g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4941503" y="474553"/>
            <a:ext cx="95250" cy="1682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900" spc="-50">
                <a:latin typeface="Times New Roman"/>
                <a:cs typeface="Times New Roman"/>
              </a:rPr>
              <a:t>Σ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4769696" y="421690"/>
            <a:ext cx="8509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50">
                <a:latin typeface="Times New Roman"/>
                <a:cs typeface="Times New Roman"/>
              </a:rPr>
              <a:t>+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5027405" y="342395"/>
            <a:ext cx="6096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50">
                <a:latin typeface="Times New Roman"/>
                <a:cs typeface="Times New Roman"/>
              </a:rPr>
              <a:t>-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2034014" y="1078518"/>
            <a:ext cx="593725" cy="2635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30100"/>
              </a:lnSpc>
              <a:spcBef>
                <a:spcPts val="95"/>
              </a:spcBef>
            </a:pPr>
            <a:r>
              <a:rPr dirty="0" sz="600" spc="-10">
                <a:latin typeface="Times New Roman"/>
                <a:cs typeface="Times New Roman"/>
              </a:rPr>
              <a:t>Compuerta</a:t>
            </a:r>
            <a:r>
              <a:rPr dirty="0" sz="600" spc="50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pérdida</a:t>
            </a:r>
            <a:r>
              <a:rPr dirty="0" sz="600" spc="5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de</a:t>
            </a:r>
            <a:r>
              <a:rPr dirty="0" sz="600" spc="50">
                <a:latin typeface="Times New Roman"/>
                <a:cs typeface="Times New Roman"/>
              </a:rPr>
              <a:t> </a:t>
            </a:r>
            <a:r>
              <a:rPr dirty="0" sz="600" spc="-10">
                <a:latin typeface="Times New Roman"/>
                <a:cs typeface="Times New Roman"/>
              </a:rPr>
              <a:t>cabeza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4128727" y="978077"/>
            <a:ext cx="1223645" cy="441959"/>
          </a:xfrm>
          <a:prstGeom prst="rect">
            <a:avLst/>
          </a:prstGeom>
        </p:spPr>
        <p:txBody>
          <a:bodyPr wrap="square" lIns="0" tIns="285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25"/>
              </a:spcBef>
            </a:pPr>
            <a:r>
              <a:rPr dirty="0" sz="800" i="1">
                <a:latin typeface="Times New Roman"/>
                <a:cs typeface="Times New Roman"/>
              </a:rPr>
              <a:t>A</a:t>
            </a:r>
            <a:r>
              <a:rPr dirty="0" sz="800" spc="35" i="1">
                <a:latin typeface="Times New Roman"/>
                <a:cs typeface="Times New Roman"/>
              </a:rPr>
              <a:t> </a:t>
            </a:r>
            <a:r>
              <a:rPr dirty="0" sz="500" i="1">
                <a:latin typeface="Times New Roman"/>
                <a:cs typeface="Times New Roman"/>
              </a:rPr>
              <a:t>p</a:t>
            </a:r>
            <a:r>
              <a:rPr dirty="0" sz="500" spc="114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=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(0.96-0.04)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=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1.087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i="1">
                <a:latin typeface="Times New Roman"/>
                <a:cs typeface="Times New Roman"/>
              </a:rPr>
              <a:t>D</a:t>
            </a:r>
            <a:r>
              <a:rPr dirty="0" sz="800" spc="3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=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0.5,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f</a:t>
            </a:r>
            <a:r>
              <a:rPr dirty="0" sz="800" spc="30" i="1">
                <a:latin typeface="Times New Roman"/>
                <a:cs typeface="Times New Roman"/>
              </a:rPr>
              <a:t> </a:t>
            </a:r>
            <a:r>
              <a:rPr dirty="0" sz="500" i="1">
                <a:latin typeface="Times New Roman"/>
                <a:cs typeface="Times New Roman"/>
              </a:rPr>
              <a:t>p</a:t>
            </a:r>
            <a:r>
              <a:rPr dirty="0" sz="500" spc="11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=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3.042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·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10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500">
                <a:latin typeface="Times New Roman"/>
                <a:cs typeface="Times New Roman"/>
              </a:rPr>
              <a:t>-</a:t>
            </a:r>
            <a:r>
              <a:rPr dirty="0" sz="500" spc="-50">
                <a:latin typeface="Times New Roman"/>
                <a:cs typeface="Times New Roman"/>
              </a:rPr>
              <a:t>4</a:t>
            </a:r>
            <a:endParaRPr sz="5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 i="1">
                <a:latin typeface="Times New Roman"/>
                <a:cs typeface="Times New Roman"/>
              </a:rPr>
              <a:t>T</a:t>
            </a:r>
            <a:r>
              <a:rPr dirty="0" sz="800" spc="25" i="1">
                <a:latin typeface="Times New Roman"/>
                <a:cs typeface="Times New Roman"/>
              </a:rPr>
              <a:t> </a:t>
            </a:r>
            <a:r>
              <a:rPr dirty="0" sz="500" i="1">
                <a:latin typeface="Times New Roman"/>
                <a:cs typeface="Times New Roman"/>
              </a:rPr>
              <a:t>w</a:t>
            </a:r>
            <a:r>
              <a:rPr dirty="0" sz="500" spc="10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=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1.56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s</a:t>
            </a:r>
            <a:endParaRPr sz="800">
              <a:latin typeface="Times New Roman"/>
              <a:cs typeface="Times New Roman"/>
            </a:endParaRPr>
          </a:p>
        </p:txBody>
      </p:sp>
      <p:grpSp>
        <p:nvGrpSpPr>
          <p:cNvPr id="34" name="object 34" descr=""/>
          <p:cNvGrpSpPr/>
          <p:nvPr/>
        </p:nvGrpSpPr>
        <p:grpSpPr>
          <a:xfrm>
            <a:off x="368299" y="2522475"/>
            <a:ext cx="594995" cy="13335"/>
            <a:chOff x="368299" y="2522475"/>
            <a:chExt cx="594995" cy="13335"/>
          </a:xfrm>
        </p:grpSpPr>
        <p:sp>
          <p:nvSpPr>
            <p:cNvPr id="35" name="object 35" descr=""/>
            <p:cNvSpPr/>
            <p:nvPr/>
          </p:nvSpPr>
          <p:spPr>
            <a:xfrm>
              <a:off x="368299" y="2522475"/>
              <a:ext cx="594995" cy="6985"/>
            </a:xfrm>
            <a:custGeom>
              <a:avLst/>
              <a:gdLst/>
              <a:ahLst/>
              <a:cxnLst/>
              <a:rect l="l" t="t" r="r" b="b"/>
              <a:pathLst>
                <a:path w="594994" h="6985">
                  <a:moveTo>
                    <a:pt x="594713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594713" y="0"/>
                  </a:lnTo>
                  <a:lnTo>
                    <a:pt x="594713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 descr=""/>
            <p:cNvSpPr/>
            <p:nvPr/>
          </p:nvSpPr>
          <p:spPr>
            <a:xfrm>
              <a:off x="368287" y="2522473"/>
              <a:ext cx="594995" cy="13335"/>
            </a:xfrm>
            <a:custGeom>
              <a:avLst/>
              <a:gdLst/>
              <a:ahLst/>
              <a:cxnLst/>
              <a:rect l="l" t="t" r="r" b="b"/>
              <a:pathLst>
                <a:path w="594994" h="13335">
                  <a:moveTo>
                    <a:pt x="594715" y="0"/>
                  </a:moveTo>
                  <a:lnTo>
                    <a:pt x="588111" y="6616"/>
                  </a:lnTo>
                  <a:lnTo>
                    <a:pt x="0" y="6616"/>
                  </a:lnTo>
                  <a:lnTo>
                    <a:pt x="0" y="13220"/>
                  </a:lnTo>
                  <a:lnTo>
                    <a:pt x="588111" y="13220"/>
                  </a:lnTo>
                  <a:lnTo>
                    <a:pt x="594715" y="13220"/>
                  </a:lnTo>
                  <a:lnTo>
                    <a:pt x="594715" y="6616"/>
                  </a:lnTo>
                  <a:lnTo>
                    <a:pt x="594715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 descr=""/>
            <p:cNvSpPr/>
            <p:nvPr/>
          </p:nvSpPr>
          <p:spPr>
            <a:xfrm>
              <a:off x="368299" y="2522475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8" name="object 38" descr=""/>
          <p:cNvSpPr txBox="1"/>
          <p:nvPr/>
        </p:nvSpPr>
        <p:spPr>
          <a:xfrm>
            <a:off x="378108" y="2582483"/>
            <a:ext cx="5778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Página</a:t>
            </a:r>
            <a:r>
              <a:rPr dirty="0" sz="800" spc="8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227</a:t>
            </a:r>
            <a:endParaRPr sz="800">
              <a:latin typeface="Arial"/>
              <a:cs typeface="Arial"/>
            </a:endParaRPr>
          </a:p>
        </p:txBody>
      </p:sp>
      <p:sp>
        <p:nvSpPr>
          <p:cNvPr id="71" name="object 71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72" name="object 72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167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39" name="object 39" descr=""/>
          <p:cNvSpPr txBox="1"/>
          <p:nvPr/>
        </p:nvSpPr>
        <p:spPr>
          <a:xfrm>
            <a:off x="1089080" y="2754289"/>
            <a:ext cx="4982210" cy="304038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algn="r" marR="390525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de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aplicación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80"/>
              </a:spcBef>
            </a:pPr>
            <a:endParaRPr sz="800">
              <a:latin typeface="Times New Roman"/>
              <a:cs typeface="Times New Roman"/>
            </a:endParaRPr>
          </a:p>
          <a:p>
            <a:pPr algn="ctr" marR="126364">
              <a:lnSpc>
                <a:spcPct val="100000"/>
              </a:lnSpc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6.27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Regulador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turbina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hidráulica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75"/>
              </a:spcBef>
            </a:pPr>
            <a:r>
              <a:rPr dirty="0" sz="550">
                <a:latin typeface="Courier New"/>
                <a:cs typeface="Courier New"/>
              </a:rPr>
              <a:t>MODELO</a:t>
            </a:r>
            <a:r>
              <a:rPr dirty="0" sz="550" spc="105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TUR_GOV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DATOS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Tw,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D,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gFL,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gNL,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fp,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Rp,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Tr,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Rt,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Tg,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Tp,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 spc="-25">
                <a:latin typeface="Courier New"/>
                <a:cs typeface="Courier New"/>
              </a:rPr>
              <a:t>Ks</a:t>
            </a:r>
            <a:endParaRPr sz="550">
              <a:latin typeface="Courier New"/>
              <a:cs typeface="Courier New"/>
            </a:endParaRPr>
          </a:p>
          <a:p>
            <a:pPr marL="12700" marR="2559050" indent="264160">
              <a:lnSpc>
                <a:spcPct val="110400"/>
              </a:lnSpc>
            </a:pPr>
            <a:r>
              <a:rPr dirty="0" sz="550">
                <a:latin typeface="Courier New"/>
                <a:cs typeface="Courier New"/>
              </a:rPr>
              <a:t>Rmaxclose,</a:t>
            </a:r>
            <a:r>
              <a:rPr dirty="0" sz="550" spc="114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Rmaxopen,</a:t>
            </a:r>
            <a:r>
              <a:rPr dirty="0" sz="550" spc="114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Gmax,</a:t>
            </a:r>
            <a:r>
              <a:rPr dirty="0" sz="550" spc="114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Gmin,</a:t>
            </a:r>
            <a:r>
              <a:rPr dirty="0" sz="550" spc="114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MW,</a:t>
            </a:r>
            <a:r>
              <a:rPr dirty="0" sz="550" spc="114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Wrated,</a:t>
            </a:r>
            <a:r>
              <a:rPr dirty="0" sz="550" spc="114">
                <a:latin typeface="Courier New"/>
                <a:cs typeface="Courier New"/>
              </a:rPr>
              <a:t> </a:t>
            </a:r>
            <a:r>
              <a:rPr dirty="0" sz="550" spc="-20">
                <a:latin typeface="Courier New"/>
                <a:cs typeface="Courier New"/>
              </a:rPr>
              <a:t>Wref </a:t>
            </a:r>
            <a:r>
              <a:rPr dirty="0" sz="550">
                <a:latin typeface="Courier New"/>
                <a:cs typeface="Courier New"/>
              </a:rPr>
              <a:t>ENTRADA</a:t>
            </a:r>
            <a:r>
              <a:rPr dirty="0" sz="550" spc="120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W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Par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salida</a:t>
            </a:r>
            <a:endParaRPr sz="550">
              <a:latin typeface="Courier New"/>
              <a:cs typeface="Courier New"/>
            </a:endParaRPr>
          </a:p>
          <a:p>
            <a:pPr marL="276860" marR="2736215" indent="-264795">
              <a:lnSpc>
                <a:spcPct val="110400"/>
              </a:lnSpc>
            </a:pPr>
            <a:r>
              <a:rPr dirty="0" sz="550">
                <a:latin typeface="Courier New"/>
                <a:cs typeface="Courier New"/>
              </a:rPr>
              <a:t>VAR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x1,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x2,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x3,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x4,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Pmech,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At,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x5,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h,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q,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qNL,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h0,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s </a:t>
            </a:r>
            <a:r>
              <a:rPr dirty="0" sz="550">
                <a:latin typeface="Courier New"/>
                <a:cs typeface="Courier New"/>
              </a:rPr>
              <a:t>y1,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y2,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g,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h1,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Wrefpu,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Wpu,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torque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550" spc="-10">
                <a:latin typeface="Courier New"/>
                <a:cs typeface="Courier New"/>
              </a:rPr>
              <a:t>HISTORIA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x1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{dflt: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0},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x2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{dflt: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0},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x3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{dflt: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0},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x4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{dflt: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0},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x5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{dflt: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 spc="-25">
                <a:latin typeface="Courier New"/>
                <a:cs typeface="Courier New"/>
              </a:rPr>
              <a:t>0},</a:t>
            </a:r>
            <a:endParaRPr sz="550">
              <a:latin typeface="Courier New"/>
              <a:cs typeface="Courier New"/>
            </a:endParaRPr>
          </a:p>
          <a:p>
            <a:pPr marL="12700" marR="2125980">
              <a:lnSpc>
                <a:spcPct val="110400"/>
              </a:lnSpc>
            </a:pPr>
            <a:r>
              <a:rPr dirty="0" sz="550">
                <a:latin typeface="Courier New"/>
                <a:cs typeface="Courier New"/>
              </a:rPr>
              <a:t>q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{dflt: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0},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h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{dflt: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0},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y1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{dflt: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0},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y2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{dflt: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0},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g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{dflt: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 spc="-25">
                <a:latin typeface="Courier New"/>
                <a:cs typeface="Courier New"/>
              </a:rPr>
              <a:t>0} </a:t>
            </a:r>
            <a:r>
              <a:rPr dirty="0" sz="550">
                <a:latin typeface="Courier New"/>
                <a:cs typeface="Courier New"/>
              </a:rPr>
              <a:t>EN</a:t>
            </a:r>
            <a:r>
              <a:rPr dirty="0" sz="550" spc="40">
                <a:latin typeface="Courier New"/>
                <a:cs typeface="Courier New"/>
              </a:rPr>
              <a:t> </a:t>
            </a:r>
            <a:r>
              <a:rPr dirty="0" sz="550" spc="-25">
                <a:latin typeface="Courier New"/>
                <a:cs typeface="Courier New"/>
              </a:rPr>
              <a:t>ESO</a:t>
            </a:r>
            <a:endParaRPr sz="550">
              <a:latin typeface="Courier New"/>
              <a:cs typeface="Courier New"/>
            </a:endParaRPr>
          </a:p>
          <a:p>
            <a:pPr marL="118110" marR="1409700">
              <a:lnSpc>
                <a:spcPct val="110400"/>
              </a:lnSpc>
              <a:spcBef>
                <a:spcPts val="50"/>
              </a:spcBef>
            </a:pPr>
            <a:r>
              <a:rPr dirty="0" sz="550">
                <a:latin typeface="Courier New"/>
                <a:cs typeface="Courier New"/>
              </a:rPr>
              <a:t>h0: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=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0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-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Cabeza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inicial.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Poner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a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cero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en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caso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autoiniciación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del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generador. </a:t>
            </a:r>
            <a:r>
              <a:rPr dirty="0" sz="550">
                <a:latin typeface="Courier New"/>
                <a:cs typeface="Courier New"/>
              </a:rPr>
              <a:t>En: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=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recip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(gFL-</a:t>
            </a:r>
            <a:r>
              <a:rPr dirty="0" sz="550" spc="-20">
                <a:latin typeface="Courier New"/>
                <a:cs typeface="Courier New"/>
              </a:rPr>
              <a:t>gNL)</a:t>
            </a:r>
            <a:endParaRPr sz="550">
              <a:latin typeface="Courier New"/>
              <a:cs typeface="Courier New"/>
            </a:endParaRPr>
          </a:p>
          <a:p>
            <a:pPr marL="118110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qNL: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=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(gNL)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*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sqrt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 spc="-20">
                <a:latin typeface="Courier New"/>
                <a:cs typeface="Courier New"/>
              </a:rPr>
              <a:t>(h0)</a:t>
            </a:r>
            <a:endParaRPr sz="550">
              <a:latin typeface="Courier New"/>
              <a:cs typeface="Courier New"/>
            </a:endParaRPr>
          </a:p>
          <a:p>
            <a:pPr marL="12700" marR="3764915" indent="105410">
              <a:lnSpc>
                <a:spcPct val="110400"/>
              </a:lnSpc>
              <a:spcBef>
                <a:spcPts val="50"/>
              </a:spcBef>
            </a:pPr>
            <a:r>
              <a:rPr dirty="0" sz="550">
                <a:latin typeface="Courier New"/>
                <a:cs typeface="Courier New"/>
              </a:rPr>
              <a:t>Wrefpu: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=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(Wref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/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Wrated) ENDINIT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550" spc="-20">
                <a:latin typeface="Courier New"/>
                <a:cs typeface="Courier New"/>
              </a:rPr>
              <a:t>EXEC</a:t>
            </a:r>
            <a:endParaRPr sz="550">
              <a:latin typeface="Courier New"/>
              <a:cs typeface="Courier New"/>
            </a:endParaRPr>
          </a:p>
          <a:p>
            <a:pPr marL="11811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Wpu:</a:t>
            </a:r>
            <a:r>
              <a:rPr dirty="0" sz="550" spc="4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=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(W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/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Wrated)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*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(30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/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 spc="-25">
                <a:latin typeface="Courier New"/>
                <a:cs typeface="Courier New"/>
              </a:rPr>
              <a:t>pi)</a:t>
            </a:r>
            <a:endParaRPr sz="550">
              <a:latin typeface="Courier New"/>
              <a:cs typeface="Courier New"/>
            </a:endParaRPr>
          </a:p>
          <a:p>
            <a:pPr marL="118110" marR="3459479" indent="85725">
              <a:lnSpc>
                <a:spcPct val="110400"/>
              </a:lnSpc>
              <a:buChar char="-"/>
              <a:tabLst>
                <a:tab pos="203835" algn="l"/>
              </a:tabLst>
            </a:pPr>
            <a:r>
              <a:rPr dirty="0" sz="550">
                <a:latin typeface="Courier New"/>
                <a:cs typeface="Courier New"/>
              </a:rPr>
              <a:t>Turbina</a:t>
            </a:r>
            <a:r>
              <a:rPr dirty="0" sz="550" spc="11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hidráulica</a:t>
            </a:r>
            <a:r>
              <a:rPr dirty="0" sz="550" spc="114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</a:t>
            </a:r>
            <a:r>
              <a:rPr dirty="0" sz="550" spc="110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gobierno </a:t>
            </a:r>
            <a:r>
              <a:rPr dirty="0" sz="550">
                <a:latin typeface="Courier New"/>
                <a:cs typeface="Courier New"/>
              </a:rPr>
              <a:t>x1:</a:t>
            </a:r>
            <a:r>
              <a:rPr dirty="0" sz="550" spc="13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=</a:t>
            </a:r>
            <a:r>
              <a:rPr dirty="0" sz="550" spc="13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Wrefpu-Wpu-</a:t>
            </a:r>
            <a:r>
              <a:rPr dirty="0" sz="550" spc="-25">
                <a:latin typeface="Courier New"/>
                <a:cs typeface="Courier New"/>
              </a:rPr>
              <a:t>x5</a:t>
            </a:r>
            <a:endParaRPr sz="550">
              <a:latin typeface="Courier New"/>
              <a:cs typeface="Courier New"/>
            </a:endParaRPr>
          </a:p>
          <a:p>
            <a:pPr marL="118110">
              <a:lnSpc>
                <a:spcPct val="100000"/>
              </a:lnSpc>
              <a:spcBef>
                <a:spcPts val="65"/>
              </a:spcBef>
            </a:pPr>
            <a:r>
              <a:rPr dirty="0" sz="550">
                <a:latin typeface="Courier New"/>
                <a:cs typeface="Courier New"/>
              </a:rPr>
              <a:t>cLaplace</a:t>
            </a:r>
            <a:r>
              <a:rPr dirty="0" sz="550" spc="4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(x2</a:t>
            </a:r>
            <a:r>
              <a:rPr dirty="0" sz="550" spc="4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/</a:t>
            </a:r>
            <a:r>
              <a:rPr dirty="0" sz="550" spc="4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x1):</a:t>
            </a:r>
            <a:r>
              <a:rPr dirty="0" sz="550" spc="4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=</a:t>
            </a:r>
            <a:r>
              <a:rPr dirty="0" sz="550" spc="4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(1</a:t>
            </a:r>
            <a:r>
              <a:rPr dirty="0" sz="550" spc="4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|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s0)</a:t>
            </a:r>
            <a:r>
              <a:rPr dirty="0" sz="550" spc="4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/</a:t>
            </a:r>
            <a:r>
              <a:rPr dirty="0" sz="550" spc="4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(1</a:t>
            </a:r>
            <a:r>
              <a:rPr dirty="0" sz="550" spc="4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|</a:t>
            </a:r>
            <a:r>
              <a:rPr dirty="0" sz="550" spc="4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s0</a:t>
            </a:r>
            <a:r>
              <a:rPr dirty="0" sz="550" spc="4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+</a:t>
            </a:r>
            <a:r>
              <a:rPr dirty="0" sz="550" spc="4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Tp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|</a:t>
            </a:r>
            <a:r>
              <a:rPr dirty="0" sz="550" spc="45">
                <a:latin typeface="Courier New"/>
                <a:cs typeface="Courier New"/>
              </a:rPr>
              <a:t> </a:t>
            </a:r>
            <a:r>
              <a:rPr dirty="0" sz="550" spc="-25">
                <a:latin typeface="Courier New"/>
                <a:cs typeface="Courier New"/>
              </a:rPr>
              <a:t>s1)</a:t>
            </a:r>
            <a:endParaRPr sz="550">
              <a:latin typeface="Courier New"/>
              <a:cs typeface="Courier New"/>
            </a:endParaRPr>
          </a:p>
          <a:p>
            <a:pPr marL="118110" marR="5080">
              <a:lnSpc>
                <a:spcPct val="110400"/>
              </a:lnSpc>
              <a:spcBef>
                <a:spcPts val="55"/>
              </a:spcBef>
              <a:tabLst>
                <a:tab pos="3005455" algn="l"/>
              </a:tabLst>
            </a:pPr>
            <a:r>
              <a:rPr dirty="0" sz="550">
                <a:latin typeface="Courier New"/>
                <a:cs typeface="Courier New"/>
              </a:rPr>
              <a:t>x3: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=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(Ks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*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x2)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{min: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Rmaxclose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max: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Rmaxopen}</a:t>
            </a:r>
            <a:r>
              <a:rPr dirty="0" sz="550">
                <a:latin typeface="Courier New"/>
                <a:cs typeface="Courier New"/>
              </a:rPr>
              <a:t>	-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Velocidad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apertura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/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cierre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compuerta </a:t>
            </a:r>
            <a:r>
              <a:rPr dirty="0" sz="550">
                <a:latin typeface="Courier New"/>
                <a:cs typeface="Courier New"/>
              </a:rPr>
              <a:t>cLaplace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(x4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/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x3)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{dmin: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Gmin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dmax: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Gmax}: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=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(1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|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s0)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/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(1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|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s1)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-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Posición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la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puerta</a:t>
            </a:r>
            <a:endParaRPr sz="550">
              <a:latin typeface="Courier New"/>
              <a:cs typeface="Courier New"/>
            </a:endParaRPr>
          </a:p>
          <a:p>
            <a:pPr marL="118110">
              <a:lnSpc>
                <a:spcPct val="100000"/>
              </a:lnSpc>
              <a:spcBef>
                <a:spcPts val="65"/>
              </a:spcBef>
              <a:tabLst>
                <a:tab pos="3005455" algn="l"/>
              </a:tabLst>
            </a:pPr>
            <a:r>
              <a:rPr dirty="0" sz="550">
                <a:latin typeface="Courier New"/>
                <a:cs typeface="Courier New"/>
              </a:rPr>
              <a:t>cLaplace</a:t>
            </a:r>
            <a:r>
              <a:rPr dirty="0" sz="550" spc="3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(g</a:t>
            </a:r>
            <a:r>
              <a:rPr dirty="0" sz="550" spc="4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/</a:t>
            </a:r>
            <a:r>
              <a:rPr dirty="0" sz="550" spc="4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x4):</a:t>
            </a:r>
            <a:r>
              <a:rPr dirty="0" sz="550" spc="4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=</a:t>
            </a:r>
            <a:r>
              <a:rPr dirty="0" sz="550" spc="4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(1</a:t>
            </a:r>
            <a:r>
              <a:rPr dirty="0" sz="550" spc="4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|</a:t>
            </a:r>
            <a:r>
              <a:rPr dirty="0" sz="550" spc="4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s0)</a:t>
            </a:r>
            <a:r>
              <a:rPr dirty="0" sz="550" spc="4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/</a:t>
            </a:r>
            <a:r>
              <a:rPr dirty="0" sz="550" spc="4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(1</a:t>
            </a:r>
            <a:r>
              <a:rPr dirty="0" sz="550" spc="4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|</a:t>
            </a:r>
            <a:r>
              <a:rPr dirty="0" sz="550" spc="4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s0</a:t>
            </a:r>
            <a:r>
              <a:rPr dirty="0" sz="550" spc="4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+</a:t>
            </a:r>
            <a:r>
              <a:rPr dirty="0" sz="550" spc="4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Tg</a:t>
            </a:r>
            <a:r>
              <a:rPr dirty="0" sz="550" spc="4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|</a:t>
            </a:r>
            <a:r>
              <a:rPr dirty="0" sz="550" spc="45">
                <a:latin typeface="Courier New"/>
                <a:cs typeface="Courier New"/>
              </a:rPr>
              <a:t> </a:t>
            </a:r>
            <a:r>
              <a:rPr dirty="0" sz="550" spc="-25">
                <a:latin typeface="Courier New"/>
                <a:cs typeface="Courier New"/>
              </a:rPr>
              <a:t>s1)</a:t>
            </a:r>
            <a:r>
              <a:rPr dirty="0" sz="550">
                <a:latin typeface="Courier New"/>
                <a:cs typeface="Courier New"/>
              </a:rPr>
              <a:t>	-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Servomotor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puerta</a:t>
            </a:r>
            <a:endParaRPr sz="550">
              <a:latin typeface="Courier New"/>
              <a:cs typeface="Courier New"/>
            </a:endParaRPr>
          </a:p>
          <a:p>
            <a:pPr marL="118110">
              <a:lnSpc>
                <a:spcPct val="100000"/>
              </a:lnSpc>
              <a:spcBef>
                <a:spcPts val="125"/>
              </a:spcBef>
            </a:pPr>
            <a:r>
              <a:rPr dirty="0" sz="550">
                <a:latin typeface="Courier New"/>
                <a:cs typeface="Courier New"/>
              </a:rPr>
              <a:t>cLaplace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(x5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/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x4):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=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(Rp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|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s0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+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((Rp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+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Rt)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*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Tr)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|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s1)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/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(1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|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s0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+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Tr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|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s1)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-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Caída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permanente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y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transitoria</a:t>
            </a:r>
            <a:endParaRPr sz="550">
              <a:latin typeface="Courier New"/>
              <a:cs typeface="Courier New"/>
            </a:endParaRPr>
          </a:p>
          <a:p>
            <a:pPr marL="203835" indent="-85725">
              <a:lnSpc>
                <a:spcPct val="100000"/>
              </a:lnSpc>
              <a:spcBef>
                <a:spcPts val="65"/>
              </a:spcBef>
              <a:buChar char="-"/>
              <a:tabLst>
                <a:tab pos="203835" algn="l"/>
              </a:tabLst>
            </a:pPr>
            <a:r>
              <a:rPr dirty="0" sz="550">
                <a:latin typeface="Courier New"/>
                <a:cs typeface="Courier New"/>
              </a:rPr>
              <a:t>Turbina</a:t>
            </a:r>
            <a:r>
              <a:rPr dirty="0" sz="550" spc="120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hidráulica</a:t>
            </a:r>
            <a:endParaRPr sz="550">
              <a:latin typeface="Courier New"/>
              <a:cs typeface="Courier New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4082472" y="5762219"/>
            <a:ext cx="1464945" cy="508000"/>
          </a:xfrm>
          <a:prstGeom prst="rect">
            <a:avLst/>
          </a:prstGeom>
        </p:spPr>
        <p:txBody>
          <a:bodyPr wrap="square" lIns="0" tIns="273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15"/>
              </a:spcBef>
            </a:pPr>
            <a:r>
              <a:rPr dirty="0" sz="550">
                <a:latin typeface="Courier New"/>
                <a:cs typeface="Courier New"/>
              </a:rPr>
              <a:t>--q</a:t>
            </a:r>
            <a:r>
              <a:rPr dirty="0" sz="550" spc="4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=</a:t>
            </a:r>
            <a:r>
              <a:rPr dirty="0" sz="550" spc="45">
                <a:latin typeface="Courier New"/>
                <a:cs typeface="Courier New"/>
              </a:rPr>
              <a:t> </a:t>
            </a:r>
            <a:r>
              <a:rPr dirty="0" sz="550" spc="-20">
                <a:latin typeface="Courier New"/>
                <a:cs typeface="Courier New"/>
              </a:rPr>
              <a:t>flujo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--h</a:t>
            </a:r>
            <a:r>
              <a:rPr dirty="0" sz="550" spc="4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=</a:t>
            </a:r>
            <a:r>
              <a:rPr dirty="0" sz="550" spc="45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Cabeza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-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Pérdida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la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cabeza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del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ganado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65"/>
              </a:spcBef>
            </a:pPr>
            <a:r>
              <a:rPr dirty="0" sz="550">
                <a:latin typeface="Courier New"/>
                <a:cs typeface="Courier New"/>
              </a:rPr>
              <a:t>--Cambio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cabeza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--Cambio</a:t>
            </a:r>
            <a:r>
              <a:rPr dirty="0" sz="550" spc="10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</a:t>
            </a:r>
            <a:r>
              <a:rPr dirty="0" sz="550" spc="11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potencia</a:t>
            </a:r>
            <a:r>
              <a:rPr dirty="0" sz="550" spc="105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mecánica.</a:t>
            </a:r>
            <a:endParaRPr sz="550">
              <a:latin typeface="Courier New"/>
              <a:cs typeface="Courier New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1089080" y="5762219"/>
            <a:ext cx="1919605" cy="9772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18110" marR="5080">
              <a:lnSpc>
                <a:spcPct val="118300"/>
              </a:lnSpc>
              <a:spcBef>
                <a:spcPts val="95"/>
              </a:spcBef>
            </a:pPr>
            <a:r>
              <a:rPr dirty="0" sz="550">
                <a:latin typeface="Courier New"/>
                <a:cs typeface="Courier New"/>
              </a:rPr>
              <a:t>cLaplace</a:t>
            </a:r>
            <a:r>
              <a:rPr dirty="0" sz="550" spc="4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(q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/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y1):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=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(1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|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s0)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/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(Tw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|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 spc="-25">
                <a:latin typeface="Courier New"/>
                <a:cs typeface="Courier New"/>
              </a:rPr>
              <a:t>s1) </a:t>
            </a:r>
            <a:r>
              <a:rPr dirty="0" sz="550">
                <a:latin typeface="Courier New"/>
                <a:cs typeface="Courier New"/>
              </a:rPr>
              <a:t>h:</a:t>
            </a:r>
            <a:r>
              <a:rPr dirty="0" sz="550" spc="4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=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(q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*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recip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(g))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**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2</a:t>
            </a:r>
            <a:endParaRPr sz="550">
              <a:latin typeface="Courier New"/>
              <a:cs typeface="Courier New"/>
            </a:endParaRPr>
          </a:p>
          <a:p>
            <a:pPr marL="118110" marR="1007744">
              <a:lnSpc>
                <a:spcPct val="110400"/>
              </a:lnSpc>
            </a:pPr>
            <a:r>
              <a:rPr dirty="0" sz="550">
                <a:latin typeface="Courier New"/>
                <a:cs typeface="Courier New"/>
              </a:rPr>
              <a:t>h1:</a:t>
            </a:r>
            <a:r>
              <a:rPr dirty="0" sz="550" spc="3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=</a:t>
            </a:r>
            <a:r>
              <a:rPr dirty="0" sz="550" spc="3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(q</a:t>
            </a:r>
            <a:r>
              <a:rPr dirty="0" sz="550" spc="4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*</a:t>
            </a:r>
            <a:r>
              <a:rPr dirty="0" sz="550" spc="3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q)</a:t>
            </a:r>
            <a:r>
              <a:rPr dirty="0" sz="550" spc="4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*</a:t>
            </a:r>
            <a:r>
              <a:rPr dirty="0" sz="550" spc="35">
                <a:latin typeface="Courier New"/>
                <a:cs typeface="Courier New"/>
              </a:rPr>
              <a:t> </a:t>
            </a:r>
            <a:r>
              <a:rPr dirty="0" sz="550" spc="-25">
                <a:latin typeface="Courier New"/>
                <a:cs typeface="Courier New"/>
              </a:rPr>
              <a:t>fp </a:t>
            </a:r>
            <a:r>
              <a:rPr dirty="0" sz="550">
                <a:latin typeface="Courier New"/>
                <a:cs typeface="Courier New"/>
              </a:rPr>
              <a:t>y1: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=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(h0-h-</a:t>
            </a:r>
            <a:r>
              <a:rPr dirty="0" sz="550" spc="-25">
                <a:latin typeface="Courier New"/>
                <a:cs typeface="Courier New"/>
              </a:rPr>
              <a:t>h1)</a:t>
            </a:r>
            <a:endParaRPr sz="550">
              <a:latin typeface="Courier New"/>
              <a:cs typeface="Courier New"/>
            </a:endParaRPr>
          </a:p>
          <a:p>
            <a:pPr marL="11811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y2: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=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(q-qNL)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*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h</a:t>
            </a:r>
            <a:endParaRPr sz="550">
              <a:latin typeface="Courier New"/>
              <a:cs typeface="Courier New"/>
            </a:endParaRPr>
          </a:p>
          <a:p>
            <a:pPr marL="118110">
              <a:lnSpc>
                <a:spcPct val="100000"/>
              </a:lnSpc>
              <a:spcBef>
                <a:spcPts val="65"/>
              </a:spcBef>
            </a:pPr>
            <a:r>
              <a:rPr dirty="0" sz="550">
                <a:latin typeface="Courier New"/>
                <a:cs typeface="Courier New"/>
              </a:rPr>
              <a:t>Pmech: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=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At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*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y2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+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(g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*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*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(Wrefpu-</a:t>
            </a:r>
            <a:r>
              <a:rPr dirty="0" sz="550" spc="-10">
                <a:latin typeface="Courier New"/>
                <a:cs typeface="Courier New"/>
              </a:rPr>
              <a:t>Wpu))</a:t>
            </a:r>
            <a:endParaRPr sz="550">
              <a:latin typeface="Courier New"/>
              <a:cs typeface="Courier New"/>
            </a:endParaRPr>
          </a:p>
          <a:p>
            <a:pPr marL="118110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--Pmech: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=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g</a:t>
            </a:r>
            <a:endParaRPr sz="550">
              <a:latin typeface="Courier New"/>
              <a:cs typeface="Courier New"/>
            </a:endParaRPr>
          </a:p>
          <a:p>
            <a:pPr marL="118110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Par: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=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(Pmech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*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recip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(W))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*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MW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*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 spc="-25">
                <a:latin typeface="Courier New"/>
                <a:cs typeface="Courier New"/>
              </a:rPr>
              <a:t>1e6</a:t>
            </a:r>
            <a:endParaRPr sz="550">
              <a:latin typeface="Courier New"/>
              <a:cs typeface="Courier New"/>
            </a:endParaRPr>
          </a:p>
          <a:p>
            <a:pPr marL="12700" marR="1550035">
              <a:lnSpc>
                <a:spcPct val="110400"/>
              </a:lnSpc>
              <a:spcBef>
                <a:spcPts val="50"/>
              </a:spcBef>
            </a:pPr>
            <a:r>
              <a:rPr dirty="0" sz="550" spc="-10">
                <a:latin typeface="Courier New"/>
                <a:cs typeface="Courier New"/>
              </a:rPr>
              <a:t>ENDEXEC ENDMODEL</a:t>
            </a:r>
            <a:endParaRPr sz="550">
              <a:latin typeface="Courier New"/>
              <a:cs typeface="Courier New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4082472" y="6342395"/>
            <a:ext cx="146494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--Comentario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</a:t>
            </a:r>
            <a:r>
              <a:rPr dirty="0" sz="550" spc="10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apagar</a:t>
            </a:r>
            <a:r>
              <a:rPr dirty="0" sz="550" spc="10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la</a:t>
            </a:r>
            <a:r>
              <a:rPr dirty="0" sz="550" spc="100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turbina</a:t>
            </a:r>
            <a:endParaRPr sz="550">
              <a:latin typeface="Courier New"/>
              <a:cs typeface="Courier New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1089080" y="6911998"/>
            <a:ext cx="4542155" cy="640080"/>
          </a:xfrm>
          <a:prstGeom prst="rect">
            <a:avLst/>
          </a:prstGeom>
        </p:spPr>
        <p:txBody>
          <a:bodyPr wrap="square" lIns="0" tIns="6159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484"/>
              </a:spcBef>
            </a:pPr>
            <a:r>
              <a:rPr dirty="0" sz="800" b="1">
                <a:latin typeface="Times New Roman"/>
                <a:cs typeface="Times New Roman"/>
              </a:rPr>
              <a:t>6.4.3.2</a:t>
            </a:r>
            <a:r>
              <a:rPr dirty="0" sz="800" spc="10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Modelo</a:t>
            </a:r>
            <a:r>
              <a:rPr dirty="0" sz="800" spc="100" b="1">
                <a:latin typeface="Times New Roman"/>
                <a:cs typeface="Times New Roman"/>
              </a:rPr>
              <a:t> </a:t>
            </a:r>
            <a:r>
              <a:rPr dirty="0" sz="800" spc="-10" b="1">
                <a:latin typeface="Times New Roman"/>
                <a:cs typeface="Times New Roman"/>
              </a:rPr>
              <a:t>excitador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1100"/>
              </a:lnSpc>
              <a:spcBef>
                <a:spcPts val="285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Excitador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IEEE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ST1A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entradas;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tensión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terminal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V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500" i="1">
                <a:latin typeface="Times New Roman"/>
                <a:cs typeface="Times New Roman"/>
              </a:rPr>
              <a:t>T</a:t>
            </a:r>
            <a:r>
              <a:rPr dirty="0" sz="500" spc="13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,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corriente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campo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I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500" i="1">
                <a:latin typeface="Times New Roman"/>
                <a:cs typeface="Times New Roman"/>
              </a:rPr>
              <a:t>FD</a:t>
            </a:r>
            <a:r>
              <a:rPr dirty="0" sz="500" spc="13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,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referencia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voltaje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V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500" i="1">
                <a:latin typeface="Times New Roman"/>
                <a:cs typeface="Times New Roman"/>
              </a:rPr>
              <a:t>ref</a:t>
            </a:r>
            <a:r>
              <a:rPr dirty="0" sz="500" spc="13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señal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estabilizadora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V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500" i="1">
                <a:latin typeface="Times New Roman"/>
                <a:cs typeface="Times New Roman"/>
              </a:rPr>
              <a:t>S</a:t>
            </a:r>
            <a:r>
              <a:rPr dirty="0" sz="500" spc="13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(todas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señales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pu).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Exciter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IEEE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DC1A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también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implementado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comparación.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1518595" y="7895258"/>
            <a:ext cx="7874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50">
                <a:latin typeface="Times New Roman"/>
                <a:cs typeface="Times New Roman"/>
              </a:rPr>
              <a:t>1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1644146" y="8152967"/>
            <a:ext cx="66040" cy="10477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00" spc="-50" i="1">
                <a:latin typeface="Times New Roman"/>
                <a:cs typeface="Times New Roman"/>
              </a:rPr>
              <a:t>R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1347821" y="8086888"/>
            <a:ext cx="34353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baseline="13888" sz="1200">
                <a:latin typeface="Times New Roman"/>
                <a:cs typeface="Times New Roman"/>
              </a:rPr>
              <a:t>1</a:t>
            </a:r>
            <a:r>
              <a:rPr dirty="0" baseline="13888" sz="1200" spc="-52">
                <a:latin typeface="Times New Roman"/>
                <a:cs typeface="Times New Roman"/>
              </a:rPr>
              <a:t> </a:t>
            </a:r>
            <a:r>
              <a:rPr dirty="0" baseline="20833" sz="1200">
                <a:latin typeface="Times New Roman"/>
                <a:cs typeface="Times New Roman"/>
              </a:rPr>
              <a:t>+</a:t>
            </a:r>
            <a:r>
              <a:rPr dirty="0" baseline="20833" sz="1200" spc="37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S</a:t>
            </a:r>
            <a:r>
              <a:rPr dirty="0" sz="800" spc="25" i="1">
                <a:latin typeface="Times New Roman"/>
                <a:cs typeface="Times New Roman"/>
              </a:rPr>
              <a:t> </a:t>
            </a:r>
            <a:r>
              <a:rPr dirty="0" sz="800" spc="-50" i="1">
                <a:latin typeface="Times New Roman"/>
                <a:cs typeface="Times New Roman"/>
              </a:rPr>
              <a:t>t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2253107" y="7915081"/>
            <a:ext cx="38481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baseline="10416" sz="1200">
                <a:latin typeface="Times New Roman"/>
                <a:cs typeface="Times New Roman"/>
              </a:rPr>
              <a:t>1</a:t>
            </a:r>
            <a:r>
              <a:rPr dirty="0" baseline="10416" sz="1200" spc="-52">
                <a:latin typeface="Times New Roman"/>
                <a:cs typeface="Times New Roman"/>
              </a:rPr>
              <a:t> </a:t>
            </a:r>
            <a:r>
              <a:rPr dirty="0" baseline="17361" sz="1200">
                <a:latin typeface="Times New Roman"/>
                <a:cs typeface="Times New Roman"/>
              </a:rPr>
              <a:t>+</a:t>
            </a:r>
            <a:r>
              <a:rPr dirty="0" baseline="17361" sz="1200" spc="37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S</a:t>
            </a:r>
            <a:r>
              <a:rPr dirty="0" sz="800" spc="25" i="1">
                <a:latin typeface="Times New Roman"/>
                <a:cs typeface="Times New Roman"/>
              </a:rPr>
              <a:t> </a:t>
            </a:r>
            <a:r>
              <a:rPr dirty="0" sz="800" spc="-25" i="1">
                <a:latin typeface="Times New Roman"/>
                <a:cs typeface="Times New Roman"/>
              </a:rPr>
              <a:t>t</a:t>
            </a:r>
            <a:r>
              <a:rPr dirty="0" baseline="-22222" sz="750" spc="-37" i="1">
                <a:latin typeface="Times New Roman"/>
                <a:cs typeface="Times New Roman"/>
              </a:rPr>
              <a:t>C</a:t>
            </a:r>
            <a:endParaRPr baseline="-22222" sz="750">
              <a:latin typeface="Times New Roman"/>
              <a:cs typeface="Times New Roman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2549432" y="8152967"/>
            <a:ext cx="69850" cy="10477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00" spc="-25" i="1">
                <a:latin typeface="Times New Roman"/>
                <a:cs typeface="Times New Roman"/>
              </a:rPr>
              <a:t>si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2253107" y="8086888"/>
            <a:ext cx="34353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baseline="13888" sz="1200">
                <a:latin typeface="Times New Roman"/>
                <a:cs typeface="Times New Roman"/>
              </a:rPr>
              <a:t>1</a:t>
            </a:r>
            <a:r>
              <a:rPr dirty="0" baseline="13888" sz="1200" spc="-52">
                <a:latin typeface="Times New Roman"/>
                <a:cs typeface="Times New Roman"/>
              </a:rPr>
              <a:t> </a:t>
            </a:r>
            <a:r>
              <a:rPr dirty="0" baseline="20833" sz="1200">
                <a:latin typeface="Times New Roman"/>
                <a:cs typeface="Times New Roman"/>
              </a:rPr>
              <a:t>+</a:t>
            </a:r>
            <a:r>
              <a:rPr dirty="0" baseline="20833" sz="1200" spc="37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S</a:t>
            </a:r>
            <a:r>
              <a:rPr dirty="0" sz="800" spc="25" i="1">
                <a:latin typeface="Times New Roman"/>
                <a:cs typeface="Times New Roman"/>
              </a:rPr>
              <a:t> </a:t>
            </a:r>
            <a:r>
              <a:rPr dirty="0" sz="800" spc="-50" i="1">
                <a:latin typeface="Times New Roman"/>
                <a:cs typeface="Times New Roman"/>
              </a:rPr>
              <a:t>t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2253107" y="8332703"/>
            <a:ext cx="381000" cy="356235"/>
          </a:xfrm>
          <a:prstGeom prst="rect">
            <a:avLst/>
          </a:prstGeom>
        </p:spPr>
        <p:txBody>
          <a:bodyPr wrap="square" lIns="0" tIns="55244" rIns="0" bIns="0" rtlCol="0" vert="horz">
            <a:spAutoFit/>
          </a:bodyPr>
          <a:lstStyle/>
          <a:p>
            <a:pPr algn="ctr" marL="19685">
              <a:lnSpc>
                <a:spcPct val="100000"/>
              </a:lnSpc>
              <a:spcBef>
                <a:spcPts val="434"/>
              </a:spcBef>
            </a:pPr>
            <a:r>
              <a:rPr dirty="0" sz="800" i="1">
                <a:latin typeface="Times New Roman"/>
                <a:cs typeface="Times New Roman"/>
              </a:rPr>
              <a:t>sK</a:t>
            </a:r>
            <a:r>
              <a:rPr dirty="0" sz="800" spc="35" i="1">
                <a:latin typeface="Times New Roman"/>
                <a:cs typeface="Times New Roman"/>
              </a:rPr>
              <a:t> </a:t>
            </a:r>
            <a:r>
              <a:rPr dirty="0" baseline="-22222" sz="750" spc="-75" i="1">
                <a:latin typeface="Times New Roman"/>
                <a:cs typeface="Times New Roman"/>
              </a:rPr>
              <a:t>F</a:t>
            </a:r>
            <a:endParaRPr baseline="-22222" sz="75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  <a:spcBef>
                <a:spcPts val="340"/>
              </a:spcBef>
            </a:pPr>
            <a:r>
              <a:rPr dirty="0" baseline="10416" sz="1200">
                <a:latin typeface="Times New Roman"/>
                <a:cs typeface="Times New Roman"/>
              </a:rPr>
              <a:t>1</a:t>
            </a:r>
            <a:r>
              <a:rPr dirty="0" baseline="10416" sz="1200" spc="-52">
                <a:latin typeface="Times New Roman"/>
                <a:cs typeface="Times New Roman"/>
              </a:rPr>
              <a:t> </a:t>
            </a:r>
            <a:r>
              <a:rPr dirty="0" baseline="17361" sz="1200">
                <a:latin typeface="Times New Roman"/>
                <a:cs typeface="Times New Roman"/>
              </a:rPr>
              <a:t>+</a:t>
            </a:r>
            <a:r>
              <a:rPr dirty="0" baseline="17361" sz="1200" spc="37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S</a:t>
            </a:r>
            <a:r>
              <a:rPr dirty="0" sz="800" spc="25" i="1">
                <a:latin typeface="Times New Roman"/>
                <a:cs typeface="Times New Roman"/>
              </a:rPr>
              <a:t> </a:t>
            </a:r>
            <a:r>
              <a:rPr dirty="0" sz="800" spc="-25" i="1">
                <a:latin typeface="Times New Roman"/>
                <a:cs typeface="Times New Roman"/>
              </a:rPr>
              <a:t>t</a:t>
            </a:r>
            <a:r>
              <a:rPr dirty="0" baseline="-22222" sz="750" spc="-37" i="1">
                <a:latin typeface="Times New Roman"/>
                <a:cs typeface="Times New Roman"/>
              </a:rPr>
              <a:t>F</a:t>
            </a:r>
            <a:endParaRPr baseline="-22222" sz="750">
              <a:latin typeface="Times New Roman"/>
              <a:cs typeface="Times New Roman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3197009" y="8152967"/>
            <a:ext cx="158115" cy="10477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00" spc="-25" i="1">
                <a:latin typeface="Times New Roman"/>
                <a:cs typeface="Times New Roman"/>
              </a:rPr>
              <a:t>UNA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2999803" y="7941513"/>
            <a:ext cx="30099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baseline="10416" sz="1200" i="1">
                <a:latin typeface="Times New Roman"/>
                <a:cs typeface="Times New Roman"/>
              </a:rPr>
              <a:t>K</a:t>
            </a:r>
            <a:r>
              <a:rPr dirty="0" baseline="10416" sz="1200" spc="-22" i="1">
                <a:latin typeface="Times New Roman"/>
                <a:cs typeface="Times New Roman"/>
              </a:rPr>
              <a:t> </a:t>
            </a:r>
            <a:r>
              <a:rPr dirty="0" sz="500" spc="-25" i="1">
                <a:latin typeface="Times New Roman"/>
                <a:cs typeface="Times New Roman"/>
              </a:rPr>
              <a:t>UNA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2907292" y="8086888"/>
            <a:ext cx="33718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baseline="13888" sz="1200">
                <a:latin typeface="Times New Roman"/>
                <a:cs typeface="Times New Roman"/>
              </a:rPr>
              <a:t>1</a:t>
            </a:r>
            <a:r>
              <a:rPr dirty="0" baseline="13888" sz="1200" spc="-142">
                <a:latin typeface="Times New Roman"/>
                <a:cs typeface="Times New Roman"/>
              </a:rPr>
              <a:t> </a:t>
            </a:r>
            <a:r>
              <a:rPr dirty="0" baseline="20833" sz="1200">
                <a:latin typeface="Times New Roman"/>
                <a:cs typeface="Times New Roman"/>
              </a:rPr>
              <a:t>+</a:t>
            </a:r>
            <a:r>
              <a:rPr dirty="0" baseline="20833" sz="1200" spc="37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S</a:t>
            </a:r>
            <a:r>
              <a:rPr dirty="0" sz="800" spc="30" i="1">
                <a:latin typeface="Times New Roman"/>
                <a:cs typeface="Times New Roman"/>
              </a:rPr>
              <a:t> </a:t>
            </a:r>
            <a:r>
              <a:rPr dirty="0" sz="800" spc="-50" i="1">
                <a:latin typeface="Times New Roman"/>
                <a:cs typeface="Times New Roman"/>
              </a:rPr>
              <a:t>t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3765291" y="8648562"/>
            <a:ext cx="20002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i="1">
                <a:latin typeface="Times New Roman"/>
                <a:cs typeface="Times New Roman"/>
              </a:rPr>
              <a:t>K</a:t>
            </a:r>
            <a:r>
              <a:rPr dirty="0" sz="800" spc="20" i="1">
                <a:latin typeface="Times New Roman"/>
                <a:cs typeface="Times New Roman"/>
              </a:rPr>
              <a:t> </a:t>
            </a:r>
            <a:r>
              <a:rPr dirty="0" sz="500" spc="-25" i="1">
                <a:latin typeface="Times New Roman"/>
                <a:cs typeface="Times New Roman"/>
              </a:rPr>
              <a:t>LR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3534014" y="8000985"/>
            <a:ext cx="70485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50">
                <a:latin typeface="Times New Roman"/>
                <a:cs typeface="Times New Roman"/>
              </a:rPr>
              <a:t>+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3606701" y="8067064"/>
            <a:ext cx="52069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50">
                <a:latin typeface="Times New Roman"/>
                <a:cs typeface="Times New Roman"/>
              </a:rPr>
              <a:t>-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1863239" y="7917725"/>
            <a:ext cx="187325" cy="263525"/>
          </a:xfrm>
          <a:prstGeom prst="rect">
            <a:avLst/>
          </a:prstGeom>
        </p:spPr>
        <p:txBody>
          <a:bodyPr wrap="square" lIns="0" tIns="393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310"/>
              </a:spcBef>
            </a:pPr>
            <a:r>
              <a:rPr dirty="0" baseline="-37037" sz="900">
                <a:latin typeface="Times New Roman"/>
                <a:cs typeface="Times New Roman"/>
              </a:rPr>
              <a:t>-</a:t>
            </a:r>
            <a:r>
              <a:rPr dirty="0" baseline="-37037" sz="900" spc="247">
                <a:latin typeface="Times New Roman"/>
                <a:cs typeface="Times New Roman"/>
              </a:rPr>
              <a:t> </a:t>
            </a:r>
            <a:r>
              <a:rPr dirty="0" sz="600" spc="-50">
                <a:latin typeface="Times New Roman"/>
                <a:cs typeface="Times New Roman"/>
              </a:rPr>
              <a:t>+</a:t>
            </a:r>
            <a:endParaRPr sz="600">
              <a:latin typeface="Times New Roman"/>
              <a:cs typeface="Times New Roman"/>
            </a:endParaRPr>
          </a:p>
          <a:p>
            <a:pPr marL="57785">
              <a:lnSpc>
                <a:spcPct val="100000"/>
              </a:lnSpc>
              <a:spcBef>
                <a:spcPts val="215"/>
              </a:spcBef>
            </a:pPr>
            <a:r>
              <a:rPr dirty="0" sz="600">
                <a:latin typeface="Times New Roman"/>
                <a:cs typeface="Times New Roman"/>
              </a:rPr>
              <a:t>+</a:t>
            </a:r>
            <a:r>
              <a:rPr dirty="0" sz="600" spc="-25">
                <a:latin typeface="Times New Roman"/>
                <a:cs typeface="Times New Roman"/>
              </a:rPr>
              <a:t> </a:t>
            </a:r>
            <a:r>
              <a:rPr dirty="0" baseline="-9259" sz="900" spc="-75">
                <a:latin typeface="Times New Roman"/>
                <a:cs typeface="Times New Roman"/>
              </a:rPr>
              <a:t>-</a:t>
            </a:r>
            <a:endParaRPr baseline="-9259" sz="900">
              <a:latin typeface="Times New Roman"/>
              <a:cs typeface="Times New Roman"/>
            </a:endParaRPr>
          </a:p>
        </p:txBody>
      </p:sp>
      <p:sp>
        <p:nvSpPr>
          <p:cNvPr id="58" name="object 58" descr=""/>
          <p:cNvSpPr txBox="1"/>
          <p:nvPr/>
        </p:nvSpPr>
        <p:spPr>
          <a:xfrm>
            <a:off x="1624322" y="8384245"/>
            <a:ext cx="187325" cy="1047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780"/>
              </a:lnSpc>
            </a:pPr>
            <a:r>
              <a:rPr dirty="0" sz="800" i="1">
                <a:latin typeface="Times New Roman"/>
                <a:cs typeface="Times New Roman"/>
              </a:rPr>
              <a:t>V</a:t>
            </a:r>
            <a:r>
              <a:rPr dirty="0" sz="800" spc="20" i="1">
                <a:latin typeface="Times New Roman"/>
                <a:cs typeface="Times New Roman"/>
              </a:rPr>
              <a:t> </a:t>
            </a:r>
            <a:r>
              <a:rPr dirty="0" sz="500" spc="-25" i="1">
                <a:latin typeface="Times New Roman"/>
                <a:cs typeface="Times New Roman"/>
              </a:rPr>
              <a:t>ref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59" name="object 59" descr=""/>
          <p:cNvSpPr txBox="1"/>
          <p:nvPr/>
        </p:nvSpPr>
        <p:spPr>
          <a:xfrm>
            <a:off x="1908463" y="7677197"/>
            <a:ext cx="149860" cy="1047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780"/>
              </a:lnSpc>
            </a:pPr>
            <a:r>
              <a:rPr dirty="0" sz="800" i="1">
                <a:latin typeface="Times New Roman"/>
                <a:cs typeface="Times New Roman"/>
              </a:rPr>
              <a:t>V</a:t>
            </a:r>
            <a:r>
              <a:rPr dirty="0" sz="800" spc="20" i="1">
                <a:latin typeface="Times New Roman"/>
                <a:cs typeface="Times New Roman"/>
              </a:rPr>
              <a:t> </a:t>
            </a:r>
            <a:r>
              <a:rPr dirty="0" sz="500" spc="-50" i="1">
                <a:latin typeface="Times New Roman"/>
                <a:cs typeface="Times New Roman"/>
              </a:rPr>
              <a:t>S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60" name="object 60" descr=""/>
          <p:cNvSpPr txBox="1"/>
          <p:nvPr/>
        </p:nvSpPr>
        <p:spPr>
          <a:xfrm>
            <a:off x="1089080" y="7961338"/>
            <a:ext cx="153670" cy="1047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780"/>
              </a:lnSpc>
            </a:pPr>
            <a:r>
              <a:rPr dirty="0" sz="800" i="1">
                <a:latin typeface="Times New Roman"/>
                <a:cs typeface="Times New Roman"/>
              </a:rPr>
              <a:t>V</a:t>
            </a:r>
            <a:r>
              <a:rPr dirty="0" sz="800" spc="20" i="1">
                <a:latin typeface="Times New Roman"/>
                <a:cs typeface="Times New Roman"/>
              </a:rPr>
              <a:t> </a:t>
            </a:r>
            <a:r>
              <a:rPr dirty="0" sz="500" spc="-50" i="1">
                <a:latin typeface="Times New Roman"/>
                <a:cs typeface="Times New Roman"/>
              </a:rPr>
              <a:t>T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61" name="object 61" descr=""/>
          <p:cNvSpPr txBox="1"/>
          <p:nvPr/>
        </p:nvSpPr>
        <p:spPr>
          <a:xfrm>
            <a:off x="3956921" y="7974553"/>
            <a:ext cx="19050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>
                <a:latin typeface="Times New Roman"/>
                <a:cs typeface="Times New Roman"/>
              </a:rPr>
              <a:t>min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62" name="object 62" descr=""/>
          <p:cNvSpPr txBox="1"/>
          <p:nvPr/>
        </p:nvSpPr>
        <p:spPr>
          <a:xfrm>
            <a:off x="4386436" y="7974553"/>
            <a:ext cx="20764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>
                <a:latin typeface="Times New Roman"/>
                <a:cs typeface="Times New Roman"/>
              </a:rPr>
              <a:t>max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63" name="object 63" descr=""/>
          <p:cNvSpPr txBox="1"/>
          <p:nvPr/>
        </p:nvSpPr>
        <p:spPr>
          <a:xfrm>
            <a:off x="3712428" y="8298342"/>
            <a:ext cx="241300" cy="1047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780"/>
              </a:lnSpc>
            </a:pPr>
            <a:r>
              <a:rPr dirty="0" sz="800" i="1">
                <a:latin typeface="Times New Roman"/>
                <a:cs typeface="Times New Roman"/>
              </a:rPr>
              <a:t>V</a:t>
            </a:r>
            <a:r>
              <a:rPr dirty="0" sz="800" spc="20" i="1">
                <a:latin typeface="Times New Roman"/>
                <a:cs typeface="Times New Roman"/>
              </a:rPr>
              <a:t> </a:t>
            </a:r>
            <a:r>
              <a:rPr dirty="0" sz="500" spc="-25" i="1">
                <a:latin typeface="Times New Roman"/>
                <a:cs typeface="Times New Roman"/>
              </a:rPr>
              <a:t>OEL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64" name="object 64" descr=""/>
          <p:cNvSpPr txBox="1"/>
          <p:nvPr/>
        </p:nvSpPr>
        <p:spPr>
          <a:xfrm>
            <a:off x="4115511" y="8298342"/>
            <a:ext cx="241300" cy="1047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780"/>
              </a:lnSpc>
            </a:pPr>
            <a:r>
              <a:rPr dirty="0" sz="800" i="1">
                <a:latin typeface="Times New Roman"/>
                <a:cs typeface="Times New Roman"/>
              </a:rPr>
              <a:t>V</a:t>
            </a:r>
            <a:r>
              <a:rPr dirty="0" sz="800" spc="20" i="1">
                <a:latin typeface="Times New Roman"/>
                <a:cs typeface="Times New Roman"/>
              </a:rPr>
              <a:t> </a:t>
            </a:r>
            <a:r>
              <a:rPr dirty="0" sz="500" spc="-25" i="1">
                <a:latin typeface="Times New Roman"/>
                <a:cs typeface="Times New Roman"/>
              </a:rPr>
              <a:t>UEL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65" name="object 65" descr=""/>
          <p:cNvSpPr txBox="1"/>
          <p:nvPr/>
        </p:nvSpPr>
        <p:spPr>
          <a:xfrm>
            <a:off x="4731080" y="7637549"/>
            <a:ext cx="99060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baseline="3472" sz="1200" spc="-135" i="1">
                <a:latin typeface="Times New Roman"/>
                <a:cs typeface="Times New Roman"/>
              </a:rPr>
              <a:t>V</a:t>
            </a:r>
            <a:r>
              <a:rPr dirty="0" baseline="-16666" sz="750" spc="-135" i="1">
                <a:latin typeface="Times New Roman"/>
                <a:cs typeface="Times New Roman"/>
              </a:rPr>
              <a:t>T</a:t>
            </a:r>
            <a:r>
              <a:rPr dirty="0" baseline="3472" sz="1200" spc="-135" i="1">
                <a:latin typeface="Times New Roman"/>
                <a:cs typeface="Times New Roman"/>
              </a:rPr>
              <a:t>V</a:t>
            </a:r>
            <a:r>
              <a:rPr dirty="0" baseline="3472" sz="1200" spc="-187" i="1">
                <a:latin typeface="Times New Roman"/>
                <a:cs typeface="Times New Roman"/>
              </a:rPr>
              <a:t> </a:t>
            </a:r>
            <a:r>
              <a:rPr dirty="0" baseline="24305" sz="1200">
                <a:latin typeface="Cambria Math"/>
                <a:cs typeface="Cambria Math"/>
              </a:rPr>
              <a:t>⋅</a:t>
            </a:r>
            <a:r>
              <a:rPr dirty="0" baseline="24305" sz="1200" spc="622">
                <a:latin typeface="Cambria Math"/>
                <a:cs typeface="Cambria Math"/>
              </a:rPr>
              <a:t> </a:t>
            </a:r>
            <a:r>
              <a:rPr dirty="0" baseline="-16666" sz="750" i="1">
                <a:latin typeface="Times New Roman"/>
                <a:cs typeface="Times New Roman"/>
              </a:rPr>
              <a:t>R</a:t>
            </a:r>
            <a:r>
              <a:rPr dirty="0" baseline="-16666" sz="750" spc="44" i="1">
                <a:latin typeface="Times New Roman"/>
                <a:cs typeface="Times New Roman"/>
              </a:rPr>
              <a:t> </a:t>
            </a:r>
            <a:r>
              <a:rPr dirty="0" sz="500">
                <a:latin typeface="Times New Roman"/>
                <a:cs typeface="Times New Roman"/>
              </a:rPr>
              <a:t>max</a:t>
            </a:r>
            <a:r>
              <a:rPr dirty="0" sz="500" spc="330">
                <a:latin typeface="Times New Roman"/>
                <a:cs typeface="Times New Roman"/>
              </a:rPr>
              <a:t> </a:t>
            </a:r>
            <a:r>
              <a:rPr dirty="0" baseline="24305" sz="1200">
                <a:latin typeface="Times New Roman"/>
                <a:cs typeface="Times New Roman"/>
              </a:rPr>
              <a:t>-</a:t>
            </a:r>
            <a:r>
              <a:rPr dirty="0" baseline="24305" sz="1200" spc="382">
                <a:latin typeface="Times New Roman"/>
                <a:cs typeface="Times New Roman"/>
              </a:rPr>
              <a:t> </a:t>
            </a:r>
            <a:r>
              <a:rPr dirty="0" baseline="3472" sz="1200" spc="-44" i="1">
                <a:latin typeface="Times New Roman"/>
                <a:cs typeface="Times New Roman"/>
              </a:rPr>
              <a:t>KI</a:t>
            </a:r>
            <a:r>
              <a:rPr dirty="0" baseline="-16666" sz="750" spc="-44" i="1">
                <a:latin typeface="Times New Roman"/>
                <a:cs typeface="Times New Roman"/>
              </a:rPr>
              <a:t>C</a:t>
            </a:r>
            <a:r>
              <a:rPr dirty="0" baseline="-16666" sz="750" spc="300" i="1">
                <a:latin typeface="Times New Roman"/>
                <a:cs typeface="Times New Roman"/>
              </a:rPr>
              <a:t> </a:t>
            </a:r>
            <a:r>
              <a:rPr dirty="0" baseline="24305" sz="1200">
                <a:latin typeface="Cambria Math"/>
                <a:cs typeface="Cambria Math"/>
              </a:rPr>
              <a:t>⋅</a:t>
            </a:r>
            <a:r>
              <a:rPr dirty="0" baseline="24305" sz="1200" spc="480">
                <a:latin typeface="Cambria Math"/>
                <a:cs typeface="Cambria Math"/>
              </a:rPr>
              <a:t> </a:t>
            </a:r>
            <a:r>
              <a:rPr dirty="0" baseline="-16666" sz="750" spc="-37" i="1">
                <a:latin typeface="Times New Roman"/>
                <a:cs typeface="Times New Roman"/>
              </a:rPr>
              <a:t>FD</a:t>
            </a:r>
            <a:endParaRPr baseline="-16666" sz="750">
              <a:latin typeface="Times New Roman"/>
              <a:cs typeface="Times New Roman"/>
            </a:endParaRPr>
          </a:p>
        </p:txBody>
      </p:sp>
      <p:sp>
        <p:nvSpPr>
          <p:cNvPr id="66" name="object 66" descr=""/>
          <p:cNvSpPr txBox="1"/>
          <p:nvPr/>
        </p:nvSpPr>
        <p:spPr>
          <a:xfrm>
            <a:off x="4810376" y="8371029"/>
            <a:ext cx="489584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sz="800" spc="-110" i="1">
                <a:latin typeface="Times New Roman"/>
                <a:cs typeface="Times New Roman"/>
              </a:rPr>
              <a:t>VV</a:t>
            </a:r>
            <a:r>
              <a:rPr dirty="0" baseline="-22222" sz="750" spc="-165" i="1">
                <a:latin typeface="Times New Roman"/>
                <a:cs typeface="Times New Roman"/>
              </a:rPr>
              <a:t>T</a:t>
            </a:r>
            <a:r>
              <a:rPr dirty="0" baseline="-22222" sz="750" spc="375" i="1">
                <a:latin typeface="Times New Roman"/>
                <a:cs typeface="Times New Roman"/>
              </a:rPr>
              <a:t> </a:t>
            </a:r>
            <a:r>
              <a:rPr dirty="0" sz="800">
                <a:latin typeface="Cambria Math"/>
                <a:cs typeface="Cambria Math"/>
              </a:rPr>
              <a:t>⋅</a:t>
            </a:r>
            <a:r>
              <a:rPr dirty="0" sz="800" spc="290">
                <a:latin typeface="Cambria Math"/>
                <a:cs typeface="Cambria Math"/>
              </a:rPr>
              <a:t> </a:t>
            </a:r>
            <a:r>
              <a:rPr dirty="0" baseline="-22222" sz="750" i="1">
                <a:latin typeface="Times New Roman"/>
                <a:cs typeface="Times New Roman"/>
              </a:rPr>
              <a:t>R</a:t>
            </a:r>
            <a:r>
              <a:rPr dirty="0" baseline="-22222" sz="750" spc="22" i="1">
                <a:latin typeface="Times New Roman"/>
                <a:cs typeface="Times New Roman"/>
              </a:rPr>
              <a:t> </a:t>
            </a:r>
            <a:r>
              <a:rPr dirty="0" baseline="-11111" sz="750" spc="-37">
                <a:latin typeface="Times New Roman"/>
                <a:cs typeface="Times New Roman"/>
              </a:rPr>
              <a:t>min</a:t>
            </a:r>
            <a:endParaRPr baseline="-11111" sz="750">
              <a:latin typeface="Times New Roman"/>
              <a:cs typeface="Times New Roman"/>
            </a:endParaRPr>
          </a:p>
        </p:txBody>
      </p:sp>
      <p:sp>
        <p:nvSpPr>
          <p:cNvPr id="67" name="object 67" descr=""/>
          <p:cNvSpPr txBox="1"/>
          <p:nvPr/>
        </p:nvSpPr>
        <p:spPr>
          <a:xfrm>
            <a:off x="5298331" y="8007593"/>
            <a:ext cx="20447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i="1">
                <a:latin typeface="Times New Roman"/>
                <a:cs typeface="Times New Roman"/>
              </a:rPr>
              <a:t>E</a:t>
            </a:r>
            <a:r>
              <a:rPr dirty="0" sz="800" spc="20" i="1">
                <a:latin typeface="Times New Roman"/>
                <a:cs typeface="Times New Roman"/>
              </a:rPr>
              <a:t> </a:t>
            </a:r>
            <a:r>
              <a:rPr dirty="0" sz="500" spc="-25" i="1">
                <a:latin typeface="Times New Roman"/>
                <a:cs typeface="Times New Roman"/>
              </a:rPr>
              <a:t>FD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68" name="object 68" descr=""/>
          <p:cNvSpPr txBox="1"/>
          <p:nvPr/>
        </p:nvSpPr>
        <p:spPr>
          <a:xfrm>
            <a:off x="4240546" y="8721249"/>
            <a:ext cx="2667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5"/>
              </a:spcBef>
            </a:pPr>
            <a:r>
              <a:rPr dirty="0" sz="600" spc="-50">
                <a:latin typeface="Times New Roman"/>
                <a:cs typeface="Times New Roman"/>
              </a:rPr>
              <a:t>-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69" name="object 69" descr=""/>
          <p:cNvSpPr txBox="1"/>
          <p:nvPr/>
        </p:nvSpPr>
        <p:spPr>
          <a:xfrm>
            <a:off x="1089080" y="8821690"/>
            <a:ext cx="5109845" cy="1169035"/>
          </a:xfrm>
          <a:prstGeom prst="rect">
            <a:avLst/>
          </a:prstGeom>
        </p:spPr>
        <p:txBody>
          <a:bodyPr wrap="square" lIns="0" tIns="67945" rIns="0" bIns="0" rtlCol="0" vert="horz">
            <a:spAutoFit/>
          </a:bodyPr>
          <a:lstStyle/>
          <a:p>
            <a:pPr algn="ctr" marL="1437640">
              <a:lnSpc>
                <a:spcPct val="100000"/>
              </a:lnSpc>
              <a:spcBef>
                <a:spcPts val="535"/>
              </a:spcBef>
            </a:pPr>
            <a:r>
              <a:rPr dirty="0" sz="800" i="1">
                <a:latin typeface="Times New Roman"/>
                <a:cs typeface="Times New Roman"/>
              </a:rPr>
              <a:t>I</a:t>
            </a:r>
            <a:r>
              <a:rPr dirty="0" sz="800" spc="15" i="1">
                <a:latin typeface="Times New Roman"/>
                <a:cs typeface="Times New Roman"/>
              </a:rPr>
              <a:t> </a:t>
            </a:r>
            <a:r>
              <a:rPr dirty="0" sz="500" spc="-25" i="1">
                <a:latin typeface="Times New Roman"/>
                <a:cs typeface="Times New Roman"/>
              </a:rPr>
              <a:t>LR</a:t>
            </a:r>
            <a:endParaRPr sz="500">
              <a:latin typeface="Times New Roman"/>
              <a:cs typeface="Times New Roman"/>
            </a:endParaRPr>
          </a:p>
          <a:p>
            <a:pPr marL="45720">
              <a:lnSpc>
                <a:spcPct val="100000"/>
              </a:lnSpc>
              <a:spcBef>
                <a:spcPts val="445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6.28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Excitador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IEEE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ST1A.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Parámetros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utilizados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T</a:t>
            </a:r>
            <a:r>
              <a:rPr dirty="0" sz="800" spc="40" i="1">
                <a:latin typeface="Times New Roman"/>
                <a:cs typeface="Times New Roman"/>
              </a:rPr>
              <a:t> </a:t>
            </a:r>
            <a:r>
              <a:rPr dirty="0" sz="500" i="1">
                <a:latin typeface="Times New Roman"/>
                <a:cs typeface="Times New Roman"/>
              </a:rPr>
              <a:t>R</a:t>
            </a:r>
            <a:r>
              <a:rPr dirty="0" sz="500" spc="114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=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0.04,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T</a:t>
            </a:r>
            <a:r>
              <a:rPr dirty="0" sz="800" spc="40" i="1">
                <a:latin typeface="Times New Roman"/>
                <a:cs typeface="Times New Roman"/>
              </a:rPr>
              <a:t> </a:t>
            </a:r>
            <a:r>
              <a:rPr dirty="0" sz="500" i="1">
                <a:latin typeface="Times New Roman"/>
                <a:cs typeface="Times New Roman"/>
              </a:rPr>
              <a:t>B</a:t>
            </a:r>
            <a:r>
              <a:rPr dirty="0" sz="500" spc="114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=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10,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T</a:t>
            </a:r>
            <a:r>
              <a:rPr dirty="0" sz="800" spc="40" i="1">
                <a:latin typeface="Times New Roman"/>
                <a:cs typeface="Times New Roman"/>
              </a:rPr>
              <a:t> </a:t>
            </a:r>
            <a:r>
              <a:rPr dirty="0" sz="500" i="1">
                <a:latin typeface="Times New Roman"/>
                <a:cs typeface="Times New Roman"/>
              </a:rPr>
              <a:t>C</a:t>
            </a:r>
            <a:r>
              <a:rPr dirty="0" sz="500" spc="114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=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1,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K</a:t>
            </a:r>
            <a:r>
              <a:rPr dirty="0" sz="800" spc="40" i="1">
                <a:latin typeface="Times New Roman"/>
                <a:cs typeface="Times New Roman"/>
              </a:rPr>
              <a:t> </a:t>
            </a:r>
            <a:r>
              <a:rPr dirty="0" sz="500" i="1">
                <a:latin typeface="Times New Roman"/>
                <a:cs typeface="Times New Roman"/>
              </a:rPr>
              <a:t>A</a:t>
            </a:r>
            <a:r>
              <a:rPr dirty="0" sz="500" spc="114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=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190,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T</a:t>
            </a:r>
            <a:r>
              <a:rPr dirty="0" sz="800" spc="40" i="1">
                <a:latin typeface="Times New Roman"/>
                <a:cs typeface="Times New Roman"/>
              </a:rPr>
              <a:t> </a:t>
            </a:r>
            <a:r>
              <a:rPr dirty="0" sz="500" i="1">
                <a:latin typeface="Times New Roman"/>
                <a:cs typeface="Times New Roman"/>
              </a:rPr>
              <a:t>A</a:t>
            </a:r>
            <a:r>
              <a:rPr dirty="0" sz="500" spc="114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=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0,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T</a:t>
            </a:r>
            <a:r>
              <a:rPr dirty="0" sz="800" spc="40" i="1">
                <a:latin typeface="Times New Roman"/>
                <a:cs typeface="Times New Roman"/>
              </a:rPr>
              <a:t> </a:t>
            </a:r>
            <a:r>
              <a:rPr dirty="0" sz="500" i="1">
                <a:latin typeface="Times New Roman"/>
                <a:cs typeface="Times New Roman"/>
              </a:rPr>
              <a:t>F</a:t>
            </a:r>
            <a:r>
              <a:rPr dirty="0" sz="500" spc="114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=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1,</a:t>
            </a:r>
            <a:endParaRPr sz="800">
              <a:latin typeface="Times New Roman"/>
              <a:cs typeface="Times New Roman"/>
            </a:endParaRPr>
          </a:p>
          <a:p>
            <a:pPr marL="1069340">
              <a:lnSpc>
                <a:spcPct val="100000"/>
              </a:lnSpc>
              <a:spcBef>
                <a:spcPts val="340"/>
              </a:spcBef>
            </a:pPr>
            <a:r>
              <a:rPr dirty="0" sz="800" i="1">
                <a:latin typeface="Times New Roman"/>
                <a:cs typeface="Times New Roman"/>
              </a:rPr>
              <a:t>K</a:t>
            </a:r>
            <a:r>
              <a:rPr dirty="0" sz="800" spc="25" i="1">
                <a:latin typeface="Times New Roman"/>
                <a:cs typeface="Times New Roman"/>
              </a:rPr>
              <a:t> </a:t>
            </a:r>
            <a:r>
              <a:rPr dirty="0" sz="500" i="1">
                <a:latin typeface="Times New Roman"/>
                <a:cs typeface="Times New Roman"/>
              </a:rPr>
              <a:t>F</a:t>
            </a:r>
            <a:r>
              <a:rPr dirty="0" sz="500" spc="10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=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0,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K</a:t>
            </a:r>
            <a:r>
              <a:rPr dirty="0" sz="800" spc="25" i="1">
                <a:latin typeface="Times New Roman"/>
                <a:cs typeface="Times New Roman"/>
              </a:rPr>
              <a:t> </a:t>
            </a:r>
            <a:r>
              <a:rPr dirty="0" sz="500" i="1">
                <a:latin typeface="Times New Roman"/>
                <a:cs typeface="Times New Roman"/>
              </a:rPr>
              <a:t>LR</a:t>
            </a:r>
            <a:r>
              <a:rPr dirty="0" sz="500" spc="10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=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0,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I</a:t>
            </a:r>
            <a:r>
              <a:rPr dirty="0" sz="800" spc="30" i="1">
                <a:latin typeface="Times New Roman"/>
                <a:cs typeface="Times New Roman"/>
              </a:rPr>
              <a:t> </a:t>
            </a:r>
            <a:r>
              <a:rPr dirty="0" sz="500" i="1">
                <a:latin typeface="Times New Roman"/>
                <a:cs typeface="Times New Roman"/>
              </a:rPr>
              <a:t>LR</a:t>
            </a:r>
            <a:r>
              <a:rPr dirty="0" sz="500" spc="10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=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5,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V</a:t>
            </a:r>
            <a:r>
              <a:rPr dirty="0" sz="800" spc="30" i="1">
                <a:latin typeface="Times New Roman"/>
                <a:cs typeface="Times New Roman"/>
              </a:rPr>
              <a:t> </a:t>
            </a:r>
            <a:r>
              <a:rPr dirty="0" sz="500" i="1">
                <a:latin typeface="Times New Roman"/>
                <a:cs typeface="Times New Roman"/>
              </a:rPr>
              <a:t>R</a:t>
            </a:r>
            <a:r>
              <a:rPr dirty="0" sz="500" spc="15" i="1">
                <a:latin typeface="Times New Roman"/>
                <a:cs typeface="Times New Roman"/>
              </a:rPr>
              <a:t> </a:t>
            </a:r>
            <a:r>
              <a:rPr dirty="0" sz="500">
                <a:latin typeface="Times New Roman"/>
                <a:cs typeface="Times New Roman"/>
              </a:rPr>
              <a:t>max</a:t>
            </a:r>
            <a:r>
              <a:rPr dirty="0" sz="5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=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7.8,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V</a:t>
            </a:r>
            <a:r>
              <a:rPr dirty="0" sz="800" spc="30" i="1">
                <a:latin typeface="Times New Roman"/>
                <a:cs typeface="Times New Roman"/>
              </a:rPr>
              <a:t> </a:t>
            </a:r>
            <a:r>
              <a:rPr dirty="0" sz="500" i="1">
                <a:latin typeface="Times New Roman"/>
                <a:cs typeface="Times New Roman"/>
              </a:rPr>
              <a:t>R</a:t>
            </a:r>
            <a:r>
              <a:rPr dirty="0" sz="500" spc="15" i="1">
                <a:latin typeface="Times New Roman"/>
                <a:cs typeface="Times New Roman"/>
              </a:rPr>
              <a:t> </a:t>
            </a:r>
            <a:r>
              <a:rPr dirty="0" sz="500">
                <a:latin typeface="Times New Roman"/>
                <a:cs typeface="Times New Roman"/>
              </a:rPr>
              <a:t>min</a:t>
            </a:r>
            <a:r>
              <a:rPr dirty="0" sz="5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=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-6.7,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K</a:t>
            </a:r>
            <a:r>
              <a:rPr dirty="0" sz="800" spc="30" i="1">
                <a:latin typeface="Times New Roman"/>
                <a:cs typeface="Times New Roman"/>
              </a:rPr>
              <a:t> </a:t>
            </a:r>
            <a:r>
              <a:rPr dirty="0" sz="500" i="1">
                <a:latin typeface="Times New Roman"/>
                <a:cs typeface="Times New Roman"/>
              </a:rPr>
              <a:t>C</a:t>
            </a:r>
            <a:r>
              <a:rPr dirty="0" sz="500" spc="10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=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0.08.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9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excitador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ST1A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requiere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corriente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campo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variable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obtener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directamente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Windsyn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allí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sección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TACS.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TACS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variable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'IE1C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n'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,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donde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n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número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máquina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(1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caso).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obtener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número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máquina,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70" name="object 70" descr=""/>
          <p:cNvSpPr txBox="1"/>
          <p:nvPr/>
        </p:nvSpPr>
        <p:spPr>
          <a:xfrm>
            <a:off x="4286801" y="8635346"/>
            <a:ext cx="44069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0"/>
              </a:spcBef>
              <a:tabLst>
                <a:tab pos="290195" algn="l"/>
              </a:tabLst>
            </a:pPr>
            <a:r>
              <a:rPr dirty="0" baseline="4629" sz="900" spc="-75">
                <a:latin typeface="Times New Roman"/>
                <a:cs typeface="Times New Roman"/>
              </a:rPr>
              <a:t>+</a:t>
            </a:r>
            <a:r>
              <a:rPr dirty="0" baseline="4629" sz="900">
                <a:latin typeface="Times New Roman"/>
                <a:cs typeface="Times New Roman"/>
              </a:rPr>
              <a:t>	</a:t>
            </a:r>
            <a:r>
              <a:rPr dirty="0" sz="800" i="1">
                <a:latin typeface="Times New Roman"/>
                <a:cs typeface="Times New Roman"/>
              </a:rPr>
              <a:t>I</a:t>
            </a:r>
            <a:r>
              <a:rPr dirty="0" sz="800" spc="15" i="1">
                <a:latin typeface="Times New Roman"/>
                <a:cs typeface="Times New Roman"/>
              </a:rPr>
              <a:t> </a:t>
            </a:r>
            <a:r>
              <a:rPr dirty="0" sz="500" spc="-25" i="1">
                <a:latin typeface="Times New Roman"/>
                <a:cs typeface="Times New Roman"/>
              </a:rPr>
              <a:t>FD</a:t>
            </a:r>
            <a:endParaRPr sz="5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8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935015" y="165100"/>
            <a:ext cx="5226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5" name="object 5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488"/>
                  </a:lnTo>
                  <a:lnTo>
                    <a:pt x="142755" y="98488"/>
                  </a:lnTo>
                  <a:lnTo>
                    <a:pt x="136180" y="99796"/>
                  </a:lnTo>
                  <a:lnTo>
                    <a:pt x="104587" y="123991"/>
                  </a:lnTo>
                  <a:lnTo>
                    <a:pt x="98048" y="143195"/>
                  </a:lnTo>
                  <a:lnTo>
                    <a:pt x="98048" y="569274"/>
                  </a:lnTo>
                  <a:lnTo>
                    <a:pt x="117977" y="603718"/>
                  </a:lnTo>
                  <a:lnTo>
                    <a:pt x="142755" y="613981"/>
                  </a:lnTo>
                  <a:lnTo>
                    <a:pt x="1886711" y="613981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3981"/>
                  </a:moveTo>
                  <a:lnTo>
                    <a:pt x="1744971" y="613981"/>
                  </a:lnTo>
                  <a:lnTo>
                    <a:pt x="1751545" y="612673"/>
                  </a:lnTo>
                  <a:lnTo>
                    <a:pt x="1764174" y="607442"/>
                  </a:lnTo>
                  <a:lnTo>
                    <a:pt x="1788370" y="575849"/>
                  </a:lnTo>
                  <a:lnTo>
                    <a:pt x="1789678" y="569274"/>
                  </a:lnTo>
                  <a:lnTo>
                    <a:pt x="1789678" y="143195"/>
                  </a:lnTo>
                  <a:lnTo>
                    <a:pt x="1769748" y="108751"/>
                  </a:lnTo>
                  <a:lnTo>
                    <a:pt x="1744971" y="98488"/>
                  </a:lnTo>
                  <a:lnTo>
                    <a:pt x="1886711" y="98488"/>
                  </a:lnTo>
                  <a:lnTo>
                    <a:pt x="1886711" y="613981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932176" y="500350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5453" y="528634"/>
                  </a:moveTo>
                  <a:lnTo>
                    <a:pt x="49392" y="528634"/>
                  </a:lnTo>
                  <a:lnTo>
                    <a:pt x="45954" y="528237"/>
                  </a:lnTo>
                  <a:lnTo>
                    <a:pt x="10837" y="508017"/>
                  </a:lnTo>
                  <a:lnTo>
                    <a:pt x="8908" y="504911"/>
                  </a:lnTo>
                  <a:lnTo>
                    <a:pt x="6980" y="502202"/>
                  </a:lnTo>
                  <a:lnTo>
                    <a:pt x="0" y="479074"/>
                  </a:lnTo>
                  <a:lnTo>
                    <a:pt x="0" y="475770"/>
                  </a:lnTo>
                  <a:lnTo>
                    <a:pt x="0" y="49361"/>
                  </a:lnTo>
                  <a:lnTo>
                    <a:pt x="17937" y="12819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973"/>
                  </a:lnTo>
                  <a:lnTo>
                    <a:pt x="1704845" y="49361"/>
                  </a:lnTo>
                  <a:lnTo>
                    <a:pt x="1704845" y="479074"/>
                  </a:lnTo>
                  <a:lnTo>
                    <a:pt x="1695936" y="504911"/>
                  </a:lnTo>
                  <a:lnTo>
                    <a:pt x="1694008" y="508017"/>
                  </a:lnTo>
                  <a:lnTo>
                    <a:pt x="1662295" y="527378"/>
                  </a:lnTo>
                  <a:lnTo>
                    <a:pt x="1658890" y="528237"/>
                  </a:lnTo>
                  <a:lnTo>
                    <a:pt x="1655453" y="52863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5980"/>
              <a:ext cx="145374" cy="145374"/>
            </a:xfrm>
            <a:prstGeom prst="rect">
              <a:avLst/>
            </a:prstGeom>
          </p:spPr>
        </p:pic>
      </p:grpSp>
      <p:sp>
        <p:nvSpPr>
          <p:cNvPr id="8" name="object 8" descr=""/>
          <p:cNvSpPr txBox="1"/>
          <p:nvPr/>
        </p:nvSpPr>
        <p:spPr>
          <a:xfrm>
            <a:off x="3519868" y="811458"/>
            <a:ext cx="52959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10">
                <a:latin typeface="Arial MT"/>
                <a:cs typeface="Arial MT"/>
              </a:rPr>
              <a:t>Traduciendo...</a:t>
            </a:r>
            <a:endParaRPr sz="600">
              <a:latin typeface="Arial MT"/>
              <a:cs typeface="Arial MT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089080" y="348904"/>
            <a:ext cx="65786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Times New Roman"/>
                <a:cs typeface="Times New Roman"/>
              </a:rPr>
              <a:t>ATPDraw</a:t>
            </a:r>
            <a:r>
              <a:rPr dirty="0" sz="550" spc="30">
                <a:latin typeface="Times New Roman"/>
                <a:cs typeface="Times New Roman"/>
              </a:rPr>
              <a:t> </a:t>
            </a:r>
            <a:r>
              <a:rPr dirty="0" sz="550">
                <a:latin typeface="Times New Roman"/>
                <a:cs typeface="Times New Roman"/>
              </a:rPr>
              <a:t>versión</a:t>
            </a:r>
            <a:r>
              <a:rPr dirty="0" sz="550" spc="30">
                <a:latin typeface="Times New Roman"/>
                <a:cs typeface="Times New Roman"/>
              </a:rPr>
              <a:t> </a:t>
            </a:r>
            <a:r>
              <a:rPr dirty="0" sz="550" spc="-25">
                <a:latin typeface="Times New Roman"/>
                <a:cs typeface="Times New Roman"/>
              </a:rPr>
              <a:t>5.6</a:t>
            </a:r>
            <a:endParaRPr sz="55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5595687" y="342296"/>
            <a:ext cx="1841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227</a:t>
            </a:r>
            <a:endParaRPr sz="800">
              <a:latin typeface="Times New Roman"/>
              <a:cs typeface="Times New Roman"/>
            </a:endParaRPr>
          </a:p>
        </p:txBody>
      </p:sp>
      <p:grpSp>
        <p:nvGrpSpPr>
          <p:cNvPr id="11" name="object 11" descr=""/>
          <p:cNvGrpSpPr/>
          <p:nvPr/>
        </p:nvGrpSpPr>
        <p:grpSpPr>
          <a:xfrm>
            <a:off x="368299" y="903434"/>
            <a:ext cx="594995" cy="13335"/>
            <a:chOff x="368299" y="903434"/>
            <a:chExt cx="594995" cy="13335"/>
          </a:xfrm>
        </p:grpSpPr>
        <p:sp>
          <p:nvSpPr>
            <p:cNvPr id="12" name="object 12" descr=""/>
            <p:cNvSpPr/>
            <p:nvPr/>
          </p:nvSpPr>
          <p:spPr>
            <a:xfrm>
              <a:off x="368299" y="903434"/>
              <a:ext cx="594995" cy="6985"/>
            </a:xfrm>
            <a:custGeom>
              <a:avLst/>
              <a:gdLst/>
              <a:ahLst/>
              <a:cxnLst/>
              <a:rect l="l" t="t" r="r" b="b"/>
              <a:pathLst>
                <a:path w="594994" h="6984">
                  <a:moveTo>
                    <a:pt x="594713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594713" y="0"/>
                  </a:lnTo>
                  <a:lnTo>
                    <a:pt x="594713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368287" y="903439"/>
              <a:ext cx="594995" cy="13335"/>
            </a:xfrm>
            <a:custGeom>
              <a:avLst/>
              <a:gdLst/>
              <a:ahLst/>
              <a:cxnLst/>
              <a:rect l="l" t="t" r="r" b="b"/>
              <a:pathLst>
                <a:path w="594994" h="13334">
                  <a:moveTo>
                    <a:pt x="594715" y="0"/>
                  </a:moveTo>
                  <a:lnTo>
                    <a:pt x="588111" y="6604"/>
                  </a:lnTo>
                  <a:lnTo>
                    <a:pt x="0" y="6604"/>
                  </a:lnTo>
                  <a:lnTo>
                    <a:pt x="0" y="13208"/>
                  </a:lnTo>
                  <a:lnTo>
                    <a:pt x="588111" y="13208"/>
                  </a:lnTo>
                  <a:lnTo>
                    <a:pt x="594715" y="13208"/>
                  </a:lnTo>
                  <a:lnTo>
                    <a:pt x="594715" y="6604"/>
                  </a:lnTo>
                  <a:lnTo>
                    <a:pt x="594715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368299" y="903434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4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5" name="object 15" descr=""/>
          <p:cNvSpPr txBox="1"/>
          <p:nvPr/>
        </p:nvSpPr>
        <p:spPr>
          <a:xfrm>
            <a:off x="378108" y="963441"/>
            <a:ext cx="5778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Página</a:t>
            </a:r>
            <a:r>
              <a:rPr dirty="0" sz="800" spc="8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228</a:t>
            </a:r>
            <a:endParaRPr sz="800">
              <a:latin typeface="Arial"/>
              <a:cs typeface="Arial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831370" y="1135247"/>
            <a:ext cx="4836160" cy="84645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algn="r" marR="244475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de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aplicación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4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abra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Windsyn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lea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campo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número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máquina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(no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configurar).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Luego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haga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IFD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excitador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especifique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nombre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IE1C1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TACS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como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mostrado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figura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6.29.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831370" y="8641855"/>
            <a:ext cx="1841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228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4697009" y="8668287"/>
            <a:ext cx="65786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Times New Roman"/>
                <a:cs typeface="Times New Roman"/>
              </a:rPr>
              <a:t>ATPDraw</a:t>
            </a:r>
            <a:r>
              <a:rPr dirty="0" sz="550" spc="30">
                <a:latin typeface="Times New Roman"/>
                <a:cs typeface="Times New Roman"/>
              </a:rPr>
              <a:t> </a:t>
            </a:r>
            <a:r>
              <a:rPr dirty="0" sz="550">
                <a:latin typeface="Times New Roman"/>
                <a:cs typeface="Times New Roman"/>
              </a:rPr>
              <a:t>versión</a:t>
            </a:r>
            <a:r>
              <a:rPr dirty="0" sz="550" spc="30">
                <a:latin typeface="Times New Roman"/>
                <a:cs typeface="Times New Roman"/>
              </a:rPr>
              <a:t> </a:t>
            </a:r>
            <a:r>
              <a:rPr dirty="0" sz="550" spc="-25">
                <a:latin typeface="Times New Roman"/>
                <a:cs typeface="Times New Roman"/>
              </a:rPr>
              <a:t>5.6</a:t>
            </a:r>
            <a:endParaRPr sz="550">
              <a:latin typeface="Times New Roman"/>
              <a:cs typeface="Times New Roman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831370" y="2919388"/>
            <a:ext cx="5368290" cy="11176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6.29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Cómo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obtener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campo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actual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Modelos,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cómo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VT.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>
                <a:latin typeface="Times New Roman"/>
                <a:cs typeface="Times New Roman"/>
              </a:rPr>
              <a:t>Windsyn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permite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regulación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voltaje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campo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antes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seg.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conexiones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campo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modeladas.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  <a:spcBef>
                <a:spcPts val="55"/>
              </a:spcBef>
            </a:pP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figura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6.30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resistencias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separación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0.01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Ω.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voltaje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campo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inicial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encontrar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por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ajustando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voltaje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campo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externo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cero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luego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mide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corriente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través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él.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especial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truco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ilustra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ST1A,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realidad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utiliza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ejemplo.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0"/>
              </a:spcBef>
            </a:pPr>
            <a:endParaRPr sz="800">
              <a:latin typeface="Times New Roman"/>
              <a:cs typeface="Times New Roman"/>
            </a:endParaRPr>
          </a:p>
          <a:p>
            <a:pPr algn="ctr" marL="107314">
              <a:lnSpc>
                <a:spcPct val="100000"/>
              </a:lnSpc>
              <a:spcBef>
                <a:spcPts val="5"/>
              </a:spcBef>
            </a:pPr>
            <a:r>
              <a:rPr dirty="0" sz="800">
                <a:latin typeface="Times New Roman"/>
                <a:cs typeface="Times New Roman"/>
              </a:rPr>
              <a:t>t&gt;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seg.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3296128" y="7981062"/>
            <a:ext cx="94170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--Efd0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no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se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usa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 spc="-20">
                <a:latin typeface="Courier New"/>
                <a:cs typeface="Courier New"/>
              </a:rPr>
              <a:t>aquí</a:t>
            </a:r>
            <a:endParaRPr sz="550">
              <a:latin typeface="Courier New"/>
              <a:cs typeface="Courier New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831370" y="7975775"/>
            <a:ext cx="1552575" cy="40259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18110" marR="5080" indent="111760">
              <a:lnSpc>
                <a:spcPct val="110400"/>
              </a:lnSpc>
              <a:spcBef>
                <a:spcPts val="95"/>
              </a:spcBef>
            </a:pPr>
            <a:r>
              <a:rPr dirty="0" sz="550">
                <a:latin typeface="Courier New"/>
                <a:cs typeface="Courier New"/>
              </a:rPr>
              <a:t>Efd:</a:t>
            </a:r>
            <a:r>
              <a:rPr dirty="0" sz="550" spc="4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=</a:t>
            </a:r>
            <a:r>
              <a:rPr dirty="0" sz="550" spc="4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Efd</a:t>
            </a:r>
            <a:r>
              <a:rPr dirty="0" sz="550" spc="4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*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EFDref</a:t>
            </a:r>
            <a:r>
              <a:rPr dirty="0" sz="550" spc="4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+</a:t>
            </a:r>
            <a:r>
              <a:rPr dirty="0" sz="550" spc="4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0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*</a:t>
            </a:r>
            <a:r>
              <a:rPr dirty="0" sz="550" spc="45">
                <a:latin typeface="Courier New"/>
                <a:cs typeface="Courier New"/>
              </a:rPr>
              <a:t> </a:t>
            </a:r>
            <a:r>
              <a:rPr dirty="0" sz="550" spc="-20">
                <a:latin typeface="Courier New"/>
                <a:cs typeface="Courier New"/>
              </a:rPr>
              <a:t>Efd0 </a:t>
            </a:r>
            <a:r>
              <a:rPr dirty="0" sz="550">
                <a:latin typeface="Courier New"/>
                <a:cs typeface="Courier New"/>
              </a:rPr>
              <a:t>terminara</a:t>
            </a:r>
            <a:r>
              <a:rPr dirty="0" sz="550" spc="155">
                <a:latin typeface="Courier New"/>
                <a:cs typeface="Courier New"/>
              </a:rPr>
              <a:t> </a:t>
            </a:r>
            <a:r>
              <a:rPr dirty="0" sz="550" spc="-25">
                <a:latin typeface="Courier New"/>
                <a:cs typeface="Courier New"/>
              </a:rPr>
              <a:t>si</a:t>
            </a:r>
            <a:endParaRPr sz="550">
              <a:latin typeface="Courier New"/>
              <a:cs typeface="Courier New"/>
            </a:endParaRPr>
          </a:p>
          <a:p>
            <a:pPr marL="12700" marR="1182370">
              <a:lnSpc>
                <a:spcPct val="110400"/>
              </a:lnSpc>
              <a:spcBef>
                <a:spcPts val="50"/>
              </a:spcBef>
            </a:pPr>
            <a:r>
              <a:rPr dirty="0" sz="550" spc="-10">
                <a:latin typeface="Courier New"/>
                <a:cs typeface="Courier New"/>
              </a:rPr>
              <a:t>ENDEXEC ENDMODEL</a:t>
            </a:r>
            <a:endParaRPr sz="550">
              <a:latin typeface="Courier New"/>
              <a:cs typeface="Courier New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831370" y="4406172"/>
            <a:ext cx="4384675" cy="359537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2312035">
              <a:lnSpc>
                <a:spcPts val="77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0.01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Ω</a:t>
            </a:r>
            <a:endParaRPr sz="800">
              <a:latin typeface="Times New Roman"/>
              <a:cs typeface="Times New Roman"/>
            </a:endParaRPr>
          </a:p>
          <a:p>
            <a:pPr algn="ctr" marL="78105">
              <a:lnSpc>
                <a:spcPts val="1040"/>
              </a:lnSpc>
            </a:pPr>
            <a:r>
              <a:rPr dirty="0" sz="1100" spc="-10">
                <a:latin typeface="Times New Roman"/>
                <a:cs typeface="Times New Roman"/>
              </a:rPr>
              <a:t>METRO</a:t>
            </a:r>
            <a:endParaRPr sz="1100">
              <a:latin typeface="Times New Roman"/>
              <a:cs typeface="Times New Roman"/>
            </a:endParaRPr>
          </a:p>
          <a:p>
            <a:pPr algn="r" marR="1034415">
              <a:lnSpc>
                <a:spcPts val="865"/>
              </a:lnSpc>
            </a:pPr>
            <a:r>
              <a:rPr dirty="0" sz="800">
                <a:latin typeface="Times New Roman"/>
                <a:cs typeface="Times New Roman"/>
              </a:rPr>
              <a:t>EFD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(0)</a:t>
            </a:r>
            <a:endParaRPr sz="800">
              <a:latin typeface="Times New Roman"/>
              <a:cs typeface="Times New Roman"/>
            </a:endParaRPr>
          </a:p>
          <a:p>
            <a:pPr algn="ctr" marR="499745">
              <a:lnSpc>
                <a:spcPct val="100000"/>
              </a:lnSpc>
              <a:spcBef>
                <a:spcPts val="600"/>
              </a:spcBef>
            </a:pPr>
            <a:r>
              <a:rPr dirty="0" sz="800">
                <a:latin typeface="Times New Roman"/>
                <a:cs typeface="Times New Roman"/>
              </a:rPr>
              <a:t>Componente</a:t>
            </a:r>
            <a:r>
              <a:rPr dirty="0" sz="800" spc="1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Windsyn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70"/>
              </a:spcBef>
            </a:pPr>
            <a:endParaRPr sz="800">
              <a:latin typeface="Times New Roman"/>
              <a:cs typeface="Times New Roman"/>
            </a:endParaRPr>
          </a:p>
          <a:p>
            <a:pPr marL="455295">
              <a:lnSpc>
                <a:spcPct val="100000"/>
              </a:lnSpc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6.30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Conexiones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devanado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campo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interno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Windsyn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=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número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máquina)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550">
                <a:latin typeface="Courier New"/>
                <a:cs typeface="Courier New"/>
              </a:rPr>
              <a:t>MODELO</a:t>
            </a:r>
            <a:r>
              <a:rPr dirty="0" sz="550" spc="105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EX_ST1A</a:t>
            </a:r>
            <a:endParaRPr sz="550">
              <a:latin typeface="Courier New"/>
              <a:cs typeface="Courier New"/>
            </a:endParaRPr>
          </a:p>
          <a:p>
            <a:pPr marL="12700" marR="655955">
              <a:lnSpc>
                <a:spcPct val="110400"/>
              </a:lnSpc>
            </a:pPr>
            <a:r>
              <a:rPr dirty="0" sz="550">
                <a:latin typeface="Courier New"/>
                <a:cs typeface="Courier New"/>
              </a:rPr>
              <a:t>DATOS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Vref,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VTpu,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Tr,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Tc,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Tb,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Ka,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Ta,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Vuel,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Voel,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Klr,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Ilr,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Kf,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Tf,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VRmax,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VRmin,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 spc="-25">
                <a:latin typeface="Courier New"/>
                <a:cs typeface="Courier New"/>
              </a:rPr>
              <a:t>Kc, </a:t>
            </a:r>
            <a:r>
              <a:rPr dirty="0" sz="550">
                <a:latin typeface="Courier New"/>
                <a:cs typeface="Courier New"/>
              </a:rPr>
              <a:t>EFDref,</a:t>
            </a:r>
            <a:r>
              <a:rPr dirty="0" sz="550" spc="120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IFDref</a:t>
            </a:r>
            <a:endParaRPr sz="550">
              <a:latin typeface="Courier New"/>
              <a:cs typeface="Courier New"/>
            </a:endParaRPr>
          </a:p>
          <a:p>
            <a:pPr marL="12700" marR="3317240">
              <a:lnSpc>
                <a:spcPct val="110400"/>
              </a:lnSpc>
              <a:spcBef>
                <a:spcPts val="50"/>
              </a:spcBef>
            </a:pPr>
            <a:r>
              <a:rPr dirty="0" sz="550">
                <a:latin typeface="Courier New"/>
                <a:cs typeface="Courier New"/>
              </a:rPr>
              <a:t>ENTRADA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VT,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Ifd,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Vs,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 spc="-25">
                <a:latin typeface="Courier New"/>
                <a:cs typeface="Courier New"/>
              </a:rPr>
              <a:t>If0 </a:t>
            </a:r>
            <a:r>
              <a:rPr dirty="0" sz="550">
                <a:latin typeface="Courier New"/>
                <a:cs typeface="Courier New"/>
              </a:rPr>
              <a:t>SALIDA</a:t>
            </a:r>
            <a:r>
              <a:rPr dirty="0" sz="550" spc="105">
                <a:latin typeface="Courier New"/>
                <a:cs typeface="Courier New"/>
              </a:rPr>
              <a:t> </a:t>
            </a:r>
            <a:r>
              <a:rPr dirty="0" sz="550" spc="-25">
                <a:latin typeface="Courier New"/>
                <a:cs typeface="Courier New"/>
              </a:rPr>
              <a:t>Efd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VAR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x1,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x2,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x3,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x4,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x5,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x6,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Efd,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Vc,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IFDpu,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 spc="-20">
                <a:latin typeface="Courier New"/>
                <a:cs typeface="Courier New"/>
              </a:rPr>
              <a:t>Efd0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10">
                <a:latin typeface="Courier New"/>
                <a:cs typeface="Courier New"/>
              </a:rPr>
              <a:t>HISTORIA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x1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{dflt: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0},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x2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{dflt: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0},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x3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{dflt: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0},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x4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{dflt: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0},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x5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{dflt: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0},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x6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{dflt: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 spc="-25">
                <a:latin typeface="Courier New"/>
                <a:cs typeface="Courier New"/>
              </a:rPr>
              <a:t>0},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65"/>
              </a:spcBef>
            </a:pPr>
            <a:r>
              <a:rPr dirty="0" sz="550">
                <a:latin typeface="Courier New"/>
                <a:cs typeface="Courier New"/>
              </a:rPr>
              <a:t>Vc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{dflt: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0},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VT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{dflt: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 spc="-25">
                <a:latin typeface="Courier New"/>
                <a:cs typeface="Courier New"/>
              </a:rPr>
              <a:t>0}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EN</a:t>
            </a:r>
            <a:r>
              <a:rPr dirty="0" sz="550" spc="40">
                <a:latin typeface="Courier New"/>
                <a:cs typeface="Courier New"/>
              </a:rPr>
              <a:t> </a:t>
            </a:r>
            <a:r>
              <a:rPr dirty="0" sz="550" spc="-25">
                <a:latin typeface="Courier New"/>
                <a:cs typeface="Courier New"/>
              </a:rPr>
              <a:t>ESO</a:t>
            </a:r>
            <a:endParaRPr sz="550">
              <a:latin typeface="Courier New"/>
              <a:cs typeface="Courier New"/>
            </a:endParaRPr>
          </a:p>
          <a:p>
            <a:pPr marL="12700" marR="3909060" indent="105410">
              <a:lnSpc>
                <a:spcPct val="110400"/>
              </a:lnSpc>
            </a:pPr>
            <a:r>
              <a:rPr dirty="0" sz="550">
                <a:latin typeface="Courier New"/>
                <a:cs typeface="Courier New"/>
              </a:rPr>
              <a:t>Efd: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=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0 </a:t>
            </a:r>
            <a:r>
              <a:rPr dirty="0" sz="550" spc="-10">
                <a:latin typeface="Courier New"/>
                <a:cs typeface="Courier New"/>
              </a:rPr>
              <a:t>ENDINIT</a:t>
            </a:r>
            <a:r>
              <a:rPr dirty="0" sz="550" spc="500">
                <a:latin typeface="Courier New"/>
                <a:cs typeface="Courier New"/>
              </a:rPr>
              <a:t> </a:t>
            </a:r>
            <a:r>
              <a:rPr dirty="0" sz="550" spc="-20">
                <a:latin typeface="Courier New"/>
                <a:cs typeface="Courier New"/>
              </a:rPr>
              <a:t>EXEC</a:t>
            </a:r>
            <a:endParaRPr sz="550">
              <a:latin typeface="Courier New"/>
              <a:cs typeface="Courier New"/>
            </a:endParaRPr>
          </a:p>
          <a:p>
            <a:pPr marL="230504" marR="288925" indent="-112395">
              <a:lnSpc>
                <a:spcPct val="110400"/>
              </a:lnSpc>
              <a:spcBef>
                <a:spcPts val="55"/>
              </a:spcBef>
            </a:pPr>
            <a:r>
              <a:rPr dirty="0" sz="550">
                <a:latin typeface="Courier New"/>
                <a:cs typeface="Courier New"/>
              </a:rPr>
              <a:t>si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T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&lt;2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*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paso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tiempo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entonces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-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Truco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especial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para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obtener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el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voltaje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campo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inicial </a:t>
            </a:r>
            <a:r>
              <a:rPr dirty="0" sz="550">
                <a:latin typeface="Courier New"/>
                <a:cs typeface="Courier New"/>
              </a:rPr>
              <a:t>Efd0:</a:t>
            </a:r>
            <a:r>
              <a:rPr dirty="0" sz="550" spc="4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=</a:t>
            </a:r>
            <a:r>
              <a:rPr dirty="0" sz="550" spc="4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-</a:t>
            </a:r>
            <a:r>
              <a:rPr dirty="0" sz="550" spc="4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If0</a:t>
            </a:r>
            <a:r>
              <a:rPr dirty="0" sz="550" spc="4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*</a:t>
            </a:r>
            <a:r>
              <a:rPr dirty="0" sz="550" spc="45">
                <a:latin typeface="Courier New"/>
                <a:cs typeface="Courier New"/>
              </a:rPr>
              <a:t> </a:t>
            </a:r>
            <a:r>
              <a:rPr dirty="0" sz="550" spc="-20">
                <a:latin typeface="Courier New"/>
                <a:cs typeface="Courier New"/>
              </a:rPr>
              <a:t>0.01</a:t>
            </a:r>
            <a:endParaRPr sz="550">
              <a:latin typeface="Courier New"/>
              <a:cs typeface="Courier New"/>
            </a:endParaRPr>
          </a:p>
          <a:p>
            <a:pPr marL="118110">
              <a:lnSpc>
                <a:spcPct val="100000"/>
              </a:lnSpc>
              <a:spcBef>
                <a:spcPts val="65"/>
              </a:spcBef>
            </a:pPr>
            <a:r>
              <a:rPr dirty="0" sz="550" spc="-25">
                <a:latin typeface="Courier New"/>
                <a:cs typeface="Courier New"/>
              </a:rPr>
              <a:t>más</a:t>
            </a:r>
            <a:endParaRPr sz="550">
              <a:latin typeface="Courier New"/>
              <a:cs typeface="Courier New"/>
            </a:endParaRPr>
          </a:p>
          <a:p>
            <a:pPr marL="230504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IFDpu:</a:t>
            </a:r>
            <a:r>
              <a:rPr dirty="0" sz="550" spc="4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=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-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IFD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/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IFDref</a:t>
            </a:r>
            <a:endParaRPr sz="550">
              <a:latin typeface="Courier New"/>
              <a:cs typeface="Courier New"/>
            </a:endParaRPr>
          </a:p>
          <a:p>
            <a:pPr marL="230504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--Vc:</a:t>
            </a:r>
            <a:r>
              <a:rPr dirty="0" sz="550" spc="4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=</a:t>
            </a:r>
            <a:r>
              <a:rPr dirty="0" sz="550" spc="4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VT</a:t>
            </a:r>
            <a:r>
              <a:rPr dirty="0" sz="550" spc="4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/</a:t>
            </a:r>
            <a:r>
              <a:rPr dirty="0" sz="550" spc="4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(1</a:t>
            </a:r>
            <a:r>
              <a:rPr dirty="0" sz="550" spc="4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+</a:t>
            </a:r>
            <a:r>
              <a:rPr dirty="0" sz="550" spc="45">
                <a:latin typeface="Courier New"/>
                <a:cs typeface="Courier New"/>
              </a:rPr>
              <a:t> </a:t>
            </a:r>
            <a:r>
              <a:rPr dirty="0" sz="550" spc="-25">
                <a:latin typeface="Courier New"/>
                <a:cs typeface="Courier New"/>
              </a:rPr>
              <a:t>Tr)</a:t>
            </a:r>
            <a:endParaRPr sz="550">
              <a:latin typeface="Courier New"/>
              <a:cs typeface="Courier New"/>
            </a:endParaRPr>
          </a:p>
          <a:p>
            <a:pPr marL="230504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cLaplace</a:t>
            </a:r>
            <a:r>
              <a:rPr dirty="0" sz="550" spc="4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(Vc</a:t>
            </a:r>
            <a:r>
              <a:rPr dirty="0" sz="550" spc="4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/</a:t>
            </a:r>
            <a:r>
              <a:rPr dirty="0" sz="550" spc="4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VT):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=</a:t>
            </a:r>
            <a:r>
              <a:rPr dirty="0" sz="550" spc="4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(1</a:t>
            </a:r>
            <a:r>
              <a:rPr dirty="0" sz="550" spc="4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/</a:t>
            </a:r>
            <a:r>
              <a:rPr dirty="0" sz="550" spc="4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VTpu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|</a:t>
            </a:r>
            <a:r>
              <a:rPr dirty="0" sz="550" spc="4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s0)</a:t>
            </a:r>
            <a:r>
              <a:rPr dirty="0" sz="550" spc="4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/</a:t>
            </a:r>
            <a:r>
              <a:rPr dirty="0" sz="550" spc="4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(1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|</a:t>
            </a:r>
            <a:r>
              <a:rPr dirty="0" sz="550" spc="4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s0</a:t>
            </a:r>
            <a:r>
              <a:rPr dirty="0" sz="550" spc="4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+</a:t>
            </a:r>
            <a:r>
              <a:rPr dirty="0" sz="550" spc="4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Tr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|</a:t>
            </a:r>
            <a:r>
              <a:rPr dirty="0" sz="550" spc="45">
                <a:latin typeface="Courier New"/>
                <a:cs typeface="Courier New"/>
              </a:rPr>
              <a:t> </a:t>
            </a:r>
            <a:r>
              <a:rPr dirty="0" sz="550" spc="-25">
                <a:latin typeface="Courier New"/>
                <a:cs typeface="Courier New"/>
              </a:rPr>
              <a:t>s1)</a:t>
            </a:r>
            <a:endParaRPr sz="550">
              <a:latin typeface="Courier New"/>
              <a:cs typeface="Courier New"/>
            </a:endParaRPr>
          </a:p>
          <a:p>
            <a:pPr marL="230504" marR="1877695">
              <a:lnSpc>
                <a:spcPct val="110400"/>
              </a:lnSpc>
              <a:spcBef>
                <a:spcPts val="50"/>
              </a:spcBef>
            </a:pPr>
            <a:r>
              <a:rPr dirty="0" sz="550">
                <a:latin typeface="Courier New"/>
                <a:cs typeface="Courier New"/>
              </a:rPr>
              <a:t>cLaplace</a:t>
            </a:r>
            <a:r>
              <a:rPr dirty="0" sz="550" spc="4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(x6</a:t>
            </a:r>
            <a:r>
              <a:rPr dirty="0" sz="550" spc="4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/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x5):</a:t>
            </a:r>
            <a:r>
              <a:rPr dirty="0" sz="550" spc="4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=</a:t>
            </a:r>
            <a:r>
              <a:rPr dirty="0" sz="550" spc="4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(Kf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|</a:t>
            </a:r>
            <a:r>
              <a:rPr dirty="0" sz="550" spc="4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s1)</a:t>
            </a:r>
            <a:r>
              <a:rPr dirty="0" sz="550" spc="4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/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(1</a:t>
            </a:r>
            <a:r>
              <a:rPr dirty="0" sz="550" spc="4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|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s0</a:t>
            </a:r>
            <a:r>
              <a:rPr dirty="0" sz="550" spc="4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+</a:t>
            </a:r>
            <a:r>
              <a:rPr dirty="0" sz="550" spc="4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Tf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|</a:t>
            </a:r>
            <a:r>
              <a:rPr dirty="0" sz="550" spc="45">
                <a:latin typeface="Courier New"/>
                <a:cs typeface="Courier New"/>
              </a:rPr>
              <a:t> </a:t>
            </a:r>
            <a:r>
              <a:rPr dirty="0" sz="550" spc="-25">
                <a:latin typeface="Courier New"/>
                <a:cs typeface="Courier New"/>
              </a:rPr>
              <a:t>s1) </a:t>
            </a:r>
            <a:r>
              <a:rPr dirty="0" sz="550">
                <a:latin typeface="Courier New"/>
                <a:cs typeface="Courier New"/>
              </a:rPr>
              <a:t>x1:</a:t>
            </a:r>
            <a:r>
              <a:rPr dirty="0" sz="550" spc="13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=</a:t>
            </a:r>
            <a:r>
              <a:rPr dirty="0" sz="550" spc="13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Vref-Vc-Vs-</a:t>
            </a:r>
            <a:r>
              <a:rPr dirty="0" sz="550" spc="-25">
                <a:latin typeface="Courier New"/>
                <a:cs typeface="Courier New"/>
              </a:rPr>
              <a:t>x6</a:t>
            </a:r>
            <a:endParaRPr sz="550">
              <a:latin typeface="Courier New"/>
              <a:cs typeface="Courier New"/>
            </a:endParaRPr>
          </a:p>
          <a:p>
            <a:pPr marL="230504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cLaplace</a:t>
            </a:r>
            <a:r>
              <a:rPr dirty="0" sz="550" spc="4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(x2</a:t>
            </a:r>
            <a:r>
              <a:rPr dirty="0" sz="550" spc="4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/</a:t>
            </a:r>
            <a:r>
              <a:rPr dirty="0" sz="550" spc="4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x1):</a:t>
            </a:r>
            <a:r>
              <a:rPr dirty="0" sz="550" spc="4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=</a:t>
            </a:r>
            <a:r>
              <a:rPr dirty="0" sz="550" spc="4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(1</a:t>
            </a:r>
            <a:r>
              <a:rPr dirty="0" sz="550" spc="4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|</a:t>
            </a:r>
            <a:r>
              <a:rPr dirty="0" sz="550" spc="4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s0</a:t>
            </a:r>
            <a:r>
              <a:rPr dirty="0" sz="550" spc="4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+</a:t>
            </a:r>
            <a:r>
              <a:rPr dirty="0" sz="550" spc="4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Tc</a:t>
            </a:r>
            <a:r>
              <a:rPr dirty="0" sz="550" spc="4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|</a:t>
            </a:r>
            <a:r>
              <a:rPr dirty="0" sz="550" spc="4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s1)</a:t>
            </a:r>
            <a:r>
              <a:rPr dirty="0" sz="550" spc="4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/</a:t>
            </a:r>
            <a:r>
              <a:rPr dirty="0" sz="550" spc="4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(1</a:t>
            </a:r>
            <a:r>
              <a:rPr dirty="0" sz="550" spc="4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|</a:t>
            </a:r>
            <a:r>
              <a:rPr dirty="0" sz="550" spc="4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s0</a:t>
            </a:r>
            <a:r>
              <a:rPr dirty="0" sz="550" spc="4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+</a:t>
            </a:r>
            <a:r>
              <a:rPr dirty="0" sz="550" spc="4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Tb</a:t>
            </a:r>
            <a:r>
              <a:rPr dirty="0" sz="550" spc="4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|</a:t>
            </a:r>
            <a:r>
              <a:rPr dirty="0" sz="550" spc="40">
                <a:latin typeface="Courier New"/>
                <a:cs typeface="Courier New"/>
              </a:rPr>
              <a:t> </a:t>
            </a:r>
            <a:r>
              <a:rPr dirty="0" sz="550" spc="-25">
                <a:latin typeface="Courier New"/>
                <a:cs typeface="Courier New"/>
              </a:rPr>
              <a:t>s1)</a:t>
            </a:r>
            <a:endParaRPr sz="550">
              <a:latin typeface="Courier New"/>
              <a:cs typeface="Courier New"/>
            </a:endParaRPr>
          </a:p>
          <a:p>
            <a:pPr marL="230504" marR="1877695">
              <a:lnSpc>
                <a:spcPct val="110400"/>
              </a:lnSpc>
              <a:spcBef>
                <a:spcPts val="50"/>
              </a:spcBef>
            </a:pPr>
            <a:r>
              <a:rPr dirty="0" sz="550">
                <a:latin typeface="Courier New"/>
                <a:cs typeface="Courier New"/>
              </a:rPr>
              <a:t>cLaplace</a:t>
            </a:r>
            <a:r>
              <a:rPr dirty="0" sz="550" spc="4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(x3</a:t>
            </a:r>
            <a:r>
              <a:rPr dirty="0" sz="550" spc="4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/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x2):</a:t>
            </a:r>
            <a:r>
              <a:rPr dirty="0" sz="550" spc="4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=</a:t>
            </a:r>
            <a:r>
              <a:rPr dirty="0" sz="550" spc="4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(Ka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|</a:t>
            </a:r>
            <a:r>
              <a:rPr dirty="0" sz="550" spc="4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s0)</a:t>
            </a:r>
            <a:r>
              <a:rPr dirty="0" sz="550" spc="4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/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(1</a:t>
            </a:r>
            <a:r>
              <a:rPr dirty="0" sz="550" spc="4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|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s0</a:t>
            </a:r>
            <a:r>
              <a:rPr dirty="0" sz="550" spc="4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+</a:t>
            </a:r>
            <a:r>
              <a:rPr dirty="0" sz="550" spc="4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Ta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|</a:t>
            </a:r>
            <a:r>
              <a:rPr dirty="0" sz="550" spc="45">
                <a:latin typeface="Courier New"/>
                <a:cs typeface="Courier New"/>
              </a:rPr>
              <a:t> </a:t>
            </a:r>
            <a:r>
              <a:rPr dirty="0" sz="550" spc="-25">
                <a:latin typeface="Courier New"/>
                <a:cs typeface="Courier New"/>
              </a:rPr>
              <a:t>s1) </a:t>
            </a:r>
            <a:r>
              <a:rPr dirty="0" sz="550">
                <a:latin typeface="Courier New"/>
                <a:cs typeface="Courier New"/>
              </a:rPr>
              <a:t>x4: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=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x3-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(IFDpu-Ilr)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*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 spc="-25">
                <a:latin typeface="Courier New"/>
                <a:cs typeface="Courier New"/>
              </a:rPr>
              <a:t>Klr</a:t>
            </a:r>
            <a:endParaRPr sz="550">
              <a:latin typeface="Courier New"/>
              <a:cs typeface="Courier New"/>
            </a:endParaRPr>
          </a:p>
          <a:p>
            <a:pPr marL="230504" marR="3273425">
              <a:lnSpc>
                <a:spcPct val="110400"/>
              </a:lnSpc>
            </a:pPr>
            <a:r>
              <a:rPr dirty="0" sz="550">
                <a:latin typeface="Courier New"/>
                <a:cs typeface="Courier New"/>
              </a:rPr>
              <a:t>x5: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=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max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(x4,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Vuel) </a:t>
            </a:r>
            <a:r>
              <a:rPr dirty="0" sz="550">
                <a:latin typeface="Courier New"/>
                <a:cs typeface="Courier New"/>
              </a:rPr>
              <a:t>x5: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=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min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(x5,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Voel)</a:t>
            </a:r>
            <a:endParaRPr sz="550">
              <a:latin typeface="Courier New"/>
              <a:cs typeface="Courier New"/>
            </a:endParaRPr>
          </a:p>
          <a:p>
            <a:pPr marL="230504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Efd: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=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x5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{min: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VT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/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VTpu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*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VRmin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max: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VT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/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VTpu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*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VRmax-Kc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*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IFDpu}</a:t>
            </a:r>
            <a:endParaRPr sz="550">
              <a:latin typeface="Courier New"/>
              <a:cs typeface="Courier New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1663969" y="4168287"/>
            <a:ext cx="30162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0">
                <a:latin typeface="Times New Roman"/>
                <a:cs typeface="Times New Roman"/>
              </a:rPr>
              <a:t>EXFD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2258683" y="4148463"/>
            <a:ext cx="31559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0.01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Ω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2708022" y="4168287"/>
            <a:ext cx="34861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10">
                <a:latin typeface="Times New Roman"/>
                <a:cs typeface="Times New Roman"/>
              </a:rPr>
              <a:t>EXCFn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3586877" y="4201326"/>
            <a:ext cx="33718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10">
                <a:latin typeface="Times New Roman"/>
                <a:cs typeface="Times New Roman"/>
              </a:rPr>
              <a:t>EXSFn</a:t>
            </a:r>
            <a:endParaRPr sz="800">
              <a:latin typeface="Times New Roman"/>
              <a:cs typeface="Times New Roman"/>
            </a:endParaRPr>
          </a:p>
        </p:txBody>
      </p:sp>
      <p:grpSp>
        <p:nvGrpSpPr>
          <p:cNvPr id="27" name="object 27" descr=""/>
          <p:cNvGrpSpPr/>
          <p:nvPr/>
        </p:nvGrpSpPr>
        <p:grpSpPr>
          <a:xfrm>
            <a:off x="368299" y="9249248"/>
            <a:ext cx="594995" cy="13335"/>
            <a:chOff x="368299" y="9249248"/>
            <a:chExt cx="594995" cy="13335"/>
          </a:xfrm>
        </p:grpSpPr>
        <p:sp>
          <p:nvSpPr>
            <p:cNvPr id="28" name="object 28" descr=""/>
            <p:cNvSpPr/>
            <p:nvPr/>
          </p:nvSpPr>
          <p:spPr>
            <a:xfrm>
              <a:off x="368299" y="9249248"/>
              <a:ext cx="594995" cy="6985"/>
            </a:xfrm>
            <a:custGeom>
              <a:avLst/>
              <a:gdLst/>
              <a:ahLst/>
              <a:cxnLst/>
              <a:rect l="l" t="t" r="r" b="b"/>
              <a:pathLst>
                <a:path w="594994" h="6984">
                  <a:moveTo>
                    <a:pt x="594713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594713" y="0"/>
                  </a:lnTo>
                  <a:lnTo>
                    <a:pt x="594713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 descr=""/>
            <p:cNvSpPr/>
            <p:nvPr/>
          </p:nvSpPr>
          <p:spPr>
            <a:xfrm>
              <a:off x="368287" y="9249244"/>
              <a:ext cx="594995" cy="13335"/>
            </a:xfrm>
            <a:custGeom>
              <a:avLst/>
              <a:gdLst/>
              <a:ahLst/>
              <a:cxnLst/>
              <a:rect l="l" t="t" r="r" b="b"/>
              <a:pathLst>
                <a:path w="594994" h="13334">
                  <a:moveTo>
                    <a:pt x="594715" y="0"/>
                  </a:moveTo>
                  <a:lnTo>
                    <a:pt x="588111" y="6616"/>
                  </a:lnTo>
                  <a:lnTo>
                    <a:pt x="0" y="6616"/>
                  </a:lnTo>
                  <a:lnTo>
                    <a:pt x="0" y="13220"/>
                  </a:lnTo>
                  <a:lnTo>
                    <a:pt x="588111" y="13220"/>
                  </a:lnTo>
                  <a:lnTo>
                    <a:pt x="594715" y="13220"/>
                  </a:lnTo>
                  <a:lnTo>
                    <a:pt x="594715" y="6616"/>
                  </a:lnTo>
                  <a:lnTo>
                    <a:pt x="594715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 descr=""/>
            <p:cNvSpPr/>
            <p:nvPr/>
          </p:nvSpPr>
          <p:spPr>
            <a:xfrm>
              <a:off x="368299" y="9249248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4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1" name="object 31" descr=""/>
          <p:cNvSpPr txBox="1"/>
          <p:nvPr/>
        </p:nvSpPr>
        <p:spPr>
          <a:xfrm>
            <a:off x="378108" y="9309256"/>
            <a:ext cx="5778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Página</a:t>
            </a:r>
            <a:r>
              <a:rPr dirty="0" sz="800" spc="8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229</a:t>
            </a:r>
            <a:endParaRPr sz="800">
              <a:latin typeface="Arial"/>
              <a:cs typeface="Arial"/>
            </a:endParaRPr>
          </a:p>
        </p:txBody>
      </p:sp>
      <p:sp>
        <p:nvSpPr>
          <p:cNvPr id="35" name="object 35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36" name="object 36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167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32" name="object 32" descr=""/>
          <p:cNvSpPr txBox="1"/>
          <p:nvPr/>
        </p:nvSpPr>
        <p:spPr>
          <a:xfrm>
            <a:off x="4690401" y="9481062"/>
            <a:ext cx="995044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de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aplicación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3758683" y="10009696"/>
            <a:ext cx="286385" cy="1047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780"/>
              </a:lnSpc>
            </a:pPr>
            <a:r>
              <a:rPr dirty="0" sz="800">
                <a:latin typeface="Times New Roman"/>
                <a:cs typeface="Times New Roman"/>
              </a:rPr>
              <a:t>V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500" spc="-20">
                <a:latin typeface="Times New Roman"/>
                <a:cs typeface="Times New Roman"/>
              </a:rPr>
              <a:t>Rmax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2826965" y="10095600"/>
            <a:ext cx="257175" cy="1047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780"/>
              </a:lnSpc>
            </a:pPr>
            <a:r>
              <a:rPr dirty="0" sz="800">
                <a:latin typeface="Times New Roman"/>
                <a:cs typeface="Times New Roman"/>
              </a:rPr>
              <a:t>V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500" spc="-25">
                <a:latin typeface="Times New Roman"/>
                <a:cs typeface="Times New Roman"/>
              </a:rPr>
              <a:t>UEL</a:t>
            </a:r>
            <a:endParaRPr sz="5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8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935015" y="165100"/>
            <a:ext cx="5226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5" name="object 5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678"/>
                  </a:lnTo>
                  <a:lnTo>
                    <a:pt x="142755" y="98678"/>
                  </a:lnTo>
                  <a:lnTo>
                    <a:pt x="136180" y="99986"/>
                  </a:lnTo>
                  <a:lnTo>
                    <a:pt x="104587" y="124182"/>
                  </a:lnTo>
                  <a:lnTo>
                    <a:pt x="98048" y="143385"/>
                  </a:lnTo>
                  <a:lnTo>
                    <a:pt x="98048" y="569274"/>
                  </a:lnTo>
                  <a:lnTo>
                    <a:pt x="117977" y="603718"/>
                  </a:lnTo>
                  <a:lnTo>
                    <a:pt x="142755" y="613981"/>
                  </a:lnTo>
                  <a:lnTo>
                    <a:pt x="1886711" y="613981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3981"/>
                  </a:moveTo>
                  <a:lnTo>
                    <a:pt x="1744971" y="613981"/>
                  </a:lnTo>
                  <a:lnTo>
                    <a:pt x="1751545" y="612673"/>
                  </a:lnTo>
                  <a:lnTo>
                    <a:pt x="1764174" y="607442"/>
                  </a:lnTo>
                  <a:lnTo>
                    <a:pt x="1788370" y="575849"/>
                  </a:lnTo>
                  <a:lnTo>
                    <a:pt x="1789678" y="569274"/>
                  </a:lnTo>
                  <a:lnTo>
                    <a:pt x="1789678" y="143385"/>
                  </a:lnTo>
                  <a:lnTo>
                    <a:pt x="1769748" y="108942"/>
                  </a:lnTo>
                  <a:lnTo>
                    <a:pt x="1744971" y="98678"/>
                  </a:lnTo>
                  <a:lnTo>
                    <a:pt x="1886711" y="98678"/>
                  </a:lnTo>
                  <a:lnTo>
                    <a:pt x="1886711" y="613981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932176" y="500434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5453" y="528634"/>
                  </a:moveTo>
                  <a:lnTo>
                    <a:pt x="49392" y="528634"/>
                  </a:lnTo>
                  <a:lnTo>
                    <a:pt x="45954" y="528237"/>
                  </a:lnTo>
                  <a:lnTo>
                    <a:pt x="10837" y="508017"/>
                  </a:lnTo>
                  <a:lnTo>
                    <a:pt x="8908" y="504911"/>
                  </a:lnTo>
                  <a:lnTo>
                    <a:pt x="6980" y="502202"/>
                  </a:lnTo>
                  <a:lnTo>
                    <a:pt x="0" y="479273"/>
                  </a:lnTo>
                  <a:lnTo>
                    <a:pt x="0" y="475770"/>
                  </a:lnTo>
                  <a:lnTo>
                    <a:pt x="0" y="49361"/>
                  </a:lnTo>
                  <a:lnTo>
                    <a:pt x="8908" y="23524"/>
                  </a:lnTo>
                  <a:lnTo>
                    <a:pt x="10837" y="20418"/>
                  </a:lnTo>
                  <a:lnTo>
                    <a:pt x="13028" y="17775"/>
                  </a:lnTo>
                  <a:lnTo>
                    <a:pt x="15483" y="15462"/>
                  </a:lnTo>
                  <a:lnTo>
                    <a:pt x="17937" y="12819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89362" y="15462"/>
                  </a:lnTo>
                  <a:lnTo>
                    <a:pt x="1691816" y="17775"/>
                  </a:lnTo>
                  <a:lnTo>
                    <a:pt x="1704845" y="49361"/>
                  </a:lnTo>
                  <a:lnTo>
                    <a:pt x="1704845" y="479273"/>
                  </a:lnTo>
                  <a:lnTo>
                    <a:pt x="1686907" y="515418"/>
                  </a:lnTo>
                  <a:lnTo>
                    <a:pt x="1658890" y="528237"/>
                  </a:lnTo>
                  <a:lnTo>
                    <a:pt x="1655453" y="52863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171"/>
              <a:ext cx="145374" cy="145374"/>
            </a:xfrm>
            <a:prstGeom prst="rect">
              <a:avLst/>
            </a:prstGeom>
          </p:spPr>
        </p:pic>
      </p:grpSp>
      <p:sp>
        <p:nvSpPr>
          <p:cNvPr id="8" name="object 8" descr=""/>
          <p:cNvSpPr txBox="1"/>
          <p:nvPr/>
        </p:nvSpPr>
        <p:spPr>
          <a:xfrm>
            <a:off x="1089080" y="7049428"/>
            <a:ext cx="65786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Times New Roman"/>
                <a:cs typeface="Times New Roman"/>
              </a:rPr>
              <a:t>ATPDraw</a:t>
            </a:r>
            <a:r>
              <a:rPr dirty="0" sz="550" spc="30">
                <a:latin typeface="Times New Roman"/>
                <a:cs typeface="Times New Roman"/>
              </a:rPr>
              <a:t> </a:t>
            </a:r>
            <a:r>
              <a:rPr dirty="0" sz="550">
                <a:latin typeface="Times New Roman"/>
                <a:cs typeface="Times New Roman"/>
              </a:rPr>
              <a:t>versión</a:t>
            </a:r>
            <a:r>
              <a:rPr dirty="0" sz="550" spc="30">
                <a:latin typeface="Times New Roman"/>
                <a:cs typeface="Times New Roman"/>
              </a:rPr>
              <a:t> </a:t>
            </a:r>
            <a:r>
              <a:rPr dirty="0" sz="550" spc="-25">
                <a:latin typeface="Times New Roman"/>
                <a:cs typeface="Times New Roman"/>
              </a:rPr>
              <a:t>5.6</a:t>
            </a:r>
            <a:endParaRPr sz="550">
              <a:latin typeface="Times New Roman"/>
              <a:cs typeface="Times New Roman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595687" y="7022996"/>
            <a:ext cx="1841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229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1089080" y="2154273"/>
            <a:ext cx="4449445" cy="2292350"/>
          </a:xfrm>
          <a:prstGeom prst="rect">
            <a:avLst/>
          </a:prstGeom>
        </p:spPr>
        <p:txBody>
          <a:bodyPr wrap="square" lIns="0" tIns="2032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60"/>
              </a:spcBef>
            </a:pPr>
            <a:r>
              <a:rPr dirty="0" sz="550">
                <a:latin typeface="Courier New"/>
                <a:cs typeface="Courier New"/>
              </a:rPr>
              <a:t>MODELO</a:t>
            </a:r>
            <a:r>
              <a:rPr dirty="0" sz="550" spc="105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EX_DC1A</a:t>
            </a:r>
            <a:endParaRPr sz="550">
              <a:latin typeface="Courier New"/>
              <a:cs typeface="Courier New"/>
            </a:endParaRPr>
          </a:p>
          <a:p>
            <a:pPr marL="12700" marR="1069975">
              <a:lnSpc>
                <a:spcPct val="110400"/>
              </a:lnSpc>
            </a:pPr>
            <a:r>
              <a:rPr dirty="0" sz="550">
                <a:latin typeface="Courier New"/>
                <a:cs typeface="Courier New"/>
              </a:rPr>
              <a:t>DATOS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Vref,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Tc,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Tb,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Ka,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Ta,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VRMAX,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VRMIN,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Kf,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Tf,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Te,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Ke,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Vuel,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A,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B,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Efdbase </a:t>
            </a:r>
            <a:r>
              <a:rPr dirty="0" sz="550">
                <a:latin typeface="Courier New"/>
                <a:cs typeface="Courier New"/>
              </a:rPr>
              <a:t>ENTRADA</a:t>
            </a:r>
            <a:r>
              <a:rPr dirty="0" sz="550" spc="120">
                <a:latin typeface="Courier New"/>
                <a:cs typeface="Courier New"/>
              </a:rPr>
              <a:t> </a:t>
            </a:r>
            <a:r>
              <a:rPr dirty="0" sz="550" spc="-25">
                <a:latin typeface="Courier New"/>
                <a:cs typeface="Courier New"/>
              </a:rPr>
              <a:t>Vc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550">
                <a:latin typeface="Courier New"/>
                <a:cs typeface="Courier New"/>
              </a:rPr>
              <a:t>SALIDA</a:t>
            </a:r>
            <a:r>
              <a:rPr dirty="0" sz="550" spc="105">
                <a:latin typeface="Courier New"/>
                <a:cs typeface="Courier New"/>
              </a:rPr>
              <a:t> </a:t>
            </a:r>
            <a:r>
              <a:rPr dirty="0" sz="550" spc="-25">
                <a:latin typeface="Courier New"/>
                <a:cs typeface="Courier New"/>
              </a:rPr>
              <a:t>Efd</a:t>
            </a:r>
            <a:endParaRPr sz="550">
              <a:latin typeface="Courier New"/>
              <a:cs typeface="Courier New"/>
            </a:endParaRPr>
          </a:p>
          <a:p>
            <a:pPr marL="12700" marR="2422525">
              <a:lnSpc>
                <a:spcPct val="110400"/>
              </a:lnSpc>
            </a:pPr>
            <a:r>
              <a:rPr dirty="0" sz="550">
                <a:latin typeface="Courier New"/>
                <a:cs typeface="Courier New"/>
              </a:rPr>
              <a:t>VAR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x1,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x2,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x3,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x4,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x5,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x6,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Vfe,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Vf,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Efd,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 spc="-20">
                <a:latin typeface="Courier New"/>
                <a:cs typeface="Courier New"/>
              </a:rPr>
              <a:t>Vcpu </a:t>
            </a:r>
            <a:r>
              <a:rPr dirty="0" sz="550" spc="-10">
                <a:latin typeface="Courier New"/>
                <a:cs typeface="Courier New"/>
              </a:rPr>
              <a:t>HISTORIA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x1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{dflt: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0},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x2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{dflt: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0},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x3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{dflt: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0},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x4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{dflt: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0},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x5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{dflt: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0},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x6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{dflt: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0},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Vfe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{dflt: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 spc="-25">
                <a:latin typeface="Courier New"/>
                <a:cs typeface="Courier New"/>
              </a:rPr>
              <a:t>0}</a:t>
            </a:r>
            <a:endParaRPr sz="550">
              <a:latin typeface="Courier New"/>
              <a:cs typeface="Courier New"/>
            </a:endParaRPr>
          </a:p>
          <a:p>
            <a:pPr marL="12700" marR="3905250">
              <a:lnSpc>
                <a:spcPct val="110400"/>
              </a:lnSpc>
            </a:pPr>
            <a:r>
              <a:rPr dirty="0" sz="550">
                <a:latin typeface="Courier New"/>
                <a:cs typeface="Courier New"/>
              </a:rPr>
              <a:t>Vf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{dflt: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 spc="-25">
                <a:latin typeface="Courier New"/>
                <a:cs typeface="Courier New"/>
              </a:rPr>
              <a:t>0} </a:t>
            </a:r>
            <a:r>
              <a:rPr dirty="0" sz="550">
                <a:latin typeface="Courier New"/>
                <a:cs typeface="Courier New"/>
              </a:rPr>
              <a:t>EN</a:t>
            </a:r>
            <a:r>
              <a:rPr dirty="0" sz="550" spc="40">
                <a:latin typeface="Courier New"/>
                <a:cs typeface="Courier New"/>
              </a:rPr>
              <a:t> </a:t>
            </a:r>
            <a:r>
              <a:rPr dirty="0" sz="550" spc="-25">
                <a:latin typeface="Courier New"/>
                <a:cs typeface="Courier New"/>
              </a:rPr>
              <a:t>ESO</a:t>
            </a:r>
            <a:endParaRPr sz="550">
              <a:latin typeface="Courier New"/>
              <a:cs typeface="Courier New"/>
            </a:endParaRPr>
          </a:p>
          <a:p>
            <a:pPr marL="12700" marR="3973829" indent="105410">
              <a:lnSpc>
                <a:spcPct val="110400"/>
              </a:lnSpc>
              <a:spcBef>
                <a:spcPts val="50"/>
              </a:spcBef>
            </a:pPr>
            <a:r>
              <a:rPr dirty="0" sz="550">
                <a:latin typeface="Courier New"/>
                <a:cs typeface="Courier New"/>
              </a:rPr>
              <a:t>Efd: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=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0 </a:t>
            </a:r>
            <a:r>
              <a:rPr dirty="0" sz="550" spc="-10">
                <a:latin typeface="Courier New"/>
                <a:cs typeface="Courier New"/>
              </a:rPr>
              <a:t>ENDINIT</a:t>
            </a:r>
            <a:r>
              <a:rPr dirty="0" sz="550" spc="500">
                <a:latin typeface="Courier New"/>
                <a:cs typeface="Courier New"/>
              </a:rPr>
              <a:t> </a:t>
            </a:r>
            <a:r>
              <a:rPr dirty="0" sz="550" spc="-20">
                <a:latin typeface="Courier New"/>
                <a:cs typeface="Courier New"/>
              </a:rPr>
              <a:t>EXEC</a:t>
            </a:r>
            <a:endParaRPr sz="550">
              <a:latin typeface="Courier New"/>
              <a:cs typeface="Courier New"/>
            </a:endParaRPr>
          </a:p>
          <a:p>
            <a:pPr marL="118110" marR="5080">
              <a:lnSpc>
                <a:spcPct val="110400"/>
              </a:lnSpc>
              <a:spcBef>
                <a:spcPts val="50"/>
              </a:spcBef>
            </a:pPr>
            <a:r>
              <a:rPr dirty="0" sz="550">
                <a:latin typeface="Courier New"/>
                <a:cs typeface="Courier New"/>
              </a:rPr>
              <a:t>Vcpu: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=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(Vc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*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sqrt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(3)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/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(Vref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*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1000))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-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Tensión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fase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medida,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así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que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escala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a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tensión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línea </a:t>
            </a:r>
            <a:r>
              <a:rPr dirty="0" sz="550">
                <a:latin typeface="Courier New"/>
                <a:cs typeface="Courier New"/>
              </a:rPr>
              <a:t>x1:</a:t>
            </a:r>
            <a:r>
              <a:rPr dirty="0" sz="550" spc="10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=</a:t>
            </a:r>
            <a:r>
              <a:rPr dirty="0" sz="550" spc="11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(1-Vcpu-</a:t>
            </a:r>
            <a:r>
              <a:rPr dirty="0" sz="550" spc="-25">
                <a:latin typeface="Courier New"/>
                <a:cs typeface="Courier New"/>
              </a:rPr>
              <a:t>Vf)</a:t>
            </a:r>
            <a:endParaRPr sz="550">
              <a:latin typeface="Courier New"/>
              <a:cs typeface="Courier New"/>
            </a:endParaRPr>
          </a:p>
          <a:p>
            <a:pPr marL="118110" marR="1662430">
              <a:lnSpc>
                <a:spcPct val="110400"/>
              </a:lnSpc>
            </a:pPr>
            <a:r>
              <a:rPr dirty="0" sz="550">
                <a:latin typeface="Courier New"/>
                <a:cs typeface="Courier New"/>
              </a:rPr>
              <a:t>cLaplace</a:t>
            </a:r>
            <a:r>
              <a:rPr dirty="0" sz="550" spc="4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(x2</a:t>
            </a:r>
            <a:r>
              <a:rPr dirty="0" sz="550" spc="4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/</a:t>
            </a:r>
            <a:r>
              <a:rPr dirty="0" sz="550" spc="4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x1):</a:t>
            </a:r>
            <a:r>
              <a:rPr dirty="0" sz="550" spc="4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=</a:t>
            </a:r>
            <a:r>
              <a:rPr dirty="0" sz="550" spc="4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(Tc</a:t>
            </a:r>
            <a:r>
              <a:rPr dirty="0" sz="550" spc="4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|</a:t>
            </a:r>
            <a:r>
              <a:rPr dirty="0" sz="550" spc="4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s1</a:t>
            </a:r>
            <a:r>
              <a:rPr dirty="0" sz="550" spc="4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+</a:t>
            </a:r>
            <a:r>
              <a:rPr dirty="0" sz="550" spc="4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1</a:t>
            </a:r>
            <a:r>
              <a:rPr dirty="0" sz="550" spc="4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|</a:t>
            </a:r>
            <a:r>
              <a:rPr dirty="0" sz="550" spc="4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s0)</a:t>
            </a:r>
            <a:r>
              <a:rPr dirty="0" sz="550" spc="4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/</a:t>
            </a:r>
            <a:r>
              <a:rPr dirty="0" sz="550" spc="4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(Tb</a:t>
            </a:r>
            <a:r>
              <a:rPr dirty="0" sz="550" spc="4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|</a:t>
            </a:r>
            <a:r>
              <a:rPr dirty="0" sz="550" spc="4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s1</a:t>
            </a:r>
            <a:r>
              <a:rPr dirty="0" sz="550" spc="4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+</a:t>
            </a:r>
            <a:r>
              <a:rPr dirty="0" sz="550" spc="4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1</a:t>
            </a:r>
            <a:r>
              <a:rPr dirty="0" sz="550" spc="4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|</a:t>
            </a:r>
            <a:r>
              <a:rPr dirty="0" sz="550" spc="40">
                <a:latin typeface="Courier New"/>
                <a:cs typeface="Courier New"/>
              </a:rPr>
              <a:t> </a:t>
            </a:r>
            <a:r>
              <a:rPr dirty="0" sz="550" spc="-25">
                <a:latin typeface="Courier New"/>
                <a:cs typeface="Courier New"/>
              </a:rPr>
              <a:t>s0) </a:t>
            </a:r>
            <a:r>
              <a:rPr dirty="0" sz="550">
                <a:latin typeface="Courier New"/>
                <a:cs typeface="Courier New"/>
              </a:rPr>
              <a:t>x3: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=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max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(x2,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Vuel)</a:t>
            </a:r>
            <a:endParaRPr sz="550">
              <a:latin typeface="Courier New"/>
              <a:cs typeface="Courier New"/>
            </a:endParaRPr>
          </a:p>
          <a:p>
            <a:pPr marL="118110" marR="920750">
              <a:lnSpc>
                <a:spcPct val="110400"/>
              </a:lnSpc>
              <a:spcBef>
                <a:spcPts val="55"/>
              </a:spcBef>
            </a:pPr>
            <a:r>
              <a:rPr dirty="0" sz="550">
                <a:latin typeface="Courier New"/>
                <a:cs typeface="Courier New"/>
              </a:rPr>
              <a:t>cLaplace</a:t>
            </a:r>
            <a:r>
              <a:rPr dirty="0" sz="550" spc="4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(x4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/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x3)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{dmin: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VRMIN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dmax: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VRMAX}: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=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(Ka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|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s0)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/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(Ta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|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s1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+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1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|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 spc="-25">
                <a:latin typeface="Courier New"/>
                <a:cs typeface="Courier New"/>
              </a:rPr>
              <a:t>s0) </a:t>
            </a:r>
            <a:r>
              <a:rPr dirty="0" sz="550">
                <a:latin typeface="Courier New"/>
                <a:cs typeface="Courier New"/>
              </a:rPr>
              <a:t>x5: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=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(x4-</a:t>
            </a:r>
            <a:r>
              <a:rPr dirty="0" sz="550" spc="-20">
                <a:latin typeface="Courier New"/>
                <a:cs typeface="Courier New"/>
              </a:rPr>
              <a:t>Vfe)</a:t>
            </a:r>
            <a:endParaRPr sz="550">
              <a:latin typeface="Courier New"/>
              <a:cs typeface="Courier New"/>
            </a:endParaRPr>
          </a:p>
          <a:p>
            <a:pPr marL="118110">
              <a:lnSpc>
                <a:spcPct val="100000"/>
              </a:lnSpc>
              <a:spcBef>
                <a:spcPts val="65"/>
              </a:spcBef>
            </a:pPr>
            <a:r>
              <a:rPr dirty="0" sz="550">
                <a:latin typeface="Courier New"/>
                <a:cs typeface="Courier New"/>
              </a:rPr>
              <a:t>cLaplace</a:t>
            </a:r>
            <a:r>
              <a:rPr dirty="0" sz="550" spc="4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(x6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/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x5):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=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(1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|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s0)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/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(Te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|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 spc="-25">
                <a:latin typeface="Courier New"/>
                <a:cs typeface="Courier New"/>
              </a:rPr>
              <a:t>s1)</a:t>
            </a:r>
            <a:endParaRPr sz="550">
              <a:latin typeface="Courier New"/>
              <a:cs typeface="Courier New"/>
            </a:endParaRPr>
          </a:p>
          <a:p>
            <a:pPr marL="11811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Vfe:</a:t>
            </a:r>
            <a:r>
              <a:rPr dirty="0" sz="550" spc="3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=</a:t>
            </a:r>
            <a:r>
              <a:rPr dirty="0" sz="550" spc="4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x6</a:t>
            </a:r>
            <a:r>
              <a:rPr dirty="0" sz="550" spc="3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*</a:t>
            </a:r>
            <a:r>
              <a:rPr dirty="0" sz="550" spc="4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Ke</a:t>
            </a:r>
            <a:r>
              <a:rPr dirty="0" sz="550" spc="4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+</a:t>
            </a:r>
            <a:r>
              <a:rPr dirty="0" sz="550" spc="3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A</a:t>
            </a:r>
            <a:r>
              <a:rPr dirty="0" sz="550" spc="4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*</a:t>
            </a:r>
            <a:r>
              <a:rPr dirty="0" sz="550" spc="3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exp</a:t>
            </a:r>
            <a:r>
              <a:rPr dirty="0" sz="550" spc="4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(B</a:t>
            </a:r>
            <a:r>
              <a:rPr dirty="0" sz="550" spc="4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*</a:t>
            </a:r>
            <a:r>
              <a:rPr dirty="0" sz="550" spc="35">
                <a:latin typeface="Courier New"/>
                <a:cs typeface="Courier New"/>
              </a:rPr>
              <a:t> </a:t>
            </a:r>
            <a:r>
              <a:rPr dirty="0" sz="550" spc="-25">
                <a:latin typeface="Courier New"/>
                <a:cs typeface="Courier New"/>
              </a:rPr>
              <a:t>x6)</a:t>
            </a:r>
            <a:endParaRPr sz="550">
              <a:latin typeface="Courier New"/>
              <a:cs typeface="Courier New"/>
            </a:endParaRPr>
          </a:p>
          <a:p>
            <a:pPr marL="118110" marR="2011045">
              <a:lnSpc>
                <a:spcPct val="110400"/>
              </a:lnSpc>
            </a:pPr>
            <a:r>
              <a:rPr dirty="0" sz="550">
                <a:latin typeface="Courier New"/>
                <a:cs typeface="Courier New"/>
              </a:rPr>
              <a:t>cLaplace</a:t>
            </a:r>
            <a:r>
              <a:rPr dirty="0" sz="550" spc="4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(Vf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/</a:t>
            </a:r>
            <a:r>
              <a:rPr dirty="0" sz="550" spc="4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Vfe):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=</a:t>
            </a:r>
            <a:r>
              <a:rPr dirty="0" sz="550" spc="4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(Kf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|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s1)</a:t>
            </a:r>
            <a:r>
              <a:rPr dirty="0" sz="550" spc="4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/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(Tf</a:t>
            </a:r>
            <a:r>
              <a:rPr dirty="0" sz="550" spc="4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|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s1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+</a:t>
            </a:r>
            <a:r>
              <a:rPr dirty="0" sz="550" spc="4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1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|</a:t>
            </a:r>
            <a:r>
              <a:rPr dirty="0" sz="550" spc="45">
                <a:latin typeface="Courier New"/>
                <a:cs typeface="Courier New"/>
              </a:rPr>
              <a:t> </a:t>
            </a:r>
            <a:r>
              <a:rPr dirty="0" sz="550" spc="-25">
                <a:latin typeface="Courier New"/>
                <a:cs typeface="Courier New"/>
              </a:rPr>
              <a:t>s0) </a:t>
            </a:r>
            <a:r>
              <a:rPr dirty="0" sz="550">
                <a:latin typeface="Courier New"/>
                <a:cs typeface="Courier New"/>
              </a:rPr>
              <a:t>Efd:</a:t>
            </a:r>
            <a:r>
              <a:rPr dirty="0" sz="550" spc="4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=</a:t>
            </a:r>
            <a:r>
              <a:rPr dirty="0" sz="550" spc="4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x6</a:t>
            </a:r>
            <a:r>
              <a:rPr dirty="0" sz="550" spc="4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*</a:t>
            </a:r>
            <a:r>
              <a:rPr dirty="0" sz="550" spc="45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Efdbase</a:t>
            </a:r>
            <a:endParaRPr sz="550">
              <a:latin typeface="Courier New"/>
              <a:cs typeface="Courier New"/>
            </a:endParaRPr>
          </a:p>
          <a:p>
            <a:pPr marL="12700" marR="4079875">
              <a:lnSpc>
                <a:spcPct val="110400"/>
              </a:lnSpc>
              <a:spcBef>
                <a:spcPts val="55"/>
              </a:spcBef>
            </a:pPr>
            <a:r>
              <a:rPr dirty="0" sz="550" spc="-10">
                <a:latin typeface="Courier New"/>
                <a:cs typeface="Courier New"/>
              </a:rPr>
              <a:t>ENDEXEC ENDMODEL</a:t>
            </a:r>
            <a:endParaRPr sz="550">
              <a:latin typeface="Courier New"/>
              <a:cs typeface="Courier New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089080" y="4658679"/>
            <a:ext cx="4676140" cy="2206625"/>
          </a:xfrm>
          <a:prstGeom prst="rect">
            <a:avLst/>
          </a:prstGeom>
        </p:spPr>
        <p:txBody>
          <a:bodyPr wrap="square" lIns="0" tIns="6159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484"/>
              </a:spcBef>
            </a:pPr>
            <a:r>
              <a:rPr dirty="0" sz="800" b="1">
                <a:latin typeface="Times New Roman"/>
                <a:cs typeface="Times New Roman"/>
              </a:rPr>
              <a:t>6.4.3.3</a:t>
            </a:r>
            <a:r>
              <a:rPr dirty="0" sz="800" spc="7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Cálculo</a:t>
            </a:r>
            <a:r>
              <a:rPr dirty="0" sz="800" spc="7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del</a:t>
            </a:r>
            <a:r>
              <a:rPr dirty="0" sz="800" spc="7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valor</a:t>
            </a:r>
            <a:r>
              <a:rPr dirty="0" sz="800" spc="70" b="1">
                <a:latin typeface="Times New Roman"/>
                <a:cs typeface="Times New Roman"/>
              </a:rPr>
              <a:t> </a:t>
            </a:r>
            <a:r>
              <a:rPr dirty="0" sz="800" spc="-25" b="1">
                <a:latin typeface="Times New Roman"/>
                <a:cs typeface="Times New Roman"/>
              </a:rPr>
              <a:t>RMS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  <a:spcBef>
                <a:spcPts val="260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valor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RMS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calcula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mediante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estándar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proporcionados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Laurant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Dube.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Desde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velocidad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de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generador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cambia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frecuencia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calculada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otro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modelo.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MODELOS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Modelo</a:t>
            </a:r>
            <a:r>
              <a:rPr dirty="0" sz="800" spc="85" i="1">
                <a:latin typeface="Times New Roman"/>
                <a:cs typeface="Times New Roman"/>
              </a:rPr>
              <a:t> </a:t>
            </a:r>
            <a:r>
              <a:rPr dirty="0" sz="800" spc="-10" i="1">
                <a:latin typeface="Times New Roman"/>
                <a:cs typeface="Times New Roman"/>
              </a:rPr>
              <a:t>predeterminado</a:t>
            </a:r>
            <a:endParaRPr sz="800">
              <a:latin typeface="Times New Roman"/>
              <a:cs typeface="Times New Roman"/>
            </a:endParaRPr>
          </a:p>
          <a:p>
            <a:pPr marL="12700" marR="4572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utilizó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opción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texto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simplemente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pegó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Modelo.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Editar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Voltear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utilizó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para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cambiar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salidas.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salida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otro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debe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escribirse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primero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35">
                <a:latin typeface="Times New Roman"/>
                <a:cs typeface="Times New Roman"/>
              </a:rPr>
              <a:t>ATP.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gestiona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dándole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número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pedido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bajo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receptor</a:t>
            </a:r>
            <a:endParaRPr sz="800">
              <a:latin typeface="Times New Roman"/>
              <a:cs typeface="Times New Roman"/>
            </a:endParaRPr>
          </a:p>
          <a:p>
            <a:pPr marL="12700" marR="3810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luego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elija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ATP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Configuración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/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Formato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-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Ordenar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por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orden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receptor,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entrada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debe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establecerse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Entrada</a:t>
            </a:r>
            <a:r>
              <a:rPr dirty="0" sz="800" spc="9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MODELO</a:t>
            </a:r>
            <a:r>
              <a:rPr dirty="0" sz="800" spc="100" i="1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45"/>
              </a:spcBef>
            </a:pPr>
            <a:endParaRPr sz="800">
              <a:latin typeface="Times New Roman"/>
              <a:cs typeface="Times New Roman"/>
            </a:endParaRPr>
          </a:p>
          <a:p>
            <a:pPr algn="ctr" marR="3944620">
              <a:lnSpc>
                <a:spcPct val="100000"/>
              </a:lnSpc>
            </a:pPr>
            <a:r>
              <a:rPr dirty="0" sz="550">
                <a:latin typeface="Courier New"/>
                <a:cs typeface="Courier New"/>
              </a:rPr>
              <a:t>MODELO</a:t>
            </a:r>
            <a:r>
              <a:rPr dirty="0" sz="550" spc="105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rms_meter</a:t>
            </a:r>
            <a:endParaRPr sz="550">
              <a:latin typeface="Courier New"/>
              <a:cs typeface="Courier New"/>
            </a:endParaRPr>
          </a:p>
          <a:p>
            <a:pPr marL="118110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DATA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freq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-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frecuencia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 spc="-20">
                <a:latin typeface="Courier New"/>
                <a:cs typeface="Courier New"/>
              </a:rPr>
              <a:t>base</a:t>
            </a:r>
            <a:endParaRPr sz="550">
              <a:latin typeface="Courier New"/>
              <a:cs typeface="Courier New"/>
            </a:endParaRPr>
          </a:p>
          <a:p>
            <a:pPr marL="118110" marR="2347595" indent="369570">
              <a:lnSpc>
                <a:spcPct val="110400"/>
              </a:lnSpc>
              <a:spcBef>
                <a:spcPts val="50"/>
              </a:spcBef>
              <a:tabLst>
                <a:tab pos="970280" algn="l"/>
              </a:tabLst>
            </a:pPr>
            <a:r>
              <a:rPr dirty="0" sz="550">
                <a:latin typeface="Courier New"/>
                <a:cs typeface="Courier New"/>
              </a:rPr>
              <a:t>xrms_ini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{dflt: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-1}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-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valor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inicial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 spc="-25">
                <a:latin typeface="Courier New"/>
                <a:cs typeface="Courier New"/>
              </a:rPr>
              <a:t>rms </a:t>
            </a:r>
            <a:r>
              <a:rPr dirty="0" sz="550">
                <a:latin typeface="Courier New"/>
                <a:cs typeface="Courier New"/>
              </a:rPr>
              <a:t>ENTRADA</a:t>
            </a:r>
            <a:r>
              <a:rPr dirty="0" sz="550" spc="120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x</a:t>
            </a:r>
            <a:r>
              <a:rPr dirty="0" sz="550">
                <a:latin typeface="Courier New"/>
                <a:cs typeface="Courier New"/>
              </a:rPr>
              <a:t>	-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señal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monitoreada</a:t>
            </a:r>
            <a:endParaRPr sz="550">
              <a:latin typeface="Courier New"/>
              <a:cs typeface="Courier New"/>
            </a:endParaRPr>
          </a:p>
          <a:p>
            <a:pPr marL="118110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VAR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xrms: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valor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eficaz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la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señal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monitorizada</a:t>
            </a:r>
            <a:endParaRPr sz="550">
              <a:latin typeface="Courier New"/>
              <a:cs typeface="Courier New"/>
            </a:endParaRPr>
          </a:p>
          <a:p>
            <a:pPr marL="488315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x2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-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interno,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x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*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x</a:t>
            </a:r>
            <a:endParaRPr sz="550">
              <a:latin typeface="Courier New"/>
              <a:cs typeface="Courier New"/>
            </a:endParaRPr>
          </a:p>
          <a:p>
            <a:pPr marL="488315" marR="2914650">
              <a:lnSpc>
                <a:spcPct val="110400"/>
              </a:lnSpc>
            </a:pPr>
            <a:r>
              <a:rPr dirty="0" sz="550">
                <a:latin typeface="Courier New"/>
                <a:cs typeface="Courier New"/>
              </a:rPr>
              <a:t>ix2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-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interno,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integral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 spc="-25">
                <a:latin typeface="Courier New"/>
                <a:cs typeface="Courier New"/>
              </a:rPr>
              <a:t>x2 </a:t>
            </a:r>
            <a:r>
              <a:rPr dirty="0" sz="550">
                <a:latin typeface="Courier New"/>
                <a:cs typeface="Courier New"/>
              </a:rPr>
              <a:t>período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-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1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/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frecuencia</a:t>
            </a:r>
            <a:endParaRPr sz="550">
              <a:latin typeface="Courier New"/>
              <a:cs typeface="Courier New"/>
            </a:endParaRPr>
          </a:p>
          <a:p>
            <a:pPr algn="ctr" marR="395097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SALIDA</a:t>
            </a:r>
            <a:r>
              <a:rPr dirty="0" sz="550" spc="105">
                <a:latin typeface="Courier New"/>
                <a:cs typeface="Courier New"/>
              </a:rPr>
              <a:t> </a:t>
            </a:r>
            <a:r>
              <a:rPr dirty="0" sz="550" spc="-20">
                <a:latin typeface="Courier New"/>
                <a:cs typeface="Courier New"/>
              </a:rPr>
              <a:t>xrms</a:t>
            </a:r>
            <a:endParaRPr sz="550">
              <a:latin typeface="Courier New"/>
              <a:cs typeface="Courier New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1934895" y="342379"/>
            <a:ext cx="30416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1</a:t>
            </a:r>
            <a:r>
              <a:rPr dirty="0" sz="800" spc="-3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+</a:t>
            </a:r>
            <a:r>
              <a:rPr dirty="0" sz="800" spc="-35">
                <a:latin typeface="Times New Roman"/>
                <a:cs typeface="Times New Roman"/>
              </a:rPr>
              <a:t> </a:t>
            </a:r>
            <a:r>
              <a:rPr dirty="0" sz="800" spc="-204" i="1">
                <a:latin typeface="Times New Roman"/>
                <a:cs typeface="Times New Roman"/>
              </a:rPr>
              <a:t>T</a:t>
            </a:r>
            <a:r>
              <a:rPr dirty="0" sz="800" spc="-204">
                <a:latin typeface="Cambria Math"/>
                <a:cs typeface="Cambria Math"/>
              </a:rPr>
              <a:t>⋅</a:t>
            </a:r>
            <a:r>
              <a:rPr dirty="0" sz="800" spc="20">
                <a:latin typeface="Cambria Math"/>
                <a:cs typeface="Cambria Math"/>
              </a:rPr>
              <a:t> </a:t>
            </a:r>
            <a:r>
              <a:rPr dirty="0" sz="500" spc="-35" i="1">
                <a:latin typeface="Times New Roman"/>
                <a:cs typeface="Times New Roman"/>
              </a:rPr>
              <a:t>C</a:t>
            </a:r>
            <a:r>
              <a:rPr dirty="0" sz="800" spc="-35" i="1">
                <a:latin typeface="Times New Roman"/>
                <a:cs typeface="Times New Roman"/>
              </a:rPr>
              <a:t>s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1916103" y="448106"/>
            <a:ext cx="33210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baseline="-6944" sz="1200">
                <a:latin typeface="Times New Roman"/>
                <a:cs typeface="Times New Roman"/>
              </a:rPr>
              <a:t>1</a:t>
            </a:r>
            <a:r>
              <a:rPr dirty="0" baseline="-6944" sz="1200" spc="-1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+</a:t>
            </a:r>
            <a:r>
              <a:rPr dirty="0" sz="800" spc="-35">
                <a:latin typeface="Times New Roman"/>
                <a:cs typeface="Times New Roman"/>
              </a:rPr>
              <a:t> </a:t>
            </a:r>
            <a:r>
              <a:rPr dirty="0" baseline="-20833" sz="1200" spc="-307" i="1">
                <a:latin typeface="Times New Roman"/>
                <a:cs typeface="Times New Roman"/>
              </a:rPr>
              <a:t>T</a:t>
            </a:r>
            <a:r>
              <a:rPr dirty="0" sz="800" spc="-204">
                <a:latin typeface="Cambria Math"/>
                <a:cs typeface="Cambria Math"/>
              </a:rPr>
              <a:t>⋅</a:t>
            </a:r>
            <a:r>
              <a:rPr dirty="0" sz="800" spc="80">
                <a:latin typeface="Cambria Math"/>
                <a:cs typeface="Cambria Math"/>
              </a:rPr>
              <a:t> </a:t>
            </a:r>
            <a:r>
              <a:rPr dirty="0" baseline="-55555" sz="750" spc="-37" i="1">
                <a:latin typeface="Times New Roman"/>
                <a:cs typeface="Times New Roman"/>
              </a:rPr>
              <a:t>s</a:t>
            </a:r>
            <a:r>
              <a:rPr dirty="0" baseline="-20833" sz="1200" spc="-37" i="1">
                <a:latin typeface="Times New Roman"/>
                <a:cs typeface="Times New Roman"/>
              </a:rPr>
              <a:t>s</a:t>
            </a:r>
            <a:r>
              <a:rPr dirty="0" baseline="-55555" sz="750" spc="-37" i="1">
                <a:latin typeface="Times New Roman"/>
                <a:cs typeface="Times New Roman"/>
              </a:rPr>
              <a:t>i</a:t>
            </a:r>
            <a:endParaRPr baseline="-55555" sz="750">
              <a:latin typeface="Times New Roman"/>
              <a:cs typeface="Times New Roman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2688198" y="375419"/>
            <a:ext cx="20764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>
                <a:latin typeface="Times New Roman"/>
                <a:cs typeface="Times New Roman"/>
              </a:rPr>
              <a:t>max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3297160" y="297445"/>
            <a:ext cx="426720" cy="369570"/>
          </a:xfrm>
          <a:prstGeom prst="rect">
            <a:avLst/>
          </a:prstGeom>
        </p:spPr>
        <p:txBody>
          <a:bodyPr wrap="square" lIns="0" tIns="61594" rIns="0" bIns="0" rtlCol="0" vert="horz">
            <a:spAutoFit/>
          </a:bodyPr>
          <a:lstStyle/>
          <a:p>
            <a:pPr marL="163195">
              <a:lnSpc>
                <a:spcPct val="100000"/>
              </a:lnSpc>
              <a:spcBef>
                <a:spcPts val="484"/>
              </a:spcBef>
            </a:pPr>
            <a:r>
              <a:rPr dirty="0" sz="800" i="1">
                <a:latin typeface="Times New Roman"/>
                <a:cs typeface="Times New Roman"/>
              </a:rPr>
              <a:t>K</a:t>
            </a:r>
            <a:r>
              <a:rPr dirty="0" sz="800" spc="-15" i="1">
                <a:latin typeface="Times New Roman"/>
                <a:cs typeface="Times New Roman"/>
              </a:rPr>
              <a:t> </a:t>
            </a:r>
            <a:r>
              <a:rPr dirty="0" sz="500" spc="-25" i="1">
                <a:latin typeface="Times New Roman"/>
                <a:cs typeface="Times New Roman"/>
              </a:rPr>
              <a:t>UNA</a:t>
            </a:r>
            <a:endParaRPr sz="500">
              <a:latin typeface="Times New Roman"/>
              <a:cs typeface="Times New Roman"/>
            </a:endParaRPr>
          </a:p>
          <a:p>
            <a:pPr marL="38100">
              <a:lnSpc>
                <a:spcPct val="100000"/>
              </a:lnSpc>
              <a:spcBef>
                <a:spcPts val="395"/>
              </a:spcBef>
            </a:pPr>
            <a:r>
              <a:rPr dirty="0" baseline="27777" sz="1200">
                <a:latin typeface="Times New Roman"/>
                <a:cs typeface="Times New Roman"/>
              </a:rPr>
              <a:t>1</a:t>
            </a:r>
            <a:r>
              <a:rPr dirty="0" baseline="27777" sz="1200" spc="-135">
                <a:latin typeface="Times New Roman"/>
                <a:cs typeface="Times New Roman"/>
              </a:rPr>
              <a:t> </a:t>
            </a:r>
            <a:r>
              <a:rPr dirty="0" baseline="34722" sz="1200">
                <a:latin typeface="Times New Roman"/>
                <a:cs typeface="Times New Roman"/>
              </a:rPr>
              <a:t>+</a:t>
            </a:r>
            <a:r>
              <a:rPr dirty="0" baseline="34722" sz="1200" spc="-52">
                <a:latin typeface="Times New Roman"/>
                <a:cs typeface="Times New Roman"/>
              </a:rPr>
              <a:t> </a:t>
            </a:r>
            <a:r>
              <a:rPr dirty="0" baseline="13888" sz="1200" spc="-307" i="1">
                <a:latin typeface="Times New Roman"/>
                <a:cs typeface="Times New Roman"/>
              </a:rPr>
              <a:t>T</a:t>
            </a:r>
            <a:r>
              <a:rPr dirty="0" baseline="34722" sz="1200" spc="-307">
                <a:latin typeface="Cambria Math"/>
                <a:cs typeface="Cambria Math"/>
              </a:rPr>
              <a:t>⋅</a:t>
            </a:r>
            <a:r>
              <a:rPr dirty="0" baseline="34722" sz="1200" spc="120">
                <a:latin typeface="Cambria Math"/>
                <a:cs typeface="Cambria Math"/>
              </a:rPr>
              <a:t> </a:t>
            </a:r>
            <a:r>
              <a:rPr dirty="0" sz="500" spc="-20" i="1">
                <a:latin typeface="Times New Roman"/>
                <a:cs typeface="Times New Roman"/>
              </a:rPr>
              <a:t>U</a:t>
            </a:r>
            <a:r>
              <a:rPr dirty="0" baseline="13888" sz="1200" spc="-30" i="1">
                <a:latin typeface="Times New Roman"/>
                <a:cs typeface="Times New Roman"/>
              </a:rPr>
              <a:t>s</a:t>
            </a:r>
            <a:r>
              <a:rPr dirty="0" sz="500" spc="-20" i="1">
                <a:latin typeface="Times New Roman"/>
                <a:cs typeface="Times New Roman"/>
              </a:rPr>
              <a:t>NA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1955750" y="1174979"/>
            <a:ext cx="27178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sz="800" i="1">
                <a:latin typeface="Times New Roman"/>
                <a:cs typeface="Times New Roman"/>
              </a:rPr>
              <a:t>K</a:t>
            </a:r>
            <a:r>
              <a:rPr dirty="0" sz="800" spc="1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s</a:t>
            </a:r>
            <a:r>
              <a:rPr dirty="0" sz="800" spc="25" i="1">
                <a:latin typeface="Times New Roman"/>
                <a:cs typeface="Times New Roman"/>
              </a:rPr>
              <a:t> </a:t>
            </a:r>
            <a:r>
              <a:rPr dirty="0" baseline="20833" sz="1200" spc="-75">
                <a:latin typeface="Cambria Math"/>
                <a:cs typeface="Cambria Math"/>
              </a:rPr>
              <a:t>⋅</a:t>
            </a:r>
            <a:endParaRPr baseline="20833" sz="1200">
              <a:latin typeface="Cambria Math"/>
              <a:cs typeface="Cambria Math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1189230" y="1241058"/>
            <a:ext cx="4575175" cy="64833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algn="ctr" marR="2745740">
              <a:lnSpc>
                <a:spcPts val="565"/>
              </a:lnSpc>
              <a:spcBef>
                <a:spcPts val="120"/>
              </a:spcBef>
            </a:pPr>
            <a:r>
              <a:rPr dirty="0" sz="500" spc="-50" i="1">
                <a:latin typeface="Times New Roman"/>
                <a:cs typeface="Times New Roman"/>
              </a:rPr>
              <a:t>F</a:t>
            </a:r>
            <a:endParaRPr sz="500">
              <a:latin typeface="Times New Roman"/>
              <a:cs typeface="Times New Roman"/>
            </a:endParaRPr>
          </a:p>
          <a:p>
            <a:pPr algn="ctr" marR="2782570">
              <a:lnSpc>
                <a:spcPts val="925"/>
              </a:lnSpc>
            </a:pPr>
            <a:r>
              <a:rPr dirty="0" baseline="-6944" sz="1200">
                <a:latin typeface="Times New Roman"/>
                <a:cs typeface="Times New Roman"/>
              </a:rPr>
              <a:t>1</a:t>
            </a:r>
            <a:r>
              <a:rPr dirty="0" baseline="-6944" sz="1200" spc="-37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+</a:t>
            </a:r>
            <a:r>
              <a:rPr dirty="0" sz="800" spc="-25">
                <a:latin typeface="Times New Roman"/>
                <a:cs typeface="Times New Roman"/>
              </a:rPr>
              <a:t> </a:t>
            </a:r>
            <a:r>
              <a:rPr dirty="0" baseline="-20833" sz="1200" spc="-52" i="1">
                <a:latin typeface="Times New Roman"/>
                <a:cs typeface="Times New Roman"/>
              </a:rPr>
              <a:t>T</a:t>
            </a:r>
            <a:r>
              <a:rPr dirty="0" baseline="-50000" sz="750" spc="-52" i="1">
                <a:latin typeface="Times New Roman"/>
                <a:cs typeface="Times New Roman"/>
              </a:rPr>
              <a:t>F</a:t>
            </a:r>
            <a:r>
              <a:rPr dirty="0" baseline="-20833" sz="1200" spc="-52" i="1">
                <a:latin typeface="Times New Roman"/>
                <a:cs typeface="Times New Roman"/>
              </a:rPr>
              <a:t>s</a:t>
            </a:r>
            <a:r>
              <a:rPr dirty="0" baseline="-20833" sz="1200" spc="-135" i="1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Cambria Math"/>
                <a:cs typeface="Cambria Math"/>
              </a:rPr>
              <a:t>⋅</a:t>
            </a:r>
            <a:endParaRPr sz="800">
              <a:latin typeface="Cambria Math"/>
              <a:cs typeface="Cambria Math"/>
            </a:endParaRPr>
          </a:p>
          <a:p>
            <a:pPr>
              <a:lnSpc>
                <a:spcPct val="100000"/>
              </a:lnSpc>
              <a:spcBef>
                <a:spcPts val="390"/>
              </a:spcBef>
            </a:pPr>
            <a:endParaRPr sz="800">
              <a:latin typeface="Cambria Math"/>
              <a:cs typeface="Cambria Math"/>
            </a:endParaRPr>
          </a:p>
          <a:p>
            <a:pPr algn="ctr">
              <a:lnSpc>
                <a:spcPct val="100000"/>
              </a:lnSpc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6.31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Excitador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IEEE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DC1A.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Parámetros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utilizados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T</a:t>
            </a:r>
            <a:r>
              <a:rPr dirty="0" sz="800" spc="45" i="1">
                <a:latin typeface="Times New Roman"/>
                <a:cs typeface="Times New Roman"/>
              </a:rPr>
              <a:t> </a:t>
            </a:r>
            <a:r>
              <a:rPr dirty="0" sz="500" i="1">
                <a:latin typeface="Times New Roman"/>
                <a:cs typeface="Times New Roman"/>
              </a:rPr>
              <a:t>B</a:t>
            </a:r>
            <a:r>
              <a:rPr dirty="0" sz="500" spc="12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=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0.06,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T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500" i="1">
                <a:latin typeface="Times New Roman"/>
                <a:cs typeface="Times New Roman"/>
              </a:rPr>
              <a:t>C</a:t>
            </a:r>
            <a:r>
              <a:rPr dirty="0" sz="500" spc="12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=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0.173,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K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500" i="1">
                <a:latin typeface="Times New Roman"/>
                <a:cs typeface="Times New Roman"/>
              </a:rPr>
              <a:t>A</a:t>
            </a:r>
            <a:r>
              <a:rPr dirty="0" sz="500" spc="12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=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400,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T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500" i="1">
                <a:latin typeface="Times New Roman"/>
                <a:cs typeface="Times New Roman"/>
              </a:rPr>
              <a:t>A</a:t>
            </a:r>
            <a:r>
              <a:rPr dirty="0" sz="500" spc="12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=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0.89,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T</a:t>
            </a:r>
            <a:r>
              <a:rPr dirty="0" sz="800" spc="45" i="1">
                <a:latin typeface="Times New Roman"/>
                <a:cs typeface="Times New Roman"/>
              </a:rPr>
              <a:t> </a:t>
            </a:r>
            <a:r>
              <a:rPr dirty="0" sz="500" spc="-50" i="1">
                <a:latin typeface="Times New Roman"/>
                <a:cs typeface="Times New Roman"/>
              </a:rPr>
              <a:t>E</a:t>
            </a:r>
            <a:endParaRPr sz="500">
              <a:latin typeface="Times New Roman"/>
              <a:cs typeface="Times New Roman"/>
            </a:endParaRPr>
          </a:p>
          <a:p>
            <a:pPr algn="ctr" marR="13716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=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1.15,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K</a:t>
            </a:r>
            <a:r>
              <a:rPr dirty="0" sz="800" spc="35" i="1">
                <a:latin typeface="Times New Roman"/>
                <a:cs typeface="Times New Roman"/>
              </a:rPr>
              <a:t> </a:t>
            </a:r>
            <a:r>
              <a:rPr dirty="0" sz="500" i="1">
                <a:latin typeface="Times New Roman"/>
                <a:cs typeface="Times New Roman"/>
              </a:rPr>
              <a:t>E</a:t>
            </a:r>
            <a:r>
              <a:rPr dirty="0" sz="500" spc="10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=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1,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=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0.014,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=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1.55,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K</a:t>
            </a:r>
            <a:r>
              <a:rPr dirty="0" sz="800" spc="35" i="1">
                <a:latin typeface="Times New Roman"/>
                <a:cs typeface="Times New Roman"/>
              </a:rPr>
              <a:t> </a:t>
            </a:r>
            <a:r>
              <a:rPr dirty="0" sz="500" i="1">
                <a:latin typeface="Times New Roman"/>
                <a:cs typeface="Times New Roman"/>
              </a:rPr>
              <a:t>F</a:t>
            </a:r>
            <a:r>
              <a:rPr dirty="0" sz="500" spc="11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=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0.058,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T</a:t>
            </a:r>
            <a:r>
              <a:rPr dirty="0" sz="800" spc="35" i="1">
                <a:latin typeface="Times New Roman"/>
                <a:cs typeface="Times New Roman"/>
              </a:rPr>
              <a:t> </a:t>
            </a:r>
            <a:r>
              <a:rPr dirty="0" sz="500" i="1">
                <a:latin typeface="Times New Roman"/>
                <a:cs typeface="Times New Roman"/>
              </a:rPr>
              <a:t>F</a:t>
            </a:r>
            <a:r>
              <a:rPr dirty="0" sz="500" spc="11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=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0.62.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1069256" y="323877"/>
            <a:ext cx="257175" cy="316230"/>
          </a:xfrm>
          <a:prstGeom prst="rect">
            <a:avLst/>
          </a:prstGeom>
        </p:spPr>
        <p:txBody>
          <a:bodyPr wrap="square" lIns="0" tIns="3492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75"/>
              </a:spcBef>
            </a:pPr>
            <a:r>
              <a:rPr dirty="0" sz="800">
                <a:latin typeface="Times New Roman"/>
                <a:cs typeface="Times New Roman"/>
              </a:rPr>
              <a:t>Δ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V</a:t>
            </a:r>
            <a:r>
              <a:rPr dirty="0" sz="800" spc="25" i="1">
                <a:latin typeface="Times New Roman"/>
                <a:cs typeface="Times New Roman"/>
              </a:rPr>
              <a:t> </a:t>
            </a:r>
            <a:r>
              <a:rPr dirty="0" sz="500" spc="-50" i="1">
                <a:latin typeface="Times New Roman"/>
                <a:cs typeface="Times New Roman"/>
              </a:rPr>
              <a:t>c</a:t>
            </a:r>
            <a:endParaRPr sz="500">
              <a:latin typeface="Times New Roman"/>
              <a:cs typeface="Times New Roman"/>
            </a:endParaRPr>
          </a:p>
          <a:p>
            <a:pPr algn="r" marR="5080">
              <a:lnSpc>
                <a:spcPct val="100000"/>
              </a:lnSpc>
              <a:spcBef>
                <a:spcPts val="185"/>
              </a:spcBef>
            </a:pPr>
            <a:r>
              <a:rPr dirty="0" sz="800" spc="-50">
                <a:latin typeface="Times New Roman"/>
                <a:cs typeface="Times New Roman"/>
              </a:rPr>
              <a:t>+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5139740" y="342379"/>
            <a:ext cx="29908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Δ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</a:t>
            </a:r>
            <a:r>
              <a:rPr dirty="0" sz="800" spc="25" i="1">
                <a:latin typeface="Times New Roman"/>
                <a:cs typeface="Times New Roman"/>
              </a:rPr>
              <a:t> </a:t>
            </a:r>
            <a:r>
              <a:rPr dirty="0" sz="500" spc="-25" i="1">
                <a:latin typeface="Times New Roman"/>
                <a:cs typeface="Times New Roman"/>
              </a:rPr>
              <a:t>FD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4624322" y="342379"/>
            <a:ext cx="75565" cy="14478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750" spc="-50">
                <a:latin typeface="Times New Roman"/>
                <a:cs typeface="Times New Roman"/>
              </a:rPr>
              <a:t>1</a:t>
            </a:r>
            <a:endParaRPr sz="750">
              <a:latin typeface="Times New Roman"/>
              <a:cs typeface="Times New Roman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4513019" y="494362"/>
            <a:ext cx="247650" cy="14478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sz="750" spc="-50" i="1">
                <a:latin typeface="Times New Roman"/>
                <a:cs typeface="Times New Roman"/>
              </a:rPr>
              <a:t>T</a:t>
            </a:r>
            <a:r>
              <a:rPr dirty="0" baseline="-18518" sz="675" spc="-75" i="1">
                <a:latin typeface="Times New Roman"/>
                <a:cs typeface="Times New Roman"/>
              </a:rPr>
              <a:t>m</a:t>
            </a:r>
            <a:r>
              <a:rPr dirty="0" sz="750" spc="-50" i="1">
                <a:latin typeface="Times New Roman"/>
                <a:cs typeface="Times New Roman"/>
              </a:rPr>
              <a:t>s</a:t>
            </a:r>
            <a:r>
              <a:rPr dirty="0" baseline="-18518" sz="675" spc="-75" i="1">
                <a:latin typeface="Times New Roman"/>
                <a:cs typeface="Times New Roman"/>
              </a:rPr>
              <a:t>i</a:t>
            </a:r>
            <a:r>
              <a:rPr dirty="0" baseline="-18518" sz="675" spc="67" i="1">
                <a:latin typeface="Times New Roman"/>
                <a:cs typeface="Times New Roman"/>
              </a:rPr>
              <a:t> </a:t>
            </a:r>
            <a:r>
              <a:rPr dirty="0" sz="750" spc="-50">
                <a:latin typeface="Cambria Math"/>
                <a:cs typeface="Cambria Math"/>
              </a:rPr>
              <a:t>⋅</a:t>
            </a:r>
            <a:endParaRPr sz="750">
              <a:latin typeface="Cambria Math"/>
              <a:cs typeface="Cambria Math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4241062" y="837974"/>
            <a:ext cx="23114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0">
                <a:latin typeface="Times New Roman"/>
                <a:cs typeface="Times New Roman"/>
              </a:rPr>
              <a:t>Exp(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3700243" y="864406"/>
            <a:ext cx="31750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sz="800" i="1">
                <a:latin typeface="Times New Roman"/>
                <a:cs typeface="Times New Roman"/>
              </a:rPr>
              <a:t>K</a:t>
            </a:r>
            <a:r>
              <a:rPr dirty="0" sz="800" spc="-70" i="1">
                <a:latin typeface="Times New Roman"/>
                <a:cs typeface="Times New Roman"/>
              </a:rPr>
              <a:t> </a:t>
            </a:r>
            <a:r>
              <a:rPr dirty="0" baseline="-16666" sz="750" spc="-202" i="1">
                <a:latin typeface="Times New Roman"/>
                <a:cs typeface="Times New Roman"/>
              </a:rPr>
              <a:t>m</a:t>
            </a:r>
            <a:r>
              <a:rPr dirty="0" sz="800" spc="-135" i="1">
                <a:latin typeface="Times New Roman"/>
                <a:cs typeface="Times New Roman"/>
              </a:rPr>
              <a:t>u</a:t>
            </a:r>
            <a:r>
              <a:rPr dirty="0" baseline="-16666" sz="750" spc="-202" i="1">
                <a:latin typeface="Times New Roman"/>
                <a:cs typeface="Times New Roman"/>
              </a:rPr>
              <a:t>i</a:t>
            </a:r>
            <a:r>
              <a:rPr dirty="0" baseline="-16666" sz="750" spc="127" i="1">
                <a:latin typeface="Times New Roman"/>
                <a:cs typeface="Times New Roman"/>
              </a:rPr>
              <a:t> </a:t>
            </a:r>
            <a:r>
              <a:rPr dirty="0" sz="800" spc="-50" i="1">
                <a:latin typeface="Times New Roman"/>
                <a:cs typeface="Times New Roman"/>
              </a:rPr>
              <a:t>A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4459123" y="864406"/>
            <a:ext cx="16954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i="1">
                <a:latin typeface="Times New Roman"/>
                <a:cs typeface="Times New Roman"/>
              </a:rPr>
              <a:t>B</a:t>
            </a:r>
            <a:r>
              <a:rPr dirty="0" sz="800" spc="20" i="1">
                <a:latin typeface="Times New Roman"/>
                <a:cs typeface="Times New Roman"/>
              </a:rPr>
              <a:t> </a:t>
            </a:r>
            <a:r>
              <a:rPr dirty="0" sz="800" spc="-50" i="1">
                <a:latin typeface="Times New Roman"/>
                <a:cs typeface="Times New Roman"/>
              </a:rPr>
              <a:t>u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3250904" y="785110"/>
            <a:ext cx="86614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baseline="-6944" sz="1200">
                <a:latin typeface="Times New Roman"/>
                <a:cs typeface="Times New Roman"/>
              </a:rPr>
              <a:t>V</a:t>
            </a:r>
            <a:r>
              <a:rPr dirty="0" baseline="-6944" sz="1200" spc="135">
                <a:latin typeface="Times New Roman"/>
                <a:cs typeface="Times New Roman"/>
              </a:rPr>
              <a:t> </a:t>
            </a:r>
            <a:r>
              <a:rPr dirty="0" baseline="-11111" sz="750" spc="-52">
                <a:latin typeface="Times New Roman"/>
                <a:cs typeface="Times New Roman"/>
              </a:rPr>
              <a:t>Rmin</a:t>
            </a:r>
            <a:r>
              <a:rPr dirty="0" sz="600" spc="-35">
                <a:latin typeface="Arial MT"/>
                <a:cs typeface="Arial MT"/>
              </a:rPr>
              <a:t>Traduciend</a:t>
            </a:r>
            <a:r>
              <a:rPr dirty="0" baseline="-20833" sz="1200" spc="-52">
                <a:latin typeface="Cambria Math"/>
                <a:cs typeface="Cambria Math"/>
              </a:rPr>
              <a:t>⋅</a:t>
            </a:r>
            <a:r>
              <a:rPr dirty="0" sz="600" spc="-35">
                <a:latin typeface="Arial MT"/>
                <a:cs typeface="Arial MT"/>
              </a:rPr>
              <a:t>o</a:t>
            </a:r>
            <a:r>
              <a:rPr dirty="0" baseline="-20833" sz="1200" spc="-52">
                <a:latin typeface="Times New Roman"/>
                <a:cs typeface="Times New Roman"/>
              </a:rPr>
              <a:t>+</a:t>
            </a:r>
            <a:r>
              <a:rPr dirty="0" sz="600" spc="-35">
                <a:latin typeface="Arial MT"/>
                <a:cs typeface="Arial MT"/>
              </a:rPr>
              <a:t>... </a:t>
            </a:r>
            <a:r>
              <a:rPr dirty="0" baseline="-20833" sz="1200" spc="-75">
                <a:latin typeface="Cambria Math"/>
                <a:cs typeface="Cambria Math"/>
              </a:rPr>
              <a:t>⋅</a:t>
            </a:r>
            <a:endParaRPr baseline="-20833" sz="1200">
              <a:latin typeface="Cambria Math"/>
              <a:cs typeface="Cambria Math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4519627" y="824758"/>
            <a:ext cx="21717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Cambria Math"/>
                <a:cs typeface="Cambria Math"/>
              </a:rPr>
              <a:t>⋅</a:t>
            </a:r>
            <a:r>
              <a:rPr dirty="0" sz="800" spc="420">
                <a:latin typeface="Cambria Math"/>
                <a:cs typeface="Cambria Math"/>
              </a:rPr>
              <a:t> </a:t>
            </a:r>
            <a:r>
              <a:rPr dirty="0" baseline="-6944" sz="1200" spc="-75">
                <a:latin typeface="Times New Roman"/>
                <a:cs typeface="Times New Roman"/>
              </a:rPr>
              <a:t>)</a:t>
            </a:r>
            <a:endParaRPr baseline="-6944" sz="1200">
              <a:latin typeface="Times New Roman"/>
              <a:cs typeface="Times New Roman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1439300" y="395243"/>
            <a:ext cx="95250" cy="1682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900" spc="-50">
                <a:latin typeface="Times New Roman"/>
                <a:cs typeface="Times New Roman"/>
              </a:rPr>
              <a:t>Σ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4095687" y="395243"/>
            <a:ext cx="95250" cy="1682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900" spc="-50">
                <a:latin typeface="Times New Roman"/>
                <a:cs typeface="Times New Roman"/>
              </a:rPr>
              <a:t>Σ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1525203" y="573657"/>
            <a:ext cx="6096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50">
                <a:latin typeface="Times New Roman"/>
                <a:cs typeface="Times New Roman"/>
              </a:rPr>
              <a:t>-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3923881" y="487754"/>
            <a:ext cx="8509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50">
                <a:latin typeface="Times New Roman"/>
                <a:cs typeface="Times New Roman"/>
              </a:rPr>
              <a:t>+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4181590" y="573657"/>
            <a:ext cx="6096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50">
                <a:latin typeface="Times New Roman"/>
                <a:cs typeface="Times New Roman"/>
              </a:rPr>
              <a:t>-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4208022" y="1075859"/>
            <a:ext cx="1079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i="1">
                <a:latin typeface="Times New Roman"/>
                <a:cs typeface="Times New Roman"/>
              </a:rPr>
              <a:t>tu</a:t>
            </a:r>
            <a:endParaRPr sz="800">
              <a:latin typeface="Times New Roman"/>
              <a:cs typeface="Times New Roman"/>
            </a:endParaRPr>
          </a:p>
        </p:txBody>
      </p:sp>
      <p:grpSp>
        <p:nvGrpSpPr>
          <p:cNvPr id="33" name="object 33" descr=""/>
          <p:cNvGrpSpPr/>
          <p:nvPr/>
        </p:nvGrpSpPr>
        <p:grpSpPr>
          <a:xfrm>
            <a:off x="368299" y="7630390"/>
            <a:ext cx="661035" cy="13335"/>
            <a:chOff x="368299" y="7630390"/>
            <a:chExt cx="661035" cy="13335"/>
          </a:xfrm>
        </p:grpSpPr>
        <p:sp>
          <p:nvSpPr>
            <p:cNvPr id="34" name="object 34" descr=""/>
            <p:cNvSpPr/>
            <p:nvPr/>
          </p:nvSpPr>
          <p:spPr>
            <a:xfrm>
              <a:off x="368299" y="7630390"/>
              <a:ext cx="661035" cy="6985"/>
            </a:xfrm>
            <a:custGeom>
              <a:avLst/>
              <a:gdLst/>
              <a:ahLst/>
              <a:cxnLst/>
              <a:rect l="l" t="t" r="r" b="b"/>
              <a:pathLst>
                <a:path w="661035" h="6984">
                  <a:moveTo>
                    <a:pt x="660792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660792" y="0"/>
                  </a:lnTo>
                  <a:lnTo>
                    <a:pt x="660792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 descr=""/>
            <p:cNvSpPr/>
            <p:nvPr/>
          </p:nvSpPr>
          <p:spPr>
            <a:xfrm>
              <a:off x="368287" y="7630388"/>
              <a:ext cx="661035" cy="13335"/>
            </a:xfrm>
            <a:custGeom>
              <a:avLst/>
              <a:gdLst/>
              <a:ahLst/>
              <a:cxnLst/>
              <a:rect l="l" t="t" r="r" b="b"/>
              <a:pathLst>
                <a:path w="661035" h="13334">
                  <a:moveTo>
                    <a:pt x="660793" y="0"/>
                  </a:moveTo>
                  <a:lnTo>
                    <a:pt x="654189" y="6616"/>
                  </a:lnTo>
                  <a:lnTo>
                    <a:pt x="0" y="6616"/>
                  </a:lnTo>
                  <a:lnTo>
                    <a:pt x="0" y="13220"/>
                  </a:lnTo>
                  <a:lnTo>
                    <a:pt x="654189" y="13220"/>
                  </a:lnTo>
                  <a:lnTo>
                    <a:pt x="660793" y="13220"/>
                  </a:lnTo>
                  <a:lnTo>
                    <a:pt x="660793" y="6616"/>
                  </a:lnTo>
                  <a:lnTo>
                    <a:pt x="660793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 descr=""/>
            <p:cNvSpPr/>
            <p:nvPr/>
          </p:nvSpPr>
          <p:spPr>
            <a:xfrm>
              <a:off x="368299" y="7630390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4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7" name="object 37" descr=""/>
          <p:cNvSpPr txBox="1"/>
          <p:nvPr/>
        </p:nvSpPr>
        <p:spPr>
          <a:xfrm>
            <a:off x="379347" y="7690397"/>
            <a:ext cx="64325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230</a:t>
            </a:r>
            <a:r>
              <a:rPr dirty="0" sz="800" spc="30" b="1">
                <a:latin typeface="Arial"/>
                <a:cs typeface="Arial"/>
              </a:rPr>
              <a:t> </a:t>
            </a:r>
            <a:r>
              <a:rPr dirty="0" sz="800" b="1">
                <a:latin typeface="Arial"/>
                <a:cs typeface="Arial"/>
              </a:rPr>
              <a:t>de</a:t>
            </a:r>
            <a:r>
              <a:rPr dirty="0" sz="800" spc="35" b="1">
                <a:latin typeface="Arial"/>
                <a:cs typeface="Arial"/>
              </a:rPr>
              <a:t> </a:t>
            </a:r>
            <a:r>
              <a:rPr dirty="0" sz="800" spc="-10" b="1">
                <a:latin typeface="Arial"/>
                <a:cs typeface="Arial"/>
              </a:rPr>
              <a:t>1189.</a:t>
            </a:r>
            <a:endParaRPr sz="800">
              <a:latin typeface="Arial"/>
              <a:cs typeface="Arial"/>
            </a:endParaRPr>
          </a:p>
        </p:txBody>
      </p:sp>
      <p:sp>
        <p:nvSpPr>
          <p:cNvPr id="42" name="object 42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43" name="object 43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167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38" name="object 38" descr=""/>
          <p:cNvSpPr txBox="1"/>
          <p:nvPr/>
        </p:nvSpPr>
        <p:spPr>
          <a:xfrm>
            <a:off x="4432692" y="7862203"/>
            <a:ext cx="995044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de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aplicación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831370" y="8273216"/>
            <a:ext cx="3762375" cy="17170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18110" marR="1541780">
              <a:lnSpc>
                <a:spcPct val="118300"/>
              </a:lnSpc>
              <a:spcBef>
                <a:spcPts val="95"/>
              </a:spcBef>
            </a:pPr>
            <a:r>
              <a:rPr dirty="0" sz="550">
                <a:latin typeface="Courier New"/>
                <a:cs typeface="Courier New"/>
              </a:rPr>
              <a:t>CELULAS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RETARDO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(ix2):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1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/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freq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/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timestep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 spc="-25">
                <a:latin typeface="Courier New"/>
                <a:cs typeface="Courier New"/>
              </a:rPr>
              <a:t>+1 </a:t>
            </a:r>
            <a:r>
              <a:rPr dirty="0" sz="550">
                <a:latin typeface="Courier New"/>
                <a:cs typeface="Courier New"/>
              </a:rPr>
              <a:t>EN</a:t>
            </a:r>
            <a:r>
              <a:rPr dirty="0" sz="550" spc="40">
                <a:latin typeface="Courier New"/>
                <a:cs typeface="Courier New"/>
              </a:rPr>
              <a:t> </a:t>
            </a:r>
            <a:r>
              <a:rPr dirty="0" sz="550" spc="-25">
                <a:latin typeface="Courier New"/>
                <a:cs typeface="Courier New"/>
              </a:rPr>
              <a:t>ESO</a:t>
            </a:r>
            <a:endParaRPr sz="550">
              <a:latin typeface="Courier New"/>
              <a:cs typeface="Courier New"/>
            </a:endParaRPr>
          </a:p>
          <a:p>
            <a:pPr marL="230504" marR="2258695">
              <a:lnSpc>
                <a:spcPct val="110400"/>
              </a:lnSpc>
            </a:pPr>
            <a:r>
              <a:rPr dirty="0" sz="550">
                <a:latin typeface="Courier New"/>
                <a:cs typeface="Courier New"/>
              </a:rPr>
              <a:t>período: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=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recip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(frecuencia) </a:t>
            </a:r>
            <a:r>
              <a:rPr dirty="0" sz="550">
                <a:latin typeface="Courier New"/>
                <a:cs typeface="Courier New"/>
              </a:rPr>
              <a:t>histdef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(ix2):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=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0</a:t>
            </a:r>
            <a:endParaRPr sz="550">
              <a:latin typeface="Courier New"/>
              <a:cs typeface="Courier New"/>
            </a:endParaRPr>
          </a:p>
          <a:p>
            <a:pPr marL="230504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integral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(x2):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=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0</a:t>
            </a:r>
            <a:endParaRPr sz="550">
              <a:latin typeface="Courier New"/>
              <a:cs typeface="Courier New"/>
            </a:endParaRPr>
          </a:p>
          <a:p>
            <a:pPr marL="118110" marR="862330" indent="111760">
              <a:lnSpc>
                <a:spcPct val="110400"/>
              </a:lnSpc>
            </a:pPr>
            <a:r>
              <a:rPr dirty="0" sz="550">
                <a:latin typeface="Courier New"/>
                <a:cs typeface="Courier New"/>
              </a:rPr>
              <a:t>SI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xrms_ini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&lt;0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ENTONCES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xrms: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=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0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ELSE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xrms: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=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xrms_ini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ENDIF ENDINIT</a:t>
            </a:r>
            <a:endParaRPr sz="550">
              <a:latin typeface="Courier New"/>
              <a:cs typeface="Courier New"/>
            </a:endParaRPr>
          </a:p>
          <a:p>
            <a:pPr marL="118110">
              <a:lnSpc>
                <a:spcPct val="100000"/>
              </a:lnSpc>
              <a:spcBef>
                <a:spcPts val="65"/>
              </a:spcBef>
            </a:pPr>
            <a:r>
              <a:rPr dirty="0" sz="550" spc="-20">
                <a:latin typeface="Courier New"/>
                <a:cs typeface="Courier New"/>
              </a:rPr>
              <a:t>EXEC</a:t>
            </a:r>
            <a:endParaRPr sz="550">
              <a:latin typeface="Courier New"/>
              <a:cs typeface="Courier New"/>
            </a:endParaRPr>
          </a:p>
          <a:p>
            <a:pPr marL="230504">
              <a:lnSpc>
                <a:spcPct val="100000"/>
              </a:lnSpc>
              <a:spcBef>
                <a:spcPts val="125"/>
              </a:spcBef>
            </a:pPr>
            <a:r>
              <a:rPr dirty="0" sz="550">
                <a:latin typeface="Courier New"/>
                <a:cs typeface="Courier New"/>
              </a:rPr>
              <a:t>x2:</a:t>
            </a:r>
            <a:r>
              <a:rPr dirty="0" sz="550" spc="3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=</a:t>
            </a:r>
            <a:r>
              <a:rPr dirty="0" sz="550" spc="3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x</a:t>
            </a:r>
            <a:r>
              <a:rPr dirty="0" sz="550" spc="3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*</a:t>
            </a:r>
            <a:r>
              <a:rPr dirty="0" sz="550" spc="35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x</a:t>
            </a:r>
            <a:endParaRPr sz="550">
              <a:latin typeface="Courier New"/>
              <a:cs typeface="Courier New"/>
            </a:endParaRPr>
          </a:p>
          <a:p>
            <a:pPr marL="230504">
              <a:lnSpc>
                <a:spcPct val="100000"/>
              </a:lnSpc>
              <a:spcBef>
                <a:spcPts val="65"/>
              </a:spcBef>
            </a:pPr>
            <a:r>
              <a:rPr dirty="0" sz="550">
                <a:latin typeface="Courier New"/>
                <a:cs typeface="Courier New"/>
              </a:rPr>
              <a:t>ix2: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=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integral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 spc="-20">
                <a:latin typeface="Courier New"/>
                <a:cs typeface="Courier New"/>
              </a:rPr>
              <a:t>(x2)</a:t>
            </a:r>
            <a:endParaRPr sz="550">
              <a:latin typeface="Courier New"/>
              <a:cs typeface="Courier New"/>
            </a:endParaRPr>
          </a:p>
          <a:p>
            <a:pPr marL="230504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SI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t&gt;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período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ENTONCES</a:t>
            </a:r>
            <a:endParaRPr sz="550">
              <a:latin typeface="Courier New"/>
              <a:cs typeface="Courier New"/>
            </a:endParaRPr>
          </a:p>
          <a:p>
            <a:pPr marL="230504" marR="1193165" indent="105410">
              <a:lnSpc>
                <a:spcPct val="110400"/>
              </a:lnSpc>
              <a:spcBef>
                <a:spcPts val="50"/>
              </a:spcBef>
            </a:pPr>
            <a:r>
              <a:rPr dirty="0" sz="550">
                <a:latin typeface="Courier New"/>
                <a:cs typeface="Courier New"/>
              </a:rPr>
              <a:t>xrms: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=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sqrt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((ix2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-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delay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(ix2,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period))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/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period) </a:t>
            </a:r>
            <a:r>
              <a:rPr dirty="0" sz="550">
                <a:latin typeface="Courier New"/>
                <a:cs typeface="Courier New"/>
              </a:rPr>
              <a:t>TERMINARA</a:t>
            </a:r>
            <a:r>
              <a:rPr dirty="0" sz="550" spc="155">
                <a:latin typeface="Courier New"/>
                <a:cs typeface="Courier New"/>
              </a:rPr>
              <a:t> </a:t>
            </a:r>
            <a:r>
              <a:rPr dirty="0" sz="550" spc="-25">
                <a:latin typeface="Courier New"/>
                <a:cs typeface="Courier New"/>
              </a:rPr>
              <a:t>SI</a:t>
            </a:r>
            <a:endParaRPr sz="550">
              <a:latin typeface="Courier New"/>
              <a:cs typeface="Courier New"/>
            </a:endParaRPr>
          </a:p>
          <a:p>
            <a:pPr algn="r" marR="3330575">
              <a:lnSpc>
                <a:spcPct val="100000"/>
              </a:lnSpc>
              <a:spcBef>
                <a:spcPts val="70"/>
              </a:spcBef>
            </a:pPr>
            <a:r>
              <a:rPr dirty="0" sz="550" spc="-10">
                <a:latin typeface="Courier New"/>
                <a:cs typeface="Courier New"/>
              </a:rPr>
              <a:t>ENDEXEC</a:t>
            </a:r>
            <a:endParaRPr sz="550">
              <a:latin typeface="Courier New"/>
              <a:cs typeface="Courier New"/>
            </a:endParaRPr>
          </a:p>
          <a:p>
            <a:pPr algn="r" marR="3392804">
              <a:lnSpc>
                <a:spcPct val="100000"/>
              </a:lnSpc>
              <a:spcBef>
                <a:spcPts val="120"/>
              </a:spcBef>
            </a:pPr>
            <a:r>
              <a:rPr dirty="0" sz="550" spc="-10">
                <a:latin typeface="Courier New"/>
                <a:cs typeface="Courier New"/>
              </a:rPr>
              <a:t>ENDMODEL</a:t>
            </a:r>
            <a:endParaRPr sz="55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495"/>
              </a:spcBef>
            </a:pP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frecuencia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calcula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mediante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otro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basado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detección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cruce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cero.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1538419" y="10168370"/>
            <a:ext cx="144780" cy="9715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50" spc="-20">
                <a:latin typeface="Times New Roman"/>
                <a:cs typeface="Times New Roman"/>
              </a:rPr>
              <a:t>6000</a:t>
            </a:r>
            <a:endParaRPr sz="450">
              <a:latin typeface="Times New Roman"/>
              <a:cs typeface="Times New Roman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4657361" y="10168370"/>
            <a:ext cx="144780" cy="9715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50" spc="-20">
                <a:latin typeface="Times New Roman"/>
                <a:cs typeface="Times New Roman"/>
              </a:rPr>
              <a:t>1500</a:t>
            </a:r>
            <a:endParaRPr sz="45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8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935015" y="165100"/>
            <a:ext cx="5226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5" name="object 5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488"/>
                  </a:lnTo>
                  <a:lnTo>
                    <a:pt x="142755" y="98488"/>
                  </a:lnTo>
                  <a:lnTo>
                    <a:pt x="136180" y="99796"/>
                  </a:lnTo>
                  <a:lnTo>
                    <a:pt x="104587" y="123991"/>
                  </a:lnTo>
                  <a:lnTo>
                    <a:pt x="98048" y="143195"/>
                  </a:lnTo>
                  <a:lnTo>
                    <a:pt x="98048" y="569274"/>
                  </a:lnTo>
                  <a:lnTo>
                    <a:pt x="117977" y="603718"/>
                  </a:lnTo>
                  <a:lnTo>
                    <a:pt x="142755" y="613981"/>
                  </a:lnTo>
                  <a:lnTo>
                    <a:pt x="1886711" y="613981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3981"/>
                  </a:moveTo>
                  <a:lnTo>
                    <a:pt x="1744971" y="613981"/>
                  </a:lnTo>
                  <a:lnTo>
                    <a:pt x="1751545" y="612673"/>
                  </a:lnTo>
                  <a:lnTo>
                    <a:pt x="1764174" y="607442"/>
                  </a:lnTo>
                  <a:lnTo>
                    <a:pt x="1788370" y="575849"/>
                  </a:lnTo>
                  <a:lnTo>
                    <a:pt x="1789678" y="569274"/>
                  </a:lnTo>
                  <a:lnTo>
                    <a:pt x="1789678" y="143195"/>
                  </a:lnTo>
                  <a:lnTo>
                    <a:pt x="1769748" y="108751"/>
                  </a:lnTo>
                  <a:lnTo>
                    <a:pt x="1744971" y="98488"/>
                  </a:lnTo>
                  <a:lnTo>
                    <a:pt x="1886711" y="98488"/>
                  </a:lnTo>
                  <a:lnTo>
                    <a:pt x="1886711" y="613981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932176" y="500304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1982" y="528634"/>
                  </a:moveTo>
                  <a:lnTo>
                    <a:pt x="52863" y="528634"/>
                  </a:lnTo>
                  <a:lnTo>
                    <a:pt x="49392" y="528436"/>
                  </a:lnTo>
                  <a:lnTo>
                    <a:pt x="13028" y="510660"/>
                  </a:lnTo>
                  <a:lnTo>
                    <a:pt x="0" y="479273"/>
                  </a:lnTo>
                  <a:lnTo>
                    <a:pt x="0" y="475770"/>
                  </a:lnTo>
                  <a:lnTo>
                    <a:pt x="0" y="49361"/>
                  </a:lnTo>
                  <a:lnTo>
                    <a:pt x="17937" y="13017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775"/>
                  </a:lnTo>
                  <a:lnTo>
                    <a:pt x="1704845" y="49361"/>
                  </a:lnTo>
                  <a:lnTo>
                    <a:pt x="1704845" y="479273"/>
                  </a:lnTo>
                  <a:lnTo>
                    <a:pt x="1686907" y="515220"/>
                  </a:lnTo>
                  <a:lnTo>
                    <a:pt x="1655453" y="528436"/>
                  </a:lnTo>
                  <a:lnTo>
                    <a:pt x="1651982" y="52863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5980"/>
              <a:ext cx="145374" cy="145374"/>
            </a:xfrm>
            <a:prstGeom prst="rect">
              <a:avLst/>
            </a:prstGeom>
          </p:spPr>
        </p:pic>
      </p:grpSp>
      <p:sp>
        <p:nvSpPr>
          <p:cNvPr id="8" name="object 8" descr=""/>
          <p:cNvSpPr txBox="1"/>
          <p:nvPr/>
        </p:nvSpPr>
        <p:spPr>
          <a:xfrm>
            <a:off x="3519868" y="811413"/>
            <a:ext cx="52959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10">
                <a:latin typeface="Arial MT"/>
                <a:cs typeface="Arial MT"/>
              </a:rPr>
              <a:t>Traduciendo...</a:t>
            </a:r>
            <a:endParaRPr sz="600">
              <a:latin typeface="Arial MT"/>
              <a:cs typeface="Arial MT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831370" y="5403924"/>
            <a:ext cx="1841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230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4697009" y="5430356"/>
            <a:ext cx="65786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Times New Roman"/>
                <a:cs typeface="Times New Roman"/>
              </a:rPr>
              <a:t>ATPDraw</a:t>
            </a:r>
            <a:r>
              <a:rPr dirty="0" sz="550" spc="30">
                <a:latin typeface="Times New Roman"/>
                <a:cs typeface="Times New Roman"/>
              </a:rPr>
              <a:t> </a:t>
            </a:r>
            <a:r>
              <a:rPr dirty="0" sz="550">
                <a:latin typeface="Times New Roman"/>
                <a:cs typeface="Times New Roman"/>
              </a:rPr>
              <a:t>versión</a:t>
            </a:r>
            <a:r>
              <a:rPr dirty="0" sz="550" spc="30">
                <a:latin typeface="Times New Roman"/>
                <a:cs typeface="Times New Roman"/>
              </a:rPr>
              <a:t> </a:t>
            </a:r>
            <a:r>
              <a:rPr dirty="0" sz="550" spc="-25">
                <a:latin typeface="Times New Roman"/>
                <a:cs typeface="Times New Roman"/>
              </a:rPr>
              <a:t>5.6</a:t>
            </a:r>
            <a:endParaRPr sz="55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4346789" y="2132999"/>
            <a:ext cx="309880" cy="9715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50">
                <a:latin typeface="Times New Roman"/>
                <a:cs typeface="Times New Roman"/>
              </a:rPr>
              <a:t>segundo</a:t>
            </a:r>
            <a:r>
              <a:rPr dirty="0" sz="450" spc="150">
                <a:latin typeface="Times New Roman"/>
                <a:cs typeface="Times New Roman"/>
              </a:rPr>
              <a:t> </a:t>
            </a:r>
            <a:r>
              <a:rPr dirty="0" sz="450" spc="-25">
                <a:latin typeface="Times New Roman"/>
                <a:cs typeface="Times New Roman"/>
              </a:rPr>
              <a:t>20</a:t>
            </a:r>
            <a:endParaRPr sz="450">
              <a:latin typeface="Times New Roman"/>
              <a:cs typeface="Times New Roman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1538419" y="2053704"/>
            <a:ext cx="144780" cy="9715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50" spc="-20">
                <a:latin typeface="Times New Roman"/>
                <a:cs typeface="Times New Roman"/>
              </a:rPr>
              <a:t>4000</a:t>
            </a:r>
            <a:endParaRPr sz="450">
              <a:latin typeface="Times New Roman"/>
              <a:cs typeface="Times New Roman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1538419" y="2105812"/>
            <a:ext cx="2688590" cy="358140"/>
          </a:xfrm>
          <a:prstGeom prst="rect">
            <a:avLst/>
          </a:prstGeom>
        </p:spPr>
        <p:txBody>
          <a:bodyPr wrap="square" lIns="0" tIns="41910" rIns="0" bIns="0" rtlCol="0" vert="horz">
            <a:spAutoFit/>
          </a:bodyPr>
          <a:lstStyle/>
          <a:p>
            <a:pPr marL="203835">
              <a:lnSpc>
                <a:spcPct val="100000"/>
              </a:lnSpc>
              <a:spcBef>
                <a:spcPts val="330"/>
              </a:spcBef>
              <a:tabLst>
                <a:tab pos="779145" algn="l"/>
                <a:tab pos="1346835" algn="l"/>
                <a:tab pos="1902460" algn="l"/>
                <a:tab pos="2470785" algn="l"/>
              </a:tabLst>
            </a:pPr>
            <a:r>
              <a:rPr dirty="0" sz="450">
                <a:latin typeface="Times New Roman"/>
                <a:cs typeface="Times New Roman"/>
              </a:rPr>
              <a:t>0</a:t>
            </a:r>
            <a:r>
              <a:rPr dirty="0" sz="450" spc="5">
                <a:latin typeface="Times New Roman"/>
                <a:cs typeface="Times New Roman"/>
              </a:rPr>
              <a:t> </a:t>
            </a:r>
            <a:r>
              <a:rPr dirty="0" sz="450" spc="-50">
                <a:latin typeface="Times New Roman"/>
                <a:cs typeface="Times New Roman"/>
              </a:rPr>
              <a:t>0</a:t>
            </a:r>
            <a:r>
              <a:rPr dirty="0" sz="450">
                <a:latin typeface="Times New Roman"/>
                <a:cs typeface="Times New Roman"/>
              </a:rPr>
              <a:t>	4</a:t>
            </a:r>
            <a:r>
              <a:rPr dirty="0" sz="450" spc="5">
                <a:latin typeface="Times New Roman"/>
                <a:cs typeface="Times New Roman"/>
              </a:rPr>
              <a:t> </a:t>
            </a:r>
            <a:r>
              <a:rPr dirty="0" sz="450" spc="-50">
                <a:latin typeface="Times New Roman"/>
                <a:cs typeface="Times New Roman"/>
              </a:rPr>
              <a:t>4</a:t>
            </a:r>
            <a:r>
              <a:rPr dirty="0" sz="450">
                <a:latin typeface="Times New Roman"/>
                <a:cs typeface="Times New Roman"/>
              </a:rPr>
              <a:t>	</a:t>
            </a:r>
            <a:r>
              <a:rPr dirty="0" sz="450" spc="-50">
                <a:latin typeface="Times New Roman"/>
                <a:cs typeface="Times New Roman"/>
              </a:rPr>
              <a:t>8</a:t>
            </a:r>
            <a:r>
              <a:rPr dirty="0" sz="450">
                <a:latin typeface="Times New Roman"/>
                <a:cs typeface="Times New Roman"/>
              </a:rPr>
              <a:t>	</a:t>
            </a:r>
            <a:r>
              <a:rPr dirty="0" sz="450" spc="-25">
                <a:latin typeface="Times New Roman"/>
                <a:cs typeface="Times New Roman"/>
              </a:rPr>
              <a:t>12</a:t>
            </a:r>
            <a:r>
              <a:rPr dirty="0" sz="450">
                <a:latin typeface="Times New Roman"/>
                <a:cs typeface="Times New Roman"/>
              </a:rPr>
              <a:t>	</a:t>
            </a:r>
            <a:r>
              <a:rPr dirty="0" sz="450" spc="-10">
                <a:latin typeface="Times New Roman"/>
                <a:cs typeface="Times New Roman"/>
              </a:rPr>
              <a:t>dieciséis</a:t>
            </a:r>
            <a:endParaRPr sz="4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85"/>
              </a:spcBef>
            </a:pPr>
            <a:r>
              <a:rPr dirty="0" sz="350">
                <a:latin typeface="Times New Roman"/>
                <a:cs typeface="Times New Roman"/>
              </a:rPr>
              <a:t>(archivo</a:t>
            </a:r>
            <a:r>
              <a:rPr dirty="0" sz="350" spc="25">
                <a:latin typeface="Times New Roman"/>
                <a:cs typeface="Times New Roman"/>
              </a:rPr>
              <a:t> </a:t>
            </a:r>
            <a:r>
              <a:rPr dirty="0" sz="350">
                <a:latin typeface="Times New Roman"/>
                <a:cs typeface="Times New Roman"/>
              </a:rPr>
              <a:t>exa_17.pl4;</a:t>
            </a:r>
            <a:r>
              <a:rPr dirty="0" sz="350" spc="25">
                <a:latin typeface="Times New Roman"/>
                <a:cs typeface="Times New Roman"/>
              </a:rPr>
              <a:t> </a:t>
            </a:r>
            <a:r>
              <a:rPr dirty="0" sz="350">
                <a:latin typeface="Times New Roman"/>
                <a:cs typeface="Times New Roman"/>
              </a:rPr>
              <a:t>x-var</a:t>
            </a:r>
            <a:r>
              <a:rPr dirty="0" sz="350" spc="30">
                <a:latin typeface="Times New Roman"/>
                <a:cs typeface="Times New Roman"/>
              </a:rPr>
              <a:t> </a:t>
            </a:r>
            <a:r>
              <a:rPr dirty="0" sz="350">
                <a:latin typeface="Times New Roman"/>
                <a:cs typeface="Times New Roman"/>
              </a:rPr>
              <a:t>t)</a:t>
            </a:r>
            <a:r>
              <a:rPr dirty="0" sz="350" spc="25">
                <a:latin typeface="Times New Roman"/>
                <a:cs typeface="Times New Roman"/>
              </a:rPr>
              <a:t> </a:t>
            </a:r>
            <a:r>
              <a:rPr dirty="0" sz="350">
                <a:solidFill>
                  <a:srgbClr val="FF0000"/>
                </a:solidFill>
                <a:latin typeface="Times New Roman"/>
                <a:cs typeface="Times New Roman"/>
              </a:rPr>
              <a:t>m:</a:t>
            </a:r>
            <a:r>
              <a:rPr dirty="0" sz="350" spc="30">
                <a:solidFill>
                  <a:srgbClr val="FF0000"/>
                </a:solidFill>
                <a:latin typeface="Times New Roman"/>
                <a:cs typeface="Times New Roman"/>
              </a:rPr>
              <a:t> </a:t>
            </a:r>
            <a:r>
              <a:rPr dirty="0" sz="350">
                <a:solidFill>
                  <a:srgbClr val="FF0000"/>
                </a:solidFill>
                <a:latin typeface="Times New Roman"/>
                <a:cs typeface="Times New Roman"/>
              </a:rPr>
              <a:t>UC</a:t>
            </a:r>
            <a:r>
              <a:rPr dirty="0" sz="350" spc="25">
                <a:solidFill>
                  <a:srgbClr val="FF0000"/>
                </a:solidFill>
                <a:latin typeface="Times New Roman"/>
                <a:cs typeface="Times New Roman"/>
              </a:rPr>
              <a:t> </a:t>
            </a:r>
            <a:r>
              <a:rPr dirty="0" sz="350">
                <a:solidFill>
                  <a:srgbClr val="008000"/>
                </a:solidFill>
                <a:latin typeface="Times New Roman"/>
                <a:cs typeface="Times New Roman"/>
              </a:rPr>
              <a:t>t:</a:t>
            </a:r>
            <a:r>
              <a:rPr dirty="0" sz="350" spc="30">
                <a:solidFill>
                  <a:srgbClr val="008000"/>
                </a:solidFill>
                <a:latin typeface="Times New Roman"/>
                <a:cs typeface="Times New Roman"/>
              </a:rPr>
              <a:t> </a:t>
            </a:r>
            <a:r>
              <a:rPr dirty="0" sz="350" spc="-10">
                <a:solidFill>
                  <a:srgbClr val="008000"/>
                </a:solidFill>
                <a:latin typeface="Times New Roman"/>
                <a:cs typeface="Times New Roman"/>
              </a:rPr>
              <a:t>SPED1</a:t>
            </a:r>
            <a:endParaRPr sz="350">
              <a:latin typeface="Times New Roman"/>
              <a:cs typeface="Times New Roman"/>
            </a:endParaRPr>
          </a:p>
          <a:p>
            <a:pPr marL="494665">
              <a:lnSpc>
                <a:spcPct val="100000"/>
              </a:lnSpc>
              <a:spcBef>
                <a:spcPts val="275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6.32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Respuesta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máquina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regulación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1538419" y="1690268"/>
            <a:ext cx="144780" cy="9715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50" spc="-20">
                <a:latin typeface="Times New Roman"/>
                <a:cs typeface="Times New Roman"/>
              </a:rPr>
              <a:t>4400</a:t>
            </a:r>
            <a:endParaRPr sz="450">
              <a:latin typeface="Times New Roman"/>
              <a:cs typeface="Times New Roman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1538419" y="1313616"/>
            <a:ext cx="144780" cy="9715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50" spc="-20">
                <a:latin typeface="Times New Roman"/>
                <a:cs typeface="Times New Roman"/>
              </a:rPr>
              <a:t>4800</a:t>
            </a:r>
            <a:endParaRPr sz="450">
              <a:latin typeface="Times New Roman"/>
              <a:cs typeface="Times New Roman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1538419" y="943572"/>
            <a:ext cx="144780" cy="9715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50" spc="-20">
                <a:latin typeface="Times New Roman"/>
                <a:cs typeface="Times New Roman"/>
              </a:rPr>
              <a:t>5200</a:t>
            </a:r>
            <a:endParaRPr sz="450">
              <a:latin typeface="Times New Roman"/>
              <a:cs typeface="Times New Roman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1538419" y="566919"/>
            <a:ext cx="144780" cy="9715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50" spc="-20">
                <a:latin typeface="Times New Roman"/>
                <a:cs typeface="Times New Roman"/>
              </a:rPr>
              <a:t>5600</a:t>
            </a:r>
            <a:endParaRPr sz="450">
              <a:latin typeface="Times New Roman"/>
              <a:cs typeface="Times New Roman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1657362" y="362074"/>
            <a:ext cx="68580" cy="9715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50" spc="-50">
                <a:latin typeface="Times New Roman"/>
                <a:cs typeface="Times New Roman"/>
              </a:rPr>
              <a:t>V</a:t>
            </a:r>
            <a:endParaRPr sz="450">
              <a:latin typeface="Times New Roman"/>
              <a:cs typeface="Times New Roman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4657361" y="2053704"/>
            <a:ext cx="144780" cy="9715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50" spc="-20">
                <a:latin typeface="Times New Roman"/>
                <a:cs typeface="Times New Roman"/>
              </a:rPr>
              <a:t>1000</a:t>
            </a:r>
            <a:endParaRPr sz="450">
              <a:latin typeface="Times New Roman"/>
              <a:cs typeface="Times New Roman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4657361" y="1690268"/>
            <a:ext cx="142240" cy="9715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50" spc="-20">
                <a:latin typeface="Times New Roman"/>
                <a:cs typeface="Times New Roman"/>
              </a:rPr>
              <a:t>1100</a:t>
            </a:r>
            <a:endParaRPr sz="450">
              <a:latin typeface="Times New Roman"/>
              <a:cs typeface="Times New Roman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4657361" y="1313616"/>
            <a:ext cx="144780" cy="9715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50" spc="-20">
                <a:latin typeface="Times New Roman"/>
                <a:cs typeface="Times New Roman"/>
              </a:rPr>
              <a:t>1200</a:t>
            </a:r>
            <a:endParaRPr sz="450">
              <a:latin typeface="Times New Roman"/>
              <a:cs typeface="Times New Roman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4657361" y="943572"/>
            <a:ext cx="144780" cy="9715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50" spc="-20">
                <a:latin typeface="Times New Roman"/>
                <a:cs typeface="Times New Roman"/>
              </a:rPr>
              <a:t>1300</a:t>
            </a:r>
            <a:endParaRPr sz="450">
              <a:latin typeface="Times New Roman"/>
              <a:cs typeface="Times New Roman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4657361" y="566919"/>
            <a:ext cx="144780" cy="9715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50" spc="-20">
                <a:latin typeface="Times New Roman"/>
                <a:cs typeface="Times New Roman"/>
              </a:rPr>
              <a:t>1400</a:t>
            </a:r>
            <a:endParaRPr sz="450">
              <a:latin typeface="Times New Roman"/>
              <a:cs typeface="Times New Roman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4630930" y="362074"/>
            <a:ext cx="121285" cy="9715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50" spc="-25">
                <a:latin typeface="Times New Roman"/>
                <a:cs typeface="Times New Roman"/>
              </a:rPr>
              <a:t>rpm</a:t>
            </a:r>
            <a:endParaRPr sz="450">
              <a:latin typeface="Times New Roman"/>
              <a:cs typeface="Times New Roman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1168375" y="4484101"/>
            <a:ext cx="4044950" cy="418465"/>
          </a:xfrm>
          <a:prstGeom prst="rect">
            <a:avLst/>
          </a:prstGeom>
        </p:spPr>
        <p:txBody>
          <a:bodyPr wrap="square" lIns="0" tIns="22860" rIns="0" bIns="0" rtlCol="0" vert="horz">
            <a:spAutoFit/>
          </a:bodyPr>
          <a:lstStyle/>
          <a:p>
            <a:pPr algn="ctr" marR="33655">
              <a:lnSpc>
                <a:spcPct val="100000"/>
              </a:lnSpc>
              <a:spcBef>
                <a:spcPts val="180"/>
              </a:spcBef>
              <a:tabLst>
                <a:tab pos="3118485" algn="l"/>
              </a:tabLst>
            </a:pPr>
            <a:r>
              <a:rPr dirty="0" sz="450" spc="-20">
                <a:latin typeface="Times New Roman"/>
                <a:cs typeface="Times New Roman"/>
              </a:rPr>
              <a:t>5000</a:t>
            </a:r>
            <a:r>
              <a:rPr dirty="0" sz="450">
                <a:latin typeface="Times New Roman"/>
                <a:cs typeface="Times New Roman"/>
              </a:rPr>
              <a:t>	</a:t>
            </a:r>
            <a:r>
              <a:rPr dirty="0" sz="450" spc="-20">
                <a:latin typeface="Times New Roman"/>
                <a:cs typeface="Times New Roman"/>
              </a:rPr>
              <a:t>1300</a:t>
            </a:r>
            <a:endParaRPr sz="450">
              <a:latin typeface="Times New Roman"/>
              <a:cs typeface="Times New Roman"/>
            </a:endParaRPr>
          </a:p>
          <a:p>
            <a:pPr algn="ctr" marL="4445">
              <a:lnSpc>
                <a:spcPct val="100000"/>
              </a:lnSpc>
              <a:spcBef>
                <a:spcPts val="85"/>
              </a:spcBef>
              <a:tabLst>
                <a:tab pos="579120" algn="l"/>
                <a:tab pos="1147445" algn="l"/>
                <a:tab pos="1702435" algn="l"/>
                <a:tab pos="2270760" algn="l"/>
                <a:tab pos="2846070" algn="l"/>
              </a:tabLst>
            </a:pPr>
            <a:r>
              <a:rPr dirty="0" sz="450">
                <a:latin typeface="Times New Roman"/>
                <a:cs typeface="Times New Roman"/>
              </a:rPr>
              <a:t>0</a:t>
            </a:r>
            <a:r>
              <a:rPr dirty="0" sz="450" spc="5">
                <a:latin typeface="Times New Roman"/>
                <a:cs typeface="Times New Roman"/>
              </a:rPr>
              <a:t> </a:t>
            </a:r>
            <a:r>
              <a:rPr dirty="0" sz="450" spc="-50">
                <a:latin typeface="Times New Roman"/>
                <a:cs typeface="Times New Roman"/>
              </a:rPr>
              <a:t>0</a:t>
            </a:r>
            <a:r>
              <a:rPr dirty="0" sz="450">
                <a:latin typeface="Times New Roman"/>
                <a:cs typeface="Times New Roman"/>
              </a:rPr>
              <a:t>	4</a:t>
            </a:r>
            <a:r>
              <a:rPr dirty="0" sz="450" spc="5">
                <a:latin typeface="Times New Roman"/>
                <a:cs typeface="Times New Roman"/>
              </a:rPr>
              <a:t> </a:t>
            </a:r>
            <a:r>
              <a:rPr dirty="0" sz="450" spc="-50">
                <a:latin typeface="Times New Roman"/>
                <a:cs typeface="Times New Roman"/>
              </a:rPr>
              <a:t>4</a:t>
            </a:r>
            <a:r>
              <a:rPr dirty="0" sz="450">
                <a:latin typeface="Times New Roman"/>
                <a:cs typeface="Times New Roman"/>
              </a:rPr>
              <a:t>	</a:t>
            </a:r>
            <a:r>
              <a:rPr dirty="0" sz="450" spc="-50">
                <a:latin typeface="Times New Roman"/>
                <a:cs typeface="Times New Roman"/>
              </a:rPr>
              <a:t>8</a:t>
            </a:r>
            <a:r>
              <a:rPr dirty="0" sz="450">
                <a:latin typeface="Times New Roman"/>
                <a:cs typeface="Times New Roman"/>
              </a:rPr>
              <a:t>	</a:t>
            </a:r>
            <a:r>
              <a:rPr dirty="0" sz="450" spc="-25">
                <a:latin typeface="Times New Roman"/>
                <a:cs typeface="Times New Roman"/>
              </a:rPr>
              <a:t>12</a:t>
            </a:r>
            <a:r>
              <a:rPr dirty="0" sz="450">
                <a:latin typeface="Times New Roman"/>
                <a:cs typeface="Times New Roman"/>
              </a:rPr>
              <a:t>	</a:t>
            </a:r>
            <a:r>
              <a:rPr dirty="0" sz="450" spc="-10">
                <a:latin typeface="Times New Roman"/>
                <a:cs typeface="Times New Roman"/>
              </a:rPr>
              <a:t>dieciséis</a:t>
            </a:r>
            <a:r>
              <a:rPr dirty="0" sz="450">
                <a:latin typeface="Times New Roman"/>
                <a:cs typeface="Times New Roman"/>
              </a:rPr>
              <a:t>	</a:t>
            </a:r>
            <a:r>
              <a:rPr dirty="0" sz="450" spc="-25">
                <a:latin typeface="Times New Roman"/>
                <a:cs typeface="Times New Roman"/>
              </a:rPr>
              <a:t>20</a:t>
            </a:r>
            <a:endParaRPr sz="450">
              <a:latin typeface="Times New Roman"/>
              <a:cs typeface="Times New Roman"/>
            </a:endParaRPr>
          </a:p>
          <a:p>
            <a:pPr marL="382270">
              <a:lnSpc>
                <a:spcPct val="100000"/>
              </a:lnSpc>
              <a:spcBef>
                <a:spcPts val="185"/>
              </a:spcBef>
            </a:pPr>
            <a:r>
              <a:rPr dirty="0" sz="350">
                <a:latin typeface="Times New Roman"/>
                <a:cs typeface="Times New Roman"/>
              </a:rPr>
              <a:t>(archivo</a:t>
            </a:r>
            <a:r>
              <a:rPr dirty="0" sz="350" spc="25">
                <a:latin typeface="Times New Roman"/>
                <a:cs typeface="Times New Roman"/>
              </a:rPr>
              <a:t> </a:t>
            </a:r>
            <a:r>
              <a:rPr dirty="0" sz="350">
                <a:latin typeface="Times New Roman"/>
                <a:cs typeface="Times New Roman"/>
              </a:rPr>
              <a:t>exa_17.pl4;</a:t>
            </a:r>
            <a:r>
              <a:rPr dirty="0" sz="350" spc="25">
                <a:latin typeface="Times New Roman"/>
                <a:cs typeface="Times New Roman"/>
              </a:rPr>
              <a:t> </a:t>
            </a:r>
            <a:r>
              <a:rPr dirty="0" sz="350">
                <a:latin typeface="Times New Roman"/>
                <a:cs typeface="Times New Roman"/>
              </a:rPr>
              <a:t>x-var</a:t>
            </a:r>
            <a:r>
              <a:rPr dirty="0" sz="350" spc="30">
                <a:latin typeface="Times New Roman"/>
                <a:cs typeface="Times New Roman"/>
              </a:rPr>
              <a:t> </a:t>
            </a:r>
            <a:r>
              <a:rPr dirty="0" sz="350">
                <a:latin typeface="Times New Roman"/>
                <a:cs typeface="Times New Roman"/>
              </a:rPr>
              <a:t>t)</a:t>
            </a:r>
            <a:r>
              <a:rPr dirty="0" sz="350" spc="25">
                <a:latin typeface="Times New Roman"/>
                <a:cs typeface="Times New Roman"/>
              </a:rPr>
              <a:t> </a:t>
            </a:r>
            <a:r>
              <a:rPr dirty="0" sz="350">
                <a:solidFill>
                  <a:srgbClr val="FF0000"/>
                </a:solidFill>
                <a:latin typeface="Times New Roman"/>
                <a:cs typeface="Times New Roman"/>
              </a:rPr>
              <a:t>m:</a:t>
            </a:r>
            <a:r>
              <a:rPr dirty="0" sz="350" spc="30">
                <a:solidFill>
                  <a:srgbClr val="FF0000"/>
                </a:solidFill>
                <a:latin typeface="Times New Roman"/>
                <a:cs typeface="Times New Roman"/>
              </a:rPr>
              <a:t> </a:t>
            </a:r>
            <a:r>
              <a:rPr dirty="0" sz="350">
                <a:solidFill>
                  <a:srgbClr val="FF0000"/>
                </a:solidFill>
                <a:latin typeface="Times New Roman"/>
                <a:cs typeface="Times New Roman"/>
              </a:rPr>
              <a:t>UC</a:t>
            </a:r>
            <a:r>
              <a:rPr dirty="0" sz="350" spc="25">
                <a:solidFill>
                  <a:srgbClr val="FF0000"/>
                </a:solidFill>
                <a:latin typeface="Times New Roman"/>
                <a:cs typeface="Times New Roman"/>
              </a:rPr>
              <a:t> </a:t>
            </a:r>
            <a:r>
              <a:rPr dirty="0" sz="350">
                <a:solidFill>
                  <a:srgbClr val="008000"/>
                </a:solidFill>
                <a:latin typeface="Times New Roman"/>
                <a:cs typeface="Times New Roman"/>
              </a:rPr>
              <a:t>t:</a:t>
            </a:r>
            <a:r>
              <a:rPr dirty="0" sz="350" spc="30">
                <a:solidFill>
                  <a:srgbClr val="008000"/>
                </a:solidFill>
                <a:latin typeface="Times New Roman"/>
                <a:cs typeface="Times New Roman"/>
              </a:rPr>
              <a:t> </a:t>
            </a:r>
            <a:r>
              <a:rPr dirty="0" sz="350" spc="-10">
                <a:solidFill>
                  <a:srgbClr val="008000"/>
                </a:solidFill>
                <a:latin typeface="Times New Roman"/>
                <a:cs typeface="Times New Roman"/>
              </a:rPr>
              <a:t>SPED1</a:t>
            </a:r>
            <a:endParaRPr sz="35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  <a:spcBef>
                <a:spcPts val="275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6.33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Respuesta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máquina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excitador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(DC1A)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regulador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(sin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turbina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hidráulica).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1538419" y="4128594"/>
            <a:ext cx="144780" cy="9715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50" spc="-20">
                <a:latin typeface="Times New Roman"/>
                <a:cs typeface="Times New Roman"/>
              </a:rPr>
              <a:t>5200</a:t>
            </a:r>
            <a:endParaRPr sz="450">
              <a:latin typeface="Times New Roman"/>
              <a:cs typeface="Times New Roman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1538419" y="3751941"/>
            <a:ext cx="144780" cy="9715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50" spc="-20">
                <a:latin typeface="Times New Roman"/>
                <a:cs typeface="Times New Roman"/>
              </a:rPr>
              <a:t>5400</a:t>
            </a:r>
            <a:endParaRPr sz="450">
              <a:latin typeface="Times New Roman"/>
              <a:cs typeface="Times New Roman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1538419" y="3381897"/>
            <a:ext cx="144780" cy="9715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50" spc="-20">
                <a:latin typeface="Times New Roman"/>
                <a:cs typeface="Times New Roman"/>
              </a:rPr>
              <a:t>5600</a:t>
            </a:r>
            <a:endParaRPr sz="450">
              <a:latin typeface="Times New Roman"/>
              <a:cs typeface="Times New Roman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1538419" y="3005246"/>
            <a:ext cx="144780" cy="9715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50" spc="-20">
                <a:latin typeface="Times New Roman"/>
                <a:cs typeface="Times New Roman"/>
              </a:rPr>
              <a:t>5800</a:t>
            </a:r>
            <a:endParaRPr sz="450">
              <a:latin typeface="Times New Roman"/>
              <a:cs typeface="Times New Roman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1538419" y="2641810"/>
            <a:ext cx="144780" cy="9715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50" spc="-20">
                <a:latin typeface="Times New Roman"/>
                <a:cs typeface="Times New Roman"/>
              </a:rPr>
              <a:t>6000</a:t>
            </a:r>
            <a:endParaRPr sz="450">
              <a:latin typeface="Times New Roman"/>
              <a:cs typeface="Times New Roman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4657361" y="4128594"/>
            <a:ext cx="144780" cy="9715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50" spc="-20">
                <a:latin typeface="Times New Roman"/>
                <a:cs typeface="Times New Roman"/>
              </a:rPr>
              <a:t>1400</a:t>
            </a:r>
            <a:endParaRPr sz="450">
              <a:latin typeface="Times New Roman"/>
              <a:cs typeface="Times New Roman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4657361" y="3751941"/>
            <a:ext cx="144780" cy="9715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50" spc="-20">
                <a:latin typeface="Times New Roman"/>
                <a:cs typeface="Times New Roman"/>
              </a:rPr>
              <a:t>1500</a:t>
            </a:r>
            <a:endParaRPr sz="450">
              <a:latin typeface="Times New Roman"/>
              <a:cs typeface="Times New Roman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4657361" y="3381897"/>
            <a:ext cx="144780" cy="9715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50" spc="-20">
                <a:latin typeface="Times New Roman"/>
                <a:cs typeface="Times New Roman"/>
              </a:rPr>
              <a:t>1600</a:t>
            </a:r>
            <a:endParaRPr sz="450">
              <a:latin typeface="Times New Roman"/>
              <a:cs typeface="Times New Roman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4657361" y="3005246"/>
            <a:ext cx="144780" cy="9715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50" spc="-20">
                <a:latin typeface="Times New Roman"/>
                <a:cs typeface="Times New Roman"/>
              </a:rPr>
              <a:t>1700</a:t>
            </a:r>
            <a:endParaRPr sz="450">
              <a:latin typeface="Times New Roman"/>
              <a:cs typeface="Times New Roman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4657361" y="2641810"/>
            <a:ext cx="144780" cy="9715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50" spc="-20">
                <a:latin typeface="Times New Roman"/>
                <a:cs typeface="Times New Roman"/>
              </a:rPr>
              <a:t>1800</a:t>
            </a:r>
            <a:endParaRPr sz="450">
              <a:latin typeface="Times New Roman"/>
              <a:cs typeface="Times New Roman"/>
            </a:endParaRPr>
          </a:p>
        </p:txBody>
      </p:sp>
      <p:grpSp>
        <p:nvGrpSpPr>
          <p:cNvPr id="36" name="object 36" descr=""/>
          <p:cNvGrpSpPr/>
          <p:nvPr/>
        </p:nvGrpSpPr>
        <p:grpSpPr>
          <a:xfrm>
            <a:off x="368299" y="6011317"/>
            <a:ext cx="594995" cy="13335"/>
            <a:chOff x="368299" y="6011317"/>
            <a:chExt cx="594995" cy="13335"/>
          </a:xfrm>
        </p:grpSpPr>
        <p:sp>
          <p:nvSpPr>
            <p:cNvPr id="37" name="object 37" descr=""/>
            <p:cNvSpPr/>
            <p:nvPr/>
          </p:nvSpPr>
          <p:spPr>
            <a:xfrm>
              <a:off x="368299" y="6011317"/>
              <a:ext cx="594995" cy="6985"/>
            </a:xfrm>
            <a:custGeom>
              <a:avLst/>
              <a:gdLst/>
              <a:ahLst/>
              <a:cxnLst/>
              <a:rect l="l" t="t" r="r" b="b"/>
              <a:pathLst>
                <a:path w="594994" h="6985">
                  <a:moveTo>
                    <a:pt x="594713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594713" y="0"/>
                  </a:lnTo>
                  <a:lnTo>
                    <a:pt x="594713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 descr=""/>
            <p:cNvSpPr/>
            <p:nvPr/>
          </p:nvSpPr>
          <p:spPr>
            <a:xfrm>
              <a:off x="368287" y="6011316"/>
              <a:ext cx="594995" cy="13335"/>
            </a:xfrm>
            <a:custGeom>
              <a:avLst/>
              <a:gdLst/>
              <a:ahLst/>
              <a:cxnLst/>
              <a:rect l="l" t="t" r="r" b="b"/>
              <a:pathLst>
                <a:path w="594994" h="13335">
                  <a:moveTo>
                    <a:pt x="594715" y="0"/>
                  </a:moveTo>
                  <a:lnTo>
                    <a:pt x="588111" y="6616"/>
                  </a:lnTo>
                  <a:lnTo>
                    <a:pt x="0" y="6616"/>
                  </a:lnTo>
                  <a:lnTo>
                    <a:pt x="0" y="13220"/>
                  </a:lnTo>
                  <a:lnTo>
                    <a:pt x="588111" y="13220"/>
                  </a:lnTo>
                  <a:lnTo>
                    <a:pt x="594715" y="13220"/>
                  </a:lnTo>
                  <a:lnTo>
                    <a:pt x="594715" y="6616"/>
                  </a:lnTo>
                  <a:lnTo>
                    <a:pt x="594715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 descr=""/>
            <p:cNvSpPr/>
            <p:nvPr/>
          </p:nvSpPr>
          <p:spPr>
            <a:xfrm>
              <a:off x="368299" y="6011317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0" name="object 40" descr=""/>
          <p:cNvSpPr txBox="1"/>
          <p:nvPr/>
        </p:nvSpPr>
        <p:spPr>
          <a:xfrm>
            <a:off x="378108" y="6071325"/>
            <a:ext cx="5778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Página</a:t>
            </a:r>
            <a:r>
              <a:rPr dirty="0" sz="800" spc="8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231</a:t>
            </a:r>
            <a:endParaRPr sz="800">
              <a:latin typeface="Arial"/>
              <a:cs typeface="Arial"/>
            </a:endParaRPr>
          </a:p>
        </p:txBody>
      </p:sp>
      <p:sp>
        <p:nvSpPr>
          <p:cNvPr id="51" name="object 51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52" name="object 52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167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41" name="object 41" descr=""/>
          <p:cNvSpPr txBox="1"/>
          <p:nvPr/>
        </p:nvSpPr>
        <p:spPr>
          <a:xfrm>
            <a:off x="1089080" y="6243131"/>
            <a:ext cx="5081270" cy="338264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algn="r" marR="489584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de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aplicación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85"/>
              </a:spcBef>
            </a:pPr>
            <a:endParaRPr sz="800">
              <a:latin typeface="Times New Roman"/>
              <a:cs typeface="Times New Roman"/>
            </a:endParaRPr>
          </a:p>
          <a:p>
            <a:pPr lvl="1" marL="170815" indent="-158115">
              <a:lnSpc>
                <a:spcPct val="100000"/>
              </a:lnSpc>
              <a:buAutoNum type="arabicPeriod" startAt="5"/>
              <a:tabLst>
                <a:tab pos="170815" algn="l"/>
              </a:tabLst>
            </a:pPr>
            <a:r>
              <a:rPr dirty="0" sz="800" b="1">
                <a:latin typeface="Times New Roman"/>
                <a:cs typeface="Times New Roman"/>
              </a:rPr>
              <a:t>Simulación</a:t>
            </a:r>
            <a:r>
              <a:rPr dirty="0" sz="800" spc="8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</a:t>
            </a:r>
            <a:r>
              <a:rPr dirty="0" sz="800" spc="8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transitorios</a:t>
            </a:r>
            <a:r>
              <a:rPr dirty="0" sz="800" spc="8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</a:t>
            </a:r>
            <a:r>
              <a:rPr dirty="0" sz="800" spc="8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corriente</a:t>
            </a:r>
            <a:r>
              <a:rPr dirty="0" sz="800" spc="8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</a:t>
            </a:r>
            <a:r>
              <a:rPr dirty="0" sz="800" spc="8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entrada</a:t>
            </a:r>
            <a:r>
              <a:rPr dirty="0" sz="800" spc="8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del</a:t>
            </a:r>
            <a:r>
              <a:rPr dirty="0" sz="800" spc="80" b="1">
                <a:latin typeface="Times New Roman"/>
                <a:cs typeface="Times New Roman"/>
              </a:rPr>
              <a:t> </a:t>
            </a:r>
            <a:r>
              <a:rPr dirty="0" sz="800" spc="-10" b="1">
                <a:latin typeface="Times New Roman"/>
                <a:cs typeface="Times New Roman"/>
              </a:rPr>
              <a:t>transformador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865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acoplamiento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magnético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devanados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característica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lineal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magnetización.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10">
                <a:latin typeface="Times New Roman"/>
                <a:cs typeface="Times New Roman"/>
              </a:rPr>
              <a:t>La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reactancia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son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los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factores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más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importantes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en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los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estudios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transitorios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energizantes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transformadores.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El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B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600" spc="-10">
                <a:latin typeface="Times New Roman"/>
                <a:cs typeface="Times New Roman"/>
              </a:rPr>
              <a:t>CTRAN</a:t>
            </a:r>
            <a:endParaRPr sz="600">
              <a:latin typeface="Times New Roman"/>
              <a:cs typeface="Times New Roman"/>
            </a:endParaRPr>
          </a:p>
          <a:p>
            <a:pPr marL="12700" marR="26606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rutina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soporte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utilizar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derivar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representación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matricial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500">
                <a:latin typeface="Times New Roman"/>
                <a:cs typeface="Times New Roman"/>
              </a:rPr>
              <a:t>-1</a:t>
            </a:r>
            <a:r>
              <a:rPr dirty="0" sz="500" spc="1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R)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un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transformador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bobinado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múltiple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monofásico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trifásico.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ahora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proporciona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interfaz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similar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la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Rutina</a:t>
            </a:r>
            <a:r>
              <a:rPr dirty="0" sz="600" spc="5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de</a:t>
            </a:r>
            <a:r>
              <a:rPr dirty="0" sz="600" spc="114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soporte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CTRAN</a:t>
            </a:r>
            <a:r>
              <a:rPr dirty="0" sz="600" spc="12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proporcionada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LCC.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BCTRAN</a:t>
            </a:r>
            <a:endParaRPr sz="800">
              <a:latin typeface="Times New Roman"/>
              <a:cs typeface="Times New Roman"/>
            </a:endParaRPr>
          </a:p>
          <a:p>
            <a:pPr marL="12700" marR="60960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son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prueba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fábrica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excitación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cortocircuito,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obtener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fácilmente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de</a:t>
            </a:r>
            <a:r>
              <a:rPr dirty="0" sz="800" spc="10">
                <a:latin typeface="Times New Roman"/>
                <a:cs typeface="Times New Roman"/>
              </a:rPr>
              <a:t> fabricantes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transformadores.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Además,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el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usuario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puede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seleccionar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entre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varias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opciones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para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modelar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rama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magnetización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lineal.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7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30607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primer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ejemplo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sección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BCTRAN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transformadores.</a:t>
            </a:r>
            <a:r>
              <a:rPr dirty="0" sz="800" spc="500">
                <a:latin typeface="Times New Roman"/>
                <a:cs typeface="Times New Roman"/>
              </a:rPr>
              <a:t>  </a:t>
            </a:r>
            <a:r>
              <a:rPr dirty="0" sz="800">
                <a:latin typeface="Times New Roman"/>
                <a:cs typeface="Times New Roman"/>
              </a:rPr>
              <a:t>Estudios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energización.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segundo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ejemplo,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lectores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familiarizados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aplicación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10" i="1">
                <a:latin typeface="Times New Roman"/>
                <a:cs typeface="Times New Roman"/>
              </a:rPr>
              <a:t>usuario.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340"/>
              </a:spcBef>
            </a:pPr>
            <a:r>
              <a:rPr dirty="0" sz="800" i="1">
                <a:latin typeface="Times New Roman"/>
                <a:cs typeface="Times New Roman"/>
              </a:rPr>
              <a:t>objetos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especificados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función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Agrupación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modelado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transformadores.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775"/>
              </a:spcBef>
            </a:pPr>
            <a:endParaRPr sz="800">
              <a:latin typeface="Times New Roman"/>
              <a:cs typeface="Times New Roman"/>
            </a:endParaRPr>
          </a:p>
          <a:p>
            <a:pPr lvl="2" marL="250190" indent="-237490">
              <a:lnSpc>
                <a:spcPct val="100000"/>
              </a:lnSpc>
              <a:buAutoNum type="arabicPeriod"/>
              <a:tabLst>
                <a:tab pos="250190" algn="l"/>
              </a:tabLst>
            </a:pPr>
            <a:r>
              <a:rPr dirty="0" sz="800" spc="10" b="1">
                <a:latin typeface="Times New Roman"/>
                <a:cs typeface="Times New Roman"/>
              </a:rPr>
              <a:t>Energización</a:t>
            </a:r>
            <a:r>
              <a:rPr dirty="0" sz="800" spc="30" b="1">
                <a:latin typeface="Times New Roman"/>
                <a:cs typeface="Times New Roman"/>
              </a:rPr>
              <a:t> </a:t>
            </a:r>
            <a:r>
              <a:rPr dirty="0" sz="800" spc="10" b="1">
                <a:latin typeface="Times New Roman"/>
                <a:cs typeface="Times New Roman"/>
              </a:rPr>
              <a:t>de</a:t>
            </a:r>
            <a:r>
              <a:rPr dirty="0" sz="800" spc="35" b="1">
                <a:latin typeface="Times New Roman"/>
                <a:cs typeface="Times New Roman"/>
              </a:rPr>
              <a:t> </a:t>
            </a:r>
            <a:r>
              <a:rPr dirty="0" sz="800" spc="10" b="1">
                <a:latin typeface="Times New Roman"/>
                <a:cs typeface="Times New Roman"/>
              </a:rPr>
              <a:t>un</a:t>
            </a:r>
            <a:r>
              <a:rPr dirty="0" sz="800" spc="30" b="1">
                <a:latin typeface="Times New Roman"/>
                <a:cs typeface="Times New Roman"/>
              </a:rPr>
              <a:t> </a:t>
            </a:r>
            <a:r>
              <a:rPr dirty="0" sz="800" spc="10" b="1">
                <a:latin typeface="Times New Roman"/>
                <a:cs typeface="Times New Roman"/>
              </a:rPr>
              <a:t>autotransformador</a:t>
            </a:r>
            <a:r>
              <a:rPr dirty="0" sz="800" spc="35" b="1">
                <a:latin typeface="Times New Roman"/>
                <a:cs typeface="Times New Roman"/>
              </a:rPr>
              <a:t> </a:t>
            </a:r>
            <a:r>
              <a:rPr dirty="0" sz="800" spc="10" b="1">
                <a:latin typeface="Times New Roman"/>
                <a:cs typeface="Times New Roman"/>
              </a:rPr>
              <a:t>de</a:t>
            </a:r>
            <a:r>
              <a:rPr dirty="0" sz="800" spc="30" b="1">
                <a:latin typeface="Times New Roman"/>
                <a:cs typeface="Times New Roman"/>
              </a:rPr>
              <a:t> </a:t>
            </a:r>
            <a:r>
              <a:rPr dirty="0" sz="800" spc="10" b="1">
                <a:latin typeface="Times New Roman"/>
                <a:cs typeface="Times New Roman"/>
              </a:rPr>
              <a:t>400/132/18</a:t>
            </a:r>
            <a:r>
              <a:rPr dirty="0" sz="800" spc="35" b="1">
                <a:latin typeface="Times New Roman"/>
                <a:cs typeface="Times New Roman"/>
              </a:rPr>
              <a:t> </a:t>
            </a:r>
            <a:r>
              <a:rPr dirty="0" sz="800" spc="10" b="1">
                <a:latin typeface="Times New Roman"/>
                <a:cs typeface="Times New Roman"/>
              </a:rPr>
              <a:t>kV</a:t>
            </a:r>
            <a:r>
              <a:rPr dirty="0" sz="800" spc="30" b="1">
                <a:latin typeface="Times New Roman"/>
                <a:cs typeface="Times New Roman"/>
              </a:rPr>
              <a:t> </a:t>
            </a:r>
            <a:r>
              <a:rPr dirty="0" sz="800" spc="-10" i="1">
                <a:latin typeface="Times New Roman"/>
                <a:cs typeface="Times New Roman"/>
              </a:rPr>
              <a:t>(Exa_10.adp)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caso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estudio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energización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transformador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acoplado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Yyd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trifásico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devanados.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wye</a:t>
            </a:r>
            <a:endParaRPr sz="800">
              <a:latin typeface="Times New Roman"/>
              <a:cs typeface="Times New Roman"/>
            </a:endParaRPr>
          </a:p>
          <a:p>
            <a:pPr marL="12700" marR="31750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devanados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conectados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132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kV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devanados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delta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acoplados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18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kV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descargan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estudio.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los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diagrama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esquemático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caso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simulado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figura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6.34,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correspondiente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representa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figura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6.35.</a:t>
            </a:r>
            <a:endParaRPr sz="800">
              <a:latin typeface="Times New Roman"/>
              <a:cs typeface="Times New Roman"/>
            </a:endParaRPr>
          </a:p>
          <a:p>
            <a:pPr algn="ctr" marL="975994">
              <a:lnSpc>
                <a:spcPct val="100000"/>
              </a:lnSpc>
              <a:spcBef>
                <a:spcPts val="275"/>
              </a:spcBef>
            </a:pPr>
            <a:r>
              <a:rPr dirty="0" sz="500" b="1">
                <a:latin typeface="Times New Roman"/>
                <a:cs typeface="Times New Roman"/>
              </a:rPr>
              <a:t>400/132/18</a:t>
            </a:r>
            <a:r>
              <a:rPr dirty="0" sz="500" spc="95" b="1">
                <a:latin typeface="Times New Roman"/>
                <a:cs typeface="Times New Roman"/>
              </a:rPr>
              <a:t> </a:t>
            </a:r>
            <a:r>
              <a:rPr dirty="0" sz="500" spc="-25" b="1">
                <a:latin typeface="Times New Roman"/>
                <a:cs typeface="Times New Roman"/>
              </a:rPr>
              <a:t>kV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2694806" y="9798197"/>
            <a:ext cx="168910" cy="730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300" b="1">
                <a:latin typeface="Times New Roman"/>
                <a:cs typeface="Times New Roman"/>
              </a:rPr>
              <a:t>63,7</a:t>
            </a:r>
            <a:r>
              <a:rPr dirty="0" sz="300" spc="20" b="1">
                <a:latin typeface="Times New Roman"/>
                <a:cs typeface="Times New Roman"/>
              </a:rPr>
              <a:t> </a:t>
            </a:r>
            <a:r>
              <a:rPr dirty="0" sz="300" spc="-25" b="1">
                <a:latin typeface="Times New Roman"/>
                <a:cs typeface="Times New Roman"/>
              </a:rPr>
              <a:t>mH</a:t>
            </a:r>
            <a:endParaRPr sz="300">
              <a:latin typeface="Times New Roman"/>
              <a:cs typeface="Times New Roman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2291723" y="10029474"/>
            <a:ext cx="85090" cy="730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300" spc="-25" b="1">
                <a:latin typeface="Times New Roman"/>
                <a:cs typeface="Times New Roman"/>
              </a:rPr>
              <a:t>420</a:t>
            </a:r>
            <a:endParaRPr sz="300">
              <a:latin typeface="Times New Roman"/>
              <a:cs typeface="Times New Roman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2344586" y="10121986"/>
            <a:ext cx="45720" cy="730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300" spc="-50" b="1">
                <a:latin typeface="Times New Roman"/>
                <a:cs typeface="Times New Roman"/>
              </a:rPr>
              <a:t>3</a:t>
            </a:r>
            <a:endParaRPr sz="300">
              <a:latin typeface="Times New Roman"/>
              <a:cs typeface="Times New Roman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2517424" y="9661413"/>
            <a:ext cx="367030" cy="134620"/>
          </a:xfrm>
          <a:prstGeom prst="rect">
            <a:avLst/>
          </a:prstGeom>
        </p:spPr>
        <p:txBody>
          <a:bodyPr wrap="square" lIns="0" tIns="3175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250"/>
              </a:spcBef>
            </a:pPr>
            <a:r>
              <a:rPr dirty="0" sz="300" b="1">
                <a:latin typeface="Times New Roman"/>
                <a:cs typeface="Times New Roman"/>
              </a:rPr>
              <a:t>S</a:t>
            </a:r>
            <a:r>
              <a:rPr dirty="0" sz="300" spc="400" b="1">
                <a:latin typeface="Times New Roman"/>
                <a:cs typeface="Times New Roman"/>
              </a:rPr>
              <a:t> </a:t>
            </a:r>
            <a:r>
              <a:rPr dirty="0" baseline="9259" sz="450" b="1">
                <a:latin typeface="Times New Roman"/>
                <a:cs typeface="Times New Roman"/>
              </a:rPr>
              <a:t>=</a:t>
            </a:r>
            <a:r>
              <a:rPr dirty="0" baseline="9259" sz="450" spc="7" b="1">
                <a:latin typeface="Times New Roman"/>
                <a:cs typeface="Times New Roman"/>
              </a:rPr>
              <a:t> </a:t>
            </a:r>
            <a:r>
              <a:rPr dirty="0" baseline="9259" sz="450" b="1">
                <a:latin typeface="Times New Roman"/>
                <a:cs typeface="Times New Roman"/>
              </a:rPr>
              <a:t>8000</a:t>
            </a:r>
            <a:r>
              <a:rPr dirty="0" baseline="9259" sz="450" spc="7" b="1">
                <a:latin typeface="Times New Roman"/>
                <a:cs typeface="Times New Roman"/>
              </a:rPr>
              <a:t> </a:t>
            </a:r>
            <a:r>
              <a:rPr dirty="0" baseline="9259" sz="450" spc="-37" b="1">
                <a:latin typeface="Times New Roman"/>
                <a:cs typeface="Times New Roman"/>
              </a:rPr>
              <a:t>MVA</a:t>
            </a:r>
            <a:endParaRPr baseline="9259" sz="450">
              <a:latin typeface="Times New Roman"/>
              <a:cs typeface="Times New Roman"/>
            </a:endParaRPr>
          </a:p>
          <a:p>
            <a:pPr marL="57785">
              <a:lnSpc>
                <a:spcPct val="100000"/>
              </a:lnSpc>
              <a:spcBef>
                <a:spcPts val="105"/>
              </a:spcBef>
            </a:pPr>
            <a:r>
              <a:rPr dirty="0" sz="200" b="1">
                <a:latin typeface="Times New Roman"/>
                <a:cs typeface="Times New Roman"/>
              </a:rPr>
              <a:t>CAROLINA</a:t>
            </a:r>
            <a:r>
              <a:rPr dirty="0" sz="200" spc="5" b="1">
                <a:latin typeface="Times New Roman"/>
                <a:cs typeface="Times New Roman"/>
              </a:rPr>
              <a:t> </a:t>
            </a:r>
            <a:r>
              <a:rPr dirty="0" sz="200" b="1">
                <a:latin typeface="Times New Roman"/>
                <a:cs typeface="Times New Roman"/>
              </a:rPr>
              <a:t>DEL</a:t>
            </a:r>
            <a:r>
              <a:rPr dirty="0" sz="200" spc="5" b="1">
                <a:latin typeface="Times New Roman"/>
                <a:cs typeface="Times New Roman"/>
              </a:rPr>
              <a:t> </a:t>
            </a:r>
            <a:r>
              <a:rPr dirty="0" sz="200" spc="-25" b="1">
                <a:latin typeface="Times New Roman"/>
                <a:cs typeface="Times New Roman"/>
              </a:rPr>
              <a:t>SUR</a:t>
            </a:r>
            <a:endParaRPr sz="200">
              <a:latin typeface="Times New Roman"/>
              <a:cs typeface="Times New Roman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3580269" y="10022867"/>
            <a:ext cx="56515" cy="8128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dirty="0" sz="350" spc="-25" b="1">
                <a:latin typeface="Times New Roman"/>
                <a:cs typeface="Times New Roman"/>
              </a:rPr>
              <a:t>si</a:t>
            </a:r>
            <a:endParaRPr sz="350">
              <a:latin typeface="Times New Roman"/>
              <a:cs typeface="Times New Roman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3567053" y="9791589"/>
            <a:ext cx="125730" cy="8128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dirty="0" sz="350" spc="-25" b="1">
                <a:latin typeface="Times New Roman"/>
                <a:cs typeface="Times New Roman"/>
              </a:rPr>
              <a:t>UNA</a:t>
            </a:r>
            <a:endParaRPr sz="350">
              <a:latin typeface="Times New Roman"/>
              <a:cs typeface="Times New Roman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3580269" y="10234321"/>
            <a:ext cx="59055" cy="8128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dirty="0" sz="350" spc="-50" b="1">
                <a:latin typeface="Times New Roman"/>
                <a:cs typeface="Times New Roman"/>
              </a:rPr>
              <a:t>C</a:t>
            </a:r>
            <a:endParaRPr sz="350">
              <a:latin typeface="Times New Roman"/>
              <a:cs typeface="Times New Roman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3804939" y="9632998"/>
            <a:ext cx="573405" cy="10477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00" b="1">
                <a:latin typeface="Times New Roman"/>
                <a:cs typeface="Times New Roman"/>
              </a:rPr>
              <a:t>250 MVA,</a:t>
            </a:r>
            <a:r>
              <a:rPr dirty="0" sz="500" spc="5" b="1">
                <a:latin typeface="Times New Roman"/>
                <a:cs typeface="Times New Roman"/>
              </a:rPr>
              <a:t> </a:t>
            </a:r>
            <a:r>
              <a:rPr dirty="0" sz="500" spc="-10" b="1">
                <a:latin typeface="Times New Roman"/>
                <a:cs typeface="Times New Roman"/>
              </a:rPr>
              <a:t>Yyn0d11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2674983" y="9936964"/>
            <a:ext cx="216535" cy="730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300" b="1">
                <a:latin typeface="Times New Roman"/>
                <a:cs typeface="Times New Roman"/>
              </a:rPr>
              <a:t>200</a:t>
            </a:r>
            <a:r>
              <a:rPr dirty="0" sz="300" spc="15" b="1">
                <a:latin typeface="Times New Roman"/>
                <a:cs typeface="Times New Roman"/>
              </a:rPr>
              <a:t> </a:t>
            </a:r>
            <a:r>
              <a:rPr dirty="0" sz="300" spc="-10" b="1">
                <a:latin typeface="Times New Roman"/>
                <a:cs typeface="Times New Roman"/>
              </a:rPr>
              <a:t>ohmios</a:t>
            </a:r>
            <a:endParaRPr sz="3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9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3" name="object 3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4" name="object 4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488"/>
                  </a:lnTo>
                  <a:lnTo>
                    <a:pt x="142755" y="98488"/>
                  </a:lnTo>
                  <a:lnTo>
                    <a:pt x="136180" y="99796"/>
                  </a:lnTo>
                  <a:lnTo>
                    <a:pt x="104587" y="123991"/>
                  </a:lnTo>
                  <a:lnTo>
                    <a:pt x="98048" y="143195"/>
                  </a:lnTo>
                  <a:lnTo>
                    <a:pt x="98048" y="569274"/>
                  </a:lnTo>
                  <a:lnTo>
                    <a:pt x="117977" y="603718"/>
                  </a:lnTo>
                  <a:lnTo>
                    <a:pt x="142755" y="613981"/>
                  </a:lnTo>
                  <a:lnTo>
                    <a:pt x="1886711" y="613981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3981"/>
                  </a:moveTo>
                  <a:lnTo>
                    <a:pt x="1744971" y="613981"/>
                  </a:lnTo>
                  <a:lnTo>
                    <a:pt x="1751545" y="612673"/>
                  </a:lnTo>
                  <a:lnTo>
                    <a:pt x="1764174" y="607442"/>
                  </a:lnTo>
                  <a:lnTo>
                    <a:pt x="1788370" y="575849"/>
                  </a:lnTo>
                  <a:lnTo>
                    <a:pt x="1789678" y="569274"/>
                  </a:lnTo>
                  <a:lnTo>
                    <a:pt x="1789678" y="143195"/>
                  </a:lnTo>
                  <a:lnTo>
                    <a:pt x="1769748" y="108751"/>
                  </a:lnTo>
                  <a:lnTo>
                    <a:pt x="1744971" y="98488"/>
                  </a:lnTo>
                  <a:lnTo>
                    <a:pt x="1886711" y="98488"/>
                  </a:lnTo>
                  <a:lnTo>
                    <a:pt x="1886711" y="613981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2932176" y="500388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1982" y="528634"/>
                  </a:moveTo>
                  <a:lnTo>
                    <a:pt x="52863" y="528634"/>
                  </a:lnTo>
                  <a:lnTo>
                    <a:pt x="49392" y="528436"/>
                  </a:lnTo>
                  <a:lnTo>
                    <a:pt x="13028" y="510264"/>
                  </a:lnTo>
                  <a:lnTo>
                    <a:pt x="0" y="479074"/>
                  </a:lnTo>
                  <a:lnTo>
                    <a:pt x="0" y="475770"/>
                  </a:lnTo>
                  <a:lnTo>
                    <a:pt x="0" y="49162"/>
                  </a:lnTo>
                  <a:lnTo>
                    <a:pt x="17937" y="12819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775"/>
                  </a:lnTo>
                  <a:lnTo>
                    <a:pt x="1704845" y="49162"/>
                  </a:lnTo>
                  <a:lnTo>
                    <a:pt x="1704845" y="479074"/>
                  </a:lnTo>
                  <a:lnTo>
                    <a:pt x="1686907" y="515220"/>
                  </a:lnTo>
                  <a:lnTo>
                    <a:pt x="1655453" y="528436"/>
                  </a:lnTo>
                  <a:lnTo>
                    <a:pt x="1651982" y="52863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" name="object 6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171"/>
              <a:ext cx="145374" cy="145374"/>
            </a:xfrm>
            <a:prstGeom prst="rect">
              <a:avLst/>
            </a:prstGeom>
          </p:spPr>
        </p:pic>
      </p:grpSp>
      <p:sp>
        <p:nvSpPr>
          <p:cNvPr id="7" name="object 7" descr=""/>
          <p:cNvSpPr txBox="1"/>
          <p:nvPr/>
        </p:nvSpPr>
        <p:spPr>
          <a:xfrm>
            <a:off x="3923881" y="165100"/>
            <a:ext cx="533400" cy="2978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3495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  <a:p>
            <a:pPr marL="12700">
              <a:lnSpc>
                <a:spcPct val="100000"/>
              </a:lnSpc>
              <a:spcBef>
                <a:spcPts val="760"/>
              </a:spcBef>
              <a:tabLst>
                <a:tab pos="428625" algn="l"/>
              </a:tabLst>
            </a:pPr>
            <a:r>
              <a:rPr dirty="0" sz="350" spc="-25" b="1">
                <a:latin typeface="Times New Roman"/>
                <a:cs typeface="Times New Roman"/>
              </a:rPr>
              <a:t>6nF</a:t>
            </a:r>
            <a:r>
              <a:rPr dirty="0" sz="350" b="1">
                <a:latin typeface="Times New Roman"/>
                <a:cs typeface="Times New Roman"/>
              </a:rPr>
              <a:t>	</a:t>
            </a:r>
            <a:r>
              <a:rPr dirty="0" sz="350" spc="-25" b="1">
                <a:latin typeface="Times New Roman"/>
                <a:cs typeface="Times New Roman"/>
              </a:rPr>
              <a:t>4nF</a:t>
            </a:r>
            <a:endParaRPr sz="35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1756480" y="595198"/>
            <a:ext cx="3150870" cy="337185"/>
          </a:xfrm>
          <a:prstGeom prst="rect">
            <a:avLst/>
          </a:prstGeom>
        </p:spPr>
        <p:txBody>
          <a:bodyPr wrap="square" lIns="0" tIns="679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535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6.34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Esquema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transformador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fuente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400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kV.</a:t>
            </a:r>
            <a:endParaRPr sz="800">
              <a:latin typeface="Times New Roman"/>
              <a:cs typeface="Times New Roman"/>
            </a:endParaRPr>
          </a:p>
          <a:p>
            <a:pPr marL="1775460">
              <a:lnSpc>
                <a:spcPct val="100000"/>
              </a:lnSpc>
              <a:spcBef>
                <a:spcPts val="330"/>
              </a:spcBef>
            </a:pPr>
            <a:r>
              <a:rPr dirty="0" sz="600" spc="-10">
                <a:latin typeface="Arial MT"/>
                <a:cs typeface="Arial MT"/>
              </a:rPr>
              <a:t>Traduciendo...</a:t>
            </a:r>
            <a:endParaRPr sz="600">
              <a:latin typeface="Arial MT"/>
              <a:cs typeface="Arial MT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089080" y="3811497"/>
            <a:ext cx="65786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Times New Roman"/>
                <a:cs typeface="Times New Roman"/>
              </a:rPr>
              <a:t>ATPDraw</a:t>
            </a:r>
            <a:r>
              <a:rPr dirty="0" sz="550" spc="30">
                <a:latin typeface="Times New Roman"/>
                <a:cs typeface="Times New Roman"/>
              </a:rPr>
              <a:t> </a:t>
            </a:r>
            <a:r>
              <a:rPr dirty="0" sz="550">
                <a:latin typeface="Times New Roman"/>
                <a:cs typeface="Times New Roman"/>
              </a:rPr>
              <a:t>versión</a:t>
            </a:r>
            <a:r>
              <a:rPr dirty="0" sz="550" spc="30">
                <a:latin typeface="Times New Roman"/>
                <a:cs typeface="Times New Roman"/>
              </a:rPr>
              <a:t> </a:t>
            </a:r>
            <a:r>
              <a:rPr dirty="0" sz="550" spc="-25">
                <a:latin typeface="Times New Roman"/>
                <a:cs typeface="Times New Roman"/>
              </a:rPr>
              <a:t>5.6</a:t>
            </a:r>
            <a:endParaRPr sz="55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5595687" y="3785065"/>
            <a:ext cx="1841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231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2252075" y="1089030"/>
            <a:ext cx="7810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solidFill>
                  <a:srgbClr val="000080"/>
                </a:solidFill>
                <a:latin typeface="Times New Roman"/>
                <a:cs typeface="Times New Roman"/>
              </a:rPr>
              <a:t>U</a:t>
            </a:r>
            <a:endParaRPr sz="550">
              <a:latin typeface="Times New Roman"/>
              <a:cs typeface="Times New Roman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2959124" y="1280660"/>
            <a:ext cx="75565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 spc="-25" i="1">
                <a:solidFill>
                  <a:srgbClr val="400000"/>
                </a:solidFill>
                <a:latin typeface="Times New Roman"/>
                <a:cs typeface="Times New Roman"/>
              </a:rPr>
              <a:t>yo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4214630" y="1373171"/>
            <a:ext cx="372745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 i="1">
                <a:solidFill>
                  <a:srgbClr val="400000"/>
                </a:solidFill>
                <a:latin typeface="Times New Roman"/>
                <a:cs typeface="Times New Roman"/>
              </a:rPr>
              <a:t>yo</a:t>
            </a:r>
            <a:r>
              <a:rPr dirty="0" sz="400" spc="305" i="1">
                <a:solidFill>
                  <a:srgbClr val="400000"/>
                </a:solidFill>
                <a:latin typeface="Times New Roman"/>
                <a:cs typeface="Times New Roman"/>
              </a:rPr>
              <a:t>  </a:t>
            </a:r>
            <a:r>
              <a:rPr dirty="0" sz="400" i="1">
                <a:solidFill>
                  <a:srgbClr val="400000"/>
                </a:solidFill>
                <a:latin typeface="Times New Roman"/>
                <a:cs typeface="Times New Roman"/>
              </a:rPr>
              <a:t>yo</a:t>
            </a:r>
            <a:r>
              <a:rPr dirty="0" sz="400" spc="285" i="1">
                <a:solidFill>
                  <a:srgbClr val="400000"/>
                </a:solidFill>
                <a:latin typeface="Times New Roman"/>
                <a:cs typeface="Times New Roman"/>
              </a:rPr>
              <a:t>  </a:t>
            </a:r>
            <a:r>
              <a:rPr dirty="0" sz="400" spc="-25" i="1">
                <a:solidFill>
                  <a:srgbClr val="400000"/>
                </a:solidFill>
                <a:latin typeface="Times New Roman"/>
                <a:cs typeface="Times New Roman"/>
              </a:rPr>
              <a:t>yo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2959124" y="983303"/>
            <a:ext cx="75565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 spc="-25" i="1">
                <a:solidFill>
                  <a:srgbClr val="400000"/>
                </a:solidFill>
                <a:latin typeface="Times New Roman"/>
                <a:cs typeface="Times New Roman"/>
              </a:rPr>
              <a:t>yo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1089080" y="1538369"/>
            <a:ext cx="3362325" cy="61531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algn="r" marR="688975">
              <a:lnSpc>
                <a:spcPct val="100000"/>
              </a:lnSpc>
              <a:spcBef>
                <a:spcPts val="120"/>
              </a:spcBef>
            </a:pPr>
            <a:r>
              <a:rPr dirty="0" sz="550" spc="-10" i="1">
                <a:solidFill>
                  <a:srgbClr val="000080"/>
                </a:solidFill>
                <a:latin typeface="Times New Roman"/>
                <a:cs typeface="Times New Roman"/>
              </a:rPr>
              <a:t>Aa0d11</a:t>
            </a:r>
            <a:endParaRPr sz="5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80"/>
              </a:spcBef>
            </a:pPr>
            <a:endParaRPr sz="550">
              <a:latin typeface="Times New Roman"/>
              <a:cs typeface="Times New Roman"/>
            </a:endParaRPr>
          </a:p>
          <a:p>
            <a:pPr marL="1254760">
              <a:lnSpc>
                <a:spcPct val="100000"/>
              </a:lnSpc>
            </a:pPr>
            <a:r>
              <a:rPr dirty="0" sz="800" spc="10">
                <a:latin typeface="Times New Roman"/>
                <a:cs typeface="Times New Roman"/>
              </a:rPr>
              <a:t>Fig.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6.35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-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Circuito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Courier New"/>
                <a:cs typeface="Courier New"/>
              </a:rPr>
              <a:t>ATPDraw</a:t>
            </a:r>
            <a:r>
              <a:rPr dirty="0" sz="800" spc="-240">
                <a:latin typeface="Courier New"/>
                <a:cs typeface="Courier New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(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Courier New"/>
                <a:cs typeface="Courier New"/>
              </a:rPr>
              <a:t>Exa_10.acp</a:t>
            </a:r>
            <a:r>
              <a:rPr dirty="0" sz="800" spc="-240">
                <a:latin typeface="Courier New"/>
                <a:cs typeface="Courier New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).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placa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identificación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transformador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siguientes: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3725643" y="1108854"/>
            <a:ext cx="90170" cy="6540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250" spc="-25">
                <a:solidFill>
                  <a:srgbClr val="008000"/>
                </a:solidFill>
                <a:latin typeface="Times New Roman"/>
                <a:cs typeface="Times New Roman"/>
              </a:rPr>
              <a:t>BCT</a:t>
            </a:r>
            <a:endParaRPr sz="250">
              <a:latin typeface="Times New Roman"/>
              <a:cs typeface="Times New Roman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3580269" y="1221189"/>
            <a:ext cx="236220" cy="6540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250">
                <a:solidFill>
                  <a:srgbClr val="000080"/>
                </a:solidFill>
                <a:latin typeface="Times New Roman"/>
                <a:cs typeface="Times New Roman"/>
              </a:rPr>
              <a:t>UNA</a:t>
            </a:r>
            <a:r>
              <a:rPr dirty="0" sz="250" spc="495">
                <a:solidFill>
                  <a:srgbClr val="000080"/>
                </a:solidFill>
                <a:latin typeface="Times New Roman"/>
                <a:cs typeface="Times New Roman"/>
              </a:rPr>
              <a:t> </a:t>
            </a:r>
            <a:r>
              <a:rPr dirty="0" sz="250" spc="-25">
                <a:solidFill>
                  <a:srgbClr val="000080"/>
                </a:solidFill>
                <a:latin typeface="Times New Roman"/>
                <a:cs typeface="Times New Roman"/>
              </a:rPr>
              <a:t>UNA</a:t>
            </a:r>
            <a:endParaRPr sz="250">
              <a:latin typeface="Times New Roman"/>
              <a:cs typeface="Times New Roman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2760886" y="970087"/>
            <a:ext cx="54610" cy="730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300" spc="-50" b="1">
                <a:solidFill>
                  <a:srgbClr val="000080"/>
                </a:solidFill>
                <a:latin typeface="Times New Roman"/>
                <a:cs typeface="Times New Roman"/>
              </a:rPr>
              <a:t>V</a:t>
            </a:r>
            <a:endParaRPr sz="300">
              <a:latin typeface="Times New Roman"/>
              <a:cs typeface="Times New Roman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3355599" y="1115461"/>
            <a:ext cx="54610" cy="730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300" spc="-50" b="1">
                <a:solidFill>
                  <a:srgbClr val="000080"/>
                </a:solidFill>
                <a:latin typeface="Times New Roman"/>
                <a:cs typeface="Times New Roman"/>
              </a:rPr>
              <a:t>V</a:t>
            </a:r>
            <a:endParaRPr sz="300">
              <a:latin typeface="Times New Roman"/>
              <a:cs typeface="Times New Roman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1366613" y="2184624"/>
            <a:ext cx="1726564" cy="5276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264795">
              <a:lnSpc>
                <a:spcPct val="117700"/>
              </a:lnSpc>
              <a:spcBef>
                <a:spcPts val="95"/>
              </a:spcBef>
            </a:pPr>
            <a:r>
              <a:rPr dirty="0" sz="700">
                <a:latin typeface="Times New Roman"/>
                <a:cs typeface="Times New Roman"/>
              </a:rPr>
              <a:t>Tensión</a:t>
            </a:r>
            <a:r>
              <a:rPr dirty="0" sz="700" spc="30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nominal</a:t>
            </a:r>
            <a:r>
              <a:rPr dirty="0" sz="700" spc="30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V</a:t>
            </a:r>
            <a:r>
              <a:rPr dirty="0" sz="700" spc="30">
                <a:latin typeface="Times New Roman"/>
                <a:cs typeface="Times New Roman"/>
              </a:rPr>
              <a:t> </a:t>
            </a:r>
            <a:r>
              <a:rPr dirty="0" sz="400">
                <a:latin typeface="Times New Roman"/>
                <a:cs typeface="Times New Roman"/>
              </a:rPr>
              <a:t>alta</a:t>
            </a:r>
            <a:r>
              <a:rPr dirty="0" sz="400" spc="105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/</a:t>
            </a:r>
            <a:r>
              <a:rPr dirty="0" sz="700" spc="30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V</a:t>
            </a:r>
            <a:r>
              <a:rPr dirty="0" sz="700" spc="30">
                <a:latin typeface="Times New Roman"/>
                <a:cs typeface="Times New Roman"/>
              </a:rPr>
              <a:t> </a:t>
            </a:r>
            <a:r>
              <a:rPr dirty="0" sz="400">
                <a:latin typeface="Times New Roman"/>
                <a:cs typeface="Times New Roman"/>
              </a:rPr>
              <a:t>baja</a:t>
            </a:r>
            <a:r>
              <a:rPr dirty="0" sz="400" spc="105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/</a:t>
            </a:r>
            <a:r>
              <a:rPr dirty="0" sz="700" spc="30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V</a:t>
            </a:r>
            <a:r>
              <a:rPr dirty="0" sz="700" spc="30">
                <a:latin typeface="Times New Roman"/>
                <a:cs typeface="Times New Roman"/>
              </a:rPr>
              <a:t> </a:t>
            </a:r>
            <a:r>
              <a:rPr dirty="0" sz="400">
                <a:latin typeface="Times New Roman"/>
                <a:cs typeface="Times New Roman"/>
              </a:rPr>
              <a:t>terciaria</a:t>
            </a:r>
            <a:r>
              <a:rPr dirty="0" sz="400" spc="105">
                <a:latin typeface="Times New Roman"/>
                <a:cs typeface="Times New Roman"/>
              </a:rPr>
              <a:t> </a:t>
            </a:r>
            <a:r>
              <a:rPr dirty="0" sz="700" spc="-50">
                <a:latin typeface="Times New Roman"/>
                <a:cs typeface="Times New Roman"/>
              </a:rPr>
              <a:t>:</a:t>
            </a:r>
            <a:r>
              <a:rPr dirty="0" sz="700" spc="500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Potencia</a:t>
            </a:r>
            <a:r>
              <a:rPr dirty="0" sz="700" spc="75">
                <a:latin typeface="Times New Roman"/>
                <a:cs typeface="Times New Roman"/>
              </a:rPr>
              <a:t> </a:t>
            </a:r>
            <a:r>
              <a:rPr dirty="0" sz="700" spc="-10">
                <a:latin typeface="Times New Roman"/>
                <a:cs typeface="Times New Roman"/>
              </a:rPr>
              <a:t>nominal:</a:t>
            </a:r>
            <a:endParaRPr sz="700">
              <a:latin typeface="Times New Roman"/>
              <a:cs typeface="Times New Roman"/>
            </a:endParaRPr>
          </a:p>
          <a:p>
            <a:pPr marL="12700" marR="5080">
              <a:lnSpc>
                <a:spcPct val="117700"/>
              </a:lnSpc>
            </a:pPr>
            <a:r>
              <a:rPr dirty="0" sz="700">
                <a:latin typeface="Times New Roman"/>
                <a:cs typeface="Times New Roman"/>
              </a:rPr>
              <a:t>Seq</a:t>
            </a:r>
            <a:r>
              <a:rPr dirty="0" sz="700" spc="50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positivo</a:t>
            </a:r>
            <a:r>
              <a:rPr dirty="0" sz="700" spc="50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pérdida</a:t>
            </a:r>
            <a:r>
              <a:rPr dirty="0" sz="700" spc="55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de</a:t>
            </a:r>
            <a:r>
              <a:rPr dirty="0" sz="700" spc="50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excitación</a:t>
            </a:r>
            <a:r>
              <a:rPr dirty="0" sz="700" spc="55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/</a:t>
            </a:r>
            <a:r>
              <a:rPr dirty="0" sz="700" spc="50">
                <a:latin typeface="Times New Roman"/>
                <a:cs typeface="Times New Roman"/>
              </a:rPr>
              <a:t> </a:t>
            </a:r>
            <a:r>
              <a:rPr dirty="0" sz="700" spc="-10">
                <a:latin typeface="Times New Roman"/>
                <a:cs typeface="Times New Roman"/>
              </a:rPr>
              <a:t>corriente:</a:t>
            </a:r>
            <a:r>
              <a:rPr dirty="0" sz="700" spc="500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Seq</a:t>
            </a:r>
            <a:r>
              <a:rPr dirty="0" sz="700" spc="50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positivo</a:t>
            </a:r>
            <a:r>
              <a:rPr dirty="0" sz="700" spc="50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reactancia:</a:t>
            </a:r>
            <a:r>
              <a:rPr dirty="0" sz="700" spc="55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mayor</a:t>
            </a:r>
            <a:r>
              <a:rPr dirty="0" sz="700" spc="50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a</a:t>
            </a:r>
            <a:r>
              <a:rPr dirty="0" sz="700" spc="50">
                <a:latin typeface="Times New Roman"/>
                <a:cs typeface="Times New Roman"/>
              </a:rPr>
              <a:t> </a:t>
            </a:r>
            <a:r>
              <a:rPr dirty="0" sz="700" spc="-10">
                <a:latin typeface="Times New Roman"/>
                <a:cs typeface="Times New Roman"/>
              </a:rPr>
              <a:t>menor: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3329168" y="2184624"/>
            <a:ext cx="1681480" cy="52768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 marL="296545">
              <a:lnSpc>
                <a:spcPct val="100000"/>
              </a:lnSpc>
              <a:spcBef>
                <a:spcPts val="240"/>
              </a:spcBef>
            </a:pPr>
            <a:r>
              <a:rPr dirty="0" sz="700">
                <a:latin typeface="Times New Roman"/>
                <a:cs typeface="Times New Roman"/>
              </a:rPr>
              <a:t>400/132/18</a:t>
            </a:r>
            <a:r>
              <a:rPr dirty="0" sz="700" spc="40">
                <a:latin typeface="Times New Roman"/>
                <a:cs typeface="Times New Roman"/>
              </a:rPr>
              <a:t> </a:t>
            </a:r>
            <a:r>
              <a:rPr dirty="0" sz="700" spc="-10">
                <a:latin typeface="Times New Roman"/>
                <a:cs typeface="Times New Roman"/>
              </a:rPr>
              <a:t>kV,</a:t>
            </a:r>
            <a:r>
              <a:rPr dirty="0" sz="700" spc="40">
                <a:latin typeface="Times New Roman"/>
                <a:cs typeface="Times New Roman"/>
              </a:rPr>
              <a:t> </a:t>
            </a:r>
            <a:r>
              <a:rPr dirty="0" sz="700" spc="-10">
                <a:latin typeface="Times New Roman"/>
                <a:cs typeface="Times New Roman"/>
              </a:rPr>
              <a:t>Yyn0d11</a:t>
            </a:r>
            <a:endParaRPr sz="700">
              <a:latin typeface="Times New Roman"/>
              <a:cs typeface="Times New Roman"/>
            </a:endParaRPr>
          </a:p>
          <a:p>
            <a:pPr marL="296545">
              <a:lnSpc>
                <a:spcPct val="100000"/>
              </a:lnSpc>
              <a:spcBef>
                <a:spcPts val="150"/>
              </a:spcBef>
            </a:pPr>
            <a:r>
              <a:rPr dirty="0" sz="700">
                <a:latin typeface="Times New Roman"/>
                <a:cs typeface="Times New Roman"/>
              </a:rPr>
              <a:t>250</a:t>
            </a:r>
            <a:r>
              <a:rPr dirty="0" sz="700" spc="10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MVA</a:t>
            </a:r>
            <a:r>
              <a:rPr dirty="0" sz="700" spc="10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(75</a:t>
            </a:r>
            <a:r>
              <a:rPr dirty="0" sz="700" spc="10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MVA</a:t>
            </a:r>
            <a:r>
              <a:rPr dirty="0" sz="700" spc="10">
                <a:latin typeface="Times New Roman"/>
                <a:cs typeface="Times New Roman"/>
              </a:rPr>
              <a:t> </a:t>
            </a:r>
            <a:r>
              <a:rPr dirty="0" sz="700" spc="-10">
                <a:latin typeface="Times New Roman"/>
                <a:cs typeface="Times New Roman"/>
              </a:rPr>
              <a:t>terciario)</a:t>
            </a:r>
            <a:endParaRPr sz="7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50"/>
              </a:spcBef>
            </a:pPr>
            <a:r>
              <a:rPr dirty="0" sz="700">
                <a:latin typeface="Times New Roman"/>
                <a:cs typeface="Times New Roman"/>
              </a:rPr>
              <a:t>140</a:t>
            </a:r>
            <a:r>
              <a:rPr dirty="0" sz="700" spc="25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kW</a:t>
            </a:r>
            <a:r>
              <a:rPr dirty="0" sz="700" spc="30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/</a:t>
            </a:r>
            <a:r>
              <a:rPr dirty="0" sz="700" spc="30">
                <a:latin typeface="Times New Roman"/>
                <a:cs typeface="Times New Roman"/>
              </a:rPr>
              <a:t> </a:t>
            </a:r>
            <a:r>
              <a:rPr dirty="0" sz="700" spc="-20">
                <a:latin typeface="Times New Roman"/>
                <a:cs typeface="Times New Roman"/>
              </a:rPr>
              <a:t>0.2%</a:t>
            </a:r>
            <a:endParaRPr sz="7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45"/>
              </a:spcBef>
            </a:pPr>
            <a:r>
              <a:rPr dirty="0" sz="700">
                <a:latin typeface="Times New Roman"/>
                <a:cs typeface="Times New Roman"/>
              </a:rPr>
              <a:t>15%</a:t>
            </a:r>
            <a:r>
              <a:rPr dirty="0" sz="700" spc="15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(</a:t>
            </a:r>
            <a:r>
              <a:rPr dirty="0" sz="700" spc="20">
                <a:latin typeface="Times New Roman"/>
                <a:cs typeface="Times New Roman"/>
              </a:rPr>
              <a:t> </a:t>
            </a:r>
            <a:r>
              <a:rPr dirty="0" sz="350">
                <a:latin typeface="Times New Roman"/>
                <a:cs typeface="Times New Roman"/>
              </a:rPr>
              <a:t>base</a:t>
            </a:r>
            <a:r>
              <a:rPr dirty="0" sz="350" spc="1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S</a:t>
            </a:r>
            <a:r>
              <a:rPr dirty="0" sz="600" spc="1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=</a:t>
            </a:r>
            <a:r>
              <a:rPr dirty="0" sz="600" spc="1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250MVA</a:t>
            </a:r>
            <a:r>
              <a:rPr dirty="0" sz="600" spc="45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)</a:t>
            </a:r>
            <a:r>
              <a:rPr dirty="0" sz="700" spc="20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15%</a:t>
            </a:r>
            <a:r>
              <a:rPr dirty="0" sz="700" spc="20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(</a:t>
            </a:r>
            <a:r>
              <a:rPr dirty="0" sz="700" spc="20">
                <a:latin typeface="Times New Roman"/>
                <a:cs typeface="Times New Roman"/>
              </a:rPr>
              <a:t> </a:t>
            </a:r>
            <a:r>
              <a:rPr dirty="0" sz="350">
                <a:latin typeface="Times New Roman"/>
                <a:cs typeface="Times New Roman"/>
              </a:rPr>
              <a:t>base</a:t>
            </a:r>
            <a:r>
              <a:rPr dirty="0" sz="350" spc="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S</a:t>
            </a:r>
            <a:r>
              <a:rPr dirty="0" sz="600" spc="2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=</a:t>
            </a:r>
            <a:r>
              <a:rPr dirty="0" sz="600" spc="1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250MVA</a:t>
            </a:r>
            <a:r>
              <a:rPr dirty="0" sz="600" spc="45">
                <a:latin typeface="Times New Roman"/>
                <a:cs typeface="Times New Roman"/>
              </a:rPr>
              <a:t> </a:t>
            </a:r>
            <a:r>
              <a:rPr dirty="0" sz="700" spc="-50">
                <a:latin typeface="Times New Roman"/>
                <a:cs typeface="Times New Roman"/>
              </a:rPr>
              <a:t>)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1089080" y="2686827"/>
            <a:ext cx="4403090" cy="94043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413510" marR="454025">
              <a:lnSpc>
                <a:spcPct val="117700"/>
              </a:lnSpc>
              <a:spcBef>
                <a:spcPts val="95"/>
              </a:spcBef>
            </a:pPr>
            <a:r>
              <a:rPr dirty="0" sz="700">
                <a:latin typeface="Times New Roman"/>
                <a:cs typeface="Times New Roman"/>
              </a:rPr>
              <a:t>Alto</a:t>
            </a:r>
            <a:r>
              <a:rPr dirty="0" sz="700" spc="20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a</a:t>
            </a:r>
            <a:r>
              <a:rPr dirty="0" sz="700" spc="25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Terciario:</a:t>
            </a:r>
            <a:r>
              <a:rPr dirty="0" sz="700" spc="25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12.5%</a:t>
            </a:r>
            <a:r>
              <a:rPr dirty="0" sz="700" spc="25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(</a:t>
            </a:r>
            <a:r>
              <a:rPr dirty="0" sz="700" spc="2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S</a:t>
            </a:r>
            <a:r>
              <a:rPr dirty="0" sz="600" spc="25">
                <a:latin typeface="Times New Roman"/>
                <a:cs typeface="Times New Roman"/>
              </a:rPr>
              <a:t> </a:t>
            </a:r>
            <a:r>
              <a:rPr dirty="0" sz="350">
                <a:latin typeface="Times New Roman"/>
                <a:cs typeface="Times New Roman"/>
              </a:rPr>
              <a:t>base</a:t>
            </a:r>
            <a:r>
              <a:rPr dirty="0" sz="350" spc="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=</a:t>
            </a:r>
            <a:r>
              <a:rPr dirty="0" sz="600" spc="2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75MVA</a:t>
            </a:r>
            <a:r>
              <a:rPr dirty="0" sz="600" spc="45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)</a:t>
            </a:r>
            <a:r>
              <a:rPr dirty="0" sz="700" spc="25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41.6667%</a:t>
            </a:r>
            <a:r>
              <a:rPr dirty="0" sz="700" spc="25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(</a:t>
            </a:r>
            <a:r>
              <a:rPr dirty="0" sz="700" spc="2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S</a:t>
            </a:r>
            <a:r>
              <a:rPr dirty="0" sz="600" spc="20">
                <a:latin typeface="Times New Roman"/>
                <a:cs typeface="Times New Roman"/>
              </a:rPr>
              <a:t> </a:t>
            </a:r>
            <a:r>
              <a:rPr dirty="0" sz="350">
                <a:latin typeface="Times New Roman"/>
                <a:cs typeface="Times New Roman"/>
              </a:rPr>
              <a:t>base</a:t>
            </a:r>
            <a:r>
              <a:rPr dirty="0" sz="350" spc="1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=</a:t>
            </a:r>
            <a:r>
              <a:rPr dirty="0" sz="600" spc="2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250MVA</a:t>
            </a:r>
            <a:r>
              <a:rPr dirty="0" sz="600" spc="50">
                <a:latin typeface="Times New Roman"/>
                <a:cs typeface="Times New Roman"/>
              </a:rPr>
              <a:t> </a:t>
            </a:r>
            <a:r>
              <a:rPr dirty="0" sz="700" spc="-50">
                <a:latin typeface="Times New Roman"/>
                <a:cs typeface="Times New Roman"/>
              </a:rPr>
              <a:t>)</a:t>
            </a:r>
            <a:r>
              <a:rPr dirty="0" sz="700" spc="500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Bajo</a:t>
            </a:r>
            <a:r>
              <a:rPr dirty="0" sz="700" spc="20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a</a:t>
            </a:r>
            <a:r>
              <a:rPr dirty="0" sz="700" spc="25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terciario:</a:t>
            </a:r>
            <a:r>
              <a:rPr dirty="0" sz="700" spc="20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7.2%</a:t>
            </a:r>
            <a:r>
              <a:rPr dirty="0" sz="700" spc="25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(</a:t>
            </a:r>
            <a:r>
              <a:rPr dirty="0" sz="700" spc="20">
                <a:latin typeface="Times New Roman"/>
                <a:cs typeface="Times New Roman"/>
              </a:rPr>
              <a:t> </a:t>
            </a:r>
            <a:r>
              <a:rPr dirty="0" sz="350">
                <a:latin typeface="Times New Roman"/>
                <a:cs typeface="Times New Roman"/>
              </a:rPr>
              <a:t>base</a:t>
            </a:r>
            <a:r>
              <a:rPr dirty="0" sz="350" spc="1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S</a:t>
            </a:r>
            <a:r>
              <a:rPr dirty="0" sz="600" spc="2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=</a:t>
            </a:r>
            <a:r>
              <a:rPr dirty="0" sz="600" spc="2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75MVA</a:t>
            </a:r>
            <a:r>
              <a:rPr dirty="0" sz="600" spc="50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)</a:t>
            </a:r>
            <a:r>
              <a:rPr dirty="0" sz="700" spc="25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24%</a:t>
            </a:r>
            <a:r>
              <a:rPr dirty="0" sz="700" spc="20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(</a:t>
            </a:r>
            <a:r>
              <a:rPr dirty="0" sz="700" spc="25">
                <a:latin typeface="Times New Roman"/>
                <a:cs typeface="Times New Roman"/>
              </a:rPr>
              <a:t> </a:t>
            </a:r>
            <a:r>
              <a:rPr dirty="0" sz="350">
                <a:latin typeface="Times New Roman"/>
                <a:cs typeface="Times New Roman"/>
              </a:rPr>
              <a:t>base</a:t>
            </a:r>
            <a:r>
              <a:rPr dirty="0" sz="350" spc="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S</a:t>
            </a:r>
            <a:r>
              <a:rPr dirty="0" sz="600" spc="2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=</a:t>
            </a:r>
            <a:r>
              <a:rPr dirty="0" sz="600" spc="2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250MVA</a:t>
            </a:r>
            <a:r>
              <a:rPr dirty="0" sz="600" spc="45">
                <a:latin typeface="Times New Roman"/>
                <a:cs typeface="Times New Roman"/>
              </a:rPr>
              <a:t> </a:t>
            </a:r>
            <a:r>
              <a:rPr dirty="0" sz="700" spc="-50">
                <a:latin typeface="Times New Roman"/>
                <a:cs typeface="Times New Roman"/>
              </a:rPr>
              <a:t>)</a:t>
            </a:r>
            <a:endParaRPr sz="700">
              <a:latin typeface="Times New Roman"/>
              <a:cs typeface="Times New Roman"/>
            </a:endParaRPr>
          </a:p>
          <a:p>
            <a:pPr marL="290195">
              <a:lnSpc>
                <a:spcPct val="100000"/>
              </a:lnSpc>
              <a:spcBef>
                <a:spcPts val="145"/>
              </a:spcBef>
              <a:tabLst>
                <a:tab pos="1413510" algn="l"/>
                <a:tab pos="2252345" algn="l"/>
              </a:tabLst>
            </a:pPr>
            <a:r>
              <a:rPr dirty="0" sz="700">
                <a:latin typeface="Times New Roman"/>
                <a:cs typeface="Times New Roman"/>
              </a:rPr>
              <a:t>Pérdida</a:t>
            </a:r>
            <a:r>
              <a:rPr dirty="0" sz="700" spc="45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de</a:t>
            </a:r>
            <a:r>
              <a:rPr dirty="0" sz="700" spc="45">
                <a:latin typeface="Times New Roman"/>
                <a:cs typeface="Times New Roman"/>
              </a:rPr>
              <a:t> </a:t>
            </a:r>
            <a:r>
              <a:rPr dirty="0" sz="700" spc="-10">
                <a:latin typeface="Times New Roman"/>
                <a:cs typeface="Times New Roman"/>
              </a:rPr>
              <a:t>cortocircuito:</a:t>
            </a:r>
            <a:r>
              <a:rPr dirty="0" sz="700">
                <a:latin typeface="Times New Roman"/>
                <a:cs typeface="Times New Roman"/>
              </a:rPr>
              <a:t>	De</a:t>
            </a:r>
            <a:r>
              <a:rPr dirty="0" sz="700" spc="25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alto</a:t>
            </a:r>
            <a:r>
              <a:rPr dirty="0" sz="700" spc="25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a</a:t>
            </a:r>
            <a:r>
              <a:rPr dirty="0" sz="700" spc="25">
                <a:latin typeface="Times New Roman"/>
                <a:cs typeface="Times New Roman"/>
              </a:rPr>
              <a:t> </a:t>
            </a:r>
            <a:r>
              <a:rPr dirty="0" sz="700" spc="-10">
                <a:latin typeface="Times New Roman"/>
                <a:cs typeface="Times New Roman"/>
              </a:rPr>
              <a:t>bajo:</a:t>
            </a:r>
            <a:r>
              <a:rPr dirty="0" sz="700">
                <a:latin typeface="Times New Roman"/>
                <a:cs typeface="Times New Roman"/>
              </a:rPr>
              <a:t>	710</a:t>
            </a:r>
            <a:r>
              <a:rPr dirty="0" sz="700" spc="45">
                <a:latin typeface="Times New Roman"/>
                <a:cs typeface="Times New Roman"/>
              </a:rPr>
              <a:t> </a:t>
            </a:r>
            <a:r>
              <a:rPr dirty="0" sz="700" spc="-25">
                <a:latin typeface="Times New Roman"/>
                <a:cs typeface="Times New Roman"/>
              </a:rPr>
              <a:t>kW</a:t>
            </a:r>
            <a:endParaRPr sz="700">
              <a:latin typeface="Times New Roman"/>
              <a:cs typeface="Times New Roman"/>
            </a:endParaRPr>
          </a:p>
          <a:p>
            <a:pPr marL="1413510" marR="2066925">
              <a:lnSpc>
                <a:spcPct val="117700"/>
              </a:lnSpc>
            </a:pPr>
            <a:r>
              <a:rPr dirty="0" sz="700">
                <a:latin typeface="Times New Roman"/>
                <a:cs typeface="Times New Roman"/>
              </a:rPr>
              <a:t>Alto</a:t>
            </a:r>
            <a:r>
              <a:rPr dirty="0" sz="700" spc="40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a</a:t>
            </a:r>
            <a:r>
              <a:rPr dirty="0" sz="700" spc="40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terciario:</a:t>
            </a:r>
            <a:r>
              <a:rPr dirty="0" sz="700" spc="40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188</a:t>
            </a:r>
            <a:r>
              <a:rPr dirty="0" sz="700" spc="40">
                <a:latin typeface="Times New Roman"/>
                <a:cs typeface="Times New Roman"/>
              </a:rPr>
              <a:t> </a:t>
            </a:r>
            <a:r>
              <a:rPr dirty="0" sz="700" spc="-25">
                <a:latin typeface="Times New Roman"/>
                <a:cs typeface="Times New Roman"/>
              </a:rPr>
              <a:t>kW</a:t>
            </a:r>
            <a:r>
              <a:rPr dirty="0" sz="700" spc="500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Bajo</a:t>
            </a:r>
            <a:r>
              <a:rPr dirty="0" sz="700" spc="40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a</a:t>
            </a:r>
            <a:r>
              <a:rPr dirty="0" sz="700" spc="40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terciario:</a:t>
            </a:r>
            <a:r>
              <a:rPr dirty="0" sz="700" spc="40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159</a:t>
            </a:r>
            <a:r>
              <a:rPr dirty="0" sz="700" spc="40">
                <a:latin typeface="Times New Roman"/>
                <a:cs typeface="Times New Roman"/>
              </a:rPr>
              <a:t> </a:t>
            </a:r>
            <a:r>
              <a:rPr dirty="0" sz="700" spc="-25">
                <a:latin typeface="Times New Roman"/>
                <a:cs typeface="Times New Roman"/>
              </a:rPr>
              <a:t>kW</a:t>
            </a:r>
            <a:endParaRPr sz="7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204"/>
              </a:spcBef>
            </a:pP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BCTRAN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especifique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primero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número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número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vueltas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bajo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Estructura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(ver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6.36).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clasificaciones,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voltaje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nominal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potencia</a:t>
            </a:r>
            <a:endParaRPr sz="800">
              <a:latin typeface="Times New Roman"/>
              <a:cs typeface="Times New Roman"/>
            </a:endParaRPr>
          </a:p>
        </p:txBody>
      </p:sp>
      <p:grpSp>
        <p:nvGrpSpPr>
          <p:cNvPr id="23" name="object 23" descr=""/>
          <p:cNvGrpSpPr/>
          <p:nvPr/>
        </p:nvGrpSpPr>
        <p:grpSpPr>
          <a:xfrm>
            <a:off x="368299" y="4392458"/>
            <a:ext cx="594995" cy="13335"/>
            <a:chOff x="368299" y="4392458"/>
            <a:chExt cx="594995" cy="13335"/>
          </a:xfrm>
        </p:grpSpPr>
        <p:sp>
          <p:nvSpPr>
            <p:cNvPr id="24" name="object 24" descr=""/>
            <p:cNvSpPr/>
            <p:nvPr/>
          </p:nvSpPr>
          <p:spPr>
            <a:xfrm>
              <a:off x="368299" y="4392458"/>
              <a:ext cx="594995" cy="6985"/>
            </a:xfrm>
            <a:custGeom>
              <a:avLst/>
              <a:gdLst/>
              <a:ahLst/>
              <a:cxnLst/>
              <a:rect l="l" t="t" r="r" b="b"/>
              <a:pathLst>
                <a:path w="594994" h="6985">
                  <a:moveTo>
                    <a:pt x="594713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594713" y="0"/>
                  </a:lnTo>
                  <a:lnTo>
                    <a:pt x="594713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 descr=""/>
            <p:cNvSpPr/>
            <p:nvPr/>
          </p:nvSpPr>
          <p:spPr>
            <a:xfrm>
              <a:off x="368287" y="4392459"/>
              <a:ext cx="594995" cy="13335"/>
            </a:xfrm>
            <a:custGeom>
              <a:avLst/>
              <a:gdLst/>
              <a:ahLst/>
              <a:cxnLst/>
              <a:rect l="l" t="t" r="r" b="b"/>
              <a:pathLst>
                <a:path w="594994" h="13335">
                  <a:moveTo>
                    <a:pt x="594715" y="0"/>
                  </a:moveTo>
                  <a:lnTo>
                    <a:pt x="588111" y="6604"/>
                  </a:lnTo>
                  <a:lnTo>
                    <a:pt x="0" y="6604"/>
                  </a:lnTo>
                  <a:lnTo>
                    <a:pt x="0" y="13220"/>
                  </a:lnTo>
                  <a:lnTo>
                    <a:pt x="588111" y="13220"/>
                  </a:lnTo>
                  <a:lnTo>
                    <a:pt x="594715" y="13220"/>
                  </a:lnTo>
                  <a:lnTo>
                    <a:pt x="594715" y="6604"/>
                  </a:lnTo>
                  <a:lnTo>
                    <a:pt x="594715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 descr=""/>
            <p:cNvSpPr/>
            <p:nvPr/>
          </p:nvSpPr>
          <p:spPr>
            <a:xfrm>
              <a:off x="368299" y="4392458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7" name="object 27" descr=""/>
          <p:cNvSpPr txBox="1"/>
          <p:nvPr/>
        </p:nvSpPr>
        <p:spPr>
          <a:xfrm>
            <a:off x="378108" y="4452466"/>
            <a:ext cx="5778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Página</a:t>
            </a:r>
            <a:r>
              <a:rPr dirty="0" sz="800" spc="8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232</a:t>
            </a:r>
            <a:endParaRPr sz="800">
              <a:latin typeface="Arial"/>
              <a:cs typeface="Arial"/>
            </a:endParaRPr>
          </a:p>
        </p:txBody>
      </p:sp>
      <p:sp>
        <p:nvSpPr>
          <p:cNvPr id="30" name="object 30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31" name="object 31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167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28" name="object 28" descr=""/>
          <p:cNvSpPr txBox="1"/>
          <p:nvPr/>
        </p:nvSpPr>
        <p:spPr>
          <a:xfrm>
            <a:off x="831370" y="4624272"/>
            <a:ext cx="5309235" cy="182435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algn="r" marR="71755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de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aplicación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4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62611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deben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ingresar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clasificaciones,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acoplamiento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devanados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cambio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auto-</a:t>
            </a:r>
            <a:r>
              <a:rPr dirty="0" sz="800" spc="10">
                <a:latin typeface="Times New Roman"/>
                <a:cs typeface="Times New Roman"/>
              </a:rPr>
              <a:t> transformadores,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el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voltaje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nominal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los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 i="1">
                <a:latin typeface="Times New Roman"/>
                <a:cs typeface="Times New Roman"/>
              </a:rPr>
              <a:t>devanados</a:t>
            </a:r>
            <a:r>
              <a:rPr dirty="0" sz="800" spc="25" i="1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(que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es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entrada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requerida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para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B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600" spc="10">
                <a:latin typeface="Times New Roman"/>
                <a:cs typeface="Times New Roman"/>
              </a:rPr>
              <a:t>CTRAN</a:t>
            </a:r>
            <a:r>
              <a:rPr dirty="0" sz="600" spc="7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)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es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 spc="10">
                <a:latin typeface="Times New Roman"/>
                <a:cs typeface="Times New Roman"/>
              </a:rPr>
              <a:t>calculado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automáticamente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por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ATPDraw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y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las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impedancias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cortocircuito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también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redefinen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acuerdo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ecuación.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6.45,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6.46,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6.50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EMTP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Theory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Book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[5].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excitación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secuencia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cero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 spc="10">
                <a:latin typeface="Times New Roman"/>
                <a:cs typeface="Times New Roman"/>
              </a:rPr>
              <a:t>y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los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parámetros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cortocircuito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son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aproximadamente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iguales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los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valores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secuencia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positiva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para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un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auto-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transformador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devanado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delta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terciario,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casillas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verificación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datos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secuencia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cero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disponibles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son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ejemplo.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Lm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externa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elige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bajo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magnetización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núcleo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spc="-10" i="1">
                <a:latin typeface="Times New Roman"/>
                <a:cs typeface="Times New Roman"/>
              </a:rPr>
              <a:t>positivo</a:t>
            </a:r>
            <a:endParaRPr sz="800">
              <a:latin typeface="Times New Roman"/>
              <a:cs typeface="Times New Roman"/>
            </a:endParaRPr>
          </a:p>
          <a:p>
            <a:pPr marL="12700" marR="72390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porque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inductores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histéresicos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externos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96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utilizan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representar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inductancia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magnetizante.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consecuencia,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resistivo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corriente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magnetización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ingresará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IEXPOS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85"/>
              </a:spcBef>
            </a:pP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CTRAN</a:t>
            </a:r>
            <a:r>
              <a:rPr dirty="0" sz="600" spc="105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1578066" y="9950263"/>
            <a:ext cx="318643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6.36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BCTRAN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transformador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400/132/18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kV.</a:t>
            </a:r>
            <a:endParaRPr sz="8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9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3" name="object 3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4" name="object 4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678"/>
                  </a:lnTo>
                  <a:lnTo>
                    <a:pt x="142755" y="98678"/>
                  </a:lnTo>
                  <a:lnTo>
                    <a:pt x="136180" y="99986"/>
                  </a:lnTo>
                  <a:lnTo>
                    <a:pt x="104587" y="124182"/>
                  </a:lnTo>
                  <a:lnTo>
                    <a:pt x="98048" y="143385"/>
                  </a:lnTo>
                  <a:lnTo>
                    <a:pt x="98048" y="569464"/>
                  </a:lnTo>
                  <a:lnTo>
                    <a:pt x="117977" y="603908"/>
                  </a:lnTo>
                  <a:lnTo>
                    <a:pt x="142755" y="614171"/>
                  </a:lnTo>
                  <a:lnTo>
                    <a:pt x="1886711" y="614171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4171"/>
                  </a:moveTo>
                  <a:lnTo>
                    <a:pt x="1744971" y="614171"/>
                  </a:lnTo>
                  <a:lnTo>
                    <a:pt x="1751545" y="612864"/>
                  </a:lnTo>
                  <a:lnTo>
                    <a:pt x="1764174" y="607632"/>
                  </a:lnTo>
                  <a:lnTo>
                    <a:pt x="1788370" y="576039"/>
                  </a:lnTo>
                  <a:lnTo>
                    <a:pt x="1789678" y="569464"/>
                  </a:lnTo>
                  <a:lnTo>
                    <a:pt x="1789678" y="143385"/>
                  </a:lnTo>
                  <a:lnTo>
                    <a:pt x="1769748" y="108942"/>
                  </a:lnTo>
                  <a:lnTo>
                    <a:pt x="1744971" y="98678"/>
                  </a:lnTo>
                  <a:lnTo>
                    <a:pt x="1886711" y="98678"/>
                  </a:lnTo>
                  <a:lnTo>
                    <a:pt x="1886711" y="614171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2932176" y="500471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5453" y="528634"/>
                  </a:moveTo>
                  <a:lnTo>
                    <a:pt x="49392" y="528634"/>
                  </a:lnTo>
                  <a:lnTo>
                    <a:pt x="45954" y="528237"/>
                  </a:lnTo>
                  <a:lnTo>
                    <a:pt x="39145" y="526784"/>
                  </a:lnTo>
                  <a:lnTo>
                    <a:pt x="35839" y="525726"/>
                  </a:lnTo>
                  <a:lnTo>
                    <a:pt x="32633" y="524273"/>
                  </a:lnTo>
                  <a:lnTo>
                    <a:pt x="29426" y="523083"/>
                  </a:lnTo>
                  <a:lnTo>
                    <a:pt x="2695" y="492488"/>
                  </a:lnTo>
                  <a:lnTo>
                    <a:pt x="0" y="479273"/>
                  </a:lnTo>
                  <a:lnTo>
                    <a:pt x="0" y="475770"/>
                  </a:lnTo>
                  <a:lnTo>
                    <a:pt x="0" y="49361"/>
                  </a:lnTo>
                  <a:lnTo>
                    <a:pt x="17937" y="12819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577"/>
                  </a:lnTo>
                  <a:lnTo>
                    <a:pt x="1704845" y="49361"/>
                  </a:lnTo>
                  <a:lnTo>
                    <a:pt x="1704845" y="479273"/>
                  </a:lnTo>
                  <a:lnTo>
                    <a:pt x="1686907" y="515418"/>
                  </a:lnTo>
                  <a:lnTo>
                    <a:pt x="1672211" y="524273"/>
                  </a:lnTo>
                  <a:lnTo>
                    <a:pt x="1669005" y="525726"/>
                  </a:lnTo>
                  <a:lnTo>
                    <a:pt x="1665699" y="526784"/>
                  </a:lnTo>
                  <a:lnTo>
                    <a:pt x="1658890" y="528237"/>
                  </a:lnTo>
                  <a:lnTo>
                    <a:pt x="1655453" y="52863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" name="object 6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171"/>
              <a:ext cx="145374" cy="145374"/>
            </a:xfrm>
            <a:prstGeom prst="rect">
              <a:avLst/>
            </a:prstGeom>
          </p:spPr>
        </p:pic>
      </p:grpSp>
      <p:sp>
        <p:nvSpPr>
          <p:cNvPr id="7" name="object 7" descr=""/>
          <p:cNvSpPr txBox="1"/>
          <p:nvPr/>
        </p:nvSpPr>
        <p:spPr>
          <a:xfrm>
            <a:off x="805970" y="165100"/>
            <a:ext cx="5191760" cy="96456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141345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  <a:p>
            <a:pPr marL="38100" marR="107950">
              <a:lnSpc>
                <a:spcPct val="113799"/>
              </a:lnSpc>
              <a:spcBef>
                <a:spcPts val="645"/>
              </a:spcBef>
            </a:pPr>
            <a:r>
              <a:rPr dirty="0" sz="800" spc="-155">
                <a:latin typeface="Times New Roman"/>
                <a:cs typeface="Times New Roman"/>
              </a:rPr>
              <a:t>p</a:t>
            </a:r>
            <a:r>
              <a:rPr dirty="0" baseline="20833" sz="1200" spc="-232">
                <a:latin typeface="Times New Roman"/>
                <a:cs typeface="Times New Roman"/>
              </a:rPr>
              <a:t>D</a:t>
            </a:r>
            <a:r>
              <a:rPr dirty="0" sz="800" spc="-155">
                <a:latin typeface="Times New Roman"/>
                <a:cs typeface="Times New Roman"/>
              </a:rPr>
              <a:t>u</a:t>
            </a:r>
            <a:r>
              <a:rPr dirty="0" baseline="20833" sz="1200" spc="-232">
                <a:latin typeface="Times New Roman"/>
                <a:cs typeface="Times New Roman"/>
              </a:rPr>
              <a:t>e</a:t>
            </a:r>
            <a:r>
              <a:rPr dirty="0" sz="800" spc="-155">
                <a:latin typeface="Times New Roman"/>
                <a:cs typeface="Times New Roman"/>
              </a:rPr>
              <a:t>e</a:t>
            </a:r>
            <a:r>
              <a:rPr dirty="0" baseline="20833" sz="1200" spc="-232">
                <a:latin typeface="Times New Roman"/>
                <a:cs typeface="Times New Roman"/>
              </a:rPr>
              <a:t>s</a:t>
            </a:r>
            <a:r>
              <a:rPr dirty="0" sz="800" spc="-155">
                <a:latin typeface="Times New Roman"/>
                <a:cs typeface="Times New Roman"/>
              </a:rPr>
              <a:t>d</a:t>
            </a:r>
            <a:r>
              <a:rPr dirty="0" baseline="20833" sz="1200" spc="-232">
                <a:latin typeface="Times New Roman"/>
                <a:cs typeface="Times New Roman"/>
              </a:rPr>
              <a:t>p</a:t>
            </a:r>
            <a:r>
              <a:rPr dirty="0" sz="800" spc="-155">
                <a:latin typeface="Times New Roman"/>
                <a:cs typeface="Times New Roman"/>
              </a:rPr>
              <a:t>e</a:t>
            </a:r>
            <a:r>
              <a:rPr dirty="0" baseline="20833" sz="1200" spc="-232">
                <a:latin typeface="Times New Roman"/>
                <a:cs typeface="Times New Roman"/>
              </a:rPr>
              <a:t>ué</a:t>
            </a:r>
            <a:r>
              <a:rPr dirty="0" sz="800" spc="-155">
                <a:latin typeface="Times New Roman"/>
                <a:cs typeface="Times New Roman"/>
              </a:rPr>
              <a:t>e</a:t>
            </a:r>
            <a:r>
              <a:rPr dirty="0" baseline="20833" sz="1200" spc="-232">
                <a:latin typeface="Times New Roman"/>
                <a:cs typeface="Times New Roman"/>
              </a:rPr>
              <a:t>s</a:t>
            </a:r>
            <a:r>
              <a:rPr dirty="0" sz="800" spc="-155">
                <a:latin typeface="Times New Roman"/>
                <a:cs typeface="Times New Roman"/>
              </a:rPr>
              <a:t>je</a:t>
            </a:r>
            <a:r>
              <a:rPr dirty="0" baseline="20833" sz="1200" spc="-232">
                <a:latin typeface="Times New Roman"/>
                <a:cs typeface="Times New Roman"/>
              </a:rPr>
              <a:t>d</a:t>
            </a:r>
            <a:r>
              <a:rPr dirty="0" sz="800" spc="-155">
                <a:latin typeface="Times New Roman"/>
                <a:cs typeface="Times New Roman"/>
              </a:rPr>
              <a:t>c</a:t>
            </a:r>
            <a:r>
              <a:rPr dirty="0" baseline="20833" sz="1200" spc="-232">
                <a:latin typeface="Times New Roman"/>
                <a:cs typeface="Times New Roman"/>
              </a:rPr>
              <a:t>e</a:t>
            </a:r>
            <a:r>
              <a:rPr dirty="0" sz="800" spc="-155">
                <a:latin typeface="Times New Roman"/>
                <a:cs typeface="Times New Roman"/>
              </a:rPr>
              <a:t>ut</a:t>
            </a:r>
            <a:r>
              <a:rPr dirty="0" baseline="20833" sz="1200" spc="-232">
                <a:latin typeface="Times New Roman"/>
                <a:cs typeface="Times New Roman"/>
              </a:rPr>
              <a:t>l</a:t>
            </a:r>
            <a:r>
              <a:rPr dirty="0" sz="800" spc="-155">
                <a:latin typeface="Times New Roman"/>
                <a:cs typeface="Times New Roman"/>
              </a:rPr>
              <a:t>ars</a:t>
            </a:r>
            <a:r>
              <a:rPr dirty="0" baseline="20833" sz="1200" spc="-232">
                <a:latin typeface="Times New Roman"/>
                <a:cs typeface="Times New Roman"/>
              </a:rPr>
              <a:t>e</a:t>
            </a:r>
            <a:r>
              <a:rPr dirty="0" sz="800" spc="-155">
                <a:latin typeface="Times New Roman"/>
                <a:cs typeface="Times New Roman"/>
              </a:rPr>
              <a:t>e</a:t>
            </a:r>
            <a:r>
              <a:rPr dirty="0" baseline="20833" sz="1200" spc="-232">
                <a:latin typeface="Times New Roman"/>
                <a:cs typeface="Times New Roman"/>
              </a:rPr>
              <a:t>sp</a:t>
            </a:r>
            <a:r>
              <a:rPr dirty="0" sz="800" spc="-155">
                <a:latin typeface="Times New Roman"/>
                <a:cs typeface="Times New Roman"/>
              </a:rPr>
              <a:t>m</a:t>
            </a:r>
            <a:r>
              <a:rPr dirty="0" baseline="20833" sz="1200" spc="-232">
                <a:latin typeface="Times New Roman"/>
                <a:cs typeface="Times New Roman"/>
              </a:rPr>
              <a:t>ec</a:t>
            </a:r>
            <a:r>
              <a:rPr dirty="0" sz="800" spc="-155">
                <a:latin typeface="Times New Roman"/>
                <a:cs typeface="Times New Roman"/>
              </a:rPr>
              <a:t>e</a:t>
            </a:r>
            <a:r>
              <a:rPr dirty="0" baseline="20833" sz="1200" spc="-232">
                <a:latin typeface="Times New Roman"/>
                <a:cs typeface="Times New Roman"/>
              </a:rPr>
              <a:t>i</a:t>
            </a:r>
            <a:r>
              <a:rPr dirty="0" sz="800" spc="-155">
                <a:latin typeface="Times New Roman"/>
                <a:cs typeface="Times New Roman"/>
              </a:rPr>
              <a:t>d</a:t>
            </a:r>
            <a:r>
              <a:rPr dirty="0" baseline="20833" sz="1200" spc="-232">
                <a:latin typeface="Times New Roman"/>
                <a:cs typeface="Times New Roman"/>
              </a:rPr>
              <a:t>f</a:t>
            </a:r>
            <a:r>
              <a:rPr dirty="0" sz="800" spc="-155">
                <a:latin typeface="Times New Roman"/>
                <a:cs typeface="Times New Roman"/>
              </a:rPr>
              <a:t>ia</a:t>
            </a:r>
            <a:r>
              <a:rPr dirty="0" baseline="20833" sz="1200" spc="-232">
                <a:latin typeface="Times New Roman"/>
                <a:cs typeface="Times New Roman"/>
              </a:rPr>
              <a:t>c</a:t>
            </a:r>
            <a:r>
              <a:rPr dirty="0" sz="800" spc="-155">
                <a:latin typeface="Times New Roman"/>
                <a:cs typeface="Times New Roman"/>
              </a:rPr>
              <a:t>n</a:t>
            </a:r>
            <a:r>
              <a:rPr dirty="0" baseline="20833" sz="1200" spc="-232">
                <a:latin typeface="Times New Roman"/>
                <a:cs typeface="Times New Roman"/>
              </a:rPr>
              <a:t>ac</a:t>
            </a:r>
            <a:r>
              <a:rPr dirty="0" sz="800" spc="-155">
                <a:latin typeface="Times New Roman"/>
                <a:cs typeface="Times New Roman"/>
              </a:rPr>
              <a:t>te</a:t>
            </a:r>
            <a:r>
              <a:rPr dirty="0" baseline="20833" sz="1200" spc="-232">
                <a:latin typeface="Times New Roman"/>
                <a:cs typeface="Times New Roman"/>
              </a:rPr>
              <a:t>ió</a:t>
            </a:r>
            <a:r>
              <a:rPr dirty="0" sz="800" spc="-155" i="1">
                <a:latin typeface="Times New Roman"/>
                <a:cs typeface="Times New Roman"/>
              </a:rPr>
              <a:t>E</a:t>
            </a:r>
            <a:r>
              <a:rPr dirty="0" baseline="20833" sz="1200" spc="-232">
                <a:latin typeface="Times New Roman"/>
                <a:cs typeface="Times New Roman"/>
              </a:rPr>
              <a:t>n</a:t>
            </a:r>
            <a:r>
              <a:rPr dirty="0" sz="800" spc="-155" i="1">
                <a:latin typeface="Times New Roman"/>
                <a:cs typeface="Times New Roman"/>
              </a:rPr>
              <a:t>je</a:t>
            </a:r>
            <a:r>
              <a:rPr dirty="0" baseline="20833" sz="1200" spc="-232">
                <a:latin typeface="Times New Roman"/>
                <a:cs typeface="Times New Roman"/>
              </a:rPr>
              <a:t>d</a:t>
            </a:r>
            <a:r>
              <a:rPr dirty="0" sz="800" spc="-155" i="1">
                <a:latin typeface="Times New Roman"/>
                <a:cs typeface="Times New Roman"/>
              </a:rPr>
              <a:t>c</a:t>
            </a:r>
            <a:r>
              <a:rPr dirty="0" baseline="20833" sz="1200" spc="-232">
                <a:latin typeface="Times New Roman"/>
                <a:cs typeface="Times New Roman"/>
              </a:rPr>
              <a:t>e</a:t>
            </a:r>
            <a:r>
              <a:rPr dirty="0" sz="800" spc="-155" i="1">
                <a:latin typeface="Times New Roman"/>
                <a:cs typeface="Times New Roman"/>
              </a:rPr>
              <a:t>u</a:t>
            </a:r>
            <a:r>
              <a:rPr dirty="0" baseline="20833" sz="1200" spc="-232">
                <a:latin typeface="Times New Roman"/>
                <a:cs typeface="Times New Roman"/>
              </a:rPr>
              <a:t>d</a:t>
            </a:r>
            <a:r>
              <a:rPr dirty="0" sz="800" spc="-155" i="1">
                <a:latin typeface="Times New Roman"/>
                <a:cs typeface="Times New Roman"/>
              </a:rPr>
              <a:t>ta</a:t>
            </a:r>
            <a:r>
              <a:rPr dirty="0" baseline="20833" sz="1200" spc="-232">
                <a:latin typeface="Times New Roman"/>
                <a:cs typeface="Times New Roman"/>
              </a:rPr>
              <a:t>a</a:t>
            </a:r>
            <a:r>
              <a:rPr dirty="0" sz="800" spc="-155" i="1">
                <a:latin typeface="Times New Roman"/>
                <a:cs typeface="Times New Roman"/>
              </a:rPr>
              <a:t>r</a:t>
            </a:r>
            <a:r>
              <a:rPr dirty="0" baseline="20833" sz="1200" spc="-232">
                <a:latin typeface="Times New Roman"/>
                <a:cs typeface="Times New Roman"/>
              </a:rPr>
              <a:t>to</a:t>
            </a:r>
            <a:r>
              <a:rPr dirty="0" sz="800" spc="-155">
                <a:latin typeface="Times New Roman"/>
                <a:cs typeface="Times New Roman"/>
              </a:rPr>
              <a:t>s</a:t>
            </a:r>
            <a:r>
              <a:rPr dirty="0" baseline="20833" sz="1200" spc="-232">
                <a:latin typeface="Times New Roman"/>
                <a:cs typeface="Times New Roman"/>
              </a:rPr>
              <a:t>s</a:t>
            </a:r>
            <a:r>
              <a:rPr dirty="0" sz="800" spc="-155">
                <a:latin typeface="Times New Roman"/>
                <a:cs typeface="Times New Roman"/>
              </a:rPr>
              <a:t>o</a:t>
            </a:r>
            <a:r>
              <a:rPr dirty="0" baseline="20833" sz="1200" spc="-232">
                <a:latin typeface="Times New Roman"/>
                <a:cs typeface="Times New Roman"/>
              </a:rPr>
              <a:t>,</a:t>
            </a:r>
            <a:r>
              <a:rPr dirty="0" sz="800" spc="-155">
                <a:latin typeface="Times New Roman"/>
                <a:cs typeface="Times New Roman"/>
              </a:rPr>
              <a:t>l</a:t>
            </a:r>
            <a:r>
              <a:rPr dirty="0" baseline="20833" sz="1200" spc="-232">
                <a:latin typeface="Times New Roman"/>
                <a:cs typeface="Times New Roman"/>
              </a:rPr>
              <a:t>e</a:t>
            </a:r>
            <a:r>
              <a:rPr dirty="0" sz="800" spc="-155">
                <a:latin typeface="Times New Roman"/>
                <a:cs typeface="Times New Roman"/>
              </a:rPr>
              <a:t>ic</a:t>
            </a:r>
            <a:r>
              <a:rPr dirty="0" baseline="20833" sz="1200" spc="-232">
                <a:latin typeface="Times New Roman"/>
                <a:cs typeface="Times New Roman"/>
              </a:rPr>
              <a:t>l</a:t>
            </a:r>
            <a:r>
              <a:rPr dirty="0" baseline="20833" sz="1200" spc="-82">
                <a:latin typeface="Times New Roman"/>
                <a:cs typeface="Times New Roman"/>
              </a:rPr>
              <a:t> </a:t>
            </a:r>
            <a:r>
              <a:rPr dirty="0" sz="800" spc="-160">
                <a:latin typeface="Times New Roman"/>
                <a:cs typeface="Times New Roman"/>
              </a:rPr>
              <a:t>i</a:t>
            </a:r>
            <a:r>
              <a:rPr dirty="0" baseline="20833" sz="1200" spc="-240">
                <a:latin typeface="Times New Roman"/>
                <a:cs typeface="Times New Roman"/>
              </a:rPr>
              <a:t>p</a:t>
            </a:r>
            <a:r>
              <a:rPr dirty="0" sz="800" spc="-160">
                <a:latin typeface="Times New Roman"/>
                <a:cs typeface="Times New Roman"/>
              </a:rPr>
              <a:t>tu</a:t>
            </a:r>
            <a:r>
              <a:rPr dirty="0" baseline="20833" sz="1200" spc="-240">
                <a:latin typeface="Times New Roman"/>
                <a:cs typeface="Times New Roman"/>
              </a:rPr>
              <a:t>ro</a:t>
            </a:r>
            <a:r>
              <a:rPr dirty="0" sz="800" spc="-160">
                <a:latin typeface="Times New Roman"/>
                <a:cs typeface="Times New Roman"/>
              </a:rPr>
              <a:t>d</a:t>
            </a:r>
            <a:r>
              <a:rPr dirty="0" baseline="20833" sz="1200" spc="-240">
                <a:latin typeface="Times New Roman"/>
                <a:cs typeface="Times New Roman"/>
              </a:rPr>
              <a:t>g</a:t>
            </a:r>
            <a:r>
              <a:rPr dirty="0" sz="800" spc="-160">
                <a:latin typeface="Times New Roman"/>
                <a:cs typeface="Times New Roman"/>
              </a:rPr>
              <a:t>es</a:t>
            </a:r>
            <a:r>
              <a:rPr dirty="0" baseline="20833" sz="1200" spc="-240">
                <a:latin typeface="Times New Roman"/>
                <a:cs typeface="Times New Roman"/>
              </a:rPr>
              <a:t>ra</a:t>
            </a:r>
            <a:r>
              <a:rPr dirty="0" sz="800" spc="-160" i="1">
                <a:latin typeface="Times New Roman"/>
                <a:cs typeface="Times New Roman"/>
              </a:rPr>
              <a:t>A</a:t>
            </a:r>
            <a:r>
              <a:rPr dirty="0" baseline="20833" sz="1200" spc="-240">
                <a:latin typeface="Times New Roman"/>
                <a:cs typeface="Times New Roman"/>
              </a:rPr>
              <a:t>m</a:t>
            </a:r>
            <a:r>
              <a:rPr dirty="0" sz="800" spc="-160" i="1">
                <a:latin typeface="Times New Roman"/>
                <a:cs typeface="Times New Roman"/>
              </a:rPr>
              <a:t>T</a:t>
            </a:r>
            <a:r>
              <a:rPr dirty="0" baseline="20833" sz="1200" spc="-240">
                <a:latin typeface="Times New Roman"/>
                <a:cs typeface="Times New Roman"/>
              </a:rPr>
              <a:t>a</a:t>
            </a:r>
            <a:r>
              <a:rPr dirty="0" sz="800" spc="-160" i="1">
                <a:latin typeface="Times New Roman"/>
                <a:cs typeface="Times New Roman"/>
              </a:rPr>
              <a:t>P</a:t>
            </a:r>
            <a:r>
              <a:rPr dirty="0" baseline="20833" sz="1200" spc="-240">
                <a:latin typeface="Times New Roman"/>
                <a:cs typeface="Times New Roman"/>
              </a:rPr>
              <a:t>o</a:t>
            </a:r>
            <a:r>
              <a:rPr dirty="0" sz="800" spc="-160">
                <a:latin typeface="Times New Roman"/>
                <a:cs typeface="Times New Roman"/>
              </a:rPr>
              <a:t>(</a:t>
            </a:r>
            <a:r>
              <a:rPr dirty="0" baseline="20833" sz="1200" spc="-240">
                <a:latin typeface="Times New Roman"/>
                <a:cs typeface="Times New Roman"/>
              </a:rPr>
              <a:t>f</a:t>
            </a:r>
            <a:r>
              <a:rPr dirty="0" sz="800" spc="-160">
                <a:latin typeface="Times New Roman"/>
                <a:cs typeface="Times New Roman"/>
              </a:rPr>
              <a:t>s</a:t>
            </a:r>
            <a:r>
              <a:rPr dirty="0" baseline="20833" sz="1200" spc="-240">
                <a:latin typeface="Times New Roman"/>
                <a:cs typeface="Times New Roman"/>
              </a:rPr>
              <a:t>r</a:t>
            </a:r>
            <a:r>
              <a:rPr dirty="0" sz="800" spc="-160">
                <a:latin typeface="Times New Roman"/>
                <a:cs typeface="Times New Roman"/>
              </a:rPr>
              <a:t>i</a:t>
            </a:r>
            <a:r>
              <a:rPr dirty="0" baseline="20833" sz="1200" spc="-240">
                <a:latin typeface="Times New Roman"/>
                <a:cs typeface="Times New Roman"/>
              </a:rPr>
              <a:t>e</a:t>
            </a:r>
            <a:r>
              <a:rPr dirty="0" sz="800" spc="-160">
                <a:latin typeface="Times New Roman"/>
                <a:cs typeface="Times New Roman"/>
              </a:rPr>
              <a:t>n</a:t>
            </a:r>
            <a:r>
              <a:rPr dirty="0" baseline="20833" sz="1200" spc="-240">
                <a:latin typeface="Times New Roman"/>
                <a:cs typeface="Times New Roman"/>
              </a:rPr>
              <a:t>ce</a:t>
            </a:r>
            <a:r>
              <a:rPr dirty="0" sz="800" spc="-160">
                <a:latin typeface="Times New Roman"/>
                <a:cs typeface="Times New Roman"/>
              </a:rPr>
              <a:t>sa</a:t>
            </a:r>
            <a:r>
              <a:rPr dirty="0" baseline="20833" sz="1200" spc="-240">
                <a:latin typeface="Times New Roman"/>
                <a:cs typeface="Times New Roman"/>
              </a:rPr>
              <a:t>g</a:t>
            </a:r>
            <a:r>
              <a:rPr dirty="0" sz="800" spc="-160">
                <a:latin typeface="Times New Roman"/>
                <a:cs typeface="Times New Roman"/>
              </a:rPr>
              <a:t>li</a:t>
            </a:r>
            <a:r>
              <a:rPr dirty="0" baseline="20833" sz="1200" spc="-240">
                <a:latin typeface="Times New Roman"/>
                <a:cs typeface="Times New Roman"/>
              </a:rPr>
              <a:t>e</a:t>
            </a:r>
            <a:r>
              <a:rPr dirty="0" sz="800" spc="-160">
                <a:latin typeface="Times New Roman"/>
                <a:cs typeface="Times New Roman"/>
              </a:rPr>
              <a:t>r</a:t>
            </a:r>
            <a:r>
              <a:rPr dirty="0" baseline="20833" sz="1200" spc="-240">
                <a:latin typeface="Times New Roman"/>
                <a:cs typeface="Times New Roman"/>
              </a:rPr>
              <a:t>n</a:t>
            </a:r>
            <a:r>
              <a:rPr dirty="0" sz="800" spc="-160">
                <a:latin typeface="Times New Roman"/>
                <a:cs typeface="Times New Roman"/>
              </a:rPr>
              <a:t>d</a:t>
            </a:r>
            <a:r>
              <a:rPr dirty="0" baseline="20833" sz="1200" spc="-240">
                <a:latin typeface="Times New Roman"/>
                <a:cs typeface="Times New Roman"/>
              </a:rPr>
              <a:t>e</a:t>
            </a:r>
            <a:r>
              <a:rPr dirty="0" sz="800" spc="-160">
                <a:latin typeface="Times New Roman"/>
                <a:cs typeface="Times New Roman"/>
              </a:rPr>
              <a:t>e</a:t>
            </a:r>
            <a:r>
              <a:rPr dirty="0" baseline="20833" sz="1200" spc="-240">
                <a:latin typeface="Times New Roman"/>
                <a:cs typeface="Times New Roman"/>
              </a:rPr>
              <a:t>ra</a:t>
            </a:r>
            <a:r>
              <a:rPr dirty="0" sz="800" spc="-160">
                <a:latin typeface="Times New Roman"/>
                <a:cs typeface="Times New Roman"/>
              </a:rPr>
              <a:t>l</a:t>
            </a:r>
            <a:r>
              <a:rPr dirty="0" sz="800" spc="-35">
                <a:latin typeface="Times New Roman"/>
                <a:cs typeface="Times New Roman"/>
              </a:rPr>
              <a:t> </a:t>
            </a:r>
            <a:r>
              <a:rPr dirty="0" baseline="20833" sz="1200" spc="-202">
                <a:latin typeface="Times New Roman"/>
                <a:cs typeface="Times New Roman"/>
              </a:rPr>
              <a:t>r</a:t>
            </a:r>
            <a:r>
              <a:rPr dirty="0" sz="800" spc="5">
                <a:latin typeface="Times New Roman"/>
                <a:cs typeface="Times New Roman"/>
              </a:rPr>
              <a:t>c</a:t>
            </a:r>
            <a:r>
              <a:rPr dirty="0" sz="800" spc="-15">
                <a:latin typeface="Times New Roman"/>
                <a:cs typeface="Times New Roman"/>
              </a:rPr>
              <a:t>u</a:t>
            </a:r>
            <a:r>
              <a:rPr dirty="0" baseline="20833" sz="1200" spc="-569">
                <a:latin typeface="Times New Roman"/>
                <a:cs typeface="Times New Roman"/>
              </a:rPr>
              <a:t>n</a:t>
            </a:r>
            <a:r>
              <a:rPr dirty="0" sz="800" spc="5">
                <a:latin typeface="Times New Roman"/>
                <a:cs typeface="Times New Roman"/>
              </a:rPr>
              <a:t>a</a:t>
            </a:r>
            <a:r>
              <a:rPr dirty="0" sz="800" spc="-175">
                <a:latin typeface="Times New Roman"/>
                <a:cs typeface="Times New Roman"/>
              </a:rPr>
              <a:t>d</a:t>
            </a:r>
            <a:r>
              <a:rPr dirty="0" baseline="20833" sz="1200" spc="-270">
                <a:latin typeface="Times New Roman"/>
                <a:cs typeface="Times New Roman"/>
              </a:rPr>
              <a:t>a</a:t>
            </a:r>
            <a:r>
              <a:rPr dirty="0" sz="800" spc="-85">
                <a:latin typeface="Times New Roman"/>
                <a:cs typeface="Times New Roman"/>
              </a:rPr>
              <a:t>r</a:t>
            </a:r>
            <a:r>
              <a:rPr dirty="0" baseline="20833" sz="1200" spc="-270">
                <a:latin typeface="Times New Roman"/>
                <a:cs typeface="Times New Roman"/>
              </a:rPr>
              <a:t>r</a:t>
            </a:r>
            <a:r>
              <a:rPr dirty="0" sz="800" spc="-220">
                <a:latin typeface="Times New Roman"/>
                <a:cs typeface="Times New Roman"/>
              </a:rPr>
              <a:t>o</a:t>
            </a:r>
            <a:r>
              <a:rPr dirty="0" baseline="20833" sz="1200" spc="7">
                <a:latin typeface="Times New Roman"/>
                <a:cs typeface="Times New Roman"/>
              </a:rPr>
              <a:t>c</a:t>
            </a:r>
            <a:r>
              <a:rPr dirty="0" baseline="20833" sz="1200" spc="-509">
                <a:latin typeface="Times New Roman"/>
                <a:cs typeface="Times New Roman"/>
              </a:rPr>
              <a:t>h</a:t>
            </a:r>
            <a:r>
              <a:rPr dirty="0" sz="800" spc="-65">
                <a:latin typeface="Times New Roman"/>
                <a:cs typeface="Times New Roman"/>
              </a:rPr>
              <a:t>d</a:t>
            </a:r>
            <a:r>
              <a:rPr dirty="0" baseline="20833" sz="1200" spc="-247">
                <a:latin typeface="Times New Roman"/>
                <a:cs typeface="Times New Roman"/>
              </a:rPr>
              <a:t>i</a:t>
            </a:r>
            <a:r>
              <a:rPr dirty="0" sz="800" spc="-195">
                <a:latin typeface="Times New Roman"/>
                <a:cs typeface="Times New Roman"/>
              </a:rPr>
              <a:t>e</a:t>
            </a:r>
            <a:r>
              <a:rPr dirty="0" baseline="20833" sz="1200">
                <a:latin typeface="Times New Roman"/>
                <a:cs typeface="Times New Roman"/>
              </a:rPr>
              <a:t>v</a:t>
            </a:r>
            <a:r>
              <a:rPr dirty="0" sz="800" spc="-395">
                <a:latin typeface="Times New Roman"/>
                <a:cs typeface="Times New Roman"/>
              </a:rPr>
              <a:t>d</a:t>
            </a:r>
            <a:r>
              <a:rPr dirty="0" baseline="20833" sz="1200">
                <a:latin typeface="Times New Roman"/>
                <a:cs typeface="Times New Roman"/>
              </a:rPr>
              <a:t>o</a:t>
            </a:r>
            <a:r>
              <a:rPr dirty="0" sz="800" spc="-15">
                <a:latin typeface="Times New Roman"/>
                <a:cs typeface="Times New Roman"/>
              </a:rPr>
              <a:t>i</a:t>
            </a:r>
            <a:r>
              <a:rPr dirty="0" baseline="20833" sz="1200" spc="-569">
                <a:latin typeface="Times New Roman"/>
                <a:cs typeface="Times New Roman"/>
              </a:rPr>
              <a:t>d</a:t>
            </a:r>
            <a:r>
              <a:rPr dirty="0" sz="800" spc="5">
                <a:latin typeface="Times New Roman"/>
                <a:cs typeface="Times New Roman"/>
              </a:rPr>
              <a:t>á</a:t>
            </a:r>
            <a:r>
              <a:rPr dirty="0" sz="800" spc="-200">
                <a:latin typeface="Times New Roman"/>
                <a:cs typeface="Times New Roman"/>
              </a:rPr>
              <a:t>l</a:t>
            </a:r>
            <a:r>
              <a:rPr dirty="0" baseline="20833" sz="1200" spc="-240">
                <a:latin typeface="Times New Roman"/>
                <a:cs typeface="Times New Roman"/>
              </a:rPr>
              <a:t>e</a:t>
            </a:r>
            <a:r>
              <a:rPr dirty="0" sz="800" spc="-40">
                <a:latin typeface="Times New Roman"/>
                <a:cs typeface="Times New Roman"/>
              </a:rPr>
              <a:t>o</a:t>
            </a:r>
            <a:r>
              <a:rPr dirty="0" baseline="20833" sz="1200" spc="-465">
                <a:latin typeface="Times New Roman"/>
                <a:cs typeface="Times New Roman"/>
              </a:rPr>
              <a:t>e</a:t>
            </a:r>
            <a:r>
              <a:rPr dirty="0" sz="800" spc="-85">
                <a:latin typeface="Times New Roman"/>
                <a:cs typeface="Times New Roman"/>
              </a:rPr>
              <a:t>g</a:t>
            </a:r>
            <a:r>
              <a:rPr dirty="0" baseline="20833" sz="1200" spc="-472">
                <a:latin typeface="Times New Roman"/>
                <a:cs typeface="Times New Roman"/>
              </a:rPr>
              <a:t>n</a:t>
            </a:r>
            <a:r>
              <a:rPr dirty="0" sz="800" spc="-85">
                <a:latin typeface="Times New Roman"/>
                <a:cs typeface="Times New Roman"/>
              </a:rPr>
              <a:t>o</a:t>
            </a:r>
            <a:r>
              <a:rPr dirty="0" baseline="20833" sz="1200" spc="-209">
                <a:latin typeface="Times New Roman"/>
                <a:cs typeface="Times New Roman"/>
              </a:rPr>
              <a:t>t</a:t>
            </a:r>
            <a:r>
              <a:rPr dirty="0" sz="800" spc="-125">
                <a:latin typeface="Times New Roman"/>
                <a:cs typeface="Times New Roman"/>
              </a:rPr>
              <a:t>)</a:t>
            </a:r>
            <a:r>
              <a:rPr dirty="0" baseline="20833" sz="1200" spc="7">
                <a:latin typeface="Times New Roman"/>
                <a:cs typeface="Times New Roman"/>
              </a:rPr>
              <a:t>r</a:t>
            </a:r>
            <a:r>
              <a:rPr dirty="0" baseline="20833" sz="1200" spc="-434">
                <a:latin typeface="Times New Roman"/>
                <a:cs typeface="Times New Roman"/>
              </a:rPr>
              <a:t>a</a:t>
            </a:r>
            <a:r>
              <a:rPr dirty="0" sz="800" spc="-110">
                <a:latin typeface="Times New Roman"/>
                <a:cs typeface="Times New Roman"/>
              </a:rPr>
              <a:t>o</a:t>
            </a:r>
            <a:r>
              <a:rPr dirty="0" baseline="20833" sz="1200" spc="-142">
                <a:latin typeface="Times New Roman"/>
                <a:cs typeface="Times New Roman"/>
              </a:rPr>
              <a:t>d</a:t>
            </a:r>
            <a:r>
              <a:rPr dirty="0" sz="800" spc="-220">
                <a:latin typeface="Times New Roman"/>
                <a:cs typeface="Times New Roman"/>
              </a:rPr>
              <a:t>s</a:t>
            </a:r>
            <a:r>
              <a:rPr dirty="0" baseline="20833" sz="1200" spc="-202">
                <a:latin typeface="Times New Roman"/>
                <a:cs typeface="Times New Roman"/>
              </a:rPr>
              <a:t>a</a:t>
            </a:r>
            <a:r>
              <a:rPr dirty="0" sz="800" spc="-15">
                <a:latin typeface="Times New Roman"/>
                <a:cs typeface="Times New Roman"/>
              </a:rPr>
              <a:t>e</a:t>
            </a:r>
            <a:r>
              <a:rPr dirty="0" sz="800" spc="-210">
                <a:latin typeface="Times New Roman"/>
                <a:cs typeface="Times New Roman"/>
              </a:rPr>
              <a:t>l</a:t>
            </a:r>
            <a:r>
              <a:rPr dirty="0" baseline="20833" sz="1200" spc="-472">
                <a:latin typeface="Times New Roman"/>
                <a:cs typeface="Times New Roman"/>
              </a:rPr>
              <a:t>B</a:t>
            </a:r>
            <a:r>
              <a:rPr dirty="0" sz="800" spc="-65">
                <a:latin typeface="Times New Roman"/>
                <a:cs typeface="Times New Roman"/>
              </a:rPr>
              <a:t>e</a:t>
            </a:r>
            <a:r>
              <a:rPr dirty="0" baseline="20833" sz="1200" spc="-712">
                <a:latin typeface="Times New Roman"/>
                <a:cs typeface="Times New Roman"/>
              </a:rPr>
              <a:t>C</a:t>
            </a:r>
            <a:r>
              <a:rPr dirty="0" sz="800" spc="5">
                <a:latin typeface="Times New Roman"/>
                <a:cs typeface="Times New Roman"/>
              </a:rPr>
              <a:t>c</a:t>
            </a:r>
            <a:r>
              <a:rPr dirty="0" sz="800" spc="-235">
                <a:latin typeface="Times New Roman"/>
                <a:cs typeface="Times New Roman"/>
              </a:rPr>
              <a:t>c</a:t>
            </a:r>
            <a:r>
              <a:rPr dirty="0" baseline="20833" sz="1200" spc="-367">
                <a:latin typeface="Times New Roman"/>
                <a:cs typeface="Times New Roman"/>
              </a:rPr>
              <a:t>T</a:t>
            </a:r>
            <a:r>
              <a:rPr dirty="0" sz="800" spc="5">
                <a:latin typeface="Times New Roman"/>
                <a:cs typeface="Times New Roman"/>
              </a:rPr>
              <a:t>i</a:t>
            </a:r>
            <a:r>
              <a:rPr dirty="0" sz="800" spc="-370">
                <a:latin typeface="Times New Roman"/>
                <a:cs typeface="Times New Roman"/>
              </a:rPr>
              <a:t>o</a:t>
            </a:r>
            <a:r>
              <a:rPr dirty="0" baseline="20833" sz="1200" spc="-240">
                <a:latin typeface="Times New Roman"/>
                <a:cs typeface="Times New Roman"/>
              </a:rPr>
              <a:t>R</a:t>
            </a:r>
            <a:r>
              <a:rPr dirty="0" sz="800" spc="-240">
                <a:latin typeface="Times New Roman"/>
                <a:cs typeface="Times New Roman"/>
              </a:rPr>
              <a:t>n</a:t>
            </a:r>
            <a:r>
              <a:rPr dirty="0" baseline="20833" sz="1200" spc="-509">
                <a:latin typeface="Times New Roman"/>
                <a:cs typeface="Times New Roman"/>
              </a:rPr>
              <a:t>A</a:t>
            </a:r>
            <a:r>
              <a:rPr dirty="0" sz="800" spc="-15">
                <a:latin typeface="Times New Roman"/>
                <a:cs typeface="Times New Roman"/>
              </a:rPr>
              <a:t>a</a:t>
            </a:r>
            <a:r>
              <a:rPr dirty="0" baseline="20833" sz="1200" spc="-839">
                <a:latin typeface="Times New Roman"/>
                <a:cs typeface="Times New Roman"/>
              </a:rPr>
              <a:t>N</a:t>
            </a:r>
            <a:r>
              <a:rPr dirty="0" sz="800" spc="5">
                <a:latin typeface="Times New Roman"/>
                <a:cs typeface="Times New Roman"/>
              </a:rPr>
              <a:t>n</a:t>
            </a:r>
            <a:r>
              <a:rPr dirty="0" sz="800" spc="-40">
                <a:latin typeface="Times New Roman"/>
                <a:cs typeface="Times New Roman"/>
              </a:rPr>
              <a:t>d</a:t>
            </a:r>
            <a:r>
              <a:rPr dirty="0" baseline="20833" sz="1200" spc="-547">
                <a:latin typeface="Times New Roman"/>
                <a:cs typeface="Times New Roman"/>
              </a:rPr>
              <a:t>y</a:t>
            </a:r>
            <a:r>
              <a:rPr dirty="0" sz="800" spc="5">
                <a:latin typeface="Times New Roman"/>
                <a:cs typeface="Times New Roman"/>
              </a:rPr>
              <a:t>o</a:t>
            </a:r>
            <a:r>
              <a:rPr dirty="0" sz="800" spc="175">
                <a:latin typeface="Times New Roman"/>
                <a:cs typeface="Times New Roman"/>
              </a:rPr>
              <a:t> </a:t>
            </a:r>
            <a:r>
              <a:rPr dirty="0" baseline="20833" sz="1200" spc="-247">
                <a:latin typeface="Times New Roman"/>
                <a:cs typeface="Times New Roman"/>
              </a:rPr>
              <a:t>e</a:t>
            </a:r>
            <a:r>
              <a:rPr dirty="0" sz="800" spc="-165" i="1">
                <a:latin typeface="Times New Roman"/>
                <a:cs typeface="Times New Roman"/>
              </a:rPr>
              <a:t>A</a:t>
            </a:r>
            <a:r>
              <a:rPr dirty="0" baseline="20833" sz="1200" spc="-247">
                <a:latin typeface="Times New Roman"/>
                <a:cs typeface="Times New Roman"/>
              </a:rPr>
              <a:t>j</a:t>
            </a:r>
            <a:r>
              <a:rPr dirty="0" sz="800" spc="-165" i="1">
                <a:latin typeface="Times New Roman"/>
                <a:cs typeface="Times New Roman"/>
              </a:rPr>
              <a:t>c</a:t>
            </a:r>
            <a:r>
              <a:rPr dirty="0" baseline="20833" sz="1200" spc="-247">
                <a:latin typeface="Times New Roman"/>
                <a:cs typeface="Times New Roman"/>
              </a:rPr>
              <a:t>e</a:t>
            </a:r>
            <a:r>
              <a:rPr dirty="0" sz="800" spc="-165" i="1">
                <a:latin typeface="Times New Roman"/>
                <a:cs typeface="Times New Roman"/>
              </a:rPr>
              <a:t>e</a:t>
            </a:r>
            <a:r>
              <a:rPr dirty="0" baseline="20833" sz="1200" spc="-247">
                <a:latin typeface="Times New Roman"/>
                <a:cs typeface="Times New Roman"/>
              </a:rPr>
              <a:t>c</a:t>
            </a:r>
            <a:r>
              <a:rPr dirty="0" sz="800" spc="-165" i="1">
                <a:latin typeface="Times New Roman"/>
                <a:cs typeface="Times New Roman"/>
              </a:rPr>
              <a:t>p</a:t>
            </a:r>
            <a:r>
              <a:rPr dirty="0" baseline="20833" sz="1200" spc="-247">
                <a:latin typeface="Times New Roman"/>
                <a:cs typeface="Times New Roman"/>
              </a:rPr>
              <a:t>u</a:t>
            </a:r>
            <a:r>
              <a:rPr dirty="0" sz="800" spc="-165" i="1">
                <a:latin typeface="Times New Roman"/>
                <a:cs typeface="Times New Roman"/>
              </a:rPr>
              <a:t>t</a:t>
            </a:r>
            <a:r>
              <a:rPr dirty="0" baseline="20833" sz="1200" spc="-247">
                <a:latin typeface="Times New Roman"/>
                <a:cs typeface="Times New Roman"/>
              </a:rPr>
              <a:t>t</a:t>
            </a:r>
            <a:r>
              <a:rPr dirty="0" sz="800" spc="-165" i="1">
                <a:latin typeface="Times New Roman"/>
                <a:cs typeface="Times New Roman"/>
              </a:rPr>
              <a:t>a</a:t>
            </a:r>
            <a:r>
              <a:rPr dirty="0" baseline="20833" sz="1200" spc="-247">
                <a:latin typeface="Times New Roman"/>
                <a:cs typeface="Times New Roman"/>
              </a:rPr>
              <a:t>a</a:t>
            </a:r>
            <a:r>
              <a:rPr dirty="0" sz="800" spc="-165" i="1">
                <a:latin typeface="Times New Roman"/>
                <a:cs typeface="Times New Roman"/>
              </a:rPr>
              <a:t>r</a:t>
            </a:r>
            <a:r>
              <a:rPr dirty="0" baseline="20833" sz="1200" spc="-247">
                <a:latin typeface="Times New Roman"/>
                <a:cs typeface="Times New Roman"/>
              </a:rPr>
              <a:t>r</a:t>
            </a:r>
            <a:r>
              <a:rPr dirty="0" baseline="20833" sz="1200" spc="412">
                <a:latin typeface="Times New Roman"/>
                <a:cs typeface="Times New Roman"/>
              </a:rPr>
              <a:t> </a:t>
            </a:r>
            <a:r>
              <a:rPr dirty="0" baseline="20833" sz="1200" spc="-802">
                <a:latin typeface="Times New Roman"/>
                <a:cs typeface="Times New Roman"/>
              </a:rPr>
              <a:t>A</a:t>
            </a:r>
            <a:r>
              <a:rPr dirty="0" sz="800" spc="5">
                <a:latin typeface="Times New Roman"/>
                <a:cs typeface="Times New Roman"/>
              </a:rPr>
              <a:t>.</a:t>
            </a:r>
            <a:r>
              <a:rPr dirty="0" sz="800" spc="385">
                <a:latin typeface="Times New Roman"/>
                <a:cs typeface="Times New Roman"/>
              </a:rPr>
              <a:t> </a:t>
            </a:r>
            <a:r>
              <a:rPr dirty="0" baseline="20833" sz="1200" spc="-15">
                <a:latin typeface="Times New Roman"/>
                <a:cs typeface="Times New Roman"/>
              </a:rPr>
              <a:t>TP.</a:t>
            </a:r>
            <a:r>
              <a:rPr dirty="0" baseline="20833" sz="1200" spc="405">
                <a:latin typeface="Times New Roman"/>
                <a:cs typeface="Times New Roman"/>
              </a:rPr>
              <a:t> </a:t>
            </a:r>
            <a:r>
              <a:rPr dirty="0" baseline="20833" sz="1200" spc="-37">
                <a:latin typeface="Times New Roman"/>
                <a:cs typeface="Times New Roman"/>
              </a:rPr>
              <a:t>Eso</a:t>
            </a:r>
            <a:r>
              <a:rPr dirty="0" baseline="20833" sz="1200" spc="7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BCTRAN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correcto,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creará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perforación.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incluye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directamente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final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conversión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biblioteca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cables.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BCTRAN</a:t>
            </a:r>
            <a:endParaRPr sz="800">
              <a:latin typeface="Times New Roman"/>
              <a:cs typeface="Times New Roman"/>
            </a:endParaRPr>
          </a:p>
          <a:p>
            <a:pPr marL="381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generado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continuación.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10">
                <a:latin typeface="Times New Roman"/>
                <a:cs typeface="Times New Roman"/>
              </a:rPr>
              <a:t>E</a:t>
            </a:r>
            <a:r>
              <a:rPr dirty="0" baseline="9259" sz="900" spc="-165">
                <a:latin typeface="Arial MT"/>
                <a:cs typeface="Arial MT"/>
              </a:rPr>
              <a:t>T</a:t>
            </a:r>
            <a:r>
              <a:rPr dirty="0" sz="800" spc="-110">
                <a:latin typeface="Times New Roman"/>
                <a:cs typeface="Times New Roman"/>
              </a:rPr>
              <a:t>s</a:t>
            </a:r>
            <a:r>
              <a:rPr dirty="0" baseline="9259" sz="900" spc="-165">
                <a:latin typeface="Arial MT"/>
                <a:cs typeface="Arial MT"/>
              </a:rPr>
              <a:t>r</a:t>
            </a:r>
            <a:r>
              <a:rPr dirty="0" sz="800" spc="-110">
                <a:latin typeface="Times New Roman"/>
                <a:cs typeface="Times New Roman"/>
              </a:rPr>
              <a:t>t</a:t>
            </a:r>
            <a:r>
              <a:rPr dirty="0" baseline="9259" sz="900" spc="-165">
                <a:latin typeface="Arial MT"/>
                <a:cs typeface="Arial MT"/>
              </a:rPr>
              <a:t>a</a:t>
            </a:r>
            <a:r>
              <a:rPr dirty="0" sz="800" spc="-110">
                <a:latin typeface="Times New Roman"/>
                <a:cs typeface="Times New Roman"/>
              </a:rPr>
              <a:t>e</a:t>
            </a:r>
            <a:r>
              <a:rPr dirty="0" baseline="9259" sz="900" spc="-165">
                <a:latin typeface="Arial MT"/>
                <a:cs typeface="Arial MT"/>
              </a:rPr>
              <a:t>du</a:t>
            </a:r>
            <a:r>
              <a:rPr dirty="0" sz="800" spc="-110">
                <a:latin typeface="Times New Roman"/>
                <a:cs typeface="Times New Roman"/>
              </a:rPr>
              <a:t>a</a:t>
            </a:r>
            <a:r>
              <a:rPr dirty="0" baseline="9259" sz="900" spc="-165">
                <a:latin typeface="Arial MT"/>
                <a:cs typeface="Arial MT"/>
              </a:rPr>
              <a:t>c</a:t>
            </a:r>
            <a:r>
              <a:rPr dirty="0" sz="800" spc="-110">
                <a:latin typeface="Times New Roman"/>
                <a:cs typeface="Times New Roman"/>
              </a:rPr>
              <a:t>r</a:t>
            </a:r>
            <a:r>
              <a:rPr dirty="0" baseline="9259" sz="900" spc="-165">
                <a:latin typeface="Arial MT"/>
                <a:cs typeface="Arial MT"/>
              </a:rPr>
              <a:t>i</a:t>
            </a:r>
            <a:r>
              <a:rPr dirty="0" sz="800" spc="-110">
                <a:latin typeface="Times New Roman"/>
                <a:cs typeface="Times New Roman"/>
              </a:rPr>
              <a:t>c</a:t>
            </a:r>
            <a:r>
              <a:rPr dirty="0" baseline="9259" sz="900" spc="-165">
                <a:latin typeface="Arial MT"/>
                <a:cs typeface="Arial MT"/>
              </a:rPr>
              <a:t>e</a:t>
            </a:r>
            <a:r>
              <a:rPr dirty="0" sz="800" spc="-110">
                <a:latin typeface="Times New Roman"/>
                <a:cs typeface="Times New Roman"/>
              </a:rPr>
              <a:t>h</a:t>
            </a:r>
            <a:r>
              <a:rPr dirty="0" baseline="9259" sz="900" spc="-165">
                <a:latin typeface="Arial MT"/>
                <a:cs typeface="Arial MT"/>
              </a:rPr>
              <a:t>n</a:t>
            </a:r>
            <a:r>
              <a:rPr dirty="0" sz="800" spc="-110">
                <a:latin typeface="Times New Roman"/>
                <a:cs typeface="Times New Roman"/>
              </a:rPr>
              <a:t>i</a:t>
            </a:r>
            <a:r>
              <a:rPr dirty="0" baseline="9259" sz="900" spc="-165">
                <a:latin typeface="Arial MT"/>
                <a:cs typeface="Arial MT"/>
              </a:rPr>
              <a:t>d</a:t>
            </a:r>
            <a:r>
              <a:rPr dirty="0" sz="800" spc="-110">
                <a:latin typeface="Times New Roman"/>
                <a:cs typeface="Times New Roman"/>
              </a:rPr>
              <a:t>v</a:t>
            </a:r>
            <a:r>
              <a:rPr dirty="0" baseline="9259" sz="900" spc="-165">
                <a:latin typeface="Arial MT"/>
                <a:cs typeface="Arial MT"/>
              </a:rPr>
              <a:t>o</a:t>
            </a:r>
            <a:r>
              <a:rPr dirty="0" sz="800" spc="-110">
                <a:latin typeface="Times New Roman"/>
                <a:cs typeface="Times New Roman"/>
              </a:rPr>
              <a:t>o</a:t>
            </a:r>
            <a:r>
              <a:rPr dirty="0" baseline="9259" sz="900" spc="-165">
                <a:latin typeface="Arial MT"/>
                <a:cs typeface="Arial MT"/>
              </a:rPr>
              <a:t>...</a:t>
            </a:r>
            <a:r>
              <a:rPr dirty="0" sz="800" spc="-110">
                <a:latin typeface="Times New Roman"/>
                <a:cs typeface="Times New Roman"/>
              </a:rPr>
              <a:t>recibe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extensión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.atp</a:t>
            </a:r>
            <a:r>
              <a:rPr dirty="0" sz="800" spc="-210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almacena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endParaRPr sz="800">
              <a:latin typeface="Times New Roman"/>
              <a:cs typeface="Times New Roman"/>
            </a:endParaRPr>
          </a:p>
          <a:p>
            <a:pPr marL="38100">
              <a:lnSpc>
                <a:spcPct val="100000"/>
              </a:lnSpc>
              <a:spcBef>
                <a:spcPts val="445"/>
              </a:spcBef>
            </a:pPr>
            <a:r>
              <a:rPr dirty="0" sz="800">
                <a:latin typeface="Courier New"/>
                <a:cs typeface="Courier New"/>
              </a:rPr>
              <a:t>/</a:t>
            </a:r>
            <a:r>
              <a:rPr dirty="0" sz="800" spc="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BCT</a:t>
            </a:r>
            <a:r>
              <a:rPr dirty="0" sz="800" spc="65">
                <a:latin typeface="Courier New"/>
                <a:cs typeface="Courier New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carpeta.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831370" y="2166206"/>
            <a:ext cx="1841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232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4697009" y="2192638"/>
            <a:ext cx="65786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Times New Roman"/>
                <a:cs typeface="Times New Roman"/>
              </a:rPr>
              <a:t>ATPDraw</a:t>
            </a:r>
            <a:r>
              <a:rPr dirty="0" sz="550" spc="30">
                <a:latin typeface="Times New Roman"/>
                <a:cs typeface="Times New Roman"/>
              </a:rPr>
              <a:t> </a:t>
            </a:r>
            <a:r>
              <a:rPr dirty="0" sz="550">
                <a:latin typeface="Times New Roman"/>
                <a:cs typeface="Times New Roman"/>
              </a:rPr>
              <a:t>versión</a:t>
            </a:r>
            <a:r>
              <a:rPr dirty="0" sz="550" spc="30">
                <a:latin typeface="Times New Roman"/>
                <a:cs typeface="Times New Roman"/>
              </a:rPr>
              <a:t> </a:t>
            </a:r>
            <a:r>
              <a:rPr dirty="0" sz="550" spc="-25">
                <a:latin typeface="Times New Roman"/>
                <a:cs typeface="Times New Roman"/>
              </a:rPr>
              <a:t>5.6</a:t>
            </a:r>
            <a:endParaRPr sz="55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976745" y="1229202"/>
            <a:ext cx="3209925" cy="7791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1967864">
              <a:lnSpc>
                <a:spcPct val="110400"/>
              </a:lnSpc>
              <a:spcBef>
                <a:spcPts val="95"/>
              </a:spcBef>
            </a:pPr>
            <a:r>
              <a:rPr dirty="0" sz="550">
                <a:latin typeface="Courier New"/>
                <a:cs typeface="Courier New"/>
              </a:rPr>
              <a:t>COMIENCE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NUEVO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CASO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DATOS </a:t>
            </a:r>
            <a:r>
              <a:rPr dirty="0" sz="550">
                <a:latin typeface="Courier New"/>
                <a:cs typeface="Courier New"/>
              </a:rPr>
              <a:t>MÓDULO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ACCESO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BCTRAN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$</a:t>
            </a:r>
            <a:r>
              <a:rPr dirty="0" sz="550" spc="25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BORRAR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C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Tarjeta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datos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prueba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excitación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65"/>
              </a:spcBef>
            </a:pPr>
            <a:r>
              <a:rPr dirty="0" sz="550">
                <a:latin typeface="Courier New"/>
                <a:cs typeface="Courier New"/>
              </a:rPr>
              <a:t>C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&lt;FREQ&gt;</a:t>
            </a:r>
            <a:r>
              <a:rPr dirty="0" sz="550" spc="10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&lt;IEXPOS&gt;</a:t>
            </a:r>
            <a:r>
              <a:rPr dirty="0" sz="550" spc="10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&lt;SPOS&gt;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&lt;LEXPOS&gt;</a:t>
            </a:r>
            <a:r>
              <a:rPr dirty="0" sz="550" spc="10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&lt;IEXZERO&gt;</a:t>
            </a:r>
            <a:r>
              <a:rPr dirty="0" sz="550" spc="10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&lt;SZERO&gt;</a:t>
            </a:r>
            <a:r>
              <a:rPr dirty="0" sz="550" spc="10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&lt;LEXZERO&gt;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&lt;&gt;</a:t>
            </a:r>
            <a:r>
              <a:rPr dirty="0" sz="550" spc="10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&lt;&gt;</a:t>
            </a:r>
            <a:r>
              <a:rPr dirty="0" sz="550" spc="10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&lt;&gt;</a:t>
            </a:r>
            <a:r>
              <a:rPr dirty="0" sz="550" spc="100">
                <a:latin typeface="Courier New"/>
                <a:cs typeface="Courier New"/>
              </a:rPr>
              <a:t> </a:t>
            </a:r>
            <a:r>
              <a:rPr dirty="0" sz="550" spc="-25">
                <a:latin typeface="Courier New"/>
                <a:cs typeface="Courier New"/>
              </a:rPr>
              <a:t>&lt;&gt;</a:t>
            </a:r>
            <a:endParaRPr sz="550">
              <a:latin typeface="Courier New"/>
              <a:cs typeface="Courier New"/>
            </a:endParaRPr>
          </a:p>
          <a:p>
            <a:pPr marL="65405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3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50.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.05600056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250.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 spc="-20">
                <a:latin typeface="Courier New"/>
                <a:cs typeface="Courier New"/>
              </a:rPr>
              <a:t>140.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C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Tarjetas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datos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bobinado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C&gt;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&lt;VRAT&gt;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&lt;R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&gt;&gt;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&lt;FASE1&gt;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&lt;FASE2&gt;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&lt;FASE3&gt;</a:t>
            </a:r>
            <a:endParaRPr sz="550">
              <a:latin typeface="Courier New"/>
              <a:cs typeface="Courier New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4882031" y="1703651"/>
            <a:ext cx="33083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0</a:t>
            </a:r>
            <a:r>
              <a:rPr dirty="0" sz="550" spc="2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2</a:t>
            </a:r>
            <a:r>
              <a:rPr dirty="0" sz="550" spc="2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3</a:t>
            </a:r>
            <a:r>
              <a:rPr dirty="0" sz="550" spc="25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0</a:t>
            </a:r>
            <a:endParaRPr sz="550">
              <a:latin typeface="Courier New"/>
              <a:cs typeface="Courier New"/>
            </a:endParaRPr>
          </a:p>
        </p:txBody>
      </p:sp>
      <p:grpSp>
        <p:nvGrpSpPr>
          <p:cNvPr id="12" name="object 12" descr=""/>
          <p:cNvGrpSpPr/>
          <p:nvPr/>
        </p:nvGrpSpPr>
        <p:grpSpPr>
          <a:xfrm>
            <a:off x="368299" y="2773599"/>
            <a:ext cx="594995" cy="13335"/>
            <a:chOff x="368299" y="2773599"/>
            <a:chExt cx="594995" cy="13335"/>
          </a:xfrm>
        </p:grpSpPr>
        <p:sp>
          <p:nvSpPr>
            <p:cNvPr id="13" name="object 13" descr=""/>
            <p:cNvSpPr/>
            <p:nvPr/>
          </p:nvSpPr>
          <p:spPr>
            <a:xfrm>
              <a:off x="368299" y="2773599"/>
              <a:ext cx="594995" cy="6985"/>
            </a:xfrm>
            <a:custGeom>
              <a:avLst/>
              <a:gdLst/>
              <a:ahLst/>
              <a:cxnLst/>
              <a:rect l="l" t="t" r="r" b="b"/>
              <a:pathLst>
                <a:path w="594994" h="6985">
                  <a:moveTo>
                    <a:pt x="594713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594713" y="0"/>
                  </a:lnTo>
                  <a:lnTo>
                    <a:pt x="594713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368287" y="2773603"/>
              <a:ext cx="594995" cy="13335"/>
            </a:xfrm>
            <a:custGeom>
              <a:avLst/>
              <a:gdLst/>
              <a:ahLst/>
              <a:cxnLst/>
              <a:rect l="l" t="t" r="r" b="b"/>
              <a:pathLst>
                <a:path w="594994" h="13335">
                  <a:moveTo>
                    <a:pt x="594715" y="0"/>
                  </a:moveTo>
                  <a:lnTo>
                    <a:pt x="588111" y="6604"/>
                  </a:lnTo>
                  <a:lnTo>
                    <a:pt x="0" y="6604"/>
                  </a:lnTo>
                  <a:lnTo>
                    <a:pt x="0" y="13208"/>
                  </a:lnTo>
                  <a:lnTo>
                    <a:pt x="588111" y="13208"/>
                  </a:lnTo>
                  <a:lnTo>
                    <a:pt x="594715" y="13208"/>
                  </a:lnTo>
                  <a:lnTo>
                    <a:pt x="594715" y="6604"/>
                  </a:lnTo>
                  <a:lnTo>
                    <a:pt x="594715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368299" y="2773599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6" name="object 16" descr=""/>
          <p:cNvSpPr txBox="1"/>
          <p:nvPr/>
        </p:nvSpPr>
        <p:spPr>
          <a:xfrm>
            <a:off x="378108" y="2833607"/>
            <a:ext cx="5778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Página</a:t>
            </a:r>
            <a:r>
              <a:rPr dirty="0" sz="800" spc="8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233</a:t>
            </a:r>
            <a:endParaRPr sz="800">
              <a:latin typeface="Arial"/>
              <a:cs typeface="Arial"/>
            </a:endParaRPr>
          </a:p>
        </p:txBody>
      </p:sp>
      <p:sp>
        <p:nvSpPr>
          <p:cNvPr id="37" name="object 37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38" name="object 38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167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17" name="object 17" descr=""/>
          <p:cNvSpPr txBox="1"/>
          <p:nvPr/>
        </p:nvSpPr>
        <p:spPr>
          <a:xfrm>
            <a:off x="4690401" y="3005413"/>
            <a:ext cx="995044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de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aplicación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1280710" y="3416425"/>
            <a:ext cx="638810" cy="316230"/>
          </a:xfrm>
          <a:prstGeom prst="rect">
            <a:avLst/>
          </a:prstGeom>
        </p:spPr>
        <p:txBody>
          <a:bodyPr wrap="square" lIns="0" tIns="273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15"/>
              </a:spcBef>
            </a:pPr>
            <a:r>
              <a:rPr dirty="0" sz="550">
                <a:latin typeface="Courier New"/>
                <a:cs typeface="Courier New"/>
              </a:rPr>
              <a:t>1</a:t>
            </a:r>
            <a:r>
              <a:rPr dirty="0" sz="550" spc="25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154.729872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2</a:t>
            </a:r>
            <a:r>
              <a:rPr dirty="0" sz="550" spc="25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76.2102355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  <a:tabLst>
                <a:tab pos="494665" algn="l"/>
              </a:tabLst>
            </a:pPr>
            <a:r>
              <a:rPr dirty="0" sz="550" spc="-50">
                <a:latin typeface="Courier New"/>
                <a:cs typeface="Courier New"/>
              </a:rPr>
              <a:t>3</a:t>
            </a:r>
            <a:r>
              <a:rPr dirty="0" sz="550">
                <a:latin typeface="Courier New"/>
                <a:cs typeface="Courier New"/>
              </a:rPr>
              <a:t>	</a:t>
            </a:r>
            <a:r>
              <a:rPr dirty="0" sz="550" spc="-25">
                <a:latin typeface="Courier New"/>
                <a:cs typeface="Courier New"/>
              </a:rPr>
              <a:t>18)</a:t>
            </a:r>
            <a:endParaRPr sz="550">
              <a:latin typeface="Courier New"/>
              <a:cs typeface="Courier New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2509784" y="3416425"/>
            <a:ext cx="1595755" cy="3162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 marR="5080">
              <a:lnSpc>
                <a:spcPct val="114300"/>
              </a:lnSpc>
              <a:spcBef>
                <a:spcPts val="120"/>
              </a:spcBef>
            </a:pPr>
            <a:r>
              <a:rPr dirty="0" sz="550" spc="-10">
                <a:latin typeface="Courier New"/>
                <a:cs typeface="Courier New"/>
              </a:rPr>
              <a:t>H_BUSAL_BUSAH_BUSBL_BUSBH_BUSCL_BUSC</a:t>
            </a:r>
            <a:r>
              <a:rPr dirty="0" sz="550" spc="50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L_BUSA</a:t>
            </a:r>
            <a:r>
              <a:rPr dirty="0" sz="550" spc="10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L_BUSB</a:t>
            </a:r>
            <a:r>
              <a:rPr dirty="0" sz="550" spc="110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L_BUSC T_BUSAT_BUSCT_BUSBT_BUSAT_BUSCT_BUSB</a:t>
            </a:r>
            <a:endParaRPr sz="550">
              <a:latin typeface="Courier New"/>
              <a:cs typeface="Courier New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1089080" y="3700568"/>
            <a:ext cx="4616450" cy="2211705"/>
          </a:xfrm>
          <a:prstGeom prst="rect">
            <a:avLst/>
          </a:prstGeom>
        </p:spPr>
        <p:txBody>
          <a:bodyPr wrap="square" lIns="0" tIns="27305" rIns="0" bIns="0" rtlCol="0" vert="horz">
            <a:spAutoFit/>
          </a:bodyPr>
          <a:lstStyle/>
          <a:p>
            <a:pPr marL="151130">
              <a:lnSpc>
                <a:spcPct val="100000"/>
              </a:lnSpc>
              <a:spcBef>
                <a:spcPts val="215"/>
              </a:spcBef>
            </a:pPr>
            <a:r>
              <a:rPr dirty="0" sz="550">
                <a:latin typeface="Courier New"/>
                <a:cs typeface="Courier New"/>
              </a:rPr>
              <a:t>C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Tarjetas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datos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prueba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cortocircuito</a:t>
            </a:r>
            <a:endParaRPr sz="550">
              <a:latin typeface="Courier New"/>
              <a:cs typeface="Courier New"/>
            </a:endParaRPr>
          </a:p>
          <a:p>
            <a:pPr marL="15113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C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&lt;&gt;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&lt;PIJ&gt;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&lt;ZPOSIJ&gt;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&lt;SPOS&gt;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&lt;ZZEROIJ&gt;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&lt;SZERO&gt;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&lt;&gt;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 spc="-25">
                <a:latin typeface="Courier New"/>
                <a:cs typeface="Courier New"/>
              </a:rPr>
              <a:t>&lt;&gt;</a:t>
            </a:r>
            <a:endParaRPr sz="550">
              <a:latin typeface="Courier New"/>
              <a:cs typeface="Courier New"/>
            </a:endParaRPr>
          </a:p>
          <a:p>
            <a:pPr marL="203835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1</a:t>
            </a:r>
            <a:r>
              <a:rPr dirty="0" sz="550" spc="10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2</a:t>
            </a:r>
            <a:r>
              <a:rPr dirty="0" sz="550" spc="10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710.33.4150145</a:t>
            </a:r>
            <a:r>
              <a:rPr dirty="0" sz="550" spc="10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250.33.4150145</a:t>
            </a:r>
            <a:r>
              <a:rPr dirty="0" sz="550" spc="10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250.</a:t>
            </a:r>
            <a:r>
              <a:rPr dirty="0" sz="550" spc="10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0</a:t>
            </a:r>
            <a:r>
              <a:rPr dirty="0" sz="550" spc="105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1</a:t>
            </a:r>
            <a:endParaRPr sz="550">
              <a:latin typeface="Courier New"/>
              <a:cs typeface="Courier New"/>
            </a:endParaRPr>
          </a:p>
          <a:p>
            <a:pPr marL="203835">
              <a:lnSpc>
                <a:spcPct val="100000"/>
              </a:lnSpc>
              <a:spcBef>
                <a:spcPts val="65"/>
              </a:spcBef>
            </a:pPr>
            <a:r>
              <a:rPr dirty="0" sz="550">
                <a:latin typeface="Courier New"/>
                <a:cs typeface="Courier New"/>
              </a:rPr>
              <a:t>1</a:t>
            </a:r>
            <a:r>
              <a:rPr dirty="0" sz="550" spc="10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3</a:t>
            </a:r>
            <a:r>
              <a:rPr dirty="0" sz="550" spc="10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188.61.3951637</a:t>
            </a:r>
            <a:r>
              <a:rPr dirty="0" sz="550" spc="10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250.61.3951637</a:t>
            </a:r>
            <a:r>
              <a:rPr dirty="0" sz="550" spc="10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250.</a:t>
            </a:r>
            <a:r>
              <a:rPr dirty="0" sz="550" spc="10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0</a:t>
            </a:r>
            <a:r>
              <a:rPr dirty="0" sz="550" spc="105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1</a:t>
            </a:r>
            <a:endParaRPr sz="550">
              <a:latin typeface="Courier New"/>
              <a:cs typeface="Courier New"/>
            </a:endParaRPr>
          </a:p>
          <a:p>
            <a:pPr marL="203835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2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3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159.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24.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250.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24.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250.</a:t>
            </a:r>
            <a:r>
              <a:rPr dirty="0" sz="550" spc="5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0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1</a:t>
            </a:r>
            <a:endParaRPr sz="550">
              <a:latin typeface="Courier New"/>
              <a:cs typeface="Courier New"/>
            </a:endParaRPr>
          </a:p>
          <a:p>
            <a:pPr marL="15113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Tarjeta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EN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BLANCO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que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finaliza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datos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prueba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cortocircuito</a:t>
            </a:r>
            <a:endParaRPr sz="550">
              <a:latin typeface="Courier New"/>
              <a:cs typeface="Courier New"/>
            </a:endParaRPr>
          </a:p>
          <a:p>
            <a:pPr marL="151130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$</a:t>
            </a:r>
            <a:r>
              <a:rPr dirty="0" sz="550" spc="25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PUNCH</a:t>
            </a:r>
            <a:endParaRPr sz="550">
              <a:latin typeface="Courier New"/>
              <a:cs typeface="Courier New"/>
            </a:endParaRPr>
          </a:p>
          <a:p>
            <a:pPr marL="151130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Tarjeta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BLANK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que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finaliza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los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datos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BCTRAN</a:t>
            </a:r>
            <a:endParaRPr sz="550">
              <a:latin typeface="Courier New"/>
              <a:cs typeface="Courier New"/>
            </a:endParaRPr>
          </a:p>
          <a:p>
            <a:pPr marL="151130" marR="3235325">
              <a:lnSpc>
                <a:spcPct val="110400"/>
              </a:lnSpc>
              <a:spcBef>
                <a:spcPts val="50"/>
              </a:spcBef>
            </a:pPr>
            <a:r>
              <a:rPr dirty="0" sz="550">
                <a:latin typeface="Courier New"/>
                <a:cs typeface="Courier New"/>
              </a:rPr>
              <a:t>COMIENCE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NUEVO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CASO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DATOS </a:t>
            </a:r>
            <a:r>
              <a:rPr dirty="0" sz="550">
                <a:latin typeface="Courier New"/>
                <a:cs typeface="Courier New"/>
              </a:rPr>
              <a:t>TARJETA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EN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BLANCO</a:t>
            </a:r>
            <a:endParaRPr sz="55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360"/>
              </a:spcBef>
            </a:pPr>
            <a:endParaRPr sz="550">
              <a:latin typeface="Courier New"/>
              <a:cs typeface="Courier New"/>
            </a:endParaRPr>
          </a:p>
          <a:p>
            <a:pPr marL="12700" marR="180340">
              <a:lnSpc>
                <a:spcPct val="113799"/>
              </a:lnSpc>
              <a:spcBef>
                <a:spcPts val="5"/>
              </a:spcBef>
            </a:pPr>
            <a:r>
              <a:rPr dirty="0" sz="800" spc="10">
                <a:latin typeface="Times New Roman"/>
                <a:cs typeface="Times New Roman"/>
              </a:rPr>
              <a:t>La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rama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magnetización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no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lineal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del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autotransformador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400/132/18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kV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está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representada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por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delta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acoplado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inductores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histereticos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96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estudio.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característica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corriente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flujo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estos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ts val="1140"/>
              </a:lnSpc>
              <a:spcBef>
                <a:spcPts val="20"/>
              </a:spcBef>
            </a:pP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inductores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obtener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medio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rutina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soporte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HYSDAT</a:t>
            </a:r>
            <a:r>
              <a:rPr dirty="0" sz="800" spc="-215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35">
                <a:latin typeface="Times New Roman"/>
                <a:cs typeface="Times New Roman"/>
              </a:rPr>
              <a:t>ATP.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figura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6.37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muestra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histéresis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material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Itype-1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núcleo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magnético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transformador.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80"/>
              </a:spcBef>
            </a:pPr>
            <a:endParaRPr sz="800">
              <a:latin typeface="Times New Roman"/>
              <a:cs typeface="Times New Roman"/>
            </a:endParaRPr>
          </a:p>
          <a:p>
            <a:pPr algn="r" marR="3482340">
              <a:lnSpc>
                <a:spcPct val="100000"/>
              </a:lnSpc>
            </a:pPr>
            <a:r>
              <a:rPr dirty="0" sz="500" spc="-25">
                <a:latin typeface="Times New Roman"/>
                <a:cs typeface="Times New Roman"/>
              </a:rPr>
              <a:t>1,5</a:t>
            </a:r>
            <a:endParaRPr sz="500">
              <a:latin typeface="Times New Roman"/>
              <a:cs typeface="Times New Roman"/>
            </a:endParaRPr>
          </a:p>
          <a:p>
            <a:pPr marL="1287780">
              <a:lnSpc>
                <a:spcPct val="100000"/>
              </a:lnSpc>
              <a:spcBef>
                <a:spcPts val="25"/>
              </a:spcBef>
            </a:pPr>
            <a:r>
              <a:rPr dirty="0" sz="500" b="1">
                <a:latin typeface="Times New Roman"/>
                <a:cs typeface="Times New Roman"/>
              </a:rPr>
              <a:t>PSI</a:t>
            </a:r>
            <a:r>
              <a:rPr dirty="0" sz="500" spc="35" b="1">
                <a:latin typeface="Times New Roman"/>
                <a:cs typeface="Times New Roman"/>
              </a:rPr>
              <a:t> </a:t>
            </a:r>
            <a:r>
              <a:rPr dirty="0" sz="500" spc="-20" b="1">
                <a:latin typeface="Times New Roman"/>
                <a:cs typeface="Times New Roman"/>
              </a:rPr>
              <a:t>[pu]</a:t>
            </a:r>
            <a:endParaRPr sz="5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5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70"/>
              </a:spcBef>
            </a:pPr>
            <a:endParaRPr sz="500">
              <a:latin typeface="Times New Roman"/>
              <a:cs typeface="Times New Roman"/>
            </a:endParaRPr>
          </a:p>
          <a:p>
            <a:pPr algn="r" marR="3465829">
              <a:lnSpc>
                <a:spcPct val="100000"/>
              </a:lnSpc>
            </a:pPr>
            <a:r>
              <a:rPr dirty="0" sz="500" spc="-50">
                <a:latin typeface="Times New Roman"/>
                <a:cs typeface="Times New Roman"/>
              </a:rPr>
              <a:t>1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2093485" y="7386470"/>
            <a:ext cx="130175" cy="10477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00">
                <a:latin typeface="Times New Roman"/>
                <a:cs typeface="Times New Roman"/>
              </a:rPr>
              <a:t>-</a:t>
            </a:r>
            <a:r>
              <a:rPr dirty="0" sz="500" spc="-25">
                <a:latin typeface="Times New Roman"/>
                <a:cs typeface="Times New Roman"/>
              </a:rPr>
              <a:t>1,5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2159564" y="7069290"/>
            <a:ext cx="80645" cy="10477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00">
                <a:latin typeface="Times New Roman"/>
                <a:cs typeface="Times New Roman"/>
              </a:rPr>
              <a:t>-</a:t>
            </a:r>
            <a:r>
              <a:rPr dirty="0" sz="500" spc="-50">
                <a:latin typeface="Times New Roman"/>
                <a:cs typeface="Times New Roman"/>
              </a:rPr>
              <a:t>1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2093485" y="6752109"/>
            <a:ext cx="130175" cy="10477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00">
                <a:latin typeface="Times New Roman"/>
                <a:cs typeface="Times New Roman"/>
              </a:rPr>
              <a:t>-</a:t>
            </a:r>
            <a:r>
              <a:rPr dirty="0" sz="500" spc="-25">
                <a:latin typeface="Times New Roman"/>
                <a:cs typeface="Times New Roman"/>
              </a:rPr>
              <a:t>0,5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2185996" y="6408496"/>
            <a:ext cx="146685" cy="250190"/>
          </a:xfrm>
          <a:prstGeom prst="rect">
            <a:avLst/>
          </a:prstGeom>
        </p:spPr>
        <p:txBody>
          <a:bodyPr wrap="square" lIns="0" tIns="48260" rIns="0" bIns="0" rtlCol="0" vert="horz">
            <a:spAutoFit/>
          </a:bodyPr>
          <a:lstStyle/>
          <a:p>
            <a:pPr algn="r" marR="43180">
              <a:lnSpc>
                <a:spcPct val="100000"/>
              </a:lnSpc>
              <a:spcBef>
                <a:spcPts val="380"/>
              </a:spcBef>
            </a:pPr>
            <a:r>
              <a:rPr dirty="0" sz="500">
                <a:latin typeface="Times New Roman"/>
                <a:cs typeface="Times New Roman"/>
              </a:rPr>
              <a:t>0</a:t>
            </a:r>
            <a:r>
              <a:rPr dirty="0" sz="500" spc="15">
                <a:latin typeface="Times New Roman"/>
                <a:cs typeface="Times New Roman"/>
              </a:rPr>
              <a:t> </a:t>
            </a:r>
            <a:r>
              <a:rPr dirty="0" sz="500" spc="-50">
                <a:latin typeface="Times New Roman"/>
                <a:cs typeface="Times New Roman"/>
              </a:rPr>
              <a:t>0</a:t>
            </a:r>
            <a:endParaRPr sz="500">
              <a:latin typeface="Times New Roman"/>
              <a:cs typeface="Times New Roman"/>
            </a:endParaRPr>
          </a:p>
          <a:p>
            <a:pPr algn="r" marR="5080">
              <a:lnSpc>
                <a:spcPct val="100000"/>
              </a:lnSpc>
              <a:spcBef>
                <a:spcPts val="284"/>
              </a:spcBef>
            </a:pPr>
            <a:r>
              <a:rPr dirty="0" sz="500">
                <a:latin typeface="Times New Roman"/>
                <a:cs typeface="Times New Roman"/>
              </a:rPr>
              <a:t>-</a:t>
            </a:r>
            <a:r>
              <a:rPr dirty="0" sz="500" spc="-50">
                <a:latin typeface="Times New Roman"/>
                <a:cs typeface="Times New Roman"/>
              </a:rPr>
              <a:t>2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2119917" y="6124356"/>
            <a:ext cx="108585" cy="10477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00" spc="-25">
                <a:latin typeface="Times New Roman"/>
                <a:cs typeface="Times New Roman"/>
              </a:rPr>
              <a:t>0,5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2549432" y="6553872"/>
            <a:ext cx="130175" cy="10477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00">
                <a:latin typeface="Times New Roman"/>
                <a:cs typeface="Times New Roman"/>
              </a:rPr>
              <a:t>-</a:t>
            </a:r>
            <a:r>
              <a:rPr dirty="0" sz="500" spc="-25">
                <a:latin typeface="Times New Roman"/>
                <a:cs typeface="Times New Roman"/>
              </a:rPr>
              <a:t>1,5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2906260" y="6553872"/>
            <a:ext cx="80645" cy="10477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00">
                <a:latin typeface="Times New Roman"/>
                <a:cs typeface="Times New Roman"/>
              </a:rPr>
              <a:t>-</a:t>
            </a:r>
            <a:r>
              <a:rPr dirty="0" sz="500" spc="-50">
                <a:latin typeface="Times New Roman"/>
                <a:cs typeface="Times New Roman"/>
              </a:rPr>
              <a:t>1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3203617" y="6553872"/>
            <a:ext cx="130175" cy="10477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00">
                <a:latin typeface="Times New Roman"/>
                <a:cs typeface="Times New Roman"/>
              </a:rPr>
              <a:t>-</a:t>
            </a:r>
            <a:r>
              <a:rPr dirty="0" sz="500" spc="-25">
                <a:latin typeface="Times New Roman"/>
                <a:cs typeface="Times New Roman"/>
              </a:rPr>
              <a:t>0,5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3573661" y="6553872"/>
            <a:ext cx="108585" cy="10477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00">
                <a:latin typeface="Times New Roman"/>
                <a:cs typeface="Times New Roman"/>
              </a:rPr>
              <a:t>0</a:t>
            </a:r>
            <a:r>
              <a:rPr dirty="0" sz="500" spc="15">
                <a:latin typeface="Times New Roman"/>
                <a:cs typeface="Times New Roman"/>
              </a:rPr>
              <a:t> </a:t>
            </a:r>
            <a:r>
              <a:rPr dirty="0" sz="500" spc="-50">
                <a:latin typeface="Times New Roman"/>
                <a:cs typeface="Times New Roman"/>
              </a:rPr>
              <a:t>0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3871018" y="6553872"/>
            <a:ext cx="108585" cy="10477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00" spc="-25">
                <a:latin typeface="Times New Roman"/>
                <a:cs typeface="Times New Roman"/>
              </a:rPr>
              <a:t>0,5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4227846" y="6553872"/>
            <a:ext cx="59055" cy="10477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00" spc="-50">
                <a:latin typeface="Times New Roman"/>
                <a:cs typeface="Times New Roman"/>
              </a:rPr>
              <a:t>1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4525203" y="6553872"/>
            <a:ext cx="108585" cy="10477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00" spc="-25">
                <a:latin typeface="Times New Roman"/>
                <a:cs typeface="Times New Roman"/>
              </a:rPr>
              <a:t>1,5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4882031" y="6553872"/>
            <a:ext cx="59055" cy="10477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00" spc="-50">
                <a:latin typeface="Times New Roman"/>
                <a:cs typeface="Times New Roman"/>
              </a:rPr>
              <a:t>2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4697009" y="6349026"/>
            <a:ext cx="251460" cy="10477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00" b="1">
                <a:latin typeface="Times New Roman"/>
                <a:cs typeface="Times New Roman"/>
              </a:rPr>
              <a:t>YO</a:t>
            </a:r>
            <a:r>
              <a:rPr dirty="0" sz="500" spc="35" b="1">
                <a:latin typeface="Times New Roman"/>
                <a:cs typeface="Times New Roman"/>
              </a:rPr>
              <a:t> </a:t>
            </a:r>
            <a:r>
              <a:rPr dirty="0" sz="500" spc="-25" b="1">
                <a:latin typeface="Times New Roman"/>
                <a:cs typeface="Times New Roman"/>
              </a:rPr>
              <a:t>[%]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4426084" y="6811581"/>
            <a:ext cx="208915" cy="40259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64800"/>
              </a:lnSpc>
              <a:spcBef>
                <a:spcPts val="95"/>
              </a:spcBef>
            </a:pPr>
            <a:r>
              <a:rPr dirty="0" sz="500">
                <a:latin typeface="Times New Roman"/>
                <a:cs typeface="Times New Roman"/>
              </a:rPr>
              <a:t>Hyst</a:t>
            </a:r>
            <a:r>
              <a:rPr dirty="0" sz="500" spc="30">
                <a:latin typeface="Times New Roman"/>
                <a:cs typeface="Times New Roman"/>
              </a:rPr>
              <a:t> </a:t>
            </a:r>
            <a:r>
              <a:rPr dirty="0" sz="500" spc="-50">
                <a:latin typeface="Times New Roman"/>
                <a:cs typeface="Times New Roman"/>
              </a:rPr>
              <a:t>+</a:t>
            </a:r>
            <a:r>
              <a:rPr dirty="0" sz="500" spc="500">
                <a:latin typeface="Times New Roman"/>
                <a:cs typeface="Times New Roman"/>
              </a:rPr>
              <a:t> </a:t>
            </a:r>
            <a:r>
              <a:rPr dirty="0" sz="500" spc="-10">
                <a:latin typeface="Times New Roman"/>
                <a:cs typeface="Times New Roman"/>
              </a:rPr>
              <a:t>Hyst-</a:t>
            </a:r>
            <a:r>
              <a:rPr dirty="0" sz="500" spc="500">
                <a:latin typeface="Times New Roman"/>
                <a:cs typeface="Times New Roman"/>
              </a:rPr>
              <a:t> </a:t>
            </a:r>
            <a:r>
              <a:rPr dirty="0" sz="500" spc="-10">
                <a:latin typeface="Times New Roman"/>
                <a:cs typeface="Times New Roman"/>
              </a:rPr>
              <a:t>Armco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1089080" y="7559598"/>
            <a:ext cx="4734560" cy="270827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593725" marR="571500" indent="-59690">
              <a:lnSpc>
                <a:spcPct val="113799"/>
              </a:lnSpc>
              <a:spcBef>
                <a:spcPts val="9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6.37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forma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histéresis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núcleo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magnético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transformador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comparación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material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rutina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soporte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HYSDAT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ATP.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salida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generado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rutina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soporte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HYSDAT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enumera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continuación.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ejemplo,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r>
              <a:rPr dirty="0" sz="800" spc="10">
                <a:latin typeface="Times New Roman"/>
                <a:cs typeface="Times New Roman"/>
              </a:rPr>
              <a:t> el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archivo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recibe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un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nombre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Courier New"/>
                <a:cs typeface="Courier New"/>
              </a:rPr>
              <a:t>HYSTR400.LIB</a:t>
            </a:r>
            <a:r>
              <a:rPr dirty="0" sz="800" spc="-245">
                <a:latin typeface="Courier New"/>
                <a:cs typeface="Courier New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y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se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almacena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en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la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carpeta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Courier New"/>
                <a:cs typeface="Courier New"/>
              </a:rPr>
              <a:t>/</a:t>
            </a:r>
            <a:r>
              <a:rPr dirty="0" sz="800" spc="80">
                <a:latin typeface="Courier New"/>
                <a:cs typeface="Courier New"/>
              </a:rPr>
              <a:t> </a:t>
            </a:r>
            <a:r>
              <a:rPr dirty="0" sz="800" spc="10">
                <a:latin typeface="Courier New"/>
                <a:cs typeface="Courier New"/>
              </a:rPr>
              <a:t>USP</a:t>
            </a:r>
            <a:r>
              <a:rPr dirty="0" sz="800" spc="-245">
                <a:latin typeface="Courier New"/>
                <a:cs typeface="Courier New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800">
              <a:latin typeface="Times New Roman"/>
              <a:cs typeface="Times New Roman"/>
            </a:endParaRPr>
          </a:p>
          <a:p>
            <a:pPr marL="151130" marR="823594">
              <a:lnSpc>
                <a:spcPct val="110400"/>
              </a:lnSpc>
            </a:pPr>
            <a:r>
              <a:rPr dirty="0" sz="550">
                <a:latin typeface="Courier New"/>
                <a:cs typeface="Courier New"/>
              </a:rPr>
              <a:t>C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&lt;++++++&gt;</a:t>
            </a:r>
            <a:r>
              <a:rPr dirty="0" sz="550" spc="10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Tarjetas</a:t>
            </a:r>
            <a:r>
              <a:rPr dirty="0" sz="550" spc="10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perforadas</a:t>
            </a:r>
            <a:r>
              <a:rPr dirty="0" sz="550" spc="10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por</a:t>
            </a:r>
            <a:r>
              <a:rPr dirty="0" sz="550" spc="10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la</a:t>
            </a:r>
            <a:r>
              <a:rPr dirty="0" sz="550" spc="10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rutina</a:t>
            </a:r>
            <a:r>
              <a:rPr dirty="0" sz="550" spc="10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</a:t>
            </a:r>
            <a:r>
              <a:rPr dirty="0" sz="550" spc="10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soporte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el</a:t>
            </a:r>
            <a:r>
              <a:rPr dirty="0" sz="550" spc="10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21-jul-02</a:t>
            </a:r>
            <a:r>
              <a:rPr dirty="0" sz="550" spc="10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14.08.23</a:t>
            </a:r>
            <a:r>
              <a:rPr dirty="0" sz="550" spc="100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&lt;++++++&gt;</a:t>
            </a:r>
            <a:r>
              <a:rPr dirty="0" sz="550" spc="50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C</a:t>
            </a:r>
            <a:r>
              <a:rPr dirty="0" sz="550" spc="25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histéresis</a:t>
            </a:r>
            <a:endParaRPr sz="550">
              <a:latin typeface="Courier New"/>
              <a:cs typeface="Courier New"/>
            </a:endParaRPr>
          </a:p>
          <a:p>
            <a:pPr marL="151130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C</a:t>
            </a:r>
            <a:r>
              <a:rPr dirty="0" sz="550" spc="2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$</a:t>
            </a:r>
            <a:r>
              <a:rPr dirty="0" sz="550" spc="25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ERASE</a:t>
            </a:r>
            <a:endParaRPr sz="550">
              <a:latin typeface="Courier New"/>
              <a:cs typeface="Courier New"/>
            </a:endParaRPr>
          </a:p>
          <a:p>
            <a:pPr algn="just" marL="151130" marR="1039494">
              <a:lnSpc>
                <a:spcPct val="110400"/>
              </a:lnSpc>
              <a:spcBef>
                <a:spcPts val="55"/>
              </a:spcBef>
            </a:pPr>
            <a:r>
              <a:rPr dirty="0" sz="550">
                <a:latin typeface="Courier New"/>
                <a:cs typeface="Courier New"/>
              </a:rPr>
              <a:t>CC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ITYPE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LEVEL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{Solicitar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acero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al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silicio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orientado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Armco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M4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-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solo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1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disponible</a:t>
            </a:r>
            <a:r>
              <a:rPr dirty="0" sz="550" spc="50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C</a:t>
            </a:r>
            <a:r>
              <a:rPr dirty="0" sz="550" spc="409">
                <a:latin typeface="Courier New"/>
                <a:cs typeface="Courier New"/>
              </a:rPr>
              <a:t>     </a:t>
            </a:r>
            <a:r>
              <a:rPr dirty="0" sz="550">
                <a:latin typeface="Courier New"/>
                <a:cs typeface="Courier New"/>
              </a:rPr>
              <a:t>1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4</a:t>
            </a:r>
            <a:r>
              <a:rPr dirty="0" sz="550" spc="4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{Eso</a:t>
            </a:r>
            <a:r>
              <a:rPr dirty="0" sz="550" spc="4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fue</a:t>
            </a:r>
            <a:r>
              <a:rPr dirty="0" sz="550" spc="4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ITYPE</a:t>
            </a:r>
            <a:r>
              <a:rPr dirty="0" sz="550" spc="4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=</a:t>
            </a:r>
            <a:r>
              <a:rPr dirty="0" sz="550" spc="4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1.</a:t>
            </a:r>
            <a:r>
              <a:rPr dirty="0" sz="550" spc="4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En</a:t>
            </a:r>
            <a:r>
              <a:rPr dirty="0" sz="550" spc="4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cuanto</a:t>
            </a:r>
            <a:r>
              <a:rPr dirty="0" sz="550" spc="4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a</a:t>
            </a:r>
            <a:r>
              <a:rPr dirty="0" sz="550" spc="4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LEVEL</a:t>
            </a:r>
            <a:r>
              <a:rPr dirty="0" sz="550" spc="4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=</a:t>
            </a:r>
            <a:r>
              <a:rPr dirty="0" sz="550" spc="4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2,</a:t>
            </a:r>
            <a:r>
              <a:rPr dirty="0" sz="550" spc="4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precisión</a:t>
            </a:r>
            <a:r>
              <a:rPr dirty="0" sz="550" spc="4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moderada</a:t>
            </a:r>
            <a:r>
              <a:rPr dirty="0" sz="550" spc="45">
                <a:latin typeface="Courier New"/>
                <a:cs typeface="Courier New"/>
              </a:rPr>
              <a:t> </a:t>
            </a:r>
            <a:r>
              <a:rPr dirty="0" sz="550" spc="-20">
                <a:latin typeface="Courier New"/>
                <a:cs typeface="Courier New"/>
              </a:rPr>
              <a:t>outp</a:t>
            </a:r>
            <a:r>
              <a:rPr dirty="0" sz="550" spc="50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C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98.2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97.2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{Coordenadas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actuales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y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flujo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saturación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positiva</a:t>
            </a:r>
            <a:endParaRPr sz="550">
              <a:latin typeface="Courier New"/>
              <a:cs typeface="Courier New"/>
            </a:endParaRPr>
          </a:p>
          <a:p>
            <a:pPr marL="203835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-3.68250000E</a:t>
            </a:r>
            <a:r>
              <a:rPr dirty="0" sz="550" spc="10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+</a:t>
            </a:r>
            <a:r>
              <a:rPr dirty="0" sz="550" spc="10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01</a:t>
            </a:r>
            <a:r>
              <a:rPr dirty="0" sz="550" spc="10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-9.49129412E</a:t>
            </a:r>
            <a:r>
              <a:rPr dirty="0" sz="550" spc="10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+</a:t>
            </a:r>
            <a:r>
              <a:rPr dirty="0" sz="550" spc="105">
                <a:latin typeface="Courier New"/>
                <a:cs typeface="Courier New"/>
              </a:rPr>
              <a:t> </a:t>
            </a:r>
            <a:r>
              <a:rPr dirty="0" sz="550" spc="-25">
                <a:latin typeface="Courier New"/>
                <a:cs typeface="Courier New"/>
              </a:rPr>
              <a:t>01</a:t>
            </a:r>
            <a:endParaRPr sz="550">
              <a:latin typeface="Courier New"/>
              <a:cs typeface="Courier New"/>
            </a:endParaRPr>
          </a:p>
          <a:p>
            <a:pPr marL="203835">
              <a:lnSpc>
                <a:spcPct val="100000"/>
              </a:lnSpc>
              <a:spcBef>
                <a:spcPts val="65"/>
              </a:spcBef>
            </a:pPr>
            <a:r>
              <a:rPr dirty="0" sz="550">
                <a:latin typeface="Courier New"/>
                <a:cs typeface="Courier New"/>
              </a:rPr>
              <a:t>-2.45500000E</a:t>
            </a:r>
            <a:r>
              <a:rPr dirty="0" sz="550" spc="10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+</a:t>
            </a:r>
            <a:r>
              <a:rPr dirty="0" sz="550" spc="10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01</a:t>
            </a:r>
            <a:r>
              <a:rPr dirty="0" sz="550" spc="10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-9.43411765E</a:t>
            </a:r>
            <a:r>
              <a:rPr dirty="0" sz="550" spc="10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+</a:t>
            </a:r>
            <a:r>
              <a:rPr dirty="0" sz="550" spc="105">
                <a:latin typeface="Courier New"/>
                <a:cs typeface="Courier New"/>
              </a:rPr>
              <a:t> </a:t>
            </a:r>
            <a:r>
              <a:rPr dirty="0" sz="550" spc="-25">
                <a:latin typeface="Courier New"/>
                <a:cs typeface="Courier New"/>
              </a:rPr>
              <a:t>01</a:t>
            </a:r>
            <a:endParaRPr sz="550">
              <a:latin typeface="Courier New"/>
              <a:cs typeface="Courier New"/>
            </a:endParaRPr>
          </a:p>
          <a:p>
            <a:pPr marL="203835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-1.10475000E</a:t>
            </a:r>
            <a:r>
              <a:rPr dirty="0" sz="550" spc="10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+</a:t>
            </a:r>
            <a:r>
              <a:rPr dirty="0" sz="550" spc="10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01</a:t>
            </a:r>
            <a:r>
              <a:rPr dirty="0" sz="550" spc="10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-9.23400000E</a:t>
            </a:r>
            <a:r>
              <a:rPr dirty="0" sz="550" spc="10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+</a:t>
            </a:r>
            <a:r>
              <a:rPr dirty="0" sz="550" spc="105">
                <a:latin typeface="Courier New"/>
                <a:cs typeface="Courier New"/>
              </a:rPr>
              <a:t> </a:t>
            </a:r>
            <a:r>
              <a:rPr dirty="0" sz="550" spc="-25">
                <a:latin typeface="Courier New"/>
                <a:cs typeface="Courier New"/>
              </a:rPr>
              <a:t>01</a:t>
            </a:r>
            <a:endParaRPr sz="550">
              <a:latin typeface="Courier New"/>
              <a:cs typeface="Courier New"/>
            </a:endParaRPr>
          </a:p>
          <a:p>
            <a:pPr marL="203835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-4.91000000E</a:t>
            </a:r>
            <a:r>
              <a:rPr dirty="0" sz="550" spc="10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+</a:t>
            </a:r>
            <a:r>
              <a:rPr dirty="0" sz="550" spc="10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00</a:t>
            </a:r>
            <a:r>
              <a:rPr dirty="0" sz="550" spc="10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-9.03388235E</a:t>
            </a:r>
            <a:r>
              <a:rPr dirty="0" sz="550" spc="10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+</a:t>
            </a:r>
            <a:r>
              <a:rPr dirty="0" sz="550" spc="105">
                <a:latin typeface="Courier New"/>
                <a:cs typeface="Courier New"/>
              </a:rPr>
              <a:t> </a:t>
            </a:r>
            <a:r>
              <a:rPr dirty="0" sz="550" spc="-25">
                <a:latin typeface="Courier New"/>
                <a:cs typeface="Courier New"/>
              </a:rPr>
              <a:t>01</a:t>
            </a:r>
            <a:endParaRPr sz="550">
              <a:latin typeface="Courier New"/>
              <a:cs typeface="Courier New"/>
            </a:endParaRPr>
          </a:p>
          <a:p>
            <a:pPr marL="257175" marR="2995295" indent="-53340">
              <a:lnSpc>
                <a:spcPct val="110400"/>
              </a:lnSpc>
              <a:spcBef>
                <a:spcPts val="50"/>
              </a:spcBef>
            </a:pPr>
            <a:r>
              <a:rPr dirty="0" sz="550">
                <a:latin typeface="Courier New"/>
                <a:cs typeface="Courier New"/>
              </a:rPr>
              <a:t>-1.84125000E</a:t>
            </a:r>
            <a:r>
              <a:rPr dirty="0" sz="550" spc="10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+</a:t>
            </a:r>
            <a:r>
              <a:rPr dirty="0" sz="550" spc="10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00</a:t>
            </a:r>
            <a:r>
              <a:rPr dirty="0" sz="550" spc="10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-8.86235294E</a:t>
            </a:r>
            <a:r>
              <a:rPr dirty="0" sz="550" spc="10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+</a:t>
            </a:r>
            <a:r>
              <a:rPr dirty="0" sz="550" spc="105">
                <a:latin typeface="Courier New"/>
                <a:cs typeface="Courier New"/>
              </a:rPr>
              <a:t> </a:t>
            </a:r>
            <a:r>
              <a:rPr dirty="0" sz="550" spc="-25">
                <a:latin typeface="Courier New"/>
                <a:cs typeface="Courier New"/>
              </a:rPr>
              <a:t>01 </a:t>
            </a:r>
            <a:r>
              <a:rPr dirty="0" sz="550">
                <a:latin typeface="Courier New"/>
                <a:cs typeface="Courier New"/>
              </a:rPr>
              <a:t>6.13750000E-01</a:t>
            </a:r>
            <a:r>
              <a:rPr dirty="0" sz="550" spc="15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-8.51929412E</a:t>
            </a:r>
            <a:r>
              <a:rPr dirty="0" sz="550" spc="15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+</a:t>
            </a:r>
            <a:r>
              <a:rPr dirty="0" sz="550" spc="155">
                <a:latin typeface="Courier New"/>
                <a:cs typeface="Courier New"/>
              </a:rPr>
              <a:t> </a:t>
            </a:r>
            <a:r>
              <a:rPr dirty="0" sz="550" spc="-25">
                <a:latin typeface="Courier New"/>
                <a:cs typeface="Courier New"/>
              </a:rPr>
              <a:t>01</a:t>
            </a:r>
            <a:endParaRPr sz="550">
              <a:latin typeface="Courier New"/>
              <a:cs typeface="Courier New"/>
            </a:endParaRPr>
          </a:p>
          <a:p>
            <a:pPr marL="257175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2.14812500E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+</a:t>
            </a:r>
            <a:r>
              <a:rPr dirty="0" sz="550" spc="10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00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-8.11905882E</a:t>
            </a:r>
            <a:r>
              <a:rPr dirty="0" sz="550" spc="10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+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 spc="-25">
                <a:latin typeface="Courier New"/>
                <a:cs typeface="Courier New"/>
              </a:rPr>
              <a:t>01</a:t>
            </a:r>
            <a:endParaRPr sz="550">
              <a:latin typeface="Courier New"/>
              <a:cs typeface="Courier New"/>
            </a:endParaRPr>
          </a:p>
          <a:p>
            <a:pPr marL="257175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3.55975000E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+</a:t>
            </a:r>
            <a:r>
              <a:rPr dirty="0" sz="550" spc="10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00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-7.43294118E</a:t>
            </a:r>
            <a:r>
              <a:rPr dirty="0" sz="550" spc="10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+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 spc="-25">
                <a:latin typeface="Courier New"/>
                <a:cs typeface="Courier New"/>
              </a:rPr>
              <a:t>01</a:t>
            </a:r>
            <a:endParaRPr sz="550">
              <a:latin typeface="Courier New"/>
              <a:cs typeface="Courier New"/>
            </a:endParaRPr>
          </a:p>
          <a:p>
            <a:pPr marL="257175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4.29625000E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+</a:t>
            </a:r>
            <a:r>
              <a:rPr dirty="0" sz="550" spc="10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00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-6.28941176E</a:t>
            </a:r>
            <a:r>
              <a:rPr dirty="0" sz="550" spc="10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+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 spc="-25">
                <a:latin typeface="Courier New"/>
                <a:cs typeface="Courier New"/>
              </a:rPr>
              <a:t>01</a:t>
            </a:r>
            <a:endParaRPr sz="550">
              <a:latin typeface="Courier New"/>
              <a:cs typeface="Courier New"/>
            </a:endParaRPr>
          </a:p>
          <a:p>
            <a:pPr marL="257175">
              <a:lnSpc>
                <a:spcPct val="100000"/>
              </a:lnSpc>
              <a:spcBef>
                <a:spcPts val="65"/>
              </a:spcBef>
            </a:pPr>
            <a:r>
              <a:rPr dirty="0" sz="550">
                <a:latin typeface="Courier New"/>
                <a:cs typeface="Courier New"/>
              </a:rPr>
              <a:t>4.91000000E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+</a:t>
            </a:r>
            <a:r>
              <a:rPr dirty="0" sz="550" spc="10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00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-4.57411765E</a:t>
            </a:r>
            <a:r>
              <a:rPr dirty="0" sz="550" spc="10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+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 spc="-25">
                <a:latin typeface="Courier New"/>
                <a:cs typeface="Courier New"/>
              </a:rPr>
              <a:t>01</a:t>
            </a:r>
            <a:endParaRPr sz="550">
              <a:latin typeface="Courier New"/>
              <a:cs typeface="Courier New"/>
            </a:endParaRPr>
          </a:p>
          <a:p>
            <a:pPr marL="257175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6.13750000E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+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00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3.05894118E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+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 spc="-25">
                <a:latin typeface="Courier New"/>
                <a:cs typeface="Courier New"/>
              </a:rPr>
              <a:t>01</a:t>
            </a:r>
            <a:endParaRPr sz="550">
              <a:latin typeface="Courier New"/>
              <a:cs typeface="Courier New"/>
            </a:endParaRPr>
          </a:p>
          <a:p>
            <a:pPr marL="257175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6.75125000E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+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00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4.23105882E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+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 spc="-25">
                <a:latin typeface="Courier New"/>
                <a:cs typeface="Courier New"/>
              </a:rPr>
              <a:t>01</a:t>
            </a:r>
            <a:endParaRPr sz="550">
              <a:latin typeface="Courier New"/>
              <a:cs typeface="Courier New"/>
            </a:endParaRPr>
          </a:p>
          <a:p>
            <a:pPr marL="257175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8.59250000E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+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00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5.71764706E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+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 spc="-25">
                <a:latin typeface="Courier New"/>
                <a:cs typeface="Courier New"/>
              </a:rPr>
              <a:t>01</a:t>
            </a:r>
            <a:endParaRPr sz="550">
              <a:latin typeface="Courier New"/>
              <a:cs typeface="Courier New"/>
            </a:endParaRPr>
          </a:p>
          <a:p>
            <a:pPr marL="257175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1.10475000E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+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01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6.86117647E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+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 spc="-25">
                <a:latin typeface="Courier New"/>
                <a:cs typeface="Courier New"/>
              </a:rPr>
              <a:t>01</a:t>
            </a:r>
            <a:endParaRPr sz="550">
              <a:latin typeface="Courier New"/>
              <a:cs typeface="Courier New"/>
            </a:endParaRPr>
          </a:p>
        </p:txBody>
      </p:sp>
    </p:spTree>
  </p:cSld>
  <p:clrMapOvr>
    <a:masterClrMapping/>
  </p:clrMapOvr>
</p:sld>
</file>

<file path=ppt/slides/slide19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935015" y="165100"/>
            <a:ext cx="5226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5" name="object 5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488"/>
                  </a:lnTo>
                  <a:lnTo>
                    <a:pt x="142755" y="98488"/>
                  </a:lnTo>
                  <a:lnTo>
                    <a:pt x="136180" y="99796"/>
                  </a:lnTo>
                  <a:lnTo>
                    <a:pt x="104587" y="123991"/>
                  </a:lnTo>
                  <a:lnTo>
                    <a:pt x="98048" y="143195"/>
                  </a:lnTo>
                  <a:lnTo>
                    <a:pt x="98048" y="569274"/>
                  </a:lnTo>
                  <a:lnTo>
                    <a:pt x="117977" y="603718"/>
                  </a:lnTo>
                  <a:lnTo>
                    <a:pt x="142755" y="613981"/>
                  </a:lnTo>
                  <a:lnTo>
                    <a:pt x="1886711" y="613981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3981"/>
                  </a:moveTo>
                  <a:lnTo>
                    <a:pt x="1744971" y="613981"/>
                  </a:lnTo>
                  <a:lnTo>
                    <a:pt x="1751545" y="612673"/>
                  </a:lnTo>
                  <a:lnTo>
                    <a:pt x="1764174" y="607442"/>
                  </a:lnTo>
                  <a:lnTo>
                    <a:pt x="1788370" y="575849"/>
                  </a:lnTo>
                  <a:lnTo>
                    <a:pt x="1789678" y="569274"/>
                  </a:lnTo>
                  <a:lnTo>
                    <a:pt x="1789678" y="143195"/>
                  </a:lnTo>
                  <a:lnTo>
                    <a:pt x="1769748" y="108751"/>
                  </a:lnTo>
                  <a:lnTo>
                    <a:pt x="1744971" y="98488"/>
                  </a:lnTo>
                  <a:lnTo>
                    <a:pt x="1886711" y="98488"/>
                  </a:lnTo>
                  <a:lnTo>
                    <a:pt x="1886711" y="613981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932176" y="500372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1982" y="528634"/>
                  </a:moveTo>
                  <a:lnTo>
                    <a:pt x="52863" y="528634"/>
                  </a:lnTo>
                  <a:lnTo>
                    <a:pt x="49392" y="528436"/>
                  </a:lnTo>
                  <a:lnTo>
                    <a:pt x="13028" y="510462"/>
                  </a:lnTo>
                  <a:lnTo>
                    <a:pt x="0" y="479074"/>
                  </a:lnTo>
                  <a:lnTo>
                    <a:pt x="0" y="475770"/>
                  </a:lnTo>
                  <a:lnTo>
                    <a:pt x="0" y="49361"/>
                  </a:lnTo>
                  <a:lnTo>
                    <a:pt x="8908" y="23325"/>
                  </a:lnTo>
                  <a:lnTo>
                    <a:pt x="10837" y="20220"/>
                  </a:lnTo>
                  <a:lnTo>
                    <a:pt x="45954" y="396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577"/>
                  </a:lnTo>
                  <a:lnTo>
                    <a:pt x="1704845" y="49361"/>
                  </a:lnTo>
                  <a:lnTo>
                    <a:pt x="1704845" y="479074"/>
                  </a:lnTo>
                  <a:lnTo>
                    <a:pt x="1686907" y="515418"/>
                  </a:lnTo>
                  <a:lnTo>
                    <a:pt x="1655453" y="528436"/>
                  </a:lnTo>
                  <a:lnTo>
                    <a:pt x="1651982" y="52863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171"/>
              <a:ext cx="145374" cy="145374"/>
            </a:xfrm>
            <a:prstGeom prst="rect">
              <a:avLst/>
            </a:prstGeom>
          </p:spPr>
        </p:pic>
      </p:grpSp>
      <p:sp>
        <p:nvSpPr>
          <p:cNvPr id="8" name="object 8" descr=""/>
          <p:cNvSpPr txBox="1"/>
          <p:nvPr/>
        </p:nvSpPr>
        <p:spPr>
          <a:xfrm>
            <a:off x="3519868" y="811482"/>
            <a:ext cx="52959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10">
                <a:latin typeface="Arial MT"/>
                <a:cs typeface="Arial MT"/>
              </a:rPr>
              <a:t>Traduciendo...</a:t>
            </a:r>
            <a:endParaRPr sz="600">
              <a:latin typeface="Arial MT"/>
              <a:cs typeface="Arial MT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089080" y="573596"/>
            <a:ext cx="65786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Times New Roman"/>
                <a:cs typeface="Times New Roman"/>
              </a:rPr>
              <a:t>ATPDraw</a:t>
            </a:r>
            <a:r>
              <a:rPr dirty="0" sz="550" spc="30">
                <a:latin typeface="Times New Roman"/>
                <a:cs typeface="Times New Roman"/>
              </a:rPr>
              <a:t> </a:t>
            </a:r>
            <a:r>
              <a:rPr dirty="0" sz="550">
                <a:latin typeface="Times New Roman"/>
                <a:cs typeface="Times New Roman"/>
              </a:rPr>
              <a:t>versión</a:t>
            </a:r>
            <a:r>
              <a:rPr dirty="0" sz="550" spc="30">
                <a:latin typeface="Times New Roman"/>
                <a:cs typeface="Times New Roman"/>
              </a:rPr>
              <a:t> </a:t>
            </a:r>
            <a:r>
              <a:rPr dirty="0" sz="550" spc="-25">
                <a:latin typeface="Times New Roman"/>
                <a:cs typeface="Times New Roman"/>
              </a:rPr>
              <a:t>5.6</a:t>
            </a:r>
            <a:endParaRPr sz="55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5595687" y="547165"/>
            <a:ext cx="1841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233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333573" y="342319"/>
            <a:ext cx="146494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1.33797500E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+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01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7.43294118E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+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 spc="-25">
                <a:latin typeface="Courier New"/>
                <a:cs typeface="Courier New"/>
              </a:rPr>
              <a:t>01</a:t>
            </a:r>
            <a:endParaRPr sz="550">
              <a:latin typeface="Courier New"/>
              <a:cs typeface="Courier New"/>
            </a:endParaRPr>
          </a:p>
        </p:txBody>
      </p:sp>
      <p:grpSp>
        <p:nvGrpSpPr>
          <p:cNvPr id="12" name="object 12" descr=""/>
          <p:cNvGrpSpPr/>
          <p:nvPr/>
        </p:nvGrpSpPr>
        <p:grpSpPr>
          <a:xfrm>
            <a:off x="368299" y="1154557"/>
            <a:ext cx="594995" cy="13335"/>
            <a:chOff x="368299" y="1154557"/>
            <a:chExt cx="594995" cy="13335"/>
          </a:xfrm>
        </p:grpSpPr>
        <p:sp>
          <p:nvSpPr>
            <p:cNvPr id="13" name="object 13" descr=""/>
            <p:cNvSpPr/>
            <p:nvPr/>
          </p:nvSpPr>
          <p:spPr>
            <a:xfrm>
              <a:off x="368299" y="1154557"/>
              <a:ext cx="594995" cy="6985"/>
            </a:xfrm>
            <a:custGeom>
              <a:avLst/>
              <a:gdLst/>
              <a:ahLst/>
              <a:cxnLst/>
              <a:rect l="l" t="t" r="r" b="b"/>
              <a:pathLst>
                <a:path w="594994" h="6984">
                  <a:moveTo>
                    <a:pt x="594713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594713" y="0"/>
                  </a:lnTo>
                  <a:lnTo>
                    <a:pt x="594713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368287" y="1154556"/>
              <a:ext cx="594995" cy="13335"/>
            </a:xfrm>
            <a:custGeom>
              <a:avLst/>
              <a:gdLst/>
              <a:ahLst/>
              <a:cxnLst/>
              <a:rect l="l" t="t" r="r" b="b"/>
              <a:pathLst>
                <a:path w="594994" h="13334">
                  <a:moveTo>
                    <a:pt x="594715" y="0"/>
                  </a:moveTo>
                  <a:lnTo>
                    <a:pt x="588111" y="6604"/>
                  </a:lnTo>
                  <a:lnTo>
                    <a:pt x="0" y="6604"/>
                  </a:lnTo>
                  <a:lnTo>
                    <a:pt x="0" y="13220"/>
                  </a:lnTo>
                  <a:lnTo>
                    <a:pt x="588111" y="13220"/>
                  </a:lnTo>
                  <a:lnTo>
                    <a:pt x="594715" y="13220"/>
                  </a:lnTo>
                  <a:lnTo>
                    <a:pt x="594715" y="6604"/>
                  </a:lnTo>
                  <a:lnTo>
                    <a:pt x="594715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368299" y="1154557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4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6" name="object 16" descr=""/>
          <p:cNvSpPr txBox="1"/>
          <p:nvPr/>
        </p:nvSpPr>
        <p:spPr>
          <a:xfrm>
            <a:off x="378108" y="1214565"/>
            <a:ext cx="5778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Página</a:t>
            </a:r>
            <a:r>
              <a:rPr dirty="0" sz="800" spc="8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234</a:t>
            </a:r>
            <a:endParaRPr sz="800">
              <a:latin typeface="Arial"/>
              <a:cs typeface="Arial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4432692" y="1386371"/>
            <a:ext cx="995044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de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aplicación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831370" y="8892979"/>
            <a:ext cx="1841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234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4697009" y="8919411"/>
            <a:ext cx="65786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Times New Roman"/>
                <a:cs typeface="Times New Roman"/>
              </a:rPr>
              <a:t>ATPDraw</a:t>
            </a:r>
            <a:r>
              <a:rPr dirty="0" sz="550" spc="30">
                <a:latin typeface="Times New Roman"/>
                <a:cs typeface="Times New Roman"/>
              </a:rPr>
              <a:t> </a:t>
            </a:r>
            <a:r>
              <a:rPr dirty="0" sz="550">
                <a:latin typeface="Times New Roman"/>
                <a:cs typeface="Times New Roman"/>
              </a:rPr>
              <a:t>versión</a:t>
            </a:r>
            <a:r>
              <a:rPr dirty="0" sz="550" spc="30">
                <a:latin typeface="Times New Roman"/>
                <a:cs typeface="Times New Roman"/>
              </a:rPr>
              <a:t> </a:t>
            </a:r>
            <a:r>
              <a:rPr dirty="0" sz="550" spc="-25">
                <a:latin typeface="Times New Roman"/>
                <a:cs typeface="Times New Roman"/>
              </a:rPr>
              <a:t>5.6</a:t>
            </a:r>
            <a:endParaRPr sz="550">
              <a:latin typeface="Times New Roman"/>
              <a:cs typeface="Times New Roman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831370" y="1797385"/>
            <a:ext cx="5227955" cy="1981835"/>
          </a:xfrm>
          <a:prstGeom prst="rect">
            <a:avLst/>
          </a:prstGeom>
        </p:spPr>
        <p:txBody>
          <a:bodyPr wrap="square" lIns="0" tIns="27305" rIns="0" bIns="0" rtlCol="0" vert="horz">
            <a:spAutoFit/>
          </a:bodyPr>
          <a:lstStyle/>
          <a:p>
            <a:pPr marL="263525">
              <a:lnSpc>
                <a:spcPct val="100000"/>
              </a:lnSpc>
              <a:spcBef>
                <a:spcPts val="215"/>
              </a:spcBef>
            </a:pPr>
            <a:r>
              <a:rPr dirty="0" sz="550">
                <a:latin typeface="Courier New"/>
                <a:cs typeface="Courier New"/>
              </a:rPr>
              <a:t>1.74918750E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+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01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8.00470588E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+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 spc="-25">
                <a:latin typeface="Courier New"/>
                <a:cs typeface="Courier New"/>
              </a:rPr>
              <a:t>01</a:t>
            </a:r>
            <a:endParaRPr sz="550">
              <a:latin typeface="Courier New"/>
              <a:cs typeface="Courier New"/>
            </a:endParaRPr>
          </a:p>
          <a:p>
            <a:pPr marL="263525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2.39362500E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+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01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8.51929412E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+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 spc="-25">
                <a:latin typeface="Courier New"/>
                <a:cs typeface="Courier New"/>
              </a:rPr>
              <a:t>01</a:t>
            </a:r>
            <a:endParaRPr sz="550">
              <a:latin typeface="Courier New"/>
              <a:cs typeface="Courier New"/>
            </a:endParaRPr>
          </a:p>
          <a:p>
            <a:pPr marL="263525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3.28356250E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+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01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8.91952941E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+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 spc="-25">
                <a:latin typeface="Courier New"/>
                <a:cs typeface="Courier New"/>
              </a:rPr>
              <a:t>01</a:t>
            </a:r>
            <a:endParaRPr sz="550">
              <a:latin typeface="Courier New"/>
              <a:cs typeface="Courier New"/>
            </a:endParaRPr>
          </a:p>
          <a:p>
            <a:pPr marL="263525">
              <a:lnSpc>
                <a:spcPct val="100000"/>
              </a:lnSpc>
              <a:spcBef>
                <a:spcPts val="65"/>
              </a:spcBef>
            </a:pPr>
            <a:r>
              <a:rPr dirty="0" sz="550">
                <a:latin typeface="Courier New"/>
                <a:cs typeface="Courier New"/>
              </a:rPr>
              <a:t>4.29625000E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+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01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9.20541176E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+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 spc="-25">
                <a:latin typeface="Courier New"/>
                <a:cs typeface="Courier New"/>
              </a:rPr>
              <a:t>01</a:t>
            </a:r>
            <a:endParaRPr sz="550">
              <a:latin typeface="Courier New"/>
              <a:cs typeface="Courier New"/>
            </a:endParaRPr>
          </a:p>
          <a:p>
            <a:pPr marL="263525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6.13750000E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+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01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9.49129412E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+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 spc="-25">
                <a:latin typeface="Courier New"/>
                <a:cs typeface="Courier New"/>
              </a:rPr>
              <a:t>01</a:t>
            </a:r>
            <a:endParaRPr sz="550">
              <a:latin typeface="Courier New"/>
              <a:cs typeface="Courier New"/>
            </a:endParaRPr>
          </a:p>
          <a:p>
            <a:pPr marL="263525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9.82000000E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+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01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9.72000000E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+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 spc="-25">
                <a:latin typeface="Courier New"/>
                <a:cs typeface="Courier New"/>
              </a:rPr>
              <a:t>01</a:t>
            </a:r>
            <a:endParaRPr sz="550">
              <a:latin typeface="Courier New"/>
              <a:cs typeface="Courier New"/>
            </a:endParaRPr>
          </a:p>
          <a:p>
            <a:pPr marL="263525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1.35025000E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+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02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9.77717647E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+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 spc="-25">
                <a:latin typeface="Courier New"/>
                <a:cs typeface="Courier New"/>
              </a:rPr>
              <a:t>01</a:t>
            </a:r>
            <a:endParaRPr sz="550">
              <a:latin typeface="Courier New"/>
              <a:cs typeface="Courier New"/>
            </a:endParaRPr>
          </a:p>
          <a:p>
            <a:pPr marL="746125">
              <a:lnSpc>
                <a:spcPct val="100000"/>
              </a:lnSpc>
              <a:spcBef>
                <a:spcPts val="70"/>
              </a:spcBef>
            </a:pPr>
            <a:r>
              <a:rPr dirty="0" sz="550" spc="-10">
                <a:latin typeface="Courier New"/>
                <a:cs typeface="Courier New"/>
              </a:rPr>
              <a:t>9999.</a:t>
            </a:r>
            <a:endParaRPr sz="55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180"/>
              </a:spcBef>
            </a:pP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</a:pPr>
            <a:r>
              <a:rPr dirty="0" sz="800">
                <a:latin typeface="Times New Roman"/>
                <a:cs typeface="Times New Roman"/>
              </a:rPr>
              <a:t>Dicha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característica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lineal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conectar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inductor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96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maneras: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incluir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como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externo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ingrese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flujo-corriente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directamente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página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Característica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Figura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6.38.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botones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Copiar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Pegar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proporcionan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forma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poderosa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importar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característica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completa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texto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externo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través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portapapeles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Windows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exportarlo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otro</a:t>
            </a:r>
            <a:endParaRPr sz="800">
              <a:latin typeface="Times New Roman"/>
              <a:cs typeface="Times New Roman"/>
            </a:endParaRPr>
          </a:p>
          <a:p>
            <a:pPr marL="12700" marR="407034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Tipo96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tanto,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posible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traer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perforación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HYSDAT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editor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texto,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marque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característica,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cópielo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portapapeles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péguelo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página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Característica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número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de</a:t>
            </a:r>
            <a:endParaRPr sz="800">
              <a:latin typeface="Times New Roman"/>
              <a:cs typeface="Times New Roman"/>
            </a:endParaRPr>
          </a:p>
          <a:p>
            <a:pPr marL="12700" marR="77216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sin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embargo,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deben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menores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iguales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64.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existe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dicho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límite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lineal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incluido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características</a:t>
            </a:r>
            <a:endParaRPr sz="800">
              <a:latin typeface="Times New Roman"/>
              <a:cs typeface="Times New Roman"/>
            </a:endParaRPr>
          </a:p>
        </p:txBody>
      </p:sp>
      <p:grpSp>
        <p:nvGrpSpPr>
          <p:cNvPr id="21" name="object 21" descr=""/>
          <p:cNvGrpSpPr/>
          <p:nvPr/>
        </p:nvGrpSpPr>
        <p:grpSpPr>
          <a:xfrm>
            <a:off x="1076684" y="7964499"/>
            <a:ext cx="2486660" cy="4445"/>
            <a:chOff x="1076684" y="7964499"/>
            <a:chExt cx="2486660" cy="4445"/>
          </a:xfrm>
        </p:grpSpPr>
        <p:sp>
          <p:nvSpPr>
            <p:cNvPr id="22" name="object 22" descr=""/>
            <p:cNvSpPr/>
            <p:nvPr/>
          </p:nvSpPr>
          <p:spPr>
            <a:xfrm>
              <a:off x="1076684" y="7966643"/>
              <a:ext cx="2137410" cy="0"/>
            </a:xfrm>
            <a:custGeom>
              <a:avLst/>
              <a:gdLst/>
              <a:ahLst/>
              <a:cxnLst/>
              <a:rect l="l" t="t" r="r" b="b"/>
              <a:pathLst>
                <a:path w="2137410" h="0">
                  <a:moveTo>
                    <a:pt x="0" y="0"/>
                  </a:moveTo>
                  <a:lnTo>
                    <a:pt x="2137352" y="0"/>
                  </a:lnTo>
                </a:path>
              </a:pathLst>
            </a:custGeom>
            <a:ln w="4288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 descr=""/>
            <p:cNvSpPr/>
            <p:nvPr/>
          </p:nvSpPr>
          <p:spPr>
            <a:xfrm>
              <a:off x="3257655" y="7966643"/>
              <a:ext cx="305435" cy="0"/>
            </a:xfrm>
            <a:custGeom>
              <a:avLst/>
              <a:gdLst/>
              <a:ahLst/>
              <a:cxnLst/>
              <a:rect l="l" t="t" r="r" b="b"/>
              <a:pathLst>
                <a:path w="305435" h="0">
                  <a:moveTo>
                    <a:pt x="0" y="0"/>
                  </a:moveTo>
                  <a:lnTo>
                    <a:pt x="305336" y="0"/>
                  </a:lnTo>
                </a:path>
              </a:pathLst>
            </a:custGeom>
            <a:ln w="4288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4" name="object 24" descr=""/>
          <p:cNvSpPr txBox="1"/>
          <p:nvPr/>
        </p:nvSpPr>
        <p:spPr>
          <a:xfrm>
            <a:off x="831370" y="7029543"/>
            <a:ext cx="4843145" cy="136207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algn="ctr" marL="4064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6.38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Importación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característica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lineal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perforación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HYSDAT.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95"/>
              </a:spcBef>
            </a:pPr>
            <a:endParaRPr sz="80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  <a:spcBef>
                <a:spcPts val="5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completo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generado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caso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estudio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enumera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continuación: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800">
              <a:latin typeface="Times New Roman"/>
              <a:cs typeface="Times New Roman"/>
            </a:endParaRPr>
          </a:p>
          <a:p>
            <a:pPr marL="157480">
              <a:lnSpc>
                <a:spcPct val="100000"/>
              </a:lnSpc>
              <a:spcBef>
                <a:spcPts val="5"/>
              </a:spcBef>
            </a:pPr>
            <a:r>
              <a:rPr dirty="0" sz="550">
                <a:latin typeface="Courier New"/>
                <a:cs typeface="Courier New"/>
              </a:rPr>
              <a:t>COMIENCE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NUEVO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CASO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DATOS</a:t>
            </a:r>
            <a:endParaRPr sz="550">
              <a:latin typeface="Courier New"/>
              <a:cs typeface="Courier New"/>
            </a:endParaRPr>
          </a:p>
          <a:p>
            <a:pPr marL="157480">
              <a:lnSpc>
                <a:spcPct val="100000"/>
              </a:lnSpc>
              <a:spcBef>
                <a:spcPts val="65"/>
              </a:spcBef>
            </a:pPr>
            <a:r>
              <a:rPr dirty="0" sz="550">
                <a:latin typeface="Courier New"/>
                <a:cs typeface="Courier New"/>
              </a:rPr>
              <a:t>C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Generado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por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ATPDRAW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Julio,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domingo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21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 spc="-20">
                <a:latin typeface="Courier New"/>
                <a:cs typeface="Courier New"/>
              </a:rPr>
              <a:t>2002</a:t>
            </a:r>
            <a:endParaRPr sz="550">
              <a:latin typeface="Courier New"/>
              <a:cs typeface="Courier New"/>
            </a:endParaRPr>
          </a:p>
          <a:p>
            <a:pPr marL="15748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Programa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administración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energía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</a:t>
            </a:r>
            <a:r>
              <a:rPr dirty="0" sz="550" spc="10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CA</a:t>
            </a:r>
            <a:r>
              <a:rPr dirty="0" sz="550" spc="95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Bonneville</a:t>
            </a:r>
            <a:endParaRPr sz="550">
              <a:latin typeface="Courier New"/>
              <a:cs typeface="Courier New"/>
            </a:endParaRPr>
          </a:p>
          <a:p>
            <a:pPr marL="157480" marR="2190750">
              <a:lnSpc>
                <a:spcPct val="110400"/>
              </a:lnSpc>
            </a:pPr>
            <a:r>
              <a:rPr dirty="0" sz="550">
                <a:latin typeface="Courier New"/>
                <a:cs typeface="Courier New"/>
              </a:rPr>
              <a:t>C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Programado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por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HK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Høidalen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en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SEfAS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-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NORUEGA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1994-</a:t>
            </a:r>
            <a:r>
              <a:rPr dirty="0" sz="550" spc="-20">
                <a:latin typeface="Courier New"/>
                <a:cs typeface="Courier New"/>
              </a:rPr>
              <a:t>2002 </a:t>
            </a:r>
            <a:r>
              <a:rPr dirty="0" sz="550" spc="-50">
                <a:latin typeface="Courier New"/>
                <a:cs typeface="Courier New"/>
              </a:rPr>
              <a:t>C</a:t>
            </a:r>
            <a:endParaRPr sz="550">
              <a:latin typeface="Courier New"/>
              <a:cs typeface="Courier New"/>
            </a:endParaRPr>
          </a:p>
          <a:p>
            <a:pPr marL="15748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$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DUMMY,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XYZ000</a:t>
            </a:r>
            <a:endParaRPr sz="550">
              <a:latin typeface="Courier New"/>
              <a:cs typeface="Courier New"/>
            </a:endParaRPr>
          </a:p>
          <a:p>
            <a:pPr marL="316230" marR="3499485" indent="-158750">
              <a:lnSpc>
                <a:spcPct val="110400"/>
              </a:lnSpc>
            </a:pPr>
            <a:r>
              <a:rPr dirty="0" sz="550">
                <a:latin typeface="Courier New"/>
                <a:cs typeface="Courier New"/>
              </a:rPr>
              <a:t>C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dT&gt;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&lt;Tmax&gt;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&lt;Xopt&gt;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&lt;Copto&gt; </a:t>
            </a:r>
            <a:r>
              <a:rPr dirty="0" sz="550">
                <a:latin typeface="Courier New"/>
                <a:cs typeface="Courier New"/>
              </a:rPr>
              <a:t>5.E-6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 spc="-25">
                <a:latin typeface="Courier New"/>
                <a:cs typeface="Courier New"/>
              </a:rPr>
              <a:t>.15</a:t>
            </a:r>
            <a:endParaRPr sz="550">
              <a:latin typeface="Courier New"/>
              <a:cs typeface="Courier New"/>
            </a:endParaRPr>
          </a:p>
          <a:p>
            <a:pPr marL="422275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500</a:t>
            </a:r>
            <a:r>
              <a:rPr dirty="0" sz="550" spc="3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5</a:t>
            </a:r>
            <a:r>
              <a:rPr dirty="0" sz="550" spc="3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0</a:t>
            </a:r>
            <a:r>
              <a:rPr dirty="0" sz="550" spc="3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0</a:t>
            </a:r>
            <a:r>
              <a:rPr dirty="0" sz="550" spc="3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1</a:t>
            </a:r>
            <a:r>
              <a:rPr dirty="0" sz="550" spc="3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0</a:t>
            </a:r>
            <a:r>
              <a:rPr dirty="0" sz="550" spc="3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0</a:t>
            </a:r>
            <a:r>
              <a:rPr dirty="0" sz="550" spc="3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1</a:t>
            </a:r>
            <a:r>
              <a:rPr dirty="0" sz="550" spc="30">
                <a:latin typeface="Courier New"/>
                <a:cs typeface="Courier New"/>
              </a:rPr>
              <a:t> </a:t>
            </a:r>
            <a:r>
              <a:rPr dirty="0" sz="550" spc="-60">
                <a:latin typeface="Courier New"/>
                <a:cs typeface="Courier New"/>
              </a:rPr>
              <a:t>0</a:t>
            </a:r>
            <a:endParaRPr sz="550">
              <a:latin typeface="Courier New"/>
              <a:cs typeface="Courier New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4663969" y="8377561"/>
            <a:ext cx="15684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7</a:t>
            </a:r>
            <a:r>
              <a:rPr dirty="0" sz="550" spc="25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7</a:t>
            </a:r>
            <a:endParaRPr sz="550">
              <a:latin typeface="Courier New"/>
              <a:cs typeface="Courier New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5199212" y="8377561"/>
            <a:ext cx="6921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>
                <a:latin typeface="Courier New"/>
                <a:cs typeface="Courier New"/>
              </a:rPr>
              <a:t>8</a:t>
            </a:r>
            <a:endParaRPr sz="550">
              <a:latin typeface="Courier New"/>
              <a:cs typeface="Courier New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976745" y="8372275"/>
            <a:ext cx="3515360" cy="303530"/>
          </a:xfrm>
          <a:prstGeom prst="rect">
            <a:avLst/>
          </a:prstGeom>
        </p:spPr>
        <p:txBody>
          <a:bodyPr wrap="square" lIns="0" tIns="2032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60"/>
              </a:spcBef>
              <a:tabLst>
                <a:tab pos="488315" algn="l"/>
                <a:tab pos="1023619" algn="l"/>
                <a:tab pos="1558290" algn="l"/>
                <a:tab pos="2093595" algn="l"/>
                <a:tab pos="2628900" algn="l"/>
                <a:tab pos="3164205" algn="l"/>
              </a:tabLst>
            </a:pPr>
            <a:r>
              <a:rPr dirty="0" sz="550" spc="-50">
                <a:latin typeface="Courier New"/>
                <a:cs typeface="Courier New"/>
              </a:rPr>
              <a:t>C</a:t>
            </a:r>
            <a:r>
              <a:rPr dirty="0" sz="550">
                <a:latin typeface="Courier New"/>
                <a:cs typeface="Courier New"/>
              </a:rPr>
              <a:t>	</a:t>
            </a:r>
            <a:r>
              <a:rPr dirty="0" sz="550" spc="-50">
                <a:latin typeface="Courier New"/>
                <a:cs typeface="Courier New"/>
              </a:rPr>
              <a:t>1</a:t>
            </a:r>
            <a:r>
              <a:rPr dirty="0" sz="550">
                <a:latin typeface="Courier New"/>
                <a:cs typeface="Courier New"/>
              </a:rPr>
              <a:t>	</a:t>
            </a:r>
            <a:r>
              <a:rPr dirty="0" sz="550" spc="-50">
                <a:latin typeface="Courier New"/>
                <a:cs typeface="Courier New"/>
              </a:rPr>
              <a:t>2</a:t>
            </a:r>
            <a:r>
              <a:rPr dirty="0" sz="550">
                <a:latin typeface="Courier New"/>
                <a:cs typeface="Courier New"/>
              </a:rPr>
              <a:t>	</a:t>
            </a:r>
            <a:r>
              <a:rPr dirty="0" sz="550" spc="-50">
                <a:latin typeface="Courier New"/>
                <a:cs typeface="Courier New"/>
              </a:rPr>
              <a:t>3</a:t>
            </a:r>
            <a:r>
              <a:rPr dirty="0" sz="550">
                <a:latin typeface="Courier New"/>
                <a:cs typeface="Courier New"/>
              </a:rPr>
              <a:t>	4</a:t>
            </a:r>
            <a:r>
              <a:rPr dirty="0" sz="550" spc="25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4</a:t>
            </a:r>
            <a:r>
              <a:rPr dirty="0" sz="550">
                <a:latin typeface="Courier New"/>
                <a:cs typeface="Courier New"/>
              </a:rPr>
              <a:t>	5</a:t>
            </a:r>
            <a:r>
              <a:rPr dirty="0" sz="550" spc="25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5</a:t>
            </a:r>
            <a:r>
              <a:rPr dirty="0" sz="550">
                <a:latin typeface="Courier New"/>
                <a:cs typeface="Courier New"/>
              </a:rPr>
              <a:t>	6</a:t>
            </a:r>
            <a:r>
              <a:rPr dirty="0" sz="550" spc="25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6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C</a:t>
            </a:r>
            <a:r>
              <a:rPr dirty="0" sz="550" spc="325">
                <a:latin typeface="Courier New"/>
                <a:cs typeface="Courier New"/>
              </a:rPr>
              <a:t>   </a:t>
            </a:r>
            <a:r>
              <a:rPr dirty="0" sz="550" spc="-10">
                <a:latin typeface="Courier New"/>
                <a:cs typeface="Courier New"/>
              </a:rPr>
              <a:t>345678901234567890123456789012345678901234567890123456789012345678901234567890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550" spc="-10">
                <a:latin typeface="Courier New"/>
                <a:cs typeface="Courier New"/>
              </a:rPr>
              <a:t>/RAMA</a:t>
            </a:r>
            <a:endParaRPr sz="550">
              <a:latin typeface="Courier New"/>
              <a:cs typeface="Courier New"/>
            </a:endParaRPr>
          </a:p>
        </p:txBody>
      </p:sp>
      <p:grpSp>
        <p:nvGrpSpPr>
          <p:cNvPr id="28" name="object 28" descr=""/>
          <p:cNvGrpSpPr/>
          <p:nvPr/>
        </p:nvGrpSpPr>
        <p:grpSpPr>
          <a:xfrm>
            <a:off x="368299" y="9500372"/>
            <a:ext cx="502284" cy="13335"/>
            <a:chOff x="368299" y="9500372"/>
            <a:chExt cx="502284" cy="13335"/>
          </a:xfrm>
        </p:grpSpPr>
        <p:sp>
          <p:nvSpPr>
            <p:cNvPr id="29" name="object 29" descr=""/>
            <p:cNvSpPr/>
            <p:nvPr/>
          </p:nvSpPr>
          <p:spPr>
            <a:xfrm>
              <a:off x="368299" y="9500372"/>
              <a:ext cx="502284" cy="6985"/>
            </a:xfrm>
            <a:custGeom>
              <a:avLst/>
              <a:gdLst/>
              <a:ahLst/>
              <a:cxnLst/>
              <a:rect l="l" t="t" r="r" b="b"/>
              <a:pathLst>
                <a:path w="502284" h="6984">
                  <a:moveTo>
                    <a:pt x="502202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502202" y="0"/>
                  </a:lnTo>
                  <a:lnTo>
                    <a:pt x="502202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 descr=""/>
            <p:cNvSpPr/>
            <p:nvPr/>
          </p:nvSpPr>
          <p:spPr>
            <a:xfrm>
              <a:off x="368287" y="9500374"/>
              <a:ext cx="502284" cy="13335"/>
            </a:xfrm>
            <a:custGeom>
              <a:avLst/>
              <a:gdLst/>
              <a:ahLst/>
              <a:cxnLst/>
              <a:rect l="l" t="t" r="r" b="b"/>
              <a:pathLst>
                <a:path w="502284" h="13334">
                  <a:moveTo>
                    <a:pt x="502208" y="0"/>
                  </a:moveTo>
                  <a:lnTo>
                    <a:pt x="495604" y="6604"/>
                  </a:lnTo>
                  <a:lnTo>
                    <a:pt x="0" y="6604"/>
                  </a:lnTo>
                  <a:lnTo>
                    <a:pt x="0" y="13220"/>
                  </a:lnTo>
                  <a:lnTo>
                    <a:pt x="495604" y="13220"/>
                  </a:lnTo>
                  <a:lnTo>
                    <a:pt x="502208" y="13220"/>
                  </a:lnTo>
                  <a:lnTo>
                    <a:pt x="502208" y="6604"/>
                  </a:lnTo>
                  <a:lnTo>
                    <a:pt x="502208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 descr=""/>
            <p:cNvSpPr/>
            <p:nvPr/>
          </p:nvSpPr>
          <p:spPr>
            <a:xfrm>
              <a:off x="368299" y="9500372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4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2" name="object 32" descr=""/>
          <p:cNvSpPr txBox="1"/>
          <p:nvPr/>
        </p:nvSpPr>
        <p:spPr>
          <a:xfrm>
            <a:off x="379553" y="9560380"/>
            <a:ext cx="48450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Page</a:t>
            </a:r>
            <a:r>
              <a:rPr dirty="0" sz="800" spc="6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235</a:t>
            </a:r>
            <a:endParaRPr sz="800">
              <a:latin typeface="Arial"/>
              <a:cs typeface="Arial"/>
            </a:endParaRPr>
          </a:p>
        </p:txBody>
      </p:sp>
      <p:sp>
        <p:nvSpPr>
          <p:cNvPr id="35" name="object 35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36" name="object 36" descr=""/>
          <p:cNvSpPr txBox="1"/>
          <p:nvPr/>
        </p:nvSpPr>
        <p:spPr>
          <a:xfrm>
            <a:off x="6840139" y="10372823"/>
            <a:ext cx="393065" cy="139065"/>
          </a:xfrm>
          <a:prstGeom prst="rect">
            <a:avLst/>
          </a:prstGeom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z="800" spc="-10">
                <a:latin typeface="Arial MT"/>
                <a:cs typeface="Arial MT"/>
              </a:rPr>
              <a:t>192/222</a:t>
            </a:r>
            <a:endParaRPr sz="800">
              <a:latin typeface="Arial MT"/>
              <a:cs typeface="Arial MT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4690401" y="9732186"/>
            <a:ext cx="995044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de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aplicación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1227846" y="10155094"/>
            <a:ext cx="1726564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C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&lt;n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1&gt;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&lt;n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2&gt;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&lt;ref1&gt;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&lt;ref2&gt;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&lt;R&gt;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&lt;L&gt;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 spc="-25">
                <a:latin typeface="Courier New"/>
                <a:cs typeface="Courier New"/>
              </a:rPr>
              <a:t>&lt;C&gt;</a:t>
            </a:r>
            <a:endParaRPr sz="550">
              <a:latin typeface="Courier New"/>
              <a:cs typeface="Courier New"/>
            </a:endParaRPr>
          </a:p>
        </p:txBody>
      </p:sp>
    </p:spTree>
  </p:cSld>
  <p:clrMapOvr>
    <a:masterClrMapping/>
  </p:clrMapOvr>
</p:sld>
</file>

<file path=ppt/slides/slide19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3" name="object 3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678"/>
                  </a:lnTo>
                  <a:lnTo>
                    <a:pt x="142755" y="98678"/>
                  </a:lnTo>
                  <a:lnTo>
                    <a:pt x="136180" y="99986"/>
                  </a:lnTo>
                  <a:lnTo>
                    <a:pt x="104587" y="124182"/>
                  </a:lnTo>
                  <a:lnTo>
                    <a:pt x="98048" y="143385"/>
                  </a:lnTo>
                  <a:lnTo>
                    <a:pt x="98048" y="569274"/>
                  </a:lnTo>
                  <a:lnTo>
                    <a:pt x="117977" y="603718"/>
                  </a:lnTo>
                  <a:lnTo>
                    <a:pt x="142755" y="613981"/>
                  </a:lnTo>
                  <a:lnTo>
                    <a:pt x="1886711" y="613981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3981"/>
                  </a:moveTo>
                  <a:lnTo>
                    <a:pt x="1744971" y="613981"/>
                  </a:lnTo>
                  <a:lnTo>
                    <a:pt x="1751545" y="612673"/>
                  </a:lnTo>
                  <a:lnTo>
                    <a:pt x="1764174" y="607442"/>
                  </a:lnTo>
                  <a:lnTo>
                    <a:pt x="1788370" y="575849"/>
                  </a:lnTo>
                  <a:lnTo>
                    <a:pt x="1789678" y="569274"/>
                  </a:lnTo>
                  <a:lnTo>
                    <a:pt x="1789678" y="143385"/>
                  </a:lnTo>
                  <a:lnTo>
                    <a:pt x="1769748" y="108942"/>
                  </a:lnTo>
                  <a:lnTo>
                    <a:pt x="1744971" y="98678"/>
                  </a:lnTo>
                  <a:lnTo>
                    <a:pt x="1886711" y="98678"/>
                  </a:lnTo>
                  <a:lnTo>
                    <a:pt x="1886711" y="613981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932176" y="500456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5453" y="528634"/>
                  </a:moveTo>
                  <a:lnTo>
                    <a:pt x="49392" y="528634"/>
                  </a:lnTo>
                  <a:lnTo>
                    <a:pt x="45954" y="528237"/>
                  </a:lnTo>
                  <a:lnTo>
                    <a:pt x="42550" y="527378"/>
                  </a:lnTo>
                  <a:lnTo>
                    <a:pt x="39145" y="526784"/>
                  </a:lnTo>
                  <a:lnTo>
                    <a:pt x="6980" y="502004"/>
                  </a:lnTo>
                  <a:lnTo>
                    <a:pt x="0" y="479074"/>
                  </a:lnTo>
                  <a:lnTo>
                    <a:pt x="0" y="475770"/>
                  </a:lnTo>
                  <a:lnTo>
                    <a:pt x="0" y="49361"/>
                  </a:lnTo>
                  <a:lnTo>
                    <a:pt x="17937" y="12819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973"/>
                  </a:lnTo>
                  <a:lnTo>
                    <a:pt x="1704845" y="49361"/>
                  </a:lnTo>
                  <a:lnTo>
                    <a:pt x="1704845" y="479074"/>
                  </a:lnTo>
                  <a:lnTo>
                    <a:pt x="1686907" y="515418"/>
                  </a:lnTo>
                  <a:lnTo>
                    <a:pt x="1662295" y="527378"/>
                  </a:lnTo>
                  <a:lnTo>
                    <a:pt x="1658890" y="528237"/>
                  </a:lnTo>
                  <a:lnTo>
                    <a:pt x="1655453" y="52863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" name="object 5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171"/>
              <a:ext cx="145374" cy="145374"/>
            </a:xfrm>
            <a:prstGeom prst="rect">
              <a:avLst/>
            </a:prstGeom>
          </p:spPr>
        </p:pic>
      </p:grpSp>
      <p:graphicFrame>
        <p:nvGraphicFramePr>
          <p:cNvPr id="6" name="object 6" descr=""/>
          <p:cNvGraphicFramePr>
            <a:graphicFrameLocks noGrp="1"/>
          </p:cNvGraphicFramePr>
          <p:nvPr/>
        </p:nvGraphicFramePr>
        <p:xfrm>
          <a:off x="317307" y="187424"/>
          <a:ext cx="5378450" cy="13335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97230"/>
                <a:gridCol w="1296034"/>
                <a:gridCol w="957580"/>
                <a:gridCol w="490855"/>
                <a:gridCol w="1201420"/>
                <a:gridCol w="662939"/>
              </a:tblGrid>
              <a:tr h="146050">
                <a:tc>
                  <a:txBody>
                    <a:bodyPr/>
                    <a:lstStyle/>
                    <a:p>
                      <a:pPr marL="18415">
                        <a:lnSpc>
                          <a:spcPts val="885"/>
                        </a:lnSpc>
                      </a:pPr>
                      <a:r>
                        <a:rPr dirty="0" sz="800" spc="-10">
                          <a:latin typeface="Arial MT"/>
                          <a:cs typeface="Arial MT"/>
                        </a:rPr>
                        <a:t>19/6/2020</a:t>
                      </a:r>
                      <a:endParaRPr sz="800">
                        <a:latin typeface="Arial MT"/>
                        <a:cs typeface="Arial MT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91135">
                        <a:lnSpc>
                          <a:spcPts val="885"/>
                        </a:lnSpc>
                      </a:pPr>
                      <a:r>
                        <a:rPr dirty="0" sz="800" spc="-10">
                          <a:latin typeface="Arial MT"/>
                          <a:cs typeface="Arial MT"/>
                        </a:rPr>
                        <a:t>ATPDRAW</a:t>
                      </a:r>
                      <a:endParaRPr sz="800">
                        <a:latin typeface="Arial MT"/>
                        <a:cs typeface="Arial MT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6002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370205">
                        <a:lnSpc>
                          <a:spcPct val="100000"/>
                        </a:lnSpc>
                        <a:spcBef>
                          <a:spcPts val="500"/>
                        </a:spcBef>
                      </a:pPr>
                      <a:r>
                        <a:rPr dirty="0" sz="550" spc="-10">
                          <a:latin typeface="Courier New"/>
                          <a:cs typeface="Courier New"/>
                        </a:rPr>
                        <a:t>L_BUS</a:t>
                      </a:r>
                      <a:r>
                        <a:rPr dirty="0" baseline="30303" sz="825" spc="-15">
                          <a:latin typeface="Courier New"/>
                          <a:cs typeface="Courier New"/>
                        </a:rPr>
                        <a:t>A</a:t>
                      </a:r>
                      <a:r>
                        <a:rPr dirty="0" sz="550" spc="-10">
                          <a:latin typeface="Courier New"/>
                          <a:cs typeface="Courier New"/>
                        </a:rPr>
                        <a:t>B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6350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R="77470">
                        <a:lnSpc>
                          <a:spcPct val="100000"/>
                        </a:lnSpc>
                        <a:spcBef>
                          <a:spcPts val="500"/>
                        </a:spcBef>
                      </a:pPr>
                      <a:r>
                        <a:rPr dirty="0" sz="550" spc="-20">
                          <a:latin typeface="Courier New"/>
                          <a:cs typeface="Courier New"/>
                        </a:rPr>
                        <a:t>.004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6350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10795">
                        <a:lnSpc>
                          <a:spcPct val="100000"/>
                        </a:lnSpc>
                        <a:spcBef>
                          <a:spcPts val="500"/>
                        </a:spcBef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0</a:t>
                      </a:r>
                      <a:r>
                        <a:rPr dirty="0" sz="550" spc="2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50">
                          <a:latin typeface="Courier New"/>
                          <a:cs typeface="Courier New"/>
                        </a:rPr>
                        <a:t>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63500"/>
                </a:tc>
              </a:tr>
              <a:tr h="952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370205">
                        <a:lnSpc>
                          <a:spcPts val="625"/>
                        </a:lnSpc>
                      </a:pPr>
                      <a:r>
                        <a:rPr dirty="0" sz="550" spc="-10">
                          <a:latin typeface="Courier New"/>
                          <a:cs typeface="Courier New"/>
                        </a:rPr>
                        <a:t>L_BUSC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R="77470">
                        <a:lnSpc>
                          <a:spcPts val="625"/>
                        </a:lnSpc>
                      </a:pPr>
                      <a:r>
                        <a:rPr dirty="0" sz="550" spc="-20">
                          <a:latin typeface="Courier New"/>
                          <a:cs typeface="Courier New"/>
                        </a:rPr>
                        <a:t>.004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10795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0</a:t>
                      </a:r>
                      <a:r>
                        <a:rPr dirty="0" sz="550" spc="2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50">
                          <a:latin typeface="Courier New"/>
                          <a:cs typeface="Courier New"/>
                        </a:rPr>
                        <a:t>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</a:tr>
              <a:tr h="952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331470">
                        <a:lnSpc>
                          <a:spcPts val="655"/>
                        </a:lnSpc>
                      </a:pPr>
                      <a:r>
                        <a:rPr dirty="0" sz="550" spc="-10">
                          <a:latin typeface="Courier New"/>
                          <a:cs typeface="Courier New"/>
                        </a:rPr>
                        <a:t>SOURCASUPLA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107314">
                        <a:lnSpc>
                          <a:spcPts val="65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2.</a:t>
                      </a:r>
                      <a:r>
                        <a:rPr dirty="0" sz="550" spc="4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20">
                          <a:latin typeface="Courier New"/>
                          <a:cs typeface="Courier New"/>
                        </a:rPr>
                        <a:t>63.7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10795">
                        <a:lnSpc>
                          <a:spcPts val="65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0</a:t>
                      </a:r>
                      <a:r>
                        <a:rPr dirty="0" sz="550" spc="2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50">
                          <a:latin typeface="Courier New"/>
                          <a:cs typeface="Courier New"/>
                        </a:rPr>
                        <a:t>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</a:tr>
              <a:tr h="11620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331470">
                        <a:lnSpc>
                          <a:spcPts val="625"/>
                        </a:lnSpc>
                      </a:pPr>
                      <a:r>
                        <a:rPr dirty="0" sz="550" spc="-10">
                          <a:latin typeface="Courier New"/>
                          <a:cs typeface="Courier New"/>
                        </a:rPr>
                        <a:t>FUENTEBUPLB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107314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2.</a:t>
                      </a:r>
                      <a:r>
                        <a:rPr dirty="0" sz="550" spc="4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20">
                          <a:latin typeface="Courier New"/>
                          <a:cs typeface="Courier New"/>
                        </a:rPr>
                        <a:t>63.7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10795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0</a:t>
                      </a:r>
                      <a:r>
                        <a:rPr dirty="0" sz="550" spc="2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50">
                          <a:latin typeface="Courier New"/>
                          <a:cs typeface="Courier New"/>
                        </a:rPr>
                        <a:t>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</a:tr>
              <a:tr h="16383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331470">
                        <a:lnSpc>
                          <a:spcPts val="434"/>
                        </a:lnSpc>
                      </a:pPr>
                      <a:r>
                        <a:rPr dirty="0" sz="550" spc="-10">
                          <a:latin typeface="Courier New"/>
                          <a:cs typeface="Courier New"/>
                        </a:rPr>
                        <a:t>SOURCCSUPLC</a:t>
                      </a:r>
                      <a:endParaRPr sz="550">
                        <a:latin typeface="Courier New"/>
                        <a:cs typeface="Courier New"/>
                      </a:endParaRPr>
                    </a:p>
                    <a:p>
                      <a:pPr marL="331470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550" spc="-10">
                          <a:latin typeface="Courier New"/>
                          <a:cs typeface="Courier New"/>
                        </a:rPr>
                        <a:t>SOURCASUPLA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535940">
                        <a:lnSpc>
                          <a:spcPts val="434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2.</a:t>
                      </a:r>
                      <a:r>
                        <a:rPr dirty="0" sz="550" spc="4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20">
                          <a:latin typeface="Courier New"/>
                          <a:cs typeface="Courier New"/>
                        </a:rPr>
                        <a:t>63.7</a:t>
                      </a:r>
                      <a:endParaRPr sz="550">
                        <a:latin typeface="Courier New"/>
                        <a:cs typeface="Courier New"/>
                      </a:endParaRPr>
                    </a:p>
                    <a:p>
                      <a:pPr marL="430530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550" spc="-25">
                          <a:latin typeface="Courier New"/>
                          <a:cs typeface="Courier New"/>
                        </a:rPr>
                        <a:t>200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265430">
                        <a:lnSpc>
                          <a:spcPct val="100000"/>
                        </a:lnSpc>
                        <a:spcBef>
                          <a:spcPts val="195"/>
                        </a:spcBef>
                      </a:pPr>
                      <a:r>
                        <a:rPr dirty="0" sz="600" spc="-10">
                          <a:latin typeface="Arial MT"/>
                          <a:cs typeface="Arial MT"/>
                        </a:rPr>
                        <a:t>Traduciendo...</a:t>
                      </a:r>
                      <a:endParaRPr sz="600">
                        <a:latin typeface="Arial MT"/>
                        <a:cs typeface="Arial MT"/>
                      </a:endParaRPr>
                    </a:p>
                  </a:txBody>
                  <a:tcPr marL="0" marR="0" marB="0" marT="24765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10795">
                        <a:lnSpc>
                          <a:spcPts val="434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0</a:t>
                      </a:r>
                      <a:r>
                        <a:rPr dirty="0" sz="550" spc="2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50">
                          <a:latin typeface="Courier New"/>
                          <a:cs typeface="Courier New"/>
                        </a:rPr>
                        <a:t>0</a:t>
                      </a:r>
                      <a:endParaRPr sz="550">
                        <a:latin typeface="Courier New"/>
                        <a:cs typeface="Courier New"/>
                      </a:endParaRPr>
                    </a:p>
                    <a:p>
                      <a:pPr algn="r" marR="10795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0</a:t>
                      </a:r>
                      <a:r>
                        <a:rPr dirty="0" sz="550" spc="2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50">
                          <a:latin typeface="Courier New"/>
                          <a:cs typeface="Courier New"/>
                        </a:rPr>
                        <a:t>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</a:tr>
              <a:tr h="952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331470">
                        <a:lnSpc>
                          <a:spcPts val="655"/>
                        </a:lnSpc>
                      </a:pPr>
                      <a:r>
                        <a:rPr dirty="0" sz="550" spc="-10">
                          <a:latin typeface="Courier New"/>
                          <a:cs typeface="Courier New"/>
                        </a:rPr>
                        <a:t>FUENTEBUPLB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L="35560">
                        <a:lnSpc>
                          <a:spcPts val="655"/>
                        </a:lnSpc>
                      </a:pPr>
                      <a:r>
                        <a:rPr dirty="0" sz="550" spc="-25">
                          <a:latin typeface="Courier New"/>
                          <a:cs typeface="Courier New"/>
                        </a:rPr>
                        <a:t>200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10795">
                        <a:lnSpc>
                          <a:spcPts val="65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0</a:t>
                      </a:r>
                      <a:r>
                        <a:rPr dirty="0" sz="550" spc="2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50">
                          <a:latin typeface="Courier New"/>
                          <a:cs typeface="Courier New"/>
                        </a:rPr>
                        <a:t>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</a:tr>
              <a:tr h="920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331470">
                        <a:lnSpc>
                          <a:spcPts val="625"/>
                        </a:lnSpc>
                      </a:pPr>
                      <a:r>
                        <a:rPr dirty="0" sz="550" spc="-10">
                          <a:latin typeface="Courier New"/>
                          <a:cs typeface="Courier New"/>
                        </a:rPr>
                        <a:t>SOURCCSUPLC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L="35560">
                        <a:lnSpc>
                          <a:spcPts val="625"/>
                        </a:lnSpc>
                      </a:pPr>
                      <a:r>
                        <a:rPr dirty="0" sz="550" spc="-25">
                          <a:latin typeface="Courier New"/>
                          <a:cs typeface="Courier New"/>
                        </a:rPr>
                        <a:t>200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10795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0</a:t>
                      </a:r>
                      <a:r>
                        <a:rPr dirty="0" sz="550" spc="2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50">
                          <a:latin typeface="Courier New"/>
                          <a:cs typeface="Courier New"/>
                        </a:rPr>
                        <a:t>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</a:tr>
              <a:tr h="952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331470">
                        <a:lnSpc>
                          <a:spcPts val="625"/>
                        </a:lnSpc>
                      </a:pPr>
                      <a:r>
                        <a:rPr dirty="0" sz="550" spc="-10">
                          <a:latin typeface="Courier New"/>
                          <a:cs typeface="Courier New"/>
                        </a:rPr>
                        <a:t>T_BUSA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R="15240">
                        <a:lnSpc>
                          <a:spcPts val="625"/>
                        </a:lnSpc>
                      </a:pPr>
                      <a:r>
                        <a:rPr dirty="0" sz="550" spc="-25">
                          <a:latin typeface="Courier New"/>
                          <a:cs typeface="Courier New"/>
                        </a:rPr>
                        <a:t>.01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10795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0</a:t>
                      </a:r>
                      <a:r>
                        <a:rPr dirty="0" sz="550" spc="2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50">
                          <a:latin typeface="Courier New"/>
                          <a:cs typeface="Courier New"/>
                        </a:rPr>
                        <a:t>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</a:tr>
              <a:tr h="952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331470">
                        <a:lnSpc>
                          <a:spcPts val="655"/>
                        </a:lnSpc>
                      </a:pPr>
                      <a:r>
                        <a:rPr dirty="0" sz="550" spc="-10">
                          <a:latin typeface="Courier New"/>
                          <a:cs typeface="Courier New"/>
                        </a:rPr>
                        <a:t>T_BUSB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R="15240">
                        <a:lnSpc>
                          <a:spcPts val="655"/>
                        </a:lnSpc>
                      </a:pPr>
                      <a:r>
                        <a:rPr dirty="0" sz="550" spc="-25">
                          <a:latin typeface="Courier New"/>
                          <a:cs typeface="Courier New"/>
                        </a:rPr>
                        <a:t>.01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10795">
                        <a:lnSpc>
                          <a:spcPts val="65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0</a:t>
                      </a:r>
                      <a:r>
                        <a:rPr dirty="0" sz="550" spc="2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50">
                          <a:latin typeface="Courier New"/>
                          <a:cs typeface="Courier New"/>
                        </a:rPr>
                        <a:t>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</a:tr>
              <a:tr h="920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331470">
                        <a:lnSpc>
                          <a:spcPts val="625"/>
                        </a:lnSpc>
                      </a:pPr>
                      <a:r>
                        <a:rPr dirty="0" sz="550" spc="-10">
                          <a:latin typeface="Courier New"/>
                          <a:cs typeface="Courier New"/>
                        </a:rPr>
                        <a:t>T_BUSC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R="15240">
                        <a:lnSpc>
                          <a:spcPts val="625"/>
                        </a:lnSpc>
                      </a:pPr>
                      <a:r>
                        <a:rPr dirty="0" sz="550" spc="-25">
                          <a:latin typeface="Courier New"/>
                          <a:cs typeface="Courier New"/>
                        </a:rPr>
                        <a:t>.01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10795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0</a:t>
                      </a:r>
                      <a:r>
                        <a:rPr dirty="0" sz="550" spc="2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50">
                          <a:latin typeface="Courier New"/>
                          <a:cs typeface="Courier New"/>
                        </a:rPr>
                        <a:t>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</a:tr>
              <a:tr h="8699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226060">
                        <a:lnSpc>
                          <a:spcPts val="590"/>
                        </a:lnSpc>
                      </a:pPr>
                      <a:r>
                        <a:rPr dirty="0" sz="550" spc="-10">
                          <a:latin typeface="Courier New"/>
                          <a:cs typeface="Courier New"/>
                        </a:rPr>
                        <a:t>96T_BUSBT_BUSC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178435">
                        <a:lnSpc>
                          <a:spcPts val="590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8888.</a:t>
                      </a:r>
                      <a:r>
                        <a:rPr dirty="0" sz="550" spc="9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25">
                          <a:latin typeface="Courier New"/>
                          <a:cs typeface="Courier New"/>
                        </a:rPr>
                        <a:t>0.0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97790">
                        <a:lnSpc>
                          <a:spcPts val="590"/>
                        </a:lnSpc>
                      </a:pPr>
                      <a:r>
                        <a:rPr dirty="0" sz="550" spc="-50">
                          <a:latin typeface="Courier New"/>
                          <a:cs typeface="Courier New"/>
                        </a:rPr>
                        <a:t>1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</a:tr>
            </a:tbl>
          </a:graphicData>
        </a:graphic>
      </p:graphicFrame>
      <p:sp>
        <p:nvSpPr>
          <p:cNvPr id="20" name="object 20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21" name="object 21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193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7" name="object 7" descr=""/>
          <p:cNvSpPr txBox="1"/>
          <p:nvPr/>
        </p:nvSpPr>
        <p:spPr>
          <a:xfrm>
            <a:off x="1089080" y="7300552"/>
            <a:ext cx="65786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Times New Roman"/>
                <a:cs typeface="Times New Roman"/>
              </a:rPr>
              <a:t>ATPDraw</a:t>
            </a:r>
            <a:r>
              <a:rPr dirty="0" sz="550" spc="30">
                <a:latin typeface="Times New Roman"/>
                <a:cs typeface="Times New Roman"/>
              </a:rPr>
              <a:t> </a:t>
            </a:r>
            <a:r>
              <a:rPr dirty="0" sz="550">
                <a:latin typeface="Times New Roman"/>
                <a:cs typeface="Times New Roman"/>
              </a:rPr>
              <a:t>versión</a:t>
            </a:r>
            <a:r>
              <a:rPr dirty="0" sz="550" spc="30">
                <a:latin typeface="Times New Roman"/>
                <a:cs typeface="Times New Roman"/>
              </a:rPr>
              <a:t> </a:t>
            </a:r>
            <a:r>
              <a:rPr dirty="0" sz="550" spc="-25">
                <a:latin typeface="Times New Roman"/>
                <a:cs typeface="Times New Roman"/>
              </a:rPr>
              <a:t>5.6</a:t>
            </a:r>
            <a:endParaRPr sz="55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595687" y="7274121"/>
            <a:ext cx="1841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235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227846" y="1513327"/>
            <a:ext cx="1336675" cy="4465955"/>
          </a:xfrm>
          <a:prstGeom prst="rect">
            <a:avLst/>
          </a:prstGeom>
        </p:spPr>
        <p:txBody>
          <a:bodyPr wrap="square" lIns="0" tIns="20320" rIns="0" bIns="0" rtlCol="0" vert="horz">
            <a:spAutoFit/>
          </a:bodyPr>
          <a:lstStyle/>
          <a:p>
            <a:pPr marL="494665">
              <a:lnSpc>
                <a:spcPct val="100000"/>
              </a:lnSpc>
              <a:spcBef>
                <a:spcPts val="160"/>
              </a:spcBef>
            </a:pPr>
            <a:r>
              <a:rPr dirty="0" sz="550">
                <a:latin typeface="Courier New"/>
                <a:cs typeface="Courier New"/>
              </a:rPr>
              <a:t>-36.825</a:t>
            </a:r>
            <a:r>
              <a:rPr dirty="0" sz="550" spc="14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-</a:t>
            </a:r>
            <a:r>
              <a:rPr dirty="0" sz="550" spc="-10">
                <a:latin typeface="Courier New"/>
                <a:cs typeface="Courier New"/>
              </a:rPr>
              <a:t>94.9129412</a:t>
            </a:r>
            <a:endParaRPr sz="550">
              <a:latin typeface="Courier New"/>
              <a:cs typeface="Courier New"/>
            </a:endParaRPr>
          </a:p>
          <a:p>
            <a:pPr marL="441959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-18.4125</a:t>
            </a:r>
            <a:r>
              <a:rPr dirty="0" sz="550" spc="15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-</a:t>
            </a:r>
            <a:r>
              <a:rPr dirty="0" sz="550" spc="-10">
                <a:latin typeface="Courier New"/>
                <a:cs typeface="Courier New"/>
              </a:rPr>
              <a:t>93.7694118</a:t>
            </a:r>
            <a:endParaRPr sz="550">
              <a:latin typeface="Courier New"/>
              <a:cs typeface="Courier New"/>
            </a:endParaRPr>
          </a:p>
          <a:p>
            <a:pPr marL="494665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-6.1375</a:t>
            </a:r>
            <a:r>
              <a:rPr dirty="0" sz="550" spc="14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-</a:t>
            </a:r>
            <a:r>
              <a:rPr dirty="0" sz="550" spc="-10">
                <a:latin typeface="Courier New"/>
                <a:cs typeface="Courier New"/>
              </a:rPr>
              <a:t>90.9105882</a:t>
            </a:r>
            <a:endParaRPr sz="550">
              <a:latin typeface="Courier New"/>
              <a:cs typeface="Courier New"/>
            </a:endParaRPr>
          </a:p>
          <a:p>
            <a:pPr marL="494665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-1.2275</a:t>
            </a:r>
            <a:r>
              <a:rPr dirty="0" sz="550" spc="14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-</a:t>
            </a:r>
            <a:r>
              <a:rPr dirty="0" sz="550" spc="-10">
                <a:latin typeface="Courier New"/>
                <a:cs typeface="Courier New"/>
              </a:rPr>
              <a:t>88.0517647</a:t>
            </a:r>
            <a:endParaRPr sz="550">
              <a:latin typeface="Courier New"/>
              <a:cs typeface="Courier New"/>
            </a:endParaRPr>
          </a:p>
          <a:p>
            <a:pPr marL="441959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2.148125</a:t>
            </a:r>
            <a:r>
              <a:rPr dirty="0" sz="550" spc="15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-</a:t>
            </a:r>
            <a:r>
              <a:rPr dirty="0" sz="550" spc="-10">
                <a:latin typeface="Courier New"/>
                <a:cs typeface="Courier New"/>
              </a:rPr>
              <a:t>81.1905882</a:t>
            </a:r>
            <a:endParaRPr sz="550">
              <a:latin typeface="Courier New"/>
              <a:cs typeface="Courier New"/>
            </a:endParaRPr>
          </a:p>
          <a:p>
            <a:pPr marL="494665">
              <a:lnSpc>
                <a:spcPct val="100000"/>
              </a:lnSpc>
              <a:spcBef>
                <a:spcPts val="65"/>
              </a:spcBef>
            </a:pPr>
            <a:r>
              <a:rPr dirty="0" sz="550">
                <a:latin typeface="Courier New"/>
                <a:cs typeface="Courier New"/>
              </a:rPr>
              <a:t>4.05075</a:t>
            </a:r>
            <a:r>
              <a:rPr dirty="0" sz="550" spc="14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-</a:t>
            </a:r>
            <a:r>
              <a:rPr dirty="0" sz="550" spc="-10">
                <a:latin typeface="Courier New"/>
                <a:cs typeface="Courier New"/>
              </a:rPr>
              <a:t>68.6117647</a:t>
            </a:r>
            <a:endParaRPr sz="550">
              <a:latin typeface="Courier New"/>
              <a:cs typeface="Courier New"/>
            </a:endParaRPr>
          </a:p>
          <a:p>
            <a:pPr algn="r" marR="29845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7.365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49.1717647</a:t>
            </a:r>
            <a:endParaRPr sz="550">
              <a:latin typeface="Courier New"/>
              <a:cs typeface="Courier New"/>
            </a:endParaRPr>
          </a:p>
          <a:p>
            <a:pPr algn="r" marR="57785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11.66125</a:t>
            </a:r>
            <a:r>
              <a:rPr dirty="0" sz="550" spc="140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70.3270588</a:t>
            </a:r>
            <a:endParaRPr sz="550">
              <a:latin typeface="Courier New"/>
              <a:cs typeface="Courier New"/>
            </a:endParaRPr>
          </a:p>
          <a:p>
            <a:pPr algn="r" marR="57785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16.57125</a:t>
            </a:r>
            <a:r>
              <a:rPr dirty="0" sz="550" spc="140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78.9035294</a:t>
            </a:r>
            <a:endParaRPr sz="550">
              <a:latin typeface="Courier New"/>
              <a:cs typeface="Courier New"/>
            </a:endParaRPr>
          </a:p>
          <a:p>
            <a:pPr algn="r" marR="29845">
              <a:lnSpc>
                <a:spcPct val="100000"/>
              </a:lnSpc>
              <a:spcBef>
                <a:spcPts val="65"/>
              </a:spcBef>
            </a:pPr>
            <a:r>
              <a:rPr dirty="0" sz="550">
                <a:latin typeface="Courier New"/>
                <a:cs typeface="Courier New"/>
              </a:rPr>
              <a:t>24.55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85.7647059</a:t>
            </a:r>
            <a:endParaRPr sz="550">
              <a:latin typeface="Courier New"/>
              <a:cs typeface="Courier New"/>
            </a:endParaRPr>
          </a:p>
          <a:p>
            <a:pPr algn="r" marR="57785">
              <a:lnSpc>
                <a:spcPct val="100000"/>
              </a:lnSpc>
              <a:spcBef>
                <a:spcPts val="125"/>
              </a:spcBef>
            </a:pPr>
            <a:r>
              <a:rPr dirty="0" sz="550">
                <a:latin typeface="Courier New"/>
                <a:cs typeface="Courier New"/>
              </a:rPr>
              <a:t>36.21125</a:t>
            </a:r>
            <a:r>
              <a:rPr dirty="0" sz="550" spc="140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90.3388235</a:t>
            </a:r>
            <a:endParaRPr sz="550">
              <a:latin typeface="Courier New"/>
              <a:cs typeface="Courier New"/>
            </a:endParaRPr>
          </a:p>
          <a:p>
            <a:pPr algn="r" marR="39370">
              <a:lnSpc>
                <a:spcPct val="100000"/>
              </a:lnSpc>
              <a:spcBef>
                <a:spcPts val="65"/>
              </a:spcBef>
            </a:pPr>
            <a:r>
              <a:rPr dirty="0" sz="550">
                <a:latin typeface="Courier New"/>
                <a:cs typeface="Courier New"/>
              </a:rPr>
              <a:t>56.465</a:t>
            </a:r>
            <a:r>
              <a:rPr dirty="0" sz="550" spc="105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93.7694118</a:t>
            </a:r>
            <a:endParaRPr sz="550">
              <a:latin typeface="Courier New"/>
              <a:cs typeface="Courier New"/>
            </a:endParaRPr>
          </a:p>
          <a:p>
            <a:pPr marL="653415">
              <a:lnSpc>
                <a:spcPct val="100000"/>
              </a:lnSpc>
              <a:spcBef>
                <a:spcPts val="70"/>
              </a:spcBef>
            </a:pPr>
            <a:r>
              <a:rPr dirty="0" sz="550" spc="-20">
                <a:latin typeface="Courier New"/>
                <a:cs typeface="Courier New"/>
              </a:rPr>
              <a:t>98,2</a:t>
            </a:r>
            <a:endParaRPr sz="550">
              <a:latin typeface="Courier New"/>
              <a:cs typeface="Courier New"/>
            </a:endParaRPr>
          </a:p>
          <a:p>
            <a:pPr marL="494665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135.025</a:t>
            </a:r>
            <a:r>
              <a:rPr dirty="0" sz="550" spc="120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97.7717647</a:t>
            </a:r>
            <a:endParaRPr sz="550">
              <a:latin typeface="Courier New"/>
              <a:cs typeface="Courier New"/>
            </a:endParaRPr>
          </a:p>
          <a:p>
            <a:pPr marL="653415">
              <a:lnSpc>
                <a:spcPct val="100000"/>
              </a:lnSpc>
              <a:spcBef>
                <a:spcPts val="70"/>
              </a:spcBef>
            </a:pPr>
            <a:r>
              <a:rPr dirty="0" sz="550" spc="-20">
                <a:latin typeface="Courier New"/>
                <a:cs typeface="Courier New"/>
              </a:rPr>
              <a:t>9999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65"/>
              </a:spcBef>
            </a:pPr>
            <a:r>
              <a:rPr dirty="0" sz="550" spc="-10">
                <a:latin typeface="Courier New"/>
                <a:cs typeface="Courier New"/>
              </a:rPr>
              <a:t>96T_BUSAT_BUSB</a:t>
            </a:r>
            <a:endParaRPr sz="550">
              <a:latin typeface="Courier New"/>
              <a:cs typeface="Courier New"/>
            </a:endParaRPr>
          </a:p>
          <a:p>
            <a:pPr marL="494665">
              <a:lnSpc>
                <a:spcPct val="100000"/>
              </a:lnSpc>
              <a:spcBef>
                <a:spcPts val="125"/>
              </a:spcBef>
            </a:pPr>
            <a:r>
              <a:rPr dirty="0" sz="550">
                <a:latin typeface="Courier New"/>
                <a:cs typeface="Courier New"/>
              </a:rPr>
              <a:t>-36.825</a:t>
            </a:r>
            <a:r>
              <a:rPr dirty="0" sz="550" spc="14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-</a:t>
            </a:r>
            <a:r>
              <a:rPr dirty="0" sz="550" spc="-10">
                <a:latin typeface="Courier New"/>
                <a:cs typeface="Courier New"/>
              </a:rPr>
              <a:t>94.9129412</a:t>
            </a:r>
            <a:endParaRPr sz="550">
              <a:latin typeface="Courier New"/>
              <a:cs typeface="Courier New"/>
            </a:endParaRPr>
          </a:p>
          <a:p>
            <a:pPr marL="441959">
              <a:lnSpc>
                <a:spcPct val="100000"/>
              </a:lnSpc>
              <a:spcBef>
                <a:spcPts val="65"/>
              </a:spcBef>
            </a:pPr>
            <a:r>
              <a:rPr dirty="0" sz="550">
                <a:latin typeface="Courier New"/>
                <a:cs typeface="Courier New"/>
              </a:rPr>
              <a:t>-18.4125</a:t>
            </a:r>
            <a:r>
              <a:rPr dirty="0" sz="550" spc="15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-</a:t>
            </a:r>
            <a:r>
              <a:rPr dirty="0" sz="550" spc="-10">
                <a:latin typeface="Courier New"/>
                <a:cs typeface="Courier New"/>
              </a:rPr>
              <a:t>93.7694118</a:t>
            </a:r>
            <a:endParaRPr sz="550">
              <a:latin typeface="Courier New"/>
              <a:cs typeface="Courier New"/>
            </a:endParaRPr>
          </a:p>
          <a:p>
            <a:pPr marL="494665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-6.1375</a:t>
            </a:r>
            <a:r>
              <a:rPr dirty="0" sz="550" spc="14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-</a:t>
            </a:r>
            <a:r>
              <a:rPr dirty="0" sz="550" spc="-10">
                <a:latin typeface="Courier New"/>
                <a:cs typeface="Courier New"/>
              </a:rPr>
              <a:t>90.9105882</a:t>
            </a:r>
            <a:endParaRPr sz="550">
              <a:latin typeface="Courier New"/>
              <a:cs typeface="Courier New"/>
            </a:endParaRPr>
          </a:p>
          <a:p>
            <a:pPr marL="494665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-1.2275</a:t>
            </a:r>
            <a:r>
              <a:rPr dirty="0" sz="550" spc="14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-</a:t>
            </a:r>
            <a:r>
              <a:rPr dirty="0" sz="550" spc="-10">
                <a:latin typeface="Courier New"/>
                <a:cs typeface="Courier New"/>
              </a:rPr>
              <a:t>88.0517647</a:t>
            </a:r>
            <a:endParaRPr sz="550">
              <a:latin typeface="Courier New"/>
              <a:cs typeface="Courier New"/>
            </a:endParaRPr>
          </a:p>
          <a:p>
            <a:pPr marL="441959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2.148125</a:t>
            </a:r>
            <a:r>
              <a:rPr dirty="0" sz="550" spc="15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-</a:t>
            </a:r>
            <a:r>
              <a:rPr dirty="0" sz="550" spc="-10">
                <a:latin typeface="Courier New"/>
                <a:cs typeface="Courier New"/>
              </a:rPr>
              <a:t>81.1905882</a:t>
            </a:r>
            <a:endParaRPr sz="550">
              <a:latin typeface="Courier New"/>
              <a:cs typeface="Courier New"/>
            </a:endParaRPr>
          </a:p>
          <a:p>
            <a:pPr marL="494665">
              <a:lnSpc>
                <a:spcPct val="100000"/>
              </a:lnSpc>
              <a:spcBef>
                <a:spcPts val="65"/>
              </a:spcBef>
            </a:pPr>
            <a:r>
              <a:rPr dirty="0" sz="550">
                <a:latin typeface="Courier New"/>
                <a:cs typeface="Courier New"/>
              </a:rPr>
              <a:t>4.05075</a:t>
            </a:r>
            <a:r>
              <a:rPr dirty="0" sz="550" spc="14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-</a:t>
            </a:r>
            <a:r>
              <a:rPr dirty="0" sz="550" spc="-10">
                <a:latin typeface="Courier New"/>
                <a:cs typeface="Courier New"/>
              </a:rPr>
              <a:t>68.6117647</a:t>
            </a:r>
            <a:endParaRPr sz="550">
              <a:latin typeface="Courier New"/>
              <a:cs typeface="Courier New"/>
            </a:endParaRPr>
          </a:p>
          <a:p>
            <a:pPr algn="r" marR="29845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7.365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49.1717647</a:t>
            </a:r>
            <a:endParaRPr sz="550">
              <a:latin typeface="Courier New"/>
              <a:cs typeface="Courier New"/>
            </a:endParaRPr>
          </a:p>
          <a:p>
            <a:pPr algn="r" marR="57785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11.66125</a:t>
            </a:r>
            <a:r>
              <a:rPr dirty="0" sz="550" spc="140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70.3270588</a:t>
            </a:r>
            <a:endParaRPr sz="550">
              <a:latin typeface="Courier New"/>
              <a:cs typeface="Courier New"/>
            </a:endParaRPr>
          </a:p>
          <a:p>
            <a:pPr algn="r" marR="57785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16.57125</a:t>
            </a:r>
            <a:r>
              <a:rPr dirty="0" sz="550" spc="140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78.9035294</a:t>
            </a:r>
            <a:endParaRPr sz="550">
              <a:latin typeface="Courier New"/>
              <a:cs typeface="Courier New"/>
            </a:endParaRPr>
          </a:p>
          <a:p>
            <a:pPr algn="r" marR="29845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24.55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85.7647059</a:t>
            </a:r>
            <a:endParaRPr sz="550">
              <a:latin typeface="Courier New"/>
              <a:cs typeface="Courier New"/>
            </a:endParaRPr>
          </a:p>
          <a:p>
            <a:pPr algn="r" marR="57785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36.21125</a:t>
            </a:r>
            <a:r>
              <a:rPr dirty="0" sz="550" spc="140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90.3388235</a:t>
            </a:r>
            <a:endParaRPr sz="550">
              <a:latin typeface="Courier New"/>
              <a:cs typeface="Courier New"/>
            </a:endParaRPr>
          </a:p>
          <a:p>
            <a:pPr algn="r" marR="39370">
              <a:lnSpc>
                <a:spcPct val="100000"/>
              </a:lnSpc>
              <a:spcBef>
                <a:spcPts val="65"/>
              </a:spcBef>
            </a:pPr>
            <a:r>
              <a:rPr dirty="0" sz="550">
                <a:latin typeface="Courier New"/>
                <a:cs typeface="Courier New"/>
              </a:rPr>
              <a:t>56.465</a:t>
            </a:r>
            <a:r>
              <a:rPr dirty="0" sz="550" spc="105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93.7694118</a:t>
            </a:r>
            <a:endParaRPr sz="550">
              <a:latin typeface="Courier New"/>
              <a:cs typeface="Courier New"/>
            </a:endParaRPr>
          </a:p>
          <a:p>
            <a:pPr marL="653415">
              <a:lnSpc>
                <a:spcPct val="100000"/>
              </a:lnSpc>
              <a:spcBef>
                <a:spcPts val="70"/>
              </a:spcBef>
            </a:pPr>
            <a:r>
              <a:rPr dirty="0" sz="550" spc="-20">
                <a:latin typeface="Courier New"/>
                <a:cs typeface="Courier New"/>
              </a:rPr>
              <a:t>98,2</a:t>
            </a:r>
            <a:endParaRPr sz="550">
              <a:latin typeface="Courier New"/>
              <a:cs typeface="Courier New"/>
            </a:endParaRPr>
          </a:p>
          <a:p>
            <a:pPr marL="494665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135.025</a:t>
            </a:r>
            <a:r>
              <a:rPr dirty="0" sz="550" spc="120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97.7717647</a:t>
            </a:r>
            <a:endParaRPr sz="550">
              <a:latin typeface="Courier New"/>
              <a:cs typeface="Courier New"/>
            </a:endParaRPr>
          </a:p>
          <a:p>
            <a:pPr marL="653415">
              <a:lnSpc>
                <a:spcPct val="100000"/>
              </a:lnSpc>
              <a:spcBef>
                <a:spcPts val="70"/>
              </a:spcBef>
            </a:pPr>
            <a:r>
              <a:rPr dirty="0" sz="550" spc="-20">
                <a:latin typeface="Courier New"/>
                <a:cs typeface="Courier New"/>
              </a:rPr>
              <a:t>9999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65"/>
              </a:spcBef>
            </a:pPr>
            <a:r>
              <a:rPr dirty="0" sz="550" spc="-10">
                <a:latin typeface="Courier New"/>
                <a:cs typeface="Courier New"/>
              </a:rPr>
              <a:t>96T_BUSCT_BUSA</a:t>
            </a:r>
            <a:endParaRPr sz="550">
              <a:latin typeface="Courier New"/>
              <a:cs typeface="Courier New"/>
            </a:endParaRPr>
          </a:p>
          <a:p>
            <a:pPr marL="494665">
              <a:lnSpc>
                <a:spcPct val="100000"/>
              </a:lnSpc>
              <a:spcBef>
                <a:spcPts val="125"/>
              </a:spcBef>
            </a:pPr>
            <a:r>
              <a:rPr dirty="0" sz="550">
                <a:latin typeface="Courier New"/>
                <a:cs typeface="Courier New"/>
              </a:rPr>
              <a:t>-36.825</a:t>
            </a:r>
            <a:r>
              <a:rPr dirty="0" sz="550" spc="14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-</a:t>
            </a:r>
            <a:r>
              <a:rPr dirty="0" sz="550" spc="-10">
                <a:latin typeface="Courier New"/>
                <a:cs typeface="Courier New"/>
              </a:rPr>
              <a:t>94.9129412</a:t>
            </a:r>
            <a:endParaRPr sz="550">
              <a:latin typeface="Courier New"/>
              <a:cs typeface="Courier New"/>
            </a:endParaRPr>
          </a:p>
          <a:p>
            <a:pPr marL="441959">
              <a:lnSpc>
                <a:spcPct val="100000"/>
              </a:lnSpc>
              <a:spcBef>
                <a:spcPts val="65"/>
              </a:spcBef>
            </a:pPr>
            <a:r>
              <a:rPr dirty="0" sz="550">
                <a:latin typeface="Courier New"/>
                <a:cs typeface="Courier New"/>
              </a:rPr>
              <a:t>-18.4125</a:t>
            </a:r>
            <a:r>
              <a:rPr dirty="0" sz="550" spc="15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-</a:t>
            </a:r>
            <a:r>
              <a:rPr dirty="0" sz="550" spc="-10">
                <a:latin typeface="Courier New"/>
                <a:cs typeface="Courier New"/>
              </a:rPr>
              <a:t>93.7694118</a:t>
            </a:r>
            <a:endParaRPr sz="550">
              <a:latin typeface="Courier New"/>
              <a:cs typeface="Courier New"/>
            </a:endParaRPr>
          </a:p>
          <a:p>
            <a:pPr marL="494665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-6.1375</a:t>
            </a:r>
            <a:r>
              <a:rPr dirty="0" sz="550" spc="14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-</a:t>
            </a:r>
            <a:r>
              <a:rPr dirty="0" sz="550" spc="-10">
                <a:latin typeface="Courier New"/>
                <a:cs typeface="Courier New"/>
              </a:rPr>
              <a:t>90.9105882</a:t>
            </a:r>
            <a:endParaRPr sz="550">
              <a:latin typeface="Courier New"/>
              <a:cs typeface="Courier New"/>
            </a:endParaRPr>
          </a:p>
          <a:p>
            <a:pPr marL="494665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-1.2275</a:t>
            </a:r>
            <a:r>
              <a:rPr dirty="0" sz="550" spc="14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-</a:t>
            </a:r>
            <a:r>
              <a:rPr dirty="0" sz="550" spc="-10">
                <a:latin typeface="Courier New"/>
                <a:cs typeface="Courier New"/>
              </a:rPr>
              <a:t>88.0517647</a:t>
            </a:r>
            <a:endParaRPr sz="550">
              <a:latin typeface="Courier New"/>
              <a:cs typeface="Courier New"/>
            </a:endParaRPr>
          </a:p>
          <a:p>
            <a:pPr marL="441959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2.148125</a:t>
            </a:r>
            <a:r>
              <a:rPr dirty="0" sz="550" spc="15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-</a:t>
            </a:r>
            <a:r>
              <a:rPr dirty="0" sz="550" spc="-10">
                <a:latin typeface="Courier New"/>
                <a:cs typeface="Courier New"/>
              </a:rPr>
              <a:t>81.1905882</a:t>
            </a:r>
            <a:endParaRPr sz="550">
              <a:latin typeface="Courier New"/>
              <a:cs typeface="Courier New"/>
            </a:endParaRPr>
          </a:p>
          <a:p>
            <a:pPr marL="494665">
              <a:lnSpc>
                <a:spcPct val="100000"/>
              </a:lnSpc>
              <a:spcBef>
                <a:spcPts val="65"/>
              </a:spcBef>
            </a:pPr>
            <a:r>
              <a:rPr dirty="0" sz="550">
                <a:latin typeface="Courier New"/>
                <a:cs typeface="Courier New"/>
              </a:rPr>
              <a:t>4.05075</a:t>
            </a:r>
            <a:r>
              <a:rPr dirty="0" sz="550" spc="14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-</a:t>
            </a:r>
            <a:r>
              <a:rPr dirty="0" sz="550" spc="-10">
                <a:latin typeface="Courier New"/>
                <a:cs typeface="Courier New"/>
              </a:rPr>
              <a:t>68.6117647</a:t>
            </a:r>
            <a:endParaRPr sz="550">
              <a:latin typeface="Courier New"/>
              <a:cs typeface="Courier New"/>
            </a:endParaRPr>
          </a:p>
          <a:p>
            <a:pPr algn="r" marR="29845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7.365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49.1717647</a:t>
            </a:r>
            <a:endParaRPr sz="550">
              <a:latin typeface="Courier New"/>
              <a:cs typeface="Courier New"/>
            </a:endParaRPr>
          </a:p>
          <a:p>
            <a:pPr algn="r" marR="57785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11.66125</a:t>
            </a:r>
            <a:r>
              <a:rPr dirty="0" sz="550" spc="140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70.3270588</a:t>
            </a:r>
            <a:endParaRPr sz="550">
              <a:latin typeface="Courier New"/>
              <a:cs typeface="Courier New"/>
            </a:endParaRPr>
          </a:p>
          <a:p>
            <a:pPr algn="r" marR="57785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16.57125</a:t>
            </a:r>
            <a:r>
              <a:rPr dirty="0" sz="550" spc="140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78.9035294</a:t>
            </a:r>
            <a:endParaRPr sz="550">
              <a:latin typeface="Courier New"/>
              <a:cs typeface="Courier New"/>
            </a:endParaRPr>
          </a:p>
          <a:p>
            <a:pPr algn="r" marR="29845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24.55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85.7647059</a:t>
            </a:r>
            <a:endParaRPr sz="550">
              <a:latin typeface="Courier New"/>
              <a:cs typeface="Courier New"/>
            </a:endParaRPr>
          </a:p>
          <a:p>
            <a:pPr algn="r" marR="57785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36.21125</a:t>
            </a:r>
            <a:r>
              <a:rPr dirty="0" sz="550" spc="140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90.3388235</a:t>
            </a:r>
            <a:endParaRPr sz="550">
              <a:latin typeface="Courier New"/>
              <a:cs typeface="Courier New"/>
            </a:endParaRPr>
          </a:p>
          <a:p>
            <a:pPr algn="r" marR="39370">
              <a:lnSpc>
                <a:spcPct val="100000"/>
              </a:lnSpc>
              <a:spcBef>
                <a:spcPts val="65"/>
              </a:spcBef>
            </a:pPr>
            <a:r>
              <a:rPr dirty="0" sz="550">
                <a:latin typeface="Courier New"/>
                <a:cs typeface="Courier New"/>
              </a:rPr>
              <a:t>56.465</a:t>
            </a:r>
            <a:r>
              <a:rPr dirty="0" sz="550" spc="105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93.7694118</a:t>
            </a:r>
            <a:endParaRPr sz="550">
              <a:latin typeface="Courier New"/>
              <a:cs typeface="Courier New"/>
            </a:endParaRPr>
          </a:p>
          <a:p>
            <a:pPr marL="653415">
              <a:lnSpc>
                <a:spcPct val="100000"/>
              </a:lnSpc>
              <a:spcBef>
                <a:spcPts val="70"/>
              </a:spcBef>
            </a:pPr>
            <a:r>
              <a:rPr dirty="0" sz="550" spc="-20">
                <a:latin typeface="Courier New"/>
                <a:cs typeface="Courier New"/>
              </a:rPr>
              <a:t>98,2</a:t>
            </a:r>
            <a:endParaRPr sz="550">
              <a:latin typeface="Courier New"/>
              <a:cs typeface="Courier New"/>
            </a:endParaRPr>
          </a:p>
          <a:p>
            <a:pPr marL="494665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135.025</a:t>
            </a:r>
            <a:r>
              <a:rPr dirty="0" sz="550" spc="120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97.7717647</a:t>
            </a:r>
            <a:endParaRPr sz="550">
              <a:latin typeface="Courier New"/>
              <a:cs typeface="Courier New"/>
            </a:endParaRPr>
          </a:p>
          <a:p>
            <a:pPr marL="653415">
              <a:lnSpc>
                <a:spcPct val="100000"/>
              </a:lnSpc>
              <a:spcBef>
                <a:spcPts val="70"/>
              </a:spcBef>
            </a:pPr>
            <a:r>
              <a:rPr dirty="0" sz="550" spc="-20">
                <a:latin typeface="Courier New"/>
                <a:cs typeface="Courier New"/>
              </a:rPr>
              <a:t>9999</a:t>
            </a:r>
            <a:endParaRPr sz="550">
              <a:latin typeface="Courier New"/>
              <a:cs typeface="Courier New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2727846" y="2648569"/>
            <a:ext cx="20002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20">
                <a:latin typeface="Courier New"/>
                <a:cs typeface="Courier New"/>
              </a:rPr>
              <a:t>97,2</a:t>
            </a:r>
            <a:endParaRPr sz="550">
              <a:latin typeface="Courier New"/>
              <a:cs typeface="Courier New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2674983" y="2932711"/>
            <a:ext cx="41846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8888.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 spc="-25">
                <a:latin typeface="Courier New"/>
                <a:cs typeface="Courier New"/>
              </a:rPr>
              <a:t>0.0</a:t>
            </a:r>
            <a:endParaRPr sz="550">
              <a:latin typeface="Courier New"/>
              <a:cs typeface="Courier New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5456921" y="2932711"/>
            <a:ext cx="6921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>
                <a:latin typeface="Courier New"/>
                <a:cs typeface="Courier New"/>
              </a:rPr>
              <a:t>1</a:t>
            </a:r>
            <a:endParaRPr sz="550">
              <a:latin typeface="Courier New"/>
              <a:cs typeface="Courier New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2727846" y="4161786"/>
            <a:ext cx="20002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20">
                <a:latin typeface="Courier New"/>
                <a:cs typeface="Courier New"/>
              </a:rPr>
              <a:t>97,2</a:t>
            </a:r>
            <a:endParaRPr sz="550">
              <a:latin typeface="Courier New"/>
              <a:cs typeface="Courier New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2674983" y="4445927"/>
            <a:ext cx="41846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8888.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 spc="-25">
                <a:latin typeface="Courier New"/>
                <a:cs typeface="Courier New"/>
              </a:rPr>
              <a:t>0.0</a:t>
            </a:r>
            <a:endParaRPr sz="550">
              <a:latin typeface="Courier New"/>
              <a:cs typeface="Courier New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5456921" y="4445927"/>
            <a:ext cx="6921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>
                <a:latin typeface="Courier New"/>
                <a:cs typeface="Courier New"/>
              </a:rPr>
              <a:t>1</a:t>
            </a:r>
            <a:endParaRPr sz="550">
              <a:latin typeface="Courier New"/>
              <a:cs typeface="Courier New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2727846" y="5675002"/>
            <a:ext cx="20002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20">
                <a:latin typeface="Courier New"/>
                <a:cs typeface="Courier New"/>
              </a:rPr>
              <a:t>97,2</a:t>
            </a:r>
            <a:endParaRPr sz="550">
              <a:latin typeface="Courier New"/>
              <a:cs typeface="Courier New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1227846" y="6243284"/>
            <a:ext cx="6921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>
                <a:latin typeface="Courier New"/>
                <a:cs typeface="Courier New"/>
              </a:rPr>
              <a:t>$</a:t>
            </a:r>
            <a:endParaRPr sz="550">
              <a:latin typeface="Courier New"/>
              <a:cs typeface="Courier New"/>
            </a:endParaRPr>
          </a:p>
        </p:txBody>
      </p:sp>
      <p:graphicFrame>
        <p:nvGraphicFramePr>
          <p:cNvPr id="18" name="object 18" descr=""/>
          <p:cNvGraphicFramePr>
            <a:graphicFrameLocks noGrp="1"/>
          </p:cNvGraphicFramePr>
          <p:nvPr/>
        </p:nvGraphicFramePr>
        <p:xfrm>
          <a:off x="1274763" y="5984016"/>
          <a:ext cx="4420870" cy="112141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035050"/>
                <a:gridCol w="2445385"/>
                <a:gridCol w="864869"/>
              </a:tblGrid>
              <a:tr h="90170">
                <a:tc>
                  <a:txBody>
                    <a:bodyPr/>
                    <a:lstStyle/>
                    <a:p>
                      <a:pPr algn="r" marR="370205">
                        <a:lnSpc>
                          <a:spcPts val="585"/>
                        </a:lnSpc>
                      </a:pPr>
                      <a:r>
                        <a:rPr dirty="0" sz="550" spc="-10">
                          <a:latin typeface="Courier New"/>
                          <a:cs typeface="Courier New"/>
                        </a:rPr>
                        <a:t>H_BUSA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071245">
                        <a:lnSpc>
                          <a:spcPts val="585"/>
                        </a:lnSpc>
                      </a:pPr>
                      <a:r>
                        <a:rPr dirty="0" sz="550" spc="-20">
                          <a:latin typeface="Courier New"/>
                          <a:cs typeface="Courier New"/>
                        </a:rPr>
                        <a:t>.006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10795">
                        <a:lnSpc>
                          <a:spcPts val="58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0</a:t>
                      </a:r>
                      <a:r>
                        <a:rPr dirty="0" sz="550" spc="2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50">
                          <a:latin typeface="Courier New"/>
                          <a:cs typeface="Courier New"/>
                        </a:rPr>
                        <a:t>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</a:tr>
              <a:tr h="95250">
                <a:tc>
                  <a:txBody>
                    <a:bodyPr/>
                    <a:lstStyle/>
                    <a:p>
                      <a:pPr algn="r" marR="370205">
                        <a:lnSpc>
                          <a:spcPts val="655"/>
                        </a:lnSpc>
                      </a:pPr>
                      <a:r>
                        <a:rPr dirty="0" sz="550" spc="-10">
                          <a:latin typeface="Courier New"/>
                          <a:cs typeface="Courier New"/>
                        </a:rPr>
                        <a:t>H_BUSB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071245">
                        <a:lnSpc>
                          <a:spcPts val="655"/>
                        </a:lnSpc>
                      </a:pPr>
                      <a:r>
                        <a:rPr dirty="0" sz="550" spc="-20">
                          <a:latin typeface="Courier New"/>
                          <a:cs typeface="Courier New"/>
                        </a:rPr>
                        <a:t>.006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10795">
                        <a:lnSpc>
                          <a:spcPts val="65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0</a:t>
                      </a:r>
                      <a:r>
                        <a:rPr dirty="0" sz="550" spc="2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50">
                          <a:latin typeface="Courier New"/>
                          <a:cs typeface="Courier New"/>
                        </a:rPr>
                        <a:t>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</a:tr>
              <a:tr h="86995">
                <a:tc>
                  <a:txBody>
                    <a:bodyPr/>
                    <a:lstStyle/>
                    <a:p>
                      <a:pPr algn="r" marR="370205">
                        <a:lnSpc>
                          <a:spcPts val="590"/>
                        </a:lnSpc>
                      </a:pPr>
                      <a:r>
                        <a:rPr dirty="0" sz="550" spc="-10">
                          <a:latin typeface="Courier New"/>
                          <a:cs typeface="Courier New"/>
                        </a:rPr>
                        <a:t>H_BUSC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071245">
                        <a:lnSpc>
                          <a:spcPts val="590"/>
                        </a:lnSpc>
                      </a:pPr>
                      <a:r>
                        <a:rPr dirty="0" sz="550" spc="-20">
                          <a:latin typeface="Courier New"/>
                          <a:cs typeface="Courier New"/>
                        </a:rPr>
                        <a:t>.006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10795">
                        <a:lnSpc>
                          <a:spcPts val="590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0</a:t>
                      </a:r>
                      <a:r>
                        <a:rPr dirty="0" sz="550" spc="2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50">
                          <a:latin typeface="Courier New"/>
                          <a:cs typeface="Courier New"/>
                        </a:rPr>
                        <a:t>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</a:tr>
              <a:tr h="193040">
                <a:tc>
                  <a:txBody>
                    <a:bodyPr/>
                    <a:lstStyle/>
                    <a:p>
                      <a:pPr marL="5270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VINTAGE,</a:t>
                      </a:r>
                      <a:r>
                        <a:rPr dirty="0" sz="550" spc="14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25">
                          <a:latin typeface="Courier New"/>
                          <a:cs typeface="Courier New"/>
                        </a:rPr>
                        <a:t>1,</a:t>
                      </a:r>
                      <a:endParaRPr sz="550">
                        <a:latin typeface="Courier New"/>
                        <a:cs typeface="Courier New"/>
                      </a:endParaRPr>
                    </a:p>
                    <a:p>
                      <a:pPr marL="18415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550" spc="-10">
                          <a:latin typeface="Courier New"/>
                          <a:cs typeface="Courier New"/>
                        </a:rPr>
                        <a:t>1T_BUSAT_BUSC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635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endParaRPr sz="550">
                        <a:latin typeface="Times New Roman"/>
                        <a:cs typeface="Times New Roman"/>
                      </a:endParaRPr>
                    </a:p>
                    <a:p>
                      <a:pPr marL="377825">
                        <a:lnSpc>
                          <a:spcPct val="100000"/>
                        </a:lnSpc>
                      </a:pPr>
                      <a:r>
                        <a:rPr dirty="0" sz="550" spc="-10">
                          <a:latin typeface="Courier New"/>
                          <a:cs typeface="Courier New"/>
                        </a:rPr>
                        <a:t>6942.8436268432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1270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95250">
                <a:tc>
                  <a:txBody>
                    <a:bodyPr/>
                    <a:lstStyle/>
                    <a:p>
                      <a:pPr marL="18415">
                        <a:lnSpc>
                          <a:spcPts val="655"/>
                        </a:lnSpc>
                      </a:pPr>
                      <a:r>
                        <a:rPr dirty="0" sz="550" spc="-10">
                          <a:latin typeface="Courier New"/>
                          <a:cs typeface="Courier New"/>
                        </a:rPr>
                        <a:t>2T_BUSBT_BUSA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377825">
                        <a:lnSpc>
                          <a:spcPts val="655"/>
                        </a:lnSpc>
                      </a:pPr>
                      <a:r>
                        <a:rPr dirty="0" sz="550" spc="-25">
                          <a:latin typeface="Courier New"/>
                          <a:cs typeface="Courier New"/>
                        </a:rPr>
                        <a:t>0.0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920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377825">
                        <a:lnSpc>
                          <a:spcPts val="625"/>
                        </a:lnSpc>
                      </a:pPr>
                      <a:r>
                        <a:rPr dirty="0" sz="550" spc="-10">
                          <a:latin typeface="Courier New"/>
                          <a:cs typeface="Courier New"/>
                        </a:rPr>
                        <a:t>6942.8436268432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95250">
                <a:tc>
                  <a:txBody>
                    <a:bodyPr/>
                    <a:lstStyle/>
                    <a:p>
                      <a:pPr marL="18415">
                        <a:lnSpc>
                          <a:spcPts val="625"/>
                        </a:lnSpc>
                      </a:pPr>
                      <a:r>
                        <a:rPr dirty="0" sz="550" spc="-10">
                          <a:latin typeface="Courier New"/>
                          <a:cs typeface="Courier New"/>
                        </a:rPr>
                        <a:t>3T_BUSCT_BUSB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377825">
                        <a:lnSpc>
                          <a:spcPts val="625"/>
                        </a:lnSpc>
                      </a:pPr>
                      <a:r>
                        <a:rPr dirty="0" sz="550" spc="-25">
                          <a:latin typeface="Courier New"/>
                          <a:cs typeface="Courier New"/>
                        </a:rPr>
                        <a:t>0.0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952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377825">
                        <a:lnSpc>
                          <a:spcPts val="655"/>
                        </a:lnSpc>
                      </a:pPr>
                      <a:r>
                        <a:rPr dirty="0" sz="550" spc="-25">
                          <a:latin typeface="Courier New"/>
                          <a:cs typeface="Courier New"/>
                        </a:rPr>
                        <a:t>0.0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18796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endParaRPr sz="550">
                        <a:latin typeface="Times New Roman"/>
                        <a:cs typeface="Times New Roman"/>
                      </a:endParaRPr>
                    </a:p>
                    <a:p>
                      <a:pPr marL="71120">
                        <a:lnSpc>
                          <a:spcPct val="100000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USE</a:t>
                      </a:r>
                      <a:r>
                        <a:rPr dirty="0" sz="550" spc="5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25">
                          <a:latin typeface="Courier New"/>
                          <a:cs typeface="Courier New"/>
                        </a:rPr>
                        <a:t>AR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7620"/>
                </a:tc>
                <a:tc gridSpan="2">
                  <a:txBody>
                    <a:bodyPr/>
                    <a:lstStyle/>
                    <a:p>
                      <a:pPr marL="377825">
                        <a:lnSpc>
                          <a:spcPts val="625"/>
                        </a:lnSpc>
                      </a:pPr>
                      <a:r>
                        <a:rPr dirty="0" sz="550" spc="-10">
                          <a:latin typeface="Courier New"/>
                          <a:cs typeface="Courier New"/>
                        </a:rPr>
                        <a:t>6942.8436268432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90170">
                <a:tc>
                  <a:txBody>
                    <a:bodyPr/>
                    <a:lstStyle/>
                    <a:p>
                      <a:pPr marL="18415">
                        <a:lnSpc>
                          <a:spcPts val="615"/>
                        </a:lnSpc>
                      </a:pPr>
                      <a:r>
                        <a:rPr dirty="0" sz="550" spc="-10">
                          <a:latin typeface="Courier New"/>
                          <a:cs typeface="Courier New"/>
                        </a:rPr>
                        <a:t>1H_BUSAL_BUSA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377825">
                        <a:lnSpc>
                          <a:spcPts val="61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3.2888630659697</a:t>
                      </a:r>
                      <a:r>
                        <a:rPr dirty="0" sz="550" spc="25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10">
                          <a:latin typeface="Courier New"/>
                          <a:cs typeface="Courier New"/>
                        </a:rPr>
                        <a:t>.42462348721612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</a:tbl>
          </a:graphicData>
        </a:graphic>
      </p:graphicFrame>
      <p:graphicFrame>
        <p:nvGraphicFramePr>
          <p:cNvPr id="19" name="object 19" descr=""/>
          <p:cNvGraphicFramePr>
            <a:graphicFrameLocks noGrp="1"/>
          </p:cNvGraphicFramePr>
          <p:nvPr/>
        </p:nvGraphicFramePr>
        <p:xfrm>
          <a:off x="368299" y="7888121"/>
          <a:ext cx="5141595" cy="235902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94995"/>
                <a:gridCol w="1056640"/>
                <a:gridCol w="1836419"/>
                <a:gridCol w="396875"/>
                <a:gridCol w="1179829"/>
              </a:tblGrid>
              <a:tr h="221615">
                <a:tc>
                  <a:txBody>
                    <a:bodyPr/>
                    <a:lstStyle/>
                    <a:p>
                      <a:pPr marL="22225">
                        <a:lnSpc>
                          <a:spcPct val="100000"/>
                        </a:lnSpc>
                        <a:spcBef>
                          <a:spcPts val="550"/>
                        </a:spcBef>
                      </a:pPr>
                      <a:r>
                        <a:rPr dirty="0" sz="800" b="1">
                          <a:latin typeface="Arial"/>
                          <a:cs typeface="Arial"/>
                        </a:rPr>
                        <a:t>Página</a:t>
                      </a:r>
                      <a:r>
                        <a:rPr dirty="0" sz="800" spc="80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 b="1">
                          <a:latin typeface="Arial"/>
                          <a:cs typeface="Arial"/>
                        </a:rPr>
                        <a:t>236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9850">
                    <a:lnT w="19050">
                      <a:solidFill>
                        <a:srgbClr val="EDEDED"/>
                      </a:solidFill>
                      <a:prstDash val="solid"/>
                    </a:lnT>
                  </a:tcPr>
                </a:tc>
                <a:tc gridSpan="4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978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91770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dirty="0" sz="800" b="1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Manual</a:t>
                      </a:r>
                      <a:r>
                        <a:rPr dirty="0" sz="800" spc="60" b="1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800" b="1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de</a:t>
                      </a:r>
                      <a:r>
                        <a:rPr dirty="0" sz="800" spc="60" b="1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800" spc="-10" b="1">
                          <a:solidFill>
                            <a:srgbClr val="0000FF"/>
                          </a:solidFill>
                          <a:latin typeface="Times New Roman"/>
                          <a:cs typeface="Times New Roman"/>
                        </a:rPr>
                        <a:t>aplicación</a:t>
                      </a: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20320"/>
                </a:tc>
              </a:tr>
              <a:tr h="24384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0"/>
                        </a:spcBef>
                      </a:pPr>
                      <a:endParaRPr sz="550">
                        <a:latin typeface="Times New Roman"/>
                        <a:cs typeface="Times New Roman"/>
                      </a:endParaRPr>
                    </a:p>
                    <a:p>
                      <a:pPr marL="78740">
                        <a:lnSpc>
                          <a:spcPct val="100000"/>
                        </a:lnSpc>
                      </a:pPr>
                      <a:r>
                        <a:rPr dirty="0" sz="550" spc="-10">
                          <a:latin typeface="Courier New"/>
                          <a:cs typeface="Courier New"/>
                        </a:rPr>
                        <a:t>2L_BUSA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6350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0"/>
                        </a:spcBef>
                      </a:pPr>
                      <a:endParaRPr sz="550">
                        <a:latin typeface="Times New Roman"/>
                        <a:cs typeface="Times New Roman"/>
                      </a:endParaRPr>
                    </a:p>
                    <a:p>
                      <a:pPr marL="410209">
                        <a:lnSpc>
                          <a:spcPct val="100000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-</a:t>
                      </a:r>
                      <a:r>
                        <a:rPr dirty="0" sz="550" spc="-10">
                          <a:latin typeface="Courier New"/>
                          <a:cs typeface="Courier New"/>
                        </a:rPr>
                        <a:t>7.231251366149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6350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0"/>
                        </a:spcBef>
                      </a:pPr>
                      <a:endParaRPr sz="550">
                        <a:latin typeface="Times New Roman"/>
                        <a:cs typeface="Times New Roman"/>
                      </a:endParaRPr>
                    </a:p>
                    <a:p>
                      <a:pPr marL="73660">
                        <a:lnSpc>
                          <a:spcPct val="100000"/>
                        </a:lnSpc>
                      </a:pPr>
                      <a:r>
                        <a:rPr dirty="0" sz="550" spc="-25">
                          <a:latin typeface="Courier New"/>
                          <a:cs typeface="Courier New"/>
                        </a:rPr>
                        <a:t>0.0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6350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952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410209">
                        <a:lnSpc>
                          <a:spcPts val="65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34.681001957452</a:t>
                      </a:r>
                      <a:r>
                        <a:rPr dirty="0" sz="550" spc="25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10">
                          <a:latin typeface="Courier New"/>
                          <a:cs typeface="Courier New"/>
                        </a:rPr>
                        <a:t>.09492595191772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920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78740">
                        <a:lnSpc>
                          <a:spcPts val="625"/>
                        </a:lnSpc>
                      </a:pPr>
                      <a:r>
                        <a:rPr dirty="0" sz="550" spc="-10">
                          <a:latin typeface="Courier New"/>
                          <a:cs typeface="Courier New"/>
                        </a:rPr>
                        <a:t>3T_BUSAT_BUSC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410209">
                        <a:lnSpc>
                          <a:spcPts val="625"/>
                        </a:lnSpc>
                      </a:pPr>
                      <a:r>
                        <a:rPr dirty="0" sz="550" spc="-10">
                          <a:latin typeface="Courier New"/>
                          <a:cs typeface="Courier New"/>
                        </a:rPr>
                        <a:t>2.3450004639366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73660">
                        <a:lnSpc>
                          <a:spcPts val="625"/>
                        </a:lnSpc>
                      </a:pPr>
                      <a:r>
                        <a:rPr dirty="0" sz="550" spc="-25">
                          <a:latin typeface="Courier New"/>
                          <a:cs typeface="Courier New"/>
                        </a:rPr>
                        <a:t>0.0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952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410209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-</a:t>
                      </a:r>
                      <a:r>
                        <a:rPr dirty="0" sz="550" spc="-10">
                          <a:latin typeface="Courier New"/>
                          <a:cs typeface="Courier New"/>
                        </a:rPr>
                        <a:t>84.67537379274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73660">
                        <a:lnSpc>
                          <a:spcPts val="625"/>
                        </a:lnSpc>
                      </a:pPr>
                      <a:r>
                        <a:rPr dirty="0" sz="550" spc="-25">
                          <a:latin typeface="Courier New"/>
                          <a:cs typeface="Courier New"/>
                        </a:rPr>
                        <a:t>0.0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952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410209">
                        <a:lnSpc>
                          <a:spcPts val="655"/>
                        </a:lnSpc>
                      </a:pPr>
                      <a:r>
                        <a:rPr dirty="0" sz="550" spc="-10">
                          <a:latin typeface="Courier New"/>
                          <a:cs typeface="Courier New"/>
                        </a:rPr>
                        <a:t>338.34949508527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73660">
                        <a:lnSpc>
                          <a:spcPts val="655"/>
                        </a:lnSpc>
                      </a:pPr>
                      <a:r>
                        <a:rPr dirty="0" sz="550" spc="-25">
                          <a:latin typeface="Courier New"/>
                          <a:cs typeface="Courier New"/>
                        </a:rPr>
                        <a:t>0.0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920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78740">
                        <a:lnSpc>
                          <a:spcPts val="625"/>
                        </a:lnSpc>
                      </a:pPr>
                      <a:r>
                        <a:rPr dirty="0" sz="550" spc="-10">
                          <a:latin typeface="Courier New"/>
                          <a:cs typeface="Courier New"/>
                        </a:rPr>
                        <a:t>4H_BUSBL_BUSB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410209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.1936225317E-</a:t>
                      </a:r>
                      <a:r>
                        <a:rPr dirty="0" sz="550" spc="-25">
                          <a:latin typeface="Courier New"/>
                          <a:cs typeface="Courier New"/>
                        </a:rPr>
                        <a:t>15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73660">
                        <a:lnSpc>
                          <a:spcPts val="625"/>
                        </a:lnSpc>
                      </a:pPr>
                      <a:r>
                        <a:rPr dirty="0" sz="550" spc="-25">
                          <a:latin typeface="Courier New"/>
                          <a:cs typeface="Courier New"/>
                        </a:rPr>
                        <a:t>0.0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920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410209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-.677127449E-</a:t>
                      </a:r>
                      <a:r>
                        <a:rPr dirty="0" sz="550" spc="-25">
                          <a:latin typeface="Courier New"/>
                          <a:cs typeface="Courier New"/>
                        </a:rPr>
                        <a:t>15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73660">
                        <a:lnSpc>
                          <a:spcPts val="625"/>
                        </a:lnSpc>
                      </a:pPr>
                      <a:r>
                        <a:rPr dirty="0" sz="550" spc="-25">
                          <a:latin typeface="Courier New"/>
                          <a:cs typeface="Courier New"/>
                        </a:rPr>
                        <a:t>0.0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952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410209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.1202491824E-</a:t>
                      </a:r>
                      <a:r>
                        <a:rPr dirty="0" sz="550" spc="-25">
                          <a:latin typeface="Courier New"/>
                          <a:cs typeface="Courier New"/>
                        </a:rPr>
                        <a:t>14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73660">
                        <a:lnSpc>
                          <a:spcPts val="625"/>
                        </a:lnSpc>
                      </a:pPr>
                      <a:r>
                        <a:rPr dirty="0" sz="550" spc="-25">
                          <a:latin typeface="Courier New"/>
                          <a:cs typeface="Courier New"/>
                        </a:rPr>
                        <a:t>0.0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8796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endParaRPr sz="550">
                        <a:latin typeface="Times New Roman"/>
                        <a:cs typeface="Times New Roman"/>
                      </a:endParaRPr>
                    </a:p>
                    <a:p>
                      <a:pPr marL="78740">
                        <a:lnSpc>
                          <a:spcPct val="100000"/>
                        </a:lnSpc>
                      </a:pPr>
                      <a:r>
                        <a:rPr dirty="0" sz="550" spc="-10">
                          <a:latin typeface="Courier New"/>
                          <a:cs typeface="Courier New"/>
                        </a:rPr>
                        <a:t>5L_BUSB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10795"/>
                </a:tc>
                <a:tc>
                  <a:txBody>
                    <a:bodyPr/>
                    <a:lstStyle/>
                    <a:p>
                      <a:pPr marL="410209">
                        <a:lnSpc>
                          <a:spcPts val="65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3.2888630659697</a:t>
                      </a:r>
                      <a:r>
                        <a:rPr dirty="0" sz="550" spc="25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10">
                          <a:latin typeface="Courier New"/>
                          <a:cs typeface="Courier New"/>
                        </a:rPr>
                        <a:t>.42462348721612</a:t>
                      </a:r>
                      <a:endParaRPr sz="550">
                        <a:latin typeface="Courier New"/>
                        <a:cs typeface="Courier New"/>
                      </a:endParaRPr>
                    </a:p>
                    <a:p>
                      <a:pPr marL="410209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-.677127449E-</a:t>
                      </a:r>
                      <a:r>
                        <a:rPr dirty="0" sz="550" spc="-25">
                          <a:latin typeface="Courier New"/>
                          <a:cs typeface="Courier New"/>
                        </a:rPr>
                        <a:t>15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endParaRPr sz="550">
                        <a:latin typeface="Times New Roman"/>
                        <a:cs typeface="Times New Roman"/>
                      </a:endParaRPr>
                    </a:p>
                    <a:p>
                      <a:pPr marL="73660">
                        <a:lnSpc>
                          <a:spcPct val="100000"/>
                        </a:lnSpc>
                      </a:pPr>
                      <a:r>
                        <a:rPr dirty="0" sz="550" spc="-25">
                          <a:latin typeface="Courier New"/>
                          <a:cs typeface="Courier New"/>
                        </a:rPr>
                        <a:t>0.0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10795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952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410209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.2041578689E-</a:t>
                      </a:r>
                      <a:r>
                        <a:rPr dirty="0" sz="550" spc="-25">
                          <a:latin typeface="Courier New"/>
                          <a:cs typeface="Courier New"/>
                        </a:rPr>
                        <a:t>14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73660">
                        <a:lnSpc>
                          <a:spcPts val="625"/>
                        </a:lnSpc>
                      </a:pPr>
                      <a:r>
                        <a:rPr dirty="0" sz="550" spc="-25">
                          <a:latin typeface="Courier New"/>
                          <a:cs typeface="Courier New"/>
                        </a:rPr>
                        <a:t>0.0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952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410209">
                        <a:lnSpc>
                          <a:spcPts val="65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-.282318606E-</a:t>
                      </a:r>
                      <a:r>
                        <a:rPr dirty="0" sz="550" spc="-25">
                          <a:latin typeface="Courier New"/>
                          <a:cs typeface="Courier New"/>
                        </a:rPr>
                        <a:t>14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73660">
                        <a:lnSpc>
                          <a:spcPts val="655"/>
                        </a:lnSpc>
                      </a:pPr>
                      <a:r>
                        <a:rPr dirty="0" sz="550" spc="-25">
                          <a:latin typeface="Courier New"/>
                          <a:cs typeface="Courier New"/>
                        </a:rPr>
                        <a:t>0.0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920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410209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-</a:t>
                      </a:r>
                      <a:r>
                        <a:rPr dirty="0" sz="550" spc="-10">
                          <a:latin typeface="Courier New"/>
                          <a:cs typeface="Courier New"/>
                        </a:rPr>
                        <a:t>7.231251366149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73660">
                        <a:lnSpc>
                          <a:spcPts val="625"/>
                        </a:lnSpc>
                      </a:pPr>
                      <a:r>
                        <a:rPr dirty="0" sz="550" spc="-25">
                          <a:latin typeface="Courier New"/>
                          <a:cs typeface="Courier New"/>
                        </a:rPr>
                        <a:t>0.0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952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410209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34.681001957452</a:t>
                      </a:r>
                      <a:r>
                        <a:rPr dirty="0" sz="550" spc="25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10">
                          <a:latin typeface="Courier New"/>
                          <a:cs typeface="Courier New"/>
                        </a:rPr>
                        <a:t>.09492595191772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952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78740">
                        <a:lnSpc>
                          <a:spcPts val="655"/>
                        </a:lnSpc>
                      </a:pPr>
                      <a:r>
                        <a:rPr dirty="0" sz="550" spc="-10">
                          <a:latin typeface="Courier New"/>
                          <a:cs typeface="Courier New"/>
                        </a:rPr>
                        <a:t>6T_BUSBT_BUSA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410209">
                        <a:lnSpc>
                          <a:spcPts val="65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.1202491824E-</a:t>
                      </a:r>
                      <a:r>
                        <a:rPr dirty="0" sz="550" spc="-25">
                          <a:latin typeface="Courier New"/>
                          <a:cs typeface="Courier New"/>
                        </a:rPr>
                        <a:t>14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73660">
                        <a:lnSpc>
                          <a:spcPts val="655"/>
                        </a:lnSpc>
                      </a:pPr>
                      <a:r>
                        <a:rPr dirty="0" sz="550" spc="-25">
                          <a:latin typeface="Courier New"/>
                          <a:cs typeface="Courier New"/>
                        </a:rPr>
                        <a:t>0.0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920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410209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-.282318606E-</a:t>
                      </a:r>
                      <a:r>
                        <a:rPr dirty="0" sz="550" spc="-25">
                          <a:latin typeface="Courier New"/>
                          <a:cs typeface="Courier New"/>
                        </a:rPr>
                        <a:t>14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73660">
                        <a:lnSpc>
                          <a:spcPts val="625"/>
                        </a:lnSpc>
                      </a:pPr>
                      <a:r>
                        <a:rPr dirty="0" sz="550" spc="-25">
                          <a:latin typeface="Courier New"/>
                          <a:cs typeface="Courier New"/>
                        </a:rPr>
                        <a:t>0.0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952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410209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-.6542678427E-</a:t>
                      </a:r>
                      <a:r>
                        <a:rPr dirty="0" sz="550" spc="-50">
                          <a:latin typeface="Courier New"/>
                          <a:cs typeface="Courier New"/>
                        </a:rPr>
                        <a:t>4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73660">
                        <a:lnSpc>
                          <a:spcPts val="625"/>
                        </a:lnSpc>
                      </a:pPr>
                      <a:r>
                        <a:rPr dirty="0" sz="550" spc="-25">
                          <a:latin typeface="Courier New"/>
                          <a:cs typeface="Courier New"/>
                        </a:rPr>
                        <a:t>0.0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9017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410209">
                        <a:lnSpc>
                          <a:spcPts val="615"/>
                        </a:lnSpc>
                      </a:pPr>
                      <a:r>
                        <a:rPr dirty="0" sz="550" spc="-10">
                          <a:latin typeface="Courier New"/>
                          <a:cs typeface="Courier New"/>
                        </a:rPr>
                        <a:t>2.3450004639366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73660">
                        <a:lnSpc>
                          <a:spcPts val="615"/>
                        </a:lnSpc>
                      </a:pPr>
                      <a:r>
                        <a:rPr dirty="0" sz="550" spc="-25">
                          <a:latin typeface="Courier New"/>
                          <a:cs typeface="Courier New"/>
                        </a:rPr>
                        <a:t>0.0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</a:tbl>
          </a:graphicData>
        </a:graphic>
      </p:graphicFrame>
    </p:spTree>
  </p:cSld>
  <p:clrMapOvr>
    <a:masterClrMapping/>
  </p:clrMapOvr>
</p:sld>
</file>

<file path=ppt/slides/slide19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3" name="object 3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4" name="object 4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488"/>
                  </a:lnTo>
                  <a:lnTo>
                    <a:pt x="142755" y="98488"/>
                  </a:lnTo>
                  <a:lnTo>
                    <a:pt x="136180" y="99796"/>
                  </a:lnTo>
                  <a:lnTo>
                    <a:pt x="104587" y="123991"/>
                  </a:lnTo>
                  <a:lnTo>
                    <a:pt x="98048" y="143195"/>
                  </a:lnTo>
                  <a:lnTo>
                    <a:pt x="98048" y="569274"/>
                  </a:lnTo>
                  <a:lnTo>
                    <a:pt x="117977" y="603718"/>
                  </a:lnTo>
                  <a:lnTo>
                    <a:pt x="142755" y="613981"/>
                  </a:lnTo>
                  <a:lnTo>
                    <a:pt x="1886711" y="613981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3981"/>
                  </a:moveTo>
                  <a:lnTo>
                    <a:pt x="1744971" y="613981"/>
                  </a:lnTo>
                  <a:lnTo>
                    <a:pt x="1751545" y="612673"/>
                  </a:lnTo>
                  <a:lnTo>
                    <a:pt x="1764174" y="607442"/>
                  </a:lnTo>
                  <a:lnTo>
                    <a:pt x="1788370" y="575849"/>
                  </a:lnTo>
                  <a:lnTo>
                    <a:pt x="1789678" y="569274"/>
                  </a:lnTo>
                  <a:lnTo>
                    <a:pt x="1789678" y="143195"/>
                  </a:lnTo>
                  <a:lnTo>
                    <a:pt x="1769748" y="108751"/>
                  </a:lnTo>
                  <a:lnTo>
                    <a:pt x="1744971" y="98488"/>
                  </a:lnTo>
                  <a:lnTo>
                    <a:pt x="1886711" y="98488"/>
                  </a:lnTo>
                  <a:lnTo>
                    <a:pt x="1886711" y="613981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2932176" y="500357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5453" y="528634"/>
                  </a:moveTo>
                  <a:lnTo>
                    <a:pt x="49392" y="528634"/>
                  </a:lnTo>
                  <a:lnTo>
                    <a:pt x="45954" y="528237"/>
                  </a:lnTo>
                  <a:lnTo>
                    <a:pt x="42550" y="527378"/>
                  </a:lnTo>
                  <a:lnTo>
                    <a:pt x="39145" y="526784"/>
                  </a:lnTo>
                  <a:lnTo>
                    <a:pt x="35839" y="525726"/>
                  </a:lnTo>
                  <a:lnTo>
                    <a:pt x="32633" y="524273"/>
                  </a:lnTo>
                  <a:lnTo>
                    <a:pt x="29426" y="523083"/>
                  </a:lnTo>
                  <a:lnTo>
                    <a:pt x="26379" y="521431"/>
                  </a:lnTo>
                  <a:lnTo>
                    <a:pt x="23493" y="519317"/>
                  </a:lnTo>
                  <a:lnTo>
                    <a:pt x="20607" y="517466"/>
                  </a:lnTo>
                  <a:lnTo>
                    <a:pt x="338" y="482577"/>
                  </a:lnTo>
                  <a:lnTo>
                    <a:pt x="0" y="479273"/>
                  </a:lnTo>
                  <a:lnTo>
                    <a:pt x="0" y="475770"/>
                  </a:lnTo>
                  <a:lnTo>
                    <a:pt x="0" y="49361"/>
                  </a:lnTo>
                  <a:lnTo>
                    <a:pt x="17937" y="12819"/>
                  </a:lnTo>
                  <a:lnTo>
                    <a:pt x="23493" y="8656"/>
                  </a:lnTo>
                  <a:lnTo>
                    <a:pt x="26379" y="6607"/>
                  </a:lnTo>
                  <a:lnTo>
                    <a:pt x="29426" y="4955"/>
                  </a:lnTo>
                  <a:lnTo>
                    <a:pt x="32633" y="3898"/>
                  </a:lnTo>
                  <a:lnTo>
                    <a:pt x="35839" y="2511"/>
                  </a:lnTo>
                  <a:lnTo>
                    <a:pt x="39145" y="1453"/>
                  </a:lnTo>
                  <a:lnTo>
                    <a:pt x="45954" y="198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58890" y="198"/>
                  </a:lnTo>
                  <a:lnTo>
                    <a:pt x="1665699" y="1453"/>
                  </a:lnTo>
                  <a:lnTo>
                    <a:pt x="1669005" y="2511"/>
                  </a:lnTo>
                  <a:lnTo>
                    <a:pt x="1672211" y="3898"/>
                  </a:lnTo>
                  <a:lnTo>
                    <a:pt x="1675418" y="4955"/>
                  </a:lnTo>
                  <a:lnTo>
                    <a:pt x="1678465" y="6607"/>
                  </a:lnTo>
                  <a:lnTo>
                    <a:pt x="1681351" y="8656"/>
                  </a:lnTo>
                  <a:lnTo>
                    <a:pt x="1684237" y="10506"/>
                  </a:lnTo>
                  <a:lnTo>
                    <a:pt x="1704506" y="45859"/>
                  </a:lnTo>
                  <a:lnTo>
                    <a:pt x="1704845" y="49361"/>
                  </a:lnTo>
                  <a:lnTo>
                    <a:pt x="1704845" y="479273"/>
                  </a:lnTo>
                  <a:lnTo>
                    <a:pt x="1686907" y="515220"/>
                  </a:lnTo>
                  <a:lnTo>
                    <a:pt x="1681351" y="519317"/>
                  </a:lnTo>
                  <a:lnTo>
                    <a:pt x="1678465" y="521431"/>
                  </a:lnTo>
                  <a:lnTo>
                    <a:pt x="1675418" y="523083"/>
                  </a:lnTo>
                  <a:lnTo>
                    <a:pt x="1672211" y="524273"/>
                  </a:lnTo>
                  <a:lnTo>
                    <a:pt x="1669005" y="525726"/>
                  </a:lnTo>
                  <a:lnTo>
                    <a:pt x="1665699" y="526784"/>
                  </a:lnTo>
                  <a:lnTo>
                    <a:pt x="1662295" y="527378"/>
                  </a:lnTo>
                  <a:lnTo>
                    <a:pt x="1658890" y="528237"/>
                  </a:lnTo>
                  <a:lnTo>
                    <a:pt x="1655453" y="52863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" name="object 6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171"/>
              <a:ext cx="145374" cy="145374"/>
            </a:xfrm>
            <a:prstGeom prst="rect">
              <a:avLst/>
            </a:prstGeom>
          </p:spPr>
        </p:pic>
      </p:grpSp>
      <p:sp>
        <p:nvSpPr>
          <p:cNvPr id="7" name="object 7" descr=""/>
          <p:cNvSpPr txBox="1"/>
          <p:nvPr/>
        </p:nvSpPr>
        <p:spPr>
          <a:xfrm>
            <a:off x="3494468" y="165100"/>
            <a:ext cx="988060" cy="767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452755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  <a:p>
            <a:pPr algn="ctr" marL="13335">
              <a:lnSpc>
                <a:spcPct val="100000"/>
              </a:lnSpc>
              <a:spcBef>
                <a:spcPts val="665"/>
              </a:spcBef>
            </a:pPr>
            <a:r>
              <a:rPr dirty="0" sz="550" spc="-25">
                <a:latin typeface="Courier New"/>
                <a:cs typeface="Courier New"/>
              </a:rPr>
              <a:t>0.0</a:t>
            </a:r>
            <a:endParaRPr sz="550">
              <a:latin typeface="Courier New"/>
              <a:cs typeface="Courier New"/>
            </a:endParaRPr>
          </a:p>
          <a:p>
            <a:pPr algn="ctr" marL="13335">
              <a:lnSpc>
                <a:spcPct val="100000"/>
              </a:lnSpc>
              <a:spcBef>
                <a:spcPts val="70"/>
              </a:spcBef>
            </a:pPr>
            <a:r>
              <a:rPr dirty="0" sz="550" spc="-25">
                <a:latin typeface="Courier New"/>
                <a:cs typeface="Courier New"/>
              </a:rPr>
              <a:t>0.0</a:t>
            </a:r>
            <a:endParaRPr sz="550">
              <a:latin typeface="Courier New"/>
              <a:cs typeface="Courier New"/>
            </a:endParaRPr>
          </a:p>
          <a:p>
            <a:pPr algn="ctr" marL="13335">
              <a:lnSpc>
                <a:spcPct val="100000"/>
              </a:lnSpc>
              <a:spcBef>
                <a:spcPts val="120"/>
              </a:spcBef>
            </a:pPr>
            <a:r>
              <a:rPr dirty="0" sz="550" spc="-25">
                <a:latin typeface="Courier New"/>
                <a:cs typeface="Courier New"/>
              </a:rPr>
              <a:t>0.0</a:t>
            </a:r>
            <a:endParaRPr sz="550">
              <a:latin typeface="Courier New"/>
              <a:cs typeface="Courier New"/>
            </a:endParaRPr>
          </a:p>
          <a:p>
            <a:pPr algn="ctr" marL="13335">
              <a:lnSpc>
                <a:spcPct val="100000"/>
              </a:lnSpc>
              <a:spcBef>
                <a:spcPts val="65"/>
              </a:spcBef>
            </a:pPr>
            <a:r>
              <a:rPr dirty="0" sz="550" spc="-25">
                <a:latin typeface="Courier New"/>
                <a:cs typeface="Courier New"/>
              </a:rPr>
              <a:t>0.0</a:t>
            </a:r>
            <a:endParaRPr sz="550">
              <a:latin typeface="Courier New"/>
              <a:cs typeface="Courier New"/>
            </a:endParaRPr>
          </a:p>
          <a:p>
            <a:pPr algn="ctr" marL="13335">
              <a:lnSpc>
                <a:spcPts val="590"/>
              </a:lnSpc>
              <a:spcBef>
                <a:spcPts val="70"/>
              </a:spcBef>
            </a:pPr>
            <a:r>
              <a:rPr dirty="0" sz="550" spc="-25">
                <a:latin typeface="Courier New"/>
                <a:cs typeface="Courier New"/>
              </a:rPr>
              <a:t>0.0</a:t>
            </a:r>
            <a:endParaRPr sz="550">
              <a:latin typeface="Courier New"/>
              <a:cs typeface="Courier New"/>
            </a:endParaRPr>
          </a:p>
          <a:p>
            <a:pPr marL="38100">
              <a:lnSpc>
                <a:spcPts val="650"/>
              </a:lnSpc>
            </a:pPr>
            <a:r>
              <a:rPr dirty="0" sz="600" spc="-10">
                <a:latin typeface="Arial MT"/>
                <a:cs typeface="Arial MT"/>
              </a:rPr>
              <a:t>Traduciendo</a:t>
            </a:r>
            <a:r>
              <a:rPr dirty="0" baseline="-20202" sz="825" spc="-15">
                <a:latin typeface="Courier New"/>
                <a:cs typeface="Courier New"/>
              </a:rPr>
              <a:t>0</a:t>
            </a:r>
            <a:r>
              <a:rPr dirty="0" sz="600" spc="-10">
                <a:latin typeface="Arial MT"/>
                <a:cs typeface="Arial MT"/>
              </a:rPr>
              <a:t>.</a:t>
            </a:r>
            <a:r>
              <a:rPr dirty="0" baseline="-20202" sz="825" spc="-15">
                <a:latin typeface="Courier New"/>
                <a:cs typeface="Courier New"/>
              </a:rPr>
              <a:t>.</a:t>
            </a:r>
            <a:r>
              <a:rPr dirty="0" sz="600" spc="-10">
                <a:latin typeface="Arial MT"/>
                <a:cs typeface="Arial MT"/>
              </a:rPr>
              <a:t>..</a:t>
            </a:r>
            <a:r>
              <a:rPr dirty="0" baseline="-20202" sz="825" spc="-15">
                <a:latin typeface="Courier New"/>
                <a:cs typeface="Courier New"/>
              </a:rPr>
              <a:t>0</a:t>
            </a:r>
            <a:endParaRPr baseline="-20202" sz="825">
              <a:latin typeface="Courier New"/>
              <a:cs typeface="Courier New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831370" y="5655078"/>
            <a:ext cx="1841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236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4697009" y="5681510"/>
            <a:ext cx="65786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Times New Roman"/>
                <a:cs typeface="Times New Roman"/>
              </a:rPr>
              <a:t>ATPDraw</a:t>
            </a:r>
            <a:r>
              <a:rPr dirty="0" sz="550" spc="30">
                <a:latin typeface="Times New Roman"/>
                <a:cs typeface="Times New Roman"/>
              </a:rPr>
              <a:t> </a:t>
            </a:r>
            <a:r>
              <a:rPr dirty="0" sz="550">
                <a:latin typeface="Times New Roman"/>
                <a:cs typeface="Times New Roman"/>
              </a:rPr>
              <a:t>versión</a:t>
            </a:r>
            <a:r>
              <a:rPr dirty="0" sz="550" spc="30">
                <a:latin typeface="Times New Roman"/>
                <a:cs typeface="Times New Roman"/>
              </a:rPr>
              <a:t> </a:t>
            </a:r>
            <a:r>
              <a:rPr dirty="0" sz="550" spc="-25">
                <a:latin typeface="Times New Roman"/>
                <a:cs typeface="Times New Roman"/>
              </a:rPr>
              <a:t>5.6</a:t>
            </a:r>
            <a:endParaRPr sz="55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2391873" y="363448"/>
            <a:ext cx="730885" cy="686435"/>
          </a:xfrm>
          <a:prstGeom prst="rect">
            <a:avLst/>
          </a:prstGeom>
        </p:spPr>
        <p:txBody>
          <a:bodyPr wrap="square" lIns="0" tIns="2032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60"/>
              </a:spcBef>
            </a:pPr>
            <a:r>
              <a:rPr dirty="0" baseline="20202" sz="825" spc="-487">
                <a:latin typeface="Courier New"/>
                <a:cs typeface="Courier New"/>
              </a:rPr>
              <a:t>-</a:t>
            </a:r>
            <a:r>
              <a:rPr dirty="0" sz="550" spc="-140">
                <a:latin typeface="Courier New"/>
                <a:cs typeface="Courier New"/>
              </a:rPr>
              <a:t>3</a:t>
            </a:r>
            <a:r>
              <a:rPr dirty="0" baseline="20202" sz="825" spc="-209">
                <a:latin typeface="Courier New"/>
                <a:cs typeface="Courier New"/>
              </a:rPr>
              <a:t>8</a:t>
            </a:r>
            <a:r>
              <a:rPr dirty="0" sz="550" spc="-140">
                <a:latin typeface="Courier New"/>
                <a:cs typeface="Courier New"/>
              </a:rPr>
              <a:t>3</a:t>
            </a:r>
            <a:r>
              <a:rPr dirty="0" baseline="20202" sz="825" spc="-209">
                <a:latin typeface="Courier New"/>
                <a:cs typeface="Courier New"/>
              </a:rPr>
              <a:t>4</a:t>
            </a:r>
            <a:r>
              <a:rPr dirty="0" sz="550" spc="-140">
                <a:latin typeface="Courier New"/>
                <a:cs typeface="Courier New"/>
              </a:rPr>
              <a:t>8.</a:t>
            </a:r>
            <a:r>
              <a:rPr dirty="0" baseline="20202" sz="825" spc="-209">
                <a:latin typeface="Courier New"/>
                <a:cs typeface="Courier New"/>
              </a:rPr>
              <a:t>6</a:t>
            </a:r>
            <a:r>
              <a:rPr dirty="0" sz="550" spc="-140">
                <a:latin typeface="Courier New"/>
                <a:cs typeface="Courier New"/>
              </a:rPr>
              <a:t>3</a:t>
            </a:r>
            <a:r>
              <a:rPr dirty="0" baseline="20202" sz="825" spc="-209">
                <a:latin typeface="Courier New"/>
                <a:cs typeface="Courier New"/>
              </a:rPr>
              <a:t>7</a:t>
            </a:r>
            <a:r>
              <a:rPr dirty="0" sz="550" spc="-140">
                <a:latin typeface="Courier New"/>
                <a:cs typeface="Courier New"/>
              </a:rPr>
              <a:t>4</a:t>
            </a:r>
            <a:r>
              <a:rPr dirty="0" baseline="20202" sz="825" spc="-209">
                <a:latin typeface="Courier New"/>
                <a:cs typeface="Courier New"/>
              </a:rPr>
              <a:t>5</a:t>
            </a:r>
            <a:r>
              <a:rPr dirty="0" sz="550" spc="-140">
                <a:latin typeface="Courier New"/>
                <a:cs typeface="Courier New"/>
              </a:rPr>
              <a:t>9</a:t>
            </a:r>
            <a:r>
              <a:rPr dirty="0" baseline="20202" sz="825" spc="-209">
                <a:latin typeface="Courier New"/>
                <a:cs typeface="Courier New"/>
              </a:rPr>
              <a:t>3</a:t>
            </a:r>
            <a:r>
              <a:rPr dirty="0" sz="550" spc="-140">
                <a:latin typeface="Courier New"/>
                <a:cs typeface="Courier New"/>
              </a:rPr>
              <a:t>4</a:t>
            </a:r>
            <a:r>
              <a:rPr dirty="0" baseline="20202" sz="825" spc="-209">
                <a:latin typeface="Courier New"/>
                <a:cs typeface="Courier New"/>
              </a:rPr>
              <a:t>7</a:t>
            </a:r>
            <a:r>
              <a:rPr dirty="0" sz="550" spc="-140">
                <a:latin typeface="Courier New"/>
                <a:cs typeface="Courier New"/>
              </a:rPr>
              <a:t>9</a:t>
            </a:r>
            <a:r>
              <a:rPr dirty="0" baseline="20202" sz="825" spc="-209">
                <a:latin typeface="Courier New"/>
                <a:cs typeface="Courier New"/>
              </a:rPr>
              <a:t>3</a:t>
            </a:r>
            <a:r>
              <a:rPr dirty="0" sz="550" spc="-140">
                <a:latin typeface="Courier New"/>
                <a:cs typeface="Courier New"/>
              </a:rPr>
              <a:t>5</a:t>
            </a:r>
            <a:r>
              <a:rPr dirty="0" baseline="20202" sz="825" spc="-209">
                <a:latin typeface="Courier New"/>
                <a:cs typeface="Courier New"/>
              </a:rPr>
              <a:t>7</a:t>
            </a:r>
            <a:r>
              <a:rPr dirty="0" sz="550" spc="-140">
                <a:latin typeface="Courier New"/>
                <a:cs typeface="Courier New"/>
              </a:rPr>
              <a:t>0</a:t>
            </a:r>
            <a:r>
              <a:rPr dirty="0" baseline="20202" sz="825" spc="-209">
                <a:latin typeface="Courier New"/>
                <a:cs typeface="Courier New"/>
              </a:rPr>
              <a:t>9</a:t>
            </a:r>
            <a:r>
              <a:rPr dirty="0" sz="550" spc="-140">
                <a:latin typeface="Courier New"/>
                <a:cs typeface="Courier New"/>
              </a:rPr>
              <a:t>8</a:t>
            </a:r>
            <a:r>
              <a:rPr dirty="0" baseline="20202" sz="825" spc="-209">
                <a:latin typeface="Courier New"/>
                <a:cs typeface="Courier New"/>
              </a:rPr>
              <a:t>2</a:t>
            </a:r>
            <a:r>
              <a:rPr dirty="0" sz="550" spc="-140">
                <a:latin typeface="Courier New"/>
                <a:cs typeface="Courier New"/>
              </a:rPr>
              <a:t>5</a:t>
            </a:r>
            <a:r>
              <a:rPr dirty="0" baseline="20202" sz="825" spc="-209">
                <a:latin typeface="Courier New"/>
                <a:cs typeface="Courier New"/>
              </a:rPr>
              <a:t>7</a:t>
            </a:r>
            <a:r>
              <a:rPr dirty="0" sz="550" spc="-140">
                <a:latin typeface="Courier New"/>
                <a:cs typeface="Courier New"/>
              </a:rPr>
              <a:t>2</a:t>
            </a:r>
            <a:r>
              <a:rPr dirty="0" baseline="20202" sz="825" spc="-209">
                <a:latin typeface="Courier New"/>
                <a:cs typeface="Courier New"/>
              </a:rPr>
              <a:t>4</a:t>
            </a:r>
            <a:r>
              <a:rPr dirty="0" sz="550" spc="-140">
                <a:latin typeface="Courier New"/>
                <a:cs typeface="Courier New"/>
              </a:rPr>
              <a:t>7</a:t>
            </a:r>
            <a:endParaRPr sz="550">
              <a:latin typeface="Courier New"/>
              <a:cs typeface="Courier New"/>
            </a:endParaRPr>
          </a:p>
          <a:p>
            <a:pPr marL="38100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.1936225317E-</a:t>
            </a:r>
            <a:r>
              <a:rPr dirty="0" sz="550" spc="-25">
                <a:latin typeface="Courier New"/>
                <a:cs typeface="Courier New"/>
              </a:rPr>
              <a:t>15</a:t>
            </a:r>
            <a:endParaRPr sz="550">
              <a:latin typeface="Courier New"/>
              <a:cs typeface="Courier New"/>
            </a:endParaRPr>
          </a:p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-.677127449E-</a:t>
            </a:r>
            <a:r>
              <a:rPr dirty="0" sz="550" spc="-25">
                <a:latin typeface="Courier New"/>
                <a:cs typeface="Courier New"/>
              </a:rPr>
              <a:t>15</a:t>
            </a:r>
            <a:endParaRPr sz="550">
              <a:latin typeface="Courier New"/>
              <a:cs typeface="Courier New"/>
            </a:endParaRPr>
          </a:p>
          <a:p>
            <a:pPr marL="38100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.1202491824E-</a:t>
            </a:r>
            <a:r>
              <a:rPr dirty="0" sz="550" spc="-25">
                <a:latin typeface="Courier New"/>
                <a:cs typeface="Courier New"/>
              </a:rPr>
              <a:t>14</a:t>
            </a:r>
            <a:endParaRPr sz="550">
              <a:latin typeface="Courier New"/>
              <a:cs typeface="Courier New"/>
            </a:endParaRPr>
          </a:p>
          <a:p>
            <a:pPr marL="38100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.1936225317E-</a:t>
            </a:r>
            <a:r>
              <a:rPr dirty="0" sz="550" spc="-25">
                <a:latin typeface="Courier New"/>
                <a:cs typeface="Courier New"/>
              </a:rPr>
              <a:t>15</a:t>
            </a:r>
            <a:endParaRPr sz="550">
              <a:latin typeface="Courier New"/>
              <a:cs typeface="Courier New"/>
            </a:endParaRPr>
          </a:p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-.677127449E-</a:t>
            </a:r>
            <a:r>
              <a:rPr dirty="0" sz="550" spc="-25">
                <a:latin typeface="Courier New"/>
                <a:cs typeface="Courier New"/>
              </a:rPr>
              <a:t>15</a:t>
            </a:r>
            <a:endParaRPr sz="550">
              <a:latin typeface="Courier New"/>
              <a:cs typeface="Courier New"/>
            </a:endParaRPr>
          </a:p>
          <a:p>
            <a:pPr marL="38100">
              <a:lnSpc>
                <a:spcPct val="100000"/>
              </a:lnSpc>
              <a:spcBef>
                <a:spcPts val="65"/>
              </a:spcBef>
            </a:pPr>
            <a:r>
              <a:rPr dirty="0" sz="550">
                <a:latin typeface="Courier New"/>
                <a:cs typeface="Courier New"/>
              </a:rPr>
              <a:t>.1202491824E-</a:t>
            </a:r>
            <a:r>
              <a:rPr dirty="0" sz="550" spc="-25">
                <a:latin typeface="Courier New"/>
                <a:cs typeface="Courier New"/>
              </a:rPr>
              <a:t>14</a:t>
            </a:r>
            <a:endParaRPr sz="550">
              <a:latin typeface="Courier New"/>
              <a:cs typeface="Courier New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029608" y="461246"/>
            <a:ext cx="59245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10">
                <a:latin typeface="Courier New"/>
                <a:cs typeface="Courier New"/>
              </a:rPr>
              <a:t>7H_BUSCL_BUSC</a:t>
            </a:r>
            <a:endParaRPr sz="550">
              <a:latin typeface="Courier New"/>
              <a:cs typeface="Courier New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3917273" y="937017"/>
            <a:ext cx="15684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25">
                <a:latin typeface="Courier New"/>
                <a:cs typeface="Courier New"/>
              </a:rPr>
              <a:t>0.0</a:t>
            </a:r>
            <a:endParaRPr sz="550">
              <a:latin typeface="Courier New"/>
              <a:cs typeface="Courier New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2417273" y="1017634"/>
            <a:ext cx="1377950" cy="1737360"/>
          </a:xfrm>
          <a:prstGeom prst="rect">
            <a:avLst/>
          </a:prstGeom>
        </p:spPr>
        <p:txBody>
          <a:bodyPr wrap="square" lIns="0" tIns="273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15"/>
              </a:spcBef>
            </a:pPr>
            <a:r>
              <a:rPr dirty="0" sz="550">
                <a:latin typeface="Courier New"/>
                <a:cs typeface="Courier New"/>
              </a:rPr>
              <a:t>3.2888630659697</a:t>
            </a:r>
            <a:r>
              <a:rPr dirty="0" sz="550" spc="250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.42462348721612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-.677127449E-</a:t>
            </a:r>
            <a:r>
              <a:rPr dirty="0" sz="550" spc="-25">
                <a:latin typeface="Courier New"/>
                <a:cs typeface="Courier New"/>
              </a:rPr>
              <a:t>15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.2041578689E-</a:t>
            </a:r>
            <a:r>
              <a:rPr dirty="0" sz="550" spc="-25">
                <a:latin typeface="Courier New"/>
                <a:cs typeface="Courier New"/>
              </a:rPr>
              <a:t>14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65"/>
              </a:spcBef>
            </a:pPr>
            <a:r>
              <a:rPr dirty="0" sz="550">
                <a:latin typeface="Courier New"/>
                <a:cs typeface="Courier New"/>
              </a:rPr>
              <a:t>-.282318606E-</a:t>
            </a:r>
            <a:r>
              <a:rPr dirty="0" sz="550" spc="-25">
                <a:latin typeface="Courier New"/>
                <a:cs typeface="Courier New"/>
              </a:rPr>
              <a:t>14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-.677127449E-</a:t>
            </a:r>
            <a:r>
              <a:rPr dirty="0" sz="550" spc="-25">
                <a:latin typeface="Courier New"/>
                <a:cs typeface="Courier New"/>
              </a:rPr>
              <a:t>15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.2041578689E-</a:t>
            </a:r>
            <a:r>
              <a:rPr dirty="0" sz="550" spc="-25">
                <a:latin typeface="Courier New"/>
                <a:cs typeface="Courier New"/>
              </a:rPr>
              <a:t>14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-.282318606E-</a:t>
            </a:r>
            <a:r>
              <a:rPr dirty="0" sz="550" spc="-25">
                <a:latin typeface="Courier New"/>
                <a:cs typeface="Courier New"/>
              </a:rPr>
              <a:t>14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-</a:t>
            </a:r>
            <a:r>
              <a:rPr dirty="0" sz="550" spc="-10">
                <a:latin typeface="Courier New"/>
                <a:cs typeface="Courier New"/>
              </a:rPr>
              <a:t>7.231251366149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34.681001957452</a:t>
            </a:r>
            <a:r>
              <a:rPr dirty="0" sz="550" spc="250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.09492595191772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65"/>
              </a:spcBef>
            </a:pPr>
            <a:r>
              <a:rPr dirty="0" sz="550">
                <a:latin typeface="Courier New"/>
                <a:cs typeface="Courier New"/>
              </a:rPr>
              <a:t>.1202491824E-</a:t>
            </a:r>
            <a:r>
              <a:rPr dirty="0" sz="550" spc="-25">
                <a:latin typeface="Courier New"/>
                <a:cs typeface="Courier New"/>
              </a:rPr>
              <a:t>14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-.282318606E-</a:t>
            </a:r>
            <a:r>
              <a:rPr dirty="0" sz="550" spc="-25">
                <a:latin typeface="Courier New"/>
                <a:cs typeface="Courier New"/>
              </a:rPr>
              <a:t>14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-.6542678427E-</a:t>
            </a:r>
            <a:r>
              <a:rPr dirty="0" sz="550" spc="-50">
                <a:latin typeface="Courier New"/>
                <a:cs typeface="Courier New"/>
              </a:rPr>
              <a:t>4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.1202491824E-</a:t>
            </a:r>
            <a:r>
              <a:rPr dirty="0" sz="550" spc="-25">
                <a:latin typeface="Courier New"/>
                <a:cs typeface="Courier New"/>
              </a:rPr>
              <a:t>14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65"/>
              </a:spcBef>
            </a:pPr>
            <a:r>
              <a:rPr dirty="0" sz="550">
                <a:latin typeface="Courier New"/>
                <a:cs typeface="Courier New"/>
              </a:rPr>
              <a:t>-.282318606E-</a:t>
            </a:r>
            <a:r>
              <a:rPr dirty="0" sz="550" spc="-25">
                <a:latin typeface="Courier New"/>
                <a:cs typeface="Courier New"/>
              </a:rPr>
              <a:t>14</a:t>
            </a:r>
            <a:endParaRPr sz="550">
              <a:latin typeface="Courier New"/>
              <a:cs typeface="Courier New"/>
            </a:endParaRPr>
          </a:p>
          <a:p>
            <a:pPr marL="12700" marR="702945">
              <a:lnSpc>
                <a:spcPct val="110400"/>
              </a:lnSpc>
              <a:spcBef>
                <a:spcPts val="55"/>
              </a:spcBef>
            </a:pPr>
            <a:r>
              <a:rPr dirty="0" sz="550">
                <a:latin typeface="Courier New"/>
                <a:cs typeface="Courier New"/>
              </a:rPr>
              <a:t>-.6542678427E-</a:t>
            </a:r>
            <a:r>
              <a:rPr dirty="0" sz="550" spc="-50">
                <a:latin typeface="Courier New"/>
                <a:cs typeface="Courier New"/>
              </a:rPr>
              <a:t>4 </a:t>
            </a:r>
            <a:r>
              <a:rPr dirty="0" sz="550" spc="-10">
                <a:latin typeface="Courier New"/>
                <a:cs typeface="Courier New"/>
              </a:rPr>
              <a:t>2.3450004639366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-</a:t>
            </a:r>
            <a:r>
              <a:rPr dirty="0" sz="550" spc="-10">
                <a:latin typeface="Courier New"/>
                <a:cs typeface="Courier New"/>
              </a:rPr>
              <a:t>84.67537379274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10">
                <a:latin typeface="Courier New"/>
                <a:cs typeface="Courier New"/>
              </a:rPr>
              <a:t>338.34949508527</a:t>
            </a:r>
            <a:endParaRPr sz="550">
              <a:latin typeface="Courier New"/>
              <a:cs typeface="Courier New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1029608" y="1128647"/>
            <a:ext cx="33083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10">
                <a:latin typeface="Courier New"/>
                <a:cs typeface="Courier New"/>
              </a:rPr>
              <a:t>8L_BUSC</a:t>
            </a:r>
            <a:endParaRPr sz="550">
              <a:latin typeface="Courier New"/>
              <a:cs typeface="Courier New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3917273" y="1123360"/>
            <a:ext cx="156845" cy="686435"/>
          </a:xfrm>
          <a:prstGeom prst="rect">
            <a:avLst/>
          </a:prstGeom>
        </p:spPr>
        <p:txBody>
          <a:bodyPr wrap="square" lIns="0" tIns="2032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60"/>
              </a:spcBef>
            </a:pPr>
            <a:r>
              <a:rPr dirty="0" sz="550" spc="-25">
                <a:latin typeface="Courier New"/>
                <a:cs typeface="Courier New"/>
              </a:rPr>
              <a:t>0.0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550" spc="-25">
                <a:latin typeface="Courier New"/>
                <a:cs typeface="Courier New"/>
              </a:rPr>
              <a:t>0.0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550" spc="-25">
                <a:latin typeface="Courier New"/>
                <a:cs typeface="Courier New"/>
              </a:rPr>
              <a:t>0.0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25">
                <a:latin typeface="Courier New"/>
                <a:cs typeface="Courier New"/>
              </a:rPr>
              <a:t>0.0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550" spc="-25">
                <a:latin typeface="Courier New"/>
                <a:cs typeface="Courier New"/>
              </a:rPr>
              <a:t>0.0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65"/>
              </a:spcBef>
            </a:pPr>
            <a:r>
              <a:rPr dirty="0" sz="550" spc="-25">
                <a:latin typeface="Courier New"/>
                <a:cs typeface="Courier New"/>
              </a:rPr>
              <a:t>0.0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25">
                <a:latin typeface="Courier New"/>
                <a:cs typeface="Courier New"/>
              </a:rPr>
              <a:t>0.0</a:t>
            </a:r>
            <a:endParaRPr sz="550">
              <a:latin typeface="Courier New"/>
              <a:cs typeface="Courier New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1029608" y="1881951"/>
            <a:ext cx="59245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10">
                <a:latin typeface="Courier New"/>
                <a:cs typeface="Courier New"/>
              </a:rPr>
              <a:t>9T_BUSCT_BUSB</a:t>
            </a:r>
            <a:endParaRPr sz="550">
              <a:latin typeface="Courier New"/>
              <a:cs typeface="Courier New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3917273" y="1876665"/>
            <a:ext cx="156845" cy="878205"/>
          </a:xfrm>
          <a:prstGeom prst="rect">
            <a:avLst/>
          </a:prstGeom>
        </p:spPr>
        <p:txBody>
          <a:bodyPr wrap="square" lIns="0" tIns="2032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60"/>
              </a:spcBef>
            </a:pPr>
            <a:r>
              <a:rPr dirty="0" sz="550" spc="-25">
                <a:latin typeface="Courier New"/>
                <a:cs typeface="Courier New"/>
              </a:rPr>
              <a:t>0.0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550" spc="-25">
                <a:latin typeface="Courier New"/>
                <a:cs typeface="Courier New"/>
              </a:rPr>
              <a:t>0.0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25">
                <a:latin typeface="Courier New"/>
                <a:cs typeface="Courier New"/>
              </a:rPr>
              <a:t>0.0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550" spc="-25">
                <a:latin typeface="Courier New"/>
                <a:cs typeface="Courier New"/>
              </a:rPr>
              <a:t>0.0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550" spc="-25">
                <a:latin typeface="Courier New"/>
                <a:cs typeface="Courier New"/>
              </a:rPr>
              <a:t>0.0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25">
                <a:latin typeface="Courier New"/>
                <a:cs typeface="Courier New"/>
              </a:rPr>
              <a:t>0.0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65"/>
              </a:spcBef>
            </a:pPr>
            <a:r>
              <a:rPr dirty="0" sz="550" spc="-25">
                <a:latin typeface="Courier New"/>
                <a:cs typeface="Courier New"/>
              </a:rPr>
              <a:t>0.0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550" spc="-25">
                <a:latin typeface="Courier New"/>
                <a:cs typeface="Courier New"/>
              </a:rPr>
              <a:t>0.0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25">
                <a:latin typeface="Courier New"/>
                <a:cs typeface="Courier New"/>
              </a:rPr>
              <a:t>0.0</a:t>
            </a:r>
            <a:endParaRPr sz="550">
              <a:latin typeface="Courier New"/>
              <a:cs typeface="Courier New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976745" y="2729087"/>
            <a:ext cx="2773680" cy="494665"/>
          </a:xfrm>
          <a:prstGeom prst="rect">
            <a:avLst/>
          </a:prstGeom>
        </p:spPr>
        <p:txBody>
          <a:bodyPr wrap="square" lIns="0" tIns="2032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60"/>
              </a:spcBef>
            </a:pPr>
            <a:r>
              <a:rPr dirty="0" sz="550">
                <a:latin typeface="Courier New"/>
                <a:cs typeface="Courier New"/>
              </a:rPr>
              <a:t>$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VINTAGE,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 spc="-25">
                <a:latin typeface="Courier New"/>
                <a:cs typeface="Courier New"/>
              </a:rPr>
              <a:t>0,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$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UNIDADES,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-1.,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-</a:t>
            </a:r>
            <a:r>
              <a:rPr dirty="0" sz="550" spc="70">
                <a:latin typeface="Courier New"/>
                <a:cs typeface="Courier New"/>
              </a:rPr>
              <a:t> </a:t>
            </a:r>
            <a:r>
              <a:rPr dirty="0" sz="550" spc="-25">
                <a:latin typeface="Courier New"/>
                <a:cs typeface="Courier New"/>
              </a:rPr>
              <a:t>1.</a:t>
            </a:r>
            <a:endParaRPr sz="550">
              <a:latin typeface="Courier New"/>
              <a:cs typeface="Courier New"/>
            </a:endParaRPr>
          </a:p>
          <a:p>
            <a:pPr algn="r" marR="238506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USE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 spc="-25">
                <a:latin typeface="Courier New"/>
                <a:cs typeface="Courier New"/>
              </a:rPr>
              <a:t>RL</a:t>
            </a:r>
            <a:endParaRPr sz="550">
              <a:latin typeface="Courier New"/>
              <a:cs typeface="Courier New"/>
            </a:endParaRPr>
          </a:p>
          <a:p>
            <a:pPr algn="r" marR="2404110">
              <a:lnSpc>
                <a:spcPct val="100000"/>
              </a:lnSpc>
              <a:spcBef>
                <a:spcPts val="70"/>
              </a:spcBef>
            </a:pPr>
            <a:r>
              <a:rPr dirty="0" sz="550" spc="-10">
                <a:latin typeface="Courier New"/>
                <a:cs typeface="Courier New"/>
              </a:rPr>
              <a:t>/CAMBIAR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C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&lt;n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1&gt;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&lt;n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2&gt;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&lt;Tclose&gt;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&lt;Superior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/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Tde&gt;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&lt;Ie&gt;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&lt;Vf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/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CLOP&gt;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&lt;tipo&gt;</a:t>
            </a:r>
            <a:endParaRPr sz="550">
              <a:latin typeface="Courier New"/>
              <a:cs typeface="Courier New"/>
            </a:endParaRPr>
          </a:p>
        </p:txBody>
      </p:sp>
      <p:graphicFrame>
        <p:nvGraphicFramePr>
          <p:cNvPr id="19" name="object 19" descr=""/>
          <p:cNvGraphicFramePr>
            <a:graphicFrameLocks noGrp="1"/>
          </p:cNvGraphicFramePr>
          <p:nvPr/>
        </p:nvGraphicFramePr>
        <p:xfrm>
          <a:off x="969295" y="3228410"/>
          <a:ext cx="4382770" cy="12147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386840"/>
                <a:gridCol w="656590"/>
                <a:gridCol w="1229995"/>
                <a:gridCol w="689610"/>
                <a:gridCol w="346075"/>
              </a:tblGrid>
              <a:tr h="90170">
                <a:tc>
                  <a:txBody>
                    <a:bodyPr/>
                    <a:lstStyle/>
                    <a:p>
                      <a:pPr marL="125730">
                        <a:lnSpc>
                          <a:spcPts val="58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SUPLA</a:t>
                      </a:r>
                      <a:r>
                        <a:rPr dirty="0" sz="550" spc="8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H_BUSA</a:t>
                      </a:r>
                      <a:r>
                        <a:rPr dirty="0" sz="550" spc="8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-1.</a:t>
                      </a:r>
                      <a:r>
                        <a:rPr dirty="0" sz="550" spc="8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20">
                          <a:latin typeface="Courier New"/>
                          <a:cs typeface="Courier New"/>
                        </a:rPr>
                        <a:t>.045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223520">
                        <a:lnSpc>
                          <a:spcPts val="585"/>
                        </a:lnSpc>
                      </a:pPr>
                      <a:r>
                        <a:rPr dirty="0" sz="550" spc="-25">
                          <a:latin typeface="Courier New"/>
                          <a:cs typeface="Courier New"/>
                        </a:rPr>
                        <a:t>1)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algn="r" marR="12065">
                        <a:lnSpc>
                          <a:spcPts val="585"/>
                        </a:lnSpc>
                      </a:pPr>
                      <a:r>
                        <a:rPr dirty="0" sz="550" spc="-50">
                          <a:latin typeface="Courier New"/>
                          <a:cs typeface="Courier New"/>
                        </a:rPr>
                        <a:t>1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95250">
                <a:tc>
                  <a:txBody>
                    <a:bodyPr/>
                    <a:lstStyle/>
                    <a:p>
                      <a:pPr marL="125730">
                        <a:lnSpc>
                          <a:spcPts val="65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SUPLB</a:t>
                      </a:r>
                      <a:r>
                        <a:rPr dirty="0" sz="550" spc="8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H_BUSB</a:t>
                      </a:r>
                      <a:r>
                        <a:rPr dirty="0" sz="550" spc="8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-1.</a:t>
                      </a:r>
                      <a:r>
                        <a:rPr dirty="0" sz="550" spc="8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20">
                          <a:latin typeface="Courier New"/>
                          <a:cs typeface="Courier New"/>
                        </a:rPr>
                        <a:t>.045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223520">
                        <a:lnSpc>
                          <a:spcPts val="655"/>
                        </a:lnSpc>
                      </a:pPr>
                      <a:r>
                        <a:rPr dirty="0" sz="550" spc="-25">
                          <a:latin typeface="Courier New"/>
                          <a:cs typeface="Courier New"/>
                        </a:rPr>
                        <a:t>1)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algn="r" marR="12065">
                        <a:lnSpc>
                          <a:spcPts val="655"/>
                        </a:lnSpc>
                      </a:pPr>
                      <a:r>
                        <a:rPr dirty="0" sz="550" spc="-50">
                          <a:latin typeface="Courier New"/>
                          <a:cs typeface="Courier New"/>
                        </a:rPr>
                        <a:t>1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92075">
                <a:tc>
                  <a:txBody>
                    <a:bodyPr/>
                    <a:lstStyle/>
                    <a:p>
                      <a:pPr marL="125730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SUPLC</a:t>
                      </a:r>
                      <a:r>
                        <a:rPr dirty="0" sz="550" spc="8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H_BUSC</a:t>
                      </a:r>
                      <a:r>
                        <a:rPr dirty="0" sz="550" spc="8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-1.</a:t>
                      </a:r>
                      <a:r>
                        <a:rPr dirty="0" sz="550" spc="8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20">
                          <a:latin typeface="Courier New"/>
                          <a:cs typeface="Courier New"/>
                        </a:rPr>
                        <a:t>.045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223520">
                        <a:lnSpc>
                          <a:spcPts val="625"/>
                        </a:lnSpc>
                      </a:pPr>
                      <a:r>
                        <a:rPr dirty="0" sz="550" spc="-25">
                          <a:latin typeface="Courier New"/>
                          <a:cs typeface="Courier New"/>
                        </a:rPr>
                        <a:t>1)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algn="r" marR="12065">
                        <a:lnSpc>
                          <a:spcPts val="625"/>
                        </a:lnSpc>
                      </a:pPr>
                      <a:r>
                        <a:rPr dirty="0" sz="550" spc="-50">
                          <a:latin typeface="Courier New"/>
                          <a:cs typeface="Courier New"/>
                        </a:rPr>
                        <a:t>1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95250">
                <a:tc>
                  <a:txBody>
                    <a:bodyPr/>
                    <a:lstStyle/>
                    <a:p>
                      <a:pPr marL="125730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SUPLA</a:t>
                      </a:r>
                      <a:r>
                        <a:rPr dirty="0" sz="550" spc="9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H_BUSA</a:t>
                      </a:r>
                      <a:r>
                        <a:rPr dirty="0" sz="550" spc="10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10">
                          <a:latin typeface="Courier New"/>
                          <a:cs typeface="Courier New"/>
                        </a:rPr>
                        <a:t>.0735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215900">
                        <a:lnSpc>
                          <a:spcPts val="625"/>
                        </a:lnSpc>
                      </a:pPr>
                      <a:r>
                        <a:rPr dirty="0" sz="550" spc="-25">
                          <a:latin typeface="Courier New"/>
                          <a:cs typeface="Courier New"/>
                        </a:rPr>
                        <a:t>1)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algn="r" marR="12065">
                        <a:lnSpc>
                          <a:spcPts val="625"/>
                        </a:lnSpc>
                      </a:pPr>
                      <a:r>
                        <a:rPr dirty="0" sz="550" spc="-50">
                          <a:latin typeface="Courier New"/>
                          <a:cs typeface="Courier New"/>
                        </a:rPr>
                        <a:t>1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95250">
                <a:tc>
                  <a:txBody>
                    <a:bodyPr/>
                    <a:lstStyle/>
                    <a:p>
                      <a:pPr marL="125730">
                        <a:lnSpc>
                          <a:spcPts val="65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SUPLB</a:t>
                      </a:r>
                      <a:r>
                        <a:rPr dirty="0" sz="550" spc="9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H_BUSB</a:t>
                      </a:r>
                      <a:r>
                        <a:rPr dirty="0" sz="550" spc="10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10">
                          <a:latin typeface="Courier New"/>
                          <a:cs typeface="Courier New"/>
                        </a:rPr>
                        <a:t>.0785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215900">
                        <a:lnSpc>
                          <a:spcPts val="655"/>
                        </a:lnSpc>
                      </a:pPr>
                      <a:r>
                        <a:rPr dirty="0" sz="550" spc="-25">
                          <a:latin typeface="Courier New"/>
                          <a:cs typeface="Courier New"/>
                        </a:rPr>
                        <a:t>1)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algn="r" marR="12065">
                        <a:lnSpc>
                          <a:spcPts val="655"/>
                        </a:lnSpc>
                      </a:pPr>
                      <a:r>
                        <a:rPr dirty="0" sz="550" spc="-50">
                          <a:latin typeface="Courier New"/>
                          <a:cs typeface="Courier New"/>
                        </a:rPr>
                        <a:t>1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179705">
                <a:tc>
                  <a:txBody>
                    <a:bodyPr/>
                    <a:lstStyle/>
                    <a:p>
                      <a:pPr marL="125730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SUPLC</a:t>
                      </a:r>
                      <a:r>
                        <a:rPr dirty="0" sz="550" spc="9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H_BUSC</a:t>
                      </a:r>
                      <a:r>
                        <a:rPr dirty="0" sz="550" spc="10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10">
                          <a:latin typeface="Courier New"/>
                          <a:cs typeface="Courier New"/>
                        </a:rPr>
                        <a:t>.0785</a:t>
                      </a:r>
                      <a:endParaRPr sz="550">
                        <a:latin typeface="Courier New"/>
                        <a:cs typeface="Courier New"/>
                      </a:endParaRPr>
                    </a:p>
                    <a:p>
                      <a:pPr marL="19685">
                        <a:lnSpc>
                          <a:spcPts val="620"/>
                        </a:lnSpc>
                        <a:spcBef>
                          <a:spcPts val="65"/>
                        </a:spcBef>
                      </a:pPr>
                      <a:r>
                        <a:rPr dirty="0" sz="550" spc="-10">
                          <a:latin typeface="Courier New"/>
                          <a:cs typeface="Courier New"/>
                        </a:rPr>
                        <a:t>/FUENTE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215900">
                        <a:lnSpc>
                          <a:spcPts val="625"/>
                        </a:lnSpc>
                      </a:pPr>
                      <a:r>
                        <a:rPr dirty="0" sz="550" spc="-25">
                          <a:latin typeface="Courier New"/>
                          <a:cs typeface="Courier New"/>
                        </a:rPr>
                        <a:t>1)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algn="r" marR="12065">
                        <a:lnSpc>
                          <a:spcPts val="625"/>
                        </a:lnSpc>
                      </a:pPr>
                      <a:r>
                        <a:rPr dirty="0" sz="550" spc="-50">
                          <a:latin typeface="Courier New"/>
                          <a:cs typeface="Courier New"/>
                        </a:rPr>
                        <a:t>1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196215">
                <a:tc gridSpan="3">
                  <a:txBody>
                    <a:bodyPr/>
                    <a:lstStyle/>
                    <a:p>
                      <a:pPr marL="19685" marR="321310">
                        <a:lnSpc>
                          <a:spcPts val="730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C</a:t>
                      </a:r>
                      <a:r>
                        <a:rPr dirty="0" sz="550" spc="6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&lt;n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1&gt;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&lt;&gt;</a:t>
                      </a:r>
                      <a:r>
                        <a:rPr dirty="0" sz="550" spc="6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&lt;Ampl.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&gt;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&lt;Freq.</a:t>
                      </a:r>
                      <a:r>
                        <a:rPr dirty="0" sz="550" spc="6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&gt;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&lt;Fase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/</a:t>
                      </a:r>
                      <a:r>
                        <a:rPr dirty="0" sz="550" spc="6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T0&gt;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&lt;A1&gt;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&lt;T1&gt;</a:t>
                      </a:r>
                      <a:r>
                        <a:rPr dirty="0" sz="550" spc="6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&lt;TSTART&gt;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10">
                          <a:latin typeface="Courier New"/>
                          <a:cs typeface="Courier New"/>
                        </a:rPr>
                        <a:t>&lt;TSTOP&gt;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14SOURCA</a:t>
                      </a:r>
                      <a:r>
                        <a:rPr dirty="0" sz="550" spc="9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0</a:t>
                      </a:r>
                      <a:r>
                        <a:rPr dirty="0" sz="550" spc="9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326600.</a:t>
                      </a:r>
                      <a:r>
                        <a:rPr dirty="0" sz="550" spc="10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25">
                          <a:latin typeface="Courier New"/>
                          <a:cs typeface="Courier New"/>
                        </a:rPr>
                        <a:t>50.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endParaRPr sz="550">
                        <a:latin typeface="Times New Roman"/>
                        <a:cs typeface="Times New Roman"/>
                      </a:endParaRPr>
                    </a:p>
                    <a:p>
                      <a:pPr algn="r" marR="220979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-</a:t>
                      </a:r>
                      <a:r>
                        <a:rPr dirty="0" sz="550" spc="-25">
                          <a:latin typeface="Courier New"/>
                          <a:cs typeface="Courier New"/>
                        </a:rPr>
                        <a:t>1.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1905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endParaRPr sz="550">
                        <a:latin typeface="Times New Roman"/>
                        <a:cs typeface="Times New Roman"/>
                      </a:endParaRPr>
                    </a:p>
                    <a:p>
                      <a:pPr algn="r" marR="215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550" spc="-25">
                          <a:latin typeface="Courier New"/>
                          <a:cs typeface="Courier New"/>
                        </a:rPr>
                        <a:t>1)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19050"/>
                </a:tc>
              </a:tr>
              <a:tr h="95250">
                <a:tc gridSpan="3">
                  <a:txBody>
                    <a:bodyPr/>
                    <a:lstStyle/>
                    <a:p>
                      <a:pPr marL="19685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14SOURCB</a:t>
                      </a:r>
                      <a:r>
                        <a:rPr dirty="0" sz="550" spc="8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0</a:t>
                      </a:r>
                      <a:r>
                        <a:rPr dirty="0" sz="550" spc="9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326600.</a:t>
                      </a:r>
                      <a:r>
                        <a:rPr dirty="0" sz="550" spc="9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50.</a:t>
                      </a:r>
                      <a:r>
                        <a:rPr dirty="0" sz="550" spc="9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-</a:t>
                      </a:r>
                      <a:r>
                        <a:rPr dirty="0" sz="550" spc="-20">
                          <a:latin typeface="Courier New"/>
                          <a:cs typeface="Courier New"/>
                        </a:rPr>
                        <a:t>120.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220979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-</a:t>
                      </a:r>
                      <a:r>
                        <a:rPr dirty="0" sz="550" spc="-25">
                          <a:latin typeface="Courier New"/>
                          <a:cs typeface="Courier New"/>
                        </a:rPr>
                        <a:t>1.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21590">
                        <a:lnSpc>
                          <a:spcPts val="625"/>
                        </a:lnSpc>
                      </a:pPr>
                      <a:r>
                        <a:rPr dirty="0" sz="550" spc="-25">
                          <a:latin typeface="Courier New"/>
                          <a:cs typeface="Courier New"/>
                        </a:rPr>
                        <a:t>1)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</a:tr>
              <a:tr h="275590">
                <a:tc gridSpan="3">
                  <a:txBody>
                    <a:bodyPr/>
                    <a:lstStyle/>
                    <a:p>
                      <a:pPr marL="19685">
                        <a:lnSpc>
                          <a:spcPts val="65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14SOURCC</a:t>
                      </a:r>
                      <a:r>
                        <a:rPr dirty="0" sz="550" spc="8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0</a:t>
                      </a:r>
                      <a:r>
                        <a:rPr dirty="0" sz="550" spc="8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326600.</a:t>
                      </a:r>
                      <a:r>
                        <a:rPr dirty="0" sz="550" spc="9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50.</a:t>
                      </a:r>
                      <a:r>
                        <a:rPr dirty="0" sz="550" spc="8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20">
                          <a:latin typeface="Courier New"/>
                          <a:cs typeface="Courier New"/>
                        </a:rPr>
                        <a:t>120.</a:t>
                      </a:r>
                      <a:endParaRPr sz="550">
                        <a:latin typeface="Courier New"/>
                        <a:cs typeface="Courier New"/>
                      </a:endParaRPr>
                    </a:p>
                    <a:p>
                      <a:pPr marL="19685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550" spc="-10">
                          <a:latin typeface="Courier New"/>
                          <a:cs typeface="Courier New"/>
                        </a:rPr>
                        <a:t>/INICIAL</a:t>
                      </a:r>
                      <a:endParaRPr sz="550">
                        <a:latin typeface="Courier New"/>
                        <a:cs typeface="Courier New"/>
                      </a:endParaRPr>
                    </a:p>
                    <a:p>
                      <a:pPr marL="19685">
                        <a:lnSpc>
                          <a:spcPts val="620"/>
                        </a:lnSpc>
                        <a:spcBef>
                          <a:spcPts val="70"/>
                        </a:spcBef>
                      </a:pPr>
                      <a:r>
                        <a:rPr dirty="0" sz="550" spc="-10">
                          <a:latin typeface="Courier New"/>
                          <a:cs typeface="Courier New"/>
                        </a:rPr>
                        <a:t>/SALIDA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220979">
                        <a:lnSpc>
                          <a:spcPts val="65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-</a:t>
                      </a:r>
                      <a:r>
                        <a:rPr dirty="0" sz="550" spc="-25">
                          <a:latin typeface="Courier New"/>
                          <a:cs typeface="Courier New"/>
                        </a:rPr>
                        <a:t>1.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21590">
                        <a:lnSpc>
                          <a:spcPts val="655"/>
                        </a:lnSpc>
                      </a:pPr>
                      <a:r>
                        <a:rPr dirty="0" sz="550" spc="-25">
                          <a:latin typeface="Courier New"/>
                          <a:cs typeface="Courier New"/>
                        </a:rPr>
                        <a:t>1)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</a:tr>
            </a:tbl>
          </a:graphicData>
        </a:graphic>
      </p:graphicFrame>
      <p:sp>
        <p:nvSpPr>
          <p:cNvPr id="20" name="object 20" descr=""/>
          <p:cNvSpPr txBox="1"/>
          <p:nvPr/>
        </p:nvSpPr>
        <p:spPr>
          <a:xfrm>
            <a:off x="976745" y="4433933"/>
            <a:ext cx="1701800" cy="87121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 indent="105410">
              <a:lnSpc>
                <a:spcPct val="110400"/>
              </a:lnSpc>
              <a:spcBef>
                <a:spcPts val="95"/>
              </a:spcBef>
            </a:pPr>
            <a:r>
              <a:rPr dirty="0" sz="550">
                <a:latin typeface="Courier New"/>
                <a:cs typeface="Courier New"/>
              </a:rPr>
              <a:t>SUPLA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SUPLB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SUPLC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H_BUSAH_BUSBH_BUSC </a:t>
            </a:r>
            <a:r>
              <a:rPr dirty="0" sz="550">
                <a:latin typeface="Courier New"/>
                <a:cs typeface="Courier New"/>
              </a:rPr>
              <a:t>RAMA</a:t>
            </a:r>
            <a:r>
              <a:rPr dirty="0" sz="550" spc="5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EN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BLANCO</a:t>
            </a:r>
            <a:endParaRPr sz="550">
              <a:latin typeface="Courier New"/>
              <a:cs typeface="Courier New"/>
            </a:endParaRPr>
          </a:p>
          <a:p>
            <a:pPr marL="12700" marR="764540">
              <a:lnSpc>
                <a:spcPct val="110400"/>
              </a:lnSpc>
            </a:pPr>
            <a:r>
              <a:rPr dirty="0" sz="550">
                <a:latin typeface="Courier New"/>
                <a:cs typeface="Courier New"/>
              </a:rPr>
              <a:t>INTERRUPTOR</a:t>
            </a:r>
            <a:r>
              <a:rPr dirty="0" sz="550" spc="114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EN</a:t>
            </a:r>
            <a:r>
              <a:rPr dirty="0" sz="550" spc="114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BLANCO </a:t>
            </a:r>
            <a:r>
              <a:rPr dirty="0" sz="550">
                <a:latin typeface="Courier New"/>
                <a:cs typeface="Courier New"/>
              </a:rPr>
              <a:t>FUENTE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EN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BLANCO</a:t>
            </a:r>
            <a:endParaRPr sz="550">
              <a:latin typeface="Courier New"/>
              <a:cs typeface="Courier New"/>
            </a:endParaRPr>
          </a:p>
          <a:p>
            <a:pPr marL="12700" marR="939165">
              <a:lnSpc>
                <a:spcPct val="110400"/>
              </a:lnSpc>
              <a:spcBef>
                <a:spcPts val="50"/>
              </a:spcBef>
            </a:pPr>
            <a:r>
              <a:rPr dirty="0" sz="550">
                <a:latin typeface="Courier New"/>
                <a:cs typeface="Courier New"/>
              </a:rPr>
              <a:t>INICIAL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EN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BLANCO </a:t>
            </a:r>
            <a:r>
              <a:rPr dirty="0" sz="550">
                <a:latin typeface="Courier New"/>
                <a:cs typeface="Courier New"/>
              </a:rPr>
              <a:t>SALIDA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EN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BLANCO </a:t>
            </a:r>
            <a:r>
              <a:rPr dirty="0" sz="550">
                <a:latin typeface="Courier New"/>
                <a:cs typeface="Courier New"/>
              </a:rPr>
              <a:t>PARCELA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EN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BLANCO</a:t>
            </a:r>
            <a:endParaRPr sz="550">
              <a:latin typeface="Courier New"/>
              <a:cs typeface="Courier New"/>
            </a:endParaRPr>
          </a:p>
          <a:p>
            <a:pPr marL="12700" marR="459740">
              <a:lnSpc>
                <a:spcPct val="110400"/>
              </a:lnSpc>
              <a:spcBef>
                <a:spcPts val="50"/>
              </a:spcBef>
            </a:pPr>
            <a:r>
              <a:rPr dirty="0" sz="550">
                <a:latin typeface="Courier New"/>
                <a:cs typeface="Courier New"/>
              </a:rPr>
              <a:t>COMIENCE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NUEVO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CASO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DATOS BLANCO</a:t>
            </a:r>
            <a:endParaRPr sz="550">
              <a:latin typeface="Courier New"/>
              <a:cs typeface="Courier New"/>
            </a:endParaRPr>
          </a:p>
        </p:txBody>
      </p:sp>
      <p:grpSp>
        <p:nvGrpSpPr>
          <p:cNvPr id="21" name="object 21" descr=""/>
          <p:cNvGrpSpPr/>
          <p:nvPr/>
        </p:nvGrpSpPr>
        <p:grpSpPr>
          <a:xfrm>
            <a:off x="368299" y="6262471"/>
            <a:ext cx="594995" cy="13335"/>
            <a:chOff x="368299" y="6262471"/>
            <a:chExt cx="594995" cy="13335"/>
          </a:xfrm>
        </p:grpSpPr>
        <p:sp>
          <p:nvSpPr>
            <p:cNvPr id="22" name="object 22" descr=""/>
            <p:cNvSpPr/>
            <p:nvPr/>
          </p:nvSpPr>
          <p:spPr>
            <a:xfrm>
              <a:off x="368299" y="6262471"/>
              <a:ext cx="594995" cy="6985"/>
            </a:xfrm>
            <a:custGeom>
              <a:avLst/>
              <a:gdLst/>
              <a:ahLst/>
              <a:cxnLst/>
              <a:rect l="l" t="t" r="r" b="b"/>
              <a:pathLst>
                <a:path w="594994" h="6985">
                  <a:moveTo>
                    <a:pt x="594713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594713" y="0"/>
                  </a:lnTo>
                  <a:lnTo>
                    <a:pt x="594713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 descr=""/>
            <p:cNvSpPr/>
            <p:nvPr/>
          </p:nvSpPr>
          <p:spPr>
            <a:xfrm>
              <a:off x="368287" y="6262471"/>
              <a:ext cx="594995" cy="13335"/>
            </a:xfrm>
            <a:custGeom>
              <a:avLst/>
              <a:gdLst/>
              <a:ahLst/>
              <a:cxnLst/>
              <a:rect l="l" t="t" r="r" b="b"/>
              <a:pathLst>
                <a:path w="594994" h="13335">
                  <a:moveTo>
                    <a:pt x="594715" y="0"/>
                  </a:moveTo>
                  <a:lnTo>
                    <a:pt x="588111" y="6604"/>
                  </a:lnTo>
                  <a:lnTo>
                    <a:pt x="0" y="6604"/>
                  </a:lnTo>
                  <a:lnTo>
                    <a:pt x="0" y="13220"/>
                  </a:lnTo>
                  <a:lnTo>
                    <a:pt x="588111" y="13220"/>
                  </a:lnTo>
                  <a:lnTo>
                    <a:pt x="594715" y="13220"/>
                  </a:lnTo>
                  <a:lnTo>
                    <a:pt x="594715" y="6604"/>
                  </a:lnTo>
                  <a:lnTo>
                    <a:pt x="594715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 descr=""/>
            <p:cNvSpPr/>
            <p:nvPr/>
          </p:nvSpPr>
          <p:spPr>
            <a:xfrm>
              <a:off x="368299" y="6262471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5" name="object 25" descr=""/>
          <p:cNvSpPr txBox="1"/>
          <p:nvPr/>
        </p:nvSpPr>
        <p:spPr>
          <a:xfrm>
            <a:off x="378108" y="6322479"/>
            <a:ext cx="5778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Página</a:t>
            </a:r>
            <a:r>
              <a:rPr dirty="0" sz="800" spc="8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237</a:t>
            </a:r>
            <a:endParaRPr sz="800">
              <a:latin typeface="Arial"/>
              <a:cs typeface="Arial"/>
            </a:endParaRPr>
          </a:p>
        </p:txBody>
      </p:sp>
      <p:sp>
        <p:nvSpPr>
          <p:cNvPr id="37" name="object 37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38" name="object 38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193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26" name="object 26" descr=""/>
          <p:cNvSpPr txBox="1"/>
          <p:nvPr/>
        </p:nvSpPr>
        <p:spPr>
          <a:xfrm>
            <a:off x="1089080" y="6494285"/>
            <a:ext cx="4946650" cy="145986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algn="r" marR="354965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de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aplicación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4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16827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Algunos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resultados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simulación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figura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6.39.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caso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reportado,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estacionario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corriente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magnetización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transformador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descargado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interrumpe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45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produciendo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alto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residual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flujo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fases.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resultado,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ocurrir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corriente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alta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amplitud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momento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posterior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Energización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transformador.</a:t>
            </a:r>
            <a:endParaRPr sz="800">
              <a:latin typeface="Times New Roman"/>
              <a:cs typeface="Times New Roman"/>
            </a:endParaRPr>
          </a:p>
          <a:p>
            <a:pPr marL="521334">
              <a:lnSpc>
                <a:spcPct val="100000"/>
              </a:lnSpc>
              <a:spcBef>
                <a:spcPts val="645"/>
              </a:spcBef>
            </a:pPr>
            <a:r>
              <a:rPr dirty="0" sz="500" spc="-25">
                <a:latin typeface="Times New Roman"/>
                <a:cs typeface="Times New Roman"/>
              </a:rPr>
              <a:t>1.0</a:t>
            </a:r>
            <a:endParaRPr sz="500">
              <a:latin typeface="Times New Roman"/>
              <a:cs typeface="Times New Roman"/>
            </a:endParaRPr>
          </a:p>
          <a:p>
            <a:pPr marL="547370">
              <a:lnSpc>
                <a:spcPct val="100000"/>
              </a:lnSpc>
              <a:spcBef>
                <a:spcPts val="280"/>
              </a:spcBef>
            </a:pPr>
            <a:r>
              <a:rPr dirty="0" sz="500" spc="-10">
                <a:latin typeface="Times New Roman"/>
                <a:cs typeface="Times New Roman"/>
              </a:rPr>
              <a:t>[UNA]</a:t>
            </a:r>
            <a:endParaRPr sz="5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40"/>
              </a:spcBef>
            </a:pPr>
            <a:endParaRPr sz="500">
              <a:latin typeface="Times New Roman"/>
              <a:cs typeface="Times New Roman"/>
            </a:endParaRPr>
          </a:p>
          <a:p>
            <a:pPr marL="521334">
              <a:lnSpc>
                <a:spcPct val="100000"/>
              </a:lnSpc>
            </a:pPr>
            <a:r>
              <a:rPr dirty="0" sz="500" spc="-25">
                <a:latin typeface="Times New Roman"/>
                <a:cs typeface="Times New Roman"/>
              </a:rPr>
              <a:t>0,5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1558243" y="8912788"/>
            <a:ext cx="2527300" cy="2501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algn="ctr" marL="2540">
              <a:lnSpc>
                <a:spcPct val="100000"/>
              </a:lnSpc>
              <a:spcBef>
                <a:spcPts val="120"/>
              </a:spcBef>
              <a:tabLst>
                <a:tab pos="662940" algn="l"/>
                <a:tab pos="1356995" algn="l"/>
                <a:tab pos="2057400" algn="l"/>
              </a:tabLst>
            </a:pPr>
            <a:r>
              <a:rPr dirty="0" sz="500">
                <a:latin typeface="Times New Roman"/>
                <a:cs typeface="Times New Roman"/>
              </a:rPr>
              <a:t>0</a:t>
            </a:r>
            <a:r>
              <a:rPr dirty="0" sz="500" spc="15">
                <a:latin typeface="Times New Roman"/>
                <a:cs typeface="Times New Roman"/>
              </a:rPr>
              <a:t> </a:t>
            </a:r>
            <a:r>
              <a:rPr dirty="0" sz="500" spc="-50">
                <a:latin typeface="Times New Roman"/>
                <a:cs typeface="Times New Roman"/>
              </a:rPr>
              <a:t>0</a:t>
            </a:r>
            <a:r>
              <a:rPr dirty="0" sz="500">
                <a:latin typeface="Times New Roman"/>
                <a:cs typeface="Times New Roman"/>
              </a:rPr>
              <a:t>	</a:t>
            </a:r>
            <a:r>
              <a:rPr dirty="0" sz="500" spc="-25">
                <a:latin typeface="Times New Roman"/>
                <a:cs typeface="Times New Roman"/>
              </a:rPr>
              <a:t>10</a:t>
            </a:r>
            <a:r>
              <a:rPr dirty="0" sz="500">
                <a:latin typeface="Times New Roman"/>
                <a:cs typeface="Times New Roman"/>
              </a:rPr>
              <a:t>	</a:t>
            </a:r>
            <a:r>
              <a:rPr dirty="0" sz="500" spc="-25">
                <a:latin typeface="Times New Roman"/>
                <a:cs typeface="Times New Roman"/>
              </a:rPr>
              <a:t>20</a:t>
            </a:r>
            <a:r>
              <a:rPr dirty="0" sz="500">
                <a:latin typeface="Times New Roman"/>
                <a:cs typeface="Times New Roman"/>
              </a:rPr>
              <a:t>	</a:t>
            </a:r>
            <a:r>
              <a:rPr dirty="0" sz="500" spc="-25">
                <a:latin typeface="Times New Roman"/>
                <a:cs typeface="Times New Roman"/>
              </a:rPr>
              <a:t>30</a:t>
            </a:r>
            <a:endParaRPr sz="50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  <a:spcBef>
                <a:spcPts val="545"/>
              </a:spcBef>
            </a:pPr>
            <a:r>
              <a:rPr dirty="0" sz="500">
                <a:latin typeface="Times New Roman"/>
                <a:cs typeface="Times New Roman"/>
              </a:rPr>
              <a:t>(archivo</a:t>
            </a:r>
            <a:r>
              <a:rPr dirty="0" sz="500" spc="50">
                <a:latin typeface="Times New Roman"/>
                <a:cs typeface="Times New Roman"/>
              </a:rPr>
              <a:t> </a:t>
            </a:r>
            <a:r>
              <a:rPr dirty="0" sz="500">
                <a:latin typeface="Times New Roman"/>
                <a:cs typeface="Times New Roman"/>
              </a:rPr>
              <a:t>exa_10.pl4;</a:t>
            </a:r>
            <a:r>
              <a:rPr dirty="0" sz="500" spc="55">
                <a:latin typeface="Times New Roman"/>
                <a:cs typeface="Times New Roman"/>
              </a:rPr>
              <a:t> </a:t>
            </a:r>
            <a:r>
              <a:rPr dirty="0" sz="500">
                <a:latin typeface="Times New Roman"/>
                <a:cs typeface="Times New Roman"/>
              </a:rPr>
              <a:t>x-var</a:t>
            </a:r>
            <a:r>
              <a:rPr dirty="0" sz="500" spc="50">
                <a:latin typeface="Times New Roman"/>
                <a:cs typeface="Times New Roman"/>
              </a:rPr>
              <a:t> </a:t>
            </a:r>
            <a:r>
              <a:rPr dirty="0" sz="500">
                <a:latin typeface="Times New Roman"/>
                <a:cs typeface="Times New Roman"/>
              </a:rPr>
              <a:t>t)</a:t>
            </a:r>
            <a:r>
              <a:rPr dirty="0" sz="500" spc="45">
                <a:latin typeface="Times New Roman"/>
                <a:cs typeface="Times New Roman"/>
              </a:rPr>
              <a:t> </a:t>
            </a:r>
            <a:r>
              <a:rPr dirty="0" sz="500">
                <a:solidFill>
                  <a:srgbClr val="FF0000"/>
                </a:solidFill>
                <a:latin typeface="Times New Roman"/>
                <a:cs typeface="Times New Roman"/>
              </a:rPr>
              <a:t>c:</a:t>
            </a:r>
            <a:r>
              <a:rPr dirty="0" sz="500" spc="55">
                <a:solidFill>
                  <a:srgbClr val="FF0000"/>
                </a:solidFill>
                <a:latin typeface="Times New Roman"/>
                <a:cs typeface="Times New Roman"/>
              </a:rPr>
              <a:t> </a:t>
            </a:r>
            <a:r>
              <a:rPr dirty="0" sz="500">
                <a:solidFill>
                  <a:srgbClr val="FF0000"/>
                </a:solidFill>
                <a:latin typeface="Times New Roman"/>
                <a:cs typeface="Times New Roman"/>
              </a:rPr>
              <a:t>SUPLA</a:t>
            </a:r>
            <a:r>
              <a:rPr dirty="0" sz="500" spc="50">
                <a:solidFill>
                  <a:srgbClr val="FF0000"/>
                </a:solidFill>
                <a:latin typeface="Times New Roman"/>
                <a:cs typeface="Times New Roman"/>
              </a:rPr>
              <a:t> </a:t>
            </a:r>
            <a:r>
              <a:rPr dirty="0" sz="500">
                <a:solidFill>
                  <a:srgbClr val="FF0000"/>
                </a:solidFill>
                <a:latin typeface="Times New Roman"/>
                <a:cs typeface="Times New Roman"/>
              </a:rPr>
              <a:t>-H_BUSA</a:t>
            </a:r>
            <a:r>
              <a:rPr dirty="0" sz="500" spc="45">
                <a:solidFill>
                  <a:srgbClr val="FF0000"/>
                </a:solidFill>
                <a:latin typeface="Times New Roman"/>
                <a:cs typeface="Times New Roman"/>
              </a:rPr>
              <a:t> </a:t>
            </a:r>
            <a:r>
              <a:rPr dirty="0" sz="500">
                <a:solidFill>
                  <a:srgbClr val="008000"/>
                </a:solidFill>
                <a:latin typeface="Times New Roman"/>
                <a:cs typeface="Times New Roman"/>
              </a:rPr>
              <a:t>c:</a:t>
            </a:r>
            <a:r>
              <a:rPr dirty="0" sz="500" spc="55">
                <a:solidFill>
                  <a:srgbClr val="008000"/>
                </a:solidFill>
                <a:latin typeface="Times New Roman"/>
                <a:cs typeface="Times New Roman"/>
              </a:rPr>
              <a:t> </a:t>
            </a:r>
            <a:r>
              <a:rPr dirty="0" sz="500">
                <a:solidFill>
                  <a:srgbClr val="008000"/>
                </a:solidFill>
                <a:latin typeface="Times New Roman"/>
                <a:cs typeface="Times New Roman"/>
              </a:rPr>
              <a:t>SUPLB</a:t>
            </a:r>
            <a:r>
              <a:rPr dirty="0" sz="500" spc="50">
                <a:solidFill>
                  <a:srgbClr val="008000"/>
                </a:solidFill>
                <a:latin typeface="Times New Roman"/>
                <a:cs typeface="Times New Roman"/>
              </a:rPr>
              <a:t> </a:t>
            </a:r>
            <a:r>
              <a:rPr dirty="0" sz="500">
                <a:solidFill>
                  <a:srgbClr val="008000"/>
                </a:solidFill>
                <a:latin typeface="Times New Roman"/>
                <a:cs typeface="Times New Roman"/>
              </a:rPr>
              <a:t>-H_BUSB</a:t>
            </a:r>
            <a:r>
              <a:rPr dirty="0" sz="500" spc="50">
                <a:solidFill>
                  <a:srgbClr val="008000"/>
                </a:solidFill>
                <a:latin typeface="Times New Roman"/>
                <a:cs typeface="Times New Roman"/>
              </a:rPr>
              <a:t> </a:t>
            </a:r>
            <a:r>
              <a:rPr dirty="0" sz="500">
                <a:solidFill>
                  <a:srgbClr val="0000FF"/>
                </a:solidFill>
                <a:latin typeface="Times New Roman"/>
                <a:cs typeface="Times New Roman"/>
              </a:rPr>
              <a:t>c:</a:t>
            </a:r>
            <a:r>
              <a:rPr dirty="0" sz="500" spc="50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500">
                <a:solidFill>
                  <a:srgbClr val="0000FF"/>
                </a:solidFill>
                <a:latin typeface="Times New Roman"/>
                <a:cs typeface="Times New Roman"/>
              </a:rPr>
              <a:t>SUPLC</a:t>
            </a:r>
            <a:r>
              <a:rPr dirty="0" sz="500" spc="55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500">
                <a:solidFill>
                  <a:srgbClr val="0000FF"/>
                </a:solidFill>
                <a:latin typeface="Times New Roman"/>
                <a:cs typeface="Times New Roman"/>
              </a:rPr>
              <a:t>-</a:t>
            </a:r>
            <a:r>
              <a:rPr dirty="0" sz="500" spc="-10">
                <a:solidFill>
                  <a:srgbClr val="0000FF"/>
                </a:solidFill>
                <a:latin typeface="Times New Roman"/>
                <a:cs typeface="Times New Roman"/>
              </a:rPr>
              <a:t>H_BUSC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4492163" y="8912788"/>
            <a:ext cx="92075" cy="10477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00" spc="-25">
                <a:latin typeface="Times New Roman"/>
                <a:cs typeface="Times New Roman"/>
              </a:rPr>
              <a:t>40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5185996" y="8912788"/>
            <a:ext cx="92075" cy="10477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00" spc="-25">
                <a:latin typeface="Times New Roman"/>
                <a:cs typeface="Times New Roman"/>
              </a:rPr>
              <a:t>50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4901855" y="8939220"/>
            <a:ext cx="150495" cy="10477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00" spc="-20">
                <a:latin typeface="Times New Roman"/>
                <a:cs typeface="Times New Roman"/>
              </a:rPr>
              <a:t>[em]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1564850" y="8820277"/>
            <a:ext cx="130175" cy="10477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00">
                <a:latin typeface="Times New Roman"/>
                <a:cs typeface="Times New Roman"/>
              </a:rPr>
              <a:t>-</a:t>
            </a:r>
            <a:r>
              <a:rPr dirty="0" sz="500" spc="-25">
                <a:latin typeface="Times New Roman"/>
                <a:cs typeface="Times New Roman"/>
              </a:rPr>
              <a:t>1.0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1564850" y="8496488"/>
            <a:ext cx="130175" cy="10477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00">
                <a:latin typeface="Times New Roman"/>
                <a:cs typeface="Times New Roman"/>
              </a:rPr>
              <a:t>-</a:t>
            </a:r>
            <a:r>
              <a:rPr dirty="0" sz="500" spc="-25">
                <a:latin typeface="Times New Roman"/>
                <a:cs typeface="Times New Roman"/>
              </a:rPr>
              <a:t>0,5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1597890" y="8179307"/>
            <a:ext cx="108585" cy="10477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00" spc="-25">
                <a:latin typeface="Times New Roman"/>
                <a:cs typeface="Times New Roman"/>
              </a:rPr>
              <a:t>0.0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1558243" y="10201334"/>
            <a:ext cx="146685" cy="10477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00">
                <a:latin typeface="Times New Roman"/>
                <a:cs typeface="Times New Roman"/>
              </a:rPr>
              <a:t>-</a:t>
            </a:r>
            <a:r>
              <a:rPr dirty="0" sz="500" spc="-25">
                <a:latin typeface="Times New Roman"/>
                <a:cs typeface="Times New Roman"/>
              </a:rPr>
              <a:t>250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1690401" y="9884154"/>
            <a:ext cx="108585" cy="10477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00">
                <a:latin typeface="Times New Roman"/>
                <a:cs typeface="Times New Roman"/>
              </a:rPr>
              <a:t>0</a:t>
            </a:r>
            <a:r>
              <a:rPr dirty="0" sz="500" spc="15">
                <a:latin typeface="Times New Roman"/>
                <a:cs typeface="Times New Roman"/>
              </a:rPr>
              <a:t> </a:t>
            </a:r>
            <a:r>
              <a:rPr dirty="0" sz="500" spc="-50">
                <a:latin typeface="Times New Roman"/>
                <a:cs typeface="Times New Roman"/>
              </a:rPr>
              <a:t>0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1591282" y="9203536"/>
            <a:ext cx="272415" cy="455295"/>
          </a:xfrm>
          <a:prstGeom prst="rect">
            <a:avLst/>
          </a:prstGeom>
        </p:spPr>
        <p:txBody>
          <a:bodyPr wrap="square" lIns="0" tIns="4826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380"/>
              </a:spcBef>
            </a:pPr>
            <a:r>
              <a:rPr dirty="0" sz="500" spc="-25">
                <a:latin typeface="Times New Roman"/>
                <a:cs typeface="Times New Roman"/>
              </a:rPr>
              <a:t>500</a:t>
            </a:r>
            <a:endParaRPr sz="500">
              <a:latin typeface="Times New Roman"/>
              <a:cs typeface="Times New Roman"/>
            </a:endParaRPr>
          </a:p>
          <a:p>
            <a:pPr marL="71755">
              <a:lnSpc>
                <a:spcPct val="100000"/>
              </a:lnSpc>
              <a:spcBef>
                <a:spcPts val="284"/>
              </a:spcBef>
            </a:pPr>
            <a:r>
              <a:rPr dirty="0" sz="500" spc="-10">
                <a:latin typeface="Times New Roman"/>
                <a:cs typeface="Times New Roman"/>
              </a:rPr>
              <a:t>[UNA]</a:t>
            </a:r>
            <a:endParaRPr sz="5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34"/>
              </a:spcBef>
            </a:pPr>
            <a:endParaRPr sz="5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500" spc="-25">
                <a:latin typeface="Times New Roman"/>
                <a:cs typeface="Times New Roman"/>
              </a:rPr>
              <a:t>250</a:t>
            </a:r>
            <a:endParaRPr sz="5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9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935015" y="165100"/>
            <a:ext cx="5226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5" name="object 5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678"/>
                  </a:lnTo>
                  <a:lnTo>
                    <a:pt x="142755" y="98678"/>
                  </a:lnTo>
                  <a:lnTo>
                    <a:pt x="136180" y="99986"/>
                  </a:lnTo>
                  <a:lnTo>
                    <a:pt x="104587" y="124182"/>
                  </a:lnTo>
                  <a:lnTo>
                    <a:pt x="98048" y="143385"/>
                  </a:lnTo>
                  <a:lnTo>
                    <a:pt x="98048" y="569274"/>
                  </a:lnTo>
                  <a:lnTo>
                    <a:pt x="117977" y="603718"/>
                  </a:lnTo>
                  <a:lnTo>
                    <a:pt x="142755" y="613981"/>
                  </a:lnTo>
                  <a:lnTo>
                    <a:pt x="1886711" y="613981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3981"/>
                  </a:moveTo>
                  <a:lnTo>
                    <a:pt x="1744971" y="613981"/>
                  </a:lnTo>
                  <a:lnTo>
                    <a:pt x="1751545" y="612673"/>
                  </a:lnTo>
                  <a:lnTo>
                    <a:pt x="1764174" y="607442"/>
                  </a:lnTo>
                  <a:lnTo>
                    <a:pt x="1788370" y="575849"/>
                  </a:lnTo>
                  <a:lnTo>
                    <a:pt x="1789678" y="569274"/>
                  </a:lnTo>
                  <a:lnTo>
                    <a:pt x="1789678" y="143385"/>
                  </a:lnTo>
                  <a:lnTo>
                    <a:pt x="1769748" y="108942"/>
                  </a:lnTo>
                  <a:lnTo>
                    <a:pt x="1744971" y="98678"/>
                  </a:lnTo>
                  <a:lnTo>
                    <a:pt x="1886711" y="98678"/>
                  </a:lnTo>
                  <a:lnTo>
                    <a:pt x="1886711" y="613981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932176" y="500440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1982" y="528634"/>
                  </a:moveTo>
                  <a:lnTo>
                    <a:pt x="52863" y="528634"/>
                  </a:lnTo>
                  <a:lnTo>
                    <a:pt x="49392" y="528436"/>
                  </a:lnTo>
                  <a:lnTo>
                    <a:pt x="13028" y="510660"/>
                  </a:lnTo>
                  <a:lnTo>
                    <a:pt x="8908" y="504713"/>
                  </a:lnTo>
                  <a:lnTo>
                    <a:pt x="6980" y="502004"/>
                  </a:lnTo>
                  <a:lnTo>
                    <a:pt x="0" y="479273"/>
                  </a:lnTo>
                  <a:lnTo>
                    <a:pt x="0" y="475770"/>
                  </a:lnTo>
                  <a:lnTo>
                    <a:pt x="0" y="49361"/>
                  </a:lnTo>
                  <a:lnTo>
                    <a:pt x="17937" y="12819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775"/>
                  </a:lnTo>
                  <a:lnTo>
                    <a:pt x="1704845" y="49361"/>
                  </a:lnTo>
                  <a:lnTo>
                    <a:pt x="1704845" y="479273"/>
                  </a:lnTo>
                  <a:lnTo>
                    <a:pt x="1695936" y="504713"/>
                  </a:lnTo>
                  <a:lnTo>
                    <a:pt x="1694008" y="507753"/>
                  </a:lnTo>
                  <a:lnTo>
                    <a:pt x="1658890" y="528039"/>
                  </a:lnTo>
                  <a:lnTo>
                    <a:pt x="1655453" y="528436"/>
                  </a:lnTo>
                  <a:lnTo>
                    <a:pt x="1651982" y="52863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171"/>
              <a:ext cx="145374" cy="145374"/>
            </a:xfrm>
            <a:prstGeom prst="rect">
              <a:avLst/>
            </a:prstGeom>
          </p:spPr>
        </p:pic>
      </p:grpSp>
      <p:sp>
        <p:nvSpPr>
          <p:cNvPr id="8" name="object 8" descr=""/>
          <p:cNvSpPr txBox="1"/>
          <p:nvPr/>
        </p:nvSpPr>
        <p:spPr>
          <a:xfrm>
            <a:off x="1089080" y="4062652"/>
            <a:ext cx="65786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Times New Roman"/>
                <a:cs typeface="Times New Roman"/>
              </a:rPr>
              <a:t>ATPDraw</a:t>
            </a:r>
            <a:r>
              <a:rPr dirty="0" sz="550" spc="30">
                <a:latin typeface="Times New Roman"/>
                <a:cs typeface="Times New Roman"/>
              </a:rPr>
              <a:t> </a:t>
            </a:r>
            <a:r>
              <a:rPr dirty="0" sz="550">
                <a:latin typeface="Times New Roman"/>
                <a:cs typeface="Times New Roman"/>
              </a:rPr>
              <a:t>versión</a:t>
            </a:r>
            <a:r>
              <a:rPr dirty="0" sz="550" spc="30">
                <a:latin typeface="Times New Roman"/>
                <a:cs typeface="Times New Roman"/>
              </a:rPr>
              <a:t> </a:t>
            </a:r>
            <a:r>
              <a:rPr dirty="0" sz="550" spc="-25">
                <a:latin typeface="Times New Roman"/>
                <a:cs typeface="Times New Roman"/>
              </a:rPr>
              <a:t>5.6</a:t>
            </a:r>
            <a:endParaRPr sz="550">
              <a:latin typeface="Times New Roman"/>
              <a:cs typeface="Times New Roman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595687" y="4036220"/>
            <a:ext cx="1841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237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1710225" y="652960"/>
            <a:ext cx="3544570" cy="10477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434975" algn="l"/>
                <a:tab pos="864869" algn="l"/>
                <a:tab pos="1287780" algn="l"/>
                <a:tab pos="1710689" algn="l"/>
                <a:tab pos="2133600" algn="l"/>
                <a:tab pos="2569845" algn="l"/>
                <a:tab pos="2992755" algn="l"/>
                <a:tab pos="3415665" algn="l"/>
              </a:tabLst>
            </a:pPr>
            <a:r>
              <a:rPr dirty="0" sz="500" spc="-20">
                <a:latin typeface="Times New Roman"/>
                <a:cs typeface="Times New Roman"/>
              </a:rPr>
              <a:t>0,07</a:t>
            </a:r>
            <a:r>
              <a:rPr dirty="0" sz="500">
                <a:latin typeface="Times New Roman"/>
                <a:cs typeface="Times New Roman"/>
              </a:rPr>
              <a:t>	</a:t>
            </a:r>
            <a:r>
              <a:rPr dirty="0" sz="500" spc="-20">
                <a:latin typeface="Times New Roman"/>
                <a:cs typeface="Times New Roman"/>
              </a:rPr>
              <a:t>0,08</a:t>
            </a:r>
            <a:r>
              <a:rPr dirty="0" sz="500">
                <a:latin typeface="Times New Roman"/>
                <a:cs typeface="Times New Roman"/>
              </a:rPr>
              <a:t>	</a:t>
            </a:r>
            <a:r>
              <a:rPr dirty="0" sz="500" spc="-20">
                <a:latin typeface="Times New Roman"/>
                <a:cs typeface="Times New Roman"/>
              </a:rPr>
              <a:t>0,09</a:t>
            </a:r>
            <a:r>
              <a:rPr dirty="0" sz="500">
                <a:latin typeface="Times New Roman"/>
                <a:cs typeface="Times New Roman"/>
              </a:rPr>
              <a:t>	</a:t>
            </a:r>
            <a:r>
              <a:rPr dirty="0" sz="500" spc="-20">
                <a:latin typeface="Times New Roman"/>
                <a:cs typeface="Times New Roman"/>
              </a:rPr>
              <a:t>0,10</a:t>
            </a:r>
            <a:r>
              <a:rPr dirty="0" sz="500">
                <a:latin typeface="Times New Roman"/>
                <a:cs typeface="Times New Roman"/>
              </a:rPr>
              <a:t>	</a:t>
            </a:r>
            <a:r>
              <a:rPr dirty="0" sz="500" spc="-20">
                <a:latin typeface="Times New Roman"/>
                <a:cs typeface="Times New Roman"/>
              </a:rPr>
              <a:t>0,11</a:t>
            </a:r>
            <a:r>
              <a:rPr dirty="0" sz="500">
                <a:latin typeface="Times New Roman"/>
                <a:cs typeface="Times New Roman"/>
              </a:rPr>
              <a:t>	</a:t>
            </a:r>
            <a:r>
              <a:rPr dirty="0" sz="500" spc="-20">
                <a:latin typeface="Times New Roman"/>
                <a:cs typeface="Times New Roman"/>
              </a:rPr>
              <a:t>0,12</a:t>
            </a:r>
            <a:r>
              <a:rPr dirty="0" sz="500">
                <a:latin typeface="Times New Roman"/>
                <a:cs typeface="Times New Roman"/>
              </a:rPr>
              <a:t>	</a:t>
            </a:r>
            <a:r>
              <a:rPr dirty="0" sz="500" spc="-20">
                <a:latin typeface="Times New Roman"/>
                <a:cs typeface="Times New Roman"/>
              </a:rPr>
              <a:t>0,13</a:t>
            </a:r>
            <a:r>
              <a:rPr dirty="0" sz="500">
                <a:latin typeface="Times New Roman"/>
                <a:cs typeface="Times New Roman"/>
              </a:rPr>
              <a:t>	</a:t>
            </a:r>
            <a:r>
              <a:rPr dirty="0" sz="500" spc="-20">
                <a:latin typeface="Times New Roman"/>
                <a:cs typeface="Times New Roman"/>
              </a:rPr>
              <a:t>0,14</a:t>
            </a:r>
            <a:r>
              <a:rPr dirty="0" sz="500">
                <a:latin typeface="Times New Roman"/>
                <a:cs typeface="Times New Roman"/>
              </a:rPr>
              <a:t>	</a:t>
            </a:r>
            <a:r>
              <a:rPr dirty="0" sz="500" spc="-20">
                <a:latin typeface="Times New Roman"/>
                <a:cs typeface="Times New Roman"/>
              </a:rPr>
              <a:t>0,15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4934894" y="672784"/>
            <a:ext cx="95250" cy="10477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00" spc="-25">
                <a:latin typeface="Times New Roman"/>
                <a:cs typeface="Times New Roman"/>
              </a:rPr>
              <a:t>[s]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1076380" y="778510"/>
            <a:ext cx="5115560" cy="19367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494030">
              <a:lnSpc>
                <a:spcPct val="100000"/>
              </a:lnSpc>
              <a:spcBef>
                <a:spcPts val="125"/>
              </a:spcBef>
            </a:pPr>
            <a:r>
              <a:rPr dirty="0" sz="500">
                <a:latin typeface="Times New Roman"/>
                <a:cs typeface="Times New Roman"/>
              </a:rPr>
              <a:t>(archivo</a:t>
            </a:r>
            <a:r>
              <a:rPr dirty="0" sz="500" spc="60">
                <a:latin typeface="Times New Roman"/>
                <a:cs typeface="Times New Roman"/>
              </a:rPr>
              <a:t> </a:t>
            </a:r>
            <a:r>
              <a:rPr dirty="0" sz="500">
                <a:latin typeface="Times New Roman"/>
                <a:cs typeface="Times New Roman"/>
              </a:rPr>
              <a:t>exa_10.pl4;</a:t>
            </a:r>
            <a:r>
              <a:rPr dirty="0" sz="500" spc="60">
                <a:latin typeface="Times New Roman"/>
                <a:cs typeface="Times New Roman"/>
              </a:rPr>
              <a:t> </a:t>
            </a:r>
            <a:r>
              <a:rPr dirty="0" sz="500">
                <a:latin typeface="Times New Roman"/>
                <a:cs typeface="Times New Roman"/>
              </a:rPr>
              <a:t>x-var</a:t>
            </a:r>
            <a:r>
              <a:rPr dirty="0" sz="500" spc="65">
                <a:latin typeface="Times New Roman"/>
                <a:cs typeface="Times New Roman"/>
              </a:rPr>
              <a:t> </a:t>
            </a:r>
            <a:r>
              <a:rPr dirty="0" sz="500">
                <a:latin typeface="Times New Roman"/>
                <a:cs typeface="Times New Roman"/>
              </a:rPr>
              <a:t>t)</a:t>
            </a:r>
            <a:r>
              <a:rPr dirty="0" sz="500" spc="55">
                <a:latin typeface="Times New Roman"/>
                <a:cs typeface="Times New Roman"/>
              </a:rPr>
              <a:t> </a:t>
            </a:r>
            <a:r>
              <a:rPr dirty="0" sz="500">
                <a:solidFill>
                  <a:srgbClr val="FF0000"/>
                </a:solidFill>
                <a:latin typeface="Times New Roman"/>
                <a:cs typeface="Times New Roman"/>
              </a:rPr>
              <a:t>c:</a:t>
            </a:r>
            <a:r>
              <a:rPr dirty="0" sz="500" spc="65">
                <a:solidFill>
                  <a:srgbClr val="FF0000"/>
                </a:solidFill>
                <a:latin typeface="Times New Roman"/>
                <a:cs typeface="Times New Roman"/>
              </a:rPr>
              <a:t> </a:t>
            </a:r>
            <a:r>
              <a:rPr dirty="0" sz="500">
                <a:solidFill>
                  <a:srgbClr val="FF0000"/>
                </a:solidFill>
                <a:latin typeface="Times New Roman"/>
                <a:cs typeface="Times New Roman"/>
              </a:rPr>
              <a:t>SUPLA</a:t>
            </a:r>
            <a:r>
              <a:rPr dirty="0" sz="500" spc="60">
                <a:solidFill>
                  <a:srgbClr val="FF0000"/>
                </a:solidFill>
                <a:latin typeface="Times New Roman"/>
                <a:cs typeface="Times New Roman"/>
              </a:rPr>
              <a:t> </a:t>
            </a:r>
            <a:r>
              <a:rPr dirty="0" sz="500">
                <a:solidFill>
                  <a:srgbClr val="FF0000"/>
                </a:solidFill>
                <a:latin typeface="Times New Roman"/>
                <a:cs typeface="Times New Roman"/>
              </a:rPr>
              <a:t>-H_BUSA</a:t>
            </a:r>
            <a:r>
              <a:rPr dirty="0" sz="500" spc="55">
                <a:solidFill>
                  <a:srgbClr val="FF0000"/>
                </a:solidFill>
                <a:latin typeface="Times New Roman"/>
                <a:cs typeface="Times New Roman"/>
              </a:rPr>
              <a:t> </a:t>
            </a:r>
            <a:r>
              <a:rPr dirty="0" sz="500">
                <a:solidFill>
                  <a:srgbClr val="008000"/>
                </a:solidFill>
                <a:latin typeface="Times New Roman"/>
                <a:cs typeface="Times New Roman"/>
              </a:rPr>
              <a:t>c:</a:t>
            </a:r>
            <a:r>
              <a:rPr dirty="0" sz="500" spc="65">
                <a:solidFill>
                  <a:srgbClr val="008000"/>
                </a:solidFill>
                <a:latin typeface="Times New Roman"/>
                <a:cs typeface="Times New Roman"/>
              </a:rPr>
              <a:t> </a:t>
            </a:r>
            <a:r>
              <a:rPr dirty="0" sz="500">
                <a:solidFill>
                  <a:srgbClr val="008000"/>
                </a:solidFill>
                <a:latin typeface="Times New Roman"/>
                <a:cs typeface="Times New Roman"/>
              </a:rPr>
              <a:t>SUPLB</a:t>
            </a:r>
            <a:r>
              <a:rPr dirty="0" sz="500" spc="60">
                <a:solidFill>
                  <a:srgbClr val="008000"/>
                </a:solidFill>
                <a:latin typeface="Times New Roman"/>
                <a:cs typeface="Times New Roman"/>
              </a:rPr>
              <a:t> </a:t>
            </a:r>
            <a:r>
              <a:rPr dirty="0" sz="500">
                <a:solidFill>
                  <a:srgbClr val="008000"/>
                </a:solidFill>
                <a:latin typeface="Times New Roman"/>
                <a:cs typeface="Times New Roman"/>
              </a:rPr>
              <a:t>-H_BUSB</a:t>
            </a:r>
            <a:r>
              <a:rPr dirty="0" sz="500" spc="55">
                <a:solidFill>
                  <a:srgbClr val="008000"/>
                </a:solidFill>
                <a:latin typeface="Times New Roman"/>
                <a:cs typeface="Times New Roman"/>
              </a:rPr>
              <a:t> </a:t>
            </a:r>
            <a:r>
              <a:rPr dirty="0" sz="500" spc="-125">
                <a:solidFill>
                  <a:srgbClr val="0000FF"/>
                </a:solidFill>
                <a:latin typeface="Times New Roman"/>
                <a:cs typeface="Times New Roman"/>
              </a:rPr>
              <a:t>c</a:t>
            </a:r>
            <a:r>
              <a:rPr dirty="0" baseline="-23148" sz="900" spc="-187">
                <a:latin typeface="Arial MT"/>
                <a:cs typeface="Arial MT"/>
              </a:rPr>
              <a:t>T</a:t>
            </a:r>
            <a:r>
              <a:rPr dirty="0" sz="500" spc="-125">
                <a:solidFill>
                  <a:srgbClr val="0000FF"/>
                </a:solidFill>
                <a:latin typeface="Times New Roman"/>
                <a:cs typeface="Times New Roman"/>
              </a:rPr>
              <a:t>:</a:t>
            </a:r>
            <a:r>
              <a:rPr dirty="0" sz="500" spc="65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500" spc="-150">
                <a:solidFill>
                  <a:srgbClr val="0000FF"/>
                </a:solidFill>
                <a:latin typeface="Times New Roman"/>
                <a:cs typeface="Times New Roman"/>
              </a:rPr>
              <a:t>S</a:t>
            </a:r>
            <a:r>
              <a:rPr dirty="0" baseline="-23148" sz="900" spc="-225">
                <a:latin typeface="Arial MT"/>
                <a:cs typeface="Arial MT"/>
              </a:rPr>
              <a:t>ra</a:t>
            </a:r>
            <a:r>
              <a:rPr dirty="0" sz="500" spc="-150">
                <a:solidFill>
                  <a:srgbClr val="0000FF"/>
                </a:solidFill>
                <a:latin typeface="Times New Roman"/>
                <a:cs typeface="Times New Roman"/>
              </a:rPr>
              <a:t>U</a:t>
            </a:r>
            <a:r>
              <a:rPr dirty="0" baseline="-23148" sz="900" spc="-225">
                <a:latin typeface="Arial MT"/>
                <a:cs typeface="Arial MT"/>
              </a:rPr>
              <a:t>d</a:t>
            </a:r>
            <a:r>
              <a:rPr dirty="0" sz="500" spc="-150">
                <a:solidFill>
                  <a:srgbClr val="0000FF"/>
                </a:solidFill>
                <a:latin typeface="Times New Roman"/>
                <a:cs typeface="Times New Roman"/>
              </a:rPr>
              <a:t>P</a:t>
            </a:r>
            <a:r>
              <a:rPr dirty="0" baseline="-23148" sz="900" spc="-225">
                <a:latin typeface="Arial MT"/>
                <a:cs typeface="Arial MT"/>
              </a:rPr>
              <a:t>u</a:t>
            </a:r>
            <a:r>
              <a:rPr dirty="0" sz="500" spc="-150">
                <a:solidFill>
                  <a:srgbClr val="0000FF"/>
                </a:solidFill>
                <a:latin typeface="Times New Roman"/>
                <a:cs typeface="Times New Roman"/>
              </a:rPr>
              <a:t>LC</a:t>
            </a:r>
            <a:r>
              <a:rPr dirty="0" baseline="-23148" sz="900" spc="-225">
                <a:latin typeface="Arial MT"/>
                <a:cs typeface="Arial MT"/>
              </a:rPr>
              <a:t>cie</a:t>
            </a:r>
            <a:r>
              <a:rPr dirty="0" sz="500" spc="-150">
                <a:solidFill>
                  <a:srgbClr val="0000FF"/>
                </a:solidFill>
                <a:latin typeface="Times New Roman"/>
                <a:cs typeface="Times New Roman"/>
              </a:rPr>
              <a:t>-</a:t>
            </a:r>
            <a:r>
              <a:rPr dirty="0" sz="500" spc="-55">
                <a:solidFill>
                  <a:srgbClr val="0000FF"/>
                </a:solidFill>
                <a:latin typeface="Times New Roman"/>
                <a:cs typeface="Times New Roman"/>
              </a:rPr>
              <a:t>H</a:t>
            </a:r>
            <a:r>
              <a:rPr dirty="0" baseline="-23148" sz="900" spc="-82">
                <a:latin typeface="Arial MT"/>
                <a:cs typeface="Arial MT"/>
              </a:rPr>
              <a:t>n</a:t>
            </a:r>
            <a:r>
              <a:rPr dirty="0" sz="500" spc="-55">
                <a:solidFill>
                  <a:srgbClr val="0000FF"/>
                </a:solidFill>
                <a:latin typeface="Times New Roman"/>
                <a:cs typeface="Times New Roman"/>
              </a:rPr>
              <a:t>_</a:t>
            </a:r>
            <a:r>
              <a:rPr dirty="0" baseline="-23148" sz="900" spc="-82">
                <a:latin typeface="Arial MT"/>
                <a:cs typeface="Arial MT"/>
              </a:rPr>
              <a:t>d</a:t>
            </a:r>
            <a:r>
              <a:rPr dirty="0" sz="500" spc="-55">
                <a:solidFill>
                  <a:srgbClr val="0000FF"/>
                </a:solidFill>
                <a:latin typeface="Times New Roman"/>
                <a:cs typeface="Times New Roman"/>
              </a:rPr>
              <a:t>B</a:t>
            </a:r>
            <a:r>
              <a:rPr dirty="0" baseline="-23148" sz="900" spc="-82">
                <a:latin typeface="Arial MT"/>
                <a:cs typeface="Arial MT"/>
              </a:rPr>
              <a:t>o</a:t>
            </a:r>
            <a:r>
              <a:rPr dirty="0" sz="500" spc="-55">
                <a:solidFill>
                  <a:srgbClr val="0000FF"/>
                </a:solidFill>
                <a:latin typeface="Times New Roman"/>
                <a:cs typeface="Times New Roman"/>
              </a:rPr>
              <a:t>U</a:t>
            </a:r>
            <a:r>
              <a:rPr dirty="0" baseline="-23148" sz="900" spc="-82">
                <a:latin typeface="Arial MT"/>
                <a:cs typeface="Arial MT"/>
              </a:rPr>
              <a:t>..</a:t>
            </a:r>
            <a:r>
              <a:rPr dirty="0" sz="500" spc="-55">
                <a:solidFill>
                  <a:srgbClr val="0000FF"/>
                </a:solidFill>
                <a:latin typeface="Times New Roman"/>
                <a:cs typeface="Times New Roman"/>
              </a:rPr>
              <a:t>S</a:t>
            </a:r>
            <a:r>
              <a:rPr dirty="0" baseline="-23148" sz="900" spc="-82">
                <a:latin typeface="Arial MT"/>
                <a:cs typeface="Arial MT"/>
              </a:rPr>
              <a:t>.</a:t>
            </a:r>
            <a:r>
              <a:rPr dirty="0" sz="500" spc="-55">
                <a:solidFill>
                  <a:srgbClr val="0000FF"/>
                </a:solidFill>
                <a:latin typeface="Times New Roman"/>
                <a:cs typeface="Times New Roman"/>
              </a:rPr>
              <a:t>C</a:t>
            </a:r>
            <a:endParaRPr sz="5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500">
              <a:latin typeface="Times New Roman"/>
              <a:cs typeface="Times New Roman"/>
            </a:endParaRPr>
          </a:p>
          <a:p>
            <a:pPr marL="989965" marR="941069" indent="-21844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6.39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Corriente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magnetización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estado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estable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(curvas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superiores)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corriente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(curvas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bajas)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energización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posterior.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825"/>
              </a:spcBef>
            </a:pPr>
            <a:endParaRPr sz="800">
              <a:latin typeface="Times New Roman"/>
              <a:cs typeface="Times New Roman"/>
            </a:endParaRPr>
          </a:p>
          <a:p>
            <a:pPr marL="25400">
              <a:lnSpc>
                <a:spcPct val="100000"/>
              </a:lnSpc>
            </a:pPr>
            <a:r>
              <a:rPr dirty="0" sz="800" b="1">
                <a:latin typeface="Times New Roman"/>
                <a:cs typeface="Times New Roman"/>
              </a:rPr>
              <a:t>6.5.2</a:t>
            </a:r>
            <a:r>
              <a:rPr dirty="0" sz="800" spc="8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Energización</a:t>
            </a:r>
            <a:r>
              <a:rPr dirty="0" sz="800" spc="9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</a:t>
            </a:r>
            <a:r>
              <a:rPr dirty="0" sz="800" spc="8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un</a:t>
            </a:r>
            <a:r>
              <a:rPr dirty="0" sz="800" spc="9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transformador</a:t>
            </a:r>
            <a:r>
              <a:rPr dirty="0" sz="800" spc="9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elevador</a:t>
            </a:r>
            <a:r>
              <a:rPr dirty="0" sz="800" spc="8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</a:t>
            </a:r>
            <a:r>
              <a:rPr dirty="0" sz="800" spc="9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generador</a:t>
            </a:r>
            <a:r>
              <a:rPr dirty="0" sz="800" spc="8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</a:t>
            </a:r>
            <a:r>
              <a:rPr dirty="0" sz="800" spc="9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132/15</a:t>
            </a:r>
            <a:r>
              <a:rPr dirty="0" sz="800" spc="9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kV</a:t>
            </a:r>
            <a:r>
              <a:rPr dirty="0" sz="800" spc="85" b="1">
                <a:latin typeface="Times New Roman"/>
                <a:cs typeface="Times New Roman"/>
              </a:rPr>
              <a:t> </a:t>
            </a:r>
            <a:r>
              <a:rPr dirty="0" sz="800" spc="-10" i="1">
                <a:latin typeface="Times New Roman"/>
                <a:cs typeface="Times New Roman"/>
              </a:rPr>
              <a:t>(Exa_11.adp)</a:t>
            </a:r>
            <a:endParaRPr sz="800">
              <a:latin typeface="Times New Roman"/>
              <a:cs typeface="Times New Roman"/>
            </a:endParaRPr>
          </a:p>
          <a:p>
            <a:pPr marL="25400">
              <a:lnSpc>
                <a:spcPct val="100000"/>
              </a:lnSpc>
              <a:spcBef>
                <a:spcPts val="185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personalización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iconos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ventajas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función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agrupación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son</a:t>
            </a:r>
            <a:endParaRPr sz="800">
              <a:latin typeface="Times New Roman"/>
              <a:cs typeface="Times New Roman"/>
            </a:endParaRPr>
          </a:p>
          <a:p>
            <a:pPr marL="25400" marR="17780">
              <a:lnSpc>
                <a:spcPct val="113799"/>
              </a:lnSpc>
            </a:pPr>
            <a:r>
              <a:rPr dirty="0" sz="800" spc="10">
                <a:latin typeface="Times New Roman"/>
                <a:cs typeface="Times New Roman"/>
              </a:rPr>
              <a:t>demostrado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en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este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ejemplo.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El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caso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simulado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nuevamente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un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estudio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conmutación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transformadores,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en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el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cual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elevador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acoplado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155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MVA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132/15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kV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auxiliar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acoplado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4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MVA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15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6.9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kV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d</a:t>
            </a:r>
            <a:endParaRPr sz="800">
              <a:latin typeface="Times New Roman"/>
              <a:cs typeface="Times New Roman"/>
            </a:endParaRPr>
          </a:p>
          <a:p>
            <a:pPr marL="25400" marR="7035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transformador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energizan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juntos.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planta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turbina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inicio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rápido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encuentra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cerca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un</a:t>
            </a:r>
            <a:r>
              <a:rPr dirty="0" sz="800" spc="10">
                <a:latin typeface="Times New Roman"/>
                <a:cs typeface="Times New Roman"/>
              </a:rPr>
              <a:t> Subestación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400/220/120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kV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y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los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transformadores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están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conectados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con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subestación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por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120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kV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Cable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XLPE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núcleo.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Durante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energización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transformador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elevador,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generador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sigue</a:t>
            </a:r>
            <a:endParaRPr sz="800">
              <a:latin typeface="Times New Roman"/>
              <a:cs typeface="Times New Roman"/>
            </a:endParaRPr>
          </a:p>
          <a:p>
            <a:pPr marL="25400" marR="38163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desconectado,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necesario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considerarlo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estudio.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simulación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mostrado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figura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6.40.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1558243" y="553841"/>
            <a:ext cx="146685" cy="10477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00">
                <a:latin typeface="Times New Roman"/>
                <a:cs typeface="Times New Roman"/>
              </a:rPr>
              <a:t>-</a:t>
            </a:r>
            <a:r>
              <a:rPr dirty="0" sz="500" spc="-25">
                <a:latin typeface="Times New Roman"/>
                <a:cs typeface="Times New Roman"/>
              </a:rPr>
              <a:t>500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2053837" y="3243268"/>
            <a:ext cx="7810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solidFill>
                  <a:srgbClr val="000080"/>
                </a:solidFill>
                <a:latin typeface="Times New Roman"/>
                <a:cs typeface="Times New Roman"/>
              </a:rPr>
              <a:t>U</a:t>
            </a:r>
            <a:endParaRPr sz="550">
              <a:latin typeface="Times New Roman"/>
              <a:cs typeface="Times New Roman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4690401" y="3382035"/>
            <a:ext cx="83185" cy="730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300" spc="-25">
                <a:solidFill>
                  <a:srgbClr val="787878"/>
                </a:solidFill>
                <a:latin typeface="Times New Roman"/>
                <a:cs typeface="Times New Roman"/>
              </a:rPr>
              <a:t>SM</a:t>
            </a:r>
            <a:endParaRPr sz="300">
              <a:latin typeface="Times New Roman"/>
              <a:cs typeface="Times New Roman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4789520" y="2820360"/>
            <a:ext cx="52069" cy="730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300" spc="-50" b="1">
                <a:solidFill>
                  <a:srgbClr val="000080"/>
                </a:solidFill>
                <a:latin typeface="Times New Roman"/>
                <a:cs typeface="Times New Roman"/>
              </a:rPr>
              <a:t>T</a:t>
            </a:r>
            <a:endParaRPr sz="300">
              <a:latin typeface="Times New Roman"/>
              <a:cs typeface="Times New Roman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4168375" y="2945911"/>
            <a:ext cx="78740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 spc="-25">
                <a:solidFill>
                  <a:srgbClr val="000080"/>
                </a:solidFill>
                <a:latin typeface="Times New Roman"/>
                <a:cs typeface="Times New Roman"/>
              </a:rPr>
              <a:t>yo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3467934" y="3130052"/>
            <a:ext cx="219710" cy="212725"/>
          </a:xfrm>
          <a:prstGeom prst="rect">
            <a:avLst/>
          </a:prstGeom>
        </p:spPr>
        <p:txBody>
          <a:bodyPr wrap="square" lIns="0" tIns="495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390"/>
              </a:spcBef>
            </a:pPr>
            <a:r>
              <a:rPr dirty="0" sz="550" spc="-10" i="1">
                <a:solidFill>
                  <a:srgbClr val="800000"/>
                </a:solidFill>
                <a:latin typeface="Times New Roman"/>
                <a:cs typeface="Times New Roman"/>
              </a:rPr>
              <a:t>TR132</a:t>
            </a:r>
            <a:endParaRPr sz="550">
              <a:latin typeface="Times New Roman"/>
              <a:cs typeface="Times New Roman"/>
            </a:endParaRPr>
          </a:p>
          <a:p>
            <a:pPr marL="144780">
              <a:lnSpc>
                <a:spcPct val="100000"/>
              </a:lnSpc>
              <a:spcBef>
                <a:spcPts val="160"/>
              </a:spcBef>
            </a:pPr>
            <a:r>
              <a:rPr dirty="0" sz="300" spc="-50" b="1">
                <a:solidFill>
                  <a:srgbClr val="000080"/>
                </a:solidFill>
                <a:latin typeface="Times New Roman"/>
                <a:cs typeface="Times New Roman"/>
              </a:rPr>
              <a:t>V</a:t>
            </a:r>
            <a:endParaRPr sz="300">
              <a:latin typeface="Times New Roman"/>
              <a:cs typeface="Times New Roman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3329168" y="3243268"/>
            <a:ext cx="128270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 spc="-25">
                <a:solidFill>
                  <a:srgbClr val="FF0000"/>
                </a:solidFill>
                <a:latin typeface="Times New Roman"/>
                <a:cs typeface="Times New Roman"/>
              </a:rPr>
              <a:t>LCC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3124322" y="3322563"/>
            <a:ext cx="78740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 spc="-25">
                <a:solidFill>
                  <a:srgbClr val="000080"/>
                </a:solidFill>
                <a:latin typeface="Times New Roman"/>
                <a:cs typeface="Times New Roman"/>
              </a:rPr>
              <a:t>yo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4194806" y="3190404"/>
            <a:ext cx="52069" cy="730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300" spc="-50" b="1">
                <a:solidFill>
                  <a:srgbClr val="000080"/>
                </a:solidFill>
                <a:latin typeface="Times New Roman"/>
                <a:cs typeface="Times New Roman"/>
              </a:rPr>
              <a:t>T</a:t>
            </a:r>
            <a:endParaRPr sz="300">
              <a:latin typeface="Times New Roman"/>
              <a:cs typeface="Times New Roman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2311547" y="3725647"/>
            <a:ext cx="215709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10">
                <a:latin typeface="Times New Roman"/>
                <a:cs typeface="Times New Roman"/>
              </a:rPr>
              <a:t>Fig.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6.40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-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Circuito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Courier New"/>
                <a:cs typeface="Courier New"/>
              </a:rPr>
              <a:t>ATPDraw</a:t>
            </a:r>
            <a:r>
              <a:rPr dirty="0" sz="800" spc="-235">
                <a:latin typeface="Courier New"/>
                <a:cs typeface="Courier New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(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Courier New"/>
                <a:cs typeface="Courier New"/>
              </a:rPr>
              <a:t>Exa_11g.adp</a:t>
            </a:r>
            <a:r>
              <a:rPr dirty="0" sz="800" spc="-235">
                <a:latin typeface="Courier New"/>
                <a:cs typeface="Courier New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)</a:t>
            </a:r>
            <a:endParaRPr sz="800">
              <a:latin typeface="Times New Roman"/>
              <a:cs typeface="Times New Roman"/>
            </a:endParaRPr>
          </a:p>
        </p:txBody>
      </p:sp>
      <p:grpSp>
        <p:nvGrpSpPr>
          <p:cNvPr id="23" name="object 23" descr=""/>
          <p:cNvGrpSpPr/>
          <p:nvPr/>
        </p:nvGrpSpPr>
        <p:grpSpPr>
          <a:xfrm>
            <a:off x="368299" y="4643612"/>
            <a:ext cx="594995" cy="13335"/>
            <a:chOff x="368299" y="4643612"/>
            <a:chExt cx="594995" cy="13335"/>
          </a:xfrm>
        </p:grpSpPr>
        <p:sp>
          <p:nvSpPr>
            <p:cNvPr id="24" name="object 24" descr=""/>
            <p:cNvSpPr/>
            <p:nvPr/>
          </p:nvSpPr>
          <p:spPr>
            <a:xfrm>
              <a:off x="368299" y="4643612"/>
              <a:ext cx="594995" cy="6985"/>
            </a:xfrm>
            <a:custGeom>
              <a:avLst/>
              <a:gdLst/>
              <a:ahLst/>
              <a:cxnLst/>
              <a:rect l="l" t="t" r="r" b="b"/>
              <a:pathLst>
                <a:path w="594994" h="6985">
                  <a:moveTo>
                    <a:pt x="594713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594713" y="0"/>
                  </a:lnTo>
                  <a:lnTo>
                    <a:pt x="594713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 descr=""/>
            <p:cNvSpPr/>
            <p:nvPr/>
          </p:nvSpPr>
          <p:spPr>
            <a:xfrm>
              <a:off x="368287" y="4643614"/>
              <a:ext cx="594995" cy="13335"/>
            </a:xfrm>
            <a:custGeom>
              <a:avLst/>
              <a:gdLst/>
              <a:ahLst/>
              <a:cxnLst/>
              <a:rect l="l" t="t" r="r" b="b"/>
              <a:pathLst>
                <a:path w="594994" h="13335">
                  <a:moveTo>
                    <a:pt x="594715" y="0"/>
                  </a:moveTo>
                  <a:lnTo>
                    <a:pt x="588111" y="6604"/>
                  </a:lnTo>
                  <a:lnTo>
                    <a:pt x="0" y="6604"/>
                  </a:lnTo>
                  <a:lnTo>
                    <a:pt x="0" y="13208"/>
                  </a:lnTo>
                  <a:lnTo>
                    <a:pt x="588111" y="13208"/>
                  </a:lnTo>
                  <a:lnTo>
                    <a:pt x="594715" y="13208"/>
                  </a:lnTo>
                  <a:lnTo>
                    <a:pt x="594715" y="6604"/>
                  </a:lnTo>
                  <a:lnTo>
                    <a:pt x="594715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 descr=""/>
            <p:cNvSpPr/>
            <p:nvPr/>
          </p:nvSpPr>
          <p:spPr>
            <a:xfrm>
              <a:off x="368299" y="4643612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7" name="object 27" descr=""/>
          <p:cNvSpPr txBox="1"/>
          <p:nvPr/>
        </p:nvSpPr>
        <p:spPr>
          <a:xfrm>
            <a:off x="378108" y="4703621"/>
            <a:ext cx="5778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Página</a:t>
            </a:r>
            <a:r>
              <a:rPr dirty="0" sz="800" spc="8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238</a:t>
            </a:r>
            <a:endParaRPr sz="800">
              <a:latin typeface="Arial"/>
              <a:cs typeface="Arial"/>
            </a:endParaRPr>
          </a:p>
        </p:txBody>
      </p:sp>
      <p:sp>
        <p:nvSpPr>
          <p:cNvPr id="69" name="object 69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70" name="object 70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193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28" name="object 28" descr=""/>
          <p:cNvSpPr txBox="1"/>
          <p:nvPr/>
        </p:nvSpPr>
        <p:spPr>
          <a:xfrm>
            <a:off x="831370" y="4875427"/>
            <a:ext cx="5104130" cy="178752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algn="r" marR="51308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de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aplicación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4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67945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6.40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varios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personalizados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creados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Editar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Comprimir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comando.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familiarizado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función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agrupación,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lea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sección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5.1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Avanzado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Manual.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característica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proporciona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herramienta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poderosa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modelado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avanzado.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figura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6.40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lineal,</a:t>
            </a:r>
            <a:r>
              <a:rPr dirty="0" sz="800" spc="10">
                <a:latin typeface="Times New Roman"/>
                <a:cs typeface="Times New Roman"/>
              </a:rPr>
              <a:t> objetos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transformadores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histéreos,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los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interruptores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trifásicos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conectados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en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paralelo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y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los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objetos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TACS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para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medición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flujo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comprimió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individuales,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ícono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cada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grupo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sido</a:t>
            </a:r>
            <a:endParaRPr sz="800">
              <a:latin typeface="Times New Roman"/>
              <a:cs typeface="Times New Roman"/>
            </a:endParaRPr>
          </a:p>
          <a:p>
            <a:pPr marL="12700" marR="44704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personalizado,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también.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icono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algunos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grupales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también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personalizó,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ejemplo,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LCC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cable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XLPE.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versión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comprimir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caso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también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forma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ATPDraw</a:t>
            </a:r>
            <a:endParaRPr sz="800">
              <a:latin typeface="Times New Roman"/>
              <a:cs typeface="Times New Roman"/>
            </a:endParaRPr>
          </a:p>
          <a:p>
            <a:pPr marL="12700" marR="16573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ejemplo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colección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figura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6.41.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tanto,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cómo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funciona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función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agrupación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hace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legible.</a:t>
            </a:r>
            <a:endParaRPr sz="800">
              <a:latin typeface="Times New Roman"/>
              <a:cs typeface="Times New Roman"/>
            </a:endParaRPr>
          </a:p>
          <a:p>
            <a:pPr algn="ctr" marR="501015">
              <a:lnSpc>
                <a:spcPct val="100000"/>
              </a:lnSpc>
              <a:spcBef>
                <a:spcPts val="375"/>
              </a:spcBef>
            </a:pPr>
            <a:r>
              <a:rPr dirty="0" sz="400" spc="-20" i="1">
                <a:solidFill>
                  <a:srgbClr val="000080"/>
                </a:solidFill>
                <a:latin typeface="Times New Roman"/>
                <a:cs typeface="Times New Roman"/>
              </a:rPr>
              <a:t>C_hl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950313" y="7796131"/>
            <a:ext cx="64135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 spc="-50" i="1">
                <a:solidFill>
                  <a:srgbClr val="000080"/>
                </a:solidFill>
                <a:latin typeface="Times New Roman"/>
                <a:cs typeface="Times New Roman"/>
              </a:rPr>
              <a:t>U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3091282" y="7908466"/>
            <a:ext cx="64135" cy="571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200" spc="-25">
                <a:solidFill>
                  <a:srgbClr val="787878"/>
                </a:solidFill>
                <a:latin typeface="Times New Roman"/>
                <a:cs typeface="Times New Roman"/>
              </a:rPr>
              <a:t>SM</a:t>
            </a:r>
            <a:endParaRPr sz="200">
              <a:latin typeface="Times New Roman"/>
              <a:cs typeface="Times New Roman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3038419" y="6963533"/>
            <a:ext cx="186055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 i="1">
                <a:solidFill>
                  <a:srgbClr val="000080"/>
                </a:solidFill>
                <a:latin typeface="Times New Roman"/>
                <a:cs typeface="Times New Roman"/>
              </a:rPr>
              <a:t>15</a:t>
            </a:r>
            <a:r>
              <a:rPr dirty="0" sz="400" spc="5" i="1">
                <a:solidFill>
                  <a:srgbClr val="000080"/>
                </a:solidFill>
                <a:latin typeface="Times New Roman"/>
                <a:cs typeface="Times New Roman"/>
              </a:rPr>
              <a:t> </a:t>
            </a:r>
            <a:r>
              <a:rPr dirty="0" sz="400" i="1">
                <a:solidFill>
                  <a:srgbClr val="000080"/>
                </a:solidFill>
                <a:latin typeface="Times New Roman"/>
                <a:cs typeface="Times New Roman"/>
              </a:rPr>
              <a:t>/</a:t>
            </a:r>
            <a:r>
              <a:rPr dirty="0" sz="400" spc="10" i="1">
                <a:solidFill>
                  <a:srgbClr val="000080"/>
                </a:solidFill>
                <a:latin typeface="Times New Roman"/>
                <a:cs typeface="Times New Roman"/>
              </a:rPr>
              <a:t> </a:t>
            </a:r>
            <a:r>
              <a:rPr dirty="0" sz="400" spc="-25" i="1">
                <a:solidFill>
                  <a:srgbClr val="000080"/>
                </a:solidFill>
                <a:latin typeface="Times New Roman"/>
                <a:cs typeface="Times New Roman"/>
              </a:rPr>
              <a:t>6.9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3170577" y="6818158"/>
            <a:ext cx="76835" cy="571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200" spc="-25">
                <a:solidFill>
                  <a:srgbClr val="008000"/>
                </a:solidFill>
                <a:latin typeface="Times New Roman"/>
                <a:cs typeface="Times New Roman"/>
              </a:rPr>
              <a:t>BCT</a:t>
            </a:r>
            <a:endParaRPr sz="200">
              <a:latin typeface="Times New Roman"/>
              <a:cs typeface="Times New Roman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4670577" y="8265294"/>
            <a:ext cx="43180" cy="571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200" spc="-50" b="1">
                <a:solidFill>
                  <a:srgbClr val="000080"/>
                </a:solidFill>
                <a:latin typeface="Times New Roman"/>
                <a:cs typeface="Times New Roman"/>
              </a:rPr>
              <a:t>T</a:t>
            </a:r>
            <a:endParaRPr sz="200">
              <a:latin typeface="Times New Roman"/>
              <a:cs typeface="Times New Roman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2708022" y="7102299"/>
            <a:ext cx="140335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 spc="-20" i="1">
                <a:solidFill>
                  <a:srgbClr val="000080"/>
                </a:solidFill>
                <a:latin typeface="Times New Roman"/>
                <a:cs typeface="Times New Roman"/>
              </a:rPr>
              <a:t>C_hg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4346789" y="7201418"/>
            <a:ext cx="47625" cy="6540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250" spc="-50" b="1">
                <a:solidFill>
                  <a:srgbClr val="800000"/>
                </a:solidFill>
                <a:latin typeface="Times New Roman"/>
                <a:cs typeface="Times New Roman"/>
              </a:rPr>
              <a:t>T</a:t>
            </a:r>
            <a:endParaRPr sz="250">
              <a:latin typeface="Times New Roman"/>
              <a:cs typeface="Times New Roman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4016392" y="7221242"/>
            <a:ext cx="47625" cy="6540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250" spc="-50" b="1">
                <a:solidFill>
                  <a:srgbClr val="800000"/>
                </a:solidFill>
                <a:latin typeface="Times New Roman"/>
                <a:cs typeface="Times New Roman"/>
              </a:rPr>
              <a:t>T</a:t>
            </a:r>
            <a:endParaRPr sz="250">
              <a:latin typeface="Times New Roman"/>
              <a:cs typeface="Times New Roman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4161767" y="7300537"/>
            <a:ext cx="81915" cy="6540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250">
                <a:solidFill>
                  <a:srgbClr val="0000FF"/>
                </a:solidFill>
                <a:latin typeface="Times New Roman"/>
                <a:cs typeface="Times New Roman"/>
              </a:rPr>
              <a:t>G</a:t>
            </a:r>
            <a:r>
              <a:rPr dirty="0" sz="250" spc="10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250" spc="-25">
                <a:solidFill>
                  <a:srgbClr val="0000FF"/>
                </a:solidFill>
                <a:latin typeface="Times New Roman"/>
                <a:cs typeface="Times New Roman"/>
              </a:rPr>
              <a:t>(s</a:t>
            </a:r>
            <a:endParaRPr sz="250">
              <a:latin typeface="Times New Roman"/>
              <a:cs typeface="Times New Roman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4161767" y="7386440"/>
            <a:ext cx="36830" cy="6540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110"/>
              </a:spcBef>
            </a:pPr>
            <a:r>
              <a:rPr dirty="0" sz="250" spc="-50">
                <a:solidFill>
                  <a:srgbClr val="0000FF"/>
                </a:solidFill>
                <a:latin typeface="Times New Roman"/>
                <a:cs typeface="Times New Roman"/>
              </a:rPr>
              <a:t>)</a:t>
            </a:r>
            <a:endParaRPr sz="250">
              <a:latin typeface="Times New Roman"/>
              <a:cs typeface="Times New Roman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4848992" y="7201418"/>
            <a:ext cx="47625" cy="6540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250" spc="-50" b="1">
                <a:solidFill>
                  <a:srgbClr val="800000"/>
                </a:solidFill>
                <a:latin typeface="Times New Roman"/>
                <a:cs typeface="Times New Roman"/>
              </a:rPr>
              <a:t>T</a:t>
            </a:r>
            <a:endParaRPr sz="250">
              <a:latin typeface="Times New Roman"/>
              <a:cs typeface="Times New Roman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4511987" y="7221242"/>
            <a:ext cx="47625" cy="6540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250" spc="-50" b="1">
                <a:solidFill>
                  <a:srgbClr val="800000"/>
                </a:solidFill>
                <a:latin typeface="Times New Roman"/>
                <a:cs typeface="Times New Roman"/>
              </a:rPr>
              <a:t>T</a:t>
            </a:r>
            <a:endParaRPr sz="250">
              <a:latin typeface="Times New Roman"/>
              <a:cs typeface="Times New Roman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2067053" y="7518599"/>
            <a:ext cx="379730" cy="14224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ts val="450"/>
              </a:lnSpc>
              <a:spcBef>
                <a:spcPts val="114"/>
              </a:spcBef>
            </a:pPr>
            <a:r>
              <a:rPr dirty="0" sz="400" spc="-10" i="1">
                <a:solidFill>
                  <a:srgbClr val="800000"/>
                </a:solidFill>
                <a:latin typeface="Times New Roman"/>
                <a:cs typeface="Times New Roman"/>
              </a:rPr>
              <a:t>TR132</a:t>
            </a:r>
            <a:endParaRPr sz="400">
              <a:latin typeface="Times New Roman"/>
              <a:cs typeface="Times New Roman"/>
            </a:endParaRPr>
          </a:p>
          <a:p>
            <a:pPr marL="111760">
              <a:lnSpc>
                <a:spcPts val="450"/>
              </a:lnSpc>
              <a:tabLst>
                <a:tab pos="263525" algn="l"/>
              </a:tabLst>
            </a:pPr>
            <a:r>
              <a:rPr dirty="0" sz="200" spc="-50" b="1">
                <a:solidFill>
                  <a:srgbClr val="000080"/>
                </a:solidFill>
                <a:latin typeface="Times New Roman"/>
                <a:cs typeface="Times New Roman"/>
              </a:rPr>
              <a:t>V</a:t>
            </a:r>
            <a:r>
              <a:rPr dirty="0" sz="200" b="1">
                <a:solidFill>
                  <a:srgbClr val="000080"/>
                </a:solidFill>
                <a:latin typeface="Times New Roman"/>
                <a:cs typeface="Times New Roman"/>
              </a:rPr>
              <a:t>	</a:t>
            </a:r>
            <a:r>
              <a:rPr dirty="0" sz="400" spc="-20" i="1">
                <a:solidFill>
                  <a:srgbClr val="000080"/>
                </a:solidFill>
                <a:latin typeface="Times New Roman"/>
                <a:cs typeface="Times New Roman"/>
              </a:rPr>
              <a:t>C_hl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4663969" y="7300537"/>
            <a:ext cx="81915" cy="6540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250">
                <a:solidFill>
                  <a:srgbClr val="0000FF"/>
                </a:solidFill>
                <a:latin typeface="Times New Roman"/>
                <a:cs typeface="Times New Roman"/>
              </a:rPr>
              <a:t>G</a:t>
            </a:r>
            <a:r>
              <a:rPr dirty="0" sz="250" spc="10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250" spc="-25">
                <a:solidFill>
                  <a:srgbClr val="0000FF"/>
                </a:solidFill>
                <a:latin typeface="Times New Roman"/>
                <a:cs typeface="Times New Roman"/>
              </a:rPr>
              <a:t>(s</a:t>
            </a:r>
            <a:endParaRPr sz="250">
              <a:latin typeface="Times New Roman"/>
              <a:cs typeface="Times New Roman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4663969" y="7386440"/>
            <a:ext cx="36830" cy="6540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110"/>
              </a:spcBef>
            </a:pPr>
            <a:r>
              <a:rPr dirty="0" sz="250" spc="-50">
                <a:solidFill>
                  <a:srgbClr val="0000FF"/>
                </a:solidFill>
                <a:latin typeface="Times New Roman"/>
                <a:cs typeface="Times New Roman"/>
              </a:rPr>
              <a:t>)</a:t>
            </a:r>
            <a:endParaRPr sz="250">
              <a:latin typeface="Times New Roman"/>
              <a:cs typeface="Times New Roman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5351194" y="7201418"/>
            <a:ext cx="47625" cy="6540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250" spc="-50" b="1">
                <a:solidFill>
                  <a:srgbClr val="800000"/>
                </a:solidFill>
                <a:latin typeface="Times New Roman"/>
                <a:cs typeface="Times New Roman"/>
              </a:rPr>
              <a:t>T</a:t>
            </a:r>
            <a:endParaRPr sz="250">
              <a:latin typeface="Times New Roman"/>
              <a:cs typeface="Times New Roman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5014190" y="7221242"/>
            <a:ext cx="47625" cy="6540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250" spc="-50" b="1">
                <a:solidFill>
                  <a:srgbClr val="800000"/>
                </a:solidFill>
                <a:latin typeface="Times New Roman"/>
                <a:cs typeface="Times New Roman"/>
              </a:rPr>
              <a:t>T</a:t>
            </a:r>
            <a:endParaRPr sz="250">
              <a:latin typeface="Times New Roman"/>
              <a:cs typeface="Times New Roman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3428287" y="7128731"/>
            <a:ext cx="128270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 spc="-20" i="1">
                <a:solidFill>
                  <a:srgbClr val="000080"/>
                </a:solidFill>
                <a:latin typeface="Times New Roman"/>
                <a:cs typeface="Times New Roman"/>
              </a:rPr>
              <a:t>C_lg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1756480" y="7855603"/>
            <a:ext cx="59055" cy="6540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250" spc="-25">
                <a:solidFill>
                  <a:srgbClr val="000080"/>
                </a:solidFill>
                <a:latin typeface="Times New Roman"/>
                <a:cs typeface="Times New Roman"/>
              </a:rPr>
              <a:t>yo</a:t>
            </a:r>
            <a:endParaRPr sz="250">
              <a:latin typeface="Times New Roman"/>
              <a:cs typeface="Times New Roman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5159564" y="7300537"/>
            <a:ext cx="81915" cy="6540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250">
                <a:solidFill>
                  <a:srgbClr val="0000FF"/>
                </a:solidFill>
                <a:latin typeface="Times New Roman"/>
                <a:cs typeface="Times New Roman"/>
              </a:rPr>
              <a:t>G</a:t>
            </a:r>
            <a:r>
              <a:rPr dirty="0" sz="250" spc="10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250" spc="-25">
                <a:solidFill>
                  <a:srgbClr val="0000FF"/>
                </a:solidFill>
                <a:latin typeface="Times New Roman"/>
                <a:cs typeface="Times New Roman"/>
              </a:rPr>
              <a:t>(s</a:t>
            </a:r>
            <a:endParaRPr sz="250">
              <a:latin typeface="Times New Roman"/>
              <a:cs typeface="Times New Roman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5159564" y="7386440"/>
            <a:ext cx="36830" cy="6540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110"/>
              </a:spcBef>
            </a:pPr>
            <a:r>
              <a:rPr dirty="0" sz="250" spc="-50">
                <a:solidFill>
                  <a:srgbClr val="0000FF"/>
                </a:solidFill>
                <a:latin typeface="Times New Roman"/>
                <a:cs typeface="Times New Roman"/>
              </a:rPr>
              <a:t>)</a:t>
            </a:r>
            <a:endParaRPr sz="250">
              <a:latin typeface="Times New Roman"/>
              <a:cs typeface="Times New Roman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3626524" y="7981153"/>
            <a:ext cx="47625" cy="6540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250" spc="-50" b="1">
                <a:solidFill>
                  <a:srgbClr val="800000"/>
                </a:solidFill>
                <a:latin typeface="Times New Roman"/>
                <a:cs typeface="Times New Roman"/>
              </a:rPr>
              <a:t>T</a:t>
            </a:r>
            <a:endParaRPr sz="250">
              <a:latin typeface="Times New Roman"/>
              <a:cs typeface="Times New Roman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3289520" y="8000977"/>
            <a:ext cx="47625" cy="6540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250" spc="-50" b="1">
                <a:solidFill>
                  <a:srgbClr val="800000"/>
                </a:solidFill>
                <a:latin typeface="Times New Roman"/>
                <a:cs typeface="Times New Roman"/>
              </a:rPr>
              <a:t>T</a:t>
            </a:r>
            <a:endParaRPr sz="250">
              <a:latin typeface="Times New Roman"/>
              <a:cs typeface="Times New Roman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3434894" y="8080272"/>
            <a:ext cx="81915" cy="6540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250">
                <a:solidFill>
                  <a:srgbClr val="0000FF"/>
                </a:solidFill>
                <a:latin typeface="Times New Roman"/>
                <a:cs typeface="Times New Roman"/>
              </a:rPr>
              <a:t>G</a:t>
            </a:r>
            <a:r>
              <a:rPr dirty="0" sz="250" spc="10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250" spc="-25">
                <a:solidFill>
                  <a:srgbClr val="0000FF"/>
                </a:solidFill>
                <a:latin typeface="Times New Roman"/>
                <a:cs typeface="Times New Roman"/>
              </a:rPr>
              <a:t>(s</a:t>
            </a:r>
            <a:endParaRPr sz="250">
              <a:latin typeface="Times New Roman"/>
              <a:cs typeface="Times New Roman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3434894" y="8166175"/>
            <a:ext cx="36830" cy="6540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110"/>
              </a:spcBef>
            </a:pPr>
            <a:r>
              <a:rPr dirty="0" sz="250" spc="-50">
                <a:solidFill>
                  <a:srgbClr val="0000FF"/>
                </a:solidFill>
                <a:latin typeface="Times New Roman"/>
                <a:cs typeface="Times New Roman"/>
              </a:rPr>
              <a:t>)</a:t>
            </a:r>
            <a:endParaRPr sz="250">
              <a:latin typeface="Times New Roman"/>
              <a:cs typeface="Times New Roman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4128727" y="7981153"/>
            <a:ext cx="47625" cy="6540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250" spc="-50" b="1">
                <a:solidFill>
                  <a:srgbClr val="800000"/>
                </a:solidFill>
                <a:latin typeface="Times New Roman"/>
                <a:cs typeface="Times New Roman"/>
              </a:rPr>
              <a:t>T</a:t>
            </a:r>
            <a:endParaRPr sz="250">
              <a:latin typeface="Times New Roman"/>
              <a:cs typeface="Times New Roman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3791723" y="8000977"/>
            <a:ext cx="47625" cy="6540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250" spc="-50" b="1">
                <a:solidFill>
                  <a:srgbClr val="800000"/>
                </a:solidFill>
                <a:latin typeface="Times New Roman"/>
                <a:cs typeface="Times New Roman"/>
              </a:rPr>
              <a:t>T</a:t>
            </a:r>
            <a:endParaRPr sz="250">
              <a:latin typeface="Times New Roman"/>
              <a:cs typeface="Times New Roman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3937097" y="8080272"/>
            <a:ext cx="81915" cy="6540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250">
                <a:solidFill>
                  <a:srgbClr val="0000FF"/>
                </a:solidFill>
                <a:latin typeface="Times New Roman"/>
                <a:cs typeface="Times New Roman"/>
              </a:rPr>
              <a:t>G</a:t>
            </a:r>
            <a:r>
              <a:rPr dirty="0" sz="250" spc="10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250" spc="-25">
                <a:solidFill>
                  <a:srgbClr val="0000FF"/>
                </a:solidFill>
                <a:latin typeface="Times New Roman"/>
                <a:cs typeface="Times New Roman"/>
              </a:rPr>
              <a:t>(s</a:t>
            </a:r>
            <a:endParaRPr sz="250">
              <a:latin typeface="Times New Roman"/>
              <a:cs typeface="Times New Roman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3937097" y="8166175"/>
            <a:ext cx="36830" cy="6540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110"/>
              </a:spcBef>
            </a:pPr>
            <a:r>
              <a:rPr dirty="0" sz="250" spc="-50">
                <a:solidFill>
                  <a:srgbClr val="0000FF"/>
                </a:solidFill>
                <a:latin typeface="Times New Roman"/>
                <a:cs typeface="Times New Roman"/>
              </a:rPr>
              <a:t>)</a:t>
            </a:r>
            <a:endParaRPr sz="250">
              <a:latin typeface="Times New Roman"/>
              <a:cs typeface="Times New Roman"/>
            </a:endParaRPr>
          </a:p>
        </p:txBody>
      </p:sp>
      <p:sp>
        <p:nvSpPr>
          <p:cNvPr id="58" name="object 58" descr=""/>
          <p:cNvSpPr txBox="1"/>
          <p:nvPr/>
        </p:nvSpPr>
        <p:spPr>
          <a:xfrm>
            <a:off x="4624322" y="7981153"/>
            <a:ext cx="47625" cy="6540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250" spc="-50" b="1">
                <a:solidFill>
                  <a:srgbClr val="800000"/>
                </a:solidFill>
                <a:latin typeface="Times New Roman"/>
                <a:cs typeface="Times New Roman"/>
              </a:rPr>
              <a:t>T</a:t>
            </a:r>
            <a:endParaRPr sz="250">
              <a:latin typeface="Times New Roman"/>
              <a:cs typeface="Times New Roman"/>
            </a:endParaRPr>
          </a:p>
        </p:txBody>
      </p:sp>
      <p:sp>
        <p:nvSpPr>
          <p:cNvPr id="59" name="object 59" descr=""/>
          <p:cNvSpPr txBox="1"/>
          <p:nvPr/>
        </p:nvSpPr>
        <p:spPr>
          <a:xfrm>
            <a:off x="4293925" y="8000977"/>
            <a:ext cx="47625" cy="6540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250" spc="-50" b="1">
                <a:solidFill>
                  <a:srgbClr val="800000"/>
                </a:solidFill>
                <a:latin typeface="Times New Roman"/>
                <a:cs typeface="Times New Roman"/>
              </a:rPr>
              <a:t>T</a:t>
            </a:r>
            <a:endParaRPr sz="250">
              <a:latin typeface="Times New Roman"/>
              <a:cs typeface="Times New Roman"/>
            </a:endParaRPr>
          </a:p>
        </p:txBody>
      </p:sp>
      <p:sp>
        <p:nvSpPr>
          <p:cNvPr id="60" name="object 60" descr=""/>
          <p:cNvSpPr txBox="1"/>
          <p:nvPr/>
        </p:nvSpPr>
        <p:spPr>
          <a:xfrm>
            <a:off x="4439300" y="8080272"/>
            <a:ext cx="81915" cy="6540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250">
                <a:solidFill>
                  <a:srgbClr val="0000FF"/>
                </a:solidFill>
                <a:latin typeface="Times New Roman"/>
                <a:cs typeface="Times New Roman"/>
              </a:rPr>
              <a:t>G</a:t>
            </a:r>
            <a:r>
              <a:rPr dirty="0" sz="250" spc="10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250" spc="-25">
                <a:solidFill>
                  <a:srgbClr val="0000FF"/>
                </a:solidFill>
                <a:latin typeface="Times New Roman"/>
                <a:cs typeface="Times New Roman"/>
              </a:rPr>
              <a:t>(s</a:t>
            </a:r>
            <a:endParaRPr sz="250">
              <a:latin typeface="Times New Roman"/>
              <a:cs typeface="Times New Roman"/>
            </a:endParaRPr>
          </a:p>
        </p:txBody>
      </p:sp>
      <p:sp>
        <p:nvSpPr>
          <p:cNvPr id="61" name="object 61" descr=""/>
          <p:cNvSpPr txBox="1"/>
          <p:nvPr/>
        </p:nvSpPr>
        <p:spPr>
          <a:xfrm>
            <a:off x="4439300" y="8166175"/>
            <a:ext cx="36830" cy="6540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110"/>
              </a:spcBef>
            </a:pPr>
            <a:r>
              <a:rPr dirty="0" sz="250" spc="-50">
                <a:solidFill>
                  <a:srgbClr val="0000FF"/>
                </a:solidFill>
                <a:latin typeface="Times New Roman"/>
                <a:cs typeface="Times New Roman"/>
              </a:rPr>
              <a:t>)</a:t>
            </a:r>
            <a:endParaRPr sz="250">
              <a:latin typeface="Times New Roman"/>
              <a:cs typeface="Times New Roman"/>
            </a:endParaRPr>
          </a:p>
        </p:txBody>
      </p:sp>
      <p:sp>
        <p:nvSpPr>
          <p:cNvPr id="62" name="object 62" descr=""/>
          <p:cNvSpPr txBox="1"/>
          <p:nvPr/>
        </p:nvSpPr>
        <p:spPr>
          <a:xfrm>
            <a:off x="2813749" y="6851198"/>
            <a:ext cx="59055" cy="6540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250" spc="-25">
                <a:solidFill>
                  <a:srgbClr val="000080"/>
                </a:solidFill>
                <a:latin typeface="Times New Roman"/>
                <a:cs typeface="Times New Roman"/>
              </a:rPr>
              <a:t>yo</a:t>
            </a:r>
            <a:endParaRPr sz="250">
              <a:latin typeface="Times New Roman"/>
              <a:cs typeface="Times New Roman"/>
            </a:endParaRPr>
          </a:p>
        </p:txBody>
      </p:sp>
      <p:sp>
        <p:nvSpPr>
          <p:cNvPr id="63" name="object 63" descr=""/>
          <p:cNvSpPr txBox="1"/>
          <p:nvPr/>
        </p:nvSpPr>
        <p:spPr>
          <a:xfrm>
            <a:off x="1901855" y="7802740"/>
            <a:ext cx="90170" cy="6540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250" spc="-25">
                <a:solidFill>
                  <a:srgbClr val="FF0000"/>
                </a:solidFill>
                <a:latin typeface="Times New Roman"/>
                <a:cs typeface="Times New Roman"/>
              </a:rPr>
              <a:t>LCC</a:t>
            </a:r>
            <a:endParaRPr sz="250">
              <a:latin typeface="Times New Roman"/>
              <a:cs typeface="Times New Roman"/>
            </a:endParaRPr>
          </a:p>
        </p:txBody>
      </p:sp>
      <p:sp>
        <p:nvSpPr>
          <p:cNvPr id="64" name="object 64" descr=""/>
          <p:cNvSpPr txBox="1"/>
          <p:nvPr/>
        </p:nvSpPr>
        <p:spPr>
          <a:xfrm>
            <a:off x="2364410" y="8397453"/>
            <a:ext cx="281305" cy="6540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250" i="1">
                <a:solidFill>
                  <a:srgbClr val="400000"/>
                </a:solidFill>
                <a:latin typeface="Times New Roman"/>
                <a:cs typeface="Times New Roman"/>
              </a:rPr>
              <a:t>yo</a:t>
            </a:r>
            <a:r>
              <a:rPr dirty="0" sz="250" spc="254" i="1">
                <a:solidFill>
                  <a:srgbClr val="400000"/>
                </a:solidFill>
                <a:latin typeface="Times New Roman"/>
                <a:cs typeface="Times New Roman"/>
              </a:rPr>
              <a:t>  </a:t>
            </a:r>
            <a:r>
              <a:rPr dirty="0" sz="250" i="1">
                <a:solidFill>
                  <a:srgbClr val="400000"/>
                </a:solidFill>
                <a:latin typeface="Times New Roman"/>
                <a:cs typeface="Times New Roman"/>
              </a:rPr>
              <a:t>yo</a:t>
            </a:r>
            <a:r>
              <a:rPr dirty="0" sz="250" spc="254" i="1">
                <a:solidFill>
                  <a:srgbClr val="400000"/>
                </a:solidFill>
                <a:latin typeface="Times New Roman"/>
                <a:cs typeface="Times New Roman"/>
              </a:rPr>
              <a:t>  </a:t>
            </a:r>
            <a:r>
              <a:rPr dirty="0" sz="250" spc="-25" i="1">
                <a:solidFill>
                  <a:srgbClr val="400000"/>
                </a:solidFill>
                <a:latin typeface="Times New Roman"/>
                <a:cs typeface="Times New Roman"/>
              </a:rPr>
              <a:t>yo</a:t>
            </a:r>
            <a:endParaRPr sz="250">
              <a:latin typeface="Times New Roman"/>
              <a:cs typeface="Times New Roman"/>
            </a:endParaRPr>
          </a:p>
        </p:txBody>
      </p:sp>
      <p:sp>
        <p:nvSpPr>
          <p:cNvPr id="65" name="object 65" descr=""/>
          <p:cNvSpPr txBox="1"/>
          <p:nvPr/>
        </p:nvSpPr>
        <p:spPr>
          <a:xfrm>
            <a:off x="2734454" y="8047233"/>
            <a:ext cx="128270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 spc="-20" i="1">
                <a:solidFill>
                  <a:srgbClr val="000080"/>
                </a:solidFill>
                <a:latin typeface="Times New Roman"/>
                <a:cs typeface="Times New Roman"/>
              </a:rPr>
              <a:t>C_lg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66" name="object 66" descr=""/>
          <p:cNvSpPr txBox="1"/>
          <p:nvPr/>
        </p:nvSpPr>
        <p:spPr>
          <a:xfrm>
            <a:off x="1954718" y="8047233"/>
            <a:ext cx="140335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 spc="-20" i="1">
                <a:solidFill>
                  <a:srgbClr val="000080"/>
                </a:solidFill>
                <a:latin typeface="Times New Roman"/>
                <a:cs typeface="Times New Roman"/>
              </a:rPr>
              <a:t>C_hg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67" name="object 67" descr=""/>
          <p:cNvSpPr txBox="1"/>
          <p:nvPr/>
        </p:nvSpPr>
        <p:spPr>
          <a:xfrm>
            <a:off x="5397450" y="7492167"/>
            <a:ext cx="43180" cy="571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200" spc="-50" b="1">
                <a:solidFill>
                  <a:srgbClr val="000080"/>
                </a:solidFill>
                <a:latin typeface="Times New Roman"/>
                <a:cs typeface="Times New Roman"/>
              </a:rPr>
              <a:t>T</a:t>
            </a:r>
            <a:endParaRPr sz="200">
              <a:latin typeface="Times New Roman"/>
              <a:cs typeface="Times New Roman"/>
            </a:endParaRPr>
          </a:p>
        </p:txBody>
      </p:sp>
      <p:sp>
        <p:nvSpPr>
          <p:cNvPr id="68" name="object 68" descr=""/>
          <p:cNvSpPr txBox="1"/>
          <p:nvPr/>
        </p:nvSpPr>
        <p:spPr>
          <a:xfrm>
            <a:off x="831370" y="8622123"/>
            <a:ext cx="5526405" cy="168592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680085">
              <a:lnSpc>
                <a:spcPct val="100000"/>
              </a:lnSpc>
              <a:spcBef>
                <a:spcPts val="130"/>
              </a:spcBef>
            </a:pPr>
            <a:r>
              <a:rPr dirty="0" sz="800" spc="10">
                <a:latin typeface="Times New Roman"/>
                <a:cs typeface="Times New Roman"/>
              </a:rPr>
              <a:t>Fig.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6.41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-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Circuito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ATPDraw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sin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usar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compresa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(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Courier New"/>
                <a:cs typeface="Courier New"/>
              </a:rPr>
              <a:t>Exa_11.adp</a:t>
            </a:r>
            <a:r>
              <a:rPr dirty="0" sz="800" spc="-260">
                <a:latin typeface="Courier New"/>
                <a:cs typeface="Courier New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).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7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744220">
              <a:lnSpc>
                <a:spcPct val="113799"/>
              </a:lnSpc>
            </a:pPr>
            <a:r>
              <a:rPr dirty="0" sz="800" spc="10">
                <a:latin typeface="Times New Roman"/>
                <a:cs typeface="Times New Roman"/>
              </a:rPr>
              <a:t>El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modelo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los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transformadores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Ynd11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y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Dd0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consta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una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parte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lineal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(biblioteca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especificada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por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el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usuario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CTRAN</a:t>
            </a:r>
            <a:r>
              <a:rPr dirty="0" sz="600" spc="114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)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inductor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histeretico</a:t>
            </a:r>
            <a:r>
              <a:rPr dirty="0" sz="600" spc="114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lineal.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capacidades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80"/>
              </a:spcBef>
            </a:pPr>
            <a:r>
              <a:rPr dirty="0" sz="800">
                <a:latin typeface="Times New Roman"/>
                <a:cs typeface="Times New Roman"/>
              </a:rPr>
              <a:t>También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considerado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devanados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tierra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transformador.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capacidades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no</a:t>
            </a:r>
            <a:endParaRPr sz="800">
              <a:latin typeface="Times New Roman"/>
              <a:cs typeface="Times New Roman"/>
            </a:endParaRPr>
          </a:p>
          <a:p>
            <a:pPr marL="12700" marR="654685">
              <a:lnSpc>
                <a:spcPct val="113799"/>
              </a:lnSpc>
            </a:pPr>
            <a:r>
              <a:rPr dirty="0" sz="800" spc="10">
                <a:latin typeface="Times New Roman"/>
                <a:cs typeface="Times New Roman"/>
              </a:rPr>
              <a:t>influir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significativamente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en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corriente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entrada,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pero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deben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tenerse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en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cuenta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especialmente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en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delta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terminales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transformador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acoplados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evitar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errores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simulación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"subred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flotante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encontrada".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más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obtener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información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sobre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parámetros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lea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sección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5.8.2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Manual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avanzado.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7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33274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compresión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utilizar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manera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efectiva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crear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nuevos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sonda,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como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bien.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sonda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flujo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trifásica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ejemplo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construida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integradores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TACS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spc="-50" i="1">
                <a:latin typeface="Times New Roman"/>
                <a:cs typeface="Times New Roman"/>
              </a:rPr>
              <a:t>|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340"/>
              </a:spcBef>
            </a:pPr>
            <a:r>
              <a:rPr dirty="0" sz="800" i="1">
                <a:latin typeface="Times New Roman"/>
                <a:cs typeface="Times New Roman"/>
              </a:rPr>
              <a:t>Funciones</a:t>
            </a:r>
            <a:r>
              <a:rPr dirty="0" sz="800" spc="9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9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transferencia</a:t>
            </a:r>
            <a:r>
              <a:rPr dirty="0" sz="800" spc="9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9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General</a:t>
            </a:r>
            <a:r>
              <a:rPr dirty="0" sz="800" spc="9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)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objetos,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interruptores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controlados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tiempo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(para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establecer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condiciones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iniciales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cero)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y</a:t>
            </a:r>
            <a:endParaRPr sz="8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9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3" name="object 3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4" name="object 4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488"/>
                  </a:lnTo>
                  <a:lnTo>
                    <a:pt x="142755" y="98488"/>
                  </a:lnTo>
                  <a:lnTo>
                    <a:pt x="136180" y="99796"/>
                  </a:lnTo>
                  <a:lnTo>
                    <a:pt x="104587" y="123991"/>
                  </a:lnTo>
                  <a:lnTo>
                    <a:pt x="98048" y="143195"/>
                  </a:lnTo>
                  <a:lnTo>
                    <a:pt x="98048" y="569274"/>
                  </a:lnTo>
                  <a:lnTo>
                    <a:pt x="117977" y="603718"/>
                  </a:lnTo>
                  <a:lnTo>
                    <a:pt x="142755" y="613981"/>
                  </a:lnTo>
                  <a:lnTo>
                    <a:pt x="1886711" y="613981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3981"/>
                  </a:moveTo>
                  <a:lnTo>
                    <a:pt x="1744971" y="613981"/>
                  </a:lnTo>
                  <a:lnTo>
                    <a:pt x="1751545" y="612673"/>
                  </a:lnTo>
                  <a:lnTo>
                    <a:pt x="1764174" y="607442"/>
                  </a:lnTo>
                  <a:lnTo>
                    <a:pt x="1788370" y="575849"/>
                  </a:lnTo>
                  <a:lnTo>
                    <a:pt x="1789678" y="569274"/>
                  </a:lnTo>
                  <a:lnTo>
                    <a:pt x="1789678" y="143195"/>
                  </a:lnTo>
                  <a:lnTo>
                    <a:pt x="1769748" y="108751"/>
                  </a:lnTo>
                  <a:lnTo>
                    <a:pt x="1744971" y="98488"/>
                  </a:lnTo>
                  <a:lnTo>
                    <a:pt x="1886711" y="98488"/>
                  </a:lnTo>
                  <a:lnTo>
                    <a:pt x="1886711" y="613981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2932176" y="500341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1982" y="528634"/>
                  </a:moveTo>
                  <a:lnTo>
                    <a:pt x="52863" y="528634"/>
                  </a:lnTo>
                  <a:lnTo>
                    <a:pt x="49392" y="528436"/>
                  </a:lnTo>
                  <a:lnTo>
                    <a:pt x="13028" y="510462"/>
                  </a:lnTo>
                  <a:lnTo>
                    <a:pt x="0" y="479273"/>
                  </a:lnTo>
                  <a:lnTo>
                    <a:pt x="0" y="475770"/>
                  </a:lnTo>
                  <a:lnTo>
                    <a:pt x="0" y="49361"/>
                  </a:lnTo>
                  <a:lnTo>
                    <a:pt x="17937" y="12819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577"/>
                  </a:lnTo>
                  <a:lnTo>
                    <a:pt x="1704845" y="49361"/>
                  </a:lnTo>
                  <a:lnTo>
                    <a:pt x="1704845" y="479273"/>
                  </a:lnTo>
                  <a:lnTo>
                    <a:pt x="1686907" y="515220"/>
                  </a:lnTo>
                  <a:lnTo>
                    <a:pt x="1655453" y="528436"/>
                  </a:lnTo>
                  <a:lnTo>
                    <a:pt x="1651982" y="52863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" name="object 6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5980"/>
              <a:ext cx="145374" cy="145374"/>
            </a:xfrm>
            <a:prstGeom prst="rect">
              <a:avLst/>
            </a:prstGeom>
          </p:spPr>
        </p:pic>
      </p:grpSp>
      <p:sp>
        <p:nvSpPr>
          <p:cNvPr id="7" name="object 7" descr=""/>
          <p:cNvSpPr txBox="1"/>
          <p:nvPr/>
        </p:nvSpPr>
        <p:spPr>
          <a:xfrm>
            <a:off x="3519868" y="811451"/>
            <a:ext cx="52959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10">
                <a:latin typeface="Arial MT"/>
                <a:cs typeface="Arial MT"/>
              </a:rPr>
              <a:t>Traduciendo...</a:t>
            </a:r>
            <a:endParaRPr sz="600">
              <a:latin typeface="Arial MT"/>
              <a:cs typeface="Arial MT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831370" y="111988"/>
            <a:ext cx="5259705" cy="621030"/>
          </a:xfrm>
          <a:prstGeom prst="rect">
            <a:avLst/>
          </a:prstGeom>
        </p:spPr>
        <p:txBody>
          <a:bodyPr wrap="square" lIns="0" tIns="65405" rIns="0" bIns="0" rtlCol="0" vert="horz">
            <a:spAutoFit/>
          </a:bodyPr>
          <a:lstStyle/>
          <a:p>
            <a:pPr marL="3115945">
              <a:lnSpc>
                <a:spcPct val="100000"/>
              </a:lnSpc>
              <a:spcBef>
                <a:spcPts val="515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  <a:p>
            <a:pPr marL="12700">
              <a:lnSpc>
                <a:spcPts val="869"/>
              </a:lnSpc>
              <a:spcBef>
                <a:spcPts val="470"/>
              </a:spcBef>
            </a:pPr>
            <a:r>
              <a:rPr dirty="0" sz="800">
                <a:latin typeface="Times New Roman"/>
                <a:cs typeface="Times New Roman"/>
              </a:rPr>
              <a:t>acoplamiento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TACS.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salida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sonda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Flux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enlace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flujo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instantáneo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del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ts val="869"/>
              </a:lnSpc>
            </a:pPr>
            <a:r>
              <a:rPr dirty="0" sz="800" spc="10">
                <a:latin typeface="Times New Roman"/>
                <a:cs typeface="Times New Roman"/>
              </a:rPr>
              <a:t>devanados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transformadores)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se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pueden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utilizar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para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analizar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el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funcionamiento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del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modelo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durante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el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estado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estacionario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condiciones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carga,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durante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desactivación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reactivación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transformador,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Fig.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831370" y="2417178"/>
            <a:ext cx="1841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238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4697009" y="2443610"/>
            <a:ext cx="65786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Times New Roman"/>
                <a:cs typeface="Times New Roman"/>
              </a:rPr>
              <a:t>ATPDraw</a:t>
            </a:r>
            <a:r>
              <a:rPr dirty="0" sz="550" spc="30">
                <a:latin typeface="Times New Roman"/>
                <a:cs typeface="Times New Roman"/>
              </a:rPr>
              <a:t> </a:t>
            </a:r>
            <a:r>
              <a:rPr dirty="0" sz="550">
                <a:latin typeface="Times New Roman"/>
                <a:cs typeface="Times New Roman"/>
              </a:rPr>
              <a:t>versión</a:t>
            </a:r>
            <a:r>
              <a:rPr dirty="0" sz="550" spc="30">
                <a:latin typeface="Times New Roman"/>
                <a:cs typeface="Times New Roman"/>
              </a:rPr>
              <a:t> </a:t>
            </a:r>
            <a:r>
              <a:rPr dirty="0" sz="550" spc="-25">
                <a:latin typeface="Times New Roman"/>
                <a:cs typeface="Times New Roman"/>
              </a:rPr>
              <a:t>5.6</a:t>
            </a:r>
            <a:endParaRPr sz="55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831370" y="718940"/>
            <a:ext cx="236854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10">
                <a:latin typeface="Times New Roman"/>
                <a:cs typeface="Times New Roman"/>
              </a:rPr>
              <a:t>6.42.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831370" y="984578"/>
            <a:ext cx="5014595" cy="12744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 marR="495934">
              <a:lnSpc>
                <a:spcPct val="113799"/>
              </a:lnSpc>
              <a:spcBef>
                <a:spcPts val="90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disyuntor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transformador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tiene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accionamiento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común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desplazamiento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mecánico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60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grados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electricos.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secuencia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creación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ACB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3.33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retraso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polos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secuencia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ruptura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BCA.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Algunos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resultados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simulación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obtenida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elaborado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son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continuación.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figura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6.43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enlace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flujo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voltajes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tierra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incremento.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transformador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durante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proceso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ruptura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carga.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flujo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residual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bastante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bajo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todas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fases,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tanto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energización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posterior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producirá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corriente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alta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amplitud,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incluso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fabricación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es</a:t>
            </a:r>
            <a:endParaRPr sz="800">
              <a:latin typeface="Times New Roman"/>
              <a:cs typeface="Times New Roman"/>
            </a:endParaRPr>
          </a:p>
          <a:p>
            <a:pPr marL="12700" marR="92329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hecho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cruce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voltaje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cero.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sincronizar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primer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polo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cerrar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voltaje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bus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energice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transformador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cerca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pico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voltaje,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amplitud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corriente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no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exceda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valor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máximo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corriente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carga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nominal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transformador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(consulte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figura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6.44).</a:t>
            </a:r>
            <a:endParaRPr sz="800">
              <a:latin typeface="Times New Roman"/>
              <a:cs typeface="Times New Roman"/>
            </a:endParaRPr>
          </a:p>
        </p:txBody>
      </p:sp>
      <p:grpSp>
        <p:nvGrpSpPr>
          <p:cNvPr id="13" name="object 13" descr=""/>
          <p:cNvGrpSpPr/>
          <p:nvPr/>
        </p:nvGrpSpPr>
        <p:grpSpPr>
          <a:xfrm>
            <a:off x="368299" y="3024570"/>
            <a:ext cx="594995" cy="13335"/>
            <a:chOff x="368299" y="3024570"/>
            <a:chExt cx="594995" cy="13335"/>
          </a:xfrm>
        </p:grpSpPr>
        <p:sp>
          <p:nvSpPr>
            <p:cNvPr id="14" name="object 14" descr=""/>
            <p:cNvSpPr/>
            <p:nvPr/>
          </p:nvSpPr>
          <p:spPr>
            <a:xfrm>
              <a:off x="368299" y="3024570"/>
              <a:ext cx="594995" cy="6985"/>
            </a:xfrm>
            <a:custGeom>
              <a:avLst/>
              <a:gdLst/>
              <a:ahLst/>
              <a:cxnLst/>
              <a:rect l="l" t="t" r="r" b="b"/>
              <a:pathLst>
                <a:path w="594994" h="6985">
                  <a:moveTo>
                    <a:pt x="594713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594713" y="0"/>
                  </a:lnTo>
                  <a:lnTo>
                    <a:pt x="594713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368287" y="3024567"/>
              <a:ext cx="594995" cy="13335"/>
            </a:xfrm>
            <a:custGeom>
              <a:avLst/>
              <a:gdLst/>
              <a:ahLst/>
              <a:cxnLst/>
              <a:rect l="l" t="t" r="r" b="b"/>
              <a:pathLst>
                <a:path w="594994" h="13335">
                  <a:moveTo>
                    <a:pt x="594715" y="0"/>
                  </a:moveTo>
                  <a:lnTo>
                    <a:pt x="588111" y="6616"/>
                  </a:lnTo>
                  <a:lnTo>
                    <a:pt x="0" y="6616"/>
                  </a:lnTo>
                  <a:lnTo>
                    <a:pt x="0" y="13220"/>
                  </a:lnTo>
                  <a:lnTo>
                    <a:pt x="588111" y="13220"/>
                  </a:lnTo>
                  <a:lnTo>
                    <a:pt x="594715" y="13220"/>
                  </a:lnTo>
                  <a:lnTo>
                    <a:pt x="594715" y="6616"/>
                  </a:lnTo>
                  <a:lnTo>
                    <a:pt x="594715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368299" y="3024570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" name="object 17" descr=""/>
          <p:cNvSpPr txBox="1"/>
          <p:nvPr/>
        </p:nvSpPr>
        <p:spPr>
          <a:xfrm>
            <a:off x="378108" y="3084579"/>
            <a:ext cx="5778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Página</a:t>
            </a:r>
            <a:r>
              <a:rPr dirty="0" sz="800" spc="8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239</a:t>
            </a:r>
            <a:endParaRPr sz="800">
              <a:latin typeface="Arial"/>
              <a:cs typeface="Arial"/>
            </a:endParaRPr>
          </a:p>
        </p:txBody>
      </p:sp>
      <p:sp>
        <p:nvSpPr>
          <p:cNvPr id="44" name="object 44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45" name="object 45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196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18" name="object 18" descr=""/>
          <p:cNvSpPr txBox="1"/>
          <p:nvPr/>
        </p:nvSpPr>
        <p:spPr>
          <a:xfrm>
            <a:off x="4690401" y="3256384"/>
            <a:ext cx="995044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de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aplicación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1961326" y="5688103"/>
            <a:ext cx="1417320" cy="22288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31445">
              <a:lnSpc>
                <a:spcPct val="100000"/>
              </a:lnSpc>
              <a:spcBef>
                <a:spcPts val="114"/>
              </a:spcBef>
              <a:tabLst>
                <a:tab pos="824865" algn="l"/>
              </a:tabLst>
            </a:pPr>
            <a:r>
              <a:rPr dirty="0" sz="450">
                <a:latin typeface="Times New Roman"/>
                <a:cs typeface="Times New Roman"/>
              </a:rPr>
              <a:t>-</a:t>
            </a:r>
            <a:r>
              <a:rPr dirty="0" sz="450" spc="-25">
                <a:latin typeface="Times New Roman"/>
                <a:cs typeface="Times New Roman"/>
              </a:rPr>
              <a:t>10</a:t>
            </a:r>
            <a:r>
              <a:rPr dirty="0" sz="450">
                <a:latin typeface="Times New Roman"/>
                <a:cs typeface="Times New Roman"/>
              </a:rPr>
              <a:t>	-</a:t>
            </a:r>
            <a:r>
              <a:rPr dirty="0" sz="450" spc="-50">
                <a:latin typeface="Times New Roman"/>
                <a:cs typeface="Times New Roman"/>
              </a:rPr>
              <a:t>5</a:t>
            </a:r>
            <a:endParaRPr sz="4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450"/>
              </a:spcBef>
            </a:pPr>
            <a:r>
              <a:rPr dirty="0" sz="450">
                <a:latin typeface="Times New Roman"/>
                <a:cs typeface="Times New Roman"/>
              </a:rPr>
              <a:t>(archivo</a:t>
            </a:r>
            <a:r>
              <a:rPr dirty="0" sz="450" spc="40">
                <a:latin typeface="Times New Roman"/>
                <a:cs typeface="Times New Roman"/>
              </a:rPr>
              <a:t> </a:t>
            </a:r>
            <a:r>
              <a:rPr dirty="0" sz="450">
                <a:latin typeface="Times New Roman"/>
                <a:cs typeface="Times New Roman"/>
              </a:rPr>
              <a:t>Exa_11.pl4;</a:t>
            </a:r>
            <a:r>
              <a:rPr dirty="0" sz="450" spc="45">
                <a:latin typeface="Times New Roman"/>
                <a:cs typeface="Times New Roman"/>
              </a:rPr>
              <a:t> </a:t>
            </a:r>
            <a:r>
              <a:rPr dirty="0" sz="450">
                <a:latin typeface="Times New Roman"/>
                <a:cs typeface="Times New Roman"/>
              </a:rPr>
              <a:t>x-var</a:t>
            </a:r>
            <a:r>
              <a:rPr dirty="0" sz="450" spc="45">
                <a:latin typeface="Times New Roman"/>
                <a:cs typeface="Times New Roman"/>
              </a:rPr>
              <a:t> </a:t>
            </a:r>
            <a:r>
              <a:rPr dirty="0" sz="450">
                <a:latin typeface="Times New Roman"/>
                <a:cs typeface="Times New Roman"/>
              </a:rPr>
              <a:t>c:</a:t>
            </a:r>
            <a:r>
              <a:rPr dirty="0" sz="450" spc="40">
                <a:latin typeface="Times New Roman"/>
                <a:cs typeface="Times New Roman"/>
              </a:rPr>
              <a:t> </a:t>
            </a:r>
            <a:r>
              <a:rPr dirty="0" sz="450">
                <a:latin typeface="Times New Roman"/>
                <a:cs typeface="Times New Roman"/>
              </a:rPr>
              <a:t>TR15B</a:t>
            </a:r>
            <a:r>
              <a:rPr dirty="0" sz="450" spc="45">
                <a:latin typeface="Times New Roman"/>
                <a:cs typeface="Times New Roman"/>
              </a:rPr>
              <a:t> </a:t>
            </a:r>
            <a:r>
              <a:rPr dirty="0" sz="450">
                <a:latin typeface="Times New Roman"/>
                <a:cs typeface="Times New Roman"/>
              </a:rPr>
              <a:t>-TR15C)</a:t>
            </a:r>
            <a:r>
              <a:rPr dirty="0" sz="450" spc="40">
                <a:latin typeface="Times New Roman"/>
                <a:cs typeface="Times New Roman"/>
              </a:rPr>
              <a:t> </a:t>
            </a:r>
            <a:r>
              <a:rPr dirty="0" sz="450">
                <a:solidFill>
                  <a:srgbClr val="0000FF"/>
                </a:solidFill>
                <a:latin typeface="Times New Roman"/>
                <a:cs typeface="Times New Roman"/>
              </a:rPr>
              <a:t>t:</a:t>
            </a:r>
            <a:r>
              <a:rPr dirty="0" sz="450" spc="45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450" spc="-10">
                <a:solidFill>
                  <a:srgbClr val="0000FF"/>
                </a:solidFill>
                <a:latin typeface="Times New Roman"/>
                <a:cs typeface="Times New Roman"/>
              </a:rPr>
              <a:t>FLX15C</a:t>
            </a:r>
            <a:endParaRPr sz="450">
              <a:latin typeface="Times New Roman"/>
              <a:cs typeface="Times New Roman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3467934" y="5688103"/>
            <a:ext cx="100330" cy="9715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50">
                <a:latin typeface="Times New Roman"/>
                <a:cs typeface="Times New Roman"/>
              </a:rPr>
              <a:t>0</a:t>
            </a:r>
            <a:r>
              <a:rPr dirty="0" sz="450" spc="5">
                <a:latin typeface="Times New Roman"/>
                <a:cs typeface="Times New Roman"/>
              </a:rPr>
              <a:t> </a:t>
            </a:r>
            <a:r>
              <a:rPr dirty="0" sz="450" spc="-50">
                <a:latin typeface="Times New Roman"/>
                <a:cs typeface="Times New Roman"/>
              </a:rPr>
              <a:t>0</a:t>
            </a:r>
            <a:endParaRPr sz="450">
              <a:latin typeface="Times New Roman"/>
              <a:cs typeface="Times New Roman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4135335" y="5688103"/>
            <a:ext cx="100330" cy="9715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50">
                <a:latin typeface="Times New Roman"/>
                <a:cs typeface="Times New Roman"/>
              </a:rPr>
              <a:t>5</a:t>
            </a:r>
            <a:r>
              <a:rPr dirty="0" sz="450" spc="5">
                <a:latin typeface="Times New Roman"/>
                <a:cs typeface="Times New Roman"/>
              </a:rPr>
              <a:t> </a:t>
            </a:r>
            <a:r>
              <a:rPr dirty="0" sz="450" spc="-50">
                <a:latin typeface="Times New Roman"/>
                <a:cs typeface="Times New Roman"/>
              </a:rPr>
              <a:t>5</a:t>
            </a:r>
            <a:endParaRPr sz="450">
              <a:latin typeface="Times New Roman"/>
              <a:cs typeface="Times New Roman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4466763" y="5674887"/>
            <a:ext cx="426720" cy="9715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4"/>
              </a:spcBef>
            </a:pPr>
            <a:r>
              <a:rPr dirty="0" sz="400" spc="-10">
                <a:latin typeface="Times New Roman"/>
                <a:cs typeface="Times New Roman"/>
              </a:rPr>
              <a:t>Amplificadore</a:t>
            </a:r>
            <a:r>
              <a:rPr dirty="0" baseline="-12345" sz="675" spc="-15">
                <a:latin typeface="Times New Roman"/>
                <a:cs typeface="Times New Roman"/>
              </a:rPr>
              <a:t>1</a:t>
            </a:r>
            <a:r>
              <a:rPr dirty="0" sz="400" spc="-10">
                <a:latin typeface="Times New Roman"/>
                <a:cs typeface="Times New Roman"/>
              </a:rPr>
              <a:t>s</a:t>
            </a:r>
            <a:r>
              <a:rPr dirty="0" baseline="-12345" sz="675" spc="-15">
                <a:latin typeface="Times New Roman"/>
                <a:cs typeface="Times New Roman"/>
              </a:rPr>
              <a:t>0</a:t>
            </a:r>
            <a:endParaRPr baseline="-12345" sz="675">
              <a:latin typeface="Times New Roman"/>
              <a:cs typeface="Times New Roman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1974542" y="3732156"/>
            <a:ext cx="186055" cy="195389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38735">
              <a:lnSpc>
                <a:spcPct val="100000"/>
              </a:lnSpc>
              <a:spcBef>
                <a:spcPts val="114"/>
              </a:spcBef>
            </a:pPr>
            <a:r>
              <a:rPr dirty="0" sz="450" spc="-25">
                <a:latin typeface="Times New Roman"/>
                <a:cs typeface="Times New Roman"/>
              </a:rPr>
              <a:t>80</a:t>
            </a:r>
            <a:endParaRPr sz="4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395"/>
              </a:spcBef>
            </a:pPr>
            <a:r>
              <a:rPr dirty="0" sz="400" spc="-20">
                <a:latin typeface="Times New Roman"/>
                <a:cs typeface="Times New Roman"/>
              </a:rPr>
              <a:t>[Vs]</a:t>
            </a:r>
            <a:endParaRPr sz="400">
              <a:latin typeface="Times New Roman"/>
              <a:cs typeface="Times New Roman"/>
            </a:endParaRPr>
          </a:p>
          <a:p>
            <a:pPr marL="38735">
              <a:lnSpc>
                <a:spcPct val="100000"/>
              </a:lnSpc>
              <a:spcBef>
                <a:spcPts val="409"/>
              </a:spcBef>
            </a:pPr>
            <a:r>
              <a:rPr dirty="0" sz="450">
                <a:latin typeface="Times New Roman"/>
                <a:cs typeface="Times New Roman"/>
              </a:rPr>
              <a:t>60</a:t>
            </a:r>
            <a:r>
              <a:rPr dirty="0" sz="450" spc="15">
                <a:latin typeface="Times New Roman"/>
                <a:cs typeface="Times New Roman"/>
              </a:rPr>
              <a:t> </a:t>
            </a:r>
            <a:r>
              <a:rPr dirty="0" sz="450" spc="-25">
                <a:latin typeface="Times New Roman"/>
                <a:cs typeface="Times New Roman"/>
              </a:rPr>
              <a:t>60</a:t>
            </a:r>
            <a:endParaRPr sz="4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4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95"/>
              </a:spcBef>
            </a:pPr>
            <a:endParaRPr sz="450">
              <a:latin typeface="Times New Roman"/>
              <a:cs typeface="Times New Roman"/>
            </a:endParaRPr>
          </a:p>
          <a:p>
            <a:pPr marL="38735">
              <a:lnSpc>
                <a:spcPct val="100000"/>
              </a:lnSpc>
            </a:pPr>
            <a:r>
              <a:rPr dirty="0" sz="450" spc="-25">
                <a:latin typeface="Times New Roman"/>
                <a:cs typeface="Times New Roman"/>
              </a:rPr>
              <a:t>40</a:t>
            </a:r>
            <a:endParaRPr sz="4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4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45"/>
              </a:spcBef>
            </a:pPr>
            <a:endParaRPr sz="450">
              <a:latin typeface="Times New Roman"/>
              <a:cs typeface="Times New Roman"/>
            </a:endParaRPr>
          </a:p>
          <a:p>
            <a:pPr marL="38735">
              <a:lnSpc>
                <a:spcPct val="100000"/>
              </a:lnSpc>
            </a:pPr>
            <a:r>
              <a:rPr dirty="0" sz="450" spc="-25">
                <a:latin typeface="Times New Roman"/>
                <a:cs typeface="Times New Roman"/>
              </a:rPr>
              <a:t>20</a:t>
            </a:r>
            <a:endParaRPr sz="4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4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45"/>
              </a:spcBef>
            </a:pPr>
            <a:endParaRPr sz="450">
              <a:latin typeface="Times New Roman"/>
              <a:cs typeface="Times New Roman"/>
            </a:endParaRPr>
          </a:p>
          <a:p>
            <a:pPr marL="85090">
              <a:lnSpc>
                <a:spcPct val="100000"/>
              </a:lnSpc>
              <a:spcBef>
                <a:spcPts val="5"/>
              </a:spcBef>
            </a:pPr>
            <a:r>
              <a:rPr dirty="0" sz="450">
                <a:latin typeface="Times New Roman"/>
                <a:cs typeface="Times New Roman"/>
              </a:rPr>
              <a:t>0</a:t>
            </a:r>
            <a:r>
              <a:rPr dirty="0" sz="450" spc="5">
                <a:latin typeface="Times New Roman"/>
                <a:cs typeface="Times New Roman"/>
              </a:rPr>
              <a:t> </a:t>
            </a:r>
            <a:r>
              <a:rPr dirty="0" sz="450" spc="-50">
                <a:latin typeface="Times New Roman"/>
                <a:cs typeface="Times New Roman"/>
              </a:rPr>
              <a:t>0</a:t>
            </a:r>
            <a:endParaRPr sz="4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4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45"/>
              </a:spcBef>
            </a:pPr>
            <a:endParaRPr sz="4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450">
                <a:latin typeface="Times New Roman"/>
                <a:cs typeface="Times New Roman"/>
              </a:rPr>
              <a:t>-</a:t>
            </a:r>
            <a:r>
              <a:rPr dirty="0" sz="450" spc="-25">
                <a:latin typeface="Times New Roman"/>
                <a:cs typeface="Times New Roman"/>
              </a:rPr>
              <a:t>20</a:t>
            </a:r>
            <a:endParaRPr sz="4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4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45"/>
              </a:spcBef>
            </a:pPr>
            <a:endParaRPr sz="4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450">
                <a:latin typeface="Times New Roman"/>
                <a:cs typeface="Times New Roman"/>
              </a:rPr>
              <a:t>-</a:t>
            </a:r>
            <a:r>
              <a:rPr dirty="0" sz="450" spc="-25">
                <a:latin typeface="Times New Roman"/>
                <a:cs typeface="Times New Roman"/>
              </a:rPr>
              <a:t>40</a:t>
            </a:r>
            <a:endParaRPr sz="4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4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45"/>
              </a:spcBef>
            </a:pPr>
            <a:endParaRPr sz="4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450">
                <a:latin typeface="Times New Roman"/>
                <a:cs typeface="Times New Roman"/>
              </a:rPr>
              <a:t>-</a:t>
            </a:r>
            <a:r>
              <a:rPr dirty="0" sz="450" spc="-25">
                <a:latin typeface="Times New Roman"/>
                <a:cs typeface="Times New Roman"/>
              </a:rPr>
              <a:t>60</a:t>
            </a:r>
            <a:endParaRPr sz="4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4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45"/>
              </a:spcBef>
            </a:pPr>
            <a:endParaRPr sz="4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450">
                <a:latin typeface="Times New Roman"/>
                <a:cs typeface="Times New Roman"/>
              </a:rPr>
              <a:t>-</a:t>
            </a:r>
            <a:r>
              <a:rPr dirty="0" sz="450" spc="-25">
                <a:latin typeface="Times New Roman"/>
                <a:cs typeface="Times New Roman"/>
              </a:rPr>
              <a:t>80</a:t>
            </a:r>
            <a:endParaRPr sz="450">
              <a:latin typeface="Times New Roman"/>
              <a:cs typeface="Times New Roman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1406260" y="5940525"/>
            <a:ext cx="3964940" cy="30353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 marR="5080" indent="125095">
              <a:lnSpc>
                <a:spcPct val="113799"/>
              </a:lnSpc>
              <a:spcBef>
                <a:spcPts val="9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6.42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Roaming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punto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operación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ciclo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histéresis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estacionario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durante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posteriores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oscilaciones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sinusoidales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desactivación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transformador.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1320357" y="8014094"/>
            <a:ext cx="1391920" cy="19494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algn="ctr" marR="30480">
              <a:lnSpc>
                <a:spcPct val="100000"/>
              </a:lnSpc>
              <a:spcBef>
                <a:spcPts val="114"/>
              </a:spcBef>
              <a:tabLst>
                <a:tab pos="488315" algn="l"/>
                <a:tab pos="984250" algn="l"/>
              </a:tabLst>
            </a:pPr>
            <a:r>
              <a:rPr dirty="0" sz="400" spc="-20">
                <a:latin typeface="Times New Roman"/>
                <a:cs typeface="Times New Roman"/>
              </a:rPr>
              <a:t>0,02</a:t>
            </a:r>
            <a:r>
              <a:rPr dirty="0" sz="400">
                <a:latin typeface="Times New Roman"/>
                <a:cs typeface="Times New Roman"/>
              </a:rPr>
              <a:t>	</a:t>
            </a:r>
            <a:r>
              <a:rPr dirty="0" sz="400" spc="-20">
                <a:latin typeface="Times New Roman"/>
                <a:cs typeface="Times New Roman"/>
              </a:rPr>
              <a:t>0,03</a:t>
            </a:r>
            <a:r>
              <a:rPr dirty="0" sz="400">
                <a:latin typeface="Times New Roman"/>
                <a:cs typeface="Times New Roman"/>
              </a:rPr>
              <a:t>	</a:t>
            </a:r>
            <a:r>
              <a:rPr dirty="0" sz="400" spc="-20">
                <a:latin typeface="Times New Roman"/>
                <a:cs typeface="Times New Roman"/>
              </a:rPr>
              <a:t>0,04</a:t>
            </a:r>
            <a:endParaRPr sz="40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  <a:spcBef>
                <a:spcPts val="350"/>
              </a:spcBef>
            </a:pPr>
            <a:r>
              <a:rPr dirty="0" sz="400">
                <a:latin typeface="Times New Roman"/>
                <a:cs typeface="Times New Roman"/>
              </a:rPr>
              <a:t>(archivo</a:t>
            </a:r>
            <a:r>
              <a:rPr dirty="0" sz="400" spc="25">
                <a:latin typeface="Times New Roman"/>
                <a:cs typeface="Times New Roman"/>
              </a:rPr>
              <a:t> </a:t>
            </a:r>
            <a:r>
              <a:rPr dirty="0" sz="400">
                <a:latin typeface="Times New Roman"/>
                <a:cs typeface="Times New Roman"/>
              </a:rPr>
              <a:t>Exa_11.pl4;</a:t>
            </a:r>
            <a:r>
              <a:rPr dirty="0" sz="400" spc="25">
                <a:latin typeface="Times New Roman"/>
                <a:cs typeface="Times New Roman"/>
              </a:rPr>
              <a:t> </a:t>
            </a:r>
            <a:r>
              <a:rPr dirty="0" sz="400">
                <a:latin typeface="Times New Roman"/>
                <a:cs typeface="Times New Roman"/>
              </a:rPr>
              <a:t>x-var</a:t>
            </a:r>
            <a:r>
              <a:rPr dirty="0" sz="400" spc="30">
                <a:latin typeface="Times New Roman"/>
                <a:cs typeface="Times New Roman"/>
              </a:rPr>
              <a:t> </a:t>
            </a:r>
            <a:r>
              <a:rPr dirty="0" sz="400">
                <a:latin typeface="Times New Roman"/>
                <a:cs typeface="Times New Roman"/>
              </a:rPr>
              <a:t>t)</a:t>
            </a:r>
            <a:r>
              <a:rPr dirty="0" sz="400" spc="25">
                <a:latin typeface="Times New Roman"/>
                <a:cs typeface="Times New Roman"/>
              </a:rPr>
              <a:t> </a:t>
            </a:r>
            <a:r>
              <a:rPr dirty="0" sz="400">
                <a:solidFill>
                  <a:srgbClr val="FF0000"/>
                </a:solidFill>
                <a:latin typeface="Times New Roman"/>
                <a:cs typeface="Times New Roman"/>
              </a:rPr>
              <a:t>v:</a:t>
            </a:r>
            <a:r>
              <a:rPr dirty="0" sz="400" spc="30">
                <a:solidFill>
                  <a:srgbClr val="FF0000"/>
                </a:solidFill>
                <a:latin typeface="Times New Roman"/>
                <a:cs typeface="Times New Roman"/>
              </a:rPr>
              <a:t> </a:t>
            </a:r>
            <a:r>
              <a:rPr dirty="0" sz="400">
                <a:solidFill>
                  <a:srgbClr val="FF0000"/>
                </a:solidFill>
                <a:latin typeface="Times New Roman"/>
                <a:cs typeface="Times New Roman"/>
              </a:rPr>
              <a:t>TR132A</a:t>
            </a:r>
            <a:r>
              <a:rPr dirty="0" sz="400" spc="25">
                <a:solidFill>
                  <a:srgbClr val="FF0000"/>
                </a:solidFill>
                <a:latin typeface="Times New Roman"/>
                <a:cs typeface="Times New Roman"/>
              </a:rPr>
              <a:t> </a:t>
            </a:r>
            <a:r>
              <a:rPr dirty="0" sz="400">
                <a:solidFill>
                  <a:srgbClr val="008000"/>
                </a:solidFill>
                <a:latin typeface="Times New Roman"/>
                <a:cs typeface="Times New Roman"/>
              </a:rPr>
              <a:t>v:</a:t>
            </a:r>
            <a:r>
              <a:rPr dirty="0" sz="400" spc="30">
                <a:solidFill>
                  <a:srgbClr val="008000"/>
                </a:solidFill>
                <a:latin typeface="Times New Roman"/>
                <a:cs typeface="Times New Roman"/>
              </a:rPr>
              <a:t> </a:t>
            </a:r>
            <a:r>
              <a:rPr dirty="0" sz="400">
                <a:solidFill>
                  <a:srgbClr val="008000"/>
                </a:solidFill>
                <a:latin typeface="Times New Roman"/>
                <a:cs typeface="Times New Roman"/>
              </a:rPr>
              <a:t>TR132B</a:t>
            </a:r>
            <a:r>
              <a:rPr dirty="0" sz="400" spc="25">
                <a:solidFill>
                  <a:srgbClr val="008000"/>
                </a:solidFill>
                <a:latin typeface="Times New Roman"/>
                <a:cs typeface="Times New Roman"/>
              </a:rPr>
              <a:t> </a:t>
            </a:r>
            <a:r>
              <a:rPr dirty="0" sz="400">
                <a:solidFill>
                  <a:srgbClr val="0000FF"/>
                </a:solidFill>
                <a:latin typeface="Times New Roman"/>
                <a:cs typeface="Times New Roman"/>
              </a:rPr>
              <a:t>v:</a:t>
            </a:r>
            <a:r>
              <a:rPr dirty="0" sz="400" spc="30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400" spc="-10">
                <a:solidFill>
                  <a:srgbClr val="0000FF"/>
                </a:solidFill>
                <a:latin typeface="Times New Roman"/>
                <a:cs typeface="Times New Roman"/>
              </a:rPr>
              <a:t>TR132C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2926084" y="8014094"/>
            <a:ext cx="118110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 spc="-20">
                <a:latin typeface="Times New Roman"/>
                <a:cs typeface="Times New Roman"/>
              </a:rPr>
              <a:t>0,05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3415071" y="8014094"/>
            <a:ext cx="118110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 spc="-20">
                <a:latin typeface="Times New Roman"/>
                <a:cs typeface="Times New Roman"/>
              </a:rPr>
              <a:t>0,06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3910665" y="8014094"/>
            <a:ext cx="118110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 spc="-20">
                <a:latin typeface="Times New Roman"/>
                <a:cs typeface="Times New Roman"/>
              </a:rPr>
              <a:t>0,07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4406260" y="8014094"/>
            <a:ext cx="118110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 spc="-20">
                <a:latin typeface="Times New Roman"/>
                <a:cs typeface="Times New Roman"/>
              </a:rPr>
              <a:t>0,08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4895247" y="8014094"/>
            <a:ext cx="118110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 spc="-20">
                <a:latin typeface="Times New Roman"/>
                <a:cs typeface="Times New Roman"/>
              </a:rPr>
              <a:t>0,09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5390842" y="8014094"/>
            <a:ext cx="118110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 spc="-20">
                <a:latin typeface="Times New Roman"/>
                <a:cs typeface="Times New Roman"/>
              </a:rPr>
              <a:t>0,10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5172780" y="8027310"/>
            <a:ext cx="81280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 spc="-25">
                <a:latin typeface="Times New Roman"/>
                <a:cs typeface="Times New Roman"/>
              </a:rPr>
              <a:t>[s]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1307141" y="6359469"/>
            <a:ext cx="197485" cy="16579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71755" marR="17145" indent="-33655">
              <a:lnSpc>
                <a:spcPct val="162600"/>
              </a:lnSpc>
              <a:spcBef>
                <a:spcPts val="95"/>
              </a:spcBef>
            </a:pPr>
            <a:r>
              <a:rPr dirty="0" sz="400" spc="-25">
                <a:latin typeface="Times New Roman"/>
                <a:cs typeface="Times New Roman"/>
              </a:rPr>
              <a:t>320</a:t>
            </a:r>
            <a:r>
              <a:rPr dirty="0" sz="400" spc="500">
                <a:latin typeface="Times New Roman"/>
                <a:cs typeface="Times New Roman"/>
              </a:rPr>
              <a:t> </a:t>
            </a:r>
            <a:r>
              <a:rPr dirty="0" sz="400" spc="-20">
                <a:latin typeface="Times New Roman"/>
                <a:cs typeface="Times New Roman"/>
              </a:rPr>
              <a:t>[kV]</a:t>
            </a:r>
            <a:endParaRPr sz="400">
              <a:latin typeface="Times New Roman"/>
              <a:cs typeface="Times New Roman"/>
            </a:endParaRPr>
          </a:p>
          <a:p>
            <a:pPr marL="38735">
              <a:lnSpc>
                <a:spcPct val="100000"/>
              </a:lnSpc>
              <a:spcBef>
                <a:spcPts val="250"/>
              </a:spcBef>
            </a:pPr>
            <a:r>
              <a:rPr dirty="0" sz="400" spc="-25">
                <a:latin typeface="Times New Roman"/>
                <a:cs typeface="Times New Roman"/>
              </a:rPr>
              <a:t>240</a:t>
            </a:r>
            <a:endParaRPr sz="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5"/>
              </a:spcBef>
            </a:pPr>
            <a:endParaRPr sz="400">
              <a:latin typeface="Times New Roman"/>
              <a:cs typeface="Times New Roman"/>
            </a:endParaRPr>
          </a:p>
          <a:p>
            <a:pPr marL="38735">
              <a:lnSpc>
                <a:spcPct val="100000"/>
              </a:lnSpc>
              <a:spcBef>
                <a:spcPts val="5"/>
              </a:spcBef>
            </a:pPr>
            <a:r>
              <a:rPr dirty="0" sz="400" spc="-25">
                <a:latin typeface="Times New Roman"/>
                <a:cs typeface="Times New Roman"/>
              </a:rPr>
              <a:t>160</a:t>
            </a:r>
            <a:endParaRPr sz="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5"/>
              </a:spcBef>
            </a:pPr>
            <a:endParaRPr sz="400">
              <a:latin typeface="Times New Roman"/>
              <a:cs typeface="Times New Roman"/>
            </a:endParaRPr>
          </a:p>
          <a:p>
            <a:pPr marL="78740">
              <a:lnSpc>
                <a:spcPct val="100000"/>
              </a:lnSpc>
            </a:pPr>
            <a:r>
              <a:rPr dirty="0" sz="400" spc="-25">
                <a:latin typeface="Times New Roman"/>
                <a:cs typeface="Times New Roman"/>
              </a:rPr>
              <a:t>80</a:t>
            </a:r>
            <a:endParaRPr sz="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10"/>
              </a:spcBef>
            </a:pPr>
            <a:endParaRPr sz="400">
              <a:latin typeface="Times New Roman"/>
              <a:cs typeface="Times New Roman"/>
            </a:endParaRPr>
          </a:p>
          <a:p>
            <a:pPr algn="r" marR="5080">
              <a:lnSpc>
                <a:spcPct val="100000"/>
              </a:lnSpc>
            </a:pPr>
            <a:r>
              <a:rPr dirty="0" sz="400">
                <a:latin typeface="Times New Roman"/>
                <a:cs typeface="Times New Roman"/>
              </a:rPr>
              <a:t>0</a:t>
            </a:r>
            <a:r>
              <a:rPr dirty="0" sz="400" spc="5">
                <a:latin typeface="Times New Roman"/>
                <a:cs typeface="Times New Roman"/>
              </a:rPr>
              <a:t> </a:t>
            </a:r>
            <a:r>
              <a:rPr dirty="0" sz="400" spc="-50">
                <a:latin typeface="Times New Roman"/>
                <a:cs typeface="Times New Roman"/>
              </a:rPr>
              <a:t>0</a:t>
            </a:r>
            <a:endParaRPr sz="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10"/>
              </a:spcBef>
            </a:pPr>
            <a:endParaRPr sz="400">
              <a:latin typeface="Times New Roman"/>
              <a:cs typeface="Times New Roman"/>
            </a:endParaRPr>
          </a:p>
          <a:p>
            <a:pPr algn="r" marR="66675">
              <a:lnSpc>
                <a:spcPct val="100000"/>
              </a:lnSpc>
            </a:pPr>
            <a:r>
              <a:rPr dirty="0" sz="400">
                <a:latin typeface="Times New Roman"/>
                <a:cs typeface="Times New Roman"/>
              </a:rPr>
              <a:t>-</a:t>
            </a:r>
            <a:r>
              <a:rPr dirty="0" sz="400" spc="-25">
                <a:latin typeface="Times New Roman"/>
                <a:cs typeface="Times New Roman"/>
              </a:rPr>
              <a:t>80</a:t>
            </a:r>
            <a:endParaRPr sz="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10"/>
              </a:spcBef>
            </a:pPr>
            <a:endParaRPr sz="4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400">
                <a:latin typeface="Times New Roman"/>
                <a:cs typeface="Times New Roman"/>
              </a:rPr>
              <a:t>-</a:t>
            </a:r>
            <a:r>
              <a:rPr dirty="0" sz="400" spc="-25">
                <a:latin typeface="Times New Roman"/>
                <a:cs typeface="Times New Roman"/>
              </a:rPr>
              <a:t>160</a:t>
            </a:r>
            <a:endParaRPr sz="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5"/>
              </a:spcBef>
            </a:pPr>
            <a:endParaRPr sz="4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400">
                <a:latin typeface="Times New Roman"/>
                <a:cs typeface="Times New Roman"/>
              </a:rPr>
              <a:t>-</a:t>
            </a:r>
            <a:r>
              <a:rPr dirty="0" sz="400" spc="-25">
                <a:latin typeface="Times New Roman"/>
                <a:cs typeface="Times New Roman"/>
              </a:rPr>
              <a:t>240</a:t>
            </a:r>
            <a:endParaRPr sz="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5"/>
              </a:spcBef>
            </a:pPr>
            <a:endParaRPr sz="4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400">
                <a:latin typeface="Times New Roman"/>
                <a:cs typeface="Times New Roman"/>
              </a:rPr>
              <a:t>-</a:t>
            </a:r>
            <a:r>
              <a:rPr dirty="0" sz="400" spc="-25">
                <a:latin typeface="Times New Roman"/>
                <a:cs typeface="Times New Roman"/>
              </a:rPr>
              <a:t>320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1313749" y="9844490"/>
            <a:ext cx="1374775" cy="20129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algn="ctr" marR="52069">
              <a:lnSpc>
                <a:spcPct val="100000"/>
              </a:lnSpc>
              <a:spcBef>
                <a:spcPts val="114"/>
              </a:spcBef>
              <a:tabLst>
                <a:tab pos="501650" algn="l"/>
                <a:tab pos="997585" algn="l"/>
              </a:tabLst>
            </a:pPr>
            <a:r>
              <a:rPr dirty="0" sz="400" spc="-20">
                <a:latin typeface="Times New Roman"/>
                <a:cs typeface="Times New Roman"/>
              </a:rPr>
              <a:t>0,02</a:t>
            </a:r>
            <a:r>
              <a:rPr dirty="0" sz="400">
                <a:latin typeface="Times New Roman"/>
                <a:cs typeface="Times New Roman"/>
              </a:rPr>
              <a:t>	</a:t>
            </a:r>
            <a:r>
              <a:rPr dirty="0" sz="400" spc="-20">
                <a:latin typeface="Times New Roman"/>
                <a:cs typeface="Times New Roman"/>
              </a:rPr>
              <a:t>0,03</a:t>
            </a:r>
            <a:r>
              <a:rPr dirty="0" sz="400">
                <a:latin typeface="Times New Roman"/>
                <a:cs typeface="Times New Roman"/>
              </a:rPr>
              <a:t>	</a:t>
            </a:r>
            <a:r>
              <a:rPr dirty="0" sz="400" spc="-20">
                <a:latin typeface="Times New Roman"/>
                <a:cs typeface="Times New Roman"/>
              </a:rPr>
              <a:t>0,04</a:t>
            </a:r>
            <a:endParaRPr sz="40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  <a:spcBef>
                <a:spcPts val="405"/>
              </a:spcBef>
            </a:pPr>
            <a:r>
              <a:rPr dirty="0" sz="400">
                <a:latin typeface="Times New Roman"/>
                <a:cs typeface="Times New Roman"/>
              </a:rPr>
              <a:t>(archivo</a:t>
            </a:r>
            <a:r>
              <a:rPr dirty="0" sz="400" spc="20">
                <a:latin typeface="Times New Roman"/>
                <a:cs typeface="Times New Roman"/>
              </a:rPr>
              <a:t> </a:t>
            </a:r>
            <a:r>
              <a:rPr dirty="0" sz="400">
                <a:latin typeface="Times New Roman"/>
                <a:cs typeface="Times New Roman"/>
              </a:rPr>
              <a:t>Exa_11.pl4;</a:t>
            </a:r>
            <a:r>
              <a:rPr dirty="0" sz="400" spc="25">
                <a:latin typeface="Times New Roman"/>
                <a:cs typeface="Times New Roman"/>
              </a:rPr>
              <a:t> </a:t>
            </a:r>
            <a:r>
              <a:rPr dirty="0" sz="400">
                <a:latin typeface="Times New Roman"/>
                <a:cs typeface="Times New Roman"/>
              </a:rPr>
              <a:t>x-var</a:t>
            </a:r>
            <a:r>
              <a:rPr dirty="0" sz="400" spc="20">
                <a:latin typeface="Times New Roman"/>
                <a:cs typeface="Times New Roman"/>
              </a:rPr>
              <a:t> </a:t>
            </a:r>
            <a:r>
              <a:rPr dirty="0" sz="400">
                <a:latin typeface="Times New Roman"/>
                <a:cs typeface="Times New Roman"/>
              </a:rPr>
              <a:t>t)</a:t>
            </a:r>
            <a:r>
              <a:rPr dirty="0" sz="400" spc="25">
                <a:latin typeface="Times New Roman"/>
                <a:cs typeface="Times New Roman"/>
              </a:rPr>
              <a:t> </a:t>
            </a:r>
            <a:r>
              <a:rPr dirty="0" sz="400">
                <a:solidFill>
                  <a:srgbClr val="FF0000"/>
                </a:solidFill>
                <a:latin typeface="Times New Roman"/>
                <a:cs typeface="Times New Roman"/>
              </a:rPr>
              <a:t>t:</a:t>
            </a:r>
            <a:r>
              <a:rPr dirty="0" sz="400" spc="20">
                <a:solidFill>
                  <a:srgbClr val="FF0000"/>
                </a:solidFill>
                <a:latin typeface="Times New Roman"/>
                <a:cs typeface="Times New Roman"/>
              </a:rPr>
              <a:t> </a:t>
            </a:r>
            <a:r>
              <a:rPr dirty="0" sz="400">
                <a:solidFill>
                  <a:srgbClr val="FF0000"/>
                </a:solidFill>
                <a:latin typeface="Times New Roman"/>
                <a:cs typeface="Times New Roman"/>
              </a:rPr>
              <a:t>FLX15A</a:t>
            </a:r>
            <a:r>
              <a:rPr dirty="0" sz="400" spc="25">
                <a:solidFill>
                  <a:srgbClr val="FF0000"/>
                </a:solidFill>
                <a:latin typeface="Times New Roman"/>
                <a:cs typeface="Times New Roman"/>
              </a:rPr>
              <a:t> </a:t>
            </a:r>
            <a:r>
              <a:rPr dirty="0" sz="400">
                <a:solidFill>
                  <a:srgbClr val="008000"/>
                </a:solidFill>
                <a:latin typeface="Times New Roman"/>
                <a:cs typeface="Times New Roman"/>
              </a:rPr>
              <a:t>t:</a:t>
            </a:r>
            <a:r>
              <a:rPr dirty="0" sz="400" spc="25">
                <a:solidFill>
                  <a:srgbClr val="008000"/>
                </a:solidFill>
                <a:latin typeface="Times New Roman"/>
                <a:cs typeface="Times New Roman"/>
              </a:rPr>
              <a:t> </a:t>
            </a:r>
            <a:r>
              <a:rPr dirty="0" sz="400">
                <a:solidFill>
                  <a:srgbClr val="008000"/>
                </a:solidFill>
                <a:latin typeface="Times New Roman"/>
                <a:cs typeface="Times New Roman"/>
              </a:rPr>
              <a:t>FLX15B</a:t>
            </a:r>
            <a:r>
              <a:rPr dirty="0" sz="400" spc="20">
                <a:solidFill>
                  <a:srgbClr val="008000"/>
                </a:solidFill>
                <a:latin typeface="Times New Roman"/>
                <a:cs typeface="Times New Roman"/>
              </a:rPr>
              <a:t> </a:t>
            </a:r>
            <a:r>
              <a:rPr dirty="0" sz="400">
                <a:solidFill>
                  <a:srgbClr val="0000FF"/>
                </a:solidFill>
                <a:latin typeface="Times New Roman"/>
                <a:cs typeface="Times New Roman"/>
              </a:rPr>
              <a:t>t:</a:t>
            </a:r>
            <a:r>
              <a:rPr dirty="0" sz="400" spc="25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400" spc="-10">
                <a:solidFill>
                  <a:srgbClr val="0000FF"/>
                </a:solidFill>
                <a:latin typeface="Times New Roman"/>
                <a:cs typeface="Times New Roman"/>
              </a:rPr>
              <a:t>FLX15C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2906260" y="9844490"/>
            <a:ext cx="118110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 spc="-20">
                <a:latin typeface="Times New Roman"/>
                <a:cs typeface="Times New Roman"/>
              </a:rPr>
              <a:t>0,05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3408463" y="9844490"/>
            <a:ext cx="118110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 spc="-20">
                <a:latin typeface="Times New Roman"/>
                <a:cs typeface="Times New Roman"/>
              </a:rPr>
              <a:t>0,06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3904057" y="9844490"/>
            <a:ext cx="118110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 spc="-20">
                <a:latin typeface="Times New Roman"/>
                <a:cs typeface="Times New Roman"/>
              </a:rPr>
              <a:t>0,07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4399652" y="9844490"/>
            <a:ext cx="118110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 spc="-20">
                <a:latin typeface="Times New Roman"/>
                <a:cs typeface="Times New Roman"/>
              </a:rPr>
              <a:t>0,08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4895247" y="9844490"/>
            <a:ext cx="118110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 spc="-20">
                <a:latin typeface="Times New Roman"/>
                <a:cs typeface="Times New Roman"/>
              </a:rPr>
              <a:t>0,09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5397450" y="9844490"/>
            <a:ext cx="118110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 spc="-20">
                <a:latin typeface="Times New Roman"/>
                <a:cs typeface="Times New Roman"/>
              </a:rPr>
              <a:t>0,10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5179388" y="9864314"/>
            <a:ext cx="81280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 spc="-25">
                <a:latin typeface="Times New Roman"/>
                <a:cs typeface="Times New Roman"/>
              </a:rPr>
              <a:t>[s]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1241062" y="8232156"/>
            <a:ext cx="243840" cy="162242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11760">
              <a:lnSpc>
                <a:spcPct val="100000"/>
              </a:lnSpc>
              <a:spcBef>
                <a:spcPts val="114"/>
              </a:spcBef>
            </a:pPr>
            <a:r>
              <a:rPr dirty="0" sz="400" spc="-25">
                <a:latin typeface="Times New Roman"/>
                <a:cs typeface="Times New Roman"/>
              </a:rPr>
              <a:t>80</a:t>
            </a:r>
            <a:endParaRPr sz="4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405"/>
              </a:spcBef>
            </a:pPr>
            <a:r>
              <a:rPr dirty="0" sz="400" spc="-20">
                <a:latin typeface="Times New Roman"/>
                <a:cs typeface="Times New Roman"/>
              </a:rPr>
              <a:t>[Vs]</a:t>
            </a:r>
            <a:endParaRPr sz="400">
              <a:latin typeface="Times New Roman"/>
              <a:cs typeface="Times New Roman"/>
            </a:endParaRPr>
          </a:p>
          <a:p>
            <a:pPr marL="111760">
              <a:lnSpc>
                <a:spcPct val="100000"/>
              </a:lnSpc>
              <a:spcBef>
                <a:spcPts val="145"/>
              </a:spcBef>
            </a:pPr>
            <a:r>
              <a:rPr dirty="0" sz="400">
                <a:latin typeface="Times New Roman"/>
                <a:cs typeface="Times New Roman"/>
              </a:rPr>
              <a:t>60</a:t>
            </a:r>
            <a:r>
              <a:rPr dirty="0" sz="400" spc="15">
                <a:latin typeface="Times New Roman"/>
                <a:cs typeface="Times New Roman"/>
              </a:rPr>
              <a:t> </a:t>
            </a:r>
            <a:r>
              <a:rPr dirty="0" sz="400" spc="-25">
                <a:latin typeface="Times New Roman"/>
                <a:cs typeface="Times New Roman"/>
              </a:rPr>
              <a:t>60</a:t>
            </a:r>
            <a:endParaRPr sz="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5"/>
              </a:spcBef>
            </a:pPr>
            <a:endParaRPr sz="400">
              <a:latin typeface="Times New Roman"/>
              <a:cs typeface="Times New Roman"/>
            </a:endParaRPr>
          </a:p>
          <a:p>
            <a:pPr marL="111760">
              <a:lnSpc>
                <a:spcPct val="100000"/>
              </a:lnSpc>
              <a:spcBef>
                <a:spcPts val="5"/>
              </a:spcBef>
            </a:pPr>
            <a:r>
              <a:rPr dirty="0" sz="400" spc="-25">
                <a:latin typeface="Times New Roman"/>
                <a:cs typeface="Times New Roman"/>
              </a:rPr>
              <a:t>40</a:t>
            </a:r>
            <a:endParaRPr sz="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5"/>
              </a:spcBef>
            </a:pPr>
            <a:endParaRPr sz="400">
              <a:latin typeface="Times New Roman"/>
              <a:cs typeface="Times New Roman"/>
            </a:endParaRPr>
          </a:p>
          <a:p>
            <a:pPr marL="111760">
              <a:lnSpc>
                <a:spcPct val="100000"/>
              </a:lnSpc>
            </a:pPr>
            <a:r>
              <a:rPr dirty="0" sz="400" spc="-25">
                <a:latin typeface="Times New Roman"/>
                <a:cs typeface="Times New Roman"/>
              </a:rPr>
              <a:t>20</a:t>
            </a:r>
            <a:endParaRPr sz="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10"/>
              </a:spcBef>
            </a:pPr>
            <a:endParaRPr sz="400">
              <a:latin typeface="Times New Roman"/>
              <a:cs typeface="Times New Roman"/>
            </a:endParaRPr>
          </a:p>
          <a:p>
            <a:pPr marL="157480">
              <a:lnSpc>
                <a:spcPct val="100000"/>
              </a:lnSpc>
            </a:pPr>
            <a:r>
              <a:rPr dirty="0" sz="400">
                <a:latin typeface="Times New Roman"/>
                <a:cs typeface="Times New Roman"/>
              </a:rPr>
              <a:t>0</a:t>
            </a:r>
            <a:r>
              <a:rPr dirty="0" sz="400" spc="5">
                <a:latin typeface="Times New Roman"/>
                <a:cs typeface="Times New Roman"/>
              </a:rPr>
              <a:t> </a:t>
            </a:r>
            <a:r>
              <a:rPr dirty="0" sz="400" spc="-50">
                <a:latin typeface="Times New Roman"/>
                <a:cs typeface="Times New Roman"/>
              </a:rPr>
              <a:t>0</a:t>
            </a:r>
            <a:endParaRPr sz="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10"/>
              </a:spcBef>
            </a:pPr>
            <a:endParaRPr sz="400">
              <a:latin typeface="Times New Roman"/>
              <a:cs typeface="Times New Roman"/>
            </a:endParaRPr>
          </a:p>
          <a:p>
            <a:pPr marL="91440">
              <a:lnSpc>
                <a:spcPct val="100000"/>
              </a:lnSpc>
            </a:pPr>
            <a:r>
              <a:rPr dirty="0" sz="400">
                <a:latin typeface="Times New Roman"/>
                <a:cs typeface="Times New Roman"/>
              </a:rPr>
              <a:t>-</a:t>
            </a:r>
            <a:r>
              <a:rPr dirty="0" sz="400" spc="-25">
                <a:latin typeface="Times New Roman"/>
                <a:cs typeface="Times New Roman"/>
              </a:rPr>
              <a:t>20</a:t>
            </a:r>
            <a:endParaRPr sz="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10"/>
              </a:spcBef>
            </a:pPr>
            <a:endParaRPr sz="400">
              <a:latin typeface="Times New Roman"/>
              <a:cs typeface="Times New Roman"/>
            </a:endParaRPr>
          </a:p>
          <a:p>
            <a:pPr marL="91440">
              <a:lnSpc>
                <a:spcPct val="100000"/>
              </a:lnSpc>
            </a:pPr>
            <a:r>
              <a:rPr dirty="0" sz="400">
                <a:latin typeface="Times New Roman"/>
                <a:cs typeface="Times New Roman"/>
              </a:rPr>
              <a:t>-</a:t>
            </a:r>
            <a:r>
              <a:rPr dirty="0" sz="400" spc="-25">
                <a:latin typeface="Times New Roman"/>
                <a:cs typeface="Times New Roman"/>
              </a:rPr>
              <a:t>40</a:t>
            </a:r>
            <a:endParaRPr sz="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5"/>
              </a:spcBef>
            </a:pPr>
            <a:endParaRPr sz="400">
              <a:latin typeface="Times New Roman"/>
              <a:cs typeface="Times New Roman"/>
            </a:endParaRPr>
          </a:p>
          <a:p>
            <a:pPr marL="91440">
              <a:lnSpc>
                <a:spcPct val="100000"/>
              </a:lnSpc>
            </a:pPr>
            <a:r>
              <a:rPr dirty="0" sz="400">
                <a:latin typeface="Times New Roman"/>
                <a:cs typeface="Times New Roman"/>
              </a:rPr>
              <a:t>-</a:t>
            </a:r>
            <a:r>
              <a:rPr dirty="0" sz="400" spc="-25">
                <a:latin typeface="Times New Roman"/>
                <a:cs typeface="Times New Roman"/>
              </a:rPr>
              <a:t>60</a:t>
            </a:r>
            <a:endParaRPr sz="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10"/>
              </a:spcBef>
            </a:pPr>
            <a:endParaRPr sz="400">
              <a:latin typeface="Times New Roman"/>
              <a:cs typeface="Times New Roman"/>
            </a:endParaRPr>
          </a:p>
          <a:p>
            <a:pPr marL="91440">
              <a:lnSpc>
                <a:spcPct val="100000"/>
              </a:lnSpc>
            </a:pPr>
            <a:r>
              <a:rPr dirty="0" sz="400">
                <a:latin typeface="Times New Roman"/>
                <a:cs typeface="Times New Roman"/>
              </a:rPr>
              <a:t>-</a:t>
            </a:r>
            <a:r>
              <a:rPr dirty="0" sz="400" spc="-25">
                <a:latin typeface="Times New Roman"/>
                <a:cs typeface="Times New Roman"/>
              </a:rPr>
              <a:t>80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1115511" y="10095592"/>
            <a:ext cx="487108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6.43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oscilaciones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voltaje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sinusoidales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aparecen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después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desenergizar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transformador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elevador</a:t>
            </a:r>
            <a:endParaRPr sz="8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9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3" name="object 3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4" name="object 4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678"/>
                  </a:lnTo>
                  <a:lnTo>
                    <a:pt x="142755" y="98678"/>
                  </a:lnTo>
                  <a:lnTo>
                    <a:pt x="136180" y="99986"/>
                  </a:lnTo>
                  <a:lnTo>
                    <a:pt x="104587" y="124182"/>
                  </a:lnTo>
                  <a:lnTo>
                    <a:pt x="98048" y="143385"/>
                  </a:lnTo>
                  <a:lnTo>
                    <a:pt x="98048" y="569274"/>
                  </a:lnTo>
                  <a:lnTo>
                    <a:pt x="117977" y="603718"/>
                  </a:lnTo>
                  <a:lnTo>
                    <a:pt x="142755" y="613981"/>
                  </a:lnTo>
                  <a:lnTo>
                    <a:pt x="1886711" y="613981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3981"/>
                  </a:moveTo>
                  <a:lnTo>
                    <a:pt x="1744971" y="613981"/>
                  </a:lnTo>
                  <a:lnTo>
                    <a:pt x="1751545" y="612673"/>
                  </a:lnTo>
                  <a:lnTo>
                    <a:pt x="1764174" y="607442"/>
                  </a:lnTo>
                  <a:lnTo>
                    <a:pt x="1788370" y="575849"/>
                  </a:lnTo>
                  <a:lnTo>
                    <a:pt x="1789678" y="569274"/>
                  </a:lnTo>
                  <a:lnTo>
                    <a:pt x="1789678" y="143385"/>
                  </a:lnTo>
                  <a:lnTo>
                    <a:pt x="1769748" y="108942"/>
                  </a:lnTo>
                  <a:lnTo>
                    <a:pt x="1744971" y="98678"/>
                  </a:lnTo>
                  <a:lnTo>
                    <a:pt x="1886711" y="98678"/>
                  </a:lnTo>
                  <a:lnTo>
                    <a:pt x="1886711" y="613981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2932176" y="500425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5453" y="528634"/>
                  </a:moveTo>
                  <a:lnTo>
                    <a:pt x="49392" y="528634"/>
                  </a:lnTo>
                  <a:lnTo>
                    <a:pt x="45954" y="528237"/>
                  </a:lnTo>
                  <a:lnTo>
                    <a:pt x="10837" y="507753"/>
                  </a:lnTo>
                  <a:lnTo>
                    <a:pt x="0" y="479074"/>
                  </a:lnTo>
                  <a:lnTo>
                    <a:pt x="0" y="475770"/>
                  </a:lnTo>
                  <a:lnTo>
                    <a:pt x="0" y="49361"/>
                  </a:lnTo>
                  <a:lnTo>
                    <a:pt x="17937" y="12819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577"/>
                  </a:lnTo>
                  <a:lnTo>
                    <a:pt x="1704845" y="49361"/>
                  </a:lnTo>
                  <a:lnTo>
                    <a:pt x="1704845" y="479074"/>
                  </a:lnTo>
                  <a:lnTo>
                    <a:pt x="1686907" y="515418"/>
                  </a:lnTo>
                  <a:lnTo>
                    <a:pt x="1658890" y="528237"/>
                  </a:lnTo>
                  <a:lnTo>
                    <a:pt x="1655453" y="52863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" name="object 6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171"/>
              <a:ext cx="145374" cy="145374"/>
            </a:xfrm>
            <a:prstGeom prst="rect">
              <a:avLst/>
            </a:prstGeom>
          </p:spPr>
        </p:pic>
      </p:grpSp>
      <p:sp>
        <p:nvSpPr>
          <p:cNvPr id="7" name="object 7" descr=""/>
          <p:cNvSpPr txBox="1"/>
          <p:nvPr/>
        </p:nvSpPr>
        <p:spPr>
          <a:xfrm>
            <a:off x="3519868" y="811534"/>
            <a:ext cx="52959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10">
                <a:latin typeface="Arial MT"/>
                <a:cs typeface="Arial MT"/>
              </a:rPr>
              <a:t>Traduciendo...</a:t>
            </a:r>
            <a:endParaRPr sz="600">
              <a:latin typeface="Arial MT"/>
              <a:cs typeface="Arial MT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1511987" y="111908"/>
            <a:ext cx="3721735" cy="382905"/>
          </a:xfrm>
          <a:prstGeom prst="rect">
            <a:avLst/>
          </a:prstGeom>
        </p:spPr>
        <p:txBody>
          <a:bodyPr wrap="square" lIns="0" tIns="65405" rIns="0" bIns="0" rtlCol="0" vert="horz">
            <a:spAutoFit/>
          </a:bodyPr>
          <a:lstStyle/>
          <a:p>
            <a:pPr marL="2435225">
              <a:lnSpc>
                <a:spcPct val="100000"/>
              </a:lnSpc>
              <a:spcBef>
                <a:spcPts val="515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  <a:p>
            <a:pPr marL="12700">
              <a:lnSpc>
                <a:spcPct val="100000"/>
              </a:lnSpc>
              <a:spcBef>
                <a:spcPts val="470"/>
              </a:spcBef>
            </a:pPr>
            <a:r>
              <a:rPr dirty="0" sz="800">
                <a:latin typeface="Times New Roman"/>
                <a:cs typeface="Times New Roman"/>
              </a:rPr>
              <a:t>(curvas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superiores).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flujo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residual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inferior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30%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cada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(curvas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inferiores).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089080" y="824751"/>
            <a:ext cx="65786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Times New Roman"/>
                <a:cs typeface="Times New Roman"/>
              </a:rPr>
              <a:t>ATPDraw</a:t>
            </a:r>
            <a:r>
              <a:rPr dirty="0" sz="550" spc="30">
                <a:latin typeface="Times New Roman"/>
                <a:cs typeface="Times New Roman"/>
              </a:rPr>
              <a:t> </a:t>
            </a:r>
            <a:r>
              <a:rPr dirty="0" sz="550">
                <a:latin typeface="Times New Roman"/>
                <a:cs typeface="Times New Roman"/>
              </a:rPr>
              <a:t>versión</a:t>
            </a:r>
            <a:r>
              <a:rPr dirty="0" sz="550" spc="30">
                <a:latin typeface="Times New Roman"/>
                <a:cs typeface="Times New Roman"/>
              </a:rPr>
              <a:t> </a:t>
            </a:r>
            <a:r>
              <a:rPr dirty="0" sz="550" spc="-25">
                <a:latin typeface="Times New Roman"/>
                <a:cs typeface="Times New Roman"/>
              </a:rPr>
              <a:t>5.6</a:t>
            </a:r>
            <a:endParaRPr sz="55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5595687" y="798319"/>
            <a:ext cx="1841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239</a:t>
            </a:r>
            <a:endParaRPr sz="800">
              <a:latin typeface="Times New Roman"/>
              <a:cs typeface="Times New Roman"/>
            </a:endParaRPr>
          </a:p>
        </p:txBody>
      </p:sp>
      <p:grpSp>
        <p:nvGrpSpPr>
          <p:cNvPr id="11" name="object 11" descr=""/>
          <p:cNvGrpSpPr/>
          <p:nvPr/>
        </p:nvGrpSpPr>
        <p:grpSpPr>
          <a:xfrm>
            <a:off x="368299" y="1405711"/>
            <a:ext cx="218440" cy="13335"/>
            <a:chOff x="368299" y="1405711"/>
            <a:chExt cx="218440" cy="13335"/>
          </a:xfrm>
        </p:grpSpPr>
        <p:sp>
          <p:nvSpPr>
            <p:cNvPr id="12" name="object 12" descr=""/>
            <p:cNvSpPr/>
            <p:nvPr/>
          </p:nvSpPr>
          <p:spPr>
            <a:xfrm>
              <a:off x="368299" y="1405711"/>
              <a:ext cx="218440" cy="6985"/>
            </a:xfrm>
            <a:custGeom>
              <a:avLst/>
              <a:gdLst/>
              <a:ahLst/>
              <a:cxnLst/>
              <a:rect l="l" t="t" r="r" b="b"/>
              <a:pathLst>
                <a:path w="218440" h="6984">
                  <a:moveTo>
                    <a:pt x="218061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218061" y="0"/>
                  </a:lnTo>
                  <a:lnTo>
                    <a:pt x="218061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368287" y="1405711"/>
              <a:ext cx="218440" cy="13335"/>
            </a:xfrm>
            <a:custGeom>
              <a:avLst/>
              <a:gdLst/>
              <a:ahLst/>
              <a:cxnLst/>
              <a:rect l="l" t="t" r="r" b="b"/>
              <a:pathLst>
                <a:path w="218440" h="13334">
                  <a:moveTo>
                    <a:pt x="218071" y="0"/>
                  </a:moveTo>
                  <a:lnTo>
                    <a:pt x="211455" y="6604"/>
                  </a:lnTo>
                  <a:lnTo>
                    <a:pt x="0" y="6604"/>
                  </a:lnTo>
                  <a:lnTo>
                    <a:pt x="0" y="13220"/>
                  </a:lnTo>
                  <a:lnTo>
                    <a:pt x="211455" y="13220"/>
                  </a:lnTo>
                  <a:lnTo>
                    <a:pt x="218071" y="13220"/>
                  </a:lnTo>
                  <a:lnTo>
                    <a:pt x="218071" y="6604"/>
                  </a:lnTo>
                  <a:lnTo>
                    <a:pt x="218071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368299" y="1405711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4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5" name="object 15" descr=""/>
          <p:cNvSpPr txBox="1"/>
          <p:nvPr/>
        </p:nvSpPr>
        <p:spPr>
          <a:xfrm>
            <a:off x="377488" y="1465720"/>
            <a:ext cx="20193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Arial"/>
                <a:cs typeface="Arial"/>
              </a:rPr>
              <a:t>240</a:t>
            </a:r>
            <a:endParaRPr sz="800">
              <a:latin typeface="Arial"/>
              <a:cs typeface="Arial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4432692" y="1637526"/>
            <a:ext cx="995044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de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aplicación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831370" y="9144134"/>
            <a:ext cx="1841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240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4697009" y="9170565"/>
            <a:ext cx="65786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Times New Roman"/>
                <a:cs typeface="Times New Roman"/>
              </a:rPr>
              <a:t>ATPDraw</a:t>
            </a:r>
            <a:r>
              <a:rPr dirty="0" sz="550" spc="30">
                <a:latin typeface="Times New Roman"/>
                <a:cs typeface="Times New Roman"/>
              </a:rPr>
              <a:t> </a:t>
            </a:r>
            <a:r>
              <a:rPr dirty="0" sz="550">
                <a:latin typeface="Times New Roman"/>
                <a:cs typeface="Times New Roman"/>
              </a:rPr>
              <a:t>versión</a:t>
            </a:r>
            <a:r>
              <a:rPr dirty="0" sz="550" spc="30">
                <a:latin typeface="Times New Roman"/>
                <a:cs typeface="Times New Roman"/>
              </a:rPr>
              <a:t> </a:t>
            </a:r>
            <a:r>
              <a:rPr dirty="0" sz="550" spc="-25">
                <a:latin typeface="Times New Roman"/>
                <a:cs typeface="Times New Roman"/>
              </a:rPr>
              <a:t>5.6</a:t>
            </a:r>
            <a:endParaRPr sz="550">
              <a:latin typeface="Times New Roman"/>
              <a:cs typeface="Times New Roman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897450" y="3210213"/>
            <a:ext cx="1989455" cy="208279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217170">
              <a:lnSpc>
                <a:spcPct val="100000"/>
              </a:lnSpc>
              <a:spcBef>
                <a:spcPts val="114"/>
              </a:spcBef>
              <a:tabLst>
                <a:tab pos="745490" algn="l"/>
                <a:tab pos="1280795" algn="l"/>
                <a:tab pos="1809750" algn="l"/>
              </a:tabLst>
            </a:pPr>
            <a:r>
              <a:rPr dirty="0" sz="400" spc="-25">
                <a:latin typeface="Times New Roman"/>
                <a:cs typeface="Times New Roman"/>
              </a:rPr>
              <a:t>10</a:t>
            </a:r>
            <a:r>
              <a:rPr dirty="0" sz="400">
                <a:latin typeface="Times New Roman"/>
                <a:cs typeface="Times New Roman"/>
              </a:rPr>
              <a:t>	</a:t>
            </a:r>
            <a:r>
              <a:rPr dirty="0" sz="400" spc="-25">
                <a:latin typeface="Times New Roman"/>
                <a:cs typeface="Times New Roman"/>
              </a:rPr>
              <a:t>15</a:t>
            </a:r>
            <a:r>
              <a:rPr dirty="0" sz="400">
                <a:latin typeface="Times New Roman"/>
                <a:cs typeface="Times New Roman"/>
              </a:rPr>
              <a:t>	</a:t>
            </a:r>
            <a:r>
              <a:rPr dirty="0" sz="400" spc="-25">
                <a:latin typeface="Times New Roman"/>
                <a:cs typeface="Times New Roman"/>
              </a:rPr>
              <a:t>20</a:t>
            </a:r>
            <a:r>
              <a:rPr dirty="0" sz="400">
                <a:latin typeface="Times New Roman"/>
                <a:cs typeface="Times New Roman"/>
              </a:rPr>
              <a:t>	</a:t>
            </a:r>
            <a:r>
              <a:rPr dirty="0" sz="400" spc="-25">
                <a:latin typeface="Times New Roman"/>
                <a:cs typeface="Times New Roman"/>
              </a:rPr>
              <a:t>25</a:t>
            </a:r>
            <a:endParaRPr sz="4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455"/>
              </a:spcBef>
            </a:pPr>
            <a:r>
              <a:rPr dirty="0" sz="400">
                <a:latin typeface="Times New Roman"/>
                <a:cs typeface="Times New Roman"/>
              </a:rPr>
              <a:t>(archivo</a:t>
            </a:r>
            <a:r>
              <a:rPr dirty="0" sz="400" spc="35">
                <a:latin typeface="Times New Roman"/>
                <a:cs typeface="Times New Roman"/>
              </a:rPr>
              <a:t> </a:t>
            </a:r>
            <a:r>
              <a:rPr dirty="0" sz="400">
                <a:latin typeface="Times New Roman"/>
                <a:cs typeface="Times New Roman"/>
              </a:rPr>
              <a:t>Exa_11.pl4;</a:t>
            </a:r>
            <a:r>
              <a:rPr dirty="0" sz="400" spc="35">
                <a:latin typeface="Times New Roman"/>
                <a:cs typeface="Times New Roman"/>
              </a:rPr>
              <a:t> </a:t>
            </a:r>
            <a:r>
              <a:rPr dirty="0" sz="400">
                <a:latin typeface="Times New Roman"/>
                <a:cs typeface="Times New Roman"/>
              </a:rPr>
              <a:t>x-var</a:t>
            </a:r>
            <a:r>
              <a:rPr dirty="0" sz="400" spc="35">
                <a:latin typeface="Times New Roman"/>
                <a:cs typeface="Times New Roman"/>
              </a:rPr>
              <a:t> </a:t>
            </a:r>
            <a:r>
              <a:rPr dirty="0" sz="400">
                <a:latin typeface="Times New Roman"/>
                <a:cs typeface="Times New Roman"/>
              </a:rPr>
              <a:t>t)</a:t>
            </a:r>
            <a:r>
              <a:rPr dirty="0" sz="400" spc="35">
                <a:latin typeface="Times New Roman"/>
                <a:cs typeface="Times New Roman"/>
              </a:rPr>
              <a:t> </a:t>
            </a:r>
            <a:r>
              <a:rPr dirty="0" sz="400">
                <a:solidFill>
                  <a:srgbClr val="FF0000"/>
                </a:solidFill>
                <a:latin typeface="Times New Roman"/>
                <a:cs typeface="Times New Roman"/>
              </a:rPr>
              <a:t>c:</a:t>
            </a:r>
            <a:r>
              <a:rPr dirty="0" sz="400" spc="35">
                <a:solidFill>
                  <a:srgbClr val="FF0000"/>
                </a:solidFill>
                <a:latin typeface="Times New Roman"/>
                <a:cs typeface="Times New Roman"/>
              </a:rPr>
              <a:t> </a:t>
            </a:r>
            <a:r>
              <a:rPr dirty="0" sz="400">
                <a:solidFill>
                  <a:srgbClr val="FF0000"/>
                </a:solidFill>
                <a:latin typeface="Times New Roman"/>
                <a:cs typeface="Times New Roman"/>
              </a:rPr>
              <a:t>BREKA</a:t>
            </a:r>
            <a:r>
              <a:rPr dirty="0" sz="400" spc="35">
                <a:solidFill>
                  <a:srgbClr val="FF0000"/>
                </a:solidFill>
                <a:latin typeface="Times New Roman"/>
                <a:cs typeface="Times New Roman"/>
              </a:rPr>
              <a:t> </a:t>
            </a:r>
            <a:r>
              <a:rPr dirty="0" sz="400">
                <a:solidFill>
                  <a:srgbClr val="FF0000"/>
                </a:solidFill>
                <a:latin typeface="Times New Roman"/>
                <a:cs typeface="Times New Roman"/>
              </a:rPr>
              <a:t>-CABLA</a:t>
            </a:r>
            <a:r>
              <a:rPr dirty="0" sz="400" spc="35">
                <a:solidFill>
                  <a:srgbClr val="FF0000"/>
                </a:solidFill>
                <a:latin typeface="Times New Roman"/>
                <a:cs typeface="Times New Roman"/>
              </a:rPr>
              <a:t> </a:t>
            </a:r>
            <a:r>
              <a:rPr dirty="0" sz="400">
                <a:solidFill>
                  <a:srgbClr val="008000"/>
                </a:solidFill>
                <a:latin typeface="Times New Roman"/>
                <a:cs typeface="Times New Roman"/>
              </a:rPr>
              <a:t>c:</a:t>
            </a:r>
            <a:r>
              <a:rPr dirty="0" sz="400" spc="35">
                <a:solidFill>
                  <a:srgbClr val="008000"/>
                </a:solidFill>
                <a:latin typeface="Times New Roman"/>
                <a:cs typeface="Times New Roman"/>
              </a:rPr>
              <a:t> </a:t>
            </a:r>
            <a:r>
              <a:rPr dirty="0" sz="400">
                <a:solidFill>
                  <a:srgbClr val="008000"/>
                </a:solidFill>
                <a:latin typeface="Times New Roman"/>
                <a:cs typeface="Times New Roman"/>
              </a:rPr>
              <a:t>BREKB</a:t>
            </a:r>
            <a:r>
              <a:rPr dirty="0" sz="400" spc="35">
                <a:solidFill>
                  <a:srgbClr val="008000"/>
                </a:solidFill>
                <a:latin typeface="Times New Roman"/>
                <a:cs typeface="Times New Roman"/>
              </a:rPr>
              <a:t> </a:t>
            </a:r>
            <a:r>
              <a:rPr dirty="0" sz="400">
                <a:solidFill>
                  <a:srgbClr val="008000"/>
                </a:solidFill>
                <a:latin typeface="Times New Roman"/>
                <a:cs typeface="Times New Roman"/>
              </a:rPr>
              <a:t>-CABLB</a:t>
            </a:r>
            <a:r>
              <a:rPr dirty="0" sz="400" spc="35">
                <a:solidFill>
                  <a:srgbClr val="008000"/>
                </a:solidFill>
                <a:latin typeface="Times New Roman"/>
                <a:cs typeface="Times New Roman"/>
              </a:rPr>
              <a:t> </a:t>
            </a:r>
            <a:r>
              <a:rPr dirty="0" sz="400">
                <a:solidFill>
                  <a:srgbClr val="0000FF"/>
                </a:solidFill>
                <a:latin typeface="Times New Roman"/>
                <a:cs typeface="Times New Roman"/>
              </a:rPr>
              <a:t>c:</a:t>
            </a:r>
            <a:r>
              <a:rPr dirty="0" sz="400" spc="35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400">
                <a:solidFill>
                  <a:srgbClr val="0000FF"/>
                </a:solidFill>
                <a:latin typeface="Times New Roman"/>
                <a:cs typeface="Times New Roman"/>
              </a:rPr>
              <a:t>BREKC</a:t>
            </a:r>
            <a:r>
              <a:rPr dirty="0" sz="400" spc="35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400">
                <a:solidFill>
                  <a:srgbClr val="0000FF"/>
                </a:solidFill>
                <a:latin typeface="Times New Roman"/>
                <a:cs typeface="Times New Roman"/>
              </a:rPr>
              <a:t>-</a:t>
            </a:r>
            <a:r>
              <a:rPr dirty="0" sz="400" spc="-10">
                <a:solidFill>
                  <a:srgbClr val="0000FF"/>
                </a:solidFill>
                <a:latin typeface="Times New Roman"/>
                <a:cs typeface="Times New Roman"/>
              </a:rPr>
              <a:t>CABLC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3223441" y="3210213"/>
            <a:ext cx="78740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 spc="-25">
                <a:latin typeface="Times New Roman"/>
                <a:cs typeface="Times New Roman"/>
              </a:rPr>
              <a:t>30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3758683" y="3210213"/>
            <a:ext cx="78740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 spc="-25">
                <a:latin typeface="Times New Roman"/>
                <a:cs typeface="Times New Roman"/>
              </a:rPr>
              <a:t>35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4287317" y="3210213"/>
            <a:ext cx="78740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 spc="-25">
                <a:latin typeface="Times New Roman"/>
                <a:cs typeface="Times New Roman"/>
              </a:rPr>
              <a:t>40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4829168" y="3210213"/>
            <a:ext cx="78740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 spc="-25">
                <a:latin typeface="Times New Roman"/>
                <a:cs typeface="Times New Roman"/>
              </a:rPr>
              <a:t>45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5357802" y="3210213"/>
            <a:ext cx="78740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 spc="-25">
                <a:latin typeface="Times New Roman"/>
                <a:cs typeface="Times New Roman"/>
              </a:rPr>
              <a:t>50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5053837" y="3223429"/>
            <a:ext cx="125730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 spc="-20">
                <a:latin typeface="Times New Roman"/>
                <a:cs typeface="Times New Roman"/>
              </a:rPr>
              <a:t>[em]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897450" y="2090830"/>
            <a:ext cx="314325" cy="1122680"/>
          </a:xfrm>
          <a:prstGeom prst="rect">
            <a:avLst/>
          </a:prstGeom>
        </p:spPr>
        <p:txBody>
          <a:bodyPr wrap="square" lIns="0" tIns="36830" rIns="0" bIns="0" rtlCol="0" vert="horz">
            <a:spAutoFit/>
          </a:bodyPr>
          <a:lstStyle/>
          <a:p>
            <a:pPr algn="r" marR="154305">
              <a:lnSpc>
                <a:spcPct val="100000"/>
              </a:lnSpc>
              <a:spcBef>
                <a:spcPts val="290"/>
              </a:spcBef>
            </a:pPr>
            <a:r>
              <a:rPr dirty="0" sz="400" spc="-25">
                <a:latin typeface="Times New Roman"/>
                <a:cs typeface="Times New Roman"/>
              </a:rPr>
              <a:t>5.0</a:t>
            </a:r>
            <a:endParaRPr sz="400">
              <a:latin typeface="Times New Roman"/>
              <a:cs typeface="Times New Roman"/>
            </a:endParaRPr>
          </a:p>
          <a:p>
            <a:pPr marL="85090" marR="5080" indent="66040">
              <a:lnSpc>
                <a:spcPct val="130100"/>
              </a:lnSpc>
              <a:spcBef>
                <a:spcPts val="55"/>
              </a:spcBef>
            </a:pPr>
            <a:r>
              <a:rPr dirty="0" sz="400" spc="-10">
                <a:latin typeface="Times New Roman"/>
                <a:cs typeface="Times New Roman"/>
              </a:rPr>
              <a:t>[UNA]</a:t>
            </a:r>
            <a:r>
              <a:rPr dirty="0" sz="400" spc="500">
                <a:latin typeface="Times New Roman"/>
                <a:cs typeface="Times New Roman"/>
              </a:rPr>
              <a:t> </a:t>
            </a:r>
            <a:r>
              <a:rPr dirty="0" sz="400" spc="-25">
                <a:latin typeface="Times New Roman"/>
                <a:cs typeface="Times New Roman"/>
              </a:rPr>
              <a:t>2.5</a:t>
            </a:r>
            <a:endParaRPr sz="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09"/>
              </a:spcBef>
            </a:pPr>
            <a:endParaRPr sz="400">
              <a:latin typeface="Times New Roman"/>
              <a:cs typeface="Times New Roman"/>
            </a:endParaRPr>
          </a:p>
          <a:p>
            <a:pPr algn="r" marR="154305">
              <a:lnSpc>
                <a:spcPct val="100000"/>
              </a:lnSpc>
            </a:pPr>
            <a:r>
              <a:rPr dirty="0" sz="400" spc="-25">
                <a:latin typeface="Times New Roman"/>
                <a:cs typeface="Times New Roman"/>
              </a:rPr>
              <a:t>0.0</a:t>
            </a:r>
            <a:endParaRPr sz="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60"/>
              </a:spcBef>
            </a:pPr>
            <a:endParaRPr sz="400">
              <a:latin typeface="Times New Roman"/>
              <a:cs typeface="Times New Roman"/>
            </a:endParaRPr>
          </a:p>
          <a:p>
            <a:pPr algn="r" marR="163195">
              <a:lnSpc>
                <a:spcPct val="100000"/>
              </a:lnSpc>
            </a:pPr>
            <a:r>
              <a:rPr dirty="0" sz="400">
                <a:latin typeface="Times New Roman"/>
                <a:cs typeface="Times New Roman"/>
              </a:rPr>
              <a:t>-</a:t>
            </a:r>
            <a:r>
              <a:rPr dirty="0" sz="400" spc="-25">
                <a:latin typeface="Times New Roman"/>
                <a:cs typeface="Times New Roman"/>
              </a:rPr>
              <a:t>2,5</a:t>
            </a:r>
            <a:endParaRPr sz="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15"/>
              </a:spcBef>
            </a:pPr>
            <a:endParaRPr sz="400">
              <a:latin typeface="Times New Roman"/>
              <a:cs typeface="Times New Roman"/>
            </a:endParaRPr>
          </a:p>
          <a:p>
            <a:pPr algn="r" marR="163195">
              <a:lnSpc>
                <a:spcPct val="100000"/>
              </a:lnSpc>
            </a:pPr>
            <a:r>
              <a:rPr dirty="0" sz="400">
                <a:latin typeface="Times New Roman"/>
                <a:cs typeface="Times New Roman"/>
              </a:rPr>
              <a:t>-</a:t>
            </a:r>
            <a:r>
              <a:rPr dirty="0" sz="400" spc="-25">
                <a:latin typeface="Times New Roman"/>
                <a:cs typeface="Times New Roman"/>
              </a:rPr>
              <a:t>5,0</a:t>
            </a:r>
            <a:endParaRPr sz="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60"/>
              </a:spcBef>
            </a:pPr>
            <a:endParaRPr sz="400">
              <a:latin typeface="Times New Roman"/>
              <a:cs typeface="Times New Roman"/>
            </a:endParaRPr>
          </a:p>
          <a:p>
            <a:pPr algn="r" marR="163195">
              <a:lnSpc>
                <a:spcPct val="100000"/>
              </a:lnSpc>
            </a:pPr>
            <a:r>
              <a:rPr dirty="0" sz="400">
                <a:latin typeface="Times New Roman"/>
                <a:cs typeface="Times New Roman"/>
              </a:rPr>
              <a:t>-</a:t>
            </a:r>
            <a:r>
              <a:rPr dirty="0" sz="400" spc="-25">
                <a:latin typeface="Times New Roman"/>
                <a:cs typeface="Times New Roman"/>
              </a:rPr>
              <a:t>7,5</a:t>
            </a:r>
            <a:endParaRPr sz="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15"/>
              </a:spcBef>
            </a:pPr>
            <a:endParaRPr sz="400">
              <a:latin typeface="Times New Roman"/>
              <a:cs typeface="Times New Roman"/>
            </a:endParaRPr>
          </a:p>
          <a:p>
            <a:pPr algn="r" marR="182880">
              <a:lnSpc>
                <a:spcPct val="100000"/>
              </a:lnSpc>
            </a:pPr>
            <a:r>
              <a:rPr dirty="0" sz="400">
                <a:latin typeface="Times New Roman"/>
                <a:cs typeface="Times New Roman"/>
              </a:rPr>
              <a:t>-</a:t>
            </a:r>
            <a:r>
              <a:rPr dirty="0" sz="400" spc="-20">
                <a:latin typeface="Times New Roman"/>
                <a:cs typeface="Times New Roman"/>
              </a:rPr>
              <a:t>10,0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1029608" y="4974530"/>
            <a:ext cx="1188720" cy="208279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37795">
              <a:lnSpc>
                <a:spcPct val="100000"/>
              </a:lnSpc>
              <a:spcBef>
                <a:spcPts val="114"/>
              </a:spcBef>
              <a:tabLst>
                <a:tab pos="600710" algn="l"/>
                <a:tab pos="1056640" algn="l"/>
              </a:tabLst>
            </a:pPr>
            <a:r>
              <a:rPr dirty="0" sz="400">
                <a:latin typeface="Times New Roman"/>
                <a:cs typeface="Times New Roman"/>
              </a:rPr>
              <a:t>0</a:t>
            </a:r>
            <a:r>
              <a:rPr dirty="0" sz="400" spc="10">
                <a:latin typeface="Times New Roman"/>
                <a:cs typeface="Times New Roman"/>
              </a:rPr>
              <a:t> </a:t>
            </a:r>
            <a:r>
              <a:rPr dirty="0" sz="400">
                <a:latin typeface="Times New Roman"/>
                <a:cs typeface="Times New Roman"/>
              </a:rPr>
              <a:t>.1</a:t>
            </a:r>
            <a:r>
              <a:rPr dirty="0" sz="400" spc="10">
                <a:latin typeface="Times New Roman"/>
                <a:cs typeface="Times New Roman"/>
              </a:rPr>
              <a:t> </a:t>
            </a:r>
            <a:r>
              <a:rPr dirty="0" sz="400" spc="-50">
                <a:latin typeface="Times New Roman"/>
                <a:cs typeface="Times New Roman"/>
              </a:rPr>
              <a:t>6</a:t>
            </a:r>
            <a:r>
              <a:rPr dirty="0" sz="400">
                <a:latin typeface="Times New Roman"/>
                <a:cs typeface="Times New Roman"/>
              </a:rPr>
              <a:t>	0 .1</a:t>
            </a:r>
            <a:r>
              <a:rPr dirty="0" sz="400" spc="10">
                <a:latin typeface="Times New Roman"/>
                <a:cs typeface="Times New Roman"/>
              </a:rPr>
              <a:t> </a:t>
            </a:r>
            <a:r>
              <a:rPr dirty="0" sz="400" spc="-50">
                <a:latin typeface="Times New Roman"/>
                <a:cs typeface="Times New Roman"/>
              </a:rPr>
              <a:t>7</a:t>
            </a:r>
            <a:r>
              <a:rPr dirty="0" sz="400">
                <a:latin typeface="Times New Roman"/>
                <a:cs typeface="Times New Roman"/>
              </a:rPr>
              <a:t>	0</a:t>
            </a:r>
            <a:r>
              <a:rPr dirty="0" sz="400" spc="10">
                <a:latin typeface="Times New Roman"/>
                <a:cs typeface="Times New Roman"/>
              </a:rPr>
              <a:t> </a:t>
            </a:r>
            <a:r>
              <a:rPr dirty="0" sz="400">
                <a:latin typeface="Times New Roman"/>
                <a:cs typeface="Times New Roman"/>
              </a:rPr>
              <a:t>.1</a:t>
            </a:r>
            <a:r>
              <a:rPr dirty="0" sz="400" spc="10">
                <a:latin typeface="Times New Roman"/>
                <a:cs typeface="Times New Roman"/>
              </a:rPr>
              <a:t> </a:t>
            </a:r>
            <a:r>
              <a:rPr dirty="0" sz="400" spc="-50">
                <a:latin typeface="Times New Roman"/>
                <a:cs typeface="Times New Roman"/>
              </a:rPr>
              <a:t>8</a:t>
            </a:r>
            <a:endParaRPr sz="4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455"/>
              </a:spcBef>
            </a:pPr>
            <a:r>
              <a:rPr dirty="0" sz="400">
                <a:latin typeface="Times New Roman"/>
                <a:cs typeface="Times New Roman"/>
              </a:rPr>
              <a:t>(archivo</a:t>
            </a:r>
            <a:r>
              <a:rPr dirty="0" sz="400" spc="25">
                <a:latin typeface="Times New Roman"/>
                <a:cs typeface="Times New Roman"/>
              </a:rPr>
              <a:t> </a:t>
            </a:r>
            <a:r>
              <a:rPr dirty="0" sz="400">
                <a:latin typeface="Times New Roman"/>
                <a:cs typeface="Times New Roman"/>
              </a:rPr>
              <a:t>Exa_11.pl4;</a:t>
            </a:r>
            <a:r>
              <a:rPr dirty="0" sz="400" spc="25">
                <a:latin typeface="Times New Roman"/>
                <a:cs typeface="Times New Roman"/>
              </a:rPr>
              <a:t> </a:t>
            </a:r>
            <a:r>
              <a:rPr dirty="0" sz="400">
                <a:latin typeface="Times New Roman"/>
                <a:cs typeface="Times New Roman"/>
              </a:rPr>
              <a:t>x-var</a:t>
            </a:r>
            <a:r>
              <a:rPr dirty="0" sz="400" spc="25">
                <a:latin typeface="Times New Roman"/>
                <a:cs typeface="Times New Roman"/>
              </a:rPr>
              <a:t> </a:t>
            </a:r>
            <a:r>
              <a:rPr dirty="0" sz="400">
                <a:latin typeface="Times New Roman"/>
                <a:cs typeface="Times New Roman"/>
              </a:rPr>
              <a:t>t)</a:t>
            </a:r>
            <a:r>
              <a:rPr dirty="0" sz="400" spc="25">
                <a:latin typeface="Times New Roman"/>
                <a:cs typeface="Times New Roman"/>
              </a:rPr>
              <a:t> </a:t>
            </a:r>
            <a:r>
              <a:rPr dirty="0" sz="400">
                <a:solidFill>
                  <a:srgbClr val="FF0000"/>
                </a:solidFill>
                <a:latin typeface="Times New Roman"/>
                <a:cs typeface="Times New Roman"/>
              </a:rPr>
              <a:t>v:</a:t>
            </a:r>
            <a:r>
              <a:rPr dirty="0" sz="400" spc="25">
                <a:solidFill>
                  <a:srgbClr val="FF0000"/>
                </a:solidFill>
                <a:latin typeface="Times New Roman"/>
                <a:cs typeface="Times New Roman"/>
              </a:rPr>
              <a:t> </a:t>
            </a:r>
            <a:r>
              <a:rPr dirty="0" sz="400">
                <a:solidFill>
                  <a:srgbClr val="FF0000"/>
                </a:solidFill>
                <a:latin typeface="Times New Roman"/>
                <a:cs typeface="Times New Roman"/>
              </a:rPr>
              <a:t>TR132A</a:t>
            </a:r>
            <a:r>
              <a:rPr dirty="0" sz="400" spc="30">
                <a:solidFill>
                  <a:srgbClr val="FF0000"/>
                </a:solidFill>
                <a:latin typeface="Times New Roman"/>
                <a:cs typeface="Times New Roman"/>
              </a:rPr>
              <a:t> </a:t>
            </a:r>
            <a:r>
              <a:rPr dirty="0" sz="400">
                <a:solidFill>
                  <a:srgbClr val="008000"/>
                </a:solidFill>
                <a:latin typeface="Times New Roman"/>
                <a:cs typeface="Times New Roman"/>
              </a:rPr>
              <a:t>v:</a:t>
            </a:r>
            <a:r>
              <a:rPr dirty="0" sz="400" spc="25">
                <a:solidFill>
                  <a:srgbClr val="008000"/>
                </a:solidFill>
                <a:latin typeface="Times New Roman"/>
                <a:cs typeface="Times New Roman"/>
              </a:rPr>
              <a:t> </a:t>
            </a:r>
            <a:r>
              <a:rPr dirty="0" sz="400" spc="-10">
                <a:solidFill>
                  <a:srgbClr val="008000"/>
                </a:solidFill>
                <a:latin typeface="Times New Roman"/>
                <a:cs typeface="Times New Roman"/>
              </a:rPr>
              <a:t>TR132B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2529608" y="4974530"/>
            <a:ext cx="144780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>
                <a:latin typeface="Times New Roman"/>
                <a:cs typeface="Times New Roman"/>
              </a:rPr>
              <a:t>0</a:t>
            </a:r>
            <a:r>
              <a:rPr dirty="0" sz="400" spc="10">
                <a:latin typeface="Times New Roman"/>
                <a:cs typeface="Times New Roman"/>
              </a:rPr>
              <a:t> </a:t>
            </a:r>
            <a:r>
              <a:rPr dirty="0" sz="400">
                <a:latin typeface="Times New Roman"/>
                <a:cs typeface="Times New Roman"/>
              </a:rPr>
              <a:t>.1</a:t>
            </a:r>
            <a:r>
              <a:rPr dirty="0" sz="400" spc="10">
                <a:latin typeface="Times New Roman"/>
                <a:cs typeface="Times New Roman"/>
              </a:rPr>
              <a:t> </a:t>
            </a:r>
            <a:r>
              <a:rPr dirty="0" sz="400" spc="-50">
                <a:latin typeface="Times New Roman"/>
                <a:cs typeface="Times New Roman"/>
              </a:rPr>
              <a:t>9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2992163" y="4974530"/>
            <a:ext cx="144780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>
                <a:latin typeface="Times New Roman"/>
                <a:cs typeface="Times New Roman"/>
              </a:rPr>
              <a:t>0</a:t>
            </a:r>
            <a:r>
              <a:rPr dirty="0" sz="400" spc="10">
                <a:latin typeface="Times New Roman"/>
                <a:cs typeface="Times New Roman"/>
              </a:rPr>
              <a:t> </a:t>
            </a:r>
            <a:r>
              <a:rPr dirty="0" sz="400">
                <a:latin typeface="Times New Roman"/>
                <a:cs typeface="Times New Roman"/>
              </a:rPr>
              <a:t>.2</a:t>
            </a:r>
            <a:r>
              <a:rPr dirty="0" sz="400" spc="10">
                <a:latin typeface="Times New Roman"/>
                <a:cs typeface="Times New Roman"/>
              </a:rPr>
              <a:t> </a:t>
            </a:r>
            <a:r>
              <a:rPr dirty="0" sz="400" spc="-50">
                <a:latin typeface="Times New Roman"/>
                <a:cs typeface="Times New Roman"/>
              </a:rPr>
              <a:t>0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2793925" y="4994354"/>
            <a:ext cx="81280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 spc="-25">
                <a:latin typeface="Times New Roman"/>
                <a:cs typeface="Times New Roman"/>
              </a:rPr>
              <a:t>[s]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1029608" y="4895235"/>
            <a:ext cx="122555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>
                <a:latin typeface="Times New Roman"/>
                <a:cs typeface="Times New Roman"/>
              </a:rPr>
              <a:t>-</a:t>
            </a:r>
            <a:r>
              <a:rPr dirty="0" sz="400" spc="-25">
                <a:latin typeface="Times New Roman"/>
                <a:cs typeface="Times New Roman"/>
              </a:rPr>
              <a:t>150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1029608" y="4657350"/>
            <a:ext cx="122555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>
                <a:latin typeface="Times New Roman"/>
                <a:cs typeface="Times New Roman"/>
              </a:rPr>
              <a:t>-</a:t>
            </a:r>
            <a:r>
              <a:rPr dirty="0" sz="400" spc="-25">
                <a:latin typeface="Times New Roman"/>
                <a:cs typeface="Times New Roman"/>
              </a:rPr>
              <a:t>100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1075864" y="4426072"/>
            <a:ext cx="95885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>
                <a:latin typeface="Times New Roman"/>
                <a:cs typeface="Times New Roman"/>
              </a:rPr>
              <a:t>-</a:t>
            </a:r>
            <a:r>
              <a:rPr dirty="0" sz="400" spc="-25">
                <a:latin typeface="Times New Roman"/>
                <a:cs typeface="Times New Roman"/>
              </a:rPr>
              <a:t>50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1148551" y="4194795"/>
            <a:ext cx="92075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>
                <a:latin typeface="Times New Roman"/>
                <a:cs typeface="Times New Roman"/>
              </a:rPr>
              <a:t>0</a:t>
            </a:r>
            <a:r>
              <a:rPr dirty="0" sz="400" spc="5">
                <a:latin typeface="Times New Roman"/>
                <a:cs typeface="Times New Roman"/>
              </a:rPr>
              <a:t> </a:t>
            </a:r>
            <a:r>
              <a:rPr dirty="0" sz="400" spc="-50">
                <a:latin typeface="Times New Roman"/>
                <a:cs typeface="Times New Roman"/>
              </a:rPr>
              <a:t>0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1102295" y="3956909"/>
            <a:ext cx="78740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 spc="-25">
                <a:latin typeface="Times New Roman"/>
                <a:cs typeface="Times New Roman"/>
              </a:rPr>
              <a:t>50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1056040" y="3719024"/>
            <a:ext cx="104775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 spc="-25">
                <a:latin typeface="Times New Roman"/>
                <a:cs typeface="Times New Roman"/>
              </a:rPr>
              <a:t>100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1056040" y="3487746"/>
            <a:ext cx="151765" cy="20129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 spc="-25">
                <a:latin typeface="Times New Roman"/>
                <a:cs typeface="Times New Roman"/>
              </a:rPr>
              <a:t>150</a:t>
            </a:r>
            <a:endParaRPr sz="400">
              <a:latin typeface="Times New Roman"/>
              <a:cs typeface="Times New Roman"/>
            </a:endParaRPr>
          </a:p>
          <a:p>
            <a:pPr marL="38735">
              <a:lnSpc>
                <a:spcPct val="100000"/>
              </a:lnSpc>
              <a:spcBef>
                <a:spcPts val="405"/>
              </a:spcBef>
            </a:pPr>
            <a:r>
              <a:rPr dirty="0" sz="400" spc="-20">
                <a:latin typeface="Times New Roman"/>
                <a:cs typeface="Times New Roman"/>
              </a:rPr>
              <a:t>[kV]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3249872" y="4961314"/>
            <a:ext cx="1142365" cy="208279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44780">
              <a:lnSpc>
                <a:spcPct val="100000"/>
              </a:lnSpc>
              <a:spcBef>
                <a:spcPts val="114"/>
              </a:spcBef>
              <a:tabLst>
                <a:tab pos="758825" algn="l"/>
              </a:tabLst>
            </a:pPr>
            <a:r>
              <a:rPr dirty="0" sz="400">
                <a:latin typeface="Times New Roman"/>
                <a:cs typeface="Times New Roman"/>
              </a:rPr>
              <a:t>0</a:t>
            </a:r>
            <a:r>
              <a:rPr dirty="0" sz="400" spc="10">
                <a:latin typeface="Times New Roman"/>
                <a:cs typeface="Times New Roman"/>
              </a:rPr>
              <a:t> </a:t>
            </a:r>
            <a:r>
              <a:rPr dirty="0" sz="400">
                <a:latin typeface="Times New Roman"/>
                <a:cs typeface="Times New Roman"/>
              </a:rPr>
              <a:t>.1</a:t>
            </a:r>
            <a:r>
              <a:rPr dirty="0" sz="400" spc="10">
                <a:latin typeface="Times New Roman"/>
                <a:cs typeface="Times New Roman"/>
              </a:rPr>
              <a:t> </a:t>
            </a:r>
            <a:r>
              <a:rPr dirty="0" sz="400" spc="-50">
                <a:latin typeface="Times New Roman"/>
                <a:cs typeface="Times New Roman"/>
              </a:rPr>
              <a:t>7</a:t>
            </a:r>
            <a:r>
              <a:rPr dirty="0" sz="400">
                <a:latin typeface="Times New Roman"/>
                <a:cs typeface="Times New Roman"/>
              </a:rPr>
              <a:t>	0 .1</a:t>
            </a:r>
            <a:r>
              <a:rPr dirty="0" sz="400" spc="10">
                <a:latin typeface="Times New Roman"/>
                <a:cs typeface="Times New Roman"/>
              </a:rPr>
              <a:t> </a:t>
            </a:r>
            <a:r>
              <a:rPr dirty="0" sz="400" spc="-50">
                <a:latin typeface="Times New Roman"/>
                <a:cs typeface="Times New Roman"/>
              </a:rPr>
              <a:t>8</a:t>
            </a:r>
            <a:endParaRPr sz="4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455"/>
              </a:spcBef>
            </a:pPr>
            <a:r>
              <a:rPr dirty="0" sz="400">
                <a:latin typeface="Times New Roman"/>
                <a:cs typeface="Times New Roman"/>
              </a:rPr>
              <a:t>(archivo</a:t>
            </a:r>
            <a:r>
              <a:rPr dirty="0" sz="400" spc="25">
                <a:latin typeface="Times New Roman"/>
                <a:cs typeface="Times New Roman"/>
              </a:rPr>
              <a:t> </a:t>
            </a:r>
            <a:r>
              <a:rPr dirty="0" sz="400">
                <a:latin typeface="Times New Roman"/>
                <a:cs typeface="Times New Roman"/>
              </a:rPr>
              <a:t>Exa_11.pl4;</a:t>
            </a:r>
            <a:r>
              <a:rPr dirty="0" sz="400" spc="25">
                <a:latin typeface="Times New Roman"/>
                <a:cs typeface="Times New Roman"/>
              </a:rPr>
              <a:t> </a:t>
            </a:r>
            <a:r>
              <a:rPr dirty="0" sz="400">
                <a:latin typeface="Times New Roman"/>
                <a:cs typeface="Times New Roman"/>
              </a:rPr>
              <a:t>x-var</a:t>
            </a:r>
            <a:r>
              <a:rPr dirty="0" sz="400" spc="25">
                <a:latin typeface="Times New Roman"/>
                <a:cs typeface="Times New Roman"/>
              </a:rPr>
              <a:t> </a:t>
            </a:r>
            <a:r>
              <a:rPr dirty="0" sz="400">
                <a:latin typeface="Times New Roman"/>
                <a:cs typeface="Times New Roman"/>
              </a:rPr>
              <a:t>t)</a:t>
            </a:r>
            <a:r>
              <a:rPr dirty="0" sz="400" spc="25">
                <a:latin typeface="Times New Roman"/>
                <a:cs typeface="Times New Roman"/>
              </a:rPr>
              <a:t> </a:t>
            </a:r>
            <a:r>
              <a:rPr dirty="0" sz="400">
                <a:solidFill>
                  <a:srgbClr val="FF0000"/>
                </a:solidFill>
                <a:latin typeface="Times New Roman"/>
                <a:cs typeface="Times New Roman"/>
              </a:rPr>
              <a:t>v:</a:t>
            </a:r>
            <a:r>
              <a:rPr dirty="0" sz="400" spc="25">
                <a:solidFill>
                  <a:srgbClr val="FF0000"/>
                </a:solidFill>
                <a:latin typeface="Times New Roman"/>
                <a:cs typeface="Times New Roman"/>
              </a:rPr>
              <a:t> </a:t>
            </a:r>
            <a:r>
              <a:rPr dirty="0" sz="400">
                <a:solidFill>
                  <a:srgbClr val="FF0000"/>
                </a:solidFill>
                <a:latin typeface="Times New Roman"/>
                <a:cs typeface="Times New Roman"/>
              </a:rPr>
              <a:t>TR132A</a:t>
            </a:r>
            <a:r>
              <a:rPr dirty="0" sz="400" spc="30">
                <a:solidFill>
                  <a:srgbClr val="FF0000"/>
                </a:solidFill>
                <a:latin typeface="Times New Roman"/>
                <a:cs typeface="Times New Roman"/>
              </a:rPr>
              <a:t> </a:t>
            </a:r>
            <a:r>
              <a:rPr dirty="0" sz="400">
                <a:solidFill>
                  <a:srgbClr val="008000"/>
                </a:solidFill>
                <a:latin typeface="Times New Roman"/>
                <a:cs typeface="Times New Roman"/>
              </a:rPr>
              <a:t>v:</a:t>
            </a:r>
            <a:r>
              <a:rPr dirty="0" sz="400" spc="25">
                <a:solidFill>
                  <a:srgbClr val="008000"/>
                </a:solidFill>
                <a:latin typeface="Times New Roman"/>
                <a:cs typeface="Times New Roman"/>
              </a:rPr>
              <a:t> </a:t>
            </a:r>
            <a:r>
              <a:rPr dirty="0" sz="400" spc="-10">
                <a:solidFill>
                  <a:srgbClr val="008000"/>
                </a:solidFill>
                <a:latin typeface="Times New Roman"/>
                <a:cs typeface="Times New Roman"/>
              </a:rPr>
              <a:t>TR132B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4604498" y="4961314"/>
            <a:ext cx="144780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>
                <a:latin typeface="Times New Roman"/>
                <a:cs typeface="Times New Roman"/>
              </a:rPr>
              <a:t>0</a:t>
            </a:r>
            <a:r>
              <a:rPr dirty="0" sz="400" spc="10">
                <a:latin typeface="Times New Roman"/>
                <a:cs typeface="Times New Roman"/>
              </a:rPr>
              <a:t> </a:t>
            </a:r>
            <a:r>
              <a:rPr dirty="0" sz="400">
                <a:latin typeface="Times New Roman"/>
                <a:cs typeface="Times New Roman"/>
              </a:rPr>
              <a:t>.1</a:t>
            </a:r>
            <a:r>
              <a:rPr dirty="0" sz="400" spc="10">
                <a:latin typeface="Times New Roman"/>
                <a:cs typeface="Times New Roman"/>
              </a:rPr>
              <a:t> </a:t>
            </a:r>
            <a:r>
              <a:rPr dirty="0" sz="400" spc="-50">
                <a:latin typeface="Times New Roman"/>
                <a:cs typeface="Times New Roman"/>
              </a:rPr>
              <a:t>9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5219036" y="4961314"/>
            <a:ext cx="144780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>
                <a:latin typeface="Times New Roman"/>
                <a:cs typeface="Times New Roman"/>
              </a:rPr>
              <a:t>0</a:t>
            </a:r>
            <a:r>
              <a:rPr dirty="0" sz="400" spc="10">
                <a:latin typeface="Times New Roman"/>
                <a:cs typeface="Times New Roman"/>
              </a:rPr>
              <a:t> </a:t>
            </a:r>
            <a:r>
              <a:rPr dirty="0" sz="400">
                <a:latin typeface="Times New Roman"/>
                <a:cs typeface="Times New Roman"/>
              </a:rPr>
              <a:t>.2</a:t>
            </a:r>
            <a:r>
              <a:rPr dirty="0" sz="400" spc="10">
                <a:latin typeface="Times New Roman"/>
                <a:cs typeface="Times New Roman"/>
              </a:rPr>
              <a:t> </a:t>
            </a:r>
            <a:r>
              <a:rPr dirty="0" sz="400" spc="-50">
                <a:latin typeface="Times New Roman"/>
                <a:cs typeface="Times New Roman"/>
              </a:rPr>
              <a:t>0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4941503" y="4981138"/>
            <a:ext cx="81280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 spc="-25">
                <a:latin typeface="Times New Roman"/>
                <a:cs typeface="Times New Roman"/>
              </a:rPr>
              <a:t>[s]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3249872" y="4882019"/>
            <a:ext cx="122555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>
                <a:latin typeface="Times New Roman"/>
                <a:cs typeface="Times New Roman"/>
              </a:rPr>
              <a:t>-</a:t>
            </a:r>
            <a:r>
              <a:rPr dirty="0" sz="400" spc="-25">
                <a:latin typeface="Times New Roman"/>
                <a:cs typeface="Times New Roman"/>
              </a:rPr>
              <a:t>160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3249872" y="4710213"/>
            <a:ext cx="122555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>
                <a:latin typeface="Times New Roman"/>
                <a:cs typeface="Times New Roman"/>
              </a:rPr>
              <a:t>-</a:t>
            </a:r>
            <a:r>
              <a:rPr dirty="0" sz="400" spc="-25">
                <a:latin typeface="Times New Roman"/>
                <a:cs typeface="Times New Roman"/>
              </a:rPr>
              <a:t>120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3296128" y="4531799"/>
            <a:ext cx="95885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>
                <a:latin typeface="Times New Roman"/>
                <a:cs typeface="Times New Roman"/>
              </a:rPr>
              <a:t>-</a:t>
            </a:r>
            <a:r>
              <a:rPr dirty="0" sz="400" spc="-25">
                <a:latin typeface="Times New Roman"/>
                <a:cs typeface="Times New Roman"/>
              </a:rPr>
              <a:t>80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3296128" y="4359993"/>
            <a:ext cx="95885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>
                <a:latin typeface="Times New Roman"/>
                <a:cs typeface="Times New Roman"/>
              </a:rPr>
              <a:t>-</a:t>
            </a:r>
            <a:r>
              <a:rPr dirty="0" sz="400" spc="-25">
                <a:latin typeface="Times New Roman"/>
                <a:cs typeface="Times New Roman"/>
              </a:rPr>
              <a:t>40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3375423" y="4188186"/>
            <a:ext cx="92075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>
                <a:latin typeface="Times New Roman"/>
                <a:cs typeface="Times New Roman"/>
              </a:rPr>
              <a:t>0</a:t>
            </a:r>
            <a:r>
              <a:rPr dirty="0" sz="400" spc="5">
                <a:latin typeface="Times New Roman"/>
                <a:cs typeface="Times New Roman"/>
              </a:rPr>
              <a:t> </a:t>
            </a:r>
            <a:r>
              <a:rPr dirty="0" sz="400" spc="-50">
                <a:latin typeface="Times New Roman"/>
                <a:cs typeface="Times New Roman"/>
              </a:rPr>
              <a:t>0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3322560" y="4003164"/>
            <a:ext cx="78740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 spc="-25">
                <a:latin typeface="Times New Roman"/>
                <a:cs typeface="Times New Roman"/>
              </a:rPr>
              <a:t>40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3322560" y="3831359"/>
            <a:ext cx="78740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 spc="-25">
                <a:latin typeface="Times New Roman"/>
                <a:cs typeface="Times New Roman"/>
              </a:rPr>
              <a:t>80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3276304" y="3458671"/>
            <a:ext cx="151765" cy="28321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40900"/>
              </a:lnSpc>
              <a:spcBef>
                <a:spcPts val="95"/>
              </a:spcBef>
            </a:pPr>
            <a:r>
              <a:rPr dirty="0" sz="400" spc="-25">
                <a:latin typeface="Times New Roman"/>
                <a:cs typeface="Times New Roman"/>
              </a:rPr>
              <a:t>160</a:t>
            </a:r>
            <a:r>
              <a:rPr dirty="0" sz="400" spc="500">
                <a:latin typeface="Times New Roman"/>
                <a:cs typeface="Times New Roman"/>
              </a:rPr>
              <a:t> </a:t>
            </a:r>
            <a:r>
              <a:rPr dirty="0" sz="400" spc="-20">
                <a:latin typeface="Times New Roman"/>
                <a:cs typeface="Times New Roman"/>
              </a:rPr>
              <a:t>[kV]</a:t>
            </a:r>
            <a:r>
              <a:rPr dirty="0" sz="400" spc="500">
                <a:latin typeface="Times New Roman"/>
                <a:cs typeface="Times New Roman"/>
              </a:rPr>
              <a:t> </a:t>
            </a:r>
            <a:r>
              <a:rPr dirty="0" sz="400" spc="-25">
                <a:latin typeface="Times New Roman"/>
                <a:cs typeface="Times New Roman"/>
              </a:rPr>
              <a:t>120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844586" y="6514178"/>
            <a:ext cx="1989455" cy="214629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210820">
              <a:lnSpc>
                <a:spcPct val="100000"/>
              </a:lnSpc>
              <a:spcBef>
                <a:spcPts val="114"/>
              </a:spcBef>
              <a:tabLst>
                <a:tab pos="745490" algn="l"/>
                <a:tab pos="1287780" algn="l"/>
                <a:tab pos="1823085" algn="l"/>
              </a:tabLst>
            </a:pPr>
            <a:r>
              <a:rPr dirty="0" sz="400" spc="-20">
                <a:latin typeface="Times New Roman"/>
                <a:cs typeface="Times New Roman"/>
              </a:rPr>
              <a:t>0,16</a:t>
            </a:r>
            <a:r>
              <a:rPr dirty="0" sz="400">
                <a:latin typeface="Times New Roman"/>
                <a:cs typeface="Times New Roman"/>
              </a:rPr>
              <a:t>	</a:t>
            </a:r>
            <a:r>
              <a:rPr dirty="0" sz="400" spc="-20">
                <a:latin typeface="Times New Roman"/>
                <a:cs typeface="Times New Roman"/>
              </a:rPr>
              <a:t>0,17</a:t>
            </a:r>
            <a:r>
              <a:rPr dirty="0" sz="400">
                <a:latin typeface="Times New Roman"/>
                <a:cs typeface="Times New Roman"/>
              </a:rPr>
              <a:t>	</a:t>
            </a:r>
            <a:r>
              <a:rPr dirty="0" sz="400" spc="-20">
                <a:latin typeface="Times New Roman"/>
                <a:cs typeface="Times New Roman"/>
              </a:rPr>
              <a:t>0,18</a:t>
            </a:r>
            <a:r>
              <a:rPr dirty="0" sz="400">
                <a:latin typeface="Times New Roman"/>
                <a:cs typeface="Times New Roman"/>
              </a:rPr>
              <a:t>	</a:t>
            </a:r>
            <a:r>
              <a:rPr dirty="0" sz="400" spc="-20">
                <a:latin typeface="Times New Roman"/>
                <a:cs typeface="Times New Roman"/>
              </a:rPr>
              <a:t>0,19</a:t>
            </a:r>
            <a:endParaRPr sz="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4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400">
                <a:latin typeface="Times New Roman"/>
                <a:cs typeface="Times New Roman"/>
              </a:rPr>
              <a:t>(archivo</a:t>
            </a:r>
            <a:r>
              <a:rPr dirty="0" sz="400" spc="35">
                <a:latin typeface="Times New Roman"/>
                <a:cs typeface="Times New Roman"/>
              </a:rPr>
              <a:t> </a:t>
            </a:r>
            <a:r>
              <a:rPr dirty="0" sz="400">
                <a:latin typeface="Times New Roman"/>
                <a:cs typeface="Times New Roman"/>
              </a:rPr>
              <a:t>Exa_11.pl4;</a:t>
            </a:r>
            <a:r>
              <a:rPr dirty="0" sz="400" spc="35">
                <a:latin typeface="Times New Roman"/>
                <a:cs typeface="Times New Roman"/>
              </a:rPr>
              <a:t> </a:t>
            </a:r>
            <a:r>
              <a:rPr dirty="0" sz="400">
                <a:latin typeface="Times New Roman"/>
                <a:cs typeface="Times New Roman"/>
              </a:rPr>
              <a:t>x-var</a:t>
            </a:r>
            <a:r>
              <a:rPr dirty="0" sz="400" spc="35">
                <a:latin typeface="Times New Roman"/>
                <a:cs typeface="Times New Roman"/>
              </a:rPr>
              <a:t> </a:t>
            </a:r>
            <a:r>
              <a:rPr dirty="0" sz="400">
                <a:latin typeface="Times New Roman"/>
                <a:cs typeface="Times New Roman"/>
              </a:rPr>
              <a:t>t)</a:t>
            </a:r>
            <a:r>
              <a:rPr dirty="0" sz="400" spc="35">
                <a:latin typeface="Times New Roman"/>
                <a:cs typeface="Times New Roman"/>
              </a:rPr>
              <a:t> </a:t>
            </a:r>
            <a:r>
              <a:rPr dirty="0" sz="400">
                <a:solidFill>
                  <a:srgbClr val="FF0000"/>
                </a:solidFill>
                <a:latin typeface="Times New Roman"/>
                <a:cs typeface="Times New Roman"/>
              </a:rPr>
              <a:t>c:</a:t>
            </a:r>
            <a:r>
              <a:rPr dirty="0" sz="400" spc="35">
                <a:solidFill>
                  <a:srgbClr val="FF0000"/>
                </a:solidFill>
                <a:latin typeface="Times New Roman"/>
                <a:cs typeface="Times New Roman"/>
              </a:rPr>
              <a:t> </a:t>
            </a:r>
            <a:r>
              <a:rPr dirty="0" sz="400">
                <a:solidFill>
                  <a:srgbClr val="FF0000"/>
                </a:solidFill>
                <a:latin typeface="Times New Roman"/>
                <a:cs typeface="Times New Roman"/>
              </a:rPr>
              <a:t>BREKA</a:t>
            </a:r>
            <a:r>
              <a:rPr dirty="0" sz="400" spc="35">
                <a:solidFill>
                  <a:srgbClr val="FF0000"/>
                </a:solidFill>
                <a:latin typeface="Times New Roman"/>
                <a:cs typeface="Times New Roman"/>
              </a:rPr>
              <a:t> </a:t>
            </a:r>
            <a:r>
              <a:rPr dirty="0" sz="400">
                <a:solidFill>
                  <a:srgbClr val="FF0000"/>
                </a:solidFill>
                <a:latin typeface="Times New Roman"/>
                <a:cs typeface="Times New Roman"/>
              </a:rPr>
              <a:t>-CABLA</a:t>
            </a:r>
            <a:r>
              <a:rPr dirty="0" sz="400" spc="35">
                <a:solidFill>
                  <a:srgbClr val="FF0000"/>
                </a:solidFill>
                <a:latin typeface="Times New Roman"/>
                <a:cs typeface="Times New Roman"/>
              </a:rPr>
              <a:t> </a:t>
            </a:r>
            <a:r>
              <a:rPr dirty="0" sz="400">
                <a:solidFill>
                  <a:srgbClr val="008000"/>
                </a:solidFill>
                <a:latin typeface="Times New Roman"/>
                <a:cs typeface="Times New Roman"/>
              </a:rPr>
              <a:t>c:</a:t>
            </a:r>
            <a:r>
              <a:rPr dirty="0" sz="400" spc="35">
                <a:solidFill>
                  <a:srgbClr val="008000"/>
                </a:solidFill>
                <a:latin typeface="Times New Roman"/>
                <a:cs typeface="Times New Roman"/>
              </a:rPr>
              <a:t> </a:t>
            </a:r>
            <a:r>
              <a:rPr dirty="0" sz="400">
                <a:solidFill>
                  <a:srgbClr val="008000"/>
                </a:solidFill>
                <a:latin typeface="Times New Roman"/>
                <a:cs typeface="Times New Roman"/>
              </a:rPr>
              <a:t>BREKB</a:t>
            </a:r>
            <a:r>
              <a:rPr dirty="0" sz="400" spc="35">
                <a:solidFill>
                  <a:srgbClr val="008000"/>
                </a:solidFill>
                <a:latin typeface="Times New Roman"/>
                <a:cs typeface="Times New Roman"/>
              </a:rPr>
              <a:t> </a:t>
            </a:r>
            <a:r>
              <a:rPr dirty="0" sz="400">
                <a:solidFill>
                  <a:srgbClr val="008000"/>
                </a:solidFill>
                <a:latin typeface="Times New Roman"/>
                <a:cs typeface="Times New Roman"/>
              </a:rPr>
              <a:t>-CABLB</a:t>
            </a:r>
            <a:r>
              <a:rPr dirty="0" sz="400" spc="35">
                <a:solidFill>
                  <a:srgbClr val="008000"/>
                </a:solidFill>
                <a:latin typeface="Times New Roman"/>
                <a:cs typeface="Times New Roman"/>
              </a:rPr>
              <a:t> </a:t>
            </a:r>
            <a:r>
              <a:rPr dirty="0" sz="400">
                <a:solidFill>
                  <a:srgbClr val="0000FF"/>
                </a:solidFill>
                <a:latin typeface="Times New Roman"/>
                <a:cs typeface="Times New Roman"/>
              </a:rPr>
              <a:t>c:</a:t>
            </a:r>
            <a:r>
              <a:rPr dirty="0" sz="400" spc="35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400">
                <a:solidFill>
                  <a:srgbClr val="0000FF"/>
                </a:solidFill>
                <a:latin typeface="Times New Roman"/>
                <a:cs typeface="Times New Roman"/>
              </a:rPr>
              <a:t>BREKC</a:t>
            </a:r>
            <a:r>
              <a:rPr dirty="0" sz="400" spc="35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400">
                <a:solidFill>
                  <a:srgbClr val="0000FF"/>
                </a:solidFill>
                <a:latin typeface="Times New Roman"/>
                <a:cs typeface="Times New Roman"/>
              </a:rPr>
              <a:t>-</a:t>
            </a:r>
            <a:r>
              <a:rPr dirty="0" sz="400" spc="-10">
                <a:solidFill>
                  <a:srgbClr val="0000FF"/>
                </a:solidFill>
                <a:latin typeface="Times New Roman"/>
                <a:cs typeface="Times New Roman"/>
              </a:rPr>
              <a:t>CABLC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3190401" y="6514178"/>
            <a:ext cx="118110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 spc="-20">
                <a:latin typeface="Times New Roman"/>
                <a:cs typeface="Times New Roman"/>
              </a:rPr>
              <a:t>0,20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3725643" y="6514178"/>
            <a:ext cx="118110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 spc="-20">
                <a:latin typeface="Times New Roman"/>
                <a:cs typeface="Times New Roman"/>
              </a:rPr>
              <a:t>0,21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4267494" y="6514178"/>
            <a:ext cx="118110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 spc="-20">
                <a:latin typeface="Times New Roman"/>
                <a:cs typeface="Times New Roman"/>
              </a:rPr>
              <a:t>0,22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4802736" y="6514178"/>
            <a:ext cx="118110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 spc="-20">
                <a:latin typeface="Times New Roman"/>
                <a:cs typeface="Times New Roman"/>
              </a:rPr>
              <a:t>0.23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5337978" y="6514178"/>
            <a:ext cx="118110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 spc="-20">
                <a:latin typeface="Times New Roman"/>
                <a:cs typeface="Times New Roman"/>
              </a:rPr>
              <a:t>0.24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5100093" y="6534001"/>
            <a:ext cx="81280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 spc="-25">
                <a:latin typeface="Times New Roman"/>
                <a:cs typeface="Times New Roman"/>
              </a:rPr>
              <a:t>[s]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844586" y="5196556"/>
            <a:ext cx="340360" cy="1320800"/>
          </a:xfrm>
          <a:prstGeom prst="rect">
            <a:avLst/>
          </a:prstGeom>
        </p:spPr>
        <p:txBody>
          <a:bodyPr wrap="square" lIns="0" tIns="36830" rIns="0" bIns="0" rtlCol="0" vert="horz">
            <a:spAutoFit/>
          </a:bodyPr>
          <a:lstStyle/>
          <a:p>
            <a:pPr marL="38735">
              <a:lnSpc>
                <a:spcPct val="100000"/>
              </a:lnSpc>
              <a:spcBef>
                <a:spcPts val="290"/>
              </a:spcBef>
            </a:pPr>
            <a:r>
              <a:rPr dirty="0" sz="400" spc="-20">
                <a:latin typeface="Times New Roman"/>
                <a:cs typeface="Times New Roman"/>
              </a:rPr>
              <a:t>3200</a:t>
            </a:r>
            <a:endParaRPr sz="400">
              <a:latin typeface="Times New Roman"/>
              <a:cs typeface="Times New Roman"/>
            </a:endParaRPr>
          </a:p>
          <a:p>
            <a:pPr marL="177800">
              <a:lnSpc>
                <a:spcPct val="100000"/>
              </a:lnSpc>
              <a:spcBef>
                <a:spcPts val="200"/>
              </a:spcBef>
            </a:pPr>
            <a:r>
              <a:rPr dirty="0" sz="400" spc="-10">
                <a:latin typeface="Times New Roman"/>
                <a:cs typeface="Times New Roman"/>
              </a:rPr>
              <a:t>[UNA]</a:t>
            </a:r>
            <a:endParaRPr sz="400">
              <a:latin typeface="Times New Roman"/>
              <a:cs typeface="Times New Roman"/>
            </a:endParaRPr>
          </a:p>
          <a:p>
            <a:pPr marL="38735">
              <a:lnSpc>
                <a:spcPct val="100000"/>
              </a:lnSpc>
              <a:spcBef>
                <a:spcPts val="195"/>
              </a:spcBef>
            </a:pPr>
            <a:r>
              <a:rPr dirty="0" sz="400" spc="-20">
                <a:latin typeface="Times New Roman"/>
                <a:cs typeface="Times New Roman"/>
              </a:rPr>
              <a:t>2400</a:t>
            </a:r>
            <a:endParaRPr sz="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09"/>
              </a:spcBef>
            </a:pPr>
            <a:endParaRPr sz="400">
              <a:latin typeface="Times New Roman"/>
              <a:cs typeface="Times New Roman"/>
            </a:endParaRPr>
          </a:p>
          <a:p>
            <a:pPr marL="38735">
              <a:lnSpc>
                <a:spcPct val="100000"/>
              </a:lnSpc>
            </a:pPr>
            <a:r>
              <a:rPr dirty="0" sz="400" spc="-20">
                <a:latin typeface="Times New Roman"/>
                <a:cs typeface="Times New Roman"/>
              </a:rPr>
              <a:t>1600</a:t>
            </a:r>
            <a:endParaRPr sz="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15"/>
              </a:spcBef>
            </a:pPr>
            <a:endParaRPr sz="400">
              <a:latin typeface="Times New Roman"/>
              <a:cs typeface="Times New Roman"/>
            </a:endParaRPr>
          </a:p>
          <a:p>
            <a:pPr marL="85090">
              <a:lnSpc>
                <a:spcPct val="100000"/>
              </a:lnSpc>
            </a:pPr>
            <a:r>
              <a:rPr dirty="0" sz="400" spc="-25">
                <a:latin typeface="Times New Roman"/>
                <a:cs typeface="Times New Roman"/>
              </a:rPr>
              <a:t>800</a:t>
            </a:r>
            <a:endParaRPr sz="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400">
              <a:latin typeface="Times New Roman"/>
              <a:cs typeface="Times New Roman"/>
            </a:endParaRPr>
          </a:p>
          <a:p>
            <a:pPr marL="177800">
              <a:lnSpc>
                <a:spcPct val="100000"/>
              </a:lnSpc>
            </a:pPr>
            <a:r>
              <a:rPr dirty="0" sz="400">
                <a:latin typeface="Times New Roman"/>
                <a:cs typeface="Times New Roman"/>
              </a:rPr>
              <a:t>0</a:t>
            </a:r>
            <a:r>
              <a:rPr dirty="0" sz="400" spc="5">
                <a:latin typeface="Times New Roman"/>
                <a:cs typeface="Times New Roman"/>
              </a:rPr>
              <a:t> </a:t>
            </a:r>
            <a:r>
              <a:rPr dirty="0" sz="400" spc="-50">
                <a:latin typeface="Times New Roman"/>
                <a:cs typeface="Times New Roman"/>
              </a:rPr>
              <a:t>0</a:t>
            </a:r>
            <a:endParaRPr sz="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09"/>
              </a:spcBef>
            </a:pPr>
            <a:endParaRPr sz="400">
              <a:latin typeface="Times New Roman"/>
              <a:cs typeface="Times New Roman"/>
            </a:endParaRPr>
          </a:p>
          <a:p>
            <a:pPr marL="58419">
              <a:lnSpc>
                <a:spcPct val="100000"/>
              </a:lnSpc>
              <a:spcBef>
                <a:spcPts val="5"/>
              </a:spcBef>
            </a:pPr>
            <a:r>
              <a:rPr dirty="0" sz="400">
                <a:latin typeface="Times New Roman"/>
                <a:cs typeface="Times New Roman"/>
              </a:rPr>
              <a:t>-</a:t>
            </a:r>
            <a:r>
              <a:rPr dirty="0" sz="400" spc="-25">
                <a:latin typeface="Times New Roman"/>
                <a:cs typeface="Times New Roman"/>
              </a:rPr>
              <a:t>800</a:t>
            </a:r>
            <a:endParaRPr sz="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09"/>
              </a:spcBef>
            </a:pPr>
            <a:endParaRPr sz="4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400">
                <a:latin typeface="Times New Roman"/>
                <a:cs typeface="Times New Roman"/>
              </a:rPr>
              <a:t>-</a:t>
            </a:r>
            <a:r>
              <a:rPr dirty="0" sz="400" spc="-20">
                <a:latin typeface="Times New Roman"/>
                <a:cs typeface="Times New Roman"/>
              </a:rPr>
              <a:t>1600</a:t>
            </a:r>
            <a:endParaRPr sz="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15"/>
              </a:spcBef>
            </a:pPr>
            <a:endParaRPr sz="4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400">
                <a:latin typeface="Times New Roman"/>
                <a:cs typeface="Times New Roman"/>
              </a:rPr>
              <a:t>-</a:t>
            </a:r>
            <a:r>
              <a:rPr dirty="0" sz="400" spc="-20">
                <a:latin typeface="Times New Roman"/>
                <a:cs typeface="Times New Roman"/>
              </a:rPr>
              <a:t>2400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58" name="object 58" descr=""/>
          <p:cNvSpPr txBox="1"/>
          <p:nvPr/>
        </p:nvSpPr>
        <p:spPr>
          <a:xfrm>
            <a:off x="904058" y="8093473"/>
            <a:ext cx="1989455" cy="214629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algn="ctr" marL="31115">
              <a:lnSpc>
                <a:spcPct val="100000"/>
              </a:lnSpc>
              <a:spcBef>
                <a:spcPts val="114"/>
              </a:spcBef>
              <a:tabLst>
                <a:tab pos="566420" algn="l"/>
                <a:tab pos="1108075" algn="l"/>
                <a:tab pos="1643380" algn="l"/>
              </a:tabLst>
            </a:pPr>
            <a:r>
              <a:rPr dirty="0" sz="400" spc="-20">
                <a:latin typeface="Times New Roman"/>
                <a:cs typeface="Times New Roman"/>
              </a:rPr>
              <a:t>0,16</a:t>
            </a:r>
            <a:r>
              <a:rPr dirty="0" sz="400">
                <a:latin typeface="Times New Roman"/>
                <a:cs typeface="Times New Roman"/>
              </a:rPr>
              <a:t>	</a:t>
            </a:r>
            <a:r>
              <a:rPr dirty="0" sz="400" spc="-20">
                <a:latin typeface="Times New Roman"/>
                <a:cs typeface="Times New Roman"/>
              </a:rPr>
              <a:t>0,17</a:t>
            </a:r>
            <a:r>
              <a:rPr dirty="0" sz="400">
                <a:latin typeface="Times New Roman"/>
                <a:cs typeface="Times New Roman"/>
              </a:rPr>
              <a:t>	</a:t>
            </a:r>
            <a:r>
              <a:rPr dirty="0" sz="400" spc="-20">
                <a:latin typeface="Times New Roman"/>
                <a:cs typeface="Times New Roman"/>
              </a:rPr>
              <a:t>0,18</a:t>
            </a:r>
            <a:r>
              <a:rPr dirty="0" sz="400">
                <a:latin typeface="Times New Roman"/>
                <a:cs typeface="Times New Roman"/>
              </a:rPr>
              <a:t>	</a:t>
            </a:r>
            <a:r>
              <a:rPr dirty="0" sz="400" spc="-20">
                <a:latin typeface="Times New Roman"/>
                <a:cs typeface="Times New Roman"/>
              </a:rPr>
              <a:t>0,19</a:t>
            </a:r>
            <a:endParaRPr sz="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40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  <a:spcBef>
                <a:spcPts val="5"/>
              </a:spcBef>
            </a:pPr>
            <a:r>
              <a:rPr dirty="0" sz="400">
                <a:latin typeface="Times New Roman"/>
                <a:cs typeface="Times New Roman"/>
              </a:rPr>
              <a:t>(archivo</a:t>
            </a:r>
            <a:r>
              <a:rPr dirty="0" sz="400" spc="35">
                <a:latin typeface="Times New Roman"/>
                <a:cs typeface="Times New Roman"/>
              </a:rPr>
              <a:t> </a:t>
            </a:r>
            <a:r>
              <a:rPr dirty="0" sz="400">
                <a:latin typeface="Times New Roman"/>
                <a:cs typeface="Times New Roman"/>
              </a:rPr>
              <a:t>Exa_11.pl4;</a:t>
            </a:r>
            <a:r>
              <a:rPr dirty="0" sz="400" spc="35">
                <a:latin typeface="Times New Roman"/>
                <a:cs typeface="Times New Roman"/>
              </a:rPr>
              <a:t> </a:t>
            </a:r>
            <a:r>
              <a:rPr dirty="0" sz="400">
                <a:latin typeface="Times New Roman"/>
                <a:cs typeface="Times New Roman"/>
              </a:rPr>
              <a:t>x-var</a:t>
            </a:r>
            <a:r>
              <a:rPr dirty="0" sz="400" spc="35">
                <a:latin typeface="Times New Roman"/>
                <a:cs typeface="Times New Roman"/>
              </a:rPr>
              <a:t> </a:t>
            </a:r>
            <a:r>
              <a:rPr dirty="0" sz="400">
                <a:latin typeface="Times New Roman"/>
                <a:cs typeface="Times New Roman"/>
              </a:rPr>
              <a:t>t)</a:t>
            </a:r>
            <a:r>
              <a:rPr dirty="0" sz="400" spc="35">
                <a:latin typeface="Times New Roman"/>
                <a:cs typeface="Times New Roman"/>
              </a:rPr>
              <a:t> </a:t>
            </a:r>
            <a:r>
              <a:rPr dirty="0" sz="400">
                <a:solidFill>
                  <a:srgbClr val="FF0000"/>
                </a:solidFill>
                <a:latin typeface="Times New Roman"/>
                <a:cs typeface="Times New Roman"/>
              </a:rPr>
              <a:t>c:</a:t>
            </a:r>
            <a:r>
              <a:rPr dirty="0" sz="400" spc="35">
                <a:solidFill>
                  <a:srgbClr val="FF0000"/>
                </a:solidFill>
                <a:latin typeface="Times New Roman"/>
                <a:cs typeface="Times New Roman"/>
              </a:rPr>
              <a:t> </a:t>
            </a:r>
            <a:r>
              <a:rPr dirty="0" sz="400">
                <a:solidFill>
                  <a:srgbClr val="FF0000"/>
                </a:solidFill>
                <a:latin typeface="Times New Roman"/>
                <a:cs typeface="Times New Roman"/>
              </a:rPr>
              <a:t>BREKA</a:t>
            </a:r>
            <a:r>
              <a:rPr dirty="0" sz="400" spc="35">
                <a:solidFill>
                  <a:srgbClr val="FF0000"/>
                </a:solidFill>
                <a:latin typeface="Times New Roman"/>
                <a:cs typeface="Times New Roman"/>
              </a:rPr>
              <a:t> </a:t>
            </a:r>
            <a:r>
              <a:rPr dirty="0" sz="400">
                <a:solidFill>
                  <a:srgbClr val="FF0000"/>
                </a:solidFill>
                <a:latin typeface="Times New Roman"/>
                <a:cs typeface="Times New Roman"/>
              </a:rPr>
              <a:t>-CABLA</a:t>
            </a:r>
            <a:r>
              <a:rPr dirty="0" sz="400" spc="35">
                <a:solidFill>
                  <a:srgbClr val="FF0000"/>
                </a:solidFill>
                <a:latin typeface="Times New Roman"/>
                <a:cs typeface="Times New Roman"/>
              </a:rPr>
              <a:t> </a:t>
            </a:r>
            <a:r>
              <a:rPr dirty="0" sz="400">
                <a:solidFill>
                  <a:srgbClr val="008000"/>
                </a:solidFill>
                <a:latin typeface="Times New Roman"/>
                <a:cs typeface="Times New Roman"/>
              </a:rPr>
              <a:t>c:</a:t>
            </a:r>
            <a:r>
              <a:rPr dirty="0" sz="400" spc="35">
                <a:solidFill>
                  <a:srgbClr val="008000"/>
                </a:solidFill>
                <a:latin typeface="Times New Roman"/>
                <a:cs typeface="Times New Roman"/>
              </a:rPr>
              <a:t> </a:t>
            </a:r>
            <a:r>
              <a:rPr dirty="0" sz="400">
                <a:solidFill>
                  <a:srgbClr val="008000"/>
                </a:solidFill>
                <a:latin typeface="Times New Roman"/>
                <a:cs typeface="Times New Roman"/>
              </a:rPr>
              <a:t>BREKB</a:t>
            </a:r>
            <a:r>
              <a:rPr dirty="0" sz="400" spc="35">
                <a:solidFill>
                  <a:srgbClr val="008000"/>
                </a:solidFill>
                <a:latin typeface="Times New Roman"/>
                <a:cs typeface="Times New Roman"/>
              </a:rPr>
              <a:t> </a:t>
            </a:r>
            <a:r>
              <a:rPr dirty="0" sz="400">
                <a:solidFill>
                  <a:srgbClr val="008000"/>
                </a:solidFill>
                <a:latin typeface="Times New Roman"/>
                <a:cs typeface="Times New Roman"/>
              </a:rPr>
              <a:t>-CABLB</a:t>
            </a:r>
            <a:r>
              <a:rPr dirty="0" sz="400" spc="35">
                <a:solidFill>
                  <a:srgbClr val="008000"/>
                </a:solidFill>
                <a:latin typeface="Times New Roman"/>
                <a:cs typeface="Times New Roman"/>
              </a:rPr>
              <a:t> </a:t>
            </a:r>
            <a:r>
              <a:rPr dirty="0" sz="400">
                <a:solidFill>
                  <a:srgbClr val="0000FF"/>
                </a:solidFill>
                <a:latin typeface="Times New Roman"/>
                <a:cs typeface="Times New Roman"/>
              </a:rPr>
              <a:t>c:</a:t>
            </a:r>
            <a:r>
              <a:rPr dirty="0" sz="400" spc="35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400">
                <a:solidFill>
                  <a:srgbClr val="0000FF"/>
                </a:solidFill>
                <a:latin typeface="Times New Roman"/>
                <a:cs typeface="Times New Roman"/>
              </a:rPr>
              <a:t>BREKC</a:t>
            </a:r>
            <a:r>
              <a:rPr dirty="0" sz="400" spc="35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400">
                <a:solidFill>
                  <a:srgbClr val="0000FF"/>
                </a:solidFill>
                <a:latin typeface="Times New Roman"/>
                <a:cs typeface="Times New Roman"/>
              </a:rPr>
              <a:t>-</a:t>
            </a:r>
            <a:r>
              <a:rPr dirty="0" sz="400" spc="-10">
                <a:solidFill>
                  <a:srgbClr val="0000FF"/>
                </a:solidFill>
                <a:latin typeface="Times New Roman"/>
                <a:cs typeface="Times New Roman"/>
              </a:rPr>
              <a:t>CABLC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59" name="object 59" descr=""/>
          <p:cNvSpPr txBox="1"/>
          <p:nvPr/>
        </p:nvSpPr>
        <p:spPr>
          <a:xfrm>
            <a:off x="3197009" y="8093473"/>
            <a:ext cx="118110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 spc="-20">
                <a:latin typeface="Times New Roman"/>
                <a:cs typeface="Times New Roman"/>
              </a:rPr>
              <a:t>0,20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60" name="object 60" descr=""/>
          <p:cNvSpPr txBox="1"/>
          <p:nvPr/>
        </p:nvSpPr>
        <p:spPr>
          <a:xfrm>
            <a:off x="3732251" y="8093473"/>
            <a:ext cx="118110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 spc="-20">
                <a:latin typeface="Times New Roman"/>
                <a:cs typeface="Times New Roman"/>
              </a:rPr>
              <a:t>0,21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61" name="object 61" descr=""/>
          <p:cNvSpPr txBox="1"/>
          <p:nvPr/>
        </p:nvSpPr>
        <p:spPr>
          <a:xfrm>
            <a:off x="4274101" y="8093473"/>
            <a:ext cx="118110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 spc="-20">
                <a:latin typeface="Times New Roman"/>
                <a:cs typeface="Times New Roman"/>
              </a:rPr>
              <a:t>0,22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62" name="object 62" descr=""/>
          <p:cNvSpPr txBox="1"/>
          <p:nvPr/>
        </p:nvSpPr>
        <p:spPr>
          <a:xfrm>
            <a:off x="4809344" y="8093473"/>
            <a:ext cx="118110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 spc="-20">
                <a:latin typeface="Times New Roman"/>
                <a:cs typeface="Times New Roman"/>
              </a:rPr>
              <a:t>0.23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63" name="object 63" descr=""/>
          <p:cNvSpPr txBox="1"/>
          <p:nvPr/>
        </p:nvSpPr>
        <p:spPr>
          <a:xfrm>
            <a:off x="5344586" y="8093473"/>
            <a:ext cx="118110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 spc="-20">
                <a:latin typeface="Times New Roman"/>
                <a:cs typeface="Times New Roman"/>
              </a:rPr>
              <a:t>0.24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64" name="object 64" descr=""/>
          <p:cNvSpPr txBox="1"/>
          <p:nvPr/>
        </p:nvSpPr>
        <p:spPr>
          <a:xfrm>
            <a:off x="5100093" y="8113297"/>
            <a:ext cx="81280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 spc="-25">
                <a:latin typeface="Times New Roman"/>
                <a:cs typeface="Times New Roman"/>
              </a:rPr>
              <a:t>[s]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65" name="object 65" descr=""/>
          <p:cNvSpPr txBox="1"/>
          <p:nvPr/>
        </p:nvSpPr>
        <p:spPr>
          <a:xfrm>
            <a:off x="897450" y="8007570"/>
            <a:ext cx="122555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>
                <a:latin typeface="Times New Roman"/>
                <a:cs typeface="Times New Roman"/>
              </a:rPr>
              <a:t>-</a:t>
            </a:r>
            <a:r>
              <a:rPr dirty="0" sz="400" spc="-25">
                <a:latin typeface="Times New Roman"/>
                <a:cs typeface="Times New Roman"/>
              </a:rPr>
              <a:t>500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66" name="object 66" descr=""/>
          <p:cNvSpPr txBox="1"/>
          <p:nvPr/>
        </p:nvSpPr>
        <p:spPr>
          <a:xfrm>
            <a:off x="897450" y="7703605"/>
            <a:ext cx="122555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>
                <a:latin typeface="Times New Roman"/>
                <a:cs typeface="Times New Roman"/>
              </a:rPr>
              <a:t>-</a:t>
            </a:r>
            <a:r>
              <a:rPr dirty="0" sz="400" spc="-25">
                <a:latin typeface="Times New Roman"/>
                <a:cs typeface="Times New Roman"/>
              </a:rPr>
              <a:t>250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67" name="object 67" descr=""/>
          <p:cNvSpPr txBox="1"/>
          <p:nvPr/>
        </p:nvSpPr>
        <p:spPr>
          <a:xfrm>
            <a:off x="1016392" y="7406248"/>
            <a:ext cx="92075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>
                <a:latin typeface="Times New Roman"/>
                <a:cs typeface="Times New Roman"/>
              </a:rPr>
              <a:t>0</a:t>
            </a:r>
            <a:r>
              <a:rPr dirty="0" sz="400" spc="5">
                <a:latin typeface="Times New Roman"/>
                <a:cs typeface="Times New Roman"/>
              </a:rPr>
              <a:t> </a:t>
            </a:r>
            <a:r>
              <a:rPr dirty="0" sz="400" spc="-50">
                <a:latin typeface="Times New Roman"/>
                <a:cs typeface="Times New Roman"/>
              </a:rPr>
              <a:t>0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68" name="object 68" descr=""/>
          <p:cNvSpPr txBox="1"/>
          <p:nvPr/>
        </p:nvSpPr>
        <p:spPr>
          <a:xfrm>
            <a:off x="923881" y="6798319"/>
            <a:ext cx="248285" cy="39306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 spc="-25">
                <a:latin typeface="Times New Roman"/>
                <a:cs typeface="Times New Roman"/>
              </a:rPr>
              <a:t>500</a:t>
            </a:r>
            <a:endParaRPr sz="400">
              <a:latin typeface="Times New Roman"/>
              <a:cs typeface="Times New Roman"/>
            </a:endParaRPr>
          </a:p>
          <a:p>
            <a:pPr marL="85090">
              <a:lnSpc>
                <a:spcPct val="100000"/>
              </a:lnSpc>
              <a:spcBef>
                <a:spcPts val="350"/>
              </a:spcBef>
            </a:pPr>
            <a:r>
              <a:rPr dirty="0" sz="400" spc="-10">
                <a:latin typeface="Times New Roman"/>
                <a:cs typeface="Times New Roman"/>
              </a:rPr>
              <a:t>[UNA]</a:t>
            </a:r>
            <a:endParaRPr sz="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60"/>
              </a:spcBef>
            </a:pPr>
            <a:endParaRPr sz="4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400" spc="-25">
                <a:latin typeface="Times New Roman"/>
                <a:cs typeface="Times New Roman"/>
              </a:rPr>
              <a:t>250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69" name="object 69" descr=""/>
          <p:cNvSpPr txBox="1"/>
          <p:nvPr/>
        </p:nvSpPr>
        <p:spPr>
          <a:xfrm>
            <a:off x="877626" y="8365720"/>
            <a:ext cx="4797425" cy="441959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250190" marR="5080" indent="-238125">
              <a:lnSpc>
                <a:spcPct val="113799"/>
              </a:lnSpc>
              <a:spcBef>
                <a:spcPts val="9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6.44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Interrupción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corriente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carga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estable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transformador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elevador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(curvas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superiores)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amplitud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corriente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(abajo)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energizar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primer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polo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interruptor:</a:t>
            </a:r>
            <a:endParaRPr sz="800">
              <a:latin typeface="Times New Roman"/>
              <a:cs typeface="Times New Roman"/>
            </a:endParaRPr>
          </a:p>
          <a:p>
            <a:pPr marL="90424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a)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cruce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voltaje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cero,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b)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cerca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pico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voltaje.</a:t>
            </a:r>
            <a:endParaRPr sz="800">
              <a:latin typeface="Times New Roman"/>
              <a:cs typeface="Times New Roman"/>
            </a:endParaRPr>
          </a:p>
        </p:txBody>
      </p:sp>
      <p:grpSp>
        <p:nvGrpSpPr>
          <p:cNvPr id="70" name="object 70" descr=""/>
          <p:cNvGrpSpPr/>
          <p:nvPr/>
        </p:nvGrpSpPr>
        <p:grpSpPr>
          <a:xfrm>
            <a:off x="368299" y="9751526"/>
            <a:ext cx="594995" cy="13335"/>
            <a:chOff x="368299" y="9751526"/>
            <a:chExt cx="594995" cy="13335"/>
          </a:xfrm>
        </p:grpSpPr>
        <p:sp>
          <p:nvSpPr>
            <p:cNvPr id="71" name="object 71" descr=""/>
            <p:cNvSpPr/>
            <p:nvPr/>
          </p:nvSpPr>
          <p:spPr>
            <a:xfrm>
              <a:off x="368299" y="9751526"/>
              <a:ext cx="594995" cy="6985"/>
            </a:xfrm>
            <a:custGeom>
              <a:avLst/>
              <a:gdLst/>
              <a:ahLst/>
              <a:cxnLst/>
              <a:rect l="l" t="t" r="r" b="b"/>
              <a:pathLst>
                <a:path w="594994" h="6984">
                  <a:moveTo>
                    <a:pt x="594713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594713" y="0"/>
                  </a:lnTo>
                  <a:lnTo>
                    <a:pt x="594713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" name="object 72" descr=""/>
            <p:cNvSpPr/>
            <p:nvPr/>
          </p:nvSpPr>
          <p:spPr>
            <a:xfrm>
              <a:off x="368287" y="9751529"/>
              <a:ext cx="594995" cy="13335"/>
            </a:xfrm>
            <a:custGeom>
              <a:avLst/>
              <a:gdLst/>
              <a:ahLst/>
              <a:cxnLst/>
              <a:rect l="l" t="t" r="r" b="b"/>
              <a:pathLst>
                <a:path w="594994" h="13334">
                  <a:moveTo>
                    <a:pt x="594715" y="0"/>
                  </a:moveTo>
                  <a:lnTo>
                    <a:pt x="588111" y="6604"/>
                  </a:lnTo>
                  <a:lnTo>
                    <a:pt x="0" y="6604"/>
                  </a:lnTo>
                  <a:lnTo>
                    <a:pt x="0" y="13208"/>
                  </a:lnTo>
                  <a:lnTo>
                    <a:pt x="588111" y="13208"/>
                  </a:lnTo>
                  <a:lnTo>
                    <a:pt x="594715" y="13208"/>
                  </a:lnTo>
                  <a:lnTo>
                    <a:pt x="594715" y="6604"/>
                  </a:lnTo>
                  <a:lnTo>
                    <a:pt x="594715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" name="object 73" descr=""/>
            <p:cNvSpPr/>
            <p:nvPr/>
          </p:nvSpPr>
          <p:spPr>
            <a:xfrm>
              <a:off x="368299" y="9751526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4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4" name="object 74" descr=""/>
          <p:cNvSpPr txBox="1"/>
          <p:nvPr/>
        </p:nvSpPr>
        <p:spPr>
          <a:xfrm>
            <a:off x="378108" y="9811535"/>
            <a:ext cx="5778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Página</a:t>
            </a:r>
            <a:r>
              <a:rPr dirty="0" sz="800" spc="8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241</a:t>
            </a:r>
            <a:endParaRPr sz="800">
              <a:latin typeface="Arial"/>
              <a:cs typeface="Arial"/>
            </a:endParaRPr>
          </a:p>
        </p:txBody>
      </p:sp>
      <p:sp>
        <p:nvSpPr>
          <p:cNvPr id="76" name="object 76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77" name="object 77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196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75" name="object 75" descr=""/>
          <p:cNvSpPr txBox="1"/>
          <p:nvPr/>
        </p:nvSpPr>
        <p:spPr>
          <a:xfrm>
            <a:off x="4690401" y="9983341"/>
            <a:ext cx="995044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de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aplicación</a:t>
            </a:r>
            <a:endParaRPr sz="8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9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935015" y="165100"/>
            <a:ext cx="5226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5" name="object 5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488"/>
                  </a:lnTo>
                  <a:lnTo>
                    <a:pt x="142755" y="98488"/>
                  </a:lnTo>
                  <a:lnTo>
                    <a:pt x="136180" y="99796"/>
                  </a:lnTo>
                  <a:lnTo>
                    <a:pt x="104587" y="123991"/>
                  </a:lnTo>
                  <a:lnTo>
                    <a:pt x="98048" y="143195"/>
                  </a:lnTo>
                  <a:lnTo>
                    <a:pt x="98048" y="569274"/>
                  </a:lnTo>
                  <a:lnTo>
                    <a:pt x="117977" y="603718"/>
                  </a:lnTo>
                  <a:lnTo>
                    <a:pt x="142755" y="613981"/>
                  </a:lnTo>
                  <a:lnTo>
                    <a:pt x="1886711" y="613981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3981"/>
                  </a:moveTo>
                  <a:lnTo>
                    <a:pt x="1744971" y="613981"/>
                  </a:lnTo>
                  <a:lnTo>
                    <a:pt x="1751545" y="612673"/>
                  </a:lnTo>
                  <a:lnTo>
                    <a:pt x="1764174" y="607442"/>
                  </a:lnTo>
                  <a:lnTo>
                    <a:pt x="1788370" y="575849"/>
                  </a:lnTo>
                  <a:lnTo>
                    <a:pt x="1789678" y="569274"/>
                  </a:lnTo>
                  <a:lnTo>
                    <a:pt x="1789678" y="143195"/>
                  </a:lnTo>
                  <a:lnTo>
                    <a:pt x="1769748" y="108751"/>
                  </a:lnTo>
                  <a:lnTo>
                    <a:pt x="1744971" y="98488"/>
                  </a:lnTo>
                  <a:lnTo>
                    <a:pt x="1886711" y="98488"/>
                  </a:lnTo>
                  <a:lnTo>
                    <a:pt x="1886711" y="613981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932176" y="500295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1982" y="528634"/>
                  </a:moveTo>
                  <a:lnTo>
                    <a:pt x="52863" y="528634"/>
                  </a:lnTo>
                  <a:lnTo>
                    <a:pt x="49392" y="528436"/>
                  </a:lnTo>
                  <a:lnTo>
                    <a:pt x="13028" y="510462"/>
                  </a:lnTo>
                  <a:lnTo>
                    <a:pt x="0" y="479074"/>
                  </a:lnTo>
                  <a:lnTo>
                    <a:pt x="0" y="475770"/>
                  </a:lnTo>
                  <a:lnTo>
                    <a:pt x="0" y="49361"/>
                  </a:lnTo>
                  <a:lnTo>
                    <a:pt x="8908" y="23325"/>
                  </a:lnTo>
                  <a:lnTo>
                    <a:pt x="10837" y="20220"/>
                  </a:lnTo>
                  <a:lnTo>
                    <a:pt x="45954" y="396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577"/>
                  </a:lnTo>
                  <a:lnTo>
                    <a:pt x="1704845" y="49361"/>
                  </a:lnTo>
                  <a:lnTo>
                    <a:pt x="1704845" y="479074"/>
                  </a:lnTo>
                  <a:lnTo>
                    <a:pt x="1686907" y="515418"/>
                  </a:lnTo>
                  <a:lnTo>
                    <a:pt x="1655453" y="528436"/>
                  </a:lnTo>
                  <a:lnTo>
                    <a:pt x="1651982" y="52863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5980"/>
              <a:ext cx="145374" cy="145374"/>
            </a:xfrm>
            <a:prstGeom prst="rect">
              <a:avLst/>
            </a:prstGeom>
          </p:spPr>
        </p:pic>
      </p:grpSp>
      <p:sp>
        <p:nvSpPr>
          <p:cNvPr id="8" name="object 8" descr=""/>
          <p:cNvSpPr txBox="1"/>
          <p:nvPr/>
        </p:nvSpPr>
        <p:spPr>
          <a:xfrm>
            <a:off x="1038280" y="461185"/>
            <a:ext cx="5640705" cy="279590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635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Times New Roman"/>
                <a:cs typeface="Times New Roman"/>
              </a:rPr>
              <a:t>6.5.3</a:t>
            </a:r>
            <a:r>
              <a:rPr dirty="0" sz="800" spc="9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Uso</a:t>
            </a:r>
            <a:r>
              <a:rPr dirty="0" sz="800" spc="9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del</a:t>
            </a:r>
            <a:r>
              <a:rPr dirty="0" sz="800" spc="9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componente</a:t>
            </a:r>
            <a:r>
              <a:rPr dirty="0" sz="800" spc="9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Transformador</a:t>
            </a:r>
            <a:r>
              <a:rPr dirty="0" sz="800" spc="9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híbrido</a:t>
            </a:r>
            <a:r>
              <a:rPr dirty="0" sz="800" spc="95" b="1">
                <a:latin typeface="Times New Roman"/>
                <a:cs typeface="Times New Roman"/>
              </a:rPr>
              <a:t> </a:t>
            </a:r>
            <a:r>
              <a:rPr dirty="0" sz="800" spc="-10" i="1">
                <a:latin typeface="Times New Roman"/>
                <a:cs typeface="Times New Roman"/>
              </a:rPr>
              <a:t>(Exa_16.acp)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25"/>
              </a:spcBef>
            </a:pPr>
            <a:endParaRPr sz="800">
              <a:latin typeface="Times New Roman"/>
              <a:cs typeface="Times New Roman"/>
            </a:endParaRPr>
          </a:p>
          <a:p>
            <a:pPr marL="63500" marR="93662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12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</a:t>
            </a:r>
            <a:r>
              <a:rPr dirty="0" sz="800" spc="12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Transformador</a:t>
            </a:r>
            <a:r>
              <a:rPr dirty="0" sz="800" spc="12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híbrido</a:t>
            </a:r>
            <a:r>
              <a:rPr dirty="0" sz="800" spc="12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(XFMR)</a:t>
            </a:r>
            <a:r>
              <a:rPr dirty="0" sz="800" spc="120">
                <a:latin typeface="Times New Roman"/>
                <a:cs typeface="Times New Roman"/>
              </a:rPr>
              <a:t> </a:t>
            </a:r>
            <a:r>
              <a:rPr dirty="0" sz="800" spc="-114">
                <a:latin typeface="Times New Roman"/>
                <a:cs typeface="Times New Roman"/>
              </a:rPr>
              <a:t>proporcio</a:t>
            </a:r>
            <a:r>
              <a:rPr dirty="0" baseline="-27777" sz="900" spc="-172">
                <a:latin typeface="Arial MT"/>
                <a:cs typeface="Arial MT"/>
              </a:rPr>
              <a:t>T</a:t>
            </a:r>
            <a:r>
              <a:rPr dirty="0" sz="800" spc="-114">
                <a:latin typeface="Times New Roman"/>
                <a:cs typeface="Times New Roman"/>
              </a:rPr>
              <a:t>n</a:t>
            </a:r>
            <a:r>
              <a:rPr dirty="0" baseline="-27777" sz="900" spc="-172">
                <a:latin typeface="Arial MT"/>
                <a:cs typeface="Arial MT"/>
              </a:rPr>
              <a:t>ra</a:t>
            </a:r>
            <a:r>
              <a:rPr dirty="0" sz="800" spc="-114">
                <a:latin typeface="Times New Roman"/>
                <a:cs typeface="Times New Roman"/>
              </a:rPr>
              <a:t>a</a:t>
            </a:r>
            <a:r>
              <a:rPr dirty="0" baseline="-27777" sz="900" spc="-172">
                <a:latin typeface="Arial MT"/>
                <a:cs typeface="Arial MT"/>
              </a:rPr>
              <a:t>d</a:t>
            </a:r>
            <a:r>
              <a:rPr dirty="0" sz="800" spc="-114">
                <a:latin typeface="Times New Roman"/>
                <a:cs typeface="Times New Roman"/>
              </a:rPr>
              <a:t>u</a:t>
            </a:r>
            <a:r>
              <a:rPr dirty="0" baseline="-27777" sz="900" spc="-172">
                <a:latin typeface="Arial MT"/>
                <a:cs typeface="Arial MT"/>
              </a:rPr>
              <a:t>uc</a:t>
            </a:r>
            <a:r>
              <a:rPr dirty="0" sz="800" spc="-114">
                <a:latin typeface="Times New Roman"/>
                <a:cs typeface="Times New Roman"/>
              </a:rPr>
              <a:t>n</a:t>
            </a:r>
            <a:r>
              <a:rPr dirty="0" baseline="-27777" sz="900" spc="-172">
                <a:latin typeface="Arial MT"/>
                <a:cs typeface="Arial MT"/>
              </a:rPr>
              <a:t>ie</a:t>
            </a:r>
            <a:r>
              <a:rPr dirty="0" sz="800" spc="-114">
                <a:latin typeface="Times New Roman"/>
                <a:cs typeface="Times New Roman"/>
              </a:rPr>
              <a:t>m</a:t>
            </a:r>
            <a:r>
              <a:rPr dirty="0" baseline="-27777" sz="900" spc="-172">
                <a:latin typeface="Arial MT"/>
                <a:cs typeface="Arial MT"/>
              </a:rPr>
              <a:t>nd</a:t>
            </a:r>
            <a:r>
              <a:rPr dirty="0" sz="800" spc="-114">
                <a:latin typeface="Times New Roman"/>
                <a:cs typeface="Times New Roman"/>
              </a:rPr>
              <a:t>o</a:t>
            </a:r>
            <a:r>
              <a:rPr dirty="0" baseline="-27777" sz="900" spc="-172">
                <a:latin typeface="Arial MT"/>
                <a:cs typeface="Arial MT"/>
              </a:rPr>
              <a:t>o</a:t>
            </a:r>
            <a:r>
              <a:rPr dirty="0" sz="800" spc="-114">
                <a:latin typeface="Times New Roman"/>
                <a:cs typeface="Times New Roman"/>
              </a:rPr>
              <a:t>d</a:t>
            </a:r>
            <a:r>
              <a:rPr dirty="0" baseline="-27777" sz="900" spc="-172">
                <a:latin typeface="Arial MT"/>
                <a:cs typeface="Arial MT"/>
              </a:rPr>
              <a:t>..</a:t>
            </a:r>
            <a:r>
              <a:rPr dirty="0" sz="800" spc="-114">
                <a:latin typeface="Times New Roman"/>
                <a:cs typeface="Times New Roman"/>
              </a:rPr>
              <a:t>e</a:t>
            </a:r>
            <a:r>
              <a:rPr dirty="0" baseline="-27777" sz="900" spc="-172">
                <a:latin typeface="Arial MT"/>
                <a:cs typeface="Arial MT"/>
              </a:rPr>
              <a:t>.</a:t>
            </a:r>
            <a:r>
              <a:rPr dirty="0" baseline="-27777" sz="900" spc="82">
                <a:latin typeface="Arial MT"/>
                <a:cs typeface="Arial MT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</a:t>
            </a:r>
            <a:r>
              <a:rPr dirty="0" sz="800" spc="12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central</a:t>
            </a:r>
            <a:r>
              <a:rPr dirty="0" sz="800" spc="12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topológicamente</a:t>
            </a:r>
            <a:r>
              <a:rPr dirty="0" sz="800" spc="12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correcto</a:t>
            </a:r>
            <a:r>
              <a:rPr dirty="0" sz="800" spc="12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con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características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saturación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individuales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patas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yugos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calculadas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base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núcleo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relativo</a:t>
            </a:r>
            <a:endParaRPr sz="800">
              <a:latin typeface="Times New Roman"/>
              <a:cs typeface="Times New Roman"/>
            </a:endParaRPr>
          </a:p>
          <a:p>
            <a:pPr marL="635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dimensiones.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Además,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característica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saturación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basa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ecuación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Frolich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un</a:t>
            </a:r>
            <a:endParaRPr sz="800">
              <a:latin typeface="Times New Roman"/>
              <a:cs typeface="Times New Roman"/>
            </a:endParaRPr>
          </a:p>
          <a:p>
            <a:pPr marL="63500" marR="6019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inductancia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adicional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núcleo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aire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opcional,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mejorando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así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respuesta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encima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último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informe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prueba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valor.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gran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importancia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cuando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trata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situaciones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sobreexcitación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corriente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entrada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simulaciones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XFMR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versión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5.6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ofrece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inductancias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96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incluso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son</a:t>
            </a:r>
            <a:endParaRPr sz="800">
              <a:latin typeface="Times New Roman"/>
              <a:cs typeface="Times New Roman"/>
            </a:endParaRPr>
          </a:p>
          <a:p>
            <a:pPr marL="63500" marR="638810">
              <a:lnSpc>
                <a:spcPts val="1090"/>
              </a:lnSpc>
              <a:spcBef>
                <a:spcPts val="5"/>
              </a:spcBef>
            </a:pPr>
            <a:r>
              <a:rPr dirty="0" sz="800">
                <a:latin typeface="Times New Roman"/>
                <a:cs typeface="Times New Roman"/>
              </a:rPr>
              <a:t>recomendado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estudios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transitorios.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otro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lado,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proporciona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flujo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residual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núcleo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después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de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energización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general,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inductores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histéresis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controlados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son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necesarios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dar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buenos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resultados.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irrumpir</a:t>
            </a:r>
            <a:r>
              <a:rPr dirty="0" sz="800" spc="1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predicciones</a:t>
            </a:r>
            <a:r>
              <a:rPr dirty="0" sz="800" spc="14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actuales.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95"/>
              </a:spcBef>
            </a:pPr>
            <a:endParaRPr sz="800">
              <a:latin typeface="Times New Roman"/>
              <a:cs typeface="Times New Roman"/>
            </a:endParaRPr>
          </a:p>
          <a:p>
            <a:pPr marL="63500" marR="287020">
              <a:lnSpc>
                <a:spcPct val="116500"/>
              </a:lnSpc>
            </a:pPr>
            <a:r>
              <a:rPr dirty="0" sz="800" spc="10">
                <a:latin typeface="Times New Roman"/>
                <a:cs typeface="Times New Roman"/>
              </a:rPr>
              <a:t>La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figura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6.45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muestra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el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cuadro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diálogo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entrada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XFMR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para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el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ejemplo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Courier New"/>
                <a:cs typeface="Courier New"/>
              </a:rPr>
              <a:t>Exa_16.acp</a:t>
            </a:r>
            <a:r>
              <a:rPr dirty="0" sz="800" spc="-254">
                <a:latin typeface="Courier New"/>
                <a:cs typeface="Courier New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.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Un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núcleo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apilado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3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patas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seleccionado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requiere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proporcionen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dimensiones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yugo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relativas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básicos.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núcleo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Triplx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(unidades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monofásicas)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requiere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dimensiones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relativas.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Bajo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Inductancia</a:t>
            </a:r>
            <a:r>
              <a:rPr dirty="0" sz="800" spc="10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Núcleo</a:t>
            </a:r>
            <a:r>
              <a:rPr dirty="0" sz="800" spc="9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corto</a:t>
            </a:r>
            <a:endParaRPr sz="800">
              <a:latin typeface="Times New Roman"/>
              <a:cs typeface="Times New Roman"/>
            </a:endParaRPr>
          </a:p>
          <a:p>
            <a:pPr marL="63500">
              <a:lnSpc>
                <a:spcPct val="100000"/>
              </a:lnSpc>
              <a:spcBef>
                <a:spcPts val="135"/>
              </a:spcBef>
            </a:pPr>
            <a:r>
              <a:rPr dirty="0" sz="800" spc="10">
                <a:latin typeface="Times New Roman"/>
                <a:cs typeface="Times New Roman"/>
              </a:rPr>
              <a:t>y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los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datos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del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informe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prueba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circuito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abierto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se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dan,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respectivamente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(la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 i="1">
                <a:latin typeface="Times New Roman"/>
                <a:cs typeface="Times New Roman"/>
              </a:rPr>
              <a:t>resistencia</a:t>
            </a:r>
            <a:r>
              <a:rPr dirty="0" sz="800" spc="20" i="1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sigue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automáticamente</a:t>
            </a:r>
            <a:endParaRPr sz="800">
              <a:latin typeface="Times New Roman"/>
              <a:cs typeface="Times New Roman"/>
            </a:endParaRPr>
          </a:p>
          <a:p>
            <a:pPr marL="63500">
              <a:lnSpc>
                <a:spcPts val="919"/>
              </a:lnSpc>
              <a:spcBef>
                <a:spcPts val="340"/>
              </a:spcBef>
            </a:pPr>
            <a:r>
              <a:rPr dirty="0" sz="800" i="1">
                <a:latin typeface="Times New Roman"/>
                <a:cs typeface="Times New Roman"/>
              </a:rPr>
              <a:t>Inductancia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informe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prueba).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secuencia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bobinado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establece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bobinado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bajo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voltaje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como</a:t>
            </a:r>
            <a:endParaRPr sz="800">
              <a:latin typeface="Times New Roman"/>
              <a:cs typeface="Times New Roman"/>
            </a:endParaRPr>
          </a:p>
          <a:p>
            <a:pPr marL="63500">
              <a:lnSpc>
                <a:spcPts val="919"/>
              </a:lnSpc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interior.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XFMR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trabajar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directamente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informe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prueba.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Creación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saturación.</a:t>
            </a:r>
            <a:endParaRPr sz="800">
              <a:latin typeface="Times New Roman"/>
              <a:cs typeface="Times New Roman"/>
            </a:endParaRPr>
          </a:p>
          <a:p>
            <a:pPr marL="63500" marR="32004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características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automatizadas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(para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96,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mitad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pérdidas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centrales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asignan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pérdidas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histéresis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coeficiente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Steimetz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n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=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2,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ancho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uniforme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histéresis).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089080" y="7551494"/>
            <a:ext cx="65786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Times New Roman"/>
                <a:cs typeface="Times New Roman"/>
              </a:rPr>
              <a:t>ATPDraw</a:t>
            </a:r>
            <a:r>
              <a:rPr dirty="0" sz="550" spc="30">
                <a:latin typeface="Times New Roman"/>
                <a:cs typeface="Times New Roman"/>
              </a:rPr>
              <a:t> </a:t>
            </a:r>
            <a:r>
              <a:rPr dirty="0" sz="550">
                <a:latin typeface="Times New Roman"/>
                <a:cs typeface="Times New Roman"/>
              </a:rPr>
              <a:t>versión</a:t>
            </a:r>
            <a:r>
              <a:rPr dirty="0" sz="550" spc="30">
                <a:latin typeface="Times New Roman"/>
                <a:cs typeface="Times New Roman"/>
              </a:rPr>
              <a:t> </a:t>
            </a:r>
            <a:r>
              <a:rPr dirty="0" sz="550" spc="-25">
                <a:latin typeface="Times New Roman"/>
                <a:cs typeface="Times New Roman"/>
              </a:rPr>
              <a:t>5.6</a:t>
            </a:r>
            <a:endParaRPr sz="55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5595687" y="7525062"/>
            <a:ext cx="1841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241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2238859" y="7148410"/>
            <a:ext cx="229870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6.45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Ejemplo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XFMR</a:t>
            </a:r>
            <a:r>
              <a:rPr dirty="0" sz="800" spc="1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Exa_16.acp</a:t>
            </a:r>
            <a:endParaRPr sz="800">
              <a:latin typeface="Courier New"/>
              <a:cs typeface="Courier New"/>
            </a:endParaRPr>
          </a:p>
        </p:txBody>
      </p:sp>
      <p:grpSp>
        <p:nvGrpSpPr>
          <p:cNvPr id="12" name="object 12" descr=""/>
          <p:cNvGrpSpPr/>
          <p:nvPr/>
        </p:nvGrpSpPr>
        <p:grpSpPr>
          <a:xfrm>
            <a:off x="368299" y="8132453"/>
            <a:ext cx="594995" cy="13335"/>
            <a:chOff x="368299" y="8132453"/>
            <a:chExt cx="594995" cy="13335"/>
          </a:xfrm>
        </p:grpSpPr>
        <p:sp>
          <p:nvSpPr>
            <p:cNvPr id="13" name="object 13" descr=""/>
            <p:cNvSpPr/>
            <p:nvPr/>
          </p:nvSpPr>
          <p:spPr>
            <a:xfrm>
              <a:off x="368299" y="8132453"/>
              <a:ext cx="594995" cy="6985"/>
            </a:xfrm>
            <a:custGeom>
              <a:avLst/>
              <a:gdLst/>
              <a:ahLst/>
              <a:cxnLst/>
              <a:rect l="l" t="t" r="r" b="b"/>
              <a:pathLst>
                <a:path w="594994" h="6984">
                  <a:moveTo>
                    <a:pt x="594713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594713" y="0"/>
                  </a:lnTo>
                  <a:lnTo>
                    <a:pt x="594713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368287" y="8132457"/>
              <a:ext cx="594995" cy="13335"/>
            </a:xfrm>
            <a:custGeom>
              <a:avLst/>
              <a:gdLst/>
              <a:ahLst/>
              <a:cxnLst/>
              <a:rect l="l" t="t" r="r" b="b"/>
              <a:pathLst>
                <a:path w="594994" h="13334">
                  <a:moveTo>
                    <a:pt x="594715" y="0"/>
                  </a:moveTo>
                  <a:lnTo>
                    <a:pt x="588111" y="6604"/>
                  </a:lnTo>
                  <a:lnTo>
                    <a:pt x="0" y="6604"/>
                  </a:lnTo>
                  <a:lnTo>
                    <a:pt x="0" y="13208"/>
                  </a:lnTo>
                  <a:lnTo>
                    <a:pt x="588111" y="13208"/>
                  </a:lnTo>
                  <a:lnTo>
                    <a:pt x="594715" y="13208"/>
                  </a:lnTo>
                  <a:lnTo>
                    <a:pt x="594715" y="6604"/>
                  </a:lnTo>
                  <a:lnTo>
                    <a:pt x="594715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368299" y="8132453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4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6" name="object 16" descr=""/>
          <p:cNvSpPr txBox="1"/>
          <p:nvPr/>
        </p:nvSpPr>
        <p:spPr>
          <a:xfrm>
            <a:off x="378108" y="8192462"/>
            <a:ext cx="5778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Página</a:t>
            </a:r>
            <a:r>
              <a:rPr dirty="0" sz="800" spc="8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242</a:t>
            </a:r>
            <a:endParaRPr sz="800">
              <a:latin typeface="Arial"/>
              <a:cs typeface="Arial"/>
            </a:endParaRPr>
          </a:p>
        </p:txBody>
      </p:sp>
      <p:sp>
        <p:nvSpPr>
          <p:cNvPr id="18" name="object 18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19" name="object 19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196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17" name="object 17" descr=""/>
          <p:cNvSpPr txBox="1"/>
          <p:nvPr/>
        </p:nvSpPr>
        <p:spPr>
          <a:xfrm>
            <a:off x="831370" y="8364269"/>
            <a:ext cx="5031105" cy="195643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algn="r" marR="43942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de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aplicación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4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58864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Cuando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hace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Aceptar,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realiza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cálculo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interno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inductancia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fuga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misma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manera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BCTRAN.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resistencias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devanado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conectadas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fuera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matriz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A,</a:t>
            </a:r>
            <a:endParaRPr sz="800">
              <a:latin typeface="Times New Roman"/>
              <a:cs typeface="Times New Roman"/>
            </a:endParaRPr>
          </a:p>
          <a:p>
            <a:pPr marL="12700" marR="14986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sin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embargo.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central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ajusta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valores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rms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Informe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prueba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mediante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Método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gradiente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rutina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optimización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75"/>
              </a:spcBef>
            </a:pPr>
            <a:endParaRPr sz="800">
              <a:latin typeface="Times New Roman"/>
              <a:cs typeface="Times New Roman"/>
            </a:endParaRPr>
          </a:p>
          <a:p>
            <a:pPr marL="2199640" marR="11874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también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debe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hacer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clic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Configuración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spc="-25" i="1">
                <a:latin typeface="Times New Roman"/>
                <a:cs typeface="Times New Roman"/>
              </a:rPr>
              <a:t>...</a:t>
            </a:r>
            <a:r>
              <a:rPr dirty="0" sz="800" spc="50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página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Core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seleccionar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lineal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inductancia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(98,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93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96)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número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puntos</a:t>
            </a:r>
            <a:endParaRPr sz="800">
              <a:latin typeface="Times New Roman"/>
              <a:cs typeface="Times New Roman"/>
            </a:endParaRPr>
          </a:p>
          <a:p>
            <a:pPr marL="219964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ecuación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Frolich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linealizada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(máximo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9).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alto</a:t>
            </a:r>
            <a:endParaRPr sz="800">
              <a:latin typeface="Times New Roman"/>
              <a:cs typeface="Times New Roman"/>
            </a:endParaRPr>
          </a:p>
          <a:p>
            <a:pPr marL="2199640" marR="5080">
              <a:lnSpc>
                <a:spcPct val="113799"/>
              </a:lnSpc>
              <a:spcBef>
                <a:spcPts val="5"/>
              </a:spcBef>
            </a:pP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requiere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número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obtener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buena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corriente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entrada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estimados.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inductancia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final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pendiente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(parte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la</a:t>
            </a:r>
            <a:endParaRPr sz="8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9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3" name="object 3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4" name="object 4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488"/>
                  </a:lnTo>
                  <a:lnTo>
                    <a:pt x="142755" y="98488"/>
                  </a:lnTo>
                  <a:lnTo>
                    <a:pt x="136180" y="99796"/>
                  </a:lnTo>
                  <a:lnTo>
                    <a:pt x="104587" y="123991"/>
                  </a:lnTo>
                  <a:lnTo>
                    <a:pt x="98048" y="143195"/>
                  </a:lnTo>
                  <a:lnTo>
                    <a:pt x="98048" y="569274"/>
                  </a:lnTo>
                  <a:lnTo>
                    <a:pt x="117977" y="603718"/>
                  </a:lnTo>
                  <a:lnTo>
                    <a:pt x="142755" y="613981"/>
                  </a:lnTo>
                  <a:lnTo>
                    <a:pt x="1886711" y="613981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3981"/>
                  </a:moveTo>
                  <a:lnTo>
                    <a:pt x="1744971" y="613981"/>
                  </a:lnTo>
                  <a:lnTo>
                    <a:pt x="1751545" y="612673"/>
                  </a:lnTo>
                  <a:lnTo>
                    <a:pt x="1764174" y="607442"/>
                  </a:lnTo>
                  <a:lnTo>
                    <a:pt x="1788370" y="575849"/>
                  </a:lnTo>
                  <a:lnTo>
                    <a:pt x="1789678" y="569274"/>
                  </a:lnTo>
                  <a:lnTo>
                    <a:pt x="1789678" y="143195"/>
                  </a:lnTo>
                  <a:lnTo>
                    <a:pt x="1769748" y="108751"/>
                  </a:lnTo>
                  <a:lnTo>
                    <a:pt x="1744971" y="98488"/>
                  </a:lnTo>
                  <a:lnTo>
                    <a:pt x="1886711" y="98488"/>
                  </a:lnTo>
                  <a:lnTo>
                    <a:pt x="1886711" y="613981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2932176" y="500379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5453" y="528634"/>
                  </a:moveTo>
                  <a:lnTo>
                    <a:pt x="49392" y="528634"/>
                  </a:lnTo>
                  <a:lnTo>
                    <a:pt x="45954" y="528237"/>
                  </a:lnTo>
                  <a:lnTo>
                    <a:pt x="42550" y="527378"/>
                  </a:lnTo>
                  <a:lnTo>
                    <a:pt x="39145" y="526784"/>
                  </a:lnTo>
                  <a:lnTo>
                    <a:pt x="8908" y="504911"/>
                  </a:lnTo>
                  <a:lnTo>
                    <a:pt x="6980" y="502202"/>
                  </a:lnTo>
                  <a:lnTo>
                    <a:pt x="0" y="479273"/>
                  </a:lnTo>
                  <a:lnTo>
                    <a:pt x="0" y="475770"/>
                  </a:lnTo>
                  <a:lnTo>
                    <a:pt x="0" y="49162"/>
                  </a:lnTo>
                  <a:lnTo>
                    <a:pt x="17937" y="12819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577"/>
                  </a:lnTo>
                  <a:lnTo>
                    <a:pt x="1704845" y="49162"/>
                  </a:lnTo>
                  <a:lnTo>
                    <a:pt x="1704845" y="479273"/>
                  </a:lnTo>
                  <a:lnTo>
                    <a:pt x="1686907" y="515418"/>
                  </a:lnTo>
                  <a:lnTo>
                    <a:pt x="1662295" y="527378"/>
                  </a:lnTo>
                  <a:lnTo>
                    <a:pt x="1658890" y="528237"/>
                  </a:lnTo>
                  <a:lnTo>
                    <a:pt x="1655453" y="52863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" name="object 6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171"/>
              <a:ext cx="145374" cy="145374"/>
            </a:xfrm>
            <a:prstGeom prst="rect">
              <a:avLst/>
            </a:prstGeom>
          </p:spPr>
        </p:pic>
      </p:grpSp>
      <p:sp>
        <p:nvSpPr>
          <p:cNvPr id="7" name="object 7" descr=""/>
          <p:cNvSpPr txBox="1"/>
          <p:nvPr/>
        </p:nvSpPr>
        <p:spPr>
          <a:xfrm>
            <a:off x="2993195" y="111952"/>
            <a:ext cx="2946400" cy="944880"/>
          </a:xfrm>
          <a:prstGeom prst="rect">
            <a:avLst/>
          </a:prstGeom>
        </p:spPr>
        <p:txBody>
          <a:bodyPr wrap="square" lIns="0" tIns="65405" rIns="0" bIns="0" rtlCol="0" vert="horz">
            <a:spAutoFit/>
          </a:bodyPr>
          <a:lstStyle/>
          <a:p>
            <a:pPr marL="954405">
              <a:lnSpc>
                <a:spcPct val="100000"/>
              </a:lnSpc>
              <a:spcBef>
                <a:spcPts val="515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  <a:p>
            <a:pPr marL="38100" marR="85090">
              <a:lnSpc>
                <a:spcPct val="113799"/>
              </a:lnSpc>
              <a:spcBef>
                <a:spcPts val="335"/>
              </a:spcBef>
            </a:pPr>
            <a:r>
              <a:rPr dirty="0" sz="800">
                <a:latin typeface="Times New Roman"/>
                <a:cs typeface="Times New Roman"/>
              </a:rPr>
              <a:t>inductancia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núcleo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aire)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establece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cero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caso.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diseño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realmente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necesarios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estimarlo.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Utilizando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la</a:t>
            </a:r>
            <a:endParaRPr sz="800">
              <a:latin typeface="Times New Roman"/>
              <a:cs typeface="Times New Roman"/>
            </a:endParaRPr>
          </a:p>
          <a:p>
            <a:pPr marL="38100" marR="30480">
              <a:lnSpc>
                <a:spcPts val="880"/>
              </a:lnSpc>
              <a:spcBef>
                <a:spcPts val="490"/>
              </a:spcBef>
            </a:pPr>
            <a:r>
              <a:rPr dirty="0" sz="800" i="1">
                <a:latin typeface="Times New Roman"/>
                <a:cs typeface="Times New Roman"/>
              </a:rPr>
              <a:t>La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casilla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verificación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Estimación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estimará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=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μ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500">
                <a:latin typeface="Times New Roman"/>
                <a:cs typeface="Times New Roman"/>
              </a:rPr>
              <a:t>0</a:t>
            </a:r>
            <a:r>
              <a:rPr dirty="0" sz="500" spc="130">
                <a:latin typeface="Times New Roman"/>
                <a:cs typeface="Times New Roman"/>
              </a:rPr>
              <a:t> </a:t>
            </a:r>
            <a:r>
              <a:rPr dirty="0" sz="800">
                <a:latin typeface="Cambria Math"/>
                <a:cs typeface="Cambria Math"/>
              </a:rPr>
              <a:t>⋅</a:t>
            </a:r>
            <a:r>
              <a:rPr dirty="0" sz="800">
                <a:latin typeface="Times New Roman"/>
                <a:cs typeface="Times New Roman"/>
              </a:rPr>
              <a:t>6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'donde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factor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spc="-110">
                <a:latin typeface="Times New Roman"/>
                <a:cs typeface="Times New Roman"/>
              </a:rPr>
              <a:t>=</a:t>
            </a:r>
            <a:r>
              <a:rPr dirty="0" baseline="-13888" sz="900" spc="-165">
                <a:latin typeface="Arial MT"/>
                <a:cs typeface="Arial MT"/>
              </a:rPr>
              <a:t>T</a:t>
            </a:r>
            <a:r>
              <a:rPr dirty="0" sz="800" spc="-110">
                <a:latin typeface="Times New Roman"/>
                <a:cs typeface="Times New Roman"/>
              </a:rPr>
              <a:t>6</a:t>
            </a:r>
            <a:r>
              <a:rPr dirty="0" baseline="-13888" sz="900" spc="-165">
                <a:latin typeface="Arial MT"/>
                <a:cs typeface="Arial MT"/>
              </a:rPr>
              <a:t>rad</a:t>
            </a:r>
            <a:r>
              <a:rPr dirty="0" sz="800" spc="-110">
                <a:latin typeface="Times New Roman"/>
                <a:cs typeface="Times New Roman"/>
              </a:rPr>
              <a:t>e</a:t>
            </a:r>
            <a:r>
              <a:rPr dirty="0" baseline="-13888" sz="900" spc="-165">
                <a:latin typeface="Arial MT"/>
                <a:cs typeface="Arial MT"/>
              </a:rPr>
              <a:t>u</a:t>
            </a:r>
            <a:r>
              <a:rPr dirty="0" sz="800" spc="-110">
                <a:latin typeface="Times New Roman"/>
                <a:cs typeface="Times New Roman"/>
              </a:rPr>
              <a:t>s</a:t>
            </a:r>
            <a:r>
              <a:rPr dirty="0" baseline="-13888" sz="900" spc="-165">
                <a:latin typeface="Arial MT"/>
                <a:cs typeface="Arial MT"/>
              </a:rPr>
              <a:t>c</a:t>
            </a:r>
            <a:r>
              <a:rPr dirty="0" sz="800" spc="-110">
                <a:latin typeface="Times New Roman"/>
                <a:cs typeface="Times New Roman"/>
              </a:rPr>
              <a:t>t</a:t>
            </a:r>
            <a:r>
              <a:rPr dirty="0" baseline="-13888" sz="900" spc="-165">
                <a:latin typeface="Arial MT"/>
                <a:cs typeface="Arial MT"/>
              </a:rPr>
              <a:t>i</a:t>
            </a:r>
            <a:r>
              <a:rPr dirty="0" sz="800" spc="-110">
                <a:latin typeface="Times New Roman"/>
                <a:cs typeface="Times New Roman"/>
              </a:rPr>
              <a:t>í</a:t>
            </a:r>
            <a:r>
              <a:rPr dirty="0" baseline="-13888" sz="900" spc="-165">
                <a:latin typeface="Arial MT"/>
                <a:cs typeface="Arial MT"/>
              </a:rPr>
              <a:t>e</a:t>
            </a:r>
            <a:r>
              <a:rPr dirty="0" sz="800" spc="-110">
                <a:latin typeface="Times New Roman"/>
                <a:cs typeface="Times New Roman"/>
              </a:rPr>
              <a:t>p</a:t>
            </a:r>
            <a:r>
              <a:rPr dirty="0" baseline="-13888" sz="900" spc="-165">
                <a:latin typeface="Arial MT"/>
                <a:cs typeface="Arial MT"/>
              </a:rPr>
              <a:t>n</a:t>
            </a:r>
            <a:r>
              <a:rPr dirty="0" sz="800" spc="-110">
                <a:latin typeface="Times New Roman"/>
                <a:cs typeface="Times New Roman"/>
              </a:rPr>
              <a:t>i</a:t>
            </a:r>
            <a:r>
              <a:rPr dirty="0" baseline="-13888" sz="900" spc="-165">
                <a:latin typeface="Arial MT"/>
                <a:cs typeface="Arial MT"/>
              </a:rPr>
              <a:t>d</a:t>
            </a:r>
            <a:r>
              <a:rPr dirty="0" sz="800" spc="-110">
                <a:latin typeface="Times New Roman"/>
                <a:cs typeface="Times New Roman"/>
              </a:rPr>
              <a:t>c</a:t>
            </a:r>
            <a:r>
              <a:rPr dirty="0" baseline="-13888" sz="900" spc="-165">
                <a:latin typeface="Arial MT"/>
                <a:cs typeface="Arial MT"/>
              </a:rPr>
              <a:t>o</a:t>
            </a:r>
            <a:r>
              <a:rPr dirty="0" sz="800" spc="-110">
                <a:latin typeface="Times New Roman"/>
                <a:cs typeface="Times New Roman"/>
              </a:rPr>
              <a:t>o</a:t>
            </a:r>
            <a:r>
              <a:rPr dirty="0" baseline="-13888" sz="900" spc="-165">
                <a:latin typeface="Arial MT"/>
                <a:cs typeface="Arial MT"/>
              </a:rPr>
              <a:t>...</a:t>
            </a:r>
            <a:r>
              <a:rPr dirty="0" sz="800" spc="-110">
                <a:latin typeface="Times New Roman"/>
                <a:cs typeface="Times New Roman"/>
              </a:rPr>
              <a:t>para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material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núcleo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M4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'</a:t>
            </a:r>
            <a:endParaRPr sz="800">
              <a:latin typeface="Times New Roman"/>
              <a:cs typeface="Times New Roman"/>
            </a:endParaRPr>
          </a:p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encuentra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optimización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(con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'=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0)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831370" y="5906203"/>
            <a:ext cx="1841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242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4697009" y="5932635"/>
            <a:ext cx="65786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Times New Roman"/>
                <a:cs typeface="Times New Roman"/>
              </a:rPr>
              <a:t>ATPDraw</a:t>
            </a:r>
            <a:r>
              <a:rPr dirty="0" sz="550" spc="30">
                <a:latin typeface="Times New Roman"/>
                <a:cs typeface="Times New Roman"/>
              </a:rPr>
              <a:t> </a:t>
            </a:r>
            <a:r>
              <a:rPr dirty="0" sz="550">
                <a:latin typeface="Times New Roman"/>
                <a:cs typeface="Times New Roman"/>
              </a:rPr>
              <a:t>versión</a:t>
            </a:r>
            <a:r>
              <a:rPr dirty="0" sz="550" spc="30">
                <a:latin typeface="Times New Roman"/>
                <a:cs typeface="Times New Roman"/>
              </a:rPr>
              <a:t> </a:t>
            </a:r>
            <a:r>
              <a:rPr dirty="0" sz="550" spc="-25">
                <a:latin typeface="Times New Roman"/>
                <a:cs typeface="Times New Roman"/>
              </a:rPr>
              <a:t>5.6</a:t>
            </a:r>
            <a:endParaRPr sz="55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831370" y="1181533"/>
            <a:ext cx="4833620" cy="11176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219964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6.46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Configuración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núcleo.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7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figura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6.47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corriente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simulada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cambia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transformador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290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MVA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16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kV.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flujo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residual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cero.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mismo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transformador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modelado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tanto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BCTRAN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XFMR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y</a:t>
            </a:r>
            <a:endParaRPr sz="800">
              <a:latin typeface="Times New Roman"/>
              <a:cs typeface="Times New Roman"/>
            </a:endParaRPr>
          </a:p>
          <a:p>
            <a:pPr marL="12700" marR="39179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comparación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XFMR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proporciona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corrientes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cuatro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veces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altas.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porque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BCTRAN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asume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incorrectamente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extrapolación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lineal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magnetización</a:t>
            </a:r>
            <a:endParaRPr sz="800">
              <a:latin typeface="Times New Roman"/>
              <a:cs typeface="Times New Roman"/>
            </a:endParaRPr>
          </a:p>
          <a:p>
            <a:pPr marL="12700" marR="77470">
              <a:lnSpc>
                <a:spcPct val="108400"/>
              </a:lnSpc>
              <a:spcBef>
                <a:spcPts val="50"/>
              </a:spcBef>
            </a:pPr>
            <a:r>
              <a:rPr dirty="0" sz="800">
                <a:latin typeface="Times New Roman"/>
                <a:cs typeface="Times New Roman"/>
              </a:rPr>
              <a:t>característica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encima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informe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prueba.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Además,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corrientes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XFMR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tienen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formas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onda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atenuación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razonables.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003177" y="4706863"/>
            <a:ext cx="4668520" cy="413384"/>
          </a:xfrm>
          <a:prstGeom prst="rect">
            <a:avLst/>
          </a:prstGeom>
        </p:spPr>
        <p:txBody>
          <a:bodyPr wrap="square" lIns="0" tIns="3175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0"/>
              </a:spcBef>
            </a:pPr>
            <a:r>
              <a:rPr dirty="0" sz="500">
                <a:latin typeface="Times New Roman"/>
                <a:cs typeface="Times New Roman"/>
              </a:rPr>
              <a:t>(archivo</a:t>
            </a:r>
            <a:r>
              <a:rPr dirty="0" sz="500" spc="50">
                <a:latin typeface="Times New Roman"/>
                <a:cs typeface="Times New Roman"/>
              </a:rPr>
              <a:t> </a:t>
            </a:r>
            <a:r>
              <a:rPr dirty="0" sz="500">
                <a:latin typeface="Times New Roman"/>
                <a:cs typeface="Times New Roman"/>
              </a:rPr>
              <a:t>Exa_16.pl4;</a:t>
            </a:r>
            <a:r>
              <a:rPr dirty="0" sz="500" spc="50">
                <a:latin typeface="Times New Roman"/>
                <a:cs typeface="Times New Roman"/>
              </a:rPr>
              <a:t> </a:t>
            </a:r>
            <a:r>
              <a:rPr dirty="0" sz="500">
                <a:latin typeface="Times New Roman"/>
                <a:cs typeface="Times New Roman"/>
              </a:rPr>
              <a:t>x-var</a:t>
            </a:r>
            <a:r>
              <a:rPr dirty="0" sz="500" spc="50">
                <a:latin typeface="Times New Roman"/>
                <a:cs typeface="Times New Roman"/>
              </a:rPr>
              <a:t> </a:t>
            </a:r>
            <a:r>
              <a:rPr dirty="0" sz="500">
                <a:latin typeface="Times New Roman"/>
                <a:cs typeface="Times New Roman"/>
              </a:rPr>
              <a:t>t)</a:t>
            </a:r>
            <a:r>
              <a:rPr dirty="0" sz="500" spc="50">
                <a:latin typeface="Times New Roman"/>
                <a:cs typeface="Times New Roman"/>
              </a:rPr>
              <a:t> </a:t>
            </a:r>
            <a:r>
              <a:rPr dirty="0" sz="500">
                <a:solidFill>
                  <a:srgbClr val="FF0000"/>
                </a:solidFill>
                <a:latin typeface="Times New Roman"/>
                <a:cs typeface="Times New Roman"/>
              </a:rPr>
              <a:t>c:</a:t>
            </a:r>
            <a:r>
              <a:rPr dirty="0" sz="500" spc="55">
                <a:solidFill>
                  <a:srgbClr val="FF0000"/>
                </a:solidFill>
                <a:latin typeface="Times New Roman"/>
                <a:cs typeface="Times New Roman"/>
              </a:rPr>
              <a:t> </a:t>
            </a:r>
            <a:r>
              <a:rPr dirty="0" sz="500">
                <a:solidFill>
                  <a:srgbClr val="FF0000"/>
                </a:solidFill>
                <a:latin typeface="Times New Roman"/>
                <a:cs typeface="Times New Roman"/>
              </a:rPr>
              <a:t>X0004B-LV_XB</a:t>
            </a:r>
            <a:r>
              <a:rPr dirty="0" sz="500" spc="45">
                <a:solidFill>
                  <a:srgbClr val="FF0000"/>
                </a:solidFill>
                <a:latin typeface="Times New Roman"/>
                <a:cs typeface="Times New Roman"/>
              </a:rPr>
              <a:t> </a:t>
            </a:r>
            <a:r>
              <a:rPr dirty="0" sz="500">
                <a:solidFill>
                  <a:srgbClr val="008000"/>
                </a:solidFill>
                <a:latin typeface="Times New Roman"/>
                <a:cs typeface="Times New Roman"/>
              </a:rPr>
              <a:t>c:</a:t>
            </a:r>
            <a:r>
              <a:rPr dirty="0" sz="500" spc="50">
                <a:solidFill>
                  <a:srgbClr val="008000"/>
                </a:solidFill>
                <a:latin typeface="Times New Roman"/>
                <a:cs typeface="Times New Roman"/>
              </a:rPr>
              <a:t> </a:t>
            </a:r>
            <a:r>
              <a:rPr dirty="0" sz="500">
                <a:solidFill>
                  <a:srgbClr val="008000"/>
                </a:solidFill>
                <a:latin typeface="Times New Roman"/>
                <a:cs typeface="Times New Roman"/>
              </a:rPr>
              <a:t>X0004C-LV_XC</a:t>
            </a:r>
            <a:r>
              <a:rPr dirty="0" sz="500" spc="45">
                <a:solidFill>
                  <a:srgbClr val="008000"/>
                </a:solidFill>
                <a:latin typeface="Times New Roman"/>
                <a:cs typeface="Times New Roman"/>
              </a:rPr>
              <a:t> </a:t>
            </a:r>
            <a:r>
              <a:rPr dirty="0" sz="500">
                <a:solidFill>
                  <a:srgbClr val="0000FF"/>
                </a:solidFill>
                <a:latin typeface="Times New Roman"/>
                <a:cs typeface="Times New Roman"/>
              </a:rPr>
              <a:t>c:</a:t>
            </a:r>
            <a:r>
              <a:rPr dirty="0" sz="500" spc="50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500">
                <a:solidFill>
                  <a:srgbClr val="0000FF"/>
                </a:solidFill>
                <a:latin typeface="Times New Roman"/>
                <a:cs typeface="Times New Roman"/>
              </a:rPr>
              <a:t>X0011B-LV_BB</a:t>
            </a:r>
            <a:r>
              <a:rPr dirty="0" sz="500" spc="45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500">
                <a:solidFill>
                  <a:srgbClr val="AB00AB"/>
                </a:solidFill>
                <a:latin typeface="Times New Roman"/>
                <a:cs typeface="Times New Roman"/>
              </a:rPr>
              <a:t>c:</a:t>
            </a:r>
            <a:r>
              <a:rPr dirty="0" sz="500" spc="50">
                <a:solidFill>
                  <a:srgbClr val="AB00AB"/>
                </a:solidFill>
                <a:latin typeface="Times New Roman"/>
                <a:cs typeface="Times New Roman"/>
              </a:rPr>
              <a:t> </a:t>
            </a:r>
            <a:r>
              <a:rPr dirty="0" sz="500">
                <a:solidFill>
                  <a:srgbClr val="AB00AB"/>
                </a:solidFill>
                <a:latin typeface="Times New Roman"/>
                <a:cs typeface="Times New Roman"/>
              </a:rPr>
              <a:t>X0011C-</a:t>
            </a:r>
            <a:r>
              <a:rPr dirty="0" sz="500" spc="-10">
                <a:solidFill>
                  <a:srgbClr val="AB00AB"/>
                </a:solidFill>
                <a:latin typeface="Times New Roman"/>
                <a:cs typeface="Times New Roman"/>
              </a:rPr>
              <a:t>LV_BC</a:t>
            </a:r>
            <a:endParaRPr sz="500">
              <a:latin typeface="Times New Roman"/>
              <a:cs typeface="Times New Roman"/>
            </a:endParaRPr>
          </a:p>
          <a:p>
            <a:pPr marL="1367155" marR="5080" indent="-1328420">
              <a:lnSpc>
                <a:spcPct val="113799"/>
              </a:lnSpc>
              <a:spcBef>
                <a:spcPts val="11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6.47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Comparación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corrientes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(flujo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residual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cero)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transformador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290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MVA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modelado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BCTRAN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XFMR.</a:t>
            </a:r>
            <a:endParaRPr sz="800">
              <a:latin typeface="Times New Roman"/>
              <a:cs typeface="Times New Roman"/>
            </a:endParaRPr>
          </a:p>
        </p:txBody>
      </p:sp>
      <p:graphicFrame>
        <p:nvGraphicFramePr>
          <p:cNvPr id="12" name="object 12" descr=""/>
          <p:cNvGraphicFramePr>
            <a:graphicFrameLocks noGrp="1"/>
          </p:cNvGraphicFramePr>
          <p:nvPr/>
        </p:nvGraphicFramePr>
        <p:xfrm>
          <a:off x="984127" y="3270430"/>
          <a:ext cx="4436110" cy="142684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87070"/>
                <a:gridCol w="760095"/>
                <a:gridCol w="760095"/>
                <a:gridCol w="756919"/>
                <a:gridCol w="641349"/>
                <a:gridCol w="354964"/>
                <a:gridCol w="220345"/>
                <a:gridCol w="180975"/>
              </a:tblGrid>
              <a:tr h="165735">
                <a:tc>
                  <a:txBody>
                    <a:bodyPr/>
                    <a:lstStyle/>
                    <a:p>
                      <a:pPr marL="110489">
                        <a:lnSpc>
                          <a:spcPts val="620"/>
                        </a:lnSpc>
                      </a:pPr>
                      <a:r>
                        <a:rPr dirty="0" sz="550" spc="-25">
                          <a:latin typeface="Times New Roman"/>
                          <a:cs typeface="Times New Roman"/>
                        </a:rPr>
                        <a:t>500</a:t>
                      </a:r>
                      <a:endParaRPr sz="5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R="32384">
                        <a:lnSpc>
                          <a:spcPts val="620"/>
                        </a:lnSpc>
                      </a:pPr>
                      <a:r>
                        <a:rPr dirty="0" sz="550" spc="-25">
                          <a:latin typeface="Times New Roman"/>
                          <a:cs typeface="Times New Roman"/>
                        </a:rPr>
                        <a:t>125</a:t>
                      </a:r>
                      <a:endParaRPr sz="5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250825">
                <a:tc>
                  <a:txBody>
                    <a:bodyPr/>
                    <a:lstStyle/>
                    <a:p>
                      <a:pPr marL="216535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dirty="0" sz="550">
                          <a:latin typeface="Times New Roman"/>
                          <a:cs typeface="Times New Roman"/>
                        </a:rPr>
                        <a:t>0</a:t>
                      </a:r>
                      <a:r>
                        <a:rPr dirty="0" sz="550" spc="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550" spc="-50">
                          <a:latin typeface="Times New Roman"/>
                          <a:cs typeface="Times New Roman"/>
                        </a:rPr>
                        <a:t>0</a:t>
                      </a:r>
                      <a:endParaRPr sz="5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001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R="5080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dirty="0" sz="550">
                          <a:latin typeface="Times New Roman"/>
                          <a:cs typeface="Times New Roman"/>
                        </a:rPr>
                        <a:t>0</a:t>
                      </a:r>
                      <a:r>
                        <a:rPr dirty="0" sz="550" spc="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550" spc="-50">
                          <a:latin typeface="Times New Roman"/>
                          <a:cs typeface="Times New Roman"/>
                        </a:rPr>
                        <a:t>0</a:t>
                      </a:r>
                      <a:endParaRPr sz="5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0010"/>
                </a:tc>
              </a:tr>
              <a:tr h="250825">
                <a:tc>
                  <a:txBody>
                    <a:bodyPr/>
                    <a:lstStyle/>
                    <a:p>
                      <a:pPr marL="84455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dirty="0" sz="550">
                          <a:latin typeface="Times New Roman"/>
                          <a:cs typeface="Times New Roman"/>
                        </a:rPr>
                        <a:t>-</a:t>
                      </a:r>
                      <a:r>
                        <a:rPr dirty="0" sz="550" spc="-25">
                          <a:latin typeface="Times New Roman"/>
                          <a:cs typeface="Times New Roman"/>
                        </a:rPr>
                        <a:t>500</a:t>
                      </a:r>
                      <a:endParaRPr sz="5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001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R="8255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dirty="0" sz="550">
                          <a:latin typeface="Times New Roman"/>
                          <a:cs typeface="Times New Roman"/>
                        </a:rPr>
                        <a:t>-</a:t>
                      </a:r>
                      <a:r>
                        <a:rPr dirty="0" sz="550" spc="-25">
                          <a:latin typeface="Times New Roman"/>
                          <a:cs typeface="Times New Roman"/>
                        </a:rPr>
                        <a:t>125</a:t>
                      </a:r>
                      <a:endParaRPr sz="5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0010"/>
                </a:tc>
              </a:tr>
              <a:tr h="247650">
                <a:tc>
                  <a:txBody>
                    <a:bodyPr/>
                    <a:lstStyle/>
                    <a:p>
                      <a:pPr marL="3175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dirty="0" sz="550">
                          <a:latin typeface="Times New Roman"/>
                          <a:cs typeface="Times New Roman"/>
                        </a:rPr>
                        <a:t>-</a:t>
                      </a:r>
                      <a:r>
                        <a:rPr dirty="0" sz="550" spc="-20">
                          <a:latin typeface="Times New Roman"/>
                          <a:cs typeface="Times New Roman"/>
                        </a:rPr>
                        <a:t>1000</a:t>
                      </a:r>
                      <a:endParaRPr sz="5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001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R="8255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dirty="0" sz="550">
                          <a:latin typeface="Times New Roman"/>
                          <a:cs typeface="Times New Roman"/>
                        </a:rPr>
                        <a:t>-</a:t>
                      </a:r>
                      <a:r>
                        <a:rPr dirty="0" sz="550" spc="-25">
                          <a:latin typeface="Times New Roman"/>
                          <a:cs typeface="Times New Roman"/>
                        </a:rPr>
                        <a:t>250</a:t>
                      </a:r>
                      <a:endParaRPr sz="5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0010"/>
                </a:tc>
              </a:tr>
              <a:tr h="250825">
                <a:tc>
                  <a:txBody>
                    <a:bodyPr/>
                    <a:lstStyle/>
                    <a:p>
                      <a:pPr marL="31750">
                        <a:lnSpc>
                          <a:spcPct val="100000"/>
                        </a:lnSpc>
                        <a:spcBef>
                          <a:spcPts val="605"/>
                        </a:spcBef>
                      </a:pPr>
                      <a:r>
                        <a:rPr dirty="0" sz="550">
                          <a:latin typeface="Times New Roman"/>
                          <a:cs typeface="Times New Roman"/>
                        </a:rPr>
                        <a:t>-</a:t>
                      </a:r>
                      <a:r>
                        <a:rPr dirty="0" sz="550" spc="-20">
                          <a:latin typeface="Times New Roman"/>
                          <a:cs typeface="Times New Roman"/>
                        </a:rPr>
                        <a:t>1500</a:t>
                      </a:r>
                      <a:endParaRPr sz="5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6835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R="8255">
                        <a:lnSpc>
                          <a:spcPct val="100000"/>
                        </a:lnSpc>
                        <a:spcBef>
                          <a:spcPts val="605"/>
                        </a:spcBef>
                      </a:pPr>
                      <a:r>
                        <a:rPr dirty="0" sz="550">
                          <a:latin typeface="Times New Roman"/>
                          <a:cs typeface="Times New Roman"/>
                        </a:rPr>
                        <a:t>-</a:t>
                      </a:r>
                      <a:r>
                        <a:rPr dirty="0" sz="550" spc="-25">
                          <a:latin typeface="Times New Roman"/>
                          <a:cs typeface="Times New Roman"/>
                        </a:rPr>
                        <a:t>375</a:t>
                      </a:r>
                      <a:endParaRPr sz="5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6835"/>
                </a:tc>
              </a:tr>
              <a:tr h="17462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endParaRPr sz="550">
                        <a:latin typeface="Times New Roman"/>
                        <a:cs typeface="Times New Roman"/>
                      </a:endParaRPr>
                    </a:p>
                    <a:p>
                      <a:pPr marL="31750">
                        <a:lnSpc>
                          <a:spcPts val="620"/>
                        </a:lnSpc>
                      </a:pPr>
                      <a:r>
                        <a:rPr dirty="0" sz="550">
                          <a:latin typeface="Times New Roman"/>
                          <a:cs typeface="Times New Roman"/>
                        </a:rPr>
                        <a:t>-</a:t>
                      </a:r>
                      <a:r>
                        <a:rPr dirty="0" sz="550" spc="-20">
                          <a:latin typeface="Times New Roman"/>
                          <a:cs typeface="Times New Roman"/>
                        </a:rPr>
                        <a:t>2000</a:t>
                      </a:r>
                      <a:endParaRPr sz="5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3175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endParaRPr sz="550">
                        <a:latin typeface="Times New Roman"/>
                        <a:cs typeface="Times New Roman"/>
                      </a:endParaRPr>
                    </a:p>
                    <a:p>
                      <a:pPr algn="ctr" marR="8255">
                        <a:lnSpc>
                          <a:spcPts val="620"/>
                        </a:lnSpc>
                      </a:pPr>
                      <a:r>
                        <a:rPr dirty="0" sz="550">
                          <a:latin typeface="Times New Roman"/>
                          <a:cs typeface="Times New Roman"/>
                        </a:rPr>
                        <a:t>-</a:t>
                      </a:r>
                      <a:r>
                        <a:rPr dirty="0" sz="550" spc="-25">
                          <a:latin typeface="Times New Roman"/>
                          <a:cs typeface="Times New Roman"/>
                        </a:rPr>
                        <a:t>500</a:t>
                      </a:r>
                      <a:endParaRPr sz="5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3175"/>
                </a:tc>
              </a:tr>
              <a:tr h="86360">
                <a:tc>
                  <a:txBody>
                    <a:bodyPr/>
                    <a:lstStyle/>
                    <a:p>
                      <a:pPr algn="ctr" marR="65405">
                        <a:lnSpc>
                          <a:spcPts val="575"/>
                        </a:lnSpc>
                        <a:spcBef>
                          <a:spcPts val="5"/>
                        </a:spcBef>
                      </a:pPr>
                      <a:r>
                        <a:rPr dirty="0" sz="550" spc="-20">
                          <a:latin typeface="Times New Roman"/>
                          <a:cs typeface="Times New Roman"/>
                        </a:rPr>
                        <a:t>0.00</a:t>
                      </a:r>
                      <a:endParaRPr sz="5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635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575"/>
                        </a:lnSpc>
                        <a:spcBef>
                          <a:spcPts val="5"/>
                        </a:spcBef>
                      </a:pPr>
                      <a:r>
                        <a:rPr dirty="0" sz="550" spc="-20">
                          <a:latin typeface="Times New Roman"/>
                          <a:cs typeface="Times New Roman"/>
                        </a:rPr>
                        <a:t>0,02</a:t>
                      </a:r>
                      <a:endParaRPr sz="5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635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575"/>
                        </a:lnSpc>
                        <a:spcBef>
                          <a:spcPts val="5"/>
                        </a:spcBef>
                      </a:pPr>
                      <a:r>
                        <a:rPr dirty="0" sz="550" spc="-20">
                          <a:latin typeface="Times New Roman"/>
                          <a:cs typeface="Times New Roman"/>
                        </a:rPr>
                        <a:t>0,04</a:t>
                      </a:r>
                      <a:endParaRPr sz="5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635"/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ts val="575"/>
                        </a:lnSpc>
                        <a:spcBef>
                          <a:spcPts val="5"/>
                        </a:spcBef>
                      </a:pPr>
                      <a:r>
                        <a:rPr dirty="0" sz="550" spc="-20">
                          <a:latin typeface="Times New Roman"/>
                          <a:cs typeface="Times New Roman"/>
                        </a:rPr>
                        <a:t>0,06</a:t>
                      </a:r>
                      <a:endParaRPr sz="5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635"/>
                </a:tc>
                <a:tc>
                  <a:txBody>
                    <a:bodyPr/>
                    <a:lstStyle/>
                    <a:p>
                      <a:pPr marL="312420">
                        <a:lnSpc>
                          <a:spcPts val="575"/>
                        </a:lnSpc>
                        <a:spcBef>
                          <a:spcPts val="5"/>
                        </a:spcBef>
                      </a:pPr>
                      <a:r>
                        <a:rPr dirty="0" sz="550" spc="-20">
                          <a:latin typeface="Times New Roman"/>
                          <a:cs typeface="Times New Roman"/>
                        </a:rPr>
                        <a:t>0,08</a:t>
                      </a:r>
                      <a:endParaRPr sz="5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635"/>
                </a:tc>
                <a:tc>
                  <a:txBody>
                    <a:bodyPr/>
                    <a:lstStyle/>
                    <a:p>
                      <a:pPr marL="200660">
                        <a:lnSpc>
                          <a:spcPts val="575"/>
                        </a:lnSpc>
                        <a:spcBef>
                          <a:spcPts val="5"/>
                        </a:spcBef>
                      </a:pPr>
                      <a:r>
                        <a:rPr dirty="0" sz="550" spc="-25">
                          <a:latin typeface="Times New Roman"/>
                          <a:cs typeface="Times New Roman"/>
                        </a:rPr>
                        <a:t>[s]</a:t>
                      </a:r>
                      <a:endParaRPr sz="5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635"/>
                </a:tc>
                <a:tc>
                  <a:txBody>
                    <a:bodyPr/>
                    <a:lstStyle/>
                    <a:p>
                      <a:pPr marL="76835">
                        <a:lnSpc>
                          <a:spcPts val="575"/>
                        </a:lnSpc>
                        <a:spcBef>
                          <a:spcPts val="5"/>
                        </a:spcBef>
                      </a:pPr>
                      <a:r>
                        <a:rPr dirty="0" sz="550" spc="-20">
                          <a:latin typeface="Times New Roman"/>
                          <a:cs typeface="Times New Roman"/>
                        </a:rPr>
                        <a:t>0,10</a:t>
                      </a:r>
                      <a:endParaRPr sz="5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635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</a:tbl>
          </a:graphicData>
        </a:graphic>
      </p:graphicFrame>
      <p:graphicFrame>
        <p:nvGraphicFramePr>
          <p:cNvPr id="13" name="object 13" descr=""/>
          <p:cNvGraphicFramePr>
            <a:graphicFrameLocks noGrp="1"/>
          </p:cNvGraphicFramePr>
          <p:nvPr/>
        </p:nvGraphicFramePr>
        <p:xfrm>
          <a:off x="1010558" y="2517126"/>
          <a:ext cx="4443095" cy="5816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83515"/>
                <a:gridCol w="2078355"/>
                <a:gridCol w="2103755"/>
              </a:tblGrid>
              <a:tr h="224790">
                <a:tc>
                  <a:txBody>
                    <a:bodyPr/>
                    <a:lstStyle/>
                    <a:p>
                      <a:pPr algn="ctr" marL="24765">
                        <a:lnSpc>
                          <a:spcPts val="620"/>
                        </a:lnSpc>
                      </a:pPr>
                      <a:r>
                        <a:rPr dirty="0" sz="550" spc="-20">
                          <a:latin typeface="Times New Roman"/>
                          <a:cs typeface="Times New Roman"/>
                        </a:rPr>
                        <a:t>2000</a:t>
                      </a:r>
                      <a:endParaRPr sz="5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endParaRPr sz="550">
                        <a:latin typeface="Times New Roman"/>
                        <a:cs typeface="Times New Roman"/>
                      </a:endParaRPr>
                    </a:p>
                    <a:p>
                      <a:pPr marL="635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550" spc="-10">
                          <a:latin typeface="Times New Roman"/>
                          <a:cs typeface="Times New Roman"/>
                        </a:rPr>
                        <a:t>[UNA]</a:t>
                      </a:r>
                      <a:endParaRPr sz="5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33020"/>
                </a:tc>
                <a:tc>
                  <a:txBody>
                    <a:bodyPr/>
                    <a:lstStyle/>
                    <a:p>
                      <a:pPr marL="1905635">
                        <a:lnSpc>
                          <a:spcPts val="620"/>
                        </a:lnSpc>
                      </a:pPr>
                      <a:r>
                        <a:rPr dirty="0" sz="550" spc="-25">
                          <a:latin typeface="Times New Roman"/>
                          <a:cs typeface="Times New Roman"/>
                        </a:rPr>
                        <a:t>500</a:t>
                      </a:r>
                      <a:endParaRPr sz="550">
                        <a:latin typeface="Times New Roman"/>
                        <a:cs typeface="Times New Roman"/>
                      </a:endParaRPr>
                    </a:p>
                    <a:p>
                      <a:pPr marL="1865630">
                        <a:lnSpc>
                          <a:spcPct val="100000"/>
                        </a:lnSpc>
                        <a:spcBef>
                          <a:spcPts val="275"/>
                        </a:spcBef>
                      </a:pPr>
                      <a:r>
                        <a:rPr dirty="0" sz="550" spc="-10">
                          <a:latin typeface="Times New Roman"/>
                          <a:cs typeface="Times New Roman"/>
                        </a:rPr>
                        <a:t>[UNA]</a:t>
                      </a:r>
                      <a:endParaRPr sz="5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91135">
                <a:tc>
                  <a:txBody>
                    <a:bodyPr/>
                    <a:lstStyle/>
                    <a:p>
                      <a:pPr algn="ctr" marL="24765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dirty="0" sz="550" spc="-20">
                          <a:latin typeface="Times New Roman"/>
                          <a:cs typeface="Times New Roman"/>
                        </a:rPr>
                        <a:t>1500</a:t>
                      </a:r>
                      <a:endParaRPr sz="5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2032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81280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dirty="0" sz="550" spc="-25">
                          <a:latin typeface="Times New Roman"/>
                          <a:cs typeface="Times New Roman"/>
                        </a:rPr>
                        <a:t>375</a:t>
                      </a:r>
                      <a:endParaRPr sz="5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20320"/>
                </a:tc>
              </a:tr>
              <a:tr h="165735">
                <a:tc>
                  <a:txBody>
                    <a:bodyPr/>
                    <a:lstStyle/>
                    <a:p>
                      <a:pPr algn="ctr" marL="24765">
                        <a:lnSpc>
                          <a:spcPts val="575"/>
                        </a:lnSpc>
                        <a:spcBef>
                          <a:spcPts val="630"/>
                        </a:spcBef>
                      </a:pPr>
                      <a:r>
                        <a:rPr dirty="0" sz="550" spc="-20">
                          <a:latin typeface="Times New Roman"/>
                          <a:cs typeface="Times New Roman"/>
                        </a:rPr>
                        <a:t>1000</a:t>
                      </a:r>
                      <a:endParaRPr sz="5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001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81280">
                        <a:lnSpc>
                          <a:spcPts val="575"/>
                        </a:lnSpc>
                        <a:spcBef>
                          <a:spcPts val="630"/>
                        </a:spcBef>
                      </a:pPr>
                      <a:r>
                        <a:rPr dirty="0" sz="550" spc="-25">
                          <a:latin typeface="Times New Roman"/>
                          <a:cs typeface="Times New Roman"/>
                        </a:rPr>
                        <a:t>250</a:t>
                      </a:r>
                      <a:endParaRPr sz="5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0010"/>
                </a:tc>
              </a:tr>
            </a:tbl>
          </a:graphicData>
        </a:graphic>
      </p:graphicFrame>
      <p:grpSp>
        <p:nvGrpSpPr>
          <p:cNvPr id="14" name="object 14" descr=""/>
          <p:cNvGrpSpPr/>
          <p:nvPr/>
        </p:nvGrpSpPr>
        <p:grpSpPr>
          <a:xfrm>
            <a:off x="368299" y="6513595"/>
            <a:ext cx="594995" cy="13335"/>
            <a:chOff x="368299" y="6513595"/>
            <a:chExt cx="594995" cy="13335"/>
          </a:xfrm>
        </p:grpSpPr>
        <p:sp>
          <p:nvSpPr>
            <p:cNvPr id="15" name="object 15" descr=""/>
            <p:cNvSpPr/>
            <p:nvPr/>
          </p:nvSpPr>
          <p:spPr>
            <a:xfrm>
              <a:off x="368299" y="6513595"/>
              <a:ext cx="594995" cy="6985"/>
            </a:xfrm>
            <a:custGeom>
              <a:avLst/>
              <a:gdLst/>
              <a:ahLst/>
              <a:cxnLst/>
              <a:rect l="l" t="t" r="r" b="b"/>
              <a:pathLst>
                <a:path w="594994" h="6984">
                  <a:moveTo>
                    <a:pt x="594713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594713" y="0"/>
                  </a:lnTo>
                  <a:lnTo>
                    <a:pt x="594713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368287" y="6513601"/>
              <a:ext cx="594995" cy="13335"/>
            </a:xfrm>
            <a:custGeom>
              <a:avLst/>
              <a:gdLst/>
              <a:ahLst/>
              <a:cxnLst/>
              <a:rect l="l" t="t" r="r" b="b"/>
              <a:pathLst>
                <a:path w="594994" h="13334">
                  <a:moveTo>
                    <a:pt x="594715" y="0"/>
                  </a:moveTo>
                  <a:lnTo>
                    <a:pt x="588111" y="6604"/>
                  </a:lnTo>
                  <a:lnTo>
                    <a:pt x="0" y="6604"/>
                  </a:lnTo>
                  <a:lnTo>
                    <a:pt x="0" y="13208"/>
                  </a:lnTo>
                  <a:lnTo>
                    <a:pt x="588111" y="13208"/>
                  </a:lnTo>
                  <a:lnTo>
                    <a:pt x="594715" y="13208"/>
                  </a:lnTo>
                  <a:lnTo>
                    <a:pt x="594715" y="6604"/>
                  </a:lnTo>
                  <a:lnTo>
                    <a:pt x="594715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 descr=""/>
            <p:cNvSpPr/>
            <p:nvPr/>
          </p:nvSpPr>
          <p:spPr>
            <a:xfrm>
              <a:off x="368299" y="6513595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4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8" name="object 18" descr=""/>
          <p:cNvSpPr txBox="1"/>
          <p:nvPr/>
        </p:nvSpPr>
        <p:spPr>
          <a:xfrm>
            <a:off x="378108" y="6573604"/>
            <a:ext cx="5778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Página</a:t>
            </a:r>
            <a:r>
              <a:rPr dirty="0" sz="800" spc="8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243</a:t>
            </a:r>
            <a:endParaRPr sz="800">
              <a:latin typeface="Arial"/>
              <a:cs typeface="Arial"/>
            </a:endParaRPr>
          </a:p>
        </p:txBody>
      </p:sp>
      <p:sp>
        <p:nvSpPr>
          <p:cNvPr id="21" name="object 21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22" name="object 22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196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19" name="object 19" descr=""/>
          <p:cNvSpPr txBox="1"/>
          <p:nvPr/>
        </p:nvSpPr>
        <p:spPr>
          <a:xfrm>
            <a:off x="1089080" y="6745409"/>
            <a:ext cx="5501005" cy="315912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613785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de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aplicación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8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 b="1">
                <a:latin typeface="Times New Roman"/>
                <a:cs typeface="Times New Roman"/>
              </a:rPr>
              <a:t>6.6</a:t>
            </a:r>
            <a:r>
              <a:rPr dirty="0" sz="800" spc="8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Cambio</a:t>
            </a:r>
            <a:r>
              <a:rPr dirty="0" sz="800" spc="8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</a:t>
            </a:r>
            <a:r>
              <a:rPr dirty="0" sz="800" spc="9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estudios</a:t>
            </a:r>
            <a:r>
              <a:rPr dirty="0" sz="800" spc="8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</a:t>
            </a:r>
            <a:r>
              <a:rPr dirty="0" sz="800" spc="9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sobretensión</a:t>
            </a:r>
            <a:r>
              <a:rPr dirty="0" sz="800" spc="8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con</a:t>
            </a:r>
            <a:r>
              <a:rPr dirty="0" sz="800" spc="8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enfoque</a:t>
            </a:r>
            <a:r>
              <a:rPr dirty="0" sz="800" spc="9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estadístico</a:t>
            </a:r>
            <a:r>
              <a:rPr dirty="0" sz="800" spc="85" b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Exa_12.adp</a:t>
            </a:r>
            <a:r>
              <a:rPr dirty="0" sz="800" spc="85" i="1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)</a:t>
            </a:r>
            <a:endParaRPr sz="800">
              <a:latin typeface="Times New Roman"/>
              <a:cs typeface="Times New Roman"/>
            </a:endParaRPr>
          </a:p>
          <a:p>
            <a:pPr marL="12700" marR="307340">
              <a:lnSpc>
                <a:spcPct val="113799"/>
              </a:lnSpc>
              <a:spcBef>
                <a:spcPts val="730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nivel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resistencia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impulso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conmutación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aisladores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EHV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generalmente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bajo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impulso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relámpagos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soportar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nivel.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tanto,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necesitan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algunas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medidas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proteger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contra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sobretensiones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conmutación,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especialmente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cuando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nivel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aislamiento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bastante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bajo,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caso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línea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uprating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podrían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aplicar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siguientes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medidas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reducir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sobretensiones:</a:t>
            </a:r>
            <a:endParaRPr sz="800">
              <a:latin typeface="Times New Roman"/>
              <a:cs typeface="Times New Roman"/>
            </a:endParaRPr>
          </a:p>
          <a:p>
            <a:pPr marL="429895" indent="-60960">
              <a:lnSpc>
                <a:spcPct val="100000"/>
              </a:lnSpc>
              <a:spcBef>
                <a:spcPts val="600"/>
              </a:spcBef>
              <a:buChar char="-"/>
              <a:tabLst>
                <a:tab pos="429895" algn="l"/>
              </a:tabLst>
            </a:pPr>
            <a:r>
              <a:rPr dirty="0" sz="800">
                <a:latin typeface="Times New Roman"/>
                <a:cs typeface="Times New Roman"/>
              </a:rPr>
              <a:t>montaje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pararrayos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terminales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largo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línea</a:t>
            </a:r>
            <a:endParaRPr sz="800">
              <a:latin typeface="Times New Roman"/>
              <a:cs typeface="Times New Roman"/>
            </a:endParaRPr>
          </a:p>
          <a:p>
            <a:pPr marL="429895" indent="-60960">
              <a:lnSpc>
                <a:spcPct val="100000"/>
              </a:lnSpc>
              <a:spcBef>
                <a:spcPts val="135"/>
              </a:spcBef>
              <a:buChar char="-"/>
              <a:tabLst>
                <a:tab pos="429895" algn="l"/>
              </a:tabLst>
            </a:pPr>
            <a:r>
              <a:rPr dirty="0" sz="800">
                <a:latin typeface="Times New Roman"/>
                <a:cs typeface="Times New Roman"/>
              </a:rPr>
              <a:t>aplicación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disyuntor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resistencias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cierre</a:t>
            </a:r>
            <a:endParaRPr sz="800">
              <a:latin typeface="Times New Roman"/>
              <a:cs typeface="Times New Roman"/>
            </a:endParaRPr>
          </a:p>
          <a:p>
            <a:pPr marL="429895" indent="-60960">
              <a:lnSpc>
                <a:spcPct val="100000"/>
              </a:lnSpc>
              <a:spcBef>
                <a:spcPts val="130"/>
              </a:spcBef>
              <a:buChar char="-"/>
              <a:tabLst>
                <a:tab pos="429895" algn="l"/>
              </a:tabLst>
            </a:pPr>
            <a:r>
              <a:rPr dirty="0" sz="800">
                <a:latin typeface="Times New Roman"/>
                <a:cs typeface="Times New Roman"/>
              </a:rPr>
              <a:t>sincronizar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operaciones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interruptor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activación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reenganche</a:t>
            </a:r>
            <a:endParaRPr sz="800">
              <a:latin typeface="Times New Roman"/>
              <a:cs typeface="Times New Roman"/>
            </a:endParaRPr>
          </a:p>
          <a:p>
            <a:pPr marL="429895" indent="-60960">
              <a:lnSpc>
                <a:spcPct val="100000"/>
              </a:lnSpc>
              <a:spcBef>
                <a:spcPts val="135"/>
              </a:spcBef>
              <a:buChar char="-"/>
              <a:tabLst>
                <a:tab pos="429895" algn="l"/>
              </a:tabLst>
            </a:pPr>
            <a:r>
              <a:rPr dirty="0" sz="800">
                <a:latin typeface="Times New Roman"/>
                <a:cs typeface="Times New Roman"/>
              </a:rPr>
              <a:t>limitar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eliminar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carga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atrapada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tiempo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muerto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reenganche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trifásico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influencia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últimas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medidas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distribución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sobretensión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conmutación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analiza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en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ejemplo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También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introduce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función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maestro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esclavo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conmutadores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estadísticos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ATP.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7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EMTP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figura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6.48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elaborado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estudio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factibilidad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actualización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para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analizar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rendimiento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conmutación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compacta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400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kV.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autorizaciones,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ubicación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la</a:t>
            </a:r>
            <a:endParaRPr sz="800">
              <a:latin typeface="Times New Roman"/>
              <a:cs typeface="Times New Roman"/>
            </a:endParaRPr>
          </a:p>
          <a:p>
            <a:pPr marL="12700" marR="88265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supone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cables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tierra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longitud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cadenas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aisladores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compuestos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conocen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ejemplo</a:t>
            </a:r>
            <a:endParaRPr sz="800">
              <a:latin typeface="Times New Roman"/>
              <a:cs typeface="Times New Roman"/>
            </a:endParaRPr>
          </a:p>
          <a:p>
            <a:pPr marL="375920">
              <a:lnSpc>
                <a:spcPct val="100000"/>
              </a:lnSpc>
              <a:spcBef>
                <a:spcPts val="850"/>
              </a:spcBef>
            </a:pPr>
            <a:r>
              <a:rPr dirty="0" sz="550" spc="-50" i="1">
                <a:solidFill>
                  <a:srgbClr val="000080"/>
                </a:solidFill>
                <a:latin typeface="Times New Roman"/>
                <a:cs typeface="Times New Roman"/>
              </a:rPr>
              <a:t>U</a:t>
            </a:r>
            <a:endParaRPr sz="550">
              <a:latin typeface="Times New Roman"/>
              <a:cs typeface="Times New Roman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2635335" y="10214572"/>
            <a:ext cx="147955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 spc="-20">
                <a:solidFill>
                  <a:srgbClr val="000080"/>
                </a:solidFill>
                <a:latin typeface="Times New Roman"/>
                <a:cs typeface="Times New Roman"/>
              </a:rPr>
              <a:t>STAT</a:t>
            </a:r>
            <a:endParaRPr sz="4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20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935015" y="165100"/>
            <a:ext cx="5226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5" name="object 5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678"/>
                  </a:lnTo>
                  <a:lnTo>
                    <a:pt x="142755" y="98678"/>
                  </a:lnTo>
                  <a:lnTo>
                    <a:pt x="136180" y="99986"/>
                  </a:lnTo>
                  <a:lnTo>
                    <a:pt x="104587" y="124182"/>
                  </a:lnTo>
                  <a:lnTo>
                    <a:pt x="98048" y="143385"/>
                  </a:lnTo>
                  <a:lnTo>
                    <a:pt x="98048" y="569274"/>
                  </a:lnTo>
                  <a:lnTo>
                    <a:pt x="117977" y="603718"/>
                  </a:lnTo>
                  <a:lnTo>
                    <a:pt x="142755" y="613981"/>
                  </a:lnTo>
                  <a:lnTo>
                    <a:pt x="1886711" y="613981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3981"/>
                  </a:moveTo>
                  <a:lnTo>
                    <a:pt x="1744971" y="613981"/>
                  </a:lnTo>
                  <a:lnTo>
                    <a:pt x="1751545" y="612673"/>
                  </a:lnTo>
                  <a:lnTo>
                    <a:pt x="1764174" y="607442"/>
                  </a:lnTo>
                  <a:lnTo>
                    <a:pt x="1788370" y="575849"/>
                  </a:lnTo>
                  <a:lnTo>
                    <a:pt x="1789678" y="569274"/>
                  </a:lnTo>
                  <a:lnTo>
                    <a:pt x="1789678" y="143385"/>
                  </a:lnTo>
                  <a:lnTo>
                    <a:pt x="1769748" y="108942"/>
                  </a:lnTo>
                  <a:lnTo>
                    <a:pt x="1744971" y="98678"/>
                  </a:lnTo>
                  <a:lnTo>
                    <a:pt x="1886711" y="98678"/>
                  </a:lnTo>
                  <a:lnTo>
                    <a:pt x="1886711" y="613981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932176" y="500463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1982" y="528634"/>
                  </a:moveTo>
                  <a:lnTo>
                    <a:pt x="52863" y="528634"/>
                  </a:lnTo>
                  <a:lnTo>
                    <a:pt x="49392" y="528436"/>
                  </a:lnTo>
                  <a:lnTo>
                    <a:pt x="13028" y="510660"/>
                  </a:lnTo>
                  <a:lnTo>
                    <a:pt x="0" y="479273"/>
                  </a:lnTo>
                  <a:lnTo>
                    <a:pt x="0" y="475770"/>
                  </a:lnTo>
                  <a:lnTo>
                    <a:pt x="0" y="49361"/>
                  </a:lnTo>
                  <a:lnTo>
                    <a:pt x="15483" y="15462"/>
                  </a:lnTo>
                  <a:lnTo>
                    <a:pt x="17937" y="12819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89362" y="15462"/>
                  </a:lnTo>
                  <a:lnTo>
                    <a:pt x="1691816" y="17775"/>
                  </a:lnTo>
                  <a:lnTo>
                    <a:pt x="1694007" y="20418"/>
                  </a:lnTo>
                  <a:lnTo>
                    <a:pt x="1695936" y="23524"/>
                  </a:lnTo>
                  <a:lnTo>
                    <a:pt x="1697864" y="26233"/>
                  </a:lnTo>
                  <a:lnTo>
                    <a:pt x="1704845" y="49361"/>
                  </a:lnTo>
                  <a:lnTo>
                    <a:pt x="1704845" y="479273"/>
                  </a:lnTo>
                  <a:lnTo>
                    <a:pt x="1686907" y="515616"/>
                  </a:lnTo>
                  <a:lnTo>
                    <a:pt x="1655453" y="528436"/>
                  </a:lnTo>
                  <a:lnTo>
                    <a:pt x="1651982" y="52863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171"/>
              <a:ext cx="145374" cy="145374"/>
            </a:xfrm>
            <a:prstGeom prst="rect">
              <a:avLst/>
            </a:prstGeom>
          </p:spPr>
        </p:pic>
      </p:grpSp>
      <p:sp>
        <p:nvSpPr>
          <p:cNvPr id="8" name="object 8" descr=""/>
          <p:cNvSpPr txBox="1"/>
          <p:nvPr/>
        </p:nvSpPr>
        <p:spPr>
          <a:xfrm>
            <a:off x="3519868" y="811573"/>
            <a:ext cx="52959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10">
                <a:latin typeface="Arial MT"/>
                <a:cs typeface="Arial MT"/>
              </a:rPr>
              <a:t>Traduciendo...</a:t>
            </a:r>
            <a:endParaRPr sz="600">
              <a:latin typeface="Arial MT"/>
              <a:cs typeface="Arial MT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089080" y="4313776"/>
            <a:ext cx="65786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Times New Roman"/>
                <a:cs typeface="Times New Roman"/>
              </a:rPr>
              <a:t>ATPDraw</a:t>
            </a:r>
            <a:r>
              <a:rPr dirty="0" sz="550" spc="30">
                <a:latin typeface="Times New Roman"/>
                <a:cs typeface="Times New Roman"/>
              </a:rPr>
              <a:t> </a:t>
            </a:r>
            <a:r>
              <a:rPr dirty="0" sz="550">
                <a:latin typeface="Times New Roman"/>
                <a:cs typeface="Times New Roman"/>
              </a:rPr>
              <a:t>versión</a:t>
            </a:r>
            <a:r>
              <a:rPr dirty="0" sz="550" spc="30">
                <a:latin typeface="Times New Roman"/>
                <a:cs typeface="Times New Roman"/>
              </a:rPr>
              <a:t> </a:t>
            </a:r>
            <a:r>
              <a:rPr dirty="0" sz="550" spc="-25">
                <a:latin typeface="Times New Roman"/>
                <a:cs typeface="Times New Roman"/>
              </a:rPr>
              <a:t>5.6</a:t>
            </a:r>
            <a:endParaRPr sz="55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5595687" y="4287344"/>
            <a:ext cx="1841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243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452516" y="871045"/>
            <a:ext cx="7810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solidFill>
                  <a:srgbClr val="000080"/>
                </a:solidFill>
                <a:latin typeface="Times New Roman"/>
                <a:cs typeface="Times New Roman"/>
              </a:rPr>
              <a:t>U</a:t>
            </a:r>
            <a:endParaRPr sz="550">
              <a:latin typeface="Times New Roman"/>
              <a:cs typeface="Times New Roman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1452516" y="349018"/>
            <a:ext cx="7810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solidFill>
                  <a:srgbClr val="000080"/>
                </a:solidFill>
                <a:latin typeface="Times New Roman"/>
                <a:cs typeface="Times New Roman"/>
              </a:rPr>
              <a:t>U</a:t>
            </a:r>
            <a:endParaRPr sz="550">
              <a:latin typeface="Times New Roman"/>
              <a:cs typeface="Times New Roman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4525203" y="679414"/>
            <a:ext cx="89535" cy="730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300" spc="-25">
                <a:solidFill>
                  <a:srgbClr val="0000FF"/>
                </a:solidFill>
                <a:latin typeface="Times New Roman"/>
                <a:cs typeface="Times New Roman"/>
              </a:rPr>
              <a:t>mes</a:t>
            </a:r>
            <a:endParaRPr sz="300">
              <a:latin typeface="Times New Roman"/>
              <a:cs typeface="Times New Roman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4525203" y="580295"/>
            <a:ext cx="54610" cy="730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300" spc="-50">
                <a:solidFill>
                  <a:srgbClr val="0000FF"/>
                </a:solidFill>
                <a:latin typeface="Times New Roman"/>
                <a:cs typeface="Times New Roman"/>
              </a:rPr>
              <a:t>V</a:t>
            </a:r>
            <a:endParaRPr sz="300">
              <a:latin typeface="Times New Roman"/>
              <a:cs typeface="Times New Roman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5238859" y="349018"/>
            <a:ext cx="7810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 i="1">
                <a:solidFill>
                  <a:srgbClr val="000080"/>
                </a:solidFill>
                <a:latin typeface="Times New Roman"/>
                <a:cs typeface="Times New Roman"/>
              </a:rPr>
              <a:t>U</a:t>
            </a:r>
            <a:endParaRPr sz="550">
              <a:latin typeface="Times New Roman"/>
              <a:cs typeface="Times New Roman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2635335" y="547256"/>
            <a:ext cx="147955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 spc="-20">
                <a:solidFill>
                  <a:srgbClr val="000080"/>
                </a:solidFill>
                <a:latin typeface="Times New Roman"/>
                <a:cs typeface="Times New Roman"/>
              </a:rPr>
              <a:t>STAT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3183793" y="679414"/>
            <a:ext cx="89535" cy="730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300" spc="-25">
                <a:solidFill>
                  <a:srgbClr val="0000FF"/>
                </a:solidFill>
                <a:latin typeface="Times New Roman"/>
                <a:cs typeface="Times New Roman"/>
              </a:rPr>
              <a:t>mes</a:t>
            </a:r>
            <a:endParaRPr sz="300">
              <a:latin typeface="Times New Roman"/>
              <a:cs typeface="Times New Roman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3183793" y="580295"/>
            <a:ext cx="54610" cy="730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300" spc="-50">
                <a:solidFill>
                  <a:srgbClr val="0000FF"/>
                </a:solidFill>
                <a:latin typeface="Times New Roman"/>
                <a:cs typeface="Times New Roman"/>
              </a:rPr>
              <a:t>V</a:t>
            </a:r>
            <a:endParaRPr sz="300">
              <a:latin typeface="Times New Roman"/>
              <a:cs typeface="Times New Roman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4208022" y="355626"/>
            <a:ext cx="128270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 spc="-25">
                <a:solidFill>
                  <a:srgbClr val="FF0000"/>
                </a:solidFill>
                <a:latin typeface="Times New Roman"/>
                <a:cs typeface="Times New Roman"/>
              </a:rPr>
              <a:t>LCC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3290552" y="335802"/>
            <a:ext cx="77406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  <a:tabLst>
                <a:tab pos="335280" algn="l"/>
              </a:tabLst>
            </a:pPr>
            <a:r>
              <a:rPr dirty="0" sz="400" spc="-25">
                <a:solidFill>
                  <a:srgbClr val="FF0000"/>
                </a:solidFill>
                <a:latin typeface="Times New Roman"/>
                <a:cs typeface="Times New Roman"/>
              </a:rPr>
              <a:t>LCC</a:t>
            </a:r>
            <a:r>
              <a:rPr dirty="0" sz="400">
                <a:solidFill>
                  <a:srgbClr val="FF0000"/>
                </a:solidFill>
                <a:latin typeface="Times New Roman"/>
                <a:cs typeface="Times New Roman"/>
              </a:rPr>
              <a:t>	LCC</a:t>
            </a:r>
            <a:r>
              <a:rPr dirty="0" sz="400" spc="210">
                <a:solidFill>
                  <a:srgbClr val="FF0000"/>
                </a:solidFill>
                <a:latin typeface="Times New Roman"/>
                <a:cs typeface="Times New Roman"/>
              </a:rPr>
              <a:t> </a:t>
            </a:r>
            <a:r>
              <a:rPr dirty="0" baseline="-10101" sz="825" spc="-277" i="1">
                <a:solidFill>
                  <a:srgbClr val="800000"/>
                </a:solidFill>
                <a:latin typeface="Times New Roman"/>
                <a:cs typeface="Times New Roman"/>
              </a:rPr>
              <a:t>M</a:t>
            </a:r>
            <a:r>
              <a:rPr dirty="0" baseline="6944" sz="600" spc="-277" i="1">
                <a:solidFill>
                  <a:srgbClr val="400000"/>
                </a:solidFill>
                <a:latin typeface="Times New Roman"/>
                <a:cs typeface="Times New Roman"/>
              </a:rPr>
              <a:t>S</a:t>
            </a:r>
            <a:r>
              <a:rPr dirty="0" baseline="6944" sz="600" spc="104" i="1">
                <a:solidFill>
                  <a:srgbClr val="400000"/>
                </a:solidFill>
                <a:latin typeface="Times New Roman"/>
                <a:cs typeface="Times New Roman"/>
              </a:rPr>
              <a:t> </a:t>
            </a:r>
            <a:r>
              <a:rPr dirty="0" baseline="-9259" sz="450" spc="-97" b="1">
                <a:solidFill>
                  <a:srgbClr val="000080"/>
                </a:solidFill>
                <a:latin typeface="Times New Roman"/>
                <a:cs typeface="Times New Roman"/>
              </a:rPr>
              <a:t>V</a:t>
            </a:r>
            <a:r>
              <a:rPr dirty="0" baseline="-10101" sz="825" spc="-97" i="1">
                <a:solidFill>
                  <a:srgbClr val="800000"/>
                </a:solidFill>
                <a:latin typeface="Times New Roman"/>
                <a:cs typeface="Times New Roman"/>
              </a:rPr>
              <a:t>EDI</a:t>
            </a:r>
            <a:r>
              <a:rPr dirty="0" sz="400" spc="-65">
                <a:solidFill>
                  <a:srgbClr val="FF0000"/>
                </a:solidFill>
                <a:latin typeface="Times New Roman"/>
                <a:cs typeface="Times New Roman"/>
              </a:rPr>
              <a:t>L</a:t>
            </a:r>
            <a:r>
              <a:rPr dirty="0" baseline="-10101" sz="825" spc="-97" i="1">
                <a:solidFill>
                  <a:srgbClr val="800000"/>
                </a:solidFill>
                <a:latin typeface="Times New Roman"/>
                <a:cs typeface="Times New Roman"/>
              </a:rPr>
              <a:t>O</a:t>
            </a:r>
            <a:r>
              <a:rPr dirty="0" sz="400" spc="-65">
                <a:solidFill>
                  <a:srgbClr val="FF0000"/>
                </a:solidFill>
                <a:latin typeface="Times New Roman"/>
                <a:cs typeface="Times New Roman"/>
              </a:rPr>
              <a:t>CC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2635335" y="844612"/>
            <a:ext cx="147955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 spc="-20">
                <a:solidFill>
                  <a:srgbClr val="000080"/>
                </a:solidFill>
                <a:latin typeface="Times New Roman"/>
                <a:cs typeface="Times New Roman"/>
              </a:rPr>
              <a:t>STAT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1089080" y="1406287"/>
            <a:ext cx="5430520" cy="230695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448309">
              <a:lnSpc>
                <a:spcPct val="100000"/>
              </a:lnSpc>
              <a:spcBef>
                <a:spcPts val="130"/>
              </a:spcBef>
            </a:pPr>
            <a:r>
              <a:rPr dirty="0" sz="800" spc="10">
                <a:latin typeface="Times New Roman"/>
                <a:cs typeface="Times New Roman"/>
              </a:rPr>
              <a:t>Fig.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6.48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-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Circuito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ATPDraw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para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el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estudio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conmutación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estadística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(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Courier New"/>
                <a:cs typeface="Courier New"/>
              </a:rPr>
              <a:t>Exa_12.adp</a:t>
            </a:r>
            <a:r>
              <a:rPr dirty="0" sz="800" spc="-254">
                <a:latin typeface="Courier New"/>
                <a:cs typeface="Courier New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).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investigada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dividido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cuatro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secciones,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cada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ellas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representada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LCC</a:t>
            </a:r>
            <a:endParaRPr sz="800">
              <a:latin typeface="Times New Roman"/>
              <a:cs typeface="Times New Roman"/>
            </a:endParaRPr>
          </a:p>
          <a:p>
            <a:pPr marL="12700" marR="70675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JMarti.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configurar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fácilmente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condiciones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iniciales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fuente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voltaje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trifásica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conectado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derecha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amplitud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voltaje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igual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carga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atrapada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deseada.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Esta</a:t>
            </a:r>
            <a:endParaRPr sz="800">
              <a:latin typeface="Times New Roman"/>
              <a:cs typeface="Times New Roman"/>
            </a:endParaRPr>
          </a:p>
          <a:p>
            <a:pPr marL="12700" marR="670560">
              <a:lnSpc>
                <a:spcPct val="113799"/>
              </a:lnSpc>
              <a:spcBef>
                <a:spcPts val="5"/>
              </a:spcBef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fuente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desconecta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antes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operación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interruptores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estadísticos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descargue.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Eso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Vale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pena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mencionar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necesita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algo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cuidado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construir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EMTP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tal</a:t>
            </a:r>
            <a:endParaRPr sz="800">
              <a:latin typeface="Times New Roman"/>
              <a:cs typeface="Times New Roman"/>
            </a:endParaRPr>
          </a:p>
          <a:p>
            <a:pPr marL="12700" marR="111188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simulaciones</a:t>
            </a:r>
            <a:r>
              <a:rPr dirty="0" sz="800" spc="1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estadísticas,</a:t>
            </a:r>
            <a:r>
              <a:rPr dirty="0" sz="800" spc="114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porque</a:t>
            </a:r>
            <a:r>
              <a:rPr dirty="0" sz="800" spc="1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114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excesiva</a:t>
            </a:r>
            <a:r>
              <a:rPr dirty="0" sz="800" spc="1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complicación</a:t>
            </a:r>
            <a:r>
              <a:rPr dirty="0" sz="800" spc="114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innecesaria</a:t>
            </a:r>
            <a:r>
              <a:rPr dirty="0" sz="800" spc="1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114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114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1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aumentar</a:t>
            </a:r>
            <a:r>
              <a:rPr dirty="0" sz="800" spc="114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la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tiempo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simulación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general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tantas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ejecuciones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estadísticas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significativamente.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 b="1">
                <a:latin typeface="Times New Roman"/>
                <a:cs typeface="Times New Roman"/>
              </a:rPr>
              <a:t>6.6.1</a:t>
            </a:r>
            <a:r>
              <a:rPr dirty="0" sz="800" spc="8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Establecer</a:t>
            </a:r>
            <a:r>
              <a:rPr dirty="0" sz="800" spc="8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opciones</a:t>
            </a:r>
            <a:r>
              <a:rPr dirty="0" sz="800" spc="8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</a:t>
            </a:r>
            <a:r>
              <a:rPr dirty="0" sz="800" spc="8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programa</a:t>
            </a:r>
            <a:r>
              <a:rPr dirty="0" sz="800" spc="8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para</a:t>
            </a:r>
            <a:r>
              <a:rPr dirty="0" sz="800" spc="8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la</a:t>
            </a:r>
            <a:r>
              <a:rPr dirty="0" sz="800" spc="8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simulación</a:t>
            </a:r>
            <a:r>
              <a:rPr dirty="0" sz="800" spc="85" b="1">
                <a:latin typeface="Times New Roman"/>
                <a:cs typeface="Times New Roman"/>
              </a:rPr>
              <a:t> </a:t>
            </a:r>
            <a:r>
              <a:rPr dirty="0" sz="800" spc="-10" b="1">
                <a:latin typeface="Times New Roman"/>
                <a:cs typeface="Times New Roman"/>
              </a:rPr>
              <a:t>estadística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incidencia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conmutación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simulada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reenganche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trifásico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estudio.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Interruptores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estadísticos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de</a:t>
            </a:r>
            <a:endParaRPr sz="800">
              <a:latin typeface="Times New Roman"/>
              <a:cs typeface="Times New Roman"/>
            </a:endParaRPr>
          </a:p>
          <a:p>
            <a:pPr marL="12700" marR="486409">
              <a:lnSpc>
                <a:spcPct val="113799"/>
              </a:lnSpc>
              <a:spcBef>
                <a:spcPts val="5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gaussiano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representa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interruptor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reconexión.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dependencia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maestro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esclavo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ahora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compatible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con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ATPDraw,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tanto,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maestra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restantes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esclavas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requiere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interruptor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maestro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especifique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anteriormente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luego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esclavo.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asegurado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automáticamente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pedido.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razón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cierre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interruptor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maestro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algo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retrasado.</a:t>
            </a:r>
            <a:endParaRPr sz="800">
              <a:latin typeface="Times New Roman"/>
              <a:cs typeface="Times New Roman"/>
            </a:endParaRPr>
          </a:p>
        </p:txBody>
      </p:sp>
      <p:grpSp>
        <p:nvGrpSpPr>
          <p:cNvPr id="23" name="object 23" descr=""/>
          <p:cNvGrpSpPr/>
          <p:nvPr/>
        </p:nvGrpSpPr>
        <p:grpSpPr>
          <a:xfrm>
            <a:off x="368299" y="4894736"/>
            <a:ext cx="594995" cy="13335"/>
            <a:chOff x="368299" y="4894736"/>
            <a:chExt cx="594995" cy="13335"/>
          </a:xfrm>
        </p:grpSpPr>
        <p:sp>
          <p:nvSpPr>
            <p:cNvPr id="24" name="object 24" descr=""/>
            <p:cNvSpPr/>
            <p:nvPr/>
          </p:nvSpPr>
          <p:spPr>
            <a:xfrm>
              <a:off x="368299" y="4894736"/>
              <a:ext cx="594995" cy="6985"/>
            </a:xfrm>
            <a:custGeom>
              <a:avLst/>
              <a:gdLst/>
              <a:ahLst/>
              <a:cxnLst/>
              <a:rect l="l" t="t" r="r" b="b"/>
              <a:pathLst>
                <a:path w="594994" h="6985">
                  <a:moveTo>
                    <a:pt x="594713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594713" y="0"/>
                  </a:lnTo>
                  <a:lnTo>
                    <a:pt x="594713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 descr=""/>
            <p:cNvSpPr/>
            <p:nvPr/>
          </p:nvSpPr>
          <p:spPr>
            <a:xfrm>
              <a:off x="368287" y="4894731"/>
              <a:ext cx="594995" cy="13335"/>
            </a:xfrm>
            <a:custGeom>
              <a:avLst/>
              <a:gdLst/>
              <a:ahLst/>
              <a:cxnLst/>
              <a:rect l="l" t="t" r="r" b="b"/>
              <a:pathLst>
                <a:path w="594994" h="13335">
                  <a:moveTo>
                    <a:pt x="594715" y="0"/>
                  </a:moveTo>
                  <a:lnTo>
                    <a:pt x="588111" y="6616"/>
                  </a:lnTo>
                  <a:lnTo>
                    <a:pt x="0" y="6616"/>
                  </a:lnTo>
                  <a:lnTo>
                    <a:pt x="0" y="13220"/>
                  </a:lnTo>
                  <a:lnTo>
                    <a:pt x="588111" y="13220"/>
                  </a:lnTo>
                  <a:lnTo>
                    <a:pt x="594715" y="13220"/>
                  </a:lnTo>
                  <a:lnTo>
                    <a:pt x="594715" y="6616"/>
                  </a:lnTo>
                  <a:lnTo>
                    <a:pt x="594715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 descr=""/>
            <p:cNvSpPr/>
            <p:nvPr/>
          </p:nvSpPr>
          <p:spPr>
            <a:xfrm>
              <a:off x="368299" y="4894736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7" name="object 27" descr=""/>
          <p:cNvSpPr txBox="1"/>
          <p:nvPr/>
        </p:nvSpPr>
        <p:spPr>
          <a:xfrm>
            <a:off x="378108" y="4954745"/>
            <a:ext cx="5778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Página</a:t>
            </a:r>
            <a:r>
              <a:rPr dirty="0" sz="800" spc="8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244</a:t>
            </a:r>
            <a:endParaRPr sz="800">
              <a:latin typeface="Arial"/>
              <a:cs typeface="Arial"/>
            </a:endParaRPr>
          </a:p>
        </p:txBody>
      </p:sp>
      <p:sp>
        <p:nvSpPr>
          <p:cNvPr id="31" name="object 31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32" name="object 32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196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28" name="object 28" descr=""/>
          <p:cNvSpPr txBox="1"/>
          <p:nvPr/>
        </p:nvSpPr>
        <p:spPr>
          <a:xfrm>
            <a:off x="4432692" y="5126551"/>
            <a:ext cx="995044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de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aplicación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1564850" y="6937123"/>
            <a:ext cx="5065395" cy="152019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6.49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Parámetros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conmutadores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estadísticos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maestro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esclavo.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90"/>
              </a:spcBef>
            </a:pPr>
            <a:endParaRPr sz="800">
              <a:latin typeface="Times New Roman"/>
              <a:cs typeface="Times New Roman"/>
            </a:endParaRPr>
          </a:p>
          <a:p>
            <a:pPr marL="534670" marR="89090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resto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opciones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programa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configuraciones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parámetros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un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estudio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estadístico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similar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cualquier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otro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dominio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tiempo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simulaciones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Sin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embargo,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hay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adición.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Necesita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especificar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endParaRPr sz="800">
              <a:latin typeface="Times New Roman"/>
              <a:cs typeface="Times New Roman"/>
            </a:endParaRPr>
          </a:p>
          <a:p>
            <a:pPr marL="534670" marR="1009015">
              <a:lnSpc>
                <a:spcPts val="880"/>
              </a:lnSpc>
              <a:spcBef>
                <a:spcPts val="434"/>
              </a:spcBef>
            </a:pPr>
            <a:r>
              <a:rPr dirty="0" sz="800" i="1">
                <a:latin typeface="Times New Roman"/>
                <a:cs typeface="Times New Roman"/>
              </a:rPr>
              <a:t>Cambiar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estudio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Cambiar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controles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bajo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ATP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Configuraciones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/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Cambiar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antes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generando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ATP.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65"/>
              </a:spcBef>
            </a:pPr>
            <a:endParaRPr sz="800">
              <a:latin typeface="Times New Roman"/>
              <a:cs typeface="Times New Roman"/>
            </a:endParaRPr>
          </a:p>
          <a:p>
            <a:pPr marL="53467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necesite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configuraciones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especiales,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parámetros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controles</a:t>
            </a:r>
            <a:r>
              <a:rPr dirty="0" sz="800" spc="8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interruptor</a:t>
            </a:r>
            <a:r>
              <a:rPr dirty="0" sz="800" spc="85" i="1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necesitan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ser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modificado.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831370" y="9190427"/>
            <a:ext cx="4625340" cy="109728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68095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6.50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Configuración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parámetros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estudio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estadístico.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9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b="1" i="1">
                <a:latin typeface="Times New Roman"/>
                <a:cs typeface="Times New Roman"/>
              </a:rPr>
              <a:t>Output</a:t>
            </a:r>
            <a:r>
              <a:rPr dirty="0" sz="800" spc="70" b="1" i="1">
                <a:latin typeface="Times New Roman"/>
                <a:cs typeface="Times New Roman"/>
              </a:rPr>
              <a:t> </a:t>
            </a:r>
            <a:r>
              <a:rPr dirty="0" sz="800" b="1" i="1">
                <a:latin typeface="Times New Roman"/>
                <a:cs typeface="Times New Roman"/>
              </a:rPr>
              <a:t>Manager</a:t>
            </a:r>
            <a:r>
              <a:rPr dirty="0" sz="800" spc="70" b="1" i="1">
                <a:latin typeface="Times New Roman"/>
                <a:cs typeface="Times New Roman"/>
              </a:rPr>
              <a:t> </a:t>
            </a:r>
            <a:r>
              <a:rPr dirty="0" sz="800" b="1" i="1">
                <a:latin typeface="Times New Roman"/>
                <a:cs typeface="Times New Roman"/>
              </a:rPr>
              <a:t>que</a:t>
            </a:r>
            <a:r>
              <a:rPr dirty="0" sz="800" spc="70" b="1" i="1">
                <a:latin typeface="Times New Roman"/>
                <a:cs typeface="Times New Roman"/>
              </a:rPr>
              <a:t> </a:t>
            </a:r>
            <a:r>
              <a:rPr dirty="0" sz="800" b="1" i="1">
                <a:latin typeface="Times New Roman"/>
                <a:cs typeface="Times New Roman"/>
              </a:rPr>
              <a:t>se</a:t>
            </a:r>
            <a:r>
              <a:rPr dirty="0" sz="800" spc="65" b="1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encuentra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ATP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|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Output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Manager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(F9)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permite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seleccionar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aquellos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solicitudes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salida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agregar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tabulación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estadística.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también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agrupar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escalar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solicitudes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salida.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ejemplo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12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solicita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defecto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salida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voltaje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MID,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terminal</a:t>
            </a:r>
            <a:endParaRPr sz="800">
              <a:latin typeface="Times New Roman"/>
              <a:cs typeface="Times New Roman"/>
            </a:endParaRPr>
          </a:p>
          <a:p>
            <a:pPr marL="12700" marR="585470">
              <a:lnSpc>
                <a:spcPct val="108400"/>
              </a:lnSpc>
              <a:spcBef>
                <a:spcPts val="55"/>
              </a:spcBef>
            </a:pP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agregar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voltajes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ejemplo,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energía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pararrayos.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selección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alternativas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tabulación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estadística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figura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6.52.</a:t>
            </a:r>
            <a:endParaRPr sz="8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20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935015" y="165100"/>
            <a:ext cx="5226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5" name="object 5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488"/>
                  </a:lnTo>
                  <a:lnTo>
                    <a:pt x="142755" y="98488"/>
                  </a:lnTo>
                  <a:lnTo>
                    <a:pt x="136180" y="99796"/>
                  </a:lnTo>
                  <a:lnTo>
                    <a:pt x="104587" y="123991"/>
                  </a:lnTo>
                  <a:lnTo>
                    <a:pt x="98048" y="143195"/>
                  </a:lnTo>
                  <a:lnTo>
                    <a:pt x="98048" y="569274"/>
                  </a:lnTo>
                  <a:lnTo>
                    <a:pt x="117977" y="603718"/>
                  </a:lnTo>
                  <a:lnTo>
                    <a:pt x="142755" y="613981"/>
                  </a:lnTo>
                  <a:lnTo>
                    <a:pt x="1886711" y="613981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3981"/>
                  </a:moveTo>
                  <a:lnTo>
                    <a:pt x="1744971" y="613981"/>
                  </a:lnTo>
                  <a:lnTo>
                    <a:pt x="1751545" y="612673"/>
                  </a:lnTo>
                  <a:lnTo>
                    <a:pt x="1764174" y="607442"/>
                  </a:lnTo>
                  <a:lnTo>
                    <a:pt x="1788370" y="575849"/>
                  </a:lnTo>
                  <a:lnTo>
                    <a:pt x="1789678" y="569274"/>
                  </a:lnTo>
                  <a:lnTo>
                    <a:pt x="1789678" y="143195"/>
                  </a:lnTo>
                  <a:lnTo>
                    <a:pt x="1769748" y="108751"/>
                  </a:lnTo>
                  <a:lnTo>
                    <a:pt x="1744971" y="98488"/>
                  </a:lnTo>
                  <a:lnTo>
                    <a:pt x="1886711" y="98488"/>
                  </a:lnTo>
                  <a:lnTo>
                    <a:pt x="1886711" y="613981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932176" y="500364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5453" y="528634"/>
                  </a:moveTo>
                  <a:lnTo>
                    <a:pt x="49392" y="528634"/>
                  </a:lnTo>
                  <a:lnTo>
                    <a:pt x="45954" y="528237"/>
                  </a:lnTo>
                  <a:lnTo>
                    <a:pt x="10837" y="507753"/>
                  </a:lnTo>
                  <a:lnTo>
                    <a:pt x="0" y="479273"/>
                  </a:lnTo>
                  <a:lnTo>
                    <a:pt x="0" y="475770"/>
                  </a:lnTo>
                  <a:lnTo>
                    <a:pt x="0" y="49361"/>
                  </a:lnTo>
                  <a:lnTo>
                    <a:pt x="17937" y="13017"/>
                  </a:lnTo>
                  <a:lnTo>
                    <a:pt x="52863" y="0"/>
                  </a:lnTo>
                  <a:lnTo>
                    <a:pt x="1651982" y="0"/>
                  </a:lnTo>
                  <a:lnTo>
                    <a:pt x="1691816" y="17973"/>
                  </a:lnTo>
                  <a:lnTo>
                    <a:pt x="1704845" y="49361"/>
                  </a:lnTo>
                  <a:lnTo>
                    <a:pt x="1704845" y="479273"/>
                  </a:lnTo>
                  <a:lnTo>
                    <a:pt x="1686907" y="515616"/>
                  </a:lnTo>
                  <a:lnTo>
                    <a:pt x="1658890" y="528237"/>
                  </a:lnTo>
                  <a:lnTo>
                    <a:pt x="1655453" y="52863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171"/>
              <a:ext cx="145374" cy="145374"/>
            </a:xfrm>
            <a:prstGeom prst="rect">
              <a:avLst/>
            </a:prstGeom>
          </p:spPr>
        </p:pic>
      </p:grpSp>
      <p:sp>
        <p:nvSpPr>
          <p:cNvPr id="8" name="object 8" descr=""/>
          <p:cNvSpPr txBox="1"/>
          <p:nvPr/>
        </p:nvSpPr>
        <p:spPr>
          <a:xfrm>
            <a:off x="793270" y="515438"/>
            <a:ext cx="5267960" cy="1902460"/>
          </a:xfrm>
          <a:prstGeom prst="rect">
            <a:avLst/>
          </a:prstGeom>
        </p:spPr>
        <p:txBody>
          <a:bodyPr wrap="square" lIns="0" tIns="3492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275"/>
              </a:spcBef>
            </a:pPr>
            <a:r>
              <a:rPr dirty="0" sz="800" b="1">
                <a:latin typeface="Times New Roman"/>
                <a:cs typeface="Times New Roman"/>
              </a:rPr>
              <a:t>6.6.2</a:t>
            </a:r>
            <a:r>
              <a:rPr dirty="0" sz="800" spc="7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Resultados</a:t>
            </a:r>
            <a:r>
              <a:rPr dirty="0" sz="800" spc="7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del</a:t>
            </a:r>
            <a:r>
              <a:rPr dirty="0" sz="800" spc="7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estudio</a:t>
            </a:r>
            <a:r>
              <a:rPr dirty="0" sz="800" spc="75" b="1">
                <a:latin typeface="Times New Roman"/>
                <a:cs typeface="Times New Roman"/>
              </a:rPr>
              <a:t> </a:t>
            </a:r>
            <a:r>
              <a:rPr dirty="0" sz="800" spc="-10" b="1">
                <a:latin typeface="Times New Roman"/>
                <a:cs typeface="Times New Roman"/>
              </a:rPr>
              <a:t>estadístico.</a:t>
            </a:r>
            <a:endParaRPr sz="800">
              <a:latin typeface="Times New Roman"/>
              <a:cs typeface="Times New Roman"/>
            </a:endParaRPr>
          </a:p>
          <a:p>
            <a:pPr marL="50800">
              <a:lnSpc>
                <a:spcPct val="100000"/>
              </a:lnSpc>
              <a:spcBef>
                <a:spcPts val="185"/>
              </a:spcBef>
            </a:pP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peor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casos,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falla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precede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reenganche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trifásico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fases.</a:t>
            </a:r>
            <a:endParaRPr sz="800">
              <a:latin typeface="Times New Roman"/>
              <a:cs typeface="Times New Roman"/>
            </a:endParaRPr>
          </a:p>
          <a:p>
            <a:pPr marL="50800" marR="431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sido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considerado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aquí.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Teniendo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cuenta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20">
                <a:latin typeface="Times New Roman"/>
                <a:cs typeface="Times New Roman"/>
              </a:rPr>
              <a:t>transfo</a:t>
            </a:r>
            <a:r>
              <a:rPr dirty="0" baseline="23148" sz="900" spc="-179">
                <a:latin typeface="Arial MT"/>
                <a:cs typeface="Arial MT"/>
              </a:rPr>
              <a:t>T</a:t>
            </a:r>
            <a:r>
              <a:rPr dirty="0" sz="800" spc="-120">
                <a:latin typeface="Times New Roman"/>
                <a:cs typeface="Times New Roman"/>
              </a:rPr>
              <a:t>r</a:t>
            </a:r>
            <a:r>
              <a:rPr dirty="0" baseline="23148" sz="900" spc="-179">
                <a:latin typeface="Arial MT"/>
                <a:cs typeface="Arial MT"/>
              </a:rPr>
              <a:t>ra</a:t>
            </a:r>
            <a:r>
              <a:rPr dirty="0" sz="800" spc="-120">
                <a:latin typeface="Times New Roman"/>
                <a:cs typeface="Times New Roman"/>
              </a:rPr>
              <a:t>m</a:t>
            </a:r>
            <a:r>
              <a:rPr dirty="0" baseline="23148" sz="900" spc="-179">
                <a:latin typeface="Arial MT"/>
                <a:cs typeface="Arial MT"/>
              </a:rPr>
              <a:t>d</a:t>
            </a:r>
            <a:r>
              <a:rPr dirty="0" sz="800" spc="-120">
                <a:latin typeface="Times New Roman"/>
                <a:cs typeface="Times New Roman"/>
              </a:rPr>
              <a:t>a</a:t>
            </a:r>
            <a:r>
              <a:rPr dirty="0" baseline="23148" sz="900" spc="-179">
                <a:latin typeface="Arial MT"/>
                <a:cs typeface="Arial MT"/>
              </a:rPr>
              <a:t>u</a:t>
            </a:r>
            <a:r>
              <a:rPr dirty="0" sz="800" spc="-120">
                <a:latin typeface="Times New Roman"/>
                <a:cs typeface="Times New Roman"/>
              </a:rPr>
              <a:t>d</a:t>
            </a:r>
            <a:r>
              <a:rPr dirty="0" baseline="23148" sz="900" spc="-179">
                <a:latin typeface="Arial MT"/>
                <a:cs typeface="Arial MT"/>
              </a:rPr>
              <a:t>ci</a:t>
            </a:r>
            <a:r>
              <a:rPr dirty="0" sz="800" spc="-120">
                <a:latin typeface="Times New Roman"/>
                <a:cs typeface="Times New Roman"/>
              </a:rPr>
              <a:t>o</a:t>
            </a:r>
            <a:r>
              <a:rPr dirty="0" baseline="23148" sz="900" spc="-179">
                <a:latin typeface="Arial MT"/>
                <a:cs typeface="Arial MT"/>
              </a:rPr>
              <a:t>en</a:t>
            </a:r>
            <a:r>
              <a:rPr dirty="0" sz="800" spc="-120">
                <a:latin typeface="Times New Roman"/>
                <a:cs typeface="Times New Roman"/>
              </a:rPr>
              <a:t>re</a:t>
            </a:r>
            <a:r>
              <a:rPr dirty="0" baseline="23148" sz="900" spc="-179">
                <a:latin typeface="Arial MT"/>
                <a:cs typeface="Arial MT"/>
              </a:rPr>
              <a:t>d</a:t>
            </a:r>
            <a:r>
              <a:rPr dirty="0" sz="800" spc="-120">
                <a:latin typeface="Times New Roman"/>
                <a:cs typeface="Times New Roman"/>
              </a:rPr>
              <a:t>s</a:t>
            </a:r>
            <a:r>
              <a:rPr dirty="0" baseline="23148" sz="900" spc="-179">
                <a:latin typeface="Arial MT"/>
                <a:cs typeface="Arial MT"/>
              </a:rPr>
              <a:t>o.</a:t>
            </a:r>
            <a:r>
              <a:rPr dirty="0" sz="800" spc="-120">
                <a:latin typeface="Times New Roman"/>
                <a:cs typeface="Times New Roman"/>
              </a:rPr>
              <a:t>d</a:t>
            </a:r>
            <a:r>
              <a:rPr dirty="0" baseline="23148" sz="900" spc="-179">
                <a:latin typeface="Arial MT"/>
                <a:cs typeface="Arial MT"/>
              </a:rPr>
              <a:t>..</a:t>
            </a:r>
            <a:r>
              <a:rPr dirty="0" sz="800" spc="-120">
                <a:latin typeface="Times New Roman"/>
                <a:cs typeface="Times New Roman"/>
              </a:rPr>
              <a:t>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voltaje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inductivo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juegan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papel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importante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papel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eliminación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carga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atrapada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saludables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durante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tiempo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muerto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reconexión,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pero</a:t>
            </a:r>
            <a:endParaRPr sz="800">
              <a:latin typeface="Times New Roman"/>
              <a:cs typeface="Times New Roman"/>
            </a:endParaRPr>
          </a:p>
          <a:p>
            <a:pPr marL="508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CVT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CCVT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tienen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efecto,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considerado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casos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diferentes:</a:t>
            </a:r>
            <a:endParaRPr sz="800">
              <a:latin typeface="Times New Roman"/>
              <a:cs typeface="Times New Roman"/>
            </a:endParaRPr>
          </a:p>
          <a:p>
            <a:pPr marL="334645" marR="2134870">
              <a:lnSpc>
                <a:spcPct val="113799"/>
              </a:lnSpc>
              <a:spcBef>
                <a:spcPts val="470"/>
              </a:spcBef>
            </a:pPr>
            <a:r>
              <a:rPr dirty="0" sz="800">
                <a:latin typeface="Times New Roman"/>
                <a:cs typeface="Times New Roman"/>
              </a:rPr>
              <a:t>a1)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carga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atrapada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igual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pico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tensión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tierra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a2)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carga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atrapada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30%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pico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voltaje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tierra.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70"/>
              </a:spcBef>
            </a:pPr>
            <a:endParaRPr sz="800">
              <a:latin typeface="Times New Roman"/>
              <a:cs typeface="Times New Roman"/>
            </a:endParaRPr>
          </a:p>
          <a:p>
            <a:pPr marL="50800" marR="814069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operaciones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reenganche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sincronizan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voltaje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bus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simulación.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Significa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interruptor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maestro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cierra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cuando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valor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instantáneo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voltaje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bus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tierra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igual</a:t>
            </a:r>
            <a:endParaRPr sz="800">
              <a:latin typeface="Times New Roman"/>
              <a:cs typeface="Times New Roman"/>
            </a:endParaRPr>
          </a:p>
          <a:p>
            <a:pPr marL="50800" marR="78740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cero.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retraso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promedio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conmutadores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esclavos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establece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120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60</a:t>
            </a:r>
            <a:r>
              <a:rPr dirty="0" sz="800" spc="10">
                <a:latin typeface="Times New Roman"/>
                <a:cs typeface="Times New Roman"/>
              </a:rPr>
              <a:t> grados,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respectivamente.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La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desviación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estándar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del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tiempo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funcionamiento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del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controlador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síncrono.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interruptor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considerado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parámetro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adicional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estudio: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831370" y="2668302"/>
            <a:ext cx="1841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244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4697009" y="2694734"/>
            <a:ext cx="65786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Times New Roman"/>
                <a:cs typeface="Times New Roman"/>
              </a:rPr>
              <a:t>ATPDraw</a:t>
            </a:r>
            <a:r>
              <a:rPr dirty="0" sz="550" spc="30">
                <a:latin typeface="Times New Roman"/>
                <a:cs typeface="Times New Roman"/>
              </a:rPr>
              <a:t> </a:t>
            </a:r>
            <a:r>
              <a:rPr dirty="0" sz="550">
                <a:latin typeface="Times New Roman"/>
                <a:cs typeface="Times New Roman"/>
              </a:rPr>
              <a:t>versión</a:t>
            </a:r>
            <a:r>
              <a:rPr dirty="0" sz="550" spc="30">
                <a:latin typeface="Times New Roman"/>
                <a:cs typeface="Times New Roman"/>
              </a:rPr>
              <a:t> </a:t>
            </a:r>
            <a:r>
              <a:rPr dirty="0" sz="550" spc="-25">
                <a:latin typeface="Times New Roman"/>
                <a:cs typeface="Times New Roman"/>
              </a:rPr>
              <a:t>5.6</a:t>
            </a:r>
            <a:endParaRPr sz="550">
              <a:latin typeface="Times New Roman"/>
              <a:cs typeface="Times New Roman"/>
            </a:endParaRPr>
          </a:p>
        </p:txBody>
      </p:sp>
      <p:grpSp>
        <p:nvGrpSpPr>
          <p:cNvPr id="11" name="object 11" descr=""/>
          <p:cNvGrpSpPr/>
          <p:nvPr/>
        </p:nvGrpSpPr>
        <p:grpSpPr>
          <a:xfrm>
            <a:off x="368299" y="3275694"/>
            <a:ext cx="594995" cy="13335"/>
            <a:chOff x="368299" y="3275694"/>
            <a:chExt cx="594995" cy="13335"/>
          </a:xfrm>
        </p:grpSpPr>
        <p:sp>
          <p:nvSpPr>
            <p:cNvPr id="12" name="object 12" descr=""/>
            <p:cNvSpPr/>
            <p:nvPr/>
          </p:nvSpPr>
          <p:spPr>
            <a:xfrm>
              <a:off x="368299" y="3275694"/>
              <a:ext cx="594995" cy="6985"/>
            </a:xfrm>
            <a:custGeom>
              <a:avLst/>
              <a:gdLst/>
              <a:ahLst/>
              <a:cxnLst/>
              <a:rect l="l" t="t" r="r" b="b"/>
              <a:pathLst>
                <a:path w="594994" h="6985">
                  <a:moveTo>
                    <a:pt x="594713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594713" y="0"/>
                  </a:lnTo>
                  <a:lnTo>
                    <a:pt x="594713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368287" y="3275697"/>
              <a:ext cx="594995" cy="13335"/>
            </a:xfrm>
            <a:custGeom>
              <a:avLst/>
              <a:gdLst/>
              <a:ahLst/>
              <a:cxnLst/>
              <a:rect l="l" t="t" r="r" b="b"/>
              <a:pathLst>
                <a:path w="594994" h="13335">
                  <a:moveTo>
                    <a:pt x="594715" y="0"/>
                  </a:moveTo>
                  <a:lnTo>
                    <a:pt x="588111" y="6604"/>
                  </a:lnTo>
                  <a:lnTo>
                    <a:pt x="0" y="6604"/>
                  </a:lnTo>
                  <a:lnTo>
                    <a:pt x="0" y="13208"/>
                  </a:lnTo>
                  <a:lnTo>
                    <a:pt x="588111" y="13208"/>
                  </a:lnTo>
                  <a:lnTo>
                    <a:pt x="594715" y="13208"/>
                  </a:lnTo>
                  <a:lnTo>
                    <a:pt x="594715" y="6604"/>
                  </a:lnTo>
                  <a:lnTo>
                    <a:pt x="594715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368299" y="3275694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5" name="object 15" descr=""/>
          <p:cNvSpPr txBox="1"/>
          <p:nvPr/>
        </p:nvSpPr>
        <p:spPr>
          <a:xfrm>
            <a:off x="378108" y="3335703"/>
            <a:ext cx="5778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Página</a:t>
            </a:r>
            <a:r>
              <a:rPr dirty="0" sz="800" spc="8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245</a:t>
            </a:r>
            <a:endParaRPr sz="800">
              <a:latin typeface="Arial"/>
              <a:cs typeface="Arial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1089080" y="3507509"/>
            <a:ext cx="4596130" cy="112395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algn="r" marR="508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de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aplicación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45"/>
              </a:spcBef>
            </a:pPr>
            <a:endParaRPr sz="800">
              <a:latin typeface="Times New Roman"/>
              <a:cs typeface="Times New Roman"/>
            </a:endParaRPr>
          </a:p>
          <a:p>
            <a:pPr marL="290195" marR="3225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b1)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desviación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acumulada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interruptor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tiempo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operación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controlador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ms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b2)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desviación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acumulada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interruptor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tiempo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operación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controlador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2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ms.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7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3746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tabulación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estadística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distribución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sobretensión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formará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parte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LIS,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muestra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siguiente: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1227846" y="4842311"/>
            <a:ext cx="88900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 spc="-25">
                <a:latin typeface="Courier New"/>
                <a:cs typeface="Courier New"/>
              </a:rPr>
              <a:t>1)</a:t>
            </a:r>
            <a:endParaRPr sz="400">
              <a:latin typeface="Courier New"/>
              <a:cs typeface="Courier New"/>
            </a:endParaRPr>
          </a:p>
        </p:txBody>
      </p:sp>
      <p:grpSp>
        <p:nvGrpSpPr>
          <p:cNvPr id="18" name="object 18" descr=""/>
          <p:cNvGrpSpPr/>
          <p:nvPr/>
        </p:nvGrpSpPr>
        <p:grpSpPr>
          <a:xfrm>
            <a:off x="1335716" y="4891380"/>
            <a:ext cx="3140710" cy="3175"/>
            <a:chOff x="1335716" y="4891380"/>
            <a:chExt cx="3140710" cy="3175"/>
          </a:xfrm>
        </p:grpSpPr>
        <p:sp>
          <p:nvSpPr>
            <p:cNvPr id="19" name="object 19" descr=""/>
            <p:cNvSpPr/>
            <p:nvPr/>
          </p:nvSpPr>
          <p:spPr>
            <a:xfrm>
              <a:off x="1335716" y="4892940"/>
              <a:ext cx="1522730" cy="0"/>
            </a:xfrm>
            <a:custGeom>
              <a:avLst/>
              <a:gdLst/>
              <a:ahLst/>
              <a:cxnLst/>
              <a:rect l="l" t="t" r="r" b="b"/>
              <a:pathLst>
                <a:path w="1522730" h="0">
                  <a:moveTo>
                    <a:pt x="0" y="0"/>
                  </a:moveTo>
                  <a:lnTo>
                    <a:pt x="1522714" y="0"/>
                  </a:lnTo>
                </a:path>
              </a:pathLst>
            </a:custGeom>
            <a:ln w="3175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 descr=""/>
            <p:cNvSpPr/>
            <p:nvPr/>
          </p:nvSpPr>
          <p:spPr>
            <a:xfrm>
              <a:off x="2890154" y="4892940"/>
              <a:ext cx="1586230" cy="0"/>
            </a:xfrm>
            <a:custGeom>
              <a:avLst/>
              <a:gdLst/>
              <a:ahLst/>
              <a:cxnLst/>
              <a:rect l="l" t="t" r="r" b="b"/>
              <a:pathLst>
                <a:path w="1586229" h="0">
                  <a:moveTo>
                    <a:pt x="0" y="0"/>
                  </a:moveTo>
                  <a:lnTo>
                    <a:pt x="1586161" y="0"/>
                  </a:lnTo>
                </a:path>
              </a:pathLst>
            </a:custGeom>
            <a:ln w="3175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1" name="object 21" descr=""/>
          <p:cNvSpPr txBox="1"/>
          <p:nvPr/>
        </p:nvSpPr>
        <p:spPr>
          <a:xfrm>
            <a:off x="1227846" y="4905747"/>
            <a:ext cx="2341245" cy="2438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290195">
              <a:lnSpc>
                <a:spcPct val="119200"/>
              </a:lnSpc>
              <a:spcBef>
                <a:spcPts val="95"/>
              </a:spcBef>
            </a:pPr>
            <a:r>
              <a:rPr dirty="0" sz="400">
                <a:latin typeface="Courier New"/>
                <a:cs typeface="Courier New"/>
              </a:rPr>
              <a:t>Salida</a:t>
            </a:r>
            <a:r>
              <a:rPr dirty="0" sz="400" spc="55">
                <a:latin typeface="Courier New"/>
                <a:cs typeface="Courier New"/>
              </a:rPr>
              <a:t> </a:t>
            </a:r>
            <a:r>
              <a:rPr dirty="0" sz="400">
                <a:latin typeface="Courier New"/>
                <a:cs typeface="Courier New"/>
              </a:rPr>
              <a:t>estadística</a:t>
            </a:r>
            <a:r>
              <a:rPr dirty="0" sz="400" spc="55">
                <a:latin typeface="Courier New"/>
                <a:cs typeface="Courier New"/>
              </a:rPr>
              <a:t> </a:t>
            </a:r>
            <a:r>
              <a:rPr dirty="0" sz="400">
                <a:latin typeface="Courier New"/>
                <a:cs typeface="Courier New"/>
              </a:rPr>
              <a:t>de</a:t>
            </a:r>
            <a:r>
              <a:rPr dirty="0" sz="400" spc="55">
                <a:latin typeface="Courier New"/>
                <a:cs typeface="Courier New"/>
              </a:rPr>
              <a:t> </a:t>
            </a:r>
            <a:r>
              <a:rPr dirty="0" sz="400">
                <a:latin typeface="Courier New"/>
                <a:cs typeface="Courier New"/>
              </a:rPr>
              <a:t>voltaje</a:t>
            </a:r>
            <a:r>
              <a:rPr dirty="0" sz="400" spc="55">
                <a:latin typeface="Courier New"/>
                <a:cs typeface="Courier New"/>
              </a:rPr>
              <a:t> </a:t>
            </a:r>
            <a:r>
              <a:rPr dirty="0" sz="400">
                <a:latin typeface="Courier New"/>
                <a:cs typeface="Courier New"/>
              </a:rPr>
              <a:t>de</a:t>
            </a:r>
            <a:r>
              <a:rPr dirty="0" sz="400" spc="60">
                <a:latin typeface="Courier New"/>
                <a:cs typeface="Courier New"/>
              </a:rPr>
              <a:t> </a:t>
            </a:r>
            <a:r>
              <a:rPr dirty="0" sz="400">
                <a:latin typeface="Courier New"/>
                <a:cs typeface="Courier New"/>
              </a:rPr>
              <a:t>nodo</a:t>
            </a:r>
            <a:r>
              <a:rPr dirty="0" sz="400" spc="55">
                <a:latin typeface="Courier New"/>
                <a:cs typeface="Courier New"/>
              </a:rPr>
              <a:t> </a:t>
            </a:r>
            <a:r>
              <a:rPr dirty="0" sz="400">
                <a:latin typeface="Courier New"/>
                <a:cs typeface="Courier New"/>
              </a:rPr>
              <a:t>0.3430E</a:t>
            </a:r>
            <a:r>
              <a:rPr dirty="0" sz="400" spc="55">
                <a:latin typeface="Courier New"/>
                <a:cs typeface="Courier New"/>
              </a:rPr>
              <a:t> </a:t>
            </a:r>
            <a:r>
              <a:rPr dirty="0" sz="400">
                <a:latin typeface="Courier New"/>
                <a:cs typeface="Courier New"/>
              </a:rPr>
              <a:t>+</a:t>
            </a:r>
            <a:r>
              <a:rPr dirty="0" sz="400" spc="55">
                <a:latin typeface="Courier New"/>
                <a:cs typeface="Courier New"/>
              </a:rPr>
              <a:t> </a:t>
            </a:r>
            <a:r>
              <a:rPr dirty="0" sz="400">
                <a:latin typeface="Courier New"/>
                <a:cs typeface="Courier New"/>
              </a:rPr>
              <a:t>06</a:t>
            </a:r>
            <a:r>
              <a:rPr dirty="0" sz="400" spc="55">
                <a:latin typeface="Courier New"/>
                <a:cs typeface="Courier New"/>
              </a:rPr>
              <a:t> </a:t>
            </a:r>
            <a:r>
              <a:rPr dirty="0" sz="400">
                <a:latin typeface="Courier New"/>
                <a:cs typeface="Courier New"/>
              </a:rPr>
              <a:t>|</a:t>
            </a:r>
            <a:r>
              <a:rPr dirty="0" sz="400" spc="60">
                <a:latin typeface="Courier New"/>
                <a:cs typeface="Courier New"/>
              </a:rPr>
              <a:t> </a:t>
            </a:r>
            <a:r>
              <a:rPr dirty="0" sz="400" spc="-50">
                <a:latin typeface="Courier New"/>
                <a:cs typeface="Courier New"/>
              </a:rPr>
              <a:t>0</a:t>
            </a:r>
            <a:r>
              <a:rPr dirty="0" sz="400">
                <a:latin typeface="Courier New"/>
                <a:cs typeface="Courier New"/>
              </a:rPr>
              <a:t> Distribución</a:t>
            </a:r>
            <a:r>
              <a:rPr dirty="0" sz="400" spc="55">
                <a:latin typeface="Courier New"/>
                <a:cs typeface="Courier New"/>
              </a:rPr>
              <a:t> </a:t>
            </a:r>
            <a:r>
              <a:rPr dirty="0" sz="400">
                <a:latin typeface="Courier New"/>
                <a:cs typeface="Courier New"/>
              </a:rPr>
              <a:t>estadística</a:t>
            </a:r>
            <a:r>
              <a:rPr dirty="0" sz="400" spc="70">
                <a:latin typeface="Courier New"/>
                <a:cs typeface="Courier New"/>
              </a:rPr>
              <a:t> </a:t>
            </a:r>
            <a:r>
              <a:rPr dirty="0" sz="400">
                <a:latin typeface="Courier New"/>
                <a:cs typeface="Courier New"/>
              </a:rPr>
              <a:t>de</a:t>
            </a:r>
            <a:r>
              <a:rPr dirty="0" sz="400" spc="70">
                <a:latin typeface="Courier New"/>
                <a:cs typeface="Courier New"/>
              </a:rPr>
              <a:t> </a:t>
            </a:r>
            <a:r>
              <a:rPr dirty="0" sz="400">
                <a:latin typeface="Courier New"/>
                <a:cs typeface="Courier New"/>
              </a:rPr>
              <a:t>la</a:t>
            </a:r>
            <a:r>
              <a:rPr dirty="0" sz="400" spc="65">
                <a:latin typeface="Courier New"/>
                <a:cs typeface="Courier New"/>
              </a:rPr>
              <a:t> </a:t>
            </a:r>
            <a:r>
              <a:rPr dirty="0" sz="400">
                <a:latin typeface="Courier New"/>
                <a:cs typeface="Courier New"/>
              </a:rPr>
              <a:t>tensión</a:t>
            </a:r>
            <a:r>
              <a:rPr dirty="0" sz="400" spc="70">
                <a:latin typeface="Courier New"/>
                <a:cs typeface="Courier New"/>
              </a:rPr>
              <a:t> </a:t>
            </a:r>
            <a:r>
              <a:rPr dirty="0" sz="400">
                <a:latin typeface="Courier New"/>
                <a:cs typeface="Courier New"/>
              </a:rPr>
              <a:t>máxima</a:t>
            </a:r>
            <a:r>
              <a:rPr dirty="0" sz="400" spc="70">
                <a:latin typeface="Courier New"/>
                <a:cs typeface="Courier New"/>
              </a:rPr>
              <a:t> </a:t>
            </a:r>
            <a:r>
              <a:rPr dirty="0" sz="400">
                <a:latin typeface="Courier New"/>
                <a:cs typeface="Courier New"/>
              </a:rPr>
              <a:t>en</a:t>
            </a:r>
            <a:r>
              <a:rPr dirty="0" sz="400" spc="65">
                <a:latin typeface="Courier New"/>
                <a:cs typeface="Courier New"/>
              </a:rPr>
              <a:t> </a:t>
            </a:r>
            <a:r>
              <a:rPr dirty="0" sz="400">
                <a:latin typeface="Courier New"/>
                <a:cs typeface="Courier New"/>
              </a:rPr>
              <a:t>el</a:t>
            </a:r>
            <a:r>
              <a:rPr dirty="0" sz="400" spc="70">
                <a:latin typeface="Courier New"/>
                <a:cs typeface="Courier New"/>
              </a:rPr>
              <a:t> </a:t>
            </a:r>
            <a:r>
              <a:rPr dirty="0" sz="400">
                <a:latin typeface="Courier New"/>
                <a:cs typeface="Courier New"/>
              </a:rPr>
              <a:t>nodo</a:t>
            </a:r>
            <a:r>
              <a:rPr dirty="0" sz="400" spc="70">
                <a:latin typeface="Courier New"/>
                <a:cs typeface="Courier New"/>
              </a:rPr>
              <a:t> </a:t>
            </a:r>
            <a:r>
              <a:rPr dirty="0" sz="400" spc="-10">
                <a:latin typeface="Courier New"/>
                <a:cs typeface="Courier New"/>
              </a:rPr>
              <a:t>"MIDA".</a:t>
            </a:r>
            <a:endParaRPr sz="4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00">
                <a:latin typeface="Courier New"/>
                <a:cs typeface="Courier New"/>
              </a:rPr>
              <a:t>El</a:t>
            </a:r>
            <a:r>
              <a:rPr dirty="0" sz="400" spc="55">
                <a:latin typeface="Courier New"/>
                <a:cs typeface="Courier New"/>
              </a:rPr>
              <a:t> </a:t>
            </a:r>
            <a:r>
              <a:rPr dirty="0" sz="400">
                <a:latin typeface="Courier New"/>
                <a:cs typeface="Courier New"/>
              </a:rPr>
              <a:t>voltaje</a:t>
            </a:r>
            <a:r>
              <a:rPr dirty="0" sz="400" spc="60">
                <a:latin typeface="Courier New"/>
                <a:cs typeface="Courier New"/>
              </a:rPr>
              <a:t> </a:t>
            </a:r>
            <a:r>
              <a:rPr dirty="0" sz="400">
                <a:latin typeface="Courier New"/>
                <a:cs typeface="Courier New"/>
              </a:rPr>
              <a:t>base</a:t>
            </a:r>
            <a:r>
              <a:rPr dirty="0" sz="400" spc="55">
                <a:latin typeface="Courier New"/>
                <a:cs typeface="Courier New"/>
              </a:rPr>
              <a:t> </a:t>
            </a:r>
            <a:r>
              <a:rPr dirty="0" sz="400">
                <a:latin typeface="Courier New"/>
                <a:cs typeface="Courier New"/>
              </a:rPr>
              <a:t>para</a:t>
            </a:r>
            <a:r>
              <a:rPr dirty="0" sz="400" spc="60">
                <a:latin typeface="Courier New"/>
                <a:cs typeface="Courier New"/>
              </a:rPr>
              <a:t> </a:t>
            </a:r>
            <a:r>
              <a:rPr dirty="0" sz="400">
                <a:latin typeface="Courier New"/>
                <a:cs typeface="Courier New"/>
              </a:rPr>
              <a:t>la</a:t>
            </a:r>
            <a:r>
              <a:rPr dirty="0" sz="400" spc="55">
                <a:latin typeface="Courier New"/>
                <a:cs typeface="Courier New"/>
              </a:rPr>
              <a:t> </a:t>
            </a:r>
            <a:r>
              <a:rPr dirty="0" sz="400">
                <a:latin typeface="Courier New"/>
                <a:cs typeface="Courier New"/>
              </a:rPr>
              <a:t>impresión</a:t>
            </a:r>
            <a:r>
              <a:rPr dirty="0" sz="400" spc="60">
                <a:latin typeface="Courier New"/>
                <a:cs typeface="Courier New"/>
              </a:rPr>
              <a:t> </a:t>
            </a:r>
            <a:r>
              <a:rPr dirty="0" sz="400">
                <a:latin typeface="Courier New"/>
                <a:cs typeface="Courier New"/>
              </a:rPr>
              <a:t>por</a:t>
            </a:r>
            <a:r>
              <a:rPr dirty="0" sz="400" spc="60">
                <a:latin typeface="Courier New"/>
                <a:cs typeface="Courier New"/>
              </a:rPr>
              <a:t> </a:t>
            </a:r>
            <a:r>
              <a:rPr dirty="0" sz="400">
                <a:latin typeface="Courier New"/>
                <a:cs typeface="Courier New"/>
              </a:rPr>
              <a:t>unidad</a:t>
            </a:r>
            <a:r>
              <a:rPr dirty="0" sz="400" spc="55">
                <a:latin typeface="Courier New"/>
                <a:cs typeface="Courier New"/>
              </a:rPr>
              <a:t> </a:t>
            </a:r>
            <a:r>
              <a:rPr dirty="0" sz="400">
                <a:latin typeface="Courier New"/>
                <a:cs typeface="Courier New"/>
              </a:rPr>
              <a:t>es</a:t>
            </a:r>
            <a:r>
              <a:rPr dirty="0" sz="400" spc="60">
                <a:latin typeface="Courier New"/>
                <a:cs typeface="Courier New"/>
              </a:rPr>
              <a:t> </a:t>
            </a:r>
            <a:r>
              <a:rPr dirty="0" sz="400">
                <a:latin typeface="Courier New"/>
                <a:cs typeface="Courier New"/>
              </a:rPr>
              <a:t>V-base</a:t>
            </a:r>
            <a:r>
              <a:rPr dirty="0" sz="400" spc="55">
                <a:latin typeface="Courier New"/>
                <a:cs typeface="Courier New"/>
              </a:rPr>
              <a:t> </a:t>
            </a:r>
            <a:r>
              <a:rPr dirty="0" sz="400">
                <a:latin typeface="Courier New"/>
                <a:cs typeface="Courier New"/>
              </a:rPr>
              <a:t>=</a:t>
            </a:r>
            <a:r>
              <a:rPr dirty="0" sz="400" spc="60">
                <a:latin typeface="Courier New"/>
                <a:cs typeface="Courier New"/>
              </a:rPr>
              <a:t> </a:t>
            </a:r>
            <a:r>
              <a:rPr dirty="0" sz="400">
                <a:latin typeface="Courier New"/>
                <a:cs typeface="Courier New"/>
              </a:rPr>
              <a:t>3.43000000E</a:t>
            </a:r>
            <a:r>
              <a:rPr dirty="0" sz="400" spc="60">
                <a:latin typeface="Courier New"/>
                <a:cs typeface="Courier New"/>
              </a:rPr>
              <a:t> </a:t>
            </a:r>
            <a:r>
              <a:rPr dirty="0" sz="400">
                <a:latin typeface="Courier New"/>
                <a:cs typeface="Courier New"/>
              </a:rPr>
              <a:t>+</a:t>
            </a:r>
            <a:r>
              <a:rPr dirty="0" sz="400" spc="55">
                <a:latin typeface="Courier New"/>
                <a:cs typeface="Courier New"/>
              </a:rPr>
              <a:t> </a:t>
            </a:r>
            <a:r>
              <a:rPr dirty="0" sz="400" spc="-25">
                <a:latin typeface="Courier New"/>
                <a:cs typeface="Courier New"/>
              </a:rPr>
              <a:t>05</a:t>
            </a:r>
            <a:endParaRPr sz="400">
              <a:latin typeface="Courier New"/>
              <a:cs typeface="Courier New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3930489" y="4914998"/>
            <a:ext cx="469900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>
                <a:latin typeface="Courier New"/>
                <a:cs typeface="Courier New"/>
              </a:rPr>
              <a:t>MIDA</a:t>
            </a:r>
            <a:r>
              <a:rPr dirty="0" sz="400" spc="50">
                <a:latin typeface="Courier New"/>
                <a:cs typeface="Courier New"/>
              </a:rPr>
              <a:t> </a:t>
            </a:r>
            <a:r>
              <a:rPr dirty="0" sz="400">
                <a:latin typeface="Courier New"/>
                <a:cs typeface="Courier New"/>
              </a:rPr>
              <a:t>MIDB</a:t>
            </a:r>
            <a:r>
              <a:rPr dirty="0" sz="400" spc="55">
                <a:latin typeface="Courier New"/>
                <a:cs typeface="Courier New"/>
              </a:rPr>
              <a:t> </a:t>
            </a:r>
            <a:r>
              <a:rPr dirty="0" sz="400" spc="-20">
                <a:latin typeface="Courier New"/>
                <a:cs typeface="Courier New"/>
              </a:rPr>
              <a:t>MIDC</a:t>
            </a:r>
            <a:endParaRPr sz="400">
              <a:latin typeface="Courier New"/>
              <a:cs typeface="Courier New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2020798" y="5130417"/>
            <a:ext cx="2309495" cy="170815"/>
          </a:xfrm>
          <a:prstGeom prst="rect">
            <a:avLst/>
          </a:prstGeom>
        </p:spPr>
        <p:txBody>
          <a:bodyPr wrap="square" lIns="0" tIns="24130" rIns="0" bIns="0" rtlCol="0" vert="horz">
            <a:spAutoFit/>
          </a:bodyPr>
          <a:lstStyle/>
          <a:p>
            <a:pPr marL="177800">
              <a:lnSpc>
                <a:spcPct val="100000"/>
              </a:lnSpc>
              <a:spcBef>
                <a:spcPts val="190"/>
              </a:spcBef>
              <a:tabLst>
                <a:tab pos="838200" algn="l"/>
              </a:tabLst>
            </a:pPr>
            <a:r>
              <a:rPr dirty="0" sz="400" spc="-10">
                <a:latin typeface="Courier New"/>
                <a:cs typeface="Courier New"/>
              </a:rPr>
              <a:t>voltaje</a:t>
            </a:r>
            <a:r>
              <a:rPr dirty="0" sz="400">
                <a:latin typeface="Courier New"/>
                <a:cs typeface="Courier New"/>
              </a:rPr>
              <a:t>	voltaje</a:t>
            </a:r>
            <a:r>
              <a:rPr dirty="0" sz="400" spc="80">
                <a:latin typeface="Courier New"/>
                <a:cs typeface="Courier New"/>
              </a:rPr>
              <a:t> </a:t>
            </a:r>
            <a:r>
              <a:rPr dirty="0" sz="400">
                <a:latin typeface="Courier New"/>
                <a:cs typeface="Courier New"/>
              </a:rPr>
              <a:t>en</a:t>
            </a:r>
            <a:r>
              <a:rPr dirty="0" sz="400" spc="80">
                <a:latin typeface="Courier New"/>
                <a:cs typeface="Courier New"/>
              </a:rPr>
              <a:t> </a:t>
            </a:r>
            <a:r>
              <a:rPr dirty="0" sz="400">
                <a:latin typeface="Courier New"/>
                <a:cs typeface="Courier New"/>
              </a:rPr>
              <a:t>frecuencia</a:t>
            </a:r>
            <a:r>
              <a:rPr dirty="0" sz="400" spc="80">
                <a:latin typeface="Courier New"/>
                <a:cs typeface="Courier New"/>
              </a:rPr>
              <a:t> </a:t>
            </a:r>
            <a:r>
              <a:rPr dirty="0" sz="400" spc="-10">
                <a:latin typeface="Courier New"/>
                <a:cs typeface="Courier New"/>
              </a:rPr>
              <a:t>acumulativa</a:t>
            </a:r>
            <a:endParaRPr sz="4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400">
                <a:latin typeface="Courier New"/>
                <a:cs typeface="Courier New"/>
              </a:rPr>
              <a:t>pulg</a:t>
            </a:r>
            <a:r>
              <a:rPr dirty="0" sz="400" spc="80">
                <a:latin typeface="Courier New"/>
                <a:cs typeface="Courier New"/>
              </a:rPr>
              <a:t> </a:t>
            </a:r>
            <a:r>
              <a:rPr dirty="0" sz="400">
                <a:latin typeface="Courier New"/>
                <a:cs typeface="Courier New"/>
              </a:rPr>
              <a:t>por</a:t>
            </a:r>
            <a:r>
              <a:rPr dirty="0" sz="400" spc="80">
                <a:latin typeface="Courier New"/>
                <a:cs typeface="Courier New"/>
              </a:rPr>
              <a:t> </a:t>
            </a:r>
            <a:r>
              <a:rPr dirty="0" sz="400">
                <a:latin typeface="Courier New"/>
                <a:cs typeface="Courier New"/>
              </a:rPr>
              <a:t>unidad</a:t>
            </a:r>
            <a:r>
              <a:rPr dirty="0" sz="400" spc="80">
                <a:latin typeface="Courier New"/>
                <a:cs typeface="Courier New"/>
              </a:rPr>
              <a:t> </a:t>
            </a:r>
            <a:r>
              <a:rPr dirty="0" sz="400">
                <a:latin typeface="Courier New"/>
                <a:cs typeface="Courier New"/>
              </a:rPr>
              <a:t>unidades</a:t>
            </a:r>
            <a:r>
              <a:rPr dirty="0" sz="400" spc="80">
                <a:latin typeface="Courier New"/>
                <a:cs typeface="Courier New"/>
              </a:rPr>
              <a:t> </a:t>
            </a:r>
            <a:r>
              <a:rPr dirty="0" sz="400">
                <a:latin typeface="Courier New"/>
                <a:cs typeface="Courier New"/>
              </a:rPr>
              <a:t>físicas</a:t>
            </a:r>
            <a:r>
              <a:rPr dirty="0" sz="400" spc="80">
                <a:latin typeface="Courier New"/>
                <a:cs typeface="Courier New"/>
              </a:rPr>
              <a:t> </a:t>
            </a:r>
            <a:r>
              <a:rPr dirty="0" sz="400">
                <a:latin typeface="Courier New"/>
                <a:cs typeface="Courier New"/>
              </a:rPr>
              <a:t>(densidad)</a:t>
            </a:r>
            <a:r>
              <a:rPr dirty="0" sz="400" spc="80">
                <a:latin typeface="Courier New"/>
                <a:cs typeface="Courier New"/>
              </a:rPr>
              <a:t> </a:t>
            </a:r>
            <a:r>
              <a:rPr dirty="0" sz="400">
                <a:latin typeface="Courier New"/>
                <a:cs typeface="Courier New"/>
              </a:rPr>
              <a:t>frecuencia</a:t>
            </a:r>
            <a:r>
              <a:rPr dirty="0" sz="400" spc="80">
                <a:latin typeface="Courier New"/>
                <a:cs typeface="Courier New"/>
              </a:rPr>
              <a:t> </a:t>
            </a:r>
            <a:r>
              <a:rPr dirty="0" sz="400">
                <a:latin typeface="Courier New"/>
                <a:cs typeface="Courier New"/>
              </a:rPr>
              <a:t>.GE.</a:t>
            </a:r>
            <a:r>
              <a:rPr dirty="0" sz="400" spc="80">
                <a:latin typeface="Courier New"/>
                <a:cs typeface="Courier New"/>
              </a:rPr>
              <a:t> </a:t>
            </a:r>
            <a:r>
              <a:rPr dirty="0" sz="400">
                <a:latin typeface="Courier New"/>
                <a:cs typeface="Courier New"/>
              </a:rPr>
              <a:t>valor</a:t>
            </a:r>
            <a:r>
              <a:rPr dirty="0" sz="400" spc="80">
                <a:latin typeface="Courier New"/>
                <a:cs typeface="Courier New"/>
              </a:rPr>
              <a:t> </a:t>
            </a:r>
            <a:r>
              <a:rPr dirty="0" sz="400" spc="-10">
                <a:latin typeface="Courier New"/>
                <a:cs typeface="Courier New"/>
              </a:rPr>
              <a:t>actual</a:t>
            </a:r>
            <a:endParaRPr sz="400">
              <a:latin typeface="Courier New"/>
              <a:cs typeface="Courier New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5100093" y="5139668"/>
            <a:ext cx="342900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>
                <a:latin typeface="Courier New"/>
                <a:cs typeface="Courier New"/>
              </a:rPr>
              <a:t>Por</a:t>
            </a:r>
            <a:r>
              <a:rPr dirty="0" sz="400" spc="40">
                <a:latin typeface="Courier New"/>
                <a:cs typeface="Courier New"/>
              </a:rPr>
              <a:t> </a:t>
            </a:r>
            <a:r>
              <a:rPr dirty="0" sz="400" spc="-10">
                <a:latin typeface="Courier New"/>
                <a:cs typeface="Courier New"/>
              </a:rPr>
              <a:t>ciento</a:t>
            </a:r>
            <a:endParaRPr sz="400">
              <a:latin typeface="Courier New"/>
              <a:cs typeface="Courier New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2100093" y="5275791"/>
            <a:ext cx="850265" cy="170815"/>
          </a:xfrm>
          <a:prstGeom prst="rect">
            <a:avLst/>
          </a:prstGeom>
        </p:spPr>
        <p:txBody>
          <a:bodyPr wrap="square" lIns="0" tIns="241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90"/>
              </a:spcBef>
            </a:pPr>
            <a:r>
              <a:rPr dirty="0" sz="400">
                <a:latin typeface="Courier New"/>
                <a:cs typeface="Courier New"/>
              </a:rPr>
              <a:t>1.2750000</a:t>
            </a:r>
            <a:r>
              <a:rPr dirty="0" sz="400" spc="85">
                <a:latin typeface="Courier New"/>
                <a:cs typeface="Courier New"/>
              </a:rPr>
              <a:t> </a:t>
            </a:r>
            <a:r>
              <a:rPr dirty="0" sz="400">
                <a:latin typeface="Courier New"/>
                <a:cs typeface="Courier New"/>
              </a:rPr>
              <a:t>4.37325000E</a:t>
            </a:r>
            <a:r>
              <a:rPr dirty="0" sz="400" spc="90">
                <a:latin typeface="Courier New"/>
                <a:cs typeface="Courier New"/>
              </a:rPr>
              <a:t> </a:t>
            </a:r>
            <a:r>
              <a:rPr dirty="0" sz="400">
                <a:latin typeface="Courier New"/>
                <a:cs typeface="Courier New"/>
              </a:rPr>
              <a:t>+</a:t>
            </a:r>
            <a:r>
              <a:rPr dirty="0" sz="400" spc="85">
                <a:latin typeface="Courier New"/>
                <a:cs typeface="Courier New"/>
              </a:rPr>
              <a:t> </a:t>
            </a:r>
            <a:r>
              <a:rPr dirty="0" sz="400" spc="-35">
                <a:latin typeface="Courier New"/>
                <a:cs typeface="Courier New"/>
              </a:rPr>
              <a:t>05</a:t>
            </a:r>
            <a:endParaRPr sz="4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400">
                <a:latin typeface="Courier New"/>
                <a:cs typeface="Courier New"/>
              </a:rPr>
              <a:t>1.3000000</a:t>
            </a:r>
            <a:r>
              <a:rPr dirty="0" sz="400" spc="85">
                <a:latin typeface="Courier New"/>
                <a:cs typeface="Courier New"/>
              </a:rPr>
              <a:t> </a:t>
            </a:r>
            <a:r>
              <a:rPr dirty="0" sz="400">
                <a:latin typeface="Courier New"/>
                <a:cs typeface="Courier New"/>
              </a:rPr>
              <a:t>4.45900000E</a:t>
            </a:r>
            <a:r>
              <a:rPr dirty="0" sz="400" spc="90">
                <a:latin typeface="Courier New"/>
                <a:cs typeface="Courier New"/>
              </a:rPr>
              <a:t> </a:t>
            </a:r>
            <a:r>
              <a:rPr dirty="0" sz="400">
                <a:latin typeface="Courier New"/>
                <a:cs typeface="Courier New"/>
              </a:rPr>
              <a:t>+</a:t>
            </a:r>
            <a:r>
              <a:rPr dirty="0" sz="400" spc="85">
                <a:latin typeface="Courier New"/>
                <a:cs typeface="Courier New"/>
              </a:rPr>
              <a:t> </a:t>
            </a:r>
            <a:r>
              <a:rPr dirty="0" sz="400" spc="-35">
                <a:latin typeface="Courier New"/>
                <a:cs typeface="Courier New"/>
              </a:rPr>
              <a:t>05</a:t>
            </a:r>
            <a:endParaRPr sz="400">
              <a:latin typeface="Courier New"/>
              <a:cs typeface="Courier New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3851194" y="5275791"/>
            <a:ext cx="120650" cy="170815"/>
          </a:xfrm>
          <a:prstGeom prst="rect">
            <a:avLst/>
          </a:prstGeom>
        </p:spPr>
        <p:txBody>
          <a:bodyPr wrap="square" lIns="0" tIns="241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90"/>
              </a:spcBef>
            </a:pPr>
            <a:r>
              <a:rPr dirty="0" sz="400">
                <a:latin typeface="Courier New"/>
                <a:cs typeface="Courier New"/>
              </a:rPr>
              <a:t>0</a:t>
            </a:r>
            <a:r>
              <a:rPr dirty="0" sz="400" spc="15">
                <a:latin typeface="Courier New"/>
                <a:cs typeface="Courier New"/>
              </a:rPr>
              <a:t> </a:t>
            </a:r>
            <a:r>
              <a:rPr dirty="0" sz="400" spc="-50">
                <a:latin typeface="Courier New"/>
                <a:cs typeface="Courier New"/>
              </a:rPr>
              <a:t>0</a:t>
            </a:r>
            <a:endParaRPr sz="4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400" spc="-50">
                <a:latin typeface="Courier New"/>
                <a:cs typeface="Courier New"/>
              </a:rPr>
              <a:t>2</a:t>
            </a:r>
            <a:endParaRPr sz="400">
              <a:latin typeface="Courier New"/>
              <a:cs typeface="Courier New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1227846" y="5130417"/>
            <a:ext cx="419734" cy="53467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r" marL="177800" marR="33655" indent="-86360">
              <a:lnSpc>
                <a:spcPct val="119200"/>
              </a:lnSpc>
              <a:spcBef>
                <a:spcPts val="95"/>
              </a:spcBef>
            </a:pPr>
            <a:r>
              <a:rPr dirty="0" sz="400" spc="-10">
                <a:latin typeface="Courier New"/>
                <a:cs typeface="Courier New"/>
              </a:rPr>
              <a:t>Intervalo número</a:t>
            </a:r>
            <a:endParaRPr sz="400">
              <a:latin typeface="Courier New"/>
              <a:cs typeface="Courier New"/>
            </a:endParaRPr>
          </a:p>
          <a:p>
            <a:pPr algn="r" marR="5080">
              <a:lnSpc>
                <a:spcPct val="100000"/>
              </a:lnSpc>
              <a:spcBef>
                <a:spcPts val="95"/>
              </a:spcBef>
            </a:pPr>
            <a:r>
              <a:rPr dirty="0" sz="400" spc="-25">
                <a:latin typeface="Courier New"/>
                <a:cs typeface="Courier New"/>
              </a:rPr>
              <a:t>51</a:t>
            </a:r>
            <a:endParaRPr sz="400">
              <a:latin typeface="Courier New"/>
              <a:cs typeface="Courier New"/>
            </a:endParaRPr>
          </a:p>
          <a:p>
            <a:pPr algn="r" marR="5080">
              <a:lnSpc>
                <a:spcPct val="100000"/>
              </a:lnSpc>
              <a:spcBef>
                <a:spcPts val="90"/>
              </a:spcBef>
            </a:pPr>
            <a:r>
              <a:rPr dirty="0" sz="400" spc="-25">
                <a:latin typeface="Courier New"/>
                <a:cs typeface="Courier New"/>
              </a:rPr>
              <a:t>52</a:t>
            </a:r>
            <a:endParaRPr sz="4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400" spc="-10">
                <a:latin typeface="Courier New"/>
                <a:cs typeface="Courier New"/>
              </a:rPr>
              <a:t>..........</a:t>
            </a:r>
            <a:endParaRPr sz="400">
              <a:latin typeface="Courier New"/>
              <a:cs typeface="Courier New"/>
            </a:endParaRPr>
          </a:p>
          <a:p>
            <a:pPr marL="342900">
              <a:lnSpc>
                <a:spcPct val="100000"/>
              </a:lnSpc>
              <a:spcBef>
                <a:spcPts val="95"/>
              </a:spcBef>
            </a:pPr>
            <a:r>
              <a:rPr dirty="0" sz="400" spc="-25">
                <a:latin typeface="Courier New"/>
                <a:cs typeface="Courier New"/>
              </a:rPr>
              <a:t>87</a:t>
            </a:r>
            <a:endParaRPr sz="400">
              <a:latin typeface="Courier New"/>
              <a:cs typeface="Courier New"/>
            </a:endParaRPr>
          </a:p>
          <a:p>
            <a:pPr marL="342900">
              <a:lnSpc>
                <a:spcPct val="100000"/>
              </a:lnSpc>
              <a:spcBef>
                <a:spcPts val="90"/>
              </a:spcBef>
            </a:pPr>
            <a:r>
              <a:rPr dirty="0" sz="400" spc="-25">
                <a:latin typeface="Courier New"/>
                <a:cs typeface="Courier New"/>
              </a:rPr>
              <a:t>88</a:t>
            </a:r>
            <a:endParaRPr sz="400">
              <a:latin typeface="Courier New"/>
              <a:cs typeface="Courier New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4432692" y="5275791"/>
            <a:ext cx="120650" cy="170815"/>
          </a:xfrm>
          <a:prstGeom prst="rect">
            <a:avLst/>
          </a:prstGeom>
        </p:spPr>
        <p:txBody>
          <a:bodyPr wrap="square" lIns="0" tIns="241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90"/>
              </a:spcBef>
            </a:pPr>
            <a:r>
              <a:rPr dirty="0" sz="400">
                <a:latin typeface="Courier New"/>
                <a:cs typeface="Courier New"/>
              </a:rPr>
              <a:t>0</a:t>
            </a:r>
            <a:r>
              <a:rPr dirty="0" sz="400" spc="15">
                <a:latin typeface="Courier New"/>
                <a:cs typeface="Courier New"/>
              </a:rPr>
              <a:t> </a:t>
            </a:r>
            <a:r>
              <a:rPr dirty="0" sz="400" spc="-50">
                <a:latin typeface="Courier New"/>
                <a:cs typeface="Courier New"/>
              </a:rPr>
              <a:t>0</a:t>
            </a:r>
            <a:endParaRPr sz="4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400" spc="-50">
                <a:latin typeface="Courier New"/>
                <a:cs typeface="Courier New"/>
              </a:rPr>
              <a:t>2</a:t>
            </a:r>
            <a:endParaRPr sz="400">
              <a:latin typeface="Courier New"/>
              <a:cs typeface="Courier New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4888639" y="5275791"/>
            <a:ext cx="351155" cy="170815"/>
          </a:xfrm>
          <a:prstGeom prst="rect">
            <a:avLst/>
          </a:prstGeom>
        </p:spPr>
        <p:txBody>
          <a:bodyPr wrap="square" lIns="0" tIns="241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90"/>
              </a:spcBef>
            </a:pPr>
            <a:r>
              <a:rPr dirty="0" sz="400" spc="-10">
                <a:latin typeface="Courier New"/>
                <a:cs typeface="Courier New"/>
              </a:rPr>
              <a:t>100.000000</a:t>
            </a:r>
            <a:endParaRPr sz="400">
              <a:latin typeface="Courier New"/>
              <a:cs typeface="Courier New"/>
            </a:endParaRPr>
          </a:p>
          <a:p>
            <a:pPr marL="52069">
              <a:lnSpc>
                <a:spcPct val="100000"/>
              </a:lnSpc>
              <a:spcBef>
                <a:spcPts val="90"/>
              </a:spcBef>
            </a:pPr>
            <a:r>
              <a:rPr dirty="0" sz="400" spc="-10">
                <a:latin typeface="Courier New"/>
                <a:cs typeface="Courier New"/>
              </a:rPr>
              <a:t>98.000000</a:t>
            </a:r>
            <a:endParaRPr sz="400">
              <a:latin typeface="Courier New"/>
              <a:cs typeface="Courier New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2100093" y="5493852"/>
            <a:ext cx="850265" cy="170815"/>
          </a:xfrm>
          <a:prstGeom prst="rect">
            <a:avLst/>
          </a:prstGeom>
        </p:spPr>
        <p:txBody>
          <a:bodyPr wrap="square" lIns="0" tIns="241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90"/>
              </a:spcBef>
            </a:pPr>
            <a:r>
              <a:rPr dirty="0" sz="400">
                <a:latin typeface="Courier New"/>
                <a:cs typeface="Courier New"/>
              </a:rPr>
              <a:t>2.1750000</a:t>
            </a:r>
            <a:r>
              <a:rPr dirty="0" sz="400" spc="85">
                <a:latin typeface="Courier New"/>
                <a:cs typeface="Courier New"/>
              </a:rPr>
              <a:t> </a:t>
            </a:r>
            <a:r>
              <a:rPr dirty="0" sz="400">
                <a:latin typeface="Courier New"/>
                <a:cs typeface="Courier New"/>
              </a:rPr>
              <a:t>7.46025000E</a:t>
            </a:r>
            <a:r>
              <a:rPr dirty="0" sz="400" spc="90">
                <a:latin typeface="Courier New"/>
                <a:cs typeface="Courier New"/>
              </a:rPr>
              <a:t> </a:t>
            </a:r>
            <a:r>
              <a:rPr dirty="0" sz="400">
                <a:latin typeface="Courier New"/>
                <a:cs typeface="Courier New"/>
              </a:rPr>
              <a:t>+</a:t>
            </a:r>
            <a:r>
              <a:rPr dirty="0" sz="400" spc="85">
                <a:latin typeface="Courier New"/>
                <a:cs typeface="Courier New"/>
              </a:rPr>
              <a:t> </a:t>
            </a:r>
            <a:r>
              <a:rPr dirty="0" sz="400" spc="-35">
                <a:latin typeface="Courier New"/>
                <a:cs typeface="Courier New"/>
              </a:rPr>
              <a:t>05</a:t>
            </a:r>
            <a:endParaRPr sz="4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400">
                <a:latin typeface="Courier New"/>
                <a:cs typeface="Courier New"/>
              </a:rPr>
              <a:t>2.2000000</a:t>
            </a:r>
            <a:r>
              <a:rPr dirty="0" sz="400" spc="85">
                <a:latin typeface="Courier New"/>
                <a:cs typeface="Courier New"/>
              </a:rPr>
              <a:t> </a:t>
            </a:r>
            <a:r>
              <a:rPr dirty="0" sz="400">
                <a:latin typeface="Courier New"/>
                <a:cs typeface="Courier New"/>
              </a:rPr>
              <a:t>7.54600000E</a:t>
            </a:r>
            <a:r>
              <a:rPr dirty="0" sz="400" spc="90">
                <a:latin typeface="Courier New"/>
                <a:cs typeface="Courier New"/>
              </a:rPr>
              <a:t> </a:t>
            </a:r>
            <a:r>
              <a:rPr dirty="0" sz="400">
                <a:latin typeface="Courier New"/>
                <a:cs typeface="Courier New"/>
              </a:rPr>
              <a:t>+</a:t>
            </a:r>
            <a:r>
              <a:rPr dirty="0" sz="400" spc="85">
                <a:latin typeface="Courier New"/>
                <a:cs typeface="Courier New"/>
              </a:rPr>
              <a:t> </a:t>
            </a:r>
            <a:r>
              <a:rPr dirty="0" sz="400" spc="-35">
                <a:latin typeface="Courier New"/>
                <a:cs typeface="Courier New"/>
              </a:rPr>
              <a:t>05</a:t>
            </a:r>
            <a:endParaRPr sz="400">
              <a:latin typeface="Courier New"/>
              <a:cs typeface="Courier New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3851194" y="5493852"/>
            <a:ext cx="57150" cy="170815"/>
          </a:xfrm>
          <a:prstGeom prst="rect">
            <a:avLst/>
          </a:prstGeom>
        </p:spPr>
        <p:txBody>
          <a:bodyPr wrap="square" lIns="0" tIns="241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90"/>
              </a:spcBef>
            </a:pPr>
            <a:r>
              <a:rPr dirty="0" sz="400" spc="-50">
                <a:latin typeface="Courier New"/>
                <a:cs typeface="Courier New"/>
              </a:rPr>
              <a:t>1</a:t>
            </a:r>
            <a:endParaRPr sz="4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400" spc="-50">
                <a:latin typeface="Courier New"/>
                <a:cs typeface="Courier New"/>
              </a:rPr>
              <a:t>1</a:t>
            </a:r>
            <a:endParaRPr sz="400">
              <a:latin typeface="Courier New"/>
              <a:cs typeface="Courier New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4346789" y="5493852"/>
            <a:ext cx="135255" cy="170815"/>
          </a:xfrm>
          <a:prstGeom prst="rect">
            <a:avLst/>
          </a:prstGeom>
        </p:spPr>
        <p:txBody>
          <a:bodyPr wrap="square" lIns="0" tIns="24130" rIns="0" bIns="0" rtlCol="0" vert="horz">
            <a:spAutoFit/>
          </a:bodyPr>
          <a:lstStyle/>
          <a:p>
            <a:pPr marL="58419">
              <a:lnSpc>
                <a:spcPct val="100000"/>
              </a:lnSpc>
              <a:spcBef>
                <a:spcPts val="190"/>
              </a:spcBef>
            </a:pPr>
            <a:r>
              <a:rPr dirty="0" sz="400" spc="-25">
                <a:latin typeface="Courier New"/>
                <a:cs typeface="Courier New"/>
              </a:rPr>
              <a:t>99</a:t>
            </a:r>
            <a:endParaRPr sz="4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400" spc="-25">
                <a:latin typeface="Courier New"/>
                <a:cs typeface="Courier New"/>
              </a:rPr>
              <a:t>100</a:t>
            </a:r>
            <a:endParaRPr sz="400">
              <a:latin typeface="Courier New"/>
              <a:cs typeface="Courier New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4974542" y="5493852"/>
            <a:ext cx="287655" cy="170815"/>
          </a:xfrm>
          <a:prstGeom prst="rect">
            <a:avLst/>
          </a:prstGeom>
        </p:spPr>
        <p:txBody>
          <a:bodyPr wrap="square" lIns="0" tIns="241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90"/>
              </a:spcBef>
            </a:pPr>
            <a:r>
              <a:rPr dirty="0" sz="400" spc="-10">
                <a:latin typeface="Courier New"/>
                <a:cs typeface="Courier New"/>
              </a:rPr>
              <a:t>1.000000</a:t>
            </a:r>
            <a:endParaRPr sz="400">
              <a:latin typeface="Courier New"/>
              <a:cs typeface="Courier New"/>
            </a:endParaRPr>
          </a:p>
          <a:p>
            <a:pPr marL="52069">
              <a:lnSpc>
                <a:spcPct val="100000"/>
              </a:lnSpc>
              <a:spcBef>
                <a:spcPts val="90"/>
              </a:spcBef>
            </a:pPr>
            <a:r>
              <a:rPr dirty="0" sz="400" spc="-10">
                <a:latin typeface="Courier New"/>
                <a:cs typeface="Courier New"/>
              </a:rPr>
              <a:t>.000000</a:t>
            </a:r>
            <a:endParaRPr sz="400">
              <a:latin typeface="Courier New"/>
              <a:cs typeface="Courier New"/>
            </a:endParaRPr>
          </a:p>
        </p:txBody>
      </p:sp>
      <p:grpSp>
        <p:nvGrpSpPr>
          <p:cNvPr id="34" name="object 34" descr=""/>
          <p:cNvGrpSpPr/>
          <p:nvPr/>
        </p:nvGrpSpPr>
        <p:grpSpPr>
          <a:xfrm>
            <a:off x="1335716" y="6067592"/>
            <a:ext cx="3140710" cy="3175"/>
            <a:chOff x="1335716" y="6067592"/>
            <a:chExt cx="3140710" cy="3175"/>
          </a:xfrm>
        </p:grpSpPr>
        <p:sp>
          <p:nvSpPr>
            <p:cNvPr id="35" name="object 35" descr=""/>
            <p:cNvSpPr/>
            <p:nvPr/>
          </p:nvSpPr>
          <p:spPr>
            <a:xfrm>
              <a:off x="1335716" y="6069151"/>
              <a:ext cx="1522730" cy="0"/>
            </a:xfrm>
            <a:custGeom>
              <a:avLst/>
              <a:gdLst/>
              <a:ahLst/>
              <a:cxnLst/>
              <a:rect l="l" t="t" r="r" b="b"/>
              <a:pathLst>
                <a:path w="1522730" h="0">
                  <a:moveTo>
                    <a:pt x="0" y="0"/>
                  </a:moveTo>
                  <a:lnTo>
                    <a:pt x="1522714" y="0"/>
                  </a:lnTo>
                </a:path>
              </a:pathLst>
            </a:custGeom>
            <a:ln w="3175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 descr=""/>
            <p:cNvSpPr/>
            <p:nvPr/>
          </p:nvSpPr>
          <p:spPr>
            <a:xfrm>
              <a:off x="2890154" y="6069151"/>
              <a:ext cx="1586230" cy="0"/>
            </a:xfrm>
            <a:custGeom>
              <a:avLst/>
              <a:gdLst/>
              <a:ahLst/>
              <a:cxnLst/>
              <a:rect l="l" t="t" r="r" b="b"/>
              <a:pathLst>
                <a:path w="1586229" h="0">
                  <a:moveTo>
                    <a:pt x="0" y="0"/>
                  </a:moveTo>
                  <a:lnTo>
                    <a:pt x="1586161" y="0"/>
                  </a:lnTo>
                </a:path>
              </a:pathLst>
            </a:custGeom>
            <a:ln w="3175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7" name="object 37" descr=""/>
          <p:cNvGrpSpPr/>
          <p:nvPr/>
        </p:nvGrpSpPr>
        <p:grpSpPr>
          <a:xfrm>
            <a:off x="1335716" y="6219575"/>
            <a:ext cx="3140710" cy="3175"/>
            <a:chOff x="1335716" y="6219575"/>
            <a:chExt cx="3140710" cy="3175"/>
          </a:xfrm>
        </p:grpSpPr>
        <p:sp>
          <p:nvSpPr>
            <p:cNvPr id="38" name="object 38" descr=""/>
            <p:cNvSpPr/>
            <p:nvPr/>
          </p:nvSpPr>
          <p:spPr>
            <a:xfrm>
              <a:off x="1335716" y="6221134"/>
              <a:ext cx="1522730" cy="0"/>
            </a:xfrm>
            <a:custGeom>
              <a:avLst/>
              <a:gdLst/>
              <a:ahLst/>
              <a:cxnLst/>
              <a:rect l="l" t="t" r="r" b="b"/>
              <a:pathLst>
                <a:path w="1522730" h="0">
                  <a:moveTo>
                    <a:pt x="0" y="0"/>
                  </a:moveTo>
                  <a:lnTo>
                    <a:pt x="1522714" y="0"/>
                  </a:lnTo>
                </a:path>
              </a:pathLst>
            </a:custGeom>
            <a:ln w="3175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 descr=""/>
            <p:cNvSpPr/>
            <p:nvPr/>
          </p:nvSpPr>
          <p:spPr>
            <a:xfrm>
              <a:off x="2890154" y="6221134"/>
              <a:ext cx="1586230" cy="0"/>
            </a:xfrm>
            <a:custGeom>
              <a:avLst/>
              <a:gdLst/>
              <a:ahLst/>
              <a:cxnLst/>
              <a:rect l="l" t="t" r="r" b="b"/>
              <a:pathLst>
                <a:path w="1586229" h="0">
                  <a:moveTo>
                    <a:pt x="0" y="0"/>
                  </a:moveTo>
                  <a:lnTo>
                    <a:pt x="1586161" y="0"/>
                  </a:lnTo>
                </a:path>
              </a:pathLst>
            </a:custGeom>
            <a:ln w="3175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0" name="object 40" descr=""/>
          <p:cNvSpPr txBox="1"/>
          <p:nvPr/>
        </p:nvSpPr>
        <p:spPr>
          <a:xfrm>
            <a:off x="1227846" y="5645835"/>
            <a:ext cx="4215130" cy="983615"/>
          </a:xfrm>
          <a:prstGeom prst="rect">
            <a:avLst/>
          </a:prstGeom>
        </p:spPr>
        <p:txBody>
          <a:bodyPr wrap="square" lIns="0" tIns="241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90"/>
              </a:spcBef>
            </a:pPr>
            <a:r>
              <a:rPr dirty="0" sz="400">
                <a:latin typeface="Courier New"/>
                <a:cs typeface="Courier New"/>
              </a:rPr>
              <a:t>A</a:t>
            </a:r>
            <a:r>
              <a:rPr dirty="0" sz="400" spc="60">
                <a:latin typeface="Courier New"/>
                <a:cs typeface="Courier New"/>
              </a:rPr>
              <a:t> </a:t>
            </a:r>
            <a:r>
              <a:rPr dirty="0" sz="400">
                <a:latin typeface="Courier New"/>
                <a:cs typeface="Courier New"/>
              </a:rPr>
              <a:t>continuación</a:t>
            </a:r>
            <a:r>
              <a:rPr dirty="0" sz="400" spc="60">
                <a:latin typeface="Courier New"/>
                <a:cs typeface="Courier New"/>
              </a:rPr>
              <a:t> </a:t>
            </a:r>
            <a:r>
              <a:rPr dirty="0" sz="400">
                <a:latin typeface="Courier New"/>
                <a:cs typeface="Courier New"/>
              </a:rPr>
              <a:t>se</a:t>
            </a:r>
            <a:r>
              <a:rPr dirty="0" sz="400" spc="60">
                <a:latin typeface="Courier New"/>
                <a:cs typeface="Courier New"/>
              </a:rPr>
              <a:t> </a:t>
            </a:r>
            <a:r>
              <a:rPr dirty="0" sz="400">
                <a:latin typeface="Courier New"/>
                <a:cs typeface="Courier New"/>
              </a:rPr>
              <a:t>presenta</a:t>
            </a:r>
            <a:r>
              <a:rPr dirty="0" sz="400" spc="60">
                <a:latin typeface="Courier New"/>
                <a:cs typeface="Courier New"/>
              </a:rPr>
              <a:t> </a:t>
            </a:r>
            <a:r>
              <a:rPr dirty="0" sz="400">
                <a:latin typeface="Courier New"/>
                <a:cs typeface="Courier New"/>
              </a:rPr>
              <a:t>un</a:t>
            </a:r>
            <a:r>
              <a:rPr dirty="0" sz="400" spc="65">
                <a:latin typeface="Courier New"/>
                <a:cs typeface="Courier New"/>
              </a:rPr>
              <a:t> </a:t>
            </a:r>
            <a:r>
              <a:rPr dirty="0" sz="400">
                <a:latin typeface="Courier New"/>
                <a:cs typeface="Courier New"/>
              </a:rPr>
              <a:t>resumen</a:t>
            </a:r>
            <a:r>
              <a:rPr dirty="0" sz="400" spc="60">
                <a:latin typeface="Courier New"/>
                <a:cs typeface="Courier New"/>
              </a:rPr>
              <a:t> </a:t>
            </a:r>
            <a:r>
              <a:rPr dirty="0" sz="400">
                <a:latin typeface="Courier New"/>
                <a:cs typeface="Courier New"/>
              </a:rPr>
              <a:t>de</a:t>
            </a:r>
            <a:r>
              <a:rPr dirty="0" sz="400" spc="60">
                <a:latin typeface="Courier New"/>
                <a:cs typeface="Courier New"/>
              </a:rPr>
              <a:t> </a:t>
            </a:r>
            <a:r>
              <a:rPr dirty="0" sz="400">
                <a:latin typeface="Courier New"/>
                <a:cs typeface="Courier New"/>
              </a:rPr>
              <a:t>la</a:t>
            </a:r>
            <a:r>
              <a:rPr dirty="0" sz="400" spc="60">
                <a:latin typeface="Courier New"/>
                <a:cs typeface="Courier New"/>
              </a:rPr>
              <a:t> </a:t>
            </a:r>
            <a:r>
              <a:rPr dirty="0" sz="400">
                <a:latin typeface="Courier New"/>
                <a:cs typeface="Courier New"/>
              </a:rPr>
              <a:t>tabla</a:t>
            </a:r>
            <a:r>
              <a:rPr dirty="0" sz="400" spc="65">
                <a:latin typeface="Courier New"/>
                <a:cs typeface="Courier New"/>
              </a:rPr>
              <a:t> </a:t>
            </a:r>
            <a:r>
              <a:rPr dirty="0" sz="400" spc="-65">
                <a:latin typeface="Courier New"/>
                <a:cs typeface="Courier New"/>
              </a:rPr>
              <a:t>anterDiaotro:s</a:t>
            </a:r>
            <a:r>
              <a:rPr dirty="0" sz="400" spc="60">
                <a:latin typeface="Courier New"/>
                <a:cs typeface="Courier New"/>
              </a:rPr>
              <a:t> </a:t>
            </a:r>
            <a:r>
              <a:rPr dirty="0" sz="400">
                <a:latin typeface="Courier New"/>
                <a:cs typeface="Courier New"/>
              </a:rPr>
              <a:t>agrupados</a:t>
            </a:r>
            <a:r>
              <a:rPr dirty="0" sz="400" spc="60">
                <a:latin typeface="Courier New"/>
                <a:cs typeface="Courier New"/>
              </a:rPr>
              <a:t> </a:t>
            </a:r>
            <a:r>
              <a:rPr dirty="0" sz="400">
                <a:latin typeface="Courier New"/>
                <a:cs typeface="Courier New"/>
              </a:rPr>
              <a:t>Datos</a:t>
            </a:r>
            <a:r>
              <a:rPr dirty="0" sz="400" spc="60">
                <a:latin typeface="Courier New"/>
                <a:cs typeface="Courier New"/>
              </a:rPr>
              <a:t> </a:t>
            </a:r>
            <a:r>
              <a:rPr dirty="0" sz="400">
                <a:latin typeface="Courier New"/>
                <a:cs typeface="Courier New"/>
              </a:rPr>
              <a:t>no</a:t>
            </a:r>
            <a:r>
              <a:rPr dirty="0" sz="400" spc="65">
                <a:latin typeface="Courier New"/>
                <a:cs typeface="Courier New"/>
              </a:rPr>
              <a:t> </a:t>
            </a:r>
            <a:r>
              <a:rPr dirty="0" sz="400" spc="-10">
                <a:latin typeface="Courier New"/>
                <a:cs typeface="Courier New"/>
              </a:rPr>
              <a:t>agrupados</a:t>
            </a:r>
            <a:endParaRPr sz="400">
              <a:latin typeface="Courier New"/>
              <a:cs typeface="Courier New"/>
            </a:endParaRPr>
          </a:p>
          <a:p>
            <a:pPr marL="1221740" marR="1518920" indent="165100">
              <a:lnSpc>
                <a:spcPct val="119200"/>
              </a:lnSpc>
            </a:pPr>
            <a:r>
              <a:rPr dirty="0" sz="400">
                <a:latin typeface="Courier New"/>
                <a:cs typeface="Courier New"/>
              </a:rPr>
              <a:t>Media</a:t>
            </a:r>
            <a:r>
              <a:rPr dirty="0" sz="400" spc="45">
                <a:latin typeface="Courier New"/>
                <a:cs typeface="Courier New"/>
              </a:rPr>
              <a:t> </a:t>
            </a:r>
            <a:r>
              <a:rPr dirty="0" sz="400">
                <a:latin typeface="Courier New"/>
                <a:cs typeface="Courier New"/>
              </a:rPr>
              <a:t>=</a:t>
            </a:r>
            <a:r>
              <a:rPr dirty="0" sz="400" spc="60">
                <a:latin typeface="Courier New"/>
                <a:cs typeface="Courier New"/>
              </a:rPr>
              <a:t> </a:t>
            </a:r>
            <a:r>
              <a:rPr dirty="0" sz="400">
                <a:latin typeface="Courier New"/>
                <a:cs typeface="Courier New"/>
              </a:rPr>
              <a:t>1.66850000E</a:t>
            </a:r>
            <a:r>
              <a:rPr dirty="0" sz="400" spc="60">
                <a:latin typeface="Courier New"/>
                <a:cs typeface="Courier New"/>
              </a:rPr>
              <a:t> </a:t>
            </a:r>
            <a:r>
              <a:rPr dirty="0" sz="400">
                <a:latin typeface="Courier New"/>
                <a:cs typeface="Courier New"/>
              </a:rPr>
              <a:t>+</a:t>
            </a:r>
            <a:r>
              <a:rPr dirty="0" sz="400" spc="60">
                <a:latin typeface="Courier New"/>
                <a:cs typeface="Courier New"/>
              </a:rPr>
              <a:t> </a:t>
            </a:r>
            <a:r>
              <a:rPr dirty="0" sz="400">
                <a:latin typeface="Courier New"/>
                <a:cs typeface="Courier New"/>
              </a:rPr>
              <a:t>00</a:t>
            </a:r>
            <a:r>
              <a:rPr dirty="0" sz="400" spc="60">
                <a:latin typeface="Courier New"/>
                <a:cs typeface="Courier New"/>
              </a:rPr>
              <a:t> </a:t>
            </a:r>
            <a:r>
              <a:rPr dirty="0" sz="400">
                <a:latin typeface="Courier New"/>
                <a:cs typeface="Courier New"/>
              </a:rPr>
              <a:t>1.66882696E</a:t>
            </a:r>
            <a:r>
              <a:rPr dirty="0" sz="400" spc="60">
                <a:latin typeface="Courier New"/>
                <a:cs typeface="Courier New"/>
              </a:rPr>
              <a:t> </a:t>
            </a:r>
            <a:r>
              <a:rPr dirty="0" sz="400">
                <a:latin typeface="Courier New"/>
                <a:cs typeface="Courier New"/>
              </a:rPr>
              <a:t>+</a:t>
            </a:r>
            <a:r>
              <a:rPr dirty="0" sz="400" spc="60">
                <a:latin typeface="Courier New"/>
                <a:cs typeface="Courier New"/>
              </a:rPr>
              <a:t> </a:t>
            </a:r>
            <a:r>
              <a:rPr dirty="0" sz="400" spc="-25">
                <a:latin typeface="Courier New"/>
                <a:cs typeface="Courier New"/>
              </a:rPr>
              <a:t>00 </a:t>
            </a:r>
            <a:r>
              <a:rPr dirty="0" sz="400">
                <a:latin typeface="Courier New"/>
                <a:cs typeface="Courier New"/>
              </a:rPr>
              <a:t>Varianza</a:t>
            </a:r>
            <a:r>
              <a:rPr dirty="0" sz="400" spc="140">
                <a:latin typeface="Courier New"/>
                <a:cs typeface="Courier New"/>
              </a:rPr>
              <a:t> </a:t>
            </a:r>
            <a:r>
              <a:rPr dirty="0" sz="400">
                <a:latin typeface="Courier New"/>
                <a:cs typeface="Courier New"/>
              </a:rPr>
              <a:t>=</a:t>
            </a:r>
            <a:r>
              <a:rPr dirty="0" sz="400" spc="145">
                <a:latin typeface="Courier New"/>
                <a:cs typeface="Courier New"/>
              </a:rPr>
              <a:t> </a:t>
            </a:r>
            <a:r>
              <a:rPr dirty="0" sz="400">
                <a:latin typeface="Courier New"/>
                <a:cs typeface="Courier New"/>
              </a:rPr>
              <a:t>3.85116162E-02</a:t>
            </a:r>
            <a:r>
              <a:rPr dirty="0" sz="400" spc="145">
                <a:latin typeface="Courier New"/>
                <a:cs typeface="Courier New"/>
              </a:rPr>
              <a:t> </a:t>
            </a:r>
            <a:r>
              <a:rPr dirty="0" sz="400">
                <a:latin typeface="Courier New"/>
                <a:cs typeface="Courier New"/>
              </a:rPr>
              <a:t>3.81739314E-</a:t>
            </a:r>
            <a:r>
              <a:rPr dirty="0" sz="400" spc="-25">
                <a:latin typeface="Courier New"/>
                <a:cs typeface="Courier New"/>
              </a:rPr>
              <a:t>02</a:t>
            </a:r>
            <a:endParaRPr sz="400">
              <a:latin typeface="Courier New"/>
              <a:cs typeface="Courier New"/>
            </a:endParaRPr>
          </a:p>
          <a:p>
            <a:pPr marL="805180">
              <a:lnSpc>
                <a:spcPct val="100000"/>
              </a:lnSpc>
              <a:spcBef>
                <a:spcPts val="90"/>
              </a:spcBef>
            </a:pPr>
            <a:r>
              <a:rPr dirty="0" sz="400">
                <a:latin typeface="Courier New"/>
                <a:cs typeface="Courier New"/>
              </a:rPr>
              <a:t>Desviación</a:t>
            </a:r>
            <a:r>
              <a:rPr dirty="0" sz="400" spc="135">
                <a:latin typeface="Courier New"/>
                <a:cs typeface="Courier New"/>
              </a:rPr>
              <a:t> </a:t>
            </a:r>
            <a:r>
              <a:rPr dirty="0" sz="400">
                <a:latin typeface="Courier New"/>
                <a:cs typeface="Courier New"/>
              </a:rPr>
              <a:t>estándar</a:t>
            </a:r>
            <a:r>
              <a:rPr dirty="0" sz="400" spc="140">
                <a:latin typeface="Courier New"/>
                <a:cs typeface="Courier New"/>
              </a:rPr>
              <a:t> </a:t>
            </a:r>
            <a:r>
              <a:rPr dirty="0" sz="400">
                <a:latin typeface="Courier New"/>
                <a:cs typeface="Courier New"/>
              </a:rPr>
              <a:t>=</a:t>
            </a:r>
            <a:r>
              <a:rPr dirty="0" sz="400" spc="140">
                <a:latin typeface="Courier New"/>
                <a:cs typeface="Courier New"/>
              </a:rPr>
              <a:t> </a:t>
            </a:r>
            <a:r>
              <a:rPr dirty="0" sz="400">
                <a:latin typeface="Courier New"/>
                <a:cs typeface="Courier New"/>
              </a:rPr>
              <a:t>1.96243767E-01</a:t>
            </a:r>
            <a:r>
              <a:rPr dirty="0" sz="400" spc="135">
                <a:latin typeface="Courier New"/>
                <a:cs typeface="Courier New"/>
              </a:rPr>
              <a:t> </a:t>
            </a:r>
            <a:r>
              <a:rPr dirty="0" sz="400">
                <a:latin typeface="Courier New"/>
                <a:cs typeface="Courier New"/>
              </a:rPr>
              <a:t>1.95381502E-</a:t>
            </a:r>
            <a:r>
              <a:rPr dirty="0" sz="400" spc="-25">
                <a:latin typeface="Courier New"/>
                <a:cs typeface="Courier New"/>
              </a:rPr>
              <a:t>01</a:t>
            </a:r>
            <a:endParaRPr sz="400">
              <a:latin typeface="Courier New"/>
              <a:cs typeface="Courier New"/>
            </a:endParaRPr>
          </a:p>
          <a:p>
            <a:pPr marL="12700" marR="3877310">
              <a:lnSpc>
                <a:spcPct val="119200"/>
              </a:lnSpc>
            </a:pPr>
            <a:r>
              <a:rPr dirty="0" sz="400" spc="-10">
                <a:latin typeface="Courier New"/>
                <a:cs typeface="Courier New"/>
              </a:rPr>
              <a:t>.......... </a:t>
            </a:r>
            <a:r>
              <a:rPr dirty="0" sz="400" spc="-25">
                <a:latin typeface="Courier New"/>
                <a:cs typeface="Courier New"/>
              </a:rPr>
              <a:t>4)</a:t>
            </a:r>
            <a:endParaRPr sz="400">
              <a:latin typeface="Courier New"/>
              <a:cs typeface="Courier New"/>
            </a:endParaRPr>
          </a:p>
          <a:p>
            <a:pPr marL="91440">
              <a:lnSpc>
                <a:spcPct val="100000"/>
              </a:lnSpc>
              <a:spcBef>
                <a:spcPts val="145"/>
              </a:spcBef>
            </a:pPr>
            <a:r>
              <a:rPr dirty="0" sz="400">
                <a:latin typeface="Courier New"/>
                <a:cs typeface="Courier New"/>
              </a:rPr>
              <a:t>RESUMEN</a:t>
            </a:r>
            <a:r>
              <a:rPr dirty="0" sz="400" spc="85">
                <a:latin typeface="Courier New"/>
                <a:cs typeface="Courier New"/>
              </a:rPr>
              <a:t> </a:t>
            </a:r>
            <a:r>
              <a:rPr dirty="0" sz="400">
                <a:latin typeface="Courier New"/>
                <a:cs typeface="Courier New"/>
              </a:rPr>
              <a:t>RESUMEN</a:t>
            </a:r>
            <a:r>
              <a:rPr dirty="0" sz="400" spc="90">
                <a:latin typeface="Courier New"/>
                <a:cs typeface="Courier New"/>
              </a:rPr>
              <a:t> </a:t>
            </a:r>
            <a:r>
              <a:rPr dirty="0" sz="400">
                <a:latin typeface="Courier New"/>
                <a:cs typeface="Courier New"/>
              </a:rPr>
              <a:t>RESUMEN</a:t>
            </a:r>
            <a:r>
              <a:rPr dirty="0" sz="400" spc="85">
                <a:latin typeface="Courier New"/>
                <a:cs typeface="Courier New"/>
              </a:rPr>
              <a:t> </a:t>
            </a:r>
            <a:r>
              <a:rPr dirty="0" sz="400">
                <a:latin typeface="Courier New"/>
                <a:cs typeface="Courier New"/>
              </a:rPr>
              <a:t>RESUMEN</a:t>
            </a:r>
            <a:r>
              <a:rPr dirty="0" sz="400" spc="90">
                <a:latin typeface="Courier New"/>
                <a:cs typeface="Courier New"/>
              </a:rPr>
              <a:t> </a:t>
            </a:r>
            <a:r>
              <a:rPr dirty="0" sz="400">
                <a:latin typeface="Courier New"/>
                <a:cs typeface="Courier New"/>
              </a:rPr>
              <a:t>RESUMEN</a:t>
            </a:r>
            <a:r>
              <a:rPr dirty="0" sz="400" spc="90">
                <a:latin typeface="Courier New"/>
                <a:cs typeface="Courier New"/>
              </a:rPr>
              <a:t> </a:t>
            </a:r>
            <a:r>
              <a:rPr dirty="0" sz="400">
                <a:latin typeface="Courier New"/>
                <a:cs typeface="Courier New"/>
              </a:rPr>
              <a:t>RESUMEN</a:t>
            </a:r>
            <a:r>
              <a:rPr dirty="0" sz="400" spc="85">
                <a:latin typeface="Courier New"/>
                <a:cs typeface="Courier New"/>
              </a:rPr>
              <a:t> </a:t>
            </a:r>
            <a:r>
              <a:rPr dirty="0" sz="400">
                <a:latin typeface="Courier New"/>
                <a:cs typeface="Courier New"/>
              </a:rPr>
              <a:t>RESUMEN</a:t>
            </a:r>
            <a:r>
              <a:rPr dirty="0" sz="400" spc="90">
                <a:latin typeface="Courier New"/>
                <a:cs typeface="Courier New"/>
              </a:rPr>
              <a:t> </a:t>
            </a:r>
            <a:r>
              <a:rPr dirty="0" sz="400">
                <a:latin typeface="Courier New"/>
                <a:cs typeface="Courier New"/>
              </a:rPr>
              <a:t>RESUMEN</a:t>
            </a:r>
            <a:r>
              <a:rPr dirty="0" sz="400" spc="90">
                <a:latin typeface="Courier New"/>
                <a:cs typeface="Courier New"/>
              </a:rPr>
              <a:t> </a:t>
            </a:r>
            <a:r>
              <a:rPr dirty="0" sz="400">
                <a:latin typeface="Courier New"/>
                <a:cs typeface="Courier New"/>
              </a:rPr>
              <a:t>RESUMEN</a:t>
            </a:r>
            <a:r>
              <a:rPr dirty="0" sz="400" spc="85">
                <a:latin typeface="Courier New"/>
                <a:cs typeface="Courier New"/>
              </a:rPr>
              <a:t> </a:t>
            </a:r>
            <a:r>
              <a:rPr dirty="0" sz="400" spc="-10">
                <a:latin typeface="Courier New"/>
                <a:cs typeface="Courier New"/>
              </a:rPr>
              <a:t>RESUMEN</a:t>
            </a:r>
            <a:endParaRPr sz="4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400" spc="-25">
                <a:latin typeface="Courier New"/>
                <a:cs typeface="Courier New"/>
              </a:rPr>
              <a:t>4)</a:t>
            </a:r>
            <a:endParaRPr sz="400">
              <a:latin typeface="Courier New"/>
              <a:cs typeface="Courier New"/>
            </a:endParaRPr>
          </a:p>
          <a:p>
            <a:pPr marL="12700" marR="38735">
              <a:lnSpc>
                <a:spcPct val="119200"/>
              </a:lnSpc>
            </a:pPr>
            <a:r>
              <a:rPr dirty="0" sz="400">
                <a:latin typeface="Courier New"/>
                <a:cs typeface="Courier New"/>
              </a:rPr>
              <a:t>La</a:t>
            </a:r>
            <a:r>
              <a:rPr dirty="0" sz="400" spc="60">
                <a:latin typeface="Courier New"/>
                <a:cs typeface="Courier New"/>
              </a:rPr>
              <a:t> </a:t>
            </a:r>
            <a:r>
              <a:rPr dirty="0" sz="400">
                <a:latin typeface="Courier New"/>
                <a:cs typeface="Courier New"/>
              </a:rPr>
              <a:t>siguiente</a:t>
            </a:r>
            <a:r>
              <a:rPr dirty="0" sz="400" spc="65">
                <a:latin typeface="Courier New"/>
                <a:cs typeface="Courier New"/>
              </a:rPr>
              <a:t> </a:t>
            </a:r>
            <a:r>
              <a:rPr dirty="0" sz="400">
                <a:latin typeface="Courier New"/>
                <a:cs typeface="Courier New"/>
              </a:rPr>
              <a:t>es</a:t>
            </a:r>
            <a:r>
              <a:rPr dirty="0" sz="400" spc="65">
                <a:latin typeface="Courier New"/>
                <a:cs typeface="Courier New"/>
              </a:rPr>
              <a:t> </a:t>
            </a:r>
            <a:r>
              <a:rPr dirty="0" sz="400">
                <a:latin typeface="Courier New"/>
                <a:cs typeface="Courier New"/>
              </a:rPr>
              <a:t>una</a:t>
            </a:r>
            <a:r>
              <a:rPr dirty="0" sz="400" spc="65">
                <a:latin typeface="Courier New"/>
                <a:cs typeface="Courier New"/>
              </a:rPr>
              <a:t> </a:t>
            </a:r>
            <a:r>
              <a:rPr dirty="0" sz="400">
                <a:latin typeface="Courier New"/>
                <a:cs typeface="Courier New"/>
              </a:rPr>
              <a:t>distribución</a:t>
            </a:r>
            <a:r>
              <a:rPr dirty="0" sz="400" spc="60">
                <a:latin typeface="Courier New"/>
                <a:cs typeface="Courier New"/>
              </a:rPr>
              <a:t> </a:t>
            </a:r>
            <a:r>
              <a:rPr dirty="0" sz="400">
                <a:latin typeface="Courier New"/>
                <a:cs typeface="Courier New"/>
              </a:rPr>
              <a:t>de</a:t>
            </a:r>
            <a:r>
              <a:rPr dirty="0" sz="400" spc="65">
                <a:latin typeface="Courier New"/>
                <a:cs typeface="Courier New"/>
              </a:rPr>
              <a:t> </a:t>
            </a:r>
            <a:r>
              <a:rPr dirty="0" sz="400">
                <a:latin typeface="Courier New"/>
                <a:cs typeface="Courier New"/>
              </a:rPr>
              <a:t>sobretensiones</a:t>
            </a:r>
            <a:r>
              <a:rPr dirty="0" sz="400" spc="65">
                <a:latin typeface="Courier New"/>
                <a:cs typeface="Courier New"/>
              </a:rPr>
              <a:t> </a:t>
            </a:r>
            <a:r>
              <a:rPr dirty="0" sz="400">
                <a:latin typeface="Courier New"/>
                <a:cs typeface="Courier New"/>
              </a:rPr>
              <a:t>máximas</a:t>
            </a:r>
            <a:r>
              <a:rPr dirty="0" sz="400" spc="65">
                <a:latin typeface="Courier New"/>
                <a:cs typeface="Courier New"/>
              </a:rPr>
              <a:t> </a:t>
            </a:r>
            <a:r>
              <a:rPr dirty="0" sz="400">
                <a:latin typeface="Courier New"/>
                <a:cs typeface="Courier New"/>
              </a:rPr>
              <a:t>entre</a:t>
            </a:r>
            <a:r>
              <a:rPr dirty="0" sz="400" spc="60">
                <a:latin typeface="Courier New"/>
                <a:cs typeface="Courier New"/>
              </a:rPr>
              <a:t> </a:t>
            </a:r>
            <a:r>
              <a:rPr dirty="0" sz="400">
                <a:latin typeface="Courier New"/>
                <a:cs typeface="Courier New"/>
              </a:rPr>
              <a:t>todos</a:t>
            </a:r>
            <a:r>
              <a:rPr dirty="0" sz="400" spc="65">
                <a:latin typeface="Courier New"/>
                <a:cs typeface="Courier New"/>
              </a:rPr>
              <a:t> </a:t>
            </a:r>
            <a:r>
              <a:rPr dirty="0" sz="400">
                <a:latin typeface="Courier New"/>
                <a:cs typeface="Courier New"/>
              </a:rPr>
              <a:t>los</a:t>
            </a:r>
            <a:r>
              <a:rPr dirty="0" sz="400" spc="65">
                <a:latin typeface="Courier New"/>
                <a:cs typeface="Courier New"/>
              </a:rPr>
              <a:t> </a:t>
            </a:r>
            <a:r>
              <a:rPr dirty="0" sz="400">
                <a:latin typeface="Courier New"/>
                <a:cs typeface="Courier New"/>
              </a:rPr>
              <a:t>nodos</a:t>
            </a:r>
            <a:r>
              <a:rPr dirty="0" sz="400" spc="65">
                <a:latin typeface="Courier New"/>
                <a:cs typeface="Courier New"/>
              </a:rPr>
              <a:t> </a:t>
            </a:r>
            <a:r>
              <a:rPr dirty="0" sz="400">
                <a:latin typeface="Courier New"/>
                <a:cs typeface="Courier New"/>
              </a:rPr>
              <a:t>de</a:t>
            </a:r>
            <a:r>
              <a:rPr dirty="0" sz="400" spc="60">
                <a:latin typeface="Courier New"/>
                <a:cs typeface="Courier New"/>
              </a:rPr>
              <a:t> </a:t>
            </a:r>
            <a:r>
              <a:rPr dirty="0" sz="400">
                <a:latin typeface="Courier New"/>
                <a:cs typeface="Courier New"/>
              </a:rPr>
              <a:t>salida</a:t>
            </a:r>
            <a:r>
              <a:rPr dirty="0" sz="400" spc="65">
                <a:latin typeface="Courier New"/>
                <a:cs typeface="Courier New"/>
              </a:rPr>
              <a:t> </a:t>
            </a:r>
            <a:r>
              <a:rPr dirty="0" sz="400">
                <a:latin typeface="Courier New"/>
                <a:cs typeface="Courier New"/>
              </a:rPr>
              <a:t>de</a:t>
            </a:r>
            <a:r>
              <a:rPr dirty="0" sz="400" spc="65">
                <a:latin typeface="Courier New"/>
                <a:cs typeface="Courier New"/>
              </a:rPr>
              <a:t> </a:t>
            </a:r>
            <a:r>
              <a:rPr dirty="0" sz="400">
                <a:latin typeface="Courier New"/>
                <a:cs typeface="Courier New"/>
              </a:rPr>
              <a:t>la</a:t>
            </a:r>
            <a:r>
              <a:rPr dirty="0" sz="400" spc="65">
                <a:latin typeface="Courier New"/>
                <a:cs typeface="Courier New"/>
              </a:rPr>
              <a:t> </a:t>
            </a:r>
            <a:r>
              <a:rPr dirty="0" sz="400">
                <a:latin typeface="Courier New"/>
                <a:cs typeface="Courier New"/>
              </a:rPr>
              <a:t>última</a:t>
            </a:r>
            <a:r>
              <a:rPr dirty="0" sz="400" spc="60">
                <a:latin typeface="Courier New"/>
                <a:cs typeface="Courier New"/>
              </a:rPr>
              <a:t> </a:t>
            </a:r>
            <a:r>
              <a:rPr dirty="0" sz="400">
                <a:latin typeface="Courier New"/>
                <a:cs typeface="Courier New"/>
              </a:rPr>
              <a:t>tarjeta</a:t>
            </a:r>
            <a:r>
              <a:rPr dirty="0" sz="400" spc="65">
                <a:latin typeface="Courier New"/>
                <a:cs typeface="Courier New"/>
              </a:rPr>
              <a:t> </a:t>
            </a:r>
            <a:r>
              <a:rPr dirty="0" sz="400">
                <a:latin typeface="Courier New"/>
                <a:cs typeface="Courier New"/>
              </a:rPr>
              <a:t>de</a:t>
            </a:r>
            <a:r>
              <a:rPr dirty="0" sz="400" spc="65">
                <a:latin typeface="Courier New"/>
                <a:cs typeface="Courier New"/>
              </a:rPr>
              <a:t> </a:t>
            </a:r>
            <a:r>
              <a:rPr dirty="0" sz="400">
                <a:latin typeface="Courier New"/>
                <a:cs typeface="Courier New"/>
              </a:rPr>
              <a:t>datos</a:t>
            </a:r>
            <a:r>
              <a:rPr dirty="0" sz="400" spc="65">
                <a:latin typeface="Courier New"/>
                <a:cs typeface="Courier New"/>
              </a:rPr>
              <a:t> </a:t>
            </a:r>
            <a:r>
              <a:rPr dirty="0" sz="400">
                <a:latin typeface="Courier New"/>
                <a:cs typeface="Courier New"/>
              </a:rPr>
              <a:t>que</a:t>
            </a:r>
            <a:r>
              <a:rPr dirty="0" sz="400" spc="65">
                <a:latin typeface="Courier New"/>
                <a:cs typeface="Courier New"/>
              </a:rPr>
              <a:t> </a:t>
            </a:r>
            <a:r>
              <a:rPr dirty="0" sz="400" spc="-10">
                <a:latin typeface="Courier New"/>
                <a:cs typeface="Courier New"/>
              </a:rPr>
              <a:t>tienen </a:t>
            </a:r>
            <a:r>
              <a:rPr dirty="0" sz="400">
                <a:latin typeface="Courier New"/>
                <a:cs typeface="Courier New"/>
              </a:rPr>
              <a:t>El</a:t>
            </a:r>
            <a:r>
              <a:rPr dirty="0" sz="400" spc="60">
                <a:latin typeface="Courier New"/>
                <a:cs typeface="Courier New"/>
              </a:rPr>
              <a:t> </a:t>
            </a:r>
            <a:r>
              <a:rPr dirty="0" sz="400">
                <a:latin typeface="Courier New"/>
                <a:cs typeface="Courier New"/>
              </a:rPr>
              <a:t>mismo</a:t>
            </a:r>
            <a:r>
              <a:rPr dirty="0" sz="400" spc="60">
                <a:latin typeface="Courier New"/>
                <a:cs typeface="Courier New"/>
              </a:rPr>
              <a:t> </a:t>
            </a:r>
            <a:r>
              <a:rPr dirty="0" sz="400">
                <a:latin typeface="Courier New"/>
                <a:cs typeface="Courier New"/>
              </a:rPr>
              <a:t>voltaje</a:t>
            </a:r>
            <a:r>
              <a:rPr dirty="0" sz="400" spc="60">
                <a:latin typeface="Courier New"/>
                <a:cs typeface="Courier New"/>
              </a:rPr>
              <a:t> </a:t>
            </a:r>
            <a:r>
              <a:rPr dirty="0" sz="400" spc="-10">
                <a:latin typeface="Courier New"/>
                <a:cs typeface="Courier New"/>
              </a:rPr>
              <a:t>base.</a:t>
            </a:r>
            <a:endParaRPr sz="4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00">
                <a:latin typeface="Courier New"/>
                <a:cs typeface="Courier New"/>
              </a:rPr>
              <a:t>Esta</a:t>
            </a:r>
            <a:r>
              <a:rPr dirty="0" sz="400" spc="55">
                <a:latin typeface="Courier New"/>
                <a:cs typeface="Courier New"/>
              </a:rPr>
              <a:t> </a:t>
            </a:r>
            <a:r>
              <a:rPr dirty="0" sz="400">
                <a:latin typeface="Courier New"/>
                <a:cs typeface="Courier New"/>
              </a:rPr>
              <a:t>distribución</a:t>
            </a:r>
            <a:r>
              <a:rPr dirty="0" sz="400" spc="55">
                <a:latin typeface="Courier New"/>
                <a:cs typeface="Courier New"/>
              </a:rPr>
              <a:t> </a:t>
            </a:r>
            <a:r>
              <a:rPr dirty="0" sz="400">
                <a:latin typeface="Courier New"/>
                <a:cs typeface="Courier New"/>
              </a:rPr>
              <a:t>es</a:t>
            </a:r>
            <a:r>
              <a:rPr dirty="0" sz="400" spc="55">
                <a:latin typeface="Courier New"/>
                <a:cs typeface="Courier New"/>
              </a:rPr>
              <a:t> </a:t>
            </a:r>
            <a:r>
              <a:rPr dirty="0" sz="400">
                <a:latin typeface="Courier New"/>
                <a:cs typeface="Courier New"/>
              </a:rPr>
              <a:t>para</a:t>
            </a:r>
            <a:r>
              <a:rPr dirty="0" sz="400" spc="55">
                <a:latin typeface="Courier New"/>
                <a:cs typeface="Courier New"/>
              </a:rPr>
              <a:t> </a:t>
            </a:r>
            <a:r>
              <a:rPr dirty="0" sz="400">
                <a:latin typeface="Courier New"/>
                <a:cs typeface="Courier New"/>
              </a:rPr>
              <a:t>el</a:t>
            </a:r>
            <a:r>
              <a:rPr dirty="0" sz="400" spc="55">
                <a:latin typeface="Courier New"/>
                <a:cs typeface="Courier New"/>
              </a:rPr>
              <a:t> </a:t>
            </a:r>
            <a:r>
              <a:rPr dirty="0" sz="400">
                <a:latin typeface="Courier New"/>
                <a:cs typeface="Courier New"/>
              </a:rPr>
              <a:t>máximo</a:t>
            </a:r>
            <a:r>
              <a:rPr dirty="0" sz="400" spc="55">
                <a:latin typeface="Courier New"/>
                <a:cs typeface="Courier New"/>
              </a:rPr>
              <a:t> </a:t>
            </a:r>
            <a:r>
              <a:rPr dirty="0" sz="400">
                <a:latin typeface="Courier New"/>
                <a:cs typeface="Courier New"/>
              </a:rPr>
              <a:t>de</a:t>
            </a:r>
            <a:r>
              <a:rPr dirty="0" sz="400" spc="55">
                <a:latin typeface="Courier New"/>
                <a:cs typeface="Courier New"/>
              </a:rPr>
              <a:t> </a:t>
            </a:r>
            <a:r>
              <a:rPr dirty="0" sz="400">
                <a:latin typeface="Courier New"/>
                <a:cs typeface="Courier New"/>
              </a:rPr>
              <a:t>los</a:t>
            </a:r>
            <a:r>
              <a:rPr dirty="0" sz="400" spc="55">
                <a:latin typeface="Courier New"/>
                <a:cs typeface="Courier New"/>
              </a:rPr>
              <a:t> </a:t>
            </a:r>
            <a:r>
              <a:rPr dirty="0" sz="400">
                <a:latin typeface="Courier New"/>
                <a:cs typeface="Courier New"/>
              </a:rPr>
              <a:t>picos</a:t>
            </a:r>
            <a:r>
              <a:rPr dirty="0" sz="400" spc="55">
                <a:latin typeface="Courier New"/>
                <a:cs typeface="Courier New"/>
              </a:rPr>
              <a:t> </a:t>
            </a:r>
            <a:r>
              <a:rPr dirty="0" sz="400">
                <a:latin typeface="Courier New"/>
                <a:cs typeface="Courier New"/>
              </a:rPr>
              <a:t>en</a:t>
            </a:r>
            <a:r>
              <a:rPr dirty="0" sz="400" spc="55">
                <a:latin typeface="Courier New"/>
                <a:cs typeface="Courier New"/>
              </a:rPr>
              <a:t> </a:t>
            </a:r>
            <a:r>
              <a:rPr dirty="0" sz="400">
                <a:latin typeface="Courier New"/>
                <a:cs typeface="Courier New"/>
              </a:rPr>
              <a:t>todos</a:t>
            </a:r>
            <a:r>
              <a:rPr dirty="0" sz="400" spc="60">
                <a:latin typeface="Courier New"/>
                <a:cs typeface="Courier New"/>
              </a:rPr>
              <a:t> </a:t>
            </a:r>
            <a:r>
              <a:rPr dirty="0" sz="400">
                <a:latin typeface="Courier New"/>
                <a:cs typeface="Courier New"/>
              </a:rPr>
              <a:t>los</a:t>
            </a:r>
            <a:r>
              <a:rPr dirty="0" sz="400" spc="55">
                <a:latin typeface="Courier New"/>
                <a:cs typeface="Courier New"/>
              </a:rPr>
              <a:t> </a:t>
            </a:r>
            <a:r>
              <a:rPr dirty="0" sz="400">
                <a:latin typeface="Courier New"/>
                <a:cs typeface="Courier New"/>
              </a:rPr>
              <a:t>nodos</a:t>
            </a:r>
            <a:r>
              <a:rPr dirty="0" sz="400" spc="55">
                <a:latin typeface="Courier New"/>
                <a:cs typeface="Courier New"/>
              </a:rPr>
              <a:t> </a:t>
            </a:r>
            <a:r>
              <a:rPr dirty="0" sz="400">
                <a:latin typeface="Courier New"/>
                <a:cs typeface="Courier New"/>
              </a:rPr>
              <a:t>de</a:t>
            </a:r>
            <a:r>
              <a:rPr dirty="0" sz="400" spc="55">
                <a:latin typeface="Courier New"/>
                <a:cs typeface="Courier New"/>
              </a:rPr>
              <a:t> </a:t>
            </a:r>
            <a:r>
              <a:rPr dirty="0" sz="400">
                <a:latin typeface="Courier New"/>
                <a:cs typeface="Courier New"/>
              </a:rPr>
              <a:t>salida</a:t>
            </a:r>
            <a:r>
              <a:rPr dirty="0" sz="400" spc="55">
                <a:latin typeface="Courier New"/>
                <a:cs typeface="Courier New"/>
              </a:rPr>
              <a:t> </a:t>
            </a:r>
            <a:r>
              <a:rPr dirty="0" sz="400">
                <a:latin typeface="Courier New"/>
                <a:cs typeface="Courier New"/>
              </a:rPr>
              <a:t>con</a:t>
            </a:r>
            <a:r>
              <a:rPr dirty="0" sz="400" spc="55">
                <a:latin typeface="Courier New"/>
                <a:cs typeface="Courier New"/>
              </a:rPr>
              <a:t> </a:t>
            </a:r>
            <a:r>
              <a:rPr dirty="0" sz="400">
                <a:latin typeface="Courier New"/>
                <a:cs typeface="Courier New"/>
              </a:rPr>
              <a:t>V-base</a:t>
            </a:r>
            <a:r>
              <a:rPr dirty="0" sz="400" spc="55">
                <a:latin typeface="Courier New"/>
                <a:cs typeface="Courier New"/>
              </a:rPr>
              <a:t> </a:t>
            </a:r>
            <a:r>
              <a:rPr dirty="0" sz="400">
                <a:latin typeface="Courier New"/>
                <a:cs typeface="Courier New"/>
              </a:rPr>
              <a:t>=</a:t>
            </a:r>
            <a:r>
              <a:rPr dirty="0" sz="400" spc="55">
                <a:latin typeface="Courier New"/>
                <a:cs typeface="Courier New"/>
              </a:rPr>
              <a:t> </a:t>
            </a:r>
            <a:r>
              <a:rPr dirty="0" sz="400">
                <a:latin typeface="Courier New"/>
                <a:cs typeface="Courier New"/>
              </a:rPr>
              <a:t>3.43000000E</a:t>
            </a:r>
            <a:r>
              <a:rPr dirty="0" sz="400" spc="55">
                <a:latin typeface="Courier New"/>
                <a:cs typeface="Courier New"/>
              </a:rPr>
              <a:t> </a:t>
            </a:r>
            <a:r>
              <a:rPr dirty="0" sz="400">
                <a:latin typeface="Courier New"/>
                <a:cs typeface="Courier New"/>
              </a:rPr>
              <a:t>+</a:t>
            </a:r>
            <a:r>
              <a:rPr dirty="0" sz="400" spc="55">
                <a:latin typeface="Courier New"/>
                <a:cs typeface="Courier New"/>
              </a:rPr>
              <a:t> </a:t>
            </a:r>
            <a:r>
              <a:rPr dirty="0" sz="400" spc="-25">
                <a:latin typeface="Courier New"/>
                <a:cs typeface="Courier New"/>
              </a:rPr>
              <a:t>05</a:t>
            </a:r>
            <a:endParaRPr sz="400">
              <a:latin typeface="Courier New"/>
              <a:cs typeface="Courier New"/>
            </a:endParaRPr>
          </a:p>
          <a:p>
            <a:pPr marL="91440">
              <a:lnSpc>
                <a:spcPct val="100000"/>
              </a:lnSpc>
              <a:spcBef>
                <a:spcPts val="90"/>
              </a:spcBef>
              <a:tabLst>
                <a:tab pos="970280" algn="l"/>
                <a:tab pos="1637664" algn="l"/>
                <a:tab pos="3884295" algn="l"/>
              </a:tabLst>
            </a:pPr>
            <a:r>
              <a:rPr dirty="0" sz="400" spc="-10">
                <a:latin typeface="Courier New"/>
                <a:cs typeface="Courier New"/>
              </a:rPr>
              <a:t>Intervalo</a:t>
            </a:r>
            <a:r>
              <a:rPr dirty="0" sz="400">
                <a:latin typeface="Courier New"/>
                <a:cs typeface="Courier New"/>
              </a:rPr>
              <a:t>	</a:t>
            </a:r>
            <a:r>
              <a:rPr dirty="0" sz="400" spc="-10">
                <a:latin typeface="Courier New"/>
                <a:cs typeface="Courier New"/>
              </a:rPr>
              <a:t>voltaje</a:t>
            </a:r>
            <a:r>
              <a:rPr dirty="0" sz="400">
                <a:latin typeface="Courier New"/>
                <a:cs typeface="Courier New"/>
              </a:rPr>
              <a:t>	voltaje</a:t>
            </a:r>
            <a:r>
              <a:rPr dirty="0" sz="400" spc="80">
                <a:latin typeface="Courier New"/>
                <a:cs typeface="Courier New"/>
              </a:rPr>
              <a:t> </a:t>
            </a:r>
            <a:r>
              <a:rPr dirty="0" sz="400">
                <a:latin typeface="Courier New"/>
                <a:cs typeface="Courier New"/>
              </a:rPr>
              <a:t>en</a:t>
            </a:r>
            <a:r>
              <a:rPr dirty="0" sz="400" spc="80">
                <a:latin typeface="Courier New"/>
                <a:cs typeface="Courier New"/>
              </a:rPr>
              <a:t> </a:t>
            </a:r>
            <a:r>
              <a:rPr dirty="0" sz="400">
                <a:latin typeface="Courier New"/>
                <a:cs typeface="Courier New"/>
              </a:rPr>
              <a:t>frecuencia</a:t>
            </a:r>
            <a:r>
              <a:rPr dirty="0" sz="400" spc="80">
                <a:latin typeface="Courier New"/>
                <a:cs typeface="Courier New"/>
              </a:rPr>
              <a:t> </a:t>
            </a:r>
            <a:r>
              <a:rPr dirty="0" sz="400" spc="-10">
                <a:latin typeface="Courier New"/>
                <a:cs typeface="Courier New"/>
              </a:rPr>
              <a:t>acumulativa</a:t>
            </a:r>
            <a:r>
              <a:rPr dirty="0" sz="400">
                <a:latin typeface="Courier New"/>
                <a:cs typeface="Courier New"/>
              </a:rPr>
              <a:t>	Por</a:t>
            </a:r>
            <a:r>
              <a:rPr dirty="0" sz="400" spc="40">
                <a:latin typeface="Courier New"/>
                <a:cs typeface="Courier New"/>
              </a:rPr>
              <a:t> </a:t>
            </a:r>
            <a:r>
              <a:rPr dirty="0" sz="400" spc="-10">
                <a:latin typeface="Courier New"/>
                <a:cs typeface="Courier New"/>
              </a:rPr>
              <a:t>ciento</a:t>
            </a:r>
            <a:endParaRPr sz="400">
              <a:latin typeface="Courier New"/>
              <a:cs typeface="Courier New"/>
            </a:endParaRPr>
          </a:p>
          <a:p>
            <a:pPr marL="177800">
              <a:lnSpc>
                <a:spcPct val="100000"/>
              </a:lnSpc>
              <a:spcBef>
                <a:spcPts val="145"/>
              </a:spcBef>
              <a:tabLst>
                <a:tab pos="805180" algn="l"/>
              </a:tabLst>
            </a:pPr>
            <a:r>
              <a:rPr dirty="0" sz="400" spc="-10">
                <a:latin typeface="Courier New"/>
                <a:cs typeface="Courier New"/>
              </a:rPr>
              <a:t>número</a:t>
            </a:r>
            <a:r>
              <a:rPr dirty="0" sz="400">
                <a:latin typeface="Courier New"/>
                <a:cs typeface="Courier New"/>
              </a:rPr>
              <a:t>	pulg</a:t>
            </a:r>
            <a:r>
              <a:rPr dirty="0" sz="400" spc="80">
                <a:latin typeface="Courier New"/>
                <a:cs typeface="Courier New"/>
              </a:rPr>
              <a:t> </a:t>
            </a:r>
            <a:r>
              <a:rPr dirty="0" sz="400">
                <a:latin typeface="Courier New"/>
                <a:cs typeface="Courier New"/>
              </a:rPr>
              <a:t>por</a:t>
            </a:r>
            <a:r>
              <a:rPr dirty="0" sz="400" spc="80">
                <a:latin typeface="Courier New"/>
                <a:cs typeface="Courier New"/>
              </a:rPr>
              <a:t> </a:t>
            </a:r>
            <a:r>
              <a:rPr dirty="0" sz="400">
                <a:latin typeface="Courier New"/>
                <a:cs typeface="Courier New"/>
              </a:rPr>
              <a:t>unidad</a:t>
            </a:r>
            <a:r>
              <a:rPr dirty="0" sz="400" spc="80">
                <a:latin typeface="Courier New"/>
                <a:cs typeface="Courier New"/>
              </a:rPr>
              <a:t> </a:t>
            </a:r>
            <a:r>
              <a:rPr dirty="0" sz="400">
                <a:latin typeface="Courier New"/>
                <a:cs typeface="Courier New"/>
              </a:rPr>
              <a:t>unidades</a:t>
            </a:r>
            <a:r>
              <a:rPr dirty="0" sz="400" spc="80">
                <a:latin typeface="Courier New"/>
                <a:cs typeface="Courier New"/>
              </a:rPr>
              <a:t> </a:t>
            </a:r>
            <a:r>
              <a:rPr dirty="0" sz="400">
                <a:latin typeface="Courier New"/>
                <a:cs typeface="Courier New"/>
              </a:rPr>
              <a:t>físicas</a:t>
            </a:r>
            <a:r>
              <a:rPr dirty="0" sz="400" spc="80">
                <a:latin typeface="Courier New"/>
                <a:cs typeface="Courier New"/>
              </a:rPr>
              <a:t> </a:t>
            </a:r>
            <a:r>
              <a:rPr dirty="0" sz="400">
                <a:latin typeface="Courier New"/>
                <a:cs typeface="Courier New"/>
              </a:rPr>
              <a:t>(densidad)</a:t>
            </a:r>
            <a:r>
              <a:rPr dirty="0" sz="400" spc="80">
                <a:latin typeface="Courier New"/>
                <a:cs typeface="Courier New"/>
              </a:rPr>
              <a:t> </a:t>
            </a:r>
            <a:r>
              <a:rPr dirty="0" sz="400">
                <a:latin typeface="Courier New"/>
                <a:cs typeface="Courier New"/>
              </a:rPr>
              <a:t>frecuencia</a:t>
            </a:r>
            <a:r>
              <a:rPr dirty="0" sz="400" spc="80">
                <a:latin typeface="Courier New"/>
                <a:cs typeface="Courier New"/>
              </a:rPr>
              <a:t> </a:t>
            </a:r>
            <a:r>
              <a:rPr dirty="0" sz="400">
                <a:latin typeface="Courier New"/>
                <a:cs typeface="Courier New"/>
              </a:rPr>
              <a:t>.GE.</a:t>
            </a:r>
            <a:r>
              <a:rPr dirty="0" sz="400" spc="80">
                <a:latin typeface="Courier New"/>
                <a:cs typeface="Courier New"/>
              </a:rPr>
              <a:t> </a:t>
            </a:r>
            <a:r>
              <a:rPr dirty="0" sz="400">
                <a:latin typeface="Courier New"/>
                <a:cs typeface="Courier New"/>
              </a:rPr>
              <a:t>valor</a:t>
            </a:r>
            <a:r>
              <a:rPr dirty="0" sz="400" spc="80">
                <a:latin typeface="Courier New"/>
                <a:cs typeface="Courier New"/>
              </a:rPr>
              <a:t> </a:t>
            </a:r>
            <a:r>
              <a:rPr dirty="0" sz="400" spc="-10">
                <a:latin typeface="Courier New"/>
                <a:cs typeface="Courier New"/>
              </a:rPr>
              <a:t>actual</a:t>
            </a:r>
            <a:endParaRPr sz="400">
              <a:latin typeface="Courier New"/>
              <a:cs typeface="Courier New"/>
            </a:endParaRPr>
          </a:p>
        </p:txBody>
      </p:sp>
      <p:sp>
        <p:nvSpPr>
          <p:cNvPr id="44" name="object 44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45" name="object 45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196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graphicFrame>
        <p:nvGraphicFramePr>
          <p:cNvPr id="41" name="object 41" descr=""/>
          <p:cNvGraphicFramePr>
            <a:graphicFrameLocks noGrp="1"/>
          </p:cNvGraphicFramePr>
          <p:nvPr/>
        </p:nvGraphicFramePr>
        <p:xfrm>
          <a:off x="1219635" y="6634789"/>
          <a:ext cx="4126865" cy="34925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01675"/>
                <a:gridCol w="1479550"/>
                <a:gridCol w="758825"/>
                <a:gridCol w="561975"/>
                <a:gridCol w="549275"/>
              </a:tblGrid>
              <a:tr h="66040">
                <a:tc>
                  <a:txBody>
                    <a:bodyPr/>
                    <a:lstStyle/>
                    <a:p>
                      <a:pPr algn="ctr" marL="64135">
                        <a:lnSpc>
                          <a:spcPts val="420"/>
                        </a:lnSpc>
                      </a:pPr>
                      <a:r>
                        <a:rPr dirty="0" sz="400" spc="-25">
                          <a:latin typeface="Courier New"/>
                          <a:cs typeface="Courier New"/>
                        </a:rPr>
                        <a:t>51</a:t>
                      </a:r>
                      <a:endParaRPr sz="40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91135">
                        <a:lnSpc>
                          <a:spcPts val="420"/>
                        </a:lnSpc>
                      </a:pPr>
                      <a:r>
                        <a:rPr dirty="0" sz="400">
                          <a:latin typeface="Courier New"/>
                          <a:cs typeface="Courier New"/>
                        </a:rPr>
                        <a:t>1.2750000</a:t>
                      </a:r>
                      <a:r>
                        <a:rPr dirty="0" sz="400" spc="8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400">
                          <a:latin typeface="Courier New"/>
                          <a:cs typeface="Courier New"/>
                        </a:rPr>
                        <a:t>4.37325000E</a:t>
                      </a:r>
                      <a:r>
                        <a:rPr dirty="0" sz="400" spc="9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400">
                          <a:latin typeface="Courier New"/>
                          <a:cs typeface="Courier New"/>
                        </a:rPr>
                        <a:t>+</a:t>
                      </a:r>
                      <a:r>
                        <a:rPr dirty="0" sz="400" spc="8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400" spc="-35">
                          <a:latin typeface="Courier New"/>
                          <a:cs typeface="Courier New"/>
                        </a:rPr>
                        <a:t>05</a:t>
                      </a:r>
                      <a:endParaRPr sz="40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192405">
                        <a:lnSpc>
                          <a:spcPts val="420"/>
                        </a:lnSpc>
                      </a:pPr>
                      <a:r>
                        <a:rPr dirty="0" sz="400">
                          <a:latin typeface="Courier New"/>
                          <a:cs typeface="Courier New"/>
                        </a:rPr>
                        <a:t>0</a:t>
                      </a:r>
                      <a:r>
                        <a:rPr dirty="0" sz="400" spc="1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400" spc="-50">
                          <a:latin typeface="Courier New"/>
                          <a:cs typeface="Courier New"/>
                        </a:rPr>
                        <a:t>0</a:t>
                      </a:r>
                      <a:endParaRPr sz="40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285750">
                        <a:lnSpc>
                          <a:spcPts val="420"/>
                        </a:lnSpc>
                      </a:pPr>
                      <a:r>
                        <a:rPr dirty="0" sz="400">
                          <a:latin typeface="Courier New"/>
                          <a:cs typeface="Courier New"/>
                        </a:rPr>
                        <a:t>0</a:t>
                      </a:r>
                      <a:r>
                        <a:rPr dirty="0" sz="400" spc="1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400" spc="-50">
                          <a:latin typeface="Courier New"/>
                          <a:cs typeface="Courier New"/>
                        </a:rPr>
                        <a:t>0</a:t>
                      </a:r>
                      <a:endParaRPr sz="40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43180">
                        <a:lnSpc>
                          <a:spcPts val="420"/>
                        </a:lnSpc>
                      </a:pPr>
                      <a:r>
                        <a:rPr dirty="0" sz="400" spc="-10">
                          <a:latin typeface="Courier New"/>
                          <a:cs typeface="Courier New"/>
                        </a:rPr>
                        <a:t>100.000000</a:t>
                      </a:r>
                      <a:endParaRPr sz="40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</a:tr>
              <a:tr h="72390">
                <a:tc>
                  <a:txBody>
                    <a:bodyPr/>
                    <a:lstStyle/>
                    <a:p>
                      <a:pPr algn="ctr" marL="64135">
                        <a:lnSpc>
                          <a:spcPts val="470"/>
                        </a:lnSpc>
                      </a:pPr>
                      <a:r>
                        <a:rPr dirty="0" sz="400" spc="-25">
                          <a:latin typeface="Courier New"/>
                          <a:cs typeface="Courier New"/>
                        </a:rPr>
                        <a:t>52</a:t>
                      </a:r>
                      <a:endParaRPr sz="40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91135">
                        <a:lnSpc>
                          <a:spcPts val="470"/>
                        </a:lnSpc>
                      </a:pPr>
                      <a:r>
                        <a:rPr dirty="0" sz="400">
                          <a:latin typeface="Courier New"/>
                          <a:cs typeface="Courier New"/>
                        </a:rPr>
                        <a:t>1.3000000</a:t>
                      </a:r>
                      <a:r>
                        <a:rPr dirty="0" sz="400" spc="8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400">
                          <a:latin typeface="Courier New"/>
                          <a:cs typeface="Courier New"/>
                        </a:rPr>
                        <a:t>4.45900000E</a:t>
                      </a:r>
                      <a:r>
                        <a:rPr dirty="0" sz="400" spc="9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400">
                          <a:latin typeface="Courier New"/>
                          <a:cs typeface="Courier New"/>
                        </a:rPr>
                        <a:t>+</a:t>
                      </a:r>
                      <a:r>
                        <a:rPr dirty="0" sz="400" spc="8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400" spc="-35">
                          <a:latin typeface="Courier New"/>
                          <a:cs typeface="Courier New"/>
                        </a:rPr>
                        <a:t>05</a:t>
                      </a:r>
                      <a:endParaRPr sz="40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255904">
                        <a:lnSpc>
                          <a:spcPts val="470"/>
                        </a:lnSpc>
                      </a:pPr>
                      <a:r>
                        <a:rPr dirty="0" sz="400" spc="-50">
                          <a:latin typeface="Courier New"/>
                          <a:cs typeface="Courier New"/>
                        </a:rPr>
                        <a:t>1</a:t>
                      </a:r>
                      <a:endParaRPr sz="40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L="41910">
                        <a:lnSpc>
                          <a:spcPts val="470"/>
                        </a:lnSpc>
                      </a:pPr>
                      <a:r>
                        <a:rPr dirty="0" sz="400" spc="-50">
                          <a:latin typeface="Courier New"/>
                          <a:cs typeface="Courier New"/>
                        </a:rPr>
                        <a:t>1</a:t>
                      </a:r>
                      <a:endParaRPr sz="40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35560">
                        <a:lnSpc>
                          <a:spcPts val="470"/>
                        </a:lnSpc>
                      </a:pPr>
                      <a:r>
                        <a:rPr dirty="0" sz="400" spc="-10">
                          <a:latin typeface="Courier New"/>
                          <a:cs typeface="Courier New"/>
                        </a:rPr>
                        <a:t>99.000000</a:t>
                      </a:r>
                      <a:endParaRPr sz="40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</a:tr>
              <a:tr h="72390">
                <a:tc>
                  <a:txBody>
                    <a:bodyPr/>
                    <a:lstStyle/>
                    <a:p>
                      <a:pPr marL="20320">
                        <a:lnSpc>
                          <a:spcPts val="470"/>
                        </a:lnSpc>
                      </a:pPr>
                      <a:r>
                        <a:rPr dirty="0" sz="400" spc="-10">
                          <a:latin typeface="Courier New"/>
                          <a:cs typeface="Courier New"/>
                        </a:rPr>
                        <a:t>............</a:t>
                      </a:r>
                      <a:endParaRPr sz="40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72390">
                <a:tc>
                  <a:txBody>
                    <a:bodyPr/>
                    <a:lstStyle/>
                    <a:p>
                      <a:pPr marL="351155">
                        <a:lnSpc>
                          <a:spcPts val="470"/>
                        </a:lnSpc>
                      </a:pPr>
                      <a:r>
                        <a:rPr dirty="0" sz="400">
                          <a:latin typeface="Courier New"/>
                          <a:cs typeface="Courier New"/>
                        </a:rPr>
                        <a:t>91</a:t>
                      </a:r>
                      <a:r>
                        <a:rPr dirty="0" sz="400" spc="2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400" spc="-25">
                          <a:latin typeface="Courier New"/>
                          <a:cs typeface="Courier New"/>
                        </a:rPr>
                        <a:t>91</a:t>
                      </a:r>
                      <a:endParaRPr sz="40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91135">
                        <a:lnSpc>
                          <a:spcPts val="470"/>
                        </a:lnSpc>
                      </a:pPr>
                      <a:r>
                        <a:rPr dirty="0" sz="400">
                          <a:latin typeface="Courier New"/>
                          <a:cs typeface="Courier New"/>
                        </a:rPr>
                        <a:t>2.2750000</a:t>
                      </a:r>
                      <a:r>
                        <a:rPr dirty="0" sz="400" spc="8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400">
                          <a:latin typeface="Courier New"/>
                          <a:cs typeface="Courier New"/>
                        </a:rPr>
                        <a:t>7.80325000E</a:t>
                      </a:r>
                      <a:r>
                        <a:rPr dirty="0" sz="400" spc="9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400">
                          <a:latin typeface="Courier New"/>
                          <a:cs typeface="Courier New"/>
                        </a:rPr>
                        <a:t>+</a:t>
                      </a:r>
                      <a:r>
                        <a:rPr dirty="0" sz="400" spc="8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400" spc="-35">
                          <a:latin typeface="Courier New"/>
                          <a:cs typeface="Courier New"/>
                        </a:rPr>
                        <a:t>05</a:t>
                      </a:r>
                      <a:endParaRPr sz="40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255904">
                        <a:lnSpc>
                          <a:spcPts val="470"/>
                        </a:lnSpc>
                      </a:pPr>
                      <a:r>
                        <a:rPr dirty="0" sz="400" spc="-50">
                          <a:latin typeface="Courier New"/>
                          <a:cs typeface="Courier New"/>
                        </a:rPr>
                        <a:t>1</a:t>
                      </a:r>
                      <a:endParaRPr sz="40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470"/>
                        </a:lnSpc>
                      </a:pPr>
                      <a:r>
                        <a:rPr dirty="0" sz="400" spc="-25">
                          <a:latin typeface="Courier New"/>
                          <a:cs typeface="Courier New"/>
                        </a:rPr>
                        <a:t>99</a:t>
                      </a:r>
                      <a:endParaRPr sz="40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20955">
                        <a:lnSpc>
                          <a:spcPts val="470"/>
                        </a:lnSpc>
                      </a:pPr>
                      <a:r>
                        <a:rPr dirty="0" sz="400" spc="-10">
                          <a:latin typeface="Courier New"/>
                          <a:cs typeface="Courier New"/>
                        </a:rPr>
                        <a:t>1.000000</a:t>
                      </a:r>
                      <a:endParaRPr sz="40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</a:tr>
              <a:tr h="66040">
                <a:tc>
                  <a:txBody>
                    <a:bodyPr/>
                    <a:lstStyle/>
                    <a:p>
                      <a:pPr algn="ctr" marL="64135">
                        <a:lnSpc>
                          <a:spcPts val="420"/>
                        </a:lnSpc>
                      </a:pPr>
                      <a:r>
                        <a:rPr dirty="0" sz="400" spc="-25">
                          <a:latin typeface="Courier New"/>
                          <a:cs typeface="Courier New"/>
                        </a:rPr>
                        <a:t>92</a:t>
                      </a:r>
                      <a:endParaRPr sz="40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91135">
                        <a:lnSpc>
                          <a:spcPts val="420"/>
                        </a:lnSpc>
                      </a:pPr>
                      <a:r>
                        <a:rPr dirty="0" sz="400">
                          <a:latin typeface="Courier New"/>
                          <a:cs typeface="Courier New"/>
                        </a:rPr>
                        <a:t>2.3000000</a:t>
                      </a:r>
                      <a:r>
                        <a:rPr dirty="0" sz="400" spc="8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400">
                          <a:latin typeface="Courier New"/>
                          <a:cs typeface="Courier New"/>
                        </a:rPr>
                        <a:t>7.88900000E</a:t>
                      </a:r>
                      <a:r>
                        <a:rPr dirty="0" sz="400" spc="9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400">
                          <a:latin typeface="Courier New"/>
                          <a:cs typeface="Courier New"/>
                        </a:rPr>
                        <a:t>+</a:t>
                      </a:r>
                      <a:r>
                        <a:rPr dirty="0" sz="400" spc="8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400" spc="-35">
                          <a:latin typeface="Courier New"/>
                          <a:cs typeface="Courier New"/>
                        </a:rPr>
                        <a:t>05</a:t>
                      </a:r>
                      <a:endParaRPr sz="40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255904">
                        <a:lnSpc>
                          <a:spcPts val="420"/>
                        </a:lnSpc>
                      </a:pPr>
                      <a:r>
                        <a:rPr dirty="0" sz="400" spc="-50">
                          <a:latin typeface="Courier New"/>
                          <a:cs typeface="Courier New"/>
                        </a:rPr>
                        <a:t>1</a:t>
                      </a:r>
                      <a:endParaRPr sz="40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R="58419">
                        <a:lnSpc>
                          <a:spcPts val="420"/>
                        </a:lnSpc>
                      </a:pPr>
                      <a:r>
                        <a:rPr dirty="0" sz="400" spc="-25">
                          <a:latin typeface="Courier New"/>
                          <a:cs typeface="Courier New"/>
                        </a:rPr>
                        <a:t>100</a:t>
                      </a:r>
                      <a:endParaRPr sz="40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12700">
                        <a:lnSpc>
                          <a:spcPts val="420"/>
                        </a:lnSpc>
                      </a:pPr>
                      <a:r>
                        <a:rPr dirty="0" sz="400" spc="-10">
                          <a:latin typeface="Courier New"/>
                          <a:cs typeface="Courier New"/>
                        </a:rPr>
                        <a:t>.000000</a:t>
                      </a:r>
                      <a:endParaRPr sz="40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</a:tr>
            </a:tbl>
          </a:graphicData>
        </a:graphic>
      </p:graphicFrame>
      <p:sp>
        <p:nvSpPr>
          <p:cNvPr id="42" name="object 42" descr=""/>
          <p:cNvSpPr txBox="1"/>
          <p:nvPr/>
        </p:nvSpPr>
        <p:spPr>
          <a:xfrm>
            <a:off x="1227846" y="6974029"/>
            <a:ext cx="2848610" cy="316230"/>
          </a:xfrm>
          <a:prstGeom prst="rect">
            <a:avLst/>
          </a:prstGeom>
        </p:spPr>
        <p:txBody>
          <a:bodyPr wrap="square" lIns="0" tIns="241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90"/>
              </a:spcBef>
            </a:pPr>
            <a:r>
              <a:rPr dirty="0" sz="400">
                <a:latin typeface="Courier New"/>
                <a:cs typeface="Courier New"/>
              </a:rPr>
              <a:t>A</a:t>
            </a:r>
            <a:r>
              <a:rPr dirty="0" sz="400" spc="60">
                <a:latin typeface="Courier New"/>
                <a:cs typeface="Courier New"/>
              </a:rPr>
              <a:t> </a:t>
            </a:r>
            <a:r>
              <a:rPr dirty="0" sz="400">
                <a:latin typeface="Courier New"/>
                <a:cs typeface="Courier New"/>
              </a:rPr>
              <a:t>continuación</a:t>
            </a:r>
            <a:r>
              <a:rPr dirty="0" sz="400" spc="60">
                <a:latin typeface="Courier New"/>
                <a:cs typeface="Courier New"/>
              </a:rPr>
              <a:t> </a:t>
            </a:r>
            <a:r>
              <a:rPr dirty="0" sz="400">
                <a:latin typeface="Courier New"/>
                <a:cs typeface="Courier New"/>
              </a:rPr>
              <a:t>se</a:t>
            </a:r>
            <a:r>
              <a:rPr dirty="0" sz="400" spc="60">
                <a:latin typeface="Courier New"/>
                <a:cs typeface="Courier New"/>
              </a:rPr>
              <a:t> </a:t>
            </a:r>
            <a:r>
              <a:rPr dirty="0" sz="400">
                <a:latin typeface="Courier New"/>
                <a:cs typeface="Courier New"/>
              </a:rPr>
              <a:t>presenta</a:t>
            </a:r>
            <a:r>
              <a:rPr dirty="0" sz="400" spc="60">
                <a:latin typeface="Courier New"/>
                <a:cs typeface="Courier New"/>
              </a:rPr>
              <a:t> </a:t>
            </a:r>
            <a:r>
              <a:rPr dirty="0" sz="400">
                <a:latin typeface="Courier New"/>
                <a:cs typeface="Courier New"/>
              </a:rPr>
              <a:t>un</a:t>
            </a:r>
            <a:r>
              <a:rPr dirty="0" sz="400" spc="65">
                <a:latin typeface="Courier New"/>
                <a:cs typeface="Courier New"/>
              </a:rPr>
              <a:t> </a:t>
            </a:r>
            <a:r>
              <a:rPr dirty="0" sz="400">
                <a:latin typeface="Courier New"/>
                <a:cs typeface="Courier New"/>
              </a:rPr>
              <a:t>resumen</a:t>
            </a:r>
            <a:r>
              <a:rPr dirty="0" sz="400" spc="60">
                <a:latin typeface="Courier New"/>
                <a:cs typeface="Courier New"/>
              </a:rPr>
              <a:t> </a:t>
            </a:r>
            <a:r>
              <a:rPr dirty="0" sz="400">
                <a:latin typeface="Courier New"/>
                <a:cs typeface="Courier New"/>
              </a:rPr>
              <a:t>de</a:t>
            </a:r>
            <a:r>
              <a:rPr dirty="0" sz="400" spc="60">
                <a:latin typeface="Courier New"/>
                <a:cs typeface="Courier New"/>
              </a:rPr>
              <a:t> </a:t>
            </a:r>
            <a:r>
              <a:rPr dirty="0" sz="400">
                <a:latin typeface="Courier New"/>
                <a:cs typeface="Courier New"/>
              </a:rPr>
              <a:t>la</a:t>
            </a:r>
            <a:r>
              <a:rPr dirty="0" sz="400" spc="60">
                <a:latin typeface="Courier New"/>
                <a:cs typeface="Courier New"/>
              </a:rPr>
              <a:t> </a:t>
            </a:r>
            <a:r>
              <a:rPr dirty="0" sz="400">
                <a:latin typeface="Courier New"/>
                <a:cs typeface="Courier New"/>
              </a:rPr>
              <a:t>tabla</a:t>
            </a:r>
            <a:r>
              <a:rPr dirty="0" sz="400" spc="65">
                <a:latin typeface="Courier New"/>
                <a:cs typeface="Courier New"/>
              </a:rPr>
              <a:t> </a:t>
            </a:r>
            <a:r>
              <a:rPr dirty="0" sz="400" spc="-65">
                <a:latin typeface="Courier New"/>
                <a:cs typeface="Courier New"/>
              </a:rPr>
              <a:t>anterDiaotro:s</a:t>
            </a:r>
            <a:r>
              <a:rPr dirty="0" sz="400" spc="60">
                <a:latin typeface="Courier New"/>
                <a:cs typeface="Courier New"/>
              </a:rPr>
              <a:t> </a:t>
            </a:r>
            <a:r>
              <a:rPr dirty="0" sz="400">
                <a:latin typeface="Courier New"/>
                <a:cs typeface="Courier New"/>
              </a:rPr>
              <a:t>agrupados</a:t>
            </a:r>
            <a:r>
              <a:rPr dirty="0" sz="400" spc="60">
                <a:latin typeface="Courier New"/>
                <a:cs typeface="Courier New"/>
              </a:rPr>
              <a:t> </a:t>
            </a:r>
            <a:r>
              <a:rPr dirty="0" sz="400">
                <a:latin typeface="Courier New"/>
                <a:cs typeface="Courier New"/>
              </a:rPr>
              <a:t>Datos</a:t>
            </a:r>
            <a:r>
              <a:rPr dirty="0" sz="400" spc="60">
                <a:latin typeface="Courier New"/>
                <a:cs typeface="Courier New"/>
              </a:rPr>
              <a:t> </a:t>
            </a:r>
            <a:r>
              <a:rPr dirty="0" sz="400">
                <a:latin typeface="Courier New"/>
                <a:cs typeface="Courier New"/>
              </a:rPr>
              <a:t>no</a:t>
            </a:r>
            <a:r>
              <a:rPr dirty="0" sz="400" spc="65">
                <a:latin typeface="Courier New"/>
                <a:cs typeface="Courier New"/>
              </a:rPr>
              <a:t> </a:t>
            </a:r>
            <a:r>
              <a:rPr dirty="0" sz="400" spc="-10">
                <a:latin typeface="Courier New"/>
                <a:cs typeface="Courier New"/>
              </a:rPr>
              <a:t>agrupados</a:t>
            </a:r>
            <a:endParaRPr sz="400">
              <a:latin typeface="Courier New"/>
              <a:cs typeface="Courier New"/>
            </a:endParaRPr>
          </a:p>
          <a:p>
            <a:pPr marL="1221740" marR="153035" indent="165100">
              <a:lnSpc>
                <a:spcPct val="119200"/>
              </a:lnSpc>
            </a:pPr>
            <a:r>
              <a:rPr dirty="0" sz="400">
                <a:latin typeface="Courier New"/>
                <a:cs typeface="Courier New"/>
              </a:rPr>
              <a:t>Media</a:t>
            </a:r>
            <a:r>
              <a:rPr dirty="0" sz="400" spc="45">
                <a:latin typeface="Courier New"/>
                <a:cs typeface="Courier New"/>
              </a:rPr>
              <a:t> </a:t>
            </a:r>
            <a:r>
              <a:rPr dirty="0" sz="400">
                <a:latin typeface="Courier New"/>
                <a:cs typeface="Courier New"/>
              </a:rPr>
              <a:t>=</a:t>
            </a:r>
            <a:r>
              <a:rPr dirty="0" sz="400" spc="60">
                <a:latin typeface="Courier New"/>
                <a:cs typeface="Courier New"/>
              </a:rPr>
              <a:t> </a:t>
            </a:r>
            <a:r>
              <a:rPr dirty="0" sz="400">
                <a:latin typeface="Courier New"/>
                <a:cs typeface="Courier New"/>
              </a:rPr>
              <a:t>1.77125000E</a:t>
            </a:r>
            <a:r>
              <a:rPr dirty="0" sz="400" spc="60">
                <a:latin typeface="Courier New"/>
                <a:cs typeface="Courier New"/>
              </a:rPr>
              <a:t> </a:t>
            </a:r>
            <a:r>
              <a:rPr dirty="0" sz="400">
                <a:latin typeface="Courier New"/>
                <a:cs typeface="Courier New"/>
              </a:rPr>
              <a:t>+</a:t>
            </a:r>
            <a:r>
              <a:rPr dirty="0" sz="400" spc="60">
                <a:latin typeface="Courier New"/>
                <a:cs typeface="Courier New"/>
              </a:rPr>
              <a:t> </a:t>
            </a:r>
            <a:r>
              <a:rPr dirty="0" sz="400">
                <a:latin typeface="Courier New"/>
                <a:cs typeface="Courier New"/>
              </a:rPr>
              <a:t>00</a:t>
            </a:r>
            <a:r>
              <a:rPr dirty="0" sz="400" spc="60">
                <a:latin typeface="Courier New"/>
                <a:cs typeface="Courier New"/>
              </a:rPr>
              <a:t> </a:t>
            </a:r>
            <a:r>
              <a:rPr dirty="0" sz="400">
                <a:latin typeface="Courier New"/>
                <a:cs typeface="Courier New"/>
              </a:rPr>
              <a:t>1.77305706E</a:t>
            </a:r>
            <a:r>
              <a:rPr dirty="0" sz="400" spc="60">
                <a:latin typeface="Courier New"/>
                <a:cs typeface="Courier New"/>
              </a:rPr>
              <a:t> </a:t>
            </a:r>
            <a:r>
              <a:rPr dirty="0" sz="400">
                <a:latin typeface="Courier New"/>
                <a:cs typeface="Courier New"/>
              </a:rPr>
              <a:t>+</a:t>
            </a:r>
            <a:r>
              <a:rPr dirty="0" sz="400" spc="60">
                <a:latin typeface="Courier New"/>
                <a:cs typeface="Courier New"/>
              </a:rPr>
              <a:t> </a:t>
            </a:r>
            <a:r>
              <a:rPr dirty="0" sz="400" spc="-25">
                <a:latin typeface="Courier New"/>
                <a:cs typeface="Courier New"/>
              </a:rPr>
              <a:t>00 </a:t>
            </a:r>
            <a:r>
              <a:rPr dirty="0" sz="400">
                <a:latin typeface="Courier New"/>
                <a:cs typeface="Courier New"/>
              </a:rPr>
              <a:t>Varianza</a:t>
            </a:r>
            <a:r>
              <a:rPr dirty="0" sz="400" spc="140">
                <a:latin typeface="Courier New"/>
                <a:cs typeface="Courier New"/>
              </a:rPr>
              <a:t> </a:t>
            </a:r>
            <a:r>
              <a:rPr dirty="0" sz="400">
                <a:latin typeface="Courier New"/>
                <a:cs typeface="Courier New"/>
              </a:rPr>
              <a:t>=</a:t>
            </a:r>
            <a:r>
              <a:rPr dirty="0" sz="400" spc="145">
                <a:latin typeface="Courier New"/>
                <a:cs typeface="Courier New"/>
              </a:rPr>
              <a:t> </a:t>
            </a:r>
            <a:r>
              <a:rPr dirty="0" sz="400">
                <a:latin typeface="Courier New"/>
                <a:cs typeface="Courier New"/>
              </a:rPr>
              <a:t>5.25173611E-02</a:t>
            </a:r>
            <a:r>
              <a:rPr dirty="0" sz="400" spc="145">
                <a:latin typeface="Courier New"/>
                <a:cs typeface="Courier New"/>
              </a:rPr>
              <a:t> </a:t>
            </a:r>
            <a:r>
              <a:rPr dirty="0" sz="400">
                <a:latin typeface="Courier New"/>
                <a:cs typeface="Courier New"/>
              </a:rPr>
              <a:t>5.27332819E-</a:t>
            </a:r>
            <a:r>
              <a:rPr dirty="0" sz="400" spc="-25">
                <a:latin typeface="Courier New"/>
                <a:cs typeface="Courier New"/>
              </a:rPr>
              <a:t>02</a:t>
            </a:r>
            <a:endParaRPr sz="400">
              <a:latin typeface="Courier New"/>
              <a:cs typeface="Courier New"/>
            </a:endParaRPr>
          </a:p>
          <a:p>
            <a:pPr marL="805180">
              <a:lnSpc>
                <a:spcPct val="100000"/>
              </a:lnSpc>
              <a:spcBef>
                <a:spcPts val="90"/>
              </a:spcBef>
            </a:pPr>
            <a:r>
              <a:rPr dirty="0" sz="400">
                <a:latin typeface="Courier New"/>
                <a:cs typeface="Courier New"/>
              </a:rPr>
              <a:t>Desviación</a:t>
            </a:r>
            <a:r>
              <a:rPr dirty="0" sz="400" spc="135">
                <a:latin typeface="Courier New"/>
                <a:cs typeface="Courier New"/>
              </a:rPr>
              <a:t> </a:t>
            </a:r>
            <a:r>
              <a:rPr dirty="0" sz="400">
                <a:latin typeface="Courier New"/>
                <a:cs typeface="Courier New"/>
              </a:rPr>
              <a:t>estándar</a:t>
            </a:r>
            <a:r>
              <a:rPr dirty="0" sz="400" spc="140">
                <a:latin typeface="Courier New"/>
                <a:cs typeface="Courier New"/>
              </a:rPr>
              <a:t> </a:t>
            </a:r>
            <a:r>
              <a:rPr dirty="0" sz="400">
                <a:latin typeface="Courier New"/>
                <a:cs typeface="Courier New"/>
              </a:rPr>
              <a:t>=</a:t>
            </a:r>
            <a:r>
              <a:rPr dirty="0" sz="400" spc="140">
                <a:latin typeface="Courier New"/>
                <a:cs typeface="Courier New"/>
              </a:rPr>
              <a:t> </a:t>
            </a:r>
            <a:r>
              <a:rPr dirty="0" sz="400">
                <a:latin typeface="Courier New"/>
                <a:cs typeface="Courier New"/>
              </a:rPr>
              <a:t>2.29166667E-01</a:t>
            </a:r>
            <a:r>
              <a:rPr dirty="0" sz="400" spc="135">
                <a:latin typeface="Courier New"/>
                <a:cs typeface="Courier New"/>
              </a:rPr>
              <a:t> </a:t>
            </a:r>
            <a:r>
              <a:rPr dirty="0" sz="400">
                <a:latin typeface="Courier New"/>
                <a:cs typeface="Courier New"/>
              </a:rPr>
              <a:t>2.29637283E-</a:t>
            </a:r>
            <a:r>
              <a:rPr dirty="0" sz="400" spc="-25">
                <a:latin typeface="Courier New"/>
                <a:cs typeface="Courier New"/>
              </a:rPr>
              <a:t>01</a:t>
            </a:r>
            <a:endParaRPr sz="400">
              <a:latin typeface="Courier New"/>
              <a:cs typeface="Courier New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1089080" y="7400900"/>
            <a:ext cx="5438140" cy="24377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 marR="5080">
              <a:lnSpc>
                <a:spcPct val="113799"/>
              </a:lnSpc>
              <a:spcBef>
                <a:spcPts val="90"/>
              </a:spcBef>
            </a:pPr>
            <a:r>
              <a:rPr dirty="0" sz="800">
                <a:latin typeface="Times New Roman"/>
                <a:cs typeface="Times New Roman"/>
              </a:rPr>
              <a:t>Finalmente,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continuación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ofrece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breve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resumen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resultados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simulación.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Teniendo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cuenta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óxido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metal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pararrayos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nivel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protección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2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ambos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extremos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sobretensiones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altas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aparecen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en</a:t>
            </a:r>
            <a:endParaRPr sz="800">
              <a:latin typeface="Times New Roman"/>
              <a:cs typeface="Times New Roman"/>
            </a:endParaRPr>
          </a:p>
          <a:p>
            <a:pPr marL="12700" marR="53721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puntos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internos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ejemplo,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figura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6.51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funciones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distribución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probabilidad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sobretensiones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conmutación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surgen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medio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cuatro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curvas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corresponden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la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siguientes</a:t>
            </a:r>
            <a:r>
              <a:rPr dirty="0" sz="800" spc="13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casos:</a:t>
            </a:r>
            <a:endParaRPr sz="800">
              <a:latin typeface="Times New Roman"/>
              <a:cs typeface="Times New Roman"/>
            </a:endParaRPr>
          </a:p>
          <a:p>
            <a:pPr marL="259079" marR="1692275" indent="-107950">
              <a:lnSpc>
                <a:spcPct val="113799"/>
              </a:lnSpc>
              <a:spcBef>
                <a:spcPts val="420"/>
              </a:spcBef>
              <a:buAutoNum type="alphaLcParenR"/>
              <a:tabLst>
                <a:tab pos="290195" algn="l"/>
              </a:tabLst>
            </a:pPr>
            <a:r>
              <a:rPr dirty="0" sz="800">
                <a:latin typeface="Times New Roman"/>
                <a:cs typeface="Times New Roman"/>
              </a:rPr>
              <a:t>Recierre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trifásico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30%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carga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atrapada.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Desviación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estándar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acumulado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 spc="500">
                <a:latin typeface="Times New Roman"/>
                <a:cs typeface="Times New Roman"/>
              </a:rPr>
              <a:t>	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tiempo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funcionamiento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controlador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síncrono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interruptor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ms.</a:t>
            </a:r>
            <a:endParaRPr sz="800">
              <a:latin typeface="Times New Roman"/>
              <a:cs typeface="Times New Roman"/>
            </a:endParaRPr>
          </a:p>
          <a:p>
            <a:pPr marL="264795" marR="1687195" indent="-113664">
              <a:lnSpc>
                <a:spcPct val="113799"/>
              </a:lnSpc>
              <a:buAutoNum type="alphaLcParenR"/>
              <a:tabLst>
                <a:tab pos="290195" algn="l"/>
              </a:tabLst>
            </a:pPr>
            <a:r>
              <a:rPr dirty="0" sz="800">
                <a:latin typeface="Times New Roman"/>
                <a:cs typeface="Times New Roman"/>
              </a:rPr>
              <a:t>Recierre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trifásico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carga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atrapada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100%.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Desviación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estándar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acumulado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 spc="500">
                <a:latin typeface="Times New Roman"/>
                <a:cs typeface="Times New Roman"/>
              </a:rPr>
              <a:t>	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tiempo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funcionamiento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controlador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síncrono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interruptor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ms.</a:t>
            </a:r>
            <a:endParaRPr sz="800">
              <a:latin typeface="Times New Roman"/>
              <a:cs typeface="Times New Roman"/>
            </a:endParaRPr>
          </a:p>
          <a:p>
            <a:pPr marL="259079" marR="1692275" indent="-107950">
              <a:lnSpc>
                <a:spcPct val="113799"/>
              </a:lnSpc>
              <a:buAutoNum type="alphaLcParenR"/>
              <a:tabLst>
                <a:tab pos="290195" algn="l"/>
              </a:tabLst>
            </a:pPr>
            <a:r>
              <a:rPr dirty="0" sz="800">
                <a:latin typeface="Times New Roman"/>
                <a:cs typeface="Times New Roman"/>
              </a:rPr>
              <a:t>Recierre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trifásico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30%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carga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atrapada.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Desviación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estándar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acumulado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 spc="500">
                <a:latin typeface="Times New Roman"/>
                <a:cs typeface="Times New Roman"/>
              </a:rPr>
              <a:t>	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tiempo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funcionamiento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controlador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síncrono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interruptor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2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ms.</a:t>
            </a:r>
            <a:endParaRPr sz="800">
              <a:latin typeface="Times New Roman"/>
              <a:cs typeface="Times New Roman"/>
            </a:endParaRPr>
          </a:p>
          <a:p>
            <a:pPr marL="264795" marR="1687195" indent="-113664">
              <a:lnSpc>
                <a:spcPct val="113799"/>
              </a:lnSpc>
              <a:buAutoNum type="alphaLcParenR"/>
              <a:tabLst>
                <a:tab pos="290195" algn="l"/>
              </a:tabLst>
            </a:pPr>
            <a:r>
              <a:rPr dirty="0" sz="800">
                <a:latin typeface="Times New Roman"/>
                <a:cs typeface="Times New Roman"/>
              </a:rPr>
              <a:t>Recierre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trifásico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carga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atrapada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100%.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Desviación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estándar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acumulado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 spc="500">
                <a:latin typeface="Times New Roman"/>
                <a:cs typeface="Times New Roman"/>
              </a:rPr>
              <a:t>	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tiempo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funcionamiento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controlador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síncrono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interruptor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2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ms.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verse,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sobretensiones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cierre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bastante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bajas,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incluso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carga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atrapada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cerca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de</a:t>
            </a:r>
            <a:endParaRPr sz="800">
              <a:latin typeface="Times New Roman"/>
              <a:cs typeface="Times New Roman"/>
            </a:endParaRPr>
          </a:p>
          <a:p>
            <a:pPr marL="12700" marR="61722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pico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voltaje,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operaciones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reenganche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sincronizadas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voltaje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cero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bus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un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punto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controlador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onda.</a:t>
            </a:r>
            <a:endParaRPr sz="8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20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935015" y="165100"/>
            <a:ext cx="5226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5" name="object 5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678"/>
                  </a:lnTo>
                  <a:lnTo>
                    <a:pt x="142755" y="98678"/>
                  </a:lnTo>
                  <a:lnTo>
                    <a:pt x="136180" y="99986"/>
                  </a:lnTo>
                  <a:lnTo>
                    <a:pt x="104587" y="124182"/>
                  </a:lnTo>
                  <a:lnTo>
                    <a:pt x="98048" y="143385"/>
                  </a:lnTo>
                  <a:lnTo>
                    <a:pt x="98048" y="569274"/>
                  </a:lnTo>
                  <a:lnTo>
                    <a:pt x="117977" y="603718"/>
                  </a:lnTo>
                  <a:lnTo>
                    <a:pt x="142755" y="613981"/>
                  </a:lnTo>
                  <a:lnTo>
                    <a:pt x="1886711" y="613981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3981"/>
                  </a:moveTo>
                  <a:lnTo>
                    <a:pt x="1744971" y="613981"/>
                  </a:lnTo>
                  <a:lnTo>
                    <a:pt x="1751545" y="612673"/>
                  </a:lnTo>
                  <a:lnTo>
                    <a:pt x="1764174" y="607442"/>
                  </a:lnTo>
                  <a:lnTo>
                    <a:pt x="1788370" y="575849"/>
                  </a:lnTo>
                  <a:lnTo>
                    <a:pt x="1789678" y="569274"/>
                  </a:lnTo>
                  <a:lnTo>
                    <a:pt x="1789678" y="143385"/>
                  </a:lnTo>
                  <a:lnTo>
                    <a:pt x="1769748" y="108942"/>
                  </a:lnTo>
                  <a:lnTo>
                    <a:pt x="1744971" y="98678"/>
                  </a:lnTo>
                  <a:lnTo>
                    <a:pt x="1886711" y="98678"/>
                  </a:lnTo>
                  <a:lnTo>
                    <a:pt x="1886711" y="613981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932176" y="500447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1982" y="528634"/>
                  </a:moveTo>
                  <a:lnTo>
                    <a:pt x="52863" y="528634"/>
                  </a:lnTo>
                  <a:lnTo>
                    <a:pt x="45954" y="528237"/>
                  </a:lnTo>
                  <a:lnTo>
                    <a:pt x="10837" y="508017"/>
                  </a:lnTo>
                  <a:lnTo>
                    <a:pt x="0" y="479074"/>
                  </a:lnTo>
                  <a:lnTo>
                    <a:pt x="0" y="475770"/>
                  </a:lnTo>
                  <a:lnTo>
                    <a:pt x="0" y="49361"/>
                  </a:lnTo>
                  <a:lnTo>
                    <a:pt x="17937" y="13017"/>
                  </a:lnTo>
                  <a:lnTo>
                    <a:pt x="23493" y="9118"/>
                  </a:lnTo>
                  <a:lnTo>
                    <a:pt x="26379" y="6806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81351" y="9118"/>
                  </a:lnTo>
                  <a:lnTo>
                    <a:pt x="1684237" y="10969"/>
                  </a:lnTo>
                  <a:lnTo>
                    <a:pt x="1704506" y="45859"/>
                  </a:lnTo>
                  <a:lnTo>
                    <a:pt x="1704845" y="49361"/>
                  </a:lnTo>
                  <a:lnTo>
                    <a:pt x="1704845" y="479074"/>
                  </a:lnTo>
                  <a:lnTo>
                    <a:pt x="1686907" y="515418"/>
                  </a:lnTo>
                  <a:lnTo>
                    <a:pt x="1658890" y="528237"/>
                  </a:lnTo>
                  <a:lnTo>
                    <a:pt x="1651982" y="52863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171"/>
              <a:ext cx="145374" cy="145374"/>
            </a:xfrm>
            <a:prstGeom prst="rect">
              <a:avLst/>
            </a:prstGeom>
          </p:spPr>
        </p:pic>
      </p:grpSp>
      <p:sp>
        <p:nvSpPr>
          <p:cNvPr id="8" name="object 8" descr=""/>
          <p:cNvSpPr txBox="1"/>
          <p:nvPr/>
        </p:nvSpPr>
        <p:spPr>
          <a:xfrm>
            <a:off x="3519868" y="811558"/>
            <a:ext cx="52959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10">
                <a:latin typeface="Arial MT"/>
                <a:cs typeface="Arial MT"/>
              </a:rPr>
              <a:t>Traduciendo...</a:t>
            </a:r>
            <a:endParaRPr sz="600">
              <a:latin typeface="Arial MT"/>
              <a:cs typeface="Arial MT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089080" y="1075875"/>
            <a:ext cx="65786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Times New Roman"/>
                <a:cs typeface="Times New Roman"/>
              </a:rPr>
              <a:t>ATPDraw</a:t>
            </a:r>
            <a:r>
              <a:rPr dirty="0" sz="550" spc="30">
                <a:latin typeface="Times New Roman"/>
                <a:cs typeface="Times New Roman"/>
              </a:rPr>
              <a:t> </a:t>
            </a:r>
            <a:r>
              <a:rPr dirty="0" sz="550">
                <a:latin typeface="Times New Roman"/>
                <a:cs typeface="Times New Roman"/>
              </a:rPr>
              <a:t>versión</a:t>
            </a:r>
            <a:r>
              <a:rPr dirty="0" sz="550" spc="30">
                <a:latin typeface="Times New Roman"/>
                <a:cs typeface="Times New Roman"/>
              </a:rPr>
              <a:t> </a:t>
            </a:r>
            <a:r>
              <a:rPr dirty="0" sz="550" spc="-25">
                <a:latin typeface="Times New Roman"/>
                <a:cs typeface="Times New Roman"/>
              </a:rPr>
              <a:t>5.6</a:t>
            </a:r>
            <a:endParaRPr sz="55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5595687" y="1049443"/>
            <a:ext cx="1841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245</a:t>
            </a:r>
            <a:endParaRPr sz="800">
              <a:latin typeface="Times New Roman"/>
              <a:cs typeface="Times New Roman"/>
            </a:endParaRPr>
          </a:p>
        </p:txBody>
      </p:sp>
      <p:grpSp>
        <p:nvGrpSpPr>
          <p:cNvPr id="11" name="object 11" descr=""/>
          <p:cNvGrpSpPr/>
          <p:nvPr/>
        </p:nvGrpSpPr>
        <p:grpSpPr>
          <a:xfrm>
            <a:off x="368299" y="1656835"/>
            <a:ext cx="594995" cy="13335"/>
            <a:chOff x="368299" y="1656835"/>
            <a:chExt cx="594995" cy="13335"/>
          </a:xfrm>
        </p:grpSpPr>
        <p:sp>
          <p:nvSpPr>
            <p:cNvPr id="12" name="object 12" descr=""/>
            <p:cNvSpPr/>
            <p:nvPr/>
          </p:nvSpPr>
          <p:spPr>
            <a:xfrm>
              <a:off x="368299" y="1656835"/>
              <a:ext cx="594995" cy="6985"/>
            </a:xfrm>
            <a:custGeom>
              <a:avLst/>
              <a:gdLst/>
              <a:ahLst/>
              <a:cxnLst/>
              <a:rect l="l" t="t" r="r" b="b"/>
              <a:pathLst>
                <a:path w="594994" h="6985">
                  <a:moveTo>
                    <a:pt x="594713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594713" y="0"/>
                  </a:lnTo>
                  <a:lnTo>
                    <a:pt x="594713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368287" y="1656841"/>
              <a:ext cx="594995" cy="13335"/>
            </a:xfrm>
            <a:custGeom>
              <a:avLst/>
              <a:gdLst/>
              <a:ahLst/>
              <a:cxnLst/>
              <a:rect l="l" t="t" r="r" b="b"/>
              <a:pathLst>
                <a:path w="594994" h="13335">
                  <a:moveTo>
                    <a:pt x="594715" y="0"/>
                  </a:moveTo>
                  <a:lnTo>
                    <a:pt x="588111" y="6604"/>
                  </a:lnTo>
                  <a:lnTo>
                    <a:pt x="0" y="6604"/>
                  </a:lnTo>
                  <a:lnTo>
                    <a:pt x="0" y="13208"/>
                  </a:lnTo>
                  <a:lnTo>
                    <a:pt x="588111" y="13208"/>
                  </a:lnTo>
                  <a:lnTo>
                    <a:pt x="594715" y="13208"/>
                  </a:lnTo>
                  <a:lnTo>
                    <a:pt x="594715" y="6604"/>
                  </a:lnTo>
                  <a:lnTo>
                    <a:pt x="594715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368299" y="1656835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5" name="object 15" descr=""/>
          <p:cNvSpPr txBox="1"/>
          <p:nvPr/>
        </p:nvSpPr>
        <p:spPr>
          <a:xfrm>
            <a:off x="378108" y="1716844"/>
            <a:ext cx="5778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Página</a:t>
            </a:r>
            <a:r>
              <a:rPr dirty="0" sz="800" spc="8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246</a:t>
            </a:r>
            <a:endParaRPr sz="800">
              <a:latin typeface="Arial"/>
              <a:cs typeface="Arial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4432692" y="1888650"/>
            <a:ext cx="995044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Manual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b="1">
                <a:solidFill>
                  <a:srgbClr val="0000FF"/>
                </a:solidFill>
                <a:latin typeface="Times New Roman"/>
                <a:cs typeface="Times New Roman"/>
              </a:rPr>
              <a:t>de</a:t>
            </a:r>
            <a:r>
              <a:rPr dirty="0" sz="800" spc="6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aplicación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831370" y="9395258"/>
            <a:ext cx="1841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246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4697009" y="9421690"/>
            <a:ext cx="65786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Times New Roman"/>
                <a:cs typeface="Times New Roman"/>
              </a:rPr>
              <a:t>ATPDraw</a:t>
            </a:r>
            <a:r>
              <a:rPr dirty="0" sz="550" spc="30">
                <a:latin typeface="Times New Roman"/>
                <a:cs typeface="Times New Roman"/>
              </a:rPr>
              <a:t> </a:t>
            </a:r>
            <a:r>
              <a:rPr dirty="0" sz="550">
                <a:latin typeface="Times New Roman"/>
                <a:cs typeface="Times New Roman"/>
              </a:rPr>
              <a:t>versión</a:t>
            </a:r>
            <a:r>
              <a:rPr dirty="0" sz="550" spc="30">
                <a:latin typeface="Times New Roman"/>
                <a:cs typeface="Times New Roman"/>
              </a:rPr>
              <a:t> </a:t>
            </a:r>
            <a:r>
              <a:rPr dirty="0" sz="550" spc="-25">
                <a:latin typeface="Times New Roman"/>
                <a:cs typeface="Times New Roman"/>
              </a:rPr>
              <a:t>5.6</a:t>
            </a:r>
            <a:endParaRPr sz="550">
              <a:latin typeface="Times New Roman"/>
              <a:cs typeface="Times New Roman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1208022" y="3263099"/>
            <a:ext cx="3869054" cy="193040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64465">
              <a:lnSpc>
                <a:spcPct val="100000"/>
              </a:lnSpc>
              <a:spcBef>
                <a:spcPts val="120"/>
              </a:spcBef>
            </a:pPr>
            <a:r>
              <a:rPr dirty="0" sz="500" b="1">
                <a:latin typeface="Times New Roman"/>
                <a:cs typeface="Times New Roman"/>
              </a:rPr>
              <a:t>60</a:t>
            </a:r>
            <a:r>
              <a:rPr dirty="0" sz="500" spc="25" b="1">
                <a:latin typeface="Times New Roman"/>
                <a:cs typeface="Times New Roman"/>
              </a:rPr>
              <a:t> </a:t>
            </a:r>
            <a:r>
              <a:rPr dirty="0" sz="500" spc="-25" b="1">
                <a:latin typeface="Times New Roman"/>
                <a:cs typeface="Times New Roman"/>
              </a:rPr>
              <a:t>60</a:t>
            </a:r>
            <a:endParaRPr sz="5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5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20"/>
              </a:spcBef>
            </a:pPr>
            <a:endParaRPr sz="500">
              <a:latin typeface="Times New Roman"/>
              <a:cs typeface="Times New Roman"/>
            </a:endParaRPr>
          </a:p>
          <a:p>
            <a:pPr algn="r" marR="3630295">
              <a:lnSpc>
                <a:spcPct val="100000"/>
              </a:lnSpc>
            </a:pPr>
            <a:r>
              <a:rPr dirty="0" sz="500" b="1">
                <a:latin typeface="Times New Roman"/>
                <a:cs typeface="Times New Roman"/>
              </a:rPr>
              <a:t>%</a:t>
            </a:r>
            <a:r>
              <a:rPr dirty="0" sz="500" spc="254" b="1">
                <a:latin typeface="Times New Roman"/>
                <a:cs typeface="Times New Roman"/>
              </a:rPr>
              <a:t> </a:t>
            </a:r>
            <a:r>
              <a:rPr dirty="0" baseline="5555" sz="750" spc="-37" b="1">
                <a:latin typeface="Times New Roman"/>
                <a:cs typeface="Times New Roman"/>
              </a:rPr>
              <a:t>50</a:t>
            </a:r>
            <a:endParaRPr baseline="5555" sz="7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5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500">
              <a:latin typeface="Times New Roman"/>
              <a:cs typeface="Times New Roman"/>
            </a:endParaRPr>
          </a:p>
          <a:p>
            <a:pPr algn="r" marR="3630295">
              <a:lnSpc>
                <a:spcPct val="100000"/>
              </a:lnSpc>
            </a:pPr>
            <a:r>
              <a:rPr dirty="0" sz="500" spc="-25" b="1">
                <a:latin typeface="Times New Roman"/>
                <a:cs typeface="Times New Roman"/>
              </a:rPr>
              <a:t>40</a:t>
            </a:r>
            <a:endParaRPr sz="5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5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70"/>
              </a:spcBef>
            </a:pPr>
            <a:endParaRPr sz="500">
              <a:latin typeface="Times New Roman"/>
              <a:cs typeface="Times New Roman"/>
            </a:endParaRPr>
          </a:p>
          <a:p>
            <a:pPr algn="r" marR="3630295">
              <a:lnSpc>
                <a:spcPct val="100000"/>
              </a:lnSpc>
            </a:pPr>
            <a:r>
              <a:rPr dirty="0" sz="500" spc="-25" b="1">
                <a:latin typeface="Times New Roman"/>
                <a:cs typeface="Times New Roman"/>
              </a:rPr>
              <a:t>30</a:t>
            </a:r>
            <a:endParaRPr sz="5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5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75"/>
              </a:spcBef>
            </a:pPr>
            <a:endParaRPr sz="500">
              <a:latin typeface="Times New Roman"/>
              <a:cs typeface="Times New Roman"/>
            </a:endParaRPr>
          </a:p>
          <a:p>
            <a:pPr algn="r" marR="3630295">
              <a:lnSpc>
                <a:spcPct val="100000"/>
              </a:lnSpc>
            </a:pPr>
            <a:r>
              <a:rPr dirty="0" sz="500" spc="-25" b="1">
                <a:latin typeface="Times New Roman"/>
                <a:cs typeface="Times New Roman"/>
              </a:rPr>
              <a:t>20</a:t>
            </a:r>
            <a:endParaRPr sz="5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5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20"/>
              </a:spcBef>
            </a:pPr>
            <a:endParaRPr sz="500">
              <a:latin typeface="Times New Roman"/>
              <a:cs typeface="Times New Roman"/>
            </a:endParaRPr>
          </a:p>
          <a:p>
            <a:pPr algn="r" marR="3630295">
              <a:lnSpc>
                <a:spcPct val="100000"/>
              </a:lnSpc>
            </a:pPr>
            <a:r>
              <a:rPr dirty="0" sz="500" spc="-25" b="1">
                <a:latin typeface="Times New Roman"/>
                <a:cs typeface="Times New Roman"/>
              </a:rPr>
              <a:t>10</a:t>
            </a:r>
            <a:endParaRPr sz="5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5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500">
              <a:latin typeface="Times New Roman"/>
              <a:cs typeface="Times New Roman"/>
            </a:endParaRPr>
          </a:p>
          <a:p>
            <a:pPr algn="r" marR="3567429">
              <a:lnSpc>
                <a:spcPct val="100000"/>
              </a:lnSpc>
            </a:pPr>
            <a:r>
              <a:rPr dirty="0" sz="500" b="1">
                <a:latin typeface="Times New Roman"/>
                <a:cs typeface="Times New Roman"/>
              </a:rPr>
              <a:t>0</a:t>
            </a:r>
            <a:r>
              <a:rPr dirty="0" sz="500" spc="15" b="1">
                <a:latin typeface="Times New Roman"/>
                <a:cs typeface="Times New Roman"/>
              </a:rPr>
              <a:t> </a:t>
            </a:r>
            <a:r>
              <a:rPr dirty="0" sz="500" spc="-50" b="1">
                <a:latin typeface="Times New Roman"/>
                <a:cs typeface="Times New Roman"/>
              </a:rPr>
              <a:t>0</a:t>
            </a:r>
            <a:endParaRPr sz="500">
              <a:latin typeface="Times New Roman"/>
              <a:cs typeface="Times New Roman"/>
            </a:endParaRPr>
          </a:p>
          <a:p>
            <a:pPr marL="290195">
              <a:lnSpc>
                <a:spcPct val="100000"/>
              </a:lnSpc>
              <a:spcBef>
                <a:spcPts val="390"/>
              </a:spcBef>
              <a:tabLst>
                <a:tab pos="732790" algn="l"/>
                <a:tab pos="1208405" algn="l"/>
                <a:tab pos="1677670" algn="l"/>
                <a:tab pos="2153285" algn="l"/>
                <a:tab pos="2655570" algn="l"/>
                <a:tab pos="3098165" algn="l"/>
                <a:tab pos="3573779" algn="l"/>
              </a:tabLst>
            </a:pPr>
            <a:r>
              <a:rPr dirty="0" sz="500" spc="-50" b="1">
                <a:latin typeface="Times New Roman"/>
                <a:cs typeface="Times New Roman"/>
              </a:rPr>
              <a:t>1</a:t>
            </a:r>
            <a:r>
              <a:rPr dirty="0" sz="500" b="1">
                <a:latin typeface="Times New Roman"/>
                <a:cs typeface="Times New Roman"/>
              </a:rPr>
              <a:t>	</a:t>
            </a:r>
            <a:r>
              <a:rPr dirty="0" sz="500" spc="-25" b="1">
                <a:latin typeface="Times New Roman"/>
                <a:cs typeface="Times New Roman"/>
              </a:rPr>
              <a:t>1,2</a:t>
            </a:r>
            <a:r>
              <a:rPr dirty="0" sz="500" b="1">
                <a:latin typeface="Times New Roman"/>
                <a:cs typeface="Times New Roman"/>
              </a:rPr>
              <a:t>	</a:t>
            </a:r>
            <a:r>
              <a:rPr dirty="0" sz="500" spc="-25" b="1">
                <a:latin typeface="Times New Roman"/>
                <a:cs typeface="Times New Roman"/>
              </a:rPr>
              <a:t>1.4</a:t>
            </a:r>
            <a:r>
              <a:rPr dirty="0" sz="500" b="1">
                <a:latin typeface="Times New Roman"/>
                <a:cs typeface="Times New Roman"/>
              </a:rPr>
              <a:t>	</a:t>
            </a:r>
            <a:r>
              <a:rPr dirty="0" sz="500" spc="-25" b="1">
                <a:latin typeface="Times New Roman"/>
                <a:cs typeface="Times New Roman"/>
              </a:rPr>
              <a:t>1.6</a:t>
            </a:r>
            <a:r>
              <a:rPr dirty="0" sz="500" b="1">
                <a:latin typeface="Times New Roman"/>
                <a:cs typeface="Times New Roman"/>
              </a:rPr>
              <a:t>	</a:t>
            </a:r>
            <a:r>
              <a:rPr dirty="0" sz="500" spc="-25" b="1">
                <a:latin typeface="Times New Roman"/>
                <a:cs typeface="Times New Roman"/>
              </a:rPr>
              <a:t>1.8</a:t>
            </a:r>
            <a:r>
              <a:rPr dirty="0" sz="500" b="1">
                <a:latin typeface="Times New Roman"/>
                <a:cs typeface="Times New Roman"/>
              </a:rPr>
              <a:t>	</a:t>
            </a:r>
            <a:r>
              <a:rPr dirty="0" sz="500" spc="-50" b="1">
                <a:latin typeface="Times New Roman"/>
                <a:cs typeface="Times New Roman"/>
              </a:rPr>
              <a:t>2</a:t>
            </a:r>
            <a:r>
              <a:rPr dirty="0" sz="500" b="1">
                <a:latin typeface="Times New Roman"/>
                <a:cs typeface="Times New Roman"/>
              </a:rPr>
              <a:t>	2.2</a:t>
            </a:r>
            <a:r>
              <a:rPr dirty="0" sz="500" spc="30" b="1">
                <a:latin typeface="Times New Roman"/>
                <a:cs typeface="Times New Roman"/>
              </a:rPr>
              <a:t> </a:t>
            </a:r>
            <a:r>
              <a:rPr dirty="0" sz="500" spc="-25" b="1">
                <a:latin typeface="Times New Roman"/>
                <a:cs typeface="Times New Roman"/>
              </a:rPr>
              <a:t>2.2</a:t>
            </a:r>
            <a:r>
              <a:rPr dirty="0" sz="500" b="1">
                <a:latin typeface="Times New Roman"/>
                <a:cs typeface="Times New Roman"/>
              </a:rPr>
              <a:t>	</a:t>
            </a:r>
            <a:r>
              <a:rPr dirty="0" sz="500" spc="-25" b="1">
                <a:latin typeface="Times New Roman"/>
                <a:cs typeface="Times New Roman"/>
              </a:rPr>
              <a:t>2,4</a:t>
            </a:r>
            <a:endParaRPr sz="5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70"/>
              </a:spcBef>
            </a:pPr>
            <a:endParaRPr sz="500">
              <a:latin typeface="Times New Roman"/>
              <a:cs typeface="Times New Roman"/>
            </a:endParaRPr>
          </a:p>
          <a:p>
            <a:pPr algn="ctr" marL="196215">
              <a:lnSpc>
                <a:spcPct val="100000"/>
              </a:lnSpc>
              <a:spcBef>
                <a:spcPts val="5"/>
              </a:spcBef>
            </a:pPr>
            <a:r>
              <a:rPr dirty="0" sz="500" spc="-25" b="1">
                <a:latin typeface="Times New Roman"/>
                <a:cs typeface="Times New Roman"/>
              </a:rPr>
              <a:t>PU</a:t>
            </a:r>
            <a:endParaRPr sz="5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244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6.51-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Función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distribución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probabilidad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sobretensiones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cierre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trifásico.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1360005" y="3031822"/>
            <a:ext cx="92075" cy="10477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00" spc="-25" b="1">
                <a:latin typeface="Times New Roman"/>
                <a:cs typeface="Times New Roman"/>
              </a:rPr>
              <a:t>70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1360005" y="2800544"/>
            <a:ext cx="92075" cy="10477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00" spc="-25" b="1">
                <a:latin typeface="Times New Roman"/>
                <a:cs typeface="Times New Roman"/>
              </a:rPr>
              <a:t>80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1360005" y="2569267"/>
            <a:ext cx="92075" cy="10477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00" spc="-25" b="1">
                <a:latin typeface="Times New Roman"/>
                <a:cs typeface="Times New Roman"/>
              </a:rPr>
              <a:t>90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1320357" y="2337989"/>
            <a:ext cx="125095" cy="10477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00" spc="-25" b="1">
                <a:latin typeface="Times New Roman"/>
                <a:cs typeface="Times New Roman"/>
              </a:rPr>
              <a:t>100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4459123" y="2509796"/>
            <a:ext cx="282575" cy="10477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00" spc="-10" b="1">
                <a:latin typeface="Times New Roman"/>
                <a:cs typeface="Times New Roman"/>
              </a:rPr>
              <a:t>d1_t30%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4459123" y="2694818"/>
            <a:ext cx="315595" cy="10477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00" spc="-10" b="1">
                <a:latin typeface="Times New Roman"/>
                <a:cs typeface="Times New Roman"/>
              </a:rPr>
              <a:t>d1_t100%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4459123" y="2873231"/>
            <a:ext cx="282575" cy="10477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00" spc="-10" b="1">
                <a:latin typeface="Times New Roman"/>
                <a:cs typeface="Times New Roman"/>
              </a:rPr>
              <a:t>d2_t30%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4459123" y="3058254"/>
            <a:ext cx="315595" cy="10477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00" spc="-10" b="1">
                <a:latin typeface="Times New Roman"/>
                <a:cs typeface="Times New Roman"/>
              </a:rPr>
              <a:t>d2_t100%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1320357" y="8945919"/>
            <a:ext cx="321754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6.52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Output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Manager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solicitud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alternativa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tabulación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estadística.</a:t>
            </a:r>
            <a:endParaRPr sz="800">
              <a:latin typeface="Times New Roman"/>
              <a:cs typeface="Times New Roman"/>
            </a:endParaRPr>
          </a:p>
        </p:txBody>
      </p:sp>
      <p:grpSp>
        <p:nvGrpSpPr>
          <p:cNvPr id="29" name="object 29" descr=""/>
          <p:cNvGrpSpPr/>
          <p:nvPr/>
        </p:nvGrpSpPr>
        <p:grpSpPr>
          <a:xfrm>
            <a:off x="368299" y="10002649"/>
            <a:ext cx="594995" cy="13335"/>
            <a:chOff x="368299" y="10002649"/>
            <a:chExt cx="594995" cy="13335"/>
          </a:xfrm>
        </p:grpSpPr>
        <p:sp>
          <p:nvSpPr>
            <p:cNvPr id="30" name="object 30" descr=""/>
            <p:cNvSpPr/>
            <p:nvPr/>
          </p:nvSpPr>
          <p:spPr>
            <a:xfrm>
              <a:off x="368299" y="10002649"/>
              <a:ext cx="594995" cy="6985"/>
            </a:xfrm>
            <a:custGeom>
              <a:avLst/>
              <a:gdLst/>
              <a:ahLst/>
              <a:cxnLst/>
              <a:rect l="l" t="t" r="r" b="b"/>
              <a:pathLst>
                <a:path w="594994" h="6984">
                  <a:moveTo>
                    <a:pt x="594713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594713" y="0"/>
                  </a:lnTo>
                  <a:lnTo>
                    <a:pt x="594713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 descr=""/>
            <p:cNvSpPr/>
            <p:nvPr/>
          </p:nvSpPr>
          <p:spPr>
            <a:xfrm>
              <a:off x="368287" y="10002646"/>
              <a:ext cx="594995" cy="13335"/>
            </a:xfrm>
            <a:custGeom>
              <a:avLst/>
              <a:gdLst/>
              <a:ahLst/>
              <a:cxnLst/>
              <a:rect l="l" t="t" r="r" b="b"/>
              <a:pathLst>
                <a:path w="594994" h="13334">
                  <a:moveTo>
                    <a:pt x="594715" y="0"/>
                  </a:moveTo>
                  <a:lnTo>
                    <a:pt x="588111" y="6616"/>
                  </a:lnTo>
                  <a:lnTo>
                    <a:pt x="0" y="6616"/>
                  </a:lnTo>
                  <a:lnTo>
                    <a:pt x="0" y="13220"/>
                  </a:lnTo>
                  <a:lnTo>
                    <a:pt x="588111" y="13220"/>
                  </a:lnTo>
                  <a:lnTo>
                    <a:pt x="594715" y="13220"/>
                  </a:lnTo>
                  <a:lnTo>
                    <a:pt x="594715" y="6616"/>
                  </a:lnTo>
                  <a:lnTo>
                    <a:pt x="594715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 descr=""/>
            <p:cNvSpPr/>
            <p:nvPr/>
          </p:nvSpPr>
          <p:spPr>
            <a:xfrm>
              <a:off x="368299" y="10002649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4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3" name="object 33" descr=""/>
          <p:cNvSpPr txBox="1"/>
          <p:nvPr/>
        </p:nvSpPr>
        <p:spPr>
          <a:xfrm>
            <a:off x="378108" y="10062659"/>
            <a:ext cx="5778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Página</a:t>
            </a:r>
            <a:r>
              <a:rPr dirty="0" sz="800" spc="8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247</a:t>
            </a:r>
            <a:endParaRPr sz="800">
              <a:latin typeface="Arial"/>
              <a:cs typeface="Arial"/>
            </a:endParaRPr>
          </a:p>
        </p:txBody>
      </p:sp>
      <p:sp>
        <p:nvSpPr>
          <p:cNvPr id="34" name="object 34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35" name="object 35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196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</p:spTree>
  </p:cSld>
  <p:clrMapOvr>
    <a:masterClrMapping/>
  </p:clrMapOvr>
</p:sld>
</file>

<file path=ppt/slides/slide20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935015" y="165100"/>
            <a:ext cx="5226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5" name="object 5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488"/>
                  </a:lnTo>
                  <a:lnTo>
                    <a:pt x="142755" y="98488"/>
                  </a:lnTo>
                  <a:lnTo>
                    <a:pt x="136180" y="99796"/>
                  </a:lnTo>
                  <a:lnTo>
                    <a:pt x="104587" y="123991"/>
                  </a:lnTo>
                  <a:lnTo>
                    <a:pt x="98048" y="143195"/>
                  </a:lnTo>
                  <a:lnTo>
                    <a:pt x="98048" y="569274"/>
                  </a:lnTo>
                  <a:lnTo>
                    <a:pt x="117977" y="603718"/>
                  </a:lnTo>
                  <a:lnTo>
                    <a:pt x="142755" y="613981"/>
                  </a:lnTo>
                  <a:lnTo>
                    <a:pt x="1886711" y="613981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3981"/>
                  </a:moveTo>
                  <a:lnTo>
                    <a:pt x="1744971" y="613981"/>
                  </a:lnTo>
                  <a:lnTo>
                    <a:pt x="1751545" y="612673"/>
                  </a:lnTo>
                  <a:lnTo>
                    <a:pt x="1764174" y="607442"/>
                  </a:lnTo>
                  <a:lnTo>
                    <a:pt x="1788370" y="575849"/>
                  </a:lnTo>
                  <a:lnTo>
                    <a:pt x="1789678" y="569274"/>
                  </a:lnTo>
                  <a:lnTo>
                    <a:pt x="1789678" y="143195"/>
                  </a:lnTo>
                  <a:lnTo>
                    <a:pt x="1769748" y="108751"/>
                  </a:lnTo>
                  <a:lnTo>
                    <a:pt x="1744971" y="98488"/>
                  </a:lnTo>
                  <a:lnTo>
                    <a:pt x="1886711" y="98488"/>
                  </a:lnTo>
                  <a:lnTo>
                    <a:pt x="1886711" y="613981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932176" y="500348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1982" y="528634"/>
                  </a:moveTo>
                  <a:lnTo>
                    <a:pt x="52863" y="528634"/>
                  </a:lnTo>
                  <a:lnTo>
                    <a:pt x="49392" y="528436"/>
                  </a:lnTo>
                  <a:lnTo>
                    <a:pt x="45954" y="528039"/>
                  </a:lnTo>
                  <a:lnTo>
                    <a:pt x="39145" y="526585"/>
                  </a:lnTo>
                  <a:lnTo>
                    <a:pt x="35839" y="525528"/>
                  </a:lnTo>
                  <a:lnTo>
                    <a:pt x="32633" y="524074"/>
                  </a:lnTo>
                  <a:lnTo>
                    <a:pt x="29426" y="522885"/>
                  </a:lnTo>
                  <a:lnTo>
                    <a:pt x="2695" y="492488"/>
                  </a:lnTo>
                  <a:lnTo>
                    <a:pt x="0" y="479074"/>
                  </a:lnTo>
                  <a:lnTo>
                    <a:pt x="0" y="475770"/>
                  </a:lnTo>
                  <a:lnTo>
                    <a:pt x="0" y="49361"/>
                  </a:lnTo>
                  <a:lnTo>
                    <a:pt x="17937" y="12819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973"/>
                  </a:lnTo>
                  <a:lnTo>
                    <a:pt x="1704845" y="49361"/>
                  </a:lnTo>
                  <a:lnTo>
                    <a:pt x="1704845" y="479074"/>
                  </a:lnTo>
                  <a:lnTo>
                    <a:pt x="1686907" y="515418"/>
                  </a:lnTo>
                  <a:lnTo>
                    <a:pt x="1672211" y="524074"/>
                  </a:lnTo>
                  <a:lnTo>
                    <a:pt x="1669005" y="525528"/>
                  </a:lnTo>
                  <a:lnTo>
                    <a:pt x="1665699" y="526585"/>
                  </a:lnTo>
                  <a:lnTo>
                    <a:pt x="1658890" y="528039"/>
                  </a:lnTo>
                  <a:lnTo>
                    <a:pt x="1655453" y="528436"/>
                  </a:lnTo>
                  <a:lnTo>
                    <a:pt x="1651982" y="52863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5980"/>
              <a:ext cx="145374" cy="145374"/>
            </a:xfrm>
            <a:prstGeom prst="rect">
              <a:avLst/>
            </a:prstGeom>
          </p:spPr>
        </p:pic>
      </p:grpSp>
      <p:sp>
        <p:nvSpPr>
          <p:cNvPr id="8" name="object 8" descr=""/>
          <p:cNvSpPr txBox="1"/>
          <p:nvPr/>
        </p:nvSpPr>
        <p:spPr>
          <a:xfrm>
            <a:off x="3519868" y="811458"/>
            <a:ext cx="52959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10">
                <a:latin typeface="Arial MT"/>
                <a:cs typeface="Arial MT"/>
              </a:rPr>
              <a:t>Traduciendo...</a:t>
            </a:r>
            <a:endParaRPr sz="600">
              <a:latin typeface="Arial MT"/>
              <a:cs typeface="Arial MT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089080" y="7796040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5595687" y="7776216"/>
            <a:ext cx="1841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247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875423" y="3294719"/>
            <a:ext cx="2487295" cy="805180"/>
          </a:xfrm>
          <a:prstGeom prst="rect">
            <a:avLst/>
          </a:prstGeom>
        </p:spPr>
        <p:txBody>
          <a:bodyPr wrap="square" lIns="0" tIns="13525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65"/>
              </a:spcBef>
            </a:pPr>
            <a:r>
              <a:rPr dirty="0" sz="1750" b="1">
                <a:solidFill>
                  <a:srgbClr val="0000FF"/>
                </a:solidFill>
                <a:latin typeface="Times New Roman"/>
                <a:cs typeface="Times New Roman"/>
              </a:rPr>
              <a:t>7.</a:t>
            </a:r>
            <a:r>
              <a:rPr dirty="0" sz="1750" spc="1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1750" b="1">
                <a:solidFill>
                  <a:srgbClr val="0000FF"/>
                </a:solidFill>
                <a:latin typeface="Times New Roman"/>
                <a:cs typeface="Times New Roman"/>
              </a:rPr>
              <a:t>Apéndice.</a:t>
            </a:r>
            <a:r>
              <a:rPr dirty="0" sz="1750" spc="1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1750" b="1">
                <a:solidFill>
                  <a:srgbClr val="0000FF"/>
                </a:solidFill>
                <a:latin typeface="Times New Roman"/>
                <a:cs typeface="Times New Roman"/>
              </a:rPr>
              <a:t>.</a:t>
            </a:r>
            <a:r>
              <a:rPr dirty="0" sz="1750" spc="1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1750" b="1">
                <a:solidFill>
                  <a:srgbClr val="0000FF"/>
                </a:solidFill>
                <a:latin typeface="Times New Roman"/>
                <a:cs typeface="Times New Roman"/>
              </a:rPr>
              <a:t>.</a:t>
            </a:r>
            <a:r>
              <a:rPr dirty="0" sz="1750" spc="1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1750" b="1">
                <a:solidFill>
                  <a:srgbClr val="0000FF"/>
                </a:solidFill>
                <a:latin typeface="Times New Roman"/>
                <a:cs typeface="Times New Roman"/>
              </a:rPr>
              <a:t>.</a:t>
            </a:r>
            <a:r>
              <a:rPr dirty="0" sz="1750" spc="1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1750" b="1">
                <a:solidFill>
                  <a:srgbClr val="0000FF"/>
                </a:solidFill>
                <a:latin typeface="Times New Roman"/>
                <a:cs typeface="Times New Roman"/>
              </a:rPr>
              <a:t>.</a:t>
            </a:r>
            <a:r>
              <a:rPr dirty="0" sz="1750" spc="1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1750" b="1">
                <a:solidFill>
                  <a:srgbClr val="0000FF"/>
                </a:solidFill>
                <a:latin typeface="Times New Roman"/>
                <a:cs typeface="Times New Roman"/>
              </a:rPr>
              <a:t>.</a:t>
            </a:r>
            <a:r>
              <a:rPr dirty="0" sz="1750" spc="1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1750" b="1">
                <a:solidFill>
                  <a:srgbClr val="0000FF"/>
                </a:solidFill>
                <a:latin typeface="Times New Roman"/>
                <a:cs typeface="Times New Roman"/>
              </a:rPr>
              <a:t>.</a:t>
            </a:r>
            <a:r>
              <a:rPr dirty="0" sz="1750" spc="1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1750" b="1">
                <a:solidFill>
                  <a:srgbClr val="0000FF"/>
                </a:solidFill>
                <a:latin typeface="Times New Roman"/>
                <a:cs typeface="Times New Roman"/>
              </a:rPr>
              <a:t>.</a:t>
            </a:r>
            <a:r>
              <a:rPr dirty="0" sz="1750" spc="1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1750" b="1">
                <a:solidFill>
                  <a:srgbClr val="0000FF"/>
                </a:solidFill>
                <a:latin typeface="Times New Roman"/>
                <a:cs typeface="Times New Roman"/>
              </a:rPr>
              <a:t>.</a:t>
            </a:r>
            <a:r>
              <a:rPr dirty="0" sz="1750" spc="1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1750" b="1">
                <a:solidFill>
                  <a:srgbClr val="0000FF"/>
                </a:solidFill>
                <a:latin typeface="Times New Roman"/>
                <a:cs typeface="Times New Roman"/>
              </a:rPr>
              <a:t>.</a:t>
            </a:r>
            <a:r>
              <a:rPr dirty="0" sz="1750" spc="1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1750" spc="-50" b="1">
                <a:solidFill>
                  <a:srgbClr val="0000FF"/>
                </a:solidFill>
                <a:latin typeface="Times New Roman"/>
                <a:cs typeface="Times New Roman"/>
              </a:rPr>
              <a:t>.</a:t>
            </a:r>
            <a:endParaRPr sz="1750">
              <a:latin typeface="Times New Roman"/>
              <a:cs typeface="Times New Roman"/>
            </a:endParaRPr>
          </a:p>
          <a:p>
            <a:pPr marL="170815">
              <a:lnSpc>
                <a:spcPct val="100000"/>
              </a:lnSpc>
              <a:spcBef>
                <a:spcPts val="969"/>
              </a:spcBef>
            </a:pPr>
            <a:r>
              <a:rPr dirty="0" sz="1750" b="1">
                <a:solidFill>
                  <a:srgbClr val="0000FF"/>
                </a:solidFill>
                <a:latin typeface="Times New Roman"/>
                <a:cs typeface="Times New Roman"/>
              </a:rPr>
              <a:t>. .</a:t>
            </a:r>
            <a:r>
              <a:rPr dirty="0" sz="1750" spc="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1750" b="1">
                <a:solidFill>
                  <a:srgbClr val="0000FF"/>
                </a:solidFill>
                <a:latin typeface="Times New Roman"/>
                <a:cs typeface="Times New Roman"/>
              </a:rPr>
              <a:t>.</a:t>
            </a:r>
            <a:r>
              <a:rPr dirty="0" sz="1750" spc="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1750" b="1">
                <a:solidFill>
                  <a:srgbClr val="0000FF"/>
                </a:solidFill>
                <a:latin typeface="Times New Roman"/>
                <a:cs typeface="Times New Roman"/>
              </a:rPr>
              <a:t>.</a:t>
            </a:r>
            <a:r>
              <a:rPr dirty="0" sz="1750" spc="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1750" b="1">
                <a:solidFill>
                  <a:srgbClr val="0000FF"/>
                </a:solidFill>
                <a:latin typeface="Times New Roman"/>
                <a:cs typeface="Times New Roman"/>
              </a:rPr>
              <a:t>.</a:t>
            </a:r>
            <a:r>
              <a:rPr dirty="0" sz="1750" spc="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1750" b="1">
                <a:solidFill>
                  <a:srgbClr val="0000FF"/>
                </a:solidFill>
                <a:latin typeface="Times New Roman"/>
                <a:cs typeface="Times New Roman"/>
              </a:rPr>
              <a:t>.</a:t>
            </a:r>
            <a:r>
              <a:rPr dirty="0" sz="1750" spc="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1750" b="1">
                <a:solidFill>
                  <a:srgbClr val="0000FF"/>
                </a:solidFill>
                <a:latin typeface="Times New Roman"/>
                <a:cs typeface="Times New Roman"/>
              </a:rPr>
              <a:t>.</a:t>
            </a:r>
            <a:r>
              <a:rPr dirty="0" sz="1750" spc="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1750" b="1">
                <a:solidFill>
                  <a:srgbClr val="0000FF"/>
                </a:solidFill>
                <a:latin typeface="Times New Roman"/>
                <a:cs typeface="Times New Roman"/>
              </a:rPr>
              <a:t>.</a:t>
            </a:r>
            <a:r>
              <a:rPr dirty="0" sz="1750" spc="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1750" b="1">
                <a:solidFill>
                  <a:srgbClr val="0000FF"/>
                </a:solidFill>
                <a:latin typeface="Times New Roman"/>
                <a:cs typeface="Times New Roman"/>
              </a:rPr>
              <a:t>. .</a:t>
            </a:r>
            <a:r>
              <a:rPr dirty="0" sz="1750" spc="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1750" b="1">
                <a:solidFill>
                  <a:srgbClr val="0000FF"/>
                </a:solidFill>
                <a:latin typeface="Times New Roman"/>
                <a:cs typeface="Times New Roman"/>
              </a:rPr>
              <a:t>.</a:t>
            </a:r>
            <a:r>
              <a:rPr dirty="0" sz="1750" spc="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1750" b="1">
                <a:solidFill>
                  <a:srgbClr val="0000FF"/>
                </a:solidFill>
                <a:latin typeface="Times New Roman"/>
                <a:cs typeface="Times New Roman"/>
              </a:rPr>
              <a:t>.</a:t>
            </a:r>
            <a:r>
              <a:rPr dirty="0" sz="1750" spc="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1750" b="1">
                <a:solidFill>
                  <a:srgbClr val="0000FF"/>
                </a:solidFill>
                <a:latin typeface="Times New Roman"/>
                <a:cs typeface="Times New Roman"/>
              </a:rPr>
              <a:t>.</a:t>
            </a:r>
            <a:r>
              <a:rPr dirty="0" sz="1750" spc="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1750" b="1">
                <a:solidFill>
                  <a:srgbClr val="0000FF"/>
                </a:solidFill>
                <a:latin typeface="Times New Roman"/>
                <a:cs typeface="Times New Roman"/>
              </a:rPr>
              <a:t>.</a:t>
            </a:r>
            <a:r>
              <a:rPr dirty="0" sz="1750" spc="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1750" b="1">
                <a:solidFill>
                  <a:srgbClr val="0000FF"/>
                </a:solidFill>
                <a:latin typeface="Times New Roman"/>
                <a:cs typeface="Times New Roman"/>
              </a:rPr>
              <a:t>.</a:t>
            </a:r>
            <a:r>
              <a:rPr dirty="0" sz="1750" spc="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1750" b="1">
                <a:solidFill>
                  <a:srgbClr val="0000FF"/>
                </a:solidFill>
                <a:latin typeface="Times New Roman"/>
                <a:cs typeface="Times New Roman"/>
              </a:rPr>
              <a:t>.</a:t>
            </a:r>
            <a:r>
              <a:rPr dirty="0" sz="1750" spc="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1750" b="1">
                <a:solidFill>
                  <a:srgbClr val="0000FF"/>
                </a:solidFill>
                <a:latin typeface="Times New Roman"/>
                <a:cs typeface="Times New Roman"/>
              </a:rPr>
              <a:t>. .</a:t>
            </a:r>
            <a:r>
              <a:rPr dirty="0" sz="1750" spc="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1750" b="1">
                <a:solidFill>
                  <a:srgbClr val="0000FF"/>
                </a:solidFill>
                <a:latin typeface="Times New Roman"/>
                <a:cs typeface="Times New Roman"/>
              </a:rPr>
              <a:t>.</a:t>
            </a:r>
            <a:r>
              <a:rPr dirty="0" sz="1750" spc="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1750" b="1">
                <a:solidFill>
                  <a:srgbClr val="0000FF"/>
                </a:solidFill>
                <a:latin typeface="Times New Roman"/>
                <a:cs typeface="Times New Roman"/>
              </a:rPr>
              <a:t>.</a:t>
            </a:r>
            <a:r>
              <a:rPr dirty="0" sz="1750" spc="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1750" spc="-50" b="1">
                <a:solidFill>
                  <a:srgbClr val="0000FF"/>
                </a:solidFill>
                <a:latin typeface="Times New Roman"/>
                <a:cs typeface="Times New Roman"/>
              </a:rPr>
              <a:t>.</a:t>
            </a:r>
            <a:endParaRPr sz="1750">
              <a:latin typeface="Times New Roman"/>
              <a:cs typeface="Times New Roman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4578066" y="6524800"/>
            <a:ext cx="941705" cy="741680"/>
          </a:xfrm>
          <a:prstGeom prst="rect">
            <a:avLst/>
          </a:prstGeom>
        </p:spPr>
        <p:txBody>
          <a:bodyPr wrap="square" lIns="0" tIns="285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25"/>
              </a:spcBef>
            </a:pPr>
            <a:r>
              <a:rPr dirty="0" sz="1300" spc="-10" b="1">
                <a:solidFill>
                  <a:srgbClr val="0000FF"/>
                </a:solidFill>
                <a:latin typeface="Times New Roman"/>
                <a:cs typeface="Times New Roman"/>
              </a:rPr>
              <a:t>ATPDraw</a:t>
            </a:r>
            <a:r>
              <a:rPr dirty="0" sz="1300" spc="-35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1300" spc="-50">
                <a:solidFill>
                  <a:srgbClr val="0000FF"/>
                </a:solidFill>
                <a:latin typeface="Times New Roman"/>
                <a:cs typeface="Times New Roman"/>
              </a:rPr>
              <a:t>™</a:t>
            </a:r>
            <a:endParaRPr sz="13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100" b="1">
                <a:solidFill>
                  <a:srgbClr val="0000FF"/>
                </a:solidFill>
                <a:latin typeface="Times New Roman"/>
                <a:cs typeface="Times New Roman"/>
              </a:rPr>
              <a:t>para</a:t>
            </a:r>
            <a:r>
              <a:rPr dirty="0" sz="1100" spc="-30" b="1">
                <a:solidFill>
                  <a:srgbClr val="0000FF"/>
                </a:solidFill>
                <a:latin typeface="Times New Roman"/>
                <a:cs typeface="Times New Roman"/>
              </a:rPr>
              <a:t> </a:t>
            </a:r>
            <a:r>
              <a:rPr dirty="0" sz="1100" spc="-10" b="1">
                <a:solidFill>
                  <a:srgbClr val="0000FF"/>
                </a:solidFill>
                <a:latin typeface="Times New Roman"/>
                <a:cs typeface="Times New Roman"/>
              </a:rPr>
              <a:t>ventanas</a:t>
            </a: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675"/>
              </a:spcBef>
            </a:pPr>
            <a:r>
              <a:rPr dirty="0" sz="1550" spc="-25" b="1">
                <a:solidFill>
                  <a:srgbClr val="0000FF"/>
                </a:solidFill>
                <a:latin typeface="Times New Roman"/>
                <a:cs typeface="Times New Roman"/>
              </a:rPr>
              <a:t>5.6</a:t>
            </a:r>
            <a:endParaRPr sz="1550">
              <a:latin typeface="Times New Roman"/>
              <a:cs typeface="Times New Roman"/>
            </a:endParaRPr>
          </a:p>
        </p:txBody>
      </p:sp>
      <p:grpSp>
        <p:nvGrpSpPr>
          <p:cNvPr id="13" name="object 13" descr=""/>
          <p:cNvGrpSpPr/>
          <p:nvPr/>
        </p:nvGrpSpPr>
        <p:grpSpPr>
          <a:xfrm>
            <a:off x="368299" y="8383608"/>
            <a:ext cx="594995" cy="13335"/>
            <a:chOff x="368299" y="8383608"/>
            <a:chExt cx="594995" cy="13335"/>
          </a:xfrm>
        </p:grpSpPr>
        <p:sp>
          <p:nvSpPr>
            <p:cNvPr id="14" name="object 14" descr=""/>
            <p:cNvSpPr/>
            <p:nvPr/>
          </p:nvSpPr>
          <p:spPr>
            <a:xfrm>
              <a:off x="368299" y="8383608"/>
              <a:ext cx="594995" cy="6985"/>
            </a:xfrm>
            <a:custGeom>
              <a:avLst/>
              <a:gdLst/>
              <a:ahLst/>
              <a:cxnLst/>
              <a:rect l="l" t="t" r="r" b="b"/>
              <a:pathLst>
                <a:path w="594994" h="6984">
                  <a:moveTo>
                    <a:pt x="594713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594713" y="0"/>
                  </a:lnTo>
                  <a:lnTo>
                    <a:pt x="594713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368287" y="8383612"/>
              <a:ext cx="594995" cy="13335"/>
            </a:xfrm>
            <a:custGeom>
              <a:avLst/>
              <a:gdLst/>
              <a:ahLst/>
              <a:cxnLst/>
              <a:rect l="l" t="t" r="r" b="b"/>
              <a:pathLst>
                <a:path w="594994" h="13334">
                  <a:moveTo>
                    <a:pt x="594715" y="0"/>
                  </a:moveTo>
                  <a:lnTo>
                    <a:pt x="588111" y="6604"/>
                  </a:lnTo>
                  <a:lnTo>
                    <a:pt x="0" y="6604"/>
                  </a:lnTo>
                  <a:lnTo>
                    <a:pt x="0" y="13208"/>
                  </a:lnTo>
                  <a:lnTo>
                    <a:pt x="588111" y="13208"/>
                  </a:lnTo>
                  <a:lnTo>
                    <a:pt x="594715" y="13208"/>
                  </a:lnTo>
                  <a:lnTo>
                    <a:pt x="594715" y="6604"/>
                  </a:lnTo>
                  <a:lnTo>
                    <a:pt x="594715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368287" y="8383612"/>
              <a:ext cx="594995" cy="13335"/>
            </a:xfrm>
            <a:custGeom>
              <a:avLst/>
              <a:gdLst/>
              <a:ahLst/>
              <a:cxnLst/>
              <a:rect l="l" t="t" r="r" b="b"/>
              <a:pathLst>
                <a:path w="594994" h="13334">
                  <a:moveTo>
                    <a:pt x="594715" y="0"/>
                  </a:moveTo>
                  <a:lnTo>
                    <a:pt x="6616" y="0"/>
                  </a:lnTo>
                  <a:lnTo>
                    <a:pt x="0" y="0"/>
                  </a:lnTo>
                  <a:lnTo>
                    <a:pt x="0" y="6604"/>
                  </a:lnTo>
                  <a:lnTo>
                    <a:pt x="0" y="13208"/>
                  </a:lnTo>
                  <a:lnTo>
                    <a:pt x="6616" y="6604"/>
                  </a:lnTo>
                  <a:lnTo>
                    <a:pt x="594715" y="6604"/>
                  </a:lnTo>
                  <a:lnTo>
                    <a:pt x="594715" y="0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 descr=""/>
            <p:cNvSpPr/>
            <p:nvPr/>
          </p:nvSpPr>
          <p:spPr>
            <a:xfrm>
              <a:off x="368287" y="8383612"/>
              <a:ext cx="594995" cy="13335"/>
            </a:xfrm>
            <a:custGeom>
              <a:avLst/>
              <a:gdLst/>
              <a:ahLst/>
              <a:cxnLst/>
              <a:rect l="l" t="t" r="r" b="b"/>
              <a:pathLst>
                <a:path w="594994" h="13334">
                  <a:moveTo>
                    <a:pt x="594715" y="0"/>
                  </a:moveTo>
                  <a:lnTo>
                    <a:pt x="588111" y="6604"/>
                  </a:lnTo>
                  <a:lnTo>
                    <a:pt x="0" y="6604"/>
                  </a:lnTo>
                  <a:lnTo>
                    <a:pt x="0" y="13208"/>
                  </a:lnTo>
                  <a:lnTo>
                    <a:pt x="588111" y="13208"/>
                  </a:lnTo>
                  <a:lnTo>
                    <a:pt x="594715" y="13208"/>
                  </a:lnTo>
                  <a:lnTo>
                    <a:pt x="594715" y="6604"/>
                  </a:lnTo>
                  <a:lnTo>
                    <a:pt x="594715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 descr=""/>
            <p:cNvSpPr/>
            <p:nvPr/>
          </p:nvSpPr>
          <p:spPr>
            <a:xfrm>
              <a:off x="368299" y="8383608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4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9" name="object 19" descr=""/>
          <p:cNvSpPr txBox="1"/>
          <p:nvPr/>
        </p:nvSpPr>
        <p:spPr>
          <a:xfrm>
            <a:off x="390808" y="8466332"/>
            <a:ext cx="552450" cy="11874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915"/>
              </a:lnSpc>
            </a:pPr>
            <a:r>
              <a:rPr dirty="0" sz="800" b="1">
                <a:latin typeface="Arial"/>
                <a:cs typeface="Arial"/>
              </a:rPr>
              <a:t>Página</a:t>
            </a:r>
            <a:r>
              <a:rPr dirty="0" sz="800" spc="8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248</a:t>
            </a:r>
            <a:endParaRPr sz="800">
              <a:latin typeface="Arial"/>
              <a:cs typeface="Arial"/>
            </a:endParaRPr>
          </a:p>
        </p:txBody>
      </p:sp>
      <p:sp>
        <p:nvSpPr>
          <p:cNvPr id="20" name="object 20" descr=""/>
          <p:cNvSpPr/>
          <p:nvPr/>
        </p:nvSpPr>
        <p:spPr>
          <a:xfrm>
            <a:off x="381515" y="8462903"/>
            <a:ext cx="568325" cy="132715"/>
          </a:xfrm>
          <a:custGeom>
            <a:avLst/>
            <a:gdLst/>
            <a:ahLst/>
            <a:cxnLst/>
            <a:rect l="l" t="t" r="r" b="b"/>
            <a:pathLst>
              <a:path w="568325" h="132715">
                <a:moveTo>
                  <a:pt x="568281" y="132158"/>
                </a:moveTo>
                <a:lnTo>
                  <a:pt x="0" y="132158"/>
                </a:lnTo>
                <a:lnTo>
                  <a:pt x="0" y="0"/>
                </a:lnTo>
                <a:lnTo>
                  <a:pt x="568281" y="0"/>
                </a:lnTo>
                <a:lnTo>
                  <a:pt x="568281" y="132158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" name="object 21" descr=""/>
          <p:cNvSpPr txBox="1"/>
          <p:nvPr/>
        </p:nvSpPr>
        <p:spPr>
          <a:xfrm>
            <a:off x="378108" y="8443617"/>
            <a:ext cx="5778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Página</a:t>
            </a:r>
            <a:r>
              <a:rPr dirty="0" sz="800" spc="8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249</a:t>
            </a:r>
            <a:endParaRPr sz="800">
              <a:latin typeface="Arial"/>
              <a:cs typeface="Arial"/>
            </a:endParaRPr>
          </a:p>
        </p:txBody>
      </p:sp>
      <p:sp>
        <p:nvSpPr>
          <p:cNvPr id="24" name="object 24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25" name="object 25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196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22" name="object 22" descr=""/>
          <p:cNvSpPr txBox="1"/>
          <p:nvPr/>
        </p:nvSpPr>
        <p:spPr>
          <a:xfrm>
            <a:off x="5212427" y="8602207"/>
            <a:ext cx="448309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Apéndice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1089080" y="9104410"/>
            <a:ext cx="4799330" cy="107759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Times New Roman"/>
                <a:cs typeface="Times New Roman"/>
              </a:rPr>
              <a:t>7.1</a:t>
            </a:r>
            <a:r>
              <a:rPr dirty="0" sz="800" spc="6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Simulaciones</a:t>
            </a:r>
            <a:r>
              <a:rPr dirty="0" sz="800" spc="6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</a:t>
            </a:r>
            <a:r>
              <a:rPr dirty="0" sz="800" spc="6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PFC</a:t>
            </a:r>
            <a:r>
              <a:rPr dirty="0" sz="800" spc="6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en</a:t>
            </a:r>
            <a:r>
              <a:rPr dirty="0" sz="800" spc="65" b="1">
                <a:latin typeface="Times New Roman"/>
                <a:cs typeface="Times New Roman"/>
              </a:rPr>
              <a:t> </a:t>
            </a:r>
            <a:r>
              <a:rPr dirty="0" sz="800" spc="-10" b="1">
                <a:latin typeface="Times New Roman"/>
                <a:cs typeface="Times New Roman"/>
              </a:rPr>
              <a:t>ATPDraw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  <a:spcBef>
                <a:spcPts val="730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Verificar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características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permite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comparar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cable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exacto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PI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equivalente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función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frecuencia,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verificar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referencia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frecuencia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potencia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para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Impedancias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cortocircuito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cero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positivo,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carga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reactiva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abierto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cero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mutuo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acoplamiento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secuencia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Verificar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módulo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Soporta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OWER</a:t>
            </a:r>
            <a:r>
              <a:rPr dirty="0" sz="600" spc="114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RECUENCIA</a:t>
            </a:r>
            <a:r>
              <a:rPr dirty="0" sz="600" spc="114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ÁLCULO</a:t>
            </a:r>
            <a:r>
              <a:rPr dirty="0" sz="600" spc="114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(PFC)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de</a:t>
            </a:r>
            <a:r>
              <a:rPr dirty="0" sz="800" spc="500">
                <a:latin typeface="Times New Roman"/>
                <a:cs typeface="Times New Roman"/>
              </a:rPr>
              <a:t>  </a:t>
            </a:r>
            <a:r>
              <a:rPr dirty="0" sz="800">
                <a:latin typeface="Times New Roman"/>
                <a:cs typeface="Times New Roman"/>
              </a:rPr>
              <a:t>Impedancias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cortocircuito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cero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positivo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carga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reactiva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abierto,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junto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con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impedancia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mutua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secuencia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cero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múltiples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circuitos.</a:t>
            </a:r>
            <a:endParaRPr sz="8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20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3" name="object 3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4" name="object 4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678"/>
                  </a:lnTo>
                  <a:lnTo>
                    <a:pt x="142755" y="98678"/>
                  </a:lnTo>
                  <a:lnTo>
                    <a:pt x="136180" y="99986"/>
                  </a:lnTo>
                  <a:lnTo>
                    <a:pt x="104587" y="124182"/>
                  </a:lnTo>
                  <a:lnTo>
                    <a:pt x="98048" y="143385"/>
                  </a:lnTo>
                  <a:lnTo>
                    <a:pt x="98048" y="569274"/>
                  </a:lnTo>
                  <a:lnTo>
                    <a:pt x="117977" y="603718"/>
                  </a:lnTo>
                  <a:lnTo>
                    <a:pt x="142755" y="613981"/>
                  </a:lnTo>
                  <a:lnTo>
                    <a:pt x="1886711" y="613981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3981"/>
                  </a:moveTo>
                  <a:lnTo>
                    <a:pt x="1744971" y="613981"/>
                  </a:lnTo>
                  <a:lnTo>
                    <a:pt x="1751545" y="612673"/>
                  </a:lnTo>
                  <a:lnTo>
                    <a:pt x="1764174" y="607442"/>
                  </a:lnTo>
                  <a:lnTo>
                    <a:pt x="1788370" y="575849"/>
                  </a:lnTo>
                  <a:lnTo>
                    <a:pt x="1789678" y="569274"/>
                  </a:lnTo>
                  <a:lnTo>
                    <a:pt x="1789678" y="143385"/>
                  </a:lnTo>
                  <a:lnTo>
                    <a:pt x="1769748" y="108942"/>
                  </a:lnTo>
                  <a:lnTo>
                    <a:pt x="1744971" y="98678"/>
                  </a:lnTo>
                  <a:lnTo>
                    <a:pt x="1886711" y="98678"/>
                  </a:lnTo>
                  <a:lnTo>
                    <a:pt x="1886711" y="613981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2932176" y="500432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5453" y="528634"/>
                  </a:moveTo>
                  <a:lnTo>
                    <a:pt x="49392" y="528634"/>
                  </a:lnTo>
                  <a:lnTo>
                    <a:pt x="45954" y="528237"/>
                  </a:lnTo>
                  <a:lnTo>
                    <a:pt x="42550" y="527378"/>
                  </a:lnTo>
                  <a:lnTo>
                    <a:pt x="39145" y="526784"/>
                  </a:lnTo>
                  <a:lnTo>
                    <a:pt x="35839" y="525726"/>
                  </a:lnTo>
                  <a:lnTo>
                    <a:pt x="32633" y="524273"/>
                  </a:lnTo>
                  <a:lnTo>
                    <a:pt x="29426" y="523083"/>
                  </a:lnTo>
                  <a:lnTo>
                    <a:pt x="2695" y="492687"/>
                  </a:lnTo>
                  <a:lnTo>
                    <a:pt x="0" y="479273"/>
                  </a:lnTo>
                  <a:lnTo>
                    <a:pt x="0" y="475770"/>
                  </a:lnTo>
                  <a:lnTo>
                    <a:pt x="0" y="49361"/>
                  </a:lnTo>
                  <a:lnTo>
                    <a:pt x="17937" y="12819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775"/>
                  </a:lnTo>
                  <a:lnTo>
                    <a:pt x="1704845" y="49361"/>
                  </a:lnTo>
                  <a:lnTo>
                    <a:pt x="1704845" y="479273"/>
                  </a:lnTo>
                  <a:lnTo>
                    <a:pt x="1686907" y="515220"/>
                  </a:lnTo>
                  <a:lnTo>
                    <a:pt x="1672211" y="524273"/>
                  </a:lnTo>
                  <a:lnTo>
                    <a:pt x="1669005" y="525726"/>
                  </a:lnTo>
                  <a:lnTo>
                    <a:pt x="1665699" y="526784"/>
                  </a:lnTo>
                  <a:lnTo>
                    <a:pt x="1662295" y="527378"/>
                  </a:lnTo>
                  <a:lnTo>
                    <a:pt x="1658890" y="528237"/>
                  </a:lnTo>
                  <a:lnTo>
                    <a:pt x="1655453" y="52863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" name="object 6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171"/>
              <a:ext cx="145374" cy="145374"/>
            </a:xfrm>
            <a:prstGeom prst="rect">
              <a:avLst/>
            </a:prstGeom>
          </p:spPr>
        </p:pic>
      </p:grpSp>
      <p:sp>
        <p:nvSpPr>
          <p:cNvPr id="7" name="object 7" descr=""/>
          <p:cNvSpPr txBox="1"/>
          <p:nvPr/>
        </p:nvSpPr>
        <p:spPr>
          <a:xfrm>
            <a:off x="1063680" y="111901"/>
            <a:ext cx="4800600" cy="1750695"/>
          </a:xfrm>
          <a:prstGeom prst="rect">
            <a:avLst/>
          </a:prstGeom>
        </p:spPr>
        <p:txBody>
          <a:bodyPr wrap="square" lIns="0" tIns="65405" rIns="0" bIns="0" rtlCol="0" vert="horz">
            <a:spAutoFit/>
          </a:bodyPr>
          <a:lstStyle/>
          <a:p>
            <a:pPr marL="2883535">
              <a:lnSpc>
                <a:spcPct val="100000"/>
              </a:lnSpc>
              <a:spcBef>
                <a:spcPts val="515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  <a:p>
            <a:pPr marL="38100" marR="590550">
              <a:lnSpc>
                <a:spcPct val="113799"/>
              </a:lnSpc>
              <a:spcBef>
                <a:spcPts val="340"/>
              </a:spcBef>
            </a:pP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programas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soporte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INE</a:t>
            </a:r>
            <a:r>
              <a:rPr dirty="0" sz="6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ONSTANTS</a:t>
            </a:r>
            <a:r>
              <a:rPr dirty="0" sz="6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ABLE</a:t>
            </a:r>
            <a:r>
              <a:rPr dirty="0" sz="6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ONSTANTS</a:t>
            </a:r>
            <a:r>
              <a:rPr dirty="0" sz="6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calculan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impedancia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serie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admisión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derivación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geométricos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propiedades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materiales.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eléctricos</a:t>
            </a:r>
            <a:endParaRPr sz="800">
              <a:latin typeface="Times New Roman"/>
              <a:cs typeface="Times New Roman"/>
            </a:endParaRPr>
          </a:p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parámetros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impresión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Courier New"/>
                <a:cs typeface="Courier New"/>
              </a:rPr>
              <a:t>.lis</a:t>
            </a:r>
            <a:r>
              <a:rPr dirty="0" sz="800" spc="-210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).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cálculos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frecuencia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potencia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ceden</a:t>
            </a:r>
            <a:endParaRPr sz="800">
              <a:latin typeface="Times New Roman"/>
              <a:cs typeface="Times New Roman"/>
            </a:endParaRPr>
          </a:p>
          <a:p>
            <a:pPr marL="38100" marR="30480">
              <a:lnSpc>
                <a:spcPct val="111100"/>
              </a:lnSpc>
              <a:spcBef>
                <a:spcPts val="80"/>
              </a:spcBef>
            </a:pPr>
            <a:r>
              <a:rPr dirty="0" sz="800">
                <a:latin typeface="Times New Roman"/>
                <a:cs typeface="Times New Roman"/>
              </a:rPr>
              <a:t>principio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impedancias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cortocircuito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potencia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110">
                <a:latin typeface="Times New Roman"/>
                <a:cs typeface="Times New Roman"/>
              </a:rPr>
              <a:t>re</a:t>
            </a:r>
            <a:r>
              <a:rPr dirty="0" baseline="-13888" sz="900" spc="-165">
                <a:latin typeface="Arial MT"/>
                <a:cs typeface="Arial MT"/>
              </a:rPr>
              <a:t>T</a:t>
            </a:r>
            <a:r>
              <a:rPr dirty="0" sz="800" spc="-110">
                <a:latin typeface="Times New Roman"/>
                <a:cs typeface="Times New Roman"/>
              </a:rPr>
              <a:t>a</a:t>
            </a:r>
            <a:r>
              <a:rPr dirty="0" baseline="-13888" sz="900" spc="-165">
                <a:latin typeface="Arial MT"/>
                <a:cs typeface="Arial MT"/>
              </a:rPr>
              <a:t>r</a:t>
            </a:r>
            <a:r>
              <a:rPr dirty="0" sz="800" spc="-110">
                <a:latin typeface="Times New Roman"/>
                <a:cs typeface="Times New Roman"/>
              </a:rPr>
              <a:t>c</a:t>
            </a:r>
            <a:r>
              <a:rPr dirty="0" baseline="-13888" sz="900" spc="-165">
                <a:latin typeface="Arial MT"/>
                <a:cs typeface="Arial MT"/>
              </a:rPr>
              <a:t>a</a:t>
            </a:r>
            <a:r>
              <a:rPr dirty="0" sz="800" spc="-110">
                <a:latin typeface="Times New Roman"/>
                <a:cs typeface="Times New Roman"/>
              </a:rPr>
              <a:t>t</a:t>
            </a:r>
            <a:r>
              <a:rPr dirty="0" baseline="-13888" sz="900" spc="-165">
                <a:latin typeface="Arial MT"/>
                <a:cs typeface="Arial MT"/>
              </a:rPr>
              <a:t>d</a:t>
            </a:r>
            <a:r>
              <a:rPr dirty="0" sz="800" spc="-110">
                <a:latin typeface="Times New Roman"/>
                <a:cs typeface="Times New Roman"/>
              </a:rPr>
              <a:t>i</a:t>
            </a:r>
            <a:r>
              <a:rPr dirty="0" baseline="-13888" sz="900" spc="-165">
                <a:latin typeface="Arial MT"/>
                <a:cs typeface="Arial MT"/>
              </a:rPr>
              <a:t>u</a:t>
            </a:r>
            <a:r>
              <a:rPr dirty="0" sz="800" spc="-110">
                <a:latin typeface="Times New Roman"/>
                <a:cs typeface="Times New Roman"/>
              </a:rPr>
              <a:t>v</a:t>
            </a:r>
            <a:r>
              <a:rPr dirty="0" baseline="-13888" sz="900" spc="-165">
                <a:latin typeface="Arial MT"/>
                <a:cs typeface="Arial MT"/>
              </a:rPr>
              <a:t>c</a:t>
            </a:r>
            <a:r>
              <a:rPr dirty="0" sz="800" spc="-110">
                <a:latin typeface="Times New Roman"/>
                <a:cs typeface="Times New Roman"/>
              </a:rPr>
              <a:t>a</a:t>
            </a:r>
            <a:r>
              <a:rPr dirty="0" baseline="-13888" sz="900" spc="-165">
                <a:latin typeface="Arial MT"/>
                <a:cs typeface="Arial MT"/>
              </a:rPr>
              <a:t>ie</a:t>
            </a:r>
            <a:r>
              <a:rPr dirty="0" sz="800" spc="-110">
                <a:latin typeface="Times New Roman"/>
                <a:cs typeface="Times New Roman"/>
              </a:rPr>
              <a:t>d</a:t>
            </a:r>
            <a:r>
              <a:rPr dirty="0" baseline="-13888" sz="900" spc="-165">
                <a:latin typeface="Arial MT"/>
                <a:cs typeface="Arial MT"/>
              </a:rPr>
              <a:t>n</a:t>
            </a:r>
            <a:r>
              <a:rPr dirty="0" sz="800" spc="-110">
                <a:latin typeface="Times New Roman"/>
                <a:cs typeface="Times New Roman"/>
              </a:rPr>
              <a:t>e</a:t>
            </a:r>
            <a:r>
              <a:rPr dirty="0" baseline="-13888" sz="900" spc="-165">
                <a:latin typeface="Arial MT"/>
                <a:cs typeface="Arial MT"/>
              </a:rPr>
              <a:t>do</a:t>
            </a:r>
            <a:r>
              <a:rPr dirty="0" sz="800" spc="-110">
                <a:latin typeface="Times New Roman"/>
                <a:cs typeface="Times New Roman"/>
              </a:rPr>
              <a:t>c</a:t>
            </a:r>
            <a:r>
              <a:rPr dirty="0" baseline="-13888" sz="900" spc="-165">
                <a:latin typeface="Arial MT"/>
                <a:cs typeface="Arial MT"/>
              </a:rPr>
              <a:t>..</a:t>
            </a:r>
            <a:r>
              <a:rPr dirty="0" sz="800" spc="-110">
                <a:latin typeface="Times New Roman"/>
                <a:cs typeface="Times New Roman"/>
              </a:rPr>
              <a:t>i</a:t>
            </a:r>
            <a:r>
              <a:rPr dirty="0" baseline="-13888" sz="900" spc="-165">
                <a:latin typeface="Arial MT"/>
                <a:cs typeface="Arial MT"/>
              </a:rPr>
              <a:t>.</a:t>
            </a:r>
            <a:r>
              <a:rPr dirty="0" sz="800" spc="-110">
                <a:latin typeface="Times New Roman"/>
                <a:cs typeface="Times New Roman"/>
              </a:rPr>
              <a:t>rcuito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abierto.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cable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ser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único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número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arbitrario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múltiple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donde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Todos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normalmente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trifásicos.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siguientes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parámetros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calculan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circuito</a:t>
            </a:r>
            <a:endParaRPr sz="800">
              <a:latin typeface="Times New Roman"/>
              <a:cs typeface="Times New Roman"/>
            </a:endParaRPr>
          </a:p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cable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n</a:t>
            </a:r>
            <a:r>
              <a:rPr dirty="0" sz="800" spc="45" i="1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conductores:</a:t>
            </a:r>
            <a:endParaRPr sz="800">
              <a:latin typeface="Times New Roman"/>
              <a:cs typeface="Times New Roman"/>
            </a:endParaRPr>
          </a:p>
          <a:p>
            <a:pPr marL="38100">
              <a:lnSpc>
                <a:spcPct val="100000"/>
              </a:lnSpc>
              <a:spcBef>
                <a:spcPts val="605"/>
              </a:spcBef>
            </a:pPr>
            <a:r>
              <a:rPr dirty="0" sz="800">
                <a:latin typeface="Times New Roman"/>
                <a:cs typeface="Times New Roman"/>
              </a:rPr>
              <a:t>a)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Impedancias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 spc="-10" i="1">
                <a:latin typeface="Times New Roman"/>
                <a:cs typeface="Times New Roman"/>
              </a:rPr>
              <a:t>cortocircuito</a:t>
            </a:r>
            <a:endParaRPr sz="800">
              <a:latin typeface="Times New Roman"/>
              <a:cs typeface="Times New Roman"/>
            </a:endParaRPr>
          </a:p>
          <a:p>
            <a:pPr marL="38100" marR="393065">
              <a:lnSpc>
                <a:spcPct val="113799"/>
              </a:lnSpc>
              <a:spcBef>
                <a:spcPts val="465"/>
              </a:spcBef>
            </a:pPr>
            <a:r>
              <a:rPr dirty="0" sz="800">
                <a:latin typeface="Times New Roman"/>
                <a:cs typeface="Times New Roman"/>
              </a:rPr>
              <a:t>Todos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terminales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extremo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cable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conectados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tierra.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secuencia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positiva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aplica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voltaje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simétrico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terminales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otro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extremo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secuencia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positiva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1089080" y="6190397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595687" y="6170573"/>
            <a:ext cx="1841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249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1089080" y="1848987"/>
            <a:ext cx="112077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impedancia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calcula: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2279539" y="1895243"/>
            <a:ext cx="57912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sz="600" i="1">
                <a:latin typeface="Times New Roman"/>
                <a:cs typeface="Times New Roman"/>
              </a:rPr>
              <a:t>Z</a:t>
            </a:r>
            <a:r>
              <a:rPr dirty="0" sz="600" spc="15" i="1">
                <a:latin typeface="Times New Roman"/>
                <a:cs typeface="Times New Roman"/>
              </a:rPr>
              <a:t> </a:t>
            </a:r>
            <a:r>
              <a:rPr dirty="0" baseline="-12345" sz="675">
                <a:latin typeface="Times New Roman"/>
                <a:cs typeface="Times New Roman"/>
              </a:rPr>
              <a:t>+</a:t>
            </a:r>
            <a:r>
              <a:rPr dirty="0" baseline="-12345" sz="675" spc="-7">
                <a:latin typeface="Times New Roman"/>
                <a:cs typeface="Times New Roman"/>
              </a:rPr>
              <a:t> </a:t>
            </a:r>
            <a:r>
              <a:rPr dirty="0" baseline="-9259" sz="900">
                <a:latin typeface="Times New Roman"/>
                <a:cs typeface="Times New Roman"/>
              </a:rPr>
              <a:t>=</a:t>
            </a:r>
            <a:r>
              <a:rPr dirty="0" baseline="-9259" sz="900" spc="690">
                <a:latin typeface="Times New Roman"/>
                <a:cs typeface="Times New Roman"/>
              </a:rPr>
              <a:t> </a:t>
            </a:r>
            <a:r>
              <a:rPr dirty="0" sz="600" i="1">
                <a:latin typeface="Times New Roman"/>
                <a:cs typeface="Times New Roman"/>
              </a:rPr>
              <a:t>mi</a:t>
            </a:r>
            <a:r>
              <a:rPr dirty="0" baseline="6172" sz="675">
                <a:latin typeface="Times New Roman"/>
                <a:cs typeface="Times New Roman"/>
              </a:rPr>
              <a:t>+</a:t>
            </a:r>
            <a:r>
              <a:rPr dirty="0" baseline="6172" sz="675" spc="284">
                <a:latin typeface="Times New Roman"/>
                <a:cs typeface="Times New Roman"/>
              </a:rPr>
              <a:t> </a:t>
            </a:r>
            <a:r>
              <a:rPr dirty="0" baseline="13888" sz="900">
                <a:latin typeface="Times New Roman"/>
                <a:cs typeface="Times New Roman"/>
              </a:rPr>
              <a:t>/ </a:t>
            </a:r>
            <a:r>
              <a:rPr dirty="0" baseline="13888" sz="900" spc="-30">
                <a:latin typeface="Times New Roman"/>
                <a:cs typeface="Times New Roman"/>
              </a:rPr>
              <a:t>/</a:t>
            </a:r>
            <a:r>
              <a:rPr dirty="0" sz="600" spc="-20" i="1">
                <a:latin typeface="Times New Roman"/>
                <a:cs typeface="Times New Roman"/>
              </a:rPr>
              <a:t>yo</a:t>
            </a:r>
            <a:r>
              <a:rPr dirty="0" baseline="6172" sz="675" spc="-30">
                <a:latin typeface="Times New Roman"/>
                <a:cs typeface="Times New Roman"/>
              </a:rPr>
              <a:t>+</a:t>
            </a:r>
            <a:endParaRPr baseline="6172" sz="675">
              <a:latin typeface="Times New Roman"/>
              <a:cs typeface="Times New Roman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1038280" y="1975860"/>
            <a:ext cx="4067175" cy="548005"/>
          </a:xfrm>
          <a:prstGeom prst="rect">
            <a:avLst/>
          </a:prstGeom>
        </p:spPr>
        <p:txBody>
          <a:bodyPr wrap="square" lIns="0" tIns="55244" rIns="0" bIns="0" rtlCol="0" vert="horz">
            <a:spAutoFit/>
          </a:bodyPr>
          <a:lstStyle/>
          <a:p>
            <a:pPr marL="63500">
              <a:lnSpc>
                <a:spcPct val="100000"/>
              </a:lnSpc>
              <a:spcBef>
                <a:spcPts val="434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voltaje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aplicado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terminal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i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es:</a:t>
            </a:r>
            <a:endParaRPr sz="800">
              <a:latin typeface="Times New Roman"/>
              <a:cs typeface="Times New Roman"/>
            </a:endParaRPr>
          </a:p>
          <a:p>
            <a:pPr algn="ctr" marL="7620">
              <a:lnSpc>
                <a:spcPct val="100000"/>
              </a:lnSpc>
              <a:spcBef>
                <a:spcPts val="340"/>
              </a:spcBef>
              <a:tabLst>
                <a:tab pos="1170940" algn="l"/>
              </a:tabLst>
            </a:pPr>
            <a:r>
              <a:rPr dirty="0" baseline="-13888" sz="900" i="1">
                <a:latin typeface="Times New Roman"/>
                <a:cs typeface="Times New Roman"/>
              </a:rPr>
              <a:t>E</a:t>
            </a:r>
            <a:r>
              <a:rPr dirty="0" baseline="-13888" sz="900" spc="7" i="1">
                <a:latin typeface="Times New Roman"/>
                <a:cs typeface="Times New Roman"/>
              </a:rPr>
              <a:t> </a:t>
            </a:r>
            <a:r>
              <a:rPr dirty="0" baseline="-16666" sz="750" i="1">
                <a:latin typeface="Times New Roman"/>
                <a:cs typeface="Times New Roman"/>
              </a:rPr>
              <a:t>i</a:t>
            </a:r>
            <a:r>
              <a:rPr dirty="0" baseline="-16666" sz="750" spc="277" i="1">
                <a:latin typeface="Times New Roman"/>
                <a:cs typeface="Times New Roman"/>
              </a:rPr>
              <a:t> </a:t>
            </a:r>
            <a:r>
              <a:rPr dirty="0" baseline="9259" sz="900">
                <a:latin typeface="Times New Roman"/>
                <a:cs typeface="Times New Roman"/>
              </a:rPr>
              <a:t>=</a:t>
            </a:r>
            <a:r>
              <a:rPr dirty="0" baseline="9259" sz="900" spc="7">
                <a:latin typeface="Times New Roman"/>
                <a:cs typeface="Times New Roman"/>
              </a:rPr>
              <a:t> </a:t>
            </a:r>
            <a:r>
              <a:rPr dirty="0" baseline="12345" sz="675">
                <a:latin typeface="Times New Roman"/>
                <a:cs typeface="Times New Roman"/>
              </a:rPr>
              <a:t>+</a:t>
            </a:r>
            <a:r>
              <a:rPr dirty="0" baseline="-13888" sz="900" i="1">
                <a:latin typeface="Times New Roman"/>
                <a:cs typeface="Times New Roman"/>
              </a:rPr>
              <a:t>mi</a:t>
            </a:r>
            <a:r>
              <a:rPr dirty="0" baseline="-13888" sz="900" spc="487" i="1">
                <a:latin typeface="Times New Roman"/>
                <a:cs typeface="Times New Roman"/>
              </a:rPr>
              <a:t> </a:t>
            </a:r>
            <a:r>
              <a:rPr dirty="0" baseline="9259" sz="900">
                <a:latin typeface="Cambria Math"/>
                <a:cs typeface="Cambria Math"/>
              </a:rPr>
              <a:t>⋅ </a:t>
            </a:r>
            <a:r>
              <a:rPr dirty="0" sz="600">
                <a:latin typeface="Times New Roman"/>
                <a:cs typeface="Times New Roman"/>
              </a:rPr>
              <a:t>Exp(</a:t>
            </a:r>
            <a:r>
              <a:rPr dirty="0" sz="600" spc="45">
                <a:latin typeface="Times New Roman"/>
                <a:cs typeface="Times New Roman"/>
              </a:rPr>
              <a:t> </a:t>
            </a:r>
            <a:r>
              <a:rPr dirty="0" baseline="9259" sz="900">
                <a:latin typeface="Times New Roman"/>
                <a:cs typeface="Times New Roman"/>
              </a:rPr>
              <a:t>-</a:t>
            </a:r>
            <a:r>
              <a:rPr dirty="0" baseline="9259" sz="900" spc="405">
                <a:latin typeface="Times New Roman"/>
                <a:cs typeface="Times New Roman"/>
              </a:rPr>
              <a:t> </a:t>
            </a:r>
            <a:r>
              <a:rPr dirty="0" baseline="-13888" sz="900" i="1">
                <a:latin typeface="Times New Roman"/>
                <a:cs typeface="Times New Roman"/>
              </a:rPr>
              <a:t>j</a:t>
            </a:r>
            <a:r>
              <a:rPr dirty="0" baseline="-13888" sz="900" spc="60" i="1">
                <a:latin typeface="Times New Roman"/>
                <a:cs typeface="Times New Roman"/>
              </a:rPr>
              <a:t> </a:t>
            </a:r>
            <a:r>
              <a:rPr dirty="0" baseline="9259" sz="900">
                <a:latin typeface="Cambria Math"/>
                <a:cs typeface="Cambria Math"/>
              </a:rPr>
              <a:t>⋅</a:t>
            </a:r>
            <a:r>
              <a:rPr dirty="0" baseline="9259" sz="900" spc="7">
                <a:latin typeface="Cambria Math"/>
                <a:cs typeface="Cambria Math"/>
              </a:rPr>
              <a:t> </a:t>
            </a:r>
            <a:r>
              <a:rPr dirty="0" sz="600">
                <a:latin typeface="Times New Roman"/>
                <a:cs typeface="Times New Roman"/>
              </a:rPr>
              <a:t>)</a:t>
            </a:r>
            <a:r>
              <a:rPr dirty="0" sz="600" spc="5">
                <a:latin typeface="Times New Roman"/>
                <a:cs typeface="Times New Roman"/>
              </a:rPr>
              <a:t> </a:t>
            </a:r>
            <a:r>
              <a:rPr dirty="0" sz="600" spc="-125">
                <a:latin typeface="Times New Roman"/>
                <a:cs typeface="Times New Roman"/>
              </a:rPr>
              <a:t>/</a:t>
            </a:r>
            <a:r>
              <a:rPr dirty="0" baseline="9259" sz="900" spc="-187">
                <a:latin typeface="Cambria Math"/>
                <a:cs typeface="Cambria Math"/>
              </a:rPr>
              <a:t>⋅</a:t>
            </a:r>
            <a:r>
              <a:rPr dirty="0" baseline="9259" sz="900" spc="-187">
                <a:latin typeface="Times New Roman"/>
                <a:cs typeface="Times New Roman"/>
              </a:rPr>
              <a:t>π</a:t>
            </a:r>
            <a:r>
              <a:rPr dirty="0" sz="600" spc="-125">
                <a:latin typeface="Times New Roman"/>
                <a:cs typeface="Times New Roman"/>
              </a:rPr>
              <a:t>)</a:t>
            </a:r>
            <a:r>
              <a:rPr dirty="0" sz="600" spc="1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1</a:t>
            </a:r>
            <a:r>
              <a:rPr dirty="0" sz="600" spc="5">
                <a:latin typeface="Times New Roman"/>
                <a:cs typeface="Times New Roman"/>
              </a:rPr>
              <a:t> </a:t>
            </a:r>
            <a:r>
              <a:rPr dirty="0" sz="600" spc="-20">
                <a:latin typeface="Times New Roman"/>
                <a:cs typeface="Times New Roman"/>
              </a:rPr>
              <a:t>(</a:t>
            </a:r>
            <a:r>
              <a:rPr dirty="0" baseline="-13888" sz="900" spc="-30" i="1">
                <a:latin typeface="Times New Roman"/>
                <a:cs typeface="Times New Roman"/>
              </a:rPr>
              <a:t>y</a:t>
            </a:r>
            <a:r>
              <a:rPr dirty="0" sz="600" spc="-20">
                <a:latin typeface="Times New Roman"/>
                <a:cs typeface="Times New Roman"/>
              </a:rPr>
              <a:t>2</a:t>
            </a:r>
            <a:r>
              <a:rPr dirty="0" baseline="-13888" sz="900" spc="-30" i="1">
                <a:latin typeface="Times New Roman"/>
                <a:cs typeface="Times New Roman"/>
              </a:rPr>
              <a:t>o</a:t>
            </a:r>
            <a:r>
              <a:rPr dirty="0" baseline="9259" sz="900" spc="-30">
                <a:latin typeface="Times New Roman"/>
                <a:cs typeface="Times New Roman"/>
              </a:rPr>
              <a:t>-</a:t>
            </a:r>
            <a:r>
              <a:rPr dirty="0" baseline="9259" sz="900">
                <a:latin typeface="Times New Roman"/>
                <a:cs typeface="Times New Roman"/>
              </a:rPr>
              <a:t>	</a:t>
            </a:r>
            <a:r>
              <a:rPr dirty="0" baseline="-13888" sz="900" spc="-15" i="1">
                <a:latin typeface="Times New Roman"/>
                <a:cs typeface="Times New Roman"/>
              </a:rPr>
              <a:t>nor</a:t>
            </a:r>
            <a:r>
              <a:rPr dirty="0" sz="800" spc="-10">
                <a:latin typeface="Times New Roman"/>
                <a:cs typeface="Times New Roman"/>
              </a:rPr>
              <a:t>,</a:t>
            </a:r>
            <a:r>
              <a:rPr dirty="0" baseline="-13888" sz="900" spc="-15" i="1">
                <a:latin typeface="Times New Roman"/>
                <a:cs typeface="Times New Roman"/>
              </a:rPr>
              <a:t>te</a:t>
            </a:r>
            <a:r>
              <a:rPr dirty="0" sz="800" spc="-10">
                <a:latin typeface="Times New Roman"/>
                <a:cs typeface="Times New Roman"/>
              </a:rPr>
              <a:t>donde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n</a:t>
            </a:r>
            <a:r>
              <a:rPr dirty="0" sz="800" spc="3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número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fases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circuito.</a:t>
            </a:r>
            <a:endParaRPr sz="800">
              <a:latin typeface="Times New Roman"/>
              <a:cs typeface="Times New Roman"/>
            </a:endParaRPr>
          </a:p>
          <a:p>
            <a:pPr algn="ctr" marL="38100">
              <a:lnSpc>
                <a:spcPct val="100000"/>
              </a:lnSpc>
              <a:spcBef>
                <a:spcPts val="545"/>
              </a:spcBef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corriente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secuencia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positiva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obtiene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corrientes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terminales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mediante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fórmula: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3652956" y="2602291"/>
            <a:ext cx="1151255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  <a:tabLst>
                <a:tab pos="779145" algn="l"/>
                <a:tab pos="970280" algn="l"/>
              </a:tabLst>
            </a:pPr>
            <a:r>
              <a:rPr dirty="0" sz="600" spc="-10" i="1">
                <a:latin typeface="Times New Roman"/>
                <a:cs typeface="Times New Roman"/>
              </a:rPr>
              <a:t>norte</a:t>
            </a:r>
            <a:r>
              <a:rPr dirty="0" sz="600" i="1">
                <a:latin typeface="Times New Roman"/>
                <a:cs typeface="Times New Roman"/>
              </a:rPr>
              <a:t>	</a:t>
            </a:r>
            <a:r>
              <a:rPr dirty="0" sz="600" spc="-50" i="1">
                <a:latin typeface="Times New Roman"/>
                <a:cs typeface="Times New Roman"/>
              </a:rPr>
              <a:t>j</a:t>
            </a:r>
            <a:r>
              <a:rPr dirty="0" sz="600" i="1">
                <a:latin typeface="Times New Roman"/>
                <a:cs typeface="Times New Roman"/>
              </a:rPr>
              <a:t>	</a:t>
            </a:r>
            <a:r>
              <a:rPr dirty="0" sz="600" spc="-10" i="1">
                <a:latin typeface="Times New Roman"/>
                <a:cs typeface="Times New Roman"/>
              </a:rPr>
              <a:t>norte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1683793" y="2681586"/>
            <a:ext cx="19304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10" i="1">
                <a:latin typeface="Times New Roman"/>
                <a:cs typeface="Times New Roman"/>
              </a:rPr>
              <a:t>norte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3984384" y="2622115"/>
            <a:ext cx="248285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baseline="13888" sz="900" spc="-15" i="1">
                <a:latin typeface="Times New Roman"/>
                <a:cs typeface="Times New Roman"/>
              </a:rPr>
              <a:t>yo</a:t>
            </a:r>
            <a:r>
              <a:rPr dirty="0" sz="450" spc="-10" i="1">
                <a:latin typeface="Times New Roman"/>
                <a:cs typeface="Times New Roman"/>
              </a:rPr>
              <a:t>norte</a:t>
            </a:r>
            <a:endParaRPr sz="450">
              <a:latin typeface="Times New Roman"/>
              <a:cs typeface="Times New Roman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2648551" y="2569251"/>
            <a:ext cx="135255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  <a:tabLst>
                <a:tab pos="190500" algn="l"/>
                <a:tab pos="1122680" algn="l"/>
                <a:tab pos="1294130" algn="l"/>
              </a:tabLst>
            </a:pPr>
            <a:r>
              <a:rPr dirty="0" sz="600" spc="-50">
                <a:latin typeface="Times New Roman"/>
                <a:cs typeface="Times New Roman"/>
              </a:rPr>
              <a:t>+</a:t>
            </a:r>
            <a:r>
              <a:rPr dirty="0" sz="600">
                <a:latin typeface="Times New Roman"/>
                <a:cs typeface="Times New Roman"/>
              </a:rPr>
              <a:t>	</a:t>
            </a:r>
            <a:r>
              <a:rPr dirty="0" sz="600" spc="-50">
                <a:latin typeface="Times New Roman"/>
                <a:cs typeface="Times New Roman"/>
              </a:rPr>
              <a:t>+</a:t>
            </a:r>
            <a:r>
              <a:rPr dirty="0" sz="600">
                <a:latin typeface="Times New Roman"/>
                <a:cs typeface="Times New Roman"/>
              </a:rPr>
              <a:t>	</a:t>
            </a:r>
            <a:r>
              <a:rPr dirty="0" sz="600" spc="-50">
                <a:latin typeface="Times New Roman"/>
                <a:cs typeface="Times New Roman"/>
              </a:rPr>
              <a:t>+</a:t>
            </a:r>
            <a:r>
              <a:rPr dirty="0" sz="600">
                <a:latin typeface="Times New Roman"/>
                <a:cs typeface="Times New Roman"/>
              </a:rPr>
              <a:t>	</a:t>
            </a:r>
            <a:r>
              <a:rPr dirty="0" sz="600" spc="-50">
                <a:latin typeface="Times New Roman"/>
                <a:cs typeface="Times New Roman"/>
              </a:rPr>
              <a:t>+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2075209" y="2582467"/>
            <a:ext cx="2581275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25"/>
              </a:spcBef>
              <a:tabLst>
                <a:tab pos="935990" algn="l"/>
                <a:tab pos="2059305" algn="l"/>
              </a:tabLst>
            </a:pPr>
            <a:r>
              <a:rPr dirty="0" baseline="9259" sz="900">
                <a:latin typeface="Cambria Math"/>
                <a:cs typeface="Cambria Math"/>
              </a:rPr>
              <a:t>⋅</a:t>
            </a:r>
            <a:r>
              <a:rPr dirty="0" baseline="9259" sz="900" spc="7">
                <a:latin typeface="Cambria Math"/>
                <a:cs typeface="Cambria Math"/>
              </a:rPr>
              <a:t> </a:t>
            </a:r>
            <a:r>
              <a:rPr dirty="0" sz="600">
                <a:latin typeface="Times New Roman"/>
                <a:cs typeface="Times New Roman"/>
              </a:rPr>
              <a:t>Exp(</a:t>
            </a:r>
            <a:r>
              <a:rPr dirty="0" sz="600" spc="49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)</a:t>
            </a:r>
            <a:r>
              <a:rPr dirty="0" sz="600" spc="15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/</a:t>
            </a:r>
            <a:r>
              <a:rPr dirty="0" baseline="9259" sz="900" spc="-37">
                <a:latin typeface="Times New Roman"/>
                <a:cs typeface="Times New Roman"/>
              </a:rPr>
              <a:t>π</a:t>
            </a:r>
            <a:r>
              <a:rPr dirty="0" sz="600" spc="-25">
                <a:latin typeface="Times New Roman"/>
                <a:cs typeface="Times New Roman"/>
              </a:rPr>
              <a:t>2</a:t>
            </a:r>
            <a:r>
              <a:rPr dirty="0" sz="600">
                <a:latin typeface="Times New Roman"/>
                <a:cs typeface="Times New Roman"/>
              </a:rPr>
              <a:t>	</a:t>
            </a:r>
            <a:r>
              <a:rPr dirty="0" baseline="9259" sz="900">
                <a:latin typeface="Cambria Math"/>
                <a:cs typeface="Cambria Math"/>
              </a:rPr>
              <a:t>⋅</a:t>
            </a:r>
            <a:r>
              <a:rPr dirty="0" baseline="9259" sz="900" spc="15">
                <a:latin typeface="Cambria Math"/>
                <a:cs typeface="Cambria Math"/>
              </a:rPr>
              <a:t> </a:t>
            </a:r>
            <a:r>
              <a:rPr dirty="0" sz="600">
                <a:latin typeface="Times New Roman"/>
                <a:cs typeface="Times New Roman"/>
              </a:rPr>
              <a:t>Exp(</a:t>
            </a:r>
            <a:r>
              <a:rPr dirty="0" sz="600" spc="180">
                <a:latin typeface="Times New Roman"/>
                <a:cs typeface="Times New Roman"/>
              </a:rPr>
              <a:t>  </a:t>
            </a:r>
            <a:r>
              <a:rPr dirty="0" sz="600">
                <a:latin typeface="Times New Roman"/>
                <a:cs typeface="Times New Roman"/>
              </a:rPr>
              <a:t>)</a:t>
            </a:r>
            <a:r>
              <a:rPr dirty="0" sz="600" spc="20">
                <a:latin typeface="Times New Roman"/>
                <a:cs typeface="Times New Roman"/>
              </a:rPr>
              <a:t> </a:t>
            </a:r>
            <a:r>
              <a:rPr dirty="0" sz="600" spc="-105">
                <a:latin typeface="Times New Roman"/>
                <a:cs typeface="Times New Roman"/>
              </a:rPr>
              <a:t>/</a:t>
            </a:r>
            <a:r>
              <a:rPr dirty="0" baseline="9259" sz="900" spc="-157">
                <a:latin typeface="Times New Roman"/>
                <a:cs typeface="Times New Roman"/>
              </a:rPr>
              <a:t>π</a:t>
            </a:r>
            <a:r>
              <a:rPr dirty="0" sz="600" spc="-105">
                <a:latin typeface="Times New Roman"/>
                <a:cs typeface="Times New Roman"/>
              </a:rPr>
              <a:t>)</a:t>
            </a:r>
            <a:r>
              <a:rPr dirty="0" sz="600" spc="2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1</a:t>
            </a:r>
            <a:r>
              <a:rPr dirty="0" sz="600" spc="20">
                <a:latin typeface="Times New Roman"/>
                <a:cs typeface="Times New Roman"/>
              </a:rPr>
              <a:t> </a:t>
            </a:r>
            <a:r>
              <a:rPr dirty="0" sz="600" spc="-110">
                <a:latin typeface="Times New Roman"/>
                <a:cs typeface="Times New Roman"/>
              </a:rPr>
              <a:t>(</a:t>
            </a:r>
            <a:r>
              <a:rPr dirty="0" baseline="9259" sz="900" spc="-165">
                <a:latin typeface="Times New Roman"/>
                <a:cs typeface="Times New Roman"/>
              </a:rPr>
              <a:t>-</a:t>
            </a:r>
            <a:r>
              <a:rPr dirty="0" sz="600" spc="-50">
                <a:latin typeface="Times New Roman"/>
                <a:cs typeface="Times New Roman"/>
              </a:rPr>
              <a:t>2</a:t>
            </a:r>
            <a:r>
              <a:rPr dirty="0" sz="600">
                <a:latin typeface="Times New Roman"/>
                <a:cs typeface="Times New Roman"/>
              </a:rPr>
              <a:t>	</a:t>
            </a:r>
            <a:r>
              <a:rPr dirty="0" baseline="9259" sz="900">
                <a:latin typeface="Cambria Math"/>
                <a:cs typeface="Cambria Math"/>
              </a:rPr>
              <a:t>⋅</a:t>
            </a:r>
            <a:r>
              <a:rPr dirty="0" baseline="9259" sz="900" spc="7">
                <a:latin typeface="Cambria Math"/>
                <a:cs typeface="Cambria Math"/>
              </a:rPr>
              <a:t> </a:t>
            </a:r>
            <a:r>
              <a:rPr dirty="0" sz="600">
                <a:latin typeface="Times New Roman"/>
                <a:cs typeface="Times New Roman"/>
              </a:rPr>
              <a:t>Exp(</a:t>
            </a:r>
            <a:r>
              <a:rPr dirty="0" sz="600" spc="50">
                <a:latin typeface="Times New Roman"/>
                <a:cs typeface="Times New Roman"/>
              </a:rPr>
              <a:t> </a:t>
            </a:r>
            <a:r>
              <a:rPr dirty="0" baseline="9259" sz="900">
                <a:latin typeface="Times New Roman"/>
                <a:cs typeface="Times New Roman"/>
              </a:rPr>
              <a:t>-</a:t>
            </a:r>
            <a:r>
              <a:rPr dirty="0" baseline="9259" sz="900" spc="307">
                <a:latin typeface="Times New Roman"/>
                <a:cs typeface="Times New Roman"/>
              </a:rPr>
              <a:t>  </a:t>
            </a:r>
            <a:r>
              <a:rPr dirty="0" sz="600">
                <a:latin typeface="Times New Roman"/>
                <a:cs typeface="Times New Roman"/>
              </a:rPr>
              <a:t>)</a:t>
            </a:r>
            <a:r>
              <a:rPr dirty="0" sz="600" spc="1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/</a:t>
            </a:r>
            <a:r>
              <a:rPr dirty="0" baseline="9259" sz="900" spc="-37">
                <a:latin typeface="Times New Roman"/>
                <a:cs typeface="Times New Roman"/>
              </a:rPr>
              <a:t>π</a:t>
            </a:r>
            <a:r>
              <a:rPr dirty="0" sz="600" spc="-25">
                <a:latin typeface="Times New Roman"/>
                <a:cs typeface="Times New Roman"/>
              </a:rPr>
              <a:t>2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1553182" y="2522996"/>
            <a:ext cx="3236595" cy="17653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35"/>
              </a:spcBef>
              <a:tabLst>
                <a:tab pos="3155950" algn="l"/>
              </a:tabLst>
            </a:pPr>
            <a:r>
              <a:rPr dirty="0" sz="600">
                <a:latin typeface="Times New Roman"/>
                <a:cs typeface="Times New Roman"/>
              </a:rPr>
              <a:t>=</a:t>
            </a:r>
            <a:r>
              <a:rPr dirty="0" sz="600" spc="235">
                <a:latin typeface="Times New Roman"/>
                <a:cs typeface="Times New Roman"/>
              </a:rPr>
              <a:t> </a:t>
            </a:r>
            <a:r>
              <a:rPr dirty="0" baseline="37037" sz="900">
                <a:latin typeface="Times New Roman"/>
                <a:cs typeface="Times New Roman"/>
              </a:rPr>
              <a:t>1</a:t>
            </a:r>
            <a:r>
              <a:rPr dirty="0" baseline="37037" sz="900" spc="172">
                <a:latin typeface="Times New Roman"/>
                <a:cs typeface="Times New Roman"/>
              </a:rPr>
              <a:t> </a:t>
            </a:r>
            <a:r>
              <a:rPr dirty="0" sz="600">
                <a:latin typeface="Cambria Math"/>
                <a:cs typeface="Cambria Math"/>
              </a:rPr>
              <a:t>⋅</a:t>
            </a:r>
            <a:r>
              <a:rPr dirty="0" sz="600" spc="5">
                <a:latin typeface="Cambria Math"/>
                <a:cs typeface="Cambria Math"/>
              </a:rPr>
              <a:t> </a:t>
            </a:r>
            <a:r>
              <a:rPr dirty="0" sz="950">
                <a:latin typeface="Times New Roman"/>
                <a:cs typeface="Times New Roman"/>
              </a:rPr>
              <a:t>[</a:t>
            </a:r>
            <a:r>
              <a:rPr dirty="0" sz="950" spc="440">
                <a:latin typeface="Times New Roman"/>
                <a:cs typeface="Times New Roman"/>
              </a:rPr>
              <a:t> </a:t>
            </a:r>
            <a:r>
              <a:rPr dirty="0" sz="600" spc="-50">
                <a:latin typeface="Times New Roman"/>
                <a:cs typeface="Times New Roman"/>
              </a:rPr>
              <a:t>+</a:t>
            </a:r>
            <a:r>
              <a:rPr dirty="0" sz="600">
                <a:latin typeface="Times New Roman"/>
                <a:cs typeface="Times New Roman"/>
              </a:rPr>
              <a:t>	</a:t>
            </a:r>
            <a:r>
              <a:rPr dirty="0" sz="950" spc="-50">
                <a:latin typeface="Times New Roman"/>
                <a:cs typeface="Times New Roman"/>
              </a:rPr>
              <a:t>]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1440332" y="2602291"/>
            <a:ext cx="188468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  <a:tabLst>
                <a:tab pos="394335" algn="l"/>
                <a:tab pos="916305" algn="l"/>
                <a:tab pos="1115060" algn="l"/>
                <a:tab pos="1478280" algn="l"/>
                <a:tab pos="1802130" algn="l"/>
              </a:tabLst>
            </a:pPr>
            <a:r>
              <a:rPr dirty="0" sz="600" spc="-25" i="1">
                <a:latin typeface="Times New Roman"/>
                <a:cs typeface="Times New Roman"/>
              </a:rPr>
              <a:t>yo</a:t>
            </a:r>
            <a:r>
              <a:rPr dirty="0" baseline="6172" sz="675" spc="-37">
                <a:latin typeface="Times New Roman"/>
                <a:cs typeface="Times New Roman"/>
              </a:rPr>
              <a:t>+</a:t>
            </a:r>
            <a:r>
              <a:rPr dirty="0" baseline="6172" sz="675">
                <a:latin typeface="Times New Roman"/>
                <a:cs typeface="Times New Roman"/>
              </a:rPr>
              <a:t>	</a:t>
            </a:r>
            <a:r>
              <a:rPr dirty="0" sz="600" i="1">
                <a:latin typeface="Times New Roman"/>
                <a:cs typeface="Times New Roman"/>
              </a:rPr>
              <a:t>y</a:t>
            </a:r>
            <a:r>
              <a:rPr dirty="0" sz="450">
                <a:latin typeface="Times New Roman"/>
                <a:cs typeface="Times New Roman"/>
              </a:rPr>
              <a:t>1</a:t>
            </a:r>
            <a:r>
              <a:rPr dirty="0" sz="600" i="1">
                <a:latin typeface="Times New Roman"/>
                <a:cs typeface="Times New Roman"/>
              </a:rPr>
              <a:t>o</a:t>
            </a:r>
            <a:r>
              <a:rPr dirty="0" sz="600" spc="455" i="1">
                <a:latin typeface="Times New Roman"/>
                <a:cs typeface="Times New Roman"/>
              </a:rPr>
              <a:t> </a:t>
            </a:r>
            <a:r>
              <a:rPr dirty="0" sz="600" spc="-25" i="1">
                <a:latin typeface="Times New Roman"/>
                <a:cs typeface="Times New Roman"/>
              </a:rPr>
              <a:t>yo</a:t>
            </a:r>
            <a:r>
              <a:rPr dirty="0" sz="450" spc="-25">
                <a:latin typeface="Times New Roman"/>
                <a:cs typeface="Times New Roman"/>
              </a:rPr>
              <a:t>2</a:t>
            </a:r>
            <a:r>
              <a:rPr dirty="0" sz="450">
                <a:latin typeface="Times New Roman"/>
                <a:cs typeface="Times New Roman"/>
              </a:rPr>
              <a:t>	</a:t>
            </a:r>
            <a:r>
              <a:rPr dirty="0" sz="600" spc="-50" i="1">
                <a:latin typeface="Times New Roman"/>
                <a:cs typeface="Times New Roman"/>
              </a:rPr>
              <a:t>j</a:t>
            </a:r>
            <a:r>
              <a:rPr dirty="0" sz="600" i="1">
                <a:latin typeface="Times New Roman"/>
                <a:cs typeface="Times New Roman"/>
              </a:rPr>
              <a:t>	</a:t>
            </a:r>
            <a:r>
              <a:rPr dirty="0" sz="600" spc="-10" i="1">
                <a:latin typeface="Times New Roman"/>
                <a:cs typeface="Times New Roman"/>
              </a:rPr>
              <a:t>norte</a:t>
            </a:r>
            <a:r>
              <a:rPr dirty="0" sz="600" i="1">
                <a:latin typeface="Times New Roman"/>
                <a:cs typeface="Times New Roman"/>
              </a:rPr>
              <a:t>	</a:t>
            </a:r>
            <a:r>
              <a:rPr dirty="0" sz="600" spc="-20" i="1">
                <a:latin typeface="Times New Roman"/>
                <a:cs typeface="Times New Roman"/>
              </a:rPr>
              <a:t>yo</a:t>
            </a:r>
            <a:r>
              <a:rPr dirty="0" baseline="-18518" sz="675" spc="-30" i="1">
                <a:latin typeface="Times New Roman"/>
                <a:cs typeface="Times New Roman"/>
              </a:rPr>
              <a:t>yo</a:t>
            </a:r>
            <a:r>
              <a:rPr dirty="0" baseline="-18518" sz="675" i="1">
                <a:latin typeface="Times New Roman"/>
                <a:cs typeface="Times New Roman"/>
              </a:rPr>
              <a:t>	</a:t>
            </a:r>
            <a:r>
              <a:rPr dirty="0" sz="600" spc="-25" i="1">
                <a:latin typeface="Times New Roman"/>
                <a:cs typeface="Times New Roman"/>
              </a:rPr>
              <a:t>ij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1063680" y="2707578"/>
            <a:ext cx="4575175" cy="496570"/>
          </a:xfrm>
          <a:prstGeom prst="rect">
            <a:avLst/>
          </a:prstGeom>
        </p:spPr>
        <p:txBody>
          <a:bodyPr wrap="square" lIns="0" tIns="7683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605"/>
              </a:spcBef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impedancia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secuencia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cero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calcula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manera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similar:</a:t>
            </a:r>
            <a:endParaRPr sz="800">
              <a:latin typeface="Times New Roman"/>
              <a:cs typeface="Times New Roman"/>
            </a:endParaRPr>
          </a:p>
          <a:p>
            <a:pPr marL="407670">
              <a:lnSpc>
                <a:spcPct val="100000"/>
              </a:lnSpc>
              <a:spcBef>
                <a:spcPts val="380"/>
              </a:spcBef>
            </a:pPr>
            <a:r>
              <a:rPr dirty="0" sz="600" i="1">
                <a:latin typeface="Times New Roman"/>
                <a:cs typeface="Times New Roman"/>
              </a:rPr>
              <a:t>Z</a:t>
            </a:r>
            <a:r>
              <a:rPr dirty="0" sz="600" spc="5" i="1">
                <a:latin typeface="Times New Roman"/>
                <a:cs typeface="Times New Roman"/>
              </a:rPr>
              <a:t> </a:t>
            </a:r>
            <a:r>
              <a:rPr dirty="0" sz="600" spc="-165">
                <a:latin typeface="Times New Roman"/>
                <a:cs typeface="Times New Roman"/>
              </a:rPr>
              <a:t>=</a:t>
            </a:r>
            <a:r>
              <a:rPr dirty="0" sz="450" spc="-165">
                <a:latin typeface="Times New Roman"/>
                <a:cs typeface="Times New Roman"/>
              </a:rPr>
              <a:t>0</a:t>
            </a:r>
            <a:r>
              <a:rPr dirty="0" sz="450">
                <a:latin typeface="Times New Roman"/>
                <a:cs typeface="Times New Roman"/>
              </a:rPr>
              <a:t> 0</a:t>
            </a:r>
            <a:r>
              <a:rPr dirty="0" sz="450" spc="245">
                <a:latin typeface="Times New Roman"/>
                <a:cs typeface="Times New Roman"/>
              </a:rPr>
              <a:t>  </a:t>
            </a:r>
            <a:r>
              <a:rPr dirty="0" sz="600" spc="-25" i="1">
                <a:latin typeface="Times New Roman"/>
                <a:cs typeface="Times New Roman"/>
              </a:rPr>
              <a:t>mi</a:t>
            </a:r>
            <a:r>
              <a:rPr dirty="0" sz="450" spc="-25">
                <a:latin typeface="Times New Roman"/>
                <a:cs typeface="Times New Roman"/>
              </a:rPr>
              <a:t>0</a:t>
            </a:r>
            <a:r>
              <a:rPr dirty="0" sz="450" spc="10">
                <a:latin typeface="Times New Roman"/>
                <a:cs typeface="Times New Roman"/>
              </a:rPr>
              <a:t> </a:t>
            </a:r>
            <a:r>
              <a:rPr dirty="0" sz="450" spc="-10">
                <a:latin typeface="Times New Roman"/>
                <a:cs typeface="Times New Roman"/>
              </a:rPr>
              <a:t>0</a:t>
            </a:r>
            <a:r>
              <a:rPr dirty="0" baseline="13888" sz="900" spc="-15">
                <a:latin typeface="Times New Roman"/>
                <a:cs typeface="Times New Roman"/>
              </a:rPr>
              <a:t>/</a:t>
            </a:r>
            <a:r>
              <a:rPr dirty="0" baseline="13888" sz="900" spc="7">
                <a:latin typeface="Times New Roman"/>
                <a:cs typeface="Times New Roman"/>
              </a:rPr>
              <a:t> </a:t>
            </a:r>
            <a:r>
              <a:rPr dirty="0" baseline="13888" sz="900" i="1">
                <a:latin typeface="Times New Roman"/>
                <a:cs typeface="Times New Roman"/>
              </a:rPr>
              <a:t>I</a:t>
            </a:r>
            <a:r>
              <a:rPr dirty="0" baseline="13888" sz="900" spc="67" i="1">
                <a:latin typeface="Times New Roman"/>
                <a:cs typeface="Times New Roman"/>
              </a:rPr>
              <a:t> </a:t>
            </a:r>
            <a:r>
              <a:rPr dirty="0" sz="450">
                <a:latin typeface="Times New Roman"/>
                <a:cs typeface="Times New Roman"/>
              </a:rPr>
              <a:t>0 </a:t>
            </a:r>
            <a:r>
              <a:rPr dirty="0" sz="450" spc="-50">
                <a:latin typeface="Times New Roman"/>
                <a:cs typeface="Times New Roman"/>
              </a:rPr>
              <a:t>0</a:t>
            </a:r>
            <a:endParaRPr sz="450">
              <a:latin typeface="Times New Roman"/>
              <a:cs typeface="Times New Roman"/>
            </a:endParaRPr>
          </a:p>
          <a:p>
            <a:pPr marL="38100">
              <a:lnSpc>
                <a:spcPct val="100000"/>
              </a:lnSpc>
              <a:spcBef>
                <a:spcPts val="175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voltaje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450">
                <a:latin typeface="Times New Roman"/>
                <a:cs typeface="Times New Roman"/>
              </a:rPr>
              <a:t>0</a:t>
            </a:r>
            <a:r>
              <a:rPr dirty="0" sz="450" spc="1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aquí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aplica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todos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terminales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I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450">
                <a:latin typeface="Times New Roman"/>
                <a:cs typeface="Times New Roman"/>
              </a:rPr>
              <a:t>0</a:t>
            </a:r>
            <a:r>
              <a:rPr dirty="0" sz="450" spc="1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corriente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promedio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suministrada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fuente.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1063680" y="3257798"/>
            <a:ext cx="5189220" cy="1151890"/>
          </a:xfrm>
          <a:prstGeom prst="rect">
            <a:avLst/>
          </a:prstGeom>
        </p:spPr>
        <p:txBody>
          <a:bodyPr wrap="square" lIns="0" tIns="882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695"/>
              </a:spcBef>
            </a:pPr>
            <a:r>
              <a:rPr dirty="0" sz="800">
                <a:latin typeface="Times New Roman"/>
                <a:cs typeface="Times New Roman"/>
              </a:rPr>
              <a:t>b)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potencia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reactiva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circuito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spc="-10" i="1">
                <a:latin typeface="Times New Roman"/>
                <a:cs typeface="Times New Roman"/>
              </a:rPr>
              <a:t>abierto</a:t>
            </a:r>
            <a:endParaRPr sz="800">
              <a:latin typeface="Times New Roman"/>
              <a:cs typeface="Times New Roman"/>
            </a:endParaRPr>
          </a:p>
          <a:p>
            <a:pPr marL="38100" marR="30480">
              <a:lnSpc>
                <a:spcPct val="113799"/>
              </a:lnSpc>
              <a:spcBef>
                <a:spcPts val="465"/>
              </a:spcBef>
            </a:pPr>
            <a:r>
              <a:rPr dirty="0" sz="800">
                <a:latin typeface="Times New Roman"/>
                <a:cs typeface="Times New Roman"/>
              </a:rPr>
              <a:t>Todos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terminales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extremo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abiertos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(excepto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conductores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especificados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para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castigado)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aplica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voltaje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simétrico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secuencia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positiva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terminales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otro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extremo</a:t>
            </a:r>
            <a:endParaRPr sz="800">
              <a:latin typeface="Times New Roman"/>
              <a:cs typeface="Times New Roman"/>
            </a:endParaRPr>
          </a:p>
          <a:p>
            <a:pPr marL="381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actual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secuencia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positiva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calcula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misma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fórmula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positivo</a:t>
            </a:r>
            <a:endParaRPr sz="800">
              <a:latin typeface="Times New Roman"/>
              <a:cs typeface="Times New Roman"/>
            </a:endParaRPr>
          </a:p>
          <a:p>
            <a:pPr marL="38100" marR="238125">
              <a:lnSpc>
                <a:spcPts val="1090"/>
              </a:lnSpc>
              <a:spcBef>
                <a:spcPts val="60"/>
              </a:spcBef>
            </a:pPr>
            <a:r>
              <a:rPr dirty="0" sz="800">
                <a:latin typeface="Times New Roman"/>
                <a:cs typeface="Times New Roman"/>
              </a:rPr>
              <a:t>impedancia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secuencia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potencia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reactiva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abierto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secuencia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positiva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calcula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entonces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mediante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fórmula:</a:t>
            </a:r>
            <a:endParaRPr sz="800">
              <a:latin typeface="Times New Roman"/>
              <a:cs typeface="Times New Roman"/>
            </a:endParaRPr>
          </a:p>
          <a:p>
            <a:pPr marL="407670">
              <a:lnSpc>
                <a:spcPts val="1325"/>
              </a:lnSpc>
            </a:pPr>
            <a:r>
              <a:rPr dirty="0" baseline="-9259" sz="900" i="1">
                <a:latin typeface="Times New Roman"/>
                <a:cs typeface="Times New Roman"/>
              </a:rPr>
              <a:t>Q</a:t>
            </a:r>
            <a:r>
              <a:rPr dirty="0" baseline="-9259" sz="900" spc="-44" i="1">
                <a:latin typeface="Times New Roman"/>
                <a:cs typeface="Times New Roman"/>
              </a:rPr>
              <a:t> </a:t>
            </a:r>
            <a:r>
              <a:rPr dirty="0" baseline="-6172" sz="675">
                <a:latin typeface="Times New Roman"/>
                <a:cs typeface="Times New Roman"/>
              </a:rPr>
              <a:t>+</a:t>
            </a:r>
            <a:r>
              <a:rPr dirty="0" baseline="-6172" sz="675" spc="465">
                <a:latin typeface="Times New Roman"/>
                <a:cs typeface="Times New Roman"/>
              </a:rPr>
              <a:t> </a:t>
            </a:r>
            <a:r>
              <a:rPr dirty="0" baseline="9259" sz="900">
                <a:latin typeface="Times New Roman"/>
                <a:cs typeface="Times New Roman"/>
              </a:rPr>
              <a:t>=</a:t>
            </a:r>
            <a:r>
              <a:rPr dirty="0" baseline="9259" sz="900" spc="187">
                <a:latin typeface="Times New Roman"/>
                <a:cs typeface="Times New Roman"/>
              </a:rPr>
              <a:t> </a:t>
            </a:r>
            <a:r>
              <a:rPr dirty="0" baseline="4629" sz="900" spc="-135">
                <a:latin typeface="Times New Roman"/>
                <a:cs typeface="Times New Roman"/>
              </a:rPr>
              <a:t>Esto</a:t>
            </a:r>
            <a:r>
              <a:rPr dirty="0" baseline="7662" sz="2175" spc="-135">
                <a:latin typeface="Times New Roman"/>
                <a:cs typeface="Times New Roman"/>
              </a:rPr>
              <a:t>(</a:t>
            </a:r>
            <a:r>
              <a:rPr dirty="0" baseline="-9259" sz="900" spc="-135" i="1">
                <a:latin typeface="Times New Roman"/>
                <a:cs typeface="Times New Roman"/>
              </a:rPr>
              <a:t>E</a:t>
            </a:r>
            <a:r>
              <a:rPr dirty="0" baseline="4629" sz="900" spc="-135">
                <a:latin typeface="Times New Roman"/>
                <a:cs typeface="Times New Roman"/>
              </a:rPr>
              <a:t>y</a:t>
            </a:r>
            <a:r>
              <a:rPr dirty="0" baseline="-9259" sz="900" spc="-135" i="1">
                <a:latin typeface="Times New Roman"/>
                <a:cs typeface="Times New Roman"/>
              </a:rPr>
              <a:t>n</a:t>
            </a:r>
            <a:r>
              <a:rPr dirty="0" baseline="9259" sz="900" spc="-135">
                <a:latin typeface="Cambria Math"/>
                <a:cs typeface="Cambria Math"/>
              </a:rPr>
              <a:t>⋅</a:t>
            </a:r>
            <a:r>
              <a:rPr dirty="0" baseline="9259" sz="900" spc="322">
                <a:latin typeface="Cambria Math"/>
                <a:cs typeface="Cambria Math"/>
              </a:rPr>
              <a:t>  </a:t>
            </a:r>
            <a:r>
              <a:rPr dirty="0" baseline="-6172" sz="675">
                <a:latin typeface="Times New Roman"/>
                <a:cs typeface="Times New Roman"/>
              </a:rPr>
              <a:t>+</a:t>
            </a:r>
            <a:r>
              <a:rPr dirty="0" baseline="-6172" sz="675" spc="307">
                <a:latin typeface="Times New Roman"/>
                <a:cs typeface="Times New Roman"/>
              </a:rPr>
              <a:t> </a:t>
            </a:r>
            <a:r>
              <a:rPr dirty="0" baseline="9259" sz="900">
                <a:latin typeface="Cambria Math"/>
                <a:cs typeface="Cambria Math"/>
              </a:rPr>
              <a:t>⋅</a:t>
            </a:r>
            <a:r>
              <a:rPr dirty="0" baseline="9259" sz="900" spc="7">
                <a:latin typeface="Cambria Math"/>
                <a:cs typeface="Cambria Math"/>
              </a:rPr>
              <a:t> </a:t>
            </a:r>
            <a:r>
              <a:rPr dirty="0" baseline="-9259" sz="900" spc="-60" i="1">
                <a:latin typeface="Times New Roman"/>
                <a:cs typeface="Times New Roman"/>
              </a:rPr>
              <a:t>yo</a:t>
            </a:r>
            <a:r>
              <a:rPr dirty="0" baseline="-6172" sz="675" spc="-60">
                <a:latin typeface="Times New Roman"/>
                <a:cs typeface="Times New Roman"/>
              </a:rPr>
              <a:t>+</a:t>
            </a:r>
            <a:r>
              <a:rPr dirty="0" baseline="-6172" sz="675" spc="217">
                <a:latin typeface="Times New Roman"/>
                <a:cs typeface="Times New Roman"/>
              </a:rPr>
              <a:t> </a:t>
            </a:r>
            <a:r>
              <a:rPr dirty="0" baseline="7662" sz="2175">
                <a:latin typeface="Times New Roman"/>
                <a:cs typeface="Times New Roman"/>
              </a:rPr>
              <a:t>)</a:t>
            </a:r>
            <a:r>
              <a:rPr dirty="0" sz="800">
                <a:latin typeface="Times New Roman"/>
                <a:cs typeface="Times New Roman"/>
              </a:rPr>
              <a:t>,</a:t>
            </a:r>
            <a:r>
              <a:rPr dirty="0" sz="800" spc="-75">
                <a:latin typeface="Times New Roman"/>
                <a:cs typeface="Times New Roman"/>
              </a:rPr>
              <a:t> </a:t>
            </a:r>
            <a:r>
              <a:rPr dirty="0" baseline="24691" sz="675" spc="-15">
                <a:latin typeface="Times New Roman"/>
                <a:cs typeface="Times New Roman"/>
              </a:rPr>
              <a:t>*</a:t>
            </a:r>
            <a:r>
              <a:rPr dirty="0" sz="800" spc="-10">
                <a:latin typeface="Times New Roman"/>
                <a:cs typeface="Times New Roman"/>
              </a:rPr>
              <a:t>donde</a:t>
            </a:r>
            <a:r>
              <a:rPr dirty="0" sz="800" spc="1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</a:t>
            </a:r>
            <a:r>
              <a:rPr dirty="0" sz="800" spc="15" i="1">
                <a:latin typeface="Times New Roman"/>
                <a:cs typeface="Times New Roman"/>
              </a:rPr>
              <a:t> </a:t>
            </a:r>
            <a:r>
              <a:rPr dirty="0" sz="450">
                <a:latin typeface="Times New Roman"/>
                <a:cs typeface="Times New Roman"/>
              </a:rPr>
              <a:t>+</a:t>
            </a:r>
            <a:r>
              <a:rPr dirty="0" sz="45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voltaje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1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línea.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4704649" y="4426080"/>
            <a:ext cx="1158240" cy="2000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1111" sz="1125" i="1">
                <a:latin typeface="Times New Roman"/>
                <a:cs typeface="Times New Roman"/>
              </a:rPr>
              <a:t>mi</a:t>
            </a:r>
            <a:r>
              <a:rPr dirty="0" baseline="-18518" sz="675">
                <a:latin typeface="Times New Roman"/>
                <a:cs typeface="Times New Roman"/>
              </a:rPr>
              <a:t>+</a:t>
            </a:r>
            <a:r>
              <a:rPr dirty="0" baseline="-18518" sz="675" spc="450">
                <a:latin typeface="Times New Roman"/>
                <a:cs typeface="Times New Roman"/>
              </a:rPr>
              <a:t> </a:t>
            </a:r>
            <a:r>
              <a:rPr dirty="0" baseline="11111" sz="1125">
                <a:latin typeface="Times New Roman"/>
                <a:cs typeface="Times New Roman"/>
              </a:rPr>
              <a:t>=</a:t>
            </a:r>
            <a:r>
              <a:rPr dirty="0" baseline="11111" sz="1125" spc="44">
                <a:latin typeface="Times New Roman"/>
                <a:cs typeface="Times New Roman"/>
              </a:rPr>
              <a:t> </a:t>
            </a:r>
            <a:r>
              <a:rPr dirty="0" baseline="-11111" sz="1125" i="1">
                <a:latin typeface="Times New Roman"/>
                <a:cs typeface="Times New Roman"/>
              </a:rPr>
              <a:t>V</a:t>
            </a:r>
            <a:r>
              <a:rPr dirty="0" baseline="-11111" sz="1125" spc="209" i="1">
                <a:latin typeface="Times New Roman"/>
                <a:cs typeface="Times New Roman"/>
              </a:rPr>
              <a:t> </a:t>
            </a:r>
            <a:r>
              <a:rPr dirty="0" baseline="3703" sz="1125" spc="-44">
                <a:latin typeface="Times New Roman"/>
                <a:cs typeface="Times New Roman"/>
              </a:rPr>
              <a:t>2</a:t>
            </a:r>
            <a:r>
              <a:rPr dirty="0" baseline="7246" sz="1725" spc="-44">
                <a:latin typeface="Times New Roman"/>
                <a:cs typeface="Times New Roman"/>
              </a:rPr>
              <a:t>[</a:t>
            </a:r>
            <a:r>
              <a:rPr dirty="0" baseline="3703" sz="1125" spc="-44">
                <a:latin typeface="Times New Roman"/>
                <a:cs typeface="Times New Roman"/>
              </a:rPr>
              <a:t>/</a:t>
            </a:r>
            <a:r>
              <a:rPr dirty="0" baseline="3703" sz="1125" spc="195">
                <a:latin typeface="Times New Roman"/>
                <a:cs typeface="Times New Roman"/>
              </a:rPr>
              <a:t> </a:t>
            </a:r>
            <a:r>
              <a:rPr dirty="0" baseline="11111" sz="1125">
                <a:latin typeface="Cambria Math"/>
                <a:cs typeface="Cambria Math"/>
              </a:rPr>
              <a:t>⋅</a:t>
            </a:r>
            <a:r>
              <a:rPr dirty="0" baseline="11111" sz="1125" spc="-52">
                <a:latin typeface="Cambria Math"/>
                <a:cs typeface="Cambria Math"/>
              </a:rPr>
              <a:t> </a:t>
            </a:r>
            <a:r>
              <a:rPr dirty="0" baseline="3703" sz="1125" spc="-127">
                <a:latin typeface="Times New Roman"/>
                <a:cs typeface="Times New Roman"/>
              </a:rPr>
              <a:t>peca</a:t>
            </a:r>
            <a:r>
              <a:rPr dirty="0" baseline="11111" sz="1125" spc="-127">
                <a:latin typeface="Times New Roman"/>
                <a:cs typeface="Times New Roman"/>
              </a:rPr>
              <a:t>π</a:t>
            </a:r>
            <a:r>
              <a:rPr dirty="0" baseline="3703" sz="1125" spc="-127">
                <a:latin typeface="Times New Roman"/>
                <a:cs typeface="Times New Roman"/>
              </a:rPr>
              <a:t>do)(</a:t>
            </a:r>
            <a:r>
              <a:rPr dirty="0" baseline="-11111" sz="1125" spc="-127" i="1">
                <a:latin typeface="Times New Roman"/>
                <a:cs typeface="Times New Roman"/>
              </a:rPr>
              <a:t>n</a:t>
            </a:r>
            <a:r>
              <a:rPr dirty="0" baseline="3703" sz="1125" spc="-127">
                <a:latin typeface="Times New Roman"/>
                <a:cs typeface="Times New Roman"/>
              </a:rPr>
              <a:t>/</a:t>
            </a:r>
            <a:r>
              <a:rPr dirty="0" baseline="3703" sz="1125" spc="-82">
                <a:latin typeface="Times New Roman"/>
                <a:cs typeface="Times New Roman"/>
              </a:rPr>
              <a:t> </a:t>
            </a:r>
            <a:r>
              <a:rPr dirty="0" baseline="-11111" sz="1125" spc="-67" i="1">
                <a:latin typeface="Times New Roman"/>
                <a:cs typeface="Times New Roman"/>
              </a:rPr>
              <a:t>o</a:t>
            </a:r>
            <a:r>
              <a:rPr dirty="0" baseline="7246" sz="1725" spc="-67">
                <a:latin typeface="Times New Roman"/>
                <a:cs typeface="Times New Roman"/>
              </a:rPr>
              <a:t>]</a:t>
            </a:r>
            <a:r>
              <a:rPr dirty="0" baseline="-11111" sz="1125" spc="-67" i="1">
                <a:latin typeface="Times New Roman"/>
                <a:cs typeface="Times New Roman"/>
              </a:rPr>
              <a:t>rt</a:t>
            </a:r>
            <a:r>
              <a:rPr dirty="0" sz="800" spc="-45">
                <a:latin typeface="Times New Roman"/>
                <a:cs typeface="Times New Roman"/>
              </a:rPr>
              <a:t>.</a:t>
            </a:r>
            <a:r>
              <a:rPr dirty="0" baseline="-11111" sz="1125" spc="-67" i="1">
                <a:latin typeface="Times New Roman"/>
                <a:cs typeface="Times New Roman"/>
              </a:rPr>
              <a:t>e</a:t>
            </a:r>
            <a:endParaRPr baseline="-11111" sz="1125">
              <a:latin typeface="Times New Roman"/>
              <a:cs typeface="Times New Roman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1089080" y="4427401"/>
            <a:ext cx="3641090" cy="494665"/>
          </a:xfrm>
          <a:prstGeom prst="rect">
            <a:avLst/>
          </a:prstGeom>
        </p:spPr>
        <p:txBody>
          <a:bodyPr wrap="square" lIns="0" tIns="5524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434"/>
              </a:spcBef>
            </a:pPr>
            <a:r>
              <a:rPr dirty="0" sz="800">
                <a:latin typeface="Times New Roman"/>
                <a:cs typeface="Times New Roman"/>
              </a:rPr>
              <a:t>Usar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voltaje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adyacentes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n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da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  <a:spcBef>
                <a:spcPts val="204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cálculo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I</a:t>
            </a:r>
            <a:r>
              <a:rPr dirty="0" sz="800" spc="40" i="1">
                <a:latin typeface="Times New Roman"/>
                <a:cs typeface="Times New Roman"/>
              </a:rPr>
              <a:t> </a:t>
            </a:r>
            <a:r>
              <a:rPr dirty="0" sz="450">
                <a:latin typeface="Times New Roman"/>
                <a:cs typeface="Times New Roman"/>
              </a:rPr>
              <a:t>+</a:t>
            </a:r>
            <a:r>
              <a:rPr dirty="0" sz="450" spc="12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basa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cálculo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</a:t>
            </a:r>
            <a:r>
              <a:rPr dirty="0" sz="800" spc="40" i="1">
                <a:latin typeface="Times New Roman"/>
                <a:cs typeface="Times New Roman"/>
              </a:rPr>
              <a:t> </a:t>
            </a:r>
            <a:r>
              <a:rPr dirty="0" sz="450">
                <a:latin typeface="Times New Roman"/>
                <a:cs typeface="Times New Roman"/>
              </a:rPr>
              <a:t>+</a:t>
            </a:r>
            <a:r>
              <a:rPr dirty="0" sz="450" spc="12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=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1.0.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Usar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valor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I</a:t>
            </a:r>
            <a:r>
              <a:rPr dirty="0" sz="800" spc="40" i="1">
                <a:latin typeface="Times New Roman"/>
                <a:cs typeface="Times New Roman"/>
              </a:rPr>
              <a:t> </a:t>
            </a:r>
            <a:r>
              <a:rPr dirty="0" sz="450">
                <a:latin typeface="Times New Roman"/>
                <a:cs typeface="Times New Roman"/>
              </a:rPr>
              <a:t>+</a:t>
            </a:r>
            <a:r>
              <a:rPr dirty="0" sz="450" spc="12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implica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ese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2364410" y="4954714"/>
            <a:ext cx="104775" cy="1682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900" spc="-25">
                <a:latin typeface="Times New Roman"/>
                <a:cs typeface="Times New Roman"/>
              </a:rPr>
              <a:t>()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1433724" y="5027402"/>
            <a:ext cx="283845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sz="650" i="1">
                <a:latin typeface="Times New Roman"/>
                <a:cs typeface="Times New Roman"/>
              </a:rPr>
              <a:t>Q</a:t>
            </a:r>
            <a:r>
              <a:rPr dirty="0" sz="650" spc="-80" i="1">
                <a:latin typeface="Times New Roman"/>
                <a:cs typeface="Times New Roman"/>
              </a:rPr>
              <a:t> </a:t>
            </a:r>
            <a:r>
              <a:rPr dirty="0" baseline="5555" sz="750">
                <a:latin typeface="Times New Roman"/>
                <a:cs typeface="Times New Roman"/>
              </a:rPr>
              <a:t>+</a:t>
            </a:r>
            <a:r>
              <a:rPr dirty="0" baseline="5555" sz="750" spc="405">
                <a:latin typeface="Times New Roman"/>
                <a:cs typeface="Times New Roman"/>
              </a:rPr>
              <a:t> </a:t>
            </a:r>
            <a:r>
              <a:rPr dirty="0" baseline="21367" sz="975" spc="-75">
                <a:latin typeface="Times New Roman"/>
                <a:cs typeface="Times New Roman"/>
              </a:rPr>
              <a:t>=</a:t>
            </a:r>
            <a:endParaRPr baseline="21367" sz="975">
              <a:latin typeface="Times New Roman"/>
              <a:cs typeface="Times New Roman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2226675" y="5007578"/>
            <a:ext cx="335280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sz="650" spc="-20">
                <a:latin typeface="Times New Roman"/>
                <a:cs typeface="Times New Roman"/>
              </a:rPr>
              <a:t>Esto</a:t>
            </a:r>
            <a:r>
              <a:rPr dirty="0" baseline="-12820" sz="975" spc="-30" i="1">
                <a:latin typeface="Times New Roman"/>
                <a:cs typeface="Times New Roman"/>
              </a:rPr>
              <a:t>y</a:t>
            </a:r>
            <a:r>
              <a:rPr dirty="0" sz="650" spc="-20">
                <a:latin typeface="Times New Roman"/>
                <a:cs typeface="Times New Roman"/>
              </a:rPr>
              <a:t>y</a:t>
            </a:r>
            <a:r>
              <a:rPr dirty="0" baseline="-12820" sz="975" spc="-30" i="1">
                <a:latin typeface="Times New Roman"/>
                <a:cs typeface="Times New Roman"/>
              </a:rPr>
              <a:t>o</a:t>
            </a:r>
            <a:r>
              <a:rPr dirty="0" baseline="16666" sz="750" spc="-30">
                <a:latin typeface="Times New Roman"/>
                <a:cs typeface="Times New Roman"/>
              </a:rPr>
              <a:t>+</a:t>
            </a:r>
            <a:endParaRPr baseline="16666" sz="750">
              <a:latin typeface="Times New Roman"/>
              <a:cs typeface="Times New Roman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1678217" y="5106697"/>
            <a:ext cx="700405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sz="650">
                <a:latin typeface="Times New Roman"/>
                <a:cs typeface="Times New Roman"/>
              </a:rPr>
              <a:t>)</a:t>
            </a:r>
            <a:r>
              <a:rPr dirty="0" sz="650" spc="15">
                <a:latin typeface="Times New Roman"/>
                <a:cs typeface="Times New Roman"/>
              </a:rPr>
              <a:t> </a:t>
            </a:r>
            <a:r>
              <a:rPr dirty="0" sz="650">
                <a:latin typeface="Times New Roman"/>
                <a:cs typeface="Times New Roman"/>
              </a:rPr>
              <a:t>/</a:t>
            </a:r>
            <a:r>
              <a:rPr dirty="0" baseline="8547" sz="975">
                <a:latin typeface="Cambria Math"/>
                <a:cs typeface="Cambria Math"/>
              </a:rPr>
              <a:t>⋅</a:t>
            </a:r>
            <a:r>
              <a:rPr dirty="0" sz="650">
                <a:latin typeface="Times New Roman"/>
                <a:cs typeface="Times New Roman"/>
              </a:rPr>
              <a:t>(sin4</a:t>
            </a:r>
            <a:r>
              <a:rPr dirty="0" sz="650" spc="250">
                <a:latin typeface="Times New Roman"/>
                <a:cs typeface="Times New Roman"/>
              </a:rPr>
              <a:t> </a:t>
            </a:r>
            <a:r>
              <a:rPr dirty="0" baseline="8547" sz="975">
                <a:latin typeface="Times New Roman"/>
                <a:cs typeface="Times New Roman"/>
              </a:rPr>
              <a:t>π</a:t>
            </a:r>
            <a:r>
              <a:rPr dirty="0" baseline="8547" sz="975" spc="270">
                <a:latin typeface="Times New Roman"/>
                <a:cs typeface="Times New Roman"/>
              </a:rPr>
              <a:t>  </a:t>
            </a:r>
            <a:r>
              <a:rPr dirty="0" baseline="-12820" sz="975" spc="-15" i="1">
                <a:latin typeface="Times New Roman"/>
                <a:cs typeface="Times New Roman"/>
              </a:rPr>
              <a:t>norte</a:t>
            </a:r>
            <a:endParaRPr baseline="-12820" sz="975">
              <a:latin typeface="Times New Roman"/>
              <a:cs typeface="Times New Roman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1934895" y="5080265"/>
            <a:ext cx="59055" cy="10477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00" spc="-50">
                <a:latin typeface="Times New Roman"/>
                <a:cs typeface="Times New Roman"/>
              </a:rPr>
              <a:t>2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1790552" y="4961322"/>
            <a:ext cx="508634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baseline="17094" sz="975">
                <a:latin typeface="Times New Roman"/>
                <a:cs typeface="Times New Roman"/>
              </a:rPr>
              <a:t>-</a:t>
            </a:r>
            <a:r>
              <a:rPr dirty="0" baseline="17094" sz="975" spc="127">
                <a:latin typeface="Times New Roman"/>
                <a:cs typeface="Times New Roman"/>
              </a:rPr>
              <a:t> </a:t>
            </a:r>
            <a:r>
              <a:rPr dirty="0" sz="650" i="1">
                <a:latin typeface="Times New Roman"/>
                <a:cs typeface="Times New Roman"/>
              </a:rPr>
              <a:t>V</a:t>
            </a:r>
            <a:r>
              <a:rPr dirty="0" sz="650" spc="105" i="1">
                <a:latin typeface="Times New Roman"/>
                <a:cs typeface="Times New Roman"/>
              </a:rPr>
              <a:t> </a:t>
            </a:r>
            <a:r>
              <a:rPr dirty="0" baseline="55555" sz="750">
                <a:latin typeface="Times New Roman"/>
                <a:cs typeface="Times New Roman"/>
              </a:rPr>
              <a:t>2</a:t>
            </a:r>
            <a:r>
              <a:rPr dirty="0" baseline="55555" sz="750" spc="300">
                <a:latin typeface="Times New Roman"/>
                <a:cs typeface="Times New Roman"/>
              </a:rPr>
              <a:t> </a:t>
            </a:r>
            <a:r>
              <a:rPr dirty="0" baseline="17094" sz="975">
                <a:latin typeface="Cambria Math"/>
                <a:cs typeface="Cambria Math"/>
              </a:rPr>
              <a:t>⋅</a:t>
            </a:r>
            <a:r>
              <a:rPr dirty="0" baseline="17094" sz="975" spc="-112">
                <a:latin typeface="Cambria Math"/>
                <a:cs typeface="Cambria Math"/>
              </a:rPr>
              <a:t> </a:t>
            </a:r>
            <a:r>
              <a:rPr dirty="0" sz="650" spc="-10" i="1">
                <a:latin typeface="Times New Roman"/>
                <a:cs typeface="Times New Roman"/>
              </a:rPr>
              <a:t>norte</a:t>
            </a:r>
            <a:endParaRPr sz="650">
              <a:latin typeface="Times New Roman"/>
              <a:cs typeface="Times New Roman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1089080" y="5245463"/>
            <a:ext cx="4726940" cy="561975"/>
          </a:xfrm>
          <a:prstGeom prst="rect">
            <a:avLst/>
          </a:prstGeom>
        </p:spPr>
        <p:txBody>
          <a:bodyPr wrap="square" lIns="0" tIns="3175" rIns="0" bIns="0" rtlCol="0" vert="horz">
            <a:spAutoFit/>
          </a:bodyPr>
          <a:lstStyle/>
          <a:p>
            <a:pPr algn="just" marL="12700" marR="5080">
              <a:lnSpc>
                <a:spcPct val="111100"/>
              </a:lnSpc>
              <a:spcBef>
                <a:spcPts val="25"/>
              </a:spcBef>
            </a:pP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también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calcula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automáticamente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la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potencia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reactiva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suministrada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por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la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fuente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(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10" i="1">
                <a:latin typeface="Times New Roman"/>
                <a:cs typeface="Times New Roman"/>
              </a:rPr>
              <a:t>Q</a:t>
            </a:r>
            <a:r>
              <a:rPr dirty="0" sz="800" spc="20" i="1">
                <a:latin typeface="Times New Roman"/>
                <a:cs typeface="Times New Roman"/>
              </a:rPr>
              <a:t> </a:t>
            </a:r>
            <a:r>
              <a:rPr dirty="0" sz="500" spc="10">
                <a:latin typeface="Times New Roman"/>
                <a:cs typeface="Times New Roman"/>
              </a:rPr>
              <a:t>1</a:t>
            </a:r>
            <a:r>
              <a:rPr dirty="0" sz="500" spc="9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..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 i="1">
                <a:latin typeface="Times New Roman"/>
                <a:cs typeface="Times New Roman"/>
              </a:rPr>
              <a:t>Q</a:t>
            </a:r>
            <a:r>
              <a:rPr dirty="0" sz="800" spc="20" i="1">
                <a:latin typeface="Times New Roman"/>
                <a:cs typeface="Times New Roman"/>
              </a:rPr>
              <a:t> </a:t>
            </a:r>
            <a:r>
              <a:rPr dirty="0" sz="450" spc="10" i="1">
                <a:latin typeface="Times New Roman"/>
                <a:cs typeface="Times New Roman"/>
              </a:rPr>
              <a:t>n</a:t>
            </a:r>
            <a:r>
              <a:rPr dirty="0" sz="450" spc="100" i="1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).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La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apertura-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potencia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reactiva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también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calcular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tomando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promedio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cantidades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todos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fases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multiplicar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factor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2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(ya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utiliza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valor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pico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1.0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cálculo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a</a:t>
            </a:r>
            <a:endParaRPr sz="800">
              <a:latin typeface="Times New Roman"/>
              <a:cs typeface="Times New Roman"/>
            </a:endParaRPr>
          </a:p>
          <a:p>
            <a:pPr algn="just"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voltaje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rms):</a:t>
            </a:r>
            <a:endParaRPr sz="800">
              <a:latin typeface="Times New Roman"/>
              <a:cs typeface="Times New Roman"/>
            </a:endParaRPr>
          </a:p>
        </p:txBody>
      </p:sp>
      <p:grpSp>
        <p:nvGrpSpPr>
          <p:cNvPr id="31" name="object 31" descr=""/>
          <p:cNvGrpSpPr/>
          <p:nvPr/>
        </p:nvGrpSpPr>
        <p:grpSpPr>
          <a:xfrm>
            <a:off x="368299" y="6764749"/>
            <a:ext cx="502284" cy="13335"/>
            <a:chOff x="368299" y="6764749"/>
            <a:chExt cx="502284" cy="13335"/>
          </a:xfrm>
        </p:grpSpPr>
        <p:sp>
          <p:nvSpPr>
            <p:cNvPr id="32" name="object 32" descr=""/>
            <p:cNvSpPr/>
            <p:nvPr/>
          </p:nvSpPr>
          <p:spPr>
            <a:xfrm>
              <a:off x="368299" y="6764749"/>
              <a:ext cx="502284" cy="6985"/>
            </a:xfrm>
            <a:custGeom>
              <a:avLst/>
              <a:gdLst/>
              <a:ahLst/>
              <a:cxnLst/>
              <a:rect l="l" t="t" r="r" b="b"/>
              <a:pathLst>
                <a:path w="502284" h="6984">
                  <a:moveTo>
                    <a:pt x="502202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502202" y="0"/>
                  </a:lnTo>
                  <a:lnTo>
                    <a:pt x="502202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 descr=""/>
            <p:cNvSpPr/>
            <p:nvPr/>
          </p:nvSpPr>
          <p:spPr>
            <a:xfrm>
              <a:off x="368287" y="6764743"/>
              <a:ext cx="502284" cy="13335"/>
            </a:xfrm>
            <a:custGeom>
              <a:avLst/>
              <a:gdLst/>
              <a:ahLst/>
              <a:cxnLst/>
              <a:rect l="l" t="t" r="r" b="b"/>
              <a:pathLst>
                <a:path w="502284" h="13334">
                  <a:moveTo>
                    <a:pt x="502208" y="0"/>
                  </a:moveTo>
                  <a:lnTo>
                    <a:pt x="495604" y="6616"/>
                  </a:lnTo>
                  <a:lnTo>
                    <a:pt x="0" y="6616"/>
                  </a:lnTo>
                  <a:lnTo>
                    <a:pt x="0" y="13220"/>
                  </a:lnTo>
                  <a:lnTo>
                    <a:pt x="495604" y="13220"/>
                  </a:lnTo>
                  <a:lnTo>
                    <a:pt x="502208" y="13220"/>
                  </a:lnTo>
                  <a:lnTo>
                    <a:pt x="502208" y="6616"/>
                  </a:lnTo>
                  <a:lnTo>
                    <a:pt x="502208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 descr=""/>
            <p:cNvSpPr/>
            <p:nvPr/>
          </p:nvSpPr>
          <p:spPr>
            <a:xfrm>
              <a:off x="368299" y="6764749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4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5" name="object 35" descr=""/>
          <p:cNvSpPr txBox="1"/>
          <p:nvPr/>
        </p:nvSpPr>
        <p:spPr>
          <a:xfrm>
            <a:off x="379553" y="6824758"/>
            <a:ext cx="48450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Page</a:t>
            </a:r>
            <a:r>
              <a:rPr dirty="0" sz="800" spc="6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250</a:t>
            </a:r>
            <a:endParaRPr sz="800">
              <a:latin typeface="Arial"/>
              <a:cs typeface="Arial"/>
            </a:endParaRPr>
          </a:p>
        </p:txBody>
      </p:sp>
      <p:sp>
        <p:nvSpPr>
          <p:cNvPr id="53" name="object 53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54" name="object 54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196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36" name="object 36" descr=""/>
          <p:cNvSpPr txBox="1"/>
          <p:nvPr/>
        </p:nvSpPr>
        <p:spPr>
          <a:xfrm>
            <a:off x="4974542" y="6983348"/>
            <a:ext cx="448309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Apéndice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2549432" y="7307137"/>
            <a:ext cx="124460" cy="1682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900">
                <a:latin typeface="Times New Roman"/>
                <a:cs typeface="Times New Roman"/>
              </a:rPr>
              <a:t>)</a:t>
            </a:r>
            <a:r>
              <a:rPr dirty="0" sz="900" spc="10">
                <a:latin typeface="Times New Roman"/>
                <a:cs typeface="Times New Roman"/>
              </a:rPr>
              <a:t> </a:t>
            </a:r>
            <a:r>
              <a:rPr dirty="0" sz="450" spc="-50" i="1">
                <a:latin typeface="Times New Roman"/>
                <a:cs typeface="Times New Roman"/>
              </a:rPr>
              <a:t>n</a:t>
            </a:r>
            <a:endParaRPr sz="450">
              <a:latin typeface="Times New Roman"/>
              <a:cs typeface="Times New Roman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2319186" y="7353393"/>
            <a:ext cx="206375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+</a:t>
            </a:r>
            <a:r>
              <a:rPr dirty="0" sz="600" spc="80">
                <a:latin typeface="Times New Roman"/>
                <a:cs typeface="Times New Roman"/>
              </a:rPr>
              <a:t> </a:t>
            </a:r>
            <a:r>
              <a:rPr dirty="0" baseline="-23148" sz="900" spc="-75" i="1">
                <a:latin typeface="Times New Roman"/>
                <a:cs typeface="Times New Roman"/>
              </a:rPr>
              <a:t>Q</a:t>
            </a:r>
            <a:endParaRPr baseline="-23148" sz="900">
              <a:latin typeface="Times New Roman"/>
              <a:cs typeface="Times New Roman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1182622" y="7353393"/>
            <a:ext cx="280035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baseline="-23148" sz="900" i="1">
                <a:latin typeface="Times New Roman"/>
                <a:cs typeface="Times New Roman"/>
              </a:rPr>
              <a:t>Q</a:t>
            </a:r>
            <a:r>
              <a:rPr dirty="0" baseline="-23148" sz="900" spc="-37" i="1">
                <a:latin typeface="Times New Roman"/>
                <a:cs typeface="Times New Roman"/>
              </a:rPr>
              <a:t> </a:t>
            </a:r>
            <a:r>
              <a:rPr dirty="0" baseline="-18518" sz="675">
                <a:latin typeface="Times New Roman"/>
                <a:cs typeface="Times New Roman"/>
              </a:rPr>
              <a:t>+</a:t>
            </a:r>
            <a:r>
              <a:rPr dirty="0" baseline="-18518" sz="675" spc="472">
                <a:latin typeface="Times New Roman"/>
                <a:cs typeface="Times New Roman"/>
              </a:rPr>
              <a:t> </a:t>
            </a:r>
            <a:r>
              <a:rPr dirty="0" sz="600" spc="-50">
                <a:latin typeface="Times New Roman"/>
                <a:cs typeface="Times New Roman"/>
              </a:rPr>
              <a:t>=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1790552" y="7386432"/>
            <a:ext cx="47117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sz="600" i="1">
                <a:latin typeface="Times New Roman"/>
                <a:cs typeface="Times New Roman"/>
              </a:rPr>
              <a:t>Q</a:t>
            </a:r>
            <a:r>
              <a:rPr dirty="0" sz="450">
                <a:latin typeface="Times New Roman"/>
                <a:cs typeface="Times New Roman"/>
              </a:rPr>
              <a:t>1</a:t>
            </a:r>
            <a:r>
              <a:rPr dirty="0" sz="450" spc="245">
                <a:latin typeface="Times New Roman"/>
                <a:cs typeface="Times New Roman"/>
              </a:rPr>
              <a:t> </a:t>
            </a:r>
            <a:r>
              <a:rPr dirty="0" baseline="23148" sz="900">
                <a:latin typeface="Times New Roman"/>
                <a:cs typeface="Times New Roman"/>
              </a:rPr>
              <a:t>+</a:t>
            </a:r>
            <a:r>
              <a:rPr dirty="0" baseline="23148" sz="900" spc="135">
                <a:latin typeface="Times New Roman"/>
                <a:cs typeface="Times New Roman"/>
              </a:rPr>
              <a:t> </a:t>
            </a:r>
            <a:r>
              <a:rPr dirty="0" sz="600" i="1">
                <a:latin typeface="Times New Roman"/>
                <a:cs typeface="Times New Roman"/>
              </a:rPr>
              <a:t>Q</a:t>
            </a:r>
            <a:r>
              <a:rPr dirty="0" sz="600" spc="-25" i="1">
                <a:latin typeface="Times New Roman"/>
                <a:cs typeface="Times New Roman"/>
              </a:rPr>
              <a:t> </a:t>
            </a:r>
            <a:r>
              <a:rPr dirty="0" sz="450">
                <a:latin typeface="Times New Roman"/>
                <a:cs typeface="Times New Roman"/>
              </a:rPr>
              <a:t>2</a:t>
            </a:r>
            <a:r>
              <a:rPr dirty="0" sz="450" spc="250">
                <a:latin typeface="Times New Roman"/>
                <a:cs typeface="Times New Roman"/>
              </a:rPr>
              <a:t> </a:t>
            </a:r>
            <a:r>
              <a:rPr dirty="0" baseline="23148" sz="900" spc="-75">
                <a:latin typeface="Times New Roman"/>
                <a:cs typeface="Times New Roman"/>
              </a:rPr>
              <a:t>+</a:t>
            </a:r>
            <a:endParaRPr baseline="23148" sz="900">
              <a:latin typeface="Times New Roman"/>
              <a:cs typeface="Times New Roman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1433724" y="7247666"/>
            <a:ext cx="446405" cy="1682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</a:pPr>
            <a:r>
              <a:rPr dirty="0" sz="600">
                <a:latin typeface="Times New Roman"/>
                <a:cs typeface="Times New Roman"/>
              </a:rPr>
              <a:t>-</a:t>
            </a:r>
            <a:r>
              <a:rPr dirty="0" sz="600" spc="170">
                <a:latin typeface="Times New Roman"/>
                <a:cs typeface="Times New Roman"/>
              </a:rPr>
              <a:t> </a:t>
            </a:r>
            <a:r>
              <a:rPr dirty="0" baseline="-23148" sz="900" i="1">
                <a:latin typeface="Times New Roman"/>
                <a:cs typeface="Times New Roman"/>
              </a:rPr>
              <a:t>V</a:t>
            </a:r>
            <a:r>
              <a:rPr dirty="0" baseline="-23148" sz="900" spc="142" i="1">
                <a:latin typeface="Times New Roman"/>
                <a:cs typeface="Times New Roman"/>
              </a:rPr>
              <a:t> </a:t>
            </a:r>
            <a:r>
              <a:rPr dirty="0" baseline="30864" sz="675">
                <a:latin typeface="Times New Roman"/>
                <a:cs typeface="Times New Roman"/>
              </a:rPr>
              <a:t>2</a:t>
            </a:r>
            <a:r>
              <a:rPr dirty="0" baseline="30864" sz="675" spc="359">
                <a:latin typeface="Times New Roman"/>
                <a:cs typeface="Times New Roman"/>
              </a:rPr>
              <a:t> </a:t>
            </a:r>
            <a:r>
              <a:rPr dirty="0" sz="600">
                <a:latin typeface="Cambria Math"/>
                <a:cs typeface="Cambria Math"/>
              </a:rPr>
              <a:t>⋅</a:t>
            </a:r>
            <a:r>
              <a:rPr dirty="0" sz="600" spc="5">
                <a:latin typeface="Cambria Math"/>
                <a:cs typeface="Cambria Math"/>
              </a:rPr>
              <a:t> </a:t>
            </a:r>
            <a:r>
              <a:rPr dirty="0" baseline="-9259" sz="900">
                <a:latin typeface="Times New Roman"/>
                <a:cs typeface="Times New Roman"/>
              </a:rPr>
              <a:t>2</a:t>
            </a:r>
            <a:r>
              <a:rPr dirty="0" baseline="-9259" sz="900" spc="179">
                <a:latin typeface="Times New Roman"/>
                <a:cs typeface="Times New Roman"/>
              </a:rPr>
              <a:t> </a:t>
            </a:r>
            <a:r>
              <a:rPr dirty="0" baseline="-27777" sz="1350" spc="-75">
                <a:latin typeface="Times New Roman"/>
                <a:cs typeface="Times New Roman"/>
              </a:rPr>
              <a:t>(</a:t>
            </a:r>
            <a:endParaRPr baseline="-27777" sz="1350">
              <a:latin typeface="Times New Roman"/>
              <a:cs typeface="Times New Roman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831370" y="7459119"/>
            <a:ext cx="4766945" cy="66167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765810">
              <a:lnSpc>
                <a:spcPct val="100000"/>
              </a:lnSpc>
              <a:spcBef>
                <a:spcPts val="125"/>
              </a:spcBef>
            </a:pPr>
            <a:r>
              <a:rPr dirty="0" sz="600" spc="-10" i="1">
                <a:latin typeface="Times New Roman"/>
                <a:cs typeface="Times New Roman"/>
              </a:rPr>
              <a:t>norte</a:t>
            </a:r>
            <a:endParaRPr sz="6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5"/>
              </a:spcBef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potencia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reactiva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abierto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secuencia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cero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también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calcula.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mismo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voltaje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entonces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aplicado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todas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terminales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extremo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corriente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secuencia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cero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valor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promedio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de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corriente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inyectada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terminales.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calcula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corriente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I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500">
                <a:latin typeface="Times New Roman"/>
                <a:cs typeface="Times New Roman"/>
              </a:rPr>
              <a:t>0</a:t>
            </a:r>
            <a:r>
              <a:rPr dirty="0" sz="500" spc="13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500">
                <a:latin typeface="Times New Roman"/>
                <a:cs typeface="Times New Roman"/>
              </a:rPr>
              <a:t>0</a:t>
            </a:r>
            <a:r>
              <a:rPr dirty="0" sz="500" spc="13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=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1.0.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Utilizando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valor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I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500">
                <a:latin typeface="Times New Roman"/>
                <a:cs typeface="Times New Roman"/>
              </a:rPr>
              <a:t>0</a:t>
            </a:r>
            <a:r>
              <a:rPr dirty="0" sz="500" spc="13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implica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que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1968966" y="8166168"/>
            <a:ext cx="330835" cy="1682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</a:pPr>
            <a:r>
              <a:rPr dirty="0" sz="600" spc="-60">
                <a:latin typeface="Times New Roman"/>
                <a:cs typeface="Times New Roman"/>
              </a:rPr>
              <a:t>Esto</a:t>
            </a:r>
            <a:r>
              <a:rPr dirty="0" baseline="6172" sz="1350" spc="-89">
                <a:latin typeface="Times New Roman"/>
                <a:cs typeface="Times New Roman"/>
              </a:rPr>
              <a:t>(</a:t>
            </a:r>
            <a:r>
              <a:rPr dirty="0" sz="600" spc="-60">
                <a:latin typeface="Times New Roman"/>
                <a:cs typeface="Times New Roman"/>
              </a:rPr>
              <a:t>y</a:t>
            </a:r>
            <a:r>
              <a:rPr dirty="0" baseline="-13888" sz="900" spc="-89" i="1">
                <a:latin typeface="Times New Roman"/>
                <a:cs typeface="Times New Roman"/>
              </a:rPr>
              <a:t>y</a:t>
            </a:r>
            <a:r>
              <a:rPr dirty="0" baseline="6172" sz="1350" spc="-89">
                <a:latin typeface="Times New Roman"/>
                <a:cs typeface="Times New Roman"/>
              </a:rPr>
              <a:t>)</a:t>
            </a:r>
            <a:r>
              <a:rPr dirty="0" baseline="-13888" sz="900" spc="-89" i="1">
                <a:latin typeface="Times New Roman"/>
                <a:cs typeface="Times New Roman"/>
              </a:rPr>
              <a:t>o</a:t>
            </a:r>
            <a:r>
              <a:rPr dirty="0" baseline="11111" sz="750" spc="-89">
                <a:latin typeface="Times New Roman"/>
                <a:cs typeface="Times New Roman"/>
              </a:rPr>
              <a:t>0</a:t>
            </a:r>
            <a:endParaRPr baseline="11111" sz="750">
              <a:latin typeface="Times New Roman"/>
              <a:cs typeface="Times New Roman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1882031" y="8324758"/>
            <a:ext cx="19304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10" i="1">
                <a:latin typeface="Times New Roman"/>
                <a:cs typeface="Times New Roman"/>
              </a:rPr>
              <a:t>norte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1182622" y="8232247"/>
            <a:ext cx="725805" cy="19367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ts val="645"/>
              </a:lnSpc>
              <a:spcBef>
                <a:spcPts val="125"/>
              </a:spcBef>
            </a:pPr>
            <a:r>
              <a:rPr dirty="0" baseline="4629" sz="900" i="1">
                <a:latin typeface="Times New Roman"/>
                <a:cs typeface="Times New Roman"/>
              </a:rPr>
              <a:t>Q</a:t>
            </a:r>
            <a:r>
              <a:rPr dirty="0" baseline="4629" sz="900" spc="-30" i="1">
                <a:latin typeface="Times New Roman"/>
                <a:cs typeface="Times New Roman"/>
              </a:rPr>
              <a:t> </a:t>
            </a:r>
            <a:r>
              <a:rPr dirty="0" sz="500">
                <a:latin typeface="Times New Roman"/>
                <a:cs typeface="Times New Roman"/>
              </a:rPr>
              <a:t>0</a:t>
            </a:r>
            <a:r>
              <a:rPr dirty="0" sz="500" spc="15">
                <a:latin typeface="Times New Roman"/>
                <a:cs typeface="Times New Roman"/>
              </a:rPr>
              <a:t> </a:t>
            </a:r>
            <a:r>
              <a:rPr dirty="0" sz="500" spc="-50">
                <a:latin typeface="Times New Roman"/>
                <a:cs typeface="Times New Roman"/>
              </a:rPr>
              <a:t>0</a:t>
            </a:r>
            <a:endParaRPr sz="500">
              <a:latin typeface="Times New Roman"/>
              <a:cs typeface="Times New Roman"/>
            </a:endParaRPr>
          </a:p>
          <a:p>
            <a:pPr marL="275590">
              <a:lnSpc>
                <a:spcPts val="645"/>
              </a:lnSpc>
            </a:pPr>
            <a:r>
              <a:rPr dirty="0" sz="600" spc="-65">
                <a:latin typeface="Times New Roman"/>
                <a:cs typeface="Times New Roman"/>
              </a:rPr>
              <a:t>sin</a:t>
            </a:r>
            <a:r>
              <a:rPr dirty="0" baseline="9259" sz="900" spc="-97">
                <a:latin typeface="Cambria Math"/>
                <a:cs typeface="Cambria Math"/>
              </a:rPr>
              <a:t>⋅</a:t>
            </a:r>
            <a:r>
              <a:rPr dirty="0" baseline="9259" sz="900" spc="-67">
                <a:latin typeface="Cambria Math"/>
                <a:cs typeface="Cambria Math"/>
              </a:rPr>
              <a:t> </a:t>
            </a:r>
            <a:r>
              <a:rPr dirty="0" sz="600">
                <a:latin typeface="Times New Roman"/>
                <a:cs typeface="Times New Roman"/>
              </a:rPr>
              <a:t>4</a:t>
            </a:r>
            <a:r>
              <a:rPr dirty="0" sz="600" spc="229">
                <a:latin typeface="Times New Roman"/>
                <a:cs typeface="Times New Roman"/>
              </a:rPr>
              <a:t>  </a:t>
            </a:r>
            <a:r>
              <a:rPr dirty="0" baseline="33333" sz="750">
                <a:latin typeface="Times New Roman"/>
                <a:cs typeface="Times New Roman"/>
              </a:rPr>
              <a:t>2</a:t>
            </a:r>
            <a:r>
              <a:rPr dirty="0" baseline="33333" sz="750" spc="142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)</a:t>
            </a:r>
            <a:r>
              <a:rPr dirty="0" sz="600" spc="-95">
                <a:latin typeface="Times New Roman"/>
                <a:cs typeface="Times New Roman"/>
              </a:rPr>
              <a:t> </a:t>
            </a:r>
            <a:r>
              <a:rPr dirty="0" baseline="9259" sz="900" spc="-157">
                <a:latin typeface="Times New Roman"/>
                <a:cs typeface="Times New Roman"/>
              </a:rPr>
              <a:t>π</a:t>
            </a:r>
            <a:r>
              <a:rPr dirty="0" sz="600" spc="-105">
                <a:latin typeface="Times New Roman"/>
                <a:cs typeface="Times New Roman"/>
              </a:rPr>
              <a:t>/</a:t>
            </a:r>
            <a:r>
              <a:rPr dirty="0" sz="600" spc="15">
                <a:latin typeface="Times New Roman"/>
                <a:cs typeface="Times New Roman"/>
              </a:rPr>
              <a:t> </a:t>
            </a:r>
            <a:r>
              <a:rPr dirty="0" sz="600" spc="-50">
                <a:latin typeface="Times New Roman"/>
                <a:cs typeface="Times New Roman"/>
              </a:rPr>
              <a:t>(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1532843" y="8159560"/>
            <a:ext cx="49530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baseline="18518" sz="900">
                <a:latin typeface="Times New Roman"/>
                <a:cs typeface="Times New Roman"/>
              </a:rPr>
              <a:t>-</a:t>
            </a:r>
            <a:r>
              <a:rPr dirty="0" baseline="18518" sz="900" spc="172">
                <a:latin typeface="Times New Roman"/>
                <a:cs typeface="Times New Roman"/>
              </a:rPr>
              <a:t> </a:t>
            </a:r>
            <a:r>
              <a:rPr dirty="0" sz="600" i="1">
                <a:latin typeface="Times New Roman"/>
                <a:cs typeface="Times New Roman"/>
              </a:rPr>
              <a:t>V</a:t>
            </a:r>
            <a:r>
              <a:rPr dirty="0" sz="600" spc="155" i="1">
                <a:latin typeface="Times New Roman"/>
                <a:cs typeface="Times New Roman"/>
              </a:rPr>
              <a:t> </a:t>
            </a:r>
            <a:r>
              <a:rPr dirty="0" baseline="50000" sz="750">
                <a:latin typeface="Times New Roman"/>
                <a:cs typeface="Times New Roman"/>
              </a:rPr>
              <a:t>2</a:t>
            </a:r>
            <a:r>
              <a:rPr dirty="0" baseline="50000" sz="750" spc="217">
                <a:latin typeface="Times New Roman"/>
                <a:cs typeface="Times New Roman"/>
              </a:rPr>
              <a:t> </a:t>
            </a:r>
            <a:r>
              <a:rPr dirty="0" baseline="18518" sz="900">
                <a:latin typeface="Cambria Math"/>
                <a:cs typeface="Cambria Math"/>
              </a:rPr>
              <a:t>⋅</a:t>
            </a:r>
            <a:r>
              <a:rPr dirty="0" baseline="18518" sz="900" spc="7">
                <a:latin typeface="Cambria Math"/>
                <a:cs typeface="Cambria Math"/>
              </a:rPr>
              <a:t> </a:t>
            </a:r>
            <a:r>
              <a:rPr dirty="0" sz="600" spc="-10" i="1">
                <a:latin typeface="Times New Roman"/>
                <a:cs typeface="Times New Roman"/>
              </a:rPr>
              <a:t>norte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1360005" y="8192599"/>
            <a:ext cx="70485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50">
                <a:latin typeface="Times New Roman"/>
                <a:cs typeface="Times New Roman"/>
              </a:rPr>
              <a:t>=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831370" y="8431807"/>
            <a:ext cx="5160010" cy="441959"/>
          </a:xfrm>
          <a:prstGeom prst="rect">
            <a:avLst/>
          </a:prstGeom>
        </p:spPr>
        <p:txBody>
          <a:bodyPr wrap="square" lIns="0" tIns="285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25"/>
              </a:spcBef>
            </a:pPr>
            <a:r>
              <a:rPr dirty="0" sz="800" spc="10">
                <a:latin typeface="Times New Roman"/>
                <a:cs typeface="Times New Roman"/>
              </a:rPr>
              <a:t>En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este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caso,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calcula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automáticamente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la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potencia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reactiva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 i="1">
                <a:latin typeface="Times New Roman"/>
                <a:cs typeface="Times New Roman"/>
              </a:rPr>
              <a:t>Q</a:t>
            </a:r>
            <a:r>
              <a:rPr dirty="0" sz="800" spc="15" i="1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,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inyectada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en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el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circuito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desde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fuente.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manera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similar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valores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secuencia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positiva,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potencia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reactiva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abierto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secuencia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cero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también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igual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a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1769696" y="8906256"/>
            <a:ext cx="191770" cy="1682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900">
                <a:latin typeface="Times New Roman"/>
                <a:cs typeface="Times New Roman"/>
              </a:rPr>
              <a:t>()</a:t>
            </a:r>
            <a:r>
              <a:rPr dirty="0" sz="900" spc="20">
                <a:latin typeface="Times New Roman"/>
                <a:cs typeface="Times New Roman"/>
              </a:rPr>
              <a:t> </a:t>
            </a:r>
            <a:r>
              <a:rPr dirty="0" sz="600" spc="-50" i="1">
                <a:latin typeface="Times New Roman"/>
                <a:cs typeface="Times New Roman"/>
              </a:rPr>
              <a:t>Q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1420508" y="8893040"/>
            <a:ext cx="369570" cy="2857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baseline="4629" sz="900">
                <a:latin typeface="Times New Roman"/>
                <a:cs typeface="Times New Roman"/>
              </a:rPr>
              <a:t>-</a:t>
            </a:r>
            <a:r>
              <a:rPr dirty="0" baseline="4629" sz="900" spc="254">
                <a:latin typeface="Times New Roman"/>
                <a:cs typeface="Times New Roman"/>
              </a:rPr>
              <a:t> </a:t>
            </a:r>
            <a:r>
              <a:rPr dirty="0" baseline="-13888" sz="900" i="1">
                <a:latin typeface="Times New Roman"/>
                <a:cs typeface="Times New Roman"/>
              </a:rPr>
              <a:t>V</a:t>
            </a:r>
            <a:r>
              <a:rPr dirty="0" baseline="-13888" sz="900" spc="142" i="1">
                <a:latin typeface="Times New Roman"/>
                <a:cs typeface="Times New Roman"/>
              </a:rPr>
              <a:t> </a:t>
            </a:r>
            <a:r>
              <a:rPr dirty="0" baseline="43209" sz="675">
                <a:latin typeface="Times New Roman"/>
                <a:cs typeface="Times New Roman"/>
              </a:rPr>
              <a:t>2</a:t>
            </a:r>
            <a:r>
              <a:rPr dirty="0" baseline="43209" sz="675" spc="270">
                <a:latin typeface="Times New Roman"/>
                <a:cs typeface="Times New Roman"/>
              </a:rPr>
              <a:t> </a:t>
            </a:r>
            <a:r>
              <a:rPr dirty="0" baseline="4629" sz="900">
                <a:latin typeface="Cambria Math"/>
                <a:cs typeface="Cambria Math"/>
              </a:rPr>
              <a:t>⋅</a:t>
            </a:r>
            <a:r>
              <a:rPr dirty="0" baseline="4629" sz="900" spc="7">
                <a:latin typeface="Cambria Math"/>
                <a:cs typeface="Cambria Math"/>
              </a:rPr>
              <a:t> </a:t>
            </a:r>
            <a:r>
              <a:rPr dirty="0" sz="600" spc="-50">
                <a:latin typeface="Times New Roman"/>
                <a:cs typeface="Times New Roman"/>
              </a:rPr>
              <a:t>2</a:t>
            </a:r>
            <a:endParaRPr sz="600">
              <a:latin typeface="Times New Roman"/>
              <a:cs typeface="Times New Roman"/>
            </a:endParaRPr>
          </a:p>
          <a:p>
            <a:pPr marL="163195">
              <a:lnSpc>
                <a:spcPct val="100000"/>
              </a:lnSpc>
              <a:spcBef>
                <a:spcPts val="580"/>
              </a:spcBef>
            </a:pPr>
            <a:r>
              <a:rPr dirty="0" sz="600" spc="-10" i="1">
                <a:latin typeface="Times New Roman"/>
                <a:cs typeface="Times New Roman"/>
              </a:rPr>
              <a:t>norte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1182622" y="8978943"/>
            <a:ext cx="26670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sz="600" i="1">
                <a:latin typeface="Times New Roman"/>
                <a:cs typeface="Times New Roman"/>
              </a:rPr>
              <a:t>Q</a:t>
            </a:r>
            <a:r>
              <a:rPr dirty="0" sz="600" spc="-80" i="1">
                <a:latin typeface="Times New Roman"/>
                <a:cs typeface="Times New Roman"/>
              </a:rPr>
              <a:t> </a:t>
            </a:r>
            <a:r>
              <a:rPr dirty="0" sz="450">
                <a:latin typeface="Times New Roman"/>
                <a:cs typeface="Times New Roman"/>
              </a:rPr>
              <a:t>0</a:t>
            </a:r>
            <a:r>
              <a:rPr dirty="0" sz="450" spc="15">
                <a:latin typeface="Times New Roman"/>
                <a:cs typeface="Times New Roman"/>
              </a:rPr>
              <a:t> </a:t>
            </a:r>
            <a:r>
              <a:rPr dirty="0" sz="450" spc="-25">
                <a:latin typeface="Times New Roman"/>
                <a:cs typeface="Times New Roman"/>
              </a:rPr>
              <a:t>0</a:t>
            </a:r>
            <a:r>
              <a:rPr dirty="0" baseline="23148" sz="900" spc="-37">
                <a:latin typeface="Times New Roman"/>
                <a:cs typeface="Times New Roman"/>
              </a:rPr>
              <a:t>=</a:t>
            </a:r>
            <a:endParaRPr baseline="23148" sz="900">
              <a:latin typeface="Times New Roman"/>
              <a:cs typeface="Times New Roman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831370" y="9191718"/>
            <a:ext cx="5582920" cy="1142365"/>
          </a:xfrm>
          <a:prstGeom prst="rect">
            <a:avLst/>
          </a:prstGeom>
        </p:spPr>
        <p:txBody>
          <a:bodyPr wrap="square" lIns="0" tIns="285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25"/>
              </a:spcBef>
            </a:pP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cable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varios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circuitos,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cada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prueba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separado.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cálculo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cortocircuito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(los)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otro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(s)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(s)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también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conectados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tierra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extremo,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mientras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cálculos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abierto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todos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terminales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abiertas.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acoplamiento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mutuo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también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calcula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llama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20" i="1">
                <a:latin typeface="Times New Roman"/>
                <a:cs typeface="Times New Roman"/>
              </a:rPr>
              <a:t>cero</a:t>
            </a:r>
            <a:endParaRPr sz="800">
              <a:latin typeface="Times New Roman"/>
              <a:cs typeface="Times New Roman"/>
            </a:endParaRPr>
          </a:p>
          <a:p>
            <a:pPr marL="12700" marR="601980">
              <a:lnSpc>
                <a:spcPts val="880"/>
              </a:lnSpc>
              <a:spcBef>
                <a:spcPts val="434"/>
              </a:spcBef>
            </a:pPr>
            <a:r>
              <a:rPr dirty="0" sz="800" i="1">
                <a:latin typeface="Times New Roman"/>
                <a:cs typeface="Times New Roman"/>
              </a:rPr>
              <a:t>impedancia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transferencia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secuencia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realiza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conectando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todas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cada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individual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un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común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Luego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aplica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corriente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3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·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I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450">
                <a:latin typeface="Times New Roman"/>
                <a:cs typeface="Times New Roman"/>
              </a:rPr>
              <a:t>0</a:t>
            </a:r>
            <a:r>
              <a:rPr dirty="0" sz="450" spc="1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estos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comunes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voltaje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otro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mide.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Todos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terminales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otro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extremo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conectados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tierra.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los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procedimiento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repite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todos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excepto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último.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continuación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xVerifyF.dat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85"/>
              </a:spcBef>
            </a:pP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6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fases.</a:t>
            </a:r>
            <a:endParaRPr sz="8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20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935015" y="165100"/>
            <a:ext cx="5226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5" name="object 5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488"/>
                  </a:lnTo>
                  <a:lnTo>
                    <a:pt x="142755" y="98488"/>
                  </a:lnTo>
                  <a:lnTo>
                    <a:pt x="136180" y="99796"/>
                  </a:lnTo>
                  <a:lnTo>
                    <a:pt x="104587" y="123991"/>
                  </a:lnTo>
                  <a:lnTo>
                    <a:pt x="98048" y="143195"/>
                  </a:lnTo>
                  <a:lnTo>
                    <a:pt x="98048" y="569274"/>
                  </a:lnTo>
                  <a:lnTo>
                    <a:pt x="117977" y="603718"/>
                  </a:lnTo>
                  <a:lnTo>
                    <a:pt x="142755" y="613981"/>
                  </a:lnTo>
                  <a:lnTo>
                    <a:pt x="1886711" y="613981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3981"/>
                  </a:moveTo>
                  <a:lnTo>
                    <a:pt x="1744971" y="613981"/>
                  </a:lnTo>
                  <a:lnTo>
                    <a:pt x="1751545" y="612673"/>
                  </a:lnTo>
                  <a:lnTo>
                    <a:pt x="1764174" y="607442"/>
                  </a:lnTo>
                  <a:lnTo>
                    <a:pt x="1788370" y="575849"/>
                  </a:lnTo>
                  <a:lnTo>
                    <a:pt x="1789678" y="569274"/>
                  </a:lnTo>
                  <a:lnTo>
                    <a:pt x="1789678" y="143195"/>
                  </a:lnTo>
                  <a:lnTo>
                    <a:pt x="1769748" y="108751"/>
                  </a:lnTo>
                  <a:lnTo>
                    <a:pt x="1744971" y="98488"/>
                  </a:lnTo>
                  <a:lnTo>
                    <a:pt x="1886711" y="98488"/>
                  </a:lnTo>
                  <a:lnTo>
                    <a:pt x="1886711" y="613981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932176" y="500333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5453" y="528634"/>
                  </a:moveTo>
                  <a:lnTo>
                    <a:pt x="49392" y="528634"/>
                  </a:lnTo>
                  <a:lnTo>
                    <a:pt x="45954" y="528237"/>
                  </a:lnTo>
                  <a:lnTo>
                    <a:pt x="42550" y="527180"/>
                  </a:lnTo>
                  <a:lnTo>
                    <a:pt x="39145" y="526585"/>
                  </a:lnTo>
                  <a:lnTo>
                    <a:pt x="6980" y="501806"/>
                  </a:lnTo>
                  <a:lnTo>
                    <a:pt x="0" y="479273"/>
                  </a:lnTo>
                  <a:lnTo>
                    <a:pt x="0" y="475770"/>
                  </a:lnTo>
                  <a:lnTo>
                    <a:pt x="0" y="49361"/>
                  </a:lnTo>
                  <a:lnTo>
                    <a:pt x="17937" y="12621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775"/>
                  </a:lnTo>
                  <a:lnTo>
                    <a:pt x="1704845" y="49361"/>
                  </a:lnTo>
                  <a:lnTo>
                    <a:pt x="1704845" y="479273"/>
                  </a:lnTo>
                  <a:lnTo>
                    <a:pt x="1686907" y="515220"/>
                  </a:lnTo>
                  <a:lnTo>
                    <a:pt x="1662295" y="527180"/>
                  </a:lnTo>
                  <a:lnTo>
                    <a:pt x="1658890" y="528237"/>
                  </a:lnTo>
                  <a:lnTo>
                    <a:pt x="1655453" y="52863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5980"/>
              <a:ext cx="145374" cy="145374"/>
            </a:xfrm>
            <a:prstGeom prst="rect">
              <a:avLst/>
            </a:prstGeom>
          </p:spPr>
        </p:pic>
      </p:grpSp>
      <p:sp>
        <p:nvSpPr>
          <p:cNvPr id="8" name="object 8" descr=""/>
          <p:cNvSpPr txBox="1"/>
          <p:nvPr/>
        </p:nvSpPr>
        <p:spPr>
          <a:xfrm>
            <a:off x="3519868" y="811443"/>
            <a:ext cx="52959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10">
                <a:latin typeface="Arial MT"/>
                <a:cs typeface="Arial MT"/>
              </a:rPr>
              <a:t>Traduciendo...</a:t>
            </a:r>
            <a:endParaRPr sz="600">
              <a:latin typeface="Arial MT"/>
              <a:cs typeface="Arial MT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831370" y="4551531"/>
            <a:ext cx="1841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250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4697009" y="4577963"/>
            <a:ext cx="65786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Times New Roman"/>
                <a:cs typeface="Times New Roman"/>
              </a:rPr>
              <a:t>ATPDraw</a:t>
            </a:r>
            <a:r>
              <a:rPr dirty="0" sz="550" spc="30">
                <a:latin typeface="Times New Roman"/>
                <a:cs typeface="Times New Roman"/>
              </a:rPr>
              <a:t> </a:t>
            </a:r>
            <a:r>
              <a:rPr dirty="0" sz="550">
                <a:latin typeface="Times New Roman"/>
                <a:cs typeface="Times New Roman"/>
              </a:rPr>
              <a:t>versión</a:t>
            </a:r>
            <a:r>
              <a:rPr dirty="0" sz="550" spc="30">
                <a:latin typeface="Times New Roman"/>
                <a:cs typeface="Times New Roman"/>
              </a:rPr>
              <a:t> </a:t>
            </a:r>
            <a:r>
              <a:rPr dirty="0" sz="550" spc="-25">
                <a:latin typeface="Times New Roman"/>
                <a:cs typeface="Times New Roman"/>
              </a:rPr>
              <a:t>5.6</a:t>
            </a:r>
            <a:endParaRPr sz="55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2774101" y="705717"/>
            <a:ext cx="6921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50">
                <a:latin typeface="Courier New"/>
                <a:cs typeface="Courier New"/>
              </a:rPr>
              <a:t>1</a:t>
            </a:r>
            <a:endParaRPr sz="550">
              <a:latin typeface="Courier New"/>
              <a:cs typeface="Courier New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1115511" y="508801"/>
            <a:ext cx="1377950" cy="40259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135890">
              <a:lnSpc>
                <a:spcPct val="110400"/>
              </a:lnSpc>
              <a:spcBef>
                <a:spcPts val="95"/>
              </a:spcBef>
            </a:pPr>
            <a:r>
              <a:rPr dirty="0" sz="550">
                <a:latin typeface="Courier New"/>
                <a:cs typeface="Courier New"/>
              </a:rPr>
              <a:t>COMIENCE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NUEVO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CASO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DATOS </a:t>
            </a:r>
            <a:r>
              <a:rPr dirty="0" sz="550">
                <a:latin typeface="Courier New"/>
                <a:cs typeface="Courier New"/>
              </a:rPr>
              <a:t>1.667E-9</a:t>
            </a:r>
            <a:r>
              <a:rPr dirty="0" sz="550" spc="15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-</a:t>
            </a:r>
            <a:r>
              <a:rPr dirty="0" sz="550" spc="-25">
                <a:latin typeface="Courier New"/>
                <a:cs typeface="Courier New"/>
              </a:rPr>
              <a:t>1.0</a:t>
            </a:r>
            <a:endParaRPr sz="550">
              <a:latin typeface="Courier New"/>
              <a:cs typeface="Courier New"/>
            </a:endParaRPr>
          </a:p>
          <a:p>
            <a:pPr marL="389255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1</a:t>
            </a:r>
            <a:r>
              <a:rPr dirty="0" sz="550" spc="25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1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$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PREFIX,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D: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\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ATPDraw3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\</a:t>
            </a:r>
            <a:r>
              <a:rPr dirty="0" sz="550" spc="6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lcc</a:t>
            </a:r>
            <a:r>
              <a:rPr dirty="0" sz="550" spc="60">
                <a:latin typeface="Courier New"/>
                <a:cs typeface="Courier New"/>
              </a:rPr>
              <a:t> </a:t>
            </a:r>
            <a:r>
              <a:rPr dirty="0" sz="550" spc="-50">
                <a:latin typeface="Courier New"/>
                <a:cs typeface="Courier New"/>
              </a:rPr>
              <a:t>\</a:t>
            </a:r>
            <a:endParaRPr sz="550">
              <a:latin typeface="Courier New"/>
              <a:cs typeface="Courier New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1115511" y="878845"/>
            <a:ext cx="3122930" cy="1737360"/>
          </a:xfrm>
          <a:prstGeom prst="rect">
            <a:avLst/>
          </a:prstGeom>
        </p:spPr>
        <p:txBody>
          <a:bodyPr wrap="square" lIns="0" tIns="273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15"/>
              </a:spcBef>
            </a:pPr>
            <a:r>
              <a:rPr dirty="0" sz="550">
                <a:latin typeface="Courier New"/>
                <a:cs typeface="Courier New"/>
              </a:rPr>
              <a:t>$</a:t>
            </a:r>
            <a:r>
              <a:rPr dirty="0" sz="550" spc="114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INCLUDE,</a:t>
            </a:r>
            <a:r>
              <a:rPr dirty="0" sz="550" spc="12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LCC_6.lib,</a:t>
            </a:r>
            <a:r>
              <a:rPr dirty="0" sz="550" spc="12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INZO1_,</a:t>
            </a:r>
            <a:r>
              <a:rPr dirty="0" sz="550" spc="114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INZO1_,</a:t>
            </a:r>
            <a:r>
              <a:rPr dirty="0" sz="550" spc="12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INZO1_,</a:t>
            </a:r>
            <a:r>
              <a:rPr dirty="0" sz="550" spc="12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INZO1D,</a:t>
            </a:r>
            <a:r>
              <a:rPr dirty="0" sz="550" spc="114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INZO1E,</a:t>
            </a:r>
            <a:r>
              <a:rPr dirty="0" sz="550" spc="12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INZO1F</a:t>
            </a:r>
            <a:r>
              <a:rPr dirty="0" sz="550" spc="120">
                <a:latin typeface="Courier New"/>
                <a:cs typeface="Courier New"/>
              </a:rPr>
              <a:t> </a:t>
            </a:r>
            <a:r>
              <a:rPr dirty="0" sz="550" spc="-25">
                <a:latin typeface="Courier New"/>
                <a:cs typeface="Courier New"/>
              </a:rPr>
              <a:t>$$</a:t>
            </a:r>
            <a:endParaRPr sz="550">
              <a:latin typeface="Courier New"/>
              <a:cs typeface="Courier New"/>
            </a:endParaRPr>
          </a:p>
          <a:p>
            <a:pPr marL="11811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,</a:t>
            </a:r>
            <a:r>
              <a:rPr dirty="0" sz="550" spc="10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OUTO1A,</a:t>
            </a:r>
            <a:r>
              <a:rPr dirty="0" sz="550" spc="11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OUTO1B,</a:t>
            </a:r>
            <a:r>
              <a:rPr dirty="0" sz="550" spc="10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OUTO1C,</a:t>
            </a:r>
            <a:r>
              <a:rPr dirty="0" sz="550" spc="11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OUTO1D,</a:t>
            </a:r>
            <a:r>
              <a:rPr dirty="0" sz="550" spc="10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OUTO1E,</a:t>
            </a:r>
            <a:r>
              <a:rPr dirty="0" sz="550" spc="110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OUTO1F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$</a:t>
            </a:r>
            <a:r>
              <a:rPr dirty="0" sz="550" spc="114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INCLUDE,</a:t>
            </a:r>
            <a:r>
              <a:rPr dirty="0" sz="550" spc="12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LCC_6.lib,</a:t>
            </a:r>
            <a:r>
              <a:rPr dirty="0" sz="550" spc="12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INZO2A,</a:t>
            </a:r>
            <a:r>
              <a:rPr dirty="0" sz="550" spc="114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INZO2B,</a:t>
            </a:r>
            <a:r>
              <a:rPr dirty="0" sz="550" spc="12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INZO2C,</a:t>
            </a:r>
            <a:r>
              <a:rPr dirty="0" sz="550" spc="12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INZO2_,</a:t>
            </a:r>
            <a:r>
              <a:rPr dirty="0" sz="550" spc="114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INZO2_,</a:t>
            </a:r>
            <a:r>
              <a:rPr dirty="0" sz="550" spc="12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INZO2_</a:t>
            </a:r>
            <a:r>
              <a:rPr dirty="0" sz="550" spc="120">
                <a:latin typeface="Courier New"/>
                <a:cs typeface="Courier New"/>
              </a:rPr>
              <a:t> </a:t>
            </a:r>
            <a:r>
              <a:rPr dirty="0" sz="550" spc="-25">
                <a:latin typeface="Courier New"/>
                <a:cs typeface="Courier New"/>
              </a:rPr>
              <a:t>$$</a:t>
            </a:r>
            <a:endParaRPr sz="550">
              <a:latin typeface="Courier New"/>
              <a:cs typeface="Courier New"/>
            </a:endParaRPr>
          </a:p>
          <a:p>
            <a:pPr marL="118110">
              <a:lnSpc>
                <a:spcPct val="100000"/>
              </a:lnSpc>
              <a:spcBef>
                <a:spcPts val="65"/>
              </a:spcBef>
            </a:pPr>
            <a:r>
              <a:rPr dirty="0" sz="550">
                <a:latin typeface="Courier New"/>
                <a:cs typeface="Courier New"/>
              </a:rPr>
              <a:t>,</a:t>
            </a:r>
            <a:r>
              <a:rPr dirty="0" sz="550" spc="10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OUTO2A,</a:t>
            </a:r>
            <a:r>
              <a:rPr dirty="0" sz="550" spc="11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OUTO2B,</a:t>
            </a:r>
            <a:r>
              <a:rPr dirty="0" sz="550" spc="10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OUTO2C,</a:t>
            </a:r>
            <a:r>
              <a:rPr dirty="0" sz="550" spc="11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OUTO2D,</a:t>
            </a:r>
            <a:r>
              <a:rPr dirty="0" sz="550" spc="10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OUTO2E,</a:t>
            </a:r>
            <a:r>
              <a:rPr dirty="0" sz="550" spc="110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OUTO2F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$</a:t>
            </a:r>
            <a:r>
              <a:rPr dirty="0" sz="550" spc="114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INCLUDE,</a:t>
            </a:r>
            <a:r>
              <a:rPr dirty="0" sz="550" spc="12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LCC_6.lib,</a:t>
            </a:r>
            <a:r>
              <a:rPr dirty="0" sz="550" spc="12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INZS1_,</a:t>
            </a:r>
            <a:r>
              <a:rPr dirty="0" sz="550" spc="114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INZS1_,</a:t>
            </a:r>
            <a:r>
              <a:rPr dirty="0" sz="550" spc="12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INZS1_,</a:t>
            </a:r>
            <a:r>
              <a:rPr dirty="0" sz="550" spc="12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INZS1D,</a:t>
            </a:r>
            <a:r>
              <a:rPr dirty="0" sz="550" spc="114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INZS1E,</a:t>
            </a:r>
            <a:r>
              <a:rPr dirty="0" sz="550" spc="12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INZS1F</a:t>
            </a:r>
            <a:r>
              <a:rPr dirty="0" sz="550" spc="120">
                <a:latin typeface="Courier New"/>
                <a:cs typeface="Courier New"/>
              </a:rPr>
              <a:t> </a:t>
            </a:r>
            <a:r>
              <a:rPr dirty="0" sz="550" spc="-25">
                <a:latin typeface="Courier New"/>
                <a:cs typeface="Courier New"/>
              </a:rPr>
              <a:t>$$</a:t>
            </a:r>
            <a:endParaRPr sz="550">
              <a:latin typeface="Courier New"/>
              <a:cs typeface="Courier New"/>
            </a:endParaRPr>
          </a:p>
          <a:p>
            <a:pPr marL="118110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,</a:t>
            </a:r>
            <a:r>
              <a:rPr dirty="0" sz="550" spc="10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######,</a:t>
            </a:r>
            <a:r>
              <a:rPr dirty="0" sz="550" spc="11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######,</a:t>
            </a:r>
            <a:r>
              <a:rPr dirty="0" sz="550" spc="10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######,</a:t>
            </a:r>
            <a:r>
              <a:rPr dirty="0" sz="550" spc="11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######,</a:t>
            </a:r>
            <a:r>
              <a:rPr dirty="0" sz="550" spc="10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######,</a:t>
            </a:r>
            <a:r>
              <a:rPr dirty="0" sz="550" spc="110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######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$</a:t>
            </a:r>
            <a:r>
              <a:rPr dirty="0" sz="550" spc="114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INCLUDE,</a:t>
            </a:r>
            <a:r>
              <a:rPr dirty="0" sz="550" spc="12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LCC_6.lib,</a:t>
            </a:r>
            <a:r>
              <a:rPr dirty="0" sz="550" spc="12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INZS2A,</a:t>
            </a:r>
            <a:r>
              <a:rPr dirty="0" sz="550" spc="114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INZS2B,</a:t>
            </a:r>
            <a:r>
              <a:rPr dirty="0" sz="550" spc="12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INZS2C,</a:t>
            </a:r>
            <a:r>
              <a:rPr dirty="0" sz="550" spc="12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INZS2_,</a:t>
            </a:r>
            <a:r>
              <a:rPr dirty="0" sz="550" spc="114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INZS2_,</a:t>
            </a:r>
            <a:r>
              <a:rPr dirty="0" sz="550" spc="12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INZS2_</a:t>
            </a:r>
            <a:r>
              <a:rPr dirty="0" sz="550" spc="120">
                <a:latin typeface="Courier New"/>
                <a:cs typeface="Courier New"/>
              </a:rPr>
              <a:t> </a:t>
            </a:r>
            <a:r>
              <a:rPr dirty="0" sz="550" spc="-25">
                <a:latin typeface="Courier New"/>
                <a:cs typeface="Courier New"/>
              </a:rPr>
              <a:t>$$</a:t>
            </a:r>
            <a:endParaRPr sz="550">
              <a:latin typeface="Courier New"/>
              <a:cs typeface="Courier New"/>
            </a:endParaRPr>
          </a:p>
          <a:p>
            <a:pPr marL="11811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,</a:t>
            </a:r>
            <a:r>
              <a:rPr dirty="0" sz="550" spc="10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######,</a:t>
            </a:r>
            <a:r>
              <a:rPr dirty="0" sz="550" spc="11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######,</a:t>
            </a:r>
            <a:r>
              <a:rPr dirty="0" sz="550" spc="10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######,</a:t>
            </a:r>
            <a:r>
              <a:rPr dirty="0" sz="550" spc="11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######,</a:t>
            </a:r>
            <a:r>
              <a:rPr dirty="0" sz="550" spc="10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######,</a:t>
            </a:r>
            <a:r>
              <a:rPr dirty="0" sz="550" spc="110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######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$</a:t>
            </a:r>
            <a:r>
              <a:rPr dirty="0" sz="550" spc="114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INCLUDE,</a:t>
            </a:r>
            <a:r>
              <a:rPr dirty="0" sz="550" spc="12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LCC_6.lib,</a:t>
            </a:r>
            <a:r>
              <a:rPr dirty="0" sz="550" spc="12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INPO1A,</a:t>
            </a:r>
            <a:r>
              <a:rPr dirty="0" sz="550" spc="114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INPO1B,</a:t>
            </a:r>
            <a:r>
              <a:rPr dirty="0" sz="550" spc="12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INPO1C,</a:t>
            </a:r>
            <a:r>
              <a:rPr dirty="0" sz="550" spc="12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INPO1D,</a:t>
            </a:r>
            <a:r>
              <a:rPr dirty="0" sz="550" spc="114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INPO1E,</a:t>
            </a:r>
            <a:r>
              <a:rPr dirty="0" sz="550" spc="12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INPO1F</a:t>
            </a:r>
            <a:r>
              <a:rPr dirty="0" sz="550" spc="120">
                <a:latin typeface="Courier New"/>
                <a:cs typeface="Courier New"/>
              </a:rPr>
              <a:t> </a:t>
            </a:r>
            <a:r>
              <a:rPr dirty="0" sz="550" spc="-25">
                <a:latin typeface="Courier New"/>
                <a:cs typeface="Courier New"/>
              </a:rPr>
              <a:t>$$</a:t>
            </a:r>
            <a:endParaRPr sz="550">
              <a:latin typeface="Courier New"/>
              <a:cs typeface="Courier New"/>
            </a:endParaRPr>
          </a:p>
          <a:p>
            <a:pPr marL="118110">
              <a:lnSpc>
                <a:spcPct val="100000"/>
              </a:lnSpc>
              <a:spcBef>
                <a:spcPts val="65"/>
              </a:spcBef>
            </a:pPr>
            <a:r>
              <a:rPr dirty="0" sz="550">
                <a:latin typeface="Courier New"/>
                <a:cs typeface="Courier New"/>
              </a:rPr>
              <a:t>,</a:t>
            </a:r>
            <a:r>
              <a:rPr dirty="0" sz="550" spc="10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OUPO1A,</a:t>
            </a:r>
            <a:r>
              <a:rPr dirty="0" sz="550" spc="11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OUPO1B,</a:t>
            </a:r>
            <a:r>
              <a:rPr dirty="0" sz="550" spc="10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OUPO1C,</a:t>
            </a:r>
            <a:r>
              <a:rPr dirty="0" sz="550" spc="11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OUPO1D,</a:t>
            </a:r>
            <a:r>
              <a:rPr dirty="0" sz="550" spc="10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OUPO1E,</a:t>
            </a:r>
            <a:r>
              <a:rPr dirty="0" sz="550" spc="110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OUPO1F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$</a:t>
            </a:r>
            <a:r>
              <a:rPr dirty="0" sz="550" spc="114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INCLUDE,</a:t>
            </a:r>
            <a:r>
              <a:rPr dirty="0" sz="550" spc="12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LCC_6.lib,</a:t>
            </a:r>
            <a:r>
              <a:rPr dirty="0" sz="550" spc="12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INPO2A,</a:t>
            </a:r>
            <a:r>
              <a:rPr dirty="0" sz="550" spc="114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INPO2B,</a:t>
            </a:r>
            <a:r>
              <a:rPr dirty="0" sz="550" spc="12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INPO2C,</a:t>
            </a:r>
            <a:r>
              <a:rPr dirty="0" sz="550" spc="12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INPO2D,</a:t>
            </a:r>
            <a:r>
              <a:rPr dirty="0" sz="550" spc="114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INPO2E,</a:t>
            </a:r>
            <a:r>
              <a:rPr dirty="0" sz="550" spc="12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INPO2F</a:t>
            </a:r>
            <a:r>
              <a:rPr dirty="0" sz="550" spc="120">
                <a:latin typeface="Courier New"/>
                <a:cs typeface="Courier New"/>
              </a:rPr>
              <a:t> </a:t>
            </a:r>
            <a:r>
              <a:rPr dirty="0" sz="550" spc="-25">
                <a:latin typeface="Courier New"/>
                <a:cs typeface="Courier New"/>
              </a:rPr>
              <a:t>$$</a:t>
            </a:r>
            <a:endParaRPr sz="550">
              <a:latin typeface="Courier New"/>
              <a:cs typeface="Courier New"/>
            </a:endParaRPr>
          </a:p>
          <a:p>
            <a:pPr marL="118110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,</a:t>
            </a:r>
            <a:r>
              <a:rPr dirty="0" sz="550" spc="10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OUPO2A,</a:t>
            </a:r>
            <a:r>
              <a:rPr dirty="0" sz="550" spc="11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OUPO2B,</a:t>
            </a:r>
            <a:r>
              <a:rPr dirty="0" sz="550" spc="10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OUPO2C,</a:t>
            </a:r>
            <a:r>
              <a:rPr dirty="0" sz="550" spc="11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OUPO2D,</a:t>
            </a:r>
            <a:r>
              <a:rPr dirty="0" sz="550" spc="10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OUPO2E,</a:t>
            </a:r>
            <a:r>
              <a:rPr dirty="0" sz="550" spc="110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OUPO2F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$</a:t>
            </a:r>
            <a:r>
              <a:rPr dirty="0" sz="550" spc="114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INCLUDE,</a:t>
            </a:r>
            <a:r>
              <a:rPr dirty="0" sz="550" spc="12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LCC_6.lib,</a:t>
            </a:r>
            <a:r>
              <a:rPr dirty="0" sz="550" spc="12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INPS1A,</a:t>
            </a:r>
            <a:r>
              <a:rPr dirty="0" sz="550" spc="114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INPS1B,</a:t>
            </a:r>
            <a:r>
              <a:rPr dirty="0" sz="550" spc="12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INPS1C,</a:t>
            </a:r>
            <a:r>
              <a:rPr dirty="0" sz="550" spc="12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INPS1D,</a:t>
            </a:r>
            <a:r>
              <a:rPr dirty="0" sz="550" spc="114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INPS1E,</a:t>
            </a:r>
            <a:r>
              <a:rPr dirty="0" sz="550" spc="12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INPS1F</a:t>
            </a:r>
            <a:r>
              <a:rPr dirty="0" sz="550" spc="120">
                <a:latin typeface="Courier New"/>
                <a:cs typeface="Courier New"/>
              </a:rPr>
              <a:t> </a:t>
            </a:r>
            <a:r>
              <a:rPr dirty="0" sz="550" spc="-25">
                <a:latin typeface="Courier New"/>
                <a:cs typeface="Courier New"/>
              </a:rPr>
              <a:t>$$</a:t>
            </a:r>
            <a:endParaRPr sz="550">
              <a:latin typeface="Courier New"/>
              <a:cs typeface="Courier New"/>
            </a:endParaRPr>
          </a:p>
          <a:p>
            <a:pPr marL="118110">
              <a:lnSpc>
                <a:spcPct val="100000"/>
              </a:lnSpc>
              <a:spcBef>
                <a:spcPts val="65"/>
              </a:spcBef>
            </a:pPr>
            <a:r>
              <a:rPr dirty="0" sz="550">
                <a:latin typeface="Courier New"/>
                <a:cs typeface="Courier New"/>
              </a:rPr>
              <a:t>,</a:t>
            </a:r>
            <a:r>
              <a:rPr dirty="0" sz="550" spc="10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######,</a:t>
            </a:r>
            <a:r>
              <a:rPr dirty="0" sz="550" spc="11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######,</a:t>
            </a:r>
            <a:r>
              <a:rPr dirty="0" sz="550" spc="10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######,</a:t>
            </a:r>
            <a:r>
              <a:rPr dirty="0" sz="550" spc="11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######,</a:t>
            </a:r>
            <a:r>
              <a:rPr dirty="0" sz="550" spc="10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######,</a:t>
            </a:r>
            <a:r>
              <a:rPr dirty="0" sz="550" spc="110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######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550">
                <a:latin typeface="Courier New"/>
                <a:cs typeface="Courier New"/>
              </a:rPr>
              <a:t>$</a:t>
            </a:r>
            <a:r>
              <a:rPr dirty="0" sz="550" spc="114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INCLUDE,</a:t>
            </a:r>
            <a:r>
              <a:rPr dirty="0" sz="550" spc="12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LCC_6.lib,</a:t>
            </a:r>
            <a:r>
              <a:rPr dirty="0" sz="550" spc="12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INPS2A,</a:t>
            </a:r>
            <a:r>
              <a:rPr dirty="0" sz="550" spc="114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INPS2B,</a:t>
            </a:r>
            <a:r>
              <a:rPr dirty="0" sz="550" spc="12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INPS2C,</a:t>
            </a:r>
            <a:r>
              <a:rPr dirty="0" sz="550" spc="12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INPS2D,</a:t>
            </a:r>
            <a:r>
              <a:rPr dirty="0" sz="550" spc="114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INPS2E,</a:t>
            </a:r>
            <a:r>
              <a:rPr dirty="0" sz="550" spc="12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INPS2F</a:t>
            </a:r>
            <a:r>
              <a:rPr dirty="0" sz="550" spc="120">
                <a:latin typeface="Courier New"/>
                <a:cs typeface="Courier New"/>
              </a:rPr>
              <a:t> </a:t>
            </a:r>
            <a:r>
              <a:rPr dirty="0" sz="550" spc="-25">
                <a:latin typeface="Courier New"/>
                <a:cs typeface="Courier New"/>
              </a:rPr>
              <a:t>$$</a:t>
            </a:r>
            <a:endParaRPr sz="550">
              <a:latin typeface="Courier New"/>
              <a:cs typeface="Courier New"/>
            </a:endParaRPr>
          </a:p>
          <a:p>
            <a:pPr marL="118110">
              <a:lnSpc>
                <a:spcPct val="100000"/>
              </a:lnSpc>
              <a:spcBef>
                <a:spcPts val="65"/>
              </a:spcBef>
            </a:pPr>
            <a:r>
              <a:rPr dirty="0" sz="550">
                <a:latin typeface="Courier New"/>
                <a:cs typeface="Courier New"/>
              </a:rPr>
              <a:t>,</a:t>
            </a:r>
            <a:r>
              <a:rPr dirty="0" sz="550" spc="10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######,</a:t>
            </a:r>
            <a:r>
              <a:rPr dirty="0" sz="550" spc="11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######,</a:t>
            </a:r>
            <a:r>
              <a:rPr dirty="0" sz="550" spc="10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######,</a:t>
            </a:r>
            <a:r>
              <a:rPr dirty="0" sz="550" spc="11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######,</a:t>
            </a:r>
            <a:r>
              <a:rPr dirty="0" sz="550" spc="10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######,</a:t>
            </a:r>
            <a:r>
              <a:rPr dirty="0" sz="550" spc="110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######</a:t>
            </a: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$</a:t>
            </a:r>
            <a:r>
              <a:rPr dirty="0" sz="550" spc="114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INCLUDE,</a:t>
            </a:r>
            <a:r>
              <a:rPr dirty="0" sz="550" spc="12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LCC_6.lib,</a:t>
            </a:r>
            <a:r>
              <a:rPr dirty="0" sz="550" spc="12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INMS11,</a:t>
            </a:r>
            <a:r>
              <a:rPr dirty="0" sz="550" spc="114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INMS11,</a:t>
            </a:r>
            <a:r>
              <a:rPr dirty="0" sz="550" spc="12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INMS11,</a:t>
            </a:r>
            <a:r>
              <a:rPr dirty="0" sz="550" spc="12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INMS12,</a:t>
            </a:r>
            <a:r>
              <a:rPr dirty="0" sz="550" spc="114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INMS12,</a:t>
            </a:r>
            <a:r>
              <a:rPr dirty="0" sz="550" spc="12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INMS12</a:t>
            </a:r>
            <a:r>
              <a:rPr dirty="0" sz="550" spc="120">
                <a:latin typeface="Courier New"/>
                <a:cs typeface="Courier New"/>
              </a:rPr>
              <a:t> </a:t>
            </a:r>
            <a:r>
              <a:rPr dirty="0" sz="550" spc="-25">
                <a:latin typeface="Courier New"/>
                <a:cs typeface="Courier New"/>
              </a:rPr>
              <a:t>$$</a:t>
            </a:r>
            <a:endParaRPr sz="550">
              <a:latin typeface="Courier New"/>
              <a:cs typeface="Courier New"/>
            </a:endParaRPr>
          </a:p>
          <a:p>
            <a:pPr marL="11811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Courier New"/>
                <a:cs typeface="Courier New"/>
              </a:rPr>
              <a:t>,</a:t>
            </a:r>
            <a:r>
              <a:rPr dirty="0" sz="550" spc="10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######,</a:t>
            </a:r>
            <a:r>
              <a:rPr dirty="0" sz="550" spc="11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######,</a:t>
            </a:r>
            <a:r>
              <a:rPr dirty="0" sz="550" spc="10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######,</a:t>
            </a:r>
            <a:r>
              <a:rPr dirty="0" sz="550" spc="11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######,</a:t>
            </a:r>
            <a:r>
              <a:rPr dirty="0" sz="550" spc="10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######,</a:t>
            </a:r>
            <a:r>
              <a:rPr dirty="0" sz="550" spc="110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######</a:t>
            </a:r>
            <a:endParaRPr sz="550">
              <a:latin typeface="Courier New"/>
              <a:cs typeface="Courier New"/>
            </a:endParaRPr>
          </a:p>
        </p:txBody>
      </p:sp>
      <p:graphicFrame>
        <p:nvGraphicFramePr>
          <p:cNvPr id="14" name="object 14" descr=""/>
          <p:cNvGraphicFramePr>
            <a:graphicFrameLocks noGrp="1"/>
          </p:cNvGraphicFramePr>
          <p:nvPr/>
        </p:nvGraphicFramePr>
        <p:xfrm>
          <a:off x="1109232" y="2620458"/>
          <a:ext cx="3817620" cy="17780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483485"/>
                <a:gridCol w="1257300"/>
              </a:tblGrid>
              <a:tr h="182880">
                <a:tc>
                  <a:txBody>
                    <a:bodyPr/>
                    <a:lstStyle/>
                    <a:p>
                      <a:pPr marL="18415">
                        <a:lnSpc>
                          <a:spcPts val="58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RAMA</a:t>
                      </a:r>
                      <a:r>
                        <a:rPr dirty="0" sz="550" spc="5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EN</a:t>
                      </a:r>
                      <a:r>
                        <a:rPr dirty="0" sz="550" spc="6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10">
                          <a:latin typeface="Courier New"/>
                          <a:cs typeface="Courier New"/>
                        </a:rPr>
                        <a:t>BLANCO</a:t>
                      </a:r>
                      <a:endParaRPr sz="550">
                        <a:latin typeface="Courier New"/>
                        <a:cs typeface="Courier New"/>
                      </a:endParaRPr>
                    </a:p>
                    <a:p>
                      <a:pPr marL="18415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INTERRUPTOR</a:t>
                      </a:r>
                      <a:r>
                        <a:rPr dirty="0" sz="550" spc="114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EN</a:t>
                      </a:r>
                      <a:r>
                        <a:rPr dirty="0" sz="550" spc="114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10">
                          <a:latin typeface="Courier New"/>
                          <a:cs typeface="Courier New"/>
                        </a:rPr>
                        <a:t>BLANCO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95250">
                <a:tc>
                  <a:txBody>
                    <a:bodyPr/>
                    <a:lstStyle/>
                    <a:p>
                      <a:pPr marL="18415">
                        <a:lnSpc>
                          <a:spcPts val="65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14INZO1_</a:t>
                      </a:r>
                      <a:r>
                        <a:rPr dirty="0" sz="550" spc="6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+</a:t>
                      </a:r>
                      <a:r>
                        <a:rPr dirty="0" sz="550" spc="6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1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1.0</a:t>
                      </a:r>
                      <a:r>
                        <a:rPr dirty="0" sz="550" spc="6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50.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25">
                          <a:latin typeface="Courier New"/>
                          <a:cs typeface="Courier New"/>
                        </a:rPr>
                        <a:t>0.0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10795">
                        <a:lnSpc>
                          <a:spcPts val="65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-</a:t>
                      </a:r>
                      <a:r>
                        <a:rPr dirty="0" sz="550" spc="-25">
                          <a:latin typeface="Courier New"/>
                          <a:cs typeface="Courier New"/>
                        </a:rPr>
                        <a:t>1.0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</a:tr>
              <a:tr h="92075">
                <a:tc>
                  <a:txBody>
                    <a:bodyPr/>
                    <a:lstStyle/>
                    <a:p>
                      <a:pPr marL="18415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14INZO2_</a:t>
                      </a:r>
                      <a:r>
                        <a:rPr dirty="0" sz="550" spc="6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+</a:t>
                      </a:r>
                      <a:r>
                        <a:rPr dirty="0" sz="550" spc="6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1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1.0</a:t>
                      </a:r>
                      <a:r>
                        <a:rPr dirty="0" sz="550" spc="6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50.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25">
                          <a:latin typeface="Courier New"/>
                          <a:cs typeface="Courier New"/>
                        </a:rPr>
                        <a:t>0.0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10795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-</a:t>
                      </a:r>
                      <a:r>
                        <a:rPr dirty="0" sz="550" spc="-25">
                          <a:latin typeface="Courier New"/>
                          <a:cs typeface="Courier New"/>
                        </a:rPr>
                        <a:t>1.0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</a:tr>
              <a:tr h="95250">
                <a:tc>
                  <a:txBody>
                    <a:bodyPr/>
                    <a:lstStyle/>
                    <a:p>
                      <a:pPr marL="18415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14INPO1A</a:t>
                      </a:r>
                      <a:r>
                        <a:rPr dirty="0" sz="550" spc="6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+</a:t>
                      </a:r>
                      <a:r>
                        <a:rPr dirty="0" sz="550" spc="6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1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1.0</a:t>
                      </a:r>
                      <a:r>
                        <a:rPr dirty="0" sz="550" spc="6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50.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25">
                          <a:latin typeface="Courier New"/>
                          <a:cs typeface="Courier New"/>
                        </a:rPr>
                        <a:t>0.0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10795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-</a:t>
                      </a:r>
                      <a:r>
                        <a:rPr dirty="0" sz="550" spc="-25">
                          <a:latin typeface="Courier New"/>
                          <a:cs typeface="Courier New"/>
                        </a:rPr>
                        <a:t>1.0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</a:tr>
              <a:tr h="95250">
                <a:tc>
                  <a:txBody>
                    <a:bodyPr/>
                    <a:lstStyle/>
                    <a:p>
                      <a:pPr marL="18415">
                        <a:lnSpc>
                          <a:spcPts val="65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14INPO1B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+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1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1.0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50.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-</a:t>
                      </a:r>
                      <a:r>
                        <a:rPr dirty="0" sz="550" spc="-20">
                          <a:latin typeface="Courier New"/>
                          <a:cs typeface="Courier New"/>
                        </a:rPr>
                        <a:t>120.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10795">
                        <a:lnSpc>
                          <a:spcPts val="65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-</a:t>
                      </a:r>
                      <a:r>
                        <a:rPr dirty="0" sz="550" spc="-25">
                          <a:latin typeface="Courier New"/>
                          <a:cs typeface="Courier New"/>
                        </a:rPr>
                        <a:t>1.0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</a:tr>
              <a:tr h="92075">
                <a:tc>
                  <a:txBody>
                    <a:bodyPr/>
                    <a:lstStyle/>
                    <a:p>
                      <a:pPr marL="18415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14INPO1C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+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1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1.0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50.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-</a:t>
                      </a:r>
                      <a:r>
                        <a:rPr dirty="0" sz="550" spc="-20">
                          <a:latin typeface="Courier New"/>
                          <a:cs typeface="Courier New"/>
                        </a:rPr>
                        <a:t>240.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10795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-</a:t>
                      </a:r>
                      <a:r>
                        <a:rPr dirty="0" sz="550" spc="-25">
                          <a:latin typeface="Courier New"/>
                          <a:cs typeface="Courier New"/>
                        </a:rPr>
                        <a:t>1.0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</a:tr>
              <a:tr h="92075">
                <a:tc>
                  <a:txBody>
                    <a:bodyPr/>
                    <a:lstStyle/>
                    <a:p>
                      <a:pPr marL="18415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14INPO2D</a:t>
                      </a:r>
                      <a:r>
                        <a:rPr dirty="0" sz="550" spc="6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+</a:t>
                      </a:r>
                      <a:r>
                        <a:rPr dirty="0" sz="550" spc="6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1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1.0</a:t>
                      </a:r>
                      <a:r>
                        <a:rPr dirty="0" sz="550" spc="6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50.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25">
                          <a:latin typeface="Courier New"/>
                          <a:cs typeface="Courier New"/>
                        </a:rPr>
                        <a:t>0.0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10795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-</a:t>
                      </a:r>
                      <a:r>
                        <a:rPr dirty="0" sz="550" spc="-25">
                          <a:latin typeface="Courier New"/>
                          <a:cs typeface="Courier New"/>
                        </a:rPr>
                        <a:t>1.0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</a:tr>
              <a:tr h="95250">
                <a:tc>
                  <a:txBody>
                    <a:bodyPr/>
                    <a:lstStyle/>
                    <a:p>
                      <a:pPr marL="18415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14INPO2E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+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1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1.0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50.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-</a:t>
                      </a:r>
                      <a:r>
                        <a:rPr dirty="0" sz="550" spc="-20">
                          <a:latin typeface="Courier New"/>
                          <a:cs typeface="Courier New"/>
                        </a:rPr>
                        <a:t>120.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10795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-</a:t>
                      </a:r>
                      <a:r>
                        <a:rPr dirty="0" sz="550" spc="-25">
                          <a:latin typeface="Courier New"/>
                          <a:cs typeface="Courier New"/>
                        </a:rPr>
                        <a:t>1.0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</a:tr>
              <a:tr h="95250">
                <a:tc>
                  <a:txBody>
                    <a:bodyPr/>
                    <a:lstStyle/>
                    <a:p>
                      <a:pPr marL="18415">
                        <a:lnSpc>
                          <a:spcPts val="65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14INPO2F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+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1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1.0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50.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-</a:t>
                      </a:r>
                      <a:r>
                        <a:rPr dirty="0" sz="550" spc="-20">
                          <a:latin typeface="Courier New"/>
                          <a:cs typeface="Courier New"/>
                        </a:rPr>
                        <a:t>240.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10795">
                        <a:lnSpc>
                          <a:spcPts val="65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-</a:t>
                      </a:r>
                      <a:r>
                        <a:rPr dirty="0" sz="550" spc="-25">
                          <a:latin typeface="Courier New"/>
                          <a:cs typeface="Courier New"/>
                        </a:rPr>
                        <a:t>1.0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</a:tr>
              <a:tr h="92075">
                <a:tc>
                  <a:txBody>
                    <a:bodyPr/>
                    <a:lstStyle/>
                    <a:p>
                      <a:pPr marL="18415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14INZS1_</a:t>
                      </a:r>
                      <a:r>
                        <a:rPr dirty="0" sz="550" spc="6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+</a:t>
                      </a:r>
                      <a:r>
                        <a:rPr dirty="0" sz="550" spc="6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1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1.0</a:t>
                      </a:r>
                      <a:r>
                        <a:rPr dirty="0" sz="550" spc="6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50.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25">
                          <a:latin typeface="Courier New"/>
                          <a:cs typeface="Courier New"/>
                        </a:rPr>
                        <a:t>0.0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10795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-</a:t>
                      </a:r>
                      <a:r>
                        <a:rPr dirty="0" sz="550" spc="-25">
                          <a:latin typeface="Courier New"/>
                          <a:cs typeface="Courier New"/>
                        </a:rPr>
                        <a:t>1.0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</a:tr>
              <a:tr h="95250">
                <a:tc>
                  <a:txBody>
                    <a:bodyPr/>
                    <a:lstStyle/>
                    <a:p>
                      <a:pPr marL="18415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14INZS2_</a:t>
                      </a:r>
                      <a:r>
                        <a:rPr dirty="0" sz="550" spc="6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+</a:t>
                      </a:r>
                      <a:r>
                        <a:rPr dirty="0" sz="550" spc="6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1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1.0</a:t>
                      </a:r>
                      <a:r>
                        <a:rPr dirty="0" sz="550" spc="6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50.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25">
                          <a:latin typeface="Courier New"/>
                          <a:cs typeface="Courier New"/>
                        </a:rPr>
                        <a:t>0.0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10795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-</a:t>
                      </a:r>
                      <a:r>
                        <a:rPr dirty="0" sz="550" spc="-25">
                          <a:latin typeface="Courier New"/>
                          <a:cs typeface="Courier New"/>
                        </a:rPr>
                        <a:t>1.0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</a:tr>
              <a:tr h="95250">
                <a:tc>
                  <a:txBody>
                    <a:bodyPr/>
                    <a:lstStyle/>
                    <a:p>
                      <a:pPr marL="18415">
                        <a:lnSpc>
                          <a:spcPts val="65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14INPS1A</a:t>
                      </a:r>
                      <a:r>
                        <a:rPr dirty="0" sz="550" spc="6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+</a:t>
                      </a:r>
                      <a:r>
                        <a:rPr dirty="0" sz="550" spc="6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1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1.0</a:t>
                      </a:r>
                      <a:r>
                        <a:rPr dirty="0" sz="550" spc="6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50.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25">
                          <a:latin typeface="Courier New"/>
                          <a:cs typeface="Courier New"/>
                        </a:rPr>
                        <a:t>0.0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10795">
                        <a:lnSpc>
                          <a:spcPts val="65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-</a:t>
                      </a:r>
                      <a:r>
                        <a:rPr dirty="0" sz="550" spc="-25">
                          <a:latin typeface="Courier New"/>
                          <a:cs typeface="Courier New"/>
                        </a:rPr>
                        <a:t>1.0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</a:tr>
              <a:tr h="92075">
                <a:tc>
                  <a:txBody>
                    <a:bodyPr/>
                    <a:lstStyle/>
                    <a:p>
                      <a:pPr marL="18415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14INPS1B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+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1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1.0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50.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-</a:t>
                      </a:r>
                      <a:r>
                        <a:rPr dirty="0" sz="550" spc="-20">
                          <a:latin typeface="Courier New"/>
                          <a:cs typeface="Courier New"/>
                        </a:rPr>
                        <a:t>120.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10795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-</a:t>
                      </a:r>
                      <a:r>
                        <a:rPr dirty="0" sz="550" spc="-25">
                          <a:latin typeface="Courier New"/>
                          <a:cs typeface="Courier New"/>
                        </a:rPr>
                        <a:t>1.0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</a:tr>
              <a:tr h="95250">
                <a:tc>
                  <a:txBody>
                    <a:bodyPr/>
                    <a:lstStyle/>
                    <a:p>
                      <a:pPr marL="18415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14INPS1C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+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1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1.0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50.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-</a:t>
                      </a:r>
                      <a:r>
                        <a:rPr dirty="0" sz="550" spc="-20">
                          <a:latin typeface="Courier New"/>
                          <a:cs typeface="Courier New"/>
                        </a:rPr>
                        <a:t>240.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10795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-</a:t>
                      </a:r>
                      <a:r>
                        <a:rPr dirty="0" sz="550" spc="-25">
                          <a:latin typeface="Courier New"/>
                          <a:cs typeface="Courier New"/>
                        </a:rPr>
                        <a:t>1.0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</a:tr>
              <a:tr h="95250">
                <a:tc>
                  <a:txBody>
                    <a:bodyPr/>
                    <a:lstStyle/>
                    <a:p>
                      <a:pPr marL="18415">
                        <a:lnSpc>
                          <a:spcPts val="65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14INPS2D</a:t>
                      </a:r>
                      <a:r>
                        <a:rPr dirty="0" sz="550" spc="6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+</a:t>
                      </a:r>
                      <a:r>
                        <a:rPr dirty="0" sz="550" spc="6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1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1.0</a:t>
                      </a:r>
                      <a:r>
                        <a:rPr dirty="0" sz="550" spc="6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50.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25">
                          <a:latin typeface="Courier New"/>
                          <a:cs typeface="Courier New"/>
                        </a:rPr>
                        <a:t>0.0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10795">
                        <a:lnSpc>
                          <a:spcPts val="65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-</a:t>
                      </a:r>
                      <a:r>
                        <a:rPr dirty="0" sz="550" spc="-25">
                          <a:latin typeface="Courier New"/>
                          <a:cs typeface="Courier New"/>
                        </a:rPr>
                        <a:t>1.0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</a:tr>
              <a:tr h="92075">
                <a:tc>
                  <a:txBody>
                    <a:bodyPr/>
                    <a:lstStyle/>
                    <a:p>
                      <a:pPr marL="18415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14INPS2E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+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1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1.0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50.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-</a:t>
                      </a:r>
                      <a:r>
                        <a:rPr dirty="0" sz="550" spc="-20">
                          <a:latin typeface="Courier New"/>
                          <a:cs typeface="Courier New"/>
                        </a:rPr>
                        <a:t>120.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10795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-</a:t>
                      </a:r>
                      <a:r>
                        <a:rPr dirty="0" sz="550" spc="-25">
                          <a:latin typeface="Courier New"/>
                          <a:cs typeface="Courier New"/>
                        </a:rPr>
                        <a:t>1.0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</a:tr>
              <a:tr h="95250">
                <a:tc>
                  <a:txBody>
                    <a:bodyPr/>
                    <a:lstStyle/>
                    <a:p>
                      <a:pPr marL="18415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14INPS2F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+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1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1.0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50.</a:t>
                      </a:r>
                      <a:r>
                        <a:rPr dirty="0" sz="550" spc="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-</a:t>
                      </a:r>
                      <a:r>
                        <a:rPr dirty="0" sz="550" spc="-20">
                          <a:latin typeface="Courier New"/>
                          <a:cs typeface="Courier New"/>
                        </a:rPr>
                        <a:t>240.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10795">
                        <a:lnSpc>
                          <a:spcPts val="62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-</a:t>
                      </a:r>
                      <a:r>
                        <a:rPr dirty="0" sz="550" spc="-25">
                          <a:latin typeface="Courier New"/>
                          <a:cs typeface="Courier New"/>
                        </a:rPr>
                        <a:t>1.0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</a:tr>
              <a:tr h="90170">
                <a:tc>
                  <a:txBody>
                    <a:bodyPr/>
                    <a:lstStyle/>
                    <a:p>
                      <a:pPr marL="18415">
                        <a:lnSpc>
                          <a:spcPts val="615"/>
                        </a:lnSpc>
                        <a:tabLst>
                          <a:tab pos="983615" algn="l"/>
                        </a:tabLst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14INMS11-</a:t>
                      </a:r>
                      <a:r>
                        <a:rPr dirty="0" sz="550" spc="-50">
                          <a:latin typeface="Courier New"/>
                          <a:cs typeface="Courier New"/>
                        </a:rPr>
                        <a:t>1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	3.</a:t>
                      </a:r>
                      <a:r>
                        <a:rPr dirty="0" sz="550" spc="5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>
                          <a:latin typeface="Courier New"/>
                          <a:cs typeface="Courier New"/>
                        </a:rPr>
                        <a:t>50.</a:t>
                      </a:r>
                      <a:r>
                        <a:rPr dirty="0" sz="550" spc="5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550" spc="-25">
                          <a:latin typeface="Courier New"/>
                          <a:cs typeface="Courier New"/>
                        </a:rPr>
                        <a:t>0.0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10795">
                        <a:lnSpc>
                          <a:spcPts val="615"/>
                        </a:lnSpc>
                      </a:pPr>
                      <a:r>
                        <a:rPr dirty="0" sz="550">
                          <a:latin typeface="Courier New"/>
                          <a:cs typeface="Courier New"/>
                        </a:rPr>
                        <a:t>-</a:t>
                      </a:r>
                      <a:r>
                        <a:rPr dirty="0" sz="550" spc="-25">
                          <a:latin typeface="Courier New"/>
                          <a:cs typeface="Courier New"/>
                        </a:rPr>
                        <a:t>1.0</a:t>
                      </a:r>
                      <a:endParaRPr sz="55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</a:tr>
            </a:tbl>
          </a:graphicData>
        </a:graphic>
      </p:graphicFrame>
      <p:grpSp>
        <p:nvGrpSpPr>
          <p:cNvPr id="15" name="object 15" descr=""/>
          <p:cNvGrpSpPr/>
          <p:nvPr/>
        </p:nvGrpSpPr>
        <p:grpSpPr>
          <a:xfrm>
            <a:off x="368299" y="5145707"/>
            <a:ext cx="502284" cy="13335"/>
            <a:chOff x="368299" y="5145707"/>
            <a:chExt cx="502284" cy="13335"/>
          </a:xfrm>
        </p:grpSpPr>
        <p:sp>
          <p:nvSpPr>
            <p:cNvPr id="16" name="object 16" descr=""/>
            <p:cNvSpPr/>
            <p:nvPr/>
          </p:nvSpPr>
          <p:spPr>
            <a:xfrm>
              <a:off x="368299" y="5145707"/>
              <a:ext cx="502284" cy="6985"/>
            </a:xfrm>
            <a:custGeom>
              <a:avLst/>
              <a:gdLst/>
              <a:ahLst/>
              <a:cxnLst/>
              <a:rect l="l" t="t" r="r" b="b"/>
              <a:pathLst>
                <a:path w="502284" h="6985">
                  <a:moveTo>
                    <a:pt x="502202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502202" y="0"/>
                  </a:lnTo>
                  <a:lnTo>
                    <a:pt x="502202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 descr=""/>
            <p:cNvSpPr/>
            <p:nvPr/>
          </p:nvSpPr>
          <p:spPr>
            <a:xfrm>
              <a:off x="368287" y="5145709"/>
              <a:ext cx="502284" cy="13335"/>
            </a:xfrm>
            <a:custGeom>
              <a:avLst/>
              <a:gdLst/>
              <a:ahLst/>
              <a:cxnLst/>
              <a:rect l="l" t="t" r="r" b="b"/>
              <a:pathLst>
                <a:path w="502284" h="13335">
                  <a:moveTo>
                    <a:pt x="502208" y="0"/>
                  </a:moveTo>
                  <a:lnTo>
                    <a:pt x="495604" y="6604"/>
                  </a:lnTo>
                  <a:lnTo>
                    <a:pt x="0" y="6604"/>
                  </a:lnTo>
                  <a:lnTo>
                    <a:pt x="0" y="13208"/>
                  </a:lnTo>
                  <a:lnTo>
                    <a:pt x="495604" y="13208"/>
                  </a:lnTo>
                  <a:lnTo>
                    <a:pt x="502208" y="13208"/>
                  </a:lnTo>
                  <a:lnTo>
                    <a:pt x="502208" y="6604"/>
                  </a:lnTo>
                  <a:lnTo>
                    <a:pt x="502208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 descr=""/>
            <p:cNvSpPr/>
            <p:nvPr/>
          </p:nvSpPr>
          <p:spPr>
            <a:xfrm>
              <a:off x="368299" y="5145707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9" name="object 19" descr=""/>
          <p:cNvSpPr txBox="1"/>
          <p:nvPr/>
        </p:nvSpPr>
        <p:spPr>
          <a:xfrm>
            <a:off x="379553" y="5205716"/>
            <a:ext cx="48450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Page</a:t>
            </a:r>
            <a:r>
              <a:rPr dirty="0" sz="800" spc="6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251</a:t>
            </a:r>
            <a:endParaRPr sz="800">
              <a:latin typeface="Arial"/>
              <a:cs typeface="Arial"/>
            </a:endParaRPr>
          </a:p>
        </p:txBody>
      </p:sp>
      <p:sp>
        <p:nvSpPr>
          <p:cNvPr id="54" name="object 54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55" name="object 55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196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20" name="object 20" descr=""/>
          <p:cNvSpPr txBox="1"/>
          <p:nvPr/>
        </p:nvSpPr>
        <p:spPr>
          <a:xfrm>
            <a:off x="5212427" y="5364307"/>
            <a:ext cx="448309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Apéndice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1089080" y="5781928"/>
            <a:ext cx="2592705" cy="85851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95605" marR="1596390" indent="-106045">
              <a:lnSpc>
                <a:spcPct val="110400"/>
              </a:lnSpc>
              <a:spcBef>
                <a:spcPts val="95"/>
              </a:spcBef>
            </a:pPr>
            <a:r>
              <a:rPr dirty="0" sz="550">
                <a:latin typeface="Courier New"/>
                <a:cs typeface="Courier New"/>
              </a:rPr>
              <a:t>FUENTE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EN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BLANCO INMS12</a:t>
            </a:r>
            <a:endParaRPr sz="550">
              <a:latin typeface="Courier New"/>
              <a:cs typeface="Courier New"/>
            </a:endParaRPr>
          </a:p>
          <a:p>
            <a:pPr marL="290195" marR="1552575">
              <a:lnSpc>
                <a:spcPct val="110400"/>
              </a:lnSpc>
              <a:spcBef>
                <a:spcPts val="50"/>
              </a:spcBef>
            </a:pPr>
            <a:r>
              <a:rPr dirty="0" sz="550">
                <a:latin typeface="Courier New"/>
                <a:cs typeface="Courier New"/>
              </a:rPr>
              <a:t>SALIDA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EN</a:t>
            </a:r>
            <a:r>
              <a:rPr dirty="0" sz="550" spc="75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BLANCO </a:t>
            </a:r>
            <a:r>
              <a:rPr dirty="0" sz="550">
                <a:latin typeface="Courier New"/>
                <a:cs typeface="Courier New"/>
              </a:rPr>
              <a:t>PARCELA</a:t>
            </a:r>
            <a:r>
              <a:rPr dirty="0" sz="550" spc="8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EN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BLANCO</a:t>
            </a:r>
            <a:endParaRPr sz="550">
              <a:latin typeface="Courier New"/>
              <a:cs typeface="Courier New"/>
            </a:endParaRPr>
          </a:p>
          <a:p>
            <a:pPr marL="290195"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Courier New"/>
                <a:cs typeface="Courier New"/>
              </a:rPr>
              <a:t>COMIENCE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NUEVO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CASO</a:t>
            </a:r>
            <a:r>
              <a:rPr dirty="0" sz="550" spc="90">
                <a:latin typeface="Courier New"/>
                <a:cs typeface="Courier New"/>
              </a:rPr>
              <a:t> </a:t>
            </a:r>
            <a:r>
              <a:rPr dirty="0" sz="550">
                <a:latin typeface="Courier New"/>
                <a:cs typeface="Courier New"/>
              </a:rPr>
              <a:t>DE</a:t>
            </a:r>
            <a:r>
              <a:rPr dirty="0" sz="550" spc="85">
                <a:latin typeface="Courier New"/>
                <a:cs typeface="Courier New"/>
              </a:rPr>
              <a:t> </a:t>
            </a:r>
            <a:r>
              <a:rPr dirty="0" sz="550" spc="-10">
                <a:latin typeface="Courier New"/>
                <a:cs typeface="Courier New"/>
              </a:rPr>
              <a:t>DATOS</a:t>
            </a:r>
            <a:endParaRPr sz="550">
              <a:latin typeface="Courier New"/>
              <a:cs typeface="Courier New"/>
            </a:endParaRPr>
          </a:p>
          <a:p>
            <a:pPr marL="290195">
              <a:lnSpc>
                <a:spcPct val="100000"/>
              </a:lnSpc>
              <a:spcBef>
                <a:spcPts val="120"/>
              </a:spcBef>
            </a:pPr>
            <a:r>
              <a:rPr dirty="0" sz="550" spc="-10">
                <a:latin typeface="Courier New"/>
                <a:cs typeface="Courier New"/>
              </a:rPr>
              <a:t>BLANCO</a:t>
            </a:r>
            <a:endParaRPr sz="55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495"/>
              </a:spcBef>
            </a:pPr>
            <a:endParaRPr sz="55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</a:pPr>
            <a:r>
              <a:rPr dirty="0" sz="800" spc="10">
                <a:latin typeface="Times New Roman"/>
                <a:cs typeface="Times New Roman"/>
              </a:rPr>
              <a:t>El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archivo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Courier New"/>
                <a:cs typeface="Courier New"/>
              </a:rPr>
              <a:t>xVerifyF.dat</a:t>
            </a:r>
            <a:r>
              <a:rPr dirty="0" sz="800" spc="-240">
                <a:latin typeface="Courier New"/>
                <a:cs typeface="Courier New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describe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los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siguientes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9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casos: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4651269" y="6692500"/>
            <a:ext cx="555625" cy="23876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25400">
              <a:lnSpc>
                <a:spcPts val="7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Cir.</a:t>
            </a:r>
            <a:r>
              <a:rPr dirty="0" sz="600" spc="5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1:</a:t>
            </a:r>
            <a:endParaRPr sz="600">
              <a:latin typeface="Times New Roman"/>
              <a:cs typeface="Times New Roman"/>
            </a:endParaRPr>
          </a:p>
          <a:p>
            <a:pPr marL="322580">
              <a:lnSpc>
                <a:spcPts val="940"/>
              </a:lnSpc>
            </a:pPr>
            <a:r>
              <a:rPr dirty="0" baseline="-31250" sz="1200">
                <a:latin typeface="Times New Roman"/>
                <a:cs typeface="Times New Roman"/>
              </a:rPr>
              <a:t>2</a:t>
            </a:r>
            <a:r>
              <a:rPr dirty="0" baseline="-41666" sz="1200" i="1">
                <a:latin typeface="Times New Roman"/>
                <a:cs typeface="Times New Roman"/>
              </a:rPr>
              <a:t>V</a:t>
            </a:r>
            <a:r>
              <a:rPr dirty="0" baseline="-41666" sz="1200" spc="157" i="1">
                <a:latin typeface="Times New Roman"/>
                <a:cs typeface="Times New Roman"/>
              </a:rPr>
              <a:t> </a:t>
            </a:r>
            <a:r>
              <a:rPr dirty="0" sz="450" spc="-60">
                <a:latin typeface="Times New Roman"/>
                <a:cs typeface="Times New Roman"/>
              </a:rPr>
              <a:t>2</a:t>
            </a:r>
            <a:endParaRPr sz="450">
              <a:latin typeface="Times New Roman"/>
              <a:cs typeface="Times New Roman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4638569" y="6910562"/>
            <a:ext cx="734060" cy="46037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30"/>
              </a:spcBef>
            </a:pPr>
            <a:r>
              <a:rPr dirty="0" baseline="-13888" sz="1200" i="1">
                <a:latin typeface="Times New Roman"/>
                <a:cs typeface="Times New Roman"/>
              </a:rPr>
              <a:t>Q</a:t>
            </a:r>
            <a:r>
              <a:rPr dirty="0" baseline="-13888" sz="1200" spc="-112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0</a:t>
            </a:r>
            <a:r>
              <a:rPr dirty="0" sz="800" spc="-20">
                <a:latin typeface="Times New Roman"/>
                <a:cs typeface="Times New Roman"/>
              </a:rPr>
              <a:t> </a:t>
            </a:r>
            <a:r>
              <a:rPr dirty="0" sz="800" spc="-65">
                <a:latin typeface="Times New Roman"/>
                <a:cs typeface="Times New Roman"/>
              </a:rPr>
              <a:t>0</a:t>
            </a:r>
            <a:r>
              <a:rPr dirty="0" baseline="6944" sz="1200" spc="-97">
                <a:latin typeface="Times New Roman"/>
                <a:cs typeface="Times New Roman"/>
              </a:rPr>
              <a:t>=</a:t>
            </a:r>
            <a:r>
              <a:rPr dirty="0" baseline="6944" sz="1200" spc="562">
                <a:latin typeface="Times New Roman"/>
                <a:cs typeface="Times New Roman"/>
              </a:rPr>
              <a:t> </a:t>
            </a:r>
            <a:r>
              <a:rPr dirty="0" baseline="-41666" sz="1200">
                <a:latin typeface="Times New Roman"/>
                <a:cs typeface="Times New Roman"/>
              </a:rPr>
              <a:t>-</a:t>
            </a:r>
            <a:r>
              <a:rPr dirty="0" baseline="-41666" sz="1200" spc="247">
                <a:latin typeface="Times New Roman"/>
                <a:cs typeface="Times New Roman"/>
              </a:rPr>
              <a:t> </a:t>
            </a:r>
            <a:r>
              <a:rPr dirty="0" baseline="-52083" sz="1200">
                <a:latin typeface="Times New Roman"/>
                <a:cs typeface="Times New Roman"/>
              </a:rPr>
              <a:t>3</a:t>
            </a:r>
            <a:r>
              <a:rPr dirty="0" baseline="-52083" sz="1200" spc="34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1Q</a:t>
            </a:r>
            <a:endParaRPr sz="800">
              <a:latin typeface="Times New Roman"/>
              <a:cs typeface="Times New Roman"/>
            </a:endParaRPr>
          </a:p>
          <a:p>
            <a:pPr marL="38100">
              <a:lnSpc>
                <a:spcPct val="100000"/>
              </a:lnSpc>
              <a:spcBef>
                <a:spcPts val="905"/>
              </a:spcBef>
            </a:pPr>
            <a:r>
              <a:rPr dirty="0" sz="600">
                <a:latin typeface="Times New Roman"/>
                <a:cs typeface="Times New Roman"/>
              </a:rPr>
              <a:t>Cir.</a:t>
            </a:r>
            <a:r>
              <a:rPr dirty="0" sz="600" spc="5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2:</a:t>
            </a:r>
            <a:endParaRPr sz="600">
              <a:latin typeface="Times New Roman"/>
              <a:cs typeface="Times New Roman"/>
            </a:endParaRPr>
          </a:p>
          <a:p>
            <a:pPr marL="487045">
              <a:lnSpc>
                <a:spcPct val="100000"/>
              </a:lnSpc>
              <a:spcBef>
                <a:spcPts val="265"/>
              </a:spcBef>
            </a:pPr>
            <a:r>
              <a:rPr dirty="0" sz="450" spc="-50">
                <a:latin typeface="Times New Roman"/>
                <a:cs typeface="Times New Roman"/>
              </a:rPr>
              <a:t>2</a:t>
            </a:r>
            <a:endParaRPr sz="450">
              <a:latin typeface="Times New Roman"/>
              <a:cs typeface="Times New Roman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4968966" y="7439197"/>
            <a:ext cx="21526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204">
                <a:latin typeface="Times New Roman"/>
                <a:cs typeface="Times New Roman"/>
              </a:rPr>
              <a:t> </a:t>
            </a:r>
            <a:r>
              <a:rPr dirty="0" baseline="-10416" sz="1200" spc="-75">
                <a:latin typeface="Times New Roman"/>
                <a:cs typeface="Times New Roman"/>
              </a:rPr>
              <a:t>3</a:t>
            </a:r>
            <a:endParaRPr baseline="-10416" sz="1200">
              <a:latin typeface="Times New Roman"/>
              <a:cs typeface="Times New Roman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4651785" y="7359901"/>
            <a:ext cx="72136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baseline="-13888" sz="1200" i="1">
                <a:latin typeface="Times New Roman"/>
                <a:cs typeface="Times New Roman"/>
              </a:rPr>
              <a:t>Q</a:t>
            </a:r>
            <a:r>
              <a:rPr dirty="0" baseline="-13888" sz="1200" spc="-112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0</a:t>
            </a:r>
            <a:r>
              <a:rPr dirty="0" sz="800" spc="5">
                <a:latin typeface="Times New Roman"/>
                <a:cs typeface="Times New Roman"/>
              </a:rPr>
              <a:t> </a:t>
            </a:r>
            <a:r>
              <a:rPr dirty="0" sz="800" spc="-130">
                <a:latin typeface="Times New Roman"/>
                <a:cs typeface="Times New Roman"/>
              </a:rPr>
              <a:t>0</a:t>
            </a:r>
            <a:r>
              <a:rPr dirty="0" baseline="6944" sz="1200" spc="-195">
                <a:latin typeface="Times New Roman"/>
                <a:cs typeface="Times New Roman"/>
              </a:rPr>
              <a:t>=</a:t>
            </a:r>
            <a:r>
              <a:rPr dirty="0" baseline="6944" sz="1200" spc="240">
                <a:latin typeface="Times New Roman"/>
                <a:cs typeface="Times New Roman"/>
              </a:rPr>
              <a:t> </a:t>
            </a:r>
            <a:r>
              <a:rPr dirty="0" baseline="38194" sz="1200">
                <a:latin typeface="Times New Roman"/>
                <a:cs typeface="Times New Roman"/>
              </a:rPr>
              <a:t>2</a:t>
            </a:r>
            <a:r>
              <a:rPr dirty="0" baseline="24305" sz="1200" i="1">
                <a:latin typeface="Times New Roman"/>
                <a:cs typeface="Times New Roman"/>
              </a:rPr>
              <a:t>V</a:t>
            </a:r>
            <a:r>
              <a:rPr dirty="0" baseline="24305" sz="1200" spc="367" i="1">
                <a:latin typeface="Times New Roman"/>
                <a:cs typeface="Times New Roman"/>
              </a:rPr>
              <a:t>  </a:t>
            </a:r>
            <a:r>
              <a:rPr dirty="0" sz="800" spc="-25">
                <a:latin typeface="Times New Roman"/>
                <a:cs typeface="Times New Roman"/>
              </a:rPr>
              <a:t>2Q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4663969" y="7796024"/>
            <a:ext cx="224154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Cir.</a:t>
            </a:r>
            <a:r>
              <a:rPr dirty="0" sz="600" spc="5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1: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4935926" y="7769593"/>
            <a:ext cx="30797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baseline="-13888" sz="1200" i="1">
                <a:latin typeface="Times New Roman"/>
                <a:cs typeface="Times New Roman"/>
              </a:rPr>
              <a:t>Z</a:t>
            </a:r>
            <a:r>
              <a:rPr dirty="0" baseline="-13888" sz="1200" spc="-44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0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0</a:t>
            </a:r>
            <a:r>
              <a:rPr dirty="0" baseline="6944" sz="1200" spc="-37">
                <a:latin typeface="Times New Roman"/>
                <a:cs typeface="Times New Roman"/>
              </a:rPr>
              <a:t>=</a:t>
            </a:r>
            <a:endParaRPr baseline="6944" sz="1200">
              <a:latin typeface="Times New Roman"/>
              <a:cs typeface="Times New Roman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5206851" y="7658579"/>
            <a:ext cx="217170" cy="666750"/>
          </a:xfrm>
          <a:prstGeom prst="rect">
            <a:avLst/>
          </a:prstGeom>
        </p:spPr>
        <p:txBody>
          <a:bodyPr wrap="square" lIns="0" tIns="55244" rIns="0" bIns="0" rtlCol="0" vert="horz">
            <a:spAutoFit/>
          </a:bodyPr>
          <a:lstStyle/>
          <a:p>
            <a:pPr algn="r" marR="45720">
              <a:lnSpc>
                <a:spcPct val="100000"/>
              </a:lnSpc>
              <a:spcBef>
                <a:spcPts val="434"/>
              </a:spcBef>
            </a:pPr>
            <a:r>
              <a:rPr dirty="0" sz="800" spc="-50">
                <a:latin typeface="Times New Roman"/>
                <a:cs typeface="Times New Roman"/>
              </a:rPr>
              <a:t>1</a:t>
            </a:r>
            <a:endParaRPr sz="800">
              <a:latin typeface="Times New Roman"/>
              <a:cs typeface="Times New Roman"/>
            </a:endParaRPr>
          </a:p>
          <a:p>
            <a:pPr algn="r" marR="30480">
              <a:lnSpc>
                <a:spcPct val="100000"/>
              </a:lnSpc>
              <a:spcBef>
                <a:spcPts val="340"/>
              </a:spcBef>
            </a:pPr>
            <a:r>
              <a:rPr dirty="0" sz="800" spc="-20">
                <a:latin typeface="Times New Roman"/>
                <a:cs typeface="Times New Roman"/>
              </a:rPr>
              <a:t>1I</a:t>
            </a:r>
            <a:r>
              <a:rPr dirty="0" baseline="6944" sz="1200" spc="-30">
                <a:latin typeface="Cambria Math"/>
                <a:cs typeface="Cambria Math"/>
              </a:rPr>
              <a:t>⋅</a:t>
            </a:r>
            <a:r>
              <a:rPr dirty="0" sz="800" spc="-20">
                <a:latin typeface="Times New Roman"/>
                <a:cs typeface="Times New Roman"/>
              </a:rPr>
              <a:t>3</a:t>
            </a:r>
            <a:endParaRPr sz="800">
              <a:latin typeface="Times New Roman"/>
              <a:cs typeface="Times New Roman"/>
            </a:endParaRPr>
          </a:p>
          <a:p>
            <a:pPr algn="r" marR="32384">
              <a:lnSpc>
                <a:spcPct val="100000"/>
              </a:lnSpc>
              <a:spcBef>
                <a:spcPts val="130"/>
              </a:spcBef>
            </a:pPr>
            <a:r>
              <a:rPr dirty="0" sz="800" spc="-50">
                <a:latin typeface="Times New Roman"/>
                <a:cs typeface="Times New Roman"/>
              </a:rPr>
              <a:t>1</a:t>
            </a:r>
            <a:endParaRPr sz="800">
              <a:latin typeface="Times New Roman"/>
              <a:cs typeface="Times New Roman"/>
            </a:endParaRPr>
          </a:p>
          <a:p>
            <a:pPr algn="r" marR="30480">
              <a:lnSpc>
                <a:spcPct val="100000"/>
              </a:lnSpc>
              <a:spcBef>
                <a:spcPts val="395"/>
              </a:spcBef>
            </a:pPr>
            <a:r>
              <a:rPr dirty="0" sz="800" spc="-20">
                <a:latin typeface="Times New Roman"/>
                <a:cs typeface="Times New Roman"/>
              </a:rPr>
              <a:t>2I</a:t>
            </a:r>
            <a:r>
              <a:rPr dirty="0" baseline="6944" sz="1200" spc="-30">
                <a:latin typeface="Cambria Math"/>
                <a:cs typeface="Cambria Math"/>
              </a:rPr>
              <a:t>⋅</a:t>
            </a:r>
            <a:r>
              <a:rPr dirty="0" sz="800" spc="-20">
                <a:latin typeface="Times New Roman"/>
                <a:cs typeface="Times New Roman"/>
              </a:rPr>
              <a:t>3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4663969" y="8106598"/>
            <a:ext cx="224154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Cir.</a:t>
            </a:r>
            <a:r>
              <a:rPr dirty="0" sz="600" spc="5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2: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4935926" y="8080166"/>
            <a:ext cx="30797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baseline="-13888" sz="1200" i="1">
                <a:latin typeface="Times New Roman"/>
                <a:cs typeface="Times New Roman"/>
              </a:rPr>
              <a:t>Z</a:t>
            </a:r>
            <a:r>
              <a:rPr dirty="0" baseline="-13888" sz="1200" spc="-44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0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0</a:t>
            </a:r>
            <a:r>
              <a:rPr dirty="0" baseline="6944" sz="1200" spc="-37">
                <a:latin typeface="Times New Roman"/>
                <a:cs typeface="Times New Roman"/>
              </a:rPr>
              <a:t>=</a:t>
            </a:r>
            <a:endParaRPr baseline="6944" sz="1200">
              <a:latin typeface="Times New Roman"/>
              <a:cs typeface="Times New Roman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4333573" y="8952412"/>
            <a:ext cx="224154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Cir.</a:t>
            </a:r>
            <a:r>
              <a:rPr dirty="0" sz="600" spc="5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1: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4597890" y="9243161"/>
            <a:ext cx="26797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40">
                <a:latin typeface="Times New Roman"/>
                <a:cs typeface="Times New Roman"/>
              </a:rPr>
              <a:t>B1IA</a:t>
            </a:r>
            <a:r>
              <a:rPr dirty="0" baseline="4629" sz="900" spc="-60">
                <a:latin typeface="Times New Roman"/>
                <a:cs typeface="Times New Roman"/>
              </a:rPr>
              <a:t>+</a:t>
            </a:r>
            <a:r>
              <a:rPr dirty="0" sz="600" spc="-40">
                <a:latin typeface="Times New Roman"/>
                <a:cs typeface="Times New Roman"/>
              </a:rPr>
              <a:t>1I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5068085" y="9084571"/>
            <a:ext cx="23749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sz="600" spc="-10">
                <a:latin typeface="Times New Roman"/>
                <a:cs typeface="Times New Roman"/>
              </a:rPr>
              <a:t>30,1</a:t>
            </a:r>
            <a:r>
              <a:rPr dirty="0" baseline="9259" sz="900" spc="-15">
                <a:latin typeface="Cambria Math"/>
                <a:cs typeface="Cambria Math"/>
              </a:rPr>
              <a:t>⋅</a:t>
            </a:r>
            <a:endParaRPr baseline="9259" sz="900">
              <a:latin typeface="Cambria Math"/>
              <a:cs typeface="Cambria Math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4917134" y="9196906"/>
            <a:ext cx="936625" cy="40259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63500">
              <a:lnSpc>
                <a:spcPts val="620"/>
              </a:lnSpc>
              <a:spcBef>
                <a:spcPts val="125"/>
              </a:spcBef>
            </a:pPr>
            <a:r>
              <a:rPr dirty="0" baseline="-27777" sz="900">
                <a:latin typeface="Cambria Math"/>
                <a:cs typeface="Cambria Math"/>
              </a:rPr>
              <a:t>⋅</a:t>
            </a:r>
            <a:r>
              <a:rPr dirty="0" baseline="-27777" sz="900" spc="682">
                <a:latin typeface="Cambria Math"/>
                <a:cs typeface="Cambria Math"/>
              </a:rPr>
              <a:t> </a:t>
            </a:r>
            <a:r>
              <a:rPr dirty="0" sz="500">
                <a:latin typeface="Times New Roman"/>
                <a:cs typeface="Times New Roman"/>
              </a:rPr>
              <a:t>+</a:t>
            </a:r>
            <a:r>
              <a:rPr dirty="0" sz="500" spc="110">
                <a:latin typeface="Times New Roman"/>
                <a:cs typeface="Times New Roman"/>
              </a:rPr>
              <a:t> </a:t>
            </a:r>
            <a:r>
              <a:rPr dirty="0" baseline="-18518" sz="675" i="1">
                <a:latin typeface="Times New Roman"/>
                <a:cs typeface="Times New Roman"/>
              </a:rPr>
              <a:t>j</a:t>
            </a:r>
            <a:r>
              <a:rPr dirty="0" sz="450">
                <a:latin typeface="Times New Roman"/>
                <a:cs typeface="Times New Roman"/>
              </a:rPr>
              <a:t>120</a:t>
            </a:r>
            <a:r>
              <a:rPr dirty="0" sz="450" spc="400">
                <a:latin typeface="Times New Roman"/>
                <a:cs typeface="Times New Roman"/>
              </a:rPr>
              <a:t> </a:t>
            </a:r>
            <a:r>
              <a:rPr dirty="0" baseline="-27777" sz="900">
                <a:latin typeface="Times New Roman"/>
                <a:cs typeface="Times New Roman"/>
              </a:rPr>
              <a:t>+</a:t>
            </a:r>
            <a:r>
              <a:rPr dirty="0" baseline="-27777" sz="900" spc="120">
                <a:latin typeface="Times New Roman"/>
                <a:cs typeface="Times New Roman"/>
              </a:rPr>
              <a:t> </a:t>
            </a:r>
            <a:r>
              <a:rPr dirty="0" baseline="-32407" sz="900">
                <a:latin typeface="Times New Roman"/>
                <a:cs typeface="Times New Roman"/>
              </a:rPr>
              <a:t>C1I</a:t>
            </a:r>
            <a:r>
              <a:rPr dirty="0" baseline="-32407" sz="900" spc="97">
                <a:latin typeface="Times New Roman"/>
                <a:cs typeface="Times New Roman"/>
              </a:rPr>
              <a:t> </a:t>
            </a:r>
            <a:r>
              <a:rPr dirty="0" baseline="-27777" sz="900">
                <a:latin typeface="Cambria Math"/>
                <a:cs typeface="Cambria Math"/>
              </a:rPr>
              <a:t>⋅</a:t>
            </a:r>
            <a:r>
              <a:rPr dirty="0" baseline="-27777" sz="900" spc="607">
                <a:latin typeface="Cambria Math"/>
                <a:cs typeface="Cambria Math"/>
              </a:rPr>
              <a:t> </a:t>
            </a:r>
            <a:r>
              <a:rPr dirty="0" sz="500">
                <a:latin typeface="Times New Roman"/>
                <a:cs typeface="Times New Roman"/>
              </a:rPr>
              <a:t>-</a:t>
            </a:r>
            <a:r>
              <a:rPr dirty="0" sz="500" spc="235">
                <a:latin typeface="Times New Roman"/>
                <a:cs typeface="Times New Roman"/>
              </a:rPr>
              <a:t> </a:t>
            </a:r>
            <a:r>
              <a:rPr dirty="0" baseline="-18518" sz="675" spc="-30" i="1">
                <a:latin typeface="Times New Roman"/>
                <a:cs typeface="Times New Roman"/>
              </a:rPr>
              <a:t>j</a:t>
            </a:r>
            <a:r>
              <a:rPr dirty="0" sz="450" spc="-20">
                <a:latin typeface="Times New Roman"/>
                <a:cs typeface="Times New Roman"/>
              </a:rPr>
              <a:t>120</a:t>
            </a:r>
            <a:endParaRPr sz="450">
              <a:latin typeface="Times New Roman"/>
              <a:cs typeface="Times New Roman"/>
            </a:endParaRPr>
          </a:p>
          <a:p>
            <a:pPr marL="102870">
              <a:lnSpc>
                <a:spcPts val="620"/>
              </a:lnSpc>
              <a:tabLst>
                <a:tab pos="644525" algn="l"/>
              </a:tabLst>
            </a:pPr>
            <a:r>
              <a:rPr dirty="0" sz="600" spc="-25" i="1">
                <a:latin typeface="Times New Roman"/>
                <a:cs typeface="Times New Roman"/>
              </a:rPr>
              <a:t>mi</a:t>
            </a:r>
            <a:r>
              <a:rPr dirty="0" sz="600" i="1">
                <a:latin typeface="Times New Roman"/>
                <a:cs typeface="Times New Roman"/>
              </a:rPr>
              <a:t>	</a:t>
            </a:r>
            <a:r>
              <a:rPr dirty="0" sz="600" spc="-25" i="1">
                <a:latin typeface="Times New Roman"/>
                <a:cs typeface="Times New Roman"/>
              </a:rPr>
              <a:t>mi</a:t>
            </a:r>
            <a:endParaRPr sz="6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05"/>
              </a:spcBef>
            </a:pPr>
            <a:endParaRPr sz="600">
              <a:latin typeface="Times New Roman"/>
              <a:cs typeface="Times New Roman"/>
            </a:endParaRPr>
          </a:p>
          <a:p>
            <a:pPr marL="96520">
              <a:lnSpc>
                <a:spcPct val="100000"/>
              </a:lnSpc>
            </a:pPr>
            <a:r>
              <a:rPr dirty="0" sz="500" spc="-30">
                <a:latin typeface="Times New Roman"/>
                <a:cs typeface="Times New Roman"/>
              </a:rPr>
              <a:t>3</a:t>
            </a:r>
            <a:r>
              <a:rPr dirty="0" baseline="-11111" sz="750" spc="-44" i="1">
                <a:latin typeface="Times New Roman"/>
                <a:cs typeface="Times New Roman"/>
              </a:rPr>
              <a:t>.</a:t>
            </a:r>
            <a:r>
              <a:rPr dirty="0" sz="500" spc="-30">
                <a:latin typeface="Times New Roman"/>
                <a:cs typeface="Times New Roman"/>
              </a:rPr>
              <a:t>01</a:t>
            </a:r>
            <a:r>
              <a:rPr dirty="0" sz="500" spc="-50">
                <a:latin typeface="Times New Roman"/>
                <a:cs typeface="Times New Roman"/>
              </a:rPr>
              <a:t> </a:t>
            </a:r>
            <a:r>
              <a:rPr dirty="0" baseline="11111" sz="750" spc="-75">
                <a:latin typeface="Cambria Math"/>
                <a:cs typeface="Cambria Math"/>
              </a:rPr>
              <a:t>⋅</a:t>
            </a:r>
            <a:endParaRPr baseline="11111" sz="750">
              <a:latin typeface="Cambria Math"/>
              <a:cs typeface="Cambria Math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4353397" y="9163866"/>
            <a:ext cx="6985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50" i="1">
                <a:latin typeface="Times New Roman"/>
                <a:cs typeface="Times New Roman"/>
              </a:rPr>
              <a:t>Z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4426084" y="9137434"/>
            <a:ext cx="14986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+</a:t>
            </a:r>
            <a:r>
              <a:rPr dirty="0" sz="600" spc="130">
                <a:latin typeface="Times New Roman"/>
                <a:cs typeface="Times New Roman"/>
              </a:rPr>
              <a:t> </a:t>
            </a:r>
            <a:r>
              <a:rPr dirty="0" sz="600" spc="-50">
                <a:latin typeface="Times New Roman"/>
                <a:cs typeface="Times New Roman"/>
              </a:rPr>
              <a:t>=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4333573" y="9368712"/>
            <a:ext cx="224154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Cir.</a:t>
            </a:r>
            <a:r>
              <a:rPr dirty="0" sz="600" spc="5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2: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4558243" y="9646245"/>
            <a:ext cx="950594" cy="10477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223520" algn="l"/>
                <a:tab pos="706120" algn="l"/>
              </a:tabLst>
            </a:pPr>
            <a:r>
              <a:rPr dirty="0" sz="500" spc="-25" i="1">
                <a:latin typeface="Times New Roman"/>
                <a:cs typeface="Times New Roman"/>
              </a:rPr>
              <a:t>yo</a:t>
            </a:r>
            <a:r>
              <a:rPr dirty="0" sz="500" i="1">
                <a:latin typeface="Times New Roman"/>
                <a:cs typeface="Times New Roman"/>
              </a:rPr>
              <a:t>	yo</a:t>
            </a:r>
            <a:r>
              <a:rPr dirty="0" sz="500" spc="310" i="1">
                <a:latin typeface="Times New Roman"/>
                <a:cs typeface="Times New Roman"/>
              </a:rPr>
              <a:t>  </a:t>
            </a:r>
            <a:r>
              <a:rPr dirty="0" sz="500" spc="-25" i="1">
                <a:latin typeface="Times New Roman"/>
                <a:cs typeface="Times New Roman"/>
              </a:rPr>
              <a:t>mi</a:t>
            </a:r>
            <a:r>
              <a:rPr dirty="0" sz="500" i="1">
                <a:latin typeface="Times New Roman"/>
                <a:cs typeface="Times New Roman"/>
              </a:rPr>
              <a:t>	yo</a:t>
            </a:r>
            <a:r>
              <a:rPr dirty="0" sz="500" spc="280" i="1">
                <a:latin typeface="Times New Roman"/>
                <a:cs typeface="Times New Roman"/>
              </a:rPr>
              <a:t>  </a:t>
            </a:r>
            <a:r>
              <a:rPr dirty="0" sz="500" spc="-25" i="1">
                <a:latin typeface="Times New Roman"/>
                <a:cs typeface="Times New Roman"/>
              </a:rPr>
              <a:t>mi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4559274" y="9626421"/>
            <a:ext cx="1100455" cy="10477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sz="500">
                <a:latin typeface="Times New Roman"/>
                <a:cs typeface="Times New Roman"/>
              </a:rPr>
              <a:t>D1</a:t>
            </a:r>
            <a:r>
              <a:rPr dirty="0" sz="500" spc="180">
                <a:latin typeface="Times New Roman"/>
                <a:cs typeface="Times New Roman"/>
              </a:rPr>
              <a:t> </a:t>
            </a:r>
            <a:r>
              <a:rPr dirty="0" baseline="5555" sz="750">
                <a:latin typeface="Times New Roman"/>
                <a:cs typeface="Times New Roman"/>
              </a:rPr>
              <a:t>+</a:t>
            </a:r>
            <a:r>
              <a:rPr dirty="0" baseline="5555" sz="750" spc="569">
                <a:latin typeface="Times New Roman"/>
                <a:cs typeface="Times New Roman"/>
              </a:rPr>
              <a:t> </a:t>
            </a:r>
            <a:r>
              <a:rPr dirty="0" sz="500">
                <a:latin typeface="Times New Roman"/>
                <a:cs typeface="Times New Roman"/>
              </a:rPr>
              <a:t>E1</a:t>
            </a:r>
            <a:r>
              <a:rPr dirty="0" sz="500" spc="130">
                <a:latin typeface="Times New Roman"/>
                <a:cs typeface="Times New Roman"/>
              </a:rPr>
              <a:t> </a:t>
            </a:r>
            <a:r>
              <a:rPr dirty="0" baseline="5555" sz="750">
                <a:latin typeface="Cambria Math"/>
                <a:cs typeface="Cambria Math"/>
              </a:rPr>
              <a:t>⋅</a:t>
            </a:r>
            <a:r>
              <a:rPr dirty="0" baseline="5555" sz="750" spc="502">
                <a:latin typeface="Cambria Math"/>
                <a:cs typeface="Cambria Math"/>
              </a:rPr>
              <a:t> </a:t>
            </a:r>
            <a:r>
              <a:rPr dirty="0" baseline="41666" sz="600">
                <a:latin typeface="Times New Roman"/>
                <a:cs typeface="Times New Roman"/>
              </a:rPr>
              <a:t>+</a:t>
            </a:r>
            <a:r>
              <a:rPr dirty="0" baseline="41666" sz="600" spc="209">
                <a:latin typeface="Times New Roman"/>
                <a:cs typeface="Times New Roman"/>
              </a:rPr>
              <a:t> </a:t>
            </a:r>
            <a:r>
              <a:rPr dirty="0" baseline="20833" sz="600" i="1">
                <a:latin typeface="Times New Roman"/>
                <a:cs typeface="Times New Roman"/>
              </a:rPr>
              <a:t>j</a:t>
            </a:r>
            <a:r>
              <a:rPr dirty="0" baseline="34722" sz="600">
                <a:latin typeface="Times New Roman"/>
                <a:cs typeface="Times New Roman"/>
              </a:rPr>
              <a:t>120</a:t>
            </a:r>
            <a:r>
              <a:rPr dirty="0" baseline="34722" sz="600" spc="487">
                <a:latin typeface="Times New Roman"/>
                <a:cs typeface="Times New Roman"/>
              </a:rPr>
              <a:t> </a:t>
            </a:r>
            <a:r>
              <a:rPr dirty="0" baseline="5555" sz="750">
                <a:latin typeface="Times New Roman"/>
                <a:cs typeface="Times New Roman"/>
              </a:rPr>
              <a:t>+</a:t>
            </a:r>
            <a:r>
              <a:rPr dirty="0" baseline="5555" sz="750" spc="569">
                <a:latin typeface="Times New Roman"/>
                <a:cs typeface="Times New Roman"/>
              </a:rPr>
              <a:t> </a:t>
            </a:r>
            <a:r>
              <a:rPr dirty="0" sz="500">
                <a:latin typeface="Times New Roman"/>
                <a:cs typeface="Times New Roman"/>
              </a:rPr>
              <a:t>F1</a:t>
            </a:r>
            <a:r>
              <a:rPr dirty="0" sz="500" spc="110">
                <a:latin typeface="Times New Roman"/>
                <a:cs typeface="Times New Roman"/>
              </a:rPr>
              <a:t> </a:t>
            </a:r>
            <a:r>
              <a:rPr dirty="0" baseline="5555" sz="750">
                <a:latin typeface="Cambria Math"/>
                <a:cs typeface="Cambria Math"/>
              </a:rPr>
              <a:t>⋅</a:t>
            </a:r>
            <a:r>
              <a:rPr dirty="0" baseline="5555" sz="750" spc="502">
                <a:latin typeface="Cambria Math"/>
                <a:cs typeface="Cambria Math"/>
              </a:rPr>
              <a:t> </a:t>
            </a:r>
            <a:r>
              <a:rPr dirty="0" baseline="41666" sz="600">
                <a:latin typeface="Times New Roman"/>
                <a:cs typeface="Times New Roman"/>
              </a:rPr>
              <a:t>-</a:t>
            </a:r>
            <a:r>
              <a:rPr dirty="0" baseline="41666" sz="600" spc="277">
                <a:latin typeface="Times New Roman"/>
                <a:cs typeface="Times New Roman"/>
              </a:rPr>
              <a:t> </a:t>
            </a:r>
            <a:r>
              <a:rPr dirty="0" baseline="20833" sz="600" i="1">
                <a:latin typeface="Times New Roman"/>
                <a:cs typeface="Times New Roman"/>
              </a:rPr>
              <a:t>j</a:t>
            </a:r>
            <a:r>
              <a:rPr dirty="0" baseline="20833" sz="600" spc="-89" i="1">
                <a:latin typeface="Times New Roman"/>
                <a:cs typeface="Times New Roman"/>
              </a:rPr>
              <a:t> </a:t>
            </a:r>
            <a:r>
              <a:rPr dirty="0" baseline="34722" sz="600" spc="-37">
                <a:latin typeface="Times New Roman"/>
                <a:cs typeface="Times New Roman"/>
              </a:rPr>
              <a:t>120</a:t>
            </a:r>
            <a:endParaRPr baseline="34722" sz="600">
              <a:latin typeface="Times New Roman"/>
              <a:cs typeface="Times New Roman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4353397" y="9566950"/>
            <a:ext cx="62230" cy="10477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00" spc="-50" i="1">
                <a:latin typeface="Times New Roman"/>
                <a:cs typeface="Times New Roman"/>
              </a:rPr>
              <a:t>Z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4412868" y="9533910"/>
            <a:ext cx="128905" cy="10477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00">
                <a:latin typeface="Times New Roman"/>
                <a:cs typeface="Times New Roman"/>
              </a:rPr>
              <a:t>+</a:t>
            </a:r>
            <a:r>
              <a:rPr dirty="0" sz="500" spc="105">
                <a:latin typeface="Times New Roman"/>
                <a:cs typeface="Times New Roman"/>
              </a:rPr>
              <a:t> </a:t>
            </a:r>
            <a:r>
              <a:rPr dirty="0" sz="500" spc="-50">
                <a:latin typeface="Times New Roman"/>
                <a:cs typeface="Times New Roman"/>
              </a:rPr>
              <a:t>=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1452516" y="6976642"/>
            <a:ext cx="122555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25">
                <a:latin typeface="Times New Roman"/>
                <a:cs typeface="Times New Roman"/>
              </a:rPr>
              <a:t>Q1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1241062" y="7157699"/>
            <a:ext cx="205740" cy="2768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37300"/>
              </a:lnSpc>
              <a:spcBef>
                <a:spcPts val="95"/>
              </a:spcBef>
            </a:pPr>
            <a:r>
              <a:rPr dirty="0" sz="600">
                <a:latin typeface="Times New Roman"/>
                <a:cs typeface="Times New Roman"/>
              </a:rPr>
              <a:t>1</a:t>
            </a:r>
            <a:r>
              <a:rPr dirty="0" sz="600" spc="1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</a:t>
            </a:r>
            <a:r>
              <a:rPr dirty="0" sz="600" spc="20">
                <a:latin typeface="Times New Roman"/>
                <a:cs typeface="Times New Roman"/>
              </a:rPr>
              <a:t> </a:t>
            </a:r>
            <a:r>
              <a:rPr dirty="0" sz="600" spc="-50">
                <a:latin typeface="Times New Roman"/>
                <a:cs typeface="Times New Roman"/>
              </a:rPr>
              <a:t>·</a:t>
            </a:r>
            <a:r>
              <a:rPr dirty="0" sz="600" spc="500">
                <a:latin typeface="Times New Roman"/>
                <a:cs typeface="Times New Roman"/>
              </a:rPr>
              <a:t> </a:t>
            </a:r>
            <a:r>
              <a:rPr dirty="0" sz="600" spc="-10">
                <a:latin typeface="Times New Roman"/>
                <a:cs typeface="Times New Roman"/>
              </a:rPr>
              <a:t>cosωt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2813749" y="7441840"/>
            <a:ext cx="205740" cy="2768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37300"/>
              </a:lnSpc>
              <a:spcBef>
                <a:spcPts val="95"/>
              </a:spcBef>
            </a:pPr>
            <a:r>
              <a:rPr dirty="0" sz="600">
                <a:latin typeface="Times New Roman"/>
                <a:cs typeface="Times New Roman"/>
              </a:rPr>
              <a:t>1</a:t>
            </a:r>
            <a:r>
              <a:rPr dirty="0" sz="600" spc="1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</a:t>
            </a:r>
            <a:r>
              <a:rPr dirty="0" sz="600" spc="20">
                <a:latin typeface="Times New Roman"/>
                <a:cs typeface="Times New Roman"/>
              </a:rPr>
              <a:t> </a:t>
            </a:r>
            <a:r>
              <a:rPr dirty="0" sz="600" spc="-50">
                <a:latin typeface="Times New Roman"/>
                <a:cs typeface="Times New Roman"/>
              </a:rPr>
              <a:t>·</a:t>
            </a:r>
            <a:r>
              <a:rPr dirty="0" sz="600" spc="500">
                <a:latin typeface="Times New Roman"/>
                <a:cs typeface="Times New Roman"/>
              </a:rPr>
              <a:t> </a:t>
            </a:r>
            <a:r>
              <a:rPr dirty="0" sz="600" spc="-10">
                <a:latin typeface="Times New Roman"/>
                <a:cs typeface="Times New Roman"/>
              </a:rPr>
              <a:t>cosωt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2952516" y="7188096"/>
            <a:ext cx="122555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25">
                <a:latin typeface="Times New Roman"/>
                <a:cs typeface="Times New Roman"/>
              </a:rPr>
              <a:t>Q2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1241062" y="8096025"/>
            <a:ext cx="205740" cy="2635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30100"/>
              </a:lnSpc>
              <a:spcBef>
                <a:spcPts val="95"/>
              </a:spcBef>
            </a:pPr>
            <a:r>
              <a:rPr dirty="0" sz="600">
                <a:latin typeface="Times New Roman"/>
                <a:cs typeface="Times New Roman"/>
              </a:rPr>
              <a:t>1</a:t>
            </a:r>
            <a:r>
              <a:rPr dirty="0" sz="600" spc="1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</a:t>
            </a:r>
            <a:r>
              <a:rPr dirty="0" sz="600" spc="20">
                <a:latin typeface="Times New Roman"/>
                <a:cs typeface="Times New Roman"/>
              </a:rPr>
              <a:t> </a:t>
            </a:r>
            <a:r>
              <a:rPr dirty="0" sz="600" spc="-50">
                <a:latin typeface="Times New Roman"/>
                <a:cs typeface="Times New Roman"/>
              </a:rPr>
              <a:t>·</a:t>
            </a:r>
            <a:r>
              <a:rPr dirty="0" sz="600" spc="500">
                <a:latin typeface="Times New Roman"/>
                <a:cs typeface="Times New Roman"/>
              </a:rPr>
              <a:t> </a:t>
            </a:r>
            <a:r>
              <a:rPr dirty="0" sz="600" spc="-10">
                <a:latin typeface="Times New Roman"/>
                <a:cs typeface="Times New Roman"/>
              </a:rPr>
              <a:t>cosωt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1452516" y="7901751"/>
            <a:ext cx="92075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25">
                <a:latin typeface="Times New Roman"/>
                <a:cs typeface="Times New Roman"/>
              </a:rPr>
              <a:t>I1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2813749" y="8380166"/>
            <a:ext cx="205740" cy="2635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30100"/>
              </a:lnSpc>
              <a:spcBef>
                <a:spcPts val="95"/>
              </a:spcBef>
            </a:pPr>
            <a:r>
              <a:rPr dirty="0" sz="600">
                <a:latin typeface="Times New Roman"/>
                <a:cs typeface="Times New Roman"/>
              </a:rPr>
              <a:t>1</a:t>
            </a:r>
            <a:r>
              <a:rPr dirty="0" sz="600" spc="1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</a:t>
            </a:r>
            <a:r>
              <a:rPr dirty="0" sz="600" spc="20">
                <a:latin typeface="Times New Roman"/>
                <a:cs typeface="Times New Roman"/>
              </a:rPr>
              <a:t> </a:t>
            </a:r>
            <a:r>
              <a:rPr dirty="0" sz="600" spc="-50">
                <a:latin typeface="Times New Roman"/>
                <a:cs typeface="Times New Roman"/>
              </a:rPr>
              <a:t>·</a:t>
            </a:r>
            <a:r>
              <a:rPr dirty="0" sz="600" spc="500">
                <a:latin typeface="Times New Roman"/>
                <a:cs typeface="Times New Roman"/>
              </a:rPr>
              <a:t> </a:t>
            </a:r>
            <a:r>
              <a:rPr dirty="0" sz="600" spc="-10">
                <a:latin typeface="Times New Roman"/>
                <a:cs typeface="Times New Roman"/>
              </a:rPr>
              <a:t>cosωt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2952516" y="8119813"/>
            <a:ext cx="92075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25">
                <a:latin typeface="Times New Roman"/>
                <a:cs typeface="Times New Roman"/>
              </a:rPr>
              <a:t>I2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1525203" y="9058139"/>
            <a:ext cx="149225" cy="6229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735">
              <a:lnSpc>
                <a:spcPct val="100000"/>
              </a:lnSpc>
              <a:spcBef>
                <a:spcPts val="100"/>
              </a:spcBef>
            </a:pPr>
            <a:r>
              <a:rPr dirty="0" sz="1300" spc="-50">
                <a:latin typeface="Times New Roman"/>
                <a:cs typeface="Times New Roman"/>
              </a:rPr>
              <a:t>+</a:t>
            </a:r>
            <a:endParaRPr sz="1300">
              <a:latin typeface="Times New Roman"/>
              <a:cs typeface="Times New Roman"/>
            </a:endParaRPr>
          </a:p>
          <a:p>
            <a:pPr algn="just" marL="12700" marR="5080">
              <a:lnSpc>
                <a:spcPct val="126499"/>
              </a:lnSpc>
              <a:spcBef>
                <a:spcPts val="405"/>
              </a:spcBef>
            </a:pPr>
            <a:r>
              <a:rPr dirty="0" sz="600" spc="-25">
                <a:latin typeface="Times New Roman"/>
                <a:cs typeface="Times New Roman"/>
              </a:rPr>
              <a:t>I1A</a:t>
            </a:r>
            <a:r>
              <a:rPr dirty="0" sz="600" spc="50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I1B</a:t>
            </a:r>
            <a:r>
              <a:rPr dirty="0" sz="600" spc="50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I1C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2952516" y="9342280"/>
            <a:ext cx="380365" cy="45783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0">
              <a:lnSpc>
                <a:spcPct val="100000"/>
              </a:lnSpc>
              <a:spcBef>
                <a:spcPts val="100"/>
              </a:spcBef>
            </a:pPr>
            <a:r>
              <a:rPr dirty="0" sz="1300" spc="-50">
                <a:latin typeface="Times New Roman"/>
                <a:cs typeface="Times New Roman"/>
              </a:rPr>
              <a:t>+</a:t>
            </a:r>
            <a:endParaRPr sz="13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115"/>
              </a:spcBef>
            </a:pPr>
            <a:r>
              <a:rPr dirty="0" sz="600" i="1">
                <a:latin typeface="Times New Roman"/>
                <a:cs typeface="Times New Roman"/>
              </a:rPr>
              <a:t>E</a:t>
            </a:r>
            <a:r>
              <a:rPr dirty="0" sz="600" spc="20" i="1">
                <a:latin typeface="Times New Roman"/>
                <a:cs typeface="Times New Roman"/>
              </a:rPr>
              <a:t> </a:t>
            </a:r>
            <a:r>
              <a:rPr dirty="0" sz="350">
                <a:latin typeface="Times New Roman"/>
                <a:cs typeface="Times New Roman"/>
              </a:rPr>
              <a:t>+</a:t>
            </a:r>
            <a:r>
              <a:rPr dirty="0" sz="350" spc="8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=</a:t>
            </a:r>
            <a:r>
              <a:rPr dirty="0" sz="600" spc="2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1.0</a:t>
            </a:r>
            <a:r>
              <a:rPr dirty="0" sz="600" spc="25">
                <a:latin typeface="Times New Roman"/>
                <a:cs typeface="Times New Roman"/>
              </a:rPr>
              <a:t> </a:t>
            </a:r>
            <a:r>
              <a:rPr dirty="0" sz="600" spc="-50">
                <a:latin typeface="Times New Roman"/>
                <a:cs typeface="Times New Roman"/>
              </a:rPr>
              <a:t>V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3097890" y="8875760"/>
            <a:ext cx="149225" cy="37592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algn="just" marL="12700" marR="5080">
              <a:lnSpc>
                <a:spcPct val="126499"/>
              </a:lnSpc>
              <a:spcBef>
                <a:spcPts val="120"/>
              </a:spcBef>
            </a:pPr>
            <a:r>
              <a:rPr dirty="0" sz="600" spc="-25">
                <a:latin typeface="Times New Roman"/>
                <a:cs typeface="Times New Roman"/>
              </a:rPr>
              <a:t>I2D</a:t>
            </a:r>
            <a:r>
              <a:rPr dirty="0" sz="600" spc="50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I2E</a:t>
            </a:r>
            <a:r>
              <a:rPr dirty="0" sz="600" spc="50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I2F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1353397" y="8866509"/>
            <a:ext cx="380365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i="1">
                <a:latin typeface="Times New Roman"/>
                <a:cs typeface="Times New Roman"/>
              </a:rPr>
              <a:t>E</a:t>
            </a:r>
            <a:r>
              <a:rPr dirty="0" sz="600" spc="20" i="1">
                <a:latin typeface="Times New Roman"/>
                <a:cs typeface="Times New Roman"/>
              </a:rPr>
              <a:t> </a:t>
            </a:r>
            <a:r>
              <a:rPr dirty="0" sz="350">
                <a:latin typeface="Times New Roman"/>
                <a:cs typeface="Times New Roman"/>
              </a:rPr>
              <a:t>+</a:t>
            </a:r>
            <a:r>
              <a:rPr dirty="0" sz="350" spc="8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=</a:t>
            </a:r>
            <a:r>
              <a:rPr dirty="0" sz="600" spc="2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1.0</a:t>
            </a:r>
            <a:r>
              <a:rPr dirty="0" sz="600" spc="25">
                <a:latin typeface="Times New Roman"/>
                <a:cs typeface="Times New Roman"/>
              </a:rPr>
              <a:t> </a:t>
            </a:r>
            <a:r>
              <a:rPr dirty="0" sz="600" spc="-50">
                <a:latin typeface="Times New Roman"/>
                <a:cs typeface="Times New Roman"/>
              </a:rPr>
              <a:t>V</a:t>
            </a:r>
            <a:endParaRPr sz="6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20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935015" y="165100"/>
            <a:ext cx="5226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5" name="object 5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678"/>
                  </a:lnTo>
                  <a:lnTo>
                    <a:pt x="142755" y="98678"/>
                  </a:lnTo>
                  <a:lnTo>
                    <a:pt x="136180" y="99986"/>
                  </a:lnTo>
                  <a:lnTo>
                    <a:pt x="104587" y="124182"/>
                  </a:lnTo>
                  <a:lnTo>
                    <a:pt x="98048" y="143385"/>
                  </a:lnTo>
                  <a:lnTo>
                    <a:pt x="98048" y="569274"/>
                  </a:lnTo>
                  <a:lnTo>
                    <a:pt x="117977" y="603718"/>
                  </a:lnTo>
                  <a:lnTo>
                    <a:pt x="142755" y="613981"/>
                  </a:lnTo>
                  <a:lnTo>
                    <a:pt x="1886711" y="613981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3981"/>
                  </a:moveTo>
                  <a:lnTo>
                    <a:pt x="1744971" y="613981"/>
                  </a:lnTo>
                  <a:lnTo>
                    <a:pt x="1751545" y="612673"/>
                  </a:lnTo>
                  <a:lnTo>
                    <a:pt x="1764174" y="607442"/>
                  </a:lnTo>
                  <a:lnTo>
                    <a:pt x="1788370" y="575849"/>
                  </a:lnTo>
                  <a:lnTo>
                    <a:pt x="1789678" y="569274"/>
                  </a:lnTo>
                  <a:lnTo>
                    <a:pt x="1789678" y="143385"/>
                  </a:lnTo>
                  <a:lnTo>
                    <a:pt x="1769748" y="108942"/>
                  </a:lnTo>
                  <a:lnTo>
                    <a:pt x="1744971" y="98678"/>
                  </a:lnTo>
                  <a:lnTo>
                    <a:pt x="1886711" y="98678"/>
                  </a:lnTo>
                  <a:lnTo>
                    <a:pt x="1886711" y="613981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932176" y="500416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1982" y="528634"/>
                  </a:moveTo>
                  <a:lnTo>
                    <a:pt x="52863" y="528634"/>
                  </a:lnTo>
                  <a:lnTo>
                    <a:pt x="49392" y="528436"/>
                  </a:lnTo>
                  <a:lnTo>
                    <a:pt x="13028" y="510462"/>
                  </a:lnTo>
                  <a:lnTo>
                    <a:pt x="0" y="479273"/>
                  </a:lnTo>
                  <a:lnTo>
                    <a:pt x="0" y="475770"/>
                  </a:lnTo>
                  <a:lnTo>
                    <a:pt x="0" y="49361"/>
                  </a:lnTo>
                  <a:lnTo>
                    <a:pt x="8908" y="23524"/>
                  </a:lnTo>
                  <a:lnTo>
                    <a:pt x="10837" y="20418"/>
                  </a:lnTo>
                  <a:lnTo>
                    <a:pt x="13028" y="17577"/>
                  </a:lnTo>
                  <a:lnTo>
                    <a:pt x="15483" y="15264"/>
                  </a:lnTo>
                  <a:lnTo>
                    <a:pt x="17937" y="12621"/>
                  </a:lnTo>
                  <a:lnTo>
                    <a:pt x="52863" y="0"/>
                  </a:lnTo>
                  <a:lnTo>
                    <a:pt x="1651982" y="0"/>
                  </a:lnTo>
                  <a:lnTo>
                    <a:pt x="1689362" y="15264"/>
                  </a:lnTo>
                  <a:lnTo>
                    <a:pt x="1691816" y="17577"/>
                  </a:lnTo>
                  <a:lnTo>
                    <a:pt x="1704845" y="49361"/>
                  </a:lnTo>
                  <a:lnTo>
                    <a:pt x="1704845" y="479273"/>
                  </a:lnTo>
                  <a:lnTo>
                    <a:pt x="1686907" y="515418"/>
                  </a:lnTo>
                  <a:lnTo>
                    <a:pt x="1655453" y="528436"/>
                  </a:lnTo>
                  <a:lnTo>
                    <a:pt x="1651982" y="52863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171"/>
              <a:ext cx="145374" cy="145374"/>
            </a:xfrm>
            <a:prstGeom prst="rect">
              <a:avLst/>
            </a:prstGeom>
          </p:spPr>
        </p:pic>
      </p:grpSp>
      <p:sp>
        <p:nvSpPr>
          <p:cNvPr id="8" name="object 8" descr=""/>
          <p:cNvSpPr txBox="1"/>
          <p:nvPr/>
        </p:nvSpPr>
        <p:spPr>
          <a:xfrm>
            <a:off x="3519868" y="811527"/>
            <a:ext cx="52959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10">
                <a:latin typeface="Arial MT"/>
                <a:cs typeface="Arial MT"/>
              </a:rPr>
              <a:t>Traduciendo...</a:t>
            </a:r>
            <a:endParaRPr sz="600">
              <a:latin typeface="Arial MT"/>
              <a:cs typeface="Arial MT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089080" y="2952496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5595687" y="2932672"/>
            <a:ext cx="1841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251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089080" y="2134435"/>
            <a:ext cx="3872229" cy="42227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 marR="5080">
              <a:lnSpc>
                <a:spcPct val="162600"/>
              </a:lnSpc>
              <a:spcBef>
                <a:spcPts val="90"/>
              </a:spcBef>
            </a:pPr>
            <a:r>
              <a:rPr dirty="0" sz="800" i="1">
                <a:latin typeface="Times New Roman"/>
                <a:cs typeface="Times New Roman"/>
              </a:rPr>
              <a:t>Impedancia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corto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circuito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secuencia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cero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: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(parte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real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imaginaria).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Z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450">
                <a:latin typeface="Times New Roman"/>
                <a:cs typeface="Times New Roman"/>
              </a:rPr>
              <a:t>0</a:t>
            </a:r>
            <a:r>
              <a:rPr dirty="0" sz="450" spc="1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=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450">
                <a:latin typeface="Times New Roman"/>
                <a:cs typeface="Times New Roman"/>
              </a:rPr>
              <a:t>0</a:t>
            </a:r>
            <a:r>
              <a:rPr dirty="0" sz="450" spc="1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+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jX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450">
                <a:latin typeface="Times New Roman"/>
                <a:cs typeface="Times New Roman"/>
              </a:rPr>
              <a:t>0</a:t>
            </a:r>
            <a:r>
              <a:rPr dirty="0" sz="450" spc="140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.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7.1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Verificación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LCC;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Cálculos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frecuencia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potencia.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4333573" y="388620"/>
            <a:ext cx="224154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Cir.</a:t>
            </a:r>
            <a:r>
              <a:rPr dirty="0" sz="600" spc="5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1: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4697009" y="679369"/>
            <a:ext cx="65405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50">
                <a:latin typeface="Times New Roman"/>
                <a:cs typeface="Times New Roman"/>
              </a:rPr>
              <a:t>3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4777336" y="600074"/>
            <a:ext cx="84074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(Q1A</a:t>
            </a:r>
            <a:r>
              <a:rPr dirty="0" sz="600" spc="385">
                <a:latin typeface="Times New Roman"/>
                <a:cs typeface="Times New Roman"/>
              </a:rPr>
              <a:t> </a:t>
            </a:r>
            <a:r>
              <a:rPr dirty="0" baseline="9259" sz="900">
                <a:latin typeface="Times New Roman"/>
                <a:cs typeface="Times New Roman"/>
              </a:rPr>
              <a:t>+</a:t>
            </a:r>
            <a:r>
              <a:rPr dirty="0" baseline="9259" sz="900" spc="13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Q1B</a:t>
            </a:r>
            <a:r>
              <a:rPr dirty="0" sz="600" spc="260">
                <a:latin typeface="Times New Roman"/>
                <a:cs typeface="Times New Roman"/>
              </a:rPr>
              <a:t> </a:t>
            </a:r>
            <a:r>
              <a:rPr dirty="0" baseline="9259" sz="900">
                <a:latin typeface="Times New Roman"/>
                <a:cs typeface="Times New Roman"/>
              </a:rPr>
              <a:t>+</a:t>
            </a:r>
            <a:r>
              <a:rPr dirty="0" baseline="9259" sz="900" spc="127">
                <a:latin typeface="Times New Roman"/>
                <a:cs typeface="Times New Roman"/>
              </a:rPr>
              <a:t> </a:t>
            </a:r>
            <a:r>
              <a:rPr dirty="0" sz="600" spc="-20">
                <a:latin typeface="Times New Roman"/>
                <a:cs typeface="Times New Roman"/>
              </a:rPr>
              <a:t>Q1C)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4572490" y="487739"/>
            <a:ext cx="231775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baseline="-32407" sz="900">
                <a:latin typeface="Times New Roman"/>
                <a:cs typeface="Times New Roman"/>
              </a:rPr>
              <a:t>2</a:t>
            </a:r>
            <a:r>
              <a:rPr dirty="0" baseline="-46296" sz="900" i="1">
                <a:latin typeface="Times New Roman"/>
                <a:cs typeface="Times New Roman"/>
              </a:rPr>
              <a:t>V</a:t>
            </a:r>
            <a:r>
              <a:rPr dirty="0" baseline="-46296" sz="900" spc="262" i="1">
                <a:latin typeface="Times New Roman"/>
                <a:cs typeface="Times New Roman"/>
              </a:rPr>
              <a:t> </a:t>
            </a:r>
            <a:r>
              <a:rPr dirty="0" sz="450" spc="-50">
                <a:latin typeface="Times New Roman"/>
                <a:cs typeface="Times New Roman"/>
              </a:rPr>
              <a:t>2</a:t>
            </a:r>
            <a:endParaRPr sz="450">
              <a:latin typeface="Times New Roman"/>
              <a:cs typeface="Times New Roman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4308173" y="586857"/>
            <a:ext cx="400050" cy="3321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57785">
              <a:lnSpc>
                <a:spcPct val="100000"/>
              </a:lnSpc>
              <a:spcBef>
                <a:spcPts val="125"/>
              </a:spcBef>
            </a:pPr>
            <a:r>
              <a:rPr dirty="0" baseline="-23148" sz="900" i="1">
                <a:latin typeface="Times New Roman"/>
                <a:cs typeface="Times New Roman"/>
              </a:rPr>
              <a:t>Q</a:t>
            </a:r>
            <a:r>
              <a:rPr dirty="0" baseline="-23148" sz="900" spc="-44" i="1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+</a:t>
            </a:r>
            <a:r>
              <a:rPr dirty="0" sz="600" spc="13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=</a:t>
            </a:r>
            <a:r>
              <a:rPr dirty="0" sz="600" spc="180">
                <a:latin typeface="Times New Roman"/>
                <a:cs typeface="Times New Roman"/>
              </a:rPr>
              <a:t>  </a:t>
            </a:r>
            <a:r>
              <a:rPr dirty="0" baseline="-55555" sz="900" spc="-75">
                <a:latin typeface="Times New Roman"/>
                <a:cs typeface="Times New Roman"/>
              </a:rPr>
              <a:t>-</a:t>
            </a:r>
            <a:endParaRPr baseline="-55555"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50"/>
              </a:spcBef>
            </a:pPr>
            <a:endParaRPr sz="600">
              <a:latin typeface="Times New Roman"/>
              <a:cs typeface="Times New Roman"/>
            </a:endParaRPr>
          </a:p>
          <a:p>
            <a:pPr marL="38100">
              <a:lnSpc>
                <a:spcPct val="100000"/>
              </a:lnSpc>
              <a:spcBef>
                <a:spcPts val="5"/>
              </a:spcBef>
            </a:pPr>
            <a:r>
              <a:rPr dirty="0" sz="600">
                <a:latin typeface="Times New Roman"/>
                <a:cs typeface="Times New Roman"/>
              </a:rPr>
              <a:t>Cir.</a:t>
            </a:r>
            <a:r>
              <a:rPr dirty="0" sz="600" spc="5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2: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4572490" y="904038"/>
            <a:ext cx="231775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baseline="-32407" sz="900">
                <a:latin typeface="Times New Roman"/>
                <a:cs typeface="Times New Roman"/>
              </a:rPr>
              <a:t>2</a:t>
            </a:r>
            <a:r>
              <a:rPr dirty="0" baseline="-46296" sz="900" i="1">
                <a:latin typeface="Times New Roman"/>
                <a:cs typeface="Times New Roman"/>
              </a:rPr>
              <a:t>V</a:t>
            </a:r>
            <a:r>
              <a:rPr dirty="0" baseline="-46296" sz="900" spc="262" i="1">
                <a:latin typeface="Times New Roman"/>
                <a:cs typeface="Times New Roman"/>
              </a:rPr>
              <a:t> </a:t>
            </a:r>
            <a:r>
              <a:rPr dirty="0" sz="450" spc="-50">
                <a:latin typeface="Times New Roman"/>
                <a:cs typeface="Times New Roman"/>
              </a:rPr>
              <a:t>2</a:t>
            </a:r>
            <a:endParaRPr sz="450">
              <a:latin typeface="Times New Roman"/>
              <a:cs typeface="Times New Roman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4327997" y="1009765"/>
            <a:ext cx="128143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baseline="-13888" sz="900" i="1">
                <a:latin typeface="Times New Roman"/>
                <a:cs typeface="Times New Roman"/>
              </a:rPr>
              <a:t>Q</a:t>
            </a:r>
            <a:r>
              <a:rPr dirty="0" baseline="-13888" sz="900" spc="-37" i="1">
                <a:latin typeface="Times New Roman"/>
                <a:cs typeface="Times New Roman"/>
              </a:rPr>
              <a:t> </a:t>
            </a:r>
            <a:r>
              <a:rPr dirty="0" baseline="4629" sz="900">
                <a:latin typeface="Times New Roman"/>
                <a:cs typeface="Times New Roman"/>
              </a:rPr>
              <a:t>+</a:t>
            </a:r>
            <a:r>
              <a:rPr dirty="0" baseline="4629" sz="900" spc="202">
                <a:latin typeface="Times New Roman"/>
                <a:cs typeface="Times New Roman"/>
              </a:rPr>
              <a:t> </a:t>
            </a:r>
            <a:r>
              <a:rPr dirty="0" baseline="4629" sz="900">
                <a:latin typeface="Times New Roman"/>
                <a:cs typeface="Times New Roman"/>
              </a:rPr>
              <a:t>=</a:t>
            </a:r>
            <a:r>
              <a:rPr dirty="0" baseline="4629" sz="900" spc="270">
                <a:latin typeface="Times New Roman"/>
                <a:cs typeface="Times New Roman"/>
              </a:rPr>
              <a:t>  </a:t>
            </a:r>
            <a:r>
              <a:rPr dirty="0" baseline="-46296" sz="900">
                <a:latin typeface="Times New Roman"/>
                <a:cs typeface="Times New Roman"/>
              </a:rPr>
              <a:t>-</a:t>
            </a:r>
            <a:r>
              <a:rPr dirty="0" baseline="-46296" sz="900" spc="277">
                <a:latin typeface="Times New Roman"/>
                <a:cs typeface="Times New Roman"/>
              </a:rPr>
              <a:t> </a:t>
            </a:r>
            <a:r>
              <a:rPr dirty="0" baseline="-55555" sz="900">
                <a:latin typeface="Times New Roman"/>
                <a:cs typeface="Times New Roman"/>
              </a:rPr>
              <a:t>3</a:t>
            </a:r>
            <a:r>
              <a:rPr dirty="0" baseline="-55555" sz="900" spc="592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(Q2D</a:t>
            </a:r>
            <a:r>
              <a:rPr dirty="0" sz="600" spc="380">
                <a:latin typeface="Times New Roman"/>
                <a:cs typeface="Times New Roman"/>
              </a:rPr>
              <a:t> </a:t>
            </a:r>
            <a:r>
              <a:rPr dirty="0" baseline="4629" sz="900">
                <a:latin typeface="Times New Roman"/>
                <a:cs typeface="Times New Roman"/>
              </a:rPr>
              <a:t>+</a:t>
            </a:r>
            <a:r>
              <a:rPr dirty="0" baseline="4629" sz="900" spc="12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Q2E</a:t>
            </a:r>
            <a:r>
              <a:rPr dirty="0" sz="600" spc="285">
                <a:latin typeface="Times New Roman"/>
                <a:cs typeface="Times New Roman"/>
              </a:rPr>
              <a:t> </a:t>
            </a:r>
            <a:r>
              <a:rPr dirty="0" baseline="4629" sz="900">
                <a:latin typeface="Times New Roman"/>
                <a:cs typeface="Times New Roman"/>
              </a:rPr>
              <a:t>+</a:t>
            </a:r>
            <a:r>
              <a:rPr dirty="0" baseline="4629" sz="900" spc="127">
                <a:latin typeface="Times New Roman"/>
                <a:cs typeface="Times New Roman"/>
              </a:rPr>
              <a:t> </a:t>
            </a:r>
            <a:r>
              <a:rPr dirty="0" sz="600" spc="-20">
                <a:latin typeface="Times New Roman"/>
                <a:cs typeface="Times New Roman"/>
              </a:rPr>
              <a:t>Q2F)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1241062" y="1723421"/>
            <a:ext cx="197485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3</a:t>
            </a:r>
            <a:r>
              <a:rPr dirty="0" sz="600" spc="1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·</a:t>
            </a:r>
            <a:r>
              <a:rPr dirty="0" sz="600" spc="15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I0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1882031" y="1934875"/>
            <a:ext cx="16256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25">
                <a:latin typeface="Times New Roman"/>
                <a:cs typeface="Times New Roman"/>
              </a:rPr>
              <a:t>V12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1386436" y="348972"/>
            <a:ext cx="380365" cy="72199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i="1">
                <a:latin typeface="Times New Roman"/>
                <a:cs typeface="Times New Roman"/>
              </a:rPr>
              <a:t>E</a:t>
            </a:r>
            <a:r>
              <a:rPr dirty="0" sz="600" spc="20" i="1">
                <a:latin typeface="Times New Roman"/>
                <a:cs typeface="Times New Roman"/>
              </a:rPr>
              <a:t> </a:t>
            </a:r>
            <a:r>
              <a:rPr dirty="0" sz="350">
                <a:latin typeface="Times New Roman"/>
                <a:cs typeface="Times New Roman"/>
              </a:rPr>
              <a:t>+</a:t>
            </a:r>
            <a:r>
              <a:rPr dirty="0" sz="350" spc="8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=</a:t>
            </a:r>
            <a:r>
              <a:rPr dirty="0" sz="600" spc="2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1.0</a:t>
            </a:r>
            <a:r>
              <a:rPr dirty="0" sz="600" spc="25">
                <a:latin typeface="Times New Roman"/>
                <a:cs typeface="Times New Roman"/>
              </a:rPr>
              <a:t> </a:t>
            </a:r>
            <a:r>
              <a:rPr dirty="0" sz="600" spc="-50">
                <a:latin typeface="Times New Roman"/>
                <a:cs typeface="Times New Roman"/>
              </a:rPr>
              <a:t>V</a:t>
            </a:r>
            <a:endParaRPr sz="600">
              <a:latin typeface="Times New Roman"/>
              <a:cs typeface="Times New Roman"/>
            </a:endParaRPr>
          </a:p>
          <a:p>
            <a:pPr marL="177800">
              <a:lnSpc>
                <a:spcPct val="100000"/>
              </a:lnSpc>
              <a:spcBef>
                <a:spcPts val="35"/>
              </a:spcBef>
            </a:pPr>
            <a:r>
              <a:rPr dirty="0" sz="1300" spc="-50">
                <a:latin typeface="Times New Roman"/>
                <a:cs typeface="Times New Roman"/>
              </a:rPr>
              <a:t>+</a:t>
            </a:r>
            <a:endParaRPr sz="1300">
              <a:latin typeface="Times New Roman"/>
              <a:cs typeface="Times New Roman"/>
            </a:endParaRPr>
          </a:p>
          <a:p>
            <a:pPr algn="just" marL="151130" marR="66675">
              <a:lnSpc>
                <a:spcPct val="126499"/>
              </a:lnSpc>
              <a:spcBef>
                <a:spcPts val="405"/>
              </a:spcBef>
            </a:pPr>
            <a:r>
              <a:rPr dirty="0" sz="600" spc="-25">
                <a:latin typeface="Times New Roman"/>
                <a:cs typeface="Times New Roman"/>
              </a:rPr>
              <a:t>Q1A</a:t>
            </a:r>
            <a:r>
              <a:rPr dirty="0" sz="600" spc="50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Q1B</a:t>
            </a:r>
            <a:r>
              <a:rPr dirty="0" sz="600" spc="50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Q1C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3097890" y="348972"/>
            <a:ext cx="179705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25">
                <a:latin typeface="Times New Roman"/>
                <a:cs typeface="Times New Roman"/>
              </a:rPr>
              <a:t>Q2D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3097890" y="391263"/>
            <a:ext cx="170815" cy="25019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22900"/>
              </a:lnSpc>
              <a:spcBef>
                <a:spcPts val="95"/>
              </a:spcBef>
            </a:pPr>
            <a:r>
              <a:rPr dirty="0" sz="600" spc="-25">
                <a:latin typeface="Times New Roman"/>
                <a:cs typeface="Times New Roman"/>
              </a:rPr>
              <a:t>Q2E</a:t>
            </a:r>
            <a:r>
              <a:rPr dirty="0" sz="600" spc="50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Q2F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3025203" y="732232"/>
            <a:ext cx="380365" cy="43116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ctr" marR="42545">
              <a:lnSpc>
                <a:spcPct val="100000"/>
              </a:lnSpc>
              <a:spcBef>
                <a:spcPts val="100"/>
              </a:spcBef>
            </a:pPr>
            <a:r>
              <a:rPr dirty="0" sz="1300" spc="-50">
                <a:latin typeface="Times New Roman"/>
                <a:cs typeface="Times New Roman"/>
              </a:rPr>
              <a:t>+</a:t>
            </a:r>
            <a:endParaRPr sz="130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  <a:spcBef>
                <a:spcPts val="910"/>
              </a:spcBef>
            </a:pPr>
            <a:r>
              <a:rPr dirty="0" sz="600" i="1">
                <a:latin typeface="Times New Roman"/>
                <a:cs typeface="Times New Roman"/>
              </a:rPr>
              <a:t>E</a:t>
            </a:r>
            <a:r>
              <a:rPr dirty="0" sz="600" spc="20" i="1">
                <a:latin typeface="Times New Roman"/>
                <a:cs typeface="Times New Roman"/>
              </a:rPr>
              <a:t> </a:t>
            </a:r>
            <a:r>
              <a:rPr dirty="0" sz="350">
                <a:latin typeface="Times New Roman"/>
                <a:cs typeface="Times New Roman"/>
              </a:rPr>
              <a:t>+</a:t>
            </a:r>
            <a:r>
              <a:rPr dirty="0" sz="350" spc="8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=</a:t>
            </a:r>
            <a:r>
              <a:rPr dirty="0" sz="600" spc="2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1.0</a:t>
            </a:r>
            <a:r>
              <a:rPr dirty="0" sz="600" spc="25">
                <a:latin typeface="Times New Roman"/>
                <a:cs typeface="Times New Roman"/>
              </a:rPr>
              <a:t> </a:t>
            </a:r>
            <a:r>
              <a:rPr dirty="0" sz="600" spc="-50">
                <a:latin typeface="Times New Roman"/>
                <a:cs typeface="Times New Roman"/>
              </a:rPr>
              <a:t>V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3097890" y="1743245"/>
            <a:ext cx="446405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Cir.</a:t>
            </a:r>
            <a:r>
              <a:rPr dirty="0" sz="600" spc="1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1-</a:t>
            </a:r>
            <a:r>
              <a:rPr dirty="0" sz="600" spc="1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Cir.</a:t>
            </a:r>
            <a:r>
              <a:rPr dirty="0" sz="600" spc="1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2: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3092314" y="1848972"/>
            <a:ext cx="730885" cy="14478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baseline="-14814" sz="1125" i="1">
                <a:latin typeface="Times New Roman"/>
                <a:cs typeface="Times New Roman"/>
              </a:rPr>
              <a:t>Z</a:t>
            </a:r>
            <a:r>
              <a:rPr dirty="0" baseline="-14814" sz="1125" spc="22" i="1">
                <a:latin typeface="Times New Roman"/>
                <a:cs typeface="Times New Roman"/>
              </a:rPr>
              <a:t> </a:t>
            </a:r>
            <a:r>
              <a:rPr dirty="0" sz="750">
                <a:latin typeface="Times New Roman"/>
                <a:cs typeface="Times New Roman"/>
              </a:rPr>
              <a:t>00</a:t>
            </a:r>
            <a:r>
              <a:rPr dirty="0" sz="750" spc="25">
                <a:latin typeface="Times New Roman"/>
                <a:cs typeface="Times New Roman"/>
              </a:rPr>
              <a:t> </a:t>
            </a:r>
            <a:r>
              <a:rPr dirty="0" sz="750">
                <a:latin typeface="Times New Roman"/>
                <a:cs typeface="Times New Roman"/>
              </a:rPr>
              <a:t>=</a:t>
            </a:r>
            <a:r>
              <a:rPr dirty="0" sz="750" spc="365">
                <a:latin typeface="Times New Roman"/>
                <a:cs typeface="Times New Roman"/>
              </a:rPr>
              <a:t> </a:t>
            </a:r>
            <a:r>
              <a:rPr dirty="0" sz="750">
                <a:latin typeface="Times New Roman"/>
                <a:cs typeface="Times New Roman"/>
              </a:rPr>
              <a:t>V12</a:t>
            </a:r>
            <a:r>
              <a:rPr dirty="0" sz="750" spc="25">
                <a:latin typeface="Times New Roman"/>
                <a:cs typeface="Times New Roman"/>
              </a:rPr>
              <a:t> </a:t>
            </a:r>
            <a:r>
              <a:rPr dirty="0" sz="750">
                <a:latin typeface="Times New Roman"/>
                <a:cs typeface="Times New Roman"/>
              </a:rPr>
              <a:t>/</a:t>
            </a:r>
            <a:r>
              <a:rPr dirty="0" sz="750" spc="20">
                <a:latin typeface="Times New Roman"/>
                <a:cs typeface="Times New Roman"/>
              </a:rPr>
              <a:t> </a:t>
            </a:r>
            <a:r>
              <a:rPr dirty="0" sz="750" spc="-25">
                <a:latin typeface="Times New Roman"/>
                <a:cs typeface="Times New Roman"/>
              </a:rPr>
              <a:t>I0</a:t>
            </a:r>
            <a:endParaRPr sz="750">
              <a:latin typeface="Times New Roman"/>
              <a:cs typeface="Times New Roman"/>
            </a:endParaRPr>
          </a:p>
        </p:txBody>
      </p:sp>
      <p:grpSp>
        <p:nvGrpSpPr>
          <p:cNvPr id="27" name="object 27" descr=""/>
          <p:cNvGrpSpPr/>
          <p:nvPr/>
        </p:nvGrpSpPr>
        <p:grpSpPr>
          <a:xfrm>
            <a:off x="368299" y="3526848"/>
            <a:ext cx="502284" cy="13335"/>
            <a:chOff x="368299" y="3526848"/>
            <a:chExt cx="502284" cy="13335"/>
          </a:xfrm>
        </p:grpSpPr>
        <p:sp>
          <p:nvSpPr>
            <p:cNvPr id="28" name="object 28" descr=""/>
            <p:cNvSpPr/>
            <p:nvPr/>
          </p:nvSpPr>
          <p:spPr>
            <a:xfrm>
              <a:off x="368299" y="3526848"/>
              <a:ext cx="502284" cy="6985"/>
            </a:xfrm>
            <a:custGeom>
              <a:avLst/>
              <a:gdLst/>
              <a:ahLst/>
              <a:cxnLst/>
              <a:rect l="l" t="t" r="r" b="b"/>
              <a:pathLst>
                <a:path w="502284" h="6985">
                  <a:moveTo>
                    <a:pt x="502202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502202" y="0"/>
                  </a:lnTo>
                  <a:lnTo>
                    <a:pt x="502202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 descr=""/>
            <p:cNvSpPr/>
            <p:nvPr/>
          </p:nvSpPr>
          <p:spPr>
            <a:xfrm>
              <a:off x="368287" y="3526852"/>
              <a:ext cx="502284" cy="13335"/>
            </a:xfrm>
            <a:custGeom>
              <a:avLst/>
              <a:gdLst/>
              <a:ahLst/>
              <a:cxnLst/>
              <a:rect l="l" t="t" r="r" b="b"/>
              <a:pathLst>
                <a:path w="502284" h="13335">
                  <a:moveTo>
                    <a:pt x="502208" y="0"/>
                  </a:moveTo>
                  <a:lnTo>
                    <a:pt x="495604" y="6604"/>
                  </a:lnTo>
                  <a:lnTo>
                    <a:pt x="0" y="6604"/>
                  </a:lnTo>
                  <a:lnTo>
                    <a:pt x="0" y="13208"/>
                  </a:lnTo>
                  <a:lnTo>
                    <a:pt x="495604" y="13208"/>
                  </a:lnTo>
                  <a:lnTo>
                    <a:pt x="502208" y="13208"/>
                  </a:lnTo>
                  <a:lnTo>
                    <a:pt x="502208" y="6604"/>
                  </a:lnTo>
                  <a:lnTo>
                    <a:pt x="502208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 descr=""/>
            <p:cNvSpPr/>
            <p:nvPr/>
          </p:nvSpPr>
          <p:spPr>
            <a:xfrm>
              <a:off x="368299" y="3526848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1" name="object 31" descr=""/>
          <p:cNvSpPr txBox="1"/>
          <p:nvPr/>
        </p:nvSpPr>
        <p:spPr>
          <a:xfrm>
            <a:off x="379553" y="3586857"/>
            <a:ext cx="48450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Page</a:t>
            </a:r>
            <a:r>
              <a:rPr dirty="0" sz="800" spc="6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252</a:t>
            </a:r>
            <a:endParaRPr sz="800">
              <a:latin typeface="Arial"/>
              <a:cs typeface="Arial"/>
            </a:endParaRPr>
          </a:p>
        </p:txBody>
      </p:sp>
      <p:sp>
        <p:nvSpPr>
          <p:cNvPr id="33" name="object 33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34" name="object 34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196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32" name="object 32" descr=""/>
          <p:cNvSpPr txBox="1"/>
          <p:nvPr/>
        </p:nvSpPr>
        <p:spPr>
          <a:xfrm>
            <a:off x="831370" y="3745448"/>
            <a:ext cx="5085715" cy="654875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algn="r" marR="498475">
              <a:lnSpc>
                <a:spcPct val="100000"/>
              </a:lnSpc>
              <a:spcBef>
                <a:spcPts val="130"/>
              </a:spcBef>
            </a:pP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Apéndice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>
                <a:latin typeface="Times New Roman"/>
                <a:cs typeface="Times New Roman"/>
              </a:rPr>
              <a:t>Cada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conectada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fuente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voltaje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amplitud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ángulo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cero.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los</a:t>
            </a:r>
            <a:endParaRPr sz="800">
              <a:latin typeface="Times New Roman"/>
              <a:cs typeface="Times New Roman"/>
            </a:endParaRPr>
          </a:p>
          <a:p>
            <a:pPr marL="12700" marR="5905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otro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extremo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conectado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tierra.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Z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450">
                <a:latin typeface="Times New Roman"/>
                <a:cs typeface="Times New Roman"/>
              </a:rPr>
              <a:t>0</a:t>
            </a:r>
            <a:r>
              <a:rPr dirty="0" sz="450" spc="1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calcula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inversa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corriente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inyectada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dividida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por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número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Todos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conductores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otras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abiertos.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1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 i="1">
                <a:latin typeface="Times New Roman"/>
                <a:cs typeface="Times New Roman"/>
              </a:rPr>
              <a:t>Impedancia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cortocircuito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secuencia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positiva: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(parte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real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imaginaria).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Z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450">
                <a:latin typeface="Times New Roman"/>
                <a:cs typeface="Times New Roman"/>
              </a:rPr>
              <a:t>+</a:t>
            </a:r>
            <a:r>
              <a:rPr dirty="0" sz="450" spc="1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=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450">
                <a:latin typeface="Times New Roman"/>
                <a:cs typeface="Times New Roman"/>
              </a:rPr>
              <a:t>+</a:t>
            </a:r>
            <a:r>
              <a:rPr dirty="0" sz="450" spc="1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+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jX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450">
                <a:latin typeface="Times New Roman"/>
                <a:cs typeface="Times New Roman"/>
              </a:rPr>
              <a:t>+</a:t>
            </a:r>
            <a:r>
              <a:rPr dirty="0" sz="450" spc="145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.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85"/>
              </a:spcBef>
            </a:pP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conectadas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fuente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voltaje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amplitud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ángulo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fase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ts val="919"/>
              </a:lnSpc>
              <a:spcBef>
                <a:spcPts val="290"/>
              </a:spcBef>
            </a:pPr>
            <a:r>
              <a:rPr dirty="0" sz="800" i="1">
                <a:latin typeface="Times New Roman"/>
                <a:cs typeface="Times New Roman"/>
              </a:rPr>
              <a:t>-360</a:t>
            </a:r>
            <a:r>
              <a:rPr dirty="0" sz="800" spc="4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*</a:t>
            </a:r>
            <a:r>
              <a:rPr dirty="0" sz="800" spc="4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(i-1)</a:t>
            </a:r>
            <a:r>
              <a:rPr dirty="0" sz="800" spc="4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/</a:t>
            </a:r>
            <a:r>
              <a:rPr dirty="0" sz="800" spc="4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n</a:t>
            </a:r>
            <a:r>
              <a:rPr dirty="0" sz="800" spc="4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donde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i</a:t>
            </a:r>
            <a:r>
              <a:rPr dirty="0" sz="800" spc="4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número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(1,2,3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..)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yn</a:t>
            </a:r>
            <a:r>
              <a:rPr dirty="0" sz="800" spc="4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número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fases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prueba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ts val="919"/>
              </a:lnSpc>
            </a:pPr>
            <a:r>
              <a:rPr dirty="0" sz="800">
                <a:latin typeface="Times New Roman"/>
                <a:cs typeface="Times New Roman"/>
              </a:rPr>
              <a:t>circuito.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otro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extremo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conectado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tierra.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Z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450">
                <a:latin typeface="Times New Roman"/>
                <a:cs typeface="Times New Roman"/>
              </a:rPr>
              <a:t>+</a:t>
            </a:r>
            <a:r>
              <a:rPr dirty="0" sz="450" spc="1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calcula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inversa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positivo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corriente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secuencia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Todos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conductores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otras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abiertos.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1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 i="1">
                <a:latin typeface="Times New Roman"/>
                <a:cs typeface="Times New Roman"/>
              </a:rPr>
              <a:t>Carga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línea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secuencia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cero: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450" spc="-50">
                <a:latin typeface="Times New Roman"/>
                <a:cs typeface="Times New Roman"/>
              </a:rPr>
              <a:t>0</a:t>
            </a:r>
            <a:endParaRPr sz="4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85"/>
              </a:spcBef>
            </a:pPr>
            <a:r>
              <a:rPr dirty="0" sz="800">
                <a:latin typeface="Times New Roman"/>
                <a:cs typeface="Times New Roman"/>
              </a:rPr>
              <a:t>Cada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conectada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fuente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voltaje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amplitud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ángulo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cero.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los</a:t>
            </a:r>
            <a:endParaRPr sz="800">
              <a:latin typeface="Times New Roman"/>
              <a:cs typeface="Times New Roman"/>
            </a:endParaRPr>
          </a:p>
          <a:p>
            <a:pPr marL="12700" marR="11811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otro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extremo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abierto.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450">
                <a:latin typeface="Times New Roman"/>
                <a:cs typeface="Times New Roman"/>
              </a:rPr>
              <a:t>0</a:t>
            </a:r>
            <a:r>
              <a:rPr dirty="0" sz="450" spc="1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potencia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reactiva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inyectada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multiplicada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cuadrado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usuario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voltaje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base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(multiplicado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2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n).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Todos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conductores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otras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abiertos.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59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 i="1">
                <a:latin typeface="Times New Roman"/>
                <a:cs typeface="Times New Roman"/>
              </a:rPr>
              <a:t>Carga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línea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secuencia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positiva: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450" spc="-50">
                <a:latin typeface="Times New Roman"/>
                <a:cs typeface="Times New Roman"/>
              </a:rPr>
              <a:t>+</a:t>
            </a:r>
            <a:endParaRPr sz="4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85"/>
              </a:spcBef>
            </a:pP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conectadas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fuente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voltaje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amplitud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ángulo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fase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ts val="919"/>
              </a:lnSpc>
              <a:spcBef>
                <a:spcPts val="340"/>
              </a:spcBef>
            </a:pPr>
            <a:r>
              <a:rPr dirty="0" sz="800" i="1">
                <a:latin typeface="Times New Roman"/>
                <a:cs typeface="Times New Roman"/>
              </a:rPr>
              <a:t>-360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*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(i-1)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/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n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donde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i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número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yn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número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probado.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los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ts val="919"/>
              </a:lnSpc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otro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extremo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abierto.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450">
                <a:latin typeface="Times New Roman"/>
                <a:cs typeface="Times New Roman"/>
              </a:rPr>
              <a:t>+</a:t>
            </a:r>
            <a:r>
              <a:rPr dirty="0" sz="450" spc="1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calcula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potencia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reactiva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inyectada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promedio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multiplicada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por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cuadrado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voltaje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base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(multiplicado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2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/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n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).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Todos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conductores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otros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abiertas.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1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 i="1">
                <a:latin typeface="Times New Roman"/>
                <a:cs typeface="Times New Roman"/>
              </a:rPr>
              <a:t>Impedancia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mutua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secuencia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cero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: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(parte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real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imaginaria).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Z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450">
                <a:latin typeface="Times New Roman"/>
                <a:cs typeface="Times New Roman"/>
              </a:rPr>
              <a:t>00</a:t>
            </a:r>
            <a:r>
              <a:rPr dirty="0" sz="450" spc="1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=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450">
                <a:latin typeface="Times New Roman"/>
                <a:cs typeface="Times New Roman"/>
              </a:rPr>
              <a:t>00</a:t>
            </a:r>
            <a:r>
              <a:rPr dirty="0" sz="450" spc="1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+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jX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450">
                <a:latin typeface="Times New Roman"/>
                <a:cs typeface="Times New Roman"/>
              </a:rPr>
              <a:t>00</a:t>
            </a:r>
            <a:r>
              <a:rPr dirty="0" sz="450" spc="140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.</a:t>
            </a:r>
            <a:endParaRPr sz="800">
              <a:latin typeface="Times New Roman"/>
              <a:cs typeface="Times New Roman"/>
            </a:endParaRPr>
          </a:p>
          <a:p>
            <a:pPr marL="12700" marR="151765">
              <a:lnSpc>
                <a:spcPct val="113799"/>
              </a:lnSpc>
              <a:tabLst>
                <a:tab pos="930910" algn="l"/>
              </a:tabLst>
            </a:pPr>
            <a:r>
              <a:rPr dirty="0" sz="800">
                <a:latin typeface="Times New Roman"/>
                <a:cs typeface="Times New Roman"/>
              </a:rPr>
              <a:t>Cada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-50" i="1">
                <a:latin typeface="Times New Roman"/>
                <a:cs typeface="Times New Roman"/>
              </a:rPr>
              <a:t>i</a:t>
            </a:r>
            <a:r>
              <a:rPr dirty="0" sz="800" i="1">
                <a:latin typeface="Times New Roman"/>
                <a:cs typeface="Times New Roman"/>
              </a:rPr>
              <a:t>	</a:t>
            </a:r>
            <a:r>
              <a:rPr dirty="0" sz="450" i="1">
                <a:latin typeface="Times New Roman"/>
                <a:cs typeface="Times New Roman"/>
              </a:rPr>
              <a:t>El</a:t>
            </a:r>
            <a:r>
              <a:rPr dirty="0" sz="450" spc="3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conectado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fuente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corriente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amplitud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ángulo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cero.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extremo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receptor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i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j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conectado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tierra.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70" i="1">
                <a:latin typeface="Times New Roman"/>
                <a:cs typeface="Times New Roman"/>
              </a:rPr>
              <a:t>j</a:t>
            </a:r>
            <a:r>
              <a:rPr dirty="0" sz="450" spc="-70" i="1">
                <a:latin typeface="Times New Roman"/>
                <a:cs typeface="Times New Roman"/>
              </a:rPr>
              <a:t>El</a:t>
            </a:r>
            <a:r>
              <a:rPr dirty="0" sz="450" spc="3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cortocircuito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abierto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en</a:t>
            </a:r>
            <a:endParaRPr sz="800">
              <a:latin typeface="Times New Roman"/>
              <a:cs typeface="Times New Roman"/>
            </a:endParaRPr>
          </a:p>
          <a:p>
            <a:pPr marL="12700" marR="397510">
              <a:lnSpc>
                <a:spcPct val="113799"/>
              </a:lnSpc>
              <a:tabLst>
                <a:tab pos="3567429" algn="l"/>
              </a:tabLst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final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envío.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Z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450">
                <a:latin typeface="Times New Roman"/>
                <a:cs typeface="Times New Roman"/>
              </a:rPr>
              <a:t>00</a:t>
            </a:r>
            <a:r>
              <a:rPr dirty="0" sz="450" spc="1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calcula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voltaje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extremo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emisor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50" i="1">
                <a:latin typeface="Times New Roman"/>
                <a:cs typeface="Times New Roman"/>
              </a:rPr>
              <a:t>j</a:t>
            </a:r>
            <a:r>
              <a:rPr dirty="0" sz="800" i="1">
                <a:latin typeface="Times New Roman"/>
                <a:cs typeface="Times New Roman"/>
              </a:rPr>
              <a:t>	</a:t>
            </a:r>
            <a:r>
              <a:rPr dirty="0" sz="450" i="1">
                <a:latin typeface="Times New Roman"/>
                <a:cs typeface="Times New Roman"/>
              </a:rPr>
              <a:t>th</a:t>
            </a:r>
            <a:r>
              <a:rPr dirty="0" sz="450" spc="3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proceso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repetido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todos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circuitos.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Todos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conductores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fases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30">
                <a:latin typeface="Times New Roman"/>
                <a:cs typeface="Times New Roman"/>
              </a:rPr>
              <a:t>pertenece</a:t>
            </a:r>
            <a:r>
              <a:rPr dirty="0" sz="450" spc="-30" i="1">
                <a:latin typeface="Times New Roman"/>
                <a:cs typeface="Times New Roman"/>
              </a:rPr>
              <a:t>t</a:t>
            </a:r>
            <a:r>
              <a:rPr dirty="0" sz="800" spc="-30">
                <a:latin typeface="Times New Roman"/>
                <a:cs typeface="Times New Roman"/>
              </a:rPr>
              <a:t>n</a:t>
            </a:r>
            <a:r>
              <a:rPr dirty="0" sz="450" spc="-30" i="1">
                <a:latin typeface="Times New Roman"/>
                <a:cs typeface="Times New Roman"/>
              </a:rPr>
              <a:t>h</a:t>
            </a:r>
            <a:r>
              <a:rPr dirty="0" sz="450" spc="25" i="1">
                <a:latin typeface="Times New Roman"/>
                <a:cs typeface="Times New Roman"/>
              </a:rPr>
              <a:t> </a:t>
            </a:r>
            <a:r>
              <a:rPr dirty="0" sz="800" spc="-95">
                <a:latin typeface="Times New Roman"/>
                <a:cs typeface="Times New Roman"/>
              </a:rPr>
              <a:t>yal</a:t>
            </a:r>
            <a:r>
              <a:rPr dirty="0" sz="800" spc="-95" i="1">
                <a:latin typeface="Times New Roman"/>
                <a:cs typeface="Times New Roman"/>
              </a:rPr>
              <a:t>j</a:t>
            </a:r>
            <a:r>
              <a:rPr dirty="0" sz="800" spc="-4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i</a:t>
            </a:r>
            <a:r>
              <a:rPr dirty="0" sz="800" spc="385" i="1">
                <a:latin typeface="Times New Roman"/>
                <a:cs typeface="Times New Roman"/>
              </a:rPr>
              <a:t>  </a:t>
            </a:r>
            <a:r>
              <a:rPr dirty="0" sz="450" i="1">
                <a:latin typeface="Times New Roman"/>
                <a:cs typeface="Times New Roman"/>
              </a:rPr>
              <a:t>th</a:t>
            </a:r>
            <a:r>
              <a:rPr dirty="0" sz="450" spc="3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son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abierto.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 b="1">
                <a:latin typeface="Times New Roman"/>
                <a:cs typeface="Times New Roman"/>
              </a:rPr>
              <a:t>7.2</a:t>
            </a:r>
            <a:r>
              <a:rPr dirty="0" sz="800" spc="5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Verificación</a:t>
            </a:r>
            <a:r>
              <a:rPr dirty="0" sz="800" spc="6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</a:t>
            </a:r>
            <a:r>
              <a:rPr dirty="0" sz="800" spc="55" b="1">
                <a:latin typeface="Times New Roman"/>
                <a:cs typeface="Times New Roman"/>
              </a:rPr>
              <a:t> </a:t>
            </a:r>
            <a:r>
              <a:rPr dirty="0" sz="800" spc="-10" b="1">
                <a:latin typeface="Times New Roman"/>
                <a:cs typeface="Times New Roman"/>
              </a:rPr>
              <a:t>línea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865"/>
              </a:spcBef>
            </a:pP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realizar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análisis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transitorios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sistemas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energía,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alta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frecuencia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sobrecarga</a:t>
            </a:r>
            <a:endParaRPr sz="800">
              <a:latin typeface="Times New Roman"/>
              <a:cs typeface="Times New Roman"/>
            </a:endParaRPr>
          </a:p>
          <a:p>
            <a:pPr marL="12700" marR="47625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deben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desarrollar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transmisión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cables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subterráneos.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proceso,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parámetros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como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conductividad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tierra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conductor,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geometría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sección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transversal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altura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promedio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aérea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podría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incierto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cuestionable.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Muy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menudo,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únicos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referencia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confiables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secuenciales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parámetros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frecuencia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potencia.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tanto,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gran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interés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poder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verificar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desarrollado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cable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frecuencia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alimentación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antes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simular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analizar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transitorios.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presente</a:t>
            </a:r>
            <a:endParaRPr sz="800">
              <a:latin typeface="Times New Roman"/>
              <a:cs typeface="Times New Roman"/>
            </a:endParaRPr>
          </a:p>
          <a:p>
            <a:pPr marL="12700" marR="64769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versión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tiene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módulo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LCC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opción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integrada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verificar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segmento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[1].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hecho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calculando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impedancias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cortocircuito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potencia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reactiva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abierto</a:t>
            </a:r>
            <a:endParaRPr sz="800">
              <a:latin typeface="Times New Roman"/>
              <a:cs typeface="Times New Roman"/>
            </a:endParaRPr>
          </a:p>
          <a:p>
            <a:pPr marL="12700" marR="12573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consumo.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Además,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admite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exploración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frecuencia.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embargo,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cada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segmento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son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rara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vez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disponible,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además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preferiría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verificar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completa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longitud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cable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incluyendo</a:t>
            </a:r>
            <a:endParaRPr sz="800">
              <a:latin typeface="Times New Roman"/>
              <a:cs typeface="Times New Roman"/>
            </a:endParaRPr>
          </a:p>
          <a:p>
            <a:pPr marL="12700" marR="508634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efecto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transposiciones.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lugar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calcular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impedancia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cortocircuito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apertura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consumo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energía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reactiva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sería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mejor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obtener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impedancia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serie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derivación</a:t>
            </a:r>
            <a:r>
              <a:rPr dirty="0" sz="800" spc="500">
                <a:latin typeface="Times New Roman"/>
                <a:cs typeface="Times New Roman"/>
              </a:rPr>
              <a:t>  </a:t>
            </a:r>
            <a:r>
              <a:rPr dirty="0" sz="800">
                <a:latin typeface="Times New Roman"/>
                <a:cs typeface="Times New Roman"/>
              </a:rPr>
              <a:t>admisión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junto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impedancia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mutua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promedio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admisión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6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fases</a:t>
            </a:r>
            <a:endParaRPr sz="8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20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3" name="object 3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4" name="object 4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488"/>
                  </a:lnTo>
                  <a:lnTo>
                    <a:pt x="142755" y="98488"/>
                  </a:lnTo>
                  <a:lnTo>
                    <a:pt x="136180" y="99796"/>
                  </a:lnTo>
                  <a:lnTo>
                    <a:pt x="104587" y="123991"/>
                  </a:lnTo>
                  <a:lnTo>
                    <a:pt x="98048" y="143195"/>
                  </a:lnTo>
                  <a:lnTo>
                    <a:pt x="98048" y="569274"/>
                  </a:lnTo>
                  <a:lnTo>
                    <a:pt x="117977" y="603718"/>
                  </a:lnTo>
                  <a:lnTo>
                    <a:pt x="142755" y="613981"/>
                  </a:lnTo>
                  <a:lnTo>
                    <a:pt x="1886711" y="613981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3981"/>
                  </a:moveTo>
                  <a:lnTo>
                    <a:pt x="1744971" y="613981"/>
                  </a:lnTo>
                  <a:lnTo>
                    <a:pt x="1751545" y="612673"/>
                  </a:lnTo>
                  <a:lnTo>
                    <a:pt x="1764174" y="607442"/>
                  </a:lnTo>
                  <a:lnTo>
                    <a:pt x="1788370" y="575849"/>
                  </a:lnTo>
                  <a:lnTo>
                    <a:pt x="1789678" y="569274"/>
                  </a:lnTo>
                  <a:lnTo>
                    <a:pt x="1789678" y="143195"/>
                  </a:lnTo>
                  <a:lnTo>
                    <a:pt x="1769748" y="108751"/>
                  </a:lnTo>
                  <a:lnTo>
                    <a:pt x="1744971" y="98488"/>
                  </a:lnTo>
                  <a:lnTo>
                    <a:pt x="1886711" y="98488"/>
                  </a:lnTo>
                  <a:lnTo>
                    <a:pt x="1886711" y="613981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2932176" y="500287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1982" y="528634"/>
                  </a:moveTo>
                  <a:lnTo>
                    <a:pt x="52863" y="528634"/>
                  </a:lnTo>
                  <a:lnTo>
                    <a:pt x="49392" y="528436"/>
                  </a:lnTo>
                  <a:lnTo>
                    <a:pt x="13028" y="510462"/>
                  </a:lnTo>
                  <a:lnTo>
                    <a:pt x="0" y="479273"/>
                  </a:lnTo>
                  <a:lnTo>
                    <a:pt x="0" y="475770"/>
                  </a:lnTo>
                  <a:lnTo>
                    <a:pt x="0" y="49361"/>
                  </a:lnTo>
                  <a:lnTo>
                    <a:pt x="17937" y="13017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577"/>
                  </a:lnTo>
                  <a:lnTo>
                    <a:pt x="1704845" y="49361"/>
                  </a:lnTo>
                  <a:lnTo>
                    <a:pt x="1704845" y="479273"/>
                  </a:lnTo>
                  <a:lnTo>
                    <a:pt x="1686907" y="515220"/>
                  </a:lnTo>
                  <a:lnTo>
                    <a:pt x="1655453" y="528436"/>
                  </a:lnTo>
                  <a:lnTo>
                    <a:pt x="1651982" y="52863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" name="object 6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5980"/>
              <a:ext cx="145374" cy="145374"/>
            </a:xfrm>
            <a:prstGeom prst="rect">
              <a:avLst/>
            </a:prstGeom>
          </p:spPr>
        </p:pic>
      </p:grpSp>
      <p:sp>
        <p:nvSpPr>
          <p:cNvPr id="7" name="object 7" descr=""/>
          <p:cNvSpPr txBox="1"/>
          <p:nvPr/>
        </p:nvSpPr>
        <p:spPr>
          <a:xfrm>
            <a:off x="3519868" y="811397"/>
            <a:ext cx="52959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10">
                <a:latin typeface="Arial MT"/>
                <a:cs typeface="Arial MT"/>
              </a:rPr>
              <a:t>Traduciendo...</a:t>
            </a:r>
            <a:endParaRPr sz="600">
              <a:latin typeface="Arial MT"/>
              <a:cs typeface="Arial MT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831370" y="112040"/>
            <a:ext cx="3924935" cy="495300"/>
          </a:xfrm>
          <a:prstGeom prst="rect">
            <a:avLst/>
          </a:prstGeom>
        </p:spPr>
        <p:txBody>
          <a:bodyPr wrap="square" lIns="0" tIns="65405" rIns="0" bIns="0" rtlCol="0" vert="horz">
            <a:spAutoFit/>
          </a:bodyPr>
          <a:lstStyle/>
          <a:p>
            <a:pPr algn="r" marR="303530">
              <a:lnSpc>
                <a:spcPct val="100000"/>
              </a:lnSpc>
              <a:spcBef>
                <a:spcPts val="515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  <a:p>
            <a:pPr marL="12700" marR="5080">
              <a:lnSpc>
                <a:spcPts val="880"/>
              </a:lnSpc>
              <a:spcBef>
                <a:spcPts val="565"/>
              </a:spcBef>
            </a:pP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casos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9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fases.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nuevo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módulo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integrado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implica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manejo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mejorado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de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acoplamiento</a:t>
            </a:r>
            <a:r>
              <a:rPr dirty="0" sz="800" spc="114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mutuo</a:t>
            </a:r>
            <a:r>
              <a:rPr dirty="0" sz="800" spc="114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equivalente</a:t>
            </a:r>
            <a:r>
              <a:rPr dirty="0" sz="800" spc="114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entre</a:t>
            </a:r>
            <a:r>
              <a:rPr dirty="0" sz="800" spc="114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circuitos.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831370" y="1313600"/>
            <a:ext cx="1841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252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4697009" y="1340032"/>
            <a:ext cx="65786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Times New Roman"/>
                <a:cs typeface="Times New Roman"/>
              </a:rPr>
              <a:t>ATPDraw</a:t>
            </a:r>
            <a:r>
              <a:rPr dirty="0" sz="550" spc="30">
                <a:latin typeface="Times New Roman"/>
                <a:cs typeface="Times New Roman"/>
              </a:rPr>
              <a:t> </a:t>
            </a:r>
            <a:r>
              <a:rPr dirty="0" sz="550">
                <a:latin typeface="Times New Roman"/>
                <a:cs typeface="Times New Roman"/>
              </a:rPr>
              <a:t>versión</a:t>
            </a:r>
            <a:r>
              <a:rPr dirty="0" sz="550" spc="30">
                <a:latin typeface="Times New Roman"/>
                <a:cs typeface="Times New Roman"/>
              </a:rPr>
              <a:t> </a:t>
            </a:r>
            <a:r>
              <a:rPr dirty="0" sz="550" spc="-25">
                <a:latin typeface="Times New Roman"/>
                <a:cs typeface="Times New Roman"/>
              </a:rPr>
              <a:t>5.6</a:t>
            </a:r>
            <a:endParaRPr sz="550">
              <a:latin typeface="Times New Roman"/>
              <a:cs typeface="Times New Roman"/>
            </a:endParaRPr>
          </a:p>
        </p:txBody>
      </p:sp>
      <p:grpSp>
        <p:nvGrpSpPr>
          <p:cNvPr id="11" name="object 11" descr=""/>
          <p:cNvGrpSpPr/>
          <p:nvPr/>
        </p:nvGrpSpPr>
        <p:grpSpPr>
          <a:xfrm>
            <a:off x="368299" y="1907775"/>
            <a:ext cx="502284" cy="13335"/>
            <a:chOff x="368299" y="1907775"/>
            <a:chExt cx="502284" cy="13335"/>
          </a:xfrm>
        </p:grpSpPr>
        <p:sp>
          <p:nvSpPr>
            <p:cNvPr id="12" name="object 12" descr=""/>
            <p:cNvSpPr/>
            <p:nvPr/>
          </p:nvSpPr>
          <p:spPr>
            <a:xfrm>
              <a:off x="368299" y="1907775"/>
              <a:ext cx="502284" cy="6985"/>
            </a:xfrm>
            <a:custGeom>
              <a:avLst/>
              <a:gdLst/>
              <a:ahLst/>
              <a:cxnLst/>
              <a:rect l="l" t="t" r="r" b="b"/>
              <a:pathLst>
                <a:path w="502284" h="6985">
                  <a:moveTo>
                    <a:pt x="502202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502202" y="0"/>
                  </a:lnTo>
                  <a:lnTo>
                    <a:pt x="502202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368287" y="1907780"/>
              <a:ext cx="502284" cy="13335"/>
            </a:xfrm>
            <a:custGeom>
              <a:avLst/>
              <a:gdLst/>
              <a:ahLst/>
              <a:cxnLst/>
              <a:rect l="l" t="t" r="r" b="b"/>
              <a:pathLst>
                <a:path w="502284" h="13335">
                  <a:moveTo>
                    <a:pt x="502208" y="0"/>
                  </a:moveTo>
                  <a:lnTo>
                    <a:pt x="495604" y="6604"/>
                  </a:lnTo>
                  <a:lnTo>
                    <a:pt x="0" y="6604"/>
                  </a:lnTo>
                  <a:lnTo>
                    <a:pt x="0" y="13208"/>
                  </a:lnTo>
                  <a:lnTo>
                    <a:pt x="495604" y="13208"/>
                  </a:lnTo>
                  <a:lnTo>
                    <a:pt x="502208" y="13208"/>
                  </a:lnTo>
                  <a:lnTo>
                    <a:pt x="502208" y="6604"/>
                  </a:lnTo>
                  <a:lnTo>
                    <a:pt x="502208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368299" y="1907775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5" name="object 15" descr=""/>
          <p:cNvSpPr txBox="1"/>
          <p:nvPr/>
        </p:nvSpPr>
        <p:spPr>
          <a:xfrm>
            <a:off x="379553" y="1967785"/>
            <a:ext cx="48450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Page</a:t>
            </a:r>
            <a:r>
              <a:rPr dirty="0" sz="800" spc="6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253</a:t>
            </a:r>
            <a:endParaRPr sz="800">
              <a:latin typeface="Arial"/>
              <a:cs typeface="Arial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1089080" y="2126375"/>
            <a:ext cx="5095875" cy="103822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algn="r" marR="528955">
              <a:lnSpc>
                <a:spcPct val="100000"/>
              </a:lnSpc>
              <a:spcBef>
                <a:spcPts val="130"/>
              </a:spcBef>
            </a:pP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Apéndice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8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 b="1">
                <a:latin typeface="Times New Roman"/>
                <a:cs typeface="Times New Roman"/>
              </a:rPr>
              <a:t>7.2.1</a:t>
            </a:r>
            <a:r>
              <a:rPr dirty="0" sz="800" spc="9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Sistemas</a:t>
            </a:r>
            <a:r>
              <a:rPr dirty="0" sz="800" spc="95" b="1">
                <a:latin typeface="Times New Roman"/>
                <a:cs typeface="Times New Roman"/>
              </a:rPr>
              <a:t> </a:t>
            </a:r>
            <a:r>
              <a:rPr dirty="0" sz="800" spc="-10" b="1">
                <a:latin typeface="Times New Roman"/>
                <a:cs typeface="Times New Roman"/>
              </a:rPr>
              <a:t>monofásicos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Inicialmente,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considere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monofásico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longitud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l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series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distribuidas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dominio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frecuencia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impedancias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admisiones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derivación,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figura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7.2.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divide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segmentos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longitud.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345"/>
              </a:spcBef>
            </a:pPr>
            <a:r>
              <a:rPr dirty="0" sz="800" i="1">
                <a:latin typeface="Times New Roman"/>
                <a:cs typeface="Times New Roman"/>
              </a:rPr>
              <a:t>dx</a:t>
            </a:r>
            <a:r>
              <a:rPr dirty="0" sz="800" spc="35" i="1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1089080" y="9679239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5595687" y="9659415"/>
            <a:ext cx="1841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253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3905089" y="4069107"/>
            <a:ext cx="499745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sz="600" i="1">
                <a:latin typeface="Times New Roman"/>
                <a:cs typeface="Times New Roman"/>
              </a:rPr>
              <a:t>Z</a:t>
            </a:r>
            <a:r>
              <a:rPr dirty="0" sz="600" spc="240" i="1">
                <a:latin typeface="Times New Roman"/>
                <a:cs typeface="Times New Roman"/>
              </a:rPr>
              <a:t> </a:t>
            </a:r>
            <a:r>
              <a:rPr dirty="0" baseline="23148" sz="900">
                <a:latin typeface="Times New Roman"/>
                <a:cs typeface="Times New Roman"/>
              </a:rPr>
              <a:t>=</a:t>
            </a:r>
            <a:r>
              <a:rPr dirty="0" baseline="23148" sz="900" spc="277">
                <a:latin typeface="Times New Roman"/>
                <a:cs typeface="Times New Roman"/>
              </a:rPr>
              <a:t> </a:t>
            </a:r>
            <a:r>
              <a:rPr dirty="0" sz="600" i="1">
                <a:latin typeface="Times New Roman"/>
                <a:cs typeface="Times New Roman"/>
              </a:rPr>
              <a:t>R</a:t>
            </a:r>
            <a:r>
              <a:rPr dirty="0" sz="600" spc="155" i="1">
                <a:latin typeface="Times New Roman"/>
                <a:cs typeface="Times New Roman"/>
              </a:rPr>
              <a:t> </a:t>
            </a:r>
            <a:r>
              <a:rPr dirty="0" baseline="23148" sz="900">
                <a:latin typeface="Times New Roman"/>
                <a:cs typeface="Times New Roman"/>
              </a:rPr>
              <a:t>+</a:t>
            </a:r>
            <a:r>
              <a:rPr dirty="0" baseline="23148" sz="900" spc="359">
                <a:latin typeface="Times New Roman"/>
                <a:cs typeface="Times New Roman"/>
              </a:rPr>
              <a:t> </a:t>
            </a:r>
            <a:r>
              <a:rPr dirty="0" sz="600" spc="-45" i="1">
                <a:latin typeface="Times New Roman"/>
                <a:cs typeface="Times New Roman"/>
              </a:rPr>
              <a:t>L</a:t>
            </a:r>
            <a:r>
              <a:rPr dirty="0" baseline="13888" sz="900" spc="-67">
                <a:latin typeface="Times New Roman"/>
                <a:cs typeface="Times New Roman"/>
              </a:rPr>
              <a:t>ω</a:t>
            </a:r>
            <a:r>
              <a:rPr dirty="0" sz="600" spc="-45" i="1">
                <a:latin typeface="Times New Roman"/>
                <a:cs typeface="Times New Roman"/>
              </a:rPr>
              <a:t>j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1063680" y="4022851"/>
            <a:ext cx="3992879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  <a:tabLst>
                <a:tab pos="3434079" algn="l"/>
              </a:tabLst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7.2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Representación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monofásica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transmisión.</a:t>
            </a:r>
            <a:r>
              <a:rPr dirty="0" sz="800">
                <a:latin typeface="Times New Roman"/>
                <a:cs typeface="Times New Roman"/>
              </a:rPr>
              <a:t>	[Ω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m],</a:t>
            </a:r>
            <a:r>
              <a:rPr dirty="0" sz="800" spc="5">
                <a:latin typeface="Times New Roman"/>
                <a:cs typeface="Times New Roman"/>
              </a:rPr>
              <a:t> </a:t>
            </a:r>
            <a:r>
              <a:rPr dirty="0" baseline="-13888" sz="900" spc="-37" i="1">
                <a:latin typeface="Times New Roman"/>
                <a:cs typeface="Times New Roman"/>
              </a:rPr>
              <a:t>GY</a:t>
            </a:r>
            <a:r>
              <a:rPr dirty="0" baseline="9259" sz="900" spc="-37">
                <a:latin typeface="Times New Roman"/>
                <a:cs typeface="Times New Roman"/>
              </a:rPr>
              <a:t>=</a:t>
            </a:r>
            <a:endParaRPr baseline="9259" sz="900">
              <a:latin typeface="Times New Roman"/>
              <a:cs typeface="Times New Roman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5094516" y="4069107"/>
            <a:ext cx="250825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baseline="23148" sz="900">
                <a:latin typeface="Times New Roman"/>
                <a:cs typeface="Times New Roman"/>
              </a:rPr>
              <a:t>+</a:t>
            </a:r>
            <a:r>
              <a:rPr dirty="0" baseline="23148" sz="900" spc="427">
                <a:latin typeface="Times New Roman"/>
                <a:cs typeface="Times New Roman"/>
              </a:rPr>
              <a:t> </a:t>
            </a:r>
            <a:r>
              <a:rPr dirty="0" sz="600" spc="-45" i="1">
                <a:latin typeface="Times New Roman"/>
                <a:cs typeface="Times New Roman"/>
              </a:rPr>
              <a:t>C</a:t>
            </a:r>
            <a:r>
              <a:rPr dirty="0" baseline="13888" sz="900" spc="-67">
                <a:latin typeface="Times New Roman"/>
                <a:cs typeface="Times New Roman"/>
              </a:rPr>
              <a:t>ω</a:t>
            </a:r>
            <a:r>
              <a:rPr dirty="0" sz="600" spc="-45" i="1">
                <a:latin typeface="Times New Roman"/>
                <a:cs typeface="Times New Roman"/>
              </a:rPr>
              <a:t>j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5437097" y="4022851"/>
            <a:ext cx="34607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[S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m].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1089080" y="4341354"/>
            <a:ext cx="4267835" cy="30353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 marR="5080">
              <a:lnSpc>
                <a:spcPct val="113799"/>
              </a:lnSpc>
              <a:spcBef>
                <a:spcPts val="90"/>
              </a:spcBef>
            </a:pP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corrientes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voltajes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extremos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envío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recepción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serán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iguales.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idea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más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cantidades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medidas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ambos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terminales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obtener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impedancia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derivación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serie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3660596" y="4769548"/>
            <a:ext cx="175260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sz="650" spc="-25">
                <a:latin typeface="Times New Roman"/>
                <a:cs typeface="Times New Roman"/>
              </a:rPr>
              <a:t>∂</a:t>
            </a:r>
            <a:r>
              <a:rPr dirty="0" baseline="-21367" sz="975" spc="-37" i="1">
                <a:latin typeface="Times New Roman"/>
                <a:cs typeface="Times New Roman"/>
              </a:rPr>
              <a:t>X</a:t>
            </a:r>
            <a:endParaRPr baseline="-21367" sz="975">
              <a:latin typeface="Times New Roman"/>
              <a:cs typeface="Times New Roman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1063680" y="4683644"/>
            <a:ext cx="431419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capacidad.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saldo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actual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punto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x</a:t>
            </a:r>
            <a:r>
              <a:rPr dirty="0" sz="800" spc="4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resultado</a:t>
            </a:r>
            <a:r>
              <a:rPr dirty="0" sz="800" spc="190">
                <a:latin typeface="Times New Roman"/>
                <a:cs typeface="Times New Roman"/>
              </a:rPr>
              <a:t> </a:t>
            </a:r>
            <a:r>
              <a:rPr dirty="0" baseline="8547" sz="975">
                <a:latin typeface="Times New Roman"/>
                <a:cs typeface="Times New Roman"/>
              </a:rPr>
              <a:t>-</a:t>
            </a:r>
            <a:r>
              <a:rPr dirty="0" baseline="8547" sz="975" spc="652">
                <a:latin typeface="Times New Roman"/>
                <a:cs typeface="Times New Roman"/>
              </a:rPr>
              <a:t> </a:t>
            </a:r>
            <a:r>
              <a:rPr dirty="0" baseline="47008" sz="975">
                <a:latin typeface="Times New Roman"/>
                <a:cs typeface="Times New Roman"/>
              </a:rPr>
              <a:t>∂</a:t>
            </a:r>
            <a:r>
              <a:rPr dirty="0" baseline="25641" sz="975" i="1">
                <a:latin typeface="Times New Roman"/>
                <a:cs typeface="Times New Roman"/>
              </a:rPr>
              <a:t>yo</a:t>
            </a:r>
            <a:r>
              <a:rPr dirty="0" baseline="8547" sz="975">
                <a:latin typeface="Times New Roman"/>
                <a:cs typeface="Times New Roman"/>
              </a:rPr>
              <a:t>=</a:t>
            </a:r>
            <a:r>
              <a:rPr dirty="0" baseline="8547" sz="975" spc="89">
                <a:latin typeface="Times New Roman"/>
                <a:cs typeface="Times New Roman"/>
              </a:rPr>
              <a:t> </a:t>
            </a:r>
            <a:r>
              <a:rPr dirty="0" baseline="-12820" sz="975" i="1">
                <a:latin typeface="Times New Roman"/>
                <a:cs typeface="Times New Roman"/>
              </a:rPr>
              <a:t>uY</a:t>
            </a:r>
            <a:r>
              <a:rPr dirty="0" baseline="8547" sz="975">
                <a:latin typeface="Cambria Math"/>
                <a:cs typeface="Cambria Math"/>
              </a:rPr>
              <a:t>⋅</a:t>
            </a:r>
            <a:r>
              <a:rPr dirty="0" baseline="8547" sz="975" spc="382">
                <a:latin typeface="Cambria Math"/>
                <a:cs typeface="Cambria Math"/>
              </a:rPr>
              <a:t>  </a:t>
            </a:r>
            <a:r>
              <a:rPr dirty="0" sz="800">
                <a:latin typeface="Times New Roman"/>
                <a:cs typeface="Times New Roman"/>
              </a:rPr>
              <a:t>.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caída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voltaje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entre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x</a:t>
            </a:r>
            <a:r>
              <a:rPr dirty="0" sz="800" spc="40" i="1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y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1089080" y="5000825"/>
            <a:ext cx="422909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i="1">
                <a:latin typeface="Times New Roman"/>
                <a:cs typeface="Times New Roman"/>
              </a:rPr>
              <a:t>x</a:t>
            </a:r>
            <a:r>
              <a:rPr dirty="0" sz="800" spc="2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+</a:t>
            </a:r>
            <a:r>
              <a:rPr dirty="0" sz="800" spc="3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dx</a:t>
            </a:r>
            <a:r>
              <a:rPr dirty="0" sz="800" spc="25" i="1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da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1842384" y="5099944"/>
            <a:ext cx="78105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50" spc="-50" i="1">
                <a:latin typeface="Times New Roman"/>
                <a:cs typeface="Times New Roman"/>
              </a:rPr>
              <a:t>X</a:t>
            </a:r>
            <a:endParaRPr sz="650">
              <a:latin typeface="Times New Roman"/>
              <a:cs typeface="Times New Roman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4757512" y="5080120"/>
            <a:ext cx="17145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∂</a:t>
            </a:r>
            <a:r>
              <a:rPr dirty="0" sz="600" spc="-90">
                <a:latin typeface="Times New Roman"/>
                <a:cs typeface="Times New Roman"/>
              </a:rPr>
              <a:t> </a:t>
            </a:r>
            <a:r>
              <a:rPr dirty="0" baseline="-23148" sz="900" spc="-75" i="1">
                <a:latin typeface="Times New Roman"/>
                <a:cs typeface="Times New Roman"/>
              </a:rPr>
              <a:t>X</a:t>
            </a:r>
            <a:endParaRPr baseline="-23148" sz="900">
              <a:latin typeface="Times New Roman"/>
              <a:cs typeface="Times New Roman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1678217" y="4974393"/>
            <a:ext cx="3535045" cy="19494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ts val="735"/>
              </a:lnSpc>
              <a:spcBef>
                <a:spcPts val="130"/>
              </a:spcBef>
              <a:tabLst>
                <a:tab pos="262255" algn="l"/>
              </a:tabLst>
            </a:pPr>
            <a:r>
              <a:rPr dirty="0" baseline="4273" sz="975" spc="-75">
                <a:latin typeface="Times New Roman"/>
                <a:cs typeface="Times New Roman"/>
              </a:rPr>
              <a:t>-</a:t>
            </a:r>
            <a:r>
              <a:rPr dirty="0" baseline="4273" sz="975">
                <a:latin typeface="Times New Roman"/>
                <a:cs typeface="Times New Roman"/>
              </a:rPr>
              <a:t>	=</a:t>
            </a:r>
            <a:r>
              <a:rPr dirty="0" baseline="4273" sz="975" spc="179">
                <a:latin typeface="Times New Roman"/>
                <a:cs typeface="Times New Roman"/>
              </a:rPr>
              <a:t> </a:t>
            </a:r>
            <a:r>
              <a:rPr dirty="0" baseline="-17094" sz="975" i="1">
                <a:latin typeface="Times New Roman"/>
                <a:cs typeface="Times New Roman"/>
              </a:rPr>
              <a:t>iZ</a:t>
            </a:r>
            <a:r>
              <a:rPr dirty="0" baseline="-17094" sz="975" spc="-52" i="1">
                <a:latin typeface="Times New Roman"/>
                <a:cs typeface="Times New Roman"/>
              </a:rPr>
              <a:t> </a:t>
            </a:r>
            <a:r>
              <a:rPr dirty="0" baseline="4273" sz="975">
                <a:latin typeface="Cambria Math"/>
                <a:cs typeface="Cambria Math"/>
              </a:rPr>
              <a:t>⋅</a:t>
            </a:r>
            <a:r>
              <a:rPr dirty="0" baseline="4273" sz="975" spc="705">
                <a:latin typeface="Cambria Math"/>
                <a:cs typeface="Cambria Math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Estas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dos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ecuaciones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dan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resultado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ecuación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onda</a:t>
            </a:r>
            <a:r>
              <a:rPr dirty="0" sz="800" spc="380">
                <a:latin typeface="Times New Roman"/>
                <a:cs typeface="Times New Roman"/>
              </a:rPr>
              <a:t>  </a:t>
            </a:r>
            <a:r>
              <a:rPr dirty="0" baseline="9259" sz="900">
                <a:latin typeface="Times New Roman"/>
                <a:cs typeface="Times New Roman"/>
              </a:rPr>
              <a:t>=</a:t>
            </a:r>
            <a:r>
              <a:rPr dirty="0" baseline="9259" sz="900" spc="345">
                <a:latin typeface="Times New Roman"/>
                <a:cs typeface="Times New Roman"/>
              </a:rPr>
              <a:t> </a:t>
            </a:r>
            <a:r>
              <a:rPr dirty="0" baseline="-13888" sz="900" spc="-30" i="1">
                <a:latin typeface="Times New Roman"/>
                <a:cs typeface="Times New Roman"/>
              </a:rPr>
              <a:t>uYZ</a:t>
            </a:r>
            <a:r>
              <a:rPr dirty="0" baseline="9259" sz="900" spc="-30">
                <a:latin typeface="Cambria Math"/>
                <a:cs typeface="Cambria Math"/>
              </a:rPr>
              <a:t>⋅</a:t>
            </a:r>
            <a:endParaRPr baseline="9259" sz="900">
              <a:latin typeface="Cambria Math"/>
              <a:cs typeface="Cambria Math"/>
            </a:endParaRPr>
          </a:p>
          <a:p>
            <a:pPr marL="123825">
              <a:lnSpc>
                <a:spcPts val="555"/>
              </a:lnSpc>
              <a:tabLst>
                <a:tab pos="3216275" algn="l"/>
              </a:tabLst>
            </a:pPr>
            <a:r>
              <a:rPr dirty="0" baseline="-17094" sz="975" spc="-75">
                <a:latin typeface="Times New Roman"/>
                <a:cs typeface="Times New Roman"/>
              </a:rPr>
              <a:t>∂</a:t>
            </a:r>
            <a:r>
              <a:rPr dirty="0" baseline="-17094" sz="975">
                <a:latin typeface="Times New Roman"/>
                <a:cs typeface="Times New Roman"/>
              </a:rPr>
              <a:t>	</a:t>
            </a:r>
            <a:r>
              <a:rPr dirty="0" sz="400" spc="-50">
                <a:latin typeface="Times New Roman"/>
                <a:cs typeface="Times New Roman"/>
              </a:rPr>
              <a:t>2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1751420" y="4954570"/>
            <a:ext cx="3256279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25"/>
              </a:spcBef>
              <a:tabLst>
                <a:tab pos="3043555" algn="l"/>
              </a:tabLst>
            </a:pPr>
            <a:r>
              <a:rPr dirty="0" baseline="21367" sz="975" spc="-37">
                <a:latin typeface="Times New Roman"/>
                <a:cs typeface="Times New Roman"/>
              </a:rPr>
              <a:t>∂</a:t>
            </a:r>
            <a:r>
              <a:rPr dirty="0" sz="650" spc="-25" i="1">
                <a:latin typeface="Times New Roman"/>
                <a:cs typeface="Times New Roman"/>
              </a:rPr>
              <a:t>tu</a:t>
            </a:r>
            <a:r>
              <a:rPr dirty="0" sz="650" i="1">
                <a:latin typeface="Times New Roman"/>
                <a:cs typeface="Times New Roman"/>
              </a:rPr>
              <a:t>	</a:t>
            </a:r>
            <a:r>
              <a:rPr dirty="0" baseline="23148" sz="900">
                <a:latin typeface="Times New Roman"/>
                <a:cs typeface="Times New Roman"/>
              </a:rPr>
              <a:t>∂</a:t>
            </a:r>
            <a:r>
              <a:rPr dirty="0" baseline="23148" sz="900" spc="15">
                <a:latin typeface="Times New Roman"/>
                <a:cs typeface="Times New Roman"/>
              </a:rPr>
              <a:t> </a:t>
            </a:r>
            <a:r>
              <a:rPr dirty="0" baseline="69444" sz="600">
                <a:latin typeface="Times New Roman"/>
                <a:cs typeface="Times New Roman"/>
              </a:rPr>
              <a:t>2</a:t>
            </a:r>
            <a:r>
              <a:rPr dirty="0" baseline="69444" sz="600" spc="7">
                <a:latin typeface="Times New Roman"/>
                <a:cs typeface="Times New Roman"/>
              </a:rPr>
              <a:t> </a:t>
            </a:r>
            <a:r>
              <a:rPr dirty="0" sz="600" spc="-25" i="1">
                <a:latin typeface="Times New Roman"/>
                <a:cs typeface="Times New Roman"/>
              </a:rPr>
              <a:t>tu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5258683" y="4987609"/>
            <a:ext cx="4826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50">
                <a:latin typeface="Cambria Math"/>
                <a:cs typeface="Cambria Math"/>
              </a:rPr>
              <a:t>⋅</a:t>
            </a:r>
            <a:endParaRPr sz="600">
              <a:latin typeface="Cambria Math"/>
              <a:cs typeface="Cambria Math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5371018" y="4974393"/>
            <a:ext cx="28130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1063680" y="5218886"/>
            <a:ext cx="405447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solución</a:t>
            </a:r>
            <a:r>
              <a:rPr dirty="0" sz="800" spc="160">
                <a:latin typeface="Times New Roman"/>
                <a:cs typeface="Times New Roman"/>
              </a:rPr>
              <a:t>  </a:t>
            </a:r>
            <a:r>
              <a:rPr dirty="0" baseline="-12820" sz="975" spc="-75" i="1">
                <a:latin typeface="Times New Roman"/>
                <a:cs typeface="Times New Roman"/>
              </a:rPr>
              <a:t>xu</a:t>
            </a:r>
            <a:r>
              <a:rPr dirty="0" sz="650" spc="-50">
                <a:latin typeface="Times New Roman"/>
                <a:cs typeface="Times New Roman"/>
              </a:rPr>
              <a:t>)</a:t>
            </a:r>
            <a:r>
              <a:rPr dirty="0" sz="650" spc="25">
                <a:latin typeface="Times New Roman"/>
                <a:cs typeface="Times New Roman"/>
              </a:rPr>
              <a:t> </a:t>
            </a:r>
            <a:r>
              <a:rPr dirty="0" sz="650">
                <a:latin typeface="Times New Roman"/>
                <a:cs typeface="Times New Roman"/>
              </a:rPr>
              <a:t>(</a:t>
            </a:r>
            <a:r>
              <a:rPr dirty="0" sz="650" spc="409">
                <a:latin typeface="Times New Roman"/>
                <a:cs typeface="Times New Roman"/>
              </a:rPr>
              <a:t> </a:t>
            </a:r>
            <a:r>
              <a:rPr dirty="0" baseline="8547" sz="975">
                <a:latin typeface="Times New Roman"/>
                <a:cs typeface="Times New Roman"/>
              </a:rPr>
              <a:t>=</a:t>
            </a:r>
            <a:r>
              <a:rPr dirty="0" baseline="8547" sz="975" spc="225">
                <a:latin typeface="Times New Roman"/>
                <a:cs typeface="Times New Roman"/>
              </a:rPr>
              <a:t> </a:t>
            </a:r>
            <a:r>
              <a:rPr dirty="0" baseline="-12820" sz="975" i="1">
                <a:latin typeface="Times New Roman"/>
                <a:cs typeface="Times New Roman"/>
              </a:rPr>
              <a:t>eA</a:t>
            </a:r>
            <a:r>
              <a:rPr dirty="0" baseline="8547" sz="975">
                <a:latin typeface="Cambria Math"/>
                <a:cs typeface="Cambria Math"/>
              </a:rPr>
              <a:t>⋅</a:t>
            </a:r>
            <a:r>
              <a:rPr dirty="0" baseline="8547" sz="975" spc="719">
                <a:latin typeface="Cambria Math"/>
                <a:cs typeface="Cambria Math"/>
              </a:rPr>
              <a:t> </a:t>
            </a:r>
            <a:r>
              <a:rPr dirty="0" baseline="55555" sz="600">
                <a:latin typeface="Times New Roman"/>
                <a:cs typeface="Times New Roman"/>
              </a:rPr>
              <a:t>γ</a:t>
            </a:r>
            <a:r>
              <a:rPr dirty="0" baseline="62500" sz="600">
                <a:latin typeface="Cambria Math"/>
                <a:cs typeface="Cambria Math"/>
              </a:rPr>
              <a:t>⋅</a:t>
            </a:r>
            <a:r>
              <a:rPr dirty="0" baseline="62500" sz="600" spc="-75">
                <a:latin typeface="Cambria Math"/>
                <a:cs typeface="Cambria Math"/>
              </a:rPr>
              <a:t> </a:t>
            </a:r>
            <a:r>
              <a:rPr dirty="0" baseline="41666" sz="600" i="1">
                <a:latin typeface="Times New Roman"/>
                <a:cs typeface="Times New Roman"/>
              </a:rPr>
              <a:t>X</a:t>
            </a:r>
            <a:r>
              <a:rPr dirty="0" baseline="41666" sz="600" spc="284" i="1">
                <a:latin typeface="Times New Roman"/>
                <a:cs typeface="Times New Roman"/>
              </a:rPr>
              <a:t> </a:t>
            </a:r>
            <a:r>
              <a:rPr dirty="0" baseline="8547" sz="975">
                <a:latin typeface="Times New Roman"/>
                <a:cs typeface="Times New Roman"/>
              </a:rPr>
              <a:t>+</a:t>
            </a:r>
            <a:r>
              <a:rPr dirty="0" baseline="8547" sz="975" spc="232">
                <a:latin typeface="Times New Roman"/>
                <a:cs typeface="Times New Roman"/>
              </a:rPr>
              <a:t> </a:t>
            </a:r>
            <a:r>
              <a:rPr dirty="0" baseline="-12820" sz="975" i="1">
                <a:latin typeface="Times New Roman"/>
                <a:cs typeface="Times New Roman"/>
              </a:rPr>
              <a:t>eB</a:t>
            </a:r>
            <a:r>
              <a:rPr dirty="0" baseline="8547" sz="975">
                <a:latin typeface="Cambria Math"/>
                <a:cs typeface="Cambria Math"/>
              </a:rPr>
              <a:t>⋅</a:t>
            </a:r>
            <a:r>
              <a:rPr dirty="0" baseline="8547" sz="975" spc="630">
                <a:latin typeface="Cambria Math"/>
                <a:cs typeface="Cambria Math"/>
              </a:rPr>
              <a:t> </a:t>
            </a:r>
            <a:r>
              <a:rPr dirty="0" baseline="62500" sz="600">
                <a:latin typeface="Times New Roman"/>
                <a:cs typeface="Times New Roman"/>
              </a:rPr>
              <a:t>-</a:t>
            </a:r>
            <a:r>
              <a:rPr dirty="0" baseline="62500" sz="600" spc="217">
                <a:latin typeface="Times New Roman"/>
                <a:cs typeface="Times New Roman"/>
              </a:rPr>
              <a:t> </a:t>
            </a:r>
            <a:r>
              <a:rPr dirty="0" baseline="55555" sz="600">
                <a:latin typeface="Times New Roman"/>
                <a:cs typeface="Times New Roman"/>
              </a:rPr>
              <a:t>γ</a:t>
            </a:r>
            <a:r>
              <a:rPr dirty="0" baseline="55555" sz="600" spc="-22">
                <a:latin typeface="Times New Roman"/>
                <a:cs typeface="Times New Roman"/>
              </a:rPr>
              <a:t> </a:t>
            </a:r>
            <a:r>
              <a:rPr dirty="0" baseline="62500" sz="600">
                <a:latin typeface="Cambria Math"/>
                <a:cs typeface="Cambria Math"/>
              </a:rPr>
              <a:t>⋅</a:t>
            </a:r>
            <a:r>
              <a:rPr dirty="0" baseline="62500" sz="600" spc="-75">
                <a:latin typeface="Cambria Math"/>
                <a:cs typeface="Cambria Math"/>
              </a:rPr>
              <a:t> </a:t>
            </a:r>
            <a:r>
              <a:rPr dirty="0" baseline="41666" sz="600" i="1">
                <a:latin typeface="Times New Roman"/>
                <a:cs typeface="Times New Roman"/>
              </a:rPr>
              <a:t>X</a:t>
            </a:r>
            <a:r>
              <a:rPr dirty="0" baseline="41666" sz="600" spc="112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,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donde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constantes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</a:t>
            </a:r>
            <a:r>
              <a:rPr dirty="0" sz="800" spc="2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B</a:t>
            </a:r>
            <a:r>
              <a:rPr dirty="0" sz="800" spc="2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determinan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partir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límite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2053837" y="5469988"/>
            <a:ext cx="167005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50" i="1">
                <a:latin typeface="Times New Roman"/>
                <a:cs typeface="Times New Roman"/>
              </a:rPr>
              <a:t>YZ</a:t>
            </a:r>
            <a:r>
              <a:rPr dirty="0" sz="650" spc="25" i="1">
                <a:latin typeface="Times New Roman"/>
                <a:cs typeface="Times New Roman"/>
              </a:rPr>
              <a:t> </a:t>
            </a:r>
            <a:r>
              <a:rPr dirty="0" sz="650" spc="-50">
                <a:latin typeface="Cambria Math"/>
                <a:cs typeface="Cambria Math"/>
              </a:rPr>
              <a:t>⋅</a:t>
            </a:r>
            <a:endParaRPr sz="650">
              <a:latin typeface="Cambria Math"/>
              <a:cs typeface="Cambria Math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1810376" y="5436948"/>
            <a:ext cx="197485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baseline="-8547" sz="975">
                <a:latin typeface="Times New Roman"/>
                <a:cs typeface="Times New Roman"/>
              </a:rPr>
              <a:t>γ</a:t>
            </a:r>
            <a:r>
              <a:rPr dirty="0" baseline="-8547" sz="975" spc="165">
                <a:latin typeface="Times New Roman"/>
                <a:cs typeface="Times New Roman"/>
              </a:rPr>
              <a:t> </a:t>
            </a:r>
            <a:r>
              <a:rPr dirty="0" sz="650" spc="-50">
                <a:latin typeface="Times New Roman"/>
                <a:cs typeface="Times New Roman"/>
              </a:rPr>
              <a:t>=</a:t>
            </a:r>
            <a:endParaRPr sz="650">
              <a:latin typeface="Times New Roman"/>
              <a:cs typeface="Times New Roman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1089080" y="5423732"/>
            <a:ext cx="188277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  <a:tabLst>
                <a:tab pos="1188720" algn="l"/>
              </a:tabLst>
            </a:pPr>
            <a:r>
              <a:rPr dirty="0" sz="800">
                <a:latin typeface="Times New Roman"/>
                <a:cs typeface="Times New Roman"/>
              </a:rPr>
              <a:t>condiciones</a:t>
            </a:r>
            <a:r>
              <a:rPr dirty="0" sz="800" spc="155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y</a:t>
            </a:r>
            <a:r>
              <a:rPr dirty="0" sz="800">
                <a:latin typeface="Times New Roman"/>
                <a:cs typeface="Times New Roman"/>
              </a:rPr>
              <a:t>	.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corriente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es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4161767" y="5337829"/>
            <a:ext cx="80645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300" spc="-50">
                <a:latin typeface="Times New Roman"/>
                <a:cs typeface="Times New Roman"/>
              </a:rPr>
              <a:t>(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4412868" y="5443556"/>
            <a:ext cx="57785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 spc="-50" i="1">
                <a:latin typeface="Times New Roman"/>
                <a:cs typeface="Times New Roman"/>
              </a:rPr>
              <a:t>X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3844586" y="5469988"/>
            <a:ext cx="829944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  <a:tabLst>
                <a:tab pos="356235" algn="l"/>
                <a:tab pos="725805" algn="l"/>
              </a:tabLst>
            </a:pPr>
            <a:r>
              <a:rPr dirty="0" sz="650" spc="-50" i="1">
                <a:latin typeface="Times New Roman"/>
                <a:cs typeface="Times New Roman"/>
              </a:rPr>
              <a:t>Z</a:t>
            </a:r>
            <a:r>
              <a:rPr dirty="0" sz="650" i="1">
                <a:latin typeface="Times New Roman"/>
                <a:cs typeface="Times New Roman"/>
              </a:rPr>
              <a:t>	</a:t>
            </a:r>
            <a:r>
              <a:rPr dirty="0" sz="650" spc="-25" i="1">
                <a:latin typeface="Times New Roman"/>
                <a:cs typeface="Times New Roman"/>
              </a:rPr>
              <a:t>eA</a:t>
            </a:r>
            <a:r>
              <a:rPr dirty="0" sz="650" i="1">
                <a:latin typeface="Times New Roman"/>
                <a:cs typeface="Times New Roman"/>
              </a:rPr>
              <a:t>	</a:t>
            </a:r>
            <a:r>
              <a:rPr dirty="0" sz="650" spc="-25" i="1">
                <a:latin typeface="Times New Roman"/>
                <a:cs typeface="Times New Roman"/>
              </a:rPr>
              <a:t>eB</a:t>
            </a:r>
            <a:endParaRPr sz="650">
              <a:latin typeface="Times New Roman"/>
              <a:cs typeface="Times New Roman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3031811" y="5469988"/>
            <a:ext cx="397510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  <a:tabLst>
                <a:tab pos="335915" algn="l"/>
              </a:tabLst>
            </a:pPr>
            <a:r>
              <a:rPr dirty="0" sz="650" spc="-25" i="1">
                <a:latin typeface="Times New Roman"/>
                <a:cs typeface="Times New Roman"/>
              </a:rPr>
              <a:t>xi</a:t>
            </a:r>
            <a:r>
              <a:rPr dirty="0" sz="650" i="1">
                <a:latin typeface="Times New Roman"/>
                <a:cs typeface="Times New Roman"/>
              </a:rPr>
              <a:t>	</a:t>
            </a:r>
            <a:r>
              <a:rPr dirty="0" sz="650" spc="-50" i="1">
                <a:latin typeface="Times New Roman"/>
                <a:cs typeface="Times New Roman"/>
              </a:rPr>
              <a:t>Z</a:t>
            </a:r>
            <a:endParaRPr sz="650">
              <a:latin typeface="Times New Roman"/>
              <a:cs typeface="Times New Roman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3548261" y="5516243"/>
            <a:ext cx="175260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sz="650" spc="-25">
                <a:latin typeface="Times New Roman"/>
                <a:cs typeface="Times New Roman"/>
              </a:rPr>
              <a:t>∂</a:t>
            </a:r>
            <a:r>
              <a:rPr dirty="0" baseline="-21367" sz="975" spc="-37" i="1">
                <a:latin typeface="Times New Roman"/>
                <a:cs typeface="Times New Roman"/>
              </a:rPr>
              <a:t>X</a:t>
            </a:r>
            <a:endParaRPr baseline="-21367" sz="975">
              <a:latin typeface="Times New Roman"/>
              <a:cs typeface="Times New Roman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4334605" y="5318006"/>
            <a:ext cx="704850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  <a:tabLst>
                <a:tab pos="308610" algn="l"/>
              </a:tabLst>
            </a:pPr>
            <a:r>
              <a:rPr dirty="0" sz="400">
                <a:latin typeface="Times New Roman"/>
                <a:cs typeface="Times New Roman"/>
              </a:rPr>
              <a:t>γ</a:t>
            </a:r>
            <a:r>
              <a:rPr dirty="0" sz="400" spc="-20">
                <a:latin typeface="Times New Roman"/>
                <a:cs typeface="Times New Roman"/>
              </a:rPr>
              <a:t> </a:t>
            </a:r>
            <a:r>
              <a:rPr dirty="0" baseline="6944" sz="600" spc="-75">
                <a:latin typeface="Cambria Math"/>
                <a:cs typeface="Cambria Math"/>
              </a:rPr>
              <a:t>⋅</a:t>
            </a:r>
            <a:r>
              <a:rPr dirty="0" baseline="6944" sz="600">
                <a:latin typeface="Cambria Math"/>
                <a:cs typeface="Cambria Math"/>
              </a:rPr>
              <a:t>	</a:t>
            </a:r>
            <a:r>
              <a:rPr dirty="0" baseline="-25641" sz="975">
                <a:latin typeface="Cambria Math"/>
                <a:cs typeface="Cambria Math"/>
              </a:rPr>
              <a:t>⋅</a:t>
            </a:r>
            <a:r>
              <a:rPr dirty="0" baseline="-25641" sz="975" spc="562">
                <a:latin typeface="Cambria Math"/>
                <a:cs typeface="Cambria Math"/>
              </a:rPr>
              <a:t> </a:t>
            </a:r>
            <a:r>
              <a:rPr dirty="0" baseline="6944" sz="600">
                <a:latin typeface="Times New Roman"/>
                <a:cs typeface="Times New Roman"/>
              </a:rPr>
              <a:t>-</a:t>
            </a:r>
            <a:r>
              <a:rPr dirty="0" baseline="6944" sz="600" spc="187">
                <a:latin typeface="Times New Roman"/>
                <a:cs typeface="Times New Roman"/>
              </a:rPr>
              <a:t> </a:t>
            </a:r>
            <a:r>
              <a:rPr dirty="0" sz="400">
                <a:latin typeface="Times New Roman"/>
                <a:cs typeface="Times New Roman"/>
              </a:rPr>
              <a:t>γ</a:t>
            </a:r>
            <a:r>
              <a:rPr dirty="0" sz="400" spc="-25">
                <a:latin typeface="Times New Roman"/>
                <a:cs typeface="Times New Roman"/>
              </a:rPr>
              <a:t> </a:t>
            </a:r>
            <a:r>
              <a:rPr dirty="0" baseline="6944" sz="600">
                <a:latin typeface="Cambria Math"/>
                <a:cs typeface="Cambria Math"/>
              </a:rPr>
              <a:t>⋅</a:t>
            </a:r>
            <a:r>
              <a:rPr dirty="0" baseline="6944" sz="600" spc="472">
                <a:latin typeface="Cambria Math"/>
                <a:cs typeface="Cambria Math"/>
              </a:rPr>
              <a:t> </a:t>
            </a:r>
            <a:r>
              <a:rPr dirty="0" baseline="-6410" sz="1950">
                <a:latin typeface="Times New Roman"/>
                <a:cs typeface="Times New Roman"/>
              </a:rPr>
              <a:t>)</a:t>
            </a:r>
            <a:r>
              <a:rPr dirty="0" baseline="-6410" sz="1950" spc="-7">
                <a:latin typeface="Times New Roman"/>
                <a:cs typeface="Times New Roman"/>
              </a:rPr>
              <a:t> </a:t>
            </a:r>
            <a:r>
              <a:rPr dirty="0" baseline="-20833" sz="600" spc="-75" i="1">
                <a:latin typeface="Times New Roman"/>
                <a:cs typeface="Times New Roman"/>
              </a:rPr>
              <a:t>x</a:t>
            </a:r>
            <a:endParaRPr baseline="-20833" sz="600">
              <a:latin typeface="Times New Roman"/>
              <a:cs typeface="Times New Roman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3898481" y="5430340"/>
            <a:ext cx="135890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4"/>
              </a:spcBef>
            </a:pPr>
            <a:r>
              <a:rPr dirty="0" baseline="6944" sz="600">
                <a:latin typeface="Times New Roman"/>
                <a:cs typeface="Times New Roman"/>
              </a:rPr>
              <a:t>-</a:t>
            </a:r>
            <a:r>
              <a:rPr dirty="0" baseline="6944" sz="600" spc="30">
                <a:latin typeface="Times New Roman"/>
                <a:cs typeface="Times New Roman"/>
              </a:rPr>
              <a:t> </a:t>
            </a:r>
            <a:r>
              <a:rPr dirty="0" sz="400" spc="-50">
                <a:latin typeface="Times New Roman"/>
                <a:cs typeface="Times New Roman"/>
              </a:rPr>
              <a:t>1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4056040" y="5450164"/>
            <a:ext cx="63500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50" spc="-50">
                <a:latin typeface="Times New Roman"/>
                <a:cs typeface="Times New Roman"/>
              </a:rPr>
              <a:t>γ</a:t>
            </a:r>
            <a:endParaRPr sz="650">
              <a:latin typeface="Times New Roman"/>
              <a:cs typeface="Times New Roman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3039450" y="5436948"/>
            <a:ext cx="1518920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  <a:tabLst>
                <a:tab pos="989330" algn="l"/>
                <a:tab pos="1451610" algn="l"/>
              </a:tabLst>
            </a:pPr>
            <a:r>
              <a:rPr dirty="0" baseline="-8547" sz="975">
                <a:latin typeface="Times New Roman"/>
                <a:cs typeface="Times New Roman"/>
              </a:rPr>
              <a:t>)</a:t>
            </a:r>
            <a:r>
              <a:rPr dirty="0" baseline="-8547" sz="975" spc="15">
                <a:latin typeface="Times New Roman"/>
                <a:cs typeface="Times New Roman"/>
              </a:rPr>
              <a:t> </a:t>
            </a:r>
            <a:r>
              <a:rPr dirty="0" baseline="-8547" sz="975">
                <a:latin typeface="Times New Roman"/>
                <a:cs typeface="Times New Roman"/>
              </a:rPr>
              <a:t>(</a:t>
            </a:r>
            <a:r>
              <a:rPr dirty="0" baseline="-8547" sz="975" spc="569">
                <a:latin typeface="Times New Roman"/>
                <a:cs typeface="Times New Roman"/>
              </a:rPr>
              <a:t> </a:t>
            </a:r>
            <a:r>
              <a:rPr dirty="0" sz="650">
                <a:latin typeface="Times New Roman"/>
                <a:cs typeface="Times New Roman"/>
              </a:rPr>
              <a:t>=</a:t>
            </a:r>
            <a:r>
              <a:rPr dirty="0" sz="650" spc="135">
                <a:latin typeface="Times New Roman"/>
                <a:cs typeface="Times New Roman"/>
              </a:rPr>
              <a:t> </a:t>
            </a:r>
            <a:r>
              <a:rPr dirty="0" sz="650">
                <a:latin typeface="Times New Roman"/>
                <a:cs typeface="Times New Roman"/>
              </a:rPr>
              <a:t>-</a:t>
            </a:r>
            <a:r>
              <a:rPr dirty="0" sz="650" spc="260">
                <a:latin typeface="Times New Roman"/>
                <a:cs typeface="Times New Roman"/>
              </a:rPr>
              <a:t>  </a:t>
            </a:r>
            <a:r>
              <a:rPr dirty="0" baseline="48611" sz="600">
                <a:latin typeface="Times New Roman"/>
                <a:cs typeface="Times New Roman"/>
              </a:rPr>
              <a:t>-</a:t>
            </a:r>
            <a:r>
              <a:rPr dirty="0" baseline="48611" sz="600" spc="37">
                <a:latin typeface="Times New Roman"/>
                <a:cs typeface="Times New Roman"/>
              </a:rPr>
              <a:t> </a:t>
            </a:r>
            <a:r>
              <a:rPr dirty="0" baseline="41666" sz="600">
                <a:latin typeface="Times New Roman"/>
                <a:cs typeface="Times New Roman"/>
              </a:rPr>
              <a:t>1</a:t>
            </a:r>
            <a:r>
              <a:rPr dirty="0" baseline="41666" sz="600" spc="254">
                <a:latin typeface="Times New Roman"/>
                <a:cs typeface="Times New Roman"/>
              </a:rPr>
              <a:t> </a:t>
            </a:r>
            <a:r>
              <a:rPr dirty="0" sz="650">
                <a:latin typeface="Cambria Math"/>
                <a:cs typeface="Cambria Math"/>
              </a:rPr>
              <a:t>⋅</a:t>
            </a:r>
            <a:r>
              <a:rPr dirty="0" sz="650" spc="35">
                <a:latin typeface="Cambria Math"/>
                <a:cs typeface="Cambria Math"/>
              </a:rPr>
              <a:t> </a:t>
            </a:r>
            <a:r>
              <a:rPr dirty="0" baseline="42735" sz="975">
                <a:latin typeface="Times New Roman"/>
                <a:cs typeface="Times New Roman"/>
              </a:rPr>
              <a:t>∂</a:t>
            </a:r>
            <a:r>
              <a:rPr dirty="0" baseline="42735" sz="975" spc="-120">
                <a:latin typeface="Times New Roman"/>
                <a:cs typeface="Times New Roman"/>
              </a:rPr>
              <a:t> </a:t>
            </a:r>
            <a:r>
              <a:rPr dirty="0" baseline="21367" sz="975" i="1">
                <a:latin typeface="Times New Roman"/>
                <a:cs typeface="Times New Roman"/>
              </a:rPr>
              <a:t>tu</a:t>
            </a:r>
            <a:r>
              <a:rPr dirty="0" baseline="21367" sz="975" spc="-15" i="1">
                <a:latin typeface="Times New Roman"/>
                <a:cs typeface="Times New Roman"/>
              </a:rPr>
              <a:t> </a:t>
            </a:r>
            <a:r>
              <a:rPr dirty="0" sz="650">
                <a:latin typeface="Times New Roman"/>
                <a:cs typeface="Times New Roman"/>
              </a:rPr>
              <a:t>=</a:t>
            </a:r>
            <a:r>
              <a:rPr dirty="0" sz="650" spc="135">
                <a:latin typeface="Times New Roman"/>
                <a:cs typeface="Times New Roman"/>
              </a:rPr>
              <a:t> </a:t>
            </a:r>
            <a:r>
              <a:rPr dirty="0" sz="650" spc="-50">
                <a:latin typeface="Times New Roman"/>
                <a:cs typeface="Times New Roman"/>
              </a:rPr>
              <a:t>-</a:t>
            </a:r>
            <a:r>
              <a:rPr dirty="0" sz="650">
                <a:latin typeface="Times New Roman"/>
                <a:cs typeface="Times New Roman"/>
              </a:rPr>
              <a:t>	</a:t>
            </a:r>
            <a:r>
              <a:rPr dirty="0" sz="650">
                <a:latin typeface="Cambria Math"/>
                <a:cs typeface="Cambria Math"/>
              </a:rPr>
              <a:t>⋅</a:t>
            </a:r>
            <a:r>
              <a:rPr dirty="0" sz="650" spc="475">
                <a:latin typeface="Cambria Math"/>
                <a:cs typeface="Cambria Math"/>
              </a:rPr>
              <a:t> </a:t>
            </a:r>
            <a:r>
              <a:rPr dirty="0" sz="650">
                <a:latin typeface="Cambria Math"/>
                <a:cs typeface="Cambria Math"/>
              </a:rPr>
              <a:t>⋅</a:t>
            </a:r>
            <a:r>
              <a:rPr dirty="0" sz="650" spc="320">
                <a:latin typeface="Cambria Math"/>
                <a:cs typeface="Cambria Math"/>
              </a:rPr>
              <a:t>  </a:t>
            </a:r>
            <a:r>
              <a:rPr dirty="0" sz="650" spc="-50">
                <a:latin typeface="Cambria Math"/>
                <a:cs typeface="Cambria Math"/>
              </a:rPr>
              <a:t>⋅</a:t>
            </a:r>
            <a:r>
              <a:rPr dirty="0" sz="650">
                <a:latin typeface="Cambria Math"/>
                <a:cs typeface="Cambria Math"/>
              </a:rPr>
              <a:t>	</a:t>
            </a:r>
            <a:r>
              <a:rPr dirty="0" sz="650" spc="-50">
                <a:latin typeface="Times New Roman"/>
                <a:cs typeface="Times New Roman"/>
              </a:rPr>
              <a:t>-</a:t>
            </a:r>
            <a:endParaRPr sz="650">
              <a:latin typeface="Times New Roman"/>
              <a:cs typeface="Times New Roman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1089080" y="5800384"/>
            <a:ext cx="4047490" cy="54229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i="1">
                <a:latin typeface="Times New Roman"/>
                <a:cs typeface="Times New Roman"/>
              </a:rPr>
              <a:t>1.</a:t>
            </a:r>
            <a:r>
              <a:rPr dirty="0" sz="800" spc="3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Caso</a:t>
            </a:r>
            <a:r>
              <a:rPr dirty="0" sz="800" spc="4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40" i="1">
                <a:latin typeface="Times New Roman"/>
                <a:cs typeface="Times New Roman"/>
              </a:rPr>
              <a:t> </a:t>
            </a:r>
            <a:r>
              <a:rPr dirty="0" sz="800" spc="-10" i="1">
                <a:latin typeface="Times New Roman"/>
                <a:cs typeface="Times New Roman"/>
              </a:rPr>
              <a:t>cortocircuito: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9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800">
                <a:latin typeface="Times New Roman"/>
                <a:cs typeface="Times New Roman"/>
              </a:rPr>
              <a:t>Esta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configuración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típica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obtener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impedancia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serie.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voltaje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sinusoidal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o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corriente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aplica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extremo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emisor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mientras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extremo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receptor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conectado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tierra.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1954718" y="6481001"/>
            <a:ext cx="70485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50">
                <a:latin typeface="Times New Roman"/>
                <a:cs typeface="Times New Roman"/>
              </a:rPr>
              <a:t>=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1076895" y="6467785"/>
            <a:ext cx="120713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  <a:tabLst>
                <a:tab pos="1068705" algn="l"/>
              </a:tabLst>
            </a:pPr>
            <a:r>
              <a:rPr dirty="0" baseline="-13888" sz="900" i="1">
                <a:latin typeface="Times New Roman"/>
                <a:cs typeface="Times New Roman"/>
              </a:rPr>
              <a:t>tu</a:t>
            </a:r>
            <a:r>
              <a:rPr dirty="0" sz="600">
                <a:latin typeface="Times New Roman"/>
                <a:cs typeface="Times New Roman"/>
              </a:rPr>
              <a:t>)</a:t>
            </a:r>
            <a:r>
              <a:rPr dirty="0" sz="600" spc="-2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0</a:t>
            </a:r>
            <a:r>
              <a:rPr dirty="0" sz="600" spc="-1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(</a:t>
            </a:r>
            <a:r>
              <a:rPr dirty="0" sz="600" spc="-50">
                <a:latin typeface="Times New Roman"/>
                <a:cs typeface="Times New Roman"/>
              </a:rPr>
              <a:t> </a:t>
            </a:r>
            <a:r>
              <a:rPr dirty="0" baseline="9259" sz="900" spc="-15">
                <a:latin typeface="Times New Roman"/>
                <a:cs typeface="Times New Roman"/>
              </a:rPr>
              <a:t>=</a:t>
            </a:r>
            <a:r>
              <a:rPr dirty="0" sz="600" spc="-10" i="1">
                <a:latin typeface="Times New Roman"/>
                <a:cs typeface="Times New Roman"/>
              </a:rPr>
              <a:t>U</a:t>
            </a:r>
            <a:r>
              <a:rPr dirty="0" sz="600" spc="180" i="1">
                <a:latin typeface="Times New Roman"/>
                <a:cs typeface="Times New Roman"/>
              </a:rPr>
              <a:t>  </a:t>
            </a:r>
            <a:r>
              <a:rPr dirty="0" baseline="-20833" sz="600">
                <a:latin typeface="Times New Roman"/>
                <a:cs typeface="Times New Roman"/>
              </a:rPr>
              <a:t>0</a:t>
            </a:r>
            <a:r>
              <a:rPr dirty="0" baseline="-20833" sz="600" spc="-7">
                <a:latin typeface="Times New Roman"/>
                <a:cs typeface="Times New Roman"/>
              </a:rPr>
              <a:t> </a:t>
            </a:r>
            <a:r>
              <a:rPr dirty="0" baseline="-20833" sz="600">
                <a:latin typeface="Times New Roman"/>
                <a:cs typeface="Times New Roman"/>
              </a:rPr>
              <a:t>0</a:t>
            </a:r>
            <a:r>
              <a:rPr dirty="0" baseline="-20833" sz="600" spc="12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-1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0)</a:t>
            </a:r>
            <a:r>
              <a:rPr dirty="0" sz="600" spc="-1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(</a:t>
            </a:r>
            <a:r>
              <a:rPr dirty="0" sz="600" spc="85">
                <a:latin typeface="Times New Roman"/>
                <a:cs typeface="Times New Roman"/>
              </a:rPr>
              <a:t> </a:t>
            </a:r>
            <a:r>
              <a:rPr dirty="0" baseline="-13888" sz="900" spc="-37" i="1">
                <a:latin typeface="Times New Roman"/>
                <a:cs typeface="Times New Roman"/>
              </a:rPr>
              <a:t>lu</a:t>
            </a:r>
            <a:r>
              <a:rPr dirty="0" baseline="-13888" sz="900" i="1">
                <a:latin typeface="Times New Roman"/>
                <a:cs typeface="Times New Roman"/>
              </a:rPr>
              <a:t>	</a:t>
            </a:r>
            <a:r>
              <a:rPr dirty="0" sz="800" spc="-25">
                <a:latin typeface="Times New Roman"/>
                <a:cs typeface="Times New Roman"/>
              </a:rPr>
              <a:t>da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1360005" y="6791574"/>
            <a:ext cx="70485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50">
                <a:latin typeface="Times New Roman"/>
                <a:cs typeface="Times New Roman"/>
              </a:rPr>
              <a:t>=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1624322" y="6778358"/>
            <a:ext cx="7874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50">
                <a:latin typeface="Times New Roman"/>
                <a:cs typeface="Times New Roman"/>
              </a:rPr>
              <a:t>y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2575864" y="6778358"/>
            <a:ext cx="76454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650">
                <a:latin typeface="Times New Roman"/>
                <a:cs typeface="Times New Roman"/>
              </a:rPr>
              <a:t>0</a:t>
            </a:r>
            <a:r>
              <a:rPr dirty="0" sz="650" spc="35">
                <a:latin typeface="Times New Roman"/>
                <a:cs typeface="Times New Roman"/>
              </a:rPr>
              <a:t> </a:t>
            </a:r>
            <a:r>
              <a:rPr dirty="0" sz="650">
                <a:latin typeface="Times New Roman"/>
                <a:cs typeface="Times New Roman"/>
              </a:rPr>
              <a:t>0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resultan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en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2332402" y="6778358"/>
            <a:ext cx="139700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4"/>
              </a:spcBef>
            </a:pPr>
            <a:r>
              <a:rPr dirty="0" baseline="6944" sz="600">
                <a:latin typeface="Times New Roman"/>
                <a:cs typeface="Times New Roman"/>
              </a:rPr>
              <a:t>- </a:t>
            </a:r>
            <a:r>
              <a:rPr dirty="0" baseline="6944" sz="600" spc="-37" i="1">
                <a:latin typeface="Times New Roman"/>
                <a:cs typeface="Times New Roman"/>
              </a:rPr>
              <a:t>l</a:t>
            </a:r>
            <a:r>
              <a:rPr dirty="0" sz="400" spc="-25">
                <a:latin typeface="Times New Roman"/>
                <a:cs typeface="Times New Roman"/>
              </a:rPr>
              <a:t>γ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1896279" y="6784966"/>
            <a:ext cx="444500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sz="650">
                <a:latin typeface="Cambria Math"/>
                <a:cs typeface="Cambria Math"/>
              </a:rPr>
              <a:t>⋅</a:t>
            </a:r>
            <a:r>
              <a:rPr dirty="0" sz="650" spc="380">
                <a:latin typeface="Cambria Math"/>
                <a:cs typeface="Cambria Math"/>
              </a:rPr>
              <a:t> </a:t>
            </a:r>
            <a:r>
              <a:rPr dirty="0" baseline="41666" sz="600">
                <a:latin typeface="Times New Roman"/>
                <a:cs typeface="Times New Roman"/>
              </a:rPr>
              <a:t>γ</a:t>
            </a:r>
            <a:r>
              <a:rPr dirty="0" baseline="41666" sz="600" spc="-30">
                <a:latin typeface="Times New Roman"/>
                <a:cs typeface="Times New Roman"/>
              </a:rPr>
              <a:t> </a:t>
            </a:r>
            <a:r>
              <a:rPr dirty="0" baseline="20833" sz="600" i="1">
                <a:latin typeface="Times New Roman"/>
                <a:cs typeface="Times New Roman"/>
              </a:rPr>
              <a:t>l</a:t>
            </a:r>
            <a:r>
              <a:rPr dirty="0" baseline="20833" sz="600" spc="382" i="1">
                <a:latin typeface="Times New Roman"/>
                <a:cs typeface="Times New Roman"/>
              </a:rPr>
              <a:t> </a:t>
            </a:r>
            <a:r>
              <a:rPr dirty="0" sz="650">
                <a:latin typeface="Times New Roman"/>
                <a:cs typeface="Times New Roman"/>
              </a:rPr>
              <a:t>+</a:t>
            </a:r>
            <a:r>
              <a:rPr dirty="0" sz="650" spc="275">
                <a:latin typeface="Times New Roman"/>
                <a:cs typeface="Times New Roman"/>
              </a:rPr>
              <a:t>  </a:t>
            </a:r>
            <a:r>
              <a:rPr dirty="0" sz="650" spc="-50">
                <a:latin typeface="Cambria Math"/>
                <a:cs typeface="Cambria Math"/>
              </a:rPr>
              <a:t>⋅</a:t>
            </a:r>
            <a:endParaRPr sz="650">
              <a:latin typeface="Cambria Math"/>
              <a:cs typeface="Cambria Math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1070803" y="6818005"/>
            <a:ext cx="1256665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25"/>
              </a:spcBef>
              <a:tabLst>
                <a:tab pos="460375" algn="l"/>
                <a:tab pos="790575" algn="l"/>
                <a:tab pos="1127760" algn="l"/>
              </a:tabLst>
            </a:pPr>
            <a:r>
              <a:rPr dirty="0" sz="600" spc="-20" i="1">
                <a:latin typeface="Times New Roman"/>
                <a:cs typeface="Times New Roman"/>
              </a:rPr>
              <a:t>UB</a:t>
            </a:r>
            <a:r>
              <a:rPr dirty="0" baseline="23148" sz="900" spc="-30">
                <a:latin typeface="Times New Roman"/>
                <a:cs typeface="Times New Roman"/>
              </a:rPr>
              <a:t>+</a:t>
            </a:r>
            <a:r>
              <a:rPr dirty="0" sz="600" spc="-20" i="1">
                <a:latin typeface="Times New Roman"/>
                <a:cs typeface="Times New Roman"/>
              </a:rPr>
              <a:t>A</a:t>
            </a:r>
            <a:r>
              <a:rPr dirty="0" sz="600" i="1">
                <a:latin typeface="Times New Roman"/>
                <a:cs typeface="Times New Roman"/>
              </a:rPr>
              <a:t>	</a:t>
            </a:r>
            <a:r>
              <a:rPr dirty="0" sz="400">
                <a:latin typeface="Times New Roman"/>
                <a:cs typeface="Times New Roman"/>
              </a:rPr>
              <a:t>0</a:t>
            </a:r>
            <a:r>
              <a:rPr dirty="0" sz="400" spc="5">
                <a:latin typeface="Times New Roman"/>
                <a:cs typeface="Times New Roman"/>
              </a:rPr>
              <a:t> </a:t>
            </a:r>
            <a:r>
              <a:rPr dirty="0" sz="400" spc="-50">
                <a:latin typeface="Times New Roman"/>
                <a:cs typeface="Times New Roman"/>
              </a:rPr>
              <a:t>0</a:t>
            </a:r>
            <a:r>
              <a:rPr dirty="0" sz="400">
                <a:latin typeface="Times New Roman"/>
                <a:cs typeface="Times New Roman"/>
              </a:rPr>
              <a:t>	</a:t>
            </a:r>
            <a:r>
              <a:rPr dirty="0" sz="650" spc="-25" i="1">
                <a:latin typeface="Times New Roman"/>
                <a:cs typeface="Times New Roman"/>
              </a:rPr>
              <a:t>eA</a:t>
            </a:r>
            <a:r>
              <a:rPr dirty="0" sz="650" i="1">
                <a:latin typeface="Times New Roman"/>
                <a:cs typeface="Times New Roman"/>
              </a:rPr>
              <a:t>	</a:t>
            </a:r>
            <a:r>
              <a:rPr dirty="0" sz="650" spc="-25" i="1">
                <a:latin typeface="Times New Roman"/>
                <a:cs typeface="Times New Roman"/>
              </a:rPr>
              <a:t>eB</a:t>
            </a:r>
            <a:endParaRPr sz="650">
              <a:latin typeface="Times New Roman"/>
              <a:cs typeface="Times New Roman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2496569" y="6784966"/>
            <a:ext cx="74295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50" spc="-50">
                <a:latin typeface="Times New Roman"/>
                <a:cs typeface="Times New Roman"/>
              </a:rPr>
              <a:t>=</a:t>
            </a:r>
            <a:endParaRPr sz="650">
              <a:latin typeface="Times New Roman"/>
              <a:cs typeface="Times New Roman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1651785" y="7227697"/>
            <a:ext cx="384810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sz="650">
                <a:latin typeface="Times New Roman"/>
                <a:cs typeface="Times New Roman"/>
              </a:rPr>
              <a:t>sinh</a:t>
            </a:r>
            <a:r>
              <a:rPr dirty="0" sz="650" spc="190">
                <a:latin typeface="Times New Roman"/>
                <a:cs typeface="Times New Roman"/>
              </a:rPr>
              <a:t> </a:t>
            </a:r>
            <a:r>
              <a:rPr dirty="0" sz="650">
                <a:latin typeface="Times New Roman"/>
                <a:cs typeface="Times New Roman"/>
              </a:rPr>
              <a:t>γ</a:t>
            </a:r>
            <a:r>
              <a:rPr dirty="0" sz="650" spc="20">
                <a:latin typeface="Times New Roman"/>
                <a:cs typeface="Times New Roman"/>
              </a:rPr>
              <a:t> </a:t>
            </a:r>
            <a:r>
              <a:rPr dirty="0" baseline="8547" sz="975">
                <a:latin typeface="Cambria Math"/>
                <a:cs typeface="Cambria Math"/>
              </a:rPr>
              <a:t>⋅</a:t>
            </a:r>
            <a:r>
              <a:rPr dirty="0" baseline="8547" sz="975" spc="-22">
                <a:latin typeface="Cambria Math"/>
                <a:cs typeface="Cambria Math"/>
              </a:rPr>
              <a:t> </a:t>
            </a:r>
            <a:r>
              <a:rPr dirty="0" baseline="-12820" sz="975" spc="-75" i="1">
                <a:latin typeface="Times New Roman"/>
                <a:cs typeface="Times New Roman"/>
              </a:rPr>
              <a:t>l</a:t>
            </a:r>
            <a:endParaRPr baseline="-12820" sz="975">
              <a:latin typeface="Times New Roman"/>
              <a:cs typeface="Times New Roman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1076895" y="7168226"/>
            <a:ext cx="499109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sz="650" spc="-70" i="1">
                <a:latin typeface="Times New Roman"/>
                <a:cs typeface="Times New Roman"/>
              </a:rPr>
              <a:t>U</a:t>
            </a:r>
            <a:r>
              <a:rPr dirty="0" baseline="12820" sz="975" spc="-104">
                <a:latin typeface="Times New Roman"/>
                <a:cs typeface="Times New Roman"/>
              </a:rPr>
              <a:t>)</a:t>
            </a:r>
            <a:r>
              <a:rPr dirty="0" sz="650" spc="-70" i="1">
                <a:latin typeface="Times New Roman"/>
                <a:cs typeface="Times New Roman"/>
              </a:rPr>
              <a:t>xu</a:t>
            </a:r>
            <a:r>
              <a:rPr dirty="0" baseline="12820" sz="975" spc="-104">
                <a:latin typeface="Times New Roman"/>
                <a:cs typeface="Times New Roman"/>
              </a:rPr>
              <a:t>(</a:t>
            </a:r>
            <a:r>
              <a:rPr dirty="0" baseline="12820" sz="975" spc="472">
                <a:latin typeface="Times New Roman"/>
                <a:cs typeface="Times New Roman"/>
              </a:rPr>
              <a:t> </a:t>
            </a:r>
            <a:r>
              <a:rPr dirty="0" baseline="21367" sz="975">
                <a:latin typeface="Times New Roman"/>
                <a:cs typeface="Times New Roman"/>
              </a:rPr>
              <a:t>=</a:t>
            </a:r>
            <a:r>
              <a:rPr dirty="0" baseline="21367" sz="975" spc="352">
                <a:latin typeface="Times New Roman"/>
                <a:cs typeface="Times New Roman"/>
              </a:rPr>
              <a:t>  </a:t>
            </a:r>
            <a:r>
              <a:rPr dirty="0" sz="400">
                <a:latin typeface="Times New Roman"/>
                <a:cs typeface="Times New Roman"/>
              </a:rPr>
              <a:t>0</a:t>
            </a:r>
            <a:r>
              <a:rPr dirty="0" sz="400" spc="-10">
                <a:latin typeface="Times New Roman"/>
                <a:cs typeface="Times New Roman"/>
              </a:rPr>
              <a:t> </a:t>
            </a:r>
            <a:r>
              <a:rPr dirty="0" sz="400" spc="-50">
                <a:latin typeface="Times New Roman"/>
                <a:cs typeface="Times New Roman"/>
              </a:rPr>
              <a:t>0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58" name="object 58" descr=""/>
          <p:cNvSpPr txBox="1"/>
          <p:nvPr/>
        </p:nvSpPr>
        <p:spPr>
          <a:xfrm>
            <a:off x="1493195" y="7062499"/>
            <a:ext cx="77724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baseline="-34188" sz="975">
                <a:latin typeface="Cambria Math"/>
                <a:cs typeface="Cambria Math"/>
              </a:rPr>
              <a:t>⋅</a:t>
            </a:r>
            <a:r>
              <a:rPr dirty="0" baseline="-34188" sz="975" spc="75">
                <a:latin typeface="Cambria Math"/>
                <a:cs typeface="Cambria Math"/>
              </a:rPr>
              <a:t> </a:t>
            </a:r>
            <a:r>
              <a:rPr dirty="0" sz="650">
                <a:latin typeface="Times New Roman"/>
                <a:cs typeface="Times New Roman"/>
              </a:rPr>
              <a:t>sinh</a:t>
            </a:r>
            <a:r>
              <a:rPr dirty="0" sz="650" spc="135">
                <a:latin typeface="Times New Roman"/>
                <a:cs typeface="Times New Roman"/>
              </a:rPr>
              <a:t> </a:t>
            </a:r>
            <a:r>
              <a:rPr dirty="0" sz="650">
                <a:latin typeface="Times New Roman"/>
                <a:cs typeface="Times New Roman"/>
              </a:rPr>
              <a:t>γ</a:t>
            </a:r>
            <a:r>
              <a:rPr dirty="0" sz="650" spc="-10">
                <a:latin typeface="Times New Roman"/>
                <a:cs typeface="Times New Roman"/>
              </a:rPr>
              <a:t> </a:t>
            </a:r>
            <a:r>
              <a:rPr dirty="0" baseline="4273" sz="975">
                <a:latin typeface="Cambria Math"/>
                <a:cs typeface="Cambria Math"/>
              </a:rPr>
              <a:t>⋅</a:t>
            </a:r>
            <a:r>
              <a:rPr dirty="0" baseline="4273" sz="975" spc="-44">
                <a:latin typeface="Cambria Math"/>
                <a:cs typeface="Cambria Math"/>
              </a:rPr>
              <a:t> </a:t>
            </a:r>
            <a:r>
              <a:rPr dirty="0" sz="650" spc="-25">
                <a:latin typeface="Times New Roman"/>
                <a:cs typeface="Times New Roman"/>
              </a:rPr>
              <a:t>(</a:t>
            </a:r>
            <a:r>
              <a:rPr dirty="0" baseline="-17094" sz="975" spc="-37" i="1">
                <a:latin typeface="Times New Roman"/>
                <a:cs typeface="Times New Roman"/>
              </a:rPr>
              <a:t>SG</a:t>
            </a:r>
            <a:r>
              <a:rPr dirty="0" baseline="4273" sz="975" spc="-37">
                <a:latin typeface="Times New Roman"/>
                <a:cs typeface="Times New Roman"/>
              </a:rPr>
              <a:t>-</a:t>
            </a:r>
            <a:r>
              <a:rPr dirty="0" baseline="4273" sz="975" spc="277">
                <a:latin typeface="Times New Roman"/>
                <a:cs typeface="Times New Roman"/>
              </a:rPr>
              <a:t>  </a:t>
            </a:r>
            <a:r>
              <a:rPr dirty="0" sz="650">
                <a:latin typeface="Times New Roman"/>
                <a:cs typeface="Times New Roman"/>
              </a:rPr>
              <a:t>)</a:t>
            </a:r>
            <a:r>
              <a:rPr dirty="0" sz="650" spc="345">
                <a:latin typeface="Times New Roman"/>
                <a:cs typeface="Times New Roman"/>
              </a:rPr>
              <a:t> </a:t>
            </a:r>
            <a:r>
              <a:rPr dirty="0" baseline="-31250" sz="1200" spc="-75">
                <a:latin typeface="Times New Roman"/>
                <a:cs typeface="Times New Roman"/>
              </a:rPr>
              <a:t>y</a:t>
            </a:r>
            <a:endParaRPr baseline="-31250" sz="1200">
              <a:latin typeface="Times New Roman"/>
              <a:cs typeface="Times New Roman"/>
            </a:endParaRPr>
          </a:p>
        </p:txBody>
      </p:sp>
      <p:sp>
        <p:nvSpPr>
          <p:cNvPr id="59" name="object 59" descr=""/>
          <p:cNvSpPr txBox="1"/>
          <p:nvPr/>
        </p:nvSpPr>
        <p:spPr>
          <a:xfrm>
            <a:off x="2384234" y="7168226"/>
            <a:ext cx="149860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50" spc="-25" i="1">
                <a:latin typeface="Times New Roman"/>
                <a:cs typeface="Times New Roman"/>
              </a:rPr>
              <a:t>Uxi</a:t>
            </a:r>
            <a:endParaRPr sz="650">
              <a:latin typeface="Times New Roman"/>
              <a:cs typeface="Times New Roman"/>
            </a:endParaRPr>
          </a:p>
        </p:txBody>
      </p:sp>
      <p:sp>
        <p:nvSpPr>
          <p:cNvPr id="60" name="object 60" descr=""/>
          <p:cNvSpPr txBox="1"/>
          <p:nvPr/>
        </p:nvSpPr>
        <p:spPr>
          <a:xfrm>
            <a:off x="2780709" y="7135186"/>
            <a:ext cx="50165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50" spc="-50">
                <a:latin typeface="Cambria Math"/>
                <a:cs typeface="Cambria Math"/>
              </a:rPr>
              <a:t>⋅</a:t>
            </a:r>
            <a:endParaRPr sz="650">
              <a:latin typeface="Cambria Math"/>
              <a:cs typeface="Cambria Math"/>
            </a:endParaRPr>
          </a:p>
        </p:txBody>
      </p:sp>
      <p:sp>
        <p:nvSpPr>
          <p:cNvPr id="61" name="object 61" descr=""/>
          <p:cNvSpPr txBox="1"/>
          <p:nvPr/>
        </p:nvSpPr>
        <p:spPr>
          <a:xfrm>
            <a:off x="2874252" y="7040032"/>
            <a:ext cx="864869" cy="316230"/>
          </a:xfrm>
          <a:prstGeom prst="rect">
            <a:avLst/>
          </a:prstGeom>
        </p:spPr>
        <p:txBody>
          <a:bodyPr wrap="square" lIns="0" tIns="58419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459"/>
              </a:spcBef>
            </a:pPr>
            <a:r>
              <a:rPr dirty="0" baseline="-6944" sz="600">
                <a:latin typeface="Times New Roman"/>
                <a:cs typeface="Times New Roman"/>
              </a:rPr>
              <a:t>-</a:t>
            </a:r>
            <a:r>
              <a:rPr dirty="0" baseline="-6944" sz="600" spc="-7">
                <a:latin typeface="Times New Roman"/>
                <a:cs typeface="Times New Roman"/>
              </a:rPr>
              <a:t> </a:t>
            </a:r>
            <a:r>
              <a:rPr dirty="0" baseline="-13888" sz="600">
                <a:latin typeface="Times New Roman"/>
                <a:cs typeface="Times New Roman"/>
              </a:rPr>
              <a:t>1</a:t>
            </a:r>
            <a:r>
              <a:rPr dirty="0" baseline="-13888" sz="600" spc="209">
                <a:latin typeface="Times New Roman"/>
                <a:cs typeface="Times New Roman"/>
              </a:rPr>
              <a:t> </a:t>
            </a:r>
            <a:r>
              <a:rPr dirty="0" baseline="-34188" sz="975">
                <a:latin typeface="Cambria Math"/>
                <a:cs typeface="Cambria Math"/>
              </a:rPr>
              <a:t>⋅</a:t>
            </a:r>
            <a:r>
              <a:rPr dirty="0" baseline="-34188" sz="975" spc="-52">
                <a:latin typeface="Cambria Math"/>
                <a:cs typeface="Cambria Math"/>
              </a:rPr>
              <a:t> </a:t>
            </a:r>
            <a:r>
              <a:rPr dirty="0" baseline="-42735" sz="975">
                <a:latin typeface="Times New Roman"/>
                <a:cs typeface="Times New Roman"/>
              </a:rPr>
              <a:t>γ</a:t>
            </a:r>
            <a:r>
              <a:rPr dirty="0" baseline="-42735" sz="975" spc="-15">
                <a:latin typeface="Times New Roman"/>
                <a:cs typeface="Times New Roman"/>
              </a:rPr>
              <a:t> </a:t>
            </a:r>
            <a:r>
              <a:rPr dirty="0" baseline="-34188" sz="975">
                <a:latin typeface="Cambria Math"/>
                <a:cs typeface="Cambria Math"/>
              </a:rPr>
              <a:t>⋅</a:t>
            </a:r>
            <a:r>
              <a:rPr dirty="0" baseline="-34188" sz="975" spc="75">
                <a:latin typeface="Cambria Math"/>
                <a:cs typeface="Cambria Math"/>
              </a:rPr>
              <a:t> </a:t>
            </a:r>
            <a:r>
              <a:rPr dirty="0" sz="650" spc="-45">
                <a:latin typeface="Times New Roman"/>
                <a:cs typeface="Times New Roman"/>
              </a:rPr>
              <a:t>aporreγar</a:t>
            </a:r>
            <a:r>
              <a:rPr dirty="0" baseline="4273" sz="975" spc="-67">
                <a:latin typeface="Cambria Math"/>
                <a:cs typeface="Cambria Math"/>
              </a:rPr>
              <a:t>⋅</a:t>
            </a:r>
            <a:r>
              <a:rPr dirty="0" baseline="4273" sz="975" spc="-37">
                <a:latin typeface="Cambria Math"/>
                <a:cs typeface="Cambria Math"/>
              </a:rPr>
              <a:t> </a:t>
            </a:r>
            <a:r>
              <a:rPr dirty="0" sz="650" spc="-25">
                <a:latin typeface="Times New Roman"/>
                <a:cs typeface="Times New Roman"/>
              </a:rPr>
              <a:t>(</a:t>
            </a:r>
            <a:r>
              <a:rPr dirty="0" baseline="-17094" sz="975" spc="-37" i="1">
                <a:latin typeface="Times New Roman"/>
                <a:cs typeface="Times New Roman"/>
              </a:rPr>
              <a:t>SG</a:t>
            </a:r>
            <a:r>
              <a:rPr dirty="0" baseline="4273" sz="975" spc="-37">
                <a:latin typeface="Times New Roman"/>
                <a:cs typeface="Times New Roman"/>
              </a:rPr>
              <a:t>-</a:t>
            </a:r>
            <a:r>
              <a:rPr dirty="0" baseline="4273" sz="975" spc="277">
                <a:latin typeface="Times New Roman"/>
                <a:cs typeface="Times New Roman"/>
              </a:rPr>
              <a:t>  </a:t>
            </a:r>
            <a:r>
              <a:rPr dirty="0" sz="650" spc="-50">
                <a:latin typeface="Times New Roman"/>
                <a:cs typeface="Times New Roman"/>
              </a:rPr>
              <a:t>)</a:t>
            </a:r>
            <a:endParaRPr sz="650">
              <a:latin typeface="Times New Roman"/>
              <a:cs typeface="Times New Roman"/>
            </a:endParaRPr>
          </a:p>
          <a:p>
            <a:pPr marL="394335">
              <a:lnSpc>
                <a:spcPct val="100000"/>
              </a:lnSpc>
              <a:spcBef>
                <a:spcPts val="365"/>
              </a:spcBef>
            </a:pPr>
            <a:r>
              <a:rPr dirty="0" sz="650">
                <a:latin typeface="Times New Roman"/>
                <a:cs typeface="Times New Roman"/>
              </a:rPr>
              <a:t>sinh</a:t>
            </a:r>
            <a:r>
              <a:rPr dirty="0" sz="650" spc="185">
                <a:latin typeface="Times New Roman"/>
                <a:cs typeface="Times New Roman"/>
              </a:rPr>
              <a:t> </a:t>
            </a:r>
            <a:r>
              <a:rPr dirty="0" sz="650">
                <a:latin typeface="Times New Roman"/>
                <a:cs typeface="Times New Roman"/>
              </a:rPr>
              <a:t>γ</a:t>
            </a:r>
            <a:r>
              <a:rPr dirty="0" sz="650" spc="75">
                <a:latin typeface="Times New Roman"/>
                <a:cs typeface="Times New Roman"/>
              </a:rPr>
              <a:t> </a:t>
            </a:r>
            <a:r>
              <a:rPr dirty="0" baseline="8547" sz="975">
                <a:latin typeface="Cambria Math"/>
                <a:cs typeface="Cambria Math"/>
              </a:rPr>
              <a:t>⋅</a:t>
            </a:r>
            <a:r>
              <a:rPr dirty="0" baseline="8547" sz="975" spc="-22">
                <a:latin typeface="Cambria Math"/>
                <a:cs typeface="Cambria Math"/>
              </a:rPr>
              <a:t> </a:t>
            </a:r>
            <a:r>
              <a:rPr dirty="0" baseline="-12820" sz="975" spc="-75" i="1">
                <a:latin typeface="Times New Roman"/>
                <a:cs typeface="Times New Roman"/>
              </a:rPr>
              <a:t>l</a:t>
            </a:r>
            <a:endParaRPr baseline="-12820" sz="975">
              <a:latin typeface="Times New Roman"/>
              <a:cs typeface="Times New Roman"/>
            </a:endParaRPr>
          </a:p>
        </p:txBody>
      </p:sp>
      <p:sp>
        <p:nvSpPr>
          <p:cNvPr id="62" name="object 62" descr=""/>
          <p:cNvSpPr txBox="1"/>
          <p:nvPr/>
        </p:nvSpPr>
        <p:spPr>
          <a:xfrm>
            <a:off x="2714630" y="7168226"/>
            <a:ext cx="179070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400">
                <a:latin typeface="Times New Roman"/>
                <a:cs typeface="Times New Roman"/>
              </a:rPr>
              <a:t>0 0</a:t>
            </a:r>
            <a:r>
              <a:rPr dirty="0" sz="400" spc="225">
                <a:latin typeface="Times New Roman"/>
                <a:cs typeface="Times New Roman"/>
              </a:rPr>
              <a:t> </a:t>
            </a:r>
            <a:r>
              <a:rPr dirty="0" sz="650" spc="-50" i="1">
                <a:latin typeface="Times New Roman"/>
                <a:cs typeface="Times New Roman"/>
              </a:rPr>
              <a:t>Z</a:t>
            </a:r>
            <a:endParaRPr sz="650">
              <a:latin typeface="Times New Roman"/>
              <a:cs typeface="Times New Roman"/>
            </a:endParaRPr>
          </a:p>
        </p:txBody>
      </p:sp>
      <p:sp>
        <p:nvSpPr>
          <p:cNvPr id="63" name="object 63" descr=""/>
          <p:cNvSpPr txBox="1"/>
          <p:nvPr/>
        </p:nvSpPr>
        <p:spPr>
          <a:xfrm>
            <a:off x="2385266" y="7148402"/>
            <a:ext cx="276860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sz="650">
                <a:latin typeface="Times New Roman"/>
                <a:cs typeface="Times New Roman"/>
              </a:rPr>
              <a:t>)</a:t>
            </a:r>
            <a:r>
              <a:rPr dirty="0" sz="650" spc="5">
                <a:latin typeface="Times New Roman"/>
                <a:cs typeface="Times New Roman"/>
              </a:rPr>
              <a:t> </a:t>
            </a:r>
            <a:r>
              <a:rPr dirty="0" sz="650">
                <a:latin typeface="Times New Roman"/>
                <a:cs typeface="Times New Roman"/>
              </a:rPr>
              <a:t>(</a:t>
            </a:r>
            <a:r>
              <a:rPr dirty="0" sz="650" spc="430">
                <a:latin typeface="Times New Roman"/>
                <a:cs typeface="Times New Roman"/>
              </a:rPr>
              <a:t> </a:t>
            </a:r>
            <a:r>
              <a:rPr dirty="0" baseline="8547" sz="975" spc="-75">
                <a:latin typeface="Times New Roman"/>
                <a:cs typeface="Times New Roman"/>
              </a:rPr>
              <a:t>=</a:t>
            </a:r>
            <a:endParaRPr baseline="8547" sz="975">
              <a:latin typeface="Times New Roman"/>
              <a:cs typeface="Times New Roman"/>
            </a:endParaRPr>
          </a:p>
        </p:txBody>
      </p:sp>
      <p:sp>
        <p:nvSpPr>
          <p:cNvPr id="64" name="object 64" descr=""/>
          <p:cNvSpPr txBox="1"/>
          <p:nvPr/>
        </p:nvSpPr>
        <p:spPr>
          <a:xfrm>
            <a:off x="5371018" y="7121970"/>
            <a:ext cx="14922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>
                <a:latin typeface="Times New Roman"/>
                <a:cs typeface="Times New Roman"/>
              </a:rPr>
              <a:t>(1)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65" name="object 65" descr=""/>
          <p:cNvSpPr txBox="1"/>
          <p:nvPr/>
        </p:nvSpPr>
        <p:spPr>
          <a:xfrm>
            <a:off x="1089080" y="7505230"/>
            <a:ext cx="153162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corrientes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terminales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son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66" name="object 66" descr=""/>
          <p:cNvSpPr txBox="1"/>
          <p:nvPr/>
        </p:nvSpPr>
        <p:spPr>
          <a:xfrm>
            <a:off x="2813749" y="7710076"/>
            <a:ext cx="33909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Cambria Math"/>
                <a:cs typeface="Cambria Math"/>
              </a:rPr>
              <a:t>⋅</a:t>
            </a:r>
            <a:r>
              <a:rPr dirty="0" sz="600" spc="340">
                <a:latin typeface="Cambria Math"/>
                <a:cs typeface="Cambria Math"/>
              </a:rPr>
              <a:t>  </a:t>
            </a:r>
            <a:r>
              <a:rPr dirty="0" sz="600">
                <a:latin typeface="Times New Roman"/>
                <a:cs typeface="Times New Roman"/>
              </a:rPr>
              <a:t>+</a:t>
            </a:r>
            <a:r>
              <a:rPr dirty="0" sz="600" spc="275">
                <a:latin typeface="Times New Roman"/>
                <a:cs typeface="Times New Roman"/>
              </a:rPr>
              <a:t>  </a:t>
            </a:r>
            <a:r>
              <a:rPr dirty="0" sz="600" spc="-50">
                <a:latin typeface="Cambria Math"/>
                <a:cs typeface="Cambria Math"/>
              </a:rPr>
              <a:t>⋅</a:t>
            </a:r>
            <a:endParaRPr sz="600">
              <a:latin typeface="Cambria Math"/>
              <a:cs typeface="Cambria Math"/>
            </a:endParaRPr>
          </a:p>
        </p:txBody>
      </p:sp>
      <p:sp>
        <p:nvSpPr>
          <p:cNvPr id="67" name="object 67" descr=""/>
          <p:cNvSpPr txBox="1"/>
          <p:nvPr/>
        </p:nvSpPr>
        <p:spPr>
          <a:xfrm>
            <a:off x="2232251" y="7710076"/>
            <a:ext cx="424815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  <a:tabLst>
                <a:tab pos="230504" algn="l"/>
                <a:tab pos="389255" algn="l"/>
              </a:tabLst>
            </a:pPr>
            <a:r>
              <a:rPr dirty="0" sz="600" spc="-50">
                <a:latin typeface="Times New Roman"/>
                <a:cs typeface="Times New Roman"/>
              </a:rPr>
              <a:t>≈</a:t>
            </a:r>
            <a:r>
              <a:rPr dirty="0" sz="600">
                <a:latin typeface="Times New Roman"/>
                <a:cs typeface="Times New Roman"/>
              </a:rPr>
              <a:t>	</a:t>
            </a:r>
            <a:r>
              <a:rPr dirty="0" sz="600" spc="-50">
                <a:latin typeface="Cambria Math"/>
                <a:cs typeface="Cambria Math"/>
              </a:rPr>
              <a:t>⋅</a:t>
            </a:r>
            <a:r>
              <a:rPr dirty="0" sz="600">
                <a:latin typeface="Cambria Math"/>
                <a:cs typeface="Cambria Math"/>
              </a:rPr>
              <a:t>	</a:t>
            </a:r>
            <a:r>
              <a:rPr dirty="0" sz="600" spc="-50">
                <a:latin typeface="Cambria Math"/>
                <a:cs typeface="Cambria Math"/>
              </a:rPr>
              <a:t>⋅</a:t>
            </a:r>
            <a:endParaRPr sz="600">
              <a:latin typeface="Cambria Math"/>
              <a:cs typeface="Cambria Math"/>
            </a:endParaRPr>
          </a:p>
        </p:txBody>
      </p:sp>
      <p:sp>
        <p:nvSpPr>
          <p:cNvPr id="68" name="object 68" descr=""/>
          <p:cNvSpPr txBox="1"/>
          <p:nvPr/>
        </p:nvSpPr>
        <p:spPr>
          <a:xfrm>
            <a:off x="2119917" y="7650605"/>
            <a:ext cx="4826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50">
                <a:latin typeface="Cambria Math"/>
                <a:cs typeface="Cambria Math"/>
              </a:rPr>
              <a:t>⋅</a:t>
            </a:r>
            <a:endParaRPr sz="600">
              <a:latin typeface="Cambria Math"/>
              <a:cs typeface="Cambria Math"/>
            </a:endParaRPr>
          </a:p>
        </p:txBody>
      </p:sp>
      <p:sp>
        <p:nvSpPr>
          <p:cNvPr id="69" name="object 69" descr=""/>
          <p:cNvSpPr txBox="1"/>
          <p:nvPr/>
        </p:nvSpPr>
        <p:spPr>
          <a:xfrm>
            <a:off x="1274102" y="7710076"/>
            <a:ext cx="583565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  <a:tabLst>
                <a:tab pos="230504" algn="l"/>
                <a:tab pos="441959" algn="l"/>
              </a:tabLst>
            </a:pPr>
            <a:r>
              <a:rPr dirty="0" sz="600" spc="-50">
                <a:latin typeface="Times New Roman"/>
                <a:cs typeface="Times New Roman"/>
              </a:rPr>
              <a:t>=</a:t>
            </a:r>
            <a:r>
              <a:rPr dirty="0" sz="600">
                <a:latin typeface="Times New Roman"/>
                <a:cs typeface="Times New Roman"/>
              </a:rPr>
              <a:t>	</a:t>
            </a:r>
            <a:r>
              <a:rPr dirty="0" sz="600" spc="-50">
                <a:latin typeface="Cambria Math"/>
                <a:cs typeface="Cambria Math"/>
              </a:rPr>
              <a:t>⋅</a:t>
            </a:r>
            <a:r>
              <a:rPr dirty="0" sz="600">
                <a:latin typeface="Cambria Math"/>
                <a:cs typeface="Cambria Math"/>
              </a:rPr>
              <a:t>	⋅</a:t>
            </a:r>
            <a:r>
              <a:rPr dirty="0" sz="600" spc="200">
                <a:latin typeface="Cambria Math"/>
                <a:cs typeface="Cambria Math"/>
              </a:rPr>
              <a:t>  </a:t>
            </a:r>
            <a:r>
              <a:rPr dirty="0" sz="600" spc="-50">
                <a:latin typeface="Cambria Math"/>
                <a:cs typeface="Cambria Math"/>
              </a:rPr>
              <a:t>⋅</a:t>
            </a:r>
            <a:endParaRPr sz="600">
              <a:latin typeface="Cambria Math"/>
              <a:cs typeface="Cambria Math"/>
            </a:endParaRPr>
          </a:p>
        </p:txBody>
      </p:sp>
      <p:sp>
        <p:nvSpPr>
          <p:cNvPr id="70" name="object 70" descr=""/>
          <p:cNvSpPr txBox="1"/>
          <p:nvPr/>
        </p:nvSpPr>
        <p:spPr>
          <a:xfrm>
            <a:off x="2853397" y="7802587"/>
            <a:ext cx="25019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155">
                <a:latin typeface="Cambria Math"/>
                <a:cs typeface="Cambria Math"/>
              </a:rPr>
              <a:t>𝗁</a:t>
            </a:r>
            <a:r>
              <a:rPr dirty="0" sz="600" spc="370">
                <a:latin typeface="Cambria Math"/>
                <a:cs typeface="Cambria Math"/>
              </a:rPr>
              <a:t>  </a:t>
            </a:r>
            <a:r>
              <a:rPr dirty="0" sz="600" spc="-50">
                <a:latin typeface="Times New Roman"/>
                <a:cs typeface="Times New Roman"/>
              </a:rPr>
              <a:t>3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71" name="object 71" descr=""/>
          <p:cNvSpPr txBox="1"/>
          <p:nvPr/>
        </p:nvSpPr>
        <p:spPr>
          <a:xfrm>
            <a:off x="2853397" y="7663820"/>
            <a:ext cx="24384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baseline="4629" sz="900">
                <a:latin typeface="Cambria Math"/>
                <a:cs typeface="Cambria Math"/>
              </a:rPr>
              <a:t>⎛</a:t>
            </a:r>
            <a:r>
              <a:rPr dirty="0" baseline="4629" sz="900" spc="532">
                <a:latin typeface="Cambria Math"/>
                <a:cs typeface="Cambria Math"/>
              </a:rPr>
              <a:t>  </a:t>
            </a:r>
            <a:r>
              <a:rPr dirty="0" sz="600" spc="-50">
                <a:latin typeface="Times New Roman"/>
                <a:cs typeface="Times New Roman"/>
              </a:rPr>
              <a:t>1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72" name="object 72" descr=""/>
          <p:cNvSpPr txBox="1"/>
          <p:nvPr/>
        </p:nvSpPr>
        <p:spPr>
          <a:xfrm>
            <a:off x="1862207" y="7663820"/>
            <a:ext cx="28956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20">
                <a:latin typeface="Times New Roman"/>
                <a:cs typeface="Times New Roman"/>
              </a:rPr>
              <a:t>aporreγar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73" name="object 73" descr=""/>
          <p:cNvSpPr txBox="1"/>
          <p:nvPr/>
        </p:nvSpPr>
        <p:spPr>
          <a:xfrm>
            <a:off x="1749873" y="7723292"/>
            <a:ext cx="6096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50">
                <a:latin typeface="Times New Roman"/>
                <a:cs typeface="Times New Roman"/>
              </a:rPr>
              <a:t>γ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74" name="object 74" descr=""/>
          <p:cNvSpPr txBox="1"/>
          <p:nvPr/>
        </p:nvSpPr>
        <p:spPr>
          <a:xfrm>
            <a:off x="3753107" y="7677036"/>
            <a:ext cx="25527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sz="400">
                <a:latin typeface="Times New Roman"/>
                <a:cs typeface="Times New Roman"/>
              </a:rPr>
              <a:t>4 4</a:t>
            </a:r>
            <a:r>
              <a:rPr dirty="0" sz="400" spc="330">
                <a:latin typeface="Times New Roman"/>
                <a:cs typeface="Times New Roman"/>
              </a:rPr>
              <a:t> </a:t>
            </a:r>
            <a:r>
              <a:rPr dirty="0" baseline="13888" sz="900" spc="-75">
                <a:latin typeface="Cambria Math"/>
                <a:cs typeface="Cambria Math"/>
              </a:rPr>
              <a:t>⎞</a:t>
            </a:r>
            <a:endParaRPr baseline="13888" sz="900">
              <a:latin typeface="Cambria Math"/>
              <a:cs typeface="Cambria Math"/>
            </a:endParaRPr>
          </a:p>
        </p:txBody>
      </p:sp>
      <p:sp>
        <p:nvSpPr>
          <p:cNvPr id="75" name="object 75" descr=""/>
          <p:cNvSpPr txBox="1"/>
          <p:nvPr/>
        </p:nvSpPr>
        <p:spPr>
          <a:xfrm>
            <a:off x="3277336" y="7710076"/>
            <a:ext cx="376555" cy="21336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baseline="34722" sz="600">
                <a:latin typeface="Times New Roman"/>
                <a:cs typeface="Times New Roman"/>
              </a:rPr>
              <a:t>2</a:t>
            </a:r>
            <a:r>
              <a:rPr dirty="0" baseline="34722" sz="600" spc="322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-</a:t>
            </a:r>
            <a:r>
              <a:rPr dirty="0" sz="600" spc="190">
                <a:latin typeface="Times New Roman"/>
                <a:cs typeface="Times New Roman"/>
              </a:rPr>
              <a:t>  </a:t>
            </a:r>
            <a:r>
              <a:rPr dirty="0" baseline="32407" sz="900">
                <a:latin typeface="Times New Roman"/>
                <a:cs typeface="Times New Roman"/>
              </a:rPr>
              <a:t>1</a:t>
            </a:r>
            <a:r>
              <a:rPr dirty="0" baseline="32407" sz="900" spc="494">
                <a:latin typeface="Times New Roman"/>
                <a:cs typeface="Times New Roman"/>
              </a:rPr>
              <a:t> </a:t>
            </a:r>
            <a:r>
              <a:rPr dirty="0" sz="600" spc="-50">
                <a:latin typeface="Cambria Math"/>
                <a:cs typeface="Cambria Math"/>
              </a:rPr>
              <a:t>⋅</a:t>
            </a:r>
            <a:endParaRPr sz="600">
              <a:latin typeface="Cambria Math"/>
              <a:cs typeface="Cambria Math"/>
            </a:endParaRPr>
          </a:p>
          <a:p>
            <a:pPr marL="189865">
              <a:lnSpc>
                <a:spcPct val="100000"/>
              </a:lnSpc>
              <a:spcBef>
                <a:spcPts val="5"/>
              </a:spcBef>
            </a:pPr>
            <a:r>
              <a:rPr dirty="0" sz="600" spc="-25">
                <a:latin typeface="Times New Roman"/>
                <a:cs typeface="Times New Roman"/>
              </a:rPr>
              <a:t>45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76" name="object 76" descr=""/>
          <p:cNvSpPr txBox="1"/>
          <p:nvPr/>
        </p:nvSpPr>
        <p:spPr>
          <a:xfrm>
            <a:off x="2695838" y="7703468"/>
            <a:ext cx="135890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4"/>
              </a:spcBef>
            </a:pPr>
            <a:r>
              <a:rPr dirty="0" baseline="6944" sz="600">
                <a:latin typeface="Times New Roman"/>
                <a:cs typeface="Times New Roman"/>
              </a:rPr>
              <a:t>-</a:t>
            </a:r>
            <a:r>
              <a:rPr dirty="0" baseline="6944" sz="600" spc="30">
                <a:latin typeface="Times New Roman"/>
                <a:cs typeface="Times New Roman"/>
              </a:rPr>
              <a:t> </a:t>
            </a:r>
            <a:r>
              <a:rPr dirty="0" sz="400" spc="-50">
                <a:latin typeface="Times New Roman"/>
                <a:cs typeface="Times New Roman"/>
              </a:rPr>
              <a:t>1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77" name="object 77" descr=""/>
          <p:cNvSpPr txBox="1"/>
          <p:nvPr/>
        </p:nvSpPr>
        <p:spPr>
          <a:xfrm>
            <a:off x="1585706" y="7703468"/>
            <a:ext cx="135890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4"/>
              </a:spcBef>
            </a:pPr>
            <a:r>
              <a:rPr dirty="0" baseline="6944" sz="600">
                <a:latin typeface="Times New Roman"/>
                <a:cs typeface="Times New Roman"/>
              </a:rPr>
              <a:t>-</a:t>
            </a:r>
            <a:r>
              <a:rPr dirty="0" baseline="6944" sz="600" spc="30">
                <a:latin typeface="Times New Roman"/>
                <a:cs typeface="Times New Roman"/>
              </a:rPr>
              <a:t> </a:t>
            </a:r>
            <a:r>
              <a:rPr dirty="0" sz="400" spc="-50">
                <a:latin typeface="Times New Roman"/>
                <a:cs typeface="Times New Roman"/>
              </a:rPr>
              <a:t>1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78" name="object 78" descr=""/>
          <p:cNvSpPr txBox="1"/>
          <p:nvPr/>
        </p:nvSpPr>
        <p:spPr>
          <a:xfrm>
            <a:off x="2656190" y="7723292"/>
            <a:ext cx="68453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  <a:tabLst>
                <a:tab pos="209550" algn="l"/>
                <a:tab pos="506730" algn="l"/>
              </a:tabLst>
            </a:pPr>
            <a:r>
              <a:rPr dirty="0" sz="600" spc="-50">
                <a:latin typeface="Times New Roman"/>
                <a:cs typeface="Times New Roman"/>
              </a:rPr>
              <a:t>)</a:t>
            </a:r>
            <a:r>
              <a:rPr dirty="0" sz="600">
                <a:latin typeface="Times New Roman"/>
                <a:cs typeface="Times New Roman"/>
              </a:rPr>
              <a:t>	</a:t>
            </a:r>
            <a:r>
              <a:rPr dirty="0" baseline="4629" sz="900" spc="-37">
                <a:latin typeface="Cambria Math"/>
                <a:cs typeface="Cambria Math"/>
              </a:rPr>
              <a:t>⎜</a:t>
            </a:r>
            <a:r>
              <a:rPr dirty="0" sz="600" spc="-25">
                <a:latin typeface="Times New Roman"/>
                <a:cs typeface="Times New Roman"/>
              </a:rPr>
              <a:t>1</a:t>
            </a:r>
            <a:r>
              <a:rPr dirty="0" sz="600">
                <a:latin typeface="Times New Roman"/>
                <a:cs typeface="Times New Roman"/>
              </a:rPr>
              <a:t>	γ</a:t>
            </a:r>
            <a:r>
              <a:rPr dirty="0" sz="600" spc="20">
                <a:latin typeface="Times New Roman"/>
                <a:cs typeface="Times New Roman"/>
              </a:rPr>
              <a:t> </a:t>
            </a:r>
            <a:r>
              <a:rPr dirty="0" sz="600" spc="-10">
                <a:latin typeface="Times New Roman"/>
                <a:cs typeface="Times New Roman"/>
              </a:rPr>
              <a:t>(</a:t>
            </a:r>
            <a:r>
              <a:rPr dirty="0" baseline="-13888" sz="900" spc="-15" i="1">
                <a:latin typeface="Times New Roman"/>
                <a:cs typeface="Times New Roman"/>
              </a:rPr>
              <a:t>l</a:t>
            </a:r>
            <a:r>
              <a:rPr dirty="0" baseline="-13888" sz="900" spc="-82" i="1">
                <a:latin typeface="Times New Roman"/>
                <a:cs typeface="Times New Roman"/>
              </a:rPr>
              <a:t> </a:t>
            </a:r>
            <a:r>
              <a:rPr dirty="0" sz="600" spc="-50">
                <a:latin typeface="Times New Roman"/>
                <a:cs typeface="Times New Roman"/>
              </a:rPr>
              <a:t>)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79" name="object 79" descr=""/>
          <p:cNvSpPr txBox="1"/>
          <p:nvPr/>
        </p:nvSpPr>
        <p:spPr>
          <a:xfrm>
            <a:off x="2279539" y="7749723"/>
            <a:ext cx="36068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baseline="4629" sz="900" i="1">
                <a:latin typeface="Times New Roman"/>
                <a:cs typeface="Times New Roman"/>
              </a:rPr>
              <a:t>U</a:t>
            </a:r>
            <a:r>
              <a:rPr dirty="0" baseline="4629" sz="900" spc="37" i="1">
                <a:latin typeface="Times New Roman"/>
                <a:cs typeface="Times New Roman"/>
              </a:rPr>
              <a:t> </a:t>
            </a:r>
            <a:r>
              <a:rPr dirty="0" sz="400">
                <a:latin typeface="Times New Roman"/>
                <a:cs typeface="Times New Roman"/>
              </a:rPr>
              <a:t>0</a:t>
            </a:r>
            <a:r>
              <a:rPr dirty="0" sz="400" spc="5">
                <a:latin typeface="Times New Roman"/>
                <a:cs typeface="Times New Roman"/>
              </a:rPr>
              <a:t> </a:t>
            </a:r>
            <a:r>
              <a:rPr dirty="0" sz="400">
                <a:latin typeface="Times New Roman"/>
                <a:cs typeface="Times New Roman"/>
              </a:rPr>
              <a:t>0</a:t>
            </a:r>
            <a:r>
              <a:rPr dirty="0" sz="400" spc="225">
                <a:latin typeface="Times New Roman"/>
                <a:cs typeface="Times New Roman"/>
              </a:rPr>
              <a:t> </a:t>
            </a:r>
            <a:r>
              <a:rPr dirty="0" baseline="18518" sz="900" spc="-37">
                <a:latin typeface="Times New Roman"/>
                <a:cs typeface="Times New Roman"/>
              </a:rPr>
              <a:t>(</a:t>
            </a:r>
            <a:r>
              <a:rPr dirty="0" baseline="4629" sz="900" spc="-37" i="1">
                <a:latin typeface="Times New Roman"/>
                <a:cs typeface="Times New Roman"/>
              </a:rPr>
              <a:t>lZ</a:t>
            </a:r>
            <a:endParaRPr baseline="4629" sz="900">
              <a:latin typeface="Times New Roman"/>
              <a:cs typeface="Times New Roman"/>
            </a:endParaRPr>
          </a:p>
        </p:txBody>
      </p:sp>
      <p:sp>
        <p:nvSpPr>
          <p:cNvPr id="80" name="object 80" descr=""/>
          <p:cNvSpPr txBox="1"/>
          <p:nvPr/>
        </p:nvSpPr>
        <p:spPr>
          <a:xfrm>
            <a:off x="2159564" y="7683644"/>
            <a:ext cx="47625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50" i="1">
                <a:latin typeface="Times New Roman"/>
                <a:cs typeface="Times New Roman"/>
              </a:rPr>
              <a:t>l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81" name="object 81" descr=""/>
          <p:cNvSpPr txBox="1"/>
          <p:nvPr/>
        </p:nvSpPr>
        <p:spPr>
          <a:xfrm>
            <a:off x="1076895" y="7749723"/>
            <a:ext cx="556895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baseline="4629" sz="900" spc="-60" i="1">
                <a:latin typeface="Times New Roman"/>
                <a:cs typeface="Times New Roman"/>
              </a:rPr>
              <a:t>y</a:t>
            </a:r>
            <a:r>
              <a:rPr dirty="0" baseline="18518" sz="900" spc="-60">
                <a:latin typeface="Times New Roman"/>
                <a:cs typeface="Times New Roman"/>
              </a:rPr>
              <a:t>)</a:t>
            </a:r>
            <a:r>
              <a:rPr dirty="0" baseline="4629" sz="900" spc="-60" i="1">
                <a:latin typeface="Times New Roman"/>
                <a:cs typeface="Times New Roman"/>
              </a:rPr>
              <a:t>o</a:t>
            </a:r>
            <a:r>
              <a:rPr dirty="0" baseline="18518" sz="900" spc="-60">
                <a:latin typeface="Times New Roman"/>
                <a:cs typeface="Times New Roman"/>
              </a:rPr>
              <a:t>0</a:t>
            </a:r>
            <a:r>
              <a:rPr dirty="0" baseline="18518" sz="900" spc="15">
                <a:latin typeface="Times New Roman"/>
                <a:cs typeface="Times New Roman"/>
              </a:rPr>
              <a:t> </a:t>
            </a:r>
            <a:r>
              <a:rPr dirty="0" baseline="18518" sz="900">
                <a:latin typeface="Times New Roman"/>
                <a:cs typeface="Times New Roman"/>
              </a:rPr>
              <a:t>(</a:t>
            </a:r>
            <a:r>
              <a:rPr dirty="0" baseline="18518" sz="900" spc="735">
                <a:latin typeface="Times New Roman"/>
                <a:cs typeface="Times New Roman"/>
              </a:rPr>
              <a:t> </a:t>
            </a:r>
            <a:r>
              <a:rPr dirty="0" baseline="4629" sz="900" i="1">
                <a:latin typeface="Times New Roman"/>
                <a:cs typeface="Times New Roman"/>
              </a:rPr>
              <a:t>U</a:t>
            </a:r>
            <a:r>
              <a:rPr dirty="0" baseline="4629" sz="900" spc="127" i="1">
                <a:latin typeface="Times New Roman"/>
                <a:cs typeface="Times New Roman"/>
              </a:rPr>
              <a:t> </a:t>
            </a:r>
            <a:r>
              <a:rPr dirty="0" sz="400">
                <a:latin typeface="Times New Roman"/>
                <a:cs typeface="Times New Roman"/>
              </a:rPr>
              <a:t>0</a:t>
            </a:r>
            <a:r>
              <a:rPr dirty="0" sz="400" spc="5">
                <a:latin typeface="Times New Roman"/>
                <a:cs typeface="Times New Roman"/>
              </a:rPr>
              <a:t> </a:t>
            </a:r>
            <a:r>
              <a:rPr dirty="0" sz="400">
                <a:latin typeface="Times New Roman"/>
                <a:cs typeface="Times New Roman"/>
              </a:rPr>
              <a:t>0</a:t>
            </a:r>
            <a:r>
              <a:rPr dirty="0" sz="400" spc="220">
                <a:latin typeface="Times New Roman"/>
                <a:cs typeface="Times New Roman"/>
              </a:rPr>
              <a:t> </a:t>
            </a:r>
            <a:r>
              <a:rPr dirty="0" baseline="4629" sz="900" spc="-75" i="1">
                <a:latin typeface="Times New Roman"/>
                <a:cs typeface="Times New Roman"/>
              </a:rPr>
              <a:t>Z</a:t>
            </a:r>
            <a:endParaRPr baseline="4629" sz="900">
              <a:latin typeface="Times New Roman"/>
              <a:cs typeface="Times New Roman"/>
            </a:endParaRPr>
          </a:p>
        </p:txBody>
      </p:sp>
      <p:sp>
        <p:nvSpPr>
          <p:cNvPr id="82" name="object 82" descr=""/>
          <p:cNvSpPr txBox="1"/>
          <p:nvPr/>
        </p:nvSpPr>
        <p:spPr>
          <a:xfrm>
            <a:off x="3594517" y="7696860"/>
            <a:ext cx="499109" cy="22669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ts val="890"/>
              </a:lnSpc>
              <a:spcBef>
                <a:spcPts val="130"/>
              </a:spcBef>
            </a:pPr>
            <a:r>
              <a:rPr dirty="0" sz="600">
                <a:latin typeface="Times New Roman"/>
                <a:cs typeface="Times New Roman"/>
              </a:rPr>
              <a:t>γ</a:t>
            </a:r>
            <a:r>
              <a:rPr dirty="0" sz="600" spc="15">
                <a:latin typeface="Times New Roman"/>
                <a:cs typeface="Times New Roman"/>
              </a:rPr>
              <a:t> </a:t>
            </a:r>
            <a:r>
              <a:rPr dirty="0" sz="600" spc="-10">
                <a:latin typeface="Times New Roman"/>
                <a:cs typeface="Times New Roman"/>
              </a:rPr>
              <a:t>(</a:t>
            </a:r>
            <a:r>
              <a:rPr dirty="0" baseline="-13888" sz="900" spc="-15" i="1">
                <a:latin typeface="Times New Roman"/>
                <a:cs typeface="Times New Roman"/>
              </a:rPr>
              <a:t>l</a:t>
            </a:r>
            <a:r>
              <a:rPr dirty="0" baseline="-13888" sz="900" spc="-89" i="1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...)</a:t>
            </a:r>
            <a:r>
              <a:rPr dirty="0" sz="600" spc="180">
                <a:latin typeface="Times New Roman"/>
                <a:cs typeface="Times New Roman"/>
              </a:rPr>
              <a:t>  </a:t>
            </a:r>
            <a:r>
              <a:rPr dirty="0" baseline="4629" sz="900">
                <a:latin typeface="Cambria Math"/>
                <a:cs typeface="Cambria Math"/>
              </a:rPr>
              <a:t>⎟</a:t>
            </a:r>
            <a:r>
              <a:rPr dirty="0" baseline="4629" sz="900" spc="217">
                <a:latin typeface="Cambria Math"/>
                <a:cs typeface="Cambria Math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y</a:t>
            </a:r>
            <a:endParaRPr sz="800">
              <a:latin typeface="Times New Roman"/>
              <a:cs typeface="Times New Roman"/>
            </a:endParaRPr>
          </a:p>
          <a:p>
            <a:pPr marL="315595">
              <a:lnSpc>
                <a:spcPts val="650"/>
              </a:lnSpc>
            </a:pPr>
            <a:r>
              <a:rPr dirty="0" sz="600" spc="-50">
                <a:latin typeface="Cambria Math"/>
                <a:cs typeface="Cambria Math"/>
              </a:rPr>
              <a:t>⎠</a:t>
            </a:r>
            <a:endParaRPr sz="600">
              <a:latin typeface="Cambria Math"/>
              <a:cs typeface="Cambria Math"/>
            </a:endParaRPr>
          </a:p>
        </p:txBody>
      </p:sp>
      <p:sp>
        <p:nvSpPr>
          <p:cNvPr id="83" name="object 83" descr=""/>
          <p:cNvSpPr txBox="1"/>
          <p:nvPr/>
        </p:nvSpPr>
        <p:spPr>
          <a:xfrm>
            <a:off x="5371018" y="7696860"/>
            <a:ext cx="14922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>
                <a:latin typeface="Times New Roman"/>
                <a:cs typeface="Times New Roman"/>
              </a:rPr>
              <a:t>(2)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84" name="object 84" descr=""/>
          <p:cNvSpPr txBox="1"/>
          <p:nvPr/>
        </p:nvSpPr>
        <p:spPr>
          <a:xfrm>
            <a:off x="2192604" y="8007432"/>
            <a:ext cx="93345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  <a:tabLst>
                <a:tab pos="236854" algn="l"/>
                <a:tab pos="395605" algn="l"/>
                <a:tab pos="600710" algn="l"/>
                <a:tab pos="897890" algn="l"/>
              </a:tabLst>
            </a:pPr>
            <a:r>
              <a:rPr dirty="0" sz="600" spc="-50">
                <a:latin typeface="Times New Roman"/>
                <a:cs typeface="Times New Roman"/>
              </a:rPr>
              <a:t>≈</a:t>
            </a:r>
            <a:r>
              <a:rPr dirty="0" sz="600">
                <a:latin typeface="Times New Roman"/>
                <a:cs typeface="Times New Roman"/>
              </a:rPr>
              <a:t>	</a:t>
            </a:r>
            <a:r>
              <a:rPr dirty="0" sz="600" spc="-50">
                <a:latin typeface="Cambria Math"/>
                <a:cs typeface="Cambria Math"/>
              </a:rPr>
              <a:t>⋅</a:t>
            </a:r>
            <a:r>
              <a:rPr dirty="0" sz="600">
                <a:latin typeface="Cambria Math"/>
                <a:cs typeface="Cambria Math"/>
              </a:rPr>
              <a:t>	</a:t>
            </a:r>
            <a:r>
              <a:rPr dirty="0" sz="600" spc="-50">
                <a:latin typeface="Cambria Math"/>
                <a:cs typeface="Cambria Math"/>
              </a:rPr>
              <a:t>⋅</a:t>
            </a:r>
            <a:r>
              <a:rPr dirty="0" sz="600">
                <a:latin typeface="Cambria Math"/>
                <a:cs typeface="Cambria Math"/>
              </a:rPr>
              <a:t>	⋅</a:t>
            </a:r>
            <a:r>
              <a:rPr dirty="0" sz="600" spc="335">
                <a:latin typeface="Cambria Math"/>
                <a:cs typeface="Cambria Math"/>
              </a:rPr>
              <a:t>  </a:t>
            </a:r>
            <a:r>
              <a:rPr dirty="0" sz="600" spc="-50">
                <a:latin typeface="Times New Roman"/>
                <a:cs typeface="Times New Roman"/>
              </a:rPr>
              <a:t>-</a:t>
            </a:r>
            <a:r>
              <a:rPr dirty="0" sz="600">
                <a:latin typeface="Times New Roman"/>
                <a:cs typeface="Times New Roman"/>
              </a:rPr>
              <a:t>	</a:t>
            </a:r>
            <a:r>
              <a:rPr dirty="0" sz="600" spc="-50">
                <a:latin typeface="Cambria Math"/>
                <a:cs typeface="Cambria Math"/>
              </a:rPr>
              <a:t>⋅</a:t>
            </a:r>
            <a:endParaRPr sz="600">
              <a:latin typeface="Cambria Math"/>
              <a:cs typeface="Cambria Math"/>
            </a:endParaRPr>
          </a:p>
        </p:txBody>
      </p:sp>
      <p:sp>
        <p:nvSpPr>
          <p:cNvPr id="85" name="object 85" descr=""/>
          <p:cNvSpPr txBox="1"/>
          <p:nvPr/>
        </p:nvSpPr>
        <p:spPr>
          <a:xfrm>
            <a:off x="2820357" y="8099944"/>
            <a:ext cx="30353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155">
                <a:latin typeface="Cambria Math"/>
                <a:cs typeface="Cambria Math"/>
              </a:rPr>
              <a:t>𝗁</a:t>
            </a:r>
            <a:r>
              <a:rPr dirty="0" sz="600" spc="350">
                <a:latin typeface="Cambria Math"/>
                <a:cs typeface="Cambria Math"/>
              </a:rPr>
              <a:t>  </a:t>
            </a:r>
            <a:r>
              <a:rPr dirty="0" sz="600">
                <a:latin typeface="Times New Roman"/>
                <a:cs typeface="Times New Roman"/>
              </a:rPr>
              <a:t>6</a:t>
            </a:r>
            <a:r>
              <a:rPr dirty="0" sz="600" spc="10">
                <a:latin typeface="Times New Roman"/>
                <a:cs typeface="Times New Roman"/>
              </a:rPr>
              <a:t> </a:t>
            </a:r>
            <a:r>
              <a:rPr dirty="0" sz="600" spc="-50">
                <a:latin typeface="Times New Roman"/>
                <a:cs typeface="Times New Roman"/>
              </a:rPr>
              <a:t>6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86" name="object 86" descr=""/>
          <p:cNvSpPr txBox="1"/>
          <p:nvPr/>
        </p:nvSpPr>
        <p:spPr>
          <a:xfrm>
            <a:off x="2820357" y="7961177"/>
            <a:ext cx="24384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baseline="4629" sz="900">
                <a:latin typeface="Cambria Math"/>
                <a:cs typeface="Cambria Math"/>
              </a:rPr>
              <a:t>⎛</a:t>
            </a:r>
            <a:r>
              <a:rPr dirty="0" baseline="4629" sz="900" spc="532">
                <a:latin typeface="Cambria Math"/>
                <a:cs typeface="Cambria Math"/>
              </a:rPr>
              <a:t>  </a:t>
            </a:r>
            <a:r>
              <a:rPr dirty="0" sz="600" spc="-50">
                <a:latin typeface="Times New Roman"/>
                <a:cs typeface="Times New Roman"/>
              </a:rPr>
              <a:t>1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87" name="object 87" descr=""/>
          <p:cNvSpPr txBox="1"/>
          <p:nvPr/>
        </p:nvSpPr>
        <p:spPr>
          <a:xfrm>
            <a:off x="1843415" y="7802587"/>
            <a:ext cx="382905" cy="27940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sinh</a:t>
            </a:r>
            <a:r>
              <a:rPr dirty="0" sz="600" spc="29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γ</a:t>
            </a:r>
            <a:r>
              <a:rPr dirty="0" sz="600" spc="55">
                <a:latin typeface="Times New Roman"/>
                <a:cs typeface="Times New Roman"/>
              </a:rPr>
              <a:t> </a:t>
            </a:r>
            <a:r>
              <a:rPr dirty="0" baseline="9259" sz="900">
                <a:latin typeface="Cambria Math"/>
                <a:cs typeface="Cambria Math"/>
              </a:rPr>
              <a:t>⋅</a:t>
            </a:r>
            <a:r>
              <a:rPr dirty="0" baseline="9259" sz="900" spc="15">
                <a:latin typeface="Cambria Math"/>
                <a:cs typeface="Cambria Math"/>
              </a:rPr>
              <a:t> </a:t>
            </a:r>
            <a:r>
              <a:rPr dirty="0" baseline="-13888" sz="900" spc="-75" i="1">
                <a:latin typeface="Times New Roman"/>
                <a:cs typeface="Times New Roman"/>
              </a:rPr>
              <a:t>l</a:t>
            </a:r>
            <a:endParaRPr baseline="-13888" sz="900">
              <a:latin typeface="Times New Roman"/>
              <a:cs typeface="Times New Roman"/>
            </a:endParaRPr>
          </a:p>
          <a:p>
            <a:pPr algn="ctr" marR="46990">
              <a:lnSpc>
                <a:spcPct val="100000"/>
              </a:lnSpc>
              <a:spcBef>
                <a:spcPts val="525"/>
              </a:spcBef>
            </a:pPr>
            <a:r>
              <a:rPr dirty="0" sz="600" spc="-50">
                <a:latin typeface="Times New Roman"/>
                <a:cs typeface="Times New Roman"/>
              </a:rPr>
              <a:t>1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88" name="object 88" descr=""/>
          <p:cNvSpPr txBox="1"/>
          <p:nvPr/>
        </p:nvSpPr>
        <p:spPr>
          <a:xfrm>
            <a:off x="1730049" y="8020649"/>
            <a:ext cx="6096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50">
                <a:latin typeface="Times New Roman"/>
                <a:cs typeface="Times New Roman"/>
              </a:rPr>
              <a:t>γ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89" name="object 89" descr=""/>
          <p:cNvSpPr txBox="1"/>
          <p:nvPr/>
        </p:nvSpPr>
        <p:spPr>
          <a:xfrm>
            <a:off x="3766323" y="7974393"/>
            <a:ext cx="262255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sz="400">
                <a:latin typeface="Times New Roman"/>
                <a:cs typeface="Times New Roman"/>
              </a:rPr>
              <a:t>4 4</a:t>
            </a:r>
            <a:r>
              <a:rPr dirty="0" sz="400" spc="380">
                <a:latin typeface="Times New Roman"/>
                <a:cs typeface="Times New Roman"/>
              </a:rPr>
              <a:t> </a:t>
            </a:r>
            <a:r>
              <a:rPr dirty="0" baseline="13888" sz="900" spc="-75">
                <a:latin typeface="Cambria Math"/>
                <a:cs typeface="Cambria Math"/>
              </a:rPr>
              <a:t>⎞</a:t>
            </a:r>
            <a:endParaRPr baseline="13888" sz="900">
              <a:latin typeface="Cambria Math"/>
              <a:cs typeface="Cambria Math"/>
            </a:endParaRPr>
          </a:p>
        </p:txBody>
      </p:sp>
      <p:sp>
        <p:nvSpPr>
          <p:cNvPr id="90" name="object 90" descr=""/>
          <p:cNvSpPr txBox="1"/>
          <p:nvPr/>
        </p:nvSpPr>
        <p:spPr>
          <a:xfrm>
            <a:off x="3244296" y="7917565"/>
            <a:ext cx="429259" cy="303530"/>
          </a:xfrm>
          <a:prstGeom prst="rect">
            <a:avLst/>
          </a:prstGeom>
        </p:spPr>
        <p:txBody>
          <a:bodyPr wrap="square" lIns="0" tIns="5905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465"/>
              </a:spcBef>
            </a:pPr>
            <a:r>
              <a:rPr dirty="0" baseline="-13888" sz="600">
                <a:latin typeface="Times New Roman"/>
                <a:cs typeface="Times New Roman"/>
              </a:rPr>
              <a:t>2</a:t>
            </a:r>
            <a:r>
              <a:rPr dirty="0" baseline="-13888" sz="600" spc="405">
                <a:latin typeface="Times New Roman"/>
                <a:cs typeface="Times New Roman"/>
              </a:rPr>
              <a:t> </a:t>
            </a:r>
            <a:r>
              <a:rPr dirty="0" baseline="-32407" sz="900">
                <a:latin typeface="Times New Roman"/>
                <a:cs typeface="Times New Roman"/>
              </a:rPr>
              <a:t>+</a:t>
            </a:r>
            <a:r>
              <a:rPr dirty="0" baseline="-32407" sz="900" spc="300">
                <a:latin typeface="Times New Roman"/>
                <a:cs typeface="Times New Roman"/>
              </a:rPr>
              <a:t>  </a:t>
            </a:r>
            <a:r>
              <a:rPr dirty="0" sz="600">
                <a:latin typeface="Times New Roman"/>
                <a:cs typeface="Times New Roman"/>
              </a:rPr>
              <a:t>7</a:t>
            </a:r>
            <a:r>
              <a:rPr dirty="0" sz="600" spc="1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7</a:t>
            </a:r>
            <a:r>
              <a:rPr dirty="0" sz="600" spc="65">
                <a:latin typeface="Times New Roman"/>
                <a:cs typeface="Times New Roman"/>
              </a:rPr>
              <a:t> </a:t>
            </a:r>
            <a:r>
              <a:rPr dirty="0" baseline="-32407" sz="900" spc="-75">
                <a:latin typeface="Cambria Math"/>
                <a:cs typeface="Cambria Math"/>
              </a:rPr>
              <a:t>⋅</a:t>
            </a:r>
            <a:endParaRPr baseline="-32407" sz="900">
              <a:latin typeface="Cambria Math"/>
              <a:cs typeface="Cambria Math"/>
            </a:endParaRPr>
          </a:p>
          <a:p>
            <a:pPr marL="189865">
              <a:lnSpc>
                <a:spcPct val="100000"/>
              </a:lnSpc>
              <a:spcBef>
                <a:spcPts val="375"/>
              </a:spcBef>
            </a:pPr>
            <a:r>
              <a:rPr dirty="0" sz="600" spc="-25">
                <a:latin typeface="Times New Roman"/>
                <a:cs typeface="Times New Roman"/>
              </a:rPr>
              <a:t>360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91" name="object 91" descr=""/>
          <p:cNvSpPr txBox="1"/>
          <p:nvPr/>
        </p:nvSpPr>
        <p:spPr>
          <a:xfrm>
            <a:off x="2662798" y="8000825"/>
            <a:ext cx="135890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4"/>
              </a:spcBef>
            </a:pPr>
            <a:r>
              <a:rPr dirty="0" baseline="6944" sz="600">
                <a:latin typeface="Times New Roman"/>
                <a:cs typeface="Times New Roman"/>
              </a:rPr>
              <a:t>-</a:t>
            </a:r>
            <a:r>
              <a:rPr dirty="0" baseline="6944" sz="600" spc="30">
                <a:latin typeface="Times New Roman"/>
                <a:cs typeface="Times New Roman"/>
              </a:rPr>
              <a:t> </a:t>
            </a:r>
            <a:r>
              <a:rPr dirty="0" sz="400" spc="-50">
                <a:latin typeface="Times New Roman"/>
                <a:cs typeface="Times New Roman"/>
              </a:rPr>
              <a:t>1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92" name="object 92" descr=""/>
          <p:cNvSpPr txBox="1"/>
          <p:nvPr/>
        </p:nvSpPr>
        <p:spPr>
          <a:xfrm>
            <a:off x="1235486" y="8007432"/>
            <a:ext cx="62738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  <a:tabLst>
                <a:tab pos="255904" algn="l"/>
              </a:tabLst>
            </a:pPr>
            <a:r>
              <a:rPr dirty="0" sz="600" spc="-50">
                <a:latin typeface="Times New Roman"/>
                <a:cs typeface="Times New Roman"/>
              </a:rPr>
              <a:t>=</a:t>
            </a:r>
            <a:r>
              <a:rPr dirty="0" sz="600">
                <a:latin typeface="Times New Roman"/>
                <a:cs typeface="Times New Roman"/>
              </a:rPr>
              <a:t>	</a:t>
            </a:r>
            <a:r>
              <a:rPr dirty="0" sz="600">
                <a:latin typeface="Cambria Math"/>
                <a:cs typeface="Cambria Math"/>
              </a:rPr>
              <a:t>⋅</a:t>
            </a:r>
            <a:r>
              <a:rPr dirty="0" sz="600" spc="254">
                <a:latin typeface="Cambria Math"/>
                <a:cs typeface="Cambria Math"/>
              </a:rPr>
              <a:t>  </a:t>
            </a:r>
            <a:r>
              <a:rPr dirty="0" baseline="41666" sz="600">
                <a:latin typeface="Times New Roman"/>
                <a:cs typeface="Times New Roman"/>
              </a:rPr>
              <a:t>-</a:t>
            </a:r>
            <a:r>
              <a:rPr dirty="0" baseline="41666" sz="600" spc="37">
                <a:latin typeface="Times New Roman"/>
                <a:cs typeface="Times New Roman"/>
              </a:rPr>
              <a:t> </a:t>
            </a:r>
            <a:r>
              <a:rPr dirty="0" baseline="34722" sz="600">
                <a:latin typeface="Times New Roman"/>
                <a:cs typeface="Times New Roman"/>
              </a:rPr>
              <a:t>1</a:t>
            </a:r>
            <a:r>
              <a:rPr dirty="0" baseline="34722" sz="600" spc="240">
                <a:latin typeface="Times New Roman"/>
                <a:cs typeface="Times New Roman"/>
              </a:rPr>
              <a:t> </a:t>
            </a:r>
            <a:r>
              <a:rPr dirty="0" sz="600">
                <a:latin typeface="Cambria Math"/>
                <a:cs typeface="Cambria Math"/>
              </a:rPr>
              <a:t>⋅</a:t>
            </a:r>
            <a:r>
              <a:rPr dirty="0" sz="600" spc="495">
                <a:latin typeface="Cambria Math"/>
                <a:cs typeface="Cambria Math"/>
              </a:rPr>
              <a:t> </a:t>
            </a:r>
            <a:r>
              <a:rPr dirty="0" sz="600" spc="-50">
                <a:latin typeface="Cambria Math"/>
                <a:cs typeface="Cambria Math"/>
              </a:rPr>
              <a:t>⋅</a:t>
            </a:r>
            <a:endParaRPr sz="600">
              <a:latin typeface="Cambria Math"/>
              <a:cs typeface="Cambria Math"/>
            </a:endParaRPr>
          </a:p>
        </p:txBody>
      </p:sp>
      <p:sp>
        <p:nvSpPr>
          <p:cNvPr id="93" name="object 93" descr=""/>
          <p:cNvSpPr txBox="1"/>
          <p:nvPr/>
        </p:nvSpPr>
        <p:spPr>
          <a:xfrm>
            <a:off x="3614340" y="8020649"/>
            <a:ext cx="414020" cy="20002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ts val="67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γ</a:t>
            </a:r>
            <a:r>
              <a:rPr dirty="0" sz="600" spc="10">
                <a:latin typeface="Times New Roman"/>
                <a:cs typeface="Times New Roman"/>
              </a:rPr>
              <a:t> </a:t>
            </a:r>
            <a:r>
              <a:rPr dirty="0" sz="600" spc="-10">
                <a:latin typeface="Times New Roman"/>
                <a:cs typeface="Times New Roman"/>
              </a:rPr>
              <a:t>(</a:t>
            </a:r>
            <a:r>
              <a:rPr dirty="0" baseline="-13888" sz="900" spc="-15" i="1">
                <a:latin typeface="Times New Roman"/>
                <a:cs typeface="Times New Roman"/>
              </a:rPr>
              <a:t>l</a:t>
            </a:r>
            <a:r>
              <a:rPr dirty="0" baseline="-13888" sz="900" spc="-82" i="1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...)</a:t>
            </a:r>
            <a:r>
              <a:rPr dirty="0" sz="600" spc="175">
                <a:latin typeface="Times New Roman"/>
                <a:cs typeface="Times New Roman"/>
              </a:rPr>
              <a:t>  </a:t>
            </a:r>
            <a:r>
              <a:rPr dirty="0" baseline="4629" sz="900" spc="-75">
                <a:latin typeface="Cambria Math"/>
                <a:cs typeface="Cambria Math"/>
              </a:rPr>
              <a:t>⎟</a:t>
            </a:r>
            <a:endParaRPr baseline="4629" sz="900">
              <a:latin typeface="Cambria Math"/>
              <a:cs typeface="Cambria Math"/>
            </a:endParaRPr>
          </a:p>
          <a:p>
            <a:pPr algn="r" marR="30480">
              <a:lnSpc>
                <a:spcPts val="670"/>
              </a:lnSpc>
            </a:pPr>
            <a:r>
              <a:rPr dirty="0" sz="600" spc="-50">
                <a:latin typeface="Cambria Math"/>
                <a:cs typeface="Cambria Math"/>
              </a:rPr>
              <a:t>⎠</a:t>
            </a:r>
            <a:endParaRPr sz="600">
              <a:latin typeface="Cambria Math"/>
              <a:cs typeface="Cambria Math"/>
            </a:endParaRPr>
          </a:p>
        </p:txBody>
      </p:sp>
      <p:sp>
        <p:nvSpPr>
          <p:cNvPr id="94" name="object 94" descr=""/>
          <p:cNvSpPr txBox="1"/>
          <p:nvPr/>
        </p:nvSpPr>
        <p:spPr>
          <a:xfrm>
            <a:off x="2623151" y="8020649"/>
            <a:ext cx="68453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  <a:tabLst>
                <a:tab pos="209550" algn="l"/>
                <a:tab pos="506730" algn="l"/>
              </a:tabLst>
            </a:pPr>
            <a:r>
              <a:rPr dirty="0" sz="600" spc="-50">
                <a:latin typeface="Times New Roman"/>
                <a:cs typeface="Times New Roman"/>
              </a:rPr>
              <a:t>)</a:t>
            </a:r>
            <a:r>
              <a:rPr dirty="0" sz="600">
                <a:latin typeface="Times New Roman"/>
                <a:cs typeface="Times New Roman"/>
              </a:rPr>
              <a:t>	</a:t>
            </a:r>
            <a:r>
              <a:rPr dirty="0" baseline="4629" sz="900" spc="-37">
                <a:latin typeface="Cambria Math"/>
                <a:cs typeface="Cambria Math"/>
              </a:rPr>
              <a:t>⎜</a:t>
            </a:r>
            <a:r>
              <a:rPr dirty="0" sz="600" spc="-25">
                <a:latin typeface="Times New Roman"/>
                <a:cs typeface="Times New Roman"/>
              </a:rPr>
              <a:t>1</a:t>
            </a:r>
            <a:r>
              <a:rPr dirty="0" sz="600">
                <a:latin typeface="Times New Roman"/>
                <a:cs typeface="Times New Roman"/>
              </a:rPr>
              <a:t>	γ</a:t>
            </a:r>
            <a:r>
              <a:rPr dirty="0" sz="600" spc="20">
                <a:latin typeface="Times New Roman"/>
                <a:cs typeface="Times New Roman"/>
              </a:rPr>
              <a:t> </a:t>
            </a:r>
            <a:r>
              <a:rPr dirty="0" sz="600" spc="-10">
                <a:latin typeface="Times New Roman"/>
                <a:cs typeface="Times New Roman"/>
              </a:rPr>
              <a:t>(</a:t>
            </a:r>
            <a:r>
              <a:rPr dirty="0" baseline="-13888" sz="900" spc="-15" i="1">
                <a:latin typeface="Times New Roman"/>
                <a:cs typeface="Times New Roman"/>
              </a:rPr>
              <a:t>l</a:t>
            </a:r>
            <a:r>
              <a:rPr dirty="0" baseline="-13888" sz="900" spc="-82" i="1">
                <a:latin typeface="Times New Roman"/>
                <a:cs typeface="Times New Roman"/>
              </a:rPr>
              <a:t> </a:t>
            </a:r>
            <a:r>
              <a:rPr dirty="0" sz="600" spc="-50">
                <a:latin typeface="Times New Roman"/>
                <a:cs typeface="Times New Roman"/>
              </a:rPr>
              <a:t>)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95" name="object 95" descr=""/>
          <p:cNvSpPr txBox="1"/>
          <p:nvPr/>
        </p:nvSpPr>
        <p:spPr>
          <a:xfrm>
            <a:off x="2239891" y="8047080"/>
            <a:ext cx="36703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baseline="4629" sz="900" i="1">
                <a:latin typeface="Times New Roman"/>
                <a:cs typeface="Times New Roman"/>
              </a:rPr>
              <a:t>U</a:t>
            </a:r>
            <a:r>
              <a:rPr dirty="0" baseline="4629" sz="900" spc="127" i="1">
                <a:latin typeface="Times New Roman"/>
                <a:cs typeface="Times New Roman"/>
              </a:rPr>
              <a:t> </a:t>
            </a:r>
            <a:r>
              <a:rPr dirty="0" sz="400">
                <a:latin typeface="Times New Roman"/>
                <a:cs typeface="Times New Roman"/>
              </a:rPr>
              <a:t>0 0</a:t>
            </a:r>
            <a:r>
              <a:rPr dirty="0" sz="400" spc="225">
                <a:latin typeface="Times New Roman"/>
                <a:cs typeface="Times New Roman"/>
              </a:rPr>
              <a:t> </a:t>
            </a:r>
            <a:r>
              <a:rPr dirty="0" baseline="18518" sz="900" spc="-37">
                <a:latin typeface="Times New Roman"/>
                <a:cs typeface="Times New Roman"/>
              </a:rPr>
              <a:t>(</a:t>
            </a:r>
            <a:r>
              <a:rPr dirty="0" baseline="4629" sz="900" spc="-37" i="1">
                <a:latin typeface="Times New Roman"/>
                <a:cs typeface="Times New Roman"/>
              </a:rPr>
              <a:t>lZ</a:t>
            </a:r>
            <a:endParaRPr baseline="4629" sz="900">
              <a:latin typeface="Times New Roman"/>
              <a:cs typeface="Times New Roman"/>
            </a:endParaRPr>
          </a:p>
        </p:txBody>
      </p:sp>
      <p:sp>
        <p:nvSpPr>
          <p:cNvPr id="96" name="object 96" descr=""/>
          <p:cNvSpPr txBox="1"/>
          <p:nvPr/>
        </p:nvSpPr>
        <p:spPr>
          <a:xfrm>
            <a:off x="1816984" y="8099944"/>
            <a:ext cx="382905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sinh</a:t>
            </a:r>
            <a:r>
              <a:rPr dirty="0" sz="600" spc="29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γ</a:t>
            </a:r>
            <a:r>
              <a:rPr dirty="0" sz="600" spc="55">
                <a:latin typeface="Times New Roman"/>
                <a:cs typeface="Times New Roman"/>
              </a:rPr>
              <a:t> </a:t>
            </a:r>
            <a:r>
              <a:rPr dirty="0" baseline="9259" sz="900">
                <a:latin typeface="Cambria Math"/>
                <a:cs typeface="Cambria Math"/>
              </a:rPr>
              <a:t>⋅</a:t>
            </a:r>
            <a:r>
              <a:rPr dirty="0" baseline="9259" sz="900" spc="15">
                <a:latin typeface="Cambria Math"/>
                <a:cs typeface="Cambria Math"/>
              </a:rPr>
              <a:t> </a:t>
            </a:r>
            <a:r>
              <a:rPr dirty="0" baseline="-13888" sz="900" spc="-75" i="1">
                <a:latin typeface="Times New Roman"/>
                <a:cs typeface="Times New Roman"/>
              </a:rPr>
              <a:t>l</a:t>
            </a:r>
            <a:endParaRPr baseline="-13888" sz="900">
              <a:latin typeface="Times New Roman"/>
              <a:cs typeface="Times New Roman"/>
            </a:endParaRPr>
          </a:p>
        </p:txBody>
      </p:sp>
      <p:sp>
        <p:nvSpPr>
          <p:cNvPr id="97" name="object 97" descr=""/>
          <p:cNvSpPr txBox="1"/>
          <p:nvPr/>
        </p:nvSpPr>
        <p:spPr>
          <a:xfrm>
            <a:off x="1412868" y="8047080"/>
            <a:ext cx="17526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400">
                <a:latin typeface="Times New Roman"/>
                <a:cs typeface="Times New Roman"/>
              </a:rPr>
              <a:t>0 0</a:t>
            </a:r>
            <a:r>
              <a:rPr dirty="0" sz="400" spc="225">
                <a:latin typeface="Times New Roman"/>
                <a:cs typeface="Times New Roman"/>
              </a:rPr>
              <a:t> </a:t>
            </a:r>
            <a:r>
              <a:rPr dirty="0" baseline="4629" sz="900" spc="-75" i="1">
                <a:latin typeface="Times New Roman"/>
                <a:cs typeface="Times New Roman"/>
              </a:rPr>
              <a:t>Z</a:t>
            </a:r>
            <a:endParaRPr baseline="4629" sz="900">
              <a:latin typeface="Times New Roman"/>
              <a:cs typeface="Times New Roman"/>
            </a:endParaRPr>
          </a:p>
        </p:txBody>
      </p:sp>
      <p:sp>
        <p:nvSpPr>
          <p:cNvPr id="98" name="object 98" descr=""/>
          <p:cNvSpPr txBox="1"/>
          <p:nvPr/>
        </p:nvSpPr>
        <p:spPr>
          <a:xfrm>
            <a:off x="1076895" y="8040472"/>
            <a:ext cx="17780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sz="600" spc="-30" i="1">
                <a:latin typeface="Times New Roman"/>
                <a:cs typeface="Times New Roman"/>
              </a:rPr>
              <a:t>U</a:t>
            </a:r>
            <a:r>
              <a:rPr dirty="0" baseline="13888" sz="900" spc="-44">
                <a:latin typeface="Times New Roman"/>
                <a:cs typeface="Times New Roman"/>
              </a:rPr>
              <a:t>)</a:t>
            </a:r>
            <a:r>
              <a:rPr dirty="0" sz="600" spc="-30" i="1">
                <a:latin typeface="Times New Roman"/>
                <a:cs typeface="Times New Roman"/>
              </a:rPr>
              <a:t>l</a:t>
            </a:r>
            <a:r>
              <a:rPr dirty="0" baseline="13888" sz="900" spc="-44">
                <a:latin typeface="Times New Roman"/>
                <a:cs typeface="Times New Roman"/>
              </a:rPr>
              <a:t>(</a:t>
            </a:r>
            <a:r>
              <a:rPr dirty="0" sz="600" spc="-30" i="1">
                <a:latin typeface="Times New Roman"/>
                <a:cs typeface="Times New Roman"/>
              </a:rPr>
              <a:t>i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99" name="object 99" descr=""/>
          <p:cNvSpPr txBox="1"/>
          <p:nvPr/>
        </p:nvSpPr>
        <p:spPr>
          <a:xfrm>
            <a:off x="5371018" y="7994217"/>
            <a:ext cx="14922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>
                <a:latin typeface="Times New Roman"/>
                <a:cs typeface="Times New Roman"/>
              </a:rPr>
              <a:t>(3)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00" name="object 100" descr=""/>
          <p:cNvSpPr txBox="1"/>
          <p:nvPr/>
        </p:nvSpPr>
        <p:spPr>
          <a:xfrm>
            <a:off x="1089080" y="8377477"/>
            <a:ext cx="3780790" cy="42989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donde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aproximación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proviene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expansión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serie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funciones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hiperbólicas.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segundo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término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cuadrático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elimina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siguiente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combinación: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01" name="object 101" descr=""/>
          <p:cNvSpPr txBox="1"/>
          <p:nvPr/>
        </p:nvSpPr>
        <p:spPr>
          <a:xfrm>
            <a:off x="3104498" y="9091133"/>
            <a:ext cx="90805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50" spc="-50">
                <a:latin typeface="Cambria Math"/>
                <a:cs typeface="Cambria Math"/>
              </a:rPr>
              <a:t>⎠</a:t>
            </a:r>
            <a:endParaRPr sz="650">
              <a:latin typeface="Cambria Math"/>
              <a:cs typeface="Cambria Math"/>
            </a:endParaRPr>
          </a:p>
        </p:txBody>
      </p:sp>
      <p:sp>
        <p:nvSpPr>
          <p:cNvPr id="102" name="object 102" descr=""/>
          <p:cNvSpPr txBox="1"/>
          <p:nvPr/>
        </p:nvSpPr>
        <p:spPr>
          <a:xfrm>
            <a:off x="1789520" y="8998622"/>
            <a:ext cx="1047750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  <a:tabLst>
                <a:tab pos="230504" algn="l"/>
                <a:tab pos="395605" algn="l"/>
                <a:tab pos="613410" algn="l"/>
                <a:tab pos="1010285" algn="l"/>
              </a:tabLst>
            </a:pPr>
            <a:r>
              <a:rPr dirty="0" sz="650" spc="-50">
                <a:latin typeface="Times New Roman"/>
                <a:cs typeface="Times New Roman"/>
              </a:rPr>
              <a:t>=</a:t>
            </a:r>
            <a:r>
              <a:rPr dirty="0" sz="650">
                <a:latin typeface="Times New Roman"/>
                <a:cs typeface="Times New Roman"/>
              </a:rPr>
              <a:t>	</a:t>
            </a:r>
            <a:r>
              <a:rPr dirty="0" sz="650" spc="-50">
                <a:latin typeface="Cambria Math"/>
                <a:cs typeface="Cambria Math"/>
              </a:rPr>
              <a:t>⋅</a:t>
            </a:r>
            <a:r>
              <a:rPr dirty="0" sz="650">
                <a:latin typeface="Cambria Math"/>
                <a:cs typeface="Cambria Math"/>
              </a:rPr>
              <a:t>	</a:t>
            </a:r>
            <a:r>
              <a:rPr dirty="0" sz="650" spc="-50">
                <a:latin typeface="Cambria Math"/>
                <a:cs typeface="Cambria Math"/>
              </a:rPr>
              <a:t>⋅</a:t>
            </a:r>
            <a:r>
              <a:rPr dirty="0" sz="650">
                <a:latin typeface="Cambria Math"/>
                <a:cs typeface="Cambria Math"/>
              </a:rPr>
              <a:t>	⋅</a:t>
            </a:r>
            <a:r>
              <a:rPr dirty="0" sz="650" spc="290">
                <a:latin typeface="Cambria Math"/>
                <a:cs typeface="Cambria Math"/>
              </a:rPr>
              <a:t>  </a:t>
            </a:r>
            <a:r>
              <a:rPr dirty="0" sz="650" spc="-50">
                <a:latin typeface="Times New Roman"/>
                <a:cs typeface="Times New Roman"/>
              </a:rPr>
              <a:t>+</a:t>
            </a:r>
            <a:r>
              <a:rPr dirty="0" sz="650">
                <a:latin typeface="Times New Roman"/>
                <a:cs typeface="Times New Roman"/>
              </a:rPr>
              <a:t>	</a:t>
            </a:r>
            <a:r>
              <a:rPr dirty="0" sz="650" spc="-50">
                <a:latin typeface="Cambria Math"/>
                <a:cs typeface="Cambria Math"/>
              </a:rPr>
              <a:t>⋅</a:t>
            </a:r>
            <a:endParaRPr sz="650">
              <a:latin typeface="Cambria Math"/>
              <a:cs typeface="Cambria Math"/>
            </a:endParaRPr>
          </a:p>
        </p:txBody>
      </p:sp>
      <p:sp>
        <p:nvSpPr>
          <p:cNvPr id="103" name="object 103" descr=""/>
          <p:cNvSpPr txBox="1"/>
          <p:nvPr/>
        </p:nvSpPr>
        <p:spPr>
          <a:xfrm>
            <a:off x="2430489" y="9011838"/>
            <a:ext cx="101600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baseline="4273" sz="975" spc="-135">
                <a:latin typeface="Cambria Math"/>
                <a:cs typeface="Cambria Math"/>
              </a:rPr>
              <a:t>⎜</a:t>
            </a:r>
            <a:r>
              <a:rPr dirty="0" sz="650" spc="-90">
                <a:latin typeface="Times New Roman"/>
                <a:cs typeface="Times New Roman"/>
              </a:rPr>
              <a:t>1</a:t>
            </a:r>
            <a:endParaRPr sz="650">
              <a:latin typeface="Times New Roman"/>
              <a:cs typeface="Times New Roman"/>
            </a:endParaRPr>
          </a:p>
        </p:txBody>
      </p:sp>
      <p:sp>
        <p:nvSpPr>
          <p:cNvPr id="104" name="object 104" descr=""/>
          <p:cNvSpPr txBox="1"/>
          <p:nvPr/>
        </p:nvSpPr>
        <p:spPr>
          <a:xfrm>
            <a:off x="1492163" y="9091133"/>
            <a:ext cx="1271270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  <a:tabLst>
                <a:tab pos="950594" algn="l"/>
              </a:tabLst>
            </a:pPr>
            <a:r>
              <a:rPr dirty="0" sz="650" spc="-50">
                <a:latin typeface="Times New Roman"/>
                <a:cs typeface="Times New Roman"/>
              </a:rPr>
              <a:t>3</a:t>
            </a:r>
            <a:r>
              <a:rPr dirty="0" sz="650">
                <a:latin typeface="Times New Roman"/>
                <a:cs typeface="Times New Roman"/>
              </a:rPr>
              <a:t>	</a:t>
            </a:r>
            <a:r>
              <a:rPr dirty="0" sz="650" spc="160">
                <a:latin typeface="Cambria Math"/>
                <a:cs typeface="Cambria Math"/>
              </a:rPr>
              <a:t>𝗁</a:t>
            </a:r>
            <a:r>
              <a:rPr dirty="0" sz="650" spc="285">
                <a:latin typeface="Cambria Math"/>
                <a:cs typeface="Cambria Math"/>
              </a:rPr>
              <a:t>  </a:t>
            </a:r>
            <a:r>
              <a:rPr dirty="0" sz="650" spc="-25">
                <a:latin typeface="Times New Roman"/>
                <a:cs typeface="Times New Roman"/>
              </a:rPr>
              <a:t>180</a:t>
            </a:r>
            <a:endParaRPr sz="650">
              <a:latin typeface="Times New Roman"/>
              <a:cs typeface="Times New Roman"/>
            </a:endParaRPr>
          </a:p>
        </p:txBody>
      </p:sp>
      <p:sp>
        <p:nvSpPr>
          <p:cNvPr id="105" name="object 105" descr=""/>
          <p:cNvSpPr txBox="1"/>
          <p:nvPr/>
        </p:nvSpPr>
        <p:spPr>
          <a:xfrm>
            <a:off x="2960155" y="8958974"/>
            <a:ext cx="260350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sz="400">
                <a:latin typeface="Times New Roman"/>
                <a:cs typeface="Times New Roman"/>
              </a:rPr>
              <a:t>4 4</a:t>
            </a:r>
            <a:r>
              <a:rPr dirty="0" sz="400" spc="330">
                <a:latin typeface="Times New Roman"/>
                <a:cs typeface="Times New Roman"/>
              </a:rPr>
              <a:t> </a:t>
            </a:r>
            <a:r>
              <a:rPr dirty="0" baseline="8547" sz="975" spc="-75">
                <a:latin typeface="Cambria Math"/>
                <a:cs typeface="Cambria Math"/>
              </a:rPr>
              <a:t>⎞</a:t>
            </a:r>
            <a:endParaRPr baseline="8547" sz="975">
              <a:latin typeface="Cambria Math"/>
              <a:cs typeface="Cambria Math"/>
            </a:endParaRPr>
          </a:p>
        </p:txBody>
      </p:sp>
      <p:sp>
        <p:nvSpPr>
          <p:cNvPr id="106" name="object 106" descr=""/>
          <p:cNvSpPr txBox="1"/>
          <p:nvPr/>
        </p:nvSpPr>
        <p:spPr>
          <a:xfrm>
            <a:off x="2266323" y="8992014"/>
            <a:ext cx="135890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4"/>
              </a:spcBef>
            </a:pPr>
            <a:r>
              <a:rPr dirty="0" baseline="6944" sz="600">
                <a:latin typeface="Times New Roman"/>
                <a:cs typeface="Times New Roman"/>
              </a:rPr>
              <a:t>-</a:t>
            </a:r>
            <a:r>
              <a:rPr dirty="0" baseline="6944" sz="600" spc="30">
                <a:latin typeface="Times New Roman"/>
                <a:cs typeface="Times New Roman"/>
              </a:rPr>
              <a:t> </a:t>
            </a:r>
            <a:r>
              <a:rPr dirty="0" sz="400" spc="-50">
                <a:latin typeface="Times New Roman"/>
                <a:cs typeface="Times New Roman"/>
              </a:rPr>
              <a:t>1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107" name="object 107" descr=""/>
          <p:cNvSpPr txBox="1"/>
          <p:nvPr/>
        </p:nvSpPr>
        <p:spPr>
          <a:xfrm>
            <a:off x="2801565" y="9011838"/>
            <a:ext cx="419100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sz="650">
                <a:latin typeface="Times New Roman"/>
                <a:cs typeface="Times New Roman"/>
              </a:rPr>
              <a:t>γ</a:t>
            </a:r>
            <a:r>
              <a:rPr dirty="0" sz="650" spc="15">
                <a:latin typeface="Times New Roman"/>
                <a:cs typeface="Times New Roman"/>
              </a:rPr>
              <a:t> </a:t>
            </a:r>
            <a:r>
              <a:rPr dirty="0" sz="650" spc="-30">
                <a:latin typeface="Times New Roman"/>
                <a:cs typeface="Times New Roman"/>
              </a:rPr>
              <a:t>(</a:t>
            </a:r>
            <a:r>
              <a:rPr dirty="0" baseline="-12820" sz="975" spc="-44" i="1">
                <a:latin typeface="Times New Roman"/>
                <a:cs typeface="Times New Roman"/>
              </a:rPr>
              <a:t>l</a:t>
            </a:r>
            <a:r>
              <a:rPr dirty="0" baseline="-12820" sz="975" spc="-142" i="1">
                <a:latin typeface="Times New Roman"/>
                <a:cs typeface="Times New Roman"/>
              </a:rPr>
              <a:t> </a:t>
            </a:r>
            <a:r>
              <a:rPr dirty="0" sz="650">
                <a:latin typeface="Times New Roman"/>
                <a:cs typeface="Times New Roman"/>
              </a:rPr>
              <a:t>...)</a:t>
            </a:r>
            <a:r>
              <a:rPr dirty="0" sz="650" spc="440">
                <a:latin typeface="Times New Roman"/>
                <a:cs typeface="Times New Roman"/>
              </a:rPr>
              <a:t> </a:t>
            </a:r>
            <a:r>
              <a:rPr dirty="0" baseline="4273" sz="975" spc="-75">
                <a:latin typeface="Cambria Math"/>
                <a:cs typeface="Cambria Math"/>
              </a:rPr>
              <a:t>⎟</a:t>
            </a:r>
            <a:endParaRPr baseline="4273" sz="975">
              <a:latin typeface="Cambria Math"/>
              <a:cs typeface="Cambria Math"/>
            </a:endParaRPr>
          </a:p>
        </p:txBody>
      </p:sp>
      <p:sp>
        <p:nvSpPr>
          <p:cNvPr id="108" name="object 108" descr=""/>
          <p:cNvSpPr txBox="1"/>
          <p:nvPr/>
        </p:nvSpPr>
        <p:spPr>
          <a:xfrm>
            <a:off x="1830199" y="9031661"/>
            <a:ext cx="495300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sz="650" i="1">
                <a:latin typeface="Times New Roman"/>
                <a:cs typeface="Times New Roman"/>
              </a:rPr>
              <a:t>U</a:t>
            </a:r>
            <a:r>
              <a:rPr dirty="0" sz="650" spc="35" i="1">
                <a:latin typeface="Times New Roman"/>
                <a:cs typeface="Times New Roman"/>
              </a:rPr>
              <a:t> </a:t>
            </a:r>
            <a:r>
              <a:rPr dirty="0" sz="400">
                <a:latin typeface="Times New Roman"/>
                <a:cs typeface="Times New Roman"/>
              </a:rPr>
              <a:t>0</a:t>
            </a:r>
            <a:r>
              <a:rPr dirty="0" sz="400" spc="5">
                <a:latin typeface="Times New Roman"/>
                <a:cs typeface="Times New Roman"/>
              </a:rPr>
              <a:t> </a:t>
            </a:r>
            <a:r>
              <a:rPr dirty="0" sz="400">
                <a:latin typeface="Times New Roman"/>
                <a:cs typeface="Times New Roman"/>
              </a:rPr>
              <a:t>0</a:t>
            </a:r>
            <a:r>
              <a:rPr dirty="0" sz="400" spc="285">
                <a:latin typeface="Times New Roman"/>
                <a:cs typeface="Times New Roman"/>
              </a:rPr>
              <a:t> </a:t>
            </a:r>
            <a:r>
              <a:rPr dirty="0" baseline="12820" sz="975">
                <a:latin typeface="Times New Roman"/>
                <a:cs typeface="Times New Roman"/>
              </a:rPr>
              <a:t>(</a:t>
            </a:r>
            <a:r>
              <a:rPr dirty="0" sz="650" i="1">
                <a:latin typeface="Times New Roman"/>
                <a:cs typeface="Times New Roman"/>
              </a:rPr>
              <a:t>lZ</a:t>
            </a:r>
            <a:r>
              <a:rPr dirty="0" sz="650" spc="200" i="1">
                <a:latin typeface="Times New Roman"/>
                <a:cs typeface="Times New Roman"/>
              </a:rPr>
              <a:t>  </a:t>
            </a:r>
            <a:r>
              <a:rPr dirty="0" baseline="12820" sz="975" spc="-75">
                <a:latin typeface="Times New Roman"/>
                <a:cs typeface="Times New Roman"/>
              </a:rPr>
              <a:t>)</a:t>
            </a:r>
            <a:endParaRPr baseline="12820" sz="975">
              <a:latin typeface="Times New Roman"/>
              <a:cs typeface="Times New Roman"/>
            </a:endParaRPr>
          </a:p>
        </p:txBody>
      </p:sp>
      <p:sp>
        <p:nvSpPr>
          <p:cNvPr id="109" name="object 109" descr=""/>
          <p:cNvSpPr txBox="1"/>
          <p:nvPr/>
        </p:nvSpPr>
        <p:spPr>
          <a:xfrm>
            <a:off x="1064195" y="8945759"/>
            <a:ext cx="1691639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25"/>
              </a:spcBef>
              <a:tabLst>
                <a:tab pos="1378585" algn="l"/>
                <a:tab pos="1609725" algn="l"/>
              </a:tabLst>
            </a:pPr>
            <a:r>
              <a:rPr dirty="0" baseline="-12820" sz="975">
                <a:latin typeface="Times New Roman"/>
                <a:cs typeface="Times New Roman"/>
              </a:rPr>
              <a:t>~</a:t>
            </a:r>
            <a:r>
              <a:rPr dirty="0" baseline="-12820" sz="975" spc="157">
                <a:latin typeface="Times New Roman"/>
                <a:cs typeface="Times New Roman"/>
              </a:rPr>
              <a:t> </a:t>
            </a:r>
            <a:r>
              <a:rPr dirty="0" baseline="-34188" sz="975">
                <a:latin typeface="Times New Roman"/>
                <a:cs typeface="Times New Roman"/>
              </a:rPr>
              <a:t>=</a:t>
            </a:r>
            <a:r>
              <a:rPr dirty="0" baseline="-34188" sz="975" spc="217">
                <a:latin typeface="Times New Roman"/>
                <a:cs typeface="Times New Roman"/>
              </a:rPr>
              <a:t> </a:t>
            </a:r>
            <a:r>
              <a:rPr dirty="0" baseline="-12820" sz="975" spc="-67" i="1">
                <a:latin typeface="Times New Roman"/>
                <a:cs typeface="Times New Roman"/>
              </a:rPr>
              <a:t>y</a:t>
            </a:r>
            <a:r>
              <a:rPr dirty="0" sz="650" spc="-45">
                <a:latin typeface="Times New Roman"/>
                <a:cs typeface="Times New Roman"/>
              </a:rPr>
              <a:t>)</a:t>
            </a:r>
            <a:r>
              <a:rPr dirty="0" baseline="-12820" sz="975" spc="-67" i="1">
                <a:latin typeface="Times New Roman"/>
                <a:cs typeface="Times New Roman"/>
              </a:rPr>
              <a:t>o</a:t>
            </a:r>
            <a:r>
              <a:rPr dirty="0" sz="650" spc="-45">
                <a:latin typeface="Times New Roman"/>
                <a:cs typeface="Times New Roman"/>
              </a:rPr>
              <a:t>(2)</a:t>
            </a:r>
            <a:r>
              <a:rPr dirty="0" baseline="4273" sz="975" spc="-67">
                <a:latin typeface="Times New Roman"/>
                <a:cs typeface="Times New Roman"/>
              </a:rPr>
              <a:t>+</a:t>
            </a:r>
            <a:r>
              <a:rPr dirty="0" sz="650" spc="-45">
                <a:latin typeface="Times New Roman"/>
                <a:cs typeface="Times New Roman"/>
              </a:rPr>
              <a:t>0</a:t>
            </a:r>
            <a:r>
              <a:rPr dirty="0" sz="650" spc="15">
                <a:latin typeface="Times New Roman"/>
                <a:cs typeface="Times New Roman"/>
              </a:rPr>
              <a:t> </a:t>
            </a:r>
            <a:r>
              <a:rPr dirty="0" sz="650">
                <a:latin typeface="Times New Roman"/>
                <a:cs typeface="Times New Roman"/>
              </a:rPr>
              <a:t>(</a:t>
            </a:r>
            <a:r>
              <a:rPr dirty="0" sz="650" spc="5">
                <a:latin typeface="Times New Roman"/>
                <a:cs typeface="Times New Roman"/>
              </a:rPr>
              <a:t> </a:t>
            </a:r>
            <a:r>
              <a:rPr dirty="0" baseline="4273" sz="975">
                <a:latin typeface="Cambria Math"/>
                <a:cs typeface="Cambria Math"/>
              </a:rPr>
              <a:t>⋅</a:t>
            </a:r>
            <a:r>
              <a:rPr dirty="0" baseline="4273" sz="975" spc="-30">
                <a:latin typeface="Cambria Math"/>
                <a:cs typeface="Cambria Math"/>
              </a:rPr>
              <a:t> </a:t>
            </a:r>
            <a:r>
              <a:rPr dirty="0" baseline="-12820" sz="975" spc="-37" i="1">
                <a:latin typeface="Times New Roman"/>
                <a:cs typeface="Times New Roman"/>
              </a:rPr>
              <a:t>li</a:t>
            </a:r>
            <a:r>
              <a:rPr dirty="0" baseline="-12820" sz="975" i="1">
                <a:latin typeface="Times New Roman"/>
                <a:cs typeface="Times New Roman"/>
              </a:rPr>
              <a:t>	</a:t>
            </a:r>
            <a:r>
              <a:rPr dirty="0" sz="650" spc="-50">
                <a:latin typeface="Cambria Math"/>
                <a:cs typeface="Cambria Math"/>
              </a:rPr>
              <a:t>⎛</a:t>
            </a:r>
            <a:r>
              <a:rPr dirty="0" sz="650">
                <a:latin typeface="Cambria Math"/>
                <a:cs typeface="Cambria Math"/>
              </a:rPr>
              <a:t>	</a:t>
            </a:r>
            <a:r>
              <a:rPr dirty="0" sz="650" spc="-50">
                <a:latin typeface="Times New Roman"/>
                <a:cs typeface="Times New Roman"/>
              </a:rPr>
              <a:t>1</a:t>
            </a:r>
            <a:endParaRPr sz="650">
              <a:latin typeface="Times New Roman"/>
              <a:cs typeface="Times New Roman"/>
            </a:endParaRPr>
          </a:p>
        </p:txBody>
      </p:sp>
      <p:sp>
        <p:nvSpPr>
          <p:cNvPr id="110" name="object 110" descr=""/>
          <p:cNvSpPr txBox="1"/>
          <p:nvPr/>
        </p:nvSpPr>
        <p:spPr>
          <a:xfrm>
            <a:off x="1108903" y="9031661"/>
            <a:ext cx="106680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50" spc="-25" i="1">
                <a:latin typeface="Times New Roman"/>
                <a:cs typeface="Times New Roman"/>
              </a:rPr>
              <a:t>yo</a:t>
            </a:r>
            <a:endParaRPr sz="650">
              <a:latin typeface="Times New Roman"/>
              <a:cs typeface="Times New Roman"/>
            </a:endParaRPr>
          </a:p>
        </p:txBody>
      </p:sp>
      <p:sp>
        <p:nvSpPr>
          <p:cNvPr id="111" name="object 111" descr=""/>
          <p:cNvSpPr txBox="1"/>
          <p:nvPr/>
        </p:nvSpPr>
        <p:spPr>
          <a:xfrm>
            <a:off x="5371018" y="9110957"/>
            <a:ext cx="14922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>
                <a:latin typeface="Times New Roman"/>
                <a:cs typeface="Times New Roman"/>
              </a:rPr>
              <a:t>(4)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12" name="object 112" descr=""/>
          <p:cNvSpPr txBox="1"/>
          <p:nvPr/>
        </p:nvSpPr>
        <p:spPr>
          <a:xfrm>
            <a:off x="1241062" y="3322411"/>
            <a:ext cx="231711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  <a:tabLst>
                <a:tab pos="812165" algn="l"/>
                <a:tab pos="1346835" algn="l"/>
                <a:tab pos="2239010" algn="l"/>
              </a:tabLst>
            </a:pPr>
            <a:r>
              <a:rPr dirty="0" sz="800" i="1">
                <a:latin typeface="Times New Roman"/>
                <a:cs typeface="Times New Roman"/>
              </a:rPr>
              <a:t>x</a:t>
            </a:r>
            <a:r>
              <a:rPr dirty="0" sz="800" spc="1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=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0</a:t>
            </a:r>
            <a:r>
              <a:rPr dirty="0" sz="800" spc="23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Z</a:t>
            </a:r>
            <a:r>
              <a:rPr dirty="0" sz="800" spc="2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·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-25" i="1">
                <a:latin typeface="Times New Roman"/>
                <a:cs typeface="Times New Roman"/>
              </a:rPr>
              <a:t>dx</a:t>
            </a:r>
            <a:r>
              <a:rPr dirty="0" sz="800" i="1">
                <a:latin typeface="Times New Roman"/>
                <a:cs typeface="Times New Roman"/>
              </a:rPr>
              <a:t>	Z</a:t>
            </a:r>
            <a:r>
              <a:rPr dirty="0" sz="800" spc="1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·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-25" i="1">
                <a:latin typeface="Times New Roman"/>
                <a:cs typeface="Times New Roman"/>
              </a:rPr>
              <a:t>dx</a:t>
            </a:r>
            <a:r>
              <a:rPr dirty="0" sz="800" i="1">
                <a:latin typeface="Times New Roman"/>
                <a:cs typeface="Times New Roman"/>
              </a:rPr>
              <a:t>	Z</a:t>
            </a:r>
            <a:r>
              <a:rPr dirty="0" sz="800" spc="1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·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-25" i="1">
                <a:latin typeface="Times New Roman"/>
                <a:cs typeface="Times New Roman"/>
              </a:rPr>
              <a:t>dx</a:t>
            </a:r>
            <a:r>
              <a:rPr dirty="0" sz="800" i="1">
                <a:latin typeface="Times New Roman"/>
                <a:cs typeface="Times New Roman"/>
              </a:rPr>
              <a:t>	</a:t>
            </a:r>
            <a:r>
              <a:rPr dirty="0" sz="800" spc="-50" i="1">
                <a:latin typeface="Times New Roman"/>
                <a:cs typeface="Times New Roman"/>
              </a:rPr>
              <a:t>X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13" name="object 113" descr=""/>
          <p:cNvSpPr txBox="1"/>
          <p:nvPr/>
        </p:nvSpPr>
        <p:spPr>
          <a:xfrm>
            <a:off x="3620948" y="3262939"/>
            <a:ext cx="730885" cy="68516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sz="800" i="1">
                <a:latin typeface="Times New Roman"/>
                <a:cs typeface="Times New Roman"/>
              </a:rPr>
              <a:t>i</a:t>
            </a:r>
            <a:r>
              <a:rPr dirty="0" sz="800" spc="15" i="1">
                <a:latin typeface="Times New Roman"/>
                <a:cs typeface="Times New Roman"/>
              </a:rPr>
              <a:t> </a:t>
            </a:r>
            <a:r>
              <a:rPr dirty="0" sz="450" i="1">
                <a:latin typeface="Times New Roman"/>
                <a:cs typeface="Times New Roman"/>
              </a:rPr>
              <a:t>x</a:t>
            </a:r>
            <a:r>
              <a:rPr dirty="0" sz="450" spc="5" i="1">
                <a:latin typeface="Times New Roman"/>
                <a:cs typeface="Times New Roman"/>
              </a:rPr>
              <a:t> </a:t>
            </a:r>
            <a:r>
              <a:rPr dirty="0" sz="450" i="1">
                <a:latin typeface="Times New Roman"/>
                <a:cs typeface="Times New Roman"/>
              </a:rPr>
              <a:t>+</a:t>
            </a:r>
            <a:r>
              <a:rPr dirty="0" sz="450" spc="5" i="1">
                <a:latin typeface="Times New Roman"/>
                <a:cs typeface="Times New Roman"/>
              </a:rPr>
              <a:t> </a:t>
            </a:r>
            <a:r>
              <a:rPr dirty="0" sz="450" i="1">
                <a:latin typeface="Times New Roman"/>
                <a:cs typeface="Times New Roman"/>
              </a:rPr>
              <a:t>dx</a:t>
            </a:r>
            <a:r>
              <a:rPr dirty="0" sz="450" spc="405" i="1">
                <a:latin typeface="Times New Roman"/>
                <a:cs typeface="Times New Roman"/>
              </a:rPr>
              <a:t> </a:t>
            </a:r>
            <a:r>
              <a:rPr dirty="0" baseline="-31250" sz="1200" i="1">
                <a:latin typeface="Times New Roman"/>
                <a:cs typeface="Times New Roman"/>
              </a:rPr>
              <a:t>x</a:t>
            </a:r>
            <a:r>
              <a:rPr dirty="0" baseline="-31250" sz="1200" spc="22" i="1">
                <a:latin typeface="Times New Roman"/>
                <a:cs typeface="Times New Roman"/>
              </a:rPr>
              <a:t> </a:t>
            </a:r>
            <a:r>
              <a:rPr dirty="0" baseline="-31250" sz="1200">
                <a:latin typeface="Times New Roman"/>
                <a:cs typeface="Times New Roman"/>
              </a:rPr>
              <a:t>+</a:t>
            </a:r>
            <a:r>
              <a:rPr dirty="0" baseline="-31250" sz="1200" spc="22">
                <a:latin typeface="Times New Roman"/>
                <a:cs typeface="Times New Roman"/>
              </a:rPr>
              <a:t> </a:t>
            </a:r>
            <a:r>
              <a:rPr dirty="0" baseline="-31250" sz="1200" spc="-37" i="1">
                <a:latin typeface="Times New Roman"/>
                <a:cs typeface="Times New Roman"/>
              </a:rPr>
              <a:t>dx</a:t>
            </a:r>
            <a:endParaRPr baseline="-31250"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0"/>
              </a:spcBef>
            </a:pPr>
            <a:endParaRPr sz="800">
              <a:latin typeface="Times New Roman"/>
              <a:cs typeface="Times New Roman"/>
            </a:endParaRPr>
          </a:p>
          <a:p>
            <a:pPr marL="487045">
              <a:lnSpc>
                <a:spcPct val="100000"/>
              </a:lnSpc>
            </a:pPr>
            <a:r>
              <a:rPr dirty="0" sz="800" spc="-50" i="1">
                <a:latin typeface="Times New Roman"/>
                <a:cs typeface="Times New Roman"/>
              </a:rPr>
              <a:t>+</a:t>
            </a:r>
            <a:endParaRPr sz="800">
              <a:latin typeface="Times New Roman"/>
              <a:cs typeface="Times New Roman"/>
            </a:endParaRPr>
          </a:p>
          <a:p>
            <a:pPr marL="487045" marR="30480">
              <a:lnSpc>
                <a:spcPts val="1090"/>
              </a:lnSpc>
              <a:spcBef>
                <a:spcPts val="40"/>
              </a:spcBef>
            </a:pPr>
            <a:r>
              <a:rPr dirty="0" sz="800" i="1">
                <a:latin typeface="Times New Roman"/>
                <a:cs typeface="Times New Roman"/>
              </a:rPr>
              <a:t>u</a:t>
            </a:r>
            <a:r>
              <a:rPr dirty="0" sz="800" spc="20" i="1">
                <a:latin typeface="Times New Roman"/>
                <a:cs typeface="Times New Roman"/>
              </a:rPr>
              <a:t> </a:t>
            </a:r>
            <a:r>
              <a:rPr dirty="0" sz="450" i="1">
                <a:latin typeface="Times New Roman"/>
                <a:cs typeface="Times New Roman"/>
              </a:rPr>
              <a:t>x</a:t>
            </a:r>
            <a:r>
              <a:rPr dirty="0" sz="450" spc="10" i="1">
                <a:latin typeface="Times New Roman"/>
                <a:cs typeface="Times New Roman"/>
              </a:rPr>
              <a:t> </a:t>
            </a:r>
            <a:r>
              <a:rPr dirty="0" sz="450" i="1">
                <a:latin typeface="Times New Roman"/>
                <a:cs typeface="Times New Roman"/>
              </a:rPr>
              <a:t>+</a:t>
            </a:r>
            <a:r>
              <a:rPr dirty="0" sz="450" spc="10" i="1">
                <a:latin typeface="Times New Roman"/>
                <a:cs typeface="Times New Roman"/>
              </a:rPr>
              <a:t> </a:t>
            </a:r>
            <a:r>
              <a:rPr dirty="0" sz="450" spc="-50" i="1">
                <a:latin typeface="Times New Roman"/>
                <a:cs typeface="Times New Roman"/>
              </a:rPr>
              <a:t>d</a:t>
            </a:r>
            <a:r>
              <a:rPr dirty="0" sz="450" spc="500" i="1">
                <a:latin typeface="Times New Roman"/>
                <a:cs typeface="Times New Roman"/>
              </a:rPr>
              <a:t> </a:t>
            </a:r>
            <a:r>
              <a:rPr dirty="0" sz="450" spc="-50" i="1">
                <a:latin typeface="Times New Roman"/>
                <a:cs typeface="Times New Roman"/>
              </a:rPr>
              <a:t>X</a:t>
            </a:r>
            <a:endParaRPr sz="450">
              <a:latin typeface="Times New Roman"/>
              <a:cs typeface="Times New Roman"/>
            </a:endParaRPr>
          </a:p>
        </p:txBody>
      </p:sp>
      <p:sp>
        <p:nvSpPr>
          <p:cNvPr id="114" name="object 114" descr=""/>
          <p:cNvSpPr txBox="1"/>
          <p:nvPr/>
        </p:nvSpPr>
        <p:spPr>
          <a:xfrm>
            <a:off x="5073661" y="3322411"/>
            <a:ext cx="48514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i="1">
                <a:latin typeface="Times New Roman"/>
                <a:cs typeface="Times New Roman"/>
              </a:rPr>
              <a:t>Z</a:t>
            </a:r>
            <a:r>
              <a:rPr dirty="0" sz="800" spc="2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·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dx</a:t>
            </a:r>
            <a:r>
              <a:rPr dirty="0" sz="800" spc="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x</a:t>
            </a:r>
            <a:r>
              <a:rPr dirty="0" sz="800" spc="2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=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-50" i="1">
                <a:latin typeface="Times New Roman"/>
                <a:cs typeface="Times New Roman"/>
              </a:rPr>
              <a:t>l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15" name="object 115" descr=""/>
          <p:cNvSpPr txBox="1"/>
          <p:nvPr/>
        </p:nvSpPr>
        <p:spPr>
          <a:xfrm>
            <a:off x="1597890" y="3679238"/>
            <a:ext cx="27241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i="1">
                <a:latin typeface="Times New Roman"/>
                <a:cs typeface="Times New Roman"/>
              </a:rPr>
              <a:t>Y</a:t>
            </a:r>
            <a:r>
              <a:rPr dirty="0" sz="800" spc="1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·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-25" i="1">
                <a:latin typeface="Times New Roman"/>
                <a:cs typeface="Times New Roman"/>
              </a:rPr>
              <a:t>dx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16" name="object 116" descr=""/>
          <p:cNvSpPr txBox="1"/>
          <p:nvPr/>
        </p:nvSpPr>
        <p:spPr>
          <a:xfrm>
            <a:off x="2133132" y="3679238"/>
            <a:ext cx="27241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i="1">
                <a:latin typeface="Times New Roman"/>
                <a:cs typeface="Times New Roman"/>
              </a:rPr>
              <a:t>Y</a:t>
            </a:r>
            <a:r>
              <a:rPr dirty="0" sz="800" spc="1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·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-25" i="1">
                <a:latin typeface="Times New Roman"/>
                <a:cs typeface="Times New Roman"/>
              </a:rPr>
              <a:t>dx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17" name="object 117" descr=""/>
          <p:cNvSpPr txBox="1"/>
          <p:nvPr/>
        </p:nvSpPr>
        <p:spPr>
          <a:xfrm>
            <a:off x="5166172" y="3679238"/>
            <a:ext cx="27241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i="1">
                <a:latin typeface="Times New Roman"/>
                <a:cs typeface="Times New Roman"/>
              </a:rPr>
              <a:t>Y</a:t>
            </a:r>
            <a:r>
              <a:rPr dirty="0" sz="800" spc="1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·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-25" i="1">
                <a:latin typeface="Times New Roman"/>
                <a:cs typeface="Times New Roman"/>
              </a:rPr>
              <a:t>dx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18" name="object 118" descr=""/>
          <p:cNvSpPr txBox="1"/>
          <p:nvPr/>
        </p:nvSpPr>
        <p:spPr>
          <a:xfrm>
            <a:off x="4630930" y="3679238"/>
            <a:ext cx="27241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i="1">
                <a:latin typeface="Times New Roman"/>
                <a:cs typeface="Times New Roman"/>
              </a:rPr>
              <a:t>Y</a:t>
            </a:r>
            <a:r>
              <a:rPr dirty="0" sz="800" spc="1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·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-25" i="1">
                <a:latin typeface="Times New Roman"/>
                <a:cs typeface="Times New Roman"/>
              </a:rPr>
              <a:t>dx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19" name="object 119" descr=""/>
          <p:cNvSpPr txBox="1"/>
          <p:nvPr/>
        </p:nvSpPr>
        <p:spPr>
          <a:xfrm>
            <a:off x="3203617" y="3262939"/>
            <a:ext cx="1079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i="1">
                <a:latin typeface="Times New Roman"/>
                <a:cs typeface="Times New Roman"/>
              </a:rPr>
              <a:t>i</a:t>
            </a:r>
            <a:r>
              <a:rPr dirty="0" sz="800" spc="5" i="1">
                <a:latin typeface="Times New Roman"/>
                <a:cs typeface="Times New Roman"/>
              </a:rPr>
              <a:t> </a:t>
            </a:r>
            <a:r>
              <a:rPr dirty="0" sz="450" spc="-50" i="1">
                <a:latin typeface="Times New Roman"/>
                <a:cs typeface="Times New Roman"/>
              </a:rPr>
              <a:t>x</a:t>
            </a:r>
            <a:endParaRPr sz="450">
              <a:latin typeface="Times New Roman"/>
              <a:cs typeface="Times New Roman"/>
            </a:endParaRPr>
          </a:p>
        </p:txBody>
      </p:sp>
      <p:sp>
        <p:nvSpPr>
          <p:cNvPr id="120" name="object 120" descr=""/>
          <p:cNvSpPr txBox="1"/>
          <p:nvPr/>
        </p:nvSpPr>
        <p:spPr>
          <a:xfrm>
            <a:off x="3289520" y="3515362"/>
            <a:ext cx="131445" cy="303530"/>
          </a:xfrm>
          <a:prstGeom prst="rect">
            <a:avLst/>
          </a:prstGeom>
        </p:spPr>
        <p:txBody>
          <a:bodyPr wrap="square" lIns="0" tIns="285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25"/>
              </a:spcBef>
            </a:pPr>
            <a:r>
              <a:rPr dirty="0" sz="800" spc="-50" i="1">
                <a:latin typeface="Times New Roman"/>
                <a:cs typeface="Times New Roman"/>
              </a:rPr>
              <a:t>+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i="1">
                <a:latin typeface="Times New Roman"/>
                <a:cs typeface="Times New Roman"/>
              </a:rPr>
              <a:t>u</a:t>
            </a:r>
            <a:r>
              <a:rPr dirty="0" sz="800" spc="20" i="1">
                <a:latin typeface="Times New Roman"/>
                <a:cs typeface="Times New Roman"/>
              </a:rPr>
              <a:t> </a:t>
            </a:r>
            <a:r>
              <a:rPr dirty="0" sz="450" spc="-50" i="1">
                <a:latin typeface="Times New Roman"/>
                <a:cs typeface="Times New Roman"/>
              </a:rPr>
              <a:t>x</a:t>
            </a:r>
            <a:endParaRPr sz="450">
              <a:latin typeface="Times New Roman"/>
              <a:cs typeface="Times New Roman"/>
            </a:endParaRPr>
          </a:p>
        </p:txBody>
      </p:sp>
      <p:grpSp>
        <p:nvGrpSpPr>
          <p:cNvPr id="121" name="object 121" descr=""/>
          <p:cNvGrpSpPr/>
          <p:nvPr/>
        </p:nvGrpSpPr>
        <p:grpSpPr>
          <a:xfrm>
            <a:off x="368299" y="10253590"/>
            <a:ext cx="502284" cy="13335"/>
            <a:chOff x="368299" y="10253590"/>
            <a:chExt cx="502284" cy="13335"/>
          </a:xfrm>
        </p:grpSpPr>
        <p:sp>
          <p:nvSpPr>
            <p:cNvPr id="122" name="object 122" descr=""/>
            <p:cNvSpPr/>
            <p:nvPr/>
          </p:nvSpPr>
          <p:spPr>
            <a:xfrm>
              <a:off x="368299" y="10253590"/>
              <a:ext cx="502284" cy="6985"/>
            </a:xfrm>
            <a:custGeom>
              <a:avLst/>
              <a:gdLst/>
              <a:ahLst/>
              <a:cxnLst/>
              <a:rect l="l" t="t" r="r" b="b"/>
              <a:pathLst>
                <a:path w="502284" h="6984">
                  <a:moveTo>
                    <a:pt x="502202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502202" y="0"/>
                  </a:lnTo>
                  <a:lnTo>
                    <a:pt x="502202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" name="object 123" descr=""/>
            <p:cNvSpPr/>
            <p:nvPr/>
          </p:nvSpPr>
          <p:spPr>
            <a:xfrm>
              <a:off x="368287" y="10253585"/>
              <a:ext cx="502284" cy="13335"/>
            </a:xfrm>
            <a:custGeom>
              <a:avLst/>
              <a:gdLst/>
              <a:ahLst/>
              <a:cxnLst/>
              <a:rect l="l" t="t" r="r" b="b"/>
              <a:pathLst>
                <a:path w="502284" h="13334">
                  <a:moveTo>
                    <a:pt x="502208" y="0"/>
                  </a:moveTo>
                  <a:lnTo>
                    <a:pt x="495604" y="6616"/>
                  </a:lnTo>
                  <a:lnTo>
                    <a:pt x="0" y="6616"/>
                  </a:lnTo>
                  <a:lnTo>
                    <a:pt x="0" y="13220"/>
                  </a:lnTo>
                  <a:lnTo>
                    <a:pt x="495604" y="13220"/>
                  </a:lnTo>
                  <a:lnTo>
                    <a:pt x="502208" y="13220"/>
                  </a:lnTo>
                  <a:lnTo>
                    <a:pt x="502208" y="6616"/>
                  </a:lnTo>
                  <a:lnTo>
                    <a:pt x="502208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" name="object 124" descr=""/>
            <p:cNvSpPr/>
            <p:nvPr/>
          </p:nvSpPr>
          <p:spPr>
            <a:xfrm>
              <a:off x="368299" y="10253590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4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5" name="object 125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126" name="object 126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196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</p:spTree>
  </p:cSld>
  <p:clrMapOvr>
    <a:masterClrMapping/>
  </p:clrMapOvr>
</p:sld>
</file>

<file path=ppt/slides/slide20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05609"/>
            <a:ext cx="540385" cy="395605"/>
          </a:xfrm>
          <a:prstGeom prst="rect">
            <a:avLst/>
          </a:prstGeom>
        </p:spPr>
        <p:txBody>
          <a:bodyPr wrap="square" lIns="0" tIns="7175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565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  <a:p>
            <a:pPr marL="68580">
              <a:lnSpc>
                <a:spcPct val="100000"/>
              </a:lnSpc>
              <a:spcBef>
                <a:spcPts val="520"/>
              </a:spcBef>
            </a:pPr>
            <a:r>
              <a:rPr dirty="0" sz="800" b="1">
                <a:latin typeface="Arial"/>
                <a:cs typeface="Arial"/>
              </a:rPr>
              <a:t>Page</a:t>
            </a:r>
            <a:r>
              <a:rPr dirty="0" sz="800" spc="6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254</a:t>
            </a:r>
            <a:endParaRPr sz="800">
              <a:latin typeface="Arial"/>
              <a:cs typeface="Arial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935015" y="165100"/>
            <a:ext cx="5226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5" name="object 5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488"/>
                  </a:lnTo>
                  <a:lnTo>
                    <a:pt x="142755" y="98488"/>
                  </a:lnTo>
                  <a:lnTo>
                    <a:pt x="136180" y="99796"/>
                  </a:lnTo>
                  <a:lnTo>
                    <a:pt x="104587" y="123991"/>
                  </a:lnTo>
                  <a:lnTo>
                    <a:pt x="98048" y="143195"/>
                  </a:lnTo>
                  <a:lnTo>
                    <a:pt x="98048" y="569274"/>
                  </a:lnTo>
                  <a:lnTo>
                    <a:pt x="117977" y="603718"/>
                  </a:lnTo>
                  <a:lnTo>
                    <a:pt x="142755" y="613981"/>
                  </a:lnTo>
                  <a:lnTo>
                    <a:pt x="1886711" y="613981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3981"/>
                  </a:moveTo>
                  <a:lnTo>
                    <a:pt x="1744971" y="613981"/>
                  </a:lnTo>
                  <a:lnTo>
                    <a:pt x="1751545" y="612673"/>
                  </a:lnTo>
                  <a:lnTo>
                    <a:pt x="1764174" y="607442"/>
                  </a:lnTo>
                  <a:lnTo>
                    <a:pt x="1788370" y="575849"/>
                  </a:lnTo>
                  <a:lnTo>
                    <a:pt x="1789678" y="569274"/>
                  </a:lnTo>
                  <a:lnTo>
                    <a:pt x="1789678" y="143195"/>
                  </a:lnTo>
                  <a:lnTo>
                    <a:pt x="1769748" y="108751"/>
                  </a:lnTo>
                  <a:lnTo>
                    <a:pt x="1744971" y="98488"/>
                  </a:lnTo>
                  <a:lnTo>
                    <a:pt x="1886711" y="98488"/>
                  </a:lnTo>
                  <a:lnTo>
                    <a:pt x="1886711" y="613981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932176" y="500370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1982" y="528634"/>
                  </a:moveTo>
                  <a:lnTo>
                    <a:pt x="52863" y="528634"/>
                  </a:lnTo>
                  <a:lnTo>
                    <a:pt x="49392" y="528436"/>
                  </a:lnTo>
                  <a:lnTo>
                    <a:pt x="13028" y="510264"/>
                  </a:lnTo>
                  <a:lnTo>
                    <a:pt x="0" y="479074"/>
                  </a:lnTo>
                  <a:lnTo>
                    <a:pt x="0" y="475770"/>
                  </a:lnTo>
                  <a:lnTo>
                    <a:pt x="0" y="49361"/>
                  </a:lnTo>
                  <a:lnTo>
                    <a:pt x="8908" y="23325"/>
                  </a:lnTo>
                  <a:lnTo>
                    <a:pt x="10837" y="20220"/>
                  </a:lnTo>
                  <a:lnTo>
                    <a:pt x="45954" y="396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577"/>
                  </a:lnTo>
                  <a:lnTo>
                    <a:pt x="1704845" y="49361"/>
                  </a:lnTo>
                  <a:lnTo>
                    <a:pt x="1704845" y="479074"/>
                  </a:lnTo>
                  <a:lnTo>
                    <a:pt x="1686907" y="515418"/>
                  </a:lnTo>
                  <a:lnTo>
                    <a:pt x="1655453" y="528436"/>
                  </a:lnTo>
                  <a:lnTo>
                    <a:pt x="1651982" y="52863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171"/>
              <a:ext cx="145374" cy="145374"/>
            </a:xfrm>
            <a:prstGeom prst="rect">
              <a:avLst/>
            </a:prstGeom>
          </p:spPr>
        </p:pic>
      </p:grpSp>
      <p:sp>
        <p:nvSpPr>
          <p:cNvPr id="8" name="object 8" descr=""/>
          <p:cNvSpPr txBox="1"/>
          <p:nvPr/>
        </p:nvSpPr>
        <p:spPr>
          <a:xfrm>
            <a:off x="831370" y="507517"/>
            <a:ext cx="4591685" cy="56896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algn="r" marR="5080">
              <a:lnSpc>
                <a:spcPct val="100000"/>
              </a:lnSpc>
              <a:spcBef>
                <a:spcPts val="130"/>
              </a:spcBef>
            </a:pP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Apéndice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7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94551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impedancia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total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serie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aproximada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5">
                <a:latin typeface="Times New Roman"/>
                <a:cs typeface="Times New Roman"/>
              </a:rPr>
              <a:t>sigu</a:t>
            </a:r>
            <a:r>
              <a:rPr dirty="0" sz="600" spc="-105">
                <a:latin typeface="Arial MT"/>
                <a:cs typeface="Arial MT"/>
              </a:rPr>
              <a:t>T</a:t>
            </a:r>
            <a:r>
              <a:rPr dirty="0" sz="800" spc="-105">
                <a:latin typeface="Times New Roman"/>
                <a:cs typeface="Times New Roman"/>
              </a:rPr>
              <a:t>i</a:t>
            </a:r>
            <a:r>
              <a:rPr dirty="0" sz="600" spc="-105">
                <a:latin typeface="Arial MT"/>
                <a:cs typeface="Arial MT"/>
              </a:rPr>
              <a:t>r</a:t>
            </a:r>
            <a:r>
              <a:rPr dirty="0" sz="800" spc="-105">
                <a:latin typeface="Times New Roman"/>
                <a:cs typeface="Times New Roman"/>
              </a:rPr>
              <a:t>e</a:t>
            </a:r>
            <a:r>
              <a:rPr dirty="0" sz="600" spc="-105">
                <a:latin typeface="Arial MT"/>
                <a:cs typeface="Arial MT"/>
              </a:rPr>
              <a:t>a</a:t>
            </a:r>
            <a:r>
              <a:rPr dirty="0" sz="800" spc="-105">
                <a:latin typeface="Times New Roman"/>
                <a:cs typeface="Times New Roman"/>
              </a:rPr>
              <a:t>n</a:t>
            </a:r>
            <a:r>
              <a:rPr dirty="0" sz="600" spc="-105">
                <a:latin typeface="Arial MT"/>
                <a:cs typeface="Arial MT"/>
              </a:rPr>
              <a:t>d</a:t>
            </a:r>
            <a:r>
              <a:rPr dirty="0" sz="800" spc="-105">
                <a:latin typeface="Times New Roman"/>
                <a:cs typeface="Times New Roman"/>
              </a:rPr>
              <a:t>t</a:t>
            </a:r>
            <a:r>
              <a:rPr dirty="0" sz="600" spc="-105">
                <a:latin typeface="Arial MT"/>
                <a:cs typeface="Arial MT"/>
              </a:rPr>
              <a:t>u</a:t>
            </a:r>
            <a:r>
              <a:rPr dirty="0" sz="800" spc="-105">
                <a:latin typeface="Times New Roman"/>
                <a:cs typeface="Times New Roman"/>
              </a:rPr>
              <a:t>e</a:t>
            </a:r>
            <a:r>
              <a:rPr dirty="0" sz="600" spc="-105">
                <a:latin typeface="Arial MT"/>
                <a:cs typeface="Arial MT"/>
              </a:rPr>
              <a:t>cie</a:t>
            </a:r>
            <a:r>
              <a:rPr dirty="0" sz="800" spc="-105">
                <a:latin typeface="Times New Roman"/>
                <a:cs typeface="Times New Roman"/>
              </a:rPr>
              <a:t>c</a:t>
            </a:r>
            <a:r>
              <a:rPr dirty="0" sz="600" spc="-105">
                <a:latin typeface="Arial MT"/>
                <a:cs typeface="Arial MT"/>
              </a:rPr>
              <a:t>n</a:t>
            </a:r>
            <a:r>
              <a:rPr dirty="0" sz="800" spc="-105">
                <a:latin typeface="Times New Roman"/>
                <a:cs typeface="Times New Roman"/>
              </a:rPr>
              <a:t>o</a:t>
            </a:r>
            <a:r>
              <a:rPr dirty="0" sz="600" spc="-105">
                <a:latin typeface="Arial MT"/>
                <a:cs typeface="Arial MT"/>
              </a:rPr>
              <a:t>d</a:t>
            </a:r>
            <a:r>
              <a:rPr dirty="0" sz="800" spc="-105">
                <a:latin typeface="Times New Roman"/>
                <a:cs typeface="Times New Roman"/>
              </a:rPr>
              <a:t>m</a:t>
            </a:r>
            <a:r>
              <a:rPr dirty="0" sz="600" spc="-105">
                <a:latin typeface="Arial MT"/>
                <a:cs typeface="Arial MT"/>
              </a:rPr>
              <a:t>o.</a:t>
            </a:r>
            <a:r>
              <a:rPr dirty="0" sz="800" spc="-105">
                <a:latin typeface="Times New Roman"/>
                <a:cs typeface="Times New Roman"/>
              </a:rPr>
              <a:t>b</a:t>
            </a:r>
            <a:r>
              <a:rPr dirty="0" sz="600" spc="-105">
                <a:latin typeface="Arial MT"/>
                <a:cs typeface="Arial MT"/>
              </a:rPr>
              <a:t>..</a:t>
            </a:r>
            <a:r>
              <a:rPr dirty="0" sz="800" spc="-105">
                <a:latin typeface="Times New Roman"/>
                <a:cs typeface="Times New Roman"/>
              </a:rPr>
              <a:t>inación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de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salidas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medidas: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831370" y="8040556"/>
            <a:ext cx="1841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254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4697009" y="8066988"/>
            <a:ext cx="65786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Times New Roman"/>
                <a:cs typeface="Times New Roman"/>
              </a:rPr>
              <a:t>ATPDraw</a:t>
            </a:r>
            <a:r>
              <a:rPr dirty="0" sz="550" spc="30">
                <a:latin typeface="Times New Roman"/>
                <a:cs typeface="Times New Roman"/>
              </a:rPr>
              <a:t> </a:t>
            </a:r>
            <a:r>
              <a:rPr dirty="0" sz="550">
                <a:latin typeface="Times New Roman"/>
                <a:cs typeface="Times New Roman"/>
              </a:rPr>
              <a:t>versión</a:t>
            </a:r>
            <a:r>
              <a:rPr dirty="0" sz="550" spc="30">
                <a:latin typeface="Times New Roman"/>
                <a:cs typeface="Times New Roman"/>
              </a:rPr>
              <a:t> </a:t>
            </a:r>
            <a:r>
              <a:rPr dirty="0" sz="550" spc="-25">
                <a:latin typeface="Times New Roman"/>
                <a:cs typeface="Times New Roman"/>
              </a:rPr>
              <a:t>5.6</a:t>
            </a:r>
            <a:endParaRPr sz="55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076895" y="1373155"/>
            <a:ext cx="378460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sz="650">
                <a:latin typeface="Times New Roman"/>
                <a:cs typeface="Times New Roman"/>
              </a:rPr>
              <a:t>)</a:t>
            </a:r>
            <a:r>
              <a:rPr dirty="0" sz="650" spc="10">
                <a:latin typeface="Times New Roman"/>
                <a:cs typeface="Times New Roman"/>
              </a:rPr>
              <a:t> </a:t>
            </a:r>
            <a:r>
              <a:rPr dirty="0" sz="650" spc="-30">
                <a:latin typeface="Times New Roman"/>
                <a:cs typeface="Times New Roman"/>
              </a:rPr>
              <a:t>(2)</a:t>
            </a:r>
            <a:r>
              <a:rPr dirty="0" baseline="8547" sz="975" spc="-44">
                <a:latin typeface="Times New Roman"/>
                <a:cs typeface="Times New Roman"/>
              </a:rPr>
              <a:t>+</a:t>
            </a:r>
            <a:r>
              <a:rPr dirty="0" sz="650" spc="-30">
                <a:latin typeface="Times New Roman"/>
                <a:cs typeface="Times New Roman"/>
              </a:rPr>
              <a:t>0</a:t>
            </a:r>
            <a:r>
              <a:rPr dirty="0" sz="650" spc="15">
                <a:latin typeface="Times New Roman"/>
                <a:cs typeface="Times New Roman"/>
              </a:rPr>
              <a:t> </a:t>
            </a:r>
            <a:r>
              <a:rPr dirty="0" sz="650">
                <a:latin typeface="Times New Roman"/>
                <a:cs typeface="Times New Roman"/>
              </a:rPr>
              <a:t>(</a:t>
            </a:r>
            <a:r>
              <a:rPr dirty="0" sz="650" spc="-65">
                <a:latin typeface="Times New Roman"/>
                <a:cs typeface="Times New Roman"/>
              </a:rPr>
              <a:t> </a:t>
            </a:r>
            <a:r>
              <a:rPr dirty="0" baseline="8547" sz="975" spc="-75">
                <a:latin typeface="Cambria Math"/>
                <a:cs typeface="Cambria Math"/>
              </a:rPr>
              <a:t>⋅</a:t>
            </a:r>
            <a:endParaRPr baseline="8547" sz="975">
              <a:latin typeface="Cambria Math"/>
              <a:cs typeface="Cambria Math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1149583" y="1227781"/>
            <a:ext cx="262890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sz="650">
                <a:latin typeface="Times New Roman"/>
                <a:cs typeface="Times New Roman"/>
              </a:rPr>
              <a:t>)</a:t>
            </a:r>
            <a:r>
              <a:rPr dirty="0" sz="650" spc="15">
                <a:latin typeface="Times New Roman"/>
                <a:cs typeface="Times New Roman"/>
              </a:rPr>
              <a:t> </a:t>
            </a:r>
            <a:r>
              <a:rPr dirty="0" sz="650" spc="-130">
                <a:latin typeface="Times New Roman"/>
                <a:cs typeface="Times New Roman"/>
              </a:rPr>
              <a:t>0</a:t>
            </a:r>
            <a:r>
              <a:rPr dirty="0" baseline="4273" sz="975" spc="-195">
                <a:latin typeface="Cambria Math"/>
                <a:cs typeface="Cambria Math"/>
              </a:rPr>
              <a:t>⋅</a:t>
            </a:r>
            <a:r>
              <a:rPr dirty="0" baseline="4273" sz="975" spc="-22">
                <a:latin typeface="Cambria Math"/>
                <a:cs typeface="Cambria Math"/>
              </a:rPr>
              <a:t> </a:t>
            </a:r>
            <a:r>
              <a:rPr dirty="0" baseline="-17094" sz="975" spc="-44" i="1">
                <a:latin typeface="Times New Roman"/>
                <a:cs typeface="Times New Roman"/>
              </a:rPr>
              <a:t>t</a:t>
            </a:r>
            <a:r>
              <a:rPr dirty="0" sz="650" spc="-30">
                <a:latin typeface="Times New Roman"/>
                <a:cs typeface="Times New Roman"/>
              </a:rPr>
              <a:t>(</a:t>
            </a:r>
            <a:r>
              <a:rPr dirty="0" baseline="-17094" sz="975" spc="-44" i="1">
                <a:latin typeface="Times New Roman"/>
                <a:cs typeface="Times New Roman"/>
              </a:rPr>
              <a:t>u</a:t>
            </a:r>
            <a:r>
              <a:rPr dirty="0" sz="650" spc="-30">
                <a:latin typeface="Times New Roman"/>
                <a:cs typeface="Times New Roman"/>
              </a:rPr>
              <a:t>3</a:t>
            </a:r>
            <a:endParaRPr sz="650">
              <a:latin typeface="Times New Roman"/>
              <a:cs typeface="Times New Roman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2608903" y="1373155"/>
            <a:ext cx="90805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50" spc="-50">
                <a:latin typeface="Cambria Math"/>
                <a:cs typeface="Cambria Math"/>
              </a:rPr>
              <a:t>⎠</a:t>
            </a:r>
            <a:endParaRPr sz="650">
              <a:latin typeface="Cambria Math"/>
              <a:cs typeface="Cambria Math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1935926" y="1293860"/>
            <a:ext cx="1099820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  <a:tabLst>
                <a:tab pos="421005" algn="l"/>
              </a:tabLst>
            </a:pPr>
            <a:r>
              <a:rPr dirty="0" baseline="4273" sz="975" spc="-37">
                <a:latin typeface="Cambria Math"/>
                <a:cs typeface="Cambria Math"/>
              </a:rPr>
              <a:t>⎜</a:t>
            </a:r>
            <a:r>
              <a:rPr dirty="0" sz="650" spc="-25">
                <a:latin typeface="Times New Roman"/>
                <a:cs typeface="Times New Roman"/>
              </a:rPr>
              <a:t>1</a:t>
            </a:r>
            <a:r>
              <a:rPr dirty="0" sz="650">
                <a:latin typeface="Times New Roman"/>
                <a:cs typeface="Times New Roman"/>
              </a:rPr>
              <a:t>	</a:t>
            </a:r>
            <a:r>
              <a:rPr dirty="0" sz="650" spc="-30">
                <a:latin typeface="Times New Roman"/>
                <a:cs typeface="Times New Roman"/>
              </a:rPr>
              <a:t>...)</a:t>
            </a:r>
            <a:r>
              <a:rPr dirty="0" baseline="-12820" sz="975" spc="-44" i="1">
                <a:latin typeface="Times New Roman"/>
                <a:cs typeface="Times New Roman"/>
              </a:rPr>
              <a:t>l</a:t>
            </a:r>
            <a:r>
              <a:rPr dirty="0" baseline="-12820" sz="975" spc="-30" i="1">
                <a:latin typeface="Times New Roman"/>
                <a:cs typeface="Times New Roman"/>
              </a:rPr>
              <a:t> </a:t>
            </a:r>
            <a:r>
              <a:rPr dirty="0" sz="650">
                <a:latin typeface="Times New Roman"/>
                <a:cs typeface="Times New Roman"/>
              </a:rPr>
              <a:t>(</a:t>
            </a:r>
            <a:r>
              <a:rPr dirty="0" sz="650" spc="325">
                <a:latin typeface="Times New Roman"/>
                <a:cs typeface="Times New Roman"/>
              </a:rPr>
              <a:t>  </a:t>
            </a:r>
            <a:r>
              <a:rPr dirty="0" baseline="4273" sz="975">
                <a:latin typeface="Cambria Math"/>
                <a:cs typeface="Cambria Math"/>
              </a:rPr>
              <a:t>⎟</a:t>
            </a:r>
            <a:r>
              <a:rPr dirty="0" baseline="4273" sz="975" spc="742">
                <a:latin typeface="Cambria Math"/>
                <a:cs typeface="Cambria Math"/>
              </a:rPr>
              <a:t> </a:t>
            </a:r>
            <a:r>
              <a:rPr dirty="0" baseline="-12820" sz="975" i="1">
                <a:latin typeface="Times New Roman"/>
                <a:cs typeface="Times New Roman"/>
              </a:rPr>
              <a:t>lZ</a:t>
            </a:r>
            <a:r>
              <a:rPr dirty="0" baseline="-12820" sz="975" spc="735" i="1">
                <a:latin typeface="Times New Roman"/>
                <a:cs typeface="Times New Roman"/>
              </a:rPr>
              <a:t> </a:t>
            </a:r>
            <a:r>
              <a:rPr dirty="0" sz="650">
                <a:latin typeface="Times New Roman"/>
                <a:cs typeface="Times New Roman"/>
              </a:rPr>
              <a:t>]</a:t>
            </a:r>
            <a:r>
              <a:rPr dirty="0" sz="650" spc="10">
                <a:latin typeface="Times New Roman"/>
                <a:cs typeface="Times New Roman"/>
              </a:rPr>
              <a:t> </a:t>
            </a:r>
            <a:r>
              <a:rPr dirty="0" sz="650" spc="-50">
                <a:latin typeface="Times New Roman"/>
                <a:cs typeface="Times New Roman"/>
              </a:rPr>
              <a:t>[</a:t>
            </a:r>
            <a:endParaRPr sz="650">
              <a:latin typeface="Times New Roman"/>
              <a:cs typeface="Times New Roman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983353" y="1280644"/>
            <a:ext cx="74295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50" spc="-50">
                <a:latin typeface="Times New Roman"/>
                <a:cs typeface="Times New Roman"/>
              </a:rPr>
              <a:t>=</a:t>
            </a:r>
            <a:endParaRPr sz="650">
              <a:latin typeface="Times New Roman"/>
              <a:cs typeface="Times New Roman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1756480" y="1313684"/>
            <a:ext cx="97155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50" spc="-25" i="1">
                <a:latin typeface="Times New Roman"/>
                <a:cs typeface="Times New Roman"/>
              </a:rPr>
              <a:t>lZ</a:t>
            </a:r>
            <a:endParaRPr sz="650">
              <a:latin typeface="Times New Roman"/>
              <a:cs typeface="Times New Roman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1578066" y="1373155"/>
            <a:ext cx="709930" cy="16827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95605">
              <a:lnSpc>
                <a:spcPts val="695"/>
              </a:lnSpc>
              <a:spcBef>
                <a:spcPts val="125"/>
              </a:spcBef>
            </a:pPr>
            <a:r>
              <a:rPr dirty="0" sz="650" spc="160">
                <a:latin typeface="Cambria Math"/>
                <a:cs typeface="Cambria Math"/>
              </a:rPr>
              <a:t>𝗁</a:t>
            </a:r>
            <a:r>
              <a:rPr dirty="0" sz="650" spc="260">
                <a:latin typeface="Cambria Math"/>
                <a:cs typeface="Cambria Math"/>
              </a:rPr>
              <a:t>  </a:t>
            </a:r>
            <a:r>
              <a:rPr dirty="0" sz="650" spc="-25">
                <a:latin typeface="Times New Roman"/>
                <a:cs typeface="Times New Roman"/>
              </a:rPr>
              <a:t>180</a:t>
            </a:r>
            <a:endParaRPr sz="650">
              <a:latin typeface="Times New Roman"/>
              <a:cs typeface="Times New Roman"/>
            </a:endParaRPr>
          </a:p>
          <a:p>
            <a:pPr marL="12700">
              <a:lnSpc>
                <a:spcPts val="395"/>
              </a:lnSpc>
            </a:pPr>
            <a:r>
              <a:rPr dirty="0" sz="400" i="1">
                <a:latin typeface="Times New Roman"/>
                <a:cs typeface="Times New Roman"/>
              </a:rPr>
              <a:t>Carolina</a:t>
            </a:r>
            <a:r>
              <a:rPr dirty="0" sz="400" spc="25" i="1">
                <a:latin typeface="Times New Roman"/>
                <a:cs typeface="Times New Roman"/>
              </a:rPr>
              <a:t> </a:t>
            </a:r>
            <a:r>
              <a:rPr dirty="0" sz="400" i="1">
                <a:latin typeface="Times New Roman"/>
                <a:cs typeface="Times New Roman"/>
              </a:rPr>
              <a:t>del</a:t>
            </a:r>
            <a:r>
              <a:rPr dirty="0" sz="400" spc="25" i="1">
                <a:latin typeface="Times New Roman"/>
                <a:cs typeface="Times New Roman"/>
              </a:rPr>
              <a:t> </a:t>
            </a:r>
            <a:r>
              <a:rPr dirty="0" sz="400" spc="-25" i="1">
                <a:latin typeface="Times New Roman"/>
                <a:cs typeface="Times New Roman"/>
              </a:rPr>
              <a:t>Sur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1651785" y="1280644"/>
            <a:ext cx="1468755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  <a:tabLst>
                <a:tab pos="1365885" algn="l"/>
              </a:tabLst>
            </a:pPr>
            <a:r>
              <a:rPr dirty="0" sz="650">
                <a:latin typeface="Times New Roman"/>
                <a:cs typeface="Times New Roman"/>
              </a:rPr>
              <a:t>=</a:t>
            </a:r>
            <a:r>
              <a:rPr dirty="0" sz="650" spc="310">
                <a:latin typeface="Times New Roman"/>
                <a:cs typeface="Times New Roman"/>
              </a:rPr>
              <a:t>  </a:t>
            </a:r>
            <a:r>
              <a:rPr dirty="0" sz="650">
                <a:latin typeface="Cambria Math"/>
                <a:cs typeface="Cambria Math"/>
              </a:rPr>
              <a:t>⋅</a:t>
            </a:r>
            <a:r>
              <a:rPr dirty="0" sz="650" spc="345">
                <a:latin typeface="Cambria Math"/>
                <a:cs typeface="Cambria Math"/>
              </a:rPr>
              <a:t> </a:t>
            </a:r>
            <a:r>
              <a:rPr dirty="0" sz="650">
                <a:latin typeface="Cambria Math"/>
                <a:cs typeface="Cambria Math"/>
              </a:rPr>
              <a:t>⋅</a:t>
            </a:r>
            <a:r>
              <a:rPr dirty="0" baseline="34188" sz="975">
                <a:latin typeface="Cambria Math"/>
                <a:cs typeface="Cambria Math"/>
              </a:rPr>
              <a:t>⎛</a:t>
            </a:r>
            <a:r>
              <a:rPr dirty="0" baseline="34188" sz="975" spc="187">
                <a:latin typeface="Cambria Math"/>
                <a:cs typeface="Cambria Math"/>
              </a:rPr>
              <a:t> </a:t>
            </a:r>
            <a:r>
              <a:rPr dirty="0" sz="650">
                <a:latin typeface="Times New Roman"/>
                <a:cs typeface="Times New Roman"/>
              </a:rPr>
              <a:t>-</a:t>
            </a:r>
            <a:r>
              <a:rPr dirty="0" sz="650" spc="229">
                <a:latin typeface="Times New Roman"/>
                <a:cs typeface="Times New Roman"/>
              </a:rPr>
              <a:t>  </a:t>
            </a:r>
            <a:r>
              <a:rPr dirty="0" baseline="34188" sz="975">
                <a:latin typeface="Times New Roman"/>
                <a:cs typeface="Times New Roman"/>
              </a:rPr>
              <a:t>1</a:t>
            </a:r>
            <a:r>
              <a:rPr dirty="0" baseline="34188" sz="975" spc="690">
                <a:latin typeface="Times New Roman"/>
                <a:cs typeface="Times New Roman"/>
              </a:rPr>
              <a:t> </a:t>
            </a:r>
            <a:r>
              <a:rPr dirty="0" sz="650">
                <a:latin typeface="Cambria Math"/>
                <a:cs typeface="Cambria Math"/>
              </a:rPr>
              <a:t>⋅</a:t>
            </a:r>
            <a:r>
              <a:rPr dirty="0" sz="650" spc="235">
                <a:latin typeface="Cambria Math"/>
                <a:cs typeface="Cambria Math"/>
              </a:rPr>
              <a:t> </a:t>
            </a:r>
            <a:r>
              <a:rPr dirty="0" baseline="4273" sz="975">
                <a:latin typeface="Times New Roman"/>
                <a:cs typeface="Times New Roman"/>
              </a:rPr>
              <a:t>γ</a:t>
            </a:r>
            <a:r>
              <a:rPr dirty="0" baseline="4273" sz="975" spc="667">
                <a:latin typeface="Times New Roman"/>
                <a:cs typeface="Times New Roman"/>
              </a:rPr>
              <a:t> </a:t>
            </a:r>
            <a:r>
              <a:rPr dirty="0" baseline="41666" sz="600">
                <a:latin typeface="Times New Roman"/>
                <a:cs typeface="Times New Roman"/>
              </a:rPr>
              <a:t>4 4</a:t>
            </a:r>
            <a:r>
              <a:rPr dirty="0" baseline="41666" sz="600" spc="494">
                <a:latin typeface="Times New Roman"/>
                <a:cs typeface="Times New Roman"/>
              </a:rPr>
              <a:t> </a:t>
            </a:r>
            <a:r>
              <a:rPr dirty="0" baseline="34188" sz="975">
                <a:latin typeface="Cambria Math"/>
                <a:cs typeface="Cambria Math"/>
              </a:rPr>
              <a:t>⎞</a:t>
            </a:r>
            <a:r>
              <a:rPr dirty="0" sz="650">
                <a:latin typeface="Times New Roman"/>
                <a:cs typeface="Times New Roman"/>
              </a:rPr>
              <a:t>≈</a:t>
            </a:r>
            <a:r>
              <a:rPr dirty="0" sz="650" spc="315">
                <a:latin typeface="Times New Roman"/>
                <a:cs typeface="Times New Roman"/>
              </a:rPr>
              <a:t>  </a:t>
            </a:r>
            <a:r>
              <a:rPr dirty="0" sz="650" spc="-50">
                <a:latin typeface="Cambria Math"/>
                <a:cs typeface="Cambria Math"/>
              </a:rPr>
              <a:t>⋅</a:t>
            </a:r>
            <a:r>
              <a:rPr dirty="0" sz="650">
                <a:latin typeface="Cambria Math"/>
                <a:cs typeface="Cambria Math"/>
              </a:rPr>
              <a:t>	</a:t>
            </a:r>
            <a:r>
              <a:rPr dirty="0" sz="650" spc="-50">
                <a:latin typeface="Times New Roman"/>
                <a:cs typeface="Times New Roman"/>
              </a:rPr>
              <a:t>Ω</a:t>
            </a:r>
            <a:endParaRPr sz="650">
              <a:latin typeface="Times New Roman"/>
              <a:cs typeface="Times New Roman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1075864" y="1392979"/>
            <a:ext cx="417195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  <a:tabLst>
                <a:tab pos="356235" algn="l"/>
              </a:tabLst>
            </a:pPr>
            <a:r>
              <a:rPr dirty="0" sz="650" spc="-25" i="1">
                <a:latin typeface="Times New Roman"/>
                <a:cs typeface="Times New Roman"/>
              </a:rPr>
              <a:t>yo</a:t>
            </a:r>
            <a:r>
              <a:rPr dirty="0" sz="650" i="1">
                <a:latin typeface="Times New Roman"/>
                <a:cs typeface="Times New Roman"/>
              </a:rPr>
              <a:t>	</a:t>
            </a:r>
            <a:r>
              <a:rPr dirty="0" sz="650" spc="-25" i="1">
                <a:latin typeface="Times New Roman"/>
                <a:cs typeface="Times New Roman"/>
              </a:rPr>
              <a:t>li</a:t>
            </a:r>
            <a:endParaRPr sz="650">
              <a:latin typeface="Times New Roman"/>
              <a:cs typeface="Times New Roman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825794" y="1313684"/>
            <a:ext cx="163195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sz="650" i="1">
                <a:latin typeface="Times New Roman"/>
                <a:cs typeface="Times New Roman"/>
              </a:rPr>
              <a:t>Z</a:t>
            </a:r>
            <a:r>
              <a:rPr dirty="0" sz="650" spc="-10" i="1">
                <a:latin typeface="Times New Roman"/>
                <a:cs typeface="Times New Roman"/>
              </a:rPr>
              <a:t> </a:t>
            </a:r>
            <a:r>
              <a:rPr dirty="0" baseline="-13888" sz="600" spc="-75" i="1">
                <a:latin typeface="Times New Roman"/>
                <a:cs typeface="Times New Roman"/>
              </a:rPr>
              <a:t>s</a:t>
            </a:r>
            <a:endParaRPr baseline="-13888" sz="600">
              <a:latin typeface="Times New Roman"/>
              <a:cs typeface="Times New Roman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5113309" y="1399587"/>
            <a:ext cx="14922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>
                <a:latin typeface="Times New Roman"/>
                <a:cs typeface="Times New Roman"/>
              </a:rPr>
              <a:t>(5)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831370" y="1677120"/>
            <a:ext cx="4256405" cy="98488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obtiene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mismo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resultado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aplica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corriente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extremo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emisor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lugar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voltaje.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8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 i="1">
                <a:latin typeface="Times New Roman"/>
                <a:cs typeface="Times New Roman"/>
              </a:rPr>
              <a:t>2.</a:t>
            </a:r>
            <a:r>
              <a:rPr dirty="0" sz="800" spc="4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Caja</a:t>
            </a:r>
            <a:r>
              <a:rPr dirty="0" sz="800" spc="4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4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circuito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 spc="-10" i="1">
                <a:latin typeface="Times New Roman"/>
                <a:cs typeface="Times New Roman"/>
              </a:rPr>
              <a:t>abierto:</a:t>
            </a:r>
            <a:endParaRPr sz="800">
              <a:latin typeface="Times New Roman"/>
              <a:cs typeface="Times New Roman"/>
            </a:endParaRPr>
          </a:p>
          <a:p>
            <a:pPr marL="12700" marR="246379">
              <a:lnSpc>
                <a:spcPct val="113799"/>
              </a:lnSpc>
              <a:spcBef>
                <a:spcPts val="885"/>
              </a:spcBef>
            </a:pPr>
            <a:r>
              <a:rPr dirty="0" sz="800">
                <a:latin typeface="Times New Roman"/>
                <a:cs typeface="Times New Roman"/>
              </a:rPr>
              <a:t>Esta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configuración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típica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obtener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admisión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derivación.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voltaje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sinusoidal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corriente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aplica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extremo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envío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mientras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extremo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recepción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deja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abierto.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1677185" y="2800468"/>
            <a:ext cx="70485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50">
                <a:latin typeface="Times New Roman"/>
                <a:cs typeface="Times New Roman"/>
              </a:rPr>
              <a:t>=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813094" y="2787252"/>
            <a:ext cx="12001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30"/>
              </a:spcBef>
              <a:tabLst>
                <a:tab pos="1061720" algn="l"/>
              </a:tabLst>
            </a:pPr>
            <a:r>
              <a:rPr dirty="0" baseline="-9259" sz="900" i="1">
                <a:latin typeface="Times New Roman"/>
                <a:cs typeface="Times New Roman"/>
              </a:rPr>
              <a:t>tu</a:t>
            </a:r>
            <a:r>
              <a:rPr dirty="0" baseline="4629" sz="900">
                <a:latin typeface="Times New Roman"/>
                <a:cs typeface="Times New Roman"/>
              </a:rPr>
              <a:t>)</a:t>
            </a:r>
            <a:r>
              <a:rPr dirty="0" baseline="4629" sz="900" spc="-30">
                <a:latin typeface="Times New Roman"/>
                <a:cs typeface="Times New Roman"/>
              </a:rPr>
              <a:t> </a:t>
            </a:r>
            <a:r>
              <a:rPr dirty="0" baseline="4629" sz="900">
                <a:latin typeface="Times New Roman"/>
                <a:cs typeface="Times New Roman"/>
              </a:rPr>
              <a:t>0</a:t>
            </a:r>
            <a:r>
              <a:rPr dirty="0" baseline="4629" sz="900" spc="-15">
                <a:latin typeface="Times New Roman"/>
                <a:cs typeface="Times New Roman"/>
              </a:rPr>
              <a:t> </a:t>
            </a:r>
            <a:r>
              <a:rPr dirty="0" baseline="4629" sz="900">
                <a:latin typeface="Times New Roman"/>
                <a:cs typeface="Times New Roman"/>
              </a:rPr>
              <a:t>(</a:t>
            </a:r>
            <a:r>
              <a:rPr dirty="0" baseline="4629" sz="900" spc="-75">
                <a:latin typeface="Times New Roman"/>
                <a:cs typeface="Times New Roman"/>
              </a:rPr>
              <a:t> </a:t>
            </a:r>
            <a:r>
              <a:rPr dirty="0" baseline="9259" sz="900" spc="-37">
                <a:latin typeface="Times New Roman"/>
                <a:cs typeface="Times New Roman"/>
              </a:rPr>
              <a:t>=</a:t>
            </a:r>
            <a:r>
              <a:rPr dirty="0" baseline="4629" sz="900" spc="-37" i="1">
                <a:latin typeface="Times New Roman"/>
                <a:cs typeface="Times New Roman"/>
              </a:rPr>
              <a:t>U</a:t>
            </a:r>
            <a:r>
              <a:rPr dirty="0" baseline="4629" sz="900" spc="712" i="1">
                <a:latin typeface="Times New Roman"/>
                <a:cs typeface="Times New Roman"/>
              </a:rPr>
              <a:t> </a:t>
            </a:r>
            <a:r>
              <a:rPr dirty="0" baseline="-20833" sz="600">
                <a:latin typeface="Times New Roman"/>
                <a:cs typeface="Times New Roman"/>
              </a:rPr>
              <a:t>0</a:t>
            </a:r>
            <a:r>
              <a:rPr dirty="0" baseline="-20833" sz="600" spc="-15">
                <a:latin typeface="Times New Roman"/>
                <a:cs typeface="Times New Roman"/>
              </a:rPr>
              <a:t> </a:t>
            </a:r>
            <a:r>
              <a:rPr dirty="0" baseline="-20833" sz="600">
                <a:latin typeface="Times New Roman"/>
                <a:cs typeface="Times New Roman"/>
              </a:rPr>
              <a:t>0</a:t>
            </a:r>
            <a:r>
              <a:rPr dirty="0" baseline="-20833" sz="600" spc="202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-1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0)</a:t>
            </a:r>
            <a:r>
              <a:rPr dirty="0" sz="600" spc="-1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(</a:t>
            </a:r>
            <a:r>
              <a:rPr dirty="0" sz="600" spc="35">
                <a:latin typeface="Times New Roman"/>
                <a:cs typeface="Times New Roman"/>
              </a:rPr>
              <a:t> </a:t>
            </a:r>
            <a:r>
              <a:rPr dirty="0" baseline="-9259" sz="900" spc="-37" i="1">
                <a:latin typeface="Times New Roman"/>
                <a:cs typeface="Times New Roman"/>
              </a:rPr>
              <a:t>li</a:t>
            </a:r>
            <a:r>
              <a:rPr dirty="0" baseline="-9259" sz="900" i="1">
                <a:latin typeface="Times New Roman"/>
                <a:cs typeface="Times New Roman"/>
              </a:rPr>
              <a:t>	</a:t>
            </a:r>
            <a:r>
              <a:rPr dirty="0" sz="800" spc="-25">
                <a:latin typeface="Times New Roman"/>
                <a:cs typeface="Times New Roman"/>
              </a:rPr>
              <a:t>da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1260886" y="3170512"/>
            <a:ext cx="92075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>
                <a:latin typeface="Times New Roman"/>
                <a:cs typeface="Times New Roman"/>
              </a:rPr>
              <a:t>0</a:t>
            </a:r>
            <a:r>
              <a:rPr dirty="0" sz="400" spc="5">
                <a:latin typeface="Times New Roman"/>
                <a:cs typeface="Times New Roman"/>
              </a:rPr>
              <a:t> </a:t>
            </a:r>
            <a:r>
              <a:rPr dirty="0" sz="400" spc="-50">
                <a:latin typeface="Times New Roman"/>
                <a:cs typeface="Times New Roman"/>
              </a:rPr>
              <a:t>0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832402" y="3137472"/>
            <a:ext cx="230504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sz="600" spc="-20" i="1">
                <a:latin typeface="Times New Roman"/>
                <a:cs typeface="Times New Roman"/>
              </a:rPr>
              <a:t>UB</a:t>
            </a:r>
            <a:r>
              <a:rPr dirty="0" baseline="23148" sz="900" spc="-30">
                <a:latin typeface="Times New Roman"/>
                <a:cs typeface="Times New Roman"/>
              </a:rPr>
              <a:t>+</a:t>
            </a:r>
            <a:r>
              <a:rPr dirty="0" sz="600" spc="-20" i="1">
                <a:latin typeface="Times New Roman"/>
                <a:cs typeface="Times New Roman"/>
              </a:rPr>
              <a:t>A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1108903" y="3104432"/>
            <a:ext cx="70485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50">
                <a:latin typeface="Times New Roman"/>
                <a:cs typeface="Times New Roman"/>
              </a:rPr>
              <a:t>=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1366613" y="3091217"/>
            <a:ext cx="7874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50">
                <a:latin typeface="Times New Roman"/>
                <a:cs typeface="Times New Roman"/>
              </a:rPr>
              <a:t>y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2318155" y="3117649"/>
            <a:ext cx="133350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50">
                <a:latin typeface="Times New Roman"/>
                <a:cs typeface="Times New Roman"/>
              </a:rPr>
              <a:t>0</a:t>
            </a:r>
            <a:r>
              <a:rPr dirty="0" sz="650" spc="15">
                <a:latin typeface="Times New Roman"/>
                <a:cs typeface="Times New Roman"/>
              </a:rPr>
              <a:t> </a:t>
            </a:r>
            <a:r>
              <a:rPr dirty="0" sz="650" spc="-50">
                <a:latin typeface="Times New Roman"/>
                <a:cs typeface="Times New Roman"/>
              </a:rPr>
              <a:t>0</a:t>
            </a:r>
            <a:endParaRPr sz="650">
              <a:latin typeface="Times New Roman"/>
              <a:cs typeface="Times New Roman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2074693" y="3097825"/>
            <a:ext cx="146050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4"/>
              </a:spcBef>
            </a:pPr>
            <a:r>
              <a:rPr dirty="0" baseline="6944" sz="600">
                <a:latin typeface="Times New Roman"/>
                <a:cs typeface="Times New Roman"/>
              </a:rPr>
              <a:t>- </a:t>
            </a:r>
            <a:r>
              <a:rPr dirty="0" baseline="6944" sz="600" spc="-37" i="1">
                <a:latin typeface="Times New Roman"/>
                <a:cs typeface="Times New Roman"/>
              </a:rPr>
              <a:t>l</a:t>
            </a:r>
            <a:r>
              <a:rPr dirty="0" sz="400" spc="-25">
                <a:latin typeface="Times New Roman"/>
                <a:cs typeface="Times New Roman"/>
              </a:rPr>
              <a:t>γ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1645177" y="3104433"/>
            <a:ext cx="437515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  <a:tabLst>
                <a:tab pos="374650" algn="l"/>
              </a:tabLst>
            </a:pPr>
            <a:r>
              <a:rPr dirty="0" sz="650">
                <a:latin typeface="Cambria Math"/>
                <a:cs typeface="Cambria Math"/>
              </a:rPr>
              <a:t>⋅</a:t>
            </a:r>
            <a:r>
              <a:rPr dirty="0" sz="650" spc="380">
                <a:latin typeface="Cambria Math"/>
                <a:cs typeface="Cambria Math"/>
              </a:rPr>
              <a:t> </a:t>
            </a:r>
            <a:r>
              <a:rPr dirty="0" baseline="41666" sz="600">
                <a:latin typeface="Times New Roman"/>
                <a:cs typeface="Times New Roman"/>
              </a:rPr>
              <a:t>γ</a:t>
            </a:r>
            <a:r>
              <a:rPr dirty="0" baseline="41666" sz="600" spc="-37">
                <a:latin typeface="Times New Roman"/>
                <a:cs typeface="Times New Roman"/>
              </a:rPr>
              <a:t> </a:t>
            </a:r>
            <a:r>
              <a:rPr dirty="0" baseline="27777" sz="600" i="1">
                <a:latin typeface="Times New Roman"/>
                <a:cs typeface="Times New Roman"/>
              </a:rPr>
              <a:t>l</a:t>
            </a:r>
            <a:r>
              <a:rPr dirty="0" baseline="27777" sz="600" spc="307" i="1">
                <a:latin typeface="Times New Roman"/>
                <a:cs typeface="Times New Roman"/>
              </a:rPr>
              <a:t> </a:t>
            </a:r>
            <a:r>
              <a:rPr dirty="0" sz="650" spc="-50">
                <a:latin typeface="Times New Roman"/>
                <a:cs typeface="Times New Roman"/>
              </a:rPr>
              <a:t>-</a:t>
            </a:r>
            <a:r>
              <a:rPr dirty="0" sz="650">
                <a:latin typeface="Times New Roman"/>
                <a:cs typeface="Times New Roman"/>
              </a:rPr>
              <a:t>	</a:t>
            </a:r>
            <a:r>
              <a:rPr dirty="0" sz="650" spc="-50">
                <a:latin typeface="Cambria Math"/>
                <a:cs typeface="Cambria Math"/>
              </a:rPr>
              <a:t>⋅</a:t>
            </a:r>
            <a:endParaRPr sz="650">
              <a:latin typeface="Cambria Math"/>
              <a:cs typeface="Cambria Math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2238859" y="3091217"/>
            <a:ext cx="85090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  <a:tabLst>
                <a:tab pos="197485" algn="l"/>
              </a:tabLst>
            </a:pPr>
            <a:r>
              <a:rPr dirty="0" baseline="4273" sz="975" spc="-75">
                <a:latin typeface="Times New Roman"/>
                <a:cs typeface="Times New Roman"/>
              </a:rPr>
              <a:t>=</a:t>
            </a:r>
            <a:r>
              <a:rPr dirty="0" baseline="4273" sz="975">
                <a:latin typeface="Times New Roman"/>
                <a:cs typeface="Times New Roman"/>
              </a:rPr>
              <a:t>	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resultan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en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1597890" y="3137473"/>
            <a:ext cx="446405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  <a:tabLst>
                <a:tab pos="342900" algn="l"/>
              </a:tabLst>
            </a:pPr>
            <a:r>
              <a:rPr dirty="0" sz="650" spc="-25" i="1">
                <a:latin typeface="Times New Roman"/>
                <a:cs typeface="Times New Roman"/>
              </a:rPr>
              <a:t>eA</a:t>
            </a:r>
            <a:r>
              <a:rPr dirty="0" sz="650" i="1">
                <a:latin typeface="Times New Roman"/>
                <a:cs typeface="Times New Roman"/>
              </a:rPr>
              <a:t>	</a:t>
            </a:r>
            <a:r>
              <a:rPr dirty="0" sz="650" spc="-25" i="1">
                <a:latin typeface="Times New Roman"/>
                <a:cs typeface="Times New Roman"/>
              </a:rPr>
              <a:t>eB</a:t>
            </a:r>
            <a:endParaRPr sz="650">
              <a:latin typeface="Times New Roman"/>
              <a:cs typeface="Times New Roman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1400684" y="3540557"/>
            <a:ext cx="397510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sz="650" spc="-50">
                <a:latin typeface="Times New Roman"/>
                <a:cs typeface="Times New Roman"/>
              </a:rPr>
              <a:t>aporreγar</a:t>
            </a:r>
            <a:r>
              <a:rPr dirty="0" baseline="4273" sz="975" spc="-75">
                <a:latin typeface="Cambria Math"/>
                <a:cs typeface="Cambria Math"/>
              </a:rPr>
              <a:t>⋅</a:t>
            </a:r>
            <a:r>
              <a:rPr dirty="0" baseline="4273" sz="975" spc="67">
                <a:latin typeface="Cambria Math"/>
                <a:cs typeface="Cambria Math"/>
              </a:rPr>
              <a:t> </a:t>
            </a:r>
            <a:r>
              <a:rPr dirty="0" baseline="-17094" sz="975" spc="-75" i="1">
                <a:latin typeface="Times New Roman"/>
                <a:cs typeface="Times New Roman"/>
              </a:rPr>
              <a:t>l</a:t>
            </a:r>
            <a:endParaRPr baseline="-17094" sz="975">
              <a:latin typeface="Times New Roman"/>
              <a:cs typeface="Times New Roman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878658" y="3467869"/>
            <a:ext cx="270510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sz="650">
                <a:latin typeface="Times New Roman"/>
                <a:cs typeface="Times New Roman"/>
              </a:rPr>
              <a:t>)</a:t>
            </a:r>
            <a:r>
              <a:rPr dirty="0" sz="650" spc="10">
                <a:latin typeface="Times New Roman"/>
                <a:cs typeface="Times New Roman"/>
              </a:rPr>
              <a:t> </a:t>
            </a:r>
            <a:r>
              <a:rPr dirty="0" sz="650">
                <a:latin typeface="Times New Roman"/>
                <a:cs typeface="Times New Roman"/>
              </a:rPr>
              <a:t>(</a:t>
            </a:r>
            <a:r>
              <a:rPr dirty="0" sz="650" spc="375">
                <a:latin typeface="Times New Roman"/>
                <a:cs typeface="Times New Roman"/>
              </a:rPr>
              <a:t> </a:t>
            </a:r>
            <a:r>
              <a:rPr dirty="0" baseline="8547" sz="975" spc="-75">
                <a:latin typeface="Times New Roman"/>
                <a:cs typeface="Times New Roman"/>
              </a:rPr>
              <a:t>=</a:t>
            </a:r>
            <a:endParaRPr baseline="8547" sz="975">
              <a:latin typeface="Times New Roman"/>
              <a:cs typeface="Times New Roman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851194" y="3487693"/>
            <a:ext cx="448309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  <a:tabLst>
                <a:tab pos="368935" algn="l"/>
              </a:tabLst>
            </a:pPr>
            <a:r>
              <a:rPr dirty="0" sz="650" spc="-25" i="1">
                <a:latin typeface="Times New Roman"/>
                <a:cs typeface="Times New Roman"/>
              </a:rPr>
              <a:t>Uxu</a:t>
            </a:r>
            <a:r>
              <a:rPr dirty="0" sz="650" i="1">
                <a:latin typeface="Times New Roman"/>
                <a:cs typeface="Times New Roman"/>
              </a:rPr>
              <a:t>	</a:t>
            </a:r>
            <a:r>
              <a:rPr dirty="0" sz="400">
                <a:latin typeface="Times New Roman"/>
                <a:cs typeface="Times New Roman"/>
              </a:rPr>
              <a:t>0</a:t>
            </a:r>
            <a:r>
              <a:rPr dirty="0" sz="400" spc="5">
                <a:latin typeface="Times New Roman"/>
                <a:cs typeface="Times New Roman"/>
              </a:rPr>
              <a:t> </a:t>
            </a:r>
            <a:r>
              <a:rPr dirty="0" sz="400" spc="-50">
                <a:latin typeface="Times New Roman"/>
                <a:cs typeface="Times New Roman"/>
              </a:rPr>
              <a:t>0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1242094" y="3381966"/>
            <a:ext cx="78359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baseline="-34188" sz="975">
                <a:latin typeface="Cambria Math"/>
                <a:cs typeface="Cambria Math"/>
              </a:rPr>
              <a:t>⋅</a:t>
            </a:r>
            <a:r>
              <a:rPr dirty="0" baseline="-34188" sz="975" spc="52">
                <a:latin typeface="Cambria Math"/>
                <a:cs typeface="Cambria Math"/>
              </a:rPr>
              <a:t> </a:t>
            </a:r>
            <a:r>
              <a:rPr dirty="0" sz="650" spc="-50">
                <a:latin typeface="Times New Roman"/>
                <a:cs typeface="Times New Roman"/>
              </a:rPr>
              <a:t>aporreγar</a:t>
            </a:r>
            <a:r>
              <a:rPr dirty="0" baseline="8547" sz="975" spc="-75">
                <a:latin typeface="Cambria Math"/>
                <a:cs typeface="Cambria Math"/>
              </a:rPr>
              <a:t>⋅</a:t>
            </a:r>
            <a:r>
              <a:rPr dirty="0" baseline="8547" sz="975" spc="-37">
                <a:latin typeface="Cambria Math"/>
                <a:cs typeface="Cambria Math"/>
              </a:rPr>
              <a:t> </a:t>
            </a:r>
            <a:r>
              <a:rPr dirty="0" sz="650" spc="-25">
                <a:latin typeface="Times New Roman"/>
                <a:cs typeface="Times New Roman"/>
              </a:rPr>
              <a:t>(</a:t>
            </a:r>
            <a:r>
              <a:rPr dirty="0" baseline="-12820" sz="975" spc="-37" i="1">
                <a:latin typeface="Times New Roman"/>
                <a:cs typeface="Times New Roman"/>
              </a:rPr>
              <a:t>SG</a:t>
            </a:r>
            <a:r>
              <a:rPr dirty="0" baseline="8547" sz="975" spc="-37">
                <a:latin typeface="Times New Roman"/>
                <a:cs typeface="Times New Roman"/>
              </a:rPr>
              <a:t>-</a:t>
            </a:r>
            <a:r>
              <a:rPr dirty="0" baseline="8547" sz="975" spc="270">
                <a:latin typeface="Times New Roman"/>
                <a:cs typeface="Times New Roman"/>
              </a:rPr>
              <a:t>  </a:t>
            </a:r>
            <a:r>
              <a:rPr dirty="0" sz="650">
                <a:latin typeface="Times New Roman"/>
                <a:cs typeface="Times New Roman"/>
              </a:rPr>
              <a:t>)</a:t>
            </a:r>
            <a:r>
              <a:rPr dirty="0" sz="650" spc="290">
                <a:latin typeface="Times New Roman"/>
                <a:cs typeface="Times New Roman"/>
              </a:rPr>
              <a:t> </a:t>
            </a:r>
            <a:r>
              <a:rPr dirty="0" baseline="-31250" sz="1200" spc="-75">
                <a:latin typeface="Times New Roman"/>
                <a:cs typeface="Times New Roman"/>
              </a:rPr>
              <a:t>y</a:t>
            </a:r>
            <a:endParaRPr baseline="-31250" sz="1200">
              <a:latin typeface="Times New Roman"/>
              <a:cs typeface="Times New Roman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2536216" y="3454653"/>
            <a:ext cx="50165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50" spc="-50">
                <a:latin typeface="Cambria Math"/>
                <a:cs typeface="Cambria Math"/>
              </a:rPr>
              <a:t>⋅</a:t>
            </a:r>
            <a:endParaRPr sz="650">
              <a:latin typeface="Cambria Math"/>
              <a:cs typeface="Cambria Math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2140772" y="3467869"/>
            <a:ext cx="276860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sz="650">
                <a:latin typeface="Times New Roman"/>
                <a:cs typeface="Times New Roman"/>
              </a:rPr>
              <a:t>)</a:t>
            </a:r>
            <a:r>
              <a:rPr dirty="0" sz="650" spc="5">
                <a:latin typeface="Times New Roman"/>
                <a:cs typeface="Times New Roman"/>
              </a:rPr>
              <a:t> </a:t>
            </a:r>
            <a:r>
              <a:rPr dirty="0" sz="650">
                <a:latin typeface="Times New Roman"/>
                <a:cs typeface="Times New Roman"/>
              </a:rPr>
              <a:t>(</a:t>
            </a:r>
            <a:r>
              <a:rPr dirty="0" sz="650" spc="430">
                <a:latin typeface="Times New Roman"/>
                <a:cs typeface="Times New Roman"/>
              </a:rPr>
              <a:t> </a:t>
            </a:r>
            <a:r>
              <a:rPr dirty="0" baseline="8547" sz="975" spc="-75">
                <a:latin typeface="Times New Roman"/>
                <a:cs typeface="Times New Roman"/>
              </a:rPr>
              <a:t>=</a:t>
            </a:r>
            <a:endParaRPr baseline="8547" sz="975">
              <a:latin typeface="Times New Roman"/>
              <a:cs typeface="Times New Roman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2629759" y="3379323"/>
            <a:ext cx="748030" cy="290195"/>
          </a:xfrm>
          <a:prstGeom prst="rect">
            <a:avLst/>
          </a:prstGeom>
        </p:spPr>
        <p:txBody>
          <a:bodyPr wrap="square" lIns="0" tIns="4508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355"/>
              </a:spcBef>
            </a:pPr>
            <a:r>
              <a:rPr dirty="0" sz="400">
                <a:latin typeface="Times New Roman"/>
                <a:cs typeface="Times New Roman"/>
              </a:rPr>
              <a:t>-</a:t>
            </a:r>
            <a:r>
              <a:rPr dirty="0" sz="400" spc="25">
                <a:latin typeface="Times New Roman"/>
                <a:cs typeface="Times New Roman"/>
              </a:rPr>
              <a:t> </a:t>
            </a:r>
            <a:r>
              <a:rPr dirty="0" baseline="-6944" sz="600">
                <a:latin typeface="Times New Roman"/>
                <a:cs typeface="Times New Roman"/>
              </a:rPr>
              <a:t>1</a:t>
            </a:r>
            <a:r>
              <a:rPr dirty="0" baseline="-6944" sz="600" spc="254">
                <a:latin typeface="Times New Roman"/>
                <a:cs typeface="Times New Roman"/>
              </a:rPr>
              <a:t> </a:t>
            </a:r>
            <a:r>
              <a:rPr dirty="0" baseline="-29914" sz="975">
                <a:latin typeface="Cambria Math"/>
                <a:cs typeface="Cambria Math"/>
              </a:rPr>
              <a:t>⋅</a:t>
            </a:r>
            <a:r>
              <a:rPr dirty="0" baseline="-29914" sz="975" spc="-30">
                <a:latin typeface="Cambria Math"/>
                <a:cs typeface="Cambria Math"/>
              </a:rPr>
              <a:t> </a:t>
            </a:r>
            <a:r>
              <a:rPr dirty="0" baseline="-38461" sz="975">
                <a:latin typeface="Times New Roman"/>
                <a:cs typeface="Times New Roman"/>
              </a:rPr>
              <a:t>γ</a:t>
            </a:r>
            <a:r>
              <a:rPr dirty="0" baseline="-38461" sz="975" spc="104">
                <a:latin typeface="Times New Roman"/>
                <a:cs typeface="Times New Roman"/>
              </a:rPr>
              <a:t> </a:t>
            </a:r>
            <a:r>
              <a:rPr dirty="0" baseline="-29914" sz="975">
                <a:latin typeface="Cambria Math"/>
                <a:cs typeface="Cambria Math"/>
              </a:rPr>
              <a:t>⋅</a:t>
            </a:r>
            <a:r>
              <a:rPr dirty="0" baseline="-29914" sz="975" spc="52">
                <a:latin typeface="Cambria Math"/>
                <a:cs typeface="Cambria Math"/>
              </a:rPr>
              <a:t> </a:t>
            </a:r>
            <a:r>
              <a:rPr dirty="0" baseline="4273" sz="975">
                <a:latin typeface="Times New Roman"/>
                <a:cs typeface="Times New Roman"/>
              </a:rPr>
              <a:t>sinh</a:t>
            </a:r>
            <a:r>
              <a:rPr dirty="0" baseline="4273" sz="975" spc="270">
                <a:latin typeface="Times New Roman"/>
                <a:cs typeface="Times New Roman"/>
              </a:rPr>
              <a:t> </a:t>
            </a:r>
            <a:r>
              <a:rPr dirty="0" baseline="4273" sz="975">
                <a:latin typeface="Times New Roman"/>
                <a:cs typeface="Times New Roman"/>
              </a:rPr>
              <a:t>γ</a:t>
            </a:r>
            <a:r>
              <a:rPr dirty="0" baseline="4273" sz="975" spc="22">
                <a:latin typeface="Times New Roman"/>
                <a:cs typeface="Times New Roman"/>
              </a:rPr>
              <a:t> </a:t>
            </a:r>
            <a:r>
              <a:rPr dirty="0" baseline="12820" sz="975">
                <a:latin typeface="Cambria Math"/>
                <a:cs typeface="Cambria Math"/>
              </a:rPr>
              <a:t>⋅</a:t>
            </a:r>
            <a:r>
              <a:rPr dirty="0" baseline="12820" sz="975" spc="-30">
                <a:latin typeface="Cambria Math"/>
                <a:cs typeface="Cambria Math"/>
              </a:rPr>
              <a:t> </a:t>
            </a:r>
            <a:r>
              <a:rPr dirty="0" baseline="4273" sz="975" spc="-30">
                <a:latin typeface="Times New Roman"/>
                <a:cs typeface="Times New Roman"/>
              </a:rPr>
              <a:t>(</a:t>
            </a:r>
            <a:r>
              <a:rPr dirty="0" baseline="-8547" sz="975" spc="-30" i="1">
                <a:latin typeface="Times New Roman"/>
                <a:cs typeface="Times New Roman"/>
              </a:rPr>
              <a:t>SG</a:t>
            </a:r>
            <a:r>
              <a:rPr dirty="0" baseline="12820" sz="975" spc="-30">
                <a:latin typeface="Times New Roman"/>
                <a:cs typeface="Times New Roman"/>
              </a:rPr>
              <a:t>-</a:t>
            </a:r>
            <a:endParaRPr baseline="12820" sz="975">
              <a:latin typeface="Times New Roman"/>
              <a:cs typeface="Times New Roman"/>
            </a:endParaRPr>
          </a:p>
          <a:p>
            <a:pPr marL="381635">
              <a:lnSpc>
                <a:spcPct val="100000"/>
              </a:lnSpc>
              <a:spcBef>
                <a:spcPts val="260"/>
              </a:spcBef>
            </a:pPr>
            <a:r>
              <a:rPr dirty="0" sz="650" spc="-45">
                <a:latin typeface="Times New Roman"/>
                <a:cs typeface="Times New Roman"/>
              </a:rPr>
              <a:t>aporreγar</a:t>
            </a:r>
            <a:r>
              <a:rPr dirty="0" baseline="4273" sz="975" spc="-67">
                <a:latin typeface="Cambria Math"/>
                <a:cs typeface="Cambria Math"/>
              </a:rPr>
              <a:t>⋅</a:t>
            </a:r>
            <a:r>
              <a:rPr dirty="0" baseline="4273" sz="975" spc="67">
                <a:latin typeface="Cambria Math"/>
                <a:cs typeface="Cambria Math"/>
              </a:rPr>
              <a:t> </a:t>
            </a:r>
            <a:r>
              <a:rPr dirty="0" baseline="-17094" sz="975" spc="-75" i="1">
                <a:latin typeface="Times New Roman"/>
                <a:cs typeface="Times New Roman"/>
              </a:rPr>
              <a:t>l</a:t>
            </a:r>
            <a:endParaRPr baseline="-17094" sz="975">
              <a:latin typeface="Times New Roman"/>
              <a:cs typeface="Times New Roman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2139740" y="3487693"/>
            <a:ext cx="516255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  <a:tabLst>
                <a:tab pos="342900" algn="l"/>
              </a:tabLst>
            </a:pPr>
            <a:r>
              <a:rPr dirty="0" sz="650" spc="-25" i="1">
                <a:latin typeface="Times New Roman"/>
                <a:cs typeface="Times New Roman"/>
              </a:rPr>
              <a:t>Uxi</a:t>
            </a:r>
            <a:r>
              <a:rPr dirty="0" sz="650" i="1">
                <a:latin typeface="Times New Roman"/>
                <a:cs typeface="Times New Roman"/>
              </a:rPr>
              <a:t>	</a:t>
            </a:r>
            <a:r>
              <a:rPr dirty="0" sz="400">
                <a:latin typeface="Times New Roman"/>
                <a:cs typeface="Times New Roman"/>
              </a:rPr>
              <a:t>0 0</a:t>
            </a:r>
            <a:r>
              <a:rPr dirty="0" sz="400" spc="275">
                <a:latin typeface="Times New Roman"/>
                <a:cs typeface="Times New Roman"/>
              </a:rPr>
              <a:t> </a:t>
            </a:r>
            <a:r>
              <a:rPr dirty="0" sz="650" spc="-50" i="1">
                <a:latin typeface="Times New Roman"/>
                <a:cs typeface="Times New Roman"/>
              </a:rPr>
              <a:t>Z</a:t>
            </a:r>
            <a:endParaRPr sz="650">
              <a:latin typeface="Times New Roman"/>
              <a:cs typeface="Times New Roman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3401855" y="3401790"/>
            <a:ext cx="54610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50" spc="-50">
                <a:latin typeface="Times New Roman"/>
                <a:cs typeface="Times New Roman"/>
              </a:rPr>
              <a:t>)</a:t>
            </a:r>
            <a:endParaRPr sz="650">
              <a:latin typeface="Times New Roman"/>
              <a:cs typeface="Times New Roman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5113309" y="3441438"/>
            <a:ext cx="14922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>
                <a:latin typeface="Times New Roman"/>
                <a:cs typeface="Times New Roman"/>
              </a:rPr>
              <a:t>(6)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1974542" y="4029543"/>
            <a:ext cx="69215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50">
                <a:latin typeface="Times New Roman"/>
                <a:cs typeface="Times New Roman"/>
              </a:rPr>
              <a:t>≈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1023000" y="4029543"/>
            <a:ext cx="583565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  <a:tabLst>
                <a:tab pos="230504" algn="l"/>
                <a:tab pos="441959" algn="l"/>
              </a:tabLst>
            </a:pPr>
            <a:r>
              <a:rPr dirty="0" sz="600" spc="-50">
                <a:latin typeface="Times New Roman"/>
                <a:cs typeface="Times New Roman"/>
              </a:rPr>
              <a:t>=</a:t>
            </a:r>
            <a:r>
              <a:rPr dirty="0" sz="600">
                <a:latin typeface="Times New Roman"/>
                <a:cs typeface="Times New Roman"/>
              </a:rPr>
              <a:t>	</a:t>
            </a:r>
            <a:r>
              <a:rPr dirty="0" sz="600" spc="-50">
                <a:latin typeface="Cambria Math"/>
                <a:cs typeface="Cambria Math"/>
              </a:rPr>
              <a:t>⋅</a:t>
            </a:r>
            <a:r>
              <a:rPr dirty="0" sz="600">
                <a:latin typeface="Cambria Math"/>
                <a:cs typeface="Cambria Math"/>
              </a:rPr>
              <a:t>	⋅</a:t>
            </a:r>
            <a:r>
              <a:rPr dirty="0" sz="600" spc="200">
                <a:latin typeface="Cambria Math"/>
                <a:cs typeface="Cambria Math"/>
              </a:rPr>
              <a:t>  </a:t>
            </a:r>
            <a:r>
              <a:rPr dirty="0" sz="600" spc="-50">
                <a:latin typeface="Cambria Math"/>
                <a:cs typeface="Cambria Math"/>
              </a:rPr>
              <a:t>⋅</a:t>
            </a:r>
            <a:endParaRPr sz="600">
              <a:latin typeface="Cambria Math"/>
              <a:cs typeface="Cambria Math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2443705" y="4122054"/>
            <a:ext cx="24384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155">
                <a:latin typeface="Cambria Math"/>
                <a:cs typeface="Cambria Math"/>
              </a:rPr>
              <a:t>𝗁</a:t>
            </a:r>
            <a:r>
              <a:rPr dirty="0" sz="600" spc="345">
                <a:latin typeface="Cambria Math"/>
                <a:cs typeface="Cambria Math"/>
              </a:rPr>
              <a:t>  </a:t>
            </a:r>
            <a:r>
              <a:rPr dirty="0" sz="600" spc="-50">
                <a:latin typeface="Times New Roman"/>
                <a:cs typeface="Times New Roman"/>
              </a:rPr>
              <a:t>3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2199212" y="3976679"/>
            <a:ext cx="543560" cy="17399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algn="r" marR="60325">
              <a:lnSpc>
                <a:spcPts val="570"/>
              </a:lnSpc>
              <a:spcBef>
                <a:spcPts val="125"/>
              </a:spcBef>
            </a:pPr>
            <a:r>
              <a:rPr dirty="0" sz="600">
                <a:latin typeface="Cambria Math"/>
                <a:cs typeface="Cambria Math"/>
              </a:rPr>
              <a:t>⎛</a:t>
            </a:r>
            <a:r>
              <a:rPr dirty="0" sz="600" spc="355">
                <a:latin typeface="Cambria Math"/>
                <a:cs typeface="Cambria Math"/>
              </a:rPr>
              <a:t>  </a:t>
            </a:r>
            <a:r>
              <a:rPr dirty="0" sz="600" spc="-50">
                <a:latin typeface="Times New Roman"/>
                <a:cs typeface="Times New Roman"/>
              </a:rPr>
              <a:t>1</a:t>
            </a:r>
            <a:endParaRPr sz="600">
              <a:latin typeface="Times New Roman"/>
              <a:cs typeface="Times New Roman"/>
            </a:endParaRPr>
          </a:p>
          <a:p>
            <a:pPr algn="r" marR="5080">
              <a:lnSpc>
                <a:spcPts val="570"/>
              </a:lnSpc>
            </a:pPr>
            <a:r>
              <a:rPr dirty="0" sz="600">
                <a:latin typeface="Cambria Math"/>
                <a:cs typeface="Cambria Math"/>
              </a:rPr>
              <a:t>⋅</a:t>
            </a:r>
            <a:r>
              <a:rPr dirty="0" sz="600" spc="225">
                <a:latin typeface="Cambria Math"/>
                <a:cs typeface="Cambria Math"/>
              </a:rPr>
              <a:t>  </a:t>
            </a:r>
            <a:r>
              <a:rPr dirty="0" sz="600">
                <a:latin typeface="Cambria Math"/>
                <a:cs typeface="Cambria Math"/>
              </a:rPr>
              <a:t>⋅</a:t>
            </a:r>
            <a:r>
              <a:rPr dirty="0" sz="600" spc="434">
                <a:latin typeface="Cambria Math"/>
                <a:cs typeface="Cambria Math"/>
              </a:rPr>
              <a:t> </a:t>
            </a:r>
            <a:r>
              <a:rPr dirty="0" sz="600">
                <a:latin typeface="Cambria Math"/>
                <a:cs typeface="Cambria Math"/>
              </a:rPr>
              <a:t>⋅</a:t>
            </a:r>
            <a:r>
              <a:rPr dirty="0" sz="600" spc="340">
                <a:latin typeface="Cambria Math"/>
                <a:cs typeface="Cambria Math"/>
              </a:rPr>
              <a:t>  </a:t>
            </a:r>
            <a:r>
              <a:rPr dirty="0" sz="600">
                <a:latin typeface="Times New Roman"/>
                <a:cs typeface="Times New Roman"/>
              </a:rPr>
              <a:t>-</a:t>
            </a:r>
            <a:r>
              <a:rPr dirty="0" sz="600" spc="345">
                <a:latin typeface="Times New Roman"/>
                <a:cs typeface="Times New Roman"/>
              </a:rPr>
              <a:t>  </a:t>
            </a:r>
            <a:r>
              <a:rPr dirty="0" sz="600" spc="-50">
                <a:latin typeface="Cambria Math"/>
                <a:cs typeface="Cambria Math"/>
              </a:rPr>
              <a:t>⋅</a:t>
            </a:r>
            <a:endParaRPr sz="600">
              <a:latin typeface="Cambria Math"/>
              <a:cs typeface="Cambria Math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831370" y="3791217"/>
            <a:ext cx="1910714" cy="306070"/>
          </a:xfrm>
          <a:prstGeom prst="rect">
            <a:avLst/>
          </a:prstGeom>
        </p:spPr>
        <p:txBody>
          <a:bodyPr wrap="square" lIns="0" tIns="50165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395"/>
              </a:spcBef>
            </a:pP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12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cantidades</a:t>
            </a:r>
            <a:r>
              <a:rPr dirty="0" sz="800" spc="12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terminales</a:t>
            </a:r>
            <a:r>
              <a:rPr dirty="0" sz="800" spc="12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desconocidas</a:t>
            </a:r>
            <a:r>
              <a:rPr dirty="0" sz="800" spc="12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son:</a:t>
            </a:r>
            <a:endParaRPr sz="800">
              <a:latin typeface="Times New Roman"/>
              <a:cs typeface="Times New Roman"/>
            </a:endParaRPr>
          </a:p>
          <a:p>
            <a:pPr algn="ctr" marR="43815">
              <a:lnSpc>
                <a:spcPct val="100000"/>
              </a:lnSpc>
              <a:spcBef>
                <a:spcPts val="229"/>
              </a:spcBef>
            </a:pPr>
            <a:r>
              <a:rPr dirty="0" sz="600">
                <a:latin typeface="Times New Roman"/>
                <a:cs typeface="Times New Roman"/>
              </a:rPr>
              <a:t>sinh</a:t>
            </a:r>
            <a:r>
              <a:rPr dirty="0" sz="600" spc="29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γ</a:t>
            </a:r>
            <a:r>
              <a:rPr dirty="0" sz="600" spc="110">
                <a:latin typeface="Times New Roman"/>
                <a:cs typeface="Times New Roman"/>
              </a:rPr>
              <a:t> </a:t>
            </a:r>
            <a:r>
              <a:rPr dirty="0" baseline="4629" sz="900" spc="-75">
                <a:latin typeface="Cambria Math"/>
                <a:cs typeface="Cambria Math"/>
              </a:rPr>
              <a:t>⋅</a:t>
            </a:r>
            <a:endParaRPr baseline="4629" sz="900">
              <a:latin typeface="Cambria Math"/>
              <a:cs typeface="Cambria Math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1492163" y="4042759"/>
            <a:ext cx="6096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50">
                <a:latin typeface="Times New Roman"/>
                <a:cs typeface="Times New Roman"/>
              </a:rPr>
              <a:t>γ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3330199" y="3996504"/>
            <a:ext cx="25527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sz="400">
                <a:latin typeface="Times New Roman"/>
                <a:cs typeface="Times New Roman"/>
              </a:rPr>
              <a:t>4 4</a:t>
            </a:r>
            <a:r>
              <a:rPr dirty="0" sz="400" spc="330">
                <a:latin typeface="Times New Roman"/>
                <a:cs typeface="Times New Roman"/>
              </a:rPr>
              <a:t> </a:t>
            </a:r>
            <a:r>
              <a:rPr dirty="0" baseline="13888" sz="900" spc="-75">
                <a:latin typeface="Cambria Math"/>
                <a:cs typeface="Cambria Math"/>
              </a:rPr>
              <a:t>⎞</a:t>
            </a:r>
            <a:endParaRPr baseline="13888" sz="900">
              <a:latin typeface="Cambria Math"/>
              <a:cs typeface="Cambria Math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2867644" y="4029543"/>
            <a:ext cx="363220" cy="21336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baseline="34722" sz="600">
                <a:latin typeface="Times New Roman"/>
                <a:cs typeface="Times New Roman"/>
              </a:rPr>
              <a:t>2</a:t>
            </a:r>
            <a:r>
              <a:rPr dirty="0" baseline="34722" sz="600" spc="322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+</a:t>
            </a:r>
            <a:r>
              <a:rPr dirty="0" sz="600" spc="345">
                <a:latin typeface="Times New Roman"/>
                <a:cs typeface="Times New Roman"/>
              </a:rPr>
              <a:t> </a:t>
            </a:r>
            <a:r>
              <a:rPr dirty="0" baseline="37037" sz="900">
                <a:latin typeface="Times New Roman"/>
                <a:cs typeface="Times New Roman"/>
              </a:rPr>
              <a:t>2</a:t>
            </a:r>
            <a:r>
              <a:rPr dirty="0" baseline="37037" sz="900" spc="412">
                <a:latin typeface="Times New Roman"/>
                <a:cs typeface="Times New Roman"/>
              </a:rPr>
              <a:t> </a:t>
            </a:r>
            <a:r>
              <a:rPr dirty="0" sz="600" spc="-50">
                <a:latin typeface="Cambria Math"/>
                <a:cs typeface="Cambria Math"/>
              </a:rPr>
              <a:t>⋅</a:t>
            </a:r>
            <a:endParaRPr sz="600">
              <a:latin typeface="Cambria Math"/>
              <a:cs typeface="Cambria Math"/>
            </a:endParaRPr>
          </a:p>
          <a:p>
            <a:pPr marL="176530">
              <a:lnSpc>
                <a:spcPct val="100000"/>
              </a:lnSpc>
              <a:spcBef>
                <a:spcPts val="5"/>
              </a:spcBef>
            </a:pPr>
            <a:r>
              <a:rPr dirty="0" sz="600" spc="-25">
                <a:latin typeface="Times New Roman"/>
                <a:cs typeface="Times New Roman"/>
              </a:rPr>
              <a:t>15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1334605" y="4022935"/>
            <a:ext cx="135890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4"/>
              </a:spcBef>
            </a:pPr>
            <a:r>
              <a:rPr dirty="0" baseline="6944" sz="600">
                <a:latin typeface="Times New Roman"/>
                <a:cs typeface="Times New Roman"/>
              </a:rPr>
              <a:t>-</a:t>
            </a:r>
            <a:r>
              <a:rPr dirty="0" baseline="6944" sz="600" spc="30">
                <a:latin typeface="Times New Roman"/>
                <a:cs typeface="Times New Roman"/>
              </a:rPr>
              <a:t> </a:t>
            </a:r>
            <a:r>
              <a:rPr dirty="0" sz="400" spc="-50">
                <a:latin typeface="Times New Roman"/>
                <a:cs typeface="Times New Roman"/>
              </a:rPr>
              <a:t>1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2418305" y="4042759"/>
            <a:ext cx="506095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  <a:tabLst>
                <a:tab pos="328295" algn="l"/>
              </a:tabLst>
            </a:pPr>
            <a:r>
              <a:rPr dirty="0" baseline="4629" sz="900" spc="-37">
                <a:latin typeface="Cambria Math"/>
                <a:cs typeface="Cambria Math"/>
              </a:rPr>
              <a:t>⎜</a:t>
            </a:r>
            <a:r>
              <a:rPr dirty="0" sz="600" spc="-25">
                <a:latin typeface="Times New Roman"/>
                <a:cs typeface="Times New Roman"/>
              </a:rPr>
              <a:t>1</a:t>
            </a:r>
            <a:r>
              <a:rPr dirty="0" sz="600">
                <a:latin typeface="Times New Roman"/>
                <a:cs typeface="Times New Roman"/>
              </a:rPr>
              <a:t>	γ</a:t>
            </a:r>
            <a:r>
              <a:rPr dirty="0" sz="600" spc="20">
                <a:latin typeface="Times New Roman"/>
                <a:cs typeface="Times New Roman"/>
              </a:rPr>
              <a:t> </a:t>
            </a:r>
            <a:r>
              <a:rPr dirty="0" sz="600" spc="-10">
                <a:latin typeface="Times New Roman"/>
                <a:cs typeface="Times New Roman"/>
              </a:rPr>
              <a:t>(</a:t>
            </a:r>
            <a:r>
              <a:rPr dirty="0" baseline="-13888" sz="900" spc="-15" i="1">
                <a:latin typeface="Times New Roman"/>
                <a:cs typeface="Times New Roman"/>
              </a:rPr>
              <a:t>l</a:t>
            </a:r>
            <a:r>
              <a:rPr dirty="0" baseline="-13888" sz="900" spc="-82" i="1">
                <a:latin typeface="Times New Roman"/>
                <a:cs typeface="Times New Roman"/>
              </a:rPr>
              <a:t> </a:t>
            </a:r>
            <a:r>
              <a:rPr dirty="0" sz="600" spc="-50">
                <a:latin typeface="Times New Roman"/>
                <a:cs typeface="Times New Roman"/>
              </a:rPr>
              <a:t>)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2047229" y="4069191"/>
            <a:ext cx="27686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baseline="4629" sz="900" i="1">
                <a:latin typeface="Times New Roman"/>
                <a:cs typeface="Times New Roman"/>
              </a:rPr>
              <a:t>U</a:t>
            </a:r>
            <a:r>
              <a:rPr dirty="0" baseline="4629" sz="900" spc="127" i="1">
                <a:latin typeface="Times New Roman"/>
                <a:cs typeface="Times New Roman"/>
              </a:rPr>
              <a:t> </a:t>
            </a:r>
            <a:r>
              <a:rPr dirty="0" sz="400">
                <a:latin typeface="Times New Roman"/>
                <a:cs typeface="Times New Roman"/>
              </a:rPr>
              <a:t>0</a:t>
            </a:r>
            <a:r>
              <a:rPr dirty="0" sz="400" spc="5">
                <a:latin typeface="Times New Roman"/>
                <a:cs typeface="Times New Roman"/>
              </a:rPr>
              <a:t> </a:t>
            </a:r>
            <a:r>
              <a:rPr dirty="0" sz="400">
                <a:latin typeface="Times New Roman"/>
                <a:cs typeface="Times New Roman"/>
              </a:rPr>
              <a:t>0</a:t>
            </a:r>
            <a:r>
              <a:rPr dirty="0" sz="400" spc="170">
                <a:latin typeface="Times New Roman"/>
                <a:cs typeface="Times New Roman"/>
              </a:rPr>
              <a:t> </a:t>
            </a:r>
            <a:r>
              <a:rPr dirty="0" baseline="4629" sz="900" spc="-37" i="1">
                <a:latin typeface="Times New Roman"/>
                <a:cs typeface="Times New Roman"/>
              </a:rPr>
              <a:t>lY</a:t>
            </a:r>
            <a:endParaRPr baseline="4629" sz="900">
              <a:latin typeface="Times New Roman"/>
              <a:cs typeface="Times New Roman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1579098" y="4122054"/>
            <a:ext cx="40259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sz="600" spc="-25">
                <a:latin typeface="Times New Roman"/>
                <a:cs typeface="Times New Roman"/>
              </a:rPr>
              <a:t>aporreaγr</a:t>
            </a:r>
            <a:r>
              <a:rPr dirty="0" baseline="9259" sz="900" spc="-37">
                <a:latin typeface="Cambria Math"/>
                <a:cs typeface="Cambria Math"/>
              </a:rPr>
              <a:t>⋅</a:t>
            </a:r>
            <a:r>
              <a:rPr dirty="0" baseline="9259" sz="900" spc="89">
                <a:latin typeface="Cambria Math"/>
                <a:cs typeface="Cambria Math"/>
              </a:rPr>
              <a:t> </a:t>
            </a:r>
            <a:r>
              <a:rPr dirty="0" baseline="-13888" sz="900" spc="-75" i="1">
                <a:latin typeface="Times New Roman"/>
                <a:cs typeface="Times New Roman"/>
              </a:rPr>
              <a:t>l</a:t>
            </a:r>
            <a:endParaRPr baseline="-13888" sz="900">
              <a:latin typeface="Times New Roman"/>
              <a:cs typeface="Times New Roman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1895247" y="4003111"/>
            <a:ext cx="47625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50" i="1">
                <a:latin typeface="Times New Roman"/>
                <a:cs typeface="Times New Roman"/>
              </a:rPr>
              <a:t>l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825794" y="4069191"/>
            <a:ext cx="556895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baseline="4629" sz="900" spc="-82" i="1">
                <a:latin typeface="Times New Roman"/>
                <a:cs typeface="Times New Roman"/>
              </a:rPr>
              <a:t>y</a:t>
            </a:r>
            <a:r>
              <a:rPr dirty="0" baseline="18518" sz="900" spc="-82">
                <a:latin typeface="Times New Roman"/>
                <a:cs typeface="Times New Roman"/>
              </a:rPr>
              <a:t>)</a:t>
            </a:r>
            <a:r>
              <a:rPr dirty="0" baseline="4629" sz="900" spc="-82" i="1">
                <a:latin typeface="Times New Roman"/>
                <a:cs typeface="Times New Roman"/>
              </a:rPr>
              <a:t>o</a:t>
            </a:r>
            <a:r>
              <a:rPr dirty="0" baseline="18518" sz="900" spc="-82">
                <a:latin typeface="Times New Roman"/>
                <a:cs typeface="Times New Roman"/>
              </a:rPr>
              <a:t>0</a:t>
            </a:r>
            <a:r>
              <a:rPr dirty="0" baseline="18518" sz="900" spc="15">
                <a:latin typeface="Times New Roman"/>
                <a:cs typeface="Times New Roman"/>
              </a:rPr>
              <a:t> </a:t>
            </a:r>
            <a:r>
              <a:rPr dirty="0" baseline="18518" sz="900">
                <a:latin typeface="Times New Roman"/>
                <a:cs typeface="Times New Roman"/>
              </a:rPr>
              <a:t>(</a:t>
            </a:r>
            <a:r>
              <a:rPr dirty="0" baseline="18518" sz="900" spc="300">
                <a:latin typeface="Times New Roman"/>
                <a:cs typeface="Times New Roman"/>
              </a:rPr>
              <a:t>  </a:t>
            </a:r>
            <a:r>
              <a:rPr dirty="0" baseline="4629" sz="900" i="1">
                <a:latin typeface="Times New Roman"/>
                <a:cs typeface="Times New Roman"/>
              </a:rPr>
              <a:t>U</a:t>
            </a:r>
            <a:r>
              <a:rPr dirty="0" baseline="4629" sz="900" spc="135" i="1">
                <a:latin typeface="Times New Roman"/>
                <a:cs typeface="Times New Roman"/>
              </a:rPr>
              <a:t> </a:t>
            </a:r>
            <a:r>
              <a:rPr dirty="0" sz="400">
                <a:latin typeface="Times New Roman"/>
                <a:cs typeface="Times New Roman"/>
              </a:rPr>
              <a:t>0</a:t>
            </a:r>
            <a:r>
              <a:rPr dirty="0" sz="400" spc="5">
                <a:latin typeface="Times New Roman"/>
                <a:cs typeface="Times New Roman"/>
              </a:rPr>
              <a:t> </a:t>
            </a:r>
            <a:r>
              <a:rPr dirty="0" sz="400">
                <a:latin typeface="Times New Roman"/>
                <a:cs typeface="Times New Roman"/>
              </a:rPr>
              <a:t>0</a:t>
            </a:r>
            <a:r>
              <a:rPr dirty="0" sz="400" spc="225">
                <a:latin typeface="Times New Roman"/>
                <a:cs typeface="Times New Roman"/>
              </a:rPr>
              <a:t> </a:t>
            </a:r>
            <a:r>
              <a:rPr dirty="0" baseline="4629" sz="900" spc="-75" i="1">
                <a:latin typeface="Times New Roman"/>
                <a:cs typeface="Times New Roman"/>
              </a:rPr>
              <a:t>Z</a:t>
            </a:r>
            <a:endParaRPr baseline="4629" sz="900">
              <a:latin typeface="Times New Roman"/>
              <a:cs typeface="Times New Roman"/>
            </a:endParaRPr>
          </a:p>
        </p:txBody>
      </p:sp>
      <p:sp>
        <p:nvSpPr>
          <p:cNvPr id="58" name="object 58" descr=""/>
          <p:cNvSpPr txBox="1"/>
          <p:nvPr/>
        </p:nvSpPr>
        <p:spPr>
          <a:xfrm>
            <a:off x="3171609" y="4016327"/>
            <a:ext cx="499109" cy="22669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ts val="890"/>
              </a:lnSpc>
              <a:spcBef>
                <a:spcPts val="130"/>
              </a:spcBef>
            </a:pPr>
            <a:r>
              <a:rPr dirty="0" sz="600">
                <a:latin typeface="Times New Roman"/>
                <a:cs typeface="Times New Roman"/>
              </a:rPr>
              <a:t>γ</a:t>
            </a:r>
            <a:r>
              <a:rPr dirty="0" sz="600" spc="15">
                <a:latin typeface="Times New Roman"/>
                <a:cs typeface="Times New Roman"/>
              </a:rPr>
              <a:t> </a:t>
            </a:r>
            <a:r>
              <a:rPr dirty="0" sz="600" spc="-10">
                <a:latin typeface="Times New Roman"/>
                <a:cs typeface="Times New Roman"/>
              </a:rPr>
              <a:t>(</a:t>
            </a:r>
            <a:r>
              <a:rPr dirty="0" baseline="-13888" sz="900" spc="-15" i="1">
                <a:latin typeface="Times New Roman"/>
                <a:cs typeface="Times New Roman"/>
              </a:rPr>
              <a:t>l</a:t>
            </a:r>
            <a:r>
              <a:rPr dirty="0" baseline="-13888" sz="900" spc="-89" i="1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...)</a:t>
            </a:r>
            <a:r>
              <a:rPr dirty="0" sz="600" spc="180">
                <a:latin typeface="Times New Roman"/>
                <a:cs typeface="Times New Roman"/>
              </a:rPr>
              <a:t>  </a:t>
            </a:r>
            <a:r>
              <a:rPr dirty="0" baseline="4629" sz="900">
                <a:latin typeface="Cambria Math"/>
                <a:cs typeface="Cambria Math"/>
              </a:rPr>
              <a:t>⎟</a:t>
            </a:r>
            <a:r>
              <a:rPr dirty="0" baseline="4629" sz="900" spc="217">
                <a:latin typeface="Cambria Math"/>
                <a:cs typeface="Cambria Math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y</a:t>
            </a:r>
            <a:endParaRPr sz="800">
              <a:latin typeface="Times New Roman"/>
              <a:cs typeface="Times New Roman"/>
            </a:endParaRPr>
          </a:p>
          <a:p>
            <a:pPr marL="315595">
              <a:lnSpc>
                <a:spcPts val="650"/>
              </a:lnSpc>
            </a:pPr>
            <a:r>
              <a:rPr dirty="0" sz="600" spc="-50">
                <a:latin typeface="Cambria Math"/>
                <a:cs typeface="Cambria Math"/>
              </a:rPr>
              <a:t>⎠</a:t>
            </a:r>
            <a:endParaRPr sz="600">
              <a:latin typeface="Cambria Math"/>
              <a:cs typeface="Cambria Math"/>
            </a:endParaRPr>
          </a:p>
        </p:txBody>
      </p:sp>
      <p:sp>
        <p:nvSpPr>
          <p:cNvPr id="59" name="object 59" descr=""/>
          <p:cNvSpPr txBox="1"/>
          <p:nvPr/>
        </p:nvSpPr>
        <p:spPr>
          <a:xfrm>
            <a:off x="5113309" y="4016327"/>
            <a:ext cx="14922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>
                <a:latin typeface="Times New Roman"/>
                <a:cs typeface="Times New Roman"/>
              </a:rPr>
              <a:t>(7)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60" name="object 60" descr=""/>
          <p:cNvSpPr txBox="1"/>
          <p:nvPr/>
        </p:nvSpPr>
        <p:spPr>
          <a:xfrm>
            <a:off x="2978947" y="4419411"/>
            <a:ext cx="85725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50">
                <a:latin typeface="Cambria Math"/>
                <a:cs typeface="Cambria Math"/>
              </a:rPr>
              <a:t>⎠</a:t>
            </a:r>
            <a:endParaRPr sz="600">
              <a:latin typeface="Cambria Math"/>
              <a:cs typeface="Cambria Math"/>
            </a:endParaRPr>
          </a:p>
        </p:txBody>
      </p:sp>
      <p:sp>
        <p:nvSpPr>
          <p:cNvPr id="61" name="object 61" descr=""/>
          <p:cNvSpPr txBox="1"/>
          <p:nvPr/>
        </p:nvSpPr>
        <p:spPr>
          <a:xfrm>
            <a:off x="1029608" y="4326900"/>
            <a:ext cx="266065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  <a:tabLst>
                <a:tab pos="230504" algn="l"/>
              </a:tabLst>
            </a:pPr>
            <a:r>
              <a:rPr dirty="0" sz="600" spc="-50">
                <a:latin typeface="Times New Roman"/>
                <a:cs typeface="Times New Roman"/>
              </a:rPr>
              <a:t>=</a:t>
            </a:r>
            <a:r>
              <a:rPr dirty="0" sz="600">
                <a:latin typeface="Times New Roman"/>
                <a:cs typeface="Times New Roman"/>
              </a:rPr>
              <a:t>	</a:t>
            </a:r>
            <a:r>
              <a:rPr dirty="0" sz="600" spc="-50">
                <a:latin typeface="Cambria Math"/>
                <a:cs typeface="Cambria Math"/>
              </a:rPr>
              <a:t>⋅</a:t>
            </a:r>
            <a:endParaRPr sz="600">
              <a:latin typeface="Cambria Math"/>
              <a:cs typeface="Cambria Math"/>
            </a:endParaRPr>
          </a:p>
        </p:txBody>
      </p:sp>
      <p:sp>
        <p:nvSpPr>
          <p:cNvPr id="62" name="object 62" descr=""/>
          <p:cNvSpPr txBox="1"/>
          <p:nvPr/>
        </p:nvSpPr>
        <p:spPr>
          <a:xfrm>
            <a:off x="2536216" y="4419411"/>
            <a:ext cx="104775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25">
                <a:latin typeface="Times New Roman"/>
                <a:cs typeface="Times New Roman"/>
              </a:rPr>
              <a:t>24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63" name="object 63" descr=""/>
          <p:cNvSpPr txBox="1"/>
          <p:nvPr/>
        </p:nvSpPr>
        <p:spPr>
          <a:xfrm>
            <a:off x="1645177" y="4326900"/>
            <a:ext cx="614045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  <a:tabLst>
                <a:tab pos="255904" algn="l"/>
              </a:tabLst>
            </a:pPr>
            <a:r>
              <a:rPr dirty="0" sz="600" spc="-50">
                <a:latin typeface="Times New Roman"/>
                <a:cs typeface="Times New Roman"/>
              </a:rPr>
              <a:t>≈</a:t>
            </a:r>
            <a:r>
              <a:rPr dirty="0" sz="600">
                <a:latin typeface="Times New Roman"/>
                <a:cs typeface="Times New Roman"/>
              </a:rPr>
              <a:t>	</a:t>
            </a:r>
            <a:r>
              <a:rPr dirty="0" sz="600">
                <a:latin typeface="Cambria Math"/>
                <a:cs typeface="Cambria Math"/>
              </a:rPr>
              <a:t>⋅ </a:t>
            </a:r>
            <a:r>
              <a:rPr dirty="0" baseline="37037" sz="900">
                <a:latin typeface="Cambria Math"/>
                <a:cs typeface="Cambria Math"/>
              </a:rPr>
              <a:t>⎛</a:t>
            </a:r>
            <a:r>
              <a:rPr dirty="0" baseline="37037" sz="900" spc="284">
                <a:latin typeface="Cambria Math"/>
                <a:cs typeface="Cambria Math"/>
              </a:rPr>
              <a:t> </a:t>
            </a:r>
            <a:r>
              <a:rPr dirty="0" sz="600">
                <a:latin typeface="Times New Roman"/>
                <a:cs typeface="Times New Roman"/>
              </a:rPr>
              <a:t>-</a:t>
            </a:r>
            <a:r>
              <a:rPr dirty="0" sz="600" spc="330">
                <a:latin typeface="Times New Roman"/>
                <a:cs typeface="Times New Roman"/>
              </a:rPr>
              <a:t> </a:t>
            </a:r>
            <a:r>
              <a:rPr dirty="0" baseline="37037" sz="900">
                <a:latin typeface="Times New Roman"/>
                <a:cs typeface="Times New Roman"/>
              </a:rPr>
              <a:t>1</a:t>
            </a:r>
            <a:r>
              <a:rPr dirty="0" baseline="37037" sz="900" spc="179">
                <a:latin typeface="Times New Roman"/>
                <a:cs typeface="Times New Roman"/>
              </a:rPr>
              <a:t> </a:t>
            </a:r>
            <a:r>
              <a:rPr dirty="0" sz="600" spc="-50">
                <a:latin typeface="Cambria Math"/>
                <a:cs typeface="Cambria Math"/>
              </a:rPr>
              <a:t>⋅</a:t>
            </a:r>
            <a:endParaRPr sz="600">
              <a:latin typeface="Cambria Math"/>
              <a:cs typeface="Cambria Math"/>
            </a:endParaRPr>
          </a:p>
        </p:txBody>
      </p:sp>
      <p:sp>
        <p:nvSpPr>
          <p:cNvPr id="64" name="object 64" descr=""/>
          <p:cNvSpPr txBox="1"/>
          <p:nvPr/>
        </p:nvSpPr>
        <p:spPr>
          <a:xfrm>
            <a:off x="2834605" y="4293860"/>
            <a:ext cx="25527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sz="400">
                <a:latin typeface="Times New Roman"/>
                <a:cs typeface="Times New Roman"/>
              </a:rPr>
              <a:t>4 4</a:t>
            </a:r>
            <a:r>
              <a:rPr dirty="0" sz="400" spc="330">
                <a:latin typeface="Times New Roman"/>
                <a:cs typeface="Times New Roman"/>
              </a:rPr>
              <a:t> </a:t>
            </a:r>
            <a:r>
              <a:rPr dirty="0" baseline="13888" sz="900" spc="-75">
                <a:latin typeface="Cambria Math"/>
                <a:cs typeface="Cambria Math"/>
              </a:rPr>
              <a:t>⎞</a:t>
            </a:r>
            <a:endParaRPr baseline="13888" sz="900">
              <a:latin typeface="Cambria Math"/>
              <a:cs typeface="Cambria Math"/>
            </a:endParaRPr>
          </a:p>
        </p:txBody>
      </p:sp>
      <p:sp>
        <p:nvSpPr>
          <p:cNvPr id="65" name="object 65" descr=""/>
          <p:cNvSpPr txBox="1"/>
          <p:nvPr/>
        </p:nvSpPr>
        <p:spPr>
          <a:xfrm>
            <a:off x="2358834" y="4274036"/>
            <a:ext cx="35433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baseline="-20833" sz="600">
                <a:latin typeface="Times New Roman"/>
                <a:cs typeface="Times New Roman"/>
              </a:rPr>
              <a:t>2</a:t>
            </a:r>
            <a:r>
              <a:rPr dirty="0" baseline="-20833" sz="600" spc="330">
                <a:latin typeface="Times New Roman"/>
                <a:cs typeface="Times New Roman"/>
              </a:rPr>
              <a:t> </a:t>
            </a:r>
            <a:r>
              <a:rPr dirty="0" baseline="-37037" sz="900">
                <a:latin typeface="Times New Roman"/>
                <a:cs typeface="Times New Roman"/>
              </a:rPr>
              <a:t>+</a:t>
            </a:r>
            <a:r>
              <a:rPr dirty="0" baseline="-37037" sz="900" spc="592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5</a:t>
            </a:r>
            <a:r>
              <a:rPr dirty="0" sz="600" spc="10">
                <a:latin typeface="Times New Roman"/>
                <a:cs typeface="Times New Roman"/>
              </a:rPr>
              <a:t> </a:t>
            </a:r>
            <a:r>
              <a:rPr dirty="0" sz="600" spc="-50">
                <a:latin typeface="Times New Roman"/>
                <a:cs typeface="Times New Roman"/>
              </a:rPr>
              <a:t>5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66" name="object 66" descr=""/>
          <p:cNvSpPr txBox="1"/>
          <p:nvPr/>
        </p:nvSpPr>
        <p:spPr>
          <a:xfrm>
            <a:off x="2200243" y="4340116"/>
            <a:ext cx="889635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  <a:tabLst>
                <a:tab pos="473709" algn="l"/>
              </a:tabLst>
            </a:pPr>
            <a:r>
              <a:rPr dirty="0" sz="600">
                <a:latin typeface="Times New Roman"/>
                <a:cs typeface="Times New Roman"/>
              </a:rPr>
              <a:t>γ</a:t>
            </a:r>
            <a:r>
              <a:rPr dirty="0" sz="600" spc="20">
                <a:latin typeface="Times New Roman"/>
                <a:cs typeface="Times New Roman"/>
              </a:rPr>
              <a:t> </a:t>
            </a:r>
            <a:r>
              <a:rPr dirty="0" sz="600" spc="-10">
                <a:latin typeface="Times New Roman"/>
                <a:cs typeface="Times New Roman"/>
              </a:rPr>
              <a:t>(</a:t>
            </a:r>
            <a:r>
              <a:rPr dirty="0" baseline="-13888" sz="900" spc="-15" i="1">
                <a:latin typeface="Times New Roman"/>
                <a:cs typeface="Times New Roman"/>
              </a:rPr>
              <a:t>l</a:t>
            </a:r>
            <a:r>
              <a:rPr dirty="0" baseline="-13888" sz="900" spc="-82" i="1">
                <a:latin typeface="Times New Roman"/>
                <a:cs typeface="Times New Roman"/>
              </a:rPr>
              <a:t> </a:t>
            </a:r>
            <a:r>
              <a:rPr dirty="0" sz="600" spc="-50">
                <a:latin typeface="Times New Roman"/>
                <a:cs typeface="Times New Roman"/>
              </a:rPr>
              <a:t>)</a:t>
            </a:r>
            <a:r>
              <a:rPr dirty="0" sz="600">
                <a:latin typeface="Times New Roman"/>
                <a:cs typeface="Times New Roman"/>
              </a:rPr>
              <a:t>	</a:t>
            </a:r>
            <a:r>
              <a:rPr dirty="0" baseline="9259" sz="900">
                <a:latin typeface="Cambria Math"/>
                <a:cs typeface="Cambria Math"/>
              </a:rPr>
              <a:t>⋅</a:t>
            </a:r>
            <a:r>
              <a:rPr dirty="0" baseline="9259" sz="900" spc="7">
                <a:latin typeface="Cambria Math"/>
                <a:cs typeface="Cambria Math"/>
              </a:rPr>
              <a:t> </a:t>
            </a:r>
            <a:r>
              <a:rPr dirty="0" sz="600">
                <a:latin typeface="Times New Roman"/>
                <a:cs typeface="Times New Roman"/>
              </a:rPr>
              <a:t>γ</a:t>
            </a:r>
            <a:r>
              <a:rPr dirty="0" sz="600" spc="15">
                <a:latin typeface="Times New Roman"/>
                <a:cs typeface="Times New Roman"/>
              </a:rPr>
              <a:t> </a:t>
            </a:r>
            <a:r>
              <a:rPr dirty="0" sz="600" spc="-10">
                <a:latin typeface="Times New Roman"/>
                <a:cs typeface="Times New Roman"/>
              </a:rPr>
              <a:t>(</a:t>
            </a:r>
            <a:r>
              <a:rPr dirty="0" baseline="-13888" sz="900" spc="-15" i="1">
                <a:latin typeface="Times New Roman"/>
                <a:cs typeface="Times New Roman"/>
              </a:rPr>
              <a:t>l</a:t>
            </a:r>
            <a:r>
              <a:rPr dirty="0" baseline="-13888" sz="900" spc="-89" i="1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...)</a:t>
            </a:r>
            <a:r>
              <a:rPr dirty="0" sz="600" spc="175">
                <a:latin typeface="Times New Roman"/>
                <a:cs typeface="Times New Roman"/>
              </a:rPr>
              <a:t>  </a:t>
            </a:r>
            <a:r>
              <a:rPr dirty="0" baseline="4629" sz="900" spc="-75">
                <a:latin typeface="Cambria Math"/>
                <a:cs typeface="Cambria Math"/>
              </a:rPr>
              <a:t>⎟</a:t>
            </a:r>
            <a:endParaRPr baseline="4629" sz="900">
              <a:latin typeface="Cambria Math"/>
              <a:cs typeface="Cambria Math"/>
            </a:endParaRPr>
          </a:p>
        </p:txBody>
      </p:sp>
      <p:sp>
        <p:nvSpPr>
          <p:cNvPr id="67" name="object 67" descr=""/>
          <p:cNvSpPr txBox="1"/>
          <p:nvPr/>
        </p:nvSpPr>
        <p:spPr>
          <a:xfrm>
            <a:off x="1717865" y="4366547"/>
            <a:ext cx="340995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baseline="4629" sz="900" i="1">
                <a:latin typeface="Times New Roman"/>
                <a:cs typeface="Times New Roman"/>
              </a:rPr>
              <a:t>U</a:t>
            </a:r>
            <a:r>
              <a:rPr dirty="0" baseline="4629" sz="900" spc="37" i="1">
                <a:latin typeface="Times New Roman"/>
                <a:cs typeface="Times New Roman"/>
              </a:rPr>
              <a:t> </a:t>
            </a:r>
            <a:r>
              <a:rPr dirty="0" sz="400">
                <a:latin typeface="Times New Roman"/>
                <a:cs typeface="Times New Roman"/>
              </a:rPr>
              <a:t>0</a:t>
            </a:r>
            <a:r>
              <a:rPr dirty="0" sz="400" spc="5">
                <a:latin typeface="Times New Roman"/>
                <a:cs typeface="Times New Roman"/>
              </a:rPr>
              <a:t> </a:t>
            </a:r>
            <a:r>
              <a:rPr dirty="0" sz="400">
                <a:latin typeface="Times New Roman"/>
                <a:cs typeface="Times New Roman"/>
              </a:rPr>
              <a:t>0</a:t>
            </a:r>
            <a:r>
              <a:rPr dirty="0" sz="400" spc="225">
                <a:latin typeface="Times New Roman"/>
                <a:cs typeface="Times New Roman"/>
              </a:rPr>
              <a:t> </a:t>
            </a:r>
            <a:r>
              <a:rPr dirty="0" baseline="23148" sz="900" spc="-37">
                <a:latin typeface="Cambria Math"/>
                <a:cs typeface="Cambria Math"/>
              </a:rPr>
              <a:t>⎜</a:t>
            </a:r>
            <a:r>
              <a:rPr dirty="0" baseline="18518" sz="900" spc="-37">
                <a:latin typeface="Times New Roman"/>
                <a:cs typeface="Times New Roman"/>
              </a:rPr>
              <a:t>1</a:t>
            </a:r>
            <a:endParaRPr baseline="18518" sz="900">
              <a:latin typeface="Times New Roman"/>
              <a:cs typeface="Times New Roman"/>
            </a:endParaRPr>
          </a:p>
        </p:txBody>
      </p:sp>
      <p:sp>
        <p:nvSpPr>
          <p:cNvPr id="68" name="object 68" descr=""/>
          <p:cNvSpPr txBox="1"/>
          <p:nvPr/>
        </p:nvSpPr>
        <p:spPr>
          <a:xfrm>
            <a:off x="1275133" y="4419411"/>
            <a:ext cx="929005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  <a:tabLst>
                <a:tab pos="665480" algn="l"/>
              </a:tabLst>
            </a:pPr>
            <a:r>
              <a:rPr dirty="0" sz="600" spc="-30">
                <a:latin typeface="Times New Roman"/>
                <a:cs typeface="Times New Roman"/>
              </a:rPr>
              <a:t>aporreγar</a:t>
            </a:r>
            <a:r>
              <a:rPr dirty="0" baseline="9259" sz="900" spc="-44">
                <a:latin typeface="Cambria Math"/>
                <a:cs typeface="Cambria Math"/>
              </a:rPr>
              <a:t>⋅</a:t>
            </a:r>
            <a:r>
              <a:rPr dirty="0" baseline="9259" sz="900" spc="82">
                <a:latin typeface="Cambria Math"/>
                <a:cs typeface="Cambria Math"/>
              </a:rPr>
              <a:t> </a:t>
            </a:r>
            <a:r>
              <a:rPr dirty="0" baseline="-13888" sz="900" spc="-75" i="1">
                <a:latin typeface="Times New Roman"/>
                <a:cs typeface="Times New Roman"/>
              </a:rPr>
              <a:t>l</a:t>
            </a:r>
            <a:r>
              <a:rPr dirty="0" baseline="-13888" sz="900" i="1">
                <a:latin typeface="Times New Roman"/>
                <a:cs typeface="Times New Roman"/>
              </a:rPr>
              <a:t>	</a:t>
            </a:r>
            <a:r>
              <a:rPr dirty="0" sz="600" spc="155">
                <a:latin typeface="Cambria Math"/>
                <a:cs typeface="Cambria Math"/>
              </a:rPr>
              <a:t>𝗁</a:t>
            </a:r>
            <a:r>
              <a:rPr dirty="0" sz="600" spc="370">
                <a:latin typeface="Cambria Math"/>
                <a:cs typeface="Cambria Math"/>
              </a:rPr>
              <a:t>  </a:t>
            </a:r>
            <a:r>
              <a:rPr dirty="0" sz="600" spc="-50">
                <a:latin typeface="Times New Roman"/>
                <a:cs typeface="Times New Roman"/>
              </a:rPr>
              <a:t>2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69" name="object 69" descr=""/>
          <p:cNvSpPr txBox="1"/>
          <p:nvPr/>
        </p:nvSpPr>
        <p:spPr>
          <a:xfrm>
            <a:off x="1439300" y="4274036"/>
            <a:ext cx="65405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50">
                <a:latin typeface="Times New Roman"/>
                <a:cs typeface="Times New Roman"/>
              </a:rPr>
              <a:t>1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70" name="object 70" descr=""/>
          <p:cNvSpPr txBox="1"/>
          <p:nvPr/>
        </p:nvSpPr>
        <p:spPr>
          <a:xfrm>
            <a:off x="825794" y="4366547"/>
            <a:ext cx="473075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  <a:tabLst>
                <a:tab pos="368300" algn="l"/>
              </a:tabLst>
            </a:pPr>
            <a:r>
              <a:rPr dirty="0" baseline="4629" sz="900" spc="-30" i="1">
                <a:latin typeface="Times New Roman"/>
                <a:cs typeface="Times New Roman"/>
              </a:rPr>
              <a:t>U</a:t>
            </a:r>
            <a:r>
              <a:rPr dirty="0" baseline="18518" sz="900" spc="-30">
                <a:latin typeface="Times New Roman"/>
                <a:cs typeface="Times New Roman"/>
              </a:rPr>
              <a:t>)</a:t>
            </a:r>
            <a:r>
              <a:rPr dirty="0" baseline="4629" sz="900" spc="-30" i="1">
                <a:latin typeface="Times New Roman"/>
                <a:cs typeface="Times New Roman"/>
              </a:rPr>
              <a:t>lu</a:t>
            </a:r>
            <a:r>
              <a:rPr dirty="0" baseline="18518" sz="900" spc="-30">
                <a:latin typeface="Times New Roman"/>
                <a:cs typeface="Times New Roman"/>
              </a:rPr>
              <a:t>(</a:t>
            </a:r>
            <a:r>
              <a:rPr dirty="0" baseline="18518" sz="900">
                <a:latin typeface="Times New Roman"/>
                <a:cs typeface="Times New Roman"/>
              </a:rPr>
              <a:t>	</a:t>
            </a:r>
            <a:r>
              <a:rPr dirty="0" sz="400">
                <a:latin typeface="Times New Roman"/>
                <a:cs typeface="Times New Roman"/>
              </a:rPr>
              <a:t>0</a:t>
            </a:r>
            <a:r>
              <a:rPr dirty="0" sz="400" spc="5">
                <a:latin typeface="Times New Roman"/>
                <a:cs typeface="Times New Roman"/>
              </a:rPr>
              <a:t> </a:t>
            </a:r>
            <a:r>
              <a:rPr dirty="0" sz="400" spc="-50">
                <a:latin typeface="Times New Roman"/>
                <a:cs typeface="Times New Roman"/>
              </a:rPr>
              <a:t>0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71" name="object 71" descr=""/>
          <p:cNvSpPr txBox="1"/>
          <p:nvPr/>
        </p:nvSpPr>
        <p:spPr>
          <a:xfrm>
            <a:off x="5113309" y="4313684"/>
            <a:ext cx="14922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>
                <a:latin typeface="Times New Roman"/>
                <a:cs typeface="Times New Roman"/>
              </a:rPr>
              <a:t>(8)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72" name="object 72" descr=""/>
          <p:cNvSpPr txBox="1"/>
          <p:nvPr/>
        </p:nvSpPr>
        <p:spPr>
          <a:xfrm>
            <a:off x="831370" y="4696944"/>
            <a:ext cx="4318000" cy="42354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donde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aproximación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nuevamente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proviene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expansión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serie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funciones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hiperbólicas.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54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>
                <a:latin typeface="Times New Roman"/>
                <a:cs typeface="Times New Roman"/>
              </a:rPr>
              <a:t>Similar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caso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cortocircuito,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voltaje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equivalente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define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como: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73" name="object 73" descr=""/>
          <p:cNvSpPr txBox="1"/>
          <p:nvPr/>
        </p:nvSpPr>
        <p:spPr>
          <a:xfrm>
            <a:off x="2893044" y="5410600"/>
            <a:ext cx="90805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50" spc="-50">
                <a:latin typeface="Cambria Math"/>
                <a:cs typeface="Cambria Math"/>
              </a:rPr>
              <a:t>⎠</a:t>
            </a:r>
            <a:endParaRPr sz="650">
              <a:latin typeface="Cambria Math"/>
              <a:cs typeface="Cambria Math"/>
            </a:endParaRPr>
          </a:p>
        </p:txBody>
      </p:sp>
      <p:sp>
        <p:nvSpPr>
          <p:cNvPr id="74" name="object 74" descr=""/>
          <p:cNvSpPr txBox="1"/>
          <p:nvPr/>
        </p:nvSpPr>
        <p:spPr>
          <a:xfrm>
            <a:off x="825794" y="5265226"/>
            <a:ext cx="691515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baseline="-25641" sz="975">
                <a:latin typeface="Times New Roman"/>
                <a:cs typeface="Times New Roman"/>
              </a:rPr>
              <a:t>~</a:t>
            </a:r>
            <a:r>
              <a:rPr dirty="0" baseline="-25641" sz="975" spc="225">
                <a:latin typeface="Times New Roman"/>
                <a:cs typeface="Times New Roman"/>
              </a:rPr>
              <a:t> </a:t>
            </a:r>
            <a:r>
              <a:rPr dirty="0" baseline="-34188" sz="975">
                <a:latin typeface="Times New Roman"/>
                <a:cs typeface="Times New Roman"/>
              </a:rPr>
              <a:t>=</a:t>
            </a:r>
            <a:r>
              <a:rPr dirty="0" baseline="-34188" sz="975" spc="284">
                <a:latin typeface="Times New Roman"/>
                <a:cs typeface="Times New Roman"/>
              </a:rPr>
              <a:t> </a:t>
            </a:r>
            <a:r>
              <a:rPr dirty="0" baseline="-12820" sz="975" spc="-30" i="1">
                <a:latin typeface="Times New Roman"/>
                <a:cs typeface="Times New Roman"/>
              </a:rPr>
              <a:t>tu</a:t>
            </a:r>
            <a:r>
              <a:rPr dirty="0" sz="650" spc="-20">
                <a:latin typeface="Times New Roman"/>
                <a:cs typeface="Times New Roman"/>
              </a:rPr>
              <a:t>)</a:t>
            </a:r>
            <a:r>
              <a:rPr dirty="0" sz="650" spc="5">
                <a:latin typeface="Times New Roman"/>
                <a:cs typeface="Times New Roman"/>
              </a:rPr>
              <a:t> </a:t>
            </a:r>
            <a:r>
              <a:rPr dirty="0" sz="650" spc="-30">
                <a:latin typeface="Times New Roman"/>
                <a:cs typeface="Times New Roman"/>
              </a:rPr>
              <a:t>(2)</a:t>
            </a:r>
            <a:r>
              <a:rPr dirty="0" baseline="8547" sz="975" spc="-44">
                <a:latin typeface="Times New Roman"/>
                <a:cs typeface="Times New Roman"/>
              </a:rPr>
              <a:t>+</a:t>
            </a:r>
            <a:r>
              <a:rPr dirty="0" sz="650" spc="-30">
                <a:latin typeface="Times New Roman"/>
                <a:cs typeface="Times New Roman"/>
              </a:rPr>
              <a:t>0</a:t>
            </a:r>
            <a:r>
              <a:rPr dirty="0" sz="650" spc="10">
                <a:latin typeface="Times New Roman"/>
                <a:cs typeface="Times New Roman"/>
              </a:rPr>
              <a:t> </a:t>
            </a:r>
            <a:r>
              <a:rPr dirty="0" sz="650">
                <a:latin typeface="Times New Roman"/>
                <a:cs typeface="Times New Roman"/>
              </a:rPr>
              <a:t>(</a:t>
            </a:r>
            <a:r>
              <a:rPr dirty="0" sz="650" spc="-60">
                <a:latin typeface="Times New Roman"/>
                <a:cs typeface="Times New Roman"/>
              </a:rPr>
              <a:t> </a:t>
            </a:r>
            <a:r>
              <a:rPr dirty="0" baseline="8547" sz="975">
                <a:latin typeface="Cambria Math"/>
                <a:cs typeface="Cambria Math"/>
              </a:rPr>
              <a:t>⋅</a:t>
            </a:r>
            <a:r>
              <a:rPr dirty="0" baseline="8547" sz="975" spc="-37">
                <a:latin typeface="Cambria Math"/>
                <a:cs typeface="Cambria Math"/>
              </a:rPr>
              <a:t> </a:t>
            </a:r>
            <a:r>
              <a:rPr dirty="0" baseline="-12820" sz="975" spc="-37" i="1">
                <a:latin typeface="Times New Roman"/>
                <a:cs typeface="Times New Roman"/>
              </a:rPr>
              <a:t>lu</a:t>
            </a:r>
            <a:endParaRPr baseline="-12820" sz="975">
              <a:latin typeface="Times New Roman"/>
              <a:cs typeface="Times New Roman"/>
            </a:endParaRPr>
          </a:p>
        </p:txBody>
      </p:sp>
      <p:sp>
        <p:nvSpPr>
          <p:cNvPr id="75" name="object 75" descr=""/>
          <p:cNvSpPr txBox="1"/>
          <p:nvPr/>
        </p:nvSpPr>
        <p:spPr>
          <a:xfrm>
            <a:off x="2450313" y="5410600"/>
            <a:ext cx="111760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50" spc="-25">
                <a:latin typeface="Times New Roman"/>
                <a:cs typeface="Times New Roman"/>
              </a:rPr>
              <a:t>36</a:t>
            </a:r>
            <a:endParaRPr sz="650">
              <a:latin typeface="Times New Roman"/>
              <a:cs typeface="Times New Roman"/>
            </a:endParaRPr>
          </a:p>
        </p:txBody>
      </p:sp>
      <p:sp>
        <p:nvSpPr>
          <p:cNvPr id="76" name="object 76" descr=""/>
          <p:cNvSpPr txBox="1"/>
          <p:nvPr/>
        </p:nvSpPr>
        <p:spPr>
          <a:xfrm>
            <a:off x="1848991" y="5410600"/>
            <a:ext cx="247015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50" spc="160">
                <a:latin typeface="Cambria Math"/>
                <a:cs typeface="Cambria Math"/>
              </a:rPr>
              <a:t>𝗁</a:t>
            </a:r>
            <a:r>
              <a:rPr dirty="0" sz="650" spc="285">
                <a:latin typeface="Cambria Math"/>
                <a:cs typeface="Cambria Math"/>
              </a:rPr>
              <a:t>  </a:t>
            </a:r>
            <a:r>
              <a:rPr dirty="0" sz="650" spc="-50">
                <a:latin typeface="Times New Roman"/>
                <a:cs typeface="Times New Roman"/>
              </a:rPr>
              <a:t>3</a:t>
            </a:r>
            <a:endParaRPr sz="650">
              <a:latin typeface="Times New Roman"/>
              <a:cs typeface="Times New Roman"/>
            </a:endParaRPr>
          </a:p>
        </p:txBody>
      </p:sp>
      <p:sp>
        <p:nvSpPr>
          <p:cNvPr id="77" name="object 77" descr=""/>
          <p:cNvSpPr txBox="1"/>
          <p:nvPr/>
        </p:nvSpPr>
        <p:spPr>
          <a:xfrm>
            <a:off x="1565882" y="5318089"/>
            <a:ext cx="609600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  <a:tabLst>
                <a:tab pos="255904" algn="l"/>
              </a:tabLst>
            </a:pPr>
            <a:r>
              <a:rPr dirty="0" sz="650" spc="-50">
                <a:latin typeface="Times New Roman"/>
                <a:cs typeface="Times New Roman"/>
              </a:rPr>
              <a:t>=</a:t>
            </a:r>
            <a:r>
              <a:rPr dirty="0" sz="650">
                <a:latin typeface="Times New Roman"/>
                <a:cs typeface="Times New Roman"/>
              </a:rPr>
              <a:t>	</a:t>
            </a:r>
            <a:r>
              <a:rPr dirty="0" sz="650">
                <a:latin typeface="Cambria Math"/>
                <a:cs typeface="Cambria Math"/>
              </a:rPr>
              <a:t>⋅</a:t>
            </a:r>
            <a:r>
              <a:rPr dirty="0" sz="650" spc="-20">
                <a:latin typeface="Cambria Math"/>
                <a:cs typeface="Cambria Math"/>
              </a:rPr>
              <a:t> </a:t>
            </a:r>
            <a:r>
              <a:rPr dirty="0" baseline="38461" sz="975">
                <a:latin typeface="Cambria Math"/>
                <a:cs typeface="Cambria Math"/>
              </a:rPr>
              <a:t>⎛</a:t>
            </a:r>
            <a:r>
              <a:rPr dirty="0" baseline="38461" sz="975" spc="187">
                <a:latin typeface="Cambria Math"/>
                <a:cs typeface="Cambria Math"/>
              </a:rPr>
              <a:t> </a:t>
            </a:r>
            <a:r>
              <a:rPr dirty="0" sz="650">
                <a:latin typeface="Times New Roman"/>
                <a:cs typeface="Times New Roman"/>
              </a:rPr>
              <a:t>-</a:t>
            </a:r>
            <a:r>
              <a:rPr dirty="0" sz="650" spc="250">
                <a:latin typeface="Times New Roman"/>
                <a:cs typeface="Times New Roman"/>
              </a:rPr>
              <a:t> </a:t>
            </a:r>
            <a:r>
              <a:rPr dirty="0" baseline="34188" sz="975">
                <a:latin typeface="Times New Roman"/>
                <a:cs typeface="Times New Roman"/>
              </a:rPr>
              <a:t>1</a:t>
            </a:r>
            <a:r>
              <a:rPr dirty="0" baseline="34188" sz="975" spc="120">
                <a:latin typeface="Times New Roman"/>
                <a:cs typeface="Times New Roman"/>
              </a:rPr>
              <a:t> </a:t>
            </a:r>
            <a:r>
              <a:rPr dirty="0" sz="650" spc="-50">
                <a:latin typeface="Cambria Math"/>
                <a:cs typeface="Cambria Math"/>
              </a:rPr>
              <a:t>⋅</a:t>
            </a:r>
            <a:endParaRPr sz="650">
              <a:latin typeface="Cambria Math"/>
              <a:cs typeface="Cambria Math"/>
            </a:endParaRPr>
          </a:p>
        </p:txBody>
      </p:sp>
      <p:sp>
        <p:nvSpPr>
          <p:cNvPr id="78" name="object 78" descr=""/>
          <p:cNvSpPr txBox="1"/>
          <p:nvPr/>
        </p:nvSpPr>
        <p:spPr>
          <a:xfrm>
            <a:off x="2742094" y="5278442"/>
            <a:ext cx="267335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sz="400">
                <a:latin typeface="Times New Roman"/>
                <a:cs typeface="Times New Roman"/>
              </a:rPr>
              <a:t>4 4</a:t>
            </a:r>
            <a:r>
              <a:rPr dirty="0" sz="400" spc="380">
                <a:latin typeface="Times New Roman"/>
                <a:cs typeface="Times New Roman"/>
              </a:rPr>
              <a:t> </a:t>
            </a:r>
            <a:r>
              <a:rPr dirty="0" baseline="12820" sz="975" spc="-75">
                <a:latin typeface="Cambria Math"/>
                <a:cs typeface="Cambria Math"/>
              </a:rPr>
              <a:t>⎞</a:t>
            </a:r>
            <a:endParaRPr baseline="12820" sz="975">
              <a:latin typeface="Cambria Math"/>
              <a:cs typeface="Cambria Math"/>
            </a:endParaRPr>
          </a:p>
        </p:txBody>
      </p:sp>
      <p:sp>
        <p:nvSpPr>
          <p:cNvPr id="79" name="object 79" descr=""/>
          <p:cNvSpPr txBox="1"/>
          <p:nvPr/>
        </p:nvSpPr>
        <p:spPr>
          <a:xfrm>
            <a:off x="2272931" y="5265226"/>
            <a:ext cx="362585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baseline="-13888" sz="600">
                <a:latin typeface="Times New Roman"/>
                <a:cs typeface="Times New Roman"/>
              </a:rPr>
              <a:t>2</a:t>
            </a:r>
            <a:r>
              <a:rPr dirty="0" baseline="-13888" sz="600" spc="330">
                <a:latin typeface="Times New Roman"/>
                <a:cs typeface="Times New Roman"/>
              </a:rPr>
              <a:t> </a:t>
            </a:r>
            <a:r>
              <a:rPr dirty="0" baseline="-34188" sz="975">
                <a:latin typeface="Times New Roman"/>
                <a:cs typeface="Times New Roman"/>
              </a:rPr>
              <a:t>+</a:t>
            </a:r>
            <a:r>
              <a:rPr dirty="0" baseline="-34188" sz="975" spc="540">
                <a:latin typeface="Times New Roman"/>
                <a:cs typeface="Times New Roman"/>
              </a:rPr>
              <a:t> </a:t>
            </a:r>
            <a:r>
              <a:rPr dirty="0" sz="650">
                <a:latin typeface="Times New Roman"/>
                <a:cs typeface="Times New Roman"/>
              </a:rPr>
              <a:t>5</a:t>
            </a:r>
            <a:r>
              <a:rPr dirty="0" sz="650" spc="10">
                <a:latin typeface="Times New Roman"/>
                <a:cs typeface="Times New Roman"/>
              </a:rPr>
              <a:t> </a:t>
            </a:r>
            <a:r>
              <a:rPr dirty="0" sz="650" spc="-50">
                <a:latin typeface="Times New Roman"/>
                <a:cs typeface="Times New Roman"/>
              </a:rPr>
              <a:t>5</a:t>
            </a:r>
            <a:endParaRPr sz="650">
              <a:latin typeface="Times New Roman"/>
              <a:cs typeface="Times New Roman"/>
            </a:endParaRPr>
          </a:p>
        </p:txBody>
      </p:sp>
      <p:sp>
        <p:nvSpPr>
          <p:cNvPr id="80" name="object 80" descr=""/>
          <p:cNvSpPr txBox="1"/>
          <p:nvPr/>
        </p:nvSpPr>
        <p:spPr>
          <a:xfrm>
            <a:off x="2114340" y="5331305"/>
            <a:ext cx="894715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  <a:tabLst>
                <a:tab pos="473709" algn="l"/>
              </a:tabLst>
            </a:pPr>
            <a:r>
              <a:rPr dirty="0" sz="650">
                <a:latin typeface="Times New Roman"/>
                <a:cs typeface="Times New Roman"/>
              </a:rPr>
              <a:t>γ</a:t>
            </a:r>
            <a:r>
              <a:rPr dirty="0" sz="650" spc="15">
                <a:latin typeface="Times New Roman"/>
                <a:cs typeface="Times New Roman"/>
              </a:rPr>
              <a:t> </a:t>
            </a:r>
            <a:r>
              <a:rPr dirty="0" sz="650" spc="-30">
                <a:latin typeface="Times New Roman"/>
                <a:cs typeface="Times New Roman"/>
              </a:rPr>
              <a:t>(</a:t>
            </a:r>
            <a:r>
              <a:rPr dirty="0" baseline="-12820" sz="975" spc="-44" i="1">
                <a:latin typeface="Times New Roman"/>
                <a:cs typeface="Times New Roman"/>
              </a:rPr>
              <a:t>l </a:t>
            </a:r>
            <a:r>
              <a:rPr dirty="0" sz="650" spc="-50">
                <a:latin typeface="Times New Roman"/>
                <a:cs typeface="Times New Roman"/>
              </a:rPr>
              <a:t>)</a:t>
            </a:r>
            <a:r>
              <a:rPr dirty="0" sz="650">
                <a:latin typeface="Times New Roman"/>
                <a:cs typeface="Times New Roman"/>
              </a:rPr>
              <a:t>	</a:t>
            </a:r>
            <a:r>
              <a:rPr dirty="0" baseline="8547" sz="975">
                <a:latin typeface="Cambria Math"/>
                <a:cs typeface="Cambria Math"/>
              </a:rPr>
              <a:t>⋅</a:t>
            </a:r>
            <a:r>
              <a:rPr dirty="0" baseline="8547" sz="975" spc="-30">
                <a:latin typeface="Cambria Math"/>
                <a:cs typeface="Cambria Math"/>
              </a:rPr>
              <a:t> </a:t>
            </a:r>
            <a:r>
              <a:rPr dirty="0" sz="650">
                <a:latin typeface="Times New Roman"/>
                <a:cs typeface="Times New Roman"/>
              </a:rPr>
              <a:t>γ</a:t>
            </a:r>
            <a:r>
              <a:rPr dirty="0" sz="650" spc="15">
                <a:latin typeface="Times New Roman"/>
                <a:cs typeface="Times New Roman"/>
              </a:rPr>
              <a:t> </a:t>
            </a:r>
            <a:r>
              <a:rPr dirty="0" sz="650" spc="-30">
                <a:latin typeface="Times New Roman"/>
                <a:cs typeface="Times New Roman"/>
              </a:rPr>
              <a:t>(</a:t>
            </a:r>
            <a:r>
              <a:rPr dirty="0" baseline="-12820" sz="975" spc="-44" i="1">
                <a:latin typeface="Times New Roman"/>
                <a:cs typeface="Times New Roman"/>
              </a:rPr>
              <a:t>l</a:t>
            </a:r>
            <a:r>
              <a:rPr dirty="0" baseline="-12820" sz="975" spc="-142" i="1">
                <a:latin typeface="Times New Roman"/>
                <a:cs typeface="Times New Roman"/>
              </a:rPr>
              <a:t> </a:t>
            </a:r>
            <a:r>
              <a:rPr dirty="0" sz="650">
                <a:latin typeface="Times New Roman"/>
                <a:cs typeface="Times New Roman"/>
              </a:rPr>
              <a:t>...)</a:t>
            </a:r>
            <a:r>
              <a:rPr dirty="0" sz="650" spc="440">
                <a:latin typeface="Times New Roman"/>
                <a:cs typeface="Times New Roman"/>
              </a:rPr>
              <a:t> </a:t>
            </a:r>
            <a:r>
              <a:rPr dirty="0" baseline="4273" sz="975" spc="-75">
                <a:latin typeface="Cambria Math"/>
                <a:cs typeface="Cambria Math"/>
              </a:rPr>
              <a:t>⎟</a:t>
            </a:r>
            <a:endParaRPr baseline="4273" sz="975">
              <a:latin typeface="Cambria Math"/>
              <a:cs typeface="Cambria Math"/>
            </a:endParaRPr>
          </a:p>
        </p:txBody>
      </p:sp>
      <p:sp>
        <p:nvSpPr>
          <p:cNvPr id="81" name="object 81" descr=""/>
          <p:cNvSpPr txBox="1"/>
          <p:nvPr/>
        </p:nvSpPr>
        <p:spPr>
          <a:xfrm>
            <a:off x="1638569" y="5351129"/>
            <a:ext cx="344170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sz="650" i="1">
                <a:latin typeface="Times New Roman"/>
                <a:cs typeface="Times New Roman"/>
              </a:rPr>
              <a:t>U</a:t>
            </a:r>
            <a:r>
              <a:rPr dirty="0" sz="650" spc="-25" i="1">
                <a:latin typeface="Times New Roman"/>
                <a:cs typeface="Times New Roman"/>
              </a:rPr>
              <a:t> </a:t>
            </a:r>
            <a:r>
              <a:rPr dirty="0" sz="400">
                <a:latin typeface="Times New Roman"/>
                <a:cs typeface="Times New Roman"/>
              </a:rPr>
              <a:t>0</a:t>
            </a:r>
            <a:r>
              <a:rPr dirty="0" sz="400" spc="5">
                <a:latin typeface="Times New Roman"/>
                <a:cs typeface="Times New Roman"/>
              </a:rPr>
              <a:t> </a:t>
            </a:r>
            <a:r>
              <a:rPr dirty="0" sz="400">
                <a:latin typeface="Times New Roman"/>
                <a:cs typeface="Times New Roman"/>
              </a:rPr>
              <a:t>0</a:t>
            </a:r>
            <a:r>
              <a:rPr dirty="0" sz="400" spc="225">
                <a:latin typeface="Times New Roman"/>
                <a:cs typeface="Times New Roman"/>
              </a:rPr>
              <a:t> </a:t>
            </a:r>
            <a:r>
              <a:rPr dirty="0" baseline="17094" sz="975" spc="-37">
                <a:latin typeface="Cambria Math"/>
                <a:cs typeface="Cambria Math"/>
              </a:rPr>
              <a:t>⎜</a:t>
            </a:r>
            <a:r>
              <a:rPr dirty="0" baseline="12820" sz="975" spc="-37">
                <a:latin typeface="Times New Roman"/>
                <a:cs typeface="Times New Roman"/>
              </a:rPr>
              <a:t>1</a:t>
            </a:r>
            <a:endParaRPr baseline="12820" sz="975">
              <a:latin typeface="Times New Roman"/>
              <a:cs typeface="Times New Roman"/>
            </a:endParaRPr>
          </a:p>
        </p:txBody>
      </p:sp>
      <p:sp>
        <p:nvSpPr>
          <p:cNvPr id="82" name="object 82" descr=""/>
          <p:cNvSpPr txBox="1"/>
          <p:nvPr/>
        </p:nvSpPr>
        <p:spPr>
          <a:xfrm>
            <a:off x="1267494" y="5410600"/>
            <a:ext cx="68580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50" spc="-50">
                <a:latin typeface="Times New Roman"/>
                <a:cs typeface="Times New Roman"/>
              </a:rPr>
              <a:t>3</a:t>
            </a:r>
            <a:endParaRPr sz="650">
              <a:latin typeface="Times New Roman"/>
              <a:cs typeface="Times New Roman"/>
            </a:endParaRPr>
          </a:p>
        </p:txBody>
      </p:sp>
      <p:sp>
        <p:nvSpPr>
          <p:cNvPr id="83" name="object 83" descr=""/>
          <p:cNvSpPr txBox="1"/>
          <p:nvPr/>
        </p:nvSpPr>
        <p:spPr>
          <a:xfrm>
            <a:off x="851194" y="5351129"/>
            <a:ext cx="92710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50" spc="-25" i="1">
                <a:latin typeface="Times New Roman"/>
                <a:cs typeface="Times New Roman"/>
              </a:rPr>
              <a:t>tu</a:t>
            </a:r>
            <a:endParaRPr sz="650">
              <a:latin typeface="Times New Roman"/>
              <a:cs typeface="Times New Roman"/>
            </a:endParaRPr>
          </a:p>
        </p:txBody>
      </p:sp>
      <p:sp>
        <p:nvSpPr>
          <p:cNvPr id="84" name="object 84" descr=""/>
          <p:cNvSpPr txBox="1"/>
          <p:nvPr/>
        </p:nvSpPr>
        <p:spPr>
          <a:xfrm>
            <a:off x="5113309" y="5423816"/>
            <a:ext cx="14922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>
                <a:latin typeface="Times New Roman"/>
                <a:cs typeface="Times New Roman"/>
              </a:rPr>
              <a:t>(9)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85" name="object 85" descr=""/>
          <p:cNvSpPr txBox="1"/>
          <p:nvPr/>
        </p:nvSpPr>
        <p:spPr>
          <a:xfrm>
            <a:off x="831370" y="5689455"/>
            <a:ext cx="4464685" cy="30353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 marR="5080">
              <a:lnSpc>
                <a:spcPct val="113799"/>
              </a:lnSpc>
              <a:spcBef>
                <a:spcPts val="90"/>
              </a:spcBef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impedancia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derivación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total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aproximar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mediante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siguiente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combinación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medidas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salidas: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86" name="object 86" descr=""/>
          <p:cNvSpPr txBox="1"/>
          <p:nvPr/>
        </p:nvSpPr>
        <p:spPr>
          <a:xfrm>
            <a:off x="4333573" y="6216768"/>
            <a:ext cx="130810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50" spc="-25">
                <a:latin typeface="Times New Roman"/>
                <a:cs typeface="Times New Roman"/>
              </a:rPr>
              <a:t>[S]</a:t>
            </a:r>
            <a:endParaRPr sz="650">
              <a:latin typeface="Times New Roman"/>
              <a:cs typeface="Times New Roman"/>
            </a:endParaRPr>
          </a:p>
        </p:txBody>
      </p:sp>
      <p:sp>
        <p:nvSpPr>
          <p:cNvPr id="87" name="object 87" descr=""/>
          <p:cNvSpPr txBox="1"/>
          <p:nvPr/>
        </p:nvSpPr>
        <p:spPr>
          <a:xfrm>
            <a:off x="3778507" y="6216768"/>
            <a:ext cx="168910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50">
                <a:latin typeface="Times New Roman"/>
                <a:cs typeface="Times New Roman"/>
              </a:rPr>
              <a:t>...)</a:t>
            </a:r>
            <a:r>
              <a:rPr dirty="0" sz="650" spc="35">
                <a:latin typeface="Times New Roman"/>
                <a:cs typeface="Times New Roman"/>
              </a:rPr>
              <a:t> </a:t>
            </a:r>
            <a:r>
              <a:rPr dirty="0" sz="650" spc="-50">
                <a:latin typeface="Times New Roman"/>
                <a:cs typeface="Times New Roman"/>
              </a:rPr>
              <a:t>(</a:t>
            </a:r>
            <a:endParaRPr sz="650">
              <a:latin typeface="Times New Roman"/>
              <a:cs typeface="Times New Roman"/>
            </a:endParaRPr>
          </a:p>
        </p:txBody>
      </p:sp>
      <p:sp>
        <p:nvSpPr>
          <p:cNvPr id="88" name="object 88" descr=""/>
          <p:cNvSpPr txBox="1"/>
          <p:nvPr/>
        </p:nvSpPr>
        <p:spPr>
          <a:xfrm>
            <a:off x="3388639" y="6108398"/>
            <a:ext cx="332740" cy="316230"/>
          </a:xfrm>
          <a:prstGeom prst="rect">
            <a:avLst/>
          </a:prstGeom>
        </p:spPr>
        <p:txBody>
          <a:bodyPr wrap="square" lIns="0" tIns="58419" rIns="0" bIns="0" rtlCol="0" vert="horz">
            <a:spAutoFit/>
          </a:bodyPr>
          <a:lstStyle/>
          <a:p>
            <a:pPr algn="r" marR="38100">
              <a:lnSpc>
                <a:spcPct val="100000"/>
              </a:lnSpc>
              <a:spcBef>
                <a:spcPts val="459"/>
              </a:spcBef>
            </a:pPr>
            <a:r>
              <a:rPr dirty="0" sz="650" spc="-50">
                <a:latin typeface="Times New Roman"/>
                <a:cs typeface="Times New Roman"/>
              </a:rPr>
              <a:t>1</a:t>
            </a:r>
            <a:endParaRPr sz="650">
              <a:latin typeface="Times New Roman"/>
              <a:cs typeface="Times New Roman"/>
            </a:endParaRPr>
          </a:p>
          <a:p>
            <a:pPr algn="r" marR="5080">
              <a:lnSpc>
                <a:spcPct val="100000"/>
              </a:lnSpc>
              <a:spcBef>
                <a:spcPts val="365"/>
              </a:spcBef>
            </a:pPr>
            <a:r>
              <a:rPr dirty="0" sz="650" spc="160">
                <a:latin typeface="Cambria Math"/>
                <a:cs typeface="Cambria Math"/>
              </a:rPr>
              <a:t>𝗁</a:t>
            </a:r>
            <a:r>
              <a:rPr dirty="0" sz="650" spc="285">
                <a:latin typeface="Cambria Math"/>
                <a:cs typeface="Cambria Math"/>
              </a:rPr>
              <a:t>  </a:t>
            </a:r>
            <a:r>
              <a:rPr dirty="0" baseline="4273" sz="975" spc="-37">
                <a:latin typeface="Times New Roman"/>
                <a:cs typeface="Times New Roman"/>
              </a:rPr>
              <a:t>180</a:t>
            </a:r>
            <a:endParaRPr baseline="4273" sz="975">
              <a:latin typeface="Times New Roman"/>
              <a:cs typeface="Times New Roman"/>
            </a:endParaRPr>
          </a:p>
        </p:txBody>
      </p:sp>
      <p:sp>
        <p:nvSpPr>
          <p:cNvPr id="89" name="object 89" descr=""/>
          <p:cNvSpPr txBox="1"/>
          <p:nvPr/>
        </p:nvSpPr>
        <p:spPr>
          <a:xfrm>
            <a:off x="2503177" y="6434830"/>
            <a:ext cx="111760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50" spc="-25">
                <a:latin typeface="Times New Roman"/>
                <a:cs typeface="Times New Roman"/>
              </a:rPr>
              <a:t>36</a:t>
            </a:r>
            <a:endParaRPr sz="650">
              <a:latin typeface="Times New Roman"/>
              <a:cs typeface="Times New Roman"/>
            </a:endParaRPr>
          </a:p>
        </p:txBody>
      </p:sp>
      <p:sp>
        <p:nvSpPr>
          <p:cNvPr id="90" name="object 90" descr=""/>
          <p:cNvSpPr txBox="1"/>
          <p:nvPr/>
        </p:nvSpPr>
        <p:spPr>
          <a:xfrm>
            <a:off x="2529608" y="6289455"/>
            <a:ext cx="133350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50">
                <a:latin typeface="Times New Roman"/>
                <a:cs typeface="Times New Roman"/>
              </a:rPr>
              <a:t>5</a:t>
            </a:r>
            <a:r>
              <a:rPr dirty="0" sz="650" spc="15">
                <a:latin typeface="Times New Roman"/>
                <a:cs typeface="Times New Roman"/>
              </a:rPr>
              <a:t> </a:t>
            </a:r>
            <a:r>
              <a:rPr dirty="0" sz="650" spc="-50">
                <a:latin typeface="Times New Roman"/>
                <a:cs typeface="Times New Roman"/>
              </a:rPr>
              <a:t>5</a:t>
            </a:r>
            <a:endParaRPr sz="650">
              <a:latin typeface="Times New Roman"/>
              <a:cs typeface="Times New Roman"/>
            </a:endParaRPr>
          </a:p>
        </p:txBody>
      </p:sp>
      <p:sp>
        <p:nvSpPr>
          <p:cNvPr id="91" name="object 91" descr=""/>
          <p:cNvSpPr txBox="1"/>
          <p:nvPr/>
        </p:nvSpPr>
        <p:spPr>
          <a:xfrm>
            <a:off x="1908463" y="6434830"/>
            <a:ext cx="254000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50" spc="160">
                <a:latin typeface="Cambria Math"/>
                <a:cs typeface="Cambria Math"/>
              </a:rPr>
              <a:t>𝗁</a:t>
            </a:r>
            <a:r>
              <a:rPr dirty="0" sz="650" spc="310">
                <a:latin typeface="Cambria Math"/>
                <a:cs typeface="Cambria Math"/>
              </a:rPr>
              <a:t>  </a:t>
            </a:r>
            <a:r>
              <a:rPr dirty="0" sz="650" spc="-50">
                <a:latin typeface="Times New Roman"/>
                <a:cs typeface="Times New Roman"/>
              </a:rPr>
              <a:t>3</a:t>
            </a:r>
            <a:endParaRPr sz="650">
              <a:latin typeface="Times New Roman"/>
              <a:cs typeface="Times New Roman"/>
            </a:endParaRPr>
          </a:p>
        </p:txBody>
      </p:sp>
      <p:sp>
        <p:nvSpPr>
          <p:cNvPr id="92" name="object 92" descr=""/>
          <p:cNvSpPr txBox="1"/>
          <p:nvPr/>
        </p:nvSpPr>
        <p:spPr>
          <a:xfrm>
            <a:off x="1908463" y="6289455"/>
            <a:ext cx="254000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baseline="4273" sz="975">
                <a:latin typeface="Cambria Math"/>
                <a:cs typeface="Cambria Math"/>
              </a:rPr>
              <a:t>⎛</a:t>
            </a:r>
            <a:r>
              <a:rPr dirty="0" baseline="4273" sz="975" spc="487">
                <a:latin typeface="Cambria Math"/>
                <a:cs typeface="Cambria Math"/>
              </a:rPr>
              <a:t>  </a:t>
            </a:r>
            <a:r>
              <a:rPr dirty="0" sz="650" spc="-50">
                <a:latin typeface="Times New Roman"/>
                <a:cs typeface="Times New Roman"/>
              </a:rPr>
              <a:t>1</a:t>
            </a:r>
            <a:endParaRPr sz="650">
              <a:latin typeface="Times New Roman"/>
              <a:cs typeface="Times New Roman"/>
            </a:endParaRPr>
          </a:p>
        </p:txBody>
      </p:sp>
      <p:sp>
        <p:nvSpPr>
          <p:cNvPr id="93" name="object 93" descr=""/>
          <p:cNvSpPr txBox="1"/>
          <p:nvPr/>
        </p:nvSpPr>
        <p:spPr>
          <a:xfrm>
            <a:off x="2602296" y="6150688"/>
            <a:ext cx="111760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50" spc="-25">
                <a:latin typeface="Times New Roman"/>
                <a:cs typeface="Times New Roman"/>
              </a:rPr>
              <a:t>15</a:t>
            </a:r>
            <a:endParaRPr sz="650">
              <a:latin typeface="Times New Roman"/>
              <a:cs typeface="Times New Roman"/>
            </a:endParaRPr>
          </a:p>
        </p:txBody>
      </p:sp>
      <p:sp>
        <p:nvSpPr>
          <p:cNvPr id="94" name="object 94" descr=""/>
          <p:cNvSpPr txBox="1"/>
          <p:nvPr/>
        </p:nvSpPr>
        <p:spPr>
          <a:xfrm>
            <a:off x="3923881" y="6196944"/>
            <a:ext cx="92075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>
                <a:latin typeface="Times New Roman"/>
                <a:cs typeface="Times New Roman"/>
              </a:rPr>
              <a:t>4</a:t>
            </a:r>
            <a:r>
              <a:rPr dirty="0" sz="400" spc="5">
                <a:latin typeface="Times New Roman"/>
                <a:cs typeface="Times New Roman"/>
              </a:rPr>
              <a:t> </a:t>
            </a:r>
            <a:r>
              <a:rPr dirty="0" sz="400" spc="-50">
                <a:latin typeface="Times New Roman"/>
                <a:cs typeface="Times New Roman"/>
              </a:rPr>
              <a:t>4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95" name="object 95" descr=""/>
          <p:cNvSpPr txBox="1"/>
          <p:nvPr/>
        </p:nvSpPr>
        <p:spPr>
          <a:xfrm>
            <a:off x="2813749" y="6335710"/>
            <a:ext cx="92075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>
                <a:latin typeface="Times New Roman"/>
                <a:cs typeface="Times New Roman"/>
              </a:rPr>
              <a:t>4</a:t>
            </a:r>
            <a:r>
              <a:rPr dirty="0" sz="400" spc="5">
                <a:latin typeface="Times New Roman"/>
                <a:cs typeface="Times New Roman"/>
              </a:rPr>
              <a:t> </a:t>
            </a:r>
            <a:r>
              <a:rPr dirty="0" sz="400" spc="-50">
                <a:latin typeface="Times New Roman"/>
                <a:cs typeface="Times New Roman"/>
              </a:rPr>
              <a:t>4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96" name="object 96" descr=""/>
          <p:cNvSpPr txBox="1"/>
          <p:nvPr/>
        </p:nvSpPr>
        <p:spPr>
          <a:xfrm>
            <a:off x="2603327" y="6355534"/>
            <a:ext cx="259079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baseline="8547" sz="975">
                <a:latin typeface="Cambria Math"/>
                <a:cs typeface="Cambria Math"/>
              </a:rPr>
              <a:t>⋅</a:t>
            </a:r>
            <a:r>
              <a:rPr dirty="0" baseline="8547" sz="975" spc="-52">
                <a:latin typeface="Cambria Math"/>
                <a:cs typeface="Cambria Math"/>
              </a:rPr>
              <a:t> </a:t>
            </a:r>
            <a:r>
              <a:rPr dirty="0" sz="650" spc="-30">
                <a:latin typeface="Times New Roman"/>
                <a:cs typeface="Times New Roman"/>
              </a:rPr>
              <a:t>...)</a:t>
            </a:r>
            <a:r>
              <a:rPr dirty="0" baseline="-12820" sz="975" spc="-44" i="1">
                <a:latin typeface="Times New Roman"/>
                <a:cs typeface="Times New Roman"/>
              </a:rPr>
              <a:t>l</a:t>
            </a:r>
            <a:r>
              <a:rPr dirty="0" baseline="-12820" sz="975" spc="22" i="1">
                <a:latin typeface="Times New Roman"/>
                <a:cs typeface="Times New Roman"/>
              </a:rPr>
              <a:t> </a:t>
            </a:r>
            <a:r>
              <a:rPr dirty="0" sz="650" spc="-60">
                <a:latin typeface="Times New Roman"/>
                <a:cs typeface="Times New Roman"/>
              </a:rPr>
              <a:t>(</a:t>
            </a:r>
            <a:endParaRPr sz="650">
              <a:latin typeface="Times New Roman"/>
              <a:cs typeface="Times New Roman"/>
            </a:endParaRPr>
          </a:p>
        </p:txBody>
      </p:sp>
      <p:sp>
        <p:nvSpPr>
          <p:cNvPr id="97" name="object 97" descr=""/>
          <p:cNvSpPr txBox="1"/>
          <p:nvPr/>
        </p:nvSpPr>
        <p:spPr>
          <a:xfrm>
            <a:off x="2456921" y="6051569"/>
            <a:ext cx="541020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  <a:tabLst>
                <a:tab pos="461645" algn="l"/>
              </a:tabLst>
            </a:pPr>
            <a:r>
              <a:rPr dirty="0" sz="400" spc="-50">
                <a:latin typeface="Times New Roman"/>
                <a:cs typeface="Times New Roman"/>
              </a:rPr>
              <a:t>2</a:t>
            </a:r>
            <a:r>
              <a:rPr dirty="0" sz="400">
                <a:latin typeface="Times New Roman"/>
                <a:cs typeface="Times New Roman"/>
              </a:rPr>
              <a:t>	4</a:t>
            </a:r>
            <a:r>
              <a:rPr dirty="0" sz="400" spc="5">
                <a:latin typeface="Times New Roman"/>
                <a:cs typeface="Times New Roman"/>
              </a:rPr>
              <a:t> </a:t>
            </a:r>
            <a:r>
              <a:rPr dirty="0" sz="400" spc="-50">
                <a:latin typeface="Times New Roman"/>
                <a:cs typeface="Times New Roman"/>
              </a:rPr>
              <a:t>4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98" name="object 98" descr=""/>
          <p:cNvSpPr txBox="1"/>
          <p:nvPr/>
        </p:nvSpPr>
        <p:spPr>
          <a:xfrm>
            <a:off x="2742094" y="6071393"/>
            <a:ext cx="219710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sz="650" spc="-30">
                <a:latin typeface="Times New Roman"/>
                <a:cs typeface="Times New Roman"/>
              </a:rPr>
              <a:t>...)</a:t>
            </a:r>
            <a:r>
              <a:rPr dirty="0" baseline="-12820" sz="975" spc="-44" i="1">
                <a:latin typeface="Times New Roman"/>
                <a:cs typeface="Times New Roman"/>
              </a:rPr>
              <a:t>l</a:t>
            </a:r>
            <a:r>
              <a:rPr dirty="0" baseline="-12820" sz="975" spc="7" i="1">
                <a:latin typeface="Times New Roman"/>
                <a:cs typeface="Times New Roman"/>
              </a:rPr>
              <a:t> </a:t>
            </a:r>
            <a:r>
              <a:rPr dirty="0" sz="650" spc="-50">
                <a:latin typeface="Times New Roman"/>
                <a:cs typeface="Times New Roman"/>
              </a:rPr>
              <a:t>(</a:t>
            </a:r>
            <a:endParaRPr sz="650">
              <a:latin typeface="Times New Roman"/>
              <a:cs typeface="Times New Roman"/>
            </a:endParaRPr>
          </a:p>
        </p:txBody>
      </p:sp>
      <p:sp>
        <p:nvSpPr>
          <p:cNvPr id="99" name="object 99" descr=""/>
          <p:cNvSpPr txBox="1"/>
          <p:nvPr/>
        </p:nvSpPr>
        <p:spPr>
          <a:xfrm>
            <a:off x="3851194" y="6236592"/>
            <a:ext cx="434340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  <a:tabLst>
                <a:tab pos="349250" algn="l"/>
              </a:tabLst>
            </a:pPr>
            <a:r>
              <a:rPr dirty="0" sz="650" spc="-50" i="1">
                <a:latin typeface="Times New Roman"/>
                <a:cs typeface="Times New Roman"/>
              </a:rPr>
              <a:t>l</a:t>
            </a:r>
            <a:r>
              <a:rPr dirty="0" sz="650" i="1">
                <a:latin typeface="Times New Roman"/>
                <a:cs typeface="Times New Roman"/>
              </a:rPr>
              <a:t>	</a:t>
            </a:r>
            <a:r>
              <a:rPr dirty="0" sz="650" spc="-25" i="1">
                <a:latin typeface="Times New Roman"/>
                <a:cs typeface="Times New Roman"/>
              </a:rPr>
              <a:t>lY</a:t>
            </a:r>
            <a:endParaRPr sz="650">
              <a:latin typeface="Times New Roman"/>
              <a:cs typeface="Times New Roman"/>
            </a:endParaRPr>
          </a:p>
        </p:txBody>
      </p:sp>
      <p:sp>
        <p:nvSpPr>
          <p:cNvPr id="100" name="object 100" descr=""/>
          <p:cNvSpPr txBox="1"/>
          <p:nvPr/>
        </p:nvSpPr>
        <p:spPr>
          <a:xfrm>
            <a:off x="1809344" y="6091217"/>
            <a:ext cx="97155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50" spc="-25" i="1">
                <a:latin typeface="Times New Roman"/>
                <a:cs typeface="Times New Roman"/>
              </a:rPr>
              <a:t>lY</a:t>
            </a:r>
            <a:endParaRPr sz="650">
              <a:latin typeface="Times New Roman"/>
              <a:cs typeface="Times New Roman"/>
            </a:endParaRPr>
          </a:p>
        </p:txBody>
      </p:sp>
      <p:sp>
        <p:nvSpPr>
          <p:cNvPr id="101" name="object 101" descr=""/>
          <p:cNvSpPr txBox="1"/>
          <p:nvPr/>
        </p:nvSpPr>
        <p:spPr>
          <a:xfrm>
            <a:off x="1300533" y="6170512"/>
            <a:ext cx="106680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50" spc="-25" i="1">
                <a:latin typeface="Times New Roman"/>
                <a:cs typeface="Times New Roman"/>
              </a:rPr>
              <a:t>yo</a:t>
            </a:r>
            <a:endParaRPr sz="650">
              <a:latin typeface="Times New Roman"/>
              <a:cs typeface="Times New Roman"/>
            </a:endParaRPr>
          </a:p>
        </p:txBody>
      </p:sp>
      <p:sp>
        <p:nvSpPr>
          <p:cNvPr id="102" name="object 102" descr=""/>
          <p:cNvSpPr txBox="1"/>
          <p:nvPr/>
        </p:nvSpPr>
        <p:spPr>
          <a:xfrm>
            <a:off x="1617714" y="6375358"/>
            <a:ext cx="102235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 spc="-20" i="1">
                <a:latin typeface="Times New Roman"/>
                <a:cs typeface="Times New Roman"/>
              </a:rPr>
              <a:t>jefe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103" name="object 103" descr=""/>
          <p:cNvSpPr txBox="1"/>
          <p:nvPr/>
        </p:nvSpPr>
        <p:spPr>
          <a:xfrm>
            <a:off x="904058" y="6282847"/>
            <a:ext cx="46355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 spc="-50" i="1">
                <a:latin typeface="Times New Roman"/>
                <a:cs typeface="Times New Roman"/>
              </a:rPr>
              <a:t>s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104" name="object 104" descr=""/>
          <p:cNvSpPr txBox="1"/>
          <p:nvPr/>
        </p:nvSpPr>
        <p:spPr>
          <a:xfrm>
            <a:off x="1030640" y="6289455"/>
            <a:ext cx="520065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baseline="-17094" sz="975" i="1">
                <a:latin typeface="Times New Roman"/>
                <a:cs typeface="Times New Roman"/>
              </a:rPr>
              <a:t>tu</a:t>
            </a:r>
            <a:r>
              <a:rPr dirty="0" sz="650">
                <a:latin typeface="Times New Roman"/>
                <a:cs typeface="Times New Roman"/>
              </a:rPr>
              <a:t>)</a:t>
            </a:r>
            <a:r>
              <a:rPr dirty="0" sz="650" spc="-5">
                <a:latin typeface="Times New Roman"/>
                <a:cs typeface="Times New Roman"/>
              </a:rPr>
              <a:t> </a:t>
            </a:r>
            <a:r>
              <a:rPr dirty="0" sz="650" spc="-30">
                <a:latin typeface="Times New Roman"/>
                <a:cs typeface="Times New Roman"/>
              </a:rPr>
              <a:t>(2)</a:t>
            </a:r>
            <a:r>
              <a:rPr dirty="0" baseline="4273" sz="975" spc="-44">
                <a:latin typeface="Times New Roman"/>
                <a:cs typeface="Times New Roman"/>
              </a:rPr>
              <a:t>+</a:t>
            </a:r>
            <a:r>
              <a:rPr dirty="0" sz="650" spc="-30">
                <a:latin typeface="Times New Roman"/>
                <a:cs typeface="Times New Roman"/>
              </a:rPr>
              <a:t>0</a:t>
            </a:r>
            <a:r>
              <a:rPr dirty="0" sz="650">
                <a:latin typeface="Times New Roman"/>
                <a:cs typeface="Times New Roman"/>
              </a:rPr>
              <a:t> (</a:t>
            </a:r>
            <a:r>
              <a:rPr dirty="0" sz="650" spc="-65">
                <a:latin typeface="Times New Roman"/>
                <a:cs typeface="Times New Roman"/>
              </a:rPr>
              <a:t> </a:t>
            </a:r>
            <a:r>
              <a:rPr dirty="0" baseline="4273" sz="975">
                <a:latin typeface="Cambria Math"/>
                <a:cs typeface="Cambria Math"/>
              </a:rPr>
              <a:t>⋅</a:t>
            </a:r>
            <a:r>
              <a:rPr dirty="0" baseline="4273" sz="975" spc="-37">
                <a:latin typeface="Cambria Math"/>
                <a:cs typeface="Cambria Math"/>
              </a:rPr>
              <a:t> </a:t>
            </a:r>
            <a:r>
              <a:rPr dirty="0" baseline="-17094" sz="975" spc="-37" i="1">
                <a:latin typeface="Times New Roman"/>
                <a:cs typeface="Times New Roman"/>
              </a:rPr>
              <a:t>lu</a:t>
            </a:r>
            <a:endParaRPr baseline="-17094" sz="975">
              <a:latin typeface="Times New Roman"/>
              <a:cs typeface="Times New Roman"/>
            </a:endParaRPr>
          </a:p>
        </p:txBody>
      </p:sp>
      <p:sp>
        <p:nvSpPr>
          <p:cNvPr id="105" name="object 105" descr=""/>
          <p:cNvSpPr txBox="1"/>
          <p:nvPr/>
        </p:nvSpPr>
        <p:spPr>
          <a:xfrm>
            <a:off x="1176014" y="6150688"/>
            <a:ext cx="262890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sz="650">
                <a:latin typeface="Times New Roman"/>
                <a:cs typeface="Times New Roman"/>
              </a:rPr>
              <a:t>)</a:t>
            </a:r>
            <a:r>
              <a:rPr dirty="0" sz="650" spc="15">
                <a:latin typeface="Times New Roman"/>
                <a:cs typeface="Times New Roman"/>
              </a:rPr>
              <a:t> </a:t>
            </a:r>
            <a:r>
              <a:rPr dirty="0" sz="650" spc="-135">
                <a:latin typeface="Times New Roman"/>
                <a:cs typeface="Times New Roman"/>
              </a:rPr>
              <a:t>0</a:t>
            </a:r>
            <a:r>
              <a:rPr dirty="0" baseline="8547" sz="975" spc="-202">
                <a:latin typeface="Cambria Math"/>
                <a:cs typeface="Cambria Math"/>
              </a:rPr>
              <a:t>⋅</a:t>
            </a:r>
            <a:r>
              <a:rPr dirty="0" baseline="8547" sz="975" spc="165">
                <a:latin typeface="Cambria Math"/>
                <a:cs typeface="Cambria Math"/>
              </a:rPr>
              <a:t> </a:t>
            </a:r>
            <a:r>
              <a:rPr dirty="0" sz="650" spc="-25">
                <a:latin typeface="Times New Roman"/>
                <a:cs typeface="Times New Roman"/>
              </a:rPr>
              <a:t>(3</a:t>
            </a:r>
            <a:endParaRPr sz="650">
              <a:latin typeface="Times New Roman"/>
              <a:cs typeface="Times New Roman"/>
            </a:endParaRPr>
          </a:p>
        </p:txBody>
      </p:sp>
      <p:sp>
        <p:nvSpPr>
          <p:cNvPr id="106" name="object 106" descr=""/>
          <p:cNvSpPr txBox="1"/>
          <p:nvPr/>
        </p:nvSpPr>
        <p:spPr>
          <a:xfrm>
            <a:off x="819186" y="6203552"/>
            <a:ext cx="250825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baseline="-21367" sz="975" i="1">
                <a:latin typeface="Times New Roman"/>
                <a:cs typeface="Times New Roman"/>
              </a:rPr>
              <a:t>Y</a:t>
            </a:r>
            <a:r>
              <a:rPr dirty="0" baseline="-21367" sz="975" spc="682" i="1">
                <a:latin typeface="Times New Roman"/>
                <a:cs typeface="Times New Roman"/>
              </a:rPr>
              <a:t> </a:t>
            </a:r>
            <a:r>
              <a:rPr dirty="0" sz="650" spc="-60">
                <a:latin typeface="Times New Roman"/>
                <a:cs typeface="Times New Roman"/>
              </a:rPr>
              <a:t>=</a:t>
            </a:r>
            <a:endParaRPr sz="650">
              <a:latin typeface="Times New Roman"/>
              <a:cs typeface="Times New Roman"/>
            </a:endParaRPr>
          </a:p>
        </p:txBody>
      </p:sp>
      <p:sp>
        <p:nvSpPr>
          <p:cNvPr id="107" name="object 107" descr=""/>
          <p:cNvSpPr txBox="1"/>
          <p:nvPr/>
        </p:nvSpPr>
        <p:spPr>
          <a:xfrm>
            <a:off x="4042824" y="6210160"/>
            <a:ext cx="274320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50">
                <a:latin typeface="Cambria Math"/>
                <a:cs typeface="Cambria Math"/>
              </a:rPr>
              <a:t>⎟</a:t>
            </a:r>
            <a:r>
              <a:rPr dirty="0" baseline="4273" sz="975">
                <a:latin typeface="Times New Roman"/>
                <a:cs typeface="Times New Roman"/>
              </a:rPr>
              <a:t>≈</a:t>
            </a:r>
            <a:r>
              <a:rPr dirty="0" baseline="4273" sz="975" spc="434">
                <a:latin typeface="Times New Roman"/>
                <a:cs typeface="Times New Roman"/>
              </a:rPr>
              <a:t>  </a:t>
            </a:r>
            <a:r>
              <a:rPr dirty="0" baseline="4273" sz="975" spc="-75">
                <a:latin typeface="Cambria Math"/>
                <a:cs typeface="Cambria Math"/>
              </a:rPr>
              <a:t>⋅</a:t>
            </a:r>
            <a:endParaRPr baseline="4273" sz="975">
              <a:latin typeface="Cambria Math"/>
              <a:cs typeface="Cambria Math"/>
            </a:endParaRPr>
          </a:p>
        </p:txBody>
      </p:sp>
      <p:sp>
        <p:nvSpPr>
          <p:cNvPr id="108" name="object 108" descr=""/>
          <p:cNvSpPr txBox="1"/>
          <p:nvPr/>
        </p:nvSpPr>
        <p:spPr>
          <a:xfrm>
            <a:off x="4042824" y="6296063"/>
            <a:ext cx="90805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50" spc="-50">
                <a:latin typeface="Cambria Math"/>
                <a:cs typeface="Cambria Math"/>
              </a:rPr>
              <a:t>⎠</a:t>
            </a:r>
            <a:endParaRPr sz="650">
              <a:latin typeface="Cambria Math"/>
              <a:cs typeface="Cambria Math"/>
            </a:endParaRPr>
          </a:p>
        </p:txBody>
      </p:sp>
      <p:sp>
        <p:nvSpPr>
          <p:cNvPr id="109" name="object 109" descr=""/>
          <p:cNvSpPr txBox="1"/>
          <p:nvPr/>
        </p:nvSpPr>
        <p:spPr>
          <a:xfrm>
            <a:off x="4042824" y="6144081"/>
            <a:ext cx="90805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50" spc="-50">
                <a:latin typeface="Cambria Math"/>
                <a:cs typeface="Cambria Math"/>
              </a:rPr>
              <a:t>⎞</a:t>
            </a:r>
            <a:endParaRPr sz="650">
              <a:latin typeface="Cambria Math"/>
              <a:cs typeface="Cambria Math"/>
            </a:endParaRPr>
          </a:p>
        </p:txBody>
      </p:sp>
      <p:sp>
        <p:nvSpPr>
          <p:cNvPr id="110" name="object 110" descr=""/>
          <p:cNvSpPr txBox="1"/>
          <p:nvPr/>
        </p:nvSpPr>
        <p:spPr>
          <a:xfrm>
            <a:off x="3388639" y="6144081"/>
            <a:ext cx="90805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50" spc="-50">
                <a:latin typeface="Cambria Math"/>
                <a:cs typeface="Cambria Math"/>
              </a:rPr>
              <a:t>⎛</a:t>
            </a:r>
            <a:endParaRPr sz="650">
              <a:latin typeface="Cambria Math"/>
              <a:cs typeface="Cambria Math"/>
            </a:endParaRPr>
          </a:p>
        </p:txBody>
      </p:sp>
      <p:sp>
        <p:nvSpPr>
          <p:cNvPr id="111" name="object 111" descr=""/>
          <p:cNvSpPr txBox="1"/>
          <p:nvPr/>
        </p:nvSpPr>
        <p:spPr>
          <a:xfrm>
            <a:off x="3738859" y="6203552"/>
            <a:ext cx="50165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50" spc="-50">
                <a:latin typeface="Cambria Math"/>
                <a:cs typeface="Cambria Math"/>
              </a:rPr>
              <a:t>⋅</a:t>
            </a:r>
            <a:endParaRPr sz="650">
              <a:latin typeface="Cambria Math"/>
              <a:cs typeface="Cambria Math"/>
            </a:endParaRPr>
          </a:p>
        </p:txBody>
      </p:sp>
      <p:sp>
        <p:nvSpPr>
          <p:cNvPr id="112" name="object 112" descr=""/>
          <p:cNvSpPr txBox="1"/>
          <p:nvPr/>
        </p:nvSpPr>
        <p:spPr>
          <a:xfrm>
            <a:off x="2932692" y="6282847"/>
            <a:ext cx="90805" cy="28067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ts val="650"/>
              </a:lnSpc>
              <a:spcBef>
                <a:spcPts val="125"/>
              </a:spcBef>
            </a:pPr>
            <a:r>
              <a:rPr dirty="0" sz="650" spc="-50">
                <a:latin typeface="Cambria Math"/>
                <a:cs typeface="Cambria Math"/>
              </a:rPr>
              <a:t>⎞</a:t>
            </a:r>
            <a:endParaRPr sz="650">
              <a:latin typeface="Cambria Math"/>
              <a:cs typeface="Cambria Math"/>
            </a:endParaRPr>
          </a:p>
          <a:p>
            <a:pPr marL="12700">
              <a:lnSpc>
                <a:spcPts val="600"/>
              </a:lnSpc>
            </a:pPr>
            <a:r>
              <a:rPr dirty="0" sz="650" spc="-50">
                <a:latin typeface="Cambria Math"/>
                <a:cs typeface="Cambria Math"/>
              </a:rPr>
              <a:t>⎟</a:t>
            </a:r>
            <a:endParaRPr sz="650">
              <a:latin typeface="Cambria Math"/>
              <a:cs typeface="Cambria Math"/>
            </a:endParaRPr>
          </a:p>
          <a:p>
            <a:pPr marL="12700">
              <a:lnSpc>
                <a:spcPts val="730"/>
              </a:lnSpc>
            </a:pPr>
            <a:r>
              <a:rPr dirty="0" sz="650" spc="-50">
                <a:latin typeface="Cambria Math"/>
                <a:cs typeface="Cambria Math"/>
              </a:rPr>
              <a:t>⎠</a:t>
            </a:r>
            <a:endParaRPr sz="650">
              <a:latin typeface="Cambria Math"/>
              <a:cs typeface="Cambria Math"/>
            </a:endParaRPr>
          </a:p>
        </p:txBody>
      </p:sp>
      <p:sp>
        <p:nvSpPr>
          <p:cNvPr id="113" name="object 113" descr=""/>
          <p:cNvSpPr txBox="1"/>
          <p:nvPr/>
        </p:nvSpPr>
        <p:spPr>
          <a:xfrm>
            <a:off x="3006411" y="6203552"/>
            <a:ext cx="561340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baseline="34188" sz="975">
                <a:latin typeface="Cambria Math"/>
                <a:cs typeface="Cambria Math"/>
              </a:rPr>
              <a:t>⎠</a:t>
            </a:r>
            <a:r>
              <a:rPr dirty="0" sz="650">
                <a:latin typeface="Times New Roman"/>
                <a:cs typeface="Times New Roman"/>
              </a:rPr>
              <a:t>=</a:t>
            </a:r>
            <a:r>
              <a:rPr dirty="0" sz="650" spc="110">
                <a:latin typeface="Times New Roman"/>
                <a:cs typeface="Times New Roman"/>
              </a:rPr>
              <a:t> </a:t>
            </a:r>
            <a:r>
              <a:rPr dirty="0" baseline="-21367" sz="975" i="1">
                <a:latin typeface="Times New Roman"/>
                <a:cs typeface="Times New Roman"/>
              </a:rPr>
              <a:t>lY</a:t>
            </a:r>
            <a:r>
              <a:rPr dirty="0" baseline="-21367" sz="975" spc="-142" i="1">
                <a:latin typeface="Times New Roman"/>
                <a:cs typeface="Times New Roman"/>
              </a:rPr>
              <a:t> </a:t>
            </a:r>
            <a:r>
              <a:rPr dirty="0" sz="650">
                <a:latin typeface="Cambria Math"/>
                <a:cs typeface="Cambria Math"/>
              </a:rPr>
              <a:t>⋅</a:t>
            </a:r>
            <a:r>
              <a:rPr dirty="0" sz="650" spc="440">
                <a:latin typeface="Cambria Math"/>
                <a:cs typeface="Cambria Math"/>
              </a:rPr>
              <a:t> </a:t>
            </a:r>
            <a:r>
              <a:rPr dirty="0" sz="650">
                <a:latin typeface="Cambria Math"/>
                <a:cs typeface="Cambria Math"/>
              </a:rPr>
              <a:t>⋅</a:t>
            </a:r>
            <a:r>
              <a:rPr dirty="0" sz="650" spc="-65">
                <a:latin typeface="Cambria Math"/>
                <a:cs typeface="Cambria Math"/>
              </a:rPr>
              <a:t> </a:t>
            </a:r>
            <a:r>
              <a:rPr dirty="0" baseline="-4273" sz="975" spc="-135">
                <a:latin typeface="Cambria Math"/>
                <a:cs typeface="Cambria Math"/>
              </a:rPr>
              <a:t>⎜</a:t>
            </a:r>
            <a:r>
              <a:rPr dirty="0" baseline="-8547" sz="975" spc="-135">
                <a:latin typeface="Times New Roman"/>
                <a:cs typeface="Times New Roman"/>
              </a:rPr>
              <a:t>1</a:t>
            </a:r>
            <a:r>
              <a:rPr dirty="0" baseline="-8547" sz="975" spc="-22">
                <a:latin typeface="Times New Roman"/>
                <a:cs typeface="Times New Roman"/>
              </a:rPr>
              <a:t> </a:t>
            </a:r>
            <a:r>
              <a:rPr dirty="0" sz="650" spc="-50">
                <a:latin typeface="Times New Roman"/>
                <a:cs typeface="Times New Roman"/>
              </a:rPr>
              <a:t>-</a:t>
            </a:r>
            <a:endParaRPr sz="650">
              <a:latin typeface="Times New Roman"/>
              <a:cs typeface="Times New Roman"/>
            </a:endParaRPr>
          </a:p>
        </p:txBody>
      </p:sp>
      <p:sp>
        <p:nvSpPr>
          <p:cNvPr id="114" name="object 114" descr=""/>
          <p:cNvSpPr txBox="1"/>
          <p:nvPr/>
        </p:nvSpPr>
        <p:spPr>
          <a:xfrm>
            <a:off x="2417273" y="6342319"/>
            <a:ext cx="74295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50" spc="-50">
                <a:latin typeface="Times New Roman"/>
                <a:cs typeface="Times New Roman"/>
              </a:rPr>
              <a:t>+</a:t>
            </a:r>
            <a:endParaRPr sz="650">
              <a:latin typeface="Times New Roman"/>
              <a:cs typeface="Times New Roman"/>
            </a:endParaRPr>
          </a:p>
        </p:txBody>
      </p:sp>
      <p:sp>
        <p:nvSpPr>
          <p:cNvPr id="115" name="object 115" descr=""/>
          <p:cNvSpPr txBox="1"/>
          <p:nvPr/>
        </p:nvSpPr>
        <p:spPr>
          <a:xfrm>
            <a:off x="1883063" y="6355534"/>
            <a:ext cx="463550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  <a:tabLst>
                <a:tab pos="295275" algn="l"/>
              </a:tabLst>
            </a:pPr>
            <a:r>
              <a:rPr dirty="0" baseline="4273" sz="975" spc="-135">
                <a:latin typeface="Cambria Math"/>
                <a:cs typeface="Cambria Math"/>
              </a:rPr>
              <a:t>⎜</a:t>
            </a:r>
            <a:r>
              <a:rPr dirty="0" sz="650" spc="-90">
                <a:latin typeface="Times New Roman"/>
                <a:cs typeface="Times New Roman"/>
              </a:rPr>
              <a:t>1</a:t>
            </a:r>
            <a:r>
              <a:rPr dirty="0" sz="650" spc="-25">
                <a:latin typeface="Times New Roman"/>
                <a:cs typeface="Times New Roman"/>
              </a:rPr>
              <a:t> </a:t>
            </a:r>
            <a:r>
              <a:rPr dirty="0" baseline="8547" sz="975" spc="-75">
                <a:latin typeface="Times New Roman"/>
                <a:cs typeface="Times New Roman"/>
              </a:rPr>
              <a:t>-</a:t>
            </a:r>
            <a:r>
              <a:rPr dirty="0" baseline="8547" sz="975">
                <a:latin typeface="Times New Roman"/>
                <a:cs typeface="Times New Roman"/>
              </a:rPr>
              <a:t>	</a:t>
            </a:r>
            <a:r>
              <a:rPr dirty="0" baseline="8547" sz="975">
                <a:latin typeface="Cambria Math"/>
                <a:cs typeface="Cambria Math"/>
              </a:rPr>
              <a:t>⋅</a:t>
            </a:r>
            <a:r>
              <a:rPr dirty="0" baseline="8547" sz="975" spc="-30">
                <a:latin typeface="Cambria Math"/>
                <a:cs typeface="Cambria Math"/>
              </a:rPr>
              <a:t> </a:t>
            </a:r>
            <a:r>
              <a:rPr dirty="0" sz="650">
                <a:latin typeface="Times New Roman"/>
                <a:cs typeface="Times New Roman"/>
              </a:rPr>
              <a:t>)</a:t>
            </a:r>
            <a:r>
              <a:rPr dirty="0" sz="650" spc="10">
                <a:latin typeface="Times New Roman"/>
                <a:cs typeface="Times New Roman"/>
              </a:rPr>
              <a:t> </a:t>
            </a:r>
            <a:r>
              <a:rPr dirty="0" sz="650" spc="-25">
                <a:latin typeface="Times New Roman"/>
                <a:cs typeface="Times New Roman"/>
              </a:rPr>
              <a:t>(</a:t>
            </a:r>
            <a:r>
              <a:rPr dirty="0" baseline="-12820" sz="975" spc="-37" i="1">
                <a:latin typeface="Times New Roman"/>
                <a:cs typeface="Times New Roman"/>
              </a:rPr>
              <a:t>l</a:t>
            </a:r>
            <a:endParaRPr baseline="-12820" sz="975">
              <a:latin typeface="Times New Roman"/>
              <a:cs typeface="Times New Roman"/>
            </a:endParaRPr>
          </a:p>
        </p:txBody>
      </p:sp>
      <p:sp>
        <p:nvSpPr>
          <p:cNvPr id="116" name="object 116" descr=""/>
          <p:cNvSpPr txBox="1"/>
          <p:nvPr/>
        </p:nvSpPr>
        <p:spPr>
          <a:xfrm>
            <a:off x="2206851" y="6296063"/>
            <a:ext cx="221615" cy="13652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baseline="-19841" sz="1050">
                <a:latin typeface="Times New Roman"/>
                <a:cs typeface="Times New Roman"/>
              </a:rPr>
              <a:t>γ</a:t>
            </a:r>
            <a:r>
              <a:rPr dirty="0" baseline="-19841" sz="1050" spc="660">
                <a:latin typeface="Times New Roman"/>
                <a:cs typeface="Times New Roman"/>
              </a:rPr>
              <a:t> </a:t>
            </a:r>
            <a:r>
              <a:rPr dirty="0" sz="400" spc="-50">
                <a:latin typeface="Times New Roman"/>
                <a:cs typeface="Times New Roman"/>
              </a:rPr>
              <a:t>2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117" name="object 117" descr=""/>
          <p:cNvSpPr txBox="1"/>
          <p:nvPr/>
        </p:nvSpPr>
        <p:spPr>
          <a:xfrm>
            <a:off x="3031811" y="6005314"/>
            <a:ext cx="90805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50" spc="-50">
                <a:latin typeface="Cambria Math"/>
                <a:cs typeface="Cambria Math"/>
              </a:rPr>
              <a:t>⎞</a:t>
            </a:r>
            <a:endParaRPr sz="650">
              <a:latin typeface="Cambria Math"/>
              <a:cs typeface="Cambria Math"/>
            </a:endParaRPr>
          </a:p>
        </p:txBody>
      </p:sp>
      <p:sp>
        <p:nvSpPr>
          <p:cNvPr id="118" name="object 118" descr=""/>
          <p:cNvSpPr txBox="1"/>
          <p:nvPr/>
        </p:nvSpPr>
        <p:spPr>
          <a:xfrm>
            <a:off x="1995398" y="6071393"/>
            <a:ext cx="463550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  <a:tabLst>
                <a:tab pos="328295" algn="l"/>
              </a:tabLst>
            </a:pPr>
            <a:r>
              <a:rPr dirty="0" baseline="4273" sz="975" spc="-37">
                <a:latin typeface="Cambria Math"/>
                <a:cs typeface="Cambria Math"/>
              </a:rPr>
              <a:t>⎜</a:t>
            </a:r>
            <a:r>
              <a:rPr dirty="0" sz="650" spc="-25">
                <a:latin typeface="Times New Roman"/>
                <a:cs typeface="Times New Roman"/>
              </a:rPr>
              <a:t>1</a:t>
            </a:r>
            <a:r>
              <a:rPr dirty="0" sz="650">
                <a:latin typeface="Times New Roman"/>
                <a:cs typeface="Times New Roman"/>
              </a:rPr>
              <a:t>	)</a:t>
            </a:r>
            <a:r>
              <a:rPr dirty="0" sz="650" spc="15">
                <a:latin typeface="Times New Roman"/>
                <a:cs typeface="Times New Roman"/>
              </a:rPr>
              <a:t> </a:t>
            </a:r>
            <a:r>
              <a:rPr dirty="0" sz="650" spc="-25">
                <a:latin typeface="Times New Roman"/>
                <a:cs typeface="Times New Roman"/>
              </a:rPr>
              <a:t>(</a:t>
            </a:r>
            <a:r>
              <a:rPr dirty="0" baseline="-12820" sz="975" spc="-37" i="1">
                <a:latin typeface="Times New Roman"/>
                <a:cs typeface="Times New Roman"/>
              </a:rPr>
              <a:t>l</a:t>
            </a:r>
            <a:endParaRPr baseline="-12820" sz="975">
              <a:latin typeface="Times New Roman"/>
              <a:cs typeface="Times New Roman"/>
            </a:endParaRPr>
          </a:p>
        </p:txBody>
      </p:sp>
      <p:sp>
        <p:nvSpPr>
          <p:cNvPr id="119" name="object 119" descr=""/>
          <p:cNvSpPr txBox="1"/>
          <p:nvPr/>
        </p:nvSpPr>
        <p:spPr>
          <a:xfrm>
            <a:off x="2020798" y="6150688"/>
            <a:ext cx="247015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50" spc="160">
                <a:latin typeface="Cambria Math"/>
                <a:cs typeface="Cambria Math"/>
              </a:rPr>
              <a:t>𝗁</a:t>
            </a:r>
            <a:r>
              <a:rPr dirty="0" sz="650" spc="285">
                <a:latin typeface="Cambria Math"/>
                <a:cs typeface="Cambria Math"/>
              </a:rPr>
              <a:t>  </a:t>
            </a:r>
            <a:r>
              <a:rPr dirty="0" sz="650" spc="-50">
                <a:latin typeface="Times New Roman"/>
                <a:cs typeface="Times New Roman"/>
              </a:rPr>
              <a:t>3</a:t>
            </a:r>
            <a:endParaRPr sz="650">
              <a:latin typeface="Times New Roman"/>
              <a:cs typeface="Times New Roman"/>
            </a:endParaRPr>
          </a:p>
        </p:txBody>
      </p:sp>
      <p:sp>
        <p:nvSpPr>
          <p:cNvPr id="120" name="object 120" descr=""/>
          <p:cNvSpPr txBox="1"/>
          <p:nvPr/>
        </p:nvSpPr>
        <p:spPr>
          <a:xfrm>
            <a:off x="2020798" y="6005314"/>
            <a:ext cx="676275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  <a:tabLst>
                <a:tab pos="620395" algn="l"/>
              </a:tabLst>
            </a:pPr>
            <a:r>
              <a:rPr dirty="0" sz="650">
                <a:latin typeface="Cambria Math"/>
                <a:cs typeface="Cambria Math"/>
              </a:rPr>
              <a:t>⎛</a:t>
            </a:r>
            <a:r>
              <a:rPr dirty="0" sz="650" spc="300">
                <a:latin typeface="Cambria Math"/>
                <a:cs typeface="Cambria Math"/>
              </a:rPr>
              <a:t>  </a:t>
            </a:r>
            <a:r>
              <a:rPr dirty="0" sz="650" spc="-50">
                <a:latin typeface="Times New Roman"/>
                <a:cs typeface="Times New Roman"/>
              </a:rPr>
              <a:t>1</a:t>
            </a:r>
            <a:r>
              <a:rPr dirty="0" sz="650">
                <a:latin typeface="Times New Roman"/>
                <a:cs typeface="Times New Roman"/>
              </a:rPr>
              <a:t>	</a:t>
            </a:r>
            <a:r>
              <a:rPr dirty="0" sz="650" spc="-50">
                <a:latin typeface="Times New Roman"/>
                <a:cs typeface="Times New Roman"/>
              </a:rPr>
              <a:t>2</a:t>
            </a:r>
            <a:endParaRPr sz="650">
              <a:latin typeface="Times New Roman"/>
              <a:cs typeface="Times New Roman"/>
            </a:endParaRPr>
          </a:p>
        </p:txBody>
      </p:sp>
      <p:sp>
        <p:nvSpPr>
          <p:cNvPr id="121" name="object 121" descr=""/>
          <p:cNvSpPr txBox="1"/>
          <p:nvPr/>
        </p:nvSpPr>
        <p:spPr>
          <a:xfrm>
            <a:off x="1895247" y="6064786"/>
            <a:ext cx="1227455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  <a:tabLst>
                <a:tab pos="640080" algn="l"/>
                <a:tab pos="838200" algn="l"/>
                <a:tab pos="1148715" algn="l"/>
              </a:tabLst>
            </a:pPr>
            <a:r>
              <a:rPr dirty="0" baseline="4273" sz="975">
                <a:latin typeface="Cambria Math"/>
                <a:cs typeface="Cambria Math"/>
              </a:rPr>
              <a:t>⋅</a:t>
            </a:r>
            <a:r>
              <a:rPr dirty="0" baseline="4273" sz="975" spc="494">
                <a:latin typeface="Cambria Math"/>
                <a:cs typeface="Cambria Math"/>
              </a:rPr>
              <a:t> </a:t>
            </a:r>
            <a:r>
              <a:rPr dirty="0" baseline="4273" sz="975">
                <a:latin typeface="Cambria Math"/>
                <a:cs typeface="Cambria Math"/>
              </a:rPr>
              <a:t>⋅</a:t>
            </a:r>
            <a:r>
              <a:rPr dirty="0" baseline="4273" sz="975" spc="442">
                <a:latin typeface="Cambria Math"/>
                <a:cs typeface="Cambria Math"/>
              </a:rPr>
              <a:t>  </a:t>
            </a:r>
            <a:r>
              <a:rPr dirty="0" baseline="4273" sz="975">
                <a:latin typeface="Times New Roman"/>
                <a:cs typeface="Times New Roman"/>
              </a:rPr>
              <a:t>-</a:t>
            </a:r>
            <a:r>
              <a:rPr dirty="0" baseline="4273" sz="975" spc="487">
                <a:latin typeface="Times New Roman"/>
                <a:cs typeface="Times New Roman"/>
              </a:rPr>
              <a:t>  </a:t>
            </a:r>
            <a:r>
              <a:rPr dirty="0" baseline="4273" sz="975" spc="-75">
                <a:latin typeface="Cambria Math"/>
                <a:cs typeface="Cambria Math"/>
              </a:rPr>
              <a:t>⋅</a:t>
            </a:r>
            <a:r>
              <a:rPr dirty="0" baseline="4273" sz="975">
                <a:latin typeface="Cambria Math"/>
                <a:cs typeface="Cambria Math"/>
              </a:rPr>
              <a:t>	</a:t>
            </a:r>
            <a:r>
              <a:rPr dirty="0" baseline="4273" sz="975" spc="-75">
                <a:latin typeface="Times New Roman"/>
                <a:cs typeface="Times New Roman"/>
              </a:rPr>
              <a:t>+</a:t>
            </a:r>
            <a:r>
              <a:rPr dirty="0" baseline="4273" sz="975">
                <a:latin typeface="Times New Roman"/>
                <a:cs typeface="Times New Roman"/>
              </a:rPr>
              <a:t>	</a:t>
            </a:r>
            <a:r>
              <a:rPr dirty="0" baseline="4273" sz="975" spc="-75">
                <a:latin typeface="Cambria Math"/>
                <a:cs typeface="Cambria Math"/>
              </a:rPr>
              <a:t>⋅</a:t>
            </a:r>
            <a:r>
              <a:rPr dirty="0" baseline="4273" sz="975">
                <a:latin typeface="Cambria Math"/>
                <a:cs typeface="Cambria Math"/>
              </a:rPr>
              <a:t>	</a:t>
            </a:r>
            <a:r>
              <a:rPr dirty="0" sz="650" spc="-50">
                <a:latin typeface="Cambria Math"/>
                <a:cs typeface="Cambria Math"/>
              </a:rPr>
              <a:t>⎟</a:t>
            </a:r>
            <a:endParaRPr sz="650">
              <a:latin typeface="Cambria Math"/>
              <a:cs typeface="Cambria Math"/>
            </a:endParaRPr>
          </a:p>
        </p:txBody>
      </p:sp>
      <p:sp>
        <p:nvSpPr>
          <p:cNvPr id="122" name="object 122" descr=""/>
          <p:cNvSpPr txBox="1"/>
          <p:nvPr/>
        </p:nvSpPr>
        <p:spPr>
          <a:xfrm>
            <a:off x="1723441" y="6203552"/>
            <a:ext cx="74295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50" spc="-50">
                <a:latin typeface="Times New Roman"/>
                <a:cs typeface="Times New Roman"/>
              </a:rPr>
              <a:t>=</a:t>
            </a:r>
            <a:endParaRPr sz="650">
              <a:latin typeface="Times New Roman"/>
              <a:cs typeface="Times New Roman"/>
            </a:endParaRPr>
          </a:p>
        </p:txBody>
      </p:sp>
      <p:sp>
        <p:nvSpPr>
          <p:cNvPr id="123" name="object 123" descr=""/>
          <p:cNvSpPr txBox="1"/>
          <p:nvPr/>
        </p:nvSpPr>
        <p:spPr>
          <a:xfrm>
            <a:off x="3804939" y="6190336"/>
            <a:ext cx="53975" cy="13652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700" spc="-50">
                <a:latin typeface="Times New Roman"/>
                <a:cs typeface="Times New Roman"/>
              </a:rPr>
              <a:t>γ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124" name="object 124" descr=""/>
          <p:cNvSpPr txBox="1"/>
          <p:nvPr/>
        </p:nvSpPr>
        <p:spPr>
          <a:xfrm>
            <a:off x="2694806" y="6329102"/>
            <a:ext cx="66675" cy="13652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700" spc="-50">
                <a:latin typeface="Times New Roman"/>
                <a:cs typeface="Times New Roman"/>
              </a:rPr>
              <a:t>γ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125" name="object 125" descr=""/>
          <p:cNvSpPr txBox="1"/>
          <p:nvPr/>
        </p:nvSpPr>
        <p:spPr>
          <a:xfrm>
            <a:off x="2344586" y="6044962"/>
            <a:ext cx="515620" cy="13652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  <a:tabLst>
                <a:tab pos="461645" algn="l"/>
              </a:tabLst>
            </a:pPr>
            <a:r>
              <a:rPr dirty="0" sz="700" spc="-50">
                <a:latin typeface="Times New Roman"/>
                <a:cs typeface="Times New Roman"/>
              </a:rPr>
              <a:t>γ</a:t>
            </a:r>
            <a:r>
              <a:rPr dirty="0" sz="700">
                <a:latin typeface="Times New Roman"/>
                <a:cs typeface="Times New Roman"/>
              </a:rPr>
              <a:t>	</a:t>
            </a:r>
            <a:r>
              <a:rPr dirty="0" sz="700" spc="-50">
                <a:latin typeface="Times New Roman"/>
                <a:cs typeface="Times New Roman"/>
              </a:rPr>
              <a:t>γ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126" name="object 126" descr=""/>
          <p:cNvSpPr txBox="1"/>
          <p:nvPr/>
        </p:nvSpPr>
        <p:spPr>
          <a:xfrm>
            <a:off x="5113309" y="6322495"/>
            <a:ext cx="20193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0">
                <a:latin typeface="Times New Roman"/>
                <a:cs typeface="Times New Roman"/>
              </a:rPr>
              <a:t>(10)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27" name="object 127" descr=""/>
          <p:cNvSpPr txBox="1"/>
          <p:nvPr/>
        </p:nvSpPr>
        <p:spPr>
          <a:xfrm>
            <a:off x="831370" y="6712363"/>
            <a:ext cx="5112385" cy="84645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obtiene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mismo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resultado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aplica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corriente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extremo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emisor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lugar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voltaje.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1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 i="1">
                <a:latin typeface="Times New Roman"/>
                <a:cs typeface="Times New Roman"/>
              </a:rPr>
              <a:t>3.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Comparación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con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la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impedancia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entrada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/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spc="-10" i="1">
                <a:latin typeface="Times New Roman"/>
                <a:cs typeface="Times New Roman"/>
              </a:rPr>
              <a:t>admitancia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  <a:spcBef>
                <a:spcPts val="885"/>
              </a:spcBef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impedancia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cortocircuito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admitancia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abierto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(escalada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volverse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reactiva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poder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ATPDraw)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comparar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28" name="object 128" descr=""/>
          <p:cNvSpPr txBox="1"/>
          <p:nvPr/>
        </p:nvSpPr>
        <p:spPr>
          <a:xfrm>
            <a:off x="1697009" y="7723375"/>
            <a:ext cx="1010919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  <a:tabLst>
                <a:tab pos="554355" algn="l"/>
                <a:tab pos="937260" algn="l"/>
              </a:tabLst>
            </a:pPr>
            <a:r>
              <a:rPr dirty="0" sz="600" spc="155">
                <a:latin typeface="Cambria Math"/>
                <a:cs typeface="Cambria Math"/>
              </a:rPr>
              <a:t>𝗁</a:t>
            </a:r>
            <a:r>
              <a:rPr dirty="0" sz="600" spc="370">
                <a:latin typeface="Cambria Math"/>
                <a:cs typeface="Cambria Math"/>
              </a:rPr>
              <a:t>  </a:t>
            </a:r>
            <a:r>
              <a:rPr dirty="0" sz="600" spc="-50">
                <a:latin typeface="Times New Roman"/>
                <a:cs typeface="Times New Roman"/>
              </a:rPr>
              <a:t>3</a:t>
            </a:r>
            <a:r>
              <a:rPr dirty="0" sz="600">
                <a:latin typeface="Times New Roman"/>
                <a:cs typeface="Times New Roman"/>
              </a:rPr>
              <a:t>	</a:t>
            </a:r>
            <a:r>
              <a:rPr dirty="0" sz="600" spc="-25">
                <a:latin typeface="Times New Roman"/>
                <a:cs typeface="Times New Roman"/>
              </a:rPr>
              <a:t>15</a:t>
            </a:r>
            <a:r>
              <a:rPr dirty="0" sz="600">
                <a:latin typeface="Times New Roman"/>
                <a:cs typeface="Times New Roman"/>
              </a:rPr>
              <a:t>	</a:t>
            </a:r>
            <a:r>
              <a:rPr dirty="0" sz="600" spc="-50">
                <a:latin typeface="Cambria Math"/>
                <a:cs typeface="Cambria Math"/>
              </a:rPr>
              <a:t>⎠</a:t>
            </a:r>
            <a:endParaRPr sz="600">
              <a:latin typeface="Cambria Math"/>
              <a:cs typeface="Cambria Math"/>
            </a:endParaRPr>
          </a:p>
        </p:txBody>
      </p:sp>
      <p:sp>
        <p:nvSpPr>
          <p:cNvPr id="129" name="object 129" descr=""/>
          <p:cNvSpPr txBox="1"/>
          <p:nvPr/>
        </p:nvSpPr>
        <p:spPr>
          <a:xfrm>
            <a:off x="2503177" y="7624257"/>
            <a:ext cx="92075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>
                <a:latin typeface="Times New Roman"/>
                <a:cs typeface="Times New Roman"/>
              </a:rPr>
              <a:t>4</a:t>
            </a:r>
            <a:r>
              <a:rPr dirty="0" sz="400" spc="5">
                <a:latin typeface="Times New Roman"/>
                <a:cs typeface="Times New Roman"/>
              </a:rPr>
              <a:t> </a:t>
            </a:r>
            <a:r>
              <a:rPr dirty="0" sz="400" spc="-50">
                <a:latin typeface="Times New Roman"/>
                <a:cs typeface="Times New Roman"/>
              </a:rPr>
              <a:t>4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130" name="object 130" descr=""/>
          <p:cNvSpPr txBox="1"/>
          <p:nvPr/>
        </p:nvSpPr>
        <p:spPr>
          <a:xfrm>
            <a:off x="2093485" y="7624257"/>
            <a:ext cx="52069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 spc="-50">
                <a:latin typeface="Times New Roman"/>
                <a:cs typeface="Times New Roman"/>
              </a:rPr>
              <a:t>2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131" name="object 131" descr=""/>
          <p:cNvSpPr txBox="1"/>
          <p:nvPr/>
        </p:nvSpPr>
        <p:spPr>
          <a:xfrm>
            <a:off x="1671609" y="7644080"/>
            <a:ext cx="415925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  <a:tabLst>
                <a:tab pos="288925" algn="l"/>
              </a:tabLst>
            </a:pPr>
            <a:r>
              <a:rPr dirty="0" baseline="4629" sz="900" spc="-37">
                <a:latin typeface="Cambria Math"/>
                <a:cs typeface="Cambria Math"/>
              </a:rPr>
              <a:t>⎜</a:t>
            </a:r>
            <a:r>
              <a:rPr dirty="0" sz="600" spc="-25">
                <a:latin typeface="Times New Roman"/>
                <a:cs typeface="Times New Roman"/>
              </a:rPr>
              <a:t>1</a:t>
            </a:r>
            <a:r>
              <a:rPr dirty="0" sz="600">
                <a:latin typeface="Times New Roman"/>
                <a:cs typeface="Times New Roman"/>
              </a:rPr>
              <a:t>	)</a:t>
            </a:r>
            <a:r>
              <a:rPr dirty="0" sz="600" spc="1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(</a:t>
            </a:r>
            <a:r>
              <a:rPr dirty="0" baseline="-13888" sz="900" spc="-37" i="1">
                <a:latin typeface="Times New Roman"/>
                <a:cs typeface="Times New Roman"/>
              </a:rPr>
              <a:t>l</a:t>
            </a:r>
            <a:endParaRPr baseline="-13888" sz="900">
              <a:latin typeface="Times New Roman"/>
              <a:cs typeface="Times New Roman"/>
            </a:endParaRPr>
          </a:p>
        </p:txBody>
      </p:sp>
      <p:sp>
        <p:nvSpPr>
          <p:cNvPr id="132" name="object 132" descr=""/>
          <p:cNvSpPr txBox="1"/>
          <p:nvPr/>
        </p:nvSpPr>
        <p:spPr>
          <a:xfrm>
            <a:off x="958984" y="7527780"/>
            <a:ext cx="1774189" cy="316230"/>
          </a:xfrm>
          <a:prstGeom prst="rect">
            <a:avLst/>
          </a:prstGeom>
        </p:spPr>
        <p:txBody>
          <a:bodyPr wrap="square" lIns="0" tIns="66040" rIns="0" bIns="0" rtlCol="0" vert="horz">
            <a:spAutoFit/>
          </a:bodyPr>
          <a:lstStyle/>
          <a:p>
            <a:pPr marL="63500">
              <a:lnSpc>
                <a:spcPct val="100000"/>
              </a:lnSpc>
              <a:spcBef>
                <a:spcPts val="520"/>
              </a:spcBef>
              <a:tabLst>
                <a:tab pos="750570" algn="l"/>
                <a:tab pos="1318895" algn="l"/>
                <a:tab pos="1675764" algn="l"/>
              </a:tabLst>
            </a:pPr>
            <a:r>
              <a:rPr dirty="0" baseline="-37037" sz="900">
                <a:latin typeface="Times New Roman"/>
                <a:cs typeface="Times New Roman"/>
              </a:rPr>
              <a:t>=</a:t>
            </a:r>
            <a:r>
              <a:rPr dirty="0" baseline="-37037" sz="900" spc="322">
                <a:latin typeface="Times New Roman"/>
                <a:cs typeface="Times New Roman"/>
              </a:rPr>
              <a:t> </a:t>
            </a:r>
            <a:r>
              <a:rPr dirty="0" baseline="-13888" sz="900" i="1">
                <a:latin typeface="Times New Roman"/>
                <a:cs typeface="Times New Roman"/>
              </a:rPr>
              <a:t>tu</a:t>
            </a:r>
            <a:r>
              <a:rPr dirty="0" sz="600">
                <a:latin typeface="Times New Roman"/>
                <a:cs typeface="Times New Roman"/>
              </a:rPr>
              <a:t>) 0 </a:t>
            </a:r>
            <a:r>
              <a:rPr dirty="0" sz="600" spc="-50">
                <a:latin typeface="Times New Roman"/>
                <a:cs typeface="Times New Roman"/>
              </a:rPr>
              <a:t>(</a:t>
            </a:r>
            <a:r>
              <a:rPr dirty="0" sz="600">
                <a:latin typeface="Times New Roman"/>
                <a:cs typeface="Times New Roman"/>
              </a:rPr>
              <a:t>	</a:t>
            </a:r>
            <a:r>
              <a:rPr dirty="0" sz="600">
                <a:latin typeface="Cambria Math"/>
                <a:cs typeface="Cambria Math"/>
              </a:rPr>
              <a:t>⎛</a:t>
            </a:r>
            <a:r>
              <a:rPr dirty="0" sz="600" spc="355">
                <a:latin typeface="Cambria Math"/>
                <a:cs typeface="Cambria Math"/>
              </a:rPr>
              <a:t>  </a:t>
            </a:r>
            <a:r>
              <a:rPr dirty="0" sz="600" spc="-50">
                <a:latin typeface="Times New Roman"/>
                <a:cs typeface="Times New Roman"/>
              </a:rPr>
              <a:t>1</a:t>
            </a:r>
            <a:r>
              <a:rPr dirty="0" sz="600">
                <a:latin typeface="Times New Roman"/>
                <a:cs typeface="Times New Roman"/>
              </a:rPr>
              <a:t>	</a:t>
            </a:r>
            <a:r>
              <a:rPr dirty="0" sz="600" spc="-50">
                <a:latin typeface="Times New Roman"/>
                <a:cs typeface="Times New Roman"/>
              </a:rPr>
              <a:t>2</a:t>
            </a:r>
            <a:r>
              <a:rPr dirty="0" sz="600">
                <a:latin typeface="Times New Roman"/>
                <a:cs typeface="Times New Roman"/>
              </a:rPr>
              <a:t>	</a:t>
            </a:r>
            <a:r>
              <a:rPr dirty="0" sz="600" spc="-50">
                <a:latin typeface="Cambria Math"/>
                <a:cs typeface="Cambria Math"/>
              </a:rPr>
              <a:t>⎞</a:t>
            </a:r>
            <a:endParaRPr sz="600">
              <a:latin typeface="Cambria Math"/>
              <a:cs typeface="Cambria Math"/>
            </a:endParaRPr>
          </a:p>
          <a:p>
            <a:pPr marL="168910">
              <a:lnSpc>
                <a:spcPct val="100000"/>
              </a:lnSpc>
              <a:spcBef>
                <a:spcPts val="425"/>
              </a:spcBef>
            </a:pPr>
            <a:r>
              <a:rPr dirty="0" baseline="-13888" sz="900" spc="-82" i="1">
                <a:latin typeface="Times New Roman"/>
                <a:cs typeface="Times New Roman"/>
              </a:rPr>
              <a:t>y</a:t>
            </a:r>
            <a:r>
              <a:rPr dirty="0" sz="600" spc="-55">
                <a:latin typeface="Times New Roman"/>
                <a:cs typeface="Times New Roman"/>
              </a:rPr>
              <a:t>)</a:t>
            </a:r>
            <a:r>
              <a:rPr dirty="0" baseline="-13888" sz="900" spc="-82" i="1">
                <a:latin typeface="Times New Roman"/>
                <a:cs typeface="Times New Roman"/>
              </a:rPr>
              <a:t>o</a:t>
            </a:r>
            <a:r>
              <a:rPr dirty="0" sz="600" spc="-55">
                <a:latin typeface="Times New Roman"/>
                <a:cs typeface="Times New Roman"/>
              </a:rPr>
              <a:t>0</a:t>
            </a:r>
            <a:r>
              <a:rPr dirty="0" sz="600" spc="35">
                <a:latin typeface="Times New Roman"/>
                <a:cs typeface="Times New Roman"/>
              </a:rPr>
              <a:t> </a:t>
            </a:r>
            <a:r>
              <a:rPr dirty="0" sz="600" spc="-50">
                <a:latin typeface="Times New Roman"/>
                <a:cs typeface="Times New Roman"/>
              </a:rPr>
              <a:t>(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33" name="object 133" descr=""/>
          <p:cNvSpPr txBox="1"/>
          <p:nvPr/>
        </p:nvSpPr>
        <p:spPr>
          <a:xfrm>
            <a:off x="1307141" y="7663904"/>
            <a:ext cx="379095" cy="22796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90500">
              <a:lnSpc>
                <a:spcPct val="100000"/>
              </a:lnSpc>
              <a:spcBef>
                <a:spcPts val="125"/>
              </a:spcBef>
            </a:pPr>
            <a:r>
              <a:rPr dirty="0" sz="600" spc="-25" i="1">
                <a:latin typeface="Times New Roman"/>
                <a:cs typeface="Times New Roman"/>
              </a:rPr>
              <a:t>lZ</a:t>
            </a:r>
            <a:endParaRPr sz="6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360"/>
              </a:spcBef>
            </a:pPr>
            <a:r>
              <a:rPr dirty="0" sz="400" i="1">
                <a:latin typeface="Times New Roman"/>
                <a:cs typeface="Times New Roman"/>
              </a:rPr>
              <a:t>Carolina</a:t>
            </a:r>
            <a:r>
              <a:rPr dirty="0" sz="400" spc="25" i="1">
                <a:latin typeface="Times New Roman"/>
                <a:cs typeface="Times New Roman"/>
              </a:rPr>
              <a:t> </a:t>
            </a:r>
            <a:r>
              <a:rPr dirty="0" sz="400" i="1">
                <a:latin typeface="Times New Roman"/>
                <a:cs typeface="Times New Roman"/>
              </a:rPr>
              <a:t>del</a:t>
            </a:r>
            <a:r>
              <a:rPr dirty="0" sz="400" spc="25" i="1">
                <a:latin typeface="Times New Roman"/>
                <a:cs typeface="Times New Roman"/>
              </a:rPr>
              <a:t> </a:t>
            </a:r>
            <a:r>
              <a:rPr dirty="0" sz="400" spc="-25" i="1">
                <a:latin typeface="Times New Roman"/>
                <a:cs typeface="Times New Roman"/>
              </a:rPr>
              <a:t>Sur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134" name="object 134" descr=""/>
          <p:cNvSpPr txBox="1"/>
          <p:nvPr/>
        </p:nvSpPr>
        <p:spPr>
          <a:xfrm>
            <a:off x="825794" y="7683728"/>
            <a:ext cx="192405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baseline="13888" sz="900" i="1">
                <a:latin typeface="Times New Roman"/>
                <a:cs typeface="Times New Roman"/>
              </a:rPr>
              <a:t>Z</a:t>
            </a:r>
            <a:r>
              <a:rPr dirty="0" baseline="13888" sz="900" spc="37" i="1">
                <a:latin typeface="Times New Roman"/>
                <a:cs typeface="Times New Roman"/>
              </a:rPr>
              <a:t> </a:t>
            </a:r>
            <a:r>
              <a:rPr dirty="0" sz="400" spc="-25" i="1">
                <a:latin typeface="Times New Roman"/>
                <a:cs typeface="Times New Roman"/>
              </a:rPr>
              <a:t>en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135" name="object 135" descr=""/>
          <p:cNvSpPr txBox="1"/>
          <p:nvPr/>
        </p:nvSpPr>
        <p:spPr>
          <a:xfrm>
            <a:off x="2159564" y="7624257"/>
            <a:ext cx="288290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  <a:tabLst>
                <a:tab pos="236854" algn="l"/>
              </a:tabLst>
            </a:pPr>
            <a:r>
              <a:rPr dirty="0" sz="600" spc="-50">
                <a:latin typeface="Times New Roman"/>
                <a:cs typeface="Times New Roman"/>
              </a:rPr>
              <a:t>+</a:t>
            </a:r>
            <a:r>
              <a:rPr dirty="0" sz="600">
                <a:latin typeface="Times New Roman"/>
                <a:cs typeface="Times New Roman"/>
              </a:rPr>
              <a:t>	</a:t>
            </a:r>
            <a:r>
              <a:rPr dirty="0" sz="650" spc="-50">
                <a:latin typeface="Times New Roman"/>
                <a:cs typeface="Times New Roman"/>
              </a:rPr>
              <a:t>γ</a:t>
            </a:r>
            <a:endParaRPr sz="650">
              <a:latin typeface="Times New Roman"/>
              <a:cs typeface="Times New Roman"/>
            </a:endParaRPr>
          </a:p>
        </p:txBody>
      </p:sp>
      <p:sp>
        <p:nvSpPr>
          <p:cNvPr id="136" name="object 136" descr=""/>
          <p:cNvSpPr txBox="1"/>
          <p:nvPr/>
        </p:nvSpPr>
        <p:spPr>
          <a:xfrm>
            <a:off x="1406260" y="7624257"/>
            <a:ext cx="631825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  <a:tabLst>
                <a:tab pos="580390" algn="l"/>
              </a:tabLst>
            </a:pPr>
            <a:r>
              <a:rPr dirty="0" sz="600">
                <a:latin typeface="Times New Roman"/>
                <a:cs typeface="Times New Roman"/>
              </a:rPr>
              <a:t>=</a:t>
            </a:r>
            <a:r>
              <a:rPr dirty="0" sz="600" spc="325">
                <a:latin typeface="Times New Roman"/>
                <a:cs typeface="Times New Roman"/>
              </a:rPr>
              <a:t>  </a:t>
            </a:r>
            <a:r>
              <a:rPr dirty="0" sz="600">
                <a:latin typeface="Cambria Math"/>
                <a:cs typeface="Cambria Math"/>
              </a:rPr>
              <a:t>⋅</a:t>
            </a:r>
            <a:r>
              <a:rPr dirty="0" sz="600" spc="380">
                <a:latin typeface="Cambria Math"/>
                <a:cs typeface="Cambria Math"/>
              </a:rPr>
              <a:t> </a:t>
            </a:r>
            <a:r>
              <a:rPr dirty="0" sz="600">
                <a:latin typeface="Cambria Math"/>
                <a:cs typeface="Cambria Math"/>
              </a:rPr>
              <a:t>⋅</a:t>
            </a:r>
            <a:r>
              <a:rPr dirty="0" sz="600" spc="340">
                <a:latin typeface="Cambria Math"/>
                <a:cs typeface="Cambria Math"/>
              </a:rPr>
              <a:t>  </a:t>
            </a:r>
            <a:r>
              <a:rPr dirty="0" sz="600" spc="-50">
                <a:latin typeface="Times New Roman"/>
                <a:cs typeface="Times New Roman"/>
              </a:rPr>
              <a:t>-</a:t>
            </a:r>
            <a:r>
              <a:rPr dirty="0" sz="600">
                <a:latin typeface="Times New Roman"/>
                <a:cs typeface="Times New Roman"/>
              </a:rPr>
              <a:t>	</a:t>
            </a:r>
            <a:r>
              <a:rPr dirty="0" sz="650" spc="-50">
                <a:latin typeface="Times New Roman"/>
                <a:cs typeface="Times New Roman"/>
              </a:rPr>
              <a:t>γ</a:t>
            </a:r>
            <a:endParaRPr sz="650">
              <a:latin typeface="Times New Roman"/>
              <a:cs typeface="Times New Roman"/>
            </a:endParaRPr>
          </a:p>
        </p:txBody>
      </p:sp>
      <p:sp>
        <p:nvSpPr>
          <p:cNvPr id="137" name="object 137" descr=""/>
          <p:cNvSpPr txBox="1"/>
          <p:nvPr/>
        </p:nvSpPr>
        <p:spPr>
          <a:xfrm>
            <a:off x="2319702" y="7617648"/>
            <a:ext cx="301688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30"/>
              </a:spcBef>
              <a:tabLst>
                <a:tab pos="314960" algn="l"/>
                <a:tab pos="2806065" algn="l"/>
              </a:tabLst>
            </a:pPr>
            <a:r>
              <a:rPr dirty="0" sz="600" spc="-30">
                <a:latin typeface="Times New Roman"/>
                <a:cs typeface="Times New Roman"/>
              </a:rPr>
              <a:t>...)</a:t>
            </a:r>
            <a:r>
              <a:rPr dirty="0" baseline="-13888" sz="900" spc="-44" i="1">
                <a:latin typeface="Times New Roman"/>
                <a:cs typeface="Times New Roman"/>
              </a:rPr>
              <a:t>l</a:t>
            </a:r>
            <a:r>
              <a:rPr dirty="0" baseline="-13888" sz="900" spc="7" i="1">
                <a:latin typeface="Times New Roman"/>
                <a:cs typeface="Times New Roman"/>
              </a:rPr>
              <a:t> </a:t>
            </a:r>
            <a:r>
              <a:rPr dirty="0" sz="600" spc="-50">
                <a:latin typeface="Times New Roman"/>
                <a:cs typeface="Times New Roman"/>
              </a:rPr>
              <a:t>(</a:t>
            </a:r>
            <a:r>
              <a:rPr dirty="0" sz="600">
                <a:latin typeface="Times New Roman"/>
                <a:cs typeface="Times New Roman"/>
              </a:rPr>
              <a:t>	</a:t>
            </a:r>
            <a:r>
              <a:rPr dirty="0" baseline="4629" sz="900">
                <a:latin typeface="Cambria Math"/>
                <a:cs typeface="Cambria Math"/>
              </a:rPr>
              <a:t>⎟</a:t>
            </a:r>
            <a:r>
              <a:rPr dirty="0" baseline="4629" sz="900" spc="217">
                <a:latin typeface="Cambria Math"/>
                <a:cs typeface="Cambria Math"/>
              </a:rPr>
              <a:t> </a:t>
            </a:r>
            <a:r>
              <a:rPr dirty="0" sz="800" spc="-60">
                <a:latin typeface="Times New Roman"/>
                <a:cs typeface="Times New Roman"/>
              </a:rPr>
              <a:t>y</a:t>
            </a:r>
            <a:r>
              <a:rPr dirty="0" sz="800">
                <a:latin typeface="Times New Roman"/>
                <a:cs typeface="Times New Roman"/>
              </a:rPr>
              <a:t>	</a:t>
            </a:r>
            <a:r>
              <a:rPr dirty="0" sz="800" spc="-20">
                <a:latin typeface="Times New Roman"/>
                <a:cs typeface="Times New Roman"/>
              </a:rPr>
              <a:t>(11)</a:t>
            </a:r>
            <a:endParaRPr sz="800">
              <a:latin typeface="Times New Roman"/>
              <a:cs typeface="Times New Roman"/>
            </a:endParaRPr>
          </a:p>
        </p:txBody>
      </p:sp>
      <p:grpSp>
        <p:nvGrpSpPr>
          <p:cNvPr id="138" name="object 138" descr=""/>
          <p:cNvGrpSpPr/>
          <p:nvPr/>
        </p:nvGrpSpPr>
        <p:grpSpPr>
          <a:xfrm>
            <a:off x="368299" y="8634731"/>
            <a:ext cx="661035" cy="13335"/>
            <a:chOff x="368299" y="8634731"/>
            <a:chExt cx="661035" cy="13335"/>
          </a:xfrm>
        </p:grpSpPr>
        <p:sp>
          <p:nvSpPr>
            <p:cNvPr id="139" name="object 139" descr=""/>
            <p:cNvSpPr/>
            <p:nvPr/>
          </p:nvSpPr>
          <p:spPr>
            <a:xfrm>
              <a:off x="368299" y="8634731"/>
              <a:ext cx="661035" cy="6985"/>
            </a:xfrm>
            <a:custGeom>
              <a:avLst/>
              <a:gdLst/>
              <a:ahLst/>
              <a:cxnLst/>
              <a:rect l="l" t="t" r="r" b="b"/>
              <a:pathLst>
                <a:path w="661035" h="6984">
                  <a:moveTo>
                    <a:pt x="660792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660792" y="0"/>
                  </a:lnTo>
                  <a:lnTo>
                    <a:pt x="660792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" name="object 140" descr=""/>
            <p:cNvSpPr/>
            <p:nvPr/>
          </p:nvSpPr>
          <p:spPr>
            <a:xfrm>
              <a:off x="368287" y="8634729"/>
              <a:ext cx="661035" cy="13335"/>
            </a:xfrm>
            <a:custGeom>
              <a:avLst/>
              <a:gdLst/>
              <a:ahLst/>
              <a:cxnLst/>
              <a:rect l="l" t="t" r="r" b="b"/>
              <a:pathLst>
                <a:path w="661035" h="13334">
                  <a:moveTo>
                    <a:pt x="660793" y="0"/>
                  </a:moveTo>
                  <a:lnTo>
                    <a:pt x="654189" y="6616"/>
                  </a:lnTo>
                  <a:lnTo>
                    <a:pt x="0" y="6616"/>
                  </a:lnTo>
                  <a:lnTo>
                    <a:pt x="0" y="13220"/>
                  </a:lnTo>
                  <a:lnTo>
                    <a:pt x="654189" y="13220"/>
                  </a:lnTo>
                  <a:lnTo>
                    <a:pt x="660793" y="13220"/>
                  </a:lnTo>
                  <a:lnTo>
                    <a:pt x="660793" y="6616"/>
                  </a:lnTo>
                  <a:lnTo>
                    <a:pt x="660793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" name="object 141" descr=""/>
            <p:cNvSpPr/>
            <p:nvPr/>
          </p:nvSpPr>
          <p:spPr>
            <a:xfrm>
              <a:off x="368299" y="8634731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4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2" name="object 142" descr=""/>
          <p:cNvSpPr txBox="1"/>
          <p:nvPr/>
        </p:nvSpPr>
        <p:spPr>
          <a:xfrm>
            <a:off x="379347" y="8694741"/>
            <a:ext cx="64325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255</a:t>
            </a:r>
            <a:r>
              <a:rPr dirty="0" sz="800" spc="30" b="1">
                <a:latin typeface="Arial"/>
                <a:cs typeface="Arial"/>
              </a:rPr>
              <a:t> </a:t>
            </a:r>
            <a:r>
              <a:rPr dirty="0" sz="800" b="1">
                <a:latin typeface="Arial"/>
                <a:cs typeface="Arial"/>
              </a:rPr>
              <a:t>de</a:t>
            </a:r>
            <a:r>
              <a:rPr dirty="0" sz="800" spc="35" b="1">
                <a:latin typeface="Arial"/>
                <a:cs typeface="Arial"/>
              </a:rPr>
              <a:t> </a:t>
            </a:r>
            <a:r>
              <a:rPr dirty="0" sz="800" spc="-10" b="1">
                <a:latin typeface="Arial"/>
                <a:cs typeface="Arial"/>
              </a:rPr>
              <a:t>1189.</a:t>
            </a:r>
            <a:endParaRPr sz="800">
              <a:latin typeface="Arial"/>
              <a:cs typeface="Arial"/>
            </a:endParaRPr>
          </a:p>
        </p:txBody>
      </p:sp>
      <p:sp>
        <p:nvSpPr>
          <p:cNvPr id="155" name="object 155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156" name="object 156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196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143" name="object 143" descr=""/>
          <p:cNvSpPr txBox="1"/>
          <p:nvPr/>
        </p:nvSpPr>
        <p:spPr>
          <a:xfrm>
            <a:off x="5212427" y="8853331"/>
            <a:ext cx="448309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Apéndice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44" name="object 144" descr=""/>
          <p:cNvSpPr txBox="1"/>
          <p:nvPr/>
        </p:nvSpPr>
        <p:spPr>
          <a:xfrm>
            <a:off x="1928287" y="9448045"/>
            <a:ext cx="1017269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  <a:tabLst>
                <a:tab pos="554355" algn="l"/>
                <a:tab pos="944244" algn="l"/>
              </a:tabLst>
            </a:pPr>
            <a:r>
              <a:rPr dirty="0" sz="600" spc="155">
                <a:latin typeface="Cambria Math"/>
                <a:cs typeface="Cambria Math"/>
              </a:rPr>
              <a:t>𝗁</a:t>
            </a:r>
            <a:r>
              <a:rPr dirty="0" sz="600" spc="370">
                <a:latin typeface="Cambria Math"/>
                <a:cs typeface="Cambria Math"/>
              </a:rPr>
              <a:t>  </a:t>
            </a:r>
            <a:r>
              <a:rPr dirty="0" sz="600" spc="-50">
                <a:latin typeface="Times New Roman"/>
                <a:cs typeface="Times New Roman"/>
              </a:rPr>
              <a:t>3</a:t>
            </a:r>
            <a:r>
              <a:rPr dirty="0" sz="600">
                <a:latin typeface="Times New Roman"/>
                <a:cs typeface="Times New Roman"/>
              </a:rPr>
              <a:t>	</a:t>
            </a:r>
            <a:r>
              <a:rPr dirty="0" sz="600" spc="-25">
                <a:latin typeface="Times New Roman"/>
                <a:cs typeface="Times New Roman"/>
              </a:rPr>
              <a:t>15</a:t>
            </a:r>
            <a:r>
              <a:rPr dirty="0" sz="600">
                <a:latin typeface="Times New Roman"/>
                <a:cs typeface="Times New Roman"/>
              </a:rPr>
              <a:t>	</a:t>
            </a:r>
            <a:r>
              <a:rPr dirty="0" sz="600" spc="-50">
                <a:latin typeface="Cambria Math"/>
                <a:cs typeface="Cambria Math"/>
              </a:rPr>
              <a:t>⎠</a:t>
            </a:r>
            <a:endParaRPr sz="600">
              <a:latin typeface="Cambria Math"/>
              <a:cs typeface="Cambria Math"/>
            </a:endParaRPr>
          </a:p>
        </p:txBody>
      </p:sp>
      <p:sp>
        <p:nvSpPr>
          <p:cNvPr id="145" name="object 145" descr=""/>
          <p:cNvSpPr txBox="1"/>
          <p:nvPr/>
        </p:nvSpPr>
        <p:spPr>
          <a:xfrm>
            <a:off x="1618746" y="9355534"/>
            <a:ext cx="58547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=</a:t>
            </a:r>
            <a:r>
              <a:rPr dirty="0" sz="600" spc="305">
                <a:latin typeface="Times New Roman"/>
                <a:cs typeface="Times New Roman"/>
              </a:rPr>
              <a:t>  </a:t>
            </a:r>
            <a:r>
              <a:rPr dirty="0" sz="600">
                <a:latin typeface="Cambria Math"/>
                <a:cs typeface="Cambria Math"/>
              </a:rPr>
              <a:t>⋅</a:t>
            </a:r>
            <a:r>
              <a:rPr dirty="0" sz="600" spc="440">
                <a:latin typeface="Cambria Math"/>
                <a:cs typeface="Cambria Math"/>
              </a:rPr>
              <a:t> </a:t>
            </a:r>
            <a:r>
              <a:rPr dirty="0" sz="600">
                <a:latin typeface="Cambria Math"/>
                <a:cs typeface="Cambria Math"/>
              </a:rPr>
              <a:t>⋅</a:t>
            </a:r>
            <a:r>
              <a:rPr dirty="0" sz="600" spc="-50">
                <a:latin typeface="Cambria Math"/>
                <a:cs typeface="Cambria Math"/>
              </a:rPr>
              <a:t> </a:t>
            </a:r>
            <a:r>
              <a:rPr dirty="0" baseline="37037" sz="900">
                <a:latin typeface="Cambria Math"/>
                <a:cs typeface="Cambria Math"/>
              </a:rPr>
              <a:t>⎛</a:t>
            </a:r>
            <a:r>
              <a:rPr dirty="0" baseline="37037" sz="900" spc="359">
                <a:latin typeface="Cambria Math"/>
                <a:cs typeface="Cambria Math"/>
              </a:rPr>
              <a:t> </a:t>
            </a:r>
            <a:r>
              <a:rPr dirty="0" sz="600">
                <a:latin typeface="Times New Roman"/>
                <a:cs typeface="Times New Roman"/>
              </a:rPr>
              <a:t>-</a:t>
            </a:r>
            <a:r>
              <a:rPr dirty="0" sz="600" spc="275">
                <a:latin typeface="Times New Roman"/>
                <a:cs typeface="Times New Roman"/>
              </a:rPr>
              <a:t> </a:t>
            </a:r>
            <a:r>
              <a:rPr dirty="0" baseline="32407" sz="900" spc="-75">
                <a:latin typeface="Times New Roman"/>
                <a:cs typeface="Times New Roman"/>
              </a:rPr>
              <a:t>1</a:t>
            </a:r>
            <a:endParaRPr baseline="32407" sz="900">
              <a:latin typeface="Times New Roman"/>
              <a:cs typeface="Times New Roman"/>
            </a:endParaRPr>
          </a:p>
        </p:txBody>
      </p:sp>
      <p:sp>
        <p:nvSpPr>
          <p:cNvPr id="146" name="object 146" descr=""/>
          <p:cNvSpPr txBox="1"/>
          <p:nvPr/>
        </p:nvSpPr>
        <p:spPr>
          <a:xfrm>
            <a:off x="2709054" y="9322494"/>
            <a:ext cx="262255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sz="400">
                <a:latin typeface="Times New Roman"/>
                <a:cs typeface="Times New Roman"/>
              </a:rPr>
              <a:t>4 4</a:t>
            </a:r>
            <a:r>
              <a:rPr dirty="0" sz="400" spc="380">
                <a:latin typeface="Times New Roman"/>
                <a:cs typeface="Times New Roman"/>
              </a:rPr>
              <a:t> </a:t>
            </a:r>
            <a:r>
              <a:rPr dirty="0" baseline="13888" sz="900" spc="-75">
                <a:latin typeface="Cambria Math"/>
                <a:cs typeface="Cambria Math"/>
              </a:rPr>
              <a:t>⎞</a:t>
            </a:r>
            <a:endParaRPr baseline="13888" sz="900">
              <a:latin typeface="Cambria Math"/>
              <a:cs typeface="Cambria Math"/>
            </a:endParaRPr>
          </a:p>
        </p:txBody>
      </p:sp>
      <p:sp>
        <p:nvSpPr>
          <p:cNvPr id="147" name="object 147" descr=""/>
          <p:cNvSpPr txBox="1"/>
          <p:nvPr/>
        </p:nvSpPr>
        <p:spPr>
          <a:xfrm>
            <a:off x="2299362" y="9309279"/>
            <a:ext cx="29464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baseline="-13888" sz="600">
                <a:latin typeface="Times New Roman"/>
                <a:cs typeface="Times New Roman"/>
              </a:rPr>
              <a:t>2</a:t>
            </a:r>
            <a:r>
              <a:rPr dirty="0" baseline="-13888" sz="600" spc="397">
                <a:latin typeface="Times New Roman"/>
                <a:cs typeface="Times New Roman"/>
              </a:rPr>
              <a:t> </a:t>
            </a:r>
            <a:r>
              <a:rPr dirty="0" baseline="-32407" sz="900">
                <a:latin typeface="Times New Roman"/>
                <a:cs typeface="Times New Roman"/>
              </a:rPr>
              <a:t>+</a:t>
            </a:r>
            <a:r>
              <a:rPr dirty="0" baseline="-32407" sz="900" spc="517">
                <a:latin typeface="Times New Roman"/>
                <a:cs typeface="Times New Roman"/>
              </a:rPr>
              <a:t> </a:t>
            </a:r>
            <a:r>
              <a:rPr dirty="0" sz="600" spc="-50">
                <a:latin typeface="Times New Roman"/>
                <a:cs typeface="Times New Roman"/>
              </a:rPr>
              <a:t>2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48" name="object 148" descr=""/>
          <p:cNvSpPr txBox="1"/>
          <p:nvPr/>
        </p:nvSpPr>
        <p:spPr>
          <a:xfrm>
            <a:off x="1222270" y="9265666"/>
            <a:ext cx="353695" cy="303530"/>
          </a:xfrm>
          <a:prstGeom prst="rect">
            <a:avLst/>
          </a:prstGeom>
        </p:spPr>
        <p:txBody>
          <a:bodyPr wrap="square" lIns="0" tIns="5905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465"/>
              </a:spcBef>
            </a:pPr>
            <a:r>
              <a:rPr dirty="0" baseline="-32407" sz="900">
                <a:latin typeface="Times New Roman"/>
                <a:cs typeface="Times New Roman"/>
              </a:rPr>
              <a:t>=</a:t>
            </a:r>
            <a:r>
              <a:rPr dirty="0" baseline="-32407" sz="900" spc="442">
                <a:latin typeface="Times New Roman"/>
                <a:cs typeface="Times New Roman"/>
              </a:rPr>
              <a:t> </a:t>
            </a:r>
            <a:r>
              <a:rPr dirty="0" baseline="-13888" sz="900" spc="-60" i="1">
                <a:latin typeface="Times New Roman"/>
                <a:cs typeface="Times New Roman"/>
              </a:rPr>
              <a:t>y</a:t>
            </a:r>
            <a:r>
              <a:rPr dirty="0" sz="600" spc="-40">
                <a:latin typeface="Times New Roman"/>
                <a:cs typeface="Times New Roman"/>
              </a:rPr>
              <a:t>)</a:t>
            </a:r>
            <a:r>
              <a:rPr dirty="0" baseline="-13888" sz="900" spc="-60" i="1">
                <a:latin typeface="Times New Roman"/>
                <a:cs typeface="Times New Roman"/>
              </a:rPr>
              <a:t>o</a:t>
            </a:r>
            <a:r>
              <a:rPr dirty="0" sz="600" spc="-40">
                <a:latin typeface="Times New Roman"/>
                <a:cs typeface="Times New Roman"/>
              </a:rPr>
              <a:t>0</a:t>
            </a:r>
            <a:r>
              <a:rPr dirty="0" sz="600" spc="15">
                <a:latin typeface="Times New Roman"/>
                <a:cs typeface="Times New Roman"/>
              </a:rPr>
              <a:t> </a:t>
            </a:r>
            <a:r>
              <a:rPr dirty="0" sz="600" spc="-50">
                <a:latin typeface="Times New Roman"/>
                <a:cs typeface="Times New Roman"/>
              </a:rPr>
              <a:t>(</a:t>
            </a:r>
            <a:endParaRPr sz="600">
              <a:latin typeface="Times New Roman"/>
              <a:cs typeface="Times New Roman"/>
            </a:endParaRPr>
          </a:p>
          <a:p>
            <a:pPr marL="123825">
              <a:lnSpc>
                <a:spcPct val="100000"/>
              </a:lnSpc>
              <a:spcBef>
                <a:spcPts val="375"/>
              </a:spcBef>
            </a:pPr>
            <a:r>
              <a:rPr dirty="0" baseline="-13888" sz="900" i="1">
                <a:latin typeface="Times New Roman"/>
                <a:cs typeface="Times New Roman"/>
              </a:rPr>
              <a:t>tu</a:t>
            </a:r>
            <a:r>
              <a:rPr dirty="0" sz="600">
                <a:latin typeface="Times New Roman"/>
                <a:cs typeface="Times New Roman"/>
              </a:rPr>
              <a:t>)</a:t>
            </a:r>
            <a:r>
              <a:rPr dirty="0" sz="600" spc="1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0</a:t>
            </a:r>
            <a:r>
              <a:rPr dirty="0" sz="600" spc="15">
                <a:latin typeface="Times New Roman"/>
                <a:cs typeface="Times New Roman"/>
              </a:rPr>
              <a:t> </a:t>
            </a:r>
            <a:r>
              <a:rPr dirty="0" sz="600" spc="-50">
                <a:latin typeface="Times New Roman"/>
                <a:cs typeface="Times New Roman"/>
              </a:rPr>
              <a:t>(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49" name="object 149" descr=""/>
          <p:cNvSpPr txBox="1"/>
          <p:nvPr/>
        </p:nvSpPr>
        <p:spPr>
          <a:xfrm>
            <a:off x="1723441" y="9388574"/>
            <a:ext cx="92075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25" i="1">
                <a:latin typeface="Times New Roman"/>
                <a:cs typeface="Times New Roman"/>
              </a:rPr>
              <a:t>lY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50" name="object 150" descr=""/>
          <p:cNvSpPr txBox="1"/>
          <p:nvPr/>
        </p:nvSpPr>
        <p:spPr>
          <a:xfrm>
            <a:off x="1890187" y="9362142"/>
            <a:ext cx="1080770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25"/>
              </a:spcBef>
              <a:tabLst>
                <a:tab pos="301625" algn="l"/>
                <a:tab pos="711200" algn="l"/>
                <a:tab pos="982344" algn="l"/>
              </a:tabLst>
            </a:pPr>
            <a:r>
              <a:rPr dirty="0" baseline="4629" sz="900" spc="-37">
                <a:latin typeface="Cambria Math"/>
                <a:cs typeface="Cambria Math"/>
              </a:rPr>
              <a:t>⎜</a:t>
            </a:r>
            <a:r>
              <a:rPr dirty="0" sz="600" spc="-25">
                <a:latin typeface="Times New Roman"/>
                <a:cs typeface="Times New Roman"/>
              </a:rPr>
              <a:t>1</a:t>
            </a:r>
            <a:r>
              <a:rPr dirty="0" sz="600">
                <a:latin typeface="Times New Roman"/>
                <a:cs typeface="Times New Roman"/>
              </a:rPr>
              <a:t>	)</a:t>
            </a:r>
            <a:r>
              <a:rPr dirty="0" sz="600" spc="-95">
                <a:latin typeface="Times New Roman"/>
                <a:cs typeface="Times New Roman"/>
              </a:rPr>
              <a:t> </a:t>
            </a:r>
            <a:r>
              <a:rPr dirty="0" baseline="4273" sz="975" spc="-37">
                <a:latin typeface="Times New Roman"/>
                <a:cs typeface="Times New Roman"/>
              </a:rPr>
              <a:t>γ</a:t>
            </a:r>
            <a:r>
              <a:rPr dirty="0" sz="600" spc="-25">
                <a:latin typeface="Times New Roman"/>
                <a:cs typeface="Times New Roman"/>
              </a:rPr>
              <a:t>(</a:t>
            </a:r>
            <a:r>
              <a:rPr dirty="0" baseline="-13888" sz="900" spc="-37" i="1">
                <a:latin typeface="Times New Roman"/>
                <a:cs typeface="Times New Roman"/>
              </a:rPr>
              <a:t>l</a:t>
            </a:r>
            <a:r>
              <a:rPr dirty="0" baseline="-13888" sz="900" i="1">
                <a:latin typeface="Times New Roman"/>
                <a:cs typeface="Times New Roman"/>
              </a:rPr>
              <a:t>	</a:t>
            </a:r>
            <a:r>
              <a:rPr dirty="0" sz="600" spc="-70">
                <a:latin typeface="Times New Roman"/>
                <a:cs typeface="Times New Roman"/>
              </a:rPr>
              <a:t>..</a:t>
            </a:r>
            <a:r>
              <a:rPr dirty="0" baseline="4273" sz="975" spc="-104">
                <a:latin typeface="Times New Roman"/>
                <a:cs typeface="Times New Roman"/>
              </a:rPr>
              <a:t>γ</a:t>
            </a:r>
            <a:r>
              <a:rPr dirty="0" sz="600" spc="-70">
                <a:latin typeface="Times New Roman"/>
                <a:cs typeface="Times New Roman"/>
              </a:rPr>
              <a:t>.)</a:t>
            </a:r>
            <a:r>
              <a:rPr dirty="0" baseline="-13888" sz="900" spc="-104" i="1">
                <a:latin typeface="Times New Roman"/>
                <a:cs typeface="Times New Roman"/>
              </a:rPr>
              <a:t>l</a:t>
            </a:r>
            <a:r>
              <a:rPr dirty="0" baseline="-13888" sz="900" spc="-22" i="1">
                <a:latin typeface="Times New Roman"/>
                <a:cs typeface="Times New Roman"/>
              </a:rPr>
              <a:t> </a:t>
            </a:r>
            <a:r>
              <a:rPr dirty="0" sz="600" spc="-50">
                <a:latin typeface="Times New Roman"/>
                <a:cs typeface="Times New Roman"/>
              </a:rPr>
              <a:t>(</a:t>
            </a:r>
            <a:r>
              <a:rPr dirty="0" sz="600">
                <a:latin typeface="Times New Roman"/>
                <a:cs typeface="Times New Roman"/>
              </a:rPr>
              <a:t>	</a:t>
            </a:r>
            <a:r>
              <a:rPr dirty="0" baseline="4629" sz="900" spc="-75">
                <a:latin typeface="Cambria Math"/>
                <a:cs typeface="Cambria Math"/>
              </a:rPr>
              <a:t>⎟</a:t>
            </a:r>
            <a:endParaRPr baseline="4629" sz="900">
              <a:latin typeface="Cambria Math"/>
              <a:cs typeface="Cambria Math"/>
            </a:endParaRPr>
          </a:p>
        </p:txBody>
      </p:sp>
      <p:sp>
        <p:nvSpPr>
          <p:cNvPr id="151" name="object 151" descr=""/>
          <p:cNvSpPr txBox="1"/>
          <p:nvPr/>
        </p:nvSpPr>
        <p:spPr>
          <a:xfrm>
            <a:off x="1538419" y="9527340"/>
            <a:ext cx="102235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 spc="-20" i="1">
                <a:latin typeface="Times New Roman"/>
                <a:cs typeface="Times New Roman"/>
              </a:rPr>
              <a:t>jefe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152" name="object 152" descr=""/>
          <p:cNvSpPr txBox="1"/>
          <p:nvPr/>
        </p:nvSpPr>
        <p:spPr>
          <a:xfrm>
            <a:off x="1070288" y="9408397"/>
            <a:ext cx="17907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baseline="13888" sz="900" spc="-37" i="1">
                <a:latin typeface="Times New Roman"/>
                <a:cs typeface="Times New Roman"/>
              </a:rPr>
              <a:t>Y</a:t>
            </a:r>
            <a:r>
              <a:rPr dirty="0" sz="400" spc="-25" i="1">
                <a:latin typeface="Times New Roman"/>
                <a:cs typeface="Times New Roman"/>
              </a:rPr>
              <a:t>en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153" name="object 153" descr=""/>
          <p:cNvSpPr txBox="1"/>
          <p:nvPr/>
        </p:nvSpPr>
        <p:spPr>
          <a:xfrm>
            <a:off x="5371018" y="9342318"/>
            <a:ext cx="20193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0">
                <a:latin typeface="Times New Roman"/>
                <a:cs typeface="Times New Roman"/>
              </a:rPr>
              <a:t>(12)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54" name="object 154" descr=""/>
          <p:cNvSpPr txBox="1"/>
          <p:nvPr/>
        </p:nvSpPr>
        <p:spPr>
          <a:xfrm>
            <a:off x="1089080" y="9720291"/>
            <a:ext cx="4382770" cy="60706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 marR="5080">
              <a:lnSpc>
                <a:spcPct val="113799"/>
              </a:lnSpc>
              <a:spcBef>
                <a:spcPts val="90"/>
              </a:spcBef>
            </a:pP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expresiones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hay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término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cuadrático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presente,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transmisión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cortas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dos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enfoques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darán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resultados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similares.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1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 i="1">
                <a:latin typeface="Times New Roman"/>
                <a:cs typeface="Times New Roman"/>
              </a:rPr>
              <a:t>4.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Implicaciones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los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circuitos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spc="-25" i="1">
                <a:latin typeface="Times New Roman"/>
                <a:cs typeface="Times New Roman"/>
              </a:rPr>
              <a:t>PI</a:t>
            </a:r>
            <a:endParaRPr sz="8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20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935015" y="165100"/>
            <a:ext cx="5226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5" name="object 5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678"/>
                  </a:lnTo>
                  <a:lnTo>
                    <a:pt x="142755" y="98678"/>
                  </a:lnTo>
                  <a:lnTo>
                    <a:pt x="136180" y="99986"/>
                  </a:lnTo>
                  <a:lnTo>
                    <a:pt x="104587" y="124182"/>
                  </a:lnTo>
                  <a:lnTo>
                    <a:pt x="98048" y="143385"/>
                  </a:lnTo>
                  <a:lnTo>
                    <a:pt x="98048" y="569274"/>
                  </a:lnTo>
                  <a:lnTo>
                    <a:pt x="117977" y="603718"/>
                  </a:lnTo>
                  <a:lnTo>
                    <a:pt x="142755" y="613981"/>
                  </a:lnTo>
                  <a:lnTo>
                    <a:pt x="1886711" y="613981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3981"/>
                  </a:moveTo>
                  <a:lnTo>
                    <a:pt x="1744971" y="613981"/>
                  </a:lnTo>
                  <a:lnTo>
                    <a:pt x="1751545" y="612673"/>
                  </a:lnTo>
                  <a:lnTo>
                    <a:pt x="1764174" y="607442"/>
                  </a:lnTo>
                  <a:lnTo>
                    <a:pt x="1788370" y="575849"/>
                  </a:lnTo>
                  <a:lnTo>
                    <a:pt x="1789678" y="569274"/>
                  </a:lnTo>
                  <a:lnTo>
                    <a:pt x="1789678" y="143385"/>
                  </a:lnTo>
                  <a:lnTo>
                    <a:pt x="1769748" y="108942"/>
                  </a:lnTo>
                  <a:lnTo>
                    <a:pt x="1744971" y="98678"/>
                  </a:lnTo>
                  <a:lnTo>
                    <a:pt x="1886711" y="98678"/>
                  </a:lnTo>
                  <a:lnTo>
                    <a:pt x="1886711" y="613981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932176" y="500454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5453" y="528634"/>
                  </a:moveTo>
                  <a:lnTo>
                    <a:pt x="49392" y="528634"/>
                  </a:lnTo>
                  <a:lnTo>
                    <a:pt x="45954" y="528237"/>
                  </a:lnTo>
                  <a:lnTo>
                    <a:pt x="42550" y="527378"/>
                  </a:lnTo>
                  <a:lnTo>
                    <a:pt x="39145" y="526784"/>
                  </a:lnTo>
                  <a:lnTo>
                    <a:pt x="35839" y="525726"/>
                  </a:lnTo>
                  <a:lnTo>
                    <a:pt x="32633" y="524273"/>
                  </a:lnTo>
                  <a:lnTo>
                    <a:pt x="29426" y="523083"/>
                  </a:lnTo>
                  <a:lnTo>
                    <a:pt x="2695" y="492488"/>
                  </a:lnTo>
                  <a:lnTo>
                    <a:pt x="0" y="479074"/>
                  </a:lnTo>
                  <a:lnTo>
                    <a:pt x="0" y="475770"/>
                  </a:lnTo>
                  <a:lnTo>
                    <a:pt x="0" y="49361"/>
                  </a:lnTo>
                  <a:lnTo>
                    <a:pt x="17937" y="12819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775"/>
                  </a:lnTo>
                  <a:lnTo>
                    <a:pt x="1704845" y="49361"/>
                  </a:lnTo>
                  <a:lnTo>
                    <a:pt x="1704845" y="479074"/>
                  </a:lnTo>
                  <a:lnTo>
                    <a:pt x="1686907" y="515220"/>
                  </a:lnTo>
                  <a:lnTo>
                    <a:pt x="1672211" y="524273"/>
                  </a:lnTo>
                  <a:lnTo>
                    <a:pt x="1669005" y="525726"/>
                  </a:lnTo>
                  <a:lnTo>
                    <a:pt x="1665699" y="526784"/>
                  </a:lnTo>
                  <a:lnTo>
                    <a:pt x="1662295" y="527378"/>
                  </a:lnTo>
                  <a:lnTo>
                    <a:pt x="1658890" y="528237"/>
                  </a:lnTo>
                  <a:lnTo>
                    <a:pt x="1655453" y="52863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171"/>
              <a:ext cx="145374" cy="145374"/>
            </a:xfrm>
            <a:prstGeom prst="rect">
              <a:avLst/>
            </a:prstGeom>
          </p:spPr>
        </p:pic>
      </p:grpSp>
      <p:sp>
        <p:nvSpPr>
          <p:cNvPr id="8" name="object 8" descr=""/>
          <p:cNvSpPr txBox="1"/>
          <p:nvPr/>
        </p:nvSpPr>
        <p:spPr>
          <a:xfrm>
            <a:off x="1050980" y="449451"/>
            <a:ext cx="5087620" cy="858519"/>
          </a:xfrm>
          <a:prstGeom prst="rect">
            <a:avLst/>
          </a:prstGeom>
        </p:spPr>
        <p:txBody>
          <a:bodyPr wrap="square" lIns="0" tIns="2857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225"/>
              </a:spcBef>
            </a:pPr>
            <a:r>
              <a:rPr dirty="0" sz="800">
                <a:latin typeface="Times New Roman"/>
                <a:cs typeface="Times New Roman"/>
              </a:rPr>
              <a:t>Hasta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ahora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investigado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parámetro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distribuido.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embargo,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concentrado</a:t>
            </a:r>
            <a:endParaRPr sz="800">
              <a:latin typeface="Times New Roman"/>
              <a:cs typeface="Times New Roman"/>
            </a:endParaRPr>
          </a:p>
          <a:p>
            <a:pPr marL="50800" marR="431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menudo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usan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parámetros.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Además,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parámetros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distribuidos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reemplazados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equivalentes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PI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durante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cálculo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estado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120">
                <a:latin typeface="Times New Roman"/>
                <a:cs typeface="Times New Roman"/>
              </a:rPr>
              <a:t>estaci</a:t>
            </a:r>
            <a:r>
              <a:rPr dirty="0" baseline="-32407" sz="900" spc="-179">
                <a:latin typeface="Arial MT"/>
                <a:cs typeface="Arial MT"/>
              </a:rPr>
              <a:t>T</a:t>
            </a:r>
            <a:r>
              <a:rPr dirty="0" sz="800" spc="-120">
                <a:latin typeface="Times New Roman"/>
                <a:cs typeface="Times New Roman"/>
              </a:rPr>
              <a:t>o</a:t>
            </a:r>
            <a:r>
              <a:rPr dirty="0" baseline="-32407" sz="900" spc="-179">
                <a:latin typeface="Arial MT"/>
                <a:cs typeface="Arial MT"/>
              </a:rPr>
              <a:t>r</a:t>
            </a:r>
            <a:r>
              <a:rPr dirty="0" sz="800" spc="-120">
                <a:latin typeface="Times New Roman"/>
                <a:cs typeface="Times New Roman"/>
              </a:rPr>
              <a:t>n</a:t>
            </a:r>
            <a:r>
              <a:rPr dirty="0" baseline="-32407" sz="900" spc="-179">
                <a:latin typeface="Arial MT"/>
                <a:cs typeface="Arial MT"/>
              </a:rPr>
              <a:t>a</a:t>
            </a:r>
            <a:r>
              <a:rPr dirty="0" sz="800" spc="-120">
                <a:latin typeface="Times New Roman"/>
                <a:cs typeface="Times New Roman"/>
              </a:rPr>
              <a:t>a</a:t>
            </a:r>
            <a:r>
              <a:rPr dirty="0" baseline="-32407" sz="900" spc="-179">
                <a:latin typeface="Arial MT"/>
                <a:cs typeface="Arial MT"/>
              </a:rPr>
              <a:t>du</a:t>
            </a:r>
            <a:r>
              <a:rPr dirty="0" sz="800" spc="-120">
                <a:latin typeface="Times New Roman"/>
                <a:cs typeface="Times New Roman"/>
              </a:rPr>
              <a:t>ri</a:t>
            </a:r>
            <a:r>
              <a:rPr dirty="0" baseline="-32407" sz="900" spc="-179">
                <a:latin typeface="Arial MT"/>
                <a:cs typeface="Arial MT"/>
              </a:rPr>
              <a:t>c</a:t>
            </a:r>
            <a:r>
              <a:rPr dirty="0" sz="800" spc="-120">
                <a:latin typeface="Times New Roman"/>
                <a:cs typeface="Times New Roman"/>
              </a:rPr>
              <a:t>o</a:t>
            </a:r>
            <a:r>
              <a:rPr dirty="0" baseline="-32407" sz="900" spc="-179">
                <a:latin typeface="Arial MT"/>
                <a:cs typeface="Arial MT"/>
              </a:rPr>
              <a:t>ie</a:t>
            </a:r>
            <a:r>
              <a:rPr dirty="0" sz="800" spc="-120">
                <a:latin typeface="Times New Roman"/>
                <a:cs typeface="Times New Roman"/>
              </a:rPr>
              <a:t>.</a:t>
            </a:r>
            <a:r>
              <a:rPr dirty="0" baseline="-32407" sz="900" spc="-179">
                <a:latin typeface="Arial MT"/>
                <a:cs typeface="Arial MT"/>
              </a:rPr>
              <a:t>n</a:t>
            </a:r>
            <a:r>
              <a:rPr dirty="0" sz="800" spc="-120">
                <a:latin typeface="Times New Roman"/>
                <a:cs typeface="Times New Roman"/>
              </a:rPr>
              <a:t>E</a:t>
            </a:r>
            <a:r>
              <a:rPr dirty="0" baseline="-32407" sz="900" spc="-179">
                <a:latin typeface="Arial MT"/>
                <a:cs typeface="Arial MT"/>
              </a:rPr>
              <a:t>do</a:t>
            </a:r>
            <a:r>
              <a:rPr dirty="0" sz="800" spc="-120">
                <a:latin typeface="Times New Roman"/>
                <a:cs typeface="Times New Roman"/>
              </a:rPr>
              <a:t>st</a:t>
            </a:r>
            <a:r>
              <a:rPr dirty="0" baseline="-32407" sz="900" spc="-179">
                <a:latin typeface="Arial MT"/>
                <a:cs typeface="Arial MT"/>
              </a:rPr>
              <a:t>..</a:t>
            </a:r>
            <a:r>
              <a:rPr dirty="0" sz="800" spc="-120">
                <a:latin typeface="Times New Roman"/>
                <a:cs typeface="Times New Roman"/>
              </a:rPr>
              <a:t>a</a:t>
            </a:r>
            <a:r>
              <a:rPr dirty="0" baseline="-32407" sz="900" spc="-179">
                <a:latin typeface="Arial MT"/>
                <a:cs typeface="Arial MT"/>
              </a:rPr>
              <a:t>.</a:t>
            </a:r>
            <a:r>
              <a:rPr dirty="0" baseline="-32407" sz="900" spc="330">
                <a:latin typeface="Arial MT"/>
                <a:cs typeface="Arial MT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subsección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resume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brevemente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r>
              <a:rPr dirty="0" sz="800" spc="500">
                <a:latin typeface="Times New Roman"/>
                <a:cs typeface="Times New Roman"/>
              </a:rPr>
              <a:t>  </a:t>
            </a:r>
            <a:r>
              <a:rPr dirty="0" sz="800">
                <a:latin typeface="Times New Roman"/>
                <a:cs typeface="Times New Roman"/>
              </a:rPr>
              <a:t>implicaciones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1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esto.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5"/>
              </a:spcBef>
            </a:pPr>
            <a:endParaRPr sz="800">
              <a:latin typeface="Times New Roman"/>
              <a:cs typeface="Times New Roman"/>
            </a:endParaRPr>
          </a:p>
          <a:p>
            <a:pPr marL="50800">
              <a:lnSpc>
                <a:spcPct val="100000"/>
              </a:lnSpc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figura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7.3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equivalente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PI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pruebas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abierto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corto.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089080" y="6441521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5595687" y="6421697"/>
            <a:ext cx="1841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255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3395247" y="2992182"/>
            <a:ext cx="90805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50" spc="-50">
                <a:latin typeface="Cambria Math"/>
                <a:cs typeface="Cambria Math"/>
              </a:rPr>
              <a:t>⎠</a:t>
            </a:r>
            <a:endParaRPr sz="650">
              <a:latin typeface="Cambria Math"/>
              <a:cs typeface="Cambria Math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2965731" y="2926102"/>
            <a:ext cx="90805" cy="19494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ts val="650"/>
              </a:lnSpc>
              <a:spcBef>
                <a:spcPts val="125"/>
              </a:spcBef>
            </a:pPr>
            <a:r>
              <a:rPr dirty="0" sz="650" spc="-50">
                <a:latin typeface="Cambria Math"/>
                <a:cs typeface="Cambria Math"/>
              </a:rPr>
              <a:t>⎜</a:t>
            </a:r>
            <a:endParaRPr sz="650">
              <a:latin typeface="Cambria Math"/>
              <a:cs typeface="Cambria Math"/>
            </a:endParaRPr>
          </a:p>
          <a:p>
            <a:pPr marL="12700">
              <a:lnSpc>
                <a:spcPts val="650"/>
              </a:lnSpc>
            </a:pPr>
            <a:r>
              <a:rPr dirty="0" sz="650" spc="110">
                <a:latin typeface="Cambria Math"/>
                <a:cs typeface="Cambria Math"/>
              </a:rPr>
              <a:t>𝗁</a:t>
            </a:r>
            <a:endParaRPr sz="650">
              <a:latin typeface="Cambria Math"/>
              <a:cs typeface="Cambria Math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1089080" y="2478085"/>
            <a:ext cx="4047490" cy="43815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 marR="5080">
              <a:lnSpc>
                <a:spcPct val="113799"/>
              </a:lnSpc>
              <a:spcBef>
                <a:spcPts val="90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procedimiento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calcular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impedancia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serie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admisión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derivación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(5)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(10)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caso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resultado</a:t>
            </a:r>
            <a:endParaRPr sz="800">
              <a:latin typeface="Times New Roman"/>
              <a:cs typeface="Times New Roman"/>
            </a:endParaRPr>
          </a:p>
          <a:p>
            <a:pPr algn="ctr" marR="195580">
              <a:lnSpc>
                <a:spcPct val="100000"/>
              </a:lnSpc>
              <a:spcBef>
                <a:spcPts val="285"/>
              </a:spcBef>
            </a:pPr>
            <a:r>
              <a:rPr dirty="0" sz="650" spc="-50">
                <a:latin typeface="Cambria Math"/>
                <a:cs typeface="Cambria Math"/>
              </a:rPr>
              <a:t>⎛</a:t>
            </a:r>
            <a:endParaRPr sz="650">
              <a:latin typeface="Cambria Math"/>
              <a:cs typeface="Cambria Math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1333573" y="2873239"/>
            <a:ext cx="74295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50" spc="-50">
                <a:latin typeface="Times New Roman"/>
                <a:cs typeface="Times New Roman"/>
              </a:rPr>
              <a:t>=</a:t>
            </a:r>
            <a:endParaRPr sz="650">
              <a:latin typeface="Times New Roman"/>
              <a:cs typeface="Times New Roman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3217865" y="2965750"/>
            <a:ext cx="293370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sz="650">
                <a:latin typeface="Times New Roman"/>
                <a:cs typeface="Times New Roman"/>
              </a:rPr>
              <a:t>6</a:t>
            </a:r>
            <a:r>
              <a:rPr dirty="0" sz="650" spc="10">
                <a:latin typeface="Times New Roman"/>
                <a:cs typeface="Times New Roman"/>
              </a:rPr>
              <a:t> </a:t>
            </a:r>
            <a:r>
              <a:rPr dirty="0" sz="650">
                <a:latin typeface="Times New Roman"/>
                <a:cs typeface="Times New Roman"/>
              </a:rPr>
              <a:t>6</a:t>
            </a:r>
            <a:r>
              <a:rPr dirty="0" sz="650" spc="204">
                <a:latin typeface="Times New Roman"/>
                <a:cs typeface="Times New Roman"/>
              </a:rPr>
              <a:t> </a:t>
            </a:r>
            <a:r>
              <a:rPr dirty="0" baseline="25641" sz="975" spc="-75">
                <a:latin typeface="Cambria Math"/>
                <a:cs typeface="Cambria Math"/>
              </a:rPr>
              <a:t>⎟</a:t>
            </a:r>
            <a:endParaRPr baseline="25641" sz="975">
              <a:latin typeface="Cambria Math"/>
              <a:cs typeface="Cambria Math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2120948" y="2978966"/>
            <a:ext cx="457834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sz="650">
                <a:latin typeface="Times New Roman"/>
                <a:cs typeface="Times New Roman"/>
              </a:rPr>
              <a:t>(1</a:t>
            </a:r>
            <a:r>
              <a:rPr dirty="0" baseline="8547" sz="975">
                <a:latin typeface="Times New Roman"/>
                <a:cs typeface="Times New Roman"/>
              </a:rPr>
              <a:t>+</a:t>
            </a:r>
            <a:r>
              <a:rPr dirty="0" baseline="8547" sz="975" spc="585">
                <a:latin typeface="Times New Roman"/>
                <a:cs typeface="Times New Roman"/>
              </a:rPr>
              <a:t> </a:t>
            </a:r>
            <a:r>
              <a:rPr dirty="0" sz="650">
                <a:latin typeface="Times New Roman"/>
                <a:cs typeface="Times New Roman"/>
              </a:rPr>
              <a:t>γ</a:t>
            </a:r>
            <a:r>
              <a:rPr dirty="0" sz="650" spc="165">
                <a:latin typeface="Times New Roman"/>
                <a:cs typeface="Times New Roman"/>
              </a:rPr>
              <a:t> </a:t>
            </a:r>
            <a:r>
              <a:rPr dirty="0" sz="650" spc="-20">
                <a:latin typeface="Times New Roman"/>
                <a:cs typeface="Times New Roman"/>
              </a:rPr>
              <a:t>6</a:t>
            </a:r>
            <a:r>
              <a:rPr dirty="0" baseline="55555" sz="600" spc="-30">
                <a:latin typeface="Times New Roman"/>
                <a:cs typeface="Times New Roman"/>
              </a:rPr>
              <a:t>2</a:t>
            </a:r>
            <a:r>
              <a:rPr dirty="0" sz="650" spc="-20">
                <a:latin typeface="Times New Roman"/>
                <a:cs typeface="Times New Roman"/>
              </a:rPr>
              <a:t>/)</a:t>
            </a:r>
            <a:endParaRPr sz="650">
              <a:latin typeface="Times New Roman"/>
              <a:cs typeface="Times New Roman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3138569" y="2813767"/>
            <a:ext cx="372745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sz="650">
                <a:latin typeface="Times New Roman"/>
                <a:cs typeface="Times New Roman"/>
              </a:rPr>
              <a:t>γ</a:t>
            </a:r>
            <a:r>
              <a:rPr dirty="0" sz="650" spc="10">
                <a:latin typeface="Times New Roman"/>
                <a:cs typeface="Times New Roman"/>
              </a:rPr>
              <a:t> </a:t>
            </a:r>
            <a:r>
              <a:rPr dirty="0" sz="650" spc="-30">
                <a:latin typeface="Times New Roman"/>
                <a:cs typeface="Times New Roman"/>
              </a:rPr>
              <a:t>(</a:t>
            </a:r>
            <a:r>
              <a:rPr dirty="0" baseline="-17094" sz="975" spc="-44" i="1">
                <a:latin typeface="Times New Roman"/>
                <a:cs typeface="Times New Roman"/>
              </a:rPr>
              <a:t>l</a:t>
            </a:r>
            <a:r>
              <a:rPr dirty="0" baseline="-17094" sz="975" spc="-135" i="1">
                <a:latin typeface="Times New Roman"/>
                <a:cs typeface="Times New Roman"/>
              </a:rPr>
              <a:t> </a:t>
            </a:r>
            <a:r>
              <a:rPr dirty="0" sz="650">
                <a:latin typeface="Times New Roman"/>
                <a:cs typeface="Times New Roman"/>
              </a:rPr>
              <a:t>)</a:t>
            </a:r>
            <a:r>
              <a:rPr dirty="0" sz="650" spc="-15">
                <a:latin typeface="Times New Roman"/>
                <a:cs typeface="Times New Roman"/>
              </a:rPr>
              <a:t> </a:t>
            </a:r>
            <a:r>
              <a:rPr dirty="0" baseline="48611" sz="600">
                <a:latin typeface="Times New Roman"/>
                <a:cs typeface="Times New Roman"/>
              </a:rPr>
              <a:t>2</a:t>
            </a:r>
            <a:r>
              <a:rPr dirty="0" baseline="48611" sz="600" spc="419">
                <a:latin typeface="Times New Roman"/>
                <a:cs typeface="Times New Roman"/>
              </a:rPr>
              <a:t> </a:t>
            </a:r>
            <a:r>
              <a:rPr dirty="0" baseline="17094" sz="975" spc="-75">
                <a:latin typeface="Cambria Math"/>
                <a:cs typeface="Cambria Math"/>
              </a:rPr>
              <a:t>⎞</a:t>
            </a:r>
            <a:endParaRPr baseline="17094" sz="975">
              <a:latin typeface="Cambria Math"/>
              <a:cs typeface="Cambria Math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2041653" y="2873239"/>
            <a:ext cx="1122045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  <a:tabLst>
                <a:tab pos="626110" algn="l"/>
              </a:tabLst>
            </a:pPr>
            <a:r>
              <a:rPr dirty="0" sz="650" spc="-50">
                <a:latin typeface="Times New Roman"/>
                <a:cs typeface="Times New Roman"/>
              </a:rPr>
              <a:t>=</a:t>
            </a:r>
            <a:r>
              <a:rPr dirty="0" sz="650">
                <a:latin typeface="Times New Roman"/>
                <a:cs typeface="Times New Roman"/>
              </a:rPr>
              <a:t>	≈</a:t>
            </a:r>
            <a:r>
              <a:rPr dirty="0" sz="650" spc="150">
                <a:latin typeface="Times New Roman"/>
                <a:cs typeface="Times New Roman"/>
              </a:rPr>
              <a:t> </a:t>
            </a:r>
            <a:r>
              <a:rPr dirty="0" baseline="-21367" sz="975" i="1">
                <a:latin typeface="Times New Roman"/>
                <a:cs typeface="Times New Roman"/>
              </a:rPr>
              <a:t>lZ</a:t>
            </a:r>
            <a:r>
              <a:rPr dirty="0" baseline="-21367" sz="975" spc="-82" i="1">
                <a:latin typeface="Times New Roman"/>
                <a:cs typeface="Times New Roman"/>
              </a:rPr>
              <a:t> </a:t>
            </a:r>
            <a:r>
              <a:rPr dirty="0" sz="650">
                <a:latin typeface="Cambria Math"/>
                <a:cs typeface="Cambria Math"/>
              </a:rPr>
              <a:t>⋅</a:t>
            </a:r>
            <a:r>
              <a:rPr dirty="0" sz="650" spc="395">
                <a:latin typeface="Cambria Math"/>
                <a:cs typeface="Cambria Math"/>
              </a:rPr>
              <a:t> </a:t>
            </a:r>
            <a:r>
              <a:rPr dirty="0" sz="650">
                <a:latin typeface="Cambria Math"/>
                <a:cs typeface="Cambria Math"/>
              </a:rPr>
              <a:t>⋅</a:t>
            </a:r>
            <a:r>
              <a:rPr dirty="0" sz="650" spc="35">
                <a:latin typeface="Cambria Math"/>
                <a:cs typeface="Cambria Math"/>
              </a:rPr>
              <a:t> </a:t>
            </a:r>
            <a:r>
              <a:rPr dirty="0" baseline="12820" sz="975" spc="-135">
                <a:latin typeface="Cambria Math"/>
                <a:cs typeface="Cambria Math"/>
              </a:rPr>
              <a:t>⎜</a:t>
            </a:r>
            <a:r>
              <a:rPr dirty="0" baseline="-8547" sz="975" spc="-135">
                <a:latin typeface="Times New Roman"/>
                <a:cs typeface="Times New Roman"/>
              </a:rPr>
              <a:t>1</a:t>
            </a:r>
            <a:r>
              <a:rPr dirty="0" baseline="-8547" sz="975" spc="30">
                <a:latin typeface="Times New Roman"/>
                <a:cs typeface="Times New Roman"/>
              </a:rPr>
              <a:t> </a:t>
            </a:r>
            <a:r>
              <a:rPr dirty="0" sz="650" spc="-50">
                <a:latin typeface="Times New Roman"/>
                <a:cs typeface="Times New Roman"/>
              </a:rPr>
              <a:t>-</a:t>
            </a:r>
            <a:endParaRPr sz="650">
              <a:latin typeface="Times New Roman"/>
              <a:cs typeface="Times New Roman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2279539" y="2840199"/>
            <a:ext cx="193040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sz="650" i="1">
                <a:latin typeface="Times New Roman"/>
                <a:cs typeface="Times New Roman"/>
              </a:rPr>
              <a:t>lZ</a:t>
            </a:r>
            <a:r>
              <a:rPr dirty="0" sz="650" spc="20" i="1">
                <a:latin typeface="Times New Roman"/>
                <a:cs typeface="Times New Roman"/>
              </a:rPr>
              <a:t> </a:t>
            </a:r>
            <a:r>
              <a:rPr dirty="0" baseline="21367" sz="975" spc="-75">
                <a:latin typeface="Cambria Math"/>
                <a:cs typeface="Cambria Math"/>
              </a:rPr>
              <a:t>⋅</a:t>
            </a:r>
            <a:endParaRPr baseline="21367" sz="975">
              <a:latin typeface="Cambria Math"/>
              <a:cs typeface="Cambria Math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1135335" y="2906279"/>
            <a:ext cx="73660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50" spc="-50" i="1">
                <a:latin typeface="Times New Roman"/>
                <a:cs typeface="Times New Roman"/>
              </a:rPr>
              <a:t>Z</a:t>
            </a:r>
            <a:endParaRPr sz="650">
              <a:latin typeface="Times New Roman"/>
              <a:cs typeface="Times New Roman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1935926" y="3018614"/>
            <a:ext cx="516890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sz="400" i="1">
                <a:latin typeface="Times New Roman"/>
                <a:cs typeface="Times New Roman"/>
              </a:rPr>
              <a:t>Carolina</a:t>
            </a:r>
            <a:r>
              <a:rPr dirty="0" sz="400" spc="10" i="1">
                <a:latin typeface="Times New Roman"/>
                <a:cs typeface="Times New Roman"/>
              </a:rPr>
              <a:t> </a:t>
            </a:r>
            <a:r>
              <a:rPr dirty="0" sz="400" i="1">
                <a:latin typeface="Times New Roman"/>
                <a:cs typeface="Times New Roman"/>
              </a:rPr>
              <a:t>del</a:t>
            </a:r>
            <a:r>
              <a:rPr dirty="0" sz="400" spc="10" i="1">
                <a:latin typeface="Times New Roman"/>
                <a:cs typeface="Times New Roman"/>
              </a:rPr>
              <a:t> </a:t>
            </a:r>
            <a:r>
              <a:rPr dirty="0" sz="400" i="1">
                <a:latin typeface="Times New Roman"/>
                <a:cs typeface="Times New Roman"/>
              </a:rPr>
              <a:t>Sur</a:t>
            </a:r>
            <a:r>
              <a:rPr dirty="0" sz="400" spc="455" i="1">
                <a:latin typeface="Times New Roman"/>
                <a:cs typeface="Times New Roman"/>
              </a:rPr>
              <a:t> </a:t>
            </a:r>
            <a:r>
              <a:rPr dirty="0" baseline="12820" sz="975" spc="-75" i="1">
                <a:latin typeface="Times New Roman"/>
                <a:cs typeface="Times New Roman"/>
              </a:rPr>
              <a:t>l</a:t>
            </a:r>
            <a:endParaRPr baseline="12820" sz="975">
              <a:latin typeface="Times New Roman"/>
              <a:cs typeface="Times New Roman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1208022" y="2870596"/>
            <a:ext cx="79375" cy="17081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 indent="6350">
              <a:lnSpc>
                <a:spcPct val="119200"/>
              </a:lnSpc>
              <a:spcBef>
                <a:spcPts val="95"/>
              </a:spcBef>
            </a:pPr>
            <a:r>
              <a:rPr dirty="0" sz="400" spc="-25" i="1">
                <a:latin typeface="Times New Roman"/>
                <a:cs typeface="Times New Roman"/>
              </a:rPr>
              <a:t>Pi</a:t>
            </a:r>
            <a:r>
              <a:rPr dirty="0" sz="400" spc="500" i="1">
                <a:latin typeface="Times New Roman"/>
                <a:cs typeface="Times New Roman"/>
              </a:rPr>
              <a:t> </a:t>
            </a:r>
            <a:r>
              <a:rPr dirty="0" sz="400" spc="-50" i="1">
                <a:latin typeface="Times New Roman"/>
                <a:cs typeface="Times New Roman"/>
              </a:rPr>
              <a:t>s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3369847" y="2833592"/>
            <a:ext cx="21526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sz="650">
                <a:latin typeface="Cambria Math"/>
                <a:cs typeface="Cambria Math"/>
              </a:rPr>
              <a:t>⎟</a:t>
            </a:r>
            <a:r>
              <a:rPr dirty="0" sz="650" spc="40">
                <a:latin typeface="Cambria Math"/>
                <a:cs typeface="Cambria Math"/>
              </a:rPr>
              <a:t> </a:t>
            </a:r>
            <a:r>
              <a:rPr dirty="0" baseline="-17361" sz="1200" spc="-75">
                <a:latin typeface="Times New Roman"/>
                <a:cs typeface="Times New Roman"/>
              </a:rPr>
              <a:t>y</a:t>
            </a:r>
            <a:endParaRPr baseline="-17361" sz="1200">
              <a:latin typeface="Times New Roman"/>
              <a:cs typeface="Times New Roman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3633132" y="3150772"/>
            <a:ext cx="90805" cy="33337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ts val="650"/>
              </a:lnSpc>
              <a:spcBef>
                <a:spcPts val="125"/>
              </a:spcBef>
            </a:pPr>
            <a:r>
              <a:rPr dirty="0" sz="650" spc="-50">
                <a:latin typeface="Cambria Math"/>
                <a:cs typeface="Cambria Math"/>
              </a:rPr>
              <a:t>⎞</a:t>
            </a:r>
            <a:endParaRPr sz="650">
              <a:latin typeface="Cambria Math"/>
              <a:cs typeface="Cambria Math"/>
            </a:endParaRPr>
          </a:p>
          <a:p>
            <a:pPr marL="12700">
              <a:lnSpc>
                <a:spcPts val="545"/>
              </a:lnSpc>
            </a:pPr>
            <a:r>
              <a:rPr dirty="0" sz="650" spc="-50">
                <a:latin typeface="Cambria Math"/>
                <a:cs typeface="Cambria Math"/>
              </a:rPr>
              <a:t>⎟</a:t>
            </a:r>
            <a:endParaRPr sz="650">
              <a:latin typeface="Cambria Math"/>
              <a:cs typeface="Cambria Math"/>
            </a:endParaRPr>
          </a:p>
          <a:p>
            <a:pPr marL="12700">
              <a:lnSpc>
                <a:spcPts val="545"/>
              </a:lnSpc>
            </a:pPr>
            <a:r>
              <a:rPr dirty="0" sz="650" spc="-50">
                <a:latin typeface="Cambria Math"/>
                <a:cs typeface="Cambria Math"/>
              </a:rPr>
              <a:t>⎟</a:t>
            </a:r>
            <a:endParaRPr sz="650">
              <a:latin typeface="Cambria Math"/>
              <a:cs typeface="Cambria Math"/>
            </a:endParaRPr>
          </a:p>
          <a:p>
            <a:pPr marL="12700">
              <a:lnSpc>
                <a:spcPts val="650"/>
              </a:lnSpc>
            </a:pPr>
            <a:r>
              <a:rPr dirty="0" sz="650" spc="-50">
                <a:latin typeface="Cambria Math"/>
                <a:cs typeface="Cambria Math"/>
              </a:rPr>
              <a:t>⎠</a:t>
            </a:r>
            <a:endParaRPr sz="650">
              <a:latin typeface="Cambria Math"/>
              <a:cs typeface="Cambria Math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3203617" y="3289539"/>
            <a:ext cx="90805" cy="19494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ts val="650"/>
              </a:lnSpc>
              <a:spcBef>
                <a:spcPts val="125"/>
              </a:spcBef>
            </a:pPr>
            <a:r>
              <a:rPr dirty="0" sz="650" spc="-50">
                <a:latin typeface="Cambria Math"/>
                <a:cs typeface="Cambria Math"/>
              </a:rPr>
              <a:t>⎜</a:t>
            </a:r>
            <a:endParaRPr sz="650">
              <a:latin typeface="Cambria Math"/>
              <a:cs typeface="Cambria Math"/>
            </a:endParaRPr>
          </a:p>
          <a:p>
            <a:pPr marL="12700">
              <a:lnSpc>
                <a:spcPts val="650"/>
              </a:lnSpc>
            </a:pPr>
            <a:r>
              <a:rPr dirty="0" sz="650" spc="110">
                <a:latin typeface="Cambria Math"/>
                <a:cs typeface="Cambria Math"/>
              </a:rPr>
              <a:t>𝗁</a:t>
            </a:r>
            <a:endParaRPr sz="650">
              <a:latin typeface="Cambria Math"/>
              <a:cs typeface="Cambria Math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3203617" y="3150772"/>
            <a:ext cx="90805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50" spc="-50">
                <a:latin typeface="Cambria Math"/>
                <a:cs typeface="Cambria Math"/>
              </a:rPr>
              <a:t>⎛</a:t>
            </a:r>
            <a:endParaRPr sz="650">
              <a:latin typeface="Cambria Math"/>
              <a:cs typeface="Cambria Math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2456921" y="3329187"/>
            <a:ext cx="74295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50" spc="-50">
                <a:latin typeface="Times New Roman"/>
                <a:cs typeface="Times New Roman"/>
              </a:rPr>
              <a:t>+</a:t>
            </a:r>
            <a:endParaRPr sz="650">
              <a:latin typeface="Times New Roman"/>
              <a:cs typeface="Times New Roman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1293925" y="3236675"/>
            <a:ext cx="74295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50" spc="-50">
                <a:latin typeface="Times New Roman"/>
                <a:cs typeface="Times New Roman"/>
              </a:rPr>
              <a:t>=</a:t>
            </a:r>
            <a:endParaRPr sz="650">
              <a:latin typeface="Times New Roman"/>
              <a:cs typeface="Times New Roman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1361036" y="2764868"/>
            <a:ext cx="539750" cy="6934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ctr" marL="71120" marR="42545" indent="-7620">
              <a:lnSpc>
                <a:spcPct val="153400"/>
              </a:lnSpc>
              <a:spcBef>
                <a:spcPts val="95"/>
              </a:spcBef>
            </a:pPr>
            <a:r>
              <a:rPr dirty="0" sz="650">
                <a:latin typeface="Times New Roman"/>
                <a:cs typeface="Times New Roman"/>
              </a:rPr>
              <a:t>)</a:t>
            </a:r>
            <a:r>
              <a:rPr dirty="0" sz="650" spc="15">
                <a:latin typeface="Times New Roman"/>
                <a:cs typeface="Times New Roman"/>
              </a:rPr>
              <a:t> </a:t>
            </a:r>
            <a:r>
              <a:rPr dirty="0" sz="650" spc="-105">
                <a:latin typeface="Times New Roman"/>
                <a:cs typeface="Times New Roman"/>
              </a:rPr>
              <a:t>0</a:t>
            </a:r>
            <a:r>
              <a:rPr dirty="0" baseline="4273" sz="975" spc="-157">
                <a:latin typeface="Cambria Math"/>
                <a:cs typeface="Cambria Math"/>
              </a:rPr>
              <a:t>⋅</a:t>
            </a:r>
            <a:r>
              <a:rPr dirty="0" baseline="4273" sz="975" spc="-22">
                <a:latin typeface="Cambria Math"/>
                <a:cs typeface="Cambria Math"/>
              </a:rPr>
              <a:t> </a:t>
            </a:r>
            <a:r>
              <a:rPr dirty="0" baseline="-17094" sz="975" spc="-30" i="1">
                <a:latin typeface="Times New Roman"/>
                <a:cs typeface="Times New Roman"/>
              </a:rPr>
              <a:t>t</a:t>
            </a:r>
            <a:r>
              <a:rPr dirty="0" sz="650" spc="-20">
                <a:latin typeface="Times New Roman"/>
                <a:cs typeface="Times New Roman"/>
              </a:rPr>
              <a:t>(</a:t>
            </a:r>
            <a:r>
              <a:rPr dirty="0" baseline="-17094" sz="975" spc="-30" i="1">
                <a:latin typeface="Times New Roman"/>
                <a:cs typeface="Times New Roman"/>
              </a:rPr>
              <a:t>u</a:t>
            </a:r>
            <a:r>
              <a:rPr dirty="0" sz="650" spc="-20">
                <a:latin typeface="Times New Roman"/>
                <a:cs typeface="Times New Roman"/>
              </a:rPr>
              <a:t>3</a:t>
            </a:r>
            <a:r>
              <a:rPr dirty="0" sz="650" spc="500">
                <a:latin typeface="Times New Roman"/>
                <a:cs typeface="Times New Roman"/>
              </a:rPr>
              <a:t> </a:t>
            </a:r>
            <a:r>
              <a:rPr dirty="0" baseline="-12820" sz="975" spc="-67" i="1">
                <a:latin typeface="Times New Roman"/>
                <a:cs typeface="Times New Roman"/>
              </a:rPr>
              <a:t>y</a:t>
            </a:r>
            <a:r>
              <a:rPr dirty="0" sz="650" spc="-45">
                <a:latin typeface="Times New Roman"/>
                <a:cs typeface="Times New Roman"/>
              </a:rPr>
              <a:t>)</a:t>
            </a:r>
            <a:r>
              <a:rPr dirty="0" baseline="-12820" sz="975" spc="-67" i="1">
                <a:latin typeface="Times New Roman"/>
                <a:cs typeface="Times New Roman"/>
              </a:rPr>
              <a:t>o</a:t>
            </a:r>
            <a:r>
              <a:rPr dirty="0" sz="650" spc="-45">
                <a:latin typeface="Times New Roman"/>
                <a:cs typeface="Times New Roman"/>
              </a:rPr>
              <a:t>(2)</a:t>
            </a:r>
            <a:r>
              <a:rPr dirty="0" baseline="8547" sz="975" spc="-67">
                <a:latin typeface="Times New Roman"/>
                <a:cs typeface="Times New Roman"/>
              </a:rPr>
              <a:t>+</a:t>
            </a:r>
            <a:r>
              <a:rPr dirty="0" sz="650" spc="-45">
                <a:latin typeface="Times New Roman"/>
                <a:cs typeface="Times New Roman"/>
              </a:rPr>
              <a:t>0</a:t>
            </a:r>
            <a:r>
              <a:rPr dirty="0" sz="650" spc="15">
                <a:latin typeface="Times New Roman"/>
                <a:cs typeface="Times New Roman"/>
              </a:rPr>
              <a:t> </a:t>
            </a:r>
            <a:r>
              <a:rPr dirty="0" sz="650">
                <a:latin typeface="Times New Roman"/>
                <a:cs typeface="Times New Roman"/>
              </a:rPr>
              <a:t>(</a:t>
            </a:r>
            <a:r>
              <a:rPr dirty="0" sz="650" spc="110">
                <a:latin typeface="Times New Roman"/>
                <a:cs typeface="Times New Roman"/>
              </a:rPr>
              <a:t> </a:t>
            </a:r>
            <a:r>
              <a:rPr dirty="0" baseline="8547" sz="975">
                <a:latin typeface="Cambria Math"/>
                <a:cs typeface="Cambria Math"/>
              </a:rPr>
              <a:t>⋅</a:t>
            </a:r>
            <a:r>
              <a:rPr dirty="0" baseline="8547" sz="975" spc="-22">
                <a:latin typeface="Cambria Math"/>
                <a:cs typeface="Cambria Math"/>
              </a:rPr>
              <a:t> </a:t>
            </a:r>
            <a:r>
              <a:rPr dirty="0" baseline="-12820" sz="975" spc="-37" i="1">
                <a:latin typeface="Times New Roman"/>
                <a:cs typeface="Times New Roman"/>
              </a:rPr>
              <a:t>li</a:t>
            </a:r>
            <a:endParaRPr baseline="-12820" sz="975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35"/>
              </a:spcBef>
            </a:pPr>
            <a:endParaRPr sz="650">
              <a:latin typeface="Times New Roman"/>
              <a:cs typeface="Times New Roman"/>
            </a:endParaRPr>
          </a:p>
          <a:p>
            <a:pPr algn="ctr" marL="13970">
              <a:lnSpc>
                <a:spcPct val="100000"/>
              </a:lnSpc>
            </a:pPr>
            <a:r>
              <a:rPr dirty="0" sz="650">
                <a:latin typeface="Times New Roman"/>
                <a:cs typeface="Times New Roman"/>
              </a:rPr>
              <a:t>)</a:t>
            </a:r>
            <a:r>
              <a:rPr dirty="0" sz="650" spc="15">
                <a:latin typeface="Times New Roman"/>
                <a:cs typeface="Times New Roman"/>
              </a:rPr>
              <a:t> </a:t>
            </a:r>
            <a:r>
              <a:rPr dirty="0" sz="650" spc="-105">
                <a:latin typeface="Times New Roman"/>
                <a:cs typeface="Times New Roman"/>
              </a:rPr>
              <a:t>0</a:t>
            </a:r>
            <a:r>
              <a:rPr dirty="0" baseline="4273" sz="975" spc="-157">
                <a:latin typeface="Cambria Math"/>
                <a:cs typeface="Cambria Math"/>
              </a:rPr>
              <a:t>⋅</a:t>
            </a:r>
            <a:r>
              <a:rPr dirty="0" baseline="4273" sz="975" spc="-22">
                <a:latin typeface="Cambria Math"/>
                <a:cs typeface="Cambria Math"/>
              </a:rPr>
              <a:t> </a:t>
            </a:r>
            <a:r>
              <a:rPr dirty="0" baseline="-17094" sz="975" spc="-30" i="1">
                <a:latin typeface="Times New Roman"/>
                <a:cs typeface="Times New Roman"/>
              </a:rPr>
              <a:t>y</a:t>
            </a:r>
            <a:r>
              <a:rPr dirty="0" sz="650" spc="-20">
                <a:latin typeface="Times New Roman"/>
                <a:cs typeface="Times New Roman"/>
              </a:rPr>
              <a:t>(3</a:t>
            </a:r>
            <a:r>
              <a:rPr dirty="0" baseline="-17094" sz="975" spc="-30" i="1">
                <a:latin typeface="Times New Roman"/>
                <a:cs typeface="Times New Roman"/>
              </a:rPr>
              <a:t>o</a:t>
            </a:r>
            <a:endParaRPr baseline="-17094" sz="975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  <a:spcBef>
                <a:spcPts val="420"/>
              </a:spcBef>
            </a:pPr>
            <a:r>
              <a:rPr dirty="0" baseline="-12820" sz="975" spc="-30" i="1">
                <a:latin typeface="Times New Roman"/>
                <a:cs typeface="Times New Roman"/>
              </a:rPr>
              <a:t>tu</a:t>
            </a:r>
            <a:r>
              <a:rPr dirty="0" sz="650" spc="-20">
                <a:latin typeface="Times New Roman"/>
                <a:cs typeface="Times New Roman"/>
              </a:rPr>
              <a:t>)</a:t>
            </a:r>
            <a:r>
              <a:rPr dirty="0" sz="650" spc="5">
                <a:latin typeface="Times New Roman"/>
                <a:cs typeface="Times New Roman"/>
              </a:rPr>
              <a:t> </a:t>
            </a:r>
            <a:r>
              <a:rPr dirty="0" sz="650" spc="-30">
                <a:latin typeface="Times New Roman"/>
                <a:cs typeface="Times New Roman"/>
              </a:rPr>
              <a:t>(2)</a:t>
            </a:r>
            <a:r>
              <a:rPr dirty="0" baseline="8547" sz="975" spc="-44">
                <a:latin typeface="Times New Roman"/>
                <a:cs typeface="Times New Roman"/>
              </a:rPr>
              <a:t>+</a:t>
            </a:r>
            <a:r>
              <a:rPr dirty="0" sz="650" spc="-30">
                <a:latin typeface="Times New Roman"/>
                <a:cs typeface="Times New Roman"/>
              </a:rPr>
              <a:t>0</a:t>
            </a:r>
            <a:r>
              <a:rPr dirty="0" sz="650" spc="5">
                <a:latin typeface="Times New Roman"/>
                <a:cs typeface="Times New Roman"/>
              </a:rPr>
              <a:t> </a:t>
            </a:r>
            <a:r>
              <a:rPr dirty="0" sz="650">
                <a:latin typeface="Times New Roman"/>
                <a:cs typeface="Times New Roman"/>
              </a:rPr>
              <a:t>(</a:t>
            </a:r>
            <a:r>
              <a:rPr dirty="0" sz="650" spc="90">
                <a:latin typeface="Times New Roman"/>
                <a:cs typeface="Times New Roman"/>
              </a:rPr>
              <a:t> </a:t>
            </a:r>
            <a:r>
              <a:rPr dirty="0" baseline="8547" sz="975">
                <a:latin typeface="Cambria Math"/>
                <a:cs typeface="Cambria Math"/>
              </a:rPr>
              <a:t>⋅</a:t>
            </a:r>
            <a:r>
              <a:rPr dirty="0" baseline="8547" sz="975" spc="44">
                <a:latin typeface="Cambria Math"/>
                <a:cs typeface="Cambria Math"/>
              </a:rPr>
              <a:t> </a:t>
            </a:r>
            <a:r>
              <a:rPr dirty="0" baseline="-12820" sz="975" spc="-37" i="1">
                <a:latin typeface="Times New Roman"/>
                <a:cs typeface="Times New Roman"/>
              </a:rPr>
              <a:t>lu</a:t>
            </a:r>
            <a:endParaRPr baseline="-12820" sz="975">
              <a:latin typeface="Times New Roman"/>
              <a:cs typeface="Times New Roman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3401855" y="3177204"/>
            <a:ext cx="173355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50">
                <a:latin typeface="Times New Roman"/>
                <a:cs typeface="Times New Roman"/>
              </a:rPr>
              <a:t>γ</a:t>
            </a:r>
            <a:r>
              <a:rPr dirty="0" sz="650" spc="10">
                <a:latin typeface="Times New Roman"/>
                <a:cs typeface="Times New Roman"/>
              </a:rPr>
              <a:t> </a:t>
            </a:r>
            <a:r>
              <a:rPr dirty="0" sz="650">
                <a:latin typeface="Times New Roman"/>
                <a:cs typeface="Times New Roman"/>
              </a:rPr>
              <a:t>(</a:t>
            </a:r>
            <a:r>
              <a:rPr dirty="0" sz="650" spc="90">
                <a:latin typeface="Times New Roman"/>
                <a:cs typeface="Times New Roman"/>
              </a:rPr>
              <a:t> </a:t>
            </a:r>
            <a:r>
              <a:rPr dirty="0" sz="650" spc="-50">
                <a:latin typeface="Times New Roman"/>
                <a:cs typeface="Times New Roman"/>
              </a:rPr>
              <a:t>)</a:t>
            </a:r>
            <a:endParaRPr sz="650">
              <a:latin typeface="Times New Roman"/>
              <a:cs typeface="Times New Roman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2390842" y="3342402"/>
            <a:ext cx="407034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50">
                <a:latin typeface="Times New Roman"/>
                <a:cs typeface="Times New Roman"/>
              </a:rPr>
              <a:t>(1</a:t>
            </a:r>
            <a:r>
              <a:rPr dirty="0" sz="650" spc="295">
                <a:latin typeface="Times New Roman"/>
                <a:cs typeface="Times New Roman"/>
              </a:rPr>
              <a:t>  </a:t>
            </a:r>
            <a:r>
              <a:rPr dirty="0" sz="650">
                <a:latin typeface="Times New Roman"/>
                <a:cs typeface="Times New Roman"/>
              </a:rPr>
              <a:t>γ</a:t>
            </a:r>
            <a:r>
              <a:rPr dirty="0" sz="650" spc="175">
                <a:latin typeface="Times New Roman"/>
                <a:cs typeface="Times New Roman"/>
              </a:rPr>
              <a:t> </a:t>
            </a:r>
            <a:r>
              <a:rPr dirty="0" sz="650">
                <a:latin typeface="Times New Roman"/>
                <a:cs typeface="Times New Roman"/>
              </a:rPr>
              <a:t>6</a:t>
            </a:r>
            <a:r>
              <a:rPr dirty="0" sz="650" spc="10">
                <a:latin typeface="Times New Roman"/>
                <a:cs typeface="Times New Roman"/>
              </a:rPr>
              <a:t> </a:t>
            </a:r>
            <a:r>
              <a:rPr dirty="0" sz="650" spc="-25">
                <a:latin typeface="Times New Roman"/>
                <a:cs typeface="Times New Roman"/>
              </a:rPr>
              <a:t>/)</a:t>
            </a:r>
            <a:endParaRPr sz="650">
              <a:latin typeface="Times New Roman"/>
              <a:cs typeface="Times New Roman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3567053" y="3157380"/>
            <a:ext cx="52069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 spc="-50">
                <a:latin typeface="Times New Roman"/>
                <a:cs typeface="Times New Roman"/>
              </a:rPr>
              <a:t>2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3454718" y="3181169"/>
            <a:ext cx="111760" cy="276860"/>
          </a:xfrm>
          <a:prstGeom prst="rect">
            <a:avLst/>
          </a:prstGeom>
        </p:spPr>
        <p:txBody>
          <a:bodyPr wrap="square" lIns="0" tIns="38100" rIns="0" bIns="0" rtlCol="0" vert="horz">
            <a:spAutoFit/>
          </a:bodyPr>
          <a:lstStyle/>
          <a:p>
            <a:pPr algn="ctr" marR="1270">
              <a:lnSpc>
                <a:spcPct val="100000"/>
              </a:lnSpc>
              <a:spcBef>
                <a:spcPts val="300"/>
              </a:spcBef>
            </a:pPr>
            <a:r>
              <a:rPr dirty="0" sz="650" spc="-50" i="1">
                <a:latin typeface="Times New Roman"/>
                <a:cs typeface="Times New Roman"/>
              </a:rPr>
              <a:t>l</a:t>
            </a:r>
            <a:endParaRPr sz="65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  <a:spcBef>
                <a:spcPts val="210"/>
              </a:spcBef>
            </a:pPr>
            <a:r>
              <a:rPr dirty="0" sz="650" spc="-25">
                <a:latin typeface="Times New Roman"/>
                <a:cs typeface="Times New Roman"/>
              </a:rPr>
              <a:t>12</a:t>
            </a:r>
            <a:endParaRPr sz="650">
              <a:latin typeface="Times New Roman"/>
              <a:cs typeface="Times New Roman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2874252" y="3236675"/>
            <a:ext cx="534670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sz="650">
                <a:latin typeface="Times New Roman"/>
                <a:cs typeface="Times New Roman"/>
              </a:rPr>
              <a:t>≈</a:t>
            </a:r>
            <a:r>
              <a:rPr dirty="0" sz="650" spc="40">
                <a:latin typeface="Times New Roman"/>
                <a:cs typeface="Times New Roman"/>
              </a:rPr>
              <a:t> </a:t>
            </a:r>
            <a:r>
              <a:rPr dirty="0" baseline="-21367" sz="975" i="1">
                <a:latin typeface="Times New Roman"/>
                <a:cs typeface="Times New Roman"/>
              </a:rPr>
              <a:t>lY</a:t>
            </a:r>
            <a:r>
              <a:rPr dirty="0" baseline="-21367" sz="975" spc="7" i="1">
                <a:latin typeface="Times New Roman"/>
                <a:cs typeface="Times New Roman"/>
              </a:rPr>
              <a:t> </a:t>
            </a:r>
            <a:r>
              <a:rPr dirty="0" sz="650">
                <a:latin typeface="Cambria Math"/>
                <a:cs typeface="Cambria Math"/>
              </a:rPr>
              <a:t>⋅</a:t>
            </a:r>
            <a:r>
              <a:rPr dirty="0" sz="650" spc="445">
                <a:latin typeface="Cambria Math"/>
                <a:cs typeface="Cambria Math"/>
              </a:rPr>
              <a:t> </a:t>
            </a:r>
            <a:r>
              <a:rPr dirty="0" sz="650">
                <a:latin typeface="Cambria Math"/>
                <a:cs typeface="Cambria Math"/>
              </a:rPr>
              <a:t>⋅</a:t>
            </a:r>
            <a:r>
              <a:rPr dirty="0" sz="650" spc="-20">
                <a:latin typeface="Cambria Math"/>
                <a:cs typeface="Cambria Math"/>
              </a:rPr>
              <a:t> </a:t>
            </a:r>
            <a:r>
              <a:rPr dirty="0" baseline="12820" sz="975" spc="-135">
                <a:latin typeface="Cambria Math"/>
                <a:cs typeface="Cambria Math"/>
              </a:rPr>
              <a:t>⎜</a:t>
            </a:r>
            <a:r>
              <a:rPr dirty="0" baseline="-8547" sz="975" spc="-135">
                <a:latin typeface="Times New Roman"/>
                <a:cs typeface="Times New Roman"/>
              </a:rPr>
              <a:t>1</a:t>
            </a:r>
            <a:r>
              <a:rPr dirty="0" baseline="-8547" sz="975" spc="30">
                <a:latin typeface="Times New Roman"/>
                <a:cs typeface="Times New Roman"/>
              </a:rPr>
              <a:t> </a:t>
            </a:r>
            <a:r>
              <a:rPr dirty="0" sz="650" spc="-60">
                <a:latin typeface="Times New Roman"/>
                <a:cs typeface="Times New Roman"/>
              </a:rPr>
              <a:t>+</a:t>
            </a:r>
            <a:endParaRPr sz="650">
              <a:latin typeface="Times New Roman"/>
              <a:cs typeface="Times New Roman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2615511" y="3362226"/>
            <a:ext cx="49530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50" spc="-50" i="1">
                <a:latin typeface="Times New Roman"/>
                <a:cs typeface="Times New Roman"/>
              </a:rPr>
              <a:t>l</a:t>
            </a:r>
            <a:endParaRPr sz="650">
              <a:latin typeface="Times New Roman"/>
              <a:cs typeface="Times New Roman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2358834" y="3157380"/>
            <a:ext cx="464184" cy="25463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348615">
              <a:lnSpc>
                <a:spcPts val="325"/>
              </a:lnSpc>
              <a:spcBef>
                <a:spcPts val="114"/>
              </a:spcBef>
            </a:pPr>
            <a:r>
              <a:rPr dirty="0" sz="400" spc="-50">
                <a:latin typeface="Times New Roman"/>
                <a:cs typeface="Times New Roman"/>
              </a:rPr>
              <a:t>2</a:t>
            </a:r>
            <a:endParaRPr sz="400">
              <a:latin typeface="Times New Roman"/>
              <a:cs typeface="Times New Roman"/>
            </a:endParaRPr>
          </a:p>
          <a:p>
            <a:pPr marL="38100">
              <a:lnSpc>
                <a:spcPts val="625"/>
              </a:lnSpc>
            </a:pPr>
            <a:r>
              <a:rPr dirty="0" sz="650">
                <a:latin typeface="Times New Roman"/>
                <a:cs typeface="Times New Roman"/>
              </a:rPr>
              <a:t>(1</a:t>
            </a:r>
            <a:r>
              <a:rPr dirty="0" baseline="4273" sz="975">
                <a:latin typeface="Times New Roman"/>
                <a:cs typeface="Times New Roman"/>
              </a:rPr>
              <a:t>+</a:t>
            </a:r>
            <a:r>
              <a:rPr dirty="0" baseline="4273" sz="975" spc="697">
                <a:latin typeface="Times New Roman"/>
                <a:cs typeface="Times New Roman"/>
              </a:rPr>
              <a:t> </a:t>
            </a:r>
            <a:r>
              <a:rPr dirty="0" sz="650">
                <a:latin typeface="Times New Roman"/>
                <a:cs typeface="Times New Roman"/>
              </a:rPr>
              <a:t>γ</a:t>
            </a:r>
            <a:r>
              <a:rPr dirty="0" baseline="-17094" sz="975" i="1">
                <a:latin typeface="Times New Roman"/>
                <a:cs typeface="Times New Roman"/>
              </a:rPr>
              <a:t>l</a:t>
            </a:r>
            <a:r>
              <a:rPr dirty="0" baseline="-17094" sz="975" spc="-52" i="1">
                <a:latin typeface="Times New Roman"/>
                <a:cs typeface="Times New Roman"/>
              </a:rPr>
              <a:t> </a:t>
            </a:r>
            <a:r>
              <a:rPr dirty="0" sz="650">
                <a:latin typeface="Times New Roman"/>
                <a:cs typeface="Times New Roman"/>
              </a:rPr>
              <a:t>4</a:t>
            </a:r>
            <a:r>
              <a:rPr dirty="0" sz="650" spc="10">
                <a:latin typeface="Times New Roman"/>
                <a:cs typeface="Times New Roman"/>
              </a:rPr>
              <a:t> </a:t>
            </a:r>
            <a:r>
              <a:rPr dirty="0" sz="650" spc="-25">
                <a:latin typeface="Times New Roman"/>
                <a:cs typeface="Times New Roman"/>
              </a:rPr>
              <a:t>/)</a:t>
            </a:r>
            <a:endParaRPr sz="650">
              <a:latin typeface="Times New Roman"/>
              <a:cs typeface="Times New Roman"/>
            </a:endParaRPr>
          </a:p>
          <a:p>
            <a:pPr marL="354965">
              <a:lnSpc>
                <a:spcPct val="100000"/>
              </a:lnSpc>
              <a:spcBef>
                <a:spcPts val="355"/>
              </a:spcBef>
            </a:pPr>
            <a:r>
              <a:rPr dirty="0" sz="400" spc="-50">
                <a:latin typeface="Times New Roman"/>
                <a:cs typeface="Times New Roman"/>
              </a:rPr>
              <a:t>2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2054869" y="3236675"/>
            <a:ext cx="365125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sz="650">
                <a:latin typeface="Times New Roman"/>
                <a:cs typeface="Times New Roman"/>
              </a:rPr>
              <a:t>=</a:t>
            </a:r>
            <a:r>
              <a:rPr dirty="0" sz="650" spc="90">
                <a:latin typeface="Times New Roman"/>
                <a:cs typeface="Times New Roman"/>
              </a:rPr>
              <a:t> </a:t>
            </a:r>
            <a:r>
              <a:rPr dirty="0" baseline="-21367" sz="975" i="1">
                <a:latin typeface="Times New Roman"/>
                <a:cs typeface="Times New Roman"/>
              </a:rPr>
              <a:t>lY</a:t>
            </a:r>
            <a:r>
              <a:rPr dirty="0" baseline="-21367" sz="975" spc="-75" i="1">
                <a:latin typeface="Times New Roman"/>
                <a:cs typeface="Times New Roman"/>
              </a:rPr>
              <a:t> </a:t>
            </a:r>
            <a:r>
              <a:rPr dirty="0" sz="650">
                <a:latin typeface="Cambria Math"/>
                <a:cs typeface="Cambria Math"/>
              </a:rPr>
              <a:t>⋅</a:t>
            </a:r>
            <a:r>
              <a:rPr dirty="0" sz="650" spc="450">
                <a:latin typeface="Cambria Math"/>
                <a:cs typeface="Cambria Math"/>
              </a:rPr>
              <a:t> </a:t>
            </a:r>
            <a:r>
              <a:rPr dirty="0" sz="650" spc="-50">
                <a:latin typeface="Cambria Math"/>
                <a:cs typeface="Cambria Math"/>
              </a:rPr>
              <a:t>⋅</a:t>
            </a:r>
            <a:endParaRPr sz="650">
              <a:latin typeface="Cambria Math"/>
              <a:cs typeface="Cambria Math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1095688" y="3269715"/>
            <a:ext cx="73660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50" spc="-50" i="1">
                <a:latin typeface="Times New Roman"/>
                <a:cs typeface="Times New Roman"/>
              </a:rPr>
              <a:t>Y</a:t>
            </a:r>
            <a:endParaRPr sz="650">
              <a:latin typeface="Times New Roman"/>
              <a:cs typeface="Times New Roman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1974542" y="3408481"/>
            <a:ext cx="102235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 spc="-20" i="1">
                <a:latin typeface="Times New Roman"/>
                <a:cs typeface="Times New Roman"/>
              </a:rPr>
              <a:t>jefe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1181591" y="3243283"/>
            <a:ext cx="72390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 spc="-25" i="1">
                <a:latin typeface="Times New Roman"/>
                <a:cs typeface="Times New Roman"/>
              </a:rPr>
              <a:t>Pi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1155159" y="3315971"/>
            <a:ext cx="46355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 spc="-50" i="1">
                <a:latin typeface="Times New Roman"/>
                <a:cs typeface="Times New Roman"/>
              </a:rPr>
              <a:t>s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5371018" y="3230067"/>
            <a:ext cx="20193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0">
                <a:latin typeface="Times New Roman"/>
                <a:cs typeface="Times New Roman"/>
              </a:rPr>
              <a:t>(13)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1089080" y="3621256"/>
            <a:ext cx="5110480" cy="1512570"/>
          </a:xfrm>
          <a:prstGeom prst="rect">
            <a:avLst/>
          </a:prstGeom>
        </p:spPr>
        <p:txBody>
          <a:bodyPr wrap="square" lIns="0" tIns="285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25"/>
              </a:spcBef>
            </a:pPr>
            <a:r>
              <a:rPr dirty="0" sz="800">
                <a:latin typeface="Times New Roman"/>
                <a:cs typeface="Times New Roman"/>
              </a:rPr>
              <a:t>Debido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presente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término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cuadrático,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resultado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(13)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será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preciso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distribuido</a:t>
            </a:r>
            <a:endParaRPr sz="800">
              <a:latin typeface="Times New Roman"/>
              <a:cs typeface="Times New Roman"/>
            </a:endParaRPr>
          </a:p>
          <a:p>
            <a:pPr marL="12700" marR="8890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Modelos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parámetros.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debe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tener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cuidado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evitar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resultados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incorrectos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transmisión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largas.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por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ejemplo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dividiendo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segmentos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más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pequeños.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parámetro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constante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parámetro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distribuido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resistencia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serie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R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)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concentra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cada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extremo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R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4)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medio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línea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  <a:spcBef>
                <a:spcPts val="5"/>
              </a:spcBef>
            </a:pPr>
            <a:r>
              <a:rPr dirty="0" sz="800">
                <a:latin typeface="Times New Roman"/>
                <a:cs typeface="Times New Roman"/>
              </a:rPr>
              <a:t>(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R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2).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dará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resultado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algunas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formulaciones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diferentes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(13),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precisión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dependiente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R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.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solución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problema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solicitar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'EQUIVALENTE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EXACTO'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[2,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3]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impide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resistencia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agrupada.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caso,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utiliza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equivalente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"pi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exacto"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(como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también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endParaRPr sz="800">
              <a:latin typeface="Times New Roman"/>
              <a:cs typeface="Times New Roman"/>
            </a:endParaRPr>
          </a:p>
          <a:p>
            <a:pPr marL="12700" marR="24574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caso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transmisión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dependientes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frecuencia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ATP).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PI-equivalente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exacto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forma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figura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7.4.</a:t>
            </a:r>
            <a:endParaRPr sz="800">
              <a:latin typeface="Times New Roman"/>
              <a:cs typeface="Times New Roman"/>
            </a:endParaRPr>
          </a:p>
          <a:p>
            <a:pPr marL="686435">
              <a:lnSpc>
                <a:spcPct val="100000"/>
              </a:lnSpc>
              <a:spcBef>
                <a:spcPts val="915"/>
              </a:spcBef>
              <a:tabLst>
                <a:tab pos="1578610" algn="l"/>
              </a:tabLst>
            </a:pPr>
            <a:r>
              <a:rPr dirty="0" sz="800" i="1">
                <a:latin typeface="Times New Roman"/>
                <a:cs typeface="Times New Roman"/>
              </a:rPr>
              <a:t>yo</a:t>
            </a:r>
            <a:r>
              <a:rPr dirty="0" sz="800" spc="35" i="1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(0)</a:t>
            </a:r>
            <a:r>
              <a:rPr dirty="0" sz="800">
                <a:latin typeface="Times New Roman"/>
                <a:cs typeface="Times New Roman"/>
              </a:rPr>
              <a:t>	</a:t>
            </a:r>
            <a:r>
              <a:rPr dirty="0" sz="800" i="1">
                <a:latin typeface="Times New Roman"/>
                <a:cs typeface="Times New Roman"/>
              </a:rPr>
              <a:t>yo</a:t>
            </a:r>
            <a:r>
              <a:rPr dirty="0" sz="800" spc="2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l</a:t>
            </a:r>
            <a:r>
              <a:rPr dirty="0" sz="800" spc="20" i="1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)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1089080" y="5708041"/>
            <a:ext cx="4331970" cy="42989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7.4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Exacto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PI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equivalente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referencia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(13)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impedancia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serie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calculada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admisión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derivación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convierten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en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3890841" y="1467072"/>
            <a:ext cx="378460" cy="38227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 marR="5080" indent="177800">
              <a:lnSpc>
                <a:spcPct val="146300"/>
              </a:lnSpc>
              <a:spcBef>
                <a:spcPts val="90"/>
              </a:spcBef>
            </a:pPr>
            <a:r>
              <a:rPr dirty="0" sz="800" i="1">
                <a:latin typeface="Times New Roman"/>
                <a:cs typeface="Times New Roman"/>
              </a:rPr>
              <a:t>Z</a:t>
            </a:r>
            <a:r>
              <a:rPr dirty="0" sz="800" spc="10" i="1">
                <a:latin typeface="Times New Roman"/>
                <a:cs typeface="Times New Roman"/>
              </a:rPr>
              <a:t> </a:t>
            </a:r>
            <a:r>
              <a:rPr dirty="0" sz="800">
                <a:latin typeface="Cambria Math"/>
                <a:cs typeface="Cambria Math"/>
              </a:rPr>
              <a:t>⋅</a:t>
            </a:r>
            <a:r>
              <a:rPr dirty="0" sz="800" spc="65">
                <a:latin typeface="Cambria Math"/>
                <a:cs typeface="Cambria Math"/>
              </a:rPr>
              <a:t> </a:t>
            </a:r>
            <a:r>
              <a:rPr dirty="0" sz="800" spc="-50" i="1">
                <a:latin typeface="Times New Roman"/>
                <a:cs typeface="Times New Roman"/>
              </a:rPr>
              <a:t>l</a:t>
            </a:r>
            <a:r>
              <a:rPr dirty="0" sz="800" spc="50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Y</a:t>
            </a:r>
            <a:r>
              <a:rPr dirty="0" sz="800" spc="10" i="1">
                <a:latin typeface="Times New Roman"/>
                <a:cs typeface="Times New Roman"/>
              </a:rPr>
              <a:t> </a:t>
            </a:r>
            <a:r>
              <a:rPr dirty="0" sz="800">
                <a:latin typeface="Cambria Math"/>
                <a:cs typeface="Cambria Math"/>
              </a:rPr>
              <a:t>⋅</a:t>
            </a:r>
            <a:r>
              <a:rPr dirty="0" sz="800" spc="60">
                <a:latin typeface="Cambria Math"/>
                <a:cs typeface="Cambria Math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l</a:t>
            </a:r>
            <a:r>
              <a:rPr dirty="0" sz="800" spc="1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10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2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3269181" y="1526543"/>
            <a:ext cx="203200" cy="303530"/>
          </a:xfrm>
          <a:prstGeom prst="rect">
            <a:avLst/>
          </a:prstGeom>
        </p:spPr>
        <p:txBody>
          <a:bodyPr wrap="square" lIns="0" tIns="28575" rIns="0" bIns="0" rtlCol="0" vert="horz">
            <a:spAutoFit/>
          </a:bodyPr>
          <a:lstStyle/>
          <a:p>
            <a:pPr marL="33020">
              <a:lnSpc>
                <a:spcPct val="100000"/>
              </a:lnSpc>
              <a:spcBef>
                <a:spcPts val="225"/>
              </a:spcBef>
            </a:pPr>
            <a:r>
              <a:rPr dirty="0" sz="800" spc="-50" i="1">
                <a:latin typeface="Times New Roman"/>
                <a:cs typeface="Times New Roman"/>
              </a:rPr>
              <a:t>+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800" i="1">
                <a:latin typeface="Times New Roman"/>
                <a:cs typeface="Times New Roman"/>
              </a:rPr>
              <a:t>u</a:t>
            </a:r>
            <a:r>
              <a:rPr dirty="0" sz="800" spc="20" i="1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(0)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1089080" y="1815970"/>
            <a:ext cx="5080635" cy="52260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algn="ctr" marR="558165">
              <a:lnSpc>
                <a:spcPct val="100000"/>
              </a:lnSpc>
              <a:spcBef>
                <a:spcPts val="130"/>
              </a:spcBef>
            </a:pPr>
            <a:r>
              <a:rPr dirty="0" sz="800" spc="-50" i="1">
                <a:latin typeface="Times New Roman"/>
                <a:cs typeface="Times New Roman"/>
              </a:rPr>
              <a:t>-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  <a:spcBef>
                <a:spcPts val="73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7.3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Prueba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PI.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Izquierda: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cortocircuito;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impedancia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serie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Derecha: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derivación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abierto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entrada.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4439300" y="1293944"/>
            <a:ext cx="39941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i="1">
                <a:latin typeface="Times New Roman"/>
                <a:cs typeface="Times New Roman"/>
              </a:rPr>
              <a:t>i</a:t>
            </a:r>
            <a:r>
              <a:rPr dirty="0" sz="800" spc="1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l</a:t>
            </a:r>
            <a:r>
              <a:rPr dirty="0" sz="800" spc="1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)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=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0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4525203" y="1564869"/>
            <a:ext cx="257810" cy="28448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45720">
              <a:lnSpc>
                <a:spcPct val="100000"/>
              </a:lnSpc>
              <a:spcBef>
                <a:spcPts val="130"/>
              </a:spcBef>
            </a:pPr>
            <a:r>
              <a:rPr dirty="0" sz="800" spc="-50" i="1">
                <a:latin typeface="Times New Roman"/>
                <a:cs typeface="Times New Roman"/>
              </a:rPr>
              <a:t>+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80"/>
              </a:spcBef>
            </a:pPr>
            <a:r>
              <a:rPr dirty="0" sz="800" i="1">
                <a:latin typeface="Times New Roman"/>
                <a:cs typeface="Times New Roman"/>
              </a:rPr>
              <a:t>u</a:t>
            </a:r>
            <a:r>
              <a:rPr dirty="0" sz="800" spc="1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l</a:t>
            </a:r>
            <a:r>
              <a:rPr dirty="0" sz="800" spc="15" i="1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)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2014190" y="1467072"/>
            <a:ext cx="378460" cy="38227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 marR="5080" indent="177800">
              <a:lnSpc>
                <a:spcPct val="146300"/>
              </a:lnSpc>
              <a:spcBef>
                <a:spcPts val="90"/>
              </a:spcBef>
            </a:pPr>
            <a:r>
              <a:rPr dirty="0" sz="800" i="1">
                <a:latin typeface="Times New Roman"/>
                <a:cs typeface="Times New Roman"/>
              </a:rPr>
              <a:t>Z</a:t>
            </a:r>
            <a:r>
              <a:rPr dirty="0" sz="800" spc="10" i="1">
                <a:latin typeface="Times New Roman"/>
                <a:cs typeface="Times New Roman"/>
              </a:rPr>
              <a:t> </a:t>
            </a:r>
            <a:r>
              <a:rPr dirty="0" sz="800">
                <a:latin typeface="Cambria Math"/>
                <a:cs typeface="Cambria Math"/>
              </a:rPr>
              <a:t>⋅</a:t>
            </a:r>
            <a:r>
              <a:rPr dirty="0" sz="800" spc="65">
                <a:latin typeface="Cambria Math"/>
                <a:cs typeface="Cambria Math"/>
              </a:rPr>
              <a:t> </a:t>
            </a:r>
            <a:r>
              <a:rPr dirty="0" sz="800" spc="-50" i="1">
                <a:latin typeface="Times New Roman"/>
                <a:cs typeface="Times New Roman"/>
              </a:rPr>
              <a:t>l</a:t>
            </a:r>
            <a:r>
              <a:rPr dirty="0" sz="800" spc="50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Y</a:t>
            </a:r>
            <a:r>
              <a:rPr dirty="0" sz="800" spc="10" i="1">
                <a:latin typeface="Times New Roman"/>
                <a:cs typeface="Times New Roman"/>
              </a:rPr>
              <a:t> </a:t>
            </a:r>
            <a:r>
              <a:rPr dirty="0" sz="800">
                <a:latin typeface="Cambria Math"/>
                <a:cs typeface="Cambria Math"/>
              </a:rPr>
              <a:t>⋅</a:t>
            </a:r>
            <a:r>
              <a:rPr dirty="0" sz="800" spc="60">
                <a:latin typeface="Cambria Math"/>
                <a:cs typeface="Cambria Math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l</a:t>
            </a:r>
            <a:r>
              <a:rPr dirty="0" sz="800" spc="1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10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2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1670577" y="1340200"/>
            <a:ext cx="215201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  <a:tabLst>
                <a:tab pos="1889125" algn="l"/>
              </a:tabLst>
            </a:pPr>
            <a:r>
              <a:rPr dirty="0" baseline="3472" sz="1200" i="1">
                <a:latin typeface="Times New Roman"/>
                <a:cs typeface="Times New Roman"/>
              </a:rPr>
              <a:t>yo</a:t>
            </a:r>
            <a:r>
              <a:rPr dirty="0" baseline="3472" sz="1200" spc="52" i="1">
                <a:latin typeface="Times New Roman"/>
                <a:cs typeface="Times New Roman"/>
              </a:rPr>
              <a:t> </a:t>
            </a:r>
            <a:r>
              <a:rPr dirty="0" baseline="3472" sz="1200" spc="-37">
                <a:latin typeface="Times New Roman"/>
                <a:cs typeface="Times New Roman"/>
              </a:rPr>
              <a:t>(0)</a:t>
            </a:r>
            <a:r>
              <a:rPr dirty="0" baseline="3472" sz="1200">
                <a:latin typeface="Times New Roman"/>
                <a:cs typeface="Times New Roman"/>
              </a:rPr>
              <a:t>	</a:t>
            </a:r>
            <a:r>
              <a:rPr dirty="0" sz="800" i="1">
                <a:latin typeface="Times New Roman"/>
                <a:cs typeface="Times New Roman"/>
              </a:rPr>
              <a:t>yo</a:t>
            </a:r>
            <a:r>
              <a:rPr dirty="0" sz="800" spc="35" i="1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(0)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2583503" y="1512006"/>
            <a:ext cx="612775" cy="27178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ts val="950"/>
              </a:lnSpc>
              <a:spcBef>
                <a:spcPts val="130"/>
              </a:spcBef>
            </a:pPr>
            <a:r>
              <a:rPr dirty="0" sz="800" i="1">
                <a:latin typeface="Times New Roman"/>
                <a:cs typeface="Times New Roman"/>
              </a:rPr>
              <a:t>yo</a:t>
            </a:r>
            <a:r>
              <a:rPr dirty="0" sz="800" spc="30" i="1">
                <a:latin typeface="Times New Roman"/>
                <a:cs typeface="Times New Roman"/>
              </a:rPr>
              <a:t> </a:t>
            </a:r>
            <a:r>
              <a:rPr dirty="0" sz="800" spc="-114">
                <a:latin typeface="Times New Roman"/>
                <a:cs typeface="Times New Roman"/>
              </a:rPr>
              <a:t>(</a:t>
            </a:r>
            <a:r>
              <a:rPr dirty="0" baseline="10416" sz="1200" spc="-172" i="1">
                <a:latin typeface="Times New Roman"/>
                <a:cs typeface="Times New Roman"/>
              </a:rPr>
              <a:t>+</a:t>
            </a:r>
            <a:r>
              <a:rPr dirty="0" sz="800" spc="-114" i="1">
                <a:latin typeface="Times New Roman"/>
                <a:cs typeface="Times New Roman"/>
              </a:rPr>
              <a:t>l</a:t>
            </a:r>
            <a:r>
              <a:rPr dirty="0" sz="800" spc="35" i="1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)</a:t>
            </a:r>
            <a:endParaRPr sz="800">
              <a:latin typeface="Times New Roman"/>
              <a:cs typeface="Times New Roman"/>
            </a:endParaRPr>
          </a:p>
          <a:p>
            <a:pPr marL="176530">
              <a:lnSpc>
                <a:spcPts val="950"/>
              </a:lnSpc>
            </a:pPr>
            <a:r>
              <a:rPr dirty="0" sz="800" i="1">
                <a:latin typeface="Times New Roman"/>
                <a:cs typeface="Times New Roman"/>
              </a:rPr>
              <a:t>u</a:t>
            </a:r>
            <a:r>
              <a:rPr dirty="0" sz="800" spc="1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l</a:t>
            </a:r>
            <a:r>
              <a:rPr dirty="0" sz="800" spc="1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)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=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0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1386436" y="1519935"/>
            <a:ext cx="228600" cy="303530"/>
          </a:xfrm>
          <a:prstGeom prst="rect">
            <a:avLst/>
          </a:prstGeom>
        </p:spPr>
        <p:txBody>
          <a:bodyPr wrap="square" lIns="0" tIns="28575" rIns="0" bIns="0" rtlCol="0" vert="horz">
            <a:spAutoFit/>
          </a:bodyPr>
          <a:lstStyle/>
          <a:p>
            <a:pPr marL="38735">
              <a:lnSpc>
                <a:spcPct val="100000"/>
              </a:lnSpc>
              <a:spcBef>
                <a:spcPts val="225"/>
              </a:spcBef>
            </a:pPr>
            <a:r>
              <a:rPr dirty="0" sz="800" spc="-50" i="1">
                <a:latin typeface="Times New Roman"/>
                <a:cs typeface="Times New Roman"/>
              </a:rPr>
              <a:t>+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i="1">
                <a:latin typeface="Times New Roman"/>
                <a:cs typeface="Times New Roman"/>
              </a:rPr>
              <a:t>u</a:t>
            </a:r>
            <a:r>
              <a:rPr dirty="0" sz="800" spc="20" i="1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(0)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2106701" y="5357821"/>
            <a:ext cx="14033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i="1">
                <a:latin typeface="Times New Roman"/>
                <a:cs typeface="Times New Roman"/>
              </a:rPr>
              <a:t>Z</a:t>
            </a:r>
            <a:r>
              <a:rPr dirty="0" sz="800" spc="10" i="1">
                <a:latin typeface="Times New Roman"/>
                <a:cs typeface="Times New Roman"/>
              </a:rPr>
              <a:t> </a:t>
            </a:r>
            <a:r>
              <a:rPr dirty="0" sz="450" spc="-50">
                <a:latin typeface="Times New Roman"/>
                <a:cs typeface="Times New Roman"/>
              </a:rPr>
              <a:t>2</a:t>
            </a:r>
            <a:endParaRPr sz="450">
              <a:latin typeface="Times New Roman"/>
              <a:cs typeface="Times New Roman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2285115" y="5152975"/>
            <a:ext cx="14033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i="1">
                <a:latin typeface="Times New Roman"/>
                <a:cs typeface="Times New Roman"/>
              </a:rPr>
              <a:t>Z</a:t>
            </a:r>
            <a:r>
              <a:rPr dirty="0" sz="800" spc="10" i="1">
                <a:latin typeface="Times New Roman"/>
                <a:cs typeface="Times New Roman"/>
              </a:rPr>
              <a:t> </a:t>
            </a:r>
            <a:r>
              <a:rPr dirty="0" sz="450" spc="-50">
                <a:latin typeface="Times New Roman"/>
                <a:cs typeface="Times New Roman"/>
              </a:rPr>
              <a:t>1</a:t>
            </a:r>
            <a:endParaRPr sz="450">
              <a:latin typeface="Times New Roman"/>
              <a:cs typeface="Times New Roman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1492163" y="5167512"/>
            <a:ext cx="228600" cy="303530"/>
          </a:xfrm>
          <a:prstGeom prst="rect">
            <a:avLst/>
          </a:prstGeom>
        </p:spPr>
        <p:txBody>
          <a:bodyPr wrap="square" lIns="0" tIns="28575" rIns="0" bIns="0" rtlCol="0" vert="horz">
            <a:spAutoFit/>
          </a:bodyPr>
          <a:lstStyle/>
          <a:p>
            <a:pPr marL="45720">
              <a:lnSpc>
                <a:spcPct val="100000"/>
              </a:lnSpc>
              <a:spcBef>
                <a:spcPts val="225"/>
              </a:spcBef>
            </a:pPr>
            <a:r>
              <a:rPr dirty="0" sz="800" spc="-50" i="1">
                <a:latin typeface="Times New Roman"/>
                <a:cs typeface="Times New Roman"/>
              </a:rPr>
              <a:t>+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i="1">
                <a:latin typeface="Times New Roman"/>
                <a:cs typeface="Times New Roman"/>
              </a:rPr>
              <a:t>u</a:t>
            </a:r>
            <a:r>
              <a:rPr dirty="0" sz="800" spc="20" i="1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(0)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2741062" y="5193944"/>
            <a:ext cx="257810" cy="303530"/>
          </a:xfrm>
          <a:prstGeom prst="rect">
            <a:avLst/>
          </a:prstGeom>
        </p:spPr>
        <p:txBody>
          <a:bodyPr wrap="square" lIns="0" tIns="28575" rIns="0" bIns="0" rtlCol="0" vert="horz">
            <a:spAutoFit/>
          </a:bodyPr>
          <a:lstStyle/>
          <a:p>
            <a:pPr marL="45720">
              <a:lnSpc>
                <a:spcPct val="100000"/>
              </a:lnSpc>
              <a:spcBef>
                <a:spcPts val="225"/>
              </a:spcBef>
            </a:pPr>
            <a:r>
              <a:rPr dirty="0" sz="800" spc="-50" i="1">
                <a:latin typeface="Times New Roman"/>
                <a:cs typeface="Times New Roman"/>
              </a:rPr>
              <a:t>+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i="1">
                <a:latin typeface="Times New Roman"/>
                <a:cs typeface="Times New Roman"/>
              </a:rPr>
              <a:t>u</a:t>
            </a:r>
            <a:r>
              <a:rPr dirty="0" sz="800" spc="1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l</a:t>
            </a:r>
            <a:r>
              <a:rPr dirty="0" sz="800" spc="15" i="1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)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58" name="object 58" descr=""/>
          <p:cNvSpPr txBox="1"/>
          <p:nvPr/>
        </p:nvSpPr>
        <p:spPr>
          <a:xfrm>
            <a:off x="2450313" y="5357821"/>
            <a:ext cx="14033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i="1">
                <a:latin typeface="Times New Roman"/>
                <a:cs typeface="Times New Roman"/>
              </a:rPr>
              <a:t>Z</a:t>
            </a:r>
            <a:r>
              <a:rPr dirty="0" sz="800" spc="10" i="1">
                <a:latin typeface="Times New Roman"/>
                <a:cs typeface="Times New Roman"/>
              </a:rPr>
              <a:t> </a:t>
            </a:r>
            <a:r>
              <a:rPr dirty="0" sz="450" spc="-50">
                <a:latin typeface="Times New Roman"/>
                <a:cs typeface="Times New Roman"/>
              </a:rPr>
              <a:t>2</a:t>
            </a:r>
            <a:endParaRPr sz="450">
              <a:latin typeface="Times New Roman"/>
              <a:cs typeface="Times New Roman"/>
            </a:endParaRPr>
          </a:p>
        </p:txBody>
      </p:sp>
      <p:sp>
        <p:nvSpPr>
          <p:cNvPr id="59" name="object 59" descr=""/>
          <p:cNvSpPr txBox="1"/>
          <p:nvPr/>
        </p:nvSpPr>
        <p:spPr>
          <a:xfrm>
            <a:off x="3375423" y="5489980"/>
            <a:ext cx="118110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50" i="1">
                <a:latin typeface="Times New Roman"/>
                <a:cs typeface="Times New Roman"/>
              </a:rPr>
              <a:t>Z</a:t>
            </a:r>
            <a:r>
              <a:rPr dirty="0" sz="650" spc="-10" i="1">
                <a:latin typeface="Times New Roman"/>
                <a:cs typeface="Times New Roman"/>
              </a:rPr>
              <a:t> </a:t>
            </a:r>
            <a:r>
              <a:rPr dirty="0" sz="400" spc="-50">
                <a:latin typeface="Times New Roman"/>
                <a:cs typeface="Times New Roman"/>
              </a:rPr>
              <a:t>2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60" name="object 60" descr=""/>
          <p:cNvSpPr txBox="1"/>
          <p:nvPr/>
        </p:nvSpPr>
        <p:spPr>
          <a:xfrm>
            <a:off x="3350023" y="5192622"/>
            <a:ext cx="250825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sz="650" i="1">
                <a:latin typeface="Times New Roman"/>
                <a:cs typeface="Times New Roman"/>
              </a:rPr>
              <a:t>Z</a:t>
            </a:r>
            <a:r>
              <a:rPr dirty="0" sz="400">
                <a:latin typeface="Times New Roman"/>
                <a:cs typeface="Times New Roman"/>
              </a:rPr>
              <a:t>1</a:t>
            </a:r>
            <a:r>
              <a:rPr dirty="0" sz="400" spc="315">
                <a:latin typeface="Times New Roman"/>
                <a:cs typeface="Times New Roman"/>
              </a:rPr>
              <a:t> </a:t>
            </a:r>
            <a:r>
              <a:rPr dirty="0" baseline="17094" sz="975" spc="-75">
                <a:latin typeface="Times New Roman"/>
                <a:cs typeface="Times New Roman"/>
              </a:rPr>
              <a:t>=</a:t>
            </a:r>
            <a:endParaRPr baseline="17094" sz="975">
              <a:latin typeface="Times New Roman"/>
              <a:cs typeface="Times New Roman"/>
            </a:endParaRPr>
          </a:p>
        </p:txBody>
      </p:sp>
      <p:sp>
        <p:nvSpPr>
          <p:cNvPr id="61" name="object 61" descr=""/>
          <p:cNvSpPr txBox="1"/>
          <p:nvPr/>
        </p:nvSpPr>
        <p:spPr>
          <a:xfrm>
            <a:off x="3647380" y="5394825"/>
            <a:ext cx="206375" cy="303530"/>
          </a:xfrm>
          <a:prstGeom prst="rect">
            <a:avLst/>
          </a:prstGeom>
        </p:spPr>
        <p:txBody>
          <a:bodyPr wrap="square" lIns="0" tIns="5143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405"/>
              </a:spcBef>
            </a:pPr>
            <a:r>
              <a:rPr dirty="0" sz="650" i="1">
                <a:latin typeface="Times New Roman"/>
                <a:cs typeface="Times New Roman"/>
              </a:rPr>
              <a:t>Z</a:t>
            </a:r>
            <a:r>
              <a:rPr dirty="0" sz="650" spc="300" i="1">
                <a:latin typeface="Times New Roman"/>
                <a:cs typeface="Times New Roman"/>
              </a:rPr>
              <a:t> </a:t>
            </a:r>
            <a:r>
              <a:rPr dirty="0" baseline="-17094" sz="975" spc="-75">
                <a:latin typeface="Cambria Math"/>
                <a:cs typeface="Cambria Math"/>
              </a:rPr>
              <a:t>⋅</a:t>
            </a:r>
            <a:endParaRPr baseline="-17094" sz="975">
              <a:latin typeface="Cambria Math"/>
              <a:cs typeface="Cambria Math"/>
            </a:endParaRPr>
          </a:p>
          <a:p>
            <a:pPr marL="38100">
              <a:lnSpc>
                <a:spcPct val="100000"/>
              </a:lnSpc>
              <a:spcBef>
                <a:spcPts val="315"/>
              </a:spcBef>
            </a:pPr>
            <a:r>
              <a:rPr dirty="0" sz="650" spc="-50" i="1">
                <a:latin typeface="Times New Roman"/>
                <a:cs typeface="Times New Roman"/>
              </a:rPr>
              <a:t>Y</a:t>
            </a:r>
            <a:endParaRPr sz="650">
              <a:latin typeface="Times New Roman"/>
              <a:cs typeface="Times New Roman"/>
            </a:endParaRPr>
          </a:p>
        </p:txBody>
      </p:sp>
      <p:sp>
        <p:nvSpPr>
          <p:cNvPr id="62" name="object 62" descr=""/>
          <p:cNvSpPr txBox="1"/>
          <p:nvPr/>
        </p:nvSpPr>
        <p:spPr>
          <a:xfrm>
            <a:off x="3799362" y="5361785"/>
            <a:ext cx="448945" cy="3162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 marR="30480" indent="72390">
              <a:lnSpc>
                <a:spcPct val="146800"/>
              </a:lnSpc>
              <a:spcBef>
                <a:spcPts val="95"/>
              </a:spcBef>
            </a:pPr>
            <a:r>
              <a:rPr dirty="0" sz="650">
                <a:latin typeface="Times New Roman"/>
                <a:cs typeface="Times New Roman"/>
              </a:rPr>
              <a:t>sinh</a:t>
            </a:r>
            <a:r>
              <a:rPr dirty="0" sz="650" spc="45">
                <a:latin typeface="Times New Roman"/>
                <a:cs typeface="Times New Roman"/>
              </a:rPr>
              <a:t> </a:t>
            </a:r>
            <a:r>
              <a:rPr dirty="0" sz="650">
                <a:latin typeface="Times New Roman"/>
                <a:cs typeface="Times New Roman"/>
              </a:rPr>
              <a:t>(</a:t>
            </a:r>
            <a:r>
              <a:rPr dirty="0" baseline="8547" sz="975">
                <a:latin typeface="Times New Roman"/>
                <a:cs typeface="Times New Roman"/>
              </a:rPr>
              <a:t>γ</a:t>
            </a:r>
            <a:r>
              <a:rPr dirty="0" baseline="-17094" sz="975" i="1">
                <a:latin typeface="Times New Roman"/>
                <a:cs typeface="Times New Roman"/>
              </a:rPr>
              <a:t>l</a:t>
            </a:r>
            <a:r>
              <a:rPr dirty="0" baseline="-17094" sz="975" spc="-22" i="1">
                <a:latin typeface="Times New Roman"/>
                <a:cs typeface="Times New Roman"/>
              </a:rPr>
              <a:t> </a:t>
            </a:r>
            <a:r>
              <a:rPr dirty="0" sz="650" spc="-50">
                <a:latin typeface="Times New Roman"/>
                <a:cs typeface="Times New Roman"/>
              </a:rPr>
              <a:t>)</a:t>
            </a:r>
            <a:r>
              <a:rPr dirty="0" sz="650" spc="500">
                <a:latin typeface="Times New Roman"/>
                <a:cs typeface="Times New Roman"/>
              </a:rPr>
              <a:t> </a:t>
            </a:r>
            <a:r>
              <a:rPr dirty="0" sz="650" spc="-65">
                <a:latin typeface="Times New Roman"/>
                <a:cs typeface="Times New Roman"/>
              </a:rPr>
              <a:t>aporre</a:t>
            </a:r>
            <a:r>
              <a:rPr dirty="0" baseline="12820" sz="975" spc="-97">
                <a:latin typeface="Times New Roman"/>
                <a:cs typeface="Times New Roman"/>
              </a:rPr>
              <a:t>γ</a:t>
            </a:r>
            <a:r>
              <a:rPr dirty="0" sz="650" spc="-65">
                <a:latin typeface="Times New Roman"/>
                <a:cs typeface="Times New Roman"/>
              </a:rPr>
              <a:t>a</a:t>
            </a:r>
            <a:r>
              <a:rPr dirty="0" baseline="-12820" sz="975" spc="-97" i="1">
                <a:latin typeface="Times New Roman"/>
                <a:cs typeface="Times New Roman"/>
              </a:rPr>
              <a:t>l</a:t>
            </a:r>
            <a:r>
              <a:rPr dirty="0" sz="650" spc="-65">
                <a:latin typeface="Times New Roman"/>
                <a:cs typeface="Times New Roman"/>
              </a:rPr>
              <a:t>r1(</a:t>
            </a:r>
            <a:r>
              <a:rPr dirty="0" sz="650">
                <a:latin typeface="Times New Roman"/>
                <a:cs typeface="Times New Roman"/>
              </a:rPr>
              <a:t> </a:t>
            </a:r>
            <a:r>
              <a:rPr dirty="0" sz="650" spc="-40">
                <a:latin typeface="Times New Roman"/>
                <a:cs typeface="Times New Roman"/>
              </a:rPr>
              <a:t>)</a:t>
            </a:r>
            <a:r>
              <a:rPr dirty="0" baseline="8547" sz="975" spc="-60">
                <a:latin typeface="Times New Roman"/>
                <a:cs typeface="Times New Roman"/>
              </a:rPr>
              <a:t>-</a:t>
            </a:r>
            <a:endParaRPr baseline="8547" sz="975">
              <a:latin typeface="Times New Roman"/>
              <a:cs typeface="Times New Roman"/>
            </a:endParaRPr>
          </a:p>
        </p:txBody>
      </p:sp>
      <p:sp>
        <p:nvSpPr>
          <p:cNvPr id="63" name="object 63" descr=""/>
          <p:cNvSpPr txBox="1"/>
          <p:nvPr/>
        </p:nvSpPr>
        <p:spPr>
          <a:xfrm>
            <a:off x="3634164" y="5172799"/>
            <a:ext cx="557530" cy="22796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baseline="25641" sz="975" spc="15" i="1">
                <a:latin typeface="Times New Roman"/>
                <a:cs typeface="Times New Roman"/>
              </a:rPr>
              <a:t>Z</a:t>
            </a:r>
            <a:r>
              <a:rPr dirty="0" baseline="25641" sz="975" spc="540" i="1">
                <a:latin typeface="Times New Roman"/>
                <a:cs typeface="Times New Roman"/>
              </a:rPr>
              <a:t> </a:t>
            </a:r>
            <a:r>
              <a:rPr dirty="0" baseline="4273" sz="975" spc="15">
                <a:latin typeface="Cambria Math"/>
                <a:cs typeface="Cambria Math"/>
              </a:rPr>
              <a:t>⋅</a:t>
            </a:r>
            <a:r>
              <a:rPr dirty="0" sz="650" spc="10">
                <a:latin typeface="Times New Roman"/>
                <a:cs typeface="Times New Roman"/>
              </a:rPr>
              <a:t>sinh</a:t>
            </a:r>
            <a:r>
              <a:rPr dirty="0" sz="650" spc="30">
                <a:latin typeface="Times New Roman"/>
                <a:cs typeface="Times New Roman"/>
              </a:rPr>
              <a:t> </a:t>
            </a:r>
            <a:r>
              <a:rPr dirty="0" sz="650" spc="10">
                <a:latin typeface="Times New Roman"/>
                <a:cs typeface="Times New Roman"/>
              </a:rPr>
              <a:t>(</a:t>
            </a:r>
            <a:r>
              <a:rPr dirty="0" baseline="8547" sz="975" spc="15">
                <a:latin typeface="Times New Roman"/>
                <a:cs typeface="Times New Roman"/>
              </a:rPr>
              <a:t>γ</a:t>
            </a:r>
            <a:r>
              <a:rPr dirty="0" baseline="-12820" sz="975" spc="15" i="1">
                <a:latin typeface="Times New Roman"/>
                <a:cs typeface="Times New Roman"/>
              </a:rPr>
              <a:t>l</a:t>
            </a:r>
            <a:r>
              <a:rPr dirty="0" baseline="-12820" sz="975" spc="-127" i="1">
                <a:latin typeface="Times New Roman"/>
                <a:cs typeface="Times New Roman"/>
              </a:rPr>
              <a:t> </a:t>
            </a:r>
            <a:r>
              <a:rPr dirty="0" sz="650" spc="-25">
                <a:latin typeface="Times New Roman"/>
                <a:cs typeface="Times New Roman"/>
              </a:rPr>
              <a:t>y)</a:t>
            </a:r>
            <a:endParaRPr sz="650">
              <a:latin typeface="Times New Roman"/>
              <a:cs typeface="Times New Roman"/>
            </a:endParaRPr>
          </a:p>
          <a:p>
            <a:pPr marL="38100">
              <a:lnSpc>
                <a:spcPct val="100000"/>
              </a:lnSpc>
            </a:pPr>
            <a:r>
              <a:rPr dirty="0" sz="650" spc="-50" i="1">
                <a:latin typeface="Times New Roman"/>
                <a:cs typeface="Times New Roman"/>
              </a:rPr>
              <a:t>Y</a:t>
            </a:r>
            <a:endParaRPr sz="650">
              <a:latin typeface="Times New Roman"/>
              <a:cs typeface="Times New Roman"/>
            </a:endParaRPr>
          </a:p>
        </p:txBody>
      </p:sp>
      <p:sp>
        <p:nvSpPr>
          <p:cNvPr id="64" name="object 64" descr=""/>
          <p:cNvSpPr txBox="1"/>
          <p:nvPr/>
        </p:nvSpPr>
        <p:spPr>
          <a:xfrm>
            <a:off x="3514190" y="5456940"/>
            <a:ext cx="74295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50" spc="-50">
                <a:latin typeface="Times New Roman"/>
                <a:cs typeface="Times New Roman"/>
              </a:rPr>
              <a:t>=</a:t>
            </a:r>
            <a:endParaRPr sz="650">
              <a:latin typeface="Times New Roman"/>
              <a:cs typeface="Times New Roman"/>
            </a:endParaRPr>
          </a:p>
        </p:txBody>
      </p:sp>
      <p:grpSp>
        <p:nvGrpSpPr>
          <p:cNvPr id="65" name="object 65" descr=""/>
          <p:cNvGrpSpPr/>
          <p:nvPr/>
        </p:nvGrpSpPr>
        <p:grpSpPr>
          <a:xfrm>
            <a:off x="368299" y="7015872"/>
            <a:ext cx="502284" cy="13335"/>
            <a:chOff x="368299" y="7015872"/>
            <a:chExt cx="502284" cy="13335"/>
          </a:xfrm>
        </p:grpSpPr>
        <p:sp>
          <p:nvSpPr>
            <p:cNvPr id="66" name="object 66" descr=""/>
            <p:cNvSpPr/>
            <p:nvPr/>
          </p:nvSpPr>
          <p:spPr>
            <a:xfrm>
              <a:off x="368299" y="7015872"/>
              <a:ext cx="502284" cy="6985"/>
            </a:xfrm>
            <a:custGeom>
              <a:avLst/>
              <a:gdLst/>
              <a:ahLst/>
              <a:cxnLst/>
              <a:rect l="l" t="t" r="r" b="b"/>
              <a:pathLst>
                <a:path w="502284" h="6984">
                  <a:moveTo>
                    <a:pt x="502202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502202" y="0"/>
                  </a:lnTo>
                  <a:lnTo>
                    <a:pt x="502202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" name="object 67" descr=""/>
            <p:cNvSpPr/>
            <p:nvPr/>
          </p:nvSpPr>
          <p:spPr>
            <a:xfrm>
              <a:off x="368287" y="7015873"/>
              <a:ext cx="502284" cy="13335"/>
            </a:xfrm>
            <a:custGeom>
              <a:avLst/>
              <a:gdLst/>
              <a:ahLst/>
              <a:cxnLst/>
              <a:rect l="l" t="t" r="r" b="b"/>
              <a:pathLst>
                <a:path w="502284" h="13334">
                  <a:moveTo>
                    <a:pt x="502208" y="0"/>
                  </a:moveTo>
                  <a:lnTo>
                    <a:pt x="495604" y="6604"/>
                  </a:lnTo>
                  <a:lnTo>
                    <a:pt x="0" y="6604"/>
                  </a:lnTo>
                  <a:lnTo>
                    <a:pt x="0" y="13220"/>
                  </a:lnTo>
                  <a:lnTo>
                    <a:pt x="495604" y="13220"/>
                  </a:lnTo>
                  <a:lnTo>
                    <a:pt x="502208" y="13220"/>
                  </a:lnTo>
                  <a:lnTo>
                    <a:pt x="502208" y="6604"/>
                  </a:lnTo>
                  <a:lnTo>
                    <a:pt x="502208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" name="object 68" descr=""/>
            <p:cNvSpPr/>
            <p:nvPr/>
          </p:nvSpPr>
          <p:spPr>
            <a:xfrm>
              <a:off x="368299" y="7015872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4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9" name="object 69" descr=""/>
          <p:cNvSpPr txBox="1"/>
          <p:nvPr/>
        </p:nvSpPr>
        <p:spPr>
          <a:xfrm>
            <a:off x="379553" y="7075882"/>
            <a:ext cx="48450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Page</a:t>
            </a:r>
            <a:r>
              <a:rPr dirty="0" sz="800" spc="6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256</a:t>
            </a:r>
            <a:endParaRPr sz="800">
              <a:latin typeface="Arial"/>
              <a:cs typeface="Arial"/>
            </a:endParaRPr>
          </a:p>
        </p:txBody>
      </p:sp>
      <p:sp>
        <p:nvSpPr>
          <p:cNvPr id="109" name="object 109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110" name="object 110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196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70" name="object 70" descr=""/>
          <p:cNvSpPr txBox="1"/>
          <p:nvPr/>
        </p:nvSpPr>
        <p:spPr>
          <a:xfrm>
            <a:off x="4974542" y="7234473"/>
            <a:ext cx="448309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Apéndice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71" name="object 71" descr=""/>
          <p:cNvSpPr txBox="1"/>
          <p:nvPr/>
        </p:nvSpPr>
        <p:spPr>
          <a:xfrm>
            <a:off x="3593485" y="7736675"/>
            <a:ext cx="90805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50" spc="-50">
                <a:latin typeface="Cambria Math"/>
                <a:cs typeface="Cambria Math"/>
              </a:rPr>
              <a:t>⎠</a:t>
            </a:r>
            <a:endParaRPr sz="650">
              <a:latin typeface="Cambria Math"/>
              <a:cs typeface="Cambria Math"/>
            </a:endParaRPr>
          </a:p>
        </p:txBody>
      </p:sp>
      <p:sp>
        <p:nvSpPr>
          <p:cNvPr id="72" name="object 72" descr=""/>
          <p:cNvSpPr txBox="1"/>
          <p:nvPr/>
        </p:nvSpPr>
        <p:spPr>
          <a:xfrm>
            <a:off x="3163969" y="7531830"/>
            <a:ext cx="90805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50" spc="-50">
                <a:latin typeface="Cambria Math"/>
                <a:cs typeface="Cambria Math"/>
              </a:rPr>
              <a:t>⎛</a:t>
            </a:r>
            <a:endParaRPr sz="650">
              <a:latin typeface="Cambria Math"/>
              <a:cs typeface="Cambria Math"/>
            </a:endParaRPr>
          </a:p>
        </p:txBody>
      </p:sp>
      <p:sp>
        <p:nvSpPr>
          <p:cNvPr id="73" name="object 73" descr=""/>
          <p:cNvSpPr txBox="1"/>
          <p:nvPr/>
        </p:nvSpPr>
        <p:spPr>
          <a:xfrm>
            <a:off x="3363239" y="7710244"/>
            <a:ext cx="346710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sz="650">
                <a:latin typeface="Times New Roman"/>
                <a:cs typeface="Times New Roman"/>
              </a:rPr>
              <a:t>180</a:t>
            </a:r>
            <a:r>
              <a:rPr dirty="0" sz="650" spc="465">
                <a:latin typeface="Times New Roman"/>
                <a:cs typeface="Times New Roman"/>
              </a:rPr>
              <a:t> </a:t>
            </a:r>
            <a:r>
              <a:rPr dirty="0" baseline="25641" sz="975" spc="-75">
                <a:latin typeface="Cambria Math"/>
                <a:cs typeface="Cambria Math"/>
              </a:rPr>
              <a:t>⎟</a:t>
            </a:r>
            <a:endParaRPr baseline="25641" sz="975">
              <a:latin typeface="Cambria Math"/>
              <a:cs typeface="Cambria Math"/>
            </a:endParaRPr>
          </a:p>
        </p:txBody>
      </p:sp>
      <p:sp>
        <p:nvSpPr>
          <p:cNvPr id="74" name="object 74" descr=""/>
          <p:cNvSpPr txBox="1"/>
          <p:nvPr/>
        </p:nvSpPr>
        <p:spPr>
          <a:xfrm>
            <a:off x="3336807" y="7545045"/>
            <a:ext cx="372745" cy="14859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96215">
              <a:lnSpc>
                <a:spcPts val="325"/>
              </a:lnSpc>
              <a:spcBef>
                <a:spcPts val="114"/>
              </a:spcBef>
            </a:pPr>
            <a:r>
              <a:rPr dirty="0" sz="400">
                <a:latin typeface="Times New Roman"/>
                <a:cs typeface="Times New Roman"/>
              </a:rPr>
              <a:t>4</a:t>
            </a:r>
            <a:r>
              <a:rPr dirty="0" sz="400" spc="5">
                <a:latin typeface="Times New Roman"/>
                <a:cs typeface="Times New Roman"/>
              </a:rPr>
              <a:t> </a:t>
            </a:r>
            <a:r>
              <a:rPr dirty="0" sz="400" spc="-50">
                <a:latin typeface="Times New Roman"/>
                <a:cs typeface="Times New Roman"/>
              </a:rPr>
              <a:t>4</a:t>
            </a:r>
            <a:endParaRPr sz="400">
              <a:latin typeface="Times New Roman"/>
              <a:cs typeface="Times New Roman"/>
            </a:endParaRPr>
          </a:p>
          <a:p>
            <a:pPr marL="38100">
              <a:lnSpc>
                <a:spcPts val="625"/>
              </a:lnSpc>
            </a:pPr>
            <a:r>
              <a:rPr dirty="0" sz="650">
                <a:latin typeface="Times New Roman"/>
                <a:cs typeface="Times New Roman"/>
              </a:rPr>
              <a:t>γ</a:t>
            </a:r>
            <a:r>
              <a:rPr dirty="0" sz="650" spc="10">
                <a:latin typeface="Times New Roman"/>
                <a:cs typeface="Times New Roman"/>
              </a:rPr>
              <a:t> </a:t>
            </a:r>
            <a:r>
              <a:rPr dirty="0" sz="650" spc="-30">
                <a:latin typeface="Times New Roman"/>
                <a:cs typeface="Times New Roman"/>
              </a:rPr>
              <a:t>(</a:t>
            </a:r>
            <a:r>
              <a:rPr dirty="0" baseline="-12820" sz="975" spc="-44" i="1">
                <a:latin typeface="Times New Roman"/>
                <a:cs typeface="Times New Roman"/>
              </a:rPr>
              <a:t>l</a:t>
            </a:r>
            <a:r>
              <a:rPr dirty="0" baseline="-12820" sz="975" spc="-60" i="1">
                <a:latin typeface="Times New Roman"/>
                <a:cs typeface="Times New Roman"/>
              </a:rPr>
              <a:t> </a:t>
            </a:r>
            <a:r>
              <a:rPr dirty="0" sz="650">
                <a:latin typeface="Times New Roman"/>
                <a:cs typeface="Times New Roman"/>
              </a:rPr>
              <a:t>)</a:t>
            </a:r>
            <a:r>
              <a:rPr dirty="0" sz="650" spc="175">
                <a:latin typeface="Times New Roman"/>
                <a:cs typeface="Times New Roman"/>
              </a:rPr>
              <a:t>  </a:t>
            </a:r>
            <a:r>
              <a:rPr dirty="0" baseline="21367" sz="975" spc="-75">
                <a:latin typeface="Cambria Math"/>
                <a:cs typeface="Cambria Math"/>
              </a:rPr>
              <a:t>⎞</a:t>
            </a:r>
            <a:endParaRPr baseline="21367" sz="975">
              <a:latin typeface="Cambria Math"/>
              <a:cs typeface="Cambria Math"/>
            </a:endParaRPr>
          </a:p>
        </p:txBody>
      </p:sp>
      <p:sp>
        <p:nvSpPr>
          <p:cNvPr id="75" name="object 75" descr=""/>
          <p:cNvSpPr txBox="1"/>
          <p:nvPr/>
        </p:nvSpPr>
        <p:spPr>
          <a:xfrm>
            <a:off x="2827997" y="7617732"/>
            <a:ext cx="521334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sz="650">
                <a:latin typeface="Times New Roman"/>
                <a:cs typeface="Times New Roman"/>
              </a:rPr>
              <a:t>≈</a:t>
            </a:r>
            <a:r>
              <a:rPr dirty="0" sz="650" spc="150">
                <a:latin typeface="Times New Roman"/>
                <a:cs typeface="Times New Roman"/>
              </a:rPr>
              <a:t> </a:t>
            </a:r>
            <a:r>
              <a:rPr dirty="0" baseline="-21367" sz="975" i="1">
                <a:latin typeface="Times New Roman"/>
                <a:cs typeface="Times New Roman"/>
              </a:rPr>
              <a:t>lZ</a:t>
            </a:r>
            <a:r>
              <a:rPr dirty="0" baseline="-21367" sz="975" spc="-82" i="1">
                <a:latin typeface="Times New Roman"/>
                <a:cs typeface="Times New Roman"/>
              </a:rPr>
              <a:t> </a:t>
            </a:r>
            <a:r>
              <a:rPr dirty="0" sz="650">
                <a:latin typeface="Cambria Math"/>
                <a:cs typeface="Cambria Math"/>
              </a:rPr>
              <a:t>⋅</a:t>
            </a:r>
            <a:r>
              <a:rPr dirty="0" sz="650" spc="395">
                <a:latin typeface="Cambria Math"/>
                <a:cs typeface="Cambria Math"/>
              </a:rPr>
              <a:t> </a:t>
            </a:r>
            <a:r>
              <a:rPr dirty="0" sz="650">
                <a:latin typeface="Cambria Math"/>
                <a:cs typeface="Cambria Math"/>
              </a:rPr>
              <a:t>⋅</a:t>
            </a:r>
            <a:r>
              <a:rPr dirty="0" sz="650" spc="35">
                <a:latin typeface="Cambria Math"/>
                <a:cs typeface="Cambria Math"/>
              </a:rPr>
              <a:t> </a:t>
            </a:r>
            <a:r>
              <a:rPr dirty="0" baseline="12820" sz="975" spc="-135">
                <a:latin typeface="Cambria Math"/>
                <a:cs typeface="Cambria Math"/>
              </a:rPr>
              <a:t>⎜</a:t>
            </a:r>
            <a:r>
              <a:rPr dirty="0" baseline="-8547" sz="975" spc="-135">
                <a:latin typeface="Times New Roman"/>
                <a:cs typeface="Times New Roman"/>
              </a:rPr>
              <a:t>1</a:t>
            </a:r>
            <a:r>
              <a:rPr dirty="0" baseline="-8547" sz="975" spc="30">
                <a:latin typeface="Times New Roman"/>
                <a:cs typeface="Times New Roman"/>
              </a:rPr>
              <a:t> </a:t>
            </a:r>
            <a:r>
              <a:rPr dirty="0" sz="650" spc="-50">
                <a:latin typeface="Times New Roman"/>
                <a:cs typeface="Times New Roman"/>
              </a:rPr>
              <a:t>-</a:t>
            </a:r>
            <a:endParaRPr sz="650">
              <a:latin typeface="Times New Roman"/>
              <a:cs typeface="Times New Roman"/>
            </a:endParaRPr>
          </a:p>
        </p:txBody>
      </p:sp>
      <p:sp>
        <p:nvSpPr>
          <p:cNvPr id="76" name="object 76" descr=""/>
          <p:cNvSpPr txBox="1"/>
          <p:nvPr/>
        </p:nvSpPr>
        <p:spPr>
          <a:xfrm>
            <a:off x="2299362" y="7522578"/>
            <a:ext cx="567690" cy="3162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 marR="30480" indent="26034">
              <a:lnSpc>
                <a:spcPct val="146800"/>
              </a:lnSpc>
              <a:spcBef>
                <a:spcPts val="95"/>
              </a:spcBef>
            </a:pPr>
            <a:r>
              <a:rPr dirty="0" sz="650">
                <a:latin typeface="Times New Roman"/>
                <a:cs typeface="Times New Roman"/>
              </a:rPr>
              <a:t>3</a:t>
            </a:r>
            <a:r>
              <a:rPr dirty="0" sz="650" spc="35">
                <a:latin typeface="Times New Roman"/>
                <a:cs typeface="Times New Roman"/>
              </a:rPr>
              <a:t> </a:t>
            </a:r>
            <a:r>
              <a:rPr dirty="0" baseline="8547" sz="975">
                <a:latin typeface="Cambria Math"/>
                <a:cs typeface="Cambria Math"/>
              </a:rPr>
              <a:t>⋅</a:t>
            </a:r>
            <a:r>
              <a:rPr dirty="0" baseline="8547" sz="975" spc="67">
                <a:latin typeface="Cambria Math"/>
                <a:cs typeface="Cambria Math"/>
              </a:rPr>
              <a:t> </a:t>
            </a:r>
            <a:r>
              <a:rPr dirty="0" sz="650">
                <a:latin typeface="Times New Roman"/>
                <a:cs typeface="Times New Roman"/>
              </a:rPr>
              <a:t>sinh</a:t>
            </a:r>
            <a:r>
              <a:rPr dirty="0" sz="650" spc="25">
                <a:latin typeface="Times New Roman"/>
                <a:cs typeface="Times New Roman"/>
              </a:rPr>
              <a:t> </a:t>
            </a:r>
            <a:r>
              <a:rPr dirty="0" sz="650">
                <a:latin typeface="Times New Roman"/>
                <a:cs typeface="Times New Roman"/>
              </a:rPr>
              <a:t>(</a:t>
            </a:r>
            <a:r>
              <a:rPr dirty="0" sz="650" spc="-5">
                <a:latin typeface="Times New Roman"/>
                <a:cs typeface="Times New Roman"/>
              </a:rPr>
              <a:t> </a:t>
            </a:r>
            <a:r>
              <a:rPr dirty="0" sz="650">
                <a:latin typeface="Times New Roman"/>
                <a:cs typeface="Times New Roman"/>
              </a:rPr>
              <a:t>γ</a:t>
            </a:r>
            <a:r>
              <a:rPr dirty="0" sz="650" spc="-90">
                <a:latin typeface="Times New Roman"/>
                <a:cs typeface="Times New Roman"/>
              </a:rPr>
              <a:t> </a:t>
            </a:r>
            <a:r>
              <a:rPr dirty="0" baseline="-12820" sz="975" i="1">
                <a:latin typeface="Times New Roman"/>
                <a:cs typeface="Times New Roman"/>
              </a:rPr>
              <a:t>l</a:t>
            </a:r>
            <a:r>
              <a:rPr dirty="0" baseline="-12820" sz="975" spc="-135" i="1">
                <a:latin typeface="Times New Roman"/>
                <a:cs typeface="Times New Roman"/>
              </a:rPr>
              <a:t> </a:t>
            </a:r>
            <a:r>
              <a:rPr dirty="0" sz="650" spc="-50">
                <a:latin typeface="Times New Roman"/>
                <a:cs typeface="Times New Roman"/>
              </a:rPr>
              <a:t>)</a:t>
            </a:r>
            <a:r>
              <a:rPr dirty="0" sz="650" spc="500">
                <a:latin typeface="Times New Roman"/>
                <a:cs typeface="Times New Roman"/>
              </a:rPr>
              <a:t> </a:t>
            </a:r>
            <a:r>
              <a:rPr dirty="0" sz="650">
                <a:latin typeface="Times New Roman"/>
                <a:cs typeface="Times New Roman"/>
              </a:rPr>
              <a:t>2</a:t>
            </a:r>
            <a:r>
              <a:rPr dirty="0" sz="650" spc="85">
                <a:latin typeface="Times New Roman"/>
                <a:cs typeface="Times New Roman"/>
              </a:rPr>
              <a:t> </a:t>
            </a:r>
            <a:r>
              <a:rPr dirty="0" baseline="8547" sz="975">
                <a:latin typeface="Times New Roman"/>
                <a:cs typeface="Times New Roman"/>
              </a:rPr>
              <a:t>+</a:t>
            </a:r>
            <a:r>
              <a:rPr dirty="0" baseline="8547" sz="975" spc="142">
                <a:latin typeface="Times New Roman"/>
                <a:cs typeface="Times New Roman"/>
              </a:rPr>
              <a:t> </a:t>
            </a:r>
            <a:r>
              <a:rPr dirty="0" sz="650" spc="-40">
                <a:latin typeface="Times New Roman"/>
                <a:cs typeface="Times New Roman"/>
              </a:rPr>
              <a:t>aporreaγr</a:t>
            </a:r>
            <a:r>
              <a:rPr dirty="0" baseline="-12820" sz="975" spc="-60" i="1">
                <a:latin typeface="Times New Roman"/>
                <a:cs typeface="Times New Roman"/>
              </a:rPr>
              <a:t>l</a:t>
            </a:r>
            <a:r>
              <a:rPr dirty="0" sz="650" spc="-40">
                <a:latin typeface="Times New Roman"/>
                <a:cs typeface="Times New Roman"/>
              </a:rPr>
              <a:t>()</a:t>
            </a:r>
            <a:endParaRPr sz="650">
              <a:latin typeface="Times New Roman"/>
              <a:cs typeface="Times New Roman"/>
            </a:endParaRPr>
          </a:p>
        </p:txBody>
      </p:sp>
      <p:sp>
        <p:nvSpPr>
          <p:cNvPr id="77" name="object 77" descr=""/>
          <p:cNvSpPr txBox="1"/>
          <p:nvPr/>
        </p:nvSpPr>
        <p:spPr>
          <a:xfrm>
            <a:off x="2000974" y="7608482"/>
            <a:ext cx="314325" cy="250190"/>
          </a:xfrm>
          <a:prstGeom prst="rect">
            <a:avLst/>
          </a:prstGeom>
        </p:spPr>
        <p:txBody>
          <a:bodyPr wrap="square" lIns="0" tIns="25400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200"/>
              </a:spcBef>
              <a:tabLst>
                <a:tab pos="264160" algn="l"/>
              </a:tabLst>
            </a:pPr>
            <a:r>
              <a:rPr dirty="0" sz="650" spc="-50">
                <a:latin typeface="Times New Roman"/>
                <a:cs typeface="Times New Roman"/>
              </a:rPr>
              <a:t>=</a:t>
            </a:r>
            <a:r>
              <a:rPr dirty="0" sz="650">
                <a:latin typeface="Times New Roman"/>
                <a:cs typeface="Times New Roman"/>
              </a:rPr>
              <a:t>	</a:t>
            </a:r>
            <a:r>
              <a:rPr dirty="0" sz="650" spc="-50">
                <a:latin typeface="Cambria Math"/>
                <a:cs typeface="Cambria Math"/>
              </a:rPr>
              <a:t>⋅</a:t>
            </a:r>
            <a:endParaRPr sz="650">
              <a:latin typeface="Cambria Math"/>
              <a:cs typeface="Cambria Math"/>
            </a:endParaRPr>
          </a:p>
          <a:p>
            <a:pPr algn="ctr" marL="62865">
              <a:lnSpc>
                <a:spcPct val="100000"/>
              </a:lnSpc>
              <a:spcBef>
                <a:spcPts val="100"/>
              </a:spcBef>
            </a:pPr>
            <a:r>
              <a:rPr dirty="0" sz="650" spc="-50" i="1">
                <a:latin typeface="Times New Roman"/>
                <a:cs typeface="Times New Roman"/>
              </a:rPr>
              <a:t>Y</a:t>
            </a:r>
            <a:endParaRPr sz="650">
              <a:latin typeface="Times New Roman"/>
              <a:cs typeface="Times New Roman"/>
            </a:endParaRPr>
          </a:p>
        </p:txBody>
      </p:sp>
      <p:sp>
        <p:nvSpPr>
          <p:cNvPr id="78" name="object 78" descr=""/>
          <p:cNvSpPr txBox="1"/>
          <p:nvPr/>
        </p:nvSpPr>
        <p:spPr>
          <a:xfrm>
            <a:off x="1267494" y="7617732"/>
            <a:ext cx="74295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50" spc="-50">
                <a:latin typeface="Times New Roman"/>
                <a:cs typeface="Times New Roman"/>
              </a:rPr>
              <a:t>=</a:t>
            </a:r>
            <a:endParaRPr sz="650">
              <a:latin typeface="Times New Roman"/>
              <a:cs typeface="Times New Roman"/>
            </a:endParaRPr>
          </a:p>
        </p:txBody>
      </p:sp>
      <p:sp>
        <p:nvSpPr>
          <p:cNvPr id="79" name="object 79" descr=""/>
          <p:cNvSpPr txBox="1"/>
          <p:nvPr/>
        </p:nvSpPr>
        <p:spPr>
          <a:xfrm>
            <a:off x="1102295" y="7604517"/>
            <a:ext cx="43180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 spc="-50">
                <a:latin typeface="Times New Roman"/>
                <a:cs typeface="Times New Roman"/>
              </a:rPr>
              <a:t>-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80" name="object 80" descr=""/>
          <p:cNvSpPr txBox="1"/>
          <p:nvPr/>
        </p:nvSpPr>
        <p:spPr>
          <a:xfrm>
            <a:off x="2159564" y="7584693"/>
            <a:ext cx="73660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50" spc="-50" i="1">
                <a:latin typeface="Times New Roman"/>
                <a:cs typeface="Times New Roman"/>
              </a:rPr>
              <a:t>Z</a:t>
            </a:r>
            <a:endParaRPr sz="650">
              <a:latin typeface="Times New Roman"/>
              <a:cs typeface="Times New Roman"/>
            </a:endParaRPr>
          </a:p>
        </p:txBody>
      </p:sp>
      <p:sp>
        <p:nvSpPr>
          <p:cNvPr id="81" name="object 81" descr=""/>
          <p:cNvSpPr txBox="1"/>
          <p:nvPr/>
        </p:nvSpPr>
        <p:spPr>
          <a:xfrm>
            <a:off x="851194" y="7650772"/>
            <a:ext cx="73660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50" spc="-50" i="1">
                <a:latin typeface="Times New Roman"/>
                <a:cs typeface="Times New Roman"/>
              </a:rPr>
              <a:t>Z</a:t>
            </a:r>
            <a:endParaRPr sz="650">
              <a:latin typeface="Times New Roman"/>
              <a:cs typeface="Times New Roman"/>
            </a:endParaRPr>
          </a:p>
        </p:txBody>
      </p:sp>
      <p:sp>
        <p:nvSpPr>
          <p:cNvPr id="82" name="object 82" descr=""/>
          <p:cNvSpPr txBox="1"/>
          <p:nvPr/>
        </p:nvSpPr>
        <p:spPr>
          <a:xfrm>
            <a:off x="1895247" y="7796147"/>
            <a:ext cx="379095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 i="1">
                <a:latin typeface="Times New Roman"/>
                <a:cs typeface="Times New Roman"/>
              </a:rPr>
              <a:t>Carolina</a:t>
            </a:r>
            <a:r>
              <a:rPr dirty="0" sz="400" spc="25" i="1">
                <a:latin typeface="Times New Roman"/>
                <a:cs typeface="Times New Roman"/>
              </a:rPr>
              <a:t> </a:t>
            </a:r>
            <a:r>
              <a:rPr dirty="0" sz="400" i="1">
                <a:latin typeface="Times New Roman"/>
                <a:cs typeface="Times New Roman"/>
              </a:rPr>
              <a:t>del</a:t>
            </a:r>
            <a:r>
              <a:rPr dirty="0" sz="400" spc="25" i="1">
                <a:latin typeface="Times New Roman"/>
                <a:cs typeface="Times New Roman"/>
              </a:rPr>
              <a:t> </a:t>
            </a:r>
            <a:r>
              <a:rPr dirty="0" sz="400" spc="-25" i="1">
                <a:latin typeface="Times New Roman"/>
                <a:cs typeface="Times New Roman"/>
              </a:rPr>
              <a:t>Sur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83" name="object 83" descr=""/>
          <p:cNvSpPr txBox="1"/>
          <p:nvPr/>
        </p:nvSpPr>
        <p:spPr>
          <a:xfrm>
            <a:off x="3568085" y="7578085"/>
            <a:ext cx="21526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sz="650">
                <a:latin typeface="Cambria Math"/>
                <a:cs typeface="Cambria Math"/>
              </a:rPr>
              <a:t>⎟</a:t>
            </a:r>
            <a:r>
              <a:rPr dirty="0" sz="650" spc="40">
                <a:latin typeface="Cambria Math"/>
                <a:cs typeface="Cambria Math"/>
              </a:rPr>
              <a:t> </a:t>
            </a:r>
            <a:r>
              <a:rPr dirty="0" baseline="-20833" sz="1200" spc="-75">
                <a:latin typeface="Times New Roman"/>
                <a:cs typeface="Times New Roman"/>
              </a:rPr>
              <a:t>y</a:t>
            </a:r>
            <a:endParaRPr baseline="-20833" sz="1200">
              <a:latin typeface="Times New Roman"/>
              <a:cs typeface="Times New Roman"/>
            </a:endParaRPr>
          </a:p>
        </p:txBody>
      </p:sp>
      <p:sp>
        <p:nvSpPr>
          <p:cNvPr id="84" name="object 84" descr=""/>
          <p:cNvSpPr txBox="1"/>
          <p:nvPr/>
        </p:nvSpPr>
        <p:spPr>
          <a:xfrm>
            <a:off x="923881" y="7615089"/>
            <a:ext cx="297180" cy="17081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 indent="6350">
              <a:lnSpc>
                <a:spcPct val="119200"/>
              </a:lnSpc>
              <a:spcBef>
                <a:spcPts val="95"/>
              </a:spcBef>
            </a:pPr>
            <a:r>
              <a:rPr dirty="0" sz="400" i="1">
                <a:latin typeface="Times New Roman"/>
                <a:cs typeface="Times New Roman"/>
              </a:rPr>
              <a:t>Exacto</a:t>
            </a:r>
            <a:r>
              <a:rPr dirty="0" sz="400" spc="490" i="1">
                <a:latin typeface="Times New Roman"/>
                <a:cs typeface="Times New Roman"/>
              </a:rPr>
              <a:t> </a:t>
            </a:r>
            <a:r>
              <a:rPr dirty="0" sz="400" spc="-25" i="1">
                <a:latin typeface="Times New Roman"/>
                <a:cs typeface="Times New Roman"/>
              </a:rPr>
              <a:t>Pi</a:t>
            </a:r>
            <a:r>
              <a:rPr dirty="0" sz="400" spc="500" i="1">
                <a:latin typeface="Times New Roman"/>
                <a:cs typeface="Times New Roman"/>
              </a:rPr>
              <a:t> </a:t>
            </a:r>
            <a:r>
              <a:rPr dirty="0" sz="400" spc="-50" i="1">
                <a:latin typeface="Times New Roman"/>
                <a:cs typeface="Times New Roman"/>
              </a:rPr>
              <a:t>s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85" name="object 85" descr=""/>
          <p:cNvSpPr txBox="1"/>
          <p:nvPr/>
        </p:nvSpPr>
        <p:spPr>
          <a:xfrm>
            <a:off x="3633132" y="7961345"/>
            <a:ext cx="90805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50" spc="-50">
                <a:latin typeface="Cambria Math"/>
                <a:cs typeface="Cambria Math"/>
              </a:rPr>
              <a:t>⎟</a:t>
            </a:r>
            <a:endParaRPr sz="650">
              <a:latin typeface="Cambria Math"/>
              <a:cs typeface="Cambria Math"/>
            </a:endParaRPr>
          </a:p>
        </p:txBody>
      </p:sp>
      <p:sp>
        <p:nvSpPr>
          <p:cNvPr id="86" name="object 86" descr=""/>
          <p:cNvSpPr txBox="1"/>
          <p:nvPr/>
        </p:nvSpPr>
        <p:spPr>
          <a:xfrm>
            <a:off x="3633132" y="8100111"/>
            <a:ext cx="90805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50" spc="-50">
                <a:latin typeface="Cambria Math"/>
                <a:cs typeface="Cambria Math"/>
              </a:rPr>
              <a:t>⎠</a:t>
            </a:r>
            <a:endParaRPr sz="650">
              <a:latin typeface="Cambria Math"/>
              <a:cs typeface="Cambria Math"/>
            </a:endParaRPr>
          </a:p>
        </p:txBody>
      </p:sp>
      <p:sp>
        <p:nvSpPr>
          <p:cNvPr id="87" name="object 87" descr=""/>
          <p:cNvSpPr txBox="1"/>
          <p:nvPr/>
        </p:nvSpPr>
        <p:spPr>
          <a:xfrm>
            <a:off x="3633132" y="7895266"/>
            <a:ext cx="90805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50" spc="-50">
                <a:latin typeface="Cambria Math"/>
                <a:cs typeface="Cambria Math"/>
              </a:rPr>
              <a:t>⎞</a:t>
            </a:r>
            <a:endParaRPr sz="650">
              <a:latin typeface="Cambria Math"/>
              <a:cs typeface="Cambria Math"/>
            </a:endParaRPr>
          </a:p>
        </p:txBody>
      </p:sp>
      <p:sp>
        <p:nvSpPr>
          <p:cNvPr id="88" name="object 88" descr=""/>
          <p:cNvSpPr txBox="1"/>
          <p:nvPr/>
        </p:nvSpPr>
        <p:spPr>
          <a:xfrm>
            <a:off x="3402887" y="8073680"/>
            <a:ext cx="346710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sz="650">
                <a:latin typeface="Times New Roman"/>
                <a:cs typeface="Times New Roman"/>
              </a:rPr>
              <a:t>180</a:t>
            </a:r>
            <a:r>
              <a:rPr dirty="0" sz="650" spc="465">
                <a:latin typeface="Times New Roman"/>
                <a:cs typeface="Times New Roman"/>
              </a:rPr>
              <a:t> </a:t>
            </a:r>
            <a:r>
              <a:rPr dirty="0" baseline="25641" sz="975" spc="-75">
                <a:latin typeface="Cambria Math"/>
                <a:cs typeface="Cambria Math"/>
              </a:rPr>
              <a:t>⎟</a:t>
            </a:r>
            <a:endParaRPr baseline="25641" sz="975">
              <a:latin typeface="Cambria Math"/>
              <a:cs typeface="Cambria Math"/>
            </a:endParaRPr>
          </a:p>
        </p:txBody>
      </p:sp>
      <p:sp>
        <p:nvSpPr>
          <p:cNvPr id="89" name="object 89" descr=""/>
          <p:cNvSpPr txBox="1"/>
          <p:nvPr/>
        </p:nvSpPr>
        <p:spPr>
          <a:xfrm>
            <a:off x="3203617" y="8034032"/>
            <a:ext cx="90805" cy="19494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ts val="650"/>
              </a:lnSpc>
              <a:spcBef>
                <a:spcPts val="125"/>
              </a:spcBef>
            </a:pPr>
            <a:r>
              <a:rPr dirty="0" sz="650" spc="-50">
                <a:latin typeface="Cambria Math"/>
                <a:cs typeface="Cambria Math"/>
              </a:rPr>
              <a:t>⎜</a:t>
            </a:r>
            <a:endParaRPr sz="650">
              <a:latin typeface="Cambria Math"/>
              <a:cs typeface="Cambria Math"/>
            </a:endParaRPr>
          </a:p>
          <a:p>
            <a:pPr marL="12700">
              <a:lnSpc>
                <a:spcPts val="650"/>
              </a:lnSpc>
            </a:pPr>
            <a:r>
              <a:rPr dirty="0" sz="650" spc="110">
                <a:latin typeface="Cambria Math"/>
                <a:cs typeface="Cambria Math"/>
              </a:rPr>
              <a:t>𝗁</a:t>
            </a:r>
            <a:endParaRPr sz="650">
              <a:latin typeface="Cambria Math"/>
              <a:cs typeface="Cambria Math"/>
            </a:endParaRPr>
          </a:p>
        </p:txBody>
      </p:sp>
      <p:sp>
        <p:nvSpPr>
          <p:cNvPr id="90" name="object 90" descr=""/>
          <p:cNvSpPr txBox="1"/>
          <p:nvPr/>
        </p:nvSpPr>
        <p:spPr>
          <a:xfrm>
            <a:off x="3163969" y="7670596"/>
            <a:ext cx="130810" cy="35369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ts val="650"/>
              </a:lnSpc>
              <a:spcBef>
                <a:spcPts val="125"/>
              </a:spcBef>
            </a:pPr>
            <a:r>
              <a:rPr dirty="0" sz="650" spc="-50">
                <a:latin typeface="Cambria Math"/>
                <a:cs typeface="Cambria Math"/>
              </a:rPr>
              <a:t>⎜</a:t>
            </a:r>
            <a:endParaRPr sz="650">
              <a:latin typeface="Cambria Math"/>
              <a:cs typeface="Cambria Math"/>
            </a:endParaRPr>
          </a:p>
          <a:p>
            <a:pPr marL="12700">
              <a:lnSpc>
                <a:spcPts val="650"/>
              </a:lnSpc>
            </a:pPr>
            <a:r>
              <a:rPr dirty="0" sz="650" spc="110">
                <a:latin typeface="Cambria Math"/>
                <a:cs typeface="Cambria Math"/>
              </a:rPr>
              <a:t>𝗁</a:t>
            </a:r>
            <a:endParaRPr sz="650">
              <a:latin typeface="Cambria Math"/>
              <a:cs typeface="Cambria Math"/>
            </a:endParaRPr>
          </a:p>
          <a:p>
            <a:pPr marL="52069">
              <a:lnSpc>
                <a:spcPct val="100000"/>
              </a:lnSpc>
              <a:spcBef>
                <a:spcPts val="470"/>
              </a:spcBef>
            </a:pPr>
            <a:r>
              <a:rPr dirty="0" sz="650" spc="-50">
                <a:latin typeface="Cambria Math"/>
                <a:cs typeface="Cambria Math"/>
              </a:rPr>
              <a:t>⎛</a:t>
            </a:r>
            <a:endParaRPr sz="650">
              <a:latin typeface="Cambria Math"/>
              <a:cs typeface="Cambria Math"/>
            </a:endParaRPr>
          </a:p>
        </p:txBody>
      </p:sp>
      <p:sp>
        <p:nvSpPr>
          <p:cNvPr id="91" name="object 91" descr=""/>
          <p:cNvSpPr txBox="1"/>
          <p:nvPr/>
        </p:nvSpPr>
        <p:spPr>
          <a:xfrm>
            <a:off x="2874252" y="7981169"/>
            <a:ext cx="514984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sz="650">
                <a:latin typeface="Times New Roman"/>
                <a:cs typeface="Times New Roman"/>
              </a:rPr>
              <a:t>≈</a:t>
            </a:r>
            <a:r>
              <a:rPr dirty="0" sz="650" spc="90">
                <a:latin typeface="Times New Roman"/>
                <a:cs typeface="Times New Roman"/>
              </a:rPr>
              <a:t> </a:t>
            </a:r>
            <a:r>
              <a:rPr dirty="0" baseline="-21367" sz="975" i="1">
                <a:latin typeface="Times New Roman"/>
                <a:cs typeface="Times New Roman"/>
              </a:rPr>
              <a:t>lY</a:t>
            </a:r>
            <a:r>
              <a:rPr dirty="0" baseline="-21367" sz="975" spc="-75" i="1">
                <a:latin typeface="Times New Roman"/>
                <a:cs typeface="Times New Roman"/>
              </a:rPr>
              <a:t> </a:t>
            </a:r>
            <a:r>
              <a:rPr dirty="0" sz="650">
                <a:latin typeface="Cambria Math"/>
                <a:cs typeface="Cambria Math"/>
              </a:rPr>
              <a:t>⋅</a:t>
            </a:r>
            <a:r>
              <a:rPr dirty="0" sz="650" spc="445">
                <a:latin typeface="Cambria Math"/>
                <a:cs typeface="Cambria Math"/>
              </a:rPr>
              <a:t> </a:t>
            </a:r>
            <a:r>
              <a:rPr dirty="0" sz="650">
                <a:latin typeface="Cambria Math"/>
                <a:cs typeface="Cambria Math"/>
              </a:rPr>
              <a:t>⋅</a:t>
            </a:r>
            <a:r>
              <a:rPr dirty="0" sz="650" spc="-20">
                <a:latin typeface="Cambria Math"/>
                <a:cs typeface="Cambria Math"/>
              </a:rPr>
              <a:t> </a:t>
            </a:r>
            <a:r>
              <a:rPr dirty="0" baseline="12820" sz="975" spc="-135">
                <a:latin typeface="Cambria Math"/>
                <a:cs typeface="Cambria Math"/>
              </a:rPr>
              <a:t>⎜</a:t>
            </a:r>
            <a:r>
              <a:rPr dirty="0" baseline="-8547" sz="975" spc="-135">
                <a:latin typeface="Times New Roman"/>
                <a:cs typeface="Times New Roman"/>
              </a:rPr>
              <a:t>1</a:t>
            </a:r>
            <a:r>
              <a:rPr dirty="0" baseline="-8547" sz="975" spc="30">
                <a:latin typeface="Times New Roman"/>
                <a:cs typeface="Times New Roman"/>
              </a:rPr>
              <a:t> </a:t>
            </a:r>
            <a:r>
              <a:rPr dirty="0" sz="650" spc="-50">
                <a:latin typeface="Times New Roman"/>
                <a:cs typeface="Times New Roman"/>
              </a:rPr>
              <a:t>-</a:t>
            </a:r>
            <a:endParaRPr sz="650">
              <a:latin typeface="Times New Roman"/>
              <a:cs typeface="Times New Roman"/>
            </a:endParaRPr>
          </a:p>
        </p:txBody>
      </p:sp>
      <p:sp>
        <p:nvSpPr>
          <p:cNvPr id="92" name="object 92" descr=""/>
          <p:cNvSpPr txBox="1"/>
          <p:nvPr/>
        </p:nvSpPr>
        <p:spPr>
          <a:xfrm>
            <a:off x="2345618" y="7872799"/>
            <a:ext cx="567690" cy="3295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 marR="30480" indent="33020">
              <a:lnSpc>
                <a:spcPct val="153400"/>
              </a:lnSpc>
              <a:spcBef>
                <a:spcPts val="95"/>
              </a:spcBef>
            </a:pPr>
            <a:r>
              <a:rPr dirty="0" sz="650">
                <a:latin typeface="Times New Roman"/>
                <a:cs typeface="Times New Roman"/>
              </a:rPr>
              <a:t>3</a:t>
            </a:r>
            <a:r>
              <a:rPr dirty="0" sz="650" spc="35">
                <a:latin typeface="Times New Roman"/>
                <a:cs typeface="Times New Roman"/>
              </a:rPr>
              <a:t> </a:t>
            </a:r>
            <a:r>
              <a:rPr dirty="0" baseline="4273" sz="975">
                <a:latin typeface="Cambria Math"/>
                <a:cs typeface="Cambria Math"/>
              </a:rPr>
              <a:t>⋅</a:t>
            </a:r>
            <a:r>
              <a:rPr dirty="0" baseline="4273" sz="975" spc="-15">
                <a:latin typeface="Cambria Math"/>
                <a:cs typeface="Cambria Math"/>
              </a:rPr>
              <a:t> </a:t>
            </a:r>
            <a:r>
              <a:rPr dirty="0" sz="650">
                <a:latin typeface="Times New Roman"/>
                <a:cs typeface="Times New Roman"/>
              </a:rPr>
              <a:t>sinh</a:t>
            </a:r>
            <a:r>
              <a:rPr dirty="0" sz="650" spc="25">
                <a:latin typeface="Times New Roman"/>
                <a:cs typeface="Times New Roman"/>
              </a:rPr>
              <a:t> </a:t>
            </a:r>
            <a:r>
              <a:rPr dirty="0" sz="650">
                <a:latin typeface="Times New Roman"/>
                <a:cs typeface="Times New Roman"/>
              </a:rPr>
              <a:t>(</a:t>
            </a:r>
            <a:r>
              <a:rPr dirty="0" sz="650" spc="-5">
                <a:latin typeface="Times New Roman"/>
                <a:cs typeface="Times New Roman"/>
              </a:rPr>
              <a:t> </a:t>
            </a:r>
            <a:r>
              <a:rPr dirty="0" sz="650">
                <a:latin typeface="Times New Roman"/>
                <a:cs typeface="Times New Roman"/>
              </a:rPr>
              <a:t>γ</a:t>
            </a:r>
            <a:r>
              <a:rPr dirty="0" sz="650" spc="-90">
                <a:latin typeface="Times New Roman"/>
                <a:cs typeface="Times New Roman"/>
              </a:rPr>
              <a:t> </a:t>
            </a:r>
            <a:r>
              <a:rPr dirty="0" baseline="-17094" sz="975" i="1">
                <a:latin typeface="Times New Roman"/>
                <a:cs typeface="Times New Roman"/>
              </a:rPr>
              <a:t>l</a:t>
            </a:r>
            <a:r>
              <a:rPr dirty="0" baseline="-17094" sz="975" spc="-135" i="1">
                <a:latin typeface="Times New Roman"/>
                <a:cs typeface="Times New Roman"/>
              </a:rPr>
              <a:t> </a:t>
            </a:r>
            <a:r>
              <a:rPr dirty="0" sz="650" spc="-50">
                <a:latin typeface="Times New Roman"/>
                <a:cs typeface="Times New Roman"/>
              </a:rPr>
              <a:t>)</a:t>
            </a:r>
            <a:r>
              <a:rPr dirty="0" sz="650" spc="500">
                <a:latin typeface="Times New Roman"/>
                <a:cs typeface="Times New Roman"/>
              </a:rPr>
              <a:t> </a:t>
            </a:r>
            <a:r>
              <a:rPr dirty="0" sz="650">
                <a:latin typeface="Times New Roman"/>
                <a:cs typeface="Times New Roman"/>
              </a:rPr>
              <a:t>2</a:t>
            </a:r>
            <a:r>
              <a:rPr dirty="0" sz="650" spc="80">
                <a:latin typeface="Times New Roman"/>
                <a:cs typeface="Times New Roman"/>
              </a:rPr>
              <a:t> </a:t>
            </a:r>
            <a:r>
              <a:rPr dirty="0" baseline="8547" sz="975">
                <a:latin typeface="Times New Roman"/>
                <a:cs typeface="Times New Roman"/>
              </a:rPr>
              <a:t>+</a:t>
            </a:r>
            <a:r>
              <a:rPr dirty="0" baseline="8547" sz="975" spc="217">
                <a:latin typeface="Times New Roman"/>
                <a:cs typeface="Times New Roman"/>
              </a:rPr>
              <a:t> </a:t>
            </a:r>
            <a:r>
              <a:rPr dirty="0" sz="650" spc="-45">
                <a:latin typeface="Times New Roman"/>
                <a:cs typeface="Times New Roman"/>
              </a:rPr>
              <a:t>aporreaγr</a:t>
            </a:r>
            <a:r>
              <a:rPr dirty="0" baseline="-12820" sz="975" spc="-67" i="1">
                <a:latin typeface="Times New Roman"/>
                <a:cs typeface="Times New Roman"/>
              </a:rPr>
              <a:t>l</a:t>
            </a:r>
            <a:r>
              <a:rPr dirty="0" sz="650" spc="-45">
                <a:latin typeface="Times New Roman"/>
                <a:cs typeface="Times New Roman"/>
              </a:rPr>
              <a:t>()</a:t>
            </a:r>
            <a:endParaRPr sz="650">
              <a:latin typeface="Times New Roman"/>
              <a:cs typeface="Times New Roman"/>
            </a:endParaRPr>
          </a:p>
        </p:txBody>
      </p:sp>
      <p:sp>
        <p:nvSpPr>
          <p:cNvPr id="93" name="object 93" descr=""/>
          <p:cNvSpPr txBox="1"/>
          <p:nvPr/>
        </p:nvSpPr>
        <p:spPr>
          <a:xfrm>
            <a:off x="2047229" y="7971918"/>
            <a:ext cx="320675" cy="250190"/>
          </a:xfrm>
          <a:prstGeom prst="rect">
            <a:avLst/>
          </a:prstGeom>
        </p:spPr>
        <p:txBody>
          <a:bodyPr wrap="square" lIns="0" tIns="254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00"/>
              </a:spcBef>
              <a:tabLst>
                <a:tab pos="283210" algn="l"/>
              </a:tabLst>
            </a:pPr>
            <a:r>
              <a:rPr dirty="0" sz="650" spc="-50">
                <a:latin typeface="Times New Roman"/>
                <a:cs typeface="Times New Roman"/>
              </a:rPr>
              <a:t>=</a:t>
            </a:r>
            <a:r>
              <a:rPr dirty="0" sz="650">
                <a:latin typeface="Times New Roman"/>
                <a:cs typeface="Times New Roman"/>
              </a:rPr>
              <a:t>	</a:t>
            </a:r>
            <a:r>
              <a:rPr dirty="0" sz="650" spc="-50">
                <a:latin typeface="Cambria Math"/>
                <a:cs typeface="Cambria Math"/>
              </a:rPr>
              <a:t>⋅</a:t>
            </a:r>
            <a:endParaRPr sz="650">
              <a:latin typeface="Cambria Math"/>
              <a:cs typeface="Cambria Math"/>
            </a:endParaRPr>
          </a:p>
          <a:p>
            <a:pPr marL="170815">
              <a:lnSpc>
                <a:spcPct val="100000"/>
              </a:lnSpc>
              <a:spcBef>
                <a:spcPts val="100"/>
              </a:spcBef>
            </a:pPr>
            <a:r>
              <a:rPr dirty="0" sz="650" spc="-50" i="1">
                <a:latin typeface="Times New Roman"/>
                <a:cs typeface="Times New Roman"/>
              </a:rPr>
              <a:t>Z</a:t>
            </a:r>
            <a:endParaRPr sz="650">
              <a:latin typeface="Times New Roman"/>
              <a:cs typeface="Times New Roman"/>
            </a:endParaRPr>
          </a:p>
        </p:txBody>
      </p:sp>
      <p:sp>
        <p:nvSpPr>
          <p:cNvPr id="94" name="object 94" descr=""/>
          <p:cNvSpPr txBox="1"/>
          <p:nvPr/>
        </p:nvSpPr>
        <p:spPr>
          <a:xfrm>
            <a:off x="1260886" y="7981169"/>
            <a:ext cx="74295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50" spc="-50">
                <a:latin typeface="Times New Roman"/>
                <a:cs typeface="Times New Roman"/>
              </a:rPr>
              <a:t>=</a:t>
            </a:r>
            <a:endParaRPr sz="650">
              <a:latin typeface="Times New Roman"/>
              <a:cs typeface="Times New Roman"/>
            </a:endParaRPr>
          </a:p>
        </p:txBody>
      </p:sp>
      <p:sp>
        <p:nvSpPr>
          <p:cNvPr id="95" name="object 95" descr=""/>
          <p:cNvSpPr txBox="1"/>
          <p:nvPr/>
        </p:nvSpPr>
        <p:spPr>
          <a:xfrm>
            <a:off x="1321389" y="7522578"/>
            <a:ext cx="539750" cy="6800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ctr" marL="44450" marR="69215" indent="-7620">
              <a:lnSpc>
                <a:spcPct val="146800"/>
              </a:lnSpc>
              <a:spcBef>
                <a:spcPts val="95"/>
              </a:spcBef>
            </a:pPr>
            <a:r>
              <a:rPr dirty="0" sz="650">
                <a:latin typeface="Times New Roman"/>
                <a:cs typeface="Times New Roman"/>
              </a:rPr>
              <a:t>)</a:t>
            </a:r>
            <a:r>
              <a:rPr dirty="0" sz="650" spc="15">
                <a:latin typeface="Times New Roman"/>
                <a:cs typeface="Times New Roman"/>
              </a:rPr>
              <a:t> </a:t>
            </a:r>
            <a:r>
              <a:rPr dirty="0" sz="650" spc="-105">
                <a:latin typeface="Times New Roman"/>
                <a:cs typeface="Times New Roman"/>
              </a:rPr>
              <a:t>0</a:t>
            </a:r>
            <a:r>
              <a:rPr dirty="0" baseline="8547" sz="975" spc="-157">
                <a:latin typeface="Cambria Math"/>
                <a:cs typeface="Cambria Math"/>
              </a:rPr>
              <a:t>⋅</a:t>
            </a:r>
            <a:r>
              <a:rPr dirty="0" baseline="8547" sz="975" spc="-22">
                <a:latin typeface="Cambria Math"/>
                <a:cs typeface="Cambria Math"/>
              </a:rPr>
              <a:t> </a:t>
            </a:r>
            <a:r>
              <a:rPr dirty="0" baseline="-12820" sz="975" spc="-30" i="1">
                <a:latin typeface="Times New Roman"/>
                <a:cs typeface="Times New Roman"/>
              </a:rPr>
              <a:t>t</a:t>
            </a:r>
            <a:r>
              <a:rPr dirty="0" sz="650" spc="-20">
                <a:latin typeface="Times New Roman"/>
                <a:cs typeface="Times New Roman"/>
              </a:rPr>
              <a:t>(</a:t>
            </a:r>
            <a:r>
              <a:rPr dirty="0" baseline="-12820" sz="975" spc="-30" i="1">
                <a:latin typeface="Times New Roman"/>
                <a:cs typeface="Times New Roman"/>
              </a:rPr>
              <a:t>u</a:t>
            </a:r>
            <a:r>
              <a:rPr dirty="0" sz="650" spc="-20">
                <a:latin typeface="Times New Roman"/>
                <a:cs typeface="Times New Roman"/>
              </a:rPr>
              <a:t>3</a:t>
            </a:r>
            <a:r>
              <a:rPr dirty="0" sz="650" spc="500">
                <a:latin typeface="Times New Roman"/>
                <a:cs typeface="Times New Roman"/>
              </a:rPr>
              <a:t> </a:t>
            </a:r>
            <a:r>
              <a:rPr dirty="0" baseline="-12820" sz="975" spc="-67" i="1">
                <a:latin typeface="Times New Roman"/>
                <a:cs typeface="Times New Roman"/>
              </a:rPr>
              <a:t>y</a:t>
            </a:r>
            <a:r>
              <a:rPr dirty="0" sz="650" spc="-45">
                <a:latin typeface="Times New Roman"/>
                <a:cs typeface="Times New Roman"/>
              </a:rPr>
              <a:t>)</a:t>
            </a:r>
            <a:r>
              <a:rPr dirty="0" baseline="-12820" sz="975" spc="-67" i="1">
                <a:latin typeface="Times New Roman"/>
                <a:cs typeface="Times New Roman"/>
              </a:rPr>
              <a:t>o</a:t>
            </a:r>
            <a:r>
              <a:rPr dirty="0" sz="650" spc="-45">
                <a:latin typeface="Times New Roman"/>
                <a:cs typeface="Times New Roman"/>
              </a:rPr>
              <a:t>(2)</a:t>
            </a:r>
            <a:r>
              <a:rPr dirty="0" baseline="8547" sz="975" spc="-67">
                <a:latin typeface="Times New Roman"/>
                <a:cs typeface="Times New Roman"/>
              </a:rPr>
              <a:t>+</a:t>
            </a:r>
            <a:r>
              <a:rPr dirty="0" sz="650" spc="-45">
                <a:latin typeface="Times New Roman"/>
                <a:cs typeface="Times New Roman"/>
              </a:rPr>
              <a:t>0</a:t>
            </a:r>
            <a:r>
              <a:rPr dirty="0" sz="650" spc="15">
                <a:latin typeface="Times New Roman"/>
                <a:cs typeface="Times New Roman"/>
              </a:rPr>
              <a:t> </a:t>
            </a:r>
            <a:r>
              <a:rPr dirty="0" sz="650">
                <a:latin typeface="Times New Roman"/>
                <a:cs typeface="Times New Roman"/>
              </a:rPr>
              <a:t>(</a:t>
            </a:r>
            <a:r>
              <a:rPr dirty="0" sz="650" spc="110">
                <a:latin typeface="Times New Roman"/>
                <a:cs typeface="Times New Roman"/>
              </a:rPr>
              <a:t> </a:t>
            </a:r>
            <a:r>
              <a:rPr dirty="0" baseline="8547" sz="975">
                <a:latin typeface="Cambria Math"/>
                <a:cs typeface="Cambria Math"/>
              </a:rPr>
              <a:t>⋅</a:t>
            </a:r>
            <a:r>
              <a:rPr dirty="0" baseline="8547" sz="975" spc="-22">
                <a:latin typeface="Cambria Math"/>
                <a:cs typeface="Cambria Math"/>
              </a:rPr>
              <a:t> </a:t>
            </a:r>
            <a:r>
              <a:rPr dirty="0" baseline="-12820" sz="975" spc="-37" i="1">
                <a:latin typeface="Times New Roman"/>
                <a:cs typeface="Times New Roman"/>
              </a:rPr>
              <a:t>li</a:t>
            </a:r>
            <a:endParaRPr baseline="-12820" sz="975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35"/>
              </a:spcBef>
            </a:pPr>
            <a:endParaRPr sz="650">
              <a:latin typeface="Times New Roman"/>
              <a:cs typeface="Times New Roman"/>
            </a:endParaRPr>
          </a:p>
          <a:p>
            <a:pPr algn="ctr" marL="20320">
              <a:lnSpc>
                <a:spcPct val="100000"/>
              </a:lnSpc>
            </a:pPr>
            <a:r>
              <a:rPr dirty="0" sz="650">
                <a:latin typeface="Times New Roman"/>
                <a:cs typeface="Times New Roman"/>
              </a:rPr>
              <a:t>)</a:t>
            </a:r>
            <a:r>
              <a:rPr dirty="0" sz="650" spc="20">
                <a:latin typeface="Times New Roman"/>
                <a:cs typeface="Times New Roman"/>
              </a:rPr>
              <a:t> </a:t>
            </a:r>
            <a:r>
              <a:rPr dirty="0" sz="650" spc="-110">
                <a:latin typeface="Times New Roman"/>
                <a:cs typeface="Times New Roman"/>
              </a:rPr>
              <a:t>0</a:t>
            </a:r>
            <a:r>
              <a:rPr dirty="0" baseline="4273" sz="975" spc="-165">
                <a:latin typeface="Cambria Math"/>
                <a:cs typeface="Cambria Math"/>
              </a:rPr>
              <a:t>⋅</a:t>
            </a:r>
            <a:r>
              <a:rPr dirty="0" baseline="4273" sz="975" spc="67">
                <a:latin typeface="Cambria Math"/>
                <a:cs typeface="Cambria Math"/>
              </a:rPr>
              <a:t> </a:t>
            </a:r>
            <a:r>
              <a:rPr dirty="0" baseline="-17094" sz="975" spc="-30" i="1">
                <a:latin typeface="Times New Roman"/>
                <a:cs typeface="Times New Roman"/>
              </a:rPr>
              <a:t>y</a:t>
            </a:r>
            <a:r>
              <a:rPr dirty="0" sz="650" spc="-20">
                <a:latin typeface="Times New Roman"/>
                <a:cs typeface="Times New Roman"/>
              </a:rPr>
              <a:t>(3</a:t>
            </a:r>
            <a:r>
              <a:rPr dirty="0" baseline="-17094" sz="975" spc="-30" i="1">
                <a:latin typeface="Times New Roman"/>
                <a:cs typeface="Times New Roman"/>
              </a:rPr>
              <a:t>o</a:t>
            </a:r>
            <a:endParaRPr baseline="-17094" sz="975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  <a:spcBef>
                <a:spcPts val="415"/>
              </a:spcBef>
            </a:pPr>
            <a:r>
              <a:rPr dirty="0" baseline="-12820" sz="975" spc="-30" i="1">
                <a:latin typeface="Times New Roman"/>
                <a:cs typeface="Times New Roman"/>
              </a:rPr>
              <a:t>tu</a:t>
            </a:r>
            <a:r>
              <a:rPr dirty="0" sz="650" spc="-20">
                <a:latin typeface="Times New Roman"/>
                <a:cs typeface="Times New Roman"/>
              </a:rPr>
              <a:t>)</a:t>
            </a:r>
            <a:r>
              <a:rPr dirty="0" sz="650" spc="5">
                <a:latin typeface="Times New Roman"/>
                <a:cs typeface="Times New Roman"/>
              </a:rPr>
              <a:t> </a:t>
            </a:r>
            <a:r>
              <a:rPr dirty="0" sz="650" spc="-30">
                <a:latin typeface="Times New Roman"/>
                <a:cs typeface="Times New Roman"/>
              </a:rPr>
              <a:t>(2)</a:t>
            </a:r>
            <a:r>
              <a:rPr dirty="0" baseline="8547" sz="975" spc="-44">
                <a:latin typeface="Times New Roman"/>
                <a:cs typeface="Times New Roman"/>
              </a:rPr>
              <a:t>+</a:t>
            </a:r>
            <a:r>
              <a:rPr dirty="0" sz="650" spc="-30">
                <a:latin typeface="Times New Roman"/>
                <a:cs typeface="Times New Roman"/>
              </a:rPr>
              <a:t>0</a:t>
            </a:r>
            <a:r>
              <a:rPr dirty="0" sz="650" spc="5">
                <a:latin typeface="Times New Roman"/>
                <a:cs typeface="Times New Roman"/>
              </a:rPr>
              <a:t> </a:t>
            </a:r>
            <a:r>
              <a:rPr dirty="0" sz="650">
                <a:latin typeface="Times New Roman"/>
                <a:cs typeface="Times New Roman"/>
              </a:rPr>
              <a:t>(</a:t>
            </a:r>
            <a:r>
              <a:rPr dirty="0" sz="650" spc="90">
                <a:latin typeface="Times New Roman"/>
                <a:cs typeface="Times New Roman"/>
              </a:rPr>
              <a:t> </a:t>
            </a:r>
            <a:r>
              <a:rPr dirty="0" baseline="8547" sz="975">
                <a:latin typeface="Cambria Math"/>
                <a:cs typeface="Cambria Math"/>
              </a:rPr>
              <a:t>⋅</a:t>
            </a:r>
            <a:r>
              <a:rPr dirty="0" baseline="8547" sz="975" spc="44">
                <a:latin typeface="Cambria Math"/>
                <a:cs typeface="Cambria Math"/>
              </a:rPr>
              <a:t> </a:t>
            </a:r>
            <a:r>
              <a:rPr dirty="0" baseline="-12820" sz="975" spc="-37" i="1">
                <a:latin typeface="Times New Roman"/>
                <a:cs typeface="Times New Roman"/>
              </a:rPr>
              <a:t>lu</a:t>
            </a:r>
            <a:endParaRPr baseline="-12820" sz="975">
              <a:latin typeface="Times New Roman"/>
              <a:cs typeface="Times New Roman"/>
            </a:endParaRPr>
          </a:p>
        </p:txBody>
      </p:sp>
      <p:sp>
        <p:nvSpPr>
          <p:cNvPr id="96" name="object 96" descr=""/>
          <p:cNvSpPr txBox="1"/>
          <p:nvPr/>
        </p:nvSpPr>
        <p:spPr>
          <a:xfrm>
            <a:off x="1095688" y="7961345"/>
            <a:ext cx="43180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 spc="-50">
                <a:latin typeface="Times New Roman"/>
                <a:cs typeface="Times New Roman"/>
              </a:rPr>
              <a:t>-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97" name="object 97" descr=""/>
          <p:cNvSpPr txBox="1"/>
          <p:nvPr/>
        </p:nvSpPr>
        <p:spPr>
          <a:xfrm>
            <a:off x="3401855" y="7921697"/>
            <a:ext cx="173355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50">
                <a:latin typeface="Times New Roman"/>
                <a:cs typeface="Times New Roman"/>
              </a:rPr>
              <a:t>γ</a:t>
            </a:r>
            <a:r>
              <a:rPr dirty="0" sz="650" spc="10">
                <a:latin typeface="Times New Roman"/>
                <a:cs typeface="Times New Roman"/>
              </a:rPr>
              <a:t> </a:t>
            </a:r>
            <a:r>
              <a:rPr dirty="0" sz="650">
                <a:latin typeface="Times New Roman"/>
                <a:cs typeface="Times New Roman"/>
              </a:rPr>
              <a:t>(</a:t>
            </a:r>
            <a:r>
              <a:rPr dirty="0" sz="650" spc="90">
                <a:latin typeface="Times New Roman"/>
                <a:cs typeface="Times New Roman"/>
              </a:rPr>
              <a:t> </a:t>
            </a:r>
            <a:r>
              <a:rPr dirty="0" sz="650" spc="-50">
                <a:latin typeface="Times New Roman"/>
                <a:cs typeface="Times New Roman"/>
              </a:rPr>
              <a:t>)</a:t>
            </a:r>
            <a:endParaRPr sz="650">
              <a:latin typeface="Times New Roman"/>
              <a:cs typeface="Times New Roman"/>
            </a:endParaRPr>
          </a:p>
        </p:txBody>
      </p:sp>
      <p:sp>
        <p:nvSpPr>
          <p:cNvPr id="98" name="object 98" descr=""/>
          <p:cNvSpPr txBox="1"/>
          <p:nvPr/>
        </p:nvSpPr>
        <p:spPr>
          <a:xfrm>
            <a:off x="3560445" y="7908481"/>
            <a:ext cx="92075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>
                <a:latin typeface="Times New Roman"/>
                <a:cs typeface="Times New Roman"/>
              </a:rPr>
              <a:t>4</a:t>
            </a:r>
            <a:r>
              <a:rPr dirty="0" sz="400" spc="5">
                <a:latin typeface="Times New Roman"/>
                <a:cs typeface="Times New Roman"/>
              </a:rPr>
              <a:t> </a:t>
            </a:r>
            <a:r>
              <a:rPr dirty="0" sz="400" spc="-50">
                <a:latin typeface="Times New Roman"/>
                <a:cs typeface="Times New Roman"/>
              </a:rPr>
              <a:t>4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99" name="object 99" descr=""/>
          <p:cNvSpPr txBox="1"/>
          <p:nvPr/>
        </p:nvSpPr>
        <p:spPr>
          <a:xfrm>
            <a:off x="3481150" y="7948129"/>
            <a:ext cx="49530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50" spc="-50" i="1">
                <a:latin typeface="Times New Roman"/>
                <a:cs typeface="Times New Roman"/>
              </a:rPr>
              <a:t>l</a:t>
            </a:r>
            <a:endParaRPr sz="650">
              <a:latin typeface="Times New Roman"/>
              <a:cs typeface="Times New Roman"/>
            </a:endParaRPr>
          </a:p>
        </p:txBody>
      </p:sp>
      <p:sp>
        <p:nvSpPr>
          <p:cNvPr id="100" name="object 100" descr=""/>
          <p:cNvSpPr txBox="1"/>
          <p:nvPr/>
        </p:nvSpPr>
        <p:spPr>
          <a:xfrm>
            <a:off x="2205820" y="7948129"/>
            <a:ext cx="73660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50" spc="-50" i="1">
                <a:latin typeface="Times New Roman"/>
                <a:cs typeface="Times New Roman"/>
              </a:rPr>
              <a:t>Y</a:t>
            </a:r>
            <a:endParaRPr sz="650">
              <a:latin typeface="Times New Roman"/>
              <a:cs typeface="Times New Roman"/>
            </a:endParaRPr>
          </a:p>
        </p:txBody>
      </p:sp>
      <p:sp>
        <p:nvSpPr>
          <p:cNvPr id="101" name="object 101" descr=""/>
          <p:cNvSpPr txBox="1"/>
          <p:nvPr/>
        </p:nvSpPr>
        <p:spPr>
          <a:xfrm>
            <a:off x="844586" y="8014208"/>
            <a:ext cx="73660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50" spc="-50" i="1">
                <a:latin typeface="Times New Roman"/>
                <a:cs typeface="Times New Roman"/>
              </a:rPr>
              <a:t>Y</a:t>
            </a:r>
            <a:endParaRPr sz="650">
              <a:latin typeface="Times New Roman"/>
              <a:cs typeface="Times New Roman"/>
            </a:endParaRPr>
          </a:p>
        </p:txBody>
      </p:sp>
      <p:sp>
        <p:nvSpPr>
          <p:cNvPr id="102" name="object 102" descr=""/>
          <p:cNvSpPr txBox="1"/>
          <p:nvPr/>
        </p:nvSpPr>
        <p:spPr>
          <a:xfrm>
            <a:off x="1934895" y="8159583"/>
            <a:ext cx="102235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 spc="-20" i="1">
                <a:latin typeface="Times New Roman"/>
                <a:cs typeface="Times New Roman"/>
              </a:rPr>
              <a:t>jefe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103" name="object 103" descr=""/>
          <p:cNvSpPr txBox="1"/>
          <p:nvPr/>
        </p:nvSpPr>
        <p:spPr>
          <a:xfrm>
            <a:off x="930489" y="7987776"/>
            <a:ext cx="283845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 i="1">
                <a:latin typeface="Times New Roman"/>
                <a:cs typeface="Times New Roman"/>
              </a:rPr>
              <a:t>Exacto</a:t>
            </a:r>
            <a:r>
              <a:rPr dirty="0" sz="400" spc="434" i="1">
                <a:latin typeface="Times New Roman"/>
                <a:cs typeface="Times New Roman"/>
              </a:rPr>
              <a:t> </a:t>
            </a:r>
            <a:r>
              <a:rPr dirty="0" sz="400" spc="-25" i="1">
                <a:latin typeface="Times New Roman"/>
                <a:cs typeface="Times New Roman"/>
              </a:rPr>
              <a:t>Pi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104" name="object 104" descr=""/>
          <p:cNvSpPr txBox="1"/>
          <p:nvPr/>
        </p:nvSpPr>
        <p:spPr>
          <a:xfrm>
            <a:off x="904058" y="8060464"/>
            <a:ext cx="46355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 spc="-50" i="1">
                <a:latin typeface="Times New Roman"/>
                <a:cs typeface="Times New Roman"/>
              </a:rPr>
              <a:t>s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105" name="object 105" descr=""/>
          <p:cNvSpPr txBox="1"/>
          <p:nvPr/>
        </p:nvSpPr>
        <p:spPr>
          <a:xfrm>
            <a:off x="5113309" y="7981169"/>
            <a:ext cx="20193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0">
                <a:latin typeface="Times New Roman"/>
                <a:cs typeface="Times New Roman"/>
              </a:rPr>
              <a:t>(14)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06" name="object 106" descr=""/>
          <p:cNvSpPr txBox="1"/>
          <p:nvPr/>
        </p:nvSpPr>
        <p:spPr>
          <a:xfrm>
            <a:off x="831370" y="8377644"/>
            <a:ext cx="5189220" cy="162623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Vemos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equivalente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exacto-pi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mismo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resultado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parámetro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distribuido.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800" b="1">
                <a:latin typeface="Times New Roman"/>
                <a:cs typeface="Times New Roman"/>
              </a:rPr>
              <a:t>7.2.2</a:t>
            </a:r>
            <a:r>
              <a:rPr dirty="0" sz="800" spc="9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Sistemas</a:t>
            </a:r>
            <a:r>
              <a:rPr dirty="0" sz="800" spc="95" b="1">
                <a:latin typeface="Times New Roman"/>
                <a:cs typeface="Times New Roman"/>
              </a:rPr>
              <a:t> </a:t>
            </a:r>
            <a:r>
              <a:rPr dirty="0" sz="800" spc="-10" b="1">
                <a:latin typeface="Times New Roman"/>
                <a:cs typeface="Times New Roman"/>
              </a:rPr>
              <a:t>trifásicos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09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 i="1">
                <a:latin typeface="Times New Roman"/>
                <a:cs typeface="Times New Roman"/>
              </a:rPr>
              <a:t>1.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Positivo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y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secuencia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spc="-20" i="1">
                <a:latin typeface="Times New Roman"/>
                <a:cs typeface="Times New Roman"/>
              </a:rPr>
              <a:t>cero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prueba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trifásico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fuentes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secuencia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positiva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cero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aplicadas.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positivo</a:t>
            </a:r>
            <a:endParaRPr sz="800">
              <a:latin typeface="Times New Roman"/>
              <a:cs typeface="Times New Roman"/>
            </a:endParaRPr>
          </a:p>
          <a:p>
            <a:pPr marL="12700" marR="46990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secuencia,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número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i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energiza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fuente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sinusoidal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ángulo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-120º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·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i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-1).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sistema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secuencia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cero,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todas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energizan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fuente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sinusoidal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ángulo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cero.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casos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varios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trifásicos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paralelo,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otros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energizados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abiertos.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los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impedancia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serie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admitancia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derivación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calculan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cada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individual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deduce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anteriormente.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07" name="object 107" descr=""/>
          <p:cNvSpPr txBox="1"/>
          <p:nvPr/>
        </p:nvSpPr>
        <p:spPr>
          <a:xfrm>
            <a:off x="831370" y="9989979"/>
            <a:ext cx="110045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ejemplo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: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08" name="object 108" descr=""/>
          <p:cNvSpPr txBox="1"/>
          <p:nvPr/>
        </p:nvSpPr>
        <p:spPr>
          <a:xfrm>
            <a:off x="2002006" y="10016411"/>
            <a:ext cx="1233170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baseline="-12820" sz="975" i="1">
                <a:latin typeface="Times New Roman"/>
                <a:cs typeface="Times New Roman"/>
              </a:rPr>
              <a:t>Z</a:t>
            </a:r>
            <a:r>
              <a:rPr dirty="0" baseline="-12820" sz="975" spc="-15" i="1">
                <a:latin typeface="Times New Roman"/>
                <a:cs typeface="Times New Roman"/>
              </a:rPr>
              <a:t> </a:t>
            </a:r>
            <a:r>
              <a:rPr dirty="0" baseline="-34722" sz="600" i="1">
                <a:latin typeface="Times New Roman"/>
                <a:cs typeface="Times New Roman"/>
              </a:rPr>
              <a:t>sa</a:t>
            </a:r>
            <a:r>
              <a:rPr dirty="0" baseline="-34722" sz="600" spc="600" i="1">
                <a:latin typeface="Times New Roman"/>
                <a:cs typeface="Times New Roman"/>
              </a:rPr>
              <a:t> </a:t>
            </a:r>
            <a:r>
              <a:rPr dirty="0" baseline="8547" sz="975">
                <a:latin typeface="Times New Roman"/>
                <a:cs typeface="Times New Roman"/>
              </a:rPr>
              <a:t>=</a:t>
            </a:r>
            <a:r>
              <a:rPr dirty="0" baseline="8547" sz="975" spc="157">
                <a:latin typeface="Times New Roman"/>
                <a:cs typeface="Times New Roman"/>
              </a:rPr>
              <a:t> </a:t>
            </a:r>
            <a:r>
              <a:rPr dirty="0" sz="650">
                <a:latin typeface="Times New Roman"/>
                <a:cs typeface="Times New Roman"/>
              </a:rPr>
              <a:t>3</a:t>
            </a:r>
            <a:r>
              <a:rPr dirty="0" sz="650" spc="-25">
                <a:latin typeface="Times New Roman"/>
                <a:cs typeface="Times New Roman"/>
              </a:rPr>
              <a:t> </a:t>
            </a:r>
            <a:r>
              <a:rPr dirty="0" baseline="8547" sz="975">
                <a:latin typeface="Cambria Math"/>
                <a:cs typeface="Cambria Math"/>
              </a:rPr>
              <a:t>⋅</a:t>
            </a:r>
            <a:r>
              <a:rPr dirty="0" baseline="8547" sz="975" spc="-22">
                <a:latin typeface="Cambria Math"/>
                <a:cs typeface="Cambria Math"/>
              </a:rPr>
              <a:t> </a:t>
            </a:r>
            <a:r>
              <a:rPr dirty="0" baseline="-12820" sz="975" spc="-44" i="1">
                <a:latin typeface="Times New Roman"/>
                <a:cs typeface="Times New Roman"/>
              </a:rPr>
              <a:t>tu</a:t>
            </a:r>
            <a:r>
              <a:rPr dirty="0" baseline="-34722" sz="600" spc="-44" i="1">
                <a:latin typeface="Times New Roman"/>
                <a:cs typeface="Times New Roman"/>
              </a:rPr>
              <a:t>un</a:t>
            </a:r>
            <a:r>
              <a:rPr dirty="0" sz="650" spc="-30">
                <a:latin typeface="Times New Roman"/>
                <a:cs typeface="Times New Roman"/>
              </a:rPr>
              <a:t>)</a:t>
            </a:r>
            <a:r>
              <a:rPr dirty="0" baseline="-34722" sz="600" spc="-44" i="1">
                <a:latin typeface="Times New Roman"/>
                <a:cs typeface="Times New Roman"/>
              </a:rPr>
              <a:t>a</a:t>
            </a:r>
            <a:r>
              <a:rPr dirty="0" sz="650" spc="-30">
                <a:latin typeface="Times New Roman"/>
                <a:cs typeface="Times New Roman"/>
              </a:rPr>
              <a:t>).</a:t>
            </a:r>
            <a:r>
              <a:rPr dirty="0" sz="650" spc="20">
                <a:latin typeface="Times New Roman"/>
                <a:cs typeface="Times New Roman"/>
              </a:rPr>
              <a:t> </a:t>
            </a:r>
            <a:r>
              <a:rPr dirty="0" sz="650" spc="-80">
                <a:latin typeface="Times New Roman"/>
                <a:cs typeface="Times New Roman"/>
              </a:rPr>
              <a:t>(2)</a:t>
            </a:r>
            <a:r>
              <a:rPr dirty="0" baseline="-12820" sz="975" spc="-120" i="1">
                <a:latin typeface="Times New Roman"/>
                <a:cs typeface="Times New Roman"/>
              </a:rPr>
              <a:t>y</a:t>
            </a:r>
            <a:r>
              <a:rPr dirty="0" sz="650" spc="-80">
                <a:latin typeface="Times New Roman"/>
                <a:cs typeface="Times New Roman"/>
              </a:rPr>
              <a:t>0</a:t>
            </a:r>
            <a:r>
              <a:rPr dirty="0" baseline="-34722" sz="600" spc="-120" i="1">
                <a:latin typeface="Times New Roman"/>
                <a:cs typeface="Times New Roman"/>
              </a:rPr>
              <a:t>u</a:t>
            </a:r>
            <a:r>
              <a:rPr dirty="0" baseline="-12820" sz="975" spc="-120" i="1">
                <a:latin typeface="Times New Roman"/>
                <a:cs typeface="Times New Roman"/>
              </a:rPr>
              <a:t>o</a:t>
            </a:r>
            <a:r>
              <a:rPr dirty="0" baseline="-34722" sz="600" spc="-120" i="1">
                <a:latin typeface="Times New Roman"/>
                <a:cs typeface="Times New Roman"/>
              </a:rPr>
              <a:t>na</a:t>
            </a:r>
            <a:r>
              <a:rPr dirty="0" sz="650" spc="-80">
                <a:latin typeface="Times New Roman"/>
                <a:cs typeface="Times New Roman"/>
              </a:rPr>
              <a:t>(/</a:t>
            </a:r>
            <a:r>
              <a:rPr dirty="0" sz="650" spc="20">
                <a:latin typeface="Times New Roman"/>
                <a:cs typeface="Times New Roman"/>
              </a:rPr>
              <a:t> </a:t>
            </a:r>
            <a:r>
              <a:rPr dirty="0" sz="650" spc="-50">
                <a:latin typeface="Times New Roman"/>
                <a:cs typeface="Times New Roman"/>
              </a:rPr>
              <a:t>()</a:t>
            </a:r>
            <a:r>
              <a:rPr dirty="0" baseline="8547" sz="975" spc="-75">
                <a:latin typeface="Times New Roman"/>
                <a:cs typeface="Times New Roman"/>
              </a:rPr>
              <a:t>+</a:t>
            </a:r>
            <a:r>
              <a:rPr dirty="0" sz="650" spc="-50">
                <a:latin typeface="Times New Roman"/>
                <a:cs typeface="Times New Roman"/>
              </a:rPr>
              <a:t>0</a:t>
            </a:r>
            <a:r>
              <a:rPr dirty="0" sz="650" spc="20">
                <a:latin typeface="Times New Roman"/>
                <a:cs typeface="Times New Roman"/>
              </a:rPr>
              <a:t> </a:t>
            </a:r>
            <a:r>
              <a:rPr dirty="0" sz="650">
                <a:latin typeface="Times New Roman"/>
                <a:cs typeface="Times New Roman"/>
              </a:rPr>
              <a:t>(</a:t>
            </a:r>
            <a:r>
              <a:rPr dirty="0" sz="650" spc="30">
                <a:latin typeface="Times New Roman"/>
                <a:cs typeface="Times New Roman"/>
              </a:rPr>
              <a:t> </a:t>
            </a:r>
            <a:r>
              <a:rPr dirty="0" baseline="8547" sz="975">
                <a:latin typeface="Cambria Math"/>
                <a:cs typeface="Cambria Math"/>
              </a:rPr>
              <a:t>⋅</a:t>
            </a:r>
            <a:r>
              <a:rPr dirty="0" baseline="8547" sz="975" spc="-22">
                <a:latin typeface="Cambria Math"/>
                <a:cs typeface="Cambria Math"/>
              </a:rPr>
              <a:t> </a:t>
            </a:r>
            <a:r>
              <a:rPr dirty="0" baseline="-12820" sz="975" spc="-30" i="1">
                <a:latin typeface="Times New Roman"/>
                <a:cs typeface="Times New Roman"/>
              </a:rPr>
              <a:t>li</a:t>
            </a:r>
            <a:r>
              <a:rPr dirty="0" baseline="-34722" sz="600" spc="-30" i="1">
                <a:latin typeface="Times New Roman"/>
                <a:cs typeface="Times New Roman"/>
              </a:rPr>
              <a:t>una</a:t>
            </a:r>
            <a:endParaRPr baseline="-34722" sz="6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21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935015" y="165100"/>
            <a:ext cx="5226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5" name="object 5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488"/>
                  </a:lnTo>
                  <a:lnTo>
                    <a:pt x="142755" y="98488"/>
                  </a:lnTo>
                  <a:lnTo>
                    <a:pt x="136180" y="99796"/>
                  </a:lnTo>
                  <a:lnTo>
                    <a:pt x="104587" y="123991"/>
                  </a:lnTo>
                  <a:lnTo>
                    <a:pt x="98048" y="143195"/>
                  </a:lnTo>
                  <a:lnTo>
                    <a:pt x="98048" y="569274"/>
                  </a:lnTo>
                  <a:lnTo>
                    <a:pt x="117977" y="603718"/>
                  </a:lnTo>
                  <a:lnTo>
                    <a:pt x="142755" y="613981"/>
                  </a:lnTo>
                  <a:lnTo>
                    <a:pt x="1886711" y="613981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3981"/>
                  </a:moveTo>
                  <a:lnTo>
                    <a:pt x="1744971" y="613981"/>
                  </a:lnTo>
                  <a:lnTo>
                    <a:pt x="1751545" y="612673"/>
                  </a:lnTo>
                  <a:lnTo>
                    <a:pt x="1764174" y="607442"/>
                  </a:lnTo>
                  <a:lnTo>
                    <a:pt x="1788370" y="575849"/>
                  </a:lnTo>
                  <a:lnTo>
                    <a:pt x="1789678" y="569274"/>
                  </a:lnTo>
                  <a:lnTo>
                    <a:pt x="1789678" y="143195"/>
                  </a:lnTo>
                  <a:lnTo>
                    <a:pt x="1769748" y="108751"/>
                  </a:lnTo>
                  <a:lnTo>
                    <a:pt x="1744971" y="98488"/>
                  </a:lnTo>
                  <a:lnTo>
                    <a:pt x="1886711" y="98488"/>
                  </a:lnTo>
                  <a:lnTo>
                    <a:pt x="1886711" y="613981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932176" y="500355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5453" y="528634"/>
                  </a:moveTo>
                  <a:lnTo>
                    <a:pt x="49392" y="528634"/>
                  </a:lnTo>
                  <a:lnTo>
                    <a:pt x="45954" y="528436"/>
                  </a:lnTo>
                  <a:lnTo>
                    <a:pt x="10837" y="508017"/>
                  </a:lnTo>
                  <a:lnTo>
                    <a:pt x="0" y="479273"/>
                  </a:lnTo>
                  <a:lnTo>
                    <a:pt x="0" y="475770"/>
                  </a:lnTo>
                  <a:lnTo>
                    <a:pt x="0" y="49361"/>
                  </a:lnTo>
                  <a:lnTo>
                    <a:pt x="17937" y="12819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775"/>
                  </a:lnTo>
                  <a:lnTo>
                    <a:pt x="1704845" y="49361"/>
                  </a:lnTo>
                  <a:lnTo>
                    <a:pt x="1704845" y="479273"/>
                  </a:lnTo>
                  <a:lnTo>
                    <a:pt x="1686907" y="515418"/>
                  </a:lnTo>
                  <a:lnTo>
                    <a:pt x="1658890" y="528436"/>
                  </a:lnTo>
                  <a:lnTo>
                    <a:pt x="1655453" y="52863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171"/>
              <a:ext cx="145374" cy="145374"/>
            </a:xfrm>
            <a:prstGeom prst="rect">
              <a:avLst/>
            </a:prstGeom>
          </p:spPr>
        </p:pic>
      </p:grpSp>
      <p:sp>
        <p:nvSpPr>
          <p:cNvPr id="8" name="object 8" descr=""/>
          <p:cNvSpPr txBox="1"/>
          <p:nvPr/>
        </p:nvSpPr>
        <p:spPr>
          <a:xfrm>
            <a:off x="831370" y="4802656"/>
            <a:ext cx="1841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256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4697009" y="4829087"/>
            <a:ext cx="65786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Times New Roman"/>
                <a:cs typeface="Times New Roman"/>
              </a:rPr>
              <a:t>ATPDraw</a:t>
            </a:r>
            <a:r>
              <a:rPr dirty="0" sz="550" spc="30">
                <a:latin typeface="Times New Roman"/>
                <a:cs typeface="Times New Roman"/>
              </a:rPr>
              <a:t> </a:t>
            </a:r>
            <a:r>
              <a:rPr dirty="0" sz="550">
                <a:latin typeface="Times New Roman"/>
                <a:cs typeface="Times New Roman"/>
              </a:rPr>
              <a:t>versión</a:t>
            </a:r>
            <a:r>
              <a:rPr dirty="0" sz="550" spc="30">
                <a:latin typeface="Times New Roman"/>
                <a:cs typeface="Times New Roman"/>
              </a:rPr>
              <a:t> </a:t>
            </a:r>
            <a:r>
              <a:rPr dirty="0" sz="550" spc="-25">
                <a:latin typeface="Times New Roman"/>
                <a:cs typeface="Times New Roman"/>
              </a:rPr>
              <a:t>5.6</a:t>
            </a:r>
            <a:endParaRPr sz="55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831370" y="348911"/>
            <a:ext cx="4273550" cy="40386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i="1">
                <a:latin typeface="Times New Roman"/>
                <a:cs typeface="Times New Roman"/>
              </a:rPr>
              <a:t>2.</a:t>
            </a:r>
            <a:r>
              <a:rPr dirty="0" sz="800" spc="8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Auto-impedancia</a:t>
            </a:r>
            <a:r>
              <a:rPr dirty="0" sz="800" spc="9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/</a:t>
            </a:r>
            <a:r>
              <a:rPr dirty="0" sz="800" spc="85" i="1">
                <a:latin typeface="Times New Roman"/>
                <a:cs typeface="Times New Roman"/>
              </a:rPr>
              <a:t> </a:t>
            </a:r>
            <a:r>
              <a:rPr dirty="0" sz="800" spc="-10" i="1">
                <a:latin typeface="Times New Roman"/>
                <a:cs typeface="Times New Roman"/>
              </a:rPr>
              <a:t>admisión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9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autoimpedancia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admitancia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trifásico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j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define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promedio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valores.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831370" y="738779"/>
            <a:ext cx="110871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cada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individual: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2225643" y="831290"/>
            <a:ext cx="773430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  <a:tabLst>
                <a:tab pos="467995" algn="l"/>
                <a:tab pos="712470" algn="l"/>
              </a:tabLst>
            </a:pPr>
            <a:r>
              <a:rPr dirty="0" sz="400" spc="-25" i="1">
                <a:latin typeface="Times New Roman"/>
                <a:cs typeface="Times New Roman"/>
              </a:rPr>
              <a:t>jj</a:t>
            </a:r>
            <a:r>
              <a:rPr dirty="0" sz="400" i="1">
                <a:latin typeface="Times New Roman"/>
                <a:cs typeface="Times New Roman"/>
              </a:rPr>
              <a:t>	</a:t>
            </a:r>
            <a:r>
              <a:rPr dirty="0" sz="400" spc="-25" i="1">
                <a:latin typeface="Times New Roman"/>
                <a:cs typeface="Times New Roman"/>
              </a:rPr>
              <a:t>sa</a:t>
            </a:r>
            <a:r>
              <a:rPr dirty="0" sz="400" i="1">
                <a:latin typeface="Times New Roman"/>
                <a:cs typeface="Times New Roman"/>
              </a:rPr>
              <a:t>	</a:t>
            </a:r>
            <a:r>
              <a:rPr dirty="0" sz="400" spc="-25" i="1">
                <a:latin typeface="Times New Roman"/>
                <a:cs typeface="Times New Roman"/>
              </a:rPr>
              <a:t>sb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2152956" y="785035"/>
            <a:ext cx="6985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50" i="1">
                <a:latin typeface="Times New Roman"/>
                <a:cs typeface="Times New Roman"/>
              </a:rPr>
              <a:t>Z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4274101" y="831290"/>
            <a:ext cx="73025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 spc="-25" i="1">
                <a:latin typeface="Times New Roman"/>
                <a:cs typeface="Times New Roman"/>
              </a:rPr>
              <a:t>sb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3494468" y="811466"/>
            <a:ext cx="65278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sz="600" spc="-10">
                <a:latin typeface="Arial MT"/>
                <a:cs typeface="Arial MT"/>
              </a:rPr>
              <a:t>Tra</a:t>
            </a:r>
            <a:r>
              <a:rPr dirty="0" baseline="6944" sz="600" spc="-15" i="1">
                <a:latin typeface="Times New Roman"/>
                <a:cs typeface="Times New Roman"/>
              </a:rPr>
              <a:t>jj</a:t>
            </a:r>
            <a:r>
              <a:rPr dirty="0" sz="600" spc="-10">
                <a:latin typeface="Arial MT"/>
                <a:cs typeface="Arial MT"/>
              </a:rPr>
              <a:t>duciendo...</a:t>
            </a:r>
            <a:r>
              <a:rPr dirty="0" sz="600" spc="45">
                <a:latin typeface="Arial MT"/>
                <a:cs typeface="Arial MT"/>
              </a:rPr>
              <a:t> </a:t>
            </a:r>
            <a:r>
              <a:rPr dirty="0" baseline="6944" sz="600" spc="-37" i="1">
                <a:latin typeface="Times New Roman"/>
                <a:cs typeface="Times New Roman"/>
              </a:rPr>
              <a:t>sa</a:t>
            </a:r>
            <a:endParaRPr baseline="6944" sz="600">
              <a:latin typeface="Times New Roman"/>
              <a:cs typeface="Times New Roman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3547229" y="785035"/>
            <a:ext cx="6985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50" i="1">
                <a:latin typeface="Times New Roman"/>
                <a:cs typeface="Times New Roman"/>
              </a:rPr>
              <a:t>Y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2273447" y="712347"/>
            <a:ext cx="2055495" cy="1682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35"/>
              </a:spcBef>
              <a:tabLst>
                <a:tab pos="1438275" algn="l"/>
              </a:tabLst>
            </a:pPr>
            <a:r>
              <a:rPr dirty="0" sz="600">
                <a:latin typeface="Times New Roman"/>
                <a:cs typeface="Times New Roman"/>
              </a:rPr>
              <a:t>=</a:t>
            </a:r>
            <a:r>
              <a:rPr dirty="0" sz="600" spc="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3/1</a:t>
            </a:r>
            <a:r>
              <a:rPr dirty="0" sz="600" spc="370">
                <a:latin typeface="Times New Roman"/>
                <a:cs typeface="Times New Roman"/>
              </a:rPr>
              <a:t> </a:t>
            </a:r>
            <a:r>
              <a:rPr dirty="0" sz="600">
                <a:latin typeface="Cambria Math"/>
                <a:cs typeface="Cambria Math"/>
              </a:rPr>
              <a:t>⋅</a:t>
            </a:r>
            <a:r>
              <a:rPr dirty="0" sz="600" spc="5">
                <a:latin typeface="Cambria Math"/>
                <a:cs typeface="Cambria Math"/>
              </a:rPr>
              <a:t> </a:t>
            </a:r>
            <a:r>
              <a:rPr dirty="0" sz="900">
                <a:latin typeface="Times New Roman"/>
                <a:cs typeface="Times New Roman"/>
              </a:rPr>
              <a:t>(</a:t>
            </a:r>
            <a:r>
              <a:rPr dirty="0" baseline="-23148" sz="900" i="1">
                <a:latin typeface="Times New Roman"/>
                <a:cs typeface="Times New Roman"/>
              </a:rPr>
              <a:t>Z</a:t>
            </a:r>
            <a:r>
              <a:rPr dirty="0" baseline="-23148" sz="900" spc="494" i="1">
                <a:latin typeface="Times New Roman"/>
                <a:cs typeface="Times New Roman"/>
              </a:rPr>
              <a:t>  </a:t>
            </a:r>
            <a:r>
              <a:rPr dirty="0" sz="600">
                <a:latin typeface="Times New Roman"/>
                <a:cs typeface="Times New Roman"/>
              </a:rPr>
              <a:t>+</a:t>
            </a:r>
            <a:r>
              <a:rPr dirty="0" sz="600" spc="125">
                <a:latin typeface="Times New Roman"/>
                <a:cs typeface="Times New Roman"/>
              </a:rPr>
              <a:t> </a:t>
            </a:r>
            <a:r>
              <a:rPr dirty="0" baseline="-23148" sz="900" i="1">
                <a:latin typeface="Times New Roman"/>
                <a:cs typeface="Times New Roman"/>
              </a:rPr>
              <a:t>Z</a:t>
            </a:r>
            <a:r>
              <a:rPr dirty="0" baseline="-23148" sz="900" spc="457" i="1">
                <a:latin typeface="Times New Roman"/>
                <a:cs typeface="Times New Roman"/>
              </a:rPr>
              <a:t>  </a:t>
            </a:r>
            <a:r>
              <a:rPr dirty="0" sz="600">
                <a:latin typeface="Times New Roman"/>
                <a:cs typeface="Times New Roman"/>
              </a:rPr>
              <a:t>+</a:t>
            </a:r>
            <a:r>
              <a:rPr dirty="0" sz="600" spc="125">
                <a:latin typeface="Times New Roman"/>
                <a:cs typeface="Times New Roman"/>
              </a:rPr>
              <a:t> </a:t>
            </a:r>
            <a:r>
              <a:rPr dirty="0" baseline="-23148" sz="900" i="1">
                <a:latin typeface="Times New Roman"/>
                <a:cs typeface="Times New Roman"/>
              </a:rPr>
              <a:t>Z</a:t>
            </a:r>
            <a:r>
              <a:rPr dirty="0" baseline="-23148" sz="900" spc="375" i="1">
                <a:latin typeface="Times New Roman"/>
                <a:cs typeface="Times New Roman"/>
              </a:rPr>
              <a:t>  </a:t>
            </a:r>
            <a:r>
              <a:rPr dirty="0" sz="900">
                <a:latin typeface="Times New Roman"/>
                <a:cs typeface="Times New Roman"/>
              </a:rPr>
              <a:t>)</a:t>
            </a:r>
            <a:r>
              <a:rPr dirty="0" sz="900" spc="10">
                <a:latin typeface="Times New Roman"/>
                <a:cs typeface="Times New Roman"/>
              </a:rPr>
              <a:t> </a:t>
            </a:r>
            <a:r>
              <a:rPr dirty="0" sz="400" spc="-25" i="1">
                <a:latin typeface="Times New Roman"/>
                <a:cs typeface="Times New Roman"/>
              </a:rPr>
              <a:t>s</a:t>
            </a:r>
            <a:r>
              <a:rPr dirty="0" baseline="-6944" sz="1200" spc="-37">
                <a:latin typeface="Times New Roman"/>
                <a:cs typeface="Times New Roman"/>
              </a:rPr>
              <a:t>y</a:t>
            </a:r>
            <a:r>
              <a:rPr dirty="0" sz="400" spc="-25" i="1">
                <a:latin typeface="Times New Roman"/>
                <a:cs typeface="Times New Roman"/>
              </a:rPr>
              <a:t>c</a:t>
            </a:r>
            <a:r>
              <a:rPr dirty="0" sz="400" i="1">
                <a:latin typeface="Times New Roman"/>
                <a:cs typeface="Times New Roman"/>
              </a:rPr>
              <a:t>	</a:t>
            </a:r>
            <a:r>
              <a:rPr dirty="0" sz="600">
                <a:latin typeface="Times New Roman"/>
                <a:cs typeface="Times New Roman"/>
              </a:rPr>
              <a:t>= 3/1</a:t>
            </a:r>
            <a:r>
              <a:rPr dirty="0" sz="600" spc="355">
                <a:latin typeface="Times New Roman"/>
                <a:cs typeface="Times New Roman"/>
              </a:rPr>
              <a:t> </a:t>
            </a:r>
            <a:r>
              <a:rPr dirty="0" sz="600">
                <a:latin typeface="Cambria Math"/>
                <a:cs typeface="Cambria Math"/>
              </a:rPr>
              <a:t>⋅ </a:t>
            </a:r>
            <a:r>
              <a:rPr dirty="0" sz="900">
                <a:latin typeface="Times New Roman"/>
                <a:cs typeface="Times New Roman"/>
              </a:rPr>
              <a:t>(</a:t>
            </a:r>
            <a:r>
              <a:rPr dirty="0" baseline="-23148" sz="900" i="1">
                <a:latin typeface="Times New Roman"/>
                <a:cs typeface="Times New Roman"/>
              </a:rPr>
              <a:t>Y</a:t>
            </a:r>
            <a:r>
              <a:rPr dirty="0" baseline="-23148" sz="900" spc="397" i="1">
                <a:latin typeface="Times New Roman"/>
                <a:cs typeface="Times New Roman"/>
              </a:rPr>
              <a:t>  </a:t>
            </a:r>
            <a:r>
              <a:rPr dirty="0" sz="600">
                <a:latin typeface="Times New Roman"/>
                <a:cs typeface="Times New Roman"/>
              </a:rPr>
              <a:t>+</a:t>
            </a:r>
            <a:r>
              <a:rPr dirty="0" sz="600" spc="65">
                <a:latin typeface="Times New Roman"/>
                <a:cs typeface="Times New Roman"/>
              </a:rPr>
              <a:t> </a:t>
            </a:r>
            <a:r>
              <a:rPr dirty="0" baseline="-23148" sz="900" spc="-75" i="1">
                <a:latin typeface="Times New Roman"/>
                <a:cs typeface="Times New Roman"/>
              </a:rPr>
              <a:t>Y</a:t>
            </a:r>
            <a:endParaRPr baseline="-23148" sz="900">
              <a:latin typeface="Times New Roman"/>
              <a:cs typeface="Times New Roman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4347821" y="725563"/>
            <a:ext cx="1059180" cy="1682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</a:pPr>
            <a:r>
              <a:rPr dirty="0" baseline="9259" sz="900">
                <a:latin typeface="Times New Roman"/>
                <a:cs typeface="Times New Roman"/>
              </a:rPr>
              <a:t>+</a:t>
            </a:r>
            <a:r>
              <a:rPr dirty="0" baseline="9259" sz="900" spc="127">
                <a:latin typeface="Times New Roman"/>
                <a:cs typeface="Times New Roman"/>
              </a:rPr>
              <a:t> </a:t>
            </a:r>
            <a:r>
              <a:rPr dirty="0" baseline="-13888" sz="900" i="1">
                <a:latin typeface="Times New Roman"/>
                <a:cs typeface="Times New Roman"/>
              </a:rPr>
              <a:t>Y</a:t>
            </a:r>
            <a:r>
              <a:rPr dirty="0" baseline="-13888" sz="900" spc="330" i="1">
                <a:latin typeface="Times New Roman"/>
                <a:cs typeface="Times New Roman"/>
              </a:rPr>
              <a:t>  </a:t>
            </a:r>
            <a:r>
              <a:rPr dirty="0" baseline="6172" sz="1350">
                <a:latin typeface="Times New Roman"/>
                <a:cs typeface="Times New Roman"/>
              </a:rPr>
              <a:t>)</a:t>
            </a:r>
            <a:r>
              <a:rPr dirty="0" baseline="6172" sz="1350" spc="37">
                <a:latin typeface="Times New Roman"/>
                <a:cs typeface="Times New Roman"/>
              </a:rPr>
              <a:t> </a:t>
            </a:r>
            <a:r>
              <a:rPr dirty="0" baseline="13888" sz="600" spc="-202" i="1">
                <a:latin typeface="Times New Roman"/>
                <a:cs typeface="Times New Roman"/>
              </a:rPr>
              <a:t>s</a:t>
            </a:r>
            <a:r>
              <a:rPr dirty="0" sz="800" spc="-135">
                <a:latin typeface="Times New Roman"/>
                <a:cs typeface="Times New Roman"/>
              </a:rPr>
              <a:t>y</a:t>
            </a:r>
            <a:r>
              <a:rPr dirty="0" baseline="13888" sz="600" spc="-202" i="1">
                <a:latin typeface="Times New Roman"/>
                <a:cs typeface="Times New Roman"/>
              </a:rPr>
              <a:t>c</a:t>
            </a:r>
            <a:r>
              <a:rPr dirty="0" baseline="13888" sz="600" spc="82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sea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cero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831370" y="917193"/>
            <a:ext cx="4810760" cy="112395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sistema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secuencia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positiva.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1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 i="1">
                <a:latin typeface="Times New Roman"/>
                <a:cs typeface="Times New Roman"/>
              </a:rPr>
              <a:t>3.</a:t>
            </a:r>
            <a:r>
              <a:rPr dirty="0" sz="800" spc="11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Acoplamientos</a:t>
            </a:r>
            <a:r>
              <a:rPr dirty="0" sz="800" spc="110" i="1">
                <a:latin typeface="Times New Roman"/>
                <a:cs typeface="Times New Roman"/>
              </a:rPr>
              <a:t> </a:t>
            </a:r>
            <a:r>
              <a:rPr dirty="0" sz="800" spc="-10" i="1">
                <a:latin typeface="Times New Roman"/>
                <a:cs typeface="Times New Roman"/>
              </a:rPr>
              <a:t>mutuos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9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acoplamientos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mutuos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son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impedancia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admitancia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equivalentes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circuitos.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deducción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de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estas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cantidades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basan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representación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bifásica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equivalente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figura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7.5.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Cada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3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fases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equiparado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conductor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auto-impedancia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admitancia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promedio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distribución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voltaje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corriente.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1306625" y="4227765"/>
            <a:ext cx="4318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5"/>
              </a:spcBef>
            </a:pPr>
            <a:r>
              <a:rPr dirty="0" sz="600" spc="-50">
                <a:latin typeface="Times New Roman"/>
                <a:cs typeface="Times New Roman"/>
              </a:rPr>
              <a:t>~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838494" y="4287237"/>
            <a:ext cx="476884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125"/>
              </a:spcBef>
            </a:pPr>
            <a:r>
              <a:rPr dirty="0" sz="600" i="1">
                <a:latin typeface="Times New Roman"/>
                <a:cs typeface="Times New Roman"/>
              </a:rPr>
              <a:t>tu</a:t>
            </a:r>
            <a:r>
              <a:rPr dirty="0" baseline="13888" sz="900">
                <a:latin typeface="Times New Roman"/>
                <a:cs typeface="Times New Roman"/>
              </a:rPr>
              <a:t>)</a:t>
            </a:r>
            <a:r>
              <a:rPr dirty="0" baseline="13888" sz="900" spc="7">
                <a:latin typeface="Times New Roman"/>
                <a:cs typeface="Times New Roman"/>
              </a:rPr>
              <a:t> </a:t>
            </a:r>
            <a:r>
              <a:rPr dirty="0" baseline="13888" sz="900">
                <a:latin typeface="Times New Roman"/>
                <a:cs typeface="Times New Roman"/>
              </a:rPr>
              <a:t>0</a:t>
            </a:r>
            <a:r>
              <a:rPr dirty="0" baseline="13888" sz="900" spc="15">
                <a:latin typeface="Times New Roman"/>
                <a:cs typeface="Times New Roman"/>
              </a:rPr>
              <a:t> </a:t>
            </a:r>
            <a:r>
              <a:rPr dirty="0" baseline="13888" sz="900">
                <a:latin typeface="Times New Roman"/>
                <a:cs typeface="Times New Roman"/>
              </a:rPr>
              <a:t>(</a:t>
            </a:r>
            <a:r>
              <a:rPr dirty="0" baseline="13888" sz="900" spc="-75">
                <a:latin typeface="Times New Roman"/>
                <a:cs typeface="Times New Roman"/>
              </a:rPr>
              <a:t> </a:t>
            </a:r>
            <a:r>
              <a:rPr dirty="0" baseline="23148" sz="900">
                <a:latin typeface="Times New Roman"/>
                <a:cs typeface="Times New Roman"/>
              </a:rPr>
              <a:t>=</a:t>
            </a:r>
            <a:r>
              <a:rPr dirty="0" baseline="23148" sz="900" spc="187">
                <a:latin typeface="Times New Roman"/>
                <a:cs typeface="Times New Roman"/>
              </a:rPr>
              <a:t> </a:t>
            </a:r>
            <a:r>
              <a:rPr dirty="0" sz="600" i="1">
                <a:latin typeface="Times New Roman"/>
                <a:cs typeface="Times New Roman"/>
              </a:rPr>
              <a:t>iZ</a:t>
            </a:r>
            <a:r>
              <a:rPr dirty="0" baseline="-20833" sz="600" i="1">
                <a:latin typeface="Times New Roman"/>
                <a:cs typeface="Times New Roman"/>
              </a:rPr>
              <a:t>s</a:t>
            </a:r>
            <a:r>
              <a:rPr dirty="0" baseline="-20833" sz="600" spc="315" i="1">
                <a:latin typeface="Times New Roman"/>
                <a:cs typeface="Times New Roman"/>
              </a:rPr>
              <a:t> </a:t>
            </a:r>
            <a:r>
              <a:rPr dirty="0" baseline="23148" sz="900" spc="-75">
                <a:latin typeface="Cambria Math"/>
                <a:cs typeface="Cambria Math"/>
              </a:rPr>
              <a:t>⋅</a:t>
            </a:r>
            <a:endParaRPr baseline="23148" sz="900">
              <a:latin typeface="Cambria Math"/>
              <a:cs typeface="Cambria Math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5113309" y="4240981"/>
            <a:ext cx="20193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0">
                <a:latin typeface="Times New Roman"/>
                <a:cs typeface="Times New Roman"/>
              </a:rPr>
              <a:t>(15)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1155159" y="4485475"/>
            <a:ext cx="46355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 spc="-50" i="1">
                <a:latin typeface="Times New Roman"/>
                <a:cs typeface="Times New Roman"/>
              </a:rPr>
              <a:t>s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825794" y="4439219"/>
            <a:ext cx="528955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sz="600" spc="-55" i="1">
                <a:latin typeface="Times New Roman"/>
                <a:cs typeface="Times New Roman"/>
              </a:rPr>
              <a:t>y</a:t>
            </a:r>
            <a:r>
              <a:rPr dirty="0" baseline="13888" sz="900" spc="-82">
                <a:latin typeface="Times New Roman"/>
                <a:cs typeface="Times New Roman"/>
              </a:rPr>
              <a:t>)</a:t>
            </a:r>
            <a:r>
              <a:rPr dirty="0" sz="600" spc="-55" i="1">
                <a:latin typeface="Times New Roman"/>
                <a:cs typeface="Times New Roman"/>
              </a:rPr>
              <a:t>o</a:t>
            </a:r>
            <a:r>
              <a:rPr dirty="0" baseline="13888" sz="900" spc="-82">
                <a:latin typeface="Times New Roman"/>
                <a:cs typeface="Times New Roman"/>
              </a:rPr>
              <a:t>0</a:t>
            </a:r>
            <a:r>
              <a:rPr dirty="0" baseline="13888" sz="900" spc="22">
                <a:latin typeface="Times New Roman"/>
                <a:cs typeface="Times New Roman"/>
              </a:rPr>
              <a:t> </a:t>
            </a:r>
            <a:r>
              <a:rPr dirty="0" baseline="13888" sz="900">
                <a:latin typeface="Times New Roman"/>
                <a:cs typeface="Times New Roman"/>
              </a:rPr>
              <a:t>(</a:t>
            </a:r>
            <a:r>
              <a:rPr dirty="0" baseline="13888" sz="900" spc="-67">
                <a:latin typeface="Times New Roman"/>
                <a:cs typeface="Times New Roman"/>
              </a:rPr>
              <a:t> </a:t>
            </a:r>
            <a:r>
              <a:rPr dirty="0" baseline="23148" sz="900">
                <a:latin typeface="Times New Roman"/>
                <a:cs typeface="Times New Roman"/>
              </a:rPr>
              <a:t>=</a:t>
            </a:r>
            <a:r>
              <a:rPr dirty="0" baseline="23148" sz="900" spc="217">
                <a:latin typeface="Times New Roman"/>
                <a:cs typeface="Times New Roman"/>
              </a:rPr>
              <a:t> </a:t>
            </a:r>
            <a:r>
              <a:rPr dirty="0" sz="600" i="1">
                <a:latin typeface="Times New Roman"/>
                <a:cs typeface="Times New Roman"/>
              </a:rPr>
              <a:t>uY</a:t>
            </a:r>
            <a:r>
              <a:rPr dirty="0" sz="600" spc="90" i="1">
                <a:latin typeface="Times New Roman"/>
                <a:cs typeface="Times New Roman"/>
              </a:rPr>
              <a:t> </a:t>
            </a:r>
            <a:r>
              <a:rPr dirty="0" baseline="23148" sz="900">
                <a:latin typeface="Cambria Math"/>
                <a:cs typeface="Cambria Math"/>
              </a:rPr>
              <a:t>⋅</a:t>
            </a:r>
            <a:r>
              <a:rPr dirty="0" baseline="23148" sz="900" spc="104">
                <a:latin typeface="Cambria Math"/>
                <a:cs typeface="Cambria Math"/>
              </a:rPr>
              <a:t> </a:t>
            </a:r>
            <a:r>
              <a:rPr dirty="0" baseline="32407" sz="900" spc="-75">
                <a:latin typeface="Times New Roman"/>
                <a:cs typeface="Times New Roman"/>
              </a:rPr>
              <a:t>~</a:t>
            </a:r>
            <a:endParaRPr baseline="32407" sz="900">
              <a:latin typeface="Times New Roman"/>
              <a:cs typeface="Times New Roman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2608903" y="2840101"/>
            <a:ext cx="46990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i="1">
                <a:latin typeface="Times New Roman"/>
                <a:cs typeface="Times New Roman"/>
              </a:rPr>
              <a:t>Z</a:t>
            </a:r>
            <a:r>
              <a:rPr dirty="0" sz="800" spc="20" i="1">
                <a:latin typeface="Times New Roman"/>
                <a:cs typeface="Times New Roman"/>
              </a:rPr>
              <a:t> </a:t>
            </a:r>
            <a:r>
              <a:rPr dirty="0" sz="450">
                <a:latin typeface="Times New Roman"/>
                <a:cs typeface="Times New Roman"/>
              </a:rPr>
              <a:t>12</a:t>
            </a:r>
            <a:r>
              <a:rPr dirty="0" sz="45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·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dx</a:t>
            </a:r>
            <a:r>
              <a:rPr dirty="0" sz="800" spc="2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/</a:t>
            </a:r>
            <a:r>
              <a:rPr dirty="0" sz="800" spc="20" i="1">
                <a:latin typeface="Times New Roman"/>
                <a:cs typeface="Times New Roman"/>
              </a:rPr>
              <a:t> </a:t>
            </a:r>
            <a:r>
              <a:rPr dirty="0" sz="800" spc="-50" i="1">
                <a:latin typeface="Times New Roman"/>
                <a:cs typeface="Times New Roman"/>
              </a:rPr>
              <a:t>l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2014190" y="3138779"/>
            <a:ext cx="807085" cy="3295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 marR="5080" indent="336550">
              <a:lnSpc>
                <a:spcPct val="124700"/>
              </a:lnSpc>
              <a:spcBef>
                <a:spcPts val="90"/>
              </a:spcBef>
            </a:pPr>
            <a:r>
              <a:rPr dirty="0" sz="800" i="1">
                <a:latin typeface="Times New Roman"/>
                <a:cs typeface="Times New Roman"/>
              </a:rPr>
              <a:t>Z</a:t>
            </a:r>
            <a:r>
              <a:rPr dirty="0" sz="800" spc="20" i="1">
                <a:latin typeface="Times New Roman"/>
                <a:cs typeface="Times New Roman"/>
              </a:rPr>
              <a:t> </a:t>
            </a:r>
            <a:r>
              <a:rPr dirty="0" sz="450">
                <a:latin typeface="Times New Roman"/>
                <a:cs typeface="Times New Roman"/>
              </a:rPr>
              <a:t>22</a:t>
            </a:r>
            <a:r>
              <a:rPr dirty="0" sz="45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·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dx</a:t>
            </a:r>
            <a:r>
              <a:rPr dirty="0" sz="800" spc="2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/</a:t>
            </a:r>
            <a:r>
              <a:rPr dirty="0" sz="800" spc="20" i="1">
                <a:latin typeface="Times New Roman"/>
                <a:cs typeface="Times New Roman"/>
              </a:rPr>
              <a:t> </a:t>
            </a:r>
            <a:r>
              <a:rPr dirty="0" sz="800" spc="-50" i="1">
                <a:latin typeface="Times New Roman"/>
                <a:cs typeface="Times New Roman"/>
              </a:rPr>
              <a:t>l</a:t>
            </a:r>
            <a:r>
              <a:rPr dirty="0" sz="800" spc="50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Y</a:t>
            </a:r>
            <a:r>
              <a:rPr dirty="0" sz="800" spc="20" i="1">
                <a:latin typeface="Times New Roman"/>
                <a:cs typeface="Times New Roman"/>
              </a:rPr>
              <a:t> </a:t>
            </a:r>
            <a:r>
              <a:rPr dirty="0" sz="450">
                <a:latin typeface="Times New Roman"/>
                <a:cs typeface="Times New Roman"/>
              </a:rPr>
              <a:t>22</a:t>
            </a:r>
            <a:r>
              <a:rPr dirty="0" sz="45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·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dx</a:t>
            </a:r>
            <a:r>
              <a:rPr dirty="0" sz="800" spc="2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/</a:t>
            </a:r>
            <a:r>
              <a:rPr dirty="0" sz="800" spc="20" i="1">
                <a:latin typeface="Times New Roman"/>
                <a:cs typeface="Times New Roman"/>
              </a:rPr>
              <a:t> </a:t>
            </a:r>
            <a:r>
              <a:rPr dirty="0" sz="800" spc="-50" i="1">
                <a:latin typeface="Times New Roman"/>
                <a:cs typeface="Times New Roman"/>
              </a:rPr>
              <a:t>l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831370" y="3414990"/>
            <a:ext cx="3926204" cy="84010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739140">
              <a:lnSpc>
                <a:spcPct val="100000"/>
              </a:lnSpc>
              <a:spcBef>
                <a:spcPts val="130"/>
              </a:spcBef>
            </a:pPr>
            <a:r>
              <a:rPr dirty="0" sz="800" i="1">
                <a:latin typeface="Times New Roman"/>
                <a:cs typeface="Times New Roman"/>
              </a:rPr>
              <a:t>U</a:t>
            </a:r>
            <a:r>
              <a:rPr dirty="0" sz="800" spc="20" i="1">
                <a:latin typeface="Times New Roman"/>
                <a:cs typeface="Times New Roman"/>
              </a:rPr>
              <a:t> </a:t>
            </a:r>
            <a:r>
              <a:rPr dirty="0" sz="450" i="1">
                <a:latin typeface="Times New Roman"/>
                <a:cs typeface="Times New Roman"/>
              </a:rPr>
              <a:t>av</a:t>
            </a:r>
            <a:r>
              <a:rPr dirty="0" sz="450" spc="10" i="1">
                <a:latin typeface="Times New Roman"/>
                <a:cs typeface="Times New Roman"/>
              </a:rPr>
              <a:t> </a:t>
            </a:r>
            <a:r>
              <a:rPr dirty="0" sz="450">
                <a:latin typeface="Times New Roman"/>
                <a:cs typeface="Times New Roman"/>
              </a:rPr>
              <a:t>2</a:t>
            </a:r>
            <a:r>
              <a:rPr dirty="0" sz="450" spc="105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(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4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90"/>
              </a:spcBef>
            </a:pPr>
            <a:endParaRPr sz="4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7.5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Representación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bifásica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2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8400"/>
              </a:lnSpc>
            </a:pPr>
            <a:r>
              <a:rPr dirty="0" sz="800">
                <a:latin typeface="Times New Roman"/>
                <a:cs typeface="Times New Roman"/>
              </a:rPr>
              <a:t>Similar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caso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expresiones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matriciales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ahora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desarrollan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aproximan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por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expansiones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serie.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resultado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final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igual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caso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monofásico: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2014190" y="2286356"/>
            <a:ext cx="791210" cy="382270"/>
          </a:xfrm>
          <a:prstGeom prst="rect">
            <a:avLst/>
          </a:prstGeom>
        </p:spPr>
        <p:txBody>
          <a:bodyPr wrap="square" lIns="0" tIns="679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535"/>
              </a:spcBef>
            </a:pPr>
            <a:r>
              <a:rPr dirty="0" sz="800" i="1">
                <a:latin typeface="Times New Roman"/>
                <a:cs typeface="Times New Roman"/>
              </a:rPr>
              <a:t>Y</a:t>
            </a:r>
            <a:r>
              <a:rPr dirty="0" sz="800" spc="15" i="1">
                <a:latin typeface="Times New Roman"/>
                <a:cs typeface="Times New Roman"/>
              </a:rPr>
              <a:t> </a:t>
            </a:r>
            <a:r>
              <a:rPr dirty="0" sz="450">
                <a:latin typeface="Times New Roman"/>
                <a:cs typeface="Times New Roman"/>
              </a:rPr>
              <a:t>11</a:t>
            </a:r>
            <a:r>
              <a:rPr dirty="0" sz="45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·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dx</a:t>
            </a:r>
            <a:r>
              <a:rPr dirty="0" sz="800" spc="1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/</a:t>
            </a:r>
            <a:r>
              <a:rPr dirty="0" sz="800" spc="15" i="1">
                <a:latin typeface="Times New Roman"/>
                <a:cs typeface="Times New Roman"/>
              </a:rPr>
              <a:t> </a:t>
            </a:r>
            <a:r>
              <a:rPr dirty="0" sz="800" spc="-50" i="1">
                <a:latin typeface="Times New Roman"/>
                <a:cs typeface="Times New Roman"/>
              </a:rPr>
              <a:t>l</a:t>
            </a:r>
            <a:endParaRPr sz="800">
              <a:latin typeface="Times New Roman"/>
              <a:cs typeface="Times New Roman"/>
            </a:endParaRPr>
          </a:p>
          <a:p>
            <a:pPr marL="335915">
              <a:lnSpc>
                <a:spcPct val="100000"/>
              </a:lnSpc>
              <a:spcBef>
                <a:spcPts val="445"/>
              </a:spcBef>
            </a:pPr>
            <a:r>
              <a:rPr dirty="0" sz="800" i="1">
                <a:latin typeface="Times New Roman"/>
                <a:cs typeface="Times New Roman"/>
              </a:rPr>
              <a:t>Z</a:t>
            </a:r>
            <a:r>
              <a:rPr dirty="0" sz="800" spc="15" i="1">
                <a:latin typeface="Times New Roman"/>
                <a:cs typeface="Times New Roman"/>
              </a:rPr>
              <a:t> </a:t>
            </a:r>
            <a:r>
              <a:rPr dirty="0" sz="450">
                <a:latin typeface="Times New Roman"/>
                <a:cs typeface="Times New Roman"/>
              </a:rPr>
              <a:t>11</a:t>
            </a:r>
            <a:r>
              <a:rPr dirty="0" sz="45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·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dx</a:t>
            </a:r>
            <a:r>
              <a:rPr dirty="0" sz="800" spc="1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/</a:t>
            </a:r>
            <a:r>
              <a:rPr dirty="0" sz="800" spc="15" i="1">
                <a:latin typeface="Times New Roman"/>
                <a:cs typeface="Times New Roman"/>
              </a:rPr>
              <a:t> </a:t>
            </a:r>
            <a:r>
              <a:rPr dirty="0" sz="800" spc="-50" i="1">
                <a:latin typeface="Times New Roman"/>
                <a:cs typeface="Times New Roman"/>
              </a:rPr>
              <a:t>l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2007582" y="2873140"/>
            <a:ext cx="46990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i="1">
                <a:latin typeface="Times New Roman"/>
                <a:cs typeface="Times New Roman"/>
              </a:rPr>
              <a:t>Y</a:t>
            </a:r>
            <a:r>
              <a:rPr dirty="0" sz="800" spc="20" i="1">
                <a:latin typeface="Times New Roman"/>
                <a:cs typeface="Times New Roman"/>
              </a:rPr>
              <a:t> </a:t>
            </a:r>
            <a:r>
              <a:rPr dirty="0" sz="450">
                <a:latin typeface="Times New Roman"/>
                <a:cs typeface="Times New Roman"/>
              </a:rPr>
              <a:t>12</a:t>
            </a:r>
            <a:r>
              <a:rPr dirty="0" sz="45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·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dx</a:t>
            </a:r>
            <a:r>
              <a:rPr dirty="0" sz="800" spc="2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/</a:t>
            </a:r>
            <a:r>
              <a:rPr dirty="0" sz="800" spc="20" i="1">
                <a:latin typeface="Times New Roman"/>
                <a:cs typeface="Times New Roman"/>
              </a:rPr>
              <a:t> </a:t>
            </a:r>
            <a:r>
              <a:rPr dirty="0" sz="800" spc="-50" i="1">
                <a:latin typeface="Times New Roman"/>
                <a:cs typeface="Times New Roman"/>
              </a:rPr>
              <a:t>l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1242094" y="2337898"/>
            <a:ext cx="695960" cy="350520"/>
          </a:xfrm>
          <a:prstGeom prst="rect">
            <a:avLst/>
          </a:prstGeom>
        </p:spPr>
        <p:txBody>
          <a:bodyPr wrap="square" lIns="0" tIns="52705" rIns="0" bIns="0" rtlCol="0" vert="horz">
            <a:spAutoFit/>
          </a:bodyPr>
          <a:lstStyle/>
          <a:p>
            <a:pPr marL="38100" marR="43815" indent="290195">
              <a:lnSpc>
                <a:spcPct val="70500"/>
              </a:lnSpc>
              <a:spcBef>
                <a:spcPts val="415"/>
              </a:spcBef>
            </a:pPr>
            <a:r>
              <a:rPr dirty="0" sz="800" i="1">
                <a:latin typeface="Times New Roman"/>
                <a:cs typeface="Times New Roman"/>
              </a:rPr>
              <a:t>u</a:t>
            </a:r>
            <a:r>
              <a:rPr dirty="0" sz="800" spc="15" i="1">
                <a:latin typeface="Times New Roman"/>
                <a:cs typeface="Times New Roman"/>
              </a:rPr>
              <a:t> </a:t>
            </a:r>
            <a:r>
              <a:rPr dirty="0" sz="450" i="1">
                <a:latin typeface="Times New Roman"/>
                <a:cs typeface="Times New Roman"/>
              </a:rPr>
              <a:t>av</a:t>
            </a:r>
            <a:r>
              <a:rPr dirty="0" sz="450" spc="10" i="1">
                <a:latin typeface="Times New Roman"/>
                <a:cs typeface="Times New Roman"/>
              </a:rPr>
              <a:t> </a:t>
            </a:r>
            <a:r>
              <a:rPr dirty="0" sz="450">
                <a:latin typeface="Times New Roman"/>
                <a:cs typeface="Times New Roman"/>
              </a:rPr>
              <a:t>1</a:t>
            </a:r>
            <a:r>
              <a:rPr dirty="0" sz="45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-50" i="1">
                <a:latin typeface="Times New Roman"/>
                <a:cs typeface="Times New Roman"/>
              </a:rPr>
              <a:t>x</a:t>
            </a:r>
            <a:r>
              <a:rPr dirty="0" sz="800" spc="50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yo</a:t>
            </a:r>
            <a:r>
              <a:rPr dirty="0" sz="800" spc="20" i="1">
                <a:latin typeface="Times New Roman"/>
                <a:cs typeface="Times New Roman"/>
              </a:rPr>
              <a:t> </a:t>
            </a:r>
            <a:r>
              <a:rPr dirty="0" sz="450" i="1">
                <a:latin typeface="Times New Roman"/>
                <a:cs typeface="Times New Roman"/>
              </a:rPr>
              <a:t>av</a:t>
            </a:r>
            <a:r>
              <a:rPr dirty="0" sz="450" spc="5" i="1">
                <a:latin typeface="Times New Roman"/>
                <a:cs typeface="Times New Roman"/>
              </a:rPr>
              <a:t> </a:t>
            </a:r>
            <a:r>
              <a:rPr dirty="0" sz="450">
                <a:latin typeface="Times New Roman"/>
                <a:cs typeface="Times New Roman"/>
              </a:rPr>
              <a:t>1</a:t>
            </a:r>
            <a:r>
              <a:rPr dirty="0" sz="45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x</a:t>
            </a:r>
            <a:r>
              <a:rPr dirty="0" sz="800" spc="204" i="1">
                <a:latin typeface="Times New Roman"/>
                <a:cs typeface="Times New Roman"/>
              </a:rPr>
              <a:t> </a:t>
            </a:r>
            <a:r>
              <a:rPr dirty="0" baseline="-13888" sz="1200" spc="-75" b="1">
                <a:latin typeface="Times New Roman"/>
                <a:cs typeface="Times New Roman"/>
              </a:rPr>
              <a:t>)</a:t>
            </a:r>
            <a:endParaRPr baseline="-13888" sz="1200">
              <a:latin typeface="Times New Roman"/>
              <a:cs typeface="Times New Roman"/>
            </a:endParaRPr>
          </a:p>
          <a:p>
            <a:pPr algn="r" marR="30480">
              <a:lnSpc>
                <a:spcPts val="885"/>
              </a:lnSpc>
            </a:pPr>
            <a:r>
              <a:rPr dirty="0" sz="800" spc="-50" i="1">
                <a:latin typeface="Times New Roman"/>
                <a:cs typeface="Times New Roman"/>
              </a:rPr>
              <a:t>X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2741062" y="2536135"/>
            <a:ext cx="29654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i="1">
                <a:latin typeface="Times New Roman"/>
                <a:cs typeface="Times New Roman"/>
              </a:rPr>
              <a:t>x</a:t>
            </a:r>
            <a:r>
              <a:rPr dirty="0" sz="800" spc="2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+</a:t>
            </a:r>
            <a:r>
              <a:rPr dirty="0" sz="800" spc="25" i="1">
                <a:latin typeface="Times New Roman"/>
                <a:cs typeface="Times New Roman"/>
              </a:rPr>
              <a:t> </a:t>
            </a:r>
            <a:r>
              <a:rPr dirty="0" sz="800" spc="-35" i="1">
                <a:latin typeface="Times New Roman"/>
                <a:cs typeface="Times New Roman"/>
              </a:rPr>
              <a:t>dx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1644146" y="3137458"/>
            <a:ext cx="9715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50" i="1">
                <a:latin typeface="Times New Roman"/>
                <a:cs typeface="Times New Roman"/>
              </a:rPr>
              <a:t>+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1280710" y="2873140"/>
            <a:ext cx="44894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i="1">
                <a:latin typeface="Times New Roman"/>
                <a:cs typeface="Times New Roman"/>
              </a:rPr>
              <a:t>yo</a:t>
            </a:r>
            <a:r>
              <a:rPr dirty="0" sz="800" spc="20" i="1">
                <a:latin typeface="Times New Roman"/>
                <a:cs typeface="Times New Roman"/>
              </a:rPr>
              <a:t> </a:t>
            </a:r>
            <a:r>
              <a:rPr dirty="0" sz="450" i="1">
                <a:latin typeface="Times New Roman"/>
                <a:cs typeface="Times New Roman"/>
              </a:rPr>
              <a:t>av</a:t>
            </a:r>
            <a:r>
              <a:rPr dirty="0" sz="450" spc="10" i="1">
                <a:latin typeface="Times New Roman"/>
                <a:cs typeface="Times New Roman"/>
              </a:rPr>
              <a:t> </a:t>
            </a:r>
            <a:r>
              <a:rPr dirty="0" sz="450">
                <a:latin typeface="Times New Roman"/>
                <a:cs typeface="Times New Roman"/>
              </a:rPr>
              <a:t>2</a:t>
            </a:r>
            <a:r>
              <a:rPr dirty="0" sz="450" spc="1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x</a:t>
            </a:r>
            <a:r>
              <a:rPr dirty="0" sz="800" spc="25" i="1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)</a:t>
            </a:r>
            <a:endParaRPr sz="800">
              <a:latin typeface="Times New Roman"/>
              <a:cs typeface="Times New Roman"/>
            </a:endParaRPr>
          </a:p>
        </p:txBody>
      </p:sp>
      <p:grpSp>
        <p:nvGrpSpPr>
          <p:cNvPr id="34" name="object 34" descr=""/>
          <p:cNvGrpSpPr/>
          <p:nvPr/>
        </p:nvGrpSpPr>
        <p:grpSpPr>
          <a:xfrm>
            <a:off x="368299" y="5396831"/>
            <a:ext cx="594995" cy="13335"/>
            <a:chOff x="368299" y="5396831"/>
            <a:chExt cx="594995" cy="13335"/>
          </a:xfrm>
        </p:grpSpPr>
        <p:sp>
          <p:nvSpPr>
            <p:cNvPr id="35" name="object 35" descr=""/>
            <p:cNvSpPr/>
            <p:nvPr/>
          </p:nvSpPr>
          <p:spPr>
            <a:xfrm>
              <a:off x="368299" y="5396831"/>
              <a:ext cx="594995" cy="6985"/>
            </a:xfrm>
            <a:custGeom>
              <a:avLst/>
              <a:gdLst/>
              <a:ahLst/>
              <a:cxnLst/>
              <a:rect l="l" t="t" r="r" b="b"/>
              <a:pathLst>
                <a:path w="594994" h="6985">
                  <a:moveTo>
                    <a:pt x="594713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594713" y="0"/>
                  </a:lnTo>
                  <a:lnTo>
                    <a:pt x="594713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 descr=""/>
            <p:cNvSpPr/>
            <p:nvPr/>
          </p:nvSpPr>
          <p:spPr>
            <a:xfrm>
              <a:off x="368287" y="5396826"/>
              <a:ext cx="594995" cy="13335"/>
            </a:xfrm>
            <a:custGeom>
              <a:avLst/>
              <a:gdLst/>
              <a:ahLst/>
              <a:cxnLst/>
              <a:rect l="l" t="t" r="r" b="b"/>
              <a:pathLst>
                <a:path w="594994" h="13335">
                  <a:moveTo>
                    <a:pt x="594715" y="0"/>
                  </a:moveTo>
                  <a:lnTo>
                    <a:pt x="588111" y="6616"/>
                  </a:lnTo>
                  <a:lnTo>
                    <a:pt x="0" y="6616"/>
                  </a:lnTo>
                  <a:lnTo>
                    <a:pt x="0" y="13220"/>
                  </a:lnTo>
                  <a:lnTo>
                    <a:pt x="588111" y="13220"/>
                  </a:lnTo>
                  <a:lnTo>
                    <a:pt x="594715" y="13220"/>
                  </a:lnTo>
                  <a:lnTo>
                    <a:pt x="594715" y="6616"/>
                  </a:lnTo>
                  <a:lnTo>
                    <a:pt x="594715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 descr=""/>
            <p:cNvSpPr/>
            <p:nvPr/>
          </p:nvSpPr>
          <p:spPr>
            <a:xfrm>
              <a:off x="368299" y="5396831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8" name="object 38" descr=""/>
          <p:cNvSpPr txBox="1"/>
          <p:nvPr/>
        </p:nvSpPr>
        <p:spPr>
          <a:xfrm>
            <a:off x="378108" y="5456840"/>
            <a:ext cx="5778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Página</a:t>
            </a:r>
            <a:r>
              <a:rPr dirty="0" sz="800" spc="8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257</a:t>
            </a:r>
            <a:endParaRPr sz="800">
              <a:latin typeface="Arial"/>
              <a:cs typeface="Arial"/>
            </a:endParaRPr>
          </a:p>
        </p:txBody>
      </p:sp>
      <p:sp>
        <p:nvSpPr>
          <p:cNvPr id="136" name="object 136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137" name="object 137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196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39" name="object 39" descr=""/>
          <p:cNvSpPr txBox="1"/>
          <p:nvPr/>
        </p:nvSpPr>
        <p:spPr>
          <a:xfrm>
            <a:off x="5212427" y="5615431"/>
            <a:ext cx="448309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Apéndice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1089080" y="6170497"/>
            <a:ext cx="17843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>
                <a:latin typeface="Times New Roman"/>
                <a:cs typeface="Times New Roman"/>
              </a:rPr>
              <a:t>con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1326965" y="6421598"/>
            <a:ext cx="429895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  <a:tabLst>
                <a:tab pos="389255" algn="l"/>
              </a:tabLst>
            </a:pPr>
            <a:r>
              <a:rPr dirty="0" sz="600" spc="-50">
                <a:latin typeface="Cambria Math"/>
                <a:cs typeface="Cambria Math"/>
              </a:rPr>
              <a:t>⎢</a:t>
            </a:r>
            <a:r>
              <a:rPr dirty="0" sz="600">
                <a:latin typeface="Cambria Math"/>
                <a:cs typeface="Cambria Math"/>
              </a:rPr>
              <a:t>	</a:t>
            </a:r>
            <a:r>
              <a:rPr dirty="0" sz="600" spc="-50">
                <a:latin typeface="Cambria Math"/>
                <a:cs typeface="Cambria Math"/>
              </a:rPr>
              <a:t>⎥</a:t>
            </a:r>
            <a:endParaRPr sz="600">
              <a:latin typeface="Cambria Math"/>
              <a:cs typeface="Cambria Math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1301565" y="6474462"/>
            <a:ext cx="480695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baseline="9259" sz="900">
                <a:latin typeface="Cambria Math"/>
                <a:cs typeface="Cambria Math"/>
              </a:rPr>
              <a:t>⎣</a:t>
            </a:r>
            <a:r>
              <a:rPr dirty="0" baseline="9259" sz="900" spc="-60">
                <a:latin typeface="Cambria Math"/>
                <a:cs typeface="Cambria Math"/>
              </a:rPr>
              <a:t> </a:t>
            </a:r>
            <a:r>
              <a:rPr dirty="0" baseline="4629" sz="900" i="1">
                <a:latin typeface="Times New Roman"/>
                <a:cs typeface="Times New Roman"/>
              </a:rPr>
              <a:t>Z</a:t>
            </a:r>
            <a:r>
              <a:rPr dirty="0" baseline="4629" sz="900" spc="-37" i="1">
                <a:latin typeface="Times New Roman"/>
                <a:cs typeface="Times New Roman"/>
              </a:rPr>
              <a:t> </a:t>
            </a:r>
            <a:r>
              <a:rPr dirty="0" sz="400">
                <a:latin typeface="Times New Roman"/>
                <a:cs typeface="Times New Roman"/>
              </a:rPr>
              <a:t>12</a:t>
            </a:r>
            <a:r>
              <a:rPr dirty="0" sz="400" spc="495">
                <a:latin typeface="Times New Roman"/>
                <a:cs typeface="Times New Roman"/>
              </a:rPr>
              <a:t> </a:t>
            </a:r>
            <a:r>
              <a:rPr dirty="0" baseline="4629" sz="900" i="1">
                <a:latin typeface="Times New Roman"/>
                <a:cs typeface="Times New Roman"/>
              </a:rPr>
              <a:t>Z</a:t>
            </a:r>
            <a:r>
              <a:rPr dirty="0" baseline="4629" sz="900" spc="37" i="1">
                <a:latin typeface="Times New Roman"/>
                <a:cs typeface="Times New Roman"/>
              </a:rPr>
              <a:t> </a:t>
            </a:r>
            <a:r>
              <a:rPr dirty="0" sz="400">
                <a:latin typeface="Times New Roman"/>
                <a:cs typeface="Times New Roman"/>
              </a:rPr>
              <a:t>22</a:t>
            </a:r>
            <a:r>
              <a:rPr dirty="0" sz="400" spc="170">
                <a:latin typeface="Times New Roman"/>
                <a:cs typeface="Times New Roman"/>
              </a:rPr>
              <a:t> </a:t>
            </a:r>
            <a:r>
              <a:rPr dirty="0" baseline="9259" sz="900" spc="-75">
                <a:latin typeface="Cambria Math"/>
                <a:cs typeface="Cambria Math"/>
              </a:rPr>
              <a:t>⎦</a:t>
            </a:r>
            <a:endParaRPr baseline="9259" sz="900">
              <a:latin typeface="Cambria Math"/>
              <a:cs typeface="Cambria Math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1215662" y="6329087"/>
            <a:ext cx="63182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baseline="-13888" sz="900">
                <a:latin typeface="Times New Roman"/>
                <a:cs typeface="Times New Roman"/>
              </a:rPr>
              <a:t>=</a:t>
            </a:r>
            <a:r>
              <a:rPr dirty="0" baseline="-13888" sz="900" spc="262">
                <a:latin typeface="Times New Roman"/>
                <a:cs typeface="Times New Roman"/>
              </a:rPr>
              <a:t> </a:t>
            </a:r>
            <a:r>
              <a:rPr dirty="0" baseline="18518" sz="900">
                <a:latin typeface="Cambria Math"/>
                <a:cs typeface="Cambria Math"/>
              </a:rPr>
              <a:t>⎡</a:t>
            </a:r>
            <a:r>
              <a:rPr dirty="0" baseline="18518" sz="900" spc="22">
                <a:latin typeface="Cambria Math"/>
                <a:cs typeface="Cambria Math"/>
              </a:rPr>
              <a:t> </a:t>
            </a:r>
            <a:r>
              <a:rPr dirty="0" sz="600" i="1">
                <a:latin typeface="Times New Roman"/>
                <a:cs typeface="Times New Roman"/>
              </a:rPr>
              <a:t>Z</a:t>
            </a:r>
            <a:r>
              <a:rPr dirty="0" sz="600" spc="-85" i="1">
                <a:latin typeface="Times New Roman"/>
                <a:cs typeface="Times New Roman"/>
              </a:rPr>
              <a:t> </a:t>
            </a:r>
            <a:r>
              <a:rPr dirty="0" sz="400">
                <a:latin typeface="Times New Roman"/>
                <a:cs typeface="Times New Roman"/>
              </a:rPr>
              <a:t>11</a:t>
            </a:r>
            <a:r>
              <a:rPr dirty="0" sz="400" spc="225">
                <a:latin typeface="Times New Roman"/>
                <a:cs typeface="Times New Roman"/>
              </a:rPr>
              <a:t>  </a:t>
            </a:r>
            <a:r>
              <a:rPr dirty="0" sz="600" i="1">
                <a:latin typeface="Times New Roman"/>
                <a:cs typeface="Times New Roman"/>
              </a:rPr>
              <a:t>Z</a:t>
            </a:r>
            <a:r>
              <a:rPr dirty="0" sz="600" spc="-25" i="1">
                <a:latin typeface="Times New Roman"/>
                <a:cs typeface="Times New Roman"/>
              </a:rPr>
              <a:t> </a:t>
            </a:r>
            <a:r>
              <a:rPr dirty="0" sz="400">
                <a:latin typeface="Times New Roman"/>
                <a:cs typeface="Times New Roman"/>
              </a:rPr>
              <a:t>12</a:t>
            </a:r>
            <a:r>
              <a:rPr dirty="0" sz="400" spc="165">
                <a:latin typeface="Times New Roman"/>
                <a:cs typeface="Times New Roman"/>
              </a:rPr>
              <a:t> </a:t>
            </a:r>
            <a:r>
              <a:rPr dirty="0" baseline="18518" sz="900">
                <a:latin typeface="Cambria Math"/>
                <a:cs typeface="Cambria Math"/>
              </a:rPr>
              <a:t>⎤</a:t>
            </a:r>
            <a:r>
              <a:rPr dirty="0" baseline="18518" sz="900" spc="270">
                <a:latin typeface="Cambria Math"/>
                <a:cs typeface="Cambria Math"/>
              </a:rPr>
              <a:t> </a:t>
            </a:r>
            <a:r>
              <a:rPr dirty="0" baseline="-17361" sz="1200" spc="-75">
                <a:latin typeface="Times New Roman"/>
                <a:cs typeface="Times New Roman"/>
              </a:rPr>
              <a:t>,</a:t>
            </a:r>
            <a:endParaRPr baseline="-17361" sz="1200">
              <a:latin typeface="Times New Roman"/>
              <a:cs typeface="Times New Roman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1102295" y="6408382"/>
            <a:ext cx="110489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i="1">
                <a:latin typeface="Times New Roman"/>
                <a:cs typeface="Times New Roman"/>
              </a:rPr>
              <a:t>Z</a:t>
            </a:r>
            <a:r>
              <a:rPr dirty="0" sz="600" spc="10" i="1">
                <a:latin typeface="Times New Roman"/>
                <a:cs typeface="Times New Roman"/>
              </a:rPr>
              <a:t> </a:t>
            </a:r>
            <a:r>
              <a:rPr dirty="0" sz="400" spc="-50" i="1">
                <a:latin typeface="Times New Roman"/>
                <a:cs typeface="Times New Roman"/>
              </a:rPr>
              <a:t>s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2826965" y="6421598"/>
            <a:ext cx="5334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50">
                <a:latin typeface="Cambria Math"/>
                <a:cs typeface="Cambria Math"/>
              </a:rPr>
              <a:t>⎥</a:t>
            </a:r>
            <a:endParaRPr sz="600">
              <a:latin typeface="Cambria Math"/>
              <a:cs typeface="Cambria Math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2053837" y="6461246"/>
            <a:ext cx="5334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50">
                <a:latin typeface="Cambria Math"/>
                <a:cs typeface="Cambria Math"/>
              </a:rPr>
              <a:t>⎣</a:t>
            </a:r>
            <a:endParaRPr sz="600">
              <a:latin typeface="Cambria Math"/>
              <a:cs typeface="Cambria Math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2628727" y="6434814"/>
            <a:ext cx="70485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50">
                <a:latin typeface="Times New Roman"/>
                <a:cs typeface="Times New Roman"/>
              </a:rPr>
              <a:t>+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2028437" y="6421598"/>
            <a:ext cx="208915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Cambria Math"/>
                <a:cs typeface="Cambria Math"/>
              </a:rPr>
              <a:t>⎢</a:t>
            </a:r>
            <a:r>
              <a:rPr dirty="0" sz="600" spc="180">
                <a:latin typeface="Cambria Math"/>
                <a:cs typeface="Cambria Math"/>
              </a:rPr>
              <a:t>  </a:t>
            </a:r>
            <a:r>
              <a:rPr dirty="0" baseline="-9259" sz="900" spc="-75">
                <a:latin typeface="Times New Roman"/>
                <a:cs typeface="Times New Roman"/>
              </a:rPr>
              <a:t>-</a:t>
            </a:r>
            <a:endParaRPr baseline="-9259" sz="900">
              <a:latin typeface="Times New Roman"/>
              <a:cs typeface="Times New Roman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2206851" y="6474462"/>
            <a:ext cx="699135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  <a:tabLst>
                <a:tab pos="275590" algn="l"/>
              </a:tabLst>
            </a:pPr>
            <a:r>
              <a:rPr dirty="0" baseline="4629" sz="900" spc="-37" i="1">
                <a:latin typeface="Times New Roman"/>
                <a:cs typeface="Times New Roman"/>
              </a:rPr>
              <a:t>Y</a:t>
            </a:r>
            <a:r>
              <a:rPr dirty="0" sz="400" spc="-25">
                <a:latin typeface="Times New Roman"/>
                <a:cs typeface="Times New Roman"/>
              </a:rPr>
              <a:t>12</a:t>
            </a:r>
            <a:r>
              <a:rPr dirty="0" sz="400">
                <a:latin typeface="Times New Roman"/>
                <a:cs typeface="Times New Roman"/>
              </a:rPr>
              <a:t>	</a:t>
            </a:r>
            <a:r>
              <a:rPr dirty="0" baseline="4629" sz="900" i="1">
                <a:latin typeface="Times New Roman"/>
                <a:cs typeface="Times New Roman"/>
              </a:rPr>
              <a:t>Y</a:t>
            </a:r>
            <a:r>
              <a:rPr dirty="0" baseline="4629" sz="900" spc="-127" i="1">
                <a:latin typeface="Times New Roman"/>
                <a:cs typeface="Times New Roman"/>
              </a:rPr>
              <a:t> </a:t>
            </a:r>
            <a:r>
              <a:rPr dirty="0" sz="400">
                <a:latin typeface="Times New Roman"/>
                <a:cs typeface="Times New Roman"/>
              </a:rPr>
              <a:t>22</a:t>
            </a:r>
            <a:r>
              <a:rPr dirty="0" sz="400" spc="385">
                <a:latin typeface="Times New Roman"/>
                <a:cs typeface="Times New Roman"/>
              </a:rPr>
              <a:t>  </a:t>
            </a:r>
            <a:r>
              <a:rPr dirty="0" baseline="4629" sz="900" i="1">
                <a:latin typeface="Times New Roman"/>
                <a:cs typeface="Times New Roman"/>
              </a:rPr>
              <a:t>Y</a:t>
            </a:r>
            <a:r>
              <a:rPr dirty="0" baseline="4629" sz="900" spc="-127" i="1">
                <a:latin typeface="Times New Roman"/>
                <a:cs typeface="Times New Roman"/>
              </a:rPr>
              <a:t> </a:t>
            </a:r>
            <a:r>
              <a:rPr dirty="0" sz="400">
                <a:latin typeface="Times New Roman"/>
                <a:cs typeface="Times New Roman"/>
              </a:rPr>
              <a:t>12</a:t>
            </a:r>
            <a:r>
              <a:rPr dirty="0" sz="400" spc="114">
                <a:latin typeface="Times New Roman"/>
                <a:cs typeface="Times New Roman"/>
              </a:rPr>
              <a:t> </a:t>
            </a:r>
            <a:r>
              <a:rPr dirty="0" baseline="9259" sz="900" spc="-75">
                <a:latin typeface="Cambria Math"/>
                <a:cs typeface="Cambria Math"/>
              </a:rPr>
              <a:t>⎦</a:t>
            </a:r>
            <a:endParaRPr baseline="9259" sz="900">
              <a:latin typeface="Cambria Math"/>
              <a:cs typeface="Cambria Math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1942534" y="6355519"/>
            <a:ext cx="829944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  <a:tabLst>
                <a:tab pos="619125" algn="l"/>
              </a:tabLst>
            </a:pPr>
            <a:r>
              <a:rPr dirty="0" baseline="-13888" sz="900">
                <a:latin typeface="Times New Roman"/>
                <a:cs typeface="Times New Roman"/>
              </a:rPr>
              <a:t>=</a:t>
            </a:r>
            <a:r>
              <a:rPr dirty="0" baseline="-13888" sz="900" spc="300">
                <a:latin typeface="Times New Roman"/>
                <a:cs typeface="Times New Roman"/>
              </a:rPr>
              <a:t> </a:t>
            </a:r>
            <a:r>
              <a:rPr dirty="0" baseline="18518" sz="900">
                <a:latin typeface="Cambria Math"/>
                <a:cs typeface="Cambria Math"/>
              </a:rPr>
              <a:t>⎡</a:t>
            </a:r>
            <a:r>
              <a:rPr dirty="0" sz="600" i="1">
                <a:latin typeface="Times New Roman"/>
                <a:cs typeface="Times New Roman"/>
              </a:rPr>
              <a:t>Y</a:t>
            </a:r>
            <a:r>
              <a:rPr dirty="0" sz="400">
                <a:latin typeface="Times New Roman"/>
                <a:cs typeface="Times New Roman"/>
              </a:rPr>
              <a:t>11</a:t>
            </a:r>
            <a:r>
              <a:rPr dirty="0" sz="400" spc="315">
                <a:latin typeface="Times New Roman"/>
                <a:cs typeface="Times New Roman"/>
              </a:rPr>
              <a:t> </a:t>
            </a:r>
            <a:r>
              <a:rPr dirty="0" baseline="23148" sz="900">
                <a:latin typeface="Times New Roman"/>
                <a:cs typeface="Times New Roman"/>
              </a:rPr>
              <a:t>+</a:t>
            </a:r>
            <a:r>
              <a:rPr dirty="0" baseline="23148" sz="900" spc="44">
                <a:latin typeface="Times New Roman"/>
                <a:cs typeface="Times New Roman"/>
              </a:rPr>
              <a:t> </a:t>
            </a:r>
            <a:r>
              <a:rPr dirty="0" sz="600" i="1">
                <a:latin typeface="Times New Roman"/>
                <a:cs typeface="Times New Roman"/>
              </a:rPr>
              <a:t>Y</a:t>
            </a:r>
            <a:r>
              <a:rPr dirty="0" sz="600" spc="-75" i="1">
                <a:latin typeface="Times New Roman"/>
                <a:cs typeface="Times New Roman"/>
              </a:rPr>
              <a:t> </a:t>
            </a:r>
            <a:r>
              <a:rPr dirty="0" sz="400" spc="-25">
                <a:latin typeface="Times New Roman"/>
                <a:cs typeface="Times New Roman"/>
              </a:rPr>
              <a:t>12</a:t>
            </a:r>
            <a:r>
              <a:rPr dirty="0" sz="400">
                <a:latin typeface="Times New Roman"/>
                <a:cs typeface="Times New Roman"/>
              </a:rPr>
              <a:t>	</a:t>
            </a:r>
            <a:r>
              <a:rPr dirty="0" baseline="23148" sz="900">
                <a:latin typeface="Times New Roman"/>
                <a:cs typeface="Times New Roman"/>
              </a:rPr>
              <a:t>-</a:t>
            </a:r>
            <a:r>
              <a:rPr dirty="0" baseline="23148" sz="900" spc="322">
                <a:latin typeface="Times New Roman"/>
                <a:cs typeface="Times New Roman"/>
              </a:rPr>
              <a:t> </a:t>
            </a:r>
            <a:r>
              <a:rPr dirty="0" sz="600" spc="-25" i="1">
                <a:latin typeface="Times New Roman"/>
                <a:cs typeface="Times New Roman"/>
              </a:rPr>
              <a:t>Y</a:t>
            </a:r>
            <a:r>
              <a:rPr dirty="0" sz="400" spc="-25">
                <a:latin typeface="Times New Roman"/>
                <a:cs typeface="Times New Roman"/>
              </a:rPr>
              <a:t>12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1842384" y="6408382"/>
            <a:ext cx="110489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i="1">
                <a:latin typeface="Times New Roman"/>
                <a:cs typeface="Times New Roman"/>
              </a:rPr>
              <a:t>Y</a:t>
            </a:r>
            <a:r>
              <a:rPr dirty="0" sz="600" spc="10" i="1">
                <a:latin typeface="Times New Roman"/>
                <a:cs typeface="Times New Roman"/>
              </a:rPr>
              <a:t> </a:t>
            </a:r>
            <a:r>
              <a:rPr dirty="0" sz="400" spc="-50" i="1">
                <a:latin typeface="Times New Roman"/>
                <a:cs typeface="Times New Roman"/>
              </a:rPr>
              <a:t>s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2801565" y="6302655"/>
            <a:ext cx="16256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sz="600">
                <a:latin typeface="Cambria Math"/>
                <a:cs typeface="Cambria Math"/>
              </a:rPr>
              <a:t>⎤</a:t>
            </a:r>
            <a:r>
              <a:rPr dirty="0" sz="600" spc="120">
                <a:latin typeface="Cambria Math"/>
                <a:cs typeface="Cambria Math"/>
              </a:rPr>
              <a:t> </a:t>
            </a:r>
            <a:r>
              <a:rPr dirty="0" baseline="-31250" sz="1200" spc="-75">
                <a:latin typeface="Times New Roman"/>
                <a:cs typeface="Times New Roman"/>
              </a:rPr>
              <a:t>,</a:t>
            </a:r>
            <a:endParaRPr baseline="-31250" sz="1200">
              <a:latin typeface="Times New Roman"/>
              <a:cs typeface="Times New Roman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5371018" y="6362127"/>
            <a:ext cx="46037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10">
                <a:latin typeface="Times New Roman"/>
                <a:cs typeface="Times New Roman"/>
              </a:rPr>
              <a:t>(dieciséis)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1716833" y="6751995"/>
            <a:ext cx="5334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50">
                <a:latin typeface="Cambria Math"/>
                <a:cs typeface="Cambria Math"/>
              </a:rPr>
              <a:t>⎦</a:t>
            </a:r>
            <a:endParaRPr sz="600">
              <a:latin typeface="Cambria Math"/>
              <a:cs typeface="Cambria Math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1379828" y="6705739"/>
            <a:ext cx="5334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50">
                <a:latin typeface="Cambria Math"/>
                <a:cs typeface="Cambria Math"/>
              </a:rPr>
              <a:t>⎢</a:t>
            </a:r>
            <a:endParaRPr sz="600">
              <a:latin typeface="Cambria Math"/>
              <a:cs typeface="Cambria Math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1379828" y="6613228"/>
            <a:ext cx="5334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50">
                <a:latin typeface="Cambria Math"/>
                <a:cs typeface="Cambria Math"/>
              </a:rPr>
              <a:t>⎡</a:t>
            </a:r>
            <a:endParaRPr sz="600">
              <a:latin typeface="Cambria Math"/>
              <a:cs typeface="Cambria Math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1300533" y="6666092"/>
            <a:ext cx="70485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50">
                <a:latin typeface="Times New Roman"/>
                <a:cs typeface="Times New Roman"/>
              </a:rPr>
              <a:t>=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58" name="object 58" descr=""/>
          <p:cNvSpPr txBox="1"/>
          <p:nvPr/>
        </p:nvSpPr>
        <p:spPr>
          <a:xfrm>
            <a:off x="1572490" y="6732171"/>
            <a:ext cx="22352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)</a:t>
            </a:r>
            <a:r>
              <a:rPr dirty="0" sz="600" spc="1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0</a:t>
            </a:r>
            <a:r>
              <a:rPr dirty="0" sz="600" spc="15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(</a:t>
            </a:r>
            <a:r>
              <a:rPr dirty="0" baseline="18518" sz="900" spc="-37">
                <a:latin typeface="Cambria Math"/>
                <a:cs typeface="Cambria Math"/>
              </a:rPr>
              <a:t>⎥</a:t>
            </a:r>
            <a:endParaRPr baseline="18518" sz="900">
              <a:latin typeface="Cambria Math"/>
              <a:cs typeface="Cambria Math"/>
            </a:endParaRPr>
          </a:p>
        </p:txBody>
      </p:sp>
      <p:sp>
        <p:nvSpPr>
          <p:cNvPr id="59" name="object 59" descr=""/>
          <p:cNvSpPr txBox="1"/>
          <p:nvPr/>
        </p:nvSpPr>
        <p:spPr>
          <a:xfrm>
            <a:off x="1591282" y="6619837"/>
            <a:ext cx="17907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)</a:t>
            </a:r>
            <a:r>
              <a:rPr dirty="0" sz="600" spc="1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0</a:t>
            </a:r>
            <a:r>
              <a:rPr dirty="0" sz="600" spc="15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(</a:t>
            </a:r>
            <a:r>
              <a:rPr dirty="0" baseline="4629" sz="900" spc="-37">
                <a:latin typeface="Cambria Math"/>
                <a:cs typeface="Cambria Math"/>
              </a:rPr>
              <a:t>⎤</a:t>
            </a:r>
            <a:endParaRPr baseline="4629" sz="900">
              <a:latin typeface="Cambria Math"/>
              <a:cs typeface="Cambria Math"/>
            </a:endParaRPr>
          </a:p>
        </p:txBody>
      </p:sp>
      <p:sp>
        <p:nvSpPr>
          <p:cNvPr id="60" name="object 60" descr=""/>
          <p:cNvSpPr txBox="1"/>
          <p:nvPr/>
        </p:nvSpPr>
        <p:spPr>
          <a:xfrm>
            <a:off x="1155159" y="6679307"/>
            <a:ext cx="158115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)</a:t>
            </a:r>
            <a:r>
              <a:rPr dirty="0" sz="600" spc="1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0</a:t>
            </a:r>
            <a:r>
              <a:rPr dirty="0" sz="600" spc="15">
                <a:latin typeface="Times New Roman"/>
                <a:cs typeface="Times New Roman"/>
              </a:rPr>
              <a:t> </a:t>
            </a:r>
            <a:r>
              <a:rPr dirty="0" sz="600" spc="-50">
                <a:latin typeface="Times New Roman"/>
                <a:cs typeface="Times New Roman"/>
              </a:rPr>
              <a:t>(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61" name="object 61" descr=""/>
          <p:cNvSpPr txBox="1"/>
          <p:nvPr/>
        </p:nvSpPr>
        <p:spPr>
          <a:xfrm>
            <a:off x="1485555" y="6685915"/>
            <a:ext cx="87630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 spc="-25" i="1">
                <a:latin typeface="Times New Roman"/>
                <a:cs typeface="Times New Roman"/>
              </a:rPr>
              <a:t>AV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62" name="object 62" descr=""/>
          <p:cNvSpPr txBox="1"/>
          <p:nvPr/>
        </p:nvSpPr>
        <p:spPr>
          <a:xfrm>
            <a:off x="1354428" y="6758602"/>
            <a:ext cx="26797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baseline="4629" sz="900">
                <a:latin typeface="Cambria Math"/>
                <a:cs typeface="Cambria Math"/>
              </a:rPr>
              <a:t>⎣</a:t>
            </a:r>
            <a:r>
              <a:rPr dirty="0" baseline="4629" sz="900" spc="-60">
                <a:latin typeface="Cambria Math"/>
                <a:cs typeface="Cambria Math"/>
              </a:rPr>
              <a:t> </a:t>
            </a:r>
            <a:r>
              <a:rPr dirty="0" sz="600" spc="-20" i="1">
                <a:latin typeface="Times New Roman"/>
                <a:cs typeface="Times New Roman"/>
              </a:rPr>
              <a:t>tu</a:t>
            </a:r>
            <a:r>
              <a:rPr dirty="0" baseline="-13888" sz="600" spc="-30" i="1">
                <a:latin typeface="Times New Roman"/>
                <a:cs typeface="Times New Roman"/>
              </a:rPr>
              <a:t>AV</a:t>
            </a:r>
            <a:r>
              <a:rPr dirty="0" sz="400" spc="-20">
                <a:latin typeface="Times New Roman"/>
                <a:cs typeface="Times New Roman"/>
              </a:rPr>
              <a:t>2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63" name="object 63" descr=""/>
          <p:cNvSpPr txBox="1"/>
          <p:nvPr/>
        </p:nvSpPr>
        <p:spPr>
          <a:xfrm>
            <a:off x="1426084" y="6646268"/>
            <a:ext cx="170815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baseline="4629" sz="900" i="1">
                <a:latin typeface="Times New Roman"/>
                <a:cs typeface="Times New Roman"/>
              </a:rPr>
              <a:t>tu</a:t>
            </a:r>
            <a:r>
              <a:rPr dirty="0" baseline="4629" sz="900" spc="480" i="1">
                <a:latin typeface="Times New Roman"/>
                <a:cs typeface="Times New Roman"/>
              </a:rPr>
              <a:t> </a:t>
            </a:r>
            <a:r>
              <a:rPr dirty="0" sz="400" spc="-50">
                <a:latin typeface="Times New Roman"/>
                <a:cs typeface="Times New Roman"/>
              </a:rPr>
              <a:t>1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64" name="object 64" descr=""/>
          <p:cNvSpPr txBox="1"/>
          <p:nvPr/>
        </p:nvSpPr>
        <p:spPr>
          <a:xfrm>
            <a:off x="1102295" y="6699132"/>
            <a:ext cx="8763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25" i="1">
                <a:latin typeface="Times New Roman"/>
                <a:cs typeface="Times New Roman"/>
              </a:rPr>
              <a:t>tu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65" name="object 65" descr=""/>
          <p:cNvSpPr txBox="1"/>
          <p:nvPr/>
        </p:nvSpPr>
        <p:spPr>
          <a:xfrm>
            <a:off x="2390842" y="6751995"/>
            <a:ext cx="5334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50">
                <a:latin typeface="Cambria Math"/>
                <a:cs typeface="Cambria Math"/>
              </a:rPr>
              <a:t>⎦</a:t>
            </a:r>
            <a:endParaRPr sz="600">
              <a:latin typeface="Cambria Math"/>
              <a:cs typeface="Cambria Math"/>
            </a:endParaRPr>
          </a:p>
        </p:txBody>
      </p:sp>
      <p:sp>
        <p:nvSpPr>
          <p:cNvPr id="66" name="object 66" descr=""/>
          <p:cNvSpPr txBox="1"/>
          <p:nvPr/>
        </p:nvSpPr>
        <p:spPr>
          <a:xfrm>
            <a:off x="2080269" y="6705739"/>
            <a:ext cx="5334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50">
                <a:latin typeface="Cambria Math"/>
                <a:cs typeface="Cambria Math"/>
              </a:rPr>
              <a:t>⎢</a:t>
            </a:r>
            <a:endParaRPr sz="600">
              <a:latin typeface="Cambria Math"/>
              <a:cs typeface="Cambria Math"/>
            </a:endParaRPr>
          </a:p>
        </p:txBody>
      </p:sp>
      <p:sp>
        <p:nvSpPr>
          <p:cNvPr id="67" name="object 67" descr=""/>
          <p:cNvSpPr txBox="1"/>
          <p:nvPr/>
        </p:nvSpPr>
        <p:spPr>
          <a:xfrm>
            <a:off x="2080269" y="6613228"/>
            <a:ext cx="5334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50">
                <a:latin typeface="Cambria Math"/>
                <a:cs typeface="Cambria Math"/>
              </a:rPr>
              <a:t>⎡</a:t>
            </a:r>
            <a:endParaRPr sz="600">
              <a:latin typeface="Cambria Math"/>
              <a:cs typeface="Cambria Math"/>
            </a:endParaRPr>
          </a:p>
        </p:txBody>
      </p:sp>
      <p:sp>
        <p:nvSpPr>
          <p:cNvPr id="68" name="object 68" descr=""/>
          <p:cNvSpPr txBox="1"/>
          <p:nvPr/>
        </p:nvSpPr>
        <p:spPr>
          <a:xfrm>
            <a:off x="2000974" y="6666092"/>
            <a:ext cx="70485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50">
                <a:latin typeface="Times New Roman"/>
                <a:cs typeface="Times New Roman"/>
              </a:rPr>
              <a:t>=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69" name="object 69" descr=""/>
          <p:cNvSpPr txBox="1"/>
          <p:nvPr/>
        </p:nvSpPr>
        <p:spPr>
          <a:xfrm>
            <a:off x="2246499" y="6732171"/>
            <a:ext cx="22352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)</a:t>
            </a:r>
            <a:r>
              <a:rPr dirty="0" sz="600" spc="1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0</a:t>
            </a:r>
            <a:r>
              <a:rPr dirty="0" sz="600" spc="15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(</a:t>
            </a:r>
            <a:r>
              <a:rPr dirty="0" baseline="18518" sz="900" spc="-37">
                <a:latin typeface="Cambria Math"/>
                <a:cs typeface="Cambria Math"/>
              </a:rPr>
              <a:t>⎥</a:t>
            </a:r>
            <a:endParaRPr baseline="18518" sz="900">
              <a:latin typeface="Cambria Math"/>
              <a:cs typeface="Cambria Math"/>
            </a:endParaRPr>
          </a:p>
        </p:txBody>
      </p:sp>
      <p:sp>
        <p:nvSpPr>
          <p:cNvPr id="70" name="object 70" descr=""/>
          <p:cNvSpPr txBox="1"/>
          <p:nvPr/>
        </p:nvSpPr>
        <p:spPr>
          <a:xfrm>
            <a:off x="2265291" y="6619837"/>
            <a:ext cx="17907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)</a:t>
            </a:r>
            <a:r>
              <a:rPr dirty="0" sz="600" spc="1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0</a:t>
            </a:r>
            <a:r>
              <a:rPr dirty="0" sz="600" spc="15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(</a:t>
            </a:r>
            <a:r>
              <a:rPr dirty="0" baseline="4629" sz="900" spc="-37">
                <a:latin typeface="Cambria Math"/>
                <a:cs typeface="Cambria Math"/>
              </a:rPr>
              <a:t>⎤</a:t>
            </a:r>
            <a:endParaRPr baseline="4629" sz="900">
              <a:latin typeface="Cambria Math"/>
              <a:cs typeface="Cambria Math"/>
            </a:endParaRPr>
          </a:p>
        </p:txBody>
      </p:sp>
      <p:sp>
        <p:nvSpPr>
          <p:cNvPr id="71" name="object 71" descr=""/>
          <p:cNvSpPr txBox="1"/>
          <p:nvPr/>
        </p:nvSpPr>
        <p:spPr>
          <a:xfrm>
            <a:off x="2159564" y="6685915"/>
            <a:ext cx="87630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 spc="-25" i="1">
                <a:latin typeface="Times New Roman"/>
                <a:cs typeface="Times New Roman"/>
              </a:rPr>
              <a:t>AV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72" name="object 72" descr=""/>
          <p:cNvSpPr txBox="1"/>
          <p:nvPr/>
        </p:nvSpPr>
        <p:spPr>
          <a:xfrm>
            <a:off x="2054869" y="6758602"/>
            <a:ext cx="241935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baseline="4629" sz="900">
                <a:latin typeface="Cambria Math"/>
                <a:cs typeface="Cambria Math"/>
              </a:rPr>
              <a:t>⎣</a:t>
            </a:r>
            <a:r>
              <a:rPr dirty="0" baseline="4629" sz="900" spc="-60">
                <a:latin typeface="Cambria Math"/>
                <a:cs typeface="Cambria Math"/>
              </a:rPr>
              <a:t> </a:t>
            </a:r>
            <a:r>
              <a:rPr dirty="0" sz="600" spc="-20" i="1">
                <a:latin typeface="Times New Roman"/>
                <a:cs typeface="Times New Roman"/>
              </a:rPr>
              <a:t>y</a:t>
            </a:r>
            <a:r>
              <a:rPr dirty="0" baseline="-13888" sz="600" spc="-30" i="1">
                <a:latin typeface="Times New Roman"/>
                <a:cs typeface="Times New Roman"/>
              </a:rPr>
              <a:t>A</a:t>
            </a:r>
            <a:r>
              <a:rPr dirty="0" sz="600" spc="-20" i="1">
                <a:latin typeface="Times New Roman"/>
                <a:cs typeface="Times New Roman"/>
              </a:rPr>
              <a:t>o</a:t>
            </a:r>
            <a:r>
              <a:rPr dirty="0" baseline="-13888" sz="600" spc="-30" i="1">
                <a:latin typeface="Times New Roman"/>
                <a:cs typeface="Times New Roman"/>
              </a:rPr>
              <a:t>V</a:t>
            </a:r>
            <a:r>
              <a:rPr dirty="0" sz="400" spc="-20">
                <a:latin typeface="Times New Roman"/>
                <a:cs typeface="Times New Roman"/>
              </a:rPr>
              <a:t>2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73" name="object 73" descr=""/>
          <p:cNvSpPr txBox="1"/>
          <p:nvPr/>
        </p:nvSpPr>
        <p:spPr>
          <a:xfrm>
            <a:off x="2126525" y="6646268"/>
            <a:ext cx="14478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baseline="4629" sz="900" i="1">
                <a:latin typeface="Times New Roman"/>
                <a:cs typeface="Times New Roman"/>
              </a:rPr>
              <a:t>yo</a:t>
            </a:r>
            <a:r>
              <a:rPr dirty="0" baseline="4629" sz="900" spc="15" i="1">
                <a:latin typeface="Times New Roman"/>
                <a:cs typeface="Times New Roman"/>
              </a:rPr>
              <a:t> </a:t>
            </a:r>
            <a:r>
              <a:rPr dirty="0" sz="400" spc="-50">
                <a:latin typeface="Times New Roman"/>
                <a:cs typeface="Times New Roman"/>
              </a:rPr>
              <a:t>1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74" name="object 74" descr=""/>
          <p:cNvSpPr txBox="1"/>
          <p:nvPr/>
        </p:nvSpPr>
        <p:spPr>
          <a:xfrm>
            <a:off x="1757512" y="6652876"/>
            <a:ext cx="28130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,</a:t>
            </a:r>
            <a:r>
              <a:rPr dirty="0" sz="800" spc="-90">
                <a:latin typeface="Times New Roman"/>
                <a:cs typeface="Times New Roman"/>
              </a:rPr>
              <a:t> </a:t>
            </a:r>
            <a:r>
              <a:rPr dirty="0" baseline="-13888" sz="900" spc="-60" i="1">
                <a:latin typeface="Times New Roman"/>
                <a:cs typeface="Times New Roman"/>
              </a:rPr>
              <a:t>y</a:t>
            </a:r>
            <a:r>
              <a:rPr dirty="0" sz="600" spc="-40">
                <a:latin typeface="Times New Roman"/>
                <a:cs typeface="Times New Roman"/>
              </a:rPr>
              <a:t>)</a:t>
            </a:r>
            <a:r>
              <a:rPr dirty="0" baseline="-13888" sz="900" spc="-60" i="1">
                <a:latin typeface="Times New Roman"/>
                <a:cs typeface="Times New Roman"/>
              </a:rPr>
              <a:t>o</a:t>
            </a:r>
            <a:r>
              <a:rPr dirty="0" sz="600" spc="-40">
                <a:latin typeface="Times New Roman"/>
                <a:cs typeface="Times New Roman"/>
              </a:rPr>
              <a:t>0</a:t>
            </a:r>
            <a:r>
              <a:rPr dirty="0" sz="600" spc="20">
                <a:latin typeface="Times New Roman"/>
                <a:cs typeface="Times New Roman"/>
              </a:rPr>
              <a:t> </a:t>
            </a:r>
            <a:r>
              <a:rPr dirty="0" sz="600" spc="-50">
                <a:latin typeface="Times New Roman"/>
                <a:cs typeface="Times New Roman"/>
              </a:rPr>
              <a:t>(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75" name="object 75" descr=""/>
          <p:cNvSpPr txBox="1"/>
          <p:nvPr/>
        </p:nvSpPr>
        <p:spPr>
          <a:xfrm>
            <a:off x="2456921" y="6652876"/>
            <a:ext cx="52069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50">
                <a:latin typeface="Times New Roman"/>
                <a:cs typeface="Times New Roman"/>
              </a:rPr>
              <a:t>,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76" name="object 76" descr=""/>
          <p:cNvSpPr txBox="1"/>
          <p:nvPr/>
        </p:nvSpPr>
        <p:spPr>
          <a:xfrm>
            <a:off x="5371018" y="6652876"/>
            <a:ext cx="20193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0">
                <a:latin typeface="Times New Roman"/>
                <a:cs typeface="Times New Roman"/>
              </a:rPr>
              <a:t>(17)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77" name="object 77" descr=""/>
          <p:cNvSpPr txBox="1"/>
          <p:nvPr/>
        </p:nvSpPr>
        <p:spPr>
          <a:xfrm>
            <a:off x="2311547" y="6903977"/>
            <a:ext cx="17272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)</a:t>
            </a:r>
            <a:r>
              <a:rPr dirty="0" sz="600" spc="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(</a:t>
            </a:r>
            <a:r>
              <a:rPr dirty="0" sz="600" spc="220">
                <a:latin typeface="Times New Roman"/>
                <a:cs typeface="Times New Roman"/>
              </a:rPr>
              <a:t> </a:t>
            </a:r>
            <a:r>
              <a:rPr dirty="0" baseline="4629" sz="900" spc="-75">
                <a:latin typeface="Cambria Math"/>
                <a:cs typeface="Cambria Math"/>
              </a:rPr>
              <a:t>⎤</a:t>
            </a:r>
            <a:endParaRPr baseline="4629" sz="900">
              <a:latin typeface="Cambria Math"/>
              <a:cs typeface="Cambria Math"/>
            </a:endParaRPr>
          </a:p>
        </p:txBody>
      </p:sp>
      <p:sp>
        <p:nvSpPr>
          <p:cNvPr id="78" name="object 78" descr=""/>
          <p:cNvSpPr txBox="1"/>
          <p:nvPr/>
        </p:nvSpPr>
        <p:spPr>
          <a:xfrm>
            <a:off x="2027406" y="6890761"/>
            <a:ext cx="57785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345">
                <a:latin typeface="Times New Roman"/>
                <a:cs typeface="Times New Roman"/>
              </a:rPr>
              <a:t>+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79" name="object 79" descr=""/>
          <p:cNvSpPr txBox="1"/>
          <p:nvPr/>
        </p:nvSpPr>
        <p:spPr>
          <a:xfrm>
            <a:off x="1188199" y="6950233"/>
            <a:ext cx="497205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  <a:tabLst>
                <a:tab pos="302895" algn="l"/>
              </a:tabLst>
            </a:pPr>
            <a:r>
              <a:rPr dirty="0" sz="600" spc="-50">
                <a:latin typeface="Times New Roman"/>
                <a:cs typeface="Times New Roman"/>
              </a:rPr>
              <a:t>=</a:t>
            </a:r>
            <a:r>
              <a:rPr dirty="0" sz="600">
                <a:latin typeface="Times New Roman"/>
                <a:cs typeface="Times New Roman"/>
              </a:rPr>
              <a:t>	=</a:t>
            </a:r>
            <a:r>
              <a:rPr dirty="0" sz="600" spc="300">
                <a:latin typeface="Times New Roman"/>
                <a:cs typeface="Times New Roman"/>
              </a:rPr>
              <a:t>  </a:t>
            </a:r>
            <a:r>
              <a:rPr dirty="0" sz="600" spc="-50">
                <a:latin typeface="Cambria Math"/>
                <a:cs typeface="Cambria Math"/>
              </a:rPr>
              <a:t>⋅</a:t>
            </a:r>
            <a:endParaRPr sz="600">
              <a:latin typeface="Cambria Math"/>
              <a:cs typeface="Cambria Math"/>
            </a:endParaRPr>
          </a:p>
        </p:txBody>
      </p:sp>
      <p:sp>
        <p:nvSpPr>
          <p:cNvPr id="80" name="object 80" descr=""/>
          <p:cNvSpPr txBox="1"/>
          <p:nvPr/>
        </p:nvSpPr>
        <p:spPr>
          <a:xfrm>
            <a:off x="1863239" y="6880188"/>
            <a:ext cx="248285" cy="263525"/>
          </a:xfrm>
          <a:prstGeom prst="rect">
            <a:avLst/>
          </a:prstGeom>
        </p:spPr>
        <p:txBody>
          <a:bodyPr wrap="square" lIns="0" tIns="393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310"/>
              </a:spcBef>
            </a:pPr>
            <a:r>
              <a:rPr dirty="0" sz="600">
                <a:latin typeface="Times New Roman"/>
                <a:cs typeface="Times New Roman"/>
              </a:rPr>
              <a:t>2)</a:t>
            </a:r>
            <a:r>
              <a:rPr dirty="0" sz="600" spc="2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0</a:t>
            </a:r>
            <a:r>
              <a:rPr dirty="0" sz="600" spc="20">
                <a:latin typeface="Times New Roman"/>
                <a:cs typeface="Times New Roman"/>
              </a:rPr>
              <a:t> </a:t>
            </a:r>
            <a:r>
              <a:rPr dirty="0" sz="600" spc="-50">
                <a:latin typeface="Times New Roman"/>
                <a:cs typeface="Times New Roman"/>
              </a:rPr>
              <a:t>(</a:t>
            </a:r>
            <a:endParaRPr sz="600">
              <a:latin typeface="Times New Roman"/>
              <a:cs typeface="Times New Roman"/>
            </a:endParaRPr>
          </a:p>
          <a:p>
            <a:pPr marL="38100">
              <a:lnSpc>
                <a:spcPct val="100000"/>
              </a:lnSpc>
              <a:spcBef>
                <a:spcPts val="215"/>
              </a:spcBef>
            </a:pPr>
            <a:r>
              <a:rPr dirty="0" sz="600">
                <a:latin typeface="Times New Roman"/>
                <a:cs typeface="Times New Roman"/>
              </a:rPr>
              <a:t>2)</a:t>
            </a:r>
            <a:r>
              <a:rPr dirty="0" sz="600" spc="2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0</a:t>
            </a:r>
            <a:r>
              <a:rPr dirty="0" sz="600" spc="-35">
                <a:latin typeface="Times New Roman"/>
                <a:cs typeface="Times New Roman"/>
              </a:rPr>
              <a:t> </a:t>
            </a:r>
            <a:r>
              <a:rPr dirty="0" baseline="9259" sz="900" spc="-37">
                <a:latin typeface="Times New Roman"/>
                <a:cs typeface="Times New Roman"/>
              </a:rPr>
              <a:t>+</a:t>
            </a:r>
            <a:r>
              <a:rPr dirty="0" sz="600" spc="-25">
                <a:latin typeface="Times New Roman"/>
                <a:cs typeface="Times New Roman"/>
              </a:rPr>
              <a:t>(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81" name="object 81" descr=""/>
          <p:cNvSpPr txBox="1"/>
          <p:nvPr/>
        </p:nvSpPr>
        <p:spPr>
          <a:xfrm>
            <a:off x="1267494" y="6897369"/>
            <a:ext cx="462915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Cambria Math"/>
                <a:cs typeface="Cambria Math"/>
              </a:rPr>
              <a:t>⎡</a:t>
            </a:r>
            <a:r>
              <a:rPr dirty="0" sz="600" spc="345">
                <a:latin typeface="Cambria Math"/>
                <a:cs typeface="Cambria Math"/>
              </a:rPr>
              <a:t>  </a:t>
            </a:r>
            <a:r>
              <a:rPr dirty="0" sz="600">
                <a:latin typeface="Cambria Math"/>
                <a:cs typeface="Cambria Math"/>
              </a:rPr>
              <a:t>⎤</a:t>
            </a:r>
            <a:r>
              <a:rPr dirty="0" sz="600" spc="375">
                <a:latin typeface="Cambria Math"/>
                <a:cs typeface="Cambria Math"/>
              </a:rPr>
              <a:t>  </a:t>
            </a:r>
            <a:r>
              <a:rPr dirty="0" sz="600">
                <a:latin typeface="Times New Roman"/>
                <a:cs typeface="Times New Roman"/>
              </a:rPr>
              <a:t>1</a:t>
            </a:r>
            <a:r>
              <a:rPr dirty="0" sz="600" spc="425">
                <a:latin typeface="Times New Roman"/>
                <a:cs typeface="Times New Roman"/>
              </a:rPr>
              <a:t> </a:t>
            </a:r>
            <a:r>
              <a:rPr dirty="0" sz="600" spc="-50">
                <a:latin typeface="Cambria Math"/>
                <a:cs typeface="Cambria Math"/>
              </a:rPr>
              <a:t>⎡</a:t>
            </a:r>
            <a:endParaRPr sz="600">
              <a:latin typeface="Cambria Math"/>
              <a:cs typeface="Cambria Math"/>
            </a:endParaRPr>
          </a:p>
        </p:txBody>
      </p:sp>
      <p:sp>
        <p:nvSpPr>
          <p:cNvPr id="82" name="object 82" descr=""/>
          <p:cNvSpPr txBox="1"/>
          <p:nvPr/>
        </p:nvSpPr>
        <p:spPr>
          <a:xfrm>
            <a:off x="1267494" y="6996488"/>
            <a:ext cx="462915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  <a:tabLst>
                <a:tab pos="422275" algn="l"/>
              </a:tabLst>
            </a:pPr>
            <a:r>
              <a:rPr dirty="0" sz="600">
                <a:latin typeface="Cambria Math"/>
                <a:cs typeface="Cambria Math"/>
              </a:rPr>
              <a:t>⎢</a:t>
            </a:r>
            <a:r>
              <a:rPr dirty="0" sz="600" spc="10">
                <a:latin typeface="Cambria Math"/>
                <a:cs typeface="Cambria Math"/>
              </a:rPr>
              <a:t> </a:t>
            </a:r>
            <a:r>
              <a:rPr dirty="0" sz="600">
                <a:latin typeface="Times New Roman"/>
                <a:cs typeface="Times New Roman"/>
              </a:rPr>
              <a:t>~</a:t>
            </a:r>
            <a:r>
              <a:rPr dirty="0" sz="600" spc="300">
                <a:latin typeface="Times New Roman"/>
                <a:cs typeface="Times New Roman"/>
              </a:rPr>
              <a:t> </a:t>
            </a:r>
            <a:r>
              <a:rPr dirty="0" sz="600" spc="-50">
                <a:latin typeface="Cambria Math"/>
                <a:cs typeface="Cambria Math"/>
              </a:rPr>
              <a:t>⎥</a:t>
            </a:r>
            <a:r>
              <a:rPr dirty="0" sz="600">
                <a:latin typeface="Cambria Math"/>
                <a:cs typeface="Cambria Math"/>
              </a:rPr>
              <a:t>	</a:t>
            </a:r>
            <a:r>
              <a:rPr dirty="0" sz="600" spc="-50">
                <a:latin typeface="Cambria Math"/>
                <a:cs typeface="Cambria Math"/>
              </a:rPr>
              <a:t>⎢</a:t>
            </a:r>
            <a:endParaRPr sz="600">
              <a:latin typeface="Cambria Math"/>
              <a:cs typeface="Cambria Math"/>
            </a:endParaRPr>
          </a:p>
        </p:txBody>
      </p:sp>
      <p:sp>
        <p:nvSpPr>
          <p:cNvPr id="83" name="object 83" descr=""/>
          <p:cNvSpPr txBox="1"/>
          <p:nvPr/>
        </p:nvSpPr>
        <p:spPr>
          <a:xfrm>
            <a:off x="1108903" y="6937017"/>
            <a:ext cx="6858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50">
                <a:latin typeface="Times New Roman"/>
                <a:cs typeface="Times New Roman"/>
              </a:rPr>
              <a:t>~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84" name="object 84" descr=""/>
          <p:cNvSpPr txBox="1"/>
          <p:nvPr/>
        </p:nvSpPr>
        <p:spPr>
          <a:xfrm>
            <a:off x="2265291" y="6956841"/>
            <a:ext cx="52069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 spc="-50">
                <a:latin typeface="Times New Roman"/>
                <a:cs typeface="Times New Roman"/>
              </a:rPr>
              <a:t>1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85" name="object 85" descr=""/>
          <p:cNvSpPr txBox="1"/>
          <p:nvPr/>
        </p:nvSpPr>
        <p:spPr>
          <a:xfrm>
            <a:off x="1842384" y="6956841"/>
            <a:ext cx="52069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 spc="-50">
                <a:latin typeface="Times New Roman"/>
                <a:cs typeface="Times New Roman"/>
              </a:rPr>
              <a:t>1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86" name="object 86" descr=""/>
          <p:cNvSpPr txBox="1"/>
          <p:nvPr/>
        </p:nvSpPr>
        <p:spPr>
          <a:xfrm>
            <a:off x="1360005" y="6956841"/>
            <a:ext cx="52069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 spc="-50">
                <a:latin typeface="Times New Roman"/>
                <a:cs typeface="Times New Roman"/>
              </a:rPr>
              <a:t>1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87" name="object 87" descr=""/>
          <p:cNvSpPr txBox="1"/>
          <p:nvPr/>
        </p:nvSpPr>
        <p:spPr>
          <a:xfrm>
            <a:off x="2146348" y="6923801"/>
            <a:ext cx="245745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  <a:tabLst>
                <a:tab pos="210820" algn="l"/>
              </a:tabLst>
            </a:pPr>
            <a:r>
              <a:rPr dirty="0" sz="600" spc="-25" i="1">
                <a:latin typeface="Times New Roman"/>
                <a:cs typeface="Times New Roman"/>
              </a:rPr>
              <a:t>tu</a:t>
            </a:r>
            <a:r>
              <a:rPr dirty="0" sz="600" i="1">
                <a:latin typeface="Times New Roman"/>
                <a:cs typeface="Times New Roman"/>
              </a:rPr>
              <a:t>	</a:t>
            </a:r>
            <a:r>
              <a:rPr dirty="0" sz="600" spc="-50" i="1">
                <a:latin typeface="Times New Roman"/>
                <a:cs typeface="Times New Roman"/>
              </a:rPr>
              <a:t>l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88" name="object 88" descr=""/>
          <p:cNvSpPr txBox="1"/>
          <p:nvPr/>
        </p:nvSpPr>
        <p:spPr>
          <a:xfrm>
            <a:off x="1723441" y="6923801"/>
            <a:ext cx="8763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25" i="1">
                <a:latin typeface="Times New Roman"/>
                <a:cs typeface="Times New Roman"/>
              </a:rPr>
              <a:t>tu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89" name="object 89" descr=""/>
          <p:cNvSpPr txBox="1"/>
          <p:nvPr/>
        </p:nvSpPr>
        <p:spPr>
          <a:xfrm>
            <a:off x="1313749" y="6923801"/>
            <a:ext cx="7493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25" i="1">
                <a:latin typeface="Times New Roman"/>
                <a:cs typeface="Times New Roman"/>
              </a:rPr>
              <a:t>tu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90" name="object 90" descr=""/>
          <p:cNvSpPr txBox="1"/>
          <p:nvPr/>
        </p:nvSpPr>
        <p:spPr>
          <a:xfrm>
            <a:off x="1102295" y="6983272"/>
            <a:ext cx="8763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25" i="1">
                <a:latin typeface="Times New Roman"/>
                <a:cs typeface="Times New Roman"/>
              </a:rPr>
              <a:t>tu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91" name="object 91" descr=""/>
          <p:cNvSpPr txBox="1"/>
          <p:nvPr/>
        </p:nvSpPr>
        <p:spPr>
          <a:xfrm>
            <a:off x="1242094" y="7049351"/>
            <a:ext cx="677545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baseline="9259" sz="900">
                <a:latin typeface="Cambria Math"/>
                <a:cs typeface="Cambria Math"/>
              </a:rPr>
              <a:t>⎣</a:t>
            </a:r>
            <a:r>
              <a:rPr dirty="0" baseline="9259" sz="900" spc="-60">
                <a:latin typeface="Cambria Math"/>
                <a:cs typeface="Cambria Math"/>
              </a:rPr>
              <a:t> </a:t>
            </a:r>
            <a:r>
              <a:rPr dirty="0" baseline="4629" sz="900" i="1">
                <a:latin typeface="Times New Roman"/>
                <a:cs typeface="Times New Roman"/>
              </a:rPr>
              <a:t>tu</a:t>
            </a:r>
            <a:r>
              <a:rPr dirty="0" sz="400">
                <a:latin typeface="Times New Roman"/>
                <a:cs typeface="Times New Roman"/>
              </a:rPr>
              <a:t>2</a:t>
            </a:r>
            <a:r>
              <a:rPr dirty="0" sz="400" spc="105">
                <a:latin typeface="Times New Roman"/>
                <a:cs typeface="Times New Roman"/>
              </a:rPr>
              <a:t> </a:t>
            </a:r>
            <a:r>
              <a:rPr dirty="0" baseline="9259" sz="900">
                <a:latin typeface="Cambria Math"/>
                <a:cs typeface="Cambria Math"/>
              </a:rPr>
              <a:t>⎦</a:t>
            </a:r>
            <a:r>
              <a:rPr dirty="0" baseline="9259" sz="900" spc="555">
                <a:latin typeface="Cambria Math"/>
                <a:cs typeface="Cambria Math"/>
              </a:rPr>
              <a:t>  </a:t>
            </a:r>
            <a:r>
              <a:rPr dirty="0" baseline="4629" sz="900">
                <a:latin typeface="Times New Roman"/>
                <a:cs typeface="Times New Roman"/>
              </a:rPr>
              <a:t>3</a:t>
            </a:r>
            <a:r>
              <a:rPr dirty="0" baseline="4629" sz="900" spc="637">
                <a:latin typeface="Times New Roman"/>
                <a:cs typeface="Times New Roman"/>
              </a:rPr>
              <a:t> </a:t>
            </a:r>
            <a:r>
              <a:rPr dirty="0" baseline="9259" sz="900">
                <a:latin typeface="Cambria Math"/>
                <a:cs typeface="Cambria Math"/>
              </a:rPr>
              <a:t>⎣</a:t>
            </a:r>
            <a:r>
              <a:rPr dirty="0" baseline="4629" sz="900" i="1">
                <a:latin typeface="Times New Roman"/>
                <a:cs typeface="Times New Roman"/>
              </a:rPr>
              <a:t>tu</a:t>
            </a:r>
            <a:r>
              <a:rPr dirty="0" baseline="-13888" sz="600" i="1">
                <a:latin typeface="Times New Roman"/>
                <a:cs typeface="Times New Roman"/>
              </a:rPr>
              <a:t>AV</a:t>
            </a:r>
            <a:r>
              <a:rPr dirty="0" baseline="-13888" sz="600" spc="-30" i="1">
                <a:latin typeface="Times New Roman"/>
                <a:cs typeface="Times New Roman"/>
              </a:rPr>
              <a:t> </a:t>
            </a:r>
            <a:r>
              <a:rPr dirty="0" sz="400" spc="-50">
                <a:latin typeface="Times New Roman"/>
                <a:cs typeface="Times New Roman"/>
              </a:rPr>
              <a:t>2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92" name="object 92" descr=""/>
          <p:cNvSpPr txBox="1"/>
          <p:nvPr/>
        </p:nvSpPr>
        <p:spPr>
          <a:xfrm>
            <a:off x="2205820" y="6970056"/>
            <a:ext cx="87630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 spc="-25" i="1">
                <a:latin typeface="Times New Roman"/>
                <a:cs typeface="Times New Roman"/>
              </a:rPr>
              <a:t>AV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93" name="object 93" descr=""/>
          <p:cNvSpPr txBox="1"/>
          <p:nvPr/>
        </p:nvSpPr>
        <p:spPr>
          <a:xfrm>
            <a:off x="1782912" y="6970056"/>
            <a:ext cx="87630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 spc="-25" i="1">
                <a:latin typeface="Times New Roman"/>
                <a:cs typeface="Times New Roman"/>
              </a:rPr>
              <a:t>AV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94" name="object 94" descr=""/>
          <p:cNvSpPr txBox="1"/>
          <p:nvPr/>
        </p:nvSpPr>
        <p:spPr>
          <a:xfrm>
            <a:off x="2496569" y="6937017"/>
            <a:ext cx="52069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50">
                <a:latin typeface="Times New Roman"/>
                <a:cs typeface="Times New Roman"/>
              </a:rPr>
              <a:t>,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95" name="object 95" descr=""/>
          <p:cNvSpPr txBox="1"/>
          <p:nvPr/>
        </p:nvSpPr>
        <p:spPr>
          <a:xfrm>
            <a:off x="3660596" y="7022920"/>
            <a:ext cx="20320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)</a:t>
            </a:r>
            <a:r>
              <a:rPr dirty="0" sz="600" spc="1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(</a:t>
            </a:r>
            <a:r>
              <a:rPr dirty="0" sz="600" spc="60">
                <a:latin typeface="Times New Roman"/>
                <a:cs typeface="Times New Roman"/>
              </a:rPr>
              <a:t> </a:t>
            </a:r>
            <a:r>
              <a:rPr dirty="0" baseline="18518" sz="900" spc="-75">
                <a:latin typeface="Cambria Math"/>
                <a:cs typeface="Cambria Math"/>
              </a:rPr>
              <a:t>⎥</a:t>
            </a:r>
            <a:endParaRPr baseline="18518" sz="900">
              <a:latin typeface="Cambria Math"/>
              <a:cs typeface="Cambria Math"/>
            </a:endParaRPr>
          </a:p>
        </p:txBody>
      </p:sp>
      <p:sp>
        <p:nvSpPr>
          <p:cNvPr id="96" name="object 96" descr=""/>
          <p:cNvSpPr txBox="1"/>
          <p:nvPr/>
        </p:nvSpPr>
        <p:spPr>
          <a:xfrm>
            <a:off x="3672780" y="6903977"/>
            <a:ext cx="165735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)</a:t>
            </a:r>
            <a:r>
              <a:rPr dirty="0" sz="600" spc="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(</a:t>
            </a:r>
            <a:r>
              <a:rPr dirty="0" sz="600" spc="170">
                <a:latin typeface="Times New Roman"/>
                <a:cs typeface="Times New Roman"/>
              </a:rPr>
              <a:t> </a:t>
            </a:r>
            <a:r>
              <a:rPr dirty="0" baseline="4629" sz="900" spc="-75">
                <a:latin typeface="Cambria Math"/>
                <a:cs typeface="Cambria Math"/>
              </a:rPr>
              <a:t>⎤</a:t>
            </a:r>
            <a:endParaRPr baseline="4629" sz="900">
              <a:latin typeface="Cambria Math"/>
              <a:cs typeface="Cambria Math"/>
            </a:endParaRPr>
          </a:p>
        </p:txBody>
      </p:sp>
      <p:sp>
        <p:nvSpPr>
          <p:cNvPr id="97" name="object 97" descr=""/>
          <p:cNvSpPr txBox="1"/>
          <p:nvPr/>
        </p:nvSpPr>
        <p:spPr>
          <a:xfrm>
            <a:off x="3408463" y="6890761"/>
            <a:ext cx="57785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50">
                <a:latin typeface="Times New Roman"/>
                <a:cs typeface="Times New Roman"/>
              </a:rPr>
              <a:t>+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98" name="object 98" descr=""/>
          <p:cNvSpPr txBox="1"/>
          <p:nvPr/>
        </p:nvSpPr>
        <p:spPr>
          <a:xfrm>
            <a:off x="3250904" y="6880188"/>
            <a:ext cx="248285" cy="263525"/>
          </a:xfrm>
          <a:prstGeom prst="rect">
            <a:avLst/>
          </a:prstGeom>
        </p:spPr>
        <p:txBody>
          <a:bodyPr wrap="square" lIns="0" tIns="393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310"/>
              </a:spcBef>
            </a:pPr>
            <a:r>
              <a:rPr dirty="0" sz="600">
                <a:latin typeface="Times New Roman"/>
                <a:cs typeface="Times New Roman"/>
              </a:rPr>
              <a:t>2)</a:t>
            </a:r>
            <a:r>
              <a:rPr dirty="0" sz="600" spc="2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0</a:t>
            </a:r>
            <a:r>
              <a:rPr dirty="0" sz="600" spc="20">
                <a:latin typeface="Times New Roman"/>
                <a:cs typeface="Times New Roman"/>
              </a:rPr>
              <a:t> </a:t>
            </a:r>
            <a:r>
              <a:rPr dirty="0" sz="600" spc="-50">
                <a:latin typeface="Times New Roman"/>
                <a:cs typeface="Times New Roman"/>
              </a:rPr>
              <a:t>(</a:t>
            </a:r>
            <a:endParaRPr sz="600">
              <a:latin typeface="Times New Roman"/>
              <a:cs typeface="Times New Roman"/>
            </a:endParaRPr>
          </a:p>
          <a:p>
            <a:pPr marL="38100">
              <a:lnSpc>
                <a:spcPct val="100000"/>
              </a:lnSpc>
              <a:spcBef>
                <a:spcPts val="215"/>
              </a:spcBef>
            </a:pPr>
            <a:r>
              <a:rPr dirty="0" sz="600">
                <a:latin typeface="Times New Roman"/>
                <a:cs typeface="Times New Roman"/>
              </a:rPr>
              <a:t>2)</a:t>
            </a:r>
            <a:r>
              <a:rPr dirty="0" sz="600" spc="2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0</a:t>
            </a:r>
            <a:r>
              <a:rPr dirty="0" sz="600" spc="-90">
                <a:latin typeface="Times New Roman"/>
                <a:cs typeface="Times New Roman"/>
              </a:rPr>
              <a:t> </a:t>
            </a:r>
            <a:r>
              <a:rPr dirty="0" baseline="9259" sz="900" spc="-37">
                <a:latin typeface="Times New Roman"/>
                <a:cs typeface="Times New Roman"/>
              </a:rPr>
              <a:t>+</a:t>
            </a:r>
            <a:r>
              <a:rPr dirty="0" sz="600" spc="-25">
                <a:latin typeface="Times New Roman"/>
                <a:cs typeface="Times New Roman"/>
              </a:rPr>
              <a:t>(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99" name="object 99" descr=""/>
          <p:cNvSpPr txBox="1"/>
          <p:nvPr/>
        </p:nvSpPr>
        <p:spPr>
          <a:xfrm>
            <a:off x="2701414" y="6897369"/>
            <a:ext cx="43688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Cambria Math"/>
                <a:cs typeface="Cambria Math"/>
              </a:rPr>
              <a:t>⎡</a:t>
            </a:r>
            <a:r>
              <a:rPr dirty="0" sz="600" spc="260">
                <a:latin typeface="Cambria Math"/>
                <a:cs typeface="Cambria Math"/>
              </a:rPr>
              <a:t>  </a:t>
            </a:r>
            <a:r>
              <a:rPr dirty="0" sz="600">
                <a:latin typeface="Cambria Math"/>
                <a:cs typeface="Cambria Math"/>
              </a:rPr>
              <a:t>⎤</a:t>
            </a:r>
            <a:r>
              <a:rPr dirty="0" sz="600" spc="350">
                <a:latin typeface="Cambria Math"/>
                <a:cs typeface="Cambria Math"/>
              </a:rPr>
              <a:t>  </a:t>
            </a:r>
            <a:r>
              <a:rPr dirty="0" sz="600">
                <a:latin typeface="Times New Roman"/>
                <a:cs typeface="Times New Roman"/>
              </a:rPr>
              <a:t>1</a:t>
            </a:r>
            <a:r>
              <a:rPr dirty="0" sz="600" spc="430">
                <a:latin typeface="Times New Roman"/>
                <a:cs typeface="Times New Roman"/>
              </a:rPr>
              <a:t> </a:t>
            </a:r>
            <a:r>
              <a:rPr dirty="0" sz="600" spc="-50">
                <a:latin typeface="Cambria Math"/>
                <a:cs typeface="Cambria Math"/>
              </a:rPr>
              <a:t>⎡</a:t>
            </a:r>
            <a:endParaRPr sz="600">
              <a:latin typeface="Cambria Math"/>
              <a:cs typeface="Cambria Math"/>
            </a:endParaRPr>
          </a:p>
        </p:txBody>
      </p:sp>
      <p:sp>
        <p:nvSpPr>
          <p:cNvPr id="100" name="object 100" descr=""/>
          <p:cNvSpPr txBox="1"/>
          <p:nvPr/>
        </p:nvSpPr>
        <p:spPr>
          <a:xfrm>
            <a:off x="2542824" y="6917193"/>
            <a:ext cx="6858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50">
                <a:latin typeface="Times New Roman"/>
                <a:cs typeface="Times New Roman"/>
              </a:rPr>
              <a:t>~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01" name="object 101" descr=""/>
          <p:cNvSpPr txBox="1"/>
          <p:nvPr/>
        </p:nvSpPr>
        <p:spPr>
          <a:xfrm>
            <a:off x="3626524" y="6956841"/>
            <a:ext cx="52069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 spc="-50">
                <a:latin typeface="Times New Roman"/>
                <a:cs typeface="Times New Roman"/>
              </a:rPr>
              <a:t>1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102" name="object 102" descr=""/>
          <p:cNvSpPr txBox="1"/>
          <p:nvPr/>
        </p:nvSpPr>
        <p:spPr>
          <a:xfrm>
            <a:off x="2754278" y="6930409"/>
            <a:ext cx="527685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  <a:tabLst>
                <a:tab pos="389255" algn="l"/>
              </a:tabLst>
            </a:pPr>
            <a:r>
              <a:rPr dirty="0" baseline="4629" sz="900" spc="-37" i="1">
                <a:latin typeface="Times New Roman"/>
                <a:cs typeface="Times New Roman"/>
              </a:rPr>
              <a:t>y</a:t>
            </a:r>
            <a:r>
              <a:rPr dirty="0" sz="400" spc="-25">
                <a:latin typeface="Times New Roman"/>
                <a:cs typeface="Times New Roman"/>
              </a:rPr>
              <a:t>1</a:t>
            </a:r>
            <a:r>
              <a:rPr dirty="0" baseline="4629" sz="900" spc="-37" i="1">
                <a:latin typeface="Times New Roman"/>
                <a:cs typeface="Times New Roman"/>
              </a:rPr>
              <a:t>o</a:t>
            </a:r>
            <a:r>
              <a:rPr dirty="0" baseline="4629" sz="900" i="1">
                <a:latin typeface="Times New Roman"/>
                <a:cs typeface="Times New Roman"/>
              </a:rPr>
              <a:t>	yo</a:t>
            </a:r>
            <a:r>
              <a:rPr dirty="0" baseline="4629" sz="900" spc="97" i="1">
                <a:latin typeface="Times New Roman"/>
                <a:cs typeface="Times New Roman"/>
              </a:rPr>
              <a:t> </a:t>
            </a:r>
            <a:r>
              <a:rPr dirty="0" sz="400" spc="-50">
                <a:latin typeface="Times New Roman"/>
                <a:cs typeface="Times New Roman"/>
              </a:rPr>
              <a:t>1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103" name="object 103" descr=""/>
          <p:cNvSpPr txBox="1"/>
          <p:nvPr/>
        </p:nvSpPr>
        <p:spPr>
          <a:xfrm>
            <a:off x="2299362" y="6996488"/>
            <a:ext cx="864235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  <a:tabLst>
                <a:tab pos="797560" algn="l"/>
              </a:tabLst>
            </a:pPr>
            <a:r>
              <a:rPr dirty="0" baseline="-18518" sz="900">
                <a:latin typeface="Times New Roman"/>
                <a:cs typeface="Times New Roman"/>
              </a:rPr>
              <a:t>)</a:t>
            </a:r>
            <a:r>
              <a:rPr dirty="0" baseline="-18518" sz="900" spc="7">
                <a:latin typeface="Times New Roman"/>
                <a:cs typeface="Times New Roman"/>
              </a:rPr>
              <a:t> </a:t>
            </a:r>
            <a:r>
              <a:rPr dirty="0" baseline="-18518" sz="900">
                <a:latin typeface="Times New Roman"/>
                <a:cs typeface="Times New Roman"/>
              </a:rPr>
              <a:t>(</a:t>
            </a:r>
            <a:r>
              <a:rPr dirty="0" baseline="-18518" sz="900" spc="179">
                <a:latin typeface="Times New Roman"/>
                <a:cs typeface="Times New Roman"/>
              </a:rPr>
              <a:t> </a:t>
            </a:r>
            <a:r>
              <a:rPr dirty="0" sz="600">
                <a:latin typeface="Cambria Math"/>
                <a:cs typeface="Cambria Math"/>
              </a:rPr>
              <a:t>⎥</a:t>
            </a:r>
            <a:r>
              <a:rPr dirty="0" sz="600" spc="215">
                <a:latin typeface="Cambria Math"/>
                <a:cs typeface="Cambria Math"/>
              </a:rPr>
              <a:t>  </a:t>
            </a:r>
            <a:r>
              <a:rPr dirty="0" baseline="9259" sz="900" i="1">
                <a:latin typeface="Times New Roman"/>
                <a:cs typeface="Times New Roman"/>
              </a:rPr>
              <a:t>yo</a:t>
            </a:r>
            <a:r>
              <a:rPr dirty="0" baseline="9259" sz="900" spc="277" i="1">
                <a:latin typeface="Times New Roman"/>
                <a:cs typeface="Times New Roman"/>
              </a:rPr>
              <a:t>  </a:t>
            </a:r>
            <a:r>
              <a:rPr dirty="0" sz="600">
                <a:latin typeface="Cambria Math"/>
                <a:cs typeface="Cambria Math"/>
              </a:rPr>
              <a:t>⎢</a:t>
            </a:r>
            <a:r>
              <a:rPr dirty="0" sz="600" spc="-35">
                <a:latin typeface="Cambria Math"/>
                <a:cs typeface="Cambria Math"/>
              </a:rPr>
              <a:t> </a:t>
            </a:r>
            <a:r>
              <a:rPr dirty="0" baseline="13888" sz="900">
                <a:latin typeface="Times New Roman"/>
                <a:cs typeface="Times New Roman"/>
              </a:rPr>
              <a:t>~</a:t>
            </a:r>
            <a:r>
              <a:rPr dirty="0" baseline="13888" sz="900" spc="292">
                <a:latin typeface="Times New Roman"/>
                <a:cs typeface="Times New Roman"/>
              </a:rPr>
              <a:t> </a:t>
            </a:r>
            <a:r>
              <a:rPr dirty="0" sz="600" spc="-50">
                <a:latin typeface="Cambria Math"/>
                <a:cs typeface="Cambria Math"/>
              </a:rPr>
              <a:t>⎥</a:t>
            </a:r>
            <a:r>
              <a:rPr dirty="0" sz="600">
                <a:latin typeface="Cambria Math"/>
                <a:cs typeface="Cambria Math"/>
              </a:rPr>
              <a:t>	</a:t>
            </a:r>
            <a:r>
              <a:rPr dirty="0" sz="600" spc="-50">
                <a:latin typeface="Cambria Math"/>
                <a:cs typeface="Cambria Math"/>
              </a:rPr>
              <a:t>⎢</a:t>
            </a:r>
            <a:endParaRPr sz="600">
              <a:latin typeface="Cambria Math"/>
              <a:cs typeface="Cambria Math"/>
            </a:endParaRPr>
          </a:p>
        </p:txBody>
      </p:sp>
      <p:sp>
        <p:nvSpPr>
          <p:cNvPr id="104" name="object 104" descr=""/>
          <p:cNvSpPr txBox="1"/>
          <p:nvPr/>
        </p:nvSpPr>
        <p:spPr>
          <a:xfrm>
            <a:off x="2120948" y="7049351"/>
            <a:ext cx="117983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  <a:tabLst>
                <a:tab pos="593090" algn="l"/>
              </a:tabLst>
            </a:pPr>
            <a:r>
              <a:rPr dirty="0" baseline="4629" sz="900" i="1">
                <a:latin typeface="Times New Roman"/>
                <a:cs typeface="Times New Roman"/>
              </a:rPr>
              <a:t>tu</a:t>
            </a:r>
            <a:r>
              <a:rPr dirty="0" baseline="-13888" sz="600" i="1">
                <a:latin typeface="Times New Roman"/>
                <a:cs typeface="Times New Roman"/>
              </a:rPr>
              <a:t>AV</a:t>
            </a:r>
            <a:r>
              <a:rPr dirty="0" sz="400">
                <a:latin typeface="Times New Roman"/>
                <a:cs typeface="Times New Roman"/>
              </a:rPr>
              <a:t>2</a:t>
            </a:r>
            <a:r>
              <a:rPr dirty="0" sz="400" spc="380">
                <a:latin typeface="Times New Roman"/>
                <a:cs typeface="Times New Roman"/>
              </a:rPr>
              <a:t> </a:t>
            </a:r>
            <a:r>
              <a:rPr dirty="0" baseline="4629" sz="900" i="1">
                <a:latin typeface="Times New Roman"/>
                <a:cs typeface="Times New Roman"/>
              </a:rPr>
              <a:t>l</a:t>
            </a:r>
            <a:r>
              <a:rPr dirty="0" baseline="4629" sz="900" spc="390" i="1">
                <a:latin typeface="Times New Roman"/>
                <a:cs typeface="Times New Roman"/>
              </a:rPr>
              <a:t> </a:t>
            </a:r>
            <a:r>
              <a:rPr dirty="0" baseline="9259" sz="900" spc="-75">
                <a:latin typeface="Cambria Math"/>
                <a:cs typeface="Cambria Math"/>
              </a:rPr>
              <a:t>⎦</a:t>
            </a:r>
            <a:r>
              <a:rPr dirty="0" baseline="9259" sz="900">
                <a:latin typeface="Cambria Math"/>
                <a:cs typeface="Cambria Math"/>
              </a:rPr>
              <a:t>	⎣</a:t>
            </a:r>
            <a:r>
              <a:rPr dirty="0" baseline="9259" sz="900" spc="-15">
                <a:latin typeface="Cambria Math"/>
                <a:cs typeface="Cambria Math"/>
              </a:rPr>
              <a:t> </a:t>
            </a:r>
            <a:r>
              <a:rPr dirty="0" baseline="4629" sz="900" i="1">
                <a:latin typeface="Times New Roman"/>
                <a:cs typeface="Times New Roman"/>
              </a:rPr>
              <a:t>y</a:t>
            </a:r>
            <a:r>
              <a:rPr dirty="0" sz="400">
                <a:latin typeface="Times New Roman"/>
                <a:cs typeface="Times New Roman"/>
              </a:rPr>
              <a:t>2</a:t>
            </a:r>
            <a:r>
              <a:rPr dirty="0" baseline="4629" sz="900" i="1">
                <a:latin typeface="Times New Roman"/>
                <a:cs typeface="Times New Roman"/>
              </a:rPr>
              <a:t>o</a:t>
            </a:r>
            <a:r>
              <a:rPr dirty="0" baseline="9259" sz="900">
                <a:latin typeface="Cambria Math"/>
                <a:cs typeface="Cambria Math"/>
              </a:rPr>
              <a:t>⎦</a:t>
            </a:r>
            <a:r>
              <a:rPr dirty="0" baseline="9259" sz="900" spc="509">
                <a:latin typeface="Cambria Math"/>
                <a:cs typeface="Cambria Math"/>
              </a:rPr>
              <a:t>  </a:t>
            </a:r>
            <a:r>
              <a:rPr dirty="0" baseline="4629" sz="900">
                <a:latin typeface="Times New Roman"/>
                <a:cs typeface="Times New Roman"/>
              </a:rPr>
              <a:t>3</a:t>
            </a:r>
            <a:r>
              <a:rPr dirty="0" baseline="4629" sz="900" spc="525">
                <a:latin typeface="Times New Roman"/>
                <a:cs typeface="Times New Roman"/>
              </a:rPr>
              <a:t> </a:t>
            </a:r>
            <a:r>
              <a:rPr dirty="0" baseline="9259" sz="900">
                <a:latin typeface="Cambria Math"/>
                <a:cs typeface="Cambria Math"/>
              </a:rPr>
              <a:t>⎣</a:t>
            </a:r>
            <a:r>
              <a:rPr dirty="0" baseline="9259" sz="900" spc="-60">
                <a:latin typeface="Cambria Math"/>
                <a:cs typeface="Cambria Math"/>
              </a:rPr>
              <a:t> </a:t>
            </a:r>
            <a:r>
              <a:rPr dirty="0" baseline="4629" sz="900" spc="-150" i="1">
                <a:latin typeface="Times New Roman"/>
                <a:cs typeface="Times New Roman"/>
              </a:rPr>
              <a:t>y</a:t>
            </a:r>
            <a:r>
              <a:rPr dirty="0" baseline="-13888" sz="600" spc="-150" i="1">
                <a:latin typeface="Times New Roman"/>
                <a:cs typeface="Times New Roman"/>
              </a:rPr>
              <a:t>A</a:t>
            </a:r>
            <a:r>
              <a:rPr dirty="0" baseline="4629" sz="900" spc="-150" i="1">
                <a:latin typeface="Times New Roman"/>
                <a:cs typeface="Times New Roman"/>
              </a:rPr>
              <a:t>o</a:t>
            </a:r>
            <a:r>
              <a:rPr dirty="0" baseline="-13888" sz="600" spc="-150" i="1">
                <a:latin typeface="Times New Roman"/>
                <a:cs typeface="Times New Roman"/>
              </a:rPr>
              <a:t>V</a:t>
            </a:r>
            <a:r>
              <a:rPr dirty="0" baseline="-13888" sz="600" spc="-30" i="1">
                <a:latin typeface="Times New Roman"/>
                <a:cs typeface="Times New Roman"/>
              </a:rPr>
              <a:t> </a:t>
            </a:r>
            <a:r>
              <a:rPr dirty="0" sz="400" spc="-50">
                <a:latin typeface="Times New Roman"/>
                <a:cs typeface="Times New Roman"/>
              </a:rPr>
              <a:t>2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105" name="object 105" descr=""/>
          <p:cNvSpPr txBox="1"/>
          <p:nvPr/>
        </p:nvSpPr>
        <p:spPr>
          <a:xfrm>
            <a:off x="2596719" y="6950233"/>
            <a:ext cx="680085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  <a:tabLst>
                <a:tab pos="308610" algn="l"/>
              </a:tabLst>
            </a:pPr>
            <a:r>
              <a:rPr dirty="0" sz="600" spc="-50">
                <a:latin typeface="Times New Roman"/>
                <a:cs typeface="Times New Roman"/>
              </a:rPr>
              <a:t>=</a:t>
            </a:r>
            <a:r>
              <a:rPr dirty="0" sz="600">
                <a:latin typeface="Times New Roman"/>
                <a:cs typeface="Times New Roman"/>
              </a:rPr>
              <a:t>	=</a:t>
            </a:r>
            <a:r>
              <a:rPr dirty="0" sz="600" spc="270">
                <a:latin typeface="Times New Roman"/>
                <a:cs typeface="Times New Roman"/>
              </a:rPr>
              <a:t>  </a:t>
            </a:r>
            <a:r>
              <a:rPr dirty="0" sz="600">
                <a:latin typeface="Cambria Math"/>
                <a:cs typeface="Cambria Math"/>
              </a:rPr>
              <a:t>⋅</a:t>
            </a:r>
            <a:r>
              <a:rPr dirty="0" sz="600" spc="260">
                <a:latin typeface="Cambria Math"/>
                <a:cs typeface="Cambria Math"/>
              </a:rPr>
              <a:t>  </a:t>
            </a:r>
            <a:r>
              <a:rPr dirty="0" baseline="6944" sz="600" spc="-37" i="1">
                <a:latin typeface="Times New Roman"/>
                <a:cs typeface="Times New Roman"/>
              </a:rPr>
              <a:t>AV</a:t>
            </a:r>
            <a:endParaRPr baseline="6944" sz="600">
              <a:latin typeface="Times New Roman"/>
              <a:cs typeface="Times New Roman"/>
            </a:endParaRPr>
          </a:p>
        </p:txBody>
      </p:sp>
      <p:sp>
        <p:nvSpPr>
          <p:cNvPr id="106" name="object 106" descr=""/>
          <p:cNvSpPr txBox="1"/>
          <p:nvPr/>
        </p:nvSpPr>
        <p:spPr>
          <a:xfrm>
            <a:off x="3527406" y="6923801"/>
            <a:ext cx="6985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25" i="1">
                <a:latin typeface="Times New Roman"/>
                <a:cs typeface="Times New Roman"/>
              </a:rPr>
              <a:t>li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07" name="object 107" descr=""/>
          <p:cNvSpPr txBox="1"/>
          <p:nvPr/>
        </p:nvSpPr>
        <p:spPr>
          <a:xfrm>
            <a:off x="3502006" y="7049351"/>
            <a:ext cx="36195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baseline="4629" sz="900" spc="-135" i="1">
                <a:latin typeface="Times New Roman"/>
                <a:cs typeface="Times New Roman"/>
              </a:rPr>
              <a:t>y</a:t>
            </a:r>
            <a:r>
              <a:rPr dirty="0" baseline="-13888" sz="600" spc="-135" i="1">
                <a:latin typeface="Times New Roman"/>
                <a:cs typeface="Times New Roman"/>
              </a:rPr>
              <a:t>A</a:t>
            </a:r>
            <a:r>
              <a:rPr dirty="0" baseline="4629" sz="900" spc="-135" i="1">
                <a:latin typeface="Times New Roman"/>
                <a:cs typeface="Times New Roman"/>
              </a:rPr>
              <a:t>o</a:t>
            </a:r>
            <a:r>
              <a:rPr dirty="0" baseline="-13888" sz="600" spc="-135" i="1">
                <a:latin typeface="Times New Roman"/>
                <a:cs typeface="Times New Roman"/>
              </a:rPr>
              <a:t>V</a:t>
            </a:r>
            <a:r>
              <a:rPr dirty="0" baseline="-13888" sz="600" spc="-30" i="1">
                <a:latin typeface="Times New Roman"/>
                <a:cs typeface="Times New Roman"/>
              </a:rPr>
              <a:t> </a:t>
            </a:r>
            <a:r>
              <a:rPr dirty="0" sz="400">
                <a:latin typeface="Times New Roman"/>
                <a:cs typeface="Times New Roman"/>
              </a:rPr>
              <a:t>2</a:t>
            </a:r>
            <a:r>
              <a:rPr dirty="0" sz="400" spc="390">
                <a:latin typeface="Times New Roman"/>
                <a:cs typeface="Times New Roman"/>
              </a:rPr>
              <a:t> </a:t>
            </a:r>
            <a:r>
              <a:rPr dirty="0" baseline="4629" sz="900" i="1">
                <a:latin typeface="Times New Roman"/>
                <a:cs typeface="Times New Roman"/>
              </a:rPr>
              <a:t>l</a:t>
            </a:r>
            <a:r>
              <a:rPr dirty="0" baseline="4629" sz="900" spc="322" i="1">
                <a:latin typeface="Times New Roman"/>
                <a:cs typeface="Times New Roman"/>
              </a:rPr>
              <a:t> </a:t>
            </a:r>
            <a:r>
              <a:rPr dirty="0" baseline="9259" sz="900" spc="-75">
                <a:latin typeface="Cambria Math"/>
                <a:cs typeface="Cambria Math"/>
              </a:rPr>
              <a:t>⎦</a:t>
            </a:r>
            <a:endParaRPr baseline="9259" sz="900">
              <a:latin typeface="Cambria Math"/>
              <a:cs typeface="Cambria Math"/>
            </a:endParaRPr>
          </a:p>
        </p:txBody>
      </p:sp>
      <p:sp>
        <p:nvSpPr>
          <p:cNvPr id="108" name="object 108" descr=""/>
          <p:cNvSpPr txBox="1"/>
          <p:nvPr/>
        </p:nvSpPr>
        <p:spPr>
          <a:xfrm>
            <a:off x="3560445" y="6970056"/>
            <a:ext cx="87630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 spc="-25" i="1">
                <a:latin typeface="Times New Roman"/>
                <a:cs typeface="Times New Roman"/>
              </a:rPr>
              <a:t>AV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109" name="object 109" descr=""/>
          <p:cNvSpPr txBox="1"/>
          <p:nvPr/>
        </p:nvSpPr>
        <p:spPr>
          <a:xfrm>
            <a:off x="5371018" y="6937017"/>
            <a:ext cx="20193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0">
                <a:latin typeface="Times New Roman"/>
                <a:cs typeface="Times New Roman"/>
              </a:rPr>
              <a:t>(18)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10" name="object 110" descr=""/>
          <p:cNvSpPr txBox="1"/>
          <p:nvPr/>
        </p:nvSpPr>
        <p:spPr>
          <a:xfrm>
            <a:off x="1089080" y="7307060"/>
            <a:ext cx="264477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desconocida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impedancia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mutua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admisión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convierte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en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11" name="object 111" descr=""/>
          <p:cNvSpPr txBox="1"/>
          <p:nvPr/>
        </p:nvSpPr>
        <p:spPr>
          <a:xfrm>
            <a:off x="1796128" y="7710144"/>
            <a:ext cx="13589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i="1">
                <a:latin typeface="Times New Roman"/>
                <a:cs typeface="Times New Roman"/>
              </a:rPr>
              <a:t>Z</a:t>
            </a:r>
            <a:r>
              <a:rPr dirty="0" sz="600" spc="-25" i="1">
                <a:latin typeface="Times New Roman"/>
                <a:cs typeface="Times New Roman"/>
              </a:rPr>
              <a:t> </a:t>
            </a:r>
            <a:r>
              <a:rPr dirty="0" sz="400" spc="-25">
                <a:latin typeface="Times New Roman"/>
                <a:cs typeface="Times New Roman"/>
              </a:rPr>
              <a:t>11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112" name="object 112" descr=""/>
          <p:cNvSpPr txBox="1"/>
          <p:nvPr/>
        </p:nvSpPr>
        <p:spPr>
          <a:xfrm>
            <a:off x="1108903" y="7710144"/>
            <a:ext cx="131445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i="1">
                <a:latin typeface="Times New Roman"/>
                <a:cs typeface="Times New Roman"/>
              </a:rPr>
              <a:t>Z</a:t>
            </a:r>
            <a:r>
              <a:rPr dirty="0" sz="600" spc="-80" i="1">
                <a:latin typeface="Times New Roman"/>
                <a:cs typeface="Times New Roman"/>
              </a:rPr>
              <a:t> </a:t>
            </a:r>
            <a:r>
              <a:rPr dirty="0" sz="400" spc="-25">
                <a:latin typeface="Times New Roman"/>
                <a:cs typeface="Times New Roman"/>
              </a:rPr>
              <a:t>12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113" name="object 113" descr=""/>
          <p:cNvSpPr txBox="1"/>
          <p:nvPr/>
        </p:nvSpPr>
        <p:spPr>
          <a:xfrm>
            <a:off x="1934895" y="7723361"/>
            <a:ext cx="174625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baseline="4629" sz="900">
                <a:latin typeface="Cambria Math"/>
                <a:cs typeface="Cambria Math"/>
              </a:rPr>
              <a:t>⎟</a:t>
            </a:r>
            <a:r>
              <a:rPr dirty="0" baseline="4629" sz="900" spc="382">
                <a:latin typeface="Cambria Math"/>
                <a:cs typeface="Cambria Math"/>
              </a:rPr>
              <a:t> </a:t>
            </a:r>
            <a:r>
              <a:rPr dirty="0" sz="600" spc="-50">
                <a:latin typeface="Times New Roman"/>
                <a:cs typeface="Times New Roman"/>
              </a:rPr>
              <a:t>~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14" name="object 114" descr=""/>
          <p:cNvSpPr txBox="1"/>
          <p:nvPr/>
        </p:nvSpPr>
        <p:spPr>
          <a:xfrm>
            <a:off x="1353397" y="7723361"/>
            <a:ext cx="233679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baseline="4629" sz="900">
                <a:latin typeface="Cambria Math"/>
                <a:cs typeface="Cambria Math"/>
              </a:rPr>
              <a:t>⎜</a:t>
            </a:r>
            <a:r>
              <a:rPr dirty="0" baseline="4629" sz="900" spc="450">
                <a:latin typeface="Cambria Math"/>
                <a:cs typeface="Cambria Math"/>
              </a:rPr>
              <a:t>  </a:t>
            </a:r>
            <a:r>
              <a:rPr dirty="0" sz="600" spc="-50">
                <a:latin typeface="Times New Roman"/>
                <a:cs typeface="Times New Roman"/>
              </a:rPr>
              <a:t>~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15" name="object 115" descr=""/>
          <p:cNvSpPr txBox="1"/>
          <p:nvPr/>
        </p:nvSpPr>
        <p:spPr>
          <a:xfrm>
            <a:off x="1353397" y="7789440"/>
            <a:ext cx="272415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baseline="4629" sz="900" spc="232">
                <a:latin typeface="Cambria Math"/>
                <a:cs typeface="Cambria Math"/>
              </a:rPr>
              <a:t>𝗁</a:t>
            </a:r>
            <a:r>
              <a:rPr dirty="0" baseline="4629" sz="900" spc="480">
                <a:latin typeface="Cambria Math"/>
                <a:cs typeface="Cambria Math"/>
              </a:rPr>
              <a:t>  </a:t>
            </a:r>
            <a:r>
              <a:rPr dirty="0" baseline="4629" sz="900" spc="-89" i="1">
                <a:latin typeface="Times New Roman"/>
                <a:cs typeface="Times New Roman"/>
              </a:rPr>
              <a:t>y</a:t>
            </a:r>
            <a:r>
              <a:rPr dirty="0" sz="400" spc="-60">
                <a:latin typeface="Times New Roman"/>
                <a:cs typeface="Times New Roman"/>
              </a:rPr>
              <a:t>1</a:t>
            </a:r>
            <a:r>
              <a:rPr dirty="0" baseline="4629" sz="900" spc="-89" i="1">
                <a:latin typeface="Times New Roman"/>
                <a:cs typeface="Times New Roman"/>
              </a:rPr>
              <a:t>o</a:t>
            </a:r>
            <a:endParaRPr baseline="4629" sz="900">
              <a:latin typeface="Times New Roman"/>
              <a:cs typeface="Times New Roman"/>
            </a:endParaRPr>
          </a:p>
        </p:txBody>
      </p:sp>
      <p:sp>
        <p:nvSpPr>
          <p:cNvPr id="116" name="object 116" descr=""/>
          <p:cNvSpPr txBox="1"/>
          <p:nvPr/>
        </p:nvSpPr>
        <p:spPr>
          <a:xfrm>
            <a:off x="1327997" y="7617634"/>
            <a:ext cx="42672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baseline="9259" sz="900" spc="-15">
                <a:latin typeface="Cambria Math"/>
                <a:cs typeface="Cambria Math"/>
              </a:rPr>
              <a:t>⎛</a:t>
            </a:r>
            <a:r>
              <a:rPr dirty="0" baseline="-13888" sz="900" spc="-15" i="1">
                <a:latin typeface="Times New Roman"/>
                <a:cs typeface="Times New Roman"/>
              </a:rPr>
              <a:t>tu</a:t>
            </a:r>
            <a:r>
              <a:rPr dirty="0" baseline="-41666" sz="600" spc="-15" i="1">
                <a:latin typeface="Times New Roman"/>
                <a:cs typeface="Times New Roman"/>
              </a:rPr>
              <a:t>AV</a:t>
            </a:r>
            <a:r>
              <a:rPr dirty="0" baseline="-27777" sz="600" spc="-15">
                <a:latin typeface="Times New Roman"/>
                <a:cs typeface="Times New Roman"/>
              </a:rPr>
              <a:t>1</a:t>
            </a:r>
            <a:r>
              <a:rPr dirty="0" baseline="-27777" sz="600" spc="82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)</a:t>
            </a:r>
            <a:r>
              <a:rPr dirty="0" sz="600" spc="1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0</a:t>
            </a:r>
            <a:r>
              <a:rPr dirty="0" sz="600" spc="10">
                <a:latin typeface="Times New Roman"/>
                <a:cs typeface="Times New Roman"/>
              </a:rPr>
              <a:t> </a:t>
            </a:r>
            <a:r>
              <a:rPr dirty="0" sz="600" spc="-50">
                <a:latin typeface="Times New Roman"/>
                <a:cs typeface="Times New Roman"/>
              </a:rPr>
              <a:t>(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17" name="object 117" descr=""/>
          <p:cNvSpPr txBox="1"/>
          <p:nvPr/>
        </p:nvSpPr>
        <p:spPr>
          <a:xfrm>
            <a:off x="1934895" y="7677105"/>
            <a:ext cx="107314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baseline="4629" sz="900" spc="-37">
                <a:latin typeface="Cambria Math"/>
                <a:cs typeface="Cambria Math"/>
              </a:rPr>
              <a:t>⎟</a:t>
            </a:r>
            <a:r>
              <a:rPr dirty="0" sz="600" spc="-25">
                <a:latin typeface="Cambria Math"/>
                <a:cs typeface="Cambria Math"/>
              </a:rPr>
              <a:t>⋅</a:t>
            </a:r>
            <a:endParaRPr sz="600">
              <a:latin typeface="Cambria Math"/>
              <a:cs typeface="Cambria Math"/>
            </a:endParaRPr>
          </a:p>
        </p:txBody>
      </p:sp>
      <p:sp>
        <p:nvSpPr>
          <p:cNvPr id="118" name="object 118" descr=""/>
          <p:cNvSpPr txBox="1"/>
          <p:nvPr/>
        </p:nvSpPr>
        <p:spPr>
          <a:xfrm>
            <a:off x="1934895" y="7789440"/>
            <a:ext cx="212725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baseline="4629" sz="900">
                <a:latin typeface="Cambria Math"/>
                <a:cs typeface="Cambria Math"/>
              </a:rPr>
              <a:t>⎠</a:t>
            </a:r>
            <a:r>
              <a:rPr dirty="0" baseline="4629" sz="900" spc="457">
                <a:latin typeface="Cambria Math"/>
                <a:cs typeface="Cambria Math"/>
              </a:rPr>
              <a:t> </a:t>
            </a:r>
            <a:r>
              <a:rPr dirty="0" baseline="4629" sz="900" spc="-75" i="1">
                <a:latin typeface="Times New Roman"/>
                <a:cs typeface="Times New Roman"/>
              </a:rPr>
              <a:t>y</a:t>
            </a:r>
            <a:r>
              <a:rPr dirty="0" sz="400" spc="-50">
                <a:latin typeface="Times New Roman"/>
                <a:cs typeface="Times New Roman"/>
              </a:rPr>
              <a:t>2</a:t>
            </a:r>
            <a:r>
              <a:rPr dirty="0" baseline="4629" sz="900" spc="-75" i="1">
                <a:latin typeface="Times New Roman"/>
                <a:cs typeface="Times New Roman"/>
              </a:rPr>
              <a:t>o</a:t>
            </a:r>
            <a:endParaRPr baseline="4629" sz="900">
              <a:latin typeface="Times New Roman"/>
              <a:cs typeface="Times New Roman"/>
            </a:endParaRPr>
          </a:p>
        </p:txBody>
      </p:sp>
      <p:sp>
        <p:nvSpPr>
          <p:cNvPr id="119" name="object 119" descr=""/>
          <p:cNvSpPr txBox="1"/>
          <p:nvPr/>
        </p:nvSpPr>
        <p:spPr>
          <a:xfrm>
            <a:off x="1909495" y="7644065"/>
            <a:ext cx="2705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baseline="27777" sz="900">
                <a:latin typeface="Cambria Math"/>
                <a:cs typeface="Cambria Math"/>
              </a:rPr>
              <a:t>⎞</a:t>
            </a:r>
            <a:r>
              <a:rPr dirty="0" baseline="27777" sz="900" spc="540">
                <a:latin typeface="Cambria Math"/>
                <a:cs typeface="Cambria Math"/>
              </a:rPr>
              <a:t> </a:t>
            </a:r>
            <a:r>
              <a:rPr dirty="0" sz="600" spc="-25" i="1">
                <a:latin typeface="Times New Roman"/>
                <a:cs typeface="Times New Roman"/>
              </a:rPr>
              <a:t>y</a:t>
            </a:r>
            <a:r>
              <a:rPr dirty="0" sz="400" spc="-25">
                <a:latin typeface="Times New Roman"/>
                <a:cs typeface="Times New Roman"/>
              </a:rPr>
              <a:t>1</a:t>
            </a:r>
            <a:r>
              <a:rPr dirty="0" sz="600" spc="-25" i="1">
                <a:latin typeface="Times New Roman"/>
                <a:cs typeface="Times New Roman"/>
              </a:rPr>
              <a:t>o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20" name="object 120" descr=""/>
          <p:cNvSpPr txBox="1"/>
          <p:nvPr/>
        </p:nvSpPr>
        <p:spPr>
          <a:xfrm>
            <a:off x="1274102" y="7677105"/>
            <a:ext cx="494665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  <a:tabLst>
                <a:tab pos="455295" algn="l"/>
              </a:tabLst>
            </a:pPr>
            <a:r>
              <a:rPr dirty="0" sz="600">
                <a:latin typeface="Times New Roman"/>
                <a:cs typeface="Times New Roman"/>
              </a:rPr>
              <a:t>=</a:t>
            </a:r>
            <a:r>
              <a:rPr dirty="0" sz="600" spc="130">
                <a:latin typeface="Times New Roman"/>
                <a:cs typeface="Times New Roman"/>
              </a:rPr>
              <a:t> </a:t>
            </a:r>
            <a:r>
              <a:rPr dirty="0" baseline="4629" sz="900" spc="-75">
                <a:latin typeface="Cambria Math"/>
                <a:cs typeface="Cambria Math"/>
              </a:rPr>
              <a:t>⎜</a:t>
            </a:r>
            <a:r>
              <a:rPr dirty="0" baseline="4629" sz="900">
                <a:latin typeface="Cambria Math"/>
                <a:cs typeface="Cambria Math"/>
              </a:rPr>
              <a:t>	</a:t>
            </a:r>
            <a:r>
              <a:rPr dirty="0" sz="600" spc="-50">
                <a:latin typeface="Times New Roman"/>
                <a:cs typeface="Times New Roman"/>
              </a:rPr>
              <a:t>-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21" name="object 121" descr=""/>
          <p:cNvSpPr txBox="1"/>
          <p:nvPr/>
        </p:nvSpPr>
        <p:spPr>
          <a:xfrm>
            <a:off x="5371018" y="7663889"/>
            <a:ext cx="20193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0">
                <a:latin typeface="Times New Roman"/>
                <a:cs typeface="Times New Roman"/>
              </a:rPr>
              <a:t>(19)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22" name="object 122" descr=""/>
          <p:cNvSpPr txBox="1"/>
          <p:nvPr/>
        </p:nvSpPr>
        <p:spPr>
          <a:xfrm>
            <a:off x="2126525" y="8000893"/>
            <a:ext cx="52069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 spc="-50">
                <a:latin typeface="Times New Roman"/>
                <a:cs typeface="Times New Roman"/>
              </a:rPr>
              <a:t>1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123" name="object 123" descr=""/>
          <p:cNvSpPr txBox="1"/>
          <p:nvPr/>
        </p:nvSpPr>
        <p:spPr>
          <a:xfrm>
            <a:off x="2080269" y="7921598"/>
            <a:ext cx="6858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50">
                <a:latin typeface="Times New Roman"/>
                <a:cs typeface="Times New Roman"/>
              </a:rPr>
              <a:t>~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24" name="object 124" descr=""/>
          <p:cNvSpPr txBox="1"/>
          <p:nvPr/>
        </p:nvSpPr>
        <p:spPr>
          <a:xfrm>
            <a:off x="1478947" y="8066972"/>
            <a:ext cx="6858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50">
                <a:latin typeface="Times New Roman"/>
                <a:cs typeface="Times New Roman"/>
              </a:rPr>
              <a:t>~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25" name="object 125" descr=""/>
          <p:cNvSpPr txBox="1"/>
          <p:nvPr/>
        </p:nvSpPr>
        <p:spPr>
          <a:xfrm>
            <a:off x="2073661" y="7967853"/>
            <a:ext cx="8763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25" i="1">
                <a:latin typeface="Times New Roman"/>
                <a:cs typeface="Times New Roman"/>
              </a:rPr>
              <a:t>tu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26" name="object 126" descr=""/>
          <p:cNvSpPr txBox="1"/>
          <p:nvPr/>
        </p:nvSpPr>
        <p:spPr>
          <a:xfrm>
            <a:off x="1764120" y="8040540"/>
            <a:ext cx="495934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sz="400">
                <a:latin typeface="Times New Roman"/>
                <a:cs typeface="Times New Roman"/>
              </a:rPr>
              <a:t>11</a:t>
            </a:r>
            <a:r>
              <a:rPr dirty="0" sz="400" spc="180">
                <a:latin typeface="Times New Roman"/>
                <a:cs typeface="Times New Roman"/>
              </a:rPr>
              <a:t> </a:t>
            </a:r>
            <a:r>
              <a:rPr dirty="0" sz="600">
                <a:latin typeface="Cambria Math"/>
                <a:cs typeface="Cambria Math"/>
              </a:rPr>
              <a:t>⎟</a:t>
            </a:r>
            <a:r>
              <a:rPr dirty="0" sz="600" spc="240">
                <a:latin typeface="Cambria Math"/>
                <a:cs typeface="Cambria Math"/>
              </a:rPr>
              <a:t> </a:t>
            </a:r>
            <a:r>
              <a:rPr dirty="0" baseline="-18518" sz="900">
                <a:latin typeface="Times New Roman"/>
                <a:cs typeface="Times New Roman"/>
              </a:rPr>
              <a:t>~</a:t>
            </a:r>
            <a:r>
              <a:rPr dirty="0" baseline="-18518" sz="900" spc="532">
                <a:latin typeface="Times New Roman"/>
                <a:cs typeface="Times New Roman"/>
              </a:rPr>
              <a:t> </a:t>
            </a:r>
            <a:r>
              <a:rPr dirty="0" baseline="-27777" sz="900">
                <a:latin typeface="Times New Roman"/>
                <a:cs typeface="Times New Roman"/>
              </a:rPr>
              <a:t>-</a:t>
            </a:r>
            <a:r>
              <a:rPr dirty="0" baseline="-27777" sz="900" spc="405">
                <a:latin typeface="Times New Roman"/>
                <a:cs typeface="Times New Roman"/>
              </a:rPr>
              <a:t> </a:t>
            </a:r>
            <a:r>
              <a:rPr dirty="0" baseline="-18518" sz="900" spc="-75">
                <a:latin typeface="Times New Roman"/>
                <a:cs typeface="Times New Roman"/>
              </a:rPr>
              <a:t>~</a:t>
            </a:r>
            <a:endParaRPr baseline="-18518" sz="900">
              <a:latin typeface="Times New Roman"/>
              <a:cs typeface="Times New Roman"/>
            </a:endParaRPr>
          </a:p>
        </p:txBody>
      </p:sp>
      <p:sp>
        <p:nvSpPr>
          <p:cNvPr id="127" name="object 127" descr=""/>
          <p:cNvSpPr txBox="1"/>
          <p:nvPr/>
        </p:nvSpPr>
        <p:spPr>
          <a:xfrm>
            <a:off x="1875423" y="8113228"/>
            <a:ext cx="395605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baseline="4629" sz="900">
                <a:latin typeface="Cambria Math"/>
                <a:cs typeface="Cambria Math"/>
              </a:rPr>
              <a:t>⎠</a:t>
            </a:r>
            <a:r>
              <a:rPr dirty="0" baseline="4629" sz="900" spc="315">
                <a:latin typeface="Cambria Math"/>
                <a:cs typeface="Cambria Math"/>
              </a:rPr>
              <a:t> </a:t>
            </a:r>
            <a:r>
              <a:rPr dirty="0" sz="600" i="1">
                <a:latin typeface="Times New Roman"/>
                <a:cs typeface="Times New Roman"/>
              </a:rPr>
              <a:t>tu</a:t>
            </a:r>
            <a:r>
              <a:rPr dirty="0" sz="400">
                <a:latin typeface="Times New Roman"/>
                <a:cs typeface="Times New Roman"/>
              </a:rPr>
              <a:t>1</a:t>
            </a:r>
            <a:r>
              <a:rPr dirty="0" sz="400" spc="290">
                <a:latin typeface="Times New Roman"/>
                <a:cs typeface="Times New Roman"/>
              </a:rPr>
              <a:t>  </a:t>
            </a:r>
            <a:r>
              <a:rPr dirty="0" sz="600" spc="-25" i="1">
                <a:latin typeface="Times New Roman"/>
                <a:cs typeface="Times New Roman"/>
              </a:rPr>
              <a:t>tu</a:t>
            </a:r>
            <a:r>
              <a:rPr dirty="0" sz="400" spc="-25">
                <a:latin typeface="Times New Roman"/>
                <a:cs typeface="Times New Roman"/>
              </a:rPr>
              <a:t>2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128" name="object 128" descr=""/>
          <p:cNvSpPr txBox="1"/>
          <p:nvPr/>
        </p:nvSpPr>
        <p:spPr>
          <a:xfrm>
            <a:off x="1875423" y="7934814"/>
            <a:ext cx="85725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50">
                <a:latin typeface="Cambria Math"/>
                <a:cs typeface="Cambria Math"/>
              </a:rPr>
              <a:t>⎞</a:t>
            </a:r>
            <a:endParaRPr sz="600">
              <a:latin typeface="Cambria Math"/>
              <a:cs typeface="Cambria Math"/>
            </a:endParaRPr>
          </a:p>
        </p:txBody>
      </p:sp>
      <p:sp>
        <p:nvSpPr>
          <p:cNvPr id="129" name="object 129" descr=""/>
          <p:cNvSpPr txBox="1"/>
          <p:nvPr/>
        </p:nvSpPr>
        <p:spPr>
          <a:xfrm>
            <a:off x="1095688" y="8040540"/>
            <a:ext cx="32385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  <a:tabLst>
                <a:tab pos="250190" algn="l"/>
              </a:tabLst>
            </a:pPr>
            <a:r>
              <a:rPr dirty="0" baseline="4629" sz="900" i="1">
                <a:latin typeface="Times New Roman"/>
                <a:cs typeface="Times New Roman"/>
              </a:rPr>
              <a:t>Y</a:t>
            </a:r>
            <a:r>
              <a:rPr dirty="0" baseline="4629" sz="900" spc="-120" i="1">
                <a:latin typeface="Times New Roman"/>
                <a:cs typeface="Times New Roman"/>
              </a:rPr>
              <a:t> </a:t>
            </a:r>
            <a:r>
              <a:rPr dirty="0" sz="400" spc="-25">
                <a:latin typeface="Times New Roman"/>
                <a:cs typeface="Times New Roman"/>
              </a:rPr>
              <a:t>12</a:t>
            </a:r>
            <a:r>
              <a:rPr dirty="0" sz="400">
                <a:latin typeface="Times New Roman"/>
                <a:cs typeface="Times New Roman"/>
              </a:rPr>
              <a:t>	</a:t>
            </a:r>
            <a:r>
              <a:rPr dirty="0" sz="600" spc="-50">
                <a:latin typeface="Cambria Math"/>
                <a:cs typeface="Cambria Math"/>
              </a:rPr>
              <a:t>⎜</a:t>
            </a:r>
            <a:endParaRPr sz="600">
              <a:latin typeface="Cambria Math"/>
              <a:cs typeface="Cambria Math"/>
            </a:endParaRPr>
          </a:p>
        </p:txBody>
      </p:sp>
      <p:sp>
        <p:nvSpPr>
          <p:cNvPr id="130" name="object 130" descr=""/>
          <p:cNvSpPr txBox="1"/>
          <p:nvPr/>
        </p:nvSpPr>
        <p:spPr>
          <a:xfrm>
            <a:off x="1333573" y="8113228"/>
            <a:ext cx="236854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baseline="4629" sz="900" spc="232">
                <a:latin typeface="Cambria Math"/>
                <a:cs typeface="Cambria Math"/>
              </a:rPr>
              <a:t>𝗁</a:t>
            </a:r>
            <a:r>
              <a:rPr dirty="0" baseline="4629" sz="900" spc="277">
                <a:latin typeface="Cambria Math"/>
                <a:cs typeface="Cambria Math"/>
              </a:rPr>
              <a:t>  </a:t>
            </a:r>
            <a:r>
              <a:rPr dirty="0" sz="600" spc="-30" i="1">
                <a:latin typeface="Times New Roman"/>
                <a:cs typeface="Times New Roman"/>
              </a:rPr>
              <a:t>tu</a:t>
            </a:r>
            <a:r>
              <a:rPr dirty="0" sz="400" spc="-30">
                <a:latin typeface="Times New Roman"/>
                <a:cs typeface="Times New Roman"/>
              </a:rPr>
              <a:t>1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131" name="object 131" descr=""/>
          <p:cNvSpPr txBox="1"/>
          <p:nvPr/>
        </p:nvSpPr>
        <p:spPr>
          <a:xfrm>
            <a:off x="1308173" y="7948030"/>
            <a:ext cx="40005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baseline="9259" sz="900">
                <a:latin typeface="Cambria Math"/>
                <a:cs typeface="Cambria Math"/>
              </a:rPr>
              <a:t>⎛</a:t>
            </a:r>
            <a:r>
              <a:rPr dirty="0" baseline="-13888" sz="900" i="1">
                <a:latin typeface="Times New Roman"/>
                <a:cs typeface="Times New Roman"/>
              </a:rPr>
              <a:t>yo </a:t>
            </a:r>
            <a:r>
              <a:rPr dirty="0" baseline="-27777" sz="600">
                <a:latin typeface="Times New Roman"/>
                <a:cs typeface="Times New Roman"/>
              </a:rPr>
              <a:t>1</a:t>
            </a:r>
            <a:r>
              <a:rPr dirty="0" baseline="-27777" sz="600" spc="1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)</a:t>
            </a:r>
            <a:r>
              <a:rPr dirty="0" sz="600" spc="2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0</a:t>
            </a:r>
            <a:r>
              <a:rPr dirty="0" sz="600" spc="25">
                <a:latin typeface="Times New Roman"/>
                <a:cs typeface="Times New Roman"/>
              </a:rPr>
              <a:t> </a:t>
            </a:r>
            <a:r>
              <a:rPr dirty="0" sz="600" spc="-50">
                <a:latin typeface="Times New Roman"/>
                <a:cs typeface="Times New Roman"/>
              </a:rPr>
              <a:t>(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32" name="object 132" descr=""/>
          <p:cNvSpPr txBox="1"/>
          <p:nvPr/>
        </p:nvSpPr>
        <p:spPr>
          <a:xfrm>
            <a:off x="1651785" y="8000893"/>
            <a:ext cx="349885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-</a:t>
            </a:r>
            <a:r>
              <a:rPr dirty="0" sz="600" spc="160">
                <a:latin typeface="Times New Roman"/>
                <a:cs typeface="Times New Roman"/>
              </a:rPr>
              <a:t> </a:t>
            </a:r>
            <a:r>
              <a:rPr dirty="0" baseline="-23148" sz="900" i="1">
                <a:latin typeface="Times New Roman"/>
                <a:cs typeface="Times New Roman"/>
              </a:rPr>
              <a:t>Y</a:t>
            </a:r>
            <a:r>
              <a:rPr dirty="0" baseline="-23148" sz="900" spc="300" i="1">
                <a:latin typeface="Times New Roman"/>
                <a:cs typeface="Times New Roman"/>
              </a:rPr>
              <a:t>  </a:t>
            </a:r>
            <a:r>
              <a:rPr dirty="0" baseline="4629" sz="900" spc="-37">
                <a:latin typeface="Cambria Math"/>
                <a:cs typeface="Cambria Math"/>
              </a:rPr>
              <a:t>⎟</a:t>
            </a:r>
            <a:r>
              <a:rPr dirty="0" sz="600" spc="-25">
                <a:latin typeface="Cambria Math"/>
                <a:cs typeface="Cambria Math"/>
              </a:rPr>
              <a:t>⋅</a:t>
            </a:r>
            <a:endParaRPr sz="600">
              <a:latin typeface="Cambria Math"/>
              <a:cs typeface="Cambria Math"/>
            </a:endParaRPr>
          </a:p>
        </p:txBody>
      </p:sp>
      <p:sp>
        <p:nvSpPr>
          <p:cNvPr id="133" name="object 133" descr=""/>
          <p:cNvSpPr txBox="1"/>
          <p:nvPr/>
        </p:nvSpPr>
        <p:spPr>
          <a:xfrm>
            <a:off x="1228878" y="7987677"/>
            <a:ext cx="30353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baseline="-9259" sz="900">
                <a:latin typeface="Times New Roman"/>
                <a:cs typeface="Times New Roman"/>
              </a:rPr>
              <a:t>=</a:t>
            </a:r>
            <a:r>
              <a:rPr dirty="0" baseline="-9259" sz="900" spc="209">
                <a:latin typeface="Times New Roman"/>
                <a:cs typeface="Times New Roman"/>
              </a:rPr>
              <a:t> </a:t>
            </a:r>
            <a:r>
              <a:rPr dirty="0" baseline="-4629" sz="900">
                <a:latin typeface="Cambria Math"/>
                <a:cs typeface="Cambria Math"/>
              </a:rPr>
              <a:t>⎜</a:t>
            </a:r>
            <a:r>
              <a:rPr dirty="0" baseline="-4629" sz="900" spc="127">
                <a:latin typeface="Cambria Math"/>
                <a:cs typeface="Cambria Math"/>
              </a:rPr>
              <a:t> </a:t>
            </a:r>
            <a:r>
              <a:rPr dirty="0" sz="400" spc="-35" i="1">
                <a:latin typeface="Times New Roman"/>
                <a:cs typeface="Times New Roman"/>
              </a:rPr>
              <a:t>AV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134" name="object 134" descr=""/>
          <p:cNvSpPr txBox="1"/>
          <p:nvPr/>
        </p:nvSpPr>
        <p:spPr>
          <a:xfrm>
            <a:off x="5371018" y="7987677"/>
            <a:ext cx="20193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0">
                <a:latin typeface="Times New Roman"/>
                <a:cs typeface="Times New Roman"/>
              </a:rPr>
              <a:t>(20)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35" name="object 135" descr=""/>
          <p:cNvSpPr txBox="1"/>
          <p:nvPr/>
        </p:nvSpPr>
        <p:spPr>
          <a:xfrm>
            <a:off x="1089080" y="8365651"/>
            <a:ext cx="5280660" cy="1869439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 marR="586105">
              <a:lnSpc>
                <a:spcPct val="113799"/>
              </a:lnSpc>
              <a:spcBef>
                <a:spcPts val="90"/>
              </a:spcBef>
            </a:pP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sistema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secuencia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positiva,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corrientes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tensiones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promedio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tienden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pequeñas,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un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Sistemas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perfectamente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simétricos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transpuestos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exactamente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cero.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tales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situaciones,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secuencia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positiva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acoplamiento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tiene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significado.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condición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prueba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típica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aplicar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corriente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ambos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con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otros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extremos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conectados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tierra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obtener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impedancia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mutua.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admisión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mutua,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condición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prueba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aplicar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0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-1)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otro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dejar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otros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extremos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abiertos.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 b="1">
                <a:latin typeface="Times New Roman"/>
                <a:cs typeface="Times New Roman"/>
              </a:rPr>
              <a:t>7.3</a:t>
            </a:r>
            <a:r>
              <a:rPr dirty="0" sz="800" spc="9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Transformador</a:t>
            </a:r>
            <a:r>
              <a:rPr dirty="0" sz="800" spc="9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híbrido,</a:t>
            </a:r>
            <a:r>
              <a:rPr dirty="0" sz="800" spc="95" b="1">
                <a:latin typeface="Times New Roman"/>
                <a:cs typeface="Times New Roman"/>
              </a:rPr>
              <a:t> </a:t>
            </a:r>
            <a:r>
              <a:rPr dirty="0" sz="800" spc="-20" b="1">
                <a:latin typeface="Times New Roman"/>
                <a:cs typeface="Times New Roman"/>
              </a:rPr>
              <a:t>XFMR</a:t>
            </a:r>
            <a:endParaRPr sz="800">
              <a:latin typeface="Times New Roman"/>
              <a:cs typeface="Times New Roman"/>
            </a:endParaRPr>
          </a:p>
          <a:p>
            <a:pPr marL="12700" marR="1105535">
              <a:lnSpc>
                <a:spcPct val="113799"/>
              </a:lnSpc>
              <a:spcBef>
                <a:spcPts val="730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modelado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transformador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basa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magnético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transformado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doble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eléctrico.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[7,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8].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fuga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flujos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principales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separan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central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flujo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principal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un</a:t>
            </a:r>
            <a:endParaRPr sz="800">
              <a:latin typeface="Times New Roman"/>
              <a:cs typeface="Times New Roman"/>
            </a:endParaRPr>
          </a:p>
          <a:p>
            <a:pPr marL="12700" marR="410209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matriz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inductancia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inversa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flujo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fuga.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añaden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pérdidas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cobre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capacidades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bobina.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terminales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transformador.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eléctrico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resultante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figura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7.6.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Solamente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utilizan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elementos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EMTP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estándar.</a:t>
            </a:r>
            <a:endParaRPr sz="8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21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935015" y="165100"/>
            <a:ext cx="5226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5" name="object 5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678"/>
                  </a:lnTo>
                  <a:lnTo>
                    <a:pt x="142755" y="98678"/>
                  </a:lnTo>
                  <a:lnTo>
                    <a:pt x="136180" y="99986"/>
                  </a:lnTo>
                  <a:lnTo>
                    <a:pt x="104587" y="124182"/>
                  </a:lnTo>
                  <a:lnTo>
                    <a:pt x="98048" y="143385"/>
                  </a:lnTo>
                  <a:lnTo>
                    <a:pt x="98048" y="569274"/>
                  </a:lnTo>
                  <a:lnTo>
                    <a:pt x="117977" y="603718"/>
                  </a:lnTo>
                  <a:lnTo>
                    <a:pt x="142755" y="613981"/>
                  </a:lnTo>
                  <a:lnTo>
                    <a:pt x="1886711" y="613981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3981"/>
                  </a:moveTo>
                  <a:lnTo>
                    <a:pt x="1744971" y="613981"/>
                  </a:lnTo>
                  <a:lnTo>
                    <a:pt x="1751545" y="612673"/>
                  </a:lnTo>
                  <a:lnTo>
                    <a:pt x="1764174" y="607442"/>
                  </a:lnTo>
                  <a:lnTo>
                    <a:pt x="1788370" y="575849"/>
                  </a:lnTo>
                  <a:lnTo>
                    <a:pt x="1789678" y="569274"/>
                  </a:lnTo>
                  <a:lnTo>
                    <a:pt x="1789678" y="143385"/>
                  </a:lnTo>
                  <a:lnTo>
                    <a:pt x="1769748" y="108942"/>
                  </a:lnTo>
                  <a:lnTo>
                    <a:pt x="1744971" y="98678"/>
                  </a:lnTo>
                  <a:lnTo>
                    <a:pt x="1886711" y="98678"/>
                  </a:lnTo>
                  <a:lnTo>
                    <a:pt x="1886711" y="613981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932176" y="500439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1982" y="528634"/>
                  </a:moveTo>
                  <a:lnTo>
                    <a:pt x="52863" y="528634"/>
                  </a:lnTo>
                  <a:lnTo>
                    <a:pt x="49392" y="528436"/>
                  </a:lnTo>
                  <a:lnTo>
                    <a:pt x="45954" y="528039"/>
                  </a:lnTo>
                  <a:lnTo>
                    <a:pt x="42550" y="527180"/>
                  </a:lnTo>
                  <a:lnTo>
                    <a:pt x="39145" y="526585"/>
                  </a:lnTo>
                  <a:lnTo>
                    <a:pt x="6980" y="502004"/>
                  </a:lnTo>
                  <a:lnTo>
                    <a:pt x="0" y="479273"/>
                  </a:lnTo>
                  <a:lnTo>
                    <a:pt x="0" y="475770"/>
                  </a:lnTo>
                  <a:lnTo>
                    <a:pt x="0" y="49361"/>
                  </a:lnTo>
                  <a:lnTo>
                    <a:pt x="17937" y="13017"/>
                  </a:lnTo>
                  <a:lnTo>
                    <a:pt x="52863" y="0"/>
                  </a:lnTo>
                  <a:lnTo>
                    <a:pt x="1651982" y="0"/>
                  </a:lnTo>
                  <a:lnTo>
                    <a:pt x="1689362" y="15462"/>
                  </a:lnTo>
                  <a:lnTo>
                    <a:pt x="1704845" y="49361"/>
                  </a:lnTo>
                  <a:lnTo>
                    <a:pt x="1704845" y="479273"/>
                  </a:lnTo>
                  <a:lnTo>
                    <a:pt x="1686907" y="515220"/>
                  </a:lnTo>
                  <a:lnTo>
                    <a:pt x="1662295" y="527180"/>
                  </a:lnTo>
                  <a:lnTo>
                    <a:pt x="1658890" y="528039"/>
                  </a:lnTo>
                  <a:lnTo>
                    <a:pt x="1655453" y="528436"/>
                  </a:lnTo>
                  <a:lnTo>
                    <a:pt x="1651982" y="52863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171"/>
              <a:ext cx="145374" cy="145374"/>
            </a:xfrm>
            <a:prstGeom prst="rect">
              <a:avLst/>
            </a:prstGeom>
          </p:spPr>
        </p:pic>
      </p:grpSp>
      <p:sp>
        <p:nvSpPr>
          <p:cNvPr id="8" name="object 8" descr=""/>
          <p:cNvSpPr txBox="1"/>
          <p:nvPr/>
        </p:nvSpPr>
        <p:spPr>
          <a:xfrm>
            <a:off x="3519868" y="811550"/>
            <a:ext cx="52959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10">
                <a:latin typeface="Arial MT"/>
                <a:cs typeface="Arial MT"/>
              </a:rPr>
              <a:t>Traduciendo...</a:t>
            </a:r>
            <a:endParaRPr sz="600">
              <a:latin typeface="Arial MT"/>
              <a:cs typeface="Arial MT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089080" y="3203620"/>
            <a:ext cx="7150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ATPDraw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versión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5.6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5595687" y="3183797"/>
            <a:ext cx="1841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257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2093485" y="2372342"/>
            <a:ext cx="2447925" cy="30353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217170" marR="5080" indent="-205104">
              <a:lnSpc>
                <a:spcPct val="113799"/>
              </a:lnSpc>
              <a:spcBef>
                <a:spcPts val="9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7.6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eléctrico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transformador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híbrido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[9],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2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devanados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(H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X),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3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fases,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núcleo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3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patas.</a:t>
            </a:r>
            <a:endParaRPr sz="800">
              <a:latin typeface="Times New Roman"/>
              <a:cs typeface="Times New Roman"/>
            </a:endParaRPr>
          </a:p>
        </p:txBody>
      </p:sp>
      <p:grpSp>
        <p:nvGrpSpPr>
          <p:cNvPr id="12" name="object 12" descr=""/>
          <p:cNvGrpSpPr/>
          <p:nvPr/>
        </p:nvGrpSpPr>
        <p:grpSpPr>
          <a:xfrm>
            <a:off x="368299" y="3777972"/>
            <a:ext cx="502284" cy="13335"/>
            <a:chOff x="368299" y="3777972"/>
            <a:chExt cx="502284" cy="13335"/>
          </a:xfrm>
        </p:grpSpPr>
        <p:sp>
          <p:nvSpPr>
            <p:cNvPr id="13" name="object 13" descr=""/>
            <p:cNvSpPr/>
            <p:nvPr/>
          </p:nvSpPr>
          <p:spPr>
            <a:xfrm>
              <a:off x="368299" y="3777972"/>
              <a:ext cx="502284" cy="6985"/>
            </a:xfrm>
            <a:custGeom>
              <a:avLst/>
              <a:gdLst/>
              <a:ahLst/>
              <a:cxnLst/>
              <a:rect l="l" t="t" r="r" b="b"/>
              <a:pathLst>
                <a:path w="502284" h="6985">
                  <a:moveTo>
                    <a:pt x="502202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502202" y="0"/>
                  </a:lnTo>
                  <a:lnTo>
                    <a:pt x="502202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368287" y="3777970"/>
              <a:ext cx="502284" cy="13335"/>
            </a:xfrm>
            <a:custGeom>
              <a:avLst/>
              <a:gdLst/>
              <a:ahLst/>
              <a:cxnLst/>
              <a:rect l="l" t="t" r="r" b="b"/>
              <a:pathLst>
                <a:path w="502284" h="13335">
                  <a:moveTo>
                    <a:pt x="502208" y="0"/>
                  </a:moveTo>
                  <a:lnTo>
                    <a:pt x="495604" y="6604"/>
                  </a:lnTo>
                  <a:lnTo>
                    <a:pt x="0" y="6604"/>
                  </a:lnTo>
                  <a:lnTo>
                    <a:pt x="0" y="13220"/>
                  </a:lnTo>
                  <a:lnTo>
                    <a:pt x="495604" y="13220"/>
                  </a:lnTo>
                  <a:lnTo>
                    <a:pt x="502208" y="13220"/>
                  </a:lnTo>
                  <a:lnTo>
                    <a:pt x="502208" y="6604"/>
                  </a:lnTo>
                  <a:lnTo>
                    <a:pt x="502208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368299" y="3777972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6" name="object 16" descr=""/>
          <p:cNvSpPr txBox="1"/>
          <p:nvPr/>
        </p:nvSpPr>
        <p:spPr>
          <a:xfrm>
            <a:off x="379553" y="3837982"/>
            <a:ext cx="48450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Page</a:t>
            </a:r>
            <a:r>
              <a:rPr dirty="0" sz="800" spc="6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258</a:t>
            </a:r>
            <a:endParaRPr sz="800">
              <a:latin typeface="Arial"/>
              <a:cs typeface="Arial"/>
            </a:endParaRPr>
          </a:p>
        </p:txBody>
      </p:sp>
      <p:sp>
        <p:nvSpPr>
          <p:cNvPr id="46" name="object 46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47" name="object 47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37465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212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17" name="object 17" descr=""/>
          <p:cNvSpPr txBox="1"/>
          <p:nvPr/>
        </p:nvSpPr>
        <p:spPr>
          <a:xfrm>
            <a:off x="831370" y="4009788"/>
            <a:ext cx="5207000" cy="288163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algn="r" marR="619760">
              <a:lnSpc>
                <a:spcPct val="100000"/>
              </a:lnSpc>
              <a:spcBef>
                <a:spcPts val="130"/>
              </a:spcBef>
            </a:pP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Apéndice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4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10096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parámetros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transformador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basarse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tres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fuentes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diferentes;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valores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típicos,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informe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prueba,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información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diseño.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Las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tres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fuentes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se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pueden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seleccionar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independientemente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para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resistencia,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inductancia,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capacitancia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núcleo.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informe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prueba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basa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abiertos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cortocircuitos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estándar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pruebas,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mediciones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capacitancia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opción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adicional.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elección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normal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datos.</a:t>
            </a:r>
            <a:endParaRPr sz="800">
              <a:latin typeface="Times New Roman"/>
              <a:cs typeface="Times New Roman"/>
            </a:endParaRPr>
          </a:p>
          <a:p>
            <a:pPr marL="12700" marR="140335">
              <a:lnSpc>
                <a:spcPct val="113799"/>
              </a:lnSpc>
            </a:pPr>
            <a:r>
              <a:rPr dirty="0" sz="800" spc="10">
                <a:latin typeface="Times New Roman"/>
                <a:cs typeface="Times New Roman"/>
              </a:rPr>
              <a:t>fuente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para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transformadores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existentes.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Los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datos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diseño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requieren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geometría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y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los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parámetros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material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del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bobinados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núcleo.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Tales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rara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vez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disponibles,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opción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fines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investigación.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valor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típico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utiliza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valores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tabulados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libros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texto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impedancia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fuga,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cobre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pérdidas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centrales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corriente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magnetizante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estimar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parámetros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modelo.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adecuado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cuando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endParaRPr sz="800">
              <a:latin typeface="Times New Roman"/>
              <a:cs typeface="Times New Roman"/>
            </a:endParaRPr>
          </a:p>
          <a:p>
            <a:pPr marL="12700" marR="123189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transformador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aún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comprado,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disponibles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estudio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inicial.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embargo,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modelo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debe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usarse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precaución.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 b="1">
                <a:latin typeface="Times New Roman"/>
                <a:cs typeface="Times New Roman"/>
              </a:rPr>
              <a:t>7.3.1</a:t>
            </a:r>
            <a:r>
              <a:rPr dirty="0" sz="800" spc="7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Inductancia</a:t>
            </a:r>
            <a:r>
              <a:rPr dirty="0" sz="800" spc="8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</a:t>
            </a:r>
            <a:r>
              <a:rPr dirty="0" sz="800" spc="75" b="1">
                <a:latin typeface="Times New Roman"/>
                <a:cs typeface="Times New Roman"/>
              </a:rPr>
              <a:t> </a:t>
            </a:r>
            <a:r>
              <a:rPr dirty="0" sz="800" spc="-20" b="1">
                <a:latin typeface="Times New Roman"/>
                <a:cs typeface="Times New Roman"/>
              </a:rPr>
              <a:t>fuga</a:t>
            </a:r>
            <a:endParaRPr sz="800">
              <a:latin typeface="Times New Roman"/>
              <a:cs typeface="Times New Roman"/>
            </a:endParaRPr>
          </a:p>
          <a:p>
            <a:pPr marL="12700" marR="964565">
              <a:lnSpc>
                <a:spcPts val="1140"/>
              </a:lnSpc>
              <a:spcBef>
                <a:spcPts val="20"/>
              </a:spcBef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inductancia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fuga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matriz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inductancia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inversa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(matriz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).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matriz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tiene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dimensión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nw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+1)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Cambria Math"/>
                <a:cs typeface="Cambria Math"/>
              </a:rPr>
              <a:t>⋅</a:t>
            </a:r>
            <a:r>
              <a:rPr dirty="0" sz="800" spc="114">
                <a:latin typeface="Cambria Math"/>
                <a:cs typeface="Cambria Math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np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donde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nw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número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vueltas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físicas,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núcleo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conectado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al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ts val="919"/>
              </a:lnSpc>
              <a:spcBef>
                <a:spcPts val="275"/>
              </a:spcBef>
            </a:pPr>
            <a:r>
              <a:rPr dirty="0" sz="800" i="1">
                <a:latin typeface="Times New Roman"/>
                <a:cs typeface="Times New Roman"/>
              </a:rPr>
              <a:t>nw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+1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devanado,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np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número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[7-9].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acoplamiento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(automático,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30">
                <a:latin typeface="Times New Roman"/>
                <a:cs typeface="Times New Roman"/>
              </a:rPr>
              <a:t>Y,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D),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relación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vueltas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y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ts val="919"/>
              </a:lnSpc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cambio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produce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directamente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matriz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A.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Todos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cambios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posibles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compatibles.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-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matriz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tiene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siguiente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estructura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transformador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trifásico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devanados: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997600" y="6963533"/>
            <a:ext cx="466090" cy="29908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64135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UNA</a:t>
            </a:r>
            <a:r>
              <a:rPr dirty="0" sz="600" spc="175">
                <a:latin typeface="Times New Roman"/>
                <a:cs typeface="Times New Roman"/>
              </a:rPr>
              <a:t>  </a:t>
            </a:r>
            <a:r>
              <a:rPr dirty="0" sz="600" spc="-25">
                <a:latin typeface="Times New Roman"/>
                <a:cs typeface="Times New Roman"/>
              </a:rPr>
              <a:t>si</a:t>
            </a:r>
            <a:endParaRPr sz="600">
              <a:latin typeface="Times New Roman"/>
              <a:cs typeface="Times New Roman"/>
            </a:endParaRPr>
          </a:p>
          <a:p>
            <a:pPr marL="38100">
              <a:lnSpc>
                <a:spcPct val="100000"/>
              </a:lnSpc>
              <a:spcBef>
                <a:spcPts val="685"/>
              </a:spcBef>
            </a:pPr>
            <a:r>
              <a:rPr dirty="0" baseline="18518" sz="900">
                <a:latin typeface="Cambria Math"/>
                <a:cs typeface="Cambria Math"/>
              </a:rPr>
              <a:t>⎡</a:t>
            </a:r>
            <a:r>
              <a:rPr dirty="0" baseline="18518" sz="900" spc="44">
                <a:latin typeface="Cambria Math"/>
                <a:cs typeface="Cambria Math"/>
              </a:rPr>
              <a:t> </a:t>
            </a:r>
            <a:r>
              <a:rPr dirty="0" sz="600" spc="-10" i="1">
                <a:latin typeface="Times New Roman"/>
                <a:cs typeface="Times New Roman"/>
              </a:rPr>
              <a:t>U</a:t>
            </a:r>
            <a:r>
              <a:rPr dirty="0" baseline="-20833" sz="600" spc="-15" i="1">
                <a:latin typeface="Times New Roman"/>
                <a:cs typeface="Times New Roman"/>
              </a:rPr>
              <a:t>w</a:t>
            </a:r>
            <a:r>
              <a:rPr dirty="0" sz="600" spc="-10" i="1">
                <a:latin typeface="Times New Roman"/>
                <a:cs typeface="Times New Roman"/>
              </a:rPr>
              <a:t>NA</a:t>
            </a:r>
            <a:r>
              <a:rPr dirty="0" sz="600" spc="365" i="1">
                <a:latin typeface="Times New Roman"/>
                <a:cs typeface="Times New Roman"/>
              </a:rPr>
              <a:t> </a:t>
            </a:r>
            <a:r>
              <a:rPr dirty="0" baseline="13888" sz="900">
                <a:latin typeface="Times New Roman"/>
                <a:cs typeface="Times New Roman"/>
              </a:rPr>
              <a:t>0</a:t>
            </a:r>
            <a:r>
              <a:rPr dirty="0" baseline="13888" sz="900" spc="-30">
                <a:latin typeface="Times New Roman"/>
                <a:cs typeface="Times New Roman"/>
              </a:rPr>
              <a:t> </a:t>
            </a:r>
            <a:r>
              <a:rPr dirty="0" baseline="13888" sz="900" spc="-75">
                <a:latin typeface="Times New Roman"/>
                <a:cs typeface="Times New Roman"/>
              </a:rPr>
              <a:t>0</a:t>
            </a:r>
            <a:endParaRPr baseline="13888" sz="900">
              <a:latin typeface="Times New Roman"/>
              <a:cs typeface="Times New Roman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832402" y="7287321"/>
            <a:ext cx="664845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sz="600" spc="-25" i="1">
                <a:latin typeface="Times New Roman"/>
                <a:cs typeface="Times New Roman"/>
              </a:rPr>
              <a:t>UN</a:t>
            </a:r>
            <a:r>
              <a:rPr dirty="0" baseline="18518" sz="900" spc="-37">
                <a:latin typeface="Times New Roman"/>
                <a:cs typeface="Times New Roman"/>
              </a:rPr>
              <a:t>=</a:t>
            </a:r>
            <a:r>
              <a:rPr dirty="0" sz="600" spc="-25" i="1">
                <a:latin typeface="Times New Roman"/>
                <a:cs typeface="Times New Roman"/>
              </a:rPr>
              <a:t>A</a:t>
            </a:r>
            <a:r>
              <a:rPr dirty="0" baseline="50925" sz="900" spc="-37">
                <a:latin typeface="Cambria Math"/>
                <a:cs typeface="Cambria Math"/>
              </a:rPr>
              <a:t>⎢</a:t>
            </a:r>
            <a:r>
              <a:rPr dirty="0" baseline="50925" sz="900" spc="367">
                <a:latin typeface="Cambria Math"/>
                <a:cs typeface="Cambria Math"/>
              </a:rPr>
              <a:t> </a:t>
            </a:r>
            <a:r>
              <a:rPr dirty="0" baseline="13888" sz="900">
                <a:latin typeface="Times New Roman"/>
                <a:cs typeface="Times New Roman"/>
              </a:rPr>
              <a:t>0</a:t>
            </a:r>
            <a:r>
              <a:rPr dirty="0" baseline="13888" sz="900" spc="-7">
                <a:latin typeface="Times New Roman"/>
                <a:cs typeface="Times New Roman"/>
              </a:rPr>
              <a:t> </a:t>
            </a:r>
            <a:r>
              <a:rPr dirty="0" baseline="13888" sz="900">
                <a:latin typeface="Times New Roman"/>
                <a:cs typeface="Times New Roman"/>
              </a:rPr>
              <a:t>0</a:t>
            </a:r>
            <a:r>
              <a:rPr dirty="0" baseline="13888" sz="900" spc="705">
                <a:latin typeface="Times New Roman"/>
                <a:cs typeface="Times New Roman"/>
              </a:rPr>
              <a:t> </a:t>
            </a:r>
            <a:r>
              <a:rPr dirty="0" sz="600" spc="-25" i="1">
                <a:latin typeface="Times New Roman"/>
                <a:cs typeface="Times New Roman"/>
              </a:rPr>
              <a:t>UNA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1525203" y="7267497"/>
            <a:ext cx="278765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0</a:t>
            </a:r>
            <a:r>
              <a:rPr dirty="0" sz="600" spc="15">
                <a:latin typeface="Times New Roman"/>
                <a:cs typeface="Times New Roman"/>
              </a:rPr>
              <a:t> </a:t>
            </a:r>
            <a:r>
              <a:rPr dirty="0" sz="600" spc="-10">
                <a:latin typeface="Times New Roman"/>
                <a:cs typeface="Times New Roman"/>
              </a:rPr>
              <a:t>donde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1518595" y="6963533"/>
            <a:ext cx="146050" cy="37211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50">
                <a:latin typeface="Times New Roman"/>
                <a:cs typeface="Times New Roman"/>
              </a:rPr>
              <a:t>C</a:t>
            </a:r>
            <a:endParaRPr sz="600">
              <a:latin typeface="Times New Roman"/>
              <a:cs typeface="Times New Roman"/>
            </a:endParaRPr>
          </a:p>
          <a:p>
            <a:pPr marL="19050">
              <a:lnSpc>
                <a:spcPct val="100000"/>
              </a:lnSpc>
              <a:spcBef>
                <a:spcPts val="525"/>
              </a:spcBef>
            </a:pPr>
            <a:r>
              <a:rPr dirty="0" sz="600">
                <a:latin typeface="Times New Roman"/>
                <a:cs typeface="Times New Roman"/>
              </a:rPr>
              <a:t>0</a:t>
            </a:r>
            <a:r>
              <a:rPr dirty="0" sz="600" spc="15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0</a:t>
            </a:r>
            <a:r>
              <a:rPr dirty="0" baseline="4629" sz="900" spc="-37">
                <a:latin typeface="Cambria Math"/>
                <a:cs typeface="Cambria Math"/>
              </a:rPr>
              <a:t>⎤</a:t>
            </a:r>
            <a:endParaRPr baseline="4629" sz="900">
              <a:latin typeface="Cambria Math"/>
              <a:cs typeface="Cambria Math"/>
            </a:endParaRPr>
          </a:p>
          <a:p>
            <a:pPr algn="r" marR="5080">
              <a:lnSpc>
                <a:spcPct val="100000"/>
              </a:lnSpc>
              <a:spcBef>
                <a:spcPts val="10"/>
              </a:spcBef>
            </a:pPr>
            <a:r>
              <a:rPr dirty="0" sz="600" spc="-50">
                <a:latin typeface="Cambria Math"/>
                <a:cs typeface="Cambria Math"/>
              </a:rPr>
              <a:t>⎥</a:t>
            </a:r>
            <a:endParaRPr sz="600">
              <a:latin typeface="Cambria Math"/>
              <a:cs typeface="Cambria Math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1023000" y="7307145"/>
            <a:ext cx="37846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  <a:tabLst>
                <a:tab pos="329565" algn="l"/>
              </a:tabLst>
            </a:pPr>
            <a:r>
              <a:rPr dirty="0" sz="600" spc="-50">
                <a:latin typeface="Cambria Math"/>
                <a:cs typeface="Cambria Math"/>
              </a:rPr>
              <a:t>⎢</a:t>
            </a:r>
            <a:r>
              <a:rPr dirty="0" sz="600">
                <a:latin typeface="Cambria Math"/>
                <a:cs typeface="Cambria Math"/>
              </a:rPr>
              <a:t>	</a:t>
            </a:r>
            <a:r>
              <a:rPr dirty="0" sz="400" spc="-50" i="1">
                <a:latin typeface="Times New Roman"/>
                <a:cs typeface="Times New Roman"/>
              </a:rPr>
              <a:t>w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997600" y="7419479"/>
            <a:ext cx="254635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baseline="-9259" sz="900" spc="-60">
                <a:latin typeface="Cambria Math"/>
                <a:cs typeface="Cambria Math"/>
              </a:rPr>
              <a:t>⎣</a:t>
            </a:r>
            <a:r>
              <a:rPr dirty="0" baseline="13888" sz="900" spc="-60">
                <a:latin typeface="Cambria Math"/>
                <a:cs typeface="Cambria Math"/>
              </a:rPr>
              <a:t>⎢</a:t>
            </a:r>
            <a:r>
              <a:rPr dirty="0" baseline="13888" sz="900" spc="292">
                <a:latin typeface="Cambria Math"/>
                <a:cs typeface="Cambria Math"/>
              </a:rPr>
              <a:t> </a:t>
            </a:r>
            <a:r>
              <a:rPr dirty="0" sz="600">
                <a:latin typeface="Times New Roman"/>
                <a:cs typeface="Times New Roman"/>
              </a:rPr>
              <a:t>0</a:t>
            </a:r>
            <a:r>
              <a:rPr dirty="0" sz="600" spc="-30">
                <a:latin typeface="Times New Roman"/>
                <a:cs typeface="Times New Roman"/>
              </a:rPr>
              <a:t> </a:t>
            </a:r>
            <a:r>
              <a:rPr dirty="0" sz="600" spc="-50">
                <a:latin typeface="Times New Roman"/>
                <a:cs typeface="Times New Roman"/>
              </a:rPr>
              <a:t>0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1551635" y="7485559"/>
            <a:ext cx="60960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 spc="-50" i="1">
                <a:latin typeface="Times New Roman"/>
                <a:cs typeface="Times New Roman"/>
              </a:rPr>
              <a:t>w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1288349" y="7439303"/>
            <a:ext cx="40132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baseline="13888" sz="900">
                <a:latin typeface="Times New Roman"/>
                <a:cs typeface="Times New Roman"/>
              </a:rPr>
              <a:t>0</a:t>
            </a:r>
            <a:r>
              <a:rPr dirty="0" baseline="13888" sz="900" spc="7">
                <a:latin typeface="Times New Roman"/>
                <a:cs typeface="Times New Roman"/>
              </a:rPr>
              <a:t> </a:t>
            </a:r>
            <a:r>
              <a:rPr dirty="0" baseline="13888" sz="900">
                <a:latin typeface="Times New Roman"/>
                <a:cs typeface="Times New Roman"/>
              </a:rPr>
              <a:t>0</a:t>
            </a:r>
            <a:r>
              <a:rPr dirty="0" baseline="13888" sz="900" spc="292">
                <a:latin typeface="Times New Roman"/>
                <a:cs typeface="Times New Roman"/>
              </a:rPr>
              <a:t>  </a:t>
            </a:r>
            <a:r>
              <a:rPr dirty="0" sz="600" spc="-60" i="1">
                <a:latin typeface="Times New Roman"/>
                <a:cs typeface="Times New Roman"/>
              </a:rPr>
              <a:t>UNA</a:t>
            </a:r>
            <a:r>
              <a:rPr dirty="0" baseline="4629" sz="900" spc="-89">
                <a:latin typeface="Cambria Math"/>
                <a:cs typeface="Cambria Math"/>
              </a:rPr>
              <a:t>⎦</a:t>
            </a:r>
            <a:r>
              <a:rPr dirty="0" baseline="27777" sz="900" spc="-89">
                <a:latin typeface="Cambria Math"/>
                <a:cs typeface="Cambria Math"/>
              </a:rPr>
              <a:t>⎥</a:t>
            </a:r>
            <a:endParaRPr baseline="27777" sz="900">
              <a:latin typeface="Cambria Math"/>
              <a:cs typeface="Cambria Math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1611106" y="7307145"/>
            <a:ext cx="5334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50">
                <a:latin typeface="Cambria Math"/>
                <a:cs typeface="Cambria Math"/>
              </a:rPr>
              <a:t>⎥</a:t>
            </a:r>
            <a:endParaRPr sz="600">
              <a:latin typeface="Cambria Math"/>
              <a:cs typeface="Cambria Math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2298331" y="7247673"/>
            <a:ext cx="66040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 spc="-25">
                <a:latin typeface="Times New Roman"/>
                <a:cs typeface="Times New Roman"/>
              </a:rPr>
              <a:t>21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2298331" y="7545030"/>
            <a:ext cx="746125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  <a:tabLst>
                <a:tab pos="236854" algn="l"/>
                <a:tab pos="455295" algn="l"/>
                <a:tab pos="679450" algn="l"/>
              </a:tabLst>
            </a:pPr>
            <a:r>
              <a:rPr dirty="0" sz="400" spc="-25">
                <a:latin typeface="Times New Roman"/>
                <a:cs typeface="Times New Roman"/>
              </a:rPr>
              <a:t>41</a:t>
            </a:r>
            <a:r>
              <a:rPr dirty="0" sz="400">
                <a:latin typeface="Times New Roman"/>
                <a:cs typeface="Times New Roman"/>
              </a:rPr>
              <a:t>	</a:t>
            </a:r>
            <a:r>
              <a:rPr dirty="0" sz="400" spc="-25">
                <a:latin typeface="Times New Roman"/>
                <a:cs typeface="Times New Roman"/>
              </a:rPr>
              <a:t>42</a:t>
            </a:r>
            <a:r>
              <a:rPr dirty="0" sz="400">
                <a:latin typeface="Times New Roman"/>
                <a:cs typeface="Times New Roman"/>
              </a:rPr>
              <a:t>	</a:t>
            </a:r>
            <a:r>
              <a:rPr dirty="0" sz="400" spc="-25">
                <a:latin typeface="Times New Roman"/>
                <a:cs typeface="Times New Roman"/>
              </a:rPr>
              <a:t>43</a:t>
            </a:r>
            <a:r>
              <a:rPr dirty="0" sz="400">
                <a:latin typeface="Times New Roman"/>
                <a:cs typeface="Times New Roman"/>
              </a:rPr>
              <a:t>	</a:t>
            </a:r>
            <a:r>
              <a:rPr dirty="0" sz="400" spc="-25">
                <a:latin typeface="Times New Roman"/>
                <a:cs typeface="Times New Roman"/>
              </a:rPr>
              <a:t>44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2278507" y="6890845"/>
            <a:ext cx="48387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  <a:tabLst>
                <a:tab pos="422275" algn="l"/>
              </a:tabLst>
            </a:pPr>
            <a:r>
              <a:rPr dirty="0" sz="600" spc="-10">
                <a:latin typeface="Times New Roman"/>
                <a:cs typeface="Times New Roman"/>
              </a:rPr>
              <a:t>PAGS</a:t>
            </a:r>
            <a:r>
              <a:rPr dirty="0" sz="600" spc="-60">
                <a:latin typeface="Times New Roman"/>
                <a:cs typeface="Times New Roman"/>
              </a:rPr>
              <a:t> </a:t>
            </a:r>
            <a:r>
              <a:rPr dirty="0" sz="600" spc="-50">
                <a:latin typeface="Times New Roman"/>
                <a:cs typeface="Times New Roman"/>
              </a:rPr>
              <a:t>S</a:t>
            </a:r>
            <a:r>
              <a:rPr dirty="0" sz="600">
                <a:latin typeface="Times New Roman"/>
                <a:cs typeface="Times New Roman"/>
              </a:rPr>
              <a:t>	</a:t>
            </a:r>
            <a:r>
              <a:rPr dirty="0" sz="600" spc="-50">
                <a:latin typeface="Times New Roman"/>
                <a:cs typeface="Times New Roman"/>
              </a:rPr>
              <a:t>T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2047229" y="7333577"/>
            <a:ext cx="60960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 spc="-50" i="1">
                <a:latin typeface="Times New Roman"/>
                <a:cs typeface="Times New Roman"/>
              </a:rPr>
              <a:t>w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1994366" y="7287321"/>
            <a:ext cx="17145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25" i="1">
                <a:latin typeface="Times New Roman"/>
                <a:cs typeface="Times New Roman"/>
              </a:rPr>
              <a:t>UNA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2212428" y="7227850"/>
            <a:ext cx="5334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50">
                <a:latin typeface="Cambria Math"/>
                <a:cs typeface="Cambria Math"/>
              </a:rPr>
              <a:t>⎢</a:t>
            </a:r>
            <a:endParaRPr sz="600">
              <a:latin typeface="Cambria Math"/>
              <a:cs typeface="Cambria Math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2126525" y="7260889"/>
            <a:ext cx="70485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50">
                <a:latin typeface="Times New Roman"/>
                <a:cs typeface="Times New Roman"/>
              </a:rPr>
              <a:t>=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2212428" y="7326969"/>
            <a:ext cx="5334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50">
                <a:latin typeface="Cambria Math"/>
                <a:cs typeface="Cambria Math"/>
              </a:rPr>
              <a:t>⎢</a:t>
            </a:r>
            <a:endParaRPr sz="600">
              <a:latin typeface="Cambria Math"/>
              <a:cs typeface="Cambria Math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3051635" y="7326969"/>
            <a:ext cx="5334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50">
                <a:latin typeface="Cambria Math"/>
                <a:cs typeface="Cambria Math"/>
              </a:rPr>
              <a:t>⎥</a:t>
            </a:r>
            <a:endParaRPr sz="600">
              <a:latin typeface="Cambria Math"/>
              <a:cs typeface="Cambria Math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2148928" y="7069259"/>
            <a:ext cx="523240" cy="47117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76200">
              <a:lnSpc>
                <a:spcPts val="620"/>
              </a:lnSpc>
              <a:spcBef>
                <a:spcPts val="125"/>
              </a:spcBef>
            </a:pPr>
            <a:r>
              <a:rPr dirty="0" baseline="18518" sz="900">
                <a:latin typeface="Cambria Math"/>
                <a:cs typeface="Cambria Math"/>
              </a:rPr>
              <a:t>⎡</a:t>
            </a:r>
            <a:r>
              <a:rPr dirty="0" baseline="18518" sz="900" spc="-44">
                <a:latin typeface="Cambria Math"/>
                <a:cs typeface="Cambria Math"/>
              </a:rPr>
              <a:t> </a:t>
            </a:r>
            <a:r>
              <a:rPr dirty="0" sz="600" spc="-25" i="1">
                <a:latin typeface="Times New Roman"/>
                <a:cs typeface="Times New Roman"/>
              </a:rPr>
              <a:t>u</a:t>
            </a:r>
            <a:r>
              <a:rPr dirty="0" sz="400" spc="-25">
                <a:latin typeface="Times New Roman"/>
                <a:cs typeface="Times New Roman"/>
              </a:rPr>
              <a:t>1</a:t>
            </a:r>
            <a:r>
              <a:rPr dirty="0" sz="600" spc="-25" i="1">
                <a:latin typeface="Times New Roman"/>
                <a:cs typeface="Times New Roman"/>
              </a:rPr>
              <a:t>n</a:t>
            </a:r>
            <a:r>
              <a:rPr dirty="0" sz="400" spc="-25">
                <a:latin typeface="Times New Roman"/>
                <a:cs typeface="Times New Roman"/>
              </a:rPr>
              <a:t>1</a:t>
            </a:r>
            <a:r>
              <a:rPr dirty="0" sz="600" spc="-25" i="1">
                <a:latin typeface="Times New Roman"/>
                <a:cs typeface="Times New Roman"/>
              </a:rPr>
              <a:t>a</a:t>
            </a:r>
            <a:r>
              <a:rPr dirty="0" sz="600" spc="430" i="1">
                <a:latin typeface="Times New Roman"/>
                <a:cs typeface="Times New Roman"/>
              </a:rPr>
              <a:t> </a:t>
            </a:r>
            <a:r>
              <a:rPr dirty="0" sz="600" spc="-10" i="1">
                <a:latin typeface="Times New Roman"/>
                <a:cs typeface="Times New Roman"/>
              </a:rPr>
              <a:t>u</a:t>
            </a:r>
            <a:r>
              <a:rPr dirty="0" sz="400" spc="-10">
                <a:latin typeface="Times New Roman"/>
                <a:cs typeface="Times New Roman"/>
              </a:rPr>
              <a:t>1</a:t>
            </a:r>
            <a:r>
              <a:rPr dirty="0" sz="600" spc="-10" i="1">
                <a:latin typeface="Times New Roman"/>
                <a:cs typeface="Times New Roman"/>
              </a:rPr>
              <a:t>n</a:t>
            </a:r>
            <a:r>
              <a:rPr dirty="0" sz="400" spc="-10">
                <a:latin typeface="Times New Roman"/>
                <a:cs typeface="Times New Roman"/>
              </a:rPr>
              <a:t>2</a:t>
            </a:r>
            <a:r>
              <a:rPr dirty="0" sz="600" spc="-10" i="1">
                <a:latin typeface="Times New Roman"/>
                <a:cs typeface="Times New Roman"/>
              </a:rPr>
              <a:t>a</a:t>
            </a:r>
            <a:endParaRPr sz="600">
              <a:latin typeface="Times New Roman"/>
              <a:cs typeface="Times New Roman"/>
            </a:endParaRPr>
          </a:p>
          <a:p>
            <a:pPr marL="76200">
              <a:lnSpc>
                <a:spcPts val="600"/>
              </a:lnSpc>
            </a:pPr>
            <a:r>
              <a:rPr dirty="0" sz="600" spc="-50">
                <a:latin typeface="Cambria Math"/>
                <a:cs typeface="Cambria Math"/>
              </a:rPr>
              <a:t>⎢</a:t>
            </a:r>
            <a:endParaRPr sz="600">
              <a:latin typeface="Cambria Math"/>
              <a:cs typeface="Cambria Math"/>
            </a:endParaRPr>
          </a:p>
          <a:p>
            <a:pPr marL="115570">
              <a:lnSpc>
                <a:spcPts val="700"/>
              </a:lnSpc>
            </a:pPr>
            <a:r>
              <a:rPr dirty="0" baseline="4629" sz="900" i="1">
                <a:latin typeface="Times New Roman"/>
                <a:cs typeface="Times New Roman"/>
              </a:rPr>
              <a:t>una</a:t>
            </a:r>
            <a:r>
              <a:rPr dirty="0" baseline="4629" sz="900" spc="382" i="1">
                <a:latin typeface="Times New Roman"/>
                <a:cs typeface="Times New Roman"/>
              </a:rPr>
              <a:t>  </a:t>
            </a:r>
            <a:r>
              <a:rPr dirty="0" baseline="4629" sz="900" spc="-15" i="1">
                <a:latin typeface="Times New Roman"/>
                <a:cs typeface="Times New Roman"/>
              </a:rPr>
              <a:t>un</a:t>
            </a:r>
            <a:r>
              <a:rPr dirty="0" sz="400" spc="-10">
                <a:latin typeface="Times New Roman"/>
                <a:cs typeface="Times New Roman"/>
              </a:rPr>
              <a:t>22</a:t>
            </a:r>
            <a:r>
              <a:rPr dirty="0" baseline="4629" sz="900" spc="-15" i="1">
                <a:latin typeface="Times New Roman"/>
                <a:cs typeface="Times New Roman"/>
              </a:rPr>
              <a:t>a</a:t>
            </a:r>
            <a:endParaRPr baseline="4629" sz="900">
              <a:latin typeface="Times New Roman"/>
              <a:cs typeface="Times New Roman"/>
            </a:endParaRPr>
          </a:p>
          <a:p>
            <a:pPr marL="115570">
              <a:lnSpc>
                <a:spcPts val="570"/>
              </a:lnSpc>
              <a:spcBef>
                <a:spcPts val="425"/>
              </a:spcBef>
            </a:pPr>
            <a:r>
              <a:rPr dirty="0" sz="600" spc="-20" i="1">
                <a:latin typeface="Times New Roman"/>
                <a:cs typeface="Times New Roman"/>
              </a:rPr>
              <a:t>un</a:t>
            </a:r>
            <a:r>
              <a:rPr dirty="0" sz="400" spc="-20">
                <a:latin typeface="Times New Roman"/>
                <a:cs typeface="Times New Roman"/>
              </a:rPr>
              <a:t>31</a:t>
            </a:r>
            <a:r>
              <a:rPr dirty="0" sz="600" spc="-20" i="1">
                <a:latin typeface="Times New Roman"/>
                <a:cs typeface="Times New Roman"/>
              </a:rPr>
              <a:t>a</a:t>
            </a:r>
            <a:r>
              <a:rPr dirty="0" sz="600" spc="355" i="1">
                <a:latin typeface="Times New Roman"/>
                <a:cs typeface="Times New Roman"/>
              </a:rPr>
              <a:t> </a:t>
            </a:r>
            <a:r>
              <a:rPr dirty="0" sz="600" spc="-10" i="1">
                <a:latin typeface="Times New Roman"/>
                <a:cs typeface="Times New Roman"/>
              </a:rPr>
              <a:t>un</a:t>
            </a:r>
            <a:r>
              <a:rPr dirty="0" sz="400" spc="-10">
                <a:latin typeface="Times New Roman"/>
                <a:cs typeface="Times New Roman"/>
              </a:rPr>
              <a:t>32</a:t>
            </a:r>
            <a:r>
              <a:rPr dirty="0" sz="600" spc="-10" i="1">
                <a:latin typeface="Times New Roman"/>
                <a:cs typeface="Times New Roman"/>
              </a:rPr>
              <a:t>a</a:t>
            </a:r>
            <a:endParaRPr sz="600">
              <a:latin typeface="Times New Roman"/>
              <a:cs typeface="Times New Roman"/>
            </a:endParaRPr>
          </a:p>
          <a:p>
            <a:pPr marL="76200">
              <a:lnSpc>
                <a:spcPts val="570"/>
              </a:lnSpc>
            </a:pPr>
            <a:r>
              <a:rPr dirty="0" sz="600" spc="-50">
                <a:latin typeface="Cambria Math"/>
                <a:cs typeface="Cambria Math"/>
              </a:rPr>
              <a:t>⎢</a:t>
            </a:r>
            <a:endParaRPr sz="600">
              <a:latin typeface="Cambria Math"/>
              <a:cs typeface="Cambria Math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2669406" y="6890845"/>
            <a:ext cx="473709" cy="6496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algn="ctr" marL="78105">
              <a:lnSpc>
                <a:spcPct val="100000"/>
              </a:lnSpc>
              <a:spcBef>
                <a:spcPts val="125"/>
              </a:spcBef>
            </a:pPr>
            <a:r>
              <a:rPr dirty="0" sz="600" spc="-50">
                <a:latin typeface="Times New Roman"/>
                <a:cs typeface="Times New Roman"/>
              </a:rPr>
              <a:t>C</a:t>
            </a:r>
            <a:endParaRPr sz="600">
              <a:latin typeface="Times New Roman"/>
              <a:cs typeface="Times New Roman"/>
            </a:endParaRPr>
          </a:p>
          <a:p>
            <a:pPr marL="44450">
              <a:lnSpc>
                <a:spcPts val="620"/>
              </a:lnSpc>
              <a:spcBef>
                <a:spcPts val="685"/>
              </a:spcBef>
            </a:pPr>
            <a:r>
              <a:rPr dirty="0" sz="600" spc="-25" i="1">
                <a:latin typeface="Times New Roman"/>
                <a:cs typeface="Times New Roman"/>
              </a:rPr>
              <a:t>u</a:t>
            </a:r>
            <a:r>
              <a:rPr dirty="0" sz="400" spc="-25">
                <a:latin typeface="Times New Roman"/>
                <a:cs typeface="Times New Roman"/>
              </a:rPr>
              <a:t>1</a:t>
            </a:r>
            <a:r>
              <a:rPr dirty="0" sz="600" spc="-25" i="1">
                <a:latin typeface="Times New Roman"/>
                <a:cs typeface="Times New Roman"/>
              </a:rPr>
              <a:t>n</a:t>
            </a:r>
            <a:r>
              <a:rPr dirty="0" sz="400" spc="-25">
                <a:latin typeface="Times New Roman"/>
                <a:cs typeface="Times New Roman"/>
              </a:rPr>
              <a:t>3</a:t>
            </a:r>
            <a:r>
              <a:rPr dirty="0" sz="600" spc="-25" i="1">
                <a:latin typeface="Times New Roman"/>
                <a:cs typeface="Times New Roman"/>
              </a:rPr>
              <a:t>a</a:t>
            </a:r>
            <a:r>
              <a:rPr dirty="0" sz="600" spc="420" i="1">
                <a:latin typeface="Times New Roman"/>
                <a:cs typeface="Times New Roman"/>
              </a:rPr>
              <a:t> </a:t>
            </a:r>
            <a:r>
              <a:rPr dirty="0" sz="600" spc="-80" i="1">
                <a:latin typeface="Times New Roman"/>
                <a:cs typeface="Times New Roman"/>
              </a:rPr>
              <a:t>u</a:t>
            </a:r>
            <a:r>
              <a:rPr dirty="0" sz="400" spc="-80">
                <a:latin typeface="Times New Roman"/>
                <a:cs typeface="Times New Roman"/>
              </a:rPr>
              <a:t>1</a:t>
            </a:r>
            <a:r>
              <a:rPr dirty="0" sz="600" spc="-80" i="1">
                <a:latin typeface="Times New Roman"/>
                <a:cs typeface="Times New Roman"/>
              </a:rPr>
              <a:t>n</a:t>
            </a:r>
            <a:r>
              <a:rPr dirty="0" sz="400" spc="-80">
                <a:latin typeface="Times New Roman"/>
                <a:cs typeface="Times New Roman"/>
              </a:rPr>
              <a:t>4</a:t>
            </a:r>
            <a:r>
              <a:rPr dirty="0" sz="600" spc="-80" i="1">
                <a:latin typeface="Times New Roman"/>
                <a:cs typeface="Times New Roman"/>
              </a:rPr>
              <a:t>a</a:t>
            </a:r>
            <a:r>
              <a:rPr dirty="0" sz="600" spc="-50" i="1">
                <a:latin typeface="Times New Roman"/>
                <a:cs typeface="Times New Roman"/>
              </a:rPr>
              <a:t> </a:t>
            </a:r>
            <a:r>
              <a:rPr dirty="0" baseline="18518" sz="900" spc="-75">
                <a:latin typeface="Cambria Math"/>
                <a:cs typeface="Cambria Math"/>
              </a:rPr>
              <a:t>⎤</a:t>
            </a:r>
            <a:endParaRPr baseline="18518" sz="900">
              <a:latin typeface="Cambria Math"/>
              <a:cs typeface="Cambria Math"/>
            </a:endParaRPr>
          </a:p>
          <a:p>
            <a:pPr marL="394335">
              <a:lnSpc>
                <a:spcPts val="570"/>
              </a:lnSpc>
            </a:pPr>
            <a:r>
              <a:rPr dirty="0" sz="600" spc="-50">
                <a:latin typeface="Cambria Math"/>
                <a:cs typeface="Cambria Math"/>
              </a:rPr>
              <a:t>⎥</a:t>
            </a:r>
            <a:endParaRPr sz="600">
              <a:latin typeface="Cambria Math"/>
              <a:cs typeface="Cambria Math"/>
            </a:endParaRPr>
          </a:p>
          <a:p>
            <a:pPr marL="38100">
              <a:lnSpc>
                <a:spcPts val="670"/>
              </a:lnSpc>
            </a:pPr>
            <a:r>
              <a:rPr dirty="0" sz="600" spc="-25" i="1">
                <a:latin typeface="Times New Roman"/>
                <a:cs typeface="Times New Roman"/>
              </a:rPr>
              <a:t>un</a:t>
            </a:r>
            <a:r>
              <a:rPr dirty="0" baseline="-6944" sz="600" spc="-37">
                <a:latin typeface="Times New Roman"/>
                <a:cs typeface="Times New Roman"/>
              </a:rPr>
              <a:t>23</a:t>
            </a:r>
            <a:r>
              <a:rPr dirty="0" sz="600" spc="-25" i="1">
                <a:latin typeface="Times New Roman"/>
                <a:cs typeface="Times New Roman"/>
              </a:rPr>
              <a:t>a</a:t>
            </a:r>
            <a:r>
              <a:rPr dirty="0" sz="600" spc="455" i="1">
                <a:latin typeface="Times New Roman"/>
                <a:cs typeface="Times New Roman"/>
              </a:rPr>
              <a:t> </a:t>
            </a:r>
            <a:r>
              <a:rPr dirty="0" sz="600" spc="-80" i="1">
                <a:latin typeface="Times New Roman"/>
                <a:cs typeface="Times New Roman"/>
              </a:rPr>
              <a:t>un</a:t>
            </a:r>
            <a:r>
              <a:rPr dirty="0" baseline="-6944" sz="600" spc="-120">
                <a:latin typeface="Times New Roman"/>
                <a:cs typeface="Times New Roman"/>
              </a:rPr>
              <a:t>24</a:t>
            </a:r>
            <a:r>
              <a:rPr dirty="0" sz="600" spc="-80" i="1">
                <a:latin typeface="Times New Roman"/>
                <a:cs typeface="Times New Roman"/>
              </a:rPr>
              <a:t>a</a:t>
            </a:r>
            <a:r>
              <a:rPr dirty="0" sz="600" spc="-50" i="1">
                <a:latin typeface="Times New Roman"/>
                <a:cs typeface="Times New Roman"/>
              </a:rPr>
              <a:t> </a:t>
            </a:r>
            <a:r>
              <a:rPr dirty="0" baseline="-9259" sz="900" spc="-75">
                <a:latin typeface="Cambria Math"/>
                <a:cs typeface="Cambria Math"/>
              </a:rPr>
              <a:t>⎥</a:t>
            </a:r>
            <a:endParaRPr baseline="-9259" sz="900">
              <a:latin typeface="Cambria Math"/>
              <a:cs typeface="Cambria Math"/>
            </a:endParaRPr>
          </a:p>
          <a:p>
            <a:pPr marL="38100">
              <a:lnSpc>
                <a:spcPts val="570"/>
              </a:lnSpc>
              <a:spcBef>
                <a:spcPts val="475"/>
              </a:spcBef>
            </a:pPr>
            <a:r>
              <a:rPr dirty="0" sz="600" spc="-25" i="1">
                <a:latin typeface="Times New Roman"/>
                <a:cs typeface="Times New Roman"/>
              </a:rPr>
              <a:t>un</a:t>
            </a:r>
            <a:r>
              <a:rPr dirty="0" sz="400" spc="-25">
                <a:latin typeface="Times New Roman"/>
                <a:cs typeface="Times New Roman"/>
              </a:rPr>
              <a:t>33</a:t>
            </a:r>
            <a:r>
              <a:rPr dirty="0" sz="600" spc="-25" i="1">
                <a:latin typeface="Times New Roman"/>
                <a:cs typeface="Times New Roman"/>
              </a:rPr>
              <a:t>a</a:t>
            </a:r>
            <a:r>
              <a:rPr dirty="0" sz="600" spc="430" i="1">
                <a:latin typeface="Times New Roman"/>
                <a:cs typeface="Times New Roman"/>
              </a:rPr>
              <a:t> </a:t>
            </a:r>
            <a:r>
              <a:rPr dirty="0" sz="600" spc="-10" i="1">
                <a:latin typeface="Times New Roman"/>
                <a:cs typeface="Times New Roman"/>
              </a:rPr>
              <a:t>un</a:t>
            </a:r>
            <a:r>
              <a:rPr dirty="0" sz="400" spc="-10">
                <a:latin typeface="Times New Roman"/>
                <a:cs typeface="Times New Roman"/>
              </a:rPr>
              <a:t>34</a:t>
            </a:r>
            <a:r>
              <a:rPr dirty="0" sz="600" spc="-10" i="1">
                <a:latin typeface="Times New Roman"/>
                <a:cs typeface="Times New Roman"/>
              </a:rPr>
              <a:t>a</a:t>
            </a:r>
            <a:endParaRPr sz="600">
              <a:latin typeface="Times New Roman"/>
              <a:cs typeface="Times New Roman"/>
            </a:endParaRPr>
          </a:p>
          <a:p>
            <a:pPr marL="394335">
              <a:lnSpc>
                <a:spcPts val="570"/>
              </a:lnSpc>
            </a:pPr>
            <a:r>
              <a:rPr dirty="0" sz="600" spc="-50">
                <a:latin typeface="Cambria Math"/>
                <a:cs typeface="Cambria Math"/>
              </a:rPr>
              <a:t>⎥</a:t>
            </a:r>
            <a:endParaRPr sz="600">
              <a:latin typeface="Cambria Math"/>
              <a:cs typeface="Cambria Math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2212428" y="7511991"/>
            <a:ext cx="8928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baseline="4629" sz="900">
                <a:latin typeface="Cambria Math"/>
                <a:cs typeface="Cambria Math"/>
              </a:rPr>
              <a:t>⎣</a:t>
            </a:r>
            <a:r>
              <a:rPr dirty="0" baseline="4629" sz="900" spc="-52">
                <a:latin typeface="Cambria Math"/>
                <a:cs typeface="Cambria Math"/>
              </a:rPr>
              <a:t> </a:t>
            </a:r>
            <a:r>
              <a:rPr dirty="0" sz="600" i="1">
                <a:latin typeface="Times New Roman"/>
                <a:cs typeface="Times New Roman"/>
              </a:rPr>
              <a:t>una</a:t>
            </a:r>
            <a:r>
              <a:rPr dirty="0" sz="600" spc="260" i="1">
                <a:latin typeface="Times New Roman"/>
                <a:cs typeface="Times New Roman"/>
              </a:rPr>
              <a:t>  </a:t>
            </a:r>
            <a:r>
              <a:rPr dirty="0" sz="600" i="1">
                <a:latin typeface="Times New Roman"/>
                <a:cs typeface="Times New Roman"/>
              </a:rPr>
              <a:t>una</a:t>
            </a:r>
            <a:r>
              <a:rPr dirty="0" sz="600" spc="290" i="1">
                <a:latin typeface="Times New Roman"/>
                <a:cs typeface="Times New Roman"/>
              </a:rPr>
              <a:t>  </a:t>
            </a:r>
            <a:r>
              <a:rPr dirty="0" sz="600" i="1">
                <a:latin typeface="Times New Roman"/>
                <a:cs typeface="Times New Roman"/>
              </a:rPr>
              <a:t>una</a:t>
            </a:r>
            <a:r>
              <a:rPr dirty="0" sz="600" spc="285" i="1">
                <a:latin typeface="Times New Roman"/>
                <a:cs typeface="Times New Roman"/>
              </a:rPr>
              <a:t>  </a:t>
            </a:r>
            <a:r>
              <a:rPr dirty="0" sz="600" i="1">
                <a:latin typeface="Times New Roman"/>
                <a:cs typeface="Times New Roman"/>
              </a:rPr>
              <a:t>una</a:t>
            </a:r>
            <a:r>
              <a:rPr dirty="0" sz="600" spc="-40" i="1">
                <a:latin typeface="Times New Roman"/>
                <a:cs typeface="Times New Roman"/>
              </a:rPr>
              <a:t> </a:t>
            </a:r>
            <a:r>
              <a:rPr dirty="0" baseline="4629" sz="900" spc="-75">
                <a:latin typeface="Cambria Math"/>
                <a:cs typeface="Cambria Math"/>
              </a:rPr>
              <a:t>⎦</a:t>
            </a:r>
            <a:endParaRPr baseline="4629" sz="900">
              <a:latin typeface="Cambria Math"/>
              <a:cs typeface="Cambria Math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5113309" y="7174986"/>
            <a:ext cx="14922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>
                <a:latin typeface="Times New Roman"/>
                <a:cs typeface="Times New Roman"/>
              </a:rPr>
              <a:t>(1)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831370" y="7631263"/>
            <a:ext cx="4657725" cy="2299970"/>
          </a:xfrm>
          <a:prstGeom prst="rect">
            <a:avLst/>
          </a:prstGeom>
        </p:spPr>
        <p:txBody>
          <a:bodyPr wrap="square" lIns="0" tIns="285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25"/>
              </a:spcBef>
            </a:pPr>
            <a:r>
              <a:rPr dirty="0" sz="600">
                <a:latin typeface="Times New Roman"/>
                <a:cs typeface="Times New Roman"/>
              </a:rPr>
              <a:t>donde</a:t>
            </a:r>
            <a:r>
              <a:rPr dirty="0" sz="600" spc="5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ABC</a:t>
            </a:r>
            <a:r>
              <a:rPr dirty="0" sz="600" spc="5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son</a:t>
            </a:r>
            <a:r>
              <a:rPr dirty="0" sz="600" spc="5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las</a:t>
            </a:r>
            <a:r>
              <a:rPr dirty="0" sz="600" spc="5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tres</a:t>
            </a:r>
            <a:r>
              <a:rPr dirty="0" sz="600" spc="5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fases</a:t>
            </a:r>
            <a:r>
              <a:rPr dirty="0" sz="600" spc="6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y</a:t>
            </a:r>
            <a:r>
              <a:rPr dirty="0" sz="600" spc="5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PSTC</a:t>
            </a:r>
            <a:r>
              <a:rPr dirty="0" sz="600" spc="5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significa</a:t>
            </a:r>
            <a:r>
              <a:rPr dirty="0" sz="600" spc="5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devanado</a:t>
            </a:r>
            <a:r>
              <a:rPr dirty="0" sz="600" spc="5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primario,</a:t>
            </a:r>
            <a:r>
              <a:rPr dirty="0" sz="600" spc="5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secundario,</a:t>
            </a:r>
            <a:r>
              <a:rPr dirty="0" sz="600" spc="6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terciario</a:t>
            </a:r>
            <a:r>
              <a:rPr dirty="0" sz="600" spc="5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y</a:t>
            </a:r>
            <a:r>
              <a:rPr dirty="0" sz="600" spc="5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núcleo</a:t>
            </a:r>
            <a:r>
              <a:rPr dirty="0" sz="600" spc="5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(</a:t>
            </a:r>
            <a:r>
              <a:rPr dirty="0" sz="600" spc="55">
                <a:latin typeface="Times New Roman"/>
                <a:cs typeface="Times New Roman"/>
              </a:rPr>
              <a:t> </a:t>
            </a:r>
            <a:r>
              <a:rPr dirty="0" sz="600" i="1">
                <a:latin typeface="Times New Roman"/>
                <a:cs typeface="Times New Roman"/>
              </a:rPr>
              <a:t>nw</a:t>
            </a:r>
            <a:r>
              <a:rPr dirty="0" sz="600" spc="55" i="1">
                <a:latin typeface="Times New Roman"/>
                <a:cs typeface="Times New Roman"/>
              </a:rPr>
              <a:t> </a:t>
            </a:r>
            <a:r>
              <a:rPr dirty="0" sz="600" spc="-20">
                <a:latin typeface="Times New Roman"/>
                <a:cs typeface="Times New Roman"/>
              </a:rPr>
              <a:t>+1).</a:t>
            </a:r>
            <a:endParaRPr sz="6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70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-matrix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supone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tiene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acoplamiento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mutuo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fases.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cero</a:t>
            </a:r>
            <a:endParaRPr sz="800">
              <a:latin typeface="Times New Roman"/>
              <a:cs typeface="Times New Roman"/>
            </a:endParaRPr>
          </a:p>
          <a:p>
            <a:pPr marL="12700" marR="66992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efecto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secuencia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núcleo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adjunto.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matriz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450" i="1">
                <a:latin typeface="Times New Roman"/>
                <a:cs typeface="Times New Roman"/>
              </a:rPr>
              <a:t>w</a:t>
            </a:r>
            <a:r>
              <a:rPr dirty="0" sz="450" spc="14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establece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acuerdo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con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EMTP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Theory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Book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[5]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Sección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6.4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Sección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5.2.4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31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[7].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30"/>
              </a:spcBef>
            </a:pPr>
            <a:endParaRPr sz="800">
              <a:latin typeface="Times New Roman"/>
              <a:cs typeface="Times New Roman"/>
            </a:endParaRPr>
          </a:p>
          <a:p>
            <a:pPr lvl="3" marL="328930" indent="-316230">
              <a:lnSpc>
                <a:spcPct val="100000"/>
              </a:lnSpc>
              <a:buAutoNum type="arabicPeriod"/>
              <a:tabLst>
                <a:tab pos="328930" algn="l"/>
              </a:tabLst>
            </a:pPr>
            <a:r>
              <a:rPr dirty="0" sz="800" b="1">
                <a:latin typeface="Times New Roman"/>
                <a:cs typeface="Times New Roman"/>
              </a:rPr>
              <a:t>Valores</a:t>
            </a:r>
            <a:r>
              <a:rPr dirty="0" sz="800" spc="10" b="1">
                <a:latin typeface="Times New Roman"/>
                <a:cs typeface="Times New Roman"/>
              </a:rPr>
              <a:t> </a:t>
            </a:r>
            <a:r>
              <a:rPr dirty="0" sz="800" spc="-10" b="1">
                <a:latin typeface="Times New Roman"/>
                <a:cs typeface="Times New Roman"/>
              </a:rPr>
              <a:t>típicos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395"/>
              </a:spcBef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reactancia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fuga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establece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partir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[11]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utilizando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valor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bajo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rango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típico.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endParaRPr sz="800">
              <a:latin typeface="Times New Roman"/>
              <a:cs typeface="Times New Roman"/>
            </a:endParaRPr>
          </a:p>
          <a:p>
            <a:pPr marL="12700" marR="7239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caso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transformador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devanados,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reactancia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fuga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pu)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interior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exterior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devanado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aproxima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suma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otros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dos.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caso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supone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medio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devanado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voltaje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medio.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25"/>
              </a:spcBef>
            </a:pPr>
            <a:endParaRPr sz="800">
              <a:latin typeface="Times New Roman"/>
              <a:cs typeface="Times New Roman"/>
            </a:endParaRPr>
          </a:p>
          <a:p>
            <a:pPr lvl="3" marL="328930" indent="-316230">
              <a:lnSpc>
                <a:spcPct val="100000"/>
              </a:lnSpc>
              <a:spcBef>
                <a:spcPts val="5"/>
              </a:spcBef>
              <a:buAutoNum type="arabicPeriod" startAt="2"/>
              <a:tabLst>
                <a:tab pos="328930" algn="l"/>
              </a:tabLst>
            </a:pPr>
            <a:r>
              <a:rPr dirty="0" sz="800" b="1">
                <a:latin typeface="Times New Roman"/>
                <a:cs typeface="Times New Roman"/>
              </a:rPr>
              <a:t>Informe</a:t>
            </a:r>
            <a:r>
              <a:rPr dirty="0" sz="800" spc="7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</a:t>
            </a:r>
            <a:r>
              <a:rPr dirty="0" sz="800" spc="75" b="1">
                <a:latin typeface="Times New Roman"/>
                <a:cs typeface="Times New Roman"/>
              </a:rPr>
              <a:t> </a:t>
            </a:r>
            <a:r>
              <a:rPr dirty="0" sz="800" spc="-10" b="1">
                <a:latin typeface="Times New Roman"/>
                <a:cs typeface="Times New Roman"/>
              </a:rPr>
              <a:t>prueba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  <a:spcBef>
                <a:spcPts val="259"/>
              </a:spcBef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reactancia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fuga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calcula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partir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cortocircuito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informe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prueba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estándar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(positivo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secuencia).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1255310" y="9956924"/>
            <a:ext cx="1512570" cy="14097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248920">
              <a:lnSpc>
                <a:spcPts val="320"/>
              </a:lnSpc>
              <a:spcBef>
                <a:spcPts val="114"/>
              </a:spcBef>
              <a:tabLst>
                <a:tab pos="1313180" algn="l"/>
              </a:tabLst>
            </a:pPr>
            <a:r>
              <a:rPr dirty="0" sz="400" spc="-50">
                <a:latin typeface="Times New Roman"/>
                <a:cs typeface="Times New Roman"/>
              </a:rPr>
              <a:t>2</a:t>
            </a:r>
            <a:r>
              <a:rPr dirty="0" sz="400">
                <a:latin typeface="Times New Roman"/>
                <a:cs typeface="Times New Roman"/>
              </a:rPr>
              <a:t>	</a:t>
            </a:r>
            <a:r>
              <a:rPr dirty="0" sz="400" spc="-50">
                <a:latin typeface="Times New Roman"/>
                <a:cs typeface="Times New Roman"/>
              </a:rPr>
              <a:t>2</a:t>
            </a:r>
            <a:endParaRPr sz="400">
              <a:latin typeface="Times New Roman"/>
              <a:cs typeface="Times New Roman"/>
            </a:endParaRPr>
          </a:p>
          <a:p>
            <a:pPr marL="38100">
              <a:lnSpc>
                <a:spcPts val="560"/>
              </a:lnSpc>
            </a:pPr>
            <a:r>
              <a:rPr dirty="0" baseline="-13888" sz="900" i="1">
                <a:latin typeface="Times New Roman"/>
                <a:cs typeface="Times New Roman"/>
              </a:rPr>
              <a:t>Z</a:t>
            </a:r>
            <a:r>
              <a:rPr dirty="0" baseline="-13888" sz="900" spc="-37" i="1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[%]</a:t>
            </a:r>
            <a:r>
              <a:rPr dirty="0" sz="600" spc="1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([</a:t>
            </a:r>
            <a:r>
              <a:rPr dirty="0" sz="600" spc="10">
                <a:latin typeface="Times New Roman"/>
                <a:cs typeface="Times New Roman"/>
              </a:rPr>
              <a:t> </a:t>
            </a:r>
            <a:r>
              <a:rPr dirty="0" baseline="9259" sz="900">
                <a:latin typeface="Times New Roman"/>
                <a:cs typeface="Times New Roman"/>
              </a:rPr>
              <a:t>-</a:t>
            </a:r>
            <a:r>
              <a:rPr dirty="0" baseline="9259" sz="900" spc="307">
                <a:latin typeface="Times New Roman"/>
                <a:cs typeface="Times New Roman"/>
              </a:rPr>
              <a:t>  </a:t>
            </a:r>
            <a:r>
              <a:rPr dirty="0" baseline="-13888" sz="900" i="1">
                <a:latin typeface="Times New Roman"/>
                <a:cs typeface="Times New Roman"/>
              </a:rPr>
              <a:t>P</a:t>
            </a:r>
            <a:r>
              <a:rPr dirty="0" baseline="-13888" sz="900" spc="30" i="1">
                <a:latin typeface="Times New Roman"/>
                <a:cs typeface="Times New Roman"/>
              </a:rPr>
              <a:t> </a:t>
            </a:r>
            <a:r>
              <a:rPr dirty="0" baseline="-13888" sz="900" i="1">
                <a:latin typeface="Times New Roman"/>
                <a:cs typeface="Times New Roman"/>
              </a:rPr>
              <a:t>kW</a:t>
            </a:r>
            <a:r>
              <a:rPr dirty="0" baseline="-13888" sz="900" spc="540" i="1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]</a:t>
            </a:r>
            <a:r>
              <a:rPr dirty="0" sz="600" spc="1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/</a:t>
            </a:r>
            <a:r>
              <a:rPr dirty="0" sz="600" spc="1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(10</a:t>
            </a:r>
            <a:r>
              <a:rPr dirty="0" sz="600" spc="1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*</a:t>
            </a:r>
            <a:r>
              <a:rPr dirty="0" sz="600" spc="-10">
                <a:latin typeface="Times New Roman"/>
                <a:cs typeface="Times New Roman"/>
              </a:rPr>
              <a:t> </a:t>
            </a:r>
            <a:r>
              <a:rPr dirty="0" baseline="-13888" sz="900" spc="-217" i="1">
                <a:latin typeface="Times New Roman"/>
                <a:cs typeface="Times New Roman"/>
              </a:rPr>
              <a:t>S</a:t>
            </a:r>
            <a:r>
              <a:rPr dirty="0" sz="600" spc="-145">
                <a:latin typeface="Times New Roman"/>
                <a:cs typeface="Times New Roman"/>
              </a:rPr>
              <a:t>[</a:t>
            </a:r>
            <a:r>
              <a:rPr dirty="0" sz="600" spc="105">
                <a:latin typeface="Times New Roman"/>
                <a:cs typeface="Times New Roman"/>
              </a:rPr>
              <a:t> </a:t>
            </a:r>
            <a:r>
              <a:rPr dirty="0" baseline="-13888" sz="900" i="1">
                <a:latin typeface="Times New Roman"/>
                <a:cs typeface="Times New Roman"/>
              </a:rPr>
              <a:t>MVA</a:t>
            </a:r>
            <a:r>
              <a:rPr dirty="0" baseline="-13888" sz="900" spc="697" i="1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]))</a:t>
            </a:r>
            <a:r>
              <a:rPr dirty="0" sz="600" spc="1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/</a:t>
            </a:r>
            <a:r>
              <a:rPr dirty="0" sz="600" spc="15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100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832402" y="9996571"/>
            <a:ext cx="224154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sz="600" i="1">
                <a:latin typeface="Times New Roman"/>
                <a:cs typeface="Times New Roman"/>
              </a:rPr>
              <a:t>X</a:t>
            </a:r>
            <a:r>
              <a:rPr dirty="0" sz="600" spc="20" i="1">
                <a:latin typeface="Times New Roman"/>
                <a:cs typeface="Times New Roman"/>
              </a:rPr>
              <a:t> </a:t>
            </a:r>
            <a:r>
              <a:rPr dirty="0" sz="600" spc="-40" i="1">
                <a:latin typeface="Times New Roman"/>
                <a:cs typeface="Times New Roman"/>
              </a:rPr>
              <a:t>p</a:t>
            </a:r>
            <a:r>
              <a:rPr dirty="0" baseline="13888" sz="900" spc="-60">
                <a:latin typeface="Times New Roman"/>
                <a:cs typeface="Times New Roman"/>
              </a:rPr>
              <a:t>[]</a:t>
            </a:r>
            <a:r>
              <a:rPr dirty="0" sz="600" spc="-40" i="1">
                <a:latin typeface="Times New Roman"/>
                <a:cs typeface="Times New Roman"/>
              </a:rPr>
              <a:t>u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1135335" y="9963532"/>
            <a:ext cx="70485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50">
                <a:latin typeface="Times New Roman"/>
                <a:cs typeface="Times New Roman"/>
              </a:rPr>
              <a:t>=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5113309" y="9950316"/>
            <a:ext cx="14922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>
                <a:latin typeface="Times New Roman"/>
                <a:cs typeface="Times New Roman"/>
              </a:rPr>
              <a:t>(2)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831370" y="10115515"/>
            <a:ext cx="424116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10">
                <a:latin typeface="Times New Roman"/>
                <a:cs typeface="Times New Roman"/>
              </a:rPr>
              <a:t>En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el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caso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un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autotransformador,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las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reactancias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se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escalan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acuerdo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con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el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Libro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Teoría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[5]</a:t>
            </a:r>
            <a:endParaRPr sz="8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21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935015" y="165100"/>
            <a:ext cx="5226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5" name="object 5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488"/>
                  </a:lnTo>
                  <a:lnTo>
                    <a:pt x="142755" y="98488"/>
                  </a:lnTo>
                  <a:lnTo>
                    <a:pt x="136180" y="99796"/>
                  </a:lnTo>
                  <a:lnTo>
                    <a:pt x="104587" y="123991"/>
                  </a:lnTo>
                  <a:lnTo>
                    <a:pt x="98048" y="143195"/>
                  </a:lnTo>
                  <a:lnTo>
                    <a:pt x="98048" y="569274"/>
                  </a:lnTo>
                  <a:lnTo>
                    <a:pt x="117977" y="603718"/>
                  </a:lnTo>
                  <a:lnTo>
                    <a:pt x="142755" y="613981"/>
                  </a:lnTo>
                  <a:lnTo>
                    <a:pt x="1886711" y="613981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3981"/>
                  </a:moveTo>
                  <a:lnTo>
                    <a:pt x="1744971" y="613981"/>
                  </a:lnTo>
                  <a:lnTo>
                    <a:pt x="1751545" y="612673"/>
                  </a:lnTo>
                  <a:lnTo>
                    <a:pt x="1764174" y="607442"/>
                  </a:lnTo>
                  <a:lnTo>
                    <a:pt x="1788370" y="575849"/>
                  </a:lnTo>
                  <a:lnTo>
                    <a:pt x="1789678" y="569274"/>
                  </a:lnTo>
                  <a:lnTo>
                    <a:pt x="1789678" y="143195"/>
                  </a:lnTo>
                  <a:lnTo>
                    <a:pt x="1769748" y="108751"/>
                  </a:lnTo>
                  <a:lnTo>
                    <a:pt x="1744971" y="98488"/>
                  </a:lnTo>
                  <a:lnTo>
                    <a:pt x="1886711" y="98488"/>
                  </a:lnTo>
                  <a:lnTo>
                    <a:pt x="1886711" y="613981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932176" y="500339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1982" y="528634"/>
                  </a:moveTo>
                  <a:lnTo>
                    <a:pt x="52863" y="528634"/>
                  </a:lnTo>
                  <a:lnTo>
                    <a:pt x="45954" y="528237"/>
                  </a:lnTo>
                  <a:lnTo>
                    <a:pt x="10837" y="508017"/>
                  </a:lnTo>
                  <a:lnTo>
                    <a:pt x="0" y="479273"/>
                  </a:lnTo>
                  <a:lnTo>
                    <a:pt x="0" y="475770"/>
                  </a:lnTo>
                  <a:lnTo>
                    <a:pt x="0" y="49361"/>
                  </a:lnTo>
                  <a:lnTo>
                    <a:pt x="17937" y="13017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577"/>
                  </a:lnTo>
                  <a:lnTo>
                    <a:pt x="1704845" y="49361"/>
                  </a:lnTo>
                  <a:lnTo>
                    <a:pt x="1704845" y="479273"/>
                  </a:lnTo>
                  <a:lnTo>
                    <a:pt x="1686907" y="515418"/>
                  </a:lnTo>
                  <a:lnTo>
                    <a:pt x="1658890" y="528237"/>
                  </a:lnTo>
                  <a:lnTo>
                    <a:pt x="1651982" y="52863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5980"/>
              <a:ext cx="145374" cy="145374"/>
            </a:xfrm>
            <a:prstGeom prst="rect">
              <a:avLst/>
            </a:prstGeom>
          </p:spPr>
        </p:pic>
      </p:grpSp>
      <p:sp>
        <p:nvSpPr>
          <p:cNvPr id="8" name="object 8" descr=""/>
          <p:cNvSpPr txBox="1"/>
          <p:nvPr/>
        </p:nvSpPr>
        <p:spPr>
          <a:xfrm>
            <a:off x="3519868" y="811451"/>
            <a:ext cx="52959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10">
                <a:latin typeface="Arial MT"/>
                <a:cs typeface="Arial MT"/>
              </a:rPr>
              <a:t>Traduciendo...</a:t>
            </a:r>
            <a:endParaRPr sz="600">
              <a:latin typeface="Arial MT"/>
              <a:cs typeface="Arial MT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831370" y="1551539"/>
            <a:ext cx="1841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258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4697009" y="1577970"/>
            <a:ext cx="65786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Times New Roman"/>
                <a:cs typeface="Times New Roman"/>
              </a:rPr>
              <a:t>ATPDraw</a:t>
            </a:r>
            <a:r>
              <a:rPr dirty="0" sz="550" spc="30">
                <a:latin typeface="Times New Roman"/>
                <a:cs typeface="Times New Roman"/>
              </a:rPr>
              <a:t> </a:t>
            </a:r>
            <a:r>
              <a:rPr dirty="0" sz="550">
                <a:latin typeface="Times New Roman"/>
                <a:cs typeface="Times New Roman"/>
              </a:rPr>
              <a:t>versión</a:t>
            </a:r>
            <a:r>
              <a:rPr dirty="0" sz="550" spc="30">
                <a:latin typeface="Times New Roman"/>
                <a:cs typeface="Times New Roman"/>
              </a:rPr>
              <a:t> </a:t>
            </a:r>
            <a:r>
              <a:rPr dirty="0" sz="550" spc="-25">
                <a:latin typeface="Times New Roman"/>
                <a:cs typeface="Times New Roman"/>
              </a:rPr>
              <a:t>5.5</a:t>
            </a:r>
            <a:endParaRPr sz="55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831370" y="342288"/>
            <a:ext cx="1047750" cy="52260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Sección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6.7.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14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 b="1">
                <a:latin typeface="Times New Roman"/>
                <a:cs typeface="Times New Roman"/>
              </a:rPr>
              <a:t>7.3.1.3</a:t>
            </a:r>
            <a:r>
              <a:rPr dirty="0" sz="800" spc="7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Datos</a:t>
            </a:r>
            <a:r>
              <a:rPr dirty="0" sz="800" spc="7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</a:t>
            </a:r>
            <a:r>
              <a:rPr dirty="0" sz="800" spc="70" b="1">
                <a:latin typeface="Times New Roman"/>
                <a:cs typeface="Times New Roman"/>
              </a:rPr>
              <a:t> </a:t>
            </a:r>
            <a:r>
              <a:rPr dirty="0" sz="800" spc="-10" b="1">
                <a:latin typeface="Times New Roman"/>
                <a:cs typeface="Times New Roman"/>
              </a:rPr>
              <a:t>diseño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831370" y="872243"/>
            <a:ext cx="4385310" cy="30353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 marR="5080">
              <a:lnSpc>
                <a:spcPct val="113799"/>
              </a:lnSpc>
              <a:spcBef>
                <a:spcPts val="90"/>
              </a:spcBef>
            </a:pP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reactancias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fuga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calculan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según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teoría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clásica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distribución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MMF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[7,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8].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admiten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bobinados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cilíndricos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tortitas.</a:t>
            </a:r>
            <a:endParaRPr sz="800">
              <a:latin typeface="Times New Roman"/>
              <a:cs typeface="Times New Roman"/>
            </a:endParaRPr>
          </a:p>
        </p:txBody>
      </p:sp>
      <p:grpSp>
        <p:nvGrpSpPr>
          <p:cNvPr id="13" name="object 13" descr=""/>
          <p:cNvGrpSpPr/>
          <p:nvPr/>
        </p:nvGrpSpPr>
        <p:grpSpPr>
          <a:xfrm>
            <a:off x="368299" y="2158930"/>
            <a:ext cx="502284" cy="13335"/>
            <a:chOff x="368299" y="2158930"/>
            <a:chExt cx="502284" cy="13335"/>
          </a:xfrm>
        </p:grpSpPr>
        <p:sp>
          <p:nvSpPr>
            <p:cNvPr id="14" name="object 14" descr=""/>
            <p:cNvSpPr/>
            <p:nvPr/>
          </p:nvSpPr>
          <p:spPr>
            <a:xfrm>
              <a:off x="368299" y="2158930"/>
              <a:ext cx="502284" cy="6985"/>
            </a:xfrm>
            <a:custGeom>
              <a:avLst/>
              <a:gdLst/>
              <a:ahLst/>
              <a:cxnLst/>
              <a:rect l="l" t="t" r="r" b="b"/>
              <a:pathLst>
                <a:path w="502284" h="6985">
                  <a:moveTo>
                    <a:pt x="502202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502202" y="0"/>
                  </a:lnTo>
                  <a:lnTo>
                    <a:pt x="502202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368287" y="2158935"/>
              <a:ext cx="502284" cy="13335"/>
            </a:xfrm>
            <a:custGeom>
              <a:avLst/>
              <a:gdLst/>
              <a:ahLst/>
              <a:cxnLst/>
              <a:rect l="l" t="t" r="r" b="b"/>
              <a:pathLst>
                <a:path w="502284" h="13335">
                  <a:moveTo>
                    <a:pt x="502208" y="0"/>
                  </a:moveTo>
                  <a:lnTo>
                    <a:pt x="495604" y="6604"/>
                  </a:lnTo>
                  <a:lnTo>
                    <a:pt x="0" y="6604"/>
                  </a:lnTo>
                  <a:lnTo>
                    <a:pt x="0" y="13208"/>
                  </a:lnTo>
                  <a:lnTo>
                    <a:pt x="495604" y="13208"/>
                  </a:lnTo>
                  <a:lnTo>
                    <a:pt x="502208" y="13208"/>
                  </a:lnTo>
                  <a:lnTo>
                    <a:pt x="502208" y="6604"/>
                  </a:lnTo>
                  <a:lnTo>
                    <a:pt x="502208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368299" y="2158930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" name="object 17" descr=""/>
          <p:cNvSpPr txBox="1"/>
          <p:nvPr/>
        </p:nvSpPr>
        <p:spPr>
          <a:xfrm>
            <a:off x="379553" y="2218940"/>
            <a:ext cx="48450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Page</a:t>
            </a:r>
            <a:r>
              <a:rPr dirty="0" sz="800" spc="6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259</a:t>
            </a:r>
            <a:endParaRPr sz="800">
              <a:latin typeface="Arial"/>
              <a:cs typeface="Arial"/>
            </a:endParaRPr>
          </a:p>
        </p:txBody>
      </p:sp>
      <p:sp>
        <p:nvSpPr>
          <p:cNvPr id="36" name="object 36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37" name="object 37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37465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212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18" name="object 18" descr=""/>
          <p:cNvSpPr txBox="1"/>
          <p:nvPr/>
        </p:nvSpPr>
        <p:spPr>
          <a:xfrm>
            <a:off x="1089080" y="2390746"/>
            <a:ext cx="4585335" cy="146113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algn="r" marR="5080">
              <a:lnSpc>
                <a:spcPct val="100000"/>
              </a:lnSpc>
              <a:spcBef>
                <a:spcPts val="130"/>
              </a:spcBef>
            </a:pP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Apéndice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8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 b="1">
                <a:latin typeface="Times New Roman"/>
                <a:cs typeface="Times New Roman"/>
              </a:rPr>
              <a:t>7.3.1.4</a:t>
            </a:r>
            <a:r>
              <a:rPr dirty="0" sz="800" spc="8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Manejo</a:t>
            </a:r>
            <a:r>
              <a:rPr dirty="0" sz="800" spc="8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del</a:t>
            </a:r>
            <a:r>
              <a:rPr dirty="0" sz="800" spc="8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devanado</a:t>
            </a:r>
            <a:r>
              <a:rPr dirty="0" sz="800" spc="85" b="1">
                <a:latin typeface="Times New Roman"/>
                <a:cs typeface="Times New Roman"/>
              </a:rPr>
              <a:t> </a:t>
            </a:r>
            <a:r>
              <a:rPr dirty="0" sz="800" spc="-10" b="1">
                <a:latin typeface="Times New Roman"/>
                <a:cs typeface="Times New Roman"/>
              </a:rPr>
              <a:t>central</a:t>
            </a:r>
            <a:endParaRPr sz="800">
              <a:latin typeface="Times New Roman"/>
              <a:cs typeface="Times New Roman"/>
            </a:endParaRPr>
          </a:p>
          <a:p>
            <a:pPr marL="12700" marR="248920">
              <a:lnSpc>
                <a:spcPct val="113799"/>
              </a:lnSpc>
              <a:spcBef>
                <a:spcPts val="265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devanado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núcleo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artificial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relacionado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canal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fuga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devanado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físico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interno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núcleo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parámetro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K</a:t>
            </a:r>
            <a:r>
              <a:rPr dirty="0" sz="800" spc="4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=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</a:t>
            </a:r>
            <a:r>
              <a:rPr dirty="0" sz="800" spc="40" i="1">
                <a:latin typeface="Times New Roman"/>
                <a:cs typeface="Times New Roman"/>
              </a:rPr>
              <a:t> </a:t>
            </a:r>
            <a:r>
              <a:rPr dirty="0" sz="450">
                <a:latin typeface="Times New Roman"/>
                <a:cs typeface="Times New Roman"/>
              </a:rPr>
              <a:t>1</a:t>
            </a:r>
            <a:r>
              <a:rPr dirty="0" sz="450" spc="12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</a:t>
            </a:r>
            <a:r>
              <a:rPr dirty="0" sz="800" spc="40" i="1">
                <a:latin typeface="Times New Roman"/>
                <a:cs typeface="Times New Roman"/>
              </a:rPr>
              <a:t> </a:t>
            </a:r>
            <a:r>
              <a:rPr dirty="0" sz="450">
                <a:latin typeface="Times New Roman"/>
                <a:cs typeface="Times New Roman"/>
              </a:rPr>
              <a:t>2</a:t>
            </a:r>
            <a:r>
              <a:rPr dirty="0" sz="450" spc="12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define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[7,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10]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donde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</a:t>
            </a:r>
            <a:r>
              <a:rPr dirty="0" sz="800" spc="40" i="1">
                <a:latin typeface="Times New Roman"/>
                <a:cs typeface="Times New Roman"/>
              </a:rPr>
              <a:t> </a:t>
            </a:r>
            <a:r>
              <a:rPr dirty="0" sz="450">
                <a:latin typeface="Times New Roman"/>
                <a:cs typeface="Times New Roman"/>
              </a:rPr>
              <a:t>1</a:t>
            </a:r>
            <a:r>
              <a:rPr dirty="0" sz="450" spc="12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ancho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fuga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interna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canal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un</a:t>
            </a:r>
            <a:r>
              <a:rPr dirty="0" sz="800" spc="45" i="1">
                <a:latin typeface="Times New Roman"/>
                <a:cs typeface="Times New Roman"/>
              </a:rPr>
              <a:t> </a:t>
            </a:r>
            <a:r>
              <a:rPr dirty="0" sz="450">
                <a:latin typeface="Times New Roman"/>
                <a:cs typeface="Times New Roman"/>
              </a:rPr>
              <a:t>2</a:t>
            </a:r>
            <a:r>
              <a:rPr dirty="0" sz="450" spc="13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ancho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canal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fuga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entre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interior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exterior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medio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devanado.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utiliza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valor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fijo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K</a:t>
            </a:r>
            <a:r>
              <a:rPr dirty="0" sz="800" spc="4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=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0.5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ATPDraw.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fuga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reactancias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X</a:t>
            </a:r>
            <a:r>
              <a:rPr dirty="0" sz="800" spc="45" i="1">
                <a:latin typeface="Times New Roman"/>
                <a:cs typeface="Times New Roman"/>
              </a:rPr>
              <a:t> </a:t>
            </a:r>
            <a:r>
              <a:rPr dirty="0" sz="450" i="1">
                <a:latin typeface="Times New Roman"/>
                <a:cs typeface="Times New Roman"/>
              </a:rPr>
              <a:t>ML</a:t>
            </a:r>
            <a:r>
              <a:rPr dirty="0" sz="450" spc="12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,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X</a:t>
            </a:r>
            <a:r>
              <a:rPr dirty="0" sz="800" spc="40" i="1">
                <a:latin typeface="Times New Roman"/>
                <a:cs typeface="Times New Roman"/>
              </a:rPr>
              <a:t> </a:t>
            </a:r>
            <a:r>
              <a:rPr dirty="0" sz="450" i="1">
                <a:latin typeface="Times New Roman"/>
                <a:cs typeface="Times New Roman"/>
              </a:rPr>
              <a:t>MH</a:t>
            </a:r>
            <a:r>
              <a:rPr dirty="0" sz="450" spc="13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,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y</a:t>
            </a:r>
            <a:endParaRPr sz="800">
              <a:latin typeface="Times New Roman"/>
              <a:cs typeface="Times New Roman"/>
            </a:endParaRPr>
          </a:p>
          <a:p>
            <a:pPr marL="12700" marR="262255">
              <a:lnSpc>
                <a:spcPts val="880"/>
              </a:lnSpc>
              <a:spcBef>
                <a:spcPts val="434"/>
              </a:spcBef>
            </a:pPr>
            <a:r>
              <a:rPr dirty="0" sz="800" i="1">
                <a:latin typeface="Times New Roman"/>
                <a:cs typeface="Times New Roman"/>
              </a:rPr>
              <a:t>X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450" i="1">
                <a:latin typeface="Times New Roman"/>
                <a:cs typeface="Times New Roman"/>
              </a:rPr>
              <a:t>HL</a:t>
            </a:r>
            <a:r>
              <a:rPr dirty="0" sz="450" spc="13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L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=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interior,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M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=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medio,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H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=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exterior)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transformador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tres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devanados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les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fuga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supone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reactancias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devanado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central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[7,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10]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1089080" y="9923785"/>
            <a:ext cx="65786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Times New Roman"/>
                <a:cs typeface="Times New Roman"/>
              </a:rPr>
              <a:t>ATPDraw</a:t>
            </a:r>
            <a:r>
              <a:rPr dirty="0" sz="550" spc="30">
                <a:latin typeface="Times New Roman"/>
                <a:cs typeface="Times New Roman"/>
              </a:rPr>
              <a:t> </a:t>
            </a:r>
            <a:r>
              <a:rPr dirty="0" sz="550">
                <a:latin typeface="Times New Roman"/>
                <a:cs typeface="Times New Roman"/>
              </a:rPr>
              <a:t>versión</a:t>
            </a:r>
            <a:r>
              <a:rPr dirty="0" sz="550" spc="30">
                <a:latin typeface="Times New Roman"/>
                <a:cs typeface="Times New Roman"/>
              </a:rPr>
              <a:t> </a:t>
            </a:r>
            <a:r>
              <a:rPr dirty="0" sz="550" spc="-25">
                <a:latin typeface="Times New Roman"/>
                <a:cs typeface="Times New Roman"/>
              </a:rPr>
              <a:t>5.6</a:t>
            </a:r>
            <a:endParaRPr sz="550">
              <a:latin typeface="Times New Roman"/>
              <a:cs typeface="Times New Roman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5595687" y="9897354"/>
            <a:ext cx="1841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259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1592314" y="3824667"/>
            <a:ext cx="1728470" cy="19494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63195">
              <a:lnSpc>
                <a:spcPts val="890"/>
              </a:lnSpc>
              <a:spcBef>
                <a:spcPts val="130"/>
              </a:spcBef>
              <a:tabLst>
                <a:tab pos="440690" algn="l"/>
                <a:tab pos="731520" algn="l"/>
                <a:tab pos="1028700" algn="l"/>
                <a:tab pos="1637030" algn="l"/>
              </a:tabLst>
            </a:pPr>
            <a:r>
              <a:rPr dirty="0" baseline="-6944" sz="1200">
                <a:latin typeface="Times New Roman"/>
                <a:cs typeface="Times New Roman"/>
              </a:rPr>
              <a:t>,</a:t>
            </a:r>
            <a:r>
              <a:rPr dirty="0" baseline="-6944" sz="1200" spc="15">
                <a:latin typeface="Times New Roman"/>
                <a:cs typeface="Times New Roman"/>
              </a:rPr>
              <a:t> </a:t>
            </a:r>
            <a:r>
              <a:rPr dirty="0" baseline="-23148" sz="900" spc="-75" i="1">
                <a:latin typeface="Times New Roman"/>
                <a:cs typeface="Times New Roman"/>
              </a:rPr>
              <a:t>X</a:t>
            </a:r>
            <a:r>
              <a:rPr dirty="0" baseline="-23148" sz="900" i="1">
                <a:latin typeface="Times New Roman"/>
                <a:cs typeface="Times New Roman"/>
              </a:rPr>
              <a:t>	</a:t>
            </a:r>
            <a:r>
              <a:rPr dirty="0" sz="600">
                <a:latin typeface="Times New Roman"/>
                <a:cs typeface="Times New Roman"/>
              </a:rPr>
              <a:t>≈</a:t>
            </a:r>
            <a:r>
              <a:rPr dirty="0" sz="600" spc="250">
                <a:latin typeface="Times New Roman"/>
                <a:cs typeface="Times New Roman"/>
              </a:rPr>
              <a:t> </a:t>
            </a:r>
            <a:r>
              <a:rPr dirty="0" baseline="-23148" sz="900" spc="-75" i="1">
                <a:latin typeface="Times New Roman"/>
                <a:cs typeface="Times New Roman"/>
              </a:rPr>
              <a:t>X</a:t>
            </a:r>
            <a:r>
              <a:rPr dirty="0" baseline="-23148" sz="900" i="1">
                <a:latin typeface="Times New Roman"/>
                <a:cs typeface="Times New Roman"/>
              </a:rPr>
              <a:t>	</a:t>
            </a:r>
            <a:r>
              <a:rPr dirty="0" sz="600">
                <a:latin typeface="Times New Roman"/>
                <a:cs typeface="Times New Roman"/>
              </a:rPr>
              <a:t>+</a:t>
            </a:r>
            <a:r>
              <a:rPr dirty="0" sz="600" spc="130">
                <a:latin typeface="Times New Roman"/>
                <a:cs typeface="Times New Roman"/>
              </a:rPr>
              <a:t> </a:t>
            </a:r>
            <a:r>
              <a:rPr dirty="0" baseline="-23148" sz="900" spc="-75" i="1">
                <a:latin typeface="Times New Roman"/>
                <a:cs typeface="Times New Roman"/>
              </a:rPr>
              <a:t>X</a:t>
            </a:r>
            <a:r>
              <a:rPr dirty="0" baseline="-23148" sz="900" i="1">
                <a:latin typeface="Times New Roman"/>
                <a:cs typeface="Times New Roman"/>
              </a:rPr>
              <a:t>	</a:t>
            </a:r>
            <a:r>
              <a:rPr dirty="0" sz="600">
                <a:latin typeface="Times New Roman"/>
                <a:cs typeface="Times New Roman"/>
              </a:rPr>
              <a:t>=</a:t>
            </a:r>
            <a:r>
              <a:rPr dirty="0" sz="600" spc="145">
                <a:latin typeface="Times New Roman"/>
                <a:cs typeface="Times New Roman"/>
              </a:rPr>
              <a:t> </a:t>
            </a:r>
            <a:r>
              <a:rPr dirty="0" baseline="-9259" sz="900">
                <a:latin typeface="Times New Roman"/>
                <a:cs typeface="Times New Roman"/>
              </a:rPr>
              <a:t>(</a:t>
            </a:r>
            <a:r>
              <a:rPr dirty="0" baseline="-9259" sz="900" spc="-60">
                <a:latin typeface="Times New Roman"/>
                <a:cs typeface="Times New Roman"/>
              </a:rPr>
              <a:t> </a:t>
            </a:r>
            <a:r>
              <a:rPr dirty="0" baseline="-23148" sz="900" i="1">
                <a:latin typeface="Times New Roman"/>
                <a:cs typeface="Times New Roman"/>
              </a:rPr>
              <a:t>K</a:t>
            </a:r>
            <a:r>
              <a:rPr dirty="0" baseline="-23148" sz="900" spc="292" i="1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+</a:t>
            </a:r>
            <a:r>
              <a:rPr dirty="0" sz="600" spc="-20">
                <a:latin typeface="Times New Roman"/>
                <a:cs typeface="Times New Roman"/>
              </a:rPr>
              <a:t> </a:t>
            </a:r>
            <a:r>
              <a:rPr dirty="0" baseline="-9259" sz="900">
                <a:latin typeface="Times New Roman"/>
                <a:cs typeface="Times New Roman"/>
              </a:rPr>
              <a:t>)</a:t>
            </a:r>
            <a:r>
              <a:rPr dirty="0" baseline="-9259" sz="900" spc="30">
                <a:latin typeface="Times New Roman"/>
                <a:cs typeface="Times New Roman"/>
              </a:rPr>
              <a:t> </a:t>
            </a:r>
            <a:r>
              <a:rPr dirty="0" baseline="-9259" sz="900">
                <a:latin typeface="Times New Roman"/>
                <a:cs typeface="Times New Roman"/>
              </a:rPr>
              <a:t>1</a:t>
            </a:r>
            <a:r>
              <a:rPr dirty="0" sz="600">
                <a:latin typeface="Cambria Math"/>
                <a:cs typeface="Cambria Math"/>
              </a:rPr>
              <a:t>⋅</a:t>
            </a:r>
            <a:r>
              <a:rPr dirty="0" sz="600" spc="15">
                <a:latin typeface="Cambria Math"/>
                <a:cs typeface="Cambria Math"/>
              </a:rPr>
              <a:t> </a:t>
            </a:r>
            <a:r>
              <a:rPr dirty="0" baseline="-23148" sz="900" spc="-75" i="1">
                <a:latin typeface="Times New Roman"/>
                <a:cs typeface="Times New Roman"/>
              </a:rPr>
              <a:t>X</a:t>
            </a:r>
            <a:r>
              <a:rPr dirty="0" baseline="-23148" sz="900" i="1">
                <a:latin typeface="Times New Roman"/>
                <a:cs typeface="Times New Roman"/>
              </a:rPr>
              <a:t>	</a:t>
            </a:r>
            <a:r>
              <a:rPr dirty="0" baseline="-6944" sz="1200" spc="-75">
                <a:latin typeface="Times New Roman"/>
                <a:cs typeface="Times New Roman"/>
              </a:rPr>
              <a:t>y</a:t>
            </a:r>
            <a:endParaRPr baseline="-6944" sz="1200">
              <a:latin typeface="Times New Roman"/>
              <a:cs typeface="Times New Roman"/>
            </a:endParaRPr>
          </a:p>
          <a:p>
            <a:pPr marL="38100">
              <a:lnSpc>
                <a:spcPts val="409"/>
              </a:lnSpc>
              <a:tabLst>
                <a:tab pos="295275" algn="l"/>
                <a:tab pos="612775" algn="l"/>
                <a:tab pos="890269" algn="l"/>
                <a:tab pos="1511300" algn="l"/>
              </a:tabLst>
            </a:pPr>
            <a:r>
              <a:rPr dirty="0" sz="400" spc="-25" i="1">
                <a:latin typeface="Times New Roman"/>
                <a:cs typeface="Times New Roman"/>
              </a:rPr>
              <a:t>ML</a:t>
            </a:r>
            <a:r>
              <a:rPr dirty="0" sz="400" i="1">
                <a:latin typeface="Times New Roman"/>
                <a:cs typeface="Times New Roman"/>
              </a:rPr>
              <a:t>	</a:t>
            </a:r>
            <a:r>
              <a:rPr dirty="0" sz="400" spc="-25" i="1">
                <a:latin typeface="Times New Roman"/>
                <a:cs typeface="Times New Roman"/>
              </a:rPr>
              <a:t>MC</a:t>
            </a:r>
            <a:r>
              <a:rPr dirty="0" sz="400" i="1">
                <a:latin typeface="Times New Roman"/>
                <a:cs typeface="Times New Roman"/>
              </a:rPr>
              <a:t>	</a:t>
            </a:r>
            <a:r>
              <a:rPr dirty="0" sz="400" spc="-25" i="1">
                <a:latin typeface="Times New Roman"/>
                <a:cs typeface="Times New Roman"/>
              </a:rPr>
              <a:t>LC</a:t>
            </a:r>
            <a:r>
              <a:rPr dirty="0" sz="400" i="1">
                <a:latin typeface="Times New Roman"/>
                <a:cs typeface="Times New Roman"/>
              </a:rPr>
              <a:t>	</a:t>
            </a:r>
            <a:r>
              <a:rPr dirty="0" sz="400" spc="-25" i="1">
                <a:latin typeface="Times New Roman"/>
                <a:cs typeface="Times New Roman"/>
              </a:rPr>
              <a:t>ML</a:t>
            </a:r>
            <a:r>
              <a:rPr dirty="0" sz="400" i="1">
                <a:latin typeface="Times New Roman"/>
                <a:cs typeface="Times New Roman"/>
              </a:rPr>
              <a:t>	</a:t>
            </a:r>
            <a:r>
              <a:rPr dirty="0" sz="400" spc="-25" i="1">
                <a:latin typeface="Times New Roman"/>
                <a:cs typeface="Times New Roman"/>
              </a:rPr>
              <a:t>ML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1083503" y="3884138"/>
            <a:ext cx="481965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sz="600" i="1">
                <a:latin typeface="Times New Roman"/>
                <a:cs typeface="Times New Roman"/>
              </a:rPr>
              <a:t>X</a:t>
            </a:r>
            <a:r>
              <a:rPr dirty="0" sz="600" spc="155" i="1">
                <a:latin typeface="Times New Roman"/>
                <a:cs typeface="Times New Roman"/>
              </a:rPr>
              <a:t> </a:t>
            </a:r>
            <a:r>
              <a:rPr dirty="0" baseline="-20833" sz="600" i="1">
                <a:latin typeface="Times New Roman"/>
                <a:cs typeface="Times New Roman"/>
              </a:rPr>
              <a:t>LC</a:t>
            </a:r>
            <a:r>
              <a:rPr dirty="0" baseline="-20833" sz="600" spc="600" i="1">
                <a:latin typeface="Times New Roman"/>
                <a:cs typeface="Times New Roman"/>
              </a:rPr>
              <a:t> </a:t>
            </a:r>
            <a:r>
              <a:rPr dirty="0" baseline="23148" sz="900">
                <a:latin typeface="Times New Roman"/>
                <a:cs typeface="Times New Roman"/>
              </a:rPr>
              <a:t>≈</a:t>
            </a:r>
            <a:r>
              <a:rPr dirty="0" baseline="23148" sz="900" spc="292">
                <a:latin typeface="Times New Roman"/>
                <a:cs typeface="Times New Roman"/>
              </a:rPr>
              <a:t> </a:t>
            </a:r>
            <a:r>
              <a:rPr dirty="0" sz="600" spc="-25" i="1">
                <a:latin typeface="Times New Roman"/>
                <a:cs typeface="Times New Roman"/>
              </a:rPr>
              <a:t>XK</a:t>
            </a:r>
            <a:r>
              <a:rPr dirty="0" baseline="23148" sz="900" spc="-37">
                <a:latin typeface="Cambria Math"/>
                <a:cs typeface="Cambria Math"/>
              </a:rPr>
              <a:t>⋅</a:t>
            </a:r>
            <a:endParaRPr baseline="23148" sz="900">
              <a:latin typeface="Cambria Math"/>
              <a:cs typeface="Cambria Math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1083503" y="4062552"/>
            <a:ext cx="178435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baseline="13888" sz="900" i="1">
                <a:latin typeface="Times New Roman"/>
                <a:cs typeface="Times New Roman"/>
              </a:rPr>
              <a:t>X</a:t>
            </a:r>
            <a:r>
              <a:rPr dirty="0" baseline="13888" sz="900" spc="240" i="1">
                <a:latin typeface="Times New Roman"/>
                <a:cs typeface="Times New Roman"/>
              </a:rPr>
              <a:t> </a:t>
            </a:r>
            <a:r>
              <a:rPr dirty="0" sz="400" i="1">
                <a:latin typeface="Times New Roman"/>
                <a:cs typeface="Times New Roman"/>
              </a:rPr>
              <a:t>HC</a:t>
            </a:r>
            <a:r>
              <a:rPr dirty="0" sz="400" spc="445" i="1">
                <a:latin typeface="Times New Roman"/>
                <a:cs typeface="Times New Roman"/>
              </a:rPr>
              <a:t> </a:t>
            </a:r>
            <a:r>
              <a:rPr dirty="0" baseline="32407" sz="900">
                <a:latin typeface="Times New Roman"/>
                <a:cs typeface="Times New Roman"/>
              </a:rPr>
              <a:t>≈</a:t>
            </a:r>
            <a:r>
              <a:rPr dirty="0" baseline="32407" sz="900" spc="300">
                <a:latin typeface="Times New Roman"/>
                <a:cs typeface="Times New Roman"/>
              </a:rPr>
              <a:t> </a:t>
            </a:r>
            <a:r>
              <a:rPr dirty="0" baseline="13888" sz="900" i="1">
                <a:latin typeface="Times New Roman"/>
                <a:cs typeface="Times New Roman"/>
              </a:rPr>
              <a:t>X</a:t>
            </a:r>
            <a:r>
              <a:rPr dirty="0" baseline="13888" sz="900" spc="157" i="1">
                <a:latin typeface="Times New Roman"/>
                <a:cs typeface="Times New Roman"/>
              </a:rPr>
              <a:t> </a:t>
            </a:r>
            <a:r>
              <a:rPr dirty="0" sz="400" i="1">
                <a:latin typeface="Times New Roman"/>
                <a:cs typeface="Times New Roman"/>
              </a:rPr>
              <a:t>MC</a:t>
            </a:r>
            <a:r>
              <a:rPr dirty="0" sz="400" spc="395" i="1">
                <a:latin typeface="Times New Roman"/>
                <a:cs typeface="Times New Roman"/>
              </a:rPr>
              <a:t> </a:t>
            </a:r>
            <a:r>
              <a:rPr dirty="0" baseline="32407" sz="900">
                <a:latin typeface="Times New Roman"/>
                <a:cs typeface="Times New Roman"/>
              </a:rPr>
              <a:t>+</a:t>
            </a:r>
            <a:r>
              <a:rPr dirty="0" baseline="32407" sz="900" spc="284">
                <a:latin typeface="Times New Roman"/>
                <a:cs typeface="Times New Roman"/>
              </a:rPr>
              <a:t> </a:t>
            </a:r>
            <a:r>
              <a:rPr dirty="0" baseline="13888" sz="900" i="1">
                <a:latin typeface="Times New Roman"/>
                <a:cs typeface="Times New Roman"/>
              </a:rPr>
              <a:t>X</a:t>
            </a:r>
            <a:r>
              <a:rPr dirty="0" baseline="13888" sz="900" spc="157" i="1">
                <a:latin typeface="Times New Roman"/>
                <a:cs typeface="Times New Roman"/>
              </a:rPr>
              <a:t> </a:t>
            </a:r>
            <a:r>
              <a:rPr dirty="0" sz="400" i="1">
                <a:latin typeface="Times New Roman"/>
                <a:cs typeface="Times New Roman"/>
              </a:rPr>
              <a:t>HM</a:t>
            </a:r>
            <a:r>
              <a:rPr dirty="0" sz="400" spc="215" i="1">
                <a:latin typeface="Times New Roman"/>
                <a:cs typeface="Times New Roman"/>
              </a:rPr>
              <a:t>  </a:t>
            </a:r>
            <a:r>
              <a:rPr dirty="0" baseline="32407" sz="900">
                <a:latin typeface="Times New Roman"/>
                <a:cs typeface="Times New Roman"/>
              </a:rPr>
              <a:t>=</a:t>
            </a:r>
            <a:r>
              <a:rPr dirty="0" baseline="32407" sz="900" spc="217">
                <a:latin typeface="Times New Roman"/>
                <a:cs typeface="Times New Roman"/>
              </a:rPr>
              <a:t> </a:t>
            </a:r>
            <a:r>
              <a:rPr dirty="0" baseline="27777" sz="900">
                <a:latin typeface="Times New Roman"/>
                <a:cs typeface="Times New Roman"/>
              </a:rPr>
              <a:t>(</a:t>
            </a:r>
            <a:r>
              <a:rPr dirty="0" baseline="13888" sz="900" i="1">
                <a:latin typeface="Times New Roman"/>
                <a:cs typeface="Times New Roman"/>
              </a:rPr>
              <a:t>K</a:t>
            </a:r>
            <a:r>
              <a:rPr dirty="0" baseline="13888" sz="900" spc="345" i="1">
                <a:latin typeface="Times New Roman"/>
                <a:cs typeface="Times New Roman"/>
              </a:rPr>
              <a:t> </a:t>
            </a:r>
            <a:r>
              <a:rPr dirty="0" baseline="32407" sz="900">
                <a:latin typeface="Times New Roman"/>
                <a:cs typeface="Times New Roman"/>
              </a:rPr>
              <a:t>+</a:t>
            </a:r>
            <a:r>
              <a:rPr dirty="0" baseline="32407" sz="900" spc="-44">
                <a:latin typeface="Times New Roman"/>
                <a:cs typeface="Times New Roman"/>
              </a:rPr>
              <a:t> </a:t>
            </a:r>
            <a:r>
              <a:rPr dirty="0" baseline="27777" sz="900">
                <a:latin typeface="Times New Roman"/>
                <a:cs typeface="Times New Roman"/>
              </a:rPr>
              <a:t>)</a:t>
            </a:r>
            <a:r>
              <a:rPr dirty="0" baseline="27777" sz="900" spc="22">
                <a:latin typeface="Times New Roman"/>
                <a:cs typeface="Times New Roman"/>
              </a:rPr>
              <a:t> </a:t>
            </a:r>
            <a:r>
              <a:rPr dirty="0" baseline="27777" sz="900">
                <a:latin typeface="Times New Roman"/>
                <a:cs typeface="Times New Roman"/>
              </a:rPr>
              <a:t>1</a:t>
            </a:r>
            <a:r>
              <a:rPr dirty="0" baseline="32407" sz="900">
                <a:latin typeface="Cambria Math"/>
                <a:cs typeface="Cambria Math"/>
              </a:rPr>
              <a:t>⋅</a:t>
            </a:r>
            <a:r>
              <a:rPr dirty="0" baseline="32407" sz="900" spc="104">
                <a:latin typeface="Cambria Math"/>
                <a:cs typeface="Cambria Math"/>
              </a:rPr>
              <a:t> </a:t>
            </a:r>
            <a:r>
              <a:rPr dirty="0" baseline="13888" sz="900" i="1">
                <a:latin typeface="Times New Roman"/>
                <a:cs typeface="Times New Roman"/>
              </a:rPr>
              <a:t>X</a:t>
            </a:r>
            <a:r>
              <a:rPr dirty="0" baseline="13888" sz="900" spc="157" i="1">
                <a:latin typeface="Times New Roman"/>
                <a:cs typeface="Times New Roman"/>
              </a:rPr>
              <a:t> </a:t>
            </a:r>
            <a:r>
              <a:rPr dirty="0" sz="400" i="1">
                <a:latin typeface="Times New Roman"/>
                <a:cs typeface="Times New Roman"/>
              </a:rPr>
              <a:t>ML</a:t>
            </a:r>
            <a:r>
              <a:rPr dirty="0" sz="400" spc="390" i="1">
                <a:latin typeface="Times New Roman"/>
                <a:cs typeface="Times New Roman"/>
              </a:rPr>
              <a:t> </a:t>
            </a:r>
            <a:r>
              <a:rPr dirty="0" baseline="32407" sz="900">
                <a:latin typeface="Times New Roman"/>
                <a:cs typeface="Times New Roman"/>
              </a:rPr>
              <a:t>+</a:t>
            </a:r>
            <a:r>
              <a:rPr dirty="0" baseline="32407" sz="900" spc="202">
                <a:latin typeface="Times New Roman"/>
                <a:cs typeface="Times New Roman"/>
              </a:rPr>
              <a:t> </a:t>
            </a:r>
            <a:r>
              <a:rPr dirty="0" baseline="13888" sz="900" i="1">
                <a:latin typeface="Times New Roman"/>
                <a:cs typeface="Times New Roman"/>
              </a:rPr>
              <a:t>X</a:t>
            </a:r>
            <a:r>
              <a:rPr dirty="0" baseline="13888" sz="900" spc="157" i="1">
                <a:latin typeface="Times New Roman"/>
                <a:cs typeface="Times New Roman"/>
              </a:rPr>
              <a:t> </a:t>
            </a:r>
            <a:r>
              <a:rPr dirty="0" sz="400" spc="-25" i="1">
                <a:latin typeface="Times New Roman"/>
                <a:cs typeface="Times New Roman"/>
              </a:rPr>
              <a:t>HM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5371018" y="4003081"/>
            <a:ext cx="14922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>
                <a:latin typeface="Times New Roman"/>
                <a:cs typeface="Times New Roman"/>
              </a:rPr>
              <a:t>(3)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1089080" y="4374446"/>
            <a:ext cx="4810760" cy="1314450"/>
          </a:xfrm>
          <a:prstGeom prst="rect">
            <a:avLst/>
          </a:prstGeom>
        </p:spPr>
        <p:txBody>
          <a:bodyPr wrap="square" lIns="0" tIns="28575" rIns="0" bIns="0" rtlCol="0" vert="horz">
            <a:spAutoFit/>
          </a:bodyPr>
          <a:lstStyle/>
          <a:p>
            <a:pPr lvl="2" marL="250190" indent="-237490">
              <a:lnSpc>
                <a:spcPct val="100000"/>
              </a:lnSpc>
              <a:spcBef>
                <a:spcPts val="225"/>
              </a:spcBef>
              <a:buAutoNum type="arabicPeriod" startAt="2"/>
              <a:tabLst>
                <a:tab pos="250190" algn="l"/>
              </a:tabLst>
            </a:pPr>
            <a:r>
              <a:rPr dirty="0" sz="800" b="1">
                <a:latin typeface="Times New Roman"/>
                <a:cs typeface="Times New Roman"/>
              </a:rPr>
              <a:t>Resistencia</a:t>
            </a:r>
            <a:r>
              <a:rPr dirty="0" sz="800" spc="9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al</a:t>
            </a:r>
            <a:r>
              <a:rPr dirty="0" sz="800" spc="90" b="1">
                <a:latin typeface="Times New Roman"/>
                <a:cs typeface="Times New Roman"/>
              </a:rPr>
              <a:t> </a:t>
            </a:r>
            <a:r>
              <a:rPr dirty="0" sz="800" spc="-10" b="1">
                <a:latin typeface="Times New Roman"/>
                <a:cs typeface="Times New Roman"/>
              </a:rPr>
              <a:t>devanado</a:t>
            </a:r>
            <a:endParaRPr sz="800">
              <a:latin typeface="Times New Roman"/>
              <a:cs typeface="Times New Roman"/>
            </a:endParaRPr>
          </a:p>
          <a:p>
            <a:pPr marL="12700" marR="53975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resistencias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devanado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agregan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externamente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terminal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transformador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matriz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</a:t>
            </a:r>
            <a:r>
              <a:rPr dirty="0" sz="800" spc="85" i="1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).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Opcionalmente,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resistencias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pueden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depender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frecuencia.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30"/>
              </a:spcBef>
            </a:pPr>
            <a:endParaRPr sz="800">
              <a:latin typeface="Times New Roman"/>
              <a:cs typeface="Times New Roman"/>
            </a:endParaRPr>
          </a:p>
          <a:p>
            <a:pPr lvl="3" marL="328930" indent="-316230">
              <a:lnSpc>
                <a:spcPct val="100000"/>
              </a:lnSpc>
              <a:buAutoNum type="arabicPeriod"/>
              <a:tabLst>
                <a:tab pos="328930" algn="l"/>
              </a:tabLst>
            </a:pPr>
            <a:r>
              <a:rPr dirty="0" sz="800" b="1">
                <a:latin typeface="Times New Roman"/>
                <a:cs typeface="Times New Roman"/>
              </a:rPr>
              <a:t>Valores</a:t>
            </a:r>
            <a:r>
              <a:rPr dirty="0" sz="800" spc="10" b="1">
                <a:latin typeface="Times New Roman"/>
                <a:cs typeface="Times New Roman"/>
              </a:rPr>
              <a:t> </a:t>
            </a:r>
            <a:r>
              <a:rPr dirty="0" sz="800" spc="-10" b="1">
                <a:latin typeface="Times New Roman"/>
                <a:cs typeface="Times New Roman"/>
              </a:rPr>
              <a:t>típicos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395"/>
              </a:spcBef>
            </a:pP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resistencias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devanado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típicas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frecuencia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potencia)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basan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principio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[12].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función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(4)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establece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lleva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parámetro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U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[kV]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s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[MVA]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devuelve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resistencia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en%.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transformador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290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MVA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420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kV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(Tabla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I)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usaron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extender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dados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[12]: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1987758" y="5807045"/>
            <a:ext cx="189230" cy="9715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50" spc="-10">
                <a:latin typeface="Times New Roman"/>
                <a:cs typeface="Times New Roman"/>
              </a:rPr>
              <a:t>0,0859</a:t>
            </a:r>
            <a:endParaRPr sz="450">
              <a:latin typeface="Times New Roman"/>
              <a:cs typeface="Times New Roman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1083503" y="5932596"/>
            <a:ext cx="18224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sz="800" spc="-25" i="1">
                <a:latin typeface="Times New Roman"/>
                <a:cs typeface="Times New Roman"/>
              </a:rPr>
              <a:t>R</a:t>
            </a:r>
            <a:r>
              <a:rPr dirty="0" baseline="-18518" sz="675" spc="-37" i="1">
                <a:latin typeface="Times New Roman"/>
                <a:cs typeface="Times New Roman"/>
              </a:rPr>
              <a:t>w</a:t>
            </a:r>
            <a:endParaRPr baseline="-18518" sz="675">
              <a:latin typeface="Times New Roman"/>
              <a:cs typeface="Times New Roman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1242094" y="5906164"/>
            <a:ext cx="72072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baseline="6944" sz="1200">
                <a:latin typeface="Times New Roman"/>
                <a:cs typeface="Times New Roman"/>
              </a:rPr>
              <a:t>=</a:t>
            </a:r>
            <a:r>
              <a:rPr dirty="0" baseline="6944" sz="1200" spc="142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0,7537</a:t>
            </a:r>
            <a:r>
              <a:rPr dirty="0" sz="800" spc="280">
                <a:latin typeface="Times New Roman"/>
                <a:cs typeface="Times New Roman"/>
              </a:rPr>
              <a:t> </a:t>
            </a:r>
            <a:r>
              <a:rPr dirty="0" baseline="6944" sz="1200" spc="202">
                <a:latin typeface="Cambria Math"/>
                <a:cs typeface="Cambria Math"/>
              </a:rPr>
              <a:t>⋅</a:t>
            </a:r>
            <a:r>
              <a:rPr dirty="0" baseline="41666" sz="1200" spc="157">
                <a:latin typeface="Cambria Math"/>
                <a:cs typeface="Cambria Math"/>
              </a:rPr>
              <a:t>⎛</a:t>
            </a:r>
            <a:r>
              <a:rPr dirty="0" baseline="24305" sz="1200" spc="-30" i="1">
                <a:latin typeface="Times New Roman"/>
                <a:cs typeface="Times New Roman"/>
              </a:rPr>
              <a:t>t</a:t>
            </a:r>
            <a:r>
              <a:rPr dirty="0" baseline="41666" sz="1200" spc="-727">
                <a:latin typeface="Cambria Math"/>
                <a:cs typeface="Cambria Math"/>
              </a:rPr>
              <a:t>⎞</a:t>
            </a:r>
            <a:r>
              <a:rPr dirty="0" baseline="24305" sz="1200" spc="89" i="1">
                <a:latin typeface="Times New Roman"/>
                <a:cs typeface="Times New Roman"/>
              </a:rPr>
              <a:t>u</a:t>
            </a:r>
            <a:endParaRPr baseline="24305" sz="1200">
              <a:latin typeface="Times New Roman"/>
              <a:cs typeface="Times New Roman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2278507" y="5932596"/>
            <a:ext cx="6667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50" i="1">
                <a:latin typeface="Times New Roman"/>
                <a:cs typeface="Times New Roman"/>
              </a:rPr>
              <a:t>s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2206851" y="5853301"/>
            <a:ext cx="37909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baseline="-20833" sz="1200">
                <a:latin typeface="Cambria Math"/>
                <a:cs typeface="Cambria Math"/>
              </a:rPr>
              <a:t>⋅</a:t>
            </a:r>
            <a:r>
              <a:rPr dirty="0" baseline="-20833" sz="1200" spc="569">
                <a:latin typeface="Cambria Math"/>
                <a:cs typeface="Cambria Math"/>
              </a:rPr>
              <a:t> </a:t>
            </a:r>
            <a:r>
              <a:rPr dirty="0" baseline="5555" sz="750">
                <a:latin typeface="Times New Roman"/>
                <a:cs typeface="Times New Roman"/>
              </a:rPr>
              <a:t>-</a:t>
            </a:r>
            <a:r>
              <a:rPr dirty="0" baseline="5555" sz="750" spc="15">
                <a:latin typeface="Times New Roman"/>
                <a:cs typeface="Times New Roman"/>
              </a:rPr>
              <a:t> </a:t>
            </a:r>
            <a:r>
              <a:rPr dirty="0" sz="450" spc="-10">
                <a:latin typeface="Times New Roman"/>
                <a:cs typeface="Times New Roman"/>
              </a:rPr>
              <a:t>0.2759</a:t>
            </a:r>
            <a:endParaRPr sz="450">
              <a:latin typeface="Times New Roman"/>
              <a:cs typeface="Times New Roman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1743265" y="5925988"/>
            <a:ext cx="211454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Cambria Math"/>
                <a:cs typeface="Cambria Math"/>
              </a:rPr>
              <a:t>⎜</a:t>
            </a:r>
            <a:r>
              <a:rPr dirty="0" sz="800" spc="40">
                <a:latin typeface="Cambria Math"/>
                <a:cs typeface="Cambria Math"/>
              </a:rPr>
              <a:t> </a:t>
            </a:r>
            <a:r>
              <a:rPr dirty="0" sz="800" spc="-50">
                <a:latin typeface="Cambria Math"/>
                <a:cs typeface="Cambria Math"/>
              </a:rPr>
              <a:t>⎟</a:t>
            </a:r>
            <a:endParaRPr sz="800">
              <a:latin typeface="Cambria Math"/>
              <a:cs typeface="Cambria Math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1743265" y="5998675"/>
            <a:ext cx="19113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60">
                <a:latin typeface="Cambria Math"/>
                <a:cs typeface="Cambria Math"/>
              </a:rPr>
              <a:t>𝗁</a:t>
            </a:r>
            <a:r>
              <a:rPr dirty="0" sz="800">
                <a:latin typeface="Times New Roman"/>
                <a:cs typeface="Times New Roman"/>
              </a:rPr>
              <a:t>1</a:t>
            </a:r>
            <a:r>
              <a:rPr dirty="0" sz="800" spc="-509">
                <a:latin typeface="Cambria Math"/>
                <a:cs typeface="Cambria Math"/>
              </a:rPr>
              <a:t>⎠</a:t>
            </a:r>
            <a:r>
              <a:rPr dirty="0" sz="800" spc="55">
                <a:latin typeface="Times New Roman"/>
                <a:cs typeface="Times New Roman"/>
              </a:rPr>
              <a:t>5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2674983" y="5906164"/>
            <a:ext cx="1841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>
                <a:latin typeface="Times New Roman"/>
                <a:cs typeface="Times New Roman"/>
              </a:rPr>
              <a:t>[%]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5371018" y="5906164"/>
            <a:ext cx="14922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>
                <a:latin typeface="Times New Roman"/>
                <a:cs typeface="Times New Roman"/>
              </a:rPr>
              <a:t>(4)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1050980" y="6396473"/>
            <a:ext cx="5143500" cy="3243580"/>
          </a:xfrm>
          <a:prstGeom prst="rect">
            <a:avLst/>
          </a:prstGeom>
        </p:spPr>
        <p:txBody>
          <a:bodyPr wrap="square" lIns="0" tIns="61594" rIns="0" bIns="0" rtlCol="0" vert="horz">
            <a:spAutoFit/>
          </a:bodyPr>
          <a:lstStyle/>
          <a:p>
            <a:pPr lvl="3" marL="367030" indent="-316230">
              <a:lnSpc>
                <a:spcPct val="100000"/>
              </a:lnSpc>
              <a:spcBef>
                <a:spcPts val="484"/>
              </a:spcBef>
              <a:buAutoNum type="arabicPeriod" startAt="2"/>
              <a:tabLst>
                <a:tab pos="367030" algn="l"/>
              </a:tabLst>
            </a:pPr>
            <a:r>
              <a:rPr dirty="0" sz="800" b="1">
                <a:latin typeface="Times New Roman"/>
                <a:cs typeface="Times New Roman"/>
              </a:rPr>
              <a:t>Informe</a:t>
            </a:r>
            <a:r>
              <a:rPr dirty="0" sz="800" spc="7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</a:t>
            </a:r>
            <a:r>
              <a:rPr dirty="0" sz="800" spc="75" b="1">
                <a:latin typeface="Times New Roman"/>
                <a:cs typeface="Times New Roman"/>
              </a:rPr>
              <a:t> </a:t>
            </a:r>
            <a:r>
              <a:rPr dirty="0" sz="800" spc="-10" b="1">
                <a:latin typeface="Times New Roman"/>
                <a:cs typeface="Times New Roman"/>
              </a:rPr>
              <a:t>prueba</a:t>
            </a:r>
            <a:endParaRPr sz="800">
              <a:latin typeface="Times New Roman"/>
              <a:cs typeface="Times New Roman"/>
            </a:endParaRPr>
          </a:p>
          <a:p>
            <a:pPr marL="50800" marR="17780">
              <a:lnSpc>
                <a:spcPct val="113799"/>
              </a:lnSpc>
              <a:spcBef>
                <a:spcPts val="260"/>
              </a:spcBef>
            </a:pP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informe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prueba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frecuencia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alimentación.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resistencias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cortocircuito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unidad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son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calculado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partir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pérdidas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potencia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cortocircuito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informe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prueba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(secuencia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positiva).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sinuoso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supone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resistencia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pu)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comparte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equitativamente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devanados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caso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dos</a:t>
            </a:r>
            <a:endParaRPr sz="800">
              <a:latin typeface="Times New Roman"/>
              <a:cs typeface="Times New Roman"/>
            </a:endParaRPr>
          </a:p>
          <a:p>
            <a:pPr marL="50800" marR="31115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transformador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bobinado.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caso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transformador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3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devanados,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equivalente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estrella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tradicional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utiliza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enfoque.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5"/>
              </a:spcBef>
            </a:pPr>
            <a:endParaRPr sz="800">
              <a:latin typeface="Times New Roman"/>
              <a:cs typeface="Times New Roman"/>
            </a:endParaRPr>
          </a:p>
          <a:p>
            <a:pPr marL="50800">
              <a:lnSpc>
                <a:spcPct val="100000"/>
              </a:lnSpc>
            </a:pPr>
            <a:r>
              <a:rPr dirty="0" sz="800" spc="10">
                <a:latin typeface="Times New Roman"/>
                <a:cs typeface="Times New Roman"/>
              </a:rPr>
              <a:t>En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el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caso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un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autotransformador,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las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resistencias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cortocircuito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se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recalculan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acuerdo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con</a:t>
            </a:r>
            <a:endParaRPr sz="800">
              <a:latin typeface="Times New Roman"/>
              <a:cs typeface="Times New Roman"/>
            </a:endParaRPr>
          </a:p>
          <a:p>
            <a:pPr marL="50800" marR="57721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balance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potencia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utilizado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[10].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enfoque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utilizado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reactancias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Libro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Teoría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[5])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no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trabajar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resistencias.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30"/>
              </a:spcBef>
            </a:pPr>
            <a:endParaRPr sz="800">
              <a:latin typeface="Times New Roman"/>
              <a:cs typeface="Times New Roman"/>
            </a:endParaRPr>
          </a:p>
          <a:p>
            <a:pPr lvl="3" marL="367030" indent="-316230">
              <a:lnSpc>
                <a:spcPct val="100000"/>
              </a:lnSpc>
              <a:buAutoNum type="arabicPeriod" startAt="3"/>
              <a:tabLst>
                <a:tab pos="367030" algn="l"/>
              </a:tabLst>
            </a:pPr>
            <a:r>
              <a:rPr dirty="0" sz="800" b="1">
                <a:latin typeface="Times New Roman"/>
                <a:cs typeface="Times New Roman"/>
              </a:rPr>
              <a:t>Datos</a:t>
            </a:r>
            <a:r>
              <a:rPr dirty="0" sz="800" spc="6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</a:t>
            </a:r>
            <a:r>
              <a:rPr dirty="0" sz="800" spc="60" b="1">
                <a:latin typeface="Times New Roman"/>
                <a:cs typeface="Times New Roman"/>
              </a:rPr>
              <a:t> </a:t>
            </a:r>
            <a:r>
              <a:rPr dirty="0" sz="800" spc="-10" b="1">
                <a:latin typeface="Times New Roman"/>
                <a:cs typeface="Times New Roman"/>
              </a:rPr>
              <a:t>diseño</a:t>
            </a:r>
            <a:endParaRPr sz="800">
              <a:latin typeface="Times New Roman"/>
              <a:cs typeface="Times New Roman"/>
            </a:endParaRPr>
          </a:p>
          <a:p>
            <a:pPr marL="50800" marR="257175">
              <a:lnSpc>
                <a:spcPct val="113799"/>
              </a:lnSpc>
              <a:spcBef>
                <a:spcPts val="315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especificar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conductividad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devanado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σ,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sección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transversal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equivalente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cada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giro,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longitud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media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l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cada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turno,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número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espiras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arrollamiento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interior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N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resistencia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DC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es</a:t>
            </a:r>
            <a:endParaRPr sz="800">
              <a:latin typeface="Times New Roman"/>
              <a:cs typeface="Times New Roman"/>
            </a:endParaRPr>
          </a:p>
          <a:p>
            <a:pPr marL="50800" marR="76898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normalizado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frecuencia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potencia.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supone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resistencia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depende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frecuencia,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la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área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conductor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debe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especificarse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altura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ancho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(que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determina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pérdidas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dispersión).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30"/>
              </a:spcBef>
            </a:pPr>
            <a:endParaRPr sz="800">
              <a:latin typeface="Times New Roman"/>
              <a:cs typeface="Times New Roman"/>
            </a:endParaRPr>
          </a:p>
          <a:p>
            <a:pPr lvl="3" marL="367030" indent="-316230">
              <a:lnSpc>
                <a:spcPct val="100000"/>
              </a:lnSpc>
              <a:buAutoNum type="arabicPeriod" startAt="4"/>
              <a:tabLst>
                <a:tab pos="367030" algn="l"/>
              </a:tabLst>
            </a:pPr>
            <a:r>
              <a:rPr dirty="0" sz="800" b="1">
                <a:latin typeface="Times New Roman"/>
                <a:cs typeface="Times New Roman"/>
              </a:rPr>
              <a:t>Dependencia</a:t>
            </a:r>
            <a:r>
              <a:rPr dirty="0" sz="800" spc="10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</a:t>
            </a:r>
            <a:r>
              <a:rPr dirty="0" sz="800" spc="110" b="1">
                <a:latin typeface="Times New Roman"/>
                <a:cs typeface="Times New Roman"/>
              </a:rPr>
              <a:t> </a:t>
            </a:r>
            <a:r>
              <a:rPr dirty="0" sz="800" spc="-10" b="1">
                <a:latin typeface="Times New Roman"/>
                <a:cs typeface="Times New Roman"/>
              </a:rPr>
              <a:t>frecuencia</a:t>
            </a:r>
            <a:endParaRPr sz="800">
              <a:latin typeface="Times New Roman"/>
              <a:cs typeface="Times New Roman"/>
            </a:endParaRPr>
          </a:p>
          <a:p>
            <a:pPr marL="50800">
              <a:lnSpc>
                <a:spcPct val="100000"/>
              </a:lnSpc>
              <a:spcBef>
                <a:spcPts val="390"/>
              </a:spcBef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resistencia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dependiente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frecuencia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calcula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0.1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10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kHz.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valores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típicos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y</a:t>
            </a:r>
            <a:endParaRPr sz="800">
              <a:latin typeface="Times New Roman"/>
              <a:cs typeface="Times New Roman"/>
            </a:endParaRPr>
          </a:p>
          <a:p>
            <a:pPr marL="50800">
              <a:lnSpc>
                <a:spcPct val="100000"/>
              </a:lnSpc>
              <a:spcBef>
                <a:spcPts val="240"/>
              </a:spcBef>
            </a:pPr>
            <a:r>
              <a:rPr dirty="0" baseline="3472" sz="1200">
                <a:latin typeface="Times New Roman"/>
                <a:cs typeface="Times New Roman"/>
              </a:rPr>
              <a:t>se</a:t>
            </a:r>
            <a:r>
              <a:rPr dirty="0" baseline="3472" sz="1200" spc="60">
                <a:latin typeface="Times New Roman"/>
                <a:cs typeface="Times New Roman"/>
              </a:rPr>
              <a:t> </a:t>
            </a:r>
            <a:r>
              <a:rPr dirty="0" baseline="3472" sz="1200">
                <a:latin typeface="Times New Roman"/>
                <a:cs typeface="Times New Roman"/>
              </a:rPr>
              <a:t>supone</a:t>
            </a:r>
            <a:r>
              <a:rPr dirty="0" baseline="3472" sz="1200" spc="67">
                <a:latin typeface="Times New Roman"/>
                <a:cs typeface="Times New Roman"/>
              </a:rPr>
              <a:t> </a:t>
            </a:r>
            <a:r>
              <a:rPr dirty="0" baseline="3472" sz="1200">
                <a:latin typeface="Times New Roman"/>
                <a:cs typeface="Times New Roman"/>
              </a:rPr>
              <a:t>que</a:t>
            </a:r>
            <a:r>
              <a:rPr dirty="0" baseline="3472" sz="1200" spc="67">
                <a:latin typeface="Times New Roman"/>
                <a:cs typeface="Times New Roman"/>
              </a:rPr>
              <a:t> </a:t>
            </a:r>
            <a:r>
              <a:rPr dirty="0" baseline="3472" sz="1200">
                <a:latin typeface="Times New Roman"/>
                <a:cs typeface="Times New Roman"/>
              </a:rPr>
              <a:t>las</a:t>
            </a:r>
            <a:r>
              <a:rPr dirty="0" baseline="3472" sz="1200" spc="60">
                <a:latin typeface="Times New Roman"/>
                <a:cs typeface="Times New Roman"/>
              </a:rPr>
              <a:t> </a:t>
            </a:r>
            <a:r>
              <a:rPr dirty="0" baseline="3472" sz="1200">
                <a:latin typeface="Times New Roman"/>
                <a:cs typeface="Times New Roman"/>
              </a:rPr>
              <a:t>resistencias</a:t>
            </a:r>
            <a:r>
              <a:rPr dirty="0" baseline="3472" sz="1200" spc="67">
                <a:latin typeface="Times New Roman"/>
                <a:cs typeface="Times New Roman"/>
              </a:rPr>
              <a:t> </a:t>
            </a:r>
            <a:r>
              <a:rPr dirty="0" baseline="3472" sz="1200">
                <a:latin typeface="Times New Roman"/>
                <a:cs typeface="Times New Roman"/>
              </a:rPr>
              <a:t>del</a:t>
            </a:r>
            <a:r>
              <a:rPr dirty="0" baseline="3472" sz="1200" spc="67">
                <a:latin typeface="Times New Roman"/>
                <a:cs typeface="Times New Roman"/>
              </a:rPr>
              <a:t> </a:t>
            </a:r>
            <a:r>
              <a:rPr dirty="0" baseline="3472" sz="1200">
                <a:latin typeface="Times New Roman"/>
                <a:cs typeface="Times New Roman"/>
              </a:rPr>
              <a:t>informe</a:t>
            </a:r>
            <a:r>
              <a:rPr dirty="0" baseline="3472" sz="1200" spc="67">
                <a:latin typeface="Times New Roman"/>
                <a:cs typeface="Times New Roman"/>
              </a:rPr>
              <a:t> </a:t>
            </a:r>
            <a:r>
              <a:rPr dirty="0" baseline="3472" sz="1200">
                <a:latin typeface="Times New Roman"/>
                <a:cs typeface="Times New Roman"/>
              </a:rPr>
              <a:t>de</a:t>
            </a:r>
            <a:r>
              <a:rPr dirty="0" baseline="3472" sz="1200" spc="60">
                <a:latin typeface="Times New Roman"/>
                <a:cs typeface="Times New Roman"/>
              </a:rPr>
              <a:t> </a:t>
            </a:r>
            <a:r>
              <a:rPr dirty="0" baseline="3472" sz="1200" spc="-112">
                <a:latin typeface="Times New Roman"/>
                <a:cs typeface="Times New Roman"/>
              </a:rPr>
              <a:t>prueba</a:t>
            </a:r>
            <a:r>
              <a:rPr dirty="0" baseline="-9259" sz="900" spc="-112" i="1">
                <a:latin typeface="Times New Roman"/>
                <a:cs typeface="Times New Roman"/>
              </a:rPr>
              <a:t>R</a:t>
            </a:r>
            <a:r>
              <a:rPr dirty="0" baseline="3472" sz="1200" spc="-112">
                <a:latin typeface="Times New Roman"/>
                <a:cs typeface="Times New Roman"/>
              </a:rPr>
              <a:t>s</a:t>
            </a:r>
            <a:r>
              <a:rPr dirty="0" baseline="-34722" sz="600" spc="-112" i="1">
                <a:latin typeface="Times New Roman"/>
                <a:cs typeface="Times New Roman"/>
              </a:rPr>
              <a:t>S</a:t>
            </a:r>
            <a:r>
              <a:rPr dirty="0" baseline="3472" sz="1200" spc="-112">
                <a:latin typeface="Times New Roman"/>
                <a:cs typeface="Times New Roman"/>
              </a:rPr>
              <a:t>ig</a:t>
            </a:r>
            <a:r>
              <a:rPr dirty="0" baseline="4629" sz="900" spc="-112">
                <a:latin typeface="Times New Roman"/>
                <a:cs typeface="Times New Roman"/>
              </a:rPr>
              <a:t>()</a:t>
            </a:r>
            <a:r>
              <a:rPr dirty="0" baseline="3472" sz="1200" spc="-112">
                <a:latin typeface="Times New Roman"/>
                <a:cs typeface="Times New Roman"/>
              </a:rPr>
              <a:t>u</a:t>
            </a:r>
            <a:r>
              <a:rPr dirty="0" baseline="13888" sz="900" spc="-112">
                <a:latin typeface="Times New Roman"/>
                <a:cs typeface="Times New Roman"/>
              </a:rPr>
              <a:t>ω</a:t>
            </a:r>
            <a:r>
              <a:rPr dirty="0" baseline="3472" sz="1200" spc="-112">
                <a:latin typeface="Times New Roman"/>
                <a:cs typeface="Times New Roman"/>
              </a:rPr>
              <a:t>e</a:t>
            </a:r>
            <a:r>
              <a:rPr dirty="0" baseline="13888" sz="900" spc="-112">
                <a:latin typeface="Times New Roman"/>
                <a:cs typeface="Times New Roman"/>
              </a:rPr>
              <a:t>=</a:t>
            </a:r>
            <a:r>
              <a:rPr dirty="0" baseline="3472" sz="1200" spc="-112">
                <a:latin typeface="Times New Roman"/>
                <a:cs typeface="Times New Roman"/>
              </a:rPr>
              <a:t>n</a:t>
            </a:r>
            <a:r>
              <a:rPr dirty="0" baseline="3472" sz="1200" spc="450">
                <a:latin typeface="Times New Roman"/>
                <a:cs typeface="Times New Roman"/>
              </a:rPr>
              <a:t> </a:t>
            </a:r>
            <a:r>
              <a:rPr dirty="0" baseline="-9259" sz="900" i="1">
                <a:latin typeface="Times New Roman"/>
                <a:cs typeface="Times New Roman"/>
              </a:rPr>
              <a:t>R</a:t>
            </a:r>
            <a:r>
              <a:rPr dirty="0" baseline="-9259" sz="900" spc="-67" i="1">
                <a:latin typeface="Times New Roman"/>
                <a:cs typeface="Times New Roman"/>
              </a:rPr>
              <a:t> </a:t>
            </a:r>
            <a:r>
              <a:rPr dirty="0" baseline="-20833" sz="600">
                <a:latin typeface="Times New Roman"/>
                <a:cs typeface="Times New Roman"/>
              </a:rPr>
              <a:t>0</a:t>
            </a:r>
            <a:r>
              <a:rPr dirty="0" baseline="-20833" sz="600" spc="22">
                <a:latin typeface="Times New Roman"/>
                <a:cs typeface="Times New Roman"/>
              </a:rPr>
              <a:t> </a:t>
            </a:r>
            <a:r>
              <a:rPr dirty="0" baseline="-20833" sz="600" spc="-30">
                <a:latin typeface="Times New Roman"/>
                <a:cs typeface="Times New Roman"/>
              </a:rPr>
              <a:t>0</a:t>
            </a:r>
            <a:r>
              <a:rPr dirty="0" sz="600" spc="-20">
                <a:latin typeface="Cambria Math"/>
                <a:cs typeface="Cambria Math"/>
              </a:rPr>
              <a:t>⋅</a:t>
            </a:r>
            <a:r>
              <a:rPr dirty="0" sz="600" spc="30">
                <a:latin typeface="Cambria Math"/>
                <a:cs typeface="Cambria Math"/>
              </a:rPr>
              <a:t> </a:t>
            </a:r>
            <a:r>
              <a:rPr dirty="0" sz="600">
                <a:latin typeface="Times New Roman"/>
                <a:cs typeface="Times New Roman"/>
              </a:rPr>
              <a:t>ω</a:t>
            </a:r>
            <a:r>
              <a:rPr dirty="0" sz="600" spc="3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ω</a:t>
            </a:r>
            <a:r>
              <a:rPr dirty="0" sz="600" spc="-15">
                <a:latin typeface="Times New Roman"/>
                <a:cs typeface="Times New Roman"/>
              </a:rPr>
              <a:t> </a:t>
            </a:r>
            <a:r>
              <a:rPr dirty="0" baseline="4629" sz="900" spc="-165">
                <a:latin typeface="Times New Roman"/>
                <a:cs typeface="Times New Roman"/>
              </a:rPr>
              <a:t>/</a:t>
            </a:r>
            <a:r>
              <a:rPr dirty="0" sz="800" spc="-110">
                <a:latin typeface="Times New Roman"/>
                <a:cs typeface="Times New Roman"/>
              </a:rPr>
              <a:t>d</a:t>
            </a:r>
            <a:r>
              <a:rPr dirty="0" baseline="4629" sz="900" spc="-165">
                <a:latin typeface="Times New Roman"/>
                <a:cs typeface="Times New Roman"/>
              </a:rPr>
              <a:t>/</a:t>
            </a:r>
            <a:r>
              <a:rPr dirty="0" sz="800" spc="-110">
                <a:latin typeface="Times New Roman"/>
                <a:cs typeface="Times New Roman"/>
              </a:rPr>
              <a:t>on</a:t>
            </a:r>
            <a:r>
              <a:rPr dirty="0" baseline="-20833" sz="600" spc="-165">
                <a:latin typeface="Times New Roman"/>
                <a:cs typeface="Times New Roman"/>
              </a:rPr>
              <a:t>0</a:t>
            </a:r>
            <a:r>
              <a:rPr dirty="0" baseline="-20833" sz="600" spc="22">
                <a:latin typeface="Times New Roman"/>
                <a:cs typeface="Times New Roman"/>
              </a:rPr>
              <a:t> </a:t>
            </a:r>
            <a:r>
              <a:rPr dirty="0" baseline="-20833" sz="600" spc="-15">
                <a:latin typeface="Times New Roman"/>
                <a:cs typeface="Times New Roman"/>
              </a:rPr>
              <a:t>0</a:t>
            </a:r>
            <a:r>
              <a:rPr dirty="0" sz="800" spc="-10">
                <a:latin typeface="Times New Roman"/>
                <a:cs typeface="Times New Roman"/>
              </a:rPr>
              <a:t>de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R</a:t>
            </a:r>
            <a:r>
              <a:rPr dirty="0" sz="800" spc="-65" i="1">
                <a:latin typeface="Times New Roman"/>
                <a:cs typeface="Times New Roman"/>
              </a:rPr>
              <a:t> </a:t>
            </a:r>
            <a:r>
              <a:rPr dirty="0" sz="450">
                <a:latin typeface="Times New Roman"/>
                <a:cs typeface="Times New Roman"/>
              </a:rPr>
              <a:t>0</a:t>
            </a:r>
            <a:r>
              <a:rPr dirty="0" sz="450" spc="2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resistencia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endParaRPr sz="8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21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935015" y="165100"/>
            <a:ext cx="5226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5" name="object 5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678"/>
                  </a:lnTo>
                  <a:lnTo>
                    <a:pt x="142755" y="98678"/>
                  </a:lnTo>
                  <a:lnTo>
                    <a:pt x="136180" y="99986"/>
                  </a:lnTo>
                  <a:lnTo>
                    <a:pt x="104587" y="124182"/>
                  </a:lnTo>
                  <a:lnTo>
                    <a:pt x="98048" y="143385"/>
                  </a:lnTo>
                  <a:lnTo>
                    <a:pt x="98048" y="569274"/>
                  </a:lnTo>
                  <a:lnTo>
                    <a:pt x="117977" y="603718"/>
                  </a:lnTo>
                  <a:lnTo>
                    <a:pt x="142755" y="613981"/>
                  </a:lnTo>
                  <a:lnTo>
                    <a:pt x="1886711" y="613981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3981"/>
                  </a:moveTo>
                  <a:lnTo>
                    <a:pt x="1744971" y="613981"/>
                  </a:lnTo>
                  <a:lnTo>
                    <a:pt x="1751545" y="612673"/>
                  </a:lnTo>
                  <a:lnTo>
                    <a:pt x="1764174" y="607442"/>
                  </a:lnTo>
                  <a:lnTo>
                    <a:pt x="1788370" y="575849"/>
                  </a:lnTo>
                  <a:lnTo>
                    <a:pt x="1789678" y="569274"/>
                  </a:lnTo>
                  <a:lnTo>
                    <a:pt x="1789678" y="143385"/>
                  </a:lnTo>
                  <a:lnTo>
                    <a:pt x="1769748" y="108942"/>
                  </a:lnTo>
                  <a:lnTo>
                    <a:pt x="1744971" y="98678"/>
                  </a:lnTo>
                  <a:lnTo>
                    <a:pt x="1886711" y="98678"/>
                  </a:lnTo>
                  <a:lnTo>
                    <a:pt x="1886711" y="613981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932176" y="500423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1982" y="528634"/>
                  </a:moveTo>
                  <a:lnTo>
                    <a:pt x="52863" y="528634"/>
                  </a:lnTo>
                  <a:lnTo>
                    <a:pt x="49392" y="528436"/>
                  </a:lnTo>
                  <a:lnTo>
                    <a:pt x="13028" y="510660"/>
                  </a:lnTo>
                  <a:lnTo>
                    <a:pt x="0" y="479074"/>
                  </a:lnTo>
                  <a:lnTo>
                    <a:pt x="0" y="475770"/>
                  </a:lnTo>
                  <a:lnTo>
                    <a:pt x="0" y="49361"/>
                  </a:lnTo>
                  <a:lnTo>
                    <a:pt x="17937" y="12819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973"/>
                  </a:lnTo>
                  <a:lnTo>
                    <a:pt x="1704845" y="49361"/>
                  </a:lnTo>
                  <a:lnTo>
                    <a:pt x="1704845" y="479074"/>
                  </a:lnTo>
                  <a:lnTo>
                    <a:pt x="1686907" y="515418"/>
                  </a:lnTo>
                  <a:lnTo>
                    <a:pt x="1655453" y="528436"/>
                  </a:lnTo>
                  <a:lnTo>
                    <a:pt x="1651982" y="52863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171"/>
              <a:ext cx="145374" cy="145374"/>
            </a:xfrm>
            <a:prstGeom prst="rect">
              <a:avLst/>
            </a:prstGeom>
          </p:spPr>
        </p:pic>
      </p:grpSp>
      <p:sp>
        <p:nvSpPr>
          <p:cNvPr id="8" name="object 8" descr=""/>
          <p:cNvSpPr txBox="1"/>
          <p:nvPr/>
        </p:nvSpPr>
        <p:spPr>
          <a:xfrm>
            <a:off x="3519868" y="811534"/>
            <a:ext cx="52959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10">
                <a:latin typeface="Arial MT"/>
                <a:cs typeface="Arial MT"/>
              </a:rPr>
              <a:t>Traduciendo...</a:t>
            </a:r>
            <a:endParaRPr sz="600">
              <a:latin typeface="Arial MT"/>
              <a:cs typeface="Arial MT"/>
            </a:endParaRPr>
          </a:p>
        </p:txBody>
      </p:sp>
      <p:grpSp>
        <p:nvGrpSpPr>
          <p:cNvPr id="9" name="object 9" descr=""/>
          <p:cNvGrpSpPr/>
          <p:nvPr/>
        </p:nvGrpSpPr>
        <p:grpSpPr>
          <a:xfrm>
            <a:off x="368299" y="540071"/>
            <a:ext cx="502284" cy="13335"/>
            <a:chOff x="368299" y="540071"/>
            <a:chExt cx="502284" cy="13335"/>
          </a:xfrm>
        </p:grpSpPr>
        <p:sp>
          <p:nvSpPr>
            <p:cNvPr id="10" name="object 10" descr=""/>
            <p:cNvSpPr/>
            <p:nvPr/>
          </p:nvSpPr>
          <p:spPr>
            <a:xfrm>
              <a:off x="368299" y="540071"/>
              <a:ext cx="502284" cy="6985"/>
            </a:xfrm>
            <a:custGeom>
              <a:avLst/>
              <a:gdLst/>
              <a:ahLst/>
              <a:cxnLst/>
              <a:rect l="l" t="t" r="r" b="b"/>
              <a:pathLst>
                <a:path w="502284" h="6984">
                  <a:moveTo>
                    <a:pt x="502202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502202" y="0"/>
                  </a:lnTo>
                  <a:lnTo>
                    <a:pt x="502202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368287" y="540066"/>
              <a:ext cx="502284" cy="13335"/>
            </a:xfrm>
            <a:custGeom>
              <a:avLst/>
              <a:gdLst/>
              <a:ahLst/>
              <a:cxnLst/>
              <a:rect l="l" t="t" r="r" b="b"/>
              <a:pathLst>
                <a:path w="502284" h="13334">
                  <a:moveTo>
                    <a:pt x="502208" y="0"/>
                  </a:moveTo>
                  <a:lnTo>
                    <a:pt x="495604" y="6616"/>
                  </a:lnTo>
                  <a:lnTo>
                    <a:pt x="0" y="6616"/>
                  </a:lnTo>
                  <a:lnTo>
                    <a:pt x="0" y="13220"/>
                  </a:lnTo>
                  <a:lnTo>
                    <a:pt x="495604" y="13220"/>
                  </a:lnTo>
                  <a:lnTo>
                    <a:pt x="502208" y="13220"/>
                  </a:lnTo>
                  <a:lnTo>
                    <a:pt x="502208" y="6616"/>
                  </a:lnTo>
                  <a:lnTo>
                    <a:pt x="502208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368299" y="540071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4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" name="object 13" descr=""/>
          <p:cNvSpPr txBox="1"/>
          <p:nvPr/>
        </p:nvSpPr>
        <p:spPr>
          <a:xfrm>
            <a:off x="379553" y="600081"/>
            <a:ext cx="48450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Page</a:t>
            </a:r>
            <a:r>
              <a:rPr dirty="0" sz="800" spc="6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260</a:t>
            </a:r>
            <a:endParaRPr sz="800">
              <a:latin typeface="Arial"/>
              <a:cs typeface="Arial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4974542" y="771887"/>
            <a:ext cx="448309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Apéndice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831370" y="8278495"/>
            <a:ext cx="1841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260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4697009" y="8304927"/>
            <a:ext cx="65786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Times New Roman"/>
                <a:cs typeface="Times New Roman"/>
              </a:rPr>
              <a:t>ATPDraw</a:t>
            </a:r>
            <a:r>
              <a:rPr dirty="0" sz="550" spc="30">
                <a:latin typeface="Times New Roman"/>
                <a:cs typeface="Times New Roman"/>
              </a:rPr>
              <a:t> </a:t>
            </a:r>
            <a:r>
              <a:rPr dirty="0" sz="550">
                <a:latin typeface="Times New Roman"/>
                <a:cs typeface="Times New Roman"/>
              </a:rPr>
              <a:t>versión</a:t>
            </a:r>
            <a:r>
              <a:rPr dirty="0" sz="550" spc="30">
                <a:latin typeface="Times New Roman"/>
                <a:cs typeface="Times New Roman"/>
              </a:rPr>
              <a:t> </a:t>
            </a:r>
            <a:r>
              <a:rPr dirty="0" sz="550" spc="-25">
                <a:latin typeface="Times New Roman"/>
                <a:cs typeface="Times New Roman"/>
              </a:rPr>
              <a:t>5.5</a:t>
            </a:r>
            <a:endParaRPr sz="550">
              <a:latin typeface="Times New Roman"/>
              <a:cs typeface="Times New Roman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831370" y="1182901"/>
            <a:ext cx="5356860" cy="58737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 marR="5080">
              <a:lnSpc>
                <a:spcPct val="113799"/>
              </a:lnSpc>
              <a:spcBef>
                <a:spcPts val="90"/>
              </a:spcBef>
            </a:pPr>
            <a:r>
              <a:rPr dirty="0" sz="800" spc="10">
                <a:latin typeface="Times New Roman"/>
                <a:cs typeface="Times New Roman"/>
              </a:rPr>
              <a:t>frecuencia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potencia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angular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ω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450" spc="10">
                <a:latin typeface="Times New Roman"/>
                <a:cs typeface="Times New Roman"/>
              </a:rPr>
              <a:t>0</a:t>
            </a:r>
            <a:r>
              <a:rPr dirty="0" sz="450" spc="11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.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Esta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expresión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da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como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resultado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valores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considerablemente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más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bajos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que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los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sugeridos.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26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[7].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necesita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investigado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fondo.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supone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resistencias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diseño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son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seguir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eq.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(37)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[7].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85"/>
              </a:spcBef>
            </a:pP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valores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R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(ω)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calculated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calculados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ajustan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función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(equivalente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Foster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celdas)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1597890" y="1776293"/>
            <a:ext cx="197485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>
                <a:latin typeface="Times New Roman"/>
                <a:cs typeface="Times New Roman"/>
              </a:rPr>
              <a:t>2</a:t>
            </a:r>
            <a:r>
              <a:rPr dirty="0" sz="400" spc="370">
                <a:latin typeface="Times New Roman"/>
                <a:cs typeface="Times New Roman"/>
              </a:rPr>
              <a:t>  </a:t>
            </a:r>
            <a:r>
              <a:rPr dirty="0" sz="400" spc="-50">
                <a:latin typeface="Times New Roman"/>
                <a:cs typeface="Times New Roman"/>
              </a:rPr>
              <a:t>2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2172780" y="1776293"/>
            <a:ext cx="197485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>
                <a:latin typeface="Times New Roman"/>
                <a:cs typeface="Times New Roman"/>
              </a:rPr>
              <a:t>2</a:t>
            </a:r>
            <a:r>
              <a:rPr dirty="0" sz="400" spc="370">
                <a:latin typeface="Times New Roman"/>
                <a:cs typeface="Times New Roman"/>
              </a:rPr>
              <a:t>  </a:t>
            </a:r>
            <a:r>
              <a:rPr dirty="0" sz="400" spc="-50">
                <a:latin typeface="Times New Roman"/>
                <a:cs typeface="Times New Roman"/>
              </a:rPr>
              <a:t>2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1214630" y="1908451"/>
            <a:ext cx="92075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>
                <a:latin typeface="Times New Roman"/>
                <a:cs typeface="Times New Roman"/>
              </a:rPr>
              <a:t>0</a:t>
            </a:r>
            <a:r>
              <a:rPr dirty="0" sz="400" spc="5">
                <a:latin typeface="Times New Roman"/>
                <a:cs typeface="Times New Roman"/>
              </a:rPr>
              <a:t> </a:t>
            </a:r>
            <a:r>
              <a:rPr dirty="0" sz="400" spc="-50">
                <a:latin typeface="Times New Roman"/>
                <a:cs typeface="Times New Roman"/>
              </a:rPr>
              <a:t>0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1776304" y="1928275"/>
            <a:ext cx="52069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 spc="-50">
                <a:latin typeface="Times New Roman"/>
                <a:cs typeface="Times New Roman"/>
              </a:rPr>
              <a:t>2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2344586" y="1928275"/>
            <a:ext cx="52069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 spc="-50">
                <a:latin typeface="Times New Roman"/>
                <a:cs typeface="Times New Roman"/>
              </a:rPr>
              <a:t>2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1360005" y="1974530"/>
            <a:ext cx="104775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baseline="4629" sz="900" spc="-37" i="1">
                <a:latin typeface="Times New Roman"/>
                <a:cs typeface="Times New Roman"/>
              </a:rPr>
              <a:t>R</a:t>
            </a:r>
            <a:r>
              <a:rPr dirty="0" sz="400" spc="-25">
                <a:latin typeface="Times New Roman"/>
                <a:cs typeface="Times New Roman"/>
              </a:rPr>
              <a:t>1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1492163" y="1782900"/>
            <a:ext cx="13970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Cambria Math"/>
                <a:cs typeface="Cambria Math"/>
              </a:rPr>
              <a:t>⋅</a:t>
            </a:r>
            <a:r>
              <a:rPr dirty="0" sz="600">
                <a:latin typeface="Times New Roman"/>
                <a:cs typeface="Times New Roman"/>
              </a:rPr>
              <a:t>ω</a:t>
            </a:r>
            <a:r>
              <a:rPr dirty="0" sz="600" spc="-15">
                <a:latin typeface="Times New Roman"/>
                <a:cs typeface="Times New Roman"/>
              </a:rPr>
              <a:t> </a:t>
            </a:r>
            <a:r>
              <a:rPr dirty="0" sz="600" spc="-50">
                <a:latin typeface="Cambria Math"/>
                <a:cs typeface="Cambria Math"/>
              </a:rPr>
              <a:t>⋅</a:t>
            </a:r>
            <a:endParaRPr sz="600">
              <a:latin typeface="Cambria Math"/>
              <a:cs typeface="Cambria Math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2073661" y="1782900"/>
            <a:ext cx="12700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Cambria Math"/>
                <a:cs typeface="Cambria Math"/>
              </a:rPr>
              <a:t>⋅</a:t>
            </a:r>
            <a:r>
              <a:rPr dirty="0" sz="600">
                <a:latin typeface="Times New Roman"/>
                <a:cs typeface="Times New Roman"/>
              </a:rPr>
              <a:t>ω</a:t>
            </a:r>
            <a:r>
              <a:rPr dirty="0" sz="600" spc="-15">
                <a:latin typeface="Times New Roman"/>
                <a:cs typeface="Times New Roman"/>
              </a:rPr>
              <a:t> </a:t>
            </a:r>
            <a:r>
              <a:rPr dirty="0" sz="600" spc="-50">
                <a:latin typeface="Cambria Math"/>
                <a:cs typeface="Cambria Math"/>
              </a:rPr>
              <a:t>⋅</a:t>
            </a:r>
            <a:endParaRPr sz="600">
              <a:latin typeface="Cambria Math"/>
              <a:cs typeface="Cambria Math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832402" y="1848980"/>
            <a:ext cx="537845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baseline="-23148" sz="900" i="1">
                <a:latin typeface="Times New Roman"/>
                <a:cs typeface="Times New Roman"/>
              </a:rPr>
              <a:t>R</a:t>
            </a:r>
            <a:r>
              <a:rPr dirty="0" baseline="-23148" sz="900" spc="-97" i="1">
                <a:latin typeface="Times New Roman"/>
                <a:cs typeface="Times New Roman"/>
              </a:rPr>
              <a:t> </a:t>
            </a:r>
            <a:r>
              <a:rPr dirty="0" baseline="-9259" sz="900" spc="-75">
                <a:latin typeface="Times New Roman"/>
                <a:cs typeface="Times New Roman"/>
              </a:rPr>
              <a:t>()</a:t>
            </a:r>
            <a:r>
              <a:rPr dirty="0" sz="600" spc="-50">
                <a:latin typeface="Times New Roman"/>
                <a:cs typeface="Times New Roman"/>
              </a:rPr>
              <a:t>ω</a:t>
            </a:r>
            <a:r>
              <a:rPr dirty="0" sz="600" spc="1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=</a:t>
            </a:r>
            <a:r>
              <a:rPr dirty="0" sz="600" spc="210">
                <a:latin typeface="Times New Roman"/>
                <a:cs typeface="Times New Roman"/>
              </a:rPr>
              <a:t>  </a:t>
            </a:r>
            <a:r>
              <a:rPr dirty="0" baseline="-23148" sz="900" i="1">
                <a:latin typeface="Times New Roman"/>
                <a:cs typeface="Times New Roman"/>
              </a:rPr>
              <a:t>R</a:t>
            </a:r>
            <a:r>
              <a:rPr dirty="0" baseline="-23148" sz="900" spc="637" i="1">
                <a:latin typeface="Times New Roman"/>
                <a:cs typeface="Times New Roman"/>
              </a:rPr>
              <a:t> </a:t>
            </a:r>
            <a:r>
              <a:rPr dirty="0" sz="600" spc="-50">
                <a:latin typeface="Times New Roman"/>
                <a:cs typeface="Times New Roman"/>
              </a:rPr>
              <a:t>+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1354944" y="1822548"/>
            <a:ext cx="1072515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25"/>
              </a:spcBef>
              <a:tabLst>
                <a:tab pos="354330" algn="l"/>
                <a:tab pos="929005" algn="l"/>
              </a:tabLst>
            </a:pPr>
            <a:r>
              <a:rPr dirty="0" baseline="4629" sz="900" spc="-37" i="1">
                <a:latin typeface="Times New Roman"/>
                <a:cs typeface="Times New Roman"/>
              </a:rPr>
              <a:t>R</a:t>
            </a:r>
            <a:r>
              <a:rPr dirty="0" sz="400" spc="-25">
                <a:latin typeface="Times New Roman"/>
                <a:cs typeface="Times New Roman"/>
              </a:rPr>
              <a:t>1</a:t>
            </a:r>
            <a:r>
              <a:rPr dirty="0" sz="400">
                <a:latin typeface="Times New Roman"/>
                <a:cs typeface="Times New Roman"/>
              </a:rPr>
              <a:t>	</a:t>
            </a:r>
            <a:r>
              <a:rPr dirty="0" baseline="4629" sz="900" i="1">
                <a:latin typeface="Times New Roman"/>
                <a:cs typeface="Times New Roman"/>
              </a:rPr>
              <a:t>L</a:t>
            </a:r>
            <a:r>
              <a:rPr dirty="0" sz="400">
                <a:latin typeface="Times New Roman"/>
                <a:cs typeface="Times New Roman"/>
              </a:rPr>
              <a:t>1</a:t>
            </a:r>
            <a:r>
              <a:rPr dirty="0" sz="400" spc="225">
                <a:latin typeface="Times New Roman"/>
                <a:cs typeface="Times New Roman"/>
              </a:rPr>
              <a:t>  </a:t>
            </a:r>
            <a:r>
              <a:rPr dirty="0" baseline="-18518" sz="900">
                <a:latin typeface="Times New Roman"/>
                <a:cs typeface="Times New Roman"/>
              </a:rPr>
              <a:t>+</a:t>
            </a:r>
            <a:r>
              <a:rPr dirty="0" baseline="-18518" sz="900" spc="532">
                <a:latin typeface="Times New Roman"/>
                <a:cs typeface="Times New Roman"/>
              </a:rPr>
              <a:t> </a:t>
            </a:r>
            <a:r>
              <a:rPr dirty="0" baseline="4629" sz="900" i="1">
                <a:latin typeface="Times New Roman"/>
                <a:cs typeface="Times New Roman"/>
              </a:rPr>
              <a:t>R</a:t>
            </a:r>
            <a:r>
              <a:rPr dirty="0" baseline="4629" sz="900" spc="-89" i="1">
                <a:latin typeface="Times New Roman"/>
                <a:cs typeface="Times New Roman"/>
              </a:rPr>
              <a:t> </a:t>
            </a:r>
            <a:r>
              <a:rPr dirty="0" sz="400" spc="-50">
                <a:latin typeface="Times New Roman"/>
                <a:cs typeface="Times New Roman"/>
              </a:rPr>
              <a:t>2</a:t>
            </a:r>
            <a:r>
              <a:rPr dirty="0" sz="400">
                <a:latin typeface="Times New Roman"/>
                <a:cs typeface="Times New Roman"/>
              </a:rPr>
              <a:t>	</a:t>
            </a:r>
            <a:r>
              <a:rPr dirty="0" baseline="4629" sz="900" i="1">
                <a:latin typeface="Times New Roman"/>
                <a:cs typeface="Times New Roman"/>
              </a:rPr>
              <a:t>L</a:t>
            </a:r>
            <a:r>
              <a:rPr dirty="0" baseline="4629" sz="900" spc="-120" i="1">
                <a:latin typeface="Times New Roman"/>
                <a:cs typeface="Times New Roman"/>
              </a:rPr>
              <a:t> </a:t>
            </a:r>
            <a:r>
              <a:rPr dirty="0" sz="400" spc="-50">
                <a:latin typeface="Times New Roman"/>
                <a:cs typeface="Times New Roman"/>
              </a:rPr>
              <a:t>2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1400684" y="1934883"/>
            <a:ext cx="307975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baseline="34722" sz="600">
                <a:latin typeface="Times New Roman"/>
                <a:cs typeface="Times New Roman"/>
              </a:rPr>
              <a:t>2</a:t>
            </a:r>
            <a:r>
              <a:rPr dirty="0" baseline="34722" sz="600" spc="33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+</a:t>
            </a:r>
            <a:r>
              <a:rPr dirty="0" sz="600" spc="1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ω</a:t>
            </a:r>
            <a:r>
              <a:rPr dirty="0" sz="600" spc="10">
                <a:latin typeface="Times New Roman"/>
                <a:cs typeface="Times New Roman"/>
              </a:rPr>
              <a:t> </a:t>
            </a:r>
            <a:r>
              <a:rPr dirty="0" sz="600" spc="-35">
                <a:latin typeface="Cambria Math"/>
                <a:cs typeface="Cambria Math"/>
              </a:rPr>
              <a:t>⋅</a:t>
            </a:r>
            <a:r>
              <a:rPr dirty="0" baseline="34722" sz="600" spc="-52">
                <a:latin typeface="Times New Roman"/>
                <a:cs typeface="Times New Roman"/>
              </a:rPr>
              <a:t>2</a:t>
            </a:r>
            <a:endParaRPr baseline="34722" sz="600">
              <a:latin typeface="Times New Roman"/>
              <a:cs typeface="Times New Roman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1968966" y="1934883"/>
            <a:ext cx="307975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baseline="34722" sz="600">
                <a:latin typeface="Times New Roman"/>
                <a:cs typeface="Times New Roman"/>
              </a:rPr>
              <a:t>2</a:t>
            </a:r>
            <a:r>
              <a:rPr dirty="0" baseline="34722" sz="600" spc="33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+</a:t>
            </a:r>
            <a:r>
              <a:rPr dirty="0" sz="600" spc="1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ω</a:t>
            </a:r>
            <a:r>
              <a:rPr dirty="0" sz="600" spc="10">
                <a:latin typeface="Times New Roman"/>
                <a:cs typeface="Times New Roman"/>
              </a:rPr>
              <a:t> </a:t>
            </a:r>
            <a:r>
              <a:rPr dirty="0" sz="600" spc="-35">
                <a:latin typeface="Cambria Math"/>
                <a:cs typeface="Cambria Math"/>
              </a:rPr>
              <a:t>⋅</a:t>
            </a:r>
            <a:r>
              <a:rPr dirty="0" baseline="34722" sz="600" spc="-52">
                <a:latin typeface="Times New Roman"/>
                <a:cs typeface="Times New Roman"/>
              </a:rPr>
              <a:t>2</a:t>
            </a:r>
            <a:endParaRPr baseline="34722" sz="600">
              <a:latin typeface="Times New Roman"/>
              <a:cs typeface="Times New Roman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5113309" y="1835763"/>
            <a:ext cx="14922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>
                <a:latin typeface="Times New Roman"/>
                <a:cs typeface="Times New Roman"/>
              </a:rPr>
              <a:t>(5)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1465732" y="2100081"/>
            <a:ext cx="52069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 spc="-50">
                <a:latin typeface="Times New Roman"/>
                <a:cs typeface="Times New Roman"/>
              </a:rPr>
              <a:t>2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1730049" y="1928936"/>
            <a:ext cx="673100" cy="260350"/>
          </a:xfrm>
          <a:prstGeom prst="rect">
            <a:avLst/>
          </a:prstGeom>
        </p:spPr>
        <p:txBody>
          <a:bodyPr wrap="square" lIns="0" tIns="254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0"/>
              </a:spcBef>
            </a:pPr>
            <a:endParaRPr sz="40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  <a:tabLst>
                <a:tab pos="198120" algn="l"/>
                <a:tab pos="567690" algn="l"/>
              </a:tabLst>
            </a:pPr>
            <a:r>
              <a:rPr dirty="0" baseline="4629" sz="900" spc="-37" i="1">
                <a:latin typeface="Times New Roman"/>
                <a:cs typeface="Times New Roman"/>
              </a:rPr>
              <a:t>L</a:t>
            </a:r>
            <a:r>
              <a:rPr dirty="0" sz="400" spc="-25">
                <a:latin typeface="Times New Roman"/>
                <a:cs typeface="Times New Roman"/>
              </a:rPr>
              <a:t>1</a:t>
            </a:r>
            <a:r>
              <a:rPr dirty="0" sz="400">
                <a:latin typeface="Times New Roman"/>
                <a:cs typeface="Times New Roman"/>
              </a:rPr>
              <a:t>	</a:t>
            </a:r>
            <a:r>
              <a:rPr dirty="0" baseline="4629" sz="900" i="1">
                <a:latin typeface="Times New Roman"/>
                <a:cs typeface="Times New Roman"/>
              </a:rPr>
              <a:t>R</a:t>
            </a:r>
            <a:r>
              <a:rPr dirty="0" baseline="4629" sz="900" spc="-75" i="1">
                <a:latin typeface="Times New Roman"/>
                <a:cs typeface="Times New Roman"/>
              </a:rPr>
              <a:t> </a:t>
            </a:r>
            <a:r>
              <a:rPr dirty="0" sz="400" spc="-50">
                <a:latin typeface="Times New Roman"/>
                <a:cs typeface="Times New Roman"/>
              </a:rPr>
              <a:t>2</a:t>
            </a:r>
            <a:r>
              <a:rPr dirty="0" sz="400">
                <a:latin typeface="Times New Roman"/>
                <a:cs typeface="Times New Roman"/>
              </a:rPr>
              <a:t>	</a:t>
            </a:r>
            <a:r>
              <a:rPr dirty="0" baseline="4629" sz="900" i="1">
                <a:latin typeface="Times New Roman"/>
                <a:cs typeface="Times New Roman"/>
              </a:rPr>
              <a:t>L</a:t>
            </a:r>
            <a:r>
              <a:rPr dirty="0" baseline="4629" sz="900" spc="-120" i="1">
                <a:latin typeface="Times New Roman"/>
                <a:cs typeface="Times New Roman"/>
              </a:rPr>
              <a:t> </a:t>
            </a:r>
            <a:r>
              <a:rPr dirty="0" sz="400" spc="-50">
                <a:latin typeface="Times New Roman"/>
                <a:cs typeface="Times New Roman"/>
              </a:rPr>
              <a:t>2</a:t>
            </a:r>
            <a:endParaRPr sz="400">
              <a:latin typeface="Times New Roman"/>
              <a:cs typeface="Times New Roman"/>
            </a:endParaRPr>
          </a:p>
          <a:p>
            <a:pPr algn="ctr" marL="12700">
              <a:lnSpc>
                <a:spcPct val="100000"/>
              </a:lnSpc>
              <a:spcBef>
                <a:spcPts val="260"/>
              </a:spcBef>
            </a:pPr>
            <a:r>
              <a:rPr dirty="0" sz="400" spc="-50">
                <a:latin typeface="Times New Roman"/>
                <a:cs typeface="Times New Roman"/>
              </a:rPr>
              <a:t>2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1307141" y="2172768"/>
            <a:ext cx="197485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>
                <a:latin typeface="Times New Roman"/>
                <a:cs typeface="Times New Roman"/>
              </a:rPr>
              <a:t>1</a:t>
            </a:r>
            <a:r>
              <a:rPr dirty="0" sz="400" spc="370">
                <a:latin typeface="Times New Roman"/>
                <a:cs typeface="Times New Roman"/>
              </a:rPr>
              <a:t>  </a:t>
            </a:r>
            <a:r>
              <a:rPr dirty="0" sz="400" spc="-50">
                <a:latin typeface="Times New Roman"/>
                <a:cs typeface="Times New Roman"/>
              </a:rPr>
              <a:t>1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1882031" y="2172768"/>
            <a:ext cx="203835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>
                <a:latin typeface="Times New Roman"/>
                <a:cs typeface="Times New Roman"/>
              </a:rPr>
              <a:t>2</a:t>
            </a:r>
            <a:r>
              <a:rPr dirty="0" sz="400" spc="395">
                <a:latin typeface="Times New Roman"/>
                <a:cs typeface="Times New Roman"/>
              </a:rPr>
              <a:t>  </a:t>
            </a:r>
            <a:r>
              <a:rPr dirty="0" sz="400" spc="-50">
                <a:latin typeface="Times New Roman"/>
                <a:cs typeface="Times New Roman"/>
              </a:rPr>
              <a:t>2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1221238" y="2258671"/>
            <a:ext cx="52069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 spc="-50">
                <a:latin typeface="Times New Roman"/>
                <a:cs typeface="Times New Roman"/>
              </a:rPr>
              <a:t>2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1426084" y="2258671"/>
            <a:ext cx="52069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 spc="-50">
                <a:latin typeface="Times New Roman"/>
                <a:cs typeface="Times New Roman"/>
              </a:rPr>
              <a:t>2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1571458" y="2258671"/>
            <a:ext cx="276860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  <a:tabLst>
                <a:tab pos="236854" algn="l"/>
              </a:tabLst>
            </a:pPr>
            <a:r>
              <a:rPr dirty="0" sz="400" spc="-50">
                <a:latin typeface="Times New Roman"/>
                <a:cs typeface="Times New Roman"/>
              </a:rPr>
              <a:t>2</a:t>
            </a:r>
            <a:r>
              <a:rPr dirty="0" sz="400">
                <a:latin typeface="Times New Roman"/>
                <a:cs typeface="Times New Roman"/>
              </a:rPr>
              <a:t>	</a:t>
            </a:r>
            <a:r>
              <a:rPr dirty="0" sz="400" spc="-50">
                <a:latin typeface="Times New Roman"/>
                <a:cs typeface="Times New Roman"/>
              </a:rPr>
              <a:t>2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1994366" y="2258671"/>
            <a:ext cx="197485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>
                <a:latin typeface="Times New Roman"/>
                <a:cs typeface="Times New Roman"/>
              </a:rPr>
              <a:t>2</a:t>
            </a:r>
            <a:r>
              <a:rPr dirty="0" sz="400" spc="370">
                <a:latin typeface="Times New Roman"/>
                <a:cs typeface="Times New Roman"/>
              </a:rPr>
              <a:t>  </a:t>
            </a:r>
            <a:r>
              <a:rPr dirty="0" sz="400" spc="-50">
                <a:latin typeface="Times New Roman"/>
                <a:cs typeface="Times New Roman"/>
              </a:rPr>
              <a:t>2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1208022" y="2324751"/>
            <a:ext cx="990600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  <a:tabLst>
                <a:tab pos="375920" algn="l"/>
                <a:tab pos="587375" algn="l"/>
                <a:tab pos="950594" algn="l"/>
              </a:tabLst>
            </a:pPr>
            <a:r>
              <a:rPr dirty="0" sz="400" spc="-50">
                <a:latin typeface="Times New Roman"/>
                <a:cs typeface="Times New Roman"/>
              </a:rPr>
              <a:t>1</a:t>
            </a:r>
            <a:r>
              <a:rPr dirty="0" sz="400">
                <a:latin typeface="Times New Roman"/>
                <a:cs typeface="Times New Roman"/>
              </a:rPr>
              <a:t>	</a:t>
            </a:r>
            <a:r>
              <a:rPr dirty="0" sz="400" spc="-50">
                <a:latin typeface="Times New Roman"/>
                <a:cs typeface="Times New Roman"/>
              </a:rPr>
              <a:t>1</a:t>
            </a:r>
            <a:r>
              <a:rPr dirty="0" sz="400">
                <a:latin typeface="Times New Roman"/>
                <a:cs typeface="Times New Roman"/>
              </a:rPr>
              <a:t>	</a:t>
            </a:r>
            <a:r>
              <a:rPr dirty="0" sz="400" spc="-50">
                <a:latin typeface="Times New Roman"/>
                <a:cs typeface="Times New Roman"/>
              </a:rPr>
              <a:t>2</a:t>
            </a:r>
            <a:r>
              <a:rPr dirty="0" sz="400">
                <a:latin typeface="Times New Roman"/>
                <a:cs typeface="Times New Roman"/>
              </a:rPr>
              <a:t>	</a:t>
            </a:r>
            <a:r>
              <a:rPr dirty="0" sz="400" spc="-50">
                <a:latin typeface="Times New Roman"/>
                <a:cs typeface="Times New Roman"/>
              </a:rPr>
              <a:t>2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1267494" y="2139729"/>
            <a:ext cx="1181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25" i="1">
                <a:latin typeface="Times New Roman"/>
                <a:cs typeface="Times New Roman"/>
              </a:rPr>
              <a:t>LR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1829168" y="2139729"/>
            <a:ext cx="1181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25" i="1">
                <a:latin typeface="Times New Roman"/>
                <a:cs typeface="Times New Roman"/>
              </a:rPr>
              <a:t>LR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1161767" y="2291711"/>
            <a:ext cx="1001394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  <a:tabLst>
                <a:tab pos="375920" algn="l"/>
                <a:tab pos="580390" algn="l"/>
                <a:tab pos="944244" algn="l"/>
              </a:tabLst>
            </a:pPr>
            <a:r>
              <a:rPr dirty="0" sz="600" spc="-50" i="1">
                <a:latin typeface="Times New Roman"/>
                <a:cs typeface="Times New Roman"/>
              </a:rPr>
              <a:t>R</a:t>
            </a:r>
            <a:r>
              <a:rPr dirty="0" sz="600" i="1">
                <a:latin typeface="Times New Roman"/>
                <a:cs typeface="Times New Roman"/>
              </a:rPr>
              <a:t>	</a:t>
            </a:r>
            <a:r>
              <a:rPr dirty="0" sz="600" spc="-50" i="1">
                <a:latin typeface="Times New Roman"/>
                <a:cs typeface="Times New Roman"/>
              </a:rPr>
              <a:t>L</a:t>
            </a:r>
            <a:r>
              <a:rPr dirty="0" sz="600" i="1">
                <a:latin typeface="Times New Roman"/>
                <a:cs typeface="Times New Roman"/>
              </a:rPr>
              <a:t>	</a:t>
            </a:r>
            <a:r>
              <a:rPr dirty="0" sz="600" spc="-50" i="1">
                <a:latin typeface="Times New Roman"/>
                <a:cs typeface="Times New Roman"/>
              </a:rPr>
              <a:t>R</a:t>
            </a:r>
            <a:r>
              <a:rPr dirty="0" sz="600" i="1">
                <a:latin typeface="Times New Roman"/>
                <a:cs typeface="Times New Roman"/>
              </a:rPr>
              <a:t>	</a:t>
            </a:r>
            <a:r>
              <a:rPr dirty="0" sz="600" spc="-50" i="1">
                <a:latin typeface="Times New Roman"/>
                <a:cs typeface="Times New Roman"/>
              </a:rPr>
              <a:t>L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1360005" y="2106689"/>
            <a:ext cx="4826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50">
                <a:latin typeface="Cambria Math"/>
                <a:cs typeface="Cambria Math"/>
              </a:rPr>
              <a:t>⋅</a:t>
            </a:r>
            <a:endParaRPr sz="600">
              <a:latin typeface="Cambria Math"/>
              <a:cs typeface="Cambria Math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1941503" y="2106689"/>
            <a:ext cx="4826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50">
                <a:latin typeface="Cambria Math"/>
                <a:cs typeface="Cambria Math"/>
              </a:rPr>
              <a:t>⋅</a:t>
            </a:r>
            <a:endParaRPr sz="600">
              <a:latin typeface="Cambria Math"/>
              <a:cs typeface="Cambria Math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819702" y="2172768"/>
            <a:ext cx="920115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25"/>
              </a:spcBef>
              <a:tabLst>
                <a:tab pos="836930" algn="l"/>
              </a:tabLst>
            </a:pPr>
            <a:r>
              <a:rPr dirty="0" baseline="-23148" sz="900" i="1">
                <a:latin typeface="Times New Roman"/>
                <a:cs typeface="Times New Roman"/>
              </a:rPr>
              <a:t>L</a:t>
            </a:r>
            <a:r>
              <a:rPr dirty="0" baseline="-23148" sz="900" spc="-127" i="1">
                <a:latin typeface="Times New Roman"/>
                <a:cs typeface="Times New Roman"/>
              </a:rPr>
              <a:t> </a:t>
            </a:r>
            <a:r>
              <a:rPr dirty="0" baseline="-9259" sz="900" spc="-75">
                <a:latin typeface="Times New Roman"/>
                <a:cs typeface="Times New Roman"/>
              </a:rPr>
              <a:t>()</a:t>
            </a:r>
            <a:r>
              <a:rPr dirty="0" sz="600" spc="-50">
                <a:latin typeface="Times New Roman"/>
                <a:cs typeface="Times New Roman"/>
              </a:rPr>
              <a:t>ω</a:t>
            </a:r>
            <a:r>
              <a:rPr dirty="0" sz="600" spc="20">
                <a:latin typeface="Times New Roman"/>
                <a:cs typeface="Times New Roman"/>
              </a:rPr>
              <a:t> </a:t>
            </a:r>
            <a:r>
              <a:rPr dirty="0" sz="600" spc="-50">
                <a:latin typeface="Times New Roman"/>
                <a:cs typeface="Times New Roman"/>
              </a:rPr>
              <a:t>=</a:t>
            </a:r>
            <a:r>
              <a:rPr dirty="0" sz="600">
                <a:latin typeface="Times New Roman"/>
                <a:cs typeface="Times New Roman"/>
              </a:rPr>
              <a:t>	</a:t>
            </a:r>
            <a:r>
              <a:rPr dirty="0" sz="600" spc="-50">
                <a:latin typeface="Times New Roman"/>
                <a:cs typeface="Times New Roman"/>
              </a:rPr>
              <a:t>+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1287317" y="2265279"/>
            <a:ext cx="74041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  <a:tabLst>
                <a:tab pos="580390" algn="l"/>
              </a:tabLst>
            </a:pPr>
            <a:r>
              <a:rPr dirty="0" sz="600">
                <a:latin typeface="Times New Roman"/>
                <a:cs typeface="Times New Roman"/>
              </a:rPr>
              <a:t>+</a:t>
            </a:r>
            <a:r>
              <a:rPr dirty="0" sz="600" spc="1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ω</a:t>
            </a:r>
            <a:r>
              <a:rPr dirty="0" sz="600" spc="15">
                <a:latin typeface="Times New Roman"/>
                <a:cs typeface="Times New Roman"/>
              </a:rPr>
              <a:t> </a:t>
            </a:r>
            <a:r>
              <a:rPr dirty="0" sz="600" spc="-50">
                <a:latin typeface="Cambria Math"/>
                <a:cs typeface="Cambria Math"/>
              </a:rPr>
              <a:t>⋅</a:t>
            </a:r>
            <a:r>
              <a:rPr dirty="0" sz="600">
                <a:latin typeface="Cambria Math"/>
                <a:cs typeface="Cambria Math"/>
              </a:rPr>
              <a:t>	</a:t>
            </a:r>
            <a:r>
              <a:rPr dirty="0" sz="600">
                <a:latin typeface="Times New Roman"/>
                <a:cs typeface="Times New Roman"/>
              </a:rPr>
              <a:t>+</a:t>
            </a:r>
            <a:r>
              <a:rPr dirty="0" sz="600" spc="1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ω</a:t>
            </a:r>
            <a:r>
              <a:rPr dirty="0" sz="600" spc="15">
                <a:latin typeface="Times New Roman"/>
                <a:cs typeface="Times New Roman"/>
              </a:rPr>
              <a:t> </a:t>
            </a:r>
            <a:r>
              <a:rPr dirty="0" sz="600" spc="-50">
                <a:latin typeface="Cambria Math"/>
                <a:cs typeface="Cambria Math"/>
              </a:rPr>
              <a:t>⋅</a:t>
            </a:r>
            <a:endParaRPr sz="600">
              <a:latin typeface="Cambria Math"/>
              <a:cs typeface="Cambria Math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831370" y="2398760"/>
            <a:ext cx="4754880" cy="1631314"/>
          </a:xfrm>
          <a:prstGeom prst="rect">
            <a:avLst/>
          </a:prstGeom>
        </p:spPr>
        <p:txBody>
          <a:bodyPr wrap="square" lIns="0" tIns="285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25"/>
              </a:spcBef>
            </a:pP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resistencias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R</a:t>
            </a:r>
            <a:r>
              <a:rPr dirty="0" sz="800" spc="45" i="1">
                <a:latin typeface="Times New Roman"/>
                <a:cs typeface="Times New Roman"/>
              </a:rPr>
              <a:t> </a:t>
            </a:r>
            <a:r>
              <a:rPr dirty="0" sz="450">
                <a:latin typeface="Times New Roman"/>
                <a:cs typeface="Times New Roman"/>
              </a:rPr>
              <a:t>1</a:t>
            </a:r>
            <a:r>
              <a:rPr dirty="0" sz="450" spc="1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R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450">
                <a:latin typeface="Times New Roman"/>
                <a:cs typeface="Times New Roman"/>
              </a:rPr>
              <a:t>2</a:t>
            </a:r>
            <a:r>
              <a:rPr dirty="0" sz="450" spc="1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,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inductancias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L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450">
                <a:latin typeface="Times New Roman"/>
                <a:cs typeface="Times New Roman"/>
              </a:rPr>
              <a:t>1</a:t>
            </a:r>
            <a:r>
              <a:rPr dirty="0" sz="450" spc="1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L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450">
                <a:latin typeface="Times New Roman"/>
                <a:cs typeface="Times New Roman"/>
              </a:rPr>
              <a:t>2</a:t>
            </a:r>
            <a:r>
              <a:rPr dirty="0" sz="450" spc="1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incógnitas.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rutina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ajuste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es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basado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algoritmo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genético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implementado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función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define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OF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=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5199"/>
              </a:lnSpc>
              <a:spcBef>
                <a:spcPts val="40"/>
              </a:spcBef>
            </a:pPr>
            <a:r>
              <a:rPr dirty="0" sz="800">
                <a:latin typeface="Times New Roman"/>
                <a:cs typeface="Times New Roman"/>
              </a:rPr>
              <a:t>min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(|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R</a:t>
            </a:r>
            <a:r>
              <a:rPr dirty="0" sz="800" spc="4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(ω)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R</a:t>
            </a:r>
            <a:r>
              <a:rPr dirty="0" sz="800" spc="40" i="1">
                <a:latin typeface="Times New Roman"/>
                <a:cs typeface="Times New Roman"/>
              </a:rPr>
              <a:t> </a:t>
            </a:r>
            <a:r>
              <a:rPr dirty="0" sz="450" i="1">
                <a:latin typeface="Times New Roman"/>
                <a:cs typeface="Times New Roman"/>
              </a:rPr>
              <a:t>S</a:t>
            </a:r>
            <a:r>
              <a:rPr dirty="0" sz="450" spc="12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(ω)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|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+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|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ω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L</a:t>
            </a:r>
            <a:r>
              <a:rPr dirty="0" sz="800" spc="4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(ω)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|)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contraído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incógnitas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positivas.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inductancia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negativa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L</a:t>
            </a:r>
            <a:r>
              <a:rPr dirty="0" sz="800" spc="40" i="1">
                <a:latin typeface="Times New Roman"/>
                <a:cs typeface="Times New Roman"/>
              </a:rPr>
              <a:t> </a:t>
            </a:r>
            <a:r>
              <a:rPr dirty="0" sz="450">
                <a:latin typeface="Times New Roman"/>
                <a:cs typeface="Times New Roman"/>
              </a:rPr>
              <a:t>0</a:t>
            </a:r>
            <a:r>
              <a:rPr dirty="0" sz="450" spc="12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=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L</a:t>
            </a:r>
            <a:r>
              <a:rPr dirty="0" sz="800" spc="40" i="1">
                <a:latin typeface="Times New Roman"/>
                <a:cs typeface="Times New Roman"/>
              </a:rPr>
              <a:t> </a:t>
            </a:r>
            <a:r>
              <a:rPr dirty="0" sz="450">
                <a:latin typeface="Times New Roman"/>
                <a:cs typeface="Times New Roman"/>
              </a:rPr>
              <a:t>1</a:t>
            </a:r>
            <a:r>
              <a:rPr dirty="0" sz="450" spc="12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L</a:t>
            </a:r>
            <a:r>
              <a:rPr dirty="0" sz="800" spc="40" i="1">
                <a:latin typeface="Times New Roman"/>
                <a:cs typeface="Times New Roman"/>
              </a:rPr>
              <a:t> </a:t>
            </a:r>
            <a:r>
              <a:rPr dirty="0" sz="450">
                <a:latin typeface="Times New Roman"/>
                <a:cs typeface="Times New Roman"/>
              </a:rPr>
              <a:t>2</a:t>
            </a:r>
            <a:r>
              <a:rPr dirty="0" sz="450" spc="12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agregado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serie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resistencia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devanado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compensar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inductancia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células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Foster.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UNA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restricción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pone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inductancia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total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|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L</a:t>
            </a:r>
            <a:r>
              <a:rPr dirty="0" sz="800" spc="45" i="1">
                <a:latin typeface="Times New Roman"/>
                <a:cs typeface="Times New Roman"/>
              </a:rPr>
              <a:t> </a:t>
            </a:r>
            <a:r>
              <a:rPr dirty="0" sz="450">
                <a:latin typeface="Times New Roman"/>
                <a:cs typeface="Times New Roman"/>
              </a:rPr>
              <a:t>0</a:t>
            </a:r>
            <a:r>
              <a:rPr dirty="0" sz="450" spc="13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|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&lt;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L</a:t>
            </a:r>
            <a:r>
              <a:rPr dirty="0" sz="800" spc="45" i="1">
                <a:latin typeface="Times New Roman"/>
                <a:cs typeface="Times New Roman"/>
              </a:rPr>
              <a:t> </a:t>
            </a:r>
            <a:r>
              <a:rPr dirty="0" sz="450" i="1">
                <a:latin typeface="Times New Roman"/>
                <a:cs typeface="Times New Roman"/>
              </a:rPr>
              <a:t>w</a:t>
            </a:r>
            <a:r>
              <a:rPr dirty="0" sz="450" spc="13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donde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L</a:t>
            </a:r>
            <a:r>
              <a:rPr dirty="0" sz="800" spc="45" i="1">
                <a:latin typeface="Times New Roman"/>
                <a:cs typeface="Times New Roman"/>
              </a:rPr>
              <a:t> </a:t>
            </a:r>
            <a:r>
              <a:rPr dirty="0" sz="450" i="1">
                <a:latin typeface="Times New Roman"/>
                <a:cs typeface="Times New Roman"/>
              </a:rPr>
              <a:t>w</a:t>
            </a:r>
            <a:r>
              <a:rPr dirty="0" sz="450" spc="12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inverso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diagonal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</a:t>
            </a:r>
            <a:r>
              <a:rPr dirty="0" sz="800" spc="45" i="1">
                <a:latin typeface="Times New Roman"/>
                <a:cs typeface="Times New Roman"/>
              </a:rPr>
              <a:t> </a:t>
            </a:r>
            <a:r>
              <a:rPr dirty="0" sz="450" i="1">
                <a:latin typeface="Times New Roman"/>
                <a:cs typeface="Times New Roman"/>
              </a:rPr>
              <a:t>w</a:t>
            </a:r>
            <a:r>
              <a:rPr dirty="0" sz="450" spc="13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-10">
                <a:latin typeface="Times New Roman"/>
                <a:cs typeface="Times New Roman"/>
              </a:rPr>
              <a:t>matrix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elemento,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[7]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sección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5.4.2.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restricción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maneja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simplemente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configurando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L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450">
                <a:latin typeface="Times New Roman"/>
                <a:cs typeface="Times New Roman"/>
              </a:rPr>
              <a:t>1</a:t>
            </a:r>
            <a:r>
              <a:rPr dirty="0" sz="450" spc="1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=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L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450">
                <a:latin typeface="Times New Roman"/>
                <a:cs typeface="Times New Roman"/>
              </a:rPr>
              <a:t>2</a:t>
            </a:r>
            <a:r>
              <a:rPr dirty="0" sz="450" spc="1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=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0.5</a:t>
            </a:r>
            <a:r>
              <a:rPr dirty="0" sz="800">
                <a:latin typeface="Cambria Math"/>
                <a:cs typeface="Cambria Math"/>
              </a:rPr>
              <a:t>⋅</a:t>
            </a:r>
            <a:r>
              <a:rPr dirty="0" sz="800" spc="120">
                <a:latin typeface="Cambria Math"/>
                <a:cs typeface="Cambria Math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L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450" i="1">
                <a:latin typeface="Times New Roman"/>
                <a:cs typeface="Times New Roman"/>
              </a:rPr>
              <a:t>w</a:t>
            </a:r>
            <a:r>
              <a:rPr dirty="0" sz="450" spc="14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cuando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r>
              <a:rPr dirty="0" sz="800" spc="500">
                <a:latin typeface="Times New Roman"/>
                <a:cs typeface="Times New Roman"/>
              </a:rPr>
              <a:t> 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infringe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restricción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luego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continúa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obteniendo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nuevos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valores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optimizados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R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450">
                <a:latin typeface="Times New Roman"/>
                <a:cs typeface="Times New Roman"/>
              </a:rPr>
              <a:t>1</a:t>
            </a:r>
            <a:r>
              <a:rPr dirty="0" sz="450" spc="1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R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450">
                <a:latin typeface="Times New Roman"/>
                <a:cs typeface="Times New Roman"/>
              </a:rPr>
              <a:t>2</a:t>
            </a:r>
            <a:r>
              <a:rPr dirty="0" sz="450" spc="155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82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 b="1">
                <a:latin typeface="Times New Roman"/>
                <a:cs typeface="Times New Roman"/>
              </a:rPr>
              <a:t>7.3.3</a:t>
            </a:r>
            <a:r>
              <a:rPr dirty="0" sz="800" spc="65" b="1">
                <a:latin typeface="Times New Roman"/>
                <a:cs typeface="Times New Roman"/>
              </a:rPr>
              <a:t> </a:t>
            </a:r>
            <a:r>
              <a:rPr dirty="0" sz="800" spc="-10" b="1">
                <a:latin typeface="Times New Roman"/>
                <a:cs typeface="Times New Roman"/>
              </a:rPr>
              <a:t>Capacitancia</a:t>
            </a:r>
            <a:endParaRPr sz="800">
              <a:latin typeface="Times New Roman"/>
              <a:cs typeface="Times New Roman"/>
            </a:endParaRPr>
          </a:p>
          <a:p>
            <a:pPr marL="12700" marR="73215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matriz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divide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mitades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conecta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cada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extremo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devanados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físicos.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los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matriz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capacitancia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basa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matrices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siguientes: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1736657" y="4313737"/>
            <a:ext cx="5334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50">
                <a:latin typeface="Cambria Math"/>
                <a:cs typeface="Cambria Math"/>
              </a:rPr>
              <a:t>⎥</a:t>
            </a:r>
            <a:endParaRPr sz="600">
              <a:latin typeface="Cambria Math"/>
              <a:cs typeface="Cambria Math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1321389" y="4062636"/>
            <a:ext cx="506730" cy="41846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44450">
              <a:lnSpc>
                <a:spcPct val="100000"/>
              </a:lnSpc>
              <a:spcBef>
                <a:spcPts val="125"/>
              </a:spcBef>
            </a:pPr>
            <a:r>
              <a:rPr dirty="0" sz="600" i="1">
                <a:latin typeface="Times New Roman"/>
                <a:cs typeface="Times New Roman"/>
              </a:rPr>
              <a:t>C</a:t>
            </a:r>
            <a:r>
              <a:rPr dirty="0" sz="400">
                <a:latin typeface="Times New Roman"/>
                <a:cs typeface="Times New Roman"/>
              </a:rPr>
              <a:t>12</a:t>
            </a:r>
            <a:r>
              <a:rPr dirty="0" sz="400" spc="455">
                <a:latin typeface="Times New Roman"/>
                <a:cs typeface="Times New Roman"/>
              </a:rPr>
              <a:t>  </a:t>
            </a:r>
            <a:r>
              <a:rPr dirty="0" sz="600" i="1">
                <a:latin typeface="Times New Roman"/>
                <a:cs typeface="Times New Roman"/>
              </a:rPr>
              <a:t>C</a:t>
            </a:r>
            <a:r>
              <a:rPr dirty="0" sz="400">
                <a:latin typeface="Times New Roman"/>
                <a:cs typeface="Times New Roman"/>
              </a:rPr>
              <a:t>13</a:t>
            </a:r>
            <a:r>
              <a:rPr dirty="0" sz="400" spc="195">
                <a:latin typeface="Times New Roman"/>
                <a:cs typeface="Times New Roman"/>
              </a:rPr>
              <a:t> </a:t>
            </a:r>
            <a:r>
              <a:rPr dirty="0" baseline="18518" sz="900" spc="-75">
                <a:latin typeface="Cambria Math"/>
                <a:cs typeface="Cambria Math"/>
              </a:rPr>
              <a:t>⎤</a:t>
            </a:r>
            <a:endParaRPr baseline="18518" sz="900">
              <a:latin typeface="Cambria Math"/>
              <a:cs typeface="Cambria Math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400">
              <a:latin typeface="Cambria Math"/>
              <a:cs typeface="Cambria Math"/>
            </a:endParaRPr>
          </a:p>
          <a:p>
            <a:pPr marL="38100">
              <a:lnSpc>
                <a:spcPct val="100000"/>
              </a:lnSpc>
              <a:spcBef>
                <a:spcPts val="5"/>
              </a:spcBef>
            </a:pPr>
            <a:r>
              <a:rPr dirty="0" baseline="9259" sz="900" i="1">
                <a:latin typeface="Times New Roman"/>
                <a:cs typeface="Times New Roman"/>
              </a:rPr>
              <a:t>C</a:t>
            </a:r>
            <a:r>
              <a:rPr dirty="0" baseline="9259" sz="900" spc="15" i="1">
                <a:latin typeface="Times New Roman"/>
                <a:cs typeface="Times New Roman"/>
              </a:rPr>
              <a:t> </a:t>
            </a:r>
            <a:r>
              <a:rPr dirty="0" baseline="6944" sz="600">
                <a:latin typeface="Times New Roman"/>
                <a:cs typeface="Times New Roman"/>
              </a:rPr>
              <a:t>22</a:t>
            </a:r>
            <a:r>
              <a:rPr dirty="0" baseline="6944" sz="600" spc="540">
                <a:latin typeface="Times New Roman"/>
                <a:cs typeface="Times New Roman"/>
              </a:rPr>
              <a:t>  </a:t>
            </a:r>
            <a:r>
              <a:rPr dirty="0" baseline="9259" sz="900" i="1">
                <a:latin typeface="Times New Roman"/>
                <a:cs typeface="Times New Roman"/>
              </a:rPr>
              <a:t>C</a:t>
            </a:r>
            <a:r>
              <a:rPr dirty="0" baseline="9259" sz="900" spc="15" i="1">
                <a:latin typeface="Times New Roman"/>
                <a:cs typeface="Times New Roman"/>
              </a:rPr>
              <a:t> </a:t>
            </a:r>
            <a:r>
              <a:rPr dirty="0" baseline="6944" sz="600">
                <a:latin typeface="Times New Roman"/>
                <a:cs typeface="Times New Roman"/>
              </a:rPr>
              <a:t>23</a:t>
            </a:r>
            <a:r>
              <a:rPr dirty="0" baseline="6944" sz="600" spc="172">
                <a:latin typeface="Times New Roman"/>
                <a:cs typeface="Times New Roman"/>
              </a:rPr>
              <a:t> </a:t>
            </a:r>
            <a:r>
              <a:rPr dirty="0" sz="600" spc="-50">
                <a:latin typeface="Cambria Math"/>
                <a:cs typeface="Cambria Math"/>
              </a:rPr>
              <a:t>⎥</a:t>
            </a:r>
            <a:endParaRPr sz="600">
              <a:latin typeface="Cambria Math"/>
              <a:cs typeface="Cambria Math"/>
            </a:endParaRPr>
          </a:p>
          <a:p>
            <a:pPr marL="38100">
              <a:lnSpc>
                <a:spcPct val="100000"/>
              </a:lnSpc>
              <a:spcBef>
                <a:spcPts val="370"/>
              </a:spcBef>
            </a:pPr>
            <a:r>
              <a:rPr dirty="0" sz="600" i="1">
                <a:latin typeface="Times New Roman"/>
                <a:cs typeface="Times New Roman"/>
              </a:rPr>
              <a:t>C</a:t>
            </a:r>
            <a:r>
              <a:rPr dirty="0" sz="600" spc="10" i="1">
                <a:latin typeface="Times New Roman"/>
                <a:cs typeface="Times New Roman"/>
              </a:rPr>
              <a:t> </a:t>
            </a:r>
            <a:r>
              <a:rPr dirty="0" sz="400">
                <a:latin typeface="Times New Roman"/>
                <a:cs typeface="Times New Roman"/>
              </a:rPr>
              <a:t>32</a:t>
            </a:r>
            <a:r>
              <a:rPr dirty="0" sz="400" spc="390">
                <a:latin typeface="Times New Roman"/>
                <a:cs typeface="Times New Roman"/>
              </a:rPr>
              <a:t>  </a:t>
            </a:r>
            <a:r>
              <a:rPr dirty="0" sz="600" i="1">
                <a:latin typeface="Times New Roman"/>
                <a:cs typeface="Times New Roman"/>
              </a:rPr>
              <a:t>C</a:t>
            </a:r>
            <a:r>
              <a:rPr dirty="0" sz="600" spc="-50" i="1">
                <a:latin typeface="Times New Roman"/>
                <a:cs typeface="Times New Roman"/>
              </a:rPr>
              <a:t> </a:t>
            </a:r>
            <a:r>
              <a:rPr dirty="0" sz="400">
                <a:latin typeface="Times New Roman"/>
                <a:cs typeface="Times New Roman"/>
              </a:rPr>
              <a:t>33</a:t>
            </a:r>
            <a:r>
              <a:rPr dirty="0" sz="400" spc="114">
                <a:latin typeface="Times New Roman"/>
                <a:cs typeface="Times New Roman"/>
              </a:rPr>
              <a:t> </a:t>
            </a:r>
            <a:r>
              <a:rPr dirty="0" baseline="4629" sz="900" spc="-75">
                <a:latin typeface="Cambria Math"/>
                <a:cs typeface="Cambria Math"/>
              </a:rPr>
              <a:t>⎦</a:t>
            </a:r>
            <a:endParaRPr baseline="4629" sz="900">
              <a:latin typeface="Cambria Math"/>
              <a:cs typeface="Cambria Math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1711257" y="4102284"/>
            <a:ext cx="21526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sz="600">
                <a:latin typeface="Cambria Math"/>
                <a:cs typeface="Cambria Math"/>
              </a:rPr>
              <a:t>⎥</a:t>
            </a:r>
            <a:r>
              <a:rPr dirty="0" sz="600" spc="335">
                <a:latin typeface="Cambria Math"/>
                <a:cs typeface="Cambria Math"/>
              </a:rPr>
              <a:t> </a:t>
            </a:r>
            <a:r>
              <a:rPr dirty="0" baseline="-31250" sz="1200" spc="-75">
                <a:latin typeface="Times New Roman"/>
                <a:cs typeface="Times New Roman"/>
              </a:rPr>
              <a:t>y</a:t>
            </a:r>
            <a:endParaRPr baseline="-31250" sz="1200">
              <a:latin typeface="Times New Roman"/>
              <a:cs typeface="Times New Roman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1075864" y="4313737"/>
            <a:ext cx="5334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50">
                <a:latin typeface="Cambria Math"/>
                <a:cs typeface="Cambria Math"/>
              </a:rPr>
              <a:t>⎢</a:t>
            </a:r>
            <a:endParaRPr sz="600">
              <a:latin typeface="Cambria Math"/>
              <a:cs typeface="Cambria Math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971169" y="4128715"/>
            <a:ext cx="183515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baseline="-32407" sz="900">
                <a:latin typeface="Times New Roman"/>
                <a:cs typeface="Times New Roman"/>
              </a:rPr>
              <a:t>=</a:t>
            </a:r>
            <a:r>
              <a:rPr dirty="0" baseline="-32407" sz="900" spc="195">
                <a:latin typeface="Times New Roman"/>
                <a:cs typeface="Times New Roman"/>
              </a:rPr>
              <a:t> </a:t>
            </a:r>
            <a:r>
              <a:rPr dirty="0" sz="600" spc="-50">
                <a:latin typeface="Cambria Math"/>
                <a:cs typeface="Cambria Math"/>
              </a:rPr>
              <a:t>⎢</a:t>
            </a:r>
            <a:endParaRPr sz="600">
              <a:latin typeface="Cambria Math"/>
              <a:cs typeface="Cambria Math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1050464" y="4062636"/>
            <a:ext cx="234950" cy="41846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baseline="18518" sz="900">
                <a:latin typeface="Cambria Math"/>
                <a:cs typeface="Cambria Math"/>
              </a:rPr>
              <a:t>⎡</a:t>
            </a:r>
            <a:r>
              <a:rPr dirty="0" baseline="18518" sz="900" spc="15">
                <a:latin typeface="Cambria Math"/>
                <a:cs typeface="Cambria Math"/>
              </a:rPr>
              <a:t> </a:t>
            </a:r>
            <a:r>
              <a:rPr dirty="0" sz="600" spc="-25" i="1">
                <a:latin typeface="Times New Roman"/>
                <a:cs typeface="Times New Roman"/>
              </a:rPr>
              <a:t>C</a:t>
            </a:r>
            <a:r>
              <a:rPr dirty="0" sz="400" spc="-25">
                <a:latin typeface="Times New Roman"/>
                <a:cs typeface="Times New Roman"/>
              </a:rPr>
              <a:t>11</a:t>
            </a:r>
            <a:endParaRPr sz="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5"/>
              </a:spcBef>
            </a:pPr>
            <a:endParaRPr sz="400">
              <a:latin typeface="Times New Roman"/>
              <a:cs typeface="Times New Roman"/>
            </a:endParaRPr>
          </a:p>
          <a:p>
            <a:pPr marL="38100">
              <a:lnSpc>
                <a:spcPct val="100000"/>
              </a:lnSpc>
            </a:pPr>
            <a:r>
              <a:rPr dirty="0" sz="600">
                <a:latin typeface="Cambria Math"/>
                <a:cs typeface="Cambria Math"/>
              </a:rPr>
              <a:t>⎢</a:t>
            </a:r>
            <a:r>
              <a:rPr dirty="0" sz="600" spc="-30">
                <a:latin typeface="Cambria Math"/>
                <a:cs typeface="Cambria Math"/>
              </a:rPr>
              <a:t> </a:t>
            </a:r>
            <a:r>
              <a:rPr dirty="0" baseline="9259" sz="900" i="1">
                <a:latin typeface="Times New Roman"/>
                <a:cs typeface="Times New Roman"/>
              </a:rPr>
              <a:t>C</a:t>
            </a:r>
            <a:r>
              <a:rPr dirty="0" baseline="9259" sz="900" spc="-60" i="1">
                <a:latin typeface="Times New Roman"/>
                <a:cs typeface="Times New Roman"/>
              </a:rPr>
              <a:t> </a:t>
            </a:r>
            <a:r>
              <a:rPr dirty="0" baseline="6944" sz="600" spc="-37">
                <a:latin typeface="Times New Roman"/>
                <a:cs typeface="Times New Roman"/>
              </a:rPr>
              <a:t>21</a:t>
            </a:r>
            <a:endParaRPr baseline="6944" sz="600">
              <a:latin typeface="Times New Roman"/>
              <a:cs typeface="Times New Roman"/>
            </a:endParaRPr>
          </a:p>
          <a:p>
            <a:pPr marL="38100">
              <a:lnSpc>
                <a:spcPct val="100000"/>
              </a:lnSpc>
              <a:spcBef>
                <a:spcPts val="375"/>
              </a:spcBef>
            </a:pPr>
            <a:r>
              <a:rPr dirty="0" baseline="4629" sz="900">
                <a:latin typeface="Cambria Math"/>
                <a:cs typeface="Cambria Math"/>
              </a:rPr>
              <a:t>⎣</a:t>
            </a:r>
            <a:r>
              <a:rPr dirty="0" baseline="4629" sz="900" spc="-44">
                <a:latin typeface="Cambria Math"/>
                <a:cs typeface="Cambria Math"/>
              </a:rPr>
              <a:t> </a:t>
            </a:r>
            <a:r>
              <a:rPr dirty="0" sz="600" i="1">
                <a:latin typeface="Times New Roman"/>
                <a:cs typeface="Times New Roman"/>
              </a:rPr>
              <a:t>C</a:t>
            </a:r>
            <a:r>
              <a:rPr dirty="0" sz="600" spc="-40" i="1">
                <a:latin typeface="Times New Roman"/>
                <a:cs typeface="Times New Roman"/>
              </a:rPr>
              <a:t> </a:t>
            </a:r>
            <a:r>
              <a:rPr dirty="0" sz="400" spc="-25">
                <a:latin typeface="Times New Roman"/>
                <a:cs typeface="Times New Roman"/>
              </a:rPr>
              <a:t>31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851194" y="4208010"/>
            <a:ext cx="13335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i="1">
                <a:latin typeface="Times New Roman"/>
                <a:cs typeface="Times New Roman"/>
              </a:rPr>
              <a:t>C</a:t>
            </a:r>
            <a:r>
              <a:rPr dirty="0" sz="600" spc="20" i="1">
                <a:latin typeface="Times New Roman"/>
                <a:cs typeface="Times New Roman"/>
              </a:rPr>
              <a:t> </a:t>
            </a:r>
            <a:r>
              <a:rPr dirty="0" sz="400" spc="-50" i="1">
                <a:latin typeface="Times New Roman"/>
                <a:cs typeface="Times New Roman"/>
              </a:rPr>
              <a:t>w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3005379" y="4128715"/>
            <a:ext cx="5334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50">
                <a:latin typeface="Cambria Math"/>
                <a:cs typeface="Cambria Math"/>
              </a:rPr>
              <a:t>⎥</a:t>
            </a:r>
            <a:endParaRPr sz="600">
              <a:latin typeface="Cambria Math"/>
              <a:cs typeface="Cambria Math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2271899" y="4313737"/>
            <a:ext cx="786765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  <a:tabLst>
                <a:tab pos="745490" algn="l"/>
              </a:tabLst>
            </a:pPr>
            <a:r>
              <a:rPr dirty="0" sz="600" spc="-50">
                <a:latin typeface="Cambria Math"/>
                <a:cs typeface="Cambria Math"/>
              </a:rPr>
              <a:t>⎢</a:t>
            </a:r>
            <a:r>
              <a:rPr dirty="0" sz="600">
                <a:latin typeface="Cambria Math"/>
                <a:cs typeface="Cambria Math"/>
              </a:rPr>
              <a:t>	</a:t>
            </a:r>
            <a:r>
              <a:rPr dirty="0" sz="600" spc="-50">
                <a:latin typeface="Cambria Math"/>
                <a:cs typeface="Cambria Math"/>
              </a:rPr>
              <a:t>⎥</a:t>
            </a:r>
            <a:endParaRPr sz="600">
              <a:latin typeface="Cambria Math"/>
              <a:cs typeface="Cambria Math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2160596" y="4128715"/>
            <a:ext cx="189865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baseline="-32407" sz="900">
                <a:latin typeface="Times New Roman"/>
                <a:cs typeface="Times New Roman"/>
              </a:rPr>
              <a:t>=</a:t>
            </a:r>
            <a:r>
              <a:rPr dirty="0" baseline="-32407" sz="900" spc="270">
                <a:latin typeface="Times New Roman"/>
                <a:cs typeface="Times New Roman"/>
              </a:rPr>
              <a:t> </a:t>
            </a:r>
            <a:r>
              <a:rPr dirty="0" sz="600" spc="-50">
                <a:latin typeface="Cambria Math"/>
                <a:cs typeface="Cambria Math"/>
              </a:rPr>
              <a:t>⎢</a:t>
            </a:r>
            <a:endParaRPr sz="600">
              <a:latin typeface="Cambria Math"/>
              <a:cs typeface="Cambria Math"/>
            </a:endParaRPr>
          </a:p>
        </p:txBody>
      </p:sp>
      <p:sp>
        <p:nvSpPr>
          <p:cNvPr id="58" name="object 58" descr=""/>
          <p:cNvSpPr txBox="1"/>
          <p:nvPr/>
        </p:nvSpPr>
        <p:spPr>
          <a:xfrm>
            <a:off x="2246499" y="4075851"/>
            <a:ext cx="837565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baseline="27777" sz="900">
                <a:latin typeface="Cambria Math"/>
                <a:cs typeface="Cambria Math"/>
              </a:rPr>
              <a:t>⎡</a:t>
            </a:r>
            <a:r>
              <a:rPr dirty="0" baseline="9259" sz="900" i="1">
                <a:latin typeface="Times New Roman"/>
                <a:cs typeface="Times New Roman"/>
              </a:rPr>
              <a:t>C</a:t>
            </a:r>
            <a:r>
              <a:rPr dirty="0" baseline="9259" sz="900" spc="157" i="1">
                <a:latin typeface="Times New Roman"/>
                <a:cs typeface="Times New Roman"/>
              </a:rPr>
              <a:t> </a:t>
            </a:r>
            <a:r>
              <a:rPr dirty="0" sz="400" spc="-40" i="1">
                <a:latin typeface="Times New Roman"/>
                <a:cs typeface="Times New Roman"/>
              </a:rPr>
              <a:t>Automóv</a:t>
            </a:r>
            <a:r>
              <a:rPr dirty="0" baseline="9259" sz="900" spc="-60" i="1">
                <a:latin typeface="Times New Roman"/>
                <a:cs typeface="Times New Roman"/>
              </a:rPr>
              <a:t>C</a:t>
            </a:r>
            <a:r>
              <a:rPr dirty="0" sz="400" spc="-40" i="1">
                <a:latin typeface="Times New Roman"/>
                <a:cs typeface="Times New Roman"/>
              </a:rPr>
              <a:t>il</a:t>
            </a:r>
            <a:r>
              <a:rPr dirty="0" sz="400" spc="70" i="1">
                <a:latin typeface="Times New Roman"/>
                <a:cs typeface="Times New Roman"/>
              </a:rPr>
              <a:t> </a:t>
            </a:r>
            <a:r>
              <a:rPr dirty="0" sz="400" spc="-80" i="1">
                <a:latin typeface="Times New Roman"/>
                <a:cs typeface="Times New Roman"/>
              </a:rPr>
              <a:t>clAubB</a:t>
            </a:r>
            <a:r>
              <a:rPr dirty="0" sz="400" spc="-25" i="1">
                <a:latin typeface="Times New Roman"/>
                <a:cs typeface="Times New Roman"/>
              </a:rPr>
              <a:t> </a:t>
            </a:r>
            <a:r>
              <a:rPr dirty="0" sz="400" spc="-35" i="1">
                <a:latin typeface="Times New Roman"/>
                <a:cs typeface="Times New Roman"/>
              </a:rPr>
              <a:t>britán</a:t>
            </a:r>
            <a:r>
              <a:rPr dirty="0" baseline="9259" sz="900" spc="-52" i="1">
                <a:latin typeface="Times New Roman"/>
                <a:cs typeface="Times New Roman"/>
              </a:rPr>
              <a:t>C</a:t>
            </a:r>
            <a:r>
              <a:rPr dirty="0" sz="400" spc="-35" i="1">
                <a:latin typeface="Times New Roman"/>
                <a:cs typeface="Times New Roman"/>
              </a:rPr>
              <a:t>icoC.A.</a:t>
            </a:r>
            <a:r>
              <a:rPr dirty="0" sz="400" spc="50" i="1">
                <a:latin typeface="Times New Roman"/>
                <a:cs typeface="Times New Roman"/>
              </a:rPr>
              <a:t> </a:t>
            </a:r>
            <a:r>
              <a:rPr dirty="0" baseline="27777" sz="900" spc="-75">
                <a:latin typeface="Cambria Math"/>
                <a:cs typeface="Cambria Math"/>
              </a:rPr>
              <a:t>⎤</a:t>
            </a:r>
            <a:endParaRPr baseline="27777" sz="900">
              <a:latin typeface="Cambria Math"/>
              <a:cs typeface="Cambria Math"/>
            </a:endParaRPr>
          </a:p>
        </p:txBody>
      </p:sp>
      <p:sp>
        <p:nvSpPr>
          <p:cNvPr id="59" name="object 59" descr=""/>
          <p:cNvSpPr txBox="1"/>
          <p:nvPr/>
        </p:nvSpPr>
        <p:spPr>
          <a:xfrm>
            <a:off x="2015221" y="4177614"/>
            <a:ext cx="1255395" cy="316230"/>
          </a:xfrm>
          <a:prstGeom prst="rect">
            <a:avLst/>
          </a:prstGeom>
        </p:spPr>
        <p:txBody>
          <a:bodyPr wrap="square" lIns="0" tIns="698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55"/>
              </a:spcBef>
            </a:pPr>
            <a:endParaRPr sz="40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  <a:spcBef>
                <a:spcPts val="5"/>
              </a:spcBef>
            </a:pPr>
            <a:r>
              <a:rPr dirty="0" baseline="13888" sz="900" i="1">
                <a:latin typeface="Times New Roman"/>
                <a:cs typeface="Times New Roman"/>
              </a:rPr>
              <a:t>C</a:t>
            </a:r>
            <a:r>
              <a:rPr dirty="0" baseline="13888" sz="900" spc="179" i="1">
                <a:latin typeface="Times New Roman"/>
                <a:cs typeface="Times New Roman"/>
              </a:rPr>
              <a:t> </a:t>
            </a:r>
            <a:r>
              <a:rPr dirty="0" sz="400" i="1">
                <a:latin typeface="Times New Roman"/>
                <a:cs typeface="Times New Roman"/>
              </a:rPr>
              <a:t>pags</a:t>
            </a:r>
            <a:r>
              <a:rPr dirty="0" sz="400" spc="450" i="1">
                <a:latin typeface="Times New Roman"/>
                <a:cs typeface="Times New Roman"/>
              </a:rPr>
              <a:t> </a:t>
            </a:r>
            <a:r>
              <a:rPr dirty="0" baseline="4629" sz="900">
                <a:latin typeface="Cambria Math"/>
                <a:cs typeface="Cambria Math"/>
              </a:rPr>
              <a:t>⎢</a:t>
            </a:r>
            <a:r>
              <a:rPr dirty="0" baseline="4629" sz="900" spc="-15">
                <a:latin typeface="Cambria Math"/>
                <a:cs typeface="Cambria Math"/>
              </a:rPr>
              <a:t> </a:t>
            </a:r>
            <a:r>
              <a:rPr dirty="0" baseline="13888" sz="900" i="1">
                <a:latin typeface="Times New Roman"/>
                <a:cs typeface="Times New Roman"/>
              </a:rPr>
              <a:t>C</a:t>
            </a:r>
            <a:r>
              <a:rPr dirty="0" baseline="13888" sz="900" spc="-22" i="1">
                <a:latin typeface="Times New Roman"/>
                <a:cs typeface="Times New Roman"/>
              </a:rPr>
              <a:t> </a:t>
            </a:r>
            <a:r>
              <a:rPr dirty="0" sz="400" spc="-35" i="1">
                <a:latin typeface="Times New Roman"/>
                <a:cs typeface="Times New Roman"/>
              </a:rPr>
              <a:t>licenciad</a:t>
            </a:r>
            <a:r>
              <a:rPr dirty="0" baseline="13888" sz="900" spc="-52" i="1">
                <a:latin typeface="Times New Roman"/>
                <a:cs typeface="Times New Roman"/>
              </a:rPr>
              <a:t>C</a:t>
            </a:r>
            <a:r>
              <a:rPr dirty="0" sz="400" spc="-35" i="1">
                <a:latin typeface="Times New Roman"/>
                <a:cs typeface="Times New Roman"/>
              </a:rPr>
              <a:t>o</a:t>
            </a:r>
            <a:r>
              <a:rPr dirty="0" sz="400" spc="35" i="1">
                <a:latin typeface="Times New Roman"/>
                <a:cs typeface="Times New Roman"/>
              </a:rPr>
              <a:t> </a:t>
            </a:r>
            <a:r>
              <a:rPr dirty="0" sz="400" spc="-80" i="1">
                <a:latin typeface="Times New Roman"/>
                <a:cs typeface="Times New Roman"/>
              </a:rPr>
              <a:t>encaLmeatraysde</a:t>
            </a:r>
            <a:r>
              <a:rPr dirty="0" baseline="13888" sz="900" spc="-120" i="1">
                <a:latin typeface="Times New Roman"/>
                <a:cs typeface="Times New Roman"/>
              </a:rPr>
              <a:t>C</a:t>
            </a:r>
            <a:r>
              <a:rPr dirty="0" sz="400" spc="-80" i="1">
                <a:latin typeface="Times New Roman"/>
                <a:cs typeface="Times New Roman"/>
              </a:rPr>
              <a:t>sayaunnteos</a:t>
            </a:r>
            <a:r>
              <a:rPr dirty="0" baseline="4629" sz="900" spc="-120">
                <a:latin typeface="Cambria Math"/>
                <a:cs typeface="Cambria Math"/>
              </a:rPr>
              <a:t>⎥</a:t>
            </a:r>
            <a:r>
              <a:rPr dirty="0" sz="400" spc="-80" i="1">
                <a:latin typeface="Times New Roman"/>
                <a:cs typeface="Times New Roman"/>
              </a:rPr>
              <a:t>de</a:t>
            </a:r>
            <a:r>
              <a:rPr dirty="0" sz="400" spc="35" i="1">
                <a:latin typeface="Times New Roman"/>
                <a:cs typeface="Times New Roman"/>
              </a:rPr>
              <a:t> </a:t>
            </a:r>
            <a:r>
              <a:rPr dirty="0" sz="400" spc="-10" i="1">
                <a:latin typeface="Times New Roman"/>
                <a:cs typeface="Times New Roman"/>
              </a:rPr>
              <a:t>Cristo</a:t>
            </a:r>
            <a:endParaRPr sz="400">
              <a:latin typeface="Times New Roman"/>
              <a:cs typeface="Times New Roman"/>
            </a:endParaRPr>
          </a:p>
          <a:p>
            <a:pPr algn="ctr" marL="44450">
              <a:lnSpc>
                <a:spcPct val="100000"/>
              </a:lnSpc>
              <a:spcBef>
                <a:spcPts val="425"/>
              </a:spcBef>
            </a:pPr>
            <a:r>
              <a:rPr dirty="0" baseline="13888" sz="900">
                <a:latin typeface="Cambria Math"/>
                <a:cs typeface="Cambria Math"/>
              </a:rPr>
              <a:t>⎣</a:t>
            </a:r>
            <a:r>
              <a:rPr dirty="0" baseline="13888" sz="900" spc="-60">
                <a:latin typeface="Cambria Math"/>
                <a:cs typeface="Cambria Math"/>
              </a:rPr>
              <a:t> </a:t>
            </a:r>
            <a:r>
              <a:rPr dirty="0" baseline="9259" sz="900" i="1">
                <a:latin typeface="Times New Roman"/>
                <a:cs typeface="Times New Roman"/>
              </a:rPr>
              <a:t>C</a:t>
            </a:r>
            <a:r>
              <a:rPr dirty="0" baseline="9259" sz="900" spc="-67" i="1">
                <a:latin typeface="Times New Roman"/>
                <a:cs typeface="Times New Roman"/>
              </a:rPr>
              <a:t> </a:t>
            </a:r>
            <a:r>
              <a:rPr dirty="0" sz="400" spc="-30" i="1">
                <a:latin typeface="Times New Roman"/>
                <a:cs typeface="Times New Roman"/>
              </a:rPr>
              <a:t>Californi</a:t>
            </a:r>
            <a:r>
              <a:rPr dirty="0" baseline="9259" sz="900" spc="-44" i="1">
                <a:latin typeface="Times New Roman"/>
                <a:cs typeface="Times New Roman"/>
              </a:rPr>
              <a:t>C</a:t>
            </a:r>
            <a:r>
              <a:rPr dirty="0" sz="400" spc="-30" i="1">
                <a:latin typeface="Times New Roman"/>
                <a:cs typeface="Times New Roman"/>
              </a:rPr>
              <a:t>a</a:t>
            </a:r>
            <a:r>
              <a:rPr dirty="0" sz="400" spc="200" i="1">
                <a:latin typeface="Times New Roman"/>
                <a:cs typeface="Times New Roman"/>
              </a:rPr>
              <a:t> </a:t>
            </a:r>
            <a:r>
              <a:rPr dirty="0" sz="400" i="1">
                <a:latin typeface="Times New Roman"/>
                <a:cs typeface="Times New Roman"/>
              </a:rPr>
              <a:t>CB</a:t>
            </a:r>
            <a:r>
              <a:rPr dirty="0" sz="400" spc="405" i="1">
                <a:latin typeface="Times New Roman"/>
                <a:cs typeface="Times New Roman"/>
              </a:rPr>
              <a:t>  </a:t>
            </a:r>
            <a:r>
              <a:rPr dirty="0" baseline="9259" sz="900" i="1">
                <a:latin typeface="Times New Roman"/>
                <a:cs typeface="Times New Roman"/>
              </a:rPr>
              <a:t>C</a:t>
            </a:r>
            <a:r>
              <a:rPr dirty="0" baseline="9259" sz="900" spc="-67" i="1">
                <a:latin typeface="Times New Roman"/>
                <a:cs typeface="Times New Roman"/>
              </a:rPr>
              <a:t> </a:t>
            </a:r>
            <a:r>
              <a:rPr dirty="0" sz="400" i="1">
                <a:latin typeface="Times New Roman"/>
                <a:cs typeface="Times New Roman"/>
              </a:rPr>
              <a:t>CC</a:t>
            </a:r>
            <a:r>
              <a:rPr dirty="0" sz="400" spc="240" i="1">
                <a:latin typeface="Times New Roman"/>
                <a:cs typeface="Times New Roman"/>
              </a:rPr>
              <a:t> </a:t>
            </a:r>
            <a:r>
              <a:rPr dirty="0" baseline="13888" sz="900" spc="-75">
                <a:latin typeface="Cambria Math"/>
                <a:cs typeface="Cambria Math"/>
              </a:rPr>
              <a:t>⎦</a:t>
            </a:r>
            <a:endParaRPr baseline="13888" sz="900">
              <a:latin typeface="Cambria Math"/>
              <a:cs typeface="Cambria Math"/>
            </a:endParaRPr>
          </a:p>
        </p:txBody>
      </p:sp>
      <p:sp>
        <p:nvSpPr>
          <p:cNvPr id="60" name="object 60" descr=""/>
          <p:cNvSpPr txBox="1"/>
          <p:nvPr/>
        </p:nvSpPr>
        <p:spPr>
          <a:xfrm>
            <a:off x="5113309" y="4161755"/>
            <a:ext cx="14922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>
                <a:latin typeface="Times New Roman"/>
                <a:cs typeface="Times New Roman"/>
              </a:rPr>
              <a:t>(6)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61" name="object 61" descr=""/>
          <p:cNvSpPr txBox="1"/>
          <p:nvPr/>
        </p:nvSpPr>
        <p:spPr>
          <a:xfrm>
            <a:off x="831370" y="4612416"/>
            <a:ext cx="4624070" cy="858519"/>
          </a:xfrm>
          <a:prstGeom prst="rect">
            <a:avLst/>
          </a:prstGeom>
        </p:spPr>
        <p:txBody>
          <a:bodyPr wrap="square" lIns="0" tIns="285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25"/>
              </a:spcBef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matriz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450" i="1">
                <a:latin typeface="Times New Roman"/>
                <a:cs typeface="Times New Roman"/>
              </a:rPr>
              <a:t>w</a:t>
            </a:r>
            <a:r>
              <a:rPr dirty="0" sz="450" spc="15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contiene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capacitancias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devanados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1-3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iguales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todas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fases.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los</a:t>
            </a:r>
            <a:endParaRPr sz="800">
              <a:latin typeface="Times New Roman"/>
              <a:cs typeface="Times New Roman"/>
            </a:endParaRPr>
          </a:p>
          <a:p>
            <a:pPr marL="12700" marR="19240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matriz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capacitancia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450" i="1">
                <a:latin typeface="Times New Roman"/>
                <a:cs typeface="Times New Roman"/>
              </a:rPr>
              <a:t>w</a:t>
            </a:r>
            <a:r>
              <a:rPr dirty="0" sz="450" spc="15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construye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matriz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admitancia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nodal.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matriz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450" i="1">
                <a:latin typeface="Times New Roman"/>
                <a:cs typeface="Times New Roman"/>
              </a:rPr>
              <a:t>p</a:t>
            </a:r>
            <a:r>
              <a:rPr dirty="0" sz="450" spc="150" i="1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contiene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capacitancias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específicas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típicamente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conectadas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exterior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bobinados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matriz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total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construye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sobre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matrices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simétricas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dependen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de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devanado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(panqueque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cilíndrico).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concepto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"bobinado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exterior"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será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diferente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panqueque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bobinados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cilíndricos.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62" name="object 62" descr=""/>
          <p:cNvSpPr txBox="1"/>
          <p:nvPr/>
        </p:nvSpPr>
        <p:spPr>
          <a:xfrm>
            <a:off x="1009784" y="6547217"/>
            <a:ext cx="485775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  <a:tabLst>
                <a:tab pos="422275" algn="l"/>
              </a:tabLst>
            </a:pPr>
            <a:r>
              <a:rPr dirty="0" sz="650">
                <a:latin typeface="Times New Roman"/>
                <a:cs typeface="Times New Roman"/>
              </a:rPr>
              <a:t>,,</a:t>
            </a:r>
            <a:r>
              <a:rPr dirty="0" sz="650" spc="15">
                <a:latin typeface="Times New Roman"/>
                <a:cs typeface="Times New Roman"/>
              </a:rPr>
              <a:t> </a:t>
            </a:r>
            <a:r>
              <a:rPr dirty="0" sz="650" spc="-50">
                <a:latin typeface="Times New Roman"/>
                <a:cs typeface="Times New Roman"/>
              </a:rPr>
              <a:t>(</a:t>
            </a:r>
            <a:r>
              <a:rPr dirty="0" sz="650">
                <a:latin typeface="Times New Roman"/>
                <a:cs typeface="Times New Roman"/>
              </a:rPr>
              <a:t>	</a:t>
            </a:r>
            <a:r>
              <a:rPr dirty="0" sz="650" spc="-25">
                <a:latin typeface="Times New Roman"/>
                <a:cs typeface="Times New Roman"/>
              </a:rPr>
              <a:t>),</a:t>
            </a:r>
            <a:endParaRPr sz="650">
              <a:latin typeface="Times New Roman"/>
              <a:cs typeface="Times New Roman"/>
            </a:endParaRPr>
          </a:p>
        </p:txBody>
      </p:sp>
      <p:sp>
        <p:nvSpPr>
          <p:cNvPr id="63" name="object 63" descr=""/>
          <p:cNvSpPr txBox="1"/>
          <p:nvPr/>
        </p:nvSpPr>
        <p:spPr>
          <a:xfrm>
            <a:off x="2047229" y="6699200"/>
            <a:ext cx="118745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 spc="-25" i="1">
                <a:latin typeface="Times New Roman"/>
                <a:cs typeface="Times New Roman"/>
              </a:rPr>
              <a:t>TRV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64" name="object 64" descr=""/>
          <p:cNvSpPr txBox="1"/>
          <p:nvPr/>
        </p:nvSpPr>
        <p:spPr>
          <a:xfrm>
            <a:off x="1314781" y="6580257"/>
            <a:ext cx="260985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sz="400" i="1">
                <a:latin typeface="Times New Roman"/>
                <a:cs typeface="Times New Roman"/>
              </a:rPr>
              <a:t>pu</a:t>
            </a:r>
            <a:r>
              <a:rPr dirty="0" sz="400" spc="215" i="1">
                <a:latin typeface="Times New Roman"/>
                <a:cs typeface="Times New Roman"/>
              </a:rPr>
              <a:t>  </a:t>
            </a:r>
            <a:r>
              <a:rPr dirty="0" baseline="8547" sz="975" spc="-75" i="1">
                <a:latin typeface="Times New Roman"/>
                <a:cs typeface="Times New Roman"/>
              </a:rPr>
              <a:t>F</a:t>
            </a:r>
            <a:endParaRPr baseline="8547" sz="975">
              <a:latin typeface="Times New Roman"/>
              <a:cs typeface="Times New Roman"/>
            </a:endParaRPr>
          </a:p>
        </p:txBody>
      </p:sp>
      <p:sp>
        <p:nvSpPr>
          <p:cNvPr id="65" name="object 65" descr=""/>
          <p:cNvSpPr txBox="1"/>
          <p:nvPr/>
        </p:nvSpPr>
        <p:spPr>
          <a:xfrm>
            <a:off x="825794" y="6567041"/>
            <a:ext cx="291465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sz="650" spc="-10" i="1">
                <a:latin typeface="Times New Roman"/>
                <a:cs typeface="Times New Roman"/>
              </a:rPr>
              <a:t>XS</a:t>
            </a:r>
            <a:r>
              <a:rPr dirty="0" baseline="-13888" sz="600" spc="-15" i="1">
                <a:latin typeface="Times New Roman"/>
                <a:cs typeface="Times New Roman"/>
              </a:rPr>
              <a:t>ef</a:t>
            </a:r>
            <a:r>
              <a:rPr dirty="0" sz="650" spc="-10" i="1">
                <a:latin typeface="Times New Roman"/>
                <a:cs typeface="Times New Roman"/>
              </a:rPr>
              <a:t>UC</a:t>
            </a:r>
            <a:endParaRPr sz="650">
              <a:latin typeface="Times New Roman"/>
              <a:cs typeface="Times New Roman"/>
            </a:endParaRPr>
          </a:p>
        </p:txBody>
      </p:sp>
      <p:sp>
        <p:nvSpPr>
          <p:cNvPr id="66" name="object 66" descr=""/>
          <p:cNvSpPr txBox="1"/>
          <p:nvPr/>
        </p:nvSpPr>
        <p:spPr>
          <a:xfrm>
            <a:off x="805970" y="5696116"/>
            <a:ext cx="4808855" cy="933450"/>
          </a:xfrm>
          <a:prstGeom prst="rect">
            <a:avLst/>
          </a:prstGeom>
        </p:spPr>
        <p:txBody>
          <a:bodyPr wrap="square" lIns="0" tIns="61594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484"/>
              </a:spcBef>
            </a:pPr>
            <a:r>
              <a:rPr dirty="0" sz="800" b="1">
                <a:latin typeface="Times New Roman"/>
                <a:cs typeface="Times New Roman"/>
              </a:rPr>
              <a:t>7.3.3.1</a:t>
            </a:r>
            <a:r>
              <a:rPr dirty="0" sz="800" spc="5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Valores</a:t>
            </a:r>
            <a:r>
              <a:rPr dirty="0" sz="800" spc="55" b="1">
                <a:latin typeface="Times New Roman"/>
                <a:cs typeface="Times New Roman"/>
              </a:rPr>
              <a:t> </a:t>
            </a:r>
            <a:r>
              <a:rPr dirty="0" sz="800" spc="-10" b="1">
                <a:latin typeface="Times New Roman"/>
                <a:cs typeface="Times New Roman"/>
              </a:rPr>
              <a:t>típicos</a:t>
            </a:r>
            <a:endParaRPr sz="800">
              <a:latin typeface="Times New Roman"/>
              <a:cs typeface="Times New Roman"/>
            </a:endParaRPr>
          </a:p>
          <a:p>
            <a:pPr marL="38100" marR="30480">
              <a:lnSpc>
                <a:spcPct val="111100"/>
              </a:lnSpc>
              <a:spcBef>
                <a:spcPts val="285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factor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acoplamiento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capacitivo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K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450" i="1">
                <a:latin typeface="Times New Roman"/>
                <a:cs typeface="Times New Roman"/>
              </a:rPr>
              <a:t>c</a:t>
            </a:r>
            <a:r>
              <a:rPr dirty="0" sz="450" spc="1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valor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predeterminado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0.3.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los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concepto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tensión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recuperación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transitoria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(TRV)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utiliza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calcular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capacitancia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efectiva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cuando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inductancia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conocida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[13].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estándar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IEEE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C37,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B2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[14]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utiliza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obtener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típico</a:t>
            </a:r>
            <a:endParaRPr sz="800">
              <a:latin typeface="Times New Roman"/>
              <a:cs typeface="Times New Roman"/>
            </a:endParaRPr>
          </a:p>
          <a:p>
            <a:pPr marL="381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frecuencia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TRV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nivel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voltaje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conocido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corriente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falla.</a:t>
            </a:r>
            <a:endParaRPr sz="800">
              <a:latin typeface="Times New Roman"/>
              <a:cs typeface="Times New Roman"/>
            </a:endParaRPr>
          </a:p>
          <a:p>
            <a:pPr marL="1306195">
              <a:lnSpc>
                <a:spcPct val="100000"/>
              </a:lnSpc>
              <a:spcBef>
                <a:spcPts val="434"/>
              </a:spcBef>
            </a:pPr>
            <a:r>
              <a:rPr dirty="0" baseline="12820" sz="975">
                <a:latin typeface="Times New Roman"/>
                <a:cs typeface="Times New Roman"/>
              </a:rPr>
              <a:t>3</a:t>
            </a:r>
            <a:r>
              <a:rPr dirty="0" baseline="12820" sz="975" spc="-120">
                <a:latin typeface="Times New Roman"/>
                <a:cs typeface="Times New Roman"/>
              </a:rPr>
              <a:t> </a:t>
            </a:r>
            <a:r>
              <a:rPr dirty="0" baseline="21367" sz="975">
                <a:latin typeface="Cambria Math"/>
                <a:cs typeface="Cambria Math"/>
              </a:rPr>
              <a:t>⋅</a:t>
            </a:r>
            <a:r>
              <a:rPr dirty="0" baseline="21367" sz="975" spc="-30">
                <a:latin typeface="Cambria Math"/>
                <a:cs typeface="Cambria Math"/>
              </a:rPr>
              <a:t> </a:t>
            </a:r>
            <a:r>
              <a:rPr dirty="0" sz="650" spc="-35" i="1">
                <a:latin typeface="Times New Roman"/>
                <a:cs typeface="Times New Roman"/>
              </a:rPr>
              <a:t>yo</a:t>
            </a:r>
            <a:endParaRPr sz="650">
              <a:latin typeface="Times New Roman"/>
              <a:cs typeface="Times New Roman"/>
            </a:endParaRPr>
          </a:p>
        </p:txBody>
      </p:sp>
      <p:sp>
        <p:nvSpPr>
          <p:cNvPr id="67" name="object 67" descr=""/>
          <p:cNvSpPr txBox="1"/>
          <p:nvPr/>
        </p:nvSpPr>
        <p:spPr>
          <a:xfrm>
            <a:off x="1639085" y="6580257"/>
            <a:ext cx="931544" cy="1682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35"/>
              </a:spcBef>
              <a:tabLst>
                <a:tab pos="796925" algn="l"/>
              </a:tabLst>
            </a:pPr>
            <a:r>
              <a:rPr dirty="0" baseline="-8547" sz="975">
                <a:latin typeface="Times New Roman"/>
                <a:cs typeface="Times New Roman"/>
              </a:rPr>
              <a:t>2</a:t>
            </a:r>
            <a:r>
              <a:rPr dirty="0" sz="650">
                <a:latin typeface="Times New Roman"/>
                <a:cs typeface="Times New Roman"/>
              </a:rPr>
              <a:t>π</a:t>
            </a:r>
            <a:r>
              <a:rPr dirty="0" sz="650" spc="445">
                <a:latin typeface="Times New Roman"/>
                <a:cs typeface="Times New Roman"/>
              </a:rPr>
              <a:t> </a:t>
            </a:r>
            <a:r>
              <a:rPr dirty="0" baseline="-25641" sz="975" i="1">
                <a:latin typeface="Times New Roman"/>
                <a:cs typeface="Times New Roman"/>
              </a:rPr>
              <a:t>fU</a:t>
            </a:r>
            <a:r>
              <a:rPr dirty="0" baseline="-25641" sz="975" spc="-67" i="1">
                <a:latin typeface="Times New Roman"/>
                <a:cs typeface="Times New Roman"/>
              </a:rPr>
              <a:t> </a:t>
            </a:r>
            <a:r>
              <a:rPr dirty="0" baseline="-8547" sz="975" spc="-37">
                <a:latin typeface="Cambria Math"/>
                <a:cs typeface="Cambria Math"/>
              </a:rPr>
              <a:t>⋅</a:t>
            </a:r>
            <a:r>
              <a:rPr dirty="0" sz="900" spc="-25">
                <a:latin typeface="Times New Roman"/>
                <a:cs typeface="Times New Roman"/>
              </a:rPr>
              <a:t>(</a:t>
            </a:r>
            <a:r>
              <a:rPr dirty="0" sz="900">
                <a:latin typeface="Times New Roman"/>
                <a:cs typeface="Times New Roman"/>
              </a:rPr>
              <a:t>	)</a:t>
            </a:r>
            <a:r>
              <a:rPr dirty="0" sz="900" spc="10">
                <a:latin typeface="Times New Roman"/>
                <a:cs typeface="Times New Roman"/>
              </a:rPr>
              <a:t> </a:t>
            </a:r>
            <a:r>
              <a:rPr dirty="0" sz="400" spc="-50">
                <a:latin typeface="Times New Roman"/>
                <a:cs typeface="Times New Roman"/>
              </a:rPr>
              <a:t>2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68" name="object 68" descr=""/>
          <p:cNvSpPr txBox="1"/>
          <p:nvPr/>
        </p:nvSpPr>
        <p:spPr>
          <a:xfrm>
            <a:off x="1559274" y="6534001"/>
            <a:ext cx="318770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sz="650">
                <a:latin typeface="Times New Roman"/>
                <a:cs typeface="Times New Roman"/>
              </a:rPr>
              <a:t>=</a:t>
            </a:r>
            <a:r>
              <a:rPr dirty="0" sz="650" spc="455">
                <a:latin typeface="Times New Roman"/>
                <a:cs typeface="Times New Roman"/>
              </a:rPr>
              <a:t> </a:t>
            </a:r>
            <a:r>
              <a:rPr dirty="0" baseline="21367" sz="975" i="1">
                <a:latin typeface="Times New Roman"/>
                <a:cs typeface="Times New Roman"/>
              </a:rPr>
              <a:t>F</a:t>
            </a:r>
            <a:r>
              <a:rPr dirty="0" baseline="21367" sz="975" spc="247" i="1">
                <a:latin typeface="Times New Roman"/>
                <a:cs typeface="Times New Roman"/>
              </a:rPr>
              <a:t> </a:t>
            </a:r>
            <a:r>
              <a:rPr dirty="0" sz="650" spc="-50">
                <a:latin typeface="Cambria Math"/>
                <a:cs typeface="Cambria Math"/>
              </a:rPr>
              <a:t>⋅</a:t>
            </a:r>
            <a:endParaRPr sz="650">
              <a:latin typeface="Cambria Math"/>
              <a:cs typeface="Cambria Math"/>
            </a:endParaRPr>
          </a:p>
        </p:txBody>
      </p:sp>
      <p:sp>
        <p:nvSpPr>
          <p:cNvPr id="69" name="object 69" descr=""/>
          <p:cNvSpPr txBox="1"/>
          <p:nvPr/>
        </p:nvSpPr>
        <p:spPr>
          <a:xfrm>
            <a:off x="2556040" y="6520786"/>
            <a:ext cx="270637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  <a:tabLst>
                <a:tab pos="2569845" algn="l"/>
              </a:tabLst>
            </a:pPr>
            <a:r>
              <a:rPr dirty="0" sz="800" spc="-20">
                <a:latin typeface="Times New Roman"/>
                <a:cs typeface="Times New Roman"/>
              </a:rPr>
              <a:t>[μF]</a:t>
            </a:r>
            <a:r>
              <a:rPr dirty="0" sz="800">
                <a:latin typeface="Times New Roman"/>
                <a:cs typeface="Times New Roman"/>
              </a:rPr>
              <a:t>	</a:t>
            </a:r>
            <a:r>
              <a:rPr dirty="0" sz="800" spc="-25">
                <a:latin typeface="Times New Roman"/>
                <a:cs typeface="Times New Roman"/>
              </a:rPr>
              <a:t>(7)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70" name="object 70" descr=""/>
          <p:cNvSpPr txBox="1"/>
          <p:nvPr/>
        </p:nvSpPr>
        <p:spPr>
          <a:xfrm>
            <a:off x="2153988" y="6633120"/>
            <a:ext cx="197485" cy="36639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25"/>
              </a:spcBef>
            </a:pPr>
            <a:r>
              <a:rPr dirty="0" sz="650" spc="-40">
                <a:latin typeface="Times New Roman"/>
                <a:cs typeface="Times New Roman"/>
              </a:rPr>
              <a:t>)</a:t>
            </a:r>
            <a:r>
              <a:rPr dirty="0" baseline="-12820" sz="975" spc="-60" i="1">
                <a:latin typeface="Times New Roman"/>
                <a:cs typeface="Times New Roman"/>
              </a:rPr>
              <a:t>I</a:t>
            </a:r>
            <a:r>
              <a:rPr dirty="0" sz="650" spc="-40">
                <a:latin typeface="Times New Roman"/>
                <a:cs typeface="Times New Roman"/>
              </a:rPr>
              <a:t>,</a:t>
            </a:r>
            <a:r>
              <a:rPr dirty="0" baseline="-12820" sz="975" spc="-60" i="1">
                <a:latin typeface="Times New Roman"/>
                <a:cs typeface="Times New Roman"/>
              </a:rPr>
              <a:t>U</a:t>
            </a:r>
            <a:r>
              <a:rPr dirty="0" sz="650" spc="-40">
                <a:latin typeface="Times New Roman"/>
                <a:cs typeface="Times New Roman"/>
              </a:rPr>
              <a:t>(</a:t>
            </a:r>
            <a:endParaRPr sz="6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45"/>
              </a:spcBef>
            </a:pPr>
            <a:endParaRPr sz="650">
              <a:latin typeface="Times New Roman"/>
              <a:cs typeface="Times New Roman"/>
            </a:endParaRPr>
          </a:p>
          <a:p>
            <a:pPr marL="38100">
              <a:lnSpc>
                <a:spcPct val="100000"/>
              </a:lnSpc>
            </a:pPr>
            <a:r>
              <a:rPr dirty="0" sz="650" spc="-25" i="1">
                <a:latin typeface="Times New Roman"/>
                <a:cs typeface="Times New Roman"/>
              </a:rPr>
              <a:t>yo</a:t>
            </a:r>
            <a:r>
              <a:rPr dirty="0" baseline="17094" sz="975" spc="-37">
                <a:latin typeface="Times New Roman"/>
                <a:cs typeface="Times New Roman"/>
              </a:rPr>
              <a:t>=</a:t>
            </a:r>
            <a:endParaRPr baseline="17094" sz="975">
              <a:latin typeface="Times New Roman"/>
              <a:cs typeface="Times New Roman"/>
            </a:endParaRPr>
          </a:p>
        </p:txBody>
      </p:sp>
      <p:sp>
        <p:nvSpPr>
          <p:cNvPr id="71" name="object 71" descr=""/>
          <p:cNvSpPr txBox="1"/>
          <p:nvPr/>
        </p:nvSpPr>
        <p:spPr>
          <a:xfrm>
            <a:off x="831370" y="6851182"/>
            <a:ext cx="1040130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50">
                <a:latin typeface="Times New Roman"/>
                <a:cs typeface="Times New Roman"/>
              </a:rPr>
              <a:t>con</a:t>
            </a:r>
            <a:r>
              <a:rPr dirty="0" sz="650" spc="25">
                <a:latin typeface="Times New Roman"/>
                <a:cs typeface="Times New Roman"/>
              </a:rPr>
              <a:t> </a:t>
            </a:r>
            <a:r>
              <a:rPr dirty="0" sz="650" i="1">
                <a:latin typeface="Times New Roman"/>
                <a:cs typeface="Times New Roman"/>
              </a:rPr>
              <a:t>U</a:t>
            </a:r>
            <a:r>
              <a:rPr dirty="0" sz="650" spc="25" i="1">
                <a:latin typeface="Times New Roman"/>
                <a:cs typeface="Times New Roman"/>
              </a:rPr>
              <a:t> </a:t>
            </a:r>
            <a:r>
              <a:rPr dirty="0" sz="650">
                <a:latin typeface="Times New Roman"/>
                <a:cs typeface="Times New Roman"/>
              </a:rPr>
              <a:t>en</a:t>
            </a:r>
            <a:r>
              <a:rPr dirty="0" sz="650" spc="25">
                <a:latin typeface="Times New Roman"/>
                <a:cs typeface="Times New Roman"/>
              </a:rPr>
              <a:t> </a:t>
            </a:r>
            <a:r>
              <a:rPr dirty="0" sz="650">
                <a:latin typeface="Times New Roman"/>
                <a:cs typeface="Times New Roman"/>
              </a:rPr>
              <a:t>[kV],</a:t>
            </a:r>
            <a:r>
              <a:rPr dirty="0" sz="650" spc="25">
                <a:latin typeface="Times New Roman"/>
                <a:cs typeface="Times New Roman"/>
              </a:rPr>
              <a:t> </a:t>
            </a:r>
            <a:r>
              <a:rPr dirty="0" sz="650" i="1">
                <a:latin typeface="Times New Roman"/>
                <a:cs typeface="Times New Roman"/>
              </a:rPr>
              <a:t>S</a:t>
            </a:r>
            <a:r>
              <a:rPr dirty="0" sz="650" spc="25" i="1">
                <a:latin typeface="Times New Roman"/>
                <a:cs typeface="Times New Roman"/>
              </a:rPr>
              <a:t> </a:t>
            </a:r>
            <a:r>
              <a:rPr dirty="0" sz="650">
                <a:latin typeface="Times New Roman"/>
                <a:cs typeface="Times New Roman"/>
              </a:rPr>
              <a:t>en</a:t>
            </a:r>
            <a:r>
              <a:rPr dirty="0" sz="650" spc="25">
                <a:latin typeface="Times New Roman"/>
                <a:cs typeface="Times New Roman"/>
              </a:rPr>
              <a:t> </a:t>
            </a:r>
            <a:r>
              <a:rPr dirty="0" sz="650">
                <a:latin typeface="Times New Roman"/>
                <a:cs typeface="Times New Roman"/>
              </a:rPr>
              <a:t>[MVA]</a:t>
            </a:r>
            <a:r>
              <a:rPr dirty="0" sz="650" spc="30">
                <a:latin typeface="Times New Roman"/>
                <a:cs typeface="Times New Roman"/>
              </a:rPr>
              <a:t> </a:t>
            </a:r>
            <a:r>
              <a:rPr dirty="0" sz="650" spc="-50">
                <a:latin typeface="Times New Roman"/>
                <a:cs typeface="Times New Roman"/>
              </a:rPr>
              <a:t>y</a:t>
            </a:r>
            <a:endParaRPr sz="650">
              <a:latin typeface="Times New Roman"/>
              <a:cs typeface="Times New Roman"/>
            </a:endParaRPr>
          </a:p>
        </p:txBody>
      </p:sp>
      <p:sp>
        <p:nvSpPr>
          <p:cNvPr id="72" name="object 72" descr=""/>
          <p:cNvSpPr txBox="1"/>
          <p:nvPr/>
        </p:nvSpPr>
        <p:spPr>
          <a:xfrm>
            <a:off x="2641943" y="6996557"/>
            <a:ext cx="78740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 spc="-25" i="1">
                <a:latin typeface="Times New Roman"/>
                <a:cs typeface="Times New Roman"/>
              </a:rPr>
              <a:t>pu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73" name="object 73" descr=""/>
          <p:cNvSpPr txBox="1"/>
          <p:nvPr/>
        </p:nvSpPr>
        <p:spPr>
          <a:xfrm>
            <a:off x="2312578" y="6795675"/>
            <a:ext cx="284480" cy="263525"/>
          </a:xfrm>
          <a:prstGeom prst="rect">
            <a:avLst/>
          </a:prstGeom>
        </p:spPr>
        <p:txBody>
          <a:bodyPr wrap="square" lIns="0" tIns="31750" rIns="0" bIns="0" rtlCol="0" vert="horz">
            <a:spAutoFit/>
          </a:bodyPr>
          <a:lstStyle/>
          <a:p>
            <a:pPr algn="r" marR="30480">
              <a:lnSpc>
                <a:spcPct val="100000"/>
              </a:lnSpc>
              <a:spcBef>
                <a:spcPts val="250"/>
              </a:spcBef>
            </a:pPr>
            <a:r>
              <a:rPr dirty="0" sz="650" spc="-50" i="1">
                <a:latin typeface="Times New Roman"/>
                <a:cs typeface="Times New Roman"/>
              </a:rPr>
              <a:t>S</a:t>
            </a:r>
            <a:endParaRPr sz="650">
              <a:latin typeface="Times New Roman"/>
              <a:cs typeface="Times New Roman"/>
            </a:endParaRPr>
          </a:p>
          <a:p>
            <a:pPr marL="38100">
              <a:lnSpc>
                <a:spcPct val="100000"/>
              </a:lnSpc>
              <a:spcBef>
                <a:spcPts val="155"/>
              </a:spcBef>
            </a:pPr>
            <a:r>
              <a:rPr dirty="0" sz="650">
                <a:latin typeface="Times New Roman"/>
                <a:cs typeface="Times New Roman"/>
              </a:rPr>
              <a:t>3</a:t>
            </a:r>
            <a:r>
              <a:rPr dirty="0" sz="650" spc="-80">
                <a:latin typeface="Times New Roman"/>
                <a:cs typeface="Times New Roman"/>
              </a:rPr>
              <a:t> </a:t>
            </a:r>
            <a:r>
              <a:rPr dirty="0" baseline="4273" sz="975">
                <a:latin typeface="Cambria Math"/>
                <a:cs typeface="Cambria Math"/>
              </a:rPr>
              <a:t>⋅</a:t>
            </a:r>
            <a:r>
              <a:rPr dirty="0" baseline="4273" sz="975" spc="-104">
                <a:latin typeface="Cambria Math"/>
                <a:cs typeface="Cambria Math"/>
              </a:rPr>
              <a:t> </a:t>
            </a:r>
            <a:r>
              <a:rPr dirty="0" baseline="-12820" sz="975" spc="-37" i="1">
                <a:latin typeface="Times New Roman"/>
                <a:cs typeface="Times New Roman"/>
              </a:rPr>
              <a:t>XU</a:t>
            </a:r>
            <a:r>
              <a:rPr dirty="0" baseline="4273" sz="975" spc="-37">
                <a:latin typeface="Cambria Math"/>
                <a:cs typeface="Cambria Math"/>
              </a:rPr>
              <a:t>⋅</a:t>
            </a:r>
            <a:endParaRPr baseline="4273" sz="975">
              <a:latin typeface="Cambria Math"/>
              <a:cs typeface="Cambria Math"/>
            </a:endParaRPr>
          </a:p>
        </p:txBody>
      </p:sp>
      <p:sp>
        <p:nvSpPr>
          <p:cNvPr id="74" name="object 74" descr=""/>
          <p:cNvSpPr txBox="1"/>
          <p:nvPr/>
        </p:nvSpPr>
        <p:spPr>
          <a:xfrm>
            <a:off x="2780709" y="6851182"/>
            <a:ext cx="187960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50" spc="-20">
                <a:latin typeface="Times New Roman"/>
                <a:cs typeface="Times New Roman"/>
              </a:rPr>
              <a:t>[kA]</a:t>
            </a:r>
            <a:endParaRPr sz="650">
              <a:latin typeface="Times New Roman"/>
              <a:cs typeface="Times New Roman"/>
            </a:endParaRPr>
          </a:p>
        </p:txBody>
      </p:sp>
      <p:sp>
        <p:nvSpPr>
          <p:cNvPr id="75" name="object 75" descr=""/>
          <p:cNvSpPr txBox="1"/>
          <p:nvPr/>
        </p:nvSpPr>
        <p:spPr>
          <a:xfrm>
            <a:off x="831370" y="7063957"/>
            <a:ext cx="4083050" cy="30353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 marR="5080">
              <a:lnSpc>
                <a:spcPct val="113799"/>
              </a:lnSpc>
              <a:spcBef>
                <a:spcPts val="90"/>
              </a:spcBef>
            </a:pP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caso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valores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típicos,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matriz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450" i="1">
                <a:latin typeface="Times New Roman"/>
                <a:cs typeface="Times New Roman"/>
              </a:rPr>
              <a:t>p</a:t>
            </a:r>
            <a:r>
              <a:rPr dirty="0" sz="450" spc="14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(entre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fases)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siempre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establece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cero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falta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de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Mejor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opción.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transformador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devanados,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matriz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450" i="1">
                <a:latin typeface="Times New Roman"/>
                <a:cs typeface="Times New Roman"/>
              </a:rPr>
              <a:t>w</a:t>
            </a:r>
            <a:r>
              <a:rPr dirty="0" sz="450" spc="15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calcula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como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76" name="object 76" descr=""/>
          <p:cNvSpPr txBox="1"/>
          <p:nvPr/>
        </p:nvSpPr>
        <p:spPr>
          <a:xfrm>
            <a:off x="2318155" y="7432680"/>
            <a:ext cx="38735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 spc="-50">
                <a:latin typeface="Times New Roman"/>
                <a:cs typeface="Times New Roman"/>
              </a:rPr>
              <a:t>,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77" name="object 77" descr=""/>
          <p:cNvSpPr txBox="1"/>
          <p:nvPr/>
        </p:nvSpPr>
        <p:spPr>
          <a:xfrm>
            <a:off x="2139740" y="7611094"/>
            <a:ext cx="38735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 spc="-50">
                <a:latin typeface="Times New Roman"/>
                <a:cs typeface="Times New Roman"/>
              </a:rPr>
              <a:t>,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78" name="object 78" descr=""/>
          <p:cNvSpPr txBox="1"/>
          <p:nvPr/>
        </p:nvSpPr>
        <p:spPr>
          <a:xfrm>
            <a:off x="2405089" y="7379816"/>
            <a:ext cx="17780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sz="600" spc="-25">
                <a:latin typeface="Times New Roman"/>
                <a:cs typeface="Times New Roman"/>
              </a:rPr>
              <a:t>,)</a:t>
            </a:r>
            <a:r>
              <a:rPr dirty="0" baseline="-13888" sz="900" spc="-37" i="1">
                <a:latin typeface="Times New Roman"/>
                <a:cs typeface="Times New Roman"/>
              </a:rPr>
              <a:t>F</a:t>
            </a:r>
            <a:endParaRPr baseline="-13888" sz="900">
              <a:latin typeface="Times New Roman"/>
              <a:cs typeface="Times New Roman"/>
            </a:endParaRPr>
          </a:p>
        </p:txBody>
      </p:sp>
      <p:sp>
        <p:nvSpPr>
          <p:cNvPr id="79" name="object 79" descr=""/>
          <p:cNvSpPr txBox="1"/>
          <p:nvPr/>
        </p:nvSpPr>
        <p:spPr>
          <a:xfrm>
            <a:off x="917273" y="7445896"/>
            <a:ext cx="60960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 spc="-50" i="1">
                <a:latin typeface="Times New Roman"/>
                <a:cs typeface="Times New Roman"/>
              </a:rPr>
              <a:t>w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80" name="object 80" descr=""/>
          <p:cNvSpPr txBox="1"/>
          <p:nvPr/>
        </p:nvSpPr>
        <p:spPr>
          <a:xfrm>
            <a:off x="2232251" y="7445896"/>
            <a:ext cx="150495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 i="1">
                <a:latin typeface="Times New Roman"/>
                <a:cs typeface="Times New Roman"/>
              </a:rPr>
              <a:t>PS</a:t>
            </a:r>
            <a:r>
              <a:rPr dirty="0" sz="400" spc="5" i="1">
                <a:latin typeface="Times New Roman"/>
                <a:cs typeface="Times New Roman"/>
              </a:rPr>
              <a:t> </a:t>
            </a:r>
            <a:r>
              <a:rPr dirty="0" sz="400" spc="-25" i="1">
                <a:latin typeface="Times New Roman"/>
                <a:cs typeface="Times New Roman"/>
              </a:rPr>
              <a:t>pu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81" name="object 81" descr=""/>
          <p:cNvSpPr txBox="1"/>
          <p:nvPr/>
        </p:nvSpPr>
        <p:spPr>
          <a:xfrm>
            <a:off x="917273" y="7624310"/>
            <a:ext cx="1287145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  <a:tabLst>
                <a:tab pos="408940" algn="l"/>
                <a:tab pos="878205" algn="l"/>
                <a:tab pos="1148715" algn="l"/>
              </a:tabLst>
            </a:pPr>
            <a:r>
              <a:rPr dirty="0" sz="400" spc="-50" i="1">
                <a:latin typeface="Times New Roman"/>
                <a:cs typeface="Times New Roman"/>
              </a:rPr>
              <a:t>w</a:t>
            </a:r>
            <a:r>
              <a:rPr dirty="0" sz="400" i="1">
                <a:latin typeface="Times New Roman"/>
                <a:cs typeface="Times New Roman"/>
              </a:rPr>
              <a:t>	PÁGINAS</a:t>
            </a:r>
            <a:r>
              <a:rPr dirty="0" sz="400" spc="335" i="1">
                <a:latin typeface="Times New Roman"/>
                <a:cs typeface="Times New Roman"/>
              </a:rPr>
              <a:t> </a:t>
            </a:r>
            <a:r>
              <a:rPr dirty="0" sz="400" spc="-25" i="1">
                <a:latin typeface="Times New Roman"/>
                <a:cs typeface="Times New Roman"/>
              </a:rPr>
              <a:t>ef</a:t>
            </a:r>
            <a:r>
              <a:rPr dirty="0" sz="400" i="1">
                <a:latin typeface="Times New Roman"/>
                <a:cs typeface="Times New Roman"/>
              </a:rPr>
              <a:t>	</a:t>
            </a:r>
            <a:r>
              <a:rPr dirty="0" sz="400" spc="-20" i="1">
                <a:latin typeface="Times New Roman"/>
                <a:cs typeface="Times New Roman"/>
              </a:rPr>
              <a:t>PAGS</a:t>
            </a:r>
            <a:r>
              <a:rPr dirty="0" sz="400" i="1">
                <a:latin typeface="Times New Roman"/>
                <a:cs typeface="Times New Roman"/>
              </a:rPr>
              <a:t>	PS</a:t>
            </a:r>
            <a:r>
              <a:rPr dirty="0" sz="400" spc="5" i="1">
                <a:latin typeface="Times New Roman"/>
                <a:cs typeface="Times New Roman"/>
              </a:rPr>
              <a:t> </a:t>
            </a:r>
            <a:r>
              <a:rPr dirty="0" sz="400" spc="-25" i="1">
                <a:latin typeface="Times New Roman"/>
                <a:cs typeface="Times New Roman"/>
              </a:rPr>
              <a:t>pu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82" name="object 82" descr=""/>
          <p:cNvSpPr txBox="1"/>
          <p:nvPr/>
        </p:nvSpPr>
        <p:spPr>
          <a:xfrm>
            <a:off x="1651785" y="7558230"/>
            <a:ext cx="248285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sz="600" spc="-25">
                <a:latin typeface="Times New Roman"/>
                <a:cs typeface="Times New Roman"/>
              </a:rPr>
              <a:t>(`</a:t>
            </a:r>
            <a:r>
              <a:rPr dirty="0" baseline="-13888" sz="900" spc="-37" i="1">
                <a:latin typeface="Times New Roman"/>
                <a:cs typeface="Times New Roman"/>
              </a:rPr>
              <a:t>U</a:t>
            </a:r>
            <a:r>
              <a:rPr dirty="0" sz="600" spc="-25">
                <a:latin typeface="Times New Roman"/>
                <a:cs typeface="Times New Roman"/>
              </a:rPr>
              <a:t>`</a:t>
            </a:r>
            <a:r>
              <a:rPr dirty="0" baseline="-13888" sz="900" spc="-37" i="1">
                <a:latin typeface="Times New Roman"/>
                <a:cs typeface="Times New Roman"/>
              </a:rPr>
              <a:t>SX</a:t>
            </a:r>
            <a:endParaRPr baseline="-13888" sz="900">
              <a:latin typeface="Times New Roman"/>
              <a:cs typeface="Times New Roman"/>
            </a:endParaRPr>
          </a:p>
        </p:txBody>
      </p:sp>
      <p:sp>
        <p:nvSpPr>
          <p:cNvPr id="83" name="object 83" descr=""/>
          <p:cNvSpPr txBox="1"/>
          <p:nvPr/>
        </p:nvSpPr>
        <p:spPr>
          <a:xfrm>
            <a:off x="825794" y="7340169"/>
            <a:ext cx="545465" cy="1682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</a:pPr>
            <a:r>
              <a:rPr dirty="0" baseline="-13888" sz="900" i="1">
                <a:latin typeface="Times New Roman"/>
                <a:cs typeface="Times New Roman"/>
              </a:rPr>
              <a:t>C</a:t>
            </a:r>
            <a:r>
              <a:rPr dirty="0" baseline="-13888" sz="900" spc="615" i="1">
                <a:latin typeface="Times New Roman"/>
                <a:cs typeface="Times New Roman"/>
              </a:rPr>
              <a:t> </a:t>
            </a:r>
            <a:r>
              <a:rPr dirty="0" baseline="3086" sz="1350" spc="-60">
                <a:latin typeface="Times New Roman"/>
                <a:cs typeface="Times New Roman"/>
              </a:rPr>
              <a:t>[</a:t>
            </a:r>
            <a:r>
              <a:rPr dirty="0" sz="600" spc="-40">
                <a:latin typeface="Times New Roman"/>
                <a:cs typeface="Times New Roman"/>
              </a:rPr>
              <a:t>1</a:t>
            </a:r>
            <a:r>
              <a:rPr dirty="0" baseline="3086" sz="1350" spc="-60">
                <a:latin typeface="Times New Roman"/>
                <a:cs typeface="Times New Roman"/>
              </a:rPr>
              <a:t>]</a:t>
            </a:r>
            <a:r>
              <a:rPr dirty="0" sz="600" spc="-40">
                <a:latin typeface="Times New Roman"/>
                <a:cs typeface="Times New Roman"/>
              </a:rPr>
              <a:t>,2</a:t>
            </a:r>
            <a:r>
              <a:rPr dirty="0" sz="600" spc="409">
                <a:latin typeface="Times New Roman"/>
                <a:cs typeface="Times New Roman"/>
              </a:rPr>
              <a:t> </a:t>
            </a:r>
            <a:r>
              <a:rPr dirty="0" baseline="4629" sz="900">
                <a:latin typeface="Times New Roman"/>
                <a:cs typeface="Times New Roman"/>
              </a:rPr>
              <a:t>=</a:t>
            </a:r>
            <a:r>
              <a:rPr dirty="0" baseline="4629" sz="900" spc="142">
                <a:latin typeface="Times New Roman"/>
                <a:cs typeface="Times New Roman"/>
              </a:rPr>
              <a:t> </a:t>
            </a:r>
            <a:r>
              <a:rPr dirty="0" baseline="-13888" sz="900" spc="-75" i="1">
                <a:latin typeface="Times New Roman"/>
                <a:cs typeface="Times New Roman"/>
              </a:rPr>
              <a:t>C</a:t>
            </a:r>
            <a:endParaRPr baseline="-13888" sz="900">
              <a:latin typeface="Times New Roman"/>
              <a:cs typeface="Times New Roman"/>
            </a:endParaRPr>
          </a:p>
        </p:txBody>
      </p:sp>
      <p:sp>
        <p:nvSpPr>
          <p:cNvPr id="84" name="object 84" descr=""/>
          <p:cNvSpPr txBox="1"/>
          <p:nvPr/>
        </p:nvSpPr>
        <p:spPr>
          <a:xfrm>
            <a:off x="1308173" y="7419464"/>
            <a:ext cx="80264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sz="400" i="1">
                <a:latin typeface="Times New Roman"/>
                <a:cs typeface="Times New Roman"/>
              </a:rPr>
              <a:t>PD</a:t>
            </a:r>
            <a:r>
              <a:rPr dirty="0" sz="400" spc="280" i="1">
                <a:latin typeface="Times New Roman"/>
                <a:cs typeface="Times New Roman"/>
              </a:rPr>
              <a:t> </a:t>
            </a:r>
            <a:r>
              <a:rPr dirty="0" baseline="32407" sz="900">
                <a:latin typeface="Times New Roman"/>
                <a:cs typeface="Times New Roman"/>
              </a:rPr>
              <a:t>=</a:t>
            </a:r>
            <a:r>
              <a:rPr dirty="0" baseline="32407" sz="900" spc="179">
                <a:latin typeface="Times New Roman"/>
                <a:cs typeface="Times New Roman"/>
              </a:rPr>
              <a:t> </a:t>
            </a:r>
            <a:r>
              <a:rPr dirty="0" baseline="13888" sz="900" spc="-89" i="1">
                <a:latin typeface="Times New Roman"/>
                <a:cs typeface="Times New Roman"/>
              </a:rPr>
              <a:t>KC</a:t>
            </a:r>
            <a:r>
              <a:rPr dirty="0" sz="400" spc="-60" i="1">
                <a:latin typeface="Times New Roman"/>
                <a:cs typeface="Times New Roman"/>
              </a:rPr>
              <a:t>C</a:t>
            </a:r>
            <a:r>
              <a:rPr dirty="0" sz="400" spc="90" i="1">
                <a:latin typeface="Times New Roman"/>
                <a:cs typeface="Times New Roman"/>
              </a:rPr>
              <a:t> </a:t>
            </a:r>
            <a:r>
              <a:rPr dirty="0" baseline="32407" sz="900">
                <a:latin typeface="Cambria Math"/>
                <a:cs typeface="Cambria Math"/>
              </a:rPr>
              <a:t>⋅</a:t>
            </a:r>
            <a:r>
              <a:rPr dirty="0" baseline="32407" sz="900" spc="735">
                <a:latin typeface="Cambria Math"/>
                <a:cs typeface="Cambria Math"/>
              </a:rPr>
              <a:t> </a:t>
            </a:r>
            <a:r>
              <a:rPr dirty="0" sz="400" i="1">
                <a:latin typeface="Times New Roman"/>
                <a:cs typeface="Times New Roman"/>
              </a:rPr>
              <a:t>ef</a:t>
            </a:r>
            <a:r>
              <a:rPr dirty="0" sz="400" spc="380" i="1">
                <a:latin typeface="Times New Roman"/>
                <a:cs typeface="Times New Roman"/>
              </a:rPr>
              <a:t> </a:t>
            </a:r>
            <a:r>
              <a:rPr dirty="0" baseline="27777" sz="900" spc="157">
                <a:latin typeface="Times New Roman"/>
                <a:cs typeface="Times New Roman"/>
              </a:rPr>
              <a:t>(</a:t>
            </a:r>
            <a:r>
              <a:rPr dirty="0" baseline="27777" sz="900" spc="-150">
                <a:latin typeface="Times New Roman"/>
                <a:cs typeface="Times New Roman"/>
              </a:rPr>
              <a:t>`</a:t>
            </a:r>
            <a:r>
              <a:rPr dirty="0" baseline="13888" sz="900" spc="-202" i="1">
                <a:latin typeface="Times New Roman"/>
                <a:cs typeface="Times New Roman"/>
              </a:rPr>
              <a:t>U</a:t>
            </a:r>
            <a:r>
              <a:rPr dirty="0" baseline="27777" sz="900" spc="209">
                <a:latin typeface="Times New Roman"/>
                <a:cs typeface="Times New Roman"/>
              </a:rPr>
              <a:t>`</a:t>
            </a:r>
            <a:r>
              <a:rPr dirty="0" baseline="13888" sz="900" spc="157" i="1">
                <a:latin typeface="Times New Roman"/>
                <a:cs typeface="Times New Roman"/>
              </a:rPr>
              <a:t>S</a:t>
            </a:r>
            <a:r>
              <a:rPr dirty="0" baseline="13888" sz="900" spc="-600" i="1">
                <a:latin typeface="Times New Roman"/>
                <a:cs typeface="Times New Roman"/>
              </a:rPr>
              <a:t>X</a:t>
            </a:r>
            <a:r>
              <a:rPr dirty="0" sz="400" spc="105" i="1">
                <a:latin typeface="Times New Roman"/>
                <a:cs typeface="Times New Roman"/>
              </a:rPr>
              <a:t>S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85" name="object 85" descr=""/>
          <p:cNvSpPr txBox="1"/>
          <p:nvPr/>
        </p:nvSpPr>
        <p:spPr>
          <a:xfrm>
            <a:off x="825794" y="7518583"/>
            <a:ext cx="525780" cy="1682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</a:pPr>
            <a:r>
              <a:rPr dirty="0" baseline="-13888" sz="900" i="1">
                <a:latin typeface="Times New Roman"/>
                <a:cs typeface="Times New Roman"/>
              </a:rPr>
              <a:t>C</a:t>
            </a:r>
            <a:r>
              <a:rPr dirty="0" baseline="-13888" sz="900" spc="637" i="1">
                <a:latin typeface="Times New Roman"/>
                <a:cs typeface="Times New Roman"/>
              </a:rPr>
              <a:t> </a:t>
            </a:r>
            <a:r>
              <a:rPr dirty="0" baseline="3086" sz="1350" spc="-75">
                <a:latin typeface="Times New Roman"/>
                <a:cs typeface="Times New Roman"/>
              </a:rPr>
              <a:t>[</a:t>
            </a:r>
            <a:r>
              <a:rPr dirty="0" sz="600" spc="-50">
                <a:latin typeface="Times New Roman"/>
                <a:cs typeface="Times New Roman"/>
              </a:rPr>
              <a:t>1</a:t>
            </a:r>
            <a:r>
              <a:rPr dirty="0" baseline="3086" sz="1350" spc="-75">
                <a:latin typeface="Times New Roman"/>
                <a:cs typeface="Times New Roman"/>
              </a:rPr>
              <a:t>]</a:t>
            </a:r>
            <a:r>
              <a:rPr dirty="0" sz="600" spc="-50">
                <a:latin typeface="Times New Roman"/>
                <a:cs typeface="Times New Roman"/>
              </a:rPr>
              <a:t>,1</a:t>
            </a:r>
            <a:r>
              <a:rPr dirty="0" sz="600" spc="285">
                <a:latin typeface="Times New Roman"/>
                <a:cs typeface="Times New Roman"/>
              </a:rPr>
              <a:t> </a:t>
            </a:r>
            <a:r>
              <a:rPr dirty="0" baseline="9259" sz="900">
                <a:latin typeface="Times New Roman"/>
                <a:cs typeface="Times New Roman"/>
              </a:rPr>
              <a:t>=</a:t>
            </a:r>
            <a:r>
              <a:rPr dirty="0" baseline="9259" sz="900" spc="150">
                <a:latin typeface="Times New Roman"/>
                <a:cs typeface="Times New Roman"/>
              </a:rPr>
              <a:t> </a:t>
            </a:r>
            <a:r>
              <a:rPr dirty="0" baseline="-13888" sz="900" spc="-75" i="1">
                <a:latin typeface="Times New Roman"/>
                <a:cs typeface="Times New Roman"/>
              </a:rPr>
              <a:t>C</a:t>
            </a:r>
            <a:endParaRPr baseline="-13888" sz="900">
              <a:latin typeface="Times New Roman"/>
              <a:cs typeface="Times New Roman"/>
            </a:endParaRPr>
          </a:p>
        </p:txBody>
      </p:sp>
      <p:sp>
        <p:nvSpPr>
          <p:cNvPr id="86" name="object 86" descr=""/>
          <p:cNvSpPr txBox="1"/>
          <p:nvPr/>
        </p:nvSpPr>
        <p:spPr>
          <a:xfrm>
            <a:off x="2542824" y="7624310"/>
            <a:ext cx="60960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 spc="-50" i="1">
                <a:latin typeface="Times New Roman"/>
                <a:cs typeface="Times New Roman"/>
              </a:rPr>
              <a:t>w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87" name="object 87" descr=""/>
          <p:cNvSpPr txBox="1"/>
          <p:nvPr/>
        </p:nvSpPr>
        <p:spPr>
          <a:xfrm>
            <a:off x="2226675" y="7518583"/>
            <a:ext cx="558800" cy="1682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  <a:tabLst>
                <a:tab pos="394335" algn="l"/>
              </a:tabLst>
            </a:pPr>
            <a:r>
              <a:rPr dirty="0" sz="600">
                <a:latin typeface="Times New Roman"/>
                <a:cs typeface="Times New Roman"/>
              </a:rPr>
              <a:t>,)</a:t>
            </a:r>
            <a:r>
              <a:rPr dirty="0" baseline="-13888" sz="900" i="1">
                <a:latin typeface="Times New Roman"/>
                <a:cs typeface="Times New Roman"/>
              </a:rPr>
              <a:t>f</a:t>
            </a:r>
            <a:r>
              <a:rPr dirty="0" baseline="-13888" sz="900" spc="112" i="1">
                <a:latin typeface="Times New Roman"/>
                <a:cs typeface="Times New Roman"/>
              </a:rPr>
              <a:t> </a:t>
            </a:r>
            <a:r>
              <a:rPr dirty="0" baseline="-13888" sz="900" spc="-37" i="1">
                <a:latin typeface="Times New Roman"/>
                <a:cs typeface="Times New Roman"/>
              </a:rPr>
              <a:t>C</a:t>
            </a:r>
            <a:r>
              <a:rPr dirty="0" baseline="9259" sz="900" spc="-37">
                <a:latin typeface="Times New Roman"/>
                <a:cs typeface="Times New Roman"/>
              </a:rPr>
              <a:t>-</a:t>
            </a:r>
            <a:r>
              <a:rPr dirty="0" baseline="9259" sz="900">
                <a:latin typeface="Times New Roman"/>
                <a:cs typeface="Times New Roman"/>
              </a:rPr>
              <a:t>	</a:t>
            </a:r>
            <a:r>
              <a:rPr dirty="0" baseline="3086" sz="1350" spc="-44">
                <a:latin typeface="Times New Roman"/>
                <a:cs typeface="Times New Roman"/>
              </a:rPr>
              <a:t>[</a:t>
            </a:r>
            <a:r>
              <a:rPr dirty="0" sz="600" spc="-30">
                <a:latin typeface="Times New Roman"/>
                <a:cs typeface="Times New Roman"/>
              </a:rPr>
              <a:t>1</a:t>
            </a:r>
            <a:r>
              <a:rPr dirty="0" baseline="3086" sz="1350" spc="-44">
                <a:latin typeface="Times New Roman"/>
                <a:cs typeface="Times New Roman"/>
              </a:rPr>
              <a:t>]</a:t>
            </a:r>
            <a:r>
              <a:rPr dirty="0" sz="600" spc="-30">
                <a:latin typeface="Times New Roman"/>
                <a:cs typeface="Times New Roman"/>
              </a:rPr>
              <a:t>,2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88" name="object 88" descr=""/>
          <p:cNvSpPr txBox="1"/>
          <p:nvPr/>
        </p:nvSpPr>
        <p:spPr>
          <a:xfrm>
            <a:off x="1413900" y="7545015"/>
            <a:ext cx="20193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=</a:t>
            </a:r>
            <a:r>
              <a:rPr dirty="0" sz="600" spc="80">
                <a:latin typeface="Times New Roman"/>
                <a:cs typeface="Times New Roman"/>
              </a:rPr>
              <a:t> </a:t>
            </a:r>
            <a:r>
              <a:rPr dirty="0" baseline="-23148" sz="900" spc="-75" i="1">
                <a:latin typeface="Times New Roman"/>
                <a:cs typeface="Times New Roman"/>
              </a:rPr>
              <a:t>C</a:t>
            </a:r>
            <a:endParaRPr baseline="-23148" sz="900">
              <a:latin typeface="Times New Roman"/>
              <a:cs typeface="Times New Roman"/>
            </a:endParaRPr>
          </a:p>
        </p:txBody>
      </p:sp>
      <p:sp>
        <p:nvSpPr>
          <p:cNvPr id="89" name="object 89" descr=""/>
          <p:cNvSpPr txBox="1"/>
          <p:nvPr/>
        </p:nvSpPr>
        <p:spPr>
          <a:xfrm>
            <a:off x="825794" y="7690389"/>
            <a:ext cx="1464310" cy="1682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</a:pPr>
            <a:r>
              <a:rPr dirty="0" baseline="-13888" sz="900" i="1">
                <a:latin typeface="Times New Roman"/>
                <a:cs typeface="Times New Roman"/>
              </a:rPr>
              <a:t>C</a:t>
            </a:r>
            <a:r>
              <a:rPr dirty="0" baseline="-13888" sz="900" spc="-75" i="1">
                <a:latin typeface="Times New Roman"/>
                <a:cs typeface="Times New Roman"/>
              </a:rPr>
              <a:t> </a:t>
            </a:r>
            <a:r>
              <a:rPr dirty="0" baseline="-41666" sz="600" i="1">
                <a:latin typeface="Times New Roman"/>
                <a:cs typeface="Times New Roman"/>
              </a:rPr>
              <a:t>w</a:t>
            </a:r>
            <a:r>
              <a:rPr dirty="0" baseline="-41666" sz="600" spc="187" i="1">
                <a:latin typeface="Times New Roman"/>
                <a:cs typeface="Times New Roman"/>
              </a:rPr>
              <a:t> </a:t>
            </a:r>
            <a:r>
              <a:rPr dirty="0" baseline="3086" sz="1350" spc="-30">
                <a:latin typeface="Times New Roman"/>
                <a:cs typeface="Times New Roman"/>
              </a:rPr>
              <a:t>[</a:t>
            </a:r>
            <a:r>
              <a:rPr dirty="0" sz="600" spc="-20">
                <a:latin typeface="Times New Roman"/>
                <a:cs typeface="Times New Roman"/>
              </a:rPr>
              <a:t>2</a:t>
            </a:r>
            <a:r>
              <a:rPr dirty="0" baseline="3086" sz="1350" spc="-30">
                <a:latin typeface="Times New Roman"/>
                <a:cs typeface="Times New Roman"/>
              </a:rPr>
              <a:t>]</a:t>
            </a:r>
            <a:r>
              <a:rPr dirty="0" sz="600" spc="-20">
                <a:latin typeface="Times New Roman"/>
                <a:cs typeface="Times New Roman"/>
              </a:rPr>
              <a:t>,2</a:t>
            </a:r>
            <a:r>
              <a:rPr dirty="0" sz="600" spc="200">
                <a:latin typeface="Times New Roman"/>
                <a:cs typeface="Times New Roman"/>
              </a:rPr>
              <a:t>  </a:t>
            </a:r>
            <a:r>
              <a:rPr dirty="0" baseline="9259" sz="900">
                <a:latin typeface="Times New Roman"/>
                <a:cs typeface="Times New Roman"/>
              </a:rPr>
              <a:t>=</a:t>
            </a:r>
            <a:r>
              <a:rPr dirty="0" baseline="9259" sz="900" spc="104">
                <a:latin typeface="Times New Roman"/>
                <a:cs typeface="Times New Roman"/>
              </a:rPr>
              <a:t> </a:t>
            </a:r>
            <a:r>
              <a:rPr dirty="0" baseline="-13888" sz="900" i="1">
                <a:latin typeface="Times New Roman"/>
                <a:cs typeface="Times New Roman"/>
              </a:rPr>
              <a:t>C </a:t>
            </a:r>
            <a:r>
              <a:rPr dirty="0" baseline="-41666" sz="600" i="1">
                <a:latin typeface="Times New Roman"/>
                <a:cs typeface="Times New Roman"/>
              </a:rPr>
              <a:t>SS</a:t>
            </a:r>
            <a:r>
              <a:rPr dirty="0" baseline="-41666" sz="600" spc="532" i="1">
                <a:latin typeface="Times New Roman"/>
                <a:cs typeface="Times New Roman"/>
              </a:rPr>
              <a:t> </a:t>
            </a:r>
            <a:r>
              <a:rPr dirty="0" baseline="9259" sz="900">
                <a:latin typeface="Times New Roman"/>
                <a:cs typeface="Times New Roman"/>
              </a:rPr>
              <a:t>=</a:t>
            </a:r>
            <a:r>
              <a:rPr dirty="0" baseline="9259" sz="900" spc="97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(1 /</a:t>
            </a:r>
            <a:r>
              <a:rPr dirty="0" sz="600" spc="35">
                <a:latin typeface="Times New Roman"/>
                <a:cs typeface="Times New Roman"/>
              </a:rPr>
              <a:t> </a:t>
            </a:r>
            <a:r>
              <a:rPr dirty="0" baseline="-13888" sz="900" i="1">
                <a:latin typeface="Times New Roman"/>
                <a:cs typeface="Times New Roman"/>
              </a:rPr>
              <a:t>K</a:t>
            </a:r>
            <a:r>
              <a:rPr dirty="0" baseline="-13888" sz="900" spc="-75" i="1">
                <a:latin typeface="Times New Roman"/>
                <a:cs typeface="Times New Roman"/>
              </a:rPr>
              <a:t> </a:t>
            </a:r>
            <a:r>
              <a:rPr dirty="0" baseline="-41666" sz="600" i="1">
                <a:latin typeface="Times New Roman"/>
                <a:cs typeface="Times New Roman"/>
              </a:rPr>
              <a:t>C</a:t>
            </a:r>
            <a:r>
              <a:rPr dirty="0" baseline="-41666" sz="600" spc="195" i="1">
                <a:latin typeface="Times New Roman"/>
                <a:cs typeface="Times New Roman"/>
              </a:rPr>
              <a:t> </a:t>
            </a:r>
            <a:r>
              <a:rPr dirty="0" baseline="9259" sz="900">
                <a:latin typeface="Times New Roman"/>
                <a:cs typeface="Times New Roman"/>
              </a:rPr>
              <a:t>-</a:t>
            </a:r>
            <a:r>
              <a:rPr dirty="0" baseline="9259" sz="900" spc="7">
                <a:latin typeface="Times New Roman"/>
                <a:cs typeface="Times New Roman"/>
              </a:rPr>
              <a:t> </a:t>
            </a:r>
            <a:r>
              <a:rPr dirty="0" baseline="9259" sz="900">
                <a:latin typeface="Cambria Math"/>
                <a:cs typeface="Cambria Math"/>
              </a:rPr>
              <a:t>⋅</a:t>
            </a:r>
            <a:r>
              <a:rPr dirty="0" sz="600">
                <a:latin typeface="Times New Roman"/>
                <a:cs typeface="Times New Roman"/>
              </a:rPr>
              <a:t>1)</a:t>
            </a:r>
            <a:r>
              <a:rPr dirty="0" sz="600" spc="250">
                <a:latin typeface="Times New Roman"/>
                <a:cs typeface="Times New Roman"/>
              </a:rPr>
              <a:t> </a:t>
            </a:r>
            <a:r>
              <a:rPr dirty="0" baseline="-13888" sz="900" i="1">
                <a:latin typeface="Times New Roman"/>
                <a:cs typeface="Times New Roman"/>
              </a:rPr>
              <a:t>C</a:t>
            </a:r>
            <a:r>
              <a:rPr dirty="0" baseline="-13888" sz="900" spc="7" i="1">
                <a:latin typeface="Times New Roman"/>
                <a:cs typeface="Times New Roman"/>
              </a:rPr>
              <a:t> </a:t>
            </a:r>
            <a:r>
              <a:rPr dirty="0" baseline="-41666" sz="600" i="1">
                <a:latin typeface="Times New Roman"/>
                <a:cs typeface="Times New Roman"/>
              </a:rPr>
              <a:t>w</a:t>
            </a:r>
            <a:r>
              <a:rPr dirty="0" baseline="-41666" sz="600" spc="127" i="1">
                <a:latin typeface="Times New Roman"/>
                <a:cs typeface="Times New Roman"/>
              </a:rPr>
              <a:t> </a:t>
            </a:r>
            <a:r>
              <a:rPr dirty="0" baseline="3086" sz="1350" spc="-30">
                <a:latin typeface="Times New Roman"/>
                <a:cs typeface="Times New Roman"/>
              </a:rPr>
              <a:t>[</a:t>
            </a:r>
            <a:r>
              <a:rPr dirty="0" sz="600" spc="-20">
                <a:latin typeface="Times New Roman"/>
                <a:cs typeface="Times New Roman"/>
              </a:rPr>
              <a:t>1</a:t>
            </a:r>
            <a:r>
              <a:rPr dirty="0" baseline="3086" sz="1350" spc="-30">
                <a:latin typeface="Times New Roman"/>
                <a:cs typeface="Times New Roman"/>
              </a:rPr>
              <a:t>]</a:t>
            </a:r>
            <a:r>
              <a:rPr dirty="0" sz="600" spc="-20">
                <a:latin typeface="Times New Roman"/>
                <a:cs typeface="Times New Roman"/>
              </a:rPr>
              <a:t>,2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90" name="object 90" descr=""/>
          <p:cNvSpPr txBox="1"/>
          <p:nvPr/>
        </p:nvSpPr>
        <p:spPr>
          <a:xfrm>
            <a:off x="5113309" y="7531799"/>
            <a:ext cx="14922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>
                <a:latin typeface="Times New Roman"/>
                <a:cs typeface="Times New Roman"/>
              </a:rPr>
              <a:t>(8)</a:t>
            </a:r>
            <a:endParaRPr sz="800">
              <a:latin typeface="Times New Roman"/>
              <a:cs typeface="Times New Roman"/>
            </a:endParaRPr>
          </a:p>
        </p:txBody>
      </p:sp>
      <p:grpSp>
        <p:nvGrpSpPr>
          <p:cNvPr id="91" name="object 91" descr=""/>
          <p:cNvGrpSpPr/>
          <p:nvPr/>
        </p:nvGrpSpPr>
        <p:grpSpPr>
          <a:xfrm>
            <a:off x="368299" y="8885885"/>
            <a:ext cx="594995" cy="13335"/>
            <a:chOff x="368299" y="8885885"/>
            <a:chExt cx="594995" cy="13335"/>
          </a:xfrm>
        </p:grpSpPr>
        <p:sp>
          <p:nvSpPr>
            <p:cNvPr id="92" name="object 92" descr=""/>
            <p:cNvSpPr/>
            <p:nvPr/>
          </p:nvSpPr>
          <p:spPr>
            <a:xfrm>
              <a:off x="368299" y="8885885"/>
              <a:ext cx="594995" cy="6985"/>
            </a:xfrm>
            <a:custGeom>
              <a:avLst/>
              <a:gdLst/>
              <a:ahLst/>
              <a:cxnLst/>
              <a:rect l="l" t="t" r="r" b="b"/>
              <a:pathLst>
                <a:path w="594994" h="6984">
                  <a:moveTo>
                    <a:pt x="594713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594713" y="0"/>
                  </a:lnTo>
                  <a:lnTo>
                    <a:pt x="594713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" name="object 93" descr=""/>
            <p:cNvSpPr/>
            <p:nvPr/>
          </p:nvSpPr>
          <p:spPr>
            <a:xfrm>
              <a:off x="368287" y="8885884"/>
              <a:ext cx="594995" cy="13335"/>
            </a:xfrm>
            <a:custGeom>
              <a:avLst/>
              <a:gdLst/>
              <a:ahLst/>
              <a:cxnLst/>
              <a:rect l="l" t="t" r="r" b="b"/>
              <a:pathLst>
                <a:path w="594994" h="13334">
                  <a:moveTo>
                    <a:pt x="594715" y="0"/>
                  </a:moveTo>
                  <a:lnTo>
                    <a:pt x="588111" y="6604"/>
                  </a:lnTo>
                  <a:lnTo>
                    <a:pt x="0" y="6604"/>
                  </a:lnTo>
                  <a:lnTo>
                    <a:pt x="0" y="13220"/>
                  </a:lnTo>
                  <a:lnTo>
                    <a:pt x="588111" y="13220"/>
                  </a:lnTo>
                  <a:lnTo>
                    <a:pt x="594715" y="13220"/>
                  </a:lnTo>
                  <a:lnTo>
                    <a:pt x="594715" y="6604"/>
                  </a:lnTo>
                  <a:lnTo>
                    <a:pt x="594715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" name="object 94" descr=""/>
            <p:cNvSpPr/>
            <p:nvPr/>
          </p:nvSpPr>
          <p:spPr>
            <a:xfrm>
              <a:off x="368299" y="8885885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4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5" name="object 95" descr=""/>
          <p:cNvSpPr txBox="1"/>
          <p:nvPr/>
        </p:nvSpPr>
        <p:spPr>
          <a:xfrm>
            <a:off x="378108" y="8945896"/>
            <a:ext cx="5778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Página</a:t>
            </a:r>
            <a:r>
              <a:rPr dirty="0" sz="800" spc="8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261</a:t>
            </a:r>
            <a:endParaRPr sz="800">
              <a:latin typeface="Arial"/>
              <a:cs typeface="Arial"/>
            </a:endParaRPr>
          </a:p>
        </p:txBody>
      </p:sp>
      <p:sp>
        <p:nvSpPr>
          <p:cNvPr id="107" name="object 107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108" name="object 108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37465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212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96" name="object 96" descr=""/>
          <p:cNvSpPr txBox="1"/>
          <p:nvPr/>
        </p:nvSpPr>
        <p:spPr>
          <a:xfrm>
            <a:off x="1076895" y="10174971"/>
            <a:ext cx="1050925" cy="1682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</a:pPr>
            <a:r>
              <a:rPr dirty="0" baseline="4273" sz="975" i="1">
                <a:latin typeface="Times New Roman"/>
                <a:cs typeface="Times New Roman"/>
              </a:rPr>
              <a:t>C</a:t>
            </a:r>
            <a:r>
              <a:rPr dirty="0" sz="400" i="1">
                <a:latin typeface="Times New Roman"/>
                <a:cs typeface="Times New Roman"/>
              </a:rPr>
              <a:t>w</a:t>
            </a:r>
            <a:r>
              <a:rPr dirty="0" sz="400" spc="150" i="1">
                <a:latin typeface="Times New Roman"/>
                <a:cs typeface="Times New Roman"/>
              </a:rPr>
              <a:t> </a:t>
            </a:r>
            <a:r>
              <a:rPr dirty="0" baseline="18518" sz="1350" spc="-52">
                <a:latin typeface="Times New Roman"/>
                <a:cs typeface="Times New Roman"/>
              </a:rPr>
              <a:t>[</a:t>
            </a:r>
            <a:r>
              <a:rPr dirty="0" baseline="21367" sz="975" spc="-52">
                <a:latin typeface="Times New Roman"/>
                <a:cs typeface="Times New Roman"/>
              </a:rPr>
              <a:t>3</a:t>
            </a:r>
            <a:r>
              <a:rPr dirty="0" baseline="18518" sz="1350" spc="-52">
                <a:latin typeface="Times New Roman"/>
                <a:cs typeface="Times New Roman"/>
              </a:rPr>
              <a:t>]</a:t>
            </a:r>
            <a:r>
              <a:rPr dirty="0" baseline="21367" sz="975" spc="-52">
                <a:latin typeface="Times New Roman"/>
                <a:cs typeface="Times New Roman"/>
              </a:rPr>
              <a:t>,3</a:t>
            </a:r>
            <a:r>
              <a:rPr dirty="0" baseline="21367" sz="975" spc="622">
                <a:latin typeface="Times New Roman"/>
                <a:cs typeface="Times New Roman"/>
              </a:rPr>
              <a:t> </a:t>
            </a:r>
            <a:r>
              <a:rPr dirty="0" baseline="25641" sz="975">
                <a:latin typeface="Times New Roman"/>
                <a:cs typeface="Times New Roman"/>
              </a:rPr>
              <a:t>=</a:t>
            </a:r>
            <a:r>
              <a:rPr dirty="0" baseline="25641" sz="975" spc="142">
                <a:latin typeface="Times New Roman"/>
                <a:cs typeface="Times New Roman"/>
              </a:rPr>
              <a:t> </a:t>
            </a:r>
            <a:r>
              <a:rPr dirty="0" baseline="4273" sz="975" i="1">
                <a:latin typeface="Times New Roman"/>
                <a:cs typeface="Times New Roman"/>
              </a:rPr>
              <a:t>C</a:t>
            </a:r>
            <a:r>
              <a:rPr dirty="0" sz="400" i="1">
                <a:latin typeface="Times New Roman"/>
                <a:cs typeface="Times New Roman"/>
              </a:rPr>
              <a:t>TT</a:t>
            </a:r>
            <a:r>
              <a:rPr dirty="0" sz="400" spc="445" i="1">
                <a:latin typeface="Times New Roman"/>
                <a:cs typeface="Times New Roman"/>
              </a:rPr>
              <a:t> </a:t>
            </a:r>
            <a:r>
              <a:rPr dirty="0" baseline="25641" sz="975">
                <a:latin typeface="Times New Roman"/>
                <a:cs typeface="Times New Roman"/>
              </a:rPr>
              <a:t>=</a:t>
            </a:r>
            <a:r>
              <a:rPr dirty="0" baseline="25641" sz="975" spc="52">
                <a:latin typeface="Times New Roman"/>
                <a:cs typeface="Times New Roman"/>
              </a:rPr>
              <a:t> </a:t>
            </a:r>
            <a:r>
              <a:rPr dirty="0" baseline="4273" sz="975" spc="-157" i="1">
                <a:latin typeface="Times New Roman"/>
                <a:cs typeface="Times New Roman"/>
              </a:rPr>
              <a:t>CU</a:t>
            </a:r>
            <a:r>
              <a:rPr dirty="0" sz="400" spc="-105" i="1">
                <a:latin typeface="Times New Roman"/>
                <a:cs typeface="Times New Roman"/>
              </a:rPr>
              <a:t>ef</a:t>
            </a:r>
            <a:r>
              <a:rPr dirty="0" sz="400" spc="20" i="1">
                <a:latin typeface="Times New Roman"/>
                <a:cs typeface="Times New Roman"/>
              </a:rPr>
              <a:t> </a:t>
            </a:r>
            <a:r>
              <a:rPr dirty="0" baseline="4273" sz="975" spc="-112" i="1">
                <a:latin typeface="Times New Roman"/>
                <a:cs typeface="Times New Roman"/>
              </a:rPr>
              <a:t>SX</a:t>
            </a:r>
            <a:r>
              <a:rPr dirty="0" baseline="21367" sz="975" spc="-112">
                <a:latin typeface="Times New Roman"/>
                <a:cs typeface="Times New Roman"/>
              </a:rPr>
              <a:t>(``</a:t>
            </a:r>
            <a:r>
              <a:rPr dirty="0" baseline="21367" sz="975" spc="-82">
                <a:latin typeface="Times New Roman"/>
                <a:cs typeface="Times New Roman"/>
              </a:rPr>
              <a:t> </a:t>
            </a:r>
            <a:r>
              <a:rPr dirty="0" sz="400" spc="-50" i="1">
                <a:latin typeface="Times New Roman"/>
                <a:cs typeface="Times New Roman"/>
              </a:rPr>
              <a:t>T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97" name="object 97" descr=""/>
          <p:cNvSpPr txBox="1"/>
          <p:nvPr/>
        </p:nvSpPr>
        <p:spPr>
          <a:xfrm>
            <a:off x="2410666" y="10056028"/>
            <a:ext cx="38735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 spc="-50">
                <a:latin typeface="Times New Roman"/>
                <a:cs typeface="Times New Roman"/>
              </a:rPr>
              <a:t>,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98" name="object 98" descr=""/>
          <p:cNvSpPr txBox="1"/>
          <p:nvPr/>
        </p:nvSpPr>
        <p:spPr>
          <a:xfrm>
            <a:off x="1168375" y="10069244"/>
            <a:ext cx="944244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  <a:tabLst>
                <a:tab pos="441959" algn="l"/>
                <a:tab pos="699770" algn="l"/>
                <a:tab pos="904240" algn="l"/>
              </a:tabLst>
            </a:pPr>
            <a:r>
              <a:rPr dirty="0" sz="400" spc="-50" i="1">
                <a:latin typeface="Times New Roman"/>
                <a:cs typeface="Times New Roman"/>
              </a:rPr>
              <a:t>w</a:t>
            </a:r>
            <a:r>
              <a:rPr dirty="0" sz="400" i="1">
                <a:latin typeface="Times New Roman"/>
                <a:cs typeface="Times New Roman"/>
              </a:rPr>
              <a:t>	S</a:t>
            </a:r>
            <a:r>
              <a:rPr dirty="0" sz="400" spc="5" i="1">
                <a:latin typeface="Times New Roman"/>
                <a:cs typeface="Times New Roman"/>
              </a:rPr>
              <a:t> </a:t>
            </a:r>
            <a:r>
              <a:rPr dirty="0" sz="400" spc="-50" i="1">
                <a:latin typeface="Times New Roman"/>
                <a:cs typeface="Times New Roman"/>
              </a:rPr>
              <a:t>T</a:t>
            </a:r>
            <a:r>
              <a:rPr dirty="0" sz="400" i="1">
                <a:latin typeface="Times New Roman"/>
                <a:cs typeface="Times New Roman"/>
              </a:rPr>
              <a:t>	</a:t>
            </a:r>
            <a:r>
              <a:rPr dirty="0" sz="400" spc="-25" i="1">
                <a:latin typeface="Times New Roman"/>
                <a:cs typeface="Times New Roman"/>
              </a:rPr>
              <a:t>ef</a:t>
            </a:r>
            <a:r>
              <a:rPr dirty="0" sz="400" i="1">
                <a:latin typeface="Times New Roman"/>
                <a:cs typeface="Times New Roman"/>
              </a:rPr>
              <a:t>	</a:t>
            </a:r>
            <a:r>
              <a:rPr dirty="0" sz="400" spc="-50" i="1">
                <a:latin typeface="Times New Roman"/>
                <a:cs typeface="Times New Roman"/>
              </a:rPr>
              <a:t>S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99" name="object 99" descr=""/>
          <p:cNvSpPr txBox="1"/>
          <p:nvPr/>
        </p:nvSpPr>
        <p:spPr>
          <a:xfrm>
            <a:off x="2324762" y="10069244"/>
            <a:ext cx="147320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 i="1">
                <a:latin typeface="Times New Roman"/>
                <a:cs typeface="Times New Roman"/>
              </a:rPr>
              <a:t>ST</a:t>
            </a:r>
            <a:r>
              <a:rPr dirty="0" sz="400" spc="10" i="1">
                <a:latin typeface="Times New Roman"/>
                <a:cs typeface="Times New Roman"/>
              </a:rPr>
              <a:t> </a:t>
            </a:r>
            <a:r>
              <a:rPr dirty="0" sz="400" spc="-25" i="1">
                <a:latin typeface="Times New Roman"/>
                <a:cs typeface="Times New Roman"/>
              </a:rPr>
              <a:t>pu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100" name="object 100" descr=""/>
          <p:cNvSpPr txBox="1"/>
          <p:nvPr/>
        </p:nvSpPr>
        <p:spPr>
          <a:xfrm>
            <a:off x="2813749" y="10069244"/>
            <a:ext cx="60960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 spc="-50" i="1">
                <a:latin typeface="Times New Roman"/>
                <a:cs typeface="Times New Roman"/>
              </a:rPr>
              <a:t>w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101" name="object 101" descr=""/>
          <p:cNvSpPr txBox="1"/>
          <p:nvPr/>
        </p:nvSpPr>
        <p:spPr>
          <a:xfrm>
            <a:off x="1050980" y="9117702"/>
            <a:ext cx="4690110" cy="85598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algn="r" marR="71755">
              <a:lnSpc>
                <a:spcPct val="100000"/>
              </a:lnSpc>
              <a:spcBef>
                <a:spcPts val="130"/>
              </a:spcBef>
            </a:pP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Apéndice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45"/>
              </a:spcBef>
            </a:pPr>
            <a:endParaRPr sz="800">
              <a:latin typeface="Times New Roman"/>
              <a:cs typeface="Times New Roman"/>
            </a:endParaRPr>
          </a:p>
          <a:p>
            <a:pPr marL="50800" marR="431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transformador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devanados,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capacitancia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típica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complicada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varios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acoplamientos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factores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involucrados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Aquí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enfoque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simple:</a:t>
            </a:r>
            <a:endParaRPr sz="800">
              <a:latin typeface="Times New Roman"/>
              <a:cs typeface="Times New Roman"/>
            </a:endParaRPr>
          </a:p>
          <a:p>
            <a:pPr marL="63500">
              <a:lnSpc>
                <a:spcPct val="100000"/>
              </a:lnSpc>
              <a:spcBef>
                <a:spcPts val="85"/>
              </a:spcBef>
            </a:pPr>
            <a:r>
              <a:rPr dirty="0" baseline="-12820" sz="975" i="1">
                <a:latin typeface="Times New Roman"/>
                <a:cs typeface="Times New Roman"/>
              </a:rPr>
              <a:t>C</a:t>
            </a:r>
            <a:r>
              <a:rPr dirty="0" baseline="-34722" sz="600" i="1">
                <a:latin typeface="Times New Roman"/>
                <a:cs typeface="Times New Roman"/>
              </a:rPr>
              <a:t>w</a:t>
            </a:r>
            <a:r>
              <a:rPr dirty="0" baseline="-34722" sz="600" spc="209" i="1">
                <a:latin typeface="Times New Roman"/>
                <a:cs typeface="Times New Roman"/>
              </a:rPr>
              <a:t> </a:t>
            </a:r>
            <a:r>
              <a:rPr dirty="0" baseline="6172" sz="1350" spc="-67">
                <a:latin typeface="Times New Roman"/>
                <a:cs typeface="Times New Roman"/>
              </a:rPr>
              <a:t>[</a:t>
            </a:r>
            <a:r>
              <a:rPr dirty="0" sz="650" spc="-45">
                <a:latin typeface="Times New Roman"/>
                <a:cs typeface="Times New Roman"/>
              </a:rPr>
              <a:t>1</a:t>
            </a:r>
            <a:r>
              <a:rPr dirty="0" baseline="6172" sz="1350" spc="-67">
                <a:latin typeface="Times New Roman"/>
                <a:cs typeface="Times New Roman"/>
              </a:rPr>
              <a:t>]</a:t>
            </a:r>
            <a:r>
              <a:rPr dirty="0" sz="650" spc="-45">
                <a:latin typeface="Times New Roman"/>
                <a:cs typeface="Times New Roman"/>
              </a:rPr>
              <a:t>,3</a:t>
            </a:r>
            <a:r>
              <a:rPr dirty="0" sz="650" spc="345">
                <a:latin typeface="Times New Roman"/>
                <a:cs typeface="Times New Roman"/>
              </a:rPr>
              <a:t> </a:t>
            </a:r>
            <a:r>
              <a:rPr dirty="0" baseline="8547" sz="975">
                <a:latin typeface="Times New Roman"/>
                <a:cs typeface="Times New Roman"/>
              </a:rPr>
              <a:t>=</a:t>
            </a:r>
            <a:r>
              <a:rPr dirty="0" baseline="8547" sz="975" spc="120">
                <a:latin typeface="Times New Roman"/>
                <a:cs typeface="Times New Roman"/>
              </a:rPr>
              <a:t> </a:t>
            </a:r>
            <a:r>
              <a:rPr dirty="0" baseline="-12820" sz="975" i="1">
                <a:latin typeface="Times New Roman"/>
                <a:cs typeface="Times New Roman"/>
              </a:rPr>
              <a:t>C</a:t>
            </a:r>
            <a:r>
              <a:rPr dirty="0" baseline="-12820" sz="975" spc="-135" i="1">
                <a:latin typeface="Times New Roman"/>
                <a:cs typeface="Times New Roman"/>
              </a:rPr>
              <a:t> </a:t>
            </a:r>
            <a:r>
              <a:rPr dirty="0" baseline="-34722" sz="600" i="1">
                <a:latin typeface="Times New Roman"/>
                <a:cs typeface="Times New Roman"/>
              </a:rPr>
              <a:t>PT</a:t>
            </a:r>
            <a:r>
              <a:rPr dirty="0" baseline="-34722" sz="600" spc="600" i="1">
                <a:latin typeface="Times New Roman"/>
                <a:cs typeface="Times New Roman"/>
              </a:rPr>
              <a:t> </a:t>
            </a:r>
            <a:r>
              <a:rPr dirty="0" baseline="8547" sz="975">
                <a:latin typeface="Times New Roman"/>
                <a:cs typeface="Times New Roman"/>
              </a:rPr>
              <a:t>=</a:t>
            </a:r>
            <a:r>
              <a:rPr dirty="0" baseline="8547" sz="975" spc="127">
                <a:latin typeface="Times New Roman"/>
                <a:cs typeface="Times New Roman"/>
              </a:rPr>
              <a:t> </a:t>
            </a:r>
            <a:r>
              <a:rPr dirty="0" sz="650">
                <a:latin typeface="Times New Roman"/>
                <a:cs typeface="Times New Roman"/>
              </a:rPr>
              <a:t>0</a:t>
            </a:r>
            <a:r>
              <a:rPr dirty="0" sz="650" spc="5">
                <a:latin typeface="Times New Roman"/>
                <a:cs typeface="Times New Roman"/>
              </a:rPr>
              <a:t> </a:t>
            </a:r>
            <a:r>
              <a:rPr dirty="0" sz="650" spc="-50">
                <a:latin typeface="Times New Roman"/>
                <a:cs typeface="Times New Roman"/>
              </a:rPr>
              <a:t>0</a:t>
            </a:r>
            <a:endParaRPr sz="650">
              <a:latin typeface="Times New Roman"/>
              <a:cs typeface="Times New Roman"/>
            </a:endParaRPr>
          </a:p>
        </p:txBody>
      </p:sp>
      <p:sp>
        <p:nvSpPr>
          <p:cNvPr id="102" name="object 102" descr=""/>
          <p:cNvSpPr txBox="1"/>
          <p:nvPr/>
        </p:nvSpPr>
        <p:spPr>
          <a:xfrm>
            <a:off x="1076895" y="9956909"/>
            <a:ext cx="563245" cy="1682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</a:pPr>
            <a:r>
              <a:rPr dirty="0" baseline="-21367" sz="975" i="1">
                <a:latin typeface="Times New Roman"/>
                <a:cs typeface="Times New Roman"/>
              </a:rPr>
              <a:t>C</a:t>
            </a:r>
            <a:r>
              <a:rPr dirty="0" baseline="-21367" sz="975" spc="540" i="1">
                <a:latin typeface="Times New Roman"/>
                <a:cs typeface="Times New Roman"/>
              </a:rPr>
              <a:t> </a:t>
            </a:r>
            <a:r>
              <a:rPr dirty="0" sz="900" spc="-30">
                <a:latin typeface="Times New Roman"/>
                <a:cs typeface="Times New Roman"/>
              </a:rPr>
              <a:t>[</a:t>
            </a:r>
            <a:r>
              <a:rPr dirty="0" baseline="-8547" sz="975" spc="-44">
                <a:latin typeface="Times New Roman"/>
                <a:cs typeface="Times New Roman"/>
              </a:rPr>
              <a:t>2</a:t>
            </a:r>
            <a:r>
              <a:rPr dirty="0" sz="900" spc="-30">
                <a:latin typeface="Times New Roman"/>
                <a:cs typeface="Times New Roman"/>
              </a:rPr>
              <a:t>]</a:t>
            </a:r>
            <a:r>
              <a:rPr dirty="0" baseline="-8547" sz="975" spc="-44">
                <a:latin typeface="Times New Roman"/>
                <a:cs typeface="Times New Roman"/>
              </a:rPr>
              <a:t>,3</a:t>
            </a:r>
            <a:r>
              <a:rPr dirty="0" baseline="-8547" sz="975" spc="577">
                <a:latin typeface="Times New Roman"/>
                <a:cs typeface="Times New Roman"/>
              </a:rPr>
              <a:t> </a:t>
            </a:r>
            <a:r>
              <a:rPr dirty="0" sz="650">
                <a:latin typeface="Times New Roman"/>
                <a:cs typeface="Times New Roman"/>
              </a:rPr>
              <a:t>=</a:t>
            </a:r>
            <a:r>
              <a:rPr dirty="0" sz="650" spc="55">
                <a:latin typeface="Times New Roman"/>
                <a:cs typeface="Times New Roman"/>
              </a:rPr>
              <a:t> </a:t>
            </a:r>
            <a:r>
              <a:rPr dirty="0" baseline="-21367" sz="975" spc="-75" i="1">
                <a:latin typeface="Times New Roman"/>
                <a:cs typeface="Times New Roman"/>
              </a:rPr>
              <a:t>C</a:t>
            </a:r>
            <a:endParaRPr baseline="-21367" sz="975">
              <a:latin typeface="Times New Roman"/>
              <a:cs typeface="Times New Roman"/>
            </a:endParaRPr>
          </a:p>
        </p:txBody>
      </p:sp>
      <p:sp>
        <p:nvSpPr>
          <p:cNvPr id="103" name="object 103" descr=""/>
          <p:cNvSpPr txBox="1"/>
          <p:nvPr/>
        </p:nvSpPr>
        <p:spPr>
          <a:xfrm>
            <a:off x="1691433" y="10022988"/>
            <a:ext cx="400050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baseline="21367" sz="975">
                <a:latin typeface="Times New Roman"/>
                <a:cs typeface="Times New Roman"/>
              </a:rPr>
              <a:t>=</a:t>
            </a:r>
            <a:r>
              <a:rPr dirty="0" baseline="21367" sz="975" spc="60">
                <a:latin typeface="Times New Roman"/>
                <a:cs typeface="Times New Roman"/>
              </a:rPr>
              <a:t> </a:t>
            </a:r>
            <a:r>
              <a:rPr dirty="0" sz="650" spc="-10" i="1">
                <a:latin typeface="Times New Roman"/>
                <a:cs typeface="Times New Roman"/>
              </a:rPr>
              <a:t>CUSX</a:t>
            </a:r>
            <a:r>
              <a:rPr dirty="0" baseline="12820" sz="975" spc="-15">
                <a:latin typeface="Times New Roman"/>
                <a:cs typeface="Times New Roman"/>
              </a:rPr>
              <a:t>(``</a:t>
            </a:r>
            <a:endParaRPr baseline="12820" sz="975">
              <a:latin typeface="Times New Roman"/>
              <a:cs typeface="Times New Roman"/>
            </a:endParaRPr>
          </a:p>
        </p:txBody>
      </p:sp>
      <p:sp>
        <p:nvSpPr>
          <p:cNvPr id="104" name="object 104" descr=""/>
          <p:cNvSpPr txBox="1"/>
          <p:nvPr/>
        </p:nvSpPr>
        <p:spPr>
          <a:xfrm>
            <a:off x="2497600" y="9970125"/>
            <a:ext cx="580390" cy="1682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  <a:tabLst>
                <a:tab pos="394335" algn="l"/>
              </a:tabLst>
            </a:pPr>
            <a:r>
              <a:rPr dirty="0" sz="650">
                <a:latin typeface="Times New Roman"/>
                <a:cs typeface="Times New Roman"/>
              </a:rPr>
              <a:t>,)</a:t>
            </a:r>
            <a:r>
              <a:rPr dirty="0" baseline="-12820" sz="975" i="1">
                <a:latin typeface="Times New Roman"/>
                <a:cs typeface="Times New Roman"/>
              </a:rPr>
              <a:t>f</a:t>
            </a:r>
            <a:r>
              <a:rPr dirty="0" baseline="-12820" sz="975" spc="82" i="1">
                <a:latin typeface="Times New Roman"/>
                <a:cs typeface="Times New Roman"/>
              </a:rPr>
              <a:t> </a:t>
            </a:r>
            <a:r>
              <a:rPr dirty="0" baseline="-12820" sz="975" spc="-37" i="1">
                <a:latin typeface="Times New Roman"/>
                <a:cs typeface="Times New Roman"/>
              </a:rPr>
              <a:t>C</a:t>
            </a:r>
            <a:r>
              <a:rPr dirty="0" baseline="8547" sz="975" spc="-37">
                <a:latin typeface="Times New Roman"/>
                <a:cs typeface="Times New Roman"/>
              </a:rPr>
              <a:t>-</a:t>
            </a:r>
            <a:r>
              <a:rPr dirty="0" baseline="8547" sz="975">
                <a:latin typeface="Times New Roman"/>
                <a:cs typeface="Times New Roman"/>
              </a:rPr>
              <a:t>	</a:t>
            </a:r>
            <a:r>
              <a:rPr dirty="0" baseline="6172" sz="1350" spc="-15">
                <a:latin typeface="Times New Roman"/>
                <a:cs typeface="Times New Roman"/>
              </a:rPr>
              <a:t>[]</a:t>
            </a:r>
            <a:r>
              <a:rPr dirty="0" sz="650" spc="-10">
                <a:latin typeface="Times New Roman"/>
                <a:cs typeface="Times New Roman"/>
              </a:rPr>
              <a:t>2,2</a:t>
            </a:r>
            <a:endParaRPr sz="650">
              <a:latin typeface="Times New Roman"/>
              <a:cs typeface="Times New Roman"/>
            </a:endParaRPr>
          </a:p>
        </p:txBody>
      </p:sp>
      <p:sp>
        <p:nvSpPr>
          <p:cNvPr id="105" name="object 105" descr=""/>
          <p:cNvSpPr txBox="1"/>
          <p:nvPr/>
        </p:nvSpPr>
        <p:spPr>
          <a:xfrm>
            <a:off x="2280055" y="10141931"/>
            <a:ext cx="791210" cy="1682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35"/>
              </a:spcBef>
            </a:pPr>
            <a:r>
              <a:rPr dirty="0" baseline="-34722" sz="600" i="1">
                <a:latin typeface="Times New Roman"/>
                <a:cs typeface="Times New Roman"/>
              </a:rPr>
              <a:t>ST p</a:t>
            </a:r>
            <a:r>
              <a:rPr dirty="0" baseline="-20833" sz="600">
                <a:latin typeface="Times New Roman"/>
                <a:cs typeface="Times New Roman"/>
              </a:rPr>
              <a:t>,</a:t>
            </a:r>
            <a:r>
              <a:rPr dirty="0" baseline="-34722" sz="600" i="1">
                <a:latin typeface="Times New Roman"/>
                <a:cs typeface="Times New Roman"/>
              </a:rPr>
              <a:t>u</a:t>
            </a:r>
            <a:r>
              <a:rPr dirty="0" baseline="-34722" sz="600" spc="307" i="1">
                <a:latin typeface="Times New Roman"/>
                <a:cs typeface="Times New Roman"/>
              </a:rPr>
              <a:t>  </a:t>
            </a:r>
            <a:r>
              <a:rPr dirty="0" sz="650">
                <a:latin typeface="Times New Roman"/>
                <a:cs typeface="Times New Roman"/>
              </a:rPr>
              <a:t>,)</a:t>
            </a:r>
            <a:r>
              <a:rPr dirty="0" baseline="-17094" sz="975" i="1">
                <a:latin typeface="Times New Roman"/>
                <a:cs typeface="Times New Roman"/>
              </a:rPr>
              <a:t>f</a:t>
            </a:r>
            <a:r>
              <a:rPr dirty="0" baseline="-17094" sz="975" spc="7" i="1">
                <a:latin typeface="Times New Roman"/>
                <a:cs typeface="Times New Roman"/>
              </a:rPr>
              <a:t> </a:t>
            </a:r>
            <a:r>
              <a:rPr dirty="0" baseline="-17094" sz="975" i="1">
                <a:latin typeface="Times New Roman"/>
                <a:cs typeface="Times New Roman"/>
              </a:rPr>
              <a:t>C</a:t>
            </a:r>
            <a:r>
              <a:rPr dirty="0" baseline="4273" sz="975">
                <a:latin typeface="Times New Roman"/>
                <a:cs typeface="Times New Roman"/>
              </a:rPr>
              <a:t>-</a:t>
            </a:r>
            <a:r>
              <a:rPr dirty="0" baseline="4273" sz="975" spc="375">
                <a:latin typeface="Times New Roman"/>
                <a:cs typeface="Times New Roman"/>
              </a:rPr>
              <a:t>  </a:t>
            </a:r>
            <a:r>
              <a:rPr dirty="0" baseline="-34722" sz="600" i="1">
                <a:latin typeface="Times New Roman"/>
                <a:cs typeface="Times New Roman"/>
              </a:rPr>
              <a:t>w</a:t>
            </a:r>
            <a:r>
              <a:rPr dirty="0" baseline="-34722" sz="600" spc="217" i="1">
                <a:latin typeface="Times New Roman"/>
                <a:cs typeface="Times New Roman"/>
              </a:rPr>
              <a:t> </a:t>
            </a:r>
            <a:r>
              <a:rPr dirty="0" baseline="3086" sz="1350" spc="-15">
                <a:latin typeface="Times New Roman"/>
                <a:cs typeface="Times New Roman"/>
              </a:rPr>
              <a:t>[]</a:t>
            </a:r>
            <a:r>
              <a:rPr dirty="0" sz="650" spc="-10">
                <a:latin typeface="Times New Roman"/>
                <a:cs typeface="Times New Roman"/>
              </a:rPr>
              <a:t>2,3</a:t>
            </a:r>
            <a:endParaRPr sz="650">
              <a:latin typeface="Times New Roman"/>
              <a:cs typeface="Times New Roman"/>
            </a:endParaRPr>
          </a:p>
        </p:txBody>
      </p:sp>
      <p:sp>
        <p:nvSpPr>
          <p:cNvPr id="106" name="object 106" descr=""/>
          <p:cNvSpPr txBox="1"/>
          <p:nvPr/>
        </p:nvSpPr>
        <p:spPr>
          <a:xfrm>
            <a:off x="5371018" y="9976732"/>
            <a:ext cx="14922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>
                <a:latin typeface="Times New Roman"/>
                <a:cs typeface="Times New Roman"/>
              </a:rPr>
              <a:t>(9)</a:t>
            </a:r>
            <a:endParaRPr sz="8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21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935015" y="165100"/>
            <a:ext cx="5226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5" name="object 5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488"/>
                  </a:lnTo>
                  <a:lnTo>
                    <a:pt x="142755" y="98488"/>
                  </a:lnTo>
                  <a:lnTo>
                    <a:pt x="136180" y="99796"/>
                  </a:lnTo>
                  <a:lnTo>
                    <a:pt x="104587" y="123991"/>
                  </a:lnTo>
                  <a:lnTo>
                    <a:pt x="98048" y="143195"/>
                  </a:lnTo>
                  <a:lnTo>
                    <a:pt x="98048" y="569274"/>
                  </a:lnTo>
                  <a:lnTo>
                    <a:pt x="117977" y="603718"/>
                  </a:lnTo>
                  <a:lnTo>
                    <a:pt x="142755" y="613981"/>
                  </a:lnTo>
                  <a:lnTo>
                    <a:pt x="1886711" y="613981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3981"/>
                  </a:moveTo>
                  <a:lnTo>
                    <a:pt x="1744971" y="613981"/>
                  </a:lnTo>
                  <a:lnTo>
                    <a:pt x="1751545" y="612673"/>
                  </a:lnTo>
                  <a:lnTo>
                    <a:pt x="1764174" y="607442"/>
                  </a:lnTo>
                  <a:lnTo>
                    <a:pt x="1788370" y="575849"/>
                  </a:lnTo>
                  <a:lnTo>
                    <a:pt x="1789678" y="569274"/>
                  </a:lnTo>
                  <a:lnTo>
                    <a:pt x="1789678" y="143195"/>
                  </a:lnTo>
                  <a:lnTo>
                    <a:pt x="1769748" y="108751"/>
                  </a:lnTo>
                  <a:lnTo>
                    <a:pt x="1744971" y="98488"/>
                  </a:lnTo>
                  <a:lnTo>
                    <a:pt x="1886711" y="98488"/>
                  </a:lnTo>
                  <a:lnTo>
                    <a:pt x="1886711" y="613981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932176" y="500324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5453" y="528634"/>
                  </a:moveTo>
                  <a:lnTo>
                    <a:pt x="49392" y="528634"/>
                  </a:lnTo>
                  <a:lnTo>
                    <a:pt x="45954" y="528237"/>
                  </a:lnTo>
                  <a:lnTo>
                    <a:pt x="42550" y="527378"/>
                  </a:lnTo>
                  <a:lnTo>
                    <a:pt x="39145" y="526784"/>
                  </a:lnTo>
                  <a:lnTo>
                    <a:pt x="35839" y="525726"/>
                  </a:lnTo>
                  <a:lnTo>
                    <a:pt x="32633" y="524273"/>
                  </a:lnTo>
                  <a:lnTo>
                    <a:pt x="29426" y="523083"/>
                  </a:lnTo>
                  <a:lnTo>
                    <a:pt x="8908" y="504911"/>
                  </a:lnTo>
                  <a:lnTo>
                    <a:pt x="6980" y="502202"/>
                  </a:lnTo>
                  <a:lnTo>
                    <a:pt x="0" y="479273"/>
                  </a:lnTo>
                  <a:lnTo>
                    <a:pt x="0" y="475770"/>
                  </a:lnTo>
                  <a:lnTo>
                    <a:pt x="0" y="49361"/>
                  </a:lnTo>
                  <a:lnTo>
                    <a:pt x="15483" y="15462"/>
                  </a:lnTo>
                  <a:lnTo>
                    <a:pt x="17937" y="12819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89362" y="15462"/>
                  </a:lnTo>
                  <a:lnTo>
                    <a:pt x="1691816" y="17775"/>
                  </a:lnTo>
                  <a:lnTo>
                    <a:pt x="1694007" y="20682"/>
                  </a:lnTo>
                  <a:lnTo>
                    <a:pt x="1695936" y="23722"/>
                  </a:lnTo>
                  <a:lnTo>
                    <a:pt x="1697864" y="26431"/>
                  </a:lnTo>
                  <a:lnTo>
                    <a:pt x="1704845" y="49361"/>
                  </a:lnTo>
                  <a:lnTo>
                    <a:pt x="1704845" y="479273"/>
                  </a:lnTo>
                  <a:lnTo>
                    <a:pt x="1695936" y="504911"/>
                  </a:lnTo>
                  <a:lnTo>
                    <a:pt x="1694008" y="508017"/>
                  </a:lnTo>
                  <a:lnTo>
                    <a:pt x="1672211" y="524273"/>
                  </a:lnTo>
                  <a:lnTo>
                    <a:pt x="1669005" y="525726"/>
                  </a:lnTo>
                  <a:lnTo>
                    <a:pt x="1665699" y="526784"/>
                  </a:lnTo>
                  <a:lnTo>
                    <a:pt x="1662295" y="527378"/>
                  </a:lnTo>
                  <a:lnTo>
                    <a:pt x="1658890" y="528237"/>
                  </a:lnTo>
                  <a:lnTo>
                    <a:pt x="1655453" y="52863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5980"/>
              <a:ext cx="145374" cy="145374"/>
            </a:xfrm>
            <a:prstGeom prst="rect">
              <a:avLst/>
            </a:prstGeom>
          </p:spPr>
        </p:pic>
      </p:grpSp>
      <p:sp>
        <p:nvSpPr>
          <p:cNvPr id="8" name="object 8" descr=""/>
          <p:cNvSpPr txBox="1"/>
          <p:nvPr/>
        </p:nvSpPr>
        <p:spPr>
          <a:xfrm>
            <a:off x="3519868" y="811435"/>
            <a:ext cx="52959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10">
                <a:latin typeface="Arial MT"/>
                <a:cs typeface="Arial MT"/>
              </a:rPr>
              <a:t>Traduciendo...</a:t>
            </a:r>
            <a:endParaRPr sz="600">
              <a:latin typeface="Arial MT"/>
              <a:cs typeface="Arial MT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089080" y="6685884"/>
            <a:ext cx="65786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Times New Roman"/>
                <a:cs typeface="Times New Roman"/>
              </a:rPr>
              <a:t>ATPDraw</a:t>
            </a:r>
            <a:r>
              <a:rPr dirty="0" sz="550" spc="30">
                <a:latin typeface="Times New Roman"/>
                <a:cs typeface="Times New Roman"/>
              </a:rPr>
              <a:t> </a:t>
            </a:r>
            <a:r>
              <a:rPr dirty="0" sz="550">
                <a:latin typeface="Times New Roman"/>
                <a:cs typeface="Times New Roman"/>
              </a:rPr>
              <a:t>versión</a:t>
            </a:r>
            <a:r>
              <a:rPr dirty="0" sz="550" spc="30">
                <a:latin typeface="Times New Roman"/>
                <a:cs typeface="Times New Roman"/>
              </a:rPr>
              <a:t> </a:t>
            </a:r>
            <a:r>
              <a:rPr dirty="0" sz="550" spc="-25">
                <a:latin typeface="Times New Roman"/>
                <a:cs typeface="Times New Roman"/>
              </a:rPr>
              <a:t>5.6</a:t>
            </a:r>
            <a:endParaRPr sz="55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5595687" y="6659453"/>
            <a:ext cx="1841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261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089080" y="362097"/>
            <a:ext cx="204851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enfoque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podría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discutirse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mejorarse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más.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1089080" y="785004"/>
            <a:ext cx="119443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Times New Roman"/>
                <a:cs typeface="Times New Roman"/>
              </a:rPr>
              <a:t>7.3.3.2</a:t>
            </a:r>
            <a:r>
              <a:rPr dirty="0" sz="800" spc="8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Informe</a:t>
            </a:r>
            <a:r>
              <a:rPr dirty="0" sz="800" spc="8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</a:t>
            </a:r>
            <a:r>
              <a:rPr dirty="0" sz="800" spc="85" b="1">
                <a:latin typeface="Times New Roman"/>
                <a:cs typeface="Times New Roman"/>
              </a:rPr>
              <a:t> </a:t>
            </a:r>
            <a:r>
              <a:rPr dirty="0" sz="800" spc="-10" b="1">
                <a:latin typeface="Times New Roman"/>
                <a:cs typeface="Times New Roman"/>
              </a:rPr>
              <a:t>prueba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1089080" y="944916"/>
            <a:ext cx="5375910" cy="2926715"/>
          </a:xfrm>
          <a:prstGeom prst="rect">
            <a:avLst/>
          </a:prstGeom>
        </p:spPr>
        <p:txBody>
          <a:bodyPr wrap="square" lIns="0" tIns="285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25"/>
              </a:spcBef>
            </a:pP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informe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prueba,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capacidades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cada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devanado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tierra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todos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devanados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son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supone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directamente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mientras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matriz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450" i="1">
                <a:latin typeface="Times New Roman"/>
                <a:cs typeface="Times New Roman"/>
              </a:rPr>
              <a:t>p</a:t>
            </a:r>
            <a:r>
              <a:rPr dirty="0" sz="450" spc="15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establece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cero.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Todos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valores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deben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especificados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fase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3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 b="1">
                <a:latin typeface="Times New Roman"/>
                <a:cs typeface="Times New Roman"/>
              </a:rPr>
              <a:t>7.3.3.3</a:t>
            </a:r>
            <a:r>
              <a:rPr dirty="0" sz="800" spc="7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Datos</a:t>
            </a:r>
            <a:r>
              <a:rPr dirty="0" sz="800" spc="7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</a:t>
            </a:r>
            <a:r>
              <a:rPr dirty="0" sz="800" spc="70" b="1">
                <a:latin typeface="Times New Roman"/>
                <a:cs typeface="Times New Roman"/>
              </a:rPr>
              <a:t> </a:t>
            </a:r>
            <a:r>
              <a:rPr dirty="0" sz="800" spc="-10" b="1">
                <a:latin typeface="Times New Roman"/>
                <a:cs typeface="Times New Roman"/>
              </a:rPr>
              <a:t>diseño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395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cálculo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capacidades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diseño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basa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[7]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cap.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5.3,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33-42.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tiene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que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especifique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geometría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devanado,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así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diversas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permitividades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equivalentes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sistema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aislamiento.</a:t>
            </a:r>
            <a:endParaRPr sz="800">
              <a:latin typeface="Times New Roman"/>
              <a:cs typeface="Times New Roman"/>
            </a:endParaRPr>
          </a:p>
          <a:p>
            <a:pPr marL="12700" marR="148018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Fórmulas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estándar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calcular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capacitancia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cilindros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cilindros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sobre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planos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usan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ajustes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efecto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final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efecto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tanque.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 b="1">
                <a:latin typeface="Times New Roman"/>
                <a:cs typeface="Times New Roman"/>
              </a:rPr>
              <a:t>7.3.4</a:t>
            </a:r>
            <a:r>
              <a:rPr dirty="0" sz="800" spc="65" b="1">
                <a:latin typeface="Times New Roman"/>
                <a:cs typeface="Times New Roman"/>
              </a:rPr>
              <a:t> </a:t>
            </a:r>
            <a:r>
              <a:rPr dirty="0" sz="800" spc="-10" b="1">
                <a:latin typeface="Times New Roman"/>
                <a:cs typeface="Times New Roman"/>
              </a:rPr>
              <a:t>Núcleo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85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central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conectado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terminales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"devanado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central"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matriz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A.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Triplex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(individual</a:t>
            </a:r>
            <a:endParaRPr sz="800">
              <a:latin typeface="Times New Roman"/>
              <a:cs typeface="Times New Roman"/>
            </a:endParaRPr>
          </a:p>
          <a:p>
            <a:pPr marL="12700" marR="39370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núcleos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fase),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núcleos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apilados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cinco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patas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núcleos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forma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concha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compatibles.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Básicamente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partes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centrales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inductivas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resistivas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tratan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forma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independiente,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pero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punto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requiere</a:t>
            </a:r>
            <a:endParaRPr sz="800">
              <a:latin typeface="Times New Roman"/>
              <a:cs typeface="Times New Roman"/>
            </a:endParaRPr>
          </a:p>
          <a:p>
            <a:pPr marL="12700" marR="969010">
              <a:lnSpc>
                <a:spcPct val="108400"/>
              </a:lnSpc>
              <a:spcBef>
                <a:spcPts val="55"/>
              </a:spcBef>
            </a:pPr>
            <a:r>
              <a:rPr dirty="0" sz="800">
                <a:latin typeface="Times New Roman"/>
                <a:cs typeface="Times New Roman"/>
              </a:rPr>
              <a:t>más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investigación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particular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núcleos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3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patas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donde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armónicos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flujo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crean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Pérdidas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adicionales.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pérdidas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centrales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están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representadas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resistencia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lineal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lineal.</a:t>
            </a:r>
            <a:endParaRPr sz="800">
              <a:latin typeface="Times New Roman"/>
              <a:cs typeface="Times New Roman"/>
            </a:endParaRPr>
          </a:p>
          <a:p>
            <a:pPr marL="12700" marR="76390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inductancias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modeladas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ecuación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Frolich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(10).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Cada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núcleo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modelada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su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Resistencia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pérdida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núcleo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propia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inductancia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lineal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utilizando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información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sobre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cruz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relativa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sección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longitud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escalar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valores.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figura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7.7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central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transformador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patas.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1492163" y="5986766"/>
            <a:ext cx="4065904" cy="30353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78740" marR="5080" indent="-66675">
              <a:lnSpc>
                <a:spcPct val="113799"/>
              </a:lnSpc>
              <a:spcBef>
                <a:spcPts val="9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7.7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núcleo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apilado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patas.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terminales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αβγ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devanado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nw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+1.</a:t>
            </a:r>
            <a:r>
              <a:rPr dirty="0" sz="800" spc="10">
                <a:latin typeface="Times New Roman"/>
                <a:cs typeface="Times New Roman"/>
              </a:rPr>
              <a:t> Izquierda: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implementación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práctica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ATPDraw.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Derecha: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modelo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topológicamente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correcto.</a:t>
            </a:r>
            <a:endParaRPr sz="800">
              <a:latin typeface="Times New Roman"/>
              <a:cs typeface="Times New Roman"/>
            </a:endParaRPr>
          </a:p>
        </p:txBody>
      </p:sp>
      <p:grpSp>
        <p:nvGrpSpPr>
          <p:cNvPr id="15" name="object 15" descr=""/>
          <p:cNvGrpSpPr/>
          <p:nvPr/>
        </p:nvGrpSpPr>
        <p:grpSpPr>
          <a:xfrm>
            <a:off x="368299" y="7266844"/>
            <a:ext cx="594995" cy="13335"/>
            <a:chOff x="368299" y="7266844"/>
            <a:chExt cx="594995" cy="13335"/>
          </a:xfrm>
        </p:grpSpPr>
        <p:sp>
          <p:nvSpPr>
            <p:cNvPr id="16" name="object 16" descr=""/>
            <p:cNvSpPr/>
            <p:nvPr/>
          </p:nvSpPr>
          <p:spPr>
            <a:xfrm>
              <a:off x="368299" y="7266844"/>
              <a:ext cx="594995" cy="6985"/>
            </a:xfrm>
            <a:custGeom>
              <a:avLst/>
              <a:gdLst/>
              <a:ahLst/>
              <a:cxnLst/>
              <a:rect l="l" t="t" r="r" b="b"/>
              <a:pathLst>
                <a:path w="594994" h="6984">
                  <a:moveTo>
                    <a:pt x="594713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594713" y="0"/>
                  </a:lnTo>
                  <a:lnTo>
                    <a:pt x="594713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 descr=""/>
            <p:cNvSpPr/>
            <p:nvPr/>
          </p:nvSpPr>
          <p:spPr>
            <a:xfrm>
              <a:off x="368287" y="7266838"/>
              <a:ext cx="594995" cy="13335"/>
            </a:xfrm>
            <a:custGeom>
              <a:avLst/>
              <a:gdLst/>
              <a:ahLst/>
              <a:cxnLst/>
              <a:rect l="l" t="t" r="r" b="b"/>
              <a:pathLst>
                <a:path w="594994" h="13334">
                  <a:moveTo>
                    <a:pt x="594715" y="0"/>
                  </a:moveTo>
                  <a:lnTo>
                    <a:pt x="588111" y="6616"/>
                  </a:lnTo>
                  <a:lnTo>
                    <a:pt x="0" y="6616"/>
                  </a:lnTo>
                  <a:lnTo>
                    <a:pt x="0" y="13220"/>
                  </a:lnTo>
                  <a:lnTo>
                    <a:pt x="588111" y="13220"/>
                  </a:lnTo>
                  <a:lnTo>
                    <a:pt x="594715" y="13220"/>
                  </a:lnTo>
                  <a:lnTo>
                    <a:pt x="594715" y="6616"/>
                  </a:lnTo>
                  <a:lnTo>
                    <a:pt x="594715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 descr=""/>
            <p:cNvSpPr/>
            <p:nvPr/>
          </p:nvSpPr>
          <p:spPr>
            <a:xfrm>
              <a:off x="368299" y="7266844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4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9" name="object 19" descr=""/>
          <p:cNvSpPr txBox="1"/>
          <p:nvPr/>
        </p:nvSpPr>
        <p:spPr>
          <a:xfrm>
            <a:off x="378108" y="7326854"/>
            <a:ext cx="5778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Página</a:t>
            </a:r>
            <a:r>
              <a:rPr dirty="0" sz="800" spc="8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262</a:t>
            </a:r>
            <a:endParaRPr sz="800">
              <a:latin typeface="Arial"/>
              <a:cs typeface="Arial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831370" y="10054225"/>
            <a:ext cx="4869815" cy="142875"/>
          </a:xfrm>
          <a:prstGeom prst="rect">
            <a:avLst/>
          </a:prstGeom>
        </p:spPr>
        <p:txBody>
          <a:bodyPr wrap="square" lIns="0" tIns="50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40"/>
              </a:spcBef>
            </a:pPr>
            <a:r>
              <a:rPr dirty="0" sz="800" spc="10">
                <a:latin typeface="Times New Roman"/>
                <a:cs typeface="Times New Roman"/>
              </a:rPr>
              <a:t>La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pérdida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específica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asume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tradicionalmente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(por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ejemplo,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el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libro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referencia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Westinghouse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T&amp;D,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1964)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1241062" y="10205488"/>
            <a:ext cx="81915" cy="135255"/>
          </a:xfrm>
          <a:prstGeom prst="rect">
            <a:avLst/>
          </a:prstGeom>
        </p:spPr>
        <p:txBody>
          <a:bodyPr wrap="square" lIns="0" tIns="571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45"/>
              </a:spcBef>
            </a:pPr>
            <a:r>
              <a:rPr dirty="0" sz="750" spc="-50">
                <a:latin typeface="Times New Roman"/>
                <a:cs typeface="Times New Roman"/>
              </a:rPr>
              <a:t>=</a:t>
            </a:r>
            <a:endParaRPr sz="750">
              <a:latin typeface="Times New Roman"/>
              <a:cs typeface="Times New Roman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2073661" y="10205488"/>
            <a:ext cx="154305" cy="13525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685"/>
              </a:lnSpc>
            </a:pPr>
            <a:r>
              <a:rPr dirty="0" sz="450">
                <a:latin typeface="Times New Roman"/>
                <a:cs typeface="Times New Roman"/>
              </a:rPr>
              <a:t>2</a:t>
            </a:r>
            <a:r>
              <a:rPr dirty="0" sz="450" spc="229">
                <a:latin typeface="Times New Roman"/>
                <a:cs typeface="Times New Roman"/>
              </a:rPr>
              <a:t> </a:t>
            </a:r>
            <a:r>
              <a:rPr dirty="0" baseline="-18518" sz="1125" spc="-75">
                <a:latin typeface="Times New Roman"/>
                <a:cs typeface="Times New Roman"/>
              </a:rPr>
              <a:t>+</a:t>
            </a:r>
            <a:endParaRPr baseline="-18518" sz="1125">
              <a:latin typeface="Times New Roman"/>
              <a:cs typeface="Times New Roman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2655159" y="10220995"/>
            <a:ext cx="62230" cy="91440"/>
          </a:xfrm>
          <a:prstGeom prst="rect">
            <a:avLst/>
          </a:prstGeom>
        </p:spPr>
        <p:txBody>
          <a:bodyPr wrap="square" lIns="0" tIns="825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65"/>
              </a:spcBef>
            </a:pPr>
            <a:r>
              <a:rPr dirty="0" sz="450" spc="-50" i="1">
                <a:latin typeface="Times New Roman"/>
                <a:cs typeface="Times New Roman"/>
              </a:rPr>
              <a:t>X</a:t>
            </a:r>
            <a:endParaRPr sz="450">
              <a:latin typeface="Times New Roman"/>
              <a:cs typeface="Times New Roman"/>
            </a:endParaRPr>
          </a:p>
        </p:txBody>
      </p:sp>
      <p:sp>
        <p:nvSpPr>
          <p:cNvPr id="44" name="object 44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45" name="object 45" descr=""/>
          <p:cNvSpPr txBox="1"/>
          <p:nvPr/>
        </p:nvSpPr>
        <p:spPr>
          <a:xfrm>
            <a:off x="6840139" y="10372823"/>
            <a:ext cx="393065" cy="139065"/>
          </a:xfrm>
          <a:prstGeom prst="rect">
            <a:avLst/>
          </a:prstGeom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z="800" spc="-10">
                <a:latin typeface="Arial MT"/>
                <a:cs typeface="Arial MT"/>
              </a:rPr>
              <a:t>214/222</a:t>
            </a:r>
            <a:endParaRPr sz="800">
              <a:latin typeface="Arial MT"/>
              <a:cs typeface="Arial MT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831370" y="7498660"/>
            <a:ext cx="4972050" cy="98488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algn="r" marR="384810">
              <a:lnSpc>
                <a:spcPct val="100000"/>
              </a:lnSpc>
              <a:spcBef>
                <a:spcPts val="130"/>
              </a:spcBef>
            </a:pP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Apéndice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8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supone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material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magnético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caracteriza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cinco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parámetros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,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b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,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c,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lista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materiales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acero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típicos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desarrolla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base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adaptación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fabricante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técnica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catálogos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materiales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acero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antiguos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tendrán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característica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diferente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pérdidas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típicamente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mayor.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lista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materiales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utiliza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diseño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valores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típicos.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2119917" y="9031699"/>
            <a:ext cx="100330" cy="9715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50">
                <a:latin typeface="Times New Roman"/>
                <a:cs typeface="Times New Roman"/>
              </a:rPr>
              <a:t>0</a:t>
            </a:r>
            <a:r>
              <a:rPr dirty="0" sz="450" spc="5">
                <a:latin typeface="Times New Roman"/>
                <a:cs typeface="Times New Roman"/>
              </a:rPr>
              <a:t> </a:t>
            </a:r>
            <a:r>
              <a:rPr dirty="0" sz="450" spc="-50">
                <a:latin typeface="Times New Roman"/>
                <a:cs typeface="Times New Roman"/>
              </a:rPr>
              <a:t>0</a:t>
            </a:r>
            <a:endParaRPr sz="450">
              <a:latin typeface="Times New Roman"/>
              <a:cs typeface="Times New Roman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831370" y="8596898"/>
            <a:ext cx="4303395" cy="460375"/>
          </a:xfrm>
          <a:prstGeom prst="rect">
            <a:avLst/>
          </a:prstGeom>
        </p:spPr>
        <p:txBody>
          <a:bodyPr wrap="square" lIns="0" tIns="285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25"/>
              </a:spcBef>
            </a:pP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supone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relación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B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H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sigue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ecuación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Frolich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donde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parámetro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opcional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50" i="1">
                <a:latin typeface="Times New Roman"/>
                <a:cs typeface="Times New Roman"/>
              </a:rPr>
              <a:t>c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(introducido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[15])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mejora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ajuste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probar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informe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alrededor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voltaje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nominal</a:t>
            </a:r>
            <a:endParaRPr sz="800">
              <a:latin typeface="Times New Roman"/>
              <a:cs typeface="Times New Roman"/>
            </a:endParaRPr>
          </a:p>
          <a:p>
            <a:pPr marL="633730">
              <a:lnSpc>
                <a:spcPct val="100000"/>
              </a:lnSpc>
              <a:spcBef>
                <a:spcPts val="340"/>
              </a:spcBef>
            </a:pPr>
            <a:r>
              <a:rPr dirty="0" sz="750" spc="-50" i="1">
                <a:latin typeface="Times New Roman"/>
                <a:cs typeface="Times New Roman"/>
              </a:rPr>
              <a:t>H</a:t>
            </a:r>
            <a:endParaRPr sz="750">
              <a:latin typeface="Times New Roman"/>
              <a:cs typeface="Times New Roman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832402" y="8985444"/>
            <a:ext cx="231775" cy="14478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sz="750" i="1">
                <a:latin typeface="Times New Roman"/>
                <a:cs typeface="Times New Roman"/>
              </a:rPr>
              <a:t>si</a:t>
            </a:r>
            <a:r>
              <a:rPr dirty="0" sz="750" spc="90" i="1">
                <a:latin typeface="Times New Roman"/>
                <a:cs typeface="Times New Roman"/>
              </a:rPr>
              <a:t> </a:t>
            </a:r>
            <a:r>
              <a:rPr dirty="0" baseline="22222" sz="1125" spc="-75">
                <a:latin typeface="Times New Roman"/>
                <a:cs typeface="Times New Roman"/>
              </a:rPr>
              <a:t>=</a:t>
            </a:r>
            <a:endParaRPr baseline="22222" sz="1125">
              <a:latin typeface="Times New Roman"/>
              <a:cs typeface="Times New Roman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1942534" y="8945797"/>
            <a:ext cx="419100" cy="14478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sz="750">
                <a:latin typeface="Times New Roman"/>
                <a:cs typeface="Times New Roman"/>
              </a:rPr>
              <a:t>+</a:t>
            </a:r>
            <a:r>
              <a:rPr dirty="0" sz="750" spc="10">
                <a:latin typeface="Times New Roman"/>
                <a:cs typeface="Times New Roman"/>
              </a:rPr>
              <a:t> </a:t>
            </a:r>
            <a:r>
              <a:rPr dirty="0" sz="750">
                <a:latin typeface="Times New Roman"/>
                <a:cs typeface="Times New Roman"/>
              </a:rPr>
              <a:t>μ</a:t>
            </a:r>
            <a:r>
              <a:rPr dirty="0" sz="750" spc="10">
                <a:latin typeface="Times New Roman"/>
                <a:cs typeface="Times New Roman"/>
              </a:rPr>
              <a:t> </a:t>
            </a:r>
            <a:r>
              <a:rPr dirty="0" sz="750">
                <a:latin typeface="Cambria Math"/>
                <a:cs typeface="Cambria Math"/>
              </a:rPr>
              <a:t>⋅</a:t>
            </a:r>
            <a:r>
              <a:rPr dirty="0" sz="750" spc="175">
                <a:latin typeface="Cambria Math"/>
                <a:cs typeface="Cambria Math"/>
              </a:rPr>
              <a:t>  </a:t>
            </a:r>
            <a:r>
              <a:rPr dirty="0" baseline="-22222" sz="1125" spc="-75" i="1">
                <a:latin typeface="Times New Roman"/>
                <a:cs typeface="Times New Roman"/>
              </a:rPr>
              <a:t>H</a:t>
            </a:r>
            <a:endParaRPr baseline="-22222" sz="1125">
              <a:latin typeface="Times New Roman"/>
              <a:cs typeface="Times New Roman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5113309" y="8959012"/>
            <a:ext cx="20193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0">
                <a:latin typeface="Times New Roman"/>
                <a:cs typeface="Times New Roman"/>
              </a:rPr>
              <a:t>(10)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818670" y="9054414"/>
            <a:ext cx="1806575" cy="361315"/>
          </a:xfrm>
          <a:prstGeom prst="rect">
            <a:avLst/>
          </a:prstGeom>
        </p:spPr>
        <p:txBody>
          <a:bodyPr wrap="square" lIns="0" tIns="59690" rIns="0" bIns="0" rtlCol="0" vert="horz">
            <a:spAutoFit/>
          </a:bodyPr>
          <a:lstStyle/>
          <a:p>
            <a:pPr marL="249554">
              <a:lnSpc>
                <a:spcPct val="100000"/>
              </a:lnSpc>
              <a:spcBef>
                <a:spcPts val="470"/>
              </a:spcBef>
            </a:pPr>
            <a:r>
              <a:rPr dirty="0" sz="750" spc="-85" i="1">
                <a:latin typeface="Times New Roman"/>
                <a:cs typeface="Times New Roman"/>
              </a:rPr>
              <a:t>ab</a:t>
            </a:r>
            <a:r>
              <a:rPr dirty="0" baseline="22222" sz="1125" spc="-127">
                <a:latin typeface="Times New Roman"/>
                <a:cs typeface="Times New Roman"/>
              </a:rPr>
              <a:t>+</a:t>
            </a:r>
            <a:r>
              <a:rPr dirty="0" sz="750" spc="-85" i="1">
                <a:latin typeface="Times New Roman"/>
                <a:cs typeface="Times New Roman"/>
              </a:rPr>
              <a:t>H</a:t>
            </a:r>
            <a:r>
              <a:rPr dirty="0" baseline="22222" sz="1125" spc="-127">
                <a:latin typeface="Cambria Math"/>
                <a:cs typeface="Cambria Math"/>
              </a:rPr>
              <a:t>⋅</a:t>
            </a:r>
            <a:r>
              <a:rPr dirty="0" baseline="22222" sz="1125" spc="60">
                <a:latin typeface="Cambria Math"/>
                <a:cs typeface="Cambria Math"/>
              </a:rPr>
              <a:t> </a:t>
            </a:r>
            <a:r>
              <a:rPr dirty="0" sz="750" i="1">
                <a:latin typeface="Times New Roman"/>
                <a:cs typeface="Times New Roman"/>
              </a:rPr>
              <a:t>c</a:t>
            </a:r>
            <a:r>
              <a:rPr dirty="0" sz="750" spc="15" i="1">
                <a:latin typeface="Times New Roman"/>
                <a:cs typeface="Times New Roman"/>
              </a:rPr>
              <a:t> </a:t>
            </a:r>
            <a:r>
              <a:rPr dirty="0" sz="750" i="1">
                <a:latin typeface="Times New Roman"/>
                <a:cs typeface="Times New Roman"/>
              </a:rPr>
              <a:t>H</a:t>
            </a:r>
            <a:r>
              <a:rPr dirty="0" sz="750" spc="175" i="1">
                <a:latin typeface="Times New Roman"/>
                <a:cs typeface="Times New Roman"/>
              </a:rPr>
              <a:t>  </a:t>
            </a:r>
            <a:r>
              <a:rPr dirty="0" baseline="22222" sz="1125">
                <a:latin typeface="Times New Roman"/>
                <a:cs typeface="Times New Roman"/>
              </a:rPr>
              <a:t>+</a:t>
            </a:r>
            <a:r>
              <a:rPr dirty="0" baseline="22222" sz="1125" spc="15">
                <a:latin typeface="Times New Roman"/>
                <a:cs typeface="Times New Roman"/>
              </a:rPr>
              <a:t> </a:t>
            </a:r>
            <a:r>
              <a:rPr dirty="0" baseline="22222" sz="1125" spc="-75">
                <a:latin typeface="Cambria Math"/>
                <a:cs typeface="Cambria Math"/>
              </a:rPr>
              <a:t>⋅</a:t>
            </a:r>
            <a:endParaRPr baseline="22222" sz="1125">
              <a:latin typeface="Cambria Math"/>
              <a:cs typeface="Cambria Math"/>
            </a:endParaRPr>
          </a:p>
          <a:p>
            <a:pPr marL="25400">
              <a:lnSpc>
                <a:spcPct val="100000"/>
              </a:lnSpc>
              <a:spcBef>
                <a:spcPts val="405"/>
              </a:spcBef>
            </a:pP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supone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pérdida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específica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sigue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1848991" y="9428175"/>
            <a:ext cx="76835" cy="255904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500" spc="-400">
                <a:latin typeface="Times New Roman"/>
                <a:cs typeface="Times New Roman"/>
              </a:rPr>
              <a:t>(</a:t>
            </a:r>
            <a:endParaRPr sz="1500">
              <a:latin typeface="Times New Roman"/>
              <a:cs typeface="Times New Roman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2549432" y="9428175"/>
            <a:ext cx="89535" cy="255904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500" spc="-50">
                <a:latin typeface="Times New Roman"/>
                <a:cs typeface="Times New Roman"/>
              </a:rPr>
              <a:t>)</a:t>
            </a:r>
            <a:endParaRPr sz="1500">
              <a:latin typeface="Times New Roman"/>
              <a:cs typeface="Times New Roman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2113309" y="9507470"/>
            <a:ext cx="59055" cy="10477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00" spc="-50">
                <a:latin typeface="Times New Roman"/>
                <a:cs typeface="Times New Roman"/>
              </a:rPr>
              <a:t>2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2456921" y="9507470"/>
            <a:ext cx="92075" cy="10477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00" spc="-25">
                <a:latin typeface="Times New Roman"/>
                <a:cs typeface="Times New Roman"/>
              </a:rPr>
              <a:t>10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832402" y="9540510"/>
            <a:ext cx="35560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sz="800" spc="-35" i="1">
                <a:latin typeface="Times New Roman"/>
                <a:cs typeface="Times New Roman"/>
              </a:rPr>
              <a:t>PW</a:t>
            </a:r>
            <a:r>
              <a:rPr dirty="0" baseline="13888" sz="1200" spc="-52">
                <a:latin typeface="Times New Roman"/>
                <a:cs typeface="Times New Roman"/>
              </a:rPr>
              <a:t>[/]</a:t>
            </a:r>
            <a:r>
              <a:rPr dirty="0" sz="800" spc="-35" i="1">
                <a:latin typeface="Times New Roman"/>
                <a:cs typeface="Times New Roman"/>
              </a:rPr>
              <a:t>kg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1901855" y="9540510"/>
            <a:ext cx="53340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  <a:tabLst>
                <a:tab pos="382270" algn="l"/>
              </a:tabLst>
            </a:pPr>
            <a:r>
              <a:rPr dirty="0" sz="800" i="1">
                <a:latin typeface="Times New Roman"/>
                <a:cs typeface="Times New Roman"/>
              </a:rPr>
              <a:t>d</a:t>
            </a:r>
            <a:r>
              <a:rPr dirty="0" sz="800" spc="20" i="1">
                <a:latin typeface="Times New Roman"/>
                <a:cs typeface="Times New Roman"/>
              </a:rPr>
              <a:t> </a:t>
            </a:r>
            <a:r>
              <a:rPr dirty="0" sz="800" spc="-50" i="1">
                <a:latin typeface="Times New Roman"/>
                <a:cs typeface="Times New Roman"/>
              </a:rPr>
              <a:t>B</a:t>
            </a:r>
            <a:r>
              <a:rPr dirty="0" sz="800" i="1">
                <a:latin typeface="Times New Roman"/>
                <a:cs typeface="Times New Roman"/>
              </a:rPr>
              <a:t>	e</a:t>
            </a:r>
            <a:r>
              <a:rPr dirty="0" sz="800" spc="20" i="1">
                <a:latin typeface="Times New Roman"/>
                <a:cs typeface="Times New Roman"/>
              </a:rPr>
              <a:t> </a:t>
            </a:r>
            <a:r>
              <a:rPr dirty="0" sz="800" spc="-50" i="1">
                <a:latin typeface="Times New Roman"/>
                <a:cs typeface="Times New Roman"/>
              </a:rPr>
              <a:t>B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1413900" y="9414960"/>
            <a:ext cx="403860" cy="17272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algn="r" marR="30480">
              <a:lnSpc>
                <a:spcPts val="385"/>
              </a:lnSpc>
              <a:spcBef>
                <a:spcPts val="120"/>
              </a:spcBef>
            </a:pPr>
            <a:r>
              <a:rPr dirty="0" sz="500" spc="-25">
                <a:latin typeface="Times New Roman"/>
                <a:cs typeface="Times New Roman"/>
              </a:rPr>
              <a:t>1,5</a:t>
            </a:r>
            <a:endParaRPr sz="500">
              <a:latin typeface="Times New Roman"/>
              <a:cs typeface="Times New Roman"/>
            </a:endParaRPr>
          </a:p>
          <a:p>
            <a:pPr marL="38100">
              <a:lnSpc>
                <a:spcPts val="745"/>
              </a:lnSpc>
            </a:pPr>
            <a:r>
              <a:rPr dirty="0" sz="800">
                <a:latin typeface="Cambria Math"/>
                <a:cs typeface="Cambria Math"/>
              </a:rPr>
              <a:t>⎛</a:t>
            </a:r>
            <a:r>
              <a:rPr dirty="0" sz="800" spc="40">
                <a:latin typeface="Cambria Math"/>
                <a:cs typeface="Cambria Math"/>
              </a:rPr>
              <a:t> </a:t>
            </a:r>
            <a:r>
              <a:rPr dirty="0" baseline="-17361" sz="1200" i="1">
                <a:latin typeface="Times New Roman"/>
                <a:cs typeface="Times New Roman"/>
              </a:rPr>
              <a:t>F</a:t>
            </a:r>
            <a:r>
              <a:rPr dirty="0" baseline="-17361" sz="1200" spc="135" i="1">
                <a:latin typeface="Times New Roman"/>
                <a:cs typeface="Times New Roman"/>
              </a:rPr>
              <a:t> </a:t>
            </a:r>
            <a:r>
              <a:rPr dirty="0" sz="800" spc="-365">
                <a:latin typeface="Cambria Math"/>
                <a:cs typeface="Cambria Math"/>
              </a:rPr>
              <a:t>⎞</a:t>
            </a:r>
            <a:endParaRPr sz="800">
              <a:latin typeface="Cambria Math"/>
              <a:cs typeface="Cambria Math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2185996" y="9500863"/>
            <a:ext cx="14160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+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Cambria Math"/>
                <a:cs typeface="Cambria Math"/>
              </a:rPr>
              <a:t>⋅</a:t>
            </a:r>
            <a:endParaRPr sz="800">
              <a:latin typeface="Cambria Math"/>
              <a:cs typeface="Cambria Math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1321389" y="9500863"/>
            <a:ext cx="6286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  <a:tabLst>
                <a:tab pos="500380" algn="l"/>
              </a:tabLst>
            </a:pPr>
            <a:r>
              <a:rPr dirty="0" sz="800">
                <a:latin typeface="Times New Roman"/>
                <a:cs typeface="Times New Roman"/>
              </a:rPr>
              <a:t>=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baseline="-17361" sz="1200" spc="-75">
                <a:latin typeface="Cambria Math"/>
                <a:cs typeface="Cambria Math"/>
              </a:rPr>
              <a:t>⎜</a:t>
            </a:r>
            <a:r>
              <a:rPr dirty="0" baseline="-17361" sz="1200">
                <a:latin typeface="Cambria Math"/>
                <a:cs typeface="Cambria Math"/>
              </a:rPr>
              <a:t>	</a:t>
            </a:r>
            <a:r>
              <a:rPr dirty="0" sz="800">
                <a:latin typeface="Cambria Math"/>
                <a:cs typeface="Cambria Math"/>
              </a:rPr>
              <a:t>⋅</a:t>
            </a:r>
            <a:r>
              <a:rPr dirty="0" sz="800" spc="60">
                <a:latin typeface="Cambria Math"/>
                <a:cs typeface="Cambria Math"/>
              </a:rPr>
              <a:t> </a:t>
            </a:r>
            <a:r>
              <a:rPr dirty="0" sz="800" spc="-50">
                <a:latin typeface="Cambria Math"/>
                <a:cs typeface="Cambria Math"/>
              </a:rPr>
              <a:t>⋅</a:t>
            </a:r>
            <a:endParaRPr sz="800">
              <a:latin typeface="Cambria Math"/>
              <a:cs typeface="Cambria Math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1644146" y="9533902"/>
            <a:ext cx="10604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50">
                <a:latin typeface="Cambria Math"/>
                <a:cs typeface="Cambria Math"/>
              </a:rPr>
              <a:t>⎟</a:t>
            </a:r>
            <a:endParaRPr sz="800">
              <a:latin typeface="Cambria Math"/>
              <a:cs typeface="Cambria Math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1439300" y="9606590"/>
            <a:ext cx="31051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Cambria Math"/>
                <a:cs typeface="Cambria Math"/>
              </a:rPr>
              <a:t>𝗁</a:t>
            </a:r>
            <a:r>
              <a:rPr dirty="0" sz="800">
                <a:latin typeface="Times New Roman"/>
                <a:cs typeface="Times New Roman"/>
              </a:rPr>
              <a:t>50</a:t>
            </a:r>
            <a:r>
              <a:rPr dirty="0" sz="800" spc="180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Cambria Math"/>
                <a:cs typeface="Cambria Math"/>
              </a:rPr>
              <a:t>⎠</a:t>
            </a:r>
            <a:endParaRPr sz="800">
              <a:latin typeface="Cambria Math"/>
              <a:cs typeface="Cambria Math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5113309" y="9514078"/>
            <a:ext cx="19812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0">
                <a:latin typeface="Times New Roman"/>
                <a:cs typeface="Times New Roman"/>
              </a:rPr>
              <a:t>(11)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831370" y="9765180"/>
            <a:ext cx="156083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donde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f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frecuencia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potencia.</a:t>
            </a:r>
            <a:endParaRPr sz="8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21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935015" y="165100"/>
            <a:ext cx="5226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5" name="object 5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488"/>
                  </a:lnTo>
                  <a:lnTo>
                    <a:pt x="142755" y="98488"/>
                  </a:lnTo>
                  <a:lnTo>
                    <a:pt x="136180" y="99796"/>
                  </a:lnTo>
                  <a:lnTo>
                    <a:pt x="104587" y="123991"/>
                  </a:lnTo>
                  <a:lnTo>
                    <a:pt x="98048" y="143195"/>
                  </a:lnTo>
                  <a:lnTo>
                    <a:pt x="98048" y="569274"/>
                  </a:lnTo>
                  <a:lnTo>
                    <a:pt x="117977" y="603718"/>
                  </a:lnTo>
                  <a:lnTo>
                    <a:pt x="142755" y="613981"/>
                  </a:lnTo>
                  <a:lnTo>
                    <a:pt x="1886711" y="613981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3981"/>
                  </a:moveTo>
                  <a:lnTo>
                    <a:pt x="1744971" y="613981"/>
                  </a:lnTo>
                  <a:lnTo>
                    <a:pt x="1751545" y="612673"/>
                  </a:lnTo>
                  <a:lnTo>
                    <a:pt x="1764174" y="607442"/>
                  </a:lnTo>
                  <a:lnTo>
                    <a:pt x="1788370" y="575849"/>
                  </a:lnTo>
                  <a:lnTo>
                    <a:pt x="1789678" y="569274"/>
                  </a:lnTo>
                  <a:lnTo>
                    <a:pt x="1789678" y="143195"/>
                  </a:lnTo>
                  <a:lnTo>
                    <a:pt x="1769748" y="108751"/>
                  </a:lnTo>
                  <a:lnTo>
                    <a:pt x="1744971" y="98488"/>
                  </a:lnTo>
                  <a:lnTo>
                    <a:pt x="1886711" y="98488"/>
                  </a:lnTo>
                  <a:lnTo>
                    <a:pt x="1886711" y="613981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932176" y="500408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5453" y="528634"/>
                  </a:moveTo>
                  <a:lnTo>
                    <a:pt x="49392" y="528634"/>
                  </a:lnTo>
                  <a:lnTo>
                    <a:pt x="45954" y="528237"/>
                  </a:lnTo>
                  <a:lnTo>
                    <a:pt x="10837" y="508017"/>
                  </a:lnTo>
                  <a:lnTo>
                    <a:pt x="0" y="479273"/>
                  </a:lnTo>
                  <a:lnTo>
                    <a:pt x="0" y="475770"/>
                  </a:lnTo>
                  <a:lnTo>
                    <a:pt x="0" y="49361"/>
                  </a:lnTo>
                  <a:lnTo>
                    <a:pt x="17937" y="13215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973"/>
                  </a:lnTo>
                  <a:lnTo>
                    <a:pt x="1704845" y="49361"/>
                  </a:lnTo>
                  <a:lnTo>
                    <a:pt x="1704845" y="479273"/>
                  </a:lnTo>
                  <a:lnTo>
                    <a:pt x="1686907" y="515418"/>
                  </a:lnTo>
                  <a:lnTo>
                    <a:pt x="1658890" y="528237"/>
                  </a:lnTo>
                  <a:lnTo>
                    <a:pt x="1655453" y="52863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171"/>
              <a:ext cx="145374" cy="145374"/>
            </a:xfrm>
            <a:prstGeom prst="rect">
              <a:avLst/>
            </a:prstGeom>
          </p:spPr>
        </p:pic>
      </p:grpSp>
      <p:sp>
        <p:nvSpPr>
          <p:cNvPr id="8" name="object 8" descr=""/>
          <p:cNvSpPr txBox="1"/>
          <p:nvPr/>
        </p:nvSpPr>
        <p:spPr>
          <a:xfrm>
            <a:off x="831370" y="5040594"/>
            <a:ext cx="1841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262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4697009" y="5067026"/>
            <a:ext cx="65786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Times New Roman"/>
                <a:cs typeface="Times New Roman"/>
              </a:rPr>
              <a:t>ATPDraw</a:t>
            </a:r>
            <a:r>
              <a:rPr dirty="0" sz="550" spc="30">
                <a:latin typeface="Times New Roman"/>
                <a:cs typeface="Times New Roman"/>
              </a:rPr>
              <a:t> </a:t>
            </a:r>
            <a:r>
              <a:rPr dirty="0" sz="550">
                <a:latin typeface="Times New Roman"/>
                <a:cs typeface="Times New Roman"/>
              </a:rPr>
              <a:t>versión</a:t>
            </a:r>
            <a:r>
              <a:rPr dirty="0" sz="550" spc="30">
                <a:latin typeface="Times New Roman"/>
                <a:cs typeface="Times New Roman"/>
              </a:rPr>
              <a:t> </a:t>
            </a:r>
            <a:r>
              <a:rPr dirty="0" sz="550" spc="-25">
                <a:latin typeface="Times New Roman"/>
                <a:cs typeface="Times New Roman"/>
              </a:rPr>
              <a:t>5.5</a:t>
            </a:r>
            <a:endParaRPr sz="55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2641943" y="348964"/>
            <a:ext cx="128270" cy="9715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50" spc="-25">
                <a:latin typeface="Times New Roman"/>
                <a:cs typeface="Times New Roman"/>
              </a:rPr>
              <a:t>max</a:t>
            </a:r>
            <a:endParaRPr sz="45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856631" y="309317"/>
            <a:ext cx="261620" cy="14478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sz="450">
                <a:latin typeface="Times New Roman"/>
                <a:cs typeface="Times New Roman"/>
              </a:rPr>
              <a:t>max</a:t>
            </a:r>
            <a:r>
              <a:rPr dirty="0" sz="450" spc="305">
                <a:latin typeface="Times New Roman"/>
                <a:cs typeface="Times New Roman"/>
              </a:rPr>
              <a:t> </a:t>
            </a:r>
            <a:r>
              <a:rPr dirty="0" baseline="-18518" sz="1125" spc="-75">
                <a:latin typeface="Times New Roman"/>
                <a:cs typeface="Times New Roman"/>
              </a:rPr>
              <a:t>)</a:t>
            </a:r>
            <a:endParaRPr baseline="-18518" sz="1125">
              <a:latin typeface="Times New Roman"/>
              <a:cs typeface="Times New Roman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805970" y="342356"/>
            <a:ext cx="1007744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  <a:tabLst>
                <a:tab pos="632460" algn="l"/>
              </a:tabLst>
            </a:pPr>
            <a:r>
              <a:rPr dirty="0" sz="800">
                <a:latin typeface="Times New Roman"/>
                <a:cs typeface="Times New Roman"/>
              </a:rPr>
              <a:t>ser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est</a:t>
            </a:r>
            <a:r>
              <a:rPr dirty="0" baseline="3703" sz="1125" spc="-15" i="1">
                <a:latin typeface="Times New Roman"/>
                <a:cs typeface="Times New Roman"/>
              </a:rPr>
              <a:t>P</a:t>
            </a:r>
            <a:r>
              <a:rPr dirty="0" sz="800" spc="-10">
                <a:latin typeface="Times New Roman"/>
                <a:cs typeface="Times New Roman"/>
              </a:rPr>
              <a:t>a</a:t>
            </a:r>
            <a:r>
              <a:rPr dirty="0" baseline="3703" sz="1125" spc="-15" i="1">
                <a:latin typeface="Times New Roman"/>
                <a:cs typeface="Times New Roman"/>
              </a:rPr>
              <a:t>K</a:t>
            </a:r>
            <a:r>
              <a:rPr dirty="0" sz="800" spc="-10">
                <a:latin typeface="Times New Roman"/>
                <a:cs typeface="Times New Roman"/>
              </a:rPr>
              <a:t>r</a:t>
            </a:r>
            <a:r>
              <a:rPr dirty="0" sz="800">
                <a:latin typeface="Times New Roman"/>
                <a:cs typeface="Times New Roman"/>
              </a:rPr>
              <a:t>	</a:t>
            </a:r>
            <a:r>
              <a:rPr dirty="0" baseline="37037" sz="675" i="1">
                <a:latin typeface="Times New Roman"/>
                <a:cs typeface="Times New Roman"/>
              </a:rPr>
              <a:t>mi</a:t>
            </a:r>
            <a:r>
              <a:rPr dirty="0" baseline="3703" sz="1125">
                <a:latin typeface="Cambria Math"/>
                <a:cs typeface="Cambria Math"/>
              </a:rPr>
              <a:t>⋅</a:t>
            </a:r>
            <a:r>
              <a:rPr dirty="0" baseline="3703" sz="1125" spc="-104">
                <a:latin typeface="Cambria Math"/>
                <a:cs typeface="Cambria Math"/>
              </a:rPr>
              <a:t> </a:t>
            </a:r>
            <a:r>
              <a:rPr dirty="0" baseline="3703" sz="1125">
                <a:latin typeface="Times New Roman"/>
                <a:cs typeface="Times New Roman"/>
              </a:rPr>
              <a:t>(</a:t>
            </a:r>
            <a:r>
              <a:rPr dirty="0" baseline="3703" sz="1125" spc="135">
                <a:latin typeface="Times New Roman"/>
                <a:cs typeface="Times New Roman"/>
              </a:rPr>
              <a:t> </a:t>
            </a:r>
            <a:r>
              <a:rPr dirty="0" baseline="3703" sz="1125" i="1">
                <a:latin typeface="Times New Roman"/>
                <a:cs typeface="Times New Roman"/>
              </a:rPr>
              <a:t>ft</a:t>
            </a:r>
            <a:r>
              <a:rPr dirty="0" baseline="3703" sz="1125" spc="22" i="1">
                <a:latin typeface="Times New Roman"/>
                <a:cs typeface="Times New Roman"/>
              </a:rPr>
              <a:t> </a:t>
            </a:r>
            <a:r>
              <a:rPr dirty="0" baseline="3703" sz="1125" spc="-37">
                <a:latin typeface="Cambria Math"/>
                <a:cs typeface="Cambria Math"/>
              </a:rPr>
              <a:t>⋅</a:t>
            </a:r>
            <a:r>
              <a:rPr dirty="0" baseline="3703" sz="1125" spc="-37" i="1">
                <a:latin typeface="Times New Roman"/>
                <a:cs typeface="Times New Roman"/>
              </a:rPr>
              <a:t>B</a:t>
            </a:r>
            <a:r>
              <a:rPr dirty="0" baseline="3703" sz="1125" spc="-37">
                <a:latin typeface="Cambria Math"/>
                <a:cs typeface="Cambria Math"/>
              </a:rPr>
              <a:t>⋅</a:t>
            </a:r>
            <a:endParaRPr baseline="3703" sz="1125">
              <a:latin typeface="Cambria Math"/>
              <a:cs typeface="Cambria Math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2200759" y="342356"/>
            <a:ext cx="326009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30"/>
              </a:spcBef>
              <a:tabLst>
                <a:tab pos="658495" algn="l"/>
              </a:tabLst>
            </a:pPr>
            <a:r>
              <a:rPr dirty="0" baseline="3703" sz="1125" i="1">
                <a:latin typeface="Times New Roman"/>
                <a:cs typeface="Times New Roman"/>
              </a:rPr>
              <a:t>K</a:t>
            </a:r>
            <a:r>
              <a:rPr dirty="0" baseline="3703" sz="1125" spc="-97" i="1">
                <a:latin typeface="Times New Roman"/>
                <a:cs typeface="Times New Roman"/>
              </a:rPr>
              <a:t> </a:t>
            </a:r>
            <a:r>
              <a:rPr dirty="0" baseline="37037" sz="675" spc="-15" i="1">
                <a:latin typeface="Times New Roman"/>
                <a:cs typeface="Times New Roman"/>
              </a:rPr>
              <a:t>m</a:t>
            </a:r>
            <a:r>
              <a:rPr dirty="0" baseline="3703" sz="1125" spc="-15" i="1">
                <a:latin typeface="Times New Roman"/>
                <a:cs typeface="Times New Roman"/>
              </a:rPr>
              <a:t>f</a:t>
            </a:r>
            <a:r>
              <a:rPr dirty="0" baseline="37037" sz="675" spc="-15" i="1">
                <a:latin typeface="Times New Roman"/>
                <a:cs typeface="Times New Roman"/>
              </a:rPr>
              <a:t>i</a:t>
            </a:r>
            <a:r>
              <a:rPr dirty="0" baseline="3703" sz="1125" spc="-15">
                <a:latin typeface="Cambria Math"/>
                <a:cs typeface="Cambria Math"/>
              </a:rPr>
              <a:t>⋅</a:t>
            </a:r>
            <a:r>
              <a:rPr dirty="0" baseline="3703" sz="1125" spc="-15" i="1">
                <a:latin typeface="Times New Roman"/>
                <a:cs typeface="Times New Roman"/>
              </a:rPr>
              <a:t>B</a:t>
            </a:r>
            <a:r>
              <a:rPr dirty="0" baseline="3703" sz="1125" spc="-15">
                <a:latin typeface="Cambria Math"/>
                <a:cs typeface="Cambria Math"/>
              </a:rPr>
              <a:t>⋅</a:t>
            </a:r>
            <a:r>
              <a:rPr dirty="0" baseline="3703" sz="1125">
                <a:latin typeface="Cambria Math"/>
                <a:cs typeface="Cambria Math"/>
              </a:rPr>
              <a:t>	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x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se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dice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3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materiales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modernos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año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de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831370" y="403150"/>
            <a:ext cx="3845560" cy="30353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 marR="5080">
              <a:lnSpc>
                <a:spcPct val="113799"/>
              </a:lnSpc>
              <a:spcBef>
                <a:spcPts val="90"/>
              </a:spcBef>
            </a:pPr>
            <a:r>
              <a:rPr dirty="0" sz="800">
                <a:latin typeface="Times New Roman"/>
                <a:cs typeface="Times New Roman"/>
              </a:rPr>
              <a:t>1964.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expresión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anterior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t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grosor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laminados.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expresión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tradicional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era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probado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materiales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modernos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poco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éxito.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793270" y="819449"/>
            <a:ext cx="5063490" cy="78803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50800" marR="43180">
              <a:lnSpc>
                <a:spcPct val="113799"/>
              </a:lnSpc>
              <a:spcBef>
                <a:spcPts val="90"/>
              </a:spcBef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figura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7.8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muestra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ajuste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pérdidas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específicas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</a:t>
            </a:r>
            <a:r>
              <a:rPr dirty="0" sz="800" spc="-385">
                <a:latin typeface="Times New Roman"/>
                <a:cs typeface="Times New Roman"/>
              </a:rPr>
              <a:t>u</a:t>
            </a:r>
            <a:r>
              <a:rPr dirty="0" baseline="32407" sz="900" spc="-37">
                <a:latin typeface="Arial MT"/>
                <a:cs typeface="Arial MT"/>
              </a:rPr>
              <a:t>T</a:t>
            </a:r>
            <a:r>
              <a:rPr dirty="0" baseline="32407" sz="900" spc="-247">
                <a:latin typeface="Arial MT"/>
                <a:cs typeface="Arial MT"/>
              </a:rPr>
              <a:t>r</a:t>
            </a:r>
            <a:r>
              <a:rPr dirty="0" sz="800" spc="-105">
                <a:latin typeface="Times New Roman"/>
                <a:cs typeface="Times New Roman"/>
              </a:rPr>
              <a:t>r</a:t>
            </a:r>
            <a:r>
              <a:rPr dirty="0" baseline="32407" sz="900" spc="-359">
                <a:latin typeface="Arial MT"/>
                <a:cs typeface="Arial MT"/>
              </a:rPr>
              <a:t>a</a:t>
            </a:r>
            <a:r>
              <a:rPr dirty="0" sz="800" spc="-175">
                <a:latin typeface="Times New Roman"/>
                <a:cs typeface="Times New Roman"/>
              </a:rPr>
              <a:t>v</a:t>
            </a:r>
            <a:r>
              <a:rPr dirty="0" baseline="32407" sz="900" spc="-254">
                <a:latin typeface="Arial MT"/>
                <a:cs typeface="Arial MT"/>
              </a:rPr>
              <a:t>d</a:t>
            </a:r>
            <a:r>
              <a:rPr dirty="0" sz="800" spc="-195">
                <a:latin typeface="Times New Roman"/>
                <a:cs typeface="Times New Roman"/>
              </a:rPr>
              <a:t>a</a:t>
            </a:r>
            <a:r>
              <a:rPr dirty="0" baseline="32407" sz="900">
                <a:latin typeface="Arial MT"/>
                <a:cs typeface="Arial MT"/>
              </a:rPr>
              <a:t>u</a:t>
            </a:r>
            <a:r>
              <a:rPr dirty="0" baseline="32407" sz="900" spc="-375">
                <a:latin typeface="Arial MT"/>
                <a:cs typeface="Arial MT"/>
              </a:rPr>
              <a:t>c</a:t>
            </a:r>
            <a:r>
              <a:rPr dirty="0" sz="800" spc="-160">
                <a:latin typeface="Times New Roman"/>
                <a:cs typeface="Times New Roman"/>
              </a:rPr>
              <a:t>d</a:t>
            </a:r>
            <a:r>
              <a:rPr dirty="0" baseline="32407" sz="900">
                <a:latin typeface="Arial MT"/>
                <a:cs typeface="Arial MT"/>
              </a:rPr>
              <a:t>i</a:t>
            </a:r>
            <a:r>
              <a:rPr dirty="0" baseline="32407" sz="900" spc="-480">
                <a:latin typeface="Arial MT"/>
                <a:cs typeface="Arial MT"/>
              </a:rPr>
              <a:t>e</a:t>
            </a:r>
            <a:r>
              <a:rPr dirty="0" sz="800" spc="-50">
                <a:latin typeface="Times New Roman"/>
                <a:cs typeface="Times New Roman"/>
              </a:rPr>
              <a:t>e</a:t>
            </a:r>
            <a:r>
              <a:rPr dirty="0" baseline="32407" sz="900" spc="-142">
                <a:latin typeface="Arial MT"/>
                <a:cs typeface="Arial MT"/>
              </a:rPr>
              <a:t>n</a:t>
            </a:r>
            <a:r>
              <a:rPr dirty="0" sz="800" spc="-545">
                <a:latin typeface="Times New Roman"/>
                <a:cs typeface="Times New Roman"/>
              </a:rPr>
              <a:t>m</a:t>
            </a:r>
            <a:r>
              <a:rPr dirty="0" baseline="32407" sz="900">
                <a:latin typeface="Arial MT"/>
                <a:cs typeface="Arial MT"/>
              </a:rPr>
              <a:t>d</a:t>
            </a:r>
            <a:r>
              <a:rPr dirty="0" baseline="32407" sz="900" spc="-209">
                <a:latin typeface="Arial MT"/>
                <a:cs typeface="Arial MT"/>
              </a:rPr>
              <a:t>o</a:t>
            </a:r>
            <a:r>
              <a:rPr dirty="0" sz="800" spc="-225">
                <a:latin typeface="Times New Roman"/>
                <a:cs typeface="Times New Roman"/>
              </a:rPr>
              <a:t>a</a:t>
            </a:r>
            <a:r>
              <a:rPr dirty="0" baseline="32407" sz="900">
                <a:latin typeface="Arial MT"/>
                <a:cs typeface="Arial MT"/>
              </a:rPr>
              <a:t>.</a:t>
            </a:r>
            <a:r>
              <a:rPr dirty="0" baseline="32407" sz="900" spc="-172">
                <a:latin typeface="Arial MT"/>
                <a:cs typeface="Arial MT"/>
              </a:rPr>
              <a:t>.</a:t>
            </a:r>
            <a:r>
              <a:rPr dirty="0" sz="800" spc="-295">
                <a:latin typeface="Times New Roman"/>
                <a:cs typeface="Times New Roman"/>
              </a:rPr>
              <a:t>g</a:t>
            </a:r>
            <a:r>
              <a:rPr dirty="0" baseline="32407" sz="900">
                <a:latin typeface="Arial MT"/>
                <a:cs typeface="Arial MT"/>
              </a:rPr>
              <a:t>. </a:t>
            </a:r>
            <a:r>
              <a:rPr dirty="0" sz="800">
                <a:latin typeface="Times New Roman"/>
                <a:cs typeface="Times New Roman"/>
              </a:rPr>
              <a:t>netización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CC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acero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ARMCO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M4.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ajuste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Frolich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bueno,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figura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7.8b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ajusta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alrededor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punto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rodilla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(flujo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nominal)</a:t>
            </a:r>
            <a:endParaRPr sz="800">
              <a:latin typeface="Times New Roman"/>
              <a:cs typeface="Times New Roman"/>
            </a:endParaRPr>
          </a:p>
          <a:p>
            <a:pPr marL="50800" marR="76263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fue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preferido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sacrificio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ajuste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campo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alto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B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=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1.9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T).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realiza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ajuste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similar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el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Otros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materiales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básicos.</a:t>
            </a:r>
            <a:endParaRPr sz="800">
              <a:latin typeface="Times New Roman"/>
              <a:cs typeface="Times New Roman"/>
            </a:endParaRPr>
          </a:p>
          <a:p>
            <a:pPr marL="274955">
              <a:lnSpc>
                <a:spcPct val="100000"/>
              </a:lnSpc>
              <a:spcBef>
                <a:spcPts val="225"/>
              </a:spcBef>
            </a:pPr>
            <a:r>
              <a:rPr dirty="0" sz="400" spc="-10">
                <a:latin typeface="Times New Roman"/>
                <a:cs typeface="Times New Roman"/>
              </a:rPr>
              <a:t>10000</a:t>
            </a:r>
            <a:endParaRPr sz="400">
              <a:latin typeface="Times New Roman"/>
              <a:cs typeface="Times New Roman"/>
            </a:endParaRPr>
          </a:p>
          <a:p>
            <a:pPr algn="ctr" marL="337820">
              <a:lnSpc>
                <a:spcPct val="100000"/>
              </a:lnSpc>
              <a:spcBef>
                <a:spcPts val="455"/>
              </a:spcBef>
            </a:pPr>
            <a:r>
              <a:rPr dirty="0" sz="400">
                <a:latin typeface="Times New Roman"/>
                <a:cs typeface="Times New Roman"/>
              </a:rPr>
              <a:t>4</a:t>
            </a:r>
            <a:r>
              <a:rPr dirty="0" sz="400" spc="5">
                <a:latin typeface="Times New Roman"/>
                <a:cs typeface="Times New Roman"/>
              </a:rPr>
              <a:t> </a:t>
            </a:r>
            <a:r>
              <a:rPr dirty="0" sz="400" spc="-50">
                <a:latin typeface="Times New Roman"/>
                <a:cs typeface="Times New Roman"/>
              </a:rPr>
              <a:t>4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1274102" y="3329140"/>
            <a:ext cx="170815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>
                <a:latin typeface="Times New Roman"/>
                <a:cs typeface="Times New Roman"/>
              </a:rPr>
              <a:t>0.4</a:t>
            </a:r>
            <a:r>
              <a:rPr dirty="0" sz="400" spc="20">
                <a:latin typeface="Times New Roman"/>
                <a:cs typeface="Times New Roman"/>
              </a:rPr>
              <a:t> </a:t>
            </a:r>
            <a:r>
              <a:rPr dirty="0" sz="400" spc="-25">
                <a:latin typeface="Times New Roman"/>
                <a:cs typeface="Times New Roman"/>
              </a:rPr>
              <a:t>0.4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1690401" y="3329140"/>
            <a:ext cx="92075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 spc="-25">
                <a:latin typeface="Times New Roman"/>
                <a:cs typeface="Times New Roman"/>
              </a:rPr>
              <a:t>0.8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2080269" y="3320917"/>
            <a:ext cx="153035" cy="177800"/>
          </a:xfrm>
          <a:prstGeom prst="rect">
            <a:avLst/>
          </a:prstGeom>
        </p:spPr>
        <p:txBody>
          <a:bodyPr wrap="square" lIns="0" tIns="22860" rIns="0" bIns="0" rtlCol="0" vert="horz">
            <a:spAutoFit/>
          </a:bodyPr>
          <a:lstStyle/>
          <a:p>
            <a:pPr marL="45720">
              <a:lnSpc>
                <a:spcPct val="100000"/>
              </a:lnSpc>
              <a:spcBef>
                <a:spcPts val="180"/>
              </a:spcBef>
            </a:pPr>
            <a:r>
              <a:rPr dirty="0" sz="400" spc="-25">
                <a:latin typeface="Times New Roman"/>
                <a:cs typeface="Times New Roman"/>
              </a:rPr>
              <a:t>1,2</a:t>
            </a:r>
            <a:endParaRPr sz="4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50" i="1">
                <a:latin typeface="Times New Roman"/>
                <a:cs typeface="Times New Roman"/>
              </a:rPr>
              <a:t>B</a:t>
            </a:r>
            <a:r>
              <a:rPr dirty="0" sz="450" spc="10" i="1">
                <a:latin typeface="Times New Roman"/>
                <a:cs typeface="Times New Roman"/>
              </a:rPr>
              <a:t> </a:t>
            </a:r>
            <a:r>
              <a:rPr dirty="0" sz="450" spc="-25">
                <a:latin typeface="Times New Roman"/>
                <a:cs typeface="Times New Roman"/>
              </a:rPr>
              <a:t>[T]</a:t>
            </a:r>
            <a:endParaRPr sz="450">
              <a:latin typeface="Times New Roman"/>
              <a:cs typeface="Times New Roman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2542824" y="3329140"/>
            <a:ext cx="92075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 spc="-25">
                <a:latin typeface="Times New Roman"/>
                <a:cs typeface="Times New Roman"/>
              </a:rPr>
              <a:t>1.6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2992163" y="3329140"/>
            <a:ext cx="52069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 spc="-50">
                <a:latin typeface="Times New Roman"/>
                <a:cs typeface="Times New Roman"/>
              </a:rPr>
              <a:t>2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1194807" y="3196982"/>
            <a:ext cx="52069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 spc="-50">
                <a:latin typeface="Times New Roman"/>
                <a:cs typeface="Times New Roman"/>
              </a:rPr>
              <a:t>1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1161767" y="2747643"/>
            <a:ext cx="78740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 spc="-25">
                <a:latin typeface="Times New Roman"/>
                <a:cs typeface="Times New Roman"/>
              </a:rPr>
              <a:t>10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990992" y="2152929"/>
            <a:ext cx="261620" cy="34163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4"/>
              </a:spcBef>
            </a:pPr>
            <a:r>
              <a:rPr dirty="0" sz="450" spc="-50">
                <a:latin typeface="Times New Roman"/>
                <a:cs typeface="Times New Roman"/>
              </a:rPr>
              <a:t>]</a:t>
            </a:r>
            <a:endParaRPr sz="450">
              <a:latin typeface="Times New Roman"/>
              <a:cs typeface="Times New Roman"/>
            </a:endParaRPr>
          </a:p>
          <a:p>
            <a:pPr marL="38100">
              <a:lnSpc>
                <a:spcPct val="100000"/>
              </a:lnSpc>
              <a:spcBef>
                <a:spcPts val="35"/>
              </a:spcBef>
            </a:pPr>
            <a:r>
              <a:rPr dirty="0" sz="450" spc="-10">
                <a:latin typeface="Times New Roman"/>
                <a:cs typeface="Times New Roman"/>
              </a:rPr>
              <a:t>/metro</a:t>
            </a:r>
            <a:endParaRPr sz="450">
              <a:latin typeface="Times New Roman"/>
              <a:cs typeface="Times New Roman"/>
            </a:endParaRPr>
          </a:p>
          <a:p>
            <a:pPr marL="38100">
              <a:lnSpc>
                <a:spcPct val="100000"/>
              </a:lnSpc>
              <a:spcBef>
                <a:spcPts val="135"/>
              </a:spcBef>
            </a:pPr>
            <a:r>
              <a:rPr dirty="0" sz="450" spc="-10">
                <a:latin typeface="Times New Roman"/>
                <a:cs typeface="Times New Roman"/>
              </a:rPr>
              <a:t>[UNA</a:t>
            </a:r>
            <a:r>
              <a:rPr dirty="0" baseline="20833" sz="600" spc="-15">
                <a:latin typeface="Times New Roman"/>
                <a:cs typeface="Times New Roman"/>
              </a:rPr>
              <a:t>100</a:t>
            </a:r>
            <a:endParaRPr baseline="20833" sz="600">
              <a:latin typeface="Times New Roman"/>
              <a:cs typeface="Times New Roman"/>
            </a:endParaRPr>
          </a:p>
          <a:p>
            <a:pPr marL="38100">
              <a:lnSpc>
                <a:spcPct val="100000"/>
              </a:lnSpc>
              <a:spcBef>
                <a:spcPts val="135"/>
              </a:spcBef>
            </a:pPr>
            <a:r>
              <a:rPr dirty="0" sz="450" spc="-50" i="1">
                <a:latin typeface="Times New Roman"/>
                <a:cs typeface="Times New Roman"/>
              </a:rPr>
              <a:t>H</a:t>
            </a:r>
            <a:endParaRPr sz="450">
              <a:latin typeface="Times New Roman"/>
              <a:cs typeface="Times New Roman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1089080" y="1848964"/>
            <a:ext cx="131445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 spc="-20">
                <a:latin typeface="Times New Roman"/>
                <a:cs typeface="Times New Roman"/>
              </a:rPr>
              <a:t>1000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1789520" y="1782885"/>
            <a:ext cx="306070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>
                <a:latin typeface="Times New Roman"/>
                <a:cs typeface="Times New Roman"/>
              </a:rPr>
              <a:t>ARMCO</a:t>
            </a:r>
            <a:r>
              <a:rPr dirty="0" sz="400" spc="70">
                <a:latin typeface="Times New Roman"/>
                <a:cs typeface="Times New Roman"/>
              </a:rPr>
              <a:t> </a:t>
            </a:r>
            <a:r>
              <a:rPr dirty="0" sz="400" spc="-25">
                <a:latin typeface="Times New Roman"/>
                <a:cs typeface="Times New Roman"/>
              </a:rPr>
              <a:t>M4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1789520" y="1875396"/>
            <a:ext cx="250190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>
                <a:latin typeface="Times New Roman"/>
                <a:cs typeface="Times New Roman"/>
              </a:rPr>
              <a:t>Fit</a:t>
            </a:r>
            <a:r>
              <a:rPr dirty="0" sz="400" spc="5">
                <a:latin typeface="Times New Roman"/>
                <a:cs typeface="Times New Roman"/>
              </a:rPr>
              <a:t> </a:t>
            </a:r>
            <a:r>
              <a:rPr dirty="0" sz="400" spc="-10">
                <a:latin typeface="Times New Roman"/>
                <a:cs typeface="Times New Roman"/>
              </a:rPr>
              <a:t>Frolich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1426084" y="2000947"/>
            <a:ext cx="711200" cy="9715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50" i="1">
                <a:latin typeface="Times New Roman"/>
                <a:cs typeface="Times New Roman"/>
              </a:rPr>
              <a:t>H</a:t>
            </a:r>
            <a:r>
              <a:rPr dirty="0" sz="450" spc="20" i="1">
                <a:latin typeface="Times New Roman"/>
                <a:cs typeface="Times New Roman"/>
              </a:rPr>
              <a:t> </a:t>
            </a:r>
            <a:r>
              <a:rPr dirty="0" sz="450">
                <a:latin typeface="Times New Roman"/>
                <a:cs typeface="Times New Roman"/>
              </a:rPr>
              <a:t>=</a:t>
            </a:r>
            <a:r>
              <a:rPr dirty="0" sz="450" spc="25">
                <a:latin typeface="Times New Roman"/>
                <a:cs typeface="Times New Roman"/>
              </a:rPr>
              <a:t> </a:t>
            </a:r>
            <a:r>
              <a:rPr dirty="0" sz="450">
                <a:latin typeface="Times New Roman"/>
                <a:cs typeface="Times New Roman"/>
              </a:rPr>
              <a:t>5.284</a:t>
            </a:r>
            <a:r>
              <a:rPr dirty="0" sz="450" spc="25">
                <a:latin typeface="Times New Roman"/>
                <a:cs typeface="Times New Roman"/>
              </a:rPr>
              <a:t> </a:t>
            </a:r>
            <a:r>
              <a:rPr dirty="0" sz="450">
                <a:latin typeface="Times New Roman"/>
                <a:cs typeface="Times New Roman"/>
              </a:rPr>
              <a:t>*</a:t>
            </a:r>
            <a:r>
              <a:rPr dirty="0" sz="450" spc="25">
                <a:latin typeface="Times New Roman"/>
                <a:cs typeface="Times New Roman"/>
              </a:rPr>
              <a:t> </a:t>
            </a:r>
            <a:r>
              <a:rPr dirty="0" sz="450" i="1">
                <a:latin typeface="Times New Roman"/>
                <a:cs typeface="Times New Roman"/>
              </a:rPr>
              <a:t>B</a:t>
            </a:r>
            <a:r>
              <a:rPr dirty="0" sz="450" spc="25" i="1">
                <a:latin typeface="Times New Roman"/>
                <a:cs typeface="Times New Roman"/>
              </a:rPr>
              <a:t> </a:t>
            </a:r>
            <a:r>
              <a:rPr dirty="0" sz="450">
                <a:latin typeface="Times New Roman"/>
                <a:cs typeface="Times New Roman"/>
              </a:rPr>
              <a:t>/(1-0.542*</a:t>
            </a:r>
            <a:r>
              <a:rPr dirty="0" sz="450" spc="25">
                <a:latin typeface="Times New Roman"/>
                <a:cs typeface="Times New Roman"/>
              </a:rPr>
              <a:t> </a:t>
            </a:r>
            <a:r>
              <a:rPr dirty="0" sz="450" i="1">
                <a:latin typeface="Times New Roman"/>
                <a:cs typeface="Times New Roman"/>
              </a:rPr>
              <a:t>B</a:t>
            </a:r>
            <a:r>
              <a:rPr dirty="0" sz="450" spc="25" i="1">
                <a:latin typeface="Times New Roman"/>
                <a:cs typeface="Times New Roman"/>
              </a:rPr>
              <a:t> </a:t>
            </a:r>
            <a:r>
              <a:rPr dirty="0" sz="450" spc="-50">
                <a:latin typeface="Times New Roman"/>
                <a:cs typeface="Times New Roman"/>
              </a:rPr>
              <a:t>)</a:t>
            </a:r>
            <a:endParaRPr sz="450">
              <a:latin typeface="Times New Roman"/>
              <a:cs typeface="Times New Roman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3547229" y="3401828"/>
            <a:ext cx="92075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>
                <a:latin typeface="Times New Roman"/>
                <a:cs typeface="Times New Roman"/>
              </a:rPr>
              <a:t>0</a:t>
            </a:r>
            <a:r>
              <a:rPr dirty="0" sz="400" spc="5">
                <a:latin typeface="Times New Roman"/>
                <a:cs typeface="Times New Roman"/>
              </a:rPr>
              <a:t> </a:t>
            </a:r>
            <a:r>
              <a:rPr dirty="0" sz="400" spc="-50">
                <a:latin typeface="Times New Roman"/>
                <a:cs typeface="Times New Roman"/>
              </a:rPr>
              <a:t>0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3857802" y="3401828"/>
            <a:ext cx="170815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>
                <a:latin typeface="Times New Roman"/>
                <a:cs typeface="Times New Roman"/>
              </a:rPr>
              <a:t>0.4</a:t>
            </a:r>
            <a:r>
              <a:rPr dirty="0" sz="400" spc="20">
                <a:latin typeface="Times New Roman"/>
                <a:cs typeface="Times New Roman"/>
              </a:rPr>
              <a:t> </a:t>
            </a:r>
            <a:r>
              <a:rPr dirty="0" sz="400" spc="-25">
                <a:latin typeface="Times New Roman"/>
                <a:cs typeface="Times New Roman"/>
              </a:rPr>
              <a:t>0.4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4194806" y="3401828"/>
            <a:ext cx="92075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 spc="-25">
                <a:latin typeface="Times New Roman"/>
                <a:cs typeface="Times New Roman"/>
              </a:rPr>
              <a:t>0.8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4538419" y="3401828"/>
            <a:ext cx="92075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 spc="-25">
                <a:latin typeface="Times New Roman"/>
                <a:cs typeface="Times New Roman"/>
              </a:rPr>
              <a:t>1,2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4875423" y="3401828"/>
            <a:ext cx="92075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 spc="-25">
                <a:latin typeface="Times New Roman"/>
                <a:cs typeface="Times New Roman"/>
              </a:rPr>
              <a:t>1.6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5238859" y="3401828"/>
            <a:ext cx="52069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 spc="-50">
                <a:latin typeface="Times New Roman"/>
                <a:cs typeface="Times New Roman"/>
              </a:rPr>
              <a:t>2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3448110" y="3276277"/>
            <a:ext cx="92075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>
                <a:latin typeface="Times New Roman"/>
                <a:cs typeface="Times New Roman"/>
              </a:rPr>
              <a:t>0</a:t>
            </a:r>
            <a:r>
              <a:rPr dirty="0" sz="400" spc="5">
                <a:latin typeface="Times New Roman"/>
                <a:cs typeface="Times New Roman"/>
              </a:rPr>
              <a:t> </a:t>
            </a:r>
            <a:r>
              <a:rPr dirty="0" sz="400" spc="-50">
                <a:latin typeface="Times New Roman"/>
                <a:cs typeface="Times New Roman"/>
              </a:rPr>
              <a:t>0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3448110" y="2833546"/>
            <a:ext cx="52069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 spc="-50">
                <a:latin typeface="Times New Roman"/>
                <a:cs typeface="Times New Roman"/>
              </a:rPr>
              <a:t>1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3448110" y="2397422"/>
            <a:ext cx="52069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 spc="-50">
                <a:latin typeface="Times New Roman"/>
                <a:cs typeface="Times New Roman"/>
              </a:rPr>
              <a:t>2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3448110" y="1954691"/>
            <a:ext cx="52069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 spc="-50">
                <a:latin typeface="Times New Roman"/>
                <a:cs typeface="Times New Roman"/>
              </a:rPr>
              <a:t>3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3395247" y="2308877"/>
            <a:ext cx="125730" cy="2768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19685">
              <a:lnSpc>
                <a:spcPct val="151800"/>
              </a:lnSpc>
              <a:spcBef>
                <a:spcPts val="95"/>
              </a:spcBef>
            </a:pPr>
            <a:r>
              <a:rPr dirty="0" sz="400" spc="-20">
                <a:latin typeface="Times New Roman"/>
                <a:cs typeface="Times New Roman"/>
              </a:rPr>
              <a:t>/kg]</a:t>
            </a:r>
            <a:r>
              <a:rPr dirty="0" sz="400" spc="500">
                <a:latin typeface="Times New Roman"/>
                <a:cs typeface="Times New Roman"/>
              </a:rPr>
              <a:t> </a:t>
            </a:r>
            <a:r>
              <a:rPr dirty="0" sz="400" spc="-25">
                <a:latin typeface="Times New Roman"/>
                <a:cs typeface="Times New Roman"/>
              </a:rPr>
              <a:t>[W</a:t>
            </a:r>
            <a:endParaRPr sz="4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40"/>
              </a:spcBef>
            </a:pPr>
            <a:r>
              <a:rPr dirty="0" sz="400" spc="-20" i="1">
                <a:latin typeface="Times New Roman"/>
                <a:cs typeface="Times New Roman"/>
              </a:rPr>
              <a:t>pags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4095687" y="1879360"/>
            <a:ext cx="306070" cy="197485"/>
          </a:xfrm>
          <a:prstGeom prst="rect">
            <a:avLst/>
          </a:prstGeom>
        </p:spPr>
        <p:txBody>
          <a:bodyPr wrap="square" lIns="0" tIns="368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90"/>
              </a:spcBef>
            </a:pPr>
            <a:r>
              <a:rPr dirty="0" sz="400">
                <a:latin typeface="Times New Roman"/>
                <a:cs typeface="Times New Roman"/>
              </a:rPr>
              <a:t>ARMCO</a:t>
            </a:r>
            <a:r>
              <a:rPr dirty="0" sz="400" spc="70">
                <a:latin typeface="Times New Roman"/>
                <a:cs typeface="Times New Roman"/>
              </a:rPr>
              <a:t> </a:t>
            </a:r>
            <a:r>
              <a:rPr dirty="0" sz="400" spc="-25">
                <a:latin typeface="Times New Roman"/>
                <a:cs typeface="Times New Roman"/>
              </a:rPr>
              <a:t>M4</a:t>
            </a:r>
            <a:endParaRPr sz="4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200"/>
              </a:spcBef>
            </a:pPr>
            <a:r>
              <a:rPr dirty="0" sz="400" spc="-10">
                <a:latin typeface="Times New Roman"/>
                <a:cs typeface="Times New Roman"/>
              </a:rPr>
              <a:t>Ajuste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5047229" y="1928260"/>
            <a:ext cx="121285" cy="730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300">
                <a:latin typeface="Times New Roman"/>
                <a:cs typeface="Times New Roman"/>
              </a:rPr>
              <a:t>60</a:t>
            </a:r>
            <a:r>
              <a:rPr dirty="0" sz="300" spc="10">
                <a:latin typeface="Times New Roman"/>
                <a:cs typeface="Times New Roman"/>
              </a:rPr>
              <a:t> </a:t>
            </a:r>
            <a:r>
              <a:rPr dirty="0" sz="300" spc="-25">
                <a:latin typeface="Times New Roman"/>
                <a:cs typeface="Times New Roman"/>
              </a:rPr>
              <a:t>Hz</a:t>
            </a:r>
            <a:endParaRPr sz="300">
              <a:latin typeface="Times New Roman"/>
              <a:cs typeface="Times New Roman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5225643" y="2397423"/>
            <a:ext cx="121285" cy="730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300">
                <a:latin typeface="Times New Roman"/>
                <a:cs typeface="Times New Roman"/>
              </a:rPr>
              <a:t>50</a:t>
            </a:r>
            <a:r>
              <a:rPr dirty="0" sz="300" spc="10">
                <a:latin typeface="Times New Roman"/>
                <a:cs typeface="Times New Roman"/>
              </a:rPr>
              <a:t> </a:t>
            </a:r>
            <a:r>
              <a:rPr dirty="0" sz="300" spc="-25">
                <a:latin typeface="Times New Roman"/>
                <a:cs typeface="Times New Roman"/>
              </a:rPr>
              <a:t>Hz</a:t>
            </a:r>
            <a:endParaRPr sz="300">
              <a:latin typeface="Times New Roman"/>
              <a:cs typeface="Times New Roman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3738859" y="2133105"/>
            <a:ext cx="1203960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 i="1">
                <a:latin typeface="Times New Roman"/>
                <a:cs typeface="Times New Roman"/>
              </a:rPr>
              <a:t>p</a:t>
            </a:r>
            <a:r>
              <a:rPr dirty="0" sz="400" spc="10" i="1">
                <a:latin typeface="Times New Roman"/>
                <a:cs typeface="Times New Roman"/>
              </a:rPr>
              <a:t> </a:t>
            </a:r>
            <a:r>
              <a:rPr dirty="0" sz="400">
                <a:latin typeface="Times New Roman"/>
                <a:cs typeface="Times New Roman"/>
              </a:rPr>
              <a:t>[W</a:t>
            </a:r>
            <a:r>
              <a:rPr dirty="0" sz="400" spc="10">
                <a:latin typeface="Times New Roman"/>
                <a:cs typeface="Times New Roman"/>
              </a:rPr>
              <a:t> </a:t>
            </a:r>
            <a:r>
              <a:rPr dirty="0" sz="400">
                <a:latin typeface="Times New Roman"/>
                <a:cs typeface="Times New Roman"/>
              </a:rPr>
              <a:t>/</a:t>
            </a:r>
            <a:r>
              <a:rPr dirty="0" sz="400" spc="15">
                <a:latin typeface="Times New Roman"/>
                <a:cs typeface="Times New Roman"/>
              </a:rPr>
              <a:t> </a:t>
            </a:r>
            <a:r>
              <a:rPr dirty="0" sz="400">
                <a:latin typeface="Times New Roman"/>
                <a:cs typeface="Times New Roman"/>
              </a:rPr>
              <a:t>kg]</a:t>
            </a:r>
            <a:r>
              <a:rPr dirty="0" sz="400" spc="10">
                <a:latin typeface="Times New Roman"/>
                <a:cs typeface="Times New Roman"/>
              </a:rPr>
              <a:t> </a:t>
            </a:r>
            <a:r>
              <a:rPr dirty="0" sz="400">
                <a:latin typeface="Times New Roman"/>
                <a:cs typeface="Times New Roman"/>
              </a:rPr>
              <a:t>=</a:t>
            </a:r>
            <a:r>
              <a:rPr dirty="0" sz="400" spc="10">
                <a:latin typeface="Times New Roman"/>
                <a:cs typeface="Times New Roman"/>
              </a:rPr>
              <a:t> </a:t>
            </a:r>
            <a:r>
              <a:rPr dirty="0" sz="400">
                <a:latin typeface="Times New Roman"/>
                <a:cs typeface="Times New Roman"/>
              </a:rPr>
              <a:t>(</a:t>
            </a:r>
            <a:r>
              <a:rPr dirty="0" sz="400" spc="15">
                <a:latin typeface="Times New Roman"/>
                <a:cs typeface="Times New Roman"/>
              </a:rPr>
              <a:t> </a:t>
            </a:r>
            <a:r>
              <a:rPr dirty="0" sz="400" i="1">
                <a:latin typeface="Times New Roman"/>
                <a:cs typeface="Times New Roman"/>
              </a:rPr>
              <a:t>f</a:t>
            </a:r>
            <a:r>
              <a:rPr dirty="0" sz="400" spc="10" i="1">
                <a:latin typeface="Times New Roman"/>
                <a:cs typeface="Times New Roman"/>
              </a:rPr>
              <a:t> </a:t>
            </a:r>
            <a:r>
              <a:rPr dirty="0" sz="400">
                <a:latin typeface="Times New Roman"/>
                <a:cs typeface="Times New Roman"/>
              </a:rPr>
              <a:t>/</a:t>
            </a:r>
            <a:r>
              <a:rPr dirty="0" sz="400" spc="10">
                <a:latin typeface="Times New Roman"/>
                <a:cs typeface="Times New Roman"/>
              </a:rPr>
              <a:t> </a:t>
            </a:r>
            <a:r>
              <a:rPr dirty="0" sz="400">
                <a:latin typeface="Times New Roman"/>
                <a:cs typeface="Times New Roman"/>
              </a:rPr>
              <a:t>50)</a:t>
            </a:r>
            <a:r>
              <a:rPr dirty="0" sz="400" spc="15">
                <a:latin typeface="Times New Roman"/>
                <a:cs typeface="Times New Roman"/>
              </a:rPr>
              <a:t> </a:t>
            </a:r>
            <a:r>
              <a:rPr dirty="0" sz="250">
                <a:latin typeface="Times New Roman"/>
                <a:cs typeface="Times New Roman"/>
              </a:rPr>
              <a:t>1.5</a:t>
            </a:r>
            <a:r>
              <a:rPr dirty="0" sz="250" spc="45">
                <a:latin typeface="Times New Roman"/>
                <a:cs typeface="Times New Roman"/>
              </a:rPr>
              <a:t> </a:t>
            </a:r>
            <a:r>
              <a:rPr dirty="0" sz="400">
                <a:latin typeface="Cambria Math"/>
                <a:cs typeface="Cambria Math"/>
              </a:rPr>
              <a:t>∗</a:t>
            </a:r>
            <a:r>
              <a:rPr dirty="0" sz="400" spc="25">
                <a:latin typeface="Cambria Math"/>
                <a:cs typeface="Cambria Math"/>
              </a:rPr>
              <a:t> </a:t>
            </a:r>
            <a:r>
              <a:rPr dirty="0" sz="400">
                <a:latin typeface="Times New Roman"/>
                <a:cs typeface="Times New Roman"/>
              </a:rPr>
              <a:t>(0.339</a:t>
            </a:r>
            <a:r>
              <a:rPr dirty="0" sz="400" spc="15">
                <a:latin typeface="Times New Roman"/>
                <a:cs typeface="Times New Roman"/>
              </a:rPr>
              <a:t> </a:t>
            </a:r>
            <a:r>
              <a:rPr dirty="0" sz="400">
                <a:latin typeface="Cambria Math"/>
                <a:cs typeface="Cambria Math"/>
              </a:rPr>
              <a:t>∗</a:t>
            </a:r>
            <a:r>
              <a:rPr dirty="0" sz="400" spc="25">
                <a:latin typeface="Cambria Math"/>
                <a:cs typeface="Cambria Math"/>
              </a:rPr>
              <a:t> </a:t>
            </a:r>
            <a:r>
              <a:rPr dirty="0" sz="400" i="1">
                <a:latin typeface="Times New Roman"/>
                <a:cs typeface="Times New Roman"/>
              </a:rPr>
              <a:t>B</a:t>
            </a:r>
            <a:r>
              <a:rPr dirty="0" sz="400" spc="15" i="1">
                <a:latin typeface="Times New Roman"/>
                <a:cs typeface="Times New Roman"/>
              </a:rPr>
              <a:t> </a:t>
            </a:r>
            <a:r>
              <a:rPr dirty="0" sz="250">
                <a:latin typeface="Times New Roman"/>
                <a:cs typeface="Times New Roman"/>
              </a:rPr>
              <a:t>2</a:t>
            </a:r>
            <a:r>
              <a:rPr dirty="0" sz="250" spc="45">
                <a:latin typeface="Times New Roman"/>
                <a:cs typeface="Times New Roman"/>
              </a:rPr>
              <a:t> </a:t>
            </a:r>
            <a:r>
              <a:rPr dirty="0" sz="400">
                <a:latin typeface="Times New Roman"/>
                <a:cs typeface="Times New Roman"/>
              </a:rPr>
              <a:t>+</a:t>
            </a:r>
            <a:r>
              <a:rPr dirty="0" sz="400" spc="10">
                <a:latin typeface="Times New Roman"/>
                <a:cs typeface="Times New Roman"/>
              </a:rPr>
              <a:t> </a:t>
            </a:r>
            <a:r>
              <a:rPr dirty="0" sz="400">
                <a:latin typeface="Times New Roman"/>
                <a:cs typeface="Times New Roman"/>
              </a:rPr>
              <a:t>0.00125</a:t>
            </a:r>
            <a:r>
              <a:rPr dirty="0" sz="400" spc="15">
                <a:latin typeface="Times New Roman"/>
                <a:cs typeface="Times New Roman"/>
              </a:rPr>
              <a:t> </a:t>
            </a:r>
            <a:r>
              <a:rPr dirty="0" sz="400">
                <a:latin typeface="Cambria Math"/>
                <a:cs typeface="Cambria Math"/>
              </a:rPr>
              <a:t>∗</a:t>
            </a:r>
            <a:r>
              <a:rPr dirty="0" sz="400" spc="25">
                <a:latin typeface="Cambria Math"/>
                <a:cs typeface="Cambria Math"/>
              </a:rPr>
              <a:t> </a:t>
            </a:r>
            <a:r>
              <a:rPr dirty="0" sz="400" i="1">
                <a:latin typeface="Times New Roman"/>
                <a:cs typeface="Times New Roman"/>
              </a:rPr>
              <a:t>B</a:t>
            </a:r>
            <a:r>
              <a:rPr dirty="0" sz="400" spc="10" i="1">
                <a:latin typeface="Times New Roman"/>
                <a:cs typeface="Times New Roman"/>
              </a:rPr>
              <a:t> </a:t>
            </a:r>
            <a:r>
              <a:rPr dirty="0" sz="250">
                <a:latin typeface="Times New Roman"/>
                <a:cs typeface="Times New Roman"/>
              </a:rPr>
              <a:t>10</a:t>
            </a:r>
            <a:r>
              <a:rPr dirty="0" sz="250" spc="50">
                <a:latin typeface="Times New Roman"/>
                <a:cs typeface="Times New Roman"/>
              </a:rPr>
              <a:t> </a:t>
            </a:r>
            <a:r>
              <a:rPr dirty="0" sz="400" spc="-50">
                <a:latin typeface="Times New Roman"/>
                <a:cs typeface="Times New Roman"/>
              </a:rPr>
              <a:t>)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831370" y="3580241"/>
            <a:ext cx="206121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7.8a)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Curvas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pérdida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núcleo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=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0)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3685996" y="3580241"/>
            <a:ext cx="166687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7.8b)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Curva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magnetización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DC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831370" y="3958214"/>
            <a:ext cx="4666615" cy="369570"/>
          </a:xfrm>
          <a:prstGeom prst="rect">
            <a:avLst/>
          </a:prstGeom>
        </p:spPr>
        <p:txBody>
          <a:bodyPr wrap="square" lIns="0" tIns="6159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484"/>
              </a:spcBef>
            </a:pPr>
            <a:r>
              <a:rPr dirty="0" sz="800" b="1">
                <a:latin typeface="Times New Roman"/>
                <a:cs typeface="Times New Roman"/>
              </a:rPr>
              <a:t>7.3.4.1</a:t>
            </a:r>
            <a:r>
              <a:rPr dirty="0" sz="800" spc="7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Modelado</a:t>
            </a:r>
            <a:r>
              <a:rPr dirty="0" sz="800" spc="8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</a:t>
            </a:r>
            <a:r>
              <a:rPr dirty="0" sz="800" spc="80" b="1">
                <a:latin typeface="Times New Roman"/>
                <a:cs typeface="Times New Roman"/>
              </a:rPr>
              <a:t> </a:t>
            </a:r>
            <a:r>
              <a:rPr dirty="0" sz="800" spc="-10" b="1">
                <a:latin typeface="Times New Roman"/>
                <a:cs typeface="Times New Roman"/>
              </a:rPr>
              <a:t>inductancia: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395"/>
              </a:spcBef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ecuación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básica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Frolich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(10)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reformula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característica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actual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enlace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flujo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mediante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3733283" y="4340154"/>
            <a:ext cx="231775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baseline="8547" sz="975">
                <a:latin typeface="Cambria Math"/>
                <a:cs typeface="Cambria Math"/>
              </a:rPr>
              <a:t>⋅</a:t>
            </a:r>
            <a:r>
              <a:rPr dirty="0" baseline="8547" sz="975" spc="509">
                <a:latin typeface="Cambria Math"/>
                <a:cs typeface="Cambria Math"/>
              </a:rPr>
              <a:t> </a:t>
            </a:r>
            <a:r>
              <a:rPr dirty="0" sz="650">
                <a:latin typeface="Times New Roman"/>
                <a:cs typeface="Times New Roman"/>
              </a:rPr>
              <a:t>/</a:t>
            </a:r>
            <a:r>
              <a:rPr dirty="0" sz="650" spc="5">
                <a:latin typeface="Times New Roman"/>
                <a:cs typeface="Times New Roman"/>
              </a:rPr>
              <a:t> </a:t>
            </a:r>
            <a:r>
              <a:rPr dirty="0" sz="650" spc="-50">
                <a:latin typeface="Times New Roman"/>
                <a:cs typeface="Times New Roman"/>
              </a:rPr>
              <a:t>/</a:t>
            </a:r>
            <a:endParaRPr sz="650">
              <a:latin typeface="Times New Roman"/>
              <a:cs typeface="Times New Roman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3580269" y="4326938"/>
            <a:ext cx="74295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50" spc="-50">
                <a:latin typeface="Times New Roman"/>
                <a:cs typeface="Times New Roman"/>
              </a:rPr>
              <a:t>=</a:t>
            </a:r>
            <a:endParaRPr sz="650">
              <a:latin typeface="Times New Roman"/>
              <a:cs typeface="Times New Roman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793270" y="4313722"/>
            <a:ext cx="465518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30"/>
              </a:spcBef>
              <a:tabLst>
                <a:tab pos="3242310" algn="l"/>
              </a:tabLst>
            </a:pPr>
            <a:r>
              <a:rPr dirty="0" sz="800">
                <a:latin typeface="Times New Roman"/>
                <a:cs typeface="Times New Roman"/>
              </a:rPr>
              <a:t>introduciendo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enlace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flujo</a:t>
            </a:r>
            <a:r>
              <a:rPr dirty="0" sz="800" spc="310">
                <a:latin typeface="Times New Roman"/>
                <a:cs typeface="Times New Roman"/>
              </a:rPr>
              <a:t> </a:t>
            </a:r>
            <a:r>
              <a:rPr dirty="0" baseline="4273" sz="975">
                <a:latin typeface="Times New Roman"/>
                <a:cs typeface="Times New Roman"/>
              </a:rPr>
              <a:t>λ</a:t>
            </a:r>
            <a:r>
              <a:rPr dirty="0" baseline="4273" sz="975" spc="352">
                <a:latin typeface="Times New Roman"/>
                <a:cs typeface="Times New Roman"/>
              </a:rPr>
              <a:t> </a:t>
            </a:r>
            <a:r>
              <a:rPr dirty="0" baseline="4273" sz="975">
                <a:latin typeface="Times New Roman"/>
                <a:cs typeface="Times New Roman"/>
              </a:rPr>
              <a:t>=</a:t>
            </a:r>
            <a:r>
              <a:rPr dirty="0" baseline="4273" sz="975" spc="179">
                <a:latin typeface="Times New Roman"/>
                <a:cs typeface="Times New Roman"/>
              </a:rPr>
              <a:t> </a:t>
            </a:r>
            <a:r>
              <a:rPr dirty="0" baseline="-17094" sz="975" spc="-187" i="1">
                <a:latin typeface="Times New Roman"/>
                <a:cs typeface="Times New Roman"/>
              </a:rPr>
              <a:t>CO</a:t>
            </a:r>
            <a:r>
              <a:rPr dirty="0" baseline="4273" sz="975" spc="-187">
                <a:latin typeface="Cambria Math"/>
                <a:cs typeface="Cambria Math"/>
              </a:rPr>
              <a:t>⋅</a:t>
            </a:r>
            <a:r>
              <a:rPr dirty="0" baseline="4273" sz="975" spc="89">
                <a:latin typeface="Cambria Math"/>
                <a:cs typeface="Cambria Math"/>
              </a:rPr>
              <a:t> </a:t>
            </a:r>
            <a:r>
              <a:rPr dirty="0" baseline="-17094" sz="975" spc="-165" i="1">
                <a:latin typeface="Times New Roman"/>
                <a:cs typeface="Times New Roman"/>
              </a:rPr>
              <a:t>GE</a:t>
            </a:r>
            <a:r>
              <a:rPr dirty="0" baseline="4273" sz="975" spc="-165">
                <a:latin typeface="Cambria Math"/>
                <a:cs typeface="Cambria Math"/>
              </a:rPr>
              <a:t>⋅</a:t>
            </a:r>
            <a:r>
              <a:rPr dirty="0" baseline="4273" sz="975" spc="22">
                <a:latin typeface="Cambria Math"/>
                <a:cs typeface="Cambria Math"/>
              </a:rPr>
              <a:t> </a:t>
            </a:r>
            <a:r>
              <a:rPr dirty="0" baseline="-17094" sz="975" i="1">
                <a:latin typeface="Times New Roman"/>
                <a:cs typeface="Times New Roman"/>
              </a:rPr>
              <a:t>R</a:t>
            </a:r>
            <a:r>
              <a:rPr dirty="0" baseline="-17094" sz="975" spc="284" i="1">
                <a:latin typeface="Times New Roman"/>
                <a:cs typeface="Times New Roman"/>
              </a:rPr>
              <a:t> 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actual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650" spc="-20" i="1">
                <a:latin typeface="Times New Roman"/>
                <a:cs typeface="Times New Roman"/>
              </a:rPr>
              <a:t>NlHi</a:t>
            </a:r>
            <a:r>
              <a:rPr dirty="0" sz="650" i="1">
                <a:latin typeface="Times New Roman"/>
                <a:cs typeface="Times New Roman"/>
              </a:rPr>
              <a:t>	</a:t>
            </a:r>
            <a:r>
              <a:rPr dirty="0" sz="800">
                <a:latin typeface="Times New Roman"/>
                <a:cs typeface="Times New Roman"/>
              </a:rPr>
              <a:t>donde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N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número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vueltas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831370" y="4447202"/>
            <a:ext cx="4479290" cy="30353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 marR="5080">
              <a:lnSpc>
                <a:spcPct val="113799"/>
              </a:lnSpc>
              <a:spcBef>
                <a:spcPts val="90"/>
              </a:spcBef>
            </a:pP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devanado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interno,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sección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transversal,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l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longitud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sección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central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involucrada.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Esta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da</a:t>
            </a:r>
            <a:endParaRPr sz="800">
              <a:latin typeface="Times New Roman"/>
              <a:cs typeface="Times New Roman"/>
            </a:endParaRPr>
          </a:p>
        </p:txBody>
      </p:sp>
      <p:grpSp>
        <p:nvGrpSpPr>
          <p:cNvPr id="50" name="object 50" descr=""/>
          <p:cNvGrpSpPr/>
          <p:nvPr/>
        </p:nvGrpSpPr>
        <p:grpSpPr>
          <a:xfrm>
            <a:off x="368299" y="5647985"/>
            <a:ext cx="594995" cy="13335"/>
            <a:chOff x="368299" y="5647985"/>
            <a:chExt cx="594995" cy="13335"/>
          </a:xfrm>
        </p:grpSpPr>
        <p:sp>
          <p:nvSpPr>
            <p:cNvPr id="51" name="object 51" descr=""/>
            <p:cNvSpPr/>
            <p:nvPr/>
          </p:nvSpPr>
          <p:spPr>
            <a:xfrm>
              <a:off x="368299" y="5647985"/>
              <a:ext cx="594995" cy="6985"/>
            </a:xfrm>
            <a:custGeom>
              <a:avLst/>
              <a:gdLst/>
              <a:ahLst/>
              <a:cxnLst/>
              <a:rect l="l" t="t" r="r" b="b"/>
              <a:pathLst>
                <a:path w="594994" h="6985">
                  <a:moveTo>
                    <a:pt x="594713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594713" y="0"/>
                  </a:lnTo>
                  <a:lnTo>
                    <a:pt x="594713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" name="object 52" descr=""/>
            <p:cNvSpPr/>
            <p:nvPr/>
          </p:nvSpPr>
          <p:spPr>
            <a:xfrm>
              <a:off x="368287" y="5647981"/>
              <a:ext cx="594995" cy="13335"/>
            </a:xfrm>
            <a:custGeom>
              <a:avLst/>
              <a:gdLst/>
              <a:ahLst/>
              <a:cxnLst/>
              <a:rect l="l" t="t" r="r" b="b"/>
              <a:pathLst>
                <a:path w="594994" h="13335">
                  <a:moveTo>
                    <a:pt x="594715" y="0"/>
                  </a:moveTo>
                  <a:lnTo>
                    <a:pt x="588111" y="6616"/>
                  </a:lnTo>
                  <a:lnTo>
                    <a:pt x="0" y="6616"/>
                  </a:lnTo>
                  <a:lnTo>
                    <a:pt x="0" y="13220"/>
                  </a:lnTo>
                  <a:lnTo>
                    <a:pt x="588111" y="13220"/>
                  </a:lnTo>
                  <a:lnTo>
                    <a:pt x="594715" y="13220"/>
                  </a:lnTo>
                  <a:lnTo>
                    <a:pt x="594715" y="6616"/>
                  </a:lnTo>
                  <a:lnTo>
                    <a:pt x="594715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 descr=""/>
            <p:cNvSpPr/>
            <p:nvPr/>
          </p:nvSpPr>
          <p:spPr>
            <a:xfrm>
              <a:off x="368299" y="5647985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4" name="object 54" descr=""/>
          <p:cNvSpPr txBox="1"/>
          <p:nvPr/>
        </p:nvSpPr>
        <p:spPr>
          <a:xfrm>
            <a:off x="378108" y="5707995"/>
            <a:ext cx="5778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Página</a:t>
            </a:r>
            <a:r>
              <a:rPr dirty="0" sz="800" spc="8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263</a:t>
            </a:r>
            <a:endParaRPr sz="800">
              <a:latin typeface="Arial"/>
              <a:cs typeface="Arial"/>
            </a:endParaRPr>
          </a:p>
        </p:txBody>
      </p:sp>
      <p:sp>
        <p:nvSpPr>
          <p:cNvPr id="111" name="object 111" descr=""/>
          <p:cNvSpPr txBox="1"/>
          <p:nvPr/>
        </p:nvSpPr>
        <p:spPr>
          <a:xfrm>
            <a:off x="1089080" y="10140212"/>
            <a:ext cx="4567555" cy="142875"/>
          </a:xfrm>
          <a:prstGeom prst="rect">
            <a:avLst/>
          </a:prstGeom>
        </p:spPr>
        <p:txBody>
          <a:bodyPr wrap="square" lIns="0" tIns="50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40"/>
              </a:spcBef>
            </a:pP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corriente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inductiva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determinan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distribución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voltaje.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núcleo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patas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12" name="object 112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113" name="object 113" descr=""/>
          <p:cNvSpPr txBox="1"/>
          <p:nvPr/>
        </p:nvSpPr>
        <p:spPr>
          <a:xfrm>
            <a:off x="6840139" y="10372823"/>
            <a:ext cx="393065" cy="139065"/>
          </a:xfrm>
          <a:prstGeom prst="rect">
            <a:avLst/>
          </a:prstGeom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z="800" spc="-10">
                <a:latin typeface="Arial MT"/>
                <a:cs typeface="Arial MT"/>
              </a:rPr>
              <a:t>215/222</a:t>
            </a:r>
            <a:endParaRPr sz="800">
              <a:latin typeface="Arial MT"/>
              <a:cs typeface="Arial MT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5225643" y="5879801"/>
            <a:ext cx="448309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Apéndice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1869847" y="6335748"/>
            <a:ext cx="212090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baseline="55555" sz="600">
                <a:latin typeface="Times New Roman"/>
                <a:cs typeface="Times New Roman"/>
              </a:rPr>
              <a:t>2</a:t>
            </a:r>
            <a:r>
              <a:rPr dirty="0" baseline="55555" sz="600" spc="330">
                <a:latin typeface="Times New Roman"/>
                <a:cs typeface="Times New Roman"/>
              </a:rPr>
              <a:t> </a:t>
            </a:r>
            <a:r>
              <a:rPr dirty="0" sz="650">
                <a:latin typeface="Times New Roman"/>
                <a:cs typeface="Times New Roman"/>
              </a:rPr>
              <a:t>/</a:t>
            </a:r>
            <a:r>
              <a:rPr dirty="0" sz="650" spc="15">
                <a:latin typeface="Times New Roman"/>
                <a:cs typeface="Times New Roman"/>
              </a:rPr>
              <a:t> </a:t>
            </a:r>
            <a:r>
              <a:rPr dirty="0" sz="650" spc="-50">
                <a:latin typeface="Times New Roman"/>
                <a:cs typeface="Times New Roman"/>
              </a:rPr>
              <a:t>/</a:t>
            </a:r>
            <a:endParaRPr sz="650">
              <a:latin typeface="Times New Roman"/>
              <a:cs typeface="Times New Roman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2536216" y="6421652"/>
            <a:ext cx="318770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400">
                <a:latin typeface="Times New Roman"/>
                <a:cs typeface="Times New Roman"/>
              </a:rPr>
              <a:t>0</a:t>
            </a:r>
            <a:r>
              <a:rPr dirty="0" sz="400" spc="5">
                <a:latin typeface="Times New Roman"/>
                <a:cs typeface="Times New Roman"/>
              </a:rPr>
              <a:t> </a:t>
            </a:r>
            <a:r>
              <a:rPr dirty="0" sz="400">
                <a:latin typeface="Times New Roman"/>
                <a:cs typeface="Times New Roman"/>
              </a:rPr>
              <a:t>0</a:t>
            </a:r>
            <a:r>
              <a:rPr dirty="0" sz="400" spc="125">
                <a:latin typeface="Times New Roman"/>
                <a:cs typeface="Times New Roman"/>
              </a:rPr>
              <a:t> </a:t>
            </a:r>
            <a:r>
              <a:rPr dirty="0" sz="650" i="1">
                <a:latin typeface="Times New Roman"/>
                <a:cs typeface="Times New Roman"/>
              </a:rPr>
              <a:t>i</a:t>
            </a:r>
            <a:r>
              <a:rPr dirty="0" sz="650" spc="15" i="1">
                <a:latin typeface="Times New Roman"/>
                <a:cs typeface="Times New Roman"/>
              </a:rPr>
              <a:t> </a:t>
            </a:r>
            <a:r>
              <a:rPr dirty="0" sz="650" i="1">
                <a:latin typeface="Times New Roman"/>
                <a:cs typeface="Times New Roman"/>
              </a:rPr>
              <a:t>AN</a:t>
            </a:r>
            <a:r>
              <a:rPr dirty="0" sz="650" spc="20" i="1">
                <a:latin typeface="Times New Roman"/>
                <a:cs typeface="Times New Roman"/>
              </a:rPr>
              <a:t> </a:t>
            </a:r>
            <a:r>
              <a:rPr dirty="0" sz="650" spc="-50" i="1">
                <a:latin typeface="Times New Roman"/>
                <a:cs typeface="Times New Roman"/>
              </a:rPr>
              <a:t>l</a:t>
            </a:r>
            <a:endParaRPr sz="650">
              <a:latin typeface="Times New Roman"/>
              <a:cs typeface="Times New Roman"/>
            </a:endParaRPr>
          </a:p>
        </p:txBody>
      </p:sp>
      <p:sp>
        <p:nvSpPr>
          <p:cNvPr id="58" name="object 58" descr=""/>
          <p:cNvSpPr txBox="1"/>
          <p:nvPr/>
        </p:nvSpPr>
        <p:spPr>
          <a:xfrm>
            <a:off x="3897450" y="6335748"/>
            <a:ext cx="94615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50">
                <a:latin typeface="Times New Roman"/>
                <a:cs typeface="Times New Roman"/>
              </a:rPr>
              <a:t>/</a:t>
            </a:r>
            <a:r>
              <a:rPr dirty="0" sz="650" spc="15">
                <a:latin typeface="Times New Roman"/>
                <a:cs typeface="Times New Roman"/>
              </a:rPr>
              <a:t> </a:t>
            </a:r>
            <a:r>
              <a:rPr dirty="0" sz="650" spc="-50">
                <a:latin typeface="Times New Roman"/>
                <a:cs typeface="Times New Roman"/>
              </a:rPr>
              <a:t>/</a:t>
            </a:r>
            <a:endParaRPr sz="650">
              <a:latin typeface="Times New Roman"/>
              <a:cs typeface="Times New Roman"/>
            </a:endParaRPr>
          </a:p>
        </p:txBody>
      </p:sp>
      <p:sp>
        <p:nvSpPr>
          <p:cNvPr id="59" name="object 59" descr=""/>
          <p:cNvSpPr txBox="1"/>
          <p:nvPr/>
        </p:nvSpPr>
        <p:spPr>
          <a:xfrm>
            <a:off x="1248702" y="6507554"/>
            <a:ext cx="725805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sz="650" spc="-90" i="1">
                <a:latin typeface="Times New Roman"/>
                <a:cs typeface="Times New Roman"/>
              </a:rPr>
              <a:t>ab</a:t>
            </a:r>
            <a:r>
              <a:rPr dirty="0" baseline="21367" sz="975" spc="-135">
                <a:latin typeface="Times New Roman"/>
                <a:cs typeface="Times New Roman"/>
              </a:rPr>
              <a:t>+</a:t>
            </a:r>
            <a:r>
              <a:rPr dirty="0" sz="650" spc="-90" i="1">
                <a:latin typeface="Times New Roman"/>
                <a:cs typeface="Times New Roman"/>
              </a:rPr>
              <a:t>i</a:t>
            </a:r>
            <a:r>
              <a:rPr dirty="0" sz="650" spc="5" i="1">
                <a:latin typeface="Times New Roman"/>
                <a:cs typeface="Times New Roman"/>
              </a:rPr>
              <a:t> </a:t>
            </a:r>
            <a:r>
              <a:rPr dirty="0" sz="650" spc="-140" i="1">
                <a:latin typeface="Times New Roman"/>
                <a:cs typeface="Times New Roman"/>
              </a:rPr>
              <a:t>N</a:t>
            </a:r>
            <a:r>
              <a:rPr dirty="0" baseline="21367" sz="975" spc="-209">
                <a:latin typeface="Cambria Math"/>
                <a:cs typeface="Cambria Math"/>
              </a:rPr>
              <a:t>⋅</a:t>
            </a:r>
            <a:r>
              <a:rPr dirty="0" baseline="21367" sz="975" spc="300">
                <a:latin typeface="Cambria Math"/>
                <a:cs typeface="Cambria Math"/>
              </a:rPr>
              <a:t> </a:t>
            </a:r>
            <a:r>
              <a:rPr dirty="0" sz="650" spc="-90" i="1">
                <a:latin typeface="Times New Roman"/>
                <a:cs typeface="Times New Roman"/>
              </a:rPr>
              <a:t>l</a:t>
            </a:r>
            <a:r>
              <a:rPr dirty="0" baseline="12820" sz="975" spc="-135">
                <a:latin typeface="Times New Roman"/>
                <a:cs typeface="Times New Roman"/>
              </a:rPr>
              <a:t>E</a:t>
            </a:r>
            <a:r>
              <a:rPr dirty="0" sz="650" spc="-90" i="1">
                <a:latin typeface="Times New Roman"/>
                <a:cs typeface="Times New Roman"/>
              </a:rPr>
              <a:t>c</a:t>
            </a:r>
            <a:r>
              <a:rPr dirty="0" baseline="12820" sz="975" spc="-135">
                <a:latin typeface="Times New Roman"/>
                <a:cs typeface="Times New Roman"/>
              </a:rPr>
              <a:t>l</a:t>
            </a:r>
            <a:r>
              <a:rPr dirty="0" sz="650" spc="-90" i="1">
                <a:latin typeface="Times New Roman"/>
                <a:cs typeface="Times New Roman"/>
              </a:rPr>
              <a:t>N</a:t>
            </a:r>
            <a:r>
              <a:rPr dirty="0" baseline="12820" sz="975" spc="-135">
                <a:latin typeface="Times New Roman"/>
                <a:cs typeface="Times New Roman"/>
              </a:rPr>
              <a:t>|</a:t>
            </a:r>
            <a:r>
              <a:rPr dirty="0" baseline="21367" sz="975" spc="-135">
                <a:latin typeface="Cambria Math"/>
                <a:cs typeface="Cambria Math"/>
              </a:rPr>
              <a:t>⋅</a:t>
            </a:r>
            <a:r>
              <a:rPr dirty="0" baseline="12820" sz="975" spc="-135">
                <a:latin typeface="Times New Roman"/>
                <a:cs typeface="Times New Roman"/>
              </a:rPr>
              <a:t>E</a:t>
            </a:r>
            <a:r>
              <a:rPr dirty="0" sz="650" spc="-90" i="1">
                <a:latin typeface="Times New Roman"/>
                <a:cs typeface="Times New Roman"/>
              </a:rPr>
              <a:t>li</a:t>
            </a:r>
            <a:r>
              <a:rPr dirty="0" baseline="12820" sz="975" spc="-135">
                <a:latin typeface="Times New Roman"/>
                <a:cs typeface="Times New Roman"/>
              </a:rPr>
              <a:t>l</a:t>
            </a:r>
            <a:r>
              <a:rPr dirty="0" baseline="12820" sz="975" spc="7">
                <a:latin typeface="Times New Roman"/>
                <a:cs typeface="Times New Roman"/>
              </a:rPr>
              <a:t> </a:t>
            </a:r>
            <a:r>
              <a:rPr dirty="0" baseline="12820" sz="975">
                <a:latin typeface="Times New Roman"/>
                <a:cs typeface="Times New Roman"/>
              </a:rPr>
              <a:t>| /</a:t>
            </a:r>
            <a:r>
              <a:rPr dirty="0" baseline="12820" sz="975" spc="-7">
                <a:latin typeface="Times New Roman"/>
                <a:cs typeface="Times New Roman"/>
              </a:rPr>
              <a:t> </a:t>
            </a:r>
            <a:r>
              <a:rPr dirty="0" baseline="12820" sz="975" spc="-30">
                <a:latin typeface="Times New Roman"/>
                <a:cs typeface="Times New Roman"/>
              </a:rPr>
              <a:t>/</a:t>
            </a:r>
            <a:r>
              <a:rPr dirty="0" baseline="21367" sz="975" spc="-30">
                <a:latin typeface="Times New Roman"/>
                <a:cs typeface="Times New Roman"/>
              </a:rPr>
              <a:t>+</a:t>
            </a:r>
            <a:r>
              <a:rPr dirty="0" baseline="21367" sz="975">
                <a:latin typeface="Times New Roman"/>
                <a:cs typeface="Times New Roman"/>
              </a:rPr>
              <a:t> </a:t>
            </a:r>
            <a:r>
              <a:rPr dirty="0" baseline="21367" sz="975" spc="-75">
                <a:latin typeface="Cambria Math"/>
                <a:cs typeface="Cambria Math"/>
              </a:rPr>
              <a:t>⋅</a:t>
            </a:r>
            <a:endParaRPr baseline="21367" sz="975">
              <a:latin typeface="Cambria Math"/>
              <a:cs typeface="Cambria Math"/>
            </a:endParaRPr>
          </a:p>
        </p:txBody>
      </p:sp>
      <p:sp>
        <p:nvSpPr>
          <p:cNvPr id="60" name="object 60" descr=""/>
          <p:cNvSpPr txBox="1"/>
          <p:nvPr/>
        </p:nvSpPr>
        <p:spPr>
          <a:xfrm>
            <a:off x="4082472" y="6487731"/>
            <a:ext cx="272415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50">
                <a:latin typeface="Times New Roman"/>
                <a:cs typeface="Times New Roman"/>
              </a:rPr>
              <a:t>'|</a:t>
            </a:r>
            <a:r>
              <a:rPr dirty="0" sz="650" spc="20">
                <a:latin typeface="Times New Roman"/>
                <a:cs typeface="Times New Roman"/>
              </a:rPr>
              <a:t> </a:t>
            </a:r>
            <a:r>
              <a:rPr dirty="0" sz="650">
                <a:latin typeface="Times New Roman"/>
                <a:cs typeface="Times New Roman"/>
              </a:rPr>
              <a:t>El</a:t>
            </a:r>
            <a:r>
              <a:rPr dirty="0" sz="650" spc="20">
                <a:latin typeface="Times New Roman"/>
                <a:cs typeface="Times New Roman"/>
              </a:rPr>
              <a:t> </a:t>
            </a:r>
            <a:r>
              <a:rPr dirty="0" sz="650">
                <a:latin typeface="Times New Roman"/>
                <a:cs typeface="Times New Roman"/>
              </a:rPr>
              <a:t>|</a:t>
            </a:r>
            <a:r>
              <a:rPr dirty="0" sz="650" spc="20">
                <a:latin typeface="Times New Roman"/>
                <a:cs typeface="Times New Roman"/>
              </a:rPr>
              <a:t> </a:t>
            </a:r>
            <a:r>
              <a:rPr dirty="0" sz="650">
                <a:latin typeface="Times New Roman"/>
                <a:cs typeface="Times New Roman"/>
              </a:rPr>
              <a:t>/</a:t>
            </a:r>
            <a:r>
              <a:rPr dirty="0" sz="650" spc="20">
                <a:latin typeface="Times New Roman"/>
                <a:cs typeface="Times New Roman"/>
              </a:rPr>
              <a:t> </a:t>
            </a:r>
            <a:r>
              <a:rPr dirty="0" sz="650" spc="-50">
                <a:latin typeface="Times New Roman"/>
                <a:cs typeface="Times New Roman"/>
              </a:rPr>
              <a:t>/</a:t>
            </a:r>
            <a:endParaRPr sz="650">
              <a:latin typeface="Times New Roman"/>
              <a:cs typeface="Times New Roman"/>
            </a:endParaRPr>
          </a:p>
        </p:txBody>
      </p:sp>
      <p:sp>
        <p:nvSpPr>
          <p:cNvPr id="61" name="object 61" descr=""/>
          <p:cNvSpPr txBox="1"/>
          <p:nvPr/>
        </p:nvSpPr>
        <p:spPr>
          <a:xfrm>
            <a:off x="3825794" y="6355572"/>
            <a:ext cx="320040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sz="650" spc="-35" i="1">
                <a:latin typeface="Times New Roman"/>
                <a:cs typeface="Times New Roman"/>
              </a:rPr>
              <a:t>Illin</a:t>
            </a:r>
            <a:r>
              <a:rPr dirty="0" baseline="-13888" sz="600" spc="-52" i="1">
                <a:latin typeface="Times New Roman"/>
                <a:cs typeface="Times New Roman"/>
              </a:rPr>
              <a:t>r</a:t>
            </a:r>
            <a:r>
              <a:rPr dirty="0" baseline="-13888" sz="600" spc="15" i="1">
                <a:latin typeface="Times New Roman"/>
                <a:cs typeface="Times New Roman"/>
              </a:rPr>
              <a:t> </a:t>
            </a:r>
            <a:r>
              <a:rPr dirty="0" sz="650" spc="-25" i="1">
                <a:latin typeface="Times New Roman"/>
                <a:cs typeface="Times New Roman"/>
              </a:rPr>
              <a:t>ois</a:t>
            </a:r>
            <a:endParaRPr sz="650">
              <a:latin typeface="Times New Roman"/>
              <a:cs typeface="Times New Roman"/>
            </a:endParaRPr>
          </a:p>
        </p:txBody>
      </p:sp>
      <p:sp>
        <p:nvSpPr>
          <p:cNvPr id="62" name="object 62" descr=""/>
          <p:cNvSpPr txBox="1"/>
          <p:nvPr/>
        </p:nvSpPr>
        <p:spPr>
          <a:xfrm>
            <a:off x="4591282" y="6467907"/>
            <a:ext cx="257810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  <a:tabLst>
                <a:tab pos="223520" algn="l"/>
              </a:tabLst>
            </a:pPr>
            <a:r>
              <a:rPr dirty="0" sz="400" spc="-25" i="1">
                <a:latin typeface="Times New Roman"/>
                <a:cs typeface="Times New Roman"/>
              </a:rPr>
              <a:t>una</a:t>
            </a:r>
            <a:r>
              <a:rPr dirty="0" sz="400" i="1">
                <a:latin typeface="Times New Roman"/>
                <a:cs typeface="Times New Roman"/>
              </a:rPr>
              <a:t>	</a:t>
            </a:r>
            <a:r>
              <a:rPr dirty="0" sz="400" spc="-50" i="1">
                <a:latin typeface="Times New Roman"/>
                <a:cs typeface="Times New Roman"/>
              </a:rPr>
              <a:t>r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63" name="object 63" descr=""/>
          <p:cNvSpPr txBox="1"/>
          <p:nvPr/>
        </p:nvSpPr>
        <p:spPr>
          <a:xfrm>
            <a:off x="3256481" y="6547202"/>
            <a:ext cx="46355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 spc="-50" i="1">
                <a:latin typeface="Times New Roman"/>
                <a:cs typeface="Times New Roman"/>
              </a:rPr>
              <a:t>r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64" name="object 64" descr=""/>
          <p:cNvSpPr txBox="1"/>
          <p:nvPr/>
        </p:nvSpPr>
        <p:spPr>
          <a:xfrm>
            <a:off x="2887468" y="6401828"/>
            <a:ext cx="302895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baseline="55555" sz="600">
                <a:latin typeface="Times New Roman"/>
                <a:cs typeface="Times New Roman"/>
              </a:rPr>
              <a:t>2</a:t>
            </a:r>
            <a:r>
              <a:rPr dirty="0" baseline="55555" sz="600" spc="254">
                <a:latin typeface="Times New Roman"/>
                <a:cs typeface="Times New Roman"/>
              </a:rPr>
              <a:t> </a:t>
            </a:r>
            <a:r>
              <a:rPr dirty="0" sz="650">
                <a:latin typeface="Times New Roman"/>
                <a:cs typeface="Times New Roman"/>
              </a:rPr>
              <a:t>/</a:t>
            </a:r>
            <a:r>
              <a:rPr dirty="0" sz="650" spc="15">
                <a:latin typeface="Times New Roman"/>
                <a:cs typeface="Times New Roman"/>
              </a:rPr>
              <a:t> </a:t>
            </a:r>
            <a:r>
              <a:rPr dirty="0" sz="650">
                <a:latin typeface="Times New Roman"/>
                <a:cs typeface="Times New Roman"/>
              </a:rPr>
              <a:t>/</a:t>
            </a:r>
            <a:r>
              <a:rPr dirty="0" sz="650" spc="30">
                <a:latin typeface="Times New Roman"/>
                <a:cs typeface="Times New Roman"/>
              </a:rPr>
              <a:t> </a:t>
            </a:r>
            <a:r>
              <a:rPr dirty="0" baseline="8547" sz="975" spc="-75">
                <a:latin typeface="Cambria Math"/>
                <a:cs typeface="Cambria Math"/>
              </a:rPr>
              <a:t>⇒</a:t>
            </a:r>
            <a:endParaRPr baseline="8547" sz="975">
              <a:latin typeface="Cambria Math"/>
              <a:cs typeface="Cambria Math"/>
            </a:endParaRPr>
          </a:p>
        </p:txBody>
      </p:sp>
      <p:sp>
        <p:nvSpPr>
          <p:cNvPr id="65" name="object 65" descr=""/>
          <p:cNvSpPr txBox="1"/>
          <p:nvPr/>
        </p:nvSpPr>
        <p:spPr>
          <a:xfrm>
            <a:off x="3890841" y="6553810"/>
            <a:ext cx="46355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 spc="-50" i="1">
                <a:latin typeface="Times New Roman"/>
                <a:cs typeface="Times New Roman"/>
              </a:rPr>
              <a:t>r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66" name="object 66" descr=""/>
          <p:cNvSpPr txBox="1"/>
          <p:nvPr/>
        </p:nvSpPr>
        <p:spPr>
          <a:xfrm>
            <a:off x="4393044" y="6553810"/>
            <a:ext cx="46355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 spc="-50" i="1">
                <a:latin typeface="Times New Roman"/>
                <a:cs typeface="Times New Roman"/>
              </a:rPr>
              <a:t>r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67" name="object 67" descr=""/>
          <p:cNvSpPr txBox="1"/>
          <p:nvPr/>
        </p:nvSpPr>
        <p:spPr>
          <a:xfrm>
            <a:off x="1617714" y="6355572"/>
            <a:ext cx="226060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50" i="1">
                <a:latin typeface="Times New Roman"/>
                <a:cs typeface="Times New Roman"/>
              </a:rPr>
              <a:t>i</a:t>
            </a:r>
            <a:r>
              <a:rPr dirty="0" sz="650" spc="20" i="1">
                <a:latin typeface="Times New Roman"/>
                <a:cs typeface="Times New Roman"/>
              </a:rPr>
              <a:t> </a:t>
            </a:r>
            <a:r>
              <a:rPr dirty="0" sz="650" i="1">
                <a:latin typeface="Times New Roman"/>
                <a:cs typeface="Times New Roman"/>
              </a:rPr>
              <a:t>AN</a:t>
            </a:r>
            <a:r>
              <a:rPr dirty="0" sz="650" spc="25" i="1">
                <a:latin typeface="Times New Roman"/>
                <a:cs typeface="Times New Roman"/>
              </a:rPr>
              <a:t> </a:t>
            </a:r>
            <a:r>
              <a:rPr dirty="0" sz="650" spc="-50" i="1">
                <a:latin typeface="Times New Roman"/>
                <a:cs typeface="Times New Roman"/>
              </a:rPr>
              <a:t>l</a:t>
            </a:r>
            <a:endParaRPr sz="650">
              <a:latin typeface="Times New Roman"/>
              <a:cs typeface="Times New Roman"/>
            </a:endParaRPr>
          </a:p>
        </p:txBody>
      </p:sp>
      <p:sp>
        <p:nvSpPr>
          <p:cNvPr id="68" name="object 68" descr=""/>
          <p:cNvSpPr txBox="1"/>
          <p:nvPr/>
        </p:nvSpPr>
        <p:spPr>
          <a:xfrm>
            <a:off x="4545027" y="6421652"/>
            <a:ext cx="313690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50" spc="-10" i="1">
                <a:latin typeface="Times New Roman"/>
                <a:cs typeface="Times New Roman"/>
              </a:rPr>
              <a:t>Pequeño</a:t>
            </a:r>
            <a:endParaRPr sz="650">
              <a:latin typeface="Times New Roman"/>
              <a:cs typeface="Times New Roman"/>
            </a:endParaRPr>
          </a:p>
        </p:txBody>
      </p:sp>
      <p:sp>
        <p:nvSpPr>
          <p:cNvPr id="69" name="object 69" descr=""/>
          <p:cNvSpPr txBox="1"/>
          <p:nvPr/>
        </p:nvSpPr>
        <p:spPr>
          <a:xfrm>
            <a:off x="4625354" y="6401828"/>
            <a:ext cx="231775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baseline="8547" sz="975">
                <a:latin typeface="Cambria Math"/>
                <a:cs typeface="Cambria Math"/>
              </a:rPr>
              <a:t>⋅</a:t>
            </a:r>
            <a:r>
              <a:rPr dirty="0" baseline="8547" sz="975" spc="509">
                <a:latin typeface="Cambria Math"/>
                <a:cs typeface="Cambria Math"/>
              </a:rPr>
              <a:t> </a:t>
            </a:r>
            <a:r>
              <a:rPr dirty="0" sz="650">
                <a:latin typeface="Times New Roman"/>
                <a:cs typeface="Times New Roman"/>
              </a:rPr>
              <a:t>/</a:t>
            </a:r>
            <a:r>
              <a:rPr dirty="0" sz="650" spc="5">
                <a:latin typeface="Times New Roman"/>
                <a:cs typeface="Times New Roman"/>
              </a:rPr>
              <a:t> </a:t>
            </a:r>
            <a:r>
              <a:rPr dirty="0" sz="650" spc="-50">
                <a:latin typeface="Times New Roman"/>
                <a:cs typeface="Times New Roman"/>
              </a:rPr>
              <a:t>/</a:t>
            </a:r>
            <a:endParaRPr sz="650">
              <a:latin typeface="Times New Roman"/>
              <a:cs typeface="Times New Roman"/>
            </a:endParaRPr>
          </a:p>
        </p:txBody>
      </p:sp>
      <p:sp>
        <p:nvSpPr>
          <p:cNvPr id="70" name="object 70" descr=""/>
          <p:cNvSpPr txBox="1"/>
          <p:nvPr/>
        </p:nvSpPr>
        <p:spPr>
          <a:xfrm>
            <a:off x="4328052" y="6507554"/>
            <a:ext cx="168910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50" spc="-20" i="1">
                <a:latin typeface="Times New Roman"/>
                <a:cs typeface="Times New Roman"/>
              </a:rPr>
              <a:t>nois</a:t>
            </a:r>
            <a:endParaRPr sz="650">
              <a:latin typeface="Times New Roman"/>
              <a:cs typeface="Times New Roman"/>
            </a:endParaRPr>
          </a:p>
        </p:txBody>
      </p:sp>
      <p:sp>
        <p:nvSpPr>
          <p:cNvPr id="71" name="object 71" descr=""/>
          <p:cNvSpPr txBox="1"/>
          <p:nvPr/>
        </p:nvSpPr>
        <p:spPr>
          <a:xfrm>
            <a:off x="4227846" y="6507554"/>
            <a:ext cx="125730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50" spc="-20" i="1">
                <a:latin typeface="Times New Roman"/>
                <a:cs typeface="Times New Roman"/>
              </a:rPr>
              <a:t>Illi</a:t>
            </a:r>
            <a:endParaRPr sz="650">
              <a:latin typeface="Times New Roman"/>
              <a:cs typeface="Times New Roman"/>
            </a:endParaRPr>
          </a:p>
        </p:txBody>
      </p:sp>
      <p:sp>
        <p:nvSpPr>
          <p:cNvPr id="72" name="object 72" descr=""/>
          <p:cNvSpPr txBox="1"/>
          <p:nvPr/>
        </p:nvSpPr>
        <p:spPr>
          <a:xfrm>
            <a:off x="1657362" y="6322533"/>
            <a:ext cx="97790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50">
                <a:latin typeface="Cambria Math"/>
                <a:cs typeface="Cambria Math"/>
              </a:rPr>
              <a:t>⋅</a:t>
            </a:r>
            <a:r>
              <a:rPr dirty="0" sz="650" spc="40">
                <a:latin typeface="Cambria Math"/>
                <a:cs typeface="Cambria Math"/>
              </a:rPr>
              <a:t> </a:t>
            </a:r>
            <a:r>
              <a:rPr dirty="0" sz="650" spc="-60">
                <a:latin typeface="Cambria Math"/>
                <a:cs typeface="Cambria Math"/>
              </a:rPr>
              <a:t>⋅</a:t>
            </a:r>
            <a:endParaRPr sz="650">
              <a:latin typeface="Cambria Math"/>
              <a:cs typeface="Cambria Math"/>
            </a:endParaRPr>
          </a:p>
        </p:txBody>
      </p:sp>
      <p:sp>
        <p:nvSpPr>
          <p:cNvPr id="73" name="object 73" descr=""/>
          <p:cNvSpPr txBox="1"/>
          <p:nvPr/>
        </p:nvSpPr>
        <p:spPr>
          <a:xfrm>
            <a:off x="3223441" y="6322533"/>
            <a:ext cx="67310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50" spc="-50">
                <a:latin typeface="Times New Roman"/>
                <a:cs typeface="Times New Roman"/>
              </a:rPr>
              <a:t>λ</a:t>
            </a:r>
            <a:endParaRPr sz="650">
              <a:latin typeface="Times New Roman"/>
              <a:cs typeface="Times New Roman"/>
            </a:endParaRPr>
          </a:p>
        </p:txBody>
      </p:sp>
      <p:sp>
        <p:nvSpPr>
          <p:cNvPr id="74" name="object 74" descr=""/>
          <p:cNvSpPr txBox="1"/>
          <p:nvPr/>
        </p:nvSpPr>
        <p:spPr>
          <a:xfrm>
            <a:off x="1102295" y="6388612"/>
            <a:ext cx="137160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50">
                <a:latin typeface="Times New Roman"/>
                <a:cs typeface="Times New Roman"/>
              </a:rPr>
              <a:t>λ</a:t>
            </a:r>
            <a:r>
              <a:rPr dirty="0" sz="650" spc="15">
                <a:latin typeface="Times New Roman"/>
                <a:cs typeface="Times New Roman"/>
              </a:rPr>
              <a:t> </a:t>
            </a:r>
            <a:r>
              <a:rPr dirty="0" sz="650" spc="-50">
                <a:latin typeface="Times New Roman"/>
                <a:cs typeface="Times New Roman"/>
              </a:rPr>
              <a:t>=</a:t>
            </a:r>
            <a:endParaRPr sz="650">
              <a:latin typeface="Times New Roman"/>
              <a:cs typeface="Times New Roman"/>
            </a:endParaRPr>
          </a:p>
        </p:txBody>
      </p:sp>
      <p:sp>
        <p:nvSpPr>
          <p:cNvPr id="75" name="object 75" descr=""/>
          <p:cNvSpPr txBox="1"/>
          <p:nvPr/>
        </p:nvSpPr>
        <p:spPr>
          <a:xfrm>
            <a:off x="2404058" y="6388612"/>
            <a:ext cx="283210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50">
                <a:latin typeface="Times New Roman"/>
                <a:cs typeface="Times New Roman"/>
              </a:rPr>
              <a:t>+</a:t>
            </a:r>
            <a:r>
              <a:rPr dirty="0" sz="650" spc="10">
                <a:latin typeface="Times New Roman"/>
                <a:cs typeface="Times New Roman"/>
              </a:rPr>
              <a:t> </a:t>
            </a:r>
            <a:r>
              <a:rPr dirty="0" sz="650">
                <a:latin typeface="Times New Roman"/>
                <a:cs typeface="Times New Roman"/>
              </a:rPr>
              <a:t>μ</a:t>
            </a:r>
            <a:r>
              <a:rPr dirty="0" sz="650" spc="15">
                <a:latin typeface="Times New Roman"/>
                <a:cs typeface="Times New Roman"/>
              </a:rPr>
              <a:t> </a:t>
            </a:r>
            <a:r>
              <a:rPr dirty="0" sz="650">
                <a:latin typeface="Cambria Math"/>
                <a:cs typeface="Cambria Math"/>
              </a:rPr>
              <a:t>⋅</a:t>
            </a:r>
            <a:r>
              <a:rPr dirty="0" sz="650" spc="45">
                <a:latin typeface="Cambria Math"/>
                <a:cs typeface="Cambria Math"/>
              </a:rPr>
              <a:t> </a:t>
            </a:r>
            <a:r>
              <a:rPr dirty="0" sz="650">
                <a:latin typeface="Cambria Math"/>
                <a:cs typeface="Cambria Math"/>
              </a:rPr>
              <a:t>⋅</a:t>
            </a:r>
            <a:r>
              <a:rPr dirty="0" sz="650" spc="50">
                <a:latin typeface="Cambria Math"/>
                <a:cs typeface="Cambria Math"/>
              </a:rPr>
              <a:t> </a:t>
            </a:r>
            <a:r>
              <a:rPr dirty="0" sz="650" spc="-50">
                <a:latin typeface="Cambria Math"/>
                <a:cs typeface="Cambria Math"/>
              </a:rPr>
              <a:t>⋅</a:t>
            </a:r>
            <a:endParaRPr sz="650">
              <a:latin typeface="Cambria Math"/>
              <a:cs typeface="Cambria Math"/>
            </a:endParaRPr>
          </a:p>
        </p:txBody>
      </p:sp>
      <p:sp>
        <p:nvSpPr>
          <p:cNvPr id="76" name="object 76" descr=""/>
          <p:cNvSpPr txBox="1"/>
          <p:nvPr/>
        </p:nvSpPr>
        <p:spPr>
          <a:xfrm>
            <a:off x="2134164" y="6487731"/>
            <a:ext cx="275590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sz="650">
                <a:latin typeface="Times New Roman"/>
                <a:cs typeface="Times New Roman"/>
              </a:rPr>
              <a:t>/</a:t>
            </a:r>
            <a:r>
              <a:rPr dirty="0" sz="650" spc="5">
                <a:latin typeface="Times New Roman"/>
                <a:cs typeface="Times New Roman"/>
              </a:rPr>
              <a:t> </a:t>
            </a:r>
            <a:r>
              <a:rPr dirty="0" sz="650">
                <a:latin typeface="Times New Roman"/>
                <a:cs typeface="Times New Roman"/>
              </a:rPr>
              <a:t>|</a:t>
            </a:r>
            <a:r>
              <a:rPr dirty="0" sz="650" spc="-85">
                <a:latin typeface="Times New Roman"/>
                <a:cs typeface="Times New Roman"/>
              </a:rPr>
              <a:t> </a:t>
            </a:r>
            <a:r>
              <a:rPr dirty="0" baseline="8547" sz="975" spc="-30">
                <a:latin typeface="Cambria Math"/>
                <a:cs typeface="Cambria Math"/>
              </a:rPr>
              <a:t>⋅</a:t>
            </a:r>
            <a:r>
              <a:rPr dirty="0" sz="650" spc="-20">
                <a:latin typeface="Times New Roman"/>
                <a:cs typeface="Times New Roman"/>
              </a:rPr>
              <a:t>El</a:t>
            </a:r>
            <a:r>
              <a:rPr dirty="0" sz="650" spc="5">
                <a:latin typeface="Times New Roman"/>
                <a:cs typeface="Times New Roman"/>
              </a:rPr>
              <a:t> </a:t>
            </a:r>
            <a:r>
              <a:rPr dirty="0" sz="650" spc="-50">
                <a:latin typeface="Times New Roman"/>
                <a:cs typeface="Times New Roman"/>
              </a:rPr>
              <a:t>|</a:t>
            </a:r>
            <a:endParaRPr sz="650">
              <a:latin typeface="Times New Roman"/>
              <a:cs typeface="Times New Roman"/>
            </a:endParaRPr>
          </a:p>
        </p:txBody>
      </p:sp>
      <p:sp>
        <p:nvSpPr>
          <p:cNvPr id="77" name="object 77" descr=""/>
          <p:cNvSpPr txBox="1"/>
          <p:nvPr/>
        </p:nvSpPr>
        <p:spPr>
          <a:xfrm>
            <a:off x="3335776" y="6388612"/>
            <a:ext cx="74295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50" spc="-50">
                <a:latin typeface="Times New Roman"/>
                <a:cs typeface="Times New Roman"/>
              </a:rPr>
              <a:t>=</a:t>
            </a:r>
            <a:endParaRPr sz="650">
              <a:latin typeface="Times New Roman"/>
              <a:cs typeface="Times New Roman"/>
            </a:endParaRPr>
          </a:p>
        </p:txBody>
      </p:sp>
      <p:sp>
        <p:nvSpPr>
          <p:cNvPr id="78" name="object 78" descr=""/>
          <p:cNvSpPr txBox="1"/>
          <p:nvPr/>
        </p:nvSpPr>
        <p:spPr>
          <a:xfrm>
            <a:off x="3178217" y="6487731"/>
            <a:ext cx="650875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baseline="-8547" sz="975" i="1">
                <a:latin typeface="Times New Roman"/>
                <a:cs typeface="Times New Roman"/>
              </a:rPr>
              <a:t>UNA</a:t>
            </a:r>
            <a:r>
              <a:rPr dirty="0" baseline="-8547" sz="975" spc="337" i="1">
                <a:latin typeface="Times New Roman"/>
                <a:cs typeface="Times New Roman"/>
              </a:rPr>
              <a:t> </a:t>
            </a:r>
            <a:r>
              <a:rPr dirty="0" baseline="-12820" sz="975" spc="-127" i="1">
                <a:latin typeface="Times New Roman"/>
                <a:cs typeface="Times New Roman"/>
              </a:rPr>
              <a:t>ab</a:t>
            </a:r>
            <a:r>
              <a:rPr dirty="0" sz="650" spc="-85">
                <a:latin typeface="Times New Roman"/>
                <a:cs typeface="Times New Roman"/>
              </a:rPr>
              <a:t>''</a:t>
            </a:r>
            <a:r>
              <a:rPr dirty="0" baseline="8547" sz="975" spc="-127">
                <a:latin typeface="Times New Roman"/>
                <a:cs typeface="Times New Roman"/>
              </a:rPr>
              <a:t>+</a:t>
            </a:r>
            <a:r>
              <a:rPr dirty="0" baseline="-12820" sz="975" spc="-127" i="1">
                <a:latin typeface="Times New Roman"/>
                <a:cs typeface="Times New Roman"/>
              </a:rPr>
              <a:t>il</a:t>
            </a:r>
            <a:r>
              <a:rPr dirty="0" sz="650" spc="-85">
                <a:latin typeface="Times New Roman"/>
                <a:cs typeface="Times New Roman"/>
              </a:rPr>
              <a:t>|</a:t>
            </a:r>
            <a:r>
              <a:rPr dirty="0" baseline="-12820" sz="975" spc="-127" i="1">
                <a:latin typeface="Times New Roman"/>
                <a:cs typeface="Times New Roman"/>
              </a:rPr>
              <a:t>c</a:t>
            </a:r>
            <a:r>
              <a:rPr dirty="0" baseline="8547" sz="975" spc="-127">
                <a:latin typeface="Cambria Math"/>
                <a:cs typeface="Cambria Math"/>
              </a:rPr>
              <a:t>⋅</a:t>
            </a:r>
            <a:r>
              <a:rPr dirty="0" sz="650" spc="-85">
                <a:latin typeface="Times New Roman"/>
                <a:cs typeface="Times New Roman"/>
              </a:rPr>
              <a:t>El</a:t>
            </a:r>
            <a:r>
              <a:rPr dirty="0" sz="650" spc="20">
                <a:latin typeface="Times New Roman"/>
                <a:cs typeface="Times New Roman"/>
              </a:rPr>
              <a:t> </a:t>
            </a:r>
            <a:r>
              <a:rPr dirty="0" sz="650">
                <a:latin typeface="Times New Roman"/>
                <a:cs typeface="Times New Roman"/>
              </a:rPr>
              <a:t>|</a:t>
            </a:r>
            <a:r>
              <a:rPr dirty="0" sz="650" spc="25">
                <a:latin typeface="Times New Roman"/>
                <a:cs typeface="Times New Roman"/>
              </a:rPr>
              <a:t> </a:t>
            </a:r>
            <a:r>
              <a:rPr dirty="0" sz="650">
                <a:latin typeface="Times New Roman"/>
                <a:cs typeface="Times New Roman"/>
              </a:rPr>
              <a:t>/</a:t>
            </a:r>
            <a:r>
              <a:rPr dirty="0" sz="650" spc="20">
                <a:latin typeface="Times New Roman"/>
                <a:cs typeface="Times New Roman"/>
              </a:rPr>
              <a:t> </a:t>
            </a:r>
            <a:r>
              <a:rPr dirty="0" sz="650" spc="-50">
                <a:latin typeface="Times New Roman"/>
                <a:cs typeface="Times New Roman"/>
              </a:rPr>
              <a:t>/</a:t>
            </a:r>
            <a:endParaRPr sz="650">
              <a:latin typeface="Times New Roman"/>
              <a:cs typeface="Times New Roman"/>
            </a:endParaRPr>
          </a:p>
        </p:txBody>
      </p:sp>
      <p:sp>
        <p:nvSpPr>
          <p:cNvPr id="79" name="object 79" descr=""/>
          <p:cNvSpPr txBox="1"/>
          <p:nvPr/>
        </p:nvSpPr>
        <p:spPr>
          <a:xfrm>
            <a:off x="4465732" y="6388612"/>
            <a:ext cx="74295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50" spc="-50">
                <a:latin typeface="Times New Roman"/>
                <a:cs typeface="Times New Roman"/>
              </a:rPr>
              <a:t>+</a:t>
            </a:r>
            <a:endParaRPr sz="650">
              <a:latin typeface="Times New Roman"/>
              <a:cs typeface="Times New Roman"/>
            </a:endParaRPr>
          </a:p>
        </p:txBody>
      </p:sp>
      <p:sp>
        <p:nvSpPr>
          <p:cNvPr id="80" name="object 80" descr=""/>
          <p:cNvSpPr txBox="1"/>
          <p:nvPr/>
        </p:nvSpPr>
        <p:spPr>
          <a:xfrm>
            <a:off x="3950313" y="6474515"/>
            <a:ext cx="120014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50">
                <a:latin typeface="Times New Roman"/>
                <a:cs typeface="Times New Roman"/>
              </a:rPr>
              <a:t>+</a:t>
            </a:r>
            <a:r>
              <a:rPr dirty="0" sz="650" spc="20">
                <a:latin typeface="Times New Roman"/>
                <a:cs typeface="Times New Roman"/>
              </a:rPr>
              <a:t> </a:t>
            </a:r>
            <a:r>
              <a:rPr dirty="0" sz="650" spc="-50">
                <a:latin typeface="Cambria Math"/>
                <a:cs typeface="Cambria Math"/>
              </a:rPr>
              <a:t>⋅</a:t>
            </a:r>
            <a:endParaRPr sz="650">
              <a:latin typeface="Cambria Math"/>
              <a:cs typeface="Cambria Math"/>
            </a:endParaRPr>
          </a:p>
        </p:txBody>
      </p:sp>
      <p:sp>
        <p:nvSpPr>
          <p:cNvPr id="81" name="object 81" descr=""/>
          <p:cNvSpPr txBox="1"/>
          <p:nvPr/>
        </p:nvSpPr>
        <p:spPr>
          <a:xfrm>
            <a:off x="5397450" y="6375396"/>
            <a:ext cx="20193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0">
                <a:latin typeface="Times New Roman"/>
                <a:cs typeface="Times New Roman"/>
              </a:rPr>
              <a:t>(12)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82" name="object 82" descr=""/>
          <p:cNvSpPr txBox="1"/>
          <p:nvPr/>
        </p:nvSpPr>
        <p:spPr>
          <a:xfrm>
            <a:off x="2628727" y="6679361"/>
            <a:ext cx="52069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 spc="-50">
                <a:latin typeface="Times New Roman"/>
                <a:cs typeface="Times New Roman"/>
              </a:rPr>
              <a:t>2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83" name="object 83" descr=""/>
          <p:cNvSpPr txBox="1"/>
          <p:nvPr/>
        </p:nvSpPr>
        <p:spPr>
          <a:xfrm>
            <a:off x="2106701" y="6719009"/>
            <a:ext cx="386715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i="1">
                <a:latin typeface="Times New Roman"/>
                <a:cs typeface="Times New Roman"/>
              </a:rPr>
              <a:t>una</a:t>
            </a:r>
            <a:r>
              <a:rPr dirty="0" sz="600" spc="355" i="1">
                <a:latin typeface="Times New Roman"/>
                <a:cs typeface="Times New Roman"/>
              </a:rPr>
              <a:t> </a:t>
            </a:r>
            <a:r>
              <a:rPr dirty="0" sz="600" i="1">
                <a:latin typeface="Times New Roman"/>
                <a:cs typeface="Times New Roman"/>
              </a:rPr>
              <a:t>al</a:t>
            </a:r>
            <a:r>
              <a:rPr dirty="0" sz="600" spc="20" i="1">
                <a:latin typeface="Times New Roman"/>
                <a:cs typeface="Times New Roman"/>
              </a:rPr>
              <a:t> </a:t>
            </a:r>
            <a:r>
              <a:rPr dirty="0" sz="600" spc="-25" i="1">
                <a:latin typeface="Times New Roman"/>
                <a:cs typeface="Times New Roman"/>
              </a:rPr>
              <a:t>NA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84" name="object 84" descr=""/>
          <p:cNvSpPr txBox="1"/>
          <p:nvPr/>
        </p:nvSpPr>
        <p:spPr>
          <a:xfrm>
            <a:off x="2205820" y="6685969"/>
            <a:ext cx="112395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=</a:t>
            </a:r>
            <a:r>
              <a:rPr dirty="0" sz="600" spc="15">
                <a:latin typeface="Times New Roman"/>
                <a:cs typeface="Times New Roman"/>
              </a:rPr>
              <a:t> </a:t>
            </a:r>
            <a:r>
              <a:rPr dirty="0" sz="600" spc="-50">
                <a:latin typeface="Cambria Math"/>
                <a:cs typeface="Cambria Math"/>
              </a:rPr>
              <a:t>⋅</a:t>
            </a:r>
            <a:endParaRPr sz="600">
              <a:latin typeface="Cambria Math"/>
              <a:cs typeface="Cambria Math"/>
            </a:endParaRPr>
          </a:p>
        </p:txBody>
      </p:sp>
      <p:sp>
        <p:nvSpPr>
          <p:cNvPr id="85" name="object 85" descr=""/>
          <p:cNvSpPr txBox="1"/>
          <p:nvPr/>
        </p:nvSpPr>
        <p:spPr>
          <a:xfrm>
            <a:off x="1050980" y="6672753"/>
            <a:ext cx="221488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30"/>
              </a:spcBef>
              <a:tabLst>
                <a:tab pos="1127760" algn="l"/>
                <a:tab pos="1801495" algn="l"/>
              </a:tabLst>
            </a:pPr>
            <a:r>
              <a:rPr dirty="0" sz="800">
                <a:latin typeface="Times New Roman"/>
                <a:cs typeface="Times New Roman"/>
              </a:rPr>
              <a:t>donde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constantes</a:t>
            </a:r>
            <a:r>
              <a:rPr dirty="0" sz="800">
                <a:latin typeface="Times New Roman"/>
                <a:cs typeface="Times New Roman"/>
              </a:rPr>
              <a:t>	</a:t>
            </a:r>
            <a:r>
              <a:rPr dirty="0" sz="600" spc="-50">
                <a:latin typeface="Times New Roman"/>
                <a:cs typeface="Times New Roman"/>
              </a:rPr>
              <a:t>'</a:t>
            </a:r>
            <a:r>
              <a:rPr dirty="0" sz="600">
                <a:latin typeface="Times New Roman"/>
                <a:cs typeface="Times New Roman"/>
              </a:rPr>
              <a:t>	)</a:t>
            </a:r>
            <a:r>
              <a:rPr dirty="0" sz="600" spc="1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,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650" spc="-50">
                <a:latin typeface="Times New Roman"/>
                <a:cs typeface="Times New Roman"/>
              </a:rPr>
              <a:t>'/</a:t>
            </a:r>
            <a:r>
              <a:rPr dirty="0" baseline="-17094" sz="975" spc="-75" i="1">
                <a:latin typeface="Times New Roman"/>
                <a:cs typeface="Times New Roman"/>
              </a:rPr>
              <a:t>b</a:t>
            </a:r>
            <a:r>
              <a:rPr dirty="0" sz="650" spc="-50">
                <a:latin typeface="Times New Roman"/>
                <a:cs typeface="Times New Roman"/>
              </a:rPr>
              <a:t>(</a:t>
            </a:r>
            <a:r>
              <a:rPr dirty="0" baseline="-17094" sz="975" spc="-75" i="1">
                <a:latin typeface="Times New Roman"/>
                <a:cs typeface="Times New Roman"/>
              </a:rPr>
              <a:t>b </a:t>
            </a:r>
            <a:r>
              <a:rPr dirty="0" baseline="4273" sz="975" spc="-37">
                <a:latin typeface="Times New Roman"/>
                <a:cs typeface="Times New Roman"/>
              </a:rPr>
              <a:t>=</a:t>
            </a:r>
            <a:r>
              <a:rPr dirty="0" baseline="-17094" sz="975" spc="-37" i="1">
                <a:latin typeface="Times New Roman"/>
                <a:cs typeface="Times New Roman"/>
              </a:rPr>
              <a:t>NA</a:t>
            </a:r>
            <a:endParaRPr baseline="-17094" sz="975">
              <a:latin typeface="Times New Roman"/>
              <a:cs typeface="Times New Roman"/>
            </a:endParaRPr>
          </a:p>
        </p:txBody>
      </p:sp>
      <p:sp>
        <p:nvSpPr>
          <p:cNvPr id="86" name="object 86" descr=""/>
          <p:cNvSpPr txBox="1"/>
          <p:nvPr/>
        </p:nvSpPr>
        <p:spPr>
          <a:xfrm>
            <a:off x="2457953" y="6692576"/>
            <a:ext cx="993140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  <a:tabLst>
                <a:tab pos="242570" algn="l"/>
                <a:tab pos="929640" algn="l"/>
              </a:tabLst>
            </a:pPr>
            <a:r>
              <a:rPr dirty="0" sz="600">
                <a:latin typeface="Times New Roman"/>
                <a:cs typeface="Times New Roman"/>
              </a:rPr>
              <a:t>/</a:t>
            </a:r>
            <a:r>
              <a:rPr dirty="0" sz="600" spc="10">
                <a:latin typeface="Times New Roman"/>
                <a:cs typeface="Times New Roman"/>
              </a:rPr>
              <a:t> </a:t>
            </a:r>
            <a:r>
              <a:rPr dirty="0" sz="600" spc="-50">
                <a:latin typeface="Times New Roman"/>
                <a:cs typeface="Times New Roman"/>
              </a:rPr>
              <a:t>(</a:t>
            </a:r>
            <a:r>
              <a:rPr dirty="0" sz="600">
                <a:latin typeface="Times New Roman"/>
                <a:cs typeface="Times New Roman"/>
              </a:rPr>
              <a:t>	</a:t>
            </a:r>
            <a:r>
              <a:rPr dirty="0" baseline="9259" sz="900" spc="-75">
                <a:latin typeface="Cambria Math"/>
                <a:cs typeface="Cambria Math"/>
              </a:rPr>
              <a:t>⋅</a:t>
            </a:r>
            <a:r>
              <a:rPr dirty="0" baseline="9259" sz="900">
                <a:latin typeface="Cambria Math"/>
                <a:cs typeface="Cambria Math"/>
              </a:rPr>
              <a:t>	</a:t>
            </a:r>
            <a:r>
              <a:rPr dirty="0" baseline="4273" sz="975" spc="-75">
                <a:latin typeface="Cambria Math"/>
                <a:cs typeface="Cambria Math"/>
              </a:rPr>
              <a:t>⋅</a:t>
            </a:r>
            <a:endParaRPr baseline="4273" sz="975">
              <a:latin typeface="Cambria Math"/>
              <a:cs typeface="Cambria Math"/>
            </a:endParaRPr>
          </a:p>
        </p:txBody>
      </p:sp>
      <p:sp>
        <p:nvSpPr>
          <p:cNvPr id="87" name="object 87" descr=""/>
          <p:cNvSpPr txBox="1"/>
          <p:nvPr/>
        </p:nvSpPr>
        <p:spPr>
          <a:xfrm>
            <a:off x="2410666" y="6765264"/>
            <a:ext cx="2011045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  <a:tabLst>
                <a:tab pos="389255" algn="l"/>
                <a:tab pos="1776730" algn="l"/>
                <a:tab pos="1968500" algn="l"/>
              </a:tabLst>
            </a:pPr>
            <a:r>
              <a:rPr dirty="0" sz="400" spc="-50" i="1">
                <a:latin typeface="Times New Roman"/>
                <a:cs typeface="Times New Roman"/>
              </a:rPr>
              <a:t>L</a:t>
            </a:r>
            <a:r>
              <a:rPr dirty="0" sz="400" i="1">
                <a:latin typeface="Times New Roman"/>
                <a:cs typeface="Times New Roman"/>
              </a:rPr>
              <a:t>	</a:t>
            </a:r>
            <a:r>
              <a:rPr dirty="0" sz="400" spc="-50" i="1">
                <a:latin typeface="Times New Roman"/>
                <a:cs typeface="Times New Roman"/>
              </a:rPr>
              <a:t>L</a:t>
            </a:r>
            <a:r>
              <a:rPr dirty="0" sz="400" i="1">
                <a:latin typeface="Times New Roman"/>
                <a:cs typeface="Times New Roman"/>
              </a:rPr>
              <a:t>	</a:t>
            </a:r>
            <a:r>
              <a:rPr dirty="0" sz="400" spc="-50" i="1">
                <a:latin typeface="Times New Roman"/>
                <a:cs typeface="Times New Roman"/>
              </a:rPr>
              <a:t>L</a:t>
            </a:r>
            <a:r>
              <a:rPr dirty="0" sz="400" i="1">
                <a:latin typeface="Times New Roman"/>
                <a:cs typeface="Times New Roman"/>
              </a:rPr>
              <a:t>	</a:t>
            </a:r>
            <a:r>
              <a:rPr dirty="0" sz="400" spc="-50" i="1">
                <a:latin typeface="Times New Roman"/>
                <a:cs typeface="Times New Roman"/>
              </a:rPr>
              <a:t>L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88" name="object 88" descr=""/>
          <p:cNvSpPr txBox="1"/>
          <p:nvPr/>
        </p:nvSpPr>
        <p:spPr>
          <a:xfrm>
            <a:off x="3786146" y="6719008"/>
            <a:ext cx="307975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sz="650" spc="-30" i="1">
                <a:latin typeface="Times New Roman"/>
                <a:cs typeface="Times New Roman"/>
              </a:rPr>
              <a:t>cc</a:t>
            </a:r>
            <a:r>
              <a:rPr dirty="0" baseline="12820" sz="975" spc="-44">
                <a:latin typeface="Times New Roman"/>
                <a:cs typeface="Times New Roman"/>
              </a:rPr>
              <a:t>'</a:t>
            </a:r>
            <a:r>
              <a:rPr dirty="0" sz="650" spc="-30" i="1">
                <a:latin typeface="Times New Roman"/>
                <a:cs typeface="Times New Roman"/>
              </a:rPr>
              <a:t>l</a:t>
            </a:r>
            <a:r>
              <a:rPr dirty="0" baseline="21367" sz="975" spc="-44">
                <a:latin typeface="Times New Roman"/>
                <a:cs typeface="Times New Roman"/>
              </a:rPr>
              <a:t>=</a:t>
            </a:r>
            <a:r>
              <a:rPr dirty="0" sz="650" spc="-30" i="1">
                <a:latin typeface="Times New Roman"/>
                <a:cs typeface="Times New Roman"/>
              </a:rPr>
              <a:t>A</a:t>
            </a:r>
            <a:r>
              <a:rPr dirty="0" baseline="21367" sz="975" spc="-44">
                <a:latin typeface="Cambria Math"/>
                <a:cs typeface="Cambria Math"/>
              </a:rPr>
              <a:t>⋅</a:t>
            </a:r>
            <a:r>
              <a:rPr dirty="0" sz="650" spc="-30" i="1">
                <a:latin typeface="Times New Roman"/>
                <a:cs typeface="Times New Roman"/>
              </a:rPr>
              <a:t>N</a:t>
            </a:r>
            <a:endParaRPr sz="650">
              <a:latin typeface="Times New Roman"/>
              <a:cs typeface="Times New Roman"/>
            </a:endParaRPr>
          </a:p>
        </p:txBody>
      </p:sp>
      <p:sp>
        <p:nvSpPr>
          <p:cNvPr id="89" name="object 89" descr=""/>
          <p:cNvSpPr txBox="1"/>
          <p:nvPr/>
        </p:nvSpPr>
        <p:spPr>
          <a:xfrm>
            <a:off x="3502006" y="6679361"/>
            <a:ext cx="218503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  <a:tabLst>
                <a:tab pos="751205" algn="l"/>
              </a:tabLst>
            </a:pPr>
            <a:r>
              <a:rPr dirty="0" sz="650">
                <a:latin typeface="Times New Roman"/>
                <a:cs typeface="Times New Roman"/>
              </a:rPr>
              <a:t>)</a:t>
            </a:r>
            <a:r>
              <a:rPr dirty="0" sz="650" spc="15">
                <a:latin typeface="Times New Roman"/>
                <a:cs typeface="Times New Roman"/>
              </a:rPr>
              <a:t> </a:t>
            </a:r>
            <a:r>
              <a:rPr dirty="0" sz="400" spc="-25" i="1">
                <a:latin typeface="Times New Roman"/>
                <a:cs typeface="Times New Roman"/>
              </a:rPr>
              <a:t>L</a:t>
            </a:r>
            <a:r>
              <a:rPr dirty="0" baseline="3472" sz="1200" spc="-37">
                <a:latin typeface="Times New Roman"/>
                <a:cs typeface="Times New Roman"/>
              </a:rPr>
              <a:t>y</a:t>
            </a:r>
            <a:r>
              <a:rPr dirty="0" baseline="3472" sz="1200">
                <a:latin typeface="Times New Roman"/>
                <a:cs typeface="Times New Roman"/>
              </a:rPr>
              <a:t>	</a:t>
            </a:r>
            <a:r>
              <a:rPr dirty="0" sz="650">
                <a:latin typeface="Times New Roman"/>
                <a:cs typeface="Times New Roman"/>
              </a:rPr>
              <a:t>/</a:t>
            </a:r>
            <a:r>
              <a:rPr dirty="0" sz="650" spc="15">
                <a:latin typeface="Times New Roman"/>
                <a:cs typeface="Times New Roman"/>
              </a:rPr>
              <a:t> </a:t>
            </a:r>
            <a:r>
              <a:rPr dirty="0" sz="650">
                <a:latin typeface="Times New Roman"/>
                <a:cs typeface="Times New Roman"/>
              </a:rPr>
              <a:t>(</a:t>
            </a:r>
            <a:r>
              <a:rPr dirty="0" sz="650" spc="325">
                <a:latin typeface="Times New Roman"/>
                <a:cs typeface="Times New Roman"/>
              </a:rPr>
              <a:t> </a:t>
            </a:r>
            <a:r>
              <a:rPr dirty="0" baseline="55555" sz="600">
                <a:latin typeface="Times New Roman"/>
                <a:cs typeface="Times New Roman"/>
              </a:rPr>
              <a:t>2</a:t>
            </a:r>
            <a:r>
              <a:rPr dirty="0" baseline="55555" sz="600" spc="270">
                <a:latin typeface="Times New Roman"/>
                <a:cs typeface="Times New Roman"/>
              </a:rPr>
              <a:t> </a:t>
            </a:r>
            <a:r>
              <a:rPr dirty="0" baseline="8547" sz="975">
                <a:latin typeface="Cambria Math"/>
                <a:cs typeface="Cambria Math"/>
              </a:rPr>
              <a:t>⋅</a:t>
            </a:r>
            <a:r>
              <a:rPr dirty="0" baseline="8547" sz="975" spc="367">
                <a:latin typeface="Cambria Math"/>
                <a:cs typeface="Cambria Math"/>
              </a:rPr>
              <a:t>  </a:t>
            </a:r>
            <a:r>
              <a:rPr dirty="0" baseline="55555" sz="600">
                <a:latin typeface="Times New Roman"/>
                <a:cs typeface="Times New Roman"/>
              </a:rPr>
              <a:t>3</a:t>
            </a:r>
            <a:r>
              <a:rPr dirty="0" baseline="55555" sz="600" spc="104">
                <a:latin typeface="Times New Roman"/>
                <a:cs typeface="Times New Roman"/>
              </a:rPr>
              <a:t> </a:t>
            </a:r>
            <a:r>
              <a:rPr dirty="0" sz="650">
                <a:latin typeface="Times New Roman"/>
                <a:cs typeface="Times New Roman"/>
              </a:rPr>
              <a:t>)</a:t>
            </a:r>
            <a:r>
              <a:rPr dirty="0" sz="650" spc="95">
                <a:latin typeface="Times New Roman"/>
                <a:cs typeface="Times New Roman"/>
              </a:rPr>
              <a:t> </a:t>
            </a:r>
            <a:r>
              <a:rPr dirty="0" baseline="3472" sz="1200">
                <a:latin typeface="Times New Roman"/>
                <a:cs typeface="Times New Roman"/>
              </a:rPr>
              <a:t>,</a:t>
            </a:r>
            <a:r>
              <a:rPr dirty="0" baseline="3472" sz="1200" spc="30">
                <a:latin typeface="Times New Roman"/>
                <a:cs typeface="Times New Roman"/>
              </a:rPr>
              <a:t> </a:t>
            </a:r>
            <a:r>
              <a:rPr dirty="0" baseline="3472" sz="1200">
                <a:latin typeface="Times New Roman"/>
                <a:cs typeface="Times New Roman"/>
              </a:rPr>
              <a:t>basado</a:t>
            </a:r>
            <a:r>
              <a:rPr dirty="0" baseline="3472" sz="1200" spc="30">
                <a:latin typeface="Times New Roman"/>
                <a:cs typeface="Times New Roman"/>
              </a:rPr>
              <a:t> </a:t>
            </a:r>
            <a:r>
              <a:rPr dirty="0" baseline="3472" sz="1200">
                <a:latin typeface="Times New Roman"/>
                <a:cs typeface="Times New Roman"/>
              </a:rPr>
              <a:t>en</a:t>
            </a:r>
            <a:r>
              <a:rPr dirty="0" baseline="3472" sz="1200" spc="22">
                <a:latin typeface="Times New Roman"/>
                <a:cs typeface="Times New Roman"/>
              </a:rPr>
              <a:t> </a:t>
            </a:r>
            <a:r>
              <a:rPr dirty="0" baseline="3472" sz="1200">
                <a:latin typeface="Times New Roman"/>
                <a:cs typeface="Times New Roman"/>
              </a:rPr>
              <a:t>lo</a:t>
            </a:r>
            <a:r>
              <a:rPr dirty="0" baseline="3472" sz="1200" spc="30">
                <a:latin typeface="Times New Roman"/>
                <a:cs typeface="Times New Roman"/>
              </a:rPr>
              <a:t> </a:t>
            </a:r>
            <a:r>
              <a:rPr dirty="0" baseline="3472" sz="1200" spc="-15">
                <a:latin typeface="Times New Roman"/>
                <a:cs typeface="Times New Roman"/>
              </a:rPr>
              <a:t>absoluto</a:t>
            </a:r>
            <a:endParaRPr baseline="3472" sz="1200">
              <a:latin typeface="Times New Roman"/>
              <a:cs typeface="Times New Roman"/>
            </a:endParaRPr>
          </a:p>
        </p:txBody>
      </p:sp>
      <p:sp>
        <p:nvSpPr>
          <p:cNvPr id="90" name="object 90" descr=""/>
          <p:cNvSpPr txBox="1"/>
          <p:nvPr/>
        </p:nvSpPr>
        <p:spPr>
          <a:xfrm>
            <a:off x="1089080" y="6844559"/>
            <a:ext cx="503809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longitud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l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450" i="1">
                <a:latin typeface="Times New Roman"/>
                <a:cs typeface="Times New Roman"/>
              </a:rPr>
              <a:t>L</a:t>
            </a:r>
            <a:r>
              <a:rPr dirty="0" sz="450" spc="13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)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área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sección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transversal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450" i="1">
                <a:latin typeface="Times New Roman"/>
                <a:cs typeface="Times New Roman"/>
              </a:rPr>
              <a:t>L</a:t>
            </a:r>
            <a:r>
              <a:rPr dirty="0" sz="450" spc="13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)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tramo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central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determinan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proceso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optimización;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91" name="object 91" descr=""/>
          <p:cNvSpPr txBox="1"/>
          <p:nvPr/>
        </p:nvSpPr>
        <p:spPr>
          <a:xfrm>
            <a:off x="2159564" y="6996541"/>
            <a:ext cx="70485" cy="2317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350" spc="-450">
                <a:latin typeface="Times New Roman"/>
                <a:cs typeface="Times New Roman"/>
              </a:rPr>
              <a:t>(</a:t>
            </a:r>
            <a:endParaRPr sz="1350">
              <a:latin typeface="Times New Roman"/>
              <a:cs typeface="Times New Roman"/>
            </a:endParaRPr>
          </a:p>
        </p:txBody>
      </p:sp>
      <p:sp>
        <p:nvSpPr>
          <p:cNvPr id="92" name="object 92" descr=""/>
          <p:cNvSpPr txBox="1"/>
          <p:nvPr/>
        </p:nvSpPr>
        <p:spPr>
          <a:xfrm>
            <a:off x="4122119" y="6996541"/>
            <a:ext cx="83185" cy="2317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350" spc="-50">
                <a:latin typeface="Times New Roman"/>
                <a:cs typeface="Times New Roman"/>
              </a:rPr>
              <a:t>)</a:t>
            </a:r>
            <a:endParaRPr sz="1350">
              <a:latin typeface="Times New Roman"/>
              <a:cs typeface="Times New Roman"/>
            </a:endParaRPr>
          </a:p>
        </p:txBody>
      </p:sp>
      <p:sp>
        <p:nvSpPr>
          <p:cNvPr id="93" name="object 93" descr=""/>
          <p:cNvSpPr txBox="1"/>
          <p:nvPr/>
        </p:nvSpPr>
        <p:spPr>
          <a:xfrm>
            <a:off x="1076895" y="7069228"/>
            <a:ext cx="65341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min</a:t>
            </a:r>
            <a:r>
              <a:rPr dirty="0" sz="800" spc="175">
                <a:latin typeface="Times New Roman"/>
                <a:cs typeface="Times New Roman"/>
              </a:rPr>
              <a:t> </a:t>
            </a:r>
            <a:r>
              <a:rPr dirty="0" baseline="-13888" sz="1200" i="1">
                <a:latin typeface="Times New Roman"/>
                <a:cs typeface="Times New Roman"/>
              </a:rPr>
              <a:t>De</a:t>
            </a:r>
            <a:r>
              <a:rPr dirty="0" baseline="-13888" sz="1200" spc="67" i="1">
                <a:latin typeface="Times New Roman"/>
                <a:cs typeface="Times New Roman"/>
              </a:rPr>
              <a:t> </a:t>
            </a:r>
            <a:r>
              <a:rPr dirty="0" baseline="-13888" sz="1200" spc="-202" i="1">
                <a:latin typeface="Times New Roman"/>
                <a:cs typeface="Times New Roman"/>
              </a:rPr>
              <a:t>a</a:t>
            </a:r>
            <a:r>
              <a:rPr dirty="0" sz="800" spc="-135">
                <a:latin typeface="Times New Roman"/>
                <a:cs typeface="Times New Roman"/>
              </a:rPr>
              <a:t>('</a:t>
            </a:r>
            <a:r>
              <a:rPr dirty="0" baseline="-13888" sz="1200" spc="-202" i="1">
                <a:latin typeface="Times New Roman"/>
                <a:cs typeface="Times New Roman"/>
              </a:rPr>
              <a:t>b</a:t>
            </a:r>
            <a:r>
              <a:rPr dirty="0" sz="800" spc="-135">
                <a:latin typeface="Times New Roman"/>
                <a:cs typeface="Times New Roman"/>
              </a:rPr>
              <a:t>,'</a:t>
            </a:r>
            <a:r>
              <a:rPr dirty="0" baseline="-13888" sz="1200" spc="-202" i="1">
                <a:latin typeface="Times New Roman"/>
                <a:cs typeface="Times New Roman"/>
              </a:rPr>
              <a:t>c</a:t>
            </a:r>
            <a:r>
              <a:rPr dirty="0" sz="800" spc="-135">
                <a:latin typeface="Times New Roman"/>
                <a:cs typeface="Times New Roman"/>
              </a:rPr>
              <a:t>,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')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94" name="object 94" descr=""/>
          <p:cNvSpPr txBox="1"/>
          <p:nvPr/>
        </p:nvSpPr>
        <p:spPr>
          <a:xfrm>
            <a:off x="2575864" y="7069228"/>
            <a:ext cx="37147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  <a:tabLst>
                <a:tab pos="323215" algn="l"/>
              </a:tabLst>
            </a:pPr>
            <a:r>
              <a:rPr dirty="0" sz="800" spc="-50">
                <a:latin typeface="Times New Roman"/>
                <a:cs typeface="Times New Roman"/>
              </a:rPr>
              <a:t>(</a:t>
            </a:r>
            <a:r>
              <a:rPr dirty="0" sz="800">
                <a:latin typeface="Times New Roman"/>
                <a:cs typeface="Times New Roman"/>
              </a:rPr>
              <a:t>	</a:t>
            </a:r>
            <a:r>
              <a:rPr dirty="0" sz="800" spc="-50">
                <a:latin typeface="Times New Roman"/>
                <a:cs typeface="Times New Roman"/>
              </a:rPr>
              <a:t>)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95" name="object 95" descr=""/>
          <p:cNvSpPr txBox="1"/>
          <p:nvPr/>
        </p:nvSpPr>
        <p:spPr>
          <a:xfrm>
            <a:off x="2067053" y="7009757"/>
            <a:ext cx="125095" cy="9715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50" spc="-20" i="1">
                <a:latin typeface="Times New Roman"/>
                <a:cs typeface="Times New Roman"/>
              </a:rPr>
              <a:t>nort</a:t>
            </a:r>
            <a:endParaRPr sz="450">
              <a:latin typeface="Times New Roman"/>
              <a:cs typeface="Times New Roman"/>
            </a:endParaRPr>
          </a:p>
        </p:txBody>
      </p:sp>
      <p:sp>
        <p:nvSpPr>
          <p:cNvPr id="96" name="object 96" descr=""/>
          <p:cNvSpPr txBox="1"/>
          <p:nvPr/>
        </p:nvSpPr>
        <p:spPr>
          <a:xfrm>
            <a:off x="2166192" y="7009757"/>
            <a:ext cx="52069" cy="9715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50" spc="-50" i="1">
                <a:latin typeface="Times New Roman"/>
                <a:cs typeface="Times New Roman"/>
              </a:rPr>
              <a:t>e</a:t>
            </a:r>
            <a:endParaRPr sz="450">
              <a:latin typeface="Times New Roman"/>
              <a:cs typeface="Times New Roman"/>
            </a:endParaRPr>
          </a:p>
        </p:txBody>
      </p:sp>
      <p:sp>
        <p:nvSpPr>
          <p:cNvPr id="97" name="object 97" descr=""/>
          <p:cNvSpPr txBox="1"/>
          <p:nvPr/>
        </p:nvSpPr>
        <p:spPr>
          <a:xfrm>
            <a:off x="2252075" y="7155132"/>
            <a:ext cx="200660" cy="9715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50" spc="-10" i="1">
                <a:latin typeface="Times New Roman"/>
                <a:cs typeface="Times New Roman"/>
              </a:rPr>
              <a:t>medida</a:t>
            </a:r>
            <a:endParaRPr sz="450">
              <a:latin typeface="Times New Roman"/>
              <a:cs typeface="Times New Roman"/>
            </a:endParaRPr>
          </a:p>
        </p:txBody>
      </p:sp>
      <p:sp>
        <p:nvSpPr>
          <p:cNvPr id="98" name="object 98" descr=""/>
          <p:cNvSpPr txBox="1"/>
          <p:nvPr/>
        </p:nvSpPr>
        <p:spPr>
          <a:xfrm>
            <a:off x="2212428" y="7095660"/>
            <a:ext cx="55626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  <a:tabLst>
                <a:tab pos="408940" algn="l"/>
              </a:tabLst>
            </a:pPr>
            <a:r>
              <a:rPr dirty="0" sz="800" i="1">
                <a:latin typeface="Times New Roman"/>
                <a:cs typeface="Times New Roman"/>
              </a:rPr>
              <a:t>yo</a:t>
            </a:r>
            <a:r>
              <a:rPr dirty="0" sz="800" spc="250" i="1">
                <a:latin typeface="Times New Roman"/>
                <a:cs typeface="Times New Roman"/>
              </a:rPr>
              <a:t>  </a:t>
            </a:r>
            <a:r>
              <a:rPr dirty="0" sz="450" spc="-50">
                <a:latin typeface="Times New Roman"/>
                <a:cs typeface="Times New Roman"/>
              </a:rPr>
              <a:t>,</a:t>
            </a:r>
            <a:r>
              <a:rPr dirty="0" sz="450">
                <a:latin typeface="Times New Roman"/>
                <a:cs typeface="Times New Roman"/>
              </a:rPr>
              <a:t>	</a:t>
            </a:r>
            <a:r>
              <a:rPr dirty="0" sz="800" i="1">
                <a:latin typeface="Times New Roman"/>
                <a:cs typeface="Times New Roman"/>
              </a:rPr>
              <a:t>U</a:t>
            </a:r>
            <a:r>
              <a:rPr dirty="0" sz="800" spc="155" i="1">
                <a:latin typeface="Times New Roman"/>
                <a:cs typeface="Times New Roman"/>
              </a:rPr>
              <a:t> </a:t>
            </a:r>
            <a:r>
              <a:rPr dirty="0" sz="450" spc="-50">
                <a:latin typeface="Times New Roman"/>
                <a:cs typeface="Times New Roman"/>
              </a:rPr>
              <a:t>,</a:t>
            </a:r>
            <a:endParaRPr sz="450">
              <a:latin typeface="Times New Roman"/>
              <a:cs typeface="Times New Roman"/>
            </a:endParaRPr>
          </a:p>
        </p:txBody>
      </p:sp>
      <p:sp>
        <p:nvSpPr>
          <p:cNvPr id="99" name="object 99" descr=""/>
          <p:cNvSpPr txBox="1"/>
          <p:nvPr/>
        </p:nvSpPr>
        <p:spPr>
          <a:xfrm>
            <a:off x="2401750" y="7108876"/>
            <a:ext cx="160909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  <a:tabLst>
                <a:tab pos="311785" algn="l"/>
                <a:tab pos="642620" algn="l"/>
              </a:tabLst>
            </a:pPr>
            <a:r>
              <a:rPr dirty="0" sz="450" i="1">
                <a:latin typeface="Times New Roman"/>
                <a:cs typeface="Times New Roman"/>
              </a:rPr>
              <a:t>s</a:t>
            </a:r>
            <a:r>
              <a:rPr dirty="0" sz="450" spc="5" i="1">
                <a:latin typeface="Times New Roman"/>
                <a:cs typeface="Times New Roman"/>
              </a:rPr>
              <a:t> </a:t>
            </a:r>
            <a:r>
              <a:rPr dirty="0" sz="450" spc="-25" i="1">
                <a:latin typeface="Times New Roman"/>
                <a:cs typeface="Times New Roman"/>
              </a:rPr>
              <a:t>rms</a:t>
            </a:r>
            <a:r>
              <a:rPr dirty="0" sz="450" i="1">
                <a:latin typeface="Times New Roman"/>
                <a:cs typeface="Times New Roman"/>
              </a:rPr>
              <a:t>	yo</a:t>
            </a:r>
            <a:r>
              <a:rPr dirty="0" sz="450" spc="5" i="1">
                <a:latin typeface="Times New Roman"/>
                <a:cs typeface="Times New Roman"/>
              </a:rPr>
              <a:t> </a:t>
            </a:r>
            <a:r>
              <a:rPr dirty="0" sz="450" spc="-25" i="1">
                <a:latin typeface="Times New Roman"/>
                <a:cs typeface="Times New Roman"/>
              </a:rPr>
              <a:t>rms</a:t>
            </a:r>
            <a:r>
              <a:rPr dirty="0" sz="450" i="1">
                <a:latin typeface="Times New Roman"/>
                <a:cs typeface="Times New Roman"/>
              </a:rPr>
              <a:t>	</a:t>
            </a:r>
            <a:r>
              <a:rPr dirty="0" baseline="6944" sz="1200" spc="-97" i="1">
                <a:latin typeface="Times New Roman"/>
                <a:cs typeface="Times New Roman"/>
              </a:rPr>
              <a:t>y</a:t>
            </a:r>
            <a:r>
              <a:rPr dirty="0" sz="450" spc="-65" i="1">
                <a:latin typeface="Times New Roman"/>
                <a:cs typeface="Times New Roman"/>
              </a:rPr>
              <a:t>c</a:t>
            </a:r>
            <a:r>
              <a:rPr dirty="0" baseline="6944" sz="1200" spc="-97" i="1">
                <a:latin typeface="Times New Roman"/>
                <a:cs typeface="Times New Roman"/>
              </a:rPr>
              <a:t>o</a:t>
            </a:r>
            <a:r>
              <a:rPr dirty="0" sz="450" spc="-65" i="1">
                <a:latin typeface="Times New Roman"/>
                <a:cs typeface="Times New Roman"/>
              </a:rPr>
              <a:t>alc</a:t>
            </a:r>
            <a:r>
              <a:rPr dirty="0" sz="450" i="1">
                <a:latin typeface="Times New Roman"/>
                <a:cs typeface="Times New Roman"/>
              </a:rPr>
              <a:t> r</a:t>
            </a:r>
            <a:r>
              <a:rPr dirty="0" baseline="12345" sz="675">
                <a:latin typeface="Times New Roman"/>
                <a:cs typeface="Times New Roman"/>
              </a:rPr>
              <a:t>,</a:t>
            </a:r>
            <a:r>
              <a:rPr dirty="0" sz="450" i="1">
                <a:latin typeface="Times New Roman"/>
                <a:cs typeface="Times New Roman"/>
              </a:rPr>
              <a:t>ms</a:t>
            </a:r>
            <a:r>
              <a:rPr dirty="0" sz="450" spc="190" i="1">
                <a:latin typeface="Times New Roman"/>
                <a:cs typeface="Times New Roman"/>
              </a:rPr>
              <a:t>  </a:t>
            </a:r>
            <a:r>
              <a:rPr dirty="0" baseline="20833" sz="1200">
                <a:latin typeface="Times New Roman"/>
                <a:cs typeface="Times New Roman"/>
              </a:rPr>
              <a:t>(</a:t>
            </a:r>
            <a:r>
              <a:rPr dirty="0" baseline="6944" sz="1200" i="1">
                <a:latin typeface="Times New Roman"/>
                <a:cs typeface="Times New Roman"/>
              </a:rPr>
              <a:t>U</a:t>
            </a:r>
            <a:r>
              <a:rPr dirty="0" baseline="6944" sz="1200" spc="-104" i="1">
                <a:latin typeface="Times New Roman"/>
                <a:cs typeface="Times New Roman"/>
              </a:rPr>
              <a:t> </a:t>
            </a:r>
            <a:r>
              <a:rPr dirty="0" sz="450" spc="-45" i="1">
                <a:latin typeface="Times New Roman"/>
                <a:cs typeface="Times New Roman"/>
              </a:rPr>
              <a:t>yo</a:t>
            </a:r>
            <a:r>
              <a:rPr dirty="0" baseline="12345" sz="675" spc="-67">
                <a:latin typeface="Times New Roman"/>
                <a:cs typeface="Times New Roman"/>
              </a:rPr>
              <a:t>,</a:t>
            </a:r>
            <a:r>
              <a:rPr dirty="0" baseline="12345" sz="675" spc="150">
                <a:latin typeface="Times New Roman"/>
                <a:cs typeface="Times New Roman"/>
              </a:rPr>
              <a:t> </a:t>
            </a:r>
            <a:r>
              <a:rPr dirty="0" sz="450" i="1">
                <a:latin typeface="Times New Roman"/>
                <a:cs typeface="Times New Roman"/>
              </a:rPr>
              <a:t>rms</a:t>
            </a:r>
            <a:r>
              <a:rPr dirty="0" sz="450" spc="65" i="1">
                <a:latin typeface="Times New Roman"/>
                <a:cs typeface="Times New Roman"/>
              </a:rPr>
              <a:t> </a:t>
            </a:r>
            <a:r>
              <a:rPr dirty="0" baseline="20833" sz="1200">
                <a:latin typeface="Times New Roman"/>
                <a:cs typeface="Times New Roman"/>
              </a:rPr>
              <a:t>,</a:t>
            </a:r>
            <a:r>
              <a:rPr dirty="0" baseline="20833" sz="1200" spc="-150">
                <a:latin typeface="Times New Roman"/>
                <a:cs typeface="Times New Roman"/>
              </a:rPr>
              <a:t> </a:t>
            </a:r>
            <a:r>
              <a:rPr dirty="0" baseline="6944" sz="1200" spc="-67" i="1">
                <a:latin typeface="Times New Roman"/>
                <a:cs typeface="Times New Roman"/>
              </a:rPr>
              <a:t>a</a:t>
            </a:r>
            <a:r>
              <a:rPr dirty="0" baseline="20833" sz="1200" spc="-67">
                <a:latin typeface="Times New Roman"/>
                <a:cs typeface="Times New Roman"/>
              </a:rPr>
              <a:t>',',</a:t>
            </a:r>
            <a:r>
              <a:rPr dirty="0" baseline="6944" sz="1200" spc="-67" i="1">
                <a:latin typeface="Times New Roman"/>
                <a:cs typeface="Times New Roman"/>
              </a:rPr>
              <a:t>B</a:t>
            </a:r>
            <a:r>
              <a:rPr dirty="0" baseline="20833" sz="1200" spc="-67">
                <a:latin typeface="Times New Roman"/>
                <a:cs typeface="Times New Roman"/>
              </a:rPr>
              <a:t>')</a:t>
            </a:r>
            <a:r>
              <a:rPr dirty="0" baseline="6944" sz="1200" spc="-67" i="1">
                <a:latin typeface="Times New Roman"/>
                <a:cs typeface="Times New Roman"/>
              </a:rPr>
              <a:t>C</a:t>
            </a:r>
            <a:endParaRPr baseline="6944" sz="1200">
              <a:latin typeface="Times New Roman"/>
              <a:cs typeface="Times New Roman"/>
            </a:endParaRPr>
          </a:p>
        </p:txBody>
      </p:sp>
      <p:sp>
        <p:nvSpPr>
          <p:cNvPr id="100" name="object 100" descr=""/>
          <p:cNvSpPr txBox="1"/>
          <p:nvPr/>
        </p:nvSpPr>
        <p:spPr>
          <a:xfrm>
            <a:off x="1934895" y="7056013"/>
            <a:ext cx="8509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50">
                <a:latin typeface="Times New Roman"/>
                <a:cs typeface="Times New Roman"/>
              </a:rPr>
              <a:t>=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01" name="object 101" descr=""/>
          <p:cNvSpPr txBox="1"/>
          <p:nvPr/>
        </p:nvSpPr>
        <p:spPr>
          <a:xfrm>
            <a:off x="2945908" y="7056013"/>
            <a:ext cx="6096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50">
                <a:latin typeface="Times New Roman"/>
                <a:cs typeface="Times New Roman"/>
              </a:rPr>
              <a:t>-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02" name="object 102" descr=""/>
          <p:cNvSpPr txBox="1"/>
          <p:nvPr/>
        </p:nvSpPr>
        <p:spPr>
          <a:xfrm>
            <a:off x="2008614" y="6983854"/>
            <a:ext cx="180340" cy="355600"/>
          </a:xfrm>
          <a:prstGeom prst="rect">
            <a:avLst/>
          </a:prstGeom>
        </p:spPr>
        <p:txBody>
          <a:bodyPr wrap="square" lIns="0" tIns="6413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505"/>
              </a:spcBef>
            </a:pPr>
            <a:r>
              <a:rPr dirty="0" sz="1150" spc="-50">
                <a:latin typeface="Times New Roman"/>
                <a:cs typeface="Times New Roman"/>
              </a:rPr>
              <a:t>∑</a:t>
            </a:r>
            <a:endParaRPr sz="1150">
              <a:latin typeface="Times New Roman"/>
              <a:cs typeface="Times New Roman"/>
            </a:endParaRPr>
          </a:p>
          <a:p>
            <a:pPr marL="38100">
              <a:lnSpc>
                <a:spcPct val="100000"/>
              </a:lnSpc>
              <a:spcBef>
                <a:spcPts val="204"/>
              </a:spcBef>
            </a:pPr>
            <a:r>
              <a:rPr dirty="0" sz="450" spc="-20" i="1">
                <a:latin typeface="Times New Roman"/>
                <a:cs typeface="Times New Roman"/>
              </a:rPr>
              <a:t>yo</a:t>
            </a:r>
            <a:r>
              <a:rPr dirty="0" baseline="16666" sz="750" spc="-30">
                <a:latin typeface="Times New Roman"/>
                <a:cs typeface="Times New Roman"/>
              </a:rPr>
              <a:t>=</a:t>
            </a:r>
            <a:r>
              <a:rPr dirty="0" baseline="12345" sz="675" spc="-30">
                <a:latin typeface="Times New Roman"/>
                <a:cs typeface="Times New Roman"/>
              </a:rPr>
              <a:t>1</a:t>
            </a:r>
            <a:endParaRPr baseline="12345" sz="675">
              <a:latin typeface="Times New Roman"/>
              <a:cs typeface="Times New Roman"/>
            </a:endParaRPr>
          </a:p>
        </p:txBody>
      </p:sp>
      <p:sp>
        <p:nvSpPr>
          <p:cNvPr id="103" name="object 103" descr=""/>
          <p:cNvSpPr txBox="1"/>
          <p:nvPr/>
        </p:nvSpPr>
        <p:spPr>
          <a:xfrm>
            <a:off x="4196870" y="7069228"/>
            <a:ext cx="132207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baseline="6172" sz="675">
                <a:latin typeface="Times New Roman"/>
                <a:cs typeface="Times New Roman"/>
              </a:rPr>
              <a:t>2</a:t>
            </a:r>
            <a:r>
              <a:rPr dirty="0" baseline="6172" sz="675" spc="44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n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niveles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excitación.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04" name="object 104" descr=""/>
          <p:cNvSpPr txBox="1"/>
          <p:nvPr/>
        </p:nvSpPr>
        <p:spPr>
          <a:xfrm>
            <a:off x="1089080" y="8430462"/>
            <a:ext cx="5262880" cy="171196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Fig.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7.9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Dimensiones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núcleo,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núcleo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apilado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patas.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debe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proporcionar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</a:t>
            </a:r>
            <a:r>
              <a:rPr dirty="0" sz="800" spc="40" i="1">
                <a:latin typeface="Times New Roman"/>
                <a:cs typeface="Times New Roman"/>
              </a:rPr>
              <a:t> </a:t>
            </a:r>
            <a:r>
              <a:rPr dirty="0" sz="450" i="1">
                <a:latin typeface="Times New Roman"/>
                <a:cs typeface="Times New Roman"/>
              </a:rPr>
              <a:t>Y</a:t>
            </a:r>
            <a:r>
              <a:rPr dirty="0" sz="450" spc="12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/</a:t>
            </a:r>
            <a:r>
              <a:rPr dirty="0" sz="800" spc="4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</a:t>
            </a:r>
            <a:r>
              <a:rPr dirty="0" sz="800" spc="40" i="1">
                <a:latin typeface="Times New Roman"/>
                <a:cs typeface="Times New Roman"/>
              </a:rPr>
              <a:t> </a:t>
            </a:r>
            <a:r>
              <a:rPr dirty="0" sz="450" i="1">
                <a:latin typeface="Times New Roman"/>
                <a:cs typeface="Times New Roman"/>
              </a:rPr>
              <a:t>L</a:t>
            </a:r>
            <a:r>
              <a:rPr dirty="0" sz="450" spc="12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,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</a:t>
            </a:r>
            <a:r>
              <a:rPr dirty="0" sz="800" spc="40" i="1">
                <a:latin typeface="Times New Roman"/>
                <a:cs typeface="Times New Roman"/>
              </a:rPr>
              <a:t> </a:t>
            </a:r>
            <a:r>
              <a:rPr dirty="0" sz="450" i="1">
                <a:latin typeface="Times New Roman"/>
                <a:cs typeface="Times New Roman"/>
              </a:rPr>
              <a:t>O</a:t>
            </a:r>
            <a:r>
              <a:rPr dirty="0" sz="450" spc="12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/</a:t>
            </a:r>
            <a:r>
              <a:rPr dirty="0" sz="800" spc="4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</a:t>
            </a:r>
            <a:r>
              <a:rPr dirty="0" sz="800" spc="40" i="1">
                <a:latin typeface="Times New Roman"/>
                <a:cs typeface="Times New Roman"/>
              </a:rPr>
              <a:t> </a:t>
            </a:r>
            <a:r>
              <a:rPr dirty="0" sz="450" i="1">
                <a:latin typeface="Times New Roman"/>
                <a:cs typeface="Times New Roman"/>
              </a:rPr>
              <a:t>L</a:t>
            </a:r>
            <a:r>
              <a:rPr dirty="0" sz="450" spc="12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,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l</a:t>
            </a:r>
            <a:r>
              <a:rPr dirty="0" sz="800" spc="40" i="1">
                <a:latin typeface="Times New Roman"/>
                <a:cs typeface="Times New Roman"/>
              </a:rPr>
              <a:t> </a:t>
            </a:r>
            <a:r>
              <a:rPr dirty="0" sz="450" i="1">
                <a:latin typeface="Times New Roman"/>
                <a:cs typeface="Times New Roman"/>
              </a:rPr>
              <a:t>Y</a:t>
            </a:r>
            <a:r>
              <a:rPr dirty="0" sz="450" spc="12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/</a:t>
            </a:r>
            <a:r>
              <a:rPr dirty="0" sz="800" spc="4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l</a:t>
            </a:r>
            <a:r>
              <a:rPr dirty="0" sz="800" spc="40" i="1">
                <a:latin typeface="Times New Roman"/>
                <a:cs typeface="Times New Roman"/>
              </a:rPr>
              <a:t> </a:t>
            </a:r>
            <a:r>
              <a:rPr dirty="0" sz="450" i="1">
                <a:latin typeface="Times New Roman"/>
                <a:cs typeface="Times New Roman"/>
              </a:rPr>
              <a:t>L</a:t>
            </a:r>
            <a:r>
              <a:rPr dirty="0" sz="450" spc="12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,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l</a:t>
            </a:r>
            <a:r>
              <a:rPr dirty="0" sz="800" spc="40" i="1">
                <a:latin typeface="Times New Roman"/>
                <a:cs typeface="Times New Roman"/>
              </a:rPr>
              <a:t> </a:t>
            </a:r>
            <a:r>
              <a:rPr dirty="0" sz="450" i="1">
                <a:latin typeface="Times New Roman"/>
                <a:cs typeface="Times New Roman"/>
              </a:rPr>
              <a:t>O</a:t>
            </a:r>
            <a:r>
              <a:rPr dirty="0" sz="450" spc="12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/</a:t>
            </a:r>
            <a:r>
              <a:rPr dirty="0" sz="800" spc="4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l</a:t>
            </a:r>
            <a:r>
              <a:rPr dirty="0" sz="800" spc="35" i="1">
                <a:latin typeface="Times New Roman"/>
                <a:cs typeface="Times New Roman"/>
              </a:rPr>
              <a:t> </a:t>
            </a:r>
            <a:r>
              <a:rPr dirty="0" sz="450" spc="-50" i="1">
                <a:latin typeface="Times New Roman"/>
                <a:cs typeface="Times New Roman"/>
              </a:rPr>
              <a:t>L</a:t>
            </a:r>
            <a:endParaRPr sz="4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909319">
              <a:lnSpc>
                <a:spcPct val="111100"/>
              </a:lnSpc>
            </a:pP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características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finales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determinan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utilizando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dimensiones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relativas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(a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pata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principal)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para</a:t>
            </a:r>
            <a:r>
              <a:rPr dirty="0" sz="800" spc="10">
                <a:latin typeface="Times New Roman"/>
                <a:cs typeface="Times New Roman"/>
              </a:rPr>
              <a:t> sección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correspondiente,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 i="1">
                <a:latin typeface="Times New Roman"/>
                <a:cs typeface="Times New Roman"/>
              </a:rPr>
              <a:t>A</a:t>
            </a:r>
            <a:r>
              <a:rPr dirty="0" sz="800" spc="25" i="1">
                <a:latin typeface="Times New Roman"/>
                <a:cs typeface="Times New Roman"/>
              </a:rPr>
              <a:t> </a:t>
            </a:r>
            <a:r>
              <a:rPr dirty="0" sz="450" spc="10" i="1">
                <a:latin typeface="Times New Roman"/>
                <a:cs typeface="Times New Roman"/>
              </a:rPr>
              <a:t>r</a:t>
            </a:r>
            <a:r>
              <a:rPr dirty="0" sz="450" spc="105" i="1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y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 i="1">
                <a:latin typeface="Times New Roman"/>
                <a:cs typeface="Times New Roman"/>
              </a:rPr>
              <a:t>l</a:t>
            </a:r>
            <a:r>
              <a:rPr dirty="0" sz="800" spc="25" i="1">
                <a:latin typeface="Times New Roman"/>
                <a:cs typeface="Times New Roman"/>
              </a:rPr>
              <a:t> </a:t>
            </a:r>
            <a:r>
              <a:rPr dirty="0" sz="450" spc="10" i="1">
                <a:latin typeface="Times New Roman"/>
                <a:cs typeface="Times New Roman"/>
              </a:rPr>
              <a:t>r</a:t>
            </a:r>
            <a:r>
              <a:rPr dirty="0" sz="450" spc="105" i="1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.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Las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inductancias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no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lineales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se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implementan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como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tipo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opcional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98,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93,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96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inductancias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ATP.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30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 b="1">
                <a:latin typeface="Times New Roman"/>
                <a:cs typeface="Times New Roman"/>
              </a:rPr>
              <a:t>7.3.4.2</a:t>
            </a:r>
            <a:r>
              <a:rPr dirty="0" sz="800" spc="6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Modelado</a:t>
            </a:r>
            <a:r>
              <a:rPr dirty="0" sz="800" spc="7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</a:t>
            </a:r>
            <a:r>
              <a:rPr dirty="0" sz="800" spc="7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pérdida</a:t>
            </a:r>
            <a:r>
              <a:rPr dirty="0" sz="800" spc="7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</a:t>
            </a:r>
            <a:r>
              <a:rPr dirty="0" sz="800" spc="75" b="1">
                <a:latin typeface="Times New Roman"/>
                <a:cs typeface="Times New Roman"/>
              </a:rPr>
              <a:t> </a:t>
            </a:r>
            <a:r>
              <a:rPr dirty="0" sz="800" spc="-10" b="1">
                <a:latin typeface="Times New Roman"/>
                <a:cs typeface="Times New Roman"/>
              </a:rPr>
              <a:t>núcleo</a:t>
            </a:r>
            <a:endParaRPr sz="800">
              <a:latin typeface="Times New Roman"/>
              <a:cs typeface="Times New Roman"/>
            </a:endParaRPr>
          </a:p>
          <a:p>
            <a:pPr marL="12700" marR="600710">
              <a:lnSpc>
                <a:spcPct val="113799"/>
              </a:lnSpc>
              <a:spcBef>
                <a:spcPts val="260"/>
              </a:spcBef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pérdida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central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divide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partes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asociadas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secciones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centrales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individuales.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supone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núcleo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pérdida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proporcional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volumen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núcleo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cuadrado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voltaje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eficaz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cada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sección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de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eléctrico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dual.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voltaje,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U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450" i="1">
                <a:latin typeface="Times New Roman"/>
                <a:cs typeface="Times New Roman"/>
              </a:rPr>
              <a:t>o</a:t>
            </a:r>
            <a:r>
              <a:rPr dirty="0" sz="450" spc="13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,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punto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neutro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figura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7.7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(nodo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IX0001)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tiempo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derivada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flujo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neutro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encontrado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durante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optimización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Frolich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descrita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anteriormente.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supone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05" name="object 105" descr=""/>
          <p:cNvSpPr txBox="1"/>
          <p:nvPr/>
        </p:nvSpPr>
        <p:spPr>
          <a:xfrm>
            <a:off x="2542824" y="7723413"/>
            <a:ext cx="14986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i="1">
                <a:latin typeface="Times New Roman"/>
                <a:cs typeface="Times New Roman"/>
              </a:rPr>
              <a:t>A</a:t>
            </a:r>
            <a:r>
              <a:rPr dirty="0" sz="800" spc="20" i="1">
                <a:latin typeface="Times New Roman"/>
                <a:cs typeface="Times New Roman"/>
              </a:rPr>
              <a:t> </a:t>
            </a:r>
            <a:r>
              <a:rPr dirty="0" sz="450" spc="-50" i="1">
                <a:latin typeface="Times New Roman"/>
                <a:cs typeface="Times New Roman"/>
              </a:rPr>
              <a:t>L</a:t>
            </a:r>
            <a:endParaRPr sz="450">
              <a:latin typeface="Times New Roman"/>
              <a:cs typeface="Times New Roman"/>
            </a:endParaRPr>
          </a:p>
        </p:txBody>
      </p:sp>
      <p:sp>
        <p:nvSpPr>
          <p:cNvPr id="106" name="object 106" descr=""/>
          <p:cNvSpPr txBox="1"/>
          <p:nvPr/>
        </p:nvSpPr>
        <p:spPr>
          <a:xfrm>
            <a:off x="2793925" y="7657334"/>
            <a:ext cx="14986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i="1">
                <a:latin typeface="Times New Roman"/>
                <a:cs typeface="Times New Roman"/>
              </a:rPr>
              <a:t>A</a:t>
            </a:r>
            <a:r>
              <a:rPr dirty="0" sz="800" spc="20" i="1">
                <a:latin typeface="Times New Roman"/>
                <a:cs typeface="Times New Roman"/>
              </a:rPr>
              <a:t> </a:t>
            </a:r>
            <a:r>
              <a:rPr dirty="0" sz="450" spc="-50" i="1">
                <a:latin typeface="Times New Roman"/>
                <a:cs typeface="Times New Roman"/>
              </a:rPr>
              <a:t>Y</a:t>
            </a:r>
            <a:endParaRPr sz="450">
              <a:latin typeface="Times New Roman"/>
              <a:cs typeface="Times New Roman"/>
            </a:endParaRPr>
          </a:p>
        </p:txBody>
      </p:sp>
      <p:sp>
        <p:nvSpPr>
          <p:cNvPr id="107" name="object 107" descr=""/>
          <p:cNvSpPr txBox="1"/>
          <p:nvPr/>
        </p:nvSpPr>
        <p:spPr>
          <a:xfrm>
            <a:off x="3415071" y="7657334"/>
            <a:ext cx="15938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i="1">
                <a:latin typeface="Times New Roman"/>
                <a:cs typeface="Times New Roman"/>
              </a:rPr>
              <a:t>A</a:t>
            </a:r>
            <a:r>
              <a:rPr dirty="0" sz="800" spc="20" i="1">
                <a:latin typeface="Times New Roman"/>
                <a:cs typeface="Times New Roman"/>
              </a:rPr>
              <a:t> </a:t>
            </a:r>
            <a:r>
              <a:rPr dirty="0" sz="450" spc="-50" i="1">
                <a:latin typeface="Times New Roman"/>
                <a:cs typeface="Times New Roman"/>
              </a:rPr>
              <a:t>O</a:t>
            </a:r>
            <a:endParaRPr sz="450">
              <a:latin typeface="Times New Roman"/>
              <a:cs typeface="Times New Roman"/>
            </a:endParaRPr>
          </a:p>
        </p:txBody>
      </p:sp>
      <p:sp>
        <p:nvSpPr>
          <p:cNvPr id="108" name="object 108" descr=""/>
          <p:cNvSpPr txBox="1"/>
          <p:nvPr/>
        </p:nvSpPr>
        <p:spPr>
          <a:xfrm>
            <a:off x="1954718" y="7855572"/>
            <a:ext cx="11430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i="1">
                <a:latin typeface="Times New Roman"/>
                <a:cs typeface="Times New Roman"/>
              </a:rPr>
              <a:t>l</a:t>
            </a:r>
            <a:r>
              <a:rPr dirty="0" sz="800" spc="5" i="1">
                <a:latin typeface="Times New Roman"/>
                <a:cs typeface="Times New Roman"/>
              </a:rPr>
              <a:t> </a:t>
            </a:r>
            <a:r>
              <a:rPr dirty="0" sz="450" spc="-50" i="1">
                <a:latin typeface="Times New Roman"/>
                <a:cs typeface="Times New Roman"/>
              </a:rPr>
              <a:t>L</a:t>
            </a:r>
            <a:endParaRPr sz="450">
              <a:latin typeface="Times New Roman"/>
              <a:cs typeface="Times New Roman"/>
            </a:endParaRPr>
          </a:p>
        </p:txBody>
      </p:sp>
      <p:sp>
        <p:nvSpPr>
          <p:cNvPr id="109" name="object 109" descr=""/>
          <p:cNvSpPr txBox="1"/>
          <p:nvPr/>
        </p:nvSpPr>
        <p:spPr>
          <a:xfrm>
            <a:off x="2199212" y="7683766"/>
            <a:ext cx="249554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i="1">
                <a:latin typeface="Times New Roman"/>
                <a:cs typeface="Times New Roman"/>
              </a:rPr>
              <a:t>l</a:t>
            </a:r>
            <a:r>
              <a:rPr dirty="0" sz="800" spc="10" i="1">
                <a:latin typeface="Times New Roman"/>
                <a:cs typeface="Times New Roman"/>
              </a:rPr>
              <a:t> </a:t>
            </a:r>
            <a:r>
              <a:rPr dirty="0" sz="450" i="1">
                <a:latin typeface="Times New Roman"/>
                <a:cs typeface="Times New Roman"/>
              </a:rPr>
              <a:t>Y</a:t>
            </a:r>
            <a:r>
              <a:rPr dirty="0" sz="450" spc="9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10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2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10" name="object 110" descr=""/>
          <p:cNvSpPr txBox="1"/>
          <p:nvPr/>
        </p:nvSpPr>
        <p:spPr>
          <a:xfrm>
            <a:off x="1551635" y="7683766"/>
            <a:ext cx="12446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i="1">
                <a:latin typeface="Times New Roman"/>
                <a:cs typeface="Times New Roman"/>
              </a:rPr>
              <a:t>l</a:t>
            </a:r>
            <a:r>
              <a:rPr dirty="0" sz="800" spc="5" i="1">
                <a:latin typeface="Times New Roman"/>
                <a:cs typeface="Times New Roman"/>
              </a:rPr>
              <a:t> </a:t>
            </a:r>
            <a:r>
              <a:rPr dirty="0" sz="450" spc="-50" i="1">
                <a:latin typeface="Times New Roman"/>
                <a:cs typeface="Times New Roman"/>
              </a:rPr>
              <a:t>O</a:t>
            </a:r>
            <a:endParaRPr sz="45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21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935015" y="165100"/>
            <a:ext cx="5226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5" name="object 5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678"/>
                  </a:lnTo>
                  <a:lnTo>
                    <a:pt x="142755" y="98678"/>
                  </a:lnTo>
                  <a:lnTo>
                    <a:pt x="136180" y="99986"/>
                  </a:lnTo>
                  <a:lnTo>
                    <a:pt x="104587" y="124182"/>
                  </a:lnTo>
                  <a:lnTo>
                    <a:pt x="98048" y="143385"/>
                  </a:lnTo>
                  <a:lnTo>
                    <a:pt x="98048" y="569464"/>
                  </a:lnTo>
                  <a:lnTo>
                    <a:pt x="117977" y="603908"/>
                  </a:lnTo>
                  <a:lnTo>
                    <a:pt x="142755" y="614171"/>
                  </a:lnTo>
                  <a:lnTo>
                    <a:pt x="1886711" y="614171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4171"/>
                  </a:moveTo>
                  <a:lnTo>
                    <a:pt x="1744971" y="614171"/>
                  </a:lnTo>
                  <a:lnTo>
                    <a:pt x="1751545" y="612864"/>
                  </a:lnTo>
                  <a:lnTo>
                    <a:pt x="1764174" y="607632"/>
                  </a:lnTo>
                  <a:lnTo>
                    <a:pt x="1788370" y="576039"/>
                  </a:lnTo>
                  <a:lnTo>
                    <a:pt x="1789678" y="569464"/>
                  </a:lnTo>
                  <a:lnTo>
                    <a:pt x="1789678" y="143385"/>
                  </a:lnTo>
                  <a:lnTo>
                    <a:pt x="1769748" y="108942"/>
                  </a:lnTo>
                  <a:lnTo>
                    <a:pt x="1744971" y="98678"/>
                  </a:lnTo>
                  <a:lnTo>
                    <a:pt x="1886711" y="98678"/>
                  </a:lnTo>
                  <a:lnTo>
                    <a:pt x="1886711" y="614171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932176" y="500491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1982" y="528634"/>
                  </a:moveTo>
                  <a:lnTo>
                    <a:pt x="52863" y="528634"/>
                  </a:lnTo>
                  <a:lnTo>
                    <a:pt x="49392" y="528436"/>
                  </a:lnTo>
                  <a:lnTo>
                    <a:pt x="13028" y="510462"/>
                  </a:lnTo>
                  <a:lnTo>
                    <a:pt x="8908" y="504713"/>
                  </a:lnTo>
                  <a:lnTo>
                    <a:pt x="6980" y="502004"/>
                  </a:lnTo>
                  <a:lnTo>
                    <a:pt x="0" y="479273"/>
                  </a:lnTo>
                  <a:lnTo>
                    <a:pt x="0" y="475770"/>
                  </a:lnTo>
                  <a:lnTo>
                    <a:pt x="0" y="49361"/>
                  </a:lnTo>
                  <a:lnTo>
                    <a:pt x="17937" y="13017"/>
                  </a:lnTo>
                  <a:lnTo>
                    <a:pt x="52863" y="0"/>
                  </a:lnTo>
                  <a:lnTo>
                    <a:pt x="1651982" y="0"/>
                  </a:lnTo>
                  <a:lnTo>
                    <a:pt x="1691816" y="17775"/>
                  </a:lnTo>
                  <a:lnTo>
                    <a:pt x="1704845" y="49361"/>
                  </a:lnTo>
                  <a:lnTo>
                    <a:pt x="1704845" y="479273"/>
                  </a:lnTo>
                  <a:lnTo>
                    <a:pt x="1695936" y="504713"/>
                  </a:lnTo>
                  <a:lnTo>
                    <a:pt x="1694008" y="507753"/>
                  </a:lnTo>
                  <a:lnTo>
                    <a:pt x="1658890" y="528039"/>
                  </a:lnTo>
                  <a:lnTo>
                    <a:pt x="1655453" y="528436"/>
                  </a:lnTo>
                  <a:lnTo>
                    <a:pt x="1651982" y="52863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171"/>
              <a:ext cx="145374" cy="145374"/>
            </a:xfrm>
            <a:prstGeom prst="rect">
              <a:avLst/>
            </a:prstGeom>
          </p:spPr>
        </p:pic>
      </p:grpSp>
      <p:sp>
        <p:nvSpPr>
          <p:cNvPr id="8" name="object 8" descr=""/>
          <p:cNvSpPr txBox="1"/>
          <p:nvPr/>
        </p:nvSpPr>
        <p:spPr>
          <a:xfrm>
            <a:off x="1089080" y="3448167"/>
            <a:ext cx="65786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Times New Roman"/>
                <a:cs typeface="Times New Roman"/>
              </a:rPr>
              <a:t>ATPDraw</a:t>
            </a:r>
            <a:r>
              <a:rPr dirty="0" sz="550" spc="30">
                <a:latin typeface="Times New Roman"/>
                <a:cs typeface="Times New Roman"/>
              </a:rPr>
              <a:t> </a:t>
            </a:r>
            <a:r>
              <a:rPr dirty="0" sz="550">
                <a:latin typeface="Times New Roman"/>
                <a:cs typeface="Times New Roman"/>
              </a:rPr>
              <a:t>versión</a:t>
            </a:r>
            <a:r>
              <a:rPr dirty="0" sz="550" spc="30">
                <a:latin typeface="Times New Roman"/>
                <a:cs typeface="Times New Roman"/>
              </a:rPr>
              <a:t> </a:t>
            </a:r>
            <a:r>
              <a:rPr dirty="0" sz="550" spc="-25">
                <a:latin typeface="Times New Roman"/>
                <a:cs typeface="Times New Roman"/>
              </a:rPr>
              <a:t>5.6</a:t>
            </a:r>
            <a:endParaRPr sz="550">
              <a:latin typeface="Times New Roman"/>
              <a:cs typeface="Times New Roman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595687" y="3421736"/>
            <a:ext cx="1841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263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2410666" y="335833"/>
            <a:ext cx="66040" cy="2159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50" spc="-50">
                <a:latin typeface="Times New Roman"/>
                <a:cs typeface="Times New Roman"/>
              </a:rPr>
              <a:t>(</a:t>
            </a:r>
            <a:endParaRPr sz="125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3183793" y="349048"/>
            <a:ext cx="52069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 spc="-50">
                <a:latin typeface="Times New Roman"/>
                <a:cs typeface="Times New Roman"/>
              </a:rPr>
              <a:t>2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3885265" y="243321"/>
            <a:ext cx="182245" cy="2159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400">
                <a:latin typeface="Times New Roman"/>
                <a:cs typeface="Times New Roman"/>
              </a:rPr>
              <a:t>2</a:t>
            </a:r>
            <a:r>
              <a:rPr dirty="0" sz="400" spc="110">
                <a:latin typeface="Times New Roman"/>
                <a:cs typeface="Times New Roman"/>
              </a:rPr>
              <a:t> </a:t>
            </a:r>
            <a:r>
              <a:rPr dirty="0" baseline="-33333" sz="1875" spc="-75">
                <a:latin typeface="Times New Roman"/>
                <a:cs typeface="Times New Roman"/>
              </a:rPr>
              <a:t>)</a:t>
            </a:r>
            <a:endParaRPr baseline="-33333" sz="1875">
              <a:latin typeface="Times New Roman"/>
              <a:cs typeface="Times New Roman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1148551" y="415128"/>
            <a:ext cx="1082040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  <a:tabLst>
                <a:tab pos="329565" algn="l"/>
                <a:tab pos="626745" algn="l"/>
                <a:tab pos="956944" algn="l"/>
              </a:tabLst>
            </a:pPr>
            <a:r>
              <a:rPr dirty="0" sz="400" spc="-10" i="1">
                <a:latin typeface="Times New Roman"/>
                <a:cs typeface="Times New Roman"/>
              </a:rPr>
              <a:t>pérdida</a:t>
            </a:r>
            <a:r>
              <a:rPr dirty="0" sz="400" i="1">
                <a:latin typeface="Times New Roman"/>
                <a:cs typeface="Times New Roman"/>
              </a:rPr>
              <a:t>	</a:t>
            </a:r>
            <a:r>
              <a:rPr dirty="0" sz="400" spc="-10" i="1">
                <a:latin typeface="Times New Roman"/>
                <a:cs typeface="Times New Roman"/>
              </a:rPr>
              <a:t>pierna</a:t>
            </a:r>
            <a:r>
              <a:rPr dirty="0" sz="400" i="1">
                <a:latin typeface="Times New Roman"/>
                <a:cs typeface="Times New Roman"/>
              </a:rPr>
              <a:t>	</a:t>
            </a:r>
            <a:r>
              <a:rPr dirty="0" sz="400" spc="-20" i="1">
                <a:latin typeface="Times New Roman"/>
                <a:cs typeface="Times New Roman"/>
              </a:rPr>
              <a:t>yugo</a:t>
            </a:r>
            <a:r>
              <a:rPr dirty="0" sz="400" i="1">
                <a:latin typeface="Times New Roman"/>
                <a:cs typeface="Times New Roman"/>
              </a:rPr>
              <a:t>	</a:t>
            </a:r>
            <a:r>
              <a:rPr dirty="0" sz="400" spc="-10" i="1">
                <a:latin typeface="Times New Roman"/>
                <a:cs typeface="Times New Roman"/>
              </a:rPr>
              <a:t>fuera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2727846" y="415128"/>
            <a:ext cx="1016635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  <a:tabLst>
                <a:tab pos="250190" algn="l"/>
                <a:tab pos="745490" algn="l"/>
                <a:tab pos="977265" algn="l"/>
              </a:tabLst>
            </a:pPr>
            <a:r>
              <a:rPr dirty="0" sz="400" spc="-25" i="1">
                <a:latin typeface="Times New Roman"/>
                <a:cs typeface="Times New Roman"/>
              </a:rPr>
              <a:t>ry</a:t>
            </a:r>
            <a:r>
              <a:rPr dirty="0" sz="400" i="1">
                <a:latin typeface="Times New Roman"/>
                <a:cs typeface="Times New Roman"/>
              </a:rPr>
              <a:t>	</a:t>
            </a:r>
            <a:r>
              <a:rPr dirty="0" sz="400" spc="-50" i="1">
                <a:latin typeface="Times New Roman"/>
                <a:cs typeface="Times New Roman"/>
              </a:rPr>
              <a:t>y</a:t>
            </a:r>
            <a:r>
              <a:rPr dirty="0" sz="400" i="1">
                <a:latin typeface="Times New Roman"/>
                <a:cs typeface="Times New Roman"/>
              </a:rPr>
              <a:t>	</a:t>
            </a:r>
            <a:r>
              <a:rPr dirty="0" sz="400" spc="-25" i="1">
                <a:latin typeface="Times New Roman"/>
                <a:cs typeface="Times New Roman"/>
              </a:rPr>
              <a:t>ro</a:t>
            </a:r>
            <a:r>
              <a:rPr dirty="0" sz="400" i="1">
                <a:latin typeface="Times New Roman"/>
                <a:cs typeface="Times New Roman"/>
              </a:rPr>
              <a:t>	</a:t>
            </a:r>
            <a:r>
              <a:rPr dirty="0" sz="400" spc="-50" i="1">
                <a:latin typeface="Times New Roman"/>
                <a:cs typeface="Times New Roman"/>
              </a:rPr>
              <a:t>o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1108903" y="368872"/>
            <a:ext cx="1377950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  <a:tabLst>
                <a:tab pos="950594" algn="l"/>
              </a:tabLst>
            </a:pPr>
            <a:r>
              <a:rPr dirty="0" sz="650" i="1">
                <a:latin typeface="Times New Roman"/>
                <a:cs typeface="Times New Roman"/>
              </a:rPr>
              <a:t>PAGS</a:t>
            </a:r>
            <a:r>
              <a:rPr dirty="0" sz="650" spc="275" i="1">
                <a:latin typeface="Times New Roman"/>
                <a:cs typeface="Times New Roman"/>
              </a:rPr>
              <a:t>  </a:t>
            </a:r>
            <a:r>
              <a:rPr dirty="0" sz="650" i="1">
                <a:latin typeface="Times New Roman"/>
                <a:cs typeface="Times New Roman"/>
              </a:rPr>
              <a:t>PAGS</a:t>
            </a:r>
            <a:r>
              <a:rPr dirty="0" sz="650" spc="480" i="1">
                <a:latin typeface="Times New Roman"/>
                <a:cs typeface="Times New Roman"/>
              </a:rPr>
              <a:t> </a:t>
            </a:r>
            <a:r>
              <a:rPr dirty="0" sz="650" spc="-20" i="1">
                <a:latin typeface="Times New Roman"/>
                <a:cs typeface="Times New Roman"/>
              </a:rPr>
              <a:t>PAGS</a:t>
            </a:r>
            <a:r>
              <a:rPr dirty="0" sz="650" i="1">
                <a:latin typeface="Times New Roman"/>
                <a:cs typeface="Times New Roman"/>
              </a:rPr>
              <a:t>	PAGS</a:t>
            </a:r>
            <a:r>
              <a:rPr dirty="0" sz="650" spc="310" i="1">
                <a:latin typeface="Times New Roman"/>
                <a:cs typeface="Times New Roman"/>
              </a:rPr>
              <a:t> </a:t>
            </a:r>
            <a:r>
              <a:rPr dirty="0" sz="650" spc="-20" i="1">
                <a:latin typeface="Times New Roman"/>
                <a:cs typeface="Times New Roman"/>
              </a:rPr>
              <a:t>pags</a:t>
            </a:r>
            <a:endParaRPr sz="650">
              <a:latin typeface="Times New Roman"/>
              <a:cs typeface="Times New Roman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3408463" y="368872"/>
            <a:ext cx="354330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  <a:tabLst>
                <a:tab pos="219075" algn="l"/>
              </a:tabLst>
            </a:pPr>
            <a:r>
              <a:rPr dirty="0" sz="650" spc="-50" i="1">
                <a:latin typeface="Times New Roman"/>
                <a:cs typeface="Times New Roman"/>
              </a:rPr>
              <a:t>V</a:t>
            </a:r>
            <a:r>
              <a:rPr dirty="0" sz="650" i="1">
                <a:latin typeface="Times New Roman"/>
                <a:cs typeface="Times New Roman"/>
              </a:rPr>
              <a:t>	</a:t>
            </a:r>
            <a:r>
              <a:rPr dirty="0" sz="650" spc="-25" i="1">
                <a:latin typeface="Times New Roman"/>
                <a:cs typeface="Times New Roman"/>
              </a:rPr>
              <a:t>UU</a:t>
            </a:r>
            <a:endParaRPr sz="650">
              <a:latin typeface="Times New Roman"/>
              <a:cs typeface="Times New Roman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1293925" y="349048"/>
            <a:ext cx="431800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  <a:tabLst>
                <a:tab pos="302895" algn="l"/>
              </a:tabLst>
            </a:pPr>
            <a:r>
              <a:rPr dirty="0" sz="650">
                <a:latin typeface="Times New Roman"/>
                <a:cs typeface="Times New Roman"/>
              </a:rPr>
              <a:t>=</a:t>
            </a:r>
            <a:r>
              <a:rPr dirty="0" sz="650" spc="95">
                <a:latin typeface="Times New Roman"/>
                <a:cs typeface="Times New Roman"/>
              </a:rPr>
              <a:t> </a:t>
            </a:r>
            <a:r>
              <a:rPr dirty="0" sz="650" spc="-50">
                <a:latin typeface="Times New Roman"/>
                <a:cs typeface="Times New Roman"/>
              </a:rPr>
              <a:t>3</a:t>
            </a:r>
            <a:r>
              <a:rPr dirty="0" sz="650">
                <a:latin typeface="Times New Roman"/>
                <a:cs typeface="Times New Roman"/>
              </a:rPr>
              <a:t>	+</a:t>
            </a:r>
            <a:r>
              <a:rPr dirty="0" sz="650" spc="40">
                <a:latin typeface="Times New Roman"/>
                <a:cs typeface="Times New Roman"/>
              </a:rPr>
              <a:t> </a:t>
            </a:r>
            <a:r>
              <a:rPr dirty="0" sz="650" spc="-50">
                <a:latin typeface="Times New Roman"/>
                <a:cs typeface="Times New Roman"/>
              </a:rPr>
              <a:t>2</a:t>
            </a:r>
            <a:endParaRPr sz="650">
              <a:latin typeface="Times New Roman"/>
              <a:cs typeface="Times New Roman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1896279" y="349048"/>
            <a:ext cx="1166495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  <a:tabLst>
                <a:tab pos="335280" algn="l"/>
              </a:tabLst>
            </a:pPr>
            <a:r>
              <a:rPr dirty="0" sz="650">
                <a:latin typeface="Times New Roman"/>
                <a:cs typeface="Times New Roman"/>
              </a:rPr>
              <a:t>+</a:t>
            </a:r>
            <a:r>
              <a:rPr dirty="0" sz="650" spc="40">
                <a:latin typeface="Times New Roman"/>
                <a:cs typeface="Times New Roman"/>
              </a:rPr>
              <a:t> </a:t>
            </a:r>
            <a:r>
              <a:rPr dirty="0" sz="650" spc="-50">
                <a:latin typeface="Times New Roman"/>
                <a:cs typeface="Times New Roman"/>
              </a:rPr>
              <a:t>2</a:t>
            </a:r>
            <a:r>
              <a:rPr dirty="0" sz="650">
                <a:latin typeface="Times New Roman"/>
                <a:cs typeface="Times New Roman"/>
              </a:rPr>
              <a:t>	=</a:t>
            </a:r>
            <a:r>
              <a:rPr dirty="0" sz="650" spc="10">
                <a:latin typeface="Times New Roman"/>
                <a:cs typeface="Times New Roman"/>
              </a:rPr>
              <a:t> </a:t>
            </a:r>
            <a:r>
              <a:rPr dirty="0" sz="650">
                <a:latin typeface="Cambria Math"/>
                <a:cs typeface="Cambria Math"/>
              </a:rPr>
              <a:t>⋅</a:t>
            </a:r>
            <a:r>
              <a:rPr dirty="0" sz="650" spc="45">
                <a:latin typeface="Cambria Math"/>
                <a:cs typeface="Cambria Math"/>
              </a:rPr>
              <a:t> </a:t>
            </a:r>
            <a:r>
              <a:rPr dirty="0" sz="650">
                <a:latin typeface="Times New Roman"/>
                <a:cs typeface="Times New Roman"/>
              </a:rPr>
              <a:t>+</a:t>
            </a:r>
            <a:r>
              <a:rPr dirty="0" sz="650" spc="15">
                <a:latin typeface="Times New Roman"/>
                <a:cs typeface="Times New Roman"/>
              </a:rPr>
              <a:t> </a:t>
            </a:r>
            <a:r>
              <a:rPr dirty="0" sz="650">
                <a:latin typeface="Cambria Math"/>
                <a:cs typeface="Cambria Math"/>
              </a:rPr>
              <a:t>⋅</a:t>
            </a:r>
            <a:r>
              <a:rPr dirty="0" sz="650" spc="10">
                <a:latin typeface="Cambria Math"/>
                <a:cs typeface="Cambria Math"/>
              </a:rPr>
              <a:t> </a:t>
            </a:r>
            <a:r>
              <a:rPr dirty="0" sz="650">
                <a:latin typeface="Times New Roman"/>
                <a:cs typeface="Times New Roman"/>
              </a:rPr>
              <a:t>3</a:t>
            </a:r>
            <a:r>
              <a:rPr dirty="0" sz="650" spc="10">
                <a:latin typeface="Times New Roman"/>
                <a:cs typeface="Times New Roman"/>
              </a:rPr>
              <a:t> </a:t>
            </a:r>
            <a:r>
              <a:rPr dirty="0" sz="650">
                <a:latin typeface="Times New Roman"/>
                <a:cs typeface="Times New Roman"/>
              </a:rPr>
              <a:t>2</a:t>
            </a:r>
            <a:r>
              <a:rPr dirty="0" sz="650" spc="315">
                <a:latin typeface="Times New Roman"/>
                <a:cs typeface="Times New Roman"/>
              </a:rPr>
              <a:t>  </a:t>
            </a:r>
            <a:r>
              <a:rPr dirty="0" baseline="-12820" sz="975" i="1">
                <a:latin typeface="Times New Roman"/>
                <a:cs typeface="Times New Roman"/>
              </a:rPr>
              <a:t>V</a:t>
            </a:r>
            <a:r>
              <a:rPr dirty="0" baseline="-12820" sz="975" spc="277" i="1">
                <a:latin typeface="Times New Roman"/>
                <a:cs typeface="Times New Roman"/>
              </a:rPr>
              <a:t>  </a:t>
            </a:r>
            <a:r>
              <a:rPr dirty="0" sz="650">
                <a:latin typeface="Cambria Math"/>
                <a:cs typeface="Cambria Math"/>
              </a:rPr>
              <a:t>⋅</a:t>
            </a:r>
            <a:r>
              <a:rPr dirty="0" sz="650" spc="-15">
                <a:latin typeface="Cambria Math"/>
                <a:cs typeface="Cambria Math"/>
              </a:rPr>
              <a:t> </a:t>
            </a:r>
            <a:r>
              <a:rPr dirty="0" sz="650" spc="-120">
                <a:latin typeface="Times New Roman"/>
                <a:cs typeface="Times New Roman"/>
              </a:rPr>
              <a:t>(/</a:t>
            </a:r>
            <a:r>
              <a:rPr dirty="0" baseline="-12820" sz="975" spc="-179" i="1">
                <a:latin typeface="Times New Roman"/>
                <a:cs typeface="Times New Roman"/>
              </a:rPr>
              <a:t>U</a:t>
            </a:r>
            <a:r>
              <a:rPr dirty="0" sz="650" spc="-120">
                <a:latin typeface="Times New Roman"/>
                <a:cs typeface="Times New Roman"/>
              </a:rPr>
              <a:t>)</a:t>
            </a:r>
            <a:r>
              <a:rPr dirty="0" sz="650" spc="-105">
                <a:latin typeface="Times New Roman"/>
                <a:cs typeface="Times New Roman"/>
              </a:rPr>
              <a:t> </a:t>
            </a:r>
            <a:r>
              <a:rPr dirty="0" baseline="-12820" sz="975" spc="-37" i="1">
                <a:latin typeface="Times New Roman"/>
                <a:cs typeface="Times New Roman"/>
              </a:rPr>
              <a:t>U</a:t>
            </a:r>
            <a:r>
              <a:rPr dirty="0" sz="650" spc="-25">
                <a:latin typeface="Times New Roman"/>
                <a:cs typeface="Times New Roman"/>
              </a:rPr>
              <a:t>2</a:t>
            </a:r>
            <a:endParaRPr sz="650">
              <a:latin typeface="Times New Roman"/>
              <a:cs typeface="Times New Roman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3243265" y="349048"/>
            <a:ext cx="450215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  <a:tabLst>
                <a:tab pos="316230" algn="l"/>
              </a:tabLst>
            </a:pPr>
            <a:r>
              <a:rPr dirty="0" sz="650">
                <a:latin typeface="Times New Roman"/>
                <a:cs typeface="Times New Roman"/>
              </a:rPr>
              <a:t>+</a:t>
            </a:r>
            <a:r>
              <a:rPr dirty="0" sz="650" spc="20">
                <a:latin typeface="Times New Roman"/>
                <a:cs typeface="Times New Roman"/>
              </a:rPr>
              <a:t> </a:t>
            </a:r>
            <a:r>
              <a:rPr dirty="0" sz="650" spc="-50">
                <a:latin typeface="Cambria Math"/>
                <a:cs typeface="Cambria Math"/>
              </a:rPr>
              <a:t>⋅</a:t>
            </a:r>
            <a:r>
              <a:rPr dirty="0" sz="650">
                <a:latin typeface="Cambria Math"/>
                <a:cs typeface="Cambria Math"/>
              </a:rPr>
              <a:t>	⋅</a:t>
            </a:r>
            <a:r>
              <a:rPr dirty="0" sz="650" spc="-25">
                <a:latin typeface="Cambria Math"/>
                <a:cs typeface="Cambria Math"/>
              </a:rPr>
              <a:t> </a:t>
            </a:r>
            <a:r>
              <a:rPr dirty="0" sz="650" spc="-25">
                <a:latin typeface="Times New Roman"/>
                <a:cs typeface="Times New Roman"/>
              </a:rPr>
              <a:t>(/)</a:t>
            </a:r>
            <a:endParaRPr sz="650">
              <a:latin typeface="Times New Roman"/>
              <a:cs typeface="Times New Roman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1089080" y="502352"/>
            <a:ext cx="4646295" cy="99695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368935" marR="393065">
              <a:lnSpc>
                <a:spcPct val="113799"/>
              </a:lnSpc>
              <a:spcBef>
                <a:spcPts val="90"/>
              </a:spcBef>
            </a:pPr>
            <a:r>
              <a:rPr dirty="0" sz="800">
                <a:latin typeface="Times New Roman"/>
                <a:cs typeface="Times New Roman"/>
              </a:rPr>
              <a:t>donde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V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450" i="1">
                <a:latin typeface="Times New Roman"/>
                <a:cs typeface="Times New Roman"/>
              </a:rPr>
              <a:t>ry</a:t>
            </a:r>
            <a:r>
              <a:rPr dirty="0" sz="450" spc="14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V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450" i="1">
                <a:latin typeface="Times New Roman"/>
                <a:cs typeface="Times New Roman"/>
              </a:rPr>
              <a:t>ro</a:t>
            </a:r>
            <a:r>
              <a:rPr dirty="0" sz="450" spc="13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volúmenes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relativos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yugo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patas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externas,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respectivamente.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donde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T</a:t>
            </a:r>
            <a:r>
              <a:rPr dirty="0" sz="800" spc="40" i="1">
                <a:latin typeface="Times New Roman"/>
                <a:cs typeface="Times New Roman"/>
              </a:rPr>
              <a:t> </a:t>
            </a:r>
            <a:r>
              <a:rPr dirty="0" sz="450" i="1">
                <a:latin typeface="Times New Roman"/>
                <a:cs typeface="Times New Roman"/>
              </a:rPr>
              <a:t>y</a:t>
            </a:r>
            <a:r>
              <a:rPr dirty="0" sz="450" spc="12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T</a:t>
            </a:r>
            <a:r>
              <a:rPr dirty="0" sz="800" spc="40" i="1">
                <a:latin typeface="Times New Roman"/>
                <a:cs typeface="Times New Roman"/>
              </a:rPr>
              <a:t> </a:t>
            </a:r>
            <a:r>
              <a:rPr dirty="0" sz="450" i="1">
                <a:latin typeface="Times New Roman"/>
                <a:cs typeface="Times New Roman"/>
              </a:rPr>
              <a:t>o</a:t>
            </a:r>
            <a:r>
              <a:rPr dirty="0" sz="450" spc="12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son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valor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eficaz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tensión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través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secciones.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núcleo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3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patas,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volumen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pata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externa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30">
                <a:latin typeface="Times New Roman"/>
                <a:cs typeface="Times New Roman"/>
              </a:rPr>
              <a:t>e</a:t>
            </a:r>
            <a:r>
              <a:rPr dirty="0" baseline="4629" sz="900" spc="-195">
                <a:latin typeface="Arial MT"/>
                <a:cs typeface="Arial MT"/>
              </a:rPr>
              <a:t>T</a:t>
            </a:r>
            <a:r>
              <a:rPr dirty="0" sz="800" spc="-130">
                <a:latin typeface="Times New Roman"/>
                <a:cs typeface="Times New Roman"/>
              </a:rPr>
              <a:t>s</a:t>
            </a:r>
            <a:r>
              <a:rPr dirty="0" baseline="4629" sz="900" spc="-195">
                <a:latin typeface="Arial MT"/>
                <a:cs typeface="Arial MT"/>
              </a:rPr>
              <a:t>ra</a:t>
            </a:r>
            <a:r>
              <a:rPr dirty="0" sz="800" spc="-130">
                <a:latin typeface="Times New Roman"/>
                <a:cs typeface="Times New Roman"/>
              </a:rPr>
              <a:t>c</a:t>
            </a:r>
            <a:r>
              <a:rPr dirty="0" baseline="4629" sz="900" spc="-195">
                <a:latin typeface="Arial MT"/>
                <a:cs typeface="Arial MT"/>
              </a:rPr>
              <a:t>d</a:t>
            </a:r>
            <a:r>
              <a:rPr dirty="0" sz="800" spc="-130">
                <a:latin typeface="Times New Roman"/>
                <a:cs typeface="Times New Roman"/>
              </a:rPr>
              <a:t>e</a:t>
            </a:r>
            <a:r>
              <a:rPr dirty="0" baseline="4629" sz="900" spc="-195">
                <a:latin typeface="Arial MT"/>
                <a:cs typeface="Arial MT"/>
              </a:rPr>
              <a:t>u</a:t>
            </a:r>
            <a:r>
              <a:rPr dirty="0" sz="800" spc="-130">
                <a:latin typeface="Times New Roman"/>
                <a:cs typeface="Times New Roman"/>
              </a:rPr>
              <a:t>r</a:t>
            </a:r>
            <a:r>
              <a:rPr dirty="0" baseline="4629" sz="900" spc="-195">
                <a:latin typeface="Arial MT"/>
                <a:cs typeface="Arial MT"/>
              </a:rPr>
              <a:t>c</a:t>
            </a:r>
            <a:r>
              <a:rPr dirty="0" sz="800" spc="-130">
                <a:latin typeface="Times New Roman"/>
                <a:cs typeface="Times New Roman"/>
              </a:rPr>
              <a:t>o</a:t>
            </a:r>
            <a:r>
              <a:rPr dirty="0" baseline="4629" sz="900" spc="-195">
                <a:latin typeface="Arial MT"/>
                <a:cs typeface="Arial MT"/>
              </a:rPr>
              <a:t>ie</a:t>
            </a:r>
            <a:r>
              <a:rPr dirty="0" sz="800" spc="-130">
                <a:latin typeface="Times New Roman"/>
                <a:cs typeface="Times New Roman"/>
              </a:rPr>
              <a:t>y</a:t>
            </a:r>
            <a:r>
              <a:rPr dirty="0" baseline="4629" sz="900" spc="-195">
                <a:latin typeface="Arial MT"/>
                <a:cs typeface="Arial MT"/>
              </a:rPr>
              <a:t>nd</a:t>
            </a:r>
            <a:r>
              <a:rPr dirty="0" sz="800" spc="-130">
                <a:latin typeface="Times New Roman"/>
                <a:cs typeface="Times New Roman"/>
              </a:rPr>
              <a:t>p</a:t>
            </a:r>
            <a:r>
              <a:rPr dirty="0" baseline="4629" sz="900" spc="-195">
                <a:latin typeface="Arial MT"/>
                <a:cs typeface="Arial MT"/>
              </a:rPr>
              <a:t>o</a:t>
            </a:r>
            <a:r>
              <a:rPr dirty="0" sz="800" spc="-130">
                <a:latin typeface="Times New Roman"/>
                <a:cs typeface="Times New Roman"/>
              </a:rPr>
              <a:t>a</a:t>
            </a:r>
            <a:r>
              <a:rPr dirty="0" baseline="4629" sz="900" spc="-195">
                <a:latin typeface="Arial MT"/>
                <a:cs typeface="Arial MT"/>
              </a:rPr>
              <a:t>..</a:t>
            </a:r>
            <a:r>
              <a:rPr dirty="0" sz="800" spc="-130">
                <a:latin typeface="Times New Roman"/>
                <a:cs typeface="Times New Roman"/>
              </a:rPr>
              <a:t>r</a:t>
            </a:r>
            <a:r>
              <a:rPr dirty="0" baseline="4629" sz="900" spc="-195">
                <a:latin typeface="Arial MT"/>
                <a:cs typeface="Arial MT"/>
              </a:rPr>
              <a:t>.</a:t>
            </a:r>
            <a:r>
              <a:rPr dirty="0" sz="800" spc="-130">
                <a:latin typeface="Times New Roman"/>
                <a:cs typeface="Times New Roman"/>
              </a:rPr>
              <a:t>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núcleo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triple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concha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pérdida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distribución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directa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determinada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voltaje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pierna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principal.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7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3365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tipo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96,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mitad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pérdida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incluye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pérdida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histéresis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escalada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Steinmetz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coeficiente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2.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histéresis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tiene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ancho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uniforme.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5371018" y="342441"/>
            <a:ext cx="20193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0">
                <a:latin typeface="Times New Roman"/>
                <a:cs typeface="Times New Roman"/>
              </a:rPr>
              <a:t>(13)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1063680" y="1724818"/>
            <a:ext cx="4408805" cy="596900"/>
          </a:xfrm>
          <a:prstGeom prst="rect">
            <a:avLst/>
          </a:prstGeom>
        </p:spPr>
        <p:txBody>
          <a:bodyPr wrap="square" lIns="0" tIns="61594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484"/>
              </a:spcBef>
            </a:pPr>
            <a:r>
              <a:rPr dirty="0" sz="800" b="1">
                <a:latin typeface="Times New Roman"/>
                <a:cs typeface="Times New Roman"/>
              </a:rPr>
              <a:t>7.3.4.3</a:t>
            </a:r>
            <a:r>
              <a:rPr dirty="0" sz="800" spc="5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Valores</a:t>
            </a:r>
            <a:r>
              <a:rPr dirty="0" sz="800" spc="55" b="1">
                <a:latin typeface="Times New Roman"/>
                <a:cs typeface="Times New Roman"/>
              </a:rPr>
              <a:t> </a:t>
            </a:r>
            <a:r>
              <a:rPr dirty="0" sz="800" spc="-10" b="1">
                <a:latin typeface="Times New Roman"/>
                <a:cs typeface="Times New Roman"/>
              </a:rPr>
              <a:t>típicos</a:t>
            </a:r>
            <a:endParaRPr sz="800">
              <a:latin typeface="Times New Roman"/>
              <a:cs typeface="Times New Roman"/>
            </a:endParaRPr>
          </a:p>
          <a:p>
            <a:pPr marL="38100" marR="30480">
              <a:lnSpc>
                <a:spcPct val="113799"/>
              </a:lnSpc>
              <a:spcBef>
                <a:spcPts val="260"/>
              </a:spcBef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estimación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corriente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magnetización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I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450" i="1">
                <a:latin typeface="Times New Roman"/>
                <a:cs typeface="Times New Roman"/>
              </a:rPr>
              <a:t>m</a:t>
            </a:r>
            <a:r>
              <a:rPr dirty="0" sz="450" spc="14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)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basa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[12].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Algunos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ajustes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son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realizado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resultado</a:t>
            </a:r>
            <a:endParaRPr sz="800">
              <a:latin typeface="Times New Roman"/>
              <a:cs typeface="Times New Roman"/>
            </a:endParaRPr>
          </a:p>
          <a:p>
            <a:pPr marL="744855">
              <a:lnSpc>
                <a:spcPct val="100000"/>
              </a:lnSpc>
              <a:spcBef>
                <a:spcPts val="220"/>
              </a:spcBef>
              <a:tabLst>
                <a:tab pos="1207135" algn="l"/>
              </a:tabLst>
            </a:pPr>
            <a:r>
              <a:rPr dirty="0" sz="400">
                <a:latin typeface="Times New Roman"/>
                <a:cs typeface="Times New Roman"/>
              </a:rPr>
              <a:t>.0</a:t>
            </a:r>
            <a:r>
              <a:rPr dirty="0" sz="400" spc="10">
                <a:latin typeface="Times New Roman"/>
                <a:cs typeface="Times New Roman"/>
              </a:rPr>
              <a:t> </a:t>
            </a:r>
            <a:r>
              <a:rPr dirty="0" sz="400" spc="-20">
                <a:latin typeface="Times New Roman"/>
                <a:cs typeface="Times New Roman"/>
              </a:rPr>
              <a:t>2933</a:t>
            </a:r>
            <a:r>
              <a:rPr dirty="0" sz="400">
                <a:latin typeface="Times New Roman"/>
                <a:cs typeface="Times New Roman"/>
              </a:rPr>
              <a:t>	</a:t>
            </a:r>
            <a:r>
              <a:rPr dirty="0" baseline="6944" sz="600">
                <a:latin typeface="Times New Roman"/>
                <a:cs typeface="Times New Roman"/>
              </a:rPr>
              <a:t>-</a:t>
            </a:r>
            <a:r>
              <a:rPr dirty="0" baseline="6944" sz="600" spc="37">
                <a:latin typeface="Times New Roman"/>
                <a:cs typeface="Times New Roman"/>
              </a:rPr>
              <a:t> </a:t>
            </a:r>
            <a:r>
              <a:rPr dirty="0" sz="400">
                <a:latin typeface="Times New Roman"/>
                <a:cs typeface="Times New Roman"/>
              </a:rPr>
              <a:t>.0</a:t>
            </a:r>
            <a:r>
              <a:rPr dirty="0" sz="400" spc="5">
                <a:latin typeface="Times New Roman"/>
                <a:cs typeface="Times New Roman"/>
              </a:rPr>
              <a:t> </a:t>
            </a:r>
            <a:r>
              <a:rPr dirty="0" sz="400" spc="-20">
                <a:latin typeface="Times New Roman"/>
                <a:cs typeface="Times New Roman"/>
              </a:rPr>
              <a:t>2154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2007582" y="2318211"/>
            <a:ext cx="295910" cy="22161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ts val="755"/>
              </a:lnSpc>
              <a:spcBef>
                <a:spcPts val="125"/>
              </a:spcBef>
            </a:pPr>
            <a:r>
              <a:rPr dirty="0" sz="650">
                <a:latin typeface="Cambria Math"/>
                <a:cs typeface="Cambria Math"/>
              </a:rPr>
              <a:t>⋅⎜</a:t>
            </a:r>
            <a:r>
              <a:rPr dirty="0" sz="650" spc="305">
                <a:latin typeface="Cambria Math"/>
                <a:cs typeface="Cambria Math"/>
              </a:rPr>
              <a:t>  </a:t>
            </a:r>
            <a:r>
              <a:rPr dirty="0" sz="650" spc="-50">
                <a:latin typeface="Cambria Math"/>
                <a:cs typeface="Cambria Math"/>
              </a:rPr>
              <a:t>⎟</a:t>
            </a:r>
            <a:endParaRPr sz="650">
              <a:latin typeface="Cambria Math"/>
              <a:cs typeface="Cambria Math"/>
            </a:endParaRPr>
          </a:p>
          <a:p>
            <a:pPr marL="45720">
              <a:lnSpc>
                <a:spcPts val="755"/>
              </a:lnSpc>
            </a:pPr>
            <a:r>
              <a:rPr dirty="0" sz="650">
                <a:latin typeface="Cambria Math"/>
                <a:cs typeface="Cambria Math"/>
              </a:rPr>
              <a:t>𝗁</a:t>
            </a:r>
            <a:r>
              <a:rPr dirty="0" baseline="4273" sz="975">
                <a:latin typeface="Times New Roman"/>
                <a:cs typeface="Times New Roman"/>
              </a:rPr>
              <a:t>20</a:t>
            </a:r>
            <a:r>
              <a:rPr dirty="0" baseline="4273" sz="975" spc="277">
                <a:latin typeface="Times New Roman"/>
                <a:cs typeface="Times New Roman"/>
              </a:rPr>
              <a:t> </a:t>
            </a:r>
            <a:r>
              <a:rPr dirty="0" sz="650" spc="-60">
                <a:latin typeface="Cambria Math"/>
                <a:cs typeface="Cambria Math"/>
              </a:rPr>
              <a:t>⎠</a:t>
            </a:r>
            <a:endParaRPr sz="650">
              <a:latin typeface="Cambria Math"/>
              <a:cs typeface="Cambria Math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1525203" y="2410722"/>
            <a:ext cx="321945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50">
                <a:latin typeface="Cambria Math"/>
                <a:cs typeface="Cambria Math"/>
              </a:rPr>
              <a:t>𝗁</a:t>
            </a:r>
            <a:r>
              <a:rPr dirty="0" baseline="4273" sz="975">
                <a:latin typeface="Times New Roman"/>
                <a:cs typeface="Times New Roman"/>
              </a:rPr>
              <a:t>350</a:t>
            </a:r>
            <a:r>
              <a:rPr dirty="0" baseline="4273" sz="975" spc="487">
                <a:latin typeface="Times New Roman"/>
                <a:cs typeface="Times New Roman"/>
              </a:rPr>
              <a:t> </a:t>
            </a:r>
            <a:r>
              <a:rPr dirty="0" sz="650" spc="-50">
                <a:latin typeface="Cambria Math"/>
                <a:cs typeface="Cambria Math"/>
              </a:rPr>
              <a:t>⎠</a:t>
            </a:r>
            <a:endParaRPr sz="650">
              <a:latin typeface="Cambria Math"/>
              <a:cs typeface="Cambria Math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2015221" y="2258740"/>
            <a:ext cx="313690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sz="650">
                <a:latin typeface="Cambria Math"/>
                <a:cs typeface="Cambria Math"/>
              </a:rPr>
              <a:t>⎛</a:t>
            </a:r>
            <a:r>
              <a:rPr dirty="0" sz="650" spc="30">
                <a:latin typeface="Cambria Math"/>
                <a:cs typeface="Cambria Math"/>
              </a:rPr>
              <a:t> </a:t>
            </a:r>
            <a:r>
              <a:rPr dirty="0" baseline="-17094" sz="975" i="1">
                <a:latin typeface="Times New Roman"/>
                <a:cs typeface="Times New Roman"/>
              </a:rPr>
              <a:t>s</a:t>
            </a:r>
            <a:r>
              <a:rPr dirty="0" baseline="-17094" sz="975" spc="412" i="1">
                <a:latin typeface="Times New Roman"/>
                <a:cs typeface="Times New Roman"/>
              </a:rPr>
              <a:t> </a:t>
            </a:r>
            <a:r>
              <a:rPr dirty="0" sz="650" spc="-50">
                <a:latin typeface="Cambria Math"/>
                <a:cs typeface="Cambria Math"/>
              </a:rPr>
              <a:t>⎞</a:t>
            </a:r>
            <a:endParaRPr sz="650">
              <a:latin typeface="Cambria Math"/>
              <a:cs typeface="Cambria Math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1499803" y="2285172"/>
            <a:ext cx="372745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baseline="17094" sz="975">
                <a:latin typeface="Cambria Math"/>
                <a:cs typeface="Cambria Math"/>
              </a:rPr>
              <a:t>⎛</a:t>
            </a:r>
            <a:r>
              <a:rPr dirty="0" sz="650" i="1">
                <a:latin typeface="Times New Roman"/>
                <a:cs typeface="Times New Roman"/>
              </a:rPr>
              <a:t>BIL</a:t>
            </a:r>
            <a:r>
              <a:rPr dirty="0" sz="650" spc="185" i="1">
                <a:latin typeface="Times New Roman"/>
                <a:cs typeface="Times New Roman"/>
              </a:rPr>
              <a:t> </a:t>
            </a:r>
            <a:r>
              <a:rPr dirty="0" baseline="17094" sz="975" spc="-75">
                <a:latin typeface="Cambria Math"/>
                <a:cs typeface="Cambria Math"/>
              </a:rPr>
              <a:t>⎞</a:t>
            </a:r>
            <a:endParaRPr baseline="17094" sz="975">
              <a:latin typeface="Cambria Math"/>
              <a:cs typeface="Cambria Math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1058103" y="2324819"/>
            <a:ext cx="814705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63500">
              <a:lnSpc>
                <a:spcPct val="100000"/>
              </a:lnSpc>
              <a:spcBef>
                <a:spcPts val="125"/>
              </a:spcBef>
              <a:tabLst>
                <a:tab pos="710565" algn="l"/>
              </a:tabLst>
            </a:pPr>
            <a:r>
              <a:rPr dirty="0" baseline="-12820" sz="975" i="1">
                <a:latin typeface="Times New Roman"/>
                <a:cs typeface="Times New Roman"/>
              </a:rPr>
              <a:t>Yo </a:t>
            </a:r>
            <a:r>
              <a:rPr dirty="0" baseline="-20833" sz="600" spc="-67" i="1">
                <a:latin typeface="Times New Roman"/>
                <a:cs typeface="Times New Roman"/>
              </a:rPr>
              <a:t>m</a:t>
            </a:r>
            <a:r>
              <a:rPr dirty="0" baseline="4273" sz="975" spc="-67">
                <a:latin typeface="Times New Roman"/>
                <a:cs typeface="Times New Roman"/>
              </a:rPr>
              <a:t>=</a:t>
            </a:r>
            <a:r>
              <a:rPr dirty="0" baseline="4273" sz="975" spc="30">
                <a:latin typeface="Times New Roman"/>
                <a:cs typeface="Times New Roman"/>
              </a:rPr>
              <a:t> </a:t>
            </a:r>
            <a:r>
              <a:rPr dirty="0" sz="650">
                <a:latin typeface="Times New Roman"/>
                <a:cs typeface="Times New Roman"/>
              </a:rPr>
              <a:t>73,0</a:t>
            </a:r>
            <a:r>
              <a:rPr dirty="0" sz="650" spc="100">
                <a:latin typeface="Times New Roman"/>
                <a:cs typeface="Times New Roman"/>
              </a:rPr>
              <a:t> </a:t>
            </a:r>
            <a:r>
              <a:rPr dirty="0" baseline="4273" sz="975" spc="-37">
                <a:latin typeface="Cambria Math"/>
                <a:cs typeface="Cambria Math"/>
              </a:rPr>
              <a:t>⋅⎜</a:t>
            </a:r>
            <a:r>
              <a:rPr dirty="0" baseline="4273" sz="975">
                <a:latin typeface="Cambria Math"/>
                <a:cs typeface="Cambria Math"/>
              </a:rPr>
              <a:t>	</a:t>
            </a:r>
            <a:r>
              <a:rPr dirty="0" baseline="4273" sz="975" spc="-75">
                <a:latin typeface="Cambria Math"/>
                <a:cs typeface="Cambria Math"/>
              </a:rPr>
              <a:t>⎟</a:t>
            </a:r>
            <a:endParaRPr baseline="4273" sz="975">
              <a:latin typeface="Cambria Math"/>
              <a:cs typeface="Cambria Math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2529608" y="2304995"/>
            <a:ext cx="304355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  <a:tabLst>
                <a:tab pos="2853690" algn="l"/>
              </a:tabLst>
            </a:pPr>
            <a:r>
              <a:rPr dirty="0" sz="800" spc="-25">
                <a:latin typeface="Times New Roman"/>
                <a:cs typeface="Times New Roman"/>
              </a:rPr>
              <a:t>[%]</a:t>
            </a:r>
            <a:r>
              <a:rPr dirty="0" sz="800">
                <a:latin typeface="Times New Roman"/>
                <a:cs typeface="Times New Roman"/>
              </a:rPr>
              <a:t>	</a:t>
            </a:r>
            <a:r>
              <a:rPr dirty="0" sz="800" spc="-20">
                <a:latin typeface="Times New Roman"/>
                <a:cs typeface="Times New Roman"/>
              </a:rPr>
              <a:t>(14)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1063680" y="2492661"/>
            <a:ext cx="2486660" cy="291465"/>
          </a:xfrm>
          <a:prstGeom prst="rect">
            <a:avLst/>
          </a:prstGeom>
        </p:spPr>
        <p:txBody>
          <a:bodyPr wrap="square" lIns="0" tIns="666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525"/>
              </a:spcBef>
            </a:pPr>
            <a:r>
              <a:rPr dirty="0" sz="800">
                <a:latin typeface="Times New Roman"/>
                <a:cs typeface="Times New Roman"/>
              </a:rPr>
              <a:t>cuando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conoce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nivel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aislamiento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básico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BIL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)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y</a:t>
            </a:r>
            <a:endParaRPr sz="800">
              <a:latin typeface="Times New Roman"/>
              <a:cs typeface="Times New Roman"/>
            </a:endParaRPr>
          </a:p>
          <a:p>
            <a:pPr marL="777875">
              <a:lnSpc>
                <a:spcPct val="100000"/>
              </a:lnSpc>
              <a:spcBef>
                <a:spcPts val="220"/>
              </a:spcBef>
              <a:tabLst>
                <a:tab pos="1240155" algn="l"/>
              </a:tabLst>
            </a:pPr>
            <a:r>
              <a:rPr dirty="0" sz="400">
                <a:latin typeface="Times New Roman"/>
                <a:cs typeface="Times New Roman"/>
              </a:rPr>
              <a:t>.0</a:t>
            </a:r>
            <a:r>
              <a:rPr dirty="0" sz="400" spc="10">
                <a:latin typeface="Times New Roman"/>
                <a:cs typeface="Times New Roman"/>
              </a:rPr>
              <a:t> </a:t>
            </a:r>
            <a:r>
              <a:rPr dirty="0" sz="400" spc="-20">
                <a:latin typeface="Times New Roman"/>
                <a:cs typeface="Times New Roman"/>
              </a:rPr>
              <a:t>2283</a:t>
            </a:r>
            <a:r>
              <a:rPr dirty="0" sz="400">
                <a:latin typeface="Times New Roman"/>
                <a:cs typeface="Times New Roman"/>
              </a:rPr>
              <a:t>	</a:t>
            </a:r>
            <a:r>
              <a:rPr dirty="0" baseline="6944" sz="600">
                <a:latin typeface="Times New Roman"/>
                <a:cs typeface="Times New Roman"/>
              </a:rPr>
              <a:t>-</a:t>
            </a:r>
            <a:r>
              <a:rPr dirty="0" baseline="6944" sz="600" spc="112">
                <a:latin typeface="Times New Roman"/>
                <a:cs typeface="Times New Roman"/>
              </a:rPr>
              <a:t> </a:t>
            </a:r>
            <a:r>
              <a:rPr dirty="0" sz="400">
                <a:latin typeface="Times New Roman"/>
                <a:cs typeface="Times New Roman"/>
              </a:rPr>
              <a:t>.0</a:t>
            </a:r>
            <a:r>
              <a:rPr dirty="0" sz="400" spc="5">
                <a:latin typeface="Times New Roman"/>
                <a:cs typeface="Times New Roman"/>
              </a:rPr>
              <a:t> </a:t>
            </a:r>
            <a:r>
              <a:rPr dirty="0" sz="400" spc="-20">
                <a:latin typeface="Times New Roman"/>
                <a:cs typeface="Times New Roman"/>
              </a:rPr>
              <a:t>2134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1578066" y="2873277"/>
            <a:ext cx="765175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  <a:tabLst>
                <a:tab pos="508000" algn="l"/>
              </a:tabLst>
            </a:pPr>
            <a:r>
              <a:rPr dirty="0" sz="650">
                <a:latin typeface="Cambria Math"/>
                <a:cs typeface="Cambria Math"/>
              </a:rPr>
              <a:t>𝗁</a:t>
            </a:r>
            <a:r>
              <a:rPr dirty="0" sz="650">
                <a:latin typeface="Times New Roman"/>
                <a:cs typeface="Times New Roman"/>
              </a:rPr>
              <a:t>150</a:t>
            </a:r>
            <a:r>
              <a:rPr dirty="0" sz="650" spc="170">
                <a:latin typeface="Times New Roman"/>
                <a:cs typeface="Times New Roman"/>
              </a:rPr>
              <a:t> </a:t>
            </a:r>
            <a:r>
              <a:rPr dirty="0" sz="650" spc="-50">
                <a:latin typeface="Cambria Math"/>
                <a:cs typeface="Cambria Math"/>
              </a:rPr>
              <a:t>⎠</a:t>
            </a:r>
            <a:r>
              <a:rPr dirty="0" sz="650">
                <a:latin typeface="Cambria Math"/>
                <a:cs typeface="Cambria Math"/>
              </a:rPr>
              <a:t>	𝗁</a:t>
            </a:r>
            <a:r>
              <a:rPr dirty="0" sz="650">
                <a:latin typeface="Times New Roman"/>
                <a:cs typeface="Times New Roman"/>
              </a:rPr>
              <a:t>20</a:t>
            </a:r>
            <a:r>
              <a:rPr dirty="0" sz="650" spc="235">
                <a:latin typeface="Times New Roman"/>
                <a:cs typeface="Times New Roman"/>
              </a:rPr>
              <a:t> </a:t>
            </a:r>
            <a:r>
              <a:rPr dirty="0" sz="650" spc="-50">
                <a:latin typeface="Cambria Math"/>
                <a:cs typeface="Cambria Math"/>
              </a:rPr>
              <a:t>⎠</a:t>
            </a:r>
            <a:endParaRPr sz="650">
              <a:latin typeface="Cambria Math"/>
              <a:cs typeface="Cambria Math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1234454" y="2780766"/>
            <a:ext cx="74295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50" spc="-50">
                <a:latin typeface="Times New Roman"/>
                <a:cs typeface="Times New Roman"/>
              </a:rPr>
              <a:t>=</a:t>
            </a:r>
            <a:endParaRPr sz="650">
              <a:latin typeface="Times New Roman"/>
              <a:cs typeface="Times New Roman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1519627" y="2721295"/>
            <a:ext cx="848994" cy="18796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71120">
              <a:lnSpc>
                <a:spcPts val="625"/>
              </a:lnSpc>
              <a:spcBef>
                <a:spcPts val="125"/>
              </a:spcBef>
              <a:tabLst>
                <a:tab pos="566420" algn="l"/>
              </a:tabLst>
            </a:pPr>
            <a:r>
              <a:rPr dirty="0" sz="650">
                <a:latin typeface="Cambria Math"/>
                <a:cs typeface="Cambria Math"/>
              </a:rPr>
              <a:t>⎛</a:t>
            </a:r>
            <a:r>
              <a:rPr dirty="0" sz="650" spc="135">
                <a:latin typeface="Cambria Math"/>
                <a:cs typeface="Cambria Math"/>
              </a:rPr>
              <a:t> </a:t>
            </a:r>
            <a:r>
              <a:rPr dirty="0" baseline="-17094" sz="975" i="1">
                <a:latin typeface="Times New Roman"/>
                <a:cs typeface="Times New Roman"/>
              </a:rPr>
              <a:t>tu</a:t>
            </a:r>
            <a:r>
              <a:rPr dirty="0" baseline="-17094" sz="975" spc="322" i="1">
                <a:latin typeface="Times New Roman"/>
                <a:cs typeface="Times New Roman"/>
              </a:rPr>
              <a:t> </a:t>
            </a:r>
            <a:r>
              <a:rPr dirty="0" sz="650" spc="-60">
                <a:latin typeface="Cambria Math"/>
                <a:cs typeface="Cambria Math"/>
              </a:rPr>
              <a:t>⎞</a:t>
            </a:r>
            <a:r>
              <a:rPr dirty="0" sz="650">
                <a:latin typeface="Cambria Math"/>
                <a:cs typeface="Cambria Math"/>
              </a:rPr>
              <a:t>	⎛</a:t>
            </a:r>
            <a:r>
              <a:rPr dirty="0" sz="650" spc="70">
                <a:latin typeface="Cambria Math"/>
                <a:cs typeface="Cambria Math"/>
              </a:rPr>
              <a:t> </a:t>
            </a:r>
            <a:r>
              <a:rPr dirty="0" baseline="-17094" sz="975" i="1">
                <a:latin typeface="Times New Roman"/>
                <a:cs typeface="Times New Roman"/>
              </a:rPr>
              <a:t>s</a:t>
            </a:r>
            <a:r>
              <a:rPr dirty="0" baseline="-17094" sz="975" spc="412" i="1">
                <a:latin typeface="Times New Roman"/>
                <a:cs typeface="Times New Roman"/>
              </a:rPr>
              <a:t> </a:t>
            </a:r>
            <a:r>
              <a:rPr dirty="0" sz="650" spc="-50">
                <a:latin typeface="Cambria Math"/>
                <a:cs typeface="Cambria Math"/>
              </a:rPr>
              <a:t>⎞</a:t>
            </a:r>
            <a:endParaRPr sz="650">
              <a:latin typeface="Cambria Math"/>
              <a:cs typeface="Cambria Math"/>
            </a:endParaRPr>
          </a:p>
          <a:p>
            <a:pPr marL="38100">
              <a:lnSpc>
                <a:spcPts val="625"/>
              </a:lnSpc>
              <a:tabLst>
                <a:tab pos="533400" algn="l"/>
              </a:tabLst>
            </a:pPr>
            <a:r>
              <a:rPr dirty="0" sz="650" spc="-50">
                <a:latin typeface="Cambria Math"/>
                <a:cs typeface="Cambria Math"/>
              </a:rPr>
              <a:t>⋅</a:t>
            </a:r>
            <a:r>
              <a:rPr dirty="0" sz="650">
                <a:latin typeface="Cambria Math"/>
                <a:cs typeface="Cambria Math"/>
              </a:rPr>
              <a:t>	</a:t>
            </a:r>
            <a:r>
              <a:rPr dirty="0" sz="650" spc="-50">
                <a:latin typeface="Cambria Math"/>
                <a:cs typeface="Cambria Math"/>
              </a:rPr>
              <a:t>⋅</a:t>
            </a:r>
            <a:endParaRPr sz="650">
              <a:latin typeface="Cambria Math"/>
              <a:cs typeface="Cambria Math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1083503" y="2793982"/>
            <a:ext cx="610870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baseline="-12820" sz="975" i="1">
                <a:latin typeface="Times New Roman"/>
                <a:cs typeface="Times New Roman"/>
              </a:rPr>
              <a:t>Yo</a:t>
            </a:r>
            <a:r>
              <a:rPr dirty="0" baseline="-12820" sz="975" spc="7" i="1">
                <a:latin typeface="Times New Roman"/>
                <a:cs typeface="Times New Roman"/>
              </a:rPr>
              <a:t> </a:t>
            </a:r>
            <a:r>
              <a:rPr dirty="0" baseline="-20833" sz="600" i="1">
                <a:latin typeface="Times New Roman"/>
                <a:cs typeface="Times New Roman"/>
              </a:rPr>
              <a:t>m</a:t>
            </a:r>
            <a:r>
              <a:rPr dirty="0" baseline="-20833" sz="600" spc="517" i="1">
                <a:latin typeface="Times New Roman"/>
                <a:cs typeface="Times New Roman"/>
              </a:rPr>
              <a:t> </a:t>
            </a:r>
            <a:r>
              <a:rPr dirty="0" sz="650">
                <a:latin typeface="Times New Roman"/>
                <a:cs typeface="Times New Roman"/>
              </a:rPr>
              <a:t>855,0</a:t>
            </a:r>
            <a:r>
              <a:rPr dirty="0" sz="650" spc="459">
                <a:latin typeface="Times New Roman"/>
                <a:cs typeface="Times New Roman"/>
              </a:rPr>
              <a:t> </a:t>
            </a:r>
            <a:r>
              <a:rPr dirty="0" baseline="4273" sz="975" spc="-75">
                <a:latin typeface="Cambria Math"/>
                <a:cs typeface="Cambria Math"/>
              </a:rPr>
              <a:t>⎜</a:t>
            </a:r>
            <a:endParaRPr baseline="4273" sz="975">
              <a:latin typeface="Cambria Math"/>
              <a:cs typeface="Cambria Math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1789520" y="2767550"/>
            <a:ext cx="97028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  <a:tabLst>
                <a:tab pos="296545" algn="l"/>
                <a:tab pos="798830" algn="l"/>
              </a:tabLst>
            </a:pPr>
            <a:r>
              <a:rPr dirty="0" sz="650" spc="-50">
                <a:latin typeface="Cambria Math"/>
                <a:cs typeface="Cambria Math"/>
              </a:rPr>
              <a:t>⎟</a:t>
            </a:r>
            <a:r>
              <a:rPr dirty="0" sz="650">
                <a:latin typeface="Cambria Math"/>
                <a:cs typeface="Cambria Math"/>
              </a:rPr>
              <a:t>	⎜</a:t>
            </a:r>
            <a:r>
              <a:rPr dirty="0" sz="650" spc="300">
                <a:latin typeface="Cambria Math"/>
                <a:cs typeface="Cambria Math"/>
              </a:rPr>
              <a:t>  </a:t>
            </a:r>
            <a:r>
              <a:rPr dirty="0" sz="650" spc="-50">
                <a:latin typeface="Cambria Math"/>
                <a:cs typeface="Cambria Math"/>
              </a:rPr>
              <a:t>⎟</a:t>
            </a:r>
            <a:r>
              <a:rPr dirty="0" sz="650">
                <a:latin typeface="Cambria Math"/>
                <a:cs typeface="Cambria Math"/>
              </a:rPr>
              <a:t>	</a:t>
            </a:r>
            <a:r>
              <a:rPr dirty="0" sz="800" spc="-25">
                <a:latin typeface="Times New Roman"/>
                <a:cs typeface="Times New Roman"/>
              </a:rPr>
              <a:t>[%]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5371018" y="2767550"/>
            <a:ext cx="20193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0">
                <a:latin typeface="Times New Roman"/>
                <a:cs typeface="Times New Roman"/>
              </a:rPr>
              <a:t>(15)</a:t>
            </a:r>
            <a:endParaRPr sz="800">
              <a:latin typeface="Times New Roman"/>
              <a:cs typeface="Times New Roman"/>
            </a:endParaRPr>
          </a:p>
        </p:txBody>
      </p:sp>
      <p:grpSp>
        <p:nvGrpSpPr>
          <p:cNvPr id="36" name="object 36" descr=""/>
          <p:cNvGrpSpPr/>
          <p:nvPr/>
        </p:nvGrpSpPr>
        <p:grpSpPr>
          <a:xfrm>
            <a:off x="368299" y="4029126"/>
            <a:ext cx="594995" cy="13335"/>
            <a:chOff x="368299" y="4029126"/>
            <a:chExt cx="594995" cy="13335"/>
          </a:xfrm>
        </p:grpSpPr>
        <p:sp>
          <p:nvSpPr>
            <p:cNvPr id="37" name="object 37" descr=""/>
            <p:cNvSpPr/>
            <p:nvPr/>
          </p:nvSpPr>
          <p:spPr>
            <a:xfrm>
              <a:off x="368299" y="4029126"/>
              <a:ext cx="594995" cy="6985"/>
            </a:xfrm>
            <a:custGeom>
              <a:avLst/>
              <a:gdLst/>
              <a:ahLst/>
              <a:cxnLst/>
              <a:rect l="l" t="t" r="r" b="b"/>
              <a:pathLst>
                <a:path w="594994" h="6985">
                  <a:moveTo>
                    <a:pt x="594713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594713" y="0"/>
                  </a:lnTo>
                  <a:lnTo>
                    <a:pt x="594713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 descr=""/>
            <p:cNvSpPr/>
            <p:nvPr/>
          </p:nvSpPr>
          <p:spPr>
            <a:xfrm>
              <a:off x="368287" y="4029125"/>
              <a:ext cx="594995" cy="13335"/>
            </a:xfrm>
            <a:custGeom>
              <a:avLst/>
              <a:gdLst/>
              <a:ahLst/>
              <a:cxnLst/>
              <a:rect l="l" t="t" r="r" b="b"/>
              <a:pathLst>
                <a:path w="594994" h="13335">
                  <a:moveTo>
                    <a:pt x="594715" y="0"/>
                  </a:moveTo>
                  <a:lnTo>
                    <a:pt x="588111" y="6604"/>
                  </a:lnTo>
                  <a:lnTo>
                    <a:pt x="0" y="6604"/>
                  </a:lnTo>
                  <a:lnTo>
                    <a:pt x="0" y="13220"/>
                  </a:lnTo>
                  <a:lnTo>
                    <a:pt x="588111" y="13220"/>
                  </a:lnTo>
                  <a:lnTo>
                    <a:pt x="594715" y="13220"/>
                  </a:lnTo>
                  <a:lnTo>
                    <a:pt x="594715" y="6604"/>
                  </a:lnTo>
                  <a:lnTo>
                    <a:pt x="594715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 descr=""/>
            <p:cNvSpPr/>
            <p:nvPr/>
          </p:nvSpPr>
          <p:spPr>
            <a:xfrm>
              <a:off x="368299" y="4029126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0" name="object 40" descr=""/>
          <p:cNvSpPr txBox="1"/>
          <p:nvPr/>
        </p:nvSpPr>
        <p:spPr>
          <a:xfrm>
            <a:off x="378108" y="4089136"/>
            <a:ext cx="5778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Página</a:t>
            </a:r>
            <a:r>
              <a:rPr dirty="0" sz="800" spc="8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264</a:t>
            </a:r>
            <a:endParaRPr sz="800">
              <a:latin typeface="Arial"/>
              <a:cs typeface="Arial"/>
            </a:endParaRPr>
          </a:p>
        </p:txBody>
      </p:sp>
      <p:sp>
        <p:nvSpPr>
          <p:cNvPr id="96" name="object 96" descr=""/>
          <p:cNvSpPr txBox="1"/>
          <p:nvPr/>
        </p:nvSpPr>
        <p:spPr>
          <a:xfrm>
            <a:off x="2080269" y="10140296"/>
            <a:ext cx="296545" cy="152400"/>
          </a:xfrm>
          <a:prstGeom prst="rect">
            <a:avLst/>
          </a:prstGeom>
        </p:spPr>
        <p:txBody>
          <a:bodyPr wrap="square" lIns="0" tIns="50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40"/>
              </a:spcBef>
            </a:pPr>
            <a:r>
              <a:rPr dirty="0" baseline="-8547" sz="975">
                <a:latin typeface="Cambria Math"/>
                <a:cs typeface="Cambria Math"/>
              </a:rPr>
              <a:t>⎟</a:t>
            </a:r>
            <a:r>
              <a:rPr dirty="0" baseline="-8547" sz="975" spc="352">
                <a:latin typeface="Cambria Math"/>
                <a:cs typeface="Cambria Math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[%]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97" name="object 97" descr=""/>
          <p:cNvSpPr txBox="1"/>
          <p:nvPr/>
        </p:nvSpPr>
        <p:spPr>
          <a:xfrm>
            <a:off x="5113309" y="10140296"/>
            <a:ext cx="201930" cy="142875"/>
          </a:xfrm>
          <a:prstGeom prst="rect">
            <a:avLst/>
          </a:prstGeom>
        </p:spPr>
        <p:txBody>
          <a:bodyPr wrap="square" lIns="0" tIns="50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40"/>
              </a:spcBef>
            </a:pPr>
            <a:r>
              <a:rPr dirty="0" sz="800" spc="-20">
                <a:latin typeface="Times New Roman"/>
                <a:cs typeface="Times New Roman"/>
              </a:rPr>
              <a:t>(20)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98" name="object 98" descr=""/>
          <p:cNvSpPr txBox="1"/>
          <p:nvPr/>
        </p:nvSpPr>
        <p:spPr>
          <a:xfrm>
            <a:off x="1188199" y="10157961"/>
            <a:ext cx="227329" cy="140970"/>
          </a:xfrm>
          <a:prstGeom prst="rect">
            <a:avLst/>
          </a:prstGeom>
        </p:spPr>
        <p:txBody>
          <a:bodyPr wrap="square" lIns="0" tIns="2603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04"/>
              </a:spcBef>
            </a:pPr>
            <a:r>
              <a:rPr dirty="0" sz="650" spc="-55" i="1">
                <a:latin typeface="Times New Roman"/>
                <a:cs typeface="Times New Roman"/>
              </a:rPr>
              <a:t>y</a:t>
            </a:r>
            <a:r>
              <a:rPr dirty="0" sz="400" spc="-55">
                <a:latin typeface="Times New Roman"/>
                <a:cs typeface="Times New Roman"/>
              </a:rPr>
              <a:t>0</a:t>
            </a:r>
            <a:r>
              <a:rPr dirty="0" sz="650" spc="-55" i="1">
                <a:latin typeface="Times New Roman"/>
                <a:cs typeface="Times New Roman"/>
              </a:rPr>
              <a:t>o</a:t>
            </a:r>
            <a:r>
              <a:rPr dirty="0" baseline="12820" sz="975" spc="-82">
                <a:latin typeface="Times New Roman"/>
                <a:cs typeface="Times New Roman"/>
              </a:rPr>
              <a:t>[</a:t>
            </a:r>
            <a:r>
              <a:rPr dirty="0" sz="400" spc="-55">
                <a:latin typeface="Times New Roman"/>
                <a:cs typeface="Times New Roman"/>
              </a:rPr>
              <a:t>0</a:t>
            </a:r>
            <a:r>
              <a:rPr dirty="0" baseline="12820" sz="975" spc="-82">
                <a:latin typeface="Times New Roman"/>
                <a:cs typeface="Times New Roman"/>
              </a:rPr>
              <a:t>%]</a:t>
            </a:r>
            <a:endParaRPr baseline="12820" sz="975">
              <a:latin typeface="Times New Roman"/>
              <a:cs typeface="Times New Roman"/>
            </a:endParaRPr>
          </a:p>
        </p:txBody>
      </p:sp>
      <p:sp>
        <p:nvSpPr>
          <p:cNvPr id="99" name="object 99" descr=""/>
          <p:cNvSpPr txBox="1"/>
          <p:nvPr/>
        </p:nvSpPr>
        <p:spPr>
          <a:xfrm>
            <a:off x="1520786" y="10154477"/>
            <a:ext cx="90805" cy="11176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755"/>
              </a:lnSpc>
            </a:pPr>
            <a:r>
              <a:rPr dirty="0" sz="650" spc="-50">
                <a:latin typeface="Cambria Math"/>
                <a:cs typeface="Cambria Math"/>
              </a:rPr>
              <a:t>⎜</a:t>
            </a:r>
            <a:endParaRPr sz="650">
              <a:latin typeface="Cambria Math"/>
              <a:cs typeface="Cambria Math"/>
            </a:endParaRPr>
          </a:p>
        </p:txBody>
      </p:sp>
      <p:sp>
        <p:nvSpPr>
          <p:cNvPr id="100" name="object 100" descr=""/>
          <p:cNvSpPr txBox="1"/>
          <p:nvPr/>
        </p:nvSpPr>
        <p:spPr>
          <a:xfrm>
            <a:off x="857802" y="10177784"/>
            <a:ext cx="137795" cy="127000"/>
          </a:xfrm>
          <a:prstGeom prst="rect">
            <a:avLst/>
          </a:prstGeom>
        </p:spPr>
        <p:txBody>
          <a:bodyPr wrap="square" lIns="0" tIns="1968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55"/>
              </a:spcBef>
            </a:pPr>
            <a:r>
              <a:rPr dirty="0" baseline="8547" sz="975" spc="-89" i="1">
                <a:latin typeface="Times New Roman"/>
                <a:cs typeface="Times New Roman"/>
              </a:rPr>
              <a:t>y</a:t>
            </a:r>
            <a:r>
              <a:rPr dirty="0" sz="400" spc="-60" i="1">
                <a:latin typeface="Times New Roman"/>
                <a:cs typeface="Times New Roman"/>
              </a:rPr>
              <a:t>r</a:t>
            </a:r>
            <a:r>
              <a:rPr dirty="0" baseline="8547" sz="975" spc="-89" i="1">
                <a:latin typeface="Times New Roman"/>
                <a:cs typeface="Times New Roman"/>
              </a:rPr>
              <a:t>o</a:t>
            </a:r>
            <a:r>
              <a:rPr dirty="0" sz="400" spc="-60" i="1">
                <a:latin typeface="Times New Roman"/>
                <a:cs typeface="Times New Roman"/>
              </a:rPr>
              <a:t>ms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101" name="object 101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102" name="object 102" descr=""/>
          <p:cNvSpPr txBox="1"/>
          <p:nvPr/>
        </p:nvSpPr>
        <p:spPr>
          <a:xfrm>
            <a:off x="6840139" y="10372823"/>
            <a:ext cx="393065" cy="139065"/>
          </a:xfrm>
          <a:prstGeom prst="rect">
            <a:avLst/>
          </a:prstGeom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z="800" spc="-10">
                <a:latin typeface="Arial MT"/>
                <a:cs typeface="Arial MT"/>
              </a:rPr>
              <a:t>216/222</a:t>
            </a:r>
            <a:endParaRPr sz="800">
              <a:latin typeface="Arial MT"/>
              <a:cs typeface="Arial MT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831370" y="4260942"/>
            <a:ext cx="5325110" cy="140144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algn="r" marR="737870">
              <a:lnSpc>
                <a:spcPct val="100000"/>
              </a:lnSpc>
              <a:spcBef>
                <a:spcPts val="130"/>
              </a:spcBef>
            </a:pP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Apéndice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4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83566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cuando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BIL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debe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ser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estimado.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BIL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[kV],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u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voltaje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nominal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[kV],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s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voltaje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nominal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potencia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[MVA].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básico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típico,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tiene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campo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B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máximo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(normalmente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1.5-1.7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Tesla)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y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densidad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máxima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pérdida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núcleo.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primer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lugar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material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núcleo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tiene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adivinado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una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50" i="1">
                <a:latin typeface="Times New Roman"/>
                <a:cs typeface="Times New Roman"/>
              </a:rPr>
              <a:t>b</a:t>
            </a:r>
            <a:endParaRPr sz="800">
              <a:latin typeface="Times New Roman"/>
              <a:cs typeface="Times New Roman"/>
            </a:endParaRPr>
          </a:p>
          <a:p>
            <a:pPr marL="12700" marR="13258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valores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ecuación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Frolich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posiblemente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también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valores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reemplazarían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p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).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suponen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siguientes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relaciones: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910666" y="5800590"/>
            <a:ext cx="116839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 spc="-25">
                <a:latin typeface="Times New Roman"/>
                <a:cs typeface="Times New Roman"/>
              </a:rPr>
              <a:t>max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1630930" y="5774158"/>
            <a:ext cx="72390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  <a:tabLst>
                <a:tab pos="600710" algn="l"/>
              </a:tabLst>
            </a:pPr>
            <a:r>
              <a:rPr dirty="0" baseline="4629" sz="900" i="1">
                <a:latin typeface="Times New Roman"/>
                <a:cs typeface="Times New Roman"/>
              </a:rPr>
              <a:t>si</a:t>
            </a:r>
            <a:r>
              <a:rPr dirty="0" sz="400">
                <a:latin typeface="Times New Roman"/>
                <a:cs typeface="Times New Roman"/>
              </a:rPr>
              <a:t>max</a:t>
            </a:r>
            <a:r>
              <a:rPr dirty="0" sz="400" spc="315">
                <a:latin typeface="Times New Roman"/>
                <a:cs typeface="Times New Roman"/>
              </a:rPr>
              <a:t>  </a:t>
            </a:r>
            <a:r>
              <a:rPr dirty="0" baseline="4629" sz="900" spc="-52" i="1">
                <a:latin typeface="Times New Roman"/>
                <a:cs typeface="Times New Roman"/>
              </a:rPr>
              <a:t>UN</a:t>
            </a:r>
            <a:r>
              <a:rPr dirty="0" baseline="4629" sz="900" i="1">
                <a:latin typeface="Times New Roman"/>
                <a:cs typeface="Times New Roman"/>
              </a:rPr>
              <a:t>	</a:t>
            </a:r>
            <a:r>
              <a:rPr dirty="0" baseline="4629" sz="900" spc="-37" i="1">
                <a:latin typeface="Times New Roman"/>
                <a:cs typeface="Times New Roman"/>
              </a:rPr>
              <a:t>UN</a:t>
            </a:r>
            <a:endParaRPr baseline="4629" sz="900">
              <a:latin typeface="Times New Roman"/>
              <a:cs typeface="Times New Roman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2721238" y="5879885"/>
            <a:ext cx="116839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 spc="-25">
                <a:latin typeface="Times New Roman"/>
                <a:cs typeface="Times New Roman"/>
              </a:rPr>
              <a:t>max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2563680" y="5721295"/>
            <a:ext cx="32766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baseline="27777" sz="900">
                <a:latin typeface="Times New Roman"/>
                <a:cs typeface="Times New Roman"/>
              </a:rPr>
              <a:t>2</a:t>
            </a:r>
            <a:r>
              <a:rPr dirty="0" baseline="27777" sz="900" spc="127">
                <a:latin typeface="Times New Roman"/>
                <a:cs typeface="Times New Roman"/>
              </a:rPr>
              <a:t> </a:t>
            </a:r>
            <a:r>
              <a:rPr dirty="0" baseline="37037" sz="900">
                <a:latin typeface="Cambria Math"/>
                <a:cs typeface="Cambria Math"/>
              </a:rPr>
              <a:t>⋅</a:t>
            </a:r>
            <a:r>
              <a:rPr dirty="0" baseline="13888" sz="900" i="1">
                <a:latin typeface="Times New Roman"/>
                <a:cs typeface="Times New Roman"/>
              </a:rPr>
              <a:t>U</a:t>
            </a:r>
            <a:r>
              <a:rPr dirty="0" baseline="13888" sz="900" spc="67" i="1">
                <a:latin typeface="Times New Roman"/>
                <a:cs typeface="Times New Roman"/>
              </a:rPr>
              <a:t> </a:t>
            </a:r>
            <a:r>
              <a:rPr dirty="0" sz="400" spc="-25" i="1">
                <a:latin typeface="Times New Roman"/>
                <a:cs typeface="Times New Roman"/>
              </a:rPr>
              <a:t>rms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2517424" y="5813806"/>
            <a:ext cx="248285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ω</a:t>
            </a:r>
            <a:r>
              <a:rPr dirty="0" sz="600">
                <a:latin typeface="Cambria Math"/>
                <a:cs typeface="Cambria Math"/>
              </a:rPr>
              <a:t>⋅</a:t>
            </a:r>
            <a:r>
              <a:rPr dirty="0" sz="600" spc="229">
                <a:latin typeface="Cambria Math"/>
                <a:cs typeface="Cambria Math"/>
              </a:rPr>
              <a:t> </a:t>
            </a:r>
            <a:r>
              <a:rPr dirty="0" baseline="-23148" sz="900" spc="-37" i="1">
                <a:latin typeface="Times New Roman"/>
                <a:cs typeface="Times New Roman"/>
              </a:rPr>
              <a:t>si</a:t>
            </a:r>
            <a:endParaRPr baseline="-23148" sz="900">
              <a:latin typeface="Times New Roman"/>
              <a:cs typeface="Times New Roman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851194" y="5734511"/>
            <a:ext cx="28829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  <a:tabLst>
                <a:tab pos="230504" algn="l"/>
              </a:tabLst>
            </a:pPr>
            <a:r>
              <a:rPr dirty="0" sz="600" spc="-50">
                <a:latin typeface="Times New Roman"/>
                <a:cs typeface="Times New Roman"/>
              </a:rPr>
              <a:t>λ</a:t>
            </a:r>
            <a:r>
              <a:rPr dirty="0" sz="600">
                <a:latin typeface="Times New Roman"/>
                <a:cs typeface="Times New Roman"/>
              </a:rPr>
              <a:t>	</a:t>
            </a:r>
            <a:r>
              <a:rPr dirty="0" sz="600" spc="-50">
                <a:latin typeface="Times New Roman"/>
                <a:cs typeface="Times New Roman"/>
              </a:rPr>
              <a:t>=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1829168" y="5734511"/>
            <a:ext cx="27559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Cambria Math"/>
                <a:cs typeface="Cambria Math"/>
              </a:rPr>
              <a:t>⋅ ⋅</a:t>
            </a:r>
            <a:r>
              <a:rPr dirty="0" sz="600" spc="5">
                <a:latin typeface="Cambria Math"/>
                <a:cs typeface="Cambria Math"/>
              </a:rPr>
              <a:t> </a:t>
            </a:r>
            <a:r>
              <a:rPr dirty="0" sz="600">
                <a:latin typeface="Cambria Math"/>
                <a:cs typeface="Cambria Math"/>
              </a:rPr>
              <a:t>⇒ ⋅</a:t>
            </a:r>
            <a:r>
              <a:rPr dirty="0" sz="600" spc="5">
                <a:latin typeface="Cambria Math"/>
                <a:cs typeface="Cambria Math"/>
              </a:rPr>
              <a:t> </a:t>
            </a:r>
            <a:r>
              <a:rPr dirty="0" sz="600" spc="-50">
                <a:latin typeface="Times New Roman"/>
                <a:cs typeface="Times New Roman"/>
              </a:rPr>
              <a:t>=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5113309" y="5721295"/>
            <a:ext cx="46037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10">
                <a:latin typeface="Times New Roman"/>
                <a:cs typeface="Times New Roman"/>
              </a:rPr>
              <a:t>(dieciséis)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857802" y="6071515"/>
            <a:ext cx="18923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baseline="4629" sz="900" i="1">
                <a:latin typeface="Times New Roman"/>
                <a:cs typeface="Times New Roman"/>
              </a:rPr>
              <a:t>H</a:t>
            </a:r>
            <a:r>
              <a:rPr dirty="0" baseline="4629" sz="900" spc="-30" i="1">
                <a:latin typeface="Times New Roman"/>
                <a:cs typeface="Times New Roman"/>
              </a:rPr>
              <a:t> </a:t>
            </a:r>
            <a:r>
              <a:rPr dirty="0" sz="400" spc="-25">
                <a:latin typeface="Times New Roman"/>
                <a:cs typeface="Times New Roman"/>
              </a:rPr>
              <a:t>max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1843415" y="6084731"/>
            <a:ext cx="182245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baseline="13888" sz="900" spc="-30" i="1">
                <a:latin typeface="Times New Roman"/>
                <a:cs typeface="Times New Roman"/>
              </a:rPr>
              <a:t>y</a:t>
            </a:r>
            <a:r>
              <a:rPr dirty="0" sz="400" spc="-20" i="1">
                <a:latin typeface="Times New Roman"/>
                <a:cs typeface="Times New Roman"/>
              </a:rPr>
              <a:t>r</a:t>
            </a:r>
            <a:r>
              <a:rPr dirty="0" baseline="13888" sz="900" spc="-30" i="1">
                <a:latin typeface="Times New Roman"/>
                <a:cs typeface="Times New Roman"/>
              </a:rPr>
              <a:t>o</a:t>
            </a:r>
            <a:r>
              <a:rPr dirty="0" sz="400" spc="-20" i="1">
                <a:latin typeface="Times New Roman"/>
                <a:cs typeface="Times New Roman"/>
              </a:rPr>
              <a:t>ms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1195838" y="5721295"/>
            <a:ext cx="445134" cy="40513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16839" marR="30480" indent="-79375">
              <a:lnSpc>
                <a:spcPct val="100000"/>
              </a:lnSpc>
              <a:spcBef>
                <a:spcPts val="125"/>
              </a:spcBef>
            </a:pPr>
            <a:r>
              <a:rPr dirty="0" baseline="27777" sz="900">
                <a:latin typeface="Times New Roman"/>
                <a:cs typeface="Times New Roman"/>
              </a:rPr>
              <a:t>2</a:t>
            </a:r>
            <a:r>
              <a:rPr dirty="0" baseline="27777" sz="900" spc="97">
                <a:latin typeface="Times New Roman"/>
                <a:cs typeface="Times New Roman"/>
              </a:rPr>
              <a:t> </a:t>
            </a:r>
            <a:r>
              <a:rPr dirty="0" baseline="37037" sz="900">
                <a:latin typeface="Cambria Math"/>
                <a:cs typeface="Cambria Math"/>
              </a:rPr>
              <a:t>⋅</a:t>
            </a:r>
            <a:r>
              <a:rPr dirty="0" baseline="37037" sz="900" spc="-67">
                <a:latin typeface="Cambria Math"/>
                <a:cs typeface="Cambria Math"/>
              </a:rPr>
              <a:t> </a:t>
            </a:r>
            <a:r>
              <a:rPr dirty="0" baseline="13888" sz="900" i="1">
                <a:latin typeface="Times New Roman"/>
                <a:cs typeface="Times New Roman"/>
              </a:rPr>
              <a:t>U</a:t>
            </a:r>
            <a:r>
              <a:rPr dirty="0" baseline="13888" sz="900" spc="44" i="1">
                <a:latin typeface="Times New Roman"/>
                <a:cs typeface="Times New Roman"/>
              </a:rPr>
              <a:t> </a:t>
            </a:r>
            <a:r>
              <a:rPr dirty="0" sz="400" i="1">
                <a:latin typeface="Times New Roman"/>
                <a:cs typeface="Times New Roman"/>
              </a:rPr>
              <a:t>rms</a:t>
            </a:r>
            <a:r>
              <a:rPr dirty="0" sz="400" spc="455" i="1">
                <a:latin typeface="Times New Roman"/>
                <a:cs typeface="Times New Roman"/>
              </a:rPr>
              <a:t> </a:t>
            </a:r>
            <a:r>
              <a:rPr dirty="0" baseline="-9259" sz="900" spc="-75">
                <a:latin typeface="Times New Roman"/>
                <a:cs typeface="Times New Roman"/>
              </a:rPr>
              <a:t>=</a:t>
            </a:r>
            <a:r>
              <a:rPr dirty="0" baseline="-9259" sz="900" spc="750">
                <a:latin typeface="Times New Roman"/>
                <a:cs typeface="Times New Roman"/>
              </a:rPr>
              <a:t> </a:t>
            </a:r>
            <a:r>
              <a:rPr dirty="0" sz="600" spc="-50">
                <a:latin typeface="Times New Roman"/>
                <a:cs typeface="Times New Roman"/>
              </a:rPr>
              <a:t>ω</a:t>
            </a:r>
            <a:endParaRPr sz="6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5"/>
              </a:spcBef>
            </a:pPr>
            <a:endParaRPr sz="600">
              <a:latin typeface="Times New Roman"/>
              <a:cs typeface="Times New Roman"/>
            </a:endParaRPr>
          </a:p>
          <a:p>
            <a:pPr marL="50800">
              <a:lnSpc>
                <a:spcPct val="100000"/>
              </a:lnSpc>
            </a:pPr>
            <a:r>
              <a:rPr dirty="0" baseline="4629" sz="900" i="1">
                <a:latin typeface="Times New Roman"/>
                <a:cs typeface="Times New Roman"/>
              </a:rPr>
              <a:t>a</a:t>
            </a:r>
            <a:r>
              <a:rPr dirty="0" baseline="4629" sz="900" spc="-52" i="1">
                <a:latin typeface="Times New Roman"/>
                <a:cs typeface="Times New Roman"/>
              </a:rPr>
              <a:t> </a:t>
            </a:r>
            <a:r>
              <a:rPr dirty="0" baseline="4629" sz="900" spc="-82" i="1">
                <a:latin typeface="Times New Roman"/>
                <a:cs typeface="Times New Roman"/>
              </a:rPr>
              <a:t>B</a:t>
            </a:r>
            <a:r>
              <a:rPr dirty="0" baseline="27777" sz="900" spc="-82">
                <a:latin typeface="Cambria Math"/>
                <a:cs typeface="Cambria Math"/>
              </a:rPr>
              <a:t>⋅</a:t>
            </a:r>
            <a:r>
              <a:rPr dirty="0" baseline="27777" sz="900" spc="509">
                <a:latin typeface="Cambria Math"/>
                <a:cs typeface="Cambria Math"/>
              </a:rPr>
              <a:t> </a:t>
            </a:r>
            <a:r>
              <a:rPr dirty="0" sz="400" spc="-25">
                <a:latin typeface="Times New Roman"/>
                <a:cs typeface="Times New Roman"/>
              </a:rPr>
              <a:t>max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1816984" y="6467991"/>
            <a:ext cx="215265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baseline="32407" sz="900">
                <a:latin typeface="Cambria Math"/>
                <a:cs typeface="Cambria Math"/>
              </a:rPr>
              <a:t>⋅</a:t>
            </a:r>
            <a:r>
              <a:rPr dirty="0" baseline="32407" sz="900" spc="-75">
                <a:latin typeface="Cambria Math"/>
                <a:cs typeface="Cambria Math"/>
              </a:rPr>
              <a:t> </a:t>
            </a:r>
            <a:r>
              <a:rPr dirty="0" baseline="13888" sz="900" spc="-30" i="1">
                <a:latin typeface="Times New Roman"/>
                <a:cs typeface="Times New Roman"/>
              </a:rPr>
              <a:t>y</a:t>
            </a:r>
            <a:r>
              <a:rPr dirty="0" sz="400" spc="-20" i="1">
                <a:latin typeface="Times New Roman"/>
                <a:cs typeface="Times New Roman"/>
              </a:rPr>
              <a:t>r</a:t>
            </a:r>
            <a:r>
              <a:rPr dirty="0" baseline="13888" sz="900" spc="-30" i="1">
                <a:latin typeface="Times New Roman"/>
                <a:cs typeface="Times New Roman"/>
              </a:rPr>
              <a:t>o</a:t>
            </a:r>
            <a:r>
              <a:rPr dirty="0" sz="400" spc="-20" i="1">
                <a:latin typeface="Times New Roman"/>
                <a:cs typeface="Times New Roman"/>
              </a:rPr>
              <a:t>ms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825794" y="6245964"/>
            <a:ext cx="375920" cy="3162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89865" marR="30480" indent="-152400">
              <a:lnSpc>
                <a:spcPct val="159000"/>
              </a:lnSpc>
              <a:spcBef>
                <a:spcPts val="95"/>
              </a:spcBef>
            </a:pPr>
            <a:r>
              <a:rPr dirty="0" baseline="-23148" sz="900">
                <a:latin typeface="Cambria Math"/>
                <a:cs typeface="Cambria Math"/>
              </a:rPr>
              <a:t>⇒</a:t>
            </a:r>
            <a:r>
              <a:rPr dirty="0" baseline="-23148" sz="900" spc="585">
                <a:latin typeface="Cambria Math"/>
                <a:cs typeface="Cambria Math"/>
              </a:rPr>
              <a:t> </a:t>
            </a:r>
            <a:r>
              <a:rPr dirty="0" sz="600" spc="-60" i="1">
                <a:latin typeface="Times New Roman"/>
                <a:cs typeface="Times New Roman"/>
              </a:rPr>
              <a:t>nor</a:t>
            </a:r>
            <a:r>
              <a:rPr dirty="0" baseline="-23148" sz="900" spc="-89">
                <a:latin typeface="Times New Roman"/>
                <a:cs typeface="Times New Roman"/>
              </a:rPr>
              <a:t>=</a:t>
            </a:r>
            <a:r>
              <a:rPr dirty="0" sz="600" spc="-60" i="1">
                <a:latin typeface="Times New Roman"/>
                <a:cs typeface="Times New Roman"/>
              </a:rPr>
              <a:t>te</a:t>
            </a:r>
            <a:r>
              <a:rPr dirty="0" sz="600" spc="500" i="1">
                <a:latin typeface="Times New Roman"/>
                <a:cs typeface="Times New Roman"/>
              </a:rPr>
              <a:t> </a:t>
            </a:r>
            <a:r>
              <a:rPr dirty="0" sz="600" spc="-50" i="1">
                <a:latin typeface="Times New Roman"/>
                <a:cs typeface="Times New Roman"/>
              </a:rPr>
              <a:t>l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1149583" y="6428343"/>
            <a:ext cx="59436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(1</a:t>
            </a:r>
            <a:r>
              <a:rPr dirty="0" sz="600" spc="10">
                <a:latin typeface="Times New Roman"/>
                <a:cs typeface="Times New Roman"/>
              </a:rPr>
              <a:t> </a:t>
            </a:r>
            <a:r>
              <a:rPr dirty="0" baseline="4629" sz="900">
                <a:latin typeface="Times New Roman"/>
                <a:cs typeface="Times New Roman"/>
              </a:rPr>
              <a:t>-</a:t>
            </a:r>
            <a:r>
              <a:rPr dirty="0" baseline="4629" sz="900" spc="22">
                <a:latin typeface="Times New Roman"/>
                <a:cs typeface="Times New Roman"/>
              </a:rPr>
              <a:t> </a:t>
            </a:r>
            <a:r>
              <a:rPr dirty="0" baseline="4629" sz="900">
                <a:latin typeface="Cambria Math"/>
                <a:cs typeface="Cambria Math"/>
              </a:rPr>
              <a:t>⋅</a:t>
            </a:r>
            <a:r>
              <a:rPr dirty="0" baseline="-13888" sz="900" i="1">
                <a:latin typeface="Times New Roman"/>
                <a:cs typeface="Times New Roman"/>
              </a:rPr>
              <a:t>b</a:t>
            </a:r>
            <a:r>
              <a:rPr dirty="0" baseline="-13888" sz="900" spc="15" i="1">
                <a:latin typeface="Times New Roman"/>
                <a:cs typeface="Times New Roman"/>
              </a:rPr>
              <a:t> </a:t>
            </a:r>
            <a:r>
              <a:rPr dirty="0" baseline="-13888" sz="900" i="1">
                <a:latin typeface="Times New Roman"/>
                <a:cs typeface="Times New Roman"/>
              </a:rPr>
              <a:t>B</a:t>
            </a:r>
            <a:r>
              <a:rPr dirty="0" baseline="-13888" sz="900" spc="487" i="1">
                <a:latin typeface="Times New Roman"/>
                <a:cs typeface="Times New Roman"/>
              </a:rPr>
              <a:t> </a:t>
            </a:r>
            <a:r>
              <a:rPr dirty="0" baseline="-27777" sz="600">
                <a:latin typeface="Times New Roman"/>
                <a:cs typeface="Times New Roman"/>
              </a:rPr>
              <a:t>max</a:t>
            </a:r>
            <a:r>
              <a:rPr dirty="0" baseline="-27777" sz="600" spc="352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)</a:t>
            </a:r>
            <a:r>
              <a:rPr dirty="0" sz="600" spc="10">
                <a:latin typeface="Times New Roman"/>
                <a:cs typeface="Times New Roman"/>
              </a:rPr>
              <a:t> </a:t>
            </a:r>
            <a:r>
              <a:rPr dirty="0" sz="600" spc="-25">
                <a:latin typeface="Times New Roman"/>
                <a:cs typeface="Times New Roman"/>
              </a:rPr>
              <a:t>2</a:t>
            </a:r>
            <a:r>
              <a:rPr dirty="0" baseline="4629" sz="900" spc="-37">
                <a:latin typeface="Cambria Math"/>
                <a:cs typeface="Cambria Math"/>
              </a:rPr>
              <a:t>⋅</a:t>
            </a:r>
            <a:endParaRPr baseline="4629" sz="900">
              <a:latin typeface="Cambria Math"/>
              <a:cs typeface="Cambria Math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1089080" y="6031867"/>
            <a:ext cx="70485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50">
                <a:latin typeface="Times New Roman"/>
                <a:cs typeface="Times New Roman"/>
              </a:rPr>
              <a:t>=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1592314" y="6031867"/>
            <a:ext cx="316865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≈</a:t>
            </a:r>
            <a:r>
              <a:rPr dirty="0" sz="600" spc="260">
                <a:latin typeface="Times New Roman"/>
                <a:cs typeface="Times New Roman"/>
              </a:rPr>
              <a:t>  </a:t>
            </a:r>
            <a:r>
              <a:rPr dirty="0" baseline="-9259" sz="900">
                <a:latin typeface="Times New Roman"/>
                <a:cs typeface="Times New Roman"/>
              </a:rPr>
              <a:t>2</a:t>
            </a:r>
            <a:r>
              <a:rPr dirty="0" baseline="-9259" sz="900" spc="172">
                <a:latin typeface="Times New Roman"/>
                <a:cs typeface="Times New Roman"/>
              </a:rPr>
              <a:t> </a:t>
            </a:r>
            <a:r>
              <a:rPr dirty="0" sz="600" spc="-50">
                <a:latin typeface="Cambria Math"/>
                <a:cs typeface="Cambria Math"/>
              </a:rPr>
              <a:t>⋅</a:t>
            </a:r>
            <a:endParaRPr sz="600">
              <a:latin typeface="Cambria Math"/>
              <a:cs typeface="Cambria Math"/>
            </a:endParaRPr>
          </a:p>
        </p:txBody>
      </p:sp>
      <p:sp>
        <p:nvSpPr>
          <p:cNvPr id="58" name="object 58" descr=""/>
          <p:cNvSpPr txBox="1"/>
          <p:nvPr/>
        </p:nvSpPr>
        <p:spPr>
          <a:xfrm>
            <a:off x="2002006" y="5961824"/>
            <a:ext cx="290195" cy="3035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04139" marR="30480" indent="-66675">
              <a:lnSpc>
                <a:spcPct val="151800"/>
              </a:lnSpc>
              <a:spcBef>
                <a:spcPts val="95"/>
              </a:spcBef>
            </a:pPr>
            <a:r>
              <a:rPr dirty="0" baseline="-18518" sz="900">
                <a:latin typeface="Cambria Math"/>
                <a:cs typeface="Cambria Math"/>
              </a:rPr>
              <a:t>⋅</a:t>
            </a:r>
            <a:r>
              <a:rPr dirty="0" baseline="-18518" sz="900" spc="67">
                <a:latin typeface="Cambria Math"/>
                <a:cs typeface="Cambria Math"/>
              </a:rPr>
              <a:t> </a:t>
            </a:r>
            <a:r>
              <a:rPr dirty="0" sz="600" spc="-10" i="1">
                <a:latin typeface="Times New Roman"/>
                <a:cs typeface="Times New Roman"/>
              </a:rPr>
              <a:t>norte</a:t>
            </a:r>
            <a:r>
              <a:rPr dirty="0" sz="600" spc="500" i="1">
                <a:latin typeface="Times New Roman"/>
                <a:cs typeface="Times New Roman"/>
              </a:rPr>
              <a:t> </a:t>
            </a:r>
            <a:r>
              <a:rPr dirty="0" sz="600" spc="-50" i="1">
                <a:latin typeface="Times New Roman"/>
                <a:cs typeface="Times New Roman"/>
              </a:rPr>
              <a:t>l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59" name="object 59" descr=""/>
          <p:cNvSpPr txBox="1"/>
          <p:nvPr/>
        </p:nvSpPr>
        <p:spPr>
          <a:xfrm>
            <a:off x="1142975" y="6111163"/>
            <a:ext cx="30988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baseline="-9259" sz="900">
                <a:latin typeface="Times New Roman"/>
                <a:cs typeface="Times New Roman"/>
              </a:rPr>
              <a:t>1</a:t>
            </a:r>
            <a:r>
              <a:rPr dirty="0" baseline="-9259" sz="900" spc="7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-</a:t>
            </a:r>
            <a:r>
              <a:rPr dirty="0" sz="600" spc="10">
                <a:latin typeface="Times New Roman"/>
                <a:cs typeface="Times New Roman"/>
              </a:rPr>
              <a:t> </a:t>
            </a:r>
            <a:r>
              <a:rPr dirty="0" sz="600">
                <a:latin typeface="Cambria Math"/>
                <a:cs typeface="Cambria Math"/>
              </a:rPr>
              <a:t>⋅</a:t>
            </a:r>
            <a:r>
              <a:rPr dirty="0" baseline="-23148" sz="900" i="1">
                <a:latin typeface="Times New Roman"/>
                <a:cs typeface="Times New Roman"/>
              </a:rPr>
              <a:t>b</a:t>
            </a:r>
            <a:r>
              <a:rPr dirty="0" baseline="-23148" sz="900" spc="15" i="1">
                <a:latin typeface="Times New Roman"/>
                <a:cs typeface="Times New Roman"/>
              </a:rPr>
              <a:t> </a:t>
            </a:r>
            <a:r>
              <a:rPr dirty="0" baseline="-23148" sz="900" spc="-75" i="1">
                <a:latin typeface="Times New Roman"/>
                <a:cs typeface="Times New Roman"/>
              </a:rPr>
              <a:t>B</a:t>
            </a:r>
            <a:endParaRPr baseline="-23148" sz="900">
              <a:latin typeface="Times New Roman"/>
              <a:cs typeface="Times New Roman"/>
            </a:endParaRPr>
          </a:p>
        </p:txBody>
      </p:sp>
      <p:sp>
        <p:nvSpPr>
          <p:cNvPr id="60" name="object 60" descr=""/>
          <p:cNvSpPr txBox="1"/>
          <p:nvPr/>
        </p:nvSpPr>
        <p:spPr>
          <a:xfrm>
            <a:off x="1427116" y="6177242"/>
            <a:ext cx="332740" cy="246379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4"/>
              </a:spcBef>
            </a:pPr>
            <a:r>
              <a:rPr dirty="0" sz="400" spc="-25">
                <a:latin typeface="Times New Roman"/>
                <a:cs typeface="Times New Roman"/>
              </a:rPr>
              <a:t>max</a:t>
            </a:r>
            <a:endParaRPr sz="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400">
              <a:latin typeface="Times New Roman"/>
              <a:cs typeface="Times New Roman"/>
            </a:endParaRPr>
          </a:p>
          <a:p>
            <a:pPr marL="38100">
              <a:lnSpc>
                <a:spcPct val="100000"/>
              </a:lnSpc>
            </a:pPr>
            <a:r>
              <a:rPr dirty="0" baseline="4629" sz="900" i="1">
                <a:latin typeface="Times New Roman"/>
                <a:cs typeface="Times New Roman"/>
              </a:rPr>
              <a:t>a</a:t>
            </a:r>
            <a:r>
              <a:rPr dirty="0" baseline="4629" sz="900" spc="-52" i="1">
                <a:latin typeface="Times New Roman"/>
                <a:cs typeface="Times New Roman"/>
              </a:rPr>
              <a:t> </a:t>
            </a:r>
            <a:r>
              <a:rPr dirty="0" baseline="4629" sz="900" spc="-82" i="1">
                <a:latin typeface="Times New Roman"/>
                <a:cs typeface="Times New Roman"/>
              </a:rPr>
              <a:t>B</a:t>
            </a:r>
            <a:r>
              <a:rPr dirty="0" baseline="27777" sz="900" spc="-82">
                <a:latin typeface="Cambria Math"/>
                <a:cs typeface="Cambria Math"/>
              </a:rPr>
              <a:t>⋅</a:t>
            </a:r>
            <a:r>
              <a:rPr dirty="0" baseline="27777" sz="900" spc="509">
                <a:latin typeface="Cambria Math"/>
                <a:cs typeface="Cambria Math"/>
              </a:rPr>
              <a:t> </a:t>
            </a:r>
            <a:r>
              <a:rPr dirty="0" sz="400" spc="-25">
                <a:latin typeface="Times New Roman"/>
                <a:cs typeface="Times New Roman"/>
              </a:rPr>
              <a:t>max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61" name="object 61" descr=""/>
          <p:cNvSpPr txBox="1"/>
          <p:nvPr/>
        </p:nvSpPr>
        <p:spPr>
          <a:xfrm>
            <a:off x="5113309" y="6177242"/>
            <a:ext cx="20193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0">
                <a:latin typeface="Times New Roman"/>
                <a:cs typeface="Times New Roman"/>
              </a:rPr>
              <a:t>(17)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62" name="object 62" descr=""/>
          <p:cNvSpPr txBox="1"/>
          <p:nvPr/>
        </p:nvSpPr>
        <p:spPr>
          <a:xfrm>
            <a:off x="831370" y="6567110"/>
            <a:ext cx="2993390" cy="42989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asume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simplistamente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corriente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magnetización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sinusoidal.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>
                <a:latin typeface="Times New Roman"/>
                <a:cs typeface="Times New Roman"/>
              </a:rPr>
              <a:t>Esto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proporciona</a:t>
            </a:r>
            <a:r>
              <a:rPr dirty="0" sz="800" spc="1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1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parámetro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1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característica</a:t>
            </a:r>
            <a:r>
              <a:rPr dirty="0" sz="800" spc="1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fluxlinkage-</a:t>
            </a:r>
            <a:r>
              <a:rPr dirty="0" sz="800" spc="-10">
                <a:latin typeface="Times New Roman"/>
                <a:cs typeface="Times New Roman"/>
              </a:rPr>
              <a:t>current: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63" name="object 63" descr=""/>
          <p:cNvSpPr txBox="1"/>
          <p:nvPr/>
        </p:nvSpPr>
        <p:spPr>
          <a:xfrm>
            <a:off x="1234454" y="7023057"/>
            <a:ext cx="47625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50" i="1">
                <a:latin typeface="Times New Roman"/>
                <a:cs typeface="Times New Roman"/>
              </a:rPr>
              <a:t>l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64" name="object 64" descr=""/>
          <p:cNvSpPr txBox="1"/>
          <p:nvPr/>
        </p:nvSpPr>
        <p:spPr>
          <a:xfrm>
            <a:off x="1109935" y="7175039"/>
            <a:ext cx="239395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sz="600" i="1">
                <a:latin typeface="Times New Roman"/>
                <a:cs typeface="Times New Roman"/>
              </a:rPr>
              <a:t>N</a:t>
            </a:r>
            <a:r>
              <a:rPr dirty="0" sz="600" spc="20" i="1">
                <a:latin typeface="Times New Roman"/>
                <a:cs typeface="Times New Roman"/>
              </a:rPr>
              <a:t> </a:t>
            </a:r>
            <a:r>
              <a:rPr dirty="0" baseline="18518" sz="900" spc="-135">
                <a:latin typeface="Cambria Math"/>
                <a:cs typeface="Cambria Math"/>
              </a:rPr>
              <a:t>⋅</a:t>
            </a:r>
            <a:r>
              <a:rPr dirty="0" sz="600" spc="-90" i="1">
                <a:latin typeface="Times New Roman"/>
                <a:cs typeface="Times New Roman"/>
              </a:rPr>
              <a:t>/</a:t>
            </a:r>
            <a:r>
              <a:rPr dirty="0" sz="600" spc="20" i="1">
                <a:latin typeface="Times New Roman"/>
                <a:cs typeface="Times New Roman"/>
              </a:rPr>
              <a:t> </a:t>
            </a:r>
            <a:r>
              <a:rPr dirty="0" sz="600" spc="-50" i="1">
                <a:latin typeface="Times New Roman"/>
                <a:cs typeface="Times New Roman"/>
              </a:rPr>
              <a:t>A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65" name="object 65" descr=""/>
          <p:cNvSpPr txBox="1"/>
          <p:nvPr/>
        </p:nvSpPr>
        <p:spPr>
          <a:xfrm>
            <a:off x="2041653" y="7036273"/>
            <a:ext cx="28829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baseline="-18518" sz="900">
                <a:latin typeface="Times New Roman"/>
                <a:cs typeface="Times New Roman"/>
              </a:rPr>
              <a:t>)</a:t>
            </a:r>
            <a:r>
              <a:rPr dirty="0" baseline="-18518" sz="900" spc="7">
                <a:latin typeface="Times New Roman"/>
                <a:cs typeface="Times New Roman"/>
              </a:rPr>
              <a:t> </a:t>
            </a:r>
            <a:r>
              <a:rPr dirty="0" baseline="-13888" sz="900">
                <a:latin typeface="Cambria Math"/>
                <a:cs typeface="Cambria Math"/>
              </a:rPr>
              <a:t>⋅</a:t>
            </a:r>
            <a:r>
              <a:rPr dirty="0" baseline="-13888" sz="900" spc="172">
                <a:latin typeface="Cambria Math"/>
                <a:cs typeface="Cambria Math"/>
              </a:rPr>
              <a:t> </a:t>
            </a:r>
            <a:r>
              <a:rPr dirty="0" baseline="13888" sz="900" spc="-15" i="1">
                <a:latin typeface="Times New Roman"/>
                <a:cs typeface="Times New Roman"/>
              </a:rPr>
              <a:t>y</a:t>
            </a:r>
            <a:r>
              <a:rPr dirty="0" sz="400" spc="-10" i="1">
                <a:latin typeface="Times New Roman"/>
                <a:cs typeface="Times New Roman"/>
              </a:rPr>
              <a:t>r</a:t>
            </a:r>
            <a:r>
              <a:rPr dirty="0" baseline="13888" sz="900" spc="-15" i="1">
                <a:latin typeface="Times New Roman"/>
                <a:cs typeface="Times New Roman"/>
              </a:rPr>
              <a:t>o</a:t>
            </a:r>
            <a:r>
              <a:rPr dirty="0" sz="400" spc="-10" i="1">
                <a:latin typeface="Times New Roman"/>
                <a:cs typeface="Times New Roman"/>
              </a:rPr>
              <a:t>ms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66" name="object 66" descr=""/>
          <p:cNvSpPr txBox="1"/>
          <p:nvPr/>
        </p:nvSpPr>
        <p:spPr>
          <a:xfrm>
            <a:off x="904058" y="7062705"/>
            <a:ext cx="966469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  <a:tabLst>
                <a:tab pos="527685" algn="l"/>
              </a:tabLst>
            </a:pPr>
            <a:r>
              <a:rPr dirty="0" sz="600">
                <a:latin typeface="Times New Roman"/>
                <a:cs typeface="Times New Roman"/>
              </a:rPr>
              <a:t>'</a:t>
            </a:r>
            <a:r>
              <a:rPr dirty="0" sz="600" spc="-10">
                <a:latin typeface="Times New Roman"/>
                <a:cs typeface="Times New Roman"/>
              </a:rPr>
              <a:t> </a:t>
            </a:r>
            <a:r>
              <a:rPr dirty="0" baseline="4629" sz="900">
                <a:latin typeface="Times New Roman"/>
                <a:cs typeface="Times New Roman"/>
              </a:rPr>
              <a:t>=</a:t>
            </a:r>
            <a:r>
              <a:rPr dirty="0" baseline="4629" sz="900" spc="375">
                <a:latin typeface="Times New Roman"/>
                <a:cs typeface="Times New Roman"/>
              </a:rPr>
              <a:t>  </a:t>
            </a:r>
            <a:r>
              <a:rPr dirty="0" baseline="4629" sz="900" spc="-75">
                <a:latin typeface="Cambria Math"/>
                <a:cs typeface="Cambria Math"/>
              </a:rPr>
              <a:t>⋅</a:t>
            </a:r>
            <a:r>
              <a:rPr dirty="0" baseline="4629" sz="900">
                <a:latin typeface="Cambria Math"/>
                <a:cs typeface="Cambria Math"/>
              </a:rPr>
              <a:t>	</a:t>
            </a:r>
            <a:r>
              <a:rPr dirty="0" baseline="4629" sz="900">
                <a:latin typeface="Times New Roman"/>
                <a:cs typeface="Times New Roman"/>
              </a:rPr>
              <a:t>≈</a:t>
            </a:r>
            <a:r>
              <a:rPr dirty="0" baseline="4629" sz="900" spc="187">
                <a:latin typeface="Times New Roman"/>
                <a:cs typeface="Times New Roman"/>
              </a:rPr>
              <a:t> </a:t>
            </a:r>
            <a:r>
              <a:rPr dirty="0" baseline="4629" sz="900">
                <a:latin typeface="Times New Roman"/>
                <a:cs typeface="Times New Roman"/>
              </a:rPr>
              <a:t>ω</a:t>
            </a:r>
            <a:r>
              <a:rPr dirty="0" baseline="4629" sz="900" spc="15">
                <a:latin typeface="Times New Roman"/>
                <a:cs typeface="Times New Roman"/>
              </a:rPr>
              <a:t> </a:t>
            </a:r>
            <a:r>
              <a:rPr dirty="0" baseline="4629" sz="900">
                <a:latin typeface="Cambria Math"/>
                <a:cs typeface="Cambria Math"/>
              </a:rPr>
              <a:t>⋅ </a:t>
            </a:r>
            <a:r>
              <a:rPr dirty="0" sz="600">
                <a:latin typeface="Times New Roman"/>
                <a:cs typeface="Times New Roman"/>
              </a:rPr>
              <a:t>1</a:t>
            </a:r>
            <a:r>
              <a:rPr dirty="0" sz="600" spc="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(</a:t>
            </a:r>
            <a:r>
              <a:rPr dirty="0" baseline="4629" sz="900">
                <a:latin typeface="Times New Roman"/>
                <a:cs typeface="Times New Roman"/>
              </a:rPr>
              <a:t>-</a:t>
            </a:r>
            <a:r>
              <a:rPr dirty="0" baseline="4629" sz="900" spc="390">
                <a:latin typeface="Times New Roman"/>
                <a:cs typeface="Times New Roman"/>
              </a:rPr>
              <a:t>  </a:t>
            </a:r>
            <a:r>
              <a:rPr dirty="0" baseline="4629" sz="900" spc="-75">
                <a:latin typeface="Cambria Math"/>
                <a:cs typeface="Cambria Math"/>
              </a:rPr>
              <a:t>⋅</a:t>
            </a:r>
            <a:endParaRPr baseline="4629" sz="900">
              <a:latin typeface="Cambria Math"/>
              <a:cs typeface="Cambria Math"/>
            </a:endParaRPr>
          </a:p>
        </p:txBody>
      </p:sp>
      <p:sp>
        <p:nvSpPr>
          <p:cNvPr id="67" name="object 67" descr=""/>
          <p:cNvSpPr txBox="1"/>
          <p:nvPr/>
        </p:nvSpPr>
        <p:spPr>
          <a:xfrm>
            <a:off x="825794" y="7089137"/>
            <a:ext cx="155194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sz="600" i="1">
                <a:latin typeface="Times New Roman"/>
                <a:cs typeface="Times New Roman"/>
              </a:rPr>
              <a:t>Automóvil</a:t>
            </a:r>
            <a:r>
              <a:rPr dirty="0" sz="600" spc="35" i="1">
                <a:latin typeface="Times New Roman"/>
                <a:cs typeface="Times New Roman"/>
              </a:rPr>
              <a:t> </a:t>
            </a:r>
            <a:r>
              <a:rPr dirty="0" sz="600" i="1">
                <a:latin typeface="Times New Roman"/>
                <a:cs typeface="Times New Roman"/>
              </a:rPr>
              <a:t>club</a:t>
            </a:r>
            <a:r>
              <a:rPr dirty="0" baseline="-27777" sz="600">
                <a:latin typeface="Times New Roman"/>
                <a:cs typeface="Times New Roman"/>
              </a:rPr>
              <a:t>2</a:t>
            </a:r>
            <a:r>
              <a:rPr dirty="0" sz="600" i="1">
                <a:latin typeface="Times New Roman"/>
                <a:cs typeface="Times New Roman"/>
              </a:rPr>
              <a:t>británico</a:t>
            </a:r>
            <a:r>
              <a:rPr dirty="0" sz="600" spc="405" i="1">
                <a:latin typeface="Times New Roman"/>
                <a:cs typeface="Times New Roman"/>
              </a:rPr>
              <a:t>  </a:t>
            </a:r>
            <a:r>
              <a:rPr dirty="0" sz="600" spc="-55" i="1">
                <a:latin typeface="Times New Roman"/>
                <a:cs typeface="Times New Roman"/>
              </a:rPr>
              <a:t>Cama</a:t>
            </a:r>
            <a:r>
              <a:rPr dirty="0" sz="400" spc="-55">
                <a:latin typeface="Times New Roman"/>
                <a:cs typeface="Times New Roman"/>
              </a:rPr>
              <a:t>ma</a:t>
            </a:r>
            <a:r>
              <a:rPr dirty="0" sz="600" spc="-55" i="1">
                <a:latin typeface="Times New Roman"/>
                <a:cs typeface="Times New Roman"/>
              </a:rPr>
              <a:t>y</a:t>
            </a:r>
            <a:r>
              <a:rPr dirty="0" sz="400" spc="-55">
                <a:latin typeface="Times New Roman"/>
                <a:cs typeface="Times New Roman"/>
              </a:rPr>
              <a:t>x</a:t>
            </a:r>
            <a:r>
              <a:rPr dirty="0" sz="400" spc="-25">
                <a:latin typeface="Times New Roman"/>
                <a:cs typeface="Times New Roman"/>
              </a:rPr>
              <a:t> </a:t>
            </a:r>
            <a:r>
              <a:rPr dirty="0" sz="600" spc="-10" i="1">
                <a:latin typeface="Times New Roman"/>
                <a:cs typeface="Times New Roman"/>
              </a:rPr>
              <a:t>desayuno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68" name="object 68" descr=""/>
          <p:cNvSpPr txBox="1"/>
          <p:nvPr/>
        </p:nvSpPr>
        <p:spPr>
          <a:xfrm>
            <a:off x="2397450" y="7042880"/>
            <a:ext cx="52069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50">
                <a:latin typeface="Times New Roman"/>
                <a:cs typeface="Times New Roman"/>
              </a:rPr>
              <a:t>,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69" name="object 69" descr=""/>
          <p:cNvSpPr txBox="1"/>
          <p:nvPr/>
        </p:nvSpPr>
        <p:spPr>
          <a:xfrm>
            <a:off x="2114856" y="7134070"/>
            <a:ext cx="3225800" cy="358775"/>
          </a:xfrm>
          <a:prstGeom prst="rect">
            <a:avLst/>
          </a:prstGeom>
        </p:spPr>
        <p:txBody>
          <a:bodyPr wrap="square" lIns="0" tIns="444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35"/>
              </a:spcBef>
            </a:pPr>
            <a:endParaRPr sz="400">
              <a:latin typeface="Times New Roman"/>
              <a:cs typeface="Times New Roman"/>
            </a:endParaRPr>
          </a:p>
          <a:p>
            <a:pPr marL="50800">
              <a:lnSpc>
                <a:spcPct val="100000"/>
              </a:lnSpc>
              <a:spcBef>
                <a:spcPts val="5"/>
              </a:spcBef>
            </a:pPr>
            <a:r>
              <a:rPr dirty="0" baseline="13888" sz="900" spc="-15" i="1">
                <a:latin typeface="Times New Roman"/>
                <a:cs typeface="Times New Roman"/>
              </a:rPr>
              <a:t>tu</a:t>
            </a:r>
            <a:r>
              <a:rPr dirty="0" sz="400" spc="-10" i="1">
                <a:latin typeface="Times New Roman"/>
                <a:cs typeface="Times New Roman"/>
              </a:rPr>
              <a:t>rms</a:t>
            </a:r>
            <a:endParaRPr sz="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75"/>
              </a:spcBef>
            </a:pPr>
            <a:endParaRPr sz="400">
              <a:latin typeface="Times New Roman"/>
              <a:cs typeface="Times New Roman"/>
            </a:endParaRPr>
          </a:p>
          <a:p>
            <a:pPr marL="156210">
              <a:lnSpc>
                <a:spcPct val="100000"/>
              </a:lnSpc>
              <a:tabLst>
                <a:tab pos="3010535" algn="l"/>
              </a:tabLst>
            </a:pPr>
            <a:r>
              <a:rPr dirty="0" sz="800" spc="-50">
                <a:latin typeface="Times New Roman"/>
                <a:cs typeface="Times New Roman"/>
              </a:rPr>
              <a:t>y</a:t>
            </a:r>
            <a:r>
              <a:rPr dirty="0" sz="800">
                <a:latin typeface="Times New Roman"/>
                <a:cs typeface="Times New Roman"/>
              </a:rPr>
              <a:t>	</a:t>
            </a:r>
            <a:r>
              <a:rPr dirty="0" sz="800" spc="-20">
                <a:latin typeface="Times New Roman"/>
                <a:cs typeface="Times New Roman"/>
              </a:rPr>
              <a:t>(18)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70" name="object 70" descr=""/>
          <p:cNvSpPr txBox="1"/>
          <p:nvPr/>
        </p:nvSpPr>
        <p:spPr>
          <a:xfrm>
            <a:off x="851194" y="7386493"/>
            <a:ext cx="653415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i="1">
                <a:latin typeface="Times New Roman"/>
                <a:cs typeface="Times New Roman"/>
              </a:rPr>
              <a:t>cama</a:t>
            </a:r>
            <a:r>
              <a:rPr dirty="0" sz="600" spc="50" i="1">
                <a:latin typeface="Times New Roman"/>
                <a:cs typeface="Times New Roman"/>
              </a:rPr>
              <a:t> </a:t>
            </a:r>
            <a:r>
              <a:rPr dirty="0" sz="600" i="1">
                <a:latin typeface="Times New Roman"/>
                <a:cs typeface="Times New Roman"/>
              </a:rPr>
              <a:t>y</a:t>
            </a:r>
            <a:r>
              <a:rPr dirty="0" sz="600" spc="50" i="1">
                <a:latin typeface="Times New Roman"/>
                <a:cs typeface="Times New Roman"/>
              </a:rPr>
              <a:t> </a:t>
            </a:r>
            <a:r>
              <a:rPr dirty="0" sz="600" i="1">
                <a:latin typeface="Times New Roman"/>
                <a:cs typeface="Times New Roman"/>
              </a:rPr>
              <a:t>desayuno</a:t>
            </a:r>
            <a:r>
              <a:rPr dirty="0" sz="600" spc="140" i="1">
                <a:latin typeface="Times New Roman"/>
                <a:cs typeface="Times New Roman"/>
              </a:rPr>
              <a:t> </a:t>
            </a:r>
            <a:r>
              <a:rPr dirty="0" sz="600" spc="-25" i="1">
                <a:latin typeface="Times New Roman"/>
                <a:cs typeface="Times New Roman"/>
              </a:rPr>
              <a:t>si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71" name="object 71" descr=""/>
          <p:cNvSpPr txBox="1"/>
          <p:nvPr/>
        </p:nvSpPr>
        <p:spPr>
          <a:xfrm>
            <a:off x="1096719" y="7459180"/>
            <a:ext cx="239395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sz="600" i="1">
                <a:latin typeface="Times New Roman"/>
                <a:cs typeface="Times New Roman"/>
              </a:rPr>
              <a:t>N</a:t>
            </a:r>
            <a:r>
              <a:rPr dirty="0" sz="600" spc="20" i="1">
                <a:latin typeface="Times New Roman"/>
                <a:cs typeface="Times New Roman"/>
              </a:rPr>
              <a:t> </a:t>
            </a:r>
            <a:r>
              <a:rPr dirty="0" baseline="23148" sz="900" spc="-135">
                <a:latin typeface="Cambria Math"/>
                <a:cs typeface="Cambria Math"/>
              </a:rPr>
              <a:t>⋅</a:t>
            </a:r>
            <a:r>
              <a:rPr dirty="0" sz="600" spc="-90" i="1">
                <a:latin typeface="Times New Roman"/>
                <a:cs typeface="Times New Roman"/>
              </a:rPr>
              <a:t>/</a:t>
            </a:r>
            <a:r>
              <a:rPr dirty="0" sz="600" spc="20" i="1">
                <a:latin typeface="Times New Roman"/>
                <a:cs typeface="Times New Roman"/>
              </a:rPr>
              <a:t> </a:t>
            </a:r>
            <a:r>
              <a:rPr dirty="0" sz="600" spc="-50" i="1">
                <a:latin typeface="Times New Roman"/>
                <a:cs typeface="Times New Roman"/>
              </a:rPr>
              <a:t>A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72" name="object 72" descr=""/>
          <p:cNvSpPr txBox="1"/>
          <p:nvPr/>
        </p:nvSpPr>
        <p:spPr>
          <a:xfrm>
            <a:off x="1579098" y="7479004"/>
            <a:ext cx="24384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baseline="13888" sz="900">
                <a:latin typeface="Times New Roman"/>
                <a:cs typeface="Times New Roman"/>
              </a:rPr>
              <a:t>2</a:t>
            </a:r>
            <a:r>
              <a:rPr dirty="0" baseline="13888" sz="900" spc="89">
                <a:latin typeface="Times New Roman"/>
                <a:cs typeface="Times New Roman"/>
              </a:rPr>
              <a:t> </a:t>
            </a:r>
            <a:r>
              <a:rPr dirty="0" baseline="23148" sz="900">
                <a:latin typeface="Cambria Math"/>
                <a:cs typeface="Cambria Math"/>
              </a:rPr>
              <a:t>⋅</a:t>
            </a:r>
            <a:r>
              <a:rPr dirty="0" baseline="23148" sz="900" spc="7">
                <a:latin typeface="Cambria Math"/>
                <a:cs typeface="Cambria Math"/>
              </a:rPr>
              <a:t> </a:t>
            </a:r>
            <a:r>
              <a:rPr dirty="0" sz="600" spc="-25" i="1">
                <a:latin typeface="Times New Roman"/>
                <a:cs typeface="Times New Roman"/>
              </a:rPr>
              <a:t>tu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73" name="object 73" descr=""/>
          <p:cNvSpPr txBox="1"/>
          <p:nvPr/>
        </p:nvSpPr>
        <p:spPr>
          <a:xfrm>
            <a:off x="1188199" y="7300590"/>
            <a:ext cx="65405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50">
                <a:latin typeface="Times New Roman"/>
                <a:cs typeface="Times New Roman"/>
              </a:rPr>
              <a:t>1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74" name="object 74" descr=""/>
          <p:cNvSpPr txBox="1"/>
          <p:nvPr/>
        </p:nvSpPr>
        <p:spPr>
          <a:xfrm>
            <a:off x="897450" y="7360061"/>
            <a:ext cx="518795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  <a:tabLst>
                <a:tab pos="461645" algn="l"/>
              </a:tabLst>
            </a:pPr>
            <a:r>
              <a:rPr dirty="0" sz="600">
                <a:latin typeface="Times New Roman"/>
                <a:cs typeface="Times New Roman"/>
              </a:rPr>
              <a:t>'</a:t>
            </a:r>
            <a:r>
              <a:rPr dirty="0" sz="600" spc="-10">
                <a:latin typeface="Times New Roman"/>
                <a:cs typeface="Times New Roman"/>
              </a:rPr>
              <a:t> </a:t>
            </a:r>
            <a:r>
              <a:rPr dirty="0" baseline="4629" sz="900">
                <a:latin typeface="Times New Roman"/>
                <a:cs typeface="Times New Roman"/>
              </a:rPr>
              <a:t>=</a:t>
            </a:r>
            <a:r>
              <a:rPr dirty="0" baseline="4629" sz="900" spc="337">
                <a:latin typeface="Times New Roman"/>
                <a:cs typeface="Times New Roman"/>
              </a:rPr>
              <a:t>  </a:t>
            </a:r>
            <a:r>
              <a:rPr dirty="0" baseline="4629" sz="900" spc="-75">
                <a:latin typeface="Cambria Math"/>
                <a:cs typeface="Cambria Math"/>
              </a:rPr>
              <a:t>⋅</a:t>
            </a:r>
            <a:r>
              <a:rPr dirty="0" baseline="4629" sz="900">
                <a:latin typeface="Cambria Math"/>
                <a:cs typeface="Cambria Math"/>
              </a:rPr>
              <a:t>	</a:t>
            </a:r>
            <a:r>
              <a:rPr dirty="0" baseline="4629" sz="900" spc="-75">
                <a:latin typeface="Times New Roman"/>
                <a:cs typeface="Times New Roman"/>
              </a:rPr>
              <a:t>≈</a:t>
            </a:r>
            <a:endParaRPr baseline="4629" sz="900">
              <a:latin typeface="Times New Roman"/>
              <a:cs typeface="Times New Roman"/>
            </a:endParaRPr>
          </a:p>
        </p:txBody>
      </p:sp>
      <p:sp>
        <p:nvSpPr>
          <p:cNvPr id="75" name="object 75" descr=""/>
          <p:cNvSpPr txBox="1"/>
          <p:nvPr/>
        </p:nvSpPr>
        <p:spPr>
          <a:xfrm>
            <a:off x="1460155" y="7320414"/>
            <a:ext cx="433070" cy="2940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04139">
              <a:lnSpc>
                <a:spcPts val="490"/>
              </a:lnSpc>
              <a:spcBef>
                <a:spcPts val="125"/>
              </a:spcBef>
            </a:pPr>
            <a:r>
              <a:rPr dirty="0" baseline="27777" sz="900">
                <a:latin typeface="Times New Roman"/>
                <a:cs typeface="Times New Roman"/>
              </a:rPr>
              <a:t>ω</a:t>
            </a:r>
            <a:r>
              <a:rPr dirty="0" baseline="27777" sz="900" spc="104">
                <a:latin typeface="Times New Roman"/>
                <a:cs typeface="Times New Roman"/>
              </a:rPr>
              <a:t> </a:t>
            </a:r>
            <a:r>
              <a:rPr dirty="0" baseline="27777" sz="900">
                <a:latin typeface="Cambria Math"/>
                <a:cs typeface="Cambria Math"/>
              </a:rPr>
              <a:t>⋅</a:t>
            </a:r>
            <a:r>
              <a:rPr dirty="0" baseline="27777" sz="900" spc="7">
                <a:latin typeface="Cambria Math"/>
                <a:cs typeface="Cambria Math"/>
              </a:rPr>
              <a:t> </a:t>
            </a:r>
            <a:r>
              <a:rPr dirty="0" baseline="4629" sz="900" i="1">
                <a:latin typeface="Times New Roman"/>
                <a:cs typeface="Times New Roman"/>
              </a:rPr>
              <a:t>si</a:t>
            </a:r>
            <a:r>
              <a:rPr dirty="0" baseline="4629" sz="900" spc="-67" i="1">
                <a:latin typeface="Times New Roman"/>
                <a:cs typeface="Times New Roman"/>
              </a:rPr>
              <a:t> </a:t>
            </a:r>
            <a:r>
              <a:rPr dirty="0" sz="400" spc="-25">
                <a:latin typeface="Times New Roman"/>
                <a:cs typeface="Times New Roman"/>
              </a:rPr>
              <a:t>max</a:t>
            </a:r>
            <a:endParaRPr sz="400">
              <a:latin typeface="Times New Roman"/>
              <a:cs typeface="Times New Roman"/>
            </a:endParaRPr>
          </a:p>
          <a:p>
            <a:pPr marL="38100">
              <a:lnSpc>
                <a:spcPts val="490"/>
              </a:lnSpc>
            </a:pPr>
            <a:r>
              <a:rPr dirty="0" sz="600" spc="-50">
                <a:latin typeface="Cambria Math"/>
                <a:cs typeface="Cambria Math"/>
              </a:rPr>
              <a:t>⋅</a:t>
            </a:r>
            <a:endParaRPr sz="600">
              <a:latin typeface="Cambria Math"/>
              <a:cs typeface="Cambria Math"/>
            </a:endParaRPr>
          </a:p>
          <a:p>
            <a:pPr algn="r" marR="30480">
              <a:lnSpc>
                <a:spcPct val="100000"/>
              </a:lnSpc>
              <a:spcBef>
                <a:spcPts val="625"/>
              </a:spcBef>
            </a:pPr>
            <a:r>
              <a:rPr dirty="0" sz="400" spc="-25" i="1">
                <a:latin typeface="Times New Roman"/>
                <a:cs typeface="Times New Roman"/>
              </a:rPr>
              <a:t>rms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76" name="object 76" descr=""/>
          <p:cNvSpPr txBox="1"/>
          <p:nvPr/>
        </p:nvSpPr>
        <p:spPr>
          <a:xfrm>
            <a:off x="793270" y="7579362"/>
            <a:ext cx="4545330" cy="864869"/>
          </a:xfrm>
          <a:prstGeom prst="rect">
            <a:avLst/>
          </a:prstGeom>
        </p:spPr>
        <p:txBody>
          <a:bodyPr wrap="square" lIns="0" tIns="34925" rIns="0" bIns="0" rtlCol="0" vert="horz">
            <a:spAutoFit/>
          </a:bodyPr>
          <a:lstStyle/>
          <a:p>
            <a:pPr algn="just" marL="70485">
              <a:lnSpc>
                <a:spcPct val="100000"/>
              </a:lnSpc>
              <a:spcBef>
                <a:spcPts val="275"/>
              </a:spcBef>
            </a:pPr>
            <a:r>
              <a:rPr dirty="0" baseline="-11111" sz="1125" i="1">
                <a:latin typeface="Times New Roman"/>
                <a:cs typeface="Times New Roman"/>
              </a:rPr>
              <a:t>c</a:t>
            </a:r>
            <a:r>
              <a:rPr dirty="0" baseline="-11111" sz="1125" spc="-15" i="1">
                <a:latin typeface="Times New Roman"/>
                <a:cs typeface="Times New Roman"/>
              </a:rPr>
              <a:t> </a:t>
            </a:r>
            <a:r>
              <a:rPr dirty="0" sz="750" spc="-25">
                <a:latin typeface="Times New Roman"/>
                <a:cs typeface="Times New Roman"/>
              </a:rPr>
              <a:t>'</a:t>
            </a:r>
            <a:r>
              <a:rPr dirty="0" baseline="-11111" sz="1125" spc="-37">
                <a:latin typeface="Times New Roman"/>
                <a:cs typeface="Times New Roman"/>
              </a:rPr>
              <a:t>=</a:t>
            </a:r>
            <a:r>
              <a:rPr dirty="0" sz="750" spc="-25">
                <a:latin typeface="Times New Roman"/>
                <a:cs typeface="Times New Roman"/>
              </a:rPr>
              <a:t>0</a:t>
            </a:r>
            <a:endParaRPr sz="750">
              <a:latin typeface="Times New Roman"/>
              <a:cs typeface="Times New Roman"/>
            </a:endParaRPr>
          </a:p>
          <a:p>
            <a:pPr algn="just" marL="50800" marR="43180">
              <a:lnSpc>
                <a:spcPct val="113799"/>
              </a:lnSpc>
              <a:spcBef>
                <a:spcPts val="65"/>
              </a:spcBef>
            </a:pPr>
            <a:r>
              <a:rPr dirty="0" sz="800">
                <a:latin typeface="Times New Roman"/>
                <a:cs typeface="Times New Roman"/>
              </a:rPr>
              <a:t>Vemos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expresiones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'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b'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independientes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propiedad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material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magnético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los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valor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típico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b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parece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bastante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constante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materiales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básicos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estándar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valor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0.5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es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asumido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ATPDraw.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0"/>
              </a:spcBef>
            </a:pPr>
            <a:endParaRPr sz="800">
              <a:latin typeface="Times New Roman"/>
              <a:cs typeface="Times New Roman"/>
            </a:endParaRPr>
          </a:p>
          <a:p>
            <a:pPr algn="just" marL="50800">
              <a:lnSpc>
                <a:spcPct val="100000"/>
              </a:lnSpc>
              <a:spcBef>
                <a:spcPts val="5"/>
              </a:spcBef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pérdida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central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estima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como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77" name="object 77" descr=""/>
          <p:cNvSpPr txBox="1"/>
          <p:nvPr/>
        </p:nvSpPr>
        <p:spPr>
          <a:xfrm>
            <a:off x="2410666" y="8582528"/>
            <a:ext cx="52069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 spc="-50">
                <a:latin typeface="Times New Roman"/>
                <a:cs typeface="Times New Roman"/>
              </a:rPr>
              <a:t>2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78" name="object 78" descr=""/>
          <p:cNvSpPr txBox="1"/>
          <p:nvPr/>
        </p:nvSpPr>
        <p:spPr>
          <a:xfrm>
            <a:off x="1822560" y="8443762"/>
            <a:ext cx="11176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1</a:t>
            </a:r>
            <a:r>
              <a:rPr dirty="0" sz="600" spc="15">
                <a:latin typeface="Times New Roman"/>
                <a:cs typeface="Times New Roman"/>
              </a:rPr>
              <a:t> </a:t>
            </a:r>
            <a:r>
              <a:rPr dirty="0" sz="600" spc="-50">
                <a:latin typeface="Times New Roman"/>
                <a:cs typeface="Times New Roman"/>
              </a:rPr>
              <a:t>(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79" name="object 79" descr=""/>
          <p:cNvSpPr txBox="1"/>
          <p:nvPr/>
        </p:nvSpPr>
        <p:spPr>
          <a:xfrm>
            <a:off x="2232251" y="8628784"/>
            <a:ext cx="695325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baseline="4629" sz="900" spc="-104" i="1">
                <a:latin typeface="Times New Roman"/>
                <a:cs typeface="Times New Roman"/>
              </a:rPr>
              <a:t>Licen</a:t>
            </a:r>
            <a:r>
              <a:rPr dirty="0" sz="400" spc="-70">
                <a:latin typeface="Times New Roman"/>
                <a:cs typeface="Times New Roman"/>
              </a:rPr>
              <a:t>m</a:t>
            </a:r>
            <a:r>
              <a:rPr dirty="0" baseline="4629" sz="900" spc="-104" i="1">
                <a:latin typeface="Times New Roman"/>
                <a:cs typeface="Times New Roman"/>
              </a:rPr>
              <a:t>ci</a:t>
            </a:r>
            <a:r>
              <a:rPr dirty="0" sz="400" spc="-70">
                <a:latin typeface="Times New Roman"/>
                <a:cs typeface="Times New Roman"/>
              </a:rPr>
              <a:t>a</a:t>
            </a:r>
            <a:r>
              <a:rPr dirty="0" baseline="4629" sz="900" spc="-104" i="1">
                <a:latin typeface="Times New Roman"/>
                <a:cs typeface="Times New Roman"/>
              </a:rPr>
              <a:t>a</a:t>
            </a:r>
            <a:r>
              <a:rPr dirty="0" sz="400" spc="-70">
                <a:latin typeface="Times New Roman"/>
                <a:cs typeface="Times New Roman"/>
              </a:rPr>
              <a:t>x</a:t>
            </a:r>
            <a:r>
              <a:rPr dirty="0" sz="400" spc="5">
                <a:latin typeface="Times New Roman"/>
                <a:cs typeface="Times New Roman"/>
              </a:rPr>
              <a:t> </a:t>
            </a:r>
            <a:r>
              <a:rPr dirty="0" baseline="4629" sz="900" i="1">
                <a:latin typeface="Times New Roman"/>
                <a:cs typeface="Times New Roman"/>
              </a:rPr>
              <a:t>do</a:t>
            </a:r>
            <a:r>
              <a:rPr dirty="0" baseline="4629" sz="900" spc="82" i="1">
                <a:latin typeface="Times New Roman"/>
                <a:cs typeface="Times New Roman"/>
              </a:rPr>
              <a:t> </a:t>
            </a:r>
            <a:r>
              <a:rPr dirty="0" baseline="4629" sz="900" i="1">
                <a:latin typeface="Times New Roman"/>
                <a:cs typeface="Times New Roman"/>
              </a:rPr>
              <a:t>en</a:t>
            </a:r>
            <a:r>
              <a:rPr dirty="0" baseline="4629" sz="900" spc="82" i="1">
                <a:latin typeface="Times New Roman"/>
                <a:cs typeface="Times New Roman"/>
              </a:rPr>
              <a:t> </a:t>
            </a:r>
            <a:r>
              <a:rPr dirty="0" baseline="4629" sz="900" spc="-15" i="1">
                <a:latin typeface="Times New Roman"/>
                <a:cs typeface="Times New Roman"/>
              </a:rPr>
              <a:t>Letras</a:t>
            </a:r>
            <a:endParaRPr baseline="4629" sz="900">
              <a:latin typeface="Times New Roman"/>
              <a:cs typeface="Times New Roman"/>
            </a:endParaRPr>
          </a:p>
        </p:txBody>
      </p:sp>
      <p:sp>
        <p:nvSpPr>
          <p:cNvPr id="80" name="object 80" descr=""/>
          <p:cNvSpPr txBox="1"/>
          <p:nvPr/>
        </p:nvSpPr>
        <p:spPr>
          <a:xfrm>
            <a:off x="2681590" y="8463585"/>
            <a:ext cx="8763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25" i="1">
                <a:latin typeface="Times New Roman"/>
                <a:cs typeface="Times New Roman"/>
              </a:rPr>
              <a:t>yo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81" name="object 81" descr=""/>
          <p:cNvSpPr txBox="1"/>
          <p:nvPr/>
        </p:nvSpPr>
        <p:spPr>
          <a:xfrm>
            <a:off x="1974542" y="8463585"/>
            <a:ext cx="57658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i="1">
                <a:latin typeface="Times New Roman"/>
                <a:cs typeface="Times New Roman"/>
              </a:rPr>
              <a:t>Cama</a:t>
            </a:r>
            <a:r>
              <a:rPr dirty="0" sz="600" spc="35" i="1">
                <a:latin typeface="Times New Roman"/>
                <a:cs typeface="Times New Roman"/>
              </a:rPr>
              <a:t> </a:t>
            </a:r>
            <a:r>
              <a:rPr dirty="0" sz="600" i="1">
                <a:latin typeface="Times New Roman"/>
                <a:cs typeface="Times New Roman"/>
              </a:rPr>
              <a:t>y</a:t>
            </a:r>
            <a:r>
              <a:rPr dirty="0" sz="600" spc="35" i="1">
                <a:latin typeface="Times New Roman"/>
                <a:cs typeface="Times New Roman"/>
              </a:rPr>
              <a:t> </a:t>
            </a:r>
            <a:r>
              <a:rPr dirty="0" sz="600" spc="-50" i="1">
                <a:latin typeface="Times New Roman"/>
                <a:cs typeface="Times New Roman"/>
              </a:rPr>
              <a:t>desayutnuo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82" name="object 82" descr=""/>
          <p:cNvSpPr txBox="1"/>
          <p:nvPr/>
        </p:nvSpPr>
        <p:spPr>
          <a:xfrm>
            <a:off x="2516392" y="8509841"/>
            <a:ext cx="303530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 i="1">
                <a:latin typeface="Times New Roman"/>
                <a:cs typeface="Times New Roman"/>
              </a:rPr>
              <a:t>rms</a:t>
            </a:r>
            <a:r>
              <a:rPr dirty="0" sz="400" spc="380" i="1">
                <a:latin typeface="Times New Roman"/>
                <a:cs typeface="Times New Roman"/>
              </a:rPr>
              <a:t>  </a:t>
            </a:r>
            <a:r>
              <a:rPr dirty="0" sz="400" spc="-25" i="1">
                <a:latin typeface="Times New Roman"/>
                <a:cs typeface="Times New Roman"/>
              </a:rPr>
              <a:t>rms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83" name="object 83" descr=""/>
          <p:cNvSpPr txBox="1"/>
          <p:nvPr/>
        </p:nvSpPr>
        <p:spPr>
          <a:xfrm>
            <a:off x="904058" y="8575920"/>
            <a:ext cx="187960" cy="88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400" spc="-10" i="1">
                <a:latin typeface="Times New Roman"/>
                <a:cs typeface="Times New Roman"/>
              </a:rPr>
              <a:t>pérdida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84" name="object 84" descr=""/>
          <p:cNvSpPr txBox="1"/>
          <p:nvPr/>
        </p:nvSpPr>
        <p:spPr>
          <a:xfrm>
            <a:off x="832402" y="8529665"/>
            <a:ext cx="78232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sz="600" spc="-10" i="1">
                <a:latin typeface="Times New Roman"/>
                <a:cs typeface="Times New Roman"/>
              </a:rPr>
              <a:t>PAGS</a:t>
            </a:r>
            <a:r>
              <a:rPr dirty="0" sz="600" spc="-35" i="1">
                <a:latin typeface="Times New Roman"/>
                <a:cs typeface="Times New Roman"/>
              </a:rPr>
              <a:t> </a:t>
            </a:r>
            <a:r>
              <a:rPr dirty="0" baseline="18518" sz="900">
                <a:latin typeface="Times New Roman"/>
                <a:cs typeface="Times New Roman"/>
              </a:rPr>
              <a:t>=</a:t>
            </a:r>
            <a:r>
              <a:rPr dirty="0" baseline="18518" sz="900" spc="209">
                <a:latin typeface="Times New Roman"/>
                <a:cs typeface="Times New Roman"/>
              </a:rPr>
              <a:t> </a:t>
            </a:r>
            <a:r>
              <a:rPr dirty="0" sz="600" spc="-75" i="1">
                <a:latin typeface="Times New Roman"/>
                <a:cs typeface="Times New Roman"/>
              </a:rPr>
              <a:t>pa</a:t>
            </a:r>
            <a:r>
              <a:rPr dirty="0" baseline="18518" sz="900" spc="-112">
                <a:latin typeface="Cambria Math"/>
                <a:cs typeface="Cambria Math"/>
              </a:rPr>
              <a:t>⋅</a:t>
            </a:r>
            <a:r>
              <a:rPr dirty="0" sz="600" spc="-75" i="1">
                <a:latin typeface="Times New Roman"/>
                <a:cs typeface="Times New Roman"/>
              </a:rPr>
              <a:t>g</a:t>
            </a:r>
            <a:r>
              <a:rPr dirty="0" baseline="18518" sz="900" spc="-112">
                <a:latin typeface="Cambria Math"/>
                <a:cs typeface="Cambria Math"/>
              </a:rPr>
              <a:t>⋅</a:t>
            </a:r>
            <a:r>
              <a:rPr dirty="0" baseline="18518" sz="900" spc="-112">
                <a:latin typeface="Times New Roman"/>
                <a:cs typeface="Times New Roman"/>
              </a:rPr>
              <a:t>ρ</a:t>
            </a:r>
            <a:r>
              <a:rPr dirty="0" sz="600" spc="-75" i="1">
                <a:latin typeface="Times New Roman"/>
                <a:cs typeface="Times New Roman"/>
              </a:rPr>
              <a:t>s</a:t>
            </a:r>
            <a:r>
              <a:rPr dirty="0" sz="600" spc="210" i="1">
                <a:latin typeface="Times New Roman"/>
                <a:cs typeface="Times New Roman"/>
              </a:rPr>
              <a:t> </a:t>
            </a:r>
            <a:r>
              <a:rPr dirty="0" sz="600" spc="-20" i="1">
                <a:latin typeface="Times New Roman"/>
                <a:cs typeface="Times New Roman"/>
              </a:rPr>
              <a:t>plA</a:t>
            </a:r>
            <a:r>
              <a:rPr dirty="0" baseline="18518" sz="900" spc="-30">
                <a:latin typeface="Cambria Math"/>
                <a:cs typeface="Cambria Math"/>
              </a:rPr>
              <a:t>⋅</a:t>
            </a:r>
            <a:r>
              <a:rPr dirty="0" baseline="18518" sz="900" spc="502">
                <a:latin typeface="Cambria Math"/>
                <a:cs typeface="Cambria Math"/>
              </a:rPr>
              <a:t> </a:t>
            </a:r>
            <a:r>
              <a:rPr dirty="0" baseline="18518" sz="900" spc="-75">
                <a:latin typeface="Times New Roman"/>
                <a:cs typeface="Times New Roman"/>
              </a:rPr>
              <a:t>=</a:t>
            </a:r>
            <a:endParaRPr baseline="18518" sz="900">
              <a:latin typeface="Times New Roman"/>
              <a:cs typeface="Times New Roman"/>
            </a:endParaRPr>
          </a:p>
        </p:txBody>
      </p:sp>
      <p:sp>
        <p:nvSpPr>
          <p:cNvPr id="85" name="object 85" descr=""/>
          <p:cNvSpPr txBox="1"/>
          <p:nvPr/>
        </p:nvSpPr>
        <p:spPr>
          <a:xfrm>
            <a:off x="2119917" y="8589136"/>
            <a:ext cx="226695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ω</a:t>
            </a:r>
            <a:r>
              <a:rPr dirty="0" sz="600" spc="10">
                <a:latin typeface="Times New Roman"/>
                <a:cs typeface="Times New Roman"/>
              </a:rPr>
              <a:t> </a:t>
            </a:r>
            <a:r>
              <a:rPr dirty="0" sz="600">
                <a:latin typeface="Cambria Math"/>
                <a:cs typeface="Cambria Math"/>
              </a:rPr>
              <a:t>⋅</a:t>
            </a:r>
            <a:r>
              <a:rPr dirty="0" sz="600" spc="204">
                <a:latin typeface="Cambria Math"/>
                <a:cs typeface="Cambria Math"/>
              </a:rPr>
              <a:t>  </a:t>
            </a:r>
            <a:r>
              <a:rPr dirty="0" sz="600" spc="-50">
                <a:latin typeface="Cambria Math"/>
                <a:cs typeface="Cambria Math"/>
              </a:rPr>
              <a:t>⋅</a:t>
            </a:r>
            <a:endParaRPr sz="600">
              <a:latin typeface="Cambria Math"/>
              <a:cs typeface="Cambria Math"/>
            </a:endParaRPr>
          </a:p>
        </p:txBody>
      </p:sp>
      <p:sp>
        <p:nvSpPr>
          <p:cNvPr id="86" name="object 86" descr=""/>
          <p:cNvSpPr txBox="1"/>
          <p:nvPr/>
        </p:nvSpPr>
        <p:spPr>
          <a:xfrm>
            <a:off x="2648551" y="8430546"/>
            <a:ext cx="4826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50">
                <a:latin typeface="Cambria Math"/>
                <a:cs typeface="Cambria Math"/>
              </a:rPr>
              <a:t>⋅</a:t>
            </a:r>
            <a:endParaRPr sz="600">
              <a:latin typeface="Cambria Math"/>
              <a:cs typeface="Cambria Math"/>
            </a:endParaRPr>
          </a:p>
        </p:txBody>
      </p:sp>
      <p:sp>
        <p:nvSpPr>
          <p:cNvPr id="87" name="object 87" descr=""/>
          <p:cNvSpPr txBox="1"/>
          <p:nvPr/>
        </p:nvSpPr>
        <p:spPr>
          <a:xfrm>
            <a:off x="2324762" y="8430546"/>
            <a:ext cx="14732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Cambria Math"/>
                <a:cs typeface="Cambria Math"/>
              </a:rPr>
              <a:t>⋅</a:t>
            </a:r>
            <a:r>
              <a:rPr dirty="0" sz="600" spc="490">
                <a:latin typeface="Cambria Math"/>
                <a:cs typeface="Cambria Math"/>
              </a:rPr>
              <a:t> </a:t>
            </a:r>
            <a:r>
              <a:rPr dirty="0" sz="600" spc="-50">
                <a:latin typeface="Cambria Math"/>
                <a:cs typeface="Cambria Math"/>
              </a:rPr>
              <a:t>⋅</a:t>
            </a:r>
            <a:endParaRPr sz="600">
              <a:latin typeface="Cambria Math"/>
              <a:cs typeface="Cambria Math"/>
            </a:endParaRPr>
          </a:p>
        </p:txBody>
      </p:sp>
      <p:sp>
        <p:nvSpPr>
          <p:cNvPr id="88" name="object 88" descr=""/>
          <p:cNvSpPr txBox="1"/>
          <p:nvPr/>
        </p:nvSpPr>
        <p:spPr>
          <a:xfrm>
            <a:off x="1901855" y="8430546"/>
            <a:ext cx="18034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latin typeface="Times New Roman"/>
                <a:cs typeface="Times New Roman"/>
              </a:rPr>
              <a:t>-</a:t>
            </a:r>
            <a:r>
              <a:rPr dirty="0" sz="600" spc="265">
                <a:latin typeface="Times New Roman"/>
                <a:cs typeface="Times New Roman"/>
              </a:rPr>
              <a:t>  </a:t>
            </a:r>
            <a:r>
              <a:rPr dirty="0" sz="600" spc="-50">
                <a:latin typeface="Cambria Math"/>
                <a:cs typeface="Cambria Math"/>
              </a:rPr>
              <a:t>⋅</a:t>
            </a:r>
            <a:endParaRPr sz="600">
              <a:latin typeface="Cambria Math"/>
              <a:cs typeface="Cambria Math"/>
            </a:endParaRPr>
          </a:p>
        </p:txBody>
      </p:sp>
      <p:sp>
        <p:nvSpPr>
          <p:cNvPr id="89" name="object 89" descr=""/>
          <p:cNvSpPr txBox="1"/>
          <p:nvPr/>
        </p:nvSpPr>
        <p:spPr>
          <a:xfrm>
            <a:off x="1651785" y="8503233"/>
            <a:ext cx="709295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  <a:tabLst>
                <a:tab pos="500380" algn="l"/>
              </a:tabLst>
            </a:pPr>
            <a:r>
              <a:rPr dirty="0" sz="600">
                <a:latin typeface="Cambria Math"/>
                <a:cs typeface="Cambria Math"/>
              </a:rPr>
              <a:t>⋅</a:t>
            </a:r>
            <a:r>
              <a:rPr dirty="0" sz="600" spc="-50">
                <a:latin typeface="Cambria Math"/>
                <a:cs typeface="Cambria Math"/>
              </a:rPr>
              <a:t> </a:t>
            </a:r>
            <a:r>
              <a:rPr dirty="0" sz="600" spc="-25">
                <a:latin typeface="Cambria Math"/>
                <a:cs typeface="Cambria Math"/>
              </a:rPr>
              <a:t>⋅</a:t>
            </a:r>
            <a:r>
              <a:rPr dirty="0" sz="600" spc="-25">
                <a:latin typeface="Times New Roman"/>
                <a:cs typeface="Times New Roman"/>
              </a:rPr>
              <a:t>ρ</a:t>
            </a:r>
            <a:r>
              <a:rPr dirty="0" sz="600">
                <a:latin typeface="Times New Roman"/>
                <a:cs typeface="Times New Roman"/>
              </a:rPr>
              <a:t>	</a:t>
            </a:r>
            <a:r>
              <a:rPr dirty="0" baseline="6944" sz="600">
                <a:latin typeface="Times New Roman"/>
                <a:cs typeface="Times New Roman"/>
              </a:rPr>
              <a:t>max</a:t>
            </a:r>
            <a:r>
              <a:rPr dirty="0" baseline="6944" sz="600" spc="37">
                <a:latin typeface="Times New Roman"/>
                <a:cs typeface="Times New Roman"/>
              </a:rPr>
              <a:t> </a:t>
            </a:r>
            <a:r>
              <a:rPr dirty="0" baseline="4629" sz="900" spc="-37">
                <a:latin typeface="Times New Roman"/>
                <a:cs typeface="Times New Roman"/>
              </a:rPr>
              <a:t>2)</a:t>
            </a:r>
            <a:endParaRPr baseline="4629" sz="900">
              <a:latin typeface="Times New Roman"/>
              <a:cs typeface="Times New Roman"/>
            </a:endParaRPr>
          </a:p>
        </p:txBody>
      </p:sp>
      <p:sp>
        <p:nvSpPr>
          <p:cNvPr id="90" name="object 90" descr=""/>
          <p:cNvSpPr txBox="1"/>
          <p:nvPr/>
        </p:nvSpPr>
        <p:spPr>
          <a:xfrm>
            <a:off x="5113309" y="8490017"/>
            <a:ext cx="20193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0">
                <a:latin typeface="Times New Roman"/>
                <a:cs typeface="Times New Roman"/>
              </a:rPr>
              <a:t>(19)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91" name="object 91" descr=""/>
          <p:cNvSpPr txBox="1"/>
          <p:nvPr/>
        </p:nvSpPr>
        <p:spPr>
          <a:xfrm>
            <a:off x="831370" y="8747727"/>
            <a:ext cx="5577205" cy="998219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donde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p</a:t>
            </a:r>
            <a:r>
              <a:rPr dirty="0" sz="800" spc="3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[W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kg]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ρ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[kg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450">
                <a:latin typeface="Times New Roman"/>
                <a:cs typeface="Times New Roman"/>
              </a:rPr>
              <a:t>3</a:t>
            </a:r>
            <a:r>
              <a:rPr dirty="0" sz="450" spc="12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]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dan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volumen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</a:t>
            </a:r>
            <a:r>
              <a:rPr dirty="0" sz="800" spc="40" i="1">
                <a:latin typeface="Times New Roman"/>
                <a:cs typeface="Times New Roman"/>
              </a:rPr>
              <a:t> </a:t>
            </a:r>
            <a:r>
              <a:rPr dirty="0" sz="850">
                <a:latin typeface="Cambria Math"/>
                <a:cs typeface="Cambria Math"/>
              </a:rPr>
              <a:t>⋅</a:t>
            </a:r>
            <a:r>
              <a:rPr dirty="0" sz="850" spc="75">
                <a:latin typeface="Cambria Math"/>
                <a:cs typeface="Cambria Math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l</a:t>
            </a:r>
            <a:r>
              <a:rPr dirty="0" sz="800" spc="3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estima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partir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(16)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(17).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54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800" b="1">
                <a:latin typeface="Times New Roman"/>
                <a:cs typeface="Times New Roman"/>
              </a:rPr>
              <a:t>7.3.4.4</a:t>
            </a:r>
            <a:r>
              <a:rPr dirty="0" sz="800" spc="8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Informe</a:t>
            </a:r>
            <a:r>
              <a:rPr dirty="0" sz="800" spc="8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</a:t>
            </a:r>
            <a:r>
              <a:rPr dirty="0" sz="800" spc="85" b="1">
                <a:latin typeface="Times New Roman"/>
                <a:cs typeface="Times New Roman"/>
              </a:rPr>
              <a:t> </a:t>
            </a:r>
            <a:r>
              <a:rPr dirty="0" sz="800" spc="-10" b="1">
                <a:latin typeface="Times New Roman"/>
                <a:cs typeface="Times New Roman"/>
              </a:rPr>
              <a:t>prueba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390"/>
              </a:spcBef>
            </a:pP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voltaje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excitación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[%],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corriente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[%]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pérdida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núcleo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[kW].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los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pérdida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núcleo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directamente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explicó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anteriormente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obtener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resistencias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núcleo.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ahora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núcleo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supone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resistencias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lineales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utiliza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valor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pérdida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núcleo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100%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excitación.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92" name="object 92" descr=""/>
          <p:cNvSpPr txBox="1"/>
          <p:nvPr/>
        </p:nvSpPr>
        <p:spPr>
          <a:xfrm>
            <a:off x="831370" y="9871075"/>
            <a:ext cx="3125470" cy="26733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corriente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magnetización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inductiva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cada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punto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calcula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como</a:t>
            </a:r>
            <a:endParaRPr sz="800">
              <a:latin typeface="Times New Roman"/>
              <a:cs typeface="Times New Roman"/>
            </a:endParaRPr>
          </a:p>
          <a:p>
            <a:pPr algn="ctr" marR="488315">
              <a:lnSpc>
                <a:spcPct val="100000"/>
              </a:lnSpc>
              <a:spcBef>
                <a:spcPts val="430"/>
              </a:spcBef>
            </a:pPr>
            <a:r>
              <a:rPr dirty="0" sz="400" spc="-50">
                <a:latin typeface="Times New Roman"/>
                <a:cs typeface="Times New Roman"/>
              </a:rPr>
              <a:t>2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93" name="object 93" descr=""/>
          <p:cNvSpPr txBox="1"/>
          <p:nvPr/>
        </p:nvSpPr>
        <p:spPr>
          <a:xfrm>
            <a:off x="1678217" y="10108960"/>
            <a:ext cx="260350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sz="650" spc="-10" i="1">
                <a:latin typeface="Times New Roman"/>
                <a:cs typeface="Times New Roman"/>
              </a:rPr>
              <a:t>P</a:t>
            </a:r>
            <a:r>
              <a:rPr dirty="0" baseline="12820" sz="975" spc="-15">
                <a:latin typeface="Times New Roman"/>
                <a:cs typeface="Times New Roman"/>
              </a:rPr>
              <a:t>[</a:t>
            </a:r>
            <a:r>
              <a:rPr dirty="0" sz="650" spc="-10" i="1">
                <a:latin typeface="Times New Roman"/>
                <a:cs typeface="Times New Roman"/>
              </a:rPr>
              <a:t>k</a:t>
            </a:r>
            <a:r>
              <a:rPr dirty="0" baseline="12820" sz="975" spc="-15">
                <a:latin typeface="Times New Roman"/>
                <a:cs typeface="Times New Roman"/>
              </a:rPr>
              <a:t>]</a:t>
            </a:r>
            <a:r>
              <a:rPr dirty="0" sz="650" spc="-10" i="1">
                <a:latin typeface="Times New Roman"/>
                <a:cs typeface="Times New Roman"/>
              </a:rPr>
              <a:t>W</a:t>
            </a:r>
            <a:endParaRPr sz="650">
              <a:latin typeface="Times New Roman"/>
              <a:cs typeface="Times New Roman"/>
            </a:endParaRPr>
          </a:p>
        </p:txBody>
      </p:sp>
      <p:sp>
        <p:nvSpPr>
          <p:cNvPr id="94" name="object 94" descr=""/>
          <p:cNvSpPr txBox="1"/>
          <p:nvPr/>
        </p:nvSpPr>
        <p:spPr>
          <a:xfrm>
            <a:off x="1036216" y="10135392"/>
            <a:ext cx="74295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50" spc="-50">
                <a:latin typeface="Times New Roman"/>
                <a:cs typeface="Times New Roman"/>
              </a:rPr>
              <a:t>=</a:t>
            </a:r>
            <a:endParaRPr sz="650">
              <a:latin typeface="Times New Roman"/>
              <a:cs typeface="Times New Roman"/>
            </a:endParaRPr>
          </a:p>
        </p:txBody>
      </p:sp>
      <p:sp>
        <p:nvSpPr>
          <p:cNvPr id="95" name="object 95" descr=""/>
          <p:cNvSpPr txBox="1"/>
          <p:nvPr/>
        </p:nvSpPr>
        <p:spPr>
          <a:xfrm>
            <a:off x="1374768" y="10075920"/>
            <a:ext cx="821690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25"/>
              </a:spcBef>
              <a:tabLst>
                <a:tab pos="717550" algn="l"/>
              </a:tabLst>
            </a:pPr>
            <a:r>
              <a:rPr dirty="0" baseline="-20833" sz="600">
                <a:latin typeface="Times New Roman"/>
                <a:cs typeface="Times New Roman"/>
              </a:rPr>
              <a:t>2</a:t>
            </a:r>
            <a:r>
              <a:rPr dirty="0" baseline="-20833" sz="600" spc="262">
                <a:latin typeface="Times New Roman"/>
                <a:cs typeface="Times New Roman"/>
              </a:rPr>
              <a:t> </a:t>
            </a:r>
            <a:r>
              <a:rPr dirty="0" baseline="-38461" sz="975">
                <a:latin typeface="Times New Roman"/>
                <a:cs typeface="Times New Roman"/>
              </a:rPr>
              <a:t>−</a:t>
            </a:r>
            <a:r>
              <a:rPr dirty="0" baseline="-38461" sz="975" spc="-22">
                <a:latin typeface="Times New Roman"/>
                <a:cs typeface="Times New Roman"/>
              </a:rPr>
              <a:t> </a:t>
            </a:r>
            <a:r>
              <a:rPr dirty="0" sz="650" spc="-50">
                <a:latin typeface="Cambria Math"/>
                <a:cs typeface="Cambria Math"/>
              </a:rPr>
              <a:t>⎛</a:t>
            </a:r>
            <a:r>
              <a:rPr dirty="0" sz="650">
                <a:latin typeface="Cambria Math"/>
                <a:cs typeface="Cambria Math"/>
              </a:rPr>
              <a:t>	</a:t>
            </a:r>
            <a:r>
              <a:rPr dirty="0" sz="650" spc="-50">
                <a:latin typeface="Cambria Math"/>
                <a:cs typeface="Cambria Math"/>
              </a:rPr>
              <a:t>⎞</a:t>
            </a:r>
            <a:endParaRPr sz="650">
              <a:latin typeface="Cambria Math"/>
              <a:cs typeface="Cambria Math"/>
            </a:endParaRPr>
          </a:p>
        </p:txBody>
      </p:sp>
    </p:spTree>
  </p:cSld>
  <p:clrMapOvr>
    <a:masterClrMapping/>
  </p:clrMapOvr>
</p:sld>
</file>

<file path=ppt/slides/slide21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935015" y="165100"/>
            <a:ext cx="5226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5" name="object 5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488"/>
                  </a:lnTo>
                  <a:lnTo>
                    <a:pt x="142755" y="98488"/>
                  </a:lnTo>
                  <a:lnTo>
                    <a:pt x="136180" y="99796"/>
                  </a:lnTo>
                  <a:lnTo>
                    <a:pt x="104587" y="123991"/>
                  </a:lnTo>
                  <a:lnTo>
                    <a:pt x="98048" y="143195"/>
                  </a:lnTo>
                  <a:lnTo>
                    <a:pt x="98048" y="569274"/>
                  </a:lnTo>
                  <a:lnTo>
                    <a:pt x="117977" y="603718"/>
                  </a:lnTo>
                  <a:lnTo>
                    <a:pt x="142755" y="613981"/>
                  </a:lnTo>
                  <a:lnTo>
                    <a:pt x="1886711" y="613981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3981"/>
                  </a:moveTo>
                  <a:lnTo>
                    <a:pt x="1744971" y="613981"/>
                  </a:lnTo>
                  <a:lnTo>
                    <a:pt x="1751545" y="612673"/>
                  </a:lnTo>
                  <a:lnTo>
                    <a:pt x="1764174" y="607442"/>
                  </a:lnTo>
                  <a:lnTo>
                    <a:pt x="1788370" y="575849"/>
                  </a:lnTo>
                  <a:lnTo>
                    <a:pt x="1789678" y="569274"/>
                  </a:lnTo>
                  <a:lnTo>
                    <a:pt x="1789678" y="143195"/>
                  </a:lnTo>
                  <a:lnTo>
                    <a:pt x="1769748" y="108751"/>
                  </a:lnTo>
                  <a:lnTo>
                    <a:pt x="1744971" y="98488"/>
                  </a:lnTo>
                  <a:lnTo>
                    <a:pt x="1886711" y="98488"/>
                  </a:lnTo>
                  <a:lnTo>
                    <a:pt x="1886711" y="613981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932176" y="500362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1982" y="528634"/>
                  </a:moveTo>
                  <a:lnTo>
                    <a:pt x="52863" y="528634"/>
                  </a:lnTo>
                  <a:lnTo>
                    <a:pt x="49392" y="528436"/>
                  </a:lnTo>
                  <a:lnTo>
                    <a:pt x="13028" y="510462"/>
                  </a:lnTo>
                  <a:lnTo>
                    <a:pt x="0" y="479273"/>
                  </a:lnTo>
                  <a:lnTo>
                    <a:pt x="0" y="475770"/>
                  </a:lnTo>
                  <a:lnTo>
                    <a:pt x="0" y="49361"/>
                  </a:lnTo>
                  <a:lnTo>
                    <a:pt x="17937" y="13017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577"/>
                  </a:lnTo>
                  <a:lnTo>
                    <a:pt x="1704845" y="49361"/>
                  </a:lnTo>
                  <a:lnTo>
                    <a:pt x="1704845" y="479273"/>
                  </a:lnTo>
                  <a:lnTo>
                    <a:pt x="1686907" y="515220"/>
                  </a:lnTo>
                  <a:lnTo>
                    <a:pt x="1655453" y="528436"/>
                  </a:lnTo>
                  <a:lnTo>
                    <a:pt x="1651982" y="52863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171"/>
              <a:ext cx="145374" cy="145374"/>
            </a:xfrm>
            <a:prstGeom prst="rect">
              <a:avLst/>
            </a:prstGeom>
          </p:spPr>
        </p:pic>
      </p:grpSp>
      <p:sp>
        <p:nvSpPr>
          <p:cNvPr id="8" name="object 8" descr=""/>
          <p:cNvSpPr txBox="1"/>
          <p:nvPr/>
        </p:nvSpPr>
        <p:spPr>
          <a:xfrm>
            <a:off x="831370" y="1802663"/>
            <a:ext cx="1841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264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4697009" y="1829095"/>
            <a:ext cx="65786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Times New Roman"/>
                <a:cs typeface="Times New Roman"/>
              </a:rPr>
              <a:t>ATPDraw</a:t>
            </a:r>
            <a:r>
              <a:rPr dirty="0" sz="550" spc="30">
                <a:latin typeface="Times New Roman"/>
                <a:cs typeface="Times New Roman"/>
              </a:rPr>
              <a:t> </a:t>
            </a:r>
            <a:r>
              <a:rPr dirty="0" sz="550">
                <a:latin typeface="Times New Roman"/>
                <a:cs typeface="Times New Roman"/>
              </a:rPr>
              <a:t>versión</a:t>
            </a:r>
            <a:r>
              <a:rPr dirty="0" sz="550" spc="30">
                <a:latin typeface="Times New Roman"/>
                <a:cs typeface="Times New Roman"/>
              </a:rPr>
              <a:t> </a:t>
            </a:r>
            <a:r>
              <a:rPr dirty="0" sz="550" spc="-25">
                <a:latin typeface="Times New Roman"/>
                <a:cs typeface="Times New Roman"/>
              </a:rPr>
              <a:t>5.5</a:t>
            </a:r>
            <a:endParaRPr sz="55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1538419" y="348919"/>
            <a:ext cx="632460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50">
                <a:latin typeface="Cambria Math"/>
                <a:cs typeface="Cambria Math"/>
              </a:rPr>
              <a:t>𝗁</a:t>
            </a:r>
            <a:r>
              <a:rPr dirty="0" sz="650">
                <a:latin typeface="Times New Roman"/>
                <a:cs typeface="Times New Roman"/>
              </a:rPr>
              <a:t>10</a:t>
            </a:r>
            <a:r>
              <a:rPr dirty="0" sz="650" spc="20">
                <a:latin typeface="Times New Roman"/>
                <a:cs typeface="Times New Roman"/>
              </a:rPr>
              <a:t> </a:t>
            </a:r>
            <a:r>
              <a:rPr dirty="0" sz="650" spc="-90">
                <a:latin typeface="Times New Roman"/>
                <a:cs typeface="Times New Roman"/>
              </a:rPr>
              <a:t>[</a:t>
            </a:r>
            <a:r>
              <a:rPr dirty="0" sz="650" spc="-90">
                <a:latin typeface="Cambria Math"/>
                <a:cs typeface="Cambria Math"/>
              </a:rPr>
              <a:t>⋅</a:t>
            </a:r>
            <a:r>
              <a:rPr dirty="0" sz="650" spc="-15">
                <a:latin typeface="Cambria Math"/>
                <a:cs typeface="Cambria Math"/>
              </a:rPr>
              <a:t> </a:t>
            </a:r>
            <a:r>
              <a:rPr dirty="0" sz="650" i="1">
                <a:latin typeface="Times New Roman"/>
                <a:cs typeface="Times New Roman"/>
              </a:rPr>
              <a:t>S</a:t>
            </a:r>
            <a:r>
              <a:rPr dirty="0" sz="650" spc="25" i="1">
                <a:latin typeface="Times New Roman"/>
                <a:cs typeface="Times New Roman"/>
              </a:rPr>
              <a:t> </a:t>
            </a:r>
            <a:r>
              <a:rPr dirty="0" sz="650" i="1">
                <a:latin typeface="Times New Roman"/>
                <a:cs typeface="Times New Roman"/>
              </a:rPr>
              <a:t>MVA</a:t>
            </a:r>
            <a:r>
              <a:rPr dirty="0" sz="650" spc="325" i="1">
                <a:latin typeface="Times New Roman"/>
                <a:cs typeface="Times New Roman"/>
              </a:rPr>
              <a:t> </a:t>
            </a:r>
            <a:r>
              <a:rPr dirty="0" sz="650">
                <a:latin typeface="Times New Roman"/>
                <a:cs typeface="Times New Roman"/>
              </a:rPr>
              <a:t>]</a:t>
            </a:r>
            <a:r>
              <a:rPr dirty="0" sz="650" spc="-10">
                <a:latin typeface="Times New Roman"/>
                <a:cs typeface="Times New Roman"/>
              </a:rPr>
              <a:t> </a:t>
            </a:r>
            <a:r>
              <a:rPr dirty="0" sz="650" spc="-50">
                <a:latin typeface="Cambria Math"/>
                <a:cs typeface="Cambria Math"/>
              </a:rPr>
              <a:t>⎠</a:t>
            </a:r>
            <a:endParaRPr sz="650">
              <a:latin typeface="Cambria Math"/>
              <a:cs typeface="Cambria Math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805970" y="396496"/>
            <a:ext cx="5100320" cy="58102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38100" marR="204470">
              <a:lnSpc>
                <a:spcPct val="113799"/>
              </a:lnSpc>
              <a:spcBef>
                <a:spcPts val="90"/>
              </a:spcBef>
            </a:pPr>
            <a:r>
              <a:rPr dirty="0" sz="800">
                <a:latin typeface="Times New Roman"/>
                <a:cs typeface="Times New Roman"/>
              </a:rPr>
              <a:t>Esto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resultado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secuencia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puntos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excitación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U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450" i="1">
                <a:latin typeface="Times New Roman"/>
                <a:cs typeface="Times New Roman"/>
              </a:rPr>
              <a:t>rms</a:t>
            </a:r>
            <a:r>
              <a:rPr dirty="0" sz="450" spc="14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I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450" i="1">
                <a:latin typeface="Times New Roman"/>
                <a:cs typeface="Times New Roman"/>
              </a:rPr>
              <a:t>rms</a:t>
            </a:r>
            <a:r>
              <a:rPr dirty="0" sz="450" spc="14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).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magnético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figura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7.7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suponiendo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resuelven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flujos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sinusoidales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calculan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valores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rms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corrientes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y</a:t>
            </a:r>
            <a:endParaRPr sz="800">
              <a:latin typeface="Times New Roman"/>
              <a:cs typeface="Times New Roman"/>
            </a:endParaRPr>
          </a:p>
          <a:p>
            <a:pPr marL="38100" marR="304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comparación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medidos.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valores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optimizados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</a:t>
            </a:r>
            <a:r>
              <a:rPr dirty="0" sz="800" spc="6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'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b'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'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(opcional)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(12)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encuentran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mediante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un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Método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gradiente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implementado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ATPDraw.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90">
                <a:latin typeface="Times New Roman"/>
                <a:cs typeface="Times New Roman"/>
              </a:rPr>
              <a:t>especific</a:t>
            </a:r>
            <a:r>
              <a:rPr dirty="0" baseline="27777" sz="900" spc="-135">
                <a:latin typeface="Arial MT"/>
                <a:cs typeface="Arial MT"/>
              </a:rPr>
              <a:t>T</a:t>
            </a:r>
            <a:r>
              <a:rPr dirty="0" sz="800" spc="-90">
                <a:latin typeface="Times New Roman"/>
                <a:cs typeface="Times New Roman"/>
              </a:rPr>
              <a:t>a</a:t>
            </a:r>
            <a:r>
              <a:rPr dirty="0" baseline="27777" sz="900" spc="-135">
                <a:latin typeface="Arial MT"/>
                <a:cs typeface="Arial MT"/>
              </a:rPr>
              <a:t>rad</a:t>
            </a:r>
            <a:r>
              <a:rPr dirty="0" sz="800" spc="-90">
                <a:latin typeface="Times New Roman"/>
                <a:cs typeface="Times New Roman"/>
              </a:rPr>
              <a:t>u</a:t>
            </a:r>
            <a:r>
              <a:rPr dirty="0" baseline="27777" sz="900" spc="-135">
                <a:latin typeface="Arial MT"/>
                <a:cs typeface="Arial MT"/>
              </a:rPr>
              <a:t>u</a:t>
            </a:r>
            <a:r>
              <a:rPr dirty="0" sz="800" spc="-90">
                <a:latin typeface="Times New Roman"/>
                <a:cs typeface="Times New Roman"/>
              </a:rPr>
              <a:t>n</a:t>
            </a:r>
            <a:r>
              <a:rPr dirty="0" baseline="27777" sz="900" spc="-135">
                <a:latin typeface="Arial MT"/>
                <a:cs typeface="Arial MT"/>
              </a:rPr>
              <a:t>ci</a:t>
            </a:r>
            <a:r>
              <a:rPr dirty="0" sz="800" spc="-90">
                <a:latin typeface="Times New Roman"/>
                <a:cs typeface="Times New Roman"/>
              </a:rPr>
              <a:t>s</a:t>
            </a:r>
            <a:r>
              <a:rPr dirty="0" baseline="27777" sz="900" spc="-135">
                <a:latin typeface="Arial MT"/>
                <a:cs typeface="Arial MT"/>
              </a:rPr>
              <a:t>e</a:t>
            </a:r>
            <a:r>
              <a:rPr dirty="0" sz="800" spc="-90">
                <a:latin typeface="Times New Roman"/>
                <a:cs typeface="Times New Roman"/>
              </a:rPr>
              <a:t>o</a:t>
            </a:r>
            <a:r>
              <a:rPr dirty="0" baseline="27777" sz="900" spc="-135">
                <a:latin typeface="Arial MT"/>
                <a:cs typeface="Arial MT"/>
              </a:rPr>
              <a:t>n</a:t>
            </a:r>
            <a:r>
              <a:rPr dirty="0" sz="800" spc="-90">
                <a:latin typeface="Times New Roman"/>
                <a:cs typeface="Times New Roman"/>
              </a:rPr>
              <a:t>l</a:t>
            </a:r>
            <a:r>
              <a:rPr dirty="0" baseline="27777" sz="900" spc="-135">
                <a:latin typeface="Arial MT"/>
                <a:cs typeface="Arial MT"/>
              </a:rPr>
              <a:t>d</a:t>
            </a:r>
            <a:r>
              <a:rPr dirty="0" sz="800" spc="-90">
                <a:latin typeface="Times New Roman"/>
                <a:cs typeface="Times New Roman"/>
              </a:rPr>
              <a:t>o</a:t>
            </a:r>
            <a:r>
              <a:rPr dirty="0" baseline="27777" sz="900" spc="-135">
                <a:latin typeface="Arial MT"/>
                <a:cs typeface="Arial MT"/>
              </a:rPr>
              <a:t>o.</a:t>
            </a:r>
            <a:r>
              <a:rPr dirty="0" sz="800" spc="-90">
                <a:latin typeface="Times New Roman"/>
                <a:cs typeface="Times New Roman"/>
              </a:rPr>
              <a:t>p</a:t>
            </a:r>
            <a:r>
              <a:rPr dirty="0" baseline="27777" sz="900" spc="-135">
                <a:latin typeface="Arial MT"/>
                <a:cs typeface="Arial MT"/>
              </a:rPr>
              <a:t>..</a:t>
            </a:r>
            <a:r>
              <a:rPr dirty="0" sz="800" spc="-90">
                <a:latin typeface="Times New Roman"/>
                <a:cs typeface="Times New Roman"/>
              </a:rPr>
              <a:t>unto,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central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lineal.</a:t>
            </a:r>
            <a:endParaRPr sz="800">
              <a:latin typeface="Times New Roman"/>
              <a:cs typeface="Times New Roman"/>
            </a:endParaRPr>
          </a:p>
        </p:txBody>
      </p:sp>
      <p:grpSp>
        <p:nvGrpSpPr>
          <p:cNvPr id="12" name="object 12" descr=""/>
          <p:cNvGrpSpPr/>
          <p:nvPr/>
        </p:nvGrpSpPr>
        <p:grpSpPr>
          <a:xfrm>
            <a:off x="368299" y="2410053"/>
            <a:ext cx="502284" cy="13335"/>
            <a:chOff x="368299" y="2410053"/>
            <a:chExt cx="502284" cy="13335"/>
          </a:xfrm>
        </p:grpSpPr>
        <p:sp>
          <p:nvSpPr>
            <p:cNvPr id="13" name="object 13" descr=""/>
            <p:cNvSpPr/>
            <p:nvPr/>
          </p:nvSpPr>
          <p:spPr>
            <a:xfrm>
              <a:off x="368299" y="2410053"/>
              <a:ext cx="502284" cy="6985"/>
            </a:xfrm>
            <a:custGeom>
              <a:avLst/>
              <a:gdLst/>
              <a:ahLst/>
              <a:cxnLst/>
              <a:rect l="l" t="t" r="r" b="b"/>
              <a:pathLst>
                <a:path w="502284" h="6985">
                  <a:moveTo>
                    <a:pt x="502202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502202" y="0"/>
                  </a:lnTo>
                  <a:lnTo>
                    <a:pt x="502202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368287" y="2410052"/>
              <a:ext cx="502284" cy="13335"/>
            </a:xfrm>
            <a:custGeom>
              <a:avLst/>
              <a:gdLst/>
              <a:ahLst/>
              <a:cxnLst/>
              <a:rect l="l" t="t" r="r" b="b"/>
              <a:pathLst>
                <a:path w="502284" h="13335">
                  <a:moveTo>
                    <a:pt x="502208" y="0"/>
                  </a:moveTo>
                  <a:lnTo>
                    <a:pt x="495604" y="6604"/>
                  </a:lnTo>
                  <a:lnTo>
                    <a:pt x="0" y="6604"/>
                  </a:lnTo>
                  <a:lnTo>
                    <a:pt x="0" y="13220"/>
                  </a:lnTo>
                  <a:lnTo>
                    <a:pt x="495604" y="13220"/>
                  </a:lnTo>
                  <a:lnTo>
                    <a:pt x="502208" y="13220"/>
                  </a:lnTo>
                  <a:lnTo>
                    <a:pt x="502208" y="6604"/>
                  </a:lnTo>
                  <a:lnTo>
                    <a:pt x="502208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368299" y="2410053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6" name="object 16" descr=""/>
          <p:cNvSpPr txBox="1"/>
          <p:nvPr/>
        </p:nvSpPr>
        <p:spPr>
          <a:xfrm>
            <a:off x="379553" y="2470064"/>
            <a:ext cx="48450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Page</a:t>
            </a:r>
            <a:r>
              <a:rPr dirty="0" sz="800" spc="6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265</a:t>
            </a:r>
            <a:endParaRPr sz="800">
              <a:latin typeface="Arial"/>
              <a:cs typeface="Arial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5595687" y="10159990"/>
            <a:ext cx="184150" cy="142875"/>
          </a:xfrm>
          <a:prstGeom prst="rect">
            <a:avLst/>
          </a:prstGeom>
        </p:spPr>
        <p:txBody>
          <a:bodyPr wrap="square" lIns="0" tIns="50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40"/>
              </a:spcBef>
            </a:pPr>
            <a:r>
              <a:rPr dirty="0" sz="800" spc="-25" b="1">
                <a:latin typeface="Times New Roman"/>
                <a:cs typeface="Times New Roman"/>
              </a:rPr>
              <a:t>265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1089080" y="10182824"/>
            <a:ext cx="657860" cy="106045"/>
          </a:xfrm>
          <a:prstGeom prst="rect">
            <a:avLst/>
          </a:prstGeom>
        </p:spPr>
        <p:txBody>
          <a:bodyPr wrap="square" lIns="0" tIns="762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60"/>
              </a:spcBef>
            </a:pPr>
            <a:r>
              <a:rPr dirty="0" sz="550">
                <a:latin typeface="Times New Roman"/>
                <a:cs typeface="Times New Roman"/>
              </a:rPr>
              <a:t>ATPDraw</a:t>
            </a:r>
            <a:r>
              <a:rPr dirty="0" sz="550" spc="30">
                <a:latin typeface="Times New Roman"/>
                <a:cs typeface="Times New Roman"/>
              </a:rPr>
              <a:t> </a:t>
            </a:r>
            <a:r>
              <a:rPr dirty="0" sz="550">
                <a:latin typeface="Times New Roman"/>
                <a:cs typeface="Times New Roman"/>
              </a:rPr>
              <a:t>versión</a:t>
            </a:r>
            <a:r>
              <a:rPr dirty="0" sz="550" spc="30">
                <a:latin typeface="Times New Roman"/>
                <a:cs typeface="Times New Roman"/>
              </a:rPr>
              <a:t> </a:t>
            </a:r>
            <a:r>
              <a:rPr dirty="0" sz="550" spc="-25">
                <a:latin typeface="Times New Roman"/>
                <a:cs typeface="Times New Roman"/>
              </a:rPr>
              <a:t>5.6</a:t>
            </a:r>
            <a:endParaRPr sz="550">
              <a:latin typeface="Times New Roman"/>
              <a:cs typeface="Times New Roman"/>
            </a:endParaRPr>
          </a:p>
        </p:txBody>
      </p:sp>
      <p:sp>
        <p:nvSpPr>
          <p:cNvPr id="26" name="object 26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27" name="object 27" descr=""/>
          <p:cNvSpPr txBox="1"/>
          <p:nvPr/>
        </p:nvSpPr>
        <p:spPr>
          <a:xfrm>
            <a:off x="6840139" y="10372823"/>
            <a:ext cx="393065" cy="139065"/>
          </a:xfrm>
          <a:prstGeom prst="rect">
            <a:avLst/>
          </a:prstGeom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z="800" spc="-10">
                <a:latin typeface="Arial MT"/>
                <a:cs typeface="Arial MT"/>
              </a:rPr>
              <a:t>217/222</a:t>
            </a:r>
            <a:endParaRPr sz="800">
              <a:latin typeface="Arial MT"/>
              <a:cs typeface="Arial MT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1089080" y="2641870"/>
            <a:ext cx="5125085" cy="104457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algn="r" marR="544830">
              <a:lnSpc>
                <a:spcPct val="100000"/>
              </a:lnSpc>
              <a:spcBef>
                <a:spcPts val="130"/>
              </a:spcBef>
            </a:pP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Apéndice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8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800" b="1">
                <a:latin typeface="Times New Roman"/>
                <a:cs typeface="Times New Roman"/>
              </a:rPr>
              <a:t>7.3.4.5</a:t>
            </a:r>
            <a:r>
              <a:rPr dirty="0" sz="800" spc="7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Datos</a:t>
            </a:r>
            <a:r>
              <a:rPr dirty="0" sz="800" spc="7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</a:t>
            </a:r>
            <a:r>
              <a:rPr dirty="0" sz="800" spc="70" b="1">
                <a:latin typeface="Times New Roman"/>
                <a:cs typeface="Times New Roman"/>
              </a:rPr>
              <a:t> </a:t>
            </a:r>
            <a:r>
              <a:rPr dirty="0" sz="800" spc="-10" b="1">
                <a:latin typeface="Times New Roman"/>
                <a:cs typeface="Times New Roman"/>
              </a:rPr>
              <a:t>diseño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395"/>
              </a:spcBef>
            </a:pP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diseño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especifica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directamente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material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núcleo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relación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BH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una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50" i="1">
                <a:latin typeface="Times New Roman"/>
                <a:cs typeface="Times New Roman"/>
              </a:rPr>
              <a:t>b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valores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(10)).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dimensiones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absolutas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núcleo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número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vueltas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devanado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interno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N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son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conocido,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que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inductancias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pueden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encontrar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directamente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(12).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Según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fabricante,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núcleo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3416103" y="3745395"/>
            <a:ext cx="374015" cy="22796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77470">
              <a:lnSpc>
                <a:spcPct val="100000"/>
              </a:lnSpc>
              <a:spcBef>
                <a:spcPts val="125"/>
              </a:spcBef>
            </a:pPr>
            <a:r>
              <a:rPr dirty="0" baseline="21367" sz="975">
                <a:latin typeface="Times New Roman"/>
                <a:cs typeface="Times New Roman"/>
              </a:rPr>
              <a:t>2</a:t>
            </a:r>
            <a:r>
              <a:rPr dirty="0" baseline="21367" sz="975" spc="142">
                <a:latin typeface="Times New Roman"/>
                <a:cs typeface="Times New Roman"/>
              </a:rPr>
              <a:t> </a:t>
            </a:r>
            <a:r>
              <a:rPr dirty="0" baseline="29914" sz="975">
                <a:latin typeface="Cambria Math"/>
                <a:cs typeface="Cambria Math"/>
              </a:rPr>
              <a:t>⋅</a:t>
            </a:r>
            <a:r>
              <a:rPr dirty="0" baseline="8547" sz="975" i="1">
                <a:latin typeface="Times New Roman"/>
                <a:cs typeface="Times New Roman"/>
              </a:rPr>
              <a:t>U</a:t>
            </a:r>
            <a:r>
              <a:rPr dirty="0" baseline="8547" sz="975" spc="-30" i="1">
                <a:latin typeface="Times New Roman"/>
                <a:cs typeface="Times New Roman"/>
              </a:rPr>
              <a:t> </a:t>
            </a:r>
            <a:r>
              <a:rPr dirty="0" sz="400" spc="-25" i="1">
                <a:latin typeface="Times New Roman"/>
                <a:cs typeface="Times New Roman"/>
              </a:rPr>
              <a:t>rms</a:t>
            </a:r>
            <a:endParaRPr sz="400">
              <a:latin typeface="Times New Roman"/>
              <a:cs typeface="Times New Roman"/>
            </a:endParaRPr>
          </a:p>
          <a:p>
            <a:pPr marL="38100">
              <a:lnSpc>
                <a:spcPct val="100000"/>
              </a:lnSpc>
            </a:pPr>
            <a:r>
              <a:rPr dirty="0" sz="650">
                <a:latin typeface="Cambria Math"/>
                <a:cs typeface="Cambria Math"/>
              </a:rPr>
              <a:t>⋅</a:t>
            </a:r>
            <a:r>
              <a:rPr dirty="0" sz="650">
                <a:latin typeface="Times New Roman"/>
                <a:cs typeface="Times New Roman"/>
              </a:rPr>
              <a:t>ω</a:t>
            </a:r>
            <a:r>
              <a:rPr dirty="0" sz="650" spc="145">
                <a:latin typeface="Times New Roman"/>
                <a:cs typeface="Times New Roman"/>
              </a:rPr>
              <a:t> </a:t>
            </a:r>
            <a:r>
              <a:rPr dirty="0" baseline="-21367" sz="975" i="1">
                <a:latin typeface="Times New Roman"/>
                <a:cs typeface="Times New Roman"/>
              </a:rPr>
              <a:t>N</a:t>
            </a:r>
            <a:r>
              <a:rPr dirty="0" baseline="-21367" sz="975" spc="-135" i="1">
                <a:latin typeface="Times New Roman"/>
                <a:cs typeface="Times New Roman"/>
              </a:rPr>
              <a:t> </a:t>
            </a:r>
            <a:r>
              <a:rPr dirty="0" sz="650" spc="-45">
                <a:latin typeface="Cambria Math"/>
                <a:cs typeface="Cambria Math"/>
              </a:rPr>
              <a:t>⋅</a:t>
            </a:r>
            <a:r>
              <a:rPr dirty="0" baseline="-21367" sz="975" spc="-67" i="1">
                <a:latin typeface="Times New Roman"/>
                <a:cs typeface="Times New Roman"/>
              </a:rPr>
              <a:t>/</a:t>
            </a:r>
            <a:r>
              <a:rPr dirty="0" baseline="-21367" sz="975" spc="37" i="1">
                <a:latin typeface="Times New Roman"/>
                <a:cs typeface="Times New Roman"/>
              </a:rPr>
              <a:t> </a:t>
            </a:r>
            <a:r>
              <a:rPr dirty="0" baseline="-21367" sz="975" spc="-75" i="1">
                <a:latin typeface="Times New Roman"/>
                <a:cs typeface="Times New Roman"/>
              </a:rPr>
              <a:t>A</a:t>
            </a:r>
            <a:endParaRPr baseline="-21367" sz="975">
              <a:latin typeface="Times New Roman"/>
              <a:cs typeface="Times New Roman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3236657" y="3798258"/>
            <a:ext cx="83185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50" spc="-25" i="1">
                <a:latin typeface="Times New Roman"/>
                <a:cs typeface="Times New Roman"/>
              </a:rPr>
              <a:t>si</a:t>
            </a:r>
            <a:endParaRPr sz="650">
              <a:latin typeface="Times New Roman"/>
              <a:cs typeface="Times New Roman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1089080" y="3752002"/>
            <a:ext cx="230759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las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pérdidas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establecer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partir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(11)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con</a:t>
            </a:r>
            <a:r>
              <a:rPr dirty="0" baseline="4273" sz="975" spc="-30">
                <a:latin typeface="Times New Roman"/>
                <a:cs typeface="Times New Roman"/>
              </a:rPr>
              <a:t>=</a:t>
            </a:r>
            <a:endParaRPr baseline="4273" sz="975">
              <a:latin typeface="Times New Roman"/>
              <a:cs typeface="Times New Roman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3864410" y="3752002"/>
            <a:ext cx="155511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valores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conocidos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peso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central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1089080" y="3970064"/>
            <a:ext cx="261493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(volumen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densidad)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puede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estimar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pérdida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núcleo.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1089080" y="4472266"/>
            <a:ext cx="5330190" cy="495681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Times New Roman"/>
                <a:cs typeface="Times New Roman"/>
              </a:rPr>
              <a:t>7.4</a:t>
            </a:r>
            <a:r>
              <a:rPr dirty="0" sz="800" spc="45" b="1">
                <a:latin typeface="Times New Roman"/>
                <a:cs typeface="Times New Roman"/>
              </a:rPr>
              <a:t> </a:t>
            </a:r>
            <a:r>
              <a:rPr dirty="0" sz="800" spc="-10" b="1">
                <a:latin typeface="Times New Roman"/>
                <a:cs typeface="Times New Roman"/>
              </a:rPr>
              <a:t>Referencias</a:t>
            </a:r>
            <a:endParaRPr sz="800">
              <a:latin typeface="Times New Roman"/>
              <a:cs typeface="Times New Roman"/>
            </a:endParaRPr>
          </a:p>
          <a:p>
            <a:pPr marL="161925" indent="-149225">
              <a:lnSpc>
                <a:spcPct val="100000"/>
              </a:lnSpc>
              <a:spcBef>
                <a:spcPts val="860"/>
              </a:spcBef>
              <a:buFont typeface="Times New Roman"/>
              <a:buAutoNum type="arabicPlain"/>
              <a:tabLst>
                <a:tab pos="161925" algn="l"/>
              </a:tabLst>
            </a:pPr>
            <a:r>
              <a:rPr dirty="0" sz="800" i="1">
                <a:latin typeface="Times New Roman"/>
                <a:cs typeface="Times New Roman"/>
              </a:rPr>
              <a:t>ATPDRAW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versión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3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Manual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A4389,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EFI,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Noruega,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1996</a:t>
            </a:r>
            <a:endParaRPr sz="800">
              <a:latin typeface="Times New Roman"/>
              <a:cs typeface="Times New Roman"/>
            </a:endParaRPr>
          </a:p>
          <a:p>
            <a:pPr marL="161290" marR="735330" indent="-149225">
              <a:lnSpc>
                <a:spcPct val="113799"/>
              </a:lnSpc>
              <a:buAutoNum type="arabicPlain"/>
              <a:tabLst>
                <a:tab pos="290195" algn="l"/>
              </a:tabLst>
            </a:pPr>
            <a:r>
              <a:rPr dirty="0" sz="800">
                <a:latin typeface="Times New Roman"/>
                <a:cs typeface="Times New Roman"/>
              </a:rPr>
              <a:t>Ned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Mohan,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Ejercicios</a:t>
            </a:r>
            <a:r>
              <a:rPr dirty="0" sz="800" spc="9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informáticos</a:t>
            </a:r>
            <a:r>
              <a:rPr dirty="0" sz="800" spc="9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para</a:t>
            </a:r>
            <a:r>
              <a:rPr dirty="0" sz="800" spc="9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la</a:t>
            </a:r>
            <a:r>
              <a:rPr dirty="0" sz="800" spc="9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educación</a:t>
            </a:r>
            <a:r>
              <a:rPr dirty="0" sz="800" spc="9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electrónica</a:t>
            </a:r>
            <a:r>
              <a:rPr dirty="0" sz="800" spc="9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9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potencia</a:t>
            </a:r>
            <a:r>
              <a:rPr dirty="0" sz="800" spc="9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,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1990,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Departamento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de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 spc="500">
                <a:latin typeface="Times New Roman"/>
                <a:cs typeface="Times New Roman"/>
              </a:rPr>
              <a:t>	</a:t>
            </a:r>
            <a:r>
              <a:rPr dirty="0" sz="800">
                <a:latin typeface="Times New Roman"/>
                <a:cs typeface="Times New Roman"/>
              </a:rPr>
              <a:t>Ingeniería</a:t>
            </a:r>
            <a:r>
              <a:rPr dirty="0" sz="800" spc="1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Eléctrica,</a:t>
            </a:r>
            <a:r>
              <a:rPr dirty="0" sz="800" spc="114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Universidad</a:t>
            </a:r>
            <a:r>
              <a:rPr dirty="0" sz="800" spc="114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14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Minnesota.</a:t>
            </a:r>
            <a:endParaRPr sz="800">
              <a:latin typeface="Times New Roman"/>
              <a:cs typeface="Times New Roman"/>
            </a:endParaRPr>
          </a:p>
          <a:p>
            <a:pPr marL="161925" indent="-149225">
              <a:lnSpc>
                <a:spcPct val="100000"/>
              </a:lnSpc>
              <a:spcBef>
                <a:spcPts val="135"/>
              </a:spcBef>
              <a:buFont typeface="Times New Roman"/>
              <a:buAutoNum type="arabicPlain"/>
              <a:tabLst>
                <a:tab pos="161925" algn="l"/>
              </a:tabLst>
            </a:pPr>
            <a:r>
              <a:rPr dirty="0" sz="800" i="1">
                <a:latin typeface="Times New Roman"/>
                <a:cs typeface="Times New Roman"/>
              </a:rPr>
              <a:t>Libro</a:t>
            </a:r>
            <a:r>
              <a:rPr dirty="0" sz="800" spc="8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8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reglas</a:t>
            </a:r>
            <a:r>
              <a:rPr dirty="0" sz="800" spc="8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ATP-EMTP</a:t>
            </a:r>
            <a:r>
              <a:rPr dirty="0" sz="800" spc="8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,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Grupo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EMTP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canadiense-estadounidense,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1997</a:t>
            </a:r>
            <a:endParaRPr sz="800">
              <a:latin typeface="Times New Roman"/>
              <a:cs typeface="Times New Roman"/>
            </a:endParaRPr>
          </a:p>
          <a:p>
            <a:pPr marL="161925" indent="-149225">
              <a:lnSpc>
                <a:spcPct val="100000"/>
              </a:lnSpc>
              <a:spcBef>
                <a:spcPts val="135"/>
              </a:spcBef>
              <a:buAutoNum type="arabicPlain"/>
              <a:tabLst>
                <a:tab pos="161925" algn="l"/>
              </a:tabLst>
            </a:pPr>
            <a:r>
              <a:rPr dirty="0" sz="800">
                <a:latin typeface="Times New Roman"/>
                <a:cs typeface="Times New Roman"/>
              </a:rPr>
              <a:t>Lauren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Dube,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MODELOS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en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ATP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Manual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idiomas,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febrero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1996</a:t>
            </a:r>
            <a:endParaRPr sz="800">
              <a:latin typeface="Times New Roman"/>
              <a:cs typeface="Times New Roman"/>
            </a:endParaRPr>
          </a:p>
          <a:p>
            <a:pPr marL="161290" marR="1137285" indent="-149225">
              <a:lnSpc>
                <a:spcPct val="113799"/>
              </a:lnSpc>
              <a:buAutoNum type="arabicPlain"/>
              <a:tabLst>
                <a:tab pos="290195" algn="l"/>
              </a:tabLst>
            </a:pPr>
            <a:r>
              <a:rPr dirty="0" sz="800" spc="10">
                <a:latin typeface="Times New Roman"/>
                <a:cs typeface="Times New Roman"/>
              </a:rPr>
              <a:t>HW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Dommel,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Programa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transitorios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electromagnéticos.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Manual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referencia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(teoría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EMTP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 spc="500">
                <a:latin typeface="Times New Roman"/>
                <a:cs typeface="Times New Roman"/>
              </a:rPr>
              <a:t>	</a:t>
            </a:r>
            <a:r>
              <a:rPr dirty="0" sz="800">
                <a:latin typeface="Times New Roman"/>
                <a:cs typeface="Times New Roman"/>
              </a:rPr>
              <a:t>Libro),</a:t>
            </a:r>
            <a:r>
              <a:rPr dirty="0" sz="800" spc="12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Bonneville</a:t>
            </a:r>
            <a:r>
              <a:rPr dirty="0" sz="800" spc="12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Power</a:t>
            </a:r>
            <a:r>
              <a:rPr dirty="0" sz="800" spc="12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Administration,</a:t>
            </a:r>
            <a:r>
              <a:rPr dirty="0" sz="800" spc="12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Portland,</a:t>
            </a:r>
            <a:r>
              <a:rPr dirty="0" sz="800" spc="12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1986.</a:t>
            </a:r>
            <a:endParaRPr sz="800">
              <a:latin typeface="Times New Roman"/>
              <a:cs typeface="Times New Roman"/>
            </a:endParaRPr>
          </a:p>
          <a:p>
            <a:pPr marL="161925" indent="-149225">
              <a:lnSpc>
                <a:spcPct val="100000"/>
              </a:lnSpc>
              <a:spcBef>
                <a:spcPts val="130"/>
              </a:spcBef>
              <a:buAutoNum type="arabicPlain"/>
              <a:tabLst>
                <a:tab pos="161925" algn="l"/>
              </a:tabLst>
            </a:pPr>
            <a:r>
              <a:rPr dirty="0" sz="800">
                <a:latin typeface="Times New Roman"/>
                <a:cs typeface="Times New Roman"/>
              </a:rPr>
              <a:t>L.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Prikler,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Características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principales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programas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trazado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35">
                <a:latin typeface="Times New Roman"/>
                <a:cs typeface="Times New Roman"/>
              </a:rPr>
              <a:t>ATP,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EEUG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News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Vol.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6,</a:t>
            </a:r>
            <a:endParaRPr sz="800">
              <a:latin typeface="Times New Roman"/>
              <a:cs typeface="Times New Roman"/>
            </a:endParaRPr>
          </a:p>
          <a:p>
            <a:pPr marL="323215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No.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3-4,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agosto-noviembre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2000,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págs.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28-</a:t>
            </a:r>
            <a:r>
              <a:rPr dirty="0" sz="800" spc="-25">
                <a:latin typeface="Times New Roman"/>
                <a:cs typeface="Times New Roman"/>
              </a:rPr>
              <a:t>33</a:t>
            </a:r>
            <a:endParaRPr sz="800">
              <a:latin typeface="Times New Roman"/>
              <a:cs typeface="Times New Roman"/>
            </a:endParaRPr>
          </a:p>
          <a:p>
            <a:pPr marL="161925" indent="-149225">
              <a:lnSpc>
                <a:spcPct val="100000"/>
              </a:lnSpc>
              <a:spcBef>
                <a:spcPts val="130"/>
              </a:spcBef>
              <a:buAutoNum type="arabicPlain" startAt="7"/>
              <a:tabLst>
                <a:tab pos="161925" algn="l"/>
              </a:tabLst>
            </a:pPr>
            <a:r>
              <a:rPr dirty="0" sz="800">
                <a:latin typeface="Times New Roman"/>
                <a:cs typeface="Times New Roman"/>
              </a:rPr>
              <a:t>BA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Mork,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González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Ishchenko: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"Estimación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parámetros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avances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en</a:t>
            </a:r>
            <a:endParaRPr sz="800">
              <a:latin typeface="Times New Roman"/>
              <a:cs typeface="Times New Roman"/>
            </a:endParaRPr>
          </a:p>
          <a:p>
            <a:pPr marL="290195" marR="957580">
              <a:lnSpc>
                <a:spcPct val="113799"/>
              </a:lnSpc>
            </a:pPr>
            <a:r>
              <a:rPr dirty="0" sz="800" spc="10">
                <a:latin typeface="Times New Roman"/>
                <a:cs typeface="Times New Roman"/>
              </a:rPr>
              <a:t>Modelos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transformadores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para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simulaciones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EMTP.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Tarea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MTU-7: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rendimiento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del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modelo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y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análisis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sensibilidad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”,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Bonneville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Power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Administration,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Portland,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OR,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2004.</a:t>
            </a:r>
            <a:endParaRPr sz="800">
              <a:latin typeface="Times New Roman"/>
              <a:cs typeface="Times New Roman"/>
            </a:endParaRPr>
          </a:p>
          <a:p>
            <a:pPr marL="161290" marR="1119505" indent="-149225">
              <a:lnSpc>
                <a:spcPct val="113799"/>
              </a:lnSpc>
              <a:buAutoNum type="arabicPlain" startAt="8"/>
              <a:tabLst>
                <a:tab pos="290195" algn="l"/>
              </a:tabLst>
            </a:pPr>
            <a:r>
              <a:rPr dirty="0" sz="800">
                <a:latin typeface="Times New Roman"/>
                <a:cs typeface="Times New Roman"/>
              </a:rPr>
              <a:t>BA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Mork,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González,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Ishchenko,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Stuehm,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J.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Mitra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".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transformador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híbrido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 spc="500">
                <a:latin typeface="Times New Roman"/>
                <a:cs typeface="Times New Roman"/>
              </a:rPr>
              <a:t>	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simulación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transitoria-Parte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I: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desarrollo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parámetros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”,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IEEE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Trans.</a:t>
            </a:r>
            <a:r>
              <a:rPr dirty="0" sz="800" spc="85" i="1">
                <a:latin typeface="Times New Roman"/>
                <a:cs typeface="Times New Roman"/>
              </a:rPr>
              <a:t> </a:t>
            </a:r>
            <a:r>
              <a:rPr dirty="0" sz="800" spc="-10" i="1">
                <a:latin typeface="Times New Roman"/>
                <a:cs typeface="Times New Roman"/>
              </a:rPr>
              <a:t>Poder</a:t>
            </a:r>
            <a:endParaRPr sz="800">
              <a:latin typeface="Times New Roman"/>
              <a:cs typeface="Times New Roman"/>
            </a:endParaRPr>
          </a:p>
          <a:p>
            <a:pPr marL="290195">
              <a:lnSpc>
                <a:spcPts val="919"/>
              </a:lnSpc>
              <a:spcBef>
                <a:spcPts val="340"/>
              </a:spcBef>
            </a:pPr>
            <a:r>
              <a:rPr dirty="0" sz="800" i="1">
                <a:latin typeface="Times New Roman"/>
                <a:cs typeface="Times New Roman"/>
              </a:rPr>
              <a:t>Entrega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vol.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22,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págs.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248-255,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2007.</a:t>
            </a:r>
            <a:endParaRPr sz="800">
              <a:latin typeface="Times New Roman"/>
              <a:cs typeface="Times New Roman"/>
            </a:endParaRPr>
          </a:p>
          <a:p>
            <a:pPr marL="161925" indent="-149225">
              <a:lnSpc>
                <a:spcPts val="919"/>
              </a:lnSpc>
              <a:buAutoNum type="arabicPlain" startAt="9"/>
              <a:tabLst>
                <a:tab pos="161925" algn="l"/>
              </a:tabLst>
            </a:pPr>
            <a:r>
              <a:rPr dirty="0" sz="800">
                <a:latin typeface="Times New Roman"/>
                <a:cs typeface="Times New Roman"/>
              </a:rPr>
              <a:t>BA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Mork,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González,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Ishchenko,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DL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Stuehm,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J.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Mitra,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"Modelo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transformador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híbrido</a:t>
            </a:r>
            <a:endParaRPr sz="800">
              <a:latin typeface="Times New Roman"/>
              <a:cs typeface="Times New Roman"/>
            </a:endParaRPr>
          </a:p>
          <a:p>
            <a:pPr marL="290195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Simulación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Transitoria-Parte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II: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Mediciones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laboratorio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evaluación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comparativa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”,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 spc="-20" i="1">
                <a:latin typeface="Times New Roman"/>
                <a:cs typeface="Times New Roman"/>
              </a:rPr>
              <a:t>IEEE</a:t>
            </a:r>
            <a:endParaRPr sz="800">
              <a:latin typeface="Times New Roman"/>
              <a:cs typeface="Times New Roman"/>
            </a:endParaRPr>
          </a:p>
          <a:p>
            <a:pPr marL="290195">
              <a:lnSpc>
                <a:spcPts val="950"/>
              </a:lnSpc>
              <a:spcBef>
                <a:spcPts val="290"/>
              </a:spcBef>
            </a:pPr>
            <a:r>
              <a:rPr dirty="0" sz="800" i="1">
                <a:latin typeface="Times New Roman"/>
                <a:cs typeface="Times New Roman"/>
              </a:rPr>
              <a:t>Trans.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Entrega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energía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,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vol.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22,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págs.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256-262,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enero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2007</a:t>
            </a:r>
            <a:endParaRPr sz="800">
              <a:latin typeface="Times New Roman"/>
              <a:cs typeface="Times New Roman"/>
            </a:endParaRPr>
          </a:p>
          <a:p>
            <a:pPr marL="214629" indent="-201930">
              <a:lnSpc>
                <a:spcPts val="950"/>
              </a:lnSpc>
              <a:buAutoNum type="arabicPlain" startAt="10"/>
              <a:tabLst>
                <a:tab pos="214629" algn="l"/>
              </a:tabLst>
            </a:pPr>
            <a:r>
              <a:rPr dirty="0" sz="800">
                <a:latin typeface="Times New Roman"/>
                <a:cs typeface="Times New Roman"/>
              </a:rPr>
              <a:t>BA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Mork,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González,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D.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Ichshenko,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"Modelo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inductancia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fuga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para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autotransformador</a:t>
            </a:r>
            <a:endParaRPr sz="800">
              <a:latin typeface="Times New Roman"/>
              <a:cs typeface="Times New Roman"/>
            </a:endParaRPr>
          </a:p>
          <a:p>
            <a:pPr marL="290195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simulación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transitoria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",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Proc.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En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t.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Conf.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sobre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Power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System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Transients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documento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248,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2005.</a:t>
            </a:r>
            <a:endParaRPr sz="800">
              <a:latin typeface="Times New Roman"/>
              <a:cs typeface="Times New Roman"/>
            </a:endParaRPr>
          </a:p>
          <a:p>
            <a:pPr marL="210185" indent="-197485">
              <a:lnSpc>
                <a:spcPct val="100000"/>
              </a:lnSpc>
              <a:spcBef>
                <a:spcPts val="135"/>
              </a:spcBef>
              <a:buAutoNum type="arabicPlain" startAt="11"/>
              <a:tabLst>
                <a:tab pos="210185" algn="l"/>
              </a:tabLst>
            </a:pPr>
            <a:r>
              <a:rPr dirty="0" sz="800">
                <a:latin typeface="Times New Roman"/>
                <a:cs typeface="Times New Roman"/>
              </a:rPr>
              <a:t>JJ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Graininger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WD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Stevenson: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Power</a:t>
            </a:r>
            <a:r>
              <a:rPr dirty="0" sz="800" spc="9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System</a:t>
            </a:r>
            <a:r>
              <a:rPr dirty="0" sz="800" spc="8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Analysis</a:t>
            </a:r>
            <a:r>
              <a:rPr dirty="0" sz="800" spc="9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,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McGraw-Hill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1994.</a:t>
            </a:r>
            <a:endParaRPr sz="800">
              <a:latin typeface="Times New Roman"/>
              <a:cs typeface="Times New Roman"/>
            </a:endParaRPr>
          </a:p>
          <a:p>
            <a:pPr marL="214629" indent="-201930">
              <a:lnSpc>
                <a:spcPct val="100000"/>
              </a:lnSpc>
              <a:spcBef>
                <a:spcPts val="130"/>
              </a:spcBef>
              <a:buAutoNum type="arabicPlain" startAt="11"/>
              <a:tabLst>
                <a:tab pos="214629" algn="l"/>
              </a:tabLst>
            </a:pPr>
            <a:r>
              <a:rPr dirty="0" sz="800">
                <a:latin typeface="Times New Roman"/>
                <a:cs typeface="Times New Roman"/>
              </a:rPr>
              <a:t>A.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Greenwood: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Transitorios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eléctricos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en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sistemas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energía</a:t>
            </a:r>
            <a:r>
              <a:rPr dirty="0" sz="800" spc="6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Wiley,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1991.</a:t>
            </a:r>
            <a:endParaRPr sz="800">
              <a:latin typeface="Times New Roman"/>
              <a:cs typeface="Times New Roman"/>
            </a:endParaRPr>
          </a:p>
          <a:p>
            <a:pPr marL="214629" indent="-201930">
              <a:lnSpc>
                <a:spcPct val="100000"/>
              </a:lnSpc>
              <a:spcBef>
                <a:spcPts val="135"/>
              </a:spcBef>
              <a:buAutoNum type="arabicPlain" startAt="11"/>
              <a:tabLst>
                <a:tab pos="214629" algn="l"/>
              </a:tabLst>
            </a:pPr>
            <a:r>
              <a:rPr dirty="0" sz="800">
                <a:latin typeface="Times New Roman"/>
                <a:cs typeface="Times New Roman"/>
              </a:rPr>
              <a:t>Grupo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trabajo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IEEE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15.08.09,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Editores: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AM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Gole,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J.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Martinez-Velasco,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AJ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Keri,</a:t>
            </a:r>
            <a:endParaRPr sz="800">
              <a:latin typeface="Times New Roman"/>
              <a:cs typeface="Times New Roman"/>
            </a:endParaRPr>
          </a:p>
          <a:p>
            <a:pPr marL="290195" marR="462915">
              <a:lnSpc>
                <a:spcPts val="940"/>
              </a:lnSpc>
              <a:spcBef>
                <a:spcPts val="335"/>
              </a:spcBef>
            </a:pPr>
            <a:r>
              <a:rPr dirty="0" sz="800" i="1">
                <a:latin typeface="Times New Roman"/>
                <a:cs typeface="Times New Roman"/>
              </a:rPr>
              <a:t>Modelado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y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análisis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transitorios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del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sistema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potencia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mediante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programas</a:t>
            </a:r>
            <a:r>
              <a:rPr dirty="0" sz="800" spc="8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digitales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IEEE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99TP133-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0,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págs.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4.12-4.13,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1998.</a:t>
            </a:r>
            <a:endParaRPr sz="800">
              <a:latin typeface="Times New Roman"/>
              <a:cs typeface="Times New Roman"/>
            </a:endParaRPr>
          </a:p>
          <a:p>
            <a:pPr marL="214629" indent="-201930">
              <a:lnSpc>
                <a:spcPct val="100000"/>
              </a:lnSpc>
              <a:spcBef>
                <a:spcPts val="100"/>
              </a:spcBef>
              <a:buFont typeface="Times New Roman"/>
              <a:buAutoNum type="arabicPlain" startAt="14"/>
              <a:tabLst>
                <a:tab pos="214629" algn="l"/>
              </a:tabLst>
            </a:pPr>
            <a:r>
              <a:rPr dirty="0" sz="800" i="1">
                <a:latin typeface="Times New Roman"/>
                <a:cs typeface="Times New Roman"/>
              </a:rPr>
              <a:t>Guía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IEEE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para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el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voltaje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recuperación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transitoria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para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interruptores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automáticos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alto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voltaje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CA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spc="-10" i="1">
                <a:latin typeface="Times New Roman"/>
                <a:cs typeface="Times New Roman"/>
              </a:rPr>
              <a:t>clasificados</a:t>
            </a:r>
            <a:endParaRPr sz="800">
              <a:latin typeface="Times New Roman"/>
              <a:cs typeface="Times New Roman"/>
            </a:endParaRPr>
          </a:p>
          <a:p>
            <a:pPr marL="290195">
              <a:lnSpc>
                <a:spcPts val="919"/>
              </a:lnSpc>
              <a:spcBef>
                <a:spcPts val="290"/>
              </a:spcBef>
            </a:pPr>
            <a:r>
              <a:rPr dirty="0" sz="800" i="1">
                <a:latin typeface="Times New Roman"/>
                <a:cs typeface="Times New Roman"/>
              </a:rPr>
              <a:t>sobre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una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base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de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corriente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simétrica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,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ANSI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IEEE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Standard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C37.011-</a:t>
            </a:r>
            <a:r>
              <a:rPr dirty="0" sz="800" spc="-10">
                <a:latin typeface="Times New Roman"/>
                <a:cs typeface="Times New Roman"/>
              </a:rPr>
              <a:t>1994.</a:t>
            </a:r>
            <a:endParaRPr sz="800">
              <a:latin typeface="Times New Roman"/>
              <a:cs typeface="Times New Roman"/>
            </a:endParaRPr>
          </a:p>
          <a:p>
            <a:pPr marL="214629" indent="-201930">
              <a:lnSpc>
                <a:spcPts val="919"/>
              </a:lnSpc>
              <a:buAutoNum type="arabicPlain" startAt="15"/>
              <a:tabLst>
                <a:tab pos="214629" algn="l"/>
              </a:tabLst>
            </a:pPr>
            <a:r>
              <a:rPr dirty="0" sz="800" spc="10">
                <a:latin typeface="Times New Roman"/>
                <a:cs typeface="Times New Roman"/>
              </a:rPr>
              <a:t>N.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Chiesa,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"Modelado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transformadores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potencia: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modelo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básico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avanzado",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M.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SC.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Tesis,</a:t>
            </a:r>
            <a:endParaRPr sz="800">
              <a:latin typeface="Times New Roman"/>
              <a:cs typeface="Times New Roman"/>
            </a:endParaRPr>
          </a:p>
          <a:p>
            <a:pPr marL="290195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Politecnico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Milano,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Italia,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2005.</a:t>
            </a:r>
            <a:endParaRPr sz="800">
              <a:latin typeface="Times New Roman"/>
              <a:cs typeface="Times New Roman"/>
            </a:endParaRPr>
          </a:p>
          <a:p>
            <a:pPr marL="214629" indent="-201930">
              <a:lnSpc>
                <a:spcPct val="100000"/>
              </a:lnSpc>
              <a:spcBef>
                <a:spcPts val="130"/>
              </a:spcBef>
              <a:buAutoNum type="arabicPlain" startAt="16"/>
              <a:tabLst>
                <a:tab pos="214629" algn="l"/>
              </a:tabLst>
            </a:pPr>
            <a:r>
              <a:rPr dirty="0" sz="800">
                <a:latin typeface="Times New Roman"/>
                <a:cs typeface="Times New Roman"/>
              </a:rPr>
              <a:t>C.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Zhu,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RH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Byrd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J.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Nocedal: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L-BFGS-B: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Algoritmo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778: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L-BFGS-B,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spc="-10" i="1">
                <a:latin typeface="Times New Roman"/>
                <a:cs typeface="Times New Roman"/>
              </a:rPr>
              <a:t>FORTRAN</a:t>
            </a:r>
            <a:endParaRPr sz="800">
              <a:latin typeface="Times New Roman"/>
              <a:cs typeface="Times New Roman"/>
            </a:endParaRPr>
          </a:p>
          <a:p>
            <a:pPr marL="290195" marR="1417320">
              <a:lnSpc>
                <a:spcPts val="880"/>
              </a:lnSpc>
              <a:spcBef>
                <a:spcPts val="439"/>
              </a:spcBef>
            </a:pPr>
            <a:r>
              <a:rPr dirty="0" sz="800" i="1">
                <a:latin typeface="Times New Roman"/>
                <a:cs typeface="Times New Roman"/>
              </a:rPr>
              <a:t>rutinas</a:t>
            </a:r>
            <a:r>
              <a:rPr dirty="0" sz="800" spc="7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para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optimización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restringida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limitada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a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gran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escala</a:t>
            </a:r>
            <a:r>
              <a:rPr dirty="0" sz="800" spc="75" i="1">
                <a:latin typeface="Times New Roman"/>
                <a:cs typeface="Times New Roman"/>
              </a:rPr>
              <a:t> </a:t>
            </a:r>
            <a:r>
              <a:rPr dirty="0" sz="800" b="1" i="1">
                <a:latin typeface="Times New Roman"/>
                <a:cs typeface="Times New Roman"/>
              </a:rPr>
              <a:t>,</a:t>
            </a:r>
            <a:r>
              <a:rPr dirty="0" sz="800" spc="75" b="1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transacciones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ACM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en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Software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matemático,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Vol.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23,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Num.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4,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1997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Página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(s):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550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-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560.</a:t>
            </a:r>
            <a:endParaRPr sz="800">
              <a:latin typeface="Times New Roman"/>
              <a:cs typeface="Times New Roman"/>
            </a:endParaRPr>
          </a:p>
          <a:p>
            <a:pPr marL="213995" marR="1619250" indent="-201930">
              <a:lnSpc>
                <a:spcPts val="1090"/>
              </a:lnSpc>
              <a:spcBef>
                <a:spcPts val="45"/>
              </a:spcBef>
              <a:buAutoNum type="arabicPlain" startAt="17"/>
              <a:tabLst>
                <a:tab pos="290195" algn="l"/>
              </a:tabLst>
            </a:pPr>
            <a:r>
              <a:rPr dirty="0" sz="800">
                <a:latin typeface="Times New Roman"/>
                <a:cs typeface="Times New Roman"/>
              </a:rPr>
              <a:t>WH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Press,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SA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Teukolsky,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WT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Vetterling,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B.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-30">
                <a:latin typeface="Times New Roman"/>
                <a:cs typeface="Times New Roman"/>
              </a:rPr>
              <a:t>P,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Flannery: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recetas</a:t>
            </a:r>
            <a:r>
              <a:rPr dirty="0" sz="800" spc="55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numéricas</a:t>
            </a:r>
            <a:r>
              <a:rPr dirty="0" sz="800" spc="50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,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450">
                <a:latin typeface="Times New Roman"/>
                <a:cs typeface="Times New Roman"/>
              </a:rPr>
              <a:t>2ª</a:t>
            </a:r>
            <a:r>
              <a:rPr dirty="0" sz="450" spc="14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ed.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 spc="500">
                <a:latin typeface="Times New Roman"/>
                <a:cs typeface="Times New Roman"/>
              </a:rPr>
              <a:t>	</a:t>
            </a:r>
            <a:r>
              <a:rPr dirty="0" sz="800">
                <a:latin typeface="Times New Roman"/>
                <a:cs typeface="Times New Roman"/>
              </a:rPr>
              <a:t>1992,</a:t>
            </a:r>
            <a:r>
              <a:rPr dirty="0" sz="800" spc="12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Cambridge</a:t>
            </a:r>
            <a:r>
              <a:rPr dirty="0" sz="800" spc="12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University</a:t>
            </a:r>
            <a:r>
              <a:rPr dirty="0" sz="800" spc="12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Press.</a:t>
            </a:r>
            <a:endParaRPr sz="8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21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935015" y="165100"/>
            <a:ext cx="5226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5" name="object 5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678"/>
                  </a:lnTo>
                  <a:lnTo>
                    <a:pt x="142755" y="98678"/>
                  </a:lnTo>
                  <a:lnTo>
                    <a:pt x="136180" y="99986"/>
                  </a:lnTo>
                  <a:lnTo>
                    <a:pt x="104587" y="124182"/>
                  </a:lnTo>
                  <a:lnTo>
                    <a:pt x="98048" y="143385"/>
                  </a:lnTo>
                  <a:lnTo>
                    <a:pt x="98048" y="569274"/>
                  </a:lnTo>
                  <a:lnTo>
                    <a:pt x="117977" y="603718"/>
                  </a:lnTo>
                  <a:lnTo>
                    <a:pt x="142755" y="613981"/>
                  </a:lnTo>
                  <a:lnTo>
                    <a:pt x="1886711" y="613981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3981"/>
                  </a:moveTo>
                  <a:lnTo>
                    <a:pt x="1744971" y="613981"/>
                  </a:lnTo>
                  <a:lnTo>
                    <a:pt x="1751545" y="612673"/>
                  </a:lnTo>
                  <a:lnTo>
                    <a:pt x="1764174" y="607442"/>
                  </a:lnTo>
                  <a:lnTo>
                    <a:pt x="1788370" y="575849"/>
                  </a:lnTo>
                  <a:lnTo>
                    <a:pt x="1789678" y="569274"/>
                  </a:lnTo>
                  <a:lnTo>
                    <a:pt x="1789678" y="143385"/>
                  </a:lnTo>
                  <a:lnTo>
                    <a:pt x="1769748" y="108942"/>
                  </a:lnTo>
                  <a:lnTo>
                    <a:pt x="1744971" y="98678"/>
                  </a:lnTo>
                  <a:lnTo>
                    <a:pt x="1886711" y="98678"/>
                  </a:lnTo>
                  <a:lnTo>
                    <a:pt x="1886711" y="613981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932176" y="500445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5453" y="528634"/>
                  </a:moveTo>
                  <a:lnTo>
                    <a:pt x="49392" y="528634"/>
                  </a:lnTo>
                  <a:lnTo>
                    <a:pt x="45954" y="528237"/>
                  </a:lnTo>
                  <a:lnTo>
                    <a:pt x="10837" y="507753"/>
                  </a:lnTo>
                  <a:lnTo>
                    <a:pt x="0" y="479074"/>
                  </a:lnTo>
                  <a:lnTo>
                    <a:pt x="0" y="475770"/>
                  </a:lnTo>
                  <a:lnTo>
                    <a:pt x="0" y="49361"/>
                  </a:lnTo>
                  <a:lnTo>
                    <a:pt x="8908" y="23325"/>
                  </a:lnTo>
                  <a:lnTo>
                    <a:pt x="10837" y="20220"/>
                  </a:lnTo>
                  <a:lnTo>
                    <a:pt x="45954" y="198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577"/>
                  </a:lnTo>
                  <a:lnTo>
                    <a:pt x="1704845" y="49361"/>
                  </a:lnTo>
                  <a:lnTo>
                    <a:pt x="1704845" y="479074"/>
                  </a:lnTo>
                  <a:lnTo>
                    <a:pt x="1686907" y="515418"/>
                  </a:lnTo>
                  <a:lnTo>
                    <a:pt x="1658890" y="528237"/>
                  </a:lnTo>
                  <a:lnTo>
                    <a:pt x="1655453" y="52863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171"/>
              <a:ext cx="145374" cy="145374"/>
            </a:xfrm>
            <a:prstGeom prst="rect">
              <a:avLst/>
            </a:prstGeom>
          </p:spPr>
        </p:pic>
      </p:grpSp>
      <p:sp>
        <p:nvSpPr>
          <p:cNvPr id="8" name="object 8" descr=""/>
          <p:cNvSpPr txBox="1"/>
          <p:nvPr/>
        </p:nvSpPr>
        <p:spPr>
          <a:xfrm>
            <a:off x="3519868" y="811558"/>
            <a:ext cx="52959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10">
                <a:latin typeface="Arial MT"/>
                <a:cs typeface="Arial MT"/>
              </a:rPr>
              <a:t>Traduciendo...</a:t>
            </a:r>
            <a:endParaRPr sz="600">
              <a:latin typeface="Arial MT"/>
              <a:cs typeface="Arial MT"/>
            </a:endParaRPr>
          </a:p>
        </p:txBody>
      </p:sp>
      <p:grpSp>
        <p:nvGrpSpPr>
          <p:cNvPr id="9" name="object 9" descr=""/>
          <p:cNvGrpSpPr/>
          <p:nvPr/>
        </p:nvGrpSpPr>
        <p:grpSpPr>
          <a:xfrm>
            <a:off x="368299" y="791194"/>
            <a:ext cx="594995" cy="13335"/>
            <a:chOff x="368299" y="791194"/>
            <a:chExt cx="594995" cy="13335"/>
          </a:xfrm>
        </p:grpSpPr>
        <p:sp>
          <p:nvSpPr>
            <p:cNvPr id="10" name="object 10" descr=""/>
            <p:cNvSpPr/>
            <p:nvPr/>
          </p:nvSpPr>
          <p:spPr>
            <a:xfrm>
              <a:off x="368299" y="791194"/>
              <a:ext cx="594995" cy="6985"/>
            </a:xfrm>
            <a:custGeom>
              <a:avLst/>
              <a:gdLst/>
              <a:ahLst/>
              <a:cxnLst/>
              <a:rect l="l" t="t" r="r" b="b"/>
              <a:pathLst>
                <a:path w="594994" h="6984">
                  <a:moveTo>
                    <a:pt x="594713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594713" y="0"/>
                  </a:lnTo>
                  <a:lnTo>
                    <a:pt x="594713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368287" y="791196"/>
              <a:ext cx="594995" cy="13335"/>
            </a:xfrm>
            <a:custGeom>
              <a:avLst/>
              <a:gdLst/>
              <a:ahLst/>
              <a:cxnLst/>
              <a:rect l="l" t="t" r="r" b="b"/>
              <a:pathLst>
                <a:path w="594994" h="13334">
                  <a:moveTo>
                    <a:pt x="594715" y="0"/>
                  </a:moveTo>
                  <a:lnTo>
                    <a:pt x="588111" y="6604"/>
                  </a:lnTo>
                  <a:lnTo>
                    <a:pt x="0" y="6604"/>
                  </a:lnTo>
                  <a:lnTo>
                    <a:pt x="0" y="13208"/>
                  </a:lnTo>
                  <a:lnTo>
                    <a:pt x="588111" y="13208"/>
                  </a:lnTo>
                  <a:lnTo>
                    <a:pt x="594715" y="13208"/>
                  </a:lnTo>
                  <a:lnTo>
                    <a:pt x="594715" y="6604"/>
                  </a:lnTo>
                  <a:lnTo>
                    <a:pt x="594715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368299" y="791194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4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" name="object 13" descr=""/>
          <p:cNvSpPr txBox="1"/>
          <p:nvPr/>
        </p:nvSpPr>
        <p:spPr>
          <a:xfrm>
            <a:off x="378108" y="851205"/>
            <a:ext cx="5778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Página</a:t>
            </a:r>
            <a:r>
              <a:rPr dirty="0" sz="800" spc="8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266</a:t>
            </a:r>
            <a:endParaRPr sz="800">
              <a:latin typeface="Arial"/>
              <a:cs typeface="Arial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4974542" y="1023011"/>
            <a:ext cx="448309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Apéndice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831370" y="8529619"/>
            <a:ext cx="1841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266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4697009" y="8556051"/>
            <a:ext cx="65786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Times New Roman"/>
                <a:cs typeface="Times New Roman"/>
              </a:rPr>
              <a:t>ATPDraw</a:t>
            </a:r>
            <a:r>
              <a:rPr dirty="0" sz="550" spc="30">
                <a:latin typeface="Times New Roman"/>
                <a:cs typeface="Times New Roman"/>
              </a:rPr>
              <a:t> </a:t>
            </a:r>
            <a:r>
              <a:rPr dirty="0" sz="550">
                <a:latin typeface="Times New Roman"/>
                <a:cs typeface="Times New Roman"/>
              </a:rPr>
              <a:t>versión</a:t>
            </a:r>
            <a:r>
              <a:rPr dirty="0" sz="550" spc="30">
                <a:latin typeface="Times New Roman"/>
                <a:cs typeface="Times New Roman"/>
              </a:rPr>
              <a:t> </a:t>
            </a:r>
            <a:r>
              <a:rPr dirty="0" sz="550" spc="-25">
                <a:latin typeface="Times New Roman"/>
                <a:cs typeface="Times New Roman"/>
              </a:rPr>
              <a:t>5.5</a:t>
            </a:r>
            <a:endParaRPr sz="550">
              <a:latin typeface="Times New Roman"/>
              <a:cs typeface="Times New Roman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831370" y="1525214"/>
            <a:ext cx="46609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Times New Roman"/>
                <a:cs typeface="Times New Roman"/>
              </a:rPr>
              <a:t>7.5</a:t>
            </a:r>
            <a:r>
              <a:rPr dirty="0" sz="800" spc="45" b="1">
                <a:latin typeface="Times New Roman"/>
                <a:cs typeface="Times New Roman"/>
              </a:rPr>
              <a:t> </a:t>
            </a:r>
            <a:r>
              <a:rPr dirty="0" sz="800" spc="-10" b="1">
                <a:latin typeface="Times New Roman"/>
                <a:cs typeface="Times New Roman"/>
              </a:rPr>
              <a:t>Índice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831370" y="1771030"/>
            <a:ext cx="2019300" cy="673100"/>
          </a:xfrm>
          <a:prstGeom prst="rect">
            <a:avLst/>
          </a:prstGeom>
        </p:spPr>
        <p:txBody>
          <a:bodyPr wrap="square" lIns="0" tIns="882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695"/>
              </a:spcBef>
            </a:pPr>
            <a:r>
              <a:rPr dirty="0" sz="800" spc="-25" b="1" i="1">
                <a:latin typeface="Times New Roman"/>
                <a:cs typeface="Times New Roman"/>
              </a:rPr>
              <a:t>PS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ts val="919"/>
              </a:lnSpc>
              <a:spcBef>
                <a:spcPts val="600"/>
              </a:spcBef>
            </a:pPr>
            <a:r>
              <a:rPr dirty="0" sz="800" i="1">
                <a:latin typeface="Times New Roman"/>
                <a:cs typeface="Times New Roman"/>
              </a:rPr>
              <a:t>$</a:t>
            </a:r>
            <a:r>
              <a:rPr dirty="0" sz="800" spc="130" i="1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Incluir</a:t>
            </a:r>
            <a:r>
              <a:rPr dirty="0" sz="800" spc="13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................................................</a:t>
            </a:r>
            <a:r>
              <a:rPr dirty="0" sz="800" spc="13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</a:t>
            </a:r>
            <a:r>
              <a:rPr dirty="0" sz="800" spc="13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103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ts val="919"/>
              </a:lnSpc>
            </a:pPr>
            <a:r>
              <a:rPr dirty="0" sz="800">
                <a:latin typeface="Times New Roman"/>
                <a:cs typeface="Times New Roman"/>
              </a:rPr>
              <a:t>$</a:t>
            </a:r>
            <a:r>
              <a:rPr dirty="0" sz="800" spc="1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PARÁMETRO</a:t>
            </a:r>
            <a:r>
              <a:rPr dirty="0" sz="800" spc="1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</a:t>
            </a:r>
            <a:r>
              <a:rPr dirty="0" sz="800" spc="15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73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$</a:t>
            </a:r>
            <a:r>
              <a:rPr dirty="0" sz="800" spc="1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Vintage</a:t>
            </a:r>
            <a:r>
              <a:rPr dirty="0" sz="800" spc="12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................................................</a:t>
            </a:r>
            <a:r>
              <a:rPr dirty="0" sz="800" spc="12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</a:t>
            </a:r>
            <a:r>
              <a:rPr dirty="0" sz="800" spc="12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102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831370" y="2471470"/>
            <a:ext cx="2378075" cy="4961890"/>
          </a:xfrm>
          <a:prstGeom prst="rect">
            <a:avLst/>
          </a:prstGeom>
        </p:spPr>
        <p:txBody>
          <a:bodyPr wrap="square" lIns="0" tIns="6159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484"/>
              </a:spcBef>
            </a:pPr>
            <a:r>
              <a:rPr dirty="0" sz="800" spc="-25" b="1" i="1">
                <a:latin typeface="Times New Roman"/>
                <a:cs typeface="Times New Roman"/>
              </a:rPr>
              <a:t>UNA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395"/>
              </a:spcBef>
            </a:pPr>
            <a:r>
              <a:rPr dirty="0" sz="800">
                <a:latin typeface="Times New Roman"/>
                <a:cs typeface="Times New Roman"/>
              </a:rPr>
              <a:t>modo</a:t>
            </a:r>
            <a:r>
              <a:rPr dirty="0" sz="800" spc="1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acción</a:t>
            </a:r>
            <a:r>
              <a:rPr dirty="0" sz="800" spc="1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................................................</a:t>
            </a:r>
            <a:r>
              <a:rPr dirty="0" sz="800" spc="14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43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Archivos</a:t>
            </a:r>
            <a:r>
              <a:rPr dirty="0" sz="800" spc="1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ADF</a:t>
            </a:r>
            <a:r>
              <a:rPr dirty="0" sz="800" spc="1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................................................</a:t>
            </a:r>
            <a:r>
              <a:rPr dirty="0" sz="800" spc="1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</a:t>
            </a:r>
            <a:r>
              <a:rPr dirty="0" sz="800" spc="15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14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Programa</a:t>
            </a:r>
            <a:r>
              <a:rPr dirty="0" sz="800" spc="12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2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transitorios</a:t>
            </a:r>
            <a:r>
              <a:rPr dirty="0" sz="800" spc="12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alternativos</a:t>
            </a:r>
            <a:r>
              <a:rPr dirty="0" sz="800" spc="12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</a:t>
            </a:r>
            <a:r>
              <a:rPr dirty="0" sz="800" spc="12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10</a:t>
            </a:r>
            <a:endParaRPr sz="800">
              <a:latin typeface="Times New Roman"/>
              <a:cs typeface="Times New Roman"/>
            </a:endParaRPr>
          </a:p>
          <a:p>
            <a:pPr marL="131445">
              <a:lnSpc>
                <a:spcPts val="919"/>
              </a:lnSpc>
              <a:spcBef>
                <a:spcPts val="340"/>
              </a:spcBef>
            </a:pPr>
            <a:r>
              <a:rPr dirty="0" sz="800" b="1">
                <a:latin typeface="Times New Roman"/>
                <a:cs typeface="Times New Roman"/>
              </a:rPr>
              <a:t>licencias</a:t>
            </a:r>
            <a:r>
              <a:rPr dirty="0" sz="800" spc="250" b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................................................</a:t>
            </a:r>
            <a:r>
              <a:rPr dirty="0" sz="800" spc="254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19</a:t>
            </a:r>
            <a:endParaRPr sz="800">
              <a:latin typeface="Times New Roman"/>
              <a:cs typeface="Times New Roman"/>
            </a:endParaRPr>
          </a:p>
          <a:p>
            <a:pPr marL="131445">
              <a:lnSpc>
                <a:spcPts val="919"/>
              </a:lnSpc>
            </a:pPr>
            <a:r>
              <a:rPr dirty="0" sz="800">
                <a:latin typeface="Times New Roman"/>
                <a:cs typeface="Times New Roman"/>
              </a:rPr>
              <a:t>licencias</a:t>
            </a:r>
            <a:r>
              <a:rPr dirty="0" sz="800" spc="12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13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13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</a:t>
            </a:r>
            <a:r>
              <a:rPr dirty="0" sz="800" spc="13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19</a:t>
            </a:r>
            <a:endParaRPr sz="800">
              <a:latin typeface="Times New Roman"/>
              <a:cs typeface="Times New Roman"/>
            </a:endParaRPr>
          </a:p>
          <a:p>
            <a:pPr marL="12700" marR="42164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Comando</a:t>
            </a:r>
            <a:r>
              <a:rPr dirty="0" sz="800" spc="1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Armafit</a:t>
            </a:r>
            <a:r>
              <a:rPr dirty="0" sz="800" spc="1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</a:t>
            </a:r>
            <a:r>
              <a:rPr dirty="0" sz="800" spc="1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157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ATP</a:t>
            </a:r>
            <a:endParaRPr sz="800">
              <a:latin typeface="Times New Roman"/>
              <a:cs typeface="Times New Roman"/>
            </a:endParaRPr>
          </a:p>
          <a:p>
            <a:pPr marL="131445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12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12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................................................</a:t>
            </a:r>
            <a:r>
              <a:rPr dirty="0" sz="800" spc="12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</a:t>
            </a:r>
            <a:r>
              <a:rPr dirty="0" sz="800" spc="12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21</a:t>
            </a:r>
            <a:endParaRPr sz="800">
              <a:latin typeface="Times New Roman"/>
              <a:cs typeface="Times New Roman"/>
            </a:endParaRPr>
          </a:p>
          <a:p>
            <a:pPr marL="131445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1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DBM</a:t>
            </a:r>
            <a:r>
              <a:rPr dirty="0" sz="800" spc="1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</a:t>
            </a:r>
            <a:r>
              <a:rPr dirty="0" sz="800" spc="18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183</a:t>
            </a:r>
            <a:endParaRPr sz="800">
              <a:latin typeface="Times New Roman"/>
              <a:cs typeface="Times New Roman"/>
            </a:endParaRPr>
          </a:p>
          <a:p>
            <a:pPr marL="131445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Versión</a:t>
            </a:r>
            <a:r>
              <a:rPr dirty="0" sz="800" spc="1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GNU</a:t>
            </a:r>
            <a:r>
              <a:rPr dirty="0" sz="800" spc="1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</a:t>
            </a:r>
            <a:r>
              <a:rPr dirty="0" sz="800" spc="14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25</a:t>
            </a:r>
            <a:endParaRPr sz="800">
              <a:latin typeface="Times New Roman"/>
              <a:cs typeface="Times New Roman"/>
            </a:endParaRPr>
          </a:p>
          <a:p>
            <a:pPr marL="131445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fichero</a:t>
            </a:r>
            <a:r>
              <a:rPr dirty="0" sz="800" spc="2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204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entrada................................................</a:t>
            </a:r>
            <a:r>
              <a:rPr dirty="0" sz="800" spc="204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48</a:t>
            </a:r>
            <a:endParaRPr sz="800">
              <a:latin typeface="Times New Roman"/>
              <a:cs typeface="Times New Roman"/>
            </a:endParaRPr>
          </a:p>
          <a:p>
            <a:pPr marL="131445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lib-file</a:t>
            </a:r>
            <a:r>
              <a:rPr dirty="0" sz="800" spc="1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...............................................</a:t>
            </a:r>
            <a:r>
              <a:rPr dirty="0" sz="800" spc="1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</a:t>
            </a:r>
            <a:r>
              <a:rPr dirty="0" sz="800" spc="1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154</a:t>
            </a:r>
            <a:endParaRPr sz="800">
              <a:latin typeface="Times New Roman"/>
              <a:cs typeface="Times New Roman"/>
            </a:endParaRPr>
          </a:p>
          <a:p>
            <a:pPr marL="131445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punch-file</a:t>
            </a:r>
            <a:r>
              <a:rPr dirty="0" sz="800" spc="2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</a:t>
            </a:r>
            <a:r>
              <a:rPr dirty="0" sz="800" spc="25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154</a:t>
            </a:r>
            <a:endParaRPr sz="800">
              <a:latin typeface="Times New Roman"/>
              <a:cs typeface="Times New Roman"/>
            </a:endParaRPr>
          </a:p>
          <a:p>
            <a:pPr marL="131445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Libro</a:t>
            </a:r>
            <a:r>
              <a:rPr dirty="0" sz="800" spc="1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reglas</a:t>
            </a:r>
            <a:r>
              <a:rPr dirty="0" sz="800" spc="1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...............................................</a:t>
            </a:r>
            <a:r>
              <a:rPr dirty="0" sz="800" spc="14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41</a:t>
            </a:r>
            <a:endParaRPr sz="800">
              <a:latin typeface="Times New Roman"/>
              <a:cs typeface="Times New Roman"/>
            </a:endParaRPr>
          </a:p>
          <a:p>
            <a:pPr marL="131445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ejecutar</a:t>
            </a:r>
            <a:r>
              <a:rPr dirty="0" sz="800" spc="1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114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</a:t>
            </a:r>
            <a:r>
              <a:rPr dirty="0" sz="800" spc="114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25;</a:t>
            </a:r>
            <a:r>
              <a:rPr dirty="0" sz="800" spc="114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50</a:t>
            </a:r>
            <a:endParaRPr sz="800">
              <a:latin typeface="Times New Roman"/>
              <a:cs typeface="Times New Roman"/>
            </a:endParaRPr>
          </a:p>
          <a:p>
            <a:pPr marL="131445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simulación</a:t>
            </a:r>
            <a:r>
              <a:rPr dirty="0" sz="800" spc="2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...............................................</a:t>
            </a:r>
            <a:r>
              <a:rPr dirty="0" sz="800" spc="2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48</a:t>
            </a:r>
            <a:endParaRPr sz="800">
              <a:latin typeface="Times New Roman"/>
              <a:cs typeface="Times New Roman"/>
            </a:endParaRPr>
          </a:p>
          <a:p>
            <a:pPr marL="131445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Versión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Watcom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25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1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</a:t>
            </a:r>
            <a:r>
              <a:rPr dirty="0" sz="800" spc="1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24;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69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Configuración</a:t>
            </a:r>
            <a:r>
              <a:rPr dirty="0" sz="800" spc="1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1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...............................................</a:t>
            </a:r>
            <a:r>
              <a:rPr dirty="0" sz="800" spc="14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69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ATPDraw</a:t>
            </a:r>
            <a:r>
              <a:rPr dirty="0" sz="800" spc="1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.................................................</a:t>
            </a:r>
            <a:r>
              <a:rPr dirty="0" sz="800" spc="1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</a:t>
            </a:r>
            <a:r>
              <a:rPr dirty="0" sz="800" spc="160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9</a:t>
            </a:r>
            <a:endParaRPr sz="800">
              <a:latin typeface="Times New Roman"/>
              <a:cs typeface="Times New Roman"/>
            </a:endParaRPr>
          </a:p>
          <a:p>
            <a:pPr marL="131445">
              <a:lnSpc>
                <a:spcPct val="100000"/>
              </a:lnSpc>
              <a:spcBef>
                <a:spcPts val="340"/>
              </a:spcBef>
            </a:pPr>
            <a:r>
              <a:rPr dirty="0" sz="800">
                <a:latin typeface="Courier New"/>
                <a:cs typeface="Courier New"/>
              </a:rPr>
              <a:t>ATPDraw.ini</a:t>
            </a:r>
            <a:r>
              <a:rPr dirty="0" sz="800" spc="405">
                <a:latin typeface="Courier New"/>
                <a:cs typeface="Courier New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</a:t>
            </a:r>
            <a:r>
              <a:rPr dirty="0" sz="800" spc="1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23</a:t>
            </a:r>
            <a:endParaRPr sz="800">
              <a:latin typeface="Times New Roman"/>
              <a:cs typeface="Times New Roman"/>
            </a:endParaRPr>
          </a:p>
          <a:p>
            <a:pPr marL="131445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Times New Roman"/>
                <a:cs typeface="Times New Roman"/>
              </a:rPr>
              <a:t>configuración</a:t>
            </a:r>
            <a:r>
              <a:rPr dirty="0" sz="800" spc="254" b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</a:t>
            </a:r>
            <a:r>
              <a:rPr dirty="0" sz="800" spc="26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23</a:t>
            </a:r>
            <a:endParaRPr sz="800">
              <a:latin typeface="Times New Roman"/>
              <a:cs typeface="Times New Roman"/>
            </a:endParaRPr>
          </a:p>
          <a:p>
            <a:pPr marL="131445">
              <a:lnSpc>
                <a:spcPts val="919"/>
              </a:lnSpc>
              <a:spcBef>
                <a:spcPts val="185"/>
              </a:spcBef>
            </a:pPr>
            <a:r>
              <a:rPr dirty="0" sz="800" b="1">
                <a:latin typeface="Times New Roman"/>
                <a:cs typeface="Times New Roman"/>
              </a:rPr>
              <a:t>descargar</a:t>
            </a:r>
            <a:r>
              <a:rPr dirty="0" sz="800" spc="260" b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...............................................</a:t>
            </a:r>
            <a:r>
              <a:rPr dirty="0" sz="800" spc="26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20</a:t>
            </a:r>
            <a:endParaRPr sz="800">
              <a:latin typeface="Times New Roman"/>
              <a:cs typeface="Times New Roman"/>
            </a:endParaRPr>
          </a:p>
          <a:p>
            <a:pPr marL="131445">
              <a:lnSpc>
                <a:spcPts val="919"/>
              </a:lnSpc>
            </a:pPr>
            <a:r>
              <a:rPr dirty="0" sz="800">
                <a:latin typeface="Times New Roman"/>
                <a:cs typeface="Times New Roman"/>
              </a:rPr>
              <a:t>ejemplos</a:t>
            </a:r>
            <a:r>
              <a:rPr dirty="0" sz="800" spc="2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</a:t>
            </a:r>
            <a:r>
              <a:rPr dirty="0" sz="800" spc="24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205</a:t>
            </a:r>
            <a:endParaRPr sz="800">
              <a:latin typeface="Times New Roman"/>
              <a:cs typeface="Times New Roman"/>
            </a:endParaRPr>
          </a:p>
          <a:p>
            <a:pPr marL="131445" marR="282575">
              <a:lnSpc>
                <a:spcPts val="880"/>
              </a:lnSpc>
              <a:spcBef>
                <a:spcPts val="439"/>
              </a:spcBef>
            </a:pPr>
            <a:r>
              <a:rPr dirty="0" sz="800" b="1">
                <a:latin typeface="Times New Roman"/>
                <a:cs typeface="Times New Roman"/>
              </a:rPr>
              <a:t>requisitos</a:t>
            </a:r>
            <a:r>
              <a:rPr dirty="0" sz="800" spc="11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</a:t>
            </a:r>
            <a:r>
              <a:rPr dirty="0" sz="800" spc="11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hardware</a:t>
            </a:r>
            <a:r>
              <a:rPr dirty="0" sz="800" spc="114" b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</a:t>
            </a:r>
            <a:r>
              <a:rPr dirty="0" sz="800" spc="11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20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incluir</a:t>
            </a:r>
            <a:r>
              <a:rPr dirty="0" sz="800" spc="1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archivos</a:t>
            </a:r>
            <a:r>
              <a:rPr dirty="0" sz="800" spc="1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</a:t>
            </a:r>
            <a:r>
              <a:rPr dirty="0" sz="800" spc="18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22</a:t>
            </a:r>
            <a:endParaRPr sz="800">
              <a:latin typeface="Times New Roman"/>
              <a:cs typeface="Times New Roman"/>
            </a:endParaRPr>
          </a:p>
          <a:p>
            <a:pPr marL="131445">
              <a:lnSpc>
                <a:spcPct val="100000"/>
              </a:lnSpc>
              <a:spcBef>
                <a:spcPts val="325"/>
              </a:spcBef>
            </a:pPr>
            <a:r>
              <a:rPr dirty="0" sz="800" b="1">
                <a:latin typeface="Times New Roman"/>
                <a:cs typeface="Times New Roman"/>
              </a:rPr>
              <a:t>instalación</a:t>
            </a:r>
            <a:r>
              <a:rPr dirty="0" sz="800" spc="235" b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</a:t>
            </a:r>
            <a:r>
              <a:rPr dirty="0" sz="800" spc="23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20</a:t>
            </a:r>
            <a:endParaRPr sz="800">
              <a:latin typeface="Times New Roman"/>
              <a:cs typeface="Times New Roman"/>
            </a:endParaRPr>
          </a:p>
          <a:p>
            <a:pPr marL="131445">
              <a:lnSpc>
                <a:spcPts val="950"/>
              </a:lnSpc>
              <a:spcBef>
                <a:spcPts val="135"/>
              </a:spcBef>
            </a:pPr>
            <a:r>
              <a:rPr dirty="0" sz="800" b="1">
                <a:latin typeface="Times New Roman"/>
                <a:cs typeface="Times New Roman"/>
              </a:rPr>
              <a:t>interfaz</a:t>
            </a:r>
            <a:r>
              <a:rPr dirty="0" sz="800" spc="160" b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</a:t>
            </a:r>
            <a:r>
              <a:rPr dirty="0" sz="800" spc="1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23;</a:t>
            </a:r>
            <a:r>
              <a:rPr dirty="0" sz="800" spc="16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31</a:t>
            </a:r>
            <a:endParaRPr sz="800">
              <a:latin typeface="Times New Roman"/>
              <a:cs typeface="Times New Roman"/>
            </a:endParaRPr>
          </a:p>
          <a:p>
            <a:pPr marL="131445">
              <a:lnSpc>
                <a:spcPts val="950"/>
              </a:lnSpc>
            </a:pPr>
            <a:r>
              <a:rPr dirty="0" sz="800">
                <a:latin typeface="Times New Roman"/>
                <a:cs typeface="Times New Roman"/>
              </a:rPr>
              <a:t>ayuda</a:t>
            </a:r>
            <a:r>
              <a:rPr dirty="0" sz="800" spc="13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1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13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</a:t>
            </a:r>
            <a:r>
              <a:rPr dirty="0" sz="800" spc="13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26</a:t>
            </a:r>
            <a:endParaRPr sz="800">
              <a:latin typeface="Times New Roman"/>
              <a:cs typeface="Times New Roman"/>
            </a:endParaRPr>
          </a:p>
          <a:p>
            <a:pPr marL="131445">
              <a:lnSpc>
                <a:spcPts val="919"/>
              </a:lnSpc>
              <a:spcBef>
                <a:spcPts val="340"/>
              </a:spcBef>
            </a:pPr>
            <a:r>
              <a:rPr dirty="0" sz="800" b="1">
                <a:latin typeface="Times New Roman"/>
                <a:cs typeface="Times New Roman"/>
              </a:rPr>
              <a:t>opciones</a:t>
            </a:r>
            <a:r>
              <a:rPr dirty="0" sz="800" spc="170" b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.................................................</a:t>
            </a:r>
            <a:r>
              <a:rPr dirty="0" sz="800" spc="1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</a:t>
            </a:r>
            <a:r>
              <a:rPr dirty="0" sz="800" spc="1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91</a:t>
            </a:r>
            <a:endParaRPr sz="800">
              <a:latin typeface="Times New Roman"/>
              <a:cs typeface="Times New Roman"/>
            </a:endParaRPr>
          </a:p>
          <a:p>
            <a:pPr marL="131445">
              <a:lnSpc>
                <a:spcPts val="919"/>
              </a:lnSpc>
            </a:pP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1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proyecto</a:t>
            </a:r>
            <a:r>
              <a:rPr dirty="0" sz="800" spc="1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</a:t>
            </a:r>
            <a:r>
              <a:rPr dirty="0" sz="800" spc="16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21</a:t>
            </a:r>
            <a:endParaRPr sz="800">
              <a:latin typeface="Times New Roman"/>
              <a:cs typeface="Times New Roman"/>
            </a:endParaRPr>
          </a:p>
          <a:p>
            <a:pPr marL="131445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1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soporte</a:t>
            </a:r>
            <a:r>
              <a:rPr dirty="0" sz="800" spc="1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</a:t>
            </a:r>
            <a:r>
              <a:rPr dirty="0" sz="800" spc="15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21</a:t>
            </a:r>
            <a:endParaRPr sz="800">
              <a:latin typeface="Times New Roman"/>
              <a:cs typeface="Times New Roman"/>
            </a:endParaRPr>
          </a:p>
          <a:p>
            <a:pPr marL="12700" marR="234950">
              <a:lnSpc>
                <a:spcPts val="880"/>
              </a:lnSpc>
              <a:spcBef>
                <a:spcPts val="434"/>
              </a:spcBef>
            </a:pPr>
            <a:r>
              <a:rPr dirty="0" sz="800" b="1">
                <a:latin typeface="Times New Roman"/>
                <a:cs typeface="Times New Roman"/>
              </a:rPr>
              <a:t>Lista</a:t>
            </a:r>
            <a:r>
              <a:rPr dirty="0" sz="800" spc="10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</a:t>
            </a:r>
            <a:r>
              <a:rPr dirty="0" sz="800" spc="10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correo</a:t>
            </a:r>
            <a:r>
              <a:rPr dirty="0" sz="800" spc="10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ATP-EMTP-L</a:t>
            </a:r>
            <a:r>
              <a:rPr dirty="0" sz="800" spc="105" b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26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atributos</a:t>
            </a:r>
            <a:r>
              <a:rPr dirty="0" sz="800" spc="1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.................................................</a:t>
            </a:r>
            <a:r>
              <a:rPr dirty="0" sz="800" spc="1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</a:t>
            </a:r>
            <a:r>
              <a:rPr dirty="0" sz="800" spc="18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36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831370" y="7558254"/>
            <a:ext cx="204914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autotransformador</a:t>
            </a:r>
            <a:r>
              <a:rPr dirty="0" sz="800" spc="2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</a:t>
            </a:r>
            <a:r>
              <a:rPr dirty="0" sz="800" spc="28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234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805970" y="7419487"/>
            <a:ext cx="513461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Errores</a:t>
            </a:r>
            <a:r>
              <a:rPr dirty="0" sz="800" spc="1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detección</a:t>
            </a:r>
            <a:r>
              <a:rPr dirty="0" sz="800" spc="1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automática</a:t>
            </a:r>
            <a:r>
              <a:rPr dirty="0" sz="800" spc="1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</a:t>
            </a:r>
            <a:r>
              <a:rPr dirty="0" sz="800" spc="1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70</a:t>
            </a:r>
            <a:r>
              <a:rPr dirty="0" baseline="10416" sz="1200">
                <a:latin typeface="Times New Roman"/>
                <a:cs typeface="Times New Roman"/>
              </a:rPr>
              <a:t>Opciones</a:t>
            </a:r>
            <a:r>
              <a:rPr dirty="0" baseline="10416" sz="1200" spc="217">
                <a:latin typeface="Times New Roman"/>
                <a:cs typeface="Times New Roman"/>
              </a:rPr>
              <a:t> </a:t>
            </a:r>
            <a:r>
              <a:rPr dirty="0" baseline="10416" sz="1200">
                <a:latin typeface="Times New Roman"/>
                <a:cs typeface="Times New Roman"/>
              </a:rPr>
              <a:t>de</a:t>
            </a:r>
            <a:r>
              <a:rPr dirty="0" baseline="10416" sz="1200" spc="225">
                <a:latin typeface="Times New Roman"/>
                <a:cs typeface="Times New Roman"/>
              </a:rPr>
              <a:t> </a:t>
            </a:r>
            <a:r>
              <a:rPr dirty="0" baseline="10416" sz="1200">
                <a:latin typeface="Times New Roman"/>
                <a:cs typeface="Times New Roman"/>
              </a:rPr>
              <a:t>vista</a:t>
            </a:r>
            <a:r>
              <a:rPr dirty="0" baseline="10416" sz="1200" spc="217">
                <a:latin typeface="Times New Roman"/>
                <a:cs typeface="Times New Roman"/>
              </a:rPr>
              <a:t> </a:t>
            </a:r>
            <a:r>
              <a:rPr dirty="0" baseline="10416" sz="1200">
                <a:latin typeface="Times New Roman"/>
                <a:cs typeface="Times New Roman"/>
              </a:rPr>
              <a:t>predeterminadas</a:t>
            </a:r>
            <a:r>
              <a:rPr dirty="0" baseline="10416" sz="1200" spc="217">
                <a:latin typeface="Times New Roman"/>
                <a:cs typeface="Times New Roman"/>
              </a:rPr>
              <a:t> </a:t>
            </a:r>
            <a:r>
              <a:rPr dirty="0" baseline="10416" sz="1200">
                <a:latin typeface="Times New Roman"/>
                <a:cs typeface="Times New Roman"/>
              </a:rPr>
              <a:t>..................................</a:t>
            </a:r>
            <a:r>
              <a:rPr dirty="0" baseline="10416" sz="1200" spc="217">
                <a:latin typeface="Times New Roman"/>
                <a:cs typeface="Times New Roman"/>
              </a:rPr>
              <a:t> </a:t>
            </a:r>
            <a:r>
              <a:rPr dirty="0" baseline="10416" sz="1200" spc="-37">
                <a:latin typeface="Times New Roman"/>
                <a:cs typeface="Times New Roman"/>
              </a:rPr>
              <a:t>95</a:t>
            </a:r>
            <a:endParaRPr baseline="10416" sz="1200">
              <a:latin typeface="Times New Roman"/>
              <a:cs typeface="Times New Roman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831370" y="7737989"/>
            <a:ext cx="2040255" cy="508000"/>
          </a:xfrm>
          <a:prstGeom prst="rect">
            <a:avLst/>
          </a:prstGeom>
        </p:spPr>
        <p:txBody>
          <a:bodyPr wrap="square" lIns="0" tIns="6159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484"/>
              </a:spcBef>
            </a:pPr>
            <a:r>
              <a:rPr dirty="0" sz="800" spc="-25" b="1" i="1">
                <a:latin typeface="Times New Roman"/>
                <a:cs typeface="Times New Roman"/>
              </a:rPr>
              <a:t>si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395"/>
              </a:spcBef>
            </a:pPr>
            <a:r>
              <a:rPr dirty="0" sz="800">
                <a:latin typeface="Times New Roman"/>
                <a:cs typeface="Times New Roman"/>
              </a:rPr>
              <a:t>B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CTRAN</a:t>
            </a:r>
            <a:r>
              <a:rPr dirty="0" sz="600" spc="1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23;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122;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189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12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BCTRAN</a:t>
            </a:r>
            <a:r>
              <a:rPr dirty="0" sz="800" spc="12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</a:t>
            </a:r>
            <a:r>
              <a:rPr dirty="0" sz="800" spc="12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175;</a:t>
            </a:r>
            <a:r>
              <a:rPr dirty="0" sz="800" spc="12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234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3355599" y="1744597"/>
            <a:ext cx="2175510" cy="303530"/>
          </a:xfrm>
          <a:prstGeom prst="rect">
            <a:avLst/>
          </a:prstGeom>
        </p:spPr>
        <p:txBody>
          <a:bodyPr wrap="square" lIns="0" tIns="285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25"/>
              </a:spcBef>
            </a:pP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1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BCTRAN</a:t>
            </a:r>
            <a:r>
              <a:rPr dirty="0" sz="800" spc="1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</a:t>
            </a:r>
            <a:r>
              <a:rPr dirty="0" sz="800" spc="19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177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Bonneville</a:t>
            </a:r>
            <a:r>
              <a:rPr dirty="0" sz="800" spc="12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Power</a:t>
            </a:r>
            <a:r>
              <a:rPr dirty="0" sz="800" spc="13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Administration</a:t>
            </a:r>
            <a:r>
              <a:rPr dirty="0" sz="800" spc="13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</a:t>
            </a:r>
            <a:r>
              <a:rPr dirty="0" sz="800" spc="130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9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3355599" y="2074994"/>
            <a:ext cx="2600960" cy="5338445"/>
          </a:xfrm>
          <a:prstGeom prst="rect">
            <a:avLst/>
          </a:prstGeom>
        </p:spPr>
        <p:txBody>
          <a:bodyPr wrap="square" lIns="0" tIns="6159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484"/>
              </a:spcBef>
            </a:pPr>
            <a:r>
              <a:rPr dirty="0" sz="800" spc="-50" b="1" i="1">
                <a:latin typeface="Times New Roman"/>
                <a:cs typeface="Times New Roman"/>
              </a:rPr>
              <a:t>C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395"/>
              </a:spcBef>
            </a:pPr>
            <a:r>
              <a:rPr dirty="0" sz="800">
                <a:latin typeface="Times New Roman"/>
                <a:cs typeface="Times New Roman"/>
              </a:rPr>
              <a:t>C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ABLE</a:t>
            </a:r>
            <a:r>
              <a:rPr dirty="0" sz="600" spc="12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ONSTANTS</a:t>
            </a:r>
            <a:r>
              <a:rPr dirty="0" sz="600" spc="12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23;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117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página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cable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161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C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ABLE</a:t>
            </a:r>
            <a:r>
              <a:rPr dirty="0" sz="600" spc="1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ARÁMETROS</a:t>
            </a:r>
            <a:r>
              <a:rPr dirty="0" sz="600" spc="1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117</a:t>
            </a:r>
            <a:endParaRPr sz="800">
              <a:latin typeface="Times New Roman"/>
              <a:cs typeface="Times New Roman"/>
            </a:endParaRPr>
          </a:p>
          <a:p>
            <a:pPr marL="131445" marR="278130" indent="-1193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Grupo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usuarios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EMTP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canadiense</a:t>
            </a:r>
            <a:r>
              <a:rPr dirty="0" sz="800" spc="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estadounidense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Tsu-</a:t>
            </a:r>
            <a:r>
              <a:rPr dirty="0" sz="800">
                <a:latin typeface="Times New Roman"/>
                <a:cs typeface="Times New Roman"/>
              </a:rPr>
              <a:t>huei</a:t>
            </a:r>
            <a:r>
              <a:rPr dirty="0" sz="800" spc="1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Liu</a:t>
            </a:r>
            <a:r>
              <a:rPr dirty="0" sz="800" spc="1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</a:t>
            </a:r>
            <a:r>
              <a:rPr dirty="0" sz="800" spc="1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10</a:t>
            </a:r>
            <a:endParaRPr sz="800">
              <a:latin typeface="Times New Roman"/>
              <a:cs typeface="Times New Roman"/>
            </a:endParaRPr>
          </a:p>
          <a:p>
            <a:pPr marL="131445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W.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Scott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Meyer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10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Pestaña</a:t>
            </a:r>
            <a:r>
              <a:rPr dirty="0" sz="800" spc="1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características</a:t>
            </a:r>
            <a:r>
              <a:rPr dirty="0" sz="800" spc="1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</a:t>
            </a:r>
            <a:r>
              <a:rPr dirty="0" sz="800" spc="15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102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comentarios</a:t>
            </a:r>
            <a:r>
              <a:rPr dirty="0" sz="800" spc="1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1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</a:t>
            </a:r>
            <a:r>
              <a:rPr dirty="0" sz="800" spc="15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32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archivos</a:t>
            </a:r>
            <a:r>
              <a:rPr dirty="0" sz="800" spc="1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1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................................................</a:t>
            </a:r>
            <a:r>
              <a:rPr dirty="0" sz="800" spc="16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58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fuente</a:t>
            </a:r>
            <a:r>
              <a:rPr dirty="0" sz="800" spc="12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13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12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................................................</a:t>
            </a:r>
            <a:r>
              <a:rPr dirty="0" sz="800" spc="13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</a:t>
            </a:r>
            <a:r>
              <a:rPr dirty="0" sz="800" spc="13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67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Texto</a:t>
            </a:r>
            <a:r>
              <a:rPr dirty="0" sz="800" spc="13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1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1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</a:t>
            </a:r>
            <a:r>
              <a:rPr dirty="0" sz="800" spc="13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105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ventana</a:t>
            </a:r>
            <a:r>
              <a:rPr dirty="0" sz="800" spc="1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1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</a:t>
            </a:r>
            <a:r>
              <a:rPr dirty="0" sz="800" spc="15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33</a:t>
            </a:r>
            <a:endParaRPr sz="800">
              <a:latin typeface="Times New Roman"/>
              <a:cs typeface="Times New Roman"/>
            </a:endParaRPr>
          </a:p>
          <a:p>
            <a:pPr marL="12700" marR="46545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Ventana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31;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32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C-like</a:t>
            </a:r>
            <a:r>
              <a:rPr dirty="0" sz="800" spc="1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...............................................</a:t>
            </a:r>
            <a:r>
              <a:rPr dirty="0" sz="800" spc="1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</a:t>
            </a:r>
            <a:r>
              <a:rPr dirty="0" sz="800" spc="18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13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ts val="919"/>
              </a:lnSpc>
              <a:spcBef>
                <a:spcPts val="345"/>
              </a:spcBef>
            </a:pPr>
            <a:r>
              <a:rPr dirty="0" sz="800" b="1">
                <a:latin typeface="Times New Roman"/>
                <a:cs typeface="Times New Roman"/>
              </a:rPr>
              <a:t>opciones</a:t>
            </a:r>
            <a:r>
              <a:rPr dirty="0" sz="800" spc="9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</a:t>
            </a:r>
            <a:r>
              <a:rPr dirty="0" sz="800" spc="10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línea</a:t>
            </a:r>
            <a:r>
              <a:rPr dirty="0" sz="800" spc="10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</a:t>
            </a:r>
            <a:r>
              <a:rPr dirty="0" sz="800" spc="10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comando</a:t>
            </a:r>
            <a:r>
              <a:rPr dirty="0" sz="800" spc="100" b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25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ts val="919"/>
              </a:lnSpc>
            </a:pP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1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comentarios</a:t>
            </a:r>
            <a:r>
              <a:rPr dirty="0" sz="800" spc="1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</a:t>
            </a:r>
            <a:r>
              <a:rPr dirty="0" sz="800" spc="16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65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1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comentarios</a:t>
            </a:r>
            <a:r>
              <a:rPr dirty="0" sz="800" spc="1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</a:t>
            </a:r>
            <a:r>
              <a:rPr dirty="0" sz="800" spc="16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66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16;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36;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41;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42;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51;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64;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76;</a:t>
            </a:r>
            <a:endParaRPr sz="800">
              <a:latin typeface="Times New Roman"/>
              <a:cs typeface="Times New Roman"/>
            </a:endParaRPr>
          </a:p>
          <a:p>
            <a:pPr marL="131445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82;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83;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86;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88;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89;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90;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100;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101;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102;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112;</a:t>
            </a:r>
            <a:endParaRPr sz="800">
              <a:latin typeface="Times New Roman"/>
              <a:cs typeface="Times New Roman"/>
            </a:endParaRPr>
          </a:p>
          <a:p>
            <a:pPr marL="131445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113;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117;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120;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122;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124;</a:t>
            </a:r>
            <a:r>
              <a:rPr dirty="0" sz="800" spc="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125;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132;</a:t>
            </a:r>
            <a:r>
              <a:rPr dirty="0" sz="800" spc="4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138;</a:t>
            </a:r>
            <a:endParaRPr sz="800">
              <a:latin typeface="Times New Roman"/>
              <a:cs typeface="Times New Roman"/>
            </a:endParaRPr>
          </a:p>
          <a:p>
            <a:pPr marL="131445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141;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170;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171;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172;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188;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217;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218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31;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32;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35;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100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comprimir</a:t>
            </a:r>
            <a:r>
              <a:rPr dirty="0" sz="800" spc="13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</a:t>
            </a:r>
            <a:r>
              <a:rPr dirty="0" sz="800" spc="13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63;</a:t>
            </a:r>
            <a:r>
              <a:rPr dirty="0" sz="800" spc="13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138;</a:t>
            </a:r>
            <a:r>
              <a:rPr dirty="0" sz="800" spc="13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192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conexión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51;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105;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221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conexiones</a:t>
            </a:r>
            <a:r>
              <a:rPr dirty="0" sz="800" spc="2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.................................................</a:t>
            </a:r>
            <a:r>
              <a:rPr dirty="0" sz="800" spc="2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37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Copiar</a:t>
            </a:r>
            <a:r>
              <a:rPr dirty="0" sz="800" spc="1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.................................................</a:t>
            </a:r>
            <a:r>
              <a:rPr dirty="0" sz="800" spc="1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</a:t>
            </a:r>
            <a:r>
              <a:rPr dirty="0" sz="800" spc="19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61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copiar</a:t>
            </a:r>
            <a:r>
              <a:rPr dirty="0" sz="800" spc="1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gráficos</a:t>
            </a:r>
            <a:r>
              <a:rPr dirty="0" sz="800" spc="1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</a:t>
            </a:r>
            <a:r>
              <a:rPr dirty="0" sz="800" spc="18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61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ts val="950"/>
              </a:lnSpc>
              <a:spcBef>
                <a:spcPts val="290"/>
              </a:spcBef>
            </a:pPr>
            <a:r>
              <a:rPr dirty="0" sz="800" b="1">
                <a:latin typeface="Times New Roman"/>
                <a:cs typeface="Times New Roman"/>
              </a:rPr>
              <a:t>creando</a:t>
            </a:r>
            <a:r>
              <a:rPr dirty="0" sz="800" spc="9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un</a:t>
            </a:r>
            <a:r>
              <a:rPr dirty="0" sz="800" spc="9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archivo</a:t>
            </a:r>
            <a:r>
              <a:rPr dirty="0" sz="800" spc="10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ATP</a:t>
            </a:r>
            <a:r>
              <a:rPr dirty="0" sz="800" spc="95" b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48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ts val="950"/>
              </a:lnSpc>
            </a:pPr>
            <a:r>
              <a:rPr dirty="0" sz="800">
                <a:latin typeface="Times New Roman"/>
                <a:cs typeface="Times New Roman"/>
              </a:rPr>
              <a:t>personalizando</a:t>
            </a:r>
            <a:r>
              <a:rPr dirty="0" sz="800" spc="1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</a:t>
            </a:r>
            <a:r>
              <a:rPr dirty="0" sz="800" spc="1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</a:t>
            </a:r>
            <a:r>
              <a:rPr dirty="0" sz="800" spc="1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183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cortar.................................................</a:t>
            </a:r>
            <a:r>
              <a:rPr dirty="0" sz="800" spc="2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</a:t>
            </a:r>
            <a:r>
              <a:rPr dirty="0" sz="800" spc="2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61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755"/>
              </a:spcBef>
            </a:pPr>
            <a:r>
              <a:rPr dirty="0" sz="800" spc="-25" b="1" i="1">
                <a:latin typeface="Times New Roman"/>
                <a:cs typeface="Times New Roman"/>
              </a:rPr>
              <a:t>re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445"/>
              </a:spcBef>
            </a:pPr>
            <a:r>
              <a:rPr dirty="0" sz="800">
                <a:latin typeface="Times New Roman"/>
                <a:cs typeface="Times New Roman"/>
              </a:rPr>
              <a:t>Dahl</a:t>
            </a:r>
            <a:r>
              <a:rPr dirty="0" sz="800" spc="1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Data</a:t>
            </a:r>
            <a:r>
              <a:rPr dirty="0" sz="800" spc="1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Design</a:t>
            </a:r>
            <a:r>
              <a:rPr dirty="0" sz="800" spc="1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</a:t>
            </a:r>
            <a:r>
              <a:rPr dirty="0" sz="800" spc="140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9</a:t>
            </a:r>
            <a:endParaRPr sz="800">
              <a:latin typeface="Times New Roman"/>
              <a:cs typeface="Times New Roman"/>
            </a:endParaRPr>
          </a:p>
          <a:p>
            <a:pPr marL="12700" marR="406400">
              <a:lnSpc>
                <a:spcPct val="108400"/>
              </a:lnSpc>
              <a:spcBef>
                <a:spcPts val="50"/>
              </a:spcBef>
            </a:pPr>
            <a:r>
              <a:rPr dirty="0" sz="800">
                <a:latin typeface="Times New Roman"/>
                <a:cs typeface="Times New Roman"/>
              </a:rPr>
              <a:t>D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600" spc="-10">
                <a:latin typeface="Times New Roman"/>
                <a:cs typeface="Times New Roman"/>
              </a:rPr>
              <a:t>ATA</a:t>
            </a:r>
            <a:r>
              <a:rPr dirty="0" sz="600" spc="1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ASE</a:t>
            </a:r>
            <a:r>
              <a:rPr dirty="0" sz="600" spc="1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ODULE</a:t>
            </a:r>
            <a:r>
              <a:rPr dirty="0" sz="600" spc="1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23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1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DBM</a:t>
            </a:r>
            <a:r>
              <a:rPr dirty="0" sz="800" spc="1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...............................................</a:t>
            </a:r>
            <a:r>
              <a:rPr dirty="0" sz="800" spc="1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</a:t>
            </a:r>
            <a:r>
              <a:rPr dirty="0" sz="800" spc="14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184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Máquina</a:t>
            </a:r>
            <a:r>
              <a:rPr dirty="0" sz="800" spc="1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DC</a:t>
            </a:r>
            <a:r>
              <a:rPr dirty="0" sz="800" spc="1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</a:t>
            </a:r>
            <a:r>
              <a:rPr dirty="0" sz="800" spc="1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146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tamaño</a:t>
            </a:r>
            <a:r>
              <a:rPr dirty="0" sz="800" spc="1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tabla</a:t>
            </a:r>
            <a:r>
              <a:rPr dirty="0" sz="800" spc="1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predeterminado</a:t>
            </a:r>
            <a:r>
              <a:rPr dirty="0" sz="800" spc="1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</a:t>
            </a:r>
            <a:r>
              <a:rPr dirty="0" sz="800" spc="15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12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3355599" y="7526535"/>
            <a:ext cx="2166620" cy="726440"/>
          </a:xfrm>
          <a:prstGeom prst="rect">
            <a:avLst/>
          </a:prstGeom>
        </p:spPr>
        <p:txBody>
          <a:bodyPr wrap="square" lIns="0" tIns="285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25"/>
              </a:spcBef>
            </a:pPr>
            <a:r>
              <a:rPr dirty="0" sz="800">
                <a:latin typeface="Times New Roman"/>
                <a:cs typeface="Times New Roman"/>
              </a:rPr>
              <a:t>delta</a:t>
            </a:r>
            <a:r>
              <a:rPr dirty="0" sz="800" spc="1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</a:t>
            </a:r>
            <a:r>
              <a:rPr dirty="0" sz="800" spc="1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................................................</a:t>
            </a:r>
            <a:r>
              <a:rPr dirty="0" sz="800" spc="1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</a:t>
            </a:r>
            <a:r>
              <a:rPr dirty="0" sz="800" spc="13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49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Página</a:t>
            </a:r>
            <a:r>
              <a:rPr dirty="0" sz="800" spc="1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directorios</a:t>
            </a:r>
            <a:r>
              <a:rPr dirty="0" sz="800" spc="1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</a:t>
            </a:r>
            <a:r>
              <a:rPr dirty="0" sz="800" spc="15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94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1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distribuida</a:t>
            </a:r>
            <a:r>
              <a:rPr dirty="0" sz="800" spc="1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</a:t>
            </a:r>
            <a:r>
              <a:rPr dirty="0" sz="800" spc="1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116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ts val="950"/>
              </a:lnSpc>
              <a:spcBef>
                <a:spcPts val="340"/>
              </a:spcBef>
            </a:pPr>
            <a:r>
              <a:rPr dirty="0" sz="800" b="1">
                <a:latin typeface="Times New Roman"/>
                <a:cs typeface="Times New Roman"/>
              </a:rPr>
              <a:t>descargar</a:t>
            </a:r>
            <a:r>
              <a:rPr dirty="0" sz="800" spc="185" b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.................................................</a:t>
            </a:r>
            <a:r>
              <a:rPr dirty="0" sz="800" spc="1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</a:t>
            </a:r>
            <a:r>
              <a:rPr dirty="0" sz="800" spc="18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20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ts val="950"/>
              </a:lnSpc>
            </a:pPr>
            <a:r>
              <a:rPr dirty="0" sz="800">
                <a:latin typeface="Times New Roman"/>
                <a:cs typeface="Times New Roman"/>
              </a:rPr>
              <a:t>relación</a:t>
            </a:r>
            <a:r>
              <a:rPr dirty="0" sz="800" spc="1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dibujo</a:t>
            </a:r>
            <a:r>
              <a:rPr dirty="0" sz="800" spc="1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</a:t>
            </a:r>
            <a:r>
              <a:rPr dirty="0" sz="800" spc="1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33;</a:t>
            </a:r>
            <a:r>
              <a:rPr dirty="0" sz="800" spc="11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131</a:t>
            </a:r>
            <a:endParaRPr sz="800">
              <a:latin typeface="Times New Roman"/>
              <a:cs typeface="Times New Roman"/>
            </a:endParaRPr>
          </a:p>
        </p:txBody>
      </p:sp>
      <p:grpSp>
        <p:nvGrpSpPr>
          <p:cNvPr id="26" name="object 26" descr=""/>
          <p:cNvGrpSpPr/>
          <p:nvPr/>
        </p:nvGrpSpPr>
        <p:grpSpPr>
          <a:xfrm>
            <a:off x="368299" y="9137009"/>
            <a:ext cx="594995" cy="13335"/>
            <a:chOff x="368299" y="9137009"/>
            <a:chExt cx="594995" cy="13335"/>
          </a:xfrm>
        </p:grpSpPr>
        <p:sp>
          <p:nvSpPr>
            <p:cNvPr id="27" name="object 27" descr=""/>
            <p:cNvSpPr/>
            <p:nvPr/>
          </p:nvSpPr>
          <p:spPr>
            <a:xfrm>
              <a:off x="368299" y="9137009"/>
              <a:ext cx="594995" cy="6985"/>
            </a:xfrm>
            <a:custGeom>
              <a:avLst/>
              <a:gdLst/>
              <a:ahLst/>
              <a:cxnLst/>
              <a:rect l="l" t="t" r="r" b="b"/>
              <a:pathLst>
                <a:path w="594994" h="6984">
                  <a:moveTo>
                    <a:pt x="594713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594713" y="0"/>
                  </a:lnTo>
                  <a:lnTo>
                    <a:pt x="594713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 descr=""/>
            <p:cNvSpPr/>
            <p:nvPr/>
          </p:nvSpPr>
          <p:spPr>
            <a:xfrm>
              <a:off x="368287" y="9137015"/>
              <a:ext cx="594995" cy="13335"/>
            </a:xfrm>
            <a:custGeom>
              <a:avLst/>
              <a:gdLst/>
              <a:ahLst/>
              <a:cxnLst/>
              <a:rect l="l" t="t" r="r" b="b"/>
              <a:pathLst>
                <a:path w="594994" h="13334">
                  <a:moveTo>
                    <a:pt x="594715" y="0"/>
                  </a:moveTo>
                  <a:lnTo>
                    <a:pt x="588111" y="6604"/>
                  </a:lnTo>
                  <a:lnTo>
                    <a:pt x="0" y="6604"/>
                  </a:lnTo>
                  <a:lnTo>
                    <a:pt x="0" y="13208"/>
                  </a:lnTo>
                  <a:lnTo>
                    <a:pt x="588111" y="13208"/>
                  </a:lnTo>
                  <a:lnTo>
                    <a:pt x="594715" y="13208"/>
                  </a:lnTo>
                  <a:lnTo>
                    <a:pt x="594715" y="6604"/>
                  </a:lnTo>
                  <a:lnTo>
                    <a:pt x="594715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 descr=""/>
            <p:cNvSpPr/>
            <p:nvPr/>
          </p:nvSpPr>
          <p:spPr>
            <a:xfrm>
              <a:off x="368299" y="9137009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4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0" name="object 30" descr=""/>
          <p:cNvSpPr txBox="1"/>
          <p:nvPr/>
        </p:nvSpPr>
        <p:spPr>
          <a:xfrm>
            <a:off x="378108" y="9197020"/>
            <a:ext cx="5778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Página</a:t>
            </a:r>
            <a:r>
              <a:rPr dirty="0" sz="800" spc="8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267</a:t>
            </a:r>
            <a:endParaRPr sz="800">
              <a:latin typeface="Arial"/>
              <a:cs typeface="Arial"/>
            </a:endParaRPr>
          </a:p>
        </p:txBody>
      </p:sp>
      <p:sp>
        <p:nvSpPr>
          <p:cNvPr id="36" name="object 36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37" name="object 37" descr=""/>
          <p:cNvSpPr txBox="1"/>
          <p:nvPr/>
        </p:nvSpPr>
        <p:spPr>
          <a:xfrm>
            <a:off x="6840139" y="10372823"/>
            <a:ext cx="393065" cy="139065"/>
          </a:xfrm>
          <a:prstGeom prst="rect">
            <a:avLst/>
          </a:prstGeom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z="800" spc="-10">
                <a:latin typeface="Arial MT"/>
                <a:cs typeface="Arial MT"/>
              </a:rPr>
              <a:t>218/222</a:t>
            </a:r>
            <a:endParaRPr sz="800">
              <a:latin typeface="Arial MT"/>
              <a:cs typeface="Arial MT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5225643" y="9368826"/>
            <a:ext cx="448309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Apéndice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1089080" y="9785125"/>
            <a:ext cx="200469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duplicado</a:t>
            </a:r>
            <a:r>
              <a:rPr dirty="0" sz="800" spc="1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...............................................</a:t>
            </a:r>
            <a:r>
              <a:rPr dirty="0" sz="800" spc="1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43;</a:t>
            </a:r>
            <a:r>
              <a:rPr dirty="0" sz="800" spc="18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61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1089080" y="9964861"/>
            <a:ext cx="2228215" cy="369570"/>
          </a:xfrm>
          <a:prstGeom prst="rect">
            <a:avLst/>
          </a:prstGeom>
        </p:spPr>
        <p:txBody>
          <a:bodyPr wrap="square" lIns="0" tIns="6159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484"/>
              </a:spcBef>
            </a:pPr>
            <a:r>
              <a:rPr dirty="0" sz="800" spc="-25" b="1" i="1">
                <a:latin typeface="Times New Roman"/>
                <a:cs typeface="Times New Roman"/>
              </a:rPr>
              <a:t>mi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395"/>
              </a:spcBef>
            </a:pPr>
            <a:r>
              <a:rPr dirty="0" sz="800">
                <a:latin typeface="Times New Roman"/>
                <a:cs typeface="Times New Roman"/>
              </a:rPr>
              <a:t>editar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49;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78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3606701" y="9785125"/>
            <a:ext cx="197548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Høidalen</a:t>
            </a:r>
            <a:r>
              <a:rPr dirty="0" sz="800" spc="1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.................................................</a:t>
            </a:r>
            <a:r>
              <a:rPr dirty="0" sz="800" spc="1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9;</a:t>
            </a:r>
            <a:r>
              <a:rPr dirty="0" sz="800" spc="18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26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3606701" y="9964861"/>
            <a:ext cx="2228215" cy="369570"/>
          </a:xfrm>
          <a:prstGeom prst="rect">
            <a:avLst/>
          </a:prstGeom>
        </p:spPr>
        <p:txBody>
          <a:bodyPr wrap="square" lIns="0" tIns="6159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484"/>
              </a:spcBef>
            </a:pPr>
            <a:r>
              <a:rPr dirty="0" sz="800" spc="-25" b="1" i="1">
                <a:latin typeface="Times New Roman"/>
                <a:cs typeface="Times New Roman"/>
              </a:rPr>
              <a:t>yo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395"/>
              </a:spcBef>
            </a:pPr>
            <a:r>
              <a:rPr dirty="0" sz="800">
                <a:latin typeface="Times New Roman"/>
                <a:cs typeface="Times New Roman"/>
              </a:rPr>
              <a:t>Editor</a:t>
            </a:r>
            <a:r>
              <a:rPr dirty="0" sz="800" spc="12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2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iconos</a:t>
            </a:r>
            <a:r>
              <a:rPr dirty="0" sz="800" spc="12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</a:t>
            </a:r>
            <a:r>
              <a:rPr dirty="0" sz="800" spc="12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84;</a:t>
            </a:r>
            <a:r>
              <a:rPr dirty="0" sz="800" spc="12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88</a:t>
            </a:r>
            <a:endParaRPr sz="8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21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3" name="object 3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4" name="object 4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488"/>
                  </a:lnTo>
                  <a:lnTo>
                    <a:pt x="142755" y="98488"/>
                  </a:lnTo>
                  <a:lnTo>
                    <a:pt x="136180" y="99796"/>
                  </a:lnTo>
                  <a:lnTo>
                    <a:pt x="104587" y="123991"/>
                  </a:lnTo>
                  <a:lnTo>
                    <a:pt x="98048" y="143195"/>
                  </a:lnTo>
                  <a:lnTo>
                    <a:pt x="98048" y="569274"/>
                  </a:lnTo>
                  <a:lnTo>
                    <a:pt x="117977" y="603718"/>
                  </a:lnTo>
                  <a:lnTo>
                    <a:pt x="142755" y="613981"/>
                  </a:lnTo>
                  <a:lnTo>
                    <a:pt x="1886711" y="613981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3981"/>
                  </a:moveTo>
                  <a:lnTo>
                    <a:pt x="1744971" y="613981"/>
                  </a:lnTo>
                  <a:lnTo>
                    <a:pt x="1751545" y="612673"/>
                  </a:lnTo>
                  <a:lnTo>
                    <a:pt x="1764174" y="607442"/>
                  </a:lnTo>
                  <a:lnTo>
                    <a:pt x="1788370" y="575849"/>
                  </a:lnTo>
                  <a:lnTo>
                    <a:pt x="1789678" y="569274"/>
                  </a:lnTo>
                  <a:lnTo>
                    <a:pt x="1789678" y="143195"/>
                  </a:lnTo>
                  <a:lnTo>
                    <a:pt x="1769748" y="108751"/>
                  </a:lnTo>
                  <a:lnTo>
                    <a:pt x="1744971" y="98488"/>
                  </a:lnTo>
                  <a:lnTo>
                    <a:pt x="1886711" y="98488"/>
                  </a:lnTo>
                  <a:lnTo>
                    <a:pt x="1886711" y="613981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2932176" y="500346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5453" y="528634"/>
                  </a:moveTo>
                  <a:lnTo>
                    <a:pt x="49392" y="528634"/>
                  </a:lnTo>
                  <a:lnTo>
                    <a:pt x="45954" y="528237"/>
                  </a:lnTo>
                  <a:lnTo>
                    <a:pt x="39145" y="526585"/>
                  </a:lnTo>
                  <a:lnTo>
                    <a:pt x="35839" y="525528"/>
                  </a:lnTo>
                  <a:lnTo>
                    <a:pt x="32633" y="524074"/>
                  </a:lnTo>
                  <a:lnTo>
                    <a:pt x="29426" y="522885"/>
                  </a:lnTo>
                  <a:lnTo>
                    <a:pt x="2695" y="492488"/>
                  </a:lnTo>
                  <a:lnTo>
                    <a:pt x="0" y="479074"/>
                  </a:lnTo>
                  <a:lnTo>
                    <a:pt x="0" y="475770"/>
                  </a:lnTo>
                  <a:lnTo>
                    <a:pt x="0" y="49361"/>
                  </a:lnTo>
                  <a:lnTo>
                    <a:pt x="17937" y="12819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775"/>
                  </a:lnTo>
                  <a:lnTo>
                    <a:pt x="1704845" y="49361"/>
                  </a:lnTo>
                  <a:lnTo>
                    <a:pt x="1704845" y="479074"/>
                  </a:lnTo>
                  <a:lnTo>
                    <a:pt x="1686907" y="515418"/>
                  </a:lnTo>
                  <a:lnTo>
                    <a:pt x="1672211" y="524074"/>
                  </a:lnTo>
                  <a:lnTo>
                    <a:pt x="1669005" y="525528"/>
                  </a:lnTo>
                  <a:lnTo>
                    <a:pt x="1665699" y="526585"/>
                  </a:lnTo>
                  <a:lnTo>
                    <a:pt x="1658890" y="528237"/>
                  </a:lnTo>
                  <a:lnTo>
                    <a:pt x="1655453" y="52863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" name="object 6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171"/>
              <a:ext cx="145374" cy="145374"/>
            </a:xfrm>
            <a:prstGeom prst="rect">
              <a:avLst/>
            </a:prstGeom>
          </p:spPr>
        </p:pic>
      </p:grpSp>
      <p:sp>
        <p:nvSpPr>
          <p:cNvPr id="7" name="object 7" descr=""/>
          <p:cNvSpPr txBox="1"/>
          <p:nvPr/>
        </p:nvSpPr>
        <p:spPr>
          <a:xfrm>
            <a:off x="1089080" y="6937009"/>
            <a:ext cx="65786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Times New Roman"/>
                <a:cs typeface="Times New Roman"/>
              </a:rPr>
              <a:t>ATPDraw</a:t>
            </a:r>
            <a:r>
              <a:rPr dirty="0" sz="550" spc="30">
                <a:latin typeface="Times New Roman"/>
                <a:cs typeface="Times New Roman"/>
              </a:rPr>
              <a:t> </a:t>
            </a:r>
            <a:r>
              <a:rPr dirty="0" sz="550">
                <a:latin typeface="Times New Roman"/>
                <a:cs typeface="Times New Roman"/>
              </a:rPr>
              <a:t>versión</a:t>
            </a:r>
            <a:r>
              <a:rPr dirty="0" sz="550" spc="30">
                <a:latin typeface="Times New Roman"/>
                <a:cs typeface="Times New Roman"/>
              </a:rPr>
              <a:t> </a:t>
            </a:r>
            <a:r>
              <a:rPr dirty="0" sz="550" spc="-25">
                <a:latin typeface="Times New Roman"/>
                <a:cs typeface="Times New Roman"/>
              </a:rPr>
              <a:t>5.6</a:t>
            </a:r>
            <a:endParaRPr sz="55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595687" y="6910578"/>
            <a:ext cx="1841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267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089080" y="317185"/>
            <a:ext cx="2409825" cy="3640454"/>
          </a:xfrm>
          <a:prstGeom prst="rect">
            <a:avLst/>
          </a:prstGeom>
        </p:spPr>
        <p:txBody>
          <a:bodyPr wrap="square" lIns="0" tIns="5524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434"/>
              </a:spcBef>
            </a:pPr>
            <a:r>
              <a:rPr dirty="0" sz="800">
                <a:latin typeface="Times New Roman"/>
                <a:cs typeface="Times New Roman"/>
              </a:rPr>
              <a:t>Editar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1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</a:t>
            </a:r>
            <a:r>
              <a:rPr dirty="0" sz="800" spc="1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65;</a:t>
            </a:r>
            <a:r>
              <a:rPr dirty="0" sz="800" spc="1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100;</a:t>
            </a:r>
            <a:r>
              <a:rPr dirty="0" sz="800" spc="11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141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ts val="919"/>
              </a:lnSpc>
              <a:spcBef>
                <a:spcPts val="340"/>
              </a:spcBef>
            </a:pPr>
            <a:r>
              <a:rPr dirty="0" sz="800" b="1">
                <a:latin typeface="Times New Roman"/>
                <a:cs typeface="Times New Roman"/>
              </a:rPr>
              <a:t>Editar</a:t>
            </a:r>
            <a:r>
              <a:rPr dirty="0" sz="800" spc="17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comandos</a:t>
            </a:r>
            <a:r>
              <a:rPr dirty="0" sz="800" spc="170" b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</a:t>
            </a:r>
            <a:r>
              <a:rPr dirty="0" sz="800" spc="1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81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ts val="919"/>
              </a:lnSpc>
            </a:pPr>
            <a:r>
              <a:rPr dirty="0" sz="800">
                <a:latin typeface="Times New Roman"/>
                <a:cs typeface="Times New Roman"/>
              </a:rPr>
              <a:t>editar</a:t>
            </a:r>
            <a:r>
              <a:rPr dirty="0" sz="800" spc="1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componente</a:t>
            </a:r>
            <a:r>
              <a:rPr dirty="0" sz="800" spc="1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</a:t>
            </a:r>
            <a:r>
              <a:rPr dirty="0" sz="800" spc="19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87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Editar</a:t>
            </a:r>
            <a:r>
              <a:rPr dirty="0" sz="800" spc="1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grupo</a:t>
            </a:r>
            <a:r>
              <a:rPr dirty="0" sz="800" spc="1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</a:t>
            </a:r>
            <a:r>
              <a:rPr dirty="0" sz="800" spc="1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64;</a:t>
            </a:r>
            <a:r>
              <a:rPr dirty="0" sz="800" spc="13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141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ts val="950"/>
              </a:lnSpc>
              <a:spcBef>
                <a:spcPts val="340"/>
              </a:spcBef>
            </a:pPr>
            <a:r>
              <a:rPr dirty="0" sz="800" b="1">
                <a:latin typeface="Times New Roman"/>
                <a:cs typeface="Times New Roman"/>
              </a:rPr>
              <a:t>Editar</a:t>
            </a:r>
            <a:r>
              <a:rPr dirty="0" sz="800" spc="14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archivo</a:t>
            </a:r>
            <a:r>
              <a:rPr dirty="0" sz="800" spc="14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LIS</a:t>
            </a:r>
            <a:r>
              <a:rPr dirty="0" sz="800" spc="140" b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</a:t>
            </a:r>
            <a:r>
              <a:rPr dirty="0" sz="800" spc="14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79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ts val="950"/>
              </a:lnSpc>
            </a:pP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12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2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edición</a:t>
            </a:r>
            <a:r>
              <a:rPr dirty="0" sz="800" spc="12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................................................</a:t>
            </a:r>
            <a:r>
              <a:rPr dirty="0" sz="800" spc="13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</a:t>
            </a:r>
            <a:r>
              <a:rPr dirty="0" sz="800" spc="12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36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ts val="919"/>
              </a:lnSpc>
              <a:spcBef>
                <a:spcPts val="345"/>
              </a:spcBef>
            </a:pPr>
            <a:r>
              <a:rPr dirty="0" sz="800" b="1">
                <a:latin typeface="Times New Roman"/>
                <a:cs typeface="Times New Roman"/>
              </a:rPr>
              <a:t>operaciones</a:t>
            </a:r>
            <a:r>
              <a:rPr dirty="0" sz="800" spc="15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</a:t>
            </a:r>
            <a:r>
              <a:rPr dirty="0" sz="800" spc="15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edición</a:t>
            </a:r>
            <a:r>
              <a:rPr dirty="0" sz="800" spc="155" b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</a:t>
            </a:r>
            <a:r>
              <a:rPr dirty="0" sz="800" spc="15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35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ts val="919"/>
              </a:lnSpc>
            </a:pPr>
            <a:r>
              <a:rPr dirty="0" sz="800">
                <a:latin typeface="Times New Roman"/>
                <a:cs typeface="Times New Roman"/>
              </a:rPr>
              <a:t>opciones</a:t>
            </a:r>
            <a:r>
              <a:rPr dirty="0" sz="800" spc="1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edición</a:t>
            </a:r>
            <a:r>
              <a:rPr dirty="0" sz="800" spc="1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................................................</a:t>
            </a:r>
            <a:r>
              <a:rPr dirty="0" sz="800" spc="16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95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10">
                <a:latin typeface="Times New Roman"/>
                <a:cs typeface="Times New Roman"/>
              </a:rPr>
              <a:t>editar</a:t>
            </a:r>
            <a:r>
              <a:rPr dirty="0" sz="800" spc="-1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la</a:t>
            </a:r>
            <a:r>
              <a:rPr dirty="0" sz="800" spc="-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configuración................................................</a:t>
            </a:r>
            <a:r>
              <a:rPr dirty="0" sz="800" spc="-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.95</a:t>
            </a:r>
            <a:endParaRPr sz="800">
              <a:latin typeface="Times New Roman"/>
              <a:cs typeface="Times New Roman"/>
            </a:endParaRPr>
          </a:p>
          <a:p>
            <a:pPr marL="12700" marR="157480">
              <a:lnSpc>
                <a:spcPct val="113799"/>
              </a:lnSpc>
            </a:pPr>
            <a:r>
              <a:rPr dirty="0" sz="800" spc="10">
                <a:latin typeface="Times New Roman"/>
                <a:cs typeface="Times New Roman"/>
              </a:rPr>
              <a:t>Programa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transitorios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electromagnéticos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...........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9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EMTP</a:t>
            </a:r>
            <a:r>
              <a:rPr dirty="0" sz="800" spc="1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.................................................</a:t>
            </a:r>
            <a:r>
              <a:rPr dirty="0" sz="800" spc="1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</a:t>
            </a:r>
            <a:r>
              <a:rPr dirty="0" sz="800" spc="18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10</a:t>
            </a:r>
            <a:endParaRPr sz="800">
              <a:latin typeface="Times New Roman"/>
              <a:cs typeface="Times New Roman"/>
            </a:endParaRPr>
          </a:p>
          <a:p>
            <a:pPr marL="131445">
              <a:lnSpc>
                <a:spcPts val="919"/>
              </a:lnSpc>
              <a:spcBef>
                <a:spcPts val="340"/>
              </a:spcBef>
            </a:pPr>
            <a:r>
              <a:rPr dirty="0" sz="800" b="1">
                <a:latin typeface="Times New Roman"/>
                <a:cs typeface="Times New Roman"/>
              </a:rPr>
              <a:t>aplicaciones</a:t>
            </a:r>
            <a:r>
              <a:rPr dirty="0" sz="800" spc="235" b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</a:t>
            </a:r>
            <a:r>
              <a:rPr dirty="0" sz="800" spc="24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15</a:t>
            </a:r>
            <a:endParaRPr sz="800">
              <a:latin typeface="Times New Roman"/>
              <a:cs typeface="Times New Roman"/>
            </a:endParaRPr>
          </a:p>
          <a:p>
            <a:pPr marL="131445">
              <a:lnSpc>
                <a:spcPts val="919"/>
              </a:lnSpc>
            </a:pPr>
            <a:r>
              <a:rPr dirty="0" sz="800">
                <a:latin typeface="Times New Roman"/>
                <a:cs typeface="Times New Roman"/>
              </a:rPr>
              <a:t>Libro</a:t>
            </a:r>
            <a:r>
              <a:rPr dirty="0" sz="800" spc="1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reglas</a:t>
            </a:r>
            <a:r>
              <a:rPr dirty="0" sz="800" spc="1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</a:t>
            </a:r>
            <a:r>
              <a:rPr dirty="0" sz="800" spc="13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269</a:t>
            </a:r>
            <a:endParaRPr sz="800">
              <a:latin typeface="Times New Roman"/>
              <a:cs typeface="Times New Roman"/>
            </a:endParaRPr>
          </a:p>
          <a:p>
            <a:pPr marL="131445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TPBIG.EXE</a:t>
            </a:r>
            <a:r>
              <a:rPr dirty="0" sz="800" spc="2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</a:t>
            </a:r>
            <a:r>
              <a:rPr dirty="0" sz="800" spc="26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23</a:t>
            </a:r>
            <a:endParaRPr sz="800">
              <a:latin typeface="Times New Roman"/>
              <a:cs typeface="Times New Roman"/>
            </a:endParaRPr>
          </a:p>
          <a:p>
            <a:pPr marL="131445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grupo</a:t>
            </a:r>
            <a:r>
              <a:rPr dirty="0" sz="800" spc="1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usuarios</a:t>
            </a:r>
            <a:r>
              <a:rPr dirty="0" sz="800" spc="1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...............................................</a:t>
            </a:r>
            <a:r>
              <a:rPr dirty="0" sz="800" spc="15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19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tubería</a:t>
            </a:r>
            <a:r>
              <a:rPr dirty="0" sz="800" spc="1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cierre</a:t>
            </a:r>
            <a:r>
              <a:rPr dirty="0" sz="800" spc="1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</a:t>
            </a:r>
            <a:r>
              <a:rPr dirty="0" sz="800" spc="14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157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variables</a:t>
            </a:r>
            <a:r>
              <a:rPr dirty="0" sz="800" spc="12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ambientales</a:t>
            </a:r>
            <a:endParaRPr sz="800">
              <a:latin typeface="Times New Roman"/>
              <a:cs typeface="Times New Roman"/>
            </a:endParaRPr>
          </a:p>
          <a:p>
            <a:pPr marL="131445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ATPDIR,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WATDIR,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GNUDIR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25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1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exportación</a:t>
            </a:r>
            <a:r>
              <a:rPr dirty="0" sz="800" spc="1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</a:t>
            </a:r>
            <a:r>
              <a:rPr dirty="0" sz="800" spc="1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59</a:t>
            </a:r>
            <a:endParaRPr sz="800">
              <a:latin typeface="Times New Roman"/>
              <a:cs typeface="Times New Roman"/>
            </a:endParaRPr>
          </a:p>
          <a:p>
            <a:pPr marL="12700" marR="36893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programas</a:t>
            </a:r>
            <a:r>
              <a:rPr dirty="0" sz="800" spc="1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externos</a:t>
            </a:r>
            <a:r>
              <a:rPr dirty="0" sz="800" spc="1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</a:t>
            </a:r>
            <a:r>
              <a:rPr dirty="0" sz="800" spc="19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24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extraer.................................................</a:t>
            </a:r>
            <a:r>
              <a:rPr dirty="0" sz="800" spc="2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</a:t>
            </a:r>
            <a:r>
              <a:rPr dirty="0" sz="800" spc="2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64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760"/>
              </a:spcBef>
            </a:pPr>
            <a:r>
              <a:rPr dirty="0" sz="800" spc="-50" b="1" i="1">
                <a:latin typeface="Times New Roman"/>
                <a:cs typeface="Times New Roman"/>
              </a:rPr>
              <a:t>F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390"/>
              </a:spcBef>
            </a:pPr>
            <a:r>
              <a:rPr dirty="0" sz="800">
                <a:latin typeface="Times New Roman"/>
                <a:cs typeface="Times New Roman"/>
              </a:rPr>
              <a:t>sonda</a:t>
            </a:r>
            <a:r>
              <a:rPr dirty="0" sz="800" spc="1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flujo</a:t>
            </a:r>
            <a:r>
              <a:rPr dirty="0" sz="800" spc="1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................................................</a:t>
            </a:r>
            <a:r>
              <a:rPr dirty="0" sz="800" spc="13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.240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Formatear</a:t>
            </a:r>
            <a:r>
              <a:rPr dirty="0" sz="800" spc="1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página</a:t>
            </a:r>
            <a:r>
              <a:rPr dirty="0" sz="800" spc="204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................................................</a:t>
            </a:r>
            <a:r>
              <a:rPr dirty="0" sz="800" spc="204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49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Fortran</a:t>
            </a:r>
            <a:r>
              <a:rPr dirty="0" sz="800" spc="1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.................................................</a:t>
            </a:r>
            <a:r>
              <a:rPr dirty="0" sz="800" spc="1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</a:t>
            </a:r>
            <a:r>
              <a:rPr dirty="0" sz="800" spc="18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129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3494468" y="99281"/>
            <a:ext cx="2524125" cy="963930"/>
          </a:xfrm>
          <a:prstGeom prst="rect">
            <a:avLst/>
          </a:prstGeom>
        </p:spPr>
        <p:txBody>
          <a:bodyPr wrap="square" lIns="0" tIns="78105" rIns="0" bIns="0" rtlCol="0" vert="horz">
            <a:spAutoFit/>
          </a:bodyPr>
          <a:lstStyle/>
          <a:p>
            <a:pPr marL="452755">
              <a:lnSpc>
                <a:spcPct val="100000"/>
              </a:lnSpc>
              <a:spcBef>
                <a:spcPts val="615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  <a:p>
            <a:pPr marL="124460">
              <a:lnSpc>
                <a:spcPct val="100000"/>
              </a:lnSpc>
              <a:spcBef>
                <a:spcPts val="575"/>
              </a:spcBef>
            </a:pP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1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Importar</a:t>
            </a:r>
            <a:r>
              <a:rPr dirty="0" sz="800" spc="1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</a:t>
            </a:r>
            <a:r>
              <a:rPr dirty="0" sz="800" spc="18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177</a:t>
            </a:r>
            <a:endParaRPr sz="800">
              <a:latin typeface="Times New Roman"/>
              <a:cs typeface="Times New Roman"/>
            </a:endParaRPr>
          </a:p>
          <a:p>
            <a:pPr marL="124460" marR="304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1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importación</a:t>
            </a:r>
            <a:r>
              <a:rPr dirty="0" sz="800" spc="1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</a:t>
            </a:r>
            <a:r>
              <a:rPr dirty="0" sz="800" spc="1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59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Incluir</a:t>
            </a:r>
            <a:r>
              <a:rPr dirty="0" sz="800" spc="1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característica</a:t>
            </a:r>
            <a:r>
              <a:rPr dirty="0" sz="800" spc="1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</a:t>
            </a:r>
            <a:r>
              <a:rPr dirty="0" sz="800" spc="1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122</a:t>
            </a:r>
            <a:endParaRPr sz="800">
              <a:latin typeface="Times New Roman"/>
              <a:cs typeface="Times New Roman"/>
            </a:endParaRPr>
          </a:p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baseline="-9259" sz="900" spc="-217">
                <a:latin typeface="Arial MT"/>
                <a:cs typeface="Arial MT"/>
              </a:rPr>
              <a:t>Tra</a:t>
            </a:r>
            <a:r>
              <a:rPr dirty="0" sz="800" spc="-145">
                <a:latin typeface="Times New Roman"/>
                <a:cs typeface="Times New Roman"/>
              </a:rPr>
              <a:t>m</a:t>
            </a:r>
            <a:r>
              <a:rPr dirty="0" baseline="-9259" sz="900" spc="-217">
                <a:latin typeface="Arial MT"/>
                <a:cs typeface="Arial MT"/>
              </a:rPr>
              <a:t>du</a:t>
            </a:r>
            <a:r>
              <a:rPr dirty="0" sz="800" spc="-145">
                <a:latin typeface="Times New Roman"/>
                <a:cs typeface="Times New Roman"/>
              </a:rPr>
              <a:t>á</a:t>
            </a:r>
            <a:r>
              <a:rPr dirty="0" baseline="-9259" sz="900" spc="-217">
                <a:latin typeface="Arial MT"/>
                <a:cs typeface="Arial MT"/>
              </a:rPr>
              <a:t>c</a:t>
            </a:r>
            <a:r>
              <a:rPr dirty="0" sz="800" spc="-145">
                <a:latin typeface="Times New Roman"/>
                <a:cs typeface="Times New Roman"/>
              </a:rPr>
              <a:t>q</a:t>
            </a:r>
            <a:r>
              <a:rPr dirty="0" baseline="-9259" sz="900" spc="-217">
                <a:latin typeface="Arial MT"/>
                <a:cs typeface="Arial MT"/>
              </a:rPr>
              <a:t>ie</a:t>
            </a:r>
            <a:r>
              <a:rPr dirty="0" sz="800" spc="-145">
                <a:latin typeface="Times New Roman"/>
                <a:cs typeface="Times New Roman"/>
              </a:rPr>
              <a:t>u</a:t>
            </a:r>
            <a:r>
              <a:rPr dirty="0" baseline="-9259" sz="900" spc="-217">
                <a:latin typeface="Arial MT"/>
                <a:cs typeface="Arial MT"/>
              </a:rPr>
              <a:t>n</a:t>
            </a:r>
            <a:r>
              <a:rPr dirty="0" sz="800" spc="-145">
                <a:latin typeface="Times New Roman"/>
                <a:cs typeface="Times New Roman"/>
              </a:rPr>
              <a:t>i</a:t>
            </a:r>
            <a:r>
              <a:rPr dirty="0" baseline="-9259" sz="900" spc="-217">
                <a:latin typeface="Arial MT"/>
                <a:cs typeface="Arial MT"/>
              </a:rPr>
              <a:t>d</a:t>
            </a:r>
            <a:r>
              <a:rPr dirty="0" sz="800" spc="-145">
                <a:latin typeface="Times New Roman"/>
                <a:cs typeface="Times New Roman"/>
              </a:rPr>
              <a:t>n</a:t>
            </a:r>
            <a:r>
              <a:rPr dirty="0" baseline="-9259" sz="900" spc="-217">
                <a:latin typeface="Arial MT"/>
                <a:cs typeface="Arial MT"/>
              </a:rPr>
              <a:t>o</a:t>
            </a:r>
            <a:r>
              <a:rPr dirty="0" sz="800" spc="-145">
                <a:latin typeface="Times New Roman"/>
                <a:cs typeface="Times New Roman"/>
              </a:rPr>
              <a:t>a</a:t>
            </a:r>
            <a:r>
              <a:rPr dirty="0" baseline="-9259" sz="900" spc="-217">
                <a:latin typeface="Arial MT"/>
                <a:cs typeface="Arial MT"/>
              </a:rPr>
              <a:t>..</a:t>
            </a:r>
            <a:r>
              <a:rPr dirty="0" sz="800" spc="-145">
                <a:latin typeface="Times New Roman"/>
                <a:cs typeface="Times New Roman"/>
              </a:rPr>
              <a:t>d</a:t>
            </a:r>
            <a:r>
              <a:rPr dirty="0" baseline="-9259" sz="900" spc="-217">
                <a:latin typeface="Arial MT"/>
                <a:cs typeface="Arial MT"/>
              </a:rPr>
              <a:t>.</a:t>
            </a:r>
            <a:r>
              <a:rPr dirty="0" baseline="-9259" sz="900" spc="232">
                <a:latin typeface="Arial MT"/>
                <a:cs typeface="Arial MT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</a:t>
            </a:r>
            <a:r>
              <a:rPr dirty="0" sz="800" spc="13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inducción</a:t>
            </a:r>
            <a:r>
              <a:rPr dirty="0" sz="800" spc="1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</a:t>
            </a:r>
            <a:r>
              <a:rPr dirty="0" sz="800" spc="13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146</a:t>
            </a:r>
            <a:endParaRPr sz="800">
              <a:latin typeface="Times New Roman"/>
              <a:cs typeface="Times New Roman"/>
            </a:endParaRPr>
          </a:p>
          <a:p>
            <a:pPr marL="12446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condiciones</a:t>
            </a:r>
            <a:r>
              <a:rPr dirty="0" sz="800" spc="12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iniciales</a:t>
            </a:r>
            <a:r>
              <a:rPr dirty="0" sz="800" spc="12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</a:t>
            </a:r>
            <a:r>
              <a:rPr dirty="0" sz="800" spc="12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10;</a:t>
            </a:r>
            <a:r>
              <a:rPr dirty="0" sz="800" spc="12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129</a:t>
            </a:r>
            <a:r>
              <a:rPr dirty="0" sz="800" spc="12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129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089080" y="3984587"/>
            <a:ext cx="2178050" cy="2715260"/>
          </a:xfrm>
          <a:prstGeom prst="rect">
            <a:avLst/>
          </a:prstGeom>
        </p:spPr>
        <p:txBody>
          <a:bodyPr wrap="square" lIns="0" tIns="6159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484"/>
              </a:spcBef>
            </a:pPr>
            <a:r>
              <a:rPr dirty="0" sz="800" spc="-10" b="1" i="1">
                <a:latin typeface="Times New Roman"/>
                <a:cs typeface="Times New Roman"/>
              </a:rPr>
              <a:t>GRAMO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395"/>
              </a:spcBef>
            </a:pPr>
            <a:r>
              <a:rPr dirty="0" sz="800">
                <a:latin typeface="Times New Roman"/>
                <a:cs typeface="Times New Roman"/>
              </a:rPr>
              <a:t>gridsnap</a:t>
            </a:r>
            <a:r>
              <a:rPr dirty="0" sz="800" spc="1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.................................................</a:t>
            </a:r>
            <a:r>
              <a:rPr dirty="0" sz="800" spc="1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</a:t>
            </a:r>
            <a:r>
              <a:rPr dirty="0" sz="800" spc="18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35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símbolo</a:t>
            </a:r>
            <a:r>
              <a:rPr dirty="0" sz="800" spc="1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tierra</a:t>
            </a:r>
            <a:r>
              <a:rPr dirty="0" sz="800" spc="1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</a:t>
            </a:r>
            <a:r>
              <a:rPr dirty="0" sz="800" spc="13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47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personalización</a:t>
            </a:r>
            <a:r>
              <a:rPr dirty="0" sz="800" spc="1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grupal</a:t>
            </a:r>
            <a:r>
              <a:rPr dirty="0" sz="800" spc="1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</a:t>
            </a:r>
            <a:r>
              <a:rPr dirty="0" sz="800" spc="19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143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ts val="919"/>
              </a:lnSpc>
              <a:spcBef>
                <a:spcPts val="340"/>
              </a:spcBef>
            </a:pPr>
            <a:r>
              <a:rPr dirty="0" sz="800" b="1">
                <a:latin typeface="Times New Roman"/>
                <a:cs typeface="Times New Roman"/>
              </a:rPr>
              <a:t>Diálogo</a:t>
            </a:r>
            <a:r>
              <a:rPr dirty="0" sz="800" spc="13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</a:t>
            </a:r>
            <a:r>
              <a:rPr dirty="0" sz="800" spc="13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grupo</a:t>
            </a:r>
            <a:r>
              <a:rPr dirty="0" sz="800" spc="135" b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</a:t>
            </a:r>
            <a:r>
              <a:rPr dirty="0" sz="800" spc="13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107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ts val="919"/>
              </a:lnSpc>
            </a:pPr>
            <a:r>
              <a:rPr dirty="0" sz="800">
                <a:latin typeface="Times New Roman"/>
                <a:cs typeface="Times New Roman"/>
              </a:rPr>
              <a:t>carpeta</a:t>
            </a:r>
            <a:r>
              <a:rPr dirty="0" sz="800" spc="1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grupo</a:t>
            </a:r>
            <a:r>
              <a:rPr dirty="0" sz="800" spc="1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</a:t>
            </a:r>
            <a:r>
              <a:rPr dirty="0" sz="800" spc="15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139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Grupo</a:t>
            </a:r>
            <a:r>
              <a:rPr dirty="0" sz="800" spc="1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no.</a:t>
            </a:r>
            <a:r>
              <a:rPr dirty="0" sz="800" spc="1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campo</a:t>
            </a:r>
            <a:r>
              <a:rPr dirty="0" sz="800" spc="1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</a:t>
            </a:r>
            <a:r>
              <a:rPr dirty="0" sz="800" spc="13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102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selección</a:t>
            </a:r>
            <a:r>
              <a:rPr dirty="0" sz="800" spc="1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grupo</a:t>
            </a:r>
            <a:r>
              <a:rPr dirty="0" sz="800" spc="1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</a:t>
            </a:r>
            <a:r>
              <a:rPr dirty="0" sz="800" spc="14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43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340"/>
              </a:spcBef>
            </a:pPr>
            <a:r>
              <a:rPr dirty="0" sz="800" b="1">
                <a:latin typeface="Times New Roman"/>
                <a:cs typeface="Times New Roman"/>
              </a:rPr>
              <a:t>agrupación</a:t>
            </a:r>
            <a:r>
              <a:rPr dirty="0" sz="800" spc="120" b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</a:t>
            </a:r>
            <a:r>
              <a:rPr dirty="0" sz="800" spc="12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137;</a:t>
            </a:r>
            <a:r>
              <a:rPr dirty="0" sz="800" spc="12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192;</a:t>
            </a:r>
            <a:r>
              <a:rPr dirty="0" sz="800" spc="12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226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85"/>
              </a:spcBef>
            </a:pPr>
            <a:r>
              <a:rPr dirty="0" sz="800" b="1">
                <a:latin typeface="Times New Roman"/>
                <a:cs typeface="Times New Roman"/>
              </a:rPr>
              <a:t>GTPPLOT</a:t>
            </a:r>
            <a:r>
              <a:rPr dirty="0" sz="800" spc="254" b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.................................................</a:t>
            </a:r>
            <a:r>
              <a:rPr dirty="0" sz="800" spc="26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13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600"/>
              </a:spcBef>
            </a:pPr>
            <a:r>
              <a:rPr dirty="0" sz="800" spc="-50" b="1" i="1">
                <a:latin typeface="Times New Roman"/>
                <a:cs typeface="Times New Roman"/>
              </a:rPr>
              <a:t>H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395"/>
              </a:spcBef>
            </a:pPr>
            <a:r>
              <a:rPr dirty="0" sz="800">
                <a:latin typeface="Times New Roman"/>
                <a:cs typeface="Times New Roman"/>
              </a:rPr>
              <a:t>H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ARMONIC</a:t>
            </a:r>
            <a:r>
              <a:rPr dirty="0" sz="600" spc="114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REQUENCY</a:t>
            </a:r>
            <a:r>
              <a:rPr dirty="0" sz="600" spc="114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CAN</a:t>
            </a:r>
            <a:r>
              <a:rPr dirty="0" sz="600" spc="114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28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ts val="919"/>
              </a:lnSpc>
              <a:spcBef>
                <a:spcPts val="340"/>
              </a:spcBef>
            </a:pPr>
            <a:r>
              <a:rPr dirty="0" sz="800" b="1">
                <a:latin typeface="Times New Roman"/>
                <a:cs typeface="Times New Roman"/>
              </a:rPr>
              <a:t>Fuente</a:t>
            </a:r>
            <a:r>
              <a:rPr dirty="0" sz="800" spc="17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armónica</a:t>
            </a:r>
            <a:r>
              <a:rPr dirty="0" sz="800" spc="175" b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</a:t>
            </a:r>
            <a:r>
              <a:rPr dirty="0" sz="800" spc="1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152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ts val="919"/>
              </a:lnSpc>
            </a:pPr>
            <a:r>
              <a:rPr dirty="0" sz="800">
                <a:latin typeface="Times New Roman"/>
                <a:cs typeface="Times New Roman"/>
              </a:rPr>
              <a:t>Editor</a:t>
            </a:r>
            <a:r>
              <a:rPr dirty="0" sz="800" spc="114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2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ayuda</a:t>
            </a:r>
            <a:r>
              <a:rPr dirty="0" sz="800" spc="12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</a:t>
            </a:r>
            <a:r>
              <a:rPr dirty="0" sz="800" spc="12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85;</a:t>
            </a:r>
            <a:r>
              <a:rPr dirty="0" sz="800" spc="114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90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1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ayuda</a:t>
            </a:r>
            <a:r>
              <a:rPr dirty="0" sz="800" spc="1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................................................</a:t>
            </a:r>
            <a:r>
              <a:rPr dirty="0" sz="800" spc="14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..96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Temas</a:t>
            </a:r>
            <a:r>
              <a:rPr dirty="0" sz="800" spc="1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ayuda................................................</a:t>
            </a:r>
            <a:r>
              <a:rPr dirty="0" sz="800" spc="18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..97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Botón</a:t>
            </a:r>
            <a:r>
              <a:rPr dirty="0" sz="800" spc="1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Ocultar</a:t>
            </a:r>
            <a:r>
              <a:rPr dirty="0" sz="800" spc="1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...............................................</a:t>
            </a:r>
            <a:r>
              <a:rPr dirty="0" sz="800" spc="18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102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modelado</a:t>
            </a:r>
            <a:r>
              <a:rPr dirty="0" sz="800" spc="1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jerárquico</a:t>
            </a:r>
            <a:r>
              <a:rPr dirty="0" sz="800" spc="1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</a:t>
            </a:r>
            <a:r>
              <a:rPr dirty="0" sz="800" spc="185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9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3606701" y="1090314"/>
            <a:ext cx="2075180" cy="369570"/>
          </a:xfrm>
          <a:prstGeom prst="rect">
            <a:avLst/>
          </a:prstGeom>
        </p:spPr>
        <p:txBody>
          <a:bodyPr wrap="square" lIns="0" tIns="6159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484"/>
              </a:spcBef>
            </a:pPr>
            <a:r>
              <a:rPr dirty="0" sz="800" spc="-50" b="1" i="1">
                <a:latin typeface="Times New Roman"/>
                <a:cs typeface="Times New Roman"/>
              </a:rPr>
              <a:t>J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395"/>
              </a:spcBef>
            </a:pP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1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JMarti</a:t>
            </a:r>
            <a:r>
              <a:rPr dirty="0" sz="800" spc="1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................................................</a:t>
            </a:r>
            <a:r>
              <a:rPr dirty="0" sz="800" spc="18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.159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3606701" y="1460358"/>
            <a:ext cx="2289810" cy="1783714"/>
          </a:xfrm>
          <a:prstGeom prst="rect">
            <a:avLst/>
          </a:prstGeom>
        </p:spPr>
        <p:txBody>
          <a:bodyPr wrap="square" lIns="0" tIns="882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695"/>
              </a:spcBef>
            </a:pPr>
            <a:r>
              <a:rPr dirty="0" sz="800" spc="-50" b="1" i="1">
                <a:latin typeface="Times New Roman"/>
                <a:cs typeface="Times New Roman"/>
              </a:rPr>
              <a:t>L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ts val="919"/>
              </a:lnSpc>
              <a:spcBef>
                <a:spcPts val="600"/>
              </a:spcBef>
            </a:pPr>
            <a:r>
              <a:rPr dirty="0" sz="800" b="1">
                <a:latin typeface="Times New Roman"/>
                <a:cs typeface="Times New Roman"/>
              </a:rPr>
              <a:t>Objeto</a:t>
            </a:r>
            <a:r>
              <a:rPr dirty="0" sz="800" spc="13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LCC</a:t>
            </a:r>
            <a:r>
              <a:rPr dirty="0" sz="800" spc="130" b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</a:t>
            </a:r>
            <a:r>
              <a:rPr dirty="0" sz="800" spc="1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154;</a:t>
            </a:r>
            <a:r>
              <a:rPr dirty="0" sz="800" spc="13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205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ts val="919"/>
              </a:lnSpc>
            </a:pPr>
            <a:r>
              <a:rPr dirty="0" sz="800">
                <a:latin typeface="Times New Roman"/>
                <a:cs typeface="Times New Roman"/>
              </a:rPr>
              <a:t>objeto</a:t>
            </a:r>
            <a:r>
              <a:rPr dirty="0" sz="800" spc="1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biblioteca</a:t>
            </a:r>
            <a:r>
              <a:rPr dirty="0" sz="800" spc="1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</a:t>
            </a:r>
            <a:r>
              <a:rPr dirty="0" sz="800" spc="15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131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C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ONSTANTES</a:t>
            </a:r>
            <a:r>
              <a:rPr dirty="0" sz="600" spc="12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INE</a:t>
            </a:r>
            <a:r>
              <a:rPr dirty="0" sz="600" spc="12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23;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117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ajustes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160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INE</a:t>
            </a:r>
            <a:r>
              <a:rPr dirty="0" sz="6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ODEL</a:t>
            </a:r>
            <a:r>
              <a:rPr dirty="0" sz="6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REQUENCY</a:t>
            </a:r>
            <a:r>
              <a:rPr dirty="0" sz="6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CAN</a:t>
            </a:r>
            <a:r>
              <a:rPr dirty="0" sz="6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</a:t>
            </a:r>
            <a:r>
              <a:rPr dirty="0" sz="800" spc="5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164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cable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117;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155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rama</a:t>
            </a:r>
            <a:r>
              <a:rPr dirty="0" sz="800" spc="1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lineal</a:t>
            </a:r>
            <a:r>
              <a:rPr dirty="0" sz="800" spc="1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</a:t>
            </a:r>
            <a:r>
              <a:rPr dirty="0" sz="800" spc="1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112</a:t>
            </a:r>
            <a:endParaRPr sz="800">
              <a:latin typeface="Times New Roman"/>
              <a:cs typeface="Times New Roman"/>
            </a:endParaRPr>
          </a:p>
          <a:p>
            <a:pPr marL="12700" marR="22288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líneas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1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cables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</a:t>
            </a:r>
            <a:r>
              <a:rPr dirty="0" sz="800" spc="1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109;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115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Linux</a:t>
            </a:r>
            <a:r>
              <a:rPr dirty="0" sz="800" spc="1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.................................................</a:t>
            </a:r>
            <a:r>
              <a:rPr dirty="0" sz="800" spc="1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</a:t>
            </a:r>
            <a:r>
              <a:rPr dirty="0" sz="800" spc="18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13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1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LIS</a:t>
            </a:r>
            <a:r>
              <a:rPr dirty="0" sz="800" spc="1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...............................................</a:t>
            </a:r>
            <a:r>
              <a:rPr dirty="0" sz="800" spc="1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</a:t>
            </a:r>
            <a:r>
              <a:rPr dirty="0" sz="800" spc="15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49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flujo</a:t>
            </a:r>
            <a:r>
              <a:rPr dirty="0" sz="800" spc="1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carga</a:t>
            </a:r>
            <a:r>
              <a:rPr dirty="0" sz="800" spc="1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</a:t>
            </a:r>
            <a:r>
              <a:rPr dirty="0" sz="800" spc="1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73;</a:t>
            </a:r>
            <a:r>
              <a:rPr dirty="0" sz="800" spc="11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132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3606701" y="3257714"/>
            <a:ext cx="2607945" cy="3296920"/>
          </a:xfrm>
          <a:prstGeom prst="rect">
            <a:avLst/>
          </a:prstGeom>
        </p:spPr>
        <p:txBody>
          <a:bodyPr wrap="square" lIns="0" tIns="679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535"/>
              </a:spcBef>
            </a:pPr>
            <a:r>
              <a:rPr dirty="0" sz="800" spc="-10" b="1" i="1">
                <a:latin typeface="Times New Roman"/>
                <a:cs typeface="Times New Roman"/>
              </a:rPr>
              <a:t>METRO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445"/>
              </a:spcBef>
            </a:pPr>
            <a:r>
              <a:rPr dirty="0" sz="800">
                <a:latin typeface="Times New Roman"/>
                <a:cs typeface="Times New Roman"/>
              </a:rPr>
              <a:t>máquinas</a:t>
            </a:r>
            <a:r>
              <a:rPr dirty="0" sz="800" spc="2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.................................................</a:t>
            </a:r>
            <a:r>
              <a:rPr dirty="0" sz="800" spc="26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..109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1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principal</a:t>
            </a:r>
            <a:r>
              <a:rPr dirty="0" sz="800" spc="1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</a:t>
            </a:r>
            <a:r>
              <a:rPr dirty="0" sz="800" spc="1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32;</a:t>
            </a:r>
            <a:r>
              <a:rPr dirty="0" sz="800" spc="15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58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80"/>
              </a:spcBef>
            </a:pPr>
            <a:r>
              <a:rPr dirty="0" sz="800">
                <a:latin typeface="Times New Roman"/>
                <a:cs typeface="Times New Roman"/>
              </a:rPr>
              <a:t>Ventana</a:t>
            </a:r>
            <a:r>
              <a:rPr dirty="0" sz="800" spc="12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principal</a:t>
            </a:r>
            <a:r>
              <a:rPr dirty="0" sz="800" spc="12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</a:t>
            </a:r>
            <a:r>
              <a:rPr dirty="0" sz="800" spc="12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32;</a:t>
            </a:r>
            <a:r>
              <a:rPr dirty="0" sz="800" spc="12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57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Crear</a:t>
            </a:r>
            <a:r>
              <a:rPr dirty="0" sz="800" spc="1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1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como</a:t>
            </a:r>
            <a:r>
              <a:rPr dirty="0" sz="800" spc="1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...............................................</a:t>
            </a:r>
            <a:r>
              <a:rPr dirty="0" sz="800" spc="16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48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Ventana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mapa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33;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96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maestro</a:t>
            </a:r>
            <a:r>
              <a:rPr dirty="0" sz="800" spc="1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/</a:t>
            </a:r>
            <a:r>
              <a:rPr dirty="0" sz="800" spc="1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esclavo</a:t>
            </a:r>
            <a:r>
              <a:rPr dirty="0" sz="800" spc="1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</a:t>
            </a:r>
            <a:r>
              <a:rPr dirty="0" sz="800" spc="14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246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metarchivo</a:t>
            </a:r>
            <a:r>
              <a:rPr dirty="0" sz="800" spc="1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...............................................</a:t>
            </a:r>
            <a:r>
              <a:rPr dirty="0" sz="800" spc="1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59;</a:t>
            </a:r>
            <a:r>
              <a:rPr dirty="0" sz="800" spc="19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165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 spc="10">
                <a:latin typeface="Times New Roman"/>
                <a:cs typeface="Times New Roman"/>
              </a:rPr>
              <a:t>parámetros</a:t>
            </a:r>
            <a:r>
              <a:rPr dirty="0" sz="800" spc="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varios</a:t>
            </a:r>
            <a:r>
              <a:rPr dirty="0" sz="800" spc="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........................... </a:t>
            </a:r>
            <a:r>
              <a:rPr dirty="0" sz="800" spc="-25">
                <a:latin typeface="Times New Roman"/>
                <a:cs typeface="Times New Roman"/>
              </a:rPr>
              <a:t>48</a:t>
            </a:r>
            <a:endParaRPr sz="800">
              <a:latin typeface="Times New Roman"/>
              <a:cs typeface="Times New Roman"/>
            </a:endParaRPr>
          </a:p>
          <a:p>
            <a:pPr marL="12700" marR="24066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13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13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................................................</a:t>
            </a:r>
            <a:r>
              <a:rPr dirty="0" sz="800" spc="1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</a:t>
            </a:r>
            <a:r>
              <a:rPr dirty="0" sz="800" spc="13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22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MODELOS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10;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11;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110;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122;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168</a:t>
            </a:r>
            <a:endParaRPr sz="800">
              <a:latin typeface="Times New Roman"/>
              <a:cs typeface="Times New Roman"/>
            </a:endParaRPr>
          </a:p>
          <a:p>
            <a:pPr marL="131445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estructura</a:t>
            </a:r>
            <a:r>
              <a:rPr dirty="0" sz="800" spc="1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114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1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14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entrada</a:t>
            </a:r>
            <a:r>
              <a:rPr dirty="0" sz="800" spc="1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</a:t>
            </a:r>
            <a:r>
              <a:rPr dirty="0" sz="800" spc="114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124</a:t>
            </a:r>
            <a:endParaRPr sz="800">
              <a:latin typeface="Times New Roman"/>
              <a:cs typeface="Times New Roman"/>
            </a:endParaRPr>
          </a:p>
          <a:p>
            <a:pPr marL="131445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1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</a:t>
            </a:r>
            <a:r>
              <a:rPr dirty="0" sz="800" spc="1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...............................................</a:t>
            </a:r>
            <a:r>
              <a:rPr dirty="0" sz="800" spc="15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171</a:t>
            </a:r>
            <a:endParaRPr sz="800">
              <a:latin typeface="Times New Roman"/>
              <a:cs typeface="Times New Roman"/>
            </a:endParaRPr>
          </a:p>
          <a:p>
            <a:pPr marL="131445">
              <a:lnSpc>
                <a:spcPct val="100000"/>
              </a:lnSpc>
              <a:spcBef>
                <a:spcPts val="340"/>
              </a:spcBef>
            </a:pPr>
            <a:r>
              <a:rPr dirty="0" sz="800" b="1">
                <a:latin typeface="Times New Roman"/>
                <a:cs typeface="Times New Roman"/>
              </a:rPr>
              <a:t>mod-file</a:t>
            </a:r>
            <a:r>
              <a:rPr dirty="0" sz="800" spc="175" b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...............................................</a:t>
            </a:r>
            <a:r>
              <a:rPr dirty="0" sz="800" spc="1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</a:t>
            </a:r>
            <a:r>
              <a:rPr dirty="0" sz="800" spc="1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86</a:t>
            </a:r>
            <a:endParaRPr sz="800">
              <a:latin typeface="Times New Roman"/>
              <a:cs typeface="Times New Roman"/>
            </a:endParaRPr>
          </a:p>
          <a:p>
            <a:pPr marL="131445">
              <a:lnSpc>
                <a:spcPts val="950"/>
              </a:lnSpc>
              <a:spcBef>
                <a:spcPts val="130"/>
              </a:spcBef>
            </a:pPr>
            <a:r>
              <a:rPr dirty="0" sz="800" b="1">
                <a:latin typeface="Times New Roman"/>
                <a:cs typeface="Times New Roman"/>
              </a:rPr>
              <a:t>nuevo</a:t>
            </a:r>
            <a:r>
              <a:rPr dirty="0" sz="800" spc="17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objeto</a:t>
            </a:r>
            <a:r>
              <a:rPr dirty="0" sz="800" spc="170" b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</a:t>
            </a:r>
            <a:r>
              <a:rPr dirty="0" sz="800" spc="1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171</a:t>
            </a:r>
            <a:endParaRPr sz="800">
              <a:latin typeface="Times New Roman"/>
              <a:cs typeface="Times New Roman"/>
            </a:endParaRPr>
          </a:p>
          <a:p>
            <a:pPr marL="131445">
              <a:lnSpc>
                <a:spcPts val="950"/>
              </a:lnSpc>
            </a:pPr>
            <a:r>
              <a:rPr dirty="0" sz="800">
                <a:latin typeface="Times New Roman"/>
                <a:cs typeface="Times New Roman"/>
              </a:rPr>
              <a:t>grabar.................................................</a:t>
            </a:r>
            <a:r>
              <a:rPr dirty="0" sz="800" spc="22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</a:t>
            </a:r>
            <a:r>
              <a:rPr dirty="0" sz="800" spc="229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174</a:t>
            </a:r>
            <a:endParaRPr sz="800">
              <a:latin typeface="Times New Roman"/>
              <a:cs typeface="Times New Roman"/>
            </a:endParaRPr>
          </a:p>
          <a:p>
            <a:pPr marL="12700" marR="600075" indent="118745">
              <a:lnSpc>
                <a:spcPts val="880"/>
              </a:lnSpc>
              <a:spcBef>
                <a:spcPts val="440"/>
              </a:spcBef>
            </a:pPr>
            <a:r>
              <a:rPr dirty="0" sz="800" b="1">
                <a:latin typeface="Times New Roman"/>
                <a:cs typeface="Times New Roman"/>
              </a:rPr>
              <a:t>sup-file</a:t>
            </a:r>
            <a:r>
              <a:rPr dirty="0" sz="800" spc="165" b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...............................................</a:t>
            </a:r>
            <a:r>
              <a:rPr dirty="0" sz="800" spc="1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</a:t>
            </a:r>
            <a:r>
              <a:rPr dirty="0" sz="800" spc="1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87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MODELOS</a:t>
            </a:r>
            <a:r>
              <a:rPr dirty="0" sz="800" spc="1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idioma</a:t>
            </a:r>
            <a:r>
              <a:rPr dirty="0" sz="800" spc="1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</a:t>
            </a:r>
            <a:r>
              <a:rPr dirty="0" sz="800" spc="16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168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800">
                <a:latin typeface="Times New Roman"/>
                <a:cs typeface="Times New Roman"/>
              </a:rPr>
              <a:t>Indicador</a:t>
            </a:r>
            <a:r>
              <a:rPr dirty="0" sz="800" spc="21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modificado</a:t>
            </a:r>
            <a:r>
              <a:rPr dirty="0" sz="800" spc="22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...............................................</a:t>
            </a:r>
            <a:r>
              <a:rPr dirty="0" sz="800" spc="22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48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operaciones</a:t>
            </a:r>
            <a:r>
              <a:rPr dirty="0" sz="800" spc="1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del</a:t>
            </a:r>
            <a:r>
              <a:rPr dirty="0" sz="800" spc="1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mouse</a:t>
            </a:r>
            <a:r>
              <a:rPr dirty="0" sz="800" spc="1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</a:t>
            </a:r>
            <a:r>
              <a:rPr dirty="0" sz="800" spc="15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34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mover</a:t>
            </a:r>
            <a:r>
              <a:rPr dirty="0" sz="800" spc="1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etiqueta</a:t>
            </a:r>
            <a:r>
              <a:rPr dirty="0" sz="800" spc="1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................................................</a:t>
            </a:r>
            <a:r>
              <a:rPr dirty="0" sz="800" spc="195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Times New Roman"/>
                <a:cs typeface="Times New Roman"/>
              </a:rPr>
              <a:t>..33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1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multicapa</a:t>
            </a:r>
            <a:r>
              <a:rPr dirty="0" sz="800" spc="1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</a:t>
            </a:r>
            <a:r>
              <a:rPr dirty="0" sz="800" spc="1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137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modelado</a:t>
            </a:r>
            <a:r>
              <a:rPr dirty="0" sz="800" spc="1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multinivel</a:t>
            </a:r>
            <a:r>
              <a:rPr dirty="0" sz="800" spc="1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</a:t>
            </a:r>
            <a:r>
              <a:rPr dirty="0" sz="800" spc="1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137</a:t>
            </a:r>
            <a:endParaRPr sz="800">
              <a:latin typeface="Times New Roman"/>
              <a:cs typeface="Times New Roman"/>
            </a:endParaRPr>
          </a:p>
        </p:txBody>
      </p:sp>
      <p:grpSp>
        <p:nvGrpSpPr>
          <p:cNvPr id="15" name="object 15" descr=""/>
          <p:cNvGrpSpPr/>
          <p:nvPr/>
        </p:nvGrpSpPr>
        <p:grpSpPr>
          <a:xfrm>
            <a:off x="368299" y="7517967"/>
            <a:ext cx="594995" cy="13335"/>
            <a:chOff x="368299" y="7517967"/>
            <a:chExt cx="594995" cy="13335"/>
          </a:xfrm>
        </p:grpSpPr>
        <p:sp>
          <p:nvSpPr>
            <p:cNvPr id="16" name="object 16" descr=""/>
            <p:cNvSpPr/>
            <p:nvPr/>
          </p:nvSpPr>
          <p:spPr>
            <a:xfrm>
              <a:off x="368299" y="7517967"/>
              <a:ext cx="594995" cy="6985"/>
            </a:xfrm>
            <a:custGeom>
              <a:avLst/>
              <a:gdLst/>
              <a:ahLst/>
              <a:cxnLst/>
              <a:rect l="l" t="t" r="r" b="b"/>
              <a:pathLst>
                <a:path w="594994" h="6984">
                  <a:moveTo>
                    <a:pt x="594713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594713" y="0"/>
                  </a:lnTo>
                  <a:lnTo>
                    <a:pt x="594713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 descr=""/>
            <p:cNvSpPr/>
            <p:nvPr/>
          </p:nvSpPr>
          <p:spPr>
            <a:xfrm>
              <a:off x="368287" y="7517967"/>
              <a:ext cx="594995" cy="13335"/>
            </a:xfrm>
            <a:custGeom>
              <a:avLst/>
              <a:gdLst/>
              <a:ahLst/>
              <a:cxnLst/>
              <a:rect l="l" t="t" r="r" b="b"/>
              <a:pathLst>
                <a:path w="594994" h="13334">
                  <a:moveTo>
                    <a:pt x="594715" y="0"/>
                  </a:moveTo>
                  <a:lnTo>
                    <a:pt x="588111" y="6604"/>
                  </a:lnTo>
                  <a:lnTo>
                    <a:pt x="0" y="6604"/>
                  </a:lnTo>
                  <a:lnTo>
                    <a:pt x="0" y="13220"/>
                  </a:lnTo>
                  <a:lnTo>
                    <a:pt x="588111" y="13220"/>
                  </a:lnTo>
                  <a:lnTo>
                    <a:pt x="594715" y="13220"/>
                  </a:lnTo>
                  <a:lnTo>
                    <a:pt x="594715" y="6604"/>
                  </a:lnTo>
                  <a:lnTo>
                    <a:pt x="594715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 descr=""/>
            <p:cNvSpPr/>
            <p:nvPr/>
          </p:nvSpPr>
          <p:spPr>
            <a:xfrm>
              <a:off x="368299" y="7517967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4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9" name="object 19" descr=""/>
          <p:cNvSpPr txBox="1"/>
          <p:nvPr/>
        </p:nvSpPr>
        <p:spPr>
          <a:xfrm>
            <a:off x="378108" y="7577978"/>
            <a:ext cx="5778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Página</a:t>
            </a:r>
            <a:r>
              <a:rPr dirty="0" sz="800" spc="8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268</a:t>
            </a:r>
            <a:endParaRPr sz="800">
              <a:latin typeface="Arial"/>
              <a:cs typeface="Arial"/>
            </a:endParaRPr>
          </a:p>
        </p:txBody>
      </p:sp>
      <p:sp>
        <p:nvSpPr>
          <p:cNvPr id="28" name="object 28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29" name="object 29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219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20" name="object 20" descr=""/>
          <p:cNvSpPr txBox="1"/>
          <p:nvPr/>
        </p:nvSpPr>
        <p:spPr>
          <a:xfrm>
            <a:off x="4974542" y="7749785"/>
            <a:ext cx="448309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Apéndice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831370" y="8121150"/>
            <a:ext cx="2242820" cy="1228090"/>
          </a:xfrm>
          <a:prstGeom prst="rect">
            <a:avLst/>
          </a:prstGeom>
        </p:spPr>
        <p:txBody>
          <a:bodyPr wrap="square" lIns="0" tIns="882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695"/>
              </a:spcBef>
            </a:pPr>
            <a:r>
              <a:rPr dirty="0" sz="800" spc="-10" b="1" i="1">
                <a:latin typeface="Times New Roman"/>
                <a:cs typeface="Times New Roman"/>
              </a:rPr>
              <a:t>norte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ts val="919"/>
              </a:lnSpc>
              <a:spcBef>
                <a:spcPts val="600"/>
              </a:spcBef>
            </a:pPr>
            <a:r>
              <a:rPr dirty="0" sz="800" b="1">
                <a:latin typeface="Times New Roman"/>
                <a:cs typeface="Times New Roman"/>
              </a:rPr>
              <a:t>nuevo</a:t>
            </a:r>
            <a:r>
              <a:rPr dirty="0" sz="800" spc="13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circuito</a:t>
            </a:r>
            <a:r>
              <a:rPr dirty="0" sz="800" spc="135" b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</a:t>
            </a:r>
            <a:r>
              <a:rPr dirty="0" sz="800" spc="1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38;</a:t>
            </a:r>
            <a:r>
              <a:rPr dirty="0" sz="800" spc="13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58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ts val="919"/>
              </a:lnSpc>
            </a:pPr>
            <a:r>
              <a:rPr dirty="0" sz="800">
                <a:latin typeface="Times New Roman"/>
                <a:cs typeface="Times New Roman"/>
              </a:rPr>
              <a:t>Línea</a:t>
            </a:r>
            <a:r>
              <a:rPr dirty="0" sz="800" spc="1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Noda</a:t>
            </a:r>
            <a:r>
              <a:rPr dirty="0" sz="800" spc="1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................................................</a:t>
            </a:r>
            <a:r>
              <a:rPr dirty="0" sz="800" spc="1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</a:t>
            </a:r>
            <a:r>
              <a:rPr dirty="0" sz="800" spc="14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159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Atributo</a:t>
            </a:r>
            <a:r>
              <a:rPr dirty="0" sz="800" spc="1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1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</a:t>
            </a:r>
            <a:r>
              <a:rPr dirty="0" sz="800" spc="14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172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Ventana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datos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34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1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nodo</a:t>
            </a:r>
            <a:r>
              <a:rPr dirty="0" sz="800" spc="1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</a:t>
            </a:r>
            <a:r>
              <a:rPr dirty="0" sz="800" spc="15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105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rama</a:t>
            </a:r>
            <a:r>
              <a:rPr dirty="0" sz="800" spc="12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no</a:t>
            </a:r>
            <a:r>
              <a:rPr dirty="0" sz="800" spc="12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lineal</a:t>
            </a:r>
            <a:r>
              <a:rPr dirty="0" sz="800" spc="12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</a:t>
            </a:r>
            <a:r>
              <a:rPr dirty="0" sz="800" spc="12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113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10">
                <a:latin typeface="Times New Roman"/>
                <a:cs typeface="Times New Roman"/>
              </a:rPr>
              <a:t>característica</a:t>
            </a:r>
            <a:r>
              <a:rPr dirty="0" sz="80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no</a:t>
            </a:r>
            <a:r>
              <a:rPr dirty="0" sz="800" spc="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lineal</a:t>
            </a:r>
            <a:r>
              <a:rPr dirty="0" sz="800" spc="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...........................</a:t>
            </a:r>
            <a:r>
              <a:rPr dirty="0" sz="800" spc="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103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831370" y="9376657"/>
            <a:ext cx="2131060" cy="369570"/>
          </a:xfrm>
          <a:prstGeom prst="rect">
            <a:avLst/>
          </a:prstGeom>
        </p:spPr>
        <p:txBody>
          <a:bodyPr wrap="square" lIns="0" tIns="6159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484"/>
              </a:spcBef>
            </a:pPr>
            <a:r>
              <a:rPr dirty="0" sz="800" spc="-50" b="1" i="1">
                <a:latin typeface="Times New Roman"/>
                <a:cs typeface="Times New Roman"/>
              </a:rPr>
              <a:t>O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395"/>
              </a:spcBef>
            </a:pPr>
            <a:r>
              <a:rPr dirty="0" sz="800">
                <a:latin typeface="Times New Roman"/>
                <a:cs typeface="Times New Roman"/>
              </a:rPr>
              <a:t>Menú</a:t>
            </a:r>
            <a:r>
              <a:rPr dirty="0" sz="800" spc="1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objetos</a:t>
            </a:r>
            <a:r>
              <a:rPr dirty="0" sz="800" spc="1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...............................................</a:t>
            </a:r>
            <a:r>
              <a:rPr dirty="0" sz="800" spc="14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37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831370" y="9732163"/>
            <a:ext cx="213423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Abrir</a:t>
            </a:r>
            <a:r>
              <a:rPr dirty="0" sz="800" spc="114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12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14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grupo</a:t>
            </a:r>
            <a:r>
              <a:rPr dirty="0" sz="800" spc="12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</a:t>
            </a:r>
            <a:r>
              <a:rPr dirty="0" sz="800" spc="12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34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831370" y="9997802"/>
            <a:ext cx="2116455" cy="303530"/>
          </a:xfrm>
          <a:prstGeom prst="rect">
            <a:avLst/>
          </a:prstGeom>
        </p:spPr>
        <p:txBody>
          <a:bodyPr wrap="square" lIns="0" tIns="285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25"/>
              </a:spcBef>
            </a:pPr>
            <a:r>
              <a:rPr dirty="0" sz="800">
                <a:latin typeface="Times New Roman"/>
                <a:cs typeface="Times New Roman"/>
              </a:rPr>
              <a:t>proyecto</a:t>
            </a:r>
            <a:r>
              <a:rPr dirty="0" sz="800" spc="2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abierto................................................</a:t>
            </a:r>
            <a:r>
              <a:rPr dirty="0" sz="800" spc="29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58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Optimización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79;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198;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199;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200;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201;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202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805970" y="9870930"/>
            <a:ext cx="452691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Abrir</a:t>
            </a:r>
            <a:r>
              <a:rPr dirty="0" sz="800" spc="114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el</a:t>
            </a:r>
            <a:r>
              <a:rPr dirty="0" sz="800" spc="114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12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14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diálogo</a:t>
            </a:r>
            <a:r>
              <a:rPr dirty="0" sz="800" spc="12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14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12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sonda</a:t>
            </a:r>
            <a:r>
              <a:rPr dirty="0" sz="800" spc="114">
                <a:latin typeface="Times New Roman"/>
                <a:cs typeface="Times New Roman"/>
              </a:rPr>
              <a:t> </a:t>
            </a:r>
            <a:r>
              <a:rPr dirty="0" sz="800" spc="-35">
                <a:latin typeface="Times New Roman"/>
                <a:cs typeface="Times New Roman"/>
              </a:rPr>
              <a:t>..................................</a:t>
            </a:r>
            <a:r>
              <a:rPr dirty="0" baseline="20833" sz="1200" spc="-52">
                <a:latin typeface="Times New Roman"/>
                <a:cs typeface="Times New Roman"/>
              </a:rPr>
              <a:t>s</a:t>
            </a:r>
            <a:r>
              <a:rPr dirty="0" sz="800" spc="-35">
                <a:latin typeface="Times New Roman"/>
                <a:cs typeface="Times New Roman"/>
              </a:rPr>
              <a:t>.</a:t>
            </a:r>
            <a:r>
              <a:rPr dirty="0" baseline="20833" sz="1200" spc="-52">
                <a:latin typeface="Times New Roman"/>
                <a:cs typeface="Times New Roman"/>
              </a:rPr>
              <a:t>p</a:t>
            </a:r>
            <a:r>
              <a:rPr dirty="0" sz="800" spc="-35">
                <a:latin typeface="Times New Roman"/>
                <a:cs typeface="Times New Roman"/>
              </a:rPr>
              <a:t>..</a:t>
            </a:r>
            <a:r>
              <a:rPr dirty="0" baseline="20833" sz="1200" spc="-52">
                <a:latin typeface="Times New Roman"/>
                <a:cs typeface="Times New Roman"/>
              </a:rPr>
              <a:t>l</a:t>
            </a:r>
            <a:r>
              <a:rPr dirty="0" sz="800" spc="-35">
                <a:latin typeface="Times New Roman"/>
                <a:cs typeface="Times New Roman"/>
              </a:rPr>
              <a:t>.</a:t>
            </a:r>
            <a:r>
              <a:rPr dirty="0" baseline="20833" sz="1200" spc="-52">
                <a:latin typeface="Times New Roman"/>
                <a:cs typeface="Times New Roman"/>
              </a:rPr>
              <a:t>i</a:t>
            </a:r>
            <a:r>
              <a:rPr dirty="0" sz="800" spc="-35">
                <a:latin typeface="Times New Roman"/>
                <a:cs typeface="Times New Roman"/>
              </a:rPr>
              <a:t>3</a:t>
            </a:r>
            <a:r>
              <a:rPr dirty="0" baseline="20833" sz="1200" spc="-52">
                <a:latin typeface="Times New Roman"/>
                <a:cs typeface="Times New Roman"/>
              </a:rPr>
              <a:t>tt</a:t>
            </a:r>
            <a:r>
              <a:rPr dirty="0" sz="800" spc="-35">
                <a:latin typeface="Times New Roman"/>
                <a:cs typeface="Times New Roman"/>
              </a:rPr>
              <a:t>6</a:t>
            </a:r>
            <a:r>
              <a:rPr dirty="0" baseline="20833" sz="1200" spc="-52">
                <a:latin typeface="Times New Roman"/>
                <a:cs typeface="Times New Roman"/>
              </a:rPr>
              <a:t>er</a:t>
            </a:r>
            <a:r>
              <a:rPr dirty="0" baseline="20833" sz="1200" spc="179">
                <a:latin typeface="Times New Roman"/>
                <a:cs typeface="Times New Roman"/>
              </a:rPr>
              <a:t> </a:t>
            </a:r>
            <a:r>
              <a:rPr dirty="0" baseline="20833" sz="1200">
                <a:latin typeface="Times New Roman"/>
                <a:cs typeface="Times New Roman"/>
              </a:rPr>
              <a:t>object..............................................</a:t>
            </a:r>
            <a:r>
              <a:rPr dirty="0" baseline="20833" sz="1200" spc="172">
                <a:latin typeface="Times New Roman"/>
                <a:cs typeface="Times New Roman"/>
              </a:rPr>
              <a:t> </a:t>
            </a:r>
            <a:r>
              <a:rPr dirty="0" baseline="20833" sz="1200" spc="-37">
                <a:latin typeface="Times New Roman"/>
                <a:cs typeface="Times New Roman"/>
              </a:rPr>
              <a:t>51</a:t>
            </a:r>
            <a:endParaRPr baseline="20833" sz="1200">
              <a:latin typeface="Times New Roman"/>
              <a:cs typeface="Times New Roman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3355599" y="8154189"/>
            <a:ext cx="2195830" cy="1691005"/>
          </a:xfrm>
          <a:prstGeom prst="rect">
            <a:avLst/>
          </a:prstGeom>
        </p:spPr>
        <p:txBody>
          <a:bodyPr wrap="square" lIns="0" tIns="285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25"/>
              </a:spcBef>
            </a:pPr>
            <a:r>
              <a:rPr dirty="0" sz="800">
                <a:latin typeface="Times New Roman"/>
                <a:cs typeface="Times New Roman"/>
              </a:rPr>
              <a:t>Guardar</a:t>
            </a:r>
            <a:r>
              <a:rPr dirty="0" sz="800" spc="2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proyecto</a:t>
            </a:r>
            <a:r>
              <a:rPr dirty="0" sz="800" spc="204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................................................</a:t>
            </a:r>
            <a:r>
              <a:rPr dirty="0" sz="800" spc="204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58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grupo</a:t>
            </a:r>
            <a:r>
              <a:rPr dirty="0" sz="800" spc="1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selec</a:t>
            </a:r>
            <a:r>
              <a:rPr dirty="0" sz="800" spc="1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................................................</a:t>
            </a:r>
            <a:r>
              <a:rPr dirty="0" sz="800" spc="18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35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selecciona</a:t>
            </a:r>
            <a:r>
              <a:rPr dirty="0" sz="800" spc="2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grupo</a:t>
            </a:r>
            <a:r>
              <a:rPr dirty="0" sz="800" spc="2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................................................</a:t>
            </a:r>
            <a:r>
              <a:rPr dirty="0" sz="800" spc="204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43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select</a:t>
            </a:r>
            <a:r>
              <a:rPr dirty="0" sz="800" spc="2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object................................................</a:t>
            </a:r>
            <a:r>
              <a:rPr dirty="0" sz="800" spc="2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61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Semlyen</a:t>
            </a:r>
            <a:r>
              <a:rPr dirty="0" sz="800" spc="254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line.............................................</a:t>
            </a:r>
            <a:r>
              <a:rPr dirty="0" sz="800" spc="2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159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Shortcut</a:t>
            </a:r>
            <a:r>
              <a:rPr dirty="0" sz="800" spc="1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menu</a:t>
            </a:r>
            <a:r>
              <a:rPr dirty="0" sz="800" spc="1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</a:t>
            </a:r>
            <a:r>
              <a:rPr dirty="0" sz="800" spc="18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99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simulation</a:t>
            </a:r>
            <a:r>
              <a:rPr dirty="0" sz="800" spc="114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settings</a:t>
            </a:r>
            <a:r>
              <a:rPr dirty="0" sz="800" spc="12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</a:t>
            </a:r>
            <a:r>
              <a:rPr dirty="0" sz="800" spc="12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49;</a:t>
            </a:r>
            <a:r>
              <a:rPr dirty="0" sz="800" spc="114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69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Simulation</a:t>
            </a:r>
            <a:r>
              <a:rPr dirty="0" sz="800" spc="1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sub-menu</a:t>
            </a:r>
            <a:r>
              <a:rPr dirty="0" sz="800" spc="1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</a:t>
            </a:r>
            <a:r>
              <a:rPr dirty="0" sz="800" spc="1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48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single</a:t>
            </a:r>
            <a:r>
              <a:rPr dirty="0" sz="800" spc="1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core</a:t>
            </a:r>
            <a:r>
              <a:rPr dirty="0" sz="800" spc="1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cable.......................................</a:t>
            </a:r>
            <a:r>
              <a:rPr dirty="0" sz="800" spc="1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157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sorting</a:t>
            </a:r>
            <a:r>
              <a:rPr dirty="0" sz="800" spc="12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cards</a:t>
            </a:r>
            <a:r>
              <a:rPr dirty="0" sz="800" spc="13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</a:t>
            </a:r>
            <a:r>
              <a:rPr dirty="0" sz="800" spc="12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49;</a:t>
            </a:r>
            <a:r>
              <a:rPr dirty="0" sz="800" spc="13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71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sources......................................................</a:t>
            </a:r>
            <a:r>
              <a:rPr dirty="0" sz="800" spc="165">
                <a:latin typeface="Times New Roman"/>
                <a:cs typeface="Times New Roman"/>
              </a:rPr>
              <a:t>  </a:t>
            </a:r>
            <a:r>
              <a:rPr dirty="0" sz="800" spc="-25">
                <a:latin typeface="Times New Roman"/>
                <a:cs typeface="Times New Roman"/>
              </a:rPr>
              <a:t>109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splitter</a:t>
            </a:r>
            <a:r>
              <a:rPr dirty="0" sz="800" spc="2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......................................................</a:t>
            </a:r>
            <a:r>
              <a:rPr dirty="0" sz="800" spc="254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111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3355599" y="9958154"/>
            <a:ext cx="1960880" cy="303530"/>
          </a:xfrm>
          <a:prstGeom prst="rect">
            <a:avLst/>
          </a:prstGeom>
        </p:spPr>
        <p:txBody>
          <a:bodyPr wrap="square" lIns="0" tIns="285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25"/>
              </a:spcBef>
            </a:pPr>
            <a:r>
              <a:rPr dirty="0" sz="800" spc="10">
                <a:latin typeface="Times New Roman"/>
                <a:cs typeface="Times New Roman"/>
              </a:rPr>
              <a:t>standard components............................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27;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82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standard</a:t>
            </a:r>
            <a:r>
              <a:rPr dirty="0" sz="800" spc="1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library</a:t>
            </a:r>
            <a:r>
              <a:rPr dirty="0" sz="800" spc="1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</a:t>
            </a:r>
            <a:r>
              <a:rPr dirty="0" sz="800" spc="1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133</a:t>
            </a:r>
            <a:endParaRPr sz="8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22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935015" y="165100"/>
            <a:ext cx="5226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5" name="object 5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678"/>
                  </a:lnTo>
                  <a:lnTo>
                    <a:pt x="142755" y="98678"/>
                  </a:lnTo>
                  <a:lnTo>
                    <a:pt x="136180" y="99986"/>
                  </a:lnTo>
                  <a:lnTo>
                    <a:pt x="104587" y="124182"/>
                  </a:lnTo>
                  <a:lnTo>
                    <a:pt x="98048" y="143385"/>
                  </a:lnTo>
                  <a:lnTo>
                    <a:pt x="98048" y="569274"/>
                  </a:lnTo>
                  <a:lnTo>
                    <a:pt x="117977" y="603718"/>
                  </a:lnTo>
                  <a:lnTo>
                    <a:pt x="142755" y="613981"/>
                  </a:lnTo>
                  <a:lnTo>
                    <a:pt x="1886711" y="613981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3981"/>
                  </a:moveTo>
                  <a:lnTo>
                    <a:pt x="1744971" y="613981"/>
                  </a:lnTo>
                  <a:lnTo>
                    <a:pt x="1751545" y="612673"/>
                  </a:lnTo>
                  <a:lnTo>
                    <a:pt x="1764174" y="607442"/>
                  </a:lnTo>
                  <a:lnTo>
                    <a:pt x="1788370" y="575849"/>
                  </a:lnTo>
                  <a:lnTo>
                    <a:pt x="1789678" y="569274"/>
                  </a:lnTo>
                  <a:lnTo>
                    <a:pt x="1789678" y="143385"/>
                  </a:lnTo>
                  <a:lnTo>
                    <a:pt x="1769748" y="108942"/>
                  </a:lnTo>
                  <a:lnTo>
                    <a:pt x="1744971" y="98678"/>
                  </a:lnTo>
                  <a:lnTo>
                    <a:pt x="1886711" y="98678"/>
                  </a:lnTo>
                  <a:lnTo>
                    <a:pt x="1886711" y="613981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932176" y="500430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5453" y="528634"/>
                  </a:moveTo>
                  <a:lnTo>
                    <a:pt x="49392" y="528634"/>
                  </a:lnTo>
                  <a:lnTo>
                    <a:pt x="45954" y="528237"/>
                  </a:lnTo>
                  <a:lnTo>
                    <a:pt x="42550" y="527378"/>
                  </a:lnTo>
                  <a:lnTo>
                    <a:pt x="39145" y="526784"/>
                  </a:lnTo>
                  <a:lnTo>
                    <a:pt x="6980" y="502004"/>
                  </a:lnTo>
                  <a:lnTo>
                    <a:pt x="0" y="479273"/>
                  </a:lnTo>
                  <a:lnTo>
                    <a:pt x="0" y="475770"/>
                  </a:lnTo>
                  <a:lnTo>
                    <a:pt x="0" y="49361"/>
                  </a:lnTo>
                  <a:lnTo>
                    <a:pt x="17937" y="12819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775"/>
                  </a:lnTo>
                  <a:lnTo>
                    <a:pt x="1704845" y="49361"/>
                  </a:lnTo>
                  <a:lnTo>
                    <a:pt x="1704845" y="479273"/>
                  </a:lnTo>
                  <a:lnTo>
                    <a:pt x="1686907" y="515220"/>
                  </a:lnTo>
                  <a:lnTo>
                    <a:pt x="1662295" y="527378"/>
                  </a:lnTo>
                  <a:lnTo>
                    <a:pt x="1658890" y="528237"/>
                  </a:lnTo>
                  <a:lnTo>
                    <a:pt x="1655453" y="52863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171"/>
              <a:ext cx="145374" cy="145374"/>
            </a:xfrm>
            <a:prstGeom prst="rect">
              <a:avLst/>
            </a:prstGeom>
          </p:spPr>
        </p:pic>
      </p:grpSp>
      <p:sp>
        <p:nvSpPr>
          <p:cNvPr id="8" name="object 8" descr=""/>
          <p:cNvSpPr txBox="1"/>
          <p:nvPr/>
        </p:nvSpPr>
        <p:spPr>
          <a:xfrm>
            <a:off x="831370" y="5291718"/>
            <a:ext cx="1841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268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4697009" y="5318150"/>
            <a:ext cx="65786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Times New Roman"/>
                <a:cs typeface="Times New Roman"/>
              </a:rPr>
              <a:t>ATPDraw</a:t>
            </a:r>
            <a:r>
              <a:rPr dirty="0" sz="550" spc="30">
                <a:latin typeface="Times New Roman"/>
                <a:cs typeface="Times New Roman"/>
              </a:rPr>
              <a:t> </a:t>
            </a:r>
            <a:r>
              <a:rPr dirty="0" sz="550">
                <a:latin typeface="Times New Roman"/>
                <a:cs typeface="Times New Roman"/>
              </a:rPr>
              <a:t>versión</a:t>
            </a:r>
            <a:r>
              <a:rPr dirty="0" sz="550" spc="30">
                <a:latin typeface="Times New Roman"/>
                <a:cs typeface="Times New Roman"/>
              </a:rPr>
              <a:t> </a:t>
            </a:r>
            <a:r>
              <a:rPr dirty="0" sz="550" spc="-25">
                <a:latin typeface="Times New Roman"/>
                <a:cs typeface="Times New Roman"/>
              </a:rPr>
              <a:t>5.5</a:t>
            </a:r>
            <a:endParaRPr sz="55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831370" y="342379"/>
            <a:ext cx="2369185" cy="4388485"/>
          </a:xfrm>
          <a:prstGeom prst="rect">
            <a:avLst/>
          </a:prstGeom>
        </p:spPr>
        <p:txBody>
          <a:bodyPr wrap="square" lIns="0" tIns="9525" rIns="0" bIns="0" rtlCol="0" vert="horz">
            <a:spAutoFit/>
          </a:bodyPr>
          <a:lstStyle/>
          <a:p>
            <a:pPr marL="12700" marR="5080">
              <a:lnSpc>
                <a:spcPct val="105700"/>
              </a:lnSpc>
              <a:spcBef>
                <a:spcPts val="75"/>
              </a:spcBef>
            </a:pPr>
            <a:r>
              <a:rPr dirty="0" sz="800">
                <a:latin typeface="Times New Roman"/>
                <a:cs typeface="Times New Roman"/>
              </a:rPr>
              <a:t>Cuadro</a:t>
            </a:r>
            <a:r>
              <a:rPr dirty="0" sz="800" spc="13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combinado</a:t>
            </a:r>
            <a:r>
              <a:rPr dirty="0" sz="800" spc="13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salida</a:t>
            </a:r>
            <a:r>
              <a:rPr dirty="0" sz="800" spc="13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</a:t>
            </a:r>
            <a:r>
              <a:rPr dirty="0" sz="800" spc="13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46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Output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Manager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76;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77;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78;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247;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249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Solicitud</a:t>
            </a:r>
            <a:r>
              <a:rPr dirty="0" sz="800" spc="1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salida</a:t>
            </a:r>
            <a:r>
              <a:rPr dirty="0" sz="800" spc="1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</a:t>
            </a:r>
            <a:r>
              <a:rPr dirty="0" sz="800" spc="13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102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Ajustes</a:t>
            </a:r>
            <a:r>
              <a:rPr dirty="0" sz="800" spc="1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salida</a:t>
            </a:r>
            <a:r>
              <a:rPr dirty="0" sz="800" spc="1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</a:t>
            </a:r>
            <a:r>
              <a:rPr dirty="0" sz="800" spc="14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70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755"/>
              </a:spcBef>
            </a:pPr>
            <a:r>
              <a:rPr dirty="0" sz="800" spc="-20" b="1" i="1">
                <a:latin typeface="Times New Roman"/>
                <a:cs typeface="Times New Roman"/>
              </a:rPr>
              <a:t>PAGS</a:t>
            </a:r>
            <a:endParaRPr sz="800">
              <a:latin typeface="Times New Roman"/>
              <a:cs typeface="Times New Roman"/>
            </a:endParaRPr>
          </a:p>
          <a:p>
            <a:pPr marL="12700" marR="368935">
              <a:lnSpc>
                <a:spcPct val="113799"/>
              </a:lnSpc>
              <a:spcBef>
                <a:spcPts val="260"/>
              </a:spcBef>
            </a:pPr>
            <a:r>
              <a:rPr dirty="0" sz="800">
                <a:latin typeface="Times New Roman"/>
                <a:cs typeface="Times New Roman"/>
              </a:rPr>
              <a:t>Pacific</a:t>
            </a:r>
            <a:r>
              <a:rPr dirty="0" sz="800" spc="13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Engineering</a:t>
            </a:r>
            <a:r>
              <a:rPr dirty="0" sz="800" spc="1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Corporation</a:t>
            </a:r>
            <a:r>
              <a:rPr dirty="0" sz="800" spc="1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</a:t>
            </a:r>
            <a:r>
              <a:rPr dirty="0" sz="800" spc="13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10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pegar</a:t>
            </a:r>
            <a:r>
              <a:rPr dirty="0" sz="800" spc="1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.................................................</a:t>
            </a:r>
            <a:r>
              <a:rPr dirty="0" sz="800" spc="18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</a:t>
            </a:r>
            <a:r>
              <a:rPr dirty="0" sz="800" spc="18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61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PCPLOT</a:t>
            </a:r>
            <a:r>
              <a:rPr dirty="0" sz="800" spc="1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.................................................</a:t>
            </a:r>
            <a:r>
              <a:rPr dirty="0" sz="800" spc="1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</a:t>
            </a:r>
            <a:r>
              <a:rPr dirty="0" sz="800" spc="1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14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secuencia</a:t>
            </a:r>
            <a:r>
              <a:rPr dirty="0" sz="800" spc="1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fases</a:t>
            </a:r>
            <a:r>
              <a:rPr dirty="0" sz="800" spc="1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</a:t>
            </a:r>
            <a:r>
              <a:rPr dirty="0" sz="800" spc="14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53</a:t>
            </a:r>
            <a:endParaRPr sz="800">
              <a:latin typeface="Times New Roman"/>
              <a:cs typeface="Times New Roman"/>
            </a:endParaRPr>
          </a:p>
          <a:p>
            <a:pPr marL="12700" marR="386080">
              <a:lnSpc>
                <a:spcPts val="940"/>
              </a:lnSpc>
              <a:spcBef>
                <a:spcPts val="390"/>
              </a:spcBef>
            </a:pPr>
            <a:r>
              <a:rPr dirty="0" sz="800" b="1">
                <a:latin typeface="Times New Roman"/>
                <a:cs typeface="Times New Roman"/>
              </a:rPr>
              <a:t>trazar</a:t>
            </a:r>
            <a:r>
              <a:rPr dirty="0" sz="800" spc="18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programas</a:t>
            </a:r>
            <a:r>
              <a:rPr dirty="0" sz="800" spc="180" b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</a:t>
            </a:r>
            <a:r>
              <a:rPr dirty="0" sz="800" spc="18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13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PlotXY</a:t>
            </a:r>
            <a:r>
              <a:rPr dirty="0" sz="800" spc="1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.................................................</a:t>
            </a:r>
            <a:r>
              <a:rPr dirty="0" sz="800" spc="1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</a:t>
            </a:r>
            <a:r>
              <a:rPr dirty="0" sz="800" spc="1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14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>
                <a:latin typeface="Times New Roman"/>
                <a:cs typeface="Times New Roman"/>
              </a:rPr>
              <a:t>selección</a:t>
            </a:r>
            <a:r>
              <a:rPr dirty="0" sz="800" spc="1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polígonos</a:t>
            </a:r>
            <a:r>
              <a:rPr dirty="0" sz="800" spc="1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</a:t>
            </a:r>
            <a:r>
              <a:rPr dirty="0" sz="800" spc="14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61</a:t>
            </a:r>
            <a:endParaRPr sz="800">
              <a:latin typeface="Times New Roman"/>
              <a:cs typeface="Times New Roman"/>
            </a:endParaRPr>
          </a:p>
          <a:p>
            <a:pPr marL="12700" marR="412750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postprocesador</a:t>
            </a:r>
            <a:r>
              <a:rPr dirty="0" sz="800" spc="2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</a:t>
            </a:r>
            <a:r>
              <a:rPr dirty="0" sz="800" spc="2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13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OWER</a:t>
            </a:r>
            <a:r>
              <a:rPr dirty="0" sz="6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RECUENCIA</a:t>
            </a:r>
            <a:r>
              <a:rPr dirty="0" sz="6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ÁLCULO</a:t>
            </a:r>
            <a:r>
              <a:rPr dirty="0" sz="6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164;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253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80"/>
              </a:spcBef>
            </a:pPr>
            <a:r>
              <a:rPr dirty="0" sz="800">
                <a:latin typeface="Times New Roman"/>
                <a:cs typeface="Times New Roman"/>
              </a:rPr>
              <a:t>Índices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calidad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energía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13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Página</a:t>
            </a:r>
            <a:r>
              <a:rPr dirty="0" sz="800" spc="1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preferencias</a:t>
            </a:r>
            <a:r>
              <a:rPr dirty="0" sz="800" spc="1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</a:t>
            </a:r>
            <a:r>
              <a:rPr dirty="0" sz="800" spc="15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93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Sonda</a:t>
            </a:r>
            <a:r>
              <a:rPr dirty="0" sz="800" spc="1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Curr</a:t>
            </a:r>
            <a:r>
              <a:rPr dirty="0" sz="800" spc="1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................................................</a:t>
            </a:r>
            <a:r>
              <a:rPr dirty="0" sz="800" spc="1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</a:t>
            </a:r>
            <a:r>
              <a:rPr dirty="0" sz="800" spc="14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40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ts val="950"/>
              </a:lnSpc>
              <a:spcBef>
                <a:spcPts val="340"/>
              </a:spcBef>
            </a:pPr>
            <a:r>
              <a:rPr dirty="0" sz="800" b="1">
                <a:latin typeface="Times New Roman"/>
                <a:cs typeface="Times New Roman"/>
              </a:rPr>
              <a:t>Diálogo</a:t>
            </a:r>
            <a:r>
              <a:rPr dirty="0" sz="800" spc="14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de</a:t>
            </a:r>
            <a:r>
              <a:rPr dirty="0" sz="800" spc="14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sonda</a:t>
            </a:r>
            <a:r>
              <a:rPr dirty="0" sz="800" spc="145" b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...............................................</a:t>
            </a:r>
            <a:r>
              <a:rPr dirty="0" sz="800" spc="14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107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ts val="950"/>
              </a:lnSpc>
            </a:pPr>
            <a:r>
              <a:rPr dirty="0" sz="800">
                <a:latin typeface="Times New Roman"/>
                <a:cs typeface="Times New Roman"/>
              </a:rPr>
              <a:t>Voltaje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la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sonda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................................................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40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sondas</a:t>
            </a:r>
            <a:r>
              <a:rPr dirty="0" sz="800" spc="13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y</a:t>
            </a:r>
            <a:r>
              <a:rPr dirty="0" sz="800" spc="1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trifásicas</a:t>
            </a:r>
            <a:r>
              <a:rPr dirty="0" sz="800" spc="1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</a:t>
            </a:r>
            <a:r>
              <a:rPr dirty="0" sz="800" spc="13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111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archivo</a:t>
            </a:r>
            <a:r>
              <a:rPr dirty="0" sz="800" spc="12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3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proyecto</a:t>
            </a:r>
            <a:r>
              <a:rPr dirty="0" sz="800" spc="13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</a:t>
            </a:r>
            <a:r>
              <a:rPr dirty="0" sz="800" spc="13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48;</a:t>
            </a:r>
            <a:r>
              <a:rPr dirty="0" sz="800" spc="12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58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dominio</a:t>
            </a:r>
            <a:r>
              <a:rPr dirty="0" sz="800" spc="1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público</a:t>
            </a:r>
            <a:r>
              <a:rPr dirty="0" sz="800" spc="1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</a:t>
            </a:r>
            <a:r>
              <a:rPr dirty="0" sz="800" spc="18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10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760"/>
              </a:spcBef>
            </a:pPr>
            <a:r>
              <a:rPr dirty="0" sz="800" spc="-50" b="1" i="1">
                <a:latin typeface="Times New Roman"/>
                <a:cs typeface="Times New Roman"/>
              </a:rPr>
              <a:t>R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390"/>
              </a:spcBef>
            </a:pPr>
            <a:r>
              <a:rPr dirty="0" sz="800">
                <a:latin typeface="Times New Roman"/>
                <a:cs typeface="Times New Roman"/>
              </a:rPr>
              <a:t>rehacer</a:t>
            </a:r>
            <a:r>
              <a:rPr dirty="0" sz="800" spc="12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.................................................</a:t>
            </a:r>
            <a:r>
              <a:rPr dirty="0" sz="800" spc="12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</a:t>
            </a:r>
            <a:r>
              <a:rPr dirty="0" sz="800" spc="13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43;</a:t>
            </a:r>
            <a:r>
              <a:rPr dirty="0" sz="800" spc="12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60</a:t>
            </a:r>
            <a:r>
              <a:rPr dirty="0" sz="800" spc="13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60</a:t>
            </a:r>
            <a:endParaRPr sz="800">
              <a:latin typeface="Times New Roman"/>
              <a:cs typeface="Times New Roman"/>
            </a:endParaRPr>
          </a:p>
          <a:p>
            <a:pPr marL="12700" marR="238125">
              <a:lnSpc>
                <a:spcPct val="113799"/>
              </a:lnSpc>
            </a:pPr>
            <a:r>
              <a:rPr dirty="0" sz="800" spc="10">
                <a:latin typeface="Times New Roman"/>
                <a:cs typeface="Times New Roman"/>
              </a:rPr>
              <a:t>objeto</a:t>
            </a:r>
            <a:r>
              <a:rPr dirty="0" sz="800" spc="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de</a:t>
            </a:r>
            <a:r>
              <a:rPr dirty="0" sz="800" spc="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referencia</a:t>
            </a:r>
            <a:r>
              <a:rPr dirty="0" sz="800" spc="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.......................... 53;</a:t>
            </a:r>
            <a:r>
              <a:rPr dirty="0" sz="800" spc="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112;</a:t>
            </a:r>
            <a:r>
              <a:rPr dirty="0" sz="800" spc="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132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actualizar</a:t>
            </a:r>
            <a:r>
              <a:rPr dirty="0" sz="800" spc="1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.................................................</a:t>
            </a:r>
            <a:r>
              <a:rPr dirty="0" sz="800" spc="1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</a:t>
            </a:r>
            <a:r>
              <a:rPr dirty="0" sz="800" spc="19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67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icono</a:t>
            </a:r>
            <a:r>
              <a:rPr dirty="0" sz="800" spc="12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2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recarga</a:t>
            </a:r>
            <a:r>
              <a:rPr dirty="0" sz="800" spc="12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................................................</a:t>
            </a:r>
            <a:r>
              <a:rPr dirty="0" sz="800" spc="12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</a:t>
            </a:r>
            <a:r>
              <a:rPr dirty="0" sz="800" spc="12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88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banda</a:t>
            </a:r>
            <a:r>
              <a:rPr dirty="0" sz="800" spc="1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de</a:t>
            </a:r>
            <a:r>
              <a:rPr dirty="0" sz="800" spc="114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goma</a:t>
            </a:r>
            <a:r>
              <a:rPr dirty="0" sz="800" spc="114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</a:t>
            </a:r>
            <a:r>
              <a:rPr dirty="0" sz="800" spc="114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62;</a:t>
            </a:r>
            <a:r>
              <a:rPr dirty="0" sz="800" spc="11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63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ejecutar</a:t>
            </a:r>
            <a:r>
              <a:rPr dirty="0" sz="800" spc="12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ATP</a:t>
            </a:r>
            <a:r>
              <a:rPr dirty="0" sz="800" spc="12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................................................</a:t>
            </a:r>
            <a:r>
              <a:rPr dirty="0" sz="800" spc="12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48;</a:t>
            </a:r>
            <a:r>
              <a:rPr dirty="0" sz="800" spc="12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75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simulación</a:t>
            </a:r>
            <a:r>
              <a:rPr dirty="0" sz="800" spc="1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en</a:t>
            </a:r>
            <a:r>
              <a:rPr dirty="0" sz="800" spc="1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ejecución</a:t>
            </a:r>
            <a:r>
              <a:rPr dirty="0" sz="800" spc="1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</a:t>
            </a:r>
            <a:r>
              <a:rPr dirty="0" sz="800" spc="15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50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831370" y="4757797"/>
            <a:ext cx="2125345" cy="369570"/>
          </a:xfrm>
          <a:prstGeom prst="rect">
            <a:avLst/>
          </a:prstGeom>
        </p:spPr>
        <p:txBody>
          <a:bodyPr wrap="square" lIns="0" tIns="6159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484"/>
              </a:spcBef>
            </a:pPr>
            <a:r>
              <a:rPr dirty="0" sz="800" spc="-50" b="1" i="1">
                <a:latin typeface="Times New Roman"/>
                <a:cs typeface="Times New Roman"/>
              </a:rPr>
              <a:t>S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395"/>
              </a:spcBef>
            </a:pPr>
            <a:r>
              <a:rPr dirty="0" sz="800">
                <a:latin typeface="Times New Roman"/>
                <a:cs typeface="Times New Roman"/>
              </a:rPr>
              <a:t>guardar</a:t>
            </a:r>
            <a:r>
              <a:rPr dirty="0" sz="800" spc="1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circuito</a:t>
            </a:r>
            <a:r>
              <a:rPr dirty="0" sz="800" spc="2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................................................</a:t>
            </a:r>
            <a:r>
              <a:rPr dirty="0" sz="800" spc="19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48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3355599" y="342379"/>
            <a:ext cx="197294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statistical</a:t>
            </a:r>
            <a:r>
              <a:rPr dirty="0" sz="800" spc="1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switch</a:t>
            </a:r>
            <a:r>
              <a:rPr dirty="0" sz="800" spc="12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</a:t>
            </a:r>
            <a:r>
              <a:rPr dirty="0" sz="800" spc="12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150;</a:t>
            </a:r>
            <a:r>
              <a:rPr dirty="0" sz="800" spc="12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245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3330199" y="409780"/>
            <a:ext cx="2026285" cy="851535"/>
          </a:xfrm>
          <a:prstGeom prst="rect">
            <a:avLst/>
          </a:prstGeom>
        </p:spPr>
        <p:txBody>
          <a:bodyPr wrap="square" lIns="0" tIns="285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225"/>
              </a:spcBef>
            </a:pPr>
            <a:r>
              <a:rPr dirty="0" sz="800">
                <a:latin typeface="Times New Roman"/>
                <a:cs typeface="Times New Roman"/>
              </a:rPr>
              <a:t>Status</a:t>
            </a:r>
            <a:r>
              <a:rPr dirty="0" sz="800" spc="1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bar..............................................</a:t>
            </a:r>
            <a:r>
              <a:rPr dirty="0" sz="800" spc="15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33;</a:t>
            </a:r>
            <a:r>
              <a:rPr dirty="0" sz="800" spc="15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65</a:t>
            </a:r>
            <a:endParaRPr sz="800">
              <a:latin typeface="Times New Roman"/>
              <a:cs typeface="Times New Roman"/>
            </a:endParaRPr>
          </a:p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support</a:t>
            </a:r>
            <a:r>
              <a:rPr dirty="0" sz="800" spc="1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file</a:t>
            </a:r>
            <a:r>
              <a:rPr dirty="0" sz="800" spc="18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.................................................</a:t>
            </a:r>
            <a:r>
              <a:rPr dirty="0" sz="800" spc="18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82</a:t>
            </a:r>
            <a:endParaRPr sz="800">
              <a:latin typeface="Times New Roman"/>
              <a:cs typeface="Times New Roman"/>
            </a:endParaRPr>
          </a:p>
          <a:p>
            <a:pPr marL="381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supporting</a:t>
            </a:r>
            <a:r>
              <a:rPr dirty="0" sz="800" spc="1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routine</a:t>
            </a:r>
            <a:r>
              <a:rPr dirty="0" sz="800" spc="114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</a:t>
            </a:r>
            <a:r>
              <a:rPr dirty="0" sz="800" spc="11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11;</a:t>
            </a:r>
            <a:r>
              <a:rPr dirty="0" sz="800" spc="114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175</a:t>
            </a:r>
            <a:endParaRPr sz="800">
              <a:latin typeface="Times New Roman"/>
              <a:cs typeface="Times New Roman"/>
            </a:endParaRPr>
          </a:p>
          <a:p>
            <a:pPr marL="38100">
              <a:lnSpc>
                <a:spcPct val="100000"/>
              </a:lnSpc>
              <a:spcBef>
                <a:spcPts val="80"/>
              </a:spcBef>
            </a:pPr>
            <a:r>
              <a:rPr dirty="0" sz="800" spc="-50">
                <a:latin typeface="Times New Roman"/>
                <a:cs typeface="Times New Roman"/>
              </a:rPr>
              <a:t>swit</a:t>
            </a:r>
            <a:r>
              <a:rPr dirty="0" baseline="32407" sz="900" spc="-75">
                <a:latin typeface="Arial MT"/>
                <a:cs typeface="Arial MT"/>
              </a:rPr>
              <a:t>T</a:t>
            </a:r>
            <a:r>
              <a:rPr dirty="0" sz="800" spc="-50">
                <a:latin typeface="Times New Roman"/>
                <a:cs typeface="Times New Roman"/>
              </a:rPr>
              <a:t>c</a:t>
            </a:r>
            <a:r>
              <a:rPr dirty="0" baseline="32407" sz="900" spc="-75">
                <a:latin typeface="Arial MT"/>
                <a:cs typeface="Arial MT"/>
              </a:rPr>
              <a:t>r</a:t>
            </a:r>
            <a:r>
              <a:rPr dirty="0" sz="800" spc="-50">
                <a:latin typeface="Times New Roman"/>
                <a:cs typeface="Times New Roman"/>
              </a:rPr>
              <a:t>h</a:t>
            </a:r>
            <a:r>
              <a:rPr dirty="0" baseline="32407" sz="900" spc="-75">
                <a:latin typeface="Arial MT"/>
                <a:cs typeface="Arial MT"/>
              </a:rPr>
              <a:t>a</a:t>
            </a:r>
            <a:r>
              <a:rPr dirty="0" sz="800" spc="-50">
                <a:latin typeface="Times New Roman"/>
                <a:cs typeface="Times New Roman"/>
              </a:rPr>
              <a:t>e</a:t>
            </a:r>
            <a:r>
              <a:rPr dirty="0" baseline="32407" sz="900" spc="-75">
                <a:latin typeface="Arial MT"/>
                <a:cs typeface="Arial MT"/>
              </a:rPr>
              <a:t>d</a:t>
            </a:r>
            <a:r>
              <a:rPr dirty="0" sz="800" spc="-50">
                <a:latin typeface="Times New Roman"/>
                <a:cs typeface="Times New Roman"/>
              </a:rPr>
              <a:t>s</a:t>
            </a:r>
            <a:r>
              <a:rPr dirty="0" baseline="32407" sz="900" spc="-75">
                <a:latin typeface="Arial MT"/>
                <a:cs typeface="Arial MT"/>
              </a:rPr>
              <a:t>uc</a:t>
            </a:r>
            <a:r>
              <a:rPr dirty="0" sz="800" spc="-50">
                <a:latin typeface="Times New Roman"/>
                <a:cs typeface="Times New Roman"/>
              </a:rPr>
              <a:t>.</a:t>
            </a:r>
            <a:r>
              <a:rPr dirty="0" baseline="32407" sz="900" spc="-75">
                <a:latin typeface="Arial MT"/>
                <a:cs typeface="Arial MT"/>
              </a:rPr>
              <a:t>i</a:t>
            </a:r>
            <a:r>
              <a:rPr dirty="0" sz="800" spc="-50">
                <a:latin typeface="Times New Roman"/>
                <a:cs typeface="Times New Roman"/>
              </a:rPr>
              <a:t>.</a:t>
            </a:r>
            <a:r>
              <a:rPr dirty="0" baseline="32407" sz="900" spc="-75">
                <a:latin typeface="Arial MT"/>
                <a:cs typeface="Arial MT"/>
              </a:rPr>
              <a:t>e</a:t>
            </a:r>
            <a:r>
              <a:rPr dirty="0" sz="800" spc="-50">
                <a:latin typeface="Times New Roman"/>
                <a:cs typeface="Times New Roman"/>
              </a:rPr>
              <a:t>..</a:t>
            </a:r>
            <a:r>
              <a:rPr dirty="0" baseline="32407" sz="900" spc="-75">
                <a:latin typeface="Arial MT"/>
                <a:cs typeface="Arial MT"/>
              </a:rPr>
              <a:t>n</a:t>
            </a:r>
            <a:r>
              <a:rPr dirty="0" sz="800" spc="-50">
                <a:latin typeface="Times New Roman"/>
                <a:cs typeface="Times New Roman"/>
              </a:rPr>
              <a:t>.</a:t>
            </a:r>
            <a:r>
              <a:rPr dirty="0" baseline="32407" sz="900" spc="-75">
                <a:latin typeface="Arial MT"/>
                <a:cs typeface="Arial MT"/>
              </a:rPr>
              <a:t>d</a:t>
            </a:r>
            <a:r>
              <a:rPr dirty="0" sz="800" spc="-50">
                <a:latin typeface="Times New Roman"/>
                <a:cs typeface="Times New Roman"/>
              </a:rPr>
              <a:t>..</a:t>
            </a:r>
            <a:r>
              <a:rPr dirty="0" baseline="32407" sz="900" spc="-75">
                <a:latin typeface="Arial MT"/>
                <a:cs typeface="Arial MT"/>
              </a:rPr>
              <a:t>o</a:t>
            </a:r>
            <a:r>
              <a:rPr dirty="0" sz="800" spc="-50">
                <a:latin typeface="Times New Roman"/>
                <a:cs typeface="Times New Roman"/>
              </a:rPr>
              <a:t>..</a:t>
            </a:r>
            <a:r>
              <a:rPr dirty="0" baseline="32407" sz="900" spc="-75">
                <a:latin typeface="Arial MT"/>
                <a:cs typeface="Arial MT"/>
              </a:rPr>
              <a:t>..</a:t>
            </a:r>
            <a:r>
              <a:rPr dirty="0" sz="800" spc="-50">
                <a:latin typeface="Times New Roman"/>
                <a:cs typeface="Times New Roman"/>
              </a:rPr>
              <a:t>.</a:t>
            </a:r>
            <a:r>
              <a:rPr dirty="0" baseline="32407" sz="900" spc="-75">
                <a:latin typeface="Arial MT"/>
                <a:cs typeface="Arial MT"/>
              </a:rPr>
              <a:t>.</a:t>
            </a:r>
            <a:r>
              <a:rPr dirty="0" sz="800" spc="-50">
                <a:latin typeface="Times New Roman"/>
                <a:cs typeface="Times New Roman"/>
              </a:rPr>
              <a:t>..........................................</a:t>
            </a:r>
            <a:r>
              <a:rPr dirty="0" sz="800" spc="150">
                <a:latin typeface="Times New Roman"/>
                <a:cs typeface="Times New Roman"/>
              </a:rPr>
              <a:t>  </a:t>
            </a:r>
            <a:r>
              <a:rPr dirty="0" sz="800" spc="-25">
                <a:latin typeface="Times New Roman"/>
                <a:cs typeface="Times New Roman"/>
              </a:rPr>
              <a:t>109</a:t>
            </a:r>
            <a:endParaRPr sz="800">
              <a:latin typeface="Times New Roman"/>
              <a:cs typeface="Times New Roman"/>
            </a:endParaRPr>
          </a:p>
          <a:p>
            <a:pPr marL="38100">
              <a:lnSpc>
                <a:spcPct val="100000"/>
              </a:lnSpc>
              <a:spcBef>
                <a:spcPts val="135"/>
              </a:spcBef>
            </a:pPr>
            <a:r>
              <a:rPr dirty="0" sz="800" spc="10">
                <a:latin typeface="Times New Roman"/>
                <a:cs typeface="Times New Roman"/>
              </a:rPr>
              <a:t>synchronous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machine...............................</a:t>
            </a:r>
            <a:r>
              <a:rPr dirty="0" sz="800" spc="2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146</a:t>
            </a:r>
            <a:endParaRPr sz="800">
              <a:latin typeface="Times New Roman"/>
              <a:cs typeface="Times New Roman"/>
            </a:endParaRPr>
          </a:p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sz="800" spc="10">
                <a:latin typeface="Times New Roman"/>
                <a:cs typeface="Times New Roman"/>
              </a:rPr>
              <a:t>SYSTRAN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Engineering...............................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9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3355599" y="1288634"/>
            <a:ext cx="1988820" cy="2312035"/>
          </a:xfrm>
          <a:prstGeom prst="rect">
            <a:avLst/>
          </a:prstGeom>
        </p:spPr>
        <p:txBody>
          <a:bodyPr wrap="square" lIns="0" tIns="6159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484"/>
              </a:spcBef>
            </a:pPr>
            <a:r>
              <a:rPr dirty="0" sz="800" spc="-50" b="1" i="1">
                <a:latin typeface="Times New Roman"/>
                <a:cs typeface="Times New Roman"/>
              </a:rPr>
              <a:t>T</a:t>
            </a:r>
            <a:endParaRPr sz="800">
              <a:latin typeface="Times New Roman"/>
              <a:cs typeface="Times New Roman"/>
            </a:endParaRPr>
          </a:p>
          <a:p>
            <a:pPr algn="r" marR="43180">
              <a:lnSpc>
                <a:spcPct val="100000"/>
              </a:lnSpc>
              <a:spcBef>
                <a:spcPts val="395"/>
              </a:spcBef>
            </a:pPr>
            <a:r>
              <a:rPr dirty="0" sz="800">
                <a:latin typeface="Times New Roman"/>
                <a:cs typeface="Times New Roman"/>
              </a:rPr>
              <a:t>TACS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10;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11;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110</a:t>
            </a:r>
            <a:endParaRPr sz="800">
              <a:latin typeface="Times New Roman"/>
              <a:cs typeface="Times New Roman"/>
            </a:endParaRPr>
          </a:p>
          <a:p>
            <a:pPr algn="r" marR="508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coup</a:t>
            </a:r>
            <a:r>
              <a:rPr dirty="0" sz="800" spc="2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......................................................</a:t>
            </a:r>
            <a:r>
              <a:rPr dirty="0" sz="800" spc="25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127</a:t>
            </a:r>
            <a:endParaRPr sz="800">
              <a:latin typeface="Times New Roman"/>
              <a:cs typeface="Times New Roman"/>
            </a:endParaRPr>
          </a:p>
          <a:p>
            <a:pPr algn="r" marR="254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devices..................................................</a:t>
            </a:r>
            <a:r>
              <a:rPr dirty="0" sz="800" spc="150">
                <a:latin typeface="Times New Roman"/>
                <a:cs typeface="Times New Roman"/>
              </a:rPr>
              <a:t>  </a:t>
            </a:r>
            <a:r>
              <a:rPr dirty="0" sz="800" spc="-25">
                <a:latin typeface="Times New Roman"/>
                <a:cs typeface="Times New Roman"/>
              </a:rPr>
              <a:t>128</a:t>
            </a:r>
            <a:endParaRPr sz="800">
              <a:latin typeface="Times New Roman"/>
              <a:cs typeface="Times New Roman"/>
            </a:endParaRPr>
          </a:p>
          <a:p>
            <a:pPr algn="r" marR="22860">
              <a:lnSpc>
                <a:spcPct val="100000"/>
              </a:lnSpc>
              <a:spcBef>
                <a:spcPts val="130"/>
              </a:spcBef>
            </a:pPr>
            <a:r>
              <a:rPr dirty="0" sz="800" spc="10">
                <a:latin typeface="Times New Roman"/>
                <a:cs typeface="Times New Roman"/>
              </a:rPr>
              <a:t>transfer</a:t>
            </a:r>
            <a:r>
              <a:rPr dirty="0" sz="800" spc="-10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functions..................................</a:t>
            </a:r>
            <a:r>
              <a:rPr dirty="0" sz="800" spc="-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128</a:t>
            </a:r>
            <a:endParaRPr sz="800">
              <a:latin typeface="Times New Roman"/>
              <a:cs typeface="Times New Roman"/>
            </a:endParaRPr>
          </a:p>
          <a:p>
            <a:pPr algn="r" marR="43815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TACS</a:t>
            </a:r>
            <a:r>
              <a:rPr dirty="0" sz="800" spc="22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menu..............................................</a:t>
            </a:r>
            <a:r>
              <a:rPr dirty="0" sz="800" spc="22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126</a:t>
            </a:r>
            <a:endParaRPr sz="800">
              <a:latin typeface="Times New Roman"/>
              <a:cs typeface="Times New Roman"/>
            </a:endParaRPr>
          </a:p>
          <a:p>
            <a:pPr algn="r" marR="254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Text</a:t>
            </a:r>
            <a:r>
              <a:rPr dirty="0" sz="800" spc="114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editor</a:t>
            </a:r>
            <a:r>
              <a:rPr dirty="0" sz="800" spc="12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</a:t>
            </a:r>
            <a:r>
              <a:rPr dirty="0" sz="800" spc="12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79;</a:t>
            </a:r>
            <a:r>
              <a:rPr dirty="0" sz="800" spc="12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90</a:t>
            </a:r>
            <a:endParaRPr sz="800">
              <a:latin typeface="Times New Roman"/>
              <a:cs typeface="Times New Roman"/>
            </a:endParaRPr>
          </a:p>
          <a:p>
            <a:pPr algn="r" marR="29845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toolbar</a:t>
            </a:r>
            <a:r>
              <a:rPr dirty="0" sz="800" spc="2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........................................................</a:t>
            </a:r>
            <a:r>
              <a:rPr dirty="0" sz="800" spc="2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43</a:t>
            </a:r>
            <a:endParaRPr sz="800">
              <a:latin typeface="Times New Roman"/>
              <a:cs typeface="Times New Roman"/>
            </a:endParaRPr>
          </a:p>
          <a:p>
            <a:pPr algn="r" marR="4572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Tools</a:t>
            </a:r>
            <a:r>
              <a:rPr dirty="0" sz="800" spc="2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menu.................................................</a:t>
            </a:r>
            <a:r>
              <a:rPr dirty="0" sz="800" spc="23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88</a:t>
            </a:r>
            <a:endParaRPr sz="800">
              <a:latin typeface="Times New Roman"/>
              <a:cs typeface="Times New Roman"/>
            </a:endParaRPr>
          </a:p>
          <a:p>
            <a:pPr algn="r" marR="20955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transformer</a:t>
            </a:r>
            <a:r>
              <a:rPr dirty="0" sz="800" spc="1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inrush</a:t>
            </a:r>
            <a:r>
              <a:rPr dirty="0" sz="800" spc="17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</a:t>
            </a:r>
            <a:r>
              <a:rPr dirty="0" sz="800" spc="18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233</a:t>
            </a:r>
            <a:endParaRPr sz="800">
              <a:latin typeface="Times New Roman"/>
              <a:cs typeface="Times New Roman"/>
            </a:endParaRPr>
          </a:p>
          <a:p>
            <a:pPr algn="r" marR="24765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Transformers</a:t>
            </a:r>
            <a:r>
              <a:rPr dirty="0" sz="800" spc="1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</a:t>
            </a:r>
            <a:r>
              <a:rPr dirty="0" sz="800" spc="1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109;</a:t>
            </a:r>
            <a:r>
              <a:rPr dirty="0" sz="800" spc="1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121</a:t>
            </a:r>
            <a:endParaRPr sz="800">
              <a:latin typeface="Times New Roman"/>
              <a:cs typeface="Times New Roman"/>
            </a:endParaRPr>
          </a:p>
          <a:p>
            <a:pPr algn="r" marL="131445" marR="31115">
              <a:lnSpc>
                <a:spcPct val="113799"/>
              </a:lnSpc>
            </a:pPr>
            <a:r>
              <a:rPr dirty="0" sz="800">
                <a:latin typeface="Times New Roman"/>
                <a:cs typeface="Times New Roman"/>
              </a:rPr>
              <a:t>Saturable</a:t>
            </a:r>
            <a:r>
              <a:rPr dirty="0" sz="800" spc="4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transformer......144;182;217-</a:t>
            </a:r>
            <a:r>
              <a:rPr dirty="0" sz="800" spc="-25">
                <a:latin typeface="Times New Roman"/>
                <a:cs typeface="Times New Roman"/>
              </a:rPr>
              <a:t>220</a:t>
            </a:r>
            <a:r>
              <a:rPr dirty="0" sz="800" spc="10">
                <a:latin typeface="Times New Roman"/>
                <a:cs typeface="Times New Roman"/>
              </a:rPr>
              <a:t> Selection</a:t>
            </a:r>
            <a:r>
              <a:rPr dirty="0" sz="800" spc="-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menu.....................................</a:t>
            </a:r>
            <a:r>
              <a:rPr dirty="0" sz="80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121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transposition</a:t>
            </a:r>
            <a:r>
              <a:rPr dirty="0" sz="800" spc="1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</a:t>
            </a:r>
            <a:r>
              <a:rPr dirty="0" sz="800" spc="15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112;</a:t>
            </a:r>
            <a:r>
              <a:rPr dirty="0" sz="800" spc="15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116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transposition</a:t>
            </a:r>
            <a:r>
              <a:rPr dirty="0" sz="800" spc="1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object</a:t>
            </a:r>
            <a:r>
              <a:rPr dirty="0" sz="800" spc="17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</a:t>
            </a:r>
            <a:r>
              <a:rPr dirty="0" sz="800" spc="1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53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trapezoidal</a:t>
            </a:r>
            <a:r>
              <a:rPr dirty="0" sz="800" spc="2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rule...........................................</a:t>
            </a:r>
            <a:r>
              <a:rPr dirty="0" sz="800" spc="27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10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3355599" y="3627841"/>
            <a:ext cx="1976755" cy="1340485"/>
          </a:xfrm>
          <a:prstGeom prst="rect">
            <a:avLst/>
          </a:prstGeom>
        </p:spPr>
        <p:txBody>
          <a:bodyPr wrap="square" lIns="0" tIns="6159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484"/>
              </a:spcBef>
            </a:pPr>
            <a:r>
              <a:rPr dirty="0" sz="800" spc="-50" b="1" i="1">
                <a:latin typeface="Times New Roman"/>
                <a:cs typeface="Times New Roman"/>
              </a:rPr>
              <a:t>U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395"/>
              </a:spcBef>
            </a:pPr>
            <a:r>
              <a:rPr dirty="0" sz="800">
                <a:latin typeface="Times New Roman"/>
                <a:cs typeface="Times New Roman"/>
              </a:rPr>
              <a:t>undo......................................................</a:t>
            </a:r>
            <a:r>
              <a:rPr dirty="0" sz="800" spc="2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43;</a:t>
            </a:r>
            <a:r>
              <a:rPr dirty="0" sz="800" spc="27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60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10">
                <a:latin typeface="Times New Roman"/>
                <a:cs typeface="Times New Roman"/>
              </a:rPr>
              <a:t>universal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machine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....................120;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146;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222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 spc="10">
                <a:latin typeface="Times New Roman"/>
                <a:cs typeface="Times New Roman"/>
              </a:rPr>
              <a:t>untransposed.............................................</a:t>
            </a:r>
            <a:r>
              <a:rPr dirty="0" sz="800" spc="-4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116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User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specified</a:t>
            </a:r>
            <a:endParaRPr sz="800">
              <a:latin typeface="Times New Roman"/>
              <a:cs typeface="Times New Roman"/>
            </a:endParaRPr>
          </a:p>
          <a:p>
            <a:pPr marL="131445">
              <a:lnSpc>
                <a:spcPct val="100000"/>
              </a:lnSpc>
              <a:spcBef>
                <a:spcPts val="340"/>
              </a:spcBef>
            </a:pPr>
            <a:r>
              <a:rPr dirty="0" sz="800" b="1">
                <a:latin typeface="Times New Roman"/>
                <a:cs typeface="Times New Roman"/>
              </a:rPr>
              <a:t>create</a:t>
            </a:r>
            <a:r>
              <a:rPr dirty="0" sz="800" spc="12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new</a:t>
            </a:r>
            <a:r>
              <a:rPr dirty="0" sz="800" spc="125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objects</a:t>
            </a:r>
            <a:r>
              <a:rPr dirty="0" sz="800" spc="125" b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</a:t>
            </a:r>
            <a:r>
              <a:rPr dirty="0" sz="800" spc="12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183</a:t>
            </a:r>
            <a:endParaRPr sz="800">
              <a:latin typeface="Times New Roman"/>
              <a:cs typeface="Times New Roman"/>
            </a:endParaRPr>
          </a:p>
          <a:p>
            <a:pPr marL="131445">
              <a:lnSpc>
                <a:spcPts val="919"/>
              </a:lnSpc>
              <a:spcBef>
                <a:spcPts val="135"/>
              </a:spcBef>
            </a:pPr>
            <a:r>
              <a:rPr dirty="0" sz="800" b="1">
                <a:latin typeface="Times New Roman"/>
                <a:cs typeface="Times New Roman"/>
              </a:rPr>
              <a:t>nonlinear</a:t>
            </a:r>
            <a:r>
              <a:rPr dirty="0" sz="800" spc="150" b="1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transformer</a:t>
            </a:r>
            <a:r>
              <a:rPr dirty="0" sz="800" spc="155" b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</a:t>
            </a:r>
            <a:r>
              <a:rPr dirty="0" sz="800" spc="15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189</a:t>
            </a:r>
            <a:endParaRPr sz="800">
              <a:latin typeface="Times New Roman"/>
              <a:cs typeface="Times New Roman"/>
            </a:endParaRPr>
          </a:p>
          <a:p>
            <a:pPr marL="131445">
              <a:lnSpc>
                <a:spcPts val="919"/>
              </a:lnSpc>
            </a:pPr>
            <a:r>
              <a:rPr dirty="0" sz="800" spc="10">
                <a:latin typeface="Times New Roman"/>
                <a:cs typeface="Times New Roman"/>
              </a:rPr>
              <a:t>Selection</a:t>
            </a:r>
            <a:r>
              <a:rPr dirty="0" sz="800" spc="-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menu.............................</a:t>
            </a:r>
            <a:r>
              <a:rPr dirty="0" sz="800" spc="-5">
                <a:latin typeface="Times New Roman"/>
                <a:cs typeface="Times New Roman"/>
              </a:rPr>
              <a:t> </a:t>
            </a:r>
            <a:r>
              <a:rPr dirty="0" sz="800" spc="10">
                <a:latin typeface="Times New Roman"/>
                <a:cs typeface="Times New Roman"/>
              </a:rPr>
              <a:t>110;</a:t>
            </a:r>
            <a:r>
              <a:rPr dirty="0" sz="800" spc="-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131</a:t>
            </a:r>
            <a:endParaRPr sz="800">
              <a:latin typeface="Times New Roman"/>
              <a:cs typeface="Times New Roman"/>
            </a:endParaRPr>
          </a:p>
          <a:p>
            <a:pPr marL="131445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sup-file</a:t>
            </a:r>
            <a:r>
              <a:rPr dirty="0" sz="800" spc="254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...................................................</a:t>
            </a:r>
            <a:r>
              <a:rPr dirty="0" sz="800" spc="26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82</a:t>
            </a:r>
            <a:endParaRPr sz="800">
              <a:latin typeface="Times New Roman"/>
              <a:cs typeface="Times New Roman"/>
            </a:endParaRPr>
          </a:p>
        </p:txBody>
      </p:sp>
      <p:grpSp>
        <p:nvGrpSpPr>
          <p:cNvPr id="16" name="object 16" descr=""/>
          <p:cNvGrpSpPr/>
          <p:nvPr/>
        </p:nvGrpSpPr>
        <p:grpSpPr>
          <a:xfrm>
            <a:off x="368299" y="5899108"/>
            <a:ext cx="502284" cy="13335"/>
            <a:chOff x="368299" y="5899108"/>
            <a:chExt cx="502284" cy="13335"/>
          </a:xfrm>
        </p:grpSpPr>
        <p:sp>
          <p:nvSpPr>
            <p:cNvPr id="17" name="object 17" descr=""/>
            <p:cNvSpPr/>
            <p:nvPr/>
          </p:nvSpPr>
          <p:spPr>
            <a:xfrm>
              <a:off x="368299" y="5899108"/>
              <a:ext cx="502284" cy="6985"/>
            </a:xfrm>
            <a:custGeom>
              <a:avLst/>
              <a:gdLst/>
              <a:ahLst/>
              <a:cxnLst/>
              <a:rect l="l" t="t" r="r" b="b"/>
              <a:pathLst>
                <a:path w="502284" h="6985">
                  <a:moveTo>
                    <a:pt x="502202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502202" y="0"/>
                  </a:lnTo>
                  <a:lnTo>
                    <a:pt x="502202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 descr=""/>
            <p:cNvSpPr/>
            <p:nvPr/>
          </p:nvSpPr>
          <p:spPr>
            <a:xfrm>
              <a:off x="368287" y="5899111"/>
              <a:ext cx="502284" cy="13335"/>
            </a:xfrm>
            <a:custGeom>
              <a:avLst/>
              <a:gdLst/>
              <a:ahLst/>
              <a:cxnLst/>
              <a:rect l="l" t="t" r="r" b="b"/>
              <a:pathLst>
                <a:path w="502284" h="13335">
                  <a:moveTo>
                    <a:pt x="502208" y="0"/>
                  </a:moveTo>
                  <a:lnTo>
                    <a:pt x="495604" y="6604"/>
                  </a:lnTo>
                  <a:lnTo>
                    <a:pt x="0" y="6604"/>
                  </a:lnTo>
                  <a:lnTo>
                    <a:pt x="0" y="13208"/>
                  </a:lnTo>
                  <a:lnTo>
                    <a:pt x="495604" y="13208"/>
                  </a:lnTo>
                  <a:lnTo>
                    <a:pt x="502208" y="13208"/>
                  </a:lnTo>
                  <a:lnTo>
                    <a:pt x="502208" y="6604"/>
                  </a:lnTo>
                  <a:lnTo>
                    <a:pt x="502208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 descr=""/>
            <p:cNvSpPr/>
            <p:nvPr/>
          </p:nvSpPr>
          <p:spPr>
            <a:xfrm>
              <a:off x="368299" y="5899108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0" name="object 20" descr=""/>
          <p:cNvSpPr txBox="1"/>
          <p:nvPr/>
        </p:nvSpPr>
        <p:spPr>
          <a:xfrm>
            <a:off x="379553" y="5959119"/>
            <a:ext cx="48450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Page</a:t>
            </a:r>
            <a:r>
              <a:rPr dirty="0" sz="800" spc="6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269</a:t>
            </a:r>
            <a:endParaRPr sz="800">
              <a:latin typeface="Arial"/>
              <a:cs typeface="Arial"/>
            </a:endParaRPr>
          </a:p>
        </p:txBody>
      </p:sp>
      <p:sp>
        <p:nvSpPr>
          <p:cNvPr id="26" name="object 26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27" name="object 27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219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21" name="object 21" descr=""/>
          <p:cNvSpPr txBox="1"/>
          <p:nvPr/>
        </p:nvSpPr>
        <p:spPr>
          <a:xfrm>
            <a:off x="5225643" y="6130925"/>
            <a:ext cx="46672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Appendix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1089080" y="6528723"/>
            <a:ext cx="1960880" cy="647065"/>
          </a:xfrm>
          <a:prstGeom prst="rect">
            <a:avLst/>
          </a:prstGeom>
        </p:spPr>
        <p:txBody>
          <a:bodyPr wrap="square" lIns="0" tIns="6159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484"/>
              </a:spcBef>
            </a:pPr>
            <a:r>
              <a:rPr dirty="0" sz="800" spc="-50" b="1" i="1">
                <a:latin typeface="Times New Roman"/>
                <a:cs typeface="Times New Roman"/>
              </a:rPr>
              <a:t>V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395"/>
              </a:spcBef>
            </a:pPr>
            <a:r>
              <a:rPr dirty="0" sz="800">
                <a:latin typeface="Times New Roman"/>
                <a:cs typeface="Times New Roman"/>
              </a:rPr>
              <a:t>variables</a:t>
            </a:r>
            <a:r>
              <a:rPr dirty="0" sz="800" spc="22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.....................................................74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>
                <a:latin typeface="Times New Roman"/>
                <a:cs typeface="Times New Roman"/>
              </a:rPr>
              <a:t>Verify</a:t>
            </a:r>
            <a:r>
              <a:rPr dirty="0" sz="800" spc="13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button</a:t>
            </a:r>
            <a:r>
              <a:rPr dirty="0" sz="800" spc="14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............................................</a:t>
            </a:r>
            <a:r>
              <a:rPr dirty="0" sz="800" spc="140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157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</a:rPr>
              <a:t>View</a:t>
            </a:r>
            <a:r>
              <a:rPr dirty="0" sz="800" spc="4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options</a:t>
            </a:r>
            <a:r>
              <a:rPr dirty="0" sz="800" spc="5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..............................................68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1089080" y="7202731"/>
            <a:ext cx="1950720" cy="508000"/>
          </a:xfrm>
          <a:prstGeom prst="rect">
            <a:avLst/>
          </a:prstGeom>
        </p:spPr>
        <p:txBody>
          <a:bodyPr wrap="square" lIns="0" tIns="6159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484"/>
              </a:spcBef>
            </a:pPr>
            <a:r>
              <a:rPr dirty="0" sz="800" spc="-50" b="1" i="1">
                <a:latin typeface="Times New Roman"/>
                <a:cs typeface="Times New Roman"/>
              </a:rPr>
              <a:t>W</a:t>
            </a:r>
            <a:endParaRPr sz="800">
              <a:latin typeface="Times New Roman"/>
              <a:cs typeface="Times New Roman"/>
            </a:endParaRPr>
          </a:p>
          <a:p>
            <a:pPr marL="12700" marR="5080">
              <a:lnSpc>
                <a:spcPct val="113799"/>
              </a:lnSpc>
              <a:spcBef>
                <a:spcPts val="260"/>
              </a:spcBef>
            </a:pPr>
            <a:r>
              <a:rPr dirty="0" sz="800">
                <a:latin typeface="Times New Roman"/>
                <a:cs typeface="Times New Roman"/>
              </a:rPr>
              <a:t>widenn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PL4.................................................13</a:t>
            </a:r>
            <a:r>
              <a:rPr dirty="0" sz="800" spc="5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Windsyn.............</a:t>
            </a:r>
            <a:r>
              <a:rPr dirty="0" sz="800" spc="6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95;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121;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152</a:t>
            </a:r>
            <a:r>
              <a:rPr dirty="0" sz="800">
                <a:latin typeface="Times New Roman"/>
                <a:cs typeface="Times New Roman"/>
              </a:rPr>
              <a:t>;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226</a:t>
            </a:r>
            <a:r>
              <a:rPr dirty="0" sz="800">
                <a:latin typeface="Times New Roman"/>
                <a:cs typeface="Times New Roman"/>
              </a:rPr>
              <a:t>;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227;</a:t>
            </a:r>
            <a:r>
              <a:rPr dirty="0" sz="800" spc="6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230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3606701" y="6535330"/>
            <a:ext cx="1959610" cy="441959"/>
          </a:xfrm>
          <a:prstGeom prst="rect">
            <a:avLst/>
          </a:prstGeom>
        </p:spPr>
        <p:txBody>
          <a:bodyPr wrap="square" lIns="0" tIns="285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25"/>
              </a:spcBef>
            </a:pPr>
            <a:r>
              <a:rPr dirty="0" sz="800" spc="-25">
                <a:latin typeface="Times New Roman"/>
                <a:cs typeface="Times New Roman"/>
              </a:rPr>
              <a:t>WWW</a:t>
            </a:r>
            <a:endParaRPr sz="800">
              <a:latin typeface="Times New Roman"/>
              <a:cs typeface="Times New Roman"/>
            </a:endParaRPr>
          </a:p>
          <a:p>
            <a:pPr marL="131445">
              <a:lnSpc>
                <a:spcPct val="100000"/>
              </a:lnSpc>
              <a:spcBef>
                <a:spcPts val="130"/>
              </a:spcBef>
            </a:pPr>
            <a:r>
              <a:rPr dirty="0" sz="800" spc="-10">
                <a:latin typeface="Times New Roman"/>
                <a:cs typeface="Times New Roman"/>
                <a:hlinkClick r:id="rId3"/>
              </a:rPr>
              <a:t>www.eeug.org.........................................20</a:t>
            </a:r>
            <a:endParaRPr sz="800">
              <a:latin typeface="Times New Roman"/>
              <a:cs typeface="Times New Roman"/>
            </a:endParaRPr>
          </a:p>
          <a:p>
            <a:pPr marL="131445">
              <a:lnSpc>
                <a:spcPct val="100000"/>
              </a:lnSpc>
              <a:spcBef>
                <a:spcPts val="135"/>
              </a:spcBef>
            </a:pPr>
            <a:r>
              <a:rPr dirty="0" sz="800">
                <a:latin typeface="Times New Roman"/>
                <a:cs typeface="Times New Roman"/>
                <a:hlinkClick r:id="rId4"/>
              </a:rPr>
              <a:t>www.emtp.org</a:t>
            </a:r>
            <a:r>
              <a:rPr dirty="0" sz="800" spc="125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........................................19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3606701" y="6978062"/>
            <a:ext cx="1955164" cy="792480"/>
          </a:xfrm>
          <a:prstGeom prst="rect">
            <a:avLst/>
          </a:prstGeom>
        </p:spPr>
        <p:txBody>
          <a:bodyPr wrap="square" lIns="0" tIns="882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695"/>
              </a:spcBef>
            </a:pPr>
            <a:r>
              <a:rPr dirty="0" sz="800" spc="-50" b="1" i="1">
                <a:latin typeface="Times New Roman"/>
                <a:cs typeface="Times New Roman"/>
              </a:rPr>
              <a:t>X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600"/>
              </a:spcBef>
            </a:pPr>
            <a:r>
              <a:rPr dirty="0" sz="800" i="1">
                <a:latin typeface="Times New Roman"/>
                <a:cs typeface="Times New Roman"/>
              </a:rPr>
              <a:t>XFMR</a:t>
            </a:r>
            <a:r>
              <a:rPr dirty="0" sz="800" spc="95" i="1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..............................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122;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 b="1">
                <a:latin typeface="Times New Roman"/>
                <a:cs typeface="Times New Roman"/>
              </a:rPr>
              <a:t>179</a:t>
            </a:r>
            <a:r>
              <a:rPr dirty="0" sz="800">
                <a:latin typeface="Times New Roman"/>
                <a:cs typeface="Times New Roman"/>
              </a:rPr>
              <a:t>;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243;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261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600"/>
              </a:spcBef>
            </a:pPr>
            <a:r>
              <a:rPr dirty="0" sz="800" spc="-50" b="1" i="1">
                <a:latin typeface="Times New Roman"/>
                <a:cs typeface="Times New Roman"/>
              </a:rPr>
              <a:t>Z</a:t>
            </a: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395"/>
              </a:spcBef>
            </a:pPr>
            <a:r>
              <a:rPr dirty="0" sz="800">
                <a:latin typeface="Times New Roman"/>
                <a:cs typeface="Times New Roman"/>
              </a:rPr>
              <a:t>zoom</a:t>
            </a:r>
            <a:r>
              <a:rPr dirty="0" sz="800" spc="280">
                <a:latin typeface="Times New Roman"/>
                <a:cs typeface="Times New Roman"/>
              </a:rPr>
              <a:t> </a:t>
            </a:r>
            <a:r>
              <a:rPr dirty="0" sz="800" spc="-10">
                <a:latin typeface="Times New Roman"/>
                <a:cs typeface="Times New Roman"/>
              </a:rPr>
              <a:t>...........................................................67</a:t>
            </a:r>
            <a:endParaRPr sz="8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22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935015" y="165100"/>
            <a:ext cx="5226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5" name="object 5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488"/>
                  </a:lnTo>
                  <a:lnTo>
                    <a:pt x="142755" y="98488"/>
                  </a:lnTo>
                  <a:lnTo>
                    <a:pt x="136180" y="99796"/>
                  </a:lnTo>
                  <a:lnTo>
                    <a:pt x="104587" y="123991"/>
                  </a:lnTo>
                  <a:lnTo>
                    <a:pt x="98048" y="143195"/>
                  </a:lnTo>
                  <a:lnTo>
                    <a:pt x="98048" y="569274"/>
                  </a:lnTo>
                  <a:lnTo>
                    <a:pt x="117977" y="603718"/>
                  </a:lnTo>
                  <a:lnTo>
                    <a:pt x="142755" y="613981"/>
                  </a:lnTo>
                  <a:lnTo>
                    <a:pt x="1886711" y="613981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3981"/>
                  </a:moveTo>
                  <a:lnTo>
                    <a:pt x="1744971" y="613981"/>
                  </a:lnTo>
                  <a:lnTo>
                    <a:pt x="1751545" y="612673"/>
                  </a:lnTo>
                  <a:lnTo>
                    <a:pt x="1764174" y="607442"/>
                  </a:lnTo>
                  <a:lnTo>
                    <a:pt x="1788370" y="575849"/>
                  </a:lnTo>
                  <a:lnTo>
                    <a:pt x="1789678" y="569274"/>
                  </a:lnTo>
                  <a:lnTo>
                    <a:pt x="1789678" y="143195"/>
                  </a:lnTo>
                  <a:lnTo>
                    <a:pt x="1769748" y="108751"/>
                  </a:lnTo>
                  <a:lnTo>
                    <a:pt x="1744971" y="98488"/>
                  </a:lnTo>
                  <a:lnTo>
                    <a:pt x="1886711" y="98488"/>
                  </a:lnTo>
                  <a:lnTo>
                    <a:pt x="1886711" y="613981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932176" y="500331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1982" y="528634"/>
                  </a:moveTo>
                  <a:lnTo>
                    <a:pt x="52863" y="528634"/>
                  </a:lnTo>
                  <a:lnTo>
                    <a:pt x="49392" y="528436"/>
                  </a:lnTo>
                  <a:lnTo>
                    <a:pt x="45954" y="528039"/>
                  </a:lnTo>
                  <a:lnTo>
                    <a:pt x="42550" y="527180"/>
                  </a:lnTo>
                  <a:lnTo>
                    <a:pt x="39145" y="526585"/>
                  </a:lnTo>
                  <a:lnTo>
                    <a:pt x="6980" y="501806"/>
                  </a:lnTo>
                  <a:lnTo>
                    <a:pt x="0" y="479273"/>
                  </a:lnTo>
                  <a:lnTo>
                    <a:pt x="0" y="475770"/>
                  </a:lnTo>
                  <a:lnTo>
                    <a:pt x="0" y="49361"/>
                  </a:lnTo>
                  <a:lnTo>
                    <a:pt x="17937" y="12819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91816" y="17775"/>
                  </a:lnTo>
                  <a:lnTo>
                    <a:pt x="1704845" y="49361"/>
                  </a:lnTo>
                  <a:lnTo>
                    <a:pt x="1704845" y="479273"/>
                  </a:lnTo>
                  <a:lnTo>
                    <a:pt x="1686907" y="515220"/>
                  </a:lnTo>
                  <a:lnTo>
                    <a:pt x="1662295" y="527180"/>
                  </a:lnTo>
                  <a:lnTo>
                    <a:pt x="1658890" y="528039"/>
                  </a:lnTo>
                  <a:lnTo>
                    <a:pt x="1655453" y="528436"/>
                  </a:lnTo>
                  <a:lnTo>
                    <a:pt x="1651982" y="52863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5980"/>
              <a:ext cx="145374" cy="145374"/>
            </a:xfrm>
            <a:prstGeom prst="rect">
              <a:avLst/>
            </a:prstGeom>
          </p:spPr>
        </p:pic>
      </p:grpSp>
      <p:sp>
        <p:nvSpPr>
          <p:cNvPr id="8" name="object 8" descr=""/>
          <p:cNvSpPr txBox="1"/>
          <p:nvPr/>
        </p:nvSpPr>
        <p:spPr>
          <a:xfrm>
            <a:off x="3519868" y="811443"/>
            <a:ext cx="52959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10">
                <a:latin typeface="Arial MT"/>
                <a:cs typeface="Arial MT"/>
              </a:rPr>
              <a:t>Traduciendo...</a:t>
            </a:r>
            <a:endParaRPr sz="600">
              <a:latin typeface="Arial MT"/>
              <a:cs typeface="Arial MT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089080" y="3699109"/>
            <a:ext cx="65786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Times New Roman"/>
                <a:cs typeface="Times New Roman"/>
              </a:rPr>
              <a:t>ATPDraw</a:t>
            </a:r>
            <a:r>
              <a:rPr dirty="0" sz="550" spc="30">
                <a:latin typeface="Times New Roman"/>
                <a:cs typeface="Times New Roman"/>
              </a:rPr>
              <a:t> </a:t>
            </a:r>
            <a:r>
              <a:rPr dirty="0" sz="550">
                <a:latin typeface="Times New Roman"/>
                <a:cs typeface="Times New Roman"/>
              </a:rPr>
              <a:t>version</a:t>
            </a:r>
            <a:r>
              <a:rPr dirty="0" sz="550" spc="30">
                <a:latin typeface="Times New Roman"/>
                <a:cs typeface="Times New Roman"/>
              </a:rPr>
              <a:t> </a:t>
            </a:r>
            <a:r>
              <a:rPr dirty="0" sz="550" spc="-25">
                <a:latin typeface="Times New Roman"/>
                <a:cs typeface="Times New Roman"/>
              </a:rPr>
              <a:t>5.6</a:t>
            </a:r>
            <a:endParaRPr sz="55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5595687" y="3672677"/>
            <a:ext cx="1841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269</a:t>
            </a:r>
            <a:endParaRPr sz="800">
              <a:latin typeface="Times New Roman"/>
              <a:cs typeface="Times New Roman"/>
            </a:endParaRPr>
          </a:p>
        </p:txBody>
      </p:sp>
      <p:grpSp>
        <p:nvGrpSpPr>
          <p:cNvPr id="11" name="object 11" descr=""/>
          <p:cNvGrpSpPr/>
          <p:nvPr/>
        </p:nvGrpSpPr>
        <p:grpSpPr>
          <a:xfrm>
            <a:off x="368299" y="4280066"/>
            <a:ext cx="502284" cy="13335"/>
            <a:chOff x="368299" y="4280066"/>
            <a:chExt cx="502284" cy="13335"/>
          </a:xfrm>
        </p:grpSpPr>
        <p:sp>
          <p:nvSpPr>
            <p:cNvPr id="12" name="object 12" descr=""/>
            <p:cNvSpPr/>
            <p:nvPr/>
          </p:nvSpPr>
          <p:spPr>
            <a:xfrm>
              <a:off x="368299" y="4280066"/>
              <a:ext cx="502284" cy="6985"/>
            </a:xfrm>
            <a:custGeom>
              <a:avLst/>
              <a:gdLst/>
              <a:ahLst/>
              <a:cxnLst/>
              <a:rect l="l" t="t" r="r" b="b"/>
              <a:pathLst>
                <a:path w="502284" h="6985">
                  <a:moveTo>
                    <a:pt x="502202" y="6607"/>
                  </a:moveTo>
                  <a:lnTo>
                    <a:pt x="0" y="6607"/>
                  </a:lnTo>
                  <a:lnTo>
                    <a:pt x="0" y="0"/>
                  </a:lnTo>
                  <a:lnTo>
                    <a:pt x="502202" y="0"/>
                  </a:lnTo>
                  <a:lnTo>
                    <a:pt x="502202" y="660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368287" y="4280064"/>
              <a:ext cx="502284" cy="13335"/>
            </a:xfrm>
            <a:custGeom>
              <a:avLst/>
              <a:gdLst/>
              <a:ahLst/>
              <a:cxnLst/>
              <a:rect l="l" t="t" r="r" b="b"/>
              <a:pathLst>
                <a:path w="502284" h="13335">
                  <a:moveTo>
                    <a:pt x="502208" y="0"/>
                  </a:moveTo>
                  <a:lnTo>
                    <a:pt x="495604" y="6604"/>
                  </a:lnTo>
                  <a:lnTo>
                    <a:pt x="0" y="6604"/>
                  </a:lnTo>
                  <a:lnTo>
                    <a:pt x="0" y="13220"/>
                  </a:lnTo>
                  <a:lnTo>
                    <a:pt x="495604" y="13220"/>
                  </a:lnTo>
                  <a:lnTo>
                    <a:pt x="502208" y="13220"/>
                  </a:lnTo>
                  <a:lnTo>
                    <a:pt x="502208" y="6604"/>
                  </a:lnTo>
                  <a:lnTo>
                    <a:pt x="502208" y="0"/>
                  </a:lnTo>
                  <a:close/>
                </a:path>
              </a:pathLst>
            </a:custGeom>
            <a:solidFill>
              <a:srgbClr val="EDED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368299" y="4280066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5">
                  <a:moveTo>
                    <a:pt x="0" y="13215"/>
                  </a:moveTo>
                  <a:lnTo>
                    <a:pt x="0" y="0"/>
                  </a:lnTo>
                  <a:lnTo>
                    <a:pt x="6607" y="0"/>
                  </a:lnTo>
                  <a:lnTo>
                    <a:pt x="6607" y="6607"/>
                  </a:lnTo>
                  <a:lnTo>
                    <a:pt x="0" y="13215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5" name="object 15" descr=""/>
          <p:cNvSpPr txBox="1"/>
          <p:nvPr/>
        </p:nvSpPr>
        <p:spPr>
          <a:xfrm>
            <a:off x="379553" y="4340077"/>
            <a:ext cx="48450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b="1">
                <a:latin typeface="Arial"/>
                <a:cs typeface="Arial"/>
              </a:rPr>
              <a:t>Page</a:t>
            </a:r>
            <a:r>
              <a:rPr dirty="0" sz="800" spc="60" b="1">
                <a:latin typeface="Arial"/>
                <a:cs typeface="Arial"/>
              </a:rPr>
              <a:t> </a:t>
            </a:r>
            <a:r>
              <a:rPr dirty="0" sz="800" spc="-25" b="1">
                <a:latin typeface="Arial"/>
                <a:cs typeface="Arial"/>
              </a:rPr>
              <a:t>270</a:t>
            </a:r>
            <a:endParaRPr sz="800">
              <a:latin typeface="Arial"/>
              <a:cs typeface="Arial"/>
            </a:endParaRPr>
          </a:p>
        </p:txBody>
      </p:sp>
      <p:sp>
        <p:nvSpPr>
          <p:cNvPr id="17" name="object 17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18" name="object 18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219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16" name="object 16" descr=""/>
          <p:cNvSpPr txBox="1"/>
          <p:nvPr/>
        </p:nvSpPr>
        <p:spPr>
          <a:xfrm>
            <a:off x="4974542" y="4511883"/>
            <a:ext cx="46672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10" b="1">
                <a:solidFill>
                  <a:srgbClr val="0000FF"/>
                </a:solidFill>
                <a:latin typeface="Times New Roman"/>
                <a:cs typeface="Times New Roman"/>
              </a:rPr>
              <a:t>Appendix</a:t>
            </a:r>
            <a:endParaRPr sz="8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22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254" y="165100"/>
            <a:ext cx="477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19/6/2020</a:t>
            </a:r>
            <a:endParaRPr sz="800">
              <a:latin typeface="Arial MT"/>
              <a:cs typeface="Arial MT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935015" y="165100"/>
            <a:ext cx="5226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 MT"/>
                <a:cs typeface="Arial MT"/>
              </a:rPr>
              <a:t>ATPDRAW</a:t>
            </a:r>
            <a:endParaRPr sz="800">
              <a:latin typeface="Arial MT"/>
              <a:cs typeface="Arial MT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2840735" y="408432"/>
            <a:ext cx="1887220" cy="713740"/>
            <a:chOff x="2840735" y="408432"/>
            <a:chExt cx="1887220" cy="713740"/>
          </a:xfrm>
        </p:grpSpPr>
        <p:sp>
          <p:nvSpPr>
            <p:cNvPr id="5" name="object 5" descr=""/>
            <p:cNvSpPr/>
            <p:nvPr/>
          </p:nvSpPr>
          <p:spPr>
            <a:xfrm>
              <a:off x="2840735" y="408432"/>
              <a:ext cx="1887220" cy="713740"/>
            </a:xfrm>
            <a:custGeom>
              <a:avLst/>
              <a:gdLst/>
              <a:ahLst/>
              <a:cxnLst/>
              <a:rect l="l" t="t" r="r" b="b"/>
              <a:pathLst>
                <a:path w="1887220" h="713740">
                  <a:moveTo>
                    <a:pt x="1886711" y="713231"/>
                  </a:moveTo>
                  <a:lnTo>
                    <a:pt x="0" y="713231"/>
                  </a:lnTo>
                  <a:lnTo>
                    <a:pt x="0" y="0"/>
                  </a:lnTo>
                  <a:lnTo>
                    <a:pt x="1886711" y="0"/>
                  </a:lnTo>
                  <a:lnTo>
                    <a:pt x="1886711" y="98678"/>
                  </a:lnTo>
                  <a:lnTo>
                    <a:pt x="142755" y="98678"/>
                  </a:lnTo>
                  <a:lnTo>
                    <a:pt x="136180" y="99986"/>
                  </a:lnTo>
                  <a:lnTo>
                    <a:pt x="104587" y="124182"/>
                  </a:lnTo>
                  <a:lnTo>
                    <a:pt x="98048" y="143385"/>
                  </a:lnTo>
                  <a:lnTo>
                    <a:pt x="98048" y="569274"/>
                  </a:lnTo>
                  <a:lnTo>
                    <a:pt x="117977" y="603718"/>
                  </a:lnTo>
                  <a:lnTo>
                    <a:pt x="142755" y="613981"/>
                  </a:lnTo>
                  <a:lnTo>
                    <a:pt x="1886711" y="613981"/>
                  </a:lnTo>
                  <a:lnTo>
                    <a:pt x="1886711" y="713231"/>
                  </a:lnTo>
                  <a:close/>
                </a:path>
                <a:path w="1887220" h="713740">
                  <a:moveTo>
                    <a:pt x="1886711" y="613981"/>
                  </a:moveTo>
                  <a:lnTo>
                    <a:pt x="1744971" y="613981"/>
                  </a:lnTo>
                  <a:lnTo>
                    <a:pt x="1751545" y="612673"/>
                  </a:lnTo>
                  <a:lnTo>
                    <a:pt x="1764174" y="607442"/>
                  </a:lnTo>
                  <a:lnTo>
                    <a:pt x="1788370" y="575849"/>
                  </a:lnTo>
                  <a:lnTo>
                    <a:pt x="1789678" y="569274"/>
                  </a:lnTo>
                  <a:lnTo>
                    <a:pt x="1789678" y="143385"/>
                  </a:lnTo>
                  <a:lnTo>
                    <a:pt x="1769748" y="108942"/>
                  </a:lnTo>
                  <a:lnTo>
                    <a:pt x="1744971" y="98678"/>
                  </a:lnTo>
                  <a:lnTo>
                    <a:pt x="1886711" y="98678"/>
                  </a:lnTo>
                  <a:lnTo>
                    <a:pt x="1886711" y="613981"/>
                  </a:lnTo>
                  <a:close/>
                </a:path>
              </a:pathLst>
            </a:custGeom>
            <a:solidFill>
              <a:srgbClr val="000000">
                <a:alpha val="2391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932176" y="500414"/>
              <a:ext cx="1704975" cy="528955"/>
            </a:xfrm>
            <a:custGeom>
              <a:avLst/>
              <a:gdLst/>
              <a:ahLst/>
              <a:cxnLst/>
              <a:rect l="l" t="t" r="r" b="b"/>
              <a:pathLst>
                <a:path w="1704975" h="528955">
                  <a:moveTo>
                    <a:pt x="1651982" y="528634"/>
                  </a:moveTo>
                  <a:lnTo>
                    <a:pt x="52863" y="528634"/>
                  </a:lnTo>
                  <a:lnTo>
                    <a:pt x="49392" y="528436"/>
                  </a:lnTo>
                  <a:lnTo>
                    <a:pt x="45954" y="528039"/>
                  </a:lnTo>
                  <a:lnTo>
                    <a:pt x="39145" y="526784"/>
                  </a:lnTo>
                  <a:lnTo>
                    <a:pt x="35839" y="525528"/>
                  </a:lnTo>
                  <a:lnTo>
                    <a:pt x="32633" y="524074"/>
                  </a:lnTo>
                  <a:lnTo>
                    <a:pt x="29426" y="522885"/>
                  </a:lnTo>
                  <a:lnTo>
                    <a:pt x="2695" y="492488"/>
                  </a:lnTo>
                  <a:lnTo>
                    <a:pt x="0" y="479273"/>
                  </a:lnTo>
                  <a:lnTo>
                    <a:pt x="0" y="475770"/>
                  </a:lnTo>
                  <a:lnTo>
                    <a:pt x="0" y="49361"/>
                  </a:lnTo>
                  <a:lnTo>
                    <a:pt x="15483" y="15264"/>
                  </a:lnTo>
                  <a:lnTo>
                    <a:pt x="17937" y="12621"/>
                  </a:lnTo>
                  <a:lnTo>
                    <a:pt x="20607" y="10308"/>
                  </a:lnTo>
                  <a:lnTo>
                    <a:pt x="26379" y="6607"/>
                  </a:lnTo>
                  <a:lnTo>
                    <a:pt x="29426" y="4955"/>
                  </a:lnTo>
                  <a:lnTo>
                    <a:pt x="32633" y="3700"/>
                  </a:lnTo>
                  <a:lnTo>
                    <a:pt x="35839" y="2246"/>
                  </a:lnTo>
                  <a:lnTo>
                    <a:pt x="39145" y="1453"/>
                  </a:lnTo>
                  <a:lnTo>
                    <a:pt x="45954" y="198"/>
                  </a:lnTo>
                  <a:lnTo>
                    <a:pt x="49392" y="0"/>
                  </a:lnTo>
                  <a:lnTo>
                    <a:pt x="1655453" y="0"/>
                  </a:lnTo>
                  <a:lnTo>
                    <a:pt x="1658890" y="198"/>
                  </a:lnTo>
                  <a:lnTo>
                    <a:pt x="1665699" y="1453"/>
                  </a:lnTo>
                  <a:lnTo>
                    <a:pt x="1669005" y="2246"/>
                  </a:lnTo>
                  <a:lnTo>
                    <a:pt x="1672211" y="3700"/>
                  </a:lnTo>
                  <a:lnTo>
                    <a:pt x="1675418" y="4955"/>
                  </a:lnTo>
                  <a:lnTo>
                    <a:pt x="1678465" y="6607"/>
                  </a:lnTo>
                  <a:lnTo>
                    <a:pt x="1684237" y="10308"/>
                  </a:lnTo>
                  <a:lnTo>
                    <a:pt x="1686907" y="12621"/>
                  </a:lnTo>
                  <a:lnTo>
                    <a:pt x="1689362" y="15264"/>
                  </a:lnTo>
                  <a:lnTo>
                    <a:pt x="1691816" y="17577"/>
                  </a:lnTo>
                  <a:lnTo>
                    <a:pt x="1704845" y="49361"/>
                  </a:lnTo>
                  <a:lnTo>
                    <a:pt x="1704845" y="479273"/>
                  </a:lnTo>
                  <a:lnTo>
                    <a:pt x="1686907" y="515418"/>
                  </a:lnTo>
                  <a:lnTo>
                    <a:pt x="1672211" y="524074"/>
                  </a:lnTo>
                  <a:lnTo>
                    <a:pt x="1669005" y="525528"/>
                  </a:lnTo>
                  <a:lnTo>
                    <a:pt x="1665699" y="526784"/>
                  </a:lnTo>
                  <a:lnTo>
                    <a:pt x="1658890" y="528039"/>
                  </a:lnTo>
                  <a:lnTo>
                    <a:pt x="1655453" y="528436"/>
                  </a:lnTo>
                  <a:lnTo>
                    <a:pt x="1651982" y="52863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1912" y="606171"/>
              <a:ext cx="145374" cy="145374"/>
            </a:xfrm>
            <a:prstGeom prst="rect">
              <a:avLst/>
            </a:prstGeom>
          </p:spPr>
        </p:pic>
      </p:grpSp>
      <p:sp>
        <p:nvSpPr>
          <p:cNvPr id="8" name="object 8" descr=""/>
          <p:cNvSpPr txBox="1"/>
          <p:nvPr/>
        </p:nvSpPr>
        <p:spPr>
          <a:xfrm>
            <a:off x="3519868" y="811527"/>
            <a:ext cx="529590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10">
                <a:latin typeface="Arial MT"/>
                <a:cs typeface="Arial MT"/>
              </a:rPr>
              <a:t>Traduciendo...</a:t>
            </a:r>
            <a:endParaRPr sz="600">
              <a:latin typeface="Arial MT"/>
              <a:cs typeface="Arial MT"/>
            </a:endParaRPr>
          </a:p>
        </p:txBody>
      </p:sp>
      <p:sp>
        <p:nvSpPr>
          <p:cNvPr id="11" name="object 11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pc="-10"/>
              <a:t>https://translate.googleusercontent.com/translate_f</a:t>
            </a:r>
          </a:p>
        </p:txBody>
      </p:sp>
      <p:sp>
        <p:nvSpPr>
          <p:cNvPr id="12" name="object 12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31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dirty="0" spc="-10"/>
              <a:t>219</a:t>
            </a:fld>
            <a:r>
              <a:rPr dirty="0" spc="-10"/>
              <a:t>/</a:t>
            </a:r>
            <a:r>
              <a:rPr dirty="0" spc="-10"/>
              <a:t>222</a:t>
            </a:r>
          </a:p>
        </p:txBody>
      </p:sp>
      <p:sp>
        <p:nvSpPr>
          <p:cNvPr id="9" name="object 9" descr=""/>
          <p:cNvSpPr txBox="1"/>
          <p:nvPr/>
        </p:nvSpPr>
        <p:spPr>
          <a:xfrm>
            <a:off x="831370" y="2053818"/>
            <a:ext cx="184150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 b="1">
                <a:latin typeface="Times New Roman"/>
                <a:cs typeface="Times New Roman"/>
              </a:rPr>
              <a:t>270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4697009" y="2080249"/>
            <a:ext cx="65786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latin typeface="Times New Roman"/>
                <a:cs typeface="Times New Roman"/>
              </a:rPr>
              <a:t>ATPDraw</a:t>
            </a:r>
            <a:r>
              <a:rPr dirty="0" sz="550" spc="30">
                <a:latin typeface="Times New Roman"/>
                <a:cs typeface="Times New Roman"/>
              </a:rPr>
              <a:t> </a:t>
            </a:r>
            <a:r>
              <a:rPr dirty="0" sz="550">
                <a:latin typeface="Times New Roman"/>
                <a:cs typeface="Times New Roman"/>
              </a:rPr>
              <a:t>version</a:t>
            </a:r>
            <a:r>
              <a:rPr dirty="0" sz="550" spc="30">
                <a:latin typeface="Times New Roman"/>
                <a:cs typeface="Times New Roman"/>
              </a:rPr>
              <a:t> </a:t>
            </a:r>
            <a:r>
              <a:rPr dirty="0" sz="550" spc="-25">
                <a:latin typeface="Times New Roman"/>
                <a:cs typeface="Times New Roman"/>
              </a:rPr>
              <a:t>5.5</a:t>
            </a:r>
            <a:endParaRPr sz="55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0</TotalTime>
  <Application>Microsoft Office PowerPoint</Application>
  <PresentationFormat>On-screen Show (4:3)</PresentationFormat>
  <ScaleCrop>false</ScaleCrop>
  <LinksUpToDate>false</LinksUpToDate>
  <SharedDoc>false</SharedDoc>
  <HyperlinksChanged>false</HyperlinksChanged>
  <AppVersion>12.0000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terms:created xsi:type="dcterms:W3CDTF">2025-05-12T12:10:30Z</dcterms:created>
  <dcterms:modified xsi:type="dcterms:W3CDTF">2025-05-12T12:10:30Z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reated">
    <vt:filetime>2020-06-20T00:00:00Z</vt:filetime>
  </property>
  <property fmtid="{D5CDD505-2E9C-101B-9397-08002B2CF9AE}" pid="3" name="Creator">
    <vt:lpwstr>Mozilla/5.0 (Windows NT 10.0; Win64; x64) AppleWebKit/537.36 (KHTML, like Gecko) Chrome/83.0.4103.106 Safari/537.36</vt:lpwstr>
  </property>
  <property fmtid="{D5CDD505-2E9C-101B-9397-08002B2CF9AE}" pid="4" name="LastSaved">
    <vt:filetime>2025-05-12T00:00:00Z</vt:filetime>
  </property>
  <property fmtid="{D5CDD505-2E9C-101B-9397-08002B2CF9AE}" pid="5" name="Producer">
    <vt:lpwstr>Skia/PDF m83</vt:lpwstr>
  </property>
</Properties>
</file>